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304" r:id="rId5"/>
    <p:sldId id="325" r:id="rId6"/>
    <p:sldId id="321" r:id="rId7"/>
    <p:sldId id="566" r:id="rId8"/>
    <p:sldId id="568" r:id="rId9"/>
    <p:sldId id="560" r:id="rId10"/>
    <p:sldId id="563" r:id="rId11"/>
    <p:sldId id="322" r:id="rId12"/>
    <p:sldId id="573" r:id="rId13"/>
    <p:sldId id="569" r:id="rId14"/>
    <p:sldId id="570" r:id="rId15"/>
    <p:sldId id="257" r:id="rId16"/>
    <p:sldId id="293" r:id="rId17"/>
    <p:sldId id="258" r:id="rId18"/>
    <p:sldId id="572" r:id="rId19"/>
    <p:sldId id="298" r:id="rId20"/>
    <p:sldId id="571" r:id="rId21"/>
    <p:sldId id="317" r:id="rId22"/>
    <p:sldId id="326" r:id="rId23"/>
    <p:sldId id="303" r:id="rId24"/>
    <p:sldId id="574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45DE06C-01D2-617E-A286-083578BB0EFB}" name="Mayhew Dionne" initials="MD" userId="S::Dionne.Mayhew@nhft.nhs.uk::d7b6f035-923f-42d9-a799-fc663f220ad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EB8"/>
    <a:srgbClr val="0EA5C0"/>
    <a:srgbClr val="E7ECEB"/>
    <a:srgbClr val="007771"/>
    <a:srgbClr val="B3305D"/>
    <a:srgbClr val="EC8B00"/>
    <a:srgbClr val="932556"/>
    <a:srgbClr val="DF0156"/>
    <a:srgbClr val="2DA949"/>
    <a:srgbClr val="FFF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34" autoAdjust="0"/>
    <p:restoredTop sz="92101" autoAdjust="0"/>
  </p:normalViewPr>
  <p:slideViewPr>
    <p:cSldViewPr snapToGrid="0" snapToObjects="1">
      <p:cViewPr varScale="1">
        <p:scale>
          <a:sx n="105" d="100"/>
          <a:sy n="105" d="100"/>
        </p:scale>
        <p:origin x="690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276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8A8D27-F759-8740-87DB-86D48428A562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E661F-21F0-D64C-96B4-CB64C3EB3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19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65FDBB-D29E-8840-9DF2-E25CDF5C509B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37DB4-82D2-214D-A98F-9C9C89B2A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67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637DB4-82D2-214D-A98F-9C9C89B2A78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438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637DB4-82D2-214D-A98F-9C9C89B2A78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80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637DB4-82D2-214D-A98F-9C9C89B2A78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864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637DB4-82D2-214D-A98F-9C9C89B2A78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546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637DB4-82D2-214D-A98F-9C9C89B2A78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340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637DB4-82D2-214D-A98F-9C9C89B2A78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130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637DB4-82D2-214D-A98F-9C9C89B2A78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6700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637DB4-82D2-214D-A98F-9C9C89B2A78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98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742EA31-276C-4D8C-8D0D-4C5882A496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618" y="1496436"/>
            <a:ext cx="10155382" cy="1662401"/>
          </a:xfrm>
        </p:spPr>
        <p:txBody>
          <a:bodyPr anchor="b">
            <a:normAutofit/>
          </a:bodyPr>
          <a:lstStyle>
            <a:lvl1pPr algn="l">
              <a:defRPr sz="3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618" y="3747653"/>
            <a:ext cx="10155382" cy="46051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743" y="3370261"/>
            <a:ext cx="1080655" cy="1695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95288" y="1843088"/>
            <a:ext cx="3692525" cy="2549525"/>
          </a:xfrm>
          <a:solidFill>
            <a:srgbClr val="9D9D9D"/>
          </a:solid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247862" y="1843088"/>
            <a:ext cx="3692525" cy="2549525"/>
          </a:xfrm>
          <a:solidFill>
            <a:srgbClr val="9D9D9D"/>
          </a:solid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103034" y="1825625"/>
            <a:ext cx="3692525" cy="2549525"/>
          </a:xfrm>
          <a:solidFill>
            <a:srgbClr val="9D9D9D"/>
          </a:solidFill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320" y="4530435"/>
            <a:ext cx="3688772" cy="164652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251615" y="4530434"/>
            <a:ext cx="3688772" cy="164652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2"/>
          </p:nvPr>
        </p:nvSpPr>
        <p:spPr>
          <a:xfrm>
            <a:off x="8104911" y="4530434"/>
            <a:ext cx="3688772" cy="164652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72DD5-14A2-49B9-A213-0F99922027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Rectangle 3"/>
          <p:cNvSpPr/>
          <p:nvPr userDrawn="1"/>
        </p:nvSpPr>
        <p:spPr>
          <a:xfrm>
            <a:off x="-1" y="6617420"/>
            <a:ext cx="12192001" cy="24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245794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CAABF2B9-78CB-49FF-8C6C-2FFF69522A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618" y="1496432"/>
            <a:ext cx="4184073" cy="1662401"/>
          </a:xfrm>
        </p:spPr>
        <p:txBody>
          <a:bodyPr anchor="b">
            <a:normAutofit/>
          </a:bodyPr>
          <a:lstStyle>
            <a:lvl1pPr algn="l">
              <a:defRPr sz="3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618" y="3747649"/>
            <a:ext cx="4890655" cy="46051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743" y="3370257"/>
            <a:ext cx="1080655" cy="1695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bar chart&#10;&#10;Description automatically generated">
            <a:extLst>
              <a:ext uri="{FF2B5EF4-FFF2-40B4-BE49-F238E27FC236}">
                <a16:creationId xmlns:a16="http://schemas.microsoft.com/office/drawing/2014/main" id="{E1199C23-96EC-4AF0-9617-96EC490C86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618" y="1496436"/>
            <a:ext cx="10155382" cy="1662401"/>
          </a:xfrm>
        </p:spPr>
        <p:txBody>
          <a:bodyPr anchor="b">
            <a:normAutofit/>
          </a:bodyPr>
          <a:lstStyle>
            <a:lvl1pPr algn="l">
              <a:defRPr sz="38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618" y="3747653"/>
            <a:ext cx="10155382" cy="460518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743" y="3370261"/>
            <a:ext cx="1080655" cy="1695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3A7CA062-3D56-4E4E-81DF-791D459F07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618" y="1496432"/>
            <a:ext cx="4184073" cy="1662401"/>
          </a:xfrm>
        </p:spPr>
        <p:txBody>
          <a:bodyPr anchor="b">
            <a:normAutofit/>
          </a:bodyPr>
          <a:lstStyle>
            <a:lvl1pPr algn="l">
              <a:defRPr sz="38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618" y="3747649"/>
            <a:ext cx="4890655" cy="460518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743" y="3370257"/>
            <a:ext cx="1080655" cy="1695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6" y="221672"/>
            <a:ext cx="9000000" cy="648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6207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093526" y="1"/>
            <a:ext cx="5098473" cy="6553200"/>
          </a:xfrm>
          <a:solidFill>
            <a:srgbClr val="9D9D9D"/>
          </a:solidFill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8" y="221672"/>
            <a:ext cx="9000000" cy="648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666" y="1044631"/>
            <a:ext cx="6513022" cy="507137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ble Placeholder 4"/>
          <p:cNvSpPr>
            <a:spLocks noGrp="1"/>
          </p:cNvSpPr>
          <p:nvPr>
            <p:ph type="tbl" sz="quarter" idx="10"/>
          </p:nvPr>
        </p:nvSpPr>
        <p:spPr>
          <a:xfrm>
            <a:off x="337206" y="1072342"/>
            <a:ext cx="11092071" cy="5104621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6" y="221672"/>
            <a:ext cx="9000000" cy="648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1"/>
          </p:nvPr>
        </p:nvSpPr>
        <p:spPr>
          <a:xfrm>
            <a:off x="344976" y="1072343"/>
            <a:ext cx="11303685" cy="5090766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4" y="213360"/>
            <a:ext cx="9000000" cy="648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975" y="1074720"/>
            <a:ext cx="6513026" cy="50579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7093527" y="1"/>
            <a:ext cx="5098473" cy="3228108"/>
          </a:xfrm>
          <a:solidFill>
            <a:srgbClr val="9D9D9D"/>
          </a:solid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7093526" y="3325093"/>
            <a:ext cx="5098473" cy="3228108"/>
          </a:xfrm>
          <a:solidFill>
            <a:srgbClr val="9D9D9D"/>
          </a:solid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D799961-E065-477D-89AB-F140C6AEAF9A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6" y="221672"/>
            <a:ext cx="9000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128" y="1055716"/>
            <a:ext cx="11395363" cy="52536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63092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70" r:id="rId3"/>
    <p:sldLayoutId id="2147483671" r:id="rId4"/>
    <p:sldLayoutId id="2147483650" r:id="rId5"/>
    <p:sldLayoutId id="2147483663" r:id="rId6"/>
    <p:sldLayoutId id="2147483666" r:id="rId7"/>
    <p:sldLayoutId id="2147483667" r:id="rId8"/>
    <p:sldLayoutId id="2147483664" r:id="rId9"/>
    <p:sldLayoutId id="2147483665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ebforms.dizions.co.uk/northamptonshire_carers/professional" TargetMode="External"/><Relationship Id="rId2" Type="http://schemas.openxmlformats.org/officeDocument/2006/relationships/hyperlink" Target="http://www.nhft.nhs.uk/spc-palliative-care-referral-form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nhft.nhs.uk/download/nhft-symptom-management-guidelines-for-a-person-thought-to-be-in-the-last-few-days-and-hours-of-life-v31-review-mar-25-mmg035.pdf?ver=66749&amp;doc=docm93jijm4n8008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us.org.uk/respect/respect-resources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ransleyhospicetrust.org.uk/care-support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icnorthamptonshire.org.uk/download/icn-allage-palliative-and-end-of-life-care-strategy-202326.pdf?ver=58655" TargetMode="External"/><Relationship Id="rId5" Type="http://schemas.openxmlformats.org/officeDocument/2006/relationships/hyperlink" Target="https://www.england.nhs.uk/eolc/ambitions/" TargetMode="External"/><Relationship Id="rId4" Type="http://schemas.openxmlformats.org/officeDocument/2006/relationships/hyperlink" Target="https://cynthiaspencer.org.uk/how-we-can-help-yo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us.org.uk/respect" TargetMode="External"/><Relationship Id="rId2" Type="http://schemas.openxmlformats.org/officeDocument/2006/relationships/hyperlink" Target="https://www.youtube.com/watch?v=SdkncGjihG0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resus.org.uk/respect/respect-healthcare-professionals/faqs-adopters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katie.distefano@nhs.net" TargetMode="External"/><Relationship Id="rId2" Type="http://schemas.openxmlformats.org/officeDocument/2006/relationships/hyperlink" Target="mailto:claire.mansfield8@nhs.net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microsoft.com/office/2007/relationships/hdphoto" Target="../media/hdphoto3.wdp"/><Relationship Id="rId18" Type="http://schemas.microsoft.com/office/2007/relationships/hdphoto" Target="../media/hdphoto4.wdp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1.png"/><Relationship Id="rId2" Type="http://schemas.openxmlformats.org/officeDocument/2006/relationships/image" Target="../media/image9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11.xml"/><Relationship Id="rId6" Type="http://schemas.microsoft.com/office/2007/relationships/hdphoto" Target="../media/hdphoto2.wdp"/><Relationship Id="rId11" Type="http://schemas.openxmlformats.org/officeDocument/2006/relationships/image" Target="../media/image16.png"/><Relationship Id="rId5" Type="http://schemas.openxmlformats.org/officeDocument/2006/relationships/image" Target="../media/image11.png"/><Relationship Id="rId15" Type="http://schemas.openxmlformats.org/officeDocument/2006/relationships/image" Target="../media/image19.png"/><Relationship Id="rId10" Type="http://schemas.openxmlformats.org/officeDocument/2006/relationships/image" Target="../media/image15.png"/><Relationship Id="rId4" Type="http://schemas.microsoft.com/office/2007/relationships/hdphoto" Target="../media/hdphoto1.wdp"/><Relationship Id="rId9" Type="http://schemas.openxmlformats.org/officeDocument/2006/relationships/image" Target="../media/image14.png"/><Relationship Id="rId1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847A8-0A15-0FD0-89D4-6CFB95158C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148" y="1496432"/>
            <a:ext cx="6807200" cy="1662401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Arial"/>
                <a:cs typeface="Arial"/>
              </a:rPr>
              <a:t>Palliative and End of Life Care Overview</a:t>
            </a:r>
            <a:endParaRPr lang="en-GB" dirty="0">
              <a:latin typeface="Arial"/>
              <a:cs typeface="Arial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5768D9-9FE4-019C-EB34-47E2FE71C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en-GB" sz="2800" b="1" dirty="0"/>
              <a:t>February 2025</a:t>
            </a:r>
          </a:p>
        </p:txBody>
      </p:sp>
    </p:spTree>
    <p:extLst>
      <p:ext uri="{BB962C8B-B14F-4D97-AF65-F5344CB8AC3E}">
        <p14:creationId xmlns:p14="http://schemas.microsoft.com/office/powerpoint/2010/main" val="1183123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D864D-24BC-29B1-B255-73643668F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Support available within the last weeks of life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87CD3B-2476-097B-7E66-650978C0C9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200" dirty="0"/>
              <a:t>Marie Curie (complete and email special patient note) </a:t>
            </a:r>
            <a:r>
              <a:rPr lang="en-GB" sz="2200" b="0" i="0" dirty="0">
                <a:solidFill>
                  <a:srgbClr val="001D3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0330 123 1014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Hospice at Home - </a:t>
            </a:r>
            <a:r>
              <a:rPr lang="en-GB" sz="2200" kern="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 all patients in last 4 weeks of life </a:t>
            </a:r>
            <a:r>
              <a:rPr lang="en-GB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03000 271 284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200" dirty="0"/>
          </a:p>
          <a:p>
            <a:r>
              <a:rPr lang="en-GB" sz="2200" dirty="0"/>
              <a:t>24/7 palliative care medical advice (via Berrywood switchboard out of hours) 03000 271 717</a:t>
            </a:r>
          </a:p>
          <a:p>
            <a:endParaRPr lang="en-GB" sz="2200" dirty="0"/>
          </a:p>
          <a:p>
            <a:r>
              <a:rPr lang="en-GB" sz="2200" dirty="0"/>
              <a:t>Community specialist palliative care team </a:t>
            </a:r>
            <a:r>
              <a:rPr lang="en-GB" sz="2200" u="sng" kern="100" dirty="0">
                <a:solidFill>
                  <a:srgbClr val="005EB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www.nhft.nhs.uk/spc-palliative-care-referral-form</a:t>
            </a:r>
            <a:endParaRPr lang="en-GB" sz="2200" u="sng" kern="100" dirty="0">
              <a:solidFill>
                <a:srgbClr val="005EB8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200" kern="100" dirty="0">
              <a:solidFill>
                <a:srgbClr val="005EB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200" dirty="0"/>
              <a:t>Northamptonshire Carers </a:t>
            </a:r>
            <a:r>
              <a:rPr lang="en-GB" sz="2200" dirty="0">
                <a:hlinkClick r:id="rId3"/>
              </a:rPr>
              <a:t>Professional Referral Form (Carer)</a:t>
            </a:r>
            <a:endParaRPr lang="en-GB" sz="2200" dirty="0"/>
          </a:p>
          <a:p>
            <a:endParaRPr lang="en-GB" sz="2400" dirty="0"/>
          </a:p>
          <a:p>
            <a:r>
              <a:rPr lang="en-GB" sz="2000" dirty="0"/>
              <a:t>MMG035 Symptom Management Guidelines for a Person thought to be in the Last Days and Hours of Life </a:t>
            </a:r>
            <a:r>
              <a:rPr lang="en-GB" sz="2000" dirty="0">
                <a:hlinkClick r:id="rId4"/>
              </a:rPr>
              <a:t>nhft-symptom-management-guidelines-for-a-person-thought-to-be-in-the-last-few-days-and-hours-of-life-v31-review-mar-25-mmg035.pdf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31893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33C45-0A4E-6D1E-BC46-A8481B310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4" descr="ReSPECT | Resuscitation Council UK">
            <a:extLst>
              <a:ext uri="{FF2B5EF4-FFF2-40B4-BE49-F238E27FC236}">
                <a16:creationId xmlns:a16="http://schemas.microsoft.com/office/drawing/2014/main" id="{AE69FE9C-5B55-0903-DC5B-40A358BBA71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626" y="2386584"/>
            <a:ext cx="5554149" cy="192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159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A9036DB-8192-D8DF-10BD-CE1FF1C431B1}"/>
              </a:ext>
            </a:extLst>
          </p:cNvPr>
          <p:cNvSpPr txBox="1"/>
          <p:nvPr/>
        </p:nvSpPr>
        <p:spPr>
          <a:xfrm>
            <a:off x="97926" y="0"/>
            <a:ext cx="11842363" cy="63094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l"/>
            <a:r>
              <a:rPr lang="en-GB" sz="2400" b="1" i="0" u="none" strike="noStrike" baseline="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ReSPECT</a:t>
            </a:r>
            <a:r>
              <a:rPr lang="en-GB" sz="2400" b="1" i="0" u="none" strike="noStrike" baseline="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 (Recommended Summary Plan for Emergency</a:t>
            </a:r>
          </a:p>
          <a:p>
            <a:pPr algn="l"/>
            <a:r>
              <a:rPr lang="en-GB" sz="2400" b="1" i="0" u="none" strike="noStrike" baseline="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Care and Treatment)</a:t>
            </a:r>
          </a:p>
          <a:p>
            <a:pPr algn="l"/>
            <a:endParaRPr lang="en-GB" sz="14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/>
            <a:endParaRPr lang="en-GB" sz="1400" b="0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The ReSPECT process creates personalised recommendations for a person’s clinical </a:t>
            </a:r>
            <a:r>
              <a:rPr lang="en-GB" sz="1400" dirty="0">
                <a:solidFill>
                  <a:srgbClr val="000000"/>
                </a:solidFill>
                <a:latin typeface="Arial"/>
                <a:cs typeface="Arial"/>
              </a:rPr>
              <a:t>care and</a:t>
            </a:r>
            <a:r>
              <a:rPr lang="en-GB" sz="14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 treatment in a future emergency in which they are unable to make or </a:t>
            </a:r>
            <a:r>
              <a:rPr lang="en-GB" sz="1400" dirty="0">
                <a:solidFill>
                  <a:srgbClr val="000000"/>
                </a:solidFill>
                <a:latin typeface="Arial"/>
                <a:cs typeface="Arial"/>
              </a:rPr>
              <a:t>express choices</a:t>
            </a:r>
            <a:r>
              <a:rPr lang="en-GB" sz="14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algn="just"/>
            <a:endParaRPr lang="en-GB" sz="1400" b="0" i="0" u="none" strike="noStrike" baseline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These recommendations are created through conversations between a person, </a:t>
            </a:r>
            <a:r>
              <a:rPr lang="en-GB" sz="1400" dirty="0">
                <a:solidFill>
                  <a:srgbClr val="000000"/>
                </a:solidFill>
                <a:latin typeface="Arial"/>
                <a:cs typeface="Arial"/>
              </a:rPr>
              <a:t>their families</a:t>
            </a:r>
            <a:r>
              <a:rPr lang="en-GB" sz="14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, and their health and care professionals to understand what matters to </a:t>
            </a:r>
            <a:r>
              <a:rPr lang="en-GB" sz="1400" dirty="0">
                <a:solidFill>
                  <a:srgbClr val="000000"/>
                </a:solidFill>
                <a:latin typeface="Arial"/>
                <a:cs typeface="Arial"/>
              </a:rPr>
              <a:t>them and</a:t>
            </a:r>
            <a:r>
              <a:rPr lang="en-GB" sz="14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 what is realistic in terms of their care and treatment.</a:t>
            </a:r>
          </a:p>
          <a:p>
            <a:pPr algn="just"/>
            <a:endParaRPr lang="en-GB" sz="1400" b="0" i="0" u="none" strike="noStrike" baseline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Patient preferences and clinical recommendations are discussed and recorded </a:t>
            </a:r>
            <a:r>
              <a:rPr lang="en-GB" sz="1400" dirty="0">
                <a:solidFill>
                  <a:srgbClr val="000000"/>
                </a:solidFill>
                <a:latin typeface="Arial"/>
                <a:cs typeface="Arial"/>
              </a:rPr>
              <a:t>within</a:t>
            </a:r>
            <a:r>
              <a:rPr lang="en-GB" sz="14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 a non-legally</a:t>
            </a:r>
            <a:r>
              <a:rPr lang="en-GB" sz="1400" dirty="0">
                <a:solidFill>
                  <a:srgbClr val="000000"/>
                </a:solidFill>
                <a:latin typeface="Arial"/>
                <a:cs typeface="Arial"/>
              </a:rPr>
              <a:t> </a:t>
            </a:r>
            <a:r>
              <a:rPr lang="en-GB" sz="14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binding </a:t>
            </a:r>
            <a:r>
              <a:rPr lang="en-GB" sz="1400" dirty="0">
                <a:solidFill>
                  <a:srgbClr val="000000"/>
                </a:solidFill>
                <a:latin typeface="Arial"/>
                <a:cs typeface="Arial"/>
              </a:rPr>
              <a:t>plan</a:t>
            </a:r>
            <a:r>
              <a:rPr lang="en-GB" sz="14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 which can be reviewed and adapted if circumstances change.</a:t>
            </a:r>
          </a:p>
          <a:p>
            <a:pPr algn="just"/>
            <a:endParaRPr lang="en-GB" sz="1400" b="0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/>
            <a:endParaRPr lang="en-GB" sz="1400" b="0" i="0" u="none" strike="noStrike" baseline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GB" sz="1400" b="0" i="0" u="none" strike="noStrike" baseline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14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The ReSPECT</a:t>
            </a:r>
            <a:r>
              <a:rPr lang="en-GB" sz="1400" dirty="0">
                <a:solidFill>
                  <a:srgbClr val="000000"/>
                </a:solidFill>
                <a:latin typeface="Arial"/>
                <a:cs typeface="Arial"/>
              </a:rPr>
              <a:t> process</a:t>
            </a:r>
            <a:r>
              <a:rPr lang="en-GB" sz="14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 can be for anyone but will have increasing relevance for </a:t>
            </a:r>
            <a:r>
              <a:rPr lang="en-GB" sz="1400" dirty="0">
                <a:solidFill>
                  <a:srgbClr val="000000"/>
                </a:solidFill>
                <a:latin typeface="Arial"/>
                <a:cs typeface="Arial"/>
              </a:rPr>
              <a:t>people who</a:t>
            </a:r>
            <a:r>
              <a:rPr lang="en-GB" sz="14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 have:</a:t>
            </a:r>
          </a:p>
          <a:p>
            <a:pPr algn="just"/>
            <a:endParaRPr lang="en-GB" sz="1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complex health needs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b="0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people who are likely to be nearing the end of their</a:t>
            </a:r>
            <a:r>
              <a:rPr lang="en-GB" sz="1400" dirty="0">
                <a:solidFill>
                  <a:srgbClr val="000000"/>
                </a:solidFill>
                <a:latin typeface="Arial"/>
                <a:cs typeface="Arial"/>
              </a:rPr>
              <a:t> lives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b="0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people who are at risk of sudden deterioration or cardiac arrest</a:t>
            </a:r>
          </a:p>
          <a:p>
            <a:pPr algn="just"/>
            <a:endParaRPr lang="en-GB" sz="14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/>
            <a:endParaRPr lang="en-GB" sz="1400" b="1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/>
            <a:endParaRPr lang="en-GB" sz="1400" b="1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/>
            <a:r>
              <a:rPr lang="en-GB" sz="2000" b="1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ReSPECT is available as a live document on the Northamptonshire Care Record (NCR).</a:t>
            </a:r>
          </a:p>
        </p:txBody>
      </p:sp>
      <p:pic>
        <p:nvPicPr>
          <p:cNvPr id="7" name="Picture 4" descr="ReSPECT | Resuscitation Council UK">
            <a:extLst>
              <a:ext uri="{FF2B5EF4-FFF2-40B4-BE49-F238E27FC236}">
                <a16:creationId xmlns:a16="http://schemas.microsoft.com/office/drawing/2014/main" id="{B9FBF1CE-6223-8A07-331E-42F03B8FD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7042" y="179249"/>
            <a:ext cx="2623247" cy="835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144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PECT | Resuscitation Council UK">
            <a:extLst>
              <a:ext uri="{FF2B5EF4-FFF2-40B4-BE49-F238E27FC236}">
                <a16:creationId xmlns:a16="http://schemas.microsoft.com/office/drawing/2014/main" id="{D4057A97-1B7D-3D58-1D3A-95E79C22E8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7042" y="179249"/>
            <a:ext cx="2683937" cy="835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FE5CDE4-8727-CFBA-2A83-6E61A7259DC3}"/>
              </a:ext>
            </a:extLst>
          </p:cNvPr>
          <p:cNvSpPr txBox="1"/>
          <p:nvPr/>
        </p:nvSpPr>
        <p:spPr>
          <a:xfrm>
            <a:off x="464191" y="501214"/>
            <a:ext cx="11404595" cy="572464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Important Additional Information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ReSPECT plan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does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replace DNACPR (</a:t>
            </a:r>
            <a:r>
              <a:rPr lang="en-GB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 Not Attempt Cardio-pulmonary Resuscitation)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forms. </a:t>
            </a:r>
            <a:r>
              <a:rPr lang="en-GB" dirty="0">
                <a:latin typeface="Arial"/>
                <a:cs typeface="Arial"/>
              </a:rPr>
              <a:t>However, there is </a:t>
            </a:r>
            <a:r>
              <a:rPr lang="en-GB" b="1" dirty="0">
                <a:latin typeface="Arial"/>
                <a:cs typeface="Arial"/>
              </a:rPr>
              <a:t>no</a:t>
            </a:r>
            <a:r>
              <a:rPr lang="en-GB" dirty="0">
                <a:latin typeface="Arial"/>
                <a:cs typeface="Arial"/>
              </a:rPr>
              <a:t> expectation that existing DNACPR forms are recompleted, and these existing forms will continue to be valid.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current system DNACPR policy is active until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31 October 2025.</a:t>
            </a:r>
          </a:p>
          <a:p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/>
                <a:cs typeface="Arial"/>
              </a:rPr>
              <a:t>Someone having a ReSPECT plan in place </a:t>
            </a:r>
            <a:r>
              <a:rPr lang="en-GB" b="1" dirty="0">
                <a:latin typeface="Arial"/>
                <a:cs typeface="Arial"/>
              </a:rPr>
              <a:t>does not necessarily</a:t>
            </a:r>
            <a:r>
              <a:rPr lang="en-GB" dirty="0">
                <a:latin typeface="Arial"/>
                <a:cs typeface="Arial"/>
              </a:rPr>
              <a:t> mean they have a DNACPR decision.</a:t>
            </a:r>
          </a:p>
          <a:p>
            <a:endParaRPr lang="en-GB" dirty="0">
              <a:latin typeface="Arial"/>
              <a:cs typeface="Arial"/>
            </a:endParaRPr>
          </a:p>
          <a:p>
            <a:endParaRPr lang="en-GB" dirty="0"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/>
                <a:cs typeface="Arial"/>
              </a:rPr>
              <a:t>Plans will be completed and stored digitally via Northamptonshire Care Record (NCR). 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 ReSPECT plan should be coded in the local system and the document completed in the NCR.  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05449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PECT | Resuscitation Council UK">
            <a:extLst>
              <a:ext uri="{FF2B5EF4-FFF2-40B4-BE49-F238E27FC236}">
                <a16:creationId xmlns:a16="http://schemas.microsoft.com/office/drawing/2014/main" id="{80D07E2A-EB71-3C0D-8755-E3C0207D2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7042" y="179249"/>
            <a:ext cx="2689030" cy="835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057D8BF-37E1-844E-2049-0775408DF1BF}"/>
              </a:ext>
            </a:extLst>
          </p:cNvPr>
          <p:cNvSpPr txBox="1"/>
          <p:nvPr/>
        </p:nvSpPr>
        <p:spPr>
          <a:xfrm>
            <a:off x="464191" y="412196"/>
            <a:ext cx="63959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i="0" u="none" strike="noStrike" baseline="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Accessing ReSPECT resources</a:t>
            </a:r>
            <a:endParaRPr lang="en-GB" sz="24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2327B1-0187-202D-A6DB-656610BF576E}"/>
              </a:ext>
            </a:extLst>
          </p:cNvPr>
          <p:cNvSpPr txBox="1"/>
          <p:nvPr/>
        </p:nvSpPr>
        <p:spPr>
          <a:xfrm>
            <a:off x="464191" y="1234440"/>
            <a:ext cx="11263617" cy="452431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l"/>
            <a:endParaRPr lang="en-GB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ReSPECT process is being increasingly adopted by systems across England and Scotland.</a:t>
            </a:r>
          </a:p>
          <a:p>
            <a:pPr algn="l"/>
            <a:endParaRPr lang="en-GB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A range 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of resources</a:t>
            </a:r>
            <a:r>
              <a:rPr lang="en-GB" sz="18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 are available to support the implementation of ReSPECT on the </a:t>
            </a:r>
            <a:r>
              <a:rPr lang="en-GB" sz="1800" b="0" i="0" u="none" strike="noStrike" baseline="0" dirty="0">
                <a:latin typeface="Arial"/>
                <a:cs typeface="Arial"/>
              </a:rPr>
              <a:t>Resuscitation Council UK’s website.</a:t>
            </a:r>
            <a:endParaRPr lang="en-GB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ReSPECT Resources page also contains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following</a:t>
            </a:r>
            <a:r>
              <a:rPr lang="en-GB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l"/>
            <a:endParaRPr lang="en-GB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ReSPECT Guide for Clinicians Completing the Plan</a:t>
            </a:r>
          </a:p>
          <a:p>
            <a:pPr algn="l"/>
            <a:r>
              <a:rPr lang="en-GB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ReSPECT Ten Top Tips for GPs</a:t>
            </a:r>
          </a:p>
          <a:p>
            <a:pPr algn="l"/>
            <a:r>
              <a:rPr lang="en-GB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ReSPECT Information for Care Homes</a:t>
            </a:r>
          </a:p>
          <a:p>
            <a:pPr algn="l"/>
            <a:r>
              <a:rPr lang="en-GB" sz="18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• Patient leaflets – including translations and easy read versions</a:t>
            </a:r>
          </a:p>
          <a:p>
            <a:pPr algn="l"/>
            <a:r>
              <a:rPr lang="en-GB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Patient guides – including for Young People</a:t>
            </a:r>
          </a:p>
          <a:p>
            <a:pPr algn="l"/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5EB8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ReSPECT resources | Resuscitation Council UK</a:t>
            </a:r>
            <a:endParaRPr lang="en-GB" sz="1800" b="0" i="0" u="none" strike="noStrike" baseline="0" dirty="0">
              <a:solidFill>
                <a:srgbClr val="005EB8"/>
              </a:solidFill>
              <a:latin typeface="Arial"/>
              <a:cs typeface="Arial"/>
            </a:endParaRPr>
          </a:p>
          <a:p>
            <a:pPr algn="l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264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941BE-E0A8-5330-5493-0BD4C65DC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Hints and Tips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61119-F64A-F84E-74C4-5CFA1E3DC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128" y="1207008"/>
            <a:ext cx="11395363" cy="5102351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Use the person’s own words where appropriate</a:t>
            </a:r>
          </a:p>
          <a:p>
            <a:endParaRPr lang="en-GB" sz="2400" dirty="0"/>
          </a:p>
          <a:p>
            <a:r>
              <a:rPr lang="en-GB" sz="2400" dirty="0"/>
              <a:t>Be aware the plan will be considered in both acute and community settings</a:t>
            </a:r>
          </a:p>
          <a:p>
            <a:endParaRPr lang="en-GB" sz="2400" dirty="0"/>
          </a:p>
          <a:p>
            <a:r>
              <a:rPr lang="en-GB" sz="2400" dirty="0"/>
              <a:t>The plan must be completed by an authorised clinician</a:t>
            </a:r>
          </a:p>
          <a:p>
            <a:endParaRPr lang="en-GB" sz="2400" dirty="0"/>
          </a:p>
          <a:p>
            <a:r>
              <a:rPr lang="en-GB" sz="2400" dirty="0"/>
              <a:t>Key points are helpful and clear to a reader in an urgent situation</a:t>
            </a:r>
          </a:p>
          <a:p>
            <a:endParaRPr lang="en-GB" sz="2400" dirty="0"/>
          </a:p>
          <a:p>
            <a:r>
              <a:rPr lang="en-GB" sz="2400" dirty="0"/>
              <a:t>What information would you like to know at 03:00? </a:t>
            </a:r>
          </a:p>
          <a:p>
            <a:endParaRPr lang="en-GB" sz="2400" dirty="0"/>
          </a:p>
          <a:p>
            <a:r>
              <a:rPr lang="en-GB" sz="2400" dirty="0"/>
              <a:t>The plan can be completed following one or more conversations</a:t>
            </a:r>
          </a:p>
        </p:txBody>
      </p:sp>
      <p:pic>
        <p:nvPicPr>
          <p:cNvPr id="4" name="Picture 4" descr="ReSPECT | Resuscitation Council UK">
            <a:extLst>
              <a:ext uri="{FF2B5EF4-FFF2-40B4-BE49-F238E27FC236}">
                <a16:creationId xmlns:a16="http://schemas.microsoft.com/office/drawing/2014/main" id="{41865C13-2278-A842-1448-2885FB7F26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7042" y="179249"/>
            <a:ext cx="2683937" cy="835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812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877A584-7C52-28ED-FF0F-EC74C6A8BC1F}"/>
              </a:ext>
            </a:extLst>
          </p:cNvPr>
          <p:cNvSpPr txBox="1"/>
          <p:nvPr/>
        </p:nvSpPr>
        <p:spPr>
          <a:xfrm>
            <a:off x="1290918" y="255494"/>
            <a:ext cx="9357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NCR Landing Page 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screenshot of a medical application&#10;&#10;Description automatically generated">
            <a:extLst>
              <a:ext uri="{FF2B5EF4-FFF2-40B4-BE49-F238E27FC236}">
                <a16:creationId xmlns:a16="http://schemas.microsoft.com/office/drawing/2014/main" id="{FCD91C47-DCF0-B8BB-83A7-CFE89C0668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7523" y="1175657"/>
            <a:ext cx="8717421" cy="476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321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17A6D-D631-15BE-56C1-E1B4D3A2E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Demonstration </a:t>
            </a:r>
          </a:p>
        </p:txBody>
      </p:sp>
      <p:pic>
        <p:nvPicPr>
          <p:cNvPr id="4" name="Picture 4" descr="ReSPECT | Resuscitation Council UK">
            <a:extLst>
              <a:ext uri="{FF2B5EF4-FFF2-40B4-BE49-F238E27FC236}">
                <a16:creationId xmlns:a16="http://schemas.microsoft.com/office/drawing/2014/main" id="{3C7AD28A-CCA9-42EB-0204-15135EC692F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654" y="2646648"/>
            <a:ext cx="3629025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2268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35848A5-942E-6EEF-7A75-A0378C02C2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8555" t="26169" r="3391" b="42164"/>
          <a:stretch/>
        </p:blipFill>
        <p:spPr bwMode="auto">
          <a:xfrm>
            <a:off x="1292094" y="1828799"/>
            <a:ext cx="9159191" cy="33307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682986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81F96-CEF6-BB0D-AFBC-10945E8F5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Further Information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9B34E-95B6-563F-8EAF-E35236DF10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2400" u="sng" dirty="0"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GB" sz="2400" dirty="0">
                <a:solidFill>
                  <a:srgbClr val="005EB8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Care &amp; Support - </a:t>
            </a:r>
            <a:r>
              <a:rPr lang="en-GB" sz="2400" dirty="0" err="1">
                <a:solidFill>
                  <a:srgbClr val="005EB8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Cransley</a:t>
            </a:r>
            <a:r>
              <a:rPr lang="en-GB" sz="2400" dirty="0">
                <a:solidFill>
                  <a:srgbClr val="005EB8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Hospice Trust</a:t>
            </a:r>
            <a:endParaRPr lang="en-GB" sz="2400" dirty="0">
              <a:solidFill>
                <a:srgbClr val="005EB8"/>
              </a:solidFill>
            </a:endParaRPr>
          </a:p>
          <a:p>
            <a:pPr marL="0" indent="0">
              <a:buNone/>
            </a:pPr>
            <a:endParaRPr lang="en-GB" sz="2400" dirty="0">
              <a:solidFill>
                <a:srgbClr val="005EB8"/>
              </a:solidFill>
            </a:endParaRPr>
          </a:p>
          <a:p>
            <a:pPr marL="0" indent="0">
              <a:buNone/>
            </a:pPr>
            <a:r>
              <a:rPr lang="en-GB" sz="2400" dirty="0">
                <a:hlinkClick r:id="rId4"/>
              </a:rPr>
              <a:t>How we can help you - Cynthia Spencer Hospice | Northampton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>
                <a:hlinkClick r:id="rId5"/>
              </a:rPr>
              <a:t>NHS England » Ambitions for palliative and end of life care</a:t>
            </a:r>
            <a:endParaRPr lang="en-GB" sz="2400" dirty="0"/>
          </a:p>
          <a:p>
            <a:endParaRPr lang="en-GB" sz="2400" dirty="0"/>
          </a:p>
          <a:p>
            <a:pPr marL="0" indent="0">
              <a:buNone/>
            </a:pPr>
            <a:r>
              <a:rPr lang="en-GB" sz="2400" dirty="0">
                <a:hlinkClick r:id="rId6"/>
              </a:rPr>
              <a:t>ICN All-Age Palliative and End of Life Care Strategy 2023-2026 (icnorthamptonshire.org.uk)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07942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02F9C-0495-43DA-DBC4-523623115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The Northamptonshire All Age Last Years of Life Strategy 2023 - 2026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A01B7-C1D4-3F79-F824-DE643F7A13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128" y="1055716"/>
            <a:ext cx="5701685" cy="5253643"/>
          </a:xfrm>
        </p:spPr>
        <p:txBody>
          <a:bodyPr>
            <a:normAutofit fontScale="77500" lnSpcReduction="20000"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Based around the Ambitions for Palliative and End of Life Care: A national framework for local action 2021-2026 document.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Clearly set out actions supported by task and finish groups ensuring a consistent focus upon both availability and accessibility.</a:t>
            </a:r>
          </a:p>
          <a:p>
            <a:pPr algn="just"/>
            <a:endParaRPr lang="en-GB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Achieving the actions will enable us as a system to</a:t>
            </a:r>
            <a:r>
              <a:rPr lang="en-GB" sz="2600" dirty="0">
                <a:latin typeface="Arial" panose="020B0604020202020204" pitchFamily="34" charset="0"/>
                <a:ea typeface="Calibri" panose="020F0502020204030204" pitchFamily="34" charset="0"/>
              </a:rPr>
              <a:t> ensure that individuals nearing the end of their life receive high quality compassionate care and are supported to live well and to die with dignity in a place of their choosing. </a:t>
            </a:r>
            <a:endParaRPr lang="en-GB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3D5D1C85-1965-BDD5-CF56-BA419C5783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9431" y="1333536"/>
            <a:ext cx="5486400" cy="44459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B8D03E7-8C89-DC97-54E7-5BE7EC369BE2}"/>
              </a:ext>
            </a:extLst>
          </p:cNvPr>
          <p:cNvSpPr txBox="1"/>
          <p:nvPr/>
        </p:nvSpPr>
        <p:spPr>
          <a:xfrm>
            <a:off x="8968530" y="5940027"/>
            <a:ext cx="25258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NHS England, 2021</a:t>
            </a:r>
          </a:p>
        </p:txBody>
      </p:sp>
    </p:spTree>
    <p:extLst>
      <p:ext uri="{BB962C8B-B14F-4D97-AF65-F5344CB8AC3E}">
        <p14:creationId xmlns:p14="http://schemas.microsoft.com/office/powerpoint/2010/main" val="30140319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06C8B-8959-700C-469B-5764A3075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893" y="351579"/>
            <a:ext cx="10515600" cy="965157"/>
          </a:xfrm>
        </p:spPr>
        <p:txBody>
          <a:bodyPr/>
          <a:lstStyle/>
          <a:p>
            <a:r>
              <a:rPr lang="en-GB" dirty="0"/>
              <a:t>                       </a:t>
            </a:r>
            <a:r>
              <a:rPr lang="en-GB" b="1" dirty="0"/>
              <a:t>Useful ReSPECT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E0EB8-B275-7734-3D02-B988DE8832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>
              <a:hlinkClick r:id="rId2"/>
            </a:endParaRPr>
          </a:p>
          <a:p>
            <a:r>
              <a:rPr lang="en-GB" dirty="0">
                <a:hlinkClick r:id="rId2"/>
              </a:rPr>
              <a:t>Joe’s ReSPECT journey – a ReSPECT explainer for people and their families – YouTube</a:t>
            </a:r>
            <a:endParaRPr lang="en-GB" dirty="0"/>
          </a:p>
          <a:p>
            <a:endParaRPr lang="en-GB" dirty="0"/>
          </a:p>
          <a:p>
            <a:r>
              <a:rPr lang="en-GB" dirty="0">
                <a:hlinkClick r:id="rId3"/>
              </a:rPr>
              <a:t>ReSPECT | Resuscitation Council UK</a:t>
            </a:r>
            <a:endParaRPr lang="en-GB" dirty="0"/>
          </a:p>
          <a:p>
            <a:endParaRPr lang="en-GB" dirty="0"/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National FAQs: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ReSPECT: Frequently asked questions for adopters | Resuscitation Council UK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32108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62B09-BB15-914E-5B5B-385DE4DA0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Contact details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422CE-A325-A7F2-D177-C54C196CD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3200" b="1" dirty="0"/>
              <a:t>Palliative and end of life care / ReSPECT :</a:t>
            </a:r>
          </a:p>
          <a:p>
            <a:pPr marL="0" indent="0">
              <a:buNone/>
            </a:pPr>
            <a:r>
              <a:rPr lang="en-GB" sz="3200" dirty="0"/>
              <a:t>Claire Mansfield  </a:t>
            </a:r>
            <a:r>
              <a:rPr lang="en-GB" sz="3200" dirty="0">
                <a:hlinkClick r:id="rId2"/>
              </a:rPr>
              <a:t>claire.mansfield8@nhs.net</a:t>
            </a:r>
            <a:endParaRPr lang="en-GB" sz="3200" dirty="0"/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b="1" dirty="0"/>
              <a:t>Technical : </a:t>
            </a:r>
          </a:p>
          <a:p>
            <a:pPr marL="0" indent="0">
              <a:buNone/>
            </a:pPr>
            <a:r>
              <a:rPr lang="en-GB" sz="3200" dirty="0"/>
              <a:t>Katie Di Stefano </a:t>
            </a:r>
            <a:r>
              <a:rPr lang="en-GB" sz="3200" dirty="0">
                <a:hlinkClick r:id="rId3"/>
              </a:rPr>
              <a:t>katie.distefano@nhs.net</a:t>
            </a:r>
            <a:endParaRPr lang="en-GB" sz="3200" dirty="0"/>
          </a:p>
          <a:p>
            <a:pPr marL="0" indent="0">
              <a:buNone/>
            </a:pPr>
            <a:endParaRPr lang="en-GB" sz="4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2012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Slide Background">
            <a:extLst>
              <a:ext uri="{FF2B5EF4-FFF2-40B4-BE49-F238E27FC236}">
                <a16:creationId xmlns:a16="http://schemas.microsoft.com/office/drawing/2014/main" id="{AF6CB648-9554-488A-B457-99CAAD1DA5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E3ADCBE7-9330-1CDA-00EB-CDD12DB722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4290"/>
            <a:ext cx="12192000" cy="1733407"/>
          </a:xfrm>
          <a:prstGeom prst="rect">
            <a:avLst/>
          </a:prstGeom>
          <a:ln>
            <a:noFill/>
          </a:ln>
          <a:effectLst>
            <a:outerShdw blurRad="254000" dist="38100" dir="5460000" sx="94000" sy="94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C7B83D-9DE3-CC9D-EE7E-9FF6C5662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240241"/>
            <a:ext cx="11050891" cy="122829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>
                <a:latin typeface="Arial"/>
                <a:cs typeface="Arial"/>
              </a:rPr>
              <a:t>Macmillan Palliative and End of Life Care Transformational Leader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8DBA73-9D4D-A0A6-E8AB-2B10A013F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0" y="1625601"/>
            <a:ext cx="6513182" cy="4876800"/>
          </a:xfrm>
        </p:spPr>
        <p:txBody>
          <a:bodyPr anchor="ctr">
            <a:normAutofit fontScale="40000" lnSpcReduction="20000"/>
          </a:bodyPr>
          <a:lstStyle/>
          <a:p>
            <a:r>
              <a:rPr lang="en-GB" sz="5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Macmillan palliative and end of life care transformational leader in post since June 2024</a:t>
            </a:r>
          </a:p>
          <a:p>
            <a:pPr algn="just"/>
            <a:endParaRPr lang="en-US" sz="4500" dirty="0"/>
          </a:p>
          <a:p>
            <a:r>
              <a:rPr lang="en-US" sz="5500" dirty="0"/>
              <a:t>24 posts nationally </a:t>
            </a:r>
          </a:p>
          <a:p>
            <a:endParaRPr lang="en-US" sz="4500" dirty="0"/>
          </a:p>
          <a:p>
            <a:r>
              <a:rPr lang="en-US" sz="5500" dirty="0"/>
              <a:t>System wide all age approach</a:t>
            </a:r>
          </a:p>
          <a:p>
            <a:endParaRPr lang="en-US" sz="5500" dirty="0"/>
          </a:p>
          <a:p>
            <a:pPr lvl="1"/>
            <a:r>
              <a:rPr lang="en-US" sz="5500" dirty="0"/>
              <a:t>Children and young people</a:t>
            </a:r>
          </a:p>
          <a:p>
            <a:pPr lvl="1"/>
            <a:r>
              <a:rPr lang="en-US" sz="5500" dirty="0"/>
              <a:t>Care homes</a:t>
            </a:r>
          </a:p>
          <a:p>
            <a:pPr lvl="1"/>
            <a:r>
              <a:rPr lang="en-US" sz="5500" dirty="0"/>
              <a:t>Community and acute providers</a:t>
            </a:r>
          </a:p>
          <a:p>
            <a:pPr lvl="1"/>
            <a:r>
              <a:rPr lang="en-US" sz="5500" dirty="0"/>
              <a:t>Stakeholder engagement </a:t>
            </a:r>
          </a:p>
          <a:p>
            <a:pPr lvl="1"/>
            <a:r>
              <a:rPr lang="en-US" sz="5500" dirty="0"/>
              <a:t>Public and user involvement</a:t>
            </a:r>
          </a:p>
          <a:p>
            <a:pPr lvl="1"/>
            <a:r>
              <a:rPr lang="en-US" sz="5500" dirty="0"/>
              <a:t>Equality of access</a:t>
            </a:r>
            <a:endParaRPr lang="en-US" sz="4500" dirty="0"/>
          </a:p>
          <a:p>
            <a:pPr lvl="1"/>
            <a:endParaRPr lang="en-US" sz="4500" dirty="0"/>
          </a:p>
          <a:p>
            <a:pPr marL="0" indent="0">
              <a:buNone/>
            </a:pPr>
            <a:endParaRPr lang="en-US" sz="5500" dirty="0"/>
          </a:p>
          <a:p>
            <a:endParaRPr lang="en-US" sz="20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0E52A8-ECD5-4DBA-54F7-1DF272611EAA}"/>
              </a:ext>
            </a:extLst>
          </p:cNvPr>
          <p:cNvGrpSpPr/>
          <p:nvPr/>
        </p:nvGrpSpPr>
        <p:grpSpPr>
          <a:xfrm>
            <a:off x="6003335" y="1729117"/>
            <a:ext cx="5950982" cy="4538133"/>
            <a:chOff x="6175264" y="1160638"/>
            <a:chExt cx="5696208" cy="4941928"/>
          </a:xfrm>
        </p:grpSpPr>
        <p:pic>
          <p:nvPicPr>
            <p:cNvPr id="5" name="Content Placeholder 6" descr="A map of united kingdom with different coloured labels describing the geographies that have a new transformational leader role.&#10;&#10;Description automatically generated">
              <a:extLst>
                <a:ext uri="{FF2B5EF4-FFF2-40B4-BE49-F238E27FC236}">
                  <a16:creationId xmlns:a16="http://schemas.microsoft.com/office/drawing/2014/main" id="{12B0367A-C500-4EBA-D388-2B88CCD3CB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1223" t="10351"/>
            <a:stretch/>
          </p:blipFill>
          <p:spPr>
            <a:xfrm>
              <a:off x="6175264" y="1656862"/>
              <a:ext cx="5696208" cy="4445704"/>
            </a:xfrm>
            <a:prstGeom prst="rect">
              <a:avLst/>
            </a:prstGeom>
            <a:ln w="28575">
              <a:noFill/>
            </a:ln>
          </p:spPr>
        </p:pic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9E00BB71-000B-C624-F47D-D39B47301F61}"/>
                </a:ext>
              </a:extLst>
            </p:cNvPr>
            <p:cNvSpPr txBox="1"/>
            <p:nvPr/>
          </p:nvSpPr>
          <p:spPr>
            <a:xfrm>
              <a:off x="7249622" y="1160638"/>
              <a:ext cx="44242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21792">
                <a:spcAft>
                  <a:spcPts val="600"/>
                </a:spcAft>
              </a:pPr>
              <a:r>
                <a:rPr lang="en-GB" sz="1224" b="1" kern="1200">
                  <a:solidFill>
                    <a:srgbClr val="038A29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24 Transformational Leaders</a:t>
              </a:r>
              <a:endParaRPr lang="en-GB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64F5104-12AC-52DB-7569-740D0FF5BDDF}"/>
              </a:ext>
            </a:extLst>
          </p:cNvPr>
          <p:cNvSpPr txBox="1"/>
          <p:nvPr/>
        </p:nvSpPr>
        <p:spPr>
          <a:xfrm>
            <a:off x="8141547" y="6502401"/>
            <a:ext cx="33803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                 Macmillan Cancer Support, 2023</a:t>
            </a:r>
          </a:p>
        </p:txBody>
      </p:sp>
    </p:spTree>
    <p:extLst>
      <p:ext uri="{BB962C8B-B14F-4D97-AF65-F5344CB8AC3E}">
        <p14:creationId xmlns:p14="http://schemas.microsoft.com/office/powerpoint/2010/main" val="376358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4577A-0F53-C5A0-9391-B769E1619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151" y="351968"/>
            <a:ext cx="10515600" cy="1325563"/>
          </a:xfrm>
        </p:spPr>
        <p:txBody>
          <a:bodyPr>
            <a:normAutofit fontScale="90000"/>
          </a:bodyPr>
          <a:lstStyle/>
          <a:p>
            <a:br>
              <a:rPr lang="en-US" sz="4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solidFill>
                  <a:schemeClr val="accent1"/>
                </a:solidFill>
                <a:latin typeface="+mn-lt"/>
                <a:cs typeface="Arial" panose="020B0604020202020204" pitchFamily="34" charset="0"/>
              </a:rPr>
              <a:t>PEOLC </a:t>
            </a:r>
            <a:br>
              <a:rPr lang="en-US" sz="2800" b="1" dirty="0">
                <a:solidFill>
                  <a:schemeClr val="accent1"/>
                </a:solidFill>
                <a:latin typeface="+mn-lt"/>
                <a:cs typeface="Arial" panose="020B0604020202020204" pitchFamily="34" charset="0"/>
              </a:rPr>
            </a:br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What have we achieved so far?</a:t>
            </a:r>
            <a:br>
              <a:rPr lang="en-US" sz="27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7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BB97E8-8810-BC4D-9888-883906FABD5E}"/>
              </a:ext>
            </a:extLst>
          </p:cNvPr>
          <p:cNvSpPr txBox="1"/>
          <p:nvPr/>
        </p:nvSpPr>
        <p:spPr>
          <a:xfrm>
            <a:off x="1013076" y="1605134"/>
            <a:ext cx="9400559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Sharing of patient experience / user involvement continues to influence practice and future service design. Links established with LGBTQ+ forums, religious and cultural groups, patient collaboratives, dementia workstreams and learning disability and autism. </a:t>
            </a:r>
          </a:p>
          <a:p>
            <a:pPr algn="just"/>
            <a:endParaRPr lang="en-GB" dirty="0">
              <a:latin typeface="Aptos" panose="020B00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NHSE has reduced </a:t>
            </a:r>
            <a:r>
              <a:rPr lang="en-GB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programme reviews from quarterly level 3 </a:t>
            </a:r>
            <a:r>
              <a:rPr lang="en-GB" dirty="0">
                <a:latin typeface="Aptos" panose="020B0004020202020204" pitchFamily="34" charset="0"/>
                <a:ea typeface="Times New Roman" panose="02020603050405020304" pitchFamily="18" charset="0"/>
              </a:rPr>
              <a:t>(</a:t>
            </a:r>
            <a:r>
              <a:rPr lang="en-GB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progress required) to level 2 monitoring. </a:t>
            </a:r>
          </a:p>
          <a:p>
            <a:pPr algn="just"/>
            <a:endParaRPr lang="en-GB" dirty="0">
              <a:effectLst/>
              <a:latin typeface="Aptos" panose="020B000402020202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As part of the Urgent and Emergency Care workstream, recruitment to specialist palliative care support over weekend hours a fixed term role to develop and evaluate the value of this provision within ICT (Intermediate Care Team)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ptos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Hospice charity funding</a:t>
            </a:r>
            <a:r>
              <a:rPr lang="en-GB" kern="100" dirty="0">
                <a:solidFill>
                  <a:srgbClr val="00000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 provided for a phase 1 bereavement project, service to commence early 2025. </a:t>
            </a:r>
            <a:endParaRPr lang="en-GB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kern="100" dirty="0">
                <a:solidFill>
                  <a:srgbClr val="00000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Digital ReSPECT is live on the Northamptonshire care Record (NCR). Active ReSPECT champions group attended by multiple stakeholders.</a:t>
            </a:r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ReSPECT delegated authority training completed by SPC CNS teams.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93117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4577A-0F53-C5A0-9391-B769E1619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151" y="351968"/>
            <a:ext cx="10515600" cy="1325563"/>
          </a:xfrm>
        </p:spPr>
        <p:txBody>
          <a:bodyPr>
            <a:normAutofit fontScale="90000"/>
          </a:bodyPr>
          <a:lstStyle/>
          <a:p>
            <a:br>
              <a:rPr lang="en-US" sz="4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solidFill>
                  <a:schemeClr val="accent1"/>
                </a:solidFill>
                <a:latin typeface="+mn-lt"/>
                <a:cs typeface="Arial" panose="020B0604020202020204" pitchFamily="34" charset="0"/>
              </a:rPr>
              <a:t>PEOLC</a:t>
            </a:r>
            <a:br>
              <a:rPr lang="en-US" sz="2800" b="1" dirty="0">
                <a:solidFill>
                  <a:schemeClr val="accent1"/>
                </a:solidFill>
                <a:latin typeface="+mn-lt"/>
                <a:cs typeface="Arial" panose="020B0604020202020204" pitchFamily="34" charset="0"/>
              </a:rPr>
            </a:br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What have we achieved so far?</a:t>
            </a:r>
            <a:br>
              <a:rPr lang="en-US" sz="27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7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BB97E8-8810-BC4D-9888-883906FABD5E}"/>
              </a:ext>
            </a:extLst>
          </p:cNvPr>
          <p:cNvSpPr txBox="1"/>
          <p:nvPr/>
        </p:nvSpPr>
        <p:spPr>
          <a:xfrm>
            <a:off x="1013076" y="1605134"/>
            <a:ext cx="9400559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sz="1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dirty="0">
                <a:latin typeface="Aptos" panose="020B0004020202020204" pitchFamily="34" charset="0"/>
              </a:rPr>
              <a:t>Countywide PEOLC information platform developed and hosted by hospice websites.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dirty="0">
              <a:latin typeface="Aptos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dirty="0"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Work has commenced on the competitive procurement process for the new </a:t>
            </a:r>
            <a:r>
              <a:rPr lang="en-GB" dirty="0">
                <a:latin typeface="Aptos" panose="020B0004020202020204" pitchFamily="34" charset="0"/>
                <a:cs typeface="Arial" panose="020B0604020202020204" pitchFamily="34" charset="0"/>
              </a:rPr>
              <a:t>Countywide Community-based Specialist Level Palliative and End of Life Care Service for Adults Specification.</a:t>
            </a:r>
          </a:p>
          <a:p>
            <a:pPr lvl="0">
              <a:tabLst>
                <a:tab pos="457200" algn="l"/>
              </a:tabLst>
            </a:pPr>
            <a:endParaRPr lang="en-GB" kern="1200" dirty="0"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Macmillan Palliative and end of life care transformational leader in post since June 2024</a:t>
            </a:r>
          </a:p>
          <a:p>
            <a:pPr lvl="0">
              <a:tabLst>
                <a:tab pos="457200" algn="l"/>
              </a:tabLst>
            </a:pPr>
            <a:endParaRPr lang="en-GB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Public awareness events planned– Dying Matters Week – May 2025. Multi-cultural Health and Wellbeing Mela, Wellingborough, June 2025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CYP transition event in development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kern="1200" dirty="0"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Enhanced links with boarder areas</a:t>
            </a:r>
            <a:endParaRPr lang="en-GB" kern="1200" dirty="0"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265768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/>
          </p:cNvCxnSpPr>
          <p:nvPr/>
        </p:nvCxnSpPr>
        <p:spPr>
          <a:xfrm>
            <a:off x="1218355" y="930166"/>
            <a:ext cx="0" cy="20745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cxnSpLocks/>
          </p:cNvCxnSpPr>
          <p:nvPr/>
        </p:nvCxnSpPr>
        <p:spPr>
          <a:xfrm>
            <a:off x="2220629" y="960645"/>
            <a:ext cx="1" cy="301295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361" y="3676642"/>
            <a:ext cx="2108751" cy="2548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23">
                        <a14:foregroundMark x1="47922" y1="11444" x2="47922" y2="11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61" y="965576"/>
            <a:ext cx="1915891" cy="2463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itle 1"/>
          <p:cNvSpPr txBox="1">
            <a:spLocks/>
          </p:cNvSpPr>
          <p:nvPr/>
        </p:nvSpPr>
        <p:spPr>
          <a:xfrm>
            <a:off x="77026" y="79448"/>
            <a:ext cx="8944649" cy="726365"/>
          </a:xfrm>
          <a:prstGeom prst="rect">
            <a:avLst/>
          </a:prstGeom>
        </p:spPr>
        <p:txBody>
          <a:bodyPr vert="horz" lIns="81608" tIns="40805" rIns="81608" bIns="40805" rtlCol="0" anchor="t">
            <a:normAutofit fontScale="97500"/>
          </a:bodyPr>
          <a:lstStyle>
            <a:lvl1pPr algn="l" defTabSz="6120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rgbClr val="00777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2133" b="1" dirty="0">
                <a:solidFill>
                  <a:schemeClr val="accent1"/>
                </a:solidFill>
                <a:latin typeface="+mn-lt"/>
                <a:cs typeface="Arial" panose="020B0604020202020204" pitchFamily="34" charset="0"/>
              </a:rPr>
              <a:t>PEOLC Collaborative Programme</a:t>
            </a:r>
          </a:p>
          <a:p>
            <a:r>
              <a:rPr lang="en-US" sz="2133" b="1" dirty="0">
                <a:solidFill>
                  <a:schemeClr val="bg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What challenges does our system face?</a:t>
            </a:r>
          </a:p>
        </p:txBody>
      </p:sp>
      <p:pic>
        <p:nvPicPr>
          <p:cNvPr id="36" name="Picture 3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23">
                        <a14:foregroundMark x1="47922" y1="11444" x2="47922" y2="11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081" y="3428999"/>
            <a:ext cx="2160741" cy="2537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50758" y1="11990" x2="50758" y2="119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773" y="1188137"/>
            <a:ext cx="1770460" cy="2434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3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871F8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23">
                        <a14:foregroundMark x1="47922" y1="11444" x2="47922" y2="11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960" y="1408775"/>
            <a:ext cx="2182445" cy="2601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188" y="3927542"/>
            <a:ext cx="2230033" cy="2432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39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23">
                        <a14:foregroundMark x1="47922" y1="11444" x2="47922" y2="11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056" y="1534362"/>
            <a:ext cx="1969835" cy="2432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40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871F8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23">
                        <a14:foregroundMark x1="47922" y1="11444" x2="47922" y2="11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398" y="3946803"/>
            <a:ext cx="1835110" cy="2432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50758" y1="11990" x2="50758" y2="119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4657" y="957710"/>
            <a:ext cx="1935964" cy="2534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5" name="Straight Connector 44"/>
          <p:cNvCxnSpPr>
            <a:cxnSpLocks/>
            <a:endCxn id="40" idx="0"/>
          </p:cNvCxnSpPr>
          <p:nvPr/>
        </p:nvCxnSpPr>
        <p:spPr>
          <a:xfrm flipH="1">
            <a:off x="8683974" y="965576"/>
            <a:ext cx="8995" cy="568786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cxnSpLocks/>
          </p:cNvCxnSpPr>
          <p:nvPr/>
        </p:nvCxnSpPr>
        <p:spPr>
          <a:xfrm>
            <a:off x="6239432" y="957710"/>
            <a:ext cx="0" cy="248769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cxnSpLocks/>
          </p:cNvCxnSpPr>
          <p:nvPr/>
        </p:nvCxnSpPr>
        <p:spPr>
          <a:xfrm>
            <a:off x="3543340" y="971775"/>
            <a:ext cx="0" cy="46940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cxnSpLocks/>
            <a:endCxn id="36" idx="0"/>
          </p:cNvCxnSpPr>
          <p:nvPr/>
        </p:nvCxnSpPr>
        <p:spPr>
          <a:xfrm>
            <a:off x="5098646" y="939368"/>
            <a:ext cx="3806" cy="248963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cxnSpLocks/>
          </p:cNvCxnSpPr>
          <p:nvPr/>
        </p:nvCxnSpPr>
        <p:spPr>
          <a:xfrm>
            <a:off x="7539744" y="965576"/>
            <a:ext cx="1" cy="3038581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cxnSpLocks/>
            <a:endCxn id="41" idx="0"/>
          </p:cNvCxnSpPr>
          <p:nvPr/>
        </p:nvCxnSpPr>
        <p:spPr>
          <a:xfrm flipH="1">
            <a:off x="10071953" y="930166"/>
            <a:ext cx="12341" cy="30166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9187379" y="4707729"/>
            <a:ext cx="1735240" cy="1669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67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210437" y="4969419"/>
            <a:ext cx="1650583" cy="1234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67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370017" y="4779892"/>
            <a:ext cx="1586355" cy="1581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67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2217862" y="3111688"/>
            <a:ext cx="1445269" cy="1234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67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931734" y="3737110"/>
            <a:ext cx="1873013" cy="1711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67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0188924" y="2000267"/>
            <a:ext cx="1524448" cy="15818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67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8329845" y="2965991"/>
            <a:ext cx="1571360" cy="15262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67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178100" y="2030130"/>
            <a:ext cx="1524448" cy="16235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67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611" y="5729708"/>
            <a:ext cx="423333" cy="795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477" y="3511591"/>
            <a:ext cx="366183" cy="715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495" y="5812606"/>
            <a:ext cx="277284" cy="641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348" y="5542444"/>
            <a:ext cx="618067" cy="715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5" name="Rectangle 64"/>
          <p:cNvSpPr/>
          <p:nvPr/>
        </p:nvSpPr>
        <p:spPr>
          <a:xfrm>
            <a:off x="395373" y="2008437"/>
            <a:ext cx="1650583" cy="1234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67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61" y="3148389"/>
            <a:ext cx="9271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4303" y="3363000"/>
            <a:ext cx="781049" cy="438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7254" y="5618195"/>
            <a:ext cx="868540" cy="86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2280" y="5725839"/>
            <a:ext cx="706967" cy="70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3">
            <a:extLst>
              <a:ext uri="{FF2B5EF4-FFF2-40B4-BE49-F238E27FC236}">
                <a16:creationId xmlns:a16="http://schemas.microsoft.com/office/drawing/2014/main" id="{32FF7BAC-A5CC-1935-7A59-C93F959CC2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906" y="3765652"/>
            <a:ext cx="587828" cy="654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C543EDB-0A8E-8B44-B653-5E8E0345E32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7059" b="89412" l="9524" r="89286">
                        <a14:foregroundMark x1="28571" y1="56471" x2="28571" y2="56471"/>
                        <a14:foregroundMark x1="28571" y1="65882" x2="28571" y2="65882"/>
                        <a14:foregroundMark x1="40476" y1="75294" x2="40476" y2="75294"/>
                        <a14:foregroundMark x1="48810" y1="49412" x2="48810" y2="49412"/>
                        <a14:foregroundMark x1="61905" y1="49412" x2="61905" y2="49412"/>
                        <a14:foregroundMark x1="64286" y1="28235" x2="64286" y2="28235"/>
                        <a14:foregroundMark x1="47619" y1="28235" x2="47619" y2="28235"/>
                        <a14:foregroundMark x1="35714" y1="29412" x2="35714" y2="29412"/>
                        <a14:foregroundMark x1="34524" y1="50588" x2="34524" y2="50588"/>
                        <a14:foregroundMark x1="50000" y1="7059" x2="50000" y2="705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74051" y="5587449"/>
            <a:ext cx="634298" cy="64184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A938B0D-8B8C-B4EF-8DBC-96FEF77983AF}"/>
              </a:ext>
            </a:extLst>
          </p:cNvPr>
          <p:cNvSpPr/>
          <p:nvPr/>
        </p:nvSpPr>
        <p:spPr>
          <a:xfrm>
            <a:off x="6272551" y="215461"/>
            <a:ext cx="2380670" cy="7189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6440E73-9183-779D-F001-A8B5E8487D5D}"/>
              </a:ext>
            </a:extLst>
          </p:cNvPr>
          <p:cNvSpPr/>
          <p:nvPr/>
        </p:nvSpPr>
        <p:spPr>
          <a:xfrm>
            <a:off x="9664117" y="773135"/>
            <a:ext cx="350755" cy="24588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D940CBA-9F40-B769-F1BA-E9B927B473F5}"/>
              </a:ext>
            </a:extLst>
          </p:cNvPr>
          <p:cNvCxnSpPr/>
          <p:nvPr/>
        </p:nvCxnSpPr>
        <p:spPr>
          <a:xfrm>
            <a:off x="342065" y="947167"/>
            <a:ext cx="11503647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680093B-BDAF-4F47-8C89-8B0D74F3B779}"/>
              </a:ext>
            </a:extLst>
          </p:cNvPr>
          <p:cNvSpPr txBox="1"/>
          <p:nvPr/>
        </p:nvSpPr>
        <p:spPr>
          <a:xfrm>
            <a:off x="5419863" y="2184849"/>
            <a:ext cx="16442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Funding </a:t>
            </a:r>
          </a:p>
          <a:p>
            <a:pPr algn="ctr"/>
            <a:r>
              <a:rPr lang="en-GB" sz="1200" dirty="0"/>
              <a:t>Reduced availability of future service funding. Any grants are limited, less available and short term.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9CE860-98AB-251D-3C4E-F2F1643D205F}"/>
              </a:ext>
            </a:extLst>
          </p:cNvPr>
          <p:cNvSpPr txBox="1"/>
          <p:nvPr/>
        </p:nvSpPr>
        <p:spPr>
          <a:xfrm>
            <a:off x="1218355" y="4779892"/>
            <a:ext cx="214810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                 Accessibility</a:t>
            </a:r>
          </a:p>
          <a:p>
            <a:pPr algn="ctr"/>
            <a:r>
              <a:rPr lang="en-GB" sz="1100" dirty="0"/>
              <a:t>24/7 community access is available only to PEOLC is available for those in last </a:t>
            </a:r>
          </a:p>
          <a:p>
            <a:pPr algn="ctr"/>
            <a:r>
              <a:rPr lang="en-GB" sz="1100" dirty="0"/>
              <a:t>weeks of life. No 24/7 </a:t>
            </a:r>
          </a:p>
          <a:p>
            <a:pPr algn="ctr"/>
            <a:r>
              <a:rPr lang="en-GB" sz="1100" dirty="0"/>
              <a:t>hospice access.</a:t>
            </a:r>
          </a:p>
          <a:p>
            <a:endParaRPr lang="en-GB" sz="1100" dirty="0"/>
          </a:p>
          <a:p>
            <a:endParaRPr lang="en-GB" sz="11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83F9E5-932E-1804-F2AF-A47E0D33A5CE}"/>
              </a:ext>
            </a:extLst>
          </p:cNvPr>
          <p:cNvSpPr txBox="1"/>
          <p:nvPr/>
        </p:nvSpPr>
        <p:spPr>
          <a:xfrm>
            <a:off x="3953711" y="4104493"/>
            <a:ext cx="228572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100" b="1" dirty="0"/>
          </a:p>
          <a:p>
            <a:pPr algn="ctr"/>
            <a:r>
              <a:rPr lang="en-GB" sz="1100" b="1" dirty="0"/>
              <a:t>Digital</a:t>
            </a:r>
          </a:p>
          <a:p>
            <a:pPr algn="ctr"/>
            <a:r>
              <a:rPr lang="en-GB" sz="1100" dirty="0"/>
              <a:t>  Available data is </a:t>
            </a:r>
          </a:p>
          <a:p>
            <a:pPr algn="ctr"/>
            <a:r>
              <a:rPr lang="en-GB" sz="1100" dirty="0"/>
              <a:t>    not well used. </a:t>
            </a:r>
          </a:p>
          <a:p>
            <a:pPr algn="ctr"/>
            <a:r>
              <a:rPr lang="en-GB" sz="1100" dirty="0"/>
              <a:t>     No shared system wide </a:t>
            </a:r>
          </a:p>
          <a:p>
            <a:pPr algn="ctr"/>
            <a:r>
              <a:rPr lang="en-GB" sz="1100" dirty="0"/>
              <a:t>palliative care record available </a:t>
            </a:r>
          </a:p>
          <a:p>
            <a:pPr algn="ctr"/>
            <a:r>
              <a:rPr lang="en-GB" sz="1100" dirty="0"/>
              <a:t>(Electronic Palliative Care Coordination System</a:t>
            </a:r>
          </a:p>
          <a:p>
            <a:pPr algn="ctr"/>
            <a:r>
              <a:rPr lang="en-GB" sz="1100" dirty="0"/>
              <a:t>(EPaCCS).</a:t>
            </a:r>
          </a:p>
          <a:p>
            <a:pPr algn="ctr"/>
            <a:r>
              <a:rPr lang="en-GB" sz="1100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5BCF8D-A6C7-7461-F8B6-AAB21EC9DF38}"/>
              </a:ext>
            </a:extLst>
          </p:cNvPr>
          <p:cNvSpPr txBox="1"/>
          <p:nvPr/>
        </p:nvSpPr>
        <p:spPr>
          <a:xfrm>
            <a:off x="9154398" y="4562646"/>
            <a:ext cx="1868961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100" b="1" dirty="0"/>
          </a:p>
          <a:p>
            <a:pPr algn="ctr"/>
            <a:r>
              <a:rPr lang="en-GB" sz="1100" b="1" dirty="0"/>
              <a:t>User </a:t>
            </a:r>
          </a:p>
          <a:p>
            <a:pPr algn="ctr"/>
            <a:r>
              <a:rPr lang="en-GB" sz="1100" b="1" dirty="0"/>
              <a:t>Involvement</a:t>
            </a:r>
          </a:p>
          <a:p>
            <a:pPr algn="ctr"/>
            <a:r>
              <a:rPr lang="en-GB" sz="1100" dirty="0"/>
              <a:t>Limited user </a:t>
            </a:r>
          </a:p>
          <a:p>
            <a:pPr algn="ctr"/>
            <a:r>
              <a:rPr lang="en-GB" sz="1100" dirty="0"/>
              <a:t>involvement.</a:t>
            </a:r>
          </a:p>
          <a:p>
            <a:pPr algn="ctr"/>
            <a:r>
              <a:rPr lang="en-GB" sz="1100" dirty="0"/>
              <a:t>Challenging area to </a:t>
            </a:r>
          </a:p>
          <a:p>
            <a:pPr algn="ctr"/>
            <a:r>
              <a:rPr lang="en-GB" sz="1100" dirty="0"/>
              <a:t>establish user </a:t>
            </a:r>
          </a:p>
          <a:p>
            <a:pPr algn="ctr"/>
            <a:r>
              <a:rPr lang="en-GB" sz="1100" dirty="0"/>
              <a:t>groups.</a:t>
            </a:r>
          </a:p>
          <a:p>
            <a:endParaRPr lang="en-GB" sz="1100" dirty="0"/>
          </a:p>
          <a:p>
            <a:endParaRPr lang="en-GB" sz="1100" dirty="0"/>
          </a:p>
          <a:p>
            <a:r>
              <a:rPr lang="en-GB" sz="1100" dirty="0"/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B5CF3F-78DF-3CAA-9313-DFDE75A830D5}"/>
              </a:ext>
            </a:extLst>
          </p:cNvPr>
          <p:cNvSpPr txBox="1"/>
          <p:nvPr/>
        </p:nvSpPr>
        <p:spPr>
          <a:xfrm>
            <a:off x="7548325" y="2507025"/>
            <a:ext cx="22892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Bereavement </a:t>
            </a:r>
          </a:p>
          <a:p>
            <a:pPr algn="ctr"/>
            <a:r>
              <a:rPr lang="en-GB" sz="1100" b="1" dirty="0"/>
              <a:t>and wellbeing</a:t>
            </a:r>
          </a:p>
          <a:p>
            <a:pPr algn="ctr"/>
            <a:r>
              <a:rPr lang="en-GB" sz="1100" dirty="0"/>
              <a:t>Ensuring wellbeing needs </a:t>
            </a:r>
          </a:p>
          <a:p>
            <a:pPr algn="ctr"/>
            <a:r>
              <a:rPr lang="en-GB" sz="1100" dirty="0"/>
              <a:t>(including bereavement) </a:t>
            </a:r>
          </a:p>
          <a:p>
            <a:pPr algn="ctr"/>
            <a:r>
              <a:rPr lang="en-GB" sz="1100" dirty="0"/>
              <a:t>are recognised and met for patients/those important</a:t>
            </a:r>
          </a:p>
          <a:p>
            <a:pPr algn="ctr"/>
            <a:r>
              <a:rPr lang="en-GB" sz="1100" dirty="0"/>
              <a:t> to them.</a:t>
            </a:r>
          </a:p>
          <a:p>
            <a:pPr algn="ctr"/>
            <a:endParaRPr lang="en-GB" sz="11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0D2FDF-1412-7305-1EAB-4FDE60008EDB}"/>
              </a:ext>
            </a:extLst>
          </p:cNvPr>
          <p:cNvSpPr txBox="1"/>
          <p:nvPr/>
        </p:nvSpPr>
        <p:spPr>
          <a:xfrm>
            <a:off x="2499002" y="2191319"/>
            <a:ext cx="210331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  </a:t>
            </a:r>
          </a:p>
          <a:p>
            <a:pPr algn="ctr"/>
            <a:r>
              <a:rPr lang="en-GB" sz="1100" b="1" dirty="0"/>
              <a:t>Children </a:t>
            </a:r>
          </a:p>
          <a:p>
            <a:pPr algn="ctr"/>
            <a:r>
              <a:rPr lang="en-GB" sz="1100" b="1" dirty="0"/>
              <a:t>and Young People </a:t>
            </a:r>
          </a:p>
          <a:p>
            <a:pPr algn="ctr"/>
            <a:r>
              <a:rPr lang="en-GB" sz="1100" dirty="0"/>
              <a:t>No children’s hospice </a:t>
            </a:r>
          </a:p>
          <a:p>
            <a:pPr algn="ctr"/>
            <a:r>
              <a:rPr lang="en-GB" sz="1100" dirty="0"/>
              <a:t>within county, no </a:t>
            </a:r>
          </a:p>
          <a:p>
            <a:pPr algn="ctr"/>
            <a:r>
              <a:rPr lang="en-GB" sz="1100" dirty="0"/>
              <a:t>established transitional care model (to support move </a:t>
            </a:r>
          </a:p>
          <a:p>
            <a:pPr algn="ctr"/>
            <a:r>
              <a:rPr lang="en-GB" sz="1100" dirty="0"/>
              <a:t>from child </a:t>
            </a:r>
          </a:p>
          <a:p>
            <a:pPr algn="ctr"/>
            <a:r>
              <a:rPr lang="en-GB" sz="1100" dirty="0"/>
              <a:t>to adult care).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1FB8819-6A37-E9E9-413F-80BDDD0A818B}"/>
              </a:ext>
            </a:extLst>
          </p:cNvPr>
          <p:cNvSpPr txBox="1"/>
          <p:nvPr/>
        </p:nvSpPr>
        <p:spPr>
          <a:xfrm>
            <a:off x="6719413" y="4720592"/>
            <a:ext cx="156057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 Inequalities</a:t>
            </a:r>
          </a:p>
          <a:p>
            <a:pPr algn="ctr"/>
            <a:r>
              <a:rPr lang="en-GB" sz="1100" dirty="0"/>
              <a:t>    A need to ensure equitable access to all services and the ability to communicate effectively and respectfully with people from different cultures.</a:t>
            </a:r>
          </a:p>
          <a:p>
            <a:pPr algn="ctr"/>
            <a:endParaRPr lang="en-GB" sz="11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81B50D-3278-BD1C-A3BA-637C1E880C08}"/>
              </a:ext>
            </a:extLst>
          </p:cNvPr>
          <p:cNvSpPr txBox="1"/>
          <p:nvPr/>
        </p:nvSpPr>
        <p:spPr>
          <a:xfrm>
            <a:off x="10220926" y="1853572"/>
            <a:ext cx="173155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Workforce </a:t>
            </a:r>
          </a:p>
          <a:p>
            <a:pPr algn="ctr"/>
            <a:r>
              <a:rPr lang="en-GB" sz="1100" b="1" dirty="0"/>
              <a:t>and Training</a:t>
            </a:r>
          </a:p>
          <a:p>
            <a:pPr algn="ctr"/>
            <a:r>
              <a:rPr lang="en-GB" sz="1100" b="1" dirty="0"/>
              <a:t> </a:t>
            </a:r>
            <a:r>
              <a:rPr lang="en-GB" sz="1100" dirty="0"/>
              <a:t>Training is not </a:t>
            </a:r>
          </a:p>
          <a:p>
            <a:pPr algn="ctr"/>
            <a:r>
              <a:rPr lang="en-GB" sz="1100" dirty="0"/>
              <a:t>available to all, specifically </a:t>
            </a:r>
          </a:p>
          <a:p>
            <a:pPr algn="ctr"/>
            <a:r>
              <a:rPr lang="en-GB" sz="1100" dirty="0"/>
              <a:t>those outside of the NHS</a:t>
            </a:r>
          </a:p>
          <a:p>
            <a:pPr algn="ctr"/>
            <a:r>
              <a:rPr lang="en-GB" sz="1100" dirty="0"/>
              <a:t>and the public. </a:t>
            </a:r>
          </a:p>
          <a:p>
            <a:pPr algn="ctr"/>
            <a:endParaRPr lang="en-GB" sz="11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4024E13-0E87-C1E2-6B5D-A149CB746656}"/>
              </a:ext>
            </a:extLst>
          </p:cNvPr>
          <p:cNvSpPr txBox="1"/>
          <p:nvPr/>
        </p:nvSpPr>
        <p:spPr>
          <a:xfrm>
            <a:off x="395373" y="2098591"/>
            <a:ext cx="1589447" cy="128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Non-malignant(non-cancerous) conditions </a:t>
            </a:r>
          </a:p>
          <a:p>
            <a:pPr algn="ctr"/>
            <a:r>
              <a:rPr lang="en-GB" sz="1100" dirty="0"/>
              <a:t>Reduced support is available for those with a non-malignant condition. </a:t>
            </a:r>
          </a:p>
        </p:txBody>
      </p:sp>
      <p:pic>
        <p:nvPicPr>
          <p:cNvPr id="23" name="Picture 8">
            <a:extLst>
              <a:ext uri="{FF2B5EF4-FFF2-40B4-BE49-F238E27FC236}">
                <a16:creationId xmlns:a16="http://schemas.microsoft.com/office/drawing/2014/main" id="{4801FA7B-6954-CC5A-DA64-A6662F8EC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3229" y="3277501"/>
            <a:ext cx="277284" cy="641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7">
            <a:extLst>
              <a:ext uri="{FF2B5EF4-FFF2-40B4-BE49-F238E27FC236}">
                <a16:creationId xmlns:a16="http://schemas.microsoft.com/office/drawing/2014/main" id="{6E0DDE6C-8514-28BF-70C9-110CD2C7F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6683" y="3243312"/>
            <a:ext cx="366183" cy="715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498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4577A-0F53-C5A0-9391-B769E1619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151" y="35196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solution</a:t>
            </a:r>
            <a:br>
              <a:rPr lang="en-US" sz="4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7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sz="27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we do</a:t>
            </a:r>
            <a:r>
              <a:rPr lang="en-US" sz="27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br>
              <a:rPr lang="en-US" sz="27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7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BB97E8-8810-BC4D-9888-883906FABD5E}"/>
              </a:ext>
            </a:extLst>
          </p:cNvPr>
          <p:cNvSpPr txBox="1"/>
          <p:nvPr/>
        </p:nvSpPr>
        <p:spPr>
          <a:xfrm>
            <a:off x="884250" y="1083077"/>
            <a:ext cx="951623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Co-produce</a:t>
            </a: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collaborative programme structure ensuring all stakeholders are involved at an appropriate level, this will redefine the current commissioning oversight group and all age last years of life delivery group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Ensure a clearly defined governance structure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Seek feedback and assurance around key priorities going forward-focus future task and finish projects around these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Integrate senior strategic colleagues with the ability to make funding and commissioning decisions for the system 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Ensure equity by design and user focus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Establish closer links with UEC workstreams 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Utilise existing stakeholder engagement -  operational/clinical support forums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767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6CA18-48B7-4A76-228F-BAF72B4F5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Additional workstreams</a:t>
            </a:r>
          </a:p>
        </p:txBody>
      </p:sp>
      <p:pic>
        <p:nvPicPr>
          <p:cNvPr id="4" name="Picture 2" descr="Collaboration or Teamwork – What's the difference?">
            <a:extLst>
              <a:ext uri="{FF2B5EF4-FFF2-40B4-BE49-F238E27FC236}">
                <a16:creationId xmlns:a16="http://schemas.microsoft.com/office/drawing/2014/main" id="{88805DAB-49AD-5AA3-6BFA-B16031B1CBB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0079" y="2360957"/>
            <a:ext cx="5042503" cy="271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A67BFDA-E389-71E2-0260-23FA60C6B65A}"/>
              </a:ext>
            </a:extLst>
          </p:cNvPr>
          <p:cNvSpPr txBox="1"/>
          <p:nvPr/>
        </p:nvSpPr>
        <p:spPr>
          <a:xfrm>
            <a:off x="677332" y="1422400"/>
            <a:ext cx="6312747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Digital – Promotion of the Northamptonshire Care Record (NCR), the first shared digital platform available across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the system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kern="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Verification of death in nursing homes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Development of a self / lay carer medication administration policy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Partnership working across systems to support patients living in border areas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Co-production of </a:t>
            </a: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collaborative programme structure ensuring all stakeholders are involved at an appropriate level, supported </a:t>
            </a:r>
            <a:r>
              <a:rPr lang="en-GB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 a </a:t>
            </a: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clearly defined governance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086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FAC2E-B0B8-1ACE-D43A-3CB7CF026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Special Patient Note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8EC7D-5CD2-D641-3FB2-FA65E8E446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4400" dirty="0"/>
          </a:p>
          <a:p>
            <a:pPr marL="0" indent="0" algn="ctr">
              <a:buNone/>
            </a:pPr>
            <a:r>
              <a:rPr lang="en-GB" sz="4400" dirty="0"/>
              <a:t>Look out for a future simplified </a:t>
            </a:r>
          </a:p>
          <a:p>
            <a:pPr marL="0" indent="0" algn="ctr">
              <a:buNone/>
            </a:pPr>
            <a:r>
              <a:rPr lang="en-GB" sz="4400" dirty="0"/>
              <a:t>version of the SPN for </a:t>
            </a:r>
          </a:p>
          <a:p>
            <a:pPr marL="0" indent="0" algn="ctr">
              <a:buNone/>
            </a:pPr>
            <a:r>
              <a:rPr lang="en-GB" sz="4400" dirty="0"/>
              <a:t>palliative care patients </a:t>
            </a:r>
          </a:p>
        </p:txBody>
      </p:sp>
    </p:spTree>
    <p:extLst>
      <p:ext uri="{BB962C8B-B14F-4D97-AF65-F5344CB8AC3E}">
        <p14:creationId xmlns:p14="http://schemas.microsoft.com/office/powerpoint/2010/main" val="2256590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CN Them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007771"/>
      </a:accent1>
      <a:accent2>
        <a:srgbClr val="932456"/>
      </a:accent2>
      <a:accent3>
        <a:srgbClr val="ED8B00"/>
      </a:accent3>
      <a:accent4>
        <a:srgbClr val="DE0156"/>
      </a:accent4>
      <a:accent5>
        <a:srgbClr val="005EB8"/>
      </a:accent5>
      <a:accent6>
        <a:srgbClr val="8CC1B7"/>
      </a:accent6>
      <a:hlink>
        <a:srgbClr val="005EB8"/>
      </a:hlink>
      <a:folHlink>
        <a:srgbClr val="932456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5FA3A383EC034B9EA62724BA44E9EC" ma:contentTypeVersion="19" ma:contentTypeDescription="Create a new document." ma:contentTypeScope="" ma:versionID="ef2453ad714bf4d259ef4dbe4697d466">
  <xsd:schema xmlns:xsd="http://www.w3.org/2001/XMLSchema" xmlns:xs="http://www.w3.org/2001/XMLSchema" xmlns:p="http://schemas.microsoft.com/office/2006/metadata/properties" xmlns:ns1="http://schemas.microsoft.com/sharepoint/v3" xmlns:ns3="dc12ee48-af66-4821-a09e-c70608111af3" xmlns:ns4="eb7ecb12-6241-4100-bdb9-f4b61939b92a" targetNamespace="http://schemas.microsoft.com/office/2006/metadata/properties" ma:root="true" ma:fieldsID="99073f9af00cc70264c69461ba32b6a3" ns1:_="" ns3:_="" ns4:_="">
    <xsd:import namespace="http://schemas.microsoft.com/sharepoint/v3"/>
    <xsd:import namespace="dc12ee48-af66-4821-a09e-c70608111af3"/>
    <xsd:import namespace="eb7ecb12-6241-4100-bdb9-f4b61939b92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1:_ip_UnifiedCompliancePolicyProperties" minOccurs="0"/>
                <xsd:element ref="ns1:_ip_UnifiedCompliancePolicyUIAction" minOccurs="0"/>
                <xsd:element ref="ns3:MediaServiceSearchPropertie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12ee48-af66-4821-a09e-c70608111af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6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7ecb12-6241-4100-bdb9-f4b61939b92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_activity xmlns="dc12ee48-af66-4821-a09e-c70608111af3" xsi:nil="true"/>
  </documentManagement>
</p:properties>
</file>

<file path=customXml/itemProps1.xml><?xml version="1.0" encoding="utf-8"?>
<ds:datastoreItem xmlns:ds="http://schemas.openxmlformats.org/officeDocument/2006/customXml" ds:itemID="{6C3AFF8A-9D2D-4D33-9C46-50A95A5096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dc12ee48-af66-4821-a09e-c70608111af3"/>
    <ds:schemaRef ds:uri="eb7ecb12-6241-4100-bdb9-f4b61939b92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EA6998D-D5F1-4FA8-AF34-A1D2594BE13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997DC6C-2636-4B1D-B768-0F32BA7753E0}">
  <ds:schemaRefs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dc12ee48-af66-4821-a09e-c70608111af3"/>
    <ds:schemaRef ds:uri="http://purl.org/dc/terms/"/>
    <ds:schemaRef ds:uri="http://schemas.microsoft.com/office/2006/documentManagement/types"/>
    <ds:schemaRef ds:uri="eb7ecb12-6241-4100-bdb9-f4b61939b92a"/>
    <ds:schemaRef ds:uri="http://schemas.microsoft.com/sharepoint/v3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10451</TotalTime>
  <Words>1458</Words>
  <Application>Microsoft Office PowerPoint</Application>
  <PresentationFormat>Widescreen</PresentationFormat>
  <Paragraphs>252</Paragraphs>
  <Slides>21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Aptos</vt:lpstr>
      <vt:lpstr>Arial</vt:lpstr>
      <vt:lpstr>Calibri</vt:lpstr>
      <vt:lpstr>Office Theme</vt:lpstr>
      <vt:lpstr>Palliative and End of Life Care Overview</vt:lpstr>
      <vt:lpstr>The Northamptonshire All Age Last Years of Life Strategy 2023 - 2026</vt:lpstr>
      <vt:lpstr>Macmillan Palliative and End of Life Care Transformational Leader </vt:lpstr>
      <vt:lpstr> PEOLC  What have we achieved so far? </vt:lpstr>
      <vt:lpstr> PEOLC What have we achieved so far? </vt:lpstr>
      <vt:lpstr>PowerPoint Presentation</vt:lpstr>
      <vt:lpstr>The solution What can we do?  </vt:lpstr>
      <vt:lpstr>Additional workstreams</vt:lpstr>
      <vt:lpstr>Special Patient Note </vt:lpstr>
      <vt:lpstr>Support available within the last weeks of life </vt:lpstr>
      <vt:lpstr>PowerPoint Presentation</vt:lpstr>
      <vt:lpstr>PowerPoint Presentation</vt:lpstr>
      <vt:lpstr>PowerPoint Presentation</vt:lpstr>
      <vt:lpstr>PowerPoint Presentation</vt:lpstr>
      <vt:lpstr>Hints and Tips </vt:lpstr>
      <vt:lpstr>PowerPoint Presentation</vt:lpstr>
      <vt:lpstr>Demonstration </vt:lpstr>
      <vt:lpstr>PowerPoint Presentation</vt:lpstr>
      <vt:lpstr>Further Information </vt:lpstr>
      <vt:lpstr>                       Useful ReSPECT resources</vt:lpstr>
      <vt:lpstr>Contact details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martha_mcgarry@yahoo.co.uk</dc:creator>
  <cp:lastModifiedBy>MANSFIELD, Claire (UNIVERSITY HOSPITALS OF NORTHAMPTONSHIRE - RNS)</cp:lastModifiedBy>
  <cp:revision>87</cp:revision>
  <dcterms:created xsi:type="dcterms:W3CDTF">2022-04-10T13:31:29Z</dcterms:created>
  <dcterms:modified xsi:type="dcterms:W3CDTF">2025-02-12T13:49:38Z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0x010100CD5FA3A383EC034B9EA62724BA44E9EC</vt:lpwstr>
  </property>
  <property fmtid="{D5CDD505-2E9C-101B-9397-08002B2CF9AE}" pid="3" name="TaxKeyword">
    <vt:lpwstr/>
  </property>
</Properties>
</file>