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1"/>
  </p:notesMasterIdLst>
  <p:sldIdLst>
    <p:sldId id="256" r:id="rId5"/>
    <p:sldId id="398" r:id="rId6"/>
    <p:sldId id="414" r:id="rId7"/>
    <p:sldId id="1415" r:id="rId8"/>
    <p:sldId id="1393" r:id="rId9"/>
    <p:sldId id="1408" r:id="rId10"/>
    <p:sldId id="1394" r:id="rId11"/>
    <p:sldId id="1396" r:id="rId12"/>
    <p:sldId id="1397" r:id="rId13"/>
    <p:sldId id="1398" r:id="rId14"/>
    <p:sldId id="307" r:id="rId15"/>
    <p:sldId id="1410" r:id="rId16"/>
    <p:sldId id="1395" r:id="rId17"/>
    <p:sldId id="1411" r:id="rId18"/>
    <p:sldId id="1399" r:id="rId19"/>
    <p:sldId id="413" r:id="rId20"/>
    <p:sldId id="343" r:id="rId21"/>
    <p:sldId id="295" r:id="rId22"/>
    <p:sldId id="1401" r:id="rId23"/>
    <p:sldId id="412" r:id="rId24"/>
    <p:sldId id="304" r:id="rId25"/>
    <p:sldId id="331" r:id="rId26"/>
    <p:sldId id="355" r:id="rId27"/>
    <p:sldId id="1403" r:id="rId28"/>
    <p:sldId id="411" r:id="rId29"/>
    <p:sldId id="731" r:id="rId30"/>
    <p:sldId id="751" r:id="rId31"/>
    <p:sldId id="1412" r:id="rId32"/>
    <p:sldId id="1406" r:id="rId33"/>
    <p:sldId id="420" r:id="rId34"/>
    <p:sldId id="533" r:id="rId35"/>
    <p:sldId id="1407" r:id="rId36"/>
    <p:sldId id="1413" r:id="rId37"/>
    <p:sldId id="263" r:id="rId38"/>
    <p:sldId id="750" r:id="rId39"/>
    <p:sldId id="1417" r:id="rId4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dgers, Helen" initials="RH" lastIdx="6" clrIdx="0">
    <p:extLst>
      <p:ext uri="{19B8F6BF-5375-455C-9EA6-DF929625EA0E}">
        <p15:presenceInfo xmlns:p15="http://schemas.microsoft.com/office/powerpoint/2012/main" userId="S::helen.rodgers@uk.LRMed.com::06e1be50-476b-4729-a3d6-550c2d58c3eb" providerId="AD"/>
      </p:ext>
    </p:extLst>
  </p:cmAuthor>
  <p:cmAuthor id="2" name="Morrison, Margaret" initials="MM" lastIdx="5" clrIdx="1">
    <p:extLst>
      <p:ext uri="{19B8F6BF-5375-455C-9EA6-DF929625EA0E}">
        <p15:presenceInfo xmlns:p15="http://schemas.microsoft.com/office/powerpoint/2012/main" userId="S::Margaret.Morrison@uk.LRMed.com::81b9211e-fce3-4796-92c1-d313a4ce806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534"/>
    <a:srgbClr val="009051"/>
    <a:srgbClr val="009533"/>
    <a:srgbClr val="E200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833" autoAdjust="0"/>
    <p:restoredTop sz="97095" autoAdjust="0"/>
  </p:normalViewPr>
  <p:slideViewPr>
    <p:cSldViewPr snapToGrid="0">
      <p:cViewPr varScale="1">
        <p:scale>
          <a:sx n="127" d="100"/>
          <a:sy n="127" d="100"/>
        </p:scale>
        <p:origin x="462" y="120"/>
      </p:cViewPr>
      <p:guideLst/>
    </p:cSldViewPr>
  </p:slideViewPr>
  <p:notesTextViewPr>
    <p:cViewPr>
      <p:scale>
        <a:sx n="1" d="1"/>
        <a:sy n="1" d="1"/>
      </p:scale>
      <p:origin x="0" y="0"/>
    </p:cViewPr>
  </p:notesTextViewPr>
  <p:notesViewPr>
    <p:cSldViewPr snapToGrid="0">
      <p:cViewPr varScale="1">
        <p:scale>
          <a:sx n="60" d="100"/>
          <a:sy n="60" d="100"/>
        </p:scale>
        <p:origin x="2500"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102920-D538-426F-AC56-692752031D96}" type="datetimeFigureOut">
              <a:rPr lang="en-GB" smtClean="0"/>
              <a:t>19/05/2023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B48695-AD60-40F0-951F-F48EC540C501}" type="slidenum">
              <a:rPr lang="en-GB" smtClean="0"/>
              <a:t>‹#›</a:t>
            </a:fld>
            <a:endParaRPr lang="en-GB"/>
          </a:p>
        </p:txBody>
      </p:sp>
    </p:spTree>
    <p:extLst>
      <p:ext uri="{BB962C8B-B14F-4D97-AF65-F5344CB8AC3E}">
        <p14:creationId xmlns:p14="http://schemas.microsoft.com/office/powerpoint/2010/main" val="40304754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56E15DC-5B80-4ED4-BF33-EDA918F20014}" type="slidenum">
              <a:rPr lang="en-GB" smtClean="0"/>
              <a:t>2</a:t>
            </a:fld>
            <a:endParaRPr lang="en-GB"/>
          </a:p>
        </p:txBody>
      </p:sp>
    </p:spTree>
    <p:extLst>
      <p:ext uri="{BB962C8B-B14F-4D97-AF65-F5344CB8AC3E}">
        <p14:creationId xmlns:p14="http://schemas.microsoft.com/office/powerpoint/2010/main" val="16533517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a patient isn’t suitable for compression wraps or hosiery kits, what self care promotion could you provide? E.g. movement, healthy eating </a:t>
            </a:r>
          </a:p>
          <a:p>
            <a:r>
              <a:rPr lang="en-GB" dirty="0"/>
              <a:t>Cleansing legs, looking out for signs and symptoms.</a:t>
            </a:r>
          </a:p>
          <a:p>
            <a:endParaRPr lang="en-GB" dirty="0"/>
          </a:p>
        </p:txBody>
      </p:sp>
      <p:sp>
        <p:nvSpPr>
          <p:cNvPr id="4" name="Slide Number Placeholder 3"/>
          <p:cNvSpPr>
            <a:spLocks noGrp="1"/>
          </p:cNvSpPr>
          <p:nvPr>
            <p:ph type="sldNum" sz="quarter" idx="5"/>
          </p:nvPr>
        </p:nvSpPr>
        <p:spPr/>
        <p:txBody>
          <a:bodyPr/>
          <a:lstStyle/>
          <a:p>
            <a:fld id="{5D8590F9-C082-4614-86A9-07253C21CBA7}" type="slidenum">
              <a:rPr lang="en-GB" smtClean="0"/>
              <a:t>27</a:t>
            </a:fld>
            <a:endParaRPr lang="en-GB"/>
          </a:p>
        </p:txBody>
      </p:sp>
    </p:spTree>
    <p:extLst>
      <p:ext uri="{BB962C8B-B14F-4D97-AF65-F5344CB8AC3E}">
        <p14:creationId xmlns:p14="http://schemas.microsoft.com/office/powerpoint/2010/main" val="11078550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can be used</a:t>
            </a:r>
            <a:r>
              <a:rPr lang="en-GB" baseline="0" dirty="0"/>
              <a:t> to briefly outline the differences between BS and EU hosiery </a:t>
            </a:r>
          </a:p>
          <a:p>
            <a:r>
              <a:rPr lang="en-GB" baseline="0" dirty="0"/>
              <a:t>The significance in terms of suitability for managing oedema is the stiffness of the fabric</a:t>
            </a:r>
          </a:p>
          <a:p>
            <a:endParaRPr lang="en-GB" baseline="0" dirty="0"/>
          </a:p>
          <a:p>
            <a:r>
              <a:rPr lang="en-GB" baseline="0" dirty="0"/>
              <a:t>You can explain the similarities in compression value between class 2 Activa and Actilymph for example </a:t>
            </a:r>
            <a:endParaRPr lang="en-GB" dirty="0"/>
          </a:p>
          <a:p>
            <a:endParaRPr lang="en-GB" dirty="0"/>
          </a:p>
        </p:txBody>
      </p:sp>
      <p:sp>
        <p:nvSpPr>
          <p:cNvPr id="4" name="Slide Number Placeholder 3"/>
          <p:cNvSpPr>
            <a:spLocks noGrp="1"/>
          </p:cNvSpPr>
          <p:nvPr>
            <p:ph type="sldNum" sz="quarter" idx="5"/>
          </p:nvPr>
        </p:nvSpPr>
        <p:spPr/>
        <p:txBody>
          <a:bodyPr/>
          <a:lstStyle/>
          <a:p>
            <a:fld id="{558D456C-4489-448C-A613-39510D51222D}" type="slidenum">
              <a:rPr lang="en-GB" smtClean="0"/>
              <a:t>31</a:t>
            </a:fld>
            <a:endParaRPr lang="en-GB"/>
          </a:p>
        </p:txBody>
      </p:sp>
    </p:spTree>
    <p:extLst>
      <p:ext uri="{BB962C8B-B14F-4D97-AF65-F5344CB8AC3E}">
        <p14:creationId xmlns:p14="http://schemas.microsoft.com/office/powerpoint/2010/main" val="34048360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56E15DC-5B80-4ED4-BF33-EDA918F20014}" type="slidenum">
              <a:rPr lang="en-GB" smtClean="0"/>
              <a:t>32</a:t>
            </a:fld>
            <a:endParaRPr lang="en-GB"/>
          </a:p>
        </p:txBody>
      </p:sp>
    </p:spTree>
    <p:extLst>
      <p:ext uri="{BB962C8B-B14F-4D97-AF65-F5344CB8AC3E}">
        <p14:creationId xmlns:p14="http://schemas.microsoft.com/office/powerpoint/2010/main" val="29883546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3FEA75-1403-4F74-9CC8-5B54F619424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7648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56E15DC-5B80-4ED4-BF33-EDA918F20014}" type="slidenum">
              <a:rPr lang="en-GB" smtClean="0"/>
              <a:t>4</a:t>
            </a:fld>
            <a:endParaRPr lang="en-GB"/>
          </a:p>
        </p:txBody>
      </p:sp>
    </p:spTree>
    <p:extLst>
      <p:ext uri="{BB962C8B-B14F-4D97-AF65-F5344CB8AC3E}">
        <p14:creationId xmlns:p14="http://schemas.microsoft.com/office/powerpoint/2010/main" val="144781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56E15DC-5B80-4ED4-BF33-EDA918F20014}" type="slidenum">
              <a:rPr lang="en-GB" smtClean="0"/>
              <a:t>9</a:t>
            </a:fld>
            <a:endParaRPr lang="en-GB"/>
          </a:p>
        </p:txBody>
      </p:sp>
    </p:spTree>
    <p:extLst>
      <p:ext uri="{BB962C8B-B14F-4D97-AF65-F5344CB8AC3E}">
        <p14:creationId xmlns:p14="http://schemas.microsoft.com/office/powerpoint/2010/main" val="3075770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56E15DC-5B80-4ED4-BF33-EDA918F20014}" type="slidenum">
              <a:rPr lang="en-GB" smtClean="0"/>
              <a:t>16</a:t>
            </a:fld>
            <a:endParaRPr lang="en-GB"/>
          </a:p>
        </p:txBody>
      </p:sp>
    </p:spTree>
    <p:extLst>
      <p:ext uri="{BB962C8B-B14F-4D97-AF65-F5344CB8AC3E}">
        <p14:creationId xmlns:p14="http://schemas.microsoft.com/office/powerpoint/2010/main" val="4085680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Compression should be first-line treatment to optimise healing and can benefit patients in both acute and chronic management.</a:t>
            </a:r>
          </a:p>
          <a:p>
            <a:r>
              <a:rPr lang="en-GB" dirty="0"/>
              <a:t>As long as the clinician has established that compression is safe to use in the individual patient, the question should not be whether to use compression but what sort of compression to use. (Wounds UK, 2016).</a:t>
            </a:r>
          </a:p>
          <a:p>
            <a:endParaRPr lang="en-GB" dirty="0"/>
          </a:p>
          <a:p>
            <a:pPr defTabSz="966338">
              <a:defRPr/>
            </a:pPr>
            <a:r>
              <a:rPr lang="en-GB" sz="1300" dirty="0">
                <a:latin typeface="Arial" panose="020B0604020202020204" pitchFamily="34" charset="0"/>
                <a:cs typeface="Arial" panose="020B0604020202020204" pitchFamily="34" charset="0"/>
              </a:rPr>
              <a:t>This is shown to be as effective as bandaging in healing VLU, but with reduced recurrence.</a:t>
            </a:r>
          </a:p>
          <a:p>
            <a:endParaRPr lang="en-GB" dirty="0"/>
          </a:p>
        </p:txBody>
      </p:sp>
      <p:sp>
        <p:nvSpPr>
          <p:cNvPr id="4" name="Slide Number Placeholder 3"/>
          <p:cNvSpPr>
            <a:spLocks noGrp="1"/>
          </p:cNvSpPr>
          <p:nvPr>
            <p:ph type="sldNum" sz="quarter" idx="5"/>
          </p:nvPr>
        </p:nvSpPr>
        <p:spPr/>
        <p:txBody>
          <a:bodyPr/>
          <a:lstStyle/>
          <a:p>
            <a:fld id="{CDC6F2AF-9FBB-4F0A-985B-0DCBDCE9624F}" type="slidenum">
              <a:rPr lang="en-GB" smtClean="0"/>
              <a:t>17</a:t>
            </a:fld>
            <a:endParaRPr lang="en-GB" dirty="0"/>
          </a:p>
        </p:txBody>
      </p:sp>
    </p:spTree>
    <p:extLst>
      <p:ext uri="{BB962C8B-B14F-4D97-AF65-F5344CB8AC3E}">
        <p14:creationId xmlns:p14="http://schemas.microsoft.com/office/powerpoint/2010/main" val="35191764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338">
              <a:defRPr/>
            </a:pPr>
            <a:r>
              <a:rPr lang="en-GB" b="1" dirty="0">
                <a:cs typeface="Arial" panose="020B0604020202020204" pitchFamily="34" charset="0"/>
              </a:rPr>
              <a:t>Hide/unhide as relevant:</a:t>
            </a:r>
          </a:p>
          <a:p>
            <a:pPr defTabSz="966338">
              <a:defRPr/>
            </a:pPr>
            <a:r>
              <a:rPr lang="en-GB" dirty="0">
                <a:cs typeface="Arial" panose="020B0604020202020204" pitchFamily="34" charset="0"/>
              </a:rPr>
              <a:t>Oedema/chronic oedema can often cause confusion amongst healthcare professionals.</a:t>
            </a:r>
          </a:p>
          <a:p>
            <a:endParaRPr lang="en-GB" dirty="0"/>
          </a:p>
          <a:p>
            <a:r>
              <a:rPr lang="en-GB" b="1" dirty="0"/>
              <a:t>Note to RCA’s</a:t>
            </a:r>
            <a:r>
              <a:rPr lang="en-GB" dirty="0"/>
              <a:t>: If you are in an area where there is a lot of K2 used for ‘normal’ VLU and </a:t>
            </a:r>
            <a:r>
              <a:rPr lang="en-GB" dirty="0" err="1"/>
              <a:t>Actico</a:t>
            </a:r>
            <a:r>
              <a:rPr lang="en-GB" dirty="0"/>
              <a:t> is pigeon-holed for oedema only, you may consider embellishing on this slide to get people to consider how oedema is actually a problem across the whole spectrum and clinicians need to use a bandage (</a:t>
            </a:r>
            <a:r>
              <a:rPr lang="en-GB" dirty="0" err="1"/>
              <a:t>Actico</a:t>
            </a:r>
            <a:r>
              <a:rPr lang="en-GB" dirty="0"/>
              <a:t>) that can be used for all conditions.</a:t>
            </a:r>
          </a:p>
          <a:p>
            <a:r>
              <a:rPr lang="en-GB" dirty="0"/>
              <a:t>If you do this, for each image ask “Is oedema a risk here?”</a:t>
            </a:r>
          </a:p>
          <a:p>
            <a:r>
              <a:rPr lang="en-GB" dirty="0"/>
              <a:t>Notes per picture (from left to right):</a:t>
            </a:r>
          </a:p>
          <a:p>
            <a:pPr marL="241584" indent="-241584" defTabSz="966338">
              <a:buFontTx/>
              <a:buAutoNum type="arabicPeriod"/>
              <a:defRPr/>
            </a:pPr>
            <a:r>
              <a:rPr lang="en-GB" dirty="0">
                <a:cs typeface="Arial" panose="020B0604020202020204" pitchFamily="34" charset="0"/>
              </a:rPr>
              <a:t>At this point, it is clear this patient has an underlying venous condition, and therefore they are at risk of developing oedema, even though swelling is not present as yet.</a:t>
            </a:r>
          </a:p>
          <a:p>
            <a:pPr marL="241584" indent="-241584" defTabSz="966338">
              <a:buFontTx/>
              <a:buAutoNum type="arabicPeriod"/>
              <a:defRPr/>
            </a:pPr>
            <a:r>
              <a:rPr lang="en-GB" dirty="0">
                <a:cs typeface="Arial" panose="020B0604020202020204" pitchFamily="34" charset="0"/>
              </a:rPr>
              <a:t>You can see marking on the skin caused by the bandages used. This is more prevalent for patients when oedema is present.</a:t>
            </a:r>
          </a:p>
          <a:p>
            <a:pPr marL="241584" indent="-241584" defTabSz="966338">
              <a:buFontTx/>
              <a:buAutoNum type="arabicPeriod"/>
              <a:defRPr/>
            </a:pPr>
            <a:r>
              <a:rPr lang="en-GB" dirty="0">
                <a:cs typeface="Arial" panose="020B0604020202020204" pitchFamily="34" charset="0"/>
              </a:rPr>
              <a:t>The bandages have pushed some oedema up the patient’s limb, and you can see a swollen area above their wound.</a:t>
            </a:r>
          </a:p>
          <a:p>
            <a:pPr marL="241584" indent="-241584" defTabSz="966338">
              <a:buFontTx/>
              <a:buAutoNum type="arabicPeriod"/>
              <a:defRPr/>
            </a:pPr>
            <a:r>
              <a:rPr lang="en-GB" dirty="0">
                <a:cs typeface="Arial" panose="020B0604020202020204" pitchFamily="34" charset="0"/>
              </a:rPr>
              <a:t>Oedema is developing on this patient, and you can see skin folds and changes to the skin are taking place.</a:t>
            </a:r>
          </a:p>
          <a:p>
            <a:pPr marL="241584" indent="-241584" defTabSz="966338">
              <a:buFontTx/>
              <a:buAutoNum type="arabicPeriod"/>
              <a:defRPr/>
            </a:pPr>
            <a:r>
              <a:rPr lang="en-GB" dirty="0">
                <a:cs typeface="Arial" panose="020B0604020202020204" pitchFamily="34" charset="0"/>
              </a:rPr>
              <a:t>Oedema has progressed to a substantial level for this patient, with huge limb distortion and challenges to their quality of life.</a:t>
            </a:r>
            <a:endParaRPr lang="en-GB" sz="700" dirty="0">
              <a:cs typeface="Arial" panose="020B0604020202020204" pitchFamily="34" charset="0"/>
            </a:endParaRPr>
          </a:p>
        </p:txBody>
      </p:sp>
      <p:sp>
        <p:nvSpPr>
          <p:cNvPr id="4" name="Slide Number Placeholder 3"/>
          <p:cNvSpPr>
            <a:spLocks noGrp="1"/>
          </p:cNvSpPr>
          <p:nvPr>
            <p:ph type="sldNum" sz="quarter" idx="5"/>
          </p:nvPr>
        </p:nvSpPr>
        <p:spPr/>
        <p:txBody>
          <a:bodyPr/>
          <a:lstStyle/>
          <a:p>
            <a:fld id="{CDC6F2AF-9FBB-4F0A-985B-0DCBDCE9624F}" type="slidenum">
              <a:rPr lang="en-GB" smtClean="0"/>
              <a:t>18</a:t>
            </a:fld>
            <a:endParaRPr lang="en-GB" dirty="0"/>
          </a:p>
        </p:txBody>
      </p:sp>
    </p:spTree>
    <p:extLst>
      <p:ext uri="{BB962C8B-B14F-4D97-AF65-F5344CB8AC3E}">
        <p14:creationId xmlns:p14="http://schemas.microsoft.com/office/powerpoint/2010/main" val="26080454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13288" y="341313"/>
            <a:ext cx="1633537" cy="919162"/>
          </a:xfrm>
          <a:prstGeom prst="rect">
            <a:avLst/>
          </a:prstGeom>
          <a:noFill/>
          <a:ln w="12700">
            <a:solidFill>
              <a:prstClr val="black"/>
            </a:solidFill>
          </a:ln>
        </p:spPr>
      </p:sp>
      <p:sp>
        <p:nvSpPr>
          <p:cNvPr id="3" name="Notes Placeholder 2"/>
          <p:cNvSpPr>
            <a:spLocks noGrp="1"/>
          </p:cNvSpPr>
          <p:nvPr>
            <p:ph type="body" idx="1"/>
          </p:nvPr>
        </p:nvSpPr>
        <p:spPr>
          <a:xfrm>
            <a:off x="1106585" y="1309771"/>
            <a:ext cx="8848028" cy="1072934"/>
          </a:xfrm>
          <a:prstGeom prst="rect">
            <a:avLst/>
          </a:prstGeom>
        </p:spPr>
        <p:txBody>
          <a:bodyPr/>
          <a:lstStyle/>
          <a:p>
            <a:pPr defTabSz="966338">
              <a:defRPr/>
            </a:pPr>
            <a:r>
              <a:rPr lang="en-GB" dirty="0"/>
              <a:t>These slides are intended to just give a brief overview of the different types of compression and are also the point at which you can get the products out to allow customers to see and feel different examples each</a:t>
            </a:r>
            <a:r>
              <a:rPr lang="en-GB" baseline="0" dirty="0"/>
              <a:t> type</a:t>
            </a:r>
          </a:p>
          <a:p>
            <a:pPr defTabSz="966338">
              <a:defRPr/>
            </a:pPr>
            <a:endParaRPr lang="en-GB" baseline="0" dirty="0"/>
          </a:p>
          <a:p>
            <a:pPr defTabSz="966338">
              <a:defRPr/>
            </a:pPr>
            <a:r>
              <a:rPr lang="en-GB" baseline="0" dirty="0"/>
              <a:t>Please emphasise the difference between maintenance hosiery and kits and how they are designed for treatment of VLU rather than post-healing </a:t>
            </a:r>
            <a:endParaRPr lang="en-GB" dirty="0"/>
          </a:p>
          <a:p>
            <a:endParaRPr lang="en-GB" dirty="0"/>
          </a:p>
          <a:p>
            <a:r>
              <a:rPr lang="en-GB" dirty="0"/>
              <a:t>There is a separate slide deck for more </a:t>
            </a:r>
            <a:r>
              <a:rPr lang="en-GB" dirty="0" err="1"/>
              <a:t>indepth</a:t>
            </a:r>
            <a:r>
              <a:rPr lang="en-GB" dirty="0"/>
              <a:t> hosiery</a:t>
            </a:r>
            <a:r>
              <a:rPr lang="en-GB" baseline="0" dirty="0"/>
              <a:t> kit sessions</a:t>
            </a:r>
            <a:endParaRPr lang="en-GB" dirty="0"/>
          </a:p>
          <a:p>
            <a:endParaRPr lang="en-GB" dirty="0"/>
          </a:p>
        </p:txBody>
      </p:sp>
    </p:spTree>
    <p:extLst>
      <p:ext uri="{BB962C8B-B14F-4D97-AF65-F5344CB8AC3E}">
        <p14:creationId xmlns:p14="http://schemas.microsoft.com/office/powerpoint/2010/main" val="1369178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44813" y="862013"/>
            <a:ext cx="4132262" cy="2324100"/>
          </a:xfrm>
          <a:prstGeom prst="rect">
            <a:avLst/>
          </a:prstGeom>
        </p:spPr>
      </p:sp>
      <p:sp>
        <p:nvSpPr>
          <p:cNvPr id="3" name="Notes Placeholder 2"/>
          <p:cNvSpPr>
            <a:spLocks noGrp="1"/>
          </p:cNvSpPr>
          <p:nvPr>
            <p:ph type="body" idx="1"/>
          </p:nvPr>
        </p:nvSpPr>
        <p:spPr>
          <a:xfrm>
            <a:off x="1002189" y="3315691"/>
            <a:ext cx="8017510" cy="2712840"/>
          </a:xfrm>
          <a:prstGeom prst="rect">
            <a:avLst/>
          </a:prstGeom>
        </p:spPr>
        <p:txBody>
          <a:bodyPr/>
          <a:lstStyle/>
          <a:p>
            <a:endParaRPr lang="en-GB" dirty="0"/>
          </a:p>
        </p:txBody>
      </p:sp>
      <p:sp>
        <p:nvSpPr>
          <p:cNvPr id="4" name="Slide Number Placeholder 3"/>
          <p:cNvSpPr>
            <a:spLocks noGrp="1"/>
          </p:cNvSpPr>
          <p:nvPr>
            <p:ph type="sldNum" sz="quarter" idx="10"/>
          </p:nvPr>
        </p:nvSpPr>
        <p:spPr>
          <a:xfrm>
            <a:off x="5676751" y="6544067"/>
            <a:ext cx="4342818" cy="345683"/>
          </a:xfrm>
          <a:prstGeom prst="rect">
            <a:avLst/>
          </a:prstGeom>
        </p:spPr>
        <p:txBody>
          <a:bodyPr/>
          <a:lstStyle/>
          <a:p>
            <a:fld id="{E715FCC6-82DE-4620-B2FD-92BC929A5EC5}" type="slidenum">
              <a:rPr lang="en-GB" smtClean="0"/>
              <a:t>22</a:t>
            </a:fld>
            <a:endParaRPr lang="en-GB"/>
          </a:p>
        </p:txBody>
      </p:sp>
    </p:spTree>
    <p:extLst>
      <p:ext uri="{BB962C8B-B14F-4D97-AF65-F5344CB8AC3E}">
        <p14:creationId xmlns:p14="http://schemas.microsoft.com/office/powerpoint/2010/main" val="34807421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Introducing the L&amp;R range of self care solutions and their potential benefits to support you with self care </a:t>
            </a:r>
          </a:p>
          <a:p>
            <a:r>
              <a:rPr lang="en-GB" dirty="0"/>
              <a:t>Position Hosiery kits and </a:t>
            </a:r>
            <a:r>
              <a:rPr lang="en-GB" dirty="0" err="1"/>
              <a:t>ReadyWrap</a:t>
            </a:r>
            <a:r>
              <a:rPr lang="en-GB" dirty="0"/>
              <a:t> in combination. </a:t>
            </a:r>
          </a:p>
          <a:p>
            <a:r>
              <a:rPr lang="en-GB" dirty="0"/>
              <a:t>‘As evidenced Venus4 trial’ High level of evidence – self care originated from hosiery kits   </a:t>
            </a:r>
          </a:p>
          <a:p>
            <a:endParaRPr lang="en-GB" dirty="0"/>
          </a:p>
          <a:p>
            <a:pPr defTabSz="966338">
              <a:defRPr/>
            </a:pPr>
            <a:r>
              <a:rPr lang="en-GB" baseline="0" dirty="0"/>
              <a:t>Emphasise the difference between maintenance hosiery and kits and how they are designed for treatment of VLU rather than post-healing.</a:t>
            </a:r>
            <a:endParaRPr lang="en-GB" dirty="0"/>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356E15DC-5B80-4ED4-BF33-EDA918F20014}" type="slidenum">
              <a:rPr lang="en-GB" smtClean="0"/>
              <a:t>26</a:t>
            </a:fld>
            <a:endParaRPr lang="en-GB"/>
          </a:p>
        </p:txBody>
      </p:sp>
    </p:spTree>
    <p:extLst>
      <p:ext uri="{BB962C8B-B14F-4D97-AF65-F5344CB8AC3E}">
        <p14:creationId xmlns:p14="http://schemas.microsoft.com/office/powerpoint/2010/main" val="6487149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atin typeface="Helvetica" panose="020B0604020202020204" pitchFamily="34" charset="0"/>
                <a:cs typeface="Helvetica" panose="020B0604020202020204" pitchFamily="34" charset="0"/>
              </a:defRPr>
            </a:lvl1pPr>
          </a:lstStyle>
          <a:p>
            <a:r>
              <a:rPr lang="en-US"/>
              <a:t>Click to edit Master title style</a:t>
            </a:r>
            <a:endParaRPr lang="de-DE"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Helvetica" panose="020B0604020202020204" pitchFamily="34" charset="0"/>
                <a:cs typeface="Helvetica"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e-DE" dirty="0"/>
          </a:p>
        </p:txBody>
      </p:sp>
      <p:sp>
        <p:nvSpPr>
          <p:cNvPr id="4" name="Date Placeholder 3"/>
          <p:cNvSpPr>
            <a:spLocks noGrp="1"/>
          </p:cNvSpPr>
          <p:nvPr>
            <p:ph type="dt" sz="half" idx="10"/>
          </p:nvPr>
        </p:nvSpPr>
        <p:spPr/>
        <p:txBody>
          <a:bodyPr/>
          <a:lstStyle/>
          <a:p>
            <a:fld id="{36D8AE3D-0ACE-41F6-A321-8B851250F64F}" type="datetimeFigureOut">
              <a:rPr lang="de-DE" smtClean="0"/>
              <a:t>19.05.2023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DE9B913-1C21-46C7-8D2B-1CD3CE2D92B2}" type="slidenum">
              <a:rPr lang="de-DE" smtClean="0"/>
              <a:t>‹#›</a:t>
            </a:fld>
            <a:endParaRPr lang="de-DE"/>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6884" y="0"/>
            <a:ext cx="11855115" cy="1154783"/>
          </a:xfrm>
          <a:prstGeom prst="rect">
            <a:avLst/>
          </a:prstGeom>
        </p:spPr>
      </p:pic>
      <p:sp>
        <p:nvSpPr>
          <p:cNvPr id="8" name="TextBox 7"/>
          <p:cNvSpPr txBox="1"/>
          <p:nvPr userDrawn="1"/>
        </p:nvSpPr>
        <p:spPr>
          <a:xfrm>
            <a:off x="461211" y="6377269"/>
            <a:ext cx="3120189" cy="307777"/>
          </a:xfrm>
          <a:prstGeom prst="rect">
            <a:avLst/>
          </a:prstGeom>
          <a:noFill/>
        </p:spPr>
        <p:txBody>
          <a:bodyPr wrap="square" rtlCol="0">
            <a:spAutoFit/>
          </a:bodyPr>
          <a:lstStyle/>
          <a:p>
            <a:r>
              <a:rPr lang="en-GB" sz="1400" dirty="0">
                <a:solidFill>
                  <a:srgbClr val="E2001A"/>
                </a:solidFill>
                <a:latin typeface="Helvetica" panose="020B0604020202020204" pitchFamily="34" charset="0"/>
                <a:cs typeface="Helvetica" panose="020B0604020202020204" pitchFamily="34" charset="0"/>
              </a:rPr>
              <a:t>www.Lohmann-Rauscher.co.uk</a:t>
            </a:r>
            <a:endParaRPr lang="de-DE" sz="1400" dirty="0">
              <a:solidFill>
                <a:srgbClr val="E2001A"/>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065906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845702"/>
            <a:ext cx="10515600" cy="1325563"/>
          </a:xfrm>
        </p:spPr>
        <p:txBody>
          <a:bodyPr/>
          <a:lstStyle>
            <a:lvl1pPr>
              <a:defRPr>
                <a:latin typeface="Helvetica" panose="020B0604020202020204" pitchFamily="34" charset="0"/>
                <a:cs typeface="Helvetica" panose="020B0604020202020204" pitchFamily="34" charset="0"/>
              </a:defRPr>
            </a:lvl1pPr>
          </a:lstStyle>
          <a:p>
            <a:r>
              <a:rPr lang="en-US"/>
              <a:t>Click to edit Master title style</a:t>
            </a:r>
            <a:endParaRPr lang="de-DE" dirty="0"/>
          </a:p>
        </p:txBody>
      </p:sp>
      <p:sp>
        <p:nvSpPr>
          <p:cNvPr id="3" name="Vertical Text Placeholder 2"/>
          <p:cNvSpPr>
            <a:spLocks noGrp="1"/>
          </p:cNvSpPr>
          <p:nvPr>
            <p:ph type="body" orient="vert" idx="1"/>
          </p:nvPr>
        </p:nvSpPr>
        <p:spPr>
          <a:xfrm>
            <a:off x="838200" y="2181725"/>
            <a:ext cx="10515600" cy="4138195"/>
          </a:xfrm>
        </p:spPr>
        <p:txBody>
          <a:bodyPr vert="eaVert"/>
          <a:lstStyle>
            <a:lvl1pPr marL="2286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1pPr>
            <a:lvl2pPr marL="6858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2pPr>
            <a:lvl3pPr marL="11430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3pPr>
            <a:lvl4pPr marL="16002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4pPr>
            <a:lvl5pPr marL="20574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dirty="0"/>
          </a:p>
        </p:txBody>
      </p:sp>
      <p:sp>
        <p:nvSpPr>
          <p:cNvPr id="4" name="Date Placeholder 3"/>
          <p:cNvSpPr>
            <a:spLocks noGrp="1"/>
          </p:cNvSpPr>
          <p:nvPr>
            <p:ph type="dt" sz="half" idx="10"/>
          </p:nvPr>
        </p:nvSpPr>
        <p:spPr/>
        <p:txBody>
          <a:bodyPr/>
          <a:lstStyle/>
          <a:p>
            <a:fld id="{36D8AE3D-0ACE-41F6-A321-8B851250F64F}" type="datetimeFigureOut">
              <a:rPr lang="de-DE" smtClean="0"/>
              <a:t>19.05.2023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DE9B913-1C21-46C7-8D2B-1CD3CE2D92B2}" type="slidenum">
              <a:rPr lang="de-DE" smtClean="0"/>
              <a:t>‹#›</a:t>
            </a:fld>
            <a:endParaRPr lang="de-DE"/>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6884" y="0"/>
            <a:ext cx="11855115" cy="1154783"/>
          </a:xfrm>
          <a:prstGeom prst="rect">
            <a:avLst/>
          </a:prstGeom>
        </p:spPr>
      </p:pic>
      <p:sp>
        <p:nvSpPr>
          <p:cNvPr id="9" name="TextBox 8"/>
          <p:cNvSpPr txBox="1"/>
          <p:nvPr userDrawn="1"/>
        </p:nvSpPr>
        <p:spPr>
          <a:xfrm>
            <a:off x="461211" y="6377269"/>
            <a:ext cx="3120189" cy="307777"/>
          </a:xfrm>
          <a:prstGeom prst="rect">
            <a:avLst/>
          </a:prstGeom>
          <a:noFill/>
        </p:spPr>
        <p:txBody>
          <a:bodyPr wrap="square" rtlCol="0">
            <a:spAutoFit/>
          </a:bodyPr>
          <a:lstStyle/>
          <a:p>
            <a:r>
              <a:rPr lang="en-GB" sz="1400" dirty="0">
                <a:solidFill>
                  <a:srgbClr val="E2001A"/>
                </a:solidFill>
                <a:latin typeface="Helvetica" panose="020B0604020202020204" pitchFamily="34" charset="0"/>
                <a:cs typeface="Helvetica" panose="020B0604020202020204" pitchFamily="34" charset="0"/>
              </a:rPr>
              <a:t>www.Lohmann-Rauscher.co.uk</a:t>
            </a:r>
            <a:endParaRPr lang="de-DE" sz="1400" dirty="0">
              <a:solidFill>
                <a:srgbClr val="E2001A"/>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4169266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lvl1pPr>
              <a:defRPr>
                <a:latin typeface="Helvetica" panose="020B0604020202020204" pitchFamily="34" charset="0"/>
                <a:cs typeface="Helvetica" panose="020B0604020202020204" pitchFamily="34" charset="0"/>
              </a:defRPr>
            </a:lvl1pPr>
          </a:lstStyle>
          <a:p>
            <a:r>
              <a:rPr lang="en-US"/>
              <a:t>Click to edit Master title style</a:t>
            </a:r>
            <a:endParaRPr lang="de-DE" dirty="0"/>
          </a:p>
        </p:txBody>
      </p:sp>
      <p:sp>
        <p:nvSpPr>
          <p:cNvPr id="3" name="Vertical Text Placeholder 2"/>
          <p:cNvSpPr>
            <a:spLocks noGrp="1"/>
          </p:cNvSpPr>
          <p:nvPr>
            <p:ph type="body" orient="vert" idx="1"/>
          </p:nvPr>
        </p:nvSpPr>
        <p:spPr>
          <a:xfrm>
            <a:off x="838200" y="365125"/>
            <a:ext cx="7734300" cy="5811838"/>
          </a:xfrm>
        </p:spPr>
        <p:txBody>
          <a:bodyPr vert="eaVert"/>
          <a:lstStyle>
            <a:lvl1pPr marL="2286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1pPr>
            <a:lvl2pPr marL="6858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2pPr>
            <a:lvl3pPr marL="11430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3pPr>
            <a:lvl4pPr marL="16002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4pPr>
            <a:lvl5pPr marL="20574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dirty="0"/>
          </a:p>
        </p:txBody>
      </p:sp>
      <p:sp>
        <p:nvSpPr>
          <p:cNvPr id="4" name="Date Placeholder 3"/>
          <p:cNvSpPr>
            <a:spLocks noGrp="1"/>
          </p:cNvSpPr>
          <p:nvPr>
            <p:ph type="dt" sz="half" idx="10"/>
          </p:nvPr>
        </p:nvSpPr>
        <p:spPr/>
        <p:txBody>
          <a:bodyPr/>
          <a:lstStyle/>
          <a:p>
            <a:fld id="{36D8AE3D-0ACE-41F6-A321-8B851250F64F}" type="datetimeFigureOut">
              <a:rPr lang="de-DE" smtClean="0"/>
              <a:t>19.05.2023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DE9B913-1C21-46C7-8D2B-1CD3CE2D92B2}" type="slidenum">
              <a:rPr lang="de-DE" smtClean="0"/>
              <a:t>‹#›</a:t>
            </a:fld>
            <a:endParaRPr lang="de-DE"/>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6884" y="0"/>
            <a:ext cx="11855115" cy="1154783"/>
          </a:xfrm>
          <a:prstGeom prst="rect">
            <a:avLst/>
          </a:prstGeom>
        </p:spPr>
      </p:pic>
      <p:sp>
        <p:nvSpPr>
          <p:cNvPr id="9" name="TextBox 8"/>
          <p:cNvSpPr txBox="1"/>
          <p:nvPr userDrawn="1"/>
        </p:nvSpPr>
        <p:spPr>
          <a:xfrm>
            <a:off x="461211" y="6377269"/>
            <a:ext cx="3120189" cy="307777"/>
          </a:xfrm>
          <a:prstGeom prst="rect">
            <a:avLst/>
          </a:prstGeom>
          <a:noFill/>
        </p:spPr>
        <p:txBody>
          <a:bodyPr wrap="square" rtlCol="0">
            <a:spAutoFit/>
          </a:bodyPr>
          <a:lstStyle/>
          <a:p>
            <a:r>
              <a:rPr lang="en-GB" sz="1400" dirty="0">
                <a:solidFill>
                  <a:srgbClr val="E2001A"/>
                </a:solidFill>
                <a:latin typeface="Helvetica" panose="020B0604020202020204" pitchFamily="34" charset="0"/>
                <a:cs typeface="Helvetica" panose="020B0604020202020204" pitchFamily="34" charset="0"/>
              </a:rPr>
              <a:t>www.Lohmann-Rauscher.co.uk</a:t>
            </a:r>
            <a:endParaRPr lang="de-DE" sz="1400" dirty="0">
              <a:solidFill>
                <a:srgbClr val="E2001A"/>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558786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38988" y="958683"/>
            <a:ext cx="10515600" cy="1325563"/>
          </a:xfrm>
        </p:spPr>
        <p:txBody>
          <a:bodyPr/>
          <a:lstStyle>
            <a:lvl1pPr>
              <a:defRPr>
                <a:latin typeface="Helvetica" panose="020B0604020202020204" pitchFamily="34" charset="0"/>
                <a:cs typeface="Helvetica" panose="020B0604020202020204" pitchFamily="34" charset="0"/>
              </a:defRPr>
            </a:lvl1pPr>
          </a:lstStyle>
          <a:p>
            <a:r>
              <a:rPr lang="en-US"/>
              <a:t>Click to edit Master title style</a:t>
            </a:r>
            <a:endParaRPr lang="de-DE" dirty="0"/>
          </a:p>
        </p:txBody>
      </p:sp>
      <p:sp>
        <p:nvSpPr>
          <p:cNvPr id="3" name="Content Placeholder 2"/>
          <p:cNvSpPr>
            <a:spLocks noGrp="1"/>
          </p:cNvSpPr>
          <p:nvPr>
            <p:ph idx="1"/>
          </p:nvPr>
        </p:nvSpPr>
        <p:spPr>
          <a:xfrm>
            <a:off x="1138988" y="2406315"/>
            <a:ext cx="10214811" cy="3770647"/>
          </a:xfrm>
        </p:spPr>
        <p:txBody>
          <a:bodyPr/>
          <a:lstStyle>
            <a:lvl1pPr marL="2286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1pPr>
            <a:lvl2pPr marL="6858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2pPr>
            <a:lvl3pPr marL="11430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3pPr>
            <a:lvl4pPr marL="16002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4pPr>
            <a:lvl5pPr marL="20574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dirty="0"/>
          </a:p>
        </p:txBody>
      </p:sp>
      <p:sp>
        <p:nvSpPr>
          <p:cNvPr id="4" name="Date Placeholder 3"/>
          <p:cNvSpPr>
            <a:spLocks noGrp="1"/>
          </p:cNvSpPr>
          <p:nvPr>
            <p:ph type="dt" sz="half" idx="10"/>
          </p:nvPr>
        </p:nvSpPr>
        <p:spPr/>
        <p:txBody>
          <a:bodyPr/>
          <a:lstStyle/>
          <a:p>
            <a:fld id="{36D8AE3D-0ACE-41F6-A321-8B851250F64F}" type="datetimeFigureOut">
              <a:rPr lang="de-DE" smtClean="0"/>
              <a:t>19.05.2023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DE9B913-1C21-46C7-8D2B-1CD3CE2D92B2}" type="slidenum">
              <a:rPr lang="de-DE" smtClean="0"/>
              <a:t>‹#›</a:t>
            </a:fld>
            <a:endParaRPr lang="de-DE"/>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6884" y="0"/>
            <a:ext cx="11855115" cy="1154783"/>
          </a:xfrm>
          <a:prstGeom prst="rect">
            <a:avLst/>
          </a:prstGeom>
        </p:spPr>
      </p:pic>
      <p:sp>
        <p:nvSpPr>
          <p:cNvPr id="10" name="TextBox 9"/>
          <p:cNvSpPr txBox="1"/>
          <p:nvPr userDrawn="1"/>
        </p:nvSpPr>
        <p:spPr>
          <a:xfrm>
            <a:off x="461211" y="6377269"/>
            <a:ext cx="3120189" cy="307777"/>
          </a:xfrm>
          <a:prstGeom prst="rect">
            <a:avLst/>
          </a:prstGeom>
          <a:noFill/>
        </p:spPr>
        <p:txBody>
          <a:bodyPr wrap="square" rtlCol="0">
            <a:spAutoFit/>
          </a:bodyPr>
          <a:lstStyle/>
          <a:p>
            <a:r>
              <a:rPr lang="en-GB" sz="1400" dirty="0">
                <a:solidFill>
                  <a:srgbClr val="E2001A"/>
                </a:solidFill>
                <a:latin typeface="Helvetica" panose="020B0604020202020204" pitchFamily="34" charset="0"/>
                <a:cs typeface="Helvetica" panose="020B0604020202020204" pitchFamily="34" charset="0"/>
              </a:rPr>
              <a:t>www.Lohmann-Rauscher.co.uk</a:t>
            </a:r>
            <a:endParaRPr lang="de-DE" sz="1400" dirty="0">
              <a:solidFill>
                <a:srgbClr val="E2001A"/>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989419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atin typeface="Helvetica" panose="020B0604020202020204" pitchFamily="34" charset="0"/>
                <a:cs typeface="Helvetica" panose="020B0604020202020204" pitchFamily="34" charset="0"/>
              </a:defRPr>
            </a:lvl1pPr>
          </a:lstStyle>
          <a:p>
            <a:r>
              <a:rPr lang="en-US"/>
              <a:t>Click to edit Master title style</a:t>
            </a:r>
            <a:endParaRPr lang="de-DE"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Helvetica" panose="020B0604020202020204" pitchFamily="34" charset="0"/>
                <a:cs typeface="Helvetica"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6D8AE3D-0ACE-41F6-A321-8B851250F64F}" type="datetimeFigureOut">
              <a:rPr lang="de-DE" smtClean="0"/>
              <a:t>19.05.2023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DE9B913-1C21-46C7-8D2B-1CD3CE2D92B2}" type="slidenum">
              <a:rPr lang="de-DE" smtClean="0"/>
              <a:t>‹#›</a:t>
            </a:fld>
            <a:endParaRPr lang="de-DE"/>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6884" y="0"/>
            <a:ext cx="11855115" cy="1154783"/>
          </a:xfrm>
          <a:prstGeom prst="rect">
            <a:avLst/>
          </a:prstGeom>
        </p:spPr>
      </p:pic>
      <p:sp>
        <p:nvSpPr>
          <p:cNvPr id="10" name="TextBox 9"/>
          <p:cNvSpPr txBox="1"/>
          <p:nvPr userDrawn="1"/>
        </p:nvSpPr>
        <p:spPr>
          <a:xfrm>
            <a:off x="461211" y="6377269"/>
            <a:ext cx="3120189" cy="307777"/>
          </a:xfrm>
          <a:prstGeom prst="rect">
            <a:avLst/>
          </a:prstGeom>
          <a:noFill/>
        </p:spPr>
        <p:txBody>
          <a:bodyPr wrap="square" rtlCol="0">
            <a:spAutoFit/>
          </a:bodyPr>
          <a:lstStyle/>
          <a:p>
            <a:r>
              <a:rPr lang="en-GB" sz="1400" dirty="0">
                <a:solidFill>
                  <a:srgbClr val="E2001A"/>
                </a:solidFill>
                <a:latin typeface="Helvetica" panose="020B0604020202020204" pitchFamily="34" charset="0"/>
                <a:cs typeface="Helvetica" panose="020B0604020202020204" pitchFamily="34" charset="0"/>
              </a:rPr>
              <a:t>www.Lohmann-Rauscher.co.uk</a:t>
            </a:r>
            <a:endParaRPr lang="de-DE" sz="1400" dirty="0">
              <a:solidFill>
                <a:srgbClr val="E2001A"/>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796493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940049"/>
            <a:ext cx="10515600" cy="1325563"/>
          </a:xfrm>
        </p:spPr>
        <p:txBody>
          <a:bodyPr/>
          <a:lstStyle>
            <a:lvl1pPr>
              <a:defRPr>
                <a:latin typeface="Helvetica" panose="020B0604020202020204" pitchFamily="34" charset="0"/>
                <a:cs typeface="Helvetica" panose="020B0604020202020204" pitchFamily="34" charset="0"/>
              </a:defRPr>
            </a:lvl1pPr>
          </a:lstStyle>
          <a:p>
            <a:r>
              <a:rPr lang="en-US"/>
              <a:t>Click to edit Master title style</a:t>
            </a:r>
            <a:endParaRPr lang="de-DE" dirty="0"/>
          </a:p>
        </p:txBody>
      </p:sp>
      <p:sp>
        <p:nvSpPr>
          <p:cNvPr id="3" name="Content Placeholder 2"/>
          <p:cNvSpPr>
            <a:spLocks noGrp="1"/>
          </p:cNvSpPr>
          <p:nvPr>
            <p:ph sz="half" idx="1"/>
          </p:nvPr>
        </p:nvSpPr>
        <p:spPr>
          <a:xfrm>
            <a:off x="838200" y="2302041"/>
            <a:ext cx="5181600" cy="3874921"/>
          </a:xfrm>
        </p:spPr>
        <p:txBody>
          <a:bodyPr/>
          <a:lstStyle>
            <a:lvl1pPr marL="2286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1pPr>
            <a:lvl2pPr marL="6858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2pPr>
            <a:lvl3pPr marL="11430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3pPr>
            <a:lvl4pPr marL="16002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4pPr>
            <a:lvl5pPr marL="20574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dirty="0"/>
          </a:p>
        </p:txBody>
      </p:sp>
      <p:sp>
        <p:nvSpPr>
          <p:cNvPr id="4" name="Content Placeholder 3"/>
          <p:cNvSpPr>
            <a:spLocks noGrp="1"/>
          </p:cNvSpPr>
          <p:nvPr>
            <p:ph sz="half" idx="2"/>
          </p:nvPr>
        </p:nvSpPr>
        <p:spPr>
          <a:xfrm>
            <a:off x="6172200" y="2302041"/>
            <a:ext cx="5181600" cy="3874922"/>
          </a:xfrm>
        </p:spPr>
        <p:txBody>
          <a:bodyPr/>
          <a:lstStyle>
            <a:lvl1pPr marL="2286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1pPr>
            <a:lvl2pPr marL="6858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2pPr>
            <a:lvl3pPr marL="11430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3pPr>
            <a:lvl4pPr marL="16002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4pPr>
            <a:lvl5pPr marL="20574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dirty="0"/>
          </a:p>
        </p:txBody>
      </p:sp>
      <p:sp>
        <p:nvSpPr>
          <p:cNvPr id="5" name="Date Placeholder 4"/>
          <p:cNvSpPr>
            <a:spLocks noGrp="1"/>
          </p:cNvSpPr>
          <p:nvPr>
            <p:ph type="dt" sz="half" idx="10"/>
          </p:nvPr>
        </p:nvSpPr>
        <p:spPr/>
        <p:txBody>
          <a:bodyPr/>
          <a:lstStyle/>
          <a:p>
            <a:fld id="{36D8AE3D-0ACE-41F6-A321-8B851250F64F}" type="datetimeFigureOut">
              <a:rPr lang="de-DE" smtClean="0"/>
              <a:t>19.05.2023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DE9B913-1C21-46C7-8D2B-1CD3CE2D92B2}" type="slidenum">
              <a:rPr lang="de-DE" smtClean="0"/>
              <a:t>‹#›</a:t>
            </a:fld>
            <a:endParaRPr lang="de-DE"/>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6884" y="0"/>
            <a:ext cx="11855115" cy="1154783"/>
          </a:xfrm>
          <a:prstGeom prst="rect">
            <a:avLst/>
          </a:prstGeom>
        </p:spPr>
      </p:pic>
      <p:sp>
        <p:nvSpPr>
          <p:cNvPr id="10" name="TextBox 9"/>
          <p:cNvSpPr txBox="1"/>
          <p:nvPr userDrawn="1"/>
        </p:nvSpPr>
        <p:spPr>
          <a:xfrm>
            <a:off x="461211" y="6377269"/>
            <a:ext cx="3120189" cy="307777"/>
          </a:xfrm>
          <a:prstGeom prst="rect">
            <a:avLst/>
          </a:prstGeom>
          <a:noFill/>
        </p:spPr>
        <p:txBody>
          <a:bodyPr wrap="square" rtlCol="0">
            <a:spAutoFit/>
          </a:bodyPr>
          <a:lstStyle/>
          <a:p>
            <a:r>
              <a:rPr lang="en-GB" sz="1400" dirty="0">
                <a:solidFill>
                  <a:srgbClr val="E2001A"/>
                </a:solidFill>
                <a:latin typeface="Helvetica" panose="020B0604020202020204" pitchFamily="34" charset="0"/>
                <a:cs typeface="Helvetica" panose="020B0604020202020204" pitchFamily="34" charset="0"/>
              </a:rPr>
              <a:t>www.Lohmann-Rauscher.co.uk</a:t>
            </a:r>
            <a:endParaRPr lang="de-DE" sz="1400" dirty="0">
              <a:solidFill>
                <a:srgbClr val="E2001A"/>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751568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50232" y="902353"/>
            <a:ext cx="10515600" cy="1325563"/>
          </a:xfrm>
        </p:spPr>
        <p:txBody>
          <a:bodyPr/>
          <a:lstStyle>
            <a:lvl1pPr>
              <a:defRPr>
                <a:latin typeface="Helvetica" panose="020B0604020202020204" pitchFamily="34" charset="0"/>
                <a:cs typeface="Helvetica" panose="020B0604020202020204" pitchFamily="34" charset="0"/>
              </a:defRPr>
            </a:lvl1pPr>
          </a:lstStyle>
          <a:p>
            <a:r>
              <a:rPr lang="en-US"/>
              <a:t>Click to edit Master title style</a:t>
            </a:r>
            <a:endParaRPr lang="de-DE" dirty="0"/>
          </a:p>
        </p:txBody>
      </p:sp>
      <p:sp>
        <p:nvSpPr>
          <p:cNvPr id="3" name="Text Placeholder 2"/>
          <p:cNvSpPr>
            <a:spLocks noGrp="1"/>
          </p:cNvSpPr>
          <p:nvPr>
            <p:ph type="body" idx="1"/>
          </p:nvPr>
        </p:nvSpPr>
        <p:spPr>
          <a:xfrm>
            <a:off x="838200" y="2238210"/>
            <a:ext cx="5157787" cy="823912"/>
          </a:xfrm>
        </p:spPr>
        <p:txBody>
          <a:bodyPr anchor="b"/>
          <a:lstStyle>
            <a:lvl1pPr marL="0" indent="0">
              <a:buNone/>
              <a:defRPr sz="2400" b="1">
                <a:latin typeface="Helvetica" panose="020B0604020202020204" pitchFamily="34" charset="0"/>
                <a:cs typeface="Helvetica"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3200399"/>
            <a:ext cx="5157787" cy="2989263"/>
          </a:xfrm>
        </p:spPr>
        <p:txBody>
          <a:bodyPr/>
          <a:lstStyle>
            <a:lvl1pPr marL="2286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1pPr>
            <a:lvl2pPr marL="6858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2pPr>
            <a:lvl3pPr marL="11430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3pPr>
            <a:lvl4pPr marL="16002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4pPr>
            <a:lvl5pPr marL="20574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dirty="0"/>
          </a:p>
        </p:txBody>
      </p:sp>
      <p:sp>
        <p:nvSpPr>
          <p:cNvPr id="5" name="Text Placeholder 4"/>
          <p:cNvSpPr>
            <a:spLocks noGrp="1"/>
          </p:cNvSpPr>
          <p:nvPr>
            <p:ph type="body" sz="quarter" idx="3"/>
          </p:nvPr>
        </p:nvSpPr>
        <p:spPr>
          <a:xfrm>
            <a:off x="6170612" y="2251746"/>
            <a:ext cx="5183188" cy="823912"/>
          </a:xfrm>
        </p:spPr>
        <p:txBody>
          <a:bodyPr anchor="b"/>
          <a:lstStyle>
            <a:lvl1pPr marL="0" indent="0">
              <a:buNone/>
              <a:defRPr sz="2400" b="1">
                <a:latin typeface="Helvetica" panose="020B0604020202020204" pitchFamily="34" charset="0"/>
                <a:cs typeface="Helvetica"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200399"/>
            <a:ext cx="5183188" cy="2989264"/>
          </a:xfrm>
        </p:spPr>
        <p:txBody>
          <a:bodyPr/>
          <a:lstStyle>
            <a:lvl1pPr marL="2286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1pPr>
            <a:lvl2pPr marL="6858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2pPr>
            <a:lvl3pPr marL="11430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3pPr>
            <a:lvl4pPr marL="16002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4pPr>
            <a:lvl5pPr marL="2057400" indent="-228600">
              <a:buClr>
                <a:srgbClr val="E2001A"/>
              </a:buClr>
              <a:buFont typeface="Wingdings" panose="05000000000000000000" pitchFamily="2" charset="2"/>
              <a:buChar char="§"/>
              <a:defRPr>
                <a:latin typeface="Helvetica" panose="020B0604020202020204" pitchFamily="34" charset="0"/>
                <a:cs typeface="Helvetica"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dirty="0"/>
          </a:p>
        </p:txBody>
      </p:sp>
      <p:sp>
        <p:nvSpPr>
          <p:cNvPr id="7" name="Date Placeholder 6"/>
          <p:cNvSpPr>
            <a:spLocks noGrp="1"/>
          </p:cNvSpPr>
          <p:nvPr>
            <p:ph type="dt" sz="half" idx="10"/>
          </p:nvPr>
        </p:nvSpPr>
        <p:spPr/>
        <p:txBody>
          <a:bodyPr/>
          <a:lstStyle/>
          <a:p>
            <a:fld id="{36D8AE3D-0ACE-41F6-A321-8B851250F64F}" type="datetimeFigureOut">
              <a:rPr lang="de-DE" smtClean="0"/>
              <a:t>19.05.2023</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1DE9B913-1C21-46C7-8D2B-1CD3CE2D92B2}" type="slidenum">
              <a:rPr lang="de-DE" smtClean="0"/>
              <a:t>‹#›</a:t>
            </a:fld>
            <a:endParaRPr lang="de-DE"/>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6884" y="0"/>
            <a:ext cx="11855115" cy="1154783"/>
          </a:xfrm>
          <a:prstGeom prst="rect">
            <a:avLst/>
          </a:prstGeom>
        </p:spPr>
      </p:pic>
      <p:sp>
        <p:nvSpPr>
          <p:cNvPr id="12" name="TextBox 11"/>
          <p:cNvSpPr txBox="1"/>
          <p:nvPr userDrawn="1"/>
        </p:nvSpPr>
        <p:spPr>
          <a:xfrm>
            <a:off x="461211" y="6377269"/>
            <a:ext cx="3120189" cy="307777"/>
          </a:xfrm>
          <a:prstGeom prst="rect">
            <a:avLst/>
          </a:prstGeom>
          <a:noFill/>
        </p:spPr>
        <p:txBody>
          <a:bodyPr wrap="square" rtlCol="0">
            <a:spAutoFit/>
          </a:bodyPr>
          <a:lstStyle/>
          <a:p>
            <a:r>
              <a:rPr lang="en-GB" sz="1400" dirty="0">
                <a:solidFill>
                  <a:srgbClr val="E2001A"/>
                </a:solidFill>
                <a:latin typeface="Helvetica" panose="020B0604020202020204" pitchFamily="34" charset="0"/>
                <a:cs typeface="Helvetica" panose="020B0604020202020204" pitchFamily="34" charset="0"/>
              </a:rPr>
              <a:t>www.Lohmann-Rauscher.co.uk</a:t>
            </a:r>
            <a:endParaRPr lang="de-DE" sz="1400" dirty="0">
              <a:solidFill>
                <a:srgbClr val="E2001A"/>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879392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1006809"/>
            <a:ext cx="10515600" cy="1325563"/>
          </a:xfrm>
        </p:spPr>
        <p:txBody>
          <a:bodyPr/>
          <a:lstStyle>
            <a:lvl1pPr>
              <a:defRPr>
                <a:latin typeface="Helvetica" panose="020B0604020202020204" pitchFamily="34" charset="0"/>
                <a:cs typeface="Helvetica" panose="020B0604020202020204" pitchFamily="34" charset="0"/>
              </a:defRPr>
            </a:lvl1pPr>
          </a:lstStyle>
          <a:p>
            <a:r>
              <a:rPr lang="en-US"/>
              <a:t>Click to edit Master title style</a:t>
            </a:r>
            <a:endParaRPr lang="de-DE" dirty="0"/>
          </a:p>
        </p:txBody>
      </p:sp>
      <p:sp>
        <p:nvSpPr>
          <p:cNvPr id="3" name="Date Placeholder 2"/>
          <p:cNvSpPr>
            <a:spLocks noGrp="1"/>
          </p:cNvSpPr>
          <p:nvPr>
            <p:ph type="dt" sz="half" idx="10"/>
          </p:nvPr>
        </p:nvSpPr>
        <p:spPr/>
        <p:txBody>
          <a:bodyPr/>
          <a:lstStyle/>
          <a:p>
            <a:fld id="{36D8AE3D-0ACE-41F6-A321-8B851250F64F}" type="datetimeFigureOut">
              <a:rPr lang="de-DE" smtClean="0"/>
              <a:t>19.05.2023</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1DE9B913-1C21-46C7-8D2B-1CD3CE2D92B2}" type="slidenum">
              <a:rPr lang="de-DE" smtClean="0"/>
              <a:t>‹#›</a:t>
            </a:fld>
            <a:endParaRPr lang="de-DE"/>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6884" y="0"/>
            <a:ext cx="11855115" cy="1154783"/>
          </a:xfrm>
          <a:prstGeom prst="rect">
            <a:avLst/>
          </a:prstGeom>
        </p:spPr>
      </p:pic>
      <p:sp>
        <p:nvSpPr>
          <p:cNvPr id="8" name="TextBox 7"/>
          <p:cNvSpPr txBox="1"/>
          <p:nvPr userDrawn="1"/>
        </p:nvSpPr>
        <p:spPr>
          <a:xfrm>
            <a:off x="461211" y="6377269"/>
            <a:ext cx="3120189" cy="307777"/>
          </a:xfrm>
          <a:prstGeom prst="rect">
            <a:avLst/>
          </a:prstGeom>
          <a:noFill/>
        </p:spPr>
        <p:txBody>
          <a:bodyPr wrap="square" rtlCol="0">
            <a:spAutoFit/>
          </a:bodyPr>
          <a:lstStyle/>
          <a:p>
            <a:r>
              <a:rPr lang="en-GB" sz="1400" dirty="0">
                <a:solidFill>
                  <a:srgbClr val="E2001A"/>
                </a:solidFill>
                <a:latin typeface="Helvetica" panose="020B0604020202020204" pitchFamily="34" charset="0"/>
                <a:cs typeface="Helvetica" panose="020B0604020202020204" pitchFamily="34" charset="0"/>
              </a:rPr>
              <a:t>www.Lohmann-Rauscher.co.uk</a:t>
            </a:r>
            <a:endParaRPr lang="de-DE" sz="1400" dirty="0">
              <a:solidFill>
                <a:srgbClr val="E2001A"/>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613269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D8AE3D-0ACE-41F6-A321-8B851250F64F}" type="datetimeFigureOut">
              <a:rPr lang="de-DE" smtClean="0"/>
              <a:t>19.05.2023</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1DE9B913-1C21-46C7-8D2B-1CD3CE2D92B2}" type="slidenum">
              <a:rPr lang="de-DE" smtClean="0"/>
              <a:t>‹#›</a:t>
            </a:fld>
            <a:endParaRPr lang="de-DE"/>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6884" y="0"/>
            <a:ext cx="11855115" cy="1154783"/>
          </a:xfrm>
          <a:prstGeom prst="rect">
            <a:avLst/>
          </a:prstGeom>
        </p:spPr>
      </p:pic>
      <p:sp>
        <p:nvSpPr>
          <p:cNvPr id="7" name="TextBox 6"/>
          <p:cNvSpPr txBox="1"/>
          <p:nvPr userDrawn="1"/>
        </p:nvSpPr>
        <p:spPr>
          <a:xfrm>
            <a:off x="461211" y="6377269"/>
            <a:ext cx="3120189" cy="307777"/>
          </a:xfrm>
          <a:prstGeom prst="rect">
            <a:avLst/>
          </a:prstGeom>
          <a:noFill/>
        </p:spPr>
        <p:txBody>
          <a:bodyPr wrap="square" rtlCol="0">
            <a:spAutoFit/>
          </a:bodyPr>
          <a:lstStyle/>
          <a:p>
            <a:r>
              <a:rPr lang="en-GB" sz="1400" dirty="0">
                <a:solidFill>
                  <a:srgbClr val="E2001A"/>
                </a:solidFill>
                <a:latin typeface="Helvetica" panose="020B0604020202020204" pitchFamily="34" charset="0"/>
                <a:cs typeface="Helvetica" panose="020B0604020202020204" pitchFamily="34" charset="0"/>
              </a:rPr>
              <a:t>www.Lohmann-Rauscher.co.uk</a:t>
            </a:r>
            <a:endParaRPr lang="de-DE" sz="1400" dirty="0">
              <a:solidFill>
                <a:srgbClr val="E2001A"/>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4136587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700798"/>
            <a:ext cx="3932237" cy="1600200"/>
          </a:xfrm>
        </p:spPr>
        <p:txBody>
          <a:bodyPr anchor="b"/>
          <a:lstStyle>
            <a:lvl1pPr>
              <a:defRPr sz="3200">
                <a:latin typeface="Helvetica" panose="020B0604020202020204" pitchFamily="34" charset="0"/>
                <a:cs typeface="Helvetica" panose="020B0604020202020204" pitchFamily="34" charset="0"/>
              </a:defRPr>
            </a:lvl1pPr>
          </a:lstStyle>
          <a:p>
            <a:r>
              <a:rPr lang="en-US"/>
              <a:t>Click to edit Master title style</a:t>
            </a:r>
            <a:endParaRPr lang="de-DE" dirty="0"/>
          </a:p>
        </p:txBody>
      </p:sp>
      <p:sp>
        <p:nvSpPr>
          <p:cNvPr id="3" name="Content Placeholder 2"/>
          <p:cNvSpPr>
            <a:spLocks noGrp="1"/>
          </p:cNvSpPr>
          <p:nvPr>
            <p:ph idx="1"/>
          </p:nvPr>
        </p:nvSpPr>
        <p:spPr>
          <a:xfrm>
            <a:off x="5183188" y="987425"/>
            <a:ext cx="6172200" cy="4873625"/>
          </a:xfrm>
        </p:spPr>
        <p:txBody>
          <a:bodyPr/>
          <a:lstStyle>
            <a:lvl1pPr marL="228600" indent="-228600">
              <a:buClr>
                <a:srgbClr val="E2001A"/>
              </a:buClr>
              <a:buFont typeface="Wingdings" panose="05000000000000000000" pitchFamily="2" charset="2"/>
              <a:buChar char="§"/>
              <a:defRPr sz="3200">
                <a:latin typeface="Helvetica" panose="020B0604020202020204" pitchFamily="34" charset="0"/>
                <a:cs typeface="Helvetica" panose="020B0604020202020204" pitchFamily="34" charset="0"/>
              </a:defRPr>
            </a:lvl1pPr>
            <a:lvl2pPr marL="685800" indent="-228600">
              <a:buClr>
                <a:srgbClr val="E2001A"/>
              </a:buClr>
              <a:buFont typeface="Wingdings" panose="05000000000000000000" pitchFamily="2" charset="2"/>
              <a:buChar char="§"/>
              <a:defRPr sz="2800">
                <a:latin typeface="Helvetica" panose="020B0604020202020204" pitchFamily="34" charset="0"/>
                <a:cs typeface="Helvetica" panose="020B0604020202020204" pitchFamily="34" charset="0"/>
              </a:defRPr>
            </a:lvl2pPr>
            <a:lvl3pPr marL="1143000" indent="-228600">
              <a:buClr>
                <a:srgbClr val="E2001A"/>
              </a:buClr>
              <a:buFont typeface="Wingdings" panose="05000000000000000000" pitchFamily="2" charset="2"/>
              <a:buChar char="§"/>
              <a:defRPr sz="2400">
                <a:latin typeface="Helvetica" panose="020B0604020202020204" pitchFamily="34" charset="0"/>
                <a:cs typeface="Helvetica" panose="020B0604020202020204" pitchFamily="34" charset="0"/>
              </a:defRPr>
            </a:lvl3pPr>
            <a:lvl4pPr marL="1600200" indent="-228600">
              <a:buClr>
                <a:srgbClr val="E2001A"/>
              </a:buClr>
              <a:buFont typeface="Wingdings" panose="05000000000000000000" pitchFamily="2" charset="2"/>
              <a:buChar char="§"/>
              <a:defRPr sz="2000">
                <a:latin typeface="Helvetica" panose="020B0604020202020204" pitchFamily="34" charset="0"/>
                <a:cs typeface="Helvetica" panose="020B0604020202020204" pitchFamily="34" charset="0"/>
              </a:defRPr>
            </a:lvl4pPr>
            <a:lvl5pPr marL="2057400" indent="-228600">
              <a:buClr>
                <a:srgbClr val="E2001A"/>
              </a:buClr>
              <a:buFont typeface="Wingdings" panose="05000000000000000000" pitchFamily="2" charset="2"/>
              <a:buChar char="§"/>
              <a:defRPr sz="2000">
                <a:latin typeface="Helvetica" panose="020B0604020202020204" pitchFamily="34" charset="0"/>
                <a:cs typeface="Helvetica" panose="020B060402020202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dirty="0"/>
          </a:p>
        </p:txBody>
      </p:sp>
      <p:sp>
        <p:nvSpPr>
          <p:cNvPr id="4" name="Text Placeholder 3"/>
          <p:cNvSpPr>
            <a:spLocks noGrp="1"/>
          </p:cNvSpPr>
          <p:nvPr>
            <p:ph type="body" sz="half" idx="2"/>
          </p:nvPr>
        </p:nvSpPr>
        <p:spPr>
          <a:xfrm>
            <a:off x="839788" y="2297112"/>
            <a:ext cx="3932237" cy="3811588"/>
          </a:xfrm>
        </p:spPr>
        <p:txBody>
          <a:bodyPr/>
          <a:lstStyle>
            <a:lvl1pPr marL="0" indent="0">
              <a:buNone/>
              <a:defRPr sz="1600">
                <a:latin typeface="Helvetica" panose="020B0604020202020204" pitchFamily="34" charset="0"/>
                <a:cs typeface="Helvetica"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6D8AE3D-0ACE-41F6-A321-8B851250F64F}" type="datetimeFigureOut">
              <a:rPr lang="de-DE" smtClean="0"/>
              <a:t>19.05.2023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DE9B913-1C21-46C7-8D2B-1CD3CE2D92B2}" type="slidenum">
              <a:rPr lang="de-DE" smtClean="0"/>
              <a:t>‹#›</a:t>
            </a:fld>
            <a:endParaRPr lang="de-DE"/>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6884" y="0"/>
            <a:ext cx="11855115" cy="1154783"/>
          </a:xfrm>
          <a:prstGeom prst="rect">
            <a:avLst/>
          </a:prstGeom>
        </p:spPr>
      </p:pic>
      <p:sp>
        <p:nvSpPr>
          <p:cNvPr id="10" name="TextBox 9"/>
          <p:cNvSpPr txBox="1"/>
          <p:nvPr userDrawn="1"/>
        </p:nvSpPr>
        <p:spPr>
          <a:xfrm>
            <a:off x="461211" y="6377269"/>
            <a:ext cx="3120189" cy="307777"/>
          </a:xfrm>
          <a:prstGeom prst="rect">
            <a:avLst/>
          </a:prstGeom>
          <a:noFill/>
        </p:spPr>
        <p:txBody>
          <a:bodyPr wrap="square" rtlCol="0">
            <a:spAutoFit/>
          </a:bodyPr>
          <a:lstStyle/>
          <a:p>
            <a:r>
              <a:rPr lang="en-GB" sz="1400" dirty="0">
                <a:solidFill>
                  <a:srgbClr val="E2001A"/>
                </a:solidFill>
                <a:latin typeface="Helvetica" panose="020B0604020202020204" pitchFamily="34" charset="0"/>
                <a:cs typeface="Helvetica" panose="020B0604020202020204" pitchFamily="34" charset="0"/>
              </a:rPr>
              <a:t>www.Lohmann-Rauscher.co.uk</a:t>
            </a:r>
            <a:endParaRPr lang="de-DE" sz="1400" dirty="0">
              <a:solidFill>
                <a:srgbClr val="E2001A"/>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368635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90422"/>
            <a:ext cx="3932237" cy="1600200"/>
          </a:xfrm>
        </p:spPr>
        <p:txBody>
          <a:bodyPr anchor="b"/>
          <a:lstStyle>
            <a:lvl1pPr>
              <a:defRPr sz="3200">
                <a:latin typeface="Helvetica" panose="020B0604020202020204" pitchFamily="34" charset="0"/>
                <a:cs typeface="Helvetica" panose="020B0604020202020204" pitchFamily="34" charset="0"/>
              </a:defRPr>
            </a:lvl1pPr>
          </a:lstStyle>
          <a:p>
            <a:r>
              <a:rPr lang="en-US"/>
              <a:t>Click to edit Master title style</a:t>
            </a:r>
            <a:endParaRPr lang="de-DE" dirty="0"/>
          </a:p>
        </p:txBody>
      </p:sp>
      <p:sp>
        <p:nvSpPr>
          <p:cNvPr id="3" name="Picture Placeholder 2"/>
          <p:cNvSpPr>
            <a:spLocks noGrp="1"/>
          </p:cNvSpPr>
          <p:nvPr>
            <p:ph type="pic" idx="1"/>
          </p:nvPr>
        </p:nvSpPr>
        <p:spPr>
          <a:xfrm>
            <a:off x="5181600" y="1218224"/>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de-DE" dirty="0"/>
          </a:p>
        </p:txBody>
      </p:sp>
      <p:sp>
        <p:nvSpPr>
          <p:cNvPr id="4" name="Text Placeholder 3"/>
          <p:cNvSpPr>
            <a:spLocks noGrp="1"/>
          </p:cNvSpPr>
          <p:nvPr>
            <p:ph type="body" sz="half" idx="2"/>
          </p:nvPr>
        </p:nvSpPr>
        <p:spPr>
          <a:xfrm>
            <a:off x="839788" y="2290622"/>
            <a:ext cx="3932237" cy="3811588"/>
          </a:xfrm>
        </p:spPr>
        <p:txBody>
          <a:bodyPr/>
          <a:lstStyle>
            <a:lvl1pPr marL="0" indent="0">
              <a:buNone/>
              <a:defRPr sz="1600">
                <a:latin typeface="Helvetica" panose="020B0604020202020204" pitchFamily="34" charset="0"/>
                <a:cs typeface="Helvetica"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6D8AE3D-0ACE-41F6-A321-8B851250F64F}" type="datetimeFigureOut">
              <a:rPr lang="de-DE" smtClean="0"/>
              <a:t>19.05.2023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DE9B913-1C21-46C7-8D2B-1CD3CE2D92B2}" type="slidenum">
              <a:rPr lang="de-DE" smtClean="0"/>
              <a:t>‹#›</a:t>
            </a:fld>
            <a:endParaRPr lang="de-DE"/>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6884" y="0"/>
            <a:ext cx="11855115" cy="1154783"/>
          </a:xfrm>
          <a:prstGeom prst="rect">
            <a:avLst/>
          </a:prstGeom>
        </p:spPr>
      </p:pic>
      <p:sp>
        <p:nvSpPr>
          <p:cNvPr id="10" name="TextBox 9"/>
          <p:cNvSpPr txBox="1"/>
          <p:nvPr userDrawn="1"/>
        </p:nvSpPr>
        <p:spPr>
          <a:xfrm>
            <a:off x="461211" y="6377269"/>
            <a:ext cx="3120189" cy="307777"/>
          </a:xfrm>
          <a:prstGeom prst="rect">
            <a:avLst/>
          </a:prstGeom>
          <a:noFill/>
        </p:spPr>
        <p:txBody>
          <a:bodyPr wrap="square" rtlCol="0">
            <a:spAutoFit/>
          </a:bodyPr>
          <a:lstStyle/>
          <a:p>
            <a:r>
              <a:rPr lang="en-GB" sz="1400" dirty="0">
                <a:solidFill>
                  <a:srgbClr val="E2001A"/>
                </a:solidFill>
                <a:latin typeface="Helvetica" panose="020B0604020202020204" pitchFamily="34" charset="0"/>
                <a:cs typeface="Helvetica" panose="020B0604020202020204" pitchFamily="34" charset="0"/>
              </a:rPr>
              <a:t>www.Lohmann-Rauscher.co.uk</a:t>
            </a:r>
            <a:endParaRPr lang="de-DE" sz="1400" dirty="0">
              <a:solidFill>
                <a:srgbClr val="E2001A"/>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841774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1108492"/>
            <a:ext cx="10515600" cy="1325563"/>
          </a:xfrm>
          <a:prstGeom prst="rect">
            <a:avLst/>
          </a:prstGeom>
        </p:spPr>
        <p:txBody>
          <a:bodyPr vert="horz" lIns="91440" tIns="45720" rIns="91440" bIns="45720" rtlCol="0" anchor="ctr">
            <a:normAutofit/>
          </a:bodyPr>
          <a:lstStyle/>
          <a:p>
            <a:r>
              <a:rPr lang="en-US"/>
              <a:t>Click to edit Master title style</a:t>
            </a:r>
            <a:endParaRPr lang="de-DE" dirty="0"/>
          </a:p>
        </p:txBody>
      </p:sp>
      <p:sp>
        <p:nvSpPr>
          <p:cNvPr id="3" name="Text Placeholder 2"/>
          <p:cNvSpPr>
            <a:spLocks noGrp="1"/>
          </p:cNvSpPr>
          <p:nvPr>
            <p:ph type="body" idx="1"/>
          </p:nvPr>
        </p:nvSpPr>
        <p:spPr>
          <a:xfrm>
            <a:off x="838200" y="2470484"/>
            <a:ext cx="10515600" cy="370647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D8AE3D-0ACE-41F6-A321-8B851250F64F}" type="datetimeFigureOut">
              <a:rPr lang="de-DE" smtClean="0"/>
              <a:t>19.05.2023</a:t>
            </a:fld>
            <a:endParaRPr lang="de-D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E9B913-1C21-46C7-8D2B-1CD3CE2D92B2}" type="slidenum">
              <a:rPr lang="de-DE" smtClean="0"/>
              <a:t>‹#›</a:t>
            </a:fld>
            <a:endParaRPr lang="de-DE"/>
          </a:p>
        </p:txBody>
      </p:sp>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336884" y="0"/>
            <a:ext cx="11855115" cy="1154783"/>
          </a:xfrm>
          <a:prstGeom prst="rect">
            <a:avLst/>
          </a:prstGeom>
        </p:spPr>
      </p:pic>
      <p:sp>
        <p:nvSpPr>
          <p:cNvPr id="8" name="TextBox 7"/>
          <p:cNvSpPr txBox="1"/>
          <p:nvPr userDrawn="1"/>
        </p:nvSpPr>
        <p:spPr>
          <a:xfrm>
            <a:off x="461211" y="6377269"/>
            <a:ext cx="3120189" cy="307777"/>
          </a:xfrm>
          <a:prstGeom prst="rect">
            <a:avLst/>
          </a:prstGeom>
          <a:noFill/>
        </p:spPr>
        <p:txBody>
          <a:bodyPr wrap="square" rtlCol="0">
            <a:spAutoFit/>
          </a:bodyPr>
          <a:lstStyle/>
          <a:p>
            <a:r>
              <a:rPr lang="en-GB" sz="1400" dirty="0">
                <a:solidFill>
                  <a:srgbClr val="E2001A"/>
                </a:solidFill>
                <a:latin typeface="Helvetica" panose="020B0604020202020204" pitchFamily="34" charset="0"/>
                <a:cs typeface="Helvetica" panose="020B0604020202020204" pitchFamily="34" charset="0"/>
              </a:rPr>
              <a:t>www.Lohmann-Rauscher.co.uk</a:t>
            </a:r>
            <a:endParaRPr lang="de-DE" sz="1400" dirty="0">
              <a:solidFill>
                <a:srgbClr val="E2001A"/>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8985943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Helvetica" panose="020B0604020202020204" pitchFamily="34" charset="0"/>
          <a:ea typeface="+mj-ea"/>
          <a:cs typeface="Helvetica" panose="020B0604020202020204" pitchFamily="34" charset="0"/>
        </a:defRPr>
      </a:lvl1pPr>
    </p:titleStyle>
    <p:bodyStyle>
      <a:lvl1pPr marL="228600" indent="-228600" algn="l" defTabSz="914400" rtl="0" eaLnBrk="1" latinLnBrk="0" hangingPunct="1">
        <a:lnSpc>
          <a:spcPct val="90000"/>
        </a:lnSpc>
        <a:spcBef>
          <a:spcPts val="1000"/>
        </a:spcBef>
        <a:buClr>
          <a:srgbClr val="E2001A"/>
        </a:buClr>
        <a:buFont typeface="Wingdings" panose="05000000000000000000" pitchFamily="2" charset="2"/>
        <a:buChar char="§"/>
        <a:defRPr sz="2800" kern="1200">
          <a:solidFill>
            <a:schemeClr val="tx1"/>
          </a:solidFill>
          <a:latin typeface="Helvetica" panose="020B0604020202020204" pitchFamily="34" charset="0"/>
          <a:ea typeface="+mn-ea"/>
          <a:cs typeface="Helvetica" panose="020B0604020202020204" pitchFamily="34" charset="0"/>
        </a:defRPr>
      </a:lvl1pPr>
      <a:lvl2pPr marL="685800" indent="-228600" algn="l" defTabSz="914400" rtl="0" eaLnBrk="1" latinLnBrk="0" hangingPunct="1">
        <a:lnSpc>
          <a:spcPct val="90000"/>
        </a:lnSpc>
        <a:spcBef>
          <a:spcPts val="500"/>
        </a:spcBef>
        <a:buClr>
          <a:srgbClr val="E2001A"/>
        </a:buClr>
        <a:buFont typeface="Wingdings" panose="05000000000000000000" pitchFamily="2" charset="2"/>
        <a:buChar char="§"/>
        <a:defRPr sz="2400" kern="1200">
          <a:solidFill>
            <a:schemeClr val="tx1"/>
          </a:solidFill>
          <a:latin typeface="Helvetica" panose="020B0604020202020204" pitchFamily="34" charset="0"/>
          <a:ea typeface="+mn-ea"/>
          <a:cs typeface="Helvetica" panose="020B0604020202020204" pitchFamily="34" charset="0"/>
        </a:defRPr>
      </a:lvl2pPr>
      <a:lvl3pPr marL="1143000" indent="-228600" algn="l" defTabSz="914400" rtl="0" eaLnBrk="1" latinLnBrk="0" hangingPunct="1">
        <a:lnSpc>
          <a:spcPct val="90000"/>
        </a:lnSpc>
        <a:spcBef>
          <a:spcPts val="500"/>
        </a:spcBef>
        <a:buClr>
          <a:srgbClr val="E2001A"/>
        </a:buClr>
        <a:buFont typeface="Wingdings" panose="05000000000000000000" pitchFamily="2" charset="2"/>
        <a:buChar char="§"/>
        <a:defRPr sz="2000" kern="1200">
          <a:solidFill>
            <a:schemeClr val="tx1"/>
          </a:solidFill>
          <a:latin typeface="Helvetica" panose="020B0604020202020204" pitchFamily="34" charset="0"/>
          <a:ea typeface="+mn-ea"/>
          <a:cs typeface="Helvetica" panose="020B0604020202020204" pitchFamily="34" charset="0"/>
        </a:defRPr>
      </a:lvl3pPr>
      <a:lvl4pPr marL="1600200" indent="-228600" algn="l" defTabSz="914400" rtl="0" eaLnBrk="1" latinLnBrk="0" hangingPunct="1">
        <a:lnSpc>
          <a:spcPct val="90000"/>
        </a:lnSpc>
        <a:spcBef>
          <a:spcPts val="500"/>
        </a:spcBef>
        <a:buClr>
          <a:srgbClr val="E2001A"/>
        </a:buClr>
        <a:buFont typeface="Wingdings" panose="05000000000000000000" pitchFamily="2" charset="2"/>
        <a:buChar char="§"/>
        <a:defRPr sz="1800" kern="1200">
          <a:solidFill>
            <a:schemeClr val="tx1"/>
          </a:solidFill>
          <a:latin typeface="Helvetica" panose="020B0604020202020204" pitchFamily="34" charset="0"/>
          <a:ea typeface="+mn-ea"/>
          <a:cs typeface="Helvetica" panose="020B0604020202020204" pitchFamily="34" charset="0"/>
        </a:defRPr>
      </a:lvl4pPr>
      <a:lvl5pPr marL="2057400" indent="-228600" algn="l" defTabSz="914400" rtl="0" eaLnBrk="1" latinLnBrk="0" hangingPunct="1">
        <a:lnSpc>
          <a:spcPct val="90000"/>
        </a:lnSpc>
        <a:spcBef>
          <a:spcPts val="500"/>
        </a:spcBef>
        <a:buClr>
          <a:srgbClr val="E2001A"/>
        </a:buClr>
        <a:buFont typeface="Wingdings" panose="05000000000000000000" pitchFamily="2" charset="2"/>
        <a:buChar char="§"/>
        <a:defRPr sz="1800" kern="1200">
          <a:solidFill>
            <a:schemeClr val="tx1"/>
          </a:solidFill>
          <a:latin typeface="Helvetica" panose="020B0604020202020204" pitchFamily="34" charset="0"/>
          <a:ea typeface="+mn-ea"/>
          <a:cs typeface="Helvetica"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file:////Users/andrew/Desktop/Pathway%20MockUp.png" TargetMode="Externa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1.png"/><Relationship Id="rId1" Type="http://schemas.openxmlformats.org/officeDocument/2006/relationships/slideLayout" Target="../slideLayouts/slideLayout3.xml"/><Relationship Id="rId4" Type="http://schemas.openxmlformats.org/officeDocument/2006/relationships/image" Target="file:////Users/andrew/Desktop/Outgoing%20Treatment%204.pn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9.png"/><Relationship Id="rId5" Type="http://schemas.microsoft.com/office/2007/relationships/hdphoto" Target="../media/hdphoto1.wdp"/><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n.wikipedia.org/wiki/File:Green_tick.png" TargetMode="External"/><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jpeg"/></Relationships>
</file>

<file path=ppt/slides/_rels/slide3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microsoft.com/office/2007/relationships/hdphoto" Target="../media/hdphoto1.wdp"/><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hyperlink" Target="http://www.wounds-uk.com/" TargetMode="External"/><Relationship Id="rId4" Type="http://schemas.openxmlformats.org/officeDocument/2006/relationships/image" Target="../media/image6.png"/><Relationship Id="rId9" Type="http://schemas.openxmlformats.org/officeDocument/2006/relationships/image" Target="file:////Users/andrew/Desktop/Pathway%20MockUp.png"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37.png"/></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40.png"/></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3.xml"/><Relationship Id="rId4" Type="http://schemas.openxmlformats.org/officeDocument/2006/relationships/hyperlink" Target="http://www.squeezein.life/"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microsoft.com/office/2007/relationships/hdphoto" Target="../media/hdphoto1.wdp"/><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file:////Users/andrew/Desktop/Pathway%20MockUp.png"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13">
            <a:extLst>
              <a:ext uri="{FF2B5EF4-FFF2-40B4-BE49-F238E27FC236}">
                <a16:creationId xmlns:a16="http://schemas.microsoft.com/office/drawing/2014/main" id="{D6029B89-38CE-4223-9F6C-5DBA2C0A0EE4}"/>
              </a:ext>
            </a:extLst>
          </p:cNvPr>
          <p:cNvSpPr/>
          <p:nvPr/>
        </p:nvSpPr>
        <p:spPr>
          <a:xfrm>
            <a:off x="-1147350" y="1357386"/>
            <a:ext cx="11452856" cy="1532534"/>
          </a:xfrm>
          <a:prstGeom prst="roundRect">
            <a:avLst>
              <a:gd name="adj" fmla="val 50000"/>
            </a:avLst>
          </a:prstGeom>
          <a:solidFill>
            <a:srgbClr val="009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4800" dirty="0"/>
          </a:p>
        </p:txBody>
      </p:sp>
      <p:sp>
        <p:nvSpPr>
          <p:cNvPr id="2" name="Rectangle 1">
            <a:extLst>
              <a:ext uri="{FF2B5EF4-FFF2-40B4-BE49-F238E27FC236}">
                <a16:creationId xmlns:a16="http://schemas.microsoft.com/office/drawing/2014/main" id="{E01663D0-E200-5448-A9A9-71E1D0D00CCC}"/>
              </a:ext>
            </a:extLst>
          </p:cNvPr>
          <p:cNvSpPr/>
          <p:nvPr/>
        </p:nvSpPr>
        <p:spPr>
          <a:xfrm>
            <a:off x="330221" y="1524017"/>
            <a:ext cx="6701736" cy="1200329"/>
          </a:xfrm>
          <a:prstGeom prst="rect">
            <a:avLst/>
          </a:prstGeom>
        </p:spPr>
        <p:txBody>
          <a:bodyPr wrap="square">
            <a:spAutoFit/>
          </a:bodyPr>
          <a:lstStyle/>
          <a:p>
            <a:r>
              <a:rPr lang="en-GB" sz="3600" dirty="0">
                <a:solidFill>
                  <a:schemeClr val="bg1"/>
                </a:solidFill>
                <a:latin typeface="Helvetica Light" panose="020B0403020202020204" pitchFamily="34" charset="0"/>
              </a:rPr>
              <a:t>A pathway based approach to </a:t>
            </a:r>
          </a:p>
          <a:p>
            <a:r>
              <a:rPr lang="en-GB" sz="3600" dirty="0">
                <a:solidFill>
                  <a:schemeClr val="bg1"/>
                </a:solidFill>
                <a:latin typeface="Helvetica" pitchFamily="2" charset="0"/>
              </a:rPr>
              <a:t>venous leg ulcer management</a:t>
            </a:r>
          </a:p>
        </p:txBody>
      </p:sp>
      <p:pic>
        <p:nvPicPr>
          <p:cNvPr id="8" name="Picture 7" descr="A picture containing text&#10;&#10;Description automatically generated">
            <a:extLst>
              <a:ext uri="{FF2B5EF4-FFF2-40B4-BE49-F238E27FC236}">
                <a16:creationId xmlns:a16="http://schemas.microsoft.com/office/drawing/2014/main" id="{E28F4670-3713-744D-BA80-76142E7288BF}"/>
              </a:ext>
            </a:extLst>
          </p:cNvPr>
          <p:cNvPicPr>
            <a:picLocks noChangeAspect="1"/>
          </p:cNvPicPr>
          <p:nvPr/>
        </p:nvPicPr>
        <p:blipFill>
          <a:blip r:embed="rId2" r:link="rId3">
            <a:extLst>
              <a:ext uri="{28A0092B-C50C-407E-A947-70E740481C1C}">
                <a14:useLocalDpi xmlns:a14="http://schemas.microsoft.com/office/drawing/2010/main" val="0"/>
              </a:ext>
            </a:extLst>
          </a:blip>
          <a:stretch>
            <a:fillRect/>
          </a:stretch>
        </p:blipFill>
        <p:spPr>
          <a:xfrm>
            <a:off x="4060371" y="-99011"/>
            <a:ext cx="9709150" cy="7264729"/>
          </a:xfrm>
          <a:prstGeom prst="rect">
            <a:avLst/>
          </a:prstGeom>
        </p:spPr>
      </p:pic>
      <p:pic>
        <p:nvPicPr>
          <p:cNvPr id="4" name="Picture 3">
            <a:extLst>
              <a:ext uri="{FF2B5EF4-FFF2-40B4-BE49-F238E27FC236}">
                <a16:creationId xmlns:a16="http://schemas.microsoft.com/office/drawing/2014/main" id="{890246F1-AE96-A16F-8202-64E6F35DB2DC}"/>
              </a:ext>
            </a:extLst>
          </p:cNvPr>
          <p:cNvPicPr>
            <a:picLocks noChangeAspect="1"/>
          </p:cNvPicPr>
          <p:nvPr/>
        </p:nvPicPr>
        <p:blipFill>
          <a:blip r:embed="rId4"/>
          <a:stretch>
            <a:fillRect/>
          </a:stretch>
        </p:blipFill>
        <p:spPr>
          <a:xfrm>
            <a:off x="834040" y="3109928"/>
            <a:ext cx="6197917" cy="3294235"/>
          </a:xfrm>
          <a:prstGeom prst="rect">
            <a:avLst/>
          </a:prstGeom>
        </p:spPr>
      </p:pic>
    </p:spTree>
    <p:extLst>
      <p:ext uri="{BB962C8B-B14F-4D97-AF65-F5344CB8AC3E}">
        <p14:creationId xmlns:p14="http://schemas.microsoft.com/office/powerpoint/2010/main" val="3743154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3B7DEC03-4D3F-4562-84C4-3F5596AF2085}"/>
              </a:ext>
            </a:extLst>
          </p:cNvPr>
          <p:cNvSpPr>
            <a:spLocks noGrp="1"/>
          </p:cNvSpPr>
          <p:nvPr>
            <p:ph sz="half" idx="2"/>
          </p:nvPr>
        </p:nvSpPr>
        <p:spPr>
          <a:xfrm>
            <a:off x="411080" y="1917130"/>
            <a:ext cx="8065168" cy="3906155"/>
          </a:xfrm>
        </p:spPr>
        <p:txBody>
          <a:bodyPr>
            <a:noAutofit/>
          </a:bodyPr>
          <a:lstStyle/>
          <a:p>
            <a:pPr marL="0" indent="0">
              <a:buNone/>
            </a:pPr>
            <a:r>
              <a:rPr lang="en-GB" dirty="0">
                <a:solidFill>
                  <a:srgbClr val="888B95"/>
                </a:solidFill>
              </a:rPr>
              <a:t>Immediate care should incorporate:</a:t>
            </a:r>
          </a:p>
          <a:p>
            <a:r>
              <a:rPr lang="en-GB" dirty="0">
                <a:solidFill>
                  <a:srgbClr val="888B95"/>
                </a:solidFill>
                <a:latin typeface="Helvetica Light" panose="020B0403020202020204" pitchFamily="34" charset="0"/>
              </a:rPr>
              <a:t>Wound bed, peri-wound and limb skin cleaning and emollient, as required.  </a:t>
            </a:r>
          </a:p>
          <a:p>
            <a:r>
              <a:rPr lang="en-GB" dirty="0">
                <a:solidFill>
                  <a:srgbClr val="888B95"/>
                </a:solidFill>
                <a:latin typeface="Helvetica Light" panose="020B0403020202020204" pitchFamily="34" charset="0"/>
              </a:rPr>
              <a:t>Simple low-adherent dressing with sufficient absorbency. </a:t>
            </a:r>
          </a:p>
          <a:p>
            <a:r>
              <a:rPr lang="en-GB" dirty="0">
                <a:solidFill>
                  <a:srgbClr val="888B95"/>
                </a:solidFill>
                <a:latin typeface="Helvetica Light" panose="020B0403020202020204" pitchFamily="34" charset="0"/>
              </a:rPr>
              <a:t>First line mild graduated compression </a:t>
            </a:r>
          </a:p>
          <a:p>
            <a:r>
              <a:rPr lang="en-GB" dirty="0">
                <a:solidFill>
                  <a:srgbClr val="888B95"/>
                </a:solidFill>
                <a:latin typeface="Helvetica Light" panose="020B0403020202020204" pitchFamily="34" charset="0"/>
              </a:rPr>
              <a:t>When appropriate, people with leg and foot wounds should be supported to self-care.</a:t>
            </a:r>
          </a:p>
          <a:p>
            <a:pPr marL="0" indent="0">
              <a:buNone/>
            </a:pPr>
            <a:endParaRPr lang="en-GB" dirty="0">
              <a:solidFill>
                <a:srgbClr val="888B95"/>
              </a:solidFill>
            </a:endParaRPr>
          </a:p>
        </p:txBody>
      </p:sp>
      <p:sp>
        <p:nvSpPr>
          <p:cNvPr id="6" name="Rounded Rectangle 13">
            <a:extLst>
              <a:ext uri="{FF2B5EF4-FFF2-40B4-BE49-F238E27FC236}">
                <a16:creationId xmlns:a16="http://schemas.microsoft.com/office/drawing/2014/main" id="{E1598E16-CC26-4C4C-9000-125F6A8CFE2A}"/>
              </a:ext>
            </a:extLst>
          </p:cNvPr>
          <p:cNvSpPr/>
          <p:nvPr/>
        </p:nvSpPr>
        <p:spPr>
          <a:xfrm>
            <a:off x="4374771" y="528960"/>
            <a:ext cx="9178026" cy="824754"/>
          </a:xfrm>
          <a:prstGeom prst="roundRect">
            <a:avLst>
              <a:gd name="adj" fmla="val 50000"/>
            </a:avLst>
          </a:prstGeom>
          <a:solidFill>
            <a:srgbClr val="009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a:latin typeface="Helvetica" pitchFamily="2" charset="0"/>
              </a:rPr>
              <a:t>  </a:t>
            </a:r>
            <a:r>
              <a:rPr lang="en-GB" sz="4400" dirty="0">
                <a:latin typeface="Helvetica" pitchFamily="2" charset="0"/>
              </a:rPr>
              <a:t>Immediate care </a:t>
            </a:r>
            <a:r>
              <a:rPr lang="en-GB" sz="4400" dirty="0">
                <a:latin typeface="Helvetica Light" panose="020B0403020202020204" pitchFamily="34" charset="0"/>
              </a:rPr>
              <a:t>(NWCSP)</a:t>
            </a:r>
          </a:p>
        </p:txBody>
      </p:sp>
      <p:sp>
        <p:nvSpPr>
          <p:cNvPr id="9" name="object 2">
            <a:extLst>
              <a:ext uri="{FF2B5EF4-FFF2-40B4-BE49-F238E27FC236}">
                <a16:creationId xmlns:a16="http://schemas.microsoft.com/office/drawing/2014/main" id="{03E86841-ECB7-1B41-887A-C02E27693E2C}"/>
              </a:ext>
            </a:extLst>
          </p:cNvPr>
          <p:cNvSpPr/>
          <p:nvPr/>
        </p:nvSpPr>
        <p:spPr>
          <a:xfrm>
            <a:off x="8190186" y="3799772"/>
            <a:ext cx="4001814" cy="3058228"/>
          </a:xfrm>
          <a:prstGeom prst="rect">
            <a:avLst/>
          </a:prstGeom>
          <a:blipFill>
            <a:blip r:embed="rId2" cstate="print"/>
            <a:stretch>
              <a:fillRect l="-4427" t="-30556"/>
            </a:stretch>
          </a:blipFill>
        </p:spPr>
        <p:txBody>
          <a:bodyPr wrap="square" lIns="0" tIns="0" rIns="0" bIns="0" rtlCol="0"/>
          <a:lstStyle/>
          <a:p>
            <a:endParaRPr/>
          </a:p>
        </p:txBody>
      </p:sp>
    </p:spTree>
    <p:extLst>
      <p:ext uri="{BB962C8B-B14F-4D97-AF65-F5344CB8AC3E}">
        <p14:creationId xmlns:p14="http://schemas.microsoft.com/office/powerpoint/2010/main" val="25604449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6819E5F2-B0A3-4C02-A4FF-6F4D60E85E21}"/>
              </a:ext>
            </a:extLst>
          </p:cNvPr>
          <p:cNvGraphicFramePr>
            <a:graphicFrameLocks noGrp="1"/>
          </p:cNvGraphicFramePr>
          <p:nvPr>
            <p:extLst>
              <p:ext uri="{D42A27DB-BD31-4B8C-83A1-F6EECF244321}">
                <p14:modId xmlns:p14="http://schemas.microsoft.com/office/powerpoint/2010/main" val="3657175001"/>
              </p:ext>
            </p:extLst>
          </p:nvPr>
        </p:nvGraphicFramePr>
        <p:xfrm>
          <a:off x="566531" y="1544855"/>
          <a:ext cx="11147414" cy="4384055"/>
        </p:xfrm>
        <a:graphic>
          <a:graphicData uri="http://schemas.openxmlformats.org/drawingml/2006/table">
            <a:tbl>
              <a:tblPr firstRow="1" bandRow="1">
                <a:tableStyleId>{16D9F66E-5EB9-4882-86FB-DCBF35E3C3E4}</a:tableStyleId>
              </a:tblPr>
              <a:tblGrid>
                <a:gridCol w="2744560">
                  <a:extLst>
                    <a:ext uri="{9D8B030D-6E8A-4147-A177-3AD203B41FA5}">
                      <a16:colId xmlns:a16="http://schemas.microsoft.com/office/drawing/2014/main" val="3569909626"/>
                    </a:ext>
                  </a:extLst>
                </a:gridCol>
                <a:gridCol w="8402854">
                  <a:extLst>
                    <a:ext uri="{9D8B030D-6E8A-4147-A177-3AD203B41FA5}">
                      <a16:colId xmlns:a16="http://schemas.microsoft.com/office/drawing/2014/main" val="2487087710"/>
                    </a:ext>
                  </a:extLst>
                </a:gridCol>
              </a:tblGrid>
              <a:tr h="368579">
                <a:tc>
                  <a:txBody>
                    <a:bodyPr/>
                    <a:lstStyle/>
                    <a:p>
                      <a:pPr algn="ctr"/>
                      <a:r>
                        <a:rPr lang="en-GB" sz="1500" b="0" i="0" dirty="0">
                          <a:solidFill>
                            <a:schemeClr val="bg1"/>
                          </a:solidFill>
                          <a:latin typeface="HelveticaNeueLT Pro 65 Md" panose="020B0604020202020204" pitchFamily="34" charset="77"/>
                        </a:rPr>
                        <a:t>Product</a:t>
                      </a:r>
                      <a:r>
                        <a:rPr lang="en-GB" sz="1700" b="0" i="0" dirty="0">
                          <a:solidFill>
                            <a:schemeClr val="bg1"/>
                          </a:solidFill>
                          <a:latin typeface="HelveticaNeueLT Pro 65 Md" panose="020B0604020202020204" pitchFamily="34" charset="77"/>
                        </a:rPr>
                        <a:t> </a:t>
                      </a:r>
                    </a:p>
                  </a:txBody>
                  <a:tcPr marL="78295" marR="78295" marT="39147" marB="39147" anchor="ctr">
                    <a:solidFill>
                      <a:srgbClr val="009533"/>
                    </a:solidFill>
                  </a:tcPr>
                </a:tc>
                <a:tc>
                  <a:txBody>
                    <a:bodyPr/>
                    <a:lstStyle/>
                    <a:p>
                      <a:r>
                        <a:rPr lang="en-GB" sz="1500" b="0" i="0" dirty="0">
                          <a:solidFill>
                            <a:schemeClr val="bg1"/>
                          </a:solidFill>
                          <a:latin typeface="HelveticaNeueLT Pro 65 Md" panose="020B0604020202020204" pitchFamily="34" charset="77"/>
                        </a:rPr>
                        <a:t>Benefit</a:t>
                      </a:r>
                    </a:p>
                  </a:txBody>
                  <a:tcPr marL="78295" marR="78295" marT="39147" marB="39147" anchor="ctr">
                    <a:solidFill>
                      <a:srgbClr val="009533"/>
                    </a:solidFill>
                  </a:tcPr>
                </a:tc>
                <a:extLst>
                  <a:ext uri="{0D108BD9-81ED-4DB2-BD59-A6C34878D82A}">
                    <a16:rowId xmlns:a16="http://schemas.microsoft.com/office/drawing/2014/main" val="936616701"/>
                  </a:ext>
                </a:extLst>
              </a:tr>
              <a:tr h="1235435">
                <a:tc>
                  <a:txBody>
                    <a:bodyPr/>
                    <a:lstStyle/>
                    <a:p>
                      <a:pPr algn="ctr"/>
                      <a:r>
                        <a:rPr lang="en-GB" sz="1500" b="0" i="0" dirty="0">
                          <a:latin typeface="HelveticaNeueLT Pro 65 Md" panose="020B0604020202020204" pitchFamily="34" charset="77"/>
                        </a:rPr>
                        <a:t>Activa</a:t>
                      </a:r>
                      <a:r>
                        <a:rPr lang="en-GB" sz="1500" b="0" i="0" baseline="30000" dirty="0">
                          <a:latin typeface="HelveticaNeueLT Pro 65 Md" panose="020B0604020202020204" pitchFamily="34" charset="77"/>
                        </a:rPr>
                        <a:t>®</a:t>
                      </a:r>
                      <a:r>
                        <a:rPr lang="en-GB" sz="1500" b="0" i="0" dirty="0">
                          <a:latin typeface="HelveticaNeueLT Pro 65 Md" panose="020B0604020202020204" pitchFamily="34" charset="77"/>
                        </a:rPr>
                        <a:t> </a:t>
                      </a:r>
                      <a:r>
                        <a:rPr lang="en-GB" sz="1500" b="0" dirty="0">
                          <a:latin typeface="HelveticaNeueLT Pro 45 Lt" panose="020B0403020202020204" pitchFamily="34" charset="0"/>
                        </a:rPr>
                        <a:t>10mmHg </a:t>
                      </a:r>
                      <a:br>
                        <a:rPr lang="en-GB" sz="1500" b="0" dirty="0">
                          <a:latin typeface="HelveticaNeueLT Pro 45 Lt" panose="020B0403020202020204" pitchFamily="34" charset="0"/>
                        </a:rPr>
                      </a:br>
                      <a:r>
                        <a:rPr lang="en-GB" sz="1500" b="0" dirty="0">
                          <a:latin typeface="HelveticaNeueLT Pro 45 Lt" panose="020B0403020202020204" pitchFamily="34" charset="0"/>
                        </a:rPr>
                        <a:t>liner pack</a:t>
                      </a:r>
                    </a:p>
                  </a:txBody>
                  <a:tcPr marL="78295" marR="78295" marT="39147" marB="39147" anchor="ctr"/>
                </a:tc>
                <a:tc>
                  <a:txBody>
                    <a:bodyPr/>
                    <a:lstStyle/>
                    <a:p>
                      <a:pPr marL="285800" lvl="0" indent="-177800" algn="l">
                        <a:buClr>
                          <a:srgbClr val="FF0000"/>
                        </a:buClr>
                        <a:buFont typeface="Wingdings" pitchFamily="2" charset="2"/>
                        <a:buChar char="§"/>
                        <a:tabLst/>
                      </a:pPr>
                      <a:r>
                        <a:rPr lang="en-GB" sz="1500" dirty="0">
                          <a:latin typeface="HelveticaNeueLT Pro 45 Lt" panose="020B0403020202020204" pitchFamily="34" charset="0"/>
                        </a:rPr>
                        <a:t>10mmHg gives options where very low levels of compression are required</a:t>
                      </a:r>
                    </a:p>
                    <a:p>
                      <a:pPr marL="285800" lvl="0" indent="-177800" algn="l">
                        <a:buClr>
                          <a:srgbClr val="FF0000"/>
                        </a:buClr>
                        <a:buFont typeface="Wingdings" pitchFamily="2" charset="2"/>
                        <a:buChar char="§"/>
                        <a:tabLst/>
                      </a:pPr>
                      <a:r>
                        <a:rPr lang="en-GB" sz="1500" dirty="0">
                          <a:latin typeface="HelveticaNeueLT Pro 45 Lt" panose="020B0403020202020204" pitchFamily="34" charset="0"/>
                        </a:rPr>
                        <a:t>Option to layer to increase compression where appropriate </a:t>
                      </a:r>
                    </a:p>
                    <a:p>
                      <a:pPr marL="285800" lvl="0" indent="-177800" algn="l">
                        <a:buClr>
                          <a:srgbClr val="FF0000"/>
                        </a:buClr>
                        <a:buFont typeface="Wingdings" pitchFamily="2" charset="2"/>
                        <a:buChar char="§"/>
                        <a:tabLst/>
                      </a:pPr>
                      <a:r>
                        <a:rPr lang="en-GB" sz="1500" dirty="0">
                          <a:latin typeface="HelveticaNeueLT Pro 45 Lt" panose="020B0403020202020204" pitchFamily="34" charset="0"/>
                        </a:rPr>
                        <a:t>Very easy to apply</a:t>
                      </a:r>
                    </a:p>
                    <a:p>
                      <a:pPr marL="285800" lvl="0" indent="-177800" algn="l">
                        <a:buClr>
                          <a:srgbClr val="FF0000"/>
                        </a:buClr>
                        <a:buFont typeface="Wingdings" pitchFamily="2" charset="2"/>
                        <a:buChar char="§"/>
                        <a:tabLst/>
                      </a:pPr>
                      <a:r>
                        <a:rPr lang="en-GB" sz="1500" dirty="0">
                          <a:latin typeface="HelveticaNeueLT Pro 45 Lt" panose="020B0403020202020204" pitchFamily="34" charset="0"/>
                        </a:rPr>
                        <a:t>Sizing compatible with Activa range (reduced training requirement)</a:t>
                      </a:r>
                    </a:p>
                    <a:p>
                      <a:pPr marL="285800" lvl="0" indent="-177800" algn="l">
                        <a:buClr>
                          <a:srgbClr val="FF0000"/>
                        </a:buClr>
                        <a:buFont typeface="Wingdings" pitchFamily="2" charset="2"/>
                        <a:buChar char="§"/>
                        <a:tabLst/>
                      </a:pPr>
                      <a:r>
                        <a:rPr lang="en-GB" sz="1500" dirty="0">
                          <a:latin typeface="HelveticaNeueLT Pro 45 Lt" panose="020B0403020202020204" pitchFamily="34" charset="0"/>
                        </a:rPr>
                        <a:t>Open and closed toe/ 3-colour options</a:t>
                      </a:r>
                    </a:p>
                  </a:txBody>
                  <a:tcPr marL="78295" marR="78295" marT="39147" marB="39147" anchor="ctr"/>
                </a:tc>
                <a:extLst>
                  <a:ext uri="{0D108BD9-81ED-4DB2-BD59-A6C34878D82A}">
                    <a16:rowId xmlns:a16="http://schemas.microsoft.com/office/drawing/2014/main" val="373307601"/>
                  </a:ext>
                </a:extLst>
              </a:tr>
              <a:tr h="1987576">
                <a:tc>
                  <a:txBody>
                    <a:bodyPr/>
                    <a:lstStyle/>
                    <a:p>
                      <a:pPr algn="ctr"/>
                      <a:r>
                        <a:rPr lang="en-GB" sz="1500" b="0" i="0" dirty="0">
                          <a:latin typeface="HelveticaNeueLT Pro 45 Lt" panose="020B0403020202020204" pitchFamily="34" charset="0"/>
                        </a:rPr>
                        <a:t>Using liners from </a:t>
                      </a:r>
                      <a:br>
                        <a:rPr lang="en-GB" sz="1500" b="0" i="0" dirty="0">
                          <a:latin typeface="HelveticaNeueLT Pro 45 Lt" panose="020B0403020202020204" pitchFamily="34" charset="0"/>
                        </a:rPr>
                      </a:br>
                      <a:r>
                        <a:rPr lang="en-GB" sz="1500" b="0" i="0" dirty="0" err="1">
                          <a:latin typeface="HelveticaNeueLT Pro 65 Md" panose="020B0604020202020204" pitchFamily="34" charset="77"/>
                        </a:rPr>
                        <a:t>Activa</a:t>
                      </a:r>
                      <a:r>
                        <a:rPr lang="en-GB" sz="1500" b="0" i="0" baseline="30000" dirty="0">
                          <a:latin typeface="HelveticaNeueLT Pro 65 Md" panose="020B0604020202020204" pitchFamily="34" charset="77"/>
                        </a:rPr>
                        <a:t>®</a:t>
                      </a:r>
                      <a:r>
                        <a:rPr lang="en-GB" sz="1500" b="0" i="0" dirty="0">
                          <a:latin typeface="HelveticaNeueLT Pro 65 Md" panose="020B0604020202020204" pitchFamily="34" charset="77"/>
                        </a:rPr>
                        <a:t> </a:t>
                      </a:r>
                      <a:r>
                        <a:rPr lang="en-GB" sz="1500" b="0" i="0" dirty="0">
                          <a:latin typeface="HelveticaNeueLT Pro 45 Lt" panose="020B0403020202020204" pitchFamily="34" charset="0"/>
                        </a:rPr>
                        <a:t>or</a:t>
                      </a:r>
                      <a:r>
                        <a:rPr lang="en-GB" sz="1500" b="0" i="0" dirty="0">
                          <a:latin typeface="HelveticaNeueLT Pro 65 Md" panose="020B0604020202020204" pitchFamily="34" charset="77"/>
                        </a:rPr>
                        <a:t> Actilymph</a:t>
                      </a:r>
                      <a:r>
                        <a:rPr lang="en-GB" sz="1500" b="0" i="0" baseline="30000" dirty="0">
                          <a:latin typeface="HelveticaNeueLT Pro 65 Md" panose="020B0604020202020204" pitchFamily="34" charset="77"/>
                        </a:rPr>
                        <a:t>®</a:t>
                      </a:r>
                      <a:r>
                        <a:rPr lang="en-GB" sz="1500" b="0" i="0" dirty="0">
                          <a:latin typeface="HelveticaNeueLT Pro 45 Lt" panose="020B0403020202020204" pitchFamily="34" charset="0"/>
                        </a:rPr>
                        <a:t> </a:t>
                      </a:r>
                      <a:br>
                        <a:rPr lang="en-GB" sz="1500" b="0" i="0" dirty="0">
                          <a:latin typeface="HelveticaNeueLT Pro 45 Lt" panose="020B0403020202020204" pitchFamily="34" charset="0"/>
                        </a:rPr>
                      </a:br>
                      <a:r>
                        <a:rPr lang="en-GB" sz="1500" b="0" i="0" dirty="0">
                          <a:latin typeface="HelveticaNeueLT Pro 45 Lt" panose="020B0403020202020204" pitchFamily="34" charset="0"/>
                        </a:rPr>
                        <a:t>hosiery kits</a:t>
                      </a:r>
                    </a:p>
                  </a:txBody>
                  <a:tcPr marL="78295" marR="78295" marT="39147" marB="39147" anchor="ctr"/>
                </a:tc>
                <a:tc>
                  <a:txBody>
                    <a:bodyPr/>
                    <a:lstStyle/>
                    <a:p>
                      <a:pPr marL="285800" marR="0" lvl="0" indent="-177800" algn="l" defTabSz="914400" rtl="0" eaLnBrk="1" fontAlgn="auto" latinLnBrk="0" hangingPunct="1">
                        <a:lnSpc>
                          <a:spcPct val="100000"/>
                        </a:lnSpc>
                        <a:spcBef>
                          <a:spcPts val="0"/>
                        </a:spcBef>
                        <a:spcAft>
                          <a:spcPts val="0"/>
                        </a:spcAft>
                        <a:buClr>
                          <a:srgbClr val="FF0000"/>
                        </a:buClr>
                        <a:buSzTx/>
                        <a:buFont typeface="Wingdings" pitchFamily="2" charset="2"/>
                        <a:buChar char="§"/>
                        <a:tabLst/>
                        <a:defRPr/>
                      </a:pPr>
                      <a:r>
                        <a:rPr lang="en-GB" sz="1500" dirty="0">
                          <a:latin typeface="HelveticaNeueLT Pro 45 Lt" panose="020B0403020202020204" pitchFamily="34" charset="0"/>
                        </a:rPr>
                        <a:t>Ideal cost effective solution if the patient will be able to progress to wearing a hosiery kit </a:t>
                      </a:r>
                      <a:br>
                        <a:rPr lang="en-GB" sz="1500" dirty="0">
                          <a:latin typeface="HelveticaNeueLT Pro 45 Lt" panose="020B0403020202020204" pitchFamily="34" charset="0"/>
                        </a:rPr>
                      </a:br>
                      <a:r>
                        <a:rPr lang="en-GB" sz="1500" dirty="0">
                          <a:latin typeface="HelveticaNeueLT Pro 45 Lt" panose="020B0403020202020204" pitchFamily="34" charset="0"/>
                        </a:rPr>
                        <a:t>f</a:t>
                      </a:r>
                      <a:r>
                        <a:rPr lang="en-GB" sz="1700" kern="1200" dirty="0">
                          <a:solidFill>
                            <a:schemeClr val="dk1"/>
                          </a:solidFill>
                          <a:effectLst/>
                          <a:latin typeface="+mn-lt"/>
                          <a:ea typeface="+mn-ea"/>
                          <a:cs typeface="+mn-cs"/>
                        </a:rPr>
                        <a:t>ollowing a full lower limb assessment and Ankle Brachial Pressure Index (ABPI)</a:t>
                      </a:r>
                    </a:p>
                    <a:p>
                      <a:pPr marL="285800" indent="-177800">
                        <a:buClr>
                          <a:srgbClr val="FF0000"/>
                        </a:buClr>
                        <a:buFont typeface="Wingdings" pitchFamily="2" charset="2"/>
                        <a:buChar char="§"/>
                        <a:tabLst/>
                      </a:pPr>
                      <a:r>
                        <a:rPr lang="en-GB" sz="1500" dirty="0">
                          <a:latin typeface="HelveticaNeueLT Pro 45 Lt" panose="020B0403020202020204" pitchFamily="34" charset="0"/>
                        </a:rPr>
                        <a:t>Option to layer to increase compression where appropriate</a:t>
                      </a:r>
                    </a:p>
                    <a:p>
                      <a:pPr marL="285800" indent="-177800">
                        <a:buClr>
                          <a:srgbClr val="FF0000"/>
                        </a:buClr>
                        <a:buFont typeface="Wingdings" pitchFamily="2" charset="2"/>
                        <a:buChar char="§"/>
                        <a:tabLst/>
                      </a:pPr>
                      <a:r>
                        <a:rPr lang="en-GB" sz="1500" dirty="0">
                          <a:latin typeface="HelveticaNeueLT Pro 45 Lt" panose="020B0403020202020204" pitchFamily="34" charset="0"/>
                        </a:rPr>
                        <a:t>Very easy to apply</a:t>
                      </a:r>
                    </a:p>
                    <a:p>
                      <a:pPr marL="285800" indent="-177800">
                        <a:buClr>
                          <a:srgbClr val="FF0000"/>
                        </a:buClr>
                        <a:buFont typeface="Wingdings" pitchFamily="2" charset="2"/>
                        <a:buChar char="§"/>
                        <a:tabLst/>
                      </a:pPr>
                      <a:r>
                        <a:rPr lang="en-GB" sz="1500" dirty="0">
                          <a:latin typeface="HelveticaNeueLT Pro 45 Lt" panose="020B0403020202020204" pitchFamily="34" charset="0"/>
                        </a:rPr>
                        <a:t>Sizing compatible with Activa range (reduced training requirement)</a:t>
                      </a:r>
                    </a:p>
                    <a:p>
                      <a:pPr marL="285800" indent="-177800">
                        <a:buClr>
                          <a:srgbClr val="FF0000"/>
                        </a:buClr>
                        <a:buFont typeface="Wingdings" pitchFamily="2" charset="2"/>
                        <a:buChar char="§"/>
                        <a:tabLst/>
                      </a:pPr>
                      <a:r>
                        <a:rPr lang="en-GB" sz="1500" dirty="0">
                          <a:latin typeface="HelveticaNeueLT Pro 45 Lt" panose="020B0403020202020204" pitchFamily="34" charset="0"/>
                        </a:rPr>
                        <a:t>Prepares the patient for ongoing use of a hosiery kit</a:t>
                      </a:r>
                    </a:p>
                    <a:p>
                      <a:pPr marL="285800" indent="-177800">
                        <a:buClr>
                          <a:srgbClr val="FF0000"/>
                        </a:buClr>
                        <a:buFont typeface="Wingdings" pitchFamily="2" charset="2"/>
                        <a:buChar char="§"/>
                        <a:tabLst/>
                      </a:pPr>
                      <a:r>
                        <a:rPr lang="en-GB" sz="1500" dirty="0">
                          <a:latin typeface="HelveticaNeueLT Pro 45 Lt" panose="020B0403020202020204" pitchFamily="34" charset="0"/>
                        </a:rPr>
                        <a:t>Hosiery kit options for patients with and without oedema</a:t>
                      </a:r>
                    </a:p>
                  </a:txBody>
                  <a:tcPr marL="78295" marR="78295" marT="39147" marB="39147" anchor="ctr"/>
                </a:tc>
                <a:extLst>
                  <a:ext uri="{0D108BD9-81ED-4DB2-BD59-A6C34878D82A}">
                    <a16:rowId xmlns:a16="http://schemas.microsoft.com/office/drawing/2014/main" val="3482177615"/>
                  </a:ext>
                </a:extLst>
              </a:tr>
              <a:tr h="792465">
                <a:tc>
                  <a:txBody>
                    <a:bodyPr/>
                    <a:lstStyle/>
                    <a:p>
                      <a:pPr algn="ctr"/>
                      <a:r>
                        <a:rPr lang="en-GB" sz="1500" b="0" i="0" dirty="0">
                          <a:latin typeface="HelveticaNeueLT Pro 65 Md" panose="020B0604020202020204" pitchFamily="34" charset="77"/>
                        </a:rPr>
                        <a:t>Activa</a:t>
                      </a:r>
                      <a:r>
                        <a:rPr lang="en-GB" sz="1500" b="0" i="0" baseline="30000" dirty="0">
                          <a:latin typeface="HelveticaNeueLT Pro 65 Md" panose="020B0604020202020204" pitchFamily="34" charset="77"/>
                        </a:rPr>
                        <a:t>®</a:t>
                      </a:r>
                      <a:r>
                        <a:rPr lang="en-GB" sz="1500" b="0" i="0" dirty="0">
                          <a:latin typeface="HelveticaNeueLT Pro 65 Md" panose="020B0604020202020204" pitchFamily="34" charset="77"/>
                        </a:rPr>
                        <a:t> </a:t>
                      </a:r>
                      <a:r>
                        <a:rPr lang="en-GB" sz="1500" b="0" i="0" dirty="0">
                          <a:latin typeface="HelveticaNeueLT Pro 45 Lt" panose="020B0403020202020204" pitchFamily="34" charset="77"/>
                        </a:rPr>
                        <a:t>Class 1 </a:t>
                      </a:r>
                      <a:br>
                        <a:rPr lang="en-GB" sz="1500" b="0" i="0" dirty="0">
                          <a:latin typeface="HelveticaNeueLT Pro 45 Lt" panose="020B0403020202020204" pitchFamily="34" charset="77"/>
                        </a:rPr>
                      </a:br>
                      <a:r>
                        <a:rPr lang="en-GB" sz="1500" b="0" i="0" dirty="0">
                          <a:latin typeface="HelveticaNeueLT Pro 45 Lt" panose="020B0403020202020204" pitchFamily="34" charset="77"/>
                        </a:rPr>
                        <a:t>hosiery (14-17mmHg)</a:t>
                      </a:r>
                    </a:p>
                  </a:txBody>
                  <a:tcPr marL="78295" marR="78295" marT="39147" marB="39147" anchor="ctr"/>
                </a:tc>
                <a:tc>
                  <a:txBody>
                    <a:bodyPr/>
                    <a:lstStyle/>
                    <a:p>
                      <a:pPr marL="285800" indent="-177800">
                        <a:buClr>
                          <a:srgbClr val="FF0000"/>
                        </a:buClr>
                        <a:buFont typeface="Wingdings" pitchFamily="2" charset="2"/>
                        <a:buChar char="§"/>
                        <a:tabLst/>
                      </a:pPr>
                      <a:r>
                        <a:rPr lang="en-GB" sz="1500" dirty="0">
                          <a:latin typeface="HelveticaNeueLT Pro 45 Lt" panose="020B0403020202020204" pitchFamily="34" charset="0"/>
                        </a:rPr>
                        <a:t>Easy to apply</a:t>
                      </a:r>
                    </a:p>
                    <a:p>
                      <a:pPr marL="285800" indent="-177800">
                        <a:buClr>
                          <a:srgbClr val="FF0000"/>
                        </a:buClr>
                        <a:buFont typeface="Wingdings" pitchFamily="2" charset="2"/>
                        <a:buChar char="§"/>
                        <a:tabLst/>
                      </a:pPr>
                      <a:r>
                        <a:rPr lang="en-GB" sz="1500" dirty="0">
                          <a:latin typeface="HelveticaNeueLT Pro 45 Lt" panose="020B0403020202020204" pitchFamily="34" charset="0"/>
                        </a:rPr>
                        <a:t>Sizing compatible with current range (reduced training requirement)</a:t>
                      </a:r>
                    </a:p>
                    <a:p>
                      <a:pPr marL="285800" indent="-177800">
                        <a:buClr>
                          <a:srgbClr val="FF0000"/>
                        </a:buClr>
                        <a:buFont typeface="Wingdings" pitchFamily="2" charset="2"/>
                        <a:buChar char="§"/>
                        <a:tabLst/>
                      </a:pPr>
                      <a:r>
                        <a:rPr lang="en-GB" sz="1500" dirty="0">
                          <a:latin typeface="HelveticaNeueLT Pro 45 Lt" panose="020B0403020202020204" pitchFamily="34" charset="0"/>
                        </a:rPr>
                        <a:t>Number of styles/colours available</a:t>
                      </a:r>
                    </a:p>
                  </a:txBody>
                  <a:tcPr marL="78295" marR="78295" marT="39147" marB="39147" anchor="ctr"/>
                </a:tc>
                <a:extLst>
                  <a:ext uri="{0D108BD9-81ED-4DB2-BD59-A6C34878D82A}">
                    <a16:rowId xmlns:a16="http://schemas.microsoft.com/office/drawing/2014/main" val="2679031986"/>
                  </a:ext>
                </a:extLst>
              </a:tr>
            </a:tbl>
          </a:graphicData>
        </a:graphic>
      </p:graphicFrame>
      <p:sp>
        <p:nvSpPr>
          <p:cNvPr id="6" name="Rectangle 5">
            <a:extLst>
              <a:ext uri="{FF2B5EF4-FFF2-40B4-BE49-F238E27FC236}">
                <a16:creationId xmlns:a16="http://schemas.microsoft.com/office/drawing/2014/main" id="{660DA33D-0484-EF47-9BF2-7EC351B650AB}"/>
              </a:ext>
            </a:extLst>
          </p:cNvPr>
          <p:cNvSpPr/>
          <p:nvPr/>
        </p:nvSpPr>
        <p:spPr>
          <a:xfrm>
            <a:off x="383768" y="457200"/>
            <a:ext cx="3591884" cy="8324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11">
            <a:extLst>
              <a:ext uri="{FF2B5EF4-FFF2-40B4-BE49-F238E27FC236}">
                <a16:creationId xmlns:a16="http://schemas.microsoft.com/office/drawing/2014/main" id="{DBA8F956-3106-5E44-BA79-55B27EA0F096}"/>
              </a:ext>
            </a:extLst>
          </p:cNvPr>
          <p:cNvSpPr/>
          <p:nvPr/>
        </p:nvSpPr>
        <p:spPr>
          <a:xfrm>
            <a:off x="-571223" y="491179"/>
            <a:ext cx="10632069" cy="764536"/>
          </a:xfrm>
          <a:prstGeom prst="roundRect">
            <a:avLst>
              <a:gd name="adj" fmla="val 50000"/>
            </a:avLst>
          </a:prstGeom>
          <a:solidFill>
            <a:srgbClr val="009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4000" b="0" i="0" u="none" strike="noStrike" kern="1200" cap="none" spc="0" normalizeH="0" baseline="0" noProof="0" dirty="0">
              <a:ln>
                <a:noFill/>
              </a:ln>
              <a:solidFill>
                <a:prstClr val="white"/>
              </a:solidFill>
              <a:effectLst/>
              <a:uLnTx/>
              <a:uFillTx/>
              <a:latin typeface="HelveticaNeueLT Pro 45 Lt" panose="020B0403020202020204" pitchFamily="34" charset="0"/>
            </a:endParaRPr>
          </a:p>
        </p:txBody>
      </p:sp>
      <p:sp>
        <p:nvSpPr>
          <p:cNvPr id="8" name="TextBox 7">
            <a:extLst>
              <a:ext uri="{FF2B5EF4-FFF2-40B4-BE49-F238E27FC236}">
                <a16:creationId xmlns:a16="http://schemas.microsoft.com/office/drawing/2014/main" id="{443091D1-65BF-DB4D-AF6B-F6E8E04283D0}"/>
              </a:ext>
            </a:extLst>
          </p:cNvPr>
          <p:cNvSpPr txBox="1"/>
          <p:nvPr/>
        </p:nvSpPr>
        <p:spPr>
          <a:xfrm>
            <a:off x="189712" y="611837"/>
            <a:ext cx="10886775" cy="523220"/>
          </a:xfrm>
          <a:prstGeom prst="rect">
            <a:avLst/>
          </a:prstGeom>
          <a:noFill/>
        </p:spPr>
        <p:txBody>
          <a:bodyPr wrap="square" rtlCol="0">
            <a:spAutoFit/>
          </a:bodyPr>
          <a:lstStyle/>
          <a:p>
            <a:r>
              <a:rPr lang="en-GB" sz="2400" dirty="0">
                <a:solidFill>
                  <a:schemeClr val="bg1"/>
                </a:solidFill>
              </a:rPr>
              <a:t> </a:t>
            </a:r>
            <a:r>
              <a:rPr lang="en-GB" sz="2800" dirty="0">
                <a:solidFill>
                  <a:schemeClr val="bg1"/>
                </a:solidFill>
                <a:latin typeface="HelveticaNeueLT Pro 65 Md" panose="020B0604020202020204" pitchFamily="34" charset="77"/>
              </a:rPr>
              <a:t>Achieving </a:t>
            </a:r>
            <a:r>
              <a:rPr lang="en-GB" sz="2800" dirty="0">
                <a:solidFill>
                  <a:schemeClr val="bg1"/>
                </a:solidFill>
                <a:latin typeface="Helvetica Light" panose="020B0403020202020204" pitchFamily="34" charset="0"/>
              </a:rPr>
              <a:t>immediate mild compression </a:t>
            </a:r>
            <a:r>
              <a:rPr lang="en-GB" sz="2800" dirty="0">
                <a:solidFill>
                  <a:schemeClr val="bg1"/>
                </a:solidFill>
                <a:latin typeface="HelveticaNeueLT Pro 45 Lt" panose="020B0403020202020204" pitchFamily="34" charset="0"/>
              </a:rPr>
              <a:t>(Up to 20mmHg)*</a:t>
            </a:r>
            <a:endParaRPr lang="en-US" sz="2800" dirty="0">
              <a:solidFill>
                <a:schemeClr val="bg1"/>
              </a:solidFill>
            </a:endParaRPr>
          </a:p>
        </p:txBody>
      </p:sp>
      <p:sp>
        <p:nvSpPr>
          <p:cNvPr id="2" name="TextBox 1">
            <a:extLst>
              <a:ext uri="{FF2B5EF4-FFF2-40B4-BE49-F238E27FC236}">
                <a16:creationId xmlns:a16="http://schemas.microsoft.com/office/drawing/2014/main" id="{1A17A654-ACC9-46F0-8F3C-C28505B8144D}"/>
              </a:ext>
            </a:extLst>
          </p:cNvPr>
          <p:cNvSpPr txBox="1"/>
          <p:nvPr/>
        </p:nvSpPr>
        <p:spPr>
          <a:xfrm>
            <a:off x="3763478" y="6145859"/>
            <a:ext cx="8094846" cy="646331"/>
          </a:xfrm>
          <a:prstGeom prst="rect">
            <a:avLst/>
          </a:prstGeom>
          <a:noFill/>
        </p:spPr>
        <p:txBody>
          <a:bodyPr wrap="square" rtlCol="0">
            <a:spAutoFit/>
          </a:bodyPr>
          <a:lstStyle/>
          <a:p>
            <a:r>
              <a:rPr lang="en-GB" sz="900" dirty="0"/>
              <a:t>*The National Wound Care Strategy Programme (2021) recommend the use of </a:t>
            </a:r>
            <a:r>
              <a:rPr lang="en-GB" sz="900" i="1" dirty="0"/>
              <a:t>mild compression </a:t>
            </a:r>
            <a:r>
              <a:rPr lang="en-GB" sz="900" dirty="0"/>
              <a:t>as a component of </a:t>
            </a:r>
            <a:r>
              <a:rPr lang="en-GB" sz="900" i="1" dirty="0"/>
              <a:t>immediate care </a:t>
            </a:r>
            <a:r>
              <a:rPr lang="en-GB" sz="900" dirty="0"/>
              <a:t>for wounds on the leg</a:t>
            </a:r>
            <a:r>
              <a:rPr lang="en-GB" sz="900" i="1" dirty="0"/>
              <a:t>, </a:t>
            </a:r>
            <a:r>
              <a:rPr lang="en-GB" sz="900" dirty="0"/>
              <a:t>providing ‘red flag symptoms’ (such as symptoms of arterial insufficiency) are excluded. If the wound fails to heal within a 2-week period, a full lower limb assessment, incorporating an ABPI should be carried out, with a view to diagnosing and treating the wound as a VLU if appropriate. Please refer to NWCSP recommendations for ‘red flag symptoms’.</a:t>
            </a:r>
          </a:p>
          <a:p>
            <a:r>
              <a:rPr lang="en-GB" sz="900" dirty="0"/>
              <a:t>  </a:t>
            </a:r>
            <a:endParaRPr lang="en-GB" sz="900" i="1" dirty="0"/>
          </a:p>
        </p:txBody>
      </p:sp>
    </p:spTree>
    <p:extLst>
      <p:ext uri="{BB962C8B-B14F-4D97-AF65-F5344CB8AC3E}">
        <p14:creationId xmlns:p14="http://schemas.microsoft.com/office/powerpoint/2010/main" val="685917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13">
            <a:extLst>
              <a:ext uri="{FF2B5EF4-FFF2-40B4-BE49-F238E27FC236}">
                <a16:creationId xmlns:a16="http://schemas.microsoft.com/office/drawing/2014/main" id="{45AFDB2A-549E-CB42-8B66-A8841D91A750}"/>
              </a:ext>
            </a:extLst>
          </p:cNvPr>
          <p:cNvSpPr/>
          <p:nvPr/>
        </p:nvSpPr>
        <p:spPr>
          <a:xfrm>
            <a:off x="-465084" y="2030300"/>
            <a:ext cx="7558903" cy="824754"/>
          </a:xfrm>
          <a:prstGeom prst="roundRect">
            <a:avLst>
              <a:gd name="adj" fmla="val 50000"/>
            </a:avLst>
          </a:prstGeom>
          <a:solidFill>
            <a:srgbClr val="009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800" dirty="0">
                <a:latin typeface="Helvetica" pitchFamily="2" charset="0"/>
              </a:rPr>
              <a:t>     Leg ulcer </a:t>
            </a:r>
            <a:r>
              <a:rPr lang="en-GB" sz="4800" dirty="0">
                <a:latin typeface="Helvetica Light" panose="020B0403020202020204" pitchFamily="34" charset="0"/>
              </a:rPr>
              <a:t>assessment</a:t>
            </a:r>
          </a:p>
        </p:txBody>
      </p:sp>
    </p:spTree>
    <p:extLst>
      <p:ext uri="{BB962C8B-B14F-4D97-AF65-F5344CB8AC3E}">
        <p14:creationId xmlns:p14="http://schemas.microsoft.com/office/powerpoint/2010/main" val="9003799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Custom 6">
            <a:hlinkClick r:id="" action="ppaction://noaction" highlightClick="1"/>
            <a:extLst>
              <a:ext uri="{FF2B5EF4-FFF2-40B4-BE49-F238E27FC236}">
                <a16:creationId xmlns:a16="http://schemas.microsoft.com/office/drawing/2014/main" id="{639E4BF6-0DAD-5E47-AFCE-5FAECE0E5F38}"/>
              </a:ext>
            </a:extLst>
          </p:cNvPr>
          <p:cNvSpPr/>
          <p:nvPr/>
        </p:nvSpPr>
        <p:spPr>
          <a:xfrm>
            <a:off x="3892194" y="1513111"/>
            <a:ext cx="7831720" cy="4252257"/>
          </a:xfrm>
          <a:prstGeom prst="actionButtonBlank">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F8823C14-E209-432A-BCC3-9C0482E0A8B0}"/>
              </a:ext>
            </a:extLst>
          </p:cNvPr>
          <p:cNvSpPr/>
          <p:nvPr/>
        </p:nvSpPr>
        <p:spPr>
          <a:xfrm>
            <a:off x="537412" y="1621464"/>
            <a:ext cx="1146875" cy="1053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009C5045-95F1-A744-9A3D-06408520A93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23195">
            <a:off x="-160296" y="2102303"/>
            <a:ext cx="4406992" cy="3276599"/>
          </a:xfrm>
          <a:prstGeom prst="rect">
            <a:avLst/>
          </a:prstGeom>
        </p:spPr>
      </p:pic>
      <p:sp>
        <p:nvSpPr>
          <p:cNvPr id="8" name="Oval 7">
            <a:extLst>
              <a:ext uri="{FF2B5EF4-FFF2-40B4-BE49-F238E27FC236}">
                <a16:creationId xmlns:a16="http://schemas.microsoft.com/office/drawing/2014/main" id="{9F023A6A-B1B5-4745-8C7B-4DF8353F633A}"/>
              </a:ext>
            </a:extLst>
          </p:cNvPr>
          <p:cNvSpPr/>
          <p:nvPr/>
        </p:nvSpPr>
        <p:spPr>
          <a:xfrm rot="21111570">
            <a:off x="823925" y="3209688"/>
            <a:ext cx="2202309" cy="642257"/>
          </a:xfrm>
          <a:prstGeom prst="ellipse">
            <a:avLst/>
          </a:prstGeom>
          <a:noFill/>
          <a:ln w="34925">
            <a:solidFill>
              <a:srgbClr val="E200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390284C8-D0F3-DC68-AB11-D9FEE9F2D81C}"/>
              </a:ext>
            </a:extLst>
          </p:cNvPr>
          <p:cNvPicPr>
            <a:picLocks noChangeAspect="1"/>
          </p:cNvPicPr>
          <p:nvPr/>
        </p:nvPicPr>
        <p:blipFill>
          <a:blip r:embed="rId3"/>
          <a:stretch>
            <a:fillRect/>
          </a:stretch>
        </p:blipFill>
        <p:spPr>
          <a:xfrm>
            <a:off x="3936141" y="2239064"/>
            <a:ext cx="7743825" cy="2800350"/>
          </a:xfrm>
          <a:prstGeom prst="rect">
            <a:avLst/>
          </a:prstGeom>
        </p:spPr>
      </p:pic>
    </p:spTree>
    <p:extLst>
      <p:ext uri="{BB962C8B-B14F-4D97-AF65-F5344CB8AC3E}">
        <p14:creationId xmlns:p14="http://schemas.microsoft.com/office/powerpoint/2010/main" val="12309204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13">
            <a:extLst>
              <a:ext uri="{FF2B5EF4-FFF2-40B4-BE49-F238E27FC236}">
                <a16:creationId xmlns:a16="http://schemas.microsoft.com/office/drawing/2014/main" id="{C18323ED-D4D1-4540-A0D8-C788FA2991FF}"/>
              </a:ext>
            </a:extLst>
          </p:cNvPr>
          <p:cNvSpPr/>
          <p:nvPr/>
        </p:nvSpPr>
        <p:spPr>
          <a:xfrm>
            <a:off x="-465084" y="2030300"/>
            <a:ext cx="6971762" cy="824754"/>
          </a:xfrm>
          <a:prstGeom prst="roundRect">
            <a:avLst>
              <a:gd name="adj" fmla="val 50000"/>
            </a:avLst>
          </a:prstGeom>
          <a:solidFill>
            <a:srgbClr val="009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800" dirty="0">
                <a:latin typeface="Helvetica Light" panose="020B0403020202020204" pitchFamily="34" charset="0"/>
              </a:rPr>
              <a:t>     Ongoing</a:t>
            </a:r>
            <a:r>
              <a:rPr lang="en-GB" sz="4800" dirty="0">
                <a:latin typeface="Helvetica" pitchFamily="2" charset="0"/>
              </a:rPr>
              <a:t> Treatment</a:t>
            </a:r>
          </a:p>
        </p:txBody>
      </p:sp>
    </p:spTree>
    <p:extLst>
      <p:ext uri="{BB962C8B-B14F-4D97-AF65-F5344CB8AC3E}">
        <p14:creationId xmlns:p14="http://schemas.microsoft.com/office/powerpoint/2010/main" val="21097626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ction Button: Custom 5">
            <a:hlinkClick r:id="" action="ppaction://noaction" highlightClick="1"/>
            <a:extLst>
              <a:ext uri="{FF2B5EF4-FFF2-40B4-BE49-F238E27FC236}">
                <a16:creationId xmlns:a16="http://schemas.microsoft.com/office/drawing/2014/main" id="{26C17966-D8EE-0D48-89D9-CB39CA167B3C}"/>
              </a:ext>
            </a:extLst>
          </p:cNvPr>
          <p:cNvSpPr/>
          <p:nvPr/>
        </p:nvSpPr>
        <p:spPr>
          <a:xfrm>
            <a:off x="3892194" y="1513111"/>
            <a:ext cx="7831720" cy="4252257"/>
          </a:xfrm>
          <a:prstGeom prst="actionButtonBlank">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BDB6CDB7-D8F8-AA4A-B770-612C81FBE46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23195">
            <a:off x="-270530" y="2102301"/>
            <a:ext cx="4406992" cy="3276599"/>
          </a:xfrm>
          <a:prstGeom prst="rect">
            <a:avLst/>
          </a:prstGeom>
        </p:spPr>
      </p:pic>
      <p:sp>
        <p:nvSpPr>
          <p:cNvPr id="8" name="Oval 7">
            <a:extLst>
              <a:ext uri="{FF2B5EF4-FFF2-40B4-BE49-F238E27FC236}">
                <a16:creationId xmlns:a16="http://schemas.microsoft.com/office/drawing/2014/main" id="{C8382BD1-A7B4-824F-BFED-A336EFE8974A}"/>
              </a:ext>
            </a:extLst>
          </p:cNvPr>
          <p:cNvSpPr/>
          <p:nvPr/>
        </p:nvSpPr>
        <p:spPr>
          <a:xfrm rot="21111570">
            <a:off x="1096068" y="3893290"/>
            <a:ext cx="2202309" cy="642257"/>
          </a:xfrm>
          <a:prstGeom prst="ellipse">
            <a:avLst/>
          </a:prstGeom>
          <a:noFill/>
          <a:ln w="34925">
            <a:solidFill>
              <a:srgbClr val="E200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CBDB133E-489A-5653-C339-F697DB092EB2}"/>
              </a:ext>
            </a:extLst>
          </p:cNvPr>
          <p:cNvPicPr>
            <a:picLocks noChangeAspect="1"/>
          </p:cNvPicPr>
          <p:nvPr/>
        </p:nvPicPr>
        <p:blipFill>
          <a:blip r:embed="rId3"/>
          <a:stretch>
            <a:fillRect/>
          </a:stretch>
        </p:blipFill>
        <p:spPr>
          <a:xfrm>
            <a:off x="4040916" y="1690769"/>
            <a:ext cx="7534275" cy="3876675"/>
          </a:xfrm>
          <a:prstGeom prst="rect">
            <a:avLst/>
          </a:prstGeom>
        </p:spPr>
      </p:pic>
    </p:spTree>
    <p:extLst>
      <p:ext uri="{BB962C8B-B14F-4D97-AF65-F5344CB8AC3E}">
        <p14:creationId xmlns:p14="http://schemas.microsoft.com/office/powerpoint/2010/main" val="34918442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5">
            <a:extLst>
              <a:ext uri="{FF2B5EF4-FFF2-40B4-BE49-F238E27FC236}">
                <a16:creationId xmlns:a16="http://schemas.microsoft.com/office/drawing/2014/main" id="{B3582BD3-201D-404B-9506-93A3A0AFED1E}"/>
              </a:ext>
            </a:extLst>
          </p:cNvPr>
          <p:cNvGraphicFramePr>
            <a:graphicFrameLocks noGrp="1"/>
          </p:cNvGraphicFramePr>
          <p:nvPr>
            <p:extLst>
              <p:ext uri="{D42A27DB-BD31-4B8C-83A1-F6EECF244321}">
                <p14:modId xmlns:p14="http://schemas.microsoft.com/office/powerpoint/2010/main" val="909936662"/>
              </p:ext>
            </p:extLst>
          </p:nvPr>
        </p:nvGraphicFramePr>
        <p:xfrm>
          <a:off x="496646" y="1758270"/>
          <a:ext cx="11352055" cy="4261276"/>
        </p:xfrm>
        <a:graphic>
          <a:graphicData uri="http://schemas.openxmlformats.org/drawingml/2006/table">
            <a:tbl>
              <a:tblPr firstRow="1" bandRow="1">
                <a:tableStyleId>{93296810-A885-4BE3-A3E7-6D5BEEA58F35}</a:tableStyleId>
              </a:tblPr>
              <a:tblGrid>
                <a:gridCol w="2270411">
                  <a:extLst>
                    <a:ext uri="{9D8B030D-6E8A-4147-A177-3AD203B41FA5}">
                      <a16:colId xmlns:a16="http://schemas.microsoft.com/office/drawing/2014/main" val="229190118"/>
                    </a:ext>
                  </a:extLst>
                </a:gridCol>
                <a:gridCol w="2270411">
                  <a:extLst>
                    <a:ext uri="{9D8B030D-6E8A-4147-A177-3AD203B41FA5}">
                      <a16:colId xmlns:a16="http://schemas.microsoft.com/office/drawing/2014/main" val="2993384056"/>
                    </a:ext>
                  </a:extLst>
                </a:gridCol>
                <a:gridCol w="2270411">
                  <a:extLst>
                    <a:ext uri="{9D8B030D-6E8A-4147-A177-3AD203B41FA5}">
                      <a16:colId xmlns:a16="http://schemas.microsoft.com/office/drawing/2014/main" val="291676342"/>
                    </a:ext>
                  </a:extLst>
                </a:gridCol>
                <a:gridCol w="2270411">
                  <a:extLst>
                    <a:ext uri="{9D8B030D-6E8A-4147-A177-3AD203B41FA5}">
                      <a16:colId xmlns:a16="http://schemas.microsoft.com/office/drawing/2014/main" val="1023091981"/>
                    </a:ext>
                  </a:extLst>
                </a:gridCol>
                <a:gridCol w="2270411">
                  <a:extLst>
                    <a:ext uri="{9D8B030D-6E8A-4147-A177-3AD203B41FA5}">
                      <a16:colId xmlns:a16="http://schemas.microsoft.com/office/drawing/2014/main" val="3354886242"/>
                    </a:ext>
                  </a:extLst>
                </a:gridCol>
              </a:tblGrid>
              <a:tr h="368913">
                <a:tc>
                  <a:txBody>
                    <a:bodyPr/>
                    <a:lstStyle/>
                    <a:p>
                      <a:pPr algn="ctr"/>
                      <a:r>
                        <a:rPr lang="en-GB" sz="1700" b="0" dirty="0">
                          <a:solidFill>
                            <a:schemeClr val="bg1"/>
                          </a:solidFill>
                          <a:latin typeface="Helvetica" panose="020B0604020202020204" pitchFamily="34" charset="0"/>
                          <a:cs typeface="Helvetica" panose="020B0604020202020204" pitchFamily="34" charset="0"/>
                        </a:rPr>
                        <a:t>Bandages</a:t>
                      </a:r>
                    </a:p>
                  </a:txBody>
                  <a:tcPr marL="88853" marR="88853" marT="44426" marB="44426">
                    <a:solidFill>
                      <a:srgbClr val="009533"/>
                    </a:solidFill>
                  </a:tcPr>
                </a:tc>
                <a:tc>
                  <a:txBody>
                    <a:bodyPr/>
                    <a:lstStyle/>
                    <a:p>
                      <a:pPr algn="ctr"/>
                      <a:r>
                        <a:rPr lang="en-GB" sz="1700" b="0" dirty="0">
                          <a:solidFill>
                            <a:schemeClr val="bg1"/>
                          </a:solidFill>
                          <a:latin typeface="Helvetica" panose="020B0604020202020204" pitchFamily="34" charset="0"/>
                          <a:cs typeface="Helvetica" panose="020B0604020202020204" pitchFamily="34" charset="0"/>
                        </a:rPr>
                        <a:t>Evidence</a:t>
                      </a:r>
                    </a:p>
                  </a:txBody>
                  <a:tcPr marL="88853" marR="88853" marT="44426" marB="44426">
                    <a:solidFill>
                      <a:srgbClr val="009533"/>
                    </a:solidFill>
                  </a:tcPr>
                </a:tc>
                <a:tc>
                  <a:txBody>
                    <a:bodyPr/>
                    <a:lstStyle/>
                    <a:p>
                      <a:pPr algn="ctr"/>
                      <a:r>
                        <a:rPr lang="en-GB" sz="1700" b="0" dirty="0">
                          <a:solidFill>
                            <a:schemeClr val="bg1"/>
                          </a:solidFill>
                          <a:latin typeface="Helvetica" panose="020B0604020202020204" pitchFamily="34" charset="0"/>
                          <a:cs typeface="Helvetica" panose="020B0604020202020204" pitchFamily="34" charset="0"/>
                        </a:rPr>
                        <a:t>Advantages</a:t>
                      </a:r>
                    </a:p>
                  </a:txBody>
                  <a:tcPr marL="88853" marR="88853" marT="44426" marB="44426">
                    <a:solidFill>
                      <a:srgbClr val="009533"/>
                    </a:solidFill>
                  </a:tcPr>
                </a:tc>
                <a:tc>
                  <a:txBody>
                    <a:bodyPr/>
                    <a:lstStyle/>
                    <a:p>
                      <a:pPr algn="ctr"/>
                      <a:r>
                        <a:rPr lang="en-GB" sz="1700" b="0" dirty="0">
                          <a:solidFill>
                            <a:schemeClr val="bg1"/>
                          </a:solidFill>
                          <a:latin typeface="Helvetica" panose="020B0604020202020204" pitchFamily="34" charset="0"/>
                          <a:cs typeface="Helvetica" panose="020B0604020202020204" pitchFamily="34" charset="0"/>
                        </a:rPr>
                        <a:t>Disadvantages</a:t>
                      </a:r>
                    </a:p>
                  </a:txBody>
                  <a:tcPr marL="88853" marR="88853" marT="44426" marB="44426">
                    <a:solidFill>
                      <a:srgbClr val="009533"/>
                    </a:solidFill>
                  </a:tcPr>
                </a:tc>
                <a:tc>
                  <a:txBody>
                    <a:bodyPr/>
                    <a:lstStyle/>
                    <a:p>
                      <a:pPr algn="ctr"/>
                      <a:r>
                        <a:rPr lang="en-GB" sz="1700" b="0" dirty="0">
                          <a:solidFill>
                            <a:schemeClr val="bg1"/>
                          </a:solidFill>
                          <a:latin typeface="Helvetica" panose="020B0604020202020204" pitchFamily="34" charset="0"/>
                          <a:cs typeface="Helvetica" panose="020B0604020202020204" pitchFamily="34" charset="0"/>
                        </a:rPr>
                        <a:t>Patient benefits</a:t>
                      </a:r>
                    </a:p>
                  </a:txBody>
                  <a:tcPr marL="88853" marR="88853" marT="44426" marB="44426">
                    <a:solidFill>
                      <a:srgbClr val="009533"/>
                    </a:solidFill>
                  </a:tcPr>
                </a:tc>
                <a:extLst>
                  <a:ext uri="{0D108BD9-81ED-4DB2-BD59-A6C34878D82A}">
                    <a16:rowId xmlns:a16="http://schemas.microsoft.com/office/drawing/2014/main" val="1315241238"/>
                  </a:ext>
                </a:extLst>
              </a:tr>
              <a:tr h="3892363">
                <a:tc>
                  <a:txBody>
                    <a:bodyPr/>
                    <a:lstStyle/>
                    <a:p>
                      <a:pPr marL="285750" indent="-285750">
                        <a:buClr>
                          <a:srgbClr val="FF0000"/>
                        </a:buClr>
                        <a:buFont typeface="Wingdings" pitchFamily="2" charset="2"/>
                        <a:buChar char="§"/>
                      </a:pPr>
                      <a:endParaRPr lang="en-GB" sz="1600" kern="1200" dirty="0">
                        <a:solidFill>
                          <a:schemeClr val="tx1">
                            <a:lumMod val="65000"/>
                            <a:lumOff val="35000"/>
                          </a:schemeClr>
                        </a:solidFill>
                        <a:effectLst/>
                        <a:latin typeface="Helvetica" panose="020B0604020202020204" pitchFamily="34" charset="0"/>
                        <a:ea typeface="+mn-ea"/>
                        <a:cs typeface="Helvetica" panose="020B0604020202020204" pitchFamily="34" charset="0"/>
                      </a:endParaRPr>
                    </a:p>
                    <a:p>
                      <a:pPr marL="285750" indent="-285750">
                        <a:buClr>
                          <a:srgbClr val="FF0000"/>
                        </a:buClr>
                        <a:buFont typeface="Wingdings" pitchFamily="2" charset="2"/>
                        <a:buChar char="§"/>
                      </a:pPr>
                      <a:r>
                        <a:rPr lang="en-GB" sz="1600" kern="1200" dirty="0">
                          <a:solidFill>
                            <a:schemeClr val="tx1">
                              <a:lumMod val="65000"/>
                              <a:lumOff val="35000"/>
                            </a:schemeClr>
                          </a:solidFill>
                          <a:effectLst/>
                          <a:latin typeface="Helvetica" panose="020B0604020202020204" pitchFamily="34" charset="0"/>
                          <a:ea typeface="+mn-ea"/>
                          <a:cs typeface="Helvetica" panose="020B0604020202020204" pitchFamily="34" charset="0"/>
                        </a:rPr>
                        <a:t>Generally present as 2 or 4 layers</a:t>
                      </a:r>
                    </a:p>
                    <a:p>
                      <a:pPr marL="285750" indent="-285750">
                        <a:buClr>
                          <a:srgbClr val="FF0000"/>
                        </a:buClr>
                        <a:buFont typeface="Wingdings" pitchFamily="2" charset="2"/>
                        <a:buChar char="§"/>
                      </a:pPr>
                      <a:r>
                        <a:rPr lang="en-GB" sz="1600" kern="1200" dirty="0">
                          <a:solidFill>
                            <a:schemeClr val="tx1">
                              <a:lumMod val="65000"/>
                              <a:lumOff val="35000"/>
                            </a:schemeClr>
                          </a:solidFill>
                          <a:effectLst/>
                          <a:latin typeface="Helvetica" panose="020B0604020202020204" pitchFamily="34" charset="0"/>
                          <a:ea typeface="+mn-ea"/>
                          <a:cs typeface="Helvetica" panose="020B0604020202020204" pitchFamily="34" charset="0"/>
                        </a:rPr>
                        <a:t>Full compression (40mmHg) or reduced compression (20-30 mmHg) available</a:t>
                      </a:r>
                      <a:endParaRPr lang="en-GB" sz="1600" dirty="0">
                        <a:solidFill>
                          <a:schemeClr val="tx1">
                            <a:lumMod val="65000"/>
                            <a:lumOff val="35000"/>
                          </a:schemeClr>
                        </a:solidFill>
                        <a:effectLst/>
                        <a:latin typeface="Helvetica" panose="020B0604020202020204" pitchFamily="34" charset="0"/>
                        <a:cs typeface="Helvetica" panose="020B0604020202020204" pitchFamily="34" charset="0"/>
                      </a:endParaRPr>
                    </a:p>
                  </a:txBody>
                  <a:tcPr marL="88853" marR="88853" marT="44426" marB="44426"/>
                </a:tc>
                <a:tc>
                  <a:txBody>
                    <a:bodyPr/>
                    <a:lstStyle/>
                    <a:p>
                      <a:pPr marL="285750" marR="0" lvl="0" indent="-285750" algn="l" defTabSz="914400" rtl="0" eaLnBrk="1" fontAlgn="auto" latinLnBrk="0" hangingPunct="1">
                        <a:lnSpc>
                          <a:spcPct val="100000"/>
                        </a:lnSpc>
                        <a:spcBef>
                          <a:spcPts val="0"/>
                        </a:spcBef>
                        <a:spcAft>
                          <a:spcPts val="0"/>
                        </a:spcAft>
                        <a:buClr>
                          <a:srgbClr val="FF0000"/>
                        </a:buClr>
                        <a:buSzTx/>
                        <a:buFont typeface="Wingdings" pitchFamily="2" charset="2"/>
                        <a:buChar char="§"/>
                        <a:tabLst/>
                        <a:defRPr/>
                      </a:pPr>
                      <a:endParaRPr lang="en-GB" sz="1600" kern="1200" dirty="0">
                        <a:solidFill>
                          <a:schemeClr val="tx1">
                            <a:lumMod val="65000"/>
                            <a:lumOff val="35000"/>
                          </a:schemeClr>
                        </a:solidFill>
                        <a:effectLst/>
                        <a:latin typeface="Helvetica" panose="020B0604020202020204" pitchFamily="34" charset="0"/>
                        <a:ea typeface="+mn-ea"/>
                        <a:cs typeface="Helvetica" panose="020B0604020202020204" pitchFamily="34" charset="0"/>
                      </a:endParaRPr>
                    </a:p>
                    <a:p>
                      <a:pPr marL="285750" marR="0" lvl="0" indent="-285750" algn="l" defTabSz="914400" rtl="0" eaLnBrk="1" fontAlgn="auto" latinLnBrk="0" hangingPunct="1">
                        <a:lnSpc>
                          <a:spcPct val="100000"/>
                        </a:lnSpc>
                        <a:spcBef>
                          <a:spcPts val="0"/>
                        </a:spcBef>
                        <a:spcAft>
                          <a:spcPts val="0"/>
                        </a:spcAft>
                        <a:buClr>
                          <a:srgbClr val="FF0000"/>
                        </a:buClr>
                        <a:buSzTx/>
                        <a:buFont typeface="Wingdings" pitchFamily="2" charset="2"/>
                        <a:buChar char="§"/>
                        <a:tabLst/>
                        <a:defRPr/>
                      </a:pPr>
                      <a:r>
                        <a:rPr lang="en-GB" sz="1600" kern="1200" dirty="0">
                          <a:solidFill>
                            <a:schemeClr val="tx1">
                              <a:lumMod val="65000"/>
                              <a:lumOff val="35000"/>
                            </a:schemeClr>
                          </a:solidFill>
                          <a:effectLst/>
                          <a:latin typeface="Helvetica" panose="020B0604020202020204" pitchFamily="34" charset="0"/>
                          <a:ea typeface="+mn-ea"/>
                          <a:cs typeface="Helvetica" panose="020B0604020202020204" pitchFamily="34" charset="0"/>
                        </a:rPr>
                        <a:t>Meta-analysis of </a:t>
                      </a:r>
                      <a:br>
                        <a:rPr lang="en-GB" sz="1600" kern="1200" dirty="0">
                          <a:solidFill>
                            <a:schemeClr val="tx1">
                              <a:lumMod val="65000"/>
                              <a:lumOff val="35000"/>
                            </a:schemeClr>
                          </a:solidFill>
                          <a:effectLst/>
                          <a:latin typeface="Helvetica" panose="020B0604020202020204" pitchFamily="34" charset="0"/>
                          <a:ea typeface="+mn-ea"/>
                          <a:cs typeface="Helvetica" panose="020B0604020202020204" pitchFamily="34" charset="0"/>
                        </a:rPr>
                      </a:br>
                      <a:r>
                        <a:rPr lang="en-GB" sz="1600" kern="1200" dirty="0">
                          <a:solidFill>
                            <a:schemeClr val="tx1">
                              <a:lumMod val="65000"/>
                              <a:lumOff val="35000"/>
                            </a:schemeClr>
                          </a:solidFill>
                          <a:effectLst/>
                          <a:latin typeface="Helvetica" panose="020B0604020202020204" pitchFamily="34" charset="0"/>
                          <a:ea typeface="+mn-ea"/>
                          <a:cs typeface="Helvetica" panose="020B0604020202020204" pitchFamily="34" charset="0"/>
                        </a:rPr>
                        <a:t>trials including RCT’s proving that multi-component bandages are effective in the treatment of venous leg ulceration </a:t>
                      </a:r>
                    </a:p>
                  </a:txBody>
                  <a:tcPr marL="88853" marR="88853" marT="44426" marB="44426"/>
                </a:tc>
                <a:tc>
                  <a:txBody>
                    <a:bodyPr/>
                    <a:lstStyle/>
                    <a:p>
                      <a:pPr marL="285750" indent="-285750">
                        <a:buClr>
                          <a:srgbClr val="FF0000"/>
                        </a:buClr>
                        <a:buFont typeface="Wingdings" pitchFamily="2" charset="2"/>
                        <a:buChar char="§"/>
                      </a:pPr>
                      <a:endParaRPr lang="en-GB" sz="1600" kern="1200" dirty="0">
                        <a:solidFill>
                          <a:schemeClr val="tx1">
                            <a:lumMod val="65000"/>
                            <a:lumOff val="35000"/>
                          </a:schemeClr>
                        </a:solidFill>
                        <a:effectLst/>
                        <a:latin typeface="Helvetica" panose="020B0604020202020204" pitchFamily="34" charset="0"/>
                        <a:ea typeface="+mn-ea"/>
                        <a:cs typeface="Helvetica" panose="020B0604020202020204" pitchFamily="34" charset="0"/>
                      </a:endParaRPr>
                    </a:p>
                    <a:p>
                      <a:pPr marL="285750" indent="-285750">
                        <a:buClr>
                          <a:srgbClr val="FF0000"/>
                        </a:buClr>
                        <a:buFont typeface="Wingdings" pitchFamily="2" charset="2"/>
                        <a:buChar char="§"/>
                      </a:pPr>
                      <a:r>
                        <a:rPr lang="en-GB" sz="1600" kern="1200" dirty="0">
                          <a:solidFill>
                            <a:schemeClr val="tx1">
                              <a:lumMod val="65000"/>
                              <a:lumOff val="35000"/>
                            </a:schemeClr>
                          </a:solidFill>
                          <a:effectLst/>
                          <a:latin typeface="Helvetica" panose="020B0604020202020204" pitchFamily="34" charset="0"/>
                          <a:ea typeface="+mn-ea"/>
                          <a:cs typeface="Helvetica" panose="020B0604020202020204" pitchFamily="34" charset="0"/>
                        </a:rPr>
                        <a:t>Anatomical fit for unusual-shaped limbs. </a:t>
                      </a:r>
                    </a:p>
                    <a:p>
                      <a:pPr marL="285750" indent="-285750">
                        <a:buClr>
                          <a:srgbClr val="FF0000"/>
                        </a:buClr>
                        <a:buFont typeface="Wingdings" pitchFamily="2" charset="2"/>
                        <a:buChar char="§"/>
                      </a:pPr>
                      <a:r>
                        <a:rPr lang="en-GB" sz="1600" kern="1200" dirty="0">
                          <a:solidFill>
                            <a:schemeClr val="tx1">
                              <a:lumMod val="65000"/>
                              <a:lumOff val="35000"/>
                            </a:schemeClr>
                          </a:solidFill>
                          <a:effectLst/>
                          <a:latin typeface="Helvetica" panose="020B0604020202020204" pitchFamily="34" charset="0"/>
                          <a:ea typeface="+mn-ea"/>
                          <a:cs typeface="Helvetica" panose="020B0604020202020204" pitchFamily="34" charset="0"/>
                        </a:rPr>
                        <a:t>Inelastic compression bandages can facilitate volume reduction/reshaping</a:t>
                      </a:r>
                    </a:p>
                    <a:p>
                      <a:pPr marL="285750" indent="-285750">
                        <a:buClr>
                          <a:srgbClr val="FF0000"/>
                        </a:buClr>
                        <a:buFont typeface="Wingdings" pitchFamily="2" charset="2"/>
                        <a:buChar char="§"/>
                      </a:pPr>
                      <a:r>
                        <a:rPr lang="en-GB" sz="1600" kern="1200" dirty="0">
                          <a:solidFill>
                            <a:schemeClr val="tx1">
                              <a:lumMod val="65000"/>
                              <a:lumOff val="35000"/>
                            </a:schemeClr>
                          </a:solidFill>
                          <a:effectLst/>
                          <a:latin typeface="Helvetica" panose="020B0604020202020204" pitchFamily="34" charset="0"/>
                          <a:ea typeface="+mn-ea"/>
                          <a:cs typeface="Helvetica" panose="020B0604020202020204" pitchFamily="34" charset="0"/>
                        </a:rPr>
                        <a:t>High-stiffness systems can produce improve venous blood flow </a:t>
                      </a:r>
                    </a:p>
                    <a:p>
                      <a:pPr marL="285750" indent="-285750">
                        <a:buClr>
                          <a:srgbClr val="FF0000"/>
                        </a:buClr>
                        <a:buFont typeface="Wingdings" pitchFamily="2" charset="2"/>
                        <a:buChar char="§"/>
                      </a:pPr>
                      <a:r>
                        <a:rPr lang="en-GB" sz="1600" kern="1200" dirty="0">
                          <a:solidFill>
                            <a:schemeClr val="tx1">
                              <a:lumMod val="65000"/>
                              <a:lumOff val="35000"/>
                            </a:schemeClr>
                          </a:solidFill>
                          <a:effectLst/>
                          <a:latin typeface="Helvetica" panose="020B0604020202020204" pitchFamily="34" charset="0"/>
                          <a:ea typeface="+mn-ea"/>
                          <a:cs typeface="Helvetica" panose="020B0604020202020204" pitchFamily="34" charset="0"/>
                        </a:rPr>
                        <a:t>Good for high levels of exudate</a:t>
                      </a:r>
                      <a:endParaRPr lang="en-GB" sz="1600" dirty="0">
                        <a:solidFill>
                          <a:schemeClr val="tx1">
                            <a:lumMod val="65000"/>
                            <a:lumOff val="35000"/>
                          </a:schemeClr>
                        </a:solidFill>
                        <a:latin typeface="Helvetica" panose="020B0604020202020204" pitchFamily="34" charset="0"/>
                        <a:cs typeface="Helvetica" panose="020B0604020202020204" pitchFamily="34" charset="0"/>
                      </a:endParaRPr>
                    </a:p>
                  </a:txBody>
                  <a:tcPr marL="88853" marR="88853" marT="44426" marB="44426"/>
                </a:tc>
                <a:tc>
                  <a:txBody>
                    <a:bodyPr/>
                    <a:lstStyle/>
                    <a:p>
                      <a:pPr marL="285750" indent="-285750">
                        <a:buClr>
                          <a:srgbClr val="FF0000"/>
                        </a:buClr>
                        <a:buFont typeface="Wingdings" pitchFamily="2" charset="2"/>
                        <a:buChar char="§"/>
                      </a:pPr>
                      <a:endParaRPr lang="en-GB" sz="1600" kern="1200" dirty="0">
                        <a:solidFill>
                          <a:schemeClr val="tx1">
                            <a:lumMod val="65000"/>
                            <a:lumOff val="35000"/>
                          </a:schemeClr>
                        </a:solidFill>
                        <a:effectLst/>
                        <a:latin typeface="Helvetica" panose="020B0604020202020204" pitchFamily="34" charset="0"/>
                        <a:ea typeface="+mn-ea"/>
                        <a:cs typeface="Helvetica" panose="020B0604020202020204" pitchFamily="34" charset="0"/>
                      </a:endParaRPr>
                    </a:p>
                    <a:p>
                      <a:pPr marL="285750" indent="-285750">
                        <a:buClr>
                          <a:srgbClr val="FF0000"/>
                        </a:buClr>
                        <a:buFont typeface="Wingdings" pitchFamily="2" charset="2"/>
                        <a:buChar char="§"/>
                      </a:pPr>
                      <a:r>
                        <a:rPr lang="en-GB" sz="1600" kern="1200" dirty="0">
                          <a:solidFill>
                            <a:schemeClr val="tx1">
                              <a:lumMod val="65000"/>
                              <a:lumOff val="35000"/>
                            </a:schemeClr>
                          </a:solidFill>
                          <a:effectLst/>
                          <a:latin typeface="Helvetica" panose="020B0604020202020204" pitchFamily="34" charset="0"/>
                          <a:ea typeface="+mn-ea"/>
                          <a:cs typeface="Helvetica" panose="020B0604020202020204" pitchFamily="34" charset="0"/>
                        </a:rPr>
                        <a:t>Compression value is dependent on skill &amp; application technique</a:t>
                      </a:r>
                    </a:p>
                    <a:p>
                      <a:pPr marL="285750" indent="-285750">
                        <a:buClr>
                          <a:srgbClr val="FF0000"/>
                        </a:buClr>
                        <a:buFont typeface="Wingdings" pitchFamily="2" charset="2"/>
                        <a:buChar char="§"/>
                      </a:pPr>
                      <a:r>
                        <a:rPr lang="en-GB" sz="1600" kern="1200" dirty="0">
                          <a:solidFill>
                            <a:schemeClr val="tx1">
                              <a:lumMod val="65000"/>
                              <a:lumOff val="35000"/>
                            </a:schemeClr>
                          </a:solidFill>
                          <a:effectLst/>
                          <a:latin typeface="Helvetica" panose="020B0604020202020204" pitchFamily="34" charset="0"/>
                          <a:ea typeface="+mn-ea"/>
                          <a:cs typeface="Helvetica" panose="020B0604020202020204" pitchFamily="34" charset="0"/>
                        </a:rPr>
                        <a:t>Some bandage systems do not involve compression to the foot potentially delaying healing of wounds around the malleolus. </a:t>
                      </a:r>
                      <a:endParaRPr lang="en-GB" sz="1600" dirty="0">
                        <a:solidFill>
                          <a:schemeClr val="tx1">
                            <a:lumMod val="65000"/>
                            <a:lumOff val="35000"/>
                          </a:schemeClr>
                        </a:solidFill>
                        <a:effectLst/>
                        <a:latin typeface="Helvetica" panose="020B0604020202020204" pitchFamily="34" charset="0"/>
                        <a:cs typeface="Helvetica" panose="020B0604020202020204" pitchFamily="34" charset="0"/>
                      </a:endParaRPr>
                    </a:p>
                  </a:txBody>
                  <a:tcPr marL="88853" marR="88853" marT="44426" marB="44426"/>
                </a:tc>
                <a:tc>
                  <a:txBody>
                    <a:bodyPr/>
                    <a:lstStyle/>
                    <a:p>
                      <a:pPr marL="285750" indent="-285750">
                        <a:buClr>
                          <a:srgbClr val="FF0000"/>
                        </a:buClr>
                        <a:buFont typeface="Wingdings" pitchFamily="2" charset="2"/>
                        <a:buChar char="§"/>
                      </a:pPr>
                      <a:endParaRPr lang="en-GB" sz="1600" kern="1200" dirty="0">
                        <a:solidFill>
                          <a:schemeClr val="tx1">
                            <a:lumMod val="65000"/>
                            <a:lumOff val="35000"/>
                          </a:schemeClr>
                        </a:solidFill>
                        <a:effectLst/>
                        <a:latin typeface="Helvetica" panose="020B0604020202020204" pitchFamily="34" charset="0"/>
                        <a:ea typeface="+mn-ea"/>
                        <a:cs typeface="Helvetica" panose="020B0604020202020204" pitchFamily="34" charset="0"/>
                      </a:endParaRPr>
                    </a:p>
                    <a:p>
                      <a:pPr marL="285750" indent="-285750">
                        <a:buClr>
                          <a:srgbClr val="FF0000"/>
                        </a:buClr>
                        <a:buFont typeface="Wingdings" pitchFamily="2" charset="2"/>
                        <a:buChar char="§"/>
                      </a:pPr>
                      <a:r>
                        <a:rPr lang="en-GB" sz="1600" kern="1200" dirty="0">
                          <a:solidFill>
                            <a:schemeClr val="tx1">
                              <a:lumMod val="65000"/>
                              <a:lumOff val="35000"/>
                            </a:schemeClr>
                          </a:solidFill>
                          <a:effectLst/>
                          <a:latin typeface="Helvetica" panose="020B0604020202020204" pitchFamily="34" charset="0"/>
                          <a:ea typeface="+mn-ea"/>
                          <a:cs typeface="Helvetica" panose="020B0604020202020204" pitchFamily="34" charset="0"/>
                        </a:rPr>
                        <a:t>Can be bulky and may limit footwear and clothing. </a:t>
                      </a:r>
                    </a:p>
                    <a:p>
                      <a:pPr marL="285750" indent="-285750">
                        <a:buClr>
                          <a:srgbClr val="FF0000"/>
                        </a:buClr>
                        <a:buFont typeface="Wingdings" pitchFamily="2" charset="2"/>
                        <a:buChar char="§"/>
                      </a:pPr>
                      <a:r>
                        <a:rPr lang="en-GB" sz="1600" kern="1200" dirty="0">
                          <a:solidFill>
                            <a:schemeClr val="tx1">
                              <a:lumMod val="65000"/>
                              <a:lumOff val="35000"/>
                            </a:schemeClr>
                          </a:solidFill>
                          <a:effectLst/>
                          <a:latin typeface="Helvetica" panose="020B0604020202020204" pitchFamily="34" charset="0"/>
                          <a:ea typeface="+mn-ea"/>
                          <a:cs typeface="Helvetica" panose="020B0604020202020204" pitchFamily="34" charset="0"/>
                        </a:rPr>
                        <a:t>Does not facilitate self-care. </a:t>
                      </a:r>
                      <a:endParaRPr lang="en-GB" sz="1600" dirty="0">
                        <a:solidFill>
                          <a:schemeClr val="tx1">
                            <a:lumMod val="65000"/>
                            <a:lumOff val="35000"/>
                          </a:schemeClr>
                        </a:solidFill>
                        <a:effectLst/>
                        <a:latin typeface="Helvetica" panose="020B0604020202020204" pitchFamily="34" charset="0"/>
                        <a:cs typeface="Helvetica" panose="020B0604020202020204" pitchFamily="34" charset="0"/>
                      </a:endParaRPr>
                    </a:p>
                    <a:p>
                      <a:pPr marL="285750" indent="-285750">
                        <a:buClr>
                          <a:srgbClr val="FF0000"/>
                        </a:buClr>
                        <a:buFont typeface="Wingdings" pitchFamily="2" charset="2"/>
                        <a:buChar char="§"/>
                      </a:pPr>
                      <a:endParaRPr lang="en-GB" sz="1600" dirty="0">
                        <a:solidFill>
                          <a:schemeClr val="tx1">
                            <a:lumMod val="65000"/>
                            <a:lumOff val="35000"/>
                          </a:schemeClr>
                        </a:solidFill>
                        <a:latin typeface="Helvetica" panose="020B0604020202020204" pitchFamily="34" charset="0"/>
                        <a:cs typeface="Helvetica" panose="020B0604020202020204" pitchFamily="34" charset="0"/>
                      </a:endParaRPr>
                    </a:p>
                  </a:txBody>
                  <a:tcPr marL="88853" marR="88853" marT="44426" marB="44426"/>
                </a:tc>
                <a:extLst>
                  <a:ext uri="{0D108BD9-81ED-4DB2-BD59-A6C34878D82A}">
                    <a16:rowId xmlns:a16="http://schemas.microsoft.com/office/drawing/2014/main" val="1504918468"/>
                  </a:ext>
                </a:extLst>
              </a:tr>
            </a:tbl>
          </a:graphicData>
        </a:graphic>
      </p:graphicFrame>
      <p:sp>
        <p:nvSpPr>
          <p:cNvPr id="6" name="Rounded Rectangle 13">
            <a:extLst>
              <a:ext uri="{FF2B5EF4-FFF2-40B4-BE49-F238E27FC236}">
                <a16:creationId xmlns:a16="http://schemas.microsoft.com/office/drawing/2014/main" id="{A5F9BD8E-3117-1A43-8D96-BD51C92844A0}"/>
              </a:ext>
            </a:extLst>
          </p:cNvPr>
          <p:cNvSpPr/>
          <p:nvPr/>
        </p:nvSpPr>
        <p:spPr>
          <a:xfrm>
            <a:off x="4374771" y="528960"/>
            <a:ext cx="9178026" cy="824754"/>
          </a:xfrm>
          <a:prstGeom prst="roundRect">
            <a:avLst>
              <a:gd name="adj" fmla="val 50000"/>
            </a:avLst>
          </a:prstGeom>
          <a:solidFill>
            <a:srgbClr val="009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800" dirty="0"/>
              <a:t>     </a:t>
            </a:r>
          </a:p>
        </p:txBody>
      </p:sp>
      <p:sp>
        <p:nvSpPr>
          <p:cNvPr id="5" name="Title 1">
            <a:extLst>
              <a:ext uri="{FF2B5EF4-FFF2-40B4-BE49-F238E27FC236}">
                <a16:creationId xmlns:a16="http://schemas.microsoft.com/office/drawing/2014/main" id="{BCC684A9-5688-844F-A63B-999756D81328}"/>
              </a:ext>
            </a:extLst>
          </p:cNvPr>
          <p:cNvSpPr txBox="1">
            <a:spLocks/>
          </p:cNvSpPr>
          <p:nvPr/>
        </p:nvSpPr>
        <p:spPr>
          <a:xfrm>
            <a:off x="4764820" y="307071"/>
            <a:ext cx="946553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Helvetica" panose="020B0604020202020204" pitchFamily="34" charset="0"/>
                <a:ea typeface="+mj-ea"/>
                <a:cs typeface="Helvetica" panose="020B0604020202020204" pitchFamily="34" charset="0"/>
              </a:defRPr>
            </a:lvl1pPr>
          </a:lstStyle>
          <a:p>
            <a:r>
              <a:rPr lang="en-GB" dirty="0">
                <a:solidFill>
                  <a:schemeClr val="bg1"/>
                </a:solidFill>
              </a:rPr>
              <a:t>Bandages</a:t>
            </a:r>
          </a:p>
        </p:txBody>
      </p:sp>
    </p:spTree>
    <p:extLst>
      <p:ext uri="{BB962C8B-B14F-4D97-AF65-F5344CB8AC3E}">
        <p14:creationId xmlns:p14="http://schemas.microsoft.com/office/powerpoint/2010/main" val="34597871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Action Button: Custom 11">
            <a:hlinkClick r:id="" action="ppaction://noaction" highlightClick="1"/>
            <a:extLst>
              <a:ext uri="{FF2B5EF4-FFF2-40B4-BE49-F238E27FC236}">
                <a16:creationId xmlns:a16="http://schemas.microsoft.com/office/drawing/2014/main" id="{0FEC8859-EB45-4242-AE33-D15CEA4E345F}"/>
              </a:ext>
            </a:extLst>
          </p:cNvPr>
          <p:cNvSpPr/>
          <p:nvPr/>
        </p:nvSpPr>
        <p:spPr>
          <a:xfrm>
            <a:off x="433221" y="3955848"/>
            <a:ext cx="6732238" cy="2031066"/>
          </a:xfrm>
          <a:prstGeom prst="actionButtonBlank">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1" name="Picture 10">
            <a:extLst>
              <a:ext uri="{FF2B5EF4-FFF2-40B4-BE49-F238E27FC236}">
                <a16:creationId xmlns:a16="http://schemas.microsoft.com/office/drawing/2014/main" id="{D460131E-6435-4311-9130-E6C1F426E50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6884" y="0"/>
            <a:ext cx="11855115" cy="1154783"/>
          </a:xfrm>
          <a:prstGeom prst="rect">
            <a:avLst/>
          </a:prstGeom>
        </p:spPr>
      </p:pic>
      <p:sp>
        <p:nvSpPr>
          <p:cNvPr id="3" name="TextBox 2">
            <a:extLst>
              <a:ext uri="{FF2B5EF4-FFF2-40B4-BE49-F238E27FC236}">
                <a16:creationId xmlns:a16="http://schemas.microsoft.com/office/drawing/2014/main" id="{43E2501B-E3E8-4E26-A3E8-32E2BAF361AF}"/>
              </a:ext>
            </a:extLst>
          </p:cNvPr>
          <p:cNvSpPr txBox="1"/>
          <p:nvPr/>
        </p:nvSpPr>
        <p:spPr>
          <a:xfrm>
            <a:off x="531627" y="1957692"/>
            <a:ext cx="6633832" cy="1692771"/>
          </a:xfrm>
          <a:prstGeom prst="rect">
            <a:avLst/>
          </a:prstGeom>
          <a:noFill/>
        </p:spPr>
        <p:txBody>
          <a:bodyPr wrap="square" rtlCol="0">
            <a:spAutoFit/>
          </a:bodyPr>
          <a:lstStyle/>
          <a:p>
            <a:r>
              <a:rPr lang="en-GB" sz="2600" dirty="0">
                <a:solidFill>
                  <a:srgbClr val="009051"/>
                </a:solidFill>
                <a:latin typeface="Arial" panose="020B0604020202020204" pitchFamily="34" charset="0"/>
                <a:cs typeface="Arial" panose="020B0604020202020204" pitchFamily="34" charset="0"/>
              </a:rPr>
              <a:t>Actico</a:t>
            </a:r>
            <a:r>
              <a:rPr lang="en-GB" sz="2600" baseline="30000" dirty="0">
                <a:solidFill>
                  <a:srgbClr val="009051"/>
                </a:solidFill>
                <a:latin typeface="Arial" panose="020B0604020202020204" pitchFamily="34" charset="0"/>
                <a:cs typeface="Arial" panose="020B0604020202020204" pitchFamily="34" charset="0"/>
              </a:rPr>
              <a:t>®</a:t>
            </a:r>
            <a:r>
              <a:rPr lang="en-GB" sz="2600" dirty="0">
                <a:solidFill>
                  <a:srgbClr val="009051"/>
                </a:solidFill>
                <a:latin typeface="Arial" panose="020B0604020202020204" pitchFamily="34" charset="0"/>
                <a:cs typeface="Arial" panose="020B0604020202020204" pitchFamily="34" charset="0"/>
              </a:rPr>
              <a:t> </a:t>
            </a:r>
            <a:r>
              <a:rPr lang="en-GB" sz="2600" dirty="0">
                <a:solidFill>
                  <a:schemeClr val="tx1">
                    <a:lumMod val="50000"/>
                    <a:lumOff val="50000"/>
                  </a:schemeClr>
                </a:solidFill>
                <a:latin typeface="Arial" panose="020B0604020202020204" pitchFamily="34" charset="0"/>
                <a:cs typeface="Arial" panose="020B0604020202020204" pitchFamily="34" charset="0"/>
              </a:rPr>
              <a:t>bandages are ideal for limbs with:</a:t>
            </a:r>
          </a:p>
          <a:p>
            <a:pPr marL="342900" indent="-342900">
              <a:buClr>
                <a:srgbClr val="E2001A"/>
              </a:buClr>
              <a:buFont typeface="Wingdings" panose="05000000000000000000" pitchFamily="2" charset="2"/>
              <a:buChar char="§"/>
            </a:pPr>
            <a:r>
              <a:rPr lang="en-GB" sz="2600" dirty="0">
                <a:solidFill>
                  <a:schemeClr val="tx1">
                    <a:lumMod val="50000"/>
                    <a:lumOff val="50000"/>
                  </a:schemeClr>
                </a:solidFill>
                <a:latin typeface="Arial" panose="020B0604020202020204" pitchFamily="34" charset="0"/>
                <a:cs typeface="Arial" panose="020B0604020202020204" pitchFamily="34" charset="0"/>
              </a:rPr>
              <a:t>High exudate levels</a:t>
            </a:r>
          </a:p>
          <a:p>
            <a:pPr marL="342900" indent="-342900">
              <a:buClr>
                <a:srgbClr val="E2001A"/>
              </a:buClr>
              <a:buFont typeface="Wingdings" panose="05000000000000000000" pitchFamily="2" charset="2"/>
              <a:buChar char="§"/>
            </a:pPr>
            <a:r>
              <a:rPr lang="en-GB" sz="2600" dirty="0">
                <a:solidFill>
                  <a:schemeClr val="tx1">
                    <a:lumMod val="50000"/>
                    <a:lumOff val="50000"/>
                  </a:schemeClr>
                </a:solidFill>
                <a:latin typeface="Arial" panose="020B0604020202020204" pitchFamily="34" charset="0"/>
                <a:cs typeface="Arial" panose="020B0604020202020204" pitchFamily="34" charset="0"/>
              </a:rPr>
              <a:t>Large amount of reducible oedema</a:t>
            </a:r>
          </a:p>
          <a:p>
            <a:pPr marL="342900" indent="-342900">
              <a:buClr>
                <a:srgbClr val="E2001A"/>
              </a:buClr>
              <a:buFont typeface="Wingdings" panose="05000000000000000000" pitchFamily="2" charset="2"/>
              <a:buChar char="§"/>
            </a:pPr>
            <a:r>
              <a:rPr lang="en-GB" sz="2600" dirty="0">
                <a:solidFill>
                  <a:schemeClr val="tx1">
                    <a:lumMod val="50000"/>
                    <a:lumOff val="50000"/>
                  </a:schemeClr>
                </a:solidFill>
                <a:latin typeface="Arial" panose="020B0604020202020204" pitchFamily="34" charset="0"/>
                <a:cs typeface="Arial" panose="020B0604020202020204" pitchFamily="34" charset="0"/>
              </a:rPr>
              <a:t>Large amount of limb distortion</a:t>
            </a:r>
          </a:p>
        </p:txBody>
      </p:sp>
      <p:sp>
        <p:nvSpPr>
          <p:cNvPr id="8" name="TextBox 7">
            <a:extLst>
              <a:ext uri="{FF2B5EF4-FFF2-40B4-BE49-F238E27FC236}">
                <a16:creationId xmlns:a16="http://schemas.microsoft.com/office/drawing/2014/main" id="{B2E3BA6A-D544-4A5F-863C-9BB008C7BC44}"/>
              </a:ext>
            </a:extLst>
          </p:cNvPr>
          <p:cNvSpPr txBox="1"/>
          <p:nvPr/>
        </p:nvSpPr>
        <p:spPr>
          <a:xfrm>
            <a:off x="531627" y="4086839"/>
            <a:ext cx="6633832" cy="1692771"/>
          </a:xfrm>
          <a:prstGeom prst="rect">
            <a:avLst/>
          </a:prstGeom>
          <a:noFill/>
        </p:spPr>
        <p:txBody>
          <a:bodyPr wrap="square" rtlCol="0">
            <a:spAutoFit/>
          </a:bodyPr>
          <a:lstStyle/>
          <a:p>
            <a:pPr>
              <a:buClr>
                <a:srgbClr val="E2001A"/>
              </a:buClr>
            </a:pPr>
            <a:r>
              <a:rPr lang="en-GB" sz="2600" dirty="0">
                <a:solidFill>
                  <a:schemeClr val="tx1">
                    <a:lumMod val="50000"/>
                    <a:lumOff val="50000"/>
                  </a:schemeClr>
                </a:solidFill>
                <a:latin typeface="Arial" panose="020B0604020202020204" pitchFamily="34" charset="0"/>
                <a:cs typeface="Arial" panose="020B0604020202020204" pitchFamily="34" charset="0"/>
              </a:rPr>
              <a:t>In line with Best Practice, once these </a:t>
            </a:r>
            <a:br>
              <a:rPr lang="en-GB" sz="2600" dirty="0">
                <a:solidFill>
                  <a:schemeClr val="tx1">
                    <a:lumMod val="50000"/>
                    <a:lumOff val="50000"/>
                  </a:schemeClr>
                </a:solidFill>
                <a:latin typeface="Arial" panose="020B0604020202020204" pitchFamily="34" charset="0"/>
                <a:cs typeface="Arial" panose="020B0604020202020204" pitchFamily="34" charset="0"/>
              </a:rPr>
            </a:br>
            <a:r>
              <a:rPr lang="en-GB" sz="2600" dirty="0">
                <a:solidFill>
                  <a:schemeClr val="tx1">
                    <a:lumMod val="50000"/>
                    <a:lumOff val="50000"/>
                  </a:schemeClr>
                </a:solidFill>
                <a:latin typeface="Arial" panose="020B0604020202020204" pitchFamily="34" charset="0"/>
                <a:cs typeface="Arial" panose="020B0604020202020204" pitchFamily="34" charset="0"/>
              </a:rPr>
              <a:t>symptoms are under control, self-care </a:t>
            </a:r>
            <a:br>
              <a:rPr lang="en-GB" sz="2600" dirty="0">
                <a:solidFill>
                  <a:schemeClr val="tx1">
                    <a:lumMod val="50000"/>
                    <a:lumOff val="50000"/>
                  </a:schemeClr>
                </a:solidFill>
                <a:latin typeface="Arial" panose="020B0604020202020204" pitchFamily="34" charset="0"/>
                <a:cs typeface="Arial" panose="020B0604020202020204" pitchFamily="34" charset="0"/>
              </a:rPr>
            </a:br>
            <a:r>
              <a:rPr lang="en-GB" sz="2600" dirty="0">
                <a:solidFill>
                  <a:schemeClr val="tx1">
                    <a:lumMod val="50000"/>
                    <a:lumOff val="50000"/>
                  </a:schemeClr>
                </a:solidFill>
                <a:latin typeface="Arial" panose="020B0604020202020204" pitchFamily="34" charset="0"/>
                <a:cs typeface="Arial" panose="020B0604020202020204" pitchFamily="34" charset="0"/>
              </a:rPr>
              <a:t>solutions such as compression hosiery kits </a:t>
            </a:r>
            <a:br>
              <a:rPr lang="en-GB" sz="2600" dirty="0">
                <a:solidFill>
                  <a:schemeClr val="tx1">
                    <a:lumMod val="50000"/>
                    <a:lumOff val="50000"/>
                  </a:schemeClr>
                </a:solidFill>
                <a:latin typeface="Arial" panose="020B0604020202020204" pitchFamily="34" charset="0"/>
                <a:cs typeface="Arial" panose="020B0604020202020204" pitchFamily="34" charset="0"/>
              </a:rPr>
            </a:br>
            <a:r>
              <a:rPr lang="en-GB" sz="2600" dirty="0">
                <a:solidFill>
                  <a:schemeClr val="tx1">
                    <a:lumMod val="50000"/>
                    <a:lumOff val="50000"/>
                  </a:schemeClr>
                </a:solidFill>
                <a:latin typeface="Arial" panose="020B0604020202020204" pitchFamily="34" charset="0"/>
                <a:cs typeface="Arial" panose="020B0604020202020204" pitchFamily="34" charset="0"/>
              </a:rPr>
              <a:t>or wrap systems are recommended. </a:t>
            </a:r>
          </a:p>
        </p:txBody>
      </p:sp>
      <p:sp>
        <p:nvSpPr>
          <p:cNvPr id="7" name="Rounded Rectangle 13">
            <a:extLst>
              <a:ext uri="{FF2B5EF4-FFF2-40B4-BE49-F238E27FC236}">
                <a16:creationId xmlns:a16="http://schemas.microsoft.com/office/drawing/2014/main" id="{42EBD340-8322-3D45-AA22-6F0F03DC8BCC}"/>
              </a:ext>
            </a:extLst>
          </p:cNvPr>
          <p:cNvSpPr/>
          <p:nvPr/>
        </p:nvSpPr>
        <p:spPr>
          <a:xfrm>
            <a:off x="4374771" y="528960"/>
            <a:ext cx="9178026" cy="824754"/>
          </a:xfrm>
          <a:prstGeom prst="roundRect">
            <a:avLst>
              <a:gd name="adj" fmla="val 50000"/>
            </a:avLst>
          </a:prstGeom>
          <a:solidFill>
            <a:srgbClr val="009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800" dirty="0"/>
              <a:t>     </a:t>
            </a:r>
          </a:p>
        </p:txBody>
      </p:sp>
      <p:sp>
        <p:nvSpPr>
          <p:cNvPr id="9" name="Title 1">
            <a:extLst>
              <a:ext uri="{FF2B5EF4-FFF2-40B4-BE49-F238E27FC236}">
                <a16:creationId xmlns:a16="http://schemas.microsoft.com/office/drawing/2014/main" id="{1A394784-D638-254C-B88D-765D561A2549}"/>
              </a:ext>
            </a:extLst>
          </p:cNvPr>
          <p:cNvSpPr txBox="1">
            <a:spLocks/>
          </p:cNvSpPr>
          <p:nvPr/>
        </p:nvSpPr>
        <p:spPr>
          <a:xfrm>
            <a:off x="4764820" y="326744"/>
            <a:ext cx="946553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Helvetica" panose="020B0604020202020204" pitchFamily="34" charset="0"/>
                <a:ea typeface="+mj-ea"/>
                <a:cs typeface="Helvetica" panose="020B0604020202020204" pitchFamily="34" charset="0"/>
              </a:defRPr>
            </a:lvl1pPr>
          </a:lstStyle>
          <a:p>
            <a:r>
              <a:rPr lang="en-GB" dirty="0">
                <a:solidFill>
                  <a:schemeClr val="bg1"/>
                </a:solidFill>
              </a:rPr>
              <a:t>When </a:t>
            </a:r>
            <a:r>
              <a:rPr lang="en-GB" dirty="0">
                <a:solidFill>
                  <a:schemeClr val="bg1"/>
                </a:solidFill>
                <a:latin typeface="Helvetica Light" panose="020B0403020202020204" pitchFamily="34" charset="0"/>
              </a:rPr>
              <a:t>to bandage?</a:t>
            </a:r>
          </a:p>
        </p:txBody>
      </p:sp>
      <p:pic>
        <p:nvPicPr>
          <p:cNvPr id="2" name="Picture 1">
            <a:extLst>
              <a:ext uri="{FF2B5EF4-FFF2-40B4-BE49-F238E27FC236}">
                <a16:creationId xmlns:a16="http://schemas.microsoft.com/office/drawing/2014/main" id="{E917CC3D-E489-42AE-A1D8-1894FE3F5942}"/>
              </a:ext>
            </a:extLst>
          </p:cNvPr>
          <p:cNvPicPr>
            <a:picLocks noChangeAspect="1"/>
          </p:cNvPicPr>
          <p:nvPr/>
        </p:nvPicPr>
        <p:blipFill>
          <a:blip r:embed="rId4"/>
          <a:stretch>
            <a:fillRect/>
          </a:stretch>
        </p:blipFill>
        <p:spPr>
          <a:xfrm>
            <a:off x="8314608" y="2639202"/>
            <a:ext cx="3877392" cy="4218798"/>
          </a:xfrm>
          <a:prstGeom prst="rect">
            <a:avLst/>
          </a:prstGeom>
        </p:spPr>
      </p:pic>
    </p:spTree>
    <p:extLst>
      <p:ext uri="{BB962C8B-B14F-4D97-AF65-F5344CB8AC3E}">
        <p14:creationId xmlns:p14="http://schemas.microsoft.com/office/powerpoint/2010/main" val="898801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5DF15848-C450-475B-8980-00703602AFFA}"/>
              </a:ext>
            </a:extLst>
          </p:cNvPr>
          <p:cNvGrpSpPr/>
          <p:nvPr/>
        </p:nvGrpSpPr>
        <p:grpSpPr>
          <a:xfrm>
            <a:off x="458201" y="5033677"/>
            <a:ext cx="10862786" cy="412142"/>
            <a:chOff x="602576" y="5630273"/>
            <a:chExt cx="10862786" cy="412142"/>
          </a:xfrm>
        </p:grpSpPr>
        <p:sp>
          <p:nvSpPr>
            <p:cNvPr id="5" name="Rectangle 4">
              <a:extLst>
                <a:ext uri="{FF2B5EF4-FFF2-40B4-BE49-F238E27FC236}">
                  <a16:creationId xmlns:a16="http://schemas.microsoft.com/office/drawing/2014/main" id="{67CB90EC-7C40-44AB-BC17-3BADAD601836}"/>
                </a:ext>
              </a:extLst>
            </p:cNvPr>
            <p:cNvSpPr/>
            <p:nvPr/>
          </p:nvSpPr>
          <p:spPr>
            <a:xfrm>
              <a:off x="639098" y="5698582"/>
              <a:ext cx="10822133" cy="291539"/>
            </a:xfrm>
            <a:prstGeom prst="rect">
              <a:avLst/>
            </a:prstGeom>
            <a:gradFill>
              <a:gsLst>
                <a:gs pos="0">
                  <a:srgbClr val="92D050"/>
                </a:gs>
                <a:gs pos="32000">
                  <a:schemeClr val="accent4">
                    <a:lumMod val="40000"/>
                    <a:lumOff val="60000"/>
                  </a:schemeClr>
                </a:gs>
                <a:gs pos="100000">
                  <a:srgbClr val="FF0000"/>
                </a:gs>
                <a:gs pos="69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F6895B43-B915-46B6-AC8E-D2DB905F4514}"/>
                </a:ext>
              </a:extLst>
            </p:cNvPr>
            <p:cNvSpPr txBox="1"/>
            <p:nvPr/>
          </p:nvSpPr>
          <p:spPr>
            <a:xfrm>
              <a:off x="602576" y="5642305"/>
              <a:ext cx="986502" cy="400110"/>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Mild</a:t>
              </a:r>
            </a:p>
          </p:txBody>
        </p:sp>
        <p:sp>
          <p:nvSpPr>
            <p:cNvPr id="7" name="TextBox 6">
              <a:extLst>
                <a:ext uri="{FF2B5EF4-FFF2-40B4-BE49-F238E27FC236}">
                  <a16:creationId xmlns:a16="http://schemas.microsoft.com/office/drawing/2014/main" id="{1BD1FE0E-5FAC-4AB9-A3B8-9541A1EF9247}"/>
                </a:ext>
              </a:extLst>
            </p:cNvPr>
            <p:cNvSpPr txBox="1"/>
            <p:nvPr/>
          </p:nvSpPr>
          <p:spPr>
            <a:xfrm>
              <a:off x="10190750" y="5630273"/>
              <a:ext cx="1274612" cy="400110"/>
            </a:xfrm>
            <a:prstGeom prst="rect">
              <a:avLst/>
            </a:prstGeom>
            <a:noFill/>
          </p:spPr>
          <p:txBody>
            <a:bodyPr wrap="square" rtlCol="0">
              <a:spAutoFit/>
            </a:bodyPr>
            <a:lstStyle/>
            <a:p>
              <a:pPr algn="r"/>
              <a:r>
                <a:rPr lang="en-GB" sz="2000" b="1" dirty="0">
                  <a:solidFill>
                    <a:schemeClr val="bg1"/>
                  </a:solidFill>
                  <a:latin typeface="Arial" panose="020B0604020202020204" pitchFamily="34" charset="0"/>
                  <a:cs typeface="Arial" panose="020B0604020202020204" pitchFamily="34" charset="0"/>
                </a:rPr>
                <a:t>Severe</a:t>
              </a:r>
            </a:p>
          </p:txBody>
        </p:sp>
      </p:grpSp>
      <p:pic>
        <p:nvPicPr>
          <p:cNvPr id="14" name="Picture 13">
            <a:extLst>
              <a:ext uri="{FF2B5EF4-FFF2-40B4-BE49-F238E27FC236}">
                <a16:creationId xmlns:a16="http://schemas.microsoft.com/office/drawing/2014/main" id="{4D671A36-D7D6-4268-93D2-EDC86DA8EC2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4723" y="2418105"/>
            <a:ext cx="1906957" cy="2608141"/>
          </a:xfrm>
          <a:prstGeom prst="rect">
            <a:avLst/>
          </a:prstGeom>
        </p:spPr>
      </p:pic>
      <p:pic>
        <p:nvPicPr>
          <p:cNvPr id="16" name="Picture 15">
            <a:extLst>
              <a:ext uri="{FF2B5EF4-FFF2-40B4-BE49-F238E27FC236}">
                <a16:creationId xmlns:a16="http://schemas.microsoft.com/office/drawing/2014/main" id="{AA426BA7-5DF0-48E6-9453-BCAF8E24EB1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68333" y="2347816"/>
            <a:ext cx="1906957" cy="2608141"/>
          </a:xfrm>
          <a:prstGeom prst="rect">
            <a:avLst/>
          </a:prstGeom>
        </p:spPr>
      </p:pic>
      <p:pic>
        <p:nvPicPr>
          <p:cNvPr id="20" name="Picture 19">
            <a:extLst>
              <a:ext uri="{FF2B5EF4-FFF2-40B4-BE49-F238E27FC236}">
                <a16:creationId xmlns:a16="http://schemas.microsoft.com/office/drawing/2014/main" id="{F665F8BE-4FF5-4A4B-94D9-FB9E13DA246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66942" y="2418105"/>
            <a:ext cx="1906957" cy="2608141"/>
          </a:xfrm>
          <a:prstGeom prst="rect">
            <a:avLst/>
          </a:prstGeom>
        </p:spPr>
      </p:pic>
      <p:pic>
        <p:nvPicPr>
          <p:cNvPr id="22" name="Picture 21">
            <a:extLst>
              <a:ext uri="{FF2B5EF4-FFF2-40B4-BE49-F238E27FC236}">
                <a16:creationId xmlns:a16="http://schemas.microsoft.com/office/drawing/2014/main" id="{B629DDF0-C0C7-4307-AAF7-E95CA6F00EF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409899" y="2418105"/>
            <a:ext cx="1906957" cy="2608141"/>
          </a:xfrm>
          <a:prstGeom prst="rect">
            <a:avLst/>
          </a:prstGeom>
        </p:spPr>
      </p:pic>
      <p:cxnSp>
        <p:nvCxnSpPr>
          <p:cNvPr id="3" name="Straight Connector 2">
            <a:extLst>
              <a:ext uri="{FF2B5EF4-FFF2-40B4-BE49-F238E27FC236}">
                <a16:creationId xmlns:a16="http://schemas.microsoft.com/office/drawing/2014/main" id="{EEC2014C-6588-429E-82DA-424560F4F42A}"/>
              </a:ext>
            </a:extLst>
          </p:cNvPr>
          <p:cNvCxnSpPr>
            <a:cxnSpLocks/>
          </p:cNvCxnSpPr>
          <p:nvPr/>
        </p:nvCxnSpPr>
        <p:spPr>
          <a:xfrm>
            <a:off x="7008265" y="2270441"/>
            <a:ext cx="0" cy="3816416"/>
          </a:xfrm>
          <a:prstGeom prst="line">
            <a:avLst/>
          </a:prstGeom>
          <a:ln w="50800">
            <a:solidFill>
              <a:srgbClr val="E2001A"/>
            </a:solidFill>
            <a:prstDash val="dash"/>
          </a:ln>
        </p:spPr>
        <p:style>
          <a:lnRef idx="1">
            <a:schemeClr val="accent1"/>
          </a:lnRef>
          <a:fillRef idx="0">
            <a:schemeClr val="accent1"/>
          </a:fillRef>
          <a:effectRef idx="0">
            <a:schemeClr val="accent1"/>
          </a:effectRef>
          <a:fontRef idx="minor">
            <a:schemeClr val="tx1"/>
          </a:fontRef>
        </p:style>
      </p:cxnSp>
      <p:sp>
        <p:nvSpPr>
          <p:cNvPr id="32" name="Content Placeholder 2">
            <a:extLst>
              <a:ext uri="{FF2B5EF4-FFF2-40B4-BE49-F238E27FC236}">
                <a16:creationId xmlns:a16="http://schemas.microsoft.com/office/drawing/2014/main" id="{A6D5A13A-B5A2-4C4E-94DD-8D2F1B364833}"/>
              </a:ext>
            </a:extLst>
          </p:cNvPr>
          <p:cNvSpPr>
            <a:spLocks noGrp="1"/>
          </p:cNvSpPr>
          <p:nvPr>
            <p:ph idx="1"/>
          </p:nvPr>
        </p:nvSpPr>
        <p:spPr>
          <a:xfrm>
            <a:off x="385014" y="1865082"/>
            <a:ext cx="11662611" cy="535956"/>
          </a:xfrm>
        </p:spPr>
        <p:txBody>
          <a:bodyPr>
            <a:normAutofit/>
          </a:bodyPr>
          <a:lstStyle/>
          <a:p>
            <a:pPr marL="0" indent="0">
              <a:buNone/>
            </a:pPr>
            <a:r>
              <a:rPr lang="en-GB" sz="2300" dirty="0" err="1">
                <a:solidFill>
                  <a:schemeClr val="tx1">
                    <a:lumMod val="50000"/>
                    <a:lumOff val="50000"/>
                  </a:schemeClr>
                </a:solidFill>
                <a:latin typeface="Helvetica" pitchFamily="2" charset="0"/>
                <a:cs typeface="Arial" panose="020B0604020202020204" pitchFamily="34" charset="0"/>
              </a:rPr>
              <a:t>Actico</a:t>
            </a:r>
            <a:r>
              <a:rPr lang="en-GB" sz="2300" baseline="30000" dirty="0">
                <a:solidFill>
                  <a:schemeClr val="tx1">
                    <a:lumMod val="50000"/>
                    <a:lumOff val="50000"/>
                  </a:schemeClr>
                </a:solidFill>
                <a:latin typeface="Helvetica" pitchFamily="2" charset="0"/>
                <a:cs typeface="Arial" panose="020B0604020202020204" pitchFamily="34" charset="0"/>
              </a:rPr>
              <a:t>®</a:t>
            </a:r>
            <a:r>
              <a:rPr lang="en-GB" sz="2300" dirty="0">
                <a:solidFill>
                  <a:schemeClr val="tx1">
                    <a:lumMod val="50000"/>
                    <a:lumOff val="50000"/>
                  </a:schemeClr>
                </a:solidFill>
                <a:latin typeface="Helvetica" pitchFamily="2" charset="0"/>
                <a:cs typeface="Arial" panose="020B0604020202020204" pitchFamily="34" charset="0"/>
              </a:rPr>
              <a:t> meets the needs of patients and clinicians across the oedema spectrum</a:t>
            </a:r>
          </a:p>
        </p:txBody>
      </p:sp>
      <p:sp>
        <p:nvSpPr>
          <p:cNvPr id="33" name="Content Placeholder 2">
            <a:extLst>
              <a:ext uri="{FF2B5EF4-FFF2-40B4-BE49-F238E27FC236}">
                <a16:creationId xmlns:a16="http://schemas.microsoft.com/office/drawing/2014/main" id="{F1556500-C90E-45D5-B8D8-314155EFCC0B}"/>
              </a:ext>
            </a:extLst>
          </p:cNvPr>
          <p:cNvSpPr txBox="1">
            <a:spLocks/>
          </p:cNvSpPr>
          <p:nvPr/>
        </p:nvSpPr>
        <p:spPr>
          <a:xfrm>
            <a:off x="494723" y="5515605"/>
            <a:ext cx="6513533" cy="5712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E2001A"/>
              </a:buClr>
              <a:buFont typeface="Wingdings" panose="05000000000000000000" pitchFamily="2" charset="2"/>
              <a:buChar char="§"/>
              <a:defRPr sz="2800" kern="1200">
                <a:solidFill>
                  <a:schemeClr val="tx1"/>
                </a:solidFill>
                <a:latin typeface="Helvetica" panose="020B0604020202020204" pitchFamily="34" charset="0"/>
                <a:ea typeface="+mn-ea"/>
                <a:cs typeface="Helvetica" panose="020B0604020202020204" pitchFamily="34" charset="0"/>
              </a:defRPr>
            </a:lvl1pPr>
            <a:lvl2pPr marL="685800" indent="-228600" algn="l" defTabSz="914400" rtl="0" eaLnBrk="1" latinLnBrk="0" hangingPunct="1">
              <a:lnSpc>
                <a:spcPct val="90000"/>
              </a:lnSpc>
              <a:spcBef>
                <a:spcPts val="500"/>
              </a:spcBef>
              <a:buClr>
                <a:srgbClr val="E2001A"/>
              </a:buClr>
              <a:buFont typeface="Wingdings" panose="05000000000000000000" pitchFamily="2" charset="2"/>
              <a:buChar char="§"/>
              <a:defRPr sz="2400" kern="1200">
                <a:solidFill>
                  <a:schemeClr val="tx1"/>
                </a:solidFill>
                <a:latin typeface="Helvetica" panose="020B0604020202020204" pitchFamily="34" charset="0"/>
                <a:ea typeface="+mn-ea"/>
                <a:cs typeface="Helvetica" panose="020B0604020202020204" pitchFamily="34" charset="0"/>
              </a:defRPr>
            </a:lvl2pPr>
            <a:lvl3pPr marL="1143000" indent="-228600" algn="l" defTabSz="914400" rtl="0" eaLnBrk="1" latinLnBrk="0" hangingPunct="1">
              <a:lnSpc>
                <a:spcPct val="90000"/>
              </a:lnSpc>
              <a:spcBef>
                <a:spcPts val="500"/>
              </a:spcBef>
              <a:buClr>
                <a:srgbClr val="E2001A"/>
              </a:buClr>
              <a:buFont typeface="Wingdings" panose="05000000000000000000" pitchFamily="2" charset="2"/>
              <a:buChar char="§"/>
              <a:defRPr sz="2000" kern="1200">
                <a:solidFill>
                  <a:schemeClr val="tx1"/>
                </a:solidFill>
                <a:latin typeface="Helvetica" panose="020B0604020202020204" pitchFamily="34" charset="0"/>
                <a:ea typeface="+mn-ea"/>
                <a:cs typeface="Helvetica" panose="020B0604020202020204" pitchFamily="34" charset="0"/>
              </a:defRPr>
            </a:lvl3pPr>
            <a:lvl4pPr marL="1600200" indent="-228600" algn="l" defTabSz="914400" rtl="0" eaLnBrk="1" latinLnBrk="0" hangingPunct="1">
              <a:lnSpc>
                <a:spcPct val="90000"/>
              </a:lnSpc>
              <a:spcBef>
                <a:spcPts val="500"/>
              </a:spcBef>
              <a:buClr>
                <a:srgbClr val="E2001A"/>
              </a:buClr>
              <a:buFont typeface="Wingdings" panose="05000000000000000000" pitchFamily="2" charset="2"/>
              <a:buChar char="§"/>
              <a:defRPr sz="1800" kern="1200">
                <a:solidFill>
                  <a:schemeClr val="tx1"/>
                </a:solidFill>
                <a:latin typeface="Helvetica" panose="020B0604020202020204" pitchFamily="34" charset="0"/>
                <a:ea typeface="+mn-ea"/>
                <a:cs typeface="Helvetica" panose="020B0604020202020204" pitchFamily="34" charset="0"/>
              </a:defRPr>
            </a:lvl4pPr>
            <a:lvl5pPr marL="2057400" indent="-228600" algn="l" defTabSz="914400" rtl="0" eaLnBrk="1" latinLnBrk="0" hangingPunct="1">
              <a:lnSpc>
                <a:spcPct val="90000"/>
              </a:lnSpc>
              <a:spcBef>
                <a:spcPts val="500"/>
              </a:spcBef>
              <a:buClr>
                <a:srgbClr val="E2001A"/>
              </a:buClr>
              <a:buFont typeface="Wingdings" panose="05000000000000000000" pitchFamily="2" charset="2"/>
              <a:buChar char="§"/>
              <a:defRPr sz="1800" kern="1200">
                <a:solidFill>
                  <a:schemeClr val="tx1"/>
                </a:solidFill>
                <a:latin typeface="Helvetica" panose="020B0604020202020204" pitchFamily="34" charset="0"/>
                <a:ea typeface="+mn-ea"/>
                <a:cs typeface="Helvetica"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Wingdings" panose="05000000000000000000" pitchFamily="2" charset="2"/>
              <a:buNone/>
            </a:pPr>
            <a:r>
              <a:rPr lang="en-GB" sz="2400" dirty="0">
                <a:solidFill>
                  <a:schemeClr val="tx1">
                    <a:lumMod val="50000"/>
                    <a:lumOff val="50000"/>
                  </a:schemeClr>
                </a:solidFill>
                <a:latin typeface="Arial" panose="020B0604020202020204" pitchFamily="34" charset="0"/>
                <a:cs typeface="Arial" panose="020B0604020202020204" pitchFamily="34" charset="0"/>
              </a:rPr>
              <a:t>Apply as per VLU training</a:t>
            </a:r>
          </a:p>
        </p:txBody>
      </p:sp>
      <p:sp>
        <p:nvSpPr>
          <p:cNvPr id="34" name="Content Placeholder 2">
            <a:extLst>
              <a:ext uri="{FF2B5EF4-FFF2-40B4-BE49-F238E27FC236}">
                <a16:creationId xmlns:a16="http://schemas.microsoft.com/office/drawing/2014/main" id="{E2378D6D-2347-4264-B3B3-F14D04F9F727}"/>
              </a:ext>
            </a:extLst>
          </p:cNvPr>
          <p:cNvSpPr txBox="1">
            <a:spLocks/>
          </p:cNvSpPr>
          <p:nvPr/>
        </p:nvSpPr>
        <p:spPr>
          <a:xfrm>
            <a:off x="7014413" y="5418617"/>
            <a:ext cx="4302441" cy="53595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E2001A"/>
              </a:buClr>
              <a:buFont typeface="Wingdings" panose="05000000000000000000" pitchFamily="2" charset="2"/>
              <a:buChar char="§"/>
              <a:defRPr sz="2800" kern="1200">
                <a:solidFill>
                  <a:schemeClr val="tx1"/>
                </a:solidFill>
                <a:latin typeface="Helvetica" panose="020B0604020202020204" pitchFamily="34" charset="0"/>
                <a:ea typeface="+mn-ea"/>
                <a:cs typeface="Helvetica" panose="020B0604020202020204" pitchFamily="34" charset="0"/>
              </a:defRPr>
            </a:lvl1pPr>
            <a:lvl2pPr marL="685800" indent="-228600" algn="l" defTabSz="914400" rtl="0" eaLnBrk="1" latinLnBrk="0" hangingPunct="1">
              <a:lnSpc>
                <a:spcPct val="90000"/>
              </a:lnSpc>
              <a:spcBef>
                <a:spcPts val="500"/>
              </a:spcBef>
              <a:buClr>
                <a:srgbClr val="E2001A"/>
              </a:buClr>
              <a:buFont typeface="Wingdings" panose="05000000000000000000" pitchFamily="2" charset="2"/>
              <a:buChar char="§"/>
              <a:defRPr sz="2400" kern="1200">
                <a:solidFill>
                  <a:schemeClr val="tx1"/>
                </a:solidFill>
                <a:latin typeface="Helvetica" panose="020B0604020202020204" pitchFamily="34" charset="0"/>
                <a:ea typeface="+mn-ea"/>
                <a:cs typeface="Helvetica" panose="020B0604020202020204" pitchFamily="34" charset="0"/>
              </a:defRPr>
            </a:lvl2pPr>
            <a:lvl3pPr marL="1143000" indent="-228600" algn="l" defTabSz="914400" rtl="0" eaLnBrk="1" latinLnBrk="0" hangingPunct="1">
              <a:lnSpc>
                <a:spcPct val="90000"/>
              </a:lnSpc>
              <a:spcBef>
                <a:spcPts val="500"/>
              </a:spcBef>
              <a:buClr>
                <a:srgbClr val="E2001A"/>
              </a:buClr>
              <a:buFont typeface="Wingdings" panose="05000000000000000000" pitchFamily="2" charset="2"/>
              <a:buChar char="§"/>
              <a:defRPr sz="2000" kern="1200">
                <a:solidFill>
                  <a:schemeClr val="tx1"/>
                </a:solidFill>
                <a:latin typeface="Helvetica" panose="020B0604020202020204" pitchFamily="34" charset="0"/>
                <a:ea typeface="+mn-ea"/>
                <a:cs typeface="Helvetica" panose="020B0604020202020204" pitchFamily="34" charset="0"/>
              </a:defRPr>
            </a:lvl3pPr>
            <a:lvl4pPr marL="1600200" indent="-228600" algn="l" defTabSz="914400" rtl="0" eaLnBrk="1" latinLnBrk="0" hangingPunct="1">
              <a:lnSpc>
                <a:spcPct val="90000"/>
              </a:lnSpc>
              <a:spcBef>
                <a:spcPts val="500"/>
              </a:spcBef>
              <a:buClr>
                <a:srgbClr val="E2001A"/>
              </a:buClr>
              <a:buFont typeface="Wingdings" panose="05000000000000000000" pitchFamily="2" charset="2"/>
              <a:buChar char="§"/>
              <a:defRPr sz="1800" kern="1200">
                <a:solidFill>
                  <a:schemeClr val="tx1"/>
                </a:solidFill>
                <a:latin typeface="Helvetica" panose="020B0604020202020204" pitchFamily="34" charset="0"/>
                <a:ea typeface="+mn-ea"/>
                <a:cs typeface="Helvetica" panose="020B0604020202020204" pitchFamily="34" charset="0"/>
              </a:defRPr>
            </a:lvl4pPr>
            <a:lvl5pPr marL="2057400" indent="-228600" algn="l" defTabSz="914400" rtl="0" eaLnBrk="1" latinLnBrk="0" hangingPunct="1">
              <a:lnSpc>
                <a:spcPct val="90000"/>
              </a:lnSpc>
              <a:spcBef>
                <a:spcPts val="500"/>
              </a:spcBef>
              <a:buClr>
                <a:srgbClr val="E2001A"/>
              </a:buClr>
              <a:buFont typeface="Wingdings" panose="05000000000000000000" pitchFamily="2" charset="2"/>
              <a:buChar char="§"/>
              <a:defRPr sz="1800" kern="1200">
                <a:solidFill>
                  <a:schemeClr val="tx1"/>
                </a:solidFill>
                <a:latin typeface="Helvetica" panose="020B0604020202020204" pitchFamily="34" charset="0"/>
                <a:ea typeface="+mn-ea"/>
                <a:cs typeface="Helvetica"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Wingdings" panose="05000000000000000000" pitchFamily="2" charset="2"/>
              <a:buNone/>
            </a:pPr>
            <a:r>
              <a:rPr lang="en-GB" sz="2400" dirty="0">
                <a:solidFill>
                  <a:schemeClr val="tx1">
                    <a:lumMod val="50000"/>
                    <a:lumOff val="50000"/>
                  </a:schemeClr>
                </a:solidFill>
                <a:latin typeface="Arial" panose="020B0604020202020204" pitchFamily="34" charset="0"/>
                <a:cs typeface="Arial" panose="020B0604020202020204" pitchFamily="34" charset="0"/>
              </a:rPr>
              <a:t>Apply as per chronic oedema / lymphoedema training</a:t>
            </a:r>
          </a:p>
        </p:txBody>
      </p:sp>
      <p:pic>
        <p:nvPicPr>
          <p:cNvPr id="2" name="Picture 1">
            <a:extLst>
              <a:ext uri="{FF2B5EF4-FFF2-40B4-BE49-F238E27FC236}">
                <a16:creationId xmlns:a16="http://schemas.microsoft.com/office/drawing/2014/main" id="{5E379B85-E83C-4BE9-AB6D-34F7539AA1CC}"/>
              </a:ext>
            </a:extLst>
          </p:cNvPr>
          <p:cNvPicPr>
            <a:picLocks noChangeAspect="1"/>
          </p:cNvPicPr>
          <p:nvPr/>
        </p:nvPicPr>
        <p:blipFill>
          <a:blip r:embed="rId7"/>
          <a:stretch>
            <a:fillRect/>
          </a:stretch>
        </p:blipFill>
        <p:spPr>
          <a:xfrm>
            <a:off x="2731449" y="2340933"/>
            <a:ext cx="1957981" cy="2608141"/>
          </a:xfrm>
          <a:prstGeom prst="rect">
            <a:avLst/>
          </a:prstGeom>
        </p:spPr>
      </p:pic>
      <p:sp>
        <p:nvSpPr>
          <p:cNvPr id="8" name="Oval 7">
            <a:extLst>
              <a:ext uri="{FF2B5EF4-FFF2-40B4-BE49-F238E27FC236}">
                <a16:creationId xmlns:a16="http://schemas.microsoft.com/office/drawing/2014/main" id="{31EA6ADE-41B4-4A96-9788-67D09BC42F1B}"/>
              </a:ext>
            </a:extLst>
          </p:cNvPr>
          <p:cNvSpPr/>
          <p:nvPr/>
        </p:nvSpPr>
        <p:spPr>
          <a:xfrm>
            <a:off x="1525429" y="2589083"/>
            <a:ext cx="4452119" cy="1867880"/>
          </a:xfrm>
          <a:prstGeom prst="ellipse">
            <a:avLst/>
          </a:prstGeom>
          <a:solidFill>
            <a:srgbClr val="E2001A"/>
          </a:solidFill>
          <a:ln>
            <a:solidFill>
              <a:srgbClr val="E200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Helvetica" pitchFamily="2" charset="0"/>
                <a:cs typeface="Arial" panose="020B0604020202020204" pitchFamily="34" charset="0"/>
              </a:rPr>
              <a:t>Consider the use of Hosiery Kits and ReadyWrap® here if exudate is controlled within the dressing</a:t>
            </a:r>
          </a:p>
        </p:txBody>
      </p:sp>
      <p:sp>
        <p:nvSpPr>
          <p:cNvPr id="17" name="Rounded Rectangle 13">
            <a:extLst>
              <a:ext uri="{FF2B5EF4-FFF2-40B4-BE49-F238E27FC236}">
                <a16:creationId xmlns:a16="http://schemas.microsoft.com/office/drawing/2014/main" id="{9D597309-1C07-4249-810F-56D7C8B2EEBB}"/>
              </a:ext>
            </a:extLst>
          </p:cNvPr>
          <p:cNvSpPr/>
          <p:nvPr/>
        </p:nvSpPr>
        <p:spPr>
          <a:xfrm>
            <a:off x="4387047" y="463520"/>
            <a:ext cx="9178026" cy="824754"/>
          </a:xfrm>
          <a:prstGeom prst="roundRect">
            <a:avLst>
              <a:gd name="adj" fmla="val 50000"/>
            </a:avLst>
          </a:prstGeom>
          <a:solidFill>
            <a:srgbClr val="009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800" dirty="0"/>
              <a:t>  </a:t>
            </a:r>
            <a:endParaRPr lang="en-GB" sz="4800" baseline="30000" dirty="0"/>
          </a:p>
        </p:txBody>
      </p:sp>
      <p:sp>
        <p:nvSpPr>
          <p:cNvPr id="4" name="Title 1">
            <a:extLst>
              <a:ext uri="{FF2B5EF4-FFF2-40B4-BE49-F238E27FC236}">
                <a16:creationId xmlns:a16="http://schemas.microsoft.com/office/drawing/2014/main" id="{E1030704-45EE-421D-857E-007C16CCA43F}"/>
              </a:ext>
            </a:extLst>
          </p:cNvPr>
          <p:cNvSpPr>
            <a:spLocks noGrp="1"/>
          </p:cNvSpPr>
          <p:nvPr>
            <p:ph type="title"/>
          </p:nvPr>
        </p:nvSpPr>
        <p:spPr>
          <a:xfrm>
            <a:off x="4708987" y="481359"/>
            <a:ext cx="9851237" cy="806915"/>
          </a:xfrm>
        </p:spPr>
        <p:txBody>
          <a:bodyPr>
            <a:normAutofit/>
          </a:bodyPr>
          <a:lstStyle/>
          <a:p>
            <a:r>
              <a:rPr lang="en-GB" sz="3600" dirty="0">
                <a:solidFill>
                  <a:schemeClr val="bg1"/>
                </a:solidFill>
                <a:latin typeface="Helvetica Light" panose="020B0403020202020204" pitchFamily="34" charset="0"/>
                <a:cs typeface="Arial" panose="020B0604020202020204" pitchFamily="34" charset="0"/>
              </a:rPr>
              <a:t>When to </a:t>
            </a:r>
            <a:r>
              <a:rPr lang="en-GB" sz="3600" dirty="0">
                <a:solidFill>
                  <a:schemeClr val="bg1"/>
                </a:solidFill>
                <a:latin typeface="Helvetica" pitchFamily="2" charset="0"/>
                <a:cs typeface="Arial" panose="020B0604020202020204" pitchFamily="34" charset="0"/>
              </a:rPr>
              <a:t>adapt your technique</a:t>
            </a:r>
            <a:endParaRPr lang="en-GB" sz="3600" dirty="0">
              <a:solidFill>
                <a:schemeClr val="bg1"/>
              </a:solidFill>
              <a:latin typeface="Helvetica Light" panose="020B0403020202020204" pitchFamily="34" charset="0"/>
              <a:cs typeface="Arial" panose="020B0604020202020204" pitchFamily="34" charset="0"/>
            </a:endParaRPr>
          </a:p>
        </p:txBody>
      </p:sp>
    </p:spTree>
    <p:extLst>
      <p:ext uri="{BB962C8B-B14F-4D97-AF65-F5344CB8AC3E}">
        <p14:creationId xmlns:p14="http://schemas.microsoft.com/office/powerpoint/2010/main" val="2419088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ction Button: Custom 7">
            <a:hlinkClick r:id="" action="ppaction://noaction" highlightClick="1"/>
            <a:extLst>
              <a:ext uri="{FF2B5EF4-FFF2-40B4-BE49-F238E27FC236}">
                <a16:creationId xmlns:a16="http://schemas.microsoft.com/office/drawing/2014/main" id="{5930FC98-4115-2946-8A62-0F39B86FCF90}"/>
              </a:ext>
            </a:extLst>
          </p:cNvPr>
          <p:cNvSpPr/>
          <p:nvPr/>
        </p:nvSpPr>
        <p:spPr>
          <a:xfrm>
            <a:off x="3892194" y="1513111"/>
            <a:ext cx="7831720" cy="4252257"/>
          </a:xfrm>
          <a:prstGeom prst="actionButtonBlank">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E46C56B8-CDA7-C04C-928F-488D00D75EE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23195">
            <a:off x="-160296" y="2102303"/>
            <a:ext cx="4406992" cy="3276599"/>
          </a:xfrm>
          <a:prstGeom prst="rect">
            <a:avLst/>
          </a:prstGeom>
        </p:spPr>
      </p:pic>
      <p:sp>
        <p:nvSpPr>
          <p:cNvPr id="10" name="Oval 9">
            <a:extLst>
              <a:ext uri="{FF2B5EF4-FFF2-40B4-BE49-F238E27FC236}">
                <a16:creationId xmlns:a16="http://schemas.microsoft.com/office/drawing/2014/main" id="{959A3E1B-5CC5-684A-A2C4-1EE11F09283A}"/>
              </a:ext>
            </a:extLst>
          </p:cNvPr>
          <p:cNvSpPr/>
          <p:nvPr/>
        </p:nvSpPr>
        <p:spPr>
          <a:xfrm rot="20858056">
            <a:off x="1885313" y="3966777"/>
            <a:ext cx="1236244" cy="230667"/>
          </a:xfrm>
          <a:prstGeom prst="ellipse">
            <a:avLst/>
          </a:prstGeom>
          <a:noFill/>
          <a:ln w="34925">
            <a:solidFill>
              <a:srgbClr val="E200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D4E915B4-3FB1-B04D-9E6A-047D9B229162}"/>
              </a:ext>
            </a:extLst>
          </p:cNvPr>
          <p:cNvPicPr>
            <a:picLocks noChangeAspect="1"/>
          </p:cNvPicPr>
          <p:nvPr/>
        </p:nvPicPr>
        <p:blipFill>
          <a:blip r:embed="rId3" r:link="rId4">
            <a:extLst>
              <a:ext uri="{28A0092B-C50C-407E-A947-70E740481C1C}">
                <a14:useLocalDpi xmlns:a14="http://schemas.microsoft.com/office/drawing/2010/main" val="0"/>
              </a:ext>
            </a:extLst>
          </a:blip>
          <a:stretch>
            <a:fillRect/>
          </a:stretch>
        </p:blipFill>
        <p:spPr>
          <a:xfrm>
            <a:off x="4151241" y="2825086"/>
            <a:ext cx="7415592" cy="1709761"/>
          </a:xfrm>
          <a:prstGeom prst="rect">
            <a:avLst/>
          </a:prstGeom>
        </p:spPr>
      </p:pic>
    </p:spTree>
    <p:extLst>
      <p:ext uri="{BB962C8B-B14F-4D97-AF65-F5344CB8AC3E}">
        <p14:creationId xmlns:p14="http://schemas.microsoft.com/office/powerpoint/2010/main" val="1060493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5E2CBF-6353-4966-B039-8DFFC0887784}"/>
              </a:ext>
            </a:extLst>
          </p:cNvPr>
          <p:cNvSpPr>
            <a:spLocks noGrp="1"/>
          </p:cNvSpPr>
          <p:nvPr>
            <p:ph sz="half" idx="1"/>
          </p:nvPr>
        </p:nvSpPr>
        <p:spPr>
          <a:xfrm>
            <a:off x="382229" y="1653509"/>
            <a:ext cx="10847216" cy="4877747"/>
          </a:xfrm>
        </p:spPr>
        <p:txBody>
          <a:bodyPr>
            <a:normAutofit/>
          </a:bodyPr>
          <a:lstStyle/>
          <a:p>
            <a:pPr marL="0" indent="0">
              <a:lnSpc>
                <a:spcPct val="100000"/>
              </a:lnSpc>
              <a:spcBef>
                <a:spcPts val="0"/>
              </a:spcBef>
              <a:buNone/>
            </a:pPr>
            <a:r>
              <a:rPr lang="en-GB" sz="2600" dirty="0">
                <a:solidFill>
                  <a:srgbClr val="888B95"/>
                </a:solidFill>
              </a:rPr>
              <a:t>Following assessment to determine suitability and wound management, compression therapy is the cornerstone of treatment for both venous and lymphatic disease. It helps to improve venous and lymphatic return, reduce oedema and advance wound healing. </a:t>
            </a:r>
          </a:p>
          <a:p>
            <a:pPr marL="0" indent="0">
              <a:lnSpc>
                <a:spcPct val="100000"/>
              </a:lnSpc>
              <a:spcBef>
                <a:spcPts val="0"/>
              </a:spcBef>
              <a:buNone/>
            </a:pPr>
            <a:endParaRPr lang="en-GB" dirty="0">
              <a:solidFill>
                <a:srgbClr val="888B95"/>
              </a:solidFill>
            </a:endParaRPr>
          </a:p>
          <a:p>
            <a:pPr lvl="1">
              <a:lnSpc>
                <a:spcPct val="100000"/>
              </a:lnSpc>
              <a:spcBef>
                <a:spcPts val="0"/>
              </a:spcBef>
            </a:pPr>
            <a:r>
              <a:rPr lang="en-GB" sz="1800" dirty="0">
                <a:solidFill>
                  <a:srgbClr val="888B95"/>
                </a:solidFill>
                <a:latin typeface="Helvetica Light" panose="020B0403020202020204" pitchFamily="34" charset="0"/>
              </a:rPr>
              <a:t>The term compression describes the external application of continuous graduated pressure to </a:t>
            </a:r>
            <a:br>
              <a:rPr lang="en-GB" sz="1800" dirty="0">
                <a:solidFill>
                  <a:srgbClr val="888B95"/>
                </a:solidFill>
                <a:latin typeface="Helvetica Light" panose="020B0403020202020204" pitchFamily="34" charset="0"/>
              </a:rPr>
            </a:br>
            <a:r>
              <a:rPr lang="en-GB" sz="1800" dirty="0">
                <a:solidFill>
                  <a:srgbClr val="888B95"/>
                </a:solidFill>
                <a:latin typeface="Helvetica Light" panose="020B0403020202020204" pitchFamily="34" charset="0"/>
              </a:rPr>
              <a:t>a limb so that the fluids within (blood and/or lymph) are moved upwards towards the heart. </a:t>
            </a:r>
          </a:p>
          <a:p>
            <a:pPr lvl="1">
              <a:lnSpc>
                <a:spcPct val="100000"/>
              </a:lnSpc>
              <a:spcBef>
                <a:spcPts val="0"/>
              </a:spcBef>
            </a:pPr>
            <a:endParaRPr lang="en-GB" sz="1800" dirty="0">
              <a:solidFill>
                <a:srgbClr val="888B95"/>
              </a:solidFill>
              <a:latin typeface="Helvetica Light" panose="020B0403020202020204" pitchFamily="34" charset="0"/>
            </a:endParaRPr>
          </a:p>
          <a:p>
            <a:pPr lvl="1">
              <a:lnSpc>
                <a:spcPct val="100000"/>
              </a:lnSpc>
              <a:spcBef>
                <a:spcPts val="0"/>
              </a:spcBef>
            </a:pPr>
            <a:r>
              <a:rPr lang="en-GB" sz="1800" dirty="0">
                <a:solidFill>
                  <a:srgbClr val="888B95"/>
                </a:solidFill>
                <a:latin typeface="Helvetica Light" panose="020B0403020202020204" pitchFamily="34" charset="0"/>
              </a:rPr>
              <a:t>Compression therapy has been used for many years in the treatment of venous leg ulcers, </a:t>
            </a:r>
            <a:br>
              <a:rPr lang="en-GB" sz="1800" dirty="0">
                <a:solidFill>
                  <a:srgbClr val="888B95"/>
                </a:solidFill>
                <a:latin typeface="Helvetica Light" panose="020B0403020202020204" pitchFamily="34" charset="0"/>
              </a:rPr>
            </a:br>
            <a:r>
              <a:rPr lang="en-GB" sz="1800" dirty="0">
                <a:solidFill>
                  <a:srgbClr val="888B95"/>
                </a:solidFill>
                <a:latin typeface="Helvetica Light" panose="020B0403020202020204" pitchFamily="34" charset="0"/>
              </a:rPr>
              <a:t>chronic oedema and other conditions of the lower limb</a:t>
            </a:r>
          </a:p>
          <a:p>
            <a:pPr lvl="1">
              <a:lnSpc>
                <a:spcPct val="100000"/>
              </a:lnSpc>
              <a:spcBef>
                <a:spcPts val="0"/>
              </a:spcBef>
            </a:pPr>
            <a:endParaRPr lang="en-GB" sz="1800" dirty="0">
              <a:solidFill>
                <a:srgbClr val="888B95"/>
              </a:solidFill>
              <a:latin typeface="Helvetica Light" panose="020B0403020202020204" pitchFamily="34" charset="0"/>
            </a:endParaRPr>
          </a:p>
          <a:p>
            <a:pPr lvl="1">
              <a:lnSpc>
                <a:spcPct val="100000"/>
              </a:lnSpc>
              <a:spcBef>
                <a:spcPts val="0"/>
              </a:spcBef>
            </a:pPr>
            <a:r>
              <a:rPr lang="en-GB" sz="1800" dirty="0">
                <a:solidFill>
                  <a:srgbClr val="888B95"/>
                </a:solidFill>
                <a:latin typeface="Helvetica Light" panose="020B0403020202020204" pitchFamily="34" charset="0"/>
              </a:rPr>
              <a:t>A full holistic assessment by a suitably trained and competent healthcare professional is required before applying any compression systems to manage VLU.</a:t>
            </a:r>
          </a:p>
          <a:p>
            <a:pPr lvl="1">
              <a:lnSpc>
                <a:spcPct val="100000"/>
              </a:lnSpc>
              <a:spcBef>
                <a:spcPts val="0"/>
              </a:spcBef>
            </a:pPr>
            <a:endParaRPr lang="en-GB" sz="1800" dirty="0">
              <a:solidFill>
                <a:srgbClr val="888B95"/>
              </a:solidFill>
            </a:endParaRPr>
          </a:p>
          <a:p>
            <a:pPr lvl="1">
              <a:lnSpc>
                <a:spcPct val="100000"/>
              </a:lnSpc>
              <a:spcBef>
                <a:spcPts val="0"/>
              </a:spcBef>
            </a:pPr>
            <a:endParaRPr lang="en-GB" sz="2200" dirty="0">
              <a:solidFill>
                <a:srgbClr val="888B95"/>
              </a:solidFill>
            </a:endParaRPr>
          </a:p>
          <a:p>
            <a:pPr lvl="1">
              <a:lnSpc>
                <a:spcPct val="100000"/>
              </a:lnSpc>
              <a:spcBef>
                <a:spcPts val="0"/>
              </a:spcBef>
            </a:pPr>
            <a:endParaRPr lang="en-GB" sz="2200" dirty="0">
              <a:solidFill>
                <a:srgbClr val="888B95"/>
              </a:solidFill>
            </a:endParaRPr>
          </a:p>
          <a:p>
            <a:pPr lvl="1">
              <a:lnSpc>
                <a:spcPct val="100000"/>
              </a:lnSpc>
              <a:spcBef>
                <a:spcPts val="0"/>
              </a:spcBef>
            </a:pPr>
            <a:endParaRPr lang="en-GB" dirty="0">
              <a:solidFill>
                <a:srgbClr val="888B95"/>
              </a:solidFill>
            </a:endParaRPr>
          </a:p>
        </p:txBody>
      </p:sp>
      <p:sp>
        <p:nvSpPr>
          <p:cNvPr id="4" name="Rounded Rectangle 13">
            <a:extLst>
              <a:ext uri="{FF2B5EF4-FFF2-40B4-BE49-F238E27FC236}">
                <a16:creationId xmlns:a16="http://schemas.microsoft.com/office/drawing/2014/main" id="{58665C83-ED7B-C84A-BA83-F75BD7E04F3E}"/>
              </a:ext>
            </a:extLst>
          </p:cNvPr>
          <p:cNvSpPr/>
          <p:nvPr/>
        </p:nvSpPr>
        <p:spPr>
          <a:xfrm>
            <a:off x="4374771" y="528960"/>
            <a:ext cx="9178026" cy="824754"/>
          </a:xfrm>
          <a:prstGeom prst="roundRect">
            <a:avLst>
              <a:gd name="adj" fmla="val 50000"/>
            </a:avLst>
          </a:prstGeom>
          <a:solidFill>
            <a:srgbClr val="009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800" dirty="0"/>
              <a:t>     </a:t>
            </a:r>
          </a:p>
        </p:txBody>
      </p:sp>
      <p:sp>
        <p:nvSpPr>
          <p:cNvPr id="5" name="Title 1">
            <a:extLst>
              <a:ext uri="{FF2B5EF4-FFF2-40B4-BE49-F238E27FC236}">
                <a16:creationId xmlns:a16="http://schemas.microsoft.com/office/drawing/2014/main" id="{BCC684A9-5688-844F-A63B-999756D81328}"/>
              </a:ext>
            </a:extLst>
          </p:cNvPr>
          <p:cNvSpPr txBox="1">
            <a:spLocks/>
          </p:cNvSpPr>
          <p:nvPr/>
        </p:nvSpPr>
        <p:spPr>
          <a:xfrm>
            <a:off x="4764820" y="297869"/>
            <a:ext cx="946553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Helvetica" panose="020B0604020202020204" pitchFamily="34" charset="0"/>
                <a:ea typeface="+mj-ea"/>
                <a:cs typeface="Helvetica" panose="020B0604020202020204" pitchFamily="34" charset="0"/>
              </a:defRPr>
            </a:lvl1pPr>
          </a:lstStyle>
          <a:p>
            <a:r>
              <a:rPr lang="en-GB" sz="4000" dirty="0">
                <a:solidFill>
                  <a:schemeClr val="bg1"/>
                </a:solidFill>
                <a:latin typeface="Helvetica Light" panose="020B0403020202020204" pitchFamily="34" charset="0"/>
              </a:rPr>
              <a:t>Compression </a:t>
            </a:r>
            <a:r>
              <a:rPr lang="en-GB" sz="4000" dirty="0">
                <a:solidFill>
                  <a:schemeClr val="bg1"/>
                </a:solidFill>
              </a:rPr>
              <a:t>for VLU</a:t>
            </a:r>
          </a:p>
        </p:txBody>
      </p:sp>
    </p:spTree>
    <p:extLst>
      <p:ext uri="{BB962C8B-B14F-4D97-AF65-F5344CB8AC3E}">
        <p14:creationId xmlns:p14="http://schemas.microsoft.com/office/powerpoint/2010/main" val="6372357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13">
            <a:extLst>
              <a:ext uri="{FF2B5EF4-FFF2-40B4-BE49-F238E27FC236}">
                <a16:creationId xmlns:a16="http://schemas.microsoft.com/office/drawing/2014/main" id="{58665C83-ED7B-C84A-BA83-F75BD7E04F3E}"/>
              </a:ext>
            </a:extLst>
          </p:cNvPr>
          <p:cNvSpPr/>
          <p:nvPr/>
        </p:nvSpPr>
        <p:spPr>
          <a:xfrm>
            <a:off x="4374771" y="528960"/>
            <a:ext cx="9178026" cy="824754"/>
          </a:xfrm>
          <a:prstGeom prst="roundRect">
            <a:avLst>
              <a:gd name="adj" fmla="val 50000"/>
            </a:avLst>
          </a:prstGeom>
          <a:solidFill>
            <a:srgbClr val="009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800" dirty="0"/>
              <a:t>     </a:t>
            </a:r>
          </a:p>
        </p:txBody>
      </p:sp>
      <p:sp>
        <p:nvSpPr>
          <p:cNvPr id="5" name="Title 1">
            <a:extLst>
              <a:ext uri="{FF2B5EF4-FFF2-40B4-BE49-F238E27FC236}">
                <a16:creationId xmlns:a16="http://schemas.microsoft.com/office/drawing/2014/main" id="{BCC684A9-5688-844F-A63B-999756D81328}"/>
              </a:ext>
            </a:extLst>
          </p:cNvPr>
          <p:cNvSpPr txBox="1">
            <a:spLocks/>
          </p:cNvSpPr>
          <p:nvPr/>
        </p:nvSpPr>
        <p:spPr>
          <a:xfrm>
            <a:off x="4764820" y="288244"/>
            <a:ext cx="946553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Helvetica" panose="020B0604020202020204" pitchFamily="34" charset="0"/>
                <a:ea typeface="+mj-ea"/>
                <a:cs typeface="Helvetica" panose="020B0604020202020204" pitchFamily="34" charset="0"/>
              </a:defRPr>
            </a:lvl1pPr>
          </a:lstStyle>
          <a:p>
            <a:r>
              <a:rPr lang="en-GB" sz="4000" dirty="0">
                <a:solidFill>
                  <a:schemeClr val="bg1"/>
                </a:solidFill>
              </a:rPr>
              <a:t>Leg Ulcer </a:t>
            </a:r>
            <a:r>
              <a:rPr lang="en-GB" sz="4000" dirty="0">
                <a:solidFill>
                  <a:schemeClr val="bg1"/>
                </a:solidFill>
                <a:latin typeface="Helvetica Light" panose="020B0403020202020204" pitchFamily="34" charset="0"/>
              </a:rPr>
              <a:t>Hosiery Kits</a:t>
            </a:r>
          </a:p>
        </p:txBody>
      </p:sp>
      <p:graphicFrame>
        <p:nvGraphicFramePr>
          <p:cNvPr id="6" name="Table 5">
            <a:extLst>
              <a:ext uri="{FF2B5EF4-FFF2-40B4-BE49-F238E27FC236}">
                <a16:creationId xmlns:a16="http://schemas.microsoft.com/office/drawing/2014/main" id="{B4387A15-767D-864D-8BF6-22162365E1D0}"/>
              </a:ext>
            </a:extLst>
          </p:cNvPr>
          <p:cNvGraphicFramePr>
            <a:graphicFrameLocks noGrp="1"/>
          </p:cNvGraphicFramePr>
          <p:nvPr>
            <p:extLst>
              <p:ext uri="{D42A27DB-BD31-4B8C-83A1-F6EECF244321}">
                <p14:modId xmlns:p14="http://schemas.microsoft.com/office/powerpoint/2010/main" val="2019400357"/>
              </p:ext>
            </p:extLst>
          </p:nvPr>
        </p:nvGraphicFramePr>
        <p:xfrm>
          <a:off x="440026" y="2003153"/>
          <a:ext cx="10937035" cy="3812051"/>
        </p:xfrm>
        <a:graphic>
          <a:graphicData uri="http://schemas.openxmlformats.org/drawingml/2006/table">
            <a:tbl>
              <a:tblPr firstRow="1" bandRow="1">
                <a:tableStyleId>{93296810-A885-4BE3-A3E7-6D5BEEA58F35}</a:tableStyleId>
              </a:tblPr>
              <a:tblGrid>
                <a:gridCol w="2338423">
                  <a:extLst>
                    <a:ext uri="{9D8B030D-6E8A-4147-A177-3AD203B41FA5}">
                      <a16:colId xmlns:a16="http://schemas.microsoft.com/office/drawing/2014/main" val="229190118"/>
                    </a:ext>
                  </a:extLst>
                </a:gridCol>
                <a:gridCol w="2253046">
                  <a:extLst>
                    <a:ext uri="{9D8B030D-6E8A-4147-A177-3AD203B41FA5}">
                      <a16:colId xmlns:a16="http://schemas.microsoft.com/office/drawing/2014/main" val="2993384056"/>
                    </a:ext>
                  </a:extLst>
                </a:gridCol>
                <a:gridCol w="1969198">
                  <a:extLst>
                    <a:ext uri="{9D8B030D-6E8A-4147-A177-3AD203B41FA5}">
                      <a16:colId xmlns:a16="http://schemas.microsoft.com/office/drawing/2014/main" val="291676342"/>
                    </a:ext>
                  </a:extLst>
                </a:gridCol>
                <a:gridCol w="2353948">
                  <a:extLst>
                    <a:ext uri="{9D8B030D-6E8A-4147-A177-3AD203B41FA5}">
                      <a16:colId xmlns:a16="http://schemas.microsoft.com/office/drawing/2014/main" val="1023091981"/>
                    </a:ext>
                  </a:extLst>
                </a:gridCol>
                <a:gridCol w="2022420">
                  <a:extLst>
                    <a:ext uri="{9D8B030D-6E8A-4147-A177-3AD203B41FA5}">
                      <a16:colId xmlns:a16="http://schemas.microsoft.com/office/drawing/2014/main" val="3354886242"/>
                    </a:ext>
                  </a:extLst>
                </a:gridCol>
              </a:tblGrid>
              <a:tr h="374287">
                <a:tc>
                  <a:txBody>
                    <a:bodyPr/>
                    <a:lstStyle/>
                    <a:p>
                      <a:pPr algn="ctr"/>
                      <a:r>
                        <a:rPr lang="en-GB" b="0" i="0" dirty="0">
                          <a:solidFill>
                            <a:schemeClr val="bg1"/>
                          </a:solidFill>
                          <a:latin typeface="Helvetica" pitchFamily="2" charset="0"/>
                          <a:cs typeface="Helvetica" panose="020B0604020202020204" pitchFamily="34" charset="0"/>
                        </a:rPr>
                        <a:t>Hosiery</a:t>
                      </a:r>
                    </a:p>
                  </a:txBody>
                  <a:tcPr>
                    <a:solidFill>
                      <a:srgbClr val="009533"/>
                    </a:solidFill>
                  </a:tcPr>
                </a:tc>
                <a:tc>
                  <a:txBody>
                    <a:bodyPr/>
                    <a:lstStyle/>
                    <a:p>
                      <a:pPr algn="ctr"/>
                      <a:r>
                        <a:rPr lang="en-GB" b="0" i="0" dirty="0">
                          <a:solidFill>
                            <a:schemeClr val="bg1"/>
                          </a:solidFill>
                          <a:latin typeface="Helvetica" pitchFamily="2" charset="0"/>
                          <a:cs typeface="Helvetica" panose="020B0604020202020204" pitchFamily="34" charset="0"/>
                        </a:rPr>
                        <a:t>Evidence</a:t>
                      </a:r>
                    </a:p>
                  </a:txBody>
                  <a:tcPr>
                    <a:solidFill>
                      <a:srgbClr val="009533"/>
                    </a:solidFill>
                  </a:tcPr>
                </a:tc>
                <a:tc>
                  <a:txBody>
                    <a:bodyPr/>
                    <a:lstStyle/>
                    <a:p>
                      <a:pPr algn="ctr"/>
                      <a:r>
                        <a:rPr lang="en-GB" b="0" i="0" dirty="0">
                          <a:solidFill>
                            <a:schemeClr val="bg1"/>
                          </a:solidFill>
                          <a:latin typeface="Helvetica" pitchFamily="2" charset="0"/>
                          <a:cs typeface="Helvetica" panose="020B0604020202020204" pitchFamily="34" charset="0"/>
                        </a:rPr>
                        <a:t>Advantages</a:t>
                      </a:r>
                    </a:p>
                  </a:txBody>
                  <a:tcPr>
                    <a:solidFill>
                      <a:srgbClr val="009533"/>
                    </a:solidFill>
                  </a:tcPr>
                </a:tc>
                <a:tc>
                  <a:txBody>
                    <a:bodyPr/>
                    <a:lstStyle/>
                    <a:p>
                      <a:pPr algn="ctr"/>
                      <a:r>
                        <a:rPr lang="en-GB" b="0" i="0" dirty="0">
                          <a:solidFill>
                            <a:schemeClr val="bg1"/>
                          </a:solidFill>
                          <a:latin typeface="Helvetica" pitchFamily="2" charset="0"/>
                          <a:cs typeface="Helvetica" panose="020B0604020202020204" pitchFamily="34" charset="0"/>
                        </a:rPr>
                        <a:t>Disadvantages</a:t>
                      </a:r>
                    </a:p>
                  </a:txBody>
                  <a:tcPr>
                    <a:solidFill>
                      <a:srgbClr val="009533"/>
                    </a:solidFill>
                  </a:tcPr>
                </a:tc>
                <a:tc>
                  <a:txBody>
                    <a:bodyPr/>
                    <a:lstStyle/>
                    <a:p>
                      <a:pPr algn="ctr"/>
                      <a:r>
                        <a:rPr lang="en-GB" b="0" i="0" dirty="0">
                          <a:solidFill>
                            <a:schemeClr val="bg1"/>
                          </a:solidFill>
                          <a:latin typeface="Helvetica" pitchFamily="2" charset="0"/>
                          <a:cs typeface="Helvetica" panose="020B0604020202020204" pitchFamily="34" charset="0"/>
                        </a:rPr>
                        <a:t>Patient benefits</a:t>
                      </a:r>
                    </a:p>
                  </a:txBody>
                  <a:tcPr>
                    <a:solidFill>
                      <a:srgbClr val="009533"/>
                    </a:solidFill>
                  </a:tcPr>
                </a:tc>
                <a:extLst>
                  <a:ext uri="{0D108BD9-81ED-4DB2-BD59-A6C34878D82A}">
                    <a16:rowId xmlns:a16="http://schemas.microsoft.com/office/drawing/2014/main" val="1315241238"/>
                  </a:ext>
                </a:extLst>
              </a:tr>
              <a:tr h="3437764">
                <a:tc>
                  <a:txBody>
                    <a:bodyPr/>
                    <a:lstStyle/>
                    <a:p>
                      <a:pPr marL="285750" indent="-285750">
                        <a:buClr>
                          <a:srgbClr val="E2001A"/>
                        </a:buClr>
                        <a:buFont typeface="Wingdings" pitchFamily="2" charset="2"/>
                        <a:buChar char="§"/>
                      </a:pPr>
                      <a:endParaRPr lang="en-GB" dirty="0">
                        <a:solidFill>
                          <a:schemeClr val="tx1">
                            <a:lumMod val="65000"/>
                            <a:lumOff val="35000"/>
                          </a:schemeClr>
                        </a:solidFill>
                        <a:latin typeface="Helvetica" panose="020B0604020202020204" pitchFamily="34" charset="0"/>
                        <a:cs typeface="Helvetica" panose="020B0604020202020204" pitchFamily="34" charset="0"/>
                      </a:endParaRPr>
                    </a:p>
                    <a:p>
                      <a:pPr marL="285750" indent="-285750">
                        <a:buClr>
                          <a:srgbClr val="E2001A"/>
                        </a:buClr>
                        <a:buFont typeface="Wingdings" pitchFamily="2" charset="2"/>
                        <a:buChar char="§"/>
                      </a:pPr>
                      <a:r>
                        <a:rPr lang="en-GB" dirty="0">
                          <a:solidFill>
                            <a:schemeClr val="tx1">
                              <a:lumMod val="65000"/>
                              <a:lumOff val="35000"/>
                            </a:schemeClr>
                          </a:solidFill>
                          <a:latin typeface="Helvetica" panose="020B0604020202020204" pitchFamily="34" charset="0"/>
                          <a:cs typeface="Helvetica" panose="020B0604020202020204" pitchFamily="34" charset="0"/>
                        </a:rPr>
                        <a:t>Compression hosiery and Hosiery kits should be first line where possible</a:t>
                      </a:r>
                    </a:p>
                  </a:txBody>
                  <a:tcPr/>
                </a:tc>
                <a:tc>
                  <a:txBody>
                    <a:bodyPr/>
                    <a:lstStyle/>
                    <a:p>
                      <a:pPr marL="285750" indent="-285750">
                        <a:buClr>
                          <a:srgbClr val="E2001A"/>
                        </a:buClr>
                        <a:buFont typeface="Wingdings" pitchFamily="2" charset="2"/>
                        <a:buChar char="§"/>
                      </a:pPr>
                      <a:endParaRPr lang="en-GB" dirty="0">
                        <a:solidFill>
                          <a:schemeClr val="tx1">
                            <a:lumMod val="65000"/>
                            <a:lumOff val="35000"/>
                          </a:schemeClr>
                        </a:solidFill>
                        <a:latin typeface="Helvetica" panose="020B0604020202020204" pitchFamily="34" charset="0"/>
                        <a:cs typeface="Helvetica" panose="020B0604020202020204" pitchFamily="34" charset="0"/>
                      </a:endParaRPr>
                    </a:p>
                    <a:p>
                      <a:pPr marL="285750" indent="-285750">
                        <a:buClr>
                          <a:srgbClr val="E2001A"/>
                        </a:buClr>
                        <a:buFont typeface="Wingdings" pitchFamily="2" charset="2"/>
                        <a:buChar char="§"/>
                      </a:pPr>
                      <a:r>
                        <a:rPr lang="en-GB" dirty="0">
                          <a:solidFill>
                            <a:schemeClr val="tx1">
                              <a:lumMod val="65000"/>
                              <a:lumOff val="35000"/>
                            </a:schemeClr>
                          </a:solidFill>
                          <a:latin typeface="Helvetica" panose="020B0604020202020204" pitchFamily="34" charset="0"/>
                          <a:cs typeface="Helvetica" panose="020B0604020202020204" pitchFamily="34" charset="0"/>
                        </a:rPr>
                        <a:t>As effective as multi-component bandages</a:t>
                      </a:r>
                    </a:p>
                    <a:p>
                      <a:pPr marL="285750" indent="-285750">
                        <a:buClr>
                          <a:srgbClr val="E2001A"/>
                        </a:buClr>
                        <a:buFont typeface="Wingdings" pitchFamily="2" charset="2"/>
                        <a:buChar char="§"/>
                      </a:pPr>
                      <a:r>
                        <a:rPr lang="en-GB" dirty="0">
                          <a:solidFill>
                            <a:schemeClr val="tx1">
                              <a:lumMod val="65000"/>
                              <a:lumOff val="35000"/>
                            </a:schemeClr>
                          </a:solidFill>
                          <a:latin typeface="Helvetica" panose="020B0604020202020204" pitchFamily="34" charset="0"/>
                          <a:cs typeface="Helvetica" panose="020B0604020202020204" pitchFamily="34" charset="0"/>
                        </a:rPr>
                        <a:t>Less expensive</a:t>
                      </a:r>
                    </a:p>
                    <a:p>
                      <a:pPr marL="285750" indent="-285750">
                        <a:buClr>
                          <a:srgbClr val="E2001A"/>
                        </a:buClr>
                        <a:buFont typeface="Wingdings" pitchFamily="2" charset="2"/>
                        <a:buChar char="§"/>
                      </a:pPr>
                      <a:r>
                        <a:rPr lang="en-GB" dirty="0">
                          <a:solidFill>
                            <a:schemeClr val="tx1">
                              <a:lumMod val="65000"/>
                              <a:lumOff val="35000"/>
                            </a:schemeClr>
                          </a:solidFill>
                          <a:latin typeface="Helvetica" panose="020B0604020202020204" pitchFamily="34" charset="0"/>
                          <a:cs typeface="Helvetica" panose="020B0604020202020204" pitchFamily="34" charset="0"/>
                        </a:rPr>
                        <a:t>Promotes self care</a:t>
                      </a:r>
                    </a:p>
                  </a:txBody>
                  <a:tcPr/>
                </a:tc>
                <a:tc>
                  <a:txBody>
                    <a:bodyPr/>
                    <a:lstStyle/>
                    <a:p>
                      <a:pPr marL="285750" indent="-285750">
                        <a:buClr>
                          <a:srgbClr val="E2001A"/>
                        </a:buClr>
                        <a:buFont typeface="Wingdings" pitchFamily="2" charset="2"/>
                        <a:buChar char="§"/>
                      </a:pPr>
                      <a:endParaRPr lang="en-GB" dirty="0">
                        <a:solidFill>
                          <a:schemeClr val="tx1">
                            <a:lumMod val="65000"/>
                            <a:lumOff val="35000"/>
                          </a:schemeClr>
                        </a:solidFill>
                        <a:latin typeface="Helvetica" panose="020B0604020202020204" pitchFamily="34" charset="0"/>
                        <a:cs typeface="Helvetica" panose="020B0604020202020204" pitchFamily="34" charset="0"/>
                      </a:endParaRPr>
                    </a:p>
                    <a:p>
                      <a:pPr marL="285750" indent="-285750">
                        <a:buClr>
                          <a:srgbClr val="E2001A"/>
                        </a:buClr>
                        <a:buFont typeface="Wingdings" pitchFamily="2" charset="2"/>
                        <a:buChar char="§"/>
                      </a:pPr>
                      <a:r>
                        <a:rPr lang="en-GB" dirty="0">
                          <a:solidFill>
                            <a:schemeClr val="tx1">
                              <a:lumMod val="65000"/>
                              <a:lumOff val="35000"/>
                            </a:schemeClr>
                          </a:solidFill>
                          <a:latin typeface="Helvetica" panose="020B0604020202020204" pitchFamily="34" charset="0"/>
                          <a:cs typeface="Helvetica" panose="020B0604020202020204" pitchFamily="34" charset="0"/>
                        </a:rPr>
                        <a:t>Low level of skill to apply</a:t>
                      </a:r>
                    </a:p>
                    <a:p>
                      <a:pPr marL="285750" indent="-285750">
                        <a:buClr>
                          <a:srgbClr val="E2001A"/>
                        </a:buClr>
                        <a:buFont typeface="Wingdings" pitchFamily="2" charset="2"/>
                        <a:buChar char="§"/>
                      </a:pPr>
                      <a:r>
                        <a:rPr lang="en-GB" dirty="0">
                          <a:solidFill>
                            <a:schemeClr val="tx1">
                              <a:lumMod val="65000"/>
                              <a:lumOff val="35000"/>
                            </a:schemeClr>
                          </a:solidFill>
                          <a:latin typeface="Helvetica" panose="020B0604020202020204" pitchFamily="34" charset="0"/>
                          <a:cs typeface="Helvetica" panose="020B0604020202020204" pitchFamily="34" charset="0"/>
                        </a:rPr>
                        <a:t>Consistent compression levels</a:t>
                      </a:r>
                    </a:p>
                    <a:p>
                      <a:pPr marL="285750" indent="-285750">
                        <a:buClr>
                          <a:srgbClr val="E2001A"/>
                        </a:buClr>
                        <a:buFont typeface="Wingdings" pitchFamily="2" charset="2"/>
                        <a:buChar char="§"/>
                      </a:pPr>
                      <a:r>
                        <a:rPr lang="en-GB" dirty="0">
                          <a:solidFill>
                            <a:schemeClr val="tx1">
                              <a:lumMod val="65000"/>
                              <a:lumOff val="35000"/>
                            </a:schemeClr>
                          </a:solidFill>
                          <a:latin typeface="Helvetica" panose="020B0604020202020204" pitchFamily="34" charset="0"/>
                          <a:cs typeface="Helvetica" panose="020B0604020202020204" pitchFamily="34" charset="0"/>
                        </a:rPr>
                        <a:t>Allows patient self care</a:t>
                      </a:r>
                    </a:p>
                    <a:p>
                      <a:pPr marL="285750" indent="-285750">
                        <a:buClr>
                          <a:srgbClr val="E2001A"/>
                        </a:buClr>
                        <a:buFont typeface="Wingdings" pitchFamily="2" charset="2"/>
                        <a:buChar char="§"/>
                      </a:pPr>
                      <a:r>
                        <a:rPr lang="en-GB" dirty="0">
                          <a:solidFill>
                            <a:schemeClr val="tx1">
                              <a:lumMod val="65000"/>
                              <a:lumOff val="35000"/>
                            </a:schemeClr>
                          </a:solidFill>
                          <a:latin typeface="Helvetica" panose="020B0604020202020204" pitchFamily="34" charset="0"/>
                          <a:cs typeface="Helvetica" panose="020B0604020202020204" pitchFamily="34" charset="0"/>
                        </a:rPr>
                        <a:t>Cost effective</a:t>
                      </a:r>
                    </a:p>
                    <a:p>
                      <a:pPr marL="285750" indent="-285750">
                        <a:buClr>
                          <a:srgbClr val="E2001A"/>
                        </a:buClr>
                        <a:buFont typeface="Wingdings" pitchFamily="2" charset="2"/>
                        <a:buChar char="§"/>
                      </a:pPr>
                      <a:endParaRPr lang="en-GB" dirty="0">
                        <a:solidFill>
                          <a:schemeClr val="tx1">
                            <a:lumMod val="65000"/>
                            <a:lumOff val="35000"/>
                          </a:schemeClr>
                        </a:solidFill>
                        <a:latin typeface="Helvetica" panose="020B0604020202020204" pitchFamily="34" charset="0"/>
                        <a:cs typeface="Helvetica" panose="020B0604020202020204" pitchFamily="34" charset="0"/>
                      </a:endParaRPr>
                    </a:p>
                    <a:p>
                      <a:pPr marL="285750" indent="-285750">
                        <a:buClr>
                          <a:srgbClr val="E2001A"/>
                        </a:buClr>
                        <a:buFont typeface="Wingdings" pitchFamily="2" charset="2"/>
                        <a:buChar char="§"/>
                      </a:pPr>
                      <a:endParaRPr lang="en-GB" dirty="0">
                        <a:solidFill>
                          <a:schemeClr val="tx1">
                            <a:lumMod val="65000"/>
                            <a:lumOff val="35000"/>
                          </a:schemeClr>
                        </a:solidFill>
                        <a:latin typeface="Helvetica" panose="020B0604020202020204" pitchFamily="34" charset="0"/>
                        <a:cs typeface="Helvetica" panose="020B0604020202020204" pitchFamily="34" charset="0"/>
                      </a:endParaRPr>
                    </a:p>
                  </a:txBody>
                  <a:tcPr/>
                </a:tc>
                <a:tc>
                  <a:txBody>
                    <a:bodyPr/>
                    <a:lstStyle/>
                    <a:p>
                      <a:pPr marL="285750" indent="-285750">
                        <a:buClr>
                          <a:srgbClr val="E2001A"/>
                        </a:buClr>
                        <a:buFont typeface="Wingdings" pitchFamily="2" charset="2"/>
                        <a:buChar char="§"/>
                      </a:pPr>
                      <a:endParaRPr lang="en-GB" dirty="0">
                        <a:solidFill>
                          <a:schemeClr val="tx1">
                            <a:lumMod val="65000"/>
                            <a:lumOff val="35000"/>
                          </a:schemeClr>
                        </a:solidFill>
                        <a:latin typeface="Helvetica" panose="020B0604020202020204" pitchFamily="34" charset="0"/>
                        <a:cs typeface="Helvetica" panose="020B0604020202020204" pitchFamily="34" charset="0"/>
                      </a:endParaRPr>
                    </a:p>
                    <a:p>
                      <a:pPr marL="285750" indent="-285750">
                        <a:buClr>
                          <a:srgbClr val="E2001A"/>
                        </a:buClr>
                        <a:buFont typeface="Wingdings" pitchFamily="2" charset="2"/>
                        <a:buChar char="§"/>
                      </a:pPr>
                      <a:r>
                        <a:rPr lang="en-GB" dirty="0">
                          <a:solidFill>
                            <a:schemeClr val="tx1">
                              <a:lumMod val="65000"/>
                              <a:lumOff val="35000"/>
                            </a:schemeClr>
                          </a:solidFill>
                          <a:latin typeface="Helvetica" panose="020B0604020202020204" pitchFamily="34" charset="0"/>
                          <a:cs typeface="Helvetica" panose="020B0604020202020204" pitchFamily="34" charset="0"/>
                        </a:rPr>
                        <a:t>Not suitable for distorted limb shapes</a:t>
                      </a:r>
                    </a:p>
                    <a:p>
                      <a:pPr marL="285750" indent="-285750">
                        <a:buClr>
                          <a:srgbClr val="E2001A"/>
                        </a:buClr>
                        <a:buFont typeface="Wingdings" pitchFamily="2" charset="2"/>
                        <a:buChar char="§"/>
                      </a:pPr>
                      <a:r>
                        <a:rPr lang="en-GB" dirty="0">
                          <a:solidFill>
                            <a:schemeClr val="tx1">
                              <a:lumMod val="65000"/>
                              <a:lumOff val="35000"/>
                            </a:schemeClr>
                          </a:solidFill>
                          <a:latin typeface="Helvetica" panose="020B0604020202020204" pitchFamily="34" charset="0"/>
                          <a:cs typeface="Helvetica" panose="020B0604020202020204" pitchFamily="34" charset="0"/>
                        </a:rPr>
                        <a:t>Not suitable for rapidly decreasing oedema</a:t>
                      </a:r>
                    </a:p>
                    <a:p>
                      <a:pPr marL="285750" indent="-285750">
                        <a:buClr>
                          <a:srgbClr val="E2001A"/>
                        </a:buClr>
                        <a:buFont typeface="Wingdings" pitchFamily="2" charset="2"/>
                        <a:buChar char="§"/>
                      </a:pPr>
                      <a:r>
                        <a:rPr lang="en-GB" dirty="0">
                          <a:solidFill>
                            <a:schemeClr val="tx1">
                              <a:lumMod val="65000"/>
                              <a:lumOff val="35000"/>
                            </a:schemeClr>
                          </a:solidFill>
                          <a:latin typeface="Helvetica" panose="020B0604020202020204" pitchFamily="34" charset="0"/>
                          <a:cs typeface="Helvetica" panose="020B0604020202020204" pitchFamily="34" charset="0"/>
                        </a:rPr>
                        <a:t>Exudate needs to be contained within the primary dressing</a:t>
                      </a:r>
                    </a:p>
                  </a:txBody>
                  <a:tcPr/>
                </a:tc>
                <a:tc>
                  <a:txBody>
                    <a:bodyPr/>
                    <a:lstStyle/>
                    <a:p>
                      <a:pPr marL="285750" indent="-285750">
                        <a:buClr>
                          <a:srgbClr val="E2001A"/>
                        </a:buClr>
                        <a:buFont typeface="Wingdings" pitchFamily="2" charset="2"/>
                        <a:buChar char="§"/>
                      </a:pPr>
                      <a:endParaRPr lang="en-GB" dirty="0">
                        <a:solidFill>
                          <a:schemeClr val="tx1">
                            <a:lumMod val="65000"/>
                            <a:lumOff val="35000"/>
                          </a:schemeClr>
                        </a:solidFill>
                        <a:latin typeface="Helvetica" panose="020B0604020202020204" pitchFamily="34" charset="0"/>
                        <a:cs typeface="Helvetica" panose="020B0604020202020204" pitchFamily="34" charset="0"/>
                      </a:endParaRPr>
                    </a:p>
                    <a:p>
                      <a:pPr marL="285750" indent="-285750">
                        <a:buClr>
                          <a:srgbClr val="E2001A"/>
                        </a:buClr>
                        <a:buFont typeface="Wingdings" pitchFamily="2" charset="2"/>
                        <a:buChar char="§"/>
                      </a:pPr>
                      <a:r>
                        <a:rPr lang="en-GB" dirty="0">
                          <a:solidFill>
                            <a:schemeClr val="tx1">
                              <a:lumMod val="65000"/>
                              <a:lumOff val="35000"/>
                            </a:schemeClr>
                          </a:solidFill>
                          <a:latin typeface="Helvetica" panose="020B0604020202020204" pitchFamily="34" charset="0"/>
                          <a:cs typeface="Helvetica" panose="020B0604020202020204" pitchFamily="34" charset="0"/>
                        </a:rPr>
                        <a:t>Low profile</a:t>
                      </a:r>
                    </a:p>
                    <a:p>
                      <a:pPr marL="285750" indent="-285750">
                        <a:buClr>
                          <a:srgbClr val="E2001A"/>
                        </a:buClr>
                        <a:buFont typeface="Wingdings" pitchFamily="2" charset="2"/>
                        <a:buChar char="§"/>
                      </a:pPr>
                      <a:r>
                        <a:rPr lang="en-GB" dirty="0">
                          <a:solidFill>
                            <a:schemeClr val="tx1">
                              <a:lumMod val="65000"/>
                              <a:lumOff val="35000"/>
                            </a:schemeClr>
                          </a:solidFill>
                          <a:latin typeface="Helvetica" panose="020B0604020202020204" pitchFamily="34" charset="0"/>
                          <a:cs typeface="Helvetica" panose="020B0604020202020204" pitchFamily="34" charset="0"/>
                        </a:rPr>
                        <a:t>Minimal changes to footwear or clothing</a:t>
                      </a:r>
                    </a:p>
                    <a:p>
                      <a:pPr marL="285750" indent="-285750">
                        <a:buClr>
                          <a:srgbClr val="E2001A"/>
                        </a:buClr>
                        <a:buFont typeface="Wingdings" pitchFamily="2" charset="2"/>
                        <a:buChar char="§"/>
                      </a:pPr>
                      <a:r>
                        <a:rPr lang="en-GB" dirty="0">
                          <a:solidFill>
                            <a:schemeClr val="tx1">
                              <a:lumMod val="65000"/>
                              <a:lumOff val="35000"/>
                            </a:schemeClr>
                          </a:solidFill>
                          <a:latin typeface="Helvetica" panose="020B0604020202020204" pitchFamily="34" charset="0"/>
                          <a:cs typeface="Helvetica" panose="020B0604020202020204" pitchFamily="34" charset="0"/>
                        </a:rPr>
                        <a:t>Allows self care</a:t>
                      </a:r>
                    </a:p>
                    <a:p>
                      <a:pPr marL="285750" indent="-285750">
                        <a:buClr>
                          <a:srgbClr val="E2001A"/>
                        </a:buClr>
                        <a:buFont typeface="Wingdings" pitchFamily="2" charset="2"/>
                        <a:buChar char="§"/>
                      </a:pPr>
                      <a:r>
                        <a:rPr lang="en-GB" dirty="0">
                          <a:solidFill>
                            <a:schemeClr val="tx1">
                              <a:lumMod val="65000"/>
                              <a:lumOff val="35000"/>
                            </a:schemeClr>
                          </a:solidFill>
                          <a:latin typeface="Helvetica" panose="020B0604020202020204" pitchFamily="34" charset="0"/>
                          <a:cs typeface="Helvetica" panose="020B0604020202020204" pitchFamily="34" charset="0"/>
                        </a:rPr>
                        <a:t>Aesthetically pleasing</a:t>
                      </a:r>
                    </a:p>
                    <a:p>
                      <a:pPr marL="285750" indent="-285750">
                        <a:buClr>
                          <a:srgbClr val="E2001A"/>
                        </a:buClr>
                        <a:buFont typeface="Wingdings" pitchFamily="2" charset="2"/>
                        <a:buChar char="§"/>
                      </a:pPr>
                      <a:endParaRPr lang="en-GB" dirty="0">
                        <a:solidFill>
                          <a:schemeClr val="tx1">
                            <a:lumMod val="65000"/>
                            <a:lumOff val="35000"/>
                          </a:schemeClr>
                        </a:solidFill>
                        <a:latin typeface="Helvetica" panose="020B0604020202020204" pitchFamily="34" charset="0"/>
                        <a:cs typeface="Helvetica" panose="020B0604020202020204" pitchFamily="34" charset="0"/>
                      </a:endParaRPr>
                    </a:p>
                  </a:txBody>
                  <a:tcPr/>
                </a:tc>
                <a:extLst>
                  <a:ext uri="{0D108BD9-81ED-4DB2-BD59-A6C34878D82A}">
                    <a16:rowId xmlns:a16="http://schemas.microsoft.com/office/drawing/2014/main" val="1504918468"/>
                  </a:ext>
                </a:extLst>
              </a:tr>
            </a:tbl>
          </a:graphicData>
        </a:graphic>
      </p:graphicFrame>
    </p:spTree>
    <p:extLst>
      <p:ext uri="{BB962C8B-B14F-4D97-AF65-F5344CB8AC3E}">
        <p14:creationId xmlns:p14="http://schemas.microsoft.com/office/powerpoint/2010/main" val="13363083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8"/>
          <p:cNvSpPr>
            <a:spLocks noChangeArrowheads="1"/>
          </p:cNvSpPr>
          <p:nvPr/>
        </p:nvSpPr>
        <p:spPr bwMode="auto">
          <a:xfrm>
            <a:off x="8620624" y="5112982"/>
            <a:ext cx="1355269" cy="1198995"/>
          </a:xfrm>
          <a:prstGeom prst="rect">
            <a:avLst/>
          </a:prstGeom>
          <a:solidFill>
            <a:schemeClr val="bg1"/>
          </a:solidFill>
          <a:ln w="9525" algn="ctr">
            <a:solidFill>
              <a:schemeClr val="bg1"/>
            </a:solidFill>
            <a:round/>
            <a:headEnd/>
            <a:tailEnd/>
          </a:ln>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GB" altLang="en-US" sz="2038">
              <a:solidFill>
                <a:srgbClr val="000000"/>
              </a:solidFill>
            </a:endParaRPr>
          </a:p>
        </p:txBody>
      </p:sp>
      <p:pic>
        <p:nvPicPr>
          <p:cNvPr id="2052"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45028" y="2149486"/>
            <a:ext cx="3446971" cy="4232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3"/>
          <p:cNvSpPr txBox="1">
            <a:spLocks noChangeArrowheads="1"/>
          </p:cNvSpPr>
          <p:nvPr/>
        </p:nvSpPr>
        <p:spPr>
          <a:xfrm>
            <a:off x="415333" y="1889393"/>
            <a:ext cx="8825175" cy="4369525"/>
          </a:xfrm>
          <a:prstGeom prst="rect">
            <a:avLst/>
          </a:prstGeom>
        </p:spPr>
        <p:txBody>
          <a:bodyPr/>
          <a:lstStyle>
            <a:lvl1pPr marL="0" indent="0" algn="ctr" rtl="0" eaLnBrk="0" fontAlgn="base" hangingPunct="0">
              <a:spcBef>
                <a:spcPct val="20000"/>
              </a:spcBef>
              <a:spcAft>
                <a:spcPct val="0"/>
              </a:spcAft>
              <a:buNone/>
              <a:defRPr sz="3200">
                <a:solidFill>
                  <a:schemeClr val="tx1"/>
                </a:solidFill>
                <a:latin typeface="+mn-lt"/>
                <a:ea typeface="MS PGothic" panose="020B0600070205080204" pitchFamily="34" charset="-128"/>
                <a:cs typeface="+mn-cs"/>
              </a:defRPr>
            </a:lvl1pPr>
            <a:lvl2pPr marL="457200" indent="0" algn="ctr" rtl="0" eaLnBrk="0" fontAlgn="base" hangingPunct="0">
              <a:spcBef>
                <a:spcPct val="20000"/>
              </a:spcBef>
              <a:spcAft>
                <a:spcPct val="0"/>
              </a:spcAft>
              <a:buNone/>
              <a:defRPr sz="2800">
                <a:solidFill>
                  <a:schemeClr val="tx1"/>
                </a:solidFill>
                <a:latin typeface="+mn-lt"/>
                <a:ea typeface="MS PGothic" panose="020B0600070205080204" pitchFamily="34" charset="-128"/>
              </a:defRPr>
            </a:lvl2pPr>
            <a:lvl3pPr marL="914400" indent="0" algn="ctr" rtl="0" eaLnBrk="0" fontAlgn="base" hangingPunct="0">
              <a:spcBef>
                <a:spcPct val="20000"/>
              </a:spcBef>
              <a:spcAft>
                <a:spcPct val="0"/>
              </a:spcAft>
              <a:buNone/>
              <a:defRPr sz="2400">
                <a:solidFill>
                  <a:schemeClr val="tx1"/>
                </a:solidFill>
                <a:latin typeface="+mn-lt"/>
                <a:ea typeface="MS PGothic" panose="020B0600070205080204" pitchFamily="34" charset="-128"/>
              </a:defRPr>
            </a:lvl3pPr>
            <a:lvl4pPr marL="1371600" indent="0" algn="ctr" rtl="0" eaLnBrk="0" fontAlgn="base" hangingPunct="0">
              <a:spcBef>
                <a:spcPct val="20000"/>
              </a:spcBef>
              <a:spcAft>
                <a:spcPct val="0"/>
              </a:spcAft>
              <a:buNone/>
              <a:defRPr sz="2000">
                <a:solidFill>
                  <a:schemeClr val="tx1"/>
                </a:solidFill>
                <a:latin typeface="+mn-lt"/>
                <a:ea typeface="MS PGothic" panose="020B0600070205080204" pitchFamily="34" charset="-128"/>
              </a:defRPr>
            </a:lvl4pPr>
            <a:lvl5pPr marL="1828800" indent="0" algn="ctr" rtl="0" eaLnBrk="0" fontAlgn="base" hangingPunct="0">
              <a:spcBef>
                <a:spcPct val="20000"/>
              </a:spcBef>
              <a:spcAft>
                <a:spcPct val="0"/>
              </a:spcAft>
              <a:buNone/>
              <a:defRPr sz="2000">
                <a:solidFill>
                  <a:schemeClr val="tx1"/>
                </a:solidFill>
                <a:latin typeface="+mn-lt"/>
                <a:ea typeface="MS PGothic" panose="020B0600070205080204" pitchFamily="34" charset="-128"/>
              </a:defRPr>
            </a:lvl5pPr>
            <a:lvl6pPr marL="2286000" indent="0" algn="ctr" rtl="0" fontAlgn="base">
              <a:spcBef>
                <a:spcPct val="20000"/>
              </a:spcBef>
              <a:spcAft>
                <a:spcPct val="0"/>
              </a:spcAft>
              <a:buNone/>
              <a:defRPr sz="2000">
                <a:solidFill>
                  <a:schemeClr val="tx1"/>
                </a:solidFill>
                <a:latin typeface="+mn-lt"/>
                <a:ea typeface="+mn-ea"/>
              </a:defRPr>
            </a:lvl6pPr>
            <a:lvl7pPr marL="2743200" indent="0" algn="ctr" rtl="0" fontAlgn="base">
              <a:spcBef>
                <a:spcPct val="20000"/>
              </a:spcBef>
              <a:spcAft>
                <a:spcPct val="0"/>
              </a:spcAft>
              <a:buNone/>
              <a:defRPr sz="2000">
                <a:solidFill>
                  <a:schemeClr val="tx1"/>
                </a:solidFill>
                <a:latin typeface="+mn-lt"/>
                <a:ea typeface="+mn-ea"/>
              </a:defRPr>
            </a:lvl7pPr>
            <a:lvl8pPr marL="3200400" indent="0" algn="ctr" rtl="0" fontAlgn="base">
              <a:spcBef>
                <a:spcPct val="20000"/>
              </a:spcBef>
              <a:spcAft>
                <a:spcPct val="0"/>
              </a:spcAft>
              <a:buNone/>
              <a:defRPr sz="2000">
                <a:solidFill>
                  <a:schemeClr val="tx1"/>
                </a:solidFill>
                <a:latin typeface="+mn-lt"/>
                <a:ea typeface="+mn-ea"/>
              </a:defRPr>
            </a:lvl8pPr>
            <a:lvl9pPr marL="3657600" indent="0" algn="ctr" rtl="0" fontAlgn="base">
              <a:spcBef>
                <a:spcPct val="20000"/>
              </a:spcBef>
              <a:spcAft>
                <a:spcPct val="0"/>
              </a:spcAft>
              <a:buNone/>
              <a:defRPr sz="2000">
                <a:solidFill>
                  <a:schemeClr val="tx1"/>
                </a:solidFill>
                <a:latin typeface="+mn-lt"/>
                <a:ea typeface="+mn-ea"/>
              </a:defRPr>
            </a:lvl9pPr>
          </a:lstStyle>
          <a:p>
            <a:pPr marL="276155" indent="-276155" algn="l">
              <a:spcBef>
                <a:spcPts val="0"/>
              </a:spcBef>
              <a:buClr>
                <a:srgbClr val="E2001A"/>
              </a:buClr>
              <a:buFont typeface="Wingdings" panose="05000000000000000000" pitchFamily="2" charset="2"/>
              <a:buChar char="§"/>
              <a:defRPr/>
            </a:pPr>
            <a:r>
              <a:rPr lang="en-GB" sz="1933" kern="0" dirty="0">
                <a:solidFill>
                  <a:schemeClr val="tx2"/>
                </a:solidFill>
                <a:latin typeface="HelveticaNeue-Light"/>
              </a:rPr>
              <a:t>Ideal first line approach for VLU management </a:t>
            </a:r>
            <a:br>
              <a:rPr lang="en-GB" sz="1933" kern="0" dirty="0">
                <a:solidFill>
                  <a:schemeClr val="tx2"/>
                </a:solidFill>
                <a:latin typeface="HelveticaNeue-Light"/>
              </a:rPr>
            </a:br>
            <a:endParaRPr lang="en-GB" sz="1933" kern="0" dirty="0">
              <a:solidFill>
                <a:schemeClr val="tx2"/>
              </a:solidFill>
              <a:latin typeface="HelveticaNeue-Light"/>
            </a:endParaRPr>
          </a:p>
          <a:p>
            <a:pPr marL="276155" indent="-276155" algn="l">
              <a:spcBef>
                <a:spcPts val="0"/>
              </a:spcBef>
              <a:buClr>
                <a:srgbClr val="E2001A"/>
              </a:buClr>
              <a:buFont typeface="Wingdings" panose="05000000000000000000" pitchFamily="2" charset="2"/>
              <a:buChar char="§"/>
              <a:defRPr/>
            </a:pPr>
            <a:r>
              <a:rPr lang="en-GB" sz="1933" kern="0" dirty="0">
                <a:solidFill>
                  <a:schemeClr val="tx2"/>
                </a:solidFill>
                <a:latin typeface="HelveticaNeue-Light"/>
              </a:rPr>
              <a:t>A silky, easy to put on 10mmHg liner goes on first</a:t>
            </a:r>
            <a:br>
              <a:rPr lang="en-GB" sz="1933" kern="0" dirty="0">
                <a:solidFill>
                  <a:schemeClr val="tx2"/>
                </a:solidFill>
                <a:latin typeface="HelveticaNeue-Light"/>
              </a:rPr>
            </a:br>
            <a:endParaRPr lang="en-GB" sz="1933" kern="0" dirty="0">
              <a:solidFill>
                <a:schemeClr val="tx2"/>
              </a:solidFill>
              <a:latin typeface="HelveticaNeue-Light"/>
            </a:endParaRPr>
          </a:p>
          <a:p>
            <a:pPr marL="276155" indent="-276155" algn="l">
              <a:spcBef>
                <a:spcPts val="0"/>
              </a:spcBef>
              <a:buClr>
                <a:srgbClr val="E2001A"/>
              </a:buClr>
              <a:buFont typeface="Wingdings" panose="05000000000000000000" pitchFamily="2" charset="2"/>
              <a:buChar char="§"/>
              <a:defRPr/>
            </a:pPr>
            <a:r>
              <a:rPr lang="en-GB" sz="1933" kern="0" dirty="0">
                <a:solidFill>
                  <a:schemeClr val="tx2"/>
                </a:solidFill>
                <a:latin typeface="HelveticaNeue-Light"/>
              </a:rPr>
              <a:t>The liner holds dressings in place and helps the second layer to go on easily</a:t>
            </a:r>
            <a:br>
              <a:rPr lang="en-GB" sz="1933" kern="0" dirty="0">
                <a:solidFill>
                  <a:schemeClr val="tx2"/>
                </a:solidFill>
                <a:latin typeface="HelveticaNeue-Light"/>
              </a:rPr>
            </a:br>
            <a:endParaRPr lang="en-GB" sz="1933" kern="0" dirty="0">
              <a:solidFill>
                <a:schemeClr val="tx2"/>
              </a:solidFill>
              <a:latin typeface="HelveticaNeue-Light"/>
            </a:endParaRPr>
          </a:p>
          <a:p>
            <a:pPr marL="276155" indent="-276155" algn="l">
              <a:spcBef>
                <a:spcPts val="0"/>
              </a:spcBef>
              <a:buClr>
                <a:srgbClr val="E2001A"/>
              </a:buClr>
              <a:buFont typeface="Wingdings" panose="05000000000000000000" pitchFamily="2" charset="2"/>
              <a:buChar char="§"/>
              <a:defRPr/>
            </a:pPr>
            <a:r>
              <a:rPr lang="en-GB" sz="1933" kern="0" dirty="0">
                <a:solidFill>
                  <a:schemeClr val="tx2"/>
                </a:solidFill>
                <a:latin typeface="HelveticaNeue-Light"/>
              </a:rPr>
              <a:t>A second compression layer is added over the liner to achieve a consistent therapeutic ~40mmHg pressure, optimised for venous leg ulcer healing</a:t>
            </a:r>
          </a:p>
          <a:p>
            <a:pPr marL="276155" indent="-276155" algn="l">
              <a:spcBef>
                <a:spcPts val="0"/>
              </a:spcBef>
              <a:buClr>
                <a:srgbClr val="E2001A"/>
              </a:buClr>
              <a:buFont typeface="Wingdings" panose="05000000000000000000" pitchFamily="2" charset="2"/>
              <a:buChar char="§"/>
              <a:defRPr/>
            </a:pPr>
            <a:endParaRPr lang="en-GB" sz="1933" kern="0" dirty="0">
              <a:solidFill>
                <a:schemeClr val="tx2"/>
              </a:solidFill>
              <a:latin typeface="HelveticaNeue-Light"/>
            </a:endParaRPr>
          </a:p>
          <a:p>
            <a:pPr marL="276155" indent="-276155" algn="l">
              <a:spcBef>
                <a:spcPts val="0"/>
              </a:spcBef>
              <a:buClr>
                <a:srgbClr val="E2001A"/>
              </a:buClr>
              <a:buFont typeface="Wingdings" panose="05000000000000000000" pitchFamily="2" charset="2"/>
              <a:buChar char="§"/>
              <a:defRPr/>
            </a:pPr>
            <a:r>
              <a:rPr lang="en-GB" sz="1933" kern="0" dirty="0">
                <a:solidFill>
                  <a:schemeClr val="tx2"/>
                </a:solidFill>
                <a:latin typeface="HelveticaNeue-Light"/>
              </a:rPr>
              <a:t>For legs without oedema, use British </a:t>
            </a:r>
            <a:r>
              <a:rPr lang="en-GB" sz="1930" kern="0" dirty="0">
                <a:solidFill>
                  <a:schemeClr val="tx2"/>
                </a:solidFill>
                <a:latin typeface="HelveticaNeue-Light"/>
              </a:rPr>
              <a:t>Standard </a:t>
            </a:r>
            <a:r>
              <a:rPr lang="en-GB" sz="1930" kern="0" dirty="0">
                <a:solidFill>
                  <a:srgbClr val="009534"/>
                </a:solidFill>
                <a:latin typeface="Helvetica" pitchFamily="2" charset="0"/>
              </a:rPr>
              <a:t>Activa</a:t>
            </a:r>
            <a:r>
              <a:rPr lang="en-GB" sz="1930" kern="0" baseline="30000" dirty="0">
                <a:solidFill>
                  <a:srgbClr val="009534"/>
                </a:solidFill>
                <a:latin typeface="Helvetica" pitchFamily="2" charset="0"/>
              </a:rPr>
              <a:t>®</a:t>
            </a:r>
            <a:r>
              <a:rPr lang="en-GB" sz="1930" kern="0" dirty="0">
                <a:solidFill>
                  <a:srgbClr val="009534"/>
                </a:solidFill>
                <a:latin typeface="Helvetica" pitchFamily="2" charset="0"/>
              </a:rPr>
              <a:t> </a:t>
            </a:r>
            <a:r>
              <a:rPr lang="en-GB" sz="1930" kern="0" dirty="0">
                <a:solidFill>
                  <a:schemeClr val="tx2"/>
                </a:solidFill>
                <a:latin typeface="HelveticaNeue-Light"/>
              </a:rPr>
              <a:t>leg ulcer hosiery kit</a:t>
            </a:r>
            <a:br>
              <a:rPr lang="en-GB" sz="1930" kern="0" dirty="0">
                <a:solidFill>
                  <a:schemeClr val="tx2"/>
                </a:solidFill>
                <a:latin typeface="HelveticaNeue-Light"/>
              </a:rPr>
            </a:br>
            <a:r>
              <a:rPr lang="en-GB" sz="1930" kern="0" dirty="0">
                <a:solidFill>
                  <a:schemeClr val="tx2"/>
                </a:solidFill>
                <a:latin typeface="HelveticaNeue-Light"/>
              </a:rPr>
              <a:t> </a:t>
            </a:r>
          </a:p>
          <a:p>
            <a:pPr marL="276155" indent="-276155" algn="l">
              <a:spcBef>
                <a:spcPts val="0"/>
              </a:spcBef>
              <a:buClr>
                <a:srgbClr val="E2001A"/>
              </a:buClr>
              <a:buFont typeface="Wingdings" panose="05000000000000000000" pitchFamily="2" charset="2"/>
              <a:buChar char="§"/>
              <a:defRPr/>
            </a:pPr>
            <a:r>
              <a:rPr lang="en-GB" sz="1930" kern="0" dirty="0">
                <a:solidFill>
                  <a:schemeClr val="tx2"/>
                </a:solidFill>
                <a:latin typeface="HelveticaNeue-Light"/>
              </a:rPr>
              <a:t>For legs with oedema, use European Class </a:t>
            </a:r>
            <a:r>
              <a:rPr lang="en-GB" sz="1930" kern="0" dirty="0" err="1">
                <a:solidFill>
                  <a:srgbClr val="009534"/>
                </a:solidFill>
                <a:latin typeface="Helvetica" pitchFamily="2" charset="0"/>
              </a:rPr>
              <a:t>ActiLymph</a:t>
            </a:r>
            <a:r>
              <a:rPr lang="en-GB" sz="1930" kern="0" baseline="30000" dirty="0">
                <a:solidFill>
                  <a:srgbClr val="009534"/>
                </a:solidFill>
                <a:latin typeface="Helvetica" pitchFamily="2" charset="0"/>
              </a:rPr>
              <a:t>®</a:t>
            </a:r>
            <a:r>
              <a:rPr lang="en-GB" sz="1930" kern="0" dirty="0">
                <a:solidFill>
                  <a:srgbClr val="009534"/>
                </a:solidFill>
                <a:latin typeface="Helvetica" pitchFamily="2" charset="0"/>
              </a:rPr>
              <a:t> </a:t>
            </a:r>
            <a:r>
              <a:rPr lang="en-GB" sz="1930" kern="0" dirty="0">
                <a:solidFill>
                  <a:schemeClr val="tx2"/>
                </a:solidFill>
                <a:latin typeface="HelveticaNeue-Light"/>
              </a:rPr>
              <a:t>hosiery </a:t>
            </a:r>
            <a:r>
              <a:rPr lang="en-GB" sz="1933" kern="0" dirty="0">
                <a:solidFill>
                  <a:schemeClr val="tx2"/>
                </a:solidFill>
                <a:latin typeface="HelveticaNeue-Light"/>
              </a:rPr>
              <a:t>kit</a:t>
            </a:r>
          </a:p>
          <a:p>
            <a:pPr algn="l" eaLnBrk="1" hangingPunct="1">
              <a:spcBef>
                <a:spcPts val="0"/>
              </a:spcBef>
              <a:buClr>
                <a:srgbClr val="00B0F0"/>
              </a:buClr>
              <a:defRPr/>
            </a:pPr>
            <a:endParaRPr lang="en-GB" sz="1933" b="1" kern="0" dirty="0">
              <a:solidFill>
                <a:schemeClr val="tx2"/>
              </a:solidFill>
              <a:latin typeface="HelveticaNeueLTPro-Hv"/>
              <a:cs typeface="Calibri"/>
            </a:endParaRPr>
          </a:p>
          <a:p>
            <a:pPr algn="l" eaLnBrk="1" hangingPunct="1">
              <a:spcBef>
                <a:spcPts val="0"/>
              </a:spcBef>
              <a:buClr>
                <a:schemeClr val="accent1"/>
              </a:buClr>
              <a:defRPr/>
            </a:pPr>
            <a:endParaRPr lang="en-GB" sz="1933" kern="0" dirty="0">
              <a:solidFill>
                <a:schemeClr val="tx2"/>
              </a:solidFill>
            </a:endParaRPr>
          </a:p>
          <a:p>
            <a:pPr algn="l" eaLnBrk="1" hangingPunct="1">
              <a:spcBef>
                <a:spcPts val="0"/>
              </a:spcBef>
              <a:buClr>
                <a:schemeClr val="accent1"/>
              </a:buClr>
              <a:defRPr/>
            </a:pPr>
            <a:endParaRPr lang="en-GB" sz="1933" kern="0" dirty="0"/>
          </a:p>
          <a:p>
            <a:pPr algn="l" eaLnBrk="1" hangingPunct="1">
              <a:spcBef>
                <a:spcPts val="0"/>
              </a:spcBef>
              <a:buClr>
                <a:schemeClr val="accent1"/>
              </a:buClr>
              <a:defRPr/>
            </a:pPr>
            <a:endParaRPr lang="en-GB" sz="1933" kern="0" dirty="0"/>
          </a:p>
          <a:p>
            <a:pPr algn="l" eaLnBrk="1" hangingPunct="1">
              <a:spcBef>
                <a:spcPts val="0"/>
              </a:spcBef>
              <a:buClr>
                <a:schemeClr val="accent1"/>
              </a:buClr>
              <a:defRPr/>
            </a:pPr>
            <a:endParaRPr lang="en-GB" sz="1933" kern="0" dirty="0"/>
          </a:p>
          <a:p>
            <a:pPr algn="l" eaLnBrk="1" hangingPunct="1">
              <a:spcBef>
                <a:spcPts val="0"/>
              </a:spcBef>
              <a:buClr>
                <a:schemeClr val="accent1"/>
              </a:buClr>
              <a:defRPr/>
            </a:pPr>
            <a:endParaRPr lang="en-US" sz="1933" kern="0" dirty="0"/>
          </a:p>
        </p:txBody>
      </p:sp>
      <p:sp>
        <p:nvSpPr>
          <p:cNvPr id="6" name="Rounded Rectangle 13">
            <a:extLst>
              <a:ext uri="{FF2B5EF4-FFF2-40B4-BE49-F238E27FC236}">
                <a16:creationId xmlns:a16="http://schemas.microsoft.com/office/drawing/2014/main" id="{307D75B7-0769-B949-AAF5-08AD024B481C}"/>
              </a:ext>
            </a:extLst>
          </p:cNvPr>
          <p:cNvSpPr/>
          <p:nvPr/>
        </p:nvSpPr>
        <p:spPr>
          <a:xfrm>
            <a:off x="4374771" y="528960"/>
            <a:ext cx="9178026" cy="824754"/>
          </a:xfrm>
          <a:prstGeom prst="roundRect">
            <a:avLst>
              <a:gd name="adj" fmla="val 50000"/>
            </a:avLst>
          </a:prstGeom>
          <a:solidFill>
            <a:srgbClr val="009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800" dirty="0"/>
              <a:t>     </a:t>
            </a:r>
          </a:p>
        </p:txBody>
      </p:sp>
      <p:sp>
        <p:nvSpPr>
          <p:cNvPr id="8" name="Title 1">
            <a:extLst>
              <a:ext uri="{FF2B5EF4-FFF2-40B4-BE49-F238E27FC236}">
                <a16:creationId xmlns:a16="http://schemas.microsoft.com/office/drawing/2014/main" id="{645AE077-6ECB-5744-8432-BFBDB686A27B}"/>
              </a:ext>
            </a:extLst>
          </p:cNvPr>
          <p:cNvSpPr txBox="1">
            <a:spLocks/>
          </p:cNvSpPr>
          <p:nvPr/>
        </p:nvSpPr>
        <p:spPr>
          <a:xfrm>
            <a:off x="4764820" y="288244"/>
            <a:ext cx="550533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Helvetica" panose="020B0604020202020204" pitchFamily="34" charset="0"/>
                <a:ea typeface="+mj-ea"/>
                <a:cs typeface="Helvetica" panose="020B0604020202020204" pitchFamily="34" charset="0"/>
              </a:defRPr>
            </a:lvl1pPr>
          </a:lstStyle>
          <a:p>
            <a:r>
              <a:rPr lang="en-GB" sz="4000" dirty="0">
                <a:solidFill>
                  <a:schemeClr val="bg1"/>
                </a:solidFill>
              </a:rPr>
              <a:t>Leg Ulcer </a:t>
            </a:r>
            <a:r>
              <a:rPr lang="en-GB" sz="4000" dirty="0">
                <a:solidFill>
                  <a:schemeClr val="bg1"/>
                </a:solidFill>
                <a:latin typeface="Helvetica Light" panose="020B0403020202020204" pitchFamily="34" charset="0"/>
              </a:rPr>
              <a:t>Hosiery Kits</a:t>
            </a:r>
          </a:p>
        </p:txBody>
      </p:sp>
    </p:spTree>
    <p:extLst>
      <p:ext uri="{BB962C8B-B14F-4D97-AF65-F5344CB8AC3E}">
        <p14:creationId xmlns:p14="http://schemas.microsoft.com/office/powerpoint/2010/main" val="190734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Action Button: Custom 17">
            <a:hlinkClick r:id="" action="ppaction://noaction" highlightClick="1"/>
            <a:extLst>
              <a:ext uri="{FF2B5EF4-FFF2-40B4-BE49-F238E27FC236}">
                <a16:creationId xmlns:a16="http://schemas.microsoft.com/office/drawing/2014/main" id="{265C69A2-1763-6F4C-9C6F-E31C7F341AAC}"/>
              </a:ext>
            </a:extLst>
          </p:cNvPr>
          <p:cNvSpPr/>
          <p:nvPr/>
        </p:nvSpPr>
        <p:spPr>
          <a:xfrm>
            <a:off x="526628" y="4524577"/>
            <a:ext cx="7666015" cy="1269752"/>
          </a:xfrm>
          <a:prstGeom prst="actionButtonBlank">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Rectangle 3"/>
          <p:cNvSpPr/>
          <p:nvPr/>
        </p:nvSpPr>
        <p:spPr>
          <a:xfrm>
            <a:off x="526629" y="2307377"/>
            <a:ext cx="7666015" cy="2015773"/>
          </a:xfrm>
          <a:prstGeom prst="rect">
            <a:avLst/>
          </a:prstGeom>
          <a:solidFill>
            <a:schemeClr val="bg1"/>
          </a:solidFill>
          <a:ln w="38100">
            <a:solidFill>
              <a:srgbClr val="00953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7597" tIns="38799" rIns="77597" bIns="38799" numCol="1" spcCol="0" rtlCol="0" fromWordArt="0" anchor="ctr" anchorCtr="0" forceAA="0" compatLnSpc="1">
            <a:prstTxWarp prst="textNoShape">
              <a:avLst/>
            </a:prstTxWarp>
            <a:noAutofit/>
          </a:bodyPr>
          <a:lstStyle/>
          <a:p>
            <a:endParaRPr lang="en-GB" sz="1527" dirty="0">
              <a:solidFill>
                <a:schemeClr val="tx1"/>
              </a:solidFill>
            </a:endParaRPr>
          </a:p>
        </p:txBody>
      </p:sp>
      <p:grpSp>
        <p:nvGrpSpPr>
          <p:cNvPr id="5" name="Group 4"/>
          <p:cNvGrpSpPr/>
          <p:nvPr/>
        </p:nvGrpSpPr>
        <p:grpSpPr>
          <a:xfrm>
            <a:off x="681317" y="2442668"/>
            <a:ext cx="7511327" cy="1615851"/>
            <a:chOff x="0" y="0"/>
            <a:chExt cx="8596208" cy="828675"/>
          </a:xfrm>
          <a:noFill/>
        </p:grpSpPr>
        <p:sp>
          <p:nvSpPr>
            <p:cNvPr id="6" name="TextBox 3"/>
            <p:cNvSpPr txBox="1"/>
            <p:nvPr/>
          </p:nvSpPr>
          <p:spPr>
            <a:xfrm>
              <a:off x="5444703" y="0"/>
              <a:ext cx="3151505" cy="711835"/>
            </a:xfrm>
            <a:prstGeom prst="rect">
              <a:avLst/>
            </a:prstGeom>
            <a:grpFill/>
          </p:spPr>
          <p:txBody>
            <a:bodyPr wrap="square" rtlCol="0">
              <a:noAutofit/>
            </a:bodyPr>
            <a:lstStyle/>
            <a:p>
              <a:pPr algn="ctr"/>
              <a:r>
                <a:rPr lang="en-GB" sz="2038" u="sng" dirty="0">
                  <a:solidFill>
                    <a:srgbClr val="009534"/>
                  </a:solidFill>
                  <a:ea typeface="PMingLiU" panose="02020500000000000000" pitchFamily="18" charset="-120"/>
                  <a:cs typeface="Times New Roman" panose="02020603050405020304" pitchFamily="18" charset="0"/>
                </a:rPr>
                <a:t>2 - layer hosiery kit</a:t>
              </a:r>
              <a:endParaRPr lang="en-GB" sz="2038" dirty="0">
                <a:solidFill>
                  <a:srgbClr val="009534"/>
                </a:solidFill>
                <a:ea typeface="PMingLiU" panose="02020500000000000000" pitchFamily="18" charset="-120"/>
              </a:endParaRPr>
            </a:p>
            <a:p>
              <a:pPr algn="ctr"/>
              <a:r>
                <a:rPr lang="en-GB" sz="2038" dirty="0">
                  <a:solidFill>
                    <a:srgbClr val="009534"/>
                  </a:solidFill>
                  <a:ea typeface="PMingLiU" panose="02020500000000000000" pitchFamily="18" charset="-120"/>
                  <a:cs typeface="Times New Roman" panose="02020603050405020304" pitchFamily="18" charset="0"/>
                </a:rPr>
                <a:t>99 days</a:t>
              </a:r>
              <a:endParaRPr lang="en-GB" sz="2038" dirty="0">
                <a:solidFill>
                  <a:srgbClr val="009534"/>
                </a:solidFill>
                <a:ea typeface="PMingLiU" panose="02020500000000000000" pitchFamily="18" charset="-120"/>
              </a:endParaRPr>
            </a:p>
            <a:p>
              <a:pPr algn="ctr"/>
              <a:r>
                <a:rPr lang="en-GB" sz="2038" dirty="0">
                  <a:solidFill>
                    <a:srgbClr val="009534"/>
                  </a:solidFill>
                  <a:ea typeface="PMingLiU" panose="02020500000000000000" pitchFamily="18" charset="-120"/>
                  <a:cs typeface="Times New Roman" panose="02020603050405020304" pitchFamily="18" charset="0"/>
                </a:rPr>
                <a:t>70.9%</a:t>
              </a:r>
              <a:endParaRPr lang="en-GB" sz="2038" dirty="0">
                <a:solidFill>
                  <a:srgbClr val="009534"/>
                </a:solidFill>
                <a:ea typeface="PMingLiU" panose="02020500000000000000" pitchFamily="18" charset="-120"/>
              </a:endParaRPr>
            </a:p>
            <a:p>
              <a:pPr algn="ctr"/>
              <a:r>
                <a:rPr lang="en-GB" sz="2038" dirty="0">
                  <a:solidFill>
                    <a:srgbClr val="009534"/>
                  </a:solidFill>
                  <a:ea typeface="PMingLiU" panose="02020500000000000000" pitchFamily="18" charset="-120"/>
                  <a:cs typeface="Times New Roman" panose="02020603050405020304" pitchFamily="18" charset="0"/>
                </a:rPr>
                <a:t>14%</a:t>
              </a:r>
              <a:endParaRPr lang="en-GB" sz="2038" dirty="0">
                <a:solidFill>
                  <a:srgbClr val="009534"/>
                </a:solidFill>
                <a:ea typeface="PMingLiU" panose="02020500000000000000" pitchFamily="18" charset="-120"/>
              </a:endParaRPr>
            </a:p>
            <a:p>
              <a:pPr algn="ctr" fontAlgn="t"/>
              <a:r>
                <a:rPr lang="en-GB" sz="2038" dirty="0">
                  <a:solidFill>
                    <a:srgbClr val="009534"/>
                  </a:solidFill>
                  <a:ea typeface="Calibri" panose="020F0502020204030204" pitchFamily="34" charset="0"/>
                  <a:cs typeface="Calibri" panose="020F0502020204030204" pitchFamily="34" charset="0"/>
                </a:rPr>
                <a:t>£1,494</a:t>
              </a:r>
              <a:endParaRPr lang="en-GB" sz="2038" dirty="0">
                <a:solidFill>
                  <a:srgbClr val="009534"/>
                </a:solidFill>
                <a:ea typeface="PMingLiU" panose="02020500000000000000" pitchFamily="18" charset="-120"/>
              </a:endParaRPr>
            </a:p>
          </p:txBody>
        </p:sp>
        <p:sp>
          <p:nvSpPr>
            <p:cNvPr id="7" name="TextBox 4"/>
            <p:cNvSpPr txBox="1"/>
            <p:nvPr/>
          </p:nvSpPr>
          <p:spPr>
            <a:xfrm>
              <a:off x="3137765" y="0"/>
              <a:ext cx="2655570" cy="828675"/>
            </a:xfrm>
            <a:prstGeom prst="rect">
              <a:avLst/>
            </a:prstGeom>
            <a:grpFill/>
          </p:spPr>
          <p:txBody>
            <a:bodyPr wrap="square" rtlCol="0">
              <a:noAutofit/>
            </a:bodyPr>
            <a:lstStyle/>
            <a:p>
              <a:pPr algn="ctr"/>
              <a:r>
                <a:rPr lang="en-GB" sz="2038" u="sng" dirty="0">
                  <a:solidFill>
                    <a:srgbClr val="E2001A"/>
                  </a:solidFill>
                  <a:ea typeface="PMingLiU" panose="02020500000000000000" pitchFamily="18" charset="-120"/>
                  <a:cs typeface="Times New Roman" panose="02020603050405020304" pitchFamily="18" charset="0"/>
                </a:rPr>
                <a:t>4 - layer bandage</a:t>
              </a:r>
              <a:endParaRPr lang="en-GB" sz="2038" dirty="0">
                <a:solidFill>
                  <a:srgbClr val="E2001A"/>
                </a:solidFill>
                <a:ea typeface="PMingLiU" panose="02020500000000000000" pitchFamily="18" charset="-120"/>
              </a:endParaRPr>
            </a:p>
            <a:p>
              <a:pPr algn="ctr"/>
              <a:r>
                <a:rPr lang="en-GB" sz="2038" dirty="0">
                  <a:solidFill>
                    <a:srgbClr val="E2001A"/>
                  </a:solidFill>
                  <a:ea typeface="PMingLiU" panose="02020500000000000000" pitchFamily="18" charset="-120"/>
                  <a:cs typeface="Times New Roman" panose="02020603050405020304" pitchFamily="18" charset="0"/>
                </a:rPr>
                <a:t>98 days</a:t>
              </a:r>
              <a:endParaRPr lang="en-GB" sz="2038" dirty="0">
                <a:solidFill>
                  <a:srgbClr val="E2001A"/>
                </a:solidFill>
                <a:ea typeface="PMingLiU" panose="02020500000000000000" pitchFamily="18" charset="-120"/>
              </a:endParaRPr>
            </a:p>
            <a:p>
              <a:pPr algn="ctr"/>
              <a:r>
                <a:rPr lang="en-GB" sz="2038" dirty="0">
                  <a:solidFill>
                    <a:srgbClr val="E2001A"/>
                  </a:solidFill>
                  <a:ea typeface="PMingLiU" panose="02020500000000000000" pitchFamily="18" charset="-120"/>
                  <a:cs typeface="Times New Roman" panose="02020603050405020304" pitchFamily="18" charset="0"/>
                </a:rPr>
                <a:t>70.4%</a:t>
              </a:r>
              <a:endParaRPr lang="en-GB" sz="2038" dirty="0">
                <a:solidFill>
                  <a:srgbClr val="E2001A"/>
                </a:solidFill>
                <a:ea typeface="PMingLiU" panose="02020500000000000000" pitchFamily="18" charset="-120"/>
              </a:endParaRPr>
            </a:p>
            <a:p>
              <a:pPr algn="ctr"/>
              <a:r>
                <a:rPr lang="en-GB" sz="2038" dirty="0">
                  <a:solidFill>
                    <a:srgbClr val="E2001A"/>
                  </a:solidFill>
                  <a:ea typeface="PMingLiU" panose="02020500000000000000" pitchFamily="18" charset="-120"/>
                  <a:cs typeface="Times New Roman" panose="02020603050405020304" pitchFamily="18" charset="0"/>
                </a:rPr>
                <a:t>23%</a:t>
              </a:r>
              <a:endParaRPr lang="en-GB" sz="2038" dirty="0">
                <a:solidFill>
                  <a:srgbClr val="E2001A"/>
                </a:solidFill>
                <a:ea typeface="PMingLiU" panose="02020500000000000000" pitchFamily="18" charset="-120"/>
              </a:endParaRPr>
            </a:p>
            <a:p>
              <a:pPr algn="ctr"/>
              <a:r>
                <a:rPr lang="en-GB" sz="2038" dirty="0">
                  <a:solidFill>
                    <a:srgbClr val="E2001A"/>
                  </a:solidFill>
                  <a:ea typeface="Calibri" panose="020F0502020204030204" pitchFamily="34" charset="0"/>
                  <a:cs typeface="Calibri" panose="020F0502020204030204" pitchFamily="34" charset="0"/>
                </a:rPr>
                <a:t>£1,795</a:t>
              </a:r>
              <a:endParaRPr lang="en-GB" sz="2038" dirty="0">
                <a:solidFill>
                  <a:srgbClr val="E2001A"/>
                </a:solidFill>
                <a:ea typeface="PMingLiU" panose="02020500000000000000" pitchFamily="18" charset="-120"/>
              </a:endParaRPr>
            </a:p>
            <a:p>
              <a:pPr algn="ctr"/>
              <a:r>
                <a:rPr lang="en-GB" sz="2038" dirty="0">
                  <a:solidFill>
                    <a:srgbClr val="E2001A"/>
                  </a:solidFill>
                  <a:ea typeface="Calibri" panose="020F0502020204030204" pitchFamily="34" charset="0"/>
                </a:rPr>
                <a:t>	</a:t>
              </a:r>
              <a:endParaRPr lang="en-GB" sz="2038" dirty="0">
                <a:solidFill>
                  <a:srgbClr val="E2001A"/>
                </a:solidFill>
                <a:ea typeface="PMingLiU" panose="02020500000000000000" pitchFamily="18" charset="-120"/>
              </a:endParaRPr>
            </a:p>
          </p:txBody>
        </p:sp>
        <p:sp>
          <p:nvSpPr>
            <p:cNvPr id="8" name="TextBox 6"/>
            <p:cNvSpPr txBox="1"/>
            <p:nvPr/>
          </p:nvSpPr>
          <p:spPr>
            <a:xfrm>
              <a:off x="0" y="124460"/>
              <a:ext cx="5269230" cy="587375"/>
            </a:xfrm>
            <a:prstGeom prst="rect">
              <a:avLst/>
            </a:prstGeom>
            <a:grpFill/>
          </p:spPr>
          <p:txBody>
            <a:bodyPr wrap="square" rtlCol="0">
              <a:noAutofit/>
            </a:bodyPr>
            <a:lstStyle/>
            <a:p>
              <a:r>
                <a:rPr lang="en-GB" sz="2038" dirty="0">
                  <a:solidFill>
                    <a:schemeClr val="tx1">
                      <a:lumMod val="50000"/>
                      <a:lumOff val="50000"/>
                    </a:schemeClr>
                  </a:solidFill>
                  <a:latin typeface="+mj-lt"/>
                  <a:ea typeface="PMingLiU" panose="02020500000000000000" pitchFamily="18" charset="-120"/>
                  <a:cs typeface="Times New Roman" panose="02020603050405020304" pitchFamily="18" charset="0"/>
                </a:rPr>
                <a:t>Median time to healing</a:t>
              </a:r>
              <a:endParaRPr lang="en-GB" sz="2038" dirty="0">
                <a:solidFill>
                  <a:schemeClr val="tx1">
                    <a:lumMod val="50000"/>
                    <a:lumOff val="50000"/>
                  </a:schemeClr>
                </a:solidFill>
                <a:latin typeface="+mj-lt"/>
                <a:ea typeface="PMingLiU" panose="02020500000000000000" pitchFamily="18" charset="-120"/>
              </a:endParaRPr>
            </a:p>
            <a:p>
              <a:r>
                <a:rPr lang="en-GB" sz="2038" dirty="0">
                  <a:solidFill>
                    <a:schemeClr val="tx1">
                      <a:lumMod val="50000"/>
                      <a:lumOff val="50000"/>
                    </a:schemeClr>
                  </a:solidFill>
                  <a:latin typeface="+mj-lt"/>
                  <a:ea typeface="PMingLiU" panose="02020500000000000000" pitchFamily="18" charset="-120"/>
                  <a:cs typeface="Times New Roman" panose="02020603050405020304" pitchFamily="18" charset="0"/>
                </a:rPr>
                <a:t>Ulcers healing</a:t>
              </a:r>
              <a:endParaRPr lang="en-GB" sz="2038" dirty="0">
                <a:solidFill>
                  <a:schemeClr val="tx1">
                    <a:lumMod val="50000"/>
                    <a:lumOff val="50000"/>
                  </a:schemeClr>
                </a:solidFill>
                <a:latin typeface="+mj-lt"/>
                <a:ea typeface="PMingLiU" panose="02020500000000000000" pitchFamily="18" charset="-120"/>
              </a:endParaRPr>
            </a:p>
            <a:p>
              <a:r>
                <a:rPr lang="en-GB" sz="2038" dirty="0">
                  <a:solidFill>
                    <a:schemeClr val="tx1">
                      <a:lumMod val="50000"/>
                      <a:lumOff val="50000"/>
                    </a:schemeClr>
                  </a:solidFill>
                  <a:latin typeface="+mj-lt"/>
                  <a:ea typeface="PMingLiU" panose="02020500000000000000" pitchFamily="18" charset="-120"/>
                  <a:cs typeface="Times New Roman" panose="02020603050405020304" pitchFamily="18" charset="0"/>
                </a:rPr>
                <a:t>Ulcers recurring</a:t>
              </a:r>
              <a:endParaRPr lang="en-GB" sz="2038" dirty="0">
                <a:solidFill>
                  <a:schemeClr val="tx1">
                    <a:lumMod val="50000"/>
                    <a:lumOff val="50000"/>
                  </a:schemeClr>
                </a:solidFill>
                <a:latin typeface="+mj-lt"/>
                <a:ea typeface="PMingLiU" panose="02020500000000000000" pitchFamily="18" charset="-120"/>
              </a:endParaRPr>
            </a:p>
            <a:p>
              <a:pPr fontAlgn="t"/>
              <a:r>
                <a:rPr lang="en-GB" sz="2038" dirty="0">
                  <a:solidFill>
                    <a:schemeClr val="tx1">
                      <a:lumMod val="50000"/>
                      <a:lumOff val="50000"/>
                    </a:schemeClr>
                  </a:solidFill>
                  <a:latin typeface="+mj-lt"/>
                  <a:ea typeface="Calibri" panose="020F0502020204030204" pitchFamily="34" charset="0"/>
                  <a:cs typeface="Calibri" panose="020F0502020204030204" pitchFamily="34" charset="0"/>
                </a:rPr>
                <a:t>Mean annual cost</a:t>
              </a:r>
              <a:endParaRPr lang="en-GB" sz="2038" dirty="0">
                <a:solidFill>
                  <a:schemeClr val="tx1">
                    <a:lumMod val="50000"/>
                    <a:lumOff val="50000"/>
                  </a:schemeClr>
                </a:solidFill>
                <a:latin typeface="+mj-lt"/>
                <a:ea typeface="PMingLiU" panose="02020500000000000000" pitchFamily="18" charset="-120"/>
              </a:endParaRPr>
            </a:p>
          </p:txBody>
        </p:sp>
      </p:grpSp>
      <p:sp>
        <p:nvSpPr>
          <p:cNvPr id="9" name="Rectangle 8"/>
          <p:cNvSpPr/>
          <p:nvPr/>
        </p:nvSpPr>
        <p:spPr>
          <a:xfrm>
            <a:off x="544812" y="4675242"/>
            <a:ext cx="7505268" cy="1269752"/>
          </a:xfrm>
          <a:prstGeom prst="rect">
            <a:avLst/>
          </a:prstGeom>
        </p:spPr>
        <p:txBody>
          <a:bodyPr wrap="square">
            <a:noAutofit/>
          </a:bodyPr>
          <a:lstStyle/>
          <a:p>
            <a:pPr algn="ctr"/>
            <a:r>
              <a:rPr lang="en-GB" sz="2000" i="1" dirty="0">
                <a:solidFill>
                  <a:schemeClr val="tx1">
                    <a:lumMod val="50000"/>
                    <a:lumOff val="50000"/>
                  </a:schemeClr>
                </a:solidFill>
                <a:latin typeface="Helvetica Light Oblique" panose="020B0403020202020204" pitchFamily="34" charset="0"/>
                <a:ea typeface="PMingLiU" panose="02020500000000000000" pitchFamily="18" charset="-120"/>
              </a:rPr>
              <a:t>“Increased use is likely to result in a substantial saving for </a:t>
            </a:r>
            <a:br>
              <a:rPr lang="en-GB" sz="2000" i="1" dirty="0">
                <a:solidFill>
                  <a:schemeClr val="tx1">
                    <a:lumMod val="50000"/>
                    <a:lumOff val="50000"/>
                  </a:schemeClr>
                </a:solidFill>
                <a:latin typeface="Helvetica Light Oblique" panose="020B0403020202020204" pitchFamily="34" charset="0"/>
                <a:ea typeface="PMingLiU" panose="02020500000000000000" pitchFamily="18" charset="-120"/>
              </a:rPr>
            </a:br>
            <a:r>
              <a:rPr lang="en-GB" sz="2000" i="1" dirty="0">
                <a:solidFill>
                  <a:schemeClr val="tx1">
                    <a:lumMod val="50000"/>
                    <a:lumOff val="50000"/>
                  </a:schemeClr>
                </a:solidFill>
                <a:latin typeface="Helvetica Light Oblique" panose="020B0403020202020204" pitchFamily="34" charset="0"/>
                <a:ea typeface="PMingLiU" panose="02020500000000000000" pitchFamily="18" charset="-120"/>
              </a:rPr>
              <a:t>the NHS with improved quality of life for people with </a:t>
            </a:r>
            <a:br>
              <a:rPr lang="en-GB" sz="2000" i="1" dirty="0">
                <a:solidFill>
                  <a:schemeClr val="tx1">
                    <a:lumMod val="50000"/>
                    <a:lumOff val="50000"/>
                  </a:schemeClr>
                </a:solidFill>
                <a:latin typeface="Helvetica Light Oblique" panose="020B0403020202020204" pitchFamily="34" charset="0"/>
                <a:ea typeface="PMingLiU" panose="02020500000000000000" pitchFamily="18" charset="-120"/>
              </a:rPr>
            </a:br>
            <a:r>
              <a:rPr lang="en-GB" sz="2000" i="1" dirty="0">
                <a:solidFill>
                  <a:schemeClr val="tx1">
                    <a:lumMod val="50000"/>
                    <a:lumOff val="50000"/>
                  </a:schemeClr>
                </a:solidFill>
                <a:latin typeface="Helvetica Light Oblique" panose="020B0403020202020204" pitchFamily="34" charset="0"/>
                <a:ea typeface="PMingLiU" panose="02020500000000000000" pitchFamily="18" charset="-120"/>
              </a:rPr>
              <a:t>venous ulcers.” </a:t>
            </a:r>
          </a:p>
        </p:txBody>
      </p:sp>
      <p:sp>
        <p:nvSpPr>
          <p:cNvPr id="12" name="Rectangle 12"/>
          <p:cNvSpPr>
            <a:spLocks noChangeArrowheads="1"/>
          </p:cNvSpPr>
          <p:nvPr/>
        </p:nvSpPr>
        <p:spPr bwMode="auto">
          <a:xfrm>
            <a:off x="922810" y="903381"/>
            <a:ext cx="156774" cy="78335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77597" tIns="38799" rIns="77597" bIns="38799" numCol="1" anchor="ctr" anchorCtr="0" compatLnSpc="1">
            <a:prstTxWarp prst="textNoShape">
              <a:avLst/>
            </a:prstTxWarp>
            <a:spAutoFit/>
          </a:bodyPr>
          <a:lstStyle/>
          <a:p>
            <a:pPr defTabSz="776030" eaLnBrk="0" fontAlgn="base" hangingPunct="0">
              <a:spcBef>
                <a:spcPct val="0"/>
              </a:spcBef>
              <a:spcAft>
                <a:spcPct val="0"/>
              </a:spcAft>
            </a:pPr>
            <a:endParaRPr lang="en-GB" altLang="en-US" sz="1527" dirty="0">
              <a:solidFill>
                <a:srgbClr val="0070C0"/>
              </a:solidFill>
              <a:latin typeface="Calibri" panose="020F0502020204030204" pitchFamily="34" charset="0"/>
              <a:ea typeface="PMingLiU" panose="02020500000000000000" pitchFamily="18" charset="-120"/>
            </a:endParaRPr>
          </a:p>
          <a:p>
            <a:pPr defTabSz="776030" eaLnBrk="0" fontAlgn="base" hangingPunct="0">
              <a:spcBef>
                <a:spcPct val="0"/>
              </a:spcBef>
              <a:spcAft>
                <a:spcPct val="0"/>
              </a:spcAft>
            </a:pPr>
            <a:br>
              <a:rPr lang="en-GB" altLang="en-US" sz="1527" dirty="0">
                <a:solidFill>
                  <a:srgbClr val="0070C0"/>
                </a:solidFill>
                <a:latin typeface="Calibri" panose="020F0502020204030204" pitchFamily="34" charset="0"/>
                <a:ea typeface="PMingLiU" panose="02020500000000000000" pitchFamily="18" charset="-120"/>
              </a:rPr>
            </a:br>
            <a:endParaRPr lang="en-GB" altLang="en-US" sz="1527" dirty="0">
              <a:latin typeface="Arial" panose="020B0604020202020204" pitchFamily="34" charset="0"/>
            </a:endParaRPr>
          </a:p>
        </p:txBody>
      </p:sp>
      <p:sp>
        <p:nvSpPr>
          <p:cNvPr id="14" name="TextBox 13"/>
          <p:cNvSpPr txBox="1"/>
          <p:nvPr/>
        </p:nvSpPr>
        <p:spPr>
          <a:xfrm>
            <a:off x="423510" y="1784743"/>
            <a:ext cx="8123722" cy="384721"/>
          </a:xfrm>
          <a:prstGeom prst="rect">
            <a:avLst/>
          </a:prstGeom>
          <a:noFill/>
        </p:spPr>
        <p:txBody>
          <a:bodyPr wrap="square" rtlCol="0">
            <a:spAutoFit/>
          </a:bodyPr>
          <a:lstStyle/>
          <a:p>
            <a:r>
              <a:rPr lang="en-GB" sz="1900" dirty="0">
                <a:solidFill>
                  <a:schemeClr val="tx1">
                    <a:lumMod val="50000"/>
                    <a:lumOff val="50000"/>
                  </a:schemeClr>
                </a:solidFill>
                <a:latin typeface="Helvetica" pitchFamily="2" charset="0"/>
                <a:ea typeface="Calibri"/>
                <a:cs typeface="Calibri"/>
              </a:rPr>
              <a:t>(</a:t>
            </a:r>
            <a:r>
              <a:rPr lang="en-GB" sz="1900" dirty="0" err="1">
                <a:solidFill>
                  <a:schemeClr val="tx1">
                    <a:lumMod val="50000"/>
                    <a:lumOff val="50000"/>
                  </a:schemeClr>
                </a:solidFill>
                <a:latin typeface="Helvetica" pitchFamily="2" charset="0"/>
                <a:ea typeface="Calibri"/>
                <a:cs typeface="Calibri"/>
              </a:rPr>
              <a:t>Activa</a:t>
            </a:r>
            <a:r>
              <a:rPr lang="en-GB" sz="1900" baseline="30000" dirty="0">
                <a:solidFill>
                  <a:schemeClr val="tx1">
                    <a:lumMod val="50000"/>
                    <a:lumOff val="50000"/>
                  </a:schemeClr>
                </a:solidFill>
                <a:latin typeface="Helvetica" pitchFamily="2" charset="0"/>
                <a:ea typeface="Calibri"/>
                <a:cs typeface="Calibri"/>
              </a:rPr>
              <a:t>®</a:t>
            </a:r>
            <a:r>
              <a:rPr lang="en-GB" sz="1900" dirty="0">
                <a:solidFill>
                  <a:schemeClr val="tx1">
                    <a:lumMod val="50000"/>
                    <a:lumOff val="50000"/>
                  </a:schemeClr>
                </a:solidFill>
                <a:latin typeface="Helvetica" pitchFamily="2" charset="0"/>
                <a:ea typeface="Calibri"/>
                <a:cs typeface="Calibri"/>
              </a:rPr>
              <a:t> Leg Ulcer Hosiery Kits were used as part of the </a:t>
            </a:r>
            <a:r>
              <a:rPr lang="en-GB" sz="1900" dirty="0" err="1">
                <a:solidFill>
                  <a:schemeClr val="tx1">
                    <a:lumMod val="50000"/>
                    <a:lumOff val="50000"/>
                  </a:schemeClr>
                </a:solidFill>
                <a:latin typeface="Helvetica" pitchFamily="2" charset="0"/>
                <a:ea typeface="Calibri"/>
                <a:cs typeface="Calibri"/>
              </a:rPr>
              <a:t>VenUS</a:t>
            </a:r>
            <a:r>
              <a:rPr lang="en-GB" sz="1900" dirty="0">
                <a:solidFill>
                  <a:schemeClr val="tx1">
                    <a:lumMod val="50000"/>
                    <a:lumOff val="50000"/>
                  </a:schemeClr>
                </a:solidFill>
                <a:latin typeface="Helvetica" pitchFamily="2" charset="0"/>
                <a:ea typeface="Calibri"/>
                <a:cs typeface="Calibri"/>
              </a:rPr>
              <a:t> IV trial)</a:t>
            </a:r>
          </a:p>
        </p:txBody>
      </p:sp>
      <p:sp>
        <p:nvSpPr>
          <p:cNvPr id="3" name="TextBox 2"/>
          <p:cNvSpPr txBox="1"/>
          <p:nvPr/>
        </p:nvSpPr>
        <p:spPr>
          <a:xfrm>
            <a:off x="6862077" y="5458976"/>
            <a:ext cx="2082457" cy="276999"/>
          </a:xfrm>
          <a:prstGeom prst="rect">
            <a:avLst/>
          </a:prstGeom>
          <a:noFill/>
        </p:spPr>
        <p:txBody>
          <a:bodyPr wrap="square" rtlCol="0">
            <a:spAutoFit/>
          </a:bodyPr>
          <a:lstStyle/>
          <a:p>
            <a:r>
              <a:rPr lang="en-GB" sz="1200" dirty="0">
                <a:solidFill>
                  <a:schemeClr val="tx1">
                    <a:lumMod val="50000"/>
                    <a:lumOff val="50000"/>
                  </a:schemeClr>
                </a:solidFill>
              </a:rPr>
              <a:t>Ashby et al. 2014</a:t>
            </a:r>
          </a:p>
        </p:txBody>
      </p:sp>
      <p:pic>
        <p:nvPicPr>
          <p:cNvPr id="17"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39961" y="1801079"/>
            <a:ext cx="3552040" cy="4361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ounded Rectangle 13">
            <a:extLst>
              <a:ext uri="{FF2B5EF4-FFF2-40B4-BE49-F238E27FC236}">
                <a16:creationId xmlns:a16="http://schemas.microsoft.com/office/drawing/2014/main" id="{0ACEF531-3C55-7645-84B0-9D4CFD370AC2}"/>
              </a:ext>
            </a:extLst>
          </p:cNvPr>
          <p:cNvSpPr/>
          <p:nvPr/>
        </p:nvSpPr>
        <p:spPr>
          <a:xfrm>
            <a:off x="4374771" y="528960"/>
            <a:ext cx="9178026" cy="824754"/>
          </a:xfrm>
          <a:prstGeom prst="roundRect">
            <a:avLst>
              <a:gd name="adj" fmla="val 50000"/>
            </a:avLst>
          </a:prstGeom>
          <a:solidFill>
            <a:srgbClr val="009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800" dirty="0"/>
              <a:t>     </a:t>
            </a:r>
          </a:p>
        </p:txBody>
      </p:sp>
      <p:sp>
        <p:nvSpPr>
          <p:cNvPr id="15" name="Title 1">
            <a:extLst>
              <a:ext uri="{FF2B5EF4-FFF2-40B4-BE49-F238E27FC236}">
                <a16:creationId xmlns:a16="http://schemas.microsoft.com/office/drawing/2014/main" id="{AF0E71A6-8B7C-FE4B-B8BE-D6194BD5E762}"/>
              </a:ext>
            </a:extLst>
          </p:cNvPr>
          <p:cNvSpPr txBox="1">
            <a:spLocks/>
          </p:cNvSpPr>
          <p:nvPr/>
        </p:nvSpPr>
        <p:spPr>
          <a:xfrm>
            <a:off x="4764820" y="288244"/>
            <a:ext cx="550533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Helvetica" panose="020B0604020202020204" pitchFamily="34" charset="0"/>
                <a:ea typeface="+mj-ea"/>
                <a:cs typeface="Helvetica" panose="020B0604020202020204" pitchFamily="34" charset="0"/>
              </a:defRPr>
            </a:lvl1pPr>
          </a:lstStyle>
          <a:p>
            <a:r>
              <a:rPr lang="en-GB" sz="4000" dirty="0">
                <a:solidFill>
                  <a:schemeClr val="bg1"/>
                </a:solidFill>
              </a:rPr>
              <a:t>Leg Ulcer </a:t>
            </a:r>
            <a:r>
              <a:rPr lang="en-GB" sz="4000" dirty="0">
                <a:solidFill>
                  <a:schemeClr val="bg1"/>
                </a:solidFill>
                <a:latin typeface="Helvetica Light" panose="020B0403020202020204" pitchFamily="34" charset="0"/>
              </a:rPr>
              <a:t>Hosiery Kits</a:t>
            </a:r>
          </a:p>
        </p:txBody>
      </p:sp>
    </p:spTree>
    <p:extLst>
      <p:ext uri="{BB962C8B-B14F-4D97-AF65-F5344CB8AC3E}">
        <p14:creationId xmlns:p14="http://schemas.microsoft.com/office/powerpoint/2010/main" val="9046471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0098956-AD7D-4868-A6DD-A51E23B6BB69}"/>
              </a:ext>
            </a:extLst>
          </p:cNvPr>
          <p:cNvPicPr>
            <a:picLocks noChangeAspect="1"/>
          </p:cNvPicPr>
          <p:nvPr/>
        </p:nvPicPr>
        <p:blipFill>
          <a:blip r:embed="rId2"/>
          <a:stretch>
            <a:fillRect/>
          </a:stretch>
        </p:blipFill>
        <p:spPr>
          <a:xfrm>
            <a:off x="2625155" y="2199946"/>
            <a:ext cx="2941081" cy="3922726"/>
          </a:xfrm>
          <a:prstGeom prst="rect">
            <a:avLst/>
          </a:prstGeom>
        </p:spPr>
      </p:pic>
      <p:sp>
        <p:nvSpPr>
          <p:cNvPr id="7" name="Action Button: Custom 6">
            <a:hlinkClick r:id="" action="ppaction://noaction" highlightClick="1"/>
            <a:extLst>
              <a:ext uri="{FF2B5EF4-FFF2-40B4-BE49-F238E27FC236}">
                <a16:creationId xmlns:a16="http://schemas.microsoft.com/office/drawing/2014/main" id="{B1BB403B-5E2F-2945-8032-F503DF09F5E3}"/>
              </a:ext>
            </a:extLst>
          </p:cNvPr>
          <p:cNvSpPr/>
          <p:nvPr/>
        </p:nvSpPr>
        <p:spPr>
          <a:xfrm>
            <a:off x="2707246" y="1667303"/>
            <a:ext cx="2657801" cy="495089"/>
          </a:xfrm>
          <a:prstGeom prst="actionButtonBlank">
            <a:avLst/>
          </a:prstGeom>
          <a:solidFill>
            <a:srgbClr val="0095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TextBox 3">
            <a:extLst>
              <a:ext uri="{FF2B5EF4-FFF2-40B4-BE49-F238E27FC236}">
                <a16:creationId xmlns:a16="http://schemas.microsoft.com/office/drawing/2014/main" id="{15BF2EA7-CD40-4EE0-BD82-B569DD68345E}"/>
              </a:ext>
            </a:extLst>
          </p:cNvPr>
          <p:cNvSpPr txBox="1"/>
          <p:nvPr/>
        </p:nvSpPr>
        <p:spPr>
          <a:xfrm>
            <a:off x="2707247" y="1651334"/>
            <a:ext cx="2657800" cy="523220"/>
          </a:xfrm>
          <a:prstGeom prst="rect">
            <a:avLst/>
          </a:prstGeom>
          <a:noFill/>
        </p:spPr>
        <p:txBody>
          <a:bodyPr wrap="square" rtlCol="0">
            <a:spAutoFit/>
          </a:bodyPr>
          <a:lstStyle/>
          <a:p>
            <a:pPr algn="ctr"/>
            <a:r>
              <a:rPr lang="en-GB" sz="2800" dirty="0">
                <a:solidFill>
                  <a:schemeClr val="bg1"/>
                </a:solidFill>
                <a:latin typeface="Helvetica Light" panose="020B0403020202020204" pitchFamily="34" charset="0"/>
              </a:rPr>
              <a:t>No Oedema</a:t>
            </a:r>
          </a:p>
        </p:txBody>
      </p:sp>
      <p:sp>
        <p:nvSpPr>
          <p:cNvPr id="9" name="Action Button: Custom 8">
            <a:hlinkClick r:id="" action="ppaction://noaction" highlightClick="1"/>
            <a:extLst>
              <a:ext uri="{FF2B5EF4-FFF2-40B4-BE49-F238E27FC236}">
                <a16:creationId xmlns:a16="http://schemas.microsoft.com/office/drawing/2014/main" id="{CCBC6619-9F74-F14A-B155-D6E99F939851}"/>
              </a:ext>
            </a:extLst>
          </p:cNvPr>
          <p:cNvSpPr/>
          <p:nvPr/>
        </p:nvSpPr>
        <p:spPr>
          <a:xfrm>
            <a:off x="6279256" y="1208285"/>
            <a:ext cx="3367899" cy="954107"/>
          </a:xfrm>
          <a:prstGeom prst="actionButtonBlank">
            <a:avLst/>
          </a:prstGeom>
          <a:solidFill>
            <a:srgbClr val="0095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944A6B87-EE83-8F45-B579-78E83E4E09FF}"/>
              </a:ext>
            </a:extLst>
          </p:cNvPr>
          <p:cNvSpPr txBox="1"/>
          <p:nvPr/>
        </p:nvSpPr>
        <p:spPr>
          <a:xfrm>
            <a:off x="6279257" y="1208285"/>
            <a:ext cx="3367898" cy="954107"/>
          </a:xfrm>
          <a:prstGeom prst="rect">
            <a:avLst/>
          </a:prstGeom>
          <a:noFill/>
        </p:spPr>
        <p:txBody>
          <a:bodyPr wrap="square" rtlCol="0">
            <a:spAutoFit/>
          </a:bodyPr>
          <a:lstStyle/>
          <a:p>
            <a:pPr algn="ctr"/>
            <a:r>
              <a:rPr lang="en-GB" sz="2800" dirty="0">
                <a:solidFill>
                  <a:schemeClr val="bg1"/>
                </a:solidFill>
                <a:latin typeface="Helvetica" pitchFamily="2" charset="0"/>
              </a:rPr>
              <a:t>Current or</a:t>
            </a:r>
          </a:p>
          <a:p>
            <a:pPr algn="ctr"/>
            <a:r>
              <a:rPr lang="en-GB" sz="2800" dirty="0">
                <a:solidFill>
                  <a:schemeClr val="bg1"/>
                </a:solidFill>
                <a:latin typeface="Helvetica" pitchFamily="2" charset="0"/>
              </a:rPr>
              <a:t>history of oedema</a:t>
            </a:r>
          </a:p>
        </p:txBody>
      </p:sp>
      <p:pic>
        <p:nvPicPr>
          <p:cNvPr id="2" name="Picture 1">
            <a:extLst>
              <a:ext uri="{FF2B5EF4-FFF2-40B4-BE49-F238E27FC236}">
                <a16:creationId xmlns:a16="http://schemas.microsoft.com/office/drawing/2014/main" id="{4338D15C-8196-4EBD-BB1B-3347683B50DB}"/>
              </a:ext>
            </a:extLst>
          </p:cNvPr>
          <p:cNvPicPr>
            <a:picLocks noChangeAspect="1"/>
          </p:cNvPicPr>
          <p:nvPr/>
        </p:nvPicPr>
        <p:blipFill>
          <a:blip r:embed="rId3">
            <a:alphaModFix/>
          </a:blip>
          <a:stretch>
            <a:fillRect/>
          </a:stretch>
        </p:blipFill>
        <p:spPr>
          <a:xfrm>
            <a:off x="6418569" y="2178287"/>
            <a:ext cx="3022617" cy="3893864"/>
          </a:xfrm>
          <a:prstGeom prst="rect">
            <a:avLst/>
          </a:prstGeom>
        </p:spPr>
      </p:pic>
    </p:spTree>
    <p:extLst>
      <p:ext uri="{BB962C8B-B14F-4D97-AF65-F5344CB8AC3E}">
        <p14:creationId xmlns:p14="http://schemas.microsoft.com/office/powerpoint/2010/main" val="3407126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Custom 6">
            <a:hlinkClick r:id="" action="ppaction://noaction" highlightClick="1"/>
            <a:extLst>
              <a:ext uri="{FF2B5EF4-FFF2-40B4-BE49-F238E27FC236}">
                <a16:creationId xmlns:a16="http://schemas.microsoft.com/office/drawing/2014/main" id="{04DA478F-A482-1A4D-B7A2-FB0E5115EC9E}"/>
              </a:ext>
            </a:extLst>
          </p:cNvPr>
          <p:cNvSpPr/>
          <p:nvPr/>
        </p:nvSpPr>
        <p:spPr>
          <a:xfrm>
            <a:off x="2965837" y="1288112"/>
            <a:ext cx="9226163" cy="4855414"/>
          </a:xfrm>
          <a:prstGeom prst="actionButtonBlank">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9716C138-B7EF-2948-B26F-C3AD7667DFE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23195">
            <a:off x="-160296" y="2102303"/>
            <a:ext cx="4406992" cy="3276599"/>
          </a:xfrm>
          <a:prstGeom prst="rect">
            <a:avLst/>
          </a:prstGeom>
        </p:spPr>
      </p:pic>
      <p:sp>
        <p:nvSpPr>
          <p:cNvPr id="9" name="Oval 8">
            <a:extLst>
              <a:ext uri="{FF2B5EF4-FFF2-40B4-BE49-F238E27FC236}">
                <a16:creationId xmlns:a16="http://schemas.microsoft.com/office/drawing/2014/main" id="{676193EB-3966-6147-8A7D-3F9A8FDCBC75}"/>
              </a:ext>
            </a:extLst>
          </p:cNvPr>
          <p:cNvSpPr/>
          <p:nvPr/>
        </p:nvSpPr>
        <p:spPr>
          <a:xfrm rot="12514213">
            <a:off x="1820525" y="3794498"/>
            <a:ext cx="773235" cy="713336"/>
          </a:xfrm>
          <a:prstGeom prst="ellipse">
            <a:avLst/>
          </a:prstGeom>
          <a:noFill/>
          <a:ln w="34925">
            <a:solidFill>
              <a:srgbClr val="E200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C749A94C-2474-14D2-2FCD-9FCDE5E52E8D}"/>
              </a:ext>
            </a:extLst>
          </p:cNvPr>
          <p:cNvPicPr>
            <a:picLocks noChangeAspect="1"/>
          </p:cNvPicPr>
          <p:nvPr/>
        </p:nvPicPr>
        <p:blipFill>
          <a:blip r:embed="rId3"/>
          <a:stretch>
            <a:fillRect/>
          </a:stretch>
        </p:blipFill>
        <p:spPr>
          <a:xfrm>
            <a:off x="6424238" y="2618509"/>
            <a:ext cx="2788797" cy="2756619"/>
          </a:xfrm>
          <a:prstGeom prst="rect">
            <a:avLst/>
          </a:prstGeom>
        </p:spPr>
      </p:pic>
      <p:sp>
        <p:nvSpPr>
          <p:cNvPr id="3" name="Oval 2">
            <a:extLst>
              <a:ext uri="{FF2B5EF4-FFF2-40B4-BE49-F238E27FC236}">
                <a16:creationId xmlns:a16="http://schemas.microsoft.com/office/drawing/2014/main" id="{EC604857-1815-4B24-A18D-695B0471B7C5}"/>
              </a:ext>
            </a:extLst>
          </p:cNvPr>
          <p:cNvSpPr/>
          <p:nvPr/>
        </p:nvSpPr>
        <p:spPr>
          <a:xfrm>
            <a:off x="5870863" y="4426527"/>
            <a:ext cx="3948546" cy="1039091"/>
          </a:xfrm>
          <a:prstGeom prst="ellipse">
            <a:avLst/>
          </a:prstGeom>
          <a:noFill/>
          <a:ln w="38100">
            <a:solidFill>
              <a:srgbClr val="E200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712400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3">
            <a:extLst>
              <a:ext uri="{FF2B5EF4-FFF2-40B4-BE49-F238E27FC236}">
                <a16:creationId xmlns:a16="http://schemas.microsoft.com/office/drawing/2014/main" id="{21BCE0EB-055F-AD49-A737-12CF90842ED6}"/>
              </a:ext>
            </a:extLst>
          </p:cNvPr>
          <p:cNvSpPr/>
          <p:nvPr/>
        </p:nvSpPr>
        <p:spPr>
          <a:xfrm>
            <a:off x="4374771" y="528960"/>
            <a:ext cx="9178026" cy="824754"/>
          </a:xfrm>
          <a:prstGeom prst="roundRect">
            <a:avLst>
              <a:gd name="adj" fmla="val 50000"/>
            </a:avLst>
          </a:prstGeom>
          <a:solidFill>
            <a:srgbClr val="009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800" dirty="0"/>
              <a:t>     </a:t>
            </a:r>
          </a:p>
        </p:txBody>
      </p:sp>
      <p:sp>
        <p:nvSpPr>
          <p:cNvPr id="5" name="Title 1">
            <a:extLst>
              <a:ext uri="{FF2B5EF4-FFF2-40B4-BE49-F238E27FC236}">
                <a16:creationId xmlns:a16="http://schemas.microsoft.com/office/drawing/2014/main" id="{BCC684A9-5688-844F-A63B-999756D81328}"/>
              </a:ext>
            </a:extLst>
          </p:cNvPr>
          <p:cNvSpPr txBox="1">
            <a:spLocks/>
          </p:cNvSpPr>
          <p:nvPr/>
        </p:nvSpPr>
        <p:spPr>
          <a:xfrm>
            <a:off x="4764820" y="528959"/>
            <a:ext cx="5707466" cy="8247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Helvetica" panose="020B0604020202020204" pitchFamily="34" charset="0"/>
                <a:ea typeface="+mj-ea"/>
                <a:cs typeface="Helvetica" panose="020B0604020202020204" pitchFamily="34" charset="0"/>
              </a:defRPr>
            </a:lvl1pPr>
          </a:lstStyle>
          <a:p>
            <a:r>
              <a:rPr lang="en-GB" sz="3600" dirty="0">
                <a:solidFill>
                  <a:schemeClr val="bg1"/>
                </a:solidFill>
                <a:latin typeface="Helvetica Light" panose="020B0403020202020204" pitchFamily="34" charset="0"/>
              </a:rPr>
              <a:t>Adjustable </a:t>
            </a:r>
            <a:r>
              <a:rPr lang="en-GB" sz="3600" dirty="0">
                <a:solidFill>
                  <a:schemeClr val="bg1"/>
                </a:solidFill>
              </a:rPr>
              <a:t>Wrap Systems</a:t>
            </a:r>
          </a:p>
        </p:txBody>
      </p:sp>
      <p:graphicFrame>
        <p:nvGraphicFramePr>
          <p:cNvPr id="6" name="Table 5">
            <a:extLst>
              <a:ext uri="{FF2B5EF4-FFF2-40B4-BE49-F238E27FC236}">
                <a16:creationId xmlns:a16="http://schemas.microsoft.com/office/drawing/2014/main" id="{C7727A2D-6FC8-574E-A43E-3A15BBF51285}"/>
              </a:ext>
            </a:extLst>
          </p:cNvPr>
          <p:cNvGraphicFramePr>
            <a:graphicFrameLocks noGrp="1"/>
          </p:cNvGraphicFramePr>
          <p:nvPr>
            <p:extLst>
              <p:ext uri="{D42A27DB-BD31-4B8C-83A1-F6EECF244321}">
                <p14:modId xmlns:p14="http://schemas.microsoft.com/office/powerpoint/2010/main" val="1531966065"/>
              </p:ext>
            </p:extLst>
          </p:nvPr>
        </p:nvGraphicFramePr>
        <p:xfrm>
          <a:off x="478998" y="1825647"/>
          <a:ext cx="11129069" cy="3803993"/>
        </p:xfrm>
        <a:graphic>
          <a:graphicData uri="http://schemas.openxmlformats.org/drawingml/2006/table">
            <a:tbl>
              <a:tblPr firstRow="1" bandRow="1">
                <a:tableStyleId>{93296810-A885-4BE3-A3E7-6D5BEEA58F35}</a:tableStyleId>
              </a:tblPr>
              <a:tblGrid>
                <a:gridCol w="2379481">
                  <a:extLst>
                    <a:ext uri="{9D8B030D-6E8A-4147-A177-3AD203B41FA5}">
                      <a16:colId xmlns:a16="http://schemas.microsoft.com/office/drawing/2014/main" val="229190118"/>
                    </a:ext>
                  </a:extLst>
                </a:gridCol>
                <a:gridCol w="2292606">
                  <a:extLst>
                    <a:ext uri="{9D8B030D-6E8A-4147-A177-3AD203B41FA5}">
                      <a16:colId xmlns:a16="http://schemas.microsoft.com/office/drawing/2014/main" val="2993384056"/>
                    </a:ext>
                  </a:extLst>
                </a:gridCol>
                <a:gridCol w="2003775">
                  <a:extLst>
                    <a:ext uri="{9D8B030D-6E8A-4147-A177-3AD203B41FA5}">
                      <a16:colId xmlns:a16="http://schemas.microsoft.com/office/drawing/2014/main" val="291676342"/>
                    </a:ext>
                  </a:extLst>
                </a:gridCol>
                <a:gridCol w="2395278">
                  <a:extLst>
                    <a:ext uri="{9D8B030D-6E8A-4147-A177-3AD203B41FA5}">
                      <a16:colId xmlns:a16="http://schemas.microsoft.com/office/drawing/2014/main" val="1023091981"/>
                    </a:ext>
                  </a:extLst>
                </a:gridCol>
                <a:gridCol w="2057929">
                  <a:extLst>
                    <a:ext uri="{9D8B030D-6E8A-4147-A177-3AD203B41FA5}">
                      <a16:colId xmlns:a16="http://schemas.microsoft.com/office/drawing/2014/main" val="3354886242"/>
                    </a:ext>
                  </a:extLst>
                </a:gridCol>
              </a:tblGrid>
              <a:tr h="349721">
                <a:tc>
                  <a:txBody>
                    <a:bodyPr/>
                    <a:lstStyle/>
                    <a:p>
                      <a:pPr algn="ctr"/>
                      <a:r>
                        <a:rPr lang="en-GB" sz="1700" b="0" i="0" dirty="0">
                          <a:solidFill>
                            <a:schemeClr val="bg1"/>
                          </a:solidFill>
                          <a:latin typeface="Helvetica" pitchFamily="2" charset="0"/>
                        </a:rPr>
                        <a:t>Wraps</a:t>
                      </a:r>
                    </a:p>
                  </a:txBody>
                  <a:tcPr marL="86233" marR="86233" marT="43116" marB="43116">
                    <a:solidFill>
                      <a:srgbClr val="009533"/>
                    </a:solidFill>
                  </a:tcPr>
                </a:tc>
                <a:tc>
                  <a:txBody>
                    <a:bodyPr/>
                    <a:lstStyle/>
                    <a:p>
                      <a:pPr algn="ctr"/>
                      <a:r>
                        <a:rPr lang="en-GB" sz="1700" b="0" i="0" dirty="0">
                          <a:solidFill>
                            <a:schemeClr val="bg1"/>
                          </a:solidFill>
                          <a:latin typeface="Helvetica" pitchFamily="2" charset="0"/>
                        </a:rPr>
                        <a:t>Evidence</a:t>
                      </a:r>
                    </a:p>
                  </a:txBody>
                  <a:tcPr marL="86233" marR="86233" marT="43116" marB="43116">
                    <a:solidFill>
                      <a:srgbClr val="009533"/>
                    </a:solidFill>
                  </a:tcPr>
                </a:tc>
                <a:tc>
                  <a:txBody>
                    <a:bodyPr/>
                    <a:lstStyle/>
                    <a:p>
                      <a:pPr algn="ctr"/>
                      <a:r>
                        <a:rPr lang="en-GB" sz="1700" b="0" i="0" dirty="0">
                          <a:solidFill>
                            <a:schemeClr val="bg1"/>
                          </a:solidFill>
                          <a:latin typeface="Helvetica" pitchFamily="2" charset="0"/>
                        </a:rPr>
                        <a:t>Advantages</a:t>
                      </a:r>
                    </a:p>
                  </a:txBody>
                  <a:tcPr marL="86233" marR="86233" marT="43116" marB="43116">
                    <a:solidFill>
                      <a:srgbClr val="009533"/>
                    </a:solidFill>
                  </a:tcPr>
                </a:tc>
                <a:tc>
                  <a:txBody>
                    <a:bodyPr/>
                    <a:lstStyle/>
                    <a:p>
                      <a:pPr algn="ctr"/>
                      <a:r>
                        <a:rPr lang="en-GB" sz="1700" b="0" i="0" dirty="0">
                          <a:solidFill>
                            <a:schemeClr val="bg1"/>
                          </a:solidFill>
                          <a:latin typeface="Helvetica" pitchFamily="2" charset="0"/>
                        </a:rPr>
                        <a:t>Disadvantages</a:t>
                      </a:r>
                    </a:p>
                  </a:txBody>
                  <a:tcPr marL="86233" marR="86233" marT="43116" marB="43116">
                    <a:solidFill>
                      <a:srgbClr val="009533"/>
                    </a:solidFill>
                  </a:tcPr>
                </a:tc>
                <a:tc>
                  <a:txBody>
                    <a:bodyPr/>
                    <a:lstStyle/>
                    <a:p>
                      <a:pPr algn="ctr"/>
                      <a:r>
                        <a:rPr lang="en-GB" sz="1700" b="0" i="0" dirty="0">
                          <a:solidFill>
                            <a:schemeClr val="bg1"/>
                          </a:solidFill>
                          <a:latin typeface="Helvetica" pitchFamily="2" charset="0"/>
                        </a:rPr>
                        <a:t>Patient benefits</a:t>
                      </a:r>
                    </a:p>
                  </a:txBody>
                  <a:tcPr marL="86233" marR="86233" marT="43116" marB="43116">
                    <a:solidFill>
                      <a:srgbClr val="009533"/>
                    </a:solidFill>
                  </a:tcPr>
                </a:tc>
                <a:extLst>
                  <a:ext uri="{0D108BD9-81ED-4DB2-BD59-A6C34878D82A}">
                    <a16:rowId xmlns:a16="http://schemas.microsoft.com/office/drawing/2014/main" val="1315241238"/>
                  </a:ext>
                </a:extLst>
              </a:tr>
              <a:tr h="3190604">
                <a:tc>
                  <a:txBody>
                    <a:bodyPr/>
                    <a:lstStyle/>
                    <a:p>
                      <a:pPr marL="285750" indent="-285750">
                        <a:buClr>
                          <a:srgbClr val="E2001A"/>
                        </a:buClr>
                        <a:buFont typeface="Wingdings" pitchFamily="2" charset="2"/>
                        <a:buChar char="§"/>
                      </a:pPr>
                      <a:endParaRPr lang="en-GB" sz="1700" dirty="0">
                        <a:solidFill>
                          <a:schemeClr val="tx1">
                            <a:lumMod val="65000"/>
                            <a:lumOff val="35000"/>
                          </a:schemeClr>
                        </a:solidFill>
                        <a:latin typeface="Helvetica" panose="020B0604020202020204" pitchFamily="34" charset="0"/>
                        <a:cs typeface="Helvetica" panose="020B0604020202020204" pitchFamily="34" charset="0"/>
                      </a:endParaRPr>
                    </a:p>
                    <a:p>
                      <a:pPr marL="285750" indent="-285750">
                        <a:buClr>
                          <a:srgbClr val="E2001A"/>
                        </a:buClr>
                        <a:buFont typeface="Wingdings" pitchFamily="2" charset="2"/>
                        <a:buChar char="§"/>
                      </a:pPr>
                      <a:r>
                        <a:rPr lang="en-GB" sz="1700" dirty="0">
                          <a:solidFill>
                            <a:schemeClr val="tx1">
                              <a:lumMod val="65000"/>
                              <a:lumOff val="35000"/>
                            </a:schemeClr>
                          </a:solidFill>
                          <a:latin typeface="Helvetica" panose="020B0604020202020204" pitchFamily="34" charset="0"/>
                          <a:cs typeface="Helvetica" panose="020B0604020202020204" pitchFamily="34" charset="0"/>
                        </a:rPr>
                        <a:t>Adjustable systems that can be applied below knee or to the full leg</a:t>
                      </a:r>
                    </a:p>
                  </a:txBody>
                  <a:tcPr marL="86233" marR="86233" marT="43116" marB="43116"/>
                </a:tc>
                <a:tc>
                  <a:txBody>
                    <a:bodyPr/>
                    <a:lstStyle/>
                    <a:p>
                      <a:pPr marL="285750" indent="-285750">
                        <a:buClr>
                          <a:srgbClr val="E2001A"/>
                        </a:buClr>
                        <a:buFont typeface="Wingdings" pitchFamily="2" charset="2"/>
                        <a:buChar char="§"/>
                      </a:pPr>
                      <a:endParaRPr lang="en-GB" sz="1700" dirty="0">
                        <a:solidFill>
                          <a:schemeClr val="tx1">
                            <a:lumMod val="65000"/>
                            <a:lumOff val="35000"/>
                          </a:schemeClr>
                        </a:solidFill>
                        <a:latin typeface="Helvetica" panose="020B0604020202020204" pitchFamily="34" charset="0"/>
                        <a:cs typeface="Helvetica" panose="020B0604020202020204" pitchFamily="34" charset="0"/>
                      </a:endParaRPr>
                    </a:p>
                    <a:p>
                      <a:pPr marL="285750" indent="-285750">
                        <a:buClr>
                          <a:srgbClr val="E2001A"/>
                        </a:buClr>
                        <a:buFont typeface="Wingdings" pitchFamily="2" charset="2"/>
                        <a:buChar char="§"/>
                      </a:pPr>
                      <a:r>
                        <a:rPr lang="en-GB" sz="1700" dirty="0">
                          <a:solidFill>
                            <a:schemeClr val="tx1">
                              <a:lumMod val="65000"/>
                              <a:lumOff val="35000"/>
                            </a:schemeClr>
                          </a:solidFill>
                          <a:latin typeface="Helvetica" panose="020B0604020202020204" pitchFamily="34" charset="0"/>
                          <a:cs typeface="Helvetica" panose="020B0604020202020204" pitchFamily="34" charset="0"/>
                        </a:rPr>
                        <a:t>As effective as multi-component bandages</a:t>
                      </a:r>
                    </a:p>
                    <a:p>
                      <a:pPr marL="285750" indent="-285750">
                        <a:buClr>
                          <a:srgbClr val="E2001A"/>
                        </a:buClr>
                        <a:buFont typeface="Wingdings" pitchFamily="2" charset="2"/>
                        <a:buChar char="§"/>
                      </a:pPr>
                      <a:r>
                        <a:rPr lang="en-GB" sz="1700" dirty="0">
                          <a:solidFill>
                            <a:schemeClr val="tx1">
                              <a:lumMod val="65000"/>
                              <a:lumOff val="35000"/>
                            </a:schemeClr>
                          </a:solidFill>
                          <a:latin typeface="Helvetica" panose="020B0604020202020204" pitchFamily="34" charset="0"/>
                          <a:cs typeface="Helvetica" panose="020B0604020202020204" pitchFamily="34" charset="0"/>
                        </a:rPr>
                        <a:t>Less expensive</a:t>
                      </a:r>
                    </a:p>
                    <a:p>
                      <a:pPr marL="285750" indent="-285750">
                        <a:buClr>
                          <a:srgbClr val="E2001A"/>
                        </a:buClr>
                        <a:buFont typeface="Wingdings" pitchFamily="2" charset="2"/>
                        <a:buChar char="§"/>
                      </a:pPr>
                      <a:r>
                        <a:rPr lang="en-GB" sz="1700" dirty="0">
                          <a:solidFill>
                            <a:schemeClr val="tx1">
                              <a:lumMod val="65000"/>
                              <a:lumOff val="35000"/>
                            </a:schemeClr>
                          </a:solidFill>
                          <a:latin typeface="Helvetica" panose="020B0604020202020204" pitchFamily="34" charset="0"/>
                          <a:cs typeface="Helvetica" panose="020B0604020202020204" pitchFamily="34" charset="0"/>
                        </a:rPr>
                        <a:t>Promotes self care</a:t>
                      </a:r>
                    </a:p>
                  </a:txBody>
                  <a:tcPr marL="86233" marR="86233" marT="43116" marB="43116"/>
                </a:tc>
                <a:tc>
                  <a:txBody>
                    <a:bodyPr/>
                    <a:lstStyle/>
                    <a:p>
                      <a:pPr marL="285750" indent="-285750">
                        <a:buClr>
                          <a:srgbClr val="E2001A"/>
                        </a:buClr>
                        <a:buFont typeface="Wingdings" pitchFamily="2" charset="2"/>
                        <a:buChar char="§"/>
                      </a:pPr>
                      <a:endParaRPr lang="en-GB" sz="1700" dirty="0">
                        <a:solidFill>
                          <a:schemeClr val="tx1">
                            <a:lumMod val="65000"/>
                            <a:lumOff val="35000"/>
                          </a:schemeClr>
                        </a:solidFill>
                        <a:latin typeface="Helvetica" panose="020B0604020202020204" pitchFamily="34" charset="0"/>
                        <a:cs typeface="Helvetica" panose="020B0604020202020204" pitchFamily="34" charset="0"/>
                      </a:endParaRPr>
                    </a:p>
                    <a:p>
                      <a:pPr marL="285750" indent="-285750">
                        <a:buClr>
                          <a:srgbClr val="E2001A"/>
                        </a:buClr>
                        <a:buFont typeface="Wingdings" pitchFamily="2" charset="2"/>
                        <a:buChar char="§"/>
                      </a:pPr>
                      <a:r>
                        <a:rPr lang="en-GB" sz="1700" dirty="0">
                          <a:solidFill>
                            <a:schemeClr val="tx1">
                              <a:lumMod val="65000"/>
                              <a:lumOff val="35000"/>
                            </a:schemeClr>
                          </a:solidFill>
                          <a:latin typeface="Helvetica" panose="020B0604020202020204" pitchFamily="34" charset="0"/>
                          <a:cs typeface="Helvetica" panose="020B0604020202020204" pitchFamily="34" charset="0"/>
                        </a:rPr>
                        <a:t>Low level of skill to apply</a:t>
                      </a:r>
                    </a:p>
                    <a:p>
                      <a:pPr marL="285750" indent="-285750">
                        <a:buClr>
                          <a:srgbClr val="E2001A"/>
                        </a:buClr>
                        <a:buFont typeface="Wingdings" pitchFamily="2" charset="2"/>
                        <a:buChar char="§"/>
                      </a:pPr>
                      <a:r>
                        <a:rPr lang="en-GB" sz="1700" dirty="0">
                          <a:solidFill>
                            <a:schemeClr val="tx1">
                              <a:lumMod val="65000"/>
                              <a:lumOff val="35000"/>
                            </a:schemeClr>
                          </a:solidFill>
                          <a:latin typeface="Helvetica" panose="020B0604020202020204" pitchFamily="34" charset="0"/>
                          <a:cs typeface="Helvetica" panose="020B0604020202020204" pitchFamily="34" charset="0"/>
                        </a:rPr>
                        <a:t>Consistent compression levels</a:t>
                      </a:r>
                    </a:p>
                    <a:p>
                      <a:pPr marL="285750" indent="-285750">
                        <a:buClr>
                          <a:srgbClr val="E2001A"/>
                        </a:buClr>
                        <a:buFont typeface="Wingdings" pitchFamily="2" charset="2"/>
                        <a:buChar char="§"/>
                      </a:pPr>
                      <a:r>
                        <a:rPr lang="en-GB" sz="1700" dirty="0">
                          <a:solidFill>
                            <a:schemeClr val="tx1">
                              <a:lumMod val="65000"/>
                              <a:lumOff val="35000"/>
                            </a:schemeClr>
                          </a:solidFill>
                          <a:latin typeface="Helvetica" panose="020B0604020202020204" pitchFamily="34" charset="0"/>
                          <a:cs typeface="Helvetica" panose="020B0604020202020204" pitchFamily="34" charset="0"/>
                        </a:rPr>
                        <a:t>Allows patient self care</a:t>
                      </a:r>
                    </a:p>
                    <a:p>
                      <a:pPr marL="285750" indent="-285750">
                        <a:buClr>
                          <a:srgbClr val="E2001A"/>
                        </a:buClr>
                        <a:buFont typeface="Wingdings" pitchFamily="2" charset="2"/>
                        <a:buChar char="§"/>
                      </a:pPr>
                      <a:r>
                        <a:rPr lang="en-GB" sz="1700" dirty="0">
                          <a:solidFill>
                            <a:schemeClr val="tx1">
                              <a:lumMod val="65000"/>
                              <a:lumOff val="35000"/>
                            </a:schemeClr>
                          </a:solidFill>
                          <a:latin typeface="Helvetica" panose="020B0604020202020204" pitchFamily="34" charset="0"/>
                          <a:cs typeface="Helvetica" panose="020B0604020202020204" pitchFamily="34" charset="0"/>
                        </a:rPr>
                        <a:t>Cost effective</a:t>
                      </a:r>
                    </a:p>
                    <a:p>
                      <a:pPr marL="285750" indent="-285750">
                        <a:buClr>
                          <a:srgbClr val="E2001A"/>
                        </a:buClr>
                        <a:buFont typeface="Wingdings" pitchFamily="2" charset="2"/>
                        <a:buChar char="§"/>
                      </a:pPr>
                      <a:r>
                        <a:rPr lang="en-GB" sz="1700" dirty="0">
                          <a:solidFill>
                            <a:schemeClr val="tx1">
                              <a:lumMod val="65000"/>
                              <a:lumOff val="35000"/>
                            </a:schemeClr>
                          </a:solidFill>
                          <a:latin typeface="Helvetica" panose="020B0604020202020204" pitchFamily="34" charset="0"/>
                          <a:cs typeface="Helvetica" panose="020B0604020202020204" pitchFamily="34" charset="0"/>
                        </a:rPr>
                        <a:t>Can be applied to the full leg</a:t>
                      </a:r>
                    </a:p>
                    <a:p>
                      <a:pPr marL="285750" indent="-285750">
                        <a:buClr>
                          <a:srgbClr val="E2001A"/>
                        </a:buClr>
                        <a:buFont typeface="Wingdings" pitchFamily="2" charset="2"/>
                        <a:buChar char="§"/>
                      </a:pPr>
                      <a:endParaRPr lang="en-GB" sz="1700" dirty="0">
                        <a:solidFill>
                          <a:schemeClr val="tx1">
                            <a:lumMod val="65000"/>
                            <a:lumOff val="35000"/>
                          </a:schemeClr>
                        </a:solidFill>
                        <a:latin typeface="Helvetica" panose="020B0604020202020204" pitchFamily="34" charset="0"/>
                        <a:cs typeface="Helvetica" panose="020B0604020202020204" pitchFamily="34" charset="0"/>
                      </a:endParaRPr>
                    </a:p>
                    <a:p>
                      <a:pPr marL="285750" indent="-285750">
                        <a:buClr>
                          <a:srgbClr val="E2001A"/>
                        </a:buClr>
                        <a:buFont typeface="Wingdings" pitchFamily="2" charset="2"/>
                        <a:buChar char="§"/>
                      </a:pPr>
                      <a:endParaRPr lang="en-GB" sz="1700" dirty="0">
                        <a:solidFill>
                          <a:schemeClr val="tx1">
                            <a:lumMod val="65000"/>
                            <a:lumOff val="35000"/>
                          </a:schemeClr>
                        </a:solidFill>
                        <a:latin typeface="Helvetica" panose="020B0604020202020204" pitchFamily="34" charset="0"/>
                        <a:cs typeface="Helvetica" panose="020B0604020202020204" pitchFamily="34" charset="0"/>
                      </a:endParaRPr>
                    </a:p>
                  </a:txBody>
                  <a:tcPr marL="86233" marR="86233" marT="43116" marB="43116"/>
                </a:tc>
                <a:tc>
                  <a:txBody>
                    <a:bodyPr/>
                    <a:lstStyle/>
                    <a:p>
                      <a:pPr marL="285750" indent="-285750">
                        <a:buClr>
                          <a:srgbClr val="E2001A"/>
                        </a:buClr>
                        <a:buFont typeface="Wingdings" pitchFamily="2" charset="2"/>
                        <a:buChar char="§"/>
                      </a:pPr>
                      <a:endParaRPr lang="en-GB" sz="1700" dirty="0">
                        <a:solidFill>
                          <a:schemeClr val="tx1">
                            <a:lumMod val="65000"/>
                            <a:lumOff val="35000"/>
                          </a:schemeClr>
                        </a:solidFill>
                        <a:latin typeface="Helvetica" panose="020B0604020202020204" pitchFamily="34" charset="0"/>
                        <a:cs typeface="Helvetica" panose="020B0604020202020204" pitchFamily="34" charset="0"/>
                      </a:endParaRPr>
                    </a:p>
                    <a:p>
                      <a:pPr marL="285750" indent="-285750">
                        <a:buClr>
                          <a:srgbClr val="E2001A"/>
                        </a:buClr>
                        <a:buFont typeface="Wingdings" pitchFamily="2" charset="2"/>
                        <a:buChar char="§"/>
                      </a:pPr>
                      <a:r>
                        <a:rPr lang="en-GB" sz="1700" dirty="0">
                          <a:solidFill>
                            <a:schemeClr val="tx1">
                              <a:lumMod val="65000"/>
                              <a:lumOff val="35000"/>
                            </a:schemeClr>
                          </a:solidFill>
                          <a:latin typeface="Helvetica" panose="020B0604020202020204" pitchFamily="34" charset="0"/>
                          <a:cs typeface="Helvetica" panose="020B0604020202020204" pitchFamily="34" charset="0"/>
                        </a:rPr>
                        <a:t>Not suitable for distorted limb shapes</a:t>
                      </a:r>
                    </a:p>
                    <a:p>
                      <a:pPr marL="285750" indent="-285750">
                        <a:buClr>
                          <a:srgbClr val="E2001A"/>
                        </a:buClr>
                        <a:buFont typeface="Wingdings" pitchFamily="2" charset="2"/>
                        <a:buChar char="§"/>
                      </a:pPr>
                      <a:r>
                        <a:rPr lang="en-GB" sz="1700" dirty="0">
                          <a:solidFill>
                            <a:schemeClr val="tx1">
                              <a:lumMod val="65000"/>
                              <a:lumOff val="35000"/>
                            </a:schemeClr>
                          </a:solidFill>
                          <a:latin typeface="Helvetica" panose="020B0604020202020204" pitchFamily="34" charset="0"/>
                          <a:cs typeface="Helvetica" panose="020B0604020202020204" pitchFamily="34" charset="0"/>
                        </a:rPr>
                        <a:t>Not suitable for rapidly decreasing oedema</a:t>
                      </a:r>
                    </a:p>
                    <a:p>
                      <a:pPr marL="285750" indent="-285750">
                        <a:buClr>
                          <a:srgbClr val="E2001A"/>
                        </a:buClr>
                        <a:buFont typeface="Wingdings" pitchFamily="2" charset="2"/>
                        <a:buChar char="§"/>
                      </a:pPr>
                      <a:r>
                        <a:rPr lang="en-GB" sz="1700" dirty="0">
                          <a:solidFill>
                            <a:schemeClr val="tx1">
                              <a:lumMod val="65000"/>
                              <a:lumOff val="35000"/>
                            </a:schemeClr>
                          </a:solidFill>
                          <a:latin typeface="Helvetica" panose="020B0604020202020204" pitchFamily="34" charset="0"/>
                          <a:cs typeface="Helvetica" panose="020B0604020202020204" pitchFamily="34" charset="0"/>
                        </a:rPr>
                        <a:t>Exudate needs to be contained within the primary dressing</a:t>
                      </a:r>
                    </a:p>
                  </a:txBody>
                  <a:tcPr marL="86233" marR="86233" marT="43116" marB="43116"/>
                </a:tc>
                <a:tc>
                  <a:txBody>
                    <a:bodyPr/>
                    <a:lstStyle/>
                    <a:p>
                      <a:pPr marL="285750" indent="-285750">
                        <a:buClr>
                          <a:srgbClr val="E2001A"/>
                        </a:buClr>
                        <a:buFont typeface="Wingdings" pitchFamily="2" charset="2"/>
                        <a:buChar char="§"/>
                      </a:pPr>
                      <a:endParaRPr lang="en-GB" sz="1700" dirty="0">
                        <a:solidFill>
                          <a:schemeClr val="tx1">
                            <a:lumMod val="65000"/>
                            <a:lumOff val="35000"/>
                          </a:schemeClr>
                        </a:solidFill>
                        <a:latin typeface="Helvetica" panose="020B0604020202020204" pitchFamily="34" charset="0"/>
                        <a:cs typeface="Helvetica" panose="020B0604020202020204" pitchFamily="34" charset="0"/>
                      </a:endParaRPr>
                    </a:p>
                    <a:p>
                      <a:pPr marL="285750" indent="-285750">
                        <a:buClr>
                          <a:srgbClr val="E2001A"/>
                        </a:buClr>
                        <a:buFont typeface="Wingdings" pitchFamily="2" charset="2"/>
                        <a:buChar char="§"/>
                      </a:pPr>
                      <a:r>
                        <a:rPr lang="en-GB" sz="1700" dirty="0">
                          <a:solidFill>
                            <a:schemeClr val="tx1">
                              <a:lumMod val="65000"/>
                              <a:lumOff val="35000"/>
                            </a:schemeClr>
                          </a:solidFill>
                          <a:latin typeface="Helvetica" panose="020B0604020202020204" pitchFamily="34" charset="0"/>
                          <a:cs typeface="Helvetica" panose="020B0604020202020204" pitchFamily="34" charset="0"/>
                        </a:rPr>
                        <a:t>Low profile</a:t>
                      </a:r>
                    </a:p>
                    <a:p>
                      <a:pPr marL="285750" indent="-285750">
                        <a:buClr>
                          <a:srgbClr val="E2001A"/>
                        </a:buClr>
                        <a:buFont typeface="Wingdings" pitchFamily="2" charset="2"/>
                        <a:buChar char="§"/>
                      </a:pPr>
                      <a:r>
                        <a:rPr lang="en-GB" sz="1700" dirty="0">
                          <a:solidFill>
                            <a:schemeClr val="tx1">
                              <a:lumMod val="65000"/>
                              <a:lumOff val="35000"/>
                            </a:schemeClr>
                          </a:solidFill>
                          <a:latin typeface="Helvetica" panose="020B0604020202020204" pitchFamily="34" charset="0"/>
                          <a:cs typeface="Helvetica" panose="020B0604020202020204" pitchFamily="34" charset="0"/>
                        </a:rPr>
                        <a:t>Minimal changes to footwear or clothing</a:t>
                      </a:r>
                    </a:p>
                    <a:p>
                      <a:pPr marL="285750" indent="-285750">
                        <a:buClr>
                          <a:srgbClr val="E2001A"/>
                        </a:buClr>
                        <a:buFont typeface="Wingdings" pitchFamily="2" charset="2"/>
                        <a:buChar char="§"/>
                      </a:pPr>
                      <a:r>
                        <a:rPr lang="en-GB" sz="1700" dirty="0">
                          <a:solidFill>
                            <a:schemeClr val="tx1">
                              <a:lumMod val="65000"/>
                              <a:lumOff val="35000"/>
                            </a:schemeClr>
                          </a:solidFill>
                          <a:latin typeface="Helvetica" panose="020B0604020202020204" pitchFamily="34" charset="0"/>
                          <a:cs typeface="Helvetica" panose="020B0604020202020204" pitchFamily="34" charset="0"/>
                        </a:rPr>
                        <a:t>Allows self care</a:t>
                      </a:r>
                    </a:p>
                    <a:p>
                      <a:pPr marL="285750" indent="-285750">
                        <a:buClr>
                          <a:srgbClr val="E2001A"/>
                        </a:buClr>
                        <a:buFont typeface="Wingdings" pitchFamily="2" charset="2"/>
                        <a:buChar char="§"/>
                      </a:pPr>
                      <a:r>
                        <a:rPr lang="en-GB" sz="1700" dirty="0">
                          <a:solidFill>
                            <a:schemeClr val="tx1">
                              <a:lumMod val="65000"/>
                              <a:lumOff val="35000"/>
                            </a:schemeClr>
                          </a:solidFill>
                          <a:latin typeface="Helvetica" panose="020B0604020202020204" pitchFamily="34" charset="0"/>
                          <a:cs typeface="Helvetica" panose="020B0604020202020204" pitchFamily="34" charset="0"/>
                        </a:rPr>
                        <a:t>Aesthetically pleasing</a:t>
                      </a:r>
                    </a:p>
                    <a:p>
                      <a:pPr marL="285750" indent="-285750">
                        <a:buClr>
                          <a:srgbClr val="E2001A"/>
                        </a:buClr>
                        <a:buFont typeface="Wingdings" pitchFamily="2" charset="2"/>
                        <a:buChar char="§"/>
                      </a:pPr>
                      <a:endParaRPr lang="en-GB" sz="1700" dirty="0">
                        <a:solidFill>
                          <a:schemeClr val="tx1">
                            <a:lumMod val="65000"/>
                            <a:lumOff val="35000"/>
                          </a:schemeClr>
                        </a:solidFill>
                        <a:latin typeface="Helvetica" panose="020B0604020202020204" pitchFamily="34" charset="0"/>
                        <a:cs typeface="Helvetica" panose="020B0604020202020204" pitchFamily="34" charset="0"/>
                      </a:endParaRPr>
                    </a:p>
                  </a:txBody>
                  <a:tcPr marL="86233" marR="86233" marT="43116" marB="43116"/>
                </a:tc>
                <a:extLst>
                  <a:ext uri="{0D108BD9-81ED-4DB2-BD59-A6C34878D82A}">
                    <a16:rowId xmlns:a16="http://schemas.microsoft.com/office/drawing/2014/main" val="1504918468"/>
                  </a:ext>
                </a:extLst>
              </a:tr>
            </a:tbl>
          </a:graphicData>
        </a:graphic>
      </p:graphicFrame>
    </p:spTree>
    <p:extLst>
      <p:ext uri="{BB962C8B-B14F-4D97-AF65-F5344CB8AC3E}">
        <p14:creationId xmlns:p14="http://schemas.microsoft.com/office/powerpoint/2010/main" val="41702812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4DB0E6E-E8A7-8E5D-8C27-5DE0537136D7}"/>
              </a:ext>
            </a:extLst>
          </p:cNvPr>
          <p:cNvSpPr>
            <a:spLocks noGrp="1"/>
          </p:cNvSpPr>
          <p:nvPr>
            <p:ph type="title"/>
          </p:nvPr>
        </p:nvSpPr>
        <p:spPr>
          <a:xfrm>
            <a:off x="492802" y="449820"/>
            <a:ext cx="11281382" cy="844724"/>
          </a:xfrm>
          <a:solidFill>
            <a:schemeClr val="bg1"/>
          </a:solidFill>
        </p:spPr>
        <p:txBody>
          <a:bodyPr>
            <a:noAutofit/>
          </a:bodyPr>
          <a:lstStyle/>
          <a:p>
            <a:r>
              <a:rPr lang="en-GB" sz="4000" b="1" dirty="0">
                <a:solidFill>
                  <a:srgbClr val="009534"/>
                </a:solidFill>
              </a:rPr>
              <a:t>Compression solutions</a:t>
            </a:r>
            <a:endParaRPr lang="en-GB" sz="2400" b="1" dirty="0">
              <a:solidFill>
                <a:srgbClr val="009534"/>
              </a:solidFill>
            </a:endParaRPr>
          </a:p>
        </p:txBody>
      </p:sp>
      <p:pic>
        <p:nvPicPr>
          <p:cNvPr id="3" name="Picture 2">
            <a:extLst>
              <a:ext uri="{FF2B5EF4-FFF2-40B4-BE49-F238E27FC236}">
                <a16:creationId xmlns:a16="http://schemas.microsoft.com/office/drawing/2014/main" id="{E56E337F-71AC-4AF7-C980-D199F44361D2}"/>
              </a:ext>
            </a:extLst>
          </p:cNvPr>
          <p:cNvPicPr>
            <a:picLocks noChangeAspect="1"/>
          </p:cNvPicPr>
          <p:nvPr/>
        </p:nvPicPr>
        <p:blipFill>
          <a:blip r:embed="rId3"/>
          <a:stretch>
            <a:fillRect/>
          </a:stretch>
        </p:blipFill>
        <p:spPr>
          <a:xfrm>
            <a:off x="3717853" y="2960975"/>
            <a:ext cx="2579360" cy="3261475"/>
          </a:xfrm>
          <a:prstGeom prst="rect">
            <a:avLst/>
          </a:prstGeom>
        </p:spPr>
      </p:pic>
      <p:pic>
        <p:nvPicPr>
          <p:cNvPr id="4" name="Picture 3">
            <a:extLst>
              <a:ext uri="{FF2B5EF4-FFF2-40B4-BE49-F238E27FC236}">
                <a16:creationId xmlns:a16="http://schemas.microsoft.com/office/drawing/2014/main" id="{C2D95F12-00D9-6917-DAAC-01ADF488169F}"/>
              </a:ext>
            </a:extLst>
          </p:cNvPr>
          <p:cNvPicPr/>
          <p:nvPr/>
        </p:nvPicPr>
        <p:blipFill rotWithShape="1">
          <a:blip r:embed="rId4">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l="22995" t="12599" r="50061" b="10033"/>
          <a:stretch/>
        </p:blipFill>
        <p:spPr>
          <a:xfrm>
            <a:off x="6182311" y="1835390"/>
            <a:ext cx="2579360" cy="3480540"/>
          </a:xfrm>
          <a:prstGeom prst="rect">
            <a:avLst/>
          </a:prstGeom>
          <a:ln>
            <a:noFill/>
          </a:ln>
          <a:effectLst/>
        </p:spPr>
      </p:pic>
      <p:sp>
        <p:nvSpPr>
          <p:cNvPr id="7" name="Rectangle 6">
            <a:extLst>
              <a:ext uri="{FF2B5EF4-FFF2-40B4-BE49-F238E27FC236}">
                <a16:creationId xmlns:a16="http://schemas.microsoft.com/office/drawing/2014/main" id="{B1D8444A-97A2-B9A2-1EAF-85D2E7B1265C}"/>
              </a:ext>
            </a:extLst>
          </p:cNvPr>
          <p:cNvSpPr/>
          <p:nvPr/>
        </p:nvSpPr>
        <p:spPr>
          <a:xfrm>
            <a:off x="472786" y="1294544"/>
            <a:ext cx="11246427" cy="544697"/>
          </a:xfrm>
          <a:prstGeom prst="rect">
            <a:avLst/>
          </a:prstGeom>
          <a:solidFill>
            <a:srgbClr val="009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900" b="1" dirty="0">
                <a:latin typeface="Helvetica" panose="020B0604020202020204" pitchFamily="34" charset="0"/>
                <a:cs typeface="Helvetica" panose="020B0604020202020204" pitchFamily="34" charset="0"/>
              </a:rPr>
              <a:t>A range of options appropriate to the differing needs of patients’ to support the best outcomes</a:t>
            </a:r>
          </a:p>
        </p:txBody>
      </p:sp>
      <p:grpSp>
        <p:nvGrpSpPr>
          <p:cNvPr id="8" name="Group 7">
            <a:extLst>
              <a:ext uri="{FF2B5EF4-FFF2-40B4-BE49-F238E27FC236}">
                <a16:creationId xmlns:a16="http://schemas.microsoft.com/office/drawing/2014/main" id="{B0FE0030-B112-6AAC-1D0F-E3261B82660E}"/>
              </a:ext>
            </a:extLst>
          </p:cNvPr>
          <p:cNvGrpSpPr/>
          <p:nvPr/>
        </p:nvGrpSpPr>
        <p:grpSpPr>
          <a:xfrm>
            <a:off x="4885279" y="2060247"/>
            <a:ext cx="1973968" cy="1960320"/>
            <a:chOff x="4885279" y="2291415"/>
            <a:chExt cx="1973968" cy="1960320"/>
          </a:xfrm>
        </p:grpSpPr>
        <p:sp>
          <p:nvSpPr>
            <p:cNvPr id="9" name="Oval 8">
              <a:extLst>
                <a:ext uri="{FF2B5EF4-FFF2-40B4-BE49-F238E27FC236}">
                  <a16:creationId xmlns:a16="http://schemas.microsoft.com/office/drawing/2014/main" id="{19CD2BB6-EB56-BCCD-95F4-F05B89688F02}"/>
                </a:ext>
              </a:extLst>
            </p:cNvPr>
            <p:cNvSpPr/>
            <p:nvPr/>
          </p:nvSpPr>
          <p:spPr>
            <a:xfrm>
              <a:off x="4898927" y="2291415"/>
              <a:ext cx="1960320" cy="1960320"/>
            </a:xfrm>
            <a:prstGeom prst="ellipse">
              <a:avLst/>
            </a:prstGeom>
            <a:solidFill>
              <a:srgbClr val="E2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A19E20F3-01F5-D26E-971E-9EB4B849F59E}"/>
                </a:ext>
              </a:extLst>
            </p:cNvPr>
            <p:cNvSpPr txBox="1"/>
            <p:nvPr/>
          </p:nvSpPr>
          <p:spPr>
            <a:xfrm>
              <a:off x="4885279" y="2568911"/>
              <a:ext cx="1960320" cy="1323439"/>
            </a:xfrm>
            <a:prstGeom prst="rect">
              <a:avLst/>
            </a:prstGeom>
            <a:noFill/>
            <a:ln w="38100">
              <a:noFill/>
            </a:ln>
          </p:spPr>
          <p:txBody>
            <a:bodyPr wrap="square" rtlCol="0">
              <a:spAutoFit/>
            </a:bodyPr>
            <a:lstStyle/>
            <a:p>
              <a:pPr algn="ctr">
                <a:buClr>
                  <a:srgbClr val="E2001A"/>
                </a:buClr>
              </a:pPr>
              <a:r>
                <a:rPr lang="en-GB" sz="2000" dirty="0">
                  <a:solidFill>
                    <a:schemeClr val="bg1"/>
                  </a:solidFill>
                  <a:latin typeface="Helvetica" panose="020B0604020202020204" pitchFamily="34" charset="0"/>
                  <a:cs typeface="Helvetica" panose="020B0604020202020204" pitchFamily="34" charset="0"/>
                </a:rPr>
                <a:t>* Support </a:t>
              </a:r>
            </a:p>
            <a:p>
              <a:pPr algn="ctr">
                <a:buClr>
                  <a:srgbClr val="E2001A"/>
                </a:buClr>
              </a:pPr>
              <a:r>
                <a:rPr lang="en-GB" sz="2000" dirty="0">
                  <a:solidFill>
                    <a:schemeClr val="bg1"/>
                  </a:solidFill>
                  <a:latin typeface="Helvetica" panose="020B0604020202020204" pitchFamily="34" charset="0"/>
                  <a:cs typeface="Helvetica" panose="020B0604020202020204" pitchFamily="34" charset="0"/>
                </a:rPr>
                <a:t>self care</a:t>
              </a:r>
            </a:p>
            <a:p>
              <a:pPr algn="ctr">
                <a:buClr>
                  <a:srgbClr val="E2001A"/>
                </a:buClr>
              </a:pPr>
              <a:r>
                <a:rPr lang="en-GB" sz="2000" dirty="0">
                  <a:solidFill>
                    <a:schemeClr val="bg1"/>
                  </a:solidFill>
                  <a:latin typeface="Helvetica" panose="020B0604020202020204" pitchFamily="34" charset="0"/>
                  <a:cs typeface="Helvetica" panose="020B0604020202020204" pitchFamily="34" charset="0"/>
                </a:rPr>
                <a:t>* Effective</a:t>
              </a:r>
            </a:p>
            <a:p>
              <a:pPr algn="ctr">
                <a:buClr>
                  <a:srgbClr val="E2001A"/>
                </a:buClr>
              </a:pPr>
              <a:r>
                <a:rPr lang="en-GB" sz="2000" dirty="0">
                  <a:solidFill>
                    <a:schemeClr val="bg1"/>
                  </a:solidFill>
                  <a:latin typeface="Helvetica" panose="020B0604020202020204" pitchFamily="34" charset="0"/>
                  <a:cs typeface="Helvetica" panose="020B0604020202020204" pitchFamily="34" charset="0"/>
                </a:rPr>
                <a:t>* Easy to use</a:t>
              </a:r>
            </a:p>
          </p:txBody>
        </p:sp>
      </p:grpSp>
      <p:sp>
        <p:nvSpPr>
          <p:cNvPr id="11" name="TextBox 10">
            <a:extLst>
              <a:ext uri="{FF2B5EF4-FFF2-40B4-BE49-F238E27FC236}">
                <a16:creationId xmlns:a16="http://schemas.microsoft.com/office/drawing/2014/main" id="{40A6C120-BDC1-5557-6534-3FCF5F886D25}"/>
              </a:ext>
            </a:extLst>
          </p:cNvPr>
          <p:cNvSpPr txBox="1"/>
          <p:nvPr/>
        </p:nvSpPr>
        <p:spPr>
          <a:xfrm>
            <a:off x="492802" y="1859356"/>
            <a:ext cx="3273553" cy="3603652"/>
          </a:xfrm>
          <a:prstGeom prst="rect">
            <a:avLst/>
          </a:prstGeom>
          <a:solidFill>
            <a:schemeClr val="bg1"/>
          </a:solidFill>
          <a:ln w="38100">
            <a:solidFill>
              <a:srgbClr val="00B050"/>
            </a:solidFill>
          </a:ln>
        </p:spPr>
        <p:txBody>
          <a:bodyPr wrap="square" lIns="144000" tIns="108000" rIns="144000" bIns="108000" rtlCol="0">
            <a:spAutoFit/>
          </a:bodyPr>
          <a:lstStyle/>
          <a:p>
            <a:r>
              <a:rPr lang="en-GB" sz="2000" b="1" dirty="0">
                <a:latin typeface="Helvetica" panose="020B0604020202020204" pitchFamily="34" charset="0"/>
                <a:cs typeface="Helvetica" panose="020B0604020202020204" pitchFamily="34" charset="0"/>
              </a:rPr>
              <a:t>Hosiery Kits </a:t>
            </a:r>
          </a:p>
          <a:p>
            <a:pPr marL="342900" indent="-342900">
              <a:buClr>
                <a:srgbClr val="E2001A"/>
              </a:buClr>
              <a:buFont typeface="Wingdings" panose="05000000000000000000" pitchFamily="2" charset="2"/>
              <a:buChar char="§"/>
            </a:pPr>
            <a:r>
              <a:rPr lang="en-GB" sz="2000" dirty="0">
                <a:latin typeface="Helvetica Light"/>
                <a:cs typeface="Helvetica" panose="020B0604020202020204" pitchFamily="34" charset="0"/>
              </a:rPr>
              <a:t>Low profile.</a:t>
            </a:r>
          </a:p>
          <a:p>
            <a:pPr marL="342900" indent="-342900">
              <a:buClr>
                <a:srgbClr val="E2001A"/>
              </a:buClr>
              <a:buFont typeface="Wingdings" panose="05000000000000000000" pitchFamily="2" charset="2"/>
              <a:buChar char="§"/>
            </a:pPr>
            <a:r>
              <a:rPr lang="en-GB" sz="2000" dirty="0">
                <a:latin typeface="Helvetica Light"/>
                <a:cs typeface="Helvetica" panose="020B0604020202020204" pitchFamily="34" charset="0"/>
              </a:rPr>
              <a:t>Prepares for maintenance hosiery.</a:t>
            </a:r>
          </a:p>
          <a:p>
            <a:pPr marL="342900" indent="-342900">
              <a:buClr>
                <a:srgbClr val="E2001A"/>
              </a:buClr>
              <a:buFont typeface="Wingdings" panose="05000000000000000000" pitchFamily="2" charset="2"/>
              <a:buChar char="§"/>
            </a:pPr>
            <a:r>
              <a:rPr lang="en-GB" sz="2000" dirty="0">
                <a:latin typeface="Helvetica Light"/>
                <a:cs typeface="Helvetica" panose="020B0604020202020204" pitchFamily="34" charset="0"/>
              </a:rPr>
              <a:t>Silky liner secures dressings &amp; is combined with a </a:t>
            </a:r>
            <a:r>
              <a:rPr lang="en-GB" sz="2000" kern="0" dirty="0">
                <a:latin typeface="Helvetica Light"/>
                <a:cs typeface="Helvetica" panose="020B0604020202020204" pitchFamily="34" charset="0"/>
              </a:rPr>
              <a:t>2</a:t>
            </a:r>
            <a:r>
              <a:rPr lang="en-GB" sz="2000" kern="0" baseline="30000" dirty="0">
                <a:latin typeface="Helvetica Light"/>
                <a:cs typeface="Helvetica" panose="020B0604020202020204" pitchFamily="34" charset="0"/>
              </a:rPr>
              <a:t>nd</a:t>
            </a:r>
            <a:r>
              <a:rPr lang="en-GB" sz="2000" kern="0" dirty="0">
                <a:latin typeface="Helvetica Light"/>
                <a:cs typeface="Helvetica" panose="020B0604020202020204" pitchFamily="34" charset="0"/>
              </a:rPr>
              <a:t> compression layer.</a:t>
            </a:r>
          </a:p>
          <a:p>
            <a:pPr marL="342900" indent="-342900">
              <a:buClr>
                <a:srgbClr val="E2001A"/>
              </a:buClr>
              <a:buFont typeface="Wingdings" panose="05000000000000000000" pitchFamily="2" charset="2"/>
              <a:buChar char="§"/>
            </a:pPr>
            <a:r>
              <a:rPr lang="en-GB" sz="2000" kern="0" dirty="0">
                <a:latin typeface="Helvetica Light"/>
                <a:cs typeface="Helvetica" panose="020B0604020202020204" pitchFamily="34" charset="0"/>
              </a:rPr>
              <a:t>For limbs with oedema </a:t>
            </a:r>
            <a:r>
              <a:rPr lang="en-GB" sz="2000" b="1" kern="0" dirty="0">
                <a:solidFill>
                  <a:srgbClr val="009533"/>
                </a:solidFill>
                <a:latin typeface="Helvetica Light"/>
                <a:cs typeface="Helvetica" panose="020B0604020202020204" pitchFamily="34" charset="0"/>
              </a:rPr>
              <a:t>(</a:t>
            </a:r>
            <a:r>
              <a:rPr lang="en-GB" sz="2000" b="1" kern="0" dirty="0" err="1">
                <a:solidFill>
                  <a:srgbClr val="009533"/>
                </a:solidFill>
                <a:latin typeface="Helvetica Light"/>
                <a:cs typeface="Helvetica" panose="020B0604020202020204" pitchFamily="34" charset="0"/>
              </a:rPr>
              <a:t>ActiLymph</a:t>
            </a:r>
            <a:r>
              <a:rPr lang="en-GB" sz="2000" b="1" kern="0" dirty="0">
                <a:solidFill>
                  <a:srgbClr val="009533"/>
                </a:solidFill>
                <a:latin typeface="Helvetica Light"/>
                <a:cs typeface="Helvetica" panose="020B0604020202020204" pitchFamily="34" charset="0"/>
              </a:rPr>
              <a:t>) </a:t>
            </a:r>
            <a:r>
              <a:rPr lang="en-GB" sz="2000" kern="0" dirty="0">
                <a:latin typeface="Helvetica Light"/>
                <a:cs typeface="Helvetica" panose="020B0604020202020204" pitchFamily="34" charset="0"/>
              </a:rPr>
              <a:t>&amp; without oedema </a:t>
            </a:r>
            <a:r>
              <a:rPr lang="en-GB" sz="2000" b="1" kern="0" dirty="0">
                <a:solidFill>
                  <a:srgbClr val="009533"/>
                </a:solidFill>
                <a:latin typeface="Helvetica Light"/>
                <a:cs typeface="Helvetica" panose="020B0604020202020204" pitchFamily="34" charset="0"/>
              </a:rPr>
              <a:t>(Activa).</a:t>
            </a:r>
            <a:endParaRPr lang="en-GB" sz="2000" b="1" dirty="0">
              <a:solidFill>
                <a:srgbClr val="009533"/>
              </a:solidFill>
              <a:latin typeface="Helvetica Light"/>
              <a:cs typeface="Helvetica" panose="020B0604020202020204" pitchFamily="34" charset="0"/>
            </a:endParaRPr>
          </a:p>
        </p:txBody>
      </p:sp>
      <p:sp>
        <p:nvSpPr>
          <p:cNvPr id="12" name="TextBox 11">
            <a:extLst>
              <a:ext uri="{FF2B5EF4-FFF2-40B4-BE49-F238E27FC236}">
                <a16:creationId xmlns:a16="http://schemas.microsoft.com/office/drawing/2014/main" id="{326FDE1E-AFC7-BD7C-108D-80FD09F59E1A}"/>
              </a:ext>
            </a:extLst>
          </p:cNvPr>
          <p:cNvSpPr txBox="1"/>
          <p:nvPr/>
        </p:nvSpPr>
        <p:spPr>
          <a:xfrm>
            <a:off x="8761671" y="1855938"/>
            <a:ext cx="2937527" cy="3480541"/>
          </a:xfrm>
          <a:prstGeom prst="rect">
            <a:avLst/>
          </a:prstGeom>
          <a:noFill/>
          <a:ln w="38100">
            <a:solidFill>
              <a:srgbClr val="00B050"/>
            </a:solidFill>
          </a:ln>
        </p:spPr>
        <p:txBody>
          <a:bodyPr wrap="square" lIns="144000" tIns="108000" rIns="144000" bIns="108000" rtlCol="0">
            <a:spAutoFit/>
          </a:bodyPr>
          <a:lstStyle/>
          <a:p>
            <a:r>
              <a:rPr lang="en-GB" sz="2000" b="1" dirty="0">
                <a:latin typeface="Helvetica" panose="020B0604020202020204" pitchFamily="34" charset="0"/>
                <a:cs typeface="Helvetica" panose="020B0604020202020204" pitchFamily="34" charset="0"/>
              </a:rPr>
              <a:t>Compression Wrap </a:t>
            </a:r>
            <a:r>
              <a:rPr lang="en-GB" sz="2000" b="1" dirty="0" err="1">
                <a:latin typeface="Helvetica" panose="020B0604020202020204" pitchFamily="34" charset="0"/>
                <a:cs typeface="Helvetica" panose="020B0604020202020204" pitchFamily="34" charset="0"/>
              </a:rPr>
              <a:t>e.g</a:t>
            </a:r>
            <a:r>
              <a:rPr lang="en-GB" sz="2000" b="1" dirty="0">
                <a:latin typeface="Helvetica" panose="020B0604020202020204" pitchFamily="34" charset="0"/>
                <a:cs typeface="Helvetica" panose="020B0604020202020204" pitchFamily="34" charset="0"/>
              </a:rPr>
              <a:t> ReadyWrap</a:t>
            </a:r>
          </a:p>
          <a:p>
            <a:pPr marL="342900" indent="-342900">
              <a:buClr>
                <a:srgbClr val="E2001A"/>
              </a:buClr>
              <a:buFont typeface="Wingdings" panose="05000000000000000000" pitchFamily="2" charset="2"/>
              <a:buChar char="§"/>
            </a:pPr>
            <a:r>
              <a:rPr lang="en-GB" sz="2000" dirty="0">
                <a:latin typeface="Helvetica Light"/>
                <a:cs typeface="Helvetica" panose="020B0604020202020204" pitchFamily="34" charset="0"/>
              </a:rPr>
              <a:t>Short Stretch properties &amp; </a:t>
            </a:r>
            <a:br>
              <a:rPr lang="en-GB" sz="2000" dirty="0">
                <a:latin typeface="Helvetica Light"/>
                <a:cs typeface="Helvetica" panose="020B0604020202020204" pitchFamily="34" charset="0"/>
              </a:rPr>
            </a:br>
            <a:r>
              <a:rPr lang="en-GB" sz="2000" dirty="0">
                <a:latin typeface="Helvetica Light"/>
                <a:cs typeface="Helvetica" panose="020B0604020202020204" pitchFamily="34" charset="0"/>
              </a:rPr>
              <a:t>high SSI.</a:t>
            </a:r>
            <a:r>
              <a:rPr lang="en-GB" sz="2000" baseline="30000" dirty="0">
                <a:latin typeface="Helvetica Light"/>
                <a:cs typeface="Helvetica" panose="020B0604020202020204" pitchFamily="34" charset="0"/>
              </a:rPr>
              <a:t>.</a:t>
            </a:r>
            <a:br>
              <a:rPr lang="en-GB" sz="2000" baseline="30000" dirty="0">
                <a:latin typeface="Helvetica Light"/>
                <a:cs typeface="Helvetica" panose="020B0604020202020204" pitchFamily="34" charset="0"/>
              </a:rPr>
            </a:br>
            <a:r>
              <a:rPr lang="en-GB" sz="1200" dirty="0">
                <a:latin typeface="Helvetica Light"/>
                <a:cs typeface="Helvetica" panose="020B0604020202020204" pitchFamily="34" charset="0"/>
              </a:rPr>
              <a:t>(Muldoon &amp; Hampton, 2017)</a:t>
            </a:r>
            <a:endParaRPr lang="en-GB" sz="1200" dirty="0">
              <a:highlight>
                <a:srgbClr val="FFFF00"/>
              </a:highlight>
              <a:latin typeface="Helvetica Light"/>
              <a:cs typeface="Helvetica" panose="020B0604020202020204" pitchFamily="34" charset="0"/>
            </a:endParaRPr>
          </a:p>
          <a:p>
            <a:pPr marL="342900" indent="-342900">
              <a:buClr>
                <a:srgbClr val="E2001A"/>
              </a:buClr>
              <a:buFont typeface="Wingdings" panose="05000000000000000000" pitchFamily="2" charset="2"/>
              <a:buChar char="§"/>
            </a:pPr>
            <a:r>
              <a:rPr lang="en-GB" sz="2000" dirty="0">
                <a:latin typeface="Helvetica Light"/>
                <a:cs typeface="Helvetica" panose="020B0604020202020204" pitchFamily="34" charset="0"/>
              </a:rPr>
              <a:t>Colour-coded VELCRO</a:t>
            </a:r>
            <a:r>
              <a:rPr lang="en-GB" sz="2000" baseline="50000" dirty="0">
                <a:latin typeface="Helvetica Light"/>
                <a:cs typeface="Helvetica" panose="020B0604020202020204" pitchFamily="34" charset="0"/>
              </a:rPr>
              <a:t>®</a:t>
            </a:r>
            <a:r>
              <a:rPr lang="en-GB" sz="2000" dirty="0">
                <a:latin typeface="Helvetica Light"/>
                <a:cs typeface="Helvetica" panose="020B0604020202020204" pitchFamily="34" charset="0"/>
              </a:rPr>
              <a:t> fasteners. </a:t>
            </a:r>
          </a:p>
          <a:p>
            <a:pPr marL="342900" indent="-342900">
              <a:buClr>
                <a:srgbClr val="E2001A"/>
              </a:buClr>
              <a:buFont typeface="Wingdings" panose="05000000000000000000" pitchFamily="2" charset="2"/>
              <a:buChar char="§"/>
            </a:pPr>
            <a:r>
              <a:rPr lang="en-GB" sz="2000" dirty="0">
                <a:latin typeface="Helvetica Light"/>
                <a:cs typeface="Helvetica" panose="020B0604020202020204" pitchFamily="34" charset="0"/>
              </a:rPr>
              <a:t>8 garment options, including toe pieces and extender straps</a:t>
            </a:r>
            <a:r>
              <a:rPr lang="en-GB" sz="2000" dirty="0">
                <a:latin typeface="Helvetica Light"/>
              </a:rPr>
              <a:t>.</a:t>
            </a:r>
          </a:p>
        </p:txBody>
      </p:sp>
      <p:pic>
        <p:nvPicPr>
          <p:cNvPr id="6" name="Picture 5">
            <a:extLst>
              <a:ext uri="{FF2B5EF4-FFF2-40B4-BE49-F238E27FC236}">
                <a16:creationId xmlns:a16="http://schemas.microsoft.com/office/drawing/2014/main" id="{DE6E1928-D014-6C43-2690-0FE0655854EC}"/>
              </a:ext>
            </a:extLst>
          </p:cNvPr>
          <p:cNvPicPr>
            <a:picLocks noChangeAspect="1"/>
          </p:cNvPicPr>
          <p:nvPr/>
        </p:nvPicPr>
        <p:blipFill>
          <a:blip r:embed="rId6"/>
          <a:stretch>
            <a:fillRect/>
          </a:stretch>
        </p:blipFill>
        <p:spPr>
          <a:xfrm>
            <a:off x="7287550" y="4677351"/>
            <a:ext cx="1272881" cy="1772210"/>
          </a:xfrm>
          <a:prstGeom prst="rect">
            <a:avLst/>
          </a:prstGeom>
        </p:spPr>
      </p:pic>
    </p:spTree>
    <p:extLst>
      <p:ext uri="{BB962C8B-B14F-4D97-AF65-F5344CB8AC3E}">
        <p14:creationId xmlns:p14="http://schemas.microsoft.com/office/powerpoint/2010/main" val="2174558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8A5A7D9-4269-88F1-D8B4-8FAC6D87497C}"/>
              </a:ext>
            </a:extLst>
          </p:cNvPr>
          <p:cNvPicPr>
            <a:picLocks noChangeAspect="1"/>
          </p:cNvPicPr>
          <p:nvPr/>
        </p:nvPicPr>
        <p:blipFill rotWithShape="1">
          <a:blip r:embed="rId3"/>
          <a:srcRect t="24069"/>
          <a:stretch/>
        </p:blipFill>
        <p:spPr>
          <a:xfrm>
            <a:off x="1036167" y="1235033"/>
            <a:ext cx="9668405" cy="5207328"/>
          </a:xfrm>
          <a:prstGeom prst="rect">
            <a:avLst/>
          </a:prstGeom>
        </p:spPr>
      </p:pic>
      <p:sp>
        <p:nvSpPr>
          <p:cNvPr id="7" name="Title 1">
            <a:extLst>
              <a:ext uri="{FF2B5EF4-FFF2-40B4-BE49-F238E27FC236}">
                <a16:creationId xmlns:a16="http://schemas.microsoft.com/office/drawing/2014/main" id="{45BA3007-6CDA-B916-C1C5-A3D6FE732DE1}"/>
              </a:ext>
            </a:extLst>
          </p:cNvPr>
          <p:cNvSpPr>
            <a:spLocks noGrp="1"/>
          </p:cNvSpPr>
          <p:nvPr>
            <p:ph type="title"/>
          </p:nvPr>
        </p:nvSpPr>
        <p:spPr>
          <a:xfrm>
            <a:off x="229678" y="368140"/>
            <a:ext cx="11281382" cy="844724"/>
          </a:xfrm>
          <a:solidFill>
            <a:schemeClr val="bg1"/>
          </a:solidFill>
        </p:spPr>
        <p:txBody>
          <a:bodyPr>
            <a:noAutofit/>
          </a:bodyPr>
          <a:lstStyle/>
          <a:p>
            <a:r>
              <a:rPr lang="en-GB" sz="4000" b="1" dirty="0">
                <a:solidFill>
                  <a:srgbClr val="009534"/>
                </a:solidFill>
              </a:rPr>
              <a:t>Compression options </a:t>
            </a:r>
            <a:endParaRPr lang="en-GB" sz="2400" b="1" dirty="0">
              <a:solidFill>
                <a:srgbClr val="009534"/>
              </a:solidFill>
            </a:endParaRPr>
          </a:p>
        </p:txBody>
      </p:sp>
    </p:spTree>
    <p:extLst>
      <p:ext uri="{BB962C8B-B14F-4D97-AF65-F5344CB8AC3E}">
        <p14:creationId xmlns:p14="http://schemas.microsoft.com/office/powerpoint/2010/main" val="39002731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13">
            <a:extLst>
              <a:ext uri="{FF2B5EF4-FFF2-40B4-BE49-F238E27FC236}">
                <a16:creationId xmlns:a16="http://schemas.microsoft.com/office/drawing/2014/main" id="{B5725231-4EFD-8045-9CBE-2AE616B16FD2}"/>
              </a:ext>
            </a:extLst>
          </p:cNvPr>
          <p:cNvSpPr/>
          <p:nvPr/>
        </p:nvSpPr>
        <p:spPr>
          <a:xfrm>
            <a:off x="-465083" y="2030300"/>
            <a:ext cx="7102950" cy="824754"/>
          </a:xfrm>
          <a:prstGeom prst="roundRect">
            <a:avLst>
              <a:gd name="adj" fmla="val 50000"/>
            </a:avLst>
          </a:prstGeom>
          <a:solidFill>
            <a:srgbClr val="009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800" dirty="0">
                <a:latin typeface="Helvetica Light" panose="020B0403020202020204" pitchFamily="34" charset="0"/>
              </a:rPr>
              <a:t>    </a:t>
            </a:r>
            <a:r>
              <a:rPr lang="en-GB" sz="4800" dirty="0">
                <a:latin typeface="Helvetica" pitchFamily="2" charset="0"/>
              </a:rPr>
              <a:t> </a:t>
            </a:r>
            <a:r>
              <a:rPr lang="en-GB" sz="4000" dirty="0">
                <a:latin typeface="Helvetica" pitchFamily="2" charset="0"/>
              </a:rPr>
              <a:t>Prevention </a:t>
            </a:r>
            <a:r>
              <a:rPr lang="en-GB" sz="4000" dirty="0">
                <a:latin typeface="Helvetica Light" panose="020B0403020202020204" pitchFamily="34" charset="0"/>
              </a:rPr>
              <a:t>of recurrence</a:t>
            </a:r>
          </a:p>
        </p:txBody>
      </p:sp>
    </p:spTree>
    <p:extLst>
      <p:ext uri="{BB962C8B-B14F-4D97-AF65-F5344CB8AC3E}">
        <p14:creationId xmlns:p14="http://schemas.microsoft.com/office/powerpoint/2010/main" val="18607743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ction Button: Custom 4">
            <a:hlinkClick r:id="" action="ppaction://noaction" highlightClick="1"/>
            <a:extLst>
              <a:ext uri="{FF2B5EF4-FFF2-40B4-BE49-F238E27FC236}">
                <a16:creationId xmlns:a16="http://schemas.microsoft.com/office/drawing/2014/main" id="{4BD0FA19-868C-2D41-8DA0-037A55DE5DBA}"/>
              </a:ext>
            </a:extLst>
          </p:cNvPr>
          <p:cNvSpPr/>
          <p:nvPr/>
        </p:nvSpPr>
        <p:spPr>
          <a:xfrm>
            <a:off x="3892194" y="1513111"/>
            <a:ext cx="7831720" cy="4252257"/>
          </a:xfrm>
          <a:prstGeom prst="actionButtonBlank">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32D27AED-5CE0-8E49-973D-67D8A8F234E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23195">
            <a:off x="-160296" y="2102303"/>
            <a:ext cx="4406992" cy="3276599"/>
          </a:xfrm>
          <a:prstGeom prst="rect">
            <a:avLst/>
          </a:prstGeom>
        </p:spPr>
      </p:pic>
      <p:sp>
        <p:nvSpPr>
          <p:cNvPr id="7" name="Oval 6">
            <a:extLst>
              <a:ext uri="{FF2B5EF4-FFF2-40B4-BE49-F238E27FC236}">
                <a16:creationId xmlns:a16="http://schemas.microsoft.com/office/drawing/2014/main" id="{2D3AD4F9-5A0E-B649-ACE1-82FC915695EB}"/>
              </a:ext>
            </a:extLst>
          </p:cNvPr>
          <p:cNvSpPr/>
          <p:nvPr/>
        </p:nvSpPr>
        <p:spPr>
          <a:xfrm rot="10475997">
            <a:off x="2673104" y="4035327"/>
            <a:ext cx="607607" cy="483041"/>
          </a:xfrm>
          <a:prstGeom prst="ellipse">
            <a:avLst/>
          </a:prstGeom>
          <a:noFill/>
          <a:ln w="34925">
            <a:solidFill>
              <a:srgbClr val="E200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7657F28C-F5CF-4748-BC49-8E4C868B4046}"/>
              </a:ext>
            </a:extLst>
          </p:cNvPr>
          <p:cNvPicPr>
            <a:picLocks noGrp="1" noChangeAspect="1"/>
          </p:cNvPicPr>
          <p:nvPr>
            <p:ph idx="1"/>
          </p:nvPr>
        </p:nvPicPr>
        <p:blipFill rotWithShape="1">
          <a:blip r:embed="rId3"/>
          <a:srcRect l="6957" t="5156" r="-6957" b="-5156"/>
          <a:stretch/>
        </p:blipFill>
        <p:spPr>
          <a:xfrm>
            <a:off x="5832000" y="1980000"/>
            <a:ext cx="4591050" cy="3724275"/>
          </a:xfrm>
          <a:prstGeom prst="rect">
            <a:avLst/>
          </a:prstGeom>
        </p:spPr>
      </p:pic>
    </p:spTree>
    <p:extLst>
      <p:ext uri="{BB962C8B-B14F-4D97-AF65-F5344CB8AC3E}">
        <p14:creationId xmlns:p14="http://schemas.microsoft.com/office/powerpoint/2010/main" val="33217562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5E2CBF-6353-4966-B039-8DFFC0887784}"/>
              </a:ext>
            </a:extLst>
          </p:cNvPr>
          <p:cNvSpPr>
            <a:spLocks noGrp="1"/>
          </p:cNvSpPr>
          <p:nvPr>
            <p:ph sz="half" idx="1"/>
          </p:nvPr>
        </p:nvSpPr>
        <p:spPr>
          <a:xfrm>
            <a:off x="398281" y="1854523"/>
            <a:ext cx="11049001" cy="505242"/>
          </a:xfrm>
        </p:spPr>
        <p:txBody>
          <a:bodyPr>
            <a:normAutofit/>
          </a:bodyPr>
          <a:lstStyle/>
          <a:p>
            <a:pPr marL="0" indent="0">
              <a:buNone/>
            </a:pPr>
            <a:r>
              <a:rPr lang="en-GB" dirty="0">
                <a:solidFill>
                  <a:srgbClr val="888B95"/>
                </a:solidFill>
              </a:rPr>
              <a:t>Appropriate compression options depending on the clinical scenario</a:t>
            </a:r>
          </a:p>
        </p:txBody>
      </p:sp>
      <p:sp>
        <p:nvSpPr>
          <p:cNvPr id="4" name="Rounded Rectangle 13">
            <a:extLst>
              <a:ext uri="{FF2B5EF4-FFF2-40B4-BE49-F238E27FC236}">
                <a16:creationId xmlns:a16="http://schemas.microsoft.com/office/drawing/2014/main" id="{58665C83-ED7B-C84A-BA83-F75BD7E04F3E}"/>
              </a:ext>
            </a:extLst>
          </p:cNvPr>
          <p:cNvSpPr/>
          <p:nvPr/>
        </p:nvSpPr>
        <p:spPr>
          <a:xfrm>
            <a:off x="4374771" y="528960"/>
            <a:ext cx="9178026" cy="824754"/>
          </a:xfrm>
          <a:prstGeom prst="roundRect">
            <a:avLst>
              <a:gd name="adj" fmla="val 50000"/>
            </a:avLst>
          </a:prstGeom>
          <a:solidFill>
            <a:srgbClr val="009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800" dirty="0"/>
              <a:t>     </a:t>
            </a:r>
          </a:p>
        </p:txBody>
      </p:sp>
      <p:sp>
        <p:nvSpPr>
          <p:cNvPr id="5" name="Title 1">
            <a:extLst>
              <a:ext uri="{FF2B5EF4-FFF2-40B4-BE49-F238E27FC236}">
                <a16:creationId xmlns:a16="http://schemas.microsoft.com/office/drawing/2014/main" id="{BCC684A9-5688-844F-A63B-999756D81328}"/>
              </a:ext>
            </a:extLst>
          </p:cNvPr>
          <p:cNvSpPr txBox="1">
            <a:spLocks/>
          </p:cNvSpPr>
          <p:nvPr/>
        </p:nvSpPr>
        <p:spPr>
          <a:xfrm>
            <a:off x="4764820" y="326744"/>
            <a:ext cx="946553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Helvetica" panose="020B0604020202020204" pitchFamily="34" charset="0"/>
                <a:ea typeface="+mj-ea"/>
                <a:cs typeface="Helvetica" panose="020B0604020202020204" pitchFamily="34" charset="0"/>
              </a:defRPr>
            </a:lvl1pPr>
          </a:lstStyle>
          <a:p>
            <a:r>
              <a:rPr lang="en-GB" sz="4000" dirty="0">
                <a:solidFill>
                  <a:schemeClr val="bg1"/>
                </a:solidFill>
              </a:rPr>
              <a:t>Compression </a:t>
            </a:r>
            <a:r>
              <a:rPr lang="en-GB" sz="4000" dirty="0">
                <a:solidFill>
                  <a:schemeClr val="bg1"/>
                </a:solidFill>
                <a:latin typeface="Helvetica Light" panose="020B0403020202020204" pitchFamily="34" charset="0"/>
              </a:rPr>
              <a:t>Selection</a:t>
            </a:r>
          </a:p>
        </p:txBody>
      </p:sp>
      <p:graphicFrame>
        <p:nvGraphicFramePr>
          <p:cNvPr id="2" name="Table 5">
            <a:extLst>
              <a:ext uri="{FF2B5EF4-FFF2-40B4-BE49-F238E27FC236}">
                <a16:creationId xmlns:a16="http://schemas.microsoft.com/office/drawing/2014/main" id="{20336B4D-A5F9-E84E-9B61-BAA5B8CEB482}"/>
              </a:ext>
            </a:extLst>
          </p:cNvPr>
          <p:cNvGraphicFramePr>
            <a:graphicFrameLocks noGrp="1"/>
          </p:cNvGraphicFramePr>
          <p:nvPr>
            <p:extLst>
              <p:ext uri="{D42A27DB-BD31-4B8C-83A1-F6EECF244321}">
                <p14:modId xmlns:p14="http://schemas.microsoft.com/office/powerpoint/2010/main" val="2389422435"/>
              </p:ext>
            </p:extLst>
          </p:nvPr>
        </p:nvGraphicFramePr>
        <p:xfrm>
          <a:off x="2022573" y="2723385"/>
          <a:ext cx="8128000" cy="3144520"/>
        </p:xfrm>
        <a:graphic>
          <a:graphicData uri="http://schemas.openxmlformats.org/drawingml/2006/table">
            <a:tbl>
              <a:tblPr firstRow="1" bandRow="1">
                <a:tableStyleId>{93296810-A885-4BE3-A3E7-6D5BEEA58F35}</a:tableStyleId>
              </a:tblPr>
              <a:tblGrid>
                <a:gridCol w="2624667">
                  <a:extLst>
                    <a:ext uri="{9D8B030D-6E8A-4147-A177-3AD203B41FA5}">
                      <a16:colId xmlns:a16="http://schemas.microsoft.com/office/drawing/2014/main" val="1368321663"/>
                    </a:ext>
                  </a:extLst>
                </a:gridCol>
                <a:gridCol w="1439333">
                  <a:extLst>
                    <a:ext uri="{9D8B030D-6E8A-4147-A177-3AD203B41FA5}">
                      <a16:colId xmlns:a16="http://schemas.microsoft.com/office/drawing/2014/main" val="1248123717"/>
                    </a:ext>
                  </a:extLst>
                </a:gridCol>
                <a:gridCol w="2032000">
                  <a:extLst>
                    <a:ext uri="{9D8B030D-6E8A-4147-A177-3AD203B41FA5}">
                      <a16:colId xmlns:a16="http://schemas.microsoft.com/office/drawing/2014/main" val="1852725575"/>
                    </a:ext>
                  </a:extLst>
                </a:gridCol>
                <a:gridCol w="2032000">
                  <a:extLst>
                    <a:ext uri="{9D8B030D-6E8A-4147-A177-3AD203B41FA5}">
                      <a16:colId xmlns:a16="http://schemas.microsoft.com/office/drawing/2014/main" val="4185180894"/>
                    </a:ext>
                  </a:extLst>
                </a:gridCol>
              </a:tblGrid>
              <a:tr h="370840">
                <a:tc>
                  <a:txBody>
                    <a:bodyPr/>
                    <a:lstStyle/>
                    <a:p>
                      <a:pPr algn="ctr"/>
                      <a:r>
                        <a:rPr lang="en-GB" sz="1600" b="0" kern="1200" dirty="0">
                          <a:solidFill>
                            <a:schemeClr val="bg1"/>
                          </a:solidFill>
                          <a:latin typeface="Helvetica" panose="020B0604020202020204" pitchFamily="34" charset="0"/>
                          <a:ea typeface="+mn-ea"/>
                        </a:rPr>
                        <a:t>Scenario</a:t>
                      </a:r>
                    </a:p>
                  </a:txBody>
                  <a:tcPr>
                    <a:solidFill>
                      <a:srgbClr val="009533"/>
                    </a:solidFill>
                  </a:tcPr>
                </a:tc>
                <a:tc>
                  <a:txBody>
                    <a:bodyPr/>
                    <a:lstStyle/>
                    <a:p>
                      <a:pPr algn="ctr"/>
                      <a:r>
                        <a:rPr lang="en-GB" sz="1600" b="0" kern="1200" dirty="0">
                          <a:solidFill>
                            <a:schemeClr val="bg1"/>
                          </a:solidFill>
                          <a:latin typeface="Helvetica" panose="020B0604020202020204" pitchFamily="34" charset="0"/>
                          <a:ea typeface="+mn-ea"/>
                        </a:rPr>
                        <a:t>Hosiery Kits</a:t>
                      </a:r>
                    </a:p>
                  </a:txBody>
                  <a:tcPr>
                    <a:solidFill>
                      <a:srgbClr val="009533"/>
                    </a:solidFill>
                  </a:tcPr>
                </a:tc>
                <a:tc>
                  <a:txBody>
                    <a:bodyPr/>
                    <a:lstStyle/>
                    <a:p>
                      <a:pPr algn="ctr"/>
                      <a:r>
                        <a:rPr lang="en-GB" sz="1600" b="0" kern="1200" dirty="0">
                          <a:solidFill>
                            <a:schemeClr val="bg1"/>
                          </a:solidFill>
                          <a:latin typeface="Helvetica" panose="020B0604020202020204" pitchFamily="34" charset="0"/>
                          <a:ea typeface="+mn-ea"/>
                        </a:rPr>
                        <a:t>Adjustable Wraps</a:t>
                      </a:r>
                    </a:p>
                  </a:txBody>
                  <a:tcPr>
                    <a:solidFill>
                      <a:srgbClr val="009533"/>
                    </a:solidFill>
                  </a:tcPr>
                </a:tc>
                <a:tc>
                  <a:txBody>
                    <a:bodyPr/>
                    <a:lstStyle/>
                    <a:p>
                      <a:pPr algn="ctr"/>
                      <a:r>
                        <a:rPr lang="en-GB" sz="1600" b="0" kern="1200" dirty="0">
                          <a:solidFill>
                            <a:schemeClr val="bg1"/>
                          </a:solidFill>
                          <a:latin typeface="Helvetica" panose="020B0604020202020204" pitchFamily="34" charset="0"/>
                          <a:ea typeface="+mn-ea"/>
                        </a:rPr>
                        <a:t>Bandages</a:t>
                      </a:r>
                    </a:p>
                  </a:txBody>
                  <a:tcPr>
                    <a:solidFill>
                      <a:srgbClr val="009533"/>
                    </a:solidFill>
                  </a:tcPr>
                </a:tc>
                <a:extLst>
                  <a:ext uri="{0D108BD9-81ED-4DB2-BD59-A6C34878D82A}">
                    <a16:rowId xmlns:a16="http://schemas.microsoft.com/office/drawing/2014/main" val="2781420784"/>
                  </a:ext>
                </a:extLst>
              </a:tr>
              <a:tr h="370840">
                <a:tc>
                  <a:txBody>
                    <a:bodyPr/>
                    <a:lstStyle/>
                    <a:p>
                      <a:r>
                        <a:rPr lang="en-GB" sz="1600" kern="1200" dirty="0">
                          <a:solidFill>
                            <a:schemeClr val="tx1">
                              <a:lumMod val="50000"/>
                              <a:lumOff val="50000"/>
                            </a:schemeClr>
                          </a:solidFill>
                          <a:latin typeface="Helvetica" panose="020B0604020202020204" pitchFamily="34" charset="0"/>
                          <a:ea typeface="+mn-ea"/>
                        </a:rPr>
                        <a:t>Normal leg shape</a:t>
                      </a:r>
                    </a:p>
                  </a:txBody>
                  <a:tcPr/>
                </a:tc>
                <a:tc>
                  <a:txBody>
                    <a:bodyPr/>
                    <a:lstStyle/>
                    <a:p>
                      <a:pPr algn="ctr"/>
                      <a:endParaRPr lang="en-GB" sz="2000" kern="1200" dirty="0">
                        <a:solidFill>
                          <a:schemeClr val="tx1"/>
                        </a:solidFill>
                        <a:latin typeface="Helvetica" panose="020B0604020202020204" pitchFamily="34" charset="0"/>
                        <a:ea typeface="+mn-ea"/>
                      </a:endParaRPr>
                    </a:p>
                  </a:txBody>
                  <a:tcPr/>
                </a:tc>
                <a:tc>
                  <a:txBody>
                    <a:bodyPr/>
                    <a:lstStyle/>
                    <a:p>
                      <a:pPr algn="ctr"/>
                      <a:endParaRPr lang="en-GB" sz="2000" kern="1200" dirty="0">
                        <a:solidFill>
                          <a:schemeClr val="tx1"/>
                        </a:solidFill>
                        <a:latin typeface="Helvetica" panose="020B0604020202020204" pitchFamily="34" charset="0"/>
                        <a:ea typeface="+mn-ea"/>
                      </a:endParaRPr>
                    </a:p>
                  </a:txBody>
                  <a:tcPr/>
                </a:tc>
                <a:tc>
                  <a:txBody>
                    <a:bodyPr/>
                    <a:lstStyle/>
                    <a:p>
                      <a:pPr algn="ctr"/>
                      <a:endParaRPr lang="en-GB" sz="2000" kern="1200" dirty="0">
                        <a:solidFill>
                          <a:schemeClr val="tx1"/>
                        </a:solidFill>
                        <a:latin typeface="Helvetica" panose="020B0604020202020204" pitchFamily="34" charset="0"/>
                        <a:ea typeface="+mn-ea"/>
                      </a:endParaRPr>
                    </a:p>
                  </a:txBody>
                  <a:tcPr/>
                </a:tc>
                <a:extLst>
                  <a:ext uri="{0D108BD9-81ED-4DB2-BD59-A6C34878D82A}">
                    <a16:rowId xmlns:a16="http://schemas.microsoft.com/office/drawing/2014/main" val="3751021614"/>
                  </a:ext>
                </a:extLst>
              </a:tr>
              <a:tr h="370840">
                <a:tc>
                  <a:txBody>
                    <a:bodyPr/>
                    <a:lstStyle/>
                    <a:p>
                      <a:r>
                        <a:rPr lang="en-GB" sz="1600" kern="1200" dirty="0">
                          <a:solidFill>
                            <a:schemeClr val="tx1">
                              <a:lumMod val="50000"/>
                              <a:lumOff val="50000"/>
                            </a:schemeClr>
                          </a:solidFill>
                          <a:latin typeface="Helvetica" panose="020B0604020202020204" pitchFamily="34" charset="0"/>
                          <a:ea typeface="+mn-ea"/>
                        </a:rPr>
                        <a:t>Low to moderate exudate</a:t>
                      </a:r>
                    </a:p>
                  </a:txBody>
                  <a:tcPr/>
                </a:tc>
                <a:tc>
                  <a:txBody>
                    <a:bodyPr/>
                    <a:lstStyle/>
                    <a:p>
                      <a:pPr algn="ctr"/>
                      <a:endParaRPr lang="en-GB" sz="2000" kern="1200" dirty="0">
                        <a:solidFill>
                          <a:schemeClr val="tx1"/>
                        </a:solidFill>
                        <a:latin typeface="Helvetica" panose="020B0604020202020204" pitchFamily="34" charset="0"/>
                        <a:ea typeface="+mn-ea"/>
                      </a:endParaRPr>
                    </a:p>
                  </a:txBody>
                  <a:tcPr/>
                </a:tc>
                <a:tc>
                  <a:txBody>
                    <a:bodyPr/>
                    <a:lstStyle/>
                    <a:p>
                      <a:pPr algn="ctr"/>
                      <a:endParaRPr lang="en-GB" sz="2000" kern="1200" dirty="0">
                        <a:solidFill>
                          <a:schemeClr val="tx1"/>
                        </a:solidFill>
                        <a:latin typeface="Helvetica" panose="020B0604020202020204" pitchFamily="34" charset="0"/>
                        <a:ea typeface="+mn-ea"/>
                      </a:endParaRPr>
                    </a:p>
                  </a:txBody>
                  <a:tcPr/>
                </a:tc>
                <a:tc>
                  <a:txBody>
                    <a:bodyPr/>
                    <a:lstStyle/>
                    <a:p>
                      <a:pPr algn="ctr"/>
                      <a:endParaRPr lang="en-GB" sz="2000" kern="1200" dirty="0">
                        <a:solidFill>
                          <a:schemeClr val="tx1"/>
                        </a:solidFill>
                        <a:latin typeface="Helvetica" panose="020B0604020202020204" pitchFamily="34" charset="0"/>
                        <a:ea typeface="+mn-ea"/>
                      </a:endParaRPr>
                    </a:p>
                  </a:txBody>
                  <a:tcPr/>
                </a:tc>
                <a:extLst>
                  <a:ext uri="{0D108BD9-81ED-4DB2-BD59-A6C34878D82A}">
                    <a16:rowId xmlns:a16="http://schemas.microsoft.com/office/drawing/2014/main" val="1362651292"/>
                  </a:ext>
                </a:extLst>
              </a:tr>
              <a:tr h="370840">
                <a:tc>
                  <a:txBody>
                    <a:bodyPr/>
                    <a:lstStyle/>
                    <a:p>
                      <a:r>
                        <a:rPr lang="en-GB" sz="1600" kern="1200" dirty="0">
                          <a:solidFill>
                            <a:schemeClr val="tx1">
                              <a:lumMod val="50000"/>
                              <a:lumOff val="50000"/>
                            </a:schemeClr>
                          </a:solidFill>
                          <a:latin typeface="Helvetica" panose="020B0604020202020204" pitchFamily="34" charset="0"/>
                          <a:ea typeface="+mn-ea"/>
                        </a:rPr>
                        <a:t>Self caring</a:t>
                      </a:r>
                    </a:p>
                  </a:txBody>
                  <a:tcPr/>
                </a:tc>
                <a:tc>
                  <a:txBody>
                    <a:bodyPr/>
                    <a:lstStyle/>
                    <a:p>
                      <a:pPr algn="ctr"/>
                      <a:endParaRPr lang="en-GB" sz="2000" kern="1200" dirty="0">
                        <a:solidFill>
                          <a:schemeClr val="tx1"/>
                        </a:solidFill>
                        <a:latin typeface="Helvetica" panose="020B0604020202020204" pitchFamily="34" charset="0"/>
                        <a:ea typeface="+mn-ea"/>
                      </a:endParaRPr>
                    </a:p>
                  </a:txBody>
                  <a:tcPr/>
                </a:tc>
                <a:tc>
                  <a:txBody>
                    <a:bodyPr/>
                    <a:lstStyle/>
                    <a:p>
                      <a:pPr algn="ctr"/>
                      <a:endParaRPr lang="en-GB" sz="2000" kern="1200" dirty="0">
                        <a:solidFill>
                          <a:schemeClr val="tx1"/>
                        </a:solidFill>
                        <a:latin typeface="Helvetica" panose="020B0604020202020204" pitchFamily="34" charset="0"/>
                        <a:ea typeface="+mn-ea"/>
                      </a:endParaRPr>
                    </a:p>
                  </a:txBody>
                  <a:tcPr/>
                </a:tc>
                <a:tc>
                  <a:txBody>
                    <a:bodyPr/>
                    <a:lstStyle/>
                    <a:p>
                      <a:pPr algn="ctr"/>
                      <a:r>
                        <a:rPr lang="en-GB" sz="2000" b="1" kern="1200" dirty="0">
                          <a:solidFill>
                            <a:srgbClr val="FF0000"/>
                          </a:solidFill>
                          <a:latin typeface="Helvetica" panose="020B0604020202020204" pitchFamily="34" charset="0"/>
                          <a:ea typeface="+mn-ea"/>
                        </a:rPr>
                        <a:t>x</a:t>
                      </a:r>
                    </a:p>
                  </a:txBody>
                  <a:tcPr/>
                </a:tc>
                <a:extLst>
                  <a:ext uri="{0D108BD9-81ED-4DB2-BD59-A6C34878D82A}">
                    <a16:rowId xmlns:a16="http://schemas.microsoft.com/office/drawing/2014/main" val="3390535181"/>
                  </a:ext>
                </a:extLst>
              </a:tr>
              <a:tr h="370840">
                <a:tc>
                  <a:txBody>
                    <a:bodyPr/>
                    <a:lstStyle/>
                    <a:p>
                      <a:r>
                        <a:rPr lang="en-GB" sz="1600" kern="1200" dirty="0">
                          <a:solidFill>
                            <a:schemeClr val="tx1">
                              <a:lumMod val="50000"/>
                              <a:lumOff val="50000"/>
                            </a:schemeClr>
                          </a:solidFill>
                          <a:latin typeface="Helvetica" panose="020B0604020202020204" pitchFamily="34" charset="0"/>
                          <a:ea typeface="+mn-ea"/>
                        </a:rPr>
                        <a:t>Carer involvement</a:t>
                      </a:r>
                    </a:p>
                  </a:txBody>
                  <a:tcPr/>
                </a:tc>
                <a:tc>
                  <a:txBody>
                    <a:bodyPr/>
                    <a:lstStyle/>
                    <a:p>
                      <a:pPr algn="ctr"/>
                      <a:endParaRPr lang="en-GB" sz="2000" kern="1200" dirty="0">
                        <a:solidFill>
                          <a:schemeClr val="tx1"/>
                        </a:solidFill>
                        <a:latin typeface="Helvetica" panose="020B0604020202020204" pitchFamily="34" charset="0"/>
                        <a:ea typeface="+mn-ea"/>
                      </a:endParaRPr>
                    </a:p>
                  </a:txBody>
                  <a:tcPr/>
                </a:tc>
                <a:tc>
                  <a:txBody>
                    <a:bodyPr/>
                    <a:lstStyle/>
                    <a:p>
                      <a:pPr algn="ctr"/>
                      <a:endParaRPr lang="en-GB" sz="2000" kern="1200" dirty="0">
                        <a:solidFill>
                          <a:schemeClr val="tx1"/>
                        </a:solidFill>
                        <a:latin typeface="Helvetica" panose="020B0604020202020204" pitchFamily="34" charset="0"/>
                        <a:ea typeface="+mn-ea"/>
                      </a:endParaRPr>
                    </a:p>
                  </a:txBody>
                  <a:tcPr/>
                </a:tc>
                <a:tc>
                  <a:txBody>
                    <a:bodyPr/>
                    <a:lstStyle/>
                    <a:p>
                      <a:pPr algn="ctr"/>
                      <a:r>
                        <a:rPr lang="en-GB" sz="2000" b="1" kern="1200" dirty="0">
                          <a:solidFill>
                            <a:srgbClr val="FF0000"/>
                          </a:solidFill>
                          <a:latin typeface="Helvetica" panose="020B0604020202020204" pitchFamily="34" charset="0"/>
                          <a:ea typeface="+mn-ea"/>
                        </a:rPr>
                        <a:t>x</a:t>
                      </a:r>
                    </a:p>
                  </a:txBody>
                  <a:tcPr/>
                </a:tc>
                <a:extLst>
                  <a:ext uri="{0D108BD9-81ED-4DB2-BD59-A6C34878D82A}">
                    <a16:rowId xmlns:a16="http://schemas.microsoft.com/office/drawing/2014/main" val="2098070130"/>
                  </a:ext>
                </a:extLst>
              </a:tr>
              <a:tr h="370840">
                <a:tc>
                  <a:txBody>
                    <a:bodyPr/>
                    <a:lstStyle/>
                    <a:p>
                      <a:r>
                        <a:rPr lang="en-GB" sz="1600" kern="1200" dirty="0">
                          <a:solidFill>
                            <a:schemeClr val="tx1">
                              <a:lumMod val="50000"/>
                              <a:lumOff val="50000"/>
                            </a:schemeClr>
                          </a:solidFill>
                          <a:latin typeface="Helvetica" panose="020B0604020202020204" pitchFamily="34" charset="0"/>
                          <a:ea typeface="+mn-ea"/>
                        </a:rPr>
                        <a:t>Oedematous</a:t>
                      </a:r>
                    </a:p>
                  </a:txBody>
                  <a:tcPr/>
                </a:tc>
                <a:tc>
                  <a:txBody>
                    <a:bodyPr/>
                    <a:lstStyle/>
                    <a:p>
                      <a:pPr algn="ctr"/>
                      <a:r>
                        <a:rPr lang="en-GB" sz="2000" b="1" kern="1200" dirty="0">
                          <a:solidFill>
                            <a:srgbClr val="FF0000"/>
                          </a:solidFill>
                          <a:latin typeface="Helvetica" panose="020B0604020202020204" pitchFamily="34" charset="0"/>
                          <a:ea typeface="+mn-ea"/>
                        </a:rPr>
                        <a:t>x</a:t>
                      </a:r>
                    </a:p>
                  </a:txBody>
                  <a:tcPr/>
                </a:tc>
                <a:tc>
                  <a:txBody>
                    <a:bodyPr/>
                    <a:lstStyle/>
                    <a:p>
                      <a:pPr algn="ctr"/>
                      <a:endParaRPr lang="en-GB" sz="2000" kern="1200" dirty="0">
                        <a:solidFill>
                          <a:schemeClr val="tx1"/>
                        </a:solidFill>
                        <a:latin typeface="Helvetica" panose="020B0604020202020204" pitchFamily="34" charset="0"/>
                        <a:ea typeface="+mn-ea"/>
                      </a:endParaRPr>
                    </a:p>
                  </a:txBody>
                  <a:tcPr/>
                </a:tc>
                <a:tc>
                  <a:txBody>
                    <a:bodyPr/>
                    <a:lstStyle/>
                    <a:p>
                      <a:pPr algn="ctr"/>
                      <a:endParaRPr lang="en-GB" sz="2000" kern="1200" dirty="0">
                        <a:solidFill>
                          <a:schemeClr val="tx1"/>
                        </a:solidFill>
                        <a:latin typeface="Helvetica" panose="020B0604020202020204" pitchFamily="34" charset="0"/>
                        <a:ea typeface="+mn-ea"/>
                      </a:endParaRPr>
                    </a:p>
                  </a:txBody>
                  <a:tcPr/>
                </a:tc>
                <a:extLst>
                  <a:ext uri="{0D108BD9-81ED-4DB2-BD59-A6C34878D82A}">
                    <a16:rowId xmlns:a16="http://schemas.microsoft.com/office/drawing/2014/main" val="1283504800"/>
                  </a:ext>
                </a:extLst>
              </a:tr>
              <a:tr h="370840">
                <a:tc>
                  <a:txBody>
                    <a:bodyPr/>
                    <a:lstStyle/>
                    <a:p>
                      <a:r>
                        <a:rPr lang="en-GB" sz="1600" kern="1200" dirty="0">
                          <a:solidFill>
                            <a:schemeClr val="tx1">
                              <a:lumMod val="50000"/>
                              <a:lumOff val="50000"/>
                            </a:schemeClr>
                          </a:solidFill>
                          <a:latin typeface="Helvetica" panose="020B0604020202020204" pitchFamily="34" charset="0"/>
                          <a:ea typeface="+mn-ea"/>
                        </a:rPr>
                        <a:t>High Exudate</a:t>
                      </a:r>
                    </a:p>
                  </a:txBody>
                  <a:tcPr/>
                </a:tc>
                <a:tc>
                  <a:txBody>
                    <a:bodyPr/>
                    <a:lstStyle/>
                    <a:p>
                      <a:pPr algn="ctr"/>
                      <a:r>
                        <a:rPr lang="en-GB" sz="2000" b="1" kern="1200" dirty="0">
                          <a:solidFill>
                            <a:srgbClr val="FF0000"/>
                          </a:solidFill>
                          <a:latin typeface="Helvetica" panose="020B0604020202020204" pitchFamily="34" charset="0"/>
                          <a:ea typeface="+mn-ea"/>
                        </a:rPr>
                        <a:t>x</a:t>
                      </a:r>
                    </a:p>
                  </a:txBody>
                  <a:tcPr/>
                </a:tc>
                <a:tc>
                  <a:txBody>
                    <a:bodyPr/>
                    <a:lstStyle/>
                    <a:p>
                      <a:pPr algn="ctr"/>
                      <a:r>
                        <a:rPr lang="en-GB" sz="2000" b="1" kern="1200" dirty="0">
                          <a:solidFill>
                            <a:srgbClr val="FF0000"/>
                          </a:solidFill>
                          <a:latin typeface="Helvetica" panose="020B0604020202020204" pitchFamily="34" charset="0"/>
                          <a:ea typeface="+mn-ea"/>
                        </a:rPr>
                        <a:t>x</a:t>
                      </a:r>
                    </a:p>
                  </a:txBody>
                  <a:tcPr/>
                </a:tc>
                <a:tc>
                  <a:txBody>
                    <a:bodyPr/>
                    <a:lstStyle/>
                    <a:p>
                      <a:pPr algn="ctr"/>
                      <a:endParaRPr lang="en-GB" sz="2000" kern="1200" dirty="0">
                        <a:solidFill>
                          <a:schemeClr val="tx1"/>
                        </a:solidFill>
                        <a:latin typeface="Helvetica" panose="020B0604020202020204" pitchFamily="34" charset="0"/>
                        <a:ea typeface="+mn-ea"/>
                      </a:endParaRPr>
                    </a:p>
                  </a:txBody>
                  <a:tcPr/>
                </a:tc>
                <a:extLst>
                  <a:ext uri="{0D108BD9-81ED-4DB2-BD59-A6C34878D82A}">
                    <a16:rowId xmlns:a16="http://schemas.microsoft.com/office/drawing/2014/main" val="2484527328"/>
                  </a:ext>
                </a:extLst>
              </a:tr>
              <a:tr h="370840">
                <a:tc>
                  <a:txBody>
                    <a:bodyPr/>
                    <a:lstStyle/>
                    <a:p>
                      <a:r>
                        <a:rPr lang="en-GB" sz="1600" kern="1200" dirty="0">
                          <a:solidFill>
                            <a:schemeClr val="tx1">
                              <a:lumMod val="50000"/>
                              <a:lumOff val="50000"/>
                            </a:schemeClr>
                          </a:solidFill>
                          <a:latin typeface="Helvetica" panose="020B0604020202020204" pitchFamily="34" charset="0"/>
                          <a:ea typeface="+mn-ea"/>
                        </a:rPr>
                        <a:t>Deep skin folds/distortion</a:t>
                      </a:r>
                    </a:p>
                  </a:txBody>
                  <a:tcPr/>
                </a:tc>
                <a:tc>
                  <a:txBody>
                    <a:bodyPr/>
                    <a:lstStyle/>
                    <a:p>
                      <a:pPr algn="ctr"/>
                      <a:r>
                        <a:rPr lang="en-GB" sz="2000" b="1" kern="1200" dirty="0">
                          <a:solidFill>
                            <a:srgbClr val="FF0000"/>
                          </a:solidFill>
                          <a:latin typeface="Helvetica" panose="020B0604020202020204" pitchFamily="34" charset="0"/>
                          <a:ea typeface="+mn-ea"/>
                        </a:rPr>
                        <a:t>x</a:t>
                      </a:r>
                    </a:p>
                  </a:txBody>
                  <a:tcPr/>
                </a:tc>
                <a:tc>
                  <a:txBody>
                    <a:bodyPr/>
                    <a:lstStyle/>
                    <a:p>
                      <a:pPr algn="ctr"/>
                      <a:r>
                        <a:rPr lang="en-GB" sz="2000" b="1" kern="1200" dirty="0">
                          <a:solidFill>
                            <a:srgbClr val="FF0000"/>
                          </a:solidFill>
                          <a:latin typeface="Helvetica" panose="020B0604020202020204" pitchFamily="34" charset="0"/>
                          <a:ea typeface="+mn-ea"/>
                        </a:rPr>
                        <a:t>x</a:t>
                      </a:r>
                    </a:p>
                  </a:txBody>
                  <a:tcPr/>
                </a:tc>
                <a:tc>
                  <a:txBody>
                    <a:bodyPr/>
                    <a:lstStyle/>
                    <a:p>
                      <a:pPr algn="ctr"/>
                      <a:endParaRPr lang="en-GB" sz="2000" kern="1200" dirty="0">
                        <a:solidFill>
                          <a:schemeClr val="tx1"/>
                        </a:solidFill>
                        <a:latin typeface="Helvetica" panose="020B0604020202020204" pitchFamily="34" charset="0"/>
                        <a:ea typeface="+mn-ea"/>
                      </a:endParaRPr>
                    </a:p>
                  </a:txBody>
                  <a:tcPr/>
                </a:tc>
                <a:extLst>
                  <a:ext uri="{0D108BD9-81ED-4DB2-BD59-A6C34878D82A}">
                    <a16:rowId xmlns:a16="http://schemas.microsoft.com/office/drawing/2014/main" val="4140430159"/>
                  </a:ext>
                </a:extLst>
              </a:tr>
            </a:tbl>
          </a:graphicData>
        </a:graphic>
      </p:graphicFrame>
      <p:pic>
        <p:nvPicPr>
          <p:cNvPr id="7" name="Picture 6" descr="Shape, arrow&#10;&#10;Description automatically generated">
            <a:extLst>
              <a:ext uri="{FF2B5EF4-FFF2-40B4-BE49-F238E27FC236}">
                <a16:creationId xmlns:a16="http://schemas.microsoft.com/office/drawing/2014/main" id="{28469B24-6EFE-5348-BF68-9598FE446D8A}"/>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200935" y="3129410"/>
            <a:ext cx="276038" cy="271309"/>
          </a:xfrm>
          <a:prstGeom prst="rect">
            <a:avLst/>
          </a:prstGeom>
        </p:spPr>
      </p:pic>
      <p:pic>
        <p:nvPicPr>
          <p:cNvPr id="9" name="Picture 8" descr="Shape, arrow&#10;&#10;Description automatically generated">
            <a:extLst>
              <a:ext uri="{FF2B5EF4-FFF2-40B4-BE49-F238E27FC236}">
                <a16:creationId xmlns:a16="http://schemas.microsoft.com/office/drawing/2014/main" id="{02141421-ACCA-BD45-A37A-5E7FE1901724}"/>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931124" y="3160876"/>
            <a:ext cx="276038" cy="271309"/>
          </a:xfrm>
          <a:prstGeom prst="rect">
            <a:avLst/>
          </a:prstGeom>
        </p:spPr>
      </p:pic>
      <p:pic>
        <p:nvPicPr>
          <p:cNvPr id="10" name="Picture 9" descr="Shape, arrow&#10;&#10;Description automatically generated">
            <a:extLst>
              <a:ext uri="{FF2B5EF4-FFF2-40B4-BE49-F238E27FC236}">
                <a16:creationId xmlns:a16="http://schemas.microsoft.com/office/drawing/2014/main" id="{47D71472-4944-C64F-B8D5-4A1D061CC61B}"/>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954357" y="3160875"/>
            <a:ext cx="276038" cy="271309"/>
          </a:xfrm>
          <a:prstGeom prst="rect">
            <a:avLst/>
          </a:prstGeom>
        </p:spPr>
      </p:pic>
      <p:pic>
        <p:nvPicPr>
          <p:cNvPr id="11" name="Picture 10" descr="Shape, arrow&#10;&#10;Description automatically generated">
            <a:extLst>
              <a:ext uri="{FF2B5EF4-FFF2-40B4-BE49-F238E27FC236}">
                <a16:creationId xmlns:a16="http://schemas.microsoft.com/office/drawing/2014/main" id="{1C81F066-9D57-C84F-BACE-FB4723ED81D8}"/>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200935" y="3557270"/>
            <a:ext cx="276038" cy="271309"/>
          </a:xfrm>
          <a:prstGeom prst="rect">
            <a:avLst/>
          </a:prstGeom>
        </p:spPr>
      </p:pic>
      <p:pic>
        <p:nvPicPr>
          <p:cNvPr id="12" name="Picture 11" descr="Shape, arrow&#10;&#10;Description automatically generated">
            <a:extLst>
              <a:ext uri="{FF2B5EF4-FFF2-40B4-BE49-F238E27FC236}">
                <a16:creationId xmlns:a16="http://schemas.microsoft.com/office/drawing/2014/main" id="{121B6C36-9716-234B-866A-3E68E97F0C8B}"/>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931124" y="3588736"/>
            <a:ext cx="276038" cy="271309"/>
          </a:xfrm>
          <a:prstGeom prst="rect">
            <a:avLst/>
          </a:prstGeom>
        </p:spPr>
      </p:pic>
      <p:pic>
        <p:nvPicPr>
          <p:cNvPr id="13" name="Picture 12" descr="Shape, arrow&#10;&#10;Description automatically generated">
            <a:extLst>
              <a:ext uri="{FF2B5EF4-FFF2-40B4-BE49-F238E27FC236}">
                <a16:creationId xmlns:a16="http://schemas.microsoft.com/office/drawing/2014/main" id="{A8BC8F58-76AD-9D47-A77E-0E02185B5B24}"/>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954357" y="3598365"/>
            <a:ext cx="276038" cy="271309"/>
          </a:xfrm>
          <a:prstGeom prst="rect">
            <a:avLst/>
          </a:prstGeom>
        </p:spPr>
      </p:pic>
      <p:pic>
        <p:nvPicPr>
          <p:cNvPr id="14" name="Picture 13" descr="Shape, arrow&#10;&#10;Description automatically generated">
            <a:extLst>
              <a:ext uri="{FF2B5EF4-FFF2-40B4-BE49-F238E27FC236}">
                <a16:creationId xmlns:a16="http://schemas.microsoft.com/office/drawing/2014/main" id="{19D18F64-FCBD-6645-893D-619EB505044D}"/>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200935" y="3999971"/>
            <a:ext cx="276038" cy="271309"/>
          </a:xfrm>
          <a:prstGeom prst="rect">
            <a:avLst/>
          </a:prstGeom>
        </p:spPr>
      </p:pic>
      <p:pic>
        <p:nvPicPr>
          <p:cNvPr id="15" name="Picture 14" descr="Shape, arrow&#10;&#10;Description automatically generated">
            <a:extLst>
              <a:ext uri="{FF2B5EF4-FFF2-40B4-BE49-F238E27FC236}">
                <a16:creationId xmlns:a16="http://schemas.microsoft.com/office/drawing/2014/main" id="{E743C87A-DF1B-664C-80EF-A908F8D001B1}"/>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931124" y="3999970"/>
            <a:ext cx="276038" cy="271309"/>
          </a:xfrm>
          <a:prstGeom prst="rect">
            <a:avLst/>
          </a:prstGeom>
        </p:spPr>
      </p:pic>
      <p:pic>
        <p:nvPicPr>
          <p:cNvPr id="16" name="Picture 15" descr="Shape, arrow&#10;&#10;Description automatically generated">
            <a:extLst>
              <a:ext uri="{FF2B5EF4-FFF2-40B4-BE49-F238E27FC236}">
                <a16:creationId xmlns:a16="http://schemas.microsoft.com/office/drawing/2014/main" id="{B1B98F69-3A99-E448-AF26-36C242A43CDC}"/>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200935" y="4370810"/>
            <a:ext cx="276038" cy="271309"/>
          </a:xfrm>
          <a:prstGeom prst="rect">
            <a:avLst/>
          </a:prstGeom>
        </p:spPr>
      </p:pic>
      <p:pic>
        <p:nvPicPr>
          <p:cNvPr id="17" name="Picture 16" descr="Shape, arrow&#10;&#10;Description automatically generated">
            <a:extLst>
              <a:ext uri="{FF2B5EF4-FFF2-40B4-BE49-F238E27FC236}">
                <a16:creationId xmlns:a16="http://schemas.microsoft.com/office/drawing/2014/main" id="{06BDC0EF-4302-694A-BD15-3BB74B2C9592}"/>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931124" y="4378525"/>
            <a:ext cx="276038" cy="271309"/>
          </a:xfrm>
          <a:prstGeom prst="rect">
            <a:avLst/>
          </a:prstGeom>
        </p:spPr>
      </p:pic>
      <p:pic>
        <p:nvPicPr>
          <p:cNvPr id="18" name="Picture 17" descr="Shape, arrow&#10;&#10;Description automatically generated">
            <a:extLst>
              <a:ext uri="{FF2B5EF4-FFF2-40B4-BE49-F238E27FC236}">
                <a16:creationId xmlns:a16="http://schemas.microsoft.com/office/drawing/2014/main" id="{8DB54B13-EA9F-AF45-8D06-D419CDDA53A9}"/>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931124" y="4731213"/>
            <a:ext cx="276038" cy="271309"/>
          </a:xfrm>
          <a:prstGeom prst="rect">
            <a:avLst/>
          </a:prstGeom>
        </p:spPr>
      </p:pic>
      <p:pic>
        <p:nvPicPr>
          <p:cNvPr id="19" name="Picture 18" descr="Shape, arrow&#10;&#10;Description automatically generated">
            <a:extLst>
              <a:ext uri="{FF2B5EF4-FFF2-40B4-BE49-F238E27FC236}">
                <a16:creationId xmlns:a16="http://schemas.microsoft.com/office/drawing/2014/main" id="{EF793719-8267-EA49-BA36-04448462BF9C}"/>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954357" y="4731302"/>
            <a:ext cx="276038" cy="271309"/>
          </a:xfrm>
          <a:prstGeom prst="rect">
            <a:avLst/>
          </a:prstGeom>
        </p:spPr>
      </p:pic>
      <p:pic>
        <p:nvPicPr>
          <p:cNvPr id="20" name="Picture 19" descr="Shape, arrow&#10;&#10;Description automatically generated">
            <a:extLst>
              <a:ext uri="{FF2B5EF4-FFF2-40B4-BE49-F238E27FC236}">
                <a16:creationId xmlns:a16="http://schemas.microsoft.com/office/drawing/2014/main" id="{686DB283-C77A-C749-8444-A0A89C9617A8}"/>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954357" y="5159162"/>
            <a:ext cx="276038" cy="271309"/>
          </a:xfrm>
          <a:prstGeom prst="rect">
            <a:avLst/>
          </a:prstGeom>
        </p:spPr>
      </p:pic>
      <p:pic>
        <p:nvPicPr>
          <p:cNvPr id="21" name="Picture 20" descr="Shape, arrow&#10;&#10;Description automatically generated">
            <a:extLst>
              <a:ext uri="{FF2B5EF4-FFF2-40B4-BE49-F238E27FC236}">
                <a16:creationId xmlns:a16="http://schemas.microsoft.com/office/drawing/2014/main" id="{26CB1B41-77C8-C746-92F9-EAF7C13B8EAB}"/>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954357" y="5525770"/>
            <a:ext cx="276038" cy="271309"/>
          </a:xfrm>
          <a:prstGeom prst="rect">
            <a:avLst/>
          </a:prstGeom>
        </p:spPr>
      </p:pic>
    </p:spTree>
    <p:extLst>
      <p:ext uri="{BB962C8B-B14F-4D97-AF65-F5344CB8AC3E}">
        <p14:creationId xmlns:p14="http://schemas.microsoft.com/office/powerpoint/2010/main" val="12865535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5E2CBF-6353-4966-B039-8DFFC0887784}"/>
              </a:ext>
            </a:extLst>
          </p:cNvPr>
          <p:cNvSpPr>
            <a:spLocks noGrp="1"/>
          </p:cNvSpPr>
          <p:nvPr>
            <p:ph sz="half" idx="1"/>
          </p:nvPr>
        </p:nvSpPr>
        <p:spPr>
          <a:xfrm>
            <a:off x="379159" y="1779089"/>
            <a:ext cx="10648819" cy="4318945"/>
          </a:xfrm>
        </p:spPr>
        <p:txBody>
          <a:bodyPr>
            <a:normAutofit fontScale="92500" lnSpcReduction="10000"/>
          </a:bodyPr>
          <a:lstStyle/>
          <a:p>
            <a:pPr marL="0" indent="0">
              <a:lnSpc>
                <a:spcPct val="110000"/>
              </a:lnSpc>
              <a:buNone/>
            </a:pPr>
            <a:endParaRPr lang="en-GB" sz="400" dirty="0">
              <a:solidFill>
                <a:schemeClr val="tx1">
                  <a:lumMod val="50000"/>
                  <a:lumOff val="50000"/>
                </a:schemeClr>
              </a:solidFill>
            </a:endParaRPr>
          </a:p>
          <a:p>
            <a:pPr>
              <a:lnSpc>
                <a:spcPct val="110000"/>
              </a:lnSpc>
            </a:pPr>
            <a:r>
              <a:rPr lang="en-GB" sz="2400" dirty="0">
                <a:solidFill>
                  <a:schemeClr val="tx1">
                    <a:lumMod val="50000"/>
                    <a:lumOff val="50000"/>
                  </a:schemeClr>
                </a:solidFill>
                <a:latin typeface="Helvetica Light" panose="020B0403020202020204" pitchFamily="34" charset="0"/>
              </a:rPr>
              <a:t>Venous disease requires long term compression therapy, even when the leg ulcer heals. Unfortunately repeated episodes of ulceration are common for many patients with recurrence rates as high as 69% </a:t>
            </a:r>
            <a:r>
              <a:rPr lang="en-GB" sz="1600" dirty="0">
                <a:solidFill>
                  <a:schemeClr val="tx1">
                    <a:lumMod val="50000"/>
                    <a:lumOff val="50000"/>
                  </a:schemeClr>
                </a:solidFill>
                <a:latin typeface="Helvetica Light" panose="020B0403020202020204" pitchFamily="34" charset="0"/>
              </a:rPr>
              <a:t>(Harding </a:t>
            </a:r>
            <a:r>
              <a:rPr lang="en-GB" sz="1600" i="1" dirty="0">
                <a:solidFill>
                  <a:schemeClr val="tx1">
                    <a:lumMod val="50000"/>
                    <a:lumOff val="50000"/>
                  </a:schemeClr>
                </a:solidFill>
                <a:latin typeface="Helvetica Light" panose="020B0403020202020204" pitchFamily="34" charset="0"/>
              </a:rPr>
              <a:t>et al </a:t>
            </a:r>
            <a:r>
              <a:rPr lang="en-GB" sz="1600" dirty="0">
                <a:solidFill>
                  <a:schemeClr val="tx1">
                    <a:lumMod val="50000"/>
                    <a:lumOff val="50000"/>
                  </a:schemeClr>
                </a:solidFill>
                <a:latin typeface="Helvetica Light" panose="020B0403020202020204" pitchFamily="34" charset="0"/>
              </a:rPr>
              <a:t>2015)</a:t>
            </a:r>
          </a:p>
          <a:p>
            <a:pPr marL="0" indent="0">
              <a:lnSpc>
                <a:spcPct val="110000"/>
              </a:lnSpc>
              <a:buNone/>
            </a:pPr>
            <a:r>
              <a:rPr lang="en-GB" sz="2400" b="1" dirty="0">
                <a:solidFill>
                  <a:schemeClr val="tx1">
                    <a:lumMod val="50000"/>
                    <a:lumOff val="50000"/>
                  </a:schemeClr>
                </a:solidFill>
                <a:latin typeface="Helvetica" pitchFamily="2" charset="0"/>
              </a:rPr>
              <a:t>Long term self care management should include:</a:t>
            </a:r>
          </a:p>
          <a:p>
            <a:pPr>
              <a:lnSpc>
                <a:spcPct val="110000"/>
              </a:lnSpc>
            </a:pPr>
            <a:endParaRPr lang="en-GB" sz="400" dirty="0">
              <a:solidFill>
                <a:schemeClr val="tx1">
                  <a:lumMod val="50000"/>
                  <a:lumOff val="50000"/>
                </a:schemeClr>
              </a:solidFill>
            </a:endParaRPr>
          </a:p>
          <a:p>
            <a:pPr lvl="1"/>
            <a:r>
              <a:rPr lang="en-GB" dirty="0">
                <a:solidFill>
                  <a:schemeClr val="tx1">
                    <a:lumMod val="50000"/>
                    <a:lumOff val="50000"/>
                  </a:schemeClr>
                </a:solidFill>
                <a:latin typeface="Helvetica Light" panose="020B0403020202020204" pitchFamily="34" charset="0"/>
              </a:rPr>
              <a:t>Wearing suitable compression and replacing garments 2-3 times a year</a:t>
            </a:r>
          </a:p>
          <a:p>
            <a:pPr lvl="1"/>
            <a:r>
              <a:rPr lang="en-GB" dirty="0">
                <a:solidFill>
                  <a:schemeClr val="tx1">
                    <a:lumMod val="50000"/>
                    <a:lumOff val="50000"/>
                  </a:schemeClr>
                </a:solidFill>
                <a:latin typeface="Helvetica Light" panose="020B0403020202020204" pitchFamily="34" charset="0"/>
              </a:rPr>
              <a:t>Checking your legs regularly and reporting any changes </a:t>
            </a:r>
            <a:r>
              <a:rPr lang="en-GB" sz="2200" dirty="0">
                <a:solidFill>
                  <a:schemeClr val="tx1">
                    <a:lumMod val="50000"/>
                    <a:lumOff val="50000"/>
                  </a:schemeClr>
                </a:solidFill>
                <a:latin typeface="Helvetica Light" panose="020B0403020202020204" pitchFamily="34" charset="0"/>
              </a:rPr>
              <a:t>(dryness, swelling, breaks)</a:t>
            </a:r>
          </a:p>
          <a:p>
            <a:pPr lvl="1"/>
            <a:r>
              <a:rPr lang="en-GB" dirty="0">
                <a:solidFill>
                  <a:schemeClr val="tx1">
                    <a:lumMod val="50000"/>
                    <a:lumOff val="50000"/>
                  </a:schemeClr>
                </a:solidFill>
                <a:latin typeface="Helvetica Light" panose="020B0403020202020204" pitchFamily="34" charset="0"/>
              </a:rPr>
              <a:t>Eating a balanced diet </a:t>
            </a:r>
          </a:p>
          <a:p>
            <a:pPr lvl="1"/>
            <a:r>
              <a:rPr lang="en-GB" dirty="0">
                <a:solidFill>
                  <a:schemeClr val="tx1">
                    <a:lumMod val="50000"/>
                    <a:lumOff val="50000"/>
                  </a:schemeClr>
                </a:solidFill>
                <a:latin typeface="Helvetica Light" panose="020B0403020202020204" pitchFamily="34" charset="0"/>
              </a:rPr>
              <a:t>Keeping skin hydrated with regular moisturising </a:t>
            </a:r>
          </a:p>
          <a:p>
            <a:pPr lvl="1"/>
            <a:r>
              <a:rPr lang="en-GB" dirty="0">
                <a:solidFill>
                  <a:schemeClr val="tx1">
                    <a:lumMod val="50000"/>
                    <a:lumOff val="50000"/>
                  </a:schemeClr>
                </a:solidFill>
                <a:latin typeface="Helvetica Light" panose="020B0403020202020204" pitchFamily="34" charset="0"/>
              </a:rPr>
              <a:t>Avoid standing or sitting still for long periods; try to move around every 30 minutes </a:t>
            </a:r>
          </a:p>
          <a:p>
            <a:pPr lvl="1"/>
            <a:r>
              <a:rPr lang="en-GB" dirty="0">
                <a:solidFill>
                  <a:schemeClr val="tx1">
                    <a:lumMod val="50000"/>
                    <a:lumOff val="50000"/>
                  </a:schemeClr>
                </a:solidFill>
                <a:latin typeface="Helvetica Light" panose="020B0403020202020204" pitchFamily="34" charset="0"/>
              </a:rPr>
              <a:t>Take regular breaks throughout the day, and raise the legs on pillows while resting</a:t>
            </a:r>
          </a:p>
          <a:p>
            <a:pPr lvl="1"/>
            <a:r>
              <a:rPr lang="en-GB" dirty="0">
                <a:solidFill>
                  <a:schemeClr val="tx1">
                    <a:lumMod val="50000"/>
                    <a:lumOff val="50000"/>
                  </a:schemeClr>
                </a:solidFill>
                <a:latin typeface="Helvetica Light" panose="020B0403020202020204" pitchFamily="34" charset="0"/>
              </a:rPr>
              <a:t>Exercising regularly can improve circulation and help maintain a healthy weight </a:t>
            </a:r>
          </a:p>
          <a:p>
            <a:pPr lvl="1">
              <a:lnSpc>
                <a:spcPct val="110000"/>
              </a:lnSpc>
            </a:pPr>
            <a:endParaRPr lang="en-GB" sz="2200" dirty="0">
              <a:solidFill>
                <a:schemeClr val="tx1">
                  <a:lumMod val="50000"/>
                  <a:lumOff val="50000"/>
                </a:schemeClr>
              </a:solidFill>
            </a:endParaRPr>
          </a:p>
        </p:txBody>
      </p:sp>
      <p:sp>
        <p:nvSpPr>
          <p:cNvPr id="6" name="Rounded Rectangle 13">
            <a:extLst>
              <a:ext uri="{FF2B5EF4-FFF2-40B4-BE49-F238E27FC236}">
                <a16:creationId xmlns:a16="http://schemas.microsoft.com/office/drawing/2014/main" id="{10578A1A-0DB3-194C-9359-9AAFA0650A8E}"/>
              </a:ext>
            </a:extLst>
          </p:cNvPr>
          <p:cNvSpPr/>
          <p:nvPr/>
        </p:nvSpPr>
        <p:spPr>
          <a:xfrm>
            <a:off x="4374771" y="528960"/>
            <a:ext cx="8426829" cy="824754"/>
          </a:xfrm>
          <a:prstGeom prst="roundRect">
            <a:avLst>
              <a:gd name="adj" fmla="val 50000"/>
            </a:avLst>
          </a:prstGeom>
          <a:solidFill>
            <a:srgbClr val="009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800" dirty="0"/>
              <a:t>     </a:t>
            </a:r>
          </a:p>
        </p:txBody>
      </p:sp>
      <p:sp>
        <p:nvSpPr>
          <p:cNvPr id="7" name="Title 1">
            <a:extLst>
              <a:ext uri="{FF2B5EF4-FFF2-40B4-BE49-F238E27FC236}">
                <a16:creationId xmlns:a16="http://schemas.microsoft.com/office/drawing/2014/main" id="{38409187-2A92-D14F-B2BA-80F312C5A11C}"/>
              </a:ext>
            </a:extLst>
          </p:cNvPr>
          <p:cNvSpPr txBox="1">
            <a:spLocks/>
          </p:cNvSpPr>
          <p:nvPr/>
        </p:nvSpPr>
        <p:spPr>
          <a:xfrm>
            <a:off x="4764820" y="548209"/>
            <a:ext cx="7276384" cy="8247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Helvetica" panose="020B0604020202020204" pitchFamily="34" charset="0"/>
                <a:ea typeface="+mj-ea"/>
                <a:cs typeface="Helvetica" panose="020B0604020202020204" pitchFamily="34" charset="0"/>
              </a:defRPr>
            </a:lvl1pPr>
          </a:lstStyle>
          <a:p>
            <a:r>
              <a:rPr lang="en-GB" sz="3600" dirty="0">
                <a:solidFill>
                  <a:schemeClr val="bg1"/>
                </a:solidFill>
              </a:rPr>
              <a:t>Prevention </a:t>
            </a:r>
            <a:r>
              <a:rPr lang="en-GB" sz="3600" dirty="0">
                <a:solidFill>
                  <a:schemeClr val="bg1"/>
                </a:solidFill>
                <a:latin typeface="Helvetica Light" panose="020B0403020202020204" pitchFamily="34" charset="0"/>
              </a:rPr>
              <a:t>and</a:t>
            </a:r>
            <a:r>
              <a:rPr lang="en-GB" sz="3600" dirty="0">
                <a:solidFill>
                  <a:schemeClr val="bg1"/>
                </a:solidFill>
              </a:rPr>
              <a:t> Maintenance</a:t>
            </a:r>
          </a:p>
        </p:txBody>
      </p:sp>
    </p:spTree>
    <p:extLst>
      <p:ext uri="{BB962C8B-B14F-4D97-AF65-F5344CB8AC3E}">
        <p14:creationId xmlns:p14="http://schemas.microsoft.com/office/powerpoint/2010/main" val="23074165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Action Button: Custom 15">
            <a:hlinkClick r:id="" action="ppaction://noaction" highlightClick="1"/>
            <a:extLst>
              <a:ext uri="{FF2B5EF4-FFF2-40B4-BE49-F238E27FC236}">
                <a16:creationId xmlns:a16="http://schemas.microsoft.com/office/drawing/2014/main" id="{00B9EB4C-CE28-EC4E-899D-7E4B28D8499D}"/>
              </a:ext>
            </a:extLst>
          </p:cNvPr>
          <p:cNvSpPr/>
          <p:nvPr/>
        </p:nvSpPr>
        <p:spPr>
          <a:xfrm>
            <a:off x="9346130" y="385926"/>
            <a:ext cx="2845869" cy="6226629"/>
          </a:xfrm>
          <a:prstGeom prst="actionButtonBlank">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85000"/>
                </a:schemeClr>
              </a:solidFill>
            </a:endParaRPr>
          </a:p>
        </p:txBody>
      </p:sp>
      <p:grpSp>
        <p:nvGrpSpPr>
          <p:cNvPr id="4" name="Group 3">
            <a:extLst>
              <a:ext uri="{FF2B5EF4-FFF2-40B4-BE49-F238E27FC236}">
                <a16:creationId xmlns:a16="http://schemas.microsoft.com/office/drawing/2014/main" id="{BD8C3BD0-080B-4F85-918F-5C9FC28EDFBC}"/>
              </a:ext>
            </a:extLst>
          </p:cNvPr>
          <p:cNvGrpSpPr/>
          <p:nvPr/>
        </p:nvGrpSpPr>
        <p:grpSpPr>
          <a:xfrm>
            <a:off x="-1075445" y="528959"/>
            <a:ext cx="7273046" cy="824755"/>
            <a:chOff x="-904831" y="2882183"/>
            <a:chExt cx="9035463" cy="870079"/>
          </a:xfrm>
        </p:grpSpPr>
        <p:sp>
          <p:nvSpPr>
            <p:cNvPr id="5" name="Rounded Rectangle 7">
              <a:extLst>
                <a:ext uri="{FF2B5EF4-FFF2-40B4-BE49-F238E27FC236}">
                  <a16:creationId xmlns:a16="http://schemas.microsoft.com/office/drawing/2014/main" id="{E64EF53B-9E25-4717-818A-A5A82562FF55}"/>
                </a:ext>
              </a:extLst>
            </p:cNvPr>
            <p:cNvSpPr/>
            <p:nvPr/>
          </p:nvSpPr>
          <p:spPr>
            <a:xfrm>
              <a:off x="-904831" y="2882183"/>
              <a:ext cx="8522677" cy="870079"/>
            </a:xfrm>
            <a:prstGeom prst="roundRect">
              <a:avLst>
                <a:gd name="adj" fmla="val 50000"/>
              </a:avLst>
            </a:prstGeom>
            <a:solidFill>
              <a:srgbClr val="009534"/>
            </a:solidFill>
            <a:ln>
              <a:solidFill>
                <a:srgbClr val="0095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48" dirty="0"/>
            </a:p>
          </p:txBody>
        </p:sp>
        <p:sp>
          <p:nvSpPr>
            <p:cNvPr id="6" name="TextBox 5">
              <a:extLst>
                <a:ext uri="{FF2B5EF4-FFF2-40B4-BE49-F238E27FC236}">
                  <a16:creationId xmlns:a16="http://schemas.microsoft.com/office/drawing/2014/main" id="{5D56089A-ABCC-45C4-A66F-14CBD0C5CB6E}"/>
                </a:ext>
              </a:extLst>
            </p:cNvPr>
            <p:cNvSpPr txBox="1"/>
            <p:nvPr/>
          </p:nvSpPr>
          <p:spPr>
            <a:xfrm>
              <a:off x="793517" y="2963279"/>
              <a:ext cx="7337115" cy="746788"/>
            </a:xfrm>
            <a:prstGeom prst="rect">
              <a:avLst/>
            </a:prstGeom>
            <a:noFill/>
          </p:spPr>
          <p:txBody>
            <a:bodyPr wrap="square" rtlCol="0">
              <a:spAutoFit/>
            </a:bodyPr>
            <a:lstStyle/>
            <a:p>
              <a:r>
                <a:rPr lang="en-GB" sz="4000" dirty="0">
                  <a:solidFill>
                    <a:schemeClr val="bg1"/>
                  </a:solidFill>
                  <a:latin typeface="Helvetica" pitchFamily="2" charset="0"/>
                </a:rPr>
                <a:t>Hosiery </a:t>
              </a:r>
              <a:r>
                <a:rPr lang="en-GB" sz="4000" dirty="0">
                  <a:solidFill>
                    <a:schemeClr val="bg1"/>
                  </a:solidFill>
                  <a:latin typeface="Helvetica Light" panose="020B0403020202020204" pitchFamily="34" charset="0"/>
                </a:rPr>
                <a:t>Classification</a:t>
              </a:r>
            </a:p>
          </p:txBody>
        </p:sp>
      </p:grpSp>
      <p:sp>
        <p:nvSpPr>
          <p:cNvPr id="7" name="Rectangle 6">
            <a:extLst>
              <a:ext uri="{FF2B5EF4-FFF2-40B4-BE49-F238E27FC236}">
                <a16:creationId xmlns:a16="http://schemas.microsoft.com/office/drawing/2014/main" id="{94C28E82-B059-4C81-B035-05AE54DB278D}"/>
              </a:ext>
            </a:extLst>
          </p:cNvPr>
          <p:cNvSpPr/>
          <p:nvPr/>
        </p:nvSpPr>
        <p:spPr>
          <a:xfrm>
            <a:off x="348615" y="6385890"/>
            <a:ext cx="3028462" cy="3751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1" name="Table 10">
            <a:extLst>
              <a:ext uri="{FF2B5EF4-FFF2-40B4-BE49-F238E27FC236}">
                <a16:creationId xmlns:a16="http://schemas.microsoft.com/office/drawing/2014/main" id="{04B2A4A7-12AF-47DE-B084-4130AE604BCB}"/>
              </a:ext>
            </a:extLst>
          </p:cNvPr>
          <p:cNvGraphicFramePr>
            <a:graphicFrameLocks noGrp="1"/>
          </p:cNvGraphicFramePr>
          <p:nvPr>
            <p:extLst>
              <p:ext uri="{D42A27DB-BD31-4B8C-83A1-F6EECF244321}">
                <p14:modId xmlns:p14="http://schemas.microsoft.com/office/powerpoint/2010/main" val="2464263615"/>
              </p:ext>
            </p:extLst>
          </p:nvPr>
        </p:nvGraphicFramePr>
        <p:xfrm>
          <a:off x="425507" y="2513409"/>
          <a:ext cx="8370344" cy="731520"/>
        </p:xfrm>
        <a:graphic>
          <a:graphicData uri="http://schemas.openxmlformats.org/drawingml/2006/table">
            <a:tbl>
              <a:tblPr firstRow="1" bandRow="1"/>
              <a:tblGrid>
                <a:gridCol w="4185172">
                  <a:extLst>
                    <a:ext uri="{9D8B030D-6E8A-4147-A177-3AD203B41FA5}">
                      <a16:colId xmlns:a16="http://schemas.microsoft.com/office/drawing/2014/main" val="1590564914"/>
                    </a:ext>
                  </a:extLst>
                </a:gridCol>
                <a:gridCol w="4185172">
                  <a:extLst>
                    <a:ext uri="{9D8B030D-6E8A-4147-A177-3AD203B41FA5}">
                      <a16:colId xmlns:a16="http://schemas.microsoft.com/office/drawing/2014/main" val="873372591"/>
                    </a:ext>
                  </a:extLst>
                </a:gridCol>
              </a:tblGrid>
              <a:tr h="274125">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GB" sz="1800" b="1" dirty="0">
                          <a:latin typeface="HelveticaNeueLT Pro 45 Lt" panose="020B0403020202020204" pitchFamily="34" charset="0"/>
                          <a:cs typeface="Helvetica" panose="020B0604020202020204" pitchFamily="34" charset="0"/>
                        </a:rPr>
                        <a:t>With Oedema </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39E4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GB" sz="1800" b="1" dirty="0">
                          <a:latin typeface="HelveticaNeueLT Pro 45 Lt" panose="020B0403020202020204" pitchFamily="34" charset="0"/>
                          <a:cs typeface="Helvetica" panose="020B0604020202020204" pitchFamily="34" charset="0"/>
                        </a:rPr>
                        <a:t>Without Oedema</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39E40"/>
                    </a:solidFill>
                  </a:tcPr>
                </a:tc>
                <a:extLst>
                  <a:ext uri="{0D108BD9-81ED-4DB2-BD59-A6C34878D82A}">
                    <a16:rowId xmlns:a16="http://schemas.microsoft.com/office/drawing/2014/main" val="2406726037"/>
                  </a:ext>
                </a:extLst>
              </a:tr>
              <a:tr h="274125">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GB" sz="1800" b="0" i="0" dirty="0">
                          <a:solidFill>
                            <a:schemeClr val="tx1">
                              <a:lumMod val="50000"/>
                              <a:lumOff val="50000"/>
                            </a:schemeClr>
                          </a:solidFill>
                          <a:latin typeface="Helvetica" pitchFamily="2" charset="0"/>
                          <a:cs typeface="Helvetica" panose="020B0604020202020204" pitchFamily="34" charset="0"/>
                        </a:rPr>
                        <a:t>ActiLymph</a:t>
                      </a:r>
                      <a:r>
                        <a:rPr lang="en-GB" sz="1800" b="0" i="0" kern="1200" baseline="30000" dirty="0">
                          <a:solidFill>
                            <a:schemeClr val="tx1">
                              <a:lumMod val="50000"/>
                              <a:lumOff val="50000"/>
                            </a:schemeClr>
                          </a:solidFill>
                          <a:effectLst/>
                          <a:latin typeface="Helvetica" pitchFamily="2" charset="0"/>
                          <a:ea typeface="+mn-ea"/>
                          <a:cs typeface="Helvetica" panose="020B0604020202020204" pitchFamily="34" charset="0"/>
                        </a:rPr>
                        <a:t>®</a:t>
                      </a:r>
                      <a:r>
                        <a:rPr lang="en-GB" sz="1800" b="0" i="0" dirty="0">
                          <a:solidFill>
                            <a:schemeClr val="tx1">
                              <a:lumMod val="50000"/>
                              <a:lumOff val="50000"/>
                            </a:schemeClr>
                          </a:solidFill>
                          <a:latin typeface="Helvetica" pitchFamily="2" charset="0"/>
                          <a:cs typeface="Helvetica" panose="020B0604020202020204" pitchFamily="34" charset="0"/>
                        </a:rPr>
                        <a:t>/ Adore</a:t>
                      </a:r>
                      <a:r>
                        <a:rPr lang="en-GB" sz="1800" b="0" i="0" baseline="30000" dirty="0">
                          <a:solidFill>
                            <a:schemeClr val="tx1">
                              <a:lumMod val="50000"/>
                              <a:lumOff val="50000"/>
                            </a:schemeClr>
                          </a:solidFill>
                          <a:latin typeface="Helvetica" pitchFamily="2" charset="0"/>
                          <a:cs typeface="Helvetica" panose="020B0604020202020204" pitchFamily="34" charset="0"/>
                        </a:rPr>
                        <a:t>®</a:t>
                      </a:r>
                      <a:r>
                        <a:rPr lang="en-GB" sz="1800" b="0" i="0" dirty="0">
                          <a:solidFill>
                            <a:schemeClr val="tx1">
                              <a:lumMod val="50000"/>
                              <a:lumOff val="50000"/>
                            </a:schemeClr>
                          </a:solidFill>
                          <a:latin typeface="Helvetica" pitchFamily="2" charset="0"/>
                          <a:cs typeface="Helvetica" panose="020B0604020202020204" pitchFamily="34" charset="0"/>
                        </a:rPr>
                        <a:t> European Hosiery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39E4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GB" sz="1800" b="0" i="0" dirty="0">
                          <a:solidFill>
                            <a:schemeClr val="tx1">
                              <a:lumMod val="50000"/>
                              <a:lumOff val="50000"/>
                            </a:schemeClr>
                          </a:solidFill>
                          <a:latin typeface="Helvetica" pitchFamily="2" charset="0"/>
                          <a:cs typeface="Helvetica" panose="020B0604020202020204" pitchFamily="34" charset="0"/>
                        </a:rPr>
                        <a:t>Activa</a:t>
                      </a:r>
                      <a:r>
                        <a:rPr lang="en-GB" sz="1800" b="0" i="0" kern="1200" baseline="30000" dirty="0">
                          <a:solidFill>
                            <a:schemeClr val="tx1">
                              <a:lumMod val="50000"/>
                              <a:lumOff val="50000"/>
                            </a:schemeClr>
                          </a:solidFill>
                          <a:effectLst/>
                          <a:latin typeface="Helvetica" pitchFamily="2" charset="0"/>
                          <a:ea typeface="+mn-ea"/>
                          <a:cs typeface="Helvetica" panose="020B0604020202020204" pitchFamily="34" charset="0"/>
                        </a:rPr>
                        <a:t>®</a:t>
                      </a:r>
                      <a:r>
                        <a:rPr lang="en-GB" sz="1800" b="0" i="0" dirty="0">
                          <a:solidFill>
                            <a:schemeClr val="tx1">
                              <a:lumMod val="50000"/>
                              <a:lumOff val="50000"/>
                            </a:schemeClr>
                          </a:solidFill>
                          <a:latin typeface="Helvetica" pitchFamily="2" charset="0"/>
                          <a:cs typeface="Helvetica" panose="020B0604020202020204" pitchFamily="34" charset="0"/>
                        </a:rPr>
                        <a:t> British Standard Hosiery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39E40">
                        <a:tint val="40000"/>
                      </a:srgbClr>
                    </a:solidFill>
                  </a:tcPr>
                </a:tc>
                <a:extLst>
                  <a:ext uri="{0D108BD9-81ED-4DB2-BD59-A6C34878D82A}">
                    <a16:rowId xmlns:a16="http://schemas.microsoft.com/office/drawing/2014/main" val="2148480216"/>
                  </a:ext>
                </a:extLst>
              </a:tr>
            </a:tbl>
          </a:graphicData>
        </a:graphic>
      </p:graphicFrame>
      <p:graphicFrame>
        <p:nvGraphicFramePr>
          <p:cNvPr id="12" name="Table 11">
            <a:extLst>
              <a:ext uri="{FF2B5EF4-FFF2-40B4-BE49-F238E27FC236}">
                <a16:creationId xmlns:a16="http://schemas.microsoft.com/office/drawing/2014/main" id="{3F49B71B-1B19-4F40-A746-56DFF207B855}"/>
              </a:ext>
            </a:extLst>
          </p:cNvPr>
          <p:cNvGraphicFramePr>
            <a:graphicFrameLocks noGrp="1"/>
          </p:cNvGraphicFramePr>
          <p:nvPr>
            <p:extLst>
              <p:ext uri="{D42A27DB-BD31-4B8C-83A1-F6EECF244321}">
                <p14:modId xmlns:p14="http://schemas.microsoft.com/office/powerpoint/2010/main" val="3099923914"/>
              </p:ext>
            </p:extLst>
          </p:nvPr>
        </p:nvGraphicFramePr>
        <p:xfrm>
          <a:off x="425507" y="3215904"/>
          <a:ext cx="8370344" cy="2377440"/>
        </p:xfrm>
        <a:graphic>
          <a:graphicData uri="http://schemas.openxmlformats.org/drawingml/2006/table">
            <a:tbl>
              <a:tblPr firstRow="1" bandRow="1"/>
              <a:tblGrid>
                <a:gridCol w="2092586">
                  <a:extLst>
                    <a:ext uri="{9D8B030D-6E8A-4147-A177-3AD203B41FA5}">
                      <a16:colId xmlns:a16="http://schemas.microsoft.com/office/drawing/2014/main" val="3122749110"/>
                    </a:ext>
                  </a:extLst>
                </a:gridCol>
                <a:gridCol w="2092586">
                  <a:extLst>
                    <a:ext uri="{9D8B030D-6E8A-4147-A177-3AD203B41FA5}">
                      <a16:colId xmlns:a16="http://schemas.microsoft.com/office/drawing/2014/main" val="4275344660"/>
                    </a:ext>
                  </a:extLst>
                </a:gridCol>
                <a:gridCol w="2092586">
                  <a:extLst>
                    <a:ext uri="{9D8B030D-6E8A-4147-A177-3AD203B41FA5}">
                      <a16:colId xmlns:a16="http://schemas.microsoft.com/office/drawing/2014/main" val="3933434977"/>
                    </a:ext>
                  </a:extLst>
                </a:gridCol>
                <a:gridCol w="2092586">
                  <a:extLst>
                    <a:ext uri="{9D8B030D-6E8A-4147-A177-3AD203B41FA5}">
                      <a16:colId xmlns:a16="http://schemas.microsoft.com/office/drawing/2014/main" val="2342078849"/>
                    </a:ext>
                  </a:extLst>
                </a:gridCol>
              </a:tblGrid>
              <a:tr h="32346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endParaRPr lang="en-GB" sz="2000" b="0" i="0" dirty="0">
                        <a:solidFill>
                          <a:schemeClr val="tx1">
                            <a:lumMod val="50000"/>
                            <a:lumOff val="50000"/>
                          </a:schemeClr>
                        </a:solidFill>
                        <a:latin typeface="Helvetica Light" panose="020B0403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E7F0E8"/>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endParaRPr lang="en-GB" sz="2000" b="0" i="0" dirty="0">
                        <a:solidFill>
                          <a:schemeClr val="tx1">
                            <a:lumMod val="50000"/>
                            <a:lumOff val="50000"/>
                          </a:schemeClr>
                        </a:solidFill>
                        <a:latin typeface="Helvetica Light" panose="020B0403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E7F0E8"/>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GB" sz="2000" b="0" i="0" dirty="0">
                          <a:solidFill>
                            <a:schemeClr val="tx1">
                              <a:lumMod val="50000"/>
                              <a:lumOff val="50000"/>
                            </a:schemeClr>
                          </a:solidFill>
                          <a:latin typeface="Helvetica Light" panose="020B0403020202020204" pitchFamily="34" charset="0"/>
                        </a:rPr>
                        <a:t>Liner</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E7F0E8"/>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GB" sz="2000" b="0" i="0" dirty="0">
                          <a:solidFill>
                            <a:schemeClr val="tx1">
                              <a:lumMod val="50000"/>
                              <a:lumOff val="50000"/>
                            </a:schemeClr>
                          </a:solidFill>
                          <a:latin typeface="Helvetica Light" panose="020B0403020202020204" pitchFamily="34" charset="0"/>
                        </a:rPr>
                        <a:t>10mmHg</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E7F0E8"/>
                    </a:solidFill>
                  </a:tcPr>
                </a:tc>
                <a:extLst>
                  <a:ext uri="{0D108BD9-81ED-4DB2-BD59-A6C34878D82A}">
                    <a16:rowId xmlns:a16="http://schemas.microsoft.com/office/drawing/2014/main" val="2354542418"/>
                  </a:ext>
                </a:extLst>
              </a:tr>
              <a:tr h="32846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endParaRPr lang="en-GB" sz="2000" b="0" i="0" dirty="0">
                        <a:solidFill>
                          <a:schemeClr val="tx1">
                            <a:lumMod val="50000"/>
                            <a:lumOff val="50000"/>
                          </a:schemeClr>
                        </a:solidFill>
                        <a:latin typeface="Helvetica Light" panose="020B0403020202020204" pitchFamily="34"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39E4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endParaRPr lang="en-GB" sz="2000" b="0" i="0" dirty="0">
                        <a:solidFill>
                          <a:schemeClr val="tx1">
                            <a:lumMod val="50000"/>
                            <a:lumOff val="50000"/>
                          </a:schemeClr>
                        </a:solidFill>
                        <a:latin typeface="Helvetica Light" panose="020B0403020202020204" pitchFamily="34"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39E4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GB" sz="2000" b="0" i="0" dirty="0">
                          <a:solidFill>
                            <a:schemeClr val="tx1">
                              <a:lumMod val="50000"/>
                              <a:lumOff val="50000"/>
                            </a:schemeClr>
                          </a:solidFill>
                          <a:latin typeface="Helvetica Light" panose="020B0403020202020204" pitchFamily="34" charset="0"/>
                          <a:cs typeface="Helvetica" panose="020B0604020202020204" pitchFamily="34" charset="0"/>
                        </a:rPr>
                        <a:t>BS Class 1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39E4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GB" sz="2000" b="0" i="0" dirty="0">
                          <a:solidFill>
                            <a:schemeClr val="tx1">
                              <a:lumMod val="50000"/>
                              <a:lumOff val="50000"/>
                            </a:schemeClr>
                          </a:solidFill>
                          <a:latin typeface="Helvetica Light" panose="020B0403020202020204" pitchFamily="34" charset="0"/>
                          <a:cs typeface="Helvetica" panose="020B0604020202020204" pitchFamily="34" charset="0"/>
                        </a:rPr>
                        <a:t>14 – 17mmHg</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39E40">
                        <a:tint val="40000"/>
                      </a:srgbClr>
                    </a:solidFill>
                  </a:tcPr>
                </a:tc>
                <a:extLst>
                  <a:ext uri="{0D108BD9-81ED-4DB2-BD59-A6C34878D82A}">
                    <a16:rowId xmlns:a16="http://schemas.microsoft.com/office/drawing/2014/main" val="2865449008"/>
                  </a:ext>
                </a:extLst>
              </a:tr>
              <a:tr h="32846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GB" sz="2000" b="0" i="0" dirty="0">
                          <a:solidFill>
                            <a:schemeClr val="tx1">
                              <a:lumMod val="50000"/>
                              <a:lumOff val="50000"/>
                            </a:schemeClr>
                          </a:solidFill>
                          <a:latin typeface="Helvetica Light" panose="020B0403020202020204" pitchFamily="34" charset="0"/>
                          <a:cs typeface="Helvetica" panose="020B0604020202020204" pitchFamily="34" charset="0"/>
                        </a:rPr>
                        <a:t>EU Class 1</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39E40">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GB" sz="2000" b="0" i="0" dirty="0">
                          <a:solidFill>
                            <a:schemeClr val="tx1">
                              <a:lumMod val="50000"/>
                              <a:lumOff val="50000"/>
                            </a:schemeClr>
                          </a:solidFill>
                          <a:latin typeface="Helvetica Light" panose="020B0403020202020204" pitchFamily="34" charset="0"/>
                          <a:cs typeface="Helvetica" panose="020B0604020202020204" pitchFamily="34" charset="0"/>
                        </a:rPr>
                        <a:t>18 – 21mmHg</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39E40">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GB" sz="2000" b="0" i="0" dirty="0">
                          <a:solidFill>
                            <a:schemeClr val="tx1">
                              <a:lumMod val="50000"/>
                              <a:lumOff val="50000"/>
                            </a:schemeClr>
                          </a:solidFill>
                          <a:latin typeface="Helvetica Light" panose="020B0403020202020204" pitchFamily="34" charset="0"/>
                          <a:cs typeface="Helvetica" panose="020B0604020202020204" pitchFamily="34" charset="0"/>
                        </a:rPr>
                        <a:t>BS Class 2</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39E40">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GB" sz="2000" b="0" i="0" dirty="0">
                          <a:solidFill>
                            <a:schemeClr val="tx1">
                              <a:lumMod val="50000"/>
                              <a:lumOff val="50000"/>
                            </a:schemeClr>
                          </a:solidFill>
                          <a:latin typeface="Helvetica Light" panose="020B0403020202020204" pitchFamily="34" charset="0"/>
                          <a:cs typeface="Helvetica" panose="020B0604020202020204" pitchFamily="34" charset="0"/>
                        </a:rPr>
                        <a:t>18 – 24mmHg</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39E40">
                        <a:tint val="20000"/>
                      </a:srgbClr>
                    </a:solidFill>
                  </a:tcPr>
                </a:tc>
                <a:extLst>
                  <a:ext uri="{0D108BD9-81ED-4DB2-BD59-A6C34878D82A}">
                    <a16:rowId xmlns:a16="http://schemas.microsoft.com/office/drawing/2014/main" val="877059912"/>
                  </a:ext>
                </a:extLst>
              </a:tr>
              <a:tr h="32846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GB" sz="2000" b="0" i="0" dirty="0">
                          <a:solidFill>
                            <a:schemeClr val="tx1">
                              <a:lumMod val="50000"/>
                              <a:lumOff val="50000"/>
                            </a:schemeClr>
                          </a:solidFill>
                          <a:latin typeface="Helvetica Light" panose="020B0403020202020204" pitchFamily="34" charset="0"/>
                          <a:cs typeface="Helvetica" panose="020B0604020202020204" pitchFamily="34" charset="0"/>
                        </a:rPr>
                        <a:t>EU Class 2</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39E4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GB" sz="2000" b="0" i="0" dirty="0">
                          <a:solidFill>
                            <a:schemeClr val="tx1">
                              <a:lumMod val="50000"/>
                              <a:lumOff val="50000"/>
                            </a:schemeClr>
                          </a:solidFill>
                          <a:latin typeface="Helvetica Light" panose="020B0403020202020204" pitchFamily="34" charset="0"/>
                          <a:cs typeface="Helvetica" panose="020B0604020202020204" pitchFamily="34" charset="0"/>
                        </a:rPr>
                        <a:t>23 – 32mmHg</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39E4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GB" sz="2000" b="0" i="0" dirty="0">
                          <a:solidFill>
                            <a:schemeClr val="tx1">
                              <a:lumMod val="50000"/>
                              <a:lumOff val="50000"/>
                            </a:schemeClr>
                          </a:solidFill>
                          <a:latin typeface="Helvetica Light" panose="020B0403020202020204" pitchFamily="34" charset="0"/>
                          <a:cs typeface="Helvetica" panose="020B0604020202020204" pitchFamily="34" charset="0"/>
                        </a:rPr>
                        <a:t>BS Class 3</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39E4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GB" sz="2000" b="0" i="0" dirty="0">
                          <a:solidFill>
                            <a:schemeClr val="tx1">
                              <a:lumMod val="50000"/>
                              <a:lumOff val="50000"/>
                            </a:schemeClr>
                          </a:solidFill>
                          <a:latin typeface="Helvetica Light" panose="020B0403020202020204" pitchFamily="34" charset="0"/>
                          <a:cs typeface="Helvetica" panose="020B0604020202020204" pitchFamily="34" charset="0"/>
                        </a:rPr>
                        <a:t>25 – 35mmHg</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39E40">
                        <a:tint val="40000"/>
                      </a:srgbClr>
                    </a:solidFill>
                  </a:tcPr>
                </a:tc>
                <a:extLst>
                  <a:ext uri="{0D108BD9-81ED-4DB2-BD59-A6C34878D82A}">
                    <a16:rowId xmlns:a16="http://schemas.microsoft.com/office/drawing/2014/main" val="2160670917"/>
                  </a:ext>
                </a:extLst>
              </a:tr>
              <a:tr h="32846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GB" sz="2000" b="0" i="0" dirty="0">
                          <a:solidFill>
                            <a:schemeClr val="tx1">
                              <a:lumMod val="50000"/>
                              <a:lumOff val="50000"/>
                            </a:schemeClr>
                          </a:solidFill>
                          <a:latin typeface="Helvetica Light" panose="020B0403020202020204" pitchFamily="34" charset="0"/>
                          <a:cs typeface="Helvetica" panose="020B0604020202020204" pitchFamily="34" charset="0"/>
                        </a:rPr>
                        <a:t>EU Class 3</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39E40">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GB" sz="2000" b="0" i="0" dirty="0">
                          <a:solidFill>
                            <a:schemeClr val="tx1">
                              <a:lumMod val="50000"/>
                              <a:lumOff val="50000"/>
                            </a:schemeClr>
                          </a:solidFill>
                          <a:latin typeface="Helvetica Light" panose="020B0403020202020204" pitchFamily="34" charset="0"/>
                          <a:cs typeface="Helvetica" panose="020B0604020202020204" pitchFamily="34" charset="0"/>
                        </a:rPr>
                        <a:t>34 – 46mmHg</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39E40">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endParaRPr lang="en-GB" sz="2000" b="0" i="0">
                        <a:solidFill>
                          <a:schemeClr val="tx1">
                            <a:lumMod val="50000"/>
                            <a:lumOff val="50000"/>
                          </a:schemeClr>
                        </a:solidFill>
                        <a:latin typeface="Helvetica Light" panose="020B0403020202020204" pitchFamily="34" charset="0"/>
                        <a:cs typeface="Helvetica" panose="020B0604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39E40">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endParaRPr lang="en-GB" sz="2000" b="0" i="0" dirty="0">
                        <a:solidFill>
                          <a:schemeClr val="tx1">
                            <a:lumMod val="50000"/>
                            <a:lumOff val="50000"/>
                          </a:schemeClr>
                        </a:solidFill>
                        <a:latin typeface="Helvetica Light" panose="020B0403020202020204" pitchFamily="34" charset="0"/>
                        <a:cs typeface="Helvetica" panose="020B0604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39E40">
                        <a:tint val="20000"/>
                      </a:srgbClr>
                    </a:solidFill>
                  </a:tcPr>
                </a:tc>
                <a:extLst>
                  <a:ext uri="{0D108BD9-81ED-4DB2-BD59-A6C34878D82A}">
                    <a16:rowId xmlns:a16="http://schemas.microsoft.com/office/drawing/2014/main" val="2590613043"/>
                  </a:ext>
                </a:extLst>
              </a:tr>
              <a:tr h="32846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GB" sz="2000" b="0" i="0" dirty="0">
                          <a:solidFill>
                            <a:schemeClr val="tx1">
                              <a:lumMod val="50000"/>
                              <a:lumOff val="50000"/>
                            </a:schemeClr>
                          </a:solidFill>
                          <a:latin typeface="Helvetica Light" panose="020B0403020202020204" pitchFamily="34" charset="0"/>
                          <a:cs typeface="Helvetica" panose="020B0604020202020204" pitchFamily="34" charset="0"/>
                        </a:rPr>
                        <a:t>EU Hosiery Kit</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39E4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GB" sz="2000" b="0" i="0" dirty="0">
                          <a:solidFill>
                            <a:schemeClr val="tx1">
                              <a:lumMod val="50000"/>
                              <a:lumOff val="50000"/>
                            </a:schemeClr>
                          </a:solidFill>
                          <a:latin typeface="Helvetica Light" panose="020B0403020202020204" pitchFamily="34" charset="0"/>
                          <a:cs typeface="Helvetica" panose="020B0604020202020204" pitchFamily="34" charset="0"/>
                        </a:rPr>
                        <a:t>~40mmHg</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39E4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GB" sz="2000" b="0" i="0" dirty="0">
                          <a:solidFill>
                            <a:schemeClr val="tx1">
                              <a:lumMod val="50000"/>
                              <a:lumOff val="50000"/>
                            </a:schemeClr>
                          </a:solidFill>
                          <a:latin typeface="Helvetica Light" panose="020B0403020202020204" pitchFamily="34" charset="0"/>
                          <a:cs typeface="Helvetica" panose="020B0604020202020204" pitchFamily="34" charset="0"/>
                        </a:rPr>
                        <a:t>BS Hosiery Kit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39E4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GB" sz="2000" b="0" i="0" dirty="0">
                          <a:solidFill>
                            <a:schemeClr val="tx1">
                              <a:lumMod val="50000"/>
                              <a:lumOff val="50000"/>
                            </a:schemeClr>
                          </a:solidFill>
                          <a:latin typeface="Helvetica Light" panose="020B0403020202020204" pitchFamily="34" charset="0"/>
                          <a:cs typeface="Helvetica" panose="020B0604020202020204" pitchFamily="34" charset="0"/>
                        </a:rPr>
                        <a:t>~40mmHg</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39E40">
                        <a:tint val="40000"/>
                      </a:srgbClr>
                    </a:solidFill>
                  </a:tcPr>
                </a:tc>
                <a:extLst>
                  <a:ext uri="{0D108BD9-81ED-4DB2-BD59-A6C34878D82A}">
                    <a16:rowId xmlns:a16="http://schemas.microsoft.com/office/drawing/2014/main" val="956379611"/>
                  </a:ext>
                </a:extLst>
              </a:tr>
            </a:tbl>
          </a:graphicData>
        </a:graphic>
      </p:graphicFrame>
      <p:sp>
        <p:nvSpPr>
          <p:cNvPr id="13" name="Oval 12">
            <a:extLst>
              <a:ext uri="{FF2B5EF4-FFF2-40B4-BE49-F238E27FC236}">
                <a16:creationId xmlns:a16="http://schemas.microsoft.com/office/drawing/2014/main" id="{1B7AD53E-1E6C-49AB-B430-25BFF6F225EC}"/>
              </a:ext>
            </a:extLst>
          </p:cNvPr>
          <p:cNvSpPr/>
          <p:nvPr/>
        </p:nvSpPr>
        <p:spPr>
          <a:xfrm>
            <a:off x="425507" y="3973388"/>
            <a:ext cx="8506737" cy="492734"/>
          </a:xfrm>
          <a:prstGeom prst="ellipse">
            <a:avLst/>
          </a:prstGeom>
          <a:noFill/>
          <a:ln w="25400" cap="flat" cmpd="sng" algn="ctr">
            <a:solidFill>
              <a:srgbClr val="E2001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pic>
        <p:nvPicPr>
          <p:cNvPr id="14" name="Picture 13">
            <a:extLst>
              <a:ext uri="{FF2B5EF4-FFF2-40B4-BE49-F238E27FC236}">
                <a16:creationId xmlns:a16="http://schemas.microsoft.com/office/drawing/2014/main" id="{A3EAAC44-E0A4-490B-A3FA-473B9DC11BB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87848" y="647325"/>
            <a:ext cx="1914904" cy="2781675"/>
          </a:xfrm>
          <a:prstGeom prst="rect">
            <a:avLst/>
          </a:prstGeom>
          <a:effectLst/>
        </p:spPr>
      </p:pic>
      <p:pic>
        <p:nvPicPr>
          <p:cNvPr id="15" name="Picture 14">
            <a:extLst>
              <a:ext uri="{FF2B5EF4-FFF2-40B4-BE49-F238E27FC236}">
                <a16:creationId xmlns:a16="http://schemas.microsoft.com/office/drawing/2014/main" id="{8B84FA91-F8D3-438D-AAA5-8085E8D8AA6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87848" y="3667400"/>
            <a:ext cx="1914905" cy="2718490"/>
          </a:xfrm>
          <a:prstGeom prst="rect">
            <a:avLst/>
          </a:prstGeom>
          <a:effectLst/>
        </p:spPr>
      </p:pic>
      <p:pic>
        <p:nvPicPr>
          <p:cNvPr id="3" name="Picture 2">
            <a:extLst>
              <a:ext uri="{FF2B5EF4-FFF2-40B4-BE49-F238E27FC236}">
                <a16:creationId xmlns:a16="http://schemas.microsoft.com/office/drawing/2014/main" id="{26F78E1F-7D16-1D7C-39B2-358110DF713F}"/>
              </a:ext>
            </a:extLst>
          </p:cNvPr>
          <p:cNvPicPr>
            <a:picLocks noChangeAspect="1"/>
          </p:cNvPicPr>
          <p:nvPr/>
        </p:nvPicPr>
        <p:blipFill>
          <a:blip r:embed="rId5"/>
          <a:stretch>
            <a:fillRect/>
          </a:stretch>
        </p:blipFill>
        <p:spPr>
          <a:xfrm>
            <a:off x="6747880" y="307805"/>
            <a:ext cx="2176232" cy="2087921"/>
          </a:xfrm>
          <a:prstGeom prst="rect">
            <a:avLst/>
          </a:prstGeom>
        </p:spPr>
      </p:pic>
    </p:spTree>
    <p:extLst>
      <p:ext uri="{BB962C8B-B14F-4D97-AF65-F5344CB8AC3E}">
        <p14:creationId xmlns:p14="http://schemas.microsoft.com/office/powerpoint/2010/main" val="3936121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D388241E-BA0C-4FAE-A102-3361E32A8B65}"/>
              </a:ext>
            </a:extLst>
          </p:cNvPr>
          <p:cNvGrpSpPr/>
          <p:nvPr/>
        </p:nvGrpSpPr>
        <p:grpSpPr>
          <a:xfrm>
            <a:off x="4037902" y="3403315"/>
            <a:ext cx="7612997" cy="2449431"/>
            <a:chOff x="1074118" y="881731"/>
            <a:chExt cx="6527496" cy="2146988"/>
          </a:xfrm>
        </p:grpSpPr>
        <p:pic>
          <p:nvPicPr>
            <p:cNvPr id="12" name="Picture 11" descr="Text&#10;&#10;Description automatically generated">
              <a:extLst>
                <a:ext uri="{FF2B5EF4-FFF2-40B4-BE49-F238E27FC236}">
                  <a16:creationId xmlns:a16="http://schemas.microsoft.com/office/drawing/2014/main" id="{6E9B7386-8F87-4797-8636-65C404DC0D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118" y="881731"/>
              <a:ext cx="3461924" cy="1947332"/>
            </a:xfrm>
            <a:prstGeom prst="rect">
              <a:avLst/>
            </a:prstGeom>
          </p:spPr>
        </p:pic>
        <p:pic>
          <p:nvPicPr>
            <p:cNvPr id="13" name="Picture 12" descr="A picture containing text&#10;&#10;Description automatically generated">
              <a:extLst>
                <a:ext uri="{FF2B5EF4-FFF2-40B4-BE49-F238E27FC236}">
                  <a16:creationId xmlns:a16="http://schemas.microsoft.com/office/drawing/2014/main" id="{FC332CAE-E217-4279-B3D9-31634400753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33514" y="1144486"/>
              <a:ext cx="3126528" cy="1758672"/>
            </a:xfrm>
            <a:prstGeom prst="rect">
              <a:avLst/>
            </a:prstGeom>
          </p:spPr>
        </p:pic>
        <p:pic>
          <p:nvPicPr>
            <p:cNvPr id="14" name="Picture 13">
              <a:extLst>
                <a:ext uri="{FF2B5EF4-FFF2-40B4-BE49-F238E27FC236}">
                  <a16:creationId xmlns:a16="http://schemas.microsoft.com/office/drawing/2014/main" id="{88BFDA26-B88F-4180-AE0F-F2B0CD727CB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44039" y="951774"/>
              <a:ext cx="2157575" cy="1932157"/>
            </a:xfrm>
            <a:prstGeom prst="rect">
              <a:avLst/>
            </a:prstGeom>
          </p:spPr>
        </p:pic>
        <p:pic>
          <p:nvPicPr>
            <p:cNvPr id="15" name="Picture 14">
              <a:extLst>
                <a:ext uri="{FF2B5EF4-FFF2-40B4-BE49-F238E27FC236}">
                  <a16:creationId xmlns:a16="http://schemas.microsoft.com/office/drawing/2014/main" id="{D60D8E56-C16B-4870-BDB0-ACE194E2EBD9}"/>
                </a:ext>
              </a:extLst>
            </p:cNvPr>
            <p:cNvPicPr/>
            <p:nvPr/>
          </p:nvPicPr>
          <p:blipFill rotWithShape="1">
            <a:blip r:embed="rId6" cstate="print">
              <a:extLst>
                <a:ext uri="{BEBA8EAE-BF5A-486C-A8C5-ECC9F3942E4B}">
                  <a14:imgProps xmlns:a14="http://schemas.microsoft.com/office/drawing/2010/main">
                    <a14:imgLayer r:embed="rId7">
                      <a14:imgEffect>
                        <a14:brightnessContrast contrast="40000"/>
                      </a14:imgEffect>
                    </a14:imgLayer>
                  </a14:imgProps>
                </a:ext>
                <a:ext uri="{28A0092B-C50C-407E-A947-70E740481C1C}">
                  <a14:useLocalDpi xmlns:a14="http://schemas.microsoft.com/office/drawing/2010/main" val="0"/>
                </a:ext>
              </a:extLst>
            </a:blip>
            <a:srcRect l="22995" t="12599" r="50061" b="10033"/>
            <a:stretch/>
          </p:blipFill>
          <p:spPr>
            <a:xfrm>
              <a:off x="4055336" y="988691"/>
              <a:ext cx="1493964" cy="2040028"/>
            </a:xfrm>
            <a:prstGeom prst="rect">
              <a:avLst/>
            </a:prstGeom>
            <a:ln>
              <a:noFill/>
            </a:ln>
            <a:effectLst>
              <a:softEdge rad="330200"/>
            </a:effectLst>
          </p:spPr>
        </p:pic>
      </p:grpSp>
      <p:sp>
        <p:nvSpPr>
          <p:cNvPr id="10" name="Rounded Rectangle 13">
            <a:extLst>
              <a:ext uri="{FF2B5EF4-FFF2-40B4-BE49-F238E27FC236}">
                <a16:creationId xmlns:a16="http://schemas.microsoft.com/office/drawing/2014/main" id="{D263A719-82DE-3A4B-ACD1-D5134AC9B317}"/>
              </a:ext>
            </a:extLst>
          </p:cNvPr>
          <p:cNvSpPr/>
          <p:nvPr/>
        </p:nvSpPr>
        <p:spPr>
          <a:xfrm>
            <a:off x="4374771" y="528960"/>
            <a:ext cx="8426829" cy="824754"/>
          </a:xfrm>
          <a:prstGeom prst="roundRect">
            <a:avLst>
              <a:gd name="adj" fmla="val 50000"/>
            </a:avLst>
          </a:prstGeom>
          <a:solidFill>
            <a:srgbClr val="009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800" dirty="0"/>
              <a:t>     </a:t>
            </a:r>
          </a:p>
        </p:txBody>
      </p:sp>
      <p:sp>
        <p:nvSpPr>
          <p:cNvPr id="11" name="Title 1">
            <a:extLst>
              <a:ext uri="{FF2B5EF4-FFF2-40B4-BE49-F238E27FC236}">
                <a16:creationId xmlns:a16="http://schemas.microsoft.com/office/drawing/2014/main" id="{A1DE60B7-B451-1C45-8CED-20275E665BED}"/>
              </a:ext>
            </a:extLst>
          </p:cNvPr>
          <p:cNvSpPr txBox="1">
            <a:spLocks/>
          </p:cNvSpPr>
          <p:nvPr/>
        </p:nvSpPr>
        <p:spPr>
          <a:xfrm>
            <a:off x="4764820" y="548209"/>
            <a:ext cx="7276384" cy="8247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Helvetica" panose="020B0604020202020204" pitchFamily="34" charset="0"/>
                <a:ea typeface="+mj-ea"/>
                <a:cs typeface="Helvetica" panose="020B0604020202020204" pitchFamily="34" charset="0"/>
              </a:defRPr>
            </a:lvl1pPr>
          </a:lstStyle>
          <a:p>
            <a:pPr lvl="0">
              <a:lnSpc>
                <a:spcPct val="100000"/>
              </a:lnSpc>
              <a:spcBef>
                <a:spcPts val="0"/>
              </a:spcBef>
              <a:defRPr/>
            </a:pPr>
            <a:r>
              <a:rPr lang="en-GB" sz="3600" dirty="0">
                <a:solidFill>
                  <a:schemeClr val="bg1"/>
                </a:solidFill>
                <a:latin typeface="Helvetica Light" panose="020B0403020202020204" pitchFamily="34" charset="0"/>
              </a:rPr>
              <a:t>An evidenced </a:t>
            </a:r>
            <a:r>
              <a:rPr lang="en-GB" sz="3600" dirty="0">
                <a:solidFill>
                  <a:schemeClr val="bg1"/>
                </a:solidFill>
                <a:latin typeface="Helvetica" pitchFamily="2" charset="0"/>
              </a:rPr>
              <a:t>based approach</a:t>
            </a:r>
          </a:p>
        </p:txBody>
      </p:sp>
      <p:sp>
        <p:nvSpPr>
          <p:cNvPr id="16" name="Action Button: Custom 15">
            <a:hlinkClick r:id="" action="ppaction://noaction" highlightClick="1"/>
            <a:extLst>
              <a:ext uri="{FF2B5EF4-FFF2-40B4-BE49-F238E27FC236}">
                <a16:creationId xmlns:a16="http://schemas.microsoft.com/office/drawing/2014/main" id="{BADF68A1-7A1F-7243-98BB-14E398C3AFF5}"/>
              </a:ext>
            </a:extLst>
          </p:cNvPr>
          <p:cNvSpPr/>
          <p:nvPr/>
        </p:nvSpPr>
        <p:spPr>
          <a:xfrm>
            <a:off x="5324978" y="1660438"/>
            <a:ext cx="6169577" cy="1677202"/>
          </a:xfrm>
          <a:prstGeom prst="actionButtonBlank">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D97DB54F-5429-8F49-8ED4-82FFAB80EE94}"/>
              </a:ext>
            </a:extLst>
          </p:cNvPr>
          <p:cNvSpPr/>
          <p:nvPr/>
        </p:nvSpPr>
        <p:spPr>
          <a:xfrm>
            <a:off x="5398555" y="1793900"/>
            <a:ext cx="6096000" cy="1477328"/>
          </a:xfrm>
          <a:prstGeom prst="rect">
            <a:avLst/>
          </a:prstGeom>
        </p:spPr>
        <p:txBody>
          <a:bodyPr>
            <a:spAutoFit/>
          </a:bodyPr>
          <a:lstStyle/>
          <a:p>
            <a:pPr algn="ctr"/>
            <a:r>
              <a:rPr lang="en-GB" dirty="0">
                <a:solidFill>
                  <a:srgbClr val="888B95"/>
                </a:solidFill>
                <a:latin typeface="HelveticaNeueLT Pro 45 Lt" panose="020B0403020202020204" pitchFamily="34" charset="0"/>
              </a:rPr>
              <a:t>The leg ulcer treatment pathway is an </a:t>
            </a:r>
            <a:r>
              <a:rPr lang="en-GB" dirty="0">
                <a:solidFill>
                  <a:srgbClr val="00B050"/>
                </a:solidFill>
                <a:latin typeface="HelveticaNeueLT Pro 45 Lt" panose="020B0403020202020204" pitchFamily="34" charset="0"/>
              </a:rPr>
              <a:t>evidenced based </a:t>
            </a:r>
            <a:r>
              <a:rPr lang="en-GB" dirty="0">
                <a:solidFill>
                  <a:srgbClr val="888B95"/>
                </a:solidFill>
                <a:latin typeface="HelveticaNeueLT Pro 45 Lt" panose="020B0403020202020204" pitchFamily="34" charset="0"/>
              </a:rPr>
              <a:t>pathway to support best practice for immediate care,  </a:t>
            </a:r>
            <a:br>
              <a:rPr lang="en-GB" dirty="0">
                <a:solidFill>
                  <a:srgbClr val="888B95"/>
                </a:solidFill>
                <a:latin typeface="HelveticaNeueLT Pro 45 Lt" panose="020B0403020202020204" pitchFamily="34" charset="0"/>
              </a:rPr>
            </a:br>
            <a:r>
              <a:rPr lang="en-GB" dirty="0">
                <a:solidFill>
                  <a:srgbClr val="888B95"/>
                </a:solidFill>
                <a:latin typeface="HelveticaNeueLT Pro 45 Lt" panose="020B0403020202020204" pitchFamily="34" charset="0"/>
              </a:rPr>
              <a:t>VLU management and prevention of recurrence. </a:t>
            </a:r>
          </a:p>
          <a:p>
            <a:pPr algn="ctr"/>
            <a:r>
              <a:rPr lang="en-GB" dirty="0">
                <a:solidFill>
                  <a:srgbClr val="888B95"/>
                </a:solidFill>
                <a:latin typeface="HelveticaNeueLT Pro 45 Lt" panose="020B0403020202020204" pitchFamily="34" charset="0"/>
              </a:rPr>
              <a:t>Based upon the strength of evidence, the pathway recommends </a:t>
            </a:r>
            <a:r>
              <a:rPr lang="en-GB" dirty="0">
                <a:solidFill>
                  <a:srgbClr val="00B050"/>
                </a:solidFill>
                <a:latin typeface="HelveticaNeueLT Pro 45 Lt" panose="020B0403020202020204" pitchFamily="34" charset="0"/>
              </a:rPr>
              <a:t>self care solutions </a:t>
            </a:r>
            <a:r>
              <a:rPr lang="en-GB" dirty="0">
                <a:solidFill>
                  <a:srgbClr val="888B95"/>
                </a:solidFill>
                <a:latin typeface="HelveticaNeueLT Pro 45 Lt" panose="020B0403020202020204" pitchFamily="34" charset="0"/>
              </a:rPr>
              <a:t>as a first line approach</a:t>
            </a:r>
          </a:p>
        </p:txBody>
      </p:sp>
      <p:pic>
        <p:nvPicPr>
          <p:cNvPr id="5" name="Picture 4" descr="A picture containing text&#10;&#10;Description automatically generated">
            <a:extLst>
              <a:ext uri="{FF2B5EF4-FFF2-40B4-BE49-F238E27FC236}">
                <a16:creationId xmlns:a16="http://schemas.microsoft.com/office/drawing/2014/main" id="{19706A4F-B4C0-F845-9144-0A74D2F23D81}"/>
              </a:ext>
            </a:extLst>
          </p:cNvPr>
          <p:cNvPicPr>
            <a:picLocks noChangeAspect="1"/>
          </p:cNvPicPr>
          <p:nvPr/>
        </p:nvPicPr>
        <p:blipFill>
          <a:blip r:embed="rId8" r:link="rId9">
            <a:extLst>
              <a:ext uri="{28A0092B-C50C-407E-A947-70E740481C1C}">
                <a14:useLocalDpi xmlns:a14="http://schemas.microsoft.com/office/drawing/2010/main" val="0"/>
              </a:ext>
            </a:extLst>
          </a:blip>
          <a:stretch>
            <a:fillRect/>
          </a:stretch>
        </p:blipFill>
        <p:spPr>
          <a:xfrm>
            <a:off x="-1214917" y="988222"/>
            <a:ext cx="7572503" cy="5666014"/>
          </a:xfrm>
          <a:prstGeom prst="rect">
            <a:avLst/>
          </a:prstGeom>
        </p:spPr>
      </p:pic>
      <p:sp>
        <p:nvSpPr>
          <p:cNvPr id="3" name="Rectangle 2">
            <a:extLst>
              <a:ext uri="{FF2B5EF4-FFF2-40B4-BE49-F238E27FC236}">
                <a16:creationId xmlns:a16="http://schemas.microsoft.com/office/drawing/2014/main" id="{CC0861EE-2740-C448-BCFC-79A70E453003}"/>
              </a:ext>
            </a:extLst>
          </p:cNvPr>
          <p:cNvSpPr/>
          <p:nvPr/>
        </p:nvSpPr>
        <p:spPr>
          <a:xfrm>
            <a:off x="5540185" y="5915572"/>
            <a:ext cx="6096000" cy="738664"/>
          </a:xfrm>
          <a:prstGeom prst="rect">
            <a:avLst/>
          </a:prstGeom>
        </p:spPr>
        <p:txBody>
          <a:bodyPr>
            <a:spAutoFit/>
          </a:bodyPr>
          <a:lstStyle/>
          <a:p>
            <a:r>
              <a:rPr lang="en-GB" sz="1400" dirty="0">
                <a:solidFill>
                  <a:srgbClr val="888B95"/>
                </a:solidFill>
              </a:rPr>
              <a:t>Wounds UK (2019) Best Practice Statement: Addressing complexities in the management of venous leg ulcers. London: Wounds UK. Available to download from: </a:t>
            </a:r>
            <a:r>
              <a:rPr lang="en-GB" sz="1400" dirty="0">
                <a:solidFill>
                  <a:srgbClr val="888B95"/>
                </a:solidFill>
                <a:hlinkClick r:id="rId10">
                  <a:extLst>
                    <a:ext uri="{A12FA001-AC4F-418D-AE19-62706E023703}">
                      <ahyp:hlinkClr xmlns:ahyp="http://schemas.microsoft.com/office/drawing/2018/hyperlinkcolor" val="tx"/>
                    </a:ext>
                  </a:extLst>
                </a:hlinkClick>
              </a:rPr>
              <a:t>www.wounds-uk.com</a:t>
            </a:r>
            <a:r>
              <a:rPr lang="en-GB" sz="1400" dirty="0">
                <a:solidFill>
                  <a:srgbClr val="888B95"/>
                </a:solidFill>
              </a:rPr>
              <a:t>  </a:t>
            </a:r>
          </a:p>
        </p:txBody>
      </p:sp>
    </p:spTree>
    <p:extLst>
      <p:ext uri="{BB962C8B-B14F-4D97-AF65-F5344CB8AC3E}">
        <p14:creationId xmlns:p14="http://schemas.microsoft.com/office/powerpoint/2010/main" val="2348304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64688C2-ECD2-B48C-0FC5-CD3D368C0B68}"/>
              </a:ext>
            </a:extLst>
          </p:cNvPr>
          <p:cNvPicPr>
            <a:picLocks noChangeAspect="1"/>
          </p:cNvPicPr>
          <p:nvPr/>
        </p:nvPicPr>
        <p:blipFill>
          <a:blip r:embed="rId2"/>
          <a:stretch>
            <a:fillRect/>
          </a:stretch>
        </p:blipFill>
        <p:spPr>
          <a:xfrm>
            <a:off x="483375" y="2867066"/>
            <a:ext cx="2683373" cy="1736739"/>
          </a:xfrm>
          <a:prstGeom prst="rect">
            <a:avLst/>
          </a:prstGeom>
        </p:spPr>
      </p:pic>
      <p:pic>
        <p:nvPicPr>
          <p:cNvPr id="3" name="Picture 2">
            <a:extLst>
              <a:ext uri="{FF2B5EF4-FFF2-40B4-BE49-F238E27FC236}">
                <a16:creationId xmlns:a16="http://schemas.microsoft.com/office/drawing/2014/main" id="{6C264C75-4209-52CE-69EC-67168AC67EFA}"/>
              </a:ext>
            </a:extLst>
          </p:cNvPr>
          <p:cNvPicPr>
            <a:picLocks noChangeAspect="1"/>
          </p:cNvPicPr>
          <p:nvPr/>
        </p:nvPicPr>
        <p:blipFill>
          <a:blip r:embed="rId3"/>
          <a:stretch>
            <a:fillRect/>
          </a:stretch>
        </p:blipFill>
        <p:spPr>
          <a:xfrm>
            <a:off x="3833525" y="681495"/>
            <a:ext cx="4008116" cy="5754670"/>
          </a:xfrm>
          <a:prstGeom prst="rect">
            <a:avLst/>
          </a:prstGeom>
        </p:spPr>
      </p:pic>
      <p:pic>
        <p:nvPicPr>
          <p:cNvPr id="9" name="Picture 8">
            <a:extLst>
              <a:ext uri="{FF2B5EF4-FFF2-40B4-BE49-F238E27FC236}">
                <a16:creationId xmlns:a16="http://schemas.microsoft.com/office/drawing/2014/main" id="{2E5C145E-392E-9C9A-8EC5-8112F74E28F7}"/>
              </a:ext>
            </a:extLst>
          </p:cNvPr>
          <p:cNvPicPr>
            <a:picLocks noChangeAspect="1"/>
          </p:cNvPicPr>
          <p:nvPr/>
        </p:nvPicPr>
        <p:blipFill>
          <a:blip r:embed="rId4"/>
          <a:stretch>
            <a:fillRect/>
          </a:stretch>
        </p:blipFill>
        <p:spPr>
          <a:xfrm>
            <a:off x="8522725" y="3824576"/>
            <a:ext cx="3248927" cy="2163947"/>
          </a:xfrm>
          <a:prstGeom prst="rect">
            <a:avLst/>
          </a:prstGeom>
        </p:spPr>
      </p:pic>
      <p:pic>
        <p:nvPicPr>
          <p:cNvPr id="7" name="Picture 6">
            <a:extLst>
              <a:ext uri="{FF2B5EF4-FFF2-40B4-BE49-F238E27FC236}">
                <a16:creationId xmlns:a16="http://schemas.microsoft.com/office/drawing/2014/main" id="{CBC17424-F151-BE24-D300-A7B8F5B9C8EE}"/>
              </a:ext>
            </a:extLst>
          </p:cNvPr>
          <p:cNvPicPr>
            <a:picLocks noChangeAspect="1"/>
          </p:cNvPicPr>
          <p:nvPr/>
        </p:nvPicPr>
        <p:blipFill>
          <a:blip r:embed="rId5"/>
          <a:stretch>
            <a:fillRect/>
          </a:stretch>
        </p:blipFill>
        <p:spPr>
          <a:xfrm>
            <a:off x="8522725" y="788708"/>
            <a:ext cx="3248927" cy="2078358"/>
          </a:xfrm>
          <a:prstGeom prst="rect">
            <a:avLst/>
          </a:prstGeom>
        </p:spPr>
      </p:pic>
    </p:spTree>
    <p:extLst>
      <p:ext uri="{BB962C8B-B14F-4D97-AF65-F5344CB8AC3E}">
        <p14:creationId xmlns:p14="http://schemas.microsoft.com/office/powerpoint/2010/main" val="21187840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5F024BA-7263-44DD-962F-F1EC149BABFF}"/>
              </a:ext>
            </a:extLst>
          </p:cNvPr>
          <p:cNvSpPr/>
          <p:nvPr/>
        </p:nvSpPr>
        <p:spPr>
          <a:xfrm>
            <a:off x="318877" y="1450313"/>
            <a:ext cx="6308346" cy="3111621"/>
          </a:xfrm>
          <a:prstGeom prst="rect">
            <a:avLst/>
          </a:prstGeom>
          <a:solidFill>
            <a:schemeClr val="bg1"/>
          </a:solidFill>
        </p:spPr>
        <p:txBody>
          <a:bodyPr wrap="square">
            <a:spAutoFit/>
          </a:bodyPr>
          <a:lstStyle/>
          <a:p>
            <a:pPr marL="0" marR="0" lvl="0" indent="0" algn="l" defTabSz="914400" rtl="0" eaLnBrk="1" fontAlgn="auto" latinLnBrk="0" hangingPunct="1">
              <a:lnSpc>
                <a:spcPct val="90000"/>
              </a:lnSpc>
              <a:spcBef>
                <a:spcPts val="1000"/>
              </a:spcBef>
              <a:spcAft>
                <a:spcPts val="0"/>
              </a:spcAft>
              <a:buClr>
                <a:srgbClr val="E2001A"/>
              </a:buClr>
              <a:buSzTx/>
              <a:buFontTx/>
              <a:buNone/>
              <a:tabLst/>
              <a:defRPr/>
            </a:pPr>
            <a:r>
              <a:rPr kumimoji="0" lang="en-GB" sz="18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LeaRn</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on Demand is a new educational platform from L&amp;R, that gives you access to the latest clinical and educational content, as well as product specific information, resources and support all in one central hub.</a:t>
            </a:r>
            <a:b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b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 platform has been designed </a:t>
            </a:r>
            <a:b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to put you at the heart of your </a:t>
            </a:r>
            <a:b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learning experience, giving you </a:t>
            </a:r>
            <a:b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quick and easy access to </a:t>
            </a:r>
            <a:b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engaging content that's relevant </a:t>
            </a:r>
            <a:b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to you 24/7. It can accessed via </a:t>
            </a:r>
            <a:b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tablet, phone, or laptop.</a:t>
            </a:r>
          </a:p>
        </p:txBody>
      </p:sp>
      <p:pic>
        <p:nvPicPr>
          <p:cNvPr id="9" name="Picture 8" descr="Logo&#10;&#10;Description automatically generated">
            <a:extLst>
              <a:ext uri="{FF2B5EF4-FFF2-40B4-BE49-F238E27FC236}">
                <a16:creationId xmlns:a16="http://schemas.microsoft.com/office/drawing/2014/main" id="{80D81DE3-C4B5-4645-B3F6-EF4523FB1B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314" y="259835"/>
            <a:ext cx="2740253" cy="1003063"/>
          </a:xfrm>
          <a:prstGeom prst="rect">
            <a:avLst/>
          </a:prstGeom>
        </p:spPr>
      </p:pic>
      <p:pic>
        <p:nvPicPr>
          <p:cNvPr id="6" name="Picture 5" descr="Qr code&#10;&#10;Description automatically generated">
            <a:extLst>
              <a:ext uri="{FF2B5EF4-FFF2-40B4-BE49-F238E27FC236}">
                <a16:creationId xmlns:a16="http://schemas.microsoft.com/office/drawing/2014/main" id="{25372522-D9FF-4CCB-950A-1A687296FA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63152" y="1369511"/>
            <a:ext cx="4713636" cy="4713636"/>
          </a:xfrm>
          <a:prstGeom prst="rect">
            <a:avLst/>
          </a:prstGeom>
        </p:spPr>
      </p:pic>
      <p:sp>
        <p:nvSpPr>
          <p:cNvPr id="7" name="Rectangle 6">
            <a:extLst>
              <a:ext uri="{FF2B5EF4-FFF2-40B4-BE49-F238E27FC236}">
                <a16:creationId xmlns:a16="http://schemas.microsoft.com/office/drawing/2014/main" id="{B4C85156-4CE6-47ED-ACD0-72D4C4BB00D3}"/>
              </a:ext>
            </a:extLst>
          </p:cNvPr>
          <p:cNvSpPr/>
          <p:nvPr/>
        </p:nvSpPr>
        <p:spPr>
          <a:xfrm>
            <a:off x="7746575" y="713893"/>
            <a:ext cx="2991092" cy="480131"/>
          </a:xfrm>
          <a:prstGeom prst="rect">
            <a:avLst/>
          </a:prstGeom>
        </p:spPr>
        <p:txBody>
          <a:bodyPr wrap="square">
            <a:spAutoFit/>
          </a:bodyPr>
          <a:lstStyle/>
          <a:p>
            <a:pPr lvl="0">
              <a:lnSpc>
                <a:spcPct val="90000"/>
              </a:lnSpc>
              <a:spcBef>
                <a:spcPts val="1000"/>
              </a:spcBef>
              <a:buClr>
                <a:srgbClr val="E2001A"/>
              </a:buClr>
              <a:defRPr/>
            </a:pPr>
            <a:r>
              <a:rPr lang="en-GB" sz="2800" b="1" dirty="0">
                <a:solidFill>
                  <a:srgbClr val="009534"/>
                </a:solidFill>
                <a:latin typeface="Arial" panose="020B0604020202020204" pitchFamily="34" charset="0"/>
                <a:cs typeface="Arial" panose="020B0604020202020204" pitchFamily="34" charset="0"/>
              </a:rPr>
              <a:t>Sign Up Today </a:t>
            </a:r>
          </a:p>
        </p:txBody>
      </p:sp>
      <p:cxnSp>
        <p:nvCxnSpPr>
          <p:cNvPr id="10" name="Connector: Curved 9">
            <a:extLst>
              <a:ext uri="{FF2B5EF4-FFF2-40B4-BE49-F238E27FC236}">
                <a16:creationId xmlns:a16="http://schemas.microsoft.com/office/drawing/2014/main" id="{835B426D-8E22-40CB-907C-786DDBE1EC9B}"/>
              </a:ext>
            </a:extLst>
          </p:cNvPr>
          <p:cNvCxnSpPr>
            <a:cxnSpLocks/>
            <a:stCxn id="7" idx="3"/>
          </p:cNvCxnSpPr>
          <p:nvPr/>
        </p:nvCxnSpPr>
        <p:spPr>
          <a:xfrm flipH="1">
            <a:off x="10650583" y="953959"/>
            <a:ext cx="87084" cy="308939"/>
          </a:xfrm>
          <a:prstGeom prst="curvedConnector4">
            <a:avLst>
              <a:gd name="adj1" fmla="val -262505"/>
              <a:gd name="adj2" fmla="val 88853"/>
            </a:avLst>
          </a:prstGeom>
          <a:ln w="38100">
            <a:solidFill>
              <a:srgbClr val="009534"/>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CF97BDD-1D53-4E24-9841-78B3FFB4E983}"/>
              </a:ext>
            </a:extLst>
          </p:cNvPr>
          <p:cNvSpPr txBox="1"/>
          <p:nvPr/>
        </p:nvSpPr>
        <p:spPr>
          <a:xfrm>
            <a:off x="3119567" y="713893"/>
            <a:ext cx="999587" cy="480131"/>
          </a:xfrm>
          <a:prstGeom prst="rect">
            <a:avLst/>
          </a:prstGeom>
          <a:solidFill>
            <a:schemeClr val="bg1"/>
          </a:solidFill>
        </p:spPr>
        <p:txBody>
          <a:bodyPr wrap="square" rtlCol="0">
            <a:spAutoFit/>
          </a:bodyPr>
          <a:lstStyle/>
          <a:p>
            <a:endParaRPr lang="en-GB" dirty="0"/>
          </a:p>
        </p:txBody>
      </p:sp>
      <p:pic>
        <p:nvPicPr>
          <p:cNvPr id="15" name="Picture 14">
            <a:extLst>
              <a:ext uri="{FF2B5EF4-FFF2-40B4-BE49-F238E27FC236}">
                <a16:creationId xmlns:a16="http://schemas.microsoft.com/office/drawing/2014/main" id="{563ACA2D-D6CC-4B8B-8889-A74B78622977}"/>
              </a:ext>
            </a:extLst>
          </p:cNvPr>
          <p:cNvPicPr>
            <a:picLocks noChangeAspect="1"/>
          </p:cNvPicPr>
          <p:nvPr/>
        </p:nvPicPr>
        <p:blipFill>
          <a:blip r:embed="rId5"/>
          <a:stretch>
            <a:fillRect/>
          </a:stretch>
        </p:blipFill>
        <p:spPr>
          <a:xfrm>
            <a:off x="3814354" y="2525618"/>
            <a:ext cx="2518824" cy="387439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0743161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65E3E52-BF4D-A5CD-5362-3A0FD3709868}"/>
              </a:ext>
            </a:extLst>
          </p:cNvPr>
          <p:cNvSpPr txBox="1">
            <a:spLocks/>
          </p:cNvSpPr>
          <p:nvPr/>
        </p:nvSpPr>
        <p:spPr>
          <a:xfrm>
            <a:off x="318072" y="495264"/>
            <a:ext cx="11230189" cy="1872036"/>
          </a:xfrm>
          <a:prstGeom prst="rect">
            <a:avLst/>
          </a:prstGeom>
          <a:solidFill>
            <a:schemeClr val="bg1"/>
          </a:solidFill>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6000" kern="1200">
                <a:solidFill>
                  <a:schemeClr val="tx1"/>
                </a:solidFill>
                <a:latin typeface="Helvetica" panose="020B0604020202020204" pitchFamily="34" charset="0"/>
                <a:ea typeface="+mj-ea"/>
                <a:cs typeface="Helvetica" panose="020B0604020202020204" pitchFamily="34" charset="0"/>
              </a:defRPr>
            </a:lvl1pPr>
          </a:lstStyle>
          <a:p>
            <a:pPr algn="ctr"/>
            <a:r>
              <a:rPr lang="en-US" sz="4400" b="1" dirty="0">
                <a:solidFill>
                  <a:srgbClr val="009534"/>
                </a:solidFill>
              </a:rPr>
              <a:t>Sign up to Squeeze In to access your self care resource pack </a:t>
            </a:r>
            <a:br>
              <a:rPr lang="en-US" sz="4400" b="1" dirty="0">
                <a:solidFill>
                  <a:srgbClr val="009534"/>
                </a:solidFill>
              </a:rPr>
            </a:br>
            <a:endParaRPr lang="en-US" sz="4400" b="1" dirty="0">
              <a:solidFill>
                <a:srgbClr val="009534"/>
              </a:solidFill>
            </a:endParaRPr>
          </a:p>
        </p:txBody>
      </p:sp>
      <p:pic>
        <p:nvPicPr>
          <p:cNvPr id="6" name="Picture 5">
            <a:extLst>
              <a:ext uri="{FF2B5EF4-FFF2-40B4-BE49-F238E27FC236}">
                <a16:creationId xmlns:a16="http://schemas.microsoft.com/office/drawing/2014/main" id="{B7019315-E042-CDE2-0FF7-9770419BC70D}"/>
              </a:ext>
            </a:extLst>
          </p:cNvPr>
          <p:cNvPicPr>
            <a:picLocks noChangeAspect="1"/>
          </p:cNvPicPr>
          <p:nvPr/>
        </p:nvPicPr>
        <p:blipFill>
          <a:blip r:embed="rId2"/>
          <a:stretch>
            <a:fillRect/>
          </a:stretch>
        </p:blipFill>
        <p:spPr>
          <a:xfrm>
            <a:off x="8593482" y="2811895"/>
            <a:ext cx="2589180" cy="2589180"/>
          </a:xfrm>
          <a:prstGeom prst="rect">
            <a:avLst/>
          </a:prstGeom>
        </p:spPr>
      </p:pic>
      <p:pic>
        <p:nvPicPr>
          <p:cNvPr id="5" name="Picture 4">
            <a:extLst>
              <a:ext uri="{FF2B5EF4-FFF2-40B4-BE49-F238E27FC236}">
                <a16:creationId xmlns:a16="http://schemas.microsoft.com/office/drawing/2014/main" id="{74B4F8DE-A1AC-0E0A-FDE6-EF2165E23F14}"/>
              </a:ext>
            </a:extLst>
          </p:cNvPr>
          <p:cNvPicPr>
            <a:picLocks noChangeAspect="1"/>
          </p:cNvPicPr>
          <p:nvPr/>
        </p:nvPicPr>
        <p:blipFill>
          <a:blip r:embed="rId3"/>
          <a:stretch>
            <a:fillRect/>
          </a:stretch>
        </p:blipFill>
        <p:spPr>
          <a:xfrm>
            <a:off x="478847" y="2129765"/>
            <a:ext cx="7167812" cy="3269002"/>
          </a:xfrm>
          <a:prstGeom prst="rect">
            <a:avLst/>
          </a:prstGeom>
        </p:spPr>
      </p:pic>
      <p:sp>
        <p:nvSpPr>
          <p:cNvPr id="7" name="TextBox 6">
            <a:extLst>
              <a:ext uri="{FF2B5EF4-FFF2-40B4-BE49-F238E27FC236}">
                <a16:creationId xmlns:a16="http://schemas.microsoft.com/office/drawing/2014/main" id="{8FC4C97C-C5AB-103B-0386-A26A2808F9E5}"/>
              </a:ext>
            </a:extLst>
          </p:cNvPr>
          <p:cNvSpPr txBox="1"/>
          <p:nvPr/>
        </p:nvSpPr>
        <p:spPr>
          <a:xfrm>
            <a:off x="8060096" y="2066378"/>
            <a:ext cx="4572000" cy="523220"/>
          </a:xfrm>
          <a:prstGeom prst="rect">
            <a:avLst/>
          </a:prstGeom>
          <a:noFill/>
        </p:spPr>
        <p:txBody>
          <a:bodyPr wrap="square">
            <a:spAutoFit/>
          </a:bodyPr>
          <a:lstStyle/>
          <a:p>
            <a:pPr marR="0" lvl="0" algn="l" defTabSz="914400" rtl="0" eaLnBrk="1" fontAlgn="auto" latinLnBrk="0" hangingPunct="1">
              <a:lnSpc>
                <a:spcPct val="100000"/>
              </a:lnSpc>
              <a:spcBef>
                <a:spcPts val="0"/>
              </a:spcBef>
              <a:spcAft>
                <a:spcPts val="0"/>
              </a:spcAft>
              <a:buClr>
                <a:srgbClr val="E2001A"/>
              </a:buClr>
              <a:buSzTx/>
              <a:tabLst/>
              <a:defRPr/>
            </a:pPr>
            <a:r>
              <a:rPr kumimoji="0" lang="en-GB" sz="2800" b="1" i="0" u="none" strike="noStrike" kern="1200" cap="none" spc="0" normalizeH="0" baseline="0" noProof="0" dirty="0">
                <a:ln>
                  <a:noFill/>
                </a:ln>
                <a:solidFill>
                  <a:srgbClr val="009534"/>
                </a:solidFill>
                <a:effectLst/>
                <a:uLnTx/>
                <a:uFillTx/>
                <a:latin typeface="Montserrat" panose="00000500000000000000" pitchFamily="2" charset="0"/>
                <a:cs typeface="Arial"/>
                <a:hlinkClick r:id="rId4">
                  <a:extLst>
                    <a:ext uri="{A12FA001-AC4F-418D-AE19-62706E023703}">
                      <ahyp:hlinkClr xmlns:ahyp="http://schemas.microsoft.com/office/drawing/2018/hyperlinkcolor" val="tx"/>
                    </a:ext>
                  </a:extLst>
                </a:hlinkClick>
              </a:rPr>
              <a:t>www.squeezein.life</a:t>
            </a:r>
            <a:endParaRPr kumimoji="0" lang="en-GB" sz="2800" b="1" i="0" u="none" strike="noStrike" kern="1200" cap="none" spc="0" normalizeH="0" baseline="0" noProof="0" dirty="0">
              <a:ln>
                <a:noFill/>
              </a:ln>
              <a:solidFill>
                <a:srgbClr val="009534"/>
              </a:solidFill>
              <a:effectLst/>
              <a:uLnTx/>
              <a:uFillTx/>
              <a:latin typeface="Montserrat" panose="00000500000000000000" pitchFamily="2" charset="0"/>
              <a:cs typeface="Arial"/>
            </a:endParaRPr>
          </a:p>
        </p:txBody>
      </p:sp>
    </p:spTree>
    <p:extLst>
      <p:ext uri="{BB962C8B-B14F-4D97-AF65-F5344CB8AC3E}">
        <p14:creationId xmlns:p14="http://schemas.microsoft.com/office/powerpoint/2010/main" val="1817061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009C396-9162-03CA-68BA-5CC2098F3034}"/>
              </a:ext>
            </a:extLst>
          </p:cNvPr>
          <p:cNvPicPr>
            <a:picLocks noChangeAspect="1"/>
          </p:cNvPicPr>
          <p:nvPr/>
        </p:nvPicPr>
        <p:blipFill>
          <a:blip r:embed="rId2"/>
          <a:stretch>
            <a:fillRect/>
          </a:stretch>
        </p:blipFill>
        <p:spPr>
          <a:xfrm>
            <a:off x="1057984" y="1648828"/>
            <a:ext cx="2961724" cy="4249430"/>
          </a:xfrm>
          <a:prstGeom prst="rect">
            <a:avLst/>
          </a:prstGeom>
        </p:spPr>
      </p:pic>
      <p:pic>
        <p:nvPicPr>
          <p:cNvPr id="5" name="Picture 4">
            <a:extLst>
              <a:ext uri="{FF2B5EF4-FFF2-40B4-BE49-F238E27FC236}">
                <a16:creationId xmlns:a16="http://schemas.microsoft.com/office/drawing/2014/main" id="{DC3EC1F5-59B4-5075-FDA2-1152D7B2E034}"/>
              </a:ext>
            </a:extLst>
          </p:cNvPr>
          <p:cNvPicPr>
            <a:picLocks noChangeAspect="1"/>
          </p:cNvPicPr>
          <p:nvPr/>
        </p:nvPicPr>
        <p:blipFill>
          <a:blip r:embed="rId3"/>
          <a:stretch>
            <a:fillRect/>
          </a:stretch>
        </p:blipFill>
        <p:spPr>
          <a:xfrm>
            <a:off x="5551893" y="423531"/>
            <a:ext cx="4189111" cy="6010938"/>
          </a:xfrm>
          <a:prstGeom prst="rect">
            <a:avLst/>
          </a:prstGeom>
        </p:spPr>
      </p:pic>
    </p:spTree>
    <p:extLst>
      <p:ext uri="{BB962C8B-B14F-4D97-AF65-F5344CB8AC3E}">
        <p14:creationId xmlns:p14="http://schemas.microsoft.com/office/powerpoint/2010/main" val="3089320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D388241E-BA0C-4FAE-A102-3361E32A8B65}"/>
              </a:ext>
            </a:extLst>
          </p:cNvPr>
          <p:cNvGrpSpPr/>
          <p:nvPr/>
        </p:nvGrpSpPr>
        <p:grpSpPr>
          <a:xfrm>
            <a:off x="4037902" y="3403315"/>
            <a:ext cx="7612997" cy="2449431"/>
            <a:chOff x="1074118" y="881731"/>
            <a:chExt cx="6527496" cy="2146988"/>
          </a:xfrm>
        </p:grpSpPr>
        <p:pic>
          <p:nvPicPr>
            <p:cNvPr id="12" name="Picture 11" descr="Text&#10;&#10;Description automatically generated">
              <a:extLst>
                <a:ext uri="{FF2B5EF4-FFF2-40B4-BE49-F238E27FC236}">
                  <a16:creationId xmlns:a16="http://schemas.microsoft.com/office/drawing/2014/main" id="{6E9B7386-8F87-4797-8636-65C404DC0D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118" y="881731"/>
              <a:ext cx="3461924" cy="1947332"/>
            </a:xfrm>
            <a:prstGeom prst="rect">
              <a:avLst/>
            </a:prstGeom>
          </p:spPr>
        </p:pic>
        <p:pic>
          <p:nvPicPr>
            <p:cNvPr id="13" name="Picture 12" descr="A picture containing text&#10;&#10;Description automatically generated">
              <a:extLst>
                <a:ext uri="{FF2B5EF4-FFF2-40B4-BE49-F238E27FC236}">
                  <a16:creationId xmlns:a16="http://schemas.microsoft.com/office/drawing/2014/main" id="{FC332CAE-E217-4279-B3D9-31634400753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33514" y="1144486"/>
              <a:ext cx="3126528" cy="1758672"/>
            </a:xfrm>
            <a:prstGeom prst="rect">
              <a:avLst/>
            </a:prstGeom>
          </p:spPr>
        </p:pic>
        <p:pic>
          <p:nvPicPr>
            <p:cNvPr id="14" name="Picture 13">
              <a:extLst>
                <a:ext uri="{FF2B5EF4-FFF2-40B4-BE49-F238E27FC236}">
                  <a16:creationId xmlns:a16="http://schemas.microsoft.com/office/drawing/2014/main" id="{88BFDA26-B88F-4180-AE0F-F2B0CD727CB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44039" y="951774"/>
              <a:ext cx="2157575" cy="1932157"/>
            </a:xfrm>
            <a:prstGeom prst="rect">
              <a:avLst/>
            </a:prstGeom>
          </p:spPr>
        </p:pic>
        <p:pic>
          <p:nvPicPr>
            <p:cNvPr id="15" name="Picture 14">
              <a:extLst>
                <a:ext uri="{FF2B5EF4-FFF2-40B4-BE49-F238E27FC236}">
                  <a16:creationId xmlns:a16="http://schemas.microsoft.com/office/drawing/2014/main" id="{D60D8E56-C16B-4870-BDB0-ACE194E2EBD9}"/>
                </a:ext>
              </a:extLst>
            </p:cNvPr>
            <p:cNvPicPr/>
            <p:nvPr/>
          </p:nvPicPr>
          <p:blipFill rotWithShape="1">
            <a:blip r:embed="rId6" cstate="print">
              <a:extLst>
                <a:ext uri="{BEBA8EAE-BF5A-486C-A8C5-ECC9F3942E4B}">
                  <a14:imgProps xmlns:a14="http://schemas.microsoft.com/office/drawing/2010/main">
                    <a14:imgLayer r:embed="rId7">
                      <a14:imgEffect>
                        <a14:brightnessContrast contrast="40000"/>
                      </a14:imgEffect>
                    </a14:imgLayer>
                  </a14:imgProps>
                </a:ext>
                <a:ext uri="{28A0092B-C50C-407E-A947-70E740481C1C}">
                  <a14:useLocalDpi xmlns:a14="http://schemas.microsoft.com/office/drawing/2010/main" val="0"/>
                </a:ext>
              </a:extLst>
            </a:blip>
            <a:srcRect l="22995" t="12599" r="50061" b="10033"/>
            <a:stretch/>
          </p:blipFill>
          <p:spPr>
            <a:xfrm>
              <a:off x="4055336" y="988691"/>
              <a:ext cx="1493964" cy="2040028"/>
            </a:xfrm>
            <a:prstGeom prst="rect">
              <a:avLst/>
            </a:prstGeom>
            <a:ln>
              <a:noFill/>
            </a:ln>
            <a:effectLst>
              <a:softEdge rad="330200"/>
            </a:effectLst>
          </p:spPr>
        </p:pic>
      </p:grpSp>
      <p:sp>
        <p:nvSpPr>
          <p:cNvPr id="10" name="Rounded Rectangle 13">
            <a:extLst>
              <a:ext uri="{FF2B5EF4-FFF2-40B4-BE49-F238E27FC236}">
                <a16:creationId xmlns:a16="http://schemas.microsoft.com/office/drawing/2014/main" id="{D263A719-82DE-3A4B-ACD1-D5134AC9B317}"/>
              </a:ext>
            </a:extLst>
          </p:cNvPr>
          <p:cNvSpPr/>
          <p:nvPr/>
        </p:nvSpPr>
        <p:spPr>
          <a:xfrm>
            <a:off x="4374771" y="528960"/>
            <a:ext cx="8426829" cy="824754"/>
          </a:xfrm>
          <a:prstGeom prst="roundRect">
            <a:avLst>
              <a:gd name="adj" fmla="val 50000"/>
            </a:avLst>
          </a:prstGeom>
          <a:solidFill>
            <a:srgbClr val="009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800" dirty="0"/>
              <a:t>     </a:t>
            </a:r>
          </a:p>
        </p:txBody>
      </p:sp>
      <p:sp>
        <p:nvSpPr>
          <p:cNvPr id="11" name="Title 1">
            <a:extLst>
              <a:ext uri="{FF2B5EF4-FFF2-40B4-BE49-F238E27FC236}">
                <a16:creationId xmlns:a16="http://schemas.microsoft.com/office/drawing/2014/main" id="{A1DE60B7-B451-1C45-8CED-20275E665BED}"/>
              </a:ext>
            </a:extLst>
          </p:cNvPr>
          <p:cNvSpPr txBox="1">
            <a:spLocks/>
          </p:cNvSpPr>
          <p:nvPr/>
        </p:nvSpPr>
        <p:spPr>
          <a:xfrm>
            <a:off x="4764820" y="548209"/>
            <a:ext cx="7276384" cy="8247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Helvetica" panose="020B0604020202020204" pitchFamily="34" charset="0"/>
                <a:ea typeface="+mj-ea"/>
                <a:cs typeface="Helvetica" panose="020B0604020202020204" pitchFamily="34" charset="0"/>
              </a:defRPr>
            </a:lvl1pPr>
          </a:lstStyle>
          <a:p>
            <a:pPr lvl="0">
              <a:lnSpc>
                <a:spcPct val="100000"/>
              </a:lnSpc>
              <a:spcBef>
                <a:spcPts val="0"/>
              </a:spcBef>
              <a:defRPr/>
            </a:pPr>
            <a:r>
              <a:rPr lang="en-GB" sz="3600" dirty="0">
                <a:solidFill>
                  <a:schemeClr val="bg1"/>
                </a:solidFill>
                <a:latin typeface="Helvetica Light" panose="020B0403020202020204" pitchFamily="34" charset="0"/>
              </a:rPr>
              <a:t>An evidenced </a:t>
            </a:r>
            <a:r>
              <a:rPr lang="en-GB" sz="3600" dirty="0">
                <a:solidFill>
                  <a:schemeClr val="bg1"/>
                </a:solidFill>
                <a:latin typeface="Helvetica" pitchFamily="2" charset="0"/>
              </a:rPr>
              <a:t>based approach</a:t>
            </a:r>
          </a:p>
        </p:txBody>
      </p:sp>
      <p:sp>
        <p:nvSpPr>
          <p:cNvPr id="16" name="Action Button: Custom 15">
            <a:hlinkClick r:id="" action="ppaction://noaction" highlightClick="1"/>
            <a:extLst>
              <a:ext uri="{FF2B5EF4-FFF2-40B4-BE49-F238E27FC236}">
                <a16:creationId xmlns:a16="http://schemas.microsoft.com/office/drawing/2014/main" id="{BADF68A1-7A1F-7243-98BB-14E398C3AFF5}"/>
              </a:ext>
            </a:extLst>
          </p:cNvPr>
          <p:cNvSpPr/>
          <p:nvPr/>
        </p:nvSpPr>
        <p:spPr>
          <a:xfrm>
            <a:off x="5324978" y="1660438"/>
            <a:ext cx="6169577" cy="1677202"/>
          </a:xfrm>
          <a:prstGeom prst="actionButtonBlank">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D97DB54F-5429-8F49-8ED4-82FFAB80EE94}"/>
              </a:ext>
            </a:extLst>
          </p:cNvPr>
          <p:cNvSpPr/>
          <p:nvPr/>
        </p:nvSpPr>
        <p:spPr>
          <a:xfrm>
            <a:off x="5398555" y="1793900"/>
            <a:ext cx="6096000" cy="1477328"/>
          </a:xfrm>
          <a:prstGeom prst="rect">
            <a:avLst/>
          </a:prstGeom>
        </p:spPr>
        <p:txBody>
          <a:bodyPr>
            <a:spAutoFit/>
          </a:bodyPr>
          <a:lstStyle/>
          <a:p>
            <a:pPr algn="ctr"/>
            <a:r>
              <a:rPr lang="en-GB" dirty="0">
                <a:solidFill>
                  <a:srgbClr val="888B95"/>
                </a:solidFill>
                <a:latin typeface="HelveticaNeueLT Pro 45 Lt" panose="020B0403020202020204" pitchFamily="34" charset="0"/>
              </a:rPr>
              <a:t>The leg ulcer treatment pathway is an </a:t>
            </a:r>
            <a:r>
              <a:rPr lang="en-GB" dirty="0">
                <a:solidFill>
                  <a:srgbClr val="00B050"/>
                </a:solidFill>
                <a:latin typeface="HelveticaNeueLT Pro 45 Lt" panose="020B0403020202020204" pitchFamily="34" charset="0"/>
              </a:rPr>
              <a:t>evidenced based </a:t>
            </a:r>
            <a:r>
              <a:rPr lang="en-GB" dirty="0">
                <a:solidFill>
                  <a:srgbClr val="888B95"/>
                </a:solidFill>
                <a:latin typeface="HelveticaNeueLT Pro 45 Lt" panose="020B0403020202020204" pitchFamily="34" charset="0"/>
              </a:rPr>
              <a:t>pathway to support best practice for immediate care,  </a:t>
            </a:r>
            <a:br>
              <a:rPr lang="en-GB" dirty="0">
                <a:solidFill>
                  <a:srgbClr val="888B95"/>
                </a:solidFill>
                <a:latin typeface="HelveticaNeueLT Pro 45 Lt" panose="020B0403020202020204" pitchFamily="34" charset="0"/>
              </a:rPr>
            </a:br>
            <a:r>
              <a:rPr lang="en-GB" dirty="0">
                <a:solidFill>
                  <a:srgbClr val="888B95"/>
                </a:solidFill>
                <a:latin typeface="HelveticaNeueLT Pro 45 Lt" panose="020B0403020202020204" pitchFamily="34" charset="0"/>
              </a:rPr>
              <a:t>VLU management and prevention of recurrence. </a:t>
            </a:r>
          </a:p>
          <a:p>
            <a:pPr algn="ctr"/>
            <a:r>
              <a:rPr lang="en-GB" dirty="0">
                <a:solidFill>
                  <a:srgbClr val="888B95"/>
                </a:solidFill>
                <a:latin typeface="HelveticaNeueLT Pro 45 Lt" panose="020B0403020202020204" pitchFamily="34" charset="0"/>
              </a:rPr>
              <a:t>Based upon the strength of evidence, the pathway recommends </a:t>
            </a:r>
            <a:r>
              <a:rPr lang="en-GB" dirty="0">
                <a:solidFill>
                  <a:srgbClr val="00B050"/>
                </a:solidFill>
                <a:latin typeface="HelveticaNeueLT Pro 45 Lt" panose="020B0403020202020204" pitchFamily="34" charset="0"/>
              </a:rPr>
              <a:t>self care solutions </a:t>
            </a:r>
            <a:r>
              <a:rPr lang="en-GB" dirty="0">
                <a:solidFill>
                  <a:srgbClr val="888B95"/>
                </a:solidFill>
                <a:latin typeface="HelveticaNeueLT Pro 45 Lt" panose="020B0403020202020204" pitchFamily="34" charset="0"/>
              </a:rPr>
              <a:t>as a first line approach</a:t>
            </a:r>
          </a:p>
        </p:txBody>
      </p:sp>
      <p:pic>
        <p:nvPicPr>
          <p:cNvPr id="5" name="Picture 4" descr="A picture containing text&#10;&#10;Description automatically generated">
            <a:extLst>
              <a:ext uri="{FF2B5EF4-FFF2-40B4-BE49-F238E27FC236}">
                <a16:creationId xmlns:a16="http://schemas.microsoft.com/office/drawing/2014/main" id="{19706A4F-B4C0-F845-9144-0A74D2F23D81}"/>
              </a:ext>
            </a:extLst>
          </p:cNvPr>
          <p:cNvPicPr>
            <a:picLocks noChangeAspect="1"/>
          </p:cNvPicPr>
          <p:nvPr/>
        </p:nvPicPr>
        <p:blipFill>
          <a:blip r:embed="rId8" r:link="rId9">
            <a:extLst>
              <a:ext uri="{28A0092B-C50C-407E-A947-70E740481C1C}">
                <a14:useLocalDpi xmlns:a14="http://schemas.microsoft.com/office/drawing/2010/main" val="0"/>
              </a:ext>
            </a:extLst>
          </a:blip>
          <a:stretch>
            <a:fillRect/>
          </a:stretch>
        </p:blipFill>
        <p:spPr>
          <a:xfrm>
            <a:off x="-1214917" y="988222"/>
            <a:ext cx="7572503" cy="5666014"/>
          </a:xfrm>
          <a:prstGeom prst="rect">
            <a:avLst/>
          </a:prstGeom>
        </p:spPr>
      </p:pic>
    </p:spTree>
    <p:extLst>
      <p:ext uri="{BB962C8B-B14F-4D97-AF65-F5344CB8AC3E}">
        <p14:creationId xmlns:p14="http://schemas.microsoft.com/office/powerpoint/2010/main" val="2545589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ction Button: Custom 10">
            <a:hlinkClick r:id="" action="ppaction://noaction" highlightClick="1"/>
            <a:extLst>
              <a:ext uri="{FF2B5EF4-FFF2-40B4-BE49-F238E27FC236}">
                <a16:creationId xmlns:a16="http://schemas.microsoft.com/office/drawing/2014/main" id="{E17E617C-3E19-7742-827B-A671CD904470}"/>
              </a:ext>
            </a:extLst>
          </p:cNvPr>
          <p:cNvSpPr/>
          <p:nvPr/>
        </p:nvSpPr>
        <p:spPr>
          <a:xfrm>
            <a:off x="0" y="2354344"/>
            <a:ext cx="12192000" cy="2332744"/>
          </a:xfrm>
          <a:prstGeom prst="actionButtonBlank">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4" name="Picture 3">
            <a:extLst>
              <a:ext uri="{FF2B5EF4-FFF2-40B4-BE49-F238E27FC236}">
                <a16:creationId xmlns:a16="http://schemas.microsoft.com/office/drawing/2014/main" id="{40DD8C77-295D-9ABD-CA02-1EA55459D943}"/>
              </a:ext>
            </a:extLst>
          </p:cNvPr>
          <p:cNvPicPr>
            <a:picLocks noChangeAspect="1"/>
          </p:cNvPicPr>
          <p:nvPr/>
        </p:nvPicPr>
        <p:blipFill>
          <a:blip r:embed="rId2"/>
          <a:stretch>
            <a:fillRect/>
          </a:stretch>
        </p:blipFill>
        <p:spPr>
          <a:xfrm>
            <a:off x="4009749" y="712458"/>
            <a:ext cx="4172501" cy="5964174"/>
          </a:xfrm>
          <a:prstGeom prst="rect">
            <a:avLst/>
          </a:prstGeom>
        </p:spPr>
      </p:pic>
    </p:spTree>
    <p:extLst>
      <p:ext uri="{BB962C8B-B14F-4D97-AF65-F5344CB8AC3E}">
        <p14:creationId xmlns:p14="http://schemas.microsoft.com/office/powerpoint/2010/main" val="459372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13">
            <a:extLst>
              <a:ext uri="{FF2B5EF4-FFF2-40B4-BE49-F238E27FC236}">
                <a16:creationId xmlns:a16="http://schemas.microsoft.com/office/drawing/2014/main" id="{D6ACED30-1B22-4F9E-9E15-FAB133B7176F}"/>
              </a:ext>
            </a:extLst>
          </p:cNvPr>
          <p:cNvSpPr/>
          <p:nvPr/>
        </p:nvSpPr>
        <p:spPr>
          <a:xfrm>
            <a:off x="-465083" y="2030300"/>
            <a:ext cx="5439104" cy="824754"/>
          </a:xfrm>
          <a:prstGeom prst="roundRect">
            <a:avLst>
              <a:gd name="adj" fmla="val 50000"/>
            </a:avLst>
          </a:prstGeom>
          <a:solidFill>
            <a:srgbClr val="009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800" dirty="0"/>
              <a:t>     Immediate care</a:t>
            </a:r>
          </a:p>
        </p:txBody>
      </p:sp>
    </p:spTree>
    <p:extLst>
      <p:ext uri="{BB962C8B-B14F-4D97-AF65-F5344CB8AC3E}">
        <p14:creationId xmlns:p14="http://schemas.microsoft.com/office/powerpoint/2010/main" val="14713426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E689BD3-0976-4715-A81B-0D34DFF0DF56}"/>
              </a:ext>
            </a:extLst>
          </p:cNvPr>
          <p:cNvSpPr/>
          <p:nvPr/>
        </p:nvSpPr>
        <p:spPr>
          <a:xfrm>
            <a:off x="7842142" y="5765369"/>
            <a:ext cx="2631454" cy="836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6B62B4BD-0509-2E4E-A7B0-8505ECA4A6B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23195">
            <a:off x="-160296" y="2102303"/>
            <a:ext cx="4406992" cy="3276599"/>
          </a:xfrm>
          <a:prstGeom prst="rect">
            <a:avLst/>
          </a:prstGeom>
        </p:spPr>
      </p:pic>
      <p:sp>
        <p:nvSpPr>
          <p:cNvPr id="13" name="Oval 12">
            <a:extLst>
              <a:ext uri="{FF2B5EF4-FFF2-40B4-BE49-F238E27FC236}">
                <a16:creationId xmlns:a16="http://schemas.microsoft.com/office/drawing/2014/main" id="{C23B512A-4643-DE49-B6AE-7BE8D7AB0E1B}"/>
              </a:ext>
            </a:extLst>
          </p:cNvPr>
          <p:cNvSpPr/>
          <p:nvPr/>
        </p:nvSpPr>
        <p:spPr>
          <a:xfrm rot="21111570">
            <a:off x="513348" y="2634055"/>
            <a:ext cx="2202309" cy="642257"/>
          </a:xfrm>
          <a:prstGeom prst="ellipse">
            <a:avLst/>
          </a:prstGeom>
          <a:noFill/>
          <a:ln w="34925">
            <a:solidFill>
              <a:srgbClr val="E200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C2B0867C-2164-13DC-447F-BD40DE266921}"/>
              </a:ext>
            </a:extLst>
          </p:cNvPr>
          <p:cNvPicPr>
            <a:picLocks noChangeAspect="1"/>
          </p:cNvPicPr>
          <p:nvPr/>
        </p:nvPicPr>
        <p:blipFill>
          <a:blip r:embed="rId3"/>
          <a:stretch>
            <a:fillRect/>
          </a:stretch>
        </p:blipFill>
        <p:spPr>
          <a:xfrm>
            <a:off x="3940629" y="1894107"/>
            <a:ext cx="7772400" cy="3324225"/>
          </a:xfrm>
          <a:prstGeom prst="rect">
            <a:avLst/>
          </a:prstGeom>
        </p:spPr>
      </p:pic>
    </p:spTree>
    <p:extLst>
      <p:ext uri="{BB962C8B-B14F-4D97-AF65-F5344CB8AC3E}">
        <p14:creationId xmlns:p14="http://schemas.microsoft.com/office/powerpoint/2010/main" val="30293612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3B7DEC03-4D3F-4562-84C4-3F5596AF2085}"/>
              </a:ext>
            </a:extLst>
          </p:cNvPr>
          <p:cNvSpPr>
            <a:spLocks noGrp="1"/>
          </p:cNvSpPr>
          <p:nvPr>
            <p:ph sz="half" idx="2"/>
          </p:nvPr>
        </p:nvSpPr>
        <p:spPr>
          <a:xfrm>
            <a:off x="420622" y="1945867"/>
            <a:ext cx="8065168" cy="3127110"/>
          </a:xfrm>
        </p:spPr>
        <p:txBody>
          <a:bodyPr>
            <a:noAutofit/>
          </a:bodyPr>
          <a:lstStyle/>
          <a:p>
            <a:pPr marL="0" indent="0">
              <a:buNone/>
            </a:pPr>
            <a:r>
              <a:rPr lang="en-GB" sz="2400" dirty="0">
                <a:solidFill>
                  <a:srgbClr val="888B95"/>
                </a:solidFill>
                <a:latin typeface="Helvetica Light" panose="020B0403020202020204" pitchFamily="34" charset="0"/>
              </a:rPr>
              <a:t>The </a:t>
            </a:r>
            <a:r>
              <a:rPr lang="en-GB" sz="2400" dirty="0">
                <a:solidFill>
                  <a:srgbClr val="009534"/>
                </a:solidFill>
                <a:latin typeface="Helvetica" pitchFamily="2" charset="0"/>
              </a:rPr>
              <a:t>National Wound Care Strategy Programme </a:t>
            </a:r>
            <a:br>
              <a:rPr lang="en-GB" sz="2400" dirty="0">
                <a:solidFill>
                  <a:srgbClr val="009534"/>
                </a:solidFill>
                <a:latin typeface="Helvetica Light" panose="020B0403020202020204" pitchFamily="34" charset="0"/>
              </a:rPr>
            </a:br>
            <a:r>
              <a:rPr lang="en-GB" sz="2400" dirty="0">
                <a:solidFill>
                  <a:srgbClr val="888B95"/>
                </a:solidFill>
                <a:latin typeface="Helvetica Light" panose="020B0403020202020204" pitchFamily="34" charset="0"/>
              </a:rPr>
              <a:t>(2021) recommend the use of mild compression as a component of immediate care for wounds on the leg, providing ‘red flag symptoms’ (such as symptoms of arterial insufficiency) are excluded. If the wound fails </a:t>
            </a:r>
            <a:br>
              <a:rPr lang="en-GB" sz="2400" dirty="0">
                <a:solidFill>
                  <a:srgbClr val="888B95"/>
                </a:solidFill>
                <a:latin typeface="Helvetica Light" panose="020B0403020202020204" pitchFamily="34" charset="0"/>
              </a:rPr>
            </a:br>
            <a:r>
              <a:rPr lang="en-GB" sz="2400" dirty="0">
                <a:solidFill>
                  <a:srgbClr val="888B95"/>
                </a:solidFill>
                <a:latin typeface="Helvetica Light" panose="020B0403020202020204" pitchFamily="34" charset="0"/>
              </a:rPr>
              <a:t>to heal within a 2-week period, a full lower limb assessment, incorporating an ABPI should be carried </a:t>
            </a:r>
            <a:br>
              <a:rPr lang="en-GB" sz="2400" dirty="0">
                <a:solidFill>
                  <a:srgbClr val="888B95"/>
                </a:solidFill>
                <a:latin typeface="Helvetica Light" panose="020B0403020202020204" pitchFamily="34" charset="0"/>
              </a:rPr>
            </a:br>
            <a:r>
              <a:rPr lang="en-GB" sz="2400" dirty="0">
                <a:solidFill>
                  <a:srgbClr val="888B95"/>
                </a:solidFill>
                <a:latin typeface="Helvetica Light" panose="020B0403020202020204" pitchFamily="34" charset="0"/>
              </a:rPr>
              <a:t>out, with a view to diagnosing and treating the wound </a:t>
            </a:r>
            <a:br>
              <a:rPr lang="en-GB" sz="2400" dirty="0">
                <a:solidFill>
                  <a:srgbClr val="888B95"/>
                </a:solidFill>
                <a:latin typeface="Helvetica Light" panose="020B0403020202020204" pitchFamily="34" charset="0"/>
              </a:rPr>
            </a:br>
            <a:r>
              <a:rPr lang="en-GB" sz="2400" dirty="0">
                <a:solidFill>
                  <a:srgbClr val="888B95"/>
                </a:solidFill>
                <a:latin typeface="Helvetica Light" panose="020B0403020202020204" pitchFamily="34" charset="0"/>
              </a:rPr>
              <a:t>as a VLU if appropriate.</a:t>
            </a:r>
          </a:p>
        </p:txBody>
      </p:sp>
      <p:sp>
        <p:nvSpPr>
          <p:cNvPr id="16" name="object 2">
            <a:extLst>
              <a:ext uri="{FF2B5EF4-FFF2-40B4-BE49-F238E27FC236}">
                <a16:creationId xmlns:a16="http://schemas.microsoft.com/office/drawing/2014/main" id="{B99F40F0-0F99-405F-B284-AC54AC936E47}"/>
              </a:ext>
            </a:extLst>
          </p:cNvPr>
          <p:cNvSpPr/>
          <p:nvPr/>
        </p:nvSpPr>
        <p:spPr>
          <a:xfrm>
            <a:off x="8190186" y="3799772"/>
            <a:ext cx="4001814" cy="3058228"/>
          </a:xfrm>
          <a:prstGeom prst="rect">
            <a:avLst/>
          </a:prstGeom>
          <a:blipFill>
            <a:blip r:embed="rId2" cstate="print"/>
            <a:stretch>
              <a:fillRect l="-4427" t="-30556"/>
            </a:stretch>
          </a:blipFill>
        </p:spPr>
        <p:txBody>
          <a:bodyPr wrap="square" lIns="0" tIns="0" rIns="0" bIns="0" rtlCol="0"/>
          <a:lstStyle/>
          <a:p>
            <a:endParaRPr/>
          </a:p>
        </p:txBody>
      </p:sp>
      <p:sp>
        <p:nvSpPr>
          <p:cNvPr id="5" name="Rectangle 4">
            <a:extLst>
              <a:ext uri="{FF2B5EF4-FFF2-40B4-BE49-F238E27FC236}">
                <a16:creationId xmlns:a16="http://schemas.microsoft.com/office/drawing/2014/main" id="{825050D2-7E8E-4136-8975-5C6A305C58BD}"/>
              </a:ext>
            </a:extLst>
          </p:cNvPr>
          <p:cNvSpPr/>
          <p:nvPr/>
        </p:nvSpPr>
        <p:spPr>
          <a:xfrm>
            <a:off x="420621" y="5381242"/>
            <a:ext cx="4301151" cy="523220"/>
          </a:xfrm>
          <a:prstGeom prst="rect">
            <a:avLst/>
          </a:prstGeom>
        </p:spPr>
        <p:txBody>
          <a:bodyPr wrap="square">
            <a:spAutoFit/>
          </a:bodyPr>
          <a:lstStyle/>
          <a:p>
            <a:r>
              <a:rPr lang="en-GB" sz="1400" dirty="0">
                <a:solidFill>
                  <a:srgbClr val="888B95"/>
                </a:solidFill>
              </a:rPr>
              <a:t>https://www.ahsnnetwork.com/app/uploads/2020/10/@NWCSP-Lower-Limb-Recommendations-13.10.20.pdf</a:t>
            </a:r>
          </a:p>
        </p:txBody>
      </p:sp>
      <p:sp>
        <p:nvSpPr>
          <p:cNvPr id="6" name="Rounded Rectangle 13">
            <a:extLst>
              <a:ext uri="{FF2B5EF4-FFF2-40B4-BE49-F238E27FC236}">
                <a16:creationId xmlns:a16="http://schemas.microsoft.com/office/drawing/2014/main" id="{0E9A10C7-51C6-034E-B900-790337234B08}"/>
              </a:ext>
            </a:extLst>
          </p:cNvPr>
          <p:cNvSpPr/>
          <p:nvPr/>
        </p:nvSpPr>
        <p:spPr>
          <a:xfrm>
            <a:off x="4374771" y="528960"/>
            <a:ext cx="9178026" cy="824754"/>
          </a:xfrm>
          <a:prstGeom prst="roundRect">
            <a:avLst>
              <a:gd name="adj" fmla="val 50000"/>
            </a:avLst>
          </a:prstGeom>
          <a:solidFill>
            <a:srgbClr val="009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a:latin typeface="Helvetica" pitchFamily="2" charset="0"/>
              </a:rPr>
              <a:t>  </a:t>
            </a:r>
            <a:r>
              <a:rPr lang="en-GB" sz="4400" dirty="0">
                <a:latin typeface="Helvetica" pitchFamily="2" charset="0"/>
              </a:rPr>
              <a:t>Immediate care </a:t>
            </a:r>
            <a:r>
              <a:rPr lang="en-GB" sz="4400" dirty="0">
                <a:latin typeface="Helvetica Light" panose="020B0403020202020204" pitchFamily="34" charset="0"/>
              </a:rPr>
              <a:t>(NWCSP)</a:t>
            </a:r>
          </a:p>
        </p:txBody>
      </p:sp>
    </p:spTree>
    <p:extLst>
      <p:ext uri="{BB962C8B-B14F-4D97-AF65-F5344CB8AC3E}">
        <p14:creationId xmlns:p14="http://schemas.microsoft.com/office/powerpoint/2010/main" val="19408290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53B54B65-A54F-481D-90B1-8686CA1C0508}"/>
              </a:ext>
            </a:extLst>
          </p:cNvPr>
          <p:cNvSpPr>
            <a:spLocks noGrp="1"/>
          </p:cNvSpPr>
          <p:nvPr>
            <p:ph idx="1"/>
          </p:nvPr>
        </p:nvSpPr>
        <p:spPr>
          <a:xfrm>
            <a:off x="40037" y="738269"/>
            <a:ext cx="12151963" cy="6119731"/>
          </a:xfrm>
        </p:spPr>
        <p:txBody>
          <a:bodyPr>
            <a:normAutofit/>
          </a:bodyPr>
          <a:lstStyle/>
          <a:p>
            <a:pPr marL="0" indent="0">
              <a:buNone/>
            </a:pPr>
            <a:endParaRPr lang="en-GB" sz="2000" dirty="0"/>
          </a:p>
          <a:p>
            <a:pPr lvl="1"/>
            <a:endParaRPr lang="en-GB" sz="2800" dirty="0">
              <a:solidFill>
                <a:srgbClr val="888B95"/>
              </a:solidFill>
            </a:endParaRPr>
          </a:p>
          <a:p>
            <a:pPr marL="457200" lvl="1" indent="0">
              <a:buNone/>
            </a:pPr>
            <a:endParaRPr lang="en-GB" dirty="0"/>
          </a:p>
        </p:txBody>
      </p:sp>
      <p:sp>
        <p:nvSpPr>
          <p:cNvPr id="7" name="Content Placeholder 2">
            <a:extLst>
              <a:ext uri="{FF2B5EF4-FFF2-40B4-BE49-F238E27FC236}">
                <a16:creationId xmlns:a16="http://schemas.microsoft.com/office/drawing/2014/main" id="{918A389A-A8F7-4D39-B231-5CB0A4289CD1}"/>
              </a:ext>
            </a:extLst>
          </p:cNvPr>
          <p:cNvSpPr txBox="1">
            <a:spLocks/>
          </p:cNvSpPr>
          <p:nvPr/>
        </p:nvSpPr>
        <p:spPr>
          <a:xfrm>
            <a:off x="399302" y="1883395"/>
            <a:ext cx="10847216" cy="48777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E2001A"/>
              </a:buClr>
              <a:buFont typeface="Wingdings" panose="05000000000000000000" pitchFamily="2" charset="2"/>
              <a:buChar char="§"/>
              <a:defRPr sz="2800" kern="1200">
                <a:solidFill>
                  <a:schemeClr val="tx1"/>
                </a:solidFill>
                <a:latin typeface="Helvetica" panose="020B0604020202020204" pitchFamily="34" charset="0"/>
                <a:ea typeface="+mn-ea"/>
                <a:cs typeface="Helvetica" panose="020B0604020202020204" pitchFamily="34" charset="0"/>
              </a:defRPr>
            </a:lvl1pPr>
            <a:lvl2pPr marL="685800" indent="-228600" algn="l" defTabSz="914400" rtl="0" eaLnBrk="1" latinLnBrk="0" hangingPunct="1">
              <a:lnSpc>
                <a:spcPct val="90000"/>
              </a:lnSpc>
              <a:spcBef>
                <a:spcPts val="500"/>
              </a:spcBef>
              <a:buClr>
                <a:srgbClr val="E2001A"/>
              </a:buClr>
              <a:buFont typeface="Wingdings" panose="05000000000000000000" pitchFamily="2" charset="2"/>
              <a:buChar char="§"/>
              <a:defRPr sz="2400" kern="1200">
                <a:solidFill>
                  <a:schemeClr val="tx1"/>
                </a:solidFill>
                <a:latin typeface="Helvetica" panose="020B0604020202020204" pitchFamily="34" charset="0"/>
                <a:ea typeface="+mn-ea"/>
                <a:cs typeface="Helvetica" panose="020B0604020202020204" pitchFamily="34" charset="0"/>
              </a:defRPr>
            </a:lvl2pPr>
            <a:lvl3pPr marL="1143000" indent="-228600" algn="l" defTabSz="914400" rtl="0" eaLnBrk="1" latinLnBrk="0" hangingPunct="1">
              <a:lnSpc>
                <a:spcPct val="90000"/>
              </a:lnSpc>
              <a:spcBef>
                <a:spcPts val="500"/>
              </a:spcBef>
              <a:buClr>
                <a:srgbClr val="E2001A"/>
              </a:buClr>
              <a:buFont typeface="Wingdings" panose="05000000000000000000" pitchFamily="2" charset="2"/>
              <a:buChar char="§"/>
              <a:defRPr sz="2000" kern="1200">
                <a:solidFill>
                  <a:schemeClr val="tx1"/>
                </a:solidFill>
                <a:latin typeface="Helvetica" panose="020B0604020202020204" pitchFamily="34" charset="0"/>
                <a:ea typeface="+mn-ea"/>
                <a:cs typeface="Helvetica" panose="020B0604020202020204" pitchFamily="34" charset="0"/>
              </a:defRPr>
            </a:lvl3pPr>
            <a:lvl4pPr marL="1600200" indent="-228600" algn="l" defTabSz="914400" rtl="0" eaLnBrk="1" latinLnBrk="0" hangingPunct="1">
              <a:lnSpc>
                <a:spcPct val="90000"/>
              </a:lnSpc>
              <a:spcBef>
                <a:spcPts val="500"/>
              </a:spcBef>
              <a:buClr>
                <a:srgbClr val="E2001A"/>
              </a:buClr>
              <a:buFont typeface="Wingdings" panose="05000000000000000000" pitchFamily="2" charset="2"/>
              <a:buChar char="§"/>
              <a:defRPr sz="1800" kern="1200">
                <a:solidFill>
                  <a:schemeClr val="tx1"/>
                </a:solidFill>
                <a:latin typeface="Helvetica" panose="020B0604020202020204" pitchFamily="34" charset="0"/>
                <a:ea typeface="+mn-ea"/>
                <a:cs typeface="Helvetica" panose="020B0604020202020204" pitchFamily="34" charset="0"/>
              </a:defRPr>
            </a:lvl4pPr>
            <a:lvl5pPr marL="2057400" indent="-228600" algn="l" defTabSz="914400" rtl="0" eaLnBrk="1" latinLnBrk="0" hangingPunct="1">
              <a:lnSpc>
                <a:spcPct val="90000"/>
              </a:lnSpc>
              <a:spcBef>
                <a:spcPts val="500"/>
              </a:spcBef>
              <a:buClr>
                <a:srgbClr val="E2001A"/>
              </a:buClr>
              <a:buFont typeface="Wingdings" panose="05000000000000000000" pitchFamily="2" charset="2"/>
              <a:buChar char="§"/>
              <a:defRPr sz="1800" kern="1200">
                <a:solidFill>
                  <a:schemeClr val="tx1"/>
                </a:solidFill>
                <a:latin typeface="Helvetica" panose="020B0604020202020204" pitchFamily="34" charset="0"/>
                <a:ea typeface="+mn-ea"/>
                <a:cs typeface="Helvetica"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GB" dirty="0">
                <a:solidFill>
                  <a:srgbClr val="888B95"/>
                </a:solidFill>
              </a:rPr>
              <a:t>Immediately escalate to a relevant clinical specialist if any of the following are present/suspected:</a:t>
            </a:r>
          </a:p>
          <a:p>
            <a:pPr>
              <a:lnSpc>
                <a:spcPct val="100000"/>
              </a:lnSpc>
            </a:pPr>
            <a:r>
              <a:rPr lang="en-GB" dirty="0">
                <a:solidFill>
                  <a:srgbClr val="888B95"/>
                </a:solidFill>
                <a:latin typeface="Helvetica Light" panose="020B0403020202020204" pitchFamily="34" charset="0"/>
              </a:rPr>
              <a:t>Acute infection (e.g. increasing redness, swelling pain, pus, heat)</a:t>
            </a:r>
          </a:p>
          <a:p>
            <a:pPr>
              <a:lnSpc>
                <a:spcPct val="100000"/>
              </a:lnSpc>
            </a:pPr>
            <a:r>
              <a:rPr lang="en-GB" dirty="0">
                <a:solidFill>
                  <a:srgbClr val="888B95"/>
                </a:solidFill>
                <a:latin typeface="Helvetica Light" panose="020B0403020202020204" pitchFamily="34" charset="0"/>
              </a:rPr>
              <a:t>Acute or chronic limb threatening ischaemia</a:t>
            </a:r>
          </a:p>
          <a:p>
            <a:pPr>
              <a:lnSpc>
                <a:spcPct val="100000"/>
              </a:lnSpc>
            </a:pPr>
            <a:r>
              <a:rPr lang="en-GB" dirty="0">
                <a:solidFill>
                  <a:srgbClr val="888B95"/>
                </a:solidFill>
                <a:latin typeface="Helvetica Light" panose="020B0403020202020204" pitchFamily="34" charset="0"/>
              </a:rPr>
              <a:t>Suspected DVT</a:t>
            </a:r>
          </a:p>
          <a:p>
            <a:pPr>
              <a:lnSpc>
                <a:spcPct val="100000"/>
              </a:lnSpc>
            </a:pPr>
            <a:r>
              <a:rPr lang="en-GB" dirty="0">
                <a:solidFill>
                  <a:srgbClr val="888B95"/>
                </a:solidFill>
                <a:latin typeface="Helvetica Light" panose="020B0403020202020204" pitchFamily="34" charset="0"/>
              </a:rPr>
              <a:t>Suspected skin cancer</a:t>
            </a:r>
          </a:p>
          <a:p>
            <a:pPr marL="0" indent="0">
              <a:lnSpc>
                <a:spcPct val="100000"/>
              </a:lnSpc>
              <a:buNone/>
            </a:pPr>
            <a:r>
              <a:rPr lang="en-GB" dirty="0">
                <a:solidFill>
                  <a:srgbClr val="888B95"/>
                </a:solidFill>
                <a:latin typeface="Helvetica Light" panose="020B0403020202020204" pitchFamily="34" charset="0"/>
              </a:rPr>
              <a:t>For people in the last few weeks of life, seek input from their other clinicians to agree an appropriate care plan.</a:t>
            </a:r>
          </a:p>
        </p:txBody>
      </p:sp>
      <p:sp>
        <p:nvSpPr>
          <p:cNvPr id="5" name="Rounded Rectangle 13">
            <a:extLst>
              <a:ext uri="{FF2B5EF4-FFF2-40B4-BE49-F238E27FC236}">
                <a16:creationId xmlns:a16="http://schemas.microsoft.com/office/drawing/2014/main" id="{441C422E-1028-D646-B85F-83EA38E3B226}"/>
              </a:ext>
            </a:extLst>
          </p:cNvPr>
          <p:cNvSpPr/>
          <p:nvPr/>
        </p:nvSpPr>
        <p:spPr>
          <a:xfrm>
            <a:off x="4374771" y="528960"/>
            <a:ext cx="9178026" cy="824754"/>
          </a:xfrm>
          <a:prstGeom prst="roundRect">
            <a:avLst>
              <a:gd name="adj"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a:t>  </a:t>
            </a:r>
            <a:r>
              <a:rPr lang="en-GB" sz="4800" dirty="0"/>
              <a:t>Red Flags!</a:t>
            </a:r>
          </a:p>
        </p:txBody>
      </p:sp>
    </p:spTree>
    <p:extLst>
      <p:ext uri="{BB962C8B-B14F-4D97-AF65-F5344CB8AC3E}">
        <p14:creationId xmlns:p14="http://schemas.microsoft.com/office/powerpoint/2010/main" val="11725480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ank.potx" id="{639B7E2C-8899-4C08-9FE2-AF5B5FCBF32E}" vid="{738B419C-B894-4340-B458-A13EBEBC7F3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F7C923EF8CF8A4EA73E965D214EA9D3" ma:contentTypeVersion="15" ma:contentTypeDescription="Create a new document." ma:contentTypeScope="" ma:versionID="739278318c24ab8a3eb7963def7b3663">
  <xsd:schema xmlns:xsd="http://www.w3.org/2001/XMLSchema" xmlns:xs="http://www.w3.org/2001/XMLSchema" xmlns:p="http://schemas.microsoft.com/office/2006/metadata/properties" xmlns:ns2="c0d7ccd2-e454-4c4b-8462-227bb500ab5f" xmlns:ns3="bb4908f8-6c63-4114-9133-6262e26ed5ad" targetNamespace="http://schemas.microsoft.com/office/2006/metadata/properties" ma:root="true" ma:fieldsID="0d60b43a2b6710d4e8657f7b89102864" ns2:_="" ns3:_="">
    <xsd:import namespace="c0d7ccd2-e454-4c4b-8462-227bb500ab5f"/>
    <xsd:import namespace="bb4908f8-6c63-4114-9133-6262e26ed5ad"/>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DateTake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lcf76f155ced4ddcb4097134ff3c332f" minOccurs="0"/>
                <xsd:element ref="ns3:TaxCatchAll"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d7ccd2-e454-4c4b-8462-227bb500ab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a1fb0888-5ece-410f-aae2-35b60d44c461"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bb4908f8-6c63-4114-9133-6262e26ed5ad"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0eaaac4b-a308-491e-905a-e490fe6599a3}" ma:internalName="TaxCatchAll" ma:showField="CatchAllData" ma:web="bb4908f8-6c63-4114-9133-6262e26ed5ad">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b4908f8-6c63-4114-9133-6262e26ed5ad" xsi:nil="true"/>
    <lcf76f155ced4ddcb4097134ff3c332f xmlns="c0d7ccd2-e454-4c4b-8462-227bb500ab5f">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DFD05B8-38C6-4E8B-B37D-4887F7EC6C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d7ccd2-e454-4c4b-8462-227bb500ab5f"/>
    <ds:schemaRef ds:uri="bb4908f8-6c63-4114-9133-6262e26ed5a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4EAE75A-A726-44DC-B63D-EB9B7590CA62}">
  <ds:schemaRefs>
    <ds:schemaRef ds:uri="http://schemas.microsoft.com/office/2006/metadata/properties"/>
    <ds:schemaRef ds:uri="http://schemas.microsoft.com/office/infopath/2007/PartnerControls"/>
    <ds:schemaRef ds:uri="bb4908f8-6c63-4114-9133-6262e26ed5ad"/>
    <ds:schemaRef ds:uri="c0d7ccd2-e454-4c4b-8462-227bb500ab5f"/>
  </ds:schemaRefs>
</ds:datastoreItem>
</file>

<file path=customXml/itemProps3.xml><?xml version="1.0" encoding="utf-8"?>
<ds:datastoreItem xmlns:ds="http://schemas.openxmlformats.org/officeDocument/2006/customXml" ds:itemID="{5FAE29F1-6ED9-4785-834A-F1807ED107F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2378</Words>
  <Application>Microsoft Office PowerPoint</Application>
  <PresentationFormat>Widescreen</PresentationFormat>
  <Paragraphs>316</Paragraphs>
  <Slides>36</Slides>
  <Notes>13</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36</vt:i4>
      </vt:variant>
    </vt:vector>
  </HeadingPairs>
  <TitlesOfParts>
    <vt:vector size="49" baseType="lpstr">
      <vt:lpstr>Helvetica Light</vt:lpstr>
      <vt:lpstr>Helvetica Light Oblique</vt:lpstr>
      <vt:lpstr>HelveticaNeue-Light</vt:lpstr>
      <vt:lpstr>HelveticaNeueLT Pro 45 Lt</vt:lpstr>
      <vt:lpstr>HelveticaNeueLT Pro 65 Md</vt:lpstr>
      <vt:lpstr>HelveticaNeueLTPro-Hv</vt:lpstr>
      <vt:lpstr>Arial</vt:lpstr>
      <vt:lpstr>Calibri</vt:lpstr>
      <vt:lpstr>Calibri Light</vt:lpstr>
      <vt:lpstr>Helvetica</vt:lpstr>
      <vt:lpstr>Montserrat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When to adapt your technique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Compression solutions</vt:lpstr>
      <vt:lpstr>Compression options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Sykes, Rachael</dc:creator>
  <cp:lastModifiedBy>Fitzpatrick, Nicola</cp:lastModifiedBy>
  <cp:revision>50</cp:revision>
  <dcterms:created xsi:type="dcterms:W3CDTF">2021-05-05T07:53:40Z</dcterms:created>
  <dcterms:modified xsi:type="dcterms:W3CDTF">2023-05-19T11:47:32Z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0x010100DF7C923EF8CF8A4EA73E965D214EA9D3</vt:lpwstr>
  </property>
</Properties>
</file>