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8"/>
  </p:notesMasterIdLst>
  <p:sldIdLst>
    <p:sldId id="256" r:id="rId5"/>
    <p:sldId id="258" r:id="rId6"/>
    <p:sldId id="259"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BC8E0F9-3149-42D5-9671-879EBA61C89C}" v="99" dt="2026-05-13T12:19:06.54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84" autoAdjust="0"/>
    <p:restoredTop sz="42158" autoAdjust="0"/>
  </p:normalViewPr>
  <p:slideViewPr>
    <p:cSldViewPr snapToGrid="0">
      <p:cViewPr varScale="1">
        <p:scale>
          <a:sx n="46" d="100"/>
          <a:sy n="46" d="100"/>
        </p:scale>
        <p:origin x="3312"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microsoft.com/office/2015/10/relationships/revisionInfo" Target="revisionInfo.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CAF583A-E4AD-48B1-BB53-0B17FD2ECE97}" type="datetimeFigureOut">
              <a:rPr lang="en-GB" smtClean="0"/>
              <a:t>14/05/2026</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5F71053-28DA-4AF5-B7F6-7E76B6094906}" type="slidenum">
              <a:rPr lang="en-GB" smtClean="0"/>
              <a:t>‹#›</a:t>
            </a:fld>
            <a:endParaRPr lang="en-GB"/>
          </a:p>
        </p:txBody>
      </p:sp>
    </p:spTree>
    <p:extLst>
      <p:ext uri="{BB962C8B-B14F-4D97-AF65-F5344CB8AC3E}">
        <p14:creationId xmlns:p14="http://schemas.microsoft.com/office/powerpoint/2010/main" val="38747330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Welcome</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Good afternoon and thank-you for giving me this opportunity to start the session on the Interface work I have been supporting over the past 6 months.</a:t>
            </a:r>
          </a:p>
          <a:p>
            <a:endParaRPr lang="en-GB" dirty="0"/>
          </a:p>
          <a:p>
            <a:r>
              <a:rPr lang="en-GB" b="1" dirty="0"/>
              <a:t>Who am I</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For those who don’t know me I am a Urology consultant in training and perhaps more relevant for the current session I am the UHN Clinical Director responsible for cross site cover for Gastro, Gen Surgery, Urology and Breast teams.</a:t>
            </a:r>
          </a:p>
          <a:p>
            <a:endParaRPr lang="en-GB" dirty="0"/>
          </a:p>
          <a:p>
            <a:r>
              <a:rPr lang="en-GB" b="1" dirty="0"/>
              <a:t>Oscars</a:t>
            </a:r>
          </a:p>
          <a:p>
            <a:r>
              <a:rPr lang="en-GB" dirty="0"/>
              <a:t>Firstly, I’d like to </a:t>
            </a:r>
            <a:r>
              <a:rPr lang="en-GB" b="1" i="1" dirty="0"/>
              <a:t>congratulate Cathy </a:t>
            </a:r>
            <a:r>
              <a:rPr lang="en-GB" dirty="0"/>
              <a:t>for starting this project. I do believe this is the start of something that could potentially make a big difference to the way we work in Northamptonshire and provide better care for our patients..</a:t>
            </a: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 believe the </a:t>
            </a:r>
            <a:r>
              <a:rPr lang="en-GB" b="1" i="1" dirty="0"/>
              <a:t>biggest wins for us are not NGH &amp; KGH </a:t>
            </a:r>
            <a:r>
              <a:rPr lang="en-GB" dirty="0"/>
              <a:t>which has consumed time and money but supporting the way we work together in Primary &amp; Secondary care and that’s why I got involved with this exciting project.</a:t>
            </a:r>
          </a:p>
          <a:p>
            <a:endParaRPr lang="en-GB" dirty="0"/>
          </a:p>
          <a:p>
            <a:r>
              <a:rPr lang="en-GB" dirty="0"/>
              <a:t>I also want to </a:t>
            </a:r>
            <a:r>
              <a:rPr lang="en-GB" b="1" i="1" dirty="0"/>
              <a:t>thank Ammar </a:t>
            </a:r>
            <a:r>
              <a:rPr lang="en-GB" dirty="0"/>
              <a:t>for throwing his hat in the ring and working in the Lions den namely KGH hospital! As stated, I will keep my talk brief and let Ammar expand on the areas of interest!</a:t>
            </a:r>
          </a:p>
          <a:p>
            <a:endParaRPr lang="en-GB" dirty="0"/>
          </a:p>
          <a:p>
            <a:r>
              <a:rPr lang="en-GB" b="1" i="1" dirty="0"/>
              <a:t>More recently Georgina </a:t>
            </a:r>
            <a:r>
              <a:rPr lang="en-GB" dirty="0"/>
              <a:t>has been welcomed into the fold and she will be supporting the Breast team </a:t>
            </a: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a:t>Primary Secondary Care Interface</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Cathy has given us a good overview of the project and what's happening nationally and there are documents out there to guide us on such work.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The idea of improving the interface between Primary and secondary care is not new. I am a big fan of GIRFT and their work and where there's a will there's a GIRFT document which highlights key areas of review.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So for those of us who are old enough lets start at the very beginning ….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a:t>Areas Identified for Interface work</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So on starting with Ammar we went through a lot of areas I saw potential for </a:t>
            </a:r>
            <a:r>
              <a:rPr lang="en-GB" dirty="0" err="1"/>
              <a:t>interace</a:t>
            </a:r>
            <a:r>
              <a:rPr lang="en-GB" dirty="0"/>
              <a:t> work and compiled the list shown on the left side.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 would like to pick up on a few of these areas on the next slide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1"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fld id="{25F71053-28DA-4AF5-B7F6-7E76B6094906}" type="slidenum">
              <a:rPr lang="en-GB" smtClean="0"/>
              <a:t>1</a:t>
            </a:fld>
            <a:endParaRPr lang="en-GB"/>
          </a:p>
        </p:txBody>
      </p:sp>
    </p:spTree>
    <p:extLst>
      <p:ext uri="{BB962C8B-B14F-4D97-AF65-F5344CB8AC3E}">
        <p14:creationId xmlns:p14="http://schemas.microsoft.com/office/powerpoint/2010/main" val="34673615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a:t>What have we been up to</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To start with Amaar has met with a lot of our 60 strong team to get to know them, he’s negotiated the awful induction process, got numerous passwords and started to get a feel for our IT systems which are awful.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a:t>Considering the Challenges and Pointers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b="0" i="0" dirty="0"/>
              <a:t>I’d like to just highlight some specific challenges then hand over to Ammar…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0" i="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1" i="0" dirty="0"/>
              <a:t>Appreciation of IT Systems</a:t>
            </a:r>
            <a:endParaRPr lang="en-GB" i="1"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Firstly, the cornerstone of any interface between Primary and secondary care starts effectively with IT. What became very apparent is the inadequacies of KGH systems and the lack of joined up integrated systems.</a:t>
            </a:r>
          </a:p>
          <a:p>
            <a:endParaRPr lang="en-GB" dirty="0"/>
          </a:p>
          <a:p>
            <a:r>
              <a:rPr lang="en-GB" dirty="0"/>
              <a:t>Currently we are looking at Nerve centre for KGH to mirror NGH and UHL . What if we could have seamless integrated systems between Primary and secondary care. Lettes sent from the practice that were integrated into our systems populating medicines and comorbidities for example</a:t>
            </a:r>
          </a:p>
          <a:p>
            <a:endParaRPr lang="en-GB" dirty="0"/>
          </a:p>
          <a:p>
            <a:r>
              <a:rPr lang="en-GB" dirty="0"/>
              <a:t>Essentially, we need a movement and get people onboard to consider such work that currently does not exist. I believe what Cathy has started is the beginning of this movement.</a:t>
            </a: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1" i="1" dirty="0"/>
              <a:t>County wide Implementation.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Moving on from this, not only do we need an integrated IT system, another key principle to the work was that for any changes agreed, they need to be implemented across the whole county and with this in mind I have been introducing Ammar to colleagues at NGH. Its difficult to get a single department lined up let alone two trusts.</a:t>
            </a: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 then showed Ammar how it works in terms of A&amp;G + C&amp;B Referrals coming in from GPs to accepting referrals at KGH and outcoming them and then what do the GPs see from the outcoming. It would be safe to say that Ammar would probably quite underwhelmed at the sophistication of the IT systems we have.</a:t>
            </a:r>
          </a:p>
          <a:p>
            <a:endParaRPr lang="en-GB" dirty="0"/>
          </a:p>
          <a:p>
            <a:r>
              <a:rPr lang="en-GB" b="1" dirty="0"/>
              <a:t>C&amp;B</a:t>
            </a:r>
          </a:p>
          <a:p>
            <a:r>
              <a:rPr lang="en-GB" dirty="0"/>
              <a:t>We have also spent some time considering C&amp;B with many a conversation looking at examples.</a:t>
            </a:r>
          </a:p>
          <a:p>
            <a:r>
              <a:rPr lang="en-GB" dirty="0"/>
              <a:t> </a:t>
            </a:r>
          </a:p>
          <a:p>
            <a:r>
              <a:rPr lang="en-GB" dirty="0"/>
              <a:t>From a trust perspective, we have a significant back log of patients sitting on our </a:t>
            </a:r>
            <a:r>
              <a:rPr lang="en-GB" dirty="0" err="1"/>
              <a:t>directry</a:t>
            </a:r>
            <a:r>
              <a:rPr lang="en-GB" dirty="0"/>
              <a:t> waiting to be triaged. This was recently 700 patients for Gastro. It does seem some specialities are more challenged than others.</a:t>
            </a:r>
          </a:p>
          <a:p>
            <a:endParaRPr lang="en-GB" dirty="0"/>
          </a:p>
          <a:p>
            <a:r>
              <a:rPr lang="en-GB" dirty="0"/>
              <a:t>Some of the issues with this are getting the staff to triage and engraining this on job plans which are maxed out. </a:t>
            </a:r>
          </a:p>
          <a:p>
            <a:endParaRPr lang="en-GB" dirty="0"/>
          </a:p>
          <a:p>
            <a:r>
              <a:rPr lang="en-GB" dirty="0"/>
              <a:t>Another key issue is Consistency of reviewing the patients with some consultants looking at them and a tick for clinic where as others will go to great lengths to review. Equally, the consistency from the referrals is quite wide.</a:t>
            </a:r>
          </a:p>
          <a:p>
            <a:endParaRPr lang="en-GB" dirty="0"/>
          </a:p>
          <a:p>
            <a:r>
              <a:rPr lang="en-GB" dirty="0"/>
              <a:t>Waiting times for new clinic slots varies between 6 to 12 months, and currently there is a big push from the surgery division to get this down.</a:t>
            </a:r>
          </a:p>
          <a:p>
            <a:endParaRPr lang="en-GB" dirty="0"/>
          </a:p>
          <a:p>
            <a:r>
              <a:rPr lang="en-GB" dirty="0"/>
              <a:t>Please note that urgent referrals does not mean an urgent referral as we found out on auditing.</a:t>
            </a:r>
          </a:p>
          <a:p>
            <a:endParaRPr lang="en-GB" dirty="0"/>
          </a:p>
          <a:p>
            <a:r>
              <a:rPr lang="en-GB" dirty="0"/>
              <a:t>Adding into the mix is that SDEC and hot clinics are not greatly established for some specialities leaving the GPs with little option but to refer patients in via 2WWs.</a:t>
            </a:r>
          </a:p>
          <a:p>
            <a:endParaRPr lang="en-GB" dirty="0"/>
          </a:p>
          <a:p>
            <a:r>
              <a:rPr lang="en-GB" dirty="0"/>
              <a:t>There are also </a:t>
            </a:r>
            <a:r>
              <a:rPr lang="en-GB" dirty="0" err="1"/>
              <a:t>som</a:t>
            </a:r>
            <a:r>
              <a:rPr lang="en-GB" dirty="0"/>
              <a:t> big discussions we have had about specific pathways and diagnostic tests.</a:t>
            </a:r>
          </a:p>
          <a:p>
            <a:endParaRPr lang="en-GB" dirty="0"/>
          </a:p>
          <a:p>
            <a:endParaRPr lang="en-GB" dirty="0"/>
          </a:p>
          <a:p>
            <a:r>
              <a:rPr lang="en-GB" b="1" dirty="0"/>
              <a:t>A&amp;G</a:t>
            </a:r>
          </a:p>
          <a:p>
            <a:r>
              <a:rPr lang="en-GB" dirty="0"/>
              <a:t>The trust has seen a significant increase in the numbers of A&amp;G referrals and this is going to continue.</a:t>
            </a:r>
          </a:p>
          <a:p>
            <a:endParaRPr lang="en-GB" dirty="0"/>
          </a:p>
          <a:p>
            <a:r>
              <a:rPr lang="en-GB" dirty="0"/>
              <a:t>Again, this causes an issue as to when they will be done and hard to add to busy job plans as already stated.</a:t>
            </a:r>
          </a:p>
          <a:p>
            <a:endParaRPr lang="en-GB" dirty="0"/>
          </a:p>
          <a:p>
            <a:r>
              <a:rPr lang="en-GB" dirty="0"/>
              <a:t>My last point on this is the IT for A&amp;G is awful and one platform we all use with few clinics where all the information can be seen would be welcomed. </a:t>
            </a:r>
          </a:p>
          <a:p>
            <a:endParaRPr lang="en-GB" dirty="0"/>
          </a:p>
          <a:p>
            <a:endParaRPr lang="en-GB" dirty="0"/>
          </a:p>
        </p:txBody>
      </p:sp>
      <p:sp>
        <p:nvSpPr>
          <p:cNvPr id="4" name="Slide Number Placeholder 3"/>
          <p:cNvSpPr>
            <a:spLocks noGrp="1"/>
          </p:cNvSpPr>
          <p:nvPr>
            <p:ph type="sldNum" sz="quarter" idx="5"/>
          </p:nvPr>
        </p:nvSpPr>
        <p:spPr/>
        <p:txBody>
          <a:bodyPr/>
          <a:lstStyle/>
          <a:p>
            <a:fld id="{25F71053-28DA-4AF5-B7F6-7E76B6094906}" type="slidenum">
              <a:rPr lang="en-GB" smtClean="0"/>
              <a:t>2</a:t>
            </a:fld>
            <a:endParaRPr lang="en-GB"/>
          </a:p>
        </p:txBody>
      </p:sp>
    </p:spTree>
    <p:extLst>
      <p:ext uri="{BB962C8B-B14F-4D97-AF65-F5344CB8AC3E}">
        <p14:creationId xmlns:p14="http://schemas.microsoft.com/office/powerpoint/2010/main" val="38628474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Summary Slide</a:t>
            </a:r>
            <a:endParaRPr lang="en-GB" dirty="0"/>
          </a:p>
          <a:p>
            <a:r>
              <a:rPr lang="en-GB" dirty="0"/>
              <a:t>Top-down system change </a:t>
            </a:r>
            <a:r>
              <a:rPr lang="en-GB"/>
              <a:t>&amp; Bottom-up </a:t>
            </a:r>
            <a:r>
              <a:rPr lang="en-GB" dirty="0"/>
              <a:t>process required.</a:t>
            </a:r>
          </a:p>
          <a:p>
            <a:endParaRPr lang="en-GB" dirty="0"/>
          </a:p>
          <a:p>
            <a:r>
              <a:rPr lang="en-GB" dirty="0"/>
              <a:t>Chance meeting with Jayne Chambers who was working with Az and supported the direction is ee this work going.</a:t>
            </a:r>
          </a:p>
          <a:p>
            <a:endParaRPr lang="en-GB" dirty="0"/>
          </a:p>
          <a:p>
            <a:r>
              <a:rPr lang="en-GB" b="1" dirty="0"/>
              <a:t>Top down:</a:t>
            </a:r>
          </a:p>
          <a:p>
            <a:r>
              <a:rPr lang="en-GB" dirty="0"/>
              <a:t>Fortuitous that Jayne Chambers and Az were looking at something similar to what we had been talking about and were looking at using the GP Hub</a:t>
            </a:r>
          </a:p>
          <a:p>
            <a:endParaRPr lang="en-GB" dirty="0"/>
          </a:p>
          <a:p>
            <a:r>
              <a:rPr lang="en-GB" b="1" dirty="0"/>
              <a:t>Bottom-up</a:t>
            </a:r>
          </a:p>
          <a:p>
            <a:r>
              <a:rPr lang="en-GB" dirty="0"/>
              <a:t>considering each clinical entity specifying exact referral pathways – considering </a:t>
            </a:r>
            <a:r>
              <a:rPr lang="en-GB" dirty="0" err="1"/>
              <a:t>Cornwalls</a:t>
            </a:r>
            <a:r>
              <a:rPr lang="en-GB" dirty="0"/>
              <a:t> Hub and looking at DOS systems and Ammar has been looking into this</a:t>
            </a:r>
          </a:p>
          <a:p>
            <a:endParaRPr lang="en-GB" dirty="0"/>
          </a:p>
          <a:p>
            <a:r>
              <a:rPr lang="en-GB" b="1" dirty="0"/>
              <a:t>Communication Portal</a:t>
            </a:r>
          </a:p>
          <a:p>
            <a:r>
              <a:rPr lang="en-GB" dirty="0"/>
              <a:t>Cathy has been feeding in to the interface work some of the National conversations and had a good example of a </a:t>
            </a:r>
            <a:r>
              <a:rPr lang="en-GB" dirty="0" err="1"/>
              <a:t>Whatsapp</a:t>
            </a:r>
            <a:r>
              <a:rPr lang="en-GB" dirty="0"/>
              <a:t> group in Nottingham for urgent communication</a:t>
            </a:r>
          </a:p>
          <a:p>
            <a:endParaRPr lang="en-GB" dirty="0"/>
          </a:p>
          <a:p>
            <a:r>
              <a:rPr lang="en-GB" dirty="0"/>
              <a:t>For less urgent communications, </a:t>
            </a:r>
            <a:r>
              <a:rPr lang="en-GB" dirty="0" err="1"/>
              <a:t>thre</a:t>
            </a:r>
            <a:r>
              <a:rPr lang="en-GB" dirty="0"/>
              <a:t> could be a Directory on the Hub Portal that we can use to make communication much more easily between primary and secondary care. In this day and age we are still reliant on letters or phone calls. Remember A&amp;G is a one directional tool!</a:t>
            </a:r>
          </a:p>
          <a:p>
            <a:endParaRPr lang="en-GB" dirty="0"/>
          </a:p>
          <a:p>
            <a:r>
              <a:rPr lang="en-GB" dirty="0"/>
              <a:t>Hand over to Ammar …</a:t>
            </a:r>
          </a:p>
          <a:p>
            <a:endParaRPr lang="en-GB" dirty="0"/>
          </a:p>
          <a:p>
            <a:endParaRPr lang="en-GB" dirty="0"/>
          </a:p>
        </p:txBody>
      </p:sp>
      <p:sp>
        <p:nvSpPr>
          <p:cNvPr id="4" name="Slide Number Placeholder 3"/>
          <p:cNvSpPr>
            <a:spLocks noGrp="1"/>
          </p:cNvSpPr>
          <p:nvPr>
            <p:ph type="sldNum" sz="quarter" idx="5"/>
          </p:nvPr>
        </p:nvSpPr>
        <p:spPr/>
        <p:txBody>
          <a:bodyPr/>
          <a:lstStyle/>
          <a:p>
            <a:fld id="{25F71053-28DA-4AF5-B7F6-7E76B6094906}" type="slidenum">
              <a:rPr lang="en-GB" smtClean="0"/>
              <a:t>3</a:t>
            </a:fld>
            <a:endParaRPr lang="en-GB"/>
          </a:p>
        </p:txBody>
      </p:sp>
    </p:spTree>
    <p:extLst>
      <p:ext uri="{BB962C8B-B14F-4D97-AF65-F5344CB8AC3E}">
        <p14:creationId xmlns:p14="http://schemas.microsoft.com/office/powerpoint/2010/main" val="36239059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B0D805-6CDF-93A3-7318-C097C061BF2D}"/>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p>
        </p:txBody>
      </p:sp>
      <p:sp>
        <p:nvSpPr>
          <p:cNvPr id="3" name="Subtitle 2">
            <a:extLst>
              <a:ext uri="{FF2B5EF4-FFF2-40B4-BE49-F238E27FC236}">
                <a16:creationId xmlns:a16="http://schemas.microsoft.com/office/drawing/2014/main" id="{D64B93A6-5B82-FB80-D410-FD8863B1858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4" name="Date Placeholder 3">
            <a:extLst>
              <a:ext uri="{FF2B5EF4-FFF2-40B4-BE49-F238E27FC236}">
                <a16:creationId xmlns:a16="http://schemas.microsoft.com/office/drawing/2014/main" id="{718CC506-D225-9456-7351-F33EC3C3558C}"/>
              </a:ext>
            </a:extLst>
          </p:cNvPr>
          <p:cNvSpPr>
            <a:spLocks noGrp="1"/>
          </p:cNvSpPr>
          <p:nvPr>
            <p:ph type="dt" sz="half" idx="10"/>
          </p:nvPr>
        </p:nvSpPr>
        <p:spPr/>
        <p:txBody>
          <a:bodyPr/>
          <a:lstStyle/>
          <a:p>
            <a:fld id="{A31511F1-2B24-481A-B510-23E4DB535E3F}" type="datetimeFigureOut">
              <a:rPr lang="en-GB" smtClean="0"/>
              <a:t>14/05/2026</a:t>
            </a:fld>
            <a:endParaRPr lang="en-GB"/>
          </a:p>
        </p:txBody>
      </p:sp>
      <p:sp>
        <p:nvSpPr>
          <p:cNvPr id="5" name="Footer Placeholder 4">
            <a:extLst>
              <a:ext uri="{FF2B5EF4-FFF2-40B4-BE49-F238E27FC236}">
                <a16:creationId xmlns:a16="http://schemas.microsoft.com/office/drawing/2014/main" id="{38682549-32E5-EA98-F573-D457717E482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5D4EEEE-4E16-2475-7D5E-79DAAF4B9E83}"/>
              </a:ext>
            </a:extLst>
          </p:cNvPr>
          <p:cNvSpPr>
            <a:spLocks noGrp="1"/>
          </p:cNvSpPr>
          <p:nvPr>
            <p:ph type="sldNum" sz="quarter" idx="12"/>
          </p:nvPr>
        </p:nvSpPr>
        <p:spPr/>
        <p:txBody>
          <a:bodyPr/>
          <a:lstStyle/>
          <a:p>
            <a:fld id="{EE24DC9F-DCEC-4516-A354-11E860889429}" type="slidenum">
              <a:rPr lang="en-GB" smtClean="0"/>
              <a:t>‹#›</a:t>
            </a:fld>
            <a:endParaRPr lang="en-GB"/>
          </a:p>
        </p:txBody>
      </p:sp>
    </p:spTree>
    <p:extLst>
      <p:ext uri="{BB962C8B-B14F-4D97-AF65-F5344CB8AC3E}">
        <p14:creationId xmlns:p14="http://schemas.microsoft.com/office/powerpoint/2010/main" val="37341040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8106F8-EF7F-A5FC-072D-765C5C264A05}"/>
              </a:ext>
            </a:extLst>
          </p:cNvPr>
          <p:cNvSpPr>
            <a:spLocks noGrp="1"/>
          </p:cNvSpPr>
          <p:nvPr>
            <p:ph type="title"/>
          </p:nvPr>
        </p:nvSpPr>
        <p:spPr/>
        <p:txBody>
          <a:bodyPr/>
          <a:lstStyle/>
          <a:p>
            <a:r>
              <a:rPr lang="en-GB"/>
              <a:t>Click to edit Master title style</a:t>
            </a:r>
          </a:p>
        </p:txBody>
      </p:sp>
      <p:sp>
        <p:nvSpPr>
          <p:cNvPr id="3" name="Vertical Text Placeholder 2">
            <a:extLst>
              <a:ext uri="{FF2B5EF4-FFF2-40B4-BE49-F238E27FC236}">
                <a16:creationId xmlns:a16="http://schemas.microsoft.com/office/drawing/2014/main" id="{05A43B15-AAFE-B2F1-9B40-27E890997865}"/>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1173EE0D-5BC9-54CB-615A-CB1CCF1F2F64}"/>
              </a:ext>
            </a:extLst>
          </p:cNvPr>
          <p:cNvSpPr>
            <a:spLocks noGrp="1"/>
          </p:cNvSpPr>
          <p:nvPr>
            <p:ph type="dt" sz="half" idx="10"/>
          </p:nvPr>
        </p:nvSpPr>
        <p:spPr/>
        <p:txBody>
          <a:bodyPr/>
          <a:lstStyle/>
          <a:p>
            <a:fld id="{A31511F1-2B24-481A-B510-23E4DB535E3F}" type="datetimeFigureOut">
              <a:rPr lang="en-GB" smtClean="0"/>
              <a:t>14/05/2026</a:t>
            </a:fld>
            <a:endParaRPr lang="en-GB"/>
          </a:p>
        </p:txBody>
      </p:sp>
      <p:sp>
        <p:nvSpPr>
          <p:cNvPr id="5" name="Footer Placeholder 4">
            <a:extLst>
              <a:ext uri="{FF2B5EF4-FFF2-40B4-BE49-F238E27FC236}">
                <a16:creationId xmlns:a16="http://schemas.microsoft.com/office/drawing/2014/main" id="{DDBDBC14-535F-0C1D-50B3-FBD67EC279D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65145AF-7066-AFD8-C907-79025423326A}"/>
              </a:ext>
            </a:extLst>
          </p:cNvPr>
          <p:cNvSpPr>
            <a:spLocks noGrp="1"/>
          </p:cNvSpPr>
          <p:nvPr>
            <p:ph type="sldNum" sz="quarter" idx="12"/>
          </p:nvPr>
        </p:nvSpPr>
        <p:spPr/>
        <p:txBody>
          <a:bodyPr/>
          <a:lstStyle/>
          <a:p>
            <a:fld id="{EE24DC9F-DCEC-4516-A354-11E860889429}" type="slidenum">
              <a:rPr lang="en-GB" smtClean="0"/>
              <a:t>‹#›</a:t>
            </a:fld>
            <a:endParaRPr lang="en-GB"/>
          </a:p>
        </p:txBody>
      </p:sp>
    </p:spTree>
    <p:extLst>
      <p:ext uri="{BB962C8B-B14F-4D97-AF65-F5344CB8AC3E}">
        <p14:creationId xmlns:p14="http://schemas.microsoft.com/office/powerpoint/2010/main" val="39427769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2016DD6-A348-C41A-FED2-339E7AF43A11}"/>
              </a:ext>
            </a:extLst>
          </p:cNvPr>
          <p:cNvSpPr>
            <a:spLocks noGrp="1"/>
          </p:cNvSpPr>
          <p:nvPr>
            <p:ph type="title" orient="vert"/>
          </p:nvPr>
        </p:nvSpPr>
        <p:spPr>
          <a:xfrm>
            <a:off x="8724900" y="365125"/>
            <a:ext cx="2628900" cy="5811838"/>
          </a:xfrm>
        </p:spPr>
        <p:txBody>
          <a:bodyPr vert="eaVert"/>
          <a:lstStyle/>
          <a:p>
            <a:r>
              <a:rPr lang="en-GB"/>
              <a:t>Click to edit Master title style</a:t>
            </a:r>
          </a:p>
        </p:txBody>
      </p:sp>
      <p:sp>
        <p:nvSpPr>
          <p:cNvPr id="3" name="Vertical Text Placeholder 2">
            <a:extLst>
              <a:ext uri="{FF2B5EF4-FFF2-40B4-BE49-F238E27FC236}">
                <a16:creationId xmlns:a16="http://schemas.microsoft.com/office/drawing/2014/main" id="{1145A2FB-957C-5FFB-2253-2BAA88424104}"/>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72DC0DE5-4F5C-93D8-2743-C06E1681154D}"/>
              </a:ext>
            </a:extLst>
          </p:cNvPr>
          <p:cNvSpPr>
            <a:spLocks noGrp="1"/>
          </p:cNvSpPr>
          <p:nvPr>
            <p:ph type="dt" sz="half" idx="10"/>
          </p:nvPr>
        </p:nvSpPr>
        <p:spPr/>
        <p:txBody>
          <a:bodyPr/>
          <a:lstStyle/>
          <a:p>
            <a:fld id="{A31511F1-2B24-481A-B510-23E4DB535E3F}" type="datetimeFigureOut">
              <a:rPr lang="en-GB" smtClean="0"/>
              <a:t>14/05/2026</a:t>
            </a:fld>
            <a:endParaRPr lang="en-GB"/>
          </a:p>
        </p:txBody>
      </p:sp>
      <p:sp>
        <p:nvSpPr>
          <p:cNvPr id="5" name="Footer Placeholder 4">
            <a:extLst>
              <a:ext uri="{FF2B5EF4-FFF2-40B4-BE49-F238E27FC236}">
                <a16:creationId xmlns:a16="http://schemas.microsoft.com/office/drawing/2014/main" id="{A5B484B1-311D-ADC3-A1BB-B127F016AFF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4B876C9-C3B6-7E0B-BA9E-36DAC310454E}"/>
              </a:ext>
            </a:extLst>
          </p:cNvPr>
          <p:cNvSpPr>
            <a:spLocks noGrp="1"/>
          </p:cNvSpPr>
          <p:nvPr>
            <p:ph type="sldNum" sz="quarter" idx="12"/>
          </p:nvPr>
        </p:nvSpPr>
        <p:spPr/>
        <p:txBody>
          <a:bodyPr/>
          <a:lstStyle/>
          <a:p>
            <a:fld id="{EE24DC9F-DCEC-4516-A354-11E860889429}" type="slidenum">
              <a:rPr lang="en-GB" smtClean="0"/>
              <a:t>‹#›</a:t>
            </a:fld>
            <a:endParaRPr lang="en-GB"/>
          </a:p>
        </p:txBody>
      </p:sp>
    </p:spTree>
    <p:extLst>
      <p:ext uri="{BB962C8B-B14F-4D97-AF65-F5344CB8AC3E}">
        <p14:creationId xmlns:p14="http://schemas.microsoft.com/office/powerpoint/2010/main" val="27972218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559E26-3146-3213-6B54-91E0C2000C28}"/>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CE1E1F00-D91D-B088-B718-BDF5783ADE5D}"/>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735E571D-7983-210F-A309-7B104AE6E794}"/>
              </a:ext>
            </a:extLst>
          </p:cNvPr>
          <p:cNvSpPr>
            <a:spLocks noGrp="1"/>
          </p:cNvSpPr>
          <p:nvPr>
            <p:ph type="dt" sz="half" idx="10"/>
          </p:nvPr>
        </p:nvSpPr>
        <p:spPr/>
        <p:txBody>
          <a:bodyPr/>
          <a:lstStyle/>
          <a:p>
            <a:fld id="{A31511F1-2B24-481A-B510-23E4DB535E3F}" type="datetimeFigureOut">
              <a:rPr lang="en-GB" smtClean="0"/>
              <a:t>14/05/2026</a:t>
            </a:fld>
            <a:endParaRPr lang="en-GB"/>
          </a:p>
        </p:txBody>
      </p:sp>
      <p:sp>
        <p:nvSpPr>
          <p:cNvPr id="5" name="Footer Placeholder 4">
            <a:extLst>
              <a:ext uri="{FF2B5EF4-FFF2-40B4-BE49-F238E27FC236}">
                <a16:creationId xmlns:a16="http://schemas.microsoft.com/office/drawing/2014/main" id="{0A6E6CE6-4802-3DC7-65D8-31F6B301718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2792E52-D2D9-443C-25FF-C38318F56EB6}"/>
              </a:ext>
            </a:extLst>
          </p:cNvPr>
          <p:cNvSpPr>
            <a:spLocks noGrp="1"/>
          </p:cNvSpPr>
          <p:nvPr>
            <p:ph type="sldNum" sz="quarter" idx="12"/>
          </p:nvPr>
        </p:nvSpPr>
        <p:spPr/>
        <p:txBody>
          <a:bodyPr/>
          <a:lstStyle/>
          <a:p>
            <a:fld id="{EE24DC9F-DCEC-4516-A354-11E860889429}" type="slidenum">
              <a:rPr lang="en-GB" smtClean="0"/>
              <a:t>‹#›</a:t>
            </a:fld>
            <a:endParaRPr lang="en-GB"/>
          </a:p>
        </p:txBody>
      </p:sp>
    </p:spTree>
    <p:extLst>
      <p:ext uri="{BB962C8B-B14F-4D97-AF65-F5344CB8AC3E}">
        <p14:creationId xmlns:p14="http://schemas.microsoft.com/office/powerpoint/2010/main" val="802363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60EFB1-FB9D-FA17-C0F4-45FA2C8FAE3D}"/>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p>
        </p:txBody>
      </p:sp>
      <p:sp>
        <p:nvSpPr>
          <p:cNvPr id="3" name="Text Placeholder 2">
            <a:extLst>
              <a:ext uri="{FF2B5EF4-FFF2-40B4-BE49-F238E27FC236}">
                <a16:creationId xmlns:a16="http://schemas.microsoft.com/office/drawing/2014/main" id="{3C9E2546-3A27-57B8-6078-4E479967C4D7}"/>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E5CB999C-F6AE-D837-A3F7-0784C8F86DE3}"/>
              </a:ext>
            </a:extLst>
          </p:cNvPr>
          <p:cNvSpPr>
            <a:spLocks noGrp="1"/>
          </p:cNvSpPr>
          <p:nvPr>
            <p:ph type="dt" sz="half" idx="10"/>
          </p:nvPr>
        </p:nvSpPr>
        <p:spPr/>
        <p:txBody>
          <a:bodyPr/>
          <a:lstStyle/>
          <a:p>
            <a:fld id="{A31511F1-2B24-481A-B510-23E4DB535E3F}" type="datetimeFigureOut">
              <a:rPr lang="en-GB" smtClean="0"/>
              <a:t>14/05/2026</a:t>
            </a:fld>
            <a:endParaRPr lang="en-GB"/>
          </a:p>
        </p:txBody>
      </p:sp>
      <p:sp>
        <p:nvSpPr>
          <p:cNvPr id="5" name="Footer Placeholder 4">
            <a:extLst>
              <a:ext uri="{FF2B5EF4-FFF2-40B4-BE49-F238E27FC236}">
                <a16:creationId xmlns:a16="http://schemas.microsoft.com/office/drawing/2014/main" id="{B2345225-58CD-3C13-9757-A7D9F2C217E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34EF18C-09CE-B659-0D02-C89CCA4D406B}"/>
              </a:ext>
            </a:extLst>
          </p:cNvPr>
          <p:cNvSpPr>
            <a:spLocks noGrp="1"/>
          </p:cNvSpPr>
          <p:nvPr>
            <p:ph type="sldNum" sz="quarter" idx="12"/>
          </p:nvPr>
        </p:nvSpPr>
        <p:spPr/>
        <p:txBody>
          <a:bodyPr/>
          <a:lstStyle/>
          <a:p>
            <a:fld id="{EE24DC9F-DCEC-4516-A354-11E860889429}" type="slidenum">
              <a:rPr lang="en-GB" smtClean="0"/>
              <a:t>‹#›</a:t>
            </a:fld>
            <a:endParaRPr lang="en-GB"/>
          </a:p>
        </p:txBody>
      </p:sp>
    </p:spTree>
    <p:extLst>
      <p:ext uri="{BB962C8B-B14F-4D97-AF65-F5344CB8AC3E}">
        <p14:creationId xmlns:p14="http://schemas.microsoft.com/office/powerpoint/2010/main" val="23584479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5E2C4B-E759-F72B-5E9B-82BD7BBFE581}"/>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0FAF3392-31A6-DDF0-7025-F446F131BB5E}"/>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a:extLst>
              <a:ext uri="{FF2B5EF4-FFF2-40B4-BE49-F238E27FC236}">
                <a16:creationId xmlns:a16="http://schemas.microsoft.com/office/drawing/2014/main" id="{0CCCB139-BF92-7176-6B07-20A325DC94EF}"/>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a:extLst>
              <a:ext uri="{FF2B5EF4-FFF2-40B4-BE49-F238E27FC236}">
                <a16:creationId xmlns:a16="http://schemas.microsoft.com/office/drawing/2014/main" id="{6839B845-51DB-10C0-DDEF-0FCE109E9091}"/>
              </a:ext>
            </a:extLst>
          </p:cNvPr>
          <p:cNvSpPr>
            <a:spLocks noGrp="1"/>
          </p:cNvSpPr>
          <p:nvPr>
            <p:ph type="dt" sz="half" idx="10"/>
          </p:nvPr>
        </p:nvSpPr>
        <p:spPr/>
        <p:txBody>
          <a:bodyPr/>
          <a:lstStyle/>
          <a:p>
            <a:fld id="{A31511F1-2B24-481A-B510-23E4DB535E3F}" type="datetimeFigureOut">
              <a:rPr lang="en-GB" smtClean="0"/>
              <a:t>14/05/2026</a:t>
            </a:fld>
            <a:endParaRPr lang="en-GB"/>
          </a:p>
        </p:txBody>
      </p:sp>
      <p:sp>
        <p:nvSpPr>
          <p:cNvPr id="6" name="Footer Placeholder 5">
            <a:extLst>
              <a:ext uri="{FF2B5EF4-FFF2-40B4-BE49-F238E27FC236}">
                <a16:creationId xmlns:a16="http://schemas.microsoft.com/office/drawing/2014/main" id="{9769599E-4ACC-DB56-37AF-556771A1C3E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CDC170B-6ED2-EAF0-5FD1-C7291FF2399E}"/>
              </a:ext>
            </a:extLst>
          </p:cNvPr>
          <p:cNvSpPr>
            <a:spLocks noGrp="1"/>
          </p:cNvSpPr>
          <p:nvPr>
            <p:ph type="sldNum" sz="quarter" idx="12"/>
          </p:nvPr>
        </p:nvSpPr>
        <p:spPr/>
        <p:txBody>
          <a:bodyPr/>
          <a:lstStyle/>
          <a:p>
            <a:fld id="{EE24DC9F-DCEC-4516-A354-11E860889429}" type="slidenum">
              <a:rPr lang="en-GB" smtClean="0"/>
              <a:t>‹#›</a:t>
            </a:fld>
            <a:endParaRPr lang="en-GB"/>
          </a:p>
        </p:txBody>
      </p:sp>
    </p:spTree>
    <p:extLst>
      <p:ext uri="{BB962C8B-B14F-4D97-AF65-F5344CB8AC3E}">
        <p14:creationId xmlns:p14="http://schemas.microsoft.com/office/powerpoint/2010/main" val="40847604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8DB0C4-B005-3751-F0CB-5E3E31BF6552}"/>
              </a:ext>
            </a:extLst>
          </p:cNvPr>
          <p:cNvSpPr>
            <a:spLocks noGrp="1"/>
          </p:cNvSpPr>
          <p:nvPr>
            <p:ph type="title"/>
          </p:nvPr>
        </p:nvSpPr>
        <p:spPr>
          <a:xfrm>
            <a:off x="839788" y="365125"/>
            <a:ext cx="10515600" cy="1325563"/>
          </a:xfrm>
        </p:spPr>
        <p:txBody>
          <a:bodyPr/>
          <a:lstStyle/>
          <a:p>
            <a:r>
              <a:rPr lang="en-GB"/>
              <a:t>Click to edit Master title style</a:t>
            </a:r>
          </a:p>
        </p:txBody>
      </p:sp>
      <p:sp>
        <p:nvSpPr>
          <p:cNvPr id="3" name="Text Placeholder 2">
            <a:extLst>
              <a:ext uri="{FF2B5EF4-FFF2-40B4-BE49-F238E27FC236}">
                <a16:creationId xmlns:a16="http://schemas.microsoft.com/office/drawing/2014/main" id="{56251E6B-E113-979F-202E-C5D3C9E68BF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F60D40FC-4BEC-5477-A447-DF69F549EE41}"/>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a:extLst>
              <a:ext uri="{FF2B5EF4-FFF2-40B4-BE49-F238E27FC236}">
                <a16:creationId xmlns:a16="http://schemas.microsoft.com/office/drawing/2014/main" id="{0BD3D6B3-DA83-77D3-811D-FDECBDE106D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89791F2F-A058-F397-DEAE-84273E404BA2}"/>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a:extLst>
              <a:ext uri="{FF2B5EF4-FFF2-40B4-BE49-F238E27FC236}">
                <a16:creationId xmlns:a16="http://schemas.microsoft.com/office/drawing/2014/main" id="{BC659CD5-D53A-43C7-DAB0-C3E9D6EF4C1D}"/>
              </a:ext>
            </a:extLst>
          </p:cNvPr>
          <p:cNvSpPr>
            <a:spLocks noGrp="1"/>
          </p:cNvSpPr>
          <p:nvPr>
            <p:ph type="dt" sz="half" idx="10"/>
          </p:nvPr>
        </p:nvSpPr>
        <p:spPr/>
        <p:txBody>
          <a:bodyPr/>
          <a:lstStyle/>
          <a:p>
            <a:fld id="{A31511F1-2B24-481A-B510-23E4DB535E3F}" type="datetimeFigureOut">
              <a:rPr lang="en-GB" smtClean="0"/>
              <a:t>14/05/2026</a:t>
            </a:fld>
            <a:endParaRPr lang="en-GB"/>
          </a:p>
        </p:txBody>
      </p:sp>
      <p:sp>
        <p:nvSpPr>
          <p:cNvPr id="8" name="Footer Placeholder 7">
            <a:extLst>
              <a:ext uri="{FF2B5EF4-FFF2-40B4-BE49-F238E27FC236}">
                <a16:creationId xmlns:a16="http://schemas.microsoft.com/office/drawing/2014/main" id="{D064EADA-5027-B9B3-E2D0-72D91E8F0C85}"/>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346A6A68-2DE3-4199-36E7-4D80A19B7B98}"/>
              </a:ext>
            </a:extLst>
          </p:cNvPr>
          <p:cNvSpPr>
            <a:spLocks noGrp="1"/>
          </p:cNvSpPr>
          <p:nvPr>
            <p:ph type="sldNum" sz="quarter" idx="12"/>
          </p:nvPr>
        </p:nvSpPr>
        <p:spPr/>
        <p:txBody>
          <a:bodyPr/>
          <a:lstStyle/>
          <a:p>
            <a:fld id="{EE24DC9F-DCEC-4516-A354-11E860889429}" type="slidenum">
              <a:rPr lang="en-GB" smtClean="0"/>
              <a:t>‹#›</a:t>
            </a:fld>
            <a:endParaRPr lang="en-GB"/>
          </a:p>
        </p:txBody>
      </p:sp>
    </p:spTree>
    <p:extLst>
      <p:ext uri="{BB962C8B-B14F-4D97-AF65-F5344CB8AC3E}">
        <p14:creationId xmlns:p14="http://schemas.microsoft.com/office/powerpoint/2010/main" val="33986528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49E8B2-CC86-2F1F-ED55-041A1F857509}"/>
              </a:ext>
            </a:extLst>
          </p:cNvPr>
          <p:cNvSpPr>
            <a:spLocks noGrp="1"/>
          </p:cNvSpPr>
          <p:nvPr>
            <p:ph type="title"/>
          </p:nvPr>
        </p:nvSpPr>
        <p:spPr/>
        <p:txBody>
          <a:bodyPr/>
          <a:lstStyle/>
          <a:p>
            <a:r>
              <a:rPr lang="en-GB"/>
              <a:t>Click to edit Master title style</a:t>
            </a:r>
          </a:p>
        </p:txBody>
      </p:sp>
      <p:sp>
        <p:nvSpPr>
          <p:cNvPr id="3" name="Date Placeholder 2">
            <a:extLst>
              <a:ext uri="{FF2B5EF4-FFF2-40B4-BE49-F238E27FC236}">
                <a16:creationId xmlns:a16="http://schemas.microsoft.com/office/drawing/2014/main" id="{60906078-BCD0-826A-EDB8-62F3AB491603}"/>
              </a:ext>
            </a:extLst>
          </p:cNvPr>
          <p:cNvSpPr>
            <a:spLocks noGrp="1"/>
          </p:cNvSpPr>
          <p:nvPr>
            <p:ph type="dt" sz="half" idx="10"/>
          </p:nvPr>
        </p:nvSpPr>
        <p:spPr/>
        <p:txBody>
          <a:bodyPr/>
          <a:lstStyle/>
          <a:p>
            <a:fld id="{A31511F1-2B24-481A-B510-23E4DB535E3F}" type="datetimeFigureOut">
              <a:rPr lang="en-GB" smtClean="0"/>
              <a:t>14/05/2026</a:t>
            </a:fld>
            <a:endParaRPr lang="en-GB"/>
          </a:p>
        </p:txBody>
      </p:sp>
      <p:sp>
        <p:nvSpPr>
          <p:cNvPr id="4" name="Footer Placeholder 3">
            <a:extLst>
              <a:ext uri="{FF2B5EF4-FFF2-40B4-BE49-F238E27FC236}">
                <a16:creationId xmlns:a16="http://schemas.microsoft.com/office/drawing/2014/main" id="{C749307B-CB59-D49C-50BA-F21A2F689EBC}"/>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5EF54367-1E04-F5D5-E690-379E1E01D445}"/>
              </a:ext>
            </a:extLst>
          </p:cNvPr>
          <p:cNvSpPr>
            <a:spLocks noGrp="1"/>
          </p:cNvSpPr>
          <p:nvPr>
            <p:ph type="sldNum" sz="quarter" idx="12"/>
          </p:nvPr>
        </p:nvSpPr>
        <p:spPr/>
        <p:txBody>
          <a:bodyPr/>
          <a:lstStyle/>
          <a:p>
            <a:fld id="{EE24DC9F-DCEC-4516-A354-11E860889429}" type="slidenum">
              <a:rPr lang="en-GB" smtClean="0"/>
              <a:t>‹#›</a:t>
            </a:fld>
            <a:endParaRPr lang="en-GB"/>
          </a:p>
        </p:txBody>
      </p:sp>
    </p:spTree>
    <p:extLst>
      <p:ext uri="{BB962C8B-B14F-4D97-AF65-F5344CB8AC3E}">
        <p14:creationId xmlns:p14="http://schemas.microsoft.com/office/powerpoint/2010/main" val="36564865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F73C7C3-F221-DB09-3980-54958E3514CD}"/>
              </a:ext>
            </a:extLst>
          </p:cNvPr>
          <p:cNvSpPr>
            <a:spLocks noGrp="1"/>
          </p:cNvSpPr>
          <p:nvPr>
            <p:ph type="dt" sz="half" idx="10"/>
          </p:nvPr>
        </p:nvSpPr>
        <p:spPr/>
        <p:txBody>
          <a:bodyPr/>
          <a:lstStyle/>
          <a:p>
            <a:fld id="{A31511F1-2B24-481A-B510-23E4DB535E3F}" type="datetimeFigureOut">
              <a:rPr lang="en-GB" smtClean="0"/>
              <a:t>14/05/2026</a:t>
            </a:fld>
            <a:endParaRPr lang="en-GB"/>
          </a:p>
        </p:txBody>
      </p:sp>
      <p:sp>
        <p:nvSpPr>
          <p:cNvPr id="3" name="Footer Placeholder 2">
            <a:extLst>
              <a:ext uri="{FF2B5EF4-FFF2-40B4-BE49-F238E27FC236}">
                <a16:creationId xmlns:a16="http://schemas.microsoft.com/office/drawing/2014/main" id="{8927AE91-DD67-1951-BE07-C750AA49A62C}"/>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BC664CEE-18CF-74B0-5D92-BBC093536ED3}"/>
              </a:ext>
            </a:extLst>
          </p:cNvPr>
          <p:cNvSpPr>
            <a:spLocks noGrp="1"/>
          </p:cNvSpPr>
          <p:nvPr>
            <p:ph type="sldNum" sz="quarter" idx="12"/>
          </p:nvPr>
        </p:nvSpPr>
        <p:spPr/>
        <p:txBody>
          <a:bodyPr/>
          <a:lstStyle/>
          <a:p>
            <a:fld id="{EE24DC9F-DCEC-4516-A354-11E860889429}" type="slidenum">
              <a:rPr lang="en-GB" smtClean="0"/>
              <a:t>‹#›</a:t>
            </a:fld>
            <a:endParaRPr lang="en-GB"/>
          </a:p>
        </p:txBody>
      </p:sp>
    </p:spTree>
    <p:extLst>
      <p:ext uri="{BB962C8B-B14F-4D97-AF65-F5344CB8AC3E}">
        <p14:creationId xmlns:p14="http://schemas.microsoft.com/office/powerpoint/2010/main" val="31058549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CDC6EA-487D-83B3-5783-24117DC5142C}"/>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Content Placeholder 2">
            <a:extLst>
              <a:ext uri="{FF2B5EF4-FFF2-40B4-BE49-F238E27FC236}">
                <a16:creationId xmlns:a16="http://schemas.microsoft.com/office/drawing/2014/main" id="{211A2A0E-6D5D-D4CA-2650-E2F90A49D16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a:extLst>
              <a:ext uri="{FF2B5EF4-FFF2-40B4-BE49-F238E27FC236}">
                <a16:creationId xmlns:a16="http://schemas.microsoft.com/office/drawing/2014/main" id="{5F097355-1738-FBD5-7360-7BE684E2F7E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07CD8CB5-B55A-9C2E-CB65-A169B32A6CA4}"/>
              </a:ext>
            </a:extLst>
          </p:cNvPr>
          <p:cNvSpPr>
            <a:spLocks noGrp="1"/>
          </p:cNvSpPr>
          <p:nvPr>
            <p:ph type="dt" sz="half" idx="10"/>
          </p:nvPr>
        </p:nvSpPr>
        <p:spPr/>
        <p:txBody>
          <a:bodyPr/>
          <a:lstStyle/>
          <a:p>
            <a:fld id="{A31511F1-2B24-481A-B510-23E4DB535E3F}" type="datetimeFigureOut">
              <a:rPr lang="en-GB" smtClean="0"/>
              <a:t>14/05/2026</a:t>
            </a:fld>
            <a:endParaRPr lang="en-GB"/>
          </a:p>
        </p:txBody>
      </p:sp>
      <p:sp>
        <p:nvSpPr>
          <p:cNvPr id="6" name="Footer Placeholder 5">
            <a:extLst>
              <a:ext uri="{FF2B5EF4-FFF2-40B4-BE49-F238E27FC236}">
                <a16:creationId xmlns:a16="http://schemas.microsoft.com/office/drawing/2014/main" id="{F737B464-2B65-C634-1274-06B5C828C5F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A47C222-983A-D520-58DB-AD8FB3818145}"/>
              </a:ext>
            </a:extLst>
          </p:cNvPr>
          <p:cNvSpPr>
            <a:spLocks noGrp="1"/>
          </p:cNvSpPr>
          <p:nvPr>
            <p:ph type="sldNum" sz="quarter" idx="12"/>
          </p:nvPr>
        </p:nvSpPr>
        <p:spPr/>
        <p:txBody>
          <a:bodyPr/>
          <a:lstStyle/>
          <a:p>
            <a:fld id="{EE24DC9F-DCEC-4516-A354-11E860889429}" type="slidenum">
              <a:rPr lang="en-GB" smtClean="0"/>
              <a:t>‹#›</a:t>
            </a:fld>
            <a:endParaRPr lang="en-GB"/>
          </a:p>
        </p:txBody>
      </p:sp>
    </p:spTree>
    <p:extLst>
      <p:ext uri="{BB962C8B-B14F-4D97-AF65-F5344CB8AC3E}">
        <p14:creationId xmlns:p14="http://schemas.microsoft.com/office/powerpoint/2010/main" val="27717441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0ECF94-9ABE-6E56-D5E7-D79FDD1BF4CB}"/>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Picture Placeholder 2">
            <a:extLst>
              <a:ext uri="{FF2B5EF4-FFF2-40B4-BE49-F238E27FC236}">
                <a16:creationId xmlns:a16="http://schemas.microsoft.com/office/drawing/2014/main" id="{8EECE258-F5A7-1DBE-F187-DB0C1ED18E1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9CA70D7B-0433-991D-1F10-DD0F4545AA0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C8F9768-DD51-110C-3395-A973B6C8043D}"/>
              </a:ext>
            </a:extLst>
          </p:cNvPr>
          <p:cNvSpPr>
            <a:spLocks noGrp="1"/>
          </p:cNvSpPr>
          <p:nvPr>
            <p:ph type="dt" sz="half" idx="10"/>
          </p:nvPr>
        </p:nvSpPr>
        <p:spPr/>
        <p:txBody>
          <a:bodyPr/>
          <a:lstStyle/>
          <a:p>
            <a:fld id="{A31511F1-2B24-481A-B510-23E4DB535E3F}" type="datetimeFigureOut">
              <a:rPr lang="en-GB" smtClean="0"/>
              <a:t>14/05/2026</a:t>
            </a:fld>
            <a:endParaRPr lang="en-GB"/>
          </a:p>
        </p:txBody>
      </p:sp>
      <p:sp>
        <p:nvSpPr>
          <p:cNvPr id="6" name="Footer Placeholder 5">
            <a:extLst>
              <a:ext uri="{FF2B5EF4-FFF2-40B4-BE49-F238E27FC236}">
                <a16:creationId xmlns:a16="http://schemas.microsoft.com/office/drawing/2014/main" id="{F164AD1C-81BC-C4E5-4B7E-CBFE99CA5D9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7B1D799-D3B2-BDC5-9F92-416A6EAD20B2}"/>
              </a:ext>
            </a:extLst>
          </p:cNvPr>
          <p:cNvSpPr>
            <a:spLocks noGrp="1"/>
          </p:cNvSpPr>
          <p:nvPr>
            <p:ph type="sldNum" sz="quarter" idx="12"/>
          </p:nvPr>
        </p:nvSpPr>
        <p:spPr/>
        <p:txBody>
          <a:bodyPr/>
          <a:lstStyle/>
          <a:p>
            <a:fld id="{EE24DC9F-DCEC-4516-A354-11E860889429}" type="slidenum">
              <a:rPr lang="en-GB" smtClean="0"/>
              <a:t>‹#›</a:t>
            </a:fld>
            <a:endParaRPr lang="en-GB"/>
          </a:p>
        </p:txBody>
      </p:sp>
    </p:spTree>
    <p:extLst>
      <p:ext uri="{BB962C8B-B14F-4D97-AF65-F5344CB8AC3E}">
        <p14:creationId xmlns:p14="http://schemas.microsoft.com/office/powerpoint/2010/main" val="16446671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41EBAD6-D9D6-3D5A-CAE3-3D2A2A6CC70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46FA1B20-3661-1558-51E2-35030BA36EA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C195FBEF-39ED-855D-C621-AB72E835F63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A31511F1-2B24-481A-B510-23E4DB535E3F}" type="datetimeFigureOut">
              <a:rPr lang="en-GB" smtClean="0"/>
              <a:t>14/05/2026</a:t>
            </a:fld>
            <a:endParaRPr lang="en-GB"/>
          </a:p>
        </p:txBody>
      </p:sp>
      <p:sp>
        <p:nvSpPr>
          <p:cNvPr id="5" name="Footer Placeholder 4">
            <a:extLst>
              <a:ext uri="{FF2B5EF4-FFF2-40B4-BE49-F238E27FC236}">
                <a16:creationId xmlns:a16="http://schemas.microsoft.com/office/drawing/2014/main" id="{4C101A6B-7D68-F5C3-AFB6-5DF91A082D4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B202B8A3-E9DB-E38C-75E5-830498DD791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EE24DC9F-DCEC-4516-A354-11E860889429}" type="slidenum">
              <a:rPr lang="en-GB" smtClean="0"/>
              <a:t>‹#›</a:t>
            </a:fld>
            <a:endParaRPr lang="en-GB"/>
          </a:p>
        </p:txBody>
      </p:sp>
    </p:spTree>
    <p:extLst>
      <p:ext uri="{BB962C8B-B14F-4D97-AF65-F5344CB8AC3E}">
        <p14:creationId xmlns:p14="http://schemas.microsoft.com/office/powerpoint/2010/main" val="12053061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79" name="Rectangle 3078">
            <a:extLst>
              <a:ext uri="{FF2B5EF4-FFF2-40B4-BE49-F238E27FC236}">
                <a16:creationId xmlns:a16="http://schemas.microsoft.com/office/drawing/2014/main" id="{19B2EB12-332C-4DCC-9746-30DD4690F95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081" name="Group 3080">
            <a:extLst>
              <a:ext uri="{FF2B5EF4-FFF2-40B4-BE49-F238E27FC236}">
                <a16:creationId xmlns:a16="http://schemas.microsoft.com/office/drawing/2014/main" id="{AFD40B55-BABB-4B33-ADD3-0C234043067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34774" y="590550"/>
            <a:ext cx="5480792" cy="2739376"/>
            <a:chOff x="7807230" y="2012810"/>
            <a:chExt cx="3251252" cy="3459865"/>
          </a:xfrm>
        </p:grpSpPr>
        <p:sp>
          <p:nvSpPr>
            <p:cNvPr id="3082" name="Rectangle 3081">
              <a:extLst>
                <a:ext uri="{FF2B5EF4-FFF2-40B4-BE49-F238E27FC236}">
                  <a16:creationId xmlns:a16="http://schemas.microsoft.com/office/drawing/2014/main" id="{C324E181-0B87-4B75-A5EC-6A4B1BD1B65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807230" y="2012810"/>
              <a:ext cx="3251252" cy="3459865"/>
            </a:xfrm>
            <a:prstGeom prst="rect">
              <a:avLst/>
            </a:prstGeom>
            <a:gradFill>
              <a:gsLst>
                <a:gs pos="0">
                  <a:srgbClr val="000001"/>
                </a:gs>
                <a:gs pos="100000">
                  <a:srgbClr val="191919"/>
                </a:gs>
              </a:gsLst>
            </a:gradFill>
            <a:ln w="76200" cmpd="sng">
              <a:noFill/>
              <a:miter lim="800000"/>
            </a:ln>
            <a:effectLst>
              <a:outerShdw blurRad="127000" dist="1905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83" name="Rectangle 3082">
              <a:extLst>
                <a:ext uri="{FF2B5EF4-FFF2-40B4-BE49-F238E27FC236}">
                  <a16:creationId xmlns:a16="http://schemas.microsoft.com/office/drawing/2014/main" id="{577211FB-84C1-4B06-AF95-F83D0394DC5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807231" y="2026142"/>
              <a:ext cx="3251250" cy="3440203"/>
            </a:xfrm>
            <a:prstGeom prst="rect">
              <a:avLst/>
            </a:prstGeom>
            <a:gradFill>
              <a:gsLst>
                <a:gs pos="0">
                  <a:srgbClr val="DADADA"/>
                </a:gs>
                <a:gs pos="100000">
                  <a:srgbClr val="FFFFFE"/>
                </a:gs>
              </a:gsLst>
              <a:lin ang="16200000" scaled="0"/>
            </a:gradFill>
            <a:ln w="762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w="38100" h="38100" prst="relaxedInse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pic>
        <p:nvPicPr>
          <p:cNvPr id="5" name="Picture 4" descr="A close-up of a document&#10;&#10;AI-generated content may be incorrect.">
            <a:extLst>
              <a:ext uri="{FF2B5EF4-FFF2-40B4-BE49-F238E27FC236}">
                <a16:creationId xmlns:a16="http://schemas.microsoft.com/office/drawing/2014/main" id="{AE886BDE-D7BB-2CD6-7080-1B72B5E715E7}"/>
              </a:ext>
            </a:extLst>
          </p:cNvPr>
          <p:cNvPicPr>
            <a:picLocks noChangeAspect="1"/>
          </p:cNvPicPr>
          <p:nvPr/>
        </p:nvPicPr>
        <p:blipFill>
          <a:blip r:embed="rId3"/>
          <a:srcRect r="8714"/>
          <a:stretch>
            <a:fillRect/>
          </a:stretch>
        </p:blipFill>
        <p:spPr>
          <a:xfrm>
            <a:off x="1399716" y="753230"/>
            <a:ext cx="3750908" cy="2414016"/>
          </a:xfrm>
          <a:prstGeom prst="rect">
            <a:avLst/>
          </a:prstGeom>
        </p:spPr>
      </p:pic>
      <p:grpSp>
        <p:nvGrpSpPr>
          <p:cNvPr id="3085" name="Group 3084">
            <a:extLst>
              <a:ext uri="{FF2B5EF4-FFF2-40B4-BE49-F238E27FC236}">
                <a16:creationId xmlns:a16="http://schemas.microsoft.com/office/drawing/2014/main" id="{E616EDA1-F722-4C6A-AD2F-E487C7EBE6B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34774" y="3544708"/>
            <a:ext cx="2651760" cy="2739376"/>
            <a:chOff x="7807230" y="2012810"/>
            <a:chExt cx="3251252" cy="3459865"/>
          </a:xfrm>
        </p:grpSpPr>
        <p:sp>
          <p:nvSpPr>
            <p:cNvPr id="3086" name="Rectangle 3085">
              <a:extLst>
                <a:ext uri="{FF2B5EF4-FFF2-40B4-BE49-F238E27FC236}">
                  <a16:creationId xmlns:a16="http://schemas.microsoft.com/office/drawing/2014/main" id="{2B994A57-EDEF-4F7C-9FF3-8A46664686C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807230" y="2012810"/>
              <a:ext cx="3251252" cy="3459865"/>
            </a:xfrm>
            <a:prstGeom prst="rect">
              <a:avLst/>
            </a:prstGeom>
            <a:gradFill>
              <a:gsLst>
                <a:gs pos="0">
                  <a:srgbClr val="000001"/>
                </a:gs>
                <a:gs pos="100000">
                  <a:srgbClr val="191919"/>
                </a:gs>
              </a:gsLst>
            </a:gradFill>
            <a:ln w="76200" cmpd="sng">
              <a:noFill/>
              <a:miter lim="800000"/>
            </a:ln>
            <a:effectLst>
              <a:outerShdw blurRad="127000" dist="1905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87" name="Rectangle 3086">
              <a:extLst>
                <a:ext uri="{FF2B5EF4-FFF2-40B4-BE49-F238E27FC236}">
                  <a16:creationId xmlns:a16="http://schemas.microsoft.com/office/drawing/2014/main" id="{C0D45935-877E-4620-9F00-69FFC601B3D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807231" y="2026142"/>
              <a:ext cx="3251250" cy="3440203"/>
            </a:xfrm>
            <a:prstGeom prst="rect">
              <a:avLst/>
            </a:prstGeom>
            <a:gradFill>
              <a:gsLst>
                <a:gs pos="0">
                  <a:srgbClr val="DADADA"/>
                </a:gs>
                <a:gs pos="100000">
                  <a:srgbClr val="FFFFFE"/>
                </a:gs>
              </a:gsLst>
              <a:lin ang="16200000" scaled="0"/>
            </a:gradFill>
            <a:ln w="762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w="38100" h="38100" prst="relaxedInse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pic>
        <p:nvPicPr>
          <p:cNvPr id="24" name="Picture 23" descr="A blue and white rectangular object with white text&#10;&#10;AI-generated content may be incorrect.">
            <a:extLst>
              <a:ext uri="{FF2B5EF4-FFF2-40B4-BE49-F238E27FC236}">
                <a16:creationId xmlns:a16="http://schemas.microsoft.com/office/drawing/2014/main" id="{20F11362-70B1-4731-8C16-BBE988B73546}"/>
              </a:ext>
            </a:extLst>
          </p:cNvPr>
          <p:cNvPicPr>
            <a:picLocks noChangeAspect="1"/>
          </p:cNvPicPr>
          <p:nvPr/>
        </p:nvPicPr>
        <p:blipFill>
          <a:blip r:embed="rId4"/>
          <a:stretch>
            <a:fillRect/>
          </a:stretch>
        </p:blipFill>
        <p:spPr>
          <a:xfrm>
            <a:off x="699366" y="4046333"/>
            <a:ext cx="2322576" cy="1736125"/>
          </a:xfrm>
          <a:prstGeom prst="rect">
            <a:avLst/>
          </a:prstGeom>
        </p:spPr>
      </p:pic>
      <p:grpSp>
        <p:nvGrpSpPr>
          <p:cNvPr id="3089" name="Group 3088">
            <a:extLst>
              <a:ext uri="{FF2B5EF4-FFF2-40B4-BE49-F238E27FC236}">
                <a16:creationId xmlns:a16="http://schemas.microsoft.com/office/drawing/2014/main" id="{718BCC2B-0684-4382-A2D3-C9ADC776876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385270" y="3544708"/>
            <a:ext cx="2651760" cy="2739376"/>
            <a:chOff x="7807230" y="2012810"/>
            <a:chExt cx="3251252" cy="3459865"/>
          </a:xfrm>
        </p:grpSpPr>
        <p:sp>
          <p:nvSpPr>
            <p:cNvPr id="3090" name="Rectangle 3089">
              <a:extLst>
                <a:ext uri="{FF2B5EF4-FFF2-40B4-BE49-F238E27FC236}">
                  <a16:creationId xmlns:a16="http://schemas.microsoft.com/office/drawing/2014/main" id="{F67BE271-7CC8-493E-ACC7-330B8DAEC7D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807230" y="2012810"/>
              <a:ext cx="3251252" cy="3459865"/>
            </a:xfrm>
            <a:prstGeom prst="rect">
              <a:avLst/>
            </a:prstGeom>
            <a:gradFill>
              <a:gsLst>
                <a:gs pos="0">
                  <a:srgbClr val="000001"/>
                </a:gs>
                <a:gs pos="100000">
                  <a:srgbClr val="191919"/>
                </a:gs>
              </a:gsLst>
            </a:gradFill>
            <a:ln w="76200" cmpd="sng">
              <a:noFill/>
              <a:miter lim="800000"/>
            </a:ln>
            <a:effectLst>
              <a:outerShdw blurRad="127000" dist="1905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91" name="Rectangle 3090">
              <a:extLst>
                <a:ext uri="{FF2B5EF4-FFF2-40B4-BE49-F238E27FC236}">
                  <a16:creationId xmlns:a16="http://schemas.microsoft.com/office/drawing/2014/main" id="{B416E226-9BF3-4654-A708-DDC3A062CF6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807231" y="2026142"/>
              <a:ext cx="3251250" cy="3440203"/>
            </a:xfrm>
            <a:prstGeom prst="rect">
              <a:avLst/>
            </a:prstGeom>
            <a:gradFill>
              <a:gsLst>
                <a:gs pos="0">
                  <a:srgbClr val="DADADA"/>
                </a:gs>
                <a:gs pos="100000">
                  <a:srgbClr val="FFFFFE"/>
                </a:gs>
              </a:gsLst>
              <a:lin ang="16200000" scaled="0"/>
            </a:gradFill>
            <a:ln w="762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w="38100" h="38100" prst="relaxedInse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pic>
        <p:nvPicPr>
          <p:cNvPr id="3074" name="Picture 2" descr="The Advent Message I Missed In ...">
            <a:extLst>
              <a:ext uri="{FF2B5EF4-FFF2-40B4-BE49-F238E27FC236}">
                <a16:creationId xmlns:a16="http://schemas.microsoft.com/office/drawing/2014/main" id="{BBE09013-46A3-607C-992C-E8B3A22F9C54}"/>
              </a:ext>
            </a:extLst>
          </p:cNvPr>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3549862" y="4092361"/>
            <a:ext cx="2322576" cy="1644070"/>
          </a:xfrm>
          <a:prstGeom prst="rect">
            <a:avLst/>
          </a:prstGeom>
          <a:noFill/>
          <a:extLst>
            <a:ext uri="{909E8E84-426E-40DD-AFC4-6F175D3DCCD1}">
              <a14:hiddenFill xmlns:a14="http://schemas.microsoft.com/office/drawing/2010/main">
                <a:solidFill>
                  <a:srgbClr val="FFFFFF"/>
                </a:solidFill>
              </a14:hiddenFill>
            </a:ext>
          </a:extLst>
        </p:spPr>
      </p:pic>
      <p:grpSp>
        <p:nvGrpSpPr>
          <p:cNvPr id="3093" name="Group 3092">
            <a:extLst>
              <a:ext uri="{FF2B5EF4-FFF2-40B4-BE49-F238E27FC236}">
                <a16:creationId xmlns:a16="http://schemas.microsoft.com/office/drawing/2014/main" id="{B5D0BDB0-2E17-4D86-BEE1-1A1817E0469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206100" y="583417"/>
            <a:ext cx="5451125" cy="5700667"/>
            <a:chOff x="7807230" y="2012810"/>
            <a:chExt cx="3251252" cy="3459865"/>
          </a:xfrm>
        </p:grpSpPr>
        <p:sp>
          <p:nvSpPr>
            <p:cNvPr id="3094" name="Rectangle 3093">
              <a:extLst>
                <a:ext uri="{FF2B5EF4-FFF2-40B4-BE49-F238E27FC236}">
                  <a16:creationId xmlns:a16="http://schemas.microsoft.com/office/drawing/2014/main" id="{07A4205F-B9AE-4B05-9BDE-05C46ED380B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807230" y="2012810"/>
              <a:ext cx="3251252" cy="3459865"/>
            </a:xfrm>
            <a:prstGeom prst="rect">
              <a:avLst/>
            </a:prstGeom>
            <a:gradFill>
              <a:gsLst>
                <a:gs pos="0">
                  <a:srgbClr val="000001"/>
                </a:gs>
                <a:gs pos="100000">
                  <a:srgbClr val="191919"/>
                </a:gs>
              </a:gsLst>
            </a:gradFill>
            <a:ln w="76200" cmpd="sng">
              <a:noFill/>
              <a:miter lim="800000"/>
            </a:ln>
            <a:effectLst>
              <a:outerShdw blurRad="127000" dist="1905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95" name="Rectangle 3094">
              <a:extLst>
                <a:ext uri="{FF2B5EF4-FFF2-40B4-BE49-F238E27FC236}">
                  <a16:creationId xmlns:a16="http://schemas.microsoft.com/office/drawing/2014/main" id="{7B833BEF-B243-4FC2-967F-3C9C2085AB4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807231" y="2026142"/>
              <a:ext cx="3251250" cy="3440203"/>
            </a:xfrm>
            <a:prstGeom prst="rect">
              <a:avLst/>
            </a:prstGeom>
            <a:gradFill>
              <a:gsLst>
                <a:gs pos="0">
                  <a:srgbClr val="DADADA"/>
                </a:gs>
                <a:gs pos="100000">
                  <a:srgbClr val="FFFFFE"/>
                </a:gs>
              </a:gsLst>
              <a:lin ang="16200000" scaled="0"/>
            </a:gradFill>
            <a:ln w="762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w="38100" h="38100" prst="relaxedInse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pic>
        <p:nvPicPr>
          <p:cNvPr id="8" name="Picture 7" descr="A list of information on a white background&#10;&#10;AI-generated content may be incorrect.">
            <a:extLst>
              <a:ext uri="{FF2B5EF4-FFF2-40B4-BE49-F238E27FC236}">
                <a16:creationId xmlns:a16="http://schemas.microsoft.com/office/drawing/2014/main" id="{721333E9-37F8-4BD5-A066-A63902E111C4}"/>
              </a:ext>
            </a:extLst>
          </p:cNvPr>
          <p:cNvPicPr>
            <a:picLocks noChangeAspect="1"/>
          </p:cNvPicPr>
          <p:nvPr/>
        </p:nvPicPr>
        <p:blipFill>
          <a:blip r:embed="rId6"/>
          <a:stretch>
            <a:fillRect/>
          </a:stretch>
        </p:blipFill>
        <p:spPr>
          <a:xfrm>
            <a:off x="7142730" y="763702"/>
            <a:ext cx="3577863" cy="5340096"/>
          </a:xfrm>
          <a:prstGeom prst="rect">
            <a:avLst/>
          </a:prstGeom>
        </p:spPr>
      </p:pic>
    </p:spTree>
    <p:extLst>
      <p:ext uri="{BB962C8B-B14F-4D97-AF65-F5344CB8AC3E}">
        <p14:creationId xmlns:p14="http://schemas.microsoft.com/office/powerpoint/2010/main" val="5208623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a:extLst>
              <a:ext uri="{FF2B5EF4-FFF2-40B4-BE49-F238E27FC236}">
                <a16:creationId xmlns:a16="http://schemas.microsoft.com/office/drawing/2014/main" id="{2FA93CA3-01C4-EB6C-2418-0842D592FB98}"/>
              </a:ext>
            </a:extLst>
          </p:cNvPr>
          <p:cNvSpPr/>
          <p:nvPr/>
        </p:nvSpPr>
        <p:spPr>
          <a:xfrm>
            <a:off x="3526074" y="1195478"/>
            <a:ext cx="1590805" cy="90187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t>A&amp;G</a:t>
            </a:r>
          </a:p>
          <a:p>
            <a:pPr algn="ctr"/>
            <a:endParaRPr lang="en-GB" b="1" dirty="0"/>
          </a:p>
        </p:txBody>
      </p:sp>
      <p:sp>
        <p:nvSpPr>
          <p:cNvPr id="7" name="Oval 6">
            <a:extLst>
              <a:ext uri="{FF2B5EF4-FFF2-40B4-BE49-F238E27FC236}">
                <a16:creationId xmlns:a16="http://schemas.microsoft.com/office/drawing/2014/main" id="{D7919906-8B4B-2B5E-0C3E-B5A55646BAFD}"/>
              </a:ext>
            </a:extLst>
          </p:cNvPr>
          <p:cNvSpPr/>
          <p:nvPr/>
        </p:nvSpPr>
        <p:spPr>
          <a:xfrm>
            <a:off x="6471780" y="1195478"/>
            <a:ext cx="1590805" cy="90187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t>C&amp;B</a:t>
            </a:r>
          </a:p>
          <a:p>
            <a:pPr algn="ctr"/>
            <a:endParaRPr lang="en-GB" b="1" dirty="0"/>
          </a:p>
        </p:txBody>
      </p:sp>
      <p:sp>
        <p:nvSpPr>
          <p:cNvPr id="8" name="Arrow: Right 7">
            <a:extLst>
              <a:ext uri="{FF2B5EF4-FFF2-40B4-BE49-F238E27FC236}">
                <a16:creationId xmlns:a16="http://schemas.microsoft.com/office/drawing/2014/main" id="{E18AC4DF-57A3-53EA-9698-63832DC64100}"/>
              </a:ext>
            </a:extLst>
          </p:cNvPr>
          <p:cNvSpPr/>
          <p:nvPr/>
        </p:nvSpPr>
        <p:spPr>
          <a:xfrm rot="5400000">
            <a:off x="5442556" y="1753681"/>
            <a:ext cx="901874" cy="776614"/>
          </a:xfrm>
          <a:prstGeom prst="rightArrow">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Oval 8">
            <a:extLst>
              <a:ext uri="{FF2B5EF4-FFF2-40B4-BE49-F238E27FC236}">
                <a16:creationId xmlns:a16="http://schemas.microsoft.com/office/drawing/2014/main" id="{4DBD37D1-C637-0B40-1898-6349EBD2E846}"/>
              </a:ext>
            </a:extLst>
          </p:cNvPr>
          <p:cNvSpPr/>
          <p:nvPr/>
        </p:nvSpPr>
        <p:spPr>
          <a:xfrm>
            <a:off x="4603312" y="4483886"/>
            <a:ext cx="2580362" cy="764088"/>
          </a:xfrm>
          <a:prstGeom prst="ellips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GB" b="1" dirty="0"/>
              <a:t>Triage</a:t>
            </a:r>
          </a:p>
        </p:txBody>
      </p:sp>
      <p:sp>
        <p:nvSpPr>
          <p:cNvPr id="10" name="Rectangle 9">
            <a:extLst>
              <a:ext uri="{FF2B5EF4-FFF2-40B4-BE49-F238E27FC236}">
                <a16:creationId xmlns:a16="http://schemas.microsoft.com/office/drawing/2014/main" id="{60B68201-B9E1-AE15-27B5-CC531CEE5F9A}"/>
              </a:ext>
            </a:extLst>
          </p:cNvPr>
          <p:cNvSpPr/>
          <p:nvPr/>
        </p:nvSpPr>
        <p:spPr>
          <a:xfrm>
            <a:off x="4321477" y="2664912"/>
            <a:ext cx="3144032" cy="764088"/>
          </a:xfrm>
          <a:prstGeom prst="rect">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en-GB" b="1" dirty="0"/>
              <a:t>RAS vs Directly Bookable</a:t>
            </a:r>
          </a:p>
        </p:txBody>
      </p:sp>
      <p:sp>
        <p:nvSpPr>
          <p:cNvPr id="11" name="Oval 10">
            <a:extLst>
              <a:ext uri="{FF2B5EF4-FFF2-40B4-BE49-F238E27FC236}">
                <a16:creationId xmlns:a16="http://schemas.microsoft.com/office/drawing/2014/main" id="{A4ADEF11-1846-4E30-3C2E-F8656B0BE7ED}"/>
              </a:ext>
            </a:extLst>
          </p:cNvPr>
          <p:cNvSpPr/>
          <p:nvPr/>
        </p:nvSpPr>
        <p:spPr>
          <a:xfrm>
            <a:off x="5035461" y="5342502"/>
            <a:ext cx="1716064" cy="1290181"/>
          </a:xfrm>
          <a:prstGeom prst="ellipse">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r>
              <a:rPr lang="en-GB" b="1" dirty="0"/>
              <a:t>Outcome</a:t>
            </a:r>
          </a:p>
        </p:txBody>
      </p:sp>
      <p:sp>
        <p:nvSpPr>
          <p:cNvPr id="12" name="Rectangle: Rounded Corners 11">
            <a:extLst>
              <a:ext uri="{FF2B5EF4-FFF2-40B4-BE49-F238E27FC236}">
                <a16:creationId xmlns:a16="http://schemas.microsoft.com/office/drawing/2014/main" id="{0D2F3BE9-0A40-8E30-71A3-21DC5AF8C335}"/>
              </a:ext>
            </a:extLst>
          </p:cNvPr>
          <p:cNvSpPr/>
          <p:nvPr/>
        </p:nvSpPr>
        <p:spPr>
          <a:xfrm>
            <a:off x="8062585" y="3676433"/>
            <a:ext cx="2580362" cy="64500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Diagnostic tests</a:t>
            </a:r>
          </a:p>
        </p:txBody>
      </p:sp>
      <p:sp>
        <p:nvSpPr>
          <p:cNvPr id="13" name="Rectangle: Rounded Corners 12">
            <a:extLst>
              <a:ext uri="{FF2B5EF4-FFF2-40B4-BE49-F238E27FC236}">
                <a16:creationId xmlns:a16="http://schemas.microsoft.com/office/drawing/2014/main" id="{13536647-9E97-70E6-6490-0C8EBBA7D352}"/>
              </a:ext>
            </a:extLst>
          </p:cNvPr>
          <p:cNvSpPr/>
          <p:nvPr/>
        </p:nvSpPr>
        <p:spPr>
          <a:xfrm>
            <a:off x="1039659" y="3674060"/>
            <a:ext cx="2580362" cy="64500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Pre-Referral Work-up</a:t>
            </a:r>
          </a:p>
        </p:txBody>
      </p:sp>
      <p:sp>
        <p:nvSpPr>
          <p:cNvPr id="14" name="Arrow: Up-Down 13">
            <a:extLst>
              <a:ext uri="{FF2B5EF4-FFF2-40B4-BE49-F238E27FC236}">
                <a16:creationId xmlns:a16="http://schemas.microsoft.com/office/drawing/2014/main" id="{3189E049-B1AA-3E44-5C24-000880290908}"/>
              </a:ext>
            </a:extLst>
          </p:cNvPr>
          <p:cNvSpPr/>
          <p:nvPr/>
        </p:nvSpPr>
        <p:spPr>
          <a:xfrm>
            <a:off x="171843" y="824941"/>
            <a:ext cx="776614" cy="5159167"/>
          </a:xfrm>
          <a:prstGeom prst="upDownArrow">
            <a:avLst/>
          </a:prstGeom>
          <a:solidFill>
            <a:schemeClr val="bg1"/>
          </a:solid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solidFill>
                  <a:srgbClr val="FF0000"/>
                </a:solidFill>
              </a:rPr>
              <a:t>Commun</a:t>
            </a:r>
          </a:p>
          <a:p>
            <a:pPr algn="ctr"/>
            <a:r>
              <a:rPr lang="en-GB" b="1" dirty="0">
                <a:solidFill>
                  <a:srgbClr val="FF0000"/>
                </a:solidFill>
              </a:rPr>
              <a:t>I</a:t>
            </a:r>
          </a:p>
          <a:p>
            <a:pPr algn="ctr"/>
            <a:r>
              <a:rPr lang="en-GB" b="1" dirty="0">
                <a:solidFill>
                  <a:srgbClr val="FF0000"/>
                </a:solidFill>
              </a:rPr>
              <a:t>Cat</a:t>
            </a:r>
          </a:p>
          <a:p>
            <a:pPr algn="ctr"/>
            <a:r>
              <a:rPr lang="en-GB" b="1" dirty="0">
                <a:solidFill>
                  <a:srgbClr val="FF0000"/>
                </a:solidFill>
              </a:rPr>
              <a:t>I</a:t>
            </a:r>
          </a:p>
          <a:p>
            <a:pPr algn="ctr"/>
            <a:r>
              <a:rPr lang="en-GB" b="1" dirty="0">
                <a:solidFill>
                  <a:srgbClr val="FF0000"/>
                </a:solidFill>
              </a:rPr>
              <a:t>on</a:t>
            </a:r>
          </a:p>
        </p:txBody>
      </p:sp>
      <p:sp>
        <p:nvSpPr>
          <p:cNvPr id="15" name="Rectangle 14">
            <a:extLst>
              <a:ext uri="{FF2B5EF4-FFF2-40B4-BE49-F238E27FC236}">
                <a16:creationId xmlns:a16="http://schemas.microsoft.com/office/drawing/2014/main" id="{4A0CB15F-7787-6802-4BB8-72FBC47722F1}"/>
              </a:ext>
            </a:extLst>
          </p:cNvPr>
          <p:cNvSpPr/>
          <p:nvPr/>
        </p:nvSpPr>
        <p:spPr>
          <a:xfrm>
            <a:off x="3494040" y="551722"/>
            <a:ext cx="4798905" cy="596492"/>
          </a:xfrm>
          <a:prstGeom prst="rect">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r>
              <a:rPr lang="en-GB" sz="2000" b="1" dirty="0"/>
              <a:t>1</a:t>
            </a:r>
            <a:r>
              <a:rPr lang="en-GB" sz="2000" b="1" baseline="30000" dirty="0"/>
              <a:t>st</a:t>
            </a:r>
            <a:r>
              <a:rPr lang="en-GB" sz="2000" b="1" dirty="0"/>
              <a:t> Primary | Secondary Care Interface</a:t>
            </a:r>
          </a:p>
        </p:txBody>
      </p:sp>
      <p:sp>
        <p:nvSpPr>
          <p:cNvPr id="16" name="Rectangle: Rounded Corners 15">
            <a:extLst>
              <a:ext uri="{FF2B5EF4-FFF2-40B4-BE49-F238E27FC236}">
                <a16:creationId xmlns:a16="http://schemas.microsoft.com/office/drawing/2014/main" id="{FE3EB858-5D97-D563-0328-2521D4EF2AC4}"/>
              </a:ext>
            </a:extLst>
          </p:cNvPr>
          <p:cNvSpPr/>
          <p:nvPr/>
        </p:nvSpPr>
        <p:spPr>
          <a:xfrm>
            <a:off x="8229600" y="1286441"/>
            <a:ext cx="2580362" cy="64500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Clinical Entity</a:t>
            </a:r>
          </a:p>
        </p:txBody>
      </p:sp>
      <p:sp>
        <p:nvSpPr>
          <p:cNvPr id="17" name="Rectangle: Rounded Corners 16">
            <a:extLst>
              <a:ext uri="{FF2B5EF4-FFF2-40B4-BE49-F238E27FC236}">
                <a16:creationId xmlns:a16="http://schemas.microsoft.com/office/drawing/2014/main" id="{9B88B19A-DD7B-AEFE-71A7-65380296436F}"/>
              </a:ext>
            </a:extLst>
          </p:cNvPr>
          <p:cNvSpPr/>
          <p:nvPr/>
        </p:nvSpPr>
        <p:spPr>
          <a:xfrm>
            <a:off x="880992" y="1286441"/>
            <a:ext cx="2580362" cy="64500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Clinical Entity</a:t>
            </a:r>
          </a:p>
        </p:txBody>
      </p:sp>
      <p:sp>
        <p:nvSpPr>
          <p:cNvPr id="18" name="Arrow: Right 17">
            <a:extLst>
              <a:ext uri="{FF2B5EF4-FFF2-40B4-BE49-F238E27FC236}">
                <a16:creationId xmlns:a16="http://schemas.microsoft.com/office/drawing/2014/main" id="{9C1307F3-E6B6-0EA0-9D2D-121BFA0C5002}"/>
              </a:ext>
            </a:extLst>
          </p:cNvPr>
          <p:cNvSpPr/>
          <p:nvPr/>
        </p:nvSpPr>
        <p:spPr>
          <a:xfrm rot="5400000">
            <a:off x="5442556" y="3571100"/>
            <a:ext cx="901874" cy="776614"/>
          </a:xfrm>
          <a:prstGeom prst="rightArrow">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9" name="Oval 18">
            <a:extLst>
              <a:ext uri="{FF2B5EF4-FFF2-40B4-BE49-F238E27FC236}">
                <a16:creationId xmlns:a16="http://schemas.microsoft.com/office/drawing/2014/main" id="{4F0D0AFA-6A42-F209-78BB-03EE7D414E68}"/>
              </a:ext>
            </a:extLst>
          </p:cNvPr>
          <p:cNvSpPr/>
          <p:nvPr/>
        </p:nvSpPr>
        <p:spPr>
          <a:xfrm>
            <a:off x="7183674" y="4483886"/>
            <a:ext cx="1590804" cy="690106"/>
          </a:xfrm>
          <a:prstGeom prst="ellips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en-GB" b="1" dirty="0"/>
              <a:t>GIRFT</a:t>
            </a:r>
          </a:p>
        </p:txBody>
      </p:sp>
      <p:sp>
        <p:nvSpPr>
          <p:cNvPr id="20" name="Oval 19">
            <a:extLst>
              <a:ext uri="{FF2B5EF4-FFF2-40B4-BE49-F238E27FC236}">
                <a16:creationId xmlns:a16="http://schemas.microsoft.com/office/drawing/2014/main" id="{C9CF8BB3-3ECC-8BEF-C1E4-9D0FCAA92D8B}"/>
              </a:ext>
            </a:extLst>
          </p:cNvPr>
          <p:cNvSpPr/>
          <p:nvPr/>
        </p:nvSpPr>
        <p:spPr>
          <a:xfrm>
            <a:off x="3012507" y="4483886"/>
            <a:ext cx="1590805" cy="687733"/>
          </a:xfrm>
          <a:prstGeom prst="ellips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en-GB" b="1" dirty="0"/>
              <a:t>NICE etc</a:t>
            </a:r>
          </a:p>
        </p:txBody>
      </p:sp>
      <p:sp>
        <p:nvSpPr>
          <p:cNvPr id="21" name="Rectangle 20">
            <a:extLst>
              <a:ext uri="{FF2B5EF4-FFF2-40B4-BE49-F238E27FC236}">
                <a16:creationId xmlns:a16="http://schemas.microsoft.com/office/drawing/2014/main" id="{D562DBC9-9260-0242-606D-E1CC379E5427}"/>
              </a:ext>
            </a:extLst>
          </p:cNvPr>
          <p:cNvSpPr/>
          <p:nvPr/>
        </p:nvSpPr>
        <p:spPr>
          <a:xfrm>
            <a:off x="171843" y="101449"/>
            <a:ext cx="1413889" cy="596492"/>
          </a:xfrm>
          <a:prstGeom prst="rect">
            <a:avLst/>
          </a:prstGeom>
          <a:ln>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en-GB" sz="2000" b="1" dirty="0">
                <a:solidFill>
                  <a:srgbClr val="FF0000"/>
                </a:solidFill>
              </a:rPr>
              <a:t>1</a:t>
            </a:r>
            <a:r>
              <a:rPr lang="en-GB" sz="2000" b="1" baseline="30000" dirty="0">
                <a:solidFill>
                  <a:srgbClr val="FF0000"/>
                </a:solidFill>
              </a:rPr>
              <a:t>o</a:t>
            </a:r>
            <a:r>
              <a:rPr lang="en-GB" sz="2000" b="1" dirty="0">
                <a:solidFill>
                  <a:srgbClr val="FF0000"/>
                </a:solidFill>
              </a:rPr>
              <a:t> &amp; 2</a:t>
            </a:r>
            <a:r>
              <a:rPr lang="en-GB" sz="2000" b="1" baseline="30000" dirty="0">
                <a:solidFill>
                  <a:srgbClr val="FF0000"/>
                </a:solidFill>
              </a:rPr>
              <a:t>o</a:t>
            </a:r>
            <a:r>
              <a:rPr lang="en-GB" sz="2000" b="1" dirty="0">
                <a:solidFill>
                  <a:srgbClr val="FF0000"/>
                </a:solidFill>
              </a:rPr>
              <a:t> Standards </a:t>
            </a:r>
          </a:p>
        </p:txBody>
      </p:sp>
      <p:graphicFrame>
        <p:nvGraphicFramePr>
          <p:cNvPr id="22" name="Table 21">
            <a:extLst>
              <a:ext uri="{FF2B5EF4-FFF2-40B4-BE49-F238E27FC236}">
                <a16:creationId xmlns:a16="http://schemas.microsoft.com/office/drawing/2014/main" id="{2B1952C1-BE5C-4461-9E84-BA0679393D16}"/>
              </a:ext>
            </a:extLst>
          </p:cNvPr>
          <p:cNvGraphicFramePr>
            <a:graphicFrameLocks noGrp="1"/>
          </p:cNvGraphicFramePr>
          <p:nvPr>
            <p:extLst>
              <p:ext uri="{D42A27DB-BD31-4B8C-83A1-F6EECF244321}">
                <p14:modId xmlns:p14="http://schemas.microsoft.com/office/powerpoint/2010/main" val="530833359"/>
              </p:ext>
            </p:extLst>
          </p:nvPr>
        </p:nvGraphicFramePr>
        <p:xfrm>
          <a:off x="8897728" y="5171620"/>
          <a:ext cx="3194154" cy="1621155"/>
        </p:xfrm>
        <a:graphic>
          <a:graphicData uri="http://schemas.openxmlformats.org/drawingml/2006/table">
            <a:tbl>
              <a:tblPr/>
              <a:tblGrid>
                <a:gridCol w="3194154">
                  <a:extLst>
                    <a:ext uri="{9D8B030D-6E8A-4147-A177-3AD203B41FA5}">
                      <a16:colId xmlns:a16="http://schemas.microsoft.com/office/drawing/2014/main" val="1840529494"/>
                    </a:ext>
                  </a:extLst>
                </a:gridCol>
              </a:tblGrid>
              <a:tr h="999095">
                <a:tc>
                  <a:txBody>
                    <a:bodyPr/>
                    <a:lstStyle/>
                    <a:p>
                      <a:pPr fontAlgn="t">
                        <a:lnSpc>
                          <a:spcPts val="1500"/>
                        </a:lnSpc>
                        <a:buNone/>
                      </a:pPr>
                      <a:r>
                        <a:rPr lang="en-GB" b="1" i="0">
                          <a:effectLst/>
                          <a:latin typeface="Segoe UI" panose="020B0502040204020203" pitchFamily="34" charset="0"/>
                        </a:rPr>
                        <a:t>Outcome</a:t>
                      </a:r>
                      <a:endParaRPr lang="en-GB" b="0" i="0">
                        <a:effectLst/>
                        <a:latin typeface="Segoe UI" panose="020B0502040204020203" pitchFamily="34" charset="0"/>
                      </a:endParaRPr>
                    </a:p>
                    <a:p>
                      <a:pPr fontAlgn="t">
                        <a:lnSpc>
                          <a:spcPts val="1500"/>
                        </a:lnSpc>
                        <a:buFont typeface="Arial" panose="020B0604020202020204" pitchFamily="34" charset="0"/>
                        <a:buChar char="•"/>
                      </a:pPr>
                      <a:r>
                        <a:rPr lang="en-GB" b="0" i="0">
                          <a:effectLst/>
                          <a:latin typeface="Segoe UI" panose="020B0502040204020203" pitchFamily="34" charset="0"/>
                        </a:rPr>
                        <a:t>Appropriate patient allocation</a:t>
                      </a:r>
                    </a:p>
                    <a:p>
                      <a:pPr fontAlgn="t">
                        <a:lnSpc>
                          <a:spcPts val="1500"/>
                        </a:lnSpc>
                        <a:buFont typeface="Arial" panose="020B0604020202020204" pitchFamily="34" charset="0"/>
                        <a:buChar char="•"/>
                      </a:pPr>
                      <a:r>
                        <a:rPr lang="en-GB" b="0" i="0">
                          <a:effectLst/>
                          <a:latin typeface="Segoe UI" panose="020B0502040204020203" pitchFamily="34" charset="0"/>
                        </a:rPr>
                        <a:t>Efficient use of resources</a:t>
                      </a:r>
                    </a:p>
                    <a:p>
                      <a:pPr fontAlgn="t">
                        <a:lnSpc>
                          <a:spcPts val="1500"/>
                        </a:lnSpc>
                        <a:buFont typeface="Arial" panose="020B0604020202020204" pitchFamily="34" charset="0"/>
                        <a:buChar char="•"/>
                      </a:pPr>
                      <a:r>
                        <a:rPr lang="en-GB" b="0" i="0">
                          <a:effectLst/>
                          <a:latin typeface="Segoe UI" panose="020B0502040204020203" pitchFamily="34" charset="0"/>
                        </a:rPr>
                        <a:t>Improved patient flow and experience</a:t>
                      </a:r>
                    </a:p>
                  </a:txBody>
                  <a:tcPr>
                    <a:lnL w="6350" cap="flat" cmpd="sng" algn="ctr">
                      <a:solidFill>
                        <a:srgbClr val="E6E6E6"/>
                      </a:solidFill>
                      <a:prstDash val="solid"/>
                      <a:round/>
                      <a:headEnd type="none" w="med" len="med"/>
                      <a:tailEnd type="none" w="med" len="med"/>
                    </a:lnL>
                    <a:lnR w="6350" cap="flat" cmpd="sng" algn="ctr">
                      <a:solidFill>
                        <a:srgbClr val="E6E6E6"/>
                      </a:solidFill>
                      <a:prstDash val="solid"/>
                      <a:round/>
                      <a:headEnd type="none" w="med" len="med"/>
                      <a:tailEnd type="none" w="med" len="med"/>
                    </a:lnR>
                    <a:lnT w="6350" cap="flat" cmpd="sng" algn="ctr">
                      <a:solidFill>
                        <a:srgbClr val="E6E6E6"/>
                      </a:solidFill>
                      <a:prstDash val="solid"/>
                      <a:round/>
                      <a:headEnd type="none" w="med" len="med"/>
                      <a:tailEnd type="none" w="med" len="med"/>
                    </a:lnT>
                    <a:lnB w="6350" cap="flat" cmpd="sng" algn="ctr">
                      <a:solidFill>
                        <a:srgbClr val="E6E6E6"/>
                      </a:solidFill>
                      <a:prstDash val="solid"/>
                      <a:round/>
                      <a:headEnd type="none" w="med" len="med"/>
                      <a:tailEnd type="none" w="med" len="med"/>
                    </a:lnB>
                    <a:solidFill>
                      <a:srgbClr val="F5F5F5"/>
                    </a:solidFill>
                  </a:tcPr>
                </a:tc>
                <a:extLst>
                  <a:ext uri="{0D108BD9-81ED-4DB2-BD59-A6C34878D82A}">
                    <a16:rowId xmlns:a16="http://schemas.microsoft.com/office/drawing/2014/main" val="1435957550"/>
                  </a:ext>
                </a:extLst>
              </a:tr>
              <a:tr h="291087">
                <a:tc>
                  <a:txBody>
                    <a:bodyPr/>
                    <a:lstStyle/>
                    <a:p>
                      <a:endParaRPr lang="en-GB" dirty="0"/>
                    </a:p>
                  </a:txBody>
                  <a:tcPr>
                    <a:lnT w="6350" cap="flat" cmpd="sng" algn="ctr">
                      <a:solidFill>
                        <a:srgbClr val="E6E6E6"/>
                      </a:solidFill>
                      <a:prstDash val="solid"/>
                      <a:round/>
                      <a:headEnd type="none" w="med" len="med"/>
                      <a:tailEnd type="none" w="med" len="med"/>
                    </a:lnT>
                  </a:tcPr>
                </a:tc>
                <a:extLst>
                  <a:ext uri="{0D108BD9-81ED-4DB2-BD59-A6C34878D82A}">
                    <a16:rowId xmlns:a16="http://schemas.microsoft.com/office/drawing/2014/main" val="2184963969"/>
                  </a:ext>
                </a:extLst>
              </a:tr>
            </a:tbl>
          </a:graphicData>
        </a:graphic>
      </p:graphicFrame>
    </p:spTree>
    <p:extLst>
      <p:ext uri="{BB962C8B-B14F-4D97-AF65-F5344CB8AC3E}">
        <p14:creationId xmlns:p14="http://schemas.microsoft.com/office/powerpoint/2010/main" val="4195939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No photo description available.">
            <a:extLst>
              <a:ext uri="{FF2B5EF4-FFF2-40B4-BE49-F238E27FC236}">
                <a16:creationId xmlns:a16="http://schemas.microsoft.com/office/drawing/2014/main" id="{EAA0ED6C-478B-D6C2-D522-92DF737E3EAD}"/>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3397908" y="915441"/>
            <a:ext cx="5571067" cy="5571067"/>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95F76EF4-637B-60CD-AB04-8FEE8920565E}"/>
              </a:ext>
            </a:extLst>
          </p:cNvPr>
          <p:cNvSpPr txBox="1"/>
          <p:nvPr/>
        </p:nvSpPr>
        <p:spPr>
          <a:xfrm>
            <a:off x="5576341" y="3177915"/>
            <a:ext cx="1214203" cy="646331"/>
          </a:xfrm>
          <a:prstGeom prst="rect">
            <a:avLst/>
          </a:prstGeom>
          <a:noFill/>
        </p:spPr>
        <p:txBody>
          <a:bodyPr wrap="square" rtlCol="0">
            <a:spAutoFit/>
          </a:bodyPr>
          <a:lstStyle/>
          <a:p>
            <a:pPr algn="ctr"/>
            <a:r>
              <a:rPr lang="en-GB" sz="3600" b="1" dirty="0">
                <a:solidFill>
                  <a:schemeClr val="bg1"/>
                </a:solidFill>
              </a:rPr>
              <a:t>Hub</a:t>
            </a:r>
          </a:p>
        </p:txBody>
      </p:sp>
      <p:sp>
        <p:nvSpPr>
          <p:cNvPr id="7" name="Rectangle: Rounded Corners 6">
            <a:extLst>
              <a:ext uri="{FF2B5EF4-FFF2-40B4-BE49-F238E27FC236}">
                <a16:creationId xmlns:a16="http://schemas.microsoft.com/office/drawing/2014/main" id="{F175CC29-2992-3ED7-7DD0-4073382BC663}"/>
              </a:ext>
            </a:extLst>
          </p:cNvPr>
          <p:cNvSpPr/>
          <p:nvPr/>
        </p:nvSpPr>
        <p:spPr>
          <a:xfrm>
            <a:off x="292100" y="270441"/>
            <a:ext cx="2580362" cy="64500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err="1"/>
              <a:t>Specilaity</a:t>
            </a:r>
            <a:endParaRPr lang="en-GB" dirty="0"/>
          </a:p>
        </p:txBody>
      </p:sp>
      <p:sp>
        <p:nvSpPr>
          <p:cNvPr id="8" name="Rectangle: Rounded Corners 7">
            <a:extLst>
              <a:ext uri="{FF2B5EF4-FFF2-40B4-BE49-F238E27FC236}">
                <a16:creationId xmlns:a16="http://schemas.microsoft.com/office/drawing/2014/main" id="{01E55A26-88E2-3B56-247F-55544D608AEA}"/>
              </a:ext>
            </a:extLst>
          </p:cNvPr>
          <p:cNvSpPr/>
          <p:nvPr/>
        </p:nvSpPr>
        <p:spPr>
          <a:xfrm>
            <a:off x="292100" y="2175441"/>
            <a:ext cx="2580362" cy="64500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Clinical Entity</a:t>
            </a:r>
          </a:p>
        </p:txBody>
      </p:sp>
      <p:sp>
        <p:nvSpPr>
          <p:cNvPr id="10" name="Arrow: Right 9">
            <a:extLst>
              <a:ext uri="{FF2B5EF4-FFF2-40B4-BE49-F238E27FC236}">
                <a16:creationId xmlns:a16="http://schemas.microsoft.com/office/drawing/2014/main" id="{4D27F992-D6B1-1688-D94F-FCE65A935D43}"/>
              </a:ext>
            </a:extLst>
          </p:cNvPr>
          <p:cNvSpPr/>
          <p:nvPr/>
        </p:nvSpPr>
        <p:spPr>
          <a:xfrm rot="5400000">
            <a:off x="1131344" y="1168571"/>
            <a:ext cx="901874" cy="776614"/>
          </a:xfrm>
          <a:prstGeom prst="rightArrow">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 name="Rectangle: Rounded Corners 10">
            <a:extLst>
              <a:ext uri="{FF2B5EF4-FFF2-40B4-BE49-F238E27FC236}">
                <a16:creationId xmlns:a16="http://schemas.microsoft.com/office/drawing/2014/main" id="{28CE1695-844E-B5C6-0F66-514F9755B047}"/>
              </a:ext>
            </a:extLst>
          </p:cNvPr>
          <p:cNvSpPr/>
          <p:nvPr/>
        </p:nvSpPr>
        <p:spPr>
          <a:xfrm>
            <a:off x="294188" y="3905833"/>
            <a:ext cx="2580362" cy="64500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Agreed work up/ tests</a:t>
            </a:r>
          </a:p>
        </p:txBody>
      </p:sp>
      <p:sp>
        <p:nvSpPr>
          <p:cNvPr id="12" name="Arrow: Right 11">
            <a:extLst>
              <a:ext uri="{FF2B5EF4-FFF2-40B4-BE49-F238E27FC236}">
                <a16:creationId xmlns:a16="http://schemas.microsoft.com/office/drawing/2014/main" id="{933727EB-A260-66B0-AC86-9F3A53DFEBF1}"/>
              </a:ext>
            </a:extLst>
          </p:cNvPr>
          <p:cNvSpPr/>
          <p:nvPr/>
        </p:nvSpPr>
        <p:spPr>
          <a:xfrm rot="5400000">
            <a:off x="1131344" y="3015789"/>
            <a:ext cx="901874" cy="776614"/>
          </a:xfrm>
          <a:prstGeom prst="rightArrow">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Arrow: Right 13">
            <a:extLst>
              <a:ext uri="{FF2B5EF4-FFF2-40B4-BE49-F238E27FC236}">
                <a16:creationId xmlns:a16="http://schemas.microsoft.com/office/drawing/2014/main" id="{79B82E5C-971A-3588-AF22-2AF978FFE6B7}"/>
              </a:ext>
            </a:extLst>
          </p:cNvPr>
          <p:cNvSpPr/>
          <p:nvPr/>
        </p:nvSpPr>
        <p:spPr>
          <a:xfrm rot="5400000">
            <a:off x="1131344" y="4779689"/>
            <a:ext cx="901874" cy="776614"/>
          </a:xfrm>
          <a:prstGeom prst="rightArrow">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5" name="Rectangle: Rounded Corners 14">
            <a:extLst>
              <a:ext uri="{FF2B5EF4-FFF2-40B4-BE49-F238E27FC236}">
                <a16:creationId xmlns:a16="http://schemas.microsoft.com/office/drawing/2014/main" id="{83A44707-4805-BFD1-27C9-0FB7B3EDDC9B}"/>
              </a:ext>
            </a:extLst>
          </p:cNvPr>
          <p:cNvSpPr/>
          <p:nvPr/>
        </p:nvSpPr>
        <p:spPr>
          <a:xfrm>
            <a:off x="292100" y="5772733"/>
            <a:ext cx="2580362" cy="64500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Successful Referral [AI]</a:t>
            </a:r>
          </a:p>
        </p:txBody>
      </p:sp>
      <p:sp>
        <p:nvSpPr>
          <p:cNvPr id="16" name="Rectangle 15">
            <a:extLst>
              <a:ext uri="{FF2B5EF4-FFF2-40B4-BE49-F238E27FC236}">
                <a16:creationId xmlns:a16="http://schemas.microsoft.com/office/drawing/2014/main" id="{FFE332C1-C774-A286-B063-13E2FAEFC974}"/>
              </a:ext>
            </a:extLst>
          </p:cNvPr>
          <p:cNvSpPr/>
          <p:nvPr/>
        </p:nvSpPr>
        <p:spPr>
          <a:xfrm>
            <a:off x="3975946" y="161274"/>
            <a:ext cx="4798905" cy="596492"/>
          </a:xfrm>
          <a:prstGeom prst="rect">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r>
              <a:rPr lang="en-GB" sz="2000" b="1" dirty="0"/>
              <a:t>Meeting Place</a:t>
            </a:r>
          </a:p>
        </p:txBody>
      </p:sp>
      <p:sp>
        <p:nvSpPr>
          <p:cNvPr id="17" name="Arrow: Up-Down 16">
            <a:extLst>
              <a:ext uri="{FF2B5EF4-FFF2-40B4-BE49-F238E27FC236}">
                <a16:creationId xmlns:a16="http://schemas.microsoft.com/office/drawing/2014/main" id="{2DDC9FD5-C8C7-42BC-A29C-26F9483A0306}"/>
              </a:ext>
            </a:extLst>
          </p:cNvPr>
          <p:cNvSpPr/>
          <p:nvPr/>
        </p:nvSpPr>
        <p:spPr>
          <a:xfrm>
            <a:off x="9945859" y="1346376"/>
            <a:ext cx="776614" cy="4426357"/>
          </a:xfrm>
          <a:prstGeom prst="upDownArrow">
            <a:avLst/>
          </a:prstGeom>
          <a:solidFill>
            <a:schemeClr val="bg1"/>
          </a:solid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solidFill>
                  <a:srgbClr val="FF0000"/>
                </a:solidFill>
              </a:rPr>
              <a:t>Commun</a:t>
            </a:r>
          </a:p>
          <a:p>
            <a:pPr algn="ctr"/>
            <a:r>
              <a:rPr lang="en-GB" b="1" dirty="0">
                <a:solidFill>
                  <a:srgbClr val="FF0000"/>
                </a:solidFill>
              </a:rPr>
              <a:t>I</a:t>
            </a:r>
          </a:p>
          <a:p>
            <a:pPr algn="ctr"/>
            <a:r>
              <a:rPr lang="en-GB" b="1" dirty="0">
                <a:solidFill>
                  <a:srgbClr val="FF0000"/>
                </a:solidFill>
              </a:rPr>
              <a:t>Cat</a:t>
            </a:r>
          </a:p>
          <a:p>
            <a:pPr algn="ctr"/>
            <a:r>
              <a:rPr lang="en-GB" b="1" dirty="0">
                <a:solidFill>
                  <a:srgbClr val="FF0000"/>
                </a:solidFill>
              </a:rPr>
              <a:t>I</a:t>
            </a:r>
          </a:p>
          <a:p>
            <a:pPr algn="ctr"/>
            <a:r>
              <a:rPr lang="en-GB" b="1" dirty="0">
                <a:solidFill>
                  <a:srgbClr val="FF0000"/>
                </a:solidFill>
              </a:rPr>
              <a:t>on</a:t>
            </a:r>
          </a:p>
        </p:txBody>
      </p:sp>
      <p:sp>
        <p:nvSpPr>
          <p:cNvPr id="18" name="Oval 17">
            <a:extLst>
              <a:ext uri="{FF2B5EF4-FFF2-40B4-BE49-F238E27FC236}">
                <a16:creationId xmlns:a16="http://schemas.microsoft.com/office/drawing/2014/main" id="{7F89BD06-ED7E-3187-ECFB-040307EFDF8A}"/>
              </a:ext>
            </a:extLst>
          </p:cNvPr>
          <p:cNvSpPr/>
          <p:nvPr/>
        </p:nvSpPr>
        <p:spPr>
          <a:xfrm>
            <a:off x="9492333" y="270442"/>
            <a:ext cx="1683667" cy="988866"/>
          </a:xfrm>
          <a:prstGeom prst="ellipse">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en-GB" b="1" dirty="0" err="1"/>
              <a:t>Gp</a:t>
            </a:r>
            <a:r>
              <a:rPr lang="en-GB" b="1" dirty="0"/>
              <a:t> Directory</a:t>
            </a:r>
          </a:p>
        </p:txBody>
      </p:sp>
      <p:sp>
        <p:nvSpPr>
          <p:cNvPr id="19" name="Oval 18">
            <a:extLst>
              <a:ext uri="{FF2B5EF4-FFF2-40B4-BE49-F238E27FC236}">
                <a16:creationId xmlns:a16="http://schemas.microsoft.com/office/drawing/2014/main" id="{944E6509-D917-95A8-43CB-50A74F280CB9}"/>
              </a:ext>
            </a:extLst>
          </p:cNvPr>
          <p:cNvSpPr/>
          <p:nvPr/>
        </p:nvSpPr>
        <p:spPr>
          <a:xfrm>
            <a:off x="9043985" y="5859801"/>
            <a:ext cx="2580362" cy="764088"/>
          </a:xfrm>
          <a:prstGeom prst="ellips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GB" b="1" dirty="0"/>
              <a:t>Hospital Directory</a:t>
            </a:r>
          </a:p>
        </p:txBody>
      </p:sp>
    </p:spTree>
    <p:extLst>
      <p:ext uri="{BB962C8B-B14F-4D97-AF65-F5344CB8AC3E}">
        <p14:creationId xmlns:p14="http://schemas.microsoft.com/office/powerpoint/2010/main" val="39396702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TaxCatchAll xmlns="18eb37e0-fe25-4bad-9445-a2bfddb9fd4a" xsi:nil="true"/>
    <_ip_UnifiedCompliancePolicyProperties xmlns="http://schemas.microsoft.com/sharepoint/v3" xsi:nil="true"/>
    <lcf76f155ced4ddcb4097134ff3c332f xmlns="5cee9e90-71d2-47a9-bc14-ce6933f480ef">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2024D19F4311D246B5040B76EC09C145" ma:contentTypeVersion="21" ma:contentTypeDescription="Create a new document." ma:contentTypeScope="" ma:versionID="53e6a5dceb52fb6dd888bd7d6797fb8e">
  <xsd:schema xmlns:xsd="http://www.w3.org/2001/XMLSchema" xmlns:xs="http://www.w3.org/2001/XMLSchema" xmlns:p="http://schemas.microsoft.com/office/2006/metadata/properties" xmlns:ns1="http://schemas.microsoft.com/sharepoint/v3" xmlns:ns2="5cee9e90-71d2-47a9-bc14-ce6933f480ef" xmlns:ns3="18eb37e0-fe25-4bad-9445-a2bfddb9fd4a" targetNamespace="http://schemas.microsoft.com/office/2006/metadata/properties" ma:root="true" ma:fieldsID="6c80ba6b556352845dbde7b3f4d062f5" ns1:_="" ns2:_="" ns3:_="">
    <xsd:import namespace="http://schemas.microsoft.com/sharepoint/v3"/>
    <xsd:import namespace="5cee9e90-71d2-47a9-bc14-ce6933f480ef"/>
    <xsd:import namespace="18eb37e0-fe25-4bad-9445-a2bfddb9fd4a"/>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1:_ip_UnifiedCompliancePolicyProperties" minOccurs="0"/>
                <xsd:element ref="ns1:_ip_UnifiedCompliancePolicyUIAction" minOccurs="0"/>
                <xsd:element ref="ns2:MediaServiceAutoKeyPoints" minOccurs="0"/>
                <xsd:element ref="ns2:MediaServiceKeyPoints" minOccurs="0"/>
                <xsd:element ref="ns2:MediaServiceOCR" minOccurs="0"/>
                <xsd:element ref="ns2:MediaServiceDateTaken" minOccurs="0"/>
                <xsd:element ref="ns2:MediaLengthInSeconds" minOccurs="0"/>
                <xsd:element ref="ns2:MediaServiceLocation" minOccurs="0"/>
                <xsd:element ref="ns3:SharedWithUsers" minOccurs="0"/>
                <xsd:element ref="ns3:SharedWithDetails" minOccurs="0"/>
                <xsd:element ref="ns2:lcf76f155ced4ddcb4097134ff3c332f" minOccurs="0"/>
                <xsd:element ref="ns3:TaxCatchAll"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3" nillable="true" ma:displayName="Unified Compliance Policy Properties" ma:hidden="true" ma:internalName="_ip_UnifiedCompliancePolicyProperties">
      <xsd:simpleType>
        <xsd:restriction base="dms:Note"/>
      </xsd:simpleType>
    </xsd:element>
    <xsd:element name="_ip_UnifiedCompliancePolicyUIAction" ma:index="14"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cee9e90-71d2-47a9-bc14-ce6933f480e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MediaServiceLocation" ma:index="20" nillable="true" ma:displayName="Location" ma:internalName="MediaServiceLocation" ma:readOnly="true">
      <xsd:simpleType>
        <xsd:restriction base="dms:Text"/>
      </xsd:simpleType>
    </xsd:element>
    <xsd:element name="lcf76f155ced4ddcb4097134ff3c332f" ma:index="24" nillable="true" ma:taxonomy="true" ma:internalName="lcf76f155ced4ddcb4097134ff3c332f" ma:taxonomyFieldName="MediaServiceImageTags" ma:displayName="Image Tags" ma:readOnly="false" ma:fieldId="{5cf76f15-5ced-4ddc-b409-7134ff3c332f}" ma:taxonomyMulti="true" ma:sspId="2c8d5fda-b97d-42c6-97e2-f76465e161c0"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6" nillable="true" ma:displayName="MediaServiceObjectDetectorVersions" ma:hidden="true" ma:indexed="true" ma:internalName="MediaServiceObjectDetectorVersions" ma:readOnly="true">
      <xsd:simpleType>
        <xsd:restriction base="dms:Text"/>
      </xsd:simpleType>
    </xsd:element>
    <xsd:element name="MediaServiceSearchProperties" ma:index="27" nillable="true" ma:displayName="MediaServiceSearchProperties" ma:hidden="true" ma:internalName="MediaServiceSearchProperties" ma:readOnly="true">
      <xsd:simpleType>
        <xsd:restriction base="dms:Note"/>
      </xsd:simpleType>
    </xsd:element>
    <xsd:element name="MediaServiceBillingMetadata" ma:index="28"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18eb37e0-fe25-4bad-9445-a2bfddb9fd4a" elementFormDefault="qualified">
    <xsd:import namespace="http://schemas.microsoft.com/office/2006/documentManagement/types"/>
    <xsd:import namespace="http://schemas.microsoft.com/office/infopath/2007/PartnerControls"/>
    <xsd:element name="SharedWithUsers" ma:index="2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2" nillable="true" ma:displayName="Shared With Details" ma:internalName="SharedWithDetails" ma:readOnly="true">
      <xsd:simpleType>
        <xsd:restriction base="dms:Note">
          <xsd:maxLength value="255"/>
        </xsd:restriction>
      </xsd:simpleType>
    </xsd:element>
    <xsd:element name="TaxCatchAll" ma:index="25" nillable="true" ma:displayName="Taxonomy Catch All Column" ma:hidden="true" ma:list="{03987a54-db38-4892-a2fc-0d6d7a189354}" ma:internalName="TaxCatchAll" ma:showField="CatchAllData" ma:web="18eb37e0-fe25-4bad-9445-a2bfddb9fd4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8FA0954-448D-456E-9A45-4B7E5D260491}">
  <ds:schemaRefs>
    <ds:schemaRef ds:uri="http://schemas.microsoft.com/sharepoint/v3/contenttype/forms"/>
  </ds:schemaRefs>
</ds:datastoreItem>
</file>

<file path=customXml/itemProps2.xml><?xml version="1.0" encoding="utf-8"?>
<ds:datastoreItem xmlns:ds="http://schemas.openxmlformats.org/officeDocument/2006/customXml" ds:itemID="{63489789-07B7-483F-B0E3-C7659AA9B167}">
  <ds:schemaRefs>
    <ds:schemaRef ds:uri="http://schemas.microsoft.com/office/2006/metadata/properties"/>
    <ds:schemaRef ds:uri="http://schemas.microsoft.com/office/infopath/2007/PartnerControls"/>
    <ds:schemaRef ds:uri="http://schemas.microsoft.com/sharepoint/v3"/>
    <ds:schemaRef ds:uri="18eb37e0-fe25-4bad-9445-a2bfddb9fd4a"/>
    <ds:schemaRef ds:uri="5cee9e90-71d2-47a9-bc14-ce6933f480ef"/>
  </ds:schemaRefs>
</ds:datastoreItem>
</file>

<file path=customXml/itemProps3.xml><?xml version="1.0" encoding="utf-8"?>
<ds:datastoreItem xmlns:ds="http://schemas.openxmlformats.org/officeDocument/2006/customXml" ds:itemID="{397FAE92-9ED8-4FE7-8421-26F7DF8C61E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5cee9e90-71d2-47a9-bc14-ce6933f480ef"/>
    <ds:schemaRef ds:uri="18eb37e0-fe25-4bad-9445-a2bfddb9fd4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clbl:label id="{37c354b2-85b0-47f5-b222-07b48d774ee3}" enabled="0" method="" siteId="{37c354b2-85b0-47f5-b222-07b48d774ee3}" removed="1"/>
</clbl:labelList>
</file>

<file path=docProps/app.xml><?xml version="1.0" encoding="utf-8"?>
<Properties xmlns="http://schemas.openxmlformats.org/officeDocument/2006/extended-properties" xmlns:vt="http://schemas.openxmlformats.org/officeDocument/2006/docPropsVTypes">
  <TotalTime>7438</TotalTime>
  <Words>1236</Words>
  <Application>Microsoft Office PowerPoint</Application>
  <PresentationFormat>Widescreen</PresentationFormat>
  <Paragraphs>124</Paragraphs>
  <Slides>3</Slides>
  <Notes>3</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Office Theme</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PAYNE, David (UNIVERSITY HOSPITALS OF NORTHAMPTONSHIRE - RNQ)</dc:creator>
  <cp:lastModifiedBy>Appleton Cathryn</cp:lastModifiedBy>
  <cp:revision>3</cp:revision>
  <dcterms:created xsi:type="dcterms:W3CDTF">2026-05-07T22:17:48Z</dcterms:created>
  <dcterms:modified xsi:type="dcterms:W3CDTF">2026-05-14T08:03:27Z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0x0101002024D19F4311D246B5040B76EC09C145</vt:lpwstr>
  </property>
  <property fmtid="{D5CDD505-2E9C-101B-9397-08002B2CF9AE}" pid="3" name="MediaServiceImageTags">
    <vt:lpwstr/>
  </property>
</Properties>
</file>