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32" r:id="rId2"/>
    <p:sldId id="335" r:id="rId3"/>
    <p:sldId id="315" r:id="rId4"/>
    <p:sldId id="346" r:id="rId5"/>
    <p:sldId id="323" r:id="rId6"/>
    <p:sldId id="322" r:id="rId7"/>
    <p:sldId id="320" r:id="rId8"/>
    <p:sldId id="337" r:id="rId9"/>
    <p:sldId id="339" r:id="rId10"/>
    <p:sldId id="325" r:id="rId11"/>
    <p:sldId id="341" r:id="rId12"/>
    <p:sldId id="342" r:id="rId13"/>
    <p:sldId id="344" r:id="rId14"/>
    <p:sldId id="33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6B7508-F4AB-5FC3-FF6A-6601215CB7F0}" v="1" dt="2026-05-12T12:28:28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3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6F654-723F-6A47-9654-4C71052C217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00ECD-5C8A-9E4A-9E21-EB0C37993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3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900ECD-5C8A-9E4A-9E21-EB0C37993B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31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AF6FB-9402-DCA9-B429-9516817FB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BF432-76F2-27E4-B077-DF76D60C76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0068D-F517-300A-2EC9-7DF3BE819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901A7-F6E4-B5F3-E070-383B9FE8D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2524D-D3FA-1D26-C803-A623B38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A33B5-C1BF-6446-203F-13ECFA37E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7476DB-C244-744E-F031-4F04974D0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71D7E-0046-8F06-3367-FB9552EE6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0C5B5-9C98-F1D5-F256-6487E7719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151AF-8CB6-7445-130E-487BE1990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6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6E9725-0343-1E95-BA86-75E5F7A5FA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9A7A4C-D7EB-AB18-AE61-63433A87F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639D1-C095-E1A1-1C6A-1A892448D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DF100-2B57-4C21-9EAC-9267576C2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8E93D-C8D3-5839-FDBF-1D93BA6AA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5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85BAB-9033-BFF0-F24C-9B8708AFA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2A120-7415-7B34-B59A-9A870E085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67BAE-43F4-82E7-0330-614CC64CF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40E6A-F722-E0FA-DF6B-D2EE945CA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4E575-EAA3-A681-3C9F-AD807286C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8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B7695-4D60-1CC1-89ED-9786E85B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B0AFB-9BE1-C143-F7C0-37A027F04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7A58A-8C7C-2A27-EAF1-7959B2A33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A0096-565B-AEB6-6AF3-5F706614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C6019-0717-6B2F-17C2-15F2DBC90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3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50C9D-AAD1-84DC-1DC4-F81D94F91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E5E9-81DA-EE80-0025-AF1FC3866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467CA4-EF4E-4F05-D2DF-76A3762FD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8F2F6-5E67-5609-A31F-4B71050A9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A2F98-2FB5-B86A-F56F-2550E752C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FCF07-9B8A-D70D-D02D-95F9A335D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6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41062-A22F-F8CC-E2BB-E630B9B7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BA7FD-730C-C99B-3B07-2F23B9492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4EA24-D705-913F-976D-2106A2827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FEFDF6-DAF5-9A91-DC74-B674FED3A6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85DDF8-C9CD-CAC4-7AC8-378056602B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896AFF-4894-B4F6-02EC-BD49628D3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80C55E-047E-9B30-2A07-E7ECD986D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5A49D9-4B2C-B51D-4044-A82E6A26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75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8A1CB-A56E-159A-6C2A-3E578CE09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0523BE-0D12-CD9C-9BDD-EDFFE74F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B2D29-A4B2-09F2-6337-BD975DBFE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34A453-B1FA-5779-DCC5-19D8AE20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50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D96EFE-DB48-AC57-C86F-22B37328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EDBD46-3EBD-8E3F-730A-D25EB08AC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609E6-54A8-46C8-9E2F-1F2C2B271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00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7DFB-0D56-10CA-6C99-91F648072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478A6-212E-2E66-6E21-0CBA0751B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E8BE86-C479-AA45-6AE7-FA1B6515D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48543A-98D2-9B89-26CB-7F8E24A17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44C087-239A-BE71-5DD4-3400FAEA2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3AD2F-36BC-E11C-575D-5FB51CEC7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5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6205-7926-4D53-54D8-700B6A16D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85F3B4-71D7-F12A-B4DC-F15032FB7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C482A-7D07-482C-68A5-EFA42AB88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19C0EC-AF22-05DA-DDE1-E854ECBF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8548AB-282E-5C43-579D-CDC631BB7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2F5AE-69D7-DE45-A76B-A3DEBF90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68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4FCD12-B10E-D663-264B-84201E089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957ED-53D0-C885-A2E5-97255AAC2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119DB-AA0D-484D-5523-71FC153CDF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03A66-6273-5444-A701-92FE022E91AF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1CD8E-BA71-013C-FBC1-328486CD3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6B560-621D-607E-536C-F8CD5A173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9DAE3-0813-C74D-BAE9-59682957B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49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sv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B95EA-C3B6-E723-3171-B4C8B9A57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>
                <a:latin typeface="Aptos Narrow" panose="020B0004020202020204" pitchFamily="34" charset="0"/>
              </a:rPr>
              <a:t>PLT Wed 13 May 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0E8FF-8B39-DD74-1774-2F06B69AC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00" y="1219200"/>
            <a:ext cx="5346700" cy="57404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1:30  Issues affecting GP Retention in Northamptonshire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 	Dr Cathy Appleton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 	Programme Director Northamptonshire GP 	Retention Scheme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1:50  Issues affecting the Dermatology Interface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Interview with Dr Olivia Stevenson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2:10   Improving Communication in Dermatology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Farouq Ololade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Interface GP in Dermatology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2:30   Tea Break</a:t>
            </a:r>
          </a:p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B34F8E-0E36-5FAE-DCBF-6548359FB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37200" y="1219200"/>
            <a:ext cx="6464300" cy="562054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2:40 Improving the Interface Nationally and Locally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Dr Cathy Appleton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3:00  Improving Communication in Urology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               </a:t>
            </a:r>
            <a:r>
              <a:rPr lang="en-GB" sz="6800">
                <a:latin typeface="Aptos Narrow" panose="020B0004020202020204" pitchFamily="34" charset="0"/>
              </a:rPr>
              <a:t>Mr David Payne Consultant Urologist &amp; Clinical Director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               </a:t>
            </a:r>
            <a:r>
              <a:rPr lang="en-GB" sz="6800">
                <a:latin typeface="Aptos Narrow" panose="020B0004020202020204" pitchFamily="34" charset="0"/>
              </a:rPr>
              <a:t>Ammar Ghouri GP Partner Lakeside Practice Corby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3:30  Use of AI in the Interface Communication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Mr Shady Nafi Consultant Urologist KGH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3:50  Improving the Interface at UHN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Dr Emily Winters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Associate Medical Director Primary and Secondary Care </a:t>
            </a:r>
          </a:p>
          <a:p>
            <a:pPr marL="0" indent="0">
              <a:lnSpc>
                <a:spcPct val="10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buNone/>
            </a:pPr>
            <a:r>
              <a:rPr lang="en-GB" sz="7200">
                <a:latin typeface="Aptos Narrow" panose="020B0004020202020204" pitchFamily="34" charset="0"/>
              </a:rPr>
              <a:t>4:00 Questions and Conclusion – Going forward  	</a:t>
            </a:r>
          </a:p>
          <a:p>
            <a:pPr marL="0" indent="0">
              <a:buNone/>
            </a:pPr>
            <a:r>
              <a:rPr lang="en-GB" sz="7200">
                <a:latin typeface="Aptos Narrow" panose="020B0004020202020204" pitchFamily="34" charset="0"/>
              </a:rPr>
              <a:t>	Introduction of  New Interface GPs</a:t>
            </a:r>
          </a:p>
          <a:p>
            <a:endParaRPr lang="en-US"/>
          </a:p>
        </p:txBody>
      </p:sp>
      <p:pic>
        <p:nvPicPr>
          <p:cNvPr id="8" name="Picture 7" descr="A person smiling at camera&#10;&#10;AI-generated content may be incorrect.">
            <a:extLst>
              <a:ext uri="{FF2B5EF4-FFF2-40B4-BE49-F238E27FC236}">
                <a16:creationId xmlns:a16="http://schemas.microsoft.com/office/drawing/2014/main" id="{F5371796-562A-630C-7A51-AE7E949C6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3182144"/>
            <a:ext cx="774700" cy="847329"/>
          </a:xfrm>
          <a:prstGeom prst="rect">
            <a:avLst/>
          </a:prstGeom>
        </p:spPr>
      </p:pic>
      <p:pic>
        <p:nvPicPr>
          <p:cNvPr id="10" name="Picture 9" descr="A person wearing glasses and a white shirt&#10;&#10;AI-generated content may be incorrect.">
            <a:extLst>
              <a:ext uri="{FF2B5EF4-FFF2-40B4-BE49-F238E27FC236}">
                <a16:creationId xmlns:a16="http://schemas.microsoft.com/office/drawing/2014/main" id="{81DD9DB1-D7FD-D817-B0D7-D460348A6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1674276"/>
            <a:ext cx="760486" cy="870487"/>
          </a:xfrm>
          <a:prstGeom prst="rect">
            <a:avLst/>
          </a:prstGeom>
        </p:spPr>
      </p:pic>
      <p:pic>
        <p:nvPicPr>
          <p:cNvPr id="12" name="Picture 11" descr="A person wearing glasses and a black jacket&#10;&#10;AI-generated content may be incorrect.">
            <a:extLst>
              <a:ext uri="{FF2B5EF4-FFF2-40B4-BE49-F238E27FC236}">
                <a16:creationId xmlns:a16="http://schemas.microsoft.com/office/drawing/2014/main" id="{4BF33E7E-8D25-CC45-0DB3-B2CB4B4AB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8000" y="2360911"/>
            <a:ext cx="736600" cy="736600"/>
          </a:xfrm>
          <a:prstGeom prst="rect">
            <a:avLst/>
          </a:prstGeom>
        </p:spPr>
      </p:pic>
      <p:pic>
        <p:nvPicPr>
          <p:cNvPr id="14" name="Picture 13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43D907B6-5F1D-681D-21CE-59B3F6E94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2360911"/>
            <a:ext cx="736600" cy="736600"/>
          </a:xfrm>
          <a:prstGeom prst="rect">
            <a:avLst/>
          </a:prstGeom>
        </p:spPr>
      </p:pic>
      <p:pic>
        <p:nvPicPr>
          <p:cNvPr id="16" name="Picture 15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E0F2205A-D20E-6D8C-20F7-BC37EAA44B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7700" y="3605808"/>
            <a:ext cx="736600" cy="692404"/>
          </a:xfrm>
          <a:prstGeom prst="rect">
            <a:avLst/>
          </a:prstGeom>
        </p:spPr>
      </p:pic>
      <p:pic>
        <p:nvPicPr>
          <p:cNvPr id="18" name="Picture 17" descr="A person wearing sunglasses and a black shirt&#10;&#10;AI-generated content may be incorrect.">
            <a:extLst>
              <a:ext uri="{FF2B5EF4-FFF2-40B4-BE49-F238E27FC236}">
                <a16:creationId xmlns:a16="http://schemas.microsoft.com/office/drawing/2014/main" id="{F228711A-088E-10A1-26BB-569406D925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00" y="4512070"/>
            <a:ext cx="847330" cy="84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2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2ACE1-6796-E800-EA42-A90614826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73144"/>
            <a:ext cx="10515600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64B6A65-8FF9-3613-135F-611AF2B994F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9292" y="-25201"/>
            <a:ext cx="5290327" cy="7486480"/>
          </a:xfrm>
          <a:prstGeom prst="rect">
            <a:avLst/>
          </a:prstGeom>
        </p:spPr>
      </p:pic>
      <p:pic>
        <p:nvPicPr>
          <p:cNvPr id="8" name="Content Placeholder 7" descr="A close-up of a medical information&#10;&#10;AI-generated content may be incorrect.">
            <a:extLst>
              <a:ext uri="{FF2B5EF4-FFF2-40B4-BE49-F238E27FC236}">
                <a16:creationId xmlns:a16="http://schemas.microsoft.com/office/drawing/2014/main" id="{FCE26262-D418-7F25-6C33-FD4357F17B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38663" y="175260"/>
            <a:ext cx="4993406" cy="668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75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BE264-7674-5EFD-3C1F-1753F0A82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859279"/>
            <a:ext cx="10515600" cy="1691639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A screenshot of a medical application&#10;&#10;AI-generated content may be incorrect.">
            <a:extLst>
              <a:ext uri="{FF2B5EF4-FFF2-40B4-BE49-F238E27FC236}">
                <a16:creationId xmlns:a16="http://schemas.microsoft.com/office/drawing/2014/main" id="{5A1B133F-5C73-3179-73F2-136A99F2E5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1" y="-73498"/>
            <a:ext cx="6675120" cy="691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73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1E97D-A8FD-3053-A960-B4FB80EBD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-1478915"/>
            <a:ext cx="10515600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Content Placeholder 5" descr="A close-up of a document&#10;&#10;AI-generated content may be incorrect.">
            <a:extLst>
              <a:ext uri="{FF2B5EF4-FFF2-40B4-BE49-F238E27FC236}">
                <a16:creationId xmlns:a16="http://schemas.microsoft.com/office/drawing/2014/main" id="{24C09972-FC6F-80D1-2779-1E52B235A0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4586" y="121920"/>
            <a:ext cx="4751109" cy="6569759"/>
          </a:xfrm>
          <a:prstGeom prst="rect">
            <a:avLst/>
          </a:prstGeom>
        </p:spPr>
      </p:pic>
      <p:pic>
        <p:nvPicPr>
          <p:cNvPr id="8" name="Content Placeholder 7" descr="A close-up of a document&#10;&#10;AI-generated content may be incorrect.">
            <a:extLst>
              <a:ext uri="{FF2B5EF4-FFF2-40B4-BE49-F238E27FC236}">
                <a16:creationId xmlns:a16="http://schemas.microsoft.com/office/drawing/2014/main" id="{1C9B311A-FC44-A02B-54A5-62CC0C6A87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43202" y="121920"/>
            <a:ext cx="5013940" cy="673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137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F96CF-DD96-03BC-A778-92065586F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B68C-2591-9A6C-CC0B-17D97EB4D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6400"/>
            <a:ext cx="9144000" cy="1496142"/>
          </a:xfrm>
        </p:spPr>
        <p:txBody>
          <a:bodyPr>
            <a:normAutofit/>
          </a:bodyPr>
          <a:lstStyle/>
          <a:p>
            <a:r>
              <a:rPr lang="en-US" sz="4800"/>
              <a:t>Clinical Interface GP Programme</a:t>
            </a:r>
          </a:p>
        </p:txBody>
      </p:sp>
      <p:pic>
        <p:nvPicPr>
          <p:cNvPr id="5" name="Graphic 4" descr="Handshake outline">
            <a:extLst>
              <a:ext uri="{FF2B5EF4-FFF2-40B4-BE49-F238E27FC236}">
                <a16:creationId xmlns:a16="http://schemas.microsoft.com/office/drawing/2014/main" id="{EF42F458-7EBA-6881-D7CA-86915318C2A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360592" y="2608584"/>
            <a:ext cx="1775614" cy="1775614"/>
          </a:xfrm>
          <a:prstGeom prst="rect">
            <a:avLst/>
          </a:prstGeom>
        </p:spPr>
      </p:pic>
      <p:pic>
        <p:nvPicPr>
          <p:cNvPr id="9" name="Picture 8" descr="A group of people standing in front of a hospital&#10;&#10;Description automatically generated">
            <a:extLst>
              <a:ext uri="{FF2B5EF4-FFF2-40B4-BE49-F238E27FC236}">
                <a16:creationId xmlns:a16="http://schemas.microsoft.com/office/drawing/2014/main" id="{0DE92A98-8727-2B68-DC05-152B34B63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61" y="2195017"/>
            <a:ext cx="4575049" cy="2760441"/>
          </a:xfrm>
          <a:prstGeom prst="rect">
            <a:avLst/>
          </a:prstGeom>
        </p:spPr>
      </p:pic>
      <p:pic>
        <p:nvPicPr>
          <p:cNvPr id="4" name="Picture 3" descr="A group of women standing next to a table with plates&#10;&#10;Description automatically generated">
            <a:extLst>
              <a:ext uri="{FF2B5EF4-FFF2-40B4-BE49-F238E27FC236}">
                <a16:creationId xmlns:a16="http://schemas.microsoft.com/office/drawing/2014/main" id="{53158BB0-95A2-79F1-9690-24D18C322C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06" r="4965"/>
          <a:stretch/>
        </p:blipFill>
        <p:spPr>
          <a:xfrm>
            <a:off x="7996460" y="1903359"/>
            <a:ext cx="2846408" cy="318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94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F2ED2040-AB7C-90AE-5E7E-6D5CC91CCF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6374" y="268172"/>
            <a:ext cx="7899252" cy="632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70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5FD81-9098-C748-8D10-F8B0D75AC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book cover with a light bulb&#10;&#10;AI-generated content may be incorrect.">
            <a:extLst>
              <a:ext uri="{FF2B5EF4-FFF2-40B4-BE49-F238E27FC236}">
                <a16:creationId xmlns:a16="http://schemas.microsoft.com/office/drawing/2014/main" id="{EAC29571-1107-57B9-25C2-E08EA252D5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12520" y="365125"/>
            <a:ext cx="4330063" cy="6043101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8E970BEC-B583-7F06-0A8F-4948AA3258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755589" y="365124"/>
            <a:ext cx="4273810" cy="6043101"/>
          </a:xfrm>
        </p:spPr>
      </p:pic>
    </p:spTree>
    <p:extLst>
      <p:ext uri="{BB962C8B-B14F-4D97-AF65-F5344CB8AC3E}">
        <p14:creationId xmlns:p14="http://schemas.microsoft.com/office/powerpoint/2010/main" val="691751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C1535-B060-D8DD-5493-CA361B43B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473" y="527339"/>
            <a:ext cx="10827327" cy="581183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0000"/>
                </a:solidFill>
              </a:rPr>
              <a:t>Red Tape Challenge </a:t>
            </a:r>
            <a:r>
              <a:rPr lang="en-GB"/>
              <a:t>-Wes Streeting in Oct 2024 to reduce bureaucracy building on progress with Primary Care Recovery Plan ( May 2023)  and the recommendations of the Association of Medical Royal Colleges (</a:t>
            </a:r>
            <a:r>
              <a:rPr lang="en-GB" err="1"/>
              <a:t>AoMRC</a:t>
            </a:r>
            <a:r>
              <a:rPr lang="en-GB"/>
              <a:t>) report.</a:t>
            </a:r>
          </a:p>
          <a:p>
            <a:r>
              <a:rPr lang="en-GB"/>
              <a:t>Review covered primary, secondary, community and mental health and looked into:</a:t>
            </a:r>
          </a:p>
          <a:p>
            <a:pPr marL="0" indent="0">
              <a:buNone/>
            </a:pPr>
            <a:r>
              <a:rPr lang="en-GB"/>
              <a:t>   ﻿﻿﻿﻿Outputs:</a:t>
            </a:r>
          </a:p>
          <a:p>
            <a:r>
              <a:rPr lang="en-GB"/>
              <a:t>﻿﻿Top 10 Recommendations</a:t>
            </a:r>
          </a:p>
          <a:p>
            <a:r>
              <a:rPr lang="en-GB"/>
              <a:t>﻿﻿GIRFT "Bridging the Gap" on the interface</a:t>
            </a:r>
          </a:p>
          <a:p>
            <a:r>
              <a:rPr lang="en-GB"/>
              <a:t>﻿﻿Good practice case studies presented at monthly national interface group</a:t>
            </a:r>
          </a:p>
          <a:p>
            <a:r>
              <a:rPr lang="en-GB"/>
              <a:t>﻿﻿Example templates for discharge &amp; referrals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5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5B5EE-56BB-9858-25FE-4E0CDF25F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482600"/>
            <a:ext cx="10515600" cy="13970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5C3EF-2B7B-F674-2044-45EDEACF1D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"/>
            <a:ext cx="5181600" cy="602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Northamptonshire System Clinical Interface Group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1800"/>
              <a:t>Primary Care</a:t>
            </a:r>
          </a:p>
          <a:p>
            <a:pPr marL="0" indent="0">
              <a:buNone/>
            </a:pPr>
            <a:r>
              <a:rPr lang="en-US" sz="1800"/>
              <a:t>UHN Consultants</a:t>
            </a:r>
          </a:p>
          <a:p>
            <a:pPr marL="0" indent="0">
              <a:buNone/>
            </a:pPr>
            <a:r>
              <a:rPr lang="en-US" sz="1800"/>
              <a:t>NHFT</a:t>
            </a:r>
          </a:p>
          <a:p>
            <a:pPr marL="0" indent="0">
              <a:buNone/>
            </a:pPr>
            <a:r>
              <a:rPr lang="en-US" sz="1800"/>
              <a:t>LMC</a:t>
            </a:r>
          </a:p>
          <a:p>
            <a:pPr marL="0" indent="0">
              <a:buNone/>
            </a:pPr>
            <a:r>
              <a:rPr lang="en-US" sz="1800"/>
              <a:t>ICB</a:t>
            </a:r>
          </a:p>
          <a:p>
            <a:pPr marL="0" indent="0">
              <a:buNone/>
            </a:pPr>
            <a:r>
              <a:rPr lang="en-US" sz="1800"/>
              <a:t>Pharmacists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“Standards at the interface between primary and secondary care”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6" name="Content Placeholder 5" descr="A poster with text on it&#10;&#10;AI-generated content may be incorrect.">
            <a:extLst>
              <a:ext uri="{FF2B5EF4-FFF2-40B4-BE49-F238E27FC236}">
                <a16:creationId xmlns:a16="http://schemas.microsoft.com/office/drawing/2014/main" id="{7B03D7E7-4341-E128-67F8-E01E3091CA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40944" y="152400"/>
            <a:ext cx="4485299" cy="616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91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2BABD-2BF3-9652-E85D-BD43B7DE8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88331"/>
            <a:ext cx="10515600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27818B-5996-FDD0-E681-AA902B1AE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4021" y="-288020"/>
            <a:ext cx="6643957" cy="940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0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99C1F-9671-0A1A-2563-D47FC1EA5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131" y="-1778468"/>
            <a:ext cx="10515600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1F5405-8CF3-E2BF-1810-5AB98CF646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9454" y="-224853"/>
            <a:ext cx="6842954" cy="968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94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3D293-224C-7E37-9B20-F5D764EE6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99410"/>
            <a:ext cx="10314482" cy="524656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46A565-25D8-4A4C-FFDC-C57C275F7D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4329" y="-374754"/>
            <a:ext cx="7743342" cy="1095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8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6B1BF-99A3-8258-287D-2ACD80EA5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02920"/>
            <a:ext cx="10515600" cy="50292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8BEC7F8-4FEA-B665-4C72-530B24D22F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1560" y="119538"/>
            <a:ext cx="9768879" cy="644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306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11D7E-F042-89FD-EE97-D1F0F6668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1051560"/>
            <a:ext cx="10515600" cy="60960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E3454B5-FCCB-8C14-B743-2067B5F994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1157" y="123835"/>
            <a:ext cx="10278174" cy="667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831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255</Words>
  <Application>Microsoft Office PowerPoint</Application>
  <PresentationFormat>Widescreen</PresentationFormat>
  <Paragraphs>49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Narrow</vt:lpstr>
      <vt:lpstr>Arial</vt:lpstr>
      <vt:lpstr>Calibri</vt:lpstr>
      <vt:lpstr>Calibri Light</vt:lpstr>
      <vt:lpstr>Office Theme</vt:lpstr>
      <vt:lpstr>PLT Wed 13 May 2026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Clinical Interface GP Programme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Workload Practitioner Pilot</dc:title>
  <dc:creator>cathrynappleton@icloud.com</dc:creator>
  <cp:lastModifiedBy>NTH, Enquiries (GENERAL PRACTICE ALLIANCE LIMITED)</cp:lastModifiedBy>
  <cp:revision>3</cp:revision>
  <dcterms:created xsi:type="dcterms:W3CDTF">2023-10-31T15:46:33Z</dcterms:created>
  <dcterms:modified xsi:type="dcterms:W3CDTF">2026-05-13T09:03:30Z</dcterms:modified>
</cp:coreProperties>
</file>