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4" r:id="rId12"/>
    <p:sldId id="267" r:id="rId13"/>
    <p:sldId id="268" r:id="rId14"/>
    <p:sldId id="270" r:id="rId15"/>
    <p:sldId id="271" r:id="rId16"/>
    <p:sldId id="276" r:id="rId17"/>
    <p:sldId id="277" r:id="rId18"/>
    <p:sldId id="278" r:id="rId19"/>
    <p:sldId id="280" r:id="rId20"/>
    <p:sldId id="279" r:id="rId21"/>
    <p:sldId id="272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6" autoAdjust="0"/>
    <p:restoredTop sz="94635"/>
  </p:normalViewPr>
  <p:slideViewPr>
    <p:cSldViewPr snapToGrid="0">
      <p:cViewPr varScale="1">
        <p:scale>
          <a:sx n="101" d="100"/>
          <a:sy n="101" d="100"/>
        </p:scale>
        <p:origin x="3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Lesion type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B73-6D45-A48B-E4D356F8BB0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B73-6D45-A48B-E4D356F8BB0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B73-6D45-A48B-E4D356F8BB0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B73-6D45-A48B-E4D356F8BB0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B73-6D45-A48B-E4D356F8BB0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B73-6D45-A48B-E4D356F8BB0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B73-6D45-A48B-E4D356F8BB0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B73-6D45-A48B-E4D356F8BB0F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B73-6D45-A48B-E4D356F8BB0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Eczema</c:v>
                </c:pt>
                <c:pt idx="1">
                  <c:v>Seb K</c:v>
                </c:pt>
                <c:pt idx="2">
                  <c:v>Mole/skin tag</c:v>
                </c:pt>
                <c:pt idx="3">
                  <c:v>Actinic K</c:v>
                </c:pt>
                <c:pt idx="4">
                  <c:v>Unknown</c:v>
                </c:pt>
                <c:pt idx="5">
                  <c:v>Acne</c:v>
                </c:pt>
                <c:pt idx="6">
                  <c:v>Hyperhydrosis</c:v>
                </c:pt>
                <c:pt idx="7">
                  <c:v>Benign wart </c:v>
                </c:pt>
                <c:pt idx="8">
                  <c:v>Others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14.4</c:v>
                </c:pt>
                <c:pt idx="1">
                  <c:v>13.5</c:v>
                </c:pt>
                <c:pt idx="2">
                  <c:v>10.1</c:v>
                </c:pt>
                <c:pt idx="3">
                  <c:v>12</c:v>
                </c:pt>
                <c:pt idx="4">
                  <c:v>8.5</c:v>
                </c:pt>
                <c:pt idx="5">
                  <c:v>5</c:v>
                </c:pt>
                <c:pt idx="6">
                  <c:v>5</c:v>
                </c:pt>
                <c:pt idx="7">
                  <c:v>6</c:v>
                </c:pt>
                <c:pt idx="8">
                  <c:v>25.5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DD-41FA-8D28-F46339D70E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A/G req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Sheet1!$A$3:$A$5</c:f>
              <c:strCache>
                <c:ptCount val="2"/>
                <c:pt idx="1">
                  <c:v>Request quality</c:v>
                </c:pt>
              </c:strCache>
            </c:strRef>
          </c:cat>
          <c:val>
            <c:numRef>
              <c:f>Sheet1!$B$3:$B$5</c:f>
              <c:numCache>
                <c:formatCode>General</c:formatCode>
                <c:ptCount val="3"/>
                <c:pt idx="1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E7-4324-B81C-74ECE9BCB5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with adeq history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Sheet1!$A$3:$A$5</c:f>
              <c:strCache>
                <c:ptCount val="2"/>
                <c:pt idx="1">
                  <c:v>Request quality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1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E7-4324-B81C-74ECE9BCB5E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with qood image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Sheet1!$A$3:$A$5</c:f>
              <c:strCache>
                <c:ptCount val="2"/>
                <c:pt idx="1">
                  <c:v>Request quality</c:v>
                </c:pt>
              </c:strCache>
            </c:strRef>
          </c:cat>
          <c:val>
            <c:numRef>
              <c:f>Sheet1!$D$3:$D$5</c:f>
              <c:numCache>
                <c:formatCode>General</c:formatCode>
                <c:ptCount val="3"/>
                <c:pt idx="1">
                  <c:v>55.7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E7-4324-B81C-74ECE9BCB5E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with poor image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Sheet1!$A$3:$A$5</c:f>
              <c:strCache>
                <c:ptCount val="2"/>
                <c:pt idx="1">
                  <c:v>Request quality</c:v>
                </c:pt>
              </c:strCache>
            </c:strRef>
          </c:cat>
          <c:val>
            <c:numRef>
              <c:f>Sheet1!$E$3:$E$5</c:f>
              <c:numCache>
                <c:formatCode>General</c:formatCode>
                <c:ptCount val="3"/>
                <c:pt idx="1">
                  <c:v>27.3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E7-4324-B81C-74ECE9BCB5E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with no image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Sheet1!$A$3:$A$5</c:f>
              <c:strCache>
                <c:ptCount val="2"/>
                <c:pt idx="1">
                  <c:v>Request quality</c:v>
                </c:pt>
              </c:strCache>
            </c:strRef>
          </c:cat>
          <c:val>
            <c:numRef>
              <c:f>Sheet1!$F$3:$F$5</c:f>
              <c:numCache>
                <c:formatCode>General</c:formatCode>
                <c:ptCount val="3"/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E7-4324-B81C-74ECE9BCB5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086253072"/>
        <c:axId val="1086254032"/>
      </c:barChart>
      <c:catAx>
        <c:axId val="108625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86254032"/>
        <c:crosses val="autoZero"/>
        <c:auto val="1"/>
        <c:lblAlgn val="ctr"/>
        <c:lblOffset val="100"/>
        <c:noMultiLvlLbl val="0"/>
      </c:catAx>
      <c:valAx>
        <c:axId val="1086254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86253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Response time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115543728779047E-2"/>
          <c:y val="0.14163794343752892"/>
          <c:w val="0.93540366633858263"/>
          <c:h val="0.767729591059941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Recommended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Sheet1!$A$3:$A$5</c:f>
              <c:strCache>
                <c:ptCount val="2"/>
                <c:pt idx="1">
                  <c:v>Days </c:v>
                </c:pt>
              </c:strCache>
            </c:strRef>
          </c:cat>
          <c:val>
            <c:numRef>
              <c:f>Sheet1!$B$3:$B$5</c:f>
              <c:numCache>
                <c:formatCode>General</c:formatCode>
                <c:ptCount val="3"/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62-4240-881E-77A351EEB4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Average response time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Sheet1!$A$3:$A$5</c:f>
              <c:strCache>
                <c:ptCount val="2"/>
                <c:pt idx="1">
                  <c:v>Days 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1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62-4240-881E-77A351EEB4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49223824"/>
        <c:axId val="1249226224"/>
      </c:barChart>
      <c:catAx>
        <c:axId val="1249223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9226224"/>
        <c:crosses val="autoZero"/>
        <c:auto val="1"/>
        <c:lblAlgn val="ctr"/>
        <c:lblOffset val="100"/>
        <c:noMultiLvlLbl val="0"/>
      </c:catAx>
      <c:valAx>
        <c:axId val="1249226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9223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734250150864107"/>
          <c:y val="0.9453797718928505"/>
          <c:w val="0.78459459361208661"/>
          <c:h val="4.12240840869982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Outcome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0F0-D744-8A8C-ACB9B87063E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0F0-D744-8A8C-ACB9B87063E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0F0-D744-8A8C-ACB9B87063E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0F0-D744-8A8C-ACB9B87063E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Advice Only </c:v>
                </c:pt>
                <c:pt idx="1">
                  <c:v>Converted to referral</c:v>
                </c:pt>
                <c:pt idx="2">
                  <c:v>Closed/ No advice</c:v>
                </c:pt>
                <c:pt idx="3">
                  <c:v>2WW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64.2</c:v>
                </c:pt>
                <c:pt idx="1">
                  <c:v>17.8</c:v>
                </c:pt>
                <c:pt idx="2">
                  <c:v>13.1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AA-4744-A037-BD0BCE6049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Action for GP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B92-BF41-A562-54AB73998C7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B92-BF41-A562-54AB73998C7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Clear action </c:v>
                </c:pt>
                <c:pt idx="1">
                  <c:v>Unclear action 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68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46-4CD8-9A58-14FE92B322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svg"/><Relationship Id="rId1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svg"/><Relationship Id="rId1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AE0ABB-73C9-4F83-A32F-5E59CE1DB886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B827A34-1024-4BE3-B9F0-A7176F9F2767}">
      <dgm:prSet/>
      <dgm:spPr/>
      <dgm:t>
        <a:bodyPr/>
        <a:lstStyle/>
        <a:p>
          <a:pPr>
            <a:defRPr b="1"/>
          </a:pPr>
          <a:r>
            <a:rPr lang="en-GB" b="0" i="0"/>
            <a:t>Good history: </a:t>
          </a:r>
          <a:endParaRPr lang="en-US"/>
        </a:p>
      </dgm:t>
    </dgm:pt>
    <dgm:pt modelId="{C0984E65-D17F-4D09-8845-98AFF1371470}" type="parTrans" cxnId="{175F35C9-228C-44F8-9BEB-A04FE8D5ED57}">
      <dgm:prSet/>
      <dgm:spPr/>
      <dgm:t>
        <a:bodyPr/>
        <a:lstStyle/>
        <a:p>
          <a:endParaRPr lang="en-US"/>
        </a:p>
      </dgm:t>
    </dgm:pt>
    <dgm:pt modelId="{94B3B2B7-1BB5-4DF5-A105-3DD34A92F612}" type="sibTrans" cxnId="{175F35C9-228C-44F8-9BEB-A04FE8D5ED57}">
      <dgm:prSet/>
      <dgm:spPr/>
      <dgm:t>
        <a:bodyPr/>
        <a:lstStyle/>
        <a:p>
          <a:endParaRPr lang="en-US"/>
        </a:p>
      </dgm:t>
    </dgm:pt>
    <dgm:pt modelId="{B41F10B9-2C6C-4C7D-A84B-CCAEA9B40999}">
      <dgm:prSet/>
      <dgm:spPr/>
      <dgm:t>
        <a:bodyPr/>
        <a:lstStyle/>
        <a:p>
          <a:r>
            <a:rPr lang="en-GB" b="0" i="0"/>
            <a:t>duration and evolution</a:t>
          </a:r>
          <a:endParaRPr lang="en-US"/>
        </a:p>
      </dgm:t>
    </dgm:pt>
    <dgm:pt modelId="{907DFE2F-C4F7-4431-BFFB-3B9DD6AF6506}" type="parTrans" cxnId="{ECF9C39D-9C06-4985-BBB7-EC160171BE34}">
      <dgm:prSet/>
      <dgm:spPr/>
      <dgm:t>
        <a:bodyPr/>
        <a:lstStyle/>
        <a:p>
          <a:endParaRPr lang="en-US"/>
        </a:p>
      </dgm:t>
    </dgm:pt>
    <dgm:pt modelId="{CD206490-818D-4FD0-87BD-F1A841E5835C}" type="sibTrans" cxnId="{ECF9C39D-9C06-4985-BBB7-EC160171BE34}">
      <dgm:prSet/>
      <dgm:spPr/>
      <dgm:t>
        <a:bodyPr/>
        <a:lstStyle/>
        <a:p>
          <a:endParaRPr lang="en-US"/>
        </a:p>
      </dgm:t>
    </dgm:pt>
    <dgm:pt modelId="{B69DF655-60A0-451D-881E-A24DB3765F05}">
      <dgm:prSet/>
      <dgm:spPr/>
      <dgm:t>
        <a:bodyPr/>
        <a:lstStyle/>
        <a:p>
          <a:r>
            <a:rPr lang="en-GB" b="0" i="0"/>
            <a:t>Treatment tried: including dose, duration, response or partial response </a:t>
          </a:r>
          <a:endParaRPr lang="en-US"/>
        </a:p>
      </dgm:t>
    </dgm:pt>
    <dgm:pt modelId="{DC66CA8C-5857-4DDE-AD69-00558C164229}" type="parTrans" cxnId="{475890B5-C503-401D-960F-8676249E1BBC}">
      <dgm:prSet/>
      <dgm:spPr/>
      <dgm:t>
        <a:bodyPr/>
        <a:lstStyle/>
        <a:p>
          <a:endParaRPr lang="en-US"/>
        </a:p>
      </dgm:t>
    </dgm:pt>
    <dgm:pt modelId="{FA415555-CD77-4973-8E00-2416CAD3DC98}" type="sibTrans" cxnId="{475890B5-C503-401D-960F-8676249E1BBC}">
      <dgm:prSet/>
      <dgm:spPr/>
      <dgm:t>
        <a:bodyPr/>
        <a:lstStyle/>
        <a:p>
          <a:endParaRPr lang="en-US"/>
        </a:p>
      </dgm:t>
    </dgm:pt>
    <dgm:pt modelId="{FE391D37-B24B-49FE-A280-9B3F5A2BC8DE}">
      <dgm:prSet/>
      <dgm:spPr/>
      <dgm:t>
        <a:bodyPr/>
        <a:lstStyle/>
        <a:p>
          <a:pPr>
            <a:defRPr b="1"/>
          </a:pPr>
          <a:r>
            <a:rPr lang="en-GB" b="0" i="0"/>
            <a:t>Quality pictures</a:t>
          </a:r>
          <a:endParaRPr lang="en-US"/>
        </a:p>
      </dgm:t>
    </dgm:pt>
    <dgm:pt modelId="{E5C3DFFD-B93E-4327-84B6-F2704A541F9E}" type="parTrans" cxnId="{CCFF2380-1DE4-4A18-82FB-5DD6D4757A95}">
      <dgm:prSet/>
      <dgm:spPr/>
      <dgm:t>
        <a:bodyPr/>
        <a:lstStyle/>
        <a:p>
          <a:endParaRPr lang="en-US"/>
        </a:p>
      </dgm:t>
    </dgm:pt>
    <dgm:pt modelId="{B48F2DEE-B4E8-4DDE-B4F6-E122ADCB4DB4}" type="sibTrans" cxnId="{CCFF2380-1DE4-4A18-82FB-5DD6D4757A95}">
      <dgm:prSet/>
      <dgm:spPr/>
      <dgm:t>
        <a:bodyPr/>
        <a:lstStyle/>
        <a:p>
          <a:endParaRPr lang="en-US"/>
        </a:p>
      </dgm:t>
    </dgm:pt>
    <dgm:pt modelId="{2DC3BA40-6B35-4625-836E-53F1B900DFAC}" type="pres">
      <dgm:prSet presAssocID="{F2AE0ABB-73C9-4F83-A32F-5E59CE1DB886}" presName="root" presStyleCnt="0">
        <dgm:presLayoutVars>
          <dgm:dir/>
          <dgm:resizeHandles val="exact"/>
        </dgm:presLayoutVars>
      </dgm:prSet>
      <dgm:spPr/>
    </dgm:pt>
    <dgm:pt modelId="{EDF67D09-182B-432C-B13D-3AC65A1F5800}" type="pres">
      <dgm:prSet presAssocID="{7B827A34-1024-4BE3-B9F0-A7176F9F2767}" presName="compNode" presStyleCnt="0"/>
      <dgm:spPr/>
    </dgm:pt>
    <dgm:pt modelId="{7ED8551F-0F58-4D4F-AA6D-399C1B53220C}" type="pres">
      <dgm:prSet presAssocID="{7B827A34-1024-4BE3-B9F0-A7176F9F2767}" presName="iconRect" presStyleLbl="node1" presStyleIdx="0" presStyleCnt="2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cine"/>
        </a:ext>
      </dgm:extLst>
    </dgm:pt>
    <dgm:pt modelId="{FB7D5F9F-6023-4BA8-B4C1-02F65AE572CB}" type="pres">
      <dgm:prSet presAssocID="{7B827A34-1024-4BE3-B9F0-A7176F9F2767}" presName="iconSpace" presStyleCnt="0"/>
      <dgm:spPr/>
    </dgm:pt>
    <dgm:pt modelId="{DCB7259F-6688-4CE8-A194-5F84F85D1D09}" type="pres">
      <dgm:prSet presAssocID="{7B827A34-1024-4BE3-B9F0-A7176F9F2767}" presName="parTx" presStyleLbl="revTx" presStyleIdx="0" presStyleCnt="4">
        <dgm:presLayoutVars>
          <dgm:chMax val="0"/>
          <dgm:chPref val="0"/>
        </dgm:presLayoutVars>
      </dgm:prSet>
      <dgm:spPr/>
    </dgm:pt>
    <dgm:pt modelId="{DE761397-7DC0-4A4C-B966-7D79668578B0}" type="pres">
      <dgm:prSet presAssocID="{7B827A34-1024-4BE3-B9F0-A7176F9F2767}" presName="txSpace" presStyleCnt="0"/>
      <dgm:spPr/>
    </dgm:pt>
    <dgm:pt modelId="{13B84D62-FC62-4DE0-A79D-05302F9BFFA0}" type="pres">
      <dgm:prSet presAssocID="{7B827A34-1024-4BE3-B9F0-A7176F9F2767}" presName="desTx" presStyleLbl="revTx" presStyleIdx="1" presStyleCnt="4">
        <dgm:presLayoutVars/>
      </dgm:prSet>
      <dgm:spPr/>
    </dgm:pt>
    <dgm:pt modelId="{46248E63-CA7C-43E4-9F1A-77A3D7C5F70E}" type="pres">
      <dgm:prSet presAssocID="{94B3B2B7-1BB5-4DF5-A105-3DD34A92F612}" presName="sibTrans" presStyleCnt="0"/>
      <dgm:spPr/>
    </dgm:pt>
    <dgm:pt modelId="{5B2C6FC0-CE81-4259-99EE-027A1FCB75E8}" type="pres">
      <dgm:prSet presAssocID="{FE391D37-B24B-49FE-A280-9B3F5A2BC8DE}" presName="compNode" presStyleCnt="0"/>
      <dgm:spPr/>
    </dgm:pt>
    <dgm:pt modelId="{4AD8F1CD-EA42-48B4-8E2F-B1C8ECD37A29}" type="pres">
      <dgm:prSet presAssocID="{FE391D37-B24B-49FE-A280-9B3F5A2BC8DE}" presName="iconRect" presStyleLbl="node1" presStyleIdx="1" presStyleCnt="2"/>
      <dgm:spPr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mera"/>
        </a:ext>
      </dgm:extLst>
    </dgm:pt>
    <dgm:pt modelId="{56DE5C32-AB57-4B0B-9C10-B67448290DCE}" type="pres">
      <dgm:prSet presAssocID="{FE391D37-B24B-49FE-A280-9B3F5A2BC8DE}" presName="iconSpace" presStyleCnt="0"/>
      <dgm:spPr/>
    </dgm:pt>
    <dgm:pt modelId="{591E23CC-7134-4964-A4A0-5B4E41996DBD}" type="pres">
      <dgm:prSet presAssocID="{FE391D37-B24B-49FE-A280-9B3F5A2BC8DE}" presName="parTx" presStyleLbl="revTx" presStyleIdx="2" presStyleCnt="4">
        <dgm:presLayoutVars>
          <dgm:chMax val="0"/>
          <dgm:chPref val="0"/>
        </dgm:presLayoutVars>
      </dgm:prSet>
      <dgm:spPr/>
    </dgm:pt>
    <dgm:pt modelId="{5933EBDE-3580-4ACE-8DCF-A2AEB8E1651A}" type="pres">
      <dgm:prSet presAssocID="{FE391D37-B24B-49FE-A280-9B3F5A2BC8DE}" presName="txSpace" presStyleCnt="0"/>
      <dgm:spPr/>
    </dgm:pt>
    <dgm:pt modelId="{0F22E8E5-A611-428D-BE15-281E0DD8D6C2}" type="pres">
      <dgm:prSet presAssocID="{FE391D37-B24B-49FE-A280-9B3F5A2BC8DE}" presName="desTx" presStyleLbl="revTx" presStyleIdx="3" presStyleCnt="4">
        <dgm:presLayoutVars/>
      </dgm:prSet>
      <dgm:spPr/>
    </dgm:pt>
  </dgm:ptLst>
  <dgm:cxnLst>
    <dgm:cxn modelId="{15217A0B-F6E3-4F5C-8CC2-6878E47B2A4F}" type="presOf" srcId="{F2AE0ABB-73C9-4F83-A32F-5E59CE1DB886}" destId="{2DC3BA40-6B35-4625-836E-53F1B900DFAC}" srcOrd="0" destOrd="0" presId="urn:microsoft.com/office/officeart/2018/5/layout/CenteredIconLabelDescriptionList"/>
    <dgm:cxn modelId="{9FBBF562-34FC-42E1-918E-B5A73E2E56F6}" type="presOf" srcId="{7B827A34-1024-4BE3-B9F0-A7176F9F2767}" destId="{DCB7259F-6688-4CE8-A194-5F84F85D1D09}" srcOrd="0" destOrd="0" presId="urn:microsoft.com/office/officeart/2018/5/layout/CenteredIconLabelDescriptionList"/>
    <dgm:cxn modelId="{F8DC0A64-F00B-4AF9-A049-EEEEAEEFA932}" type="presOf" srcId="{B69DF655-60A0-451D-881E-A24DB3765F05}" destId="{13B84D62-FC62-4DE0-A79D-05302F9BFFA0}" srcOrd="0" destOrd="1" presId="urn:microsoft.com/office/officeart/2018/5/layout/CenteredIconLabelDescriptionList"/>
    <dgm:cxn modelId="{CCFF2380-1DE4-4A18-82FB-5DD6D4757A95}" srcId="{F2AE0ABB-73C9-4F83-A32F-5E59CE1DB886}" destId="{FE391D37-B24B-49FE-A280-9B3F5A2BC8DE}" srcOrd="1" destOrd="0" parTransId="{E5C3DFFD-B93E-4327-84B6-F2704A541F9E}" sibTransId="{B48F2DEE-B4E8-4DDE-B4F6-E122ADCB4DB4}"/>
    <dgm:cxn modelId="{ECF9C39D-9C06-4985-BBB7-EC160171BE34}" srcId="{7B827A34-1024-4BE3-B9F0-A7176F9F2767}" destId="{B41F10B9-2C6C-4C7D-A84B-CCAEA9B40999}" srcOrd="0" destOrd="0" parTransId="{907DFE2F-C4F7-4431-BFFB-3B9DD6AF6506}" sibTransId="{CD206490-818D-4FD0-87BD-F1A841E5835C}"/>
    <dgm:cxn modelId="{475890B5-C503-401D-960F-8676249E1BBC}" srcId="{7B827A34-1024-4BE3-B9F0-A7176F9F2767}" destId="{B69DF655-60A0-451D-881E-A24DB3765F05}" srcOrd="1" destOrd="0" parTransId="{DC66CA8C-5857-4DDE-AD69-00558C164229}" sibTransId="{FA415555-CD77-4973-8E00-2416CAD3DC98}"/>
    <dgm:cxn modelId="{FAD7E5BE-5D94-4A36-9750-7AFA4B5288A9}" type="presOf" srcId="{FE391D37-B24B-49FE-A280-9B3F5A2BC8DE}" destId="{591E23CC-7134-4964-A4A0-5B4E41996DBD}" srcOrd="0" destOrd="0" presId="urn:microsoft.com/office/officeart/2018/5/layout/CenteredIconLabelDescriptionList"/>
    <dgm:cxn modelId="{175F35C9-228C-44F8-9BEB-A04FE8D5ED57}" srcId="{F2AE0ABB-73C9-4F83-A32F-5E59CE1DB886}" destId="{7B827A34-1024-4BE3-B9F0-A7176F9F2767}" srcOrd="0" destOrd="0" parTransId="{C0984E65-D17F-4D09-8845-98AFF1371470}" sibTransId="{94B3B2B7-1BB5-4DF5-A105-3DD34A92F612}"/>
    <dgm:cxn modelId="{DC3073DF-5588-4462-9A97-260FE5D86C0B}" type="presOf" srcId="{B41F10B9-2C6C-4C7D-A84B-CCAEA9B40999}" destId="{13B84D62-FC62-4DE0-A79D-05302F9BFFA0}" srcOrd="0" destOrd="0" presId="urn:microsoft.com/office/officeart/2018/5/layout/CenteredIconLabelDescriptionList"/>
    <dgm:cxn modelId="{0F0869D8-07D3-478F-A62D-961C1A90EFB9}" type="presParOf" srcId="{2DC3BA40-6B35-4625-836E-53F1B900DFAC}" destId="{EDF67D09-182B-432C-B13D-3AC65A1F5800}" srcOrd="0" destOrd="0" presId="urn:microsoft.com/office/officeart/2018/5/layout/CenteredIconLabelDescriptionList"/>
    <dgm:cxn modelId="{4F6431B8-BA0A-4047-8BF2-028D85A29DB6}" type="presParOf" srcId="{EDF67D09-182B-432C-B13D-3AC65A1F5800}" destId="{7ED8551F-0F58-4D4F-AA6D-399C1B53220C}" srcOrd="0" destOrd="0" presId="urn:microsoft.com/office/officeart/2018/5/layout/CenteredIconLabelDescriptionList"/>
    <dgm:cxn modelId="{6CEDBA99-26A8-4A1A-99F5-0446A6460DCD}" type="presParOf" srcId="{EDF67D09-182B-432C-B13D-3AC65A1F5800}" destId="{FB7D5F9F-6023-4BA8-B4C1-02F65AE572CB}" srcOrd="1" destOrd="0" presId="urn:microsoft.com/office/officeart/2018/5/layout/CenteredIconLabelDescriptionList"/>
    <dgm:cxn modelId="{08AD9ACD-5596-4514-99E2-39577175186F}" type="presParOf" srcId="{EDF67D09-182B-432C-B13D-3AC65A1F5800}" destId="{DCB7259F-6688-4CE8-A194-5F84F85D1D09}" srcOrd="2" destOrd="0" presId="urn:microsoft.com/office/officeart/2018/5/layout/CenteredIconLabelDescriptionList"/>
    <dgm:cxn modelId="{C086D46C-E004-4EF9-9401-B154BEAF9005}" type="presParOf" srcId="{EDF67D09-182B-432C-B13D-3AC65A1F5800}" destId="{DE761397-7DC0-4A4C-B966-7D79668578B0}" srcOrd="3" destOrd="0" presId="urn:microsoft.com/office/officeart/2018/5/layout/CenteredIconLabelDescriptionList"/>
    <dgm:cxn modelId="{42F323F8-BA94-4E96-A8D8-4E77FC2272F5}" type="presParOf" srcId="{EDF67D09-182B-432C-B13D-3AC65A1F5800}" destId="{13B84D62-FC62-4DE0-A79D-05302F9BFFA0}" srcOrd="4" destOrd="0" presId="urn:microsoft.com/office/officeart/2018/5/layout/CenteredIconLabelDescriptionList"/>
    <dgm:cxn modelId="{B9B78766-3BFA-4499-AF41-A7B9167FC391}" type="presParOf" srcId="{2DC3BA40-6B35-4625-836E-53F1B900DFAC}" destId="{46248E63-CA7C-43E4-9F1A-77A3D7C5F70E}" srcOrd="1" destOrd="0" presId="urn:microsoft.com/office/officeart/2018/5/layout/CenteredIconLabelDescriptionList"/>
    <dgm:cxn modelId="{87194AEA-8767-4248-A0EA-7DE8CA87C8B2}" type="presParOf" srcId="{2DC3BA40-6B35-4625-836E-53F1B900DFAC}" destId="{5B2C6FC0-CE81-4259-99EE-027A1FCB75E8}" srcOrd="2" destOrd="0" presId="urn:microsoft.com/office/officeart/2018/5/layout/CenteredIconLabelDescriptionList"/>
    <dgm:cxn modelId="{57AC2C05-FC6E-40FA-AAF8-5CCE1914D445}" type="presParOf" srcId="{5B2C6FC0-CE81-4259-99EE-027A1FCB75E8}" destId="{4AD8F1CD-EA42-48B4-8E2F-B1C8ECD37A29}" srcOrd="0" destOrd="0" presId="urn:microsoft.com/office/officeart/2018/5/layout/CenteredIconLabelDescriptionList"/>
    <dgm:cxn modelId="{2DD41C99-8397-46B4-A8EC-3530E4D5B5CB}" type="presParOf" srcId="{5B2C6FC0-CE81-4259-99EE-027A1FCB75E8}" destId="{56DE5C32-AB57-4B0B-9C10-B67448290DCE}" srcOrd="1" destOrd="0" presId="urn:microsoft.com/office/officeart/2018/5/layout/CenteredIconLabelDescriptionList"/>
    <dgm:cxn modelId="{C4CF0DC9-055C-4668-9665-239406B5D997}" type="presParOf" srcId="{5B2C6FC0-CE81-4259-99EE-027A1FCB75E8}" destId="{591E23CC-7134-4964-A4A0-5B4E41996DBD}" srcOrd="2" destOrd="0" presId="urn:microsoft.com/office/officeart/2018/5/layout/CenteredIconLabelDescriptionList"/>
    <dgm:cxn modelId="{1E538B7E-2915-4057-8572-FE1CFB97A1C3}" type="presParOf" srcId="{5B2C6FC0-CE81-4259-99EE-027A1FCB75E8}" destId="{5933EBDE-3580-4ACE-8DCF-A2AEB8E1651A}" srcOrd="3" destOrd="0" presId="urn:microsoft.com/office/officeart/2018/5/layout/CenteredIconLabelDescriptionList"/>
    <dgm:cxn modelId="{C99F020C-B4D2-4E29-B147-035F8D4CF40C}" type="presParOf" srcId="{5B2C6FC0-CE81-4259-99EE-027A1FCB75E8}" destId="{0F22E8E5-A611-428D-BE15-281E0DD8D6C2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0B5027-3D7A-49B3-A0E2-BAD91A3E831A}" type="doc">
      <dgm:prSet loTypeId="urn:microsoft.com/office/officeart/2016/7/layout/VerticalSolidActionList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534E06D-8F04-4F64-AD8D-CA3C7EB07180}">
      <dgm:prSet/>
      <dgm:spPr/>
      <dgm:t>
        <a:bodyPr/>
        <a:lstStyle/>
        <a:p>
          <a:r>
            <a:rPr lang="en-US"/>
            <a:t>Scrutinise</a:t>
          </a:r>
        </a:p>
      </dgm:t>
    </dgm:pt>
    <dgm:pt modelId="{97A28D06-14CB-45FC-BFF3-5DCF4E7386D9}" type="parTrans" cxnId="{20BE1D8C-51F1-44A1-84ED-D5C6013C85F4}">
      <dgm:prSet/>
      <dgm:spPr/>
      <dgm:t>
        <a:bodyPr/>
        <a:lstStyle/>
        <a:p>
          <a:endParaRPr lang="en-US"/>
        </a:p>
      </dgm:t>
    </dgm:pt>
    <dgm:pt modelId="{272F769D-5FD4-4D77-9774-2D7A79945FD0}" type="sibTrans" cxnId="{20BE1D8C-51F1-44A1-84ED-D5C6013C85F4}">
      <dgm:prSet/>
      <dgm:spPr/>
      <dgm:t>
        <a:bodyPr/>
        <a:lstStyle/>
        <a:p>
          <a:endParaRPr lang="en-US"/>
        </a:p>
      </dgm:t>
    </dgm:pt>
    <dgm:pt modelId="{677EE926-498F-4AF0-A27D-D7EBB586081C}">
      <dgm:prSet/>
      <dgm:spPr/>
      <dgm:t>
        <a:bodyPr/>
        <a:lstStyle/>
        <a:p>
          <a:r>
            <a:rPr lang="en-US"/>
            <a:t>Scrutinise referral </a:t>
          </a:r>
        </a:p>
      </dgm:t>
    </dgm:pt>
    <dgm:pt modelId="{A2E031B9-9B34-425B-BD3D-1E9A4E7FAF84}" type="parTrans" cxnId="{8339A93C-7832-4938-B2EA-4144F03D109F}">
      <dgm:prSet/>
      <dgm:spPr/>
      <dgm:t>
        <a:bodyPr/>
        <a:lstStyle/>
        <a:p>
          <a:endParaRPr lang="en-US"/>
        </a:p>
      </dgm:t>
    </dgm:pt>
    <dgm:pt modelId="{D43EF977-3BF6-463D-A133-DB77FD9B9798}" type="sibTrans" cxnId="{8339A93C-7832-4938-B2EA-4144F03D109F}">
      <dgm:prSet/>
      <dgm:spPr/>
      <dgm:t>
        <a:bodyPr/>
        <a:lstStyle/>
        <a:p>
          <a:endParaRPr lang="en-US"/>
        </a:p>
      </dgm:t>
    </dgm:pt>
    <dgm:pt modelId="{0BF382BD-C4AF-4AE1-B544-C80BC700B815}">
      <dgm:prSet/>
      <dgm:spPr/>
      <dgm:t>
        <a:bodyPr/>
        <a:lstStyle/>
        <a:p>
          <a:r>
            <a:rPr lang="en-US"/>
            <a:t>ensure the standards are met</a:t>
          </a:r>
        </a:p>
      </dgm:t>
    </dgm:pt>
    <dgm:pt modelId="{E6FF4D88-0700-4EB3-A821-293523DD9866}" type="parTrans" cxnId="{09E12310-59DC-45C9-A51F-DB9529F4A655}">
      <dgm:prSet/>
      <dgm:spPr/>
      <dgm:t>
        <a:bodyPr/>
        <a:lstStyle/>
        <a:p>
          <a:endParaRPr lang="en-US"/>
        </a:p>
      </dgm:t>
    </dgm:pt>
    <dgm:pt modelId="{98FEEB35-3397-4C4D-B25C-375DD7AB3D29}" type="sibTrans" cxnId="{09E12310-59DC-45C9-A51F-DB9529F4A655}">
      <dgm:prSet/>
      <dgm:spPr/>
      <dgm:t>
        <a:bodyPr/>
        <a:lstStyle/>
        <a:p>
          <a:endParaRPr lang="en-US"/>
        </a:p>
      </dgm:t>
    </dgm:pt>
    <dgm:pt modelId="{3F9D4B0A-16DE-419C-9B06-2158895FF52C}">
      <dgm:prSet/>
      <dgm:spPr/>
      <dgm:t>
        <a:bodyPr/>
        <a:lstStyle/>
        <a:p>
          <a:r>
            <a:rPr lang="en-US"/>
            <a:t>Scrutinise</a:t>
          </a:r>
        </a:p>
      </dgm:t>
    </dgm:pt>
    <dgm:pt modelId="{080BD4E2-5A8F-4D1B-A716-D3B639C67237}" type="parTrans" cxnId="{C1A4F022-69BF-47E4-BD72-2D1CCCB64D25}">
      <dgm:prSet/>
      <dgm:spPr/>
      <dgm:t>
        <a:bodyPr/>
        <a:lstStyle/>
        <a:p>
          <a:endParaRPr lang="en-US"/>
        </a:p>
      </dgm:t>
    </dgm:pt>
    <dgm:pt modelId="{B2886346-E189-4435-89C7-88E525A4A231}" type="sibTrans" cxnId="{C1A4F022-69BF-47E4-BD72-2D1CCCB64D25}">
      <dgm:prSet/>
      <dgm:spPr/>
      <dgm:t>
        <a:bodyPr/>
        <a:lstStyle/>
        <a:p>
          <a:endParaRPr lang="en-US"/>
        </a:p>
      </dgm:t>
    </dgm:pt>
    <dgm:pt modelId="{9B92EDB2-26FA-4731-8703-4501B2B916D9}">
      <dgm:prSet/>
      <dgm:spPr/>
      <dgm:t>
        <a:bodyPr/>
        <a:lstStyle/>
        <a:p>
          <a:r>
            <a:rPr lang="en-US"/>
            <a:t>Scrutinise images</a:t>
          </a:r>
        </a:p>
      </dgm:t>
    </dgm:pt>
    <dgm:pt modelId="{F7C20712-64F9-4FC4-BFA5-7A9580442F42}" type="parTrans" cxnId="{75F71636-36FD-4B7D-ABE8-BF313D8D5951}">
      <dgm:prSet/>
      <dgm:spPr/>
      <dgm:t>
        <a:bodyPr/>
        <a:lstStyle/>
        <a:p>
          <a:endParaRPr lang="en-US"/>
        </a:p>
      </dgm:t>
    </dgm:pt>
    <dgm:pt modelId="{B5720F1A-98E7-4CF0-AE58-66AEB0E04307}" type="sibTrans" cxnId="{75F71636-36FD-4B7D-ABE8-BF313D8D5951}">
      <dgm:prSet/>
      <dgm:spPr/>
      <dgm:t>
        <a:bodyPr/>
        <a:lstStyle/>
        <a:p>
          <a:endParaRPr lang="en-US"/>
        </a:p>
      </dgm:t>
    </dgm:pt>
    <dgm:pt modelId="{000EE1D3-16AC-4677-9F6E-AC7FFCE3A627}">
      <dgm:prSet/>
      <dgm:spPr/>
      <dgm:t>
        <a:bodyPr/>
        <a:lstStyle/>
        <a:p>
          <a:r>
            <a:rPr lang="en-US"/>
            <a:t>Send picture guide back to patient to retake pictures if quality of pictures not met.</a:t>
          </a:r>
        </a:p>
      </dgm:t>
    </dgm:pt>
    <dgm:pt modelId="{CAD38271-28DB-4081-B0BD-715E46F0A0BD}" type="parTrans" cxnId="{2E8227A2-A8E4-4487-9AA3-8B91D6316B36}">
      <dgm:prSet/>
      <dgm:spPr/>
      <dgm:t>
        <a:bodyPr/>
        <a:lstStyle/>
        <a:p>
          <a:endParaRPr lang="en-US"/>
        </a:p>
      </dgm:t>
    </dgm:pt>
    <dgm:pt modelId="{EA253C5C-8952-4939-B68E-1F164B7B4549}" type="sibTrans" cxnId="{2E8227A2-A8E4-4487-9AA3-8B91D6316B36}">
      <dgm:prSet/>
      <dgm:spPr/>
      <dgm:t>
        <a:bodyPr/>
        <a:lstStyle/>
        <a:p>
          <a:endParaRPr lang="en-US"/>
        </a:p>
      </dgm:t>
    </dgm:pt>
    <dgm:pt modelId="{141C5C79-B122-438C-B35B-D442CA61B113}">
      <dgm:prSet/>
      <dgm:spPr/>
      <dgm:t>
        <a:bodyPr/>
        <a:lstStyle/>
        <a:p>
          <a:r>
            <a:rPr lang="en-US"/>
            <a:t>Liaise</a:t>
          </a:r>
        </a:p>
      </dgm:t>
    </dgm:pt>
    <dgm:pt modelId="{39BDAA0A-1BF8-4CED-9977-1C3E4D745582}" type="parTrans" cxnId="{1D3E8836-42D7-431D-8A78-B5505C1275B0}">
      <dgm:prSet/>
      <dgm:spPr/>
      <dgm:t>
        <a:bodyPr/>
        <a:lstStyle/>
        <a:p>
          <a:endParaRPr lang="en-US"/>
        </a:p>
      </dgm:t>
    </dgm:pt>
    <dgm:pt modelId="{9DEB9EE3-063A-4FBD-BC28-3D6C26D18AFD}" type="sibTrans" cxnId="{1D3E8836-42D7-431D-8A78-B5505C1275B0}">
      <dgm:prSet/>
      <dgm:spPr/>
      <dgm:t>
        <a:bodyPr/>
        <a:lstStyle/>
        <a:p>
          <a:endParaRPr lang="en-US"/>
        </a:p>
      </dgm:t>
    </dgm:pt>
    <dgm:pt modelId="{5AD4DED1-D283-4B63-A7C7-A4F3D4472987}">
      <dgm:prSet/>
      <dgm:spPr/>
      <dgm:t>
        <a:bodyPr/>
        <a:lstStyle/>
        <a:p>
          <a:r>
            <a:rPr lang="en-US"/>
            <a:t>Liaise with clinician (and or patient )</a:t>
          </a:r>
        </a:p>
      </dgm:t>
    </dgm:pt>
    <dgm:pt modelId="{8CFDB6D1-4C85-48C5-AB2C-F8CDE16FD6D5}" type="parTrans" cxnId="{E6A1FF48-147B-427C-909B-5FAB74BDC451}">
      <dgm:prSet/>
      <dgm:spPr/>
      <dgm:t>
        <a:bodyPr/>
        <a:lstStyle/>
        <a:p>
          <a:endParaRPr lang="en-US"/>
        </a:p>
      </dgm:t>
    </dgm:pt>
    <dgm:pt modelId="{4E663DC3-D608-4CA3-95FB-D086EE369F8D}" type="sibTrans" cxnId="{E6A1FF48-147B-427C-909B-5FAB74BDC451}">
      <dgm:prSet/>
      <dgm:spPr/>
      <dgm:t>
        <a:bodyPr/>
        <a:lstStyle/>
        <a:p>
          <a:endParaRPr lang="en-US"/>
        </a:p>
      </dgm:t>
    </dgm:pt>
    <dgm:pt modelId="{832D3472-8CC9-4E3D-A2BA-C6A1751D3511}">
      <dgm:prSet/>
      <dgm:spPr/>
      <dgm:t>
        <a:bodyPr/>
        <a:lstStyle/>
        <a:p>
          <a:r>
            <a:rPr lang="en-US"/>
            <a:t>ensure full history included</a:t>
          </a:r>
        </a:p>
      </dgm:t>
    </dgm:pt>
    <dgm:pt modelId="{809BE2DC-4DBA-4065-81EF-C7743565C1AC}" type="parTrans" cxnId="{8A7999FD-0E45-4584-B6DC-E8DCB85CDDAD}">
      <dgm:prSet/>
      <dgm:spPr/>
      <dgm:t>
        <a:bodyPr/>
        <a:lstStyle/>
        <a:p>
          <a:endParaRPr lang="en-US"/>
        </a:p>
      </dgm:t>
    </dgm:pt>
    <dgm:pt modelId="{B385D0D0-7EF6-4447-8FC3-D8F839E95FE8}" type="sibTrans" cxnId="{8A7999FD-0E45-4584-B6DC-E8DCB85CDDAD}">
      <dgm:prSet/>
      <dgm:spPr/>
      <dgm:t>
        <a:bodyPr/>
        <a:lstStyle/>
        <a:p>
          <a:endParaRPr lang="en-US"/>
        </a:p>
      </dgm:t>
    </dgm:pt>
    <dgm:pt modelId="{D4588CBB-1EA6-4D9C-9585-F0DC9E0709E3}" type="pres">
      <dgm:prSet presAssocID="{9B0B5027-3D7A-49B3-A0E2-BAD91A3E831A}" presName="Name0" presStyleCnt="0">
        <dgm:presLayoutVars>
          <dgm:dir/>
          <dgm:animLvl val="lvl"/>
          <dgm:resizeHandles val="exact"/>
        </dgm:presLayoutVars>
      </dgm:prSet>
      <dgm:spPr/>
    </dgm:pt>
    <dgm:pt modelId="{312926EF-874D-4A81-A61B-EE37A11A7961}" type="pres">
      <dgm:prSet presAssocID="{6534E06D-8F04-4F64-AD8D-CA3C7EB07180}" presName="linNode" presStyleCnt="0"/>
      <dgm:spPr/>
    </dgm:pt>
    <dgm:pt modelId="{64FE0F9B-78B3-45B0-A4B4-E65F0290CCA7}" type="pres">
      <dgm:prSet presAssocID="{6534E06D-8F04-4F64-AD8D-CA3C7EB07180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B3E1FC1F-BE5B-4C6E-A848-2A7478320284}" type="pres">
      <dgm:prSet presAssocID="{6534E06D-8F04-4F64-AD8D-CA3C7EB07180}" presName="descendantText" presStyleLbl="alignAccFollowNode1" presStyleIdx="0" presStyleCnt="3">
        <dgm:presLayoutVars>
          <dgm:bulletEnabled/>
        </dgm:presLayoutVars>
      </dgm:prSet>
      <dgm:spPr/>
    </dgm:pt>
    <dgm:pt modelId="{10944A3E-2CD1-42A4-AE54-AC59C5D2E36F}" type="pres">
      <dgm:prSet presAssocID="{272F769D-5FD4-4D77-9774-2D7A79945FD0}" presName="sp" presStyleCnt="0"/>
      <dgm:spPr/>
    </dgm:pt>
    <dgm:pt modelId="{47777672-B263-45FD-A8E5-25E669F4139E}" type="pres">
      <dgm:prSet presAssocID="{3F9D4B0A-16DE-419C-9B06-2158895FF52C}" presName="linNode" presStyleCnt="0"/>
      <dgm:spPr/>
    </dgm:pt>
    <dgm:pt modelId="{3C4941F1-C5F6-493C-8830-7BE72E3CDC70}" type="pres">
      <dgm:prSet presAssocID="{3F9D4B0A-16DE-419C-9B06-2158895FF52C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1DA5FE9B-FD8B-4EDF-A8FE-A2051F2F5D54}" type="pres">
      <dgm:prSet presAssocID="{3F9D4B0A-16DE-419C-9B06-2158895FF52C}" presName="descendantText" presStyleLbl="alignAccFollowNode1" presStyleIdx="1" presStyleCnt="3">
        <dgm:presLayoutVars>
          <dgm:bulletEnabled/>
        </dgm:presLayoutVars>
      </dgm:prSet>
      <dgm:spPr/>
    </dgm:pt>
    <dgm:pt modelId="{E63344B8-AD13-4C2D-8B0D-1DC0FF25A4A5}" type="pres">
      <dgm:prSet presAssocID="{B2886346-E189-4435-89C7-88E525A4A231}" presName="sp" presStyleCnt="0"/>
      <dgm:spPr/>
    </dgm:pt>
    <dgm:pt modelId="{9AFA5357-D9C8-4BC8-B420-627A81DAF848}" type="pres">
      <dgm:prSet presAssocID="{141C5C79-B122-438C-B35B-D442CA61B113}" presName="linNode" presStyleCnt="0"/>
      <dgm:spPr/>
    </dgm:pt>
    <dgm:pt modelId="{D78EFF42-5E64-4020-8A0F-1A8CF60F7EA8}" type="pres">
      <dgm:prSet presAssocID="{141C5C79-B122-438C-B35B-D442CA61B113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24E5E9E2-25A0-413C-886E-FBFAEE632E7C}" type="pres">
      <dgm:prSet presAssocID="{141C5C79-B122-438C-B35B-D442CA61B113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4CDE6501-FA81-446F-B6ED-505F5D90EC87}" type="presOf" srcId="{0BF382BD-C4AF-4AE1-B544-C80BC700B815}" destId="{B3E1FC1F-BE5B-4C6E-A848-2A7478320284}" srcOrd="0" destOrd="1" presId="urn:microsoft.com/office/officeart/2016/7/layout/VerticalSolidActionList"/>
    <dgm:cxn modelId="{01779701-C5D4-4A24-9366-99D5DF55A1AB}" type="presOf" srcId="{832D3472-8CC9-4E3D-A2BA-C6A1751D3511}" destId="{24E5E9E2-25A0-413C-886E-FBFAEE632E7C}" srcOrd="0" destOrd="1" presId="urn:microsoft.com/office/officeart/2016/7/layout/VerticalSolidActionList"/>
    <dgm:cxn modelId="{09E12310-59DC-45C9-A51F-DB9529F4A655}" srcId="{677EE926-498F-4AF0-A27D-D7EBB586081C}" destId="{0BF382BD-C4AF-4AE1-B544-C80BC700B815}" srcOrd="0" destOrd="0" parTransId="{E6FF4D88-0700-4EB3-A821-293523DD9866}" sibTransId="{98FEEB35-3397-4C4D-B25C-375DD7AB3D29}"/>
    <dgm:cxn modelId="{C1A4F022-69BF-47E4-BD72-2D1CCCB64D25}" srcId="{9B0B5027-3D7A-49B3-A0E2-BAD91A3E831A}" destId="{3F9D4B0A-16DE-419C-9B06-2158895FF52C}" srcOrd="1" destOrd="0" parTransId="{080BD4E2-5A8F-4D1B-A716-D3B639C67237}" sibTransId="{B2886346-E189-4435-89C7-88E525A4A231}"/>
    <dgm:cxn modelId="{75F71636-36FD-4B7D-ABE8-BF313D8D5951}" srcId="{3F9D4B0A-16DE-419C-9B06-2158895FF52C}" destId="{9B92EDB2-26FA-4731-8703-4501B2B916D9}" srcOrd="0" destOrd="0" parTransId="{F7C20712-64F9-4FC4-BFA5-7A9580442F42}" sibTransId="{B5720F1A-98E7-4CF0-AE58-66AEB0E04307}"/>
    <dgm:cxn modelId="{1D3E8836-42D7-431D-8A78-B5505C1275B0}" srcId="{9B0B5027-3D7A-49B3-A0E2-BAD91A3E831A}" destId="{141C5C79-B122-438C-B35B-D442CA61B113}" srcOrd="2" destOrd="0" parTransId="{39BDAA0A-1BF8-4CED-9977-1C3E4D745582}" sibTransId="{9DEB9EE3-063A-4FBD-BC28-3D6C26D18AFD}"/>
    <dgm:cxn modelId="{8339A93C-7832-4938-B2EA-4144F03D109F}" srcId="{6534E06D-8F04-4F64-AD8D-CA3C7EB07180}" destId="{677EE926-498F-4AF0-A27D-D7EBB586081C}" srcOrd="0" destOrd="0" parTransId="{A2E031B9-9B34-425B-BD3D-1E9A4E7FAF84}" sibTransId="{D43EF977-3BF6-463D-A133-DB77FD9B9798}"/>
    <dgm:cxn modelId="{2354A366-0C79-4B28-8C31-07CF7C932E31}" type="presOf" srcId="{5AD4DED1-D283-4B63-A7C7-A4F3D4472987}" destId="{24E5E9E2-25A0-413C-886E-FBFAEE632E7C}" srcOrd="0" destOrd="0" presId="urn:microsoft.com/office/officeart/2016/7/layout/VerticalSolidActionList"/>
    <dgm:cxn modelId="{C166C868-FFA3-40BD-B5E8-BAAB9E7384BC}" type="presOf" srcId="{141C5C79-B122-438C-B35B-D442CA61B113}" destId="{D78EFF42-5E64-4020-8A0F-1A8CF60F7EA8}" srcOrd="0" destOrd="0" presId="urn:microsoft.com/office/officeart/2016/7/layout/VerticalSolidActionList"/>
    <dgm:cxn modelId="{E6A1FF48-147B-427C-909B-5FAB74BDC451}" srcId="{141C5C79-B122-438C-B35B-D442CA61B113}" destId="{5AD4DED1-D283-4B63-A7C7-A4F3D4472987}" srcOrd="0" destOrd="0" parTransId="{8CFDB6D1-4C85-48C5-AB2C-F8CDE16FD6D5}" sibTransId="{4E663DC3-D608-4CA3-95FB-D086EE369F8D}"/>
    <dgm:cxn modelId="{20BE1D8C-51F1-44A1-84ED-D5C6013C85F4}" srcId="{9B0B5027-3D7A-49B3-A0E2-BAD91A3E831A}" destId="{6534E06D-8F04-4F64-AD8D-CA3C7EB07180}" srcOrd="0" destOrd="0" parTransId="{97A28D06-14CB-45FC-BFF3-5DCF4E7386D9}" sibTransId="{272F769D-5FD4-4D77-9774-2D7A79945FD0}"/>
    <dgm:cxn modelId="{5120AE8C-481C-4535-AD67-37D2935EE183}" type="presOf" srcId="{000EE1D3-16AC-4677-9F6E-AC7FFCE3A627}" destId="{1DA5FE9B-FD8B-4EDF-A8FE-A2051F2F5D54}" srcOrd="0" destOrd="1" presId="urn:microsoft.com/office/officeart/2016/7/layout/VerticalSolidActionList"/>
    <dgm:cxn modelId="{1C782D91-AD37-4D7C-893B-7AD4113C13B9}" type="presOf" srcId="{3F9D4B0A-16DE-419C-9B06-2158895FF52C}" destId="{3C4941F1-C5F6-493C-8830-7BE72E3CDC70}" srcOrd="0" destOrd="0" presId="urn:microsoft.com/office/officeart/2016/7/layout/VerticalSolidActionList"/>
    <dgm:cxn modelId="{6231329C-44B1-444F-8A33-587A1442AADF}" type="presOf" srcId="{677EE926-498F-4AF0-A27D-D7EBB586081C}" destId="{B3E1FC1F-BE5B-4C6E-A848-2A7478320284}" srcOrd="0" destOrd="0" presId="urn:microsoft.com/office/officeart/2016/7/layout/VerticalSolidActionList"/>
    <dgm:cxn modelId="{2E8227A2-A8E4-4487-9AA3-8B91D6316B36}" srcId="{9B92EDB2-26FA-4731-8703-4501B2B916D9}" destId="{000EE1D3-16AC-4677-9F6E-AC7FFCE3A627}" srcOrd="0" destOrd="0" parTransId="{CAD38271-28DB-4081-B0BD-715E46F0A0BD}" sibTransId="{EA253C5C-8952-4939-B68E-1F164B7B4549}"/>
    <dgm:cxn modelId="{A60BF4B1-E165-41F3-91AF-195393CBA35B}" type="presOf" srcId="{9B92EDB2-26FA-4731-8703-4501B2B916D9}" destId="{1DA5FE9B-FD8B-4EDF-A8FE-A2051F2F5D54}" srcOrd="0" destOrd="0" presId="urn:microsoft.com/office/officeart/2016/7/layout/VerticalSolidActionList"/>
    <dgm:cxn modelId="{E0065BC1-BA98-4FA7-A6D9-E423CEA53CE0}" type="presOf" srcId="{9B0B5027-3D7A-49B3-A0E2-BAD91A3E831A}" destId="{D4588CBB-1EA6-4D9C-9585-F0DC9E0709E3}" srcOrd="0" destOrd="0" presId="urn:microsoft.com/office/officeart/2016/7/layout/VerticalSolidActionList"/>
    <dgm:cxn modelId="{87CBC9C5-0A04-4D0F-80A2-4D2297AAFBB5}" type="presOf" srcId="{6534E06D-8F04-4F64-AD8D-CA3C7EB07180}" destId="{64FE0F9B-78B3-45B0-A4B4-E65F0290CCA7}" srcOrd="0" destOrd="0" presId="urn:microsoft.com/office/officeart/2016/7/layout/VerticalSolidActionList"/>
    <dgm:cxn modelId="{8A7999FD-0E45-4584-B6DC-E8DCB85CDDAD}" srcId="{5AD4DED1-D283-4B63-A7C7-A4F3D4472987}" destId="{832D3472-8CC9-4E3D-A2BA-C6A1751D3511}" srcOrd="0" destOrd="0" parTransId="{809BE2DC-4DBA-4065-81EF-C7743565C1AC}" sibTransId="{B385D0D0-7EF6-4447-8FC3-D8F839E95FE8}"/>
    <dgm:cxn modelId="{AE681207-FC62-48EB-AC21-18B1A933F6AD}" type="presParOf" srcId="{D4588CBB-1EA6-4D9C-9585-F0DC9E0709E3}" destId="{312926EF-874D-4A81-A61B-EE37A11A7961}" srcOrd="0" destOrd="0" presId="urn:microsoft.com/office/officeart/2016/7/layout/VerticalSolidActionList"/>
    <dgm:cxn modelId="{F6AA86DB-B7D3-4419-89E9-A1507EC70026}" type="presParOf" srcId="{312926EF-874D-4A81-A61B-EE37A11A7961}" destId="{64FE0F9B-78B3-45B0-A4B4-E65F0290CCA7}" srcOrd="0" destOrd="0" presId="urn:microsoft.com/office/officeart/2016/7/layout/VerticalSolidActionList"/>
    <dgm:cxn modelId="{C632B718-0C41-40BD-BCCC-7E23C9B44BB0}" type="presParOf" srcId="{312926EF-874D-4A81-A61B-EE37A11A7961}" destId="{B3E1FC1F-BE5B-4C6E-A848-2A7478320284}" srcOrd="1" destOrd="0" presId="urn:microsoft.com/office/officeart/2016/7/layout/VerticalSolidActionList"/>
    <dgm:cxn modelId="{4BD21A69-F4DA-4777-A132-E5EAC86848FC}" type="presParOf" srcId="{D4588CBB-1EA6-4D9C-9585-F0DC9E0709E3}" destId="{10944A3E-2CD1-42A4-AE54-AC59C5D2E36F}" srcOrd="1" destOrd="0" presId="urn:microsoft.com/office/officeart/2016/7/layout/VerticalSolidActionList"/>
    <dgm:cxn modelId="{1F79370C-13DD-44EA-A1BB-53D4A97AFB72}" type="presParOf" srcId="{D4588CBB-1EA6-4D9C-9585-F0DC9E0709E3}" destId="{47777672-B263-45FD-A8E5-25E669F4139E}" srcOrd="2" destOrd="0" presId="urn:microsoft.com/office/officeart/2016/7/layout/VerticalSolidActionList"/>
    <dgm:cxn modelId="{C8AFDF89-4286-4D70-8E96-92074EEAA54E}" type="presParOf" srcId="{47777672-B263-45FD-A8E5-25E669F4139E}" destId="{3C4941F1-C5F6-493C-8830-7BE72E3CDC70}" srcOrd="0" destOrd="0" presId="urn:microsoft.com/office/officeart/2016/7/layout/VerticalSolidActionList"/>
    <dgm:cxn modelId="{78713891-8C4C-4CF5-8ED1-9BD94CAE032E}" type="presParOf" srcId="{47777672-B263-45FD-A8E5-25E669F4139E}" destId="{1DA5FE9B-FD8B-4EDF-A8FE-A2051F2F5D54}" srcOrd="1" destOrd="0" presId="urn:microsoft.com/office/officeart/2016/7/layout/VerticalSolidActionList"/>
    <dgm:cxn modelId="{4F0885A8-EA35-423D-B4DE-CBA5FFD3C716}" type="presParOf" srcId="{D4588CBB-1EA6-4D9C-9585-F0DC9E0709E3}" destId="{E63344B8-AD13-4C2D-8B0D-1DC0FF25A4A5}" srcOrd="3" destOrd="0" presId="urn:microsoft.com/office/officeart/2016/7/layout/VerticalSolidActionList"/>
    <dgm:cxn modelId="{CE6F5C04-8839-4810-9FD4-E47D2E08FEC8}" type="presParOf" srcId="{D4588CBB-1EA6-4D9C-9585-F0DC9E0709E3}" destId="{9AFA5357-D9C8-4BC8-B420-627A81DAF848}" srcOrd="4" destOrd="0" presId="urn:microsoft.com/office/officeart/2016/7/layout/VerticalSolidActionList"/>
    <dgm:cxn modelId="{C97489F8-B77D-452A-9E5A-F4898B5CAD73}" type="presParOf" srcId="{9AFA5357-D9C8-4BC8-B420-627A81DAF848}" destId="{D78EFF42-5E64-4020-8A0F-1A8CF60F7EA8}" srcOrd="0" destOrd="0" presId="urn:microsoft.com/office/officeart/2016/7/layout/VerticalSolidActionList"/>
    <dgm:cxn modelId="{FAD1A79C-7FFC-4066-8770-41020C9320E9}" type="presParOf" srcId="{9AFA5357-D9C8-4BC8-B420-627A81DAF848}" destId="{24E5E9E2-25A0-413C-886E-FBFAEE632E7C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D8551F-0F58-4D4F-AA6D-399C1B53220C}">
      <dsp:nvSpPr>
        <dsp:cNvPr id="0" name=""/>
        <dsp:cNvSpPr/>
      </dsp:nvSpPr>
      <dsp:spPr>
        <a:xfrm>
          <a:off x="2153684" y="113365"/>
          <a:ext cx="1512000" cy="1512000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B7259F-6688-4CE8-A194-5F84F85D1D09}">
      <dsp:nvSpPr>
        <dsp:cNvPr id="0" name=""/>
        <dsp:cNvSpPr/>
      </dsp:nvSpPr>
      <dsp:spPr>
        <a:xfrm>
          <a:off x="749684" y="1761999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600" b="0" i="0" kern="1200"/>
            <a:t>Good history: </a:t>
          </a:r>
          <a:endParaRPr lang="en-US" sz="3600" kern="1200"/>
        </a:p>
      </dsp:txBody>
      <dsp:txXfrm>
        <a:off x="749684" y="1761999"/>
        <a:ext cx="4320000" cy="648000"/>
      </dsp:txXfrm>
    </dsp:sp>
    <dsp:sp modelId="{13B84D62-FC62-4DE0-A79D-05302F9BFFA0}">
      <dsp:nvSpPr>
        <dsp:cNvPr id="0" name=""/>
        <dsp:cNvSpPr/>
      </dsp:nvSpPr>
      <dsp:spPr>
        <a:xfrm>
          <a:off x="749684" y="2473550"/>
          <a:ext cx="4320000" cy="817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/>
            <a:t>duration and evolution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0" i="0" kern="1200"/>
            <a:t>Treatment tried: including dose, duration, response or partial response </a:t>
          </a:r>
          <a:endParaRPr lang="en-US" sz="1700" kern="1200"/>
        </a:p>
      </dsp:txBody>
      <dsp:txXfrm>
        <a:off x="749684" y="2473550"/>
        <a:ext cx="4320000" cy="817361"/>
      </dsp:txXfrm>
    </dsp:sp>
    <dsp:sp modelId="{4AD8F1CD-EA42-48B4-8E2F-B1C8ECD37A29}">
      <dsp:nvSpPr>
        <dsp:cNvPr id="0" name=""/>
        <dsp:cNvSpPr/>
      </dsp:nvSpPr>
      <dsp:spPr>
        <a:xfrm>
          <a:off x="7229685" y="113365"/>
          <a:ext cx="1512000" cy="1512000"/>
        </a:xfrm>
        <a:prstGeom prst="rect">
          <a:avLst/>
        </a:prstGeom>
        <a:blipFill>
          <a:blip xmlns:r="http://schemas.openxmlformats.org/officeDocument/2006/relationships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E23CC-7134-4964-A4A0-5B4E41996DBD}">
      <dsp:nvSpPr>
        <dsp:cNvPr id="0" name=""/>
        <dsp:cNvSpPr/>
      </dsp:nvSpPr>
      <dsp:spPr>
        <a:xfrm>
          <a:off x="5825684" y="1761999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600" b="0" i="0" kern="1200"/>
            <a:t>Quality pictures</a:t>
          </a:r>
          <a:endParaRPr lang="en-US" sz="3600" kern="1200"/>
        </a:p>
      </dsp:txBody>
      <dsp:txXfrm>
        <a:off x="5825684" y="1761999"/>
        <a:ext cx="4320000" cy="648000"/>
      </dsp:txXfrm>
    </dsp:sp>
    <dsp:sp modelId="{0F22E8E5-A611-428D-BE15-281E0DD8D6C2}">
      <dsp:nvSpPr>
        <dsp:cNvPr id="0" name=""/>
        <dsp:cNvSpPr/>
      </dsp:nvSpPr>
      <dsp:spPr>
        <a:xfrm>
          <a:off x="5825684" y="2473550"/>
          <a:ext cx="4320000" cy="817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1FC1F-BE5B-4C6E-A848-2A7478320284}">
      <dsp:nvSpPr>
        <dsp:cNvPr id="0" name=""/>
        <dsp:cNvSpPr/>
      </dsp:nvSpPr>
      <dsp:spPr>
        <a:xfrm>
          <a:off x="1299209" y="1428"/>
          <a:ext cx="5196839" cy="146446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833" tIns="371975" rIns="100833" bIns="371975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Scrutinise referral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ensure the standards are met</a:t>
          </a:r>
        </a:p>
      </dsp:txBody>
      <dsp:txXfrm>
        <a:off x="1299209" y="1428"/>
        <a:ext cx="5196839" cy="1464468"/>
      </dsp:txXfrm>
    </dsp:sp>
    <dsp:sp modelId="{64FE0F9B-78B3-45B0-A4B4-E65F0290CCA7}">
      <dsp:nvSpPr>
        <dsp:cNvPr id="0" name=""/>
        <dsp:cNvSpPr/>
      </dsp:nvSpPr>
      <dsp:spPr>
        <a:xfrm>
          <a:off x="0" y="1428"/>
          <a:ext cx="1299209" cy="146446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750" tIns="144657" rIns="68750" bIns="144657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Scrutinise</a:t>
          </a:r>
        </a:p>
      </dsp:txBody>
      <dsp:txXfrm>
        <a:off x="0" y="1428"/>
        <a:ext cx="1299209" cy="1464468"/>
      </dsp:txXfrm>
    </dsp:sp>
    <dsp:sp modelId="{1DA5FE9B-FD8B-4EDF-A8FE-A2051F2F5D54}">
      <dsp:nvSpPr>
        <dsp:cNvPr id="0" name=""/>
        <dsp:cNvSpPr/>
      </dsp:nvSpPr>
      <dsp:spPr>
        <a:xfrm>
          <a:off x="1299209" y="1553765"/>
          <a:ext cx="5196839" cy="1464468"/>
        </a:xfrm>
        <a:prstGeom prst="rect">
          <a:avLst/>
        </a:prstGeom>
        <a:solidFill>
          <a:schemeClr val="accent5">
            <a:tint val="40000"/>
            <a:alpha val="90000"/>
            <a:hueOff val="3014507"/>
            <a:satOff val="29"/>
            <a:lumOff val="232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3014507"/>
              <a:satOff val="29"/>
              <a:lumOff val="23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833" tIns="371975" rIns="100833" bIns="371975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Scrutinise images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Send picture guide back to patient to retake pictures if quality of pictures not met.</a:t>
          </a:r>
        </a:p>
      </dsp:txBody>
      <dsp:txXfrm>
        <a:off x="1299209" y="1553765"/>
        <a:ext cx="5196839" cy="1464468"/>
      </dsp:txXfrm>
    </dsp:sp>
    <dsp:sp modelId="{3C4941F1-C5F6-493C-8830-7BE72E3CDC70}">
      <dsp:nvSpPr>
        <dsp:cNvPr id="0" name=""/>
        <dsp:cNvSpPr/>
      </dsp:nvSpPr>
      <dsp:spPr>
        <a:xfrm>
          <a:off x="0" y="1553765"/>
          <a:ext cx="1299209" cy="1464468"/>
        </a:xfrm>
        <a:prstGeom prst="rect">
          <a:avLst/>
        </a:prstGeom>
        <a:gradFill rotWithShape="0">
          <a:gsLst>
            <a:gs pos="0">
              <a:schemeClr val="accent5">
                <a:hueOff val="3118619"/>
                <a:satOff val="-2006"/>
                <a:lumOff val="1372"/>
                <a:alphaOff val="0"/>
                <a:tint val="98000"/>
                <a:lumMod val="114000"/>
              </a:schemeClr>
            </a:gs>
            <a:gs pos="100000">
              <a:schemeClr val="accent5">
                <a:hueOff val="3118619"/>
                <a:satOff val="-2006"/>
                <a:lumOff val="1372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3118619"/>
              <a:satOff val="-2006"/>
              <a:lumOff val="137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750" tIns="144657" rIns="68750" bIns="144657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Scrutinise</a:t>
          </a:r>
        </a:p>
      </dsp:txBody>
      <dsp:txXfrm>
        <a:off x="0" y="1553765"/>
        <a:ext cx="1299209" cy="1464468"/>
      </dsp:txXfrm>
    </dsp:sp>
    <dsp:sp modelId="{24E5E9E2-25A0-413C-886E-FBFAEE632E7C}">
      <dsp:nvSpPr>
        <dsp:cNvPr id="0" name=""/>
        <dsp:cNvSpPr/>
      </dsp:nvSpPr>
      <dsp:spPr>
        <a:xfrm>
          <a:off x="1299209" y="3106102"/>
          <a:ext cx="5196839" cy="1464468"/>
        </a:xfrm>
        <a:prstGeom prst="rect">
          <a:avLst/>
        </a:prstGeom>
        <a:solidFill>
          <a:schemeClr val="accent5">
            <a:tint val="40000"/>
            <a:alpha val="90000"/>
            <a:hueOff val="6029015"/>
            <a:satOff val="58"/>
            <a:lumOff val="463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6029015"/>
              <a:satOff val="58"/>
              <a:lumOff val="4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833" tIns="371975" rIns="100833" bIns="371975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Liaise with clinician (and or patient 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ensure full history included</a:t>
          </a:r>
        </a:p>
      </dsp:txBody>
      <dsp:txXfrm>
        <a:off x="1299209" y="3106102"/>
        <a:ext cx="5196839" cy="1464468"/>
      </dsp:txXfrm>
    </dsp:sp>
    <dsp:sp modelId="{D78EFF42-5E64-4020-8A0F-1A8CF60F7EA8}">
      <dsp:nvSpPr>
        <dsp:cNvPr id="0" name=""/>
        <dsp:cNvSpPr/>
      </dsp:nvSpPr>
      <dsp:spPr>
        <a:xfrm>
          <a:off x="0" y="3106102"/>
          <a:ext cx="1299209" cy="1464468"/>
        </a:xfrm>
        <a:prstGeom prst="rect">
          <a:avLst/>
        </a:prstGeom>
        <a:gradFill rotWithShape="0">
          <a:gsLst>
            <a:gs pos="0">
              <a:schemeClr val="accent5">
                <a:hueOff val="6237238"/>
                <a:satOff val="-4013"/>
                <a:lumOff val="2744"/>
                <a:alphaOff val="0"/>
                <a:tint val="98000"/>
                <a:lumMod val="114000"/>
              </a:schemeClr>
            </a:gs>
            <a:gs pos="100000">
              <a:schemeClr val="accent5">
                <a:hueOff val="6237238"/>
                <a:satOff val="-4013"/>
                <a:lumOff val="2744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6237238"/>
              <a:satOff val="-4013"/>
              <a:lumOff val="274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750" tIns="144657" rIns="68750" bIns="144657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Liaise</a:t>
          </a:r>
        </a:p>
      </dsp:txBody>
      <dsp:txXfrm>
        <a:off x="0" y="3106102"/>
        <a:ext cx="1299209" cy="1464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257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25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470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623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746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805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748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076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87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11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74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87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60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231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55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38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93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20A7246-6292-4CFB-A278-6282A40C2778}" type="datetimeFigureOut">
              <a:rPr lang="en-GB" smtClean="0"/>
              <a:t>11/05/2026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4A111-9298-4162-BDB0-C8A8B2B79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2798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7Vz08Qr1wi0" TargetMode="External"/><Relationship Id="rId4" Type="http://schemas.openxmlformats.org/officeDocument/2006/relationships/hyperlink" Target="https://www.youtube.com/watch?v=zRFhiDlZjNQ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CB60C-46E0-EC8C-8216-96C647D81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1" dirty="0"/>
              <a:t>Audit of Dermatology Advice &amp; Guidance Requests from Primary Care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F24D077-74FA-DC4D-0C18-7A14B7B660B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085279"/>
            <a:ext cx="10354056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Dr Ololade Farouq A.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Salaried GP </a:t>
            </a:r>
            <a:r>
              <a:rPr kumimoji="0" lang="en-US" altLang="en-US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Aspiro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healthcare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Dr Cathryn Appleton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KGH Dermatology department interface GP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sz="2400" dirty="0">
                <a:latin typeface="Arial" panose="020B0604020202020204" pitchFamily="34" charset="0"/>
              </a:rPr>
              <a:t>May 2026 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76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B232E4-0E29-FCDB-340D-3A8EA81DC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EBEBEB"/>
                </a:solidFill>
              </a:rPr>
              <a:t>Outcomes</a:t>
            </a:r>
          </a:p>
        </p:txBody>
      </p:sp>
      <p:sp>
        <p:nvSpPr>
          <p:cNvPr id="19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Freeform: Shape 20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858F8-5AA1-B053-2E0F-F32F3E2C1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4166509" cy="3785419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EBEBEB"/>
                </a:solidFill>
              </a:rPr>
              <a:t>Advice only: 64.2% </a:t>
            </a:r>
          </a:p>
          <a:p>
            <a:r>
              <a:rPr lang="en-GB">
                <a:solidFill>
                  <a:srgbClr val="EBEBEB"/>
                </a:solidFill>
              </a:rPr>
              <a:t>Converted to referral: 17.8%</a:t>
            </a:r>
          </a:p>
          <a:p>
            <a:r>
              <a:rPr lang="en-GB">
                <a:solidFill>
                  <a:srgbClr val="EBEBEB"/>
                </a:solidFill>
              </a:rPr>
              <a:t> No advice offered (Closed):13.1%</a:t>
            </a:r>
          </a:p>
          <a:p>
            <a:r>
              <a:rPr lang="en-GB">
                <a:solidFill>
                  <a:srgbClr val="EBEBEB"/>
                </a:solidFill>
              </a:rPr>
              <a:t>Urgent/2WW escalation: 4.9% </a:t>
            </a:r>
          </a:p>
          <a:p>
            <a:pPr marL="0" indent="0">
              <a:buNone/>
            </a:pPr>
            <a:endParaRPr lang="en-GB">
              <a:solidFill>
                <a:srgbClr val="EBEBEB"/>
              </a:solidFill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CE1C759-6BA8-27CC-B78D-C6933EFA6A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3382664"/>
              </p:ext>
            </p:extLst>
          </p:nvPr>
        </p:nvGraphicFramePr>
        <p:xfrm>
          <a:off x="6093992" y="647698"/>
          <a:ext cx="5449889" cy="5562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50171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1867BD-90AC-6B72-480B-86A026F59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D8574D-EE55-3AF1-0610-5FC21994A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600">
                <a:solidFill>
                  <a:srgbClr val="EBEBEB"/>
                </a:solidFill>
              </a:rPr>
              <a:t>Response appropriateness for GP </a:t>
            </a:r>
          </a:p>
        </p:txBody>
      </p:sp>
      <p:sp>
        <p:nvSpPr>
          <p:cNvPr id="13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E306E-07AE-7332-240D-6C1D26D93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4166509" cy="3785419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EBEBEB"/>
                </a:solidFill>
              </a:rPr>
              <a:t>Inappropriate / Unclear action for GP in approximately 32%</a:t>
            </a:r>
          </a:p>
          <a:p>
            <a:pPr marL="0" indent="0">
              <a:buNone/>
            </a:pPr>
            <a:endParaRPr lang="en-GB">
              <a:solidFill>
                <a:srgbClr val="EBEBEB"/>
              </a:solidFill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0B878B0-82A9-9C1E-6B9C-4548A88C26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3375532"/>
              </p:ext>
            </p:extLst>
          </p:nvPr>
        </p:nvGraphicFramePr>
        <p:xfrm>
          <a:off x="6093992" y="647698"/>
          <a:ext cx="5449889" cy="5562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42969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DEF4B1-6061-C88C-9B1E-4E4C835DD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Key Findings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0DFAA-720C-3DAF-E951-36CD7372C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r>
              <a:rPr lang="en-GB" dirty="0"/>
              <a:t>Majority of cases managed without referral ✅ </a:t>
            </a:r>
          </a:p>
          <a:p>
            <a:r>
              <a:rPr lang="en-GB" dirty="0"/>
              <a:t>Variable quality of images ❗ </a:t>
            </a:r>
          </a:p>
          <a:p>
            <a:r>
              <a:rPr lang="en-GB" dirty="0"/>
              <a:t>Incomplete clinical information in significant proportion </a:t>
            </a:r>
          </a:p>
          <a:p>
            <a:r>
              <a:rPr lang="en-GB" dirty="0"/>
              <a:t>Response times is not within target</a:t>
            </a:r>
          </a:p>
          <a:p>
            <a:r>
              <a:rPr lang="en-GB" dirty="0"/>
              <a:t>Inappropriate / Unclear action for GP in appreciable proportion </a:t>
            </a:r>
          </a:p>
        </p:txBody>
      </p:sp>
    </p:spTree>
    <p:extLst>
      <p:ext uri="{BB962C8B-B14F-4D97-AF65-F5344CB8AC3E}">
        <p14:creationId xmlns:p14="http://schemas.microsoft.com/office/powerpoint/2010/main" val="1170987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775B16-2859-400E-89F3-492EB4EC5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Discussion</a:t>
            </a:r>
            <a:endParaRPr lang="en-GB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91CDCE7-E393-A024-93C0-D399982F6F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975861" y="804671"/>
            <a:ext cx="6399930" cy="524865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 A&amp;G is effective in reducing outpatient referrals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lang="en-US" altLang="en-US"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 Quality of submissions directly impacts efficiency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 Poor images → increased follow-up or referrals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 Opportunity for GP education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lang="en-US" altLang="en-US"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endParaRPr lang="en-US" altLang="en-US">
              <a:latin typeface="Arial" panose="020B0604020202020204" pitchFamily="34" charset="0"/>
            </a:endParaRP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en-US">
                <a:latin typeface="Arial" panose="020B0604020202020204" pitchFamily="34" charset="0"/>
              </a:rPr>
              <a:t>Response time is far below expected time frame</a:t>
            </a: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en-US">
                <a:latin typeface="Arial" panose="020B0604020202020204" pitchFamily="34" charset="0"/>
              </a:rPr>
              <a:t>More time needs to be allocated to A/G processing.</a:t>
            </a:r>
          </a:p>
          <a:p>
            <a:pPr marR="0" lvl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en-US">
                <a:latin typeface="Arial" panose="020B0604020202020204" pitchFamily="34" charset="0"/>
              </a:rPr>
              <a:t>More hands needs to be on deck from secondary care</a:t>
            </a:r>
          </a:p>
        </p:txBody>
      </p:sp>
    </p:spTree>
    <p:extLst>
      <p:ext uri="{BB962C8B-B14F-4D97-AF65-F5344CB8AC3E}">
        <p14:creationId xmlns:p14="http://schemas.microsoft.com/office/powerpoint/2010/main" val="2701121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BAE5F2-6406-3EF6-41FE-EC50FEF7C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sz="2600"/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8F495-D314-6023-8410-646F865B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r>
              <a:rPr lang="en-GB" b="1" dirty="0"/>
              <a:t>For GPs:</a:t>
            </a:r>
            <a:endParaRPr lang="en-GB" dirty="0"/>
          </a:p>
          <a:p>
            <a:r>
              <a:rPr lang="en-GB" dirty="0"/>
              <a:t>Include focused history (duration, symptoms, red flags) : Template</a:t>
            </a:r>
          </a:p>
          <a:p>
            <a:r>
              <a:rPr lang="en-GB" dirty="0"/>
              <a:t>Provide high-quality images </a:t>
            </a:r>
          </a:p>
          <a:p>
            <a:endParaRPr lang="en-GB" dirty="0"/>
          </a:p>
          <a:p>
            <a:r>
              <a:rPr lang="en-GB" b="1" dirty="0"/>
              <a:t>For Dermatology:</a:t>
            </a:r>
            <a:endParaRPr lang="en-GB" dirty="0"/>
          </a:p>
          <a:p>
            <a:r>
              <a:rPr lang="en-GB" dirty="0"/>
              <a:t>Standardised response templates </a:t>
            </a:r>
          </a:p>
          <a:p>
            <a:r>
              <a:rPr lang="en-GB" dirty="0"/>
              <a:t>Clear guidance for A&amp;G submissions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801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FB9CD-8723-EA1E-D125-BA87282CA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Action Plan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64054-9DE1-43F7-572B-C2383E5887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r>
              <a:rPr lang="en-GB" dirty="0"/>
              <a:t>Develop A&amp;G guideline request/ Template </a:t>
            </a:r>
          </a:p>
          <a:p>
            <a:endParaRPr lang="en-GB" dirty="0"/>
          </a:p>
          <a:p>
            <a:r>
              <a:rPr lang="en-GB" dirty="0"/>
              <a:t>Standardised response templates </a:t>
            </a:r>
          </a:p>
          <a:p>
            <a:endParaRPr lang="en-GB" dirty="0"/>
          </a:p>
          <a:p>
            <a:r>
              <a:rPr lang="en-GB" dirty="0"/>
              <a:t>GP education session</a:t>
            </a:r>
          </a:p>
          <a:p>
            <a:endParaRPr lang="en-GB" dirty="0"/>
          </a:p>
          <a:p>
            <a:r>
              <a:rPr lang="en-GB" dirty="0"/>
              <a:t>Information for patient and clinician on providing quality images: links </a:t>
            </a:r>
          </a:p>
          <a:p>
            <a:endParaRPr lang="en-GB" dirty="0"/>
          </a:p>
          <a:p>
            <a:r>
              <a:rPr lang="en-GB" dirty="0"/>
              <a:t>Introduce checklist for Admin team both ways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6445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236E54-F698-2419-E0A5-164B78E23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Improving A/G pathway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16CC8-77CB-6DA4-D685-B31EF922B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Check images prior to upload</a:t>
            </a:r>
          </a:p>
          <a:p>
            <a:r>
              <a:rPr lang="en-GB" dirty="0"/>
              <a:t>IN FOCUS</a:t>
            </a:r>
          </a:p>
          <a:p>
            <a:r>
              <a:rPr lang="en-GB" dirty="0"/>
              <a:t>3 images</a:t>
            </a:r>
          </a:p>
          <a:p>
            <a:pPr lvl="1"/>
            <a:r>
              <a:rPr lang="en-GB" dirty="0"/>
              <a:t>Macro whole site</a:t>
            </a:r>
          </a:p>
          <a:p>
            <a:pPr lvl="1"/>
            <a:r>
              <a:rPr lang="en-GB" dirty="0"/>
              <a:t>Macro close up</a:t>
            </a:r>
          </a:p>
          <a:p>
            <a:pPr lvl="1"/>
            <a:r>
              <a:rPr lang="en-GB" dirty="0"/>
              <a:t>+- dermatoscope</a:t>
            </a:r>
          </a:p>
          <a:p>
            <a:r>
              <a:rPr lang="en-GB" dirty="0"/>
              <a:t>Avoid duplicates (Takes time)</a:t>
            </a:r>
          </a:p>
          <a:p>
            <a:r>
              <a:rPr lang="en-GB" dirty="0"/>
              <a:t>Ensure adequate history</a:t>
            </a:r>
          </a:p>
        </p:txBody>
      </p:sp>
    </p:spTree>
    <p:extLst>
      <p:ext uri="{BB962C8B-B14F-4D97-AF65-F5344CB8AC3E}">
        <p14:creationId xmlns:p14="http://schemas.microsoft.com/office/powerpoint/2010/main" val="519391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47F1B4-B831-4277-8AB0-32767F7EB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D80CFA21-AB7C-4BEB-9BFF-05764FBBF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F853A7-7005-C1D0-91E6-188F5D82E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300">
                <a:solidFill>
                  <a:srgbClr val="EBEBEB"/>
                </a:solidFill>
              </a:rPr>
              <a:t>Minimum requirement for A/G and referrals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2F7E335-851A-4CAE-B09F-E657819D4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0B541F0-7F6E-402E-84D8-CF96EACA5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" y="1762067"/>
            <a:ext cx="12192418" cy="5095933"/>
          </a:xfrm>
          <a:custGeom>
            <a:avLst/>
            <a:gdLst>
              <a:gd name="connsiteX0" fmla="*/ 1 w 12192418"/>
              <a:gd name="connsiteY0" fmla="*/ 0 h 5095933"/>
              <a:gd name="connsiteX1" fmla="*/ 71932 w 12192418"/>
              <a:gd name="connsiteY1" fmla="*/ 12261 h 5095933"/>
              <a:gd name="connsiteX2" fmla="*/ 282849 w 12192418"/>
              <a:gd name="connsiteY2" fmla="*/ 48343 h 5095933"/>
              <a:gd name="connsiteX3" fmla="*/ 436464 w 12192418"/>
              <a:gd name="connsiteY3" fmla="*/ 73565 h 5095933"/>
              <a:gd name="connsiteX4" fmla="*/ 619339 w 12192418"/>
              <a:gd name="connsiteY4" fmla="*/ 100188 h 5095933"/>
              <a:gd name="connsiteX5" fmla="*/ 836351 w 12192418"/>
              <a:gd name="connsiteY5" fmla="*/ 132066 h 5095933"/>
              <a:gd name="connsiteX6" fmla="*/ 1076528 w 12192418"/>
              <a:gd name="connsiteY6" fmla="*/ 165696 h 5095933"/>
              <a:gd name="connsiteX7" fmla="*/ 1347184 w 12192418"/>
              <a:gd name="connsiteY7" fmla="*/ 201077 h 5095933"/>
              <a:gd name="connsiteX8" fmla="*/ 1642223 w 12192418"/>
              <a:gd name="connsiteY8" fmla="*/ 238560 h 5095933"/>
              <a:gd name="connsiteX9" fmla="*/ 1962864 w 12192418"/>
              <a:gd name="connsiteY9" fmla="*/ 276043 h 5095933"/>
              <a:gd name="connsiteX10" fmla="*/ 2304232 w 12192418"/>
              <a:gd name="connsiteY10" fmla="*/ 314227 h 5095933"/>
              <a:gd name="connsiteX11" fmla="*/ 2672421 w 12192418"/>
              <a:gd name="connsiteY11" fmla="*/ 349608 h 5095933"/>
              <a:gd name="connsiteX12" fmla="*/ 3057678 w 12192418"/>
              <a:gd name="connsiteY12" fmla="*/ 383588 h 5095933"/>
              <a:gd name="connsiteX13" fmla="*/ 3464881 w 12192418"/>
              <a:gd name="connsiteY13" fmla="*/ 414415 h 5095933"/>
              <a:gd name="connsiteX14" fmla="*/ 3889152 w 12192418"/>
              <a:gd name="connsiteY14" fmla="*/ 443841 h 5095933"/>
              <a:gd name="connsiteX15" fmla="*/ 4331710 w 12192418"/>
              <a:gd name="connsiteY15" fmla="*/ 471515 h 5095933"/>
              <a:gd name="connsiteX16" fmla="*/ 4558476 w 12192418"/>
              <a:gd name="connsiteY16" fmla="*/ 481324 h 5095933"/>
              <a:gd name="connsiteX17" fmla="*/ 4790118 w 12192418"/>
              <a:gd name="connsiteY17" fmla="*/ 492183 h 5095933"/>
              <a:gd name="connsiteX18" fmla="*/ 5025418 w 12192418"/>
              <a:gd name="connsiteY18" fmla="*/ 502342 h 5095933"/>
              <a:gd name="connsiteX19" fmla="*/ 5261937 w 12192418"/>
              <a:gd name="connsiteY19" fmla="*/ 508998 h 5095933"/>
              <a:gd name="connsiteX20" fmla="*/ 5503332 w 12192418"/>
              <a:gd name="connsiteY20" fmla="*/ 514953 h 5095933"/>
              <a:gd name="connsiteX21" fmla="*/ 5747167 w 12192418"/>
              <a:gd name="connsiteY21" fmla="*/ 521259 h 5095933"/>
              <a:gd name="connsiteX22" fmla="*/ 5995877 w 12192418"/>
              <a:gd name="connsiteY22" fmla="*/ 525463 h 5095933"/>
              <a:gd name="connsiteX23" fmla="*/ 6247026 w 12192418"/>
              <a:gd name="connsiteY23" fmla="*/ 525463 h 5095933"/>
              <a:gd name="connsiteX24" fmla="*/ 6500613 w 12192418"/>
              <a:gd name="connsiteY24" fmla="*/ 527565 h 5095933"/>
              <a:gd name="connsiteX25" fmla="*/ 6756639 w 12192418"/>
              <a:gd name="connsiteY25" fmla="*/ 525463 h 5095933"/>
              <a:gd name="connsiteX26" fmla="*/ 7016322 w 12192418"/>
              <a:gd name="connsiteY26" fmla="*/ 521259 h 5095933"/>
              <a:gd name="connsiteX27" fmla="*/ 7276005 w 12192418"/>
              <a:gd name="connsiteY27" fmla="*/ 517406 h 5095933"/>
              <a:gd name="connsiteX28" fmla="*/ 7539345 w 12192418"/>
              <a:gd name="connsiteY28" fmla="*/ 508998 h 5095933"/>
              <a:gd name="connsiteX29" fmla="*/ 7805124 w 12192418"/>
              <a:gd name="connsiteY29" fmla="*/ 500241 h 5095933"/>
              <a:gd name="connsiteX30" fmla="*/ 8070903 w 12192418"/>
              <a:gd name="connsiteY30" fmla="*/ 490082 h 5095933"/>
              <a:gd name="connsiteX31" fmla="*/ 8339121 w 12192418"/>
              <a:gd name="connsiteY31" fmla="*/ 475719 h 5095933"/>
              <a:gd name="connsiteX32" fmla="*/ 8609776 w 12192418"/>
              <a:gd name="connsiteY32" fmla="*/ 458554 h 5095933"/>
              <a:gd name="connsiteX33" fmla="*/ 8881651 w 12192418"/>
              <a:gd name="connsiteY33" fmla="*/ 442089 h 5095933"/>
              <a:gd name="connsiteX34" fmla="*/ 9153526 w 12192418"/>
              <a:gd name="connsiteY34" fmla="*/ 421071 h 5095933"/>
              <a:gd name="connsiteX35" fmla="*/ 9429058 w 12192418"/>
              <a:gd name="connsiteY35" fmla="*/ 395849 h 5095933"/>
              <a:gd name="connsiteX36" fmla="*/ 9700933 w 12192418"/>
              <a:gd name="connsiteY36" fmla="*/ 370626 h 5095933"/>
              <a:gd name="connsiteX37" fmla="*/ 9977684 w 12192418"/>
              <a:gd name="connsiteY37" fmla="*/ 341551 h 5095933"/>
              <a:gd name="connsiteX38" fmla="*/ 10255655 w 12192418"/>
              <a:gd name="connsiteY38" fmla="*/ 309673 h 5095933"/>
              <a:gd name="connsiteX39" fmla="*/ 10529968 w 12192418"/>
              <a:gd name="connsiteY39" fmla="*/ 276043 h 5095933"/>
              <a:gd name="connsiteX40" fmla="*/ 10807939 w 12192418"/>
              <a:gd name="connsiteY40" fmla="*/ 236809 h 5095933"/>
              <a:gd name="connsiteX41" fmla="*/ 11084690 w 12192418"/>
              <a:gd name="connsiteY41" fmla="*/ 194772 h 5095933"/>
              <a:gd name="connsiteX42" fmla="*/ 11362661 w 12192418"/>
              <a:gd name="connsiteY42" fmla="*/ 153085 h 5095933"/>
              <a:gd name="connsiteX43" fmla="*/ 11639412 w 12192418"/>
              <a:gd name="connsiteY43" fmla="*/ 104392 h 5095933"/>
              <a:gd name="connsiteX44" fmla="*/ 11914945 w 12192418"/>
              <a:gd name="connsiteY44" fmla="*/ 54648 h 5095933"/>
              <a:gd name="connsiteX45" fmla="*/ 12191696 w 12192418"/>
              <a:gd name="connsiteY45" fmla="*/ 2452 h 5095933"/>
              <a:gd name="connsiteX46" fmla="*/ 12191696 w 12192418"/>
              <a:gd name="connsiteY46" fmla="*/ 2109542 h 5095933"/>
              <a:gd name="connsiteX47" fmla="*/ 12191999 w 12192418"/>
              <a:gd name="connsiteY47" fmla="*/ 2109542 h 5095933"/>
              <a:gd name="connsiteX48" fmla="*/ 12191999 w 12192418"/>
              <a:gd name="connsiteY48" fmla="*/ 2802467 h 5095933"/>
              <a:gd name="connsiteX49" fmla="*/ 12192418 w 12192418"/>
              <a:gd name="connsiteY49" fmla="*/ 2802467 h 5095933"/>
              <a:gd name="connsiteX50" fmla="*/ 12192418 w 12192418"/>
              <a:gd name="connsiteY50" fmla="*/ 5095933 h 5095933"/>
              <a:gd name="connsiteX51" fmla="*/ 1 w 12192418"/>
              <a:gd name="connsiteY51" fmla="*/ 5095933 h 5095933"/>
              <a:gd name="connsiteX52" fmla="*/ 1 w 12192418"/>
              <a:gd name="connsiteY52" fmla="*/ 4074529 h 5095933"/>
              <a:gd name="connsiteX53" fmla="*/ 0 w 12192418"/>
              <a:gd name="connsiteY53" fmla="*/ 4074529 h 5095933"/>
              <a:gd name="connsiteX54" fmla="*/ 0 w 12192418"/>
              <a:gd name="connsiteY54" fmla="*/ 2109542 h 5095933"/>
              <a:gd name="connsiteX55" fmla="*/ 1 w 12192418"/>
              <a:gd name="connsiteY55" fmla="*/ 2109542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418" h="5095933">
                <a:moveTo>
                  <a:pt x="1" y="0"/>
                </a:moveTo>
                <a:lnTo>
                  <a:pt x="71932" y="12261"/>
                </a:lnTo>
                <a:lnTo>
                  <a:pt x="282849" y="48343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4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7"/>
                </a:lnTo>
                <a:lnTo>
                  <a:pt x="2672421" y="349608"/>
                </a:lnTo>
                <a:lnTo>
                  <a:pt x="3057678" y="383588"/>
                </a:lnTo>
                <a:lnTo>
                  <a:pt x="3464881" y="414415"/>
                </a:lnTo>
                <a:lnTo>
                  <a:pt x="3889152" y="443841"/>
                </a:lnTo>
                <a:lnTo>
                  <a:pt x="4331710" y="471515"/>
                </a:lnTo>
                <a:lnTo>
                  <a:pt x="4558476" y="481324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7" y="521259"/>
                </a:lnTo>
                <a:lnTo>
                  <a:pt x="5995877" y="525463"/>
                </a:lnTo>
                <a:lnTo>
                  <a:pt x="6247026" y="525463"/>
                </a:lnTo>
                <a:lnTo>
                  <a:pt x="6500613" y="527565"/>
                </a:lnTo>
                <a:lnTo>
                  <a:pt x="6756639" y="525463"/>
                </a:lnTo>
                <a:lnTo>
                  <a:pt x="7016322" y="521259"/>
                </a:lnTo>
                <a:lnTo>
                  <a:pt x="7276005" y="517406"/>
                </a:lnTo>
                <a:lnTo>
                  <a:pt x="7539345" y="508998"/>
                </a:lnTo>
                <a:lnTo>
                  <a:pt x="7805124" y="500241"/>
                </a:lnTo>
                <a:lnTo>
                  <a:pt x="8070903" y="490082"/>
                </a:lnTo>
                <a:lnTo>
                  <a:pt x="8339121" y="475719"/>
                </a:lnTo>
                <a:lnTo>
                  <a:pt x="8609776" y="458554"/>
                </a:lnTo>
                <a:lnTo>
                  <a:pt x="8881651" y="442089"/>
                </a:lnTo>
                <a:lnTo>
                  <a:pt x="9153526" y="421071"/>
                </a:lnTo>
                <a:lnTo>
                  <a:pt x="9429058" y="395849"/>
                </a:lnTo>
                <a:lnTo>
                  <a:pt x="9700933" y="370626"/>
                </a:lnTo>
                <a:lnTo>
                  <a:pt x="9977684" y="341551"/>
                </a:lnTo>
                <a:lnTo>
                  <a:pt x="10255655" y="309673"/>
                </a:lnTo>
                <a:lnTo>
                  <a:pt x="10529968" y="276043"/>
                </a:lnTo>
                <a:lnTo>
                  <a:pt x="10807939" y="236809"/>
                </a:lnTo>
                <a:lnTo>
                  <a:pt x="11084690" y="194772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109542"/>
                </a:lnTo>
                <a:lnTo>
                  <a:pt x="12191999" y="2109542"/>
                </a:lnTo>
                <a:lnTo>
                  <a:pt x="12191999" y="2802467"/>
                </a:lnTo>
                <a:lnTo>
                  <a:pt x="12192418" y="2802467"/>
                </a:lnTo>
                <a:lnTo>
                  <a:pt x="12192418" y="5095933"/>
                </a:lnTo>
                <a:lnTo>
                  <a:pt x="1" y="5095933"/>
                </a:lnTo>
                <a:lnTo>
                  <a:pt x="1" y="4074529"/>
                </a:lnTo>
                <a:lnTo>
                  <a:pt x="0" y="4074529"/>
                </a:lnTo>
                <a:lnTo>
                  <a:pt x="0" y="2109542"/>
                </a:lnTo>
                <a:lnTo>
                  <a:pt x="1" y="21095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1F1636F-C879-62E5-FEBF-27D4D8AB36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0253891"/>
              </p:ext>
            </p:extLst>
          </p:nvPr>
        </p:nvGraphicFramePr>
        <p:xfrm>
          <a:off x="648930" y="2810256"/>
          <a:ext cx="10895370" cy="3404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74611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D19D7-065D-E7FE-A6CC-5E95E85B0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Good picture criteria. IN 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C538B-0565-826B-E198-D8B9CDC728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56702"/>
            <a:ext cx="10106025" cy="104438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2400" dirty="0"/>
              <a:t>3 pictures: </a:t>
            </a:r>
            <a:r>
              <a:rPr lang="en-GB" sz="2000" dirty="0"/>
              <a:t>Distant picture - extent of involvement or site of the lesion.</a:t>
            </a:r>
            <a:endParaRPr lang="en-US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5" name="Content Placeholder 4" descr="A person touching a mole on a person&amp;#39;s back&#10;&#10;AI-generated content may be incorrect.">
            <a:extLst>
              <a:ext uri="{FF2B5EF4-FFF2-40B4-BE49-F238E27FC236}">
                <a16:creationId xmlns:a16="http://schemas.microsoft.com/office/drawing/2014/main" id="{1C8AB31C-A10A-D30E-233E-A890B87A674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39498" y="2195839"/>
            <a:ext cx="2736877" cy="2099623"/>
          </a:xfrm>
          <a:prstGeom prst="rect">
            <a:avLst/>
          </a:prstGeom>
        </p:spPr>
      </p:pic>
      <p:pic>
        <p:nvPicPr>
          <p:cNvPr id="6" name="Picture 5" descr="A close-up of a red blister on a skin&#10;&#10;AI-generated content may be incorrect.">
            <a:extLst>
              <a:ext uri="{FF2B5EF4-FFF2-40B4-BE49-F238E27FC236}">
                <a16:creationId xmlns:a16="http://schemas.microsoft.com/office/drawing/2014/main" id="{4E4C86F7-124A-3A98-5382-56A2B2656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6583" y="2148588"/>
            <a:ext cx="3058222" cy="2142335"/>
          </a:xfrm>
          <a:prstGeom prst="rect">
            <a:avLst/>
          </a:prstGeom>
        </p:spPr>
      </p:pic>
      <p:pic>
        <p:nvPicPr>
          <p:cNvPr id="7" name="Picture 6" descr="A close up of a skin&#10;&#10;AI-generated content may be incorrect.">
            <a:extLst>
              <a:ext uri="{FF2B5EF4-FFF2-40B4-BE49-F238E27FC236}">
                <a16:creationId xmlns:a16="http://schemas.microsoft.com/office/drawing/2014/main" id="{F8D117BE-AB99-F7E9-77E0-6BFF2B391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2261" y="4586263"/>
            <a:ext cx="2736877" cy="2030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C2BE21-9C45-AB6A-F9A0-479B53E9DE56}"/>
              </a:ext>
            </a:extLst>
          </p:cNvPr>
          <p:cNvSpPr txBox="1"/>
          <p:nvPr/>
        </p:nvSpPr>
        <p:spPr>
          <a:xfrm>
            <a:off x="842090" y="2645487"/>
            <a:ext cx="4790236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Close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lt"/>
                <a:cs typeface="+mn-lt"/>
              </a:rPr>
              <a:t> up  (If multiple lesion in the close up, please mark the one(s) of concern.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037672-AC86-F22F-4BC5-3FFC66BE76F0}"/>
              </a:ext>
            </a:extLst>
          </p:cNvPr>
          <p:cNvSpPr txBox="1"/>
          <p:nvPr/>
        </p:nvSpPr>
        <p:spPr>
          <a:xfrm>
            <a:off x="842072" y="2964428"/>
            <a:ext cx="5844478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  <a:ea typeface="+mn-lt"/>
              <a:cs typeface="+mn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ptos" panose="02110004020202020204"/>
                <a:ea typeface="+mn-lt"/>
                <a:cs typeface="+mn-lt"/>
              </a:rPr>
              <a:t>Dermatoscope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lt"/>
                <a:cs typeface="+mn-lt"/>
              </a:rPr>
              <a:t> pictures.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lt"/>
                <a:cs typeface="+mn-lt"/>
              </a:rPr>
              <a:t>Avoid multiple pictures of the same area or lesion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lt"/>
                <a:cs typeface="+mn-lt"/>
              </a:rPr>
              <a:t>If patients are taking pictures themselves, kindly give them a guide on how to take good picture.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29782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78424C-6FD0-41F8-9CAA-5DC19C423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F0B09F-1708-B054-4BAB-54173133F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55" y="1447800"/>
            <a:ext cx="3108626" cy="4572000"/>
          </a:xfrm>
        </p:spPr>
        <p:txBody>
          <a:bodyPr anchor="ctr">
            <a:normAutofit/>
          </a:bodyPr>
          <a:lstStyle/>
          <a:p>
            <a:r>
              <a:rPr lang="en-GB" sz="3200">
                <a:solidFill>
                  <a:srgbClr val="F2F2F2"/>
                </a:solidFill>
              </a:rPr>
              <a:t>Role of Admin team 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D136760-57DC-4301-8BEA-B71AD2D13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61310" y="0"/>
            <a:ext cx="8030690" cy="6858000"/>
          </a:xfrm>
          <a:custGeom>
            <a:avLst/>
            <a:gdLst>
              <a:gd name="connsiteX0" fmla="*/ 1176 w 8030690"/>
              <a:gd name="connsiteY0" fmla="*/ 0 h 6858000"/>
              <a:gd name="connsiteX1" fmla="*/ 1344715 w 8030690"/>
              <a:gd name="connsiteY1" fmla="*/ 0 h 6858000"/>
              <a:gd name="connsiteX2" fmla="*/ 1344715 w 8030690"/>
              <a:gd name="connsiteY2" fmla="*/ 0 h 6858000"/>
              <a:gd name="connsiteX3" fmla="*/ 8030690 w 8030690"/>
              <a:gd name="connsiteY3" fmla="*/ 0 h 6858000"/>
              <a:gd name="connsiteX4" fmla="*/ 8030690 w 8030690"/>
              <a:gd name="connsiteY4" fmla="*/ 6858000 h 6858000"/>
              <a:gd name="connsiteX5" fmla="*/ 477746 w 8030690"/>
              <a:gd name="connsiteY5" fmla="*/ 6858000 h 6858000"/>
              <a:gd name="connsiteX6" fmla="*/ 477746 w 8030690"/>
              <a:gd name="connsiteY6" fmla="*/ 6858000 h 6858000"/>
              <a:gd name="connsiteX7" fmla="*/ 0 w 8030690"/>
              <a:gd name="connsiteY7" fmla="*/ 6858000 h 6858000"/>
              <a:gd name="connsiteX8" fmla="*/ 5883 w 8030690"/>
              <a:gd name="connsiteY8" fmla="*/ 6817538 h 6858000"/>
              <a:gd name="connsiteX9" fmla="*/ 23196 w 8030690"/>
              <a:gd name="connsiteY9" fmla="*/ 6698894 h 6858000"/>
              <a:gd name="connsiteX10" fmla="*/ 35298 w 8030690"/>
              <a:gd name="connsiteY10" fmla="*/ 6612483 h 6858000"/>
              <a:gd name="connsiteX11" fmla="*/ 48073 w 8030690"/>
              <a:gd name="connsiteY11" fmla="*/ 6509613 h 6858000"/>
              <a:gd name="connsiteX12" fmla="*/ 63369 w 8030690"/>
              <a:gd name="connsiteY12" fmla="*/ 6387541 h 6858000"/>
              <a:gd name="connsiteX13" fmla="*/ 79506 w 8030690"/>
              <a:gd name="connsiteY13" fmla="*/ 6252438 h 6858000"/>
              <a:gd name="connsiteX14" fmla="*/ 96483 w 8030690"/>
              <a:gd name="connsiteY14" fmla="*/ 6100191 h 6858000"/>
              <a:gd name="connsiteX15" fmla="*/ 114468 w 8030690"/>
              <a:gd name="connsiteY15" fmla="*/ 5934227 h 6858000"/>
              <a:gd name="connsiteX16" fmla="*/ 132454 w 8030690"/>
              <a:gd name="connsiteY16" fmla="*/ 5753862 h 6858000"/>
              <a:gd name="connsiteX17" fmla="*/ 150775 w 8030690"/>
              <a:gd name="connsiteY17" fmla="*/ 5561838 h 6858000"/>
              <a:gd name="connsiteX18" fmla="*/ 167752 w 8030690"/>
              <a:gd name="connsiteY18" fmla="*/ 5354726 h 6858000"/>
              <a:gd name="connsiteX19" fmla="*/ 184057 w 8030690"/>
              <a:gd name="connsiteY19" fmla="*/ 5138013 h 6858000"/>
              <a:gd name="connsiteX20" fmla="*/ 198849 w 8030690"/>
              <a:gd name="connsiteY20" fmla="*/ 4908956 h 6858000"/>
              <a:gd name="connsiteX21" fmla="*/ 212968 w 8030690"/>
              <a:gd name="connsiteY21" fmla="*/ 4670298 h 6858000"/>
              <a:gd name="connsiteX22" fmla="*/ 226248 w 8030690"/>
              <a:gd name="connsiteY22" fmla="*/ 4421352 h 6858000"/>
              <a:gd name="connsiteX23" fmla="*/ 230954 w 8030690"/>
              <a:gd name="connsiteY23" fmla="*/ 4293793 h 6858000"/>
              <a:gd name="connsiteX24" fmla="*/ 236165 w 8030690"/>
              <a:gd name="connsiteY24" fmla="*/ 4163491 h 6858000"/>
              <a:gd name="connsiteX25" fmla="*/ 241039 w 8030690"/>
              <a:gd name="connsiteY25" fmla="*/ 4031132 h 6858000"/>
              <a:gd name="connsiteX26" fmla="*/ 244233 w 8030690"/>
              <a:gd name="connsiteY26" fmla="*/ 3898087 h 6858000"/>
              <a:gd name="connsiteX27" fmla="*/ 247091 w 8030690"/>
              <a:gd name="connsiteY27" fmla="*/ 3762298 h 6858000"/>
              <a:gd name="connsiteX28" fmla="*/ 250116 w 8030690"/>
              <a:gd name="connsiteY28" fmla="*/ 3625138 h 6858000"/>
              <a:gd name="connsiteX29" fmla="*/ 252133 w 8030690"/>
              <a:gd name="connsiteY29" fmla="*/ 3485235 h 6858000"/>
              <a:gd name="connsiteX30" fmla="*/ 252133 w 8030690"/>
              <a:gd name="connsiteY30" fmla="*/ 3343960 h 6858000"/>
              <a:gd name="connsiteX31" fmla="*/ 253142 w 8030690"/>
              <a:gd name="connsiteY31" fmla="*/ 3201314 h 6858000"/>
              <a:gd name="connsiteX32" fmla="*/ 252133 w 8030690"/>
              <a:gd name="connsiteY32" fmla="*/ 3057296 h 6858000"/>
              <a:gd name="connsiteX33" fmla="*/ 250116 w 8030690"/>
              <a:gd name="connsiteY33" fmla="*/ 2911221 h 6858000"/>
              <a:gd name="connsiteX34" fmla="*/ 248267 w 8030690"/>
              <a:gd name="connsiteY34" fmla="*/ 2765145 h 6858000"/>
              <a:gd name="connsiteX35" fmla="*/ 244233 w 8030690"/>
              <a:gd name="connsiteY35" fmla="*/ 2617013 h 6858000"/>
              <a:gd name="connsiteX36" fmla="*/ 240031 w 8030690"/>
              <a:gd name="connsiteY36" fmla="*/ 2467508 h 6858000"/>
              <a:gd name="connsiteX37" fmla="*/ 235156 w 8030690"/>
              <a:gd name="connsiteY37" fmla="*/ 2318004 h 6858000"/>
              <a:gd name="connsiteX38" fmla="*/ 228265 w 8030690"/>
              <a:gd name="connsiteY38" fmla="*/ 2167128 h 6858000"/>
              <a:gd name="connsiteX39" fmla="*/ 220028 w 8030690"/>
              <a:gd name="connsiteY39" fmla="*/ 2014880 h 6858000"/>
              <a:gd name="connsiteX40" fmla="*/ 212128 w 8030690"/>
              <a:gd name="connsiteY40" fmla="*/ 1861947 h 6858000"/>
              <a:gd name="connsiteX41" fmla="*/ 202043 w 8030690"/>
              <a:gd name="connsiteY41" fmla="*/ 1709013 h 6858000"/>
              <a:gd name="connsiteX42" fmla="*/ 189940 w 8030690"/>
              <a:gd name="connsiteY42" fmla="*/ 1554023 h 6858000"/>
              <a:gd name="connsiteX43" fmla="*/ 177838 w 8030690"/>
              <a:gd name="connsiteY43" fmla="*/ 1401089 h 6858000"/>
              <a:gd name="connsiteX44" fmla="*/ 163886 w 8030690"/>
              <a:gd name="connsiteY44" fmla="*/ 1245413 h 6858000"/>
              <a:gd name="connsiteX45" fmla="*/ 148590 w 8030690"/>
              <a:gd name="connsiteY45" fmla="*/ 1089050 h 6858000"/>
              <a:gd name="connsiteX46" fmla="*/ 132454 w 8030690"/>
              <a:gd name="connsiteY46" fmla="*/ 934745 h 6858000"/>
              <a:gd name="connsiteX47" fmla="*/ 113628 w 8030690"/>
              <a:gd name="connsiteY47" fmla="*/ 778383 h 6858000"/>
              <a:gd name="connsiteX48" fmla="*/ 93457 w 8030690"/>
              <a:gd name="connsiteY48" fmla="*/ 622706 h 6858000"/>
              <a:gd name="connsiteX49" fmla="*/ 73454 w 8030690"/>
              <a:gd name="connsiteY49" fmla="*/ 466344 h 6858000"/>
              <a:gd name="connsiteX50" fmla="*/ 50090 w 8030690"/>
              <a:gd name="connsiteY50" fmla="*/ 310667 h 6858000"/>
              <a:gd name="connsiteX51" fmla="*/ 26222 w 8030690"/>
              <a:gd name="connsiteY51" fmla="*/ 15567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030690" h="6858000">
                <a:moveTo>
                  <a:pt x="1176" y="0"/>
                </a:moveTo>
                <a:lnTo>
                  <a:pt x="1344715" y="0"/>
                </a:lnTo>
                <a:lnTo>
                  <a:pt x="1344715" y="0"/>
                </a:lnTo>
                <a:lnTo>
                  <a:pt x="8030690" y="0"/>
                </a:lnTo>
                <a:lnTo>
                  <a:pt x="8030690" y="6858000"/>
                </a:lnTo>
                <a:lnTo>
                  <a:pt x="477746" y="6858000"/>
                </a:lnTo>
                <a:lnTo>
                  <a:pt x="477746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8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8" y="5934227"/>
                </a:lnTo>
                <a:lnTo>
                  <a:pt x="132454" y="5753862"/>
                </a:lnTo>
                <a:lnTo>
                  <a:pt x="150775" y="5561838"/>
                </a:lnTo>
                <a:lnTo>
                  <a:pt x="167752" y="5354726"/>
                </a:lnTo>
                <a:lnTo>
                  <a:pt x="184057" y="5138013"/>
                </a:lnTo>
                <a:lnTo>
                  <a:pt x="198849" y="4908956"/>
                </a:lnTo>
                <a:lnTo>
                  <a:pt x="212968" y="4670298"/>
                </a:lnTo>
                <a:lnTo>
                  <a:pt x="226248" y="4421352"/>
                </a:lnTo>
                <a:lnTo>
                  <a:pt x="230954" y="4293793"/>
                </a:lnTo>
                <a:lnTo>
                  <a:pt x="236165" y="4163491"/>
                </a:lnTo>
                <a:lnTo>
                  <a:pt x="241039" y="4031132"/>
                </a:lnTo>
                <a:lnTo>
                  <a:pt x="244233" y="3898087"/>
                </a:lnTo>
                <a:lnTo>
                  <a:pt x="247091" y="3762298"/>
                </a:lnTo>
                <a:lnTo>
                  <a:pt x="250116" y="3625138"/>
                </a:lnTo>
                <a:lnTo>
                  <a:pt x="252133" y="3485235"/>
                </a:lnTo>
                <a:lnTo>
                  <a:pt x="252133" y="3343960"/>
                </a:lnTo>
                <a:lnTo>
                  <a:pt x="253142" y="3201314"/>
                </a:lnTo>
                <a:lnTo>
                  <a:pt x="252133" y="3057296"/>
                </a:lnTo>
                <a:lnTo>
                  <a:pt x="250116" y="2911221"/>
                </a:lnTo>
                <a:lnTo>
                  <a:pt x="248267" y="2765145"/>
                </a:lnTo>
                <a:lnTo>
                  <a:pt x="244233" y="2617013"/>
                </a:lnTo>
                <a:lnTo>
                  <a:pt x="240031" y="2467508"/>
                </a:lnTo>
                <a:lnTo>
                  <a:pt x="235156" y="2318004"/>
                </a:lnTo>
                <a:lnTo>
                  <a:pt x="228265" y="2167128"/>
                </a:lnTo>
                <a:lnTo>
                  <a:pt x="220028" y="2014880"/>
                </a:lnTo>
                <a:lnTo>
                  <a:pt x="212128" y="1861947"/>
                </a:lnTo>
                <a:lnTo>
                  <a:pt x="202043" y="1709013"/>
                </a:lnTo>
                <a:lnTo>
                  <a:pt x="189940" y="1554023"/>
                </a:lnTo>
                <a:lnTo>
                  <a:pt x="177838" y="1401089"/>
                </a:lnTo>
                <a:lnTo>
                  <a:pt x="163886" y="1245413"/>
                </a:lnTo>
                <a:lnTo>
                  <a:pt x="148590" y="1089050"/>
                </a:lnTo>
                <a:lnTo>
                  <a:pt x="132454" y="934745"/>
                </a:lnTo>
                <a:lnTo>
                  <a:pt x="113628" y="778383"/>
                </a:lnTo>
                <a:lnTo>
                  <a:pt x="93457" y="622706"/>
                </a:lnTo>
                <a:lnTo>
                  <a:pt x="73454" y="466344"/>
                </a:lnTo>
                <a:lnTo>
                  <a:pt x="50090" y="310667"/>
                </a:lnTo>
                <a:lnTo>
                  <a:pt x="26222" y="155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BDC58DEA-1307-4F44-AD47-E613D8B76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99B912D-1E4B-42AF-A2BE-CFEFEC916E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978D39E-94F5-CC50-9DF0-80BD9B0EB8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293144"/>
              </p:ext>
            </p:extLst>
          </p:nvPr>
        </p:nvGraphicFramePr>
        <p:xfrm>
          <a:off x="5048250" y="1447800"/>
          <a:ext cx="649605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26127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3B362-6568-A65D-3B6E-84900C241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Background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D3C5B59-01FB-D15F-EC45-76135118E03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789895"/>
            <a:ext cx="10515600" cy="603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What is Advice &amp; Guidance (A&amp;G)?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6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b="1" dirty="0">
                <a:latin typeface="Arial" panose="020B0604020202020204" pitchFamily="34" charset="0"/>
              </a:rPr>
              <a:t>E</a:t>
            </a:r>
            <a:r>
              <a:rPr lang="en-GB" dirty="0" err="1"/>
              <a:t>nables</a:t>
            </a:r>
            <a:r>
              <a:rPr lang="en-GB" dirty="0"/>
              <a:t> GPs to seek specialist input without formal referral</a:t>
            </a:r>
          </a:p>
          <a:p>
            <a:pPr lvl="6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GB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</a:t>
            </a:r>
            <a:r>
              <a:rPr lang="en-GB" dirty="0"/>
              <a:t>ims to reduce outpatient demand</a:t>
            </a:r>
          </a:p>
          <a:p>
            <a:pPr lvl="6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GB" altLang="en-US" b="1" dirty="0">
                <a:latin typeface="Arial" panose="020B0604020202020204" pitchFamily="34" charset="0"/>
              </a:rPr>
              <a:t>S</a:t>
            </a:r>
            <a:r>
              <a:rPr lang="en-GB" dirty="0"/>
              <a:t>upports timely patient management</a:t>
            </a: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	</a:t>
            </a:r>
          </a:p>
          <a:p>
            <a:r>
              <a:rPr lang="en-GB" sz="2000" b="1" dirty="0"/>
              <a:t>Why Dermatology?</a:t>
            </a:r>
            <a:endParaRPr lang="en-GB" sz="2000" dirty="0"/>
          </a:p>
          <a:p>
            <a:pPr lvl="6">
              <a:buFont typeface="Courier New" panose="02070309020205020404" pitchFamily="49" charset="0"/>
              <a:buChar char="o"/>
            </a:pPr>
            <a:r>
              <a:rPr lang="en-GB" dirty="0"/>
              <a:t>High referral volume </a:t>
            </a:r>
          </a:p>
          <a:p>
            <a:pPr lvl="6">
              <a:buFont typeface="Courier New" panose="02070309020205020404" pitchFamily="49" charset="0"/>
              <a:buChar char="o"/>
            </a:pPr>
            <a:r>
              <a:rPr lang="en-GB" dirty="0"/>
              <a:t>Visual diagnosis dependent on image quality </a:t>
            </a:r>
          </a:p>
          <a:p>
            <a:pPr lvl="6">
              <a:buFont typeface="Courier New" panose="02070309020205020404" pitchFamily="49" charset="0"/>
              <a:buChar char="o"/>
            </a:pPr>
            <a:r>
              <a:rPr lang="en-GB" dirty="0"/>
              <a:t>Delayed in patient care in primary care if responses are not received in a timely manner </a:t>
            </a:r>
          </a:p>
          <a:p>
            <a:pPr lvl="6">
              <a:buFont typeface="Courier New" panose="02070309020205020404" pitchFamily="49" charset="0"/>
              <a:buChar char="o"/>
            </a:pPr>
            <a:r>
              <a:rPr lang="en-GB" dirty="0"/>
              <a:t>Increasing pressure on both primary and secondary care services</a:t>
            </a:r>
          </a:p>
          <a:p>
            <a:pPr lvl="6">
              <a:buFont typeface="Courier New" panose="02070309020205020404" pitchFamily="49" charset="0"/>
              <a:buChar char="o"/>
            </a:pPr>
            <a:endParaRPr lang="en-GB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Why this audit is important: </a:t>
            </a:r>
          </a:p>
          <a:p>
            <a:pPr lvl="7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Service efficiency : 		Improve efficiency</a:t>
            </a:r>
          </a:p>
          <a:p>
            <a:pPr lvl="7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Patient outcomes : 		Ensure patient safety</a:t>
            </a:r>
          </a:p>
          <a:p>
            <a:pPr lvl="7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Workload management : 	Optimize service use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929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EF1B44-9E73-77D5-1C6D-766E0651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Patient / clinician picture taking guide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C3571-4B13-937D-17CF-118D916A2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GB" dirty="0">
              <a:hlinkClick r:id="" action="ppaction://noaction"/>
            </a:endParaRPr>
          </a:p>
          <a:p>
            <a:r>
              <a:rPr lang="en-GB" dirty="0">
                <a:hlinkClick r:id="" action="ppaction://noaction"/>
              </a:rPr>
              <a:t>https://www.pcds.org.uk/clinical-guidance/photography-how-to-take-a-good-dermoscopic-photograph</a:t>
            </a:r>
            <a:r>
              <a:rPr lang="en-GB" dirty="0"/>
              <a:t> advise patient to read the clinical picture part </a:t>
            </a:r>
          </a:p>
          <a:p>
            <a:endParaRPr lang="en-GB" dirty="0"/>
          </a:p>
          <a:p>
            <a:r>
              <a:rPr lang="en-GB" dirty="0">
                <a:hlinkClick r:id="rId4"/>
              </a:rPr>
              <a:t>https://www.youtube.com/watch?v=zRFhiDlZjNQ</a:t>
            </a:r>
            <a:r>
              <a:rPr lang="en-GB" dirty="0"/>
              <a:t> video for patient clinical picture </a:t>
            </a:r>
          </a:p>
          <a:p>
            <a:r>
              <a:rPr lang="en-GB" dirty="0">
                <a:hlinkClick r:id="rId5"/>
              </a:rPr>
              <a:t>https://www.youtube.com/watch?v=7Vz08Qr1wi0</a:t>
            </a:r>
            <a:r>
              <a:rPr lang="en-GB" dirty="0"/>
              <a:t> Video for </a:t>
            </a:r>
            <a:r>
              <a:rPr lang="en-GB" dirty="0" err="1"/>
              <a:t>Dermatoscopy</a:t>
            </a:r>
            <a:r>
              <a:rPr lang="en-GB" dirty="0"/>
              <a:t> picture for clinicians</a:t>
            </a:r>
          </a:p>
        </p:txBody>
      </p:sp>
    </p:spTree>
    <p:extLst>
      <p:ext uri="{BB962C8B-B14F-4D97-AF65-F5344CB8AC3E}">
        <p14:creationId xmlns:p14="http://schemas.microsoft.com/office/powerpoint/2010/main" val="3191438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03432A-36F5-750E-4546-64683BF25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Conclusion</a:t>
            </a:r>
            <a:endParaRPr lang="en-GB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E946EFB-B14B-99A3-E51A-FDF6CE6D3D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975861" y="804671"/>
            <a:ext cx="6399930" cy="524865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A&amp;G is a valuable tool in dermatology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Significant proportion managed without referral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Key improvements needed in: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Image quality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Clinical information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lang="en-US" altLang="en-US">
                <a:latin typeface="Arial" panose="020B0604020202020204" pitchFamily="34" charset="0"/>
              </a:rPr>
              <a:t>Timely response from Dermatology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lang="en-US" altLang="en-US">
                <a:latin typeface="Arial" panose="020B0604020202020204" pitchFamily="34" charset="0"/>
              </a:rPr>
              <a:t>Clear action plan to GP from Dermatology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74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7D2A9E-C6BE-3C80-5A5D-F01595B92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769CD0-51EC-ADDF-DB94-EBB415841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b="1"/>
              <a:t>Aim of the Audit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F86D08D-AF44-ACD2-8D12-A5E1DD87215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975861" y="804671"/>
            <a:ext cx="6399930" cy="524865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/>
              <a:t> To evaluate the quality, appropriateness, and outcomes of A&amp;G requests sent from GPs to the dermatology department</a:t>
            </a:r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/>
          </a:p>
          <a:p>
            <a:pPr lvl="0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/>
              <a:t>To evaluate the quality and timeframe of responses from Dermatology department to GPs</a:t>
            </a:r>
            <a:endParaRPr kumimoji="0" lang="en-US" altLang="en-US" b="0" i="0" u="none" strike="noStrike" cap="none" normalizeH="0" baseline="0">
              <a:ln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7242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F1EFD2-8465-600A-D447-7DDB56D8B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EF81E9-9DC2-DB76-8E04-5B0952B62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b="1"/>
              <a:t>Objectives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3471A05-F7BB-A17A-3099-90A7FD2A36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975861" y="804671"/>
            <a:ext cx="6399930" cy="524865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700"/>
              <a:t>Assess:</a:t>
            </a:r>
          </a:p>
          <a:p>
            <a:pPr>
              <a:lnSpc>
                <a:spcPct val="90000"/>
              </a:lnSpc>
            </a:pPr>
            <a:endParaRPr lang="en-GB" sz="170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GB" sz="1700"/>
              <a:t> Appropriateness of A&amp;G requests 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GB" sz="170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GB" sz="1700"/>
              <a:t> Quality of information provided (history, images, etc.) 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endParaRPr lang="en-GB" sz="170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GB" sz="1700"/>
              <a:t> Response time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endParaRPr lang="en-GB" sz="170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GB" sz="1700"/>
              <a:t> Outcomes (advice only vs referral) 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endParaRPr lang="en-GB" sz="170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GB" sz="1700"/>
              <a:t> Impact on Primary and secondary care workload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GB" sz="170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GB" sz="1700"/>
              <a:t> Identify areas for improvement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endParaRPr lang="en-GB" sz="1700"/>
          </a:p>
        </p:txBody>
      </p:sp>
    </p:spTree>
    <p:extLst>
      <p:ext uri="{BB962C8B-B14F-4D97-AF65-F5344CB8AC3E}">
        <p14:creationId xmlns:p14="http://schemas.microsoft.com/office/powerpoint/2010/main" val="1251540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8CC4B3-9E37-08C3-3A62-ACE7DDF37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B98A7A-7247-60D2-815A-B3E9E5E0B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b="1"/>
              <a:t>Standards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D4D4BF-1877-86DB-34BA-A407AC96C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/>
              <a:t>≥90% requests include adequate clinical history</a:t>
            </a:r>
          </a:p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r>
              <a:rPr lang="en-GB"/>
              <a:t>≥80% include images</a:t>
            </a:r>
          </a:p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r>
              <a:rPr lang="en-GB"/>
              <a:t>≥70% images are of good quality</a:t>
            </a:r>
          </a:p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r>
              <a:rPr lang="en-GB"/>
              <a:t>≥90% responses within 72 hours</a:t>
            </a:r>
          </a:p>
          <a:p>
            <a:pPr>
              <a:lnSpc>
                <a:spcPct val="90000"/>
              </a:lnSpc>
            </a:pPr>
            <a:endParaRPr lang="en-GB"/>
          </a:p>
          <a:p>
            <a:pPr>
              <a:lnSpc>
                <a:spcPct val="90000"/>
              </a:lnSpc>
            </a:pPr>
            <a:r>
              <a:rPr lang="en-GB"/>
              <a:t>Advise given are clear enough without ambiguity or leading to uncommission work</a:t>
            </a:r>
          </a:p>
          <a:p>
            <a:pPr marL="0" indent="0">
              <a:lnSpc>
                <a:spcPct val="90000"/>
              </a:lnSpc>
              <a:buNone/>
            </a:pPr>
            <a:endParaRPr lang="en-GB"/>
          </a:p>
          <a:p>
            <a:pPr>
              <a:lnSpc>
                <a:spcPct val="90000"/>
              </a:lnSpc>
            </a:pPr>
            <a:r>
              <a:rPr lang="en-GB"/>
              <a:t>High proportion managed without face-to-face referral</a:t>
            </a:r>
          </a:p>
        </p:txBody>
      </p:sp>
    </p:spTree>
    <p:extLst>
      <p:ext uri="{BB962C8B-B14F-4D97-AF65-F5344CB8AC3E}">
        <p14:creationId xmlns:p14="http://schemas.microsoft.com/office/powerpoint/2010/main" val="1002345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0FE352-9499-877D-BF6A-175AA75B4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1DEAAC-BE2F-631E-14BE-C1F88F401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en-GB" sz="3900" b="1"/>
              <a:t>Methodology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4A6212-6686-3542-ED9C-FB4182360C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975861" y="804671"/>
            <a:ext cx="6399930" cy="524865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 Retrospective audit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 Time period: 3-mont</a:t>
            </a:r>
            <a:r>
              <a:rPr lang="en-US" altLang="en-US">
                <a:latin typeface="Arial" panose="020B0604020202020204" pitchFamily="34" charset="0"/>
              </a:rPr>
              <a:t>h period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 Sample size: 300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altLang="en-US">
              <a:latin typeface="Arial" panose="020B0604020202020204" pitchFamily="34" charset="0"/>
            </a:endParaRPr>
          </a:p>
          <a:p>
            <a:r>
              <a:rPr lang="en-GB" b="1"/>
              <a:t>Data collected:</a:t>
            </a:r>
            <a:endParaRPr lang="en-GB"/>
          </a:p>
          <a:p>
            <a:pPr lvl="5">
              <a:buFont typeface="Wingdings" panose="05000000000000000000" pitchFamily="2" charset="2"/>
              <a:buChar char="ü"/>
            </a:pPr>
            <a:r>
              <a:rPr lang="en-GB" dirty="0"/>
              <a:t>Indication for A&amp;G 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en-GB" dirty="0"/>
              <a:t>Presence &amp; quality of images 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en-GB" dirty="0"/>
              <a:t>Response time 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en-GB" dirty="0"/>
              <a:t>Outcome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492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8D6A74-CDE7-B50A-13C1-88CB97C13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D77D73-8E1C-BCEE-B139-FEBF9D5A0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>
            <a:normAutofit/>
          </a:bodyPr>
          <a:lstStyle/>
          <a:p>
            <a:r>
              <a:rPr lang="en-GB" b="1">
                <a:solidFill>
                  <a:srgbClr val="EBEBEB"/>
                </a:solidFill>
              </a:rPr>
              <a:t>Results Overview</a:t>
            </a:r>
          </a:p>
        </p:txBody>
      </p:sp>
      <p:sp>
        <p:nvSpPr>
          <p:cNvPr id="13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F87A1D20-911E-246F-9844-2926C3E175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48931" y="2438400"/>
            <a:ext cx="4166509" cy="37854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GB" b="1">
                <a:solidFill>
                  <a:srgbClr val="EBEBEB"/>
                </a:solidFill>
              </a:rPr>
              <a:t>Total A&amp;G requests audited: 300</a:t>
            </a:r>
            <a:endParaRPr lang="en-GB">
              <a:solidFill>
                <a:srgbClr val="EBEBEB"/>
              </a:solidFill>
            </a:endParaRPr>
          </a:p>
          <a:p>
            <a:r>
              <a:rPr lang="en-GB">
                <a:solidFill>
                  <a:srgbClr val="EBEBEB"/>
                </a:solidFill>
              </a:rPr>
              <a:t>Breakdown by condition:</a:t>
            </a:r>
          </a:p>
          <a:p>
            <a:r>
              <a:rPr lang="en-GB">
                <a:solidFill>
                  <a:srgbClr val="EBEBEB"/>
                </a:solidFill>
              </a:rPr>
              <a:t>Unknown Lesions </a:t>
            </a:r>
          </a:p>
          <a:p>
            <a:r>
              <a:rPr lang="en-GB">
                <a:solidFill>
                  <a:srgbClr val="EBEBEB"/>
                </a:solidFill>
              </a:rPr>
              <a:t>Eczema/Sebk/ Moles, AK </a:t>
            </a:r>
          </a:p>
          <a:p>
            <a:r>
              <a:rPr lang="en-GB">
                <a:solidFill>
                  <a:srgbClr val="EBEBEB"/>
                </a:solidFill>
              </a:rPr>
              <a:t>Acne, Hyperhidrosis</a:t>
            </a:r>
          </a:p>
          <a:p>
            <a:r>
              <a:rPr lang="en-GB">
                <a:solidFill>
                  <a:srgbClr val="EBEBEB"/>
                </a:solidFill>
              </a:rPr>
              <a:t>Other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>
              <a:ln>
                <a:noFill/>
              </a:ln>
              <a:solidFill>
                <a:srgbClr val="EBEBEB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3F92502-F197-2CCF-FB57-C208B6158E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060535"/>
              </p:ext>
            </p:extLst>
          </p:nvPr>
        </p:nvGraphicFramePr>
        <p:xfrm>
          <a:off x="6093992" y="647698"/>
          <a:ext cx="5449889" cy="5562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8900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55534AD-D29B-0B68-4E6F-56E2BD255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FBB2C3-0A54-81EB-83FA-414E092D9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EBEBEB"/>
                </a:solidFill>
              </a:rPr>
              <a:t>Quality of Requests</a:t>
            </a:r>
            <a:endParaRPr lang="en-GB" b="1">
              <a:solidFill>
                <a:srgbClr val="EBEBEB"/>
              </a:solidFill>
            </a:endParaRPr>
          </a:p>
        </p:txBody>
      </p:sp>
      <p:sp>
        <p:nvSpPr>
          <p:cNvPr id="19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Freeform: Shape 20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A0572B4-3CED-7273-902F-204F6148F4A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48931" y="2438400"/>
            <a:ext cx="4166509" cy="37854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>
              <a:ln>
                <a:noFill/>
              </a:ln>
              <a:solidFill>
                <a:srgbClr val="EBEB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EBEBEB"/>
                </a:solidFill>
                <a:effectLst/>
                <a:latin typeface="Arial" panose="020B0604020202020204" pitchFamily="34" charset="0"/>
              </a:rPr>
              <a:t> 77 % with adequate clinical history: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EBEBEB"/>
                </a:solidFill>
                <a:effectLst/>
                <a:latin typeface="Arial" panose="020B0604020202020204" pitchFamily="34" charset="0"/>
              </a:rPr>
              <a:t> 55.7% with good-quality images:</a:t>
            </a:r>
          </a:p>
          <a:p>
            <a:pPr marL="0" indent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100">
                <a:solidFill>
                  <a:srgbClr val="EBEBEB"/>
                </a:solidFill>
                <a:latin typeface="Arial" panose="020B0604020202020204" pitchFamily="34" charset="0"/>
              </a:rPr>
              <a:t> 27.3% with poor images: </a:t>
            </a:r>
          </a:p>
          <a:p>
            <a:pPr marL="0" indent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100">
                <a:solidFill>
                  <a:srgbClr val="EBEBEB"/>
                </a:solidFill>
                <a:latin typeface="Arial" panose="020B0604020202020204" pitchFamily="34" charset="0"/>
              </a:rPr>
              <a:t> 17% with no images: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100" b="0" i="0" u="none" strike="noStrike" cap="none" normalizeH="0" baseline="0">
              <a:ln>
                <a:noFill/>
              </a:ln>
              <a:solidFill>
                <a:srgbClr val="EBEBEB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altLang="en-US" sz="1100">
              <a:solidFill>
                <a:srgbClr val="EBEBEB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1100" b="1">
                <a:solidFill>
                  <a:srgbClr val="EBEBEB"/>
                </a:solidFill>
              </a:rPr>
              <a:t>Common issues:</a:t>
            </a:r>
            <a:endParaRPr lang="en-GB" sz="1100">
              <a:solidFill>
                <a:srgbClr val="EBEBEB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100">
                <a:solidFill>
                  <a:srgbClr val="EBEBEB"/>
                </a:solidFill>
              </a:rPr>
              <a:t>Missing duration/history </a:t>
            </a:r>
          </a:p>
          <a:p>
            <a:pPr>
              <a:lnSpc>
                <a:spcPct val="90000"/>
              </a:lnSpc>
            </a:pPr>
            <a:r>
              <a:rPr lang="en-GB" sz="1100">
                <a:solidFill>
                  <a:srgbClr val="EBEBEB"/>
                </a:solidFill>
              </a:rPr>
              <a:t>Missing reason for request</a:t>
            </a:r>
          </a:p>
          <a:p>
            <a:pPr>
              <a:lnSpc>
                <a:spcPct val="90000"/>
              </a:lnSpc>
            </a:pPr>
            <a:r>
              <a:rPr lang="en-GB" sz="1100">
                <a:solidFill>
                  <a:srgbClr val="EBEBEB"/>
                </a:solidFill>
              </a:rPr>
              <a:t>Missing details of medications tried and response </a:t>
            </a:r>
          </a:p>
          <a:p>
            <a:pPr>
              <a:lnSpc>
                <a:spcPct val="90000"/>
              </a:lnSpc>
            </a:pPr>
            <a:r>
              <a:rPr lang="en-GB" sz="1100">
                <a:solidFill>
                  <a:srgbClr val="EBEBEB"/>
                </a:solidFill>
              </a:rPr>
              <a:t>No differential diagnosis </a:t>
            </a:r>
          </a:p>
          <a:p>
            <a:pPr>
              <a:lnSpc>
                <a:spcPct val="90000"/>
              </a:lnSpc>
            </a:pPr>
            <a:r>
              <a:rPr lang="en-GB" sz="1100">
                <a:solidFill>
                  <a:srgbClr val="EBEBEB"/>
                </a:solidFill>
              </a:rPr>
              <a:t>Poor image focus/lighting / missing images</a:t>
            </a:r>
          </a:p>
          <a:p>
            <a:pPr>
              <a:lnSpc>
                <a:spcPct val="90000"/>
              </a:lnSpc>
            </a:pPr>
            <a:r>
              <a:rPr lang="en-GB" sz="1100">
                <a:solidFill>
                  <a:srgbClr val="EBEBEB"/>
                </a:solidFill>
              </a:rPr>
              <a:t>Missing dermatoscope images in some instances </a:t>
            </a:r>
          </a:p>
          <a:p>
            <a:pPr>
              <a:lnSpc>
                <a:spcPct val="90000"/>
              </a:lnSpc>
            </a:pPr>
            <a:endParaRPr lang="en-GB" sz="1100">
              <a:solidFill>
                <a:srgbClr val="EBEBEB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100" b="0" i="0" u="none" strike="noStrike" cap="none" normalizeH="0" baseline="0">
              <a:ln>
                <a:noFill/>
              </a:ln>
              <a:solidFill>
                <a:srgbClr val="EBEBEB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AC88E7FE-B593-B3A2-EFD4-86975C7002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7399427"/>
              </p:ext>
            </p:extLst>
          </p:nvPr>
        </p:nvGraphicFramePr>
        <p:xfrm>
          <a:off x="6093992" y="647698"/>
          <a:ext cx="5449889" cy="5562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0253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FC8AFD-6E11-B997-439C-3D6A4FD1D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EBEBEB"/>
                </a:solidFill>
              </a:rPr>
              <a:t>Response Times</a:t>
            </a:r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394F5B-7642-5376-09A5-9B1DC99DD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4166509" cy="3785419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EBEBEB"/>
                </a:solidFill>
              </a:rPr>
              <a:t>Mean response time: 6 weeks </a:t>
            </a:r>
          </a:p>
          <a:p>
            <a:r>
              <a:rPr lang="en-GB">
                <a:solidFill>
                  <a:srgbClr val="EBEBEB"/>
                </a:solidFill>
              </a:rPr>
              <a:t>Range:  2 weeks to 12 weeks</a:t>
            </a:r>
          </a:p>
          <a:p>
            <a:endParaRPr lang="en-GB">
              <a:solidFill>
                <a:srgbClr val="EBEBEB"/>
              </a:solidFill>
            </a:endParaRPr>
          </a:p>
          <a:p>
            <a:r>
              <a:rPr lang="en-GB" b="1">
                <a:solidFill>
                  <a:srgbClr val="EBEBEB"/>
                </a:solidFill>
              </a:rPr>
              <a:t>Issues identified:</a:t>
            </a:r>
            <a:endParaRPr lang="en-GB">
              <a:solidFill>
                <a:srgbClr val="EBEBEB"/>
              </a:solidFill>
            </a:endParaRPr>
          </a:p>
          <a:p>
            <a:r>
              <a:rPr lang="en-GB">
                <a:solidFill>
                  <a:srgbClr val="EBEBEB"/>
                </a:solidFill>
              </a:rPr>
              <a:t>Shortage of manpower </a:t>
            </a:r>
          </a:p>
          <a:p>
            <a:r>
              <a:rPr lang="en-GB">
                <a:solidFill>
                  <a:srgbClr val="EBEBEB"/>
                </a:solidFill>
              </a:rPr>
              <a:t>Very limited of time allotted for A/G per week </a:t>
            </a:r>
          </a:p>
          <a:p>
            <a:r>
              <a:rPr lang="en-GB">
                <a:solidFill>
                  <a:srgbClr val="EBEBEB"/>
                </a:solidFill>
              </a:rPr>
              <a:t>Back and forth between service providers 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18893AC-8DAF-9E8B-D233-474D37377C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4202303"/>
              </p:ext>
            </p:extLst>
          </p:nvPr>
        </p:nvGraphicFramePr>
        <p:xfrm>
          <a:off x="6093992" y="647698"/>
          <a:ext cx="5449889" cy="5562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5863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672</TotalTime>
  <Words>910</Words>
  <Application>Microsoft Office PowerPoint</Application>
  <PresentationFormat>Widescreen</PresentationFormat>
  <Paragraphs>204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Aptos</vt:lpstr>
      <vt:lpstr>Arial</vt:lpstr>
      <vt:lpstr>Century Gothic</vt:lpstr>
      <vt:lpstr>Courier New</vt:lpstr>
      <vt:lpstr>Wingdings</vt:lpstr>
      <vt:lpstr>Wingdings 3</vt:lpstr>
      <vt:lpstr>Ion</vt:lpstr>
      <vt:lpstr>Audit of Dermatology Advice &amp; Guidance Requests from Primary Care</vt:lpstr>
      <vt:lpstr>Background</vt:lpstr>
      <vt:lpstr>Aim of the Audit</vt:lpstr>
      <vt:lpstr>Objectives</vt:lpstr>
      <vt:lpstr>Standards</vt:lpstr>
      <vt:lpstr>Methodology</vt:lpstr>
      <vt:lpstr>Results Overview</vt:lpstr>
      <vt:lpstr>Quality of Requests</vt:lpstr>
      <vt:lpstr>Response Times</vt:lpstr>
      <vt:lpstr>Outcomes</vt:lpstr>
      <vt:lpstr>Response appropriateness for GP </vt:lpstr>
      <vt:lpstr>Key Findings</vt:lpstr>
      <vt:lpstr>Discussion</vt:lpstr>
      <vt:lpstr>Recommendations</vt:lpstr>
      <vt:lpstr>Action Plan</vt:lpstr>
      <vt:lpstr>Improving A/G pathway</vt:lpstr>
      <vt:lpstr>Minimum requirement for A/G and referrals </vt:lpstr>
      <vt:lpstr>Good picture criteria. IN FOCUS</vt:lpstr>
      <vt:lpstr>Role of Admin team </vt:lpstr>
      <vt:lpstr>Patient / clinician picture taking guide 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OLOLADE, Farouq Arisekola (WOODSEND MEDICAL CENTRE)</dc:creator>
  <cp:lastModifiedBy>Buck Craig</cp:lastModifiedBy>
  <cp:revision>10</cp:revision>
  <dcterms:created xsi:type="dcterms:W3CDTF">2026-04-06T13:41:45Z</dcterms:created>
  <dcterms:modified xsi:type="dcterms:W3CDTF">2026-05-11T12:30:27Z</dcterms:modified>
</cp:coreProperties>
</file>