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332" r:id="rId2"/>
    <p:sldId id="257" r:id="rId3"/>
    <p:sldId id="270" r:id="rId4"/>
    <p:sldId id="297" r:id="rId5"/>
    <p:sldId id="326" r:id="rId6"/>
    <p:sldId id="308" r:id="rId7"/>
    <p:sldId id="283" r:id="rId8"/>
    <p:sldId id="256" r:id="rId9"/>
    <p:sldId id="262" r:id="rId10"/>
    <p:sldId id="263" r:id="rId11"/>
    <p:sldId id="261" r:id="rId12"/>
    <p:sldId id="31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49A06D-3984-4A78-8B0C-A310797EC1C3}" v="1" dt="2026-05-13T09:04:36.771"/>
    <p1510:client id="{C2F5921F-789A-1D4D-BD1B-34DFDEE5D85A}" v="8" dt="2026-05-12T11:25:07.2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3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74111-B012-E84C-8C5B-B5906D83AE17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A25C3-58DD-AD4D-90D3-9A340205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01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900ECD-5C8A-9E4A-9E21-EB0C37993B7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31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5722F-63C0-278A-10D1-9431A5A199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E7AA27-36A4-9D5A-E6F4-741B63A92D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0342C-F655-914F-0C16-75A7F6336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3864E-7A8D-97F0-9F1F-FB9A66871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D1E4A-B0B6-8B95-2E57-8235C1C53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31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6616D-AC94-74DE-C2E3-0153DCA58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762E03-09A1-7A9F-4BD9-7EE2BC6287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A7027-AE17-1CD6-085D-7634E4EA1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F0132-F0F9-A0D8-9D81-1C984570C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95BCF-506A-8D71-B876-857750776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7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6FD655-B6DF-E578-FC61-123608120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35FE84-6494-53EB-6362-F190A3C9E4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48D5B-E9E5-B45E-D796-C173D86CD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1FCCA-B80F-1F78-ED9F-73C8E6C3A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BAA70-1991-BE47-F26A-1FC41DAAA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33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BF1EA-71AD-E1D3-26E5-5627C3BAA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113DB-EC04-34AF-6C35-A2074FB9B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FC354-A409-702F-B1D7-C39BCCAF2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77B80-412B-DC13-33FD-8F7BB63C4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20D905-9C21-B8AD-BA65-FE5FF8817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06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E993B-D416-A0A6-0BDA-4937F44C4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E6069E-09A8-2BE5-AF63-960D2CDB8C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F2CED-4ABD-B87F-4078-0D198F144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1AB84-34F8-189A-2754-2CDBEC251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E3B1D-1055-8661-179F-F2533EA33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23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B922-1C1D-6BE8-BC57-E7D433757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66DAD-AF92-CA86-E747-F5CA8A4BB7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33C336-901C-C4C1-B929-B6E6EC2BC7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A46413-6532-20EF-E2EE-A5A070ABA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7E2B1C-E9F5-7559-3C4C-6710F8980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FA4FB2-48FE-B30F-5712-411E57BB1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94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4D176-7047-E229-EC36-4F0DBCB68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1A541-7953-4B35-AF00-896FD8D45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6E6F40-126A-3E07-2634-AF88925F8E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5B3C5F-73F2-43BA-7C07-665B5F279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3DB6D1-154B-D42A-77D3-4E27B600D9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6B6DDD-F53E-DCF7-CCC0-FABD5A934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C43953-BC39-CB2A-3B9E-F4B024EA6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42F4AA-67C0-9687-4F40-A4929C156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0E6B1-8791-3DE1-1045-8C3372217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3CC00A-B959-36F0-4CA9-0821ECB9B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906419-D6BA-B2F0-DE80-C24E6A6B9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3DA3E0-2143-DDB5-9EE8-D49B639F1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54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9A11A-4F95-0D2A-6422-1DABB86B0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8F7310-1A8B-CCC7-F736-8BE869F30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11E9A-D607-8B51-C2B3-CB92BFBFA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6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E6678-FE8C-0F0F-79A3-8D56A407F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10C55-B2B0-A78C-3AAD-5F547CB5A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7F564F-7757-79B0-ADA1-E708E9422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4285F1-158C-A867-9615-56FDDD0F6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D1872-AC8B-76C3-C1F2-39594F5B3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AB9B0B-9659-5B4B-E4F7-14ADE5041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10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11C5D-020D-60FA-AD65-C62E41FAC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013F01-07D3-5373-ABCB-8FF078DA7B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63E019-C235-D521-7B48-62F8F58BF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9AE19-79B1-FBA7-7048-FF2A9B0F7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4AC2A1-C43D-1B17-7864-6E8591486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DFAD9C-8BD0-EA10-01EB-A7854DAF5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0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2B5FF1-083C-EECE-F85E-D46D2B0EF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D2A308-9277-7A17-4A5A-2D60A2E63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A67C0-F3C7-13E0-48F8-AF49D558DA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5EC8F0-9805-5F40-99C2-4A6715B109FA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9E22C-532A-86C4-F723-E6A71B6E38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7D876-7235-BF23-211F-1A30572956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D3C182-EBF2-D94A-A9DA-0710C5019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047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sv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sv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www.geograph.org.uk/photo/112224" TargetMode="Externa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B95EA-C3B6-E723-3171-B4C8B9A57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>
                <a:latin typeface="Aptos Narrow" panose="020B0004020202020204" pitchFamily="34" charset="0"/>
              </a:rPr>
              <a:t>PLT Wed 13 May 2026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0E8FF-8B39-DD74-1774-2F06B69AC9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500" y="1219200"/>
            <a:ext cx="5346700" cy="574040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1:30  Issues affecting GP Retention in Northamptonshire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 	Dr Cathy Appleton 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 	Programme Director Northamptonshire GP 	Retention Scheme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1:50  Issues affecting the Dermatology Interface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Interview with Dr Olivia Stevenson</a:t>
            </a:r>
          </a:p>
          <a:p>
            <a:pPr marL="0" indent="0">
              <a:lnSpc>
                <a:spcPct val="12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2:10   Improving Communication in Dermatology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Farouq Ololade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Interface GP in Dermatology</a:t>
            </a:r>
          </a:p>
          <a:p>
            <a:pPr marL="0" indent="0">
              <a:lnSpc>
                <a:spcPct val="12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2:30   Tea Break</a:t>
            </a:r>
          </a:p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B34F8E-0E36-5FAE-DCBF-6548359FB4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37200" y="1219200"/>
            <a:ext cx="6464300" cy="5620546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2:40 Improving the Interface Nationally and Locally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Dr Cathy Appleton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3:00  Improving Communication in Urology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               </a:t>
            </a:r>
            <a:r>
              <a:rPr lang="en-GB" sz="6800">
                <a:latin typeface="Aptos Narrow" panose="020B0004020202020204" pitchFamily="34" charset="0"/>
              </a:rPr>
              <a:t>Mr David Payne Consultant Urologist &amp; Clinical Director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               </a:t>
            </a:r>
            <a:r>
              <a:rPr lang="en-GB" sz="6800">
                <a:latin typeface="Aptos Narrow" panose="020B0004020202020204" pitchFamily="34" charset="0"/>
              </a:rPr>
              <a:t>Ammar Ghouri GP Partner Lakeside Practice Corby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3:30  Use of AI in the Interface Communication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Mr Shady Nafi Consultant Urologist KGH</a:t>
            </a:r>
          </a:p>
          <a:p>
            <a:pPr marL="0" indent="0">
              <a:lnSpc>
                <a:spcPct val="12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3:50  Improving the Interface at UHN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Dr Emily Winters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>
                <a:latin typeface="Aptos Narrow" panose="020B0004020202020204" pitchFamily="34" charset="0"/>
              </a:rPr>
              <a:t>	Associate Medical Director Primary and Secondary Care </a:t>
            </a:r>
          </a:p>
          <a:p>
            <a:pPr marL="0" indent="0">
              <a:lnSpc>
                <a:spcPct val="100000"/>
              </a:lnSpc>
              <a:buNone/>
            </a:pPr>
            <a:endParaRPr lang="en-GB" sz="7200">
              <a:latin typeface="Aptos Narrow" panose="020B0004020202020204" pitchFamily="34" charset="0"/>
            </a:endParaRPr>
          </a:p>
          <a:p>
            <a:pPr marL="0" indent="0">
              <a:buNone/>
            </a:pPr>
            <a:r>
              <a:rPr lang="en-GB" sz="7200">
                <a:latin typeface="Aptos Narrow" panose="020B0004020202020204" pitchFamily="34" charset="0"/>
              </a:rPr>
              <a:t>4:00 Questions and Conclusion – Going forward  	</a:t>
            </a:r>
          </a:p>
          <a:p>
            <a:pPr marL="0" indent="0">
              <a:buNone/>
            </a:pPr>
            <a:r>
              <a:rPr lang="en-GB" sz="7200">
                <a:latin typeface="Aptos Narrow" panose="020B0004020202020204" pitchFamily="34" charset="0"/>
              </a:rPr>
              <a:t>	Introduction of  New Interface GPs</a:t>
            </a:r>
          </a:p>
          <a:p>
            <a:endParaRPr lang="en-US"/>
          </a:p>
        </p:txBody>
      </p:sp>
      <p:pic>
        <p:nvPicPr>
          <p:cNvPr id="8" name="Picture 7" descr="A person smiling at camera&#10;&#10;AI-generated content may be incorrect.">
            <a:extLst>
              <a:ext uri="{FF2B5EF4-FFF2-40B4-BE49-F238E27FC236}">
                <a16:creationId xmlns:a16="http://schemas.microsoft.com/office/drawing/2014/main" id="{F5371796-562A-630C-7A51-AE7E949C6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3182144"/>
            <a:ext cx="774700" cy="847329"/>
          </a:xfrm>
          <a:prstGeom prst="rect">
            <a:avLst/>
          </a:prstGeom>
        </p:spPr>
      </p:pic>
      <p:pic>
        <p:nvPicPr>
          <p:cNvPr id="10" name="Picture 9" descr="A person wearing glasses and a white shirt&#10;&#10;AI-generated content may be incorrect.">
            <a:extLst>
              <a:ext uri="{FF2B5EF4-FFF2-40B4-BE49-F238E27FC236}">
                <a16:creationId xmlns:a16="http://schemas.microsoft.com/office/drawing/2014/main" id="{81DD9DB1-D7FD-D817-B0D7-D460348A6E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" y="1674276"/>
            <a:ext cx="760486" cy="870487"/>
          </a:xfrm>
          <a:prstGeom prst="rect">
            <a:avLst/>
          </a:prstGeom>
        </p:spPr>
      </p:pic>
      <p:pic>
        <p:nvPicPr>
          <p:cNvPr id="12" name="Picture 11" descr="A person wearing glasses and a black jacket&#10;&#10;AI-generated content may be incorrect.">
            <a:extLst>
              <a:ext uri="{FF2B5EF4-FFF2-40B4-BE49-F238E27FC236}">
                <a16:creationId xmlns:a16="http://schemas.microsoft.com/office/drawing/2014/main" id="{4BF33E7E-8D25-CC45-0DB3-B2CB4B4AB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8000" y="2360911"/>
            <a:ext cx="736600" cy="736600"/>
          </a:xfrm>
          <a:prstGeom prst="rect">
            <a:avLst/>
          </a:prstGeom>
        </p:spPr>
      </p:pic>
      <p:pic>
        <p:nvPicPr>
          <p:cNvPr id="14" name="Picture 13" descr="A person smiling for the camera&#10;&#10;AI-generated content may be incorrect.">
            <a:extLst>
              <a:ext uri="{FF2B5EF4-FFF2-40B4-BE49-F238E27FC236}">
                <a16:creationId xmlns:a16="http://schemas.microsoft.com/office/drawing/2014/main" id="{43D907B6-5F1D-681D-21CE-59B3F6E94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4600" y="2360911"/>
            <a:ext cx="736600" cy="736600"/>
          </a:xfrm>
          <a:prstGeom prst="rect">
            <a:avLst/>
          </a:prstGeom>
        </p:spPr>
      </p:pic>
      <p:pic>
        <p:nvPicPr>
          <p:cNvPr id="16" name="Picture 15" descr="A person wearing glasses and smiling&#10;&#10;AI-generated content may be incorrect.">
            <a:extLst>
              <a:ext uri="{FF2B5EF4-FFF2-40B4-BE49-F238E27FC236}">
                <a16:creationId xmlns:a16="http://schemas.microsoft.com/office/drawing/2014/main" id="{E0F2205A-D20E-6D8C-20F7-BC37EAA44B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7700" y="3605808"/>
            <a:ext cx="736600" cy="692404"/>
          </a:xfrm>
          <a:prstGeom prst="rect">
            <a:avLst/>
          </a:prstGeom>
        </p:spPr>
      </p:pic>
      <p:pic>
        <p:nvPicPr>
          <p:cNvPr id="18" name="Picture 17" descr="A person wearing sunglasses and a black shirt&#10;&#10;AI-generated content may be incorrect.">
            <a:extLst>
              <a:ext uri="{FF2B5EF4-FFF2-40B4-BE49-F238E27FC236}">
                <a16:creationId xmlns:a16="http://schemas.microsoft.com/office/drawing/2014/main" id="{F228711A-088E-10A1-26BB-569406D925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500" y="4512070"/>
            <a:ext cx="847330" cy="84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625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0059B-BB57-EEE1-30E7-F1DD0FCB5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632"/>
            <a:ext cx="7357024" cy="926406"/>
          </a:xfrm>
        </p:spPr>
        <p:txBody>
          <a:bodyPr/>
          <a:lstStyle/>
          <a:p>
            <a:pPr algn="ctr"/>
            <a:r>
              <a:rPr lang="en-US">
                <a:solidFill>
                  <a:schemeClr val="accent2"/>
                </a:solidFill>
              </a:rPr>
              <a:t>The Interface GP Role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1EB36-0BC8-E80F-5EB3-D8B7F2428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6038"/>
            <a:ext cx="10515600" cy="501233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600"/>
              <a:t>The Interface GP’s main role is to act as a point of contact for consultants and GPs in addressing interface issues between primary and secondary care in a particular speciality</a:t>
            </a:r>
            <a:endParaRPr lang="en-GB"/>
          </a:p>
          <a:p>
            <a:pPr marL="0" indent="0">
              <a:buNone/>
            </a:pPr>
            <a:r>
              <a:rPr lang="en-GB" sz="2600"/>
              <a:t>The role covers:</a:t>
            </a:r>
            <a:endParaRPr lang="en-GB"/>
          </a:p>
          <a:p>
            <a:pPr lvl="1"/>
            <a:r>
              <a:rPr lang="en-GB"/>
              <a:t>Review of Speciality </a:t>
            </a:r>
            <a:r>
              <a:rPr lang="en-GB" b="1"/>
              <a:t>correspondence out </a:t>
            </a:r>
            <a:r>
              <a:rPr lang="en-GB"/>
              <a:t>to the GP and the patient</a:t>
            </a:r>
          </a:p>
          <a:p>
            <a:pPr lvl="1"/>
            <a:r>
              <a:rPr lang="en-GB"/>
              <a:t>Review of GP </a:t>
            </a:r>
            <a:r>
              <a:rPr lang="en-GB" b="1"/>
              <a:t>referrals in</a:t>
            </a:r>
            <a:r>
              <a:rPr lang="en-GB"/>
              <a:t>to speciality </a:t>
            </a:r>
          </a:p>
          <a:p>
            <a:pPr lvl="1"/>
            <a:r>
              <a:rPr lang="en-GB"/>
              <a:t>Identify any difficulties relating to </a:t>
            </a:r>
            <a:r>
              <a:rPr lang="en-GB" b="1"/>
              <a:t>clinical investigations </a:t>
            </a:r>
            <a:r>
              <a:rPr lang="en-GB"/>
              <a:t>(ensure appropriate  transfer of work to and from primary care).</a:t>
            </a:r>
          </a:p>
          <a:p>
            <a:pPr lvl="1"/>
            <a:r>
              <a:rPr lang="en-GB"/>
              <a:t>Review and Development of any </a:t>
            </a:r>
            <a:r>
              <a:rPr lang="en-GB" b="1"/>
              <a:t>referral guidelines </a:t>
            </a:r>
            <a:r>
              <a:rPr lang="en-GB"/>
              <a:t>and pathways.</a:t>
            </a:r>
          </a:p>
          <a:p>
            <a:pPr lvl="1"/>
            <a:r>
              <a:rPr lang="en-GB"/>
              <a:t>Review and Develop </a:t>
            </a:r>
            <a:r>
              <a:rPr lang="en-GB" b="1"/>
              <a:t>prescribing</a:t>
            </a:r>
            <a:r>
              <a:rPr lang="en-GB"/>
              <a:t> guidelines to encourage consistent prescribing in primary and secondary care </a:t>
            </a:r>
          </a:p>
          <a:p>
            <a:pPr lvl="1"/>
            <a:r>
              <a:rPr lang="en-GB"/>
              <a:t>Improve </a:t>
            </a:r>
            <a:r>
              <a:rPr lang="en-GB" b="1"/>
              <a:t>education</a:t>
            </a:r>
            <a:r>
              <a:rPr lang="en-GB"/>
              <a:t> of fellow GPs by facilitating education by consultants to GPs or delivering that education themselves if they are appropriately qualified.</a:t>
            </a:r>
          </a:p>
          <a:p>
            <a:pPr lvl="1"/>
            <a:r>
              <a:rPr lang="en-GB"/>
              <a:t>Generally promote </a:t>
            </a:r>
            <a:r>
              <a:rPr lang="en-GB" b="1"/>
              <a:t>“joined up” working </a:t>
            </a:r>
            <a:r>
              <a:rPr lang="en-GB"/>
              <a:t>with secondary care.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528B1-8DD3-4FEA-735E-211A295A43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34566" y="6477618"/>
            <a:ext cx="922867" cy="3120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70ACDB-8995-1F41-BC2C-0D88857AC82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69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0059B-BB57-EEE1-30E7-F1DD0FCB5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632"/>
            <a:ext cx="7357024" cy="926406"/>
          </a:xfrm>
        </p:spPr>
        <p:txBody>
          <a:bodyPr/>
          <a:lstStyle/>
          <a:p>
            <a:r>
              <a:rPr lang="en-US"/>
              <a:t>Suggested benefits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1EB36-0BC8-E80F-5EB3-D8B7F2428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989" y="1640910"/>
            <a:ext cx="11423737" cy="4536053"/>
          </a:xfrm>
        </p:spPr>
        <p:txBody>
          <a:bodyPr>
            <a:normAutofit/>
          </a:bodyPr>
          <a:lstStyle/>
          <a:p>
            <a:r>
              <a:rPr lang="en-GB" sz="2500" b="1">
                <a:solidFill>
                  <a:srgbClr val="00B050"/>
                </a:solidFill>
              </a:rPr>
              <a:t>Improving communication</a:t>
            </a:r>
            <a:r>
              <a:rPr lang="en-GB" sz="2500">
                <a:solidFill>
                  <a:srgbClr val="00B050"/>
                </a:solidFill>
              </a:rPr>
              <a:t> </a:t>
            </a:r>
            <a:r>
              <a:rPr lang="en-GB" sz="2500"/>
              <a:t>and relationships between secondary and primary care</a:t>
            </a:r>
          </a:p>
          <a:p>
            <a:r>
              <a:rPr lang="en-GB" sz="2500" b="1">
                <a:solidFill>
                  <a:srgbClr val="C00000"/>
                </a:solidFill>
              </a:rPr>
              <a:t>Reducing inappropriate workload</a:t>
            </a:r>
            <a:r>
              <a:rPr lang="en-GB" sz="2500" b="1"/>
              <a:t> </a:t>
            </a:r>
            <a:r>
              <a:rPr lang="en-GB" sz="2500"/>
              <a:t>being transferred between secondary to primary care</a:t>
            </a:r>
          </a:p>
          <a:p>
            <a:r>
              <a:rPr lang="en-GB" sz="2500" b="1">
                <a:solidFill>
                  <a:schemeClr val="accent2"/>
                </a:solidFill>
              </a:rPr>
              <a:t>Increased capacity </a:t>
            </a:r>
            <a:r>
              <a:rPr lang="en-GB" sz="2500"/>
              <a:t>released in both secondary and primary care through reducing administration related to the above</a:t>
            </a:r>
          </a:p>
          <a:p>
            <a:r>
              <a:rPr lang="en-GB" sz="2500"/>
              <a:t>New opportunities for </a:t>
            </a:r>
            <a:r>
              <a:rPr lang="en-GB" sz="2500" b="1">
                <a:solidFill>
                  <a:srgbClr val="7030A0"/>
                </a:solidFill>
              </a:rPr>
              <a:t>clinical education </a:t>
            </a:r>
            <a:r>
              <a:rPr lang="en-GB" sz="2500"/>
              <a:t>of both primary and secondary care clinicians.</a:t>
            </a:r>
          </a:p>
          <a:p>
            <a:r>
              <a:rPr lang="en-GB" sz="2500" b="1">
                <a:solidFill>
                  <a:schemeClr val="accent1"/>
                </a:solidFill>
              </a:rPr>
              <a:t>Benefits GP retention </a:t>
            </a:r>
            <a:r>
              <a:rPr lang="en-GB" sz="2500"/>
              <a:t>by:</a:t>
            </a:r>
          </a:p>
          <a:p>
            <a:pPr lvl="1"/>
            <a:r>
              <a:rPr lang="en-GB" sz="2500"/>
              <a:t>offering additional portfolio roles and</a:t>
            </a:r>
          </a:p>
          <a:p>
            <a:pPr lvl="1"/>
            <a:r>
              <a:rPr lang="en-GB" sz="2500"/>
              <a:t>reducing negative impact upon job satisfaction and resilience of all other GPs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528B1-8DD3-4FEA-735E-211A295A43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34566" y="6477618"/>
            <a:ext cx="922867" cy="3120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70ACDB-8995-1F41-BC2C-0D88857AC82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5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AEE75-2123-62DC-A9F4-70B18CA48D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6400"/>
            <a:ext cx="9144000" cy="1496142"/>
          </a:xfrm>
        </p:spPr>
        <p:txBody>
          <a:bodyPr>
            <a:normAutofit/>
          </a:bodyPr>
          <a:lstStyle/>
          <a:p>
            <a:r>
              <a:rPr lang="en-US" sz="4800"/>
              <a:t>Clinical Interface GP Programme</a:t>
            </a:r>
          </a:p>
        </p:txBody>
      </p:sp>
      <p:pic>
        <p:nvPicPr>
          <p:cNvPr id="5" name="Graphic 4" descr="Handshake outline">
            <a:extLst>
              <a:ext uri="{FF2B5EF4-FFF2-40B4-BE49-F238E27FC236}">
                <a16:creationId xmlns:a16="http://schemas.microsoft.com/office/drawing/2014/main" id="{5CAD7A24-E47E-E80B-A5EF-B26F096FF47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360592" y="2608584"/>
            <a:ext cx="1775614" cy="1775614"/>
          </a:xfrm>
          <a:prstGeom prst="rect">
            <a:avLst/>
          </a:prstGeom>
        </p:spPr>
      </p:pic>
      <p:pic>
        <p:nvPicPr>
          <p:cNvPr id="9" name="Picture 8" descr="A group of people standing in front of a hospital&#10;&#10;Description automatically generated">
            <a:extLst>
              <a:ext uri="{FF2B5EF4-FFF2-40B4-BE49-F238E27FC236}">
                <a16:creationId xmlns:a16="http://schemas.microsoft.com/office/drawing/2014/main" id="{D2B6824D-38FB-D1E9-253D-4714570F5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61" y="2195017"/>
            <a:ext cx="4575049" cy="2760441"/>
          </a:xfrm>
          <a:prstGeom prst="rect">
            <a:avLst/>
          </a:prstGeom>
        </p:spPr>
      </p:pic>
      <p:pic>
        <p:nvPicPr>
          <p:cNvPr id="4" name="Picture 3" descr="A group of women standing next to a table with plates&#10;&#10;Description automatically generated">
            <a:extLst>
              <a:ext uri="{FF2B5EF4-FFF2-40B4-BE49-F238E27FC236}">
                <a16:creationId xmlns:a16="http://schemas.microsoft.com/office/drawing/2014/main" id="{420227C6-8C16-C41B-0521-F65877AA0F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406" r="4965"/>
          <a:stretch/>
        </p:blipFill>
        <p:spPr>
          <a:xfrm>
            <a:off x="7996460" y="1903359"/>
            <a:ext cx="2846408" cy="318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432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927CF-A281-E351-CFE2-6BF36C9C1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GP Survey September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CAE2C-5654-57BB-FDF1-5679BF65E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167312"/>
            <a:ext cx="10515600" cy="1325563"/>
          </a:xfrm>
        </p:spPr>
        <p:txBody>
          <a:bodyPr/>
          <a:lstStyle/>
          <a:p>
            <a:pPr algn="ctr"/>
            <a:endParaRPr lang="en-US"/>
          </a:p>
          <a:p>
            <a:pPr algn="ctr"/>
            <a:r>
              <a:rPr lang="en-US"/>
              <a:t>130 Replies to present GP survey (out of 500) </a:t>
            </a:r>
          </a:p>
        </p:txBody>
      </p:sp>
      <p:pic>
        <p:nvPicPr>
          <p:cNvPr id="6" name="Picture 5" descr="A diagram of a process&#10;&#10;Description automatically generated">
            <a:extLst>
              <a:ext uri="{FF2B5EF4-FFF2-40B4-BE49-F238E27FC236}">
                <a16:creationId xmlns:a16="http://schemas.microsoft.com/office/drawing/2014/main" id="{8DD2E34C-A10D-6814-56F3-31F092257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3850" y="1295400"/>
            <a:ext cx="5199947" cy="435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087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ABB66E-A8DC-C070-B68A-652A44564089}"/>
              </a:ext>
            </a:extLst>
          </p:cNvPr>
          <p:cNvSpPr txBox="1"/>
          <p:nvPr/>
        </p:nvSpPr>
        <p:spPr>
          <a:xfrm>
            <a:off x="1450975" y="6299540"/>
            <a:ext cx="8929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kern="0">
                <a:solidFill>
                  <a:srgbClr val="000000"/>
                </a:solidFill>
                <a:latin typeface="Helvetica Neue" panose="02000503000000020004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GB" sz="1800" kern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igh leaving rates in GPs aged 55-64 and female GPs in the 30-44 age cohort</a:t>
            </a:r>
            <a:r>
              <a:rPr lang="en-GB">
                <a:effectLst/>
              </a:rPr>
              <a:t> 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256263-0372-D803-E35B-D0C1E8C46D9B}"/>
              </a:ext>
            </a:extLst>
          </p:cNvPr>
          <p:cNvSpPr txBox="1"/>
          <p:nvPr/>
        </p:nvSpPr>
        <p:spPr>
          <a:xfrm>
            <a:off x="1450975" y="104508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1">
                    <a:lumMod val="50000"/>
                  </a:schemeClr>
                </a:solidFill>
              </a:rPr>
              <a:t>RCGP Fit for the Future Report Sept 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62414F-37E9-D076-5287-84851ACE4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441" y="591112"/>
            <a:ext cx="8242412" cy="570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323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colorful squares&#10;&#10;Description automatically generated">
            <a:extLst>
              <a:ext uri="{FF2B5EF4-FFF2-40B4-BE49-F238E27FC236}">
                <a16:creationId xmlns:a16="http://schemas.microsoft.com/office/drawing/2014/main" id="{FA304C6C-2E86-7D62-2DBB-AC34830AC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" y="548640"/>
            <a:ext cx="12163486" cy="62629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FD87BA-6957-D6CF-1E61-A2D005E6F374}"/>
              </a:ext>
            </a:extLst>
          </p:cNvPr>
          <p:cNvSpPr txBox="1"/>
          <p:nvPr/>
        </p:nvSpPr>
        <p:spPr>
          <a:xfrm>
            <a:off x="6592186" y="191386"/>
            <a:ext cx="527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Northamptonshire GP Retention Survey September 23</a:t>
            </a:r>
          </a:p>
        </p:txBody>
      </p:sp>
    </p:spTree>
    <p:extLst>
      <p:ext uri="{BB962C8B-B14F-4D97-AF65-F5344CB8AC3E}">
        <p14:creationId xmlns:p14="http://schemas.microsoft.com/office/powerpoint/2010/main" val="2689535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9715685-7664-62CF-8D78-88318FE2705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28358" y="1869021"/>
          <a:ext cx="9398391" cy="3119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3098800" imgH="1028700" progId="Excel.Sheet.12">
                  <p:embed/>
                </p:oleObj>
              </mc:Choice>
              <mc:Fallback>
                <p:oleObj name="Worksheet" r:id="rId2" imgW="3098800" imgH="1028700" progId="Excel.Shee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99715685-7664-62CF-8D78-88318FE270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28358" y="1869021"/>
                        <a:ext cx="9398391" cy="31199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7C03219-C6C5-76C2-6987-66785DA01F11}"/>
              </a:ext>
            </a:extLst>
          </p:cNvPr>
          <p:cNvSpPr txBox="1"/>
          <p:nvPr/>
        </p:nvSpPr>
        <p:spPr>
          <a:xfrm>
            <a:off x="964809" y="553135"/>
            <a:ext cx="103254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/>
              <a:t>Factors impacting your job satisfaction or resilience over the past year</a:t>
            </a:r>
          </a:p>
        </p:txBody>
      </p:sp>
    </p:spTree>
    <p:extLst>
      <p:ext uri="{BB962C8B-B14F-4D97-AF65-F5344CB8AC3E}">
        <p14:creationId xmlns:p14="http://schemas.microsoft.com/office/powerpoint/2010/main" val="2967898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A0236EB-E8FA-52EF-E347-45E057B98EBB}"/>
              </a:ext>
            </a:extLst>
          </p:cNvPr>
          <p:cNvSpPr txBox="1"/>
          <p:nvPr/>
        </p:nvSpPr>
        <p:spPr>
          <a:xfrm>
            <a:off x="457201" y="701167"/>
            <a:ext cx="5638799" cy="5797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5000"/>
              </a:lnSpc>
              <a:spcAft>
                <a:spcPts val="800"/>
              </a:spcAft>
            </a:pPr>
            <a:r>
              <a:rPr lang="en-GB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Excessive Primary Care Workload</a:t>
            </a:r>
          </a:p>
          <a:p>
            <a:pPr>
              <a:lnSpc>
                <a:spcPct val="155000"/>
              </a:lnSpc>
              <a:spcAft>
                <a:spcPts val="800"/>
              </a:spcAft>
            </a:pPr>
            <a:r>
              <a:rPr lang="en-GB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Dissatisfaction with role/place of work/practice culture</a:t>
            </a:r>
          </a:p>
          <a:p>
            <a:pPr>
              <a:lnSpc>
                <a:spcPct val="155000"/>
              </a:lnSpc>
              <a:spcAft>
                <a:spcPts val="800"/>
              </a:spcAft>
            </a:pPr>
            <a:r>
              <a:rPr lang="en-GB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Excessive workload from Secondary Care</a:t>
            </a:r>
          </a:p>
          <a:p>
            <a:pPr>
              <a:lnSpc>
                <a:spcPct val="155000"/>
              </a:lnSpc>
              <a:spcAft>
                <a:spcPts val="800"/>
              </a:spcAft>
            </a:pPr>
            <a:r>
              <a:rPr lang="en-GB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Poor Communication with Secondary Care</a:t>
            </a:r>
          </a:p>
          <a:p>
            <a:pPr>
              <a:lnSpc>
                <a:spcPct val="155000"/>
              </a:lnSpc>
              <a:spcAft>
                <a:spcPts val="800"/>
              </a:spcAft>
            </a:pPr>
            <a:r>
              <a:rPr lang="en-GB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Worry about errors / medicolegal risk</a:t>
            </a:r>
          </a:p>
          <a:p>
            <a:pPr>
              <a:lnSpc>
                <a:spcPct val="155000"/>
              </a:lnSpc>
              <a:spcAft>
                <a:spcPts val="800"/>
              </a:spcAft>
            </a:pPr>
            <a:r>
              <a:rPr lang="en-GB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Regulation</a:t>
            </a:r>
          </a:p>
          <a:p>
            <a:pPr>
              <a:lnSpc>
                <a:spcPct val="155000"/>
              </a:lnSpc>
              <a:spcAft>
                <a:spcPts val="800"/>
              </a:spcAft>
            </a:pPr>
            <a:r>
              <a:rPr lang="en-GB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Work becoming unsustainable due to financial reasons</a:t>
            </a:r>
          </a:p>
          <a:p>
            <a:pPr>
              <a:lnSpc>
                <a:spcPct val="155000"/>
              </a:lnSpc>
              <a:spcAft>
                <a:spcPts val="800"/>
              </a:spcAft>
            </a:pPr>
            <a:r>
              <a:rPr lang="en-GB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Desire to move abroad</a:t>
            </a:r>
          </a:p>
          <a:p>
            <a:pPr>
              <a:lnSpc>
                <a:spcPct val="155000"/>
              </a:lnSpc>
              <a:spcAft>
                <a:spcPts val="800"/>
              </a:spcAft>
            </a:pPr>
            <a:r>
              <a:rPr lang="en-GB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Work becoming unstainable due to family reasons</a:t>
            </a:r>
          </a:p>
          <a:p>
            <a:pPr>
              <a:lnSpc>
                <a:spcPct val="155000"/>
              </a:lnSpc>
              <a:spcAft>
                <a:spcPts val="800"/>
              </a:spcAft>
            </a:pPr>
            <a:r>
              <a:rPr lang="en-GB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Personal Chronic Illness</a:t>
            </a:r>
          </a:p>
          <a:p>
            <a:pPr>
              <a:lnSpc>
                <a:spcPct val="155000"/>
              </a:lnSpc>
              <a:spcAft>
                <a:spcPts val="800"/>
              </a:spcAft>
            </a:pPr>
            <a:r>
              <a:rPr lang="en-GB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Personal Lack of Resilience/ Burnout </a:t>
            </a:r>
          </a:p>
        </p:txBody>
      </p:sp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43B5C75E-650E-4F57-95A5-733D02592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01167"/>
            <a:ext cx="5823857" cy="61127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FDC115-A536-2E49-4D6D-4E2F1893AB4F}"/>
              </a:ext>
            </a:extLst>
          </p:cNvPr>
          <p:cNvSpPr txBox="1"/>
          <p:nvPr/>
        </p:nvSpPr>
        <p:spPr>
          <a:xfrm>
            <a:off x="195943" y="114300"/>
            <a:ext cx="11609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Factors impacting your job satisfaction or resilience over the past year </a:t>
            </a:r>
          </a:p>
        </p:txBody>
      </p:sp>
    </p:spTree>
    <p:extLst>
      <p:ext uri="{BB962C8B-B14F-4D97-AF65-F5344CB8AC3E}">
        <p14:creationId xmlns:p14="http://schemas.microsoft.com/office/powerpoint/2010/main" val="3496178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0059B-BB57-EEE1-30E7-F1DD0FCB5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632"/>
            <a:ext cx="7357024" cy="926406"/>
          </a:xfrm>
        </p:spPr>
        <p:txBody>
          <a:bodyPr>
            <a:noAutofit/>
          </a:bodyPr>
          <a:lstStyle/>
          <a:p>
            <a:r>
              <a:rPr lang="en-US" sz="2800" b="1"/>
              <a:t>Results from our local GP retention survey</a:t>
            </a:r>
            <a:endParaRPr lang="en-GB" sz="2800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1EB36-0BC8-E80F-5EB3-D8B7F2428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5821"/>
            <a:ext cx="10515600" cy="4351338"/>
          </a:xfrm>
        </p:spPr>
        <p:txBody>
          <a:bodyPr/>
          <a:lstStyle/>
          <a:p>
            <a:pPr lvl="1"/>
            <a:endParaRPr lang="en-GB" sz="1600"/>
          </a:p>
          <a:p>
            <a:r>
              <a:rPr lang="en-GB" sz="2600"/>
              <a:t>Top 3 factors having a negative impact upon job satisfaction and resilience</a:t>
            </a:r>
          </a:p>
          <a:p>
            <a:endParaRPr lang="en-GB" sz="2600"/>
          </a:p>
          <a:p>
            <a:pPr lvl="2"/>
            <a:r>
              <a:rPr lang="en-GB" b="1">
                <a:solidFill>
                  <a:srgbClr val="FF0000"/>
                </a:solidFill>
              </a:rPr>
              <a:t>Excessive primary care workload (83% rated as very high/high impact)</a:t>
            </a:r>
          </a:p>
          <a:p>
            <a:pPr lvl="2"/>
            <a:endParaRPr lang="en-GB"/>
          </a:p>
          <a:p>
            <a:pPr lvl="2"/>
            <a:r>
              <a:rPr lang="en-GB" sz="2000" b="1">
                <a:solidFill>
                  <a:schemeClr val="accent2"/>
                </a:solidFill>
              </a:rPr>
              <a:t>Excessive inappropriate secondary care workload (72% rated as very high/high impact)</a:t>
            </a:r>
          </a:p>
          <a:p>
            <a:pPr lvl="2"/>
            <a:endParaRPr lang="en-GB" sz="2000" b="1">
              <a:solidFill>
                <a:schemeClr val="accent2"/>
              </a:solidFill>
            </a:endParaRPr>
          </a:p>
          <a:p>
            <a:pPr lvl="2"/>
            <a:r>
              <a:rPr lang="en-GB" sz="2000" b="1">
                <a:solidFill>
                  <a:schemeClr val="accent2"/>
                </a:solidFill>
              </a:rPr>
              <a:t>Poor communication with secondary care (70% rated as very high/high impact)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528B1-8DD3-4FEA-735E-211A295A43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34566" y="6477618"/>
            <a:ext cx="922867" cy="3120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70ACDB-8995-1F41-BC2C-0D88857AC82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AEE75-2123-62DC-A9F4-70B18CA48D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6400"/>
            <a:ext cx="9144000" cy="1496142"/>
          </a:xfrm>
        </p:spPr>
        <p:txBody>
          <a:bodyPr>
            <a:normAutofit/>
          </a:bodyPr>
          <a:lstStyle/>
          <a:p>
            <a:r>
              <a:rPr lang="en-US" sz="4800"/>
              <a:t>Clinical Interface GP Programme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D4C6F1-94A6-BC32-1170-B3EE4690EA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90240"/>
            <a:ext cx="9144000" cy="1496142"/>
          </a:xfrm>
        </p:spPr>
        <p:txBody>
          <a:bodyPr>
            <a:normAutofit/>
          </a:bodyPr>
          <a:lstStyle/>
          <a:p>
            <a:r>
              <a:rPr lang="en-US"/>
              <a:t>Dr Cathy Appleton</a:t>
            </a:r>
          </a:p>
          <a:p>
            <a:r>
              <a:rPr lang="en-US"/>
              <a:t>Clinical Lead for GP Retention in Northamptonshire</a:t>
            </a:r>
          </a:p>
        </p:txBody>
      </p:sp>
      <p:pic>
        <p:nvPicPr>
          <p:cNvPr id="5" name="Graphic 4" descr="Handshake outline">
            <a:extLst>
              <a:ext uri="{FF2B5EF4-FFF2-40B4-BE49-F238E27FC236}">
                <a16:creationId xmlns:a16="http://schemas.microsoft.com/office/drawing/2014/main" id="{5CAD7A24-E47E-E80B-A5EF-B26F096FF47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360592" y="2608584"/>
            <a:ext cx="1775614" cy="1775614"/>
          </a:xfrm>
          <a:prstGeom prst="rect">
            <a:avLst/>
          </a:prstGeom>
        </p:spPr>
      </p:pic>
      <p:pic>
        <p:nvPicPr>
          <p:cNvPr id="7" name="Picture 6" descr="A building with a parking lot&#10;&#10;Description automatically generated">
            <a:extLst>
              <a:ext uri="{FF2B5EF4-FFF2-40B4-BE49-F238E27FC236}">
                <a16:creationId xmlns:a16="http://schemas.microsoft.com/office/drawing/2014/main" id="{C9FB92B7-EB5F-0CE1-F6C2-822A15753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4592" y="2195017"/>
            <a:ext cx="4140947" cy="26884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B6824D-38FB-D1E9-253D-4714570F52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/>
          <a:stretch/>
        </p:blipFill>
        <p:spPr>
          <a:xfrm>
            <a:off x="778143" y="2195017"/>
            <a:ext cx="3713470" cy="27851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BE4E5D-8C84-0EEA-6328-B2713986BB3E}"/>
              </a:ext>
            </a:extLst>
          </p:cNvPr>
          <p:cNvSpPr txBox="1"/>
          <p:nvPr/>
        </p:nvSpPr>
        <p:spPr>
          <a:xfrm>
            <a:off x="778143" y="4797766"/>
            <a:ext cx="34703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www.geograph.org.uk/photo/112224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896219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0059B-BB57-EEE1-30E7-F1DD0FCB5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632"/>
            <a:ext cx="7357024" cy="926406"/>
          </a:xfrm>
        </p:spPr>
        <p:txBody>
          <a:bodyPr>
            <a:normAutofit/>
          </a:bodyPr>
          <a:lstStyle/>
          <a:p>
            <a:pPr algn="ctr"/>
            <a:r>
              <a:rPr lang="en-US" sz="3200"/>
              <a:t>Project commenced Sept 25</a:t>
            </a:r>
            <a:endParaRPr lang="en-GB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1EB36-0BC8-E80F-5EB3-D8B7F2428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135920"/>
            <a:ext cx="12191999" cy="565372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400"/>
          </a:p>
          <a:p>
            <a:r>
              <a:rPr lang="en-GB" sz="2400" b="1"/>
              <a:t>Recruited GPs in 5 specialities:</a:t>
            </a:r>
          </a:p>
          <a:p>
            <a:endParaRPr lang="en-GB" sz="2400" b="1"/>
          </a:p>
          <a:p>
            <a:r>
              <a:rPr lang="en-GB" sz="2400" b="1"/>
              <a:t>Urology ,Dermatology ( Sept 25)</a:t>
            </a:r>
          </a:p>
          <a:p>
            <a:r>
              <a:rPr lang="en-GB" sz="2400" b="1"/>
              <a:t>Paediatrics and Gynaecology NGH, Breast and Gastroenterology ( April 26 )</a:t>
            </a:r>
          </a:p>
          <a:p>
            <a:pPr marL="0" indent="0">
              <a:buNone/>
            </a:pPr>
            <a:endParaRPr lang="en-GB" sz="2400" b="1"/>
          </a:p>
          <a:p>
            <a:r>
              <a:rPr lang="en-GB" sz="2400"/>
              <a:t>Each Clinical Interface GP has a </a:t>
            </a:r>
            <a:r>
              <a:rPr lang="en-GB" sz="2400" b="1"/>
              <a:t>named consultant mentor</a:t>
            </a:r>
            <a:r>
              <a:rPr lang="en-GB" sz="2400"/>
              <a:t>. </a:t>
            </a:r>
          </a:p>
          <a:p>
            <a:endParaRPr lang="en-GB" sz="2400"/>
          </a:p>
          <a:p>
            <a:r>
              <a:rPr lang="en-GB" sz="2400"/>
              <a:t>GP practices </a:t>
            </a:r>
            <a:r>
              <a:rPr lang="en-GB" sz="2400" b="1"/>
              <a:t>appropriately funded </a:t>
            </a:r>
            <a:r>
              <a:rPr lang="en-GB" sz="2400"/>
              <a:t>to enable backfill.</a:t>
            </a:r>
          </a:p>
          <a:p>
            <a:endParaRPr lang="en-GB" sz="2400"/>
          </a:p>
          <a:p>
            <a:r>
              <a:rPr lang="en-GB" sz="2400"/>
              <a:t>Benefit to Secondary Care in improved communication and potentially reduced workload to compensate for  time provided by supervising consultant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528B1-8DD3-4FEA-735E-211A295A43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34566" y="6477618"/>
            <a:ext cx="922867" cy="3120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70ACDB-8995-1F41-BC2C-0D88857AC82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55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631</Words>
  <Application>Microsoft Office PowerPoint</Application>
  <PresentationFormat>Widescreen</PresentationFormat>
  <Paragraphs>100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Aptos Narrow</vt:lpstr>
      <vt:lpstr>Arial</vt:lpstr>
      <vt:lpstr>Helvetica Neue</vt:lpstr>
      <vt:lpstr>Office Theme</vt:lpstr>
      <vt:lpstr>Worksheet</vt:lpstr>
      <vt:lpstr>PLT Wed 13 May 2026</vt:lpstr>
      <vt:lpstr>GP Survey September 2023</vt:lpstr>
      <vt:lpstr>PowerPoint Presentation</vt:lpstr>
      <vt:lpstr>PowerPoint Presentation</vt:lpstr>
      <vt:lpstr>PowerPoint Presentation</vt:lpstr>
      <vt:lpstr>PowerPoint Presentation</vt:lpstr>
      <vt:lpstr>Results from our local GP retention survey</vt:lpstr>
      <vt:lpstr>Clinical Interface GP Programme</vt:lpstr>
      <vt:lpstr>Project commenced Sept 25</vt:lpstr>
      <vt:lpstr>The Interface GP Role</vt:lpstr>
      <vt:lpstr>Suggested benefits</vt:lpstr>
      <vt:lpstr>Clinical Interface GP Programme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Appleton Cathryn</dc:creator>
  <cp:lastModifiedBy>NTH, Enquiries (GENERAL PRACTICE ALLIANCE LIMITED)</cp:lastModifiedBy>
  <cp:revision>1</cp:revision>
  <dcterms:created xsi:type="dcterms:W3CDTF">2026-05-11T23:01:22Z</dcterms:created>
  <dcterms:modified xsi:type="dcterms:W3CDTF">2026-05-13T09:04:36Z</dcterms:modified>
</cp:coreProperties>
</file>