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microsoft.com/office/2020/02/relationships/classificationlabels" Target="docMetadata/LabelInfo.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648" r:id="rId1"/>
    <p:sldMasterId id="2147483660" r:id="rId2"/>
  </p:sldMasterIdLst>
  <p:notesMasterIdLst>
    <p:notesMasterId r:id="rId20"/>
  </p:notesMasterIdLst>
  <p:sldIdLst>
    <p:sldId id="256" r:id="rId3"/>
    <p:sldId id="259" r:id="rId4"/>
    <p:sldId id="257" r:id="rId5"/>
    <p:sldId id="283" r:id="rId6"/>
    <p:sldId id="262" r:id="rId7"/>
    <p:sldId id="266" r:id="rId8"/>
    <p:sldId id="293" r:id="rId9"/>
    <p:sldId id="294" r:id="rId10"/>
    <p:sldId id="2000" r:id="rId11"/>
    <p:sldId id="2003" r:id="rId12"/>
    <p:sldId id="282" r:id="rId13"/>
    <p:sldId id="2004" r:id="rId14"/>
    <p:sldId id="291" r:id="rId15"/>
    <p:sldId id="258" r:id="rId16"/>
    <p:sldId id="284" r:id="rId17"/>
    <p:sldId id="261" r:id="rId18"/>
    <p:sldId id="265" r:id="rId1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706CDA34-3794-4DFD-9A8D-A76BAC9C27FB}" v="34" dt="2026-05-12T14:56:02.640"/>
    <p1510:client id="{EB2C8CEF-3772-4E71-BF3A-837F1AD3D032}" v="27" dt="2026-05-12T11:55:59.163"/>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84" autoAdjust="0"/>
    <p:restoredTop sz="94660"/>
  </p:normalViewPr>
  <p:slideViewPr>
    <p:cSldViewPr snapToGrid="0">
      <p:cViewPr varScale="1">
        <p:scale>
          <a:sx n="72" d="100"/>
          <a:sy n="72" d="100"/>
        </p:scale>
        <p:origin x="396" y="5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3" Type="http://schemas.openxmlformats.org/officeDocument/2006/relationships/slide" Target="slides/slide1.xml"/><Relationship Id="rId21" Type="http://schemas.openxmlformats.org/officeDocument/2006/relationships/presProps" Target="pres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microsoft.com/office/2015/10/relationships/revisionInfo" Target="revisionInfo.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3431A49-FF1A-4FCC-9D02-A3E52D02FC30}" type="datetimeFigureOut">
              <a:rPr lang="en-GB" smtClean="0"/>
              <a:t>14/05/2026</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CC7AA1B-DC3D-4C7C-8E91-2760AF9AE454}" type="slidenum">
              <a:rPr lang="en-GB" smtClean="0"/>
              <a:t>‹#›</a:t>
            </a:fld>
            <a:endParaRPr lang="en-GB"/>
          </a:p>
        </p:txBody>
      </p:sp>
    </p:spTree>
    <p:extLst>
      <p:ext uri="{BB962C8B-B14F-4D97-AF65-F5344CB8AC3E}">
        <p14:creationId xmlns:p14="http://schemas.microsoft.com/office/powerpoint/2010/main" val="346157852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DB5F2B6-716A-27D6-B4AB-BE410B0A5AFC}"/>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4EB23A56-61AD-3E7F-5A5A-D39546E8D92C}"/>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2D441C5F-BABA-04C5-110D-DA435566C03A}"/>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A55F0FE3-4FBC-9577-66EA-38665D0A2C08}"/>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6CF7BBB-4451-43D0-B6C5-4AE5D925CD89}" type="slidenum">
              <a:rPr kumimoji="0" lang="en-GB"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10</a:t>
            </a:fld>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193501959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3.png"/><Relationship Id="rId7" Type="http://schemas.openxmlformats.org/officeDocument/2006/relationships/image" Target="../media/image6.png"/><Relationship Id="rId12" Type="http://schemas.openxmlformats.org/officeDocument/2006/relationships/image" Target="../media/image11.png"/><Relationship Id="rId2" Type="http://schemas.openxmlformats.org/officeDocument/2006/relationships/image" Target="../media/image1.png"/><Relationship Id="rId1" Type="http://schemas.openxmlformats.org/officeDocument/2006/relationships/slideMaster" Target="../slideMasters/slideMaster2.xml"/><Relationship Id="rId6" Type="http://schemas.openxmlformats.org/officeDocument/2006/relationships/image" Target="../media/image5.png"/><Relationship Id="rId11" Type="http://schemas.openxmlformats.org/officeDocument/2006/relationships/image" Target="../media/image10.png"/><Relationship Id="rId5" Type="http://schemas.openxmlformats.org/officeDocument/2006/relationships/image" Target="../media/image2.png"/><Relationship Id="rId10" Type="http://schemas.openxmlformats.org/officeDocument/2006/relationships/image" Target="../media/image9.png"/><Relationship Id="rId4" Type="http://schemas.openxmlformats.org/officeDocument/2006/relationships/image" Target="../media/image4.png"/><Relationship Id="rId9" Type="http://schemas.openxmlformats.org/officeDocument/2006/relationships/image" Target="../media/image8.png"/></Relationships>
</file>

<file path=ppt/slideLayouts/_rels/slideLayout14.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12.png"/><Relationship Id="rId7" Type="http://schemas.openxmlformats.org/officeDocument/2006/relationships/image" Target="../media/image11.png"/><Relationship Id="rId12" Type="http://schemas.openxmlformats.org/officeDocument/2006/relationships/image" Target="../media/image9.png"/><Relationship Id="rId2" Type="http://schemas.openxmlformats.org/officeDocument/2006/relationships/image" Target="../media/image1.png"/><Relationship Id="rId1" Type="http://schemas.openxmlformats.org/officeDocument/2006/relationships/slideMaster" Target="../slideMasters/slideMaster2.xml"/><Relationship Id="rId6" Type="http://schemas.openxmlformats.org/officeDocument/2006/relationships/image" Target="../media/image14.png"/><Relationship Id="rId11" Type="http://schemas.openxmlformats.org/officeDocument/2006/relationships/image" Target="../media/image7.png"/><Relationship Id="rId5" Type="http://schemas.openxmlformats.org/officeDocument/2006/relationships/image" Target="../media/image2.png"/><Relationship Id="rId10" Type="http://schemas.openxmlformats.org/officeDocument/2006/relationships/image" Target="../media/image6.png"/><Relationship Id="rId4" Type="http://schemas.openxmlformats.org/officeDocument/2006/relationships/image" Target="../media/image13.png"/><Relationship Id="rId9" Type="http://schemas.openxmlformats.org/officeDocument/2006/relationships/image" Target="../media/image8.png"/></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 Id="rId4" Type="http://schemas.openxmlformats.org/officeDocument/2006/relationships/image" Target="../media/image15.png"/></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6.pn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6.png"/><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6.pn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6.png"/><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6.png"/><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6.png"/><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6.png"/><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6.png"/><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6.png"/><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6.png"/><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61D96A-0EB7-B001-DA08-592C893A2955}"/>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9025A99D-4079-63F7-C0B8-B0113D53E0A5}"/>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57D474AA-B976-78D3-5209-818BF61FE256}"/>
              </a:ext>
            </a:extLst>
          </p:cNvPr>
          <p:cNvSpPr>
            <a:spLocks noGrp="1"/>
          </p:cNvSpPr>
          <p:nvPr>
            <p:ph type="dt" sz="half" idx="10"/>
          </p:nvPr>
        </p:nvSpPr>
        <p:spPr/>
        <p:txBody>
          <a:bodyPr/>
          <a:lstStyle/>
          <a:p>
            <a:fld id="{CBB8F1B9-33A5-46FB-8CB8-113DAD16AFE8}" type="datetimeFigureOut">
              <a:rPr lang="en-GB" smtClean="0"/>
              <a:t>14/05/2026</a:t>
            </a:fld>
            <a:endParaRPr lang="en-GB"/>
          </a:p>
        </p:txBody>
      </p:sp>
      <p:sp>
        <p:nvSpPr>
          <p:cNvPr id="5" name="Footer Placeholder 4">
            <a:extLst>
              <a:ext uri="{FF2B5EF4-FFF2-40B4-BE49-F238E27FC236}">
                <a16:creationId xmlns:a16="http://schemas.microsoft.com/office/drawing/2014/main" id="{A7F243F8-2653-6C5B-6567-9C60CD3C183D}"/>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772C1620-D3BA-5B51-7C3C-38E8741F2D3A}"/>
              </a:ext>
            </a:extLst>
          </p:cNvPr>
          <p:cNvSpPr>
            <a:spLocks noGrp="1"/>
          </p:cNvSpPr>
          <p:nvPr>
            <p:ph type="sldNum" sz="quarter" idx="12"/>
          </p:nvPr>
        </p:nvSpPr>
        <p:spPr/>
        <p:txBody>
          <a:bodyPr/>
          <a:lstStyle/>
          <a:p>
            <a:fld id="{B1C5FDE4-FFDB-4797-9312-0D271AEB7476}" type="slidenum">
              <a:rPr lang="en-GB" smtClean="0"/>
              <a:t>‹#›</a:t>
            </a:fld>
            <a:endParaRPr lang="en-GB"/>
          </a:p>
        </p:txBody>
      </p:sp>
    </p:spTree>
    <p:extLst>
      <p:ext uri="{BB962C8B-B14F-4D97-AF65-F5344CB8AC3E}">
        <p14:creationId xmlns:p14="http://schemas.microsoft.com/office/powerpoint/2010/main" val="417476031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8F87D8-CA42-B6DB-3F93-2D8F92B83214}"/>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CD2F4F6D-F7BE-022E-BD5B-C2DC23B68096}"/>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24AF5273-EBC9-B6BB-0839-24D1E941DBE8}"/>
              </a:ext>
            </a:extLst>
          </p:cNvPr>
          <p:cNvSpPr>
            <a:spLocks noGrp="1"/>
          </p:cNvSpPr>
          <p:nvPr>
            <p:ph type="dt" sz="half" idx="10"/>
          </p:nvPr>
        </p:nvSpPr>
        <p:spPr/>
        <p:txBody>
          <a:bodyPr/>
          <a:lstStyle/>
          <a:p>
            <a:fld id="{CBB8F1B9-33A5-46FB-8CB8-113DAD16AFE8}" type="datetimeFigureOut">
              <a:rPr lang="en-GB" smtClean="0"/>
              <a:t>14/05/2026</a:t>
            </a:fld>
            <a:endParaRPr lang="en-GB"/>
          </a:p>
        </p:txBody>
      </p:sp>
      <p:sp>
        <p:nvSpPr>
          <p:cNvPr id="5" name="Footer Placeholder 4">
            <a:extLst>
              <a:ext uri="{FF2B5EF4-FFF2-40B4-BE49-F238E27FC236}">
                <a16:creationId xmlns:a16="http://schemas.microsoft.com/office/drawing/2014/main" id="{948BC419-8F0C-B13F-E2B9-7EBE4B427B63}"/>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B24F1730-8085-53B0-D851-E856AFE5CCC1}"/>
              </a:ext>
            </a:extLst>
          </p:cNvPr>
          <p:cNvSpPr>
            <a:spLocks noGrp="1"/>
          </p:cNvSpPr>
          <p:nvPr>
            <p:ph type="sldNum" sz="quarter" idx="12"/>
          </p:nvPr>
        </p:nvSpPr>
        <p:spPr/>
        <p:txBody>
          <a:bodyPr/>
          <a:lstStyle/>
          <a:p>
            <a:fld id="{B1C5FDE4-FFDB-4797-9312-0D271AEB7476}" type="slidenum">
              <a:rPr lang="en-GB" smtClean="0"/>
              <a:t>‹#›</a:t>
            </a:fld>
            <a:endParaRPr lang="en-GB"/>
          </a:p>
        </p:txBody>
      </p:sp>
    </p:spTree>
    <p:extLst>
      <p:ext uri="{BB962C8B-B14F-4D97-AF65-F5344CB8AC3E}">
        <p14:creationId xmlns:p14="http://schemas.microsoft.com/office/powerpoint/2010/main" val="134291337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01FD7B6C-D7F5-8550-8B62-342629CFA3AE}"/>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E515D2FB-09AE-EBFE-2643-A6531C9C8F65}"/>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CF4DF729-1966-B8F2-259C-AD718EDB9F50}"/>
              </a:ext>
            </a:extLst>
          </p:cNvPr>
          <p:cNvSpPr>
            <a:spLocks noGrp="1"/>
          </p:cNvSpPr>
          <p:nvPr>
            <p:ph type="dt" sz="half" idx="10"/>
          </p:nvPr>
        </p:nvSpPr>
        <p:spPr/>
        <p:txBody>
          <a:bodyPr/>
          <a:lstStyle/>
          <a:p>
            <a:fld id="{CBB8F1B9-33A5-46FB-8CB8-113DAD16AFE8}" type="datetimeFigureOut">
              <a:rPr lang="en-GB" smtClean="0"/>
              <a:t>14/05/2026</a:t>
            </a:fld>
            <a:endParaRPr lang="en-GB"/>
          </a:p>
        </p:txBody>
      </p:sp>
      <p:sp>
        <p:nvSpPr>
          <p:cNvPr id="5" name="Footer Placeholder 4">
            <a:extLst>
              <a:ext uri="{FF2B5EF4-FFF2-40B4-BE49-F238E27FC236}">
                <a16:creationId xmlns:a16="http://schemas.microsoft.com/office/drawing/2014/main" id="{9A13ED39-95A2-43AA-2542-9A386FCBB42A}"/>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AA28FD23-8C57-99E0-4A71-C9E2FC055877}"/>
              </a:ext>
            </a:extLst>
          </p:cNvPr>
          <p:cNvSpPr>
            <a:spLocks noGrp="1"/>
          </p:cNvSpPr>
          <p:nvPr>
            <p:ph type="sldNum" sz="quarter" idx="12"/>
          </p:nvPr>
        </p:nvSpPr>
        <p:spPr/>
        <p:txBody>
          <a:bodyPr/>
          <a:lstStyle/>
          <a:p>
            <a:fld id="{B1C5FDE4-FFDB-4797-9312-0D271AEB7476}" type="slidenum">
              <a:rPr lang="en-GB" smtClean="0"/>
              <a:t>‹#›</a:t>
            </a:fld>
            <a:endParaRPr lang="en-GB"/>
          </a:p>
        </p:txBody>
      </p:sp>
    </p:spTree>
    <p:extLst>
      <p:ext uri="{BB962C8B-B14F-4D97-AF65-F5344CB8AC3E}">
        <p14:creationId xmlns:p14="http://schemas.microsoft.com/office/powerpoint/2010/main" val="149962269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1 (whit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BC76D6-E286-D7F9-D0EB-EA1ACBB9B3FC}"/>
              </a:ext>
            </a:extLst>
          </p:cNvPr>
          <p:cNvSpPr>
            <a:spLocks noGrp="1"/>
          </p:cNvSpPr>
          <p:nvPr>
            <p:ph type="title" hasCustomPrompt="1"/>
          </p:nvPr>
        </p:nvSpPr>
        <p:spPr>
          <a:xfrm>
            <a:off x="1111666" y="1726246"/>
            <a:ext cx="8427720" cy="2292409"/>
          </a:xfrm>
        </p:spPr>
        <p:txBody>
          <a:bodyPr/>
          <a:lstStyle>
            <a:lvl1pPr>
              <a:defRPr>
                <a:solidFill>
                  <a:schemeClr val="tx2"/>
                </a:solidFill>
              </a:defRPr>
            </a:lvl1pPr>
          </a:lstStyle>
          <a:p>
            <a:r>
              <a:rPr lang="en-US" dirty="0"/>
              <a:t>Title goes here</a:t>
            </a:r>
            <a:endParaRPr lang="en-GB" dirty="0"/>
          </a:p>
        </p:txBody>
      </p:sp>
      <p:pic>
        <p:nvPicPr>
          <p:cNvPr id="6" name="Picture 5" descr="A black text on a white background&#10;&#10;AI-generated content may be incorrect.">
            <a:extLst>
              <a:ext uri="{FF2B5EF4-FFF2-40B4-BE49-F238E27FC236}">
                <a16:creationId xmlns:a16="http://schemas.microsoft.com/office/drawing/2014/main" id="{BF8BB8F5-61A8-CBD2-ED3C-5F83AB9D1A37}"/>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8158890" y="6164514"/>
            <a:ext cx="3203455" cy="463297"/>
          </a:xfrm>
          <a:prstGeom prst="rect">
            <a:avLst/>
          </a:prstGeom>
        </p:spPr>
      </p:pic>
      <p:sp>
        <p:nvSpPr>
          <p:cNvPr id="9" name="Text Placeholder 8">
            <a:extLst>
              <a:ext uri="{FF2B5EF4-FFF2-40B4-BE49-F238E27FC236}">
                <a16:creationId xmlns:a16="http://schemas.microsoft.com/office/drawing/2014/main" id="{66F39C68-721C-B9F2-949E-5BA5387C0D80}"/>
              </a:ext>
            </a:extLst>
          </p:cNvPr>
          <p:cNvSpPr>
            <a:spLocks noGrp="1"/>
          </p:cNvSpPr>
          <p:nvPr>
            <p:ph type="body" sz="quarter" idx="10" hasCustomPrompt="1"/>
          </p:nvPr>
        </p:nvSpPr>
        <p:spPr>
          <a:xfrm>
            <a:off x="1111250" y="4170314"/>
            <a:ext cx="8428038" cy="594718"/>
          </a:xfrm>
        </p:spPr>
        <p:txBody>
          <a:bodyPr>
            <a:normAutofit/>
          </a:bodyPr>
          <a:lstStyle>
            <a:lvl1pPr marL="0" indent="0">
              <a:buNone/>
              <a:defRPr sz="2000" b="0"/>
            </a:lvl1pPr>
            <a:lvl5pPr marL="1828800" indent="0" algn="l">
              <a:buNone/>
              <a:defRPr/>
            </a:lvl5pPr>
          </a:lstStyle>
          <a:p>
            <a:pPr lvl="0"/>
            <a:r>
              <a:rPr lang="en-US" dirty="0"/>
              <a:t>Subtitle goes here</a:t>
            </a:r>
            <a:endParaRPr lang="en-GB" dirty="0"/>
          </a:p>
        </p:txBody>
      </p:sp>
      <p:sp>
        <p:nvSpPr>
          <p:cNvPr id="4" name="Text Placeholder 4">
            <a:extLst>
              <a:ext uri="{FF2B5EF4-FFF2-40B4-BE49-F238E27FC236}">
                <a16:creationId xmlns:a16="http://schemas.microsoft.com/office/drawing/2014/main" id="{DD00E8E8-E08C-0C32-BCAB-F3FBCC031228}"/>
              </a:ext>
            </a:extLst>
          </p:cNvPr>
          <p:cNvSpPr>
            <a:spLocks noGrp="1"/>
          </p:cNvSpPr>
          <p:nvPr>
            <p:ph type="body" sz="quarter" idx="11" hasCustomPrompt="1"/>
          </p:nvPr>
        </p:nvSpPr>
        <p:spPr>
          <a:xfrm>
            <a:off x="1111250" y="4867080"/>
            <a:ext cx="5818188" cy="398462"/>
          </a:xfrm>
        </p:spPr>
        <p:txBody>
          <a:bodyPr>
            <a:normAutofit/>
          </a:bodyPr>
          <a:lstStyle>
            <a:lvl1pPr marL="0" indent="0">
              <a:buNone/>
              <a:defRPr sz="1800" b="0"/>
            </a:lvl1pPr>
            <a:lvl5pPr marL="1828800" indent="0" algn="l">
              <a:buNone/>
              <a:defRPr/>
            </a:lvl5pPr>
          </a:lstStyle>
          <a:p>
            <a:pPr lvl="0"/>
            <a:r>
              <a:rPr lang="en-US" dirty="0"/>
              <a:t>Date goes here</a:t>
            </a:r>
            <a:endParaRPr lang="en-GB" dirty="0"/>
          </a:p>
        </p:txBody>
      </p:sp>
      <p:pic>
        <p:nvPicPr>
          <p:cNvPr id="7" name="Picture 6" descr="A black background with blue text&#10;&#10;Description automatically generated">
            <a:extLst>
              <a:ext uri="{FF2B5EF4-FFF2-40B4-BE49-F238E27FC236}">
                <a16:creationId xmlns:a16="http://schemas.microsoft.com/office/drawing/2014/main" id="{11A17ECE-D8F3-4E5D-491E-ABE54D042B39}"/>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9365609" y="653492"/>
            <a:ext cx="1988191" cy="504749"/>
          </a:xfrm>
          <a:prstGeom prst="rect">
            <a:avLst/>
          </a:prstGeom>
        </p:spPr>
      </p:pic>
    </p:spTree>
    <p:extLst>
      <p:ext uri="{BB962C8B-B14F-4D97-AF65-F5344CB8AC3E}">
        <p14:creationId xmlns:p14="http://schemas.microsoft.com/office/powerpoint/2010/main" val="255261164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le 2 (whit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82DE16-FE4F-2161-C74D-A3A9DA0D676F}"/>
              </a:ext>
            </a:extLst>
          </p:cNvPr>
          <p:cNvSpPr>
            <a:spLocks noGrp="1"/>
          </p:cNvSpPr>
          <p:nvPr>
            <p:ph type="ctrTitle" hasCustomPrompt="1"/>
          </p:nvPr>
        </p:nvSpPr>
        <p:spPr>
          <a:xfrm>
            <a:off x="838200" y="1436425"/>
            <a:ext cx="5818974" cy="3342051"/>
          </a:xfrm>
        </p:spPr>
        <p:txBody>
          <a:bodyPr anchor="ctr">
            <a:noAutofit/>
          </a:bodyPr>
          <a:lstStyle>
            <a:lvl1pPr algn="l">
              <a:defRPr sz="4800">
                <a:solidFill>
                  <a:schemeClr val="tx2"/>
                </a:solidFill>
              </a:defRPr>
            </a:lvl1pPr>
          </a:lstStyle>
          <a:p>
            <a:r>
              <a:rPr lang="en-US" dirty="0"/>
              <a:t>Title goes here</a:t>
            </a:r>
            <a:endParaRPr lang="en-GB" dirty="0"/>
          </a:p>
        </p:txBody>
      </p:sp>
      <p:sp>
        <p:nvSpPr>
          <p:cNvPr id="3" name="Subtitle 2">
            <a:extLst>
              <a:ext uri="{FF2B5EF4-FFF2-40B4-BE49-F238E27FC236}">
                <a16:creationId xmlns:a16="http://schemas.microsoft.com/office/drawing/2014/main" id="{22450FD7-6580-39F3-966C-E07B7549BF1F}"/>
              </a:ext>
            </a:extLst>
          </p:cNvPr>
          <p:cNvSpPr>
            <a:spLocks noGrp="1"/>
          </p:cNvSpPr>
          <p:nvPr>
            <p:ph type="subTitle" idx="1" hasCustomPrompt="1"/>
          </p:nvPr>
        </p:nvSpPr>
        <p:spPr>
          <a:xfrm>
            <a:off x="838200" y="4850734"/>
            <a:ext cx="5818974" cy="566839"/>
          </a:xfrm>
        </p:spPr>
        <p:txBody>
          <a:bodyPr/>
          <a:lstStyle>
            <a:lvl1pPr marL="0" indent="0" algn="l">
              <a:buNone/>
              <a:defRPr sz="2400" b="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Subtitle goes here</a:t>
            </a:r>
            <a:endParaRPr lang="en-GB" dirty="0"/>
          </a:p>
        </p:txBody>
      </p:sp>
      <p:sp>
        <p:nvSpPr>
          <p:cNvPr id="7" name="Rectangle 6">
            <a:extLst>
              <a:ext uri="{FF2B5EF4-FFF2-40B4-BE49-F238E27FC236}">
                <a16:creationId xmlns:a16="http://schemas.microsoft.com/office/drawing/2014/main" id="{11035665-1F7D-94FE-6282-3DB70FF57231}"/>
              </a:ext>
            </a:extLst>
          </p:cNvPr>
          <p:cNvSpPr/>
          <p:nvPr userDrawn="1"/>
        </p:nvSpPr>
        <p:spPr>
          <a:xfrm>
            <a:off x="9912898" y="4547449"/>
            <a:ext cx="1440000" cy="1440000"/>
          </a:xfrm>
          <a:prstGeom prst="rect">
            <a:avLst/>
          </a:prstGeom>
          <a:solidFill>
            <a:schemeClr val="accent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ln>
                <a:noFill/>
              </a:ln>
            </a:endParaRPr>
          </a:p>
        </p:txBody>
      </p:sp>
      <p:sp>
        <p:nvSpPr>
          <p:cNvPr id="10" name="Rectangle 9">
            <a:extLst>
              <a:ext uri="{FF2B5EF4-FFF2-40B4-BE49-F238E27FC236}">
                <a16:creationId xmlns:a16="http://schemas.microsoft.com/office/drawing/2014/main" id="{0D85715D-B18C-2D96-EDCE-89CBFE777CA1}"/>
              </a:ext>
            </a:extLst>
          </p:cNvPr>
          <p:cNvSpPr/>
          <p:nvPr userDrawn="1"/>
        </p:nvSpPr>
        <p:spPr>
          <a:xfrm>
            <a:off x="8392258" y="1436426"/>
            <a:ext cx="1440000" cy="1440000"/>
          </a:xfrm>
          <a:prstGeom prst="rect">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Rectangle 10">
            <a:extLst>
              <a:ext uri="{FF2B5EF4-FFF2-40B4-BE49-F238E27FC236}">
                <a16:creationId xmlns:a16="http://schemas.microsoft.com/office/drawing/2014/main" id="{4E74E94E-6F04-49B5-E9CC-F76D0A9063AF}"/>
              </a:ext>
            </a:extLst>
          </p:cNvPr>
          <p:cNvSpPr/>
          <p:nvPr userDrawn="1"/>
        </p:nvSpPr>
        <p:spPr>
          <a:xfrm>
            <a:off x="8392258" y="2988109"/>
            <a:ext cx="1440000" cy="1440000"/>
          </a:xfrm>
          <a:prstGeom prst="rect">
            <a:avLst/>
          </a:prstGeom>
          <a:solidFill>
            <a:schemeClr val="accent1"/>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GB"/>
          </a:p>
        </p:txBody>
      </p:sp>
      <p:sp>
        <p:nvSpPr>
          <p:cNvPr id="12" name="Rectangle 11">
            <a:extLst>
              <a:ext uri="{FF2B5EF4-FFF2-40B4-BE49-F238E27FC236}">
                <a16:creationId xmlns:a16="http://schemas.microsoft.com/office/drawing/2014/main" id="{5B228E4B-339C-AF0D-8D58-421A219F57D4}"/>
              </a:ext>
            </a:extLst>
          </p:cNvPr>
          <p:cNvSpPr/>
          <p:nvPr userDrawn="1"/>
        </p:nvSpPr>
        <p:spPr>
          <a:xfrm>
            <a:off x="9912112" y="2991266"/>
            <a:ext cx="1440000" cy="1440000"/>
          </a:xfrm>
          <a:prstGeom prst="rect">
            <a:avLst/>
          </a:prstGeom>
          <a:solidFill>
            <a:schemeClr val="accent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8" name="Picture 17" descr="A black text on a white background&#10;&#10;AI-generated content may be incorrect.">
            <a:extLst>
              <a:ext uri="{FF2B5EF4-FFF2-40B4-BE49-F238E27FC236}">
                <a16:creationId xmlns:a16="http://schemas.microsoft.com/office/drawing/2014/main" id="{702644A2-2778-25E8-9D74-C80D43AAE967}"/>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8150345" y="6258178"/>
            <a:ext cx="3203455" cy="463297"/>
          </a:xfrm>
          <a:prstGeom prst="rect">
            <a:avLst/>
          </a:prstGeom>
        </p:spPr>
      </p:pic>
      <p:pic>
        <p:nvPicPr>
          <p:cNvPr id="20" name="Picture 19" descr="A person wearing glasses and a white shirt&#10;&#10;AI-generated content may be incorrect.">
            <a:extLst>
              <a:ext uri="{FF2B5EF4-FFF2-40B4-BE49-F238E27FC236}">
                <a16:creationId xmlns:a16="http://schemas.microsoft.com/office/drawing/2014/main" id="{16C76CE5-B523-B9A6-0161-E82048CB4CAA}"/>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9914470" y="1436425"/>
            <a:ext cx="1438659" cy="1438659"/>
          </a:xfrm>
          <a:prstGeom prst="rect">
            <a:avLst/>
          </a:prstGeom>
        </p:spPr>
      </p:pic>
      <p:pic>
        <p:nvPicPr>
          <p:cNvPr id="24" name="Picture 23" descr="A person holding a piece of paper&#10;&#10;AI-generated content may be incorrect.">
            <a:extLst>
              <a:ext uri="{FF2B5EF4-FFF2-40B4-BE49-F238E27FC236}">
                <a16:creationId xmlns:a16="http://schemas.microsoft.com/office/drawing/2014/main" id="{9FA9259A-7A30-3947-EBAF-B1D5D902436E}"/>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8393599" y="4539788"/>
            <a:ext cx="1438659" cy="1438659"/>
          </a:xfrm>
          <a:prstGeom prst="rect">
            <a:avLst/>
          </a:prstGeom>
        </p:spPr>
      </p:pic>
      <p:sp>
        <p:nvSpPr>
          <p:cNvPr id="5" name="Text Placeholder 4">
            <a:extLst>
              <a:ext uri="{FF2B5EF4-FFF2-40B4-BE49-F238E27FC236}">
                <a16:creationId xmlns:a16="http://schemas.microsoft.com/office/drawing/2014/main" id="{CC5D90A5-1F8E-FA78-01A5-C48B0FFDD4BE}"/>
              </a:ext>
            </a:extLst>
          </p:cNvPr>
          <p:cNvSpPr>
            <a:spLocks noGrp="1"/>
          </p:cNvSpPr>
          <p:nvPr>
            <p:ph type="body" sz="quarter" idx="10" hasCustomPrompt="1"/>
          </p:nvPr>
        </p:nvSpPr>
        <p:spPr>
          <a:xfrm>
            <a:off x="838200" y="5489831"/>
            <a:ext cx="5818188" cy="398462"/>
          </a:xfrm>
        </p:spPr>
        <p:txBody>
          <a:bodyPr>
            <a:normAutofit/>
          </a:bodyPr>
          <a:lstStyle>
            <a:lvl1pPr marL="0" indent="0">
              <a:buNone/>
              <a:defRPr sz="1800" b="0"/>
            </a:lvl1pPr>
            <a:lvl5pPr marL="1828800" indent="0" algn="l">
              <a:buNone/>
              <a:defRPr/>
            </a:lvl5pPr>
          </a:lstStyle>
          <a:p>
            <a:pPr lvl="0"/>
            <a:r>
              <a:rPr lang="en-US" dirty="0"/>
              <a:t>Date goes here</a:t>
            </a:r>
            <a:endParaRPr lang="en-GB" dirty="0"/>
          </a:p>
        </p:txBody>
      </p:sp>
      <p:pic>
        <p:nvPicPr>
          <p:cNvPr id="4" name="Picture 3" descr="A black background with blue text&#10;&#10;Description automatically generated">
            <a:extLst>
              <a:ext uri="{FF2B5EF4-FFF2-40B4-BE49-F238E27FC236}">
                <a16:creationId xmlns:a16="http://schemas.microsoft.com/office/drawing/2014/main" id="{372EF044-D8A2-9C69-EB67-FA4B8075C5FA}"/>
              </a:ext>
            </a:extLst>
          </p:cNvPr>
          <p:cNvPicPr>
            <a:picLocks noChangeAspect="1"/>
          </p:cNvPicPr>
          <p:nvPr userDrawn="1"/>
        </p:nvPicPr>
        <p:blipFill>
          <a:blip r:embed="rId5" cstate="screen">
            <a:extLst>
              <a:ext uri="{28A0092B-C50C-407E-A947-70E740481C1C}">
                <a14:useLocalDpi xmlns:a14="http://schemas.microsoft.com/office/drawing/2010/main"/>
              </a:ext>
            </a:extLst>
          </a:blip>
          <a:stretch>
            <a:fillRect/>
          </a:stretch>
        </p:blipFill>
        <p:spPr>
          <a:xfrm>
            <a:off x="9365609" y="653492"/>
            <a:ext cx="1988191" cy="504749"/>
          </a:xfrm>
          <a:prstGeom prst="rect">
            <a:avLst/>
          </a:prstGeom>
        </p:spPr>
      </p:pic>
      <p:sp>
        <p:nvSpPr>
          <p:cNvPr id="43" name="Rectangle 42">
            <a:extLst>
              <a:ext uri="{FF2B5EF4-FFF2-40B4-BE49-F238E27FC236}">
                <a16:creationId xmlns:a16="http://schemas.microsoft.com/office/drawing/2014/main" id="{D368F341-6F73-583A-A2DC-D5795276D02F}"/>
              </a:ext>
            </a:extLst>
          </p:cNvPr>
          <p:cNvSpPr/>
          <p:nvPr userDrawn="1"/>
        </p:nvSpPr>
        <p:spPr>
          <a:xfrm>
            <a:off x="6870046" y="2988109"/>
            <a:ext cx="1440000" cy="1440000"/>
          </a:xfrm>
          <a:prstGeom prst="rect">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4" name="Rectangle 43">
            <a:extLst>
              <a:ext uri="{FF2B5EF4-FFF2-40B4-BE49-F238E27FC236}">
                <a16:creationId xmlns:a16="http://schemas.microsoft.com/office/drawing/2014/main" id="{D57F993B-2126-B372-BEAE-921628D8977B}"/>
              </a:ext>
            </a:extLst>
          </p:cNvPr>
          <p:cNvSpPr/>
          <p:nvPr userDrawn="1"/>
        </p:nvSpPr>
        <p:spPr>
          <a:xfrm>
            <a:off x="6870046" y="4539792"/>
            <a:ext cx="1440000" cy="1440000"/>
          </a:xfrm>
          <a:prstGeom prst="rect">
            <a:avLst/>
          </a:prstGeom>
          <a:solidFill>
            <a:schemeClr val="accent1"/>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GB"/>
          </a:p>
        </p:txBody>
      </p:sp>
      <p:pic>
        <p:nvPicPr>
          <p:cNvPr id="52" name="Picture 51" descr="A person sitting at a table with a computer&#10;&#10;AI-generated content may be incorrect.">
            <a:extLst>
              <a:ext uri="{FF2B5EF4-FFF2-40B4-BE49-F238E27FC236}">
                <a16:creationId xmlns:a16="http://schemas.microsoft.com/office/drawing/2014/main" id="{0D676096-D35F-F566-199B-4B156E76B4C8}"/>
              </a:ext>
            </a:extLst>
          </p:cNvPr>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a:off x="6870046" y="1436425"/>
            <a:ext cx="1438659" cy="1438659"/>
          </a:xfrm>
          <a:prstGeom prst="rect">
            <a:avLst/>
          </a:prstGeom>
        </p:spPr>
      </p:pic>
      <p:pic>
        <p:nvPicPr>
          <p:cNvPr id="6" name="Picture 5" descr="A blue circle with white circles&#10;&#10;AI-generated content may be incorrect.">
            <a:extLst>
              <a:ext uri="{FF2B5EF4-FFF2-40B4-BE49-F238E27FC236}">
                <a16:creationId xmlns:a16="http://schemas.microsoft.com/office/drawing/2014/main" id="{F97E5666-1CE4-D758-8D72-C2128F919DE0}"/>
              </a:ext>
            </a:extLst>
          </p:cNvPr>
          <p:cNvPicPr>
            <a:picLocks noChangeAspect="1"/>
          </p:cNvPicPr>
          <p:nvPr userDrawn="1"/>
        </p:nvPicPr>
        <p:blipFill>
          <a:blip r:embed="rId7">
            <a:extLst>
              <a:ext uri="{28A0092B-C50C-407E-A947-70E740481C1C}">
                <a14:useLocalDpi xmlns:a14="http://schemas.microsoft.com/office/drawing/2010/main" val="0"/>
              </a:ext>
            </a:extLst>
          </a:blip>
          <a:stretch>
            <a:fillRect/>
          </a:stretch>
        </p:blipFill>
        <p:spPr>
          <a:xfrm>
            <a:off x="8392258" y="1435084"/>
            <a:ext cx="1440000" cy="1440000"/>
          </a:xfrm>
          <a:prstGeom prst="rect">
            <a:avLst/>
          </a:prstGeom>
        </p:spPr>
      </p:pic>
      <p:pic>
        <p:nvPicPr>
          <p:cNvPr id="8" name="Picture 7" descr="A blue circle with a white design on it&#10;&#10;AI-generated content may be incorrect.">
            <a:extLst>
              <a:ext uri="{FF2B5EF4-FFF2-40B4-BE49-F238E27FC236}">
                <a16:creationId xmlns:a16="http://schemas.microsoft.com/office/drawing/2014/main" id="{F091AD11-60DC-260A-D88C-5F14B6A07B1D}"/>
              </a:ext>
            </a:extLst>
          </p:cNvPr>
          <p:cNvPicPr>
            <a:picLocks noChangeAspect="1"/>
          </p:cNvPicPr>
          <p:nvPr userDrawn="1"/>
        </p:nvPicPr>
        <p:blipFill>
          <a:blip r:embed="rId8">
            <a:extLst>
              <a:ext uri="{28A0092B-C50C-407E-A947-70E740481C1C}">
                <a14:useLocalDpi xmlns:a14="http://schemas.microsoft.com/office/drawing/2010/main" val="0"/>
              </a:ext>
            </a:extLst>
          </a:blip>
          <a:stretch>
            <a:fillRect/>
          </a:stretch>
        </p:blipFill>
        <p:spPr>
          <a:xfrm>
            <a:off x="6870046" y="2995766"/>
            <a:ext cx="1440000" cy="1440000"/>
          </a:xfrm>
          <a:prstGeom prst="rect">
            <a:avLst/>
          </a:prstGeom>
        </p:spPr>
      </p:pic>
      <p:pic>
        <p:nvPicPr>
          <p:cNvPr id="9" name="Picture 8" descr="A purple circle with leaves in it&#10;&#10;AI-generated content may be incorrect.">
            <a:extLst>
              <a:ext uri="{FF2B5EF4-FFF2-40B4-BE49-F238E27FC236}">
                <a16:creationId xmlns:a16="http://schemas.microsoft.com/office/drawing/2014/main" id="{120631BD-18AC-42EA-C38F-1FC31AB244AB}"/>
              </a:ext>
            </a:extLst>
          </p:cNvPr>
          <p:cNvPicPr>
            <a:picLocks noChangeAspect="1"/>
          </p:cNvPicPr>
          <p:nvPr userDrawn="1"/>
        </p:nvPicPr>
        <p:blipFill>
          <a:blip r:embed="rId9">
            <a:extLst>
              <a:ext uri="{28A0092B-C50C-407E-A947-70E740481C1C}">
                <a14:useLocalDpi xmlns:a14="http://schemas.microsoft.com/office/drawing/2010/main" val="0"/>
              </a:ext>
            </a:extLst>
          </a:blip>
          <a:stretch>
            <a:fillRect/>
          </a:stretch>
        </p:blipFill>
        <p:spPr>
          <a:xfrm>
            <a:off x="8389900" y="2980653"/>
            <a:ext cx="1440000" cy="1440000"/>
          </a:xfrm>
          <a:prstGeom prst="rect">
            <a:avLst/>
          </a:prstGeom>
        </p:spPr>
      </p:pic>
      <p:pic>
        <p:nvPicPr>
          <p:cNvPr id="13" name="Picture 12" descr="A purple circle with white stripes&#10;&#10;AI-generated content may be incorrect.">
            <a:extLst>
              <a:ext uri="{FF2B5EF4-FFF2-40B4-BE49-F238E27FC236}">
                <a16:creationId xmlns:a16="http://schemas.microsoft.com/office/drawing/2014/main" id="{17347D23-E1CC-9D33-3587-FF4C8EB8FADC}"/>
              </a:ext>
            </a:extLst>
          </p:cNvPr>
          <p:cNvPicPr>
            <a:picLocks noChangeAspect="1"/>
          </p:cNvPicPr>
          <p:nvPr userDrawn="1"/>
        </p:nvPicPr>
        <p:blipFill>
          <a:blip r:embed="rId10">
            <a:extLst>
              <a:ext uri="{28A0092B-C50C-407E-A947-70E740481C1C}">
                <a14:useLocalDpi xmlns:a14="http://schemas.microsoft.com/office/drawing/2010/main" val="0"/>
              </a:ext>
            </a:extLst>
          </a:blip>
          <a:stretch>
            <a:fillRect/>
          </a:stretch>
        </p:blipFill>
        <p:spPr>
          <a:xfrm>
            <a:off x="6868705" y="4539788"/>
            <a:ext cx="1440000" cy="1440000"/>
          </a:xfrm>
          <a:prstGeom prst="rect">
            <a:avLst/>
          </a:prstGeom>
        </p:spPr>
      </p:pic>
      <p:pic>
        <p:nvPicPr>
          <p:cNvPr id="14" name="Picture 13" descr="A green circle with a star in it&#10;&#10;AI-generated content may be incorrect.">
            <a:extLst>
              <a:ext uri="{FF2B5EF4-FFF2-40B4-BE49-F238E27FC236}">
                <a16:creationId xmlns:a16="http://schemas.microsoft.com/office/drawing/2014/main" id="{6BEC5C76-F141-1E97-1C82-4B49B32B3CD8}"/>
              </a:ext>
            </a:extLst>
          </p:cNvPr>
          <p:cNvPicPr>
            <a:picLocks noChangeAspect="1"/>
          </p:cNvPicPr>
          <p:nvPr userDrawn="1"/>
        </p:nvPicPr>
        <p:blipFill>
          <a:blip r:embed="rId11">
            <a:extLst>
              <a:ext uri="{28A0092B-C50C-407E-A947-70E740481C1C}">
                <a14:useLocalDpi xmlns:a14="http://schemas.microsoft.com/office/drawing/2010/main" val="0"/>
              </a:ext>
            </a:extLst>
          </a:blip>
          <a:stretch>
            <a:fillRect/>
          </a:stretch>
        </p:blipFill>
        <p:spPr>
          <a:xfrm>
            <a:off x="9909754" y="2980653"/>
            <a:ext cx="1440000" cy="1440000"/>
          </a:xfrm>
          <a:prstGeom prst="rect">
            <a:avLst/>
          </a:prstGeom>
        </p:spPr>
      </p:pic>
      <p:pic>
        <p:nvPicPr>
          <p:cNvPr id="15" name="Picture 14" descr="A pink and white diamond in a circle&#10;&#10;AI-generated content may be incorrect.">
            <a:extLst>
              <a:ext uri="{FF2B5EF4-FFF2-40B4-BE49-F238E27FC236}">
                <a16:creationId xmlns:a16="http://schemas.microsoft.com/office/drawing/2014/main" id="{59BF9A8D-38EF-C056-6DF2-C6D03EB4C395}"/>
              </a:ext>
            </a:extLst>
          </p:cNvPr>
          <p:cNvPicPr>
            <a:picLocks noChangeAspect="1"/>
          </p:cNvPicPr>
          <p:nvPr userDrawn="1"/>
        </p:nvPicPr>
        <p:blipFill>
          <a:blip r:embed="rId12">
            <a:extLst>
              <a:ext uri="{28A0092B-C50C-407E-A947-70E740481C1C}">
                <a14:useLocalDpi xmlns:a14="http://schemas.microsoft.com/office/drawing/2010/main" val="0"/>
              </a:ext>
            </a:extLst>
          </a:blip>
          <a:stretch>
            <a:fillRect/>
          </a:stretch>
        </p:blipFill>
        <p:spPr>
          <a:xfrm>
            <a:off x="9909754" y="4526222"/>
            <a:ext cx="1440000" cy="1440000"/>
          </a:xfrm>
          <a:prstGeom prst="rect">
            <a:avLst/>
          </a:prstGeom>
        </p:spPr>
      </p:pic>
    </p:spTree>
    <p:extLst>
      <p:ext uri="{BB962C8B-B14F-4D97-AF65-F5344CB8AC3E}">
        <p14:creationId xmlns:p14="http://schemas.microsoft.com/office/powerpoint/2010/main" val="386368037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itle 3 (whit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82DE16-FE4F-2161-C74D-A3A9DA0D676F}"/>
              </a:ext>
            </a:extLst>
          </p:cNvPr>
          <p:cNvSpPr>
            <a:spLocks noGrp="1"/>
          </p:cNvSpPr>
          <p:nvPr>
            <p:ph type="ctrTitle" hasCustomPrompt="1"/>
          </p:nvPr>
        </p:nvSpPr>
        <p:spPr>
          <a:xfrm>
            <a:off x="838200" y="1436425"/>
            <a:ext cx="5818974" cy="3342051"/>
          </a:xfrm>
        </p:spPr>
        <p:txBody>
          <a:bodyPr anchor="ctr">
            <a:noAutofit/>
          </a:bodyPr>
          <a:lstStyle>
            <a:lvl1pPr algn="l">
              <a:defRPr sz="4800">
                <a:solidFill>
                  <a:schemeClr val="tx2"/>
                </a:solidFill>
              </a:defRPr>
            </a:lvl1pPr>
          </a:lstStyle>
          <a:p>
            <a:r>
              <a:rPr lang="en-US" dirty="0"/>
              <a:t>Title goes here</a:t>
            </a:r>
            <a:endParaRPr lang="en-GB" dirty="0"/>
          </a:p>
        </p:txBody>
      </p:sp>
      <p:sp>
        <p:nvSpPr>
          <p:cNvPr id="3" name="Subtitle 2">
            <a:extLst>
              <a:ext uri="{FF2B5EF4-FFF2-40B4-BE49-F238E27FC236}">
                <a16:creationId xmlns:a16="http://schemas.microsoft.com/office/drawing/2014/main" id="{22450FD7-6580-39F3-966C-E07B7549BF1F}"/>
              </a:ext>
            </a:extLst>
          </p:cNvPr>
          <p:cNvSpPr>
            <a:spLocks noGrp="1"/>
          </p:cNvSpPr>
          <p:nvPr>
            <p:ph type="subTitle" idx="1" hasCustomPrompt="1"/>
          </p:nvPr>
        </p:nvSpPr>
        <p:spPr>
          <a:xfrm>
            <a:off x="838200" y="4850734"/>
            <a:ext cx="5818974" cy="566839"/>
          </a:xfrm>
        </p:spPr>
        <p:txBody>
          <a:bodyPr/>
          <a:lstStyle>
            <a:lvl1pPr marL="0" indent="0" algn="l">
              <a:buNone/>
              <a:defRPr sz="2400" b="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Subtitle goes here</a:t>
            </a:r>
            <a:endParaRPr lang="en-GB" dirty="0"/>
          </a:p>
        </p:txBody>
      </p:sp>
      <p:sp>
        <p:nvSpPr>
          <p:cNvPr id="7" name="Rectangle 6">
            <a:extLst>
              <a:ext uri="{FF2B5EF4-FFF2-40B4-BE49-F238E27FC236}">
                <a16:creationId xmlns:a16="http://schemas.microsoft.com/office/drawing/2014/main" id="{11035665-1F7D-94FE-6282-3DB70FF57231}"/>
              </a:ext>
            </a:extLst>
          </p:cNvPr>
          <p:cNvSpPr/>
          <p:nvPr userDrawn="1"/>
        </p:nvSpPr>
        <p:spPr>
          <a:xfrm>
            <a:off x="9913800" y="4547450"/>
            <a:ext cx="1440000" cy="1440000"/>
          </a:xfrm>
          <a:prstGeom prst="rect">
            <a:avLst/>
          </a:prstGeom>
          <a:solidFill>
            <a:schemeClr val="accent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ln>
                <a:noFill/>
              </a:ln>
            </a:endParaRPr>
          </a:p>
        </p:txBody>
      </p:sp>
      <p:sp>
        <p:nvSpPr>
          <p:cNvPr id="10" name="Rectangle 9">
            <a:extLst>
              <a:ext uri="{FF2B5EF4-FFF2-40B4-BE49-F238E27FC236}">
                <a16:creationId xmlns:a16="http://schemas.microsoft.com/office/drawing/2014/main" id="{0D85715D-B18C-2D96-EDCE-89CBFE777CA1}"/>
              </a:ext>
            </a:extLst>
          </p:cNvPr>
          <p:cNvSpPr/>
          <p:nvPr userDrawn="1"/>
        </p:nvSpPr>
        <p:spPr>
          <a:xfrm>
            <a:off x="8392258" y="1436426"/>
            <a:ext cx="1440000" cy="1440000"/>
          </a:xfrm>
          <a:prstGeom prst="rect">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Rectangle 10">
            <a:extLst>
              <a:ext uri="{FF2B5EF4-FFF2-40B4-BE49-F238E27FC236}">
                <a16:creationId xmlns:a16="http://schemas.microsoft.com/office/drawing/2014/main" id="{4E74E94E-6F04-49B5-E9CC-F76D0A9063AF}"/>
              </a:ext>
            </a:extLst>
          </p:cNvPr>
          <p:cNvSpPr/>
          <p:nvPr userDrawn="1"/>
        </p:nvSpPr>
        <p:spPr>
          <a:xfrm>
            <a:off x="8392258" y="2988109"/>
            <a:ext cx="1440000" cy="1440000"/>
          </a:xfrm>
          <a:prstGeom prst="rect">
            <a:avLst/>
          </a:prstGeom>
          <a:solidFill>
            <a:schemeClr val="accent1"/>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GB"/>
          </a:p>
        </p:txBody>
      </p:sp>
      <p:sp>
        <p:nvSpPr>
          <p:cNvPr id="12" name="Rectangle 11">
            <a:extLst>
              <a:ext uri="{FF2B5EF4-FFF2-40B4-BE49-F238E27FC236}">
                <a16:creationId xmlns:a16="http://schemas.microsoft.com/office/drawing/2014/main" id="{5B228E4B-339C-AF0D-8D58-421A219F57D4}"/>
              </a:ext>
            </a:extLst>
          </p:cNvPr>
          <p:cNvSpPr/>
          <p:nvPr userDrawn="1"/>
        </p:nvSpPr>
        <p:spPr>
          <a:xfrm>
            <a:off x="9913800" y="2988108"/>
            <a:ext cx="1440000" cy="1440000"/>
          </a:xfrm>
          <a:prstGeom prst="rect">
            <a:avLst/>
          </a:prstGeom>
          <a:solidFill>
            <a:schemeClr val="accent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8" name="Picture 17" descr="A black text on a white background&#10;&#10;AI-generated content may be incorrect.">
            <a:extLst>
              <a:ext uri="{FF2B5EF4-FFF2-40B4-BE49-F238E27FC236}">
                <a16:creationId xmlns:a16="http://schemas.microsoft.com/office/drawing/2014/main" id="{702644A2-2778-25E8-9D74-C80D43AAE967}"/>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8150345" y="6258178"/>
            <a:ext cx="3203455" cy="463297"/>
          </a:xfrm>
          <a:prstGeom prst="rect">
            <a:avLst/>
          </a:prstGeom>
        </p:spPr>
      </p:pic>
      <p:sp>
        <p:nvSpPr>
          <p:cNvPr id="5" name="Text Placeholder 4">
            <a:extLst>
              <a:ext uri="{FF2B5EF4-FFF2-40B4-BE49-F238E27FC236}">
                <a16:creationId xmlns:a16="http://schemas.microsoft.com/office/drawing/2014/main" id="{CC5D90A5-1F8E-FA78-01A5-C48B0FFDD4BE}"/>
              </a:ext>
            </a:extLst>
          </p:cNvPr>
          <p:cNvSpPr>
            <a:spLocks noGrp="1"/>
          </p:cNvSpPr>
          <p:nvPr>
            <p:ph type="body" sz="quarter" idx="10" hasCustomPrompt="1"/>
          </p:nvPr>
        </p:nvSpPr>
        <p:spPr>
          <a:xfrm>
            <a:off x="838200" y="5489831"/>
            <a:ext cx="5818188" cy="398462"/>
          </a:xfrm>
        </p:spPr>
        <p:txBody>
          <a:bodyPr>
            <a:normAutofit/>
          </a:bodyPr>
          <a:lstStyle>
            <a:lvl1pPr marL="0" indent="0">
              <a:buNone/>
              <a:defRPr sz="1800" b="0"/>
            </a:lvl1pPr>
            <a:lvl5pPr marL="1828800" indent="0" algn="l">
              <a:buNone/>
              <a:defRPr/>
            </a:lvl5pPr>
          </a:lstStyle>
          <a:p>
            <a:pPr lvl="0"/>
            <a:r>
              <a:rPr lang="en-US" dirty="0"/>
              <a:t>Date goes here</a:t>
            </a:r>
            <a:endParaRPr lang="en-GB" dirty="0"/>
          </a:p>
        </p:txBody>
      </p:sp>
      <p:pic>
        <p:nvPicPr>
          <p:cNvPr id="4" name="Picture 3" descr="A child eating a slice of watermelon&#10;&#10;AI-generated content may be incorrect.">
            <a:extLst>
              <a:ext uri="{FF2B5EF4-FFF2-40B4-BE49-F238E27FC236}">
                <a16:creationId xmlns:a16="http://schemas.microsoft.com/office/drawing/2014/main" id="{F37D619A-9F92-A7A5-726A-DFFAC9113AFC}"/>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8393599" y="4552295"/>
            <a:ext cx="1438659" cy="1438659"/>
          </a:xfrm>
          <a:prstGeom prst="rect">
            <a:avLst/>
          </a:prstGeom>
        </p:spPr>
      </p:pic>
      <p:pic>
        <p:nvPicPr>
          <p:cNvPr id="8" name="Picture 7" descr="A person in blue uniform holding a computer&#10;&#10;AI-generated content may be incorrect.">
            <a:extLst>
              <a:ext uri="{FF2B5EF4-FFF2-40B4-BE49-F238E27FC236}">
                <a16:creationId xmlns:a16="http://schemas.microsoft.com/office/drawing/2014/main" id="{6FBEE485-334E-1363-C424-5F3D3E2486D2}"/>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9914470" y="1437095"/>
            <a:ext cx="1438659" cy="1438659"/>
          </a:xfrm>
          <a:prstGeom prst="rect">
            <a:avLst/>
          </a:prstGeom>
        </p:spPr>
      </p:pic>
      <p:pic>
        <p:nvPicPr>
          <p:cNvPr id="6" name="Picture 5" descr="A black background with blue text&#10;&#10;Description automatically generated">
            <a:extLst>
              <a:ext uri="{FF2B5EF4-FFF2-40B4-BE49-F238E27FC236}">
                <a16:creationId xmlns:a16="http://schemas.microsoft.com/office/drawing/2014/main" id="{FA59291D-ACCD-F4CE-EF01-CC6DFD53746A}"/>
              </a:ext>
            </a:extLst>
          </p:cNvPr>
          <p:cNvPicPr>
            <a:picLocks noChangeAspect="1"/>
          </p:cNvPicPr>
          <p:nvPr userDrawn="1"/>
        </p:nvPicPr>
        <p:blipFill>
          <a:blip r:embed="rId5" cstate="screen">
            <a:extLst>
              <a:ext uri="{28A0092B-C50C-407E-A947-70E740481C1C}">
                <a14:useLocalDpi xmlns:a14="http://schemas.microsoft.com/office/drawing/2010/main"/>
              </a:ext>
            </a:extLst>
          </a:blip>
          <a:stretch>
            <a:fillRect/>
          </a:stretch>
        </p:blipFill>
        <p:spPr>
          <a:xfrm>
            <a:off x="9365609" y="653492"/>
            <a:ext cx="1988191" cy="504749"/>
          </a:xfrm>
          <a:prstGeom prst="rect">
            <a:avLst/>
          </a:prstGeom>
        </p:spPr>
      </p:pic>
      <p:sp>
        <p:nvSpPr>
          <p:cNvPr id="17" name="Rectangle 16">
            <a:extLst>
              <a:ext uri="{FF2B5EF4-FFF2-40B4-BE49-F238E27FC236}">
                <a16:creationId xmlns:a16="http://schemas.microsoft.com/office/drawing/2014/main" id="{4CACE69A-1BD0-1CEA-274A-988CACAFD18F}"/>
              </a:ext>
            </a:extLst>
          </p:cNvPr>
          <p:cNvSpPr/>
          <p:nvPr userDrawn="1"/>
        </p:nvSpPr>
        <p:spPr>
          <a:xfrm>
            <a:off x="6870716" y="4547450"/>
            <a:ext cx="1440000" cy="1440000"/>
          </a:xfrm>
          <a:prstGeom prst="rect">
            <a:avLst/>
          </a:prstGeom>
          <a:solidFill>
            <a:schemeClr val="accent1"/>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GB"/>
          </a:p>
        </p:txBody>
      </p:sp>
      <p:sp>
        <p:nvSpPr>
          <p:cNvPr id="19" name="Rectangle 18">
            <a:extLst>
              <a:ext uri="{FF2B5EF4-FFF2-40B4-BE49-F238E27FC236}">
                <a16:creationId xmlns:a16="http://schemas.microsoft.com/office/drawing/2014/main" id="{7405D61B-0A47-014B-4BB5-E8AD41D3BF3A}"/>
              </a:ext>
            </a:extLst>
          </p:cNvPr>
          <p:cNvSpPr/>
          <p:nvPr userDrawn="1"/>
        </p:nvSpPr>
        <p:spPr>
          <a:xfrm>
            <a:off x="6870716" y="2988108"/>
            <a:ext cx="1440000" cy="1440000"/>
          </a:xfrm>
          <a:prstGeom prst="rect">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49" name="Picture 48" descr="A group of people sitting and talking&#10;&#10;AI-generated content may be incorrect.">
            <a:extLst>
              <a:ext uri="{FF2B5EF4-FFF2-40B4-BE49-F238E27FC236}">
                <a16:creationId xmlns:a16="http://schemas.microsoft.com/office/drawing/2014/main" id="{E24ED2EA-36B4-3D8F-1562-7B15F46DB45B}"/>
              </a:ext>
            </a:extLst>
          </p:cNvPr>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a:off x="6871387" y="1445180"/>
            <a:ext cx="1438659" cy="1438659"/>
          </a:xfrm>
          <a:prstGeom prst="rect">
            <a:avLst/>
          </a:prstGeom>
        </p:spPr>
      </p:pic>
      <p:pic>
        <p:nvPicPr>
          <p:cNvPr id="9" name="Picture 8" descr="A pink and white diamond in a circle&#10;&#10;AI-generated content may be incorrect.">
            <a:extLst>
              <a:ext uri="{FF2B5EF4-FFF2-40B4-BE49-F238E27FC236}">
                <a16:creationId xmlns:a16="http://schemas.microsoft.com/office/drawing/2014/main" id="{7FB11B4F-3D40-CD8E-DDD7-D7FCFAE80105}"/>
              </a:ext>
            </a:extLst>
          </p:cNvPr>
          <p:cNvPicPr>
            <a:picLocks noChangeAspect="1"/>
          </p:cNvPicPr>
          <p:nvPr userDrawn="1"/>
        </p:nvPicPr>
        <p:blipFill>
          <a:blip r:embed="rId7">
            <a:extLst>
              <a:ext uri="{28A0092B-C50C-407E-A947-70E740481C1C}">
                <a14:useLocalDpi xmlns:a14="http://schemas.microsoft.com/office/drawing/2010/main" val="0"/>
              </a:ext>
            </a:extLst>
          </a:blip>
          <a:stretch>
            <a:fillRect/>
          </a:stretch>
        </p:blipFill>
        <p:spPr>
          <a:xfrm>
            <a:off x="9909754" y="4526222"/>
            <a:ext cx="1440000" cy="1440000"/>
          </a:xfrm>
          <a:prstGeom prst="rect">
            <a:avLst/>
          </a:prstGeom>
        </p:spPr>
      </p:pic>
      <p:pic>
        <p:nvPicPr>
          <p:cNvPr id="13" name="Picture 12" descr="A green circle with a star in it&#10;&#10;AI-generated content may be incorrect.">
            <a:extLst>
              <a:ext uri="{FF2B5EF4-FFF2-40B4-BE49-F238E27FC236}">
                <a16:creationId xmlns:a16="http://schemas.microsoft.com/office/drawing/2014/main" id="{0F7F70F8-CE78-4DD4-2A14-795D3FC33309}"/>
              </a:ext>
            </a:extLst>
          </p:cNvPr>
          <p:cNvPicPr>
            <a:picLocks noChangeAspect="1"/>
          </p:cNvPicPr>
          <p:nvPr userDrawn="1"/>
        </p:nvPicPr>
        <p:blipFill>
          <a:blip r:embed="rId8">
            <a:extLst>
              <a:ext uri="{28A0092B-C50C-407E-A947-70E740481C1C}">
                <a14:useLocalDpi xmlns:a14="http://schemas.microsoft.com/office/drawing/2010/main" val="0"/>
              </a:ext>
            </a:extLst>
          </a:blip>
          <a:stretch>
            <a:fillRect/>
          </a:stretch>
        </p:blipFill>
        <p:spPr>
          <a:xfrm>
            <a:off x="9909754" y="2980653"/>
            <a:ext cx="1440000" cy="1440000"/>
          </a:xfrm>
          <a:prstGeom prst="rect">
            <a:avLst/>
          </a:prstGeom>
        </p:spPr>
      </p:pic>
      <p:pic>
        <p:nvPicPr>
          <p:cNvPr id="14" name="Picture 13" descr="A purple circle with leaves in it&#10;&#10;AI-generated content may be incorrect.">
            <a:extLst>
              <a:ext uri="{FF2B5EF4-FFF2-40B4-BE49-F238E27FC236}">
                <a16:creationId xmlns:a16="http://schemas.microsoft.com/office/drawing/2014/main" id="{D21E0A04-2D3E-51AE-81DD-6D96BE97F9F8}"/>
              </a:ext>
            </a:extLst>
          </p:cNvPr>
          <p:cNvPicPr>
            <a:picLocks noChangeAspect="1"/>
          </p:cNvPicPr>
          <p:nvPr userDrawn="1"/>
        </p:nvPicPr>
        <p:blipFill>
          <a:blip r:embed="rId9">
            <a:extLst>
              <a:ext uri="{28A0092B-C50C-407E-A947-70E740481C1C}">
                <a14:useLocalDpi xmlns:a14="http://schemas.microsoft.com/office/drawing/2010/main" val="0"/>
              </a:ext>
            </a:extLst>
          </a:blip>
          <a:stretch>
            <a:fillRect/>
          </a:stretch>
        </p:blipFill>
        <p:spPr>
          <a:xfrm>
            <a:off x="8389900" y="2980653"/>
            <a:ext cx="1440000" cy="1440000"/>
          </a:xfrm>
          <a:prstGeom prst="rect">
            <a:avLst/>
          </a:prstGeom>
        </p:spPr>
      </p:pic>
      <p:pic>
        <p:nvPicPr>
          <p:cNvPr id="16" name="Picture 15" descr="A blue circle with white circles&#10;&#10;AI-generated content may be incorrect.">
            <a:extLst>
              <a:ext uri="{FF2B5EF4-FFF2-40B4-BE49-F238E27FC236}">
                <a16:creationId xmlns:a16="http://schemas.microsoft.com/office/drawing/2014/main" id="{5C33B4E7-D82D-150B-B4DF-74430657DCEE}"/>
              </a:ext>
            </a:extLst>
          </p:cNvPr>
          <p:cNvPicPr>
            <a:picLocks noChangeAspect="1"/>
          </p:cNvPicPr>
          <p:nvPr userDrawn="1"/>
        </p:nvPicPr>
        <p:blipFill>
          <a:blip r:embed="rId10">
            <a:extLst>
              <a:ext uri="{28A0092B-C50C-407E-A947-70E740481C1C}">
                <a14:useLocalDpi xmlns:a14="http://schemas.microsoft.com/office/drawing/2010/main" val="0"/>
              </a:ext>
            </a:extLst>
          </a:blip>
          <a:stretch>
            <a:fillRect/>
          </a:stretch>
        </p:blipFill>
        <p:spPr>
          <a:xfrm>
            <a:off x="8392258" y="1435084"/>
            <a:ext cx="1440000" cy="1440000"/>
          </a:xfrm>
          <a:prstGeom prst="rect">
            <a:avLst/>
          </a:prstGeom>
        </p:spPr>
      </p:pic>
      <p:pic>
        <p:nvPicPr>
          <p:cNvPr id="20" name="Picture 19" descr="A blue circle with a white design on it&#10;&#10;AI-generated content may be incorrect.">
            <a:extLst>
              <a:ext uri="{FF2B5EF4-FFF2-40B4-BE49-F238E27FC236}">
                <a16:creationId xmlns:a16="http://schemas.microsoft.com/office/drawing/2014/main" id="{1D8B2C7D-788F-1721-B9D0-30A759F0837A}"/>
              </a:ext>
            </a:extLst>
          </p:cNvPr>
          <p:cNvPicPr>
            <a:picLocks noChangeAspect="1"/>
          </p:cNvPicPr>
          <p:nvPr userDrawn="1"/>
        </p:nvPicPr>
        <p:blipFill>
          <a:blip r:embed="rId11">
            <a:extLst>
              <a:ext uri="{28A0092B-C50C-407E-A947-70E740481C1C}">
                <a14:useLocalDpi xmlns:a14="http://schemas.microsoft.com/office/drawing/2010/main" val="0"/>
              </a:ext>
            </a:extLst>
          </a:blip>
          <a:stretch>
            <a:fillRect/>
          </a:stretch>
        </p:blipFill>
        <p:spPr>
          <a:xfrm>
            <a:off x="6870046" y="2995766"/>
            <a:ext cx="1440000" cy="1440000"/>
          </a:xfrm>
          <a:prstGeom prst="rect">
            <a:avLst/>
          </a:prstGeom>
        </p:spPr>
      </p:pic>
      <p:pic>
        <p:nvPicPr>
          <p:cNvPr id="21" name="Picture 20" descr="A purple circle with white stripes&#10;&#10;AI-generated content may be incorrect.">
            <a:extLst>
              <a:ext uri="{FF2B5EF4-FFF2-40B4-BE49-F238E27FC236}">
                <a16:creationId xmlns:a16="http://schemas.microsoft.com/office/drawing/2014/main" id="{6B158D4F-9F1D-18B2-DE13-830B16E8E8A9}"/>
              </a:ext>
            </a:extLst>
          </p:cNvPr>
          <p:cNvPicPr>
            <a:picLocks noChangeAspect="1"/>
          </p:cNvPicPr>
          <p:nvPr userDrawn="1"/>
        </p:nvPicPr>
        <p:blipFill>
          <a:blip r:embed="rId12">
            <a:extLst>
              <a:ext uri="{28A0092B-C50C-407E-A947-70E740481C1C}">
                <a14:useLocalDpi xmlns:a14="http://schemas.microsoft.com/office/drawing/2010/main" val="0"/>
              </a:ext>
            </a:extLst>
          </a:blip>
          <a:stretch>
            <a:fillRect/>
          </a:stretch>
        </p:blipFill>
        <p:spPr>
          <a:xfrm>
            <a:off x="6868705" y="4539788"/>
            <a:ext cx="1440000" cy="1440000"/>
          </a:xfrm>
          <a:prstGeom prst="rect">
            <a:avLst/>
          </a:prstGeom>
        </p:spPr>
      </p:pic>
    </p:spTree>
    <p:extLst>
      <p:ext uri="{BB962C8B-B14F-4D97-AF65-F5344CB8AC3E}">
        <p14:creationId xmlns:p14="http://schemas.microsoft.com/office/powerpoint/2010/main" val="355195342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Title 4 (whit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82DE16-FE4F-2161-C74D-A3A9DA0D676F}"/>
              </a:ext>
            </a:extLst>
          </p:cNvPr>
          <p:cNvSpPr>
            <a:spLocks noGrp="1"/>
          </p:cNvSpPr>
          <p:nvPr>
            <p:ph type="ctrTitle" hasCustomPrompt="1"/>
          </p:nvPr>
        </p:nvSpPr>
        <p:spPr>
          <a:xfrm>
            <a:off x="838200" y="1436425"/>
            <a:ext cx="5818974" cy="3342051"/>
          </a:xfrm>
        </p:spPr>
        <p:txBody>
          <a:bodyPr anchor="ctr">
            <a:noAutofit/>
          </a:bodyPr>
          <a:lstStyle>
            <a:lvl1pPr algn="l">
              <a:defRPr sz="4800">
                <a:solidFill>
                  <a:schemeClr val="tx2"/>
                </a:solidFill>
              </a:defRPr>
            </a:lvl1pPr>
          </a:lstStyle>
          <a:p>
            <a:r>
              <a:rPr lang="en-US" dirty="0"/>
              <a:t>Title goes here</a:t>
            </a:r>
            <a:endParaRPr lang="en-GB" dirty="0"/>
          </a:p>
        </p:txBody>
      </p:sp>
      <p:sp>
        <p:nvSpPr>
          <p:cNvPr id="3" name="Subtitle 2">
            <a:extLst>
              <a:ext uri="{FF2B5EF4-FFF2-40B4-BE49-F238E27FC236}">
                <a16:creationId xmlns:a16="http://schemas.microsoft.com/office/drawing/2014/main" id="{22450FD7-6580-39F3-966C-E07B7549BF1F}"/>
              </a:ext>
            </a:extLst>
          </p:cNvPr>
          <p:cNvSpPr>
            <a:spLocks noGrp="1"/>
          </p:cNvSpPr>
          <p:nvPr>
            <p:ph type="subTitle" idx="1" hasCustomPrompt="1"/>
          </p:nvPr>
        </p:nvSpPr>
        <p:spPr>
          <a:xfrm>
            <a:off x="838200" y="4850734"/>
            <a:ext cx="5818974" cy="566839"/>
          </a:xfrm>
        </p:spPr>
        <p:txBody>
          <a:bodyPr/>
          <a:lstStyle>
            <a:lvl1pPr marL="0" indent="0" algn="l">
              <a:buNone/>
              <a:defRPr sz="2400" b="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Subtitle goes here</a:t>
            </a:r>
            <a:endParaRPr lang="en-GB" dirty="0"/>
          </a:p>
        </p:txBody>
      </p:sp>
      <p:pic>
        <p:nvPicPr>
          <p:cNvPr id="18" name="Picture 17" descr="A black text on a white background&#10;&#10;AI-generated content may be incorrect.">
            <a:extLst>
              <a:ext uri="{FF2B5EF4-FFF2-40B4-BE49-F238E27FC236}">
                <a16:creationId xmlns:a16="http://schemas.microsoft.com/office/drawing/2014/main" id="{702644A2-2778-25E8-9D74-C80D43AAE967}"/>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8150345" y="6258178"/>
            <a:ext cx="3203455" cy="463297"/>
          </a:xfrm>
          <a:prstGeom prst="rect">
            <a:avLst/>
          </a:prstGeom>
        </p:spPr>
      </p:pic>
      <p:sp>
        <p:nvSpPr>
          <p:cNvPr id="5" name="Text Placeholder 4">
            <a:extLst>
              <a:ext uri="{FF2B5EF4-FFF2-40B4-BE49-F238E27FC236}">
                <a16:creationId xmlns:a16="http://schemas.microsoft.com/office/drawing/2014/main" id="{CC5D90A5-1F8E-FA78-01A5-C48B0FFDD4BE}"/>
              </a:ext>
            </a:extLst>
          </p:cNvPr>
          <p:cNvSpPr>
            <a:spLocks noGrp="1"/>
          </p:cNvSpPr>
          <p:nvPr>
            <p:ph type="body" sz="quarter" idx="10" hasCustomPrompt="1"/>
          </p:nvPr>
        </p:nvSpPr>
        <p:spPr>
          <a:xfrm>
            <a:off x="838200" y="5489831"/>
            <a:ext cx="5818188" cy="398462"/>
          </a:xfrm>
        </p:spPr>
        <p:txBody>
          <a:bodyPr>
            <a:normAutofit/>
          </a:bodyPr>
          <a:lstStyle>
            <a:lvl1pPr marL="0" indent="0">
              <a:buNone/>
              <a:defRPr sz="1800" b="0"/>
            </a:lvl1pPr>
            <a:lvl5pPr marL="1828800" indent="0" algn="l">
              <a:buNone/>
              <a:defRPr/>
            </a:lvl5pPr>
          </a:lstStyle>
          <a:p>
            <a:pPr lvl="0"/>
            <a:r>
              <a:rPr lang="en-US" dirty="0"/>
              <a:t>Date goes here</a:t>
            </a:r>
            <a:endParaRPr lang="en-GB" dirty="0"/>
          </a:p>
        </p:txBody>
      </p:sp>
      <p:pic>
        <p:nvPicPr>
          <p:cNvPr id="6" name="Picture 5" descr="A black background with blue text&#10;&#10;Description automatically generated">
            <a:extLst>
              <a:ext uri="{FF2B5EF4-FFF2-40B4-BE49-F238E27FC236}">
                <a16:creationId xmlns:a16="http://schemas.microsoft.com/office/drawing/2014/main" id="{FA59291D-ACCD-F4CE-EF01-CC6DFD53746A}"/>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9365609" y="653492"/>
            <a:ext cx="1988191" cy="504749"/>
          </a:xfrm>
          <a:prstGeom prst="rect">
            <a:avLst/>
          </a:prstGeom>
        </p:spPr>
      </p:pic>
      <p:pic>
        <p:nvPicPr>
          <p:cNvPr id="15" name="Picture 14" descr="A person wearing a purple scrubs&#10;&#10;AI-generated content may be incorrect.">
            <a:extLst>
              <a:ext uri="{FF2B5EF4-FFF2-40B4-BE49-F238E27FC236}">
                <a16:creationId xmlns:a16="http://schemas.microsoft.com/office/drawing/2014/main" id="{D6E78020-4427-4D18-BB81-E0EC2FD37623}"/>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6902153" y="1436425"/>
            <a:ext cx="4451647" cy="4451647"/>
          </a:xfrm>
          <a:prstGeom prst="rect">
            <a:avLst/>
          </a:prstGeom>
        </p:spPr>
      </p:pic>
    </p:spTree>
    <p:extLst>
      <p:ext uri="{BB962C8B-B14F-4D97-AF65-F5344CB8AC3E}">
        <p14:creationId xmlns:p14="http://schemas.microsoft.com/office/powerpoint/2010/main" val="262283844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Plain slide (whit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9E1BE6-4EED-E3F6-FAB3-0EB1BE872BD3}"/>
              </a:ext>
            </a:extLst>
          </p:cNvPr>
          <p:cNvSpPr>
            <a:spLocks noGrp="1"/>
          </p:cNvSpPr>
          <p:nvPr>
            <p:ph type="title" hasCustomPrompt="1"/>
          </p:nvPr>
        </p:nvSpPr>
        <p:spPr/>
        <p:txBody>
          <a:bodyPr/>
          <a:lstStyle>
            <a:lvl1pPr>
              <a:defRPr>
                <a:solidFill>
                  <a:schemeClr val="tx2"/>
                </a:solidFill>
              </a:defRPr>
            </a:lvl1pPr>
          </a:lstStyle>
          <a:p>
            <a:r>
              <a:rPr lang="en-US" dirty="0"/>
              <a:t>Title goes here</a:t>
            </a:r>
            <a:endParaRPr lang="en-GB" dirty="0"/>
          </a:p>
        </p:txBody>
      </p:sp>
      <p:sp>
        <p:nvSpPr>
          <p:cNvPr id="3" name="Content Placeholder 2">
            <a:extLst>
              <a:ext uri="{FF2B5EF4-FFF2-40B4-BE49-F238E27FC236}">
                <a16:creationId xmlns:a16="http://schemas.microsoft.com/office/drawing/2014/main" id="{1E820990-BCE1-7B43-E038-70CCDEDC9EBE}"/>
              </a:ext>
            </a:extLst>
          </p:cNvPr>
          <p:cNvSpPr>
            <a:spLocks noGrp="1"/>
          </p:cNvSpPr>
          <p:nvPr>
            <p:ph idx="1" hasCustomPrompt="1"/>
          </p:nvPr>
        </p:nvSpPr>
        <p:spPr>
          <a:xfrm>
            <a:off x="333999" y="1295177"/>
            <a:ext cx="11527564" cy="5332634"/>
          </a:xfrm>
        </p:spPr>
        <p:txBody>
          <a:bodyPr>
            <a:normAutofit/>
          </a:bodyPr>
          <a:lstStyle>
            <a:lvl1pPr marL="0" indent="0">
              <a:buNone/>
              <a:defRPr sz="2000" b="0"/>
            </a:lvl1pPr>
            <a:lvl2pPr marL="457200" indent="0">
              <a:buNone/>
              <a:defRPr sz="1600"/>
            </a:lvl2pPr>
            <a:lvl3pPr marL="914400" indent="0">
              <a:buNone/>
              <a:defRPr sz="1600"/>
            </a:lvl3pPr>
            <a:lvl4pPr marL="1371600" indent="0">
              <a:buNone/>
              <a:defRPr sz="1600"/>
            </a:lvl4pPr>
            <a:lvl5pPr marL="1828800" indent="0">
              <a:buNone/>
              <a:defRPr sz="1600"/>
            </a:lvl5pPr>
          </a:lstStyle>
          <a:p>
            <a:pPr lvl="0"/>
            <a:r>
              <a:rPr lang="en-US" dirty="0"/>
              <a:t>Content goes here</a:t>
            </a:r>
            <a:endParaRPr lang="en-GB" dirty="0"/>
          </a:p>
        </p:txBody>
      </p:sp>
      <p:pic>
        <p:nvPicPr>
          <p:cNvPr id="4" name="Picture 3" descr="A black background with blue text&#10;&#10;Description automatically generated">
            <a:extLst>
              <a:ext uri="{FF2B5EF4-FFF2-40B4-BE49-F238E27FC236}">
                <a16:creationId xmlns:a16="http://schemas.microsoft.com/office/drawing/2014/main" id="{DD03A219-7567-0C61-427B-AC5695F50B7F}"/>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9869811" y="230189"/>
            <a:ext cx="1988191" cy="504749"/>
          </a:xfrm>
          <a:prstGeom prst="rect">
            <a:avLst/>
          </a:prstGeom>
        </p:spPr>
      </p:pic>
    </p:spTree>
    <p:extLst>
      <p:ext uri="{BB962C8B-B14F-4D97-AF65-F5344CB8AC3E}">
        <p14:creationId xmlns:p14="http://schemas.microsoft.com/office/powerpoint/2010/main" val="382855812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 preserve="1">
  <p:cSld name="ACS 1 (whit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9E1BE6-4EED-E3F6-FAB3-0EB1BE872BD3}"/>
              </a:ext>
            </a:extLst>
          </p:cNvPr>
          <p:cNvSpPr>
            <a:spLocks noGrp="1"/>
          </p:cNvSpPr>
          <p:nvPr>
            <p:ph type="title" hasCustomPrompt="1"/>
          </p:nvPr>
        </p:nvSpPr>
        <p:spPr/>
        <p:txBody>
          <a:bodyPr/>
          <a:lstStyle>
            <a:lvl1pPr>
              <a:defRPr>
                <a:solidFill>
                  <a:schemeClr val="tx2"/>
                </a:solidFill>
              </a:defRPr>
            </a:lvl1pPr>
          </a:lstStyle>
          <a:p>
            <a:r>
              <a:rPr lang="en-US" dirty="0"/>
              <a:t>Title goes here</a:t>
            </a:r>
            <a:endParaRPr lang="en-GB" dirty="0"/>
          </a:p>
        </p:txBody>
      </p:sp>
      <p:sp>
        <p:nvSpPr>
          <p:cNvPr id="3" name="Content Placeholder 2">
            <a:extLst>
              <a:ext uri="{FF2B5EF4-FFF2-40B4-BE49-F238E27FC236}">
                <a16:creationId xmlns:a16="http://schemas.microsoft.com/office/drawing/2014/main" id="{1E820990-BCE1-7B43-E038-70CCDEDC9EBE}"/>
              </a:ext>
            </a:extLst>
          </p:cNvPr>
          <p:cNvSpPr>
            <a:spLocks noGrp="1"/>
          </p:cNvSpPr>
          <p:nvPr>
            <p:ph idx="1" hasCustomPrompt="1"/>
          </p:nvPr>
        </p:nvSpPr>
        <p:spPr>
          <a:xfrm>
            <a:off x="333998" y="1295177"/>
            <a:ext cx="11524003" cy="4894426"/>
          </a:xfrm>
        </p:spPr>
        <p:txBody>
          <a:bodyPr>
            <a:normAutofit/>
          </a:bodyPr>
          <a:lstStyle>
            <a:lvl1pPr marL="0" indent="0">
              <a:buNone/>
              <a:defRPr sz="2000" b="0"/>
            </a:lvl1pPr>
            <a:lvl2pPr marL="457200" indent="0">
              <a:buNone/>
              <a:defRPr sz="1600"/>
            </a:lvl2pPr>
            <a:lvl3pPr marL="914400" indent="0">
              <a:buNone/>
              <a:defRPr sz="1600"/>
            </a:lvl3pPr>
            <a:lvl4pPr marL="1371600" indent="0">
              <a:buNone/>
              <a:defRPr sz="1600"/>
            </a:lvl4pPr>
            <a:lvl5pPr marL="1828800" indent="0">
              <a:buNone/>
              <a:defRPr sz="1600"/>
            </a:lvl5pPr>
          </a:lstStyle>
          <a:p>
            <a:pPr lvl="0"/>
            <a:r>
              <a:rPr lang="en-US" dirty="0"/>
              <a:t>Content goes here</a:t>
            </a:r>
            <a:endParaRPr lang="en-GB" dirty="0"/>
          </a:p>
        </p:txBody>
      </p:sp>
      <p:sp>
        <p:nvSpPr>
          <p:cNvPr id="4" name="Rectangle 3">
            <a:extLst>
              <a:ext uri="{FF2B5EF4-FFF2-40B4-BE49-F238E27FC236}">
                <a16:creationId xmlns:a16="http://schemas.microsoft.com/office/drawing/2014/main" id="{BFE5A664-40C4-C876-67D5-8610AABAB655}"/>
              </a:ext>
            </a:extLst>
          </p:cNvPr>
          <p:cNvSpPr/>
          <p:nvPr userDrawn="1"/>
        </p:nvSpPr>
        <p:spPr>
          <a:xfrm>
            <a:off x="0" y="6326539"/>
            <a:ext cx="12192000" cy="531461"/>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TextBox 4">
            <a:extLst>
              <a:ext uri="{FF2B5EF4-FFF2-40B4-BE49-F238E27FC236}">
                <a16:creationId xmlns:a16="http://schemas.microsoft.com/office/drawing/2014/main" id="{89F161D9-F16E-C09C-6D5D-59316665EAA8}"/>
              </a:ext>
            </a:extLst>
          </p:cNvPr>
          <p:cNvSpPr txBox="1"/>
          <p:nvPr userDrawn="1"/>
        </p:nvSpPr>
        <p:spPr>
          <a:xfrm>
            <a:off x="333998" y="6451704"/>
            <a:ext cx="3605613" cy="276999"/>
          </a:xfrm>
          <a:prstGeom prst="rect">
            <a:avLst/>
          </a:prstGeom>
          <a:solidFill>
            <a:schemeClr val="tx2"/>
          </a:solidFill>
        </p:spPr>
        <p:txBody>
          <a:bodyPr wrap="square" rtlCol="0">
            <a:spAutoFit/>
          </a:bodyPr>
          <a:lstStyle/>
          <a:p>
            <a:r>
              <a:rPr lang="en-GB" sz="1200" b="1" dirty="0">
                <a:solidFill>
                  <a:schemeClr val="bg1"/>
                </a:solidFill>
                <a:latin typeface="Arial" panose="020B0604020202020204" pitchFamily="34" charset="0"/>
                <a:cs typeface="Arial" panose="020B0604020202020204" pitchFamily="34" charset="0"/>
              </a:rPr>
              <a:t>Adult Community Services</a:t>
            </a:r>
          </a:p>
        </p:txBody>
      </p:sp>
      <p:pic>
        <p:nvPicPr>
          <p:cNvPr id="6" name="Picture 5" descr="A black text on a white background&#10;&#10;AI-generated content may be incorrect.">
            <a:extLst>
              <a:ext uri="{FF2B5EF4-FFF2-40B4-BE49-F238E27FC236}">
                <a16:creationId xmlns:a16="http://schemas.microsoft.com/office/drawing/2014/main" id="{F1AA9767-AA18-FFC2-7D38-F97F49DA806B}"/>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9346692" y="6408605"/>
            <a:ext cx="2511309" cy="363196"/>
          </a:xfrm>
          <a:prstGeom prst="rect">
            <a:avLst/>
          </a:prstGeom>
        </p:spPr>
      </p:pic>
      <p:pic>
        <p:nvPicPr>
          <p:cNvPr id="8" name="Picture 7" descr="A black background with blue text&#10;&#10;Description automatically generated">
            <a:extLst>
              <a:ext uri="{FF2B5EF4-FFF2-40B4-BE49-F238E27FC236}">
                <a16:creationId xmlns:a16="http://schemas.microsoft.com/office/drawing/2014/main" id="{5E454E26-B2EA-3A53-3583-B945D7A40D28}"/>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9869811" y="230189"/>
            <a:ext cx="1988191" cy="504749"/>
          </a:xfrm>
          <a:prstGeom prst="rect">
            <a:avLst/>
          </a:prstGeom>
        </p:spPr>
      </p:pic>
    </p:spTree>
    <p:extLst>
      <p:ext uri="{BB962C8B-B14F-4D97-AF65-F5344CB8AC3E}">
        <p14:creationId xmlns:p14="http://schemas.microsoft.com/office/powerpoint/2010/main" val="351211815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 preserve="1">
  <p:cSld name="ACS 2 (whit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9E1BE6-4EED-E3F6-FAB3-0EB1BE872BD3}"/>
              </a:ext>
            </a:extLst>
          </p:cNvPr>
          <p:cNvSpPr>
            <a:spLocks noGrp="1"/>
          </p:cNvSpPr>
          <p:nvPr>
            <p:ph type="title" hasCustomPrompt="1"/>
          </p:nvPr>
        </p:nvSpPr>
        <p:spPr/>
        <p:txBody>
          <a:bodyPr/>
          <a:lstStyle>
            <a:lvl1pPr>
              <a:defRPr>
                <a:solidFill>
                  <a:schemeClr val="tx2"/>
                </a:solidFill>
              </a:defRPr>
            </a:lvl1pPr>
          </a:lstStyle>
          <a:p>
            <a:r>
              <a:rPr lang="en-US" dirty="0"/>
              <a:t>Title goes here</a:t>
            </a:r>
            <a:endParaRPr lang="en-GB" dirty="0"/>
          </a:p>
        </p:txBody>
      </p:sp>
      <p:sp>
        <p:nvSpPr>
          <p:cNvPr id="3" name="Content Placeholder 2">
            <a:extLst>
              <a:ext uri="{FF2B5EF4-FFF2-40B4-BE49-F238E27FC236}">
                <a16:creationId xmlns:a16="http://schemas.microsoft.com/office/drawing/2014/main" id="{1E820990-BCE1-7B43-E038-70CCDEDC9EBE}"/>
              </a:ext>
            </a:extLst>
          </p:cNvPr>
          <p:cNvSpPr>
            <a:spLocks noGrp="1"/>
          </p:cNvSpPr>
          <p:nvPr>
            <p:ph idx="1" hasCustomPrompt="1"/>
          </p:nvPr>
        </p:nvSpPr>
        <p:spPr>
          <a:xfrm>
            <a:off x="333998" y="1295177"/>
            <a:ext cx="11524003" cy="4894426"/>
          </a:xfrm>
        </p:spPr>
        <p:txBody>
          <a:bodyPr>
            <a:normAutofit/>
          </a:bodyPr>
          <a:lstStyle>
            <a:lvl1pPr marL="0" indent="0">
              <a:buNone/>
              <a:defRPr sz="2000" b="0"/>
            </a:lvl1pPr>
            <a:lvl2pPr marL="457200" indent="0">
              <a:buNone/>
              <a:defRPr sz="1600"/>
            </a:lvl2pPr>
            <a:lvl3pPr marL="914400" indent="0">
              <a:buNone/>
              <a:defRPr sz="1600"/>
            </a:lvl3pPr>
            <a:lvl4pPr marL="1371600" indent="0">
              <a:buNone/>
              <a:defRPr sz="1600"/>
            </a:lvl4pPr>
            <a:lvl5pPr marL="1828800" indent="0">
              <a:buNone/>
              <a:defRPr sz="1600"/>
            </a:lvl5pPr>
          </a:lstStyle>
          <a:p>
            <a:pPr lvl="0"/>
            <a:r>
              <a:rPr lang="en-US" dirty="0"/>
              <a:t>Content goes here</a:t>
            </a:r>
            <a:endParaRPr lang="en-GB" dirty="0"/>
          </a:p>
        </p:txBody>
      </p:sp>
      <p:sp>
        <p:nvSpPr>
          <p:cNvPr id="4" name="Rectangle 3">
            <a:extLst>
              <a:ext uri="{FF2B5EF4-FFF2-40B4-BE49-F238E27FC236}">
                <a16:creationId xmlns:a16="http://schemas.microsoft.com/office/drawing/2014/main" id="{BFE5A664-40C4-C876-67D5-8610AABAB655}"/>
              </a:ext>
            </a:extLst>
          </p:cNvPr>
          <p:cNvSpPr/>
          <p:nvPr userDrawn="1"/>
        </p:nvSpPr>
        <p:spPr>
          <a:xfrm>
            <a:off x="0" y="6326539"/>
            <a:ext cx="12192000" cy="531461"/>
          </a:xfrm>
          <a:prstGeom prst="rect">
            <a:avLst/>
          </a:prstGeom>
          <a:solidFill>
            <a:schemeClr val="accent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TextBox 4">
            <a:extLst>
              <a:ext uri="{FF2B5EF4-FFF2-40B4-BE49-F238E27FC236}">
                <a16:creationId xmlns:a16="http://schemas.microsoft.com/office/drawing/2014/main" id="{89F161D9-F16E-C09C-6D5D-59316665EAA8}"/>
              </a:ext>
            </a:extLst>
          </p:cNvPr>
          <p:cNvSpPr txBox="1"/>
          <p:nvPr userDrawn="1"/>
        </p:nvSpPr>
        <p:spPr>
          <a:xfrm>
            <a:off x="333998" y="6451704"/>
            <a:ext cx="3605613" cy="276999"/>
          </a:xfrm>
          <a:prstGeom prst="rect">
            <a:avLst/>
          </a:prstGeom>
          <a:solidFill>
            <a:srgbClr val="FDC689"/>
          </a:solidFill>
        </p:spPr>
        <p:txBody>
          <a:bodyPr wrap="square" rtlCol="0">
            <a:spAutoFit/>
          </a:bodyPr>
          <a:lstStyle/>
          <a:p>
            <a:r>
              <a:rPr lang="en-GB" sz="1200" b="1" dirty="0">
                <a:solidFill>
                  <a:schemeClr val="tx1"/>
                </a:solidFill>
                <a:latin typeface="Arial" panose="020B0604020202020204" pitchFamily="34" charset="0"/>
                <a:cs typeface="Arial" panose="020B0604020202020204" pitchFamily="34" charset="0"/>
              </a:rPr>
              <a:t>Adult Community Services</a:t>
            </a:r>
          </a:p>
        </p:txBody>
      </p:sp>
      <p:pic>
        <p:nvPicPr>
          <p:cNvPr id="6" name="Picture 5" descr="A black text on a white background&#10;&#10;AI-generated content may be incorrect.">
            <a:extLst>
              <a:ext uri="{FF2B5EF4-FFF2-40B4-BE49-F238E27FC236}">
                <a16:creationId xmlns:a16="http://schemas.microsoft.com/office/drawing/2014/main" id="{F1AA9767-AA18-FFC2-7D38-F97F49DA806B}"/>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9346692" y="6408605"/>
            <a:ext cx="2511309" cy="363196"/>
          </a:xfrm>
          <a:prstGeom prst="rect">
            <a:avLst/>
          </a:prstGeom>
        </p:spPr>
      </p:pic>
      <p:pic>
        <p:nvPicPr>
          <p:cNvPr id="8" name="Picture 7" descr="A black background with blue text&#10;&#10;Description automatically generated">
            <a:extLst>
              <a:ext uri="{FF2B5EF4-FFF2-40B4-BE49-F238E27FC236}">
                <a16:creationId xmlns:a16="http://schemas.microsoft.com/office/drawing/2014/main" id="{5E454E26-B2EA-3A53-3583-B945D7A40D28}"/>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9869811" y="230189"/>
            <a:ext cx="1988191" cy="504749"/>
          </a:xfrm>
          <a:prstGeom prst="rect">
            <a:avLst/>
          </a:prstGeom>
        </p:spPr>
      </p:pic>
    </p:spTree>
    <p:extLst>
      <p:ext uri="{BB962C8B-B14F-4D97-AF65-F5344CB8AC3E}">
        <p14:creationId xmlns:p14="http://schemas.microsoft.com/office/powerpoint/2010/main" val="208794305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 preserve="1">
  <p:cSld name="CYP 1 (whit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9E1BE6-4EED-E3F6-FAB3-0EB1BE872BD3}"/>
              </a:ext>
            </a:extLst>
          </p:cNvPr>
          <p:cNvSpPr>
            <a:spLocks noGrp="1"/>
          </p:cNvSpPr>
          <p:nvPr>
            <p:ph type="title" hasCustomPrompt="1"/>
          </p:nvPr>
        </p:nvSpPr>
        <p:spPr/>
        <p:txBody>
          <a:bodyPr/>
          <a:lstStyle>
            <a:lvl1pPr>
              <a:defRPr>
                <a:solidFill>
                  <a:srgbClr val="006174"/>
                </a:solidFill>
              </a:defRPr>
            </a:lvl1pPr>
          </a:lstStyle>
          <a:p>
            <a:r>
              <a:rPr lang="en-US" dirty="0"/>
              <a:t>Title goes here</a:t>
            </a:r>
            <a:endParaRPr lang="en-GB" dirty="0"/>
          </a:p>
        </p:txBody>
      </p:sp>
      <p:sp>
        <p:nvSpPr>
          <p:cNvPr id="3" name="Content Placeholder 2">
            <a:extLst>
              <a:ext uri="{FF2B5EF4-FFF2-40B4-BE49-F238E27FC236}">
                <a16:creationId xmlns:a16="http://schemas.microsoft.com/office/drawing/2014/main" id="{1E820990-BCE1-7B43-E038-70CCDEDC9EBE}"/>
              </a:ext>
            </a:extLst>
          </p:cNvPr>
          <p:cNvSpPr>
            <a:spLocks noGrp="1"/>
          </p:cNvSpPr>
          <p:nvPr>
            <p:ph idx="1" hasCustomPrompt="1"/>
          </p:nvPr>
        </p:nvSpPr>
        <p:spPr>
          <a:xfrm>
            <a:off x="333998" y="1295177"/>
            <a:ext cx="11524003" cy="4894426"/>
          </a:xfrm>
        </p:spPr>
        <p:txBody>
          <a:bodyPr>
            <a:normAutofit/>
          </a:bodyPr>
          <a:lstStyle>
            <a:lvl1pPr marL="0" indent="0">
              <a:buNone/>
              <a:defRPr sz="2000" b="0"/>
            </a:lvl1pPr>
            <a:lvl2pPr marL="457200" indent="0">
              <a:buNone/>
              <a:defRPr sz="1600"/>
            </a:lvl2pPr>
            <a:lvl3pPr marL="914400" indent="0">
              <a:buNone/>
              <a:defRPr sz="1600"/>
            </a:lvl3pPr>
            <a:lvl4pPr marL="1371600" indent="0">
              <a:buNone/>
              <a:defRPr sz="1600"/>
            </a:lvl4pPr>
            <a:lvl5pPr marL="1828800" indent="0">
              <a:buNone/>
              <a:defRPr sz="1600"/>
            </a:lvl5pPr>
          </a:lstStyle>
          <a:p>
            <a:pPr lvl="0"/>
            <a:r>
              <a:rPr lang="en-US" dirty="0"/>
              <a:t>Content goes here</a:t>
            </a:r>
            <a:endParaRPr lang="en-GB" dirty="0"/>
          </a:p>
        </p:txBody>
      </p:sp>
      <p:sp>
        <p:nvSpPr>
          <p:cNvPr id="4" name="Rectangle 3">
            <a:extLst>
              <a:ext uri="{FF2B5EF4-FFF2-40B4-BE49-F238E27FC236}">
                <a16:creationId xmlns:a16="http://schemas.microsoft.com/office/drawing/2014/main" id="{BFE5A664-40C4-C876-67D5-8610AABAB655}"/>
              </a:ext>
            </a:extLst>
          </p:cNvPr>
          <p:cNvSpPr/>
          <p:nvPr userDrawn="1"/>
        </p:nvSpPr>
        <p:spPr>
          <a:xfrm>
            <a:off x="0" y="6326539"/>
            <a:ext cx="12192000" cy="531461"/>
          </a:xfrm>
          <a:prstGeom prst="rect">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TextBox 4">
            <a:extLst>
              <a:ext uri="{FF2B5EF4-FFF2-40B4-BE49-F238E27FC236}">
                <a16:creationId xmlns:a16="http://schemas.microsoft.com/office/drawing/2014/main" id="{89F161D9-F16E-C09C-6D5D-59316665EAA8}"/>
              </a:ext>
            </a:extLst>
          </p:cNvPr>
          <p:cNvSpPr txBox="1"/>
          <p:nvPr userDrawn="1"/>
        </p:nvSpPr>
        <p:spPr>
          <a:xfrm>
            <a:off x="333998" y="6451704"/>
            <a:ext cx="3614159" cy="276999"/>
          </a:xfrm>
          <a:prstGeom prst="rect">
            <a:avLst/>
          </a:prstGeom>
          <a:solidFill>
            <a:srgbClr val="006174"/>
          </a:solidFill>
        </p:spPr>
        <p:txBody>
          <a:bodyPr wrap="square" rtlCol="0">
            <a:spAutoFit/>
          </a:bodyPr>
          <a:lstStyle/>
          <a:p>
            <a:r>
              <a:rPr lang="en-GB" sz="1200" b="1" dirty="0">
                <a:solidFill>
                  <a:schemeClr val="bg1"/>
                </a:solidFill>
                <a:latin typeface="Arial" panose="020B0604020202020204" pitchFamily="34" charset="0"/>
                <a:cs typeface="Arial" panose="020B0604020202020204" pitchFamily="34" charset="0"/>
              </a:rPr>
              <a:t>Children and Young People Services</a:t>
            </a:r>
          </a:p>
        </p:txBody>
      </p:sp>
      <p:pic>
        <p:nvPicPr>
          <p:cNvPr id="6" name="Picture 5" descr="A black text on a white background&#10;&#10;AI-generated content may be incorrect.">
            <a:extLst>
              <a:ext uri="{FF2B5EF4-FFF2-40B4-BE49-F238E27FC236}">
                <a16:creationId xmlns:a16="http://schemas.microsoft.com/office/drawing/2014/main" id="{F1AA9767-AA18-FFC2-7D38-F97F49DA806B}"/>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9346692" y="6408605"/>
            <a:ext cx="2511309" cy="363196"/>
          </a:xfrm>
          <a:prstGeom prst="rect">
            <a:avLst/>
          </a:prstGeom>
        </p:spPr>
      </p:pic>
      <p:pic>
        <p:nvPicPr>
          <p:cNvPr id="8" name="Picture 7" descr="A black background with blue text&#10;&#10;Description automatically generated">
            <a:extLst>
              <a:ext uri="{FF2B5EF4-FFF2-40B4-BE49-F238E27FC236}">
                <a16:creationId xmlns:a16="http://schemas.microsoft.com/office/drawing/2014/main" id="{679BD971-0043-5695-8062-04954F8D9A8F}"/>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9869811" y="230189"/>
            <a:ext cx="1988191" cy="504749"/>
          </a:xfrm>
          <a:prstGeom prst="rect">
            <a:avLst/>
          </a:prstGeom>
        </p:spPr>
      </p:pic>
    </p:spTree>
    <p:extLst>
      <p:ext uri="{BB962C8B-B14F-4D97-AF65-F5344CB8AC3E}">
        <p14:creationId xmlns:p14="http://schemas.microsoft.com/office/powerpoint/2010/main" val="265122547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0A4ED29-E2CB-9B81-CAFA-71E1334576BF}"/>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84919283-9A30-E3AA-14BF-00EFA74C5DB3}"/>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9064F994-CD54-5EE9-CECE-CC336C78F6E2}"/>
              </a:ext>
            </a:extLst>
          </p:cNvPr>
          <p:cNvSpPr>
            <a:spLocks noGrp="1"/>
          </p:cNvSpPr>
          <p:nvPr>
            <p:ph type="dt" sz="half" idx="10"/>
          </p:nvPr>
        </p:nvSpPr>
        <p:spPr/>
        <p:txBody>
          <a:bodyPr/>
          <a:lstStyle/>
          <a:p>
            <a:fld id="{CBB8F1B9-33A5-46FB-8CB8-113DAD16AFE8}" type="datetimeFigureOut">
              <a:rPr lang="en-GB" smtClean="0"/>
              <a:t>14/05/2026</a:t>
            </a:fld>
            <a:endParaRPr lang="en-GB"/>
          </a:p>
        </p:txBody>
      </p:sp>
      <p:sp>
        <p:nvSpPr>
          <p:cNvPr id="5" name="Footer Placeholder 4">
            <a:extLst>
              <a:ext uri="{FF2B5EF4-FFF2-40B4-BE49-F238E27FC236}">
                <a16:creationId xmlns:a16="http://schemas.microsoft.com/office/drawing/2014/main" id="{EF87DB7B-DDD5-4A8C-9093-45A746164CD3}"/>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BF163882-F02C-CF69-9D9E-A436B0A272F5}"/>
              </a:ext>
            </a:extLst>
          </p:cNvPr>
          <p:cNvSpPr>
            <a:spLocks noGrp="1"/>
          </p:cNvSpPr>
          <p:nvPr>
            <p:ph type="sldNum" sz="quarter" idx="12"/>
          </p:nvPr>
        </p:nvSpPr>
        <p:spPr/>
        <p:txBody>
          <a:bodyPr/>
          <a:lstStyle/>
          <a:p>
            <a:fld id="{B1C5FDE4-FFDB-4797-9312-0D271AEB7476}" type="slidenum">
              <a:rPr lang="en-GB" smtClean="0"/>
              <a:t>‹#›</a:t>
            </a:fld>
            <a:endParaRPr lang="en-GB"/>
          </a:p>
        </p:txBody>
      </p:sp>
    </p:spTree>
    <p:extLst>
      <p:ext uri="{BB962C8B-B14F-4D97-AF65-F5344CB8AC3E}">
        <p14:creationId xmlns:p14="http://schemas.microsoft.com/office/powerpoint/2010/main" val="391799796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 preserve="1">
  <p:cSld name="CYP 2 (whit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9E1BE6-4EED-E3F6-FAB3-0EB1BE872BD3}"/>
              </a:ext>
            </a:extLst>
          </p:cNvPr>
          <p:cNvSpPr>
            <a:spLocks noGrp="1"/>
          </p:cNvSpPr>
          <p:nvPr>
            <p:ph type="title" hasCustomPrompt="1"/>
          </p:nvPr>
        </p:nvSpPr>
        <p:spPr/>
        <p:txBody>
          <a:bodyPr/>
          <a:lstStyle>
            <a:lvl1pPr>
              <a:defRPr>
                <a:solidFill>
                  <a:srgbClr val="006174"/>
                </a:solidFill>
              </a:defRPr>
            </a:lvl1pPr>
          </a:lstStyle>
          <a:p>
            <a:r>
              <a:rPr lang="en-US" dirty="0"/>
              <a:t>Title goes here</a:t>
            </a:r>
            <a:endParaRPr lang="en-GB" dirty="0"/>
          </a:p>
        </p:txBody>
      </p:sp>
      <p:sp>
        <p:nvSpPr>
          <p:cNvPr id="3" name="Content Placeholder 2">
            <a:extLst>
              <a:ext uri="{FF2B5EF4-FFF2-40B4-BE49-F238E27FC236}">
                <a16:creationId xmlns:a16="http://schemas.microsoft.com/office/drawing/2014/main" id="{1E820990-BCE1-7B43-E038-70CCDEDC9EBE}"/>
              </a:ext>
            </a:extLst>
          </p:cNvPr>
          <p:cNvSpPr>
            <a:spLocks noGrp="1"/>
          </p:cNvSpPr>
          <p:nvPr>
            <p:ph idx="1" hasCustomPrompt="1"/>
          </p:nvPr>
        </p:nvSpPr>
        <p:spPr>
          <a:xfrm>
            <a:off x="333998" y="1295177"/>
            <a:ext cx="11524003" cy="4894426"/>
          </a:xfrm>
        </p:spPr>
        <p:txBody>
          <a:bodyPr>
            <a:normAutofit/>
          </a:bodyPr>
          <a:lstStyle>
            <a:lvl1pPr marL="0" indent="0">
              <a:buNone/>
              <a:defRPr sz="2000" b="0"/>
            </a:lvl1pPr>
            <a:lvl2pPr marL="457200" indent="0">
              <a:buNone/>
              <a:defRPr sz="1600"/>
            </a:lvl2pPr>
            <a:lvl3pPr marL="914400" indent="0">
              <a:buNone/>
              <a:defRPr sz="1600"/>
            </a:lvl3pPr>
            <a:lvl4pPr marL="1371600" indent="0">
              <a:buNone/>
              <a:defRPr sz="1600"/>
            </a:lvl4pPr>
            <a:lvl5pPr marL="1828800" indent="0">
              <a:buNone/>
              <a:defRPr sz="1600"/>
            </a:lvl5pPr>
          </a:lstStyle>
          <a:p>
            <a:pPr lvl="0"/>
            <a:r>
              <a:rPr lang="en-US" dirty="0"/>
              <a:t>Content goes here</a:t>
            </a:r>
            <a:endParaRPr lang="en-GB" dirty="0"/>
          </a:p>
        </p:txBody>
      </p:sp>
      <p:sp>
        <p:nvSpPr>
          <p:cNvPr id="4" name="Rectangle 3">
            <a:extLst>
              <a:ext uri="{FF2B5EF4-FFF2-40B4-BE49-F238E27FC236}">
                <a16:creationId xmlns:a16="http://schemas.microsoft.com/office/drawing/2014/main" id="{BFE5A664-40C4-C876-67D5-8610AABAB655}"/>
              </a:ext>
            </a:extLst>
          </p:cNvPr>
          <p:cNvSpPr/>
          <p:nvPr userDrawn="1"/>
        </p:nvSpPr>
        <p:spPr>
          <a:xfrm>
            <a:off x="0" y="6326539"/>
            <a:ext cx="12192000" cy="531461"/>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TextBox 4">
            <a:extLst>
              <a:ext uri="{FF2B5EF4-FFF2-40B4-BE49-F238E27FC236}">
                <a16:creationId xmlns:a16="http://schemas.microsoft.com/office/drawing/2014/main" id="{89F161D9-F16E-C09C-6D5D-59316665EAA8}"/>
              </a:ext>
            </a:extLst>
          </p:cNvPr>
          <p:cNvSpPr txBox="1"/>
          <p:nvPr userDrawn="1"/>
        </p:nvSpPr>
        <p:spPr>
          <a:xfrm>
            <a:off x="333998" y="6451704"/>
            <a:ext cx="3614159" cy="276999"/>
          </a:xfrm>
          <a:prstGeom prst="rect">
            <a:avLst/>
          </a:prstGeom>
          <a:solidFill>
            <a:schemeClr val="tx2"/>
          </a:solidFill>
        </p:spPr>
        <p:txBody>
          <a:bodyPr wrap="square" rtlCol="0">
            <a:spAutoFit/>
          </a:bodyPr>
          <a:lstStyle/>
          <a:p>
            <a:r>
              <a:rPr lang="en-GB" sz="1200" b="1" dirty="0">
                <a:solidFill>
                  <a:schemeClr val="bg1"/>
                </a:solidFill>
                <a:latin typeface="Arial" panose="020B0604020202020204" pitchFamily="34" charset="0"/>
                <a:cs typeface="Arial" panose="020B0604020202020204" pitchFamily="34" charset="0"/>
              </a:rPr>
              <a:t>Children and Young People Services</a:t>
            </a:r>
          </a:p>
        </p:txBody>
      </p:sp>
      <p:pic>
        <p:nvPicPr>
          <p:cNvPr id="6" name="Picture 5" descr="A black text on a white background&#10;&#10;AI-generated content may be incorrect.">
            <a:extLst>
              <a:ext uri="{FF2B5EF4-FFF2-40B4-BE49-F238E27FC236}">
                <a16:creationId xmlns:a16="http://schemas.microsoft.com/office/drawing/2014/main" id="{F1AA9767-AA18-FFC2-7D38-F97F49DA806B}"/>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9346692" y="6408605"/>
            <a:ext cx="2511309" cy="363196"/>
          </a:xfrm>
          <a:prstGeom prst="rect">
            <a:avLst/>
          </a:prstGeom>
        </p:spPr>
      </p:pic>
      <p:pic>
        <p:nvPicPr>
          <p:cNvPr id="8" name="Picture 7" descr="A black background with blue text&#10;&#10;Description automatically generated">
            <a:extLst>
              <a:ext uri="{FF2B5EF4-FFF2-40B4-BE49-F238E27FC236}">
                <a16:creationId xmlns:a16="http://schemas.microsoft.com/office/drawing/2014/main" id="{679BD971-0043-5695-8062-04954F8D9A8F}"/>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9869811" y="230189"/>
            <a:ext cx="1988191" cy="504749"/>
          </a:xfrm>
          <a:prstGeom prst="rect">
            <a:avLst/>
          </a:prstGeom>
        </p:spPr>
      </p:pic>
    </p:spTree>
    <p:extLst>
      <p:ext uri="{BB962C8B-B14F-4D97-AF65-F5344CB8AC3E}">
        <p14:creationId xmlns:p14="http://schemas.microsoft.com/office/powerpoint/2010/main" val="365722258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 preserve="1">
  <p:cSld name="CMH 1 (whit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9E1BE6-4EED-E3F6-FAB3-0EB1BE872BD3}"/>
              </a:ext>
            </a:extLst>
          </p:cNvPr>
          <p:cNvSpPr>
            <a:spLocks noGrp="1"/>
          </p:cNvSpPr>
          <p:nvPr>
            <p:ph type="title" hasCustomPrompt="1"/>
          </p:nvPr>
        </p:nvSpPr>
        <p:spPr/>
        <p:txBody>
          <a:bodyPr/>
          <a:lstStyle>
            <a:lvl1pPr>
              <a:defRPr>
                <a:solidFill>
                  <a:srgbClr val="8E3957"/>
                </a:solidFill>
              </a:defRPr>
            </a:lvl1pPr>
          </a:lstStyle>
          <a:p>
            <a:r>
              <a:rPr lang="en-US" dirty="0"/>
              <a:t>Title goes here</a:t>
            </a:r>
            <a:endParaRPr lang="en-GB" dirty="0"/>
          </a:p>
        </p:txBody>
      </p:sp>
      <p:sp>
        <p:nvSpPr>
          <p:cNvPr id="3" name="Content Placeholder 2">
            <a:extLst>
              <a:ext uri="{FF2B5EF4-FFF2-40B4-BE49-F238E27FC236}">
                <a16:creationId xmlns:a16="http://schemas.microsoft.com/office/drawing/2014/main" id="{1E820990-BCE1-7B43-E038-70CCDEDC9EBE}"/>
              </a:ext>
            </a:extLst>
          </p:cNvPr>
          <p:cNvSpPr>
            <a:spLocks noGrp="1"/>
          </p:cNvSpPr>
          <p:nvPr>
            <p:ph idx="1" hasCustomPrompt="1"/>
          </p:nvPr>
        </p:nvSpPr>
        <p:spPr>
          <a:xfrm>
            <a:off x="333999" y="1295177"/>
            <a:ext cx="11524004" cy="4894426"/>
          </a:xfrm>
        </p:spPr>
        <p:txBody>
          <a:bodyPr>
            <a:normAutofit/>
          </a:bodyPr>
          <a:lstStyle>
            <a:lvl1pPr marL="0" indent="0">
              <a:buNone/>
              <a:defRPr sz="2000" b="0"/>
            </a:lvl1pPr>
            <a:lvl2pPr marL="457200" indent="0">
              <a:buNone/>
              <a:defRPr sz="1600"/>
            </a:lvl2pPr>
            <a:lvl3pPr marL="914400" indent="0">
              <a:buNone/>
              <a:defRPr sz="1600"/>
            </a:lvl3pPr>
            <a:lvl4pPr marL="1371600" indent="0">
              <a:buNone/>
              <a:defRPr sz="1600"/>
            </a:lvl4pPr>
            <a:lvl5pPr marL="1828800" indent="0">
              <a:buNone/>
              <a:defRPr sz="1600"/>
            </a:lvl5pPr>
          </a:lstStyle>
          <a:p>
            <a:pPr lvl="0"/>
            <a:r>
              <a:rPr lang="en-US" dirty="0"/>
              <a:t>Content goes here</a:t>
            </a:r>
            <a:endParaRPr lang="en-GB" dirty="0"/>
          </a:p>
        </p:txBody>
      </p:sp>
      <p:sp>
        <p:nvSpPr>
          <p:cNvPr id="4" name="Rectangle 3">
            <a:extLst>
              <a:ext uri="{FF2B5EF4-FFF2-40B4-BE49-F238E27FC236}">
                <a16:creationId xmlns:a16="http://schemas.microsoft.com/office/drawing/2014/main" id="{BFE5A664-40C4-C876-67D5-8610AABAB655}"/>
              </a:ext>
            </a:extLst>
          </p:cNvPr>
          <p:cNvSpPr/>
          <p:nvPr userDrawn="1"/>
        </p:nvSpPr>
        <p:spPr>
          <a:xfrm>
            <a:off x="0" y="6326539"/>
            <a:ext cx="12192000" cy="531461"/>
          </a:xfrm>
          <a:prstGeom prst="rect">
            <a:avLst/>
          </a:prstGeom>
          <a:solidFill>
            <a:schemeClr val="accent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TextBox 4">
            <a:extLst>
              <a:ext uri="{FF2B5EF4-FFF2-40B4-BE49-F238E27FC236}">
                <a16:creationId xmlns:a16="http://schemas.microsoft.com/office/drawing/2014/main" id="{89F161D9-F16E-C09C-6D5D-59316665EAA8}"/>
              </a:ext>
            </a:extLst>
          </p:cNvPr>
          <p:cNvSpPr txBox="1"/>
          <p:nvPr userDrawn="1"/>
        </p:nvSpPr>
        <p:spPr>
          <a:xfrm>
            <a:off x="333998" y="6445952"/>
            <a:ext cx="3614159" cy="276999"/>
          </a:xfrm>
          <a:prstGeom prst="rect">
            <a:avLst/>
          </a:prstGeom>
          <a:solidFill>
            <a:srgbClr val="8E3957"/>
          </a:solidFill>
        </p:spPr>
        <p:txBody>
          <a:bodyPr wrap="square" rtlCol="0">
            <a:spAutoFit/>
          </a:bodyPr>
          <a:lstStyle/>
          <a:p>
            <a:r>
              <a:rPr lang="en-GB" sz="1200" b="1" dirty="0">
                <a:solidFill>
                  <a:schemeClr val="bg1"/>
                </a:solidFill>
                <a:latin typeface="Arial" panose="020B0604020202020204" pitchFamily="34" charset="0"/>
                <a:cs typeface="Arial" panose="020B0604020202020204" pitchFamily="34" charset="0"/>
              </a:rPr>
              <a:t>Adult Community Mental Health Services</a:t>
            </a:r>
          </a:p>
        </p:txBody>
      </p:sp>
      <p:pic>
        <p:nvPicPr>
          <p:cNvPr id="6" name="Picture 5" descr="A black text on a white background&#10;&#10;AI-generated content may be incorrect.">
            <a:extLst>
              <a:ext uri="{FF2B5EF4-FFF2-40B4-BE49-F238E27FC236}">
                <a16:creationId xmlns:a16="http://schemas.microsoft.com/office/drawing/2014/main" id="{F1AA9767-AA18-FFC2-7D38-F97F49DA806B}"/>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9346693" y="6400993"/>
            <a:ext cx="2511309" cy="363196"/>
          </a:xfrm>
          <a:prstGeom prst="rect">
            <a:avLst/>
          </a:prstGeom>
        </p:spPr>
      </p:pic>
      <p:pic>
        <p:nvPicPr>
          <p:cNvPr id="8" name="Picture 7" descr="A black background with blue text&#10;&#10;Description automatically generated">
            <a:extLst>
              <a:ext uri="{FF2B5EF4-FFF2-40B4-BE49-F238E27FC236}">
                <a16:creationId xmlns:a16="http://schemas.microsoft.com/office/drawing/2014/main" id="{9EBF7451-043C-FE7D-B23F-A0C48081BF3C}"/>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9869811" y="230189"/>
            <a:ext cx="1988191" cy="504749"/>
          </a:xfrm>
          <a:prstGeom prst="rect">
            <a:avLst/>
          </a:prstGeom>
        </p:spPr>
      </p:pic>
    </p:spTree>
    <p:extLst>
      <p:ext uri="{BB962C8B-B14F-4D97-AF65-F5344CB8AC3E}">
        <p14:creationId xmlns:p14="http://schemas.microsoft.com/office/powerpoint/2010/main" val="235757969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 preserve="1">
  <p:cSld name="CMH 2 (whit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9E1BE6-4EED-E3F6-FAB3-0EB1BE872BD3}"/>
              </a:ext>
            </a:extLst>
          </p:cNvPr>
          <p:cNvSpPr>
            <a:spLocks noGrp="1"/>
          </p:cNvSpPr>
          <p:nvPr>
            <p:ph type="title" hasCustomPrompt="1"/>
          </p:nvPr>
        </p:nvSpPr>
        <p:spPr/>
        <p:txBody>
          <a:bodyPr/>
          <a:lstStyle>
            <a:lvl1pPr>
              <a:defRPr>
                <a:solidFill>
                  <a:srgbClr val="8E3957"/>
                </a:solidFill>
              </a:defRPr>
            </a:lvl1pPr>
          </a:lstStyle>
          <a:p>
            <a:r>
              <a:rPr lang="en-US" dirty="0"/>
              <a:t>Title goes here</a:t>
            </a:r>
            <a:endParaRPr lang="en-GB" dirty="0"/>
          </a:p>
        </p:txBody>
      </p:sp>
      <p:sp>
        <p:nvSpPr>
          <p:cNvPr id="3" name="Content Placeholder 2">
            <a:extLst>
              <a:ext uri="{FF2B5EF4-FFF2-40B4-BE49-F238E27FC236}">
                <a16:creationId xmlns:a16="http://schemas.microsoft.com/office/drawing/2014/main" id="{1E820990-BCE1-7B43-E038-70CCDEDC9EBE}"/>
              </a:ext>
            </a:extLst>
          </p:cNvPr>
          <p:cNvSpPr>
            <a:spLocks noGrp="1"/>
          </p:cNvSpPr>
          <p:nvPr>
            <p:ph idx="1" hasCustomPrompt="1"/>
          </p:nvPr>
        </p:nvSpPr>
        <p:spPr>
          <a:xfrm>
            <a:off x="333999" y="1295177"/>
            <a:ext cx="11524004" cy="4894426"/>
          </a:xfrm>
        </p:spPr>
        <p:txBody>
          <a:bodyPr>
            <a:normAutofit/>
          </a:bodyPr>
          <a:lstStyle>
            <a:lvl1pPr marL="0" indent="0">
              <a:buNone/>
              <a:defRPr sz="2000" b="0"/>
            </a:lvl1pPr>
            <a:lvl2pPr marL="457200" indent="0">
              <a:buNone/>
              <a:defRPr sz="1600"/>
            </a:lvl2pPr>
            <a:lvl3pPr marL="914400" indent="0">
              <a:buNone/>
              <a:defRPr sz="1600"/>
            </a:lvl3pPr>
            <a:lvl4pPr marL="1371600" indent="0">
              <a:buNone/>
              <a:defRPr sz="1600"/>
            </a:lvl4pPr>
            <a:lvl5pPr marL="1828800" indent="0">
              <a:buNone/>
              <a:defRPr sz="1600"/>
            </a:lvl5pPr>
          </a:lstStyle>
          <a:p>
            <a:pPr lvl="0"/>
            <a:r>
              <a:rPr lang="en-US" dirty="0"/>
              <a:t>Content goes here</a:t>
            </a:r>
            <a:endParaRPr lang="en-GB" dirty="0"/>
          </a:p>
        </p:txBody>
      </p:sp>
      <p:sp>
        <p:nvSpPr>
          <p:cNvPr id="4" name="Rectangle 3">
            <a:extLst>
              <a:ext uri="{FF2B5EF4-FFF2-40B4-BE49-F238E27FC236}">
                <a16:creationId xmlns:a16="http://schemas.microsoft.com/office/drawing/2014/main" id="{BFE5A664-40C4-C876-67D5-8610AABAB655}"/>
              </a:ext>
            </a:extLst>
          </p:cNvPr>
          <p:cNvSpPr/>
          <p:nvPr userDrawn="1"/>
        </p:nvSpPr>
        <p:spPr>
          <a:xfrm>
            <a:off x="0" y="6326539"/>
            <a:ext cx="12192000" cy="531461"/>
          </a:xfrm>
          <a:prstGeom prst="rect">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TextBox 4">
            <a:extLst>
              <a:ext uri="{FF2B5EF4-FFF2-40B4-BE49-F238E27FC236}">
                <a16:creationId xmlns:a16="http://schemas.microsoft.com/office/drawing/2014/main" id="{89F161D9-F16E-C09C-6D5D-59316665EAA8}"/>
              </a:ext>
            </a:extLst>
          </p:cNvPr>
          <p:cNvSpPr txBox="1"/>
          <p:nvPr userDrawn="1"/>
        </p:nvSpPr>
        <p:spPr>
          <a:xfrm>
            <a:off x="333998" y="6445952"/>
            <a:ext cx="3614159" cy="276999"/>
          </a:xfrm>
          <a:prstGeom prst="rect">
            <a:avLst/>
          </a:prstGeom>
          <a:solidFill>
            <a:srgbClr val="006174"/>
          </a:solidFill>
        </p:spPr>
        <p:txBody>
          <a:bodyPr wrap="square" rtlCol="0">
            <a:spAutoFit/>
          </a:bodyPr>
          <a:lstStyle/>
          <a:p>
            <a:r>
              <a:rPr lang="en-GB" sz="1200" b="1" dirty="0">
                <a:solidFill>
                  <a:schemeClr val="bg1"/>
                </a:solidFill>
                <a:latin typeface="Arial" panose="020B0604020202020204" pitchFamily="34" charset="0"/>
                <a:cs typeface="Arial" panose="020B0604020202020204" pitchFamily="34" charset="0"/>
              </a:rPr>
              <a:t>Adult Community Mental Health Services</a:t>
            </a:r>
          </a:p>
        </p:txBody>
      </p:sp>
      <p:pic>
        <p:nvPicPr>
          <p:cNvPr id="6" name="Picture 5" descr="A black text on a white background&#10;&#10;AI-generated content may be incorrect.">
            <a:extLst>
              <a:ext uri="{FF2B5EF4-FFF2-40B4-BE49-F238E27FC236}">
                <a16:creationId xmlns:a16="http://schemas.microsoft.com/office/drawing/2014/main" id="{F1AA9767-AA18-FFC2-7D38-F97F49DA806B}"/>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9346693" y="6400993"/>
            <a:ext cx="2511309" cy="363196"/>
          </a:xfrm>
          <a:prstGeom prst="rect">
            <a:avLst/>
          </a:prstGeom>
        </p:spPr>
      </p:pic>
      <p:pic>
        <p:nvPicPr>
          <p:cNvPr id="8" name="Picture 7" descr="A black background with blue text&#10;&#10;Description automatically generated">
            <a:extLst>
              <a:ext uri="{FF2B5EF4-FFF2-40B4-BE49-F238E27FC236}">
                <a16:creationId xmlns:a16="http://schemas.microsoft.com/office/drawing/2014/main" id="{9EBF7451-043C-FE7D-B23F-A0C48081BF3C}"/>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9869811" y="230189"/>
            <a:ext cx="1988191" cy="504749"/>
          </a:xfrm>
          <a:prstGeom prst="rect">
            <a:avLst/>
          </a:prstGeom>
        </p:spPr>
      </p:pic>
    </p:spTree>
    <p:extLst>
      <p:ext uri="{BB962C8B-B14F-4D97-AF65-F5344CB8AC3E}">
        <p14:creationId xmlns:p14="http://schemas.microsoft.com/office/powerpoint/2010/main" val="243805624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obj" preserve="1">
  <p:cSld name="SpecSec 1 (whit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9E1BE6-4EED-E3F6-FAB3-0EB1BE872BD3}"/>
              </a:ext>
            </a:extLst>
          </p:cNvPr>
          <p:cNvSpPr>
            <a:spLocks noGrp="1"/>
          </p:cNvSpPr>
          <p:nvPr>
            <p:ph type="title" hasCustomPrompt="1"/>
          </p:nvPr>
        </p:nvSpPr>
        <p:spPr/>
        <p:txBody>
          <a:bodyPr/>
          <a:lstStyle>
            <a:lvl1pPr>
              <a:defRPr>
                <a:solidFill>
                  <a:srgbClr val="00604A"/>
                </a:solidFill>
              </a:defRPr>
            </a:lvl1pPr>
          </a:lstStyle>
          <a:p>
            <a:r>
              <a:rPr lang="en-US" dirty="0"/>
              <a:t>Title goes here</a:t>
            </a:r>
            <a:endParaRPr lang="en-GB" dirty="0"/>
          </a:p>
        </p:txBody>
      </p:sp>
      <p:sp>
        <p:nvSpPr>
          <p:cNvPr id="3" name="Content Placeholder 2">
            <a:extLst>
              <a:ext uri="{FF2B5EF4-FFF2-40B4-BE49-F238E27FC236}">
                <a16:creationId xmlns:a16="http://schemas.microsoft.com/office/drawing/2014/main" id="{1E820990-BCE1-7B43-E038-70CCDEDC9EBE}"/>
              </a:ext>
            </a:extLst>
          </p:cNvPr>
          <p:cNvSpPr>
            <a:spLocks noGrp="1"/>
          </p:cNvSpPr>
          <p:nvPr>
            <p:ph idx="1" hasCustomPrompt="1"/>
          </p:nvPr>
        </p:nvSpPr>
        <p:spPr>
          <a:xfrm>
            <a:off x="333999" y="1295177"/>
            <a:ext cx="11519018" cy="4894426"/>
          </a:xfrm>
        </p:spPr>
        <p:txBody>
          <a:bodyPr>
            <a:normAutofit/>
          </a:bodyPr>
          <a:lstStyle>
            <a:lvl1pPr marL="0" indent="0">
              <a:buNone/>
              <a:defRPr sz="2000" b="0"/>
            </a:lvl1pPr>
            <a:lvl2pPr marL="457200" indent="0">
              <a:buNone/>
              <a:defRPr sz="1600"/>
            </a:lvl2pPr>
            <a:lvl3pPr marL="914400" indent="0">
              <a:buNone/>
              <a:defRPr sz="1600"/>
            </a:lvl3pPr>
            <a:lvl4pPr marL="1371600" indent="0">
              <a:buNone/>
              <a:defRPr sz="1600"/>
            </a:lvl4pPr>
            <a:lvl5pPr marL="1828800" indent="0">
              <a:buNone/>
              <a:defRPr sz="1600"/>
            </a:lvl5pPr>
          </a:lstStyle>
          <a:p>
            <a:pPr lvl="0"/>
            <a:r>
              <a:rPr lang="en-US" dirty="0"/>
              <a:t>Content goes here</a:t>
            </a:r>
            <a:endParaRPr lang="en-GB" dirty="0"/>
          </a:p>
        </p:txBody>
      </p:sp>
      <p:sp>
        <p:nvSpPr>
          <p:cNvPr id="4" name="Rectangle 3">
            <a:extLst>
              <a:ext uri="{FF2B5EF4-FFF2-40B4-BE49-F238E27FC236}">
                <a16:creationId xmlns:a16="http://schemas.microsoft.com/office/drawing/2014/main" id="{BFE5A664-40C4-C876-67D5-8610AABAB655}"/>
              </a:ext>
            </a:extLst>
          </p:cNvPr>
          <p:cNvSpPr/>
          <p:nvPr userDrawn="1"/>
        </p:nvSpPr>
        <p:spPr>
          <a:xfrm>
            <a:off x="0" y="6326539"/>
            <a:ext cx="12192000" cy="531461"/>
          </a:xfrm>
          <a:prstGeom prst="rect">
            <a:avLst/>
          </a:prstGeom>
          <a:solidFill>
            <a:schemeClr val="accent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TextBox 4">
            <a:extLst>
              <a:ext uri="{FF2B5EF4-FFF2-40B4-BE49-F238E27FC236}">
                <a16:creationId xmlns:a16="http://schemas.microsoft.com/office/drawing/2014/main" id="{89F161D9-F16E-C09C-6D5D-59316665EAA8}"/>
              </a:ext>
            </a:extLst>
          </p:cNvPr>
          <p:cNvSpPr txBox="1"/>
          <p:nvPr userDrawn="1"/>
        </p:nvSpPr>
        <p:spPr>
          <a:xfrm>
            <a:off x="333999" y="6451704"/>
            <a:ext cx="3631250" cy="276999"/>
          </a:xfrm>
          <a:prstGeom prst="rect">
            <a:avLst/>
          </a:prstGeom>
          <a:solidFill>
            <a:srgbClr val="00604A"/>
          </a:solidFill>
        </p:spPr>
        <p:txBody>
          <a:bodyPr wrap="square" rtlCol="0">
            <a:spAutoFit/>
          </a:bodyPr>
          <a:lstStyle/>
          <a:p>
            <a:r>
              <a:rPr lang="en-GB" sz="1200" b="1" dirty="0">
                <a:solidFill>
                  <a:schemeClr val="bg1"/>
                </a:solidFill>
                <a:latin typeface="Arial" panose="020B0604020202020204" pitchFamily="34" charset="0"/>
                <a:cs typeface="Arial" panose="020B0604020202020204" pitchFamily="34" charset="0"/>
              </a:rPr>
              <a:t>Specialist and Secured Services</a:t>
            </a:r>
          </a:p>
        </p:txBody>
      </p:sp>
      <p:pic>
        <p:nvPicPr>
          <p:cNvPr id="6" name="Picture 5" descr="A black text on a white background&#10;&#10;AI-generated content may be incorrect.">
            <a:extLst>
              <a:ext uri="{FF2B5EF4-FFF2-40B4-BE49-F238E27FC236}">
                <a16:creationId xmlns:a16="http://schemas.microsoft.com/office/drawing/2014/main" id="{F1AA9767-AA18-FFC2-7D38-F97F49DA806B}"/>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9341708" y="6408605"/>
            <a:ext cx="2511309" cy="363196"/>
          </a:xfrm>
          <a:prstGeom prst="rect">
            <a:avLst/>
          </a:prstGeom>
        </p:spPr>
      </p:pic>
      <p:pic>
        <p:nvPicPr>
          <p:cNvPr id="8" name="Picture 7" descr="A black background with blue text&#10;&#10;Description automatically generated">
            <a:extLst>
              <a:ext uri="{FF2B5EF4-FFF2-40B4-BE49-F238E27FC236}">
                <a16:creationId xmlns:a16="http://schemas.microsoft.com/office/drawing/2014/main" id="{9EA9DE3F-C5AF-9DE8-BB7A-879E3D3FAFEC}"/>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9869811" y="230189"/>
            <a:ext cx="1988191" cy="504749"/>
          </a:xfrm>
          <a:prstGeom prst="rect">
            <a:avLst/>
          </a:prstGeom>
        </p:spPr>
      </p:pic>
    </p:spTree>
    <p:extLst>
      <p:ext uri="{BB962C8B-B14F-4D97-AF65-F5344CB8AC3E}">
        <p14:creationId xmlns:p14="http://schemas.microsoft.com/office/powerpoint/2010/main" val="224540247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SpecSec 2 (whit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9E1BE6-4EED-E3F6-FAB3-0EB1BE872BD3}"/>
              </a:ext>
            </a:extLst>
          </p:cNvPr>
          <p:cNvSpPr>
            <a:spLocks noGrp="1"/>
          </p:cNvSpPr>
          <p:nvPr>
            <p:ph type="title" hasCustomPrompt="1"/>
          </p:nvPr>
        </p:nvSpPr>
        <p:spPr/>
        <p:txBody>
          <a:bodyPr/>
          <a:lstStyle>
            <a:lvl1pPr>
              <a:defRPr>
                <a:solidFill>
                  <a:srgbClr val="00604A"/>
                </a:solidFill>
              </a:defRPr>
            </a:lvl1pPr>
          </a:lstStyle>
          <a:p>
            <a:r>
              <a:rPr lang="en-US" dirty="0"/>
              <a:t>Title goes here</a:t>
            </a:r>
            <a:endParaRPr lang="en-GB" dirty="0"/>
          </a:p>
        </p:txBody>
      </p:sp>
      <p:sp>
        <p:nvSpPr>
          <p:cNvPr id="3" name="Content Placeholder 2">
            <a:extLst>
              <a:ext uri="{FF2B5EF4-FFF2-40B4-BE49-F238E27FC236}">
                <a16:creationId xmlns:a16="http://schemas.microsoft.com/office/drawing/2014/main" id="{1E820990-BCE1-7B43-E038-70CCDEDC9EBE}"/>
              </a:ext>
            </a:extLst>
          </p:cNvPr>
          <p:cNvSpPr>
            <a:spLocks noGrp="1"/>
          </p:cNvSpPr>
          <p:nvPr>
            <p:ph idx="1" hasCustomPrompt="1"/>
          </p:nvPr>
        </p:nvSpPr>
        <p:spPr>
          <a:xfrm>
            <a:off x="333999" y="1295177"/>
            <a:ext cx="11519018" cy="4894426"/>
          </a:xfrm>
        </p:spPr>
        <p:txBody>
          <a:bodyPr>
            <a:normAutofit/>
          </a:bodyPr>
          <a:lstStyle>
            <a:lvl1pPr marL="0" indent="0">
              <a:buNone/>
              <a:defRPr sz="2000" b="0"/>
            </a:lvl1pPr>
            <a:lvl2pPr marL="457200" indent="0">
              <a:buNone/>
              <a:defRPr sz="1600"/>
            </a:lvl2pPr>
            <a:lvl3pPr marL="914400" indent="0">
              <a:buNone/>
              <a:defRPr sz="1600"/>
            </a:lvl3pPr>
            <a:lvl4pPr marL="1371600" indent="0">
              <a:buNone/>
              <a:defRPr sz="1600"/>
            </a:lvl4pPr>
            <a:lvl5pPr marL="1828800" indent="0">
              <a:buNone/>
              <a:defRPr sz="1600"/>
            </a:lvl5pPr>
          </a:lstStyle>
          <a:p>
            <a:pPr lvl="0"/>
            <a:r>
              <a:rPr lang="en-US" dirty="0"/>
              <a:t>Content goes here</a:t>
            </a:r>
            <a:endParaRPr lang="en-GB" dirty="0"/>
          </a:p>
        </p:txBody>
      </p:sp>
      <p:sp>
        <p:nvSpPr>
          <p:cNvPr id="4" name="Rectangle 3">
            <a:extLst>
              <a:ext uri="{FF2B5EF4-FFF2-40B4-BE49-F238E27FC236}">
                <a16:creationId xmlns:a16="http://schemas.microsoft.com/office/drawing/2014/main" id="{BFE5A664-40C4-C876-67D5-8610AABAB655}"/>
              </a:ext>
            </a:extLst>
          </p:cNvPr>
          <p:cNvSpPr/>
          <p:nvPr userDrawn="1"/>
        </p:nvSpPr>
        <p:spPr>
          <a:xfrm>
            <a:off x="0" y="6326539"/>
            <a:ext cx="12192000" cy="531461"/>
          </a:xfrm>
          <a:prstGeom prst="rect">
            <a:avLst/>
          </a:prstGeom>
          <a:solidFill>
            <a:schemeClr val="accent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TextBox 4">
            <a:extLst>
              <a:ext uri="{FF2B5EF4-FFF2-40B4-BE49-F238E27FC236}">
                <a16:creationId xmlns:a16="http://schemas.microsoft.com/office/drawing/2014/main" id="{89F161D9-F16E-C09C-6D5D-59316665EAA8}"/>
              </a:ext>
            </a:extLst>
          </p:cNvPr>
          <p:cNvSpPr txBox="1"/>
          <p:nvPr userDrawn="1"/>
        </p:nvSpPr>
        <p:spPr>
          <a:xfrm>
            <a:off x="333999" y="6451704"/>
            <a:ext cx="3631250" cy="276999"/>
          </a:xfrm>
          <a:prstGeom prst="rect">
            <a:avLst/>
          </a:prstGeom>
          <a:solidFill>
            <a:srgbClr val="8E3957"/>
          </a:solidFill>
        </p:spPr>
        <p:txBody>
          <a:bodyPr wrap="square" rtlCol="0">
            <a:spAutoFit/>
          </a:bodyPr>
          <a:lstStyle/>
          <a:p>
            <a:r>
              <a:rPr lang="en-GB" sz="1200" b="1" dirty="0">
                <a:solidFill>
                  <a:schemeClr val="bg1"/>
                </a:solidFill>
                <a:latin typeface="Arial" panose="020B0604020202020204" pitchFamily="34" charset="0"/>
                <a:cs typeface="Arial" panose="020B0604020202020204" pitchFamily="34" charset="0"/>
              </a:rPr>
              <a:t>Specialist and Secured Services</a:t>
            </a:r>
          </a:p>
        </p:txBody>
      </p:sp>
      <p:pic>
        <p:nvPicPr>
          <p:cNvPr id="6" name="Picture 5" descr="A black text on a white background&#10;&#10;AI-generated content may be incorrect.">
            <a:extLst>
              <a:ext uri="{FF2B5EF4-FFF2-40B4-BE49-F238E27FC236}">
                <a16:creationId xmlns:a16="http://schemas.microsoft.com/office/drawing/2014/main" id="{F1AA9767-AA18-FFC2-7D38-F97F49DA806B}"/>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9341708" y="6408605"/>
            <a:ext cx="2511309" cy="363196"/>
          </a:xfrm>
          <a:prstGeom prst="rect">
            <a:avLst/>
          </a:prstGeom>
        </p:spPr>
      </p:pic>
      <p:pic>
        <p:nvPicPr>
          <p:cNvPr id="8" name="Picture 7" descr="A black background with blue text&#10;&#10;Description automatically generated">
            <a:extLst>
              <a:ext uri="{FF2B5EF4-FFF2-40B4-BE49-F238E27FC236}">
                <a16:creationId xmlns:a16="http://schemas.microsoft.com/office/drawing/2014/main" id="{9EA9DE3F-C5AF-9DE8-BB7A-879E3D3FAFEC}"/>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9869811" y="230189"/>
            <a:ext cx="1988191" cy="504749"/>
          </a:xfrm>
          <a:prstGeom prst="rect">
            <a:avLst/>
          </a:prstGeom>
        </p:spPr>
      </p:pic>
    </p:spTree>
    <p:extLst>
      <p:ext uri="{BB962C8B-B14F-4D97-AF65-F5344CB8AC3E}">
        <p14:creationId xmlns:p14="http://schemas.microsoft.com/office/powerpoint/2010/main" val="3883791815"/>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 preserve="1">
  <p:cSld name="Sup 1 (whit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9E1BE6-4EED-E3F6-FAB3-0EB1BE872BD3}"/>
              </a:ext>
            </a:extLst>
          </p:cNvPr>
          <p:cNvSpPr>
            <a:spLocks noGrp="1"/>
          </p:cNvSpPr>
          <p:nvPr>
            <p:ph type="title" hasCustomPrompt="1"/>
          </p:nvPr>
        </p:nvSpPr>
        <p:spPr/>
        <p:txBody>
          <a:bodyPr/>
          <a:lstStyle>
            <a:lvl1pPr>
              <a:defRPr>
                <a:solidFill>
                  <a:schemeClr val="tx1"/>
                </a:solidFill>
              </a:defRPr>
            </a:lvl1pPr>
          </a:lstStyle>
          <a:p>
            <a:r>
              <a:rPr lang="en-US" dirty="0"/>
              <a:t>Title goes here</a:t>
            </a:r>
            <a:endParaRPr lang="en-GB" dirty="0"/>
          </a:p>
        </p:txBody>
      </p:sp>
      <p:sp>
        <p:nvSpPr>
          <p:cNvPr id="3" name="Content Placeholder 2">
            <a:extLst>
              <a:ext uri="{FF2B5EF4-FFF2-40B4-BE49-F238E27FC236}">
                <a16:creationId xmlns:a16="http://schemas.microsoft.com/office/drawing/2014/main" id="{1E820990-BCE1-7B43-E038-70CCDEDC9EBE}"/>
              </a:ext>
            </a:extLst>
          </p:cNvPr>
          <p:cNvSpPr>
            <a:spLocks noGrp="1"/>
          </p:cNvSpPr>
          <p:nvPr>
            <p:ph idx="1" hasCustomPrompt="1"/>
          </p:nvPr>
        </p:nvSpPr>
        <p:spPr>
          <a:xfrm>
            <a:off x="333998" y="1295177"/>
            <a:ext cx="11524003" cy="4894426"/>
          </a:xfrm>
        </p:spPr>
        <p:txBody>
          <a:bodyPr>
            <a:normAutofit/>
          </a:bodyPr>
          <a:lstStyle>
            <a:lvl1pPr marL="0" indent="0">
              <a:buNone/>
              <a:defRPr sz="2000" b="0"/>
            </a:lvl1pPr>
            <a:lvl2pPr marL="457200" indent="0">
              <a:buNone/>
              <a:defRPr sz="1600"/>
            </a:lvl2pPr>
            <a:lvl3pPr marL="914400" indent="0">
              <a:buNone/>
              <a:defRPr sz="1600"/>
            </a:lvl3pPr>
            <a:lvl4pPr marL="1371600" indent="0">
              <a:buNone/>
              <a:defRPr sz="1600"/>
            </a:lvl4pPr>
            <a:lvl5pPr marL="1828800" indent="0">
              <a:buNone/>
              <a:defRPr sz="1600"/>
            </a:lvl5pPr>
          </a:lstStyle>
          <a:p>
            <a:pPr lvl="0"/>
            <a:r>
              <a:rPr lang="en-US" dirty="0"/>
              <a:t>Content goes here</a:t>
            </a:r>
            <a:endParaRPr lang="en-GB" dirty="0"/>
          </a:p>
        </p:txBody>
      </p:sp>
      <p:sp>
        <p:nvSpPr>
          <p:cNvPr id="4" name="Rectangle 3">
            <a:extLst>
              <a:ext uri="{FF2B5EF4-FFF2-40B4-BE49-F238E27FC236}">
                <a16:creationId xmlns:a16="http://schemas.microsoft.com/office/drawing/2014/main" id="{BFE5A664-40C4-C876-67D5-8610AABAB655}"/>
              </a:ext>
            </a:extLst>
          </p:cNvPr>
          <p:cNvSpPr/>
          <p:nvPr userDrawn="1"/>
        </p:nvSpPr>
        <p:spPr>
          <a:xfrm>
            <a:off x="0" y="6326539"/>
            <a:ext cx="12192000" cy="531461"/>
          </a:xfrm>
          <a:prstGeom prst="rect">
            <a:avLst/>
          </a:prstGeom>
          <a:solidFill>
            <a:schemeClr val="accent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TextBox 4">
            <a:extLst>
              <a:ext uri="{FF2B5EF4-FFF2-40B4-BE49-F238E27FC236}">
                <a16:creationId xmlns:a16="http://schemas.microsoft.com/office/drawing/2014/main" id="{89F161D9-F16E-C09C-6D5D-59316665EAA8}"/>
              </a:ext>
            </a:extLst>
          </p:cNvPr>
          <p:cNvSpPr txBox="1"/>
          <p:nvPr userDrawn="1"/>
        </p:nvSpPr>
        <p:spPr>
          <a:xfrm>
            <a:off x="333998" y="6451704"/>
            <a:ext cx="3622705" cy="276999"/>
          </a:xfrm>
          <a:prstGeom prst="rect">
            <a:avLst/>
          </a:prstGeom>
          <a:solidFill>
            <a:srgbClr val="FDC689"/>
          </a:solidFill>
        </p:spPr>
        <p:txBody>
          <a:bodyPr wrap="square" rtlCol="0">
            <a:spAutoFit/>
          </a:bodyPr>
          <a:lstStyle/>
          <a:p>
            <a:r>
              <a:rPr lang="en-GB" sz="1200" b="1" dirty="0">
                <a:solidFill>
                  <a:sysClr val="windowText" lastClr="000000"/>
                </a:solidFill>
                <a:latin typeface="Arial" panose="020B0604020202020204" pitchFamily="34" charset="0"/>
                <a:cs typeface="Arial" panose="020B0604020202020204" pitchFamily="34" charset="0"/>
              </a:rPr>
              <a:t>Support Services</a:t>
            </a:r>
          </a:p>
        </p:txBody>
      </p:sp>
      <p:pic>
        <p:nvPicPr>
          <p:cNvPr id="6" name="Picture 5" descr="A black text on a white background&#10;&#10;AI-generated content may be incorrect.">
            <a:extLst>
              <a:ext uri="{FF2B5EF4-FFF2-40B4-BE49-F238E27FC236}">
                <a16:creationId xmlns:a16="http://schemas.microsoft.com/office/drawing/2014/main" id="{F1AA9767-AA18-FFC2-7D38-F97F49DA806B}"/>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9346692" y="6408605"/>
            <a:ext cx="2511309" cy="363196"/>
          </a:xfrm>
          <a:prstGeom prst="rect">
            <a:avLst/>
          </a:prstGeom>
        </p:spPr>
      </p:pic>
      <p:pic>
        <p:nvPicPr>
          <p:cNvPr id="8" name="Picture 7" descr="A black background with blue text&#10;&#10;Description automatically generated">
            <a:extLst>
              <a:ext uri="{FF2B5EF4-FFF2-40B4-BE49-F238E27FC236}">
                <a16:creationId xmlns:a16="http://schemas.microsoft.com/office/drawing/2014/main" id="{FF789164-A361-BBE2-7019-9AA8F27EE18B}"/>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9869811" y="230189"/>
            <a:ext cx="1988191" cy="504749"/>
          </a:xfrm>
          <a:prstGeom prst="rect">
            <a:avLst/>
          </a:prstGeom>
        </p:spPr>
      </p:pic>
    </p:spTree>
    <p:extLst>
      <p:ext uri="{BB962C8B-B14F-4D97-AF65-F5344CB8AC3E}">
        <p14:creationId xmlns:p14="http://schemas.microsoft.com/office/powerpoint/2010/main" val="2270063885"/>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obj" preserve="1">
  <p:cSld name="Sup 2 (whit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9E1BE6-4EED-E3F6-FAB3-0EB1BE872BD3}"/>
              </a:ext>
            </a:extLst>
          </p:cNvPr>
          <p:cNvSpPr>
            <a:spLocks noGrp="1"/>
          </p:cNvSpPr>
          <p:nvPr>
            <p:ph type="title" hasCustomPrompt="1"/>
          </p:nvPr>
        </p:nvSpPr>
        <p:spPr/>
        <p:txBody>
          <a:bodyPr/>
          <a:lstStyle>
            <a:lvl1pPr>
              <a:defRPr>
                <a:solidFill>
                  <a:schemeClr val="tx1"/>
                </a:solidFill>
              </a:defRPr>
            </a:lvl1pPr>
          </a:lstStyle>
          <a:p>
            <a:r>
              <a:rPr lang="en-US" dirty="0"/>
              <a:t>Title goes here</a:t>
            </a:r>
            <a:endParaRPr lang="en-GB" dirty="0"/>
          </a:p>
        </p:txBody>
      </p:sp>
      <p:sp>
        <p:nvSpPr>
          <p:cNvPr id="3" name="Content Placeholder 2">
            <a:extLst>
              <a:ext uri="{FF2B5EF4-FFF2-40B4-BE49-F238E27FC236}">
                <a16:creationId xmlns:a16="http://schemas.microsoft.com/office/drawing/2014/main" id="{1E820990-BCE1-7B43-E038-70CCDEDC9EBE}"/>
              </a:ext>
            </a:extLst>
          </p:cNvPr>
          <p:cNvSpPr>
            <a:spLocks noGrp="1"/>
          </p:cNvSpPr>
          <p:nvPr>
            <p:ph idx="1" hasCustomPrompt="1"/>
          </p:nvPr>
        </p:nvSpPr>
        <p:spPr>
          <a:xfrm>
            <a:off x="333998" y="1295177"/>
            <a:ext cx="11524003" cy="4894426"/>
          </a:xfrm>
        </p:spPr>
        <p:txBody>
          <a:bodyPr>
            <a:normAutofit/>
          </a:bodyPr>
          <a:lstStyle>
            <a:lvl1pPr marL="0" indent="0">
              <a:buNone/>
              <a:defRPr sz="2000" b="0"/>
            </a:lvl1pPr>
            <a:lvl2pPr marL="457200" indent="0">
              <a:buNone/>
              <a:defRPr sz="1600"/>
            </a:lvl2pPr>
            <a:lvl3pPr marL="914400" indent="0">
              <a:buNone/>
              <a:defRPr sz="1600"/>
            </a:lvl3pPr>
            <a:lvl4pPr marL="1371600" indent="0">
              <a:buNone/>
              <a:defRPr sz="1600"/>
            </a:lvl4pPr>
            <a:lvl5pPr marL="1828800" indent="0">
              <a:buNone/>
              <a:defRPr sz="1600"/>
            </a:lvl5pPr>
          </a:lstStyle>
          <a:p>
            <a:pPr lvl="0"/>
            <a:r>
              <a:rPr lang="en-US" dirty="0"/>
              <a:t>Content goes here</a:t>
            </a:r>
            <a:endParaRPr lang="en-GB" dirty="0"/>
          </a:p>
        </p:txBody>
      </p:sp>
      <p:sp>
        <p:nvSpPr>
          <p:cNvPr id="4" name="Rectangle 3">
            <a:extLst>
              <a:ext uri="{FF2B5EF4-FFF2-40B4-BE49-F238E27FC236}">
                <a16:creationId xmlns:a16="http://schemas.microsoft.com/office/drawing/2014/main" id="{BFE5A664-40C4-C876-67D5-8610AABAB655}"/>
              </a:ext>
            </a:extLst>
          </p:cNvPr>
          <p:cNvSpPr/>
          <p:nvPr userDrawn="1"/>
        </p:nvSpPr>
        <p:spPr>
          <a:xfrm>
            <a:off x="0" y="6326539"/>
            <a:ext cx="12192000" cy="531461"/>
          </a:xfrm>
          <a:prstGeom prst="rect">
            <a:avLst/>
          </a:prstGeom>
          <a:solidFill>
            <a:schemeClr val="accent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TextBox 4">
            <a:extLst>
              <a:ext uri="{FF2B5EF4-FFF2-40B4-BE49-F238E27FC236}">
                <a16:creationId xmlns:a16="http://schemas.microsoft.com/office/drawing/2014/main" id="{89F161D9-F16E-C09C-6D5D-59316665EAA8}"/>
              </a:ext>
            </a:extLst>
          </p:cNvPr>
          <p:cNvSpPr txBox="1"/>
          <p:nvPr userDrawn="1"/>
        </p:nvSpPr>
        <p:spPr>
          <a:xfrm>
            <a:off x="333998" y="6451704"/>
            <a:ext cx="3622705" cy="276999"/>
          </a:xfrm>
          <a:prstGeom prst="rect">
            <a:avLst/>
          </a:prstGeom>
          <a:solidFill>
            <a:srgbClr val="00604A"/>
          </a:solidFill>
        </p:spPr>
        <p:txBody>
          <a:bodyPr wrap="square" rtlCol="0">
            <a:spAutoFit/>
          </a:bodyPr>
          <a:lstStyle/>
          <a:p>
            <a:r>
              <a:rPr lang="en-GB" sz="1200" b="1" dirty="0">
                <a:solidFill>
                  <a:schemeClr val="bg1"/>
                </a:solidFill>
                <a:latin typeface="Arial" panose="020B0604020202020204" pitchFamily="34" charset="0"/>
                <a:cs typeface="Arial" panose="020B0604020202020204" pitchFamily="34" charset="0"/>
              </a:rPr>
              <a:t>Support Services</a:t>
            </a:r>
          </a:p>
        </p:txBody>
      </p:sp>
      <p:pic>
        <p:nvPicPr>
          <p:cNvPr id="6" name="Picture 5" descr="A black text on a white background&#10;&#10;AI-generated content may be incorrect.">
            <a:extLst>
              <a:ext uri="{FF2B5EF4-FFF2-40B4-BE49-F238E27FC236}">
                <a16:creationId xmlns:a16="http://schemas.microsoft.com/office/drawing/2014/main" id="{F1AA9767-AA18-FFC2-7D38-F97F49DA806B}"/>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9346692" y="6408605"/>
            <a:ext cx="2511309" cy="363196"/>
          </a:xfrm>
          <a:prstGeom prst="rect">
            <a:avLst/>
          </a:prstGeom>
        </p:spPr>
      </p:pic>
      <p:pic>
        <p:nvPicPr>
          <p:cNvPr id="8" name="Picture 7" descr="A black background with blue text&#10;&#10;Description automatically generated">
            <a:extLst>
              <a:ext uri="{FF2B5EF4-FFF2-40B4-BE49-F238E27FC236}">
                <a16:creationId xmlns:a16="http://schemas.microsoft.com/office/drawing/2014/main" id="{FF789164-A361-BBE2-7019-9AA8F27EE18B}"/>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9869811" y="230189"/>
            <a:ext cx="1988191" cy="504749"/>
          </a:xfrm>
          <a:prstGeom prst="rect">
            <a:avLst/>
          </a:prstGeom>
        </p:spPr>
      </p:pic>
    </p:spTree>
    <p:extLst>
      <p:ext uri="{BB962C8B-B14F-4D97-AF65-F5344CB8AC3E}">
        <p14:creationId xmlns:p14="http://schemas.microsoft.com/office/powerpoint/2010/main" val="3493125628"/>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Two column (whit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7DFA05D-ECBF-B837-6EB5-42508C4ACFCA}"/>
              </a:ext>
            </a:extLst>
          </p:cNvPr>
          <p:cNvSpPr>
            <a:spLocks noGrp="1"/>
          </p:cNvSpPr>
          <p:nvPr>
            <p:ph type="title" hasCustomPrompt="1"/>
          </p:nvPr>
        </p:nvSpPr>
        <p:spPr/>
        <p:txBody>
          <a:bodyPr/>
          <a:lstStyle>
            <a:lvl1pPr>
              <a:defRPr>
                <a:solidFill>
                  <a:schemeClr val="tx2"/>
                </a:solidFill>
              </a:defRPr>
            </a:lvl1pPr>
          </a:lstStyle>
          <a:p>
            <a:r>
              <a:rPr lang="en-US" dirty="0"/>
              <a:t>Title goes here</a:t>
            </a:r>
            <a:endParaRPr lang="en-GB" dirty="0"/>
          </a:p>
        </p:txBody>
      </p:sp>
      <p:sp>
        <p:nvSpPr>
          <p:cNvPr id="3" name="Content Placeholder 2">
            <a:extLst>
              <a:ext uri="{FF2B5EF4-FFF2-40B4-BE49-F238E27FC236}">
                <a16:creationId xmlns:a16="http://schemas.microsoft.com/office/drawing/2014/main" id="{EB239D90-A0FB-3C1D-887C-9E0E7E9EDDF6}"/>
              </a:ext>
            </a:extLst>
          </p:cNvPr>
          <p:cNvSpPr>
            <a:spLocks noGrp="1"/>
          </p:cNvSpPr>
          <p:nvPr>
            <p:ph sz="half" idx="1" hasCustomPrompt="1"/>
          </p:nvPr>
        </p:nvSpPr>
        <p:spPr>
          <a:xfrm>
            <a:off x="333998" y="2063522"/>
            <a:ext cx="5571145" cy="4662017"/>
          </a:xfrm>
        </p:spPr>
        <p:txBody>
          <a:bodyPr>
            <a:normAutofit/>
          </a:bodyPr>
          <a:lstStyle>
            <a:lvl1pPr marL="0" indent="0">
              <a:buNone/>
              <a:defRPr sz="2000" b="0"/>
            </a:lvl1pPr>
            <a:lvl2pPr marL="457200" indent="0">
              <a:buNone/>
              <a:defRPr sz="2000"/>
            </a:lvl2pPr>
            <a:lvl3pPr marL="914400" indent="0">
              <a:buNone/>
              <a:defRPr sz="2000"/>
            </a:lvl3pPr>
            <a:lvl4pPr marL="1371600" indent="0">
              <a:buNone/>
              <a:defRPr sz="2000"/>
            </a:lvl4pPr>
            <a:lvl5pPr marL="1828800" indent="0">
              <a:buNone/>
              <a:defRPr sz="2000"/>
            </a:lvl5pPr>
          </a:lstStyle>
          <a:p>
            <a:pPr lvl="0"/>
            <a:r>
              <a:rPr lang="en-US" dirty="0"/>
              <a:t>Click to add content</a:t>
            </a:r>
            <a:endParaRPr lang="en-GB" dirty="0"/>
          </a:p>
        </p:txBody>
      </p:sp>
      <p:sp>
        <p:nvSpPr>
          <p:cNvPr id="4" name="Content Placeholder 3">
            <a:extLst>
              <a:ext uri="{FF2B5EF4-FFF2-40B4-BE49-F238E27FC236}">
                <a16:creationId xmlns:a16="http://schemas.microsoft.com/office/drawing/2014/main" id="{20C7CD7C-9717-963D-70A1-429BBB1D541B}"/>
              </a:ext>
            </a:extLst>
          </p:cNvPr>
          <p:cNvSpPr>
            <a:spLocks noGrp="1"/>
          </p:cNvSpPr>
          <p:nvPr>
            <p:ph sz="half" idx="2" hasCustomPrompt="1"/>
          </p:nvPr>
        </p:nvSpPr>
        <p:spPr>
          <a:xfrm>
            <a:off x="6286856" y="2063522"/>
            <a:ext cx="5571146" cy="4662017"/>
          </a:xfrm>
        </p:spPr>
        <p:txBody>
          <a:bodyPr>
            <a:normAutofit/>
          </a:bodyPr>
          <a:lstStyle>
            <a:lvl1pPr marL="0" indent="0">
              <a:buNone/>
              <a:defRPr sz="2000" b="0"/>
            </a:lvl1pPr>
            <a:lvl2pPr marL="457200" indent="0">
              <a:buNone/>
              <a:defRPr sz="2000" b="0"/>
            </a:lvl2pPr>
            <a:lvl3pPr marL="914400" indent="0">
              <a:buNone/>
              <a:defRPr sz="2000" b="0"/>
            </a:lvl3pPr>
            <a:lvl4pPr marL="1371600" indent="0">
              <a:buNone/>
              <a:defRPr sz="2000" b="0"/>
            </a:lvl4pPr>
            <a:lvl5pPr marL="1828800" indent="0">
              <a:buNone/>
              <a:defRPr sz="2000" b="0"/>
            </a:lvl5pPr>
          </a:lstStyle>
          <a:p>
            <a:pPr lvl="0"/>
            <a:r>
              <a:rPr lang="en-US" dirty="0"/>
              <a:t>Click to add content</a:t>
            </a:r>
            <a:endParaRPr lang="en-GB" dirty="0"/>
          </a:p>
        </p:txBody>
      </p:sp>
      <p:sp>
        <p:nvSpPr>
          <p:cNvPr id="5" name="Text Placeholder 2">
            <a:extLst>
              <a:ext uri="{FF2B5EF4-FFF2-40B4-BE49-F238E27FC236}">
                <a16:creationId xmlns:a16="http://schemas.microsoft.com/office/drawing/2014/main" id="{83DEA4C5-61BE-C5A7-8B89-783054ADF476}"/>
              </a:ext>
            </a:extLst>
          </p:cNvPr>
          <p:cNvSpPr>
            <a:spLocks noGrp="1"/>
          </p:cNvSpPr>
          <p:nvPr>
            <p:ph type="body" idx="10" hasCustomPrompt="1"/>
          </p:nvPr>
        </p:nvSpPr>
        <p:spPr>
          <a:xfrm>
            <a:off x="333998" y="1316051"/>
            <a:ext cx="5571146" cy="589661"/>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add sub-heading</a:t>
            </a:r>
          </a:p>
        </p:txBody>
      </p:sp>
      <p:sp>
        <p:nvSpPr>
          <p:cNvPr id="6" name="Text Placeholder 2">
            <a:extLst>
              <a:ext uri="{FF2B5EF4-FFF2-40B4-BE49-F238E27FC236}">
                <a16:creationId xmlns:a16="http://schemas.microsoft.com/office/drawing/2014/main" id="{2FDC9EFC-326B-4966-5B48-365BAC359860}"/>
              </a:ext>
            </a:extLst>
          </p:cNvPr>
          <p:cNvSpPr>
            <a:spLocks noGrp="1"/>
          </p:cNvSpPr>
          <p:nvPr>
            <p:ph type="body" idx="11" hasCustomPrompt="1"/>
          </p:nvPr>
        </p:nvSpPr>
        <p:spPr>
          <a:xfrm>
            <a:off x="6286857" y="1316051"/>
            <a:ext cx="5571146" cy="589661"/>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add sub-heading</a:t>
            </a:r>
          </a:p>
        </p:txBody>
      </p:sp>
      <p:pic>
        <p:nvPicPr>
          <p:cNvPr id="8" name="Picture 7" descr="A black background with blue text&#10;&#10;Description automatically generated">
            <a:extLst>
              <a:ext uri="{FF2B5EF4-FFF2-40B4-BE49-F238E27FC236}">
                <a16:creationId xmlns:a16="http://schemas.microsoft.com/office/drawing/2014/main" id="{1CB6AAF0-721D-CAB7-4672-85D44B515B33}"/>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9869811" y="230189"/>
            <a:ext cx="1988191" cy="504749"/>
          </a:xfrm>
          <a:prstGeom prst="rect">
            <a:avLst/>
          </a:prstGeom>
        </p:spPr>
      </p:pic>
    </p:spTree>
    <p:extLst>
      <p:ext uri="{BB962C8B-B14F-4D97-AF65-F5344CB8AC3E}">
        <p14:creationId xmlns:p14="http://schemas.microsoft.com/office/powerpoint/2010/main" val="335534638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Text and image (white)">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BE4756B6-F509-1C42-B582-EB54928F14DC}"/>
              </a:ext>
            </a:extLst>
          </p:cNvPr>
          <p:cNvSpPr>
            <a:spLocks noGrp="1"/>
          </p:cNvSpPr>
          <p:nvPr>
            <p:ph idx="1" hasCustomPrompt="1"/>
          </p:nvPr>
        </p:nvSpPr>
        <p:spPr>
          <a:xfrm>
            <a:off x="5537675" y="1330369"/>
            <a:ext cx="6320327" cy="4238714"/>
          </a:xfrm>
        </p:spPr>
        <p:txBody>
          <a:bodyPr>
            <a:normAutofit/>
          </a:bodyPr>
          <a:lstStyle>
            <a:lvl1pPr marL="0" indent="0">
              <a:buNone/>
              <a:defRPr sz="2000" b="0"/>
            </a:lvl1pPr>
            <a:lvl2pPr marL="457200" indent="0">
              <a:buNone/>
              <a:defRPr sz="2800" b="0"/>
            </a:lvl2pPr>
            <a:lvl3pPr marL="914400" indent="0">
              <a:buNone/>
              <a:defRPr sz="2400" b="0"/>
            </a:lvl3pPr>
            <a:lvl4pPr marL="1371600" indent="0">
              <a:buNone/>
              <a:defRPr sz="2000" b="0"/>
            </a:lvl4pPr>
            <a:lvl5pPr marL="1828800" indent="0">
              <a:buNone/>
              <a:defRPr sz="2000" b="0"/>
            </a:lvl5pPr>
            <a:lvl6pPr>
              <a:defRPr sz="2000"/>
            </a:lvl6pPr>
            <a:lvl7pPr>
              <a:defRPr sz="2000"/>
            </a:lvl7pPr>
            <a:lvl8pPr>
              <a:defRPr sz="2000"/>
            </a:lvl8pPr>
            <a:lvl9pPr>
              <a:defRPr sz="2000"/>
            </a:lvl9pPr>
          </a:lstStyle>
          <a:p>
            <a:pPr lvl="0"/>
            <a:r>
              <a:rPr lang="en-US" dirty="0"/>
              <a:t>Click to add content</a:t>
            </a:r>
            <a:endParaRPr lang="en-GB" dirty="0"/>
          </a:p>
        </p:txBody>
      </p:sp>
      <p:sp>
        <p:nvSpPr>
          <p:cNvPr id="4" name="Text Placeholder 3">
            <a:extLst>
              <a:ext uri="{FF2B5EF4-FFF2-40B4-BE49-F238E27FC236}">
                <a16:creationId xmlns:a16="http://schemas.microsoft.com/office/drawing/2014/main" id="{ED5D5394-D13D-DEA9-A2AD-D6B34E2C274A}"/>
              </a:ext>
            </a:extLst>
          </p:cNvPr>
          <p:cNvSpPr>
            <a:spLocks noGrp="1"/>
          </p:cNvSpPr>
          <p:nvPr>
            <p:ph type="body" sz="half" idx="2" hasCustomPrompt="1"/>
          </p:nvPr>
        </p:nvSpPr>
        <p:spPr>
          <a:xfrm>
            <a:off x="333998" y="1316052"/>
            <a:ext cx="4887482" cy="5200663"/>
          </a:xfrm>
        </p:spPr>
        <p:txBody>
          <a:bodyPr>
            <a:normAutofit/>
          </a:bodyPr>
          <a:lstStyle>
            <a:lvl1pPr marL="0" indent="0">
              <a:buNone/>
              <a:defRPr sz="2000" b="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add content</a:t>
            </a:r>
          </a:p>
        </p:txBody>
      </p:sp>
      <p:sp>
        <p:nvSpPr>
          <p:cNvPr id="8" name="Title 1">
            <a:extLst>
              <a:ext uri="{FF2B5EF4-FFF2-40B4-BE49-F238E27FC236}">
                <a16:creationId xmlns:a16="http://schemas.microsoft.com/office/drawing/2014/main" id="{B2081515-84DA-4AEB-52B8-9049432B14BD}"/>
              </a:ext>
            </a:extLst>
          </p:cNvPr>
          <p:cNvSpPr>
            <a:spLocks noGrp="1"/>
          </p:cNvSpPr>
          <p:nvPr>
            <p:ph type="title" hasCustomPrompt="1"/>
          </p:nvPr>
        </p:nvSpPr>
        <p:spPr>
          <a:xfrm>
            <a:off x="333998" y="152990"/>
            <a:ext cx="8228888" cy="928052"/>
          </a:xfrm>
        </p:spPr>
        <p:txBody>
          <a:bodyPr/>
          <a:lstStyle>
            <a:lvl1pPr>
              <a:defRPr b="1">
                <a:solidFill>
                  <a:schemeClr val="tx2"/>
                </a:solidFill>
              </a:defRPr>
            </a:lvl1pPr>
          </a:lstStyle>
          <a:p>
            <a:r>
              <a:rPr lang="en-US" dirty="0"/>
              <a:t>Title goes here</a:t>
            </a:r>
            <a:endParaRPr lang="en-GB" dirty="0"/>
          </a:p>
        </p:txBody>
      </p:sp>
      <p:pic>
        <p:nvPicPr>
          <p:cNvPr id="6" name="Picture 5" descr="A black background with blue text&#10;&#10;Description automatically generated">
            <a:extLst>
              <a:ext uri="{FF2B5EF4-FFF2-40B4-BE49-F238E27FC236}">
                <a16:creationId xmlns:a16="http://schemas.microsoft.com/office/drawing/2014/main" id="{A6BA53C6-DC40-9599-CED5-120AB0AB639D}"/>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9869811" y="230189"/>
            <a:ext cx="1988191" cy="504749"/>
          </a:xfrm>
          <a:prstGeom prst="rect">
            <a:avLst/>
          </a:prstGeom>
        </p:spPr>
      </p:pic>
      <p:pic>
        <p:nvPicPr>
          <p:cNvPr id="7" name="Picture 6" descr="A black text on a white background&#10;&#10;AI-generated content may be incorrect.">
            <a:extLst>
              <a:ext uri="{FF2B5EF4-FFF2-40B4-BE49-F238E27FC236}">
                <a16:creationId xmlns:a16="http://schemas.microsoft.com/office/drawing/2014/main" id="{23CCF47F-8848-7ED3-4E2A-C40E8ABB1621}"/>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9341708" y="6408605"/>
            <a:ext cx="2511309" cy="363196"/>
          </a:xfrm>
          <a:prstGeom prst="rect">
            <a:avLst/>
          </a:prstGeom>
        </p:spPr>
      </p:pic>
    </p:spTree>
    <p:extLst>
      <p:ext uri="{BB962C8B-B14F-4D97-AF65-F5344CB8AC3E}">
        <p14:creationId xmlns:p14="http://schemas.microsoft.com/office/powerpoint/2010/main" val="3238373693"/>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Icon 1 (white)">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BE4756B6-F509-1C42-B582-EB54928F14DC}"/>
              </a:ext>
            </a:extLst>
          </p:cNvPr>
          <p:cNvSpPr>
            <a:spLocks noGrp="1"/>
          </p:cNvSpPr>
          <p:nvPr>
            <p:ph idx="1" hasCustomPrompt="1"/>
          </p:nvPr>
        </p:nvSpPr>
        <p:spPr>
          <a:xfrm>
            <a:off x="1418601" y="1508699"/>
            <a:ext cx="10434415" cy="1205268"/>
          </a:xfrm>
        </p:spPr>
        <p:txBody>
          <a:bodyPr>
            <a:normAutofit/>
          </a:bodyPr>
          <a:lstStyle>
            <a:lvl1pPr marL="0" indent="0">
              <a:buNone/>
              <a:defRPr sz="2000" b="0"/>
            </a:lvl1pPr>
            <a:lvl2pPr marL="457200" indent="0">
              <a:buNone/>
              <a:defRPr sz="2800" b="0"/>
            </a:lvl2pPr>
            <a:lvl3pPr marL="914400" indent="0">
              <a:buNone/>
              <a:defRPr sz="2400" b="0"/>
            </a:lvl3pPr>
            <a:lvl4pPr marL="1371600" indent="0">
              <a:buNone/>
              <a:defRPr sz="2000" b="0"/>
            </a:lvl4pPr>
            <a:lvl5pPr marL="1828800" indent="0">
              <a:buNone/>
              <a:defRPr sz="2000" b="0"/>
            </a:lvl5pPr>
            <a:lvl6pPr>
              <a:defRPr sz="2000"/>
            </a:lvl6pPr>
            <a:lvl7pPr>
              <a:defRPr sz="2000"/>
            </a:lvl7pPr>
            <a:lvl8pPr>
              <a:defRPr sz="2000"/>
            </a:lvl8pPr>
            <a:lvl9pPr>
              <a:defRPr sz="2000"/>
            </a:lvl9pPr>
          </a:lstStyle>
          <a:p>
            <a:pPr lvl="0"/>
            <a:r>
              <a:rPr lang="en-US" dirty="0"/>
              <a:t>Click to add content</a:t>
            </a:r>
            <a:endParaRPr lang="en-GB" dirty="0"/>
          </a:p>
        </p:txBody>
      </p:sp>
      <p:sp>
        <p:nvSpPr>
          <p:cNvPr id="8" name="Title 1">
            <a:extLst>
              <a:ext uri="{FF2B5EF4-FFF2-40B4-BE49-F238E27FC236}">
                <a16:creationId xmlns:a16="http://schemas.microsoft.com/office/drawing/2014/main" id="{B2081515-84DA-4AEB-52B8-9049432B14BD}"/>
              </a:ext>
            </a:extLst>
          </p:cNvPr>
          <p:cNvSpPr>
            <a:spLocks noGrp="1"/>
          </p:cNvSpPr>
          <p:nvPr>
            <p:ph type="title" hasCustomPrompt="1"/>
          </p:nvPr>
        </p:nvSpPr>
        <p:spPr>
          <a:xfrm>
            <a:off x="333998" y="158021"/>
            <a:ext cx="8228888" cy="928052"/>
          </a:xfrm>
        </p:spPr>
        <p:txBody>
          <a:bodyPr/>
          <a:lstStyle>
            <a:lvl1pPr>
              <a:defRPr b="1">
                <a:solidFill>
                  <a:schemeClr val="tx2"/>
                </a:solidFill>
              </a:defRPr>
            </a:lvl1pPr>
          </a:lstStyle>
          <a:p>
            <a:r>
              <a:rPr lang="en-US" dirty="0"/>
              <a:t>Title goes here</a:t>
            </a:r>
            <a:endParaRPr lang="en-GB" dirty="0"/>
          </a:p>
        </p:txBody>
      </p:sp>
      <p:sp>
        <p:nvSpPr>
          <p:cNvPr id="6" name="Content Placeholder 5">
            <a:extLst>
              <a:ext uri="{FF2B5EF4-FFF2-40B4-BE49-F238E27FC236}">
                <a16:creationId xmlns:a16="http://schemas.microsoft.com/office/drawing/2014/main" id="{4CED57BC-3BE8-0B44-220A-BC07BBD4283C}"/>
              </a:ext>
            </a:extLst>
          </p:cNvPr>
          <p:cNvSpPr>
            <a:spLocks noGrp="1"/>
          </p:cNvSpPr>
          <p:nvPr>
            <p:ph sz="quarter" idx="10" hasCustomPrompt="1"/>
          </p:nvPr>
        </p:nvSpPr>
        <p:spPr>
          <a:xfrm>
            <a:off x="333998" y="1508699"/>
            <a:ext cx="725977" cy="720000"/>
          </a:xfrm>
        </p:spPr>
        <p:txBody>
          <a:bodyPr>
            <a:normAutofit/>
          </a:bodyPr>
          <a:lstStyle>
            <a:lvl1pPr marL="0" indent="0">
              <a:buNone/>
              <a:defRPr sz="1200" b="0"/>
            </a:lvl1pPr>
          </a:lstStyle>
          <a:p>
            <a:pPr lvl="0"/>
            <a:r>
              <a:rPr lang="en-GB" dirty="0"/>
              <a:t>Drag an icon into this space</a:t>
            </a:r>
          </a:p>
        </p:txBody>
      </p:sp>
      <p:sp>
        <p:nvSpPr>
          <p:cNvPr id="7" name="Content Placeholder 5">
            <a:extLst>
              <a:ext uri="{FF2B5EF4-FFF2-40B4-BE49-F238E27FC236}">
                <a16:creationId xmlns:a16="http://schemas.microsoft.com/office/drawing/2014/main" id="{7006F13E-4DED-D99F-BBFD-627873469772}"/>
              </a:ext>
            </a:extLst>
          </p:cNvPr>
          <p:cNvSpPr>
            <a:spLocks noGrp="1"/>
          </p:cNvSpPr>
          <p:nvPr>
            <p:ph sz="quarter" idx="11" hasCustomPrompt="1"/>
          </p:nvPr>
        </p:nvSpPr>
        <p:spPr>
          <a:xfrm>
            <a:off x="333996" y="3040583"/>
            <a:ext cx="725977" cy="720000"/>
          </a:xfrm>
        </p:spPr>
        <p:txBody>
          <a:bodyPr>
            <a:normAutofit/>
          </a:bodyPr>
          <a:lstStyle>
            <a:lvl1pPr marL="0" indent="0">
              <a:buNone/>
              <a:defRPr sz="1200" b="0"/>
            </a:lvl1pPr>
          </a:lstStyle>
          <a:p>
            <a:pPr lvl="0"/>
            <a:r>
              <a:rPr lang="en-GB" dirty="0"/>
              <a:t>Drag an icon into this space</a:t>
            </a:r>
          </a:p>
        </p:txBody>
      </p:sp>
      <p:sp>
        <p:nvSpPr>
          <p:cNvPr id="9" name="Content Placeholder 5">
            <a:extLst>
              <a:ext uri="{FF2B5EF4-FFF2-40B4-BE49-F238E27FC236}">
                <a16:creationId xmlns:a16="http://schemas.microsoft.com/office/drawing/2014/main" id="{39210845-8699-4460-931D-3BC909700BEA}"/>
              </a:ext>
            </a:extLst>
          </p:cNvPr>
          <p:cNvSpPr>
            <a:spLocks noGrp="1"/>
          </p:cNvSpPr>
          <p:nvPr>
            <p:ph sz="quarter" idx="12" hasCustomPrompt="1"/>
          </p:nvPr>
        </p:nvSpPr>
        <p:spPr>
          <a:xfrm>
            <a:off x="333997" y="4468877"/>
            <a:ext cx="725977" cy="720000"/>
          </a:xfrm>
        </p:spPr>
        <p:txBody>
          <a:bodyPr>
            <a:normAutofit/>
          </a:bodyPr>
          <a:lstStyle>
            <a:lvl1pPr marL="0" indent="0">
              <a:buNone/>
              <a:defRPr sz="1200" b="0"/>
            </a:lvl1pPr>
          </a:lstStyle>
          <a:p>
            <a:pPr lvl="0"/>
            <a:r>
              <a:rPr lang="en-GB" dirty="0"/>
              <a:t>Drag an icon into this space</a:t>
            </a:r>
          </a:p>
        </p:txBody>
      </p:sp>
      <p:sp>
        <p:nvSpPr>
          <p:cNvPr id="10" name="Content Placeholder 2">
            <a:extLst>
              <a:ext uri="{FF2B5EF4-FFF2-40B4-BE49-F238E27FC236}">
                <a16:creationId xmlns:a16="http://schemas.microsoft.com/office/drawing/2014/main" id="{D6EF1505-83CB-24CB-BB07-99515E4F90B3}"/>
              </a:ext>
            </a:extLst>
          </p:cNvPr>
          <p:cNvSpPr>
            <a:spLocks noGrp="1"/>
          </p:cNvSpPr>
          <p:nvPr>
            <p:ph idx="13" hasCustomPrompt="1"/>
          </p:nvPr>
        </p:nvSpPr>
        <p:spPr>
          <a:xfrm>
            <a:off x="1418602" y="3040583"/>
            <a:ext cx="10434414" cy="1205268"/>
          </a:xfrm>
        </p:spPr>
        <p:txBody>
          <a:bodyPr>
            <a:normAutofit/>
          </a:bodyPr>
          <a:lstStyle>
            <a:lvl1pPr marL="0" indent="0">
              <a:buNone/>
              <a:defRPr sz="2000" b="0"/>
            </a:lvl1pPr>
            <a:lvl2pPr marL="457200" indent="0">
              <a:buNone/>
              <a:defRPr sz="2800" b="0"/>
            </a:lvl2pPr>
            <a:lvl3pPr marL="914400" indent="0">
              <a:buNone/>
              <a:defRPr sz="2400" b="0"/>
            </a:lvl3pPr>
            <a:lvl4pPr marL="1371600" indent="0">
              <a:buNone/>
              <a:defRPr sz="2000" b="0"/>
            </a:lvl4pPr>
            <a:lvl5pPr marL="1828800" indent="0">
              <a:buNone/>
              <a:defRPr sz="2000" b="0"/>
            </a:lvl5pPr>
            <a:lvl6pPr>
              <a:defRPr sz="2000"/>
            </a:lvl6pPr>
            <a:lvl7pPr>
              <a:defRPr sz="2000"/>
            </a:lvl7pPr>
            <a:lvl8pPr>
              <a:defRPr sz="2000"/>
            </a:lvl8pPr>
            <a:lvl9pPr>
              <a:defRPr sz="2000"/>
            </a:lvl9pPr>
          </a:lstStyle>
          <a:p>
            <a:pPr lvl="0"/>
            <a:r>
              <a:rPr lang="en-US" dirty="0"/>
              <a:t>Click to add content</a:t>
            </a:r>
            <a:endParaRPr lang="en-GB" dirty="0"/>
          </a:p>
        </p:txBody>
      </p:sp>
      <p:sp>
        <p:nvSpPr>
          <p:cNvPr id="11" name="Content Placeholder 2">
            <a:extLst>
              <a:ext uri="{FF2B5EF4-FFF2-40B4-BE49-F238E27FC236}">
                <a16:creationId xmlns:a16="http://schemas.microsoft.com/office/drawing/2014/main" id="{21FD3C59-A4D1-B70E-5061-5803DA5F878B}"/>
              </a:ext>
            </a:extLst>
          </p:cNvPr>
          <p:cNvSpPr>
            <a:spLocks noGrp="1"/>
          </p:cNvSpPr>
          <p:nvPr>
            <p:ph idx="14" hasCustomPrompt="1"/>
          </p:nvPr>
        </p:nvSpPr>
        <p:spPr>
          <a:xfrm>
            <a:off x="1418602" y="4472315"/>
            <a:ext cx="10434414" cy="1205268"/>
          </a:xfrm>
        </p:spPr>
        <p:txBody>
          <a:bodyPr>
            <a:normAutofit/>
          </a:bodyPr>
          <a:lstStyle>
            <a:lvl1pPr marL="0" indent="0">
              <a:buNone/>
              <a:defRPr sz="2000" b="0"/>
            </a:lvl1pPr>
            <a:lvl2pPr marL="457200" indent="0">
              <a:buNone/>
              <a:defRPr sz="2800" b="0"/>
            </a:lvl2pPr>
            <a:lvl3pPr marL="914400" indent="0">
              <a:buNone/>
              <a:defRPr sz="2400" b="0"/>
            </a:lvl3pPr>
            <a:lvl4pPr marL="1371600" indent="0">
              <a:buNone/>
              <a:defRPr sz="2000" b="0"/>
            </a:lvl4pPr>
            <a:lvl5pPr marL="1828800" indent="0">
              <a:buNone/>
              <a:defRPr sz="2000" b="0"/>
            </a:lvl5pPr>
            <a:lvl6pPr>
              <a:defRPr sz="2000"/>
            </a:lvl6pPr>
            <a:lvl7pPr>
              <a:defRPr sz="2000"/>
            </a:lvl7pPr>
            <a:lvl8pPr>
              <a:defRPr sz="2000"/>
            </a:lvl8pPr>
            <a:lvl9pPr>
              <a:defRPr sz="2000"/>
            </a:lvl9pPr>
          </a:lstStyle>
          <a:p>
            <a:pPr lvl="0"/>
            <a:r>
              <a:rPr lang="en-US" dirty="0"/>
              <a:t>Click to add content</a:t>
            </a:r>
            <a:endParaRPr lang="en-GB" dirty="0"/>
          </a:p>
        </p:txBody>
      </p:sp>
      <p:pic>
        <p:nvPicPr>
          <p:cNvPr id="5" name="Picture 4" descr="A black background with blue text&#10;&#10;Description automatically generated">
            <a:extLst>
              <a:ext uri="{FF2B5EF4-FFF2-40B4-BE49-F238E27FC236}">
                <a16:creationId xmlns:a16="http://schemas.microsoft.com/office/drawing/2014/main" id="{76E85FA2-5B12-3AAF-0CE5-FC41C4E1242C}"/>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9869811" y="230189"/>
            <a:ext cx="1988191" cy="504749"/>
          </a:xfrm>
          <a:prstGeom prst="rect">
            <a:avLst/>
          </a:prstGeom>
        </p:spPr>
      </p:pic>
      <p:pic>
        <p:nvPicPr>
          <p:cNvPr id="12" name="Picture 11" descr="A black text on a white background&#10;&#10;AI-generated content may be incorrect.">
            <a:extLst>
              <a:ext uri="{FF2B5EF4-FFF2-40B4-BE49-F238E27FC236}">
                <a16:creationId xmlns:a16="http://schemas.microsoft.com/office/drawing/2014/main" id="{2C7CA057-293B-BF09-A817-0DB6BBBE9FB7}"/>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9341708" y="6408605"/>
            <a:ext cx="2511309" cy="363196"/>
          </a:xfrm>
          <a:prstGeom prst="rect">
            <a:avLst/>
          </a:prstGeom>
        </p:spPr>
      </p:pic>
    </p:spTree>
    <p:extLst>
      <p:ext uri="{BB962C8B-B14F-4D97-AF65-F5344CB8AC3E}">
        <p14:creationId xmlns:p14="http://schemas.microsoft.com/office/powerpoint/2010/main" val="385937539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E68143-6E2A-C6C4-3468-05E01FB45C27}"/>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C6FD87C8-D3C7-8F72-0A1D-61F2C0367BEC}"/>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0D4DBA38-40CC-D85A-2CA6-C1067ADF2100}"/>
              </a:ext>
            </a:extLst>
          </p:cNvPr>
          <p:cNvSpPr>
            <a:spLocks noGrp="1"/>
          </p:cNvSpPr>
          <p:nvPr>
            <p:ph type="dt" sz="half" idx="10"/>
          </p:nvPr>
        </p:nvSpPr>
        <p:spPr/>
        <p:txBody>
          <a:bodyPr/>
          <a:lstStyle/>
          <a:p>
            <a:fld id="{CBB8F1B9-33A5-46FB-8CB8-113DAD16AFE8}" type="datetimeFigureOut">
              <a:rPr lang="en-GB" smtClean="0"/>
              <a:t>14/05/2026</a:t>
            </a:fld>
            <a:endParaRPr lang="en-GB"/>
          </a:p>
        </p:txBody>
      </p:sp>
      <p:sp>
        <p:nvSpPr>
          <p:cNvPr id="5" name="Footer Placeholder 4">
            <a:extLst>
              <a:ext uri="{FF2B5EF4-FFF2-40B4-BE49-F238E27FC236}">
                <a16:creationId xmlns:a16="http://schemas.microsoft.com/office/drawing/2014/main" id="{09115C81-5B07-B868-08CD-6226CE40D2D7}"/>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AE337F44-A812-8456-EC8C-9F28D4F7737C}"/>
              </a:ext>
            </a:extLst>
          </p:cNvPr>
          <p:cNvSpPr>
            <a:spLocks noGrp="1"/>
          </p:cNvSpPr>
          <p:nvPr>
            <p:ph type="sldNum" sz="quarter" idx="12"/>
          </p:nvPr>
        </p:nvSpPr>
        <p:spPr/>
        <p:txBody>
          <a:bodyPr/>
          <a:lstStyle/>
          <a:p>
            <a:fld id="{B1C5FDE4-FFDB-4797-9312-0D271AEB7476}" type="slidenum">
              <a:rPr lang="en-GB" smtClean="0"/>
              <a:t>‹#›</a:t>
            </a:fld>
            <a:endParaRPr lang="en-GB"/>
          </a:p>
        </p:txBody>
      </p:sp>
    </p:spTree>
    <p:extLst>
      <p:ext uri="{BB962C8B-B14F-4D97-AF65-F5344CB8AC3E}">
        <p14:creationId xmlns:p14="http://schemas.microsoft.com/office/powerpoint/2010/main" val="1751230725"/>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Icon 2 (white)">
    <p:spTree>
      <p:nvGrpSpPr>
        <p:cNvPr id="1" name=""/>
        <p:cNvGrpSpPr/>
        <p:nvPr/>
      </p:nvGrpSpPr>
      <p:grpSpPr>
        <a:xfrm>
          <a:off x="0" y="0"/>
          <a:ext cx="0" cy="0"/>
          <a:chOff x="0" y="0"/>
          <a:chExt cx="0" cy="0"/>
        </a:xfrm>
      </p:grpSpPr>
      <p:sp>
        <p:nvSpPr>
          <p:cNvPr id="7" name="Content Placeholder 2">
            <a:extLst>
              <a:ext uri="{FF2B5EF4-FFF2-40B4-BE49-F238E27FC236}">
                <a16:creationId xmlns:a16="http://schemas.microsoft.com/office/drawing/2014/main" id="{FE4EE0F5-9C86-EDD7-CD21-93CA94E9E806}"/>
              </a:ext>
            </a:extLst>
          </p:cNvPr>
          <p:cNvSpPr>
            <a:spLocks noGrp="1"/>
          </p:cNvSpPr>
          <p:nvPr>
            <p:ph idx="1" hasCustomPrompt="1"/>
          </p:nvPr>
        </p:nvSpPr>
        <p:spPr>
          <a:xfrm>
            <a:off x="1418601" y="1508699"/>
            <a:ext cx="10434415" cy="1205268"/>
          </a:xfrm>
        </p:spPr>
        <p:txBody>
          <a:bodyPr>
            <a:normAutofit/>
          </a:bodyPr>
          <a:lstStyle>
            <a:lvl1pPr marL="0" indent="0">
              <a:buNone/>
              <a:defRPr sz="2000" b="0"/>
            </a:lvl1pPr>
            <a:lvl2pPr marL="457200" indent="0">
              <a:buNone/>
              <a:defRPr sz="2800" b="0"/>
            </a:lvl2pPr>
            <a:lvl3pPr marL="914400" indent="0">
              <a:buNone/>
              <a:defRPr sz="2400" b="0"/>
            </a:lvl3pPr>
            <a:lvl4pPr marL="1371600" indent="0">
              <a:buNone/>
              <a:defRPr sz="2000" b="0"/>
            </a:lvl4pPr>
            <a:lvl5pPr marL="1828800" indent="0">
              <a:buNone/>
              <a:defRPr sz="2000" b="0"/>
            </a:lvl5pPr>
            <a:lvl6pPr>
              <a:defRPr sz="2000"/>
            </a:lvl6pPr>
            <a:lvl7pPr>
              <a:defRPr sz="2000"/>
            </a:lvl7pPr>
            <a:lvl8pPr>
              <a:defRPr sz="2000"/>
            </a:lvl8pPr>
            <a:lvl9pPr>
              <a:defRPr sz="2000"/>
            </a:lvl9pPr>
          </a:lstStyle>
          <a:p>
            <a:pPr lvl="0"/>
            <a:r>
              <a:rPr lang="en-US" dirty="0"/>
              <a:t>Click to add content</a:t>
            </a:r>
            <a:endParaRPr lang="en-GB" dirty="0"/>
          </a:p>
        </p:txBody>
      </p:sp>
      <p:sp>
        <p:nvSpPr>
          <p:cNvPr id="9" name="Title 1">
            <a:extLst>
              <a:ext uri="{FF2B5EF4-FFF2-40B4-BE49-F238E27FC236}">
                <a16:creationId xmlns:a16="http://schemas.microsoft.com/office/drawing/2014/main" id="{72EF9F91-4CCE-F52B-B396-E14312DB3656}"/>
              </a:ext>
            </a:extLst>
          </p:cNvPr>
          <p:cNvSpPr>
            <a:spLocks noGrp="1"/>
          </p:cNvSpPr>
          <p:nvPr>
            <p:ph type="title" hasCustomPrompt="1"/>
          </p:nvPr>
        </p:nvSpPr>
        <p:spPr>
          <a:xfrm>
            <a:off x="333998" y="158021"/>
            <a:ext cx="8228888" cy="928052"/>
          </a:xfrm>
        </p:spPr>
        <p:txBody>
          <a:bodyPr/>
          <a:lstStyle>
            <a:lvl1pPr>
              <a:defRPr b="1">
                <a:solidFill>
                  <a:schemeClr val="tx2"/>
                </a:solidFill>
              </a:defRPr>
            </a:lvl1pPr>
          </a:lstStyle>
          <a:p>
            <a:r>
              <a:rPr lang="en-US" dirty="0"/>
              <a:t>Title goes here</a:t>
            </a:r>
            <a:endParaRPr lang="en-GB" dirty="0"/>
          </a:p>
        </p:txBody>
      </p:sp>
      <p:sp>
        <p:nvSpPr>
          <p:cNvPr id="13" name="Content Placeholder 2">
            <a:extLst>
              <a:ext uri="{FF2B5EF4-FFF2-40B4-BE49-F238E27FC236}">
                <a16:creationId xmlns:a16="http://schemas.microsoft.com/office/drawing/2014/main" id="{A6F4C614-CC25-44D2-E8BB-14F485FB5295}"/>
              </a:ext>
            </a:extLst>
          </p:cNvPr>
          <p:cNvSpPr>
            <a:spLocks noGrp="1"/>
          </p:cNvSpPr>
          <p:nvPr>
            <p:ph idx="13" hasCustomPrompt="1"/>
          </p:nvPr>
        </p:nvSpPr>
        <p:spPr>
          <a:xfrm>
            <a:off x="1418602" y="3040583"/>
            <a:ext cx="10434414" cy="1205268"/>
          </a:xfrm>
        </p:spPr>
        <p:txBody>
          <a:bodyPr>
            <a:normAutofit/>
          </a:bodyPr>
          <a:lstStyle>
            <a:lvl1pPr marL="0" indent="0">
              <a:buNone/>
              <a:defRPr sz="2000" b="0"/>
            </a:lvl1pPr>
            <a:lvl2pPr marL="457200" indent="0">
              <a:buNone/>
              <a:defRPr sz="2800" b="0"/>
            </a:lvl2pPr>
            <a:lvl3pPr marL="914400" indent="0">
              <a:buNone/>
              <a:defRPr sz="2400" b="0"/>
            </a:lvl3pPr>
            <a:lvl4pPr marL="1371600" indent="0">
              <a:buNone/>
              <a:defRPr sz="2000" b="0"/>
            </a:lvl4pPr>
            <a:lvl5pPr marL="1828800" indent="0">
              <a:buNone/>
              <a:defRPr sz="2000" b="0"/>
            </a:lvl5pPr>
            <a:lvl6pPr>
              <a:defRPr sz="2000"/>
            </a:lvl6pPr>
            <a:lvl7pPr>
              <a:defRPr sz="2000"/>
            </a:lvl7pPr>
            <a:lvl8pPr>
              <a:defRPr sz="2000"/>
            </a:lvl8pPr>
            <a:lvl9pPr>
              <a:defRPr sz="2000"/>
            </a:lvl9pPr>
          </a:lstStyle>
          <a:p>
            <a:pPr lvl="0"/>
            <a:r>
              <a:rPr lang="en-US" dirty="0"/>
              <a:t>Click to add content</a:t>
            </a:r>
            <a:endParaRPr lang="en-GB" dirty="0"/>
          </a:p>
        </p:txBody>
      </p:sp>
      <p:sp>
        <p:nvSpPr>
          <p:cNvPr id="14" name="Content Placeholder 2">
            <a:extLst>
              <a:ext uri="{FF2B5EF4-FFF2-40B4-BE49-F238E27FC236}">
                <a16:creationId xmlns:a16="http://schemas.microsoft.com/office/drawing/2014/main" id="{BA2754FB-3924-6DFB-1E17-47116344DA5E}"/>
              </a:ext>
            </a:extLst>
          </p:cNvPr>
          <p:cNvSpPr>
            <a:spLocks noGrp="1"/>
          </p:cNvSpPr>
          <p:nvPr>
            <p:ph idx="14" hasCustomPrompt="1"/>
          </p:nvPr>
        </p:nvSpPr>
        <p:spPr>
          <a:xfrm>
            <a:off x="1418602" y="4472315"/>
            <a:ext cx="10434414" cy="1205268"/>
          </a:xfrm>
        </p:spPr>
        <p:txBody>
          <a:bodyPr>
            <a:normAutofit/>
          </a:bodyPr>
          <a:lstStyle>
            <a:lvl1pPr marL="0" indent="0">
              <a:buNone/>
              <a:defRPr sz="2000" b="0"/>
            </a:lvl1pPr>
            <a:lvl2pPr marL="457200" indent="0">
              <a:buNone/>
              <a:defRPr sz="2800" b="0"/>
            </a:lvl2pPr>
            <a:lvl3pPr marL="914400" indent="0">
              <a:buNone/>
              <a:defRPr sz="2400" b="0"/>
            </a:lvl3pPr>
            <a:lvl4pPr marL="1371600" indent="0">
              <a:buNone/>
              <a:defRPr sz="2000" b="0"/>
            </a:lvl4pPr>
            <a:lvl5pPr marL="1828800" indent="0">
              <a:buNone/>
              <a:defRPr sz="2000" b="0"/>
            </a:lvl5pPr>
            <a:lvl6pPr>
              <a:defRPr sz="2000"/>
            </a:lvl6pPr>
            <a:lvl7pPr>
              <a:defRPr sz="2000"/>
            </a:lvl7pPr>
            <a:lvl8pPr>
              <a:defRPr sz="2000"/>
            </a:lvl8pPr>
            <a:lvl9pPr>
              <a:defRPr sz="2000"/>
            </a:lvl9pPr>
          </a:lstStyle>
          <a:p>
            <a:pPr lvl="0"/>
            <a:r>
              <a:rPr lang="en-US" dirty="0"/>
              <a:t>Click to add content</a:t>
            </a:r>
            <a:endParaRPr lang="en-GB" dirty="0"/>
          </a:p>
        </p:txBody>
      </p:sp>
      <p:pic>
        <p:nvPicPr>
          <p:cNvPr id="15" name="Picture 14" descr="A black background with blue text&#10;&#10;Description automatically generated">
            <a:extLst>
              <a:ext uri="{FF2B5EF4-FFF2-40B4-BE49-F238E27FC236}">
                <a16:creationId xmlns:a16="http://schemas.microsoft.com/office/drawing/2014/main" id="{37C87DF7-89BE-010B-E1CD-FD3588AFDB79}"/>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9869811" y="230189"/>
            <a:ext cx="1988191" cy="504749"/>
          </a:xfrm>
          <a:prstGeom prst="rect">
            <a:avLst/>
          </a:prstGeom>
        </p:spPr>
      </p:pic>
      <p:pic>
        <p:nvPicPr>
          <p:cNvPr id="16" name="Picture 15" descr="A black text on a white background&#10;&#10;AI-generated content may be incorrect.">
            <a:extLst>
              <a:ext uri="{FF2B5EF4-FFF2-40B4-BE49-F238E27FC236}">
                <a16:creationId xmlns:a16="http://schemas.microsoft.com/office/drawing/2014/main" id="{4FD83025-EF4F-3B72-A7DD-6A4FF6731719}"/>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9341708" y="6408605"/>
            <a:ext cx="2511309" cy="363196"/>
          </a:xfrm>
          <a:prstGeom prst="rect">
            <a:avLst/>
          </a:prstGeom>
        </p:spPr>
      </p:pic>
      <p:sp>
        <p:nvSpPr>
          <p:cNvPr id="17" name="Rectangle 16">
            <a:extLst>
              <a:ext uri="{FF2B5EF4-FFF2-40B4-BE49-F238E27FC236}">
                <a16:creationId xmlns:a16="http://schemas.microsoft.com/office/drawing/2014/main" id="{0998D024-A2DE-966C-BBAA-66BBE10459D7}"/>
              </a:ext>
            </a:extLst>
          </p:cNvPr>
          <p:cNvSpPr/>
          <p:nvPr userDrawn="1"/>
        </p:nvSpPr>
        <p:spPr>
          <a:xfrm>
            <a:off x="333998" y="1508699"/>
            <a:ext cx="720000" cy="720000"/>
          </a:xfrm>
          <a:prstGeom prst="rect">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Rectangle 17">
            <a:extLst>
              <a:ext uri="{FF2B5EF4-FFF2-40B4-BE49-F238E27FC236}">
                <a16:creationId xmlns:a16="http://schemas.microsoft.com/office/drawing/2014/main" id="{34E1DFEE-E439-E0F0-3045-91A60E315824}"/>
              </a:ext>
            </a:extLst>
          </p:cNvPr>
          <p:cNvSpPr/>
          <p:nvPr userDrawn="1"/>
        </p:nvSpPr>
        <p:spPr>
          <a:xfrm>
            <a:off x="333998" y="3040583"/>
            <a:ext cx="720000" cy="720000"/>
          </a:xfrm>
          <a:prstGeom prst="rect">
            <a:avLst/>
          </a:prstGeom>
          <a:solidFill>
            <a:schemeClr val="accent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Rectangle 18">
            <a:extLst>
              <a:ext uri="{FF2B5EF4-FFF2-40B4-BE49-F238E27FC236}">
                <a16:creationId xmlns:a16="http://schemas.microsoft.com/office/drawing/2014/main" id="{4E8F856B-974F-FD16-B187-20CC545F7779}"/>
              </a:ext>
            </a:extLst>
          </p:cNvPr>
          <p:cNvSpPr/>
          <p:nvPr userDrawn="1"/>
        </p:nvSpPr>
        <p:spPr>
          <a:xfrm>
            <a:off x="333998" y="4472315"/>
            <a:ext cx="720000" cy="720000"/>
          </a:xfrm>
          <a:prstGeom prst="rect">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491733337"/>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Table (white)">
    <p:spTree>
      <p:nvGrpSpPr>
        <p:cNvPr id="1" name=""/>
        <p:cNvGrpSpPr/>
        <p:nvPr/>
      </p:nvGrpSpPr>
      <p:grpSpPr>
        <a:xfrm>
          <a:off x="0" y="0"/>
          <a:ext cx="0" cy="0"/>
          <a:chOff x="0" y="0"/>
          <a:chExt cx="0" cy="0"/>
        </a:xfrm>
      </p:grpSpPr>
      <p:sp>
        <p:nvSpPr>
          <p:cNvPr id="7" name="Table Placeholder 6">
            <a:extLst>
              <a:ext uri="{FF2B5EF4-FFF2-40B4-BE49-F238E27FC236}">
                <a16:creationId xmlns:a16="http://schemas.microsoft.com/office/drawing/2014/main" id="{FAA993F5-8F48-51BB-3B82-E291F41BAC9E}"/>
              </a:ext>
            </a:extLst>
          </p:cNvPr>
          <p:cNvSpPr>
            <a:spLocks noGrp="1"/>
          </p:cNvSpPr>
          <p:nvPr>
            <p:ph type="tbl" sz="quarter" idx="13" hasCustomPrompt="1"/>
          </p:nvPr>
        </p:nvSpPr>
        <p:spPr>
          <a:xfrm>
            <a:off x="348306" y="1325905"/>
            <a:ext cx="11509696" cy="5264298"/>
          </a:xfrm>
        </p:spPr>
        <p:txBody>
          <a:bodyPr>
            <a:normAutofit/>
          </a:bodyPr>
          <a:lstStyle>
            <a:lvl1pPr marL="0" indent="0">
              <a:buNone/>
              <a:defRPr sz="2000" b="0"/>
            </a:lvl1pPr>
          </a:lstStyle>
          <a:p>
            <a:r>
              <a:rPr lang="en-GB" dirty="0"/>
              <a:t>Insert a table here by clicking on the icon</a:t>
            </a:r>
          </a:p>
        </p:txBody>
      </p:sp>
      <p:sp>
        <p:nvSpPr>
          <p:cNvPr id="4" name="Title 1">
            <a:extLst>
              <a:ext uri="{FF2B5EF4-FFF2-40B4-BE49-F238E27FC236}">
                <a16:creationId xmlns:a16="http://schemas.microsoft.com/office/drawing/2014/main" id="{DEC8720F-BDD0-4239-38B5-D0D2310D33C5}"/>
              </a:ext>
            </a:extLst>
          </p:cNvPr>
          <p:cNvSpPr>
            <a:spLocks noGrp="1"/>
          </p:cNvSpPr>
          <p:nvPr>
            <p:ph type="title" hasCustomPrompt="1"/>
          </p:nvPr>
        </p:nvSpPr>
        <p:spPr>
          <a:xfrm>
            <a:off x="333998" y="158021"/>
            <a:ext cx="8228888" cy="928052"/>
          </a:xfrm>
        </p:spPr>
        <p:txBody>
          <a:bodyPr/>
          <a:lstStyle>
            <a:lvl1pPr>
              <a:defRPr b="1">
                <a:solidFill>
                  <a:schemeClr val="tx2"/>
                </a:solidFill>
              </a:defRPr>
            </a:lvl1pPr>
          </a:lstStyle>
          <a:p>
            <a:r>
              <a:rPr lang="en-US" dirty="0"/>
              <a:t>Title goes here</a:t>
            </a:r>
            <a:endParaRPr lang="en-GB" dirty="0"/>
          </a:p>
        </p:txBody>
      </p:sp>
      <p:pic>
        <p:nvPicPr>
          <p:cNvPr id="5" name="Picture 4" descr="A black background with blue text&#10;&#10;Description automatically generated">
            <a:extLst>
              <a:ext uri="{FF2B5EF4-FFF2-40B4-BE49-F238E27FC236}">
                <a16:creationId xmlns:a16="http://schemas.microsoft.com/office/drawing/2014/main" id="{39741C60-1BFF-01E8-EB9D-9B5482ACBA26}"/>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9869811" y="230189"/>
            <a:ext cx="1988191" cy="504749"/>
          </a:xfrm>
          <a:prstGeom prst="rect">
            <a:avLst/>
          </a:prstGeom>
        </p:spPr>
      </p:pic>
    </p:spTree>
    <p:extLst>
      <p:ext uri="{BB962C8B-B14F-4D97-AF65-F5344CB8AC3E}">
        <p14:creationId xmlns:p14="http://schemas.microsoft.com/office/powerpoint/2010/main" val="3424339855"/>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Empty slide (white)">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9D572895-D42B-D462-61D1-68B2873AE977}"/>
              </a:ext>
            </a:extLst>
          </p:cNvPr>
          <p:cNvSpPr>
            <a:spLocks noGrp="1"/>
          </p:cNvSpPr>
          <p:nvPr>
            <p:ph type="title" hasCustomPrompt="1"/>
          </p:nvPr>
        </p:nvSpPr>
        <p:spPr>
          <a:xfrm>
            <a:off x="333998" y="158021"/>
            <a:ext cx="8228888" cy="928052"/>
          </a:xfrm>
        </p:spPr>
        <p:txBody>
          <a:bodyPr/>
          <a:lstStyle>
            <a:lvl1pPr>
              <a:defRPr b="1">
                <a:solidFill>
                  <a:schemeClr val="tx2"/>
                </a:solidFill>
              </a:defRPr>
            </a:lvl1pPr>
          </a:lstStyle>
          <a:p>
            <a:r>
              <a:rPr lang="en-US" dirty="0"/>
              <a:t>Title goes here</a:t>
            </a:r>
            <a:endParaRPr lang="en-GB" dirty="0"/>
          </a:p>
        </p:txBody>
      </p:sp>
      <p:pic>
        <p:nvPicPr>
          <p:cNvPr id="5" name="Picture 4" descr="A black background with blue text&#10;&#10;Description automatically generated">
            <a:extLst>
              <a:ext uri="{FF2B5EF4-FFF2-40B4-BE49-F238E27FC236}">
                <a16:creationId xmlns:a16="http://schemas.microsoft.com/office/drawing/2014/main" id="{11BC123D-C0CE-9663-A80B-A2F7EBA7BED5}"/>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9869811" y="230189"/>
            <a:ext cx="1988191" cy="504749"/>
          </a:xfrm>
          <a:prstGeom prst="rect">
            <a:avLst/>
          </a:prstGeom>
        </p:spPr>
      </p:pic>
    </p:spTree>
    <p:extLst>
      <p:ext uri="{BB962C8B-B14F-4D97-AF65-F5344CB8AC3E}">
        <p14:creationId xmlns:p14="http://schemas.microsoft.com/office/powerpoint/2010/main" val="2479218460"/>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Profile (whit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9E1BE6-4EED-E3F6-FAB3-0EB1BE872BD3}"/>
              </a:ext>
            </a:extLst>
          </p:cNvPr>
          <p:cNvSpPr>
            <a:spLocks noGrp="1"/>
          </p:cNvSpPr>
          <p:nvPr>
            <p:ph type="title" hasCustomPrompt="1"/>
          </p:nvPr>
        </p:nvSpPr>
        <p:spPr/>
        <p:txBody>
          <a:bodyPr/>
          <a:lstStyle>
            <a:lvl1pPr>
              <a:defRPr b="1">
                <a:solidFill>
                  <a:schemeClr val="tx2"/>
                </a:solidFill>
              </a:defRPr>
            </a:lvl1pPr>
          </a:lstStyle>
          <a:p>
            <a:r>
              <a:rPr lang="en-US" dirty="0"/>
              <a:t>Title goes here</a:t>
            </a:r>
            <a:endParaRPr lang="en-GB" dirty="0"/>
          </a:p>
        </p:txBody>
      </p:sp>
      <p:sp>
        <p:nvSpPr>
          <p:cNvPr id="13" name="Rectangle 12">
            <a:extLst>
              <a:ext uri="{FF2B5EF4-FFF2-40B4-BE49-F238E27FC236}">
                <a16:creationId xmlns:a16="http://schemas.microsoft.com/office/drawing/2014/main" id="{5201E8FC-956F-95DC-FDC1-E3AEAADC0FCF}"/>
              </a:ext>
            </a:extLst>
          </p:cNvPr>
          <p:cNvSpPr/>
          <p:nvPr userDrawn="1"/>
        </p:nvSpPr>
        <p:spPr>
          <a:xfrm>
            <a:off x="6837314" y="4866796"/>
            <a:ext cx="1440000" cy="1440000"/>
          </a:xfrm>
          <a:prstGeom prst="rect">
            <a:avLst/>
          </a:prstGeom>
          <a:solidFill>
            <a:schemeClr val="accent1"/>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GB"/>
          </a:p>
        </p:txBody>
      </p:sp>
      <p:sp>
        <p:nvSpPr>
          <p:cNvPr id="14" name="Rectangle 13">
            <a:extLst>
              <a:ext uri="{FF2B5EF4-FFF2-40B4-BE49-F238E27FC236}">
                <a16:creationId xmlns:a16="http://schemas.microsoft.com/office/drawing/2014/main" id="{3E61605B-D0A7-4EF8-3FCC-AA67C98536D1}"/>
              </a:ext>
            </a:extLst>
          </p:cNvPr>
          <p:cNvSpPr/>
          <p:nvPr userDrawn="1"/>
        </p:nvSpPr>
        <p:spPr>
          <a:xfrm>
            <a:off x="8375557" y="4866796"/>
            <a:ext cx="1440000" cy="1440000"/>
          </a:xfrm>
          <a:prstGeom prst="rect">
            <a:avLst/>
          </a:prstGeom>
          <a:solidFill>
            <a:schemeClr val="accent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Rectangle 14">
            <a:extLst>
              <a:ext uri="{FF2B5EF4-FFF2-40B4-BE49-F238E27FC236}">
                <a16:creationId xmlns:a16="http://schemas.microsoft.com/office/drawing/2014/main" id="{0BD78ECC-69A0-210E-463A-85DA4EC8AED1}"/>
              </a:ext>
            </a:extLst>
          </p:cNvPr>
          <p:cNvSpPr/>
          <p:nvPr userDrawn="1"/>
        </p:nvSpPr>
        <p:spPr>
          <a:xfrm>
            <a:off x="9913800" y="4866796"/>
            <a:ext cx="1440000" cy="1440000"/>
          </a:xfrm>
          <a:prstGeom prst="rect">
            <a:avLst/>
          </a:prstGeom>
          <a:solidFill>
            <a:schemeClr val="accent2"/>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GB"/>
          </a:p>
        </p:txBody>
      </p:sp>
      <p:sp>
        <p:nvSpPr>
          <p:cNvPr id="5" name="Picture Placeholder 4">
            <a:extLst>
              <a:ext uri="{FF2B5EF4-FFF2-40B4-BE49-F238E27FC236}">
                <a16:creationId xmlns:a16="http://schemas.microsoft.com/office/drawing/2014/main" id="{1BE9C2A5-7667-0AE4-3FFD-A9C5AC4AD8CF}"/>
              </a:ext>
            </a:extLst>
          </p:cNvPr>
          <p:cNvSpPr>
            <a:spLocks noGrp="1"/>
          </p:cNvSpPr>
          <p:nvPr>
            <p:ph type="pic" sz="quarter" idx="10" hasCustomPrompt="1"/>
          </p:nvPr>
        </p:nvSpPr>
        <p:spPr>
          <a:xfrm>
            <a:off x="6837314" y="1444239"/>
            <a:ext cx="4516486" cy="3320748"/>
          </a:xfrm>
        </p:spPr>
        <p:txBody>
          <a:bodyPr>
            <a:normAutofit/>
          </a:bodyPr>
          <a:lstStyle>
            <a:lvl1pPr marL="0" indent="0">
              <a:buNone/>
              <a:defRPr sz="2000" b="0"/>
            </a:lvl1pPr>
          </a:lstStyle>
          <a:p>
            <a:r>
              <a:rPr lang="en-GB" dirty="0"/>
              <a:t>Insert a profile or team image here by clicking on the icon</a:t>
            </a:r>
          </a:p>
        </p:txBody>
      </p:sp>
      <p:sp>
        <p:nvSpPr>
          <p:cNvPr id="6" name="Content Placeholder 2">
            <a:extLst>
              <a:ext uri="{FF2B5EF4-FFF2-40B4-BE49-F238E27FC236}">
                <a16:creationId xmlns:a16="http://schemas.microsoft.com/office/drawing/2014/main" id="{17D50AE5-4FB1-7F1B-FDD0-54F30DACCBC5}"/>
              </a:ext>
            </a:extLst>
          </p:cNvPr>
          <p:cNvSpPr>
            <a:spLocks noGrp="1"/>
          </p:cNvSpPr>
          <p:nvPr>
            <p:ph idx="1" hasCustomPrompt="1"/>
          </p:nvPr>
        </p:nvSpPr>
        <p:spPr>
          <a:xfrm>
            <a:off x="333998" y="1427820"/>
            <a:ext cx="6152260" cy="4878976"/>
          </a:xfrm>
        </p:spPr>
        <p:txBody>
          <a:bodyPr>
            <a:normAutofit/>
          </a:bodyPr>
          <a:lstStyle>
            <a:lvl1pPr marL="0" indent="0">
              <a:buNone/>
              <a:defRPr sz="2000" b="0"/>
            </a:lvl1pPr>
            <a:lvl2pPr marL="457200" indent="0">
              <a:buNone/>
              <a:defRPr sz="2000"/>
            </a:lvl2pPr>
            <a:lvl3pPr marL="914400" indent="0">
              <a:buNone/>
              <a:defRPr sz="2000"/>
            </a:lvl3pPr>
            <a:lvl4pPr marL="1371600" indent="0">
              <a:buNone/>
              <a:defRPr sz="2000"/>
            </a:lvl4pPr>
            <a:lvl5pPr marL="1828800" indent="0">
              <a:buNone/>
              <a:defRPr sz="2000"/>
            </a:lvl5pPr>
          </a:lstStyle>
          <a:p>
            <a:pPr lvl="0"/>
            <a:r>
              <a:rPr lang="en-US" dirty="0"/>
              <a:t>Enter content here</a:t>
            </a:r>
            <a:endParaRPr lang="en-GB" dirty="0"/>
          </a:p>
        </p:txBody>
      </p:sp>
      <p:pic>
        <p:nvPicPr>
          <p:cNvPr id="4" name="Picture 3" descr="A black background with blue text&#10;&#10;Description automatically generated">
            <a:extLst>
              <a:ext uri="{FF2B5EF4-FFF2-40B4-BE49-F238E27FC236}">
                <a16:creationId xmlns:a16="http://schemas.microsoft.com/office/drawing/2014/main" id="{D7853708-4702-4098-E573-3F5B96E9C4E8}"/>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9869811" y="230189"/>
            <a:ext cx="1988191" cy="504749"/>
          </a:xfrm>
          <a:prstGeom prst="rect">
            <a:avLst/>
          </a:prstGeom>
        </p:spPr>
      </p:pic>
      <p:pic>
        <p:nvPicPr>
          <p:cNvPr id="7" name="Picture 6" descr="A black text on a white background&#10;&#10;AI-generated content may be incorrect.">
            <a:extLst>
              <a:ext uri="{FF2B5EF4-FFF2-40B4-BE49-F238E27FC236}">
                <a16:creationId xmlns:a16="http://schemas.microsoft.com/office/drawing/2014/main" id="{F4632401-7FBD-DC38-53BC-BE1A07213C94}"/>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9341708" y="6408605"/>
            <a:ext cx="2511309" cy="363196"/>
          </a:xfrm>
          <a:prstGeom prst="rect">
            <a:avLst/>
          </a:prstGeom>
        </p:spPr>
      </p:pic>
    </p:spTree>
    <p:extLst>
      <p:ext uri="{BB962C8B-B14F-4D97-AF65-F5344CB8AC3E}">
        <p14:creationId xmlns:p14="http://schemas.microsoft.com/office/powerpoint/2010/main" val="2450729131"/>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Roadmap 1 (whit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29B6D5D-7025-9445-4632-3A9FE80D6448}"/>
              </a:ext>
            </a:extLst>
          </p:cNvPr>
          <p:cNvSpPr>
            <a:spLocks noGrp="1"/>
          </p:cNvSpPr>
          <p:nvPr>
            <p:ph type="title"/>
          </p:nvPr>
        </p:nvSpPr>
        <p:spPr>
          <a:xfrm>
            <a:off x="308359" y="247280"/>
            <a:ext cx="5460051" cy="928052"/>
          </a:xfrm>
        </p:spPr>
        <p:txBody>
          <a:bodyPr>
            <a:normAutofit/>
          </a:bodyPr>
          <a:lstStyle>
            <a:lvl1pPr>
              <a:defRPr sz="3000">
                <a:solidFill>
                  <a:schemeClr val="tx2"/>
                </a:solidFill>
              </a:defRPr>
            </a:lvl1pPr>
          </a:lstStyle>
          <a:p>
            <a:r>
              <a:rPr lang="en-US" dirty="0"/>
              <a:t>Click to edit Master title style</a:t>
            </a:r>
            <a:endParaRPr lang="en-GB" dirty="0"/>
          </a:p>
        </p:txBody>
      </p:sp>
      <p:sp>
        <p:nvSpPr>
          <p:cNvPr id="8" name="Text Placeholder 7">
            <a:extLst>
              <a:ext uri="{FF2B5EF4-FFF2-40B4-BE49-F238E27FC236}">
                <a16:creationId xmlns:a16="http://schemas.microsoft.com/office/drawing/2014/main" id="{ED22CC0F-AC08-8B86-8190-358979845E16}"/>
              </a:ext>
            </a:extLst>
          </p:cNvPr>
          <p:cNvSpPr>
            <a:spLocks noGrp="1"/>
          </p:cNvSpPr>
          <p:nvPr>
            <p:ph type="body" sz="quarter" idx="10"/>
          </p:nvPr>
        </p:nvSpPr>
        <p:spPr>
          <a:xfrm>
            <a:off x="307975" y="1281113"/>
            <a:ext cx="6502400" cy="752475"/>
          </a:xfrm>
        </p:spPr>
        <p:txBody>
          <a:bodyPr>
            <a:noAutofit/>
          </a:bodyPr>
          <a:lstStyle>
            <a:lvl1pPr marL="0" indent="0">
              <a:buNone/>
              <a:defRPr sz="1800" b="0"/>
            </a:lvl1pPr>
            <a:lvl2pPr>
              <a:defRPr sz="1200"/>
            </a:lvl2pPr>
            <a:lvl3pPr>
              <a:defRPr sz="1200"/>
            </a:lvl3pPr>
            <a:lvl4pPr>
              <a:defRPr sz="1200"/>
            </a:lvl4pPr>
            <a:lvl5pPr>
              <a:defRPr sz="1200"/>
            </a:lvl5pPr>
          </a:lstStyle>
          <a:p>
            <a:pPr lvl="0"/>
            <a:r>
              <a:rPr lang="en-US" dirty="0"/>
              <a:t>Click to edit Master text styles</a:t>
            </a:r>
          </a:p>
        </p:txBody>
      </p:sp>
      <p:sp>
        <p:nvSpPr>
          <p:cNvPr id="9" name="Rectangle 8">
            <a:extLst>
              <a:ext uri="{FF2B5EF4-FFF2-40B4-BE49-F238E27FC236}">
                <a16:creationId xmlns:a16="http://schemas.microsoft.com/office/drawing/2014/main" id="{08A20D94-0E1E-2DBA-5DB1-7F5C043EFCD3}"/>
              </a:ext>
              <a:ext uri="{C183D7F6-B498-43B3-948B-1728B52AA6E4}">
                <adec:decorative xmlns:adec="http://schemas.microsoft.com/office/drawing/2017/decorative" val="1"/>
              </a:ext>
            </a:extLst>
          </p:cNvPr>
          <p:cNvSpPr/>
          <p:nvPr userDrawn="1"/>
        </p:nvSpPr>
        <p:spPr>
          <a:xfrm>
            <a:off x="1204335" y="2619893"/>
            <a:ext cx="900000" cy="900000"/>
          </a:xfrm>
          <a:prstGeom prst="rect">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Rectangle 9">
            <a:extLst>
              <a:ext uri="{FF2B5EF4-FFF2-40B4-BE49-F238E27FC236}">
                <a16:creationId xmlns:a16="http://schemas.microsoft.com/office/drawing/2014/main" id="{D717C786-690B-3287-60CC-95C5E4BCB6E9}"/>
              </a:ext>
              <a:ext uri="{C183D7F6-B498-43B3-948B-1728B52AA6E4}">
                <adec:decorative xmlns:adec="http://schemas.microsoft.com/office/drawing/2017/decorative" val="1"/>
              </a:ext>
            </a:extLst>
          </p:cNvPr>
          <p:cNvSpPr/>
          <p:nvPr userDrawn="1"/>
        </p:nvSpPr>
        <p:spPr>
          <a:xfrm>
            <a:off x="304335" y="3889122"/>
            <a:ext cx="1800000" cy="1800000"/>
          </a:xfrm>
          <a:prstGeom prst="rect">
            <a:avLst/>
          </a:prstGeom>
          <a:noFill/>
          <a:ln w="28575">
            <a:solidFill>
              <a:schemeClr val="accent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Text Placeholder 11">
            <a:extLst>
              <a:ext uri="{FF2B5EF4-FFF2-40B4-BE49-F238E27FC236}">
                <a16:creationId xmlns:a16="http://schemas.microsoft.com/office/drawing/2014/main" id="{D04AAC97-3DC9-C036-5930-50D40716CC35}"/>
              </a:ext>
            </a:extLst>
          </p:cNvPr>
          <p:cNvSpPr>
            <a:spLocks noGrp="1"/>
          </p:cNvSpPr>
          <p:nvPr>
            <p:ph type="body" sz="quarter" idx="11"/>
          </p:nvPr>
        </p:nvSpPr>
        <p:spPr>
          <a:xfrm>
            <a:off x="372598" y="3952106"/>
            <a:ext cx="1657661" cy="1170996"/>
          </a:xfrm>
        </p:spPr>
        <p:txBody>
          <a:bodyPr>
            <a:noAutofit/>
          </a:bodyPr>
          <a:lstStyle>
            <a:lvl1pPr marL="0" indent="0">
              <a:buNone/>
              <a:defRPr sz="1600" b="0"/>
            </a:lvl1pPr>
            <a:lvl2pPr>
              <a:defRPr sz="1200"/>
            </a:lvl2pPr>
            <a:lvl3pPr>
              <a:defRPr sz="1200"/>
            </a:lvl3pPr>
            <a:lvl4pPr>
              <a:defRPr sz="1200"/>
            </a:lvl4pPr>
            <a:lvl5pPr>
              <a:defRPr sz="1200"/>
            </a:lvl5pPr>
          </a:lstStyle>
          <a:p>
            <a:pPr lvl="0"/>
            <a:r>
              <a:rPr lang="en-US" dirty="0"/>
              <a:t>Click to edit Master text styles</a:t>
            </a:r>
            <a:endParaRPr lang="en-GB" dirty="0"/>
          </a:p>
        </p:txBody>
      </p:sp>
      <p:sp>
        <p:nvSpPr>
          <p:cNvPr id="13" name="Rectangle 12">
            <a:extLst>
              <a:ext uri="{FF2B5EF4-FFF2-40B4-BE49-F238E27FC236}">
                <a16:creationId xmlns:a16="http://schemas.microsoft.com/office/drawing/2014/main" id="{77A474E9-FAB7-77BD-5F9F-D2622B8DA603}"/>
              </a:ext>
              <a:ext uri="{C183D7F6-B498-43B3-948B-1728B52AA6E4}">
                <adec:decorative xmlns:adec="http://schemas.microsoft.com/office/drawing/2017/decorative" val="1"/>
              </a:ext>
            </a:extLst>
          </p:cNvPr>
          <p:cNvSpPr/>
          <p:nvPr userDrawn="1"/>
        </p:nvSpPr>
        <p:spPr>
          <a:xfrm>
            <a:off x="2396630" y="4622637"/>
            <a:ext cx="1800000" cy="1800000"/>
          </a:xfrm>
          <a:prstGeom prst="rect">
            <a:avLst/>
          </a:prstGeom>
          <a:noFill/>
          <a:ln w="28575">
            <a:solidFill>
              <a:schemeClr val="accent3"/>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Text Placeholder 11">
            <a:extLst>
              <a:ext uri="{FF2B5EF4-FFF2-40B4-BE49-F238E27FC236}">
                <a16:creationId xmlns:a16="http://schemas.microsoft.com/office/drawing/2014/main" id="{E14E19E3-B677-8BD7-32F9-BC730F839DC3}"/>
              </a:ext>
            </a:extLst>
          </p:cNvPr>
          <p:cNvSpPr>
            <a:spLocks noGrp="1"/>
          </p:cNvSpPr>
          <p:nvPr>
            <p:ph type="body" sz="quarter" idx="12"/>
          </p:nvPr>
        </p:nvSpPr>
        <p:spPr>
          <a:xfrm>
            <a:off x="2467799" y="5191921"/>
            <a:ext cx="1657661" cy="1170996"/>
          </a:xfrm>
        </p:spPr>
        <p:txBody>
          <a:bodyPr>
            <a:noAutofit/>
          </a:bodyPr>
          <a:lstStyle>
            <a:lvl1pPr marL="0" indent="0">
              <a:buNone/>
              <a:defRPr sz="1600" b="0"/>
            </a:lvl1pPr>
            <a:lvl2pPr>
              <a:defRPr sz="1200"/>
            </a:lvl2pPr>
            <a:lvl3pPr>
              <a:defRPr sz="1200"/>
            </a:lvl3pPr>
            <a:lvl4pPr>
              <a:defRPr sz="1200"/>
            </a:lvl4pPr>
            <a:lvl5pPr>
              <a:defRPr sz="1200"/>
            </a:lvl5pPr>
          </a:lstStyle>
          <a:p>
            <a:pPr lvl="0"/>
            <a:r>
              <a:rPr lang="en-US" dirty="0"/>
              <a:t>Click to edit Master text styles</a:t>
            </a:r>
            <a:endParaRPr lang="en-GB" dirty="0"/>
          </a:p>
        </p:txBody>
      </p:sp>
      <p:sp>
        <p:nvSpPr>
          <p:cNvPr id="15" name="Rectangle 14">
            <a:extLst>
              <a:ext uri="{FF2B5EF4-FFF2-40B4-BE49-F238E27FC236}">
                <a16:creationId xmlns:a16="http://schemas.microsoft.com/office/drawing/2014/main" id="{4C3836BF-31AC-6301-E366-5C56D833085D}"/>
              </a:ext>
            </a:extLst>
          </p:cNvPr>
          <p:cNvSpPr/>
          <p:nvPr userDrawn="1"/>
        </p:nvSpPr>
        <p:spPr>
          <a:xfrm>
            <a:off x="5418955" y="2619893"/>
            <a:ext cx="1800000" cy="1800000"/>
          </a:xfrm>
          <a:prstGeom prst="rect">
            <a:avLst/>
          </a:prstGeom>
          <a:noFill/>
          <a:ln w="28575">
            <a:solidFill>
              <a:schemeClr val="accent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Text Placeholder 11">
            <a:extLst>
              <a:ext uri="{FF2B5EF4-FFF2-40B4-BE49-F238E27FC236}">
                <a16:creationId xmlns:a16="http://schemas.microsoft.com/office/drawing/2014/main" id="{015518D0-01F8-AB0C-66A4-3E331D0CCE5F}"/>
              </a:ext>
            </a:extLst>
          </p:cNvPr>
          <p:cNvSpPr>
            <a:spLocks noGrp="1"/>
          </p:cNvSpPr>
          <p:nvPr>
            <p:ph type="body" sz="quarter" idx="13"/>
          </p:nvPr>
        </p:nvSpPr>
        <p:spPr>
          <a:xfrm>
            <a:off x="5490124" y="2693877"/>
            <a:ext cx="1657661" cy="1170996"/>
          </a:xfrm>
          <a:ln>
            <a:noFill/>
          </a:ln>
        </p:spPr>
        <p:txBody>
          <a:bodyPr>
            <a:noAutofit/>
          </a:bodyPr>
          <a:lstStyle>
            <a:lvl1pPr marL="0" indent="0">
              <a:buNone/>
              <a:defRPr sz="1600" b="0"/>
            </a:lvl1pPr>
            <a:lvl2pPr>
              <a:defRPr sz="1200"/>
            </a:lvl2pPr>
            <a:lvl3pPr>
              <a:defRPr sz="1200"/>
            </a:lvl3pPr>
            <a:lvl4pPr>
              <a:defRPr sz="1200"/>
            </a:lvl4pPr>
            <a:lvl5pPr>
              <a:defRPr sz="1200"/>
            </a:lvl5pPr>
          </a:lstStyle>
          <a:p>
            <a:pPr lvl="0"/>
            <a:r>
              <a:rPr lang="en-US" dirty="0"/>
              <a:t>Click to edit Master text styles</a:t>
            </a:r>
            <a:endParaRPr lang="en-GB" dirty="0"/>
          </a:p>
        </p:txBody>
      </p:sp>
      <p:sp>
        <p:nvSpPr>
          <p:cNvPr id="17" name="Rectangle 16">
            <a:extLst>
              <a:ext uri="{FF2B5EF4-FFF2-40B4-BE49-F238E27FC236}">
                <a16:creationId xmlns:a16="http://schemas.microsoft.com/office/drawing/2014/main" id="{10A272D1-64EE-E935-FAC8-7C7D40E38F02}"/>
              </a:ext>
            </a:extLst>
          </p:cNvPr>
          <p:cNvSpPr/>
          <p:nvPr userDrawn="1"/>
        </p:nvSpPr>
        <p:spPr>
          <a:xfrm>
            <a:off x="4544366" y="4622637"/>
            <a:ext cx="1080000" cy="1080000"/>
          </a:xfrm>
          <a:prstGeom prst="rect">
            <a:avLst/>
          </a:prstGeom>
          <a:solidFill>
            <a:schemeClr val="accent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Rectangle 17">
            <a:extLst>
              <a:ext uri="{FF2B5EF4-FFF2-40B4-BE49-F238E27FC236}">
                <a16:creationId xmlns:a16="http://schemas.microsoft.com/office/drawing/2014/main" id="{AE7EA43F-A064-1727-F1C5-B087029D1DD3}"/>
              </a:ext>
            </a:extLst>
          </p:cNvPr>
          <p:cNvSpPr/>
          <p:nvPr userDrawn="1"/>
        </p:nvSpPr>
        <p:spPr>
          <a:xfrm>
            <a:off x="2396630" y="2619893"/>
            <a:ext cx="2730030" cy="1800000"/>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Text Placeholder 19">
            <a:extLst>
              <a:ext uri="{FF2B5EF4-FFF2-40B4-BE49-F238E27FC236}">
                <a16:creationId xmlns:a16="http://schemas.microsoft.com/office/drawing/2014/main" id="{F4966F3E-7284-50EB-D069-2A9CA1B90BF0}"/>
              </a:ext>
            </a:extLst>
          </p:cNvPr>
          <p:cNvSpPr>
            <a:spLocks noGrp="1"/>
          </p:cNvSpPr>
          <p:nvPr>
            <p:ph type="body" sz="quarter" idx="14" hasCustomPrompt="1"/>
          </p:nvPr>
        </p:nvSpPr>
        <p:spPr>
          <a:xfrm>
            <a:off x="2452006" y="2672188"/>
            <a:ext cx="2584702" cy="1665114"/>
          </a:xfrm>
        </p:spPr>
        <p:txBody>
          <a:bodyPr>
            <a:normAutofit/>
          </a:bodyPr>
          <a:lstStyle>
            <a:lvl1pPr marL="0" indent="0">
              <a:buNone/>
              <a:defRPr sz="2800">
                <a:solidFill>
                  <a:schemeClr val="bg1"/>
                </a:solidFill>
              </a:defRPr>
            </a:lvl1pPr>
            <a:lvl2pPr marL="457200" indent="0">
              <a:buNone/>
              <a:defRPr sz="1400"/>
            </a:lvl2pPr>
            <a:lvl3pPr marL="914400" indent="0">
              <a:buNone/>
              <a:defRPr sz="1400"/>
            </a:lvl3pPr>
            <a:lvl4pPr marL="1371600" indent="0">
              <a:buNone/>
              <a:defRPr sz="1400"/>
            </a:lvl4pPr>
            <a:lvl5pPr marL="1828800" indent="0">
              <a:buNone/>
              <a:defRPr sz="1400"/>
            </a:lvl5pPr>
          </a:lstStyle>
          <a:p>
            <a:pPr lvl="0"/>
            <a:r>
              <a:rPr lang="en-US" dirty="0"/>
              <a:t>Add a sub-heading here</a:t>
            </a:r>
          </a:p>
        </p:txBody>
      </p:sp>
      <p:sp>
        <p:nvSpPr>
          <p:cNvPr id="21" name="Text Placeholder 7">
            <a:extLst>
              <a:ext uri="{FF2B5EF4-FFF2-40B4-BE49-F238E27FC236}">
                <a16:creationId xmlns:a16="http://schemas.microsoft.com/office/drawing/2014/main" id="{7346D2C5-79F4-14A0-5D12-D822412C3F19}"/>
              </a:ext>
            </a:extLst>
          </p:cNvPr>
          <p:cNvSpPr>
            <a:spLocks noGrp="1"/>
          </p:cNvSpPr>
          <p:nvPr>
            <p:ph type="body" sz="quarter" idx="15"/>
          </p:nvPr>
        </p:nvSpPr>
        <p:spPr>
          <a:xfrm>
            <a:off x="5453401" y="6197720"/>
            <a:ext cx="6037052" cy="532581"/>
          </a:xfrm>
        </p:spPr>
        <p:txBody>
          <a:bodyPr>
            <a:noAutofit/>
          </a:bodyPr>
          <a:lstStyle>
            <a:lvl1pPr marL="0" indent="0">
              <a:buNone/>
              <a:defRPr sz="1600" b="0"/>
            </a:lvl1pPr>
            <a:lvl2pPr>
              <a:defRPr sz="1200"/>
            </a:lvl2pPr>
            <a:lvl3pPr>
              <a:defRPr sz="1200"/>
            </a:lvl3pPr>
            <a:lvl4pPr>
              <a:defRPr sz="1200"/>
            </a:lvl4pPr>
            <a:lvl5pPr>
              <a:defRPr sz="1200"/>
            </a:lvl5pPr>
          </a:lstStyle>
          <a:p>
            <a:pPr lvl="0"/>
            <a:r>
              <a:rPr lang="en-US" dirty="0"/>
              <a:t>Click to edit Master text styles</a:t>
            </a:r>
          </a:p>
        </p:txBody>
      </p:sp>
      <p:sp>
        <p:nvSpPr>
          <p:cNvPr id="22" name="Rectangle 21">
            <a:extLst>
              <a:ext uri="{FF2B5EF4-FFF2-40B4-BE49-F238E27FC236}">
                <a16:creationId xmlns:a16="http://schemas.microsoft.com/office/drawing/2014/main" id="{7B3D5558-3B1C-37BB-C328-FC4E2F87B1E4}"/>
              </a:ext>
            </a:extLst>
          </p:cNvPr>
          <p:cNvSpPr/>
          <p:nvPr userDrawn="1"/>
        </p:nvSpPr>
        <p:spPr>
          <a:xfrm>
            <a:off x="5951663" y="4622637"/>
            <a:ext cx="1440000" cy="1440000"/>
          </a:xfrm>
          <a:prstGeom prst="rect">
            <a:avLst/>
          </a:prstGeom>
          <a:noFill/>
          <a:ln w="28575">
            <a:solidFill>
              <a:schemeClr val="accent4"/>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c</a:t>
            </a:r>
          </a:p>
        </p:txBody>
      </p:sp>
      <p:sp>
        <p:nvSpPr>
          <p:cNvPr id="23" name="Text Placeholder 11">
            <a:extLst>
              <a:ext uri="{FF2B5EF4-FFF2-40B4-BE49-F238E27FC236}">
                <a16:creationId xmlns:a16="http://schemas.microsoft.com/office/drawing/2014/main" id="{8FF28DD8-5128-72E2-03E6-40A2359EC8D1}"/>
              </a:ext>
            </a:extLst>
          </p:cNvPr>
          <p:cNvSpPr>
            <a:spLocks noGrp="1"/>
          </p:cNvSpPr>
          <p:nvPr>
            <p:ph type="body" sz="quarter" idx="16"/>
          </p:nvPr>
        </p:nvSpPr>
        <p:spPr>
          <a:xfrm>
            <a:off x="6010430" y="4683355"/>
            <a:ext cx="1322465" cy="805079"/>
          </a:xfrm>
          <a:ln>
            <a:noFill/>
          </a:ln>
        </p:spPr>
        <p:txBody>
          <a:bodyPr>
            <a:noAutofit/>
          </a:bodyPr>
          <a:lstStyle>
            <a:lvl1pPr marL="0" indent="0">
              <a:buNone/>
              <a:defRPr sz="1600" b="0"/>
            </a:lvl1pPr>
            <a:lvl2pPr>
              <a:defRPr sz="1200"/>
            </a:lvl2pPr>
            <a:lvl3pPr>
              <a:defRPr sz="1200"/>
            </a:lvl3pPr>
            <a:lvl4pPr>
              <a:defRPr sz="1200"/>
            </a:lvl4pPr>
            <a:lvl5pPr>
              <a:defRPr sz="1200"/>
            </a:lvl5pPr>
          </a:lstStyle>
          <a:p>
            <a:pPr lvl="0"/>
            <a:r>
              <a:rPr lang="en-US" dirty="0"/>
              <a:t>Click to edit Master text styles</a:t>
            </a:r>
            <a:endParaRPr lang="en-GB" dirty="0"/>
          </a:p>
        </p:txBody>
      </p:sp>
      <p:sp>
        <p:nvSpPr>
          <p:cNvPr id="24" name="Rectangle 23">
            <a:extLst>
              <a:ext uri="{FF2B5EF4-FFF2-40B4-BE49-F238E27FC236}">
                <a16:creationId xmlns:a16="http://schemas.microsoft.com/office/drawing/2014/main" id="{C862ECB9-6DF2-33CD-D02B-FE3A1BF65F0F}"/>
              </a:ext>
            </a:extLst>
          </p:cNvPr>
          <p:cNvSpPr/>
          <p:nvPr userDrawn="1"/>
        </p:nvSpPr>
        <p:spPr>
          <a:xfrm>
            <a:off x="7707142" y="4622637"/>
            <a:ext cx="360000" cy="360000"/>
          </a:xfrm>
          <a:prstGeom prst="rect">
            <a:avLst/>
          </a:prstGeom>
          <a:solidFill>
            <a:schemeClr val="accent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Rectangle 24">
            <a:extLst>
              <a:ext uri="{FF2B5EF4-FFF2-40B4-BE49-F238E27FC236}">
                <a16:creationId xmlns:a16="http://schemas.microsoft.com/office/drawing/2014/main" id="{248B56E2-9DA9-6C1D-90B4-AA536CADF18C}"/>
              </a:ext>
            </a:extLst>
          </p:cNvPr>
          <p:cNvSpPr/>
          <p:nvPr userDrawn="1"/>
        </p:nvSpPr>
        <p:spPr>
          <a:xfrm>
            <a:off x="7455374" y="2259893"/>
            <a:ext cx="2160000" cy="2160000"/>
          </a:xfrm>
          <a:prstGeom prst="rect">
            <a:avLst/>
          </a:prstGeom>
          <a:noFill/>
          <a:ln w="28575">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Text Placeholder 11">
            <a:extLst>
              <a:ext uri="{FF2B5EF4-FFF2-40B4-BE49-F238E27FC236}">
                <a16:creationId xmlns:a16="http://schemas.microsoft.com/office/drawing/2014/main" id="{751DE79E-4EC1-7B4D-DCAA-8C48AAD080FF}"/>
              </a:ext>
            </a:extLst>
          </p:cNvPr>
          <p:cNvSpPr>
            <a:spLocks noGrp="1"/>
          </p:cNvSpPr>
          <p:nvPr>
            <p:ph type="body" sz="quarter" idx="17"/>
          </p:nvPr>
        </p:nvSpPr>
        <p:spPr>
          <a:xfrm>
            <a:off x="7527551" y="2335533"/>
            <a:ext cx="2014592" cy="1448017"/>
          </a:xfrm>
          <a:ln>
            <a:noFill/>
          </a:ln>
        </p:spPr>
        <p:txBody>
          <a:bodyPr>
            <a:noAutofit/>
          </a:bodyPr>
          <a:lstStyle>
            <a:lvl1pPr marL="0" indent="0">
              <a:buNone/>
              <a:defRPr sz="1600" b="0"/>
            </a:lvl1pPr>
            <a:lvl2pPr>
              <a:defRPr sz="1200"/>
            </a:lvl2pPr>
            <a:lvl3pPr>
              <a:defRPr sz="1200"/>
            </a:lvl3pPr>
            <a:lvl4pPr>
              <a:defRPr sz="1200"/>
            </a:lvl4pPr>
            <a:lvl5pPr>
              <a:defRPr sz="1200"/>
            </a:lvl5pPr>
          </a:lstStyle>
          <a:p>
            <a:pPr lvl="0"/>
            <a:r>
              <a:rPr lang="en-US" dirty="0"/>
              <a:t>Click to edit Master text styles</a:t>
            </a:r>
            <a:endParaRPr lang="en-GB" dirty="0"/>
          </a:p>
        </p:txBody>
      </p:sp>
      <p:sp>
        <p:nvSpPr>
          <p:cNvPr id="27" name="Rectangle 26">
            <a:extLst>
              <a:ext uri="{FF2B5EF4-FFF2-40B4-BE49-F238E27FC236}">
                <a16:creationId xmlns:a16="http://schemas.microsoft.com/office/drawing/2014/main" id="{D8604CE4-2A8A-E0BD-6F72-BBC2A31EFF87}"/>
              </a:ext>
            </a:extLst>
          </p:cNvPr>
          <p:cNvSpPr/>
          <p:nvPr userDrawn="1"/>
        </p:nvSpPr>
        <p:spPr>
          <a:xfrm>
            <a:off x="8198324" y="4622637"/>
            <a:ext cx="1080000" cy="1080000"/>
          </a:xfrm>
          <a:prstGeom prst="rect">
            <a:avLst/>
          </a:prstGeom>
          <a:noFill/>
          <a:ln w="28575">
            <a:solidFill>
              <a:schemeClr val="accent3"/>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9" name="Rectangle 28">
            <a:extLst>
              <a:ext uri="{FF2B5EF4-FFF2-40B4-BE49-F238E27FC236}">
                <a16:creationId xmlns:a16="http://schemas.microsoft.com/office/drawing/2014/main" id="{8AE70C49-1EB6-A349-3872-E37032C076F0}"/>
              </a:ext>
            </a:extLst>
          </p:cNvPr>
          <p:cNvSpPr/>
          <p:nvPr userDrawn="1"/>
        </p:nvSpPr>
        <p:spPr>
          <a:xfrm>
            <a:off x="9896255" y="4622637"/>
            <a:ext cx="1440000" cy="1440000"/>
          </a:xfrm>
          <a:prstGeom prst="rect">
            <a:avLst/>
          </a:prstGeom>
          <a:solidFill>
            <a:schemeClr val="accent2"/>
          </a:solidFill>
          <a:ln w="28575">
            <a:solidFill>
              <a:schemeClr val="accent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0" name="Text Placeholder 11">
            <a:extLst>
              <a:ext uri="{FF2B5EF4-FFF2-40B4-BE49-F238E27FC236}">
                <a16:creationId xmlns:a16="http://schemas.microsoft.com/office/drawing/2014/main" id="{45A806B2-B967-0113-5A34-71D6A9D5AF7E}"/>
              </a:ext>
            </a:extLst>
          </p:cNvPr>
          <p:cNvSpPr>
            <a:spLocks noGrp="1"/>
          </p:cNvSpPr>
          <p:nvPr>
            <p:ph type="body" sz="quarter" idx="18"/>
          </p:nvPr>
        </p:nvSpPr>
        <p:spPr>
          <a:xfrm>
            <a:off x="9955022" y="4742560"/>
            <a:ext cx="1322465" cy="805079"/>
          </a:xfrm>
          <a:ln>
            <a:noFill/>
          </a:ln>
        </p:spPr>
        <p:txBody>
          <a:bodyPr>
            <a:noAutofit/>
          </a:bodyPr>
          <a:lstStyle>
            <a:lvl1pPr marL="0" indent="0">
              <a:buNone/>
              <a:defRPr sz="1200" b="0">
                <a:solidFill>
                  <a:schemeClr val="bg1"/>
                </a:solidFill>
              </a:defRPr>
            </a:lvl1pPr>
            <a:lvl2pPr>
              <a:defRPr sz="1200"/>
            </a:lvl2pPr>
            <a:lvl3pPr>
              <a:defRPr sz="1200"/>
            </a:lvl3pPr>
            <a:lvl4pPr>
              <a:defRPr sz="1200"/>
            </a:lvl4pPr>
            <a:lvl5pPr>
              <a:defRPr sz="1200"/>
            </a:lvl5pPr>
          </a:lstStyle>
          <a:p>
            <a:pPr lvl="0"/>
            <a:r>
              <a:rPr lang="en-US" dirty="0"/>
              <a:t>Click to edit Master text styles</a:t>
            </a:r>
            <a:endParaRPr lang="en-GB" dirty="0"/>
          </a:p>
        </p:txBody>
      </p:sp>
      <p:sp>
        <p:nvSpPr>
          <p:cNvPr id="33" name="Flowchart: Merge 32">
            <a:extLst>
              <a:ext uri="{FF2B5EF4-FFF2-40B4-BE49-F238E27FC236}">
                <a16:creationId xmlns:a16="http://schemas.microsoft.com/office/drawing/2014/main" id="{19FB294E-F865-FBD3-BB72-F5FBB0176C10}"/>
              </a:ext>
            </a:extLst>
          </p:cNvPr>
          <p:cNvSpPr/>
          <p:nvPr userDrawn="1"/>
        </p:nvSpPr>
        <p:spPr>
          <a:xfrm>
            <a:off x="1590082" y="3386086"/>
            <a:ext cx="110754" cy="96673"/>
          </a:xfrm>
          <a:prstGeom prst="flowChartMerge">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35" name="Straight Connector 34">
            <a:extLst>
              <a:ext uri="{FF2B5EF4-FFF2-40B4-BE49-F238E27FC236}">
                <a16:creationId xmlns:a16="http://schemas.microsoft.com/office/drawing/2014/main" id="{988DC0DD-56AD-5A3E-1534-8B6C9004051E}"/>
              </a:ext>
            </a:extLst>
          </p:cNvPr>
          <p:cNvCxnSpPr/>
          <p:nvPr userDrawn="1"/>
        </p:nvCxnSpPr>
        <p:spPr>
          <a:xfrm>
            <a:off x="1645459" y="3538098"/>
            <a:ext cx="0" cy="288000"/>
          </a:xfrm>
          <a:prstGeom prst="line">
            <a:avLst/>
          </a:prstGeom>
          <a:ln w="9525">
            <a:solidFill>
              <a:schemeClr val="tx1"/>
            </a:solidFill>
            <a:prstDash val="dash"/>
          </a:ln>
        </p:spPr>
        <p:style>
          <a:lnRef idx="2">
            <a:schemeClr val="accent1"/>
          </a:lnRef>
          <a:fillRef idx="0">
            <a:schemeClr val="accent1"/>
          </a:fillRef>
          <a:effectRef idx="1">
            <a:schemeClr val="accent1"/>
          </a:effectRef>
          <a:fontRef idx="minor">
            <a:schemeClr val="tx1"/>
          </a:fontRef>
        </p:style>
      </p:cxnSp>
      <p:sp>
        <p:nvSpPr>
          <p:cNvPr id="36" name="Flowchart: Merge 35">
            <a:extLst>
              <a:ext uri="{FF2B5EF4-FFF2-40B4-BE49-F238E27FC236}">
                <a16:creationId xmlns:a16="http://schemas.microsoft.com/office/drawing/2014/main" id="{17CF5049-6FC2-9955-C14C-02FFC75D6AD2}"/>
              </a:ext>
            </a:extLst>
          </p:cNvPr>
          <p:cNvSpPr/>
          <p:nvPr userDrawn="1"/>
        </p:nvSpPr>
        <p:spPr>
          <a:xfrm rot="16200000">
            <a:off x="1965620" y="5554679"/>
            <a:ext cx="110754" cy="96673"/>
          </a:xfrm>
          <a:prstGeom prst="flowChartMerge">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37" name="Straight Connector 36">
            <a:extLst>
              <a:ext uri="{FF2B5EF4-FFF2-40B4-BE49-F238E27FC236}">
                <a16:creationId xmlns:a16="http://schemas.microsoft.com/office/drawing/2014/main" id="{4744E05F-362A-BC99-371A-3A626B724F3F}"/>
              </a:ext>
            </a:extLst>
          </p:cNvPr>
          <p:cNvCxnSpPr>
            <a:cxnSpLocks/>
          </p:cNvCxnSpPr>
          <p:nvPr userDrawn="1"/>
        </p:nvCxnSpPr>
        <p:spPr>
          <a:xfrm rot="16200000">
            <a:off x="2249321" y="5513015"/>
            <a:ext cx="0" cy="180000"/>
          </a:xfrm>
          <a:prstGeom prst="line">
            <a:avLst/>
          </a:prstGeom>
          <a:ln w="9525">
            <a:solidFill>
              <a:schemeClr val="tx1"/>
            </a:solidFill>
            <a:prstDash val="dash"/>
          </a:ln>
        </p:spPr>
        <p:style>
          <a:lnRef idx="2">
            <a:schemeClr val="accent1"/>
          </a:lnRef>
          <a:fillRef idx="0">
            <a:schemeClr val="accent1"/>
          </a:fillRef>
          <a:effectRef idx="1">
            <a:schemeClr val="accent1"/>
          </a:effectRef>
          <a:fontRef idx="minor">
            <a:schemeClr val="tx1"/>
          </a:fontRef>
        </p:style>
      </p:cxnSp>
      <p:cxnSp>
        <p:nvCxnSpPr>
          <p:cNvPr id="38" name="Straight Connector 37">
            <a:extLst>
              <a:ext uri="{FF2B5EF4-FFF2-40B4-BE49-F238E27FC236}">
                <a16:creationId xmlns:a16="http://schemas.microsoft.com/office/drawing/2014/main" id="{2092ADF9-2D1A-48E2-C8C7-9B27F80E9F62}"/>
              </a:ext>
            </a:extLst>
          </p:cNvPr>
          <p:cNvCxnSpPr>
            <a:cxnSpLocks/>
          </p:cNvCxnSpPr>
          <p:nvPr userDrawn="1"/>
        </p:nvCxnSpPr>
        <p:spPr>
          <a:xfrm rot="16200000">
            <a:off x="4376596" y="4590719"/>
            <a:ext cx="0" cy="288000"/>
          </a:xfrm>
          <a:prstGeom prst="line">
            <a:avLst/>
          </a:prstGeom>
          <a:ln w="9525">
            <a:solidFill>
              <a:schemeClr val="tx1"/>
            </a:solidFill>
            <a:prstDash val="dash"/>
          </a:ln>
        </p:spPr>
        <p:style>
          <a:lnRef idx="2">
            <a:schemeClr val="accent1"/>
          </a:lnRef>
          <a:fillRef idx="0">
            <a:schemeClr val="accent1"/>
          </a:fillRef>
          <a:effectRef idx="1">
            <a:schemeClr val="accent1"/>
          </a:effectRef>
          <a:fontRef idx="minor">
            <a:schemeClr val="tx1"/>
          </a:fontRef>
        </p:style>
      </p:cxnSp>
      <p:sp>
        <p:nvSpPr>
          <p:cNvPr id="39" name="Flowchart: Merge 38">
            <a:extLst>
              <a:ext uri="{FF2B5EF4-FFF2-40B4-BE49-F238E27FC236}">
                <a16:creationId xmlns:a16="http://schemas.microsoft.com/office/drawing/2014/main" id="{5AC660EB-4557-C35D-A84A-F37878D671EC}"/>
              </a:ext>
            </a:extLst>
          </p:cNvPr>
          <p:cNvSpPr/>
          <p:nvPr userDrawn="1"/>
        </p:nvSpPr>
        <p:spPr>
          <a:xfrm rot="16200000">
            <a:off x="4065687" y="4690783"/>
            <a:ext cx="110754" cy="96673"/>
          </a:xfrm>
          <a:prstGeom prst="flowChartMerge">
            <a:avLst/>
          </a:prstGeom>
          <a:solidFill>
            <a:schemeClr val="accent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0" name="Flowchart: Merge 39">
            <a:extLst>
              <a:ext uri="{FF2B5EF4-FFF2-40B4-BE49-F238E27FC236}">
                <a16:creationId xmlns:a16="http://schemas.microsoft.com/office/drawing/2014/main" id="{2BFE75D4-A3E5-024A-40A7-539BED8A0F38}"/>
              </a:ext>
            </a:extLst>
          </p:cNvPr>
          <p:cNvSpPr/>
          <p:nvPr userDrawn="1"/>
        </p:nvSpPr>
        <p:spPr>
          <a:xfrm flipV="1">
            <a:off x="5487619" y="4651648"/>
            <a:ext cx="110754" cy="96673"/>
          </a:xfrm>
          <a:prstGeom prst="flowChartMerge">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41" name="Straight Connector 40">
            <a:extLst>
              <a:ext uri="{FF2B5EF4-FFF2-40B4-BE49-F238E27FC236}">
                <a16:creationId xmlns:a16="http://schemas.microsoft.com/office/drawing/2014/main" id="{15D39F46-62E2-3755-A9EE-42A19B966DFB}"/>
              </a:ext>
            </a:extLst>
          </p:cNvPr>
          <p:cNvCxnSpPr/>
          <p:nvPr userDrawn="1"/>
        </p:nvCxnSpPr>
        <p:spPr>
          <a:xfrm>
            <a:off x="5542996" y="4482396"/>
            <a:ext cx="0" cy="108000"/>
          </a:xfrm>
          <a:prstGeom prst="line">
            <a:avLst/>
          </a:prstGeom>
          <a:ln w="9525">
            <a:solidFill>
              <a:schemeClr val="tx1"/>
            </a:solidFill>
            <a:prstDash val="dash"/>
          </a:ln>
        </p:spPr>
        <p:style>
          <a:lnRef idx="2">
            <a:schemeClr val="accent1"/>
          </a:lnRef>
          <a:fillRef idx="0">
            <a:schemeClr val="accent1"/>
          </a:fillRef>
          <a:effectRef idx="1">
            <a:schemeClr val="accent1"/>
          </a:effectRef>
          <a:fontRef idx="minor">
            <a:schemeClr val="tx1"/>
          </a:fontRef>
        </p:style>
      </p:cxnSp>
      <p:sp>
        <p:nvSpPr>
          <p:cNvPr id="42" name="Flowchart: Merge 41">
            <a:extLst>
              <a:ext uri="{FF2B5EF4-FFF2-40B4-BE49-F238E27FC236}">
                <a16:creationId xmlns:a16="http://schemas.microsoft.com/office/drawing/2014/main" id="{71E7B4BE-4CE1-27EF-90E2-31A28C78B878}"/>
              </a:ext>
            </a:extLst>
          </p:cNvPr>
          <p:cNvSpPr/>
          <p:nvPr userDrawn="1"/>
        </p:nvSpPr>
        <p:spPr>
          <a:xfrm>
            <a:off x="7037031" y="4291906"/>
            <a:ext cx="110754" cy="96673"/>
          </a:xfrm>
          <a:prstGeom prst="flowChartMerge">
            <a:avLst/>
          </a:prstGeom>
          <a:solidFill>
            <a:schemeClr val="accent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43" name="Straight Connector 42">
            <a:extLst>
              <a:ext uri="{FF2B5EF4-FFF2-40B4-BE49-F238E27FC236}">
                <a16:creationId xmlns:a16="http://schemas.microsoft.com/office/drawing/2014/main" id="{057F705D-A5E4-3788-1AD0-DF168BCF5975}"/>
              </a:ext>
            </a:extLst>
          </p:cNvPr>
          <p:cNvCxnSpPr/>
          <p:nvPr userDrawn="1"/>
        </p:nvCxnSpPr>
        <p:spPr>
          <a:xfrm>
            <a:off x="7095571" y="4472871"/>
            <a:ext cx="0" cy="108000"/>
          </a:xfrm>
          <a:prstGeom prst="line">
            <a:avLst/>
          </a:prstGeom>
          <a:ln w="9525">
            <a:solidFill>
              <a:schemeClr val="tx1"/>
            </a:solidFill>
            <a:prstDash val="dash"/>
          </a:ln>
        </p:spPr>
        <p:style>
          <a:lnRef idx="2">
            <a:schemeClr val="accent1"/>
          </a:lnRef>
          <a:fillRef idx="0">
            <a:schemeClr val="accent1"/>
          </a:fillRef>
          <a:effectRef idx="1">
            <a:schemeClr val="accent1"/>
          </a:effectRef>
          <a:fontRef idx="minor">
            <a:schemeClr val="tx1"/>
          </a:fontRef>
        </p:style>
      </p:cxnSp>
      <p:sp>
        <p:nvSpPr>
          <p:cNvPr id="44" name="Flowchart: Merge 43">
            <a:extLst>
              <a:ext uri="{FF2B5EF4-FFF2-40B4-BE49-F238E27FC236}">
                <a16:creationId xmlns:a16="http://schemas.microsoft.com/office/drawing/2014/main" id="{1FA9DA70-52F7-A12D-E3D2-22A0E967DAA6}"/>
              </a:ext>
            </a:extLst>
          </p:cNvPr>
          <p:cNvSpPr/>
          <p:nvPr userDrawn="1"/>
        </p:nvSpPr>
        <p:spPr>
          <a:xfrm rot="16200000">
            <a:off x="7229182" y="5554679"/>
            <a:ext cx="110754" cy="96673"/>
          </a:xfrm>
          <a:prstGeom prst="flowChartMerge">
            <a:avLst/>
          </a:prstGeom>
          <a:solidFill>
            <a:schemeClr val="accent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45" name="Straight Connector 44">
            <a:extLst>
              <a:ext uri="{FF2B5EF4-FFF2-40B4-BE49-F238E27FC236}">
                <a16:creationId xmlns:a16="http://schemas.microsoft.com/office/drawing/2014/main" id="{CD6C92C8-5436-C2AF-0B9B-4C7B549F2470}"/>
              </a:ext>
            </a:extLst>
          </p:cNvPr>
          <p:cNvCxnSpPr>
            <a:cxnSpLocks/>
          </p:cNvCxnSpPr>
          <p:nvPr userDrawn="1"/>
        </p:nvCxnSpPr>
        <p:spPr>
          <a:xfrm rot="16200000">
            <a:off x="7797142" y="5224556"/>
            <a:ext cx="0" cy="756000"/>
          </a:xfrm>
          <a:prstGeom prst="line">
            <a:avLst/>
          </a:prstGeom>
          <a:ln w="9525">
            <a:solidFill>
              <a:schemeClr val="tx1"/>
            </a:solidFill>
            <a:prstDash val="dash"/>
          </a:ln>
        </p:spPr>
        <p:style>
          <a:lnRef idx="2">
            <a:schemeClr val="accent1"/>
          </a:lnRef>
          <a:fillRef idx="0">
            <a:schemeClr val="accent1"/>
          </a:fillRef>
          <a:effectRef idx="1">
            <a:schemeClr val="accent1"/>
          </a:effectRef>
          <a:fontRef idx="minor">
            <a:schemeClr val="tx1"/>
          </a:fontRef>
        </p:style>
      </p:cxnSp>
      <p:sp>
        <p:nvSpPr>
          <p:cNvPr id="46" name="Flowchart: Merge 45">
            <a:extLst>
              <a:ext uri="{FF2B5EF4-FFF2-40B4-BE49-F238E27FC236}">
                <a16:creationId xmlns:a16="http://schemas.microsoft.com/office/drawing/2014/main" id="{F9B9D479-5613-340C-0530-BBF1C66098EA}"/>
              </a:ext>
            </a:extLst>
          </p:cNvPr>
          <p:cNvSpPr/>
          <p:nvPr userDrawn="1"/>
        </p:nvSpPr>
        <p:spPr>
          <a:xfrm flipV="1">
            <a:off x="8682947" y="4683355"/>
            <a:ext cx="110754" cy="96673"/>
          </a:xfrm>
          <a:prstGeom prst="flowChartMerge">
            <a:avLst/>
          </a:prstGeom>
          <a:solidFill>
            <a:schemeClr val="accent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47" name="Straight Connector 46">
            <a:extLst>
              <a:ext uri="{FF2B5EF4-FFF2-40B4-BE49-F238E27FC236}">
                <a16:creationId xmlns:a16="http://schemas.microsoft.com/office/drawing/2014/main" id="{759037B8-4422-D47D-E701-A3053B321695}"/>
              </a:ext>
            </a:extLst>
          </p:cNvPr>
          <p:cNvCxnSpPr/>
          <p:nvPr userDrawn="1"/>
        </p:nvCxnSpPr>
        <p:spPr>
          <a:xfrm>
            <a:off x="8738324" y="4477801"/>
            <a:ext cx="0" cy="108000"/>
          </a:xfrm>
          <a:prstGeom prst="line">
            <a:avLst/>
          </a:prstGeom>
          <a:ln w="9525">
            <a:solidFill>
              <a:schemeClr val="tx1"/>
            </a:solidFill>
            <a:prstDash val="dash"/>
          </a:ln>
        </p:spPr>
        <p:style>
          <a:lnRef idx="2">
            <a:schemeClr val="accent1"/>
          </a:lnRef>
          <a:fillRef idx="0">
            <a:schemeClr val="accent1"/>
          </a:fillRef>
          <a:effectRef idx="1">
            <a:schemeClr val="accent1"/>
          </a:effectRef>
          <a:fontRef idx="minor">
            <a:schemeClr val="tx1"/>
          </a:fontRef>
        </p:style>
      </p:cxnSp>
      <p:sp>
        <p:nvSpPr>
          <p:cNvPr id="48" name="Flowchart: Merge 47">
            <a:extLst>
              <a:ext uri="{FF2B5EF4-FFF2-40B4-BE49-F238E27FC236}">
                <a16:creationId xmlns:a16="http://schemas.microsoft.com/office/drawing/2014/main" id="{38559036-8897-AFAD-B533-E743A995AB47}"/>
              </a:ext>
            </a:extLst>
          </p:cNvPr>
          <p:cNvSpPr/>
          <p:nvPr userDrawn="1"/>
        </p:nvSpPr>
        <p:spPr>
          <a:xfrm rot="16200000">
            <a:off x="9429616" y="4263051"/>
            <a:ext cx="110754" cy="96673"/>
          </a:xfrm>
          <a:prstGeom prst="flowChartMerge">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9" name="Rectangle 48">
            <a:extLst>
              <a:ext uri="{FF2B5EF4-FFF2-40B4-BE49-F238E27FC236}">
                <a16:creationId xmlns:a16="http://schemas.microsoft.com/office/drawing/2014/main" id="{5985CF6A-4D61-304A-023F-208F464C70D1}"/>
              </a:ext>
            </a:extLst>
          </p:cNvPr>
          <p:cNvSpPr/>
          <p:nvPr userDrawn="1"/>
        </p:nvSpPr>
        <p:spPr>
          <a:xfrm>
            <a:off x="10264013" y="1688579"/>
            <a:ext cx="1593989" cy="2700000"/>
          </a:xfrm>
          <a:prstGeom prst="rect">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3" name="Straight Connector 2">
            <a:extLst>
              <a:ext uri="{FF2B5EF4-FFF2-40B4-BE49-F238E27FC236}">
                <a16:creationId xmlns:a16="http://schemas.microsoft.com/office/drawing/2014/main" id="{3F13BA94-EB70-849C-34FB-EC266D480BF8}"/>
              </a:ext>
            </a:extLst>
          </p:cNvPr>
          <p:cNvCxnSpPr>
            <a:cxnSpLocks/>
          </p:cNvCxnSpPr>
          <p:nvPr userDrawn="1"/>
        </p:nvCxnSpPr>
        <p:spPr>
          <a:xfrm flipV="1">
            <a:off x="9638070" y="4311387"/>
            <a:ext cx="625943" cy="416"/>
          </a:xfrm>
          <a:prstGeom prst="line">
            <a:avLst/>
          </a:prstGeom>
          <a:ln w="9525">
            <a:solidFill>
              <a:schemeClr val="tx1"/>
            </a:solidFill>
            <a:prstDash val="dash"/>
          </a:ln>
        </p:spPr>
        <p:style>
          <a:lnRef idx="2">
            <a:schemeClr val="accent1"/>
          </a:lnRef>
          <a:fillRef idx="0">
            <a:schemeClr val="accent1"/>
          </a:fillRef>
          <a:effectRef idx="1">
            <a:schemeClr val="accent1"/>
          </a:effectRef>
          <a:fontRef idx="minor">
            <a:schemeClr val="tx1"/>
          </a:fontRef>
        </p:style>
      </p:cxnSp>
      <p:sp>
        <p:nvSpPr>
          <p:cNvPr id="4" name="Flowchart: Merge 3">
            <a:extLst>
              <a:ext uri="{FF2B5EF4-FFF2-40B4-BE49-F238E27FC236}">
                <a16:creationId xmlns:a16="http://schemas.microsoft.com/office/drawing/2014/main" id="{BB73D64E-DCC2-989F-031B-21B9F76322DE}"/>
              </a:ext>
            </a:extLst>
          </p:cNvPr>
          <p:cNvSpPr/>
          <p:nvPr userDrawn="1"/>
        </p:nvSpPr>
        <p:spPr>
          <a:xfrm>
            <a:off x="11226549" y="4288966"/>
            <a:ext cx="110754" cy="96673"/>
          </a:xfrm>
          <a:prstGeom prst="flowChartMerge">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5" name="Straight Connector 4">
            <a:extLst>
              <a:ext uri="{FF2B5EF4-FFF2-40B4-BE49-F238E27FC236}">
                <a16:creationId xmlns:a16="http://schemas.microsoft.com/office/drawing/2014/main" id="{2B4991FE-AC21-DFA6-06B0-A8331F48131F}"/>
              </a:ext>
            </a:extLst>
          </p:cNvPr>
          <p:cNvCxnSpPr/>
          <p:nvPr userDrawn="1"/>
        </p:nvCxnSpPr>
        <p:spPr>
          <a:xfrm>
            <a:off x="11281926" y="4473850"/>
            <a:ext cx="0" cy="108000"/>
          </a:xfrm>
          <a:prstGeom prst="line">
            <a:avLst/>
          </a:prstGeom>
          <a:ln w="9525">
            <a:solidFill>
              <a:schemeClr val="tx1"/>
            </a:solidFill>
            <a:prstDash val="dash"/>
          </a:ln>
        </p:spPr>
        <p:style>
          <a:lnRef idx="2">
            <a:schemeClr val="accent1"/>
          </a:lnRef>
          <a:fillRef idx="0">
            <a:schemeClr val="accent1"/>
          </a:fillRef>
          <a:effectRef idx="1">
            <a:schemeClr val="accent1"/>
          </a:effectRef>
          <a:fontRef idx="minor">
            <a:schemeClr val="tx1"/>
          </a:fontRef>
        </p:style>
      </p:cxnSp>
      <p:pic>
        <p:nvPicPr>
          <p:cNvPr id="7" name="Picture 6" descr="A black background with blue text&#10;&#10;Description automatically generated">
            <a:extLst>
              <a:ext uri="{FF2B5EF4-FFF2-40B4-BE49-F238E27FC236}">
                <a16:creationId xmlns:a16="http://schemas.microsoft.com/office/drawing/2014/main" id="{8085098B-21CC-F1E9-01F0-A1A7D2AA183A}"/>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9869811" y="230189"/>
            <a:ext cx="1988191" cy="504749"/>
          </a:xfrm>
          <a:prstGeom prst="rect">
            <a:avLst/>
          </a:prstGeom>
        </p:spPr>
      </p:pic>
    </p:spTree>
    <p:extLst>
      <p:ext uri="{BB962C8B-B14F-4D97-AF65-F5344CB8AC3E}">
        <p14:creationId xmlns:p14="http://schemas.microsoft.com/office/powerpoint/2010/main" val="3953684361"/>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Roadmap 2 (whit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29B6D5D-7025-9445-4632-3A9FE80D6448}"/>
              </a:ext>
            </a:extLst>
          </p:cNvPr>
          <p:cNvSpPr>
            <a:spLocks noGrp="1"/>
          </p:cNvSpPr>
          <p:nvPr>
            <p:ph type="title"/>
          </p:nvPr>
        </p:nvSpPr>
        <p:spPr>
          <a:xfrm>
            <a:off x="308359" y="247280"/>
            <a:ext cx="5460051" cy="928052"/>
          </a:xfrm>
        </p:spPr>
        <p:txBody>
          <a:bodyPr>
            <a:normAutofit/>
          </a:bodyPr>
          <a:lstStyle>
            <a:lvl1pPr>
              <a:defRPr sz="3000">
                <a:solidFill>
                  <a:schemeClr val="tx2"/>
                </a:solidFill>
              </a:defRPr>
            </a:lvl1pPr>
          </a:lstStyle>
          <a:p>
            <a:r>
              <a:rPr lang="en-US" dirty="0"/>
              <a:t>Click to edit Master title style</a:t>
            </a:r>
            <a:endParaRPr lang="en-GB" dirty="0"/>
          </a:p>
        </p:txBody>
      </p:sp>
      <p:sp>
        <p:nvSpPr>
          <p:cNvPr id="8" name="Text Placeholder 7">
            <a:extLst>
              <a:ext uri="{FF2B5EF4-FFF2-40B4-BE49-F238E27FC236}">
                <a16:creationId xmlns:a16="http://schemas.microsoft.com/office/drawing/2014/main" id="{ED22CC0F-AC08-8B86-8190-358979845E16}"/>
              </a:ext>
            </a:extLst>
          </p:cNvPr>
          <p:cNvSpPr>
            <a:spLocks noGrp="1"/>
          </p:cNvSpPr>
          <p:nvPr>
            <p:ph type="body" sz="quarter" idx="10"/>
          </p:nvPr>
        </p:nvSpPr>
        <p:spPr>
          <a:xfrm>
            <a:off x="307975" y="1281114"/>
            <a:ext cx="8793296" cy="470774"/>
          </a:xfrm>
        </p:spPr>
        <p:txBody>
          <a:bodyPr>
            <a:noAutofit/>
          </a:bodyPr>
          <a:lstStyle>
            <a:lvl1pPr marL="0" indent="0">
              <a:buNone/>
              <a:defRPr sz="1600" b="0"/>
            </a:lvl1pPr>
            <a:lvl2pPr>
              <a:defRPr sz="1200"/>
            </a:lvl2pPr>
            <a:lvl3pPr>
              <a:defRPr sz="1200"/>
            </a:lvl3pPr>
            <a:lvl4pPr>
              <a:defRPr sz="1200"/>
            </a:lvl4pPr>
            <a:lvl5pPr>
              <a:defRPr sz="1200"/>
            </a:lvl5pPr>
          </a:lstStyle>
          <a:p>
            <a:pPr lvl="0"/>
            <a:r>
              <a:rPr lang="en-US" dirty="0"/>
              <a:t>Click to edit Master text styles</a:t>
            </a:r>
          </a:p>
        </p:txBody>
      </p:sp>
      <p:sp>
        <p:nvSpPr>
          <p:cNvPr id="9" name="Rectangle 8">
            <a:extLst>
              <a:ext uri="{FF2B5EF4-FFF2-40B4-BE49-F238E27FC236}">
                <a16:creationId xmlns:a16="http://schemas.microsoft.com/office/drawing/2014/main" id="{08A20D94-0E1E-2DBA-5DB1-7F5C043EFCD3}"/>
              </a:ext>
              <a:ext uri="{C183D7F6-B498-43B3-948B-1728B52AA6E4}">
                <adec:decorative xmlns:adec="http://schemas.microsoft.com/office/drawing/2017/decorative" val="1"/>
              </a:ext>
            </a:extLst>
          </p:cNvPr>
          <p:cNvSpPr/>
          <p:nvPr userDrawn="1"/>
        </p:nvSpPr>
        <p:spPr>
          <a:xfrm>
            <a:off x="307975" y="2752150"/>
            <a:ext cx="900000" cy="900000"/>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Text Placeholder 11">
            <a:extLst>
              <a:ext uri="{FF2B5EF4-FFF2-40B4-BE49-F238E27FC236}">
                <a16:creationId xmlns:a16="http://schemas.microsoft.com/office/drawing/2014/main" id="{E14E19E3-B677-8BD7-32F9-BC730F839DC3}"/>
              </a:ext>
            </a:extLst>
          </p:cNvPr>
          <p:cNvSpPr>
            <a:spLocks noGrp="1"/>
          </p:cNvSpPr>
          <p:nvPr>
            <p:ph type="body" sz="quarter" idx="12" hasCustomPrompt="1"/>
          </p:nvPr>
        </p:nvSpPr>
        <p:spPr>
          <a:xfrm>
            <a:off x="307975" y="1857670"/>
            <a:ext cx="2110588" cy="785305"/>
          </a:xfrm>
        </p:spPr>
        <p:txBody>
          <a:bodyPr>
            <a:noAutofit/>
          </a:bodyPr>
          <a:lstStyle>
            <a:lvl1pPr marL="0" indent="0">
              <a:buNone/>
              <a:defRPr sz="1600" b="1"/>
            </a:lvl1pPr>
            <a:lvl2pPr>
              <a:defRPr sz="1200"/>
            </a:lvl2pPr>
            <a:lvl3pPr>
              <a:defRPr sz="1200"/>
            </a:lvl3pPr>
            <a:lvl4pPr>
              <a:defRPr sz="1200"/>
            </a:lvl4pPr>
            <a:lvl5pPr>
              <a:defRPr sz="1200"/>
            </a:lvl5pPr>
          </a:lstStyle>
          <a:p>
            <a:pPr lvl="0"/>
            <a:r>
              <a:rPr lang="en-GB" b="0" dirty="0"/>
              <a:t>Text goes here</a:t>
            </a:r>
            <a:endParaRPr lang="en-US" dirty="0"/>
          </a:p>
        </p:txBody>
      </p:sp>
      <p:grpSp>
        <p:nvGrpSpPr>
          <p:cNvPr id="53" name="Group 52">
            <a:extLst>
              <a:ext uri="{FF2B5EF4-FFF2-40B4-BE49-F238E27FC236}">
                <a16:creationId xmlns:a16="http://schemas.microsoft.com/office/drawing/2014/main" id="{B8858AA9-E4EB-59F5-F33F-95E153AA2F2F}"/>
              </a:ext>
            </a:extLst>
          </p:cNvPr>
          <p:cNvGrpSpPr/>
          <p:nvPr userDrawn="1"/>
        </p:nvGrpSpPr>
        <p:grpSpPr>
          <a:xfrm>
            <a:off x="307975" y="3955470"/>
            <a:ext cx="11099458" cy="360000"/>
            <a:chOff x="307975" y="3955470"/>
            <a:chExt cx="11099458" cy="360000"/>
          </a:xfrm>
        </p:grpSpPr>
        <p:cxnSp>
          <p:nvCxnSpPr>
            <p:cNvPr id="7" name="Straight Connector 6">
              <a:extLst>
                <a:ext uri="{FF2B5EF4-FFF2-40B4-BE49-F238E27FC236}">
                  <a16:creationId xmlns:a16="http://schemas.microsoft.com/office/drawing/2014/main" id="{C1D0AF20-5346-5C3E-3E0D-9A67641A0261}"/>
                </a:ext>
              </a:extLst>
            </p:cNvPr>
            <p:cNvCxnSpPr>
              <a:cxnSpLocks/>
            </p:cNvCxnSpPr>
            <p:nvPr userDrawn="1"/>
          </p:nvCxnSpPr>
          <p:spPr>
            <a:xfrm>
              <a:off x="555477" y="4136165"/>
              <a:ext cx="10629227" cy="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sp>
          <p:nvSpPr>
            <p:cNvPr id="19" name="Oval 18">
              <a:extLst>
                <a:ext uri="{FF2B5EF4-FFF2-40B4-BE49-F238E27FC236}">
                  <a16:creationId xmlns:a16="http://schemas.microsoft.com/office/drawing/2014/main" id="{E08880B4-38FF-6275-0CB6-6CD4C2359370}"/>
                </a:ext>
              </a:extLst>
            </p:cNvPr>
            <p:cNvSpPr/>
            <p:nvPr userDrawn="1"/>
          </p:nvSpPr>
          <p:spPr>
            <a:xfrm>
              <a:off x="307975" y="3955470"/>
              <a:ext cx="360000" cy="360000"/>
            </a:xfrm>
            <a:prstGeom prst="ellipse">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8" name="Oval 27">
              <a:extLst>
                <a:ext uri="{FF2B5EF4-FFF2-40B4-BE49-F238E27FC236}">
                  <a16:creationId xmlns:a16="http://schemas.microsoft.com/office/drawing/2014/main" id="{6111621A-0987-1A2B-E4EB-19A206F0C44E}"/>
                </a:ext>
              </a:extLst>
            </p:cNvPr>
            <p:cNvSpPr/>
            <p:nvPr userDrawn="1"/>
          </p:nvSpPr>
          <p:spPr>
            <a:xfrm>
              <a:off x="2073238" y="3955470"/>
              <a:ext cx="360000" cy="360000"/>
            </a:xfrm>
            <a:prstGeom prst="ellipse">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1" name="Oval 30">
              <a:extLst>
                <a:ext uri="{FF2B5EF4-FFF2-40B4-BE49-F238E27FC236}">
                  <a16:creationId xmlns:a16="http://schemas.microsoft.com/office/drawing/2014/main" id="{7A4E69E2-2E1E-428A-53F5-4A00794F1EF4}"/>
                </a:ext>
              </a:extLst>
            </p:cNvPr>
            <p:cNvSpPr/>
            <p:nvPr userDrawn="1"/>
          </p:nvSpPr>
          <p:spPr>
            <a:xfrm>
              <a:off x="3868077" y="3955470"/>
              <a:ext cx="360000" cy="360000"/>
            </a:xfrm>
            <a:prstGeom prst="ellipse">
              <a:avLst/>
            </a:prstGeom>
            <a:solidFill>
              <a:schemeClr val="accent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2" name="Oval 31">
              <a:extLst>
                <a:ext uri="{FF2B5EF4-FFF2-40B4-BE49-F238E27FC236}">
                  <a16:creationId xmlns:a16="http://schemas.microsoft.com/office/drawing/2014/main" id="{60057D12-69E5-C4DC-3A86-8895C4BB8E47}"/>
                </a:ext>
              </a:extLst>
            </p:cNvPr>
            <p:cNvSpPr/>
            <p:nvPr userDrawn="1"/>
          </p:nvSpPr>
          <p:spPr>
            <a:xfrm>
              <a:off x="5662916" y="3955470"/>
              <a:ext cx="360000" cy="360000"/>
            </a:xfrm>
            <a:prstGeom prst="ellipse">
              <a:avLst/>
            </a:prstGeom>
            <a:solidFill>
              <a:schemeClr val="accent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4" name="Oval 33">
              <a:extLst>
                <a:ext uri="{FF2B5EF4-FFF2-40B4-BE49-F238E27FC236}">
                  <a16:creationId xmlns:a16="http://schemas.microsoft.com/office/drawing/2014/main" id="{B6131D6E-2D6B-6891-4F06-41AE5FA5BA9C}"/>
                </a:ext>
              </a:extLst>
            </p:cNvPr>
            <p:cNvSpPr/>
            <p:nvPr userDrawn="1"/>
          </p:nvSpPr>
          <p:spPr>
            <a:xfrm>
              <a:off x="7457755" y="3955470"/>
              <a:ext cx="360000" cy="360000"/>
            </a:xfrm>
            <a:prstGeom prst="ellipse">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0" name="Oval 49">
              <a:extLst>
                <a:ext uri="{FF2B5EF4-FFF2-40B4-BE49-F238E27FC236}">
                  <a16:creationId xmlns:a16="http://schemas.microsoft.com/office/drawing/2014/main" id="{63F48677-B5C6-EA52-4189-01DD302EB1FC}"/>
                </a:ext>
              </a:extLst>
            </p:cNvPr>
            <p:cNvSpPr/>
            <p:nvPr userDrawn="1"/>
          </p:nvSpPr>
          <p:spPr>
            <a:xfrm>
              <a:off x="9252594" y="3955470"/>
              <a:ext cx="360000" cy="360000"/>
            </a:xfrm>
            <a:prstGeom prst="ellipse">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1" name="Oval 50">
              <a:extLst>
                <a:ext uri="{FF2B5EF4-FFF2-40B4-BE49-F238E27FC236}">
                  <a16:creationId xmlns:a16="http://schemas.microsoft.com/office/drawing/2014/main" id="{B0C9B2AC-7799-7D6B-C4A3-609D8BC96692}"/>
                </a:ext>
              </a:extLst>
            </p:cNvPr>
            <p:cNvSpPr/>
            <p:nvPr userDrawn="1"/>
          </p:nvSpPr>
          <p:spPr>
            <a:xfrm>
              <a:off x="11047433" y="3955470"/>
              <a:ext cx="360000" cy="360000"/>
            </a:xfrm>
            <a:prstGeom prst="ellipse">
              <a:avLst/>
            </a:prstGeom>
            <a:solidFill>
              <a:schemeClr val="accent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54" name="Rectangle 53">
            <a:extLst>
              <a:ext uri="{FF2B5EF4-FFF2-40B4-BE49-F238E27FC236}">
                <a16:creationId xmlns:a16="http://schemas.microsoft.com/office/drawing/2014/main" id="{845B6FE0-768D-741D-C7F7-FAB117BEBBDD}"/>
              </a:ext>
              <a:ext uri="{C183D7F6-B498-43B3-948B-1728B52AA6E4}">
                <adec:decorative xmlns:adec="http://schemas.microsoft.com/office/drawing/2017/decorative" val="1"/>
              </a:ext>
            </a:extLst>
          </p:cNvPr>
          <p:cNvSpPr/>
          <p:nvPr userDrawn="1"/>
        </p:nvSpPr>
        <p:spPr>
          <a:xfrm>
            <a:off x="2073238" y="4612801"/>
            <a:ext cx="900000" cy="900000"/>
          </a:xfrm>
          <a:prstGeom prst="rect">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5" name="Text Placeholder 11">
            <a:extLst>
              <a:ext uri="{FF2B5EF4-FFF2-40B4-BE49-F238E27FC236}">
                <a16:creationId xmlns:a16="http://schemas.microsoft.com/office/drawing/2014/main" id="{2A8D6111-9164-A2FE-6112-399CD68DBAC5}"/>
              </a:ext>
            </a:extLst>
          </p:cNvPr>
          <p:cNvSpPr>
            <a:spLocks noGrp="1"/>
          </p:cNvSpPr>
          <p:nvPr>
            <p:ph type="body" sz="quarter" idx="18" hasCustomPrompt="1"/>
          </p:nvPr>
        </p:nvSpPr>
        <p:spPr>
          <a:xfrm>
            <a:off x="2073238" y="5607479"/>
            <a:ext cx="2110588" cy="785305"/>
          </a:xfrm>
        </p:spPr>
        <p:txBody>
          <a:bodyPr>
            <a:noAutofit/>
          </a:bodyPr>
          <a:lstStyle>
            <a:lvl1pPr marL="0" indent="0">
              <a:buNone/>
              <a:defRPr sz="1600" b="1"/>
            </a:lvl1pPr>
            <a:lvl2pPr>
              <a:defRPr sz="1200"/>
            </a:lvl2pPr>
            <a:lvl3pPr>
              <a:defRPr sz="1200"/>
            </a:lvl3pPr>
            <a:lvl4pPr>
              <a:defRPr sz="1200"/>
            </a:lvl4pPr>
            <a:lvl5pPr>
              <a:defRPr sz="1200"/>
            </a:lvl5pPr>
          </a:lstStyle>
          <a:p>
            <a:pPr lvl="0"/>
            <a:r>
              <a:rPr lang="en-GB" b="0" dirty="0"/>
              <a:t>Text goes here</a:t>
            </a:r>
            <a:endParaRPr lang="en-US" dirty="0"/>
          </a:p>
        </p:txBody>
      </p:sp>
      <p:sp>
        <p:nvSpPr>
          <p:cNvPr id="56" name="Rectangle 55">
            <a:extLst>
              <a:ext uri="{FF2B5EF4-FFF2-40B4-BE49-F238E27FC236}">
                <a16:creationId xmlns:a16="http://schemas.microsoft.com/office/drawing/2014/main" id="{9CFAA303-3614-D463-5F83-822AC65B23E4}"/>
              </a:ext>
              <a:ext uri="{C183D7F6-B498-43B3-948B-1728B52AA6E4}">
                <adec:decorative xmlns:adec="http://schemas.microsoft.com/office/drawing/2017/decorative" val="1"/>
              </a:ext>
            </a:extLst>
          </p:cNvPr>
          <p:cNvSpPr/>
          <p:nvPr userDrawn="1"/>
        </p:nvSpPr>
        <p:spPr>
          <a:xfrm>
            <a:off x="3868077" y="2751728"/>
            <a:ext cx="900000" cy="900000"/>
          </a:xfrm>
          <a:prstGeom prst="rect">
            <a:avLst/>
          </a:prstGeom>
          <a:solidFill>
            <a:schemeClr val="accent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7" name="Text Placeholder 11">
            <a:extLst>
              <a:ext uri="{FF2B5EF4-FFF2-40B4-BE49-F238E27FC236}">
                <a16:creationId xmlns:a16="http://schemas.microsoft.com/office/drawing/2014/main" id="{3F5039EC-496D-C73C-E4F3-5DFE9712C83F}"/>
              </a:ext>
            </a:extLst>
          </p:cNvPr>
          <p:cNvSpPr>
            <a:spLocks noGrp="1"/>
          </p:cNvSpPr>
          <p:nvPr>
            <p:ph type="body" sz="quarter" idx="19" hasCustomPrompt="1"/>
          </p:nvPr>
        </p:nvSpPr>
        <p:spPr>
          <a:xfrm>
            <a:off x="3868077" y="1857248"/>
            <a:ext cx="2110588" cy="785305"/>
          </a:xfrm>
        </p:spPr>
        <p:txBody>
          <a:bodyPr>
            <a:noAutofit/>
          </a:bodyPr>
          <a:lstStyle>
            <a:lvl1pPr marL="0" indent="0">
              <a:buNone/>
              <a:defRPr sz="1600" b="1"/>
            </a:lvl1pPr>
            <a:lvl2pPr>
              <a:defRPr sz="1200"/>
            </a:lvl2pPr>
            <a:lvl3pPr>
              <a:defRPr sz="1200"/>
            </a:lvl3pPr>
            <a:lvl4pPr>
              <a:defRPr sz="1200"/>
            </a:lvl4pPr>
            <a:lvl5pPr>
              <a:defRPr sz="1200"/>
            </a:lvl5pPr>
          </a:lstStyle>
          <a:p>
            <a:pPr lvl="0"/>
            <a:r>
              <a:rPr lang="en-GB" b="0" dirty="0"/>
              <a:t>Text goes here</a:t>
            </a:r>
            <a:endParaRPr lang="en-US" dirty="0"/>
          </a:p>
        </p:txBody>
      </p:sp>
      <p:sp>
        <p:nvSpPr>
          <p:cNvPr id="60" name="Rectangle 59">
            <a:extLst>
              <a:ext uri="{FF2B5EF4-FFF2-40B4-BE49-F238E27FC236}">
                <a16:creationId xmlns:a16="http://schemas.microsoft.com/office/drawing/2014/main" id="{D3F729E7-8DA1-D236-089D-F526EECAEEF3}"/>
              </a:ext>
              <a:ext uri="{C183D7F6-B498-43B3-948B-1728B52AA6E4}">
                <adec:decorative xmlns:adec="http://schemas.microsoft.com/office/drawing/2017/decorative" val="1"/>
              </a:ext>
            </a:extLst>
          </p:cNvPr>
          <p:cNvSpPr/>
          <p:nvPr userDrawn="1"/>
        </p:nvSpPr>
        <p:spPr>
          <a:xfrm>
            <a:off x="5662916" y="4612801"/>
            <a:ext cx="900000" cy="900000"/>
          </a:xfrm>
          <a:prstGeom prst="rect">
            <a:avLst/>
          </a:prstGeom>
          <a:solidFill>
            <a:schemeClr val="accent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1" name="Text Placeholder 11">
            <a:extLst>
              <a:ext uri="{FF2B5EF4-FFF2-40B4-BE49-F238E27FC236}">
                <a16:creationId xmlns:a16="http://schemas.microsoft.com/office/drawing/2014/main" id="{374519E3-513C-9750-3838-612090A64192}"/>
              </a:ext>
            </a:extLst>
          </p:cNvPr>
          <p:cNvSpPr>
            <a:spLocks noGrp="1"/>
          </p:cNvSpPr>
          <p:nvPr>
            <p:ph type="body" sz="quarter" idx="20" hasCustomPrompt="1"/>
          </p:nvPr>
        </p:nvSpPr>
        <p:spPr>
          <a:xfrm>
            <a:off x="5662916" y="5607479"/>
            <a:ext cx="2110588" cy="785305"/>
          </a:xfrm>
        </p:spPr>
        <p:txBody>
          <a:bodyPr>
            <a:noAutofit/>
          </a:bodyPr>
          <a:lstStyle>
            <a:lvl1pPr marL="0" indent="0">
              <a:buNone/>
              <a:defRPr sz="1600" b="1"/>
            </a:lvl1pPr>
            <a:lvl2pPr>
              <a:defRPr sz="1200"/>
            </a:lvl2pPr>
            <a:lvl3pPr>
              <a:defRPr sz="1200"/>
            </a:lvl3pPr>
            <a:lvl4pPr>
              <a:defRPr sz="1200"/>
            </a:lvl4pPr>
            <a:lvl5pPr>
              <a:defRPr sz="1200"/>
            </a:lvl5pPr>
          </a:lstStyle>
          <a:p>
            <a:pPr lvl="0"/>
            <a:r>
              <a:rPr lang="en-GB" b="0" dirty="0"/>
              <a:t>Text goes here</a:t>
            </a:r>
            <a:endParaRPr lang="en-US" dirty="0"/>
          </a:p>
        </p:txBody>
      </p:sp>
      <p:sp>
        <p:nvSpPr>
          <p:cNvPr id="62" name="Rectangle 61">
            <a:extLst>
              <a:ext uri="{FF2B5EF4-FFF2-40B4-BE49-F238E27FC236}">
                <a16:creationId xmlns:a16="http://schemas.microsoft.com/office/drawing/2014/main" id="{13945309-DA2F-4668-AE09-284F44D9C043}"/>
              </a:ext>
              <a:ext uri="{C183D7F6-B498-43B3-948B-1728B52AA6E4}">
                <adec:decorative xmlns:adec="http://schemas.microsoft.com/office/drawing/2017/decorative" val="1"/>
              </a:ext>
            </a:extLst>
          </p:cNvPr>
          <p:cNvSpPr/>
          <p:nvPr userDrawn="1"/>
        </p:nvSpPr>
        <p:spPr>
          <a:xfrm>
            <a:off x="7457755" y="2751728"/>
            <a:ext cx="900000" cy="900000"/>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3" name="Text Placeholder 11">
            <a:extLst>
              <a:ext uri="{FF2B5EF4-FFF2-40B4-BE49-F238E27FC236}">
                <a16:creationId xmlns:a16="http://schemas.microsoft.com/office/drawing/2014/main" id="{2F5E5AFD-8962-4167-3AA5-3671168AF391}"/>
              </a:ext>
            </a:extLst>
          </p:cNvPr>
          <p:cNvSpPr>
            <a:spLocks noGrp="1"/>
          </p:cNvSpPr>
          <p:nvPr>
            <p:ph type="body" sz="quarter" idx="21" hasCustomPrompt="1"/>
          </p:nvPr>
        </p:nvSpPr>
        <p:spPr>
          <a:xfrm>
            <a:off x="7457755" y="1857248"/>
            <a:ext cx="2110588" cy="785305"/>
          </a:xfrm>
        </p:spPr>
        <p:txBody>
          <a:bodyPr>
            <a:noAutofit/>
          </a:bodyPr>
          <a:lstStyle>
            <a:lvl1pPr marL="0" indent="0">
              <a:buNone/>
              <a:defRPr sz="1600" b="1"/>
            </a:lvl1pPr>
            <a:lvl2pPr>
              <a:defRPr sz="1200"/>
            </a:lvl2pPr>
            <a:lvl3pPr>
              <a:defRPr sz="1200"/>
            </a:lvl3pPr>
            <a:lvl4pPr>
              <a:defRPr sz="1200"/>
            </a:lvl4pPr>
            <a:lvl5pPr>
              <a:defRPr sz="1200"/>
            </a:lvl5pPr>
          </a:lstStyle>
          <a:p>
            <a:pPr lvl="0"/>
            <a:r>
              <a:rPr lang="en-GB" b="0" dirty="0"/>
              <a:t>Text goes here</a:t>
            </a:r>
            <a:endParaRPr lang="en-US" dirty="0"/>
          </a:p>
        </p:txBody>
      </p:sp>
      <p:sp>
        <p:nvSpPr>
          <p:cNvPr id="64" name="Rectangle 63">
            <a:extLst>
              <a:ext uri="{FF2B5EF4-FFF2-40B4-BE49-F238E27FC236}">
                <a16:creationId xmlns:a16="http://schemas.microsoft.com/office/drawing/2014/main" id="{1A7A73A7-B340-F94E-3365-503F2E7994CD}"/>
              </a:ext>
              <a:ext uri="{C183D7F6-B498-43B3-948B-1728B52AA6E4}">
                <adec:decorative xmlns:adec="http://schemas.microsoft.com/office/drawing/2017/decorative" val="1"/>
              </a:ext>
            </a:extLst>
          </p:cNvPr>
          <p:cNvSpPr/>
          <p:nvPr userDrawn="1"/>
        </p:nvSpPr>
        <p:spPr>
          <a:xfrm>
            <a:off x="9252594" y="4612801"/>
            <a:ext cx="900000" cy="900000"/>
          </a:xfrm>
          <a:prstGeom prst="rect">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5" name="Text Placeholder 11">
            <a:extLst>
              <a:ext uri="{FF2B5EF4-FFF2-40B4-BE49-F238E27FC236}">
                <a16:creationId xmlns:a16="http://schemas.microsoft.com/office/drawing/2014/main" id="{97A4C7C9-CD10-DA5B-D6B5-9AFDF78D7DC3}"/>
              </a:ext>
            </a:extLst>
          </p:cNvPr>
          <p:cNvSpPr>
            <a:spLocks noGrp="1"/>
          </p:cNvSpPr>
          <p:nvPr>
            <p:ph type="body" sz="quarter" idx="22" hasCustomPrompt="1"/>
          </p:nvPr>
        </p:nvSpPr>
        <p:spPr>
          <a:xfrm>
            <a:off x="9252594" y="5607479"/>
            <a:ext cx="2605406" cy="785305"/>
          </a:xfrm>
        </p:spPr>
        <p:txBody>
          <a:bodyPr>
            <a:noAutofit/>
          </a:bodyPr>
          <a:lstStyle>
            <a:lvl1pPr marL="0" indent="0">
              <a:buNone/>
              <a:defRPr sz="1600" b="1"/>
            </a:lvl1pPr>
            <a:lvl2pPr>
              <a:defRPr sz="1200"/>
            </a:lvl2pPr>
            <a:lvl3pPr>
              <a:defRPr sz="1200"/>
            </a:lvl3pPr>
            <a:lvl4pPr>
              <a:defRPr sz="1200"/>
            </a:lvl4pPr>
            <a:lvl5pPr>
              <a:defRPr sz="1200"/>
            </a:lvl5pPr>
          </a:lstStyle>
          <a:p>
            <a:pPr lvl="0"/>
            <a:r>
              <a:rPr lang="en-GB" b="0" dirty="0"/>
              <a:t>Text goes here</a:t>
            </a:r>
            <a:endParaRPr lang="en-US" dirty="0"/>
          </a:p>
        </p:txBody>
      </p:sp>
      <p:sp>
        <p:nvSpPr>
          <p:cNvPr id="68" name="Text Placeholder 7">
            <a:extLst>
              <a:ext uri="{FF2B5EF4-FFF2-40B4-BE49-F238E27FC236}">
                <a16:creationId xmlns:a16="http://schemas.microsoft.com/office/drawing/2014/main" id="{335E0D11-0CED-F683-7C1F-91AA7CF514C8}"/>
              </a:ext>
            </a:extLst>
          </p:cNvPr>
          <p:cNvSpPr>
            <a:spLocks noGrp="1"/>
          </p:cNvSpPr>
          <p:nvPr>
            <p:ph type="body" sz="quarter" idx="23" hasCustomPrompt="1"/>
          </p:nvPr>
        </p:nvSpPr>
        <p:spPr>
          <a:xfrm>
            <a:off x="9955849" y="1846566"/>
            <a:ext cx="1902151" cy="2014226"/>
          </a:xfrm>
        </p:spPr>
        <p:txBody>
          <a:bodyPr>
            <a:noAutofit/>
          </a:bodyPr>
          <a:lstStyle>
            <a:lvl1pPr marL="0" indent="0">
              <a:buFont typeface="+mj-lt"/>
              <a:buNone/>
              <a:defRPr sz="1600" b="1"/>
            </a:lvl1pPr>
            <a:lvl2pPr>
              <a:defRPr sz="1200"/>
            </a:lvl2pPr>
            <a:lvl3pPr>
              <a:defRPr sz="1200"/>
            </a:lvl3pPr>
            <a:lvl4pPr>
              <a:defRPr sz="1200"/>
            </a:lvl4pPr>
            <a:lvl5pPr>
              <a:defRPr sz="1200"/>
            </a:lvl5pPr>
          </a:lstStyle>
          <a:p>
            <a:pPr lvl="0"/>
            <a:r>
              <a:rPr lang="en-US" b="0" dirty="0"/>
              <a:t>Explainer of outcome or next steps</a:t>
            </a:r>
          </a:p>
          <a:p>
            <a:pPr lvl="0"/>
            <a:endParaRPr lang="en-US" b="0" dirty="0"/>
          </a:p>
        </p:txBody>
      </p:sp>
      <p:cxnSp>
        <p:nvCxnSpPr>
          <p:cNvPr id="70" name="Straight Connector 69">
            <a:extLst>
              <a:ext uri="{FF2B5EF4-FFF2-40B4-BE49-F238E27FC236}">
                <a16:creationId xmlns:a16="http://schemas.microsoft.com/office/drawing/2014/main" id="{A9A19DD8-6183-D1D5-ABE4-5580AC83B0DB}"/>
              </a:ext>
            </a:extLst>
          </p:cNvPr>
          <p:cNvCxnSpPr>
            <a:cxnSpLocks/>
          </p:cNvCxnSpPr>
          <p:nvPr userDrawn="1"/>
        </p:nvCxnSpPr>
        <p:spPr>
          <a:xfrm flipV="1">
            <a:off x="478564" y="3694458"/>
            <a:ext cx="0" cy="209063"/>
          </a:xfrm>
          <a:prstGeom prst="line">
            <a:avLst/>
          </a:prstGeom>
          <a:ln w="19050">
            <a:solidFill>
              <a:schemeClr val="tx1"/>
            </a:solidFill>
            <a:prstDash val="dash"/>
          </a:ln>
        </p:spPr>
        <p:style>
          <a:lnRef idx="2">
            <a:schemeClr val="accent1"/>
          </a:lnRef>
          <a:fillRef idx="0">
            <a:schemeClr val="accent1"/>
          </a:fillRef>
          <a:effectRef idx="1">
            <a:schemeClr val="accent1"/>
          </a:effectRef>
          <a:fontRef idx="minor">
            <a:schemeClr val="tx1"/>
          </a:fontRef>
        </p:style>
      </p:cxnSp>
      <p:cxnSp>
        <p:nvCxnSpPr>
          <p:cNvPr id="73" name="Straight Connector 72">
            <a:extLst>
              <a:ext uri="{FF2B5EF4-FFF2-40B4-BE49-F238E27FC236}">
                <a16:creationId xmlns:a16="http://schemas.microsoft.com/office/drawing/2014/main" id="{811427B5-4D8D-47FC-8D6B-B1057768CE8B}"/>
              </a:ext>
            </a:extLst>
          </p:cNvPr>
          <p:cNvCxnSpPr>
            <a:cxnSpLocks/>
          </p:cNvCxnSpPr>
          <p:nvPr userDrawn="1"/>
        </p:nvCxnSpPr>
        <p:spPr>
          <a:xfrm flipV="1">
            <a:off x="4040736" y="3694458"/>
            <a:ext cx="0" cy="209063"/>
          </a:xfrm>
          <a:prstGeom prst="line">
            <a:avLst/>
          </a:prstGeom>
          <a:ln w="19050">
            <a:solidFill>
              <a:schemeClr val="tx1"/>
            </a:solidFill>
            <a:prstDash val="dash"/>
          </a:ln>
        </p:spPr>
        <p:style>
          <a:lnRef idx="2">
            <a:schemeClr val="accent1"/>
          </a:lnRef>
          <a:fillRef idx="0">
            <a:schemeClr val="accent1"/>
          </a:fillRef>
          <a:effectRef idx="1">
            <a:schemeClr val="accent1"/>
          </a:effectRef>
          <a:fontRef idx="minor">
            <a:schemeClr val="tx1"/>
          </a:fontRef>
        </p:style>
      </p:cxnSp>
      <p:cxnSp>
        <p:nvCxnSpPr>
          <p:cNvPr id="74" name="Straight Connector 73">
            <a:extLst>
              <a:ext uri="{FF2B5EF4-FFF2-40B4-BE49-F238E27FC236}">
                <a16:creationId xmlns:a16="http://schemas.microsoft.com/office/drawing/2014/main" id="{9E582142-AC54-F798-13DC-AE6DD9B839B2}"/>
              </a:ext>
            </a:extLst>
          </p:cNvPr>
          <p:cNvCxnSpPr>
            <a:cxnSpLocks/>
          </p:cNvCxnSpPr>
          <p:nvPr userDrawn="1"/>
        </p:nvCxnSpPr>
        <p:spPr>
          <a:xfrm flipV="1">
            <a:off x="7621424" y="3694458"/>
            <a:ext cx="0" cy="209063"/>
          </a:xfrm>
          <a:prstGeom prst="line">
            <a:avLst/>
          </a:prstGeom>
          <a:ln w="19050">
            <a:solidFill>
              <a:schemeClr val="tx1"/>
            </a:solidFill>
            <a:prstDash val="dash"/>
          </a:ln>
        </p:spPr>
        <p:style>
          <a:lnRef idx="2">
            <a:schemeClr val="accent1"/>
          </a:lnRef>
          <a:fillRef idx="0">
            <a:schemeClr val="accent1"/>
          </a:fillRef>
          <a:effectRef idx="1">
            <a:schemeClr val="accent1"/>
          </a:effectRef>
          <a:fontRef idx="minor">
            <a:schemeClr val="tx1"/>
          </a:fontRef>
        </p:style>
      </p:cxnSp>
      <p:cxnSp>
        <p:nvCxnSpPr>
          <p:cNvPr id="77" name="Straight Connector 76">
            <a:extLst>
              <a:ext uri="{FF2B5EF4-FFF2-40B4-BE49-F238E27FC236}">
                <a16:creationId xmlns:a16="http://schemas.microsoft.com/office/drawing/2014/main" id="{0242CF11-7292-3CB2-621D-428B97BB6997}"/>
              </a:ext>
            </a:extLst>
          </p:cNvPr>
          <p:cNvCxnSpPr>
            <a:cxnSpLocks/>
          </p:cNvCxnSpPr>
          <p:nvPr userDrawn="1"/>
        </p:nvCxnSpPr>
        <p:spPr>
          <a:xfrm flipV="1">
            <a:off x="2261786" y="4359604"/>
            <a:ext cx="0" cy="209063"/>
          </a:xfrm>
          <a:prstGeom prst="line">
            <a:avLst/>
          </a:prstGeom>
          <a:ln w="19050">
            <a:solidFill>
              <a:schemeClr val="tx1"/>
            </a:solidFill>
            <a:prstDash val="dash"/>
          </a:ln>
        </p:spPr>
        <p:style>
          <a:lnRef idx="2">
            <a:schemeClr val="accent1"/>
          </a:lnRef>
          <a:fillRef idx="0">
            <a:schemeClr val="accent1"/>
          </a:fillRef>
          <a:effectRef idx="1">
            <a:schemeClr val="accent1"/>
          </a:effectRef>
          <a:fontRef idx="minor">
            <a:schemeClr val="tx1"/>
          </a:fontRef>
        </p:style>
      </p:cxnSp>
      <p:cxnSp>
        <p:nvCxnSpPr>
          <p:cNvPr id="78" name="Straight Connector 77">
            <a:extLst>
              <a:ext uri="{FF2B5EF4-FFF2-40B4-BE49-F238E27FC236}">
                <a16:creationId xmlns:a16="http://schemas.microsoft.com/office/drawing/2014/main" id="{9ECA2A19-84BC-39B4-C8EB-E7F9A1D06D8E}"/>
              </a:ext>
            </a:extLst>
          </p:cNvPr>
          <p:cNvCxnSpPr>
            <a:cxnSpLocks/>
          </p:cNvCxnSpPr>
          <p:nvPr userDrawn="1"/>
        </p:nvCxnSpPr>
        <p:spPr>
          <a:xfrm flipV="1">
            <a:off x="5858141" y="4359604"/>
            <a:ext cx="0" cy="209063"/>
          </a:xfrm>
          <a:prstGeom prst="line">
            <a:avLst/>
          </a:prstGeom>
          <a:ln w="19050">
            <a:solidFill>
              <a:schemeClr val="tx1"/>
            </a:solidFill>
            <a:prstDash val="dash"/>
          </a:ln>
        </p:spPr>
        <p:style>
          <a:lnRef idx="2">
            <a:schemeClr val="accent1"/>
          </a:lnRef>
          <a:fillRef idx="0">
            <a:schemeClr val="accent1"/>
          </a:fillRef>
          <a:effectRef idx="1">
            <a:schemeClr val="accent1"/>
          </a:effectRef>
          <a:fontRef idx="minor">
            <a:schemeClr val="tx1"/>
          </a:fontRef>
        </p:style>
      </p:cxnSp>
      <p:cxnSp>
        <p:nvCxnSpPr>
          <p:cNvPr id="79" name="Straight Connector 78">
            <a:extLst>
              <a:ext uri="{FF2B5EF4-FFF2-40B4-BE49-F238E27FC236}">
                <a16:creationId xmlns:a16="http://schemas.microsoft.com/office/drawing/2014/main" id="{00EA2727-688B-BBEE-87F2-8E2918121775}"/>
              </a:ext>
            </a:extLst>
          </p:cNvPr>
          <p:cNvCxnSpPr>
            <a:cxnSpLocks/>
          </p:cNvCxnSpPr>
          <p:nvPr userDrawn="1"/>
        </p:nvCxnSpPr>
        <p:spPr>
          <a:xfrm flipV="1">
            <a:off x="9464466" y="4359604"/>
            <a:ext cx="0" cy="209063"/>
          </a:xfrm>
          <a:prstGeom prst="line">
            <a:avLst/>
          </a:prstGeom>
          <a:ln w="19050">
            <a:solidFill>
              <a:schemeClr val="tx1"/>
            </a:solidFill>
            <a:prstDash val="dash"/>
          </a:ln>
        </p:spPr>
        <p:style>
          <a:lnRef idx="2">
            <a:schemeClr val="accent1"/>
          </a:lnRef>
          <a:fillRef idx="0">
            <a:schemeClr val="accent1"/>
          </a:fillRef>
          <a:effectRef idx="1">
            <a:schemeClr val="accent1"/>
          </a:effectRef>
          <a:fontRef idx="minor">
            <a:schemeClr val="tx1"/>
          </a:fontRef>
        </p:style>
      </p:cxnSp>
      <p:pic>
        <p:nvPicPr>
          <p:cNvPr id="4" name="Picture 3" descr="A black background with blue text&#10;&#10;Description automatically generated">
            <a:extLst>
              <a:ext uri="{FF2B5EF4-FFF2-40B4-BE49-F238E27FC236}">
                <a16:creationId xmlns:a16="http://schemas.microsoft.com/office/drawing/2014/main" id="{CE809897-A9D1-2E20-4A05-FE0356EAC681}"/>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9869811" y="230189"/>
            <a:ext cx="1988191" cy="504749"/>
          </a:xfrm>
          <a:prstGeom prst="rect">
            <a:avLst/>
          </a:prstGeom>
        </p:spPr>
      </p:pic>
    </p:spTree>
    <p:extLst>
      <p:ext uri="{BB962C8B-B14F-4D97-AF65-F5344CB8AC3E}">
        <p14:creationId xmlns:p14="http://schemas.microsoft.com/office/powerpoint/2010/main" val="373204390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C886E7-1185-9D04-7B4B-F182E3401FF4}"/>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B2DCA27F-D01A-7900-F66A-D84049C8E044}"/>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3099939A-4A45-D2BD-C558-529BE124DFAE}"/>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8DBFE82C-8D57-AA3F-50E4-F6C3E6AB578B}"/>
              </a:ext>
            </a:extLst>
          </p:cNvPr>
          <p:cNvSpPr>
            <a:spLocks noGrp="1"/>
          </p:cNvSpPr>
          <p:nvPr>
            <p:ph type="dt" sz="half" idx="10"/>
          </p:nvPr>
        </p:nvSpPr>
        <p:spPr/>
        <p:txBody>
          <a:bodyPr/>
          <a:lstStyle/>
          <a:p>
            <a:fld id="{CBB8F1B9-33A5-46FB-8CB8-113DAD16AFE8}" type="datetimeFigureOut">
              <a:rPr lang="en-GB" smtClean="0"/>
              <a:t>14/05/2026</a:t>
            </a:fld>
            <a:endParaRPr lang="en-GB"/>
          </a:p>
        </p:txBody>
      </p:sp>
      <p:sp>
        <p:nvSpPr>
          <p:cNvPr id="6" name="Footer Placeholder 5">
            <a:extLst>
              <a:ext uri="{FF2B5EF4-FFF2-40B4-BE49-F238E27FC236}">
                <a16:creationId xmlns:a16="http://schemas.microsoft.com/office/drawing/2014/main" id="{4FFF314C-1046-E94D-48D0-0EE86B6225E3}"/>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E743B3C7-7773-E9AB-A0EF-8EEAB8C15EA4}"/>
              </a:ext>
            </a:extLst>
          </p:cNvPr>
          <p:cNvSpPr>
            <a:spLocks noGrp="1"/>
          </p:cNvSpPr>
          <p:nvPr>
            <p:ph type="sldNum" sz="quarter" idx="12"/>
          </p:nvPr>
        </p:nvSpPr>
        <p:spPr/>
        <p:txBody>
          <a:bodyPr/>
          <a:lstStyle/>
          <a:p>
            <a:fld id="{B1C5FDE4-FFDB-4797-9312-0D271AEB7476}" type="slidenum">
              <a:rPr lang="en-GB" smtClean="0"/>
              <a:t>‹#›</a:t>
            </a:fld>
            <a:endParaRPr lang="en-GB"/>
          </a:p>
        </p:txBody>
      </p:sp>
    </p:spTree>
    <p:extLst>
      <p:ext uri="{BB962C8B-B14F-4D97-AF65-F5344CB8AC3E}">
        <p14:creationId xmlns:p14="http://schemas.microsoft.com/office/powerpoint/2010/main" val="916874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E4C136-84B0-B518-5279-AC9150CC7641}"/>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6CF4D785-9192-9230-2A78-09897D875B0F}"/>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87942B7B-A127-7451-F0BE-706E0ED491D6}"/>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799D39BD-0257-7E69-7A8E-98DA714D58AF}"/>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5048D265-59A0-E13E-0F55-77BB55E3A56C}"/>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20F2C990-13D6-E2B5-32F9-5F6142C855FE}"/>
              </a:ext>
            </a:extLst>
          </p:cNvPr>
          <p:cNvSpPr>
            <a:spLocks noGrp="1"/>
          </p:cNvSpPr>
          <p:nvPr>
            <p:ph type="dt" sz="half" idx="10"/>
          </p:nvPr>
        </p:nvSpPr>
        <p:spPr/>
        <p:txBody>
          <a:bodyPr/>
          <a:lstStyle/>
          <a:p>
            <a:fld id="{CBB8F1B9-33A5-46FB-8CB8-113DAD16AFE8}" type="datetimeFigureOut">
              <a:rPr lang="en-GB" smtClean="0"/>
              <a:t>14/05/2026</a:t>
            </a:fld>
            <a:endParaRPr lang="en-GB"/>
          </a:p>
        </p:txBody>
      </p:sp>
      <p:sp>
        <p:nvSpPr>
          <p:cNvPr id="8" name="Footer Placeholder 7">
            <a:extLst>
              <a:ext uri="{FF2B5EF4-FFF2-40B4-BE49-F238E27FC236}">
                <a16:creationId xmlns:a16="http://schemas.microsoft.com/office/drawing/2014/main" id="{5ED58C24-3665-AB50-A1E5-FB8AE09586E4}"/>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45B2C0A6-A2CF-C095-4EF7-A65179F0E21E}"/>
              </a:ext>
            </a:extLst>
          </p:cNvPr>
          <p:cNvSpPr>
            <a:spLocks noGrp="1"/>
          </p:cNvSpPr>
          <p:nvPr>
            <p:ph type="sldNum" sz="quarter" idx="12"/>
          </p:nvPr>
        </p:nvSpPr>
        <p:spPr/>
        <p:txBody>
          <a:bodyPr/>
          <a:lstStyle/>
          <a:p>
            <a:fld id="{B1C5FDE4-FFDB-4797-9312-0D271AEB7476}" type="slidenum">
              <a:rPr lang="en-GB" smtClean="0"/>
              <a:t>‹#›</a:t>
            </a:fld>
            <a:endParaRPr lang="en-GB"/>
          </a:p>
        </p:txBody>
      </p:sp>
    </p:spTree>
    <p:extLst>
      <p:ext uri="{BB962C8B-B14F-4D97-AF65-F5344CB8AC3E}">
        <p14:creationId xmlns:p14="http://schemas.microsoft.com/office/powerpoint/2010/main" val="165546964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58FBF2-1EE1-606C-2C9E-CE9CE64906C3}"/>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9455F3D7-55C1-D7A5-283D-9E167161BD20}"/>
              </a:ext>
            </a:extLst>
          </p:cNvPr>
          <p:cNvSpPr>
            <a:spLocks noGrp="1"/>
          </p:cNvSpPr>
          <p:nvPr>
            <p:ph type="dt" sz="half" idx="10"/>
          </p:nvPr>
        </p:nvSpPr>
        <p:spPr/>
        <p:txBody>
          <a:bodyPr/>
          <a:lstStyle/>
          <a:p>
            <a:fld id="{CBB8F1B9-33A5-46FB-8CB8-113DAD16AFE8}" type="datetimeFigureOut">
              <a:rPr lang="en-GB" smtClean="0"/>
              <a:t>14/05/2026</a:t>
            </a:fld>
            <a:endParaRPr lang="en-GB"/>
          </a:p>
        </p:txBody>
      </p:sp>
      <p:sp>
        <p:nvSpPr>
          <p:cNvPr id="4" name="Footer Placeholder 3">
            <a:extLst>
              <a:ext uri="{FF2B5EF4-FFF2-40B4-BE49-F238E27FC236}">
                <a16:creationId xmlns:a16="http://schemas.microsoft.com/office/drawing/2014/main" id="{6B00B293-4FDE-BDAC-EF60-6EAA073C6826}"/>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09D4C551-340C-9AF4-D08D-38794F0BABE9}"/>
              </a:ext>
            </a:extLst>
          </p:cNvPr>
          <p:cNvSpPr>
            <a:spLocks noGrp="1"/>
          </p:cNvSpPr>
          <p:nvPr>
            <p:ph type="sldNum" sz="quarter" idx="12"/>
          </p:nvPr>
        </p:nvSpPr>
        <p:spPr/>
        <p:txBody>
          <a:bodyPr/>
          <a:lstStyle/>
          <a:p>
            <a:fld id="{B1C5FDE4-FFDB-4797-9312-0D271AEB7476}" type="slidenum">
              <a:rPr lang="en-GB" smtClean="0"/>
              <a:t>‹#›</a:t>
            </a:fld>
            <a:endParaRPr lang="en-GB"/>
          </a:p>
        </p:txBody>
      </p:sp>
    </p:spTree>
    <p:extLst>
      <p:ext uri="{BB962C8B-B14F-4D97-AF65-F5344CB8AC3E}">
        <p14:creationId xmlns:p14="http://schemas.microsoft.com/office/powerpoint/2010/main" val="346152723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81989220-70A9-D9E2-E01B-B49B41F9D54A}"/>
              </a:ext>
            </a:extLst>
          </p:cNvPr>
          <p:cNvSpPr>
            <a:spLocks noGrp="1"/>
          </p:cNvSpPr>
          <p:nvPr>
            <p:ph type="dt" sz="half" idx="10"/>
          </p:nvPr>
        </p:nvSpPr>
        <p:spPr/>
        <p:txBody>
          <a:bodyPr/>
          <a:lstStyle/>
          <a:p>
            <a:fld id="{CBB8F1B9-33A5-46FB-8CB8-113DAD16AFE8}" type="datetimeFigureOut">
              <a:rPr lang="en-GB" smtClean="0"/>
              <a:t>14/05/2026</a:t>
            </a:fld>
            <a:endParaRPr lang="en-GB"/>
          </a:p>
        </p:txBody>
      </p:sp>
      <p:sp>
        <p:nvSpPr>
          <p:cNvPr id="3" name="Footer Placeholder 2">
            <a:extLst>
              <a:ext uri="{FF2B5EF4-FFF2-40B4-BE49-F238E27FC236}">
                <a16:creationId xmlns:a16="http://schemas.microsoft.com/office/drawing/2014/main" id="{6908D50F-615F-970C-E377-896E9DA1E7D1}"/>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C70F666F-6416-1F4D-10DD-E2246C477FD1}"/>
              </a:ext>
            </a:extLst>
          </p:cNvPr>
          <p:cNvSpPr>
            <a:spLocks noGrp="1"/>
          </p:cNvSpPr>
          <p:nvPr>
            <p:ph type="sldNum" sz="quarter" idx="12"/>
          </p:nvPr>
        </p:nvSpPr>
        <p:spPr/>
        <p:txBody>
          <a:bodyPr/>
          <a:lstStyle/>
          <a:p>
            <a:fld id="{B1C5FDE4-FFDB-4797-9312-0D271AEB7476}" type="slidenum">
              <a:rPr lang="en-GB" smtClean="0"/>
              <a:t>‹#›</a:t>
            </a:fld>
            <a:endParaRPr lang="en-GB"/>
          </a:p>
        </p:txBody>
      </p:sp>
    </p:spTree>
    <p:extLst>
      <p:ext uri="{BB962C8B-B14F-4D97-AF65-F5344CB8AC3E}">
        <p14:creationId xmlns:p14="http://schemas.microsoft.com/office/powerpoint/2010/main" val="208828761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188F9D-1CEE-A450-2850-4C0BBB89F780}"/>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53CC7313-AB1D-3C6F-9565-36268637DD57}"/>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251B4B3D-9B54-13D9-EA82-1FA36B9748B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11AC944F-407B-3813-36A0-46B516A76541}"/>
              </a:ext>
            </a:extLst>
          </p:cNvPr>
          <p:cNvSpPr>
            <a:spLocks noGrp="1"/>
          </p:cNvSpPr>
          <p:nvPr>
            <p:ph type="dt" sz="half" idx="10"/>
          </p:nvPr>
        </p:nvSpPr>
        <p:spPr/>
        <p:txBody>
          <a:bodyPr/>
          <a:lstStyle/>
          <a:p>
            <a:fld id="{CBB8F1B9-33A5-46FB-8CB8-113DAD16AFE8}" type="datetimeFigureOut">
              <a:rPr lang="en-GB" smtClean="0"/>
              <a:t>14/05/2026</a:t>
            </a:fld>
            <a:endParaRPr lang="en-GB"/>
          </a:p>
        </p:txBody>
      </p:sp>
      <p:sp>
        <p:nvSpPr>
          <p:cNvPr id="6" name="Footer Placeholder 5">
            <a:extLst>
              <a:ext uri="{FF2B5EF4-FFF2-40B4-BE49-F238E27FC236}">
                <a16:creationId xmlns:a16="http://schemas.microsoft.com/office/drawing/2014/main" id="{954D7BD4-E554-6785-C14B-7491EE0A6480}"/>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9A25FAE0-CBE6-FFD0-9533-05ADD2F6D16F}"/>
              </a:ext>
            </a:extLst>
          </p:cNvPr>
          <p:cNvSpPr>
            <a:spLocks noGrp="1"/>
          </p:cNvSpPr>
          <p:nvPr>
            <p:ph type="sldNum" sz="quarter" idx="12"/>
          </p:nvPr>
        </p:nvSpPr>
        <p:spPr/>
        <p:txBody>
          <a:bodyPr/>
          <a:lstStyle/>
          <a:p>
            <a:fld id="{B1C5FDE4-FFDB-4797-9312-0D271AEB7476}" type="slidenum">
              <a:rPr lang="en-GB" smtClean="0"/>
              <a:t>‹#›</a:t>
            </a:fld>
            <a:endParaRPr lang="en-GB"/>
          </a:p>
        </p:txBody>
      </p:sp>
    </p:spTree>
    <p:extLst>
      <p:ext uri="{BB962C8B-B14F-4D97-AF65-F5344CB8AC3E}">
        <p14:creationId xmlns:p14="http://schemas.microsoft.com/office/powerpoint/2010/main" val="327727161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D0514F-0DA7-4B90-B5E7-AE453430F0D9}"/>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0611FB7B-FBCD-3E7A-0A96-71CEBE8D04A2}"/>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AA3EEEF0-A957-F5FC-2747-47A116DC305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23CBED68-15F8-B1DD-89C3-F23C6532E08A}"/>
              </a:ext>
            </a:extLst>
          </p:cNvPr>
          <p:cNvSpPr>
            <a:spLocks noGrp="1"/>
          </p:cNvSpPr>
          <p:nvPr>
            <p:ph type="dt" sz="half" idx="10"/>
          </p:nvPr>
        </p:nvSpPr>
        <p:spPr/>
        <p:txBody>
          <a:bodyPr/>
          <a:lstStyle/>
          <a:p>
            <a:fld id="{CBB8F1B9-33A5-46FB-8CB8-113DAD16AFE8}" type="datetimeFigureOut">
              <a:rPr lang="en-GB" smtClean="0"/>
              <a:t>14/05/2026</a:t>
            </a:fld>
            <a:endParaRPr lang="en-GB"/>
          </a:p>
        </p:txBody>
      </p:sp>
      <p:sp>
        <p:nvSpPr>
          <p:cNvPr id="6" name="Footer Placeholder 5">
            <a:extLst>
              <a:ext uri="{FF2B5EF4-FFF2-40B4-BE49-F238E27FC236}">
                <a16:creationId xmlns:a16="http://schemas.microsoft.com/office/drawing/2014/main" id="{DBADDB77-7154-F435-22F4-207969E2A526}"/>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38889794-D63E-CC91-C718-1FFA2259BAC4}"/>
              </a:ext>
            </a:extLst>
          </p:cNvPr>
          <p:cNvSpPr>
            <a:spLocks noGrp="1"/>
          </p:cNvSpPr>
          <p:nvPr>
            <p:ph type="sldNum" sz="quarter" idx="12"/>
          </p:nvPr>
        </p:nvSpPr>
        <p:spPr/>
        <p:txBody>
          <a:bodyPr/>
          <a:lstStyle/>
          <a:p>
            <a:fld id="{B1C5FDE4-FFDB-4797-9312-0D271AEB7476}" type="slidenum">
              <a:rPr lang="en-GB" smtClean="0"/>
              <a:t>‹#›</a:t>
            </a:fld>
            <a:endParaRPr lang="en-GB"/>
          </a:p>
        </p:txBody>
      </p:sp>
    </p:spTree>
    <p:extLst>
      <p:ext uri="{BB962C8B-B14F-4D97-AF65-F5344CB8AC3E}">
        <p14:creationId xmlns:p14="http://schemas.microsoft.com/office/powerpoint/2010/main" val="379924324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slideLayout" Target="../slideLayouts/slideLayout24.xml"/><Relationship Id="rId18" Type="http://schemas.openxmlformats.org/officeDocument/2006/relationships/slideLayout" Target="../slideLayouts/slideLayout29.xml"/><Relationship Id="rId3" Type="http://schemas.openxmlformats.org/officeDocument/2006/relationships/slideLayout" Target="../slideLayouts/slideLayout14.xml"/><Relationship Id="rId21" Type="http://schemas.openxmlformats.org/officeDocument/2006/relationships/slideLayout" Target="../slideLayouts/slideLayout32.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17" Type="http://schemas.openxmlformats.org/officeDocument/2006/relationships/slideLayout" Target="../slideLayouts/slideLayout28.xml"/><Relationship Id="rId25" Type="http://schemas.openxmlformats.org/officeDocument/2006/relationships/theme" Target="../theme/theme2.xml"/><Relationship Id="rId2" Type="http://schemas.openxmlformats.org/officeDocument/2006/relationships/slideLayout" Target="../slideLayouts/slideLayout13.xml"/><Relationship Id="rId16" Type="http://schemas.openxmlformats.org/officeDocument/2006/relationships/slideLayout" Target="../slideLayouts/slideLayout27.xml"/><Relationship Id="rId20" Type="http://schemas.openxmlformats.org/officeDocument/2006/relationships/slideLayout" Target="../slideLayouts/slideLayout31.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24" Type="http://schemas.openxmlformats.org/officeDocument/2006/relationships/slideLayout" Target="../slideLayouts/slideLayout35.xml"/><Relationship Id="rId5" Type="http://schemas.openxmlformats.org/officeDocument/2006/relationships/slideLayout" Target="../slideLayouts/slideLayout16.xml"/><Relationship Id="rId15" Type="http://schemas.openxmlformats.org/officeDocument/2006/relationships/slideLayout" Target="../slideLayouts/slideLayout26.xml"/><Relationship Id="rId23" Type="http://schemas.openxmlformats.org/officeDocument/2006/relationships/slideLayout" Target="../slideLayouts/slideLayout34.xml"/><Relationship Id="rId10" Type="http://schemas.openxmlformats.org/officeDocument/2006/relationships/slideLayout" Target="../slideLayouts/slideLayout21.xml"/><Relationship Id="rId19" Type="http://schemas.openxmlformats.org/officeDocument/2006/relationships/slideLayout" Target="../slideLayouts/slideLayout30.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slideLayout" Target="../slideLayouts/slideLayout25.xml"/><Relationship Id="rId22" Type="http://schemas.openxmlformats.org/officeDocument/2006/relationships/slideLayout" Target="../slideLayouts/slideLayout3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9CD4B117-4905-8AC6-4555-EFCD5F5C1BF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16562784-7CC2-743F-AC90-34C57396942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EE4D1ADF-E92B-C9B4-689A-4BDBEB97F57B}"/>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CBB8F1B9-33A5-46FB-8CB8-113DAD16AFE8}" type="datetimeFigureOut">
              <a:rPr lang="en-GB" smtClean="0"/>
              <a:t>14/05/2026</a:t>
            </a:fld>
            <a:endParaRPr lang="en-GB"/>
          </a:p>
        </p:txBody>
      </p:sp>
      <p:sp>
        <p:nvSpPr>
          <p:cNvPr id="5" name="Footer Placeholder 4">
            <a:extLst>
              <a:ext uri="{FF2B5EF4-FFF2-40B4-BE49-F238E27FC236}">
                <a16:creationId xmlns:a16="http://schemas.microsoft.com/office/drawing/2014/main" id="{ED4BB308-15F6-B2F2-0FB1-4FAAC121F48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GB"/>
          </a:p>
        </p:txBody>
      </p:sp>
      <p:sp>
        <p:nvSpPr>
          <p:cNvPr id="6" name="Slide Number Placeholder 5">
            <a:extLst>
              <a:ext uri="{FF2B5EF4-FFF2-40B4-BE49-F238E27FC236}">
                <a16:creationId xmlns:a16="http://schemas.microsoft.com/office/drawing/2014/main" id="{2A2675DA-81D7-F2F9-F9AE-347787C6992E}"/>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B1C5FDE4-FFDB-4797-9312-0D271AEB7476}" type="slidenum">
              <a:rPr lang="en-GB" smtClean="0"/>
              <a:t>‹#›</a:t>
            </a:fld>
            <a:endParaRPr lang="en-GB"/>
          </a:p>
        </p:txBody>
      </p:sp>
    </p:spTree>
    <p:extLst>
      <p:ext uri="{BB962C8B-B14F-4D97-AF65-F5344CB8AC3E}">
        <p14:creationId xmlns:p14="http://schemas.microsoft.com/office/powerpoint/2010/main" val="343048136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4E36E6F8-1EF9-CB1D-B974-FF385BB661D3}"/>
              </a:ext>
            </a:extLst>
          </p:cNvPr>
          <p:cNvSpPr>
            <a:spLocks noGrp="1"/>
          </p:cNvSpPr>
          <p:nvPr>
            <p:ph type="title"/>
          </p:nvPr>
        </p:nvSpPr>
        <p:spPr>
          <a:xfrm>
            <a:off x="333998" y="155735"/>
            <a:ext cx="8427720" cy="928052"/>
          </a:xfrm>
          <a:prstGeom prst="rect">
            <a:avLst/>
          </a:prstGeom>
        </p:spPr>
        <p:txBody>
          <a:bodyPr vert="horz" lIns="91440" tIns="45720" rIns="91440" bIns="45720" rtlCol="0" anchor="ctr">
            <a:normAutofit/>
          </a:bodyPr>
          <a:lstStyle/>
          <a:p>
            <a:r>
              <a:rPr lang="en-US" dirty="0"/>
              <a:t>Click to edit Master title style</a:t>
            </a:r>
            <a:endParaRPr lang="en-GB" dirty="0"/>
          </a:p>
        </p:txBody>
      </p:sp>
      <p:sp>
        <p:nvSpPr>
          <p:cNvPr id="3" name="Text Placeholder 2">
            <a:extLst>
              <a:ext uri="{FF2B5EF4-FFF2-40B4-BE49-F238E27FC236}">
                <a16:creationId xmlns:a16="http://schemas.microsoft.com/office/drawing/2014/main" id="{566EF632-A2EC-27B3-C771-8A955CC765F9}"/>
              </a:ext>
            </a:extLst>
          </p:cNvPr>
          <p:cNvSpPr>
            <a:spLocks noGrp="1"/>
          </p:cNvSpPr>
          <p:nvPr>
            <p:ph type="body" idx="1"/>
          </p:nvPr>
        </p:nvSpPr>
        <p:spPr>
          <a:xfrm>
            <a:off x="333997" y="1337905"/>
            <a:ext cx="11527565" cy="494306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Tree>
    <p:extLst>
      <p:ext uri="{BB962C8B-B14F-4D97-AF65-F5344CB8AC3E}">
        <p14:creationId xmlns:p14="http://schemas.microsoft.com/office/powerpoint/2010/main" val="264656240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 id="2147483678" r:id="rId18"/>
    <p:sldLayoutId id="2147483679" r:id="rId19"/>
    <p:sldLayoutId id="2147483680" r:id="rId20"/>
    <p:sldLayoutId id="2147483681" r:id="rId21"/>
    <p:sldLayoutId id="2147483682" r:id="rId22"/>
    <p:sldLayoutId id="2147483683" r:id="rId23"/>
    <p:sldLayoutId id="2147483684" r:id="rId24"/>
  </p:sldLayoutIdLst>
  <p:txStyles>
    <p:titleStyle>
      <a:lvl1pPr algn="l" defTabSz="914400" rtl="0" eaLnBrk="1" latinLnBrk="0" hangingPunct="1">
        <a:lnSpc>
          <a:spcPct val="90000"/>
        </a:lnSpc>
        <a:spcBef>
          <a:spcPct val="0"/>
        </a:spcBef>
        <a:buNone/>
        <a:defRPr sz="4400" b="1" kern="1200">
          <a:solidFill>
            <a:schemeClr val="tx1"/>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b="1"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7.sv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8" Type="http://schemas.openxmlformats.org/officeDocument/2006/relationships/hyperlink" Target="mailto:irhreferrals.south@nhft.nhs.uk" TargetMode="External"/><Relationship Id="rId3" Type="http://schemas.openxmlformats.org/officeDocument/2006/relationships/hyperlink" Target="mailto:Nicolle.chamberlain@nhft.nhs.uk" TargetMode="External"/><Relationship Id="rId7" Type="http://schemas.openxmlformats.org/officeDocument/2006/relationships/hyperlink" Target="mailto:Katherine.law@nhft.nhs.uk" TargetMode="External"/><Relationship Id="rId2" Type="http://schemas.openxmlformats.org/officeDocument/2006/relationships/hyperlink" Target="mailto:Claire.barron@nhft.nhs.uk" TargetMode="External"/><Relationship Id="rId1" Type="http://schemas.openxmlformats.org/officeDocument/2006/relationships/slideLayout" Target="../slideLayouts/slideLayout21.xml"/><Relationship Id="rId6" Type="http://schemas.openxmlformats.org/officeDocument/2006/relationships/hyperlink" Target="mailto:leigh.green@nhft.nhs.uk" TargetMode="External"/><Relationship Id="rId5" Type="http://schemas.openxmlformats.org/officeDocument/2006/relationships/hyperlink" Target="mailto:jessicajane.walker@nhft.nhs.uk" TargetMode="External"/><Relationship Id="rId4" Type="http://schemas.openxmlformats.org/officeDocument/2006/relationships/hyperlink" Target="mailto:eloise.corner@nhft.nhs.uk" TargetMode="External"/><Relationship Id="rId9" Type="http://schemas.openxmlformats.org/officeDocument/2006/relationships/hyperlink" Target="mailto:cmhtadultnorth@nhft.nhs.uk" TargetMode="External"/></Relationships>
</file>

<file path=ppt/slides/_rels/slide12.xml.rels><?xml version="1.0" encoding="UTF-8" standalone="yes"?>
<Relationships xmlns="http://schemas.openxmlformats.org/package/2006/relationships"><Relationship Id="rId8" Type="http://schemas.openxmlformats.org/officeDocument/2006/relationships/hyperlink" Target="mailto:irhreferrals.south@nhft.nhs.uk" TargetMode="External"/><Relationship Id="rId3" Type="http://schemas.openxmlformats.org/officeDocument/2006/relationships/hyperlink" Target="mailto:Nicolle.chamberlain@nhft.nhs.uk" TargetMode="External"/><Relationship Id="rId7" Type="http://schemas.openxmlformats.org/officeDocument/2006/relationships/hyperlink" Target="mailto:Katherine.law@nhft.nhs.uk" TargetMode="External"/><Relationship Id="rId2" Type="http://schemas.openxmlformats.org/officeDocument/2006/relationships/hyperlink" Target="mailto:Claire.barron@nhft.nhs.uk" TargetMode="External"/><Relationship Id="rId1" Type="http://schemas.openxmlformats.org/officeDocument/2006/relationships/slideLayout" Target="../slideLayouts/slideLayout21.xml"/><Relationship Id="rId6" Type="http://schemas.openxmlformats.org/officeDocument/2006/relationships/hyperlink" Target="mailto:leigh.green@nhft.nhs.uk" TargetMode="External"/><Relationship Id="rId5" Type="http://schemas.openxmlformats.org/officeDocument/2006/relationships/hyperlink" Target="mailto:jessicajane.walker@nhft.nhs.uk" TargetMode="External"/><Relationship Id="rId4" Type="http://schemas.openxmlformats.org/officeDocument/2006/relationships/hyperlink" Target="mailto:eloise.corner@nhft.nhs.uk" TargetMode="External"/><Relationship Id="rId9" Type="http://schemas.openxmlformats.org/officeDocument/2006/relationships/hyperlink" Target="mailto:cmhtadultnorth@nhft.nhs.uk" TargetMode="Externa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hyperlink" Target="https://kgh-triage.vercel.app/" TargetMode="Externa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2" name="Rectangle 21">
            <a:extLst>
              <a:ext uri="{FF2B5EF4-FFF2-40B4-BE49-F238E27FC236}">
                <a16:creationId xmlns:a16="http://schemas.microsoft.com/office/drawing/2014/main" id="{3301E07F-4F79-4B58-8698-EF24DC1ECDB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4" name="Arc 23">
            <a:extLst>
              <a:ext uri="{FF2B5EF4-FFF2-40B4-BE49-F238E27FC236}">
                <a16:creationId xmlns:a16="http://schemas.microsoft.com/office/drawing/2014/main" id="{E58B2195-5055-402F-A3E7-53FF0E4980C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525836" y="775849"/>
            <a:ext cx="2987899" cy="2987899"/>
          </a:xfrm>
          <a:prstGeom prst="arc">
            <a:avLst>
              <a:gd name="adj1" fmla="val 14441841"/>
              <a:gd name="adj2" fmla="val 0"/>
            </a:avLst>
          </a:prstGeom>
          <a:ln w="127000" cap="rnd">
            <a:solidFill>
              <a:schemeClr val="accent4"/>
            </a:solidFill>
            <a:prstDash val="dash"/>
            <a:miter lim="800000"/>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364FD906-FC22-C6E3-5453-0A4486A90FB4}"/>
              </a:ext>
            </a:extLst>
          </p:cNvPr>
          <p:cNvSpPr>
            <a:spLocks noGrp="1"/>
          </p:cNvSpPr>
          <p:nvPr>
            <p:ph type="ctrTitle"/>
          </p:nvPr>
        </p:nvSpPr>
        <p:spPr>
          <a:xfrm>
            <a:off x="7080738" y="647593"/>
            <a:ext cx="4467792" cy="3060541"/>
          </a:xfrm>
        </p:spPr>
        <p:txBody>
          <a:bodyPr>
            <a:normAutofit/>
          </a:bodyPr>
          <a:lstStyle/>
          <a:p>
            <a:r>
              <a:rPr lang="en-GB">
                <a:solidFill>
                  <a:srgbClr val="FFFFFF"/>
                </a:solidFill>
              </a:rPr>
              <a:t>Urology Interface Role</a:t>
            </a:r>
          </a:p>
        </p:txBody>
      </p:sp>
      <p:sp>
        <p:nvSpPr>
          <p:cNvPr id="3" name="Subtitle 2">
            <a:extLst>
              <a:ext uri="{FF2B5EF4-FFF2-40B4-BE49-F238E27FC236}">
                <a16:creationId xmlns:a16="http://schemas.microsoft.com/office/drawing/2014/main" id="{5216DD23-EE54-731B-80D0-250128B05574}"/>
              </a:ext>
            </a:extLst>
          </p:cNvPr>
          <p:cNvSpPr>
            <a:spLocks noGrp="1"/>
          </p:cNvSpPr>
          <p:nvPr>
            <p:ph type="subTitle" idx="1"/>
          </p:nvPr>
        </p:nvSpPr>
        <p:spPr>
          <a:xfrm>
            <a:off x="7080738" y="3800209"/>
            <a:ext cx="4467792" cy="2410198"/>
          </a:xfrm>
        </p:spPr>
        <p:txBody>
          <a:bodyPr>
            <a:normAutofit/>
          </a:bodyPr>
          <a:lstStyle/>
          <a:p>
            <a:r>
              <a:rPr lang="en-GB">
                <a:solidFill>
                  <a:srgbClr val="FFFFFF"/>
                </a:solidFill>
              </a:rPr>
              <a:t>Ammar Ghouri</a:t>
            </a:r>
          </a:p>
        </p:txBody>
      </p:sp>
      <p:sp>
        <p:nvSpPr>
          <p:cNvPr id="26" name="Oval 25">
            <a:extLst>
              <a:ext uri="{FF2B5EF4-FFF2-40B4-BE49-F238E27FC236}">
                <a16:creationId xmlns:a16="http://schemas.microsoft.com/office/drawing/2014/main" id="{9EE6F773-742A-491A-9A00-A2A150DF500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84368" y="366810"/>
            <a:ext cx="6124381" cy="612438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Graphic 6" descr="Stethoscope">
            <a:extLst>
              <a:ext uri="{FF2B5EF4-FFF2-40B4-BE49-F238E27FC236}">
                <a16:creationId xmlns:a16="http://schemas.microsoft.com/office/drawing/2014/main" id="{A913D4D3-50B1-D70A-B0EF-80391706AC49}"/>
              </a:ext>
            </a:extLst>
          </p:cNvPr>
          <p:cNvPicPr>
            <a:picLocks noChangeAspect="1"/>
          </p:cNvPicPr>
          <p:nvPr/>
        </p:nvPicPr>
        <p:blipFill>
          <a:blip>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p:blipFill>
        <p:spPr>
          <a:xfrm>
            <a:off x="1378572" y="1374798"/>
            <a:ext cx="4108404" cy="4108404"/>
          </a:xfrm>
          <a:custGeom>
            <a:avLst/>
            <a:gdLst/>
            <a:ahLst/>
            <a:cxnLst/>
            <a:rect l="l" t="t" r="r" b="b"/>
            <a:pathLst>
              <a:path w="4273177" h="4470400">
                <a:moveTo>
                  <a:pt x="75080" y="0"/>
                </a:moveTo>
                <a:lnTo>
                  <a:pt x="4198097" y="0"/>
                </a:lnTo>
                <a:cubicBezTo>
                  <a:pt x="4239563" y="0"/>
                  <a:pt x="4273177" y="33614"/>
                  <a:pt x="4273177" y="75080"/>
                </a:cubicBezTo>
                <a:lnTo>
                  <a:pt x="4273177" y="4395320"/>
                </a:lnTo>
                <a:cubicBezTo>
                  <a:pt x="4273177" y="4436786"/>
                  <a:pt x="4239563" y="4470400"/>
                  <a:pt x="4198097" y="4470400"/>
                </a:cubicBezTo>
                <a:lnTo>
                  <a:pt x="75080" y="4470400"/>
                </a:lnTo>
                <a:cubicBezTo>
                  <a:pt x="33614" y="4470400"/>
                  <a:pt x="0" y="4436786"/>
                  <a:pt x="0" y="4395320"/>
                </a:cubicBezTo>
                <a:lnTo>
                  <a:pt x="0" y="75080"/>
                </a:lnTo>
                <a:cubicBezTo>
                  <a:pt x="0" y="33614"/>
                  <a:pt x="33614" y="0"/>
                  <a:pt x="75080" y="0"/>
                </a:cubicBezTo>
                <a:close/>
              </a:path>
            </a:pathLst>
          </a:custGeom>
        </p:spPr>
      </p:pic>
    </p:spTree>
    <p:extLst>
      <p:ext uri="{BB962C8B-B14F-4D97-AF65-F5344CB8AC3E}">
        <p14:creationId xmlns:p14="http://schemas.microsoft.com/office/powerpoint/2010/main" val="83755787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AB0866FC-796D-1190-4407-DB1A7B9F1F1A}"/>
            </a:ext>
          </a:extLst>
        </p:cNvPr>
        <p:cNvGrpSpPr/>
        <p:nvPr/>
      </p:nvGrpSpPr>
      <p:grpSpPr>
        <a:xfrm>
          <a:off x="0" y="0"/>
          <a:ext cx="0" cy="0"/>
          <a:chOff x="0" y="0"/>
          <a:chExt cx="0" cy="0"/>
        </a:xfrm>
      </p:grpSpPr>
      <p:sp useBgFill="1">
        <p:nvSpPr>
          <p:cNvPr id="13" name="Rectangle 12">
            <a:extLst>
              <a:ext uri="{FF2B5EF4-FFF2-40B4-BE49-F238E27FC236}">
                <a16:creationId xmlns:a16="http://schemas.microsoft.com/office/drawing/2014/main" id="{467E1DDE-286A-8C10-772A-1BF300E96DA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ptos" panose="02110004020202020204"/>
              <a:ea typeface="+mn-ea"/>
              <a:cs typeface="+mn-cs"/>
            </a:endParaRPr>
          </a:p>
        </p:txBody>
      </p:sp>
      <p:sp>
        <p:nvSpPr>
          <p:cNvPr id="15" name="Rectangle 14">
            <a:extLst>
              <a:ext uri="{FF2B5EF4-FFF2-40B4-BE49-F238E27FC236}">
                <a16:creationId xmlns:a16="http://schemas.microsoft.com/office/drawing/2014/main" id="{41E82648-8F23-43FF-A9B0-5083F64B1D2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2" y="0"/>
            <a:ext cx="12191998" cy="1575955"/>
          </a:xfrm>
          <a:prstGeom prst="rect">
            <a:avLst/>
          </a:prstGeom>
          <a:gradFill>
            <a:gsLst>
              <a:gs pos="0">
                <a:srgbClr val="000000">
                  <a:alpha val="96000"/>
                </a:srgbClr>
              </a:gs>
              <a:gs pos="100000">
                <a:schemeClr val="accent1">
                  <a:lumMod val="75000"/>
                </a:schemeClr>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ptos" panose="02110004020202020204"/>
              <a:ea typeface="+mn-ea"/>
              <a:cs typeface="+mn-cs"/>
            </a:endParaRPr>
          </a:p>
        </p:txBody>
      </p:sp>
      <p:sp>
        <p:nvSpPr>
          <p:cNvPr id="17" name="Rectangle 16">
            <a:extLst>
              <a:ext uri="{FF2B5EF4-FFF2-40B4-BE49-F238E27FC236}">
                <a16:creationId xmlns:a16="http://schemas.microsoft.com/office/drawing/2014/main" id="{6239C94B-6EEA-CF63-685D-CC2ABA020EC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8128857" y="0"/>
            <a:ext cx="4063143" cy="1576412"/>
          </a:xfrm>
          <a:prstGeom prst="rect">
            <a:avLst/>
          </a:prstGeom>
          <a:gradFill>
            <a:gsLst>
              <a:gs pos="19000">
                <a:schemeClr val="accent1">
                  <a:lumMod val="50000"/>
                  <a:alpha val="68000"/>
                </a:schemeClr>
              </a:gs>
              <a:gs pos="100000">
                <a:schemeClr val="accent1">
                  <a:alpha val="79000"/>
                </a:schemeClr>
              </a:gs>
            </a:gsLst>
            <a:lin ang="19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ptos" panose="02110004020202020204"/>
              <a:ea typeface="+mn-ea"/>
              <a:cs typeface="+mn-cs"/>
            </a:endParaRPr>
          </a:p>
        </p:txBody>
      </p:sp>
      <p:sp>
        <p:nvSpPr>
          <p:cNvPr id="19" name="Rectangle 18">
            <a:extLst>
              <a:ext uri="{FF2B5EF4-FFF2-40B4-BE49-F238E27FC236}">
                <a16:creationId xmlns:a16="http://schemas.microsoft.com/office/drawing/2014/main" id="{B28E56F7-A2A8-9AAE-3ACC-FCD4E7ABEB9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5307777" y="-5307778"/>
            <a:ext cx="1576446" cy="12192002"/>
          </a:xfrm>
          <a:prstGeom prst="rect">
            <a:avLst/>
          </a:prstGeom>
          <a:gradFill>
            <a:gsLst>
              <a:gs pos="23000">
                <a:schemeClr val="accent1">
                  <a:alpha val="0"/>
                </a:schemeClr>
              </a:gs>
              <a:gs pos="99000">
                <a:srgbClr val="000000">
                  <a:alpha val="74000"/>
                </a:srgbClr>
              </a:gs>
            </a:gsLst>
            <a:lin ang="20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Aptos" panose="02110004020202020204"/>
              <a:ea typeface="+mn-ea"/>
              <a:cs typeface="+mn-cs"/>
            </a:endParaRPr>
          </a:p>
        </p:txBody>
      </p:sp>
      <p:pic>
        <p:nvPicPr>
          <p:cNvPr id="9" name="Picture 8">
            <a:extLst>
              <a:ext uri="{FF2B5EF4-FFF2-40B4-BE49-F238E27FC236}">
                <a16:creationId xmlns:a16="http://schemas.microsoft.com/office/drawing/2014/main" id="{FA8A2C67-FA9E-1799-0BB2-DB6362784F53}"/>
              </a:ext>
            </a:extLst>
          </p:cNvPr>
          <p:cNvPicPr>
            <a:picLocks noChangeAspect="1"/>
          </p:cNvPicPr>
          <p:nvPr/>
        </p:nvPicPr>
        <p:blipFill>
          <a:blip r:embed="rId3"/>
          <a:stretch>
            <a:fillRect/>
          </a:stretch>
        </p:blipFill>
        <p:spPr>
          <a:xfrm>
            <a:off x="10273940" y="274942"/>
            <a:ext cx="1709842" cy="985854"/>
          </a:xfrm>
          <a:prstGeom prst="rect">
            <a:avLst/>
          </a:prstGeom>
        </p:spPr>
      </p:pic>
      <p:sp>
        <p:nvSpPr>
          <p:cNvPr id="3" name="TextBox 2">
            <a:extLst>
              <a:ext uri="{FF2B5EF4-FFF2-40B4-BE49-F238E27FC236}">
                <a16:creationId xmlns:a16="http://schemas.microsoft.com/office/drawing/2014/main" id="{401C22F1-84AD-E8CF-5C44-C2D0C38302EE}"/>
              </a:ext>
            </a:extLst>
          </p:cNvPr>
          <p:cNvSpPr txBox="1"/>
          <p:nvPr/>
        </p:nvSpPr>
        <p:spPr>
          <a:xfrm>
            <a:off x="275208" y="339385"/>
            <a:ext cx="7963270" cy="1077218"/>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800" b="0" i="0" u="none" strike="noStrike" kern="1200" cap="none" spc="0" normalizeH="0" baseline="0" noProof="0" dirty="0">
                <a:ln>
                  <a:noFill/>
                </a:ln>
                <a:solidFill>
                  <a:prstClr val="white"/>
                </a:solidFill>
                <a:effectLst/>
                <a:uLnTx/>
                <a:uFillTx/>
                <a:latin typeface="Aptos" panose="02110004020202020204"/>
                <a:ea typeface="+mn-ea"/>
                <a:cs typeface="+mn-cs"/>
              </a:rPr>
              <a:t>NUH Fix It (WhatsApp Group) implementation</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1" i="0" u="sng" strike="noStrike" kern="1200" cap="none" spc="0" normalizeH="0" baseline="0" noProof="0" dirty="0">
                <a:ln>
                  <a:noFill/>
                </a:ln>
                <a:solidFill>
                  <a:prstClr val="white"/>
                </a:solidFill>
                <a:effectLst/>
                <a:uLnTx/>
                <a:uFillTx/>
                <a:latin typeface="Aptos" panose="02110004020202020204"/>
                <a:ea typeface="+mn-ea"/>
                <a:cs typeface="+mn-cs"/>
              </a:rPr>
              <a:t>on the day</a:t>
            </a:r>
            <a:r>
              <a:rPr kumimoji="0" lang="en-GB" sz="1800" b="1" i="0" u="none" strike="noStrike" kern="1200" cap="none" spc="0" normalizeH="0" baseline="0" noProof="0" dirty="0">
                <a:ln>
                  <a:noFill/>
                </a:ln>
                <a:solidFill>
                  <a:prstClr val="white"/>
                </a:solidFill>
                <a:effectLst/>
                <a:uLnTx/>
                <a:uFillTx/>
                <a:latin typeface="Aptos" panose="02110004020202020204"/>
                <a:ea typeface="+mn-ea"/>
                <a:cs typeface="+mn-cs"/>
              </a:rPr>
              <a:t> </a:t>
            </a:r>
            <a:r>
              <a:rPr kumimoji="0" lang="en-GB" sz="1800" b="0" i="0" u="none" strike="noStrike" kern="1200" cap="none" spc="0" normalizeH="0" baseline="0" noProof="0" dirty="0">
                <a:ln>
                  <a:noFill/>
                </a:ln>
                <a:solidFill>
                  <a:prstClr val="white"/>
                </a:solidFill>
                <a:effectLst/>
                <a:uLnTx/>
                <a:uFillTx/>
                <a:latin typeface="Aptos" panose="02110004020202020204"/>
                <a:ea typeface="+mn-ea"/>
                <a:cs typeface="+mn-cs"/>
              </a:rPr>
              <a:t>response to </a:t>
            </a:r>
            <a:r>
              <a:rPr kumimoji="0" lang="en-GB" sz="1800" b="1" i="0" u="sng" strike="noStrike" kern="1200" cap="none" spc="0" normalizeH="0" baseline="0" noProof="0" dirty="0">
                <a:ln>
                  <a:noFill/>
                </a:ln>
                <a:solidFill>
                  <a:prstClr val="white"/>
                </a:solidFill>
                <a:effectLst/>
                <a:uLnTx/>
                <a:uFillTx/>
                <a:latin typeface="Aptos" panose="02110004020202020204"/>
                <a:ea typeface="+mn-ea"/>
                <a:cs typeface="+mn-cs"/>
              </a:rPr>
              <a:t>urgent issues </a:t>
            </a:r>
            <a:r>
              <a:rPr kumimoji="0" lang="en-GB" sz="1800" b="0" i="0" u="none" strike="noStrike" kern="1200" cap="none" spc="0" normalizeH="0" baseline="0" noProof="0" dirty="0">
                <a:ln>
                  <a:noFill/>
                </a:ln>
                <a:solidFill>
                  <a:prstClr val="white"/>
                </a:solidFill>
                <a:effectLst/>
                <a:uLnTx/>
                <a:uFillTx/>
                <a:latin typeface="Aptos" panose="02110004020202020204"/>
                <a:ea typeface="+mn-ea"/>
                <a:cs typeface="+mn-cs"/>
              </a:rPr>
              <a:t>for when things don’t work</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black"/>
              </a:solidFill>
              <a:effectLst/>
              <a:uLnTx/>
              <a:uFillTx/>
              <a:latin typeface="Aptos" panose="02110004020202020204"/>
              <a:ea typeface="+mn-ea"/>
              <a:cs typeface="+mn-cs"/>
            </a:endParaRPr>
          </a:p>
        </p:txBody>
      </p:sp>
      <p:sp>
        <p:nvSpPr>
          <p:cNvPr id="4" name="TextBox 3">
            <a:extLst>
              <a:ext uri="{FF2B5EF4-FFF2-40B4-BE49-F238E27FC236}">
                <a16:creationId xmlns:a16="http://schemas.microsoft.com/office/drawing/2014/main" id="{84BAABCA-C6C0-4840-612E-698276B9F87A}"/>
              </a:ext>
            </a:extLst>
          </p:cNvPr>
          <p:cNvSpPr txBox="1"/>
          <p:nvPr/>
        </p:nvSpPr>
        <p:spPr>
          <a:xfrm>
            <a:off x="275208" y="1600181"/>
            <a:ext cx="11214847" cy="5170646"/>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400" b="1" i="0" u="none" strike="noStrike" kern="1200" cap="none" spc="0" normalizeH="0" baseline="0" noProof="0" dirty="0">
                <a:ln>
                  <a:noFill/>
                </a:ln>
                <a:solidFill>
                  <a:prstClr val="black"/>
                </a:solidFill>
                <a:effectLst/>
                <a:uLnTx/>
                <a:uFillTx/>
                <a:latin typeface="Aptos" panose="02110004020202020204"/>
                <a:ea typeface="+mn-ea"/>
                <a:cs typeface="+mn-cs"/>
              </a:rPr>
              <a:t>Implementation</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dirty="0">
                <a:ln>
                  <a:noFill/>
                </a:ln>
                <a:solidFill>
                  <a:prstClr val="black"/>
                </a:solidFill>
                <a:effectLst/>
                <a:uLnTx/>
                <a:uFillTx/>
                <a:latin typeface="Aptos" panose="02110004020202020204"/>
                <a:ea typeface="+mn-ea"/>
                <a:cs typeface="+mn-cs"/>
              </a:rPr>
              <a:t>A 2 week pilot commenced in November 2023 inviting a small (closed group) of GPs to report urgent issues directly to a newly created WhatsApp group. It’s aim to respond to issues as they arise to find a sensible solution.   Due to the success of the pilot, over time the group has grown organically and now includes around 71 members (as </a:t>
            </a:r>
            <a:r>
              <a:rPr kumimoji="0" lang="en-GB" sz="1400" b="0" i="0" u="none" strike="noStrike" kern="1200" cap="none" spc="0" normalizeH="0" baseline="0" noProof="0">
                <a:ln>
                  <a:noFill/>
                </a:ln>
                <a:solidFill>
                  <a:prstClr val="black"/>
                </a:solidFill>
                <a:effectLst/>
                <a:uLnTx/>
                <a:uFillTx/>
                <a:latin typeface="Aptos" panose="02110004020202020204"/>
                <a:ea typeface="+mn-ea"/>
                <a:cs typeface="+mn-cs"/>
              </a:rPr>
              <a:t>at March 2026).  </a:t>
            </a:r>
            <a:endParaRPr kumimoji="0" lang="en-GB" sz="14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4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400" b="1" i="0" u="none" strike="noStrike" kern="1200" cap="none" spc="0" normalizeH="0" baseline="0" noProof="0" dirty="0">
                <a:ln>
                  <a:noFill/>
                </a:ln>
                <a:solidFill>
                  <a:prstClr val="black"/>
                </a:solidFill>
                <a:effectLst/>
                <a:uLnTx/>
                <a:uFillTx/>
                <a:latin typeface="Aptos" panose="02110004020202020204"/>
                <a:ea typeface="+mn-ea"/>
                <a:cs typeface="+mn-cs"/>
              </a:rPr>
              <a:t>Secondary Care members of the group</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dirty="0">
                <a:ln>
                  <a:noFill/>
                </a:ln>
                <a:solidFill>
                  <a:prstClr val="black"/>
                </a:solidFill>
                <a:effectLst/>
                <a:uLnTx/>
                <a:uFillTx/>
                <a:latin typeface="Aptos" panose="02110004020202020204"/>
                <a:ea typeface="+mn-ea"/>
                <a:cs typeface="+mn-cs"/>
              </a:rPr>
              <a:t>Deputy MD/Digital and Information representation/Operations representation/Integration Project Lead for the Primary/Secondary Care Interface and </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4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400" b="1" i="0" u="none" strike="noStrike" kern="1200" cap="none" spc="0" normalizeH="0" baseline="0" noProof="0" dirty="0">
                <a:ln>
                  <a:noFill/>
                </a:ln>
                <a:solidFill>
                  <a:prstClr val="black"/>
                </a:solidFill>
                <a:effectLst/>
                <a:uLnTx/>
                <a:uFillTx/>
                <a:latin typeface="Aptos" panose="02110004020202020204"/>
                <a:ea typeface="+mn-ea"/>
                <a:cs typeface="+mn-cs"/>
              </a:rPr>
              <a:t>Ground rules</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dirty="0">
                <a:ln>
                  <a:noFill/>
                </a:ln>
                <a:solidFill>
                  <a:prstClr val="black"/>
                </a:solidFill>
                <a:effectLst/>
                <a:uLnTx/>
                <a:uFillTx/>
                <a:latin typeface="Aptos" panose="02110004020202020204"/>
                <a:ea typeface="+mn-ea"/>
                <a:cs typeface="+mn-cs"/>
              </a:rPr>
              <a:t>Clear ground rules were created from its inception and colleagues are reminded of these at regular intervals.</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4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400" b="1" i="0" u="none" strike="noStrike" kern="1200" cap="none" spc="0" normalizeH="0" baseline="0" noProof="0" dirty="0">
                <a:ln>
                  <a:noFill/>
                </a:ln>
                <a:solidFill>
                  <a:prstClr val="black"/>
                </a:solidFill>
                <a:effectLst/>
                <a:uLnTx/>
                <a:uFillTx/>
                <a:latin typeface="Aptos" panose="02110004020202020204"/>
                <a:ea typeface="+mn-ea"/>
                <a:cs typeface="+mn-cs"/>
              </a:rPr>
              <a:t>Feedback</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dirty="0">
                <a:ln>
                  <a:noFill/>
                </a:ln>
                <a:solidFill>
                  <a:prstClr val="black"/>
                </a:solidFill>
                <a:effectLst/>
                <a:uLnTx/>
                <a:uFillTx/>
                <a:latin typeface="Aptos" panose="02110004020202020204"/>
                <a:ea typeface="+mn-ea"/>
                <a:cs typeface="+mn-cs"/>
              </a:rPr>
              <a:t>We have received positive feedback from participants to date and it is breaking down the traditional barriers that previously existed between Primary and Secondary Care</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4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400" b="1" i="0" u="none" strike="noStrike" kern="1200" cap="none" spc="0" normalizeH="0" baseline="0" noProof="0" dirty="0">
                <a:ln>
                  <a:noFill/>
                </a:ln>
                <a:solidFill>
                  <a:prstClr val="black"/>
                </a:solidFill>
                <a:effectLst/>
                <a:uLnTx/>
                <a:uFillTx/>
                <a:latin typeface="Aptos" panose="02110004020202020204"/>
                <a:ea typeface="+mn-ea"/>
                <a:cs typeface="+mn-cs"/>
              </a:rPr>
              <a:t>Impact</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400" b="0" i="0" u="none" strike="noStrike" kern="1200" cap="none" spc="0" normalizeH="0" baseline="0" noProof="0" dirty="0">
                <a:ln>
                  <a:noFill/>
                </a:ln>
                <a:solidFill>
                  <a:prstClr val="black"/>
                </a:solidFill>
                <a:effectLst/>
                <a:uLnTx/>
                <a:uFillTx/>
                <a:latin typeface="Aptos" panose="02110004020202020204"/>
                <a:ea typeface="+mn-ea"/>
                <a:cs typeface="+mn-cs"/>
              </a:rPr>
              <a:t>In 2  years, over 200 issues have been raised through the group.   </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400" b="0" i="0" u="none" strike="noStrike" kern="1200" cap="none" spc="0" normalizeH="0" baseline="0" noProof="0" dirty="0">
                <a:ln>
                  <a:noFill/>
                </a:ln>
                <a:solidFill>
                  <a:prstClr val="black"/>
                </a:solidFill>
                <a:effectLst/>
                <a:uLnTx/>
                <a:uFillTx/>
                <a:latin typeface="Aptos" panose="02110004020202020204"/>
                <a:ea typeface="+mn-ea"/>
                <a:cs typeface="+mn-cs"/>
              </a:rPr>
              <a:t>On average each issue is acknowledged, responded to and resolved within an hour of the issue being raised.</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400" b="0" i="0" u="none" strike="noStrike" kern="1200" cap="none" spc="0" normalizeH="0" baseline="0" noProof="0" dirty="0">
                <a:ln>
                  <a:noFill/>
                </a:ln>
                <a:solidFill>
                  <a:prstClr val="black"/>
                </a:solidFill>
                <a:effectLst/>
                <a:uLnTx/>
                <a:uFillTx/>
                <a:latin typeface="Aptos" panose="02110004020202020204"/>
                <a:ea typeface="+mn-ea"/>
                <a:cs typeface="+mn-cs"/>
              </a:rPr>
              <a:t>Work to review the themes is ongoing, however, the initial observation is that the majority of issues escalated are linked to human factors, such as the phone not being answered/going through to voicemail etc or digital issues.  </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408679351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81E7C56-E7F2-6AB7-57F9-BEF8143BCC4E}"/>
            </a:ext>
          </a:extLst>
        </p:cNvPr>
        <p:cNvGrpSpPr/>
        <p:nvPr/>
      </p:nvGrpSpPr>
      <p:grpSpPr>
        <a:xfrm>
          <a:off x="0" y="0"/>
          <a:ext cx="0" cy="0"/>
          <a:chOff x="0" y="0"/>
          <a:chExt cx="0" cy="0"/>
        </a:xfrm>
      </p:grpSpPr>
      <p:sp>
        <p:nvSpPr>
          <p:cNvPr id="13" name="Rectangle 12">
            <a:extLst>
              <a:ext uri="{FF2B5EF4-FFF2-40B4-BE49-F238E27FC236}">
                <a16:creationId xmlns:a16="http://schemas.microsoft.com/office/drawing/2014/main" id="{AB5E3B45-A553-28EB-80C4-B50676431A8F}"/>
              </a:ext>
              <a:ext uri="{C183D7F6-B498-43B3-948B-1728B52AA6E4}">
                <adec:decorative xmlns:adec="http://schemas.microsoft.com/office/drawing/2017/decorative" val="1"/>
              </a:ext>
            </a:extLst>
          </p:cNvPr>
          <p:cNvSpPr/>
          <p:nvPr/>
        </p:nvSpPr>
        <p:spPr>
          <a:xfrm>
            <a:off x="8864590" y="2857500"/>
            <a:ext cx="2993411" cy="3339947"/>
          </a:xfrm>
          <a:prstGeom prst="rect">
            <a:avLst/>
          </a:prstGeom>
          <a:ln>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Aptos" panose="02110004020202020204"/>
              <a:ea typeface="+mn-ea"/>
              <a:cs typeface="+mn-cs"/>
            </a:endParaRPr>
          </a:p>
        </p:txBody>
      </p:sp>
      <p:sp>
        <p:nvSpPr>
          <p:cNvPr id="2" name="Title 1">
            <a:extLst>
              <a:ext uri="{FF2B5EF4-FFF2-40B4-BE49-F238E27FC236}">
                <a16:creationId xmlns:a16="http://schemas.microsoft.com/office/drawing/2014/main" id="{4AC99581-7F89-F72F-BAA8-6AD26BB0F32D}"/>
              </a:ext>
            </a:extLst>
          </p:cNvPr>
          <p:cNvSpPr>
            <a:spLocks noGrp="1"/>
          </p:cNvSpPr>
          <p:nvPr>
            <p:ph type="title"/>
          </p:nvPr>
        </p:nvSpPr>
        <p:spPr>
          <a:xfrm>
            <a:off x="333996" y="62245"/>
            <a:ext cx="8427720" cy="928052"/>
          </a:xfrm>
        </p:spPr>
        <p:txBody>
          <a:bodyPr>
            <a:normAutofit/>
          </a:bodyPr>
          <a:lstStyle/>
          <a:p>
            <a:r>
              <a:rPr lang="en-GB" sz="4000" dirty="0"/>
              <a:t>Kettering and Corby CMHT</a:t>
            </a:r>
          </a:p>
        </p:txBody>
      </p:sp>
      <p:sp>
        <p:nvSpPr>
          <p:cNvPr id="3" name="Content Placeholder 2">
            <a:extLst>
              <a:ext uri="{FF2B5EF4-FFF2-40B4-BE49-F238E27FC236}">
                <a16:creationId xmlns:a16="http://schemas.microsoft.com/office/drawing/2014/main" id="{79BF4656-718A-4647-0F50-D4828A27CC83}"/>
              </a:ext>
              <a:ext uri="{C183D7F6-B498-43B3-948B-1728B52AA6E4}">
                <adec:decorative xmlns:adec="http://schemas.microsoft.com/office/drawing/2017/decorative" val="1"/>
              </a:ext>
            </a:extLst>
          </p:cNvPr>
          <p:cNvSpPr>
            <a:spLocks noGrp="1"/>
          </p:cNvSpPr>
          <p:nvPr>
            <p:ph idx="1"/>
          </p:nvPr>
        </p:nvSpPr>
        <p:spPr/>
        <p:txBody>
          <a:bodyPr>
            <a:normAutofit/>
          </a:bodyPr>
          <a:lstStyle/>
          <a:p>
            <a:endParaRPr lang="en-GB" dirty="0"/>
          </a:p>
          <a:p>
            <a:endParaRPr lang="en-GB" dirty="0"/>
          </a:p>
          <a:p>
            <a:endParaRPr lang="en-GB" dirty="0"/>
          </a:p>
          <a:p>
            <a:endParaRPr lang="en-GB" dirty="0"/>
          </a:p>
          <a:p>
            <a:endParaRPr lang="en-GB" dirty="0"/>
          </a:p>
          <a:p>
            <a:endParaRPr lang="en-GB" dirty="0"/>
          </a:p>
          <a:p>
            <a:endParaRPr lang="en-GB" dirty="0"/>
          </a:p>
          <a:p>
            <a:endParaRPr lang="en-GB" dirty="0"/>
          </a:p>
          <a:p>
            <a:endParaRPr lang="en-GB" dirty="0"/>
          </a:p>
          <a:p>
            <a:endParaRPr lang="en-GB" dirty="0"/>
          </a:p>
        </p:txBody>
      </p:sp>
      <p:graphicFrame>
        <p:nvGraphicFramePr>
          <p:cNvPr id="5" name="Table 4">
            <a:extLst>
              <a:ext uri="{FF2B5EF4-FFF2-40B4-BE49-F238E27FC236}">
                <a16:creationId xmlns:a16="http://schemas.microsoft.com/office/drawing/2014/main" id="{15B634C0-2C9D-24F7-ABD6-2CCE378FA140}"/>
              </a:ext>
            </a:extLst>
          </p:cNvPr>
          <p:cNvGraphicFramePr>
            <a:graphicFrameLocks noGrp="1"/>
          </p:cNvGraphicFramePr>
          <p:nvPr/>
        </p:nvGraphicFramePr>
        <p:xfrm>
          <a:off x="333996" y="858651"/>
          <a:ext cx="8427720" cy="3122909"/>
        </p:xfrm>
        <a:graphic>
          <a:graphicData uri="http://schemas.openxmlformats.org/drawingml/2006/table">
            <a:tbl>
              <a:tblPr firstRow="1" bandRow="1">
                <a:tableStyleId>{5C22544A-7EE6-4342-B048-85BDC9FD1C3A}</a:tableStyleId>
              </a:tblPr>
              <a:tblGrid>
                <a:gridCol w="2683369">
                  <a:extLst>
                    <a:ext uri="{9D8B030D-6E8A-4147-A177-3AD203B41FA5}">
                      <a16:colId xmlns:a16="http://schemas.microsoft.com/office/drawing/2014/main" val="1042738604"/>
                    </a:ext>
                  </a:extLst>
                </a:gridCol>
                <a:gridCol w="2194715">
                  <a:extLst>
                    <a:ext uri="{9D8B030D-6E8A-4147-A177-3AD203B41FA5}">
                      <a16:colId xmlns:a16="http://schemas.microsoft.com/office/drawing/2014/main" val="163179505"/>
                    </a:ext>
                  </a:extLst>
                </a:gridCol>
                <a:gridCol w="3549636">
                  <a:extLst>
                    <a:ext uri="{9D8B030D-6E8A-4147-A177-3AD203B41FA5}">
                      <a16:colId xmlns:a16="http://schemas.microsoft.com/office/drawing/2014/main" val="2497299415"/>
                    </a:ext>
                  </a:extLst>
                </a:gridCol>
              </a:tblGrid>
              <a:tr h="238629">
                <a:tc gridSpan="2">
                  <a:txBody>
                    <a:bodyPr/>
                    <a:lstStyle/>
                    <a:p>
                      <a:pPr algn="l"/>
                      <a:r>
                        <a:rPr lang="en-GB" sz="1800" dirty="0"/>
                        <a:t>Team Contact Number: 03000 274 422</a:t>
                      </a:r>
                    </a:p>
                  </a:txBody>
                  <a:tcPr/>
                </a:tc>
                <a:tc hMerge="1">
                  <a:txBody>
                    <a:bodyPr/>
                    <a:lstStyle/>
                    <a:p>
                      <a:endParaRPr lang="en-GB" dirty="0"/>
                    </a:p>
                  </a:txBody>
                  <a:tcPr/>
                </a:tc>
                <a:tc>
                  <a:txBody>
                    <a:bodyPr/>
                    <a:lstStyle/>
                    <a:p>
                      <a:pPr algn="l"/>
                      <a:r>
                        <a:rPr lang="en-GB" sz="1800" u="none" dirty="0"/>
                        <a:t>Email</a:t>
                      </a:r>
                      <a:r>
                        <a:rPr lang="en-GB" sz="1800" dirty="0"/>
                        <a:t> </a:t>
                      </a:r>
                    </a:p>
                  </a:txBody>
                  <a:tcPr/>
                </a:tc>
                <a:extLst>
                  <a:ext uri="{0D108BD9-81ED-4DB2-BD59-A6C34878D82A}">
                    <a16:rowId xmlns:a16="http://schemas.microsoft.com/office/drawing/2014/main" val="2174846699"/>
                  </a:ext>
                </a:extLst>
              </a:tr>
              <a:tr h="379709">
                <a:tc>
                  <a:txBody>
                    <a:bodyPr/>
                    <a:lstStyle/>
                    <a:p>
                      <a:pPr algn="l"/>
                      <a:r>
                        <a:rPr lang="en-GB" sz="1800" b="1" dirty="0"/>
                        <a:t>Operational Manager</a:t>
                      </a:r>
                    </a:p>
                  </a:txBody>
                  <a:tcPr/>
                </a:tc>
                <a:tc>
                  <a:txBody>
                    <a:bodyPr/>
                    <a:lstStyle/>
                    <a:p>
                      <a:pPr algn="l"/>
                      <a:r>
                        <a:rPr lang="en-GB" sz="1800" dirty="0"/>
                        <a:t>Claire Barron</a:t>
                      </a:r>
                    </a:p>
                  </a:txBody>
                  <a:tcPr/>
                </a:tc>
                <a:tc>
                  <a:txBody>
                    <a:bodyPr/>
                    <a:lstStyle/>
                    <a:p>
                      <a:pPr algn="l"/>
                      <a:r>
                        <a:rPr lang="en-GB" sz="1800" dirty="0">
                          <a:hlinkClick r:id="rId2"/>
                        </a:rPr>
                        <a:t>claire.barron@nhft.nhs.uk</a:t>
                      </a:r>
                      <a:r>
                        <a:rPr lang="en-GB" sz="1800" dirty="0"/>
                        <a:t> </a:t>
                      </a:r>
                    </a:p>
                  </a:txBody>
                  <a:tcPr/>
                </a:tc>
                <a:extLst>
                  <a:ext uri="{0D108BD9-81ED-4DB2-BD59-A6C34878D82A}">
                    <a16:rowId xmlns:a16="http://schemas.microsoft.com/office/drawing/2014/main" val="2917096657"/>
                  </a:ext>
                </a:extLst>
              </a:tr>
              <a:tr h="370395">
                <a:tc>
                  <a:txBody>
                    <a:bodyPr/>
                    <a:lstStyle/>
                    <a:p>
                      <a:pPr algn="l"/>
                      <a:r>
                        <a:rPr lang="en-GB" sz="1800" b="1" dirty="0"/>
                        <a:t>Clinical Lead</a:t>
                      </a:r>
                    </a:p>
                  </a:txBody>
                  <a:tcPr/>
                </a:tc>
                <a:tc>
                  <a:txBody>
                    <a:bodyPr/>
                    <a:lstStyle/>
                    <a:p>
                      <a:pPr algn="l"/>
                      <a:r>
                        <a:rPr lang="en-GB" sz="1800" dirty="0"/>
                        <a:t>Nicolle Chamberlain</a:t>
                      </a:r>
                    </a:p>
                  </a:txBody>
                  <a:tcPr/>
                </a:tc>
                <a:tc>
                  <a:txBody>
                    <a:bodyPr/>
                    <a:lstStyle/>
                    <a:p>
                      <a:pPr algn="l"/>
                      <a:r>
                        <a:rPr lang="en-GB" sz="1800" dirty="0">
                          <a:hlinkClick r:id="rId3"/>
                        </a:rPr>
                        <a:t>nicolle.chamberlain@nhft.nhs.uk</a:t>
                      </a:r>
                      <a:endParaRPr lang="en-GB" sz="1800" dirty="0"/>
                    </a:p>
                  </a:txBody>
                  <a:tcPr/>
                </a:tc>
                <a:extLst>
                  <a:ext uri="{0D108BD9-81ED-4DB2-BD59-A6C34878D82A}">
                    <a16:rowId xmlns:a16="http://schemas.microsoft.com/office/drawing/2014/main" val="61609093"/>
                  </a:ext>
                </a:extLst>
              </a:tr>
              <a:tr h="320207">
                <a:tc>
                  <a:txBody>
                    <a:bodyPr/>
                    <a:lstStyle/>
                    <a:p>
                      <a:pPr algn="l"/>
                      <a:r>
                        <a:rPr lang="en-GB" sz="1800" b="1" dirty="0"/>
                        <a:t>Consultant Psychiatrist</a:t>
                      </a:r>
                    </a:p>
                  </a:txBody>
                  <a:tcPr/>
                </a:tc>
                <a:tc>
                  <a:txBody>
                    <a:bodyPr/>
                    <a:lstStyle/>
                    <a:p>
                      <a:pPr algn="l"/>
                      <a:r>
                        <a:rPr lang="en-GB" sz="1800" dirty="0"/>
                        <a:t>Dr Tanner</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800" dirty="0">
                          <a:hlinkClick r:id="rId4"/>
                        </a:rPr>
                        <a:t>eloise.corner@nhft.nhs.uk</a:t>
                      </a:r>
                      <a:r>
                        <a:rPr lang="en-GB" sz="1800" dirty="0"/>
                        <a:t> </a:t>
                      </a:r>
                    </a:p>
                  </a:txBody>
                  <a:tcPr anchor="ctr"/>
                </a:tc>
                <a:extLst>
                  <a:ext uri="{0D108BD9-81ED-4DB2-BD59-A6C34878D82A}">
                    <a16:rowId xmlns:a16="http://schemas.microsoft.com/office/drawing/2014/main" val="2048369567"/>
                  </a:ext>
                </a:extLst>
              </a:tr>
              <a:tr h="320207">
                <a:tc>
                  <a:txBody>
                    <a:bodyPr/>
                    <a:lstStyle/>
                    <a:p>
                      <a:pPr algn="l"/>
                      <a:r>
                        <a:rPr lang="en-GB" sz="1800" b="1" dirty="0"/>
                        <a:t>Clinical Administrator</a:t>
                      </a:r>
                    </a:p>
                  </a:txBody>
                  <a:tcPr/>
                </a:tc>
                <a:tc>
                  <a:txBody>
                    <a:bodyPr/>
                    <a:lstStyle/>
                    <a:p>
                      <a:pPr algn="l"/>
                      <a:r>
                        <a:rPr lang="en-GB" sz="1800" dirty="0"/>
                        <a:t>Eloise Corner</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800" dirty="0">
                          <a:hlinkClick r:id="rId4"/>
                        </a:rPr>
                        <a:t>eloise.corner@nhft.nhs.uk</a:t>
                      </a:r>
                      <a:r>
                        <a:rPr lang="en-GB" sz="1800" dirty="0"/>
                        <a:t> </a:t>
                      </a:r>
                    </a:p>
                  </a:txBody>
                  <a:tcPr anchor="ctr"/>
                </a:tc>
                <a:extLst>
                  <a:ext uri="{0D108BD9-81ED-4DB2-BD59-A6C34878D82A}">
                    <a16:rowId xmlns:a16="http://schemas.microsoft.com/office/drawing/2014/main" val="2794316928"/>
                  </a:ext>
                </a:extLst>
              </a:tr>
              <a:tr h="349317">
                <a:tc>
                  <a:txBody>
                    <a:bodyPr/>
                    <a:lstStyle/>
                    <a:p>
                      <a:pPr algn="l"/>
                      <a:r>
                        <a:rPr lang="en-GB" sz="1800" b="1" dirty="0"/>
                        <a:t>Specialist Nurse</a:t>
                      </a:r>
                    </a:p>
                  </a:txBody>
                  <a:tcPr/>
                </a:tc>
                <a:tc>
                  <a:txBody>
                    <a:bodyPr/>
                    <a:lstStyle/>
                    <a:p>
                      <a:pPr algn="l"/>
                      <a:r>
                        <a:rPr lang="en-GB" sz="1800" dirty="0"/>
                        <a:t>Jessica Walker</a:t>
                      </a:r>
                    </a:p>
                    <a:p>
                      <a:pPr algn="l"/>
                      <a:r>
                        <a:rPr lang="en-GB" sz="1800" dirty="0"/>
                        <a:t>Leigh Green</a:t>
                      </a:r>
                    </a:p>
                  </a:txBody>
                  <a:tcPr/>
                </a:tc>
                <a:tc>
                  <a:txBody>
                    <a:bodyPr/>
                    <a:lstStyle/>
                    <a:p>
                      <a:pPr algn="l"/>
                      <a:r>
                        <a:rPr lang="en-GB" sz="1800" dirty="0">
                          <a:hlinkClick r:id="rId5"/>
                        </a:rPr>
                        <a:t>jessicajane.walker@nhft.nhs.uk</a:t>
                      </a:r>
                      <a:r>
                        <a:rPr lang="en-GB" sz="1800" dirty="0"/>
                        <a:t> </a:t>
                      </a:r>
                    </a:p>
                    <a:p>
                      <a:pPr algn="l"/>
                      <a:r>
                        <a:rPr lang="en-GB" sz="1800" dirty="0">
                          <a:hlinkClick r:id="rId6"/>
                        </a:rPr>
                        <a:t>leigh.green@nhft.nhs.uk</a:t>
                      </a:r>
                      <a:r>
                        <a:rPr lang="en-GB" sz="1800" dirty="0"/>
                        <a:t> </a:t>
                      </a:r>
                    </a:p>
                  </a:txBody>
                  <a:tcPr/>
                </a:tc>
                <a:extLst>
                  <a:ext uri="{0D108BD9-81ED-4DB2-BD59-A6C34878D82A}">
                    <a16:rowId xmlns:a16="http://schemas.microsoft.com/office/drawing/2014/main" val="4160723369"/>
                  </a:ext>
                </a:extLst>
              </a:tr>
              <a:tr h="349317">
                <a:tc>
                  <a:txBody>
                    <a:bodyPr/>
                    <a:lstStyle/>
                    <a:p>
                      <a:pPr algn="l"/>
                      <a:r>
                        <a:rPr lang="en-GB" sz="1800" b="1" dirty="0"/>
                        <a:t>Principal Psychologist</a:t>
                      </a:r>
                    </a:p>
                  </a:txBody>
                  <a:tcPr/>
                </a:tc>
                <a:tc>
                  <a:txBody>
                    <a:bodyPr/>
                    <a:lstStyle/>
                    <a:p>
                      <a:pPr algn="l"/>
                      <a:r>
                        <a:rPr lang="en-GB" sz="1800" dirty="0"/>
                        <a:t>Katharine Law</a:t>
                      </a:r>
                    </a:p>
                  </a:txBody>
                  <a:tcPr/>
                </a:tc>
                <a:tc>
                  <a:txBody>
                    <a:bodyPr/>
                    <a:lstStyle/>
                    <a:p>
                      <a:pPr algn="l"/>
                      <a:r>
                        <a:rPr lang="en-GB" sz="1800" dirty="0">
                          <a:hlinkClick r:id="rId7"/>
                        </a:rPr>
                        <a:t>Katharine.law@nhft.nhs.uk</a:t>
                      </a:r>
                      <a:r>
                        <a:rPr lang="en-GB" sz="1800" dirty="0"/>
                        <a:t> </a:t>
                      </a:r>
                    </a:p>
                  </a:txBody>
                  <a:tcPr/>
                </a:tc>
                <a:extLst>
                  <a:ext uri="{0D108BD9-81ED-4DB2-BD59-A6C34878D82A}">
                    <a16:rowId xmlns:a16="http://schemas.microsoft.com/office/drawing/2014/main" val="1603139368"/>
                  </a:ext>
                </a:extLst>
              </a:tr>
            </a:tbl>
          </a:graphicData>
        </a:graphic>
      </p:graphicFrame>
      <p:sp>
        <p:nvSpPr>
          <p:cNvPr id="7" name="TextBox 6">
            <a:extLst>
              <a:ext uri="{FF2B5EF4-FFF2-40B4-BE49-F238E27FC236}">
                <a16:creationId xmlns:a16="http://schemas.microsoft.com/office/drawing/2014/main" id="{95E552E4-E8B5-048F-EEF4-7D36C16FCD8E}"/>
              </a:ext>
            </a:extLst>
          </p:cNvPr>
          <p:cNvSpPr txBox="1"/>
          <p:nvPr/>
        </p:nvSpPr>
        <p:spPr>
          <a:xfrm>
            <a:off x="333995" y="3989799"/>
            <a:ext cx="8420851" cy="2308324"/>
          </a:xfrm>
          <a:prstGeom prst="rect">
            <a:avLst/>
          </a:prstGeom>
          <a:noFill/>
          <a:ln w="38100">
            <a:solidFill>
              <a:schemeClr val="tx2"/>
            </a:solidFill>
          </a:ln>
        </p:spPr>
        <p:txBody>
          <a:bodyPr wrap="square">
            <a:spAutoFit/>
          </a:bodyPr>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800" b="0" i="0" u="none" strike="noStrike" kern="1200" cap="none" spc="0" normalizeH="0" baseline="0" noProof="0" dirty="0">
                <a:ln>
                  <a:noFill/>
                </a:ln>
                <a:solidFill>
                  <a:prstClr val="black"/>
                </a:solidFill>
                <a:effectLst/>
                <a:uLnTx/>
                <a:uFillTx/>
                <a:latin typeface="Aptos" panose="02110004020202020204"/>
                <a:ea typeface="+mn-ea"/>
                <a:cs typeface="+mn-cs"/>
              </a:rPr>
              <a:t>Please continue to make </a:t>
            </a:r>
            <a:r>
              <a:rPr kumimoji="0" lang="en-GB" sz="1800" b="1" i="0" u="none" strike="noStrike" kern="1200" cap="none" spc="0" normalizeH="0" baseline="0" noProof="0" dirty="0">
                <a:ln>
                  <a:noFill/>
                </a:ln>
                <a:solidFill>
                  <a:prstClr val="black"/>
                </a:solidFill>
                <a:effectLst/>
                <a:uLnTx/>
                <a:uFillTx/>
                <a:latin typeface="Aptos" panose="02110004020202020204"/>
                <a:ea typeface="+mn-ea"/>
                <a:cs typeface="+mn-cs"/>
              </a:rPr>
              <a:t>new referrals </a:t>
            </a:r>
            <a:r>
              <a:rPr kumimoji="0" lang="en-GB" sz="1800" b="0" i="0" u="none" strike="noStrike" kern="1200" cap="none" spc="0" normalizeH="0" baseline="0" noProof="0" dirty="0">
                <a:ln>
                  <a:noFill/>
                </a:ln>
                <a:solidFill>
                  <a:prstClr val="black"/>
                </a:solidFill>
                <a:effectLst/>
                <a:uLnTx/>
                <a:uFillTx/>
                <a:latin typeface="Aptos" panose="02110004020202020204"/>
                <a:ea typeface="+mn-ea"/>
                <a:cs typeface="+mn-cs"/>
              </a:rPr>
              <a:t>through the Integrated Response Hub: </a:t>
            </a:r>
            <a:r>
              <a:rPr kumimoji="0" lang="en-GB" sz="1800" b="0" i="0" u="none" strike="noStrike" kern="1200" cap="none" spc="0" normalizeH="0" baseline="0" noProof="0" dirty="0">
                <a:ln>
                  <a:noFill/>
                </a:ln>
                <a:solidFill>
                  <a:prstClr val="black"/>
                </a:solidFill>
                <a:effectLst/>
                <a:uLnTx/>
                <a:uFillTx/>
                <a:latin typeface="Aptos" panose="02110004020202020204"/>
                <a:ea typeface="+mn-ea"/>
                <a:cs typeface="+mn-cs"/>
                <a:hlinkClick r:id="rId8"/>
              </a:rPr>
              <a:t>irhreferrals.south@nhft.nhs.uk</a:t>
            </a:r>
            <a:r>
              <a:rPr kumimoji="0" lang="en-GB" sz="1800" b="0" i="0" u="none" strike="noStrike" kern="1200" cap="none" spc="0" normalizeH="0" baseline="0" noProof="0" dirty="0">
                <a:ln>
                  <a:noFill/>
                </a:ln>
                <a:solidFill>
                  <a:prstClr val="black"/>
                </a:solidFill>
                <a:effectLst/>
                <a:uLnTx/>
                <a:uFillTx/>
                <a:latin typeface="Aptos" panose="02110004020202020204"/>
                <a:ea typeface="+mn-ea"/>
                <a:cs typeface="+mn-cs"/>
              </a:rPr>
              <a:t> </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800" b="0" i="0" u="none" strike="noStrike" kern="1200" cap="none" spc="0" normalizeH="0" baseline="0" noProof="0" dirty="0">
                <a:ln>
                  <a:noFill/>
                </a:ln>
                <a:solidFill>
                  <a:prstClr val="black"/>
                </a:solidFill>
                <a:effectLst/>
                <a:uLnTx/>
                <a:uFillTx/>
                <a:latin typeface="Aptos" panose="02110004020202020204"/>
                <a:ea typeface="+mn-ea"/>
                <a:cs typeface="+mn-cs"/>
              </a:rPr>
              <a:t>The Integrated Response Hub can also be contacted 24/7 on </a:t>
            </a:r>
            <a:r>
              <a:rPr kumimoji="0" lang="en-GB" sz="1800" b="1" i="0" u="none" strike="noStrike" kern="1200" cap="none" spc="0" normalizeH="0" baseline="0" noProof="0" dirty="0">
                <a:ln>
                  <a:noFill/>
                </a:ln>
                <a:solidFill>
                  <a:prstClr val="black"/>
                </a:solidFill>
                <a:effectLst/>
                <a:uLnTx/>
                <a:uFillTx/>
                <a:latin typeface="Aptos" panose="02110004020202020204"/>
                <a:ea typeface="+mn-ea"/>
                <a:cs typeface="+mn-cs"/>
              </a:rPr>
              <a:t>0800 448 0828 </a:t>
            </a:r>
            <a:r>
              <a:rPr kumimoji="0" lang="en-GB" sz="1800" b="0" i="0" u="none" strike="noStrike" kern="1200" cap="none" spc="0" normalizeH="0" baseline="0" noProof="0" dirty="0">
                <a:ln>
                  <a:noFill/>
                </a:ln>
                <a:solidFill>
                  <a:prstClr val="black"/>
                </a:solidFill>
                <a:effectLst/>
                <a:uLnTx/>
                <a:uFillTx/>
                <a:latin typeface="Aptos" panose="02110004020202020204"/>
                <a:ea typeface="+mn-ea"/>
                <a:cs typeface="+mn-cs"/>
              </a:rPr>
              <a:t>or </a:t>
            </a:r>
            <a:r>
              <a:rPr kumimoji="0" lang="en-GB" sz="1800" b="1" i="0" u="none" strike="noStrike" kern="1200" cap="none" spc="0" normalizeH="0" baseline="0" noProof="0" dirty="0">
                <a:ln>
                  <a:noFill/>
                </a:ln>
                <a:solidFill>
                  <a:prstClr val="black"/>
                </a:solidFill>
                <a:effectLst/>
                <a:uLnTx/>
                <a:uFillTx/>
                <a:latin typeface="Aptos" panose="02110004020202020204"/>
                <a:ea typeface="+mn-ea"/>
                <a:cs typeface="+mn-cs"/>
              </a:rPr>
              <a:t>NHS 111 option 2 </a:t>
            </a:r>
            <a:r>
              <a:rPr kumimoji="0" lang="en-GB" sz="1800" b="0" i="0" u="none" strike="noStrike" kern="1200" cap="none" spc="0" normalizeH="0" baseline="0" noProof="0" dirty="0">
                <a:ln>
                  <a:noFill/>
                </a:ln>
                <a:solidFill>
                  <a:prstClr val="black"/>
                </a:solidFill>
                <a:effectLst/>
                <a:uLnTx/>
                <a:uFillTx/>
                <a:latin typeface="Aptos" panose="02110004020202020204"/>
                <a:ea typeface="+mn-ea"/>
                <a:cs typeface="+mn-cs"/>
              </a:rPr>
              <a:t>and choosing </a:t>
            </a:r>
            <a:r>
              <a:rPr kumimoji="0" lang="en-GB" sz="1800" b="1" i="0" u="sng" strike="noStrike" kern="1200" cap="none" spc="0" normalizeH="0" baseline="0" noProof="0" dirty="0">
                <a:ln>
                  <a:noFill/>
                </a:ln>
                <a:solidFill>
                  <a:prstClr val="black"/>
                </a:solidFill>
                <a:effectLst/>
                <a:uLnTx/>
                <a:uFillTx/>
                <a:latin typeface="Aptos" panose="02110004020202020204"/>
                <a:ea typeface="+mn-ea"/>
                <a:cs typeface="+mn-cs"/>
              </a:rPr>
              <a:t>option 3 </a:t>
            </a:r>
            <a:r>
              <a:rPr kumimoji="0" lang="en-GB" sz="1800" b="0" i="0" u="none" strike="noStrike" kern="1200" cap="none" spc="0" normalizeH="0" baseline="0" noProof="0" dirty="0">
                <a:ln>
                  <a:noFill/>
                </a:ln>
                <a:solidFill>
                  <a:prstClr val="black"/>
                </a:solidFill>
                <a:effectLst/>
                <a:uLnTx/>
                <a:uFillTx/>
                <a:latin typeface="Aptos" panose="02110004020202020204"/>
                <a:ea typeface="+mn-ea"/>
                <a:cs typeface="+mn-cs"/>
              </a:rPr>
              <a:t>for the professional line for clinical advice and support.</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800" b="0" i="0" u="none" strike="noStrike" kern="1200" cap="none" spc="0" normalizeH="0" baseline="0" noProof="0" dirty="0">
                <a:ln>
                  <a:noFill/>
                </a:ln>
                <a:solidFill>
                  <a:prstClr val="black"/>
                </a:solidFill>
                <a:effectLst/>
                <a:uLnTx/>
                <a:uFillTx/>
                <a:latin typeface="Aptos" panose="02110004020202020204"/>
                <a:ea typeface="+mn-ea"/>
                <a:cs typeface="+mn-cs"/>
              </a:rPr>
              <a:t>Referrals for </a:t>
            </a:r>
            <a:r>
              <a:rPr kumimoji="0" lang="en-GB" sz="1800" b="1" i="0" u="none" strike="noStrike" kern="1200" cap="none" spc="0" normalizeH="0" baseline="0" noProof="0" dirty="0">
                <a:ln>
                  <a:noFill/>
                </a:ln>
                <a:solidFill>
                  <a:prstClr val="black"/>
                </a:solidFill>
                <a:effectLst/>
                <a:uLnTx/>
                <a:uFillTx/>
                <a:latin typeface="Aptos" panose="02110004020202020204"/>
                <a:ea typeface="+mn-ea"/>
                <a:cs typeface="+mn-cs"/>
              </a:rPr>
              <a:t>urgent same day assessments </a:t>
            </a:r>
            <a:r>
              <a:rPr kumimoji="0" lang="en-GB" sz="1800" b="0" i="0" u="none" strike="noStrike" kern="1200" cap="none" spc="0" normalizeH="0" baseline="0" noProof="0" dirty="0">
                <a:ln>
                  <a:noFill/>
                </a:ln>
                <a:solidFill>
                  <a:prstClr val="black"/>
                </a:solidFill>
                <a:effectLst/>
                <a:uLnTx/>
                <a:uFillTx/>
                <a:latin typeface="Aptos" panose="02110004020202020204"/>
                <a:ea typeface="+mn-ea"/>
                <a:cs typeface="+mn-cs"/>
              </a:rPr>
              <a:t>must still be made to the Urgent Care and Assessment Team (West) on </a:t>
            </a:r>
            <a:r>
              <a:rPr kumimoji="0" lang="en-GB" sz="1800" b="1" i="0" u="none" strike="noStrike" kern="1200" cap="none" spc="0" normalizeH="0" baseline="0" noProof="0" dirty="0">
                <a:ln>
                  <a:noFill/>
                </a:ln>
                <a:solidFill>
                  <a:prstClr val="black"/>
                </a:solidFill>
                <a:effectLst/>
                <a:uLnTx/>
                <a:uFillTx/>
                <a:latin typeface="Aptos" panose="02110004020202020204"/>
                <a:ea typeface="+mn-ea"/>
                <a:cs typeface="+mn-cs"/>
              </a:rPr>
              <a:t>0300 11 11 004</a:t>
            </a:r>
            <a:endParaRPr kumimoji="0" lang="en-GB" sz="18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800" b="0" i="0" u="none" strike="noStrike" kern="1200" cap="none" spc="0" normalizeH="0" baseline="0" noProof="0" dirty="0">
                <a:ln>
                  <a:noFill/>
                </a:ln>
                <a:solidFill>
                  <a:prstClr val="black"/>
                </a:solidFill>
                <a:effectLst/>
                <a:uLnTx/>
                <a:uFillTx/>
                <a:latin typeface="Aptos" panose="02110004020202020204"/>
                <a:ea typeface="+mn-ea"/>
                <a:cs typeface="+mn-cs"/>
              </a:rPr>
              <a:t>For </a:t>
            </a:r>
            <a:r>
              <a:rPr kumimoji="0" lang="en-GB" sz="1800" b="1" i="0" u="none" strike="noStrike" kern="1200" cap="none" spc="0" normalizeH="0" baseline="0" noProof="0" dirty="0">
                <a:ln>
                  <a:noFill/>
                </a:ln>
                <a:solidFill>
                  <a:prstClr val="black"/>
                </a:solidFill>
                <a:effectLst/>
                <a:uLnTx/>
                <a:uFillTx/>
                <a:latin typeface="Aptos" panose="02110004020202020204"/>
                <a:ea typeface="+mn-ea"/>
                <a:cs typeface="+mn-cs"/>
              </a:rPr>
              <a:t>generic CMHT enquiries</a:t>
            </a:r>
            <a:r>
              <a:rPr kumimoji="0" lang="en-GB" sz="1800" b="0" i="0" u="none" strike="noStrike" kern="1200" cap="none" spc="0" normalizeH="0" baseline="0" noProof="0" dirty="0">
                <a:ln>
                  <a:noFill/>
                </a:ln>
                <a:solidFill>
                  <a:prstClr val="black"/>
                </a:solidFill>
                <a:effectLst/>
                <a:uLnTx/>
                <a:uFillTx/>
                <a:latin typeface="Aptos" panose="02110004020202020204"/>
                <a:ea typeface="+mn-ea"/>
                <a:cs typeface="+mn-cs"/>
              </a:rPr>
              <a:t>, you can email</a:t>
            </a:r>
            <a:r>
              <a:rPr kumimoji="0" lang="en-GB" sz="1800" b="0" i="0" u="none" strike="noStrike" kern="1200" cap="none" spc="0" normalizeH="0" baseline="0" noProof="0">
                <a:ln>
                  <a:noFill/>
                </a:ln>
                <a:solidFill>
                  <a:prstClr val="black"/>
                </a:solidFill>
                <a:effectLst/>
                <a:uLnTx/>
                <a:uFillTx/>
                <a:latin typeface="Aptos" panose="02110004020202020204"/>
                <a:ea typeface="+mn-ea"/>
                <a:cs typeface="+mn-cs"/>
              </a:rPr>
              <a:t>: </a:t>
            </a:r>
            <a:r>
              <a:rPr kumimoji="0" lang="en-GB" sz="1800" b="0" i="0" u="none" strike="noStrike" kern="1200" cap="none" spc="0" normalizeH="0" baseline="0" noProof="0">
                <a:ln>
                  <a:noFill/>
                </a:ln>
                <a:solidFill>
                  <a:prstClr val="black"/>
                </a:solidFill>
                <a:effectLst/>
                <a:uLnTx/>
                <a:uFillTx/>
                <a:latin typeface="Aptos" panose="02110004020202020204"/>
                <a:ea typeface="+mn-ea"/>
                <a:cs typeface="+mn-cs"/>
                <a:hlinkClick r:id="rId9"/>
              </a:rPr>
              <a:t>cmhtadultnorth@</a:t>
            </a:r>
            <a:r>
              <a:rPr kumimoji="0" lang="en-GB" sz="1800" b="0" i="0" u="none" strike="noStrike" kern="1200" cap="none" spc="0" normalizeH="0" baseline="0" noProof="0" dirty="0">
                <a:ln>
                  <a:noFill/>
                </a:ln>
                <a:solidFill>
                  <a:prstClr val="black"/>
                </a:solidFill>
                <a:effectLst/>
                <a:uLnTx/>
                <a:uFillTx/>
                <a:latin typeface="Aptos" panose="02110004020202020204"/>
                <a:ea typeface="+mn-ea"/>
                <a:cs typeface="+mn-cs"/>
                <a:hlinkClick r:id="rId9"/>
              </a:rPr>
              <a:t>nhft.nhs.uk</a:t>
            </a:r>
            <a:endParaRPr kumimoji="0" lang="en-GB" sz="1800" b="0" i="0" u="none" strike="noStrike" kern="1200" cap="none" spc="0" normalizeH="0" baseline="0" noProof="0" dirty="0">
              <a:ln>
                <a:noFill/>
              </a:ln>
              <a:solidFill>
                <a:prstClr val="black"/>
              </a:solidFill>
              <a:effectLst/>
              <a:uLnTx/>
              <a:uFillTx/>
              <a:latin typeface="Aptos" panose="02110004020202020204"/>
              <a:ea typeface="+mn-ea"/>
              <a:cs typeface="+mn-cs"/>
            </a:endParaRPr>
          </a:p>
        </p:txBody>
      </p:sp>
      <p:sp>
        <p:nvSpPr>
          <p:cNvPr id="9" name="Rectangle 8">
            <a:extLst>
              <a:ext uri="{FF2B5EF4-FFF2-40B4-BE49-F238E27FC236}">
                <a16:creationId xmlns:a16="http://schemas.microsoft.com/office/drawing/2014/main" id="{C9FD55FA-DF52-C782-EB19-4FC2E8380DE1}"/>
              </a:ext>
              <a:ext uri="{C183D7F6-B498-43B3-948B-1728B52AA6E4}">
                <adec:decorative xmlns:adec="http://schemas.microsoft.com/office/drawing/2017/decorative" val="1"/>
              </a:ext>
            </a:extLst>
          </p:cNvPr>
          <p:cNvSpPr/>
          <p:nvPr/>
        </p:nvSpPr>
        <p:spPr>
          <a:xfrm>
            <a:off x="8864589" y="883938"/>
            <a:ext cx="2993412" cy="1824972"/>
          </a:xfrm>
          <a:prstGeom prst="rect">
            <a:avLst/>
          </a:prstGeom>
          <a:ln>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600" b="1" i="0" u="none" strike="noStrike" kern="1200" cap="none" spc="0" normalizeH="0" baseline="0" noProof="0" dirty="0">
              <a:ln>
                <a:noFill/>
              </a:ln>
              <a:solidFill>
                <a:prstClr val="white"/>
              </a:solidFill>
              <a:effectLst/>
              <a:uLnTx/>
              <a:uFillTx/>
              <a:latin typeface="Aptos" panose="02110004020202020204"/>
              <a:ea typeface="+mn-ea"/>
              <a:cs typeface="+mn-cs"/>
            </a:endParaRPr>
          </a:p>
        </p:txBody>
      </p:sp>
      <p:sp>
        <p:nvSpPr>
          <p:cNvPr id="10" name="TextBox 9">
            <a:extLst>
              <a:ext uri="{FF2B5EF4-FFF2-40B4-BE49-F238E27FC236}">
                <a16:creationId xmlns:a16="http://schemas.microsoft.com/office/drawing/2014/main" id="{B4C861F5-2B51-31D8-2D03-6ED5F3AAAD6B}"/>
              </a:ext>
            </a:extLst>
          </p:cNvPr>
          <p:cNvSpPr txBox="1"/>
          <p:nvPr/>
        </p:nvSpPr>
        <p:spPr>
          <a:xfrm>
            <a:off x="8899112" y="950734"/>
            <a:ext cx="2993411" cy="1754326"/>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prstClr val="white"/>
                </a:solidFill>
                <a:effectLst/>
                <a:uLnTx/>
                <a:uFillTx/>
                <a:latin typeface="Aptos" panose="02110004020202020204"/>
                <a:ea typeface="+mn-ea"/>
                <a:cs typeface="+mn-cs"/>
              </a:rPr>
              <a:t>Base: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prstClr val="white"/>
                </a:solidFill>
                <a:effectLst/>
                <a:uLnTx/>
                <a:uFillTx/>
                <a:latin typeface="Aptos" panose="02110004020202020204"/>
                <a:ea typeface="+mn-ea"/>
                <a:cs typeface="+mn-cs"/>
              </a:rPr>
              <a:t>Carey Block,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prstClr val="white"/>
                </a:solidFill>
                <a:effectLst/>
                <a:uLnTx/>
                <a:uFillTx/>
                <a:latin typeface="Aptos" panose="02110004020202020204"/>
                <a:ea typeface="+mn-ea"/>
                <a:cs typeface="+mn-cs"/>
              </a:rPr>
              <a:t>St Mary’s Hospital,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prstClr val="white"/>
                </a:solidFill>
                <a:effectLst/>
                <a:uLnTx/>
                <a:uFillTx/>
                <a:latin typeface="Aptos" panose="02110004020202020204"/>
                <a:ea typeface="+mn-ea"/>
                <a:cs typeface="+mn-cs"/>
              </a:rPr>
              <a:t>77 London Road,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prstClr val="white"/>
                </a:solidFill>
                <a:effectLst/>
                <a:uLnTx/>
                <a:uFillTx/>
                <a:latin typeface="Aptos" panose="02110004020202020204"/>
                <a:ea typeface="+mn-ea"/>
                <a:cs typeface="+mn-cs"/>
              </a:rPr>
              <a:t>Kettering,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prstClr val="white"/>
                </a:solidFill>
                <a:effectLst/>
                <a:uLnTx/>
                <a:uFillTx/>
                <a:latin typeface="Aptos" panose="02110004020202020204"/>
                <a:ea typeface="+mn-ea"/>
                <a:cs typeface="+mn-cs"/>
              </a:rPr>
              <a:t>NN15 7PW</a:t>
            </a:r>
          </a:p>
        </p:txBody>
      </p:sp>
      <p:sp>
        <p:nvSpPr>
          <p:cNvPr id="12" name="TextBox 11">
            <a:extLst>
              <a:ext uri="{FF2B5EF4-FFF2-40B4-BE49-F238E27FC236}">
                <a16:creationId xmlns:a16="http://schemas.microsoft.com/office/drawing/2014/main" id="{1B929258-2743-8F3B-72CB-3237925C3F58}"/>
              </a:ext>
            </a:extLst>
          </p:cNvPr>
          <p:cNvSpPr txBox="1"/>
          <p:nvPr/>
        </p:nvSpPr>
        <p:spPr>
          <a:xfrm>
            <a:off x="8818866" y="2897317"/>
            <a:ext cx="3286479" cy="2031325"/>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prstClr val="white"/>
                </a:solidFill>
                <a:effectLst/>
                <a:uLnTx/>
                <a:uFillTx/>
                <a:latin typeface="Aptos" panose="02110004020202020204"/>
                <a:ea typeface="+mn-ea"/>
                <a:cs typeface="+mn-cs"/>
              </a:rPr>
              <a:t>CMHT Catchment surgeries:</a:t>
            </a:r>
            <a:endParaRPr kumimoji="0" lang="en-GB" sz="1800" b="0" i="0" u="sng" strike="noStrike" kern="1200" cap="none" spc="0" normalizeH="0" baseline="0" noProof="0" dirty="0">
              <a:ln>
                <a:noFill/>
              </a:ln>
              <a:solidFill>
                <a:prstClr val="white"/>
              </a:solidFill>
              <a:effectLst/>
              <a:uLnTx/>
              <a:uFillTx/>
              <a:latin typeface="Aptos" panose="0211000402020202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white"/>
                </a:solidFill>
                <a:effectLst/>
                <a:uLnTx/>
                <a:uFillTx/>
                <a:latin typeface="Aptos" panose="02110004020202020204"/>
                <a:ea typeface="+mn-ea"/>
                <a:cs typeface="+mn-cs"/>
              </a:rPr>
              <a:t>Headlands Surgery</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white"/>
                </a:solidFill>
                <a:effectLst/>
                <a:uLnTx/>
                <a:uFillTx/>
                <a:latin typeface="Aptos" panose="02110004020202020204"/>
                <a:ea typeface="+mn-ea"/>
                <a:cs typeface="+mn-cs"/>
              </a:rPr>
              <a:t>Rothwell Surgery</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err="1">
                <a:ln>
                  <a:noFill/>
                </a:ln>
                <a:solidFill>
                  <a:prstClr val="white"/>
                </a:solidFill>
                <a:effectLst/>
                <a:uLnTx/>
                <a:uFillTx/>
                <a:latin typeface="Aptos" panose="02110004020202020204"/>
                <a:ea typeface="+mn-ea"/>
                <a:cs typeface="+mn-cs"/>
              </a:rPr>
              <a:t>Studfall</a:t>
            </a:r>
            <a:r>
              <a:rPr kumimoji="0" lang="en-GB" sz="1800" b="0" i="0" u="none" strike="noStrike" kern="1200" cap="none" spc="0" normalizeH="0" baseline="0" noProof="0" dirty="0">
                <a:ln>
                  <a:noFill/>
                </a:ln>
                <a:solidFill>
                  <a:prstClr val="white"/>
                </a:solidFill>
                <a:effectLst/>
                <a:uLnTx/>
                <a:uFillTx/>
                <a:latin typeface="Aptos" panose="02110004020202020204"/>
                <a:ea typeface="+mn-ea"/>
                <a:cs typeface="+mn-cs"/>
              </a:rPr>
              <a:t> Medical Centre</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err="1">
                <a:ln>
                  <a:noFill/>
                </a:ln>
                <a:solidFill>
                  <a:prstClr val="white"/>
                </a:solidFill>
                <a:effectLst/>
                <a:uLnTx/>
                <a:uFillTx/>
                <a:latin typeface="Aptos" panose="02110004020202020204"/>
                <a:ea typeface="+mn-ea"/>
                <a:cs typeface="+mn-cs"/>
              </a:rPr>
              <a:t>Studfall</a:t>
            </a:r>
            <a:r>
              <a:rPr kumimoji="0" lang="en-GB" sz="1800" b="0" i="0" u="none" strike="noStrike" kern="1200" cap="none" spc="0" normalizeH="0" baseline="0" noProof="0" dirty="0">
                <a:ln>
                  <a:noFill/>
                </a:ln>
                <a:solidFill>
                  <a:prstClr val="white"/>
                </a:solidFill>
                <a:effectLst/>
                <a:uLnTx/>
                <a:uFillTx/>
                <a:latin typeface="Aptos" panose="02110004020202020204"/>
                <a:ea typeface="+mn-ea"/>
                <a:cs typeface="+mn-cs"/>
              </a:rPr>
              <a:t> Partnership</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white"/>
                </a:solidFill>
                <a:effectLst/>
                <a:uLnTx/>
                <a:uFillTx/>
                <a:latin typeface="Aptos" panose="02110004020202020204"/>
                <a:ea typeface="+mn-ea"/>
                <a:cs typeface="+mn-cs"/>
              </a:rPr>
              <a:t>Lakeside Healthcare</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white"/>
                </a:solidFill>
                <a:effectLst/>
                <a:uLnTx/>
                <a:uFillTx/>
                <a:latin typeface="Aptos" panose="02110004020202020204"/>
                <a:ea typeface="+mn-ea"/>
                <a:cs typeface="+mn-cs"/>
              </a:rPr>
              <a:t>Great Oakley Medical Centre</a:t>
            </a:r>
          </a:p>
        </p:txBody>
      </p:sp>
    </p:spTree>
    <p:extLst>
      <p:ext uri="{BB962C8B-B14F-4D97-AF65-F5344CB8AC3E}">
        <p14:creationId xmlns:p14="http://schemas.microsoft.com/office/powerpoint/2010/main" val="81547389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BCAFA46-3991-4D72-7931-B8A95BD0B7C4}"/>
            </a:ext>
          </a:extLst>
        </p:cNvPr>
        <p:cNvGrpSpPr/>
        <p:nvPr/>
      </p:nvGrpSpPr>
      <p:grpSpPr>
        <a:xfrm>
          <a:off x="0" y="0"/>
          <a:ext cx="0" cy="0"/>
          <a:chOff x="0" y="0"/>
          <a:chExt cx="0" cy="0"/>
        </a:xfrm>
      </p:grpSpPr>
      <p:sp>
        <p:nvSpPr>
          <p:cNvPr id="13" name="Rectangle 12">
            <a:extLst>
              <a:ext uri="{FF2B5EF4-FFF2-40B4-BE49-F238E27FC236}">
                <a16:creationId xmlns:a16="http://schemas.microsoft.com/office/drawing/2014/main" id="{91CF3288-69B7-F38B-A24B-2B9032A0283D}"/>
              </a:ext>
              <a:ext uri="{C183D7F6-B498-43B3-948B-1728B52AA6E4}">
                <adec:decorative xmlns:adec="http://schemas.microsoft.com/office/drawing/2017/decorative" val="1"/>
              </a:ext>
            </a:extLst>
          </p:cNvPr>
          <p:cNvSpPr/>
          <p:nvPr/>
        </p:nvSpPr>
        <p:spPr>
          <a:xfrm>
            <a:off x="8864590" y="2857500"/>
            <a:ext cx="2993411" cy="3339947"/>
          </a:xfrm>
          <a:prstGeom prst="rect">
            <a:avLst/>
          </a:prstGeom>
          <a:ln>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Aptos" panose="02110004020202020204"/>
              <a:ea typeface="+mn-ea"/>
              <a:cs typeface="+mn-cs"/>
            </a:endParaRPr>
          </a:p>
        </p:txBody>
      </p:sp>
      <p:sp>
        <p:nvSpPr>
          <p:cNvPr id="2" name="Title 1">
            <a:extLst>
              <a:ext uri="{FF2B5EF4-FFF2-40B4-BE49-F238E27FC236}">
                <a16:creationId xmlns:a16="http://schemas.microsoft.com/office/drawing/2014/main" id="{A61B580E-C2D8-D9A1-2F59-9368F65DD7D9}"/>
              </a:ext>
            </a:extLst>
          </p:cNvPr>
          <p:cNvSpPr>
            <a:spLocks noGrp="1"/>
          </p:cNvSpPr>
          <p:nvPr>
            <p:ph type="title"/>
          </p:nvPr>
        </p:nvSpPr>
        <p:spPr>
          <a:xfrm>
            <a:off x="333996" y="62245"/>
            <a:ext cx="8427720" cy="928052"/>
          </a:xfrm>
        </p:spPr>
        <p:txBody>
          <a:bodyPr>
            <a:normAutofit/>
          </a:bodyPr>
          <a:lstStyle/>
          <a:p>
            <a:r>
              <a:rPr lang="en-GB" sz="4000" dirty="0"/>
              <a:t>Kettering and Corby Urology</a:t>
            </a:r>
          </a:p>
        </p:txBody>
      </p:sp>
      <p:sp>
        <p:nvSpPr>
          <p:cNvPr id="3" name="Content Placeholder 2">
            <a:extLst>
              <a:ext uri="{FF2B5EF4-FFF2-40B4-BE49-F238E27FC236}">
                <a16:creationId xmlns:a16="http://schemas.microsoft.com/office/drawing/2014/main" id="{1A0A477F-F3D7-F8E4-DCD1-3DD27A789CFF}"/>
              </a:ext>
              <a:ext uri="{C183D7F6-B498-43B3-948B-1728B52AA6E4}">
                <adec:decorative xmlns:adec="http://schemas.microsoft.com/office/drawing/2017/decorative" val="1"/>
              </a:ext>
            </a:extLst>
          </p:cNvPr>
          <p:cNvSpPr>
            <a:spLocks noGrp="1"/>
          </p:cNvSpPr>
          <p:nvPr>
            <p:ph idx="1"/>
          </p:nvPr>
        </p:nvSpPr>
        <p:spPr/>
        <p:txBody>
          <a:bodyPr>
            <a:normAutofit/>
          </a:bodyPr>
          <a:lstStyle/>
          <a:p>
            <a:endParaRPr lang="en-GB" dirty="0"/>
          </a:p>
          <a:p>
            <a:endParaRPr lang="en-GB" dirty="0"/>
          </a:p>
          <a:p>
            <a:endParaRPr lang="en-GB" dirty="0"/>
          </a:p>
          <a:p>
            <a:endParaRPr lang="en-GB" dirty="0"/>
          </a:p>
          <a:p>
            <a:endParaRPr lang="en-GB" dirty="0"/>
          </a:p>
          <a:p>
            <a:endParaRPr lang="en-GB" dirty="0"/>
          </a:p>
          <a:p>
            <a:endParaRPr lang="en-GB" dirty="0"/>
          </a:p>
          <a:p>
            <a:endParaRPr lang="en-GB" dirty="0"/>
          </a:p>
          <a:p>
            <a:endParaRPr lang="en-GB" dirty="0"/>
          </a:p>
          <a:p>
            <a:endParaRPr lang="en-GB" dirty="0"/>
          </a:p>
        </p:txBody>
      </p:sp>
      <p:graphicFrame>
        <p:nvGraphicFramePr>
          <p:cNvPr id="5" name="Table 4">
            <a:extLst>
              <a:ext uri="{FF2B5EF4-FFF2-40B4-BE49-F238E27FC236}">
                <a16:creationId xmlns:a16="http://schemas.microsoft.com/office/drawing/2014/main" id="{1328867E-9CD0-9317-3082-9A7EB6DE47A4}"/>
              </a:ext>
            </a:extLst>
          </p:cNvPr>
          <p:cNvGraphicFramePr>
            <a:graphicFrameLocks noGrp="1"/>
          </p:cNvGraphicFramePr>
          <p:nvPr/>
        </p:nvGraphicFramePr>
        <p:xfrm>
          <a:off x="333996" y="858651"/>
          <a:ext cx="8427720" cy="3122909"/>
        </p:xfrm>
        <a:graphic>
          <a:graphicData uri="http://schemas.openxmlformats.org/drawingml/2006/table">
            <a:tbl>
              <a:tblPr firstRow="1" bandRow="1">
                <a:tableStyleId>{5C22544A-7EE6-4342-B048-85BDC9FD1C3A}</a:tableStyleId>
              </a:tblPr>
              <a:tblGrid>
                <a:gridCol w="2683369">
                  <a:extLst>
                    <a:ext uri="{9D8B030D-6E8A-4147-A177-3AD203B41FA5}">
                      <a16:colId xmlns:a16="http://schemas.microsoft.com/office/drawing/2014/main" val="1042738604"/>
                    </a:ext>
                  </a:extLst>
                </a:gridCol>
                <a:gridCol w="2194715">
                  <a:extLst>
                    <a:ext uri="{9D8B030D-6E8A-4147-A177-3AD203B41FA5}">
                      <a16:colId xmlns:a16="http://schemas.microsoft.com/office/drawing/2014/main" val="163179505"/>
                    </a:ext>
                  </a:extLst>
                </a:gridCol>
                <a:gridCol w="3549636">
                  <a:extLst>
                    <a:ext uri="{9D8B030D-6E8A-4147-A177-3AD203B41FA5}">
                      <a16:colId xmlns:a16="http://schemas.microsoft.com/office/drawing/2014/main" val="2497299415"/>
                    </a:ext>
                  </a:extLst>
                </a:gridCol>
              </a:tblGrid>
              <a:tr h="238629">
                <a:tc gridSpan="2">
                  <a:txBody>
                    <a:bodyPr/>
                    <a:lstStyle/>
                    <a:p>
                      <a:pPr algn="l"/>
                      <a:r>
                        <a:rPr lang="en-GB" sz="1800" dirty="0"/>
                        <a:t>Team Contact Number: 03000 274 422</a:t>
                      </a:r>
                    </a:p>
                  </a:txBody>
                  <a:tcPr/>
                </a:tc>
                <a:tc hMerge="1">
                  <a:txBody>
                    <a:bodyPr/>
                    <a:lstStyle/>
                    <a:p>
                      <a:endParaRPr lang="en-GB" dirty="0"/>
                    </a:p>
                  </a:txBody>
                  <a:tcPr/>
                </a:tc>
                <a:tc>
                  <a:txBody>
                    <a:bodyPr/>
                    <a:lstStyle/>
                    <a:p>
                      <a:pPr algn="l"/>
                      <a:r>
                        <a:rPr lang="en-GB" sz="1800" u="none" dirty="0"/>
                        <a:t>Email</a:t>
                      </a:r>
                      <a:r>
                        <a:rPr lang="en-GB" sz="1800" dirty="0"/>
                        <a:t> </a:t>
                      </a:r>
                    </a:p>
                  </a:txBody>
                  <a:tcPr/>
                </a:tc>
                <a:extLst>
                  <a:ext uri="{0D108BD9-81ED-4DB2-BD59-A6C34878D82A}">
                    <a16:rowId xmlns:a16="http://schemas.microsoft.com/office/drawing/2014/main" val="2174846699"/>
                  </a:ext>
                </a:extLst>
              </a:tr>
              <a:tr h="379709">
                <a:tc>
                  <a:txBody>
                    <a:bodyPr/>
                    <a:lstStyle/>
                    <a:p>
                      <a:pPr algn="l"/>
                      <a:r>
                        <a:rPr lang="en-GB" sz="1800" b="1" dirty="0"/>
                        <a:t>Operational Manager</a:t>
                      </a:r>
                    </a:p>
                  </a:txBody>
                  <a:tcPr/>
                </a:tc>
                <a:tc>
                  <a:txBody>
                    <a:bodyPr/>
                    <a:lstStyle/>
                    <a:p>
                      <a:pPr algn="l"/>
                      <a:r>
                        <a:rPr lang="en-GB" sz="1800" dirty="0"/>
                        <a:t>Claire Barron</a:t>
                      </a:r>
                    </a:p>
                  </a:txBody>
                  <a:tcPr/>
                </a:tc>
                <a:tc>
                  <a:txBody>
                    <a:bodyPr/>
                    <a:lstStyle/>
                    <a:p>
                      <a:pPr algn="l"/>
                      <a:r>
                        <a:rPr lang="en-GB" sz="1800" dirty="0">
                          <a:hlinkClick r:id="rId2"/>
                        </a:rPr>
                        <a:t>claire.barron@nhft.nhs.uk</a:t>
                      </a:r>
                      <a:r>
                        <a:rPr lang="en-GB" sz="1800" dirty="0"/>
                        <a:t> </a:t>
                      </a:r>
                    </a:p>
                  </a:txBody>
                  <a:tcPr/>
                </a:tc>
                <a:extLst>
                  <a:ext uri="{0D108BD9-81ED-4DB2-BD59-A6C34878D82A}">
                    <a16:rowId xmlns:a16="http://schemas.microsoft.com/office/drawing/2014/main" val="2917096657"/>
                  </a:ext>
                </a:extLst>
              </a:tr>
              <a:tr h="370395">
                <a:tc>
                  <a:txBody>
                    <a:bodyPr/>
                    <a:lstStyle/>
                    <a:p>
                      <a:pPr algn="l"/>
                      <a:r>
                        <a:rPr lang="en-GB" sz="1800" b="1" dirty="0"/>
                        <a:t>Clinical Lead</a:t>
                      </a:r>
                    </a:p>
                  </a:txBody>
                  <a:tcPr/>
                </a:tc>
                <a:tc>
                  <a:txBody>
                    <a:bodyPr/>
                    <a:lstStyle/>
                    <a:p>
                      <a:pPr algn="l"/>
                      <a:r>
                        <a:rPr lang="en-GB" sz="1800" dirty="0"/>
                        <a:t>Nicolle Chamberlain</a:t>
                      </a:r>
                    </a:p>
                  </a:txBody>
                  <a:tcPr/>
                </a:tc>
                <a:tc>
                  <a:txBody>
                    <a:bodyPr/>
                    <a:lstStyle/>
                    <a:p>
                      <a:pPr algn="l"/>
                      <a:r>
                        <a:rPr lang="en-GB" sz="1800" dirty="0">
                          <a:hlinkClick r:id="rId3"/>
                        </a:rPr>
                        <a:t>nicolle.chamberlain@nhft.nhs.uk</a:t>
                      </a:r>
                      <a:endParaRPr lang="en-GB" sz="1800" dirty="0"/>
                    </a:p>
                  </a:txBody>
                  <a:tcPr/>
                </a:tc>
                <a:extLst>
                  <a:ext uri="{0D108BD9-81ED-4DB2-BD59-A6C34878D82A}">
                    <a16:rowId xmlns:a16="http://schemas.microsoft.com/office/drawing/2014/main" val="61609093"/>
                  </a:ext>
                </a:extLst>
              </a:tr>
              <a:tr h="320207">
                <a:tc>
                  <a:txBody>
                    <a:bodyPr/>
                    <a:lstStyle/>
                    <a:p>
                      <a:pPr algn="l"/>
                      <a:r>
                        <a:rPr lang="en-GB" sz="1800" b="1" dirty="0"/>
                        <a:t>Consultant Psychiatrist</a:t>
                      </a:r>
                    </a:p>
                  </a:txBody>
                  <a:tcPr/>
                </a:tc>
                <a:tc>
                  <a:txBody>
                    <a:bodyPr/>
                    <a:lstStyle/>
                    <a:p>
                      <a:pPr algn="l"/>
                      <a:r>
                        <a:rPr lang="en-GB" sz="1800" dirty="0"/>
                        <a:t>Dr Tanner</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800" dirty="0">
                          <a:hlinkClick r:id="rId4"/>
                        </a:rPr>
                        <a:t>eloise.corner@nhft.nhs.uk</a:t>
                      </a:r>
                      <a:r>
                        <a:rPr lang="en-GB" sz="1800" dirty="0"/>
                        <a:t> </a:t>
                      </a:r>
                    </a:p>
                  </a:txBody>
                  <a:tcPr anchor="ctr"/>
                </a:tc>
                <a:extLst>
                  <a:ext uri="{0D108BD9-81ED-4DB2-BD59-A6C34878D82A}">
                    <a16:rowId xmlns:a16="http://schemas.microsoft.com/office/drawing/2014/main" val="2048369567"/>
                  </a:ext>
                </a:extLst>
              </a:tr>
              <a:tr h="320207">
                <a:tc>
                  <a:txBody>
                    <a:bodyPr/>
                    <a:lstStyle/>
                    <a:p>
                      <a:pPr algn="l"/>
                      <a:r>
                        <a:rPr lang="en-GB" sz="1800" b="1" dirty="0"/>
                        <a:t>Clinical Administrator</a:t>
                      </a:r>
                    </a:p>
                  </a:txBody>
                  <a:tcPr/>
                </a:tc>
                <a:tc>
                  <a:txBody>
                    <a:bodyPr/>
                    <a:lstStyle/>
                    <a:p>
                      <a:pPr algn="l"/>
                      <a:r>
                        <a:rPr lang="en-GB" sz="1800" dirty="0"/>
                        <a:t>Eloise Corner</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800" dirty="0">
                          <a:hlinkClick r:id="rId4"/>
                        </a:rPr>
                        <a:t>eloise.corner@nhft.nhs.uk</a:t>
                      </a:r>
                      <a:r>
                        <a:rPr lang="en-GB" sz="1800" dirty="0"/>
                        <a:t> </a:t>
                      </a:r>
                    </a:p>
                  </a:txBody>
                  <a:tcPr anchor="ctr"/>
                </a:tc>
                <a:extLst>
                  <a:ext uri="{0D108BD9-81ED-4DB2-BD59-A6C34878D82A}">
                    <a16:rowId xmlns:a16="http://schemas.microsoft.com/office/drawing/2014/main" val="2794316928"/>
                  </a:ext>
                </a:extLst>
              </a:tr>
              <a:tr h="349317">
                <a:tc>
                  <a:txBody>
                    <a:bodyPr/>
                    <a:lstStyle/>
                    <a:p>
                      <a:pPr algn="l"/>
                      <a:r>
                        <a:rPr lang="en-GB" sz="1800" b="1" dirty="0"/>
                        <a:t>Specialist Nurse</a:t>
                      </a:r>
                    </a:p>
                  </a:txBody>
                  <a:tcPr/>
                </a:tc>
                <a:tc>
                  <a:txBody>
                    <a:bodyPr/>
                    <a:lstStyle/>
                    <a:p>
                      <a:pPr algn="l"/>
                      <a:r>
                        <a:rPr lang="en-GB" sz="1800" dirty="0"/>
                        <a:t>Jessica Walker</a:t>
                      </a:r>
                    </a:p>
                    <a:p>
                      <a:pPr algn="l"/>
                      <a:r>
                        <a:rPr lang="en-GB" sz="1800" dirty="0"/>
                        <a:t>Leigh Green</a:t>
                      </a:r>
                    </a:p>
                  </a:txBody>
                  <a:tcPr/>
                </a:tc>
                <a:tc>
                  <a:txBody>
                    <a:bodyPr/>
                    <a:lstStyle/>
                    <a:p>
                      <a:pPr algn="l"/>
                      <a:r>
                        <a:rPr lang="en-GB" sz="1800" dirty="0">
                          <a:hlinkClick r:id="rId5"/>
                        </a:rPr>
                        <a:t>jessicajane.walker@nhft.nhs.uk</a:t>
                      </a:r>
                      <a:r>
                        <a:rPr lang="en-GB" sz="1800" dirty="0"/>
                        <a:t> </a:t>
                      </a:r>
                    </a:p>
                    <a:p>
                      <a:pPr algn="l"/>
                      <a:r>
                        <a:rPr lang="en-GB" sz="1800" dirty="0">
                          <a:hlinkClick r:id="rId6"/>
                        </a:rPr>
                        <a:t>leigh.green@nhft.nhs.uk</a:t>
                      </a:r>
                      <a:r>
                        <a:rPr lang="en-GB" sz="1800" dirty="0"/>
                        <a:t> </a:t>
                      </a:r>
                    </a:p>
                  </a:txBody>
                  <a:tcPr/>
                </a:tc>
                <a:extLst>
                  <a:ext uri="{0D108BD9-81ED-4DB2-BD59-A6C34878D82A}">
                    <a16:rowId xmlns:a16="http://schemas.microsoft.com/office/drawing/2014/main" val="4160723369"/>
                  </a:ext>
                </a:extLst>
              </a:tr>
              <a:tr h="349317">
                <a:tc>
                  <a:txBody>
                    <a:bodyPr/>
                    <a:lstStyle/>
                    <a:p>
                      <a:pPr algn="l"/>
                      <a:r>
                        <a:rPr lang="en-GB" sz="1800" b="1" dirty="0"/>
                        <a:t>Principal Psychologist</a:t>
                      </a:r>
                    </a:p>
                  </a:txBody>
                  <a:tcPr/>
                </a:tc>
                <a:tc>
                  <a:txBody>
                    <a:bodyPr/>
                    <a:lstStyle/>
                    <a:p>
                      <a:pPr algn="l"/>
                      <a:r>
                        <a:rPr lang="en-GB" sz="1800" dirty="0"/>
                        <a:t>Katharine Law</a:t>
                      </a:r>
                    </a:p>
                  </a:txBody>
                  <a:tcPr/>
                </a:tc>
                <a:tc>
                  <a:txBody>
                    <a:bodyPr/>
                    <a:lstStyle/>
                    <a:p>
                      <a:pPr algn="l"/>
                      <a:r>
                        <a:rPr lang="en-GB" sz="1800" dirty="0">
                          <a:hlinkClick r:id="rId7"/>
                        </a:rPr>
                        <a:t>Katharine.law@nhft.nhs.uk</a:t>
                      </a:r>
                      <a:r>
                        <a:rPr lang="en-GB" sz="1800" dirty="0"/>
                        <a:t> </a:t>
                      </a:r>
                    </a:p>
                  </a:txBody>
                  <a:tcPr/>
                </a:tc>
                <a:extLst>
                  <a:ext uri="{0D108BD9-81ED-4DB2-BD59-A6C34878D82A}">
                    <a16:rowId xmlns:a16="http://schemas.microsoft.com/office/drawing/2014/main" val="1603139368"/>
                  </a:ext>
                </a:extLst>
              </a:tr>
            </a:tbl>
          </a:graphicData>
        </a:graphic>
      </p:graphicFrame>
      <p:sp>
        <p:nvSpPr>
          <p:cNvPr id="7" name="TextBox 6">
            <a:extLst>
              <a:ext uri="{FF2B5EF4-FFF2-40B4-BE49-F238E27FC236}">
                <a16:creationId xmlns:a16="http://schemas.microsoft.com/office/drawing/2014/main" id="{C82D4963-2CC3-6E5C-F14C-00678354D854}"/>
              </a:ext>
            </a:extLst>
          </p:cNvPr>
          <p:cNvSpPr txBox="1"/>
          <p:nvPr/>
        </p:nvSpPr>
        <p:spPr>
          <a:xfrm>
            <a:off x="333995" y="3989799"/>
            <a:ext cx="8420851" cy="2308324"/>
          </a:xfrm>
          <a:prstGeom prst="rect">
            <a:avLst/>
          </a:prstGeom>
          <a:noFill/>
          <a:ln w="38100">
            <a:solidFill>
              <a:schemeClr val="tx2"/>
            </a:solidFill>
          </a:ln>
        </p:spPr>
        <p:txBody>
          <a:bodyPr wrap="square">
            <a:spAutoFit/>
          </a:bodyPr>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800" b="0" i="0" u="none" strike="noStrike" kern="1200" cap="none" spc="0" normalizeH="0" baseline="0" noProof="0" dirty="0">
                <a:ln>
                  <a:noFill/>
                </a:ln>
                <a:solidFill>
                  <a:prstClr val="black"/>
                </a:solidFill>
                <a:effectLst/>
                <a:uLnTx/>
                <a:uFillTx/>
                <a:latin typeface="Aptos" panose="02110004020202020204"/>
                <a:ea typeface="+mn-ea"/>
                <a:cs typeface="+mn-cs"/>
              </a:rPr>
              <a:t>Please continue to make </a:t>
            </a:r>
            <a:r>
              <a:rPr kumimoji="0" lang="en-GB" sz="1800" b="1" i="0" u="none" strike="noStrike" kern="1200" cap="none" spc="0" normalizeH="0" baseline="0" noProof="0" dirty="0">
                <a:ln>
                  <a:noFill/>
                </a:ln>
                <a:solidFill>
                  <a:prstClr val="black"/>
                </a:solidFill>
                <a:effectLst/>
                <a:uLnTx/>
                <a:uFillTx/>
                <a:latin typeface="Aptos" panose="02110004020202020204"/>
                <a:ea typeface="+mn-ea"/>
                <a:cs typeface="+mn-cs"/>
              </a:rPr>
              <a:t>new referrals </a:t>
            </a:r>
            <a:r>
              <a:rPr kumimoji="0" lang="en-GB" sz="1800" b="0" i="0" u="none" strike="noStrike" kern="1200" cap="none" spc="0" normalizeH="0" baseline="0" noProof="0" dirty="0">
                <a:ln>
                  <a:noFill/>
                </a:ln>
                <a:solidFill>
                  <a:prstClr val="black"/>
                </a:solidFill>
                <a:effectLst/>
                <a:uLnTx/>
                <a:uFillTx/>
                <a:latin typeface="Aptos" panose="02110004020202020204"/>
                <a:ea typeface="+mn-ea"/>
                <a:cs typeface="+mn-cs"/>
              </a:rPr>
              <a:t>through the Integrated Response Hub: </a:t>
            </a:r>
            <a:r>
              <a:rPr kumimoji="0" lang="en-GB" sz="1800" b="0" i="0" u="none" strike="noStrike" kern="1200" cap="none" spc="0" normalizeH="0" baseline="0" noProof="0" dirty="0">
                <a:ln>
                  <a:noFill/>
                </a:ln>
                <a:solidFill>
                  <a:prstClr val="black"/>
                </a:solidFill>
                <a:effectLst/>
                <a:uLnTx/>
                <a:uFillTx/>
                <a:latin typeface="Aptos" panose="02110004020202020204"/>
                <a:ea typeface="+mn-ea"/>
                <a:cs typeface="+mn-cs"/>
                <a:hlinkClick r:id="rId8"/>
              </a:rPr>
              <a:t>irhreferrals.south@nhft.nhs.uk</a:t>
            </a:r>
            <a:r>
              <a:rPr kumimoji="0" lang="en-GB" sz="1800" b="0" i="0" u="none" strike="noStrike" kern="1200" cap="none" spc="0" normalizeH="0" baseline="0" noProof="0" dirty="0">
                <a:ln>
                  <a:noFill/>
                </a:ln>
                <a:solidFill>
                  <a:prstClr val="black"/>
                </a:solidFill>
                <a:effectLst/>
                <a:uLnTx/>
                <a:uFillTx/>
                <a:latin typeface="Aptos" panose="02110004020202020204"/>
                <a:ea typeface="+mn-ea"/>
                <a:cs typeface="+mn-cs"/>
              </a:rPr>
              <a:t> </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800" b="0" i="0" u="none" strike="noStrike" kern="1200" cap="none" spc="0" normalizeH="0" baseline="0" noProof="0" dirty="0">
                <a:ln>
                  <a:noFill/>
                </a:ln>
                <a:solidFill>
                  <a:prstClr val="black"/>
                </a:solidFill>
                <a:effectLst/>
                <a:uLnTx/>
                <a:uFillTx/>
                <a:latin typeface="Aptos" panose="02110004020202020204"/>
                <a:ea typeface="+mn-ea"/>
                <a:cs typeface="+mn-cs"/>
              </a:rPr>
              <a:t>The Integrated Response Hub can also be contacted 24/7 on </a:t>
            </a:r>
            <a:r>
              <a:rPr kumimoji="0" lang="en-GB" sz="1800" b="1" i="0" u="none" strike="noStrike" kern="1200" cap="none" spc="0" normalizeH="0" baseline="0" noProof="0" dirty="0">
                <a:ln>
                  <a:noFill/>
                </a:ln>
                <a:solidFill>
                  <a:prstClr val="black"/>
                </a:solidFill>
                <a:effectLst/>
                <a:uLnTx/>
                <a:uFillTx/>
                <a:latin typeface="Aptos" panose="02110004020202020204"/>
                <a:ea typeface="+mn-ea"/>
                <a:cs typeface="+mn-cs"/>
              </a:rPr>
              <a:t>0800 448 0828 </a:t>
            </a:r>
            <a:r>
              <a:rPr kumimoji="0" lang="en-GB" sz="1800" b="0" i="0" u="none" strike="noStrike" kern="1200" cap="none" spc="0" normalizeH="0" baseline="0" noProof="0" dirty="0">
                <a:ln>
                  <a:noFill/>
                </a:ln>
                <a:solidFill>
                  <a:prstClr val="black"/>
                </a:solidFill>
                <a:effectLst/>
                <a:uLnTx/>
                <a:uFillTx/>
                <a:latin typeface="Aptos" panose="02110004020202020204"/>
                <a:ea typeface="+mn-ea"/>
                <a:cs typeface="+mn-cs"/>
              </a:rPr>
              <a:t>or </a:t>
            </a:r>
            <a:r>
              <a:rPr kumimoji="0" lang="en-GB" sz="1800" b="1" i="0" u="none" strike="noStrike" kern="1200" cap="none" spc="0" normalizeH="0" baseline="0" noProof="0" dirty="0">
                <a:ln>
                  <a:noFill/>
                </a:ln>
                <a:solidFill>
                  <a:prstClr val="black"/>
                </a:solidFill>
                <a:effectLst/>
                <a:uLnTx/>
                <a:uFillTx/>
                <a:latin typeface="Aptos" panose="02110004020202020204"/>
                <a:ea typeface="+mn-ea"/>
                <a:cs typeface="+mn-cs"/>
              </a:rPr>
              <a:t>NHS 111 option 2 </a:t>
            </a:r>
            <a:r>
              <a:rPr kumimoji="0" lang="en-GB" sz="1800" b="0" i="0" u="none" strike="noStrike" kern="1200" cap="none" spc="0" normalizeH="0" baseline="0" noProof="0" dirty="0">
                <a:ln>
                  <a:noFill/>
                </a:ln>
                <a:solidFill>
                  <a:prstClr val="black"/>
                </a:solidFill>
                <a:effectLst/>
                <a:uLnTx/>
                <a:uFillTx/>
                <a:latin typeface="Aptos" panose="02110004020202020204"/>
                <a:ea typeface="+mn-ea"/>
                <a:cs typeface="+mn-cs"/>
              </a:rPr>
              <a:t>and choosing </a:t>
            </a:r>
            <a:r>
              <a:rPr kumimoji="0" lang="en-GB" sz="1800" b="1" i="0" u="sng" strike="noStrike" kern="1200" cap="none" spc="0" normalizeH="0" baseline="0" noProof="0" dirty="0">
                <a:ln>
                  <a:noFill/>
                </a:ln>
                <a:solidFill>
                  <a:prstClr val="black"/>
                </a:solidFill>
                <a:effectLst/>
                <a:uLnTx/>
                <a:uFillTx/>
                <a:latin typeface="Aptos" panose="02110004020202020204"/>
                <a:ea typeface="+mn-ea"/>
                <a:cs typeface="+mn-cs"/>
              </a:rPr>
              <a:t>option 3 </a:t>
            </a:r>
            <a:r>
              <a:rPr kumimoji="0" lang="en-GB" sz="1800" b="0" i="0" u="none" strike="noStrike" kern="1200" cap="none" spc="0" normalizeH="0" baseline="0" noProof="0" dirty="0">
                <a:ln>
                  <a:noFill/>
                </a:ln>
                <a:solidFill>
                  <a:prstClr val="black"/>
                </a:solidFill>
                <a:effectLst/>
                <a:uLnTx/>
                <a:uFillTx/>
                <a:latin typeface="Aptos" panose="02110004020202020204"/>
                <a:ea typeface="+mn-ea"/>
                <a:cs typeface="+mn-cs"/>
              </a:rPr>
              <a:t>for the professional line for clinical advice and support.</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800" b="0" i="0" u="none" strike="noStrike" kern="1200" cap="none" spc="0" normalizeH="0" baseline="0" noProof="0" dirty="0">
                <a:ln>
                  <a:noFill/>
                </a:ln>
                <a:solidFill>
                  <a:prstClr val="black"/>
                </a:solidFill>
                <a:effectLst/>
                <a:uLnTx/>
                <a:uFillTx/>
                <a:latin typeface="Aptos" panose="02110004020202020204"/>
                <a:ea typeface="+mn-ea"/>
                <a:cs typeface="+mn-cs"/>
              </a:rPr>
              <a:t>Referrals for </a:t>
            </a:r>
            <a:r>
              <a:rPr kumimoji="0" lang="en-GB" sz="1800" b="1" i="0" u="none" strike="noStrike" kern="1200" cap="none" spc="0" normalizeH="0" baseline="0" noProof="0" dirty="0">
                <a:ln>
                  <a:noFill/>
                </a:ln>
                <a:solidFill>
                  <a:prstClr val="black"/>
                </a:solidFill>
                <a:effectLst/>
                <a:uLnTx/>
                <a:uFillTx/>
                <a:latin typeface="Aptos" panose="02110004020202020204"/>
                <a:ea typeface="+mn-ea"/>
                <a:cs typeface="+mn-cs"/>
              </a:rPr>
              <a:t>urgent same day assessments </a:t>
            </a:r>
            <a:r>
              <a:rPr kumimoji="0" lang="en-GB" sz="1800" b="0" i="0" u="none" strike="noStrike" kern="1200" cap="none" spc="0" normalizeH="0" baseline="0" noProof="0" dirty="0">
                <a:ln>
                  <a:noFill/>
                </a:ln>
                <a:solidFill>
                  <a:prstClr val="black"/>
                </a:solidFill>
                <a:effectLst/>
                <a:uLnTx/>
                <a:uFillTx/>
                <a:latin typeface="Aptos" panose="02110004020202020204"/>
                <a:ea typeface="+mn-ea"/>
                <a:cs typeface="+mn-cs"/>
              </a:rPr>
              <a:t>must still be made to the Urgent Care and Assessment Team (West) on </a:t>
            </a:r>
            <a:r>
              <a:rPr kumimoji="0" lang="en-GB" sz="1800" b="1" i="0" u="none" strike="noStrike" kern="1200" cap="none" spc="0" normalizeH="0" baseline="0" noProof="0" dirty="0">
                <a:ln>
                  <a:noFill/>
                </a:ln>
                <a:solidFill>
                  <a:prstClr val="black"/>
                </a:solidFill>
                <a:effectLst/>
                <a:uLnTx/>
                <a:uFillTx/>
                <a:latin typeface="Aptos" panose="02110004020202020204"/>
                <a:ea typeface="+mn-ea"/>
                <a:cs typeface="+mn-cs"/>
              </a:rPr>
              <a:t>0300 11 11 004</a:t>
            </a:r>
            <a:endParaRPr kumimoji="0" lang="en-GB" sz="18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800" b="0" i="0" u="none" strike="noStrike" kern="1200" cap="none" spc="0" normalizeH="0" baseline="0" noProof="0" dirty="0">
                <a:ln>
                  <a:noFill/>
                </a:ln>
                <a:solidFill>
                  <a:prstClr val="black"/>
                </a:solidFill>
                <a:effectLst/>
                <a:uLnTx/>
                <a:uFillTx/>
                <a:latin typeface="Aptos" panose="02110004020202020204"/>
                <a:ea typeface="+mn-ea"/>
                <a:cs typeface="+mn-cs"/>
              </a:rPr>
              <a:t>For </a:t>
            </a:r>
            <a:r>
              <a:rPr kumimoji="0" lang="en-GB" sz="1800" b="1" i="0" u="none" strike="noStrike" kern="1200" cap="none" spc="0" normalizeH="0" baseline="0" noProof="0" dirty="0">
                <a:ln>
                  <a:noFill/>
                </a:ln>
                <a:solidFill>
                  <a:prstClr val="black"/>
                </a:solidFill>
                <a:effectLst/>
                <a:uLnTx/>
                <a:uFillTx/>
                <a:latin typeface="Aptos" panose="02110004020202020204"/>
                <a:ea typeface="+mn-ea"/>
                <a:cs typeface="+mn-cs"/>
              </a:rPr>
              <a:t>generic CMHT enquiries</a:t>
            </a:r>
            <a:r>
              <a:rPr kumimoji="0" lang="en-GB" sz="1800" b="0" i="0" u="none" strike="noStrike" kern="1200" cap="none" spc="0" normalizeH="0" baseline="0" noProof="0" dirty="0">
                <a:ln>
                  <a:noFill/>
                </a:ln>
                <a:solidFill>
                  <a:prstClr val="black"/>
                </a:solidFill>
                <a:effectLst/>
                <a:uLnTx/>
                <a:uFillTx/>
                <a:latin typeface="Aptos" panose="02110004020202020204"/>
                <a:ea typeface="+mn-ea"/>
                <a:cs typeface="+mn-cs"/>
              </a:rPr>
              <a:t>, you can email</a:t>
            </a:r>
            <a:r>
              <a:rPr kumimoji="0" lang="en-GB" sz="1800" b="0" i="0" u="none" strike="noStrike" kern="1200" cap="none" spc="0" normalizeH="0" baseline="0" noProof="0">
                <a:ln>
                  <a:noFill/>
                </a:ln>
                <a:solidFill>
                  <a:prstClr val="black"/>
                </a:solidFill>
                <a:effectLst/>
                <a:uLnTx/>
                <a:uFillTx/>
                <a:latin typeface="Aptos" panose="02110004020202020204"/>
                <a:ea typeface="+mn-ea"/>
                <a:cs typeface="+mn-cs"/>
              </a:rPr>
              <a:t>: </a:t>
            </a:r>
            <a:r>
              <a:rPr kumimoji="0" lang="en-GB" sz="1800" b="0" i="0" u="none" strike="noStrike" kern="1200" cap="none" spc="0" normalizeH="0" baseline="0" noProof="0">
                <a:ln>
                  <a:noFill/>
                </a:ln>
                <a:solidFill>
                  <a:prstClr val="black"/>
                </a:solidFill>
                <a:effectLst/>
                <a:uLnTx/>
                <a:uFillTx/>
                <a:latin typeface="Aptos" panose="02110004020202020204"/>
                <a:ea typeface="+mn-ea"/>
                <a:cs typeface="+mn-cs"/>
                <a:hlinkClick r:id="rId9"/>
              </a:rPr>
              <a:t>cmhtadultnorth@</a:t>
            </a:r>
            <a:r>
              <a:rPr kumimoji="0" lang="en-GB" sz="1800" b="0" i="0" u="none" strike="noStrike" kern="1200" cap="none" spc="0" normalizeH="0" baseline="0" noProof="0" dirty="0">
                <a:ln>
                  <a:noFill/>
                </a:ln>
                <a:solidFill>
                  <a:prstClr val="black"/>
                </a:solidFill>
                <a:effectLst/>
                <a:uLnTx/>
                <a:uFillTx/>
                <a:latin typeface="Aptos" panose="02110004020202020204"/>
                <a:ea typeface="+mn-ea"/>
                <a:cs typeface="+mn-cs"/>
                <a:hlinkClick r:id="rId9"/>
              </a:rPr>
              <a:t>nhft.nhs.uk</a:t>
            </a:r>
            <a:endParaRPr kumimoji="0" lang="en-GB" sz="1800" b="0" i="0" u="none" strike="noStrike" kern="1200" cap="none" spc="0" normalizeH="0" baseline="0" noProof="0" dirty="0">
              <a:ln>
                <a:noFill/>
              </a:ln>
              <a:solidFill>
                <a:prstClr val="black"/>
              </a:solidFill>
              <a:effectLst/>
              <a:uLnTx/>
              <a:uFillTx/>
              <a:latin typeface="Aptos" panose="02110004020202020204"/>
              <a:ea typeface="+mn-ea"/>
              <a:cs typeface="+mn-cs"/>
            </a:endParaRPr>
          </a:p>
        </p:txBody>
      </p:sp>
      <p:sp>
        <p:nvSpPr>
          <p:cNvPr id="9" name="Rectangle 8">
            <a:extLst>
              <a:ext uri="{FF2B5EF4-FFF2-40B4-BE49-F238E27FC236}">
                <a16:creationId xmlns:a16="http://schemas.microsoft.com/office/drawing/2014/main" id="{22659F19-7DF0-3106-56B2-549F933EC57D}"/>
              </a:ext>
              <a:ext uri="{C183D7F6-B498-43B3-948B-1728B52AA6E4}">
                <adec:decorative xmlns:adec="http://schemas.microsoft.com/office/drawing/2017/decorative" val="1"/>
              </a:ext>
            </a:extLst>
          </p:cNvPr>
          <p:cNvSpPr/>
          <p:nvPr/>
        </p:nvSpPr>
        <p:spPr>
          <a:xfrm>
            <a:off x="8864589" y="883938"/>
            <a:ext cx="2993412" cy="1824972"/>
          </a:xfrm>
          <a:prstGeom prst="rect">
            <a:avLst/>
          </a:prstGeom>
          <a:ln>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600" b="1" i="0" u="none" strike="noStrike" kern="1200" cap="none" spc="0" normalizeH="0" baseline="0" noProof="0" dirty="0">
              <a:ln>
                <a:noFill/>
              </a:ln>
              <a:solidFill>
                <a:prstClr val="white"/>
              </a:solidFill>
              <a:effectLst/>
              <a:uLnTx/>
              <a:uFillTx/>
              <a:latin typeface="Aptos" panose="02110004020202020204"/>
              <a:ea typeface="+mn-ea"/>
              <a:cs typeface="+mn-cs"/>
            </a:endParaRPr>
          </a:p>
        </p:txBody>
      </p:sp>
      <p:sp>
        <p:nvSpPr>
          <p:cNvPr id="10" name="TextBox 9">
            <a:extLst>
              <a:ext uri="{FF2B5EF4-FFF2-40B4-BE49-F238E27FC236}">
                <a16:creationId xmlns:a16="http://schemas.microsoft.com/office/drawing/2014/main" id="{39919329-A4C2-2638-21CE-02B3A04F3685}"/>
              </a:ext>
            </a:extLst>
          </p:cNvPr>
          <p:cNvSpPr txBox="1"/>
          <p:nvPr/>
        </p:nvSpPr>
        <p:spPr>
          <a:xfrm>
            <a:off x="8899112" y="950734"/>
            <a:ext cx="2993411" cy="1754326"/>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prstClr val="white"/>
                </a:solidFill>
                <a:effectLst/>
                <a:uLnTx/>
                <a:uFillTx/>
                <a:latin typeface="Aptos" panose="02110004020202020204"/>
                <a:ea typeface="+mn-ea"/>
                <a:cs typeface="+mn-cs"/>
              </a:rPr>
              <a:t>Base: </a:t>
            </a:r>
          </a:p>
          <a:p>
            <a:pPr marL="0" marR="0" lvl="0" indent="0" algn="l" defTabSz="914400" rtl="0" eaLnBrk="1" fontAlgn="auto" latinLnBrk="0" hangingPunct="1">
              <a:lnSpc>
                <a:spcPct val="100000"/>
              </a:lnSpc>
              <a:spcBef>
                <a:spcPts val="0"/>
              </a:spcBef>
              <a:spcAft>
                <a:spcPts val="0"/>
              </a:spcAft>
              <a:buClrTx/>
              <a:buSzTx/>
              <a:buFontTx/>
              <a:buNone/>
              <a:tabLst/>
              <a:defRPr/>
            </a:pPr>
            <a:r>
              <a:rPr lang="en-GB" b="1" dirty="0">
                <a:solidFill>
                  <a:prstClr val="white"/>
                </a:solidFill>
                <a:latin typeface="Aptos" panose="02110004020202020204"/>
              </a:rPr>
              <a:t>Kettering General Hospital</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prstClr val="white"/>
                </a:solidFill>
                <a:effectLst/>
                <a:uLnTx/>
                <a:uFillTx/>
                <a:latin typeface="Aptos" panose="02110004020202020204"/>
                <a:ea typeface="+mn-ea"/>
                <a:cs typeface="+mn-cs"/>
              </a:rPr>
              <a:t>Rothwell Road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prstClr val="white"/>
                </a:solidFill>
                <a:effectLst/>
                <a:uLnTx/>
                <a:uFillTx/>
                <a:latin typeface="Aptos" panose="02110004020202020204"/>
                <a:ea typeface="+mn-ea"/>
                <a:cs typeface="+mn-cs"/>
              </a:rPr>
              <a:t>Kettering</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prstClr val="white"/>
                </a:solidFill>
                <a:effectLst/>
                <a:uLnTx/>
                <a:uFillTx/>
                <a:latin typeface="Aptos" panose="02110004020202020204"/>
                <a:ea typeface="+mn-ea"/>
                <a:cs typeface="+mn-cs"/>
              </a:rPr>
              <a:t>Northamptonshire</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prstClr val="white"/>
                </a:solidFill>
                <a:effectLst/>
                <a:uLnTx/>
                <a:uFillTx/>
                <a:latin typeface="Aptos" panose="02110004020202020204"/>
                <a:ea typeface="+mn-ea"/>
                <a:cs typeface="+mn-cs"/>
              </a:rPr>
              <a:t>NN16 8UZ</a:t>
            </a:r>
          </a:p>
        </p:txBody>
      </p:sp>
      <p:sp>
        <p:nvSpPr>
          <p:cNvPr id="12" name="TextBox 11">
            <a:extLst>
              <a:ext uri="{FF2B5EF4-FFF2-40B4-BE49-F238E27FC236}">
                <a16:creationId xmlns:a16="http://schemas.microsoft.com/office/drawing/2014/main" id="{C4DC2019-FE8D-B22F-0BC1-CC3D900AE5DE}"/>
              </a:ext>
            </a:extLst>
          </p:cNvPr>
          <p:cNvSpPr txBox="1"/>
          <p:nvPr/>
        </p:nvSpPr>
        <p:spPr>
          <a:xfrm>
            <a:off x="8818866" y="2897317"/>
            <a:ext cx="3286479" cy="2031325"/>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prstClr val="white"/>
                </a:solidFill>
                <a:effectLst/>
                <a:uLnTx/>
                <a:uFillTx/>
                <a:latin typeface="Aptos" panose="02110004020202020204"/>
                <a:ea typeface="+mn-ea"/>
                <a:cs typeface="+mn-cs"/>
              </a:rPr>
              <a:t>Catchment surgeries:</a:t>
            </a:r>
            <a:endParaRPr kumimoji="0" lang="en-GB" sz="1800" b="0" i="0" u="sng" strike="noStrike" kern="1200" cap="none" spc="0" normalizeH="0" baseline="0" noProof="0" dirty="0">
              <a:ln>
                <a:noFill/>
              </a:ln>
              <a:solidFill>
                <a:prstClr val="white"/>
              </a:solidFill>
              <a:effectLst/>
              <a:uLnTx/>
              <a:uFillTx/>
              <a:latin typeface="Aptos" panose="0211000402020202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white"/>
                </a:solidFill>
                <a:effectLst/>
                <a:uLnTx/>
                <a:uFillTx/>
                <a:latin typeface="Aptos" panose="02110004020202020204"/>
                <a:ea typeface="+mn-ea"/>
                <a:cs typeface="+mn-cs"/>
              </a:rPr>
              <a:t>Headlands Surgery</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white"/>
                </a:solidFill>
                <a:effectLst/>
                <a:uLnTx/>
                <a:uFillTx/>
                <a:latin typeface="Aptos" panose="02110004020202020204"/>
                <a:ea typeface="+mn-ea"/>
                <a:cs typeface="+mn-cs"/>
              </a:rPr>
              <a:t>Rothwell Surgery</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err="1">
                <a:ln>
                  <a:noFill/>
                </a:ln>
                <a:solidFill>
                  <a:prstClr val="white"/>
                </a:solidFill>
                <a:effectLst/>
                <a:uLnTx/>
                <a:uFillTx/>
                <a:latin typeface="Aptos" panose="02110004020202020204"/>
                <a:ea typeface="+mn-ea"/>
                <a:cs typeface="+mn-cs"/>
              </a:rPr>
              <a:t>Studfall</a:t>
            </a:r>
            <a:r>
              <a:rPr kumimoji="0" lang="en-GB" sz="1800" b="0" i="0" u="none" strike="noStrike" kern="1200" cap="none" spc="0" normalizeH="0" baseline="0" noProof="0" dirty="0">
                <a:ln>
                  <a:noFill/>
                </a:ln>
                <a:solidFill>
                  <a:prstClr val="white"/>
                </a:solidFill>
                <a:effectLst/>
                <a:uLnTx/>
                <a:uFillTx/>
                <a:latin typeface="Aptos" panose="02110004020202020204"/>
                <a:ea typeface="+mn-ea"/>
                <a:cs typeface="+mn-cs"/>
              </a:rPr>
              <a:t> Medical Centre</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err="1">
                <a:ln>
                  <a:noFill/>
                </a:ln>
                <a:solidFill>
                  <a:prstClr val="white"/>
                </a:solidFill>
                <a:effectLst/>
                <a:uLnTx/>
                <a:uFillTx/>
                <a:latin typeface="Aptos" panose="02110004020202020204"/>
                <a:ea typeface="+mn-ea"/>
                <a:cs typeface="+mn-cs"/>
              </a:rPr>
              <a:t>Studfall</a:t>
            </a:r>
            <a:r>
              <a:rPr kumimoji="0" lang="en-GB" sz="1800" b="0" i="0" u="none" strike="noStrike" kern="1200" cap="none" spc="0" normalizeH="0" baseline="0" noProof="0" dirty="0">
                <a:ln>
                  <a:noFill/>
                </a:ln>
                <a:solidFill>
                  <a:prstClr val="white"/>
                </a:solidFill>
                <a:effectLst/>
                <a:uLnTx/>
                <a:uFillTx/>
                <a:latin typeface="Aptos" panose="02110004020202020204"/>
                <a:ea typeface="+mn-ea"/>
                <a:cs typeface="+mn-cs"/>
              </a:rPr>
              <a:t> Partnership</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white"/>
                </a:solidFill>
                <a:effectLst/>
                <a:uLnTx/>
                <a:uFillTx/>
                <a:latin typeface="Aptos" panose="02110004020202020204"/>
                <a:ea typeface="+mn-ea"/>
                <a:cs typeface="+mn-cs"/>
              </a:rPr>
              <a:t>Lakeside Healthcare</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white"/>
                </a:solidFill>
                <a:effectLst/>
                <a:uLnTx/>
                <a:uFillTx/>
                <a:latin typeface="Aptos" panose="02110004020202020204"/>
                <a:ea typeface="+mn-ea"/>
                <a:cs typeface="+mn-cs"/>
              </a:rPr>
              <a:t>Great Oakley Medical Centre</a:t>
            </a:r>
          </a:p>
        </p:txBody>
      </p:sp>
      <p:sp>
        <p:nvSpPr>
          <p:cNvPr id="6" name="Rectangle 5">
            <a:extLst>
              <a:ext uri="{FF2B5EF4-FFF2-40B4-BE49-F238E27FC236}">
                <a16:creationId xmlns:a16="http://schemas.microsoft.com/office/drawing/2014/main" id="{057E3DF3-3BD2-EB49-50B7-56E7E5DBB7CF}"/>
              </a:ext>
            </a:extLst>
          </p:cNvPr>
          <p:cNvSpPr/>
          <p:nvPr/>
        </p:nvSpPr>
        <p:spPr>
          <a:xfrm>
            <a:off x="333995" y="6496050"/>
            <a:ext cx="3580780" cy="180132"/>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Rectangle 7">
            <a:extLst>
              <a:ext uri="{FF2B5EF4-FFF2-40B4-BE49-F238E27FC236}">
                <a16:creationId xmlns:a16="http://schemas.microsoft.com/office/drawing/2014/main" id="{B819109A-348E-DF33-C01B-D150016D1AB4}"/>
              </a:ext>
            </a:extLst>
          </p:cNvPr>
          <p:cNvSpPr/>
          <p:nvPr/>
        </p:nvSpPr>
        <p:spPr>
          <a:xfrm>
            <a:off x="9163050" y="6496050"/>
            <a:ext cx="2694951" cy="247650"/>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Rectangle 10">
            <a:extLst>
              <a:ext uri="{FF2B5EF4-FFF2-40B4-BE49-F238E27FC236}">
                <a16:creationId xmlns:a16="http://schemas.microsoft.com/office/drawing/2014/main" id="{114CC84A-B5F2-E0A5-6E16-905499CC882D}"/>
              </a:ext>
            </a:extLst>
          </p:cNvPr>
          <p:cNvSpPr/>
          <p:nvPr/>
        </p:nvSpPr>
        <p:spPr>
          <a:xfrm>
            <a:off x="333995" y="950734"/>
            <a:ext cx="8427720" cy="5347389"/>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4" name="TextBox 13">
            <a:extLst>
              <a:ext uri="{FF2B5EF4-FFF2-40B4-BE49-F238E27FC236}">
                <a16:creationId xmlns:a16="http://schemas.microsoft.com/office/drawing/2014/main" id="{F9905ECC-910E-A638-D81E-43929C7E56F9}"/>
              </a:ext>
            </a:extLst>
          </p:cNvPr>
          <p:cNvSpPr txBox="1"/>
          <p:nvPr/>
        </p:nvSpPr>
        <p:spPr>
          <a:xfrm>
            <a:off x="904875" y="1685925"/>
            <a:ext cx="7248525" cy="3139321"/>
          </a:xfrm>
          <a:prstGeom prst="rect">
            <a:avLst/>
          </a:prstGeom>
          <a:noFill/>
        </p:spPr>
        <p:txBody>
          <a:bodyPr wrap="square" rtlCol="0">
            <a:spAutoFit/>
          </a:bodyPr>
          <a:lstStyle/>
          <a:p>
            <a:pPr algn="ctr"/>
            <a:r>
              <a:rPr lang="en-GB" sz="4800" dirty="0">
                <a:solidFill>
                  <a:schemeClr val="bg1"/>
                </a:solidFill>
              </a:rPr>
              <a:t>Would this be more helpful with the local Urology team’s details ????</a:t>
            </a:r>
          </a:p>
          <a:p>
            <a:endParaRPr lang="en-GB" dirty="0"/>
          </a:p>
          <a:p>
            <a:endParaRPr lang="en-GB" dirty="0"/>
          </a:p>
          <a:p>
            <a:endParaRPr lang="en-GB" dirty="0"/>
          </a:p>
        </p:txBody>
      </p:sp>
      <p:sp>
        <p:nvSpPr>
          <p:cNvPr id="16" name="Rectangle 15">
            <a:extLst>
              <a:ext uri="{FF2B5EF4-FFF2-40B4-BE49-F238E27FC236}">
                <a16:creationId xmlns:a16="http://schemas.microsoft.com/office/drawing/2014/main" id="{51B00514-EA76-5645-DBDC-B3675313993D}"/>
              </a:ext>
            </a:extLst>
          </p:cNvPr>
          <p:cNvSpPr/>
          <p:nvPr/>
        </p:nvSpPr>
        <p:spPr>
          <a:xfrm>
            <a:off x="9267825" y="133350"/>
            <a:ext cx="2837520" cy="598148"/>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aphicFrame>
        <p:nvGraphicFramePr>
          <p:cNvPr id="17" name="Table 16">
            <a:extLst>
              <a:ext uri="{FF2B5EF4-FFF2-40B4-BE49-F238E27FC236}">
                <a16:creationId xmlns:a16="http://schemas.microsoft.com/office/drawing/2014/main" id="{F620048E-5266-4FE0-049B-0FE618890404}"/>
              </a:ext>
            </a:extLst>
          </p:cNvPr>
          <p:cNvGraphicFramePr>
            <a:graphicFrameLocks noGrp="1"/>
          </p:cNvGraphicFramePr>
          <p:nvPr>
            <p:extLst>
              <p:ext uri="{D42A27DB-BD31-4B8C-83A1-F6EECF244321}">
                <p14:modId xmlns:p14="http://schemas.microsoft.com/office/powerpoint/2010/main" val="4193334280"/>
              </p:ext>
            </p:extLst>
          </p:nvPr>
        </p:nvGraphicFramePr>
        <p:xfrm>
          <a:off x="489249" y="4286440"/>
          <a:ext cx="8127999" cy="1854200"/>
        </p:xfrm>
        <a:graphic>
          <a:graphicData uri="http://schemas.openxmlformats.org/drawingml/2006/table">
            <a:tbl>
              <a:tblPr firstRow="1" bandRow="1">
                <a:tableStyleId>{5C22544A-7EE6-4342-B048-85BDC9FD1C3A}</a:tableStyleId>
              </a:tblPr>
              <a:tblGrid>
                <a:gridCol w="3033100">
                  <a:extLst>
                    <a:ext uri="{9D8B030D-6E8A-4147-A177-3AD203B41FA5}">
                      <a16:colId xmlns:a16="http://schemas.microsoft.com/office/drawing/2014/main" val="635791476"/>
                    </a:ext>
                  </a:extLst>
                </a:gridCol>
                <a:gridCol w="2385566">
                  <a:extLst>
                    <a:ext uri="{9D8B030D-6E8A-4147-A177-3AD203B41FA5}">
                      <a16:colId xmlns:a16="http://schemas.microsoft.com/office/drawing/2014/main" val="2862021962"/>
                    </a:ext>
                  </a:extLst>
                </a:gridCol>
                <a:gridCol w="2709333">
                  <a:extLst>
                    <a:ext uri="{9D8B030D-6E8A-4147-A177-3AD203B41FA5}">
                      <a16:colId xmlns:a16="http://schemas.microsoft.com/office/drawing/2014/main" val="3393800522"/>
                    </a:ext>
                  </a:extLst>
                </a:gridCol>
              </a:tblGrid>
              <a:tr h="370840">
                <a:tc>
                  <a:txBody>
                    <a:bodyPr/>
                    <a:lstStyle/>
                    <a:p>
                      <a:r>
                        <a:rPr lang="en-GB" dirty="0"/>
                        <a:t>Role</a:t>
                      </a:r>
                    </a:p>
                  </a:txBody>
                  <a:tcPr/>
                </a:tc>
                <a:tc>
                  <a:txBody>
                    <a:bodyPr/>
                    <a:lstStyle/>
                    <a:p>
                      <a:r>
                        <a:rPr lang="en-GB" dirty="0"/>
                        <a:t>Name</a:t>
                      </a:r>
                    </a:p>
                  </a:txBody>
                  <a:tcPr/>
                </a:tc>
                <a:tc>
                  <a:txBody>
                    <a:bodyPr/>
                    <a:lstStyle/>
                    <a:p>
                      <a:r>
                        <a:rPr lang="en-GB" dirty="0"/>
                        <a:t>Email</a:t>
                      </a:r>
                    </a:p>
                  </a:txBody>
                  <a:tcPr/>
                </a:tc>
                <a:extLst>
                  <a:ext uri="{0D108BD9-81ED-4DB2-BD59-A6C34878D82A}">
                    <a16:rowId xmlns:a16="http://schemas.microsoft.com/office/drawing/2014/main" val="1727284289"/>
                  </a:ext>
                </a:extLst>
              </a:tr>
              <a:tr h="370840">
                <a:tc>
                  <a:txBody>
                    <a:bodyPr/>
                    <a:lstStyle/>
                    <a:p>
                      <a:r>
                        <a:rPr lang="en-GB" b="1" dirty="0"/>
                        <a:t>Consultant Urologist</a:t>
                      </a:r>
                    </a:p>
                  </a:txBody>
                  <a:tcPr/>
                </a:tc>
                <a:tc>
                  <a:txBody>
                    <a:bodyPr/>
                    <a:lstStyle/>
                    <a:p>
                      <a:r>
                        <a:rPr lang="en-GB" dirty="0"/>
                        <a:t>Mr David Payne</a:t>
                      </a:r>
                    </a:p>
                  </a:txBody>
                  <a:tcPr/>
                </a:tc>
                <a:tc>
                  <a:txBody>
                    <a:bodyPr/>
                    <a:lstStyle/>
                    <a:p>
                      <a:r>
                        <a:rPr lang="en-GB" dirty="0"/>
                        <a:t>david.payne4@nhs.net</a:t>
                      </a:r>
                    </a:p>
                  </a:txBody>
                  <a:tcPr/>
                </a:tc>
                <a:extLst>
                  <a:ext uri="{0D108BD9-81ED-4DB2-BD59-A6C34878D82A}">
                    <a16:rowId xmlns:a16="http://schemas.microsoft.com/office/drawing/2014/main" val="326322972"/>
                  </a:ext>
                </a:extLst>
              </a:tr>
              <a:tr h="370840">
                <a:tc>
                  <a:txBody>
                    <a:bodyPr/>
                    <a:lstStyle/>
                    <a:p>
                      <a:r>
                        <a:rPr lang="en-GB" sz="1800" b="1" i="0" kern="1200" dirty="0">
                          <a:solidFill>
                            <a:schemeClr val="dk1"/>
                          </a:solidFill>
                          <a:effectLst/>
                          <a:latin typeface="+mn-lt"/>
                          <a:ea typeface="+mn-ea"/>
                          <a:cs typeface="+mn-cs"/>
                        </a:rPr>
                        <a:t>Urology Nurse Practitioner</a:t>
                      </a:r>
                      <a:endParaRPr lang="en-GB" b="1" dirty="0"/>
                    </a:p>
                  </a:txBody>
                  <a:tcPr/>
                </a:tc>
                <a:tc>
                  <a:txBody>
                    <a:bodyPr/>
                    <a:lstStyle/>
                    <a:p>
                      <a:r>
                        <a:rPr lang="en-GB" dirty="0"/>
                        <a:t>XXXXXX</a:t>
                      </a:r>
                    </a:p>
                  </a:txBody>
                  <a:tcPr/>
                </a:tc>
                <a:tc>
                  <a:txBody>
                    <a:bodyPr/>
                    <a:lstStyle/>
                    <a:p>
                      <a:r>
                        <a:rPr lang="en-GB" dirty="0"/>
                        <a:t>xxxxxx@nhs.net</a:t>
                      </a:r>
                    </a:p>
                  </a:txBody>
                  <a:tcPr/>
                </a:tc>
                <a:extLst>
                  <a:ext uri="{0D108BD9-81ED-4DB2-BD59-A6C34878D82A}">
                    <a16:rowId xmlns:a16="http://schemas.microsoft.com/office/drawing/2014/main" val="2663394805"/>
                  </a:ext>
                </a:extLst>
              </a:tr>
              <a:tr h="370840">
                <a:tc>
                  <a:txBody>
                    <a:bodyPr/>
                    <a:lstStyle/>
                    <a:p>
                      <a:r>
                        <a:rPr lang="en-GB" sz="1800" b="1" i="0" kern="1200" dirty="0">
                          <a:solidFill>
                            <a:schemeClr val="dk1"/>
                          </a:solidFill>
                          <a:effectLst/>
                          <a:latin typeface="+mn-lt"/>
                          <a:ea typeface="+mn-ea"/>
                          <a:cs typeface="+mn-cs"/>
                        </a:rPr>
                        <a:t>Uro-Oncology Nurse</a:t>
                      </a:r>
                      <a:endParaRPr lang="en-GB" b="1" dirty="0"/>
                    </a:p>
                  </a:txBody>
                  <a:tcPr/>
                </a:tc>
                <a:tc>
                  <a:txBody>
                    <a:bodyPr/>
                    <a:lstStyle/>
                    <a:p>
                      <a:r>
                        <a:rPr lang="en-GB" dirty="0"/>
                        <a:t>XXXXXX</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xxxxxx@nhs.net</a:t>
                      </a:r>
                    </a:p>
                  </a:txBody>
                  <a:tcPr/>
                </a:tc>
                <a:extLst>
                  <a:ext uri="{0D108BD9-81ED-4DB2-BD59-A6C34878D82A}">
                    <a16:rowId xmlns:a16="http://schemas.microsoft.com/office/drawing/2014/main" val="3506406820"/>
                  </a:ext>
                </a:extLst>
              </a:tr>
              <a:tr h="370840">
                <a:tc>
                  <a:txBody>
                    <a:bodyPr/>
                    <a:lstStyle/>
                    <a:p>
                      <a:r>
                        <a:rPr lang="en-GB" b="1" dirty="0"/>
                        <a:t>Urology Clinic Coordinator</a:t>
                      </a:r>
                    </a:p>
                  </a:txBody>
                  <a:tcPr/>
                </a:tc>
                <a:tc>
                  <a:txBody>
                    <a:bodyPr/>
                    <a:lstStyle/>
                    <a:p>
                      <a:r>
                        <a:rPr lang="en-GB" dirty="0"/>
                        <a:t>XXXXXX</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xxxxxx@nhs.net</a:t>
                      </a:r>
                    </a:p>
                  </a:txBody>
                  <a:tcPr/>
                </a:tc>
                <a:extLst>
                  <a:ext uri="{0D108BD9-81ED-4DB2-BD59-A6C34878D82A}">
                    <a16:rowId xmlns:a16="http://schemas.microsoft.com/office/drawing/2014/main" val="3460371591"/>
                  </a:ext>
                </a:extLst>
              </a:tr>
            </a:tbl>
          </a:graphicData>
        </a:graphic>
      </p:graphicFrame>
    </p:spTree>
    <p:extLst>
      <p:ext uri="{BB962C8B-B14F-4D97-AF65-F5344CB8AC3E}">
        <p14:creationId xmlns:p14="http://schemas.microsoft.com/office/powerpoint/2010/main" val="257807648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907EF6B7-1338-4443-8C46-6A318D952DF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Shape 9">
            <a:extLst>
              <a:ext uri="{FF2B5EF4-FFF2-40B4-BE49-F238E27FC236}">
                <a16:creationId xmlns:a16="http://schemas.microsoft.com/office/drawing/2014/main" id="{DAAE4CDD-124C-4DCF-9584-B6033B545DD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4167271" cy="6858000"/>
          </a:xfrm>
          <a:custGeom>
            <a:avLst/>
            <a:gdLst>
              <a:gd name="connsiteX0" fmla="*/ 0 w 4167271"/>
              <a:gd name="connsiteY0" fmla="*/ 0 h 6858000"/>
              <a:gd name="connsiteX1" fmla="*/ 2259550 w 4167271"/>
              <a:gd name="connsiteY1" fmla="*/ 0 h 6858000"/>
              <a:gd name="connsiteX2" fmla="*/ 2387803 w 4167271"/>
              <a:gd name="connsiteY2" fmla="*/ 82222 h 6858000"/>
              <a:gd name="connsiteX3" fmla="*/ 4167271 w 4167271"/>
              <a:gd name="connsiteY3" fmla="*/ 3429000 h 6858000"/>
              <a:gd name="connsiteX4" fmla="*/ 2387803 w 4167271"/>
              <a:gd name="connsiteY4" fmla="*/ 6775779 h 6858000"/>
              <a:gd name="connsiteX5" fmla="*/ 2259550 w 4167271"/>
              <a:gd name="connsiteY5" fmla="*/ 6858000 h 6858000"/>
              <a:gd name="connsiteX6" fmla="*/ 0 w 4167271"/>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67271" h="6858000">
                <a:moveTo>
                  <a:pt x="0" y="0"/>
                </a:moveTo>
                <a:lnTo>
                  <a:pt x="2259550" y="0"/>
                </a:lnTo>
                <a:lnTo>
                  <a:pt x="2387803" y="82222"/>
                </a:lnTo>
                <a:cubicBezTo>
                  <a:pt x="3461407" y="807534"/>
                  <a:pt x="4167271" y="2035835"/>
                  <a:pt x="4167271" y="3429000"/>
                </a:cubicBezTo>
                <a:cubicBezTo>
                  <a:pt x="4167271" y="4822165"/>
                  <a:pt x="3461407" y="6050467"/>
                  <a:pt x="2387803" y="6775779"/>
                </a:cubicBezTo>
                <a:lnTo>
                  <a:pt x="2259550" y="6858000"/>
                </a:lnTo>
                <a:lnTo>
                  <a:pt x="0" y="685800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FAABA1DC-2F80-C4D6-C375-658CB90FB7E3}"/>
              </a:ext>
            </a:extLst>
          </p:cNvPr>
          <p:cNvSpPr>
            <a:spLocks noGrp="1"/>
          </p:cNvSpPr>
          <p:nvPr>
            <p:ph type="title"/>
          </p:nvPr>
        </p:nvSpPr>
        <p:spPr>
          <a:xfrm>
            <a:off x="686834" y="1153572"/>
            <a:ext cx="3200400" cy="4461163"/>
          </a:xfrm>
        </p:spPr>
        <p:txBody>
          <a:bodyPr>
            <a:normAutofit/>
          </a:bodyPr>
          <a:lstStyle/>
          <a:p>
            <a:r>
              <a:rPr lang="en-GB" dirty="0">
                <a:solidFill>
                  <a:srgbClr val="FFFFFF"/>
                </a:solidFill>
              </a:rPr>
              <a:t>Ask a UHN Clinical Director…….</a:t>
            </a:r>
          </a:p>
        </p:txBody>
      </p:sp>
      <p:sp>
        <p:nvSpPr>
          <p:cNvPr id="12" name="Arc 11">
            <a:extLst>
              <a:ext uri="{FF2B5EF4-FFF2-40B4-BE49-F238E27FC236}">
                <a16:creationId xmlns:a16="http://schemas.microsoft.com/office/drawing/2014/main" id="{081E4A58-353D-44AE-B2FC-2A74E2E400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7550402" y="2455479"/>
            <a:ext cx="4083433" cy="4083433"/>
          </a:xfrm>
          <a:prstGeom prst="arc">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3" name="Content Placeholder 2">
            <a:extLst>
              <a:ext uri="{FF2B5EF4-FFF2-40B4-BE49-F238E27FC236}">
                <a16:creationId xmlns:a16="http://schemas.microsoft.com/office/drawing/2014/main" id="{6CBB9412-56B6-8C0C-F3C7-F8C6132CB087}"/>
              </a:ext>
            </a:extLst>
          </p:cNvPr>
          <p:cNvSpPr>
            <a:spLocks noGrp="1"/>
          </p:cNvSpPr>
          <p:nvPr>
            <p:ph idx="1"/>
          </p:nvPr>
        </p:nvSpPr>
        <p:spPr>
          <a:xfrm>
            <a:off x="4447308" y="591344"/>
            <a:ext cx="6906491" cy="5585619"/>
          </a:xfrm>
        </p:spPr>
        <p:txBody>
          <a:bodyPr anchor="ctr">
            <a:normAutofit/>
          </a:bodyPr>
          <a:lstStyle/>
          <a:p>
            <a:r>
              <a:rPr lang="en-GB" dirty="0"/>
              <a:t>Looking beyond Urology</a:t>
            </a:r>
          </a:p>
          <a:p>
            <a:r>
              <a:rPr lang="en-GB" dirty="0"/>
              <a:t>Primary/</a:t>
            </a:r>
            <a:r>
              <a:rPr lang="en-GB"/>
              <a:t>Secondary care </a:t>
            </a:r>
            <a:r>
              <a:rPr lang="en-GB" dirty="0"/>
              <a:t>Interface</a:t>
            </a:r>
          </a:p>
          <a:p>
            <a:r>
              <a:rPr lang="en-GB" dirty="0"/>
              <a:t>Challenges and how to overcome</a:t>
            </a:r>
          </a:p>
          <a:p>
            <a:r>
              <a:rPr lang="en-GB" dirty="0"/>
              <a:t>Northamptonshire Portal</a:t>
            </a:r>
          </a:p>
          <a:p>
            <a:r>
              <a:rPr lang="en-GB" dirty="0"/>
              <a:t>Role of Technology</a:t>
            </a:r>
          </a:p>
        </p:txBody>
      </p:sp>
    </p:spTree>
    <p:extLst>
      <p:ext uri="{BB962C8B-B14F-4D97-AF65-F5344CB8AC3E}">
        <p14:creationId xmlns:p14="http://schemas.microsoft.com/office/powerpoint/2010/main" val="137700220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907EF6B7-1338-4443-8C46-6A318D952DF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Shape 9">
            <a:extLst>
              <a:ext uri="{FF2B5EF4-FFF2-40B4-BE49-F238E27FC236}">
                <a16:creationId xmlns:a16="http://schemas.microsoft.com/office/drawing/2014/main" id="{DAAE4CDD-124C-4DCF-9584-B6033B545DD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4167271" cy="6858000"/>
          </a:xfrm>
          <a:custGeom>
            <a:avLst/>
            <a:gdLst>
              <a:gd name="connsiteX0" fmla="*/ 0 w 4167271"/>
              <a:gd name="connsiteY0" fmla="*/ 0 h 6858000"/>
              <a:gd name="connsiteX1" fmla="*/ 2259550 w 4167271"/>
              <a:gd name="connsiteY1" fmla="*/ 0 h 6858000"/>
              <a:gd name="connsiteX2" fmla="*/ 2387803 w 4167271"/>
              <a:gd name="connsiteY2" fmla="*/ 82222 h 6858000"/>
              <a:gd name="connsiteX3" fmla="*/ 4167271 w 4167271"/>
              <a:gd name="connsiteY3" fmla="*/ 3429000 h 6858000"/>
              <a:gd name="connsiteX4" fmla="*/ 2387803 w 4167271"/>
              <a:gd name="connsiteY4" fmla="*/ 6775779 h 6858000"/>
              <a:gd name="connsiteX5" fmla="*/ 2259550 w 4167271"/>
              <a:gd name="connsiteY5" fmla="*/ 6858000 h 6858000"/>
              <a:gd name="connsiteX6" fmla="*/ 0 w 4167271"/>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67271" h="6858000">
                <a:moveTo>
                  <a:pt x="0" y="0"/>
                </a:moveTo>
                <a:lnTo>
                  <a:pt x="2259550" y="0"/>
                </a:lnTo>
                <a:lnTo>
                  <a:pt x="2387803" y="82222"/>
                </a:lnTo>
                <a:cubicBezTo>
                  <a:pt x="3461407" y="807534"/>
                  <a:pt x="4167271" y="2035835"/>
                  <a:pt x="4167271" y="3429000"/>
                </a:cubicBezTo>
                <a:cubicBezTo>
                  <a:pt x="4167271" y="4822165"/>
                  <a:pt x="3461407" y="6050467"/>
                  <a:pt x="2387803" y="6775779"/>
                </a:cubicBezTo>
                <a:lnTo>
                  <a:pt x="2259550" y="6858000"/>
                </a:lnTo>
                <a:lnTo>
                  <a:pt x="0" y="685800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660B2868-D0D4-5E5C-28E1-574548115367}"/>
              </a:ext>
            </a:extLst>
          </p:cNvPr>
          <p:cNvSpPr>
            <a:spLocks noGrp="1"/>
          </p:cNvSpPr>
          <p:nvPr>
            <p:ph type="title"/>
          </p:nvPr>
        </p:nvSpPr>
        <p:spPr>
          <a:xfrm>
            <a:off x="686834" y="1153572"/>
            <a:ext cx="3200400" cy="4461163"/>
          </a:xfrm>
        </p:spPr>
        <p:txBody>
          <a:bodyPr>
            <a:normAutofit/>
          </a:bodyPr>
          <a:lstStyle/>
          <a:p>
            <a:r>
              <a:rPr lang="en-GB">
                <a:solidFill>
                  <a:srgbClr val="FFFFFF"/>
                </a:solidFill>
              </a:rPr>
              <a:t>The future of referral triage/A&amp;G</a:t>
            </a:r>
          </a:p>
        </p:txBody>
      </p:sp>
      <p:sp>
        <p:nvSpPr>
          <p:cNvPr id="12" name="Arc 11">
            <a:extLst>
              <a:ext uri="{FF2B5EF4-FFF2-40B4-BE49-F238E27FC236}">
                <a16:creationId xmlns:a16="http://schemas.microsoft.com/office/drawing/2014/main" id="{081E4A58-353D-44AE-B2FC-2A74E2E400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7550402" y="2455479"/>
            <a:ext cx="4083433" cy="4083433"/>
          </a:xfrm>
          <a:prstGeom prst="arc">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3" name="Content Placeholder 2">
            <a:extLst>
              <a:ext uri="{FF2B5EF4-FFF2-40B4-BE49-F238E27FC236}">
                <a16:creationId xmlns:a16="http://schemas.microsoft.com/office/drawing/2014/main" id="{1ECA859D-DFA1-CE99-598F-8A59EE50F974}"/>
              </a:ext>
            </a:extLst>
          </p:cNvPr>
          <p:cNvSpPr>
            <a:spLocks noGrp="1"/>
          </p:cNvSpPr>
          <p:nvPr>
            <p:ph idx="1"/>
          </p:nvPr>
        </p:nvSpPr>
        <p:spPr>
          <a:xfrm>
            <a:off x="4447308" y="591344"/>
            <a:ext cx="6906491" cy="5585619"/>
          </a:xfrm>
        </p:spPr>
        <p:txBody>
          <a:bodyPr anchor="ctr">
            <a:normAutofit/>
          </a:bodyPr>
          <a:lstStyle/>
          <a:p>
            <a:r>
              <a:rPr lang="en-GB" dirty="0">
                <a:hlinkClick r:id="rId2"/>
              </a:rPr>
              <a:t>https://kgh-triage.vercel.app/</a:t>
            </a:r>
            <a:endParaRPr lang="en-GB" dirty="0"/>
          </a:p>
          <a:p>
            <a:r>
              <a:rPr lang="en-GB" dirty="0"/>
              <a:t>Working with Mr Nafie who is doing a qualification in AI</a:t>
            </a:r>
          </a:p>
          <a:p>
            <a:r>
              <a:rPr lang="en-GB" dirty="0"/>
              <a:t>Commercial opportunities</a:t>
            </a:r>
          </a:p>
          <a:p>
            <a:r>
              <a:rPr lang="en-GB" dirty="0"/>
              <a:t>Compliance work</a:t>
            </a:r>
          </a:p>
        </p:txBody>
      </p:sp>
    </p:spTree>
    <p:extLst>
      <p:ext uri="{BB962C8B-B14F-4D97-AF65-F5344CB8AC3E}">
        <p14:creationId xmlns:p14="http://schemas.microsoft.com/office/powerpoint/2010/main" val="177939347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42A4FC2C-047E-45A5-965D-8E1E3BF09BC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524" y="0"/>
            <a:ext cx="12188952"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pic>
        <p:nvPicPr>
          <p:cNvPr id="7" name="Picture 6" descr="A screenshot of a computer&#10;&#10;AI-generated content may be incorrect.">
            <a:extLst>
              <a:ext uri="{FF2B5EF4-FFF2-40B4-BE49-F238E27FC236}">
                <a16:creationId xmlns:a16="http://schemas.microsoft.com/office/drawing/2014/main" id="{F5F33475-1D58-C476-0EBF-C5AF67D926FD}"/>
              </a:ext>
            </a:extLst>
          </p:cNvPr>
          <p:cNvPicPr>
            <a:picLocks noChangeAspect="1"/>
          </p:cNvPicPr>
          <p:nvPr/>
        </p:nvPicPr>
        <p:blipFill>
          <a:blip r:embed="rId2"/>
          <a:srcRect l="1460" r="3412" b="1"/>
          <a:stretch>
            <a:fillRect/>
          </a:stretch>
        </p:blipFill>
        <p:spPr>
          <a:xfrm>
            <a:off x="20" y="1282"/>
            <a:ext cx="12191980" cy="6856718"/>
          </a:xfrm>
          <a:prstGeom prst="rect">
            <a:avLst/>
          </a:prstGeom>
        </p:spPr>
      </p:pic>
    </p:spTree>
    <p:extLst>
      <p:ext uri="{BB962C8B-B14F-4D97-AF65-F5344CB8AC3E}">
        <p14:creationId xmlns:p14="http://schemas.microsoft.com/office/powerpoint/2010/main" val="301220914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42A4FC2C-047E-45A5-965D-8E1E3BF09BC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524" y="0"/>
            <a:ext cx="12188952"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pic>
        <p:nvPicPr>
          <p:cNvPr id="7" name="Picture 6">
            <a:extLst>
              <a:ext uri="{FF2B5EF4-FFF2-40B4-BE49-F238E27FC236}">
                <a16:creationId xmlns:a16="http://schemas.microsoft.com/office/drawing/2014/main" id="{2B1ED872-3D9C-D772-4E54-6B5E53A99DAC}"/>
              </a:ext>
            </a:extLst>
          </p:cNvPr>
          <p:cNvPicPr>
            <a:picLocks noChangeAspect="1"/>
          </p:cNvPicPr>
          <p:nvPr/>
        </p:nvPicPr>
        <p:blipFill>
          <a:blip r:embed="rId2"/>
          <a:srcRect b="19"/>
          <a:stretch>
            <a:fillRect/>
          </a:stretch>
        </p:blipFill>
        <p:spPr>
          <a:xfrm>
            <a:off x="20" y="1282"/>
            <a:ext cx="12191980" cy="6856718"/>
          </a:xfrm>
          <a:prstGeom prst="rect">
            <a:avLst/>
          </a:prstGeom>
        </p:spPr>
      </p:pic>
    </p:spTree>
    <p:extLst>
      <p:ext uri="{BB962C8B-B14F-4D97-AF65-F5344CB8AC3E}">
        <p14:creationId xmlns:p14="http://schemas.microsoft.com/office/powerpoint/2010/main" val="238836795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907EF6B7-1338-4443-8C46-6A318D952DF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Shape 9">
            <a:extLst>
              <a:ext uri="{FF2B5EF4-FFF2-40B4-BE49-F238E27FC236}">
                <a16:creationId xmlns:a16="http://schemas.microsoft.com/office/drawing/2014/main" id="{DAAE4CDD-124C-4DCF-9584-B6033B545DD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4167271" cy="6858000"/>
          </a:xfrm>
          <a:custGeom>
            <a:avLst/>
            <a:gdLst>
              <a:gd name="connsiteX0" fmla="*/ 0 w 4167271"/>
              <a:gd name="connsiteY0" fmla="*/ 0 h 6858000"/>
              <a:gd name="connsiteX1" fmla="*/ 2259550 w 4167271"/>
              <a:gd name="connsiteY1" fmla="*/ 0 h 6858000"/>
              <a:gd name="connsiteX2" fmla="*/ 2387803 w 4167271"/>
              <a:gd name="connsiteY2" fmla="*/ 82222 h 6858000"/>
              <a:gd name="connsiteX3" fmla="*/ 4167271 w 4167271"/>
              <a:gd name="connsiteY3" fmla="*/ 3429000 h 6858000"/>
              <a:gd name="connsiteX4" fmla="*/ 2387803 w 4167271"/>
              <a:gd name="connsiteY4" fmla="*/ 6775779 h 6858000"/>
              <a:gd name="connsiteX5" fmla="*/ 2259550 w 4167271"/>
              <a:gd name="connsiteY5" fmla="*/ 6858000 h 6858000"/>
              <a:gd name="connsiteX6" fmla="*/ 0 w 4167271"/>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67271" h="6858000">
                <a:moveTo>
                  <a:pt x="0" y="0"/>
                </a:moveTo>
                <a:lnTo>
                  <a:pt x="2259550" y="0"/>
                </a:lnTo>
                <a:lnTo>
                  <a:pt x="2387803" y="82222"/>
                </a:lnTo>
                <a:cubicBezTo>
                  <a:pt x="3461407" y="807534"/>
                  <a:pt x="4167271" y="2035835"/>
                  <a:pt x="4167271" y="3429000"/>
                </a:cubicBezTo>
                <a:cubicBezTo>
                  <a:pt x="4167271" y="4822165"/>
                  <a:pt x="3461407" y="6050467"/>
                  <a:pt x="2387803" y="6775779"/>
                </a:cubicBezTo>
                <a:lnTo>
                  <a:pt x="2259550" y="6858000"/>
                </a:lnTo>
                <a:lnTo>
                  <a:pt x="0" y="685800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4E777FFA-E4AC-77E0-A75B-B5C72F34BA32}"/>
              </a:ext>
            </a:extLst>
          </p:cNvPr>
          <p:cNvSpPr>
            <a:spLocks noGrp="1"/>
          </p:cNvSpPr>
          <p:nvPr>
            <p:ph type="title"/>
          </p:nvPr>
        </p:nvSpPr>
        <p:spPr>
          <a:xfrm>
            <a:off x="686834" y="1153572"/>
            <a:ext cx="3200400" cy="4461163"/>
          </a:xfrm>
        </p:spPr>
        <p:txBody>
          <a:bodyPr>
            <a:normAutofit/>
          </a:bodyPr>
          <a:lstStyle/>
          <a:p>
            <a:r>
              <a:rPr lang="en-GB">
                <a:solidFill>
                  <a:srgbClr val="FFFFFF"/>
                </a:solidFill>
              </a:rPr>
              <a:t>Questions, Thoughts &amp; Thank You’s</a:t>
            </a:r>
          </a:p>
        </p:txBody>
      </p:sp>
      <p:sp>
        <p:nvSpPr>
          <p:cNvPr id="12" name="Arc 11">
            <a:extLst>
              <a:ext uri="{FF2B5EF4-FFF2-40B4-BE49-F238E27FC236}">
                <a16:creationId xmlns:a16="http://schemas.microsoft.com/office/drawing/2014/main" id="{081E4A58-353D-44AE-B2FC-2A74E2E400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7550402" y="2455479"/>
            <a:ext cx="4083433" cy="4083433"/>
          </a:xfrm>
          <a:prstGeom prst="arc">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3" name="Content Placeholder 2">
            <a:extLst>
              <a:ext uri="{FF2B5EF4-FFF2-40B4-BE49-F238E27FC236}">
                <a16:creationId xmlns:a16="http://schemas.microsoft.com/office/drawing/2014/main" id="{306E9853-CF04-6ADB-3DE0-BF788C7ACA53}"/>
              </a:ext>
            </a:extLst>
          </p:cNvPr>
          <p:cNvSpPr>
            <a:spLocks noGrp="1"/>
          </p:cNvSpPr>
          <p:nvPr>
            <p:ph idx="1"/>
          </p:nvPr>
        </p:nvSpPr>
        <p:spPr>
          <a:xfrm>
            <a:off x="4447308" y="591344"/>
            <a:ext cx="6906491" cy="5585619"/>
          </a:xfrm>
        </p:spPr>
        <p:txBody>
          <a:bodyPr anchor="ctr">
            <a:normAutofit/>
          </a:bodyPr>
          <a:lstStyle/>
          <a:p>
            <a:r>
              <a:rPr lang="en-GB" dirty="0"/>
              <a:t>Thank you to David Payne, Shady Nafie &amp; Dan (Their secretary) for being friendly and accommodating</a:t>
            </a:r>
          </a:p>
          <a:p>
            <a:r>
              <a:rPr lang="en-GB" dirty="0"/>
              <a:t>Thank you to Cathy and Mike for the opportunity</a:t>
            </a:r>
          </a:p>
          <a:p>
            <a:r>
              <a:rPr lang="en-GB" dirty="0"/>
              <a:t>Thank you to Jayne Chambers (Transformation Manager @ KGH) for opening doors!</a:t>
            </a:r>
          </a:p>
          <a:p>
            <a:r>
              <a:rPr lang="en-GB" dirty="0"/>
              <a:t>Interface role vital for better relations between primary/secondary care and improving the patient journey and outcomes</a:t>
            </a:r>
          </a:p>
          <a:p>
            <a:endParaRPr lang="en-GB" dirty="0"/>
          </a:p>
        </p:txBody>
      </p:sp>
    </p:spTree>
    <p:extLst>
      <p:ext uri="{BB962C8B-B14F-4D97-AF65-F5344CB8AC3E}">
        <p14:creationId xmlns:p14="http://schemas.microsoft.com/office/powerpoint/2010/main" val="8387582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907EF6B7-1338-4443-8C46-6A318D952DF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Shape 9">
            <a:extLst>
              <a:ext uri="{FF2B5EF4-FFF2-40B4-BE49-F238E27FC236}">
                <a16:creationId xmlns:a16="http://schemas.microsoft.com/office/drawing/2014/main" id="{DAAE4CDD-124C-4DCF-9584-B6033B545DD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4167271" cy="6858000"/>
          </a:xfrm>
          <a:custGeom>
            <a:avLst/>
            <a:gdLst>
              <a:gd name="connsiteX0" fmla="*/ 0 w 4167271"/>
              <a:gd name="connsiteY0" fmla="*/ 0 h 6858000"/>
              <a:gd name="connsiteX1" fmla="*/ 2259550 w 4167271"/>
              <a:gd name="connsiteY1" fmla="*/ 0 h 6858000"/>
              <a:gd name="connsiteX2" fmla="*/ 2387803 w 4167271"/>
              <a:gd name="connsiteY2" fmla="*/ 82222 h 6858000"/>
              <a:gd name="connsiteX3" fmla="*/ 4167271 w 4167271"/>
              <a:gd name="connsiteY3" fmla="*/ 3429000 h 6858000"/>
              <a:gd name="connsiteX4" fmla="*/ 2387803 w 4167271"/>
              <a:gd name="connsiteY4" fmla="*/ 6775779 h 6858000"/>
              <a:gd name="connsiteX5" fmla="*/ 2259550 w 4167271"/>
              <a:gd name="connsiteY5" fmla="*/ 6858000 h 6858000"/>
              <a:gd name="connsiteX6" fmla="*/ 0 w 4167271"/>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67271" h="6858000">
                <a:moveTo>
                  <a:pt x="0" y="0"/>
                </a:moveTo>
                <a:lnTo>
                  <a:pt x="2259550" y="0"/>
                </a:lnTo>
                <a:lnTo>
                  <a:pt x="2387803" y="82222"/>
                </a:lnTo>
                <a:cubicBezTo>
                  <a:pt x="3461407" y="807534"/>
                  <a:pt x="4167271" y="2035835"/>
                  <a:pt x="4167271" y="3429000"/>
                </a:cubicBezTo>
                <a:cubicBezTo>
                  <a:pt x="4167271" y="4822165"/>
                  <a:pt x="3461407" y="6050467"/>
                  <a:pt x="2387803" y="6775779"/>
                </a:cubicBezTo>
                <a:lnTo>
                  <a:pt x="2259550" y="6858000"/>
                </a:lnTo>
                <a:lnTo>
                  <a:pt x="0" y="685800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AB188AEE-F631-432C-E5EC-725039B03CDE}"/>
              </a:ext>
            </a:extLst>
          </p:cNvPr>
          <p:cNvSpPr>
            <a:spLocks noGrp="1"/>
          </p:cNvSpPr>
          <p:nvPr>
            <p:ph type="title"/>
          </p:nvPr>
        </p:nvSpPr>
        <p:spPr>
          <a:xfrm>
            <a:off x="686834" y="1153572"/>
            <a:ext cx="3200400" cy="4461163"/>
          </a:xfrm>
        </p:spPr>
        <p:txBody>
          <a:bodyPr>
            <a:normAutofit/>
          </a:bodyPr>
          <a:lstStyle/>
          <a:p>
            <a:r>
              <a:rPr lang="en-GB">
                <a:solidFill>
                  <a:srgbClr val="FFFFFF"/>
                </a:solidFill>
              </a:rPr>
              <a:t>Background</a:t>
            </a:r>
          </a:p>
        </p:txBody>
      </p:sp>
      <p:sp>
        <p:nvSpPr>
          <p:cNvPr id="12" name="Arc 11">
            <a:extLst>
              <a:ext uri="{FF2B5EF4-FFF2-40B4-BE49-F238E27FC236}">
                <a16:creationId xmlns:a16="http://schemas.microsoft.com/office/drawing/2014/main" id="{081E4A58-353D-44AE-B2FC-2A74E2E400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7550402" y="2455479"/>
            <a:ext cx="4083433" cy="4083433"/>
          </a:xfrm>
          <a:prstGeom prst="arc">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3" name="Content Placeholder 2">
            <a:extLst>
              <a:ext uri="{FF2B5EF4-FFF2-40B4-BE49-F238E27FC236}">
                <a16:creationId xmlns:a16="http://schemas.microsoft.com/office/drawing/2014/main" id="{B9F45C5C-FA29-B1A7-9342-A17100E6C84A}"/>
              </a:ext>
            </a:extLst>
          </p:cNvPr>
          <p:cNvSpPr>
            <a:spLocks noGrp="1"/>
          </p:cNvSpPr>
          <p:nvPr>
            <p:ph idx="1"/>
          </p:nvPr>
        </p:nvSpPr>
        <p:spPr>
          <a:xfrm>
            <a:off x="4447308" y="591344"/>
            <a:ext cx="6906491" cy="5585619"/>
          </a:xfrm>
        </p:spPr>
        <p:txBody>
          <a:bodyPr anchor="ctr">
            <a:normAutofit/>
          </a:bodyPr>
          <a:lstStyle/>
          <a:p>
            <a:r>
              <a:rPr lang="en-GB" dirty="0"/>
              <a:t>GP Partner – Lakeside Corby</a:t>
            </a:r>
          </a:p>
          <a:p>
            <a:r>
              <a:rPr lang="en-GB" dirty="0"/>
              <a:t>LMC Rep – Lakeside Corby</a:t>
            </a:r>
          </a:p>
          <a:p>
            <a:r>
              <a:rPr lang="en-GB" dirty="0"/>
              <a:t>Locality Lead – Corby &amp; Oundle</a:t>
            </a:r>
          </a:p>
        </p:txBody>
      </p:sp>
    </p:spTree>
    <p:extLst>
      <p:ext uri="{BB962C8B-B14F-4D97-AF65-F5344CB8AC3E}">
        <p14:creationId xmlns:p14="http://schemas.microsoft.com/office/powerpoint/2010/main" val="343082934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907EF6B7-1338-4443-8C46-6A318D952DF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Shape 9">
            <a:extLst>
              <a:ext uri="{FF2B5EF4-FFF2-40B4-BE49-F238E27FC236}">
                <a16:creationId xmlns:a16="http://schemas.microsoft.com/office/drawing/2014/main" id="{DAAE4CDD-124C-4DCF-9584-B6033B545DD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4167271" cy="6858000"/>
          </a:xfrm>
          <a:custGeom>
            <a:avLst/>
            <a:gdLst>
              <a:gd name="connsiteX0" fmla="*/ 0 w 4167271"/>
              <a:gd name="connsiteY0" fmla="*/ 0 h 6858000"/>
              <a:gd name="connsiteX1" fmla="*/ 2259550 w 4167271"/>
              <a:gd name="connsiteY1" fmla="*/ 0 h 6858000"/>
              <a:gd name="connsiteX2" fmla="*/ 2387803 w 4167271"/>
              <a:gd name="connsiteY2" fmla="*/ 82222 h 6858000"/>
              <a:gd name="connsiteX3" fmla="*/ 4167271 w 4167271"/>
              <a:gd name="connsiteY3" fmla="*/ 3429000 h 6858000"/>
              <a:gd name="connsiteX4" fmla="*/ 2387803 w 4167271"/>
              <a:gd name="connsiteY4" fmla="*/ 6775779 h 6858000"/>
              <a:gd name="connsiteX5" fmla="*/ 2259550 w 4167271"/>
              <a:gd name="connsiteY5" fmla="*/ 6858000 h 6858000"/>
              <a:gd name="connsiteX6" fmla="*/ 0 w 4167271"/>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67271" h="6858000">
                <a:moveTo>
                  <a:pt x="0" y="0"/>
                </a:moveTo>
                <a:lnTo>
                  <a:pt x="2259550" y="0"/>
                </a:lnTo>
                <a:lnTo>
                  <a:pt x="2387803" y="82222"/>
                </a:lnTo>
                <a:cubicBezTo>
                  <a:pt x="3461407" y="807534"/>
                  <a:pt x="4167271" y="2035835"/>
                  <a:pt x="4167271" y="3429000"/>
                </a:cubicBezTo>
                <a:cubicBezTo>
                  <a:pt x="4167271" y="4822165"/>
                  <a:pt x="3461407" y="6050467"/>
                  <a:pt x="2387803" y="6775779"/>
                </a:cubicBezTo>
                <a:lnTo>
                  <a:pt x="2259550" y="6858000"/>
                </a:lnTo>
                <a:lnTo>
                  <a:pt x="0" y="685800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D4FCE69-3B41-3623-2B1C-2FBE6D7C87C7}"/>
              </a:ext>
            </a:extLst>
          </p:cNvPr>
          <p:cNvSpPr>
            <a:spLocks noGrp="1"/>
          </p:cNvSpPr>
          <p:nvPr>
            <p:ph type="title"/>
          </p:nvPr>
        </p:nvSpPr>
        <p:spPr>
          <a:xfrm>
            <a:off x="686834" y="1153572"/>
            <a:ext cx="3200400" cy="4461163"/>
          </a:xfrm>
        </p:spPr>
        <p:txBody>
          <a:bodyPr>
            <a:normAutofit/>
          </a:bodyPr>
          <a:lstStyle/>
          <a:p>
            <a:r>
              <a:rPr lang="en-GB" dirty="0">
                <a:solidFill>
                  <a:srgbClr val="FFFFFF"/>
                </a:solidFill>
              </a:rPr>
              <a:t>Objectives</a:t>
            </a:r>
          </a:p>
        </p:txBody>
      </p:sp>
      <p:sp>
        <p:nvSpPr>
          <p:cNvPr id="12" name="Arc 11">
            <a:extLst>
              <a:ext uri="{FF2B5EF4-FFF2-40B4-BE49-F238E27FC236}">
                <a16:creationId xmlns:a16="http://schemas.microsoft.com/office/drawing/2014/main" id="{081E4A58-353D-44AE-B2FC-2A74E2E400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7550402" y="2455479"/>
            <a:ext cx="4083433" cy="4083433"/>
          </a:xfrm>
          <a:prstGeom prst="arc">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3" name="Content Placeholder 2">
            <a:extLst>
              <a:ext uri="{FF2B5EF4-FFF2-40B4-BE49-F238E27FC236}">
                <a16:creationId xmlns:a16="http://schemas.microsoft.com/office/drawing/2014/main" id="{C046160A-6E03-894B-6BF1-06B153187CE3}"/>
              </a:ext>
            </a:extLst>
          </p:cNvPr>
          <p:cNvSpPr>
            <a:spLocks noGrp="1"/>
          </p:cNvSpPr>
          <p:nvPr>
            <p:ph idx="1"/>
          </p:nvPr>
        </p:nvSpPr>
        <p:spPr>
          <a:xfrm>
            <a:off x="4447308" y="591344"/>
            <a:ext cx="6906491" cy="5585619"/>
          </a:xfrm>
        </p:spPr>
        <p:txBody>
          <a:bodyPr anchor="ctr">
            <a:normAutofit/>
          </a:bodyPr>
          <a:lstStyle/>
          <a:p>
            <a:r>
              <a:rPr lang="en-GB" dirty="0"/>
              <a:t>Communication</a:t>
            </a:r>
          </a:p>
          <a:p>
            <a:pPr lvl="1"/>
            <a:r>
              <a:rPr lang="en-GB" dirty="0"/>
              <a:t>Letters</a:t>
            </a:r>
          </a:p>
          <a:p>
            <a:pPr lvl="1"/>
            <a:r>
              <a:rPr lang="en-GB" dirty="0"/>
              <a:t>Complaints</a:t>
            </a:r>
          </a:p>
          <a:p>
            <a:pPr lvl="1"/>
            <a:r>
              <a:rPr lang="en-GB" dirty="0"/>
              <a:t>A&amp;G queries and responses</a:t>
            </a:r>
          </a:p>
          <a:p>
            <a:r>
              <a:rPr lang="en-GB" dirty="0"/>
              <a:t>Pathways</a:t>
            </a:r>
          </a:p>
          <a:p>
            <a:pPr lvl="1"/>
            <a:r>
              <a:rPr lang="en-GB" dirty="0"/>
              <a:t>Optimise utilisation of 1-stop clinic</a:t>
            </a:r>
          </a:p>
          <a:p>
            <a:pPr lvl="1"/>
            <a:r>
              <a:rPr lang="en-GB" dirty="0"/>
              <a:t>A&amp;G vs C&amp;B vs 2ww</a:t>
            </a:r>
          </a:p>
          <a:p>
            <a:pPr lvl="1"/>
            <a:r>
              <a:rPr lang="en-GB" dirty="0"/>
              <a:t>C&amp;B Referral Delays – DP only had one in the last few weeks!</a:t>
            </a:r>
          </a:p>
          <a:p>
            <a:pPr lvl="1"/>
            <a:r>
              <a:rPr lang="en-GB" dirty="0"/>
              <a:t>GIRFT</a:t>
            </a:r>
          </a:p>
          <a:p>
            <a:r>
              <a:rPr lang="en-GB" dirty="0"/>
              <a:t>Educational/engagement activities</a:t>
            </a:r>
          </a:p>
          <a:p>
            <a:pPr lvl="1"/>
            <a:r>
              <a:rPr lang="en-GB" dirty="0"/>
              <a:t>PLT </a:t>
            </a:r>
          </a:p>
        </p:txBody>
      </p:sp>
    </p:spTree>
    <p:extLst>
      <p:ext uri="{BB962C8B-B14F-4D97-AF65-F5344CB8AC3E}">
        <p14:creationId xmlns:p14="http://schemas.microsoft.com/office/powerpoint/2010/main" val="406344436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907EF6B7-1338-4443-8C46-6A318D952DF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Freeform: Shape 10">
            <a:extLst>
              <a:ext uri="{FF2B5EF4-FFF2-40B4-BE49-F238E27FC236}">
                <a16:creationId xmlns:a16="http://schemas.microsoft.com/office/drawing/2014/main" id="{DAAE4CDD-124C-4DCF-9584-B6033B545DD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4167271" cy="6858000"/>
          </a:xfrm>
          <a:custGeom>
            <a:avLst/>
            <a:gdLst>
              <a:gd name="connsiteX0" fmla="*/ 0 w 4167271"/>
              <a:gd name="connsiteY0" fmla="*/ 0 h 6858000"/>
              <a:gd name="connsiteX1" fmla="*/ 2259550 w 4167271"/>
              <a:gd name="connsiteY1" fmla="*/ 0 h 6858000"/>
              <a:gd name="connsiteX2" fmla="*/ 2387803 w 4167271"/>
              <a:gd name="connsiteY2" fmla="*/ 82222 h 6858000"/>
              <a:gd name="connsiteX3" fmla="*/ 4167271 w 4167271"/>
              <a:gd name="connsiteY3" fmla="*/ 3429000 h 6858000"/>
              <a:gd name="connsiteX4" fmla="*/ 2387803 w 4167271"/>
              <a:gd name="connsiteY4" fmla="*/ 6775779 h 6858000"/>
              <a:gd name="connsiteX5" fmla="*/ 2259550 w 4167271"/>
              <a:gd name="connsiteY5" fmla="*/ 6858000 h 6858000"/>
              <a:gd name="connsiteX6" fmla="*/ 0 w 4167271"/>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67271" h="6858000">
                <a:moveTo>
                  <a:pt x="0" y="0"/>
                </a:moveTo>
                <a:lnTo>
                  <a:pt x="2259550" y="0"/>
                </a:lnTo>
                <a:lnTo>
                  <a:pt x="2387803" y="82222"/>
                </a:lnTo>
                <a:cubicBezTo>
                  <a:pt x="3461407" y="807534"/>
                  <a:pt x="4167271" y="2035835"/>
                  <a:pt x="4167271" y="3429000"/>
                </a:cubicBezTo>
                <a:cubicBezTo>
                  <a:pt x="4167271" y="4822165"/>
                  <a:pt x="3461407" y="6050467"/>
                  <a:pt x="2387803" y="6775779"/>
                </a:cubicBezTo>
                <a:lnTo>
                  <a:pt x="2259550" y="6858000"/>
                </a:lnTo>
                <a:lnTo>
                  <a:pt x="0" y="685800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7AC0059B-BB57-EEE1-30E7-F1DD0FCB5B1E}"/>
              </a:ext>
            </a:extLst>
          </p:cNvPr>
          <p:cNvSpPr>
            <a:spLocks noGrp="1"/>
          </p:cNvSpPr>
          <p:nvPr>
            <p:ph type="title"/>
          </p:nvPr>
        </p:nvSpPr>
        <p:spPr>
          <a:xfrm>
            <a:off x="686834" y="1153572"/>
            <a:ext cx="3200400" cy="4461163"/>
          </a:xfrm>
        </p:spPr>
        <p:txBody>
          <a:bodyPr>
            <a:normAutofit/>
          </a:bodyPr>
          <a:lstStyle/>
          <a:p>
            <a:r>
              <a:rPr lang="en-US" b="1">
                <a:solidFill>
                  <a:srgbClr val="FFFFFF"/>
                </a:solidFill>
              </a:rPr>
              <a:t>Results from our local GP retention survey</a:t>
            </a:r>
            <a:endParaRPr lang="en-GB" b="1">
              <a:solidFill>
                <a:srgbClr val="FFFFFF"/>
              </a:solidFill>
            </a:endParaRPr>
          </a:p>
        </p:txBody>
      </p:sp>
      <p:sp>
        <p:nvSpPr>
          <p:cNvPr id="13" name="Arc 12">
            <a:extLst>
              <a:ext uri="{FF2B5EF4-FFF2-40B4-BE49-F238E27FC236}">
                <a16:creationId xmlns:a16="http://schemas.microsoft.com/office/drawing/2014/main" id="{081E4A58-353D-44AE-B2FC-2A74E2E400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7550402" y="2455479"/>
            <a:ext cx="4083433" cy="4083433"/>
          </a:xfrm>
          <a:prstGeom prst="arc">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3" name="Content Placeholder 2">
            <a:extLst>
              <a:ext uri="{FF2B5EF4-FFF2-40B4-BE49-F238E27FC236}">
                <a16:creationId xmlns:a16="http://schemas.microsoft.com/office/drawing/2014/main" id="{FCA1EB36-0BC8-E80F-5EB3-D8B7F24281BD}"/>
              </a:ext>
            </a:extLst>
          </p:cNvPr>
          <p:cNvSpPr>
            <a:spLocks noGrp="1"/>
          </p:cNvSpPr>
          <p:nvPr>
            <p:ph idx="1"/>
          </p:nvPr>
        </p:nvSpPr>
        <p:spPr>
          <a:xfrm>
            <a:off x="4447308" y="591344"/>
            <a:ext cx="6906491" cy="5585619"/>
          </a:xfrm>
        </p:spPr>
        <p:txBody>
          <a:bodyPr anchor="ctr">
            <a:normAutofit/>
          </a:bodyPr>
          <a:lstStyle/>
          <a:p>
            <a:pPr lvl="1"/>
            <a:endParaRPr lang="en-GB"/>
          </a:p>
          <a:p>
            <a:r>
              <a:rPr lang="en-GB"/>
              <a:t>Top 3 factors having a negative impact upon job satisfaction and resilience</a:t>
            </a:r>
          </a:p>
          <a:p>
            <a:endParaRPr lang="en-GB"/>
          </a:p>
          <a:p>
            <a:pPr lvl="2"/>
            <a:r>
              <a:rPr lang="en-GB" dirty="0"/>
              <a:t>Excessive primary care workload (83% rated as very high/high impact)</a:t>
            </a:r>
          </a:p>
          <a:p>
            <a:pPr lvl="2"/>
            <a:endParaRPr lang="en-GB" dirty="0"/>
          </a:p>
          <a:p>
            <a:pPr lvl="2"/>
            <a:r>
              <a:rPr lang="en-GB" b="1"/>
              <a:t>Excessive inappropriate secondary care workload (72% rated as very high/high impact)</a:t>
            </a:r>
          </a:p>
          <a:p>
            <a:pPr lvl="2"/>
            <a:endParaRPr lang="en-GB" b="1"/>
          </a:p>
          <a:p>
            <a:pPr lvl="2"/>
            <a:r>
              <a:rPr lang="en-GB" b="1"/>
              <a:t>Poor communication with secondary care (70% rated as very high/high impact)</a:t>
            </a:r>
          </a:p>
          <a:p>
            <a:pPr marL="0" indent="0">
              <a:buNone/>
            </a:pPr>
            <a:endParaRPr lang="en-GB" dirty="0"/>
          </a:p>
        </p:txBody>
      </p:sp>
      <p:sp>
        <p:nvSpPr>
          <p:cNvPr id="4" name="Slide Number Placeholder 3">
            <a:extLst>
              <a:ext uri="{FF2B5EF4-FFF2-40B4-BE49-F238E27FC236}">
                <a16:creationId xmlns:a16="http://schemas.microsoft.com/office/drawing/2014/main" id="{98A528B1-8DD3-4FEA-735E-211A295A43C5}"/>
              </a:ext>
            </a:extLst>
          </p:cNvPr>
          <p:cNvSpPr>
            <a:spLocks noGrp="1"/>
          </p:cNvSpPr>
          <p:nvPr>
            <p:ph type="sldNum" sz="quarter" idx="4"/>
          </p:nvPr>
        </p:nvSpPr>
        <p:spPr>
          <a:xfrm>
            <a:off x="9541564" y="6356350"/>
            <a:ext cx="1812235" cy="365125"/>
          </a:xfrm>
          <a:prstGeom prst="rect">
            <a:avLst/>
          </a:prstGeom>
        </p:spPr>
        <p:txBody>
          <a:bodyPr vert="horz" lIns="91440" tIns="45720" rIns="91440" bIns="45720" rtlCol="0">
            <a:normAutofit/>
          </a:bodyPr>
          <a:lstStyle>
            <a:defPPr>
              <a:defRPr lang="en-US"/>
            </a:defPPr>
            <a:lvl1pPr marL="0" algn="ctr" defTabSz="914400" rtl="0" eaLnBrk="1" latinLnBrk="0" hangingPunct="1">
              <a:defRPr sz="900" kern="1200">
                <a:solidFill>
                  <a:schemeClr val="tx1">
                    <a:tint val="75000"/>
                  </a:schemeClr>
                </a:solidFill>
                <a:latin typeface="Inter" panose="02000503000000020004" pitchFamily="2" charset="0"/>
                <a:ea typeface="Inter" panose="02000503000000020004" pitchFamily="2" charset="0"/>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spcAft>
                <a:spcPts val="600"/>
              </a:spcAft>
            </a:pPr>
            <a:fld id="{FC70ACDB-8995-1F41-BC2C-0D88857AC825}" type="slidenum">
              <a:rPr lang="en-US" smtClean="0"/>
              <a:pPr>
                <a:spcAft>
                  <a:spcPts val="600"/>
                </a:spcAft>
              </a:pPr>
              <a:t>4</a:t>
            </a:fld>
            <a:endParaRPr lang="en-US"/>
          </a:p>
        </p:txBody>
      </p:sp>
    </p:spTree>
    <p:extLst>
      <p:ext uri="{BB962C8B-B14F-4D97-AF65-F5344CB8AC3E}">
        <p14:creationId xmlns:p14="http://schemas.microsoft.com/office/powerpoint/2010/main" val="7798236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907EF6B7-1338-4443-8C46-6A318D952DF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Shape 9">
            <a:extLst>
              <a:ext uri="{FF2B5EF4-FFF2-40B4-BE49-F238E27FC236}">
                <a16:creationId xmlns:a16="http://schemas.microsoft.com/office/drawing/2014/main" id="{DAAE4CDD-124C-4DCF-9584-B6033B545DD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4167271" cy="6858000"/>
          </a:xfrm>
          <a:custGeom>
            <a:avLst/>
            <a:gdLst>
              <a:gd name="connsiteX0" fmla="*/ 0 w 4167271"/>
              <a:gd name="connsiteY0" fmla="*/ 0 h 6858000"/>
              <a:gd name="connsiteX1" fmla="*/ 2259550 w 4167271"/>
              <a:gd name="connsiteY1" fmla="*/ 0 h 6858000"/>
              <a:gd name="connsiteX2" fmla="*/ 2387803 w 4167271"/>
              <a:gd name="connsiteY2" fmla="*/ 82222 h 6858000"/>
              <a:gd name="connsiteX3" fmla="*/ 4167271 w 4167271"/>
              <a:gd name="connsiteY3" fmla="*/ 3429000 h 6858000"/>
              <a:gd name="connsiteX4" fmla="*/ 2387803 w 4167271"/>
              <a:gd name="connsiteY4" fmla="*/ 6775779 h 6858000"/>
              <a:gd name="connsiteX5" fmla="*/ 2259550 w 4167271"/>
              <a:gd name="connsiteY5" fmla="*/ 6858000 h 6858000"/>
              <a:gd name="connsiteX6" fmla="*/ 0 w 4167271"/>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67271" h="6858000">
                <a:moveTo>
                  <a:pt x="0" y="0"/>
                </a:moveTo>
                <a:lnTo>
                  <a:pt x="2259550" y="0"/>
                </a:lnTo>
                <a:lnTo>
                  <a:pt x="2387803" y="82222"/>
                </a:lnTo>
                <a:cubicBezTo>
                  <a:pt x="3461407" y="807534"/>
                  <a:pt x="4167271" y="2035835"/>
                  <a:pt x="4167271" y="3429000"/>
                </a:cubicBezTo>
                <a:cubicBezTo>
                  <a:pt x="4167271" y="4822165"/>
                  <a:pt x="3461407" y="6050467"/>
                  <a:pt x="2387803" y="6775779"/>
                </a:cubicBezTo>
                <a:lnTo>
                  <a:pt x="2259550" y="6858000"/>
                </a:lnTo>
                <a:lnTo>
                  <a:pt x="0" y="685800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CE2A442-0CD4-B97F-761C-195531B1F5C0}"/>
              </a:ext>
            </a:extLst>
          </p:cNvPr>
          <p:cNvSpPr>
            <a:spLocks noGrp="1"/>
          </p:cNvSpPr>
          <p:nvPr>
            <p:ph type="title"/>
          </p:nvPr>
        </p:nvSpPr>
        <p:spPr>
          <a:xfrm>
            <a:off x="77638" y="1153572"/>
            <a:ext cx="3809596" cy="4461163"/>
          </a:xfrm>
        </p:spPr>
        <p:txBody>
          <a:bodyPr>
            <a:normAutofit/>
          </a:bodyPr>
          <a:lstStyle/>
          <a:p>
            <a:r>
              <a:rPr lang="en-GB" dirty="0">
                <a:solidFill>
                  <a:srgbClr val="FFFFFF"/>
                </a:solidFill>
              </a:rPr>
              <a:t>An example….</a:t>
            </a:r>
          </a:p>
        </p:txBody>
      </p:sp>
      <p:sp>
        <p:nvSpPr>
          <p:cNvPr id="12" name="Arc 11">
            <a:extLst>
              <a:ext uri="{FF2B5EF4-FFF2-40B4-BE49-F238E27FC236}">
                <a16:creationId xmlns:a16="http://schemas.microsoft.com/office/drawing/2014/main" id="{081E4A58-353D-44AE-B2FC-2A74E2E400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7550402" y="2455479"/>
            <a:ext cx="4083433" cy="4083433"/>
          </a:xfrm>
          <a:prstGeom prst="arc">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3" name="Content Placeholder 2">
            <a:extLst>
              <a:ext uri="{FF2B5EF4-FFF2-40B4-BE49-F238E27FC236}">
                <a16:creationId xmlns:a16="http://schemas.microsoft.com/office/drawing/2014/main" id="{F982E2EF-AE52-1387-AE31-D7B6540C8E52}"/>
              </a:ext>
            </a:extLst>
          </p:cNvPr>
          <p:cNvSpPr>
            <a:spLocks noGrp="1"/>
          </p:cNvSpPr>
          <p:nvPr>
            <p:ph idx="1"/>
          </p:nvPr>
        </p:nvSpPr>
        <p:spPr>
          <a:xfrm>
            <a:off x="4447308" y="591344"/>
            <a:ext cx="6906491" cy="5585619"/>
          </a:xfrm>
        </p:spPr>
        <p:txBody>
          <a:bodyPr anchor="ctr">
            <a:normAutofit/>
          </a:bodyPr>
          <a:lstStyle/>
          <a:p>
            <a:pPr marL="0" indent="0">
              <a:buNone/>
            </a:pPr>
            <a:r>
              <a:rPr lang="en-GB" sz="1800" dirty="0"/>
              <a:t>Good afternoon, </a:t>
            </a:r>
          </a:p>
          <a:p>
            <a:pPr marL="0" indent="0">
              <a:buNone/>
            </a:pPr>
            <a:r>
              <a:rPr lang="en-GB" sz="1800" dirty="0"/>
              <a:t>I just had a quick question as I believe you are the GP liaison? If I am incorrect please let me know.</a:t>
            </a:r>
          </a:p>
          <a:p>
            <a:pPr marL="0" indent="0">
              <a:buNone/>
            </a:pPr>
            <a:r>
              <a:rPr lang="en-GB" sz="1800" b="1" dirty="0"/>
              <a:t>When we triage the patients from the GP referrals on ERS, some of them are being referred a while ago and then ending up a month or two later for us to triage... we just want to clarify if this is down to the patient not booking an appointment until a time after the referral has been made or if it's down to the </a:t>
            </a:r>
            <a:r>
              <a:rPr lang="en-GB" sz="1800" b="1" dirty="0" err="1"/>
              <a:t>gp</a:t>
            </a:r>
            <a:r>
              <a:rPr lang="en-GB" sz="1800" b="1" dirty="0"/>
              <a:t> not sending the referral off right away? I have had Mr Payne just enquiring about this during our triage session yesterday</a:t>
            </a:r>
          </a:p>
          <a:p>
            <a:pPr marL="0" indent="0">
              <a:buNone/>
            </a:pPr>
            <a:r>
              <a:rPr lang="en-GB" sz="1800" b="1" dirty="0"/>
              <a:t>an example we had was a patient whose referral was made on the 20th October but was only just added for us to triage in the last week - this patient has actually been upgraded to a 2ww from Mr Payne - so Mr Payne was concerned as its been over a month before he actually got to asses the referral</a:t>
            </a:r>
          </a:p>
          <a:p>
            <a:pPr marL="0" indent="0">
              <a:buNone/>
            </a:pPr>
            <a:r>
              <a:rPr lang="en-GB" sz="1800" dirty="0"/>
              <a:t>thanks</a:t>
            </a:r>
            <a:br>
              <a:rPr lang="en-GB" sz="1800" dirty="0"/>
            </a:br>
            <a:r>
              <a:rPr lang="en-GB" sz="1800" dirty="0"/>
              <a:t>XXXXX</a:t>
            </a:r>
          </a:p>
          <a:p>
            <a:pPr marL="0" indent="0">
              <a:buNone/>
            </a:pPr>
            <a:r>
              <a:rPr lang="en-GB" sz="1800" b="1" i="1" dirty="0"/>
              <a:t>Urology Outpatient Waiting List Officers</a:t>
            </a:r>
            <a:endParaRPr lang="en-GB" sz="1800" dirty="0"/>
          </a:p>
          <a:p>
            <a:endParaRPr lang="en-GB" sz="1800" dirty="0"/>
          </a:p>
        </p:txBody>
      </p:sp>
    </p:spTree>
    <p:extLst>
      <p:ext uri="{BB962C8B-B14F-4D97-AF65-F5344CB8AC3E}">
        <p14:creationId xmlns:p14="http://schemas.microsoft.com/office/powerpoint/2010/main" val="219494421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907EF6B7-1338-4443-8C46-6A318D952DF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Shape 9">
            <a:extLst>
              <a:ext uri="{FF2B5EF4-FFF2-40B4-BE49-F238E27FC236}">
                <a16:creationId xmlns:a16="http://schemas.microsoft.com/office/drawing/2014/main" id="{DAAE4CDD-124C-4DCF-9584-B6033B545DD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4167271" cy="6858000"/>
          </a:xfrm>
          <a:custGeom>
            <a:avLst/>
            <a:gdLst>
              <a:gd name="connsiteX0" fmla="*/ 0 w 4167271"/>
              <a:gd name="connsiteY0" fmla="*/ 0 h 6858000"/>
              <a:gd name="connsiteX1" fmla="*/ 2259550 w 4167271"/>
              <a:gd name="connsiteY1" fmla="*/ 0 h 6858000"/>
              <a:gd name="connsiteX2" fmla="*/ 2387803 w 4167271"/>
              <a:gd name="connsiteY2" fmla="*/ 82222 h 6858000"/>
              <a:gd name="connsiteX3" fmla="*/ 4167271 w 4167271"/>
              <a:gd name="connsiteY3" fmla="*/ 3429000 h 6858000"/>
              <a:gd name="connsiteX4" fmla="*/ 2387803 w 4167271"/>
              <a:gd name="connsiteY4" fmla="*/ 6775779 h 6858000"/>
              <a:gd name="connsiteX5" fmla="*/ 2259550 w 4167271"/>
              <a:gd name="connsiteY5" fmla="*/ 6858000 h 6858000"/>
              <a:gd name="connsiteX6" fmla="*/ 0 w 4167271"/>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67271" h="6858000">
                <a:moveTo>
                  <a:pt x="0" y="0"/>
                </a:moveTo>
                <a:lnTo>
                  <a:pt x="2259550" y="0"/>
                </a:lnTo>
                <a:lnTo>
                  <a:pt x="2387803" y="82222"/>
                </a:lnTo>
                <a:cubicBezTo>
                  <a:pt x="3461407" y="807534"/>
                  <a:pt x="4167271" y="2035835"/>
                  <a:pt x="4167271" y="3429000"/>
                </a:cubicBezTo>
                <a:cubicBezTo>
                  <a:pt x="4167271" y="4822165"/>
                  <a:pt x="3461407" y="6050467"/>
                  <a:pt x="2387803" y="6775779"/>
                </a:cubicBezTo>
                <a:lnTo>
                  <a:pt x="2259550" y="6858000"/>
                </a:lnTo>
                <a:lnTo>
                  <a:pt x="0" y="685800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6CEB2CDD-AC02-1C8C-158E-D7EBF5C3C56C}"/>
              </a:ext>
            </a:extLst>
          </p:cNvPr>
          <p:cNvSpPr>
            <a:spLocks noGrp="1"/>
          </p:cNvSpPr>
          <p:nvPr>
            <p:ph type="title"/>
          </p:nvPr>
        </p:nvSpPr>
        <p:spPr>
          <a:xfrm>
            <a:off x="0" y="1153572"/>
            <a:ext cx="3887234" cy="4461163"/>
          </a:xfrm>
        </p:spPr>
        <p:txBody>
          <a:bodyPr>
            <a:normAutofit/>
          </a:bodyPr>
          <a:lstStyle/>
          <a:p>
            <a:r>
              <a:rPr lang="en-GB" sz="3600" dirty="0">
                <a:solidFill>
                  <a:srgbClr val="FFFFFF"/>
                </a:solidFill>
              </a:rPr>
              <a:t>Triaging C&amp;B Urology Referrals – the benefits</a:t>
            </a:r>
          </a:p>
        </p:txBody>
      </p:sp>
      <p:sp>
        <p:nvSpPr>
          <p:cNvPr id="12" name="Arc 11">
            <a:extLst>
              <a:ext uri="{FF2B5EF4-FFF2-40B4-BE49-F238E27FC236}">
                <a16:creationId xmlns:a16="http://schemas.microsoft.com/office/drawing/2014/main" id="{081E4A58-353D-44AE-B2FC-2A74E2E400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7550402" y="2455479"/>
            <a:ext cx="4083433" cy="4083433"/>
          </a:xfrm>
          <a:prstGeom prst="arc">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3" name="Content Placeholder 2">
            <a:extLst>
              <a:ext uri="{FF2B5EF4-FFF2-40B4-BE49-F238E27FC236}">
                <a16:creationId xmlns:a16="http://schemas.microsoft.com/office/drawing/2014/main" id="{4E5160FB-F203-C506-533E-D39DDAC98535}"/>
              </a:ext>
            </a:extLst>
          </p:cNvPr>
          <p:cNvSpPr>
            <a:spLocks noGrp="1"/>
          </p:cNvSpPr>
          <p:nvPr>
            <p:ph idx="1"/>
          </p:nvPr>
        </p:nvSpPr>
        <p:spPr>
          <a:xfrm>
            <a:off x="4447308" y="591344"/>
            <a:ext cx="6906491" cy="5585619"/>
          </a:xfrm>
        </p:spPr>
        <p:txBody>
          <a:bodyPr anchor="ctr">
            <a:normAutofit/>
          </a:bodyPr>
          <a:lstStyle/>
          <a:p>
            <a:pPr marL="0" indent="0">
              <a:buNone/>
            </a:pPr>
            <a:r>
              <a:rPr lang="en-GB" sz="2000" dirty="0"/>
              <a:t>Small number of patients however, out of 51 patients triaged</a:t>
            </a:r>
          </a:p>
          <a:p>
            <a:r>
              <a:rPr lang="en-GB" sz="2000" b="1" dirty="0"/>
              <a:t>26% </a:t>
            </a:r>
            <a:r>
              <a:rPr lang="en-GB" sz="2000" dirty="0"/>
              <a:t>declined freeing up valuable space, some moved to correct pathways</a:t>
            </a:r>
          </a:p>
          <a:p>
            <a:pPr lvl="1"/>
            <a:r>
              <a:rPr lang="en-GB" sz="2000" dirty="0"/>
              <a:t>Adrenal mass on C&amp;B changed to 2ww</a:t>
            </a:r>
          </a:p>
          <a:p>
            <a:pPr lvl="1"/>
            <a:r>
              <a:rPr lang="en-GB" sz="2000" dirty="0"/>
              <a:t>2x Patients Upgraded to 2ww</a:t>
            </a:r>
          </a:p>
          <a:p>
            <a:r>
              <a:rPr lang="en-GB" sz="2000" dirty="0"/>
              <a:t>Of those accepted, urgent cases identified and care expedited</a:t>
            </a:r>
          </a:p>
          <a:p>
            <a:pPr lvl="1"/>
            <a:r>
              <a:rPr lang="en-GB" sz="2000" dirty="0"/>
              <a:t>2x Ureteric stone patients identified &amp; Mx expedited</a:t>
            </a:r>
          </a:p>
          <a:p>
            <a:pPr lvl="1"/>
            <a:r>
              <a:rPr lang="en-GB" sz="2000" dirty="0"/>
              <a:t>2x patients upgraded</a:t>
            </a:r>
          </a:p>
          <a:p>
            <a:r>
              <a:rPr lang="en-GB" sz="2000" dirty="0"/>
              <a:t>Tests requested to facilitate current clinic appointments identified</a:t>
            </a:r>
          </a:p>
          <a:p>
            <a:r>
              <a:rPr lang="en-GB" sz="2000" dirty="0"/>
              <a:t>Triaging identified tests required for future One Stop clinics                    </a:t>
            </a:r>
          </a:p>
          <a:p>
            <a:pPr lvl="1"/>
            <a:r>
              <a:rPr lang="en-GB" sz="2000" dirty="0"/>
              <a:t>USS, Flexi, Flow, X-rays</a:t>
            </a:r>
          </a:p>
          <a:p>
            <a:r>
              <a:rPr lang="en-GB" sz="2000" dirty="0"/>
              <a:t>Urgent waits/2ww reduced</a:t>
            </a:r>
          </a:p>
          <a:p>
            <a:r>
              <a:rPr lang="en-GB" sz="2000" dirty="0"/>
              <a:t>IPSS / FVC don’t forget</a:t>
            </a:r>
          </a:p>
          <a:p>
            <a:endParaRPr lang="en-GB" sz="1300" dirty="0"/>
          </a:p>
        </p:txBody>
      </p:sp>
    </p:spTree>
    <p:extLst>
      <p:ext uri="{BB962C8B-B14F-4D97-AF65-F5344CB8AC3E}">
        <p14:creationId xmlns:p14="http://schemas.microsoft.com/office/powerpoint/2010/main" val="67638759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EEC92C4A-1C3C-CC25-F402-75B5C772BE72}"/>
            </a:ext>
          </a:extLst>
        </p:cNvPr>
        <p:cNvGrpSpPr/>
        <p:nvPr/>
      </p:nvGrpSpPr>
      <p:grpSpPr>
        <a:xfrm>
          <a:off x="0" y="0"/>
          <a:ext cx="0" cy="0"/>
          <a:chOff x="0" y="0"/>
          <a:chExt cx="0" cy="0"/>
        </a:xfrm>
      </p:grpSpPr>
      <p:sp useBgFill="1">
        <p:nvSpPr>
          <p:cNvPr id="16" name="Rectangle 15">
            <a:extLst>
              <a:ext uri="{FF2B5EF4-FFF2-40B4-BE49-F238E27FC236}">
                <a16:creationId xmlns:a16="http://schemas.microsoft.com/office/drawing/2014/main" id="{EC6303AB-766B-0469-AF8E-4892140916B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Freeform: Shape 16">
            <a:extLst>
              <a:ext uri="{FF2B5EF4-FFF2-40B4-BE49-F238E27FC236}">
                <a16:creationId xmlns:a16="http://schemas.microsoft.com/office/drawing/2014/main" id="{56BD78D9-BA7A-E18D-AE8F-D1C99656959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4167271" cy="6858000"/>
          </a:xfrm>
          <a:custGeom>
            <a:avLst/>
            <a:gdLst>
              <a:gd name="connsiteX0" fmla="*/ 0 w 4167271"/>
              <a:gd name="connsiteY0" fmla="*/ 0 h 6858000"/>
              <a:gd name="connsiteX1" fmla="*/ 2259550 w 4167271"/>
              <a:gd name="connsiteY1" fmla="*/ 0 h 6858000"/>
              <a:gd name="connsiteX2" fmla="*/ 2387803 w 4167271"/>
              <a:gd name="connsiteY2" fmla="*/ 82222 h 6858000"/>
              <a:gd name="connsiteX3" fmla="*/ 4167271 w 4167271"/>
              <a:gd name="connsiteY3" fmla="*/ 3429000 h 6858000"/>
              <a:gd name="connsiteX4" fmla="*/ 2387803 w 4167271"/>
              <a:gd name="connsiteY4" fmla="*/ 6775779 h 6858000"/>
              <a:gd name="connsiteX5" fmla="*/ 2259550 w 4167271"/>
              <a:gd name="connsiteY5" fmla="*/ 6858000 h 6858000"/>
              <a:gd name="connsiteX6" fmla="*/ 0 w 4167271"/>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67271" h="6858000">
                <a:moveTo>
                  <a:pt x="0" y="0"/>
                </a:moveTo>
                <a:lnTo>
                  <a:pt x="2259550" y="0"/>
                </a:lnTo>
                <a:lnTo>
                  <a:pt x="2387803" y="82222"/>
                </a:lnTo>
                <a:cubicBezTo>
                  <a:pt x="3461407" y="807534"/>
                  <a:pt x="4167271" y="2035835"/>
                  <a:pt x="4167271" y="3429000"/>
                </a:cubicBezTo>
                <a:cubicBezTo>
                  <a:pt x="4167271" y="4822165"/>
                  <a:pt x="3461407" y="6050467"/>
                  <a:pt x="2387803" y="6775779"/>
                </a:cubicBezTo>
                <a:lnTo>
                  <a:pt x="2259550" y="6858000"/>
                </a:lnTo>
                <a:lnTo>
                  <a:pt x="0" y="685800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9C0BFF04-01C1-B435-C93F-6302F2E1AFFC}"/>
              </a:ext>
            </a:extLst>
          </p:cNvPr>
          <p:cNvSpPr>
            <a:spLocks noGrp="1"/>
          </p:cNvSpPr>
          <p:nvPr>
            <p:ph type="title"/>
          </p:nvPr>
        </p:nvSpPr>
        <p:spPr>
          <a:xfrm>
            <a:off x="0" y="1153572"/>
            <a:ext cx="3887234" cy="4461163"/>
          </a:xfrm>
        </p:spPr>
        <p:txBody>
          <a:bodyPr>
            <a:normAutofit/>
          </a:bodyPr>
          <a:lstStyle/>
          <a:p>
            <a:r>
              <a:rPr lang="en-GB" dirty="0">
                <a:solidFill>
                  <a:srgbClr val="FFFFFF"/>
                </a:solidFill>
              </a:rPr>
              <a:t>Key Themes</a:t>
            </a:r>
          </a:p>
        </p:txBody>
      </p:sp>
      <p:sp>
        <p:nvSpPr>
          <p:cNvPr id="18" name="Arc 17">
            <a:extLst>
              <a:ext uri="{FF2B5EF4-FFF2-40B4-BE49-F238E27FC236}">
                <a16:creationId xmlns:a16="http://schemas.microsoft.com/office/drawing/2014/main" id="{8CFFC7BC-D52F-02F2-5A4B-26831A08AD3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7550402" y="2455479"/>
            <a:ext cx="4083433" cy="4083433"/>
          </a:xfrm>
          <a:prstGeom prst="arc">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3" name="Content Placeholder 2">
            <a:extLst>
              <a:ext uri="{FF2B5EF4-FFF2-40B4-BE49-F238E27FC236}">
                <a16:creationId xmlns:a16="http://schemas.microsoft.com/office/drawing/2014/main" id="{0C743FD7-3B28-76DF-17AD-C8405B531F5D}"/>
              </a:ext>
            </a:extLst>
          </p:cNvPr>
          <p:cNvSpPr>
            <a:spLocks noGrp="1"/>
          </p:cNvSpPr>
          <p:nvPr>
            <p:ph idx="1"/>
          </p:nvPr>
        </p:nvSpPr>
        <p:spPr>
          <a:xfrm>
            <a:off x="4447308" y="1535502"/>
            <a:ext cx="6906491" cy="4641461"/>
          </a:xfrm>
        </p:spPr>
        <p:txBody>
          <a:bodyPr anchor="ctr">
            <a:normAutofit fontScale="70000" lnSpcReduction="20000"/>
          </a:bodyPr>
          <a:lstStyle/>
          <a:p>
            <a:pPr marL="0" indent="0">
              <a:buNone/>
            </a:pPr>
            <a:endParaRPr lang="en-GB" dirty="0"/>
          </a:p>
          <a:p>
            <a:r>
              <a:rPr lang="en-GB" sz="3300" dirty="0"/>
              <a:t>Communication – it needs to improve (both ways)</a:t>
            </a:r>
          </a:p>
          <a:p>
            <a:pPr lvl="1"/>
            <a:r>
              <a:rPr lang="en-GB" sz="2800" dirty="0"/>
              <a:t>Understanding of pathways/systems mutually</a:t>
            </a:r>
          </a:p>
          <a:p>
            <a:pPr lvl="1"/>
            <a:r>
              <a:rPr lang="en-GB" sz="2800" dirty="0"/>
              <a:t>Responsive access</a:t>
            </a:r>
          </a:p>
          <a:p>
            <a:pPr lvl="1"/>
            <a:r>
              <a:rPr lang="en-GB" sz="2800" dirty="0"/>
              <a:t>Development of relationships</a:t>
            </a:r>
          </a:p>
          <a:p>
            <a:endParaRPr lang="en-GB" sz="3300" dirty="0"/>
          </a:p>
          <a:p>
            <a:r>
              <a:rPr lang="en-GB" sz="3300" dirty="0"/>
              <a:t>Consistency</a:t>
            </a:r>
          </a:p>
          <a:p>
            <a:pPr lvl="1"/>
            <a:r>
              <a:rPr lang="en-GB" sz="2800" dirty="0"/>
              <a:t>Pathways (agreed and accessible) to support referrals</a:t>
            </a:r>
          </a:p>
          <a:p>
            <a:pPr lvl="1"/>
            <a:r>
              <a:rPr lang="en-GB" sz="2800" dirty="0"/>
              <a:t>Responses to add value, especially A&amp;G</a:t>
            </a:r>
          </a:p>
          <a:p>
            <a:pPr lvl="1"/>
            <a:r>
              <a:rPr lang="en-GB" sz="2800" dirty="0"/>
              <a:t>Reduce admin burden</a:t>
            </a:r>
          </a:p>
          <a:p>
            <a:pPr lvl="1"/>
            <a:endParaRPr lang="en-GB" sz="2800" dirty="0"/>
          </a:p>
          <a:p>
            <a:r>
              <a:rPr lang="en-GB" sz="3300" dirty="0"/>
              <a:t>Technology</a:t>
            </a:r>
          </a:p>
          <a:p>
            <a:pPr lvl="1"/>
            <a:r>
              <a:rPr lang="en-GB" sz="2800" dirty="0"/>
              <a:t>AI to help with aiding clinical decision making</a:t>
            </a:r>
          </a:p>
          <a:p>
            <a:pPr lvl="1"/>
            <a:r>
              <a:rPr lang="en-GB" sz="2800" dirty="0"/>
              <a:t>Assisting OPD with data to aid triage/appointment value e.g. IPSS/FVC/UTI etc</a:t>
            </a:r>
          </a:p>
          <a:p>
            <a:pPr lvl="1"/>
            <a:endParaRPr lang="en-GB" dirty="0"/>
          </a:p>
          <a:p>
            <a:pPr lvl="1"/>
            <a:endParaRPr lang="en-GB" dirty="0"/>
          </a:p>
          <a:p>
            <a:pPr lvl="1"/>
            <a:endParaRPr lang="en-GB" dirty="0"/>
          </a:p>
        </p:txBody>
      </p:sp>
    </p:spTree>
    <p:extLst>
      <p:ext uri="{BB962C8B-B14F-4D97-AF65-F5344CB8AC3E}">
        <p14:creationId xmlns:p14="http://schemas.microsoft.com/office/powerpoint/2010/main" val="116018720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9B94B59D-AA28-E65C-4365-8971BB80C0EA}"/>
            </a:ext>
          </a:extLst>
        </p:cNvPr>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B5CD5B52-2DB8-83E8-0FD1-FA39AC7DE82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Shape 9">
            <a:extLst>
              <a:ext uri="{FF2B5EF4-FFF2-40B4-BE49-F238E27FC236}">
                <a16:creationId xmlns:a16="http://schemas.microsoft.com/office/drawing/2014/main" id="{5F73602D-2EE6-D412-7EAD-EDE3C917D39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4167271" cy="6858000"/>
          </a:xfrm>
          <a:custGeom>
            <a:avLst/>
            <a:gdLst>
              <a:gd name="connsiteX0" fmla="*/ 0 w 4167271"/>
              <a:gd name="connsiteY0" fmla="*/ 0 h 6858000"/>
              <a:gd name="connsiteX1" fmla="*/ 2259550 w 4167271"/>
              <a:gd name="connsiteY1" fmla="*/ 0 h 6858000"/>
              <a:gd name="connsiteX2" fmla="*/ 2387803 w 4167271"/>
              <a:gd name="connsiteY2" fmla="*/ 82222 h 6858000"/>
              <a:gd name="connsiteX3" fmla="*/ 4167271 w 4167271"/>
              <a:gd name="connsiteY3" fmla="*/ 3429000 h 6858000"/>
              <a:gd name="connsiteX4" fmla="*/ 2387803 w 4167271"/>
              <a:gd name="connsiteY4" fmla="*/ 6775779 h 6858000"/>
              <a:gd name="connsiteX5" fmla="*/ 2259550 w 4167271"/>
              <a:gd name="connsiteY5" fmla="*/ 6858000 h 6858000"/>
              <a:gd name="connsiteX6" fmla="*/ 0 w 4167271"/>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67271" h="6858000">
                <a:moveTo>
                  <a:pt x="0" y="0"/>
                </a:moveTo>
                <a:lnTo>
                  <a:pt x="2259550" y="0"/>
                </a:lnTo>
                <a:lnTo>
                  <a:pt x="2387803" y="82222"/>
                </a:lnTo>
                <a:cubicBezTo>
                  <a:pt x="3461407" y="807534"/>
                  <a:pt x="4167271" y="2035835"/>
                  <a:pt x="4167271" y="3429000"/>
                </a:cubicBezTo>
                <a:cubicBezTo>
                  <a:pt x="4167271" y="4822165"/>
                  <a:pt x="3461407" y="6050467"/>
                  <a:pt x="2387803" y="6775779"/>
                </a:cubicBezTo>
                <a:lnTo>
                  <a:pt x="2259550" y="6858000"/>
                </a:lnTo>
                <a:lnTo>
                  <a:pt x="0" y="685800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8A649996-5B7F-B4C8-D99C-A391965AF685}"/>
              </a:ext>
            </a:extLst>
          </p:cNvPr>
          <p:cNvSpPr>
            <a:spLocks noGrp="1"/>
          </p:cNvSpPr>
          <p:nvPr>
            <p:ph type="title"/>
          </p:nvPr>
        </p:nvSpPr>
        <p:spPr>
          <a:xfrm>
            <a:off x="77638" y="1153572"/>
            <a:ext cx="3809596" cy="4461163"/>
          </a:xfrm>
        </p:spPr>
        <p:txBody>
          <a:bodyPr>
            <a:normAutofit/>
          </a:bodyPr>
          <a:lstStyle/>
          <a:p>
            <a:r>
              <a:rPr lang="en-GB" dirty="0">
                <a:solidFill>
                  <a:srgbClr val="FFFFFF"/>
                </a:solidFill>
              </a:rPr>
              <a:t>We need to talk more to each other….</a:t>
            </a:r>
          </a:p>
        </p:txBody>
      </p:sp>
      <p:sp>
        <p:nvSpPr>
          <p:cNvPr id="12" name="Arc 11">
            <a:extLst>
              <a:ext uri="{FF2B5EF4-FFF2-40B4-BE49-F238E27FC236}">
                <a16:creationId xmlns:a16="http://schemas.microsoft.com/office/drawing/2014/main" id="{3CA3273E-F122-5643-4830-597221F759A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7550402" y="2455479"/>
            <a:ext cx="4083433" cy="4083433"/>
          </a:xfrm>
          <a:prstGeom prst="arc">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3" name="Content Placeholder 2">
            <a:extLst>
              <a:ext uri="{FF2B5EF4-FFF2-40B4-BE49-F238E27FC236}">
                <a16:creationId xmlns:a16="http://schemas.microsoft.com/office/drawing/2014/main" id="{470E7AD5-A5B8-E4EF-1005-DE5ACFACA73B}"/>
              </a:ext>
            </a:extLst>
          </p:cNvPr>
          <p:cNvSpPr>
            <a:spLocks noGrp="1"/>
          </p:cNvSpPr>
          <p:nvPr>
            <p:ph idx="1"/>
          </p:nvPr>
        </p:nvSpPr>
        <p:spPr>
          <a:xfrm>
            <a:off x="4447308" y="591344"/>
            <a:ext cx="6906491" cy="5585619"/>
          </a:xfrm>
        </p:spPr>
        <p:txBody>
          <a:bodyPr anchor="ctr">
            <a:normAutofit/>
          </a:bodyPr>
          <a:lstStyle/>
          <a:p>
            <a:endParaRPr lang="en-GB" sz="1800" dirty="0"/>
          </a:p>
        </p:txBody>
      </p:sp>
    </p:spTree>
    <p:extLst>
      <p:ext uri="{BB962C8B-B14F-4D97-AF65-F5344CB8AC3E}">
        <p14:creationId xmlns:p14="http://schemas.microsoft.com/office/powerpoint/2010/main" val="110968799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FD4B4F3-9673-083A-3579-BE4FF283EA23}"/>
            </a:ext>
          </a:extLst>
        </p:cNvPr>
        <p:cNvGrpSpPr/>
        <p:nvPr/>
      </p:nvGrpSpPr>
      <p:grpSpPr>
        <a:xfrm>
          <a:off x="0" y="0"/>
          <a:ext cx="0" cy="0"/>
          <a:chOff x="0" y="0"/>
          <a:chExt cx="0" cy="0"/>
        </a:xfrm>
      </p:grpSpPr>
      <p:sp>
        <p:nvSpPr>
          <p:cNvPr id="15" name="TextBox 14">
            <a:extLst>
              <a:ext uri="{FF2B5EF4-FFF2-40B4-BE49-F238E27FC236}">
                <a16:creationId xmlns:a16="http://schemas.microsoft.com/office/drawing/2014/main" id="{CE7B588D-9054-15CA-214E-F4FE043D5ACA}"/>
              </a:ext>
            </a:extLst>
          </p:cNvPr>
          <p:cNvSpPr txBox="1"/>
          <p:nvPr/>
        </p:nvSpPr>
        <p:spPr>
          <a:xfrm rot="17014534">
            <a:off x="3694506" y="-89309"/>
            <a:ext cx="8660174" cy="5014623"/>
          </a:xfrm>
          <a:prstGeom prst="rect">
            <a:avLst/>
          </a:prstGeom>
          <a:noFill/>
        </p:spPr>
        <p:txBody>
          <a:bodyPr wrap="square" rtlCol="0">
            <a:prstTxWarp prst="textArchDown">
              <a:avLst>
                <a:gd name="adj" fmla="val 543138"/>
              </a:avLst>
            </a:prstTxWarp>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w="0"/>
                <a:solidFill>
                  <a:srgbClr val="156082"/>
                </a:solidFill>
                <a:effectLst>
                  <a:outerShdw blurRad="38100" dist="25400" dir="5400000" algn="ctr" rotWithShape="0">
                    <a:srgbClr val="6E747A">
                      <a:alpha val="43000"/>
                    </a:srgbClr>
                  </a:outerShdw>
                </a:effectLst>
                <a:uLnTx/>
                <a:uFillTx/>
                <a:latin typeface="Aptos" panose="02110004020202020204"/>
                <a:ea typeface="+mn-ea"/>
                <a:cs typeface="+mn-cs"/>
              </a:rPr>
              <a:t>WHICH CAN SIGNIFCANTLY DELAY OR IMPACT THE PATIENT JOURNEY </a:t>
            </a:r>
          </a:p>
        </p:txBody>
      </p:sp>
      <p:sp>
        <p:nvSpPr>
          <p:cNvPr id="13" name="TextBox 12">
            <a:extLst>
              <a:ext uri="{FF2B5EF4-FFF2-40B4-BE49-F238E27FC236}">
                <a16:creationId xmlns:a16="http://schemas.microsoft.com/office/drawing/2014/main" id="{FA64D0D7-8D1C-0A4B-EA6D-59AFFCB5E4E0}"/>
              </a:ext>
            </a:extLst>
          </p:cNvPr>
          <p:cNvSpPr txBox="1"/>
          <p:nvPr/>
        </p:nvSpPr>
        <p:spPr>
          <a:xfrm rot="17518430">
            <a:off x="-1873752" y="-3167263"/>
            <a:ext cx="11308492" cy="8646513"/>
          </a:xfrm>
          <a:prstGeom prst="rect">
            <a:avLst/>
          </a:prstGeom>
          <a:noFill/>
        </p:spPr>
        <p:txBody>
          <a:bodyPr wrap="square" rtlCol="0">
            <a:prstTxWarp prst="textArchDown">
              <a:avLst>
                <a:gd name="adj" fmla="val 1213608"/>
              </a:avLst>
            </a:prstTxWarp>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w="0"/>
                <a:solidFill>
                  <a:srgbClr val="156082"/>
                </a:solidFill>
                <a:effectLst>
                  <a:outerShdw blurRad="38100" dist="25400" dir="5400000" algn="ctr" rotWithShape="0">
                    <a:srgbClr val="6E747A">
                      <a:alpha val="43000"/>
                    </a:srgbClr>
                  </a:outerShdw>
                </a:effectLst>
                <a:uLnTx/>
                <a:uFillTx/>
                <a:latin typeface="Aptos" panose="02110004020202020204"/>
                <a:ea typeface="+mn-ea"/>
                <a:cs typeface="+mn-cs"/>
              </a:rPr>
              <a:t>WHICH CAUSES FRUSTRATION IN GENERAL PRACTICE</a:t>
            </a:r>
          </a:p>
        </p:txBody>
      </p:sp>
      <p:sp>
        <p:nvSpPr>
          <p:cNvPr id="11" name="Arc 10">
            <a:extLst>
              <a:ext uri="{FF2B5EF4-FFF2-40B4-BE49-F238E27FC236}">
                <a16:creationId xmlns:a16="http://schemas.microsoft.com/office/drawing/2014/main" id="{6DD48F09-7431-4791-0D16-82FA02D58BEA}"/>
              </a:ext>
            </a:extLst>
          </p:cNvPr>
          <p:cNvSpPr/>
          <p:nvPr/>
        </p:nvSpPr>
        <p:spPr>
          <a:xfrm rot="4909661">
            <a:off x="-4406105" y="-5891766"/>
            <a:ext cx="13278702" cy="12388299"/>
          </a:xfrm>
          <a:prstGeom prst="arc">
            <a:avLst>
              <a:gd name="adj1" fmla="val 16504079"/>
              <a:gd name="adj2" fmla="val 4414"/>
            </a:avLst>
          </a:prstGeom>
        </p:spPr>
        <p:style>
          <a:lnRef idx="2">
            <a:schemeClr val="accent1"/>
          </a:lnRef>
          <a:fillRef idx="0">
            <a:schemeClr val="accent1"/>
          </a:fillRef>
          <a:effectRef idx="1">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Aptos" panose="02110004020202020204"/>
              <a:ea typeface="+mn-ea"/>
              <a:cs typeface="+mn-cs"/>
            </a:endParaRPr>
          </a:p>
        </p:txBody>
      </p:sp>
      <p:sp>
        <p:nvSpPr>
          <p:cNvPr id="12" name="Arc 11">
            <a:extLst>
              <a:ext uri="{FF2B5EF4-FFF2-40B4-BE49-F238E27FC236}">
                <a16:creationId xmlns:a16="http://schemas.microsoft.com/office/drawing/2014/main" id="{2FF9F096-0333-05FA-140C-EDC767F00A63}"/>
              </a:ext>
            </a:extLst>
          </p:cNvPr>
          <p:cNvSpPr/>
          <p:nvPr/>
        </p:nvSpPr>
        <p:spPr>
          <a:xfrm rot="4909661">
            <a:off x="-127312" y="-4015795"/>
            <a:ext cx="13337393" cy="8601072"/>
          </a:xfrm>
          <a:prstGeom prst="arc">
            <a:avLst>
              <a:gd name="adj1" fmla="val 16504079"/>
              <a:gd name="adj2" fmla="val 4414"/>
            </a:avLst>
          </a:prstGeom>
        </p:spPr>
        <p:style>
          <a:lnRef idx="2">
            <a:schemeClr val="accent1"/>
          </a:lnRef>
          <a:fillRef idx="0">
            <a:schemeClr val="accent1"/>
          </a:fillRef>
          <a:effectRef idx="1">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Aptos" panose="02110004020202020204"/>
              <a:ea typeface="+mn-ea"/>
              <a:cs typeface="+mn-cs"/>
            </a:endParaRPr>
          </a:p>
        </p:txBody>
      </p:sp>
      <p:sp>
        <p:nvSpPr>
          <p:cNvPr id="14" name="Arc 13">
            <a:extLst>
              <a:ext uri="{FF2B5EF4-FFF2-40B4-BE49-F238E27FC236}">
                <a16:creationId xmlns:a16="http://schemas.microsoft.com/office/drawing/2014/main" id="{475D42DB-3400-492A-BD69-D6D999C6EDD3}"/>
              </a:ext>
            </a:extLst>
          </p:cNvPr>
          <p:cNvSpPr/>
          <p:nvPr/>
        </p:nvSpPr>
        <p:spPr>
          <a:xfrm rot="4909661">
            <a:off x="-5909252" y="-5763522"/>
            <a:ext cx="10323812" cy="12230429"/>
          </a:xfrm>
          <a:prstGeom prst="arc">
            <a:avLst>
              <a:gd name="adj1" fmla="val 16504079"/>
              <a:gd name="adj2" fmla="val 4414"/>
            </a:avLst>
          </a:prstGeom>
        </p:spPr>
        <p:style>
          <a:lnRef idx="2">
            <a:schemeClr val="accent1"/>
          </a:lnRef>
          <a:fillRef idx="0">
            <a:schemeClr val="accent1"/>
          </a:fillRef>
          <a:effectRef idx="1">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Aptos" panose="02110004020202020204"/>
              <a:ea typeface="+mn-ea"/>
              <a:cs typeface="+mn-cs"/>
            </a:endParaRPr>
          </a:p>
        </p:txBody>
      </p:sp>
      <p:sp>
        <p:nvSpPr>
          <p:cNvPr id="4" name="Arc 3">
            <a:extLst>
              <a:ext uri="{FF2B5EF4-FFF2-40B4-BE49-F238E27FC236}">
                <a16:creationId xmlns:a16="http://schemas.microsoft.com/office/drawing/2014/main" id="{1E839303-47E4-30E1-3C97-0C50C161F79B}"/>
              </a:ext>
            </a:extLst>
          </p:cNvPr>
          <p:cNvSpPr/>
          <p:nvPr/>
        </p:nvSpPr>
        <p:spPr>
          <a:xfrm rot="4909661">
            <a:off x="-5033410" y="-4931871"/>
            <a:ext cx="8741238" cy="10482172"/>
          </a:xfrm>
          <a:prstGeom prst="arc">
            <a:avLst>
              <a:gd name="adj1" fmla="val 16504079"/>
              <a:gd name="adj2" fmla="val 4414"/>
            </a:avLst>
          </a:prstGeom>
        </p:spPr>
        <p:style>
          <a:lnRef idx="2">
            <a:schemeClr val="accent1"/>
          </a:lnRef>
          <a:fillRef idx="0">
            <a:schemeClr val="accent1"/>
          </a:fillRef>
          <a:effectRef idx="1">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Aptos" panose="02110004020202020204"/>
              <a:ea typeface="+mn-ea"/>
              <a:cs typeface="+mn-cs"/>
            </a:endParaRPr>
          </a:p>
        </p:txBody>
      </p:sp>
      <p:sp>
        <p:nvSpPr>
          <p:cNvPr id="5" name="TextBox 4">
            <a:extLst>
              <a:ext uri="{FF2B5EF4-FFF2-40B4-BE49-F238E27FC236}">
                <a16:creationId xmlns:a16="http://schemas.microsoft.com/office/drawing/2014/main" id="{C1922674-7027-849E-C3FA-99ED7FFA8196}"/>
              </a:ext>
            </a:extLst>
          </p:cNvPr>
          <p:cNvSpPr txBox="1"/>
          <p:nvPr/>
        </p:nvSpPr>
        <p:spPr>
          <a:xfrm>
            <a:off x="-158460" y="94165"/>
            <a:ext cx="3938954" cy="2123658"/>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3600" b="0" i="0" u="none" strike="noStrike" kern="1200" cap="none" spc="0" normalizeH="0" baseline="0" noProof="0" dirty="0">
                <a:ln>
                  <a:noFill/>
                </a:ln>
                <a:solidFill>
                  <a:prstClr val="black"/>
                </a:solidFill>
                <a:effectLst/>
                <a:uLnTx/>
                <a:uFillTx/>
                <a:latin typeface="Aptos" panose="02110004020202020204"/>
                <a:ea typeface="+mn-ea"/>
                <a:cs typeface="+mn-cs"/>
              </a:rPr>
              <a:t>The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6000" b="0" i="0" u="none" strike="noStrike" kern="1200" cap="none" spc="0" normalizeH="0" baseline="0" noProof="0" dirty="0">
                <a:ln>
                  <a:noFill/>
                </a:ln>
                <a:solidFill>
                  <a:srgbClr val="0E2841">
                    <a:lumMod val="50000"/>
                    <a:lumOff val="50000"/>
                  </a:srgbClr>
                </a:solidFill>
                <a:effectLst/>
                <a:uLnTx/>
                <a:uFillTx/>
                <a:latin typeface="Aptos" panose="02110004020202020204"/>
                <a:ea typeface="+mn-ea"/>
                <a:cs typeface="+mn-cs"/>
              </a:rPr>
              <a:t>RIPPLE</a:t>
            </a:r>
            <a:r>
              <a:rPr kumimoji="0" lang="en-GB" sz="6000" b="0" i="0" u="none" strike="noStrike" kern="1200" cap="none" spc="0" normalizeH="0" baseline="0" noProof="0" dirty="0">
                <a:ln>
                  <a:noFill/>
                </a:ln>
                <a:solidFill>
                  <a:prstClr val="black"/>
                </a:solidFill>
                <a:effectLst/>
                <a:uLnTx/>
                <a:uFillTx/>
                <a:latin typeface="Aptos" panose="02110004020202020204"/>
                <a:ea typeface="+mn-ea"/>
                <a:cs typeface="+mn-cs"/>
              </a:rPr>
              <a:t> </a:t>
            </a:r>
            <a:endParaRPr kumimoji="0" lang="en-GB" sz="36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3600" b="0" i="0" u="none" strike="noStrike" kern="1200" cap="none" spc="0" normalizeH="0" baseline="0" noProof="0" dirty="0">
                <a:ln>
                  <a:noFill/>
                </a:ln>
                <a:solidFill>
                  <a:prstClr val="black"/>
                </a:solidFill>
                <a:effectLst/>
                <a:uLnTx/>
                <a:uFillTx/>
                <a:latin typeface="Aptos" panose="02110004020202020204"/>
                <a:ea typeface="+mn-ea"/>
                <a:cs typeface="+mn-cs"/>
              </a:rPr>
              <a:t>EFFECT</a:t>
            </a:r>
          </a:p>
        </p:txBody>
      </p:sp>
      <p:sp>
        <p:nvSpPr>
          <p:cNvPr id="6" name="TextBox 5">
            <a:extLst>
              <a:ext uri="{FF2B5EF4-FFF2-40B4-BE49-F238E27FC236}">
                <a16:creationId xmlns:a16="http://schemas.microsoft.com/office/drawing/2014/main" id="{14BDA7DD-807C-BB67-A1B0-A945D7848897}"/>
              </a:ext>
            </a:extLst>
          </p:cNvPr>
          <p:cNvSpPr txBox="1"/>
          <p:nvPr/>
        </p:nvSpPr>
        <p:spPr>
          <a:xfrm rot="18276724">
            <a:off x="-3284390" y="-2638624"/>
            <a:ext cx="9372499" cy="6700082"/>
          </a:xfrm>
          <a:prstGeom prst="rect">
            <a:avLst/>
          </a:prstGeom>
          <a:noFill/>
        </p:spPr>
        <p:txBody>
          <a:bodyPr wrap="square" rtlCol="0">
            <a:prstTxWarp prst="textArchDown">
              <a:avLst>
                <a:gd name="adj" fmla="val 1450048"/>
              </a:avLst>
            </a:prstTxWarp>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dirty="0">
                <a:ln w="0"/>
                <a:solidFill>
                  <a:srgbClr val="156082"/>
                </a:solidFill>
                <a:effectLst>
                  <a:outerShdw blurRad="38100" dist="25400" dir="5400000" algn="ctr" rotWithShape="0">
                    <a:srgbClr val="6E747A">
                      <a:alpha val="43000"/>
                    </a:srgbClr>
                  </a:outerShdw>
                </a:effectLst>
                <a:uLnTx/>
                <a:uFillTx/>
                <a:latin typeface="Aptos" panose="02110004020202020204"/>
                <a:ea typeface="+mn-ea"/>
                <a:cs typeface="+mn-cs"/>
              </a:rPr>
              <a:t>THE PROBLEM IS SAME DAY URGENT COMMUNICATION BETWEEN NUH AND GENERAL PRACTICE</a:t>
            </a:r>
          </a:p>
        </p:txBody>
      </p:sp>
      <p:sp>
        <p:nvSpPr>
          <p:cNvPr id="10" name="TextBox 9">
            <a:extLst>
              <a:ext uri="{FF2B5EF4-FFF2-40B4-BE49-F238E27FC236}">
                <a16:creationId xmlns:a16="http://schemas.microsoft.com/office/drawing/2014/main" id="{2B2C779D-2FF2-0706-4850-0F1CF6CED7E0}"/>
              </a:ext>
            </a:extLst>
          </p:cNvPr>
          <p:cNvSpPr txBox="1"/>
          <p:nvPr/>
        </p:nvSpPr>
        <p:spPr>
          <a:xfrm>
            <a:off x="69942" y="2182654"/>
            <a:ext cx="3482150" cy="830997"/>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dirty="0">
                <a:ln w="0"/>
                <a:solidFill>
                  <a:srgbClr val="156082"/>
                </a:solidFill>
                <a:effectLst>
                  <a:outerShdw blurRad="38100" dist="25400" dir="5400000" algn="ctr" rotWithShape="0">
                    <a:srgbClr val="6E747A">
                      <a:alpha val="43000"/>
                    </a:srgbClr>
                  </a:outerShdw>
                </a:effectLst>
                <a:uLnTx/>
                <a:uFillTx/>
                <a:latin typeface="Aptos" panose="02110004020202020204"/>
                <a:ea typeface="+mn-ea"/>
                <a:cs typeface="+mn-cs"/>
              </a:rPr>
              <a:t>Time lost due to delays in contacting secondary care specialties with </a:t>
            </a:r>
            <a:r>
              <a:rPr kumimoji="0" lang="en-GB" sz="1600" b="0" i="0" u="sng" strike="noStrike" kern="1200" cap="none" spc="0" normalizeH="0" baseline="0" noProof="0" dirty="0">
                <a:ln w="0"/>
                <a:solidFill>
                  <a:srgbClr val="156082"/>
                </a:solidFill>
                <a:effectLst>
                  <a:outerShdw blurRad="38100" dist="25400" dir="5400000" algn="ctr" rotWithShape="0">
                    <a:srgbClr val="6E747A">
                      <a:alpha val="43000"/>
                    </a:srgbClr>
                  </a:outerShdw>
                </a:effectLst>
                <a:uLnTx/>
                <a:uFillTx/>
                <a:latin typeface="Aptos" panose="02110004020202020204"/>
                <a:ea typeface="+mn-ea"/>
                <a:cs typeface="+mn-cs"/>
              </a:rPr>
              <a:t>on the day</a:t>
            </a:r>
            <a:r>
              <a:rPr kumimoji="0" lang="en-GB" sz="1600" b="0" i="0" u="none" strike="noStrike" kern="1200" cap="none" spc="0" normalizeH="0" baseline="0" noProof="0" dirty="0">
                <a:ln w="0"/>
                <a:solidFill>
                  <a:srgbClr val="156082"/>
                </a:solidFill>
                <a:effectLst>
                  <a:outerShdw blurRad="38100" dist="25400" dir="5400000" algn="ctr" rotWithShape="0">
                    <a:srgbClr val="6E747A">
                      <a:alpha val="43000"/>
                    </a:srgbClr>
                  </a:outerShdw>
                </a:effectLst>
                <a:uLnTx/>
                <a:uFillTx/>
                <a:latin typeface="Aptos" panose="02110004020202020204"/>
                <a:ea typeface="+mn-ea"/>
                <a:cs typeface="+mn-cs"/>
              </a:rPr>
              <a:t>, response to </a:t>
            </a:r>
            <a:r>
              <a:rPr kumimoji="0" lang="en-GB" sz="1600" b="0" i="0" u="sng" strike="noStrike" kern="1200" cap="none" spc="0" normalizeH="0" baseline="0" noProof="0" dirty="0">
                <a:ln w="0"/>
                <a:solidFill>
                  <a:srgbClr val="156082"/>
                </a:solidFill>
                <a:effectLst>
                  <a:outerShdw blurRad="38100" dist="25400" dir="5400000" algn="ctr" rotWithShape="0">
                    <a:srgbClr val="6E747A">
                      <a:alpha val="43000"/>
                    </a:srgbClr>
                  </a:outerShdw>
                </a:effectLst>
                <a:uLnTx/>
                <a:uFillTx/>
                <a:latin typeface="Aptos" panose="02110004020202020204"/>
                <a:ea typeface="+mn-ea"/>
                <a:cs typeface="+mn-cs"/>
              </a:rPr>
              <a:t>urgent issues </a:t>
            </a:r>
          </a:p>
        </p:txBody>
      </p:sp>
      <p:sp>
        <p:nvSpPr>
          <p:cNvPr id="17" name="TextBox 16">
            <a:extLst>
              <a:ext uri="{FF2B5EF4-FFF2-40B4-BE49-F238E27FC236}">
                <a16:creationId xmlns:a16="http://schemas.microsoft.com/office/drawing/2014/main" id="{1C0D0A61-0FBF-1A11-3535-42F2F80463E5}"/>
              </a:ext>
            </a:extLst>
          </p:cNvPr>
          <p:cNvSpPr txBox="1"/>
          <p:nvPr/>
        </p:nvSpPr>
        <p:spPr>
          <a:xfrm>
            <a:off x="5536224" y="280655"/>
            <a:ext cx="2333126" cy="738664"/>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dirty="0">
                <a:ln w="0"/>
                <a:solidFill>
                  <a:srgbClr val="156082"/>
                </a:solidFill>
                <a:effectLst>
                  <a:outerShdw blurRad="38100" dist="25400" dir="5400000" algn="ctr" rotWithShape="0">
                    <a:srgbClr val="6E747A">
                      <a:alpha val="43000"/>
                    </a:srgbClr>
                  </a:outerShdw>
                </a:effectLst>
                <a:uLnTx/>
                <a:uFillTx/>
                <a:latin typeface="Aptos" panose="02110004020202020204"/>
                <a:ea typeface="+mn-ea"/>
                <a:cs typeface="+mn-cs"/>
              </a:rPr>
              <a:t>GPs spend a proportion of their day dealing with urgent, same day issues</a:t>
            </a:r>
          </a:p>
        </p:txBody>
      </p:sp>
      <p:pic>
        <p:nvPicPr>
          <p:cNvPr id="1026" name="Picture 2" descr="Two way communication - Free people icons">
            <a:extLst>
              <a:ext uri="{FF2B5EF4-FFF2-40B4-BE49-F238E27FC236}">
                <a16:creationId xmlns:a16="http://schemas.microsoft.com/office/drawing/2014/main" id="{620B8607-6C8F-C98E-D0CC-27037B42BB64}"/>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flipH="1">
            <a:off x="6216410" y="875233"/>
            <a:ext cx="890954" cy="890954"/>
          </a:xfrm>
          <a:prstGeom prst="rect">
            <a:avLst/>
          </a:prstGeom>
          <a:noFill/>
          <a:extLst>
            <a:ext uri="{909E8E84-426E-40DD-AFC4-6F175D3DCCD1}">
              <a14:hiddenFill xmlns:a14="http://schemas.microsoft.com/office/drawing/2010/main">
                <a:solidFill>
                  <a:srgbClr val="FFFFFF"/>
                </a:solidFill>
              </a14:hiddenFill>
            </a:ext>
          </a:extLst>
        </p:spPr>
      </p:pic>
      <p:sp>
        <p:nvSpPr>
          <p:cNvPr id="18" name="TextBox 17">
            <a:extLst>
              <a:ext uri="{FF2B5EF4-FFF2-40B4-BE49-F238E27FC236}">
                <a16:creationId xmlns:a16="http://schemas.microsoft.com/office/drawing/2014/main" id="{6082A5A3-C239-4686-D5FC-5C099EAB5F0B}"/>
              </a:ext>
            </a:extLst>
          </p:cNvPr>
          <p:cNvSpPr txBox="1"/>
          <p:nvPr/>
        </p:nvSpPr>
        <p:spPr>
          <a:xfrm>
            <a:off x="5582176" y="1957514"/>
            <a:ext cx="2333126" cy="1169551"/>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dirty="0">
                <a:ln w="0"/>
                <a:solidFill>
                  <a:srgbClr val="156082"/>
                </a:solidFill>
                <a:effectLst>
                  <a:outerShdw blurRad="38100" dist="25400" dir="5400000" algn="ctr" rotWithShape="0">
                    <a:srgbClr val="6E747A">
                      <a:alpha val="43000"/>
                    </a:srgbClr>
                  </a:outerShdw>
                </a:effectLst>
                <a:uLnTx/>
                <a:uFillTx/>
                <a:latin typeface="Aptos" panose="02110004020202020204"/>
                <a:ea typeface="+mn-ea"/>
                <a:cs typeface="+mn-cs"/>
              </a:rPr>
              <a:t>GPs struggle to get through to colleagues in secondary care and have no means of escalating the problem feeling helpless</a:t>
            </a:r>
          </a:p>
        </p:txBody>
      </p:sp>
      <p:sp>
        <p:nvSpPr>
          <p:cNvPr id="19" name="TextBox 18">
            <a:extLst>
              <a:ext uri="{FF2B5EF4-FFF2-40B4-BE49-F238E27FC236}">
                <a16:creationId xmlns:a16="http://schemas.microsoft.com/office/drawing/2014/main" id="{E403B936-3CC1-9937-606F-DD4CD8CE65FE}"/>
              </a:ext>
            </a:extLst>
          </p:cNvPr>
          <p:cNvSpPr txBox="1"/>
          <p:nvPr/>
        </p:nvSpPr>
        <p:spPr>
          <a:xfrm>
            <a:off x="8475961" y="247158"/>
            <a:ext cx="1925407" cy="203132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dirty="0">
                <a:ln w="0"/>
                <a:solidFill>
                  <a:srgbClr val="156082"/>
                </a:solidFill>
                <a:effectLst>
                  <a:outerShdw blurRad="38100" dist="25400" dir="5400000" algn="ctr" rotWithShape="0">
                    <a:srgbClr val="6E747A">
                      <a:alpha val="43000"/>
                    </a:srgbClr>
                  </a:outerShdw>
                </a:effectLst>
                <a:uLnTx/>
                <a:uFillTx/>
                <a:latin typeface="Aptos" panose="02110004020202020204"/>
                <a:ea typeface="+mn-ea"/>
                <a:cs typeface="+mn-cs"/>
              </a:rPr>
              <a:t>GP has no choice but to send patient to the Emergency Department (which doesn’t solve the problem but just results in an admission happening later in the day</a:t>
            </a:r>
          </a:p>
        </p:txBody>
      </p:sp>
      <p:sp>
        <p:nvSpPr>
          <p:cNvPr id="20" name="TextBox 19">
            <a:extLst>
              <a:ext uri="{FF2B5EF4-FFF2-40B4-BE49-F238E27FC236}">
                <a16:creationId xmlns:a16="http://schemas.microsoft.com/office/drawing/2014/main" id="{C81119F8-0AC0-A2FD-6C62-243EE6C9BA4D}"/>
              </a:ext>
            </a:extLst>
          </p:cNvPr>
          <p:cNvSpPr txBox="1"/>
          <p:nvPr/>
        </p:nvSpPr>
        <p:spPr>
          <a:xfrm>
            <a:off x="9779531" y="5485638"/>
            <a:ext cx="1793804" cy="120032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w="0"/>
                <a:solidFill>
                  <a:srgbClr val="156082"/>
                </a:solidFill>
                <a:effectLst>
                  <a:outerShdw blurRad="38100" dist="25400" dir="5400000" algn="ctr" rotWithShape="0">
                    <a:srgbClr val="6E747A">
                      <a:alpha val="43000"/>
                    </a:srgbClr>
                  </a:outerShdw>
                </a:effectLst>
                <a:uLnTx/>
                <a:uFillTx/>
                <a:latin typeface="Aptos" panose="02110004020202020204"/>
                <a:ea typeface="+mn-ea"/>
                <a:cs typeface="+mn-cs"/>
              </a:rPr>
              <a:t>The impact of a GP not being able to reach the Trust should not be underestimated and can significantly affect the Trusts reputation. </a:t>
            </a:r>
          </a:p>
        </p:txBody>
      </p:sp>
      <p:sp>
        <p:nvSpPr>
          <p:cNvPr id="21" name="TextBox 20">
            <a:extLst>
              <a:ext uri="{FF2B5EF4-FFF2-40B4-BE49-F238E27FC236}">
                <a16:creationId xmlns:a16="http://schemas.microsoft.com/office/drawing/2014/main" id="{35796FBE-EDF0-19E7-F6AD-C6980083A61F}"/>
              </a:ext>
            </a:extLst>
          </p:cNvPr>
          <p:cNvSpPr txBox="1"/>
          <p:nvPr/>
        </p:nvSpPr>
        <p:spPr>
          <a:xfrm>
            <a:off x="10873048" y="172033"/>
            <a:ext cx="1344841" cy="120032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w="0"/>
                <a:solidFill>
                  <a:srgbClr val="156082"/>
                </a:solidFill>
                <a:effectLst>
                  <a:outerShdw blurRad="38100" dist="25400" dir="5400000" algn="ctr" rotWithShape="0">
                    <a:srgbClr val="6E747A">
                      <a:alpha val="43000"/>
                    </a:srgbClr>
                  </a:outerShdw>
                </a:effectLst>
                <a:uLnTx/>
                <a:uFillTx/>
                <a:latin typeface="Aptos" panose="02110004020202020204"/>
                <a:ea typeface="+mn-ea"/>
                <a:cs typeface="+mn-cs"/>
              </a:rPr>
              <a:t>A call can ensure efficient and timely discussion and review of a patient at their time of need </a:t>
            </a:r>
          </a:p>
        </p:txBody>
      </p:sp>
      <p:sp>
        <p:nvSpPr>
          <p:cNvPr id="22" name="TextBox 21">
            <a:extLst>
              <a:ext uri="{FF2B5EF4-FFF2-40B4-BE49-F238E27FC236}">
                <a16:creationId xmlns:a16="http://schemas.microsoft.com/office/drawing/2014/main" id="{FE88A6A7-CA51-5B02-4E5F-671628FAA948}"/>
              </a:ext>
            </a:extLst>
          </p:cNvPr>
          <p:cNvSpPr txBox="1"/>
          <p:nvPr/>
        </p:nvSpPr>
        <p:spPr>
          <a:xfrm>
            <a:off x="8375427" y="2505670"/>
            <a:ext cx="1925407" cy="954107"/>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dirty="0">
                <a:ln w="0"/>
                <a:solidFill>
                  <a:srgbClr val="156082"/>
                </a:solidFill>
                <a:effectLst>
                  <a:outerShdw blurRad="38100" dist="25400" dir="5400000" algn="ctr" rotWithShape="0">
                    <a:srgbClr val="6E747A">
                      <a:alpha val="43000"/>
                    </a:srgbClr>
                  </a:outerShdw>
                </a:effectLst>
                <a:uLnTx/>
                <a:uFillTx/>
                <a:latin typeface="Aptos" panose="02110004020202020204"/>
                <a:ea typeface="+mn-ea"/>
                <a:cs typeface="+mn-cs"/>
              </a:rPr>
              <a:t>Delay in patient being advised what the next step of the patient journey will be</a:t>
            </a:r>
          </a:p>
        </p:txBody>
      </p:sp>
      <p:sp>
        <p:nvSpPr>
          <p:cNvPr id="23" name="TextBox 22">
            <a:extLst>
              <a:ext uri="{FF2B5EF4-FFF2-40B4-BE49-F238E27FC236}">
                <a16:creationId xmlns:a16="http://schemas.microsoft.com/office/drawing/2014/main" id="{CDBC6BF9-09F9-A93E-D707-F4B22B6BC5EA}"/>
              </a:ext>
            </a:extLst>
          </p:cNvPr>
          <p:cNvSpPr txBox="1"/>
          <p:nvPr/>
        </p:nvSpPr>
        <p:spPr>
          <a:xfrm>
            <a:off x="7580587" y="3554958"/>
            <a:ext cx="1925407" cy="954107"/>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dirty="0">
                <a:ln w="0"/>
                <a:solidFill>
                  <a:srgbClr val="156082"/>
                </a:solidFill>
                <a:effectLst>
                  <a:outerShdw blurRad="38100" dist="25400" dir="5400000" algn="ctr" rotWithShape="0">
                    <a:srgbClr val="6E747A">
                      <a:alpha val="43000"/>
                    </a:srgbClr>
                  </a:outerShdw>
                </a:effectLst>
                <a:uLnTx/>
                <a:uFillTx/>
                <a:latin typeface="Aptos" panose="02110004020202020204"/>
                <a:ea typeface="+mn-ea"/>
                <a:cs typeface="+mn-cs"/>
              </a:rPr>
              <a:t>Patient left worried and concerned about their health for longer than necessary</a:t>
            </a:r>
          </a:p>
        </p:txBody>
      </p:sp>
      <p:sp>
        <p:nvSpPr>
          <p:cNvPr id="24" name="TextBox 23">
            <a:extLst>
              <a:ext uri="{FF2B5EF4-FFF2-40B4-BE49-F238E27FC236}">
                <a16:creationId xmlns:a16="http://schemas.microsoft.com/office/drawing/2014/main" id="{DE5FE62C-2A35-DA86-6318-32EE7FBC3BE0}"/>
              </a:ext>
            </a:extLst>
          </p:cNvPr>
          <p:cNvSpPr txBox="1"/>
          <p:nvPr/>
        </p:nvSpPr>
        <p:spPr>
          <a:xfrm>
            <a:off x="4190231" y="3176432"/>
            <a:ext cx="2333126" cy="954107"/>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dirty="0">
                <a:ln w="0"/>
                <a:solidFill>
                  <a:srgbClr val="156082"/>
                </a:solidFill>
                <a:effectLst>
                  <a:outerShdw blurRad="38100" dist="25400" dir="5400000" algn="ctr" rotWithShape="0">
                    <a:srgbClr val="6E747A">
                      <a:alpha val="43000"/>
                    </a:srgbClr>
                  </a:outerShdw>
                </a:effectLst>
                <a:uLnTx/>
                <a:uFillTx/>
                <a:latin typeface="Aptos" panose="02110004020202020204"/>
                <a:ea typeface="+mn-ea"/>
                <a:cs typeface="+mn-cs"/>
              </a:rPr>
              <a:t>GPs are restricted to making calls during or between patient appointments</a:t>
            </a:r>
          </a:p>
        </p:txBody>
      </p:sp>
      <p:sp>
        <p:nvSpPr>
          <p:cNvPr id="26" name="TextBox 25">
            <a:extLst>
              <a:ext uri="{FF2B5EF4-FFF2-40B4-BE49-F238E27FC236}">
                <a16:creationId xmlns:a16="http://schemas.microsoft.com/office/drawing/2014/main" id="{009814B2-CA22-E25D-80A8-766F7D2751AD}"/>
              </a:ext>
            </a:extLst>
          </p:cNvPr>
          <p:cNvSpPr txBox="1"/>
          <p:nvPr/>
        </p:nvSpPr>
        <p:spPr>
          <a:xfrm>
            <a:off x="6683569" y="4604246"/>
            <a:ext cx="2187345" cy="1815882"/>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dirty="0">
                <a:ln w="0"/>
                <a:solidFill>
                  <a:srgbClr val="156082"/>
                </a:solidFill>
                <a:effectLst>
                  <a:outerShdw blurRad="38100" dist="25400" dir="5400000" algn="ctr" rotWithShape="0">
                    <a:srgbClr val="6E747A">
                      <a:alpha val="43000"/>
                    </a:srgbClr>
                  </a:outerShdw>
                </a:effectLst>
                <a:uLnTx/>
                <a:uFillTx/>
                <a:latin typeface="Aptos" panose="02110004020202020204"/>
                <a:ea typeface="+mn-ea"/>
                <a:cs typeface="+mn-cs"/>
              </a:rPr>
              <a:t>Opportunity lost to redirect to an alternative service </a:t>
            </a:r>
            <a:r>
              <a:rPr kumimoji="0" lang="en-GB" sz="1400" b="0" i="0" u="none" strike="noStrike" kern="1200" cap="none" spc="0" normalizeH="0" baseline="0" noProof="0" dirty="0" err="1">
                <a:ln w="0"/>
                <a:solidFill>
                  <a:srgbClr val="156082"/>
                </a:solidFill>
                <a:effectLst>
                  <a:outerShdw blurRad="38100" dist="25400" dir="5400000" algn="ctr" rotWithShape="0">
                    <a:srgbClr val="6E747A">
                      <a:alpha val="43000"/>
                    </a:srgbClr>
                  </a:outerShdw>
                </a:effectLst>
                <a:uLnTx/>
                <a:uFillTx/>
                <a:latin typeface="Aptos" panose="02110004020202020204"/>
                <a:ea typeface="+mn-ea"/>
                <a:cs typeface="+mn-cs"/>
              </a:rPr>
              <a:t>e.g</a:t>
            </a:r>
            <a:r>
              <a:rPr kumimoji="0" lang="en-GB" sz="1400" b="0" i="0" u="none" strike="noStrike" kern="1200" cap="none" spc="0" normalizeH="0" baseline="0" noProof="0" dirty="0">
                <a:ln w="0"/>
                <a:solidFill>
                  <a:srgbClr val="156082"/>
                </a:solidFill>
                <a:effectLst>
                  <a:outerShdw blurRad="38100" dist="25400" dir="5400000" algn="ctr" rotWithShape="0">
                    <a:srgbClr val="6E747A">
                      <a:alpha val="43000"/>
                    </a:srgbClr>
                  </a:outerShdw>
                </a:effectLst>
                <a:uLnTx/>
                <a:uFillTx/>
                <a:latin typeface="Aptos" panose="02110004020202020204"/>
                <a:ea typeface="+mn-ea"/>
                <a:cs typeface="+mn-cs"/>
              </a:rPr>
              <a:t> outpatients/hot clinic or SDEC (or defer until next day) which can be a big disadvantage to the specialty</a:t>
            </a:r>
          </a:p>
        </p:txBody>
      </p:sp>
      <p:sp>
        <p:nvSpPr>
          <p:cNvPr id="27" name="TextBox 26">
            <a:extLst>
              <a:ext uri="{FF2B5EF4-FFF2-40B4-BE49-F238E27FC236}">
                <a16:creationId xmlns:a16="http://schemas.microsoft.com/office/drawing/2014/main" id="{E753D83A-AC7C-D5BB-76AF-3C950162A088}"/>
              </a:ext>
            </a:extLst>
          </p:cNvPr>
          <p:cNvSpPr txBox="1"/>
          <p:nvPr/>
        </p:nvSpPr>
        <p:spPr>
          <a:xfrm>
            <a:off x="10827718" y="1796691"/>
            <a:ext cx="1456930" cy="2123658"/>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w="0"/>
                <a:solidFill>
                  <a:srgbClr val="156082"/>
                </a:solidFill>
                <a:effectLst>
                  <a:outerShdw blurRad="38100" dist="25400" dir="5400000" algn="ctr" rotWithShape="0">
                    <a:srgbClr val="6E747A">
                      <a:alpha val="43000"/>
                    </a:srgbClr>
                  </a:outerShdw>
                </a:effectLst>
                <a:uLnTx/>
                <a:uFillTx/>
                <a:latin typeface="Aptos" panose="02110004020202020204"/>
                <a:ea typeface="+mn-ea"/>
                <a:cs typeface="+mn-cs"/>
              </a:rPr>
              <a:t>A call can prevent an unnecessary ED attendance and means that the patient can be admitted (if required) in daylight hours as apposed to later in the day (or into the night)</a:t>
            </a:r>
          </a:p>
        </p:txBody>
      </p:sp>
      <p:sp>
        <p:nvSpPr>
          <p:cNvPr id="28" name="TextBox 27">
            <a:extLst>
              <a:ext uri="{FF2B5EF4-FFF2-40B4-BE49-F238E27FC236}">
                <a16:creationId xmlns:a16="http://schemas.microsoft.com/office/drawing/2014/main" id="{746A317A-CE8D-DCE0-6854-643D5F18B535}"/>
              </a:ext>
            </a:extLst>
          </p:cNvPr>
          <p:cNvSpPr txBox="1"/>
          <p:nvPr/>
        </p:nvSpPr>
        <p:spPr>
          <a:xfrm>
            <a:off x="3147474" y="4333862"/>
            <a:ext cx="1959054" cy="1169551"/>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dirty="0">
                <a:ln w="0"/>
                <a:solidFill>
                  <a:srgbClr val="156082"/>
                </a:solidFill>
                <a:effectLst>
                  <a:outerShdw blurRad="38100" dist="25400" dir="5400000" algn="ctr" rotWithShape="0">
                    <a:srgbClr val="6E747A">
                      <a:alpha val="43000"/>
                    </a:srgbClr>
                  </a:outerShdw>
                </a:effectLst>
                <a:uLnTx/>
                <a:uFillTx/>
                <a:latin typeface="Aptos" panose="02110004020202020204"/>
                <a:ea typeface="+mn-ea"/>
                <a:cs typeface="+mn-cs"/>
              </a:rPr>
              <a:t>Colleagues in secondary care are often unavailable and unable to answer the phone straight away</a:t>
            </a:r>
          </a:p>
        </p:txBody>
      </p:sp>
      <p:sp>
        <p:nvSpPr>
          <p:cNvPr id="29" name="TextBox 28">
            <a:extLst>
              <a:ext uri="{FF2B5EF4-FFF2-40B4-BE49-F238E27FC236}">
                <a16:creationId xmlns:a16="http://schemas.microsoft.com/office/drawing/2014/main" id="{9C0B2E7A-64A3-A05C-A1DD-E4399D9E5071}"/>
              </a:ext>
            </a:extLst>
          </p:cNvPr>
          <p:cNvSpPr txBox="1"/>
          <p:nvPr/>
        </p:nvSpPr>
        <p:spPr>
          <a:xfrm>
            <a:off x="884850" y="5431797"/>
            <a:ext cx="1959054" cy="954107"/>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dirty="0">
                <a:ln w="0"/>
                <a:solidFill>
                  <a:srgbClr val="156082"/>
                </a:solidFill>
                <a:effectLst>
                  <a:outerShdw blurRad="38100" dist="25400" dir="5400000" algn="ctr" rotWithShape="0">
                    <a:srgbClr val="6E747A">
                      <a:alpha val="43000"/>
                    </a:srgbClr>
                  </a:outerShdw>
                </a:effectLst>
                <a:uLnTx/>
                <a:uFillTx/>
                <a:latin typeface="Aptos" panose="02110004020202020204"/>
                <a:ea typeface="+mn-ea"/>
                <a:cs typeface="+mn-cs"/>
              </a:rPr>
              <a:t>Phones may not have been diverted appropriately in secondary care</a:t>
            </a:r>
          </a:p>
        </p:txBody>
      </p:sp>
      <p:sp>
        <p:nvSpPr>
          <p:cNvPr id="30" name="TextBox 29">
            <a:extLst>
              <a:ext uri="{FF2B5EF4-FFF2-40B4-BE49-F238E27FC236}">
                <a16:creationId xmlns:a16="http://schemas.microsoft.com/office/drawing/2014/main" id="{85D888F5-2FC1-6A09-6854-B33B763906B3}"/>
              </a:ext>
            </a:extLst>
          </p:cNvPr>
          <p:cNvSpPr txBox="1"/>
          <p:nvPr/>
        </p:nvSpPr>
        <p:spPr>
          <a:xfrm>
            <a:off x="10460661" y="4259064"/>
            <a:ext cx="1285548" cy="1015663"/>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w="0"/>
                <a:solidFill>
                  <a:srgbClr val="156082"/>
                </a:solidFill>
                <a:effectLst>
                  <a:outerShdw blurRad="38100" dist="25400" dir="5400000" algn="ctr" rotWithShape="0">
                    <a:srgbClr val="6E747A">
                      <a:alpha val="43000"/>
                    </a:srgbClr>
                  </a:outerShdw>
                </a:effectLst>
                <a:uLnTx/>
                <a:uFillTx/>
                <a:latin typeface="Aptos" panose="02110004020202020204"/>
                <a:ea typeface="+mn-ea"/>
                <a:cs typeface="+mn-cs"/>
              </a:rPr>
              <a:t>Do GPs have easy access to key secondary care phone numbers?</a:t>
            </a:r>
          </a:p>
        </p:txBody>
      </p:sp>
    </p:spTree>
    <p:extLst>
      <p:ext uri="{BB962C8B-B14F-4D97-AF65-F5344CB8AC3E}">
        <p14:creationId xmlns:p14="http://schemas.microsoft.com/office/powerpoint/2010/main" val="71087701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Master">
  <a:themeElements>
    <a:clrScheme name="Custom 1">
      <a:dk1>
        <a:sysClr val="windowText" lastClr="000000"/>
      </a:dk1>
      <a:lt1>
        <a:sysClr val="window" lastClr="FFFFFF"/>
      </a:lt1>
      <a:dk2>
        <a:srgbClr val="4C346F"/>
      </a:dk2>
      <a:lt2>
        <a:srgbClr val="E8E8E8"/>
      </a:lt2>
      <a:accent1>
        <a:srgbClr val="764C99"/>
      </a:accent1>
      <a:accent2>
        <a:srgbClr val="0397BC"/>
      </a:accent2>
      <a:accent3>
        <a:srgbClr val="009B79"/>
      </a:accent3>
      <a:accent4>
        <a:srgbClr val="ED6D96"/>
      </a:accent4>
      <a:accent5>
        <a:srgbClr val="E62A2F"/>
      </a:accent5>
      <a:accent6>
        <a:srgbClr val="F39000"/>
      </a:accent6>
      <a:hlink>
        <a:srgbClr val="006174"/>
      </a:hlink>
      <a:folHlink>
        <a:srgbClr val="4C346F"/>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Metadata/LabelInfo.xml><?xml version="1.0" encoding="utf-8"?>
<clbl:labelList xmlns:clbl="http://schemas.microsoft.com/office/2020/mipLabelMetadata">
  <clbl:label id="{37c354b2-85b0-47f5-b222-07b48d774ee3}" enabled="0" method="" siteId="{37c354b2-85b0-47f5-b222-07b48d774ee3}" removed="1"/>
</clbl:labelList>
</file>

<file path=docProps/app.xml><?xml version="1.0" encoding="utf-8"?>
<Properties xmlns="http://schemas.openxmlformats.org/officeDocument/2006/extended-properties" xmlns:vt="http://schemas.openxmlformats.org/officeDocument/2006/docPropsVTypes">
  <TotalTime>1816</TotalTime>
  <Words>1683</Words>
  <Application>Microsoft Office PowerPoint</Application>
  <PresentationFormat>Widescreen</PresentationFormat>
  <Paragraphs>233</Paragraphs>
  <Slides>17</Slides>
  <Notes>1</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17</vt:i4>
      </vt:variant>
    </vt:vector>
  </HeadingPairs>
  <TitlesOfParts>
    <vt:vector size="23" baseType="lpstr">
      <vt:lpstr>Aptos</vt:lpstr>
      <vt:lpstr>Aptos Display</vt:lpstr>
      <vt:lpstr>Arial</vt:lpstr>
      <vt:lpstr>Calibri</vt:lpstr>
      <vt:lpstr>Office Theme</vt:lpstr>
      <vt:lpstr>Master</vt:lpstr>
      <vt:lpstr>Urology Interface Role</vt:lpstr>
      <vt:lpstr>Background</vt:lpstr>
      <vt:lpstr>Objectives</vt:lpstr>
      <vt:lpstr>Results from our local GP retention survey</vt:lpstr>
      <vt:lpstr>An example….</vt:lpstr>
      <vt:lpstr>Triaging C&amp;B Urology Referrals – the benefits</vt:lpstr>
      <vt:lpstr>Key Themes</vt:lpstr>
      <vt:lpstr>We need to talk more to each other….</vt:lpstr>
      <vt:lpstr>PowerPoint Presentation</vt:lpstr>
      <vt:lpstr>PowerPoint Presentation</vt:lpstr>
      <vt:lpstr>Kettering and Corby CMHT</vt:lpstr>
      <vt:lpstr>Kettering and Corby Urology</vt:lpstr>
      <vt:lpstr>Ask a UHN Clinical Director…….</vt:lpstr>
      <vt:lpstr>The future of referral triage/A&amp;G</vt:lpstr>
      <vt:lpstr>PowerPoint Presentation</vt:lpstr>
      <vt:lpstr>PowerPoint Presentation</vt:lpstr>
      <vt:lpstr>Questions, Thoughts &amp; Thank You’s</vt:lpstr>
    </vt:vector>
  </TitlesOfParts>
  <Company>NHS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GHOURI, Ammar (LAKESIDE HEALTHCARE)</dc:creator>
  <cp:lastModifiedBy>NTH, Enquiries (GENERAL PRACTICE ALLIANCE LIMITED)</cp:lastModifiedBy>
  <cp:revision>9</cp:revision>
  <dcterms:created xsi:type="dcterms:W3CDTF">2026-01-20T10:18:57Z</dcterms:created>
  <dcterms:modified xsi:type="dcterms:W3CDTF">2026-05-14T10:08:45Z</dcterms:modified>
</cp:coreProperties>
</file>