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0" r:id="rId2"/>
  </p:sldMasterIdLst>
  <p:notesMasterIdLst>
    <p:notesMasterId r:id="rId20"/>
  </p:notesMasterIdLst>
  <p:sldIdLst>
    <p:sldId id="256" r:id="rId3"/>
    <p:sldId id="259" r:id="rId4"/>
    <p:sldId id="257" r:id="rId5"/>
    <p:sldId id="283" r:id="rId6"/>
    <p:sldId id="262" r:id="rId7"/>
    <p:sldId id="266" r:id="rId8"/>
    <p:sldId id="293" r:id="rId9"/>
    <p:sldId id="294" r:id="rId10"/>
    <p:sldId id="2000" r:id="rId11"/>
    <p:sldId id="2003" r:id="rId12"/>
    <p:sldId id="282" r:id="rId13"/>
    <p:sldId id="2004" r:id="rId14"/>
    <p:sldId id="291" r:id="rId15"/>
    <p:sldId id="258" r:id="rId16"/>
    <p:sldId id="284" r:id="rId17"/>
    <p:sldId id="261" r:id="rId18"/>
    <p:sldId id="26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6CDA34-3794-4DFD-9A8D-A76BAC9C27FB}" v="34" dt="2026-05-12T14:56:02.640"/>
    <p1510:client id="{EB2C8CEF-3772-4E71-BF3A-837F1AD3D032}" v="27" dt="2026-05-12T11:55:59.1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72" d="100"/>
          <a:sy n="72" d="100"/>
        </p:scale>
        <p:origin x="39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431A49-FF1A-4FCC-9D02-A3E52D02FC30}" type="datetimeFigureOut">
              <a:rPr lang="en-GB" smtClean="0"/>
              <a:t>14/05/2026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C7AA1B-DC3D-4C7C-8E91-2760AF9AE454}" type="slidenum">
              <a:rPr lang="en-GB" smtClean="0"/>
              <a:t>‹#›</a:t>
            </a:fld>
            <a:endParaRPr lang="en-GB"/>
          </a:p>
        </p:txBody>
      </p:sp>
    </p:spTree>
    <p:extLst>
      <p:ext uri="{BB962C8B-B14F-4D97-AF65-F5344CB8AC3E}">
        <p14:creationId xmlns:p14="http://schemas.microsoft.com/office/powerpoint/2010/main" val="3461578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5F2B6-716A-27D6-B4AB-BE410B0A5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B23A56-61AD-3E7F-5A5A-D39546E8D9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441C5F-BABA-04C5-110D-DA435566C03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5F0FE3-4FBC-9577-66EA-38665D0A2C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F7BBB-4451-43D0-B6C5-4AE5D925CD8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35019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png"/><Relationship Id="rId7" Type="http://schemas.openxmlformats.org/officeDocument/2006/relationships/image" Target="../media/image11.pn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14.png"/><Relationship Id="rId11" Type="http://schemas.openxmlformats.org/officeDocument/2006/relationships/image" Target="../media/image7.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image" Target="../media/image1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1D96A-0EB7-B001-DA08-592C893A29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025A99D-4079-63F7-C0B8-B0113D53E0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7D474AA-B976-78D3-5209-818BF61FE256}"/>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5" name="Footer Placeholder 4">
            <a:extLst>
              <a:ext uri="{FF2B5EF4-FFF2-40B4-BE49-F238E27FC236}">
                <a16:creationId xmlns:a16="http://schemas.microsoft.com/office/drawing/2014/main" id="{A7F243F8-2653-6C5B-6567-9C60CD3C18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2C1620-D3BA-5B51-7C3C-38E8741F2D3A}"/>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4174760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F87D8-CA42-B6DB-3F93-2D8F92B832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D2F4F6D-F7BE-022E-BD5B-C2DC23B680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AF5273-EBC9-B6BB-0839-24D1E941DBE8}"/>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5" name="Footer Placeholder 4">
            <a:extLst>
              <a:ext uri="{FF2B5EF4-FFF2-40B4-BE49-F238E27FC236}">
                <a16:creationId xmlns:a16="http://schemas.microsoft.com/office/drawing/2014/main" id="{948BC419-8F0C-B13F-E2B9-7EBE4B427B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4F1730-8085-53B0-D851-E856AFE5CCC1}"/>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1342913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FD7B6C-D7F5-8550-8B62-342629CFA3A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15D2FB-09AE-EBFE-2643-A6531C9C8F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4DF729-1966-B8F2-259C-AD718EDB9F50}"/>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5" name="Footer Placeholder 4">
            <a:extLst>
              <a:ext uri="{FF2B5EF4-FFF2-40B4-BE49-F238E27FC236}">
                <a16:creationId xmlns:a16="http://schemas.microsoft.com/office/drawing/2014/main" id="{9A13ED39-95A2-43AA-2542-9A386FCBB4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28FD23-8C57-99E0-4A71-C9E2FC055877}"/>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1499622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1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C76D6-E286-D7F9-D0EB-EA1ACBB9B3FC}"/>
              </a:ext>
            </a:extLst>
          </p:cNvPr>
          <p:cNvSpPr>
            <a:spLocks noGrp="1"/>
          </p:cNvSpPr>
          <p:nvPr>
            <p:ph type="title" hasCustomPrompt="1"/>
          </p:nvPr>
        </p:nvSpPr>
        <p:spPr>
          <a:xfrm>
            <a:off x="1111666" y="1726246"/>
            <a:ext cx="8427720" cy="2292409"/>
          </a:xfrm>
        </p:spPr>
        <p:txBody>
          <a:bodyPr/>
          <a:lstStyle>
            <a:lvl1pPr>
              <a:defRPr>
                <a:solidFill>
                  <a:schemeClr val="tx2"/>
                </a:solidFill>
              </a:defRPr>
            </a:lvl1pPr>
          </a:lstStyle>
          <a:p>
            <a:r>
              <a:rPr lang="en-US" dirty="0"/>
              <a:t>Title goes here</a:t>
            </a:r>
            <a:endParaRPr lang="en-GB" dirty="0"/>
          </a:p>
        </p:txBody>
      </p:sp>
      <p:pic>
        <p:nvPicPr>
          <p:cNvPr id="6" name="Picture 5" descr="A black text on a white background&#10;&#10;AI-generated content may be incorrect.">
            <a:extLst>
              <a:ext uri="{FF2B5EF4-FFF2-40B4-BE49-F238E27FC236}">
                <a16:creationId xmlns:a16="http://schemas.microsoft.com/office/drawing/2014/main" id="{BF8BB8F5-61A8-CBD2-ED3C-5F83AB9D1A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8890" y="6164514"/>
            <a:ext cx="3203455" cy="463297"/>
          </a:xfrm>
          <a:prstGeom prst="rect">
            <a:avLst/>
          </a:prstGeom>
        </p:spPr>
      </p:pic>
      <p:sp>
        <p:nvSpPr>
          <p:cNvPr id="9" name="Text Placeholder 8">
            <a:extLst>
              <a:ext uri="{FF2B5EF4-FFF2-40B4-BE49-F238E27FC236}">
                <a16:creationId xmlns:a16="http://schemas.microsoft.com/office/drawing/2014/main" id="{66F39C68-721C-B9F2-949E-5BA5387C0D80}"/>
              </a:ext>
            </a:extLst>
          </p:cNvPr>
          <p:cNvSpPr>
            <a:spLocks noGrp="1"/>
          </p:cNvSpPr>
          <p:nvPr>
            <p:ph type="body" sz="quarter" idx="10" hasCustomPrompt="1"/>
          </p:nvPr>
        </p:nvSpPr>
        <p:spPr>
          <a:xfrm>
            <a:off x="1111250" y="4170314"/>
            <a:ext cx="8428038" cy="594718"/>
          </a:xfrm>
        </p:spPr>
        <p:txBody>
          <a:bodyPr>
            <a:normAutofit/>
          </a:bodyPr>
          <a:lstStyle>
            <a:lvl1pPr marL="0" indent="0">
              <a:buNone/>
              <a:defRPr sz="2000" b="0"/>
            </a:lvl1pPr>
            <a:lvl5pPr marL="1828800" indent="0" algn="l">
              <a:buNone/>
              <a:defRPr/>
            </a:lvl5pPr>
          </a:lstStyle>
          <a:p>
            <a:pPr lvl="0"/>
            <a:r>
              <a:rPr lang="en-US" dirty="0"/>
              <a:t>Subtitle goes here</a:t>
            </a:r>
            <a:endParaRPr lang="en-GB" dirty="0"/>
          </a:p>
        </p:txBody>
      </p:sp>
      <p:sp>
        <p:nvSpPr>
          <p:cNvPr id="4" name="Text Placeholder 4">
            <a:extLst>
              <a:ext uri="{FF2B5EF4-FFF2-40B4-BE49-F238E27FC236}">
                <a16:creationId xmlns:a16="http://schemas.microsoft.com/office/drawing/2014/main" id="{DD00E8E8-E08C-0C32-BCAB-F3FBCC031228}"/>
              </a:ext>
            </a:extLst>
          </p:cNvPr>
          <p:cNvSpPr>
            <a:spLocks noGrp="1"/>
          </p:cNvSpPr>
          <p:nvPr>
            <p:ph type="body" sz="quarter" idx="11" hasCustomPrompt="1"/>
          </p:nvPr>
        </p:nvSpPr>
        <p:spPr>
          <a:xfrm>
            <a:off x="1111250" y="4867080"/>
            <a:ext cx="5818188" cy="398462"/>
          </a:xfrm>
        </p:spPr>
        <p:txBody>
          <a:bodyPr>
            <a:normAutofit/>
          </a:bodyPr>
          <a:lstStyle>
            <a:lvl1pPr marL="0" indent="0">
              <a:buNone/>
              <a:defRPr sz="1800" b="0"/>
            </a:lvl1pPr>
            <a:lvl5pPr marL="1828800" indent="0" algn="l">
              <a:buNone/>
              <a:defRPr/>
            </a:lvl5pPr>
          </a:lstStyle>
          <a:p>
            <a:pPr lvl="0"/>
            <a:r>
              <a:rPr lang="en-US" dirty="0"/>
              <a:t>Date goes here</a:t>
            </a:r>
            <a:endParaRPr lang="en-GB" dirty="0"/>
          </a:p>
        </p:txBody>
      </p:sp>
      <p:pic>
        <p:nvPicPr>
          <p:cNvPr id="7" name="Picture 6" descr="A black background with blue text&#10;&#10;Description automatically generated">
            <a:extLst>
              <a:ext uri="{FF2B5EF4-FFF2-40B4-BE49-F238E27FC236}">
                <a16:creationId xmlns:a16="http://schemas.microsoft.com/office/drawing/2014/main" id="{11A17ECE-D8F3-4E5D-491E-ABE54D042B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65609" y="653492"/>
            <a:ext cx="1988191" cy="504749"/>
          </a:xfrm>
          <a:prstGeom prst="rect">
            <a:avLst/>
          </a:prstGeom>
        </p:spPr>
      </p:pic>
    </p:spTree>
    <p:extLst>
      <p:ext uri="{BB962C8B-B14F-4D97-AF65-F5344CB8AC3E}">
        <p14:creationId xmlns:p14="http://schemas.microsoft.com/office/powerpoint/2010/main" val="25526116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2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2DE16-FE4F-2161-C74D-A3A9DA0D676F}"/>
              </a:ext>
            </a:extLst>
          </p:cNvPr>
          <p:cNvSpPr>
            <a:spLocks noGrp="1"/>
          </p:cNvSpPr>
          <p:nvPr>
            <p:ph type="ctrTitle" hasCustomPrompt="1"/>
          </p:nvPr>
        </p:nvSpPr>
        <p:spPr>
          <a:xfrm>
            <a:off x="838200" y="1436425"/>
            <a:ext cx="5818974" cy="3342051"/>
          </a:xfrm>
        </p:spPr>
        <p:txBody>
          <a:bodyPr anchor="ctr">
            <a:noAutofit/>
          </a:bodyPr>
          <a:lstStyle>
            <a:lvl1pPr algn="l">
              <a:defRPr sz="4800">
                <a:solidFill>
                  <a:schemeClr val="tx2"/>
                </a:solidFill>
              </a:defRPr>
            </a:lvl1pPr>
          </a:lstStyle>
          <a:p>
            <a:r>
              <a:rPr lang="en-US" dirty="0"/>
              <a:t>Title goes here</a:t>
            </a:r>
            <a:endParaRPr lang="en-GB" dirty="0"/>
          </a:p>
        </p:txBody>
      </p:sp>
      <p:sp>
        <p:nvSpPr>
          <p:cNvPr id="3" name="Subtitle 2">
            <a:extLst>
              <a:ext uri="{FF2B5EF4-FFF2-40B4-BE49-F238E27FC236}">
                <a16:creationId xmlns:a16="http://schemas.microsoft.com/office/drawing/2014/main" id="{22450FD7-6580-39F3-966C-E07B7549BF1F}"/>
              </a:ext>
            </a:extLst>
          </p:cNvPr>
          <p:cNvSpPr>
            <a:spLocks noGrp="1"/>
          </p:cNvSpPr>
          <p:nvPr>
            <p:ph type="subTitle" idx="1" hasCustomPrompt="1"/>
          </p:nvPr>
        </p:nvSpPr>
        <p:spPr>
          <a:xfrm>
            <a:off x="838200" y="4850734"/>
            <a:ext cx="5818974" cy="566839"/>
          </a:xfrm>
        </p:spPr>
        <p:txBody>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n-GB" dirty="0"/>
          </a:p>
        </p:txBody>
      </p:sp>
      <p:sp>
        <p:nvSpPr>
          <p:cNvPr id="7" name="Rectangle 6">
            <a:extLst>
              <a:ext uri="{FF2B5EF4-FFF2-40B4-BE49-F238E27FC236}">
                <a16:creationId xmlns:a16="http://schemas.microsoft.com/office/drawing/2014/main" id="{11035665-1F7D-94FE-6282-3DB70FF57231}"/>
              </a:ext>
            </a:extLst>
          </p:cNvPr>
          <p:cNvSpPr/>
          <p:nvPr userDrawn="1"/>
        </p:nvSpPr>
        <p:spPr>
          <a:xfrm>
            <a:off x="9912898" y="4547449"/>
            <a:ext cx="1440000" cy="144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sp>
        <p:nvSpPr>
          <p:cNvPr id="10" name="Rectangle 9">
            <a:extLst>
              <a:ext uri="{FF2B5EF4-FFF2-40B4-BE49-F238E27FC236}">
                <a16:creationId xmlns:a16="http://schemas.microsoft.com/office/drawing/2014/main" id="{0D85715D-B18C-2D96-EDCE-89CBFE777CA1}"/>
              </a:ext>
            </a:extLst>
          </p:cNvPr>
          <p:cNvSpPr/>
          <p:nvPr userDrawn="1"/>
        </p:nvSpPr>
        <p:spPr>
          <a:xfrm>
            <a:off x="8392258" y="1436426"/>
            <a:ext cx="1440000" cy="144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E74E94E-6F04-49B5-E9CC-F76D0A9063AF}"/>
              </a:ext>
            </a:extLst>
          </p:cNvPr>
          <p:cNvSpPr/>
          <p:nvPr userDrawn="1"/>
        </p:nvSpPr>
        <p:spPr>
          <a:xfrm>
            <a:off x="8392258" y="2988109"/>
            <a:ext cx="1440000" cy="1440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228E4B-339C-AF0D-8D58-421A219F57D4}"/>
              </a:ext>
            </a:extLst>
          </p:cNvPr>
          <p:cNvSpPr/>
          <p:nvPr userDrawn="1"/>
        </p:nvSpPr>
        <p:spPr>
          <a:xfrm>
            <a:off x="9912112" y="2991266"/>
            <a:ext cx="1440000" cy="144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text on a white background&#10;&#10;AI-generated content may be incorrect.">
            <a:extLst>
              <a:ext uri="{FF2B5EF4-FFF2-40B4-BE49-F238E27FC236}">
                <a16:creationId xmlns:a16="http://schemas.microsoft.com/office/drawing/2014/main" id="{702644A2-2778-25E8-9D74-C80D43AAE9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0345" y="6258178"/>
            <a:ext cx="3203455" cy="463297"/>
          </a:xfrm>
          <a:prstGeom prst="rect">
            <a:avLst/>
          </a:prstGeom>
        </p:spPr>
      </p:pic>
      <p:pic>
        <p:nvPicPr>
          <p:cNvPr id="20" name="Picture 19" descr="A person wearing glasses and a white shirt&#10;&#10;AI-generated content may be incorrect.">
            <a:extLst>
              <a:ext uri="{FF2B5EF4-FFF2-40B4-BE49-F238E27FC236}">
                <a16:creationId xmlns:a16="http://schemas.microsoft.com/office/drawing/2014/main" id="{16C76CE5-B523-B9A6-0161-E82048CB4CA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14470" y="1436425"/>
            <a:ext cx="1438659" cy="1438659"/>
          </a:xfrm>
          <a:prstGeom prst="rect">
            <a:avLst/>
          </a:prstGeom>
        </p:spPr>
      </p:pic>
      <p:pic>
        <p:nvPicPr>
          <p:cNvPr id="24" name="Picture 23" descr="A person holding a piece of paper&#10;&#10;AI-generated content may be incorrect.">
            <a:extLst>
              <a:ext uri="{FF2B5EF4-FFF2-40B4-BE49-F238E27FC236}">
                <a16:creationId xmlns:a16="http://schemas.microsoft.com/office/drawing/2014/main" id="{9FA9259A-7A30-3947-EBAF-B1D5D902436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93599" y="4539788"/>
            <a:ext cx="1438659" cy="1438659"/>
          </a:xfrm>
          <a:prstGeom prst="rect">
            <a:avLst/>
          </a:prstGeom>
        </p:spPr>
      </p:pic>
      <p:sp>
        <p:nvSpPr>
          <p:cNvPr id="5" name="Text Placeholder 4">
            <a:extLst>
              <a:ext uri="{FF2B5EF4-FFF2-40B4-BE49-F238E27FC236}">
                <a16:creationId xmlns:a16="http://schemas.microsoft.com/office/drawing/2014/main" id="{CC5D90A5-1F8E-FA78-01A5-C48B0FFDD4BE}"/>
              </a:ext>
            </a:extLst>
          </p:cNvPr>
          <p:cNvSpPr>
            <a:spLocks noGrp="1"/>
          </p:cNvSpPr>
          <p:nvPr>
            <p:ph type="body" sz="quarter" idx="10" hasCustomPrompt="1"/>
          </p:nvPr>
        </p:nvSpPr>
        <p:spPr>
          <a:xfrm>
            <a:off x="838200" y="5489831"/>
            <a:ext cx="5818188" cy="398462"/>
          </a:xfrm>
        </p:spPr>
        <p:txBody>
          <a:bodyPr>
            <a:normAutofit/>
          </a:bodyPr>
          <a:lstStyle>
            <a:lvl1pPr marL="0" indent="0">
              <a:buNone/>
              <a:defRPr sz="1800" b="0"/>
            </a:lvl1pPr>
            <a:lvl5pPr marL="1828800" indent="0" algn="l">
              <a:buNone/>
              <a:defRPr/>
            </a:lvl5pPr>
          </a:lstStyle>
          <a:p>
            <a:pPr lvl="0"/>
            <a:r>
              <a:rPr lang="en-US" dirty="0"/>
              <a:t>Date goes here</a:t>
            </a:r>
            <a:endParaRPr lang="en-GB" dirty="0"/>
          </a:p>
        </p:txBody>
      </p:sp>
      <p:pic>
        <p:nvPicPr>
          <p:cNvPr id="4" name="Picture 3" descr="A black background with blue text&#10;&#10;Description automatically generated">
            <a:extLst>
              <a:ext uri="{FF2B5EF4-FFF2-40B4-BE49-F238E27FC236}">
                <a16:creationId xmlns:a16="http://schemas.microsoft.com/office/drawing/2014/main" id="{372EF044-D8A2-9C69-EB67-FA4B8075C5F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365609" y="653492"/>
            <a:ext cx="1988191" cy="504749"/>
          </a:xfrm>
          <a:prstGeom prst="rect">
            <a:avLst/>
          </a:prstGeom>
        </p:spPr>
      </p:pic>
      <p:sp>
        <p:nvSpPr>
          <p:cNvPr id="43" name="Rectangle 42">
            <a:extLst>
              <a:ext uri="{FF2B5EF4-FFF2-40B4-BE49-F238E27FC236}">
                <a16:creationId xmlns:a16="http://schemas.microsoft.com/office/drawing/2014/main" id="{D368F341-6F73-583A-A2DC-D5795276D02F}"/>
              </a:ext>
            </a:extLst>
          </p:cNvPr>
          <p:cNvSpPr/>
          <p:nvPr userDrawn="1"/>
        </p:nvSpPr>
        <p:spPr>
          <a:xfrm>
            <a:off x="6870046" y="2988109"/>
            <a:ext cx="1440000" cy="144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57F993B-2126-B372-BEAE-921628D8977B}"/>
              </a:ext>
            </a:extLst>
          </p:cNvPr>
          <p:cNvSpPr/>
          <p:nvPr userDrawn="1"/>
        </p:nvSpPr>
        <p:spPr>
          <a:xfrm>
            <a:off x="6870046" y="4539792"/>
            <a:ext cx="1440000" cy="1440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52" name="Picture 51" descr="A person sitting at a table with a computer&#10;&#10;AI-generated content may be incorrect.">
            <a:extLst>
              <a:ext uri="{FF2B5EF4-FFF2-40B4-BE49-F238E27FC236}">
                <a16:creationId xmlns:a16="http://schemas.microsoft.com/office/drawing/2014/main" id="{0D676096-D35F-F566-199B-4B156E76B4C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870046" y="1436425"/>
            <a:ext cx="1438659" cy="1438659"/>
          </a:xfrm>
          <a:prstGeom prst="rect">
            <a:avLst/>
          </a:prstGeom>
        </p:spPr>
      </p:pic>
      <p:pic>
        <p:nvPicPr>
          <p:cNvPr id="6" name="Picture 5" descr="A blue circle with white circles&#10;&#10;AI-generated content may be incorrect.">
            <a:extLst>
              <a:ext uri="{FF2B5EF4-FFF2-40B4-BE49-F238E27FC236}">
                <a16:creationId xmlns:a16="http://schemas.microsoft.com/office/drawing/2014/main" id="{F97E5666-1CE4-D758-8D72-C2128F919DE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392258" y="1435084"/>
            <a:ext cx="1440000" cy="1440000"/>
          </a:xfrm>
          <a:prstGeom prst="rect">
            <a:avLst/>
          </a:prstGeom>
        </p:spPr>
      </p:pic>
      <p:pic>
        <p:nvPicPr>
          <p:cNvPr id="8" name="Picture 7" descr="A blue circle with a white design on it&#10;&#10;AI-generated content may be incorrect.">
            <a:extLst>
              <a:ext uri="{FF2B5EF4-FFF2-40B4-BE49-F238E27FC236}">
                <a16:creationId xmlns:a16="http://schemas.microsoft.com/office/drawing/2014/main" id="{F091AD11-60DC-260A-D88C-5F14B6A07B1D}"/>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870046" y="2995766"/>
            <a:ext cx="1440000" cy="1440000"/>
          </a:xfrm>
          <a:prstGeom prst="rect">
            <a:avLst/>
          </a:prstGeom>
        </p:spPr>
      </p:pic>
      <p:pic>
        <p:nvPicPr>
          <p:cNvPr id="9" name="Picture 8" descr="A purple circle with leaves in it&#10;&#10;AI-generated content may be incorrect.">
            <a:extLst>
              <a:ext uri="{FF2B5EF4-FFF2-40B4-BE49-F238E27FC236}">
                <a16:creationId xmlns:a16="http://schemas.microsoft.com/office/drawing/2014/main" id="{120631BD-18AC-42EA-C38F-1FC31AB244A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389900" y="2980653"/>
            <a:ext cx="1440000" cy="1440000"/>
          </a:xfrm>
          <a:prstGeom prst="rect">
            <a:avLst/>
          </a:prstGeom>
        </p:spPr>
      </p:pic>
      <p:pic>
        <p:nvPicPr>
          <p:cNvPr id="13" name="Picture 12" descr="A purple circle with white stripes&#10;&#10;AI-generated content may be incorrect.">
            <a:extLst>
              <a:ext uri="{FF2B5EF4-FFF2-40B4-BE49-F238E27FC236}">
                <a16:creationId xmlns:a16="http://schemas.microsoft.com/office/drawing/2014/main" id="{17347D23-E1CC-9D33-3587-FF4C8EB8FAD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868705" y="4539788"/>
            <a:ext cx="1440000" cy="1440000"/>
          </a:xfrm>
          <a:prstGeom prst="rect">
            <a:avLst/>
          </a:prstGeom>
        </p:spPr>
      </p:pic>
      <p:pic>
        <p:nvPicPr>
          <p:cNvPr id="14" name="Picture 13" descr="A green circle with a star in it&#10;&#10;AI-generated content may be incorrect.">
            <a:extLst>
              <a:ext uri="{FF2B5EF4-FFF2-40B4-BE49-F238E27FC236}">
                <a16:creationId xmlns:a16="http://schemas.microsoft.com/office/drawing/2014/main" id="{6BEC5C76-F141-1E97-1C82-4B49B32B3CD8}"/>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909754" y="2980653"/>
            <a:ext cx="1440000" cy="1440000"/>
          </a:xfrm>
          <a:prstGeom prst="rect">
            <a:avLst/>
          </a:prstGeom>
        </p:spPr>
      </p:pic>
      <p:pic>
        <p:nvPicPr>
          <p:cNvPr id="15" name="Picture 14" descr="A pink and white diamond in a circle&#10;&#10;AI-generated content may be incorrect.">
            <a:extLst>
              <a:ext uri="{FF2B5EF4-FFF2-40B4-BE49-F238E27FC236}">
                <a16:creationId xmlns:a16="http://schemas.microsoft.com/office/drawing/2014/main" id="{59BF9A8D-38EF-C056-6DF2-C6D03EB4C395}"/>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909754" y="4526222"/>
            <a:ext cx="1440000" cy="1440000"/>
          </a:xfrm>
          <a:prstGeom prst="rect">
            <a:avLst/>
          </a:prstGeom>
        </p:spPr>
      </p:pic>
    </p:spTree>
    <p:extLst>
      <p:ext uri="{BB962C8B-B14F-4D97-AF65-F5344CB8AC3E}">
        <p14:creationId xmlns:p14="http://schemas.microsoft.com/office/powerpoint/2010/main" val="3863680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3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2DE16-FE4F-2161-C74D-A3A9DA0D676F}"/>
              </a:ext>
            </a:extLst>
          </p:cNvPr>
          <p:cNvSpPr>
            <a:spLocks noGrp="1"/>
          </p:cNvSpPr>
          <p:nvPr>
            <p:ph type="ctrTitle" hasCustomPrompt="1"/>
          </p:nvPr>
        </p:nvSpPr>
        <p:spPr>
          <a:xfrm>
            <a:off x="838200" y="1436425"/>
            <a:ext cx="5818974" cy="3342051"/>
          </a:xfrm>
        </p:spPr>
        <p:txBody>
          <a:bodyPr anchor="ctr">
            <a:noAutofit/>
          </a:bodyPr>
          <a:lstStyle>
            <a:lvl1pPr algn="l">
              <a:defRPr sz="4800">
                <a:solidFill>
                  <a:schemeClr val="tx2"/>
                </a:solidFill>
              </a:defRPr>
            </a:lvl1pPr>
          </a:lstStyle>
          <a:p>
            <a:r>
              <a:rPr lang="en-US" dirty="0"/>
              <a:t>Title goes here</a:t>
            </a:r>
            <a:endParaRPr lang="en-GB" dirty="0"/>
          </a:p>
        </p:txBody>
      </p:sp>
      <p:sp>
        <p:nvSpPr>
          <p:cNvPr id="3" name="Subtitle 2">
            <a:extLst>
              <a:ext uri="{FF2B5EF4-FFF2-40B4-BE49-F238E27FC236}">
                <a16:creationId xmlns:a16="http://schemas.microsoft.com/office/drawing/2014/main" id="{22450FD7-6580-39F3-966C-E07B7549BF1F}"/>
              </a:ext>
            </a:extLst>
          </p:cNvPr>
          <p:cNvSpPr>
            <a:spLocks noGrp="1"/>
          </p:cNvSpPr>
          <p:nvPr>
            <p:ph type="subTitle" idx="1" hasCustomPrompt="1"/>
          </p:nvPr>
        </p:nvSpPr>
        <p:spPr>
          <a:xfrm>
            <a:off x="838200" y="4850734"/>
            <a:ext cx="5818974" cy="566839"/>
          </a:xfrm>
        </p:spPr>
        <p:txBody>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n-GB" dirty="0"/>
          </a:p>
        </p:txBody>
      </p:sp>
      <p:sp>
        <p:nvSpPr>
          <p:cNvPr id="7" name="Rectangle 6">
            <a:extLst>
              <a:ext uri="{FF2B5EF4-FFF2-40B4-BE49-F238E27FC236}">
                <a16:creationId xmlns:a16="http://schemas.microsoft.com/office/drawing/2014/main" id="{11035665-1F7D-94FE-6282-3DB70FF57231}"/>
              </a:ext>
            </a:extLst>
          </p:cNvPr>
          <p:cNvSpPr/>
          <p:nvPr userDrawn="1"/>
        </p:nvSpPr>
        <p:spPr>
          <a:xfrm>
            <a:off x="9913800" y="4547450"/>
            <a:ext cx="1440000" cy="144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noFill/>
              </a:ln>
            </a:endParaRPr>
          </a:p>
        </p:txBody>
      </p:sp>
      <p:sp>
        <p:nvSpPr>
          <p:cNvPr id="10" name="Rectangle 9">
            <a:extLst>
              <a:ext uri="{FF2B5EF4-FFF2-40B4-BE49-F238E27FC236}">
                <a16:creationId xmlns:a16="http://schemas.microsoft.com/office/drawing/2014/main" id="{0D85715D-B18C-2D96-EDCE-89CBFE777CA1}"/>
              </a:ext>
            </a:extLst>
          </p:cNvPr>
          <p:cNvSpPr/>
          <p:nvPr userDrawn="1"/>
        </p:nvSpPr>
        <p:spPr>
          <a:xfrm>
            <a:off x="8392258" y="1436426"/>
            <a:ext cx="1440000" cy="144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E74E94E-6F04-49B5-E9CC-F76D0A9063AF}"/>
              </a:ext>
            </a:extLst>
          </p:cNvPr>
          <p:cNvSpPr/>
          <p:nvPr userDrawn="1"/>
        </p:nvSpPr>
        <p:spPr>
          <a:xfrm>
            <a:off x="8392258" y="2988109"/>
            <a:ext cx="1440000" cy="1440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228E4B-339C-AF0D-8D58-421A219F57D4}"/>
              </a:ext>
            </a:extLst>
          </p:cNvPr>
          <p:cNvSpPr/>
          <p:nvPr userDrawn="1"/>
        </p:nvSpPr>
        <p:spPr>
          <a:xfrm>
            <a:off x="9913800" y="2988108"/>
            <a:ext cx="1440000" cy="144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text on a white background&#10;&#10;AI-generated content may be incorrect.">
            <a:extLst>
              <a:ext uri="{FF2B5EF4-FFF2-40B4-BE49-F238E27FC236}">
                <a16:creationId xmlns:a16="http://schemas.microsoft.com/office/drawing/2014/main" id="{702644A2-2778-25E8-9D74-C80D43AAE9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0345" y="6258178"/>
            <a:ext cx="3203455" cy="463297"/>
          </a:xfrm>
          <a:prstGeom prst="rect">
            <a:avLst/>
          </a:prstGeom>
        </p:spPr>
      </p:pic>
      <p:sp>
        <p:nvSpPr>
          <p:cNvPr id="5" name="Text Placeholder 4">
            <a:extLst>
              <a:ext uri="{FF2B5EF4-FFF2-40B4-BE49-F238E27FC236}">
                <a16:creationId xmlns:a16="http://schemas.microsoft.com/office/drawing/2014/main" id="{CC5D90A5-1F8E-FA78-01A5-C48B0FFDD4BE}"/>
              </a:ext>
            </a:extLst>
          </p:cNvPr>
          <p:cNvSpPr>
            <a:spLocks noGrp="1"/>
          </p:cNvSpPr>
          <p:nvPr>
            <p:ph type="body" sz="quarter" idx="10" hasCustomPrompt="1"/>
          </p:nvPr>
        </p:nvSpPr>
        <p:spPr>
          <a:xfrm>
            <a:off x="838200" y="5489831"/>
            <a:ext cx="5818188" cy="398462"/>
          </a:xfrm>
        </p:spPr>
        <p:txBody>
          <a:bodyPr>
            <a:normAutofit/>
          </a:bodyPr>
          <a:lstStyle>
            <a:lvl1pPr marL="0" indent="0">
              <a:buNone/>
              <a:defRPr sz="1800" b="0"/>
            </a:lvl1pPr>
            <a:lvl5pPr marL="1828800" indent="0" algn="l">
              <a:buNone/>
              <a:defRPr/>
            </a:lvl5pPr>
          </a:lstStyle>
          <a:p>
            <a:pPr lvl="0"/>
            <a:r>
              <a:rPr lang="en-US" dirty="0"/>
              <a:t>Date goes here</a:t>
            </a:r>
            <a:endParaRPr lang="en-GB" dirty="0"/>
          </a:p>
        </p:txBody>
      </p:sp>
      <p:pic>
        <p:nvPicPr>
          <p:cNvPr id="4" name="Picture 3" descr="A child eating a slice of watermelon&#10;&#10;AI-generated content may be incorrect.">
            <a:extLst>
              <a:ext uri="{FF2B5EF4-FFF2-40B4-BE49-F238E27FC236}">
                <a16:creationId xmlns:a16="http://schemas.microsoft.com/office/drawing/2014/main" id="{F37D619A-9F92-A7A5-726A-DFFAC9113A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93599" y="4552295"/>
            <a:ext cx="1438659" cy="1438659"/>
          </a:xfrm>
          <a:prstGeom prst="rect">
            <a:avLst/>
          </a:prstGeom>
        </p:spPr>
      </p:pic>
      <p:pic>
        <p:nvPicPr>
          <p:cNvPr id="8" name="Picture 7" descr="A person in blue uniform holding a computer&#10;&#10;AI-generated content may be incorrect.">
            <a:extLst>
              <a:ext uri="{FF2B5EF4-FFF2-40B4-BE49-F238E27FC236}">
                <a16:creationId xmlns:a16="http://schemas.microsoft.com/office/drawing/2014/main" id="{6FBEE485-334E-1363-C424-5F3D3E2486D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14470" y="1437095"/>
            <a:ext cx="1438659" cy="1438659"/>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FA59291D-ACCD-F4CE-EF01-CC6DFD53746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365609" y="653492"/>
            <a:ext cx="1988191" cy="504749"/>
          </a:xfrm>
          <a:prstGeom prst="rect">
            <a:avLst/>
          </a:prstGeom>
        </p:spPr>
      </p:pic>
      <p:sp>
        <p:nvSpPr>
          <p:cNvPr id="17" name="Rectangle 16">
            <a:extLst>
              <a:ext uri="{FF2B5EF4-FFF2-40B4-BE49-F238E27FC236}">
                <a16:creationId xmlns:a16="http://schemas.microsoft.com/office/drawing/2014/main" id="{4CACE69A-1BD0-1CEA-274A-988CACAFD18F}"/>
              </a:ext>
            </a:extLst>
          </p:cNvPr>
          <p:cNvSpPr/>
          <p:nvPr userDrawn="1"/>
        </p:nvSpPr>
        <p:spPr>
          <a:xfrm>
            <a:off x="6870716" y="4547450"/>
            <a:ext cx="1440000" cy="1440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405D61B-0A47-014B-4BB5-E8AD41D3BF3A}"/>
              </a:ext>
            </a:extLst>
          </p:cNvPr>
          <p:cNvSpPr/>
          <p:nvPr userDrawn="1"/>
        </p:nvSpPr>
        <p:spPr>
          <a:xfrm>
            <a:off x="6870716" y="2988108"/>
            <a:ext cx="1440000" cy="144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9" name="Picture 48" descr="A group of people sitting and talking&#10;&#10;AI-generated content may be incorrect.">
            <a:extLst>
              <a:ext uri="{FF2B5EF4-FFF2-40B4-BE49-F238E27FC236}">
                <a16:creationId xmlns:a16="http://schemas.microsoft.com/office/drawing/2014/main" id="{E24ED2EA-36B4-3D8F-1562-7B15F46DB45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871387" y="1445180"/>
            <a:ext cx="1438659" cy="1438659"/>
          </a:xfrm>
          <a:prstGeom prst="rect">
            <a:avLst/>
          </a:prstGeom>
        </p:spPr>
      </p:pic>
      <p:pic>
        <p:nvPicPr>
          <p:cNvPr id="9" name="Picture 8" descr="A pink and white diamond in a circle&#10;&#10;AI-generated content may be incorrect.">
            <a:extLst>
              <a:ext uri="{FF2B5EF4-FFF2-40B4-BE49-F238E27FC236}">
                <a16:creationId xmlns:a16="http://schemas.microsoft.com/office/drawing/2014/main" id="{7FB11B4F-3D40-CD8E-DDD7-D7FCFAE8010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909754" y="4526222"/>
            <a:ext cx="1440000" cy="1440000"/>
          </a:xfrm>
          <a:prstGeom prst="rect">
            <a:avLst/>
          </a:prstGeom>
        </p:spPr>
      </p:pic>
      <p:pic>
        <p:nvPicPr>
          <p:cNvPr id="13" name="Picture 12" descr="A green circle with a star in it&#10;&#10;AI-generated content may be incorrect.">
            <a:extLst>
              <a:ext uri="{FF2B5EF4-FFF2-40B4-BE49-F238E27FC236}">
                <a16:creationId xmlns:a16="http://schemas.microsoft.com/office/drawing/2014/main" id="{0F7F70F8-CE78-4DD4-2A14-795D3FC3330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09754" y="2980653"/>
            <a:ext cx="1440000" cy="1440000"/>
          </a:xfrm>
          <a:prstGeom prst="rect">
            <a:avLst/>
          </a:prstGeom>
        </p:spPr>
      </p:pic>
      <p:pic>
        <p:nvPicPr>
          <p:cNvPr id="14" name="Picture 13" descr="A purple circle with leaves in it&#10;&#10;AI-generated content may be incorrect.">
            <a:extLst>
              <a:ext uri="{FF2B5EF4-FFF2-40B4-BE49-F238E27FC236}">
                <a16:creationId xmlns:a16="http://schemas.microsoft.com/office/drawing/2014/main" id="{D21E0A04-2D3E-51AE-81DD-6D96BE97F9F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389900" y="2980653"/>
            <a:ext cx="1440000" cy="1440000"/>
          </a:xfrm>
          <a:prstGeom prst="rect">
            <a:avLst/>
          </a:prstGeom>
        </p:spPr>
      </p:pic>
      <p:pic>
        <p:nvPicPr>
          <p:cNvPr id="16" name="Picture 15" descr="A blue circle with white circles&#10;&#10;AI-generated content may be incorrect.">
            <a:extLst>
              <a:ext uri="{FF2B5EF4-FFF2-40B4-BE49-F238E27FC236}">
                <a16:creationId xmlns:a16="http://schemas.microsoft.com/office/drawing/2014/main" id="{5C33B4E7-D82D-150B-B4DF-74430657DCE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392258" y="1435084"/>
            <a:ext cx="1440000" cy="1440000"/>
          </a:xfrm>
          <a:prstGeom prst="rect">
            <a:avLst/>
          </a:prstGeom>
        </p:spPr>
      </p:pic>
      <p:pic>
        <p:nvPicPr>
          <p:cNvPr id="20" name="Picture 19" descr="A blue circle with a white design on it&#10;&#10;AI-generated content may be incorrect.">
            <a:extLst>
              <a:ext uri="{FF2B5EF4-FFF2-40B4-BE49-F238E27FC236}">
                <a16:creationId xmlns:a16="http://schemas.microsoft.com/office/drawing/2014/main" id="{1D8B2C7D-788F-1721-B9D0-30A759F0837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870046" y="2995766"/>
            <a:ext cx="1440000" cy="1440000"/>
          </a:xfrm>
          <a:prstGeom prst="rect">
            <a:avLst/>
          </a:prstGeom>
        </p:spPr>
      </p:pic>
      <p:pic>
        <p:nvPicPr>
          <p:cNvPr id="21" name="Picture 20" descr="A purple circle with white stripes&#10;&#10;AI-generated content may be incorrect.">
            <a:extLst>
              <a:ext uri="{FF2B5EF4-FFF2-40B4-BE49-F238E27FC236}">
                <a16:creationId xmlns:a16="http://schemas.microsoft.com/office/drawing/2014/main" id="{6B158D4F-9F1D-18B2-DE13-830B16E8E8A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868705" y="4539788"/>
            <a:ext cx="1440000" cy="1440000"/>
          </a:xfrm>
          <a:prstGeom prst="rect">
            <a:avLst/>
          </a:prstGeom>
        </p:spPr>
      </p:pic>
    </p:spTree>
    <p:extLst>
      <p:ext uri="{BB962C8B-B14F-4D97-AF65-F5344CB8AC3E}">
        <p14:creationId xmlns:p14="http://schemas.microsoft.com/office/powerpoint/2010/main" val="35519534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4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2DE16-FE4F-2161-C74D-A3A9DA0D676F}"/>
              </a:ext>
            </a:extLst>
          </p:cNvPr>
          <p:cNvSpPr>
            <a:spLocks noGrp="1"/>
          </p:cNvSpPr>
          <p:nvPr>
            <p:ph type="ctrTitle" hasCustomPrompt="1"/>
          </p:nvPr>
        </p:nvSpPr>
        <p:spPr>
          <a:xfrm>
            <a:off x="838200" y="1436425"/>
            <a:ext cx="5818974" cy="3342051"/>
          </a:xfrm>
        </p:spPr>
        <p:txBody>
          <a:bodyPr anchor="ctr">
            <a:noAutofit/>
          </a:bodyPr>
          <a:lstStyle>
            <a:lvl1pPr algn="l">
              <a:defRPr sz="4800">
                <a:solidFill>
                  <a:schemeClr val="tx2"/>
                </a:solidFill>
              </a:defRPr>
            </a:lvl1pPr>
          </a:lstStyle>
          <a:p>
            <a:r>
              <a:rPr lang="en-US" dirty="0"/>
              <a:t>Title goes here</a:t>
            </a:r>
            <a:endParaRPr lang="en-GB" dirty="0"/>
          </a:p>
        </p:txBody>
      </p:sp>
      <p:sp>
        <p:nvSpPr>
          <p:cNvPr id="3" name="Subtitle 2">
            <a:extLst>
              <a:ext uri="{FF2B5EF4-FFF2-40B4-BE49-F238E27FC236}">
                <a16:creationId xmlns:a16="http://schemas.microsoft.com/office/drawing/2014/main" id="{22450FD7-6580-39F3-966C-E07B7549BF1F}"/>
              </a:ext>
            </a:extLst>
          </p:cNvPr>
          <p:cNvSpPr>
            <a:spLocks noGrp="1"/>
          </p:cNvSpPr>
          <p:nvPr>
            <p:ph type="subTitle" idx="1" hasCustomPrompt="1"/>
          </p:nvPr>
        </p:nvSpPr>
        <p:spPr>
          <a:xfrm>
            <a:off x="838200" y="4850734"/>
            <a:ext cx="5818974" cy="566839"/>
          </a:xfrm>
        </p:spPr>
        <p:txBody>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n-GB" dirty="0"/>
          </a:p>
        </p:txBody>
      </p:sp>
      <p:pic>
        <p:nvPicPr>
          <p:cNvPr id="18" name="Picture 17" descr="A black text on a white background&#10;&#10;AI-generated content may be incorrect.">
            <a:extLst>
              <a:ext uri="{FF2B5EF4-FFF2-40B4-BE49-F238E27FC236}">
                <a16:creationId xmlns:a16="http://schemas.microsoft.com/office/drawing/2014/main" id="{702644A2-2778-25E8-9D74-C80D43AAE9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50345" y="6258178"/>
            <a:ext cx="3203455" cy="463297"/>
          </a:xfrm>
          <a:prstGeom prst="rect">
            <a:avLst/>
          </a:prstGeom>
        </p:spPr>
      </p:pic>
      <p:sp>
        <p:nvSpPr>
          <p:cNvPr id="5" name="Text Placeholder 4">
            <a:extLst>
              <a:ext uri="{FF2B5EF4-FFF2-40B4-BE49-F238E27FC236}">
                <a16:creationId xmlns:a16="http://schemas.microsoft.com/office/drawing/2014/main" id="{CC5D90A5-1F8E-FA78-01A5-C48B0FFDD4BE}"/>
              </a:ext>
            </a:extLst>
          </p:cNvPr>
          <p:cNvSpPr>
            <a:spLocks noGrp="1"/>
          </p:cNvSpPr>
          <p:nvPr>
            <p:ph type="body" sz="quarter" idx="10" hasCustomPrompt="1"/>
          </p:nvPr>
        </p:nvSpPr>
        <p:spPr>
          <a:xfrm>
            <a:off x="838200" y="5489831"/>
            <a:ext cx="5818188" cy="398462"/>
          </a:xfrm>
        </p:spPr>
        <p:txBody>
          <a:bodyPr>
            <a:normAutofit/>
          </a:bodyPr>
          <a:lstStyle>
            <a:lvl1pPr marL="0" indent="0">
              <a:buNone/>
              <a:defRPr sz="1800" b="0"/>
            </a:lvl1pPr>
            <a:lvl5pPr marL="1828800" indent="0" algn="l">
              <a:buNone/>
              <a:defRPr/>
            </a:lvl5pPr>
          </a:lstStyle>
          <a:p>
            <a:pPr lvl="0"/>
            <a:r>
              <a:rPr lang="en-US" dirty="0"/>
              <a:t>Date goes here</a:t>
            </a:r>
            <a:endParaRPr lang="en-GB" dirty="0"/>
          </a:p>
        </p:txBody>
      </p:sp>
      <p:pic>
        <p:nvPicPr>
          <p:cNvPr id="6" name="Picture 5" descr="A black background with blue text&#10;&#10;Description automatically generated">
            <a:extLst>
              <a:ext uri="{FF2B5EF4-FFF2-40B4-BE49-F238E27FC236}">
                <a16:creationId xmlns:a16="http://schemas.microsoft.com/office/drawing/2014/main" id="{FA59291D-ACCD-F4CE-EF01-CC6DFD53746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65609" y="653492"/>
            <a:ext cx="1988191" cy="504749"/>
          </a:xfrm>
          <a:prstGeom prst="rect">
            <a:avLst/>
          </a:prstGeom>
        </p:spPr>
      </p:pic>
      <p:pic>
        <p:nvPicPr>
          <p:cNvPr id="15" name="Picture 14" descr="A person wearing a purple scrubs&#10;&#10;AI-generated content may be incorrect.">
            <a:extLst>
              <a:ext uri="{FF2B5EF4-FFF2-40B4-BE49-F238E27FC236}">
                <a16:creationId xmlns:a16="http://schemas.microsoft.com/office/drawing/2014/main" id="{D6E78020-4427-4D18-BB81-E0EC2FD376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02153" y="1436425"/>
            <a:ext cx="4451647" cy="4451647"/>
          </a:xfrm>
          <a:prstGeom prst="rect">
            <a:avLst/>
          </a:prstGeom>
        </p:spPr>
      </p:pic>
    </p:spTree>
    <p:extLst>
      <p:ext uri="{BB962C8B-B14F-4D97-AF65-F5344CB8AC3E}">
        <p14:creationId xmlns:p14="http://schemas.microsoft.com/office/powerpoint/2010/main" val="2622838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Plain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chemeClr val="tx2"/>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9" y="1295177"/>
            <a:ext cx="11527564" cy="5332634"/>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pic>
        <p:nvPicPr>
          <p:cNvPr id="4" name="Picture 3" descr="A black background with blue text&#10;&#10;Description automatically generated">
            <a:extLst>
              <a:ext uri="{FF2B5EF4-FFF2-40B4-BE49-F238E27FC236}">
                <a16:creationId xmlns:a16="http://schemas.microsoft.com/office/drawing/2014/main" id="{DD03A219-7567-0C61-427B-AC5695F50B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3828558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ACS 1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chemeClr val="tx2"/>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8" y="1295177"/>
            <a:ext cx="11524003"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8" y="6451704"/>
            <a:ext cx="3605613" cy="276999"/>
          </a:xfrm>
          <a:prstGeom prst="rect">
            <a:avLst/>
          </a:prstGeom>
          <a:solidFill>
            <a:schemeClr val="tx2"/>
          </a:solid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Adult Community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6692" y="6408605"/>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5E454E26-B2EA-3A53-3583-B945D7A40D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3512118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ACS 2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chemeClr val="tx2"/>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8" y="1295177"/>
            <a:ext cx="11524003"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8" y="6451704"/>
            <a:ext cx="3605613" cy="276999"/>
          </a:xfrm>
          <a:prstGeom prst="rect">
            <a:avLst/>
          </a:prstGeom>
          <a:solidFill>
            <a:srgbClr val="FDC689"/>
          </a:solidFill>
        </p:spPr>
        <p:txBody>
          <a:bodyPr wrap="square" rtlCol="0">
            <a:spAutoFit/>
          </a:bodyPr>
          <a:lstStyle/>
          <a:p>
            <a:r>
              <a:rPr lang="en-GB" sz="1200" b="1" dirty="0">
                <a:solidFill>
                  <a:schemeClr val="tx1"/>
                </a:solidFill>
                <a:latin typeface="Arial" panose="020B0604020202020204" pitchFamily="34" charset="0"/>
                <a:cs typeface="Arial" panose="020B0604020202020204" pitchFamily="34" charset="0"/>
              </a:rPr>
              <a:t>Adult Community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6692" y="6408605"/>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5E454E26-B2EA-3A53-3583-B945D7A40D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2087943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YP 1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rgbClr val="006174"/>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8" y="1295177"/>
            <a:ext cx="11524003"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8" y="6451704"/>
            <a:ext cx="3614159" cy="276999"/>
          </a:xfrm>
          <a:prstGeom prst="rect">
            <a:avLst/>
          </a:prstGeom>
          <a:solidFill>
            <a:srgbClr val="006174"/>
          </a:solid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Children and Young People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6692" y="6408605"/>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679BD971-0043-5695-8062-04954F8D9A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2651225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4ED29-E2CB-9B81-CAFA-71E1334576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919283-9A30-E3AA-14BF-00EFA74C5D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64F994-CD54-5EE9-CECE-CC336C78F6E2}"/>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5" name="Footer Placeholder 4">
            <a:extLst>
              <a:ext uri="{FF2B5EF4-FFF2-40B4-BE49-F238E27FC236}">
                <a16:creationId xmlns:a16="http://schemas.microsoft.com/office/drawing/2014/main" id="{EF87DB7B-DDD5-4A8C-9093-45A746164C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163882-F02C-CF69-9D9E-A436B0A272F5}"/>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3917997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YP 2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rgbClr val="006174"/>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8" y="1295177"/>
            <a:ext cx="11524003"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8" y="6451704"/>
            <a:ext cx="3614159" cy="276999"/>
          </a:xfrm>
          <a:prstGeom prst="rect">
            <a:avLst/>
          </a:prstGeom>
          <a:solidFill>
            <a:schemeClr val="tx2"/>
          </a:solid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Children and Young People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6692" y="6408605"/>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679BD971-0043-5695-8062-04954F8D9A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36572225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MH 1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rgbClr val="8E3957"/>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9" y="1295177"/>
            <a:ext cx="11524004"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8" y="6445952"/>
            <a:ext cx="3614159" cy="276999"/>
          </a:xfrm>
          <a:prstGeom prst="rect">
            <a:avLst/>
          </a:prstGeom>
          <a:solidFill>
            <a:srgbClr val="8E3957"/>
          </a:solid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Adult Community Mental Health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6693" y="6400993"/>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9EBF7451-043C-FE7D-B23F-A0C48081BF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2357579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CMH 2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rgbClr val="8E3957"/>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9" y="1295177"/>
            <a:ext cx="11524004"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8" y="6445952"/>
            <a:ext cx="3614159" cy="276999"/>
          </a:xfrm>
          <a:prstGeom prst="rect">
            <a:avLst/>
          </a:prstGeom>
          <a:solidFill>
            <a:srgbClr val="006174"/>
          </a:solid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Adult Community Mental Health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6693" y="6400993"/>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9EBF7451-043C-FE7D-B23F-A0C48081BF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24380562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SpecSec 1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rgbClr val="00604A"/>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9" y="1295177"/>
            <a:ext cx="11519018"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9" y="6451704"/>
            <a:ext cx="3631250" cy="276999"/>
          </a:xfrm>
          <a:prstGeom prst="rect">
            <a:avLst/>
          </a:prstGeom>
          <a:solidFill>
            <a:srgbClr val="00604A"/>
          </a:solid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Specialist and Secured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1708" y="6408605"/>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9EA9DE3F-C5AF-9DE8-BB7A-879E3D3FAF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22454024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SpecSec 2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rgbClr val="00604A"/>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9" y="1295177"/>
            <a:ext cx="11519018"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9" y="6451704"/>
            <a:ext cx="3631250" cy="276999"/>
          </a:xfrm>
          <a:prstGeom prst="rect">
            <a:avLst/>
          </a:prstGeom>
          <a:solidFill>
            <a:srgbClr val="8E3957"/>
          </a:solid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Specialist and Secured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1708" y="6408605"/>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9EA9DE3F-C5AF-9DE8-BB7A-879E3D3FAF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38837918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Sup 1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chemeClr val="tx1"/>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8" y="1295177"/>
            <a:ext cx="11524003"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8" y="6451704"/>
            <a:ext cx="3622705" cy="276999"/>
          </a:xfrm>
          <a:prstGeom prst="rect">
            <a:avLst/>
          </a:prstGeom>
          <a:solidFill>
            <a:srgbClr val="FDC689"/>
          </a:solidFill>
        </p:spPr>
        <p:txBody>
          <a:bodyPr wrap="square" rtlCol="0">
            <a:spAutoFit/>
          </a:bodyPr>
          <a:lstStyle/>
          <a:p>
            <a:r>
              <a:rPr lang="en-GB" sz="1200" b="1" dirty="0">
                <a:solidFill>
                  <a:sysClr val="windowText" lastClr="000000"/>
                </a:solidFill>
                <a:latin typeface="Arial" panose="020B0604020202020204" pitchFamily="34" charset="0"/>
                <a:cs typeface="Arial" panose="020B0604020202020204" pitchFamily="34" charset="0"/>
              </a:rPr>
              <a:t>Support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6692" y="6408605"/>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FF789164-A361-BBE2-7019-9AA8F27EE1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22700638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Sup 2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a:solidFill>
                  <a:schemeClr val="tx1"/>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1E820990-BCE1-7B43-E038-70CCDEDC9EBE}"/>
              </a:ext>
            </a:extLst>
          </p:cNvPr>
          <p:cNvSpPr>
            <a:spLocks noGrp="1"/>
          </p:cNvSpPr>
          <p:nvPr>
            <p:ph idx="1" hasCustomPrompt="1"/>
          </p:nvPr>
        </p:nvSpPr>
        <p:spPr>
          <a:xfrm>
            <a:off x="333998" y="1295177"/>
            <a:ext cx="11524003" cy="4894426"/>
          </a:xfrm>
        </p:spPr>
        <p:txBody>
          <a:bodyPr>
            <a:normAutofit/>
          </a:bodyPr>
          <a:lstStyle>
            <a:lvl1pPr marL="0" indent="0">
              <a:buNone/>
              <a:defRPr sz="20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 goes here</a:t>
            </a:r>
            <a:endParaRPr lang="en-GB" dirty="0"/>
          </a:p>
        </p:txBody>
      </p:sp>
      <p:sp>
        <p:nvSpPr>
          <p:cNvPr id="4" name="Rectangle 3">
            <a:extLst>
              <a:ext uri="{FF2B5EF4-FFF2-40B4-BE49-F238E27FC236}">
                <a16:creationId xmlns:a16="http://schemas.microsoft.com/office/drawing/2014/main" id="{BFE5A664-40C4-C876-67D5-8610AABAB655}"/>
              </a:ext>
            </a:extLst>
          </p:cNvPr>
          <p:cNvSpPr/>
          <p:nvPr userDrawn="1"/>
        </p:nvSpPr>
        <p:spPr>
          <a:xfrm>
            <a:off x="0" y="6326539"/>
            <a:ext cx="12192000" cy="53146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9F161D9-F16E-C09C-6D5D-59316665EAA8}"/>
              </a:ext>
            </a:extLst>
          </p:cNvPr>
          <p:cNvSpPr txBox="1"/>
          <p:nvPr userDrawn="1"/>
        </p:nvSpPr>
        <p:spPr>
          <a:xfrm>
            <a:off x="333998" y="6451704"/>
            <a:ext cx="3622705" cy="276999"/>
          </a:xfrm>
          <a:prstGeom prst="rect">
            <a:avLst/>
          </a:prstGeom>
          <a:solidFill>
            <a:srgbClr val="00604A"/>
          </a:solidFill>
        </p:spPr>
        <p:txBody>
          <a:bodyPr wrap="square" rtlCol="0">
            <a:spAutoFit/>
          </a:bodyPr>
          <a:lstStyle/>
          <a:p>
            <a:r>
              <a:rPr lang="en-GB" sz="1200" b="1" dirty="0">
                <a:solidFill>
                  <a:schemeClr val="bg1"/>
                </a:solidFill>
                <a:latin typeface="Arial" panose="020B0604020202020204" pitchFamily="34" charset="0"/>
                <a:cs typeface="Arial" panose="020B0604020202020204" pitchFamily="34" charset="0"/>
              </a:rPr>
              <a:t>Support Services</a:t>
            </a:r>
          </a:p>
        </p:txBody>
      </p:sp>
      <p:pic>
        <p:nvPicPr>
          <p:cNvPr id="6" name="Picture 5" descr="A black text on a white background&#10;&#10;AI-generated content may be incorrect.">
            <a:extLst>
              <a:ext uri="{FF2B5EF4-FFF2-40B4-BE49-F238E27FC236}">
                <a16:creationId xmlns:a16="http://schemas.microsoft.com/office/drawing/2014/main" id="{F1AA9767-AA18-FFC2-7D38-F97F49DA80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6692" y="6408605"/>
            <a:ext cx="2511309" cy="363196"/>
          </a:xfrm>
          <a:prstGeom prst="rect">
            <a:avLst/>
          </a:prstGeom>
        </p:spPr>
      </p:pic>
      <p:pic>
        <p:nvPicPr>
          <p:cNvPr id="8" name="Picture 7" descr="A black background with blue text&#10;&#10;Description automatically generated">
            <a:extLst>
              <a:ext uri="{FF2B5EF4-FFF2-40B4-BE49-F238E27FC236}">
                <a16:creationId xmlns:a16="http://schemas.microsoft.com/office/drawing/2014/main" id="{FF789164-A361-BBE2-7019-9AA8F27EE1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34931256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FA05D-ECBF-B837-6EB5-42508C4ACFCA}"/>
              </a:ext>
            </a:extLst>
          </p:cNvPr>
          <p:cNvSpPr>
            <a:spLocks noGrp="1"/>
          </p:cNvSpPr>
          <p:nvPr>
            <p:ph type="title" hasCustomPrompt="1"/>
          </p:nvPr>
        </p:nvSpPr>
        <p:spPr/>
        <p:txBody>
          <a:bodyPr/>
          <a:lstStyle>
            <a:lvl1pPr>
              <a:defRPr>
                <a:solidFill>
                  <a:schemeClr val="tx2"/>
                </a:solidFill>
              </a:defRPr>
            </a:lvl1pPr>
          </a:lstStyle>
          <a:p>
            <a:r>
              <a:rPr lang="en-US" dirty="0"/>
              <a:t>Title goes here</a:t>
            </a:r>
            <a:endParaRPr lang="en-GB" dirty="0"/>
          </a:p>
        </p:txBody>
      </p:sp>
      <p:sp>
        <p:nvSpPr>
          <p:cNvPr id="3" name="Content Placeholder 2">
            <a:extLst>
              <a:ext uri="{FF2B5EF4-FFF2-40B4-BE49-F238E27FC236}">
                <a16:creationId xmlns:a16="http://schemas.microsoft.com/office/drawing/2014/main" id="{EB239D90-A0FB-3C1D-887C-9E0E7E9EDDF6}"/>
              </a:ext>
            </a:extLst>
          </p:cNvPr>
          <p:cNvSpPr>
            <a:spLocks noGrp="1"/>
          </p:cNvSpPr>
          <p:nvPr>
            <p:ph sz="half" idx="1" hasCustomPrompt="1"/>
          </p:nvPr>
        </p:nvSpPr>
        <p:spPr>
          <a:xfrm>
            <a:off x="333998" y="2063522"/>
            <a:ext cx="5571145" cy="4662017"/>
          </a:xfrm>
        </p:spPr>
        <p:txBody>
          <a:bodyPr>
            <a:normAutofit/>
          </a:bodyPr>
          <a:lstStyle>
            <a:lvl1pPr marL="0" indent="0">
              <a:buNone/>
              <a:defRPr sz="2000" b="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a:t>Click to add content</a:t>
            </a:r>
            <a:endParaRPr lang="en-GB" dirty="0"/>
          </a:p>
        </p:txBody>
      </p:sp>
      <p:sp>
        <p:nvSpPr>
          <p:cNvPr id="4" name="Content Placeholder 3">
            <a:extLst>
              <a:ext uri="{FF2B5EF4-FFF2-40B4-BE49-F238E27FC236}">
                <a16:creationId xmlns:a16="http://schemas.microsoft.com/office/drawing/2014/main" id="{20C7CD7C-9717-963D-70A1-429BBB1D541B}"/>
              </a:ext>
            </a:extLst>
          </p:cNvPr>
          <p:cNvSpPr>
            <a:spLocks noGrp="1"/>
          </p:cNvSpPr>
          <p:nvPr>
            <p:ph sz="half" idx="2" hasCustomPrompt="1"/>
          </p:nvPr>
        </p:nvSpPr>
        <p:spPr>
          <a:xfrm>
            <a:off x="6286856" y="2063522"/>
            <a:ext cx="5571146" cy="4662017"/>
          </a:xfrm>
        </p:spPr>
        <p:txBody>
          <a:bodyPr>
            <a:normAutofit/>
          </a:bodyPr>
          <a:lstStyle>
            <a:lvl1pPr marL="0" indent="0">
              <a:buNone/>
              <a:defRPr sz="2000" b="0"/>
            </a:lvl1pPr>
            <a:lvl2pPr marL="457200" indent="0">
              <a:buNone/>
              <a:defRPr sz="2000" b="0"/>
            </a:lvl2pPr>
            <a:lvl3pPr marL="914400" indent="0">
              <a:buNone/>
              <a:defRPr sz="2000" b="0"/>
            </a:lvl3pPr>
            <a:lvl4pPr marL="1371600" indent="0">
              <a:buNone/>
              <a:defRPr sz="2000" b="0"/>
            </a:lvl4pPr>
            <a:lvl5pPr marL="1828800" indent="0">
              <a:buNone/>
              <a:defRPr sz="2000" b="0"/>
            </a:lvl5pPr>
          </a:lstStyle>
          <a:p>
            <a:pPr lvl="0"/>
            <a:r>
              <a:rPr lang="en-US" dirty="0"/>
              <a:t>Click to add content</a:t>
            </a:r>
            <a:endParaRPr lang="en-GB" dirty="0"/>
          </a:p>
        </p:txBody>
      </p:sp>
      <p:sp>
        <p:nvSpPr>
          <p:cNvPr id="5" name="Text Placeholder 2">
            <a:extLst>
              <a:ext uri="{FF2B5EF4-FFF2-40B4-BE49-F238E27FC236}">
                <a16:creationId xmlns:a16="http://schemas.microsoft.com/office/drawing/2014/main" id="{83DEA4C5-61BE-C5A7-8B89-783054ADF476}"/>
              </a:ext>
            </a:extLst>
          </p:cNvPr>
          <p:cNvSpPr>
            <a:spLocks noGrp="1"/>
          </p:cNvSpPr>
          <p:nvPr>
            <p:ph type="body" idx="10" hasCustomPrompt="1"/>
          </p:nvPr>
        </p:nvSpPr>
        <p:spPr>
          <a:xfrm>
            <a:off x="333998" y="1316051"/>
            <a:ext cx="5571146" cy="58966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sub-heading</a:t>
            </a:r>
          </a:p>
        </p:txBody>
      </p:sp>
      <p:sp>
        <p:nvSpPr>
          <p:cNvPr id="6" name="Text Placeholder 2">
            <a:extLst>
              <a:ext uri="{FF2B5EF4-FFF2-40B4-BE49-F238E27FC236}">
                <a16:creationId xmlns:a16="http://schemas.microsoft.com/office/drawing/2014/main" id="{2FDC9EFC-326B-4966-5B48-365BAC359860}"/>
              </a:ext>
            </a:extLst>
          </p:cNvPr>
          <p:cNvSpPr>
            <a:spLocks noGrp="1"/>
          </p:cNvSpPr>
          <p:nvPr>
            <p:ph type="body" idx="11" hasCustomPrompt="1"/>
          </p:nvPr>
        </p:nvSpPr>
        <p:spPr>
          <a:xfrm>
            <a:off x="6286857" y="1316051"/>
            <a:ext cx="5571146" cy="58966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sub-heading</a:t>
            </a:r>
          </a:p>
        </p:txBody>
      </p:sp>
      <p:pic>
        <p:nvPicPr>
          <p:cNvPr id="8" name="Picture 7" descr="A black background with blue text&#10;&#10;Description automatically generated">
            <a:extLst>
              <a:ext uri="{FF2B5EF4-FFF2-40B4-BE49-F238E27FC236}">
                <a16:creationId xmlns:a16="http://schemas.microsoft.com/office/drawing/2014/main" id="{1CB6AAF0-721D-CAB7-4672-85D44B515B3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33553463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image (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4756B6-F509-1C42-B582-EB54928F14DC}"/>
              </a:ext>
            </a:extLst>
          </p:cNvPr>
          <p:cNvSpPr>
            <a:spLocks noGrp="1"/>
          </p:cNvSpPr>
          <p:nvPr>
            <p:ph idx="1" hasCustomPrompt="1"/>
          </p:nvPr>
        </p:nvSpPr>
        <p:spPr>
          <a:xfrm>
            <a:off x="5537675" y="1330369"/>
            <a:ext cx="6320327" cy="4238714"/>
          </a:xfrm>
        </p:spPr>
        <p:txBody>
          <a:bodyPr>
            <a:normAutofit/>
          </a:bodyPr>
          <a:lstStyle>
            <a:lvl1pPr marL="0" indent="0">
              <a:buNone/>
              <a:defRPr sz="2000" b="0"/>
            </a:lvl1pPr>
            <a:lvl2pPr marL="457200" indent="0">
              <a:buNone/>
              <a:defRPr sz="2800" b="0"/>
            </a:lvl2pPr>
            <a:lvl3pPr marL="914400" indent="0">
              <a:buNone/>
              <a:defRPr sz="2400" b="0"/>
            </a:lvl3pPr>
            <a:lvl4pPr marL="1371600" indent="0">
              <a:buNone/>
              <a:defRPr sz="2000" b="0"/>
            </a:lvl4pPr>
            <a:lvl5pPr marL="1828800" indent="0">
              <a:buNone/>
              <a:defRPr sz="2000" b="0"/>
            </a:lvl5pPr>
            <a:lvl6pPr>
              <a:defRPr sz="2000"/>
            </a:lvl6pPr>
            <a:lvl7pPr>
              <a:defRPr sz="2000"/>
            </a:lvl7pPr>
            <a:lvl8pPr>
              <a:defRPr sz="2000"/>
            </a:lvl8pPr>
            <a:lvl9pPr>
              <a:defRPr sz="2000"/>
            </a:lvl9pPr>
          </a:lstStyle>
          <a:p>
            <a:pPr lvl="0"/>
            <a:r>
              <a:rPr lang="en-US" dirty="0"/>
              <a:t>Click to add content</a:t>
            </a:r>
            <a:endParaRPr lang="en-GB" dirty="0"/>
          </a:p>
        </p:txBody>
      </p:sp>
      <p:sp>
        <p:nvSpPr>
          <p:cNvPr id="4" name="Text Placeholder 3">
            <a:extLst>
              <a:ext uri="{FF2B5EF4-FFF2-40B4-BE49-F238E27FC236}">
                <a16:creationId xmlns:a16="http://schemas.microsoft.com/office/drawing/2014/main" id="{ED5D5394-D13D-DEA9-A2AD-D6B34E2C274A}"/>
              </a:ext>
            </a:extLst>
          </p:cNvPr>
          <p:cNvSpPr>
            <a:spLocks noGrp="1"/>
          </p:cNvSpPr>
          <p:nvPr>
            <p:ph type="body" sz="half" idx="2" hasCustomPrompt="1"/>
          </p:nvPr>
        </p:nvSpPr>
        <p:spPr>
          <a:xfrm>
            <a:off x="333998" y="1316052"/>
            <a:ext cx="4887482" cy="5200663"/>
          </a:xfrm>
        </p:spPr>
        <p:txBody>
          <a:bodyPr>
            <a:normAutofit/>
          </a:bodyPr>
          <a:lstStyle>
            <a:lvl1pPr marL="0" indent="0">
              <a:buNone/>
              <a:defRPr sz="20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content</a:t>
            </a:r>
          </a:p>
        </p:txBody>
      </p:sp>
      <p:sp>
        <p:nvSpPr>
          <p:cNvPr id="8" name="Title 1">
            <a:extLst>
              <a:ext uri="{FF2B5EF4-FFF2-40B4-BE49-F238E27FC236}">
                <a16:creationId xmlns:a16="http://schemas.microsoft.com/office/drawing/2014/main" id="{B2081515-84DA-4AEB-52B8-9049432B14BD}"/>
              </a:ext>
            </a:extLst>
          </p:cNvPr>
          <p:cNvSpPr>
            <a:spLocks noGrp="1"/>
          </p:cNvSpPr>
          <p:nvPr>
            <p:ph type="title" hasCustomPrompt="1"/>
          </p:nvPr>
        </p:nvSpPr>
        <p:spPr>
          <a:xfrm>
            <a:off x="333998" y="152990"/>
            <a:ext cx="8228888" cy="928052"/>
          </a:xfrm>
        </p:spPr>
        <p:txBody>
          <a:bodyPr/>
          <a:lstStyle>
            <a:lvl1pPr>
              <a:defRPr b="1">
                <a:solidFill>
                  <a:schemeClr val="tx2"/>
                </a:solidFill>
              </a:defRPr>
            </a:lvl1pPr>
          </a:lstStyle>
          <a:p>
            <a:r>
              <a:rPr lang="en-US" dirty="0"/>
              <a:t>Title goes here</a:t>
            </a:r>
            <a:endParaRPr lang="en-GB" dirty="0"/>
          </a:p>
        </p:txBody>
      </p:sp>
      <p:pic>
        <p:nvPicPr>
          <p:cNvPr id="6" name="Picture 5" descr="A black background with blue text&#10;&#10;Description automatically generated">
            <a:extLst>
              <a:ext uri="{FF2B5EF4-FFF2-40B4-BE49-F238E27FC236}">
                <a16:creationId xmlns:a16="http://schemas.microsoft.com/office/drawing/2014/main" id="{A6BA53C6-DC40-9599-CED5-120AB0AB63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pic>
        <p:nvPicPr>
          <p:cNvPr id="7" name="Picture 6" descr="A black text on a white background&#10;&#10;AI-generated content may be incorrect.">
            <a:extLst>
              <a:ext uri="{FF2B5EF4-FFF2-40B4-BE49-F238E27FC236}">
                <a16:creationId xmlns:a16="http://schemas.microsoft.com/office/drawing/2014/main" id="{23CCF47F-8848-7ED3-4E2A-C40E8ABB162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41708" y="6408605"/>
            <a:ext cx="2511309" cy="363196"/>
          </a:xfrm>
          <a:prstGeom prst="rect">
            <a:avLst/>
          </a:prstGeom>
        </p:spPr>
      </p:pic>
    </p:spTree>
    <p:extLst>
      <p:ext uri="{BB962C8B-B14F-4D97-AF65-F5344CB8AC3E}">
        <p14:creationId xmlns:p14="http://schemas.microsoft.com/office/powerpoint/2010/main" val="3238373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con 1 (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4756B6-F509-1C42-B582-EB54928F14DC}"/>
              </a:ext>
            </a:extLst>
          </p:cNvPr>
          <p:cNvSpPr>
            <a:spLocks noGrp="1"/>
          </p:cNvSpPr>
          <p:nvPr>
            <p:ph idx="1" hasCustomPrompt="1"/>
          </p:nvPr>
        </p:nvSpPr>
        <p:spPr>
          <a:xfrm>
            <a:off x="1418601" y="1508699"/>
            <a:ext cx="10434415" cy="1205268"/>
          </a:xfrm>
        </p:spPr>
        <p:txBody>
          <a:bodyPr>
            <a:normAutofit/>
          </a:bodyPr>
          <a:lstStyle>
            <a:lvl1pPr marL="0" indent="0">
              <a:buNone/>
              <a:defRPr sz="2000" b="0"/>
            </a:lvl1pPr>
            <a:lvl2pPr marL="457200" indent="0">
              <a:buNone/>
              <a:defRPr sz="2800" b="0"/>
            </a:lvl2pPr>
            <a:lvl3pPr marL="914400" indent="0">
              <a:buNone/>
              <a:defRPr sz="2400" b="0"/>
            </a:lvl3pPr>
            <a:lvl4pPr marL="1371600" indent="0">
              <a:buNone/>
              <a:defRPr sz="2000" b="0"/>
            </a:lvl4pPr>
            <a:lvl5pPr marL="1828800" indent="0">
              <a:buNone/>
              <a:defRPr sz="2000" b="0"/>
            </a:lvl5pPr>
            <a:lvl6pPr>
              <a:defRPr sz="2000"/>
            </a:lvl6pPr>
            <a:lvl7pPr>
              <a:defRPr sz="2000"/>
            </a:lvl7pPr>
            <a:lvl8pPr>
              <a:defRPr sz="2000"/>
            </a:lvl8pPr>
            <a:lvl9pPr>
              <a:defRPr sz="2000"/>
            </a:lvl9pPr>
          </a:lstStyle>
          <a:p>
            <a:pPr lvl="0"/>
            <a:r>
              <a:rPr lang="en-US" dirty="0"/>
              <a:t>Click to add content</a:t>
            </a:r>
            <a:endParaRPr lang="en-GB" dirty="0"/>
          </a:p>
        </p:txBody>
      </p:sp>
      <p:sp>
        <p:nvSpPr>
          <p:cNvPr id="8" name="Title 1">
            <a:extLst>
              <a:ext uri="{FF2B5EF4-FFF2-40B4-BE49-F238E27FC236}">
                <a16:creationId xmlns:a16="http://schemas.microsoft.com/office/drawing/2014/main" id="{B2081515-84DA-4AEB-52B8-9049432B14BD}"/>
              </a:ext>
            </a:extLst>
          </p:cNvPr>
          <p:cNvSpPr>
            <a:spLocks noGrp="1"/>
          </p:cNvSpPr>
          <p:nvPr>
            <p:ph type="title" hasCustomPrompt="1"/>
          </p:nvPr>
        </p:nvSpPr>
        <p:spPr>
          <a:xfrm>
            <a:off x="333998" y="158021"/>
            <a:ext cx="8228888" cy="928052"/>
          </a:xfrm>
        </p:spPr>
        <p:txBody>
          <a:bodyPr/>
          <a:lstStyle>
            <a:lvl1pPr>
              <a:defRPr b="1">
                <a:solidFill>
                  <a:schemeClr val="tx2"/>
                </a:solidFill>
              </a:defRPr>
            </a:lvl1pPr>
          </a:lstStyle>
          <a:p>
            <a:r>
              <a:rPr lang="en-US" dirty="0"/>
              <a:t>Title goes here</a:t>
            </a:r>
            <a:endParaRPr lang="en-GB" dirty="0"/>
          </a:p>
        </p:txBody>
      </p:sp>
      <p:sp>
        <p:nvSpPr>
          <p:cNvPr id="6" name="Content Placeholder 5">
            <a:extLst>
              <a:ext uri="{FF2B5EF4-FFF2-40B4-BE49-F238E27FC236}">
                <a16:creationId xmlns:a16="http://schemas.microsoft.com/office/drawing/2014/main" id="{4CED57BC-3BE8-0B44-220A-BC07BBD4283C}"/>
              </a:ext>
            </a:extLst>
          </p:cNvPr>
          <p:cNvSpPr>
            <a:spLocks noGrp="1"/>
          </p:cNvSpPr>
          <p:nvPr>
            <p:ph sz="quarter" idx="10" hasCustomPrompt="1"/>
          </p:nvPr>
        </p:nvSpPr>
        <p:spPr>
          <a:xfrm>
            <a:off x="333998" y="1508699"/>
            <a:ext cx="725977" cy="720000"/>
          </a:xfrm>
        </p:spPr>
        <p:txBody>
          <a:bodyPr>
            <a:normAutofit/>
          </a:bodyPr>
          <a:lstStyle>
            <a:lvl1pPr marL="0" indent="0">
              <a:buNone/>
              <a:defRPr sz="1200" b="0"/>
            </a:lvl1pPr>
          </a:lstStyle>
          <a:p>
            <a:pPr lvl="0"/>
            <a:r>
              <a:rPr lang="en-GB" dirty="0"/>
              <a:t>Drag an icon into this space</a:t>
            </a:r>
          </a:p>
        </p:txBody>
      </p:sp>
      <p:sp>
        <p:nvSpPr>
          <p:cNvPr id="7" name="Content Placeholder 5">
            <a:extLst>
              <a:ext uri="{FF2B5EF4-FFF2-40B4-BE49-F238E27FC236}">
                <a16:creationId xmlns:a16="http://schemas.microsoft.com/office/drawing/2014/main" id="{7006F13E-4DED-D99F-BBFD-627873469772}"/>
              </a:ext>
            </a:extLst>
          </p:cNvPr>
          <p:cNvSpPr>
            <a:spLocks noGrp="1"/>
          </p:cNvSpPr>
          <p:nvPr>
            <p:ph sz="quarter" idx="11" hasCustomPrompt="1"/>
          </p:nvPr>
        </p:nvSpPr>
        <p:spPr>
          <a:xfrm>
            <a:off x="333996" y="3040583"/>
            <a:ext cx="725977" cy="720000"/>
          </a:xfrm>
        </p:spPr>
        <p:txBody>
          <a:bodyPr>
            <a:normAutofit/>
          </a:bodyPr>
          <a:lstStyle>
            <a:lvl1pPr marL="0" indent="0">
              <a:buNone/>
              <a:defRPr sz="1200" b="0"/>
            </a:lvl1pPr>
          </a:lstStyle>
          <a:p>
            <a:pPr lvl="0"/>
            <a:r>
              <a:rPr lang="en-GB" dirty="0"/>
              <a:t>Drag an icon into this space</a:t>
            </a:r>
          </a:p>
        </p:txBody>
      </p:sp>
      <p:sp>
        <p:nvSpPr>
          <p:cNvPr id="9" name="Content Placeholder 5">
            <a:extLst>
              <a:ext uri="{FF2B5EF4-FFF2-40B4-BE49-F238E27FC236}">
                <a16:creationId xmlns:a16="http://schemas.microsoft.com/office/drawing/2014/main" id="{39210845-8699-4460-931D-3BC909700BEA}"/>
              </a:ext>
            </a:extLst>
          </p:cNvPr>
          <p:cNvSpPr>
            <a:spLocks noGrp="1"/>
          </p:cNvSpPr>
          <p:nvPr>
            <p:ph sz="quarter" idx="12" hasCustomPrompt="1"/>
          </p:nvPr>
        </p:nvSpPr>
        <p:spPr>
          <a:xfrm>
            <a:off x="333997" y="4468877"/>
            <a:ext cx="725977" cy="720000"/>
          </a:xfrm>
        </p:spPr>
        <p:txBody>
          <a:bodyPr>
            <a:normAutofit/>
          </a:bodyPr>
          <a:lstStyle>
            <a:lvl1pPr marL="0" indent="0">
              <a:buNone/>
              <a:defRPr sz="1200" b="0"/>
            </a:lvl1pPr>
          </a:lstStyle>
          <a:p>
            <a:pPr lvl="0"/>
            <a:r>
              <a:rPr lang="en-GB" dirty="0"/>
              <a:t>Drag an icon into this space</a:t>
            </a:r>
          </a:p>
        </p:txBody>
      </p:sp>
      <p:sp>
        <p:nvSpPr>
          <p:cNvPr id="10" name="Content Placeholder 2">
            <a:extLst>
              <a:ext uri="{FF2B5EF4-FFF2-40B4-BE49-F238E27FC236}">
                <a16:creationId xmlns:a16="http://schemas.microsoft.com/office/drawing/2014/main" id="{D6EF1505-83CB-24CB-BB07-99515E4F90B3}"/>
              </a:ext>
            </a:extLst>
          </p:cNvPr>
          <p:cNvSpPr>
            <a:spLocks noGrp="1"/>
          </p:cNvSpPr>
          <p:nvPr>
            <p:ph idx="13" hasCustomPrompt="1"/>
          </p:nvPr>
        </p:nvSpPr>
        <p:spPr>
          <a:xfrm>
            <a:off x="1418602" y="3040583"/>
            <a:ext cx="10434414" cy="1205268"/>
          </a:xfrm>
        </p:spPr>
        <p:txBody>
          <a:bodyPr>
            <a:normAutofit/>
          </a:bodyPr>
          <a:lstStyle>
            <a:lvl1pPr marL="0" indent="0">
              <a:buNone/>
              <a:defRPr sz="2000" b="0"/>
            </a:lvl1pPr>
            <a:lvl2pPr marL="457200" indent="0">
              <a:buNone/>
              <a:defRPr sz="2800" b="0"/>
            </a:lvl2pPr>
            <a:lvl3pPr marL="914400" indent="0">
              <a:buNone/>
              <a:defRPr sz="2400" b="0"/>
            </a:lvl3pPr>
            <a:lvl4pPr marL="1371600" indent="0">
              <a:buNone/>
              <a:defRPr sz="2000" b="0"/>
            </a:lvl4pPr>
            <a:lvl5pPr marL="1828800" indent="0">
              <a:buNone/>
              <a:defRPr sz="2000" b="0"/>
            </a:lvl5pPr>
            <a:lvl6pPr>
              <a:defRPr sz="2000"/>
            </a:lvl6pPr>
            <a:lvl7pPr>
              <a:defRPr sz="2000"/>
            </a:lvl7pPr>
            <a:lvl8pPr>
              <a:defRPr sz="2000"/>
            </a:lvl8pPr>
            <a:lvl9pPr>
              <a:defRPr sz="2000"/>
            </a:lvl9pPr>
          </a:lstStyle>
          <a:p>
            <a:pPr lvl="0"/>
            <a:r>
              <a:rPr lang="en-US" dirty="0"/>
              <a:t>Click to add content</a:t>
            </a:r>
            <a:endParaRPr lang="en-GB" dirty="0"/>
          </a:p>
        </p:txBody>
      </p:sp>
      <p:sp>
        <p:nvSpPr>
          <p:cNvPr id="11" name="Content Placeholder 2">
            <a:extLst>
              <a:ext uri="{FF2B5EF4-FFF2-40B4-BE49-F238E27FC236}">
                <a16:creationId xmlns:a16="http://schemas.microsoft.com/office/drawing/2014/main" id="{21FD3C59-A4D1-B70E-5061-5803DA5F878B}"/>
              </a:ext>
            </a:extLst>
          </p:cNvPr>
          <p:cNvSpPr>
            <a:spLocks noGrp="1"/>
          </p:cNvSpPr>
          <p:nvPr>
            <p:ph idx="14" hasCustomPrompt="1"/>
          </p:nvPr>
        </p:nvSpPr>
        <p:spPr>
          <a:xfrm>
            <a:off x="1418602" y="4472315"/>
            <a:ext cx="10434414" cy="1205268"/>
          </a:xfrm>
        </p:spPr>
        <p:txBody>
          <a:bodyPr>
            <a:normAutofit/>
          </a:bodyPr>
          <a:lstStyle>
            <a:lvl1pPr marL="0" indent="0">
              <a:buNone/>
              <a:defRPr sz="2000" b="0"/>
            </a:lvl1pPr>
            <a:lvl2pPr marL="457200" indent="0">
              <a:buNone/>
              <a:defRPr sz="2800" b="0"/>
            </a:lvl2pPr>
            <a:lvl3pPr marL="914400" indent="0">
              <a:buNone/>
              <a:defRPr sz="2400" b="0"/>
            </a:lvl3pPr>
            <a:lvl4pPr marL="1371600" indent="0">
              <a:buNone/>
              <a:defRPr sz="2000" b="0"/>
            </a:lvl4pPr>
            <a:lvl5pPr marL="1828800" indent="0">
              <a:buNone/>
              <a:defRPr sz="2000" b="0"/>
            </a:lvl5pPr>
            <a:lvl6pPr>
              <a:defRPr sz="2000"/>
            </a:lvl6pPr>
            <a:lvl7pPr>
              <a:defRPr sz="2000"/>
            </a:lvl7pPr>
            <a:lvl8pPr>
              <a:defRPr sz="2000"/>
            </a:lvl8pPr>
            <a:lvl9pPr>
              <a:defRPr sz="2000"/>
            </a:lvl9pPr>
          </a:lstStyle>
          <a:p>
            <a:pPr lvl="0"/>
            <a:r>
              <a:rPr lang="en-US" dirty="0"/>
              <a:t>Click to add content</a:t>
            </a:r>
            <a:endParaRPr lang="en-GB" dirty="0"/>
          </a:p>
        </p:txBody>
      </p:sp>
      <p:pic>
        <p:nvPicPr>
          <p:cNvPr id="5" name="Picture 4" descr="A black background with blue text&#10;&#10;Description automatically generated">
            <a:extLst>
              <a:ext uri="{FF2B5EF4-FFF2-40B4-BE49-F238E27FC236}">
                <a16:creationId xmlns:a16="http://schemas.microsoft.com/office/drawing/2014/main" id="{76E85FA2-5B12-3AAF-0CE5-FC41C4E124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pic>
        <p:nvPicPr>
          <p:cNvPr id="12" name="Picture 11" descr="A black text on a white background&#10;&#10;AI-generated content may be incorrect.">
            <a:extLst>
              <a:ext uri="{FF2B5EF4-FFF2-40B4-BE49-F238E27FC236}">
                <a16:creationId xmlns:a16="http://schemas.microsoft.com/office/drawing/2014/main" id="{2C7CA057-293B-BF09-A817-0DB6BBBE9F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41708" y="6408605"/>
            <a:ext cx="2511309" cy="363196"/>
          </a:xfrm>
          <a:prstGeom prst="rect">
            <a:avLst/>
          </a:prstGeom>
        </p:spPr>
      </p:pic>
    </p:spTree>
    <p:extLst>
      <p:ext uri="{BB962C8B-B14F-4D97-AF65-F5344CB8AC3E}">
        <p14:creationId xmlns:p14="http://schemas.microsoft.com/office/powerpoint/2010/main" val="3859375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68143-6E2A-C6C4-3468-05E01FB45C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6FD87C8-D3C7-8F72-0A1D-61F2C0367B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4DBA38-40CC-D85A-2CA6-C1067ADF2100}"/>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5" name="Footer Placeholder 4">
            <a:extLst>
              <a:ext uri="{FF2B5EF4-FFF2-40B4-BE49-F238E27FC236}">
                <a16:creationId xmlns:a16="http://schemas.microsoft.com/office/drawing/2014/main" id="{09115C81-5B07-B868-08CD-6226CE40D2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337F44-A812-8456-EC8C-9F28D4F7737C}"/>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17512307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con 2 (white)">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FE4EE0F5-9C86-EDD7-CD21-93CA94E9E806}"/>
              </a:ext>
            </a:extLst>
          </p:cNvPr>
          <p:cNvSpPr>
            <a:spLocks noGrp="1"/>
          </p:cNvSpPr>
          <p:nvPr>
            <p:ph idx="1" hasCustomPrompt="1"/>
          </p:nvPr>
        </p:nvSpPr>
        <p:spPr>
          <a:xfrm>
            <a:off x="1418601" y="1508699"/>
            <a:ext cx="10434415" cy="1205268"/>
          </a:xfrm>
        </p:spPr>
        <p:txBody>
          <a:bodyPr>
            <a:normAutofit/>
          </a:bodyPr>
          <a:lstStyle>
            <a:lvl1pPr marL="0" indent="0">
              <a:buNone/>
              <a:defRPr sz="2000" b="0"/>
            </a:lvl1pPr>
            <a:lvl2pPr marL="457200" indent="0">
              <a:buNone/>
              <a:defRPr sz="2800" b="0"/>
            </a:lvl2pPr>
            <a:lvl3pPr marL="914400" indent="0">
              <a:buNone/>
              <a:defRPr sz="2400" b="0"/>
            </a:lvl3pPr>
            <a:lvl4pPr marL="1371600" indent="0">
              <a:buNone/>
              <a:defRPr sz="2000" b="0"/>
            </a:lvl4pPr>
            <a:lvl5pPr marL="1828800" indent="0">
              <a:buNone/>
              <a:defRPr sz="2000" b="0"/>
            </a:lvl5pPr>
            <a:lvl6pPr>
              <a:defRPr sz="2000"/>
            </a:lvl6pPr>
            <a:lvl7pPr>
              <a:defRPr sz="2000"/>
            </a:lvl7pPr>
            <a:lvl8pPr>
              <a:defRPr sz="2000"/>
            </a:lvl8pPr>
            <a:lvl9pPr>
              <a:defRPr sz="2000"/>
            </a:lvl9pPr>
          </a:lstStyle>
          <a:p>
            <a:pPr lvl="0"/>
            <a:r>
              <a:rPr lang="en-US" dirty="0"/>
              <a:t>Click to add content</a:t>
            </a:r>
            <a:endParaRPr lang="en-GB" dirty="0"/>
          </a:p>
        </p:txBody>
      </p:sp>
      <p:sp>
        <p:nvSpPr>
          <p:cNvPr id="9" name="Title 1">
            <a:extLst>
              <a:ext uri="{FF2B5EF4-FFF2-40B4-BE49-F238E27FC236}">
                <a16:creationId xmlns:a16="http://schemas.microsoft.com/office/drawing/2014/main" id="{72EF9F91-4CCE-F52B-B396-E14312DB3656}"/>
              </a:ext>
            </a:extLst>
          </p:cNvPr>
          <p:cNvSpPr>
            <a:spLocks noGrp="1"/>
          </p:cNvSpPr>
          <p:nvPr>
            <p:ph type="title" hasCustomPrompt="1"/>
          </p:nvPr>
        </p:nvSpPr>
        <p:spPr>
          <a:xfrm>
            <a:off x="333998" y="158021"/>
            <a:ext cx="8228888" cy="928052"/>
          </a:xfrm>
        </p:spPr>
        <p:txBody>
          <a:bodyPr/>
          <a:lstStyle>
            <a:lvl1pPr>
              <a:defRPr b="1">
                <a:solidFill>
                  <a:schemeClr val="tx2"/>
                </a:solidFill>
              </a:defRPr>
            </a:lvl1pPr>
          </a:lstStyle>
          <a:p>
            <a:r>
              <a:rPr lang="en-US" dirty="0"/>
              <a:t>Title goes here</a:t>
            </a:r>
            <a:endParaRPr lang="en-GB" dirty="0"/>
          </a:p>
        </p:txBody>
      </p:sp>
      <p:sp>
        <p:nvSpPr>
          <p:cNvPr id="13" name="Content Placeholder 2">
            <a:extLst>
              <a:ext uri="{FF2B5EF4-FFF2-40B4-BE49-F238E27FC236}">
                <a16:creationId xmlns:a16="http://schemas.microsoft.com/office/drawing/2014/main" id="{A6F4C614-CC25-44D2-E8BB-14F485FB5295}"/>
              </a:ext>
            </a:extLst>
          </p:cNvPr>
          <p:cNvSpPr>
            <a:spLocks noGrp="1"/>
          </p:cNvSpPr>
          <p:nvPr>
            <p:ph idx="13" hasCustomPrompt="1"/>
          </p:nvPr>
        </p:nvSpPr>
        <p:spPr>
          <a:xfrm>
            <a:off x="1418602" y="3040583"/>
            <a:ext cx="10434414" cy="1205268"/>
          </a:xfrm>
        </p:spPr>
        <p:txBody>
          <a:bodyPr>
            <a:normAutofit/>
          </a:bodyPr>
          <a:lstStyle>
            <a:lvl1pPr marL="0" indent="0">
              <a:buNone/>
              <a:defRPr sz="2000" b="0"/>
            </a:lvl1pPr>
            <a:lvl2pPr marL="457200" indent="0">
              <a:buNone/>
              <a:defRPr sz="2800" b="0"/>
            </a:lvl2pPr>
            <a:lvl3pPr marL="914400" indent="0">
              <a:buNone/>
              <a:defRPr sz="2400" b="0"/>
            </a:lvl3pPr>
            <a:lvl4pPr marL="1371600" indent="0">
              <a:buNone/>
              <a:defRPr sz="2000" b="0"/>
            </a:lvl4pPr>
            <a:lvl5pPr marL="1828800" indent="0">
              <a:buNone/>
              <a:defRPr sz="2000" b="0"/>
            </a:lvl5pPr>
            <a:lvl6pPr>
              <a:defRPr sz="2000"/>
            </a:lvl6pPr>
            <a:lvl7pPr>
              <a:defRPr sz="2000"/>
            </a:lvl7pPr>
            <a:lvl8pPr>
              <a:defRPr sz="2000"/>
            </a:lvl8pPr>
            <a:lvl9pPr>
              <a:defRPr sz="2000"/>
            </a:lvl9pPr>
          </a:lstStyle>
          <a:p>
            <a:pPr lvl="0"/>
            <a:r>
              <a:rPr lang="en-US" dirty="0"/>
              <a:t>Click to add content</a:t>
            </a:r>
            <a:endParaRPr lang="en-GB" dirty="0"/>
          </a:p>
        </p:txBody>
      </p:sp>
      <p:sp>
        <p:nvSpPr>
          <p:cNvPr id="14" name="Content Placeholder 2">
            <a:extLst>
              <a:ext uri="{FF2B5EF4-FFF2-40B4-BE49-F238E27FC236}">
                <a16:creationId xmlns:a16="http://schemas.microsoft.com/office/drawing/2014/main" id="{BA2754FB-3924-6DFB-1E17-47116344DA5E}"/>
              </a:ext>
            </a:extLst>
          </p:cNvPr>
          <p:cNvSpPr>
            <a:spLocks noGrp="1"/>
          </p:cNvSpPr>
          <p:nvPr>
            <p:ph idx="14" hasCustomPrompt="1"/>
          </p:nvPr>
        </p:nvSpPr>
        <p:spPr>
          <a:xfrm>
            <a:off x="1418602" y="4472315"/>
            <a:ext cx="10434414" cy="1205268"/>
          </a:xfrm>
        </p:spPr>
        <p:txBody>
          <a:bodyPr>
            <a:normAutofit/>
          </a:bodyPr>
          <a:lstStyle>
            <a:lvl1pPr marL="0" indent="0">
              <a:buNone/>
              <a:defRPr sz="2000" b="0"/>
            </a:lvl1pPr>
            <a:lvl2pPr marL="457200" indent="0">
              <a:buNone/>
              <a:defRPr sz="2800" b="0"/>
            </a:lvl2pPr>
            <a:lvl3pPr marL="914400" indent="0">
              <a:buNone/>
              <a:defRPr sz="2400" b="0"/>
            </a:lvl3pPr>
            <a:lvl4pPr marL="1371600" indent="0">
              <a:buNone/>
              <a:defRPr sz="2000" b="0"/>
            </a:lvl4pPr>
            <a:lvl5pPr marL="1828800" indent="0">
              <a:buNone/>
              <a:defRPr sz="2000" b="0"/>
            </a:lvl5pPr>
            <a:lvl6pPr>
              <a:defRPr sz="2000"/>
            </a:lvl6pPr>
            <a:lvl7pPr>
              <a:defRPr sz="2000"/>
            </a:lvl7pPr>
            <a:lvl8pPr>
              <a:defRPr sz="2000"/>
            </a:lvl8pPr>
            <a:lvl9pPr>
              <a:defRPr sz="2000"/>
            </a:lvl9pPr>
          </a:lstStyle>
          <a:p>
            <a:pPr lvl="0"/>
            <a:r>
              <a:rPr lang="en-US" dirty="0"/>
              <a:t>Click to add content</a:t>
            </a:r>
            <a:endParaRPr lang="en-GB" dirty="0"/>
          </a:p>
        </p:txBody>
      </p:sp>
      <p:pic>
        <p:nvPicPr>
          <p:cNvPr id="15" name="Picture 14" descr="A black background with blue text&#10;&#10;Description automatically generated">
            <a:extLst>
              <a:ext uri="{FF2B5EF4-FFF2-40B4-BE49-F238E27FC236}">
                <a16:creationId xmlns:a16="http://schemas.microsoft.com/office/drawing/2014/main" id="{37C87DF7-89BE-010B-E1CD-FD3588AFDB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pic>
        <p:nvPicPr>
          <p:cNvPr id="16" name="Picture 15" descr="A black text on a white background&#10;&#10;AI-generated content may be incorrect.">
            <a:extLst>
              <a:ext uri="{FF2B5EF4-FFF2-40B4-BE49-F238E27FC236}">
                <a16:creationId xmlns:a16="http://schemas.microsoft.com/office/drawing/2014/main" id="{4FD83025-EF4F-3B72-A7DD-6A4FF67317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41708" y="6408605"/>
            <a:ext cx="2511309" cy="363196"/>
          </a:xfrm>
          <a:prstGeom prst="rect">
            <a:avLst/>
          </a:prstGeom>
        </p:spPr>
      </p:pic>
      <p:sp>
        <p:nvSpPr>
          <p:cNvPr id="17" name="Rectangle 16">
            <a:extLst>
              <a:ext uri="{FF2B5EF4-FFF2-40B4-BE49-F238E27FC236}">
                <a16:creationId xmlns:a16="http://schemas.microsoft.com/office/drawing/2014/main" id="{0998D024-A2DE-966C-BBAA-66BBE10459D7}"/>
              </a:ext>
            </a:extLst>
          </p:cNvPr>
          <p:cNvSpPr/>
          <p:nvPr userDrawn="1"/>
        </p:nvSpPr>
        <p:spPr>
          <a:xfrm>
            <a:off x="333998" y="1508699"/>
            <a:ext cx="720000" cy="72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34E1DFEE-E439-E0F0-3045-91A60E315824}"/>
              </a:ext>
            </a:extLst>
          </p:cNvPr>
          <p:cNvSpPr/>
          <p:nvPr userDrawn="1"/>
        </p:nvSpPr>
        <p:spPr>
          <a:xfrm>
            <a:off x="333998" y="3040583"/>
            <a:ext cx="720000" cy="72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E8F856B-974F-FD16-B187-20CC545F7779}"/>
              </a:ext>
            </a:extLst>
          </p:cNvPr>
          <p:cNvSpPr/>
          <p:nvPr userDrawn="1"/>
        </p:nvSpPr>
        <p:spPr>
          <a:xfrm>
            <a:off x="333998" y="4472315"/>
            <a:ext cx="720000" cy="72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17333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le (white)">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FAA993F5-8F48-51BB-3B82-E291F41BAC9E}"/>
              </a:ext>
            </a:extLst>
          </p:cNvPr>
          <p:cNvSpPr>
            <a:spLocks noGrp="1"/>
          </p:cNvSpPr>
          <p:nvPr>
            <p:ph type="tbl" sz="quarter" idx="13" hasCustomPrompt="1"/>
          </p:nvPr>
        </p:nvSpPr>
        <p:spPr>
          <a:xfrm>
            <a:off x="348306" y="1325905"/>
            <a:ext cx="11509696" cy="5264298"/>
          </a:xfrm>
        </p:spPr>
        <p:txBody>
          <a:bodyPr>
            <a:normAutofit/>
          </a:bodyPr>
          <a:lstStyle>
            <a:lvl1pPr marL="0" indent="0">
              <a:buNone/>
              <a:defRPr sz="2000" b="0"/>
            </a:lvl1pPr>
          </a:lstStyle>
          <a:p>
            <a:r>
              <a:rPr lang="en-GB" dirty="0"/>
              <a:t>Insert a table here by clicking on the icon</a:t>
            </a:r>
          </a:p>
        </p:txBody>
      </p:sp>
      <p:sp>
        <p:nvSpPr>
          <p:cNvPr id="4" name="Title 1">
            <a:extLst>
              <a:ext uri="{FF2B5EF4-FFF2-40B4-BE49-F238E27FC236}">
                <a16:creationId xmlns:a16="http://schemas.microsoft.com/office/drawing/2014/main" id="{DEC8720F-BDD0-4239-38B5-D0D2310D33C5}"/>
              </a:ext>
            </a:extLst>
          </p:cNvPr>
          <p:cNvSpPr>
            <a:spLocks noGrp="1"/>
          </p:cNvSpPr>
          <p:nvPr>
            <p:ph type="title" hasCustomPrompt="1"/>
          </p:nvPr>
        </p:nvSpPr>
        <p:spPr>
          <a:xfrm>
            <a:off x="333998" y="158021"/>
            <a:ext cx="8228888" cy="928052"/>
          </a:xfrm>
        </p:spPr>
        <p:txBody>
          <a:bodyPr/>
          <a:lstStyle>
            <a:lvl1pPr>
              <a:defRPr b="1">
                <a:solidFill>
                  <a:schemeClr val="tx2"/>
                </a:solidFill>
              </a:defRPr>
            </a:lvl1pPr>
          </a:lstStyle>
          <a:p>
            <a:r>
              <a:rPr lang="en-US" dirty="0"/>
              <a:t>Title goes here</a:t>
            </a:r>
            <a:endParaRPr lang="en-GB" dirty="0"/>
          </a:p>
        </p:txBody>
      </p:sp>
      <p:pic>
        <p:nvPicPr>
          <p:cNvPr id="5" name="Picture 4" descr="A black background with blue text&#10;&#10;Description automatically generated">
            <a:extLst>
              <a:ext uri="{FF2B5EF4-FFF2-40B4-BE49-F238E27FC236}">
                <a16:creationId xmlns:a16="http://schemas.microsoft.com/office/drawing/2014/main" id="{39741C60-1BFF-01E8-EB9D-9B5482ACBA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34243398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mpty slide (whit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D572895-D42B-D462-61D1-68B2873AE977}"/>
              </a:ext>
            </a:extLst>
          </p:cNvPr>
          <p:cNvSpPr>
            <a:spLocks noGrp="1"/>
          </p:cNvSpPr>
          <p:nvPr>
            <p:ph type="title" hasCustomPrompt="1"/>
          </p:nvPr>
        </p:nvSpPr>
        <p:spPr>
          <a:xfrm>
            <a:off x="333998" y="158021"/>
            <a:ext cx="8228888" cy="928052"/>
          </a:xfrm>
        </p:spPr>
        <p:txBody>
          <a:bodyPr/>
          <a:lstStyle>
            <a:lvl1pPr>
              <a:defRPr b="1">
                <a:solidFill>
                  <a:schemeClr val="tx2"/>
                </a:solidFill>
              </a:defRPr>
            </a:lvl1pPr>
          </a:lstStyle>
          <a:p>
            <a:r>
              <a:rPr lang="en-US" dirty="0"/>
              <a:t>Title goes here</a:t>
            </a:r>
            <a:endParaRPr lang="en-GB" dirty="0"/>
          </a:p>
        </p:txBody>
      </p:sp>
      <p:pic>
        <p:nvPicPr>
          <p:cNvPr id="5" name="Picture 4" descr="A black background with blue text&#10;&#10;Description automatically generated">
            <a:extLst>
              <a:ext uri="{FF2B5EF4-FFF2-40B4-BE49-F238E27FC236}">
                <a16:creationId xmlns:a16="http://schemas.microsoft.com/office/drawing/2014/main" id="{11BC123D-C0CE-9663-A80B-A2F7EBA7BE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24792184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rofil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1BE6-4EED-E3F6-FAB3-0EB1BE872BD3}"/>
              </a:ext>
            </a:extLst>
          </p:cNvPr>
          <p:cNvSpPr>
            <a:spLocks noGrp="1"/>
          </p:cNvSpPr>
          <p:nvPr>
            <p:ph type="title" hasCustomPrompt="1"/>
          </p:nvPr>
        </p:nvSpPr>
        <p:spPr/>
        <p:txBody>
          <a:bodyPr/>
          <a:lstStyle>
            <a:lvl1pPr>
              <a:defRPr b="1">
                <a:solidFill>
                  <a:schemeClr val="tx2"/>
                </a:solidFill>
              </a:defRPr>
            </a:lvl1pPr>
          </a:lstStyle>
          <a:p>
            <a:r>
              <a:rPr lang="en-US" dirty="0"/>
              <a:t>Title goes here</a:t>
            </a:r>
            <a:endParaRPr lang="en-GB" dirty="0"/>
          </a:p>
        </p:txBody>
      </p:sp>
      <p:sp>
        <p:nvSpPr>
          <p:cNvPr id="13" name="Rectangle 12">
            <a:extLst>
              <a:ext uri="{FF2B5EF4-FFF2-40B4-BE49-F238E27FC236}">
                <a16:creationId xmlns:a16="http://schemas.microsoft.com/office/drawing/2014/main" id="{5201E8FC-956F-95DC-FDC1-E3AEAADC0FCF}"/>
              </a:ext>
            </a:extLst>
          </p:cNvPr>
          <p:cNvSpPr/>
          <p:nvPr userDrawn="1"/>
        </p:nvSpPr>
        <p:spPr>
          <a:xfrm>
            <a:off x="6837314" y="4866796"/>
            <a:ext cx="1440000" cy="1440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E61605B-D0A7-4EF8-3FCC-AA67C98536D1}"/>
              </a:ext>
            </a:extLst>
          </p:cNvPr>
          <p:cNvSpPr/>
          <p:nvPr userDrawn="1"/>
        </p:nvSpPr>
        <p:spPr>
          <a:xfrm>
            <a:off x="8375557" y="4866796"/>
            <a:ext cx="1440000" cy="144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BD78ECC-69A0-210E-463A-85DA4EC8AED1}"/>
              </a:ext>
            </a:extLst>
          </p:cNvPr>
          <p:cNvSpPr/>
          <p:nvPr userDrawn="1"/>
        </p:nvSpPr>
        <p:spPr>
          <a:xfrm>
            <a:off x="9913800" y="4866796"/>
            <a:ext cx="1440000" cy="14400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5" name="Picture Placeholder 4">
            <a:extLst>
              <a:ext uri="{FF2B5EF4-FFF2-40B4-BE49-F238E27FC236}">
                <a16:creationId xmlns:a16="http://schemas.microsoft.com/office/drawing/2014/main" id="{1BE9C2A5-7667-0AE4-3FFD-A9C5AC4AD8CF}"/>
              </a:ext>
            </a:extLst>
          </p:cNvPr>
          <p:cNvSpPr>
            <a:spLocks noGrp="1"/>
          </p:cNvSpPr>
          <p:nvPr>
            <p:ph type="pic" sz="quarter" idx="10" hasCustomPrompt="1"/>
          </p:nvPr>
        </p:nvSpPr>
        <p:spPr>
          <a:xfrm>
            <a:off x="6837314" y="1444239"/>
            <a:ext cx="4516486" cy="3320748"/>
          </a:xfrm>
        </p:spPr>
        <p:txBody>
          <a:bodyPr>
            <a:normAutofit/>
          </a:bodyPr>
          <a:lstStyle>
            <a:lvl1pPr marL="0" indent="0">
              <a:buNone/>
              <a:defRPr sz="2000" b="0"/>
            </a:lvl1pPr>
          </a:lstStyle>
          <a:p>
            <a:r>
              <a:rPr lang="en-GB" dirty="0"/>
              <a:t>Insert a profile or team image here by clicking on the icon</a:t>
            </a:r>
          </a:p>
        </p:txBody>
      </p:sp>
      <p:sp>
        <p:nvSpPr>
          <p:cNvPr id="6" name="Content Placeholder 2">
            <a:extLst>
              <a:ext uri="{FF2B5EF4-FFF2-40B4-BE49-F238E27FC236}">
                <a16:creationId xmlns:a16="http://schemas.microsoft.com/office/drawing/2014/main" id="{17D50AE5-4FB1-7F1B-FDD0-54F30DACCBC5}"/>
              </a:ext>
            </a:extLst>
          </p:cNvPr>
          <p:cNvSpPr>
            <a:spLocks noGrp="1"/>
          </p:cNvSpPr>
          <p:nvPr>
            <p:ph idx="1" hasCustomPrompt="1"/>
          </p:nvPr>
        </p:nvSpPr>
        <p:spPr>
          <a:xfrm>
            <a:off x="333998" y="1427820"/>
            <a:ext cx="6152260" cy="4878976"/>
          </a:xfrm>
        </p:spPr>
        <p:txBody>
          <a:bodyPr>
            <a:normAutofit/>
          </a:bodyPr>
          <a:lstStyle>
            <a:lvl1pPr marL="0" indent="0">
              <a:buNone/>
              <a:defRPr sz="2000" b="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a:t>Enter content here</a:t>
            </a:r>
            <a:endParaRPr lang="en-GB" dirty="0"/>
          </a:p>
        </p:txBody>
      </p:sp>
      <p:pic>
        <p:nvPicPr>
          <p:cNvPr id="4" name="Picture 3" descr="A black background with blue text&#10;&#10;Description automatically generated">
            <a:extLst>
              <a:ext uri="{FF2B5EF4-FFF2-40B4-BE49-F238E27FC236}">
                <a16:creationId xmlns:a16="http://schemas.microsoft.com/office/drawing/2014/main" id="{D7853708-4702-4098-E573-3F5B96E9C4E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pic>
        <p:nvPicPr>
          <p:cNvPr id="7" name="Picture 6" descr="A black text on a white background&#10;&#10;AI-generated content may be incorrect.">
            <a:extLst>
              <a:ext uri="{FF2B5EF4-FFF2-40B4-BE49-F238E27FC236}">
                <a16:creationId xmlns:a16="http://schemas.microsoft.com/office/drawing/2014/main" id="{F4632401-7FBD-DC38-53BC-BE1A07213C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41708" y="6408605"/>
            <a:ext cx="2511309" cy="363196"/>
          </a:xfrm>
          <a:prstGeom prst="rect">
            <a:avLst/>
          </a:prstGeom>
        </p:spPr>
      </p:pic>
    </p:spTree>
    <p:extLst>
      <p:ext uri="{BB962C8B-B14F-4D97-AF65-F5344CB8AC3E}">
        <p14:creationId xmlns:p14="http://schemas.microsoft.com/office/powerpoint/2010/main" val="2450729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oadmap 1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B6D5D-7025-9445-4632-3A9FE80D6448}"/>
              </a:ext>
            </a:extLst>
          </p:cNvPr>
          <p:cNvSpPr>
            <a:spLocks noGrp="1"/>
          </p:cNvSpPr>
          <p:nvPr>
            <p:ph type="title"/>
          </p:nvPr>
        </p:nvSpPr>
        <p:spPr>
          <a:xfrm>
            <a:off x="308359" y="247280"/>
            <a:ext cx="5460051" cy="928052"/>
          </a:xfrm>
        </p:spPr>
        <p:txBody>
          <a:bodyPr>
            <a:normAutofit/>
          </a:bodyPr>
          <a:lstStyle>
            <a:lvl1pPr>
              <a:defRPr sz="3000">
                <a:solidFill>
                  <a:schemeClr val="tx2"/>
                </a:solidFill>
              </a:defRPr>
            </a:lvl1pPr>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ED22CC0F-AC08-8B86-8190-358979845E16}"/>
              </a:ext>
            </a:extLst>
          </p:cNvPr>
          <p:cNvSpPr>
            <a:spLocks noGrp="1"/>
          </p:cNvSpPr>
          <p:nvPr>
            <p:ph type="body" sz="quarter" idx="10"/>
          </p:nvPr>
        </p:nvSpPr>
        <p:spPr>
          <a:xfrm>
            <a:off x="307975" y="1281113"/>
            <a:ext cx="6502400" cy="752475"/>
          </a:xfrm>
        </p:spPr>
        <p:txBody>
          <a:bodyPr>
            <a:noAutofit/>
          </a:bodyPr>
          <a:lstStyle>
            <a:lvl1pPr marL="0" indent="0">
              <a:buNone/>
              <a:defRPr sz="1800" b="0"/>
            </a:lvl1pPr>
            <a:lvl2pPr>
              <a:defRPr sz="1200"/>
            </a:lvl2pPr>
            <a:lvl3pPr>
              <a:defRPr sz="1200"/>
            </a:lvl3pPr>
            <a:lvl4pPr>
              <a:defRPr sz="1200"/>
            </a:lvl4pPr>
            <a:lvl5pPr>
              <a:defRPr sz="1200"/>
            </a:lvl5pPr>
          </a:lstStyle>
          <a:p>
            <a:pPr lvl="0"/>
            <a:r>
              <a:rPr lang="en-US" dirty="0"/>
              <a:t>Click to edit Master text styles</a:t>
            </a:r>
          </a:p>
        </p:txBody>
      </p:sp>
      <p:sp>
        <p:nvSpPr>
          <p:cNvPr id="9" name="Rectangle 8">
            <a:extLst>
              <a:ext uri="{FF2B5EF4-FFF2-40B4-BE49-F238E27FC236}">
                <a16:creationId xmlns:a16="http://schemas.microsoft.com/office/drawing/2014/main" id="{08A20D94-0E1E-2DBA-5DB1-7F5C043EFCD3}"/>
              </a:ext>
              <a:ext uri="{C183D7F6-B498-43B3-948B-1728B52AA6E4}">
                <adec:decorative xmlns:adec="http://schemas.microsoft.com/office/drawing/2017/decorative" val="1"/>
              </a:ext>
            </a:extLst>
          </p:cNvPr>
          <p:cNvSpPr/>
          <p:nvPr userDrawn="1"/>
        </p:nvSpPr>
        <p:spPr>
          <a:xfrm>
            <a:off x="1204335" y="2619893"/>
            <a:ext cx="900000" cy="9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17C786-690B-3287-60CC-95C5E4BCB6E9}"/>
              </a:ext>
              <a:ext uri="{C183D7F6-B498-43B3-948B-1728B52AA6E4}">
                <adec:decorative xmlns:adec="http://schemas.microsoft.com/office/drawing/2017/decorative" val="1"/>
              </a:ext>
            </a:extLst>
          </p:cNvPr>
          <p:cNvSpPr/>
          <p:nvPr userDrawn="1"/>
        </p:nvSpPr>
        <p:spPr>
          <a:xfrm>
            <a:off x="304335" y="3889122"/>
            <a:ext cx="1800000" cy="180000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11">
            <a:extLst>
              <a:ext uri="{FF2B5EF4-FFF2-40B4-BE49-F238E27FC236}">
                <a16:creationId xmlns:a16="http://schemas.microsoft.com/office/drawing/2014/main" id="{D04AAC97-3DC9-C036-5930-50D40716CC35}"/>
              </a:ext>
            </a:extLst>
          </p:cNvPr>
          <p:cNvSpPr>
            <a:spLocks noGrp="1"/>
          </p:cNvSpPr>
          <p:nvPr>
            <p:ph type="body" sz="quarter" idx="11"/>
          </p:nvPr>
        </p:nvSpPr>
        <p:spPr>
          <a:xfrm>
            <a:off x="372598" y="3952106"/>
            <a:ext cx="1657661" cy="1170996"/>
          </a:xfrm>
        </p:spPr>
        <p:txBody>
          <a:bodyPr>
            <a:noAutofit/>
          </a:bodyPr>
          <a:lstStyle>
            <a:lvl1pPr marL="0" indent="0">
              <a:buNone/>
              <a:defRPr sz="1600" b="0"/>
            </a:lvl1pPr>
            <a:lvl2pPr>
              <a:defRPr sz="1200"/>
            </a:lvl2pPr>
            <a:lvl3pPr>
              <a:defRPr sz="1200"/>
            </a:lvl3pPr>
            <a:lvl4pPr>
              <a:defRPr sz="1200"/>
            </a:lvl4pPr>
            <a:lvl5pPr>
              <a:defRPr sz="1200"/>
            </a:lvl5pPr>
          </a:lstStyle>
          <a:p>
            <a:pPr lvl="0"/>
            <a:r>
              <a:rPr lang="en-US" dirty="0"/>
              <a:t>Click to edit Master text styles</a:t>
            </a:r>
            <a:endParaRPr lang="en-GB" dirty="0"/>
          </a:p>
        </p:txBody>
      </p:sp>
      <p:sp>
        <p:nvSpPr>
          <p:cNvPr id="13" name="Rectangle 12">
            <a:extLst>
              <a:ext uri="{FF2B5EF4-FFF2-40B4-BE49-F238E27FC236}">
                <a16:creationId xmlns:a16="http://schemas.microsoft.com/office/drawing/2014/main" id="{77A474E9-FAB7-77BD-5F9F-D2622B8DA603}"/>
              </a:ext>
              <a:ext uri="{C183D7F6-B498-43B3-948B-1728B52AA6E4}">
                <adec:decorative xmlns:adec="http://schemas.microsoft.com/office/drawing/2017/decorative" val="1"/>
              </a:ext>
            </a:extLst>
          </p:cNvPr>
          <p:cNvSpPr/>
          <p:nvPr userDrawn="1"/>
        </p:nvSpPr>
        <p:spPr>
          <a:xfrm>
            <a:off x="2396630" y="4622637"/>
            <a:ext cx="1800000" cy="180000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1">
            <a:extLst>
              <a:ext uri="{FF2B5EF4-FFF2-40B4-BE49-F238E27FC236}">
                <a16:creationId xmlns:a16="http://schemas.microsoft.com/office/drawing/2014/main" id="{E14E19E3-B677-8BD7-32F9-BC730F839DC3}"/>
              </a:ext>
            </a:extLst>
          </p:cNvPr>
          <p:cNvSpPr>
            <a:spLocks noGrp="1"/>
          </p:cNvSpPr>
          <p:nvPr>
            <p:ph type="body" sz="quarter" idx="12"/>
          </p:nvPr>
        </p:nvSpPr>
        <p:spPr>
          <a:xfrm>
            <a:off x="2467799" y="5191921"/>
            <a:ext cx="1657661" cy="1170996"/>
          </a:xfrm>
        </p:spPr>
        <p:txBody>
          <a:bodyPr>
            <a:noAutofit/>
          </a:bodyPr>
          <a:lstStyle>
            <a:lvl1pPr marL="0" indent="0">
              <a:buNone/>
              <a:defRPr sz="1600" b="0"/>
            </a:lvl1pPr>
            <a:lvl2pPr>
              <a:defRPr sz="1200"/>
            </a:lvl2pPr>
            <a:lvl3pPr>
              <a:defRPr sz="1200"/>
            </a:lvl3pPr>
            <a:lvl4pPr>
              <a:defRPr sz="1200"/>
            </a:lvl4pPr>
            <a:lvl5pPr>
              <a:defRPr sz="1200"/>
            </a:lvl5pPr>
          </a:lstStyle>
          <a:p>
            <a:pPr lvl="0"/>
            <a:r>
              <a:rPr lang="en-US" dirty="0"/>
              <a:t>Click to edit Master text styles</a:t>
            </a:r>
            <a:endParaRPr lang="en-GB" dirty="0"/>
          </a:p>
        </p:txBody>
      </p:sp>
      <p:sp>
        <p:nvSpPr>
          <p:cNvPr id="15" name="Rectangle 14">
            <a:extLst>
              <a:ext uri="{FF2B5EF4-FFF2-40B4-BE49-F238E27FC236}">
                <a16:creationId xmlns:a16="http://schemas.microsoft.com/office/drawing/2014/main" id="{4C3836BF-31AC-6301-E366-5C56D833085D}"/>
              </a:ext>
            </a:extLst>
          </p:cNvPr>
          <p:cNvSpPr/>
          <p:nvPr userDrawn="1"/>
        </p:nvSpPr>
        <p:spPr>
          <a:xfrm>
            <a:off x="5418955" y="2619893"/>
            <a:ext cx="1800000" cy="1800000"/>
          </a:xfrm>
          <a:prstGeom prst="rect">
            <a:avLst/>
          </a:prstGeom>
          <a:noFill/>
          <a:ln w="285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1">
            <a:extLst>
              <a:ext uri="{FF2B5EF4-FFF2-40B4-BE49-F238E27FC236}">
                <a16:creationId xmlns:a16="http://schemas.microsoft.com/office/drawing/2014/main" id="{015518D0-01F8-AB0C-66A4-3E331D0CCE5F}"/>
              </a:ext>
            </a:extLst>
          </p:cNvPr>
          <p:cNvSpPr>
            <a:spLocks noGrp="1"/>
          </p:cNvSpPr>
          <p:nvPr>
            <p:ph type="body" sz="quarter" idx="13"/>
          </p:nvPr>
        </p:nvSpPr>
        <p:spPr>
          <a:xfrm>
            <a:off x="5490124" y="2693877"/>
            <a:ext cx="1657661" cy="1170996"/>
          </a:xfrm>
          <a:ln>
            <a:noFill/>
          </a:ln>
        </p:spPr>
        <p:txBody>
          <a:bodyPr>
            <a:noAutofit/>
          </a:bodyPr>
          <a:lstStyle>
            <a:lvl1pPr marL="0" indent="0">
              <a:buNone/>
              <a:defRPr sz="1600" b="0"/>
            </a:lvl1pPr>
            <a:lvl2pPr>
              <a:defRPr sz="1200"/>
            </a:lvl2pPr>
            <a:lvl3pPr>
              <a:defRPr sz="1200"/>
            </a:lvl3pPr>
            <a:lvl4pPr>
              <a:defRPr sz="1200"/>
            </a:lvl4pPr>
            <a:lvl5pPr>
              <a:defRPr sz="1200"/>
            </a:lvl5pPr>
          </a:lstStyle>
          <a:p>
            <a:pPr lvl="0"/>
            <a:r>
              <a:rPr lang="en-US" dirty="0"/>
              <a:t>Click to edit Master text styles</a:t>
            </a:r>
            <a:endParaRPr lang="en-GB" dirty="0"/>
          </a:p>
        </p:txBody>
      </p:sp>
      <p:sp>
        <p:nvSpPr>
          <p:cNvPr id="17" name="Rectangle 16">
            <a:extLst>
              <a:ext uri="{FF2B5EF4-FFF2-40B4-BE49-F238E27FC236}">
                <a16:creationId xmlns:a16="http://schemas.microsoft.com/office/drawing/2014/main" id="{10A272D1-64EE-E935-FAC8-7C7D40E38F02}"/>
              </a:ext>
            </a:extLst>
          </p:cNvPr>
          <p:cNvSpPr/>
          <p:nvPr userDrawn="1"/>
        </p:nvSpPr>
        <p:spPr>
          <a:xfrm>
            <a:off x="4544366" y="4622637"/>
            <a:ext cx="1080000" cy="108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E7EA43F-A064-1727-F1C5-B087029D1DD3}"/>
              </a:ext>
            </a:extLst>
          </p:cNvPr>
          <p:cNvSpPr/>
          <p:nvPr userDrawn="1"/>
        </p:nvSpPr>
        <p:spPr>
          <a:xfrm>
            <a:off x="2396630" y="2619893"/>
            <a:ext cx="2730030" cy="180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9">
            <a:extLst>
              <a:ext uri="{FF2B5EF4-FFF2-40B4-BE49-F238E27FC236}">
                <a16:creationId xmlns:a16="http://schemas.microsoft.com/office/drawing/2014/main" id="{F4966F3E-7284-50EB-D069-2A9CA1B90BF0}"/>
              </a:ext>
            </a:extLst>
          </p:cNvPr>
          <p:cNvSpPr>
            <a:spLocks noGrp="1"/>
          </p:cNvSpPr>
          <p:nvPr>
            <p:ph type="body" sz="quarter" idx="14" hasCustomPrompt="1"/>
          </p:nvPr>
        </p:nvSpPr>
        <p:spPr>
          <a:xfrm>
            <a:off x="2452006" y="2672188"/>
            <a:ext cx="2584702" cy="1665114"/>
          </a:xfrm>
        </p:spPr>
        <p:txBody>
          <a:bodyPr>
            <a:normAutofit/>
          </a:bodyPr>
          <a:lstStyle>
            <a:lvl1pPr marL="0" indent="0">
              <a:buNone/>
              <a:defRPr sz="2800">
                <a:solidFill>
                  <a:schemeClr val="bg1"/>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Add a sub-heading here</a:t>
            </a:r>
          </a:p>
        </p:txBody>
      </p:sp>
      <p:sp>
        <p:nvSpPr>
          <p:cNvPr id="21" name="Text Placeholder 7">
            <a:extLst>
              <a:ext uri="{FF2B5EF4-FFF2-40B4-BE49-F238E27FC236}">
                <a16:creationId xmlns:a16="http://schemas.microsoft.com/office/drawing/2014/main" id="{7346D2C5-79F4-14A0-5D12-D822412C3F19}"/>
              </a:ext>
            </a:extLst>
          </p:cNvPr>
          <p:cNvSpPr>
            <a:spLocks noGrp="1"/>
          </p:cNvSpPr>
          <p:nvPr>
            <p:ph type="body" sz="quarter" idx="15"/>
          </p:nvPr>
        </p:nvSpPr>
        <p:spPr>
          <a:xfrm>
            <a:off x="5453401" y="6197720"/>
            <a:ext cx="6037052" cy="532581"/>
          </a:xfrm>
        </p:spPr>
        <p:txBody>
          <a:bodyPr>
            <a:noAutofit/>
          </a:bodyPr>
          <a:lstStyle>
            <a:lvl1pPr marL="0" indent="0">
              <a:buNone/>
              <a:defRPr sz="1600" b="0"/>
            </a:lvl1pPr>
            <a:lvl2pPr>
              <a:defRPr sz="1200"/>
            </a:lvl2pPr>
            <a:lvl3pPr>
              <a:defRPr sz="1200"/>
            </a:lvl3pPr>
            <a:lvl4pPr>
              <a:defRPr sz="1200"/>
            </a:lvl4pPr>
            <a:lvl5pPr>
              <a:defRPr sz="1200"/>
            </a:lvl5pPr>
          </a:lstStyle>
          <a:p>
            <a:pPr lvl="0"/>
            <a:r>
              <a:rPr lang="en-US" dirty="0"/>
              <a:t>Click to edit Master text styles</a:t>
            </a:r>
          </a:p>
        </p:txBody>
      </p:sp>
      <p:sp>
        <p:nvSpPr>
          <p:cNvPr id="22" name="Rectangle 21">
            <a:extLst>
              <a:ext uri="{FF2B5EF4-FFF2-40B4-BE49-F238E27FC236}">
                <a16:creationId xmlns:a16="http://schemas.microsoft.com/office/drawing/2014/main" id="{7B3D5558-3B1C-37BB-C328-FC4E2F87B1E4}"/>
              </a:ext>
            </a:extLst>
          </p:cNvPr>
          <p:cNvSpPr/>
          <p:nvPr userDrawn="1"/>
        </p:nvSpPr>
        <p:spPr>
          <a:xfrm>
            <a:off x="5951663" y="4622637"/>
            <a:ext cx="1440000" cy="1440000"/>
          </a:xfrm>
          <a:prstGeom prst="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a:t>
            </a:r>
          </a:p>
        </p:txBody>
      </p:sp>
      <p:sp>
        <p:nvSpPr>
          <p:cNvPr id="23" name="Text Placeholder 11">
            <a:extLst>
              <a:ext uri="{FF2B5EF4-FFF2-40B4-BE49-F238E27FC236}">
                <a16:creationId xmlns:a16="http://schemas.microsoft.com/office/drawing/2014/main" id="{8FF28DD8-5128-72E2-03E6-40A2359EC8D1}"/>
              </a:ext>
            </a:extLst>
          </p:cNvPr>
          <p:cNvSpPr>
            <a:spLocks noGrp="1"/>
          </p:cNvSpPr>
          <p:nvPr>
            <p:ph type="body" sz="quarter" idx="16"/>
          </p:nvPr>
        </p:nvSpPr>
        <p:spPr>
          <a:xfrm>
            <a:off x="6010430" y="4683355"/>
            <a:ext cx="1322465" cy="805079"/>
          </a:xfrm>
          <a:ln>
            <a:noFill/>
          </a:ln>
        </p:spPr>
        <p:txBody>
          <a:bodyPr>
            <a:noAutofit/>
          </a:bodyPr>
          <a:lstStyle>
            <a:lvl1pPr marL="0" indent="0">
              <a:buNone/>
              <a:defRPr sz="1600" b="0"/>
            </a:lvl1pPr>
            <a:lvl2pPr>
              <a:defRPr sz="1200"/>
            </a:lvl2pPr>
            <a:lvl3pPr>
              <a:defRPr sz="1200"/>
            </a:lvl3pPr>
            <a:lvl4pPr>
              <a:defRPr sz="1200"/>
            </a:lvl4pPr>
            <a:lvl5pPr>
              <a:defRPr sz="1200"/>
            </a:lvl5pPr>
          </a:lstStyle>
          <a:p>
            <a:pPr lvl="0"/>
            <a:r>
              <a:rPr lang="en-US" dirty="0"/>
              <a:t>Click to edit Master text styles</a:t>
            </a:r>
            <a:endParaRPr lang="en-GB" dirty="0"/>
          </a:p>
        </p:txBody>
      </p:sp>
      <p:sp>
        <p:nvSpPr>
          <p:cNvPr id="24" name="Rectangle 23">
            <a:extLst>
              <a:ext uri="{FF2B5EF4-FFF2-40B4-BE49-F238E27FC236}">
                <a16:creationId xmlns:a16="http://schemas.microsoft.com/office/drawing/2014/main" id="{C862ECB9-6DF2-33CD-D02B-FE3A1BF65F0F}"/>
              </a:ext>
            </a:extLst>
          </p:cNvPr>
          <p:cNvSpPr/>
          <p:nvPr userDrawn="1"/>
        </p:nvSpPr>
        <p:spPr>
          <a:xfrm>
            <a:off x="7707142" y="4622637"/>
            <a:ext cx="360000" cy="36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48B56E2-9DA9-6C1D-90B4-AA536CADF18C}"/>
              </a:ext>
            </a:extLst>
          </p:cNvPr>
          <p:cNvSpPr/>
          <p:nvPr userDrawn="1"/>
        </p:nvSpPr>
        <p:spPr>
          <a:xfrm>
            <a:off x="7455374" y="2259893"/>
            <a:ext cx="2160000" cy="2160000"/>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11">
            <a:extLst>
              <a:ext uri="{FF2B5EF4-FFF2-40B4-BE49-F238E27FC236}">
                <a16:creationId xmlns:a16="http://schemas.microsoft.com/office/drawing/2014/main" id="{751DE79E-4EC1-7B4D-DCAA-8C48AAD080FF}"/>
              </a:ext>
            </a:extLst>
          </p:cNvPr>
          <p:cNvSpPr>
            <a:spLocks noGrp="1"/>
          </p:cNvSpPr>
          <p:nvPr>
            <p:ph type="body" sz="quarter" idx="17"/>
          </p:nvPr>
        </p:nvSpPr>
        <p:spPr>
          <a:xfrm>
            <a:off x="7527551" y="2335533"/>
            <a:ext cx="2014592" cy="1448017"/>
          </a:xfrm>
          <a:ln>
            <a:noFill/>
          </a:ln>
        </p:spPr>
        <p:txBody>
          <a:bodyPr>
            <a:noAutofit/>
          </a:bodyPr>
          <a:lstStyle>
            <a:lvl1pPr marL="0" indent="0">
              <a:buNone/>
              <a:defRPr sz="1600" b="0"/>
            </a:lvl1pPr>
            <a:lvl2pPr>
              <a:defRPr sz="1200"/>
            </a:lvl2pPr>
            <a:lvl3pPr>
              <a:defRPr sz="1200"/>
            </a:lvl3pPr>
            <a:lvl4pPr>
              <a:defRPr sz="1200"/>
            </a:lvl4pPr>
            <a:lvl5pPr>
              <a:defRPr sz="1200"/>
            </a:lvl5pPr>
          </a:lstStyle>
          <a:p>
            <a:pPr lvl="0"/>
            <a:r>
              <a:rPr lang="en-US" dirty="0"/>
              <a:t>Click to edit Master text styles</a:t>
            </a:r>
            <a:endParaRPr lang="en-GB" dirty="0"/>
          </a:p>
        </p:txBody>
      </p:sp>
      <p:sp>
        <p:nvSpPr>
          <p:cNvPr id="27" name="Rectangle 26">
            <a:extLst>
              <a:ext uri="{FF2B5EF4-FFF2-40B4-BE49-F238E27FC236}">
                <a16:creationId xmlns:a16="http://schemas.microsoft.com/office/drawing/2014/main" id="{D8604CE4-2A8A-E0BD-6F72-BBC2A31EFF87}"/>
              </a:ext>
            </a:extLst>
          </p:cNvPr>
          <p:cNvSpPr/>
          <p:nvPr userDrawn="1"/>
        </p:nvSpPr>
        <p:spPr>
          <a:xfrm>
            <a:off x="8198324" y="4622637"/>
            <a:ext cx="1080000" cy="108000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AE70C49-1EB6-A349-3872-E37032C076F0}"/>
              </a:ext>
            </a:extLst>
          </p:cNvPr>
          <p:cNvSpPr/>
          <p:nvPr userDrawn="1"/>
        </p:nvSpPr>
        <p:spPr>
          <a:xfrm>
            <a:off x="9896255" y="4622637"/>
            <a:ext cx="1440000" cy="1440000"/>
          </a:xfrm>
          <a:prstGeom prst="rect">
            <a:avLst/>
          </a:prstGeom>
          <a:solidFill>
            <a:schemeClr val="accent2"/>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 Placeholder 11">
            <a:extLst>
              <a:ext uri="{FF2B5EF4-FFF2-40B4-BE49-F238E27FC236}">
                <a16:creationId xmlns:a16="http://schemas.microsoft.com/office/drawing/2014/main" id="{45A806B2-B967-0113-5A34-71D6A9D5AF7E}"/>
              </a:ext>
            </a:extLst>
          </p:cNvPr>
          <p:cNvSpPr>
            <a:spLocks noGrp="1"/>
          </p:cNvSpPr>
          <p:nvPr>
            <p:ph type="body" sz="quarter" idx="18"/>
          </p:nvPr>
        </p:nvSpPr>
        <p:spPr>
          <a:xfrm>
            <a:off x="9955022" y="4742560"/>
            <a:ext cx="1322465" cy="805079"/>
          </a:xfrm>
          <a:ln>
            <a:noFill/>
          </a:ln>
        </p:spPr>
        <p:txBody>
          <a:bodyPr>
            <a:noAutofit/>
          </a:bodyPr>
          <a:lstStyle>
            <a:lvl1pPr marL="0" indent="0">
              <a:buNone/>
              <a:defRPr sz="1200" b="0">
                <a:solidFill>
                  <a:schemeClr val="bg1"/>
                </a:solidFill>
              </a:defRPr>
            </a:lvl1pPr>
            <a:lvl2pPr>
              <a:defRPr sz="1200"/>
            </a:lvl2pPr>
            <a:lvl3pPr>
              <a:defRPr sz="1200"/>
            </a:lvl3pPr>
            <a:lvl4pPr>
              <a:defRPr sz="1200"/>
            </a:lvl4pPr>
            <a:lvl5pPr>
              <a:defRPr sz="1200"/>
            </a:lvl5pPr>
          </a:lstStyle>
          <a:p>
            <a:pPr lvl="0"/>
            <a:r>
              <a:rPr lang="en-US" dirty="0"/>
              <a:t>Click to edit Master text styles</a:t>
            </a:r>
            <a:endParaRPr lang="en-GB" dirty="0"/>
          </a:p>
        </p:txBody>
      </p:sp>
      <p:sp>
        <p:nvSpPr>
          <p:cNvPr id="33" name="Flowchart: Merge 32">
            <a:extLst>
              <a:ext uri="{FF2B5EF4-FFF2-40B4-BE49-F238E27FC236}">
                <a16:creationId xmlns:a16="http://schemas.microsoft.com/office/drawing/2014/main" id="{19FB294E-F865-FBD3-BB72-F5FBB0176C10}"/>
              </a:ext>
            </a:extLst>
          </p:cNvPr>
          <p:cNvSpPr/>
          <p:nvPr userDrawn="1"/>
        </p:nvSpPr>
        <p:spPr>
          <a:xfrm>
            <a:off x="1590082" y="3386086"/>
            <a:ext cx="110754" cy="96673"/>
          </a:xfrm>
          <a:prstGeom prst="flowChartMerg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Straight Connector 34">
            <a:extLst>
              <a:ext uri="{FF2B5EF4-FFF2-40B4-BE49-F238E27FC236}">
                <a16:creationId xmlns:a16="http://schemas.microsoft.com/office/drawing/2014/main" id="{988DC0DD-56AD-5A3E-1534-8B6C9004051E}"/>
              </a:ext>
            </a:extLst>
          </p:cNvPr>
          <p:cNvCxnSpPr/>
          <p:nvPr userDrawn="1"/>
        </p:nvCxnSpPr>
        <p:spPr>
          <a:xfrm>
            <a:off x="1645459" y="3538098"/>
            <a:ext cx="0" cy="288000"/>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6" name="Flowchart: Merge 35">
            <a:extLst>
              <a:ext uri="{FF2B5EF4-FFF2-40B4-BE49-F238E27FC236}">
                <a16:creationId xmlns:a16="http://schemas.microsoft.com/office/drawing/2014/main" id="{17CF5049-6FC2-9955-C14C-02FFC75D6AD2}"/>
              </a:ext>
            </a:extLst>
          </p:cNvPr>
          <p:cNvSpPr/>
          <p:nvPr userDrawn="1"/>
        </p:nvSpPr>
        <p:spPr>
          <a:xfrm rot="16200000">
            <a:off x="1965620" y="5554679"/>
            <a:ext cx="110754" cy="96673"/>
          </a:xfrm>
          <a:prstGeom prst="flowChartMerg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 name="Straight Connector 36">
            <a:extLst>
              <a:ext uri="{FF2B5EF4-FFF2-40B4-BE49-F238E27FC236}">
                <a16:creationId xmlns:a16="http://schemas.microsoft.com/office/drawing/2014/main" id="{4744E05F-362A-BC99-371A-3A626B724F3F}"/>
              </a:ext>
            </a:extLst>
          </p:cNvPr>
          <p:cNvCxnSpPr>
            <a:cxnSpLocks/>
          </p:cNvCxnSpPr>
          <p:nvPr userDrawn="1"/>
        </p:nvCxnSpPr>
        <p:spPr>
          <a:xfrm rot="16200000">
            <a:off x="2249321" y="5513015"/>
            <a:ext cx="0" cy="180000"/>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2092ADF9-2D1A-48E2-C8C7-9B27F80E9F62}"/>
              </a:ext>
            </a:extLst>
          </p:cNvPr>
          <p:cNvCxnSpPr>
            <a:cxnSpLocks/>
          </p:cNvCxnSpPr>
          <p:nvPr userDrawn="1"/>
        </p:nvCxnSpPr>
        <p:spPr>
          <a:xfrm rot="16200000">
            <a:off x="4376596" y="4590719"/>
            <a:ext cx="0" cy="288000"/>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9" name="Flowchart: Merge 38">
            <a:extLst>
              <a:ext uri="{FF2B5EF4-FFF2-40B4-BE49-F238E27FC236}">
                <a16:creationId xmlns:a16="http://schemas.microsoft.com/office/drawing/2014/main" id="{5AC660EB-4557-C35D-A84A-F37878D671EC}"/>
              </a:ext>
            </a:extLst>
          </p:cNvPr>
          <p:cNvSpPr/>
          <p:nvPr userDrawn="1"/>
        </p:nvSpPr>
        <p:spPr>
          <a:xfrm rot="16200000">
            <a:off x="4065687" y="4690783"/>
            <a:ext cx="110754" cy="96673"/>
          </a:xfrm>
          <a:prstGeom prst="flowChartMerg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Flowchart: Merge 39">
            <a:extLst>
              <a:ext uri="{FF2B5EF4-FFF2-40B4-BE49-F238E27FC236}">
                <a16:creationId xmlns:a16="http://schemas.microsoft.com/office/drawing/2014/main" id="{2BFE75D4-A3E5-024A-40A7-539BED8A0F38}"/>
              </a:ext>
            </a:extLst>
          </p:cNvPr>
          <p:cNvSpPr/>
          <p:nvPr userDrawn="1"/>
        </p:nvSpPr>
        <p:spPr>
          <a:xfrm flipV="1">
            <a:off x="5487619" y="4651648"/>
            <a:ext cx="110754" cy="96673"/>
          </a:xfrm>
          <a:prstGeom prst="flowChartMerg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1" name="Straight Connector 40">
            <a:extLst>
              <a:ext uri="{FF2B5EF4-FFF2-40B4-BE49-F238E27FC236}">
                <a16:creationId xmlns:a16="http://schemas.microsoft.com/office/drawing/2014/main" id="{15D39F46-62E2-3755-A9EE-42A19B966DFB}"/>
              </a:ext>
            </a:extLst>
          </p:cNvPr>
          <p:cNvCxnSpPr/>
          <p:nvPr userDrawn="1"/>
        </p:nvCxnSpPr>
        <p:spPr>
          <a:xfrm>
            <a:off x="5542996" y="4482396"/>
            <a:ext cx="0" cy="108000"/>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2" name="Flowchart: Merge 41">
            <a:extLst>
              <a:ext uri="{FF2B5EF4-FFF2-40B4-BE49-F238E27FC236}">
                <a16:creationId xmlns:a16="http://schemas.microsoft.com/office/drawing/2014/main" id="{71E7B4BE-4CE1-27EF-90E2-31A28C78B878}"/>
              </a:ext>
            </a:extLst>
          </p:cNvPr>
          <p:cNvSpPr/>
          <p:nvPr userDrawn="1"/>
        </p:nvSpPr>
        <p:spPr>
          <a:xfrm>
            <a:off x="7037031" y="4291906"/>
            <a:ext cx="110754" cy="96673"/>
          </a:xfrm>
          <a:prstGeom prst="flowChartMerg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a:extLst>
              <a:ext uri="{FF2B5EF4-FFF2-40B4-BE49-F238E27FC236}">
                <a16:creationId xmlns:a16="http://schemas.microsoft.com/office/drawing/2014/main" id="{057F705D-A5E4-3788-1AD0-DF168BCF5975}"/>
              </a:ext>
            </a:extLst>
          </p:cNvPr>
          <p:cNvCxnSpPr/>
          <p:nvPr userDrawn="1"/>
        </p:nvCxnSpPr>
        <p:spPr>
          <a:xfrm>
            <a:off x="7095571" y="4472871"/>
            <a:ext cx="0" cy="108000"/>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4" name="Flowchart: Merge 43">
            <a:extLst>
              <a:ext uri="{FF2B5EF4-FFF2-40B4-BE49-F238E27FC236}">
                <a16:creationId xmlns:a16="http://schemas.microsoft.com/office/drawing/2014/main" id="{1FA9DA70-52F7-A12D-E3D2-22A0E967DAA6}"/>
              </a:ext>
            </a:extLst>
          </p:cNvPr>
          <p:cNvSpPr/>
          <p:nvPr userDrawn="1"/>
        </p:nvSpPr>
        <p:spPr>
          <a:xfrm rot="16200000">
            <a:off x="7229182" y="5554679"/>
            <a:ext cx="110754" cy="96673"/>
          </a:xfrm>
          <a:prstGeom prst="flowChartMerg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5" name="Straight Connector 44">
            <a:extLst>
              <a:ext uri="{FF2B5EF4-FFF2-40B4-BE49-F238E27FC236}">
                <a16:creationId xmlns:a16="http://schemas.microsoft.com/office/drawing/2014/main" id="{CD6C92C8-5436-C2AF-0B9B-4C7B549F2470}"/>
              </a:ext>
            </a:extLst>
          </p:cNvPr>
          <p:cNvCxnSpPr>
            <a:cxnSpLocks/>
          </p:cNvCxnSpPr>
          <p:nvPr userDrawn="1"/>
        </p:nvCxnSpPr>
        <p:spPr>
          <a:xfrm rot="16200000">
            <a:off x="7797142" y="5224556"/>
            <a:ext cx="0" cy="756000"/>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6" name="Flowchart: Merge 45">
            <a:extLst>
              <a:ext uri="{FF2B5EF4-FFF2-40B4-BE49-F238E27FC236}">
                <a16:creationId xmlns:a16="http://schemas.microsoft.com/office/drawing/2014/main" id="{F9B9D479-5613-340C-0530-BBF1C66098EA}"/>
              </a:ext>
            </a:extLst>
          </p:cNvPr>
          <p:cNvSpPr/>
          <p:nvPr userDrawn="1"/>
        </p:nvSpPr>
        <p:spPr>
          <a:xfrm flipV="1">
            <a:off x="8682947" y="4683355"/>
            <a:ext cx="110754" cy="96673"/>
          </a:xfrm>
          <a:prstGeom prst="flowChartMerg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a:extLst>
              <a:ext uri="{FF2B5EF4-FFF2-40B4-BE49-F238E27FC236}">
                <a16:creationId xmlns:a16="http://schemas.microsoft.com/office/drawing/2014/main" id="{759037B8-4422-D47D-E701-A3053B321695}"/>
              </a:ext>
            </a:extLst>
          </p:cNvPr>
          <p:cNvCxnSpPr/>
          <p:nvPr userDrawn="1"/>
        </p:nvCxnSpPr>
        <p:spPr>
          <a:xfrm>
            <a:off x="8738324" y="4477801"/>
            <a:ext cx="0" cy="108000"/>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8" name="Flowchart: Merge 47">
            <a:extLst>
              <a:ext uri="{FF2B5EF4-FFF2-40B4-BE49-F238E27FC236}">
                <a16:creationId xmlns:a16="http://schemas.microsoft.com/office/drawing/2014/main" id="{38559036-8897-AFAD-B533-E743A995AB47}"/>
              </a:ext>
            </a:extLst>
          </p:cNvPr>
          <p:cNvSpPr/>
          <p:nvPr userDrawn="1"/>
        </p:nvSpPr>
        <p:spPr>
          <a:xfrm rot="16200000">
            <a:off x="9429616" y="4263051"/>
            <a:ext cx="110754" cy="96673"/>
          </a:xfrm>
          <a:prstGeom prst="flowChartMerg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5985CF6A-4D61-304A-023F-208F464C70D1}"/>
              </a:ext>
            </a:extLst>
          </p:cNvPr>
          <p:cNvSpPr/>
          <p:nvPr userDrawn="1"/>
        </p:nvSpPr>
        <p:spPr>
          <a:xfrm>
            <a:off x="10264013" y="1688579"/>
            <a:ext cx="1593989" cy="270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3F13BA94-EB70-849C-34FB-EC266D480BF8}"/>
              </a:ext>
            </a:extLst>
          </p:cNvPr>
          <p:cNvCxnSpPr>
            <a:cxnSpLocks/>
          </p:cNvCxnSpPr>
          <p:nvPr userDrawn="1"/>
        </p:nvCxnSpPr>
        <p:spPr>
          <a:xfrm flipV="1">
            <a:off x="9638070" y="4311387"/>
            <a:ext cx="625943" cy="416"/>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 name="Flowchart: Merge 3">
            <a:extLst>
              <a:ext uri="{FF2B5EF4-FFF2-40B4-BE49-F238E27FC236}">
                <a16:creationId xmlns:a16="http://schemas.microsoft.com/office/drawing/2014/main" id="{BB73D64E-DCC2-989F-031B-21B9F76322DE}"/>
              </a:ext>
            </a:extLst>
          </p:cNvPr>
          <p:cNvSpPr/>
          <p:nvPr userDrawn="1"/>
        </p:nvSpPr>
        <p:spPr>
          <a:xfrm>
            <a:off x="11226549" y="4288966"/>
            <a:ext cx="110754" cy="96673"/>
          </a:xfrm>
          <a:prstGeom prst="flowChartMerg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Connector 4">
            <a:extLst>
              <a:ext uri="{FF2B5EF4-FFF2-40B4-BE49-F238E27FC236}">
                <a16:creationId xmlns:a16="http://schemas.microsoft.com/office/drawing/2014/main" id="{2B4991FE-AC21-DFA6-06B0-A8331F48131F}"/>
              </a:ext>
            </a:extLst>
          </p:cNvPr>
          <p:cNvCxnSpPr/>
          <p:nvPr userDrawn="1"/>
        </p:nvCxnSpPr>
        <p:spPr>
          <a:xfrm>
            <a:off x="11281926" y="4473850"/>
            <a:ext cx="0" cy="108000"/>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pic>
        <p:nvPicPr>
          <p:cNvPr id="7" name="Picture 6" descr="A black background with blue text&#10;&#10;Description automatically generated">
            <a:extLst>
              <a:ext uri="{FF2B5EF4-FFF2-40B4-BE49-F238E27FC236}">
                <a16:creationId xmlns:a16="http://schemas.microsoft.com/office/drawing/2014/main" id="{8085098B-21CC-F1E9-01F0-A1A7D2AA18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39536843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oadmap 2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B6D5D-7025-9445-4632-3A9FE80D6448}"/>
              </a:ext>
            </a:extLst>
          </p:cNvPr>
          <p:cNvSpPr>
            <a:spLocks noGrp="1"/>
          </p:cNvSpPr>
          <p:nvPr>
            <p:ph type="title"/>
          </p:nvPr>
        </p:nvSpPr>
        <p:spPr>
          <a:xfrm>
            <a:off x="308359" y="247280"/>
            <a:ext cx="5460051" cy="928052"/>
          </a:xfrm>
        </p:spPr>
        <p:txBody>
          <a:bodyPr>
            <a:normAutofit/>
          </a:bodyPr>
          <a:lstStyle>
            <a:lvl1pPr>
              <a:defRPr sz="3000">
                <a:solidFill>
                  <a:schemeClr val="tx2"/>
                </a:solidFill>
              </a:defRPr>
            </a:lvl1pPr>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ED22CC0F-AC08-8B86-8190-358979845E16}"/>
              </a:ext>
            </a:extLst>
          </p:cNvPr>
          <p:cNvSpPr>
            <a:spLocks noGrp="1"/>
          </p:cNvSpPr>
          <p:nvPr>
            <p:ph type="body" sz="quarter" idx="10"/>
          </p:nvPr>
        </p:nvSpPr>
        <p:spPr>
          <a:xfrm>
            <a:off x="307975" y="1281114"/>
            <a:ext cx="8793296" cy="470774"/>
          </a:xfrm>
        </p:spPr>
        <p:txBody>
          <a:bodyPr>
            <a:noAutofit/>
          </a:bodyPr>
          <a:lstStyle>
            <a:lvl1pPr marL="0" indent="0">
              <a:buNone/>
              <a:defRPr sz="1600" b="0"/>
            </a:lvl1pPr>
            <a:lvl2pPr>
              <a:defRPr sz="1200"/>
            </a:lvl2pPr>
            <a:lvl3pPr>
              <a:defRPr sz="1200"/>
            </a:lvl3pPr>
            <a:lvl4pPr>
              <a:defRPr sz="1200"/>
            </a:lvl4pPr>
            <a:lvl5pPr>
              <a:defRPr sz="1200"/>
            </a:lvl5pPr>
          </a:lstStyle>
          <a:p>
            <a:pPr lvl="0"/>
            <a:r>
              <a:rPr lang="en-US" dirty="0"/>
              <a:t>Click to edit Master text styles</a:t>
            </a:r>
          </a:p>
        </p:txBody>
      </p:sp>
      <p:sp>
        <p:nvSpPr>
          <p:cNvPr id="9" name="Rectangle 8">
            <a:extLst>
              <a:ext uri="{FF2B5EF4-FFF2-40B4-BE49-F238E27FC236}">
                <a16:creationId xmlns:a16="http://schemas.microsoft.com/office/drawing/2014/main" id="{08A20D94-0E1E-2DBA-5DB1-7F5C043EFCD3}"/>
              </a:ext>
              <a:ext uri="{C183D7F6-B498-43B3-948B-1728B52AA6E4}">
                <adec:decorative xmlns:adec="http://schemas.microsoft.com/office/drawing/2017/decorative" val="1"/>
              </a:ext>
            </a:extLst>
          </p:cNvPr>
          <p:cNvSpPr/>
          <p:nvPr userDrawn="1"/>
        </p:nvSpPr>
        <p:spPr>
          <a:xfrm>
            <a:off x="307975" y="2752150"/>
            <a:ext cx="900000" cy="90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1">
            <a:extLst>
              <a:ext uri="{FF2B5EF4-FFF2-40B4-BE49-F238E27FC236}">
                <a16:creationId xmlns:a16="http://schemas.microsoft.com/office/drawing/2014/main" id="{E14E19E3-B677-8BD7-32F9-BC730F839DC3}"/>
              </a:ext>
            </a:extLst>
          </p:cNvPr>
          <p:cNvSpPr>
            <a:spLocks noGrp="1"/>
          </p:cNvSpPr>
          <p:nvPr>
            <p:ph type="body" sz="quarter" idx="12" hasCustomPrompt="1"/>
          </p:nvPr>
        </p:nvSpPr>
        <p:spPr>
          <a:xfrm>
            <a:off x="307975" y="1857670"/>
            <a:ext cx="2110588" cy="785305"/>
          </a:xfrm>
        </p:spPr>
        <p:txBody>
          <a:bodyPr>
            <a:noAutofit/>
          </a:bodyPr>
          <a:lstStyle>
            <a:lvl1pPr marL="0" indent="0">
              <a:buNone/>
              <a:defRPr sz="1600" b="1"/>
            </a:lvl1pPr>
            <a:lvl2pPr>
              <a:defRPr sz="1200"/>
            </a:lvl2pPr>
            <a:lvl3pPr>
              <a:defRPr sz="1200"/>
            </a:lvl3pPr>
            <a:lvl4pPr>
              <a:defRPr sz="1200"/>
            </a:lvl4pPr>
            <a:lvl5pPr>
              <a:defRPr sz="1200"/>
            </a:lvl5pPr>
          </a:lstStyle>
          <a:p>
            <a:pPr lvl="0"/>
            <a:r>
              <a:rPr lang="en-GB" b="0" dirty="0"/>
              <a:t>Text goes here</a:t>
            </a:r>
            <a:endParaRPr lang="en-US" dirty="0"/>
          </a:p>
        </p:txBody>
      </p:sp>
      <p:grpSp>
        <p:nvGrpSpPr>
          <p:cNvPr id="53" name="Group 52">
            <a:extLst>
              <a:ext uri="{FF2B5EF4-FFF2-40B4-BE49-F238E27FC236}">
                <a16:creationId xmlns:a16="http://schemas.microsoft.com/office/drawing/2014/main" id="{B8858AA9-E4EB-59F5-F33F-95E153AA2F2F}"/>
              </a:ext>
            </a:extLst>
          </p:cNvPr>
          <p:cNvGrpSpPr/>
          <p:nvPr userDrawn="1"/>
        </p:nvGrpSpPr>
        <p:grpSpPr>
          <a:xfrm>
            <a:off x="307975" y="3955470"/>
            <a:ext cx="11099458" cy="360000"/>
            <a:chOff x="307975" y="3955470"/>
            <a:chExt cx="11099458" cy="360000"/>
          </a:xfrm>
        </p:grpSpPr>
        <p:cxnSp>
          <p:nvCxnSpPr>
            <p:cNvPr id="7" name="Straight Connector 6">
              <a:extLst>
                <a:ext uri="{FF2B5EF4-FFF2-40B4-BE49-F238E27FC236}">
                  <a16:creationId xmlns:a16="http://schemas.microsoft.com/office/drawing/2014/main" id="{C1D0AF20-5346-5C3E-3E0D-9A67641A0261}"/>
                </a:ext>
              </a:extLst>
            </p:cNvPr>
            <p:cNvCxnSpPr>
              <a:cxnSpLocks/>
            </p:cNvCxnSpPr>
            <p:nvPr userDrawn="1"/>
          </p:nvCxnSpPr>
          <p:spPr>
            <a:xfrm>
              <a:off x="555477" y="4136165"/>
              <a:ext cx="10629227"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E08880B4-38FF-6275-0CB6-6CD4C2359370}"/>
                </a:ext>
              </a:extLst>
            </p:cNvPr>
            <p:cNvSpPr/>
            <p:nvPr userDrawn="1"/>
          </p:nvSpPr>
          <p:spPr>
            <a:xfrm>
              <a:off x="307975" y="3955470"/>
              <a:ext cx="360000" cy="36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6111621A-0987-1A2B-E4EB-19A206F0C44E}"/>
                </a:ext>
              </a:extLst>
            </p:cNvPr>
            <p:cNvSpPr/>
            <p:nvPr userDrawn="1"/>
          </p:nvSpPr>
          <p:spPr>
            <a:xfrm>
              <a:off x="2073238" y="3955470"/>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7A4E69E2-2E1E-428A-53F5-4A00794F1EF4}"/>
                </a:ext>
              </a:extLst>
            </p:cNvPr>
            <p:cNvSpPr/>
            <p:nvPr userDrawn="1"/>
          </p:nvSpPr>
          <p:spPr>
            <a:xfrm>
              <a:off x="3868077" y="3955470"/>
              <a:ext cx="360000" cy="36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60057D12-69E5-C4DC-3A86-8895C4BB8E47}"/>
                </a:ext>
              </a:extLst>
            </p:cNvPr>
            <p:cNvSpPr/>
            <p:nvPr userDrawn="1"/>
          </p:nvSpPr>
          <p:spPr>
            <a:xfrm>
              <a:off x="5662916" y="3955470"/>
              <a:ext cx="360000" cy="3600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B6131D6E-2D6B-6891-4F06-41AE5FA5BA9C}"/>
                </a:ext>
              </a:extLst>
            </p:cNvPr>
            <p:cNvSpPr/>
            <p:nvPr userDrawn="1"/>
          </p:nvSpPr>
          <p:spPr>
            <a:xfrm>
              <a:off x="7457755" y="3955470"/>
              <a:ext cx="360000" cy="36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63F48677-B5C6-EA52-4189-01DD302EB1FC}"/>
                </a:ext>
              </a:extLst>
            </p:cNvPr>
            <p:cNvSpPr/>
            <p:nvPr userDrawn="1"/>
          </p:nvSpPr>
          <p:spPr>
            <a:xfrm>
              <a:off x="9252594" y="3955470"/>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B0C9B2AC-7799-7D6B-C4A3-609D8BC96692}"/>
                </a:ext>
              </a:extLst>
            </p:cNvPr>
            <p:cNvSpPr/>
            <p:nvPr userDrawn="1"/>
          </p:nvSpPr>
          <p:spPr>
            <a:xfrm>
              <a:off x="11047433" y="3955470"/>
              <a:ext cx="360000" cy="36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4" name="Rectangle 53">
            <a:extLst>
              <a:ext uri="{FF2B5EF4-FFF2-40B4-BE49-F238E27FC236}">
                <a16:creationId xmlns:a16="http://schemas.microsoft.com/office/drawing/2014/main" id="{845B6FE0-768D-741D-C7F7-FAB117BEBBDD}"/>
              </a:ext>
              <a:ext uri="{C183D7F6-B498-43B3-948B-1728B52AA6E4}">
                <adec:decorative xmlns:adec="http://schemas.microsoft.com/office/drawing/2017/decorative" val="1"/>
              </a:ext>
            </a:extLst>
          </p:cNvPr>
          <p:cNvSpPr/>
          <p:nvPr userDrawn="1"/>
        </p:nvSpPr>
        <p:spPr>
          <a:xfrm>
            <a:off x="2073238" y="4612801"/>
            <a:ext cx="900000" cy="9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Text Placeholder 11">
            <a:extLst>
              <a:ext uri="{FF2B5EF4-FFF2-40B4-BE49-F238E27FC236}">
                <a16:creationId xmlns:a16="http://schemas.microsoft.com/office/drawing/2014/main" id="{2A8D6111-9164-A2FE-6112-399CD68DBAC5}"/>
              </a:ext>
            </a:extLst>
          </p:cNvPr>
          <p:cNvSpPr>
            <a:spLocks noGrp="1"/>
          </p:cNvSpPr>
          <p:nvPr>
            <p:ph type="body" sz="quarter" idx="18" hasCustomPrompt="1"/>
          </p:nvPr>
        </p:nvSpPr>
        <p:spPr>
          <a:xfrm>
            <a:off x="2073238" y="5607479"/>
            <a:ext cx="2110588" cy="785305"/>
          </a:xfrm>
        </p:spPr>
        <p:txBody>
          <a:bodyPr>
            <a:noAutofit/>
          </a:bodyPr>
          <a:lstStyle>
            <a:lvl1pPr marL="0" indent="0">
              <a:buNone/>
              <a:defRPr sz="1600" b="1"/>
            </a:lvl1pPr>
            <a:lvl2pPr>
              <a:defRPr sz="1200"/>
            </a:lvl2pPr>
            <a:lvl3pPr>
              <a:defRPr sz="1200"/>
            </a:lvl3pPr>
            <a:lvl4pPr>
              <a:defRPr sz="1200"/>
            </a:lvl4pPr>
            <a:lvl5pPr>
              <a:defRPr sz="1200"/>
            </a:lvl5pPr>
          </a:lstStyle>
          <a:p>
            <a:pPr lvl="0"/>
            <a:r>
              <a:rPr lang="en-GB" b="0" dirty="0"/>
              <a:t>Text goes here</a:t>
            </a:r>
            <a:endParaRPr lang="en-US" dirty="0"/>
          </a:p>
        </p:txBody>
      </p:sp>
      <p:sp>
        <p:nvSpPr>
          <p:cNvPr id="56" name="Rectangle 55">
            <a:extLst>
              <a:ext uri="{FF2B5EF4-FFF2-40B4-BE49-F238E27FC236}">
                <a16:creationId xmlns:a16="http://schemas.microsoft.com/office/drawing/2014/main" id="{9CFAA303-3614-D463-5F83-822AC65B23E4}"/>
              </a:ext>
              <a:ext uri="{C183D7F6-B498-43B3-948B-1728B52AA6E4}">
                <adec:decorative xmlns:adec="http://schemas.microsoft.com/office/drawing/2017/decorative" val="1"/>
              </a:ext>
            </a:extLst>
          </p:cNvPr>
          <p:cNvSpPr/>
          <p:nvPr userDrawn="1"/>
        </p:nvSpPr>
        <p:spPr>
          <a:xfrm>
            <a:off x="3868077" y="2751728"/>
            <a:ext cx="900000" cy="9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 Placeholder 11">
            <a:extLst>
              <a:ext uri="{FF2B5EF4-FFF2-40B4-BE49-F238E27FC236}">
                <a16:creationId xmlns:a16="http://schemas.microsoft.com/office/drawing/2014/main" id="{3F5039EC-496D-C73C-E4F3-5DFE9712C83F}"/>
              </a:ext>
            </a:extLst>
          </p:cNvPr>
          <p:cNvSpPr>
            <a:spLocks noGrp="1"/>
          </p:cNvSpPr>
          <p:nvPr>
            <p:ph type="body" sz="quarter" idx="19" hasCustomPrompt="1"/>
          </p:nvPr>
        </p:nvSpPr>
        <p:spPr>
          <a:xfrm>
            <a:off x="3868077" y="1857248"/>
            <a:ext cx="2110588" cy="785305"/>
          </a:xfrm>
        </p:spPr>
        <p:txBody>
          <a:bodyPr>
            <a:noAutofit/>
          </a:bodyPr>
          <a:lstStyle>
            <a:lvl1pPr marL="0" indent="0">
              <a:buNone/>
              <a:defRPr sz="1600" b="1"/>
            </a:lvl1pPr>
            <a:lvl2pPr>
              <a:defRPr sz="1200"/>
            </a:lvl2pPr>
            <a:lvl3pPr>
              <a:defRPr sz="1200"/>
            </a:lvl3pPr>
            <a:lvl4pPr>
              <a:defRPr sz="1200"/>
            </a:lvl4pPr>
            <a:lvl5pPr>
              <a:defRPr sz="1200"/>
            </a:lvl5pPr>
          </a:lstStyle>
          <a:p>
            <a:pPr lvl="0"/>
            <a:r>
              <a:rPr lang="en-GB" b="0" dirty="0"/>
              <a:t>Text goes here</a:t>
            </a:r>
            <a:endParaRPr lang="en-US" dirty="0"/>
          </a:p>
        </p:txBody>
      </p:sp>
      <p:sp>
        <p:nvSpPr>
          <p:cNvPr id="60" name="Rectangle 59">
            <a:extLst>
              <a:ext uri="{FF2B5EF4-FFF2-40B4-BE49-F238E27FC236}">
                <a16:creationId xmlns:a16="http://schemas.microsoft.com/office/drawing/2014/main" id="{D3F729E7-8DA1-D236-089D-F526EECAEEF3}"/>
              </a:ext>
              <a:ext uri="{C183D7F6-B498-43B3-948B-1728B52AA6E4}">
                <adec:decorative xmlns:adec="http://schemas.microsoft.com/office/drawing/2017/decorative" val="1"/>
              </a:ext>
            </a:extLst>
          </p:cNvPr>
          <p:cNvSpPr/>
          <p:nvPr userDrawn="1"/>
        </p:nvSpPr>
        <p:spPr>
          <a:xfrm>
            <a:off x="5662916" y="4612801"/>
            <a:ext cx="900000" cy="9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 Placeholder 11">
            <a:extLst>
              <a:ext uri="{FF2B5EF4-FFF2-40B4-BE49-F238E27FC236}">
                <a16:creationId xmlns:a16="http://schemas.microsoft.com/office/drawing/2014/main" id="{374519E3-513C-9750-3838-612090A64192}"/>
              </a:ext>
            </a:extLst>
          </p:cNvPr>
          <p:cNvSpPr>
            <a:spLocks noGrp="1"/>
          </p:cNvSpPr>
          <p:nvPr>
            <p:ph type="body" sz="quarter" idx="20" hasCustomPrompt="1"/>
          </p:nvPr>
        </p:nvSpPr>
        <p:spPr>
          <a:xfrm>
            <a:off x="5662916" y="5607479"/>
            <a:ext cx="2110588" cy="785305"/>
          </a:xfrm>
        </p:spPr>
        <p:txBody>
          <a:bodyPr>
            <a:noAutofit/>
          </a:bodyPr>
          <a:lstStyle>
            <a:lvl1pPr marL="0" indent="0">
              <a:buNone/>
              <a:defRPr sz="1600" b="1"/>
            </a:lvl1pPr>
            <a:lvl2pPr>
              <a:defRPr sz="1200"/>
            </a:lvl2pPr>
            <a:lvl3pPr>
              <a:defRPr sz="1200"/>
            </a:lvl3pPr>
            <a:lvl4pPr>
              <a:defRPr sz="1200"/>
            </a:lvl4pPr>
            <a:lvl5pPr>
              <a:defRPr sz="1200"/>
            </a:lvl5pPr>
          </a:lstStyle>
          <a:p>
            <a:pPr lvl="0"/>
            <a:r>
              <a:rPr lang="en-GB" b="0" dirty="0"/>
              <a:t>Text goes here</a:t>
            </a:r>
            <a:endParaRPr lang="en-US" dirty="0"/>
          </a:p>
        </p:txBody>
      </p:sp>
      <p:sp>
        <p:nvSpPr>
          <p:cNvPr id="62" name="Rectangle 61">
            <a:extLst>
              <a:ext uri="{FF2B5EF4-FFF2-40B4-BE49-F238E27FC236}">
                <a16:creationId xmlns:a16="http://schemas.microsoft.com/office/drawing/2014/main" id="{13945309-DA2F-4668-AE09-284F44D9C043}"/>
              </a:ext>
              <a:ext uri="{C183D7F6-B498-43B3-948B-1728B52AA6E4}">
                <adec:decorative xmlns:adec="http://schemas.microsoft.com/office/drawing/2017/decorative" val="1"/>
              </a:ext>
            </a:extLst>
          </p:cNvPr>
          <p:cNvSpPr/>
          <p:nvPr userDrawn="1"/>
        </p:nvSpPr>
        <p:spPr>
          <a:xfrm>
            <a:off x="7457755" y="2751728"/>
            <a:ext cx="900000" cy="90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 Placeholder 11">
            <a:extLst>
              <a:ext uri="{FF2B5EF4-FFF2-40B4-BE49-F238E27FC236}">
                <a16:creationId xmlns:a16="http://schemas.microsoft.com/office/drawing/2014/main" id="{2F5E5AFD-8962-4167-3AA5-3671168AF391}"/>
              </a:ext>
            </a:extLst>
          </p:cNvPr>
          <p:cNvSpPr>
            <a:spLocks noGrp="1"/>
          </p:cNvSpPr>
          <p:nvPr>
            <p:ph type="body" sz="quarter" idx="21" hasCustomPrompt="1"/>
          </p:nvPr>
        </p:nvSpPr>
        <p:spPr>
          <a:xfrm>
            <a:off x="7457755" y="1857248"/>
            <a:ext cx="2110588" cy="785305"/>
          </a:xfrm>
        </p:spPr>
        <p:txBody>
          <a:bodyPr>
            <a:noAutofit/>
          </a:bodyPr>
          <a:lstStyle>
            <a:lvl1pPr marL="0" indent="0">
              <a:buNone/>
              <a:defRPr sz="1600" b="1"/>
            </a:lvl1pPr>
            <a:lvl2pPr>
              <a:defRPr sz="1200"/>
            </a:lvl2pPr>
            <a:lvl3pPr>
              <a:defRPr sz="1200"/>
            </a:lvl3pPr>
            <a:lvl4pPr>
              <a:defRPr sz="1200"/>
            </a:lvl4pPr>
            <a:lvl5pPr>
              <a:defRPr sz="1200"/>
            </a:lvl5pPr>
          </a:lstStyle>
          <a:p>
            <a:pPr lvl="0"/>
            <a:r>
              <a:rPr lang="en-GB" b="0" dirty="0"/>
              <a:t>Text goes here</a:t>
            </a:r>
            <a:endParaRPr lang="en-US" dirty="0"/>
          </a:p>
        </p:txBody>
      </p:sp>
      <p:sp>
        <p:nvSpPr>
          <p:cNvPr id="64" name="Rectangle 63">
            <a:extLst>
              <a:ext uri="{FF2B5EF4-FFF2-40B4-BE49-F238E27FC236}">
                <a16:creationId xmlns:a16="http://schemas.microsoft.com/office/drawing/2014/main" id="{1A7A73A7-B340-F94E-3365-503F2E7994CD}"/>
              </a:ext>
              <a:ext uri="{C183D7F6-B498-43B3-948B-1728B52AA6E4}">
                <adec:decorative xmlns:adec="http://schemas.microsoft.com/office/drawing/2017/decorative" val="1"/>
              </a:ext>
            </a:extLst>
          </p:cNvPr>
          <p:cNvSpPr/>
          <p:nvPr userDrawn="1"/>
        </p:nvSpPr>
        <p:spPr>
          <a:xfrm>
            <a:off x="9252594" y="4612801"/>
            <a:ext cx="900000" cy="9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 Placeholder 11">
            <a:extLst>
              <a:ext uri="{FF2B5EF4-FFF2-40B4-BE49-F238E27FC236}">
                <a16:creationId xmlns:a16="http://schemas.microsoft.com/office/drawing/2014/main" id="{97A4C7C9-CD10-DA5B-D6B5-9AFDF78D7DC3}"/>
              </a:ext>
            </a:extLst>
          </p:cNvPr>
          <p:cNvSpPr>
            <a:spLocks noGrp="1"/>
          </p:cNvSpPr>
          <p:nvPr>
            <p:ph type="body" sz="quarter" idx="22" hasCustomPrompt="1"/>
          </p:nvPr>
        </p:nvSpPr>
        <p:spPr>
          <a:xfrm>
            <a:off x="9252594" y="5607479"/>
            <a:ext cx="2605406" cy="785305"/>
          </a:xfrm>
        </p:spPr>
        <p:txBody>
          <a:bodyPr>
            <a:noAutofit/>
          </a:bodyPr>
          <a:lstStyle>
            <a:lvl1pPr marL="0" indent="0">
              <a:buNone/>
              <a:defRPr sz="1600" b="1"/>
            </a:lvl1pPr>
            <a:lvl2pPr>
              <a:defRPr sz="1200"/>
            </a:lvl2pPr>
            <a:lvl3pPr>
              <a:defRPr sz="1200"/>
            </a:lvl3pPr>
            <a:lvl4pPr>
              <a:defRPr sz="1200"/>
            </a:lvl4pPr>
            <a:lvl5pPr>
              <a:defRPr sz="1200"/>
            </a:lvl5pPr>
          </a:lstStyle>
          <a:p>
            <a:pPr lvl="0"/>
            <a:r>
              <a:rPr lang="en-GB" b="0" dirty="0"/>
              <a:t>Text goes here</a:t>
            </a:r>
            <a:endParaRPr lang="en-US" dirty="0"/>
          </a:p>
        </p:txBody>
      </p:sp>
      <p:sp>
        <p:nvSpPr>
          <p:cNvPr id="68" name="Text Placeholder 7">
            <a:extLst>
              <a:ext uri="{FF2B5EF4-FFF2-40B4-BE49-F238E27FC236}">
                <a16:creationId xmlns:a16="http://schemas.microsoft.com/office/drawing/2014/main" id="{335E0D11-0CED-F683-7C1F-91AA7CF514C8}"/>
              </a:ext>
            </a:extLst>
          </p:cNvPr>
          <p:cNvSpPr>
            <a:spLocks noGrp="1"/>
          </p:cNvSpPr>
          <p:nvPr>
            <p:ph type="body" sz="quarter" idx="23" hasCustomPrompt="1"/>
          </p:nvPr>
        </p:nvSpPr>
        <p:spPr>
          <a:xfrm>
            <a:off x="9955849" y="1846566"/>
            <a:ext cx="1902151" cy="2014226"/>
          </a:xfrm>
        </p:spPr>
        <p:txBody>
          <a:bodyPr>
            <a:noAutofit/>
          </a:bodyPr>
          <a:lstStyle>
            <a:lvl1pPr marL="0" indent="0">
              <a:buFont typeface="+mj-lt"/>
              <a:buNone/>
              <a:defRPr sz="1600" b="1"/>
            </a:lvl1pPr>
            <a:lvl2pPr>
              <a:defRPr sz="1200"/>
            </a:lvl2pPr>
            <a:lvl3pPr>
              <a:defRPr sz="1200"/>
            </a:lvl3pPr>
            <a:lvl4pPr>
              <a:defRPr sz="1200"/>
            </a:lvl4pPr>
            <a:lvl5pPr>
              <a:defRPr sz="1200"/>
            </a:lvl5pPr>
          </a:lstStyle>
          <a:p>
            <a:pPr lvl="0"/>
            <a:r>
              <a:rPr lang="en-US" b="0" dirty="0"/>
              <a:t>Explainer of outcome or next steps</a:t>
            </a:r>
          </a:p>
          <a:p>
            <a:pPr lvl="0"/>
            <a:endParaRPr lang="en-US" b="0" dirty="0"/>
          </a:p>
        </p:txBody>
      </p:sp>
      <p:cxnSp>
        <p:nvCxnSpPr>
          <p:cNvPr id="70" name="Straight Connector 69">
            <a:extLst>
              <a:ext uri="{FF2B5EF4-FFF2-40B4-BE49-F238E27FC236}">
                <a16:creationId xmlns:a16="http://schemas.microsoft.com/office/drawing/2014/main" id="{A9A19DD8-6183-D1D5-ABE4-5580AC83B0DB}"/>
              </a:ext>
            </a:extLst>
          </p:cNvPr>
          <p:cNvCxnSpPr>
            <a:cxnSpLocks/>
          </p:cNvCxnSpPr>
          <p:nvPr userDrawn="1"/>
        </p:nvCxnSpPr>
        <p:spPr>
          <a:xfrm flipV="1">
            <a:off x="478564" y="3694458"/>
            <a:ext cx="0" cy="209063"/>
          </a:xfrm>
          <a:prstGeom prst="line">
            <a:avLst/>
          </a:prstGeom>
          <a:ln w="1905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811427B5-4D8D-47FC-8D6B-B1057768CE8B}"/>
              </a:ext>
            </a:extLst>
          </p:cNvPr>
          <p:cNvCxnSpPr>
            <a:cxnSpLocks/>
          </p:cNvCxnSpPr>
          <p:nvPr userDrawn="1"/>
        </p:nvCxnSpPr>
        <p:spPr>
          <a:xfrm flipV="1">
            <a:off x="4040736" y="3694458"/>
            <a:ext cx="0" cy="209063"/>
          </a:xfrm>
          <a:prstGeom prst="line">
            <a:avLst/>
          </a:prstGeom>
          <a:ln w="1905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9E582142-AC54-F798-13DC-AE6DD9B839B2}"/>
              </a:ext>
            </a:extLst>
          </p:cNvPr>
          <p:cNvCxnSpPr>
            <a:cxnSpLocks/>
          </p:cNvCxnSpPr>
          <p:nvPr userDrawn="1"/>
        </p:nvCxnSpPr>
        <p:spPr>
          <a:xfrm flipV="1">
            <a:off x="7621424" y="3694458"/>
            <a:ext cx="0" cy="209063"/>
          </a:xfrm>
          <a:prstGeom prst="line">
            <a:avLst/>
          </a:prstGeom>
          <a:ln w="1905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0242CF11-7292-3CB2-621D-428B97BB6997}"/>
              </a:ext>
            </a:extLst>
          </p:cNvPr>
          <p:cNvCxnSpPr>
            <a:cxnSpLocks/>
          </p:cNvCxnSpPr>
          <p:nvPr userDrawn="1"/>
        </p:nvCxnSpPr>
        <p:spPr>
          <a:xfrm flipV="1">
            <a:off x="2261786" y="4359604"/>
            <a:ext cx="0" cy="209063"/>
          </a:xfrm>
          <a:prstGeom prst="line">
            <a:avLst/>
          </a:prstGeom>
          <a:ln w="1905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9ECA2A19-84BC-39B4-C8EB-E7F9A1D06D8E}"/>
              </a:ext>
            </a:extLst>
          </p:cNvPr>
          <p:cNvCxnSpPr>
            <a:cxnSpLocks/>
          </p:cNvCxnSpPr>
          <p:nvPr userDrawn="1"/>
        </p:nvCxnSpPr>
        <p:spPr>
          <a:xfrm flipV="1">
            <a:off x="5858141" y="4359604"/>
            <a:ext cx="0" cy="209063"/>
          </a:xfrm>
          <a:prstGeom prst="line">
            <a:avLst/>
          </a:prstGeom>
          <a:ln w="1905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00EA2727-688B-BBEE-87F2-8E2918121775}"/>
              </a:ext>
            </a:extLst>
          </p:cNvPr>
          <p:cNvCxnSpPr>
            <a:cxnSpLocks/>
          </p:cNvCxnSpPr>
          <p:nvPr userDrawn="1"/>
        </p:nvCxnSpPr>
        <p:spPr>
          <a:xfrm flipV="1">
            <a:off x="9464466" y="4359604"/>
            <a:ext cx="0" cy="209063"/>
          </a:xfrm>
          <a:prstGeom prst="line">
            <a:avLst/>
          </a:prstGeom>
          <a:ln w="19050">
            <a:solidFill>
              <a:schemeClr val="tx1"/>
            </a:solidFill>
            <a:prstDash val="dash"/>
          </a:ln>
        </p:spPr>
        <p:style>
          <a:lnRef idx="2">
            <a:schemeClr val="accent1"/>
          </a:lnRef>
          <a:fillRef idx="0">
            <a:schemeClr val="accent1"/>
          </a:fillRef>
          <a:effectRef idx="1">
            <a:schemeClr val="accent1"/>
          </a:effectRef>
          <a:fontRef idx="minor">
            <a:schemeClr val="tx1"/>
          </a:fontRef>
        </p:style>
      </p:cxnSp>
      <p:pic>
        <p:nvPicPr>
          <p:cNvPr id="4" name="Picture 3" descr="A black background with blue text&#10;&#10;Description automatically generated">
            <a:extLst>
              <a:ext uri="{FF2B5EF4-FFF2-40B4-BE49-F238E27FC236}">
                <a16:creationId xmlns:a16="http://schemas.microsoft.com/office/drawing/2014/main" id="{CE809897-A9D1-2E20-4A05-FE0356EAC6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69811" y="230189"/>
            <a:ext cx="1988191" cy="504749"/>
          </a:xfrm>
          <a:prstGeom prst="rect">
            <a:avLst/>
          </a:prstGeom>
        </p:spPr>
      </p:pic>
    </p:spTree>
    <p:extLst>
      <p:ext uri="{BB962C8B-B14F-4D97-AF65-F5344CB8AC3E}">
        <p14:creationId xmlns:p14="http://schemas.microsoft.com/office/powerpoint/2010/main" val="3732043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886E7-1185-9D04-7B4B-F182E3401F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2DCA27F-D01A-7900-F66A-D84049C8E0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099939A-4A45-D2BD-C558-529BE124DF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DBFE82C-8D57-AA3F-50E4-F6C3E6AB578B}"/>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6" name="Footer Placeholder 5">
            <a:extLst>
              <a:ext uri="{FF2B5EF4-FFF2-40B4-BE49-F238E27FC236}">
                <a16:creationId xmlns:a16="http://schemas.microsoft.com/office/drawing/2014/main" id="{4FFF314C-1046-E94D-48D0-0EE86B6225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43B3C7-7773-E9AB-A0EF-8EEAB8C15EA4}"/>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9168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4C136-84B0-B518-5279-AC9150CC764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CF4D785-9192-9230-2A78-09897D875B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942B7B-A127-7451-F0BE-706E0ED491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99D39BD-0257-7E69-7A8E-98DA714D58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48D265-59A0-E13E-0F55-77BB55E3A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0F2C990-13D6-E2B5-32F9-5F6142C855FE}"/>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8" name="Footer Placeholder 7">
            <a:extLst>
              <a:ext uri="{FF2B5EF4-FFF2-40B4-BE49-F238E27FC236}">
                <a16:creationId xmlns:a16="http://schemas.microsoft.com/office/drawing/2014/main" id="{5ED58C24-3665-AB50-A1E5-FB8AE09586E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5B2C0A6-A2CF-C095-4EF7-A65179F0E21E}"/>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1655469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8FBF2-1EE1-606C-2C9E-CE9CE64906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455F3D7-55C1-D7A5-283D-9E167161BD20}"/>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4" name="Footer Placeholder 3">
            <a:extLst>
              <a:ext uri="{FF2B5EF4-FFF2-40B4-BE49-F238E27FC236}">
                <a16:creationId xmlns:a16="http://schemas.microsoft.com/office/drawing/2014/main" id="{6B00B293-4FDE-BDAC-EF60-6EAA073C682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D4C551-340C-9AF4-D08D-38794F0BABE9}"/>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3461527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989220-70A9-D9E2-E01B-B49B41F9D54A}"/>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3" name="Footer Placeholder 2">
            <a:extLst>
              <a:ext uri="{FF2B5EF4-FFF2-40B4-BE49-F238E27FC236}">
                <a16:creationId xmlns:a16="http://schemas.microsoft.com/office/drawing/2014/main" id="{6908D50F-615F-970C-E377-896E9DA1E7D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0F666F-6416-1F4D-10DD-E2246C477FD1}"/>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2088287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88F9D-1CEE-A450-2850-4C0BBB89F7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3CC7313-AB1D-3C6F-9565-36268637DD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51B4B3D-9B54-13D9-EA82-1FA36B9748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AC944F-407B-3813-36A0-46B516A76541}"/>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6" name="Footer Placeholder 5">
            <a:extLst>
              <a:ext uri="{FF2B5EF4-FFF2-40B4-BE49-F238E27FC236}">
                <a16:creationId xmlns:a16="http://schemas.microsoft.com/office/drawing/2014/main" id="{954D7BD4-E554-6785-C14B-7491EE0A64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25FAE0-CBE6-FFD0-9533-05ADD2F6D16F}"/>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3277271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514F-0DA7-4B90-B5E7-AE453430F0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11FB7B-FBCD-3E7A-0A96-71CEBE8D04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A3EEEF0-A957-F5FC-2747-47A116DC30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CBED68-15F8-B1DD-89C3-F23C6532E08A}"/>
              </a:ext>
            </a:extLst>
          </p:cNvPr>
          <p:cNvSpPr>
            <a:spLocks noGrp="1"/>
          </p:cNvSpPr>
          <p:nvPr>
            <p:ph type="dt" sz="half" idx="10"/>
          </p:nvPr>
        </p:nvSpPr>
        <p:spPr/>
        <p:txBody>
          <a:bodyPr/>
          <a:lstStyle/>
          <a:p>
            <a:fld id="{CBB8F1B9-33A5-46FB-8CB8-113DAD16AFE8}" type="datetimeFigureOut">
              <a:rPr lang="en-GB" smtClean="0"/>
              <a:t>14/05/2026</a:t>
            </a:fld>
            <a:endParaRPr lang="en-GB"/>
          </a:p>
        </p:txBody>
      </p:sp>
      <p:sp>
        <p:nvSpPr>
          <p:cNvPr id="6" name="Footer Placeholder 5">
            <a:extLst>
              <a:ext uri="{FF2B5EF4-FFF2-40B4-BE49-F238E27FC236}">
                <a16:creationId xmlns:a16="http://schemas.microsoft.com/office/drawing/2014/main" id="{DBADDB77-7154-F435-22F4-207969E2A5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889794-D63E-CC91-C718-1FFA2259BAC4}"/>
              </a:ext>
            </a:extLst>
          </p:cNvPr>
          <p:cNvSpPr>
            <a:spLocks noGrp="1"/>
          </p:cNvSpPr>
          <p:nvPr>
            <p:ph type="sldNum" sz="quarter" idx="12"/>
          </p:nvPr>
        </p:nvSpPr>
        <p:spPr/>
        <p:txBody>
          <a:bodyPr/>
          <a:lstStyle/>
          <a:p>
            <a:fld id="{B1C5FDE4-FFDB-4797-9312-0D271AEB7476}" type="slidenum">
              <a:rPr lang="en-GB" smtClean="0"/>
              <a:t>‹#›</a:t>
            </a:fld>
            <a:endParaRPr lang="en-GB"/>
          </a:p>
        </p:txBody>
      </p:sp>
    </p:spTree>
    <p:extLst>
      <p:ext uri="{BB962C8B-B14F-4D97-AF65-F5344CB8AC3E}">
        <p14:creationId xmlns:p14="http://schemas.microsoft.com/office/powerpoint/2010/main" val="3799243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D4B117-4905-8AC6-4555-EFCD5F5C1B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6562784-7CC2-743F-AC90-34C5739694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4D1ADF-E92B-C9B4-689A-4BDBEB97F5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B8F1B9-33A5-46FB-8CB8-113DAD16AFE8}" type="datetimeFigureOut">
              <a:rPr lang="en-GB" smtClean="0"/>
              <a:t>14/05/2026</a:t>
            </a:fld>
            <a:endParaRPr lang="en-GB"/>
          </a:p>
        </p:txBody>
      </p:sp>
      <p:sp>
        <p:nvSpPr>
          <p:cNvPr id="5" name="Footer Placeholder 4">
            <a:extLst>
              <a:ext uri="{FF2B5EF4-FFF2-40B4-BE49-F238E27FC236}">
                <a16:creationId xmlns:a16="http://schemas.microsoft.com/office/drawing/2014/main" id="{ED4BB308-15F6-B2F2-0FB1-4FAAC121F4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A2675DA-81D7-F2F9-F9AE-347787C699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C5FDE4-FFDB-4797-9312-0D271AEB7476}" type="slidenum">
              <a:rPr lang="en-GB" smtClean="0"/>
              <a:t>‹#›</a:t>
            </a:fld>
            <a:endParaRPr lang="en-GB"/>
          </a:p>
        </p:txBody>
      </p:sp>
    </p:spTree>
    <p:extLst>
      <p:ext uri="{BB962C8B-B14F-4D97-AF65-F5344CB8AC3E}">
        <p14:creationId xmlns:p14="http://schemas.microsoft.com/office/powerpoint/2010/main" val="3430481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36E6F8-1EF9-CB1D-B974-FF385BB661D3}"/>
              </a:ext>
            </a:extLst>
          </p:cNvPr>
          <p:cNvSpPr>
            <a:spLocks noGrp="1"/>
          </p:cNvSpPr>
          <p:nvPr>
            <p:ph type="title"/>
          </p:nvPr>
        </p:nvSpPr>
        <p:spPr>
          <a:xfrm>
            <a:off x="333998" y="155735"/>
            <a:ext cx="8427720" cy="9280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66EF632-A2EC-27B3-C771-8A955CC765F9}"/>
              </a:ext>
            </a:extLst>
          </p:cNvPr>
          <p:cNvSpPr>
            <a:spLocks noGrp="1"/>
          </p:cNvSpPr>
          <p:nvPr>
            <p:ph type="body" idx="1"/>
          </p:nvPr>
        </p:nvSpPr>
        <p:spPr>
          <a:xfrm>
            <a:off x="333997" y="1337905"/>
            <a:ext cx="11527565" cy="49430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46562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mailto:irhreferrals.south@nhft.nhs.uk" TargetMode="External"/><Relationship Id="rId3" Type="http://schemas.openxmlformats.org/officeDocument/2006/relationships/hyperlink" Target="mailto:Nicolle.chamberlain@nhft.nhs.uk" TargetMode="External"/><Relationship Id="rId7" Type="http://schemas.openxmlformats.org/officeDocument/2006/relationships/hyperlink" Target="mailto:Katherine.law@nhft.nhs.uk" TargetMode="External"/><Relationship Id="rId2" Type="http://schemas.openxmlformats.org/officeDocument/2006/relationships/hyperlink" Target="mailto:Claire.barron@nhft.nhs.uk" TargetMode="External"/><Relationship Id="rId1" Type="http://schemas.openxmlformats.org/officeDocument/2006/relationships/slideLayout" Target="../slideLayouts/slideLayout21.xml"/><Relationship Id="rId6" Type="http://schemas.openxmlformats.org/officeDocument/2006/relationships/hyperlink" Target="mailto:leigh.green@nhft.nhs.uk" TargetMode="External"/><Relationship Id="rId5" Type="http://schemas.openxmlformats.org/officeDocument/2006/relationships/hyperlink" Target="mailto:jessicajane.walker@nhft.nhs.uk" TargetMode="External"/><Relationship Id="rId4" Type="http://schemas.openxmlformats.org/officeDocument/2006/relationships/hyperlink" Target="mailto:eloise.corner@nhft.nhs.uk" TargetMode="External"/><Relationship Id="rId9" Type="http://schemas.openxmlformats.org/officeDocument/2006/relationships/hyperlink" Target="mailto:cmhtadultnorth@nhft.nhs.uk"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mailto:irhreferrals.south@nhft.nhs.uk" TargetMode="External"/><Relationship Id="rId3" Type="http://schemas.openxmlformats.org/officeDocument/2006/relationships/hyperlink" Target="mailto:Nicolle.chamberlain@nhft.nhs.uk" TargetMode="External"/><Relationship Id="rId7" Type="http://schemas.openxmlformats.org/officeDocument/2006/relationships/hyperlink" Target="mailto:Katherine.law@nhft.nhs.uk" TargetMode="External"/><Relationship Id="rId2" Type="http://schemas.openxmlformats.org/officeDocument/2006/relationships/hyperlink" Target="mailto:Claire.barron@nhft.nhs.uk" TargetMode="External"/><Relationship Id="rId1" Type="http://schemas.openxmlformats.org/officeDocument/2006/relationships/slideLayout" Target="../slideLayouts/slideLayout21.xml"/><Relationship Id="rId6" Type="http://schemas.openxmlformats.org/officeDocument/2006/relationships/hyperlink" Target="mailto:leigh.green@nhft.nhs.uk" TargetMode="External"/><Relationship Id="rId5" Type="http://schemas.openxmlformats.org/officeDocument/2006/relationships/hyperlink" Target="mailto:jessicajane.walker@nhft.nhs.uk" TargetMode="External"/><Relationship Id="rId4" Type="http://schemas.openxmlformats.org/officeDocument/2006/relationships/hyperlink" Target="mailto:eloise.corner@nhft.nhs.uk" TargetMode="External"/><Relationship Id="rId9" Type="http://schemas.openxmlformats.org/officeDocument/2006/relationships/hyperlink" Target="mailto:cmhtadultnorth@nhft.nhs.uk"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kgh-triage.vercel.app/"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Arc 23">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64FD906-FC22-C6E3-5453-0A4486A90FB4}"/>
              </a:ext>
            </a:extLst>
          </p:cNvPr>
          <p:cNvSpPr>
            <a:spLocks noGrp="1"/>
          </p:cNvSpPr>
          <p:nvPr>
            <p:ph type="ctrTitle"/>
          </p:nvPr>
        </p:nvSpPr>
        <p:spPr>
          <a:xfrm>
            <a:off x="7080738" y="647593"/>
            <a:ext cx="4467792" cy="3060541"/>
          </a:xfrm>
        </p:spPr>
        <p:txBody>
          <a:bodyPr>
            <a:normAutofit/>
          </a:bodyPr>
          <a:lstStyle/>
          <a:p>
            <a:r>
              <a:rPr lang="en-GB">
                <a:solidFill>
                  <a:srgbClr val="FFFFFF"/>
                </a:solidFill>
              </a:rPr>
              <a:t>Urology Interface Role</a:t>
            </a:r>
          </a:p>
        </p:txBody>
      </p:sp>
      <p:sp>
        <p:nvSpPr>
          <p:cNvPr id="3" name="Subtitle 2">
            <a:extLst>
              <a:ext uri="{FF2B5EF4-FFF2-40B4-BE49-F238E27FC236}">
                <a16:creationId xmlns:a16="http://schemas.microsoft.com/office/drawing/2014/main" id="{5216DD23-EE54-731B-80D0-250128B05574}"/>
              </a:ext>
            </a:extLst>
          </p:cNvPr>
          <p:cNvSpPr>
            <a:spLocks noGrp="1"/>
          </p:cNvSpPr>
          <p:nvPr>
            <p:ph type="subTitle" idx="1"/>
          </p:nvPr>
        </p:nvSpPr>
        <p:spPr>
          <a:xfrm>
            <a:off x="7080738" y="3800209"/>
            <a:ext cx="4467792" cy="2410198"/>
          </a:xfrm>
        </p:spPr>
        <p:txBody>
          <a:bodyPr>
            <a:normAutofit/>
          </a:bodyPr>
          <a:lstStyle/>
          <a:p>
            <a:r>
              <a:rPr lang="en-GB">
                <a:solidFill>
                  <a:srgbClr val="FFFFFF"/>
                </a:solidFill>
              </a:rPr>
              <a:t>Ammar Ghouri</a:t>
            </a:r>
          </a:p>
        </p:txBody>
      </p:sp>
      <p:sp>
        <p:nvSpPr>
          <p:cNvPr id="26" name="Oval 25">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Stethoscope">
            <a:extLst>
              <a:ext uri="{FF2B5EF4-FFF2-40B4-BE49-F238E27FC236}">
                <a16:creationId xmlns:a16="http://schemas.microsoft.com/office/drawing/2014/main" id="{A913D4D3-50B1-D70A-B0EF-80391706AC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378572"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837557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0866FC-796D-1190-4407-DB1A7B9F1F1A}"/>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67E1DDE-286A-8C10-772A-1BF300E96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41E82648-8F23-43FF-A9B0-5083F64B1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6239C94B-6EEA-CF63-685D-CC2ABA020E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B28E56F7-A2A8-9AAE-3ACC-FCD4E7ABE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9" name="Picture 8">
            <a:extLst>
              <a:ext uri="{FF2B5EF4-FFF2-40B4-BE49-F238E27FC236}">
                <a16:creationId xmlns:a16="http://schemas.microsoft.com/office/drawing/2014/main" id="{FA8A2C67-FA9E-1799-0BB2-DB6362784F53}"/>
              </a:ext>
            </a:extLst>
          </p:cNvPr>
          <p:cNvPicPr>
            <a:picLocks noChangeAspect="1"/>
          </p:cNvPicPr>
          <p:nvPr/>
        </p:nvPicPr>
        <p:blipFill>
          <a:blip r:embed="rId3"/>
          <a:stretch>
            <a:fillRect/>
          </a:stretch>
        </p:blipFill>
        <p:spPr>
          <a:xfrm>
            <a:off x="10273940" y="274942"/>
            <a:ext cx="1709842" cy="985854"/>
          </a:xfrm>
          <a:prstGeom prst="rect">
            <a:avLst/>
          </a:prstGeom>
        </p:spPr>
      </p:pic>
      <p:sp>
        <p:nvSpPr>
          <p:cNvPr id="3" name="TextBox 2">
            <a:extLst>
              <a:ext uri="{FF2B5EF4-FFF2-40B4-BE49-F238E27FC236}">
                <a16:creationId xmlns:a16="http://schemas.microsoft.com/office/drawing/2014/main" id="{401C22F1-84AD-E8CF-5C44-C2D0C38302EE}"/>
              </a:ext>
            </a:extLst>
          </p:cNvPr>
          <p:cNvSpPr txBox="1"/>
          <p:nvPr/>
        </p:nvSpPr>
        <p:spPr>
          <a:xfrm>
            <a:off x="275208" y="339385"/>
            <a:ext cx="7963270"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ptos" panose="02110004020202020204"/>
                <a:ea typeface="+mn-ea"/>
                <a:cs typeface="+mn-cs"/>
              </a:rPr>
              <a:t>NUH Fix It (WhatsApp Group) implementation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dirty="0">
                <a:ln>
                  <a:noFill/>
                </a:ln>
                <a:solidFill>
                  <a:prstClr val="white"/>
                </a:solidFill>
                <a:effectLst/>
                <a:uLnTx/>
                <a:uFillTx/>
                <a:latin typeface="Aptos" panose="02110004020202020204"/>
                <a:ea typeface="+mn-ea"/>
                <a:cs typeface="+mn-cs"/>
              </a:rPr>
              <a:t>on the day</a:t>
            </a: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response to </a:t>
            </a:r>
            <a:r>
              <a:rPr kumimoji="0" lang="en-GB" sz="1800" b="1" i="0" u="sng" strike="noStrike" kern="1200" cap="none" spc="0" normalizeH="0" baseline="0" noProof="0" dirty="0">
                <a:ln>
                  <a:noFill/>
                </a:ln>
                <a:solidFill>
                  <a:prstClr val="white"/>
                </a:solidFill>
                <a:effectLst/>
                <a:uLnTx/>
                <a:uFillTx/>
                <a:latin typeface="Aptos" panose="02110004020202020204"/>
                <a:ea typeface="+mn-ea"/>
                <a:cs typeface="+mn-cs"/>
              </a:rPr>
              <a:t>urgent issues </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for when things don’t 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84BAABCA-C6C0-4840-612E-698276B9F87A}"/>
              </a:ext>
            </a:extLst>
          </p:cNvPr>
          <p:cNvSpPr txBox="1"/>
          <p:nvPr/>
        </p:nvSpPr>
        <p:spPr>
          <a:xfrm>
            <a:off x="275208" y="1600181"/>
            <a:ext cx="11214847"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Implementation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A 2 week pilot commenced in November 2023 inviting a small (closed group) of GPs to report urgent issues directly to a newly created WhatsApp group. It’s aim to respond to issues as they arise to find a sensible solution.   Due to the success of the pilot, over time the group has grown organically and now includes around 71 members (as </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at March 2026).  </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Secondary Care members of the group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Deputy MD/Digital and Information representation/Operations representation/Integration Project Lead for the Primary/Secondary Care Interface and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Ground rules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Clear ground rules were created from its inception and colleagues are reminded of these at regular intervals.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Feedback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We have received positive feedback from participants to date and it is breaking down the traditional barriers that previously existed between Primary and Secondary 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Impact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In 2  years, over 200 issues have been raised through the group.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On average each issue is acknowledged, responded to and resolved within an hour of the issue being raised.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Work to review the themes is ongoing, however, the initial observation is that the majority of issues escalated are linked to human factors, such as the phone not being answered/going through to voicemail etc or digital issues.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6793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E7C56-E7F2-6AB7-57F9-BEF8143BCC4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B5E3B45-A553-28EB-80C4-B50676431A8F}"/>
              </a:ext>
              <a:ext uri="{C183D7F6-B498-43B3-948B-1728B52AA6E4}">
                <adec:decorative xmlns:adec="http://schemas.microsoft.com/office/drawing/2017/decorative" val="1"/>
              </a:ext>
            </a:extLst>
          </p:cNvPr>
          <p:cNvSpPr/>
          <p:nvPr/>
        </p:nvSpPr>
        <p:spPr>
          <a:xfrm>
            <a:off x="8864590" y="2857500"/>
            <a:ext cx="2993411" cy="3339947"/>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AC99581-7F89-F72F-BAA8-6AD26BB0F32D}"/>
              </a:ext>
            </a:extLst>
          </p:cNvPr>
          <p:cNvSpPr>
            <a:spLocks noGrp="1"/>
          </p:cNvSpPr>
          <p:nvPr>
            <p:ph type="title"/>
          </p:nvPr>
        </p:nvSpPr>
        <p:spPr>
          <a:xfrm>
            <a:off x="333996" y="62245"/>
            <a:ext cx="8427720" cy="928052"/>
          </a:xfrm>
        </p:spPr>
        <p:txBody>
          <a:bodyPr>
            <a:normAutofit/>
          </a:bodyPr>
          <a:lstStyle/>
          <a:p>
            <a:r>
              <a:rPr lang="en-GB" sz="4000" dirty="0"/>
              <a:t>Kettering and Corby CMHT</a:t>
            </a:r>
          </a:p>
        </p:txBody>
      </p:sp>
      <p:sp>
        <p:nvSpPr>
          <p:cNvPr id="3" name="Content Placeholder 2">
            <a:extLst>
              <a:ext uri="{FF2B5EF4-FFF2-40B4-BE49-F238E27FC236}">
                <a16:creationId xmlns:a16="http://schemas.microsoft.com/office/drawing/2014/main" id="{79BF4656-718A-4647-0F50-D4828A27CC83}"/>
              </a:ext>
              <a:ext uri="{C183D7F6-B498-43B3-948B-1728B52AA6E4}">
                <adec:decorative xmlns:adec="http://schemas.microsoft.com/office/drawing/2017/decorative" val="1"/>
              </a:ext>
            </a:extLst>
          </p:cNvPr>
          <p:cNvSpPr>
            <a:spLocks noGrp="1"/>
          </p:cNvSpPr>
          <p:nvPr>
            <p:ph idx="1"/>
          </p:nvPr>
        </p:nvSpPr>
        <p:spPr/>
        <p:txBody>
          <a:bodyPr>
            <a:norm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graphicFrame>
        <p:nvGraphicFramePr>
          <p:cNvPr id="5" name="Table 4">
            <a:extLst>
              <a:ext uri="{FF2B5EF4-FFF2-40B4-BE49-F238E27FC236}">
                <a16:creationId xmlns:a16="http://schemas.microsoft.com/office/drawing/2014/main" id="{15B634C0-2C9D-24F7-ABD6-2CCE378FA140}"/>
              </a:ext>
            </a:extLst>
          </p:cNvPr>
          <p:cNvGraphicFramePr>
            <a:graphicFrameLocks noGrp="1"/>
          </p:cNvGraphicFramePr>
          <p:nvPr/>
        </p:nvGraphicFramePr>
        <p:xfrm>
          <a:off x="333996" y="858651"/>
          <a:ext cx="8427720" cy="3122909"/>
        </p:xfrm>
        <a:graphic>
          <a:graphicData uri="http://schemas.openxmlformats.org/drawingml/2006/table">
            <a:tbl>
              <a:tblPr firstRow="1" bandRow="1">
                <a:tableStyleId>{5C22544A-7EE6-4342-B048-85BDC9FD1C3A}</a:tableStyleId>
              </a:tblPr>
              <a:tblGrid>
                <a:gridCol w="2683369">
                  <a:extLst>
                    <a:ext uri="{9D8B030D-6E8A-4147-A177-3AD203B41FA5}">
                      <a16:colId xmlns:a16="http://schemas.microsoft.com/office/drawing/2014/main" val="1042738604"/>
                    </a:ext>
                  </a:extLst>
                </a:gridCol>
                <a:gridCol w="2194715">
                  <a:extLst>
                    <a:ext uri="{9D8B030D-6E8A-4147-A177-3AD203B41FA5}">
                      <a16:colId xmlns:a16="http://schemas.microsoft.com/office/drawing/2014/main" val="163179505"/>
                    </a:ext>
                  </a:extLst>
                </a:gridCol>
                <a:gridCol w="3549636">
                  <a:extLst>
                    <a:ext uri="{9D8B030D-6E8A-4147-A177-3AD203B41FA5}">
                      <a16:colId xmlns:a16="http://schemas.microsoft.com/office/drawing/2014/main" val="2497299415"/>
                    </a:ext>
                  </a:extLst>
                </a:gridCol>
              </a:tblGrid>
              <a:tr h="238629">
                <a:tc gridSpan="2">
                  <a:txBody>
                    <a:bodyPr/>
                    <a:lstStyle/>
                    <a:p>
                      <a:pPr algn="l"/>
                      <a:r>
                        <a:rPr lang="en-GB" sz="1800" dirty="0"/>
                        <a:t>Team Contact Number: 03000 274 422</a:t>
                      </a:r>
                    </a:p>
                  </a:txBody>
                  <a:tcPr/>
                </a:tc>
                <a:tc hMerge="1">
                  <a:txBody>
                    <a:bodyPr/>
                    <a:lstStyle/>
                    <a:p>
                      <a:endParaRPr lang="en-GB" dirty="0"/>
                    </a:p>
                  </a:txBody>
                  <a:tcPr/>
                </a:tc>
                <a:tc>
                  <a:txBody>
                    <a:bodyPr/>
                    <a:lstStyle/>
                    <a:p>
                      <a:pPr algn="l"/>
                      <a:r>
                        <a:rPr lang="en-GB" sz="1800" u="none" dirty="0"/>
                        <a:t>Email</a:t>
                      </a:r>
                      <a:r>
                        <a:rPr lang="en-GB" sz="1800" dirty="0"/>
                        <a:t> </a:t>
                      </a:r>
                    </a:p>
                  </a:txBody>
                  <a:tcPr/>
                </a:tc>
                <a:extLst>
                  <a:ext uri="{0D108BD9-81ED-4DB2-BD59-A6C34878D82A}">
                    <a16:rowId xmlns:a16="http://schemas.microsoft.com/office/drawing/2014/main" val="2174846699"/>
                  </a:ext>
                </a:extLst>
              </a:tr>
              <a:tr h="379709">
                <a:tc>
                  <a:txBody>
                    <a:bodyPr/>
                    <a:lstStyle/>
                    <a:p>
                      <a:pPr algn="l"/>
                      <a:r>
                        <a:rPr lang="en-GB" sz="1800" b="1" dirty="0"/>
                        <a:t>Operational Manager</a:t>
                      </a:r>
                    </a:p>
                  </a:txBody>
                  <a:tcPr/>
                </a:tc>
                <a:tc>
                  <a:txBody>
                    <a:bodyPr/>
                    <a:lstStyle/>
                    <a:p>
                      <a:pPr algn="l"/>
                      <a:r>
                        <a:rPr lang="en-GB" sz="1800" dirty="0"/>
                        <a:t>Claire Barron</a:t>
                      </a:r>
                    </a:p>
                  </a:txBody>
                  <a:tcPr/>
                </a:tc>
                <a:tc>
                  <a:txBody>
                    <a:bodyPr/>
                    <a:lstStyle/>
                    <a:p>
                      <a:pPr algn="l"/>
                      <a:r>
                        <a:rPr lang="en-GB" sz="1800" dirty="0">
                          <a:hlinkClick r:id="rId2"/>
                        </a:rPr>
                        <a:t>claire.barron@nhft.nhs.uk</a:t>
                      </a:r>
                      <a:r>
                        <a:rPr lang="en-GB" sz="1800" dirty="0"/>
                        <a:t> </a:t>
                      </a:r>
                    </a:p>
                  </a:txBody>
                  <a:tcPr/>
                </a:tc>
                <a:extLst>
                  <a:ext uri="{0D108BD9-81ED-4DB2-BD59-A6C34878D82A}">
                    <a16:rowId xmlns:a16="http://schemas.microsoft.com/office/drawing/2014/main" val="2917096657"/>
                  </a:ext>
                </a:extLst>
              </a:tr>
              <a:tr h="370395">
                <a:tc>
                  <a:txBody>
                    <a:bodyPr/>
                    <a:lstStyle/>
                    <a:p>
                      <a:pPr algn="l"/>
                      <a:r>
                        <a:rPr lang="en-GB" sz="1800" b="1" dirty="0"/>
                        <a:t>Clinical Lead</a:t>
                      </a:r>
                    </a:p>
                  </a:txBody>
                  <a:tcPr/>
                </a:tc>
                <a:tc>
                  <a:txBody>
                    <a:bodyPr/>
                    <a:lstStyle/>
                    <a:p>
                      <a:pPr algn="l"/>
                      <a:r>
                        <a:rPr lang="en-GB" sz="1800" dirty="0"/>
                        <a:t>Nicolle Chamberlain</a:t>
                      </a:r>
                    </a:p>
                  </a:txBody>
                  <a:tcPr/>
                </a:tc>
                <a:tc>
                  <a:txBody>
                    <a:bodyPr/>
                    <a:lstStyle/>
                    <a:p>
                      <a:pPr algn="l"/>
                      <a:r>
                        <a:rPr lang="en-GB" sz="1800" dirty="0">
                          <a:hlinkClick r:id="rId3"/>
                        </a:rPr>
                        <a:t>nicolle.chamberlain@nhft.nhs.uk</a:t>
                      </a:r>
                      <a:endParaRPr lang="en-GB" sz="1800" dirty="0"/>
                    </a:p>
                  </a:txBody>
                  <a:tcPr/>
                </a:tc>
                <a:extLst>
                  <a:ext uri="{0D108BD9-81ED-4DB2-BD59-A6C34878D82A}">
                    <a16:rowId xmlns:a16="http://schemas.microsoft.com/office/drawing/2014/main" val="61609093"/>
                  </a:ext>
                </a:extLst>
              </a:tr>
              <a:tr h="320207">
                <a:tc>
                  <a:txBody>
                    <a:bodyPr/>
                    <a:lstStyle/>
                    <a:p>
                      <a:pPr algn="l"/>
                      <a:r>
                        <a:rPr lang="en-GB" sz="1800" b="1" dirty="0"/>
                        <a:t>Consultant Psychiatrist</a:t>
                      </a:r>
                    </a:p>
                  </a:txBody>
                  <a:tcPr/>
                </a:tc>
                <a:tc>
                  <a:txBody>
                    <a:bodyPr/>
                    <a:lstStyle/>
                    <a:p>
                      <a:pPr algn="l"/>
                      <a:r>
                        <a:rPr lang="en-GB" sz="1800" dirty="0"/>
                        <a:t>Dr Tanner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hlinkClick r:id="rId4"/>
                        </a:rPr>
                        <a:t>eloise.corner@nhft.nhs.uk</a:t>
                      </a:r>
                      <a:r>
                        <a:rPr lang="en-GB" sz="1800" dirty="0"/>
                        <a:t> </a:t>
                      </a:r>
                    </a:p>
                  </a:txBody>
                  <a:tcPr anchor="ctr"/>
                </a:tc>
                <a:extLst>
                  <a:ext uri="{0D108BD9-81ED-4DB2-BD59-A6C34878D82A}">
                    <a16:rowId xmlns:a16="http://schemas.microsoft.com/office/drawing/2014/main" val="2048369567"/>
                  </a:ext>
                </a:extLst>
              </a:tr>
              <a:tr h="320207">
                <a:tc>
                  <a:txBody>
                    <a:bodyPr/>
                    <a:lstStyle/>
                    <a:p>
                      <a:pPr algn="l"/>
                      <a:r>
                        <a:rPr lang="en-GB" sz="1800" b="1" dirty="0"/>
                        <a:t>Clinical Administrator</a:t>
                      </a:r>
                    </a:p>
                  </a:txBody>
                  <a:tcPr/>
                </a:tc>
                <a:tc>
                  <a:txBody>
                    <a:bodyPr/>
                    <a:lstStyle/>
                    <a:p>
                      <a:pPr algn="l"/>
                      <a:r>
                        <a:rPr lang="en-GB" sz="1800" dirty="0"/>
                        <a:t>Eloise Corner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hlinkClick r:id="rId4"/>
                        </a:rPr>
                        <a:t>eloise.corner@nhft.nhs.uk</a:t>
                      </a:r>
                      <a:r>
                        <a:rPr lang="en-GB" sz="1800" dirty="0"/>
                        <a:t> </a:t>
                      </a:r>
                    </a:p>
                  </a:txBody>
                  <a:tcPr anchor="ctr"/>
                </a:tc>
                <a:extLst>
                  <a:ext uri="{0D108BD9-81ED-4DB2-BD59-A6C34878D82A}">
                    <a16:rowId xmlns:a16="http://schemas.microsoft.com/office/drawing/2014/main" val="2794316928"/>
                  </a:ext>
                </a:extLst>
              </a:tr>
              <a:tr h="349317">
                <a:tc>
                  <a:txBody>
                    <a:bodyPr/>
                    <a:lstStyle/>
                    <a:p>
                      <a:pPr algn="l"/>
                      <a:r>
                        <a:rPr lang="en-GB" sz="1800" b="1" dirty="0"/>
                        <a:t>Specialist Nurse</a:t>
                      </a:r>
                    </a:p>
                  </a:txBody>
                  <a:tcPr/>
                </a:tc>
                <a:tc>
                  <a:txBody>
                    <a:bodyPr/>
                    <a:lstStyle/>
                    <a:p>
                      <a:pPr algn="l"/>
                      <a:r>
                        <a:rPr lang="en-GB" sz="1800" dirty="0"/>
                        <a:t>Jessica Walker</a:t>
                      </a:r>
                    </a:p>
                    <a:p>
                      <a:pPr algn="l"/>
                      <a:r>
                        <a:rPr lang="en-GB" sz="1800" dirty="0"/>
                        <a:t>Leigh Green</a:t>
                      </a:r>
                    </a:p>
                  </a:txBody>
                  <a:tcPr/>
                </a:tc>
                <a:tc>
                  <a:txBody>
                    <a:bodyPr/>
                    <a:lstStyle/>
                    <a:p>
                      <a:pPr algn="l"/>
                      <a:r>
                        <a:rPr lang="en-GB" sz="1800" dirty="0">
                          <a:hlinkClick r:id="rId5"/>
                        </a:rPr>
                        <a:t>jessicajane.walker@nhft.nhs.uk</a:t>
                      </a:r>
                      <a:r>
                        <a:rPr lang="en-GB" sz="1800" dirty="0"/>
                        <a:t> </a:t>
                      </a:r>
                    </a:p>
                    <a:p>
                      <a:pPr algn="l"/>
                      <a:r>
                        <a:rPr lang="en-GB" sz="1800" dirty="0">
                          <a:hlinkClick r:id="rId6"/>
                        </a:rPr>
                        <a:t>leigh.green@nhft.nhs.uk</a:t>
                      </a:r>
                      <a:r>
                        <a:rPr lang="en-GB" sz="1800" dirty="0"/>
                        <a:t> </a:t>
                      </a:r>
                    </a:p>
                  </a:txBody>
                  <a:tcPr/>
                </a:tc>
                <a:extLst>
                  <a:ext uri="{0D108BD9-81ED-4DB2-BD59-A6C34878D82A}">
                    <a16:rowId xmlns:a16="http://schemas.microsoft.com/office/drawing/2014/main" val="4160723369"/>
                  </a:ext>
                </a:extLst>
              </a:tr>
              <a:tr h="349317">
                <a:tc>
                  <a:txBody>
                    <a:bodyPr/>
                    <a:lstStyle/>
                    <a:p>
                      <a:pPr algn="l"/>
                      <a:r>
                        <a:rPr lang="en-GB" sz="1800" b="1" dirty="0"/>
                        <a:t>Principal Psychologist</a:t>
                      </a:r>
                    </a:p>
                  </a:txBody>
                  <a:tcPr/>
                </a:tc>
                <a:tc>
                  <a:txBody>
                    <a:bodyPr/>
                    <a:lstStyle/>
                    <a:p>
                      <a:pPr algn="l"/>
                      <a:r>
                        <a:rPr lang="en-GB" sz="1800" dirty="0"/>
                        <a:t>Katharine Law</a:t>
                      </a:r>
                    </a:p>
                  </a:txBody>
                  <a:tcPr/>
                </a:tc>
                <a:tc>
                  <a:txBody>
                    <a:bodyPr/>
                    <a:lstStyle/>
                    <a:p>
                      <a:pPr algn="l"/>
                      <a:r>
                        <a:rPr lang="en-GB" sz="1800" dirty="0">
                          <a:hlinkClick r:id="rId7"/>
                        </a:rPr>
                        <a:t>Katharine.law@nhft.nhs.uk</a:t>
                      </a:r>
                      <a:r>
                        <a:rPr lang="en-GB" sz="1800" dirty="0"/>
                        <a:t> </a:t>
                      </a:r>
                    </a:p>
                  </a:txBody>
                  <a:tcPr/>
                </a:tc>
                <a:extLst>
                  <a:ext uri="{0D108BD9-81ED-4DB2-BD59-A6C34878D82A}">
                    <a16:rowId xmlns:a16="http://schemas.microsoft.com/office/drawing/2014/main" val="1603139368"/>
                  </a:ext>
                </a:extLst>
              </a:tr>
            </a:tbl>
          </a:graphicData>
        </a:graphic>
      </p:graphicFrame>
      <p:sp>
        <p:nvSpPr>
          <p:cNvPr id="7" name="TextBox 6">
            <a:extLst>
              <a:ext uri="{FF2B5EF4-FFF2-40B4-BE49-F238E27FC236}">
                <a16:creationId xmlns:a16="http://schemas.microsoft.com/office/drawing/2014/main" id="{95E552E4-E8B5-048F-EEF4-7D36C16FCD8E}"/>
              </a:ext>
            </a:extLst>
          </p:cNvPr>
          <p:cNvSpPr txBox="1"/>
          <p:nvPr/>
        </p:nvSpPr>
        <p:spPr>
          <a:xfrm>
            <a:off x="333995" y="3989799"/>
            <a:ext cx="8420851" cy="2308324"/>
          </a:xfrm>
          <a:prstGeom prst="rect">
            <a:avLst/>
          </a:prstGeom>
          <a:noFill/>
          <a:ln w="38100">
            <a:solidFill>
              <a:schemeClr val="tx2"/>
            </a:solidFill>
          </a:ln>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Please continue to make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new referrals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through the Integrated Response Hub: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hlinkClick r:id="rId8"/>
              </a:rPr>
              <a:t>irhreferrals.south@nhft.nhs.uk</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The Integrated Response Hub can also be contacted 24/7 on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0800 448 0828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or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NHS 111 option 2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and choosing </a:t>
            </a:r>
            <a:r>
              <a:rPr kumimoji="0" lang="en-GB" sz="1800" b="1" i="0" u="sng" strike="noStrike" kern="1200" cap="none" spc="0" normalizeH="0" baseline="0" noProof="0" dirty="0">
                <a:ln>
                  <a:noFill/>
                </a:ln>
                <a:solidFill>
                  <a:prstClr val="black"/>
                </a:solidFill>
                <a:effectLst/>
                <a:uLnTx/>
                <a:uFillTx/>
                <a:latin typeface="Aptos" panose="02110004020202020204"/>
                <a:ea typeface="+mn-ea"/>
                <a:cs typeface="+mn-cs"/>
              </a:rPr>
              <a:t>option 3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for the professional line for clinical advice and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Referrals for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urgent same day assessments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must still be made to the Urgent Care and Assessment Team (West) on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0300 11 11 004</a:t>
            </a: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For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generic CMHT enquiries</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you can email</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hlinkClick r:id="rId9"/>
              </a:rPr>
              <a:t>cmhtadultnorth@</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hlinkClick r:id="rId9"/>
              </a:rPr>
              <a:t>nhft.nhs.uk</a:t>
            </a: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C9FD55FA-DF52-C782-EB19-4FC2E8380DE1}"/>
              </a:ext>
              <a:ext uri="{C183D7F6-B498-43B3-948B-1728B52AA6E4}">
                <adec:decorative xmlns:adec="http://schemas.microsoft.com/office/drawing/2017/decorative" val="1"/>
              </a:ext>
            </a:extLst>
          </p:cNvPr>
          <p:cNvSpPr/>
          <p:nvPr/>
        </p:nvSpPr>
        <p:spPr>
          <a:xfrm>
            <a:off x="8864589" y="883938"/>
            <a:ext cx="2993412" cy="1824972"/>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B4C861F5-2B51-31D8-2D03-6ED5F3AAAD6B}"/>
              </a:ext>
            </a:extLst>
          </p:cNvPr>
          <p:cNvSpPr txBox="1"/>
          <p:nvPr/>
        </p:nvSpPr>
        <p:spPr>
          <a:xfrm>
            <a:off x="8899112" y="950734"/>
            <a:ext cx="2993411"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Base: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Carey Block,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St Mary’s Hospital,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77 London Road,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Kettering,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NN15 7PW</a:t>
            </a:r>
          </a:p>
        </p:txBody>
      </p:sp>
      <p:sp>
        <p:nvSpPr>
          <p:cNvPr id="12" name="TextBox 11">
            <a:extLst>
              <a:ext uri="{FF2B5EF4-FFF2-40B4-BE49-F238E27FC236}">
                <a16:creationId xmlns:a16="http://schemas.microsoft.com/office/drawing/2014/main" id="{1B929258-2743-8F3B-72CB-3237925C3F58}"/>
              </a:ext>
            </a:extLst>
          </p:cNvPr>
          <p:cNvSpPr txBox="1"/>
          <p:nvPr/>
        </p:nvSpPr>
        <p:spPr>
          <a:xfrm>
            <a:off x="8818866" y="2897317"/>
            <a:ext cx="3286479"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CMHT Catchment surgeries:</a:t>
            </a:r>
            <a:endParaRPr kumimoji="0" lang="en-GB" sz="1800" b="0" i="0" u="sng"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Headlands Surgery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Rothwell Surgery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Aptos" panose="02110004020202020204"/>
                <a:ea typeface="+mn-ea"/>
                <a:cs typeface="+mn-cs"/>
              </a:rPr>
              <a:t>Studfall</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 Medical Centre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Aptos" panose="02110004020202020204"/>
                <a:ea typeface="+mn-ea"/>
                <a:cs typeface="+mn-cs"/>
              </a:rPr>
              <a:t>Studfall</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 Partnership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Lakeside Healthcare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Great Oakley Medical Centre</a:t>
            </a:r>
          </a:p>
        </p:txBody>
      </p:sp>
    </p:spTree>
    <p:extLst>
      <p:ext uri="{BB962C8B-B14F-4D97-AF65-F5344CB8AC3E}">
        <p14:creationId xmlns:p14="http://schemas.microsoft.com/office/powerpoint/2010/main" val="815473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AFA46-3991-4D72-7931-B8A95BD0B7C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CF3288-69B7-F38B-A24B-2B9032A0283D}"/>
              </a:ext>
              <a:ext uri="{C183D7F6-B498-43B3-948B-1728B52AA6E4}">
                <adec:decorative xmlns:adec="http://schemas.microsoft.com/office/drawing/2017/decorative" val="1"/>
              </a:ext>
            </a:extLst>
          </p:cNvPr>
          <p:cNvSpPr/>
          <p:nvPr/>
        </p:nvSpPr>
        <p:spPr>
          <a:xfrm>
            <a:off x="8864590" y="2857500"/>
            <a:ext cx="2993411" cy="3339947"/>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61B580E-C2D8-D9A1-2F59-9368F65DD7D9}"/>
              </a:ext>
            </a:extLst>
          </p:cNvPr>
          <p:cNvSpPr>
            <a:spLocks noGrp="1"/>
          </p:cNvSpPr>
          <p:nvPr>
            <p:ph type="title"/>
          </p:nvPr>
        </p:nvSpPr>
        <p:spPr>
          <a:xfrm>
            <a:off x="333996" y="62245"/>
            <a:ext cx="8427720" cy="928052"/>
          </a:xfrm>
        </p:spPr>
        <p:txBody>
          <a:bodyPr>
            <a:normAutofit/>
          </a:bodyPr>
          <a:lstStyle/>
          <a:p>
            <a:r>
              <a:rPr lang="en-GB" sz="4000" dirty="0"/>
              <a:t>Kettering and Corby Urology</a:t>
            </a:r>
          </a:p>
        </p:txBody>
      </p:sp>
      <p:sp>
        <p:nvSpPr>
          <p:cNvPr id="3" name="Content Placeholder 2">
            <a:extLst>
              <a:ext uri="{FF2B5EF4-FFF2-40B4-BE49-F238E27FC236}">
                <a16:creationId xmlns:a16="http://schemas.microsoft.com/office/drawing/2014/main" id="{1A0A477F-F3D7-F8E4-DCD1-3DD27A789CFF}"/>
              </a:ext>
              <a:ext uri="{C183D7F6-B498-43B3-948B-1728B52AA6E4}">
                <adec:decorative xmlns:adec="http://schemas.microsoft.com/office/drawing/2017/decorative" val="1"/>
              </a:ext>
            </a:extLst>
          </p:cNvPr>
          <p:cNvSpPr>
            <a:spLocks noGrp="1"/>
          </p:cNvSpPr>
          <p:nvPr>
            <p:ph idx="1"/>
          </p:nvPr>
        </p:nvSpPr>
        <p:spPr/>
        <p:txBody>
          <a:bodyPr>
            <a:norm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graphicFrame>
        <p:nvGraphicFramePr>
          <p:cNvPr id="5" name="Table 4">
            <a:extLst>
              <a:ext uri="{FF2B5EF4-FFF2-40B4-BE49-F238E27FC236}">
                <a16:creationId xmlns:a16="http://schemas.microsoft.com/office/drawing/2014/main" id="{1328867E-9CD0-9317-3082-9A7EB6DE47A4}"/>
              </a:ext>
            </a:extLst>
          </p:cNvPr>
          <p:cNvGraphicFramePr>
            <a:graphicFrameLocks noGrp="1"/>
          </p:cNvGraphicFramePr>
          <p:nvPr/>
        </p:nvGraphicFramePr>
        <p:xfrm>
          <a:off x="333996" y="858651"/>
          <a:ext cx="8427720" cy="3122909"/>
        </p:xfrm>
        <a:graphic>
          <a:graphicData uri="http://schemas.openxmlformats.org/drawingml/2006/table">
            <a:tbl>
              <a:tblPr firstRow="1" bandRow="1">
                <a:tableStyleId>{5C22544A-7EE6-4342-B048-85BDC9FD1C3A}</a:tableStyleId>
              </a:tblPr>
              <a:tblGrid>
                <a:gridCol w="2683369">
                  <a:extLst>
                    <a:ext uri="{9D8B030D-6E8A-4147-A177-3AD203B41FA5}">
                      <a16:colId xmlns:a16="http://schemas.microsoft.com/office/drawing/2014/main" val="1042738604"/>
                    </a:ext>
                  </a:extLst>
                </a:gridCol>
                <a:gridCol w="2194715">
                  <a:extLst>
                    <a:ext uri="{9D8B030D-6E8A-4147-A177-3AD203B41FA5}">
                      <a16:colId xmlns:a16="http://schemas.microsoft.com/office/drawing/2014/main" val="163179505"/>
                    </a:ext>
                  </a:extLst>
                </a:gridCol>
                <a:gridCol w="3549636">
                  <a:extLst>
                    <a:ext uri="{9D8B030D-6E8A-4147-A177-3AD203B41FA5}">
                      <a16:colId xmlns:a16="http://schemas.microsoft.com/office/drawing/2014/main" val="2497299415"/>
                    </a:ext>
                  </a:extLst>
                </a:gridCol>
              </a:tblGrid>
              <a:tr h="238629">
                <a:tc gridSpan="2">
                  <a:txBody>
                    <a:bodyPr/>
                    <a:lstStyle/>
                    <a:p>
                      <a:pPr algn="l"/>
                      <a:r>
                        <a:rPr lang="en-GB" sz="1800" dirty="0"/>
                        <a:t>Team Contact Number: 03000 274 422</a:t>
                      </a:r>
                    </a:p>
                  </a:txBody>
                  <a:tcPr/>
                </a:tc>
                <a:tc hMerge="1">
                  <a:txBody>
                    <a:bodyPr/>
                    <a:lstStyle/>
                    <a:p>
                      <a:endParaRPr lang="en-GB" dirty="0"/>
                    </a:p>
                  </a:txBody>
                  <a:tcPr/>
                </a:tc>
                <a:tc>
                  <a:txBody>
                    <a:bodyPr/>
                    <a:lstStyle/>
                    <a:p>
                      <a:pPr algn="l"/>
                      <a:r>
                        <a:rPr lang="en-GB" sz="1800" u="none" dirty="0"/>
                        <a:t>Email</a:t>
                      </a:r>
                      <a:r>
                        <a:rPr lang="en-GB" sz="1800" dirty="0"/>
                        <a:t> </a:t>
                      </a:r>
                    </a:p>
                  </a:txBody>
                  <a:tcPr/>
                </a:tc>
                <a:extLst>
                  <a:ext uri="{0D108BD9-81ED-4DB2-BD59-A6C34878D82A}">
                    <a16:rowId xmlns:a16="http://schemas.microsoft.com/office/drawing/2014/main" val="2174846699"/>
                  </a:ext>
                </a:extLst>
              </a:tr>
              <a:tr h="379709">
                <a:tc>
                  <a:txBody>
                    <a:bodyPr/>
                    <a:lstStyle/>
                    <a:p>
                      <a:pPr algn="l"/>
                      <a:r>
                        <a:rPr lang="en-GB" sz="1800" b="1" dirty="0"/>
                        <a:t>Operational Manager</a:t>
                      </a:r>
                    </a:p>
                  </a:txBody>
                  <a:tcPr/>
                </a:tc>
                <a:tc>
                  <a:txBody>
                    <a:bodyPr/>
                    <a:lstStyle/>
                    <a:p>
                      <a:pPr algn="l"/>
                      <a:r>
                        <a:rPr lang="en-GB" sz="1800" dirty="0"/>
                        <a:t>Claire Barron</a:t>
                      </a:r>
                    </a:p>
                  </a:txBody>
                  <a:tcPr/>
                </a:tc>
                <a:tc>
                  <a:txBody>
                    <a:bodyPr/>
                    <a:lstStyle/>
                    <a:p>
                      <a:pPr algn="l"/>
                      <a:r>
                        <a:rPr lang="en-GB" sz="1800" dirty="0">
                          <a:hlinkClick r:id="rId2"/>
                        </a:rPr>
                        <a:t>claire.barron@nhft.nhs.uk</a:t>
                      </a:r>
                      <a:r>
                        <a:rPr lang="en-GB" sz="1800" dirty="0"/>
                        <a:t> </a:t>
                      </a:r>
                    </a:p>
                  </a:txBody>
                  <a:tcPr/>
                </a:tc>
                <a:extLst>
                  <a:ext uri="{0D108BD9-81ED-4DB2-BD59-A6C34878D82A}">
                    <a16:rowId xmlns:a16="http://schemas.microsoft.com/office/drawing/2014/main" val="2917096657"/>
                  </a:ext>
                </a:extLst>
              </a:tr>
              <a:tr h="370395">
                <a:tc>
                  <a:txBody>
                    <a:bodyPr/>
                    <a:lstStyle/>
                    <a:p>
                      <a:pPr algn="l"/>
                      <a:r>
                        <a:rPr lang="en-GB" sz="1800" b="1" dirty="0"/>
                        <a:t>Clinical Lead</a:t>
                      </a:r>
                    </a:p>
                  </a:txBody>
                  <a:tcPr/>
                </a:tc>
                <a:tc>
                  <a:txBody>
                    <a:bodyPr/>
                    <a:lstStyle/>
                    <a:p>
                      <a:pPr algn="l"/>
                      <a:r>
                        <a:rPr lang="en-GB" sz="1800" dirty="0"/>
                        <a:t>Nicolle Chamberlain</a:t>
                      </a:r>
                    </a:p>
                  </a:txBody>
                  <a:tcPr/>
                </a:tc>
                <a:tc>
                  <a:txBody>
                    <a:bodyPr/>
                    <a:lstStyle/>
                    <a:p>
                      <a:pPr algn="l"/>
                      <a:r>
                        <a:rPr lang="en-GB" sz="1800" dirty="0">
                          <a:hlinkClick r:id="rId3"/>
                        </a:rPr>
                        <a:t>nicolle.chamberlain@nhft.nhs.uk</a:t>
                      </a:r>
                      <a:endParaRPr lang="en-GB" sz="1800" dirty="0"/>
                    </a:p>
                  </a:txBody>
                  <a:tcPr/>
                </a:tc>
                <a:extLst>
                  <a:ext uri="{0D108BD9-81ED-4DB2-BD59-A6C34878D82A}">
                    <a16:rowId xmlns:a16="http://schemas.microsoft.com/office/drawing/2014/main" val="61609093"/>
                  </a:ext>
                </a:extLst>
              </a:tr>
              <a:tr h="320207">
                <a:tc>
                  <a:txBody>
                    <a:bodyPr/>
                    <a:lstStyle/>
                    <a:p>
                      <a:pPr algn="l"/>
                      <a:r>
                        <a:rPr lang="en-GB" sz="1800" b="1" dirty="0"/>
                        <a:t>Consultant Psychiatrist</a:t>
                      </a:r>
                    </a:p>
                  </a:txBody>
                  <a:tcPr/>
                </a:tc>
                <a:tc>
                  <a:txBody>
                    <a:bodyPr/>
                    <a:lstStyle/>
                    <a:p>
                      <a:pPr algn="l"/>
                      <a:r>
                        <a:rPr lang="en-GB" sz="1800" dirty="0"/>
                        <a:t>Dr Tanner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hlinkClick r:id="rId4"/>
                        </a:rPr>
                        <a:t>eloise.corner@nhft.nhs.uk</a:t>
                      </a:r>
                      <a:r>
                        <a:rPr lang="en-GB" sz="1800" dirty="0"/>
                        <a:t> </a:t>
                      </a:r>
                    </a:p>
                  </a:txBody>
                  <a:tcPr anchor="ctr"/>
                </a:tc>
                <a:extLst>
                  <a:ext uri="{0D108BD9-81ED-4DB2-BD59-A6C34878D82A}">
                    <a16:rowId xmlns:a16="http://schemas.microsoft.com/office/drawing/2014/main" val="2048369567"/>
                  </a:ext>
                </a:extLst>
              </a:tr>
              <a:tr h="320207">
                <a:tc>
                  <a:txBody>
                    <a:bodyPr/>
                    <a:lstStyle/>
                    <a:p>
                      <a:pPr algn="l"/>
                      <a:r>
                        <a:rPr lang="en-GB" sz="1800" b="1" dirty="0"/>
                        <a:t>Clinical Administrator</a:t>
                      </a:r>
                    </a:p>
                  </a:txBody>
                  <a:tcPr/>
                </a:tc>
                <a:tc>
                  <a:txBody>
                    <a:bodyPr/>
                    <a:lstStyle/>
                    <a:p>
                      <a:pPr algn="l"/>
                      <a:r>
                        <a:rPr lang="en-GB" sz="1800" dirty="0"/>
                        <a:t>Eloise Corner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hlinkClick r:id="rId4"/>
                        </a:rPr>
                        <a:t>eloise.corner@nhft.nhs.uk</a:t>
                      </a:r>
                      <a:r>
                        <a:rPr lang="en-GB" sz="1800" dirty="0"/>
                        <a:t> </a:t>
                      </a:r>
                    </a:p>
                  </a:txBody>
                  <a:tcPr anchor="ctr"/>
                </a:tc>
                <a:extLst>
                  <a:ext uri="{0D108BD9-81ED-4DB2-BD59-A6C34878D82A}">
                    <a16:rowId xmlns:a16="http://schemas.microsoft.com/office/drawing/2014/main" val="2794316928"/>
                  </a:ext>
                </a:extLst>
              </a:tr>
              <a:tr h="349317">
                <a:tc>
                  <a:txBody>
                    <a:bodyPr/>
                    <a:lstStyle/>
                    <a:p>
                      <a:pPr algn="l"/>
                      <a:r>
                        <a:rPr lang="en-GB" sz="1800" b="1" dirty="0"/>
                        <a:t>Specialist Nurse</a:t>
                      </a:r>
                    </a:p>
                  </a:txBody>
                  <a:tcPr/>
                </a:tc>
                <a:tc>
                  <a:txBody>
                    <a:bodyPr/>
                    <a:lstStyle/>
                    <a:p>
                      <a:pPr algn="l"/>
                      <a:r>
                        <a:rPr lang="en-GB" sz="1800" dirty="0"/>
                        <a:t>Jessica Walker</a:t>
                      </a:r>
                    </a:p>
                    <a:p>
                      <a:pPr algn="l"/>
                      <a:r>
                        <a:rPr lang="en-GB" sz="1800" dirty="0"/>
                        <a:t>Leigh Green</a:t>
                      </a:r>
                    </a:p>
                  </a:txBody>
                  <a:tcPr/>
                </a:tc>
                <a:tc>
                  <a:txBody>
                    <a:bodyPr/>
                    <a:lstStyle/>
                    <a:p>
                      <a:pPr algn="l"/>
                      <a:r>
                        <a:rPr lang="en-GB" sz="1800" dirty="0">
                          <a:hlinkClick r:id="rId5"/>
                        </a:rPr>
                        <a:t>jessicajane.walker@nhft.nhs.uk</a:t>
                      </a:r>
                      <a:r>
                        <a:rPr lang="en-GB" sz="1800" dirty="0"/>
                        <a:t> </a:t>
                      </a:r>
                    </a:p>
                    <a:p>
                      <a:pPr algn="l"/>
                      <a:r>
                        <a:rPr lang="en-GB" sz="1800" dirty="0">
                          <a:hlinkClick r:id="rId6"/>
                        </a:rPr>
                        <a:t>leigh.green@nhft.nhs.uk</a:t>
                      </a:r>
                      <a:r>
                        <a:rPr lang="en-GB" sz="1800" dirty="0"/>
                        <a:t> </a:t>
                      </a:r>
                    </a:p>
                  </a:txBody>
                  <a:tcPr/>
                </a:tc>
                <a:extLst>
                  <a:ext uri="{0D108BD9-81ED-4DB2-BD59-A6C34878D82A}">
                    <a16:rowId xmlns:a16="http://schemas.microsoft.com/office/drawing/2014/main" val="4160723369"/>
                  </a:ext>
                </a:extLst>
              </a:tr>
              <a:tr h="349317">
                <a:tc>
                  <a:txBody>
                    <a:bodyPr/>
                    <a:lstStyle/>
                    <a:p>
                      <a:pPr algn="l"/>
                      <a:r>
                        <a:rPr lang="en-GB" sz="1800" b="1" dirty="0"/>
                        <a:t>Principal Psychologist</a:t>
                      </a:r>
                    </a:p>
                  </a:txBody>
                  <a:tcPr/>
                </a:tc>
                <a:tc>
                  <a:txBody>
                    <a:bodyPr/>
                    <a:lstStyle/>
                    <a:p>
                      <a:pPr algn="l"/>
                      <a:r>
                        <a:rPr lang="en-GB" sz="1800" dirty="0"/>
                        <a:t>Katharine Law</a:t>
                      </a:r>
                    </a:p>
                  </a:txBody>
                  <a:tcPr/>
                </a:tc>
                <a:tc>
                  <a:txBody>
                    <a:bodyPr/>
                    <a:lstStyle/>
                    <a:p>
                      <a:pPr algn="l"/>
                      <a:r>
                        <a:rPr lang="en-GB" sz="1800" dirty="0">
                          <a:hlinkClick r:id="rId7"/>
                        </a:rPr>
                        <a:t>Katharine.law@nhft.nhs.uk</a:t>
                      </a:r>
                      <a:r>
                        <a:rPr lang="en-GB" sz="1800" dirty="0"/>
                        <a:t> </a:t>
                      </a:r>
                    </a:p>
                  </a:txBody>
                  <a:tcPr/>
                </a:tc>
                <a:extLst>
                  <a:ext uri="{0D108BD9-81ED-4DB2-BD59-A6C34878D82A}">
                    <a16:rowId xmlns:a16="http://schemas.microsoft.com/office/drawing/2014/main" val="1603139368"/>
                  </a:ext>
                </a:extLst>
              </a:tr>
            </a:tbl>
          </a:graphicData>
        </a:graphic>
      </p:graphicFrame>
      <p:sp>
        <p:nvSpPr>
          <p:cNvPr id="7" name="TextBox 6">
            <a:extLst>
              <a:ext uri="{FF2B5EF4-FFF2-40B4-BE49-F238E27FC236}">
                <a16:creationId xmlns:a16="http://schemas.microsoft.com/office/drawing/2014/main" id="{C82D4963-2CC3-6E5C-F14C-00678354D854}"/>
              </a:ext>
            </a:extLst>
          </p:cNvPr>
          <p:cNvSpPr txBox="1"/>
          <p:nvPr/>
        </p:nvSpPr>
        <p:spPr>
          <a:xfrm>
            <a:off x="333995" y="3989799"/>
            <a:ext cx="8420851" cy="2308324"/>
          </a:xfrm>
          <a:prstGeom prst="rect">
            <a:avLst/>
          </a:prstGeom>
          <a:noFill/>
          <a:ln w="38100">
            <a:solidFill>
              <a:schemeClr val="tx2"/>
            </a:solidFill>
          </a:ln>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Please continue to make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new referrals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through the Integrated Response Hub: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hlinkClick r:id="rId8"/>
              </a:rPr>
              <a:t>irhreferrals.south@nhft.nhs.uk</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The Integrated Response Hub can also be contacted 24/7 on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0800 448 0828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or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NHS 111 option 2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and choosing </a:t>
            </a:r>
            <a:r>
              <a:rPr kumimoji="0" lang="en-GB" sz="1800" b="1" i="0" u="sng" strike="noStrike" kern="1200" cap="none" spc="0" normalizeH="0" baseline="0" noProof="0" dirty="0">
                <a:ln>
                  <a:noFill/>
                </a:ln>
                <a:solidFill>
                  <a:prstClr val="black"/>
                </a:solidFill>
                <a:effectLst/>
                <a:uLnTx/>
                <a:uFillTx/>
                <a:latin typeface="Aptos" panose="02110004020202020204"/>
                <a:ea typeface="+mn-ea"/>
                <a:cs typeface="+mn-cs"/>
              </a:rPr>
              <a:t>option 3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for the professional line for clinical advice and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Referrals for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urgent same day assessments </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must still be made to the Urgent Care and Assessment Team (West) on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0300 11 11 004</a:t>
            </a: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For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generic CMHT enquiries</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you can email</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hlinkClick r:id="rId9"/>
              </a:rPr>
              <a:t>cmhtadultnorth@</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hlinkClick r:id="rId9"/>
              </a:rPr>
              <a:t>nhft.nhs.uk</a:t>
            </a: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22659F19-7DF0-3106-56B2-549F933EC57D}"/>
              </a:ext>
              <a:ext uri="{C183D7F6-B498-43B3-948B-1728B52AA6E4}">
                <adec:decorative xmlns:adec="http://schemas.microsoft.com/office/drawing/2017/decorative" val="1"/>
              </a:ext>
            </a:extLst>
          </p:cNvPr>
          <p:cNvSpPr/>
          <p:nvPr/>
        </p:nvSpPr>
        <p:spPr>
          <a:xfrm>
            <a:off x="8864589" y="883938"/>
            <a:ext cx="2993412" cy="1824972"/>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39919329-A4C2-2638-21CE-02B3A04F3685}"/>
              </a:ext>
            </a:extLst>
          </p:cNvPr>
          <p:cNvSpPr txBox="1"/>
          <p:nvPr/>
        </p:nvSpPr>
        <p:spPr>
          <a:xfrm>
            <a:off x="8899112" y="950734"/>
            <a:ext cx="2993411"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Base: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prstClr val="white"/>
                </a:solidFill>
                <a:latin typeface="Aptos" panose="02110004020202020204"/>
              </a:rPr>
              <a:t>Kettering General Hospital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Rothwell Road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Kettering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Northamptonshire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NN16 8UZ</a:t>
            </a:r>
          </a:p>
        </p:txBody>
      </p:sp>
      <p:sp>
        <p:nvSpPr>
          <p:cNvPr id="12" name="TextBox 11">
            <a:extLst>
              <a:ext uri="{FF2B5EF4-FFF2-40B4-BE49-F238E27FC236}">
                <a16:creationId xmlns:a16="http://schemas.microsoft.com/office/drawing/2014/main" id="{C4DC2019-FE8D-B22F-0BC1-CC3D900AE5DE}"/>
              </a:ext>
            </a:extLst>
          </p:cNvPr>
          <p:cNvSpPr txBox="1"/>
          <p:nvPr/>
        </p:nvSpPr>
        <p:spPr>
          <a:xfrm>
            <a:off x="8818866" y="2897317"/>
            <a:ext cx="3286479"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ptos" panose="02110004020202020204"/>
                <a:ea typeface="+mn-ea"/>
                <a:cs typeface="+mn-cs"/>
              </a:rPr>
              <a:t>Catchment surgeries:</a:t>
            </a:r>
            <a:endParaRPr kumimoji="0" lang="en-GB" sz="1800" b="0" i="0" u="sng"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Headlands Surgery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Rothwell Surgery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Aptos" panose="02110004020202020204"/>
                <a:ea typeface="+mn-ea"/>
                <a:cs typeface="+mn-cs"/>
              </a:rPr>
              <a:t>Studfall</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 Medical Centre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Aptos" panose="02110004020202020204"/>
                <a:ea typeface="+mn-ea"/>
                <a:cs typeface="+mn-cs"/>
              </a:rPr>
              <a:t>Studfall</a:t>
            </a: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 Partnership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Lakeside Healthcare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rPr>
              <a:t>Great Oakley Medical Centre</a:t>
            </a:r>
          </a:p>
        </p:txBody>
      </p:sp>
      <p:sp>
        <p:nvSpPr>
          <p:cNvPr id="6" name="Rectangle 5">
            <a:extLst>
              <a:ext uri="{FF2B5EF4-FFF2-40B4-BE49-F238E27FC236}">
                <a16:creationId xmlns:a16="http://schemas.microsoft.com/office/drawing/2014/main" id="{057E3DF3-3BD2-EB49-50B7-56E7E5DBB7CF}"/>
              </a:ext>
            </a:extLst>
          </p:cNvPr>
          <p:cNvSpPr/>
          <p:nvPr/>
        </p:nvSpPr>
        <p:spPr>
          <a:xfrm>
            <a:off x="333995" y="6496050"/>
            <a:ext cx="3580780" cy="1801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819109A-348E-DF33-C01B-D150016D1AB4}"/>
              </a:ext>
            </a:extLst>
          </p:cNvPr>
          <p:cNvSpPr/>
          <p:nvPr/>
        </p:nvSpPr>
        <p:spPr>
          <a:xfrm>
            <a:off x="9163050" y="6496050"/>
            <a:ext cx="2694951" cy="2476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14CC84A-B5F2-E0A5-6E16-905499CC882D}"/>
              </a:ext>
            </a:extLst>
          </p:cNvPr>
          <p:cNvSpPr/>
          <p:nvPr/>
        </p:nvSpPr>
        <p:spPr>
          <a:xfrm>
            <a:off x="333995" y="950734"/>
            <a:ext cx="8427720" cy="53473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F9905ECC-910E-A638-D81E-43929C7E56F9}"/>
              </a:ext>
            </a:extLst>
          </p:cNvPr>
          <p:cNvSpPr txBox="1"/>
          <p:nvPr/>
        </p:nvSpPr>
        <p:spPr>
          <a:xfrm>
            <a:off x="904875" y="1685925"/>
            <a:ext cx="7248525" cy="3139321"/>
          </a:xfrm>
          <a:prstGeom prst="rect">
            <a:avLst/>
          </a:prstGeom>
          <a:noFill/>
        </p:spPr>
        <p:txBody>
          <a:bodyPr wrap="square" rtlCol="0">
            <a:spAutoFit/>
          </a:bodyPr>
          <a:lstStyle/>
          <a:p>
            <a:pPr algn="ctr"/>
            <a:r>
              <a:rPr lang="en-GB" sz="4800" dirty="0">
                <a:solidFill>
                  <a:schemeClr val="bg1"/>
                </a:solidFill>
              </a:rPr>
              <a:t>Would this be more helpful with the local Urology team’s details ????</a:t>
            </a:r>
          </a:p>
          <a:p>
            <a:endParaRPr lang="en-GB" dirty="0"/>
          </a:p>
          <a:p>
            <a:endParaRPr lang="en-GB" dirty="0"/>
          </a:p>
          <a:p>
            <a:endParaRPr lang="en-GB" dirty="0"/>
          </a:p>
        </p:txBody>
      </p:sp>
      <p:sp>
        <p:nvSpPr>
          <p:cNvPr id="16" name="Rectangle 15">
            <a:extLst>
              <a:ext uri="{FF2B5EF4-FFF2-40B4-BE49-F238E27FC236}">
                <a16:creationId xmlns:a16="http://schemas.microsoft.com/office/drawing/2014/main" id="{51B00514-EA76-5645-DBDC-B3675313993D}"/>
              </a:ext>
            </a:extLst>
          </p:cNvPr>
          <p:cNvSpPr/>
          <p:nvPr/>
        </p:nvSpPr>
        <p:spPr>
          <a:xfrm>
            <a:off x="9267825" y="133350"/>
            <a:ext cx="2837520" cy="59814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7" name="Table 16">
            <a:extLst>
              <a:ext uri="{FF2B5EF4-FFF2-40B4-BE49-F238E27FC236}">
                <a16:creationId xmlns:a16="http://schemas.microsoft.com/office/drawing/2014/main" id="{F620048E-5266-4FE0-049B-0FE618890404}"/>
              </a:ext>
            </a:extLst>
          </p:cNvPr>
          <p:cNvGraphicFramePr>
            <a:graphicFrameLocks noGrp="1"/>
          </p:cNvGraphicFramePr>
          <p:nvPr>
            <p:extLst>
              <p:ext uri="{D42A27DB-BD31-4B8C-83A1-F6EECF244321}">
                <p14:modId xmlns:p14="http://schemas.microsoft.com/office/powerpoint/2010/main" val="4193334280"/>
              </p:ext>
            </p:extLst>
          </p:nvPr>
        </p:nvGraphicFramePr>
        <p:xfrm>
          <a:off x="489249" y="4286440"/>
          <a:ext cx="8127999" cy="1854200"/>
        </p:xfrm>
        <a:graphic>
          <a:graphicData uri="http://schemas.openxmlformats.org/drawingml/2006/table">
            <a:tbl>
              <a:tblPr firstRow="1" bandRow="1">
                <a:tableStyleId>{5C22544A-7EE6-4342-B048-85BDC9FD1C3A}</a:tableStyleId>
              </a:tblPr>
              <a:tblGrid>
                <a:gridCol w="3033100">
                  <a:extLst>
                    <a:ext uri="{9D8B030D-6E8A-4147-A177-3AD203B41FA5}">
                      <a16:colId xmlns:a16="http://schemas.microsoft.com/office/drawing/2014/main" val="635791476"/>
                    </a:ext>
                  </a:extLst>
                </a:gridCol>
                <a:gridCol w="2385566">
                  <a:extLst>
                    <a:ext uri="{9D8B030D-6E8A-4147-A177-3AD203B41FA5}">
                      <a16:colId xmlns:a16="http://schemas.microsoft.com/office/drawing/2014/main" val="2862021962"/>
                    </a:ext>
                  </a:extLst>
                </a:gridCol>
                <a:gridCol w="2709333">
                  <a:extLst>
                    <a:ext uri="{9D8B030D-6E8A-4147-A177-3AD203B41FA5}">
                      <a16:colId xmlns:a16="http://schemas.microsoft.com/office/drawing/2014/main" val="3393800522"/>
                    </a:ext>
                  </a:extLst>
                </a:gridCol>
              </a:tblGrid>
              <a:tr h="370840">
                <a:tc>
                  <a:txBody>
                    <a:bodyPr/>
                    <a:lstStyle/>
                    <a:p>
                      <a:r>
                        <a:rPr lang="en-GB" dirty="0"/>
                        <a:t>Role</a:t>
                      </a:r>
                    </a:p>
                  </a:txBody>
                  <a:tcPr/>
                </a:tc>
                <a:tc>
                  <a:txBody>
                    <a:bodyPr/>
                    <a:lstStyle/>
                    <a:p>
                      <a:r>
                        <a:rPr lang="en-GB" dirty="0"/>
                        <a:t>Name</a:t>
                      </a:r>
                    </a:p>
                  </a:txBody>
                  <a:tcPr/>
                </a:tc>
                <a:tc>
                  <a:txBody>
                    <a:bodyPr/>
                    <a:lstStyle/>
                    <a:p>
                      <a:r>
                        <a:rPr lang="en-GB" dirty="0"/>
                        <a:t>Email</a:t>
                      </a:r>
                    </a:p>
                  </a:txBody>
                  <a:tcPr/>
                </a:tc>
                <a:extLst>
                  <a:ext uri="{0D108BD9-81ED-4DB2-BD59-A6C34878D82A}">
                    <a16:rowId xmlns:a16="http://schemas.microsoft.com/office/drawing/2014/main" val="1727284289"/>
                  </a:ext>
                </a:extLst>
              </a:tr>
              <a:tr h="370840">
                <a:tc>
                  <a:txBody>
                    <a:bodyPr/>
                    <a:lstStyle/>
                    <a:p>
                      <a:r>
                        <a:rPr lang="en-GB" b="1" dirty="0"/>
                        <a:t>Consultant Urologist</a:t>
                      </a:r>
                    </a:p>
                  </a:txBody>
                  <a:tcPr/>
                </a:tc>
                <a:tc>
                  <a:txBody>
                    <a:bodyPr/>
                    <a:lstStyle/>
                    <a:p>
                      <a:r>
                        <a:rPr lang="en-GB" dirty="0"/>
                        <a:t>Mr David Payne</a:t>
                      </a:r>
                    </a:p>
                  </a:txBody>
                  <a:tcPr/>
                </a:tc>
                <a:tc>
                  <a:txBody>
                    <a:bodyPr/>
                    <a:lstStyle/>
                    <a:p>
                      <a:r>
                        <a:rPr lang="en-GB" dirty="0"/>
                        <a:t>david.payne4@nhs.net</a:t>
                      </a:r>
                    </a:p>
                  </a:txBody>
                  <a:tcPr/>
                </a:tc>
                <a:extLst>
                  <a:ext uri="{0D108BD9-81ED-4DB2-BD59-A6C34878D82A}">
                    <a16:rowId xmlns:a16="http://schemas.microsoft.com/office/drawing/2014/main" val="326322972"/>
                  </a:ext>
                </a:extLst>
              </a:tr>
              <a:tr h="370840">
                <a:tc>
                  <a:txBody>
                    <a:bodyPr/>
                    <a:lstStyle/>
                    <a:p>
                      <a:r>
                        <a:rPr lang="en-GB" sz="1800" b="1" i="0" kern="1200" dirty="0">
                          <a:solidFill>
                            <a:schemeClr val="dk1"/>
                          </a:solidFill>
                          <a:effectLst/>
                          <a:latin typeface="+mn-lt"/>
                          <a:ea typeface="+mn-ea"/>
                          <a:cs typeface="+mn-cs"/>
                        </a:rPr>
                        <a:t>Urology Nurse Practitioner</a:t>
                      </a:r>
                      <a:endParaRPr lang="en-GB" b="1" dirty="0"/>
                    </a:p>
                  </a:txBody>
                  <a:tcPr/>
                </a:tc>
                <a:tc>
                  <a:txBody>
                    <a:bodyPr/>
                    <a:lstStyle/>
                    <a:p>
                      <a:r>
                        <a:rPr lang="en-GB" dirty="0"/>
                        <a:t>XXXXXX</a:t>
                      </a:r>
                    </a:p>
                  </a:txBody>
                  <a:tcPr/>
                </a:tc>
                <a:tc>
                  <a:txBody>
                    <a:bodyPr/>
                    <a:lstStyle/>
                    <a:p>
                      <a:r>
                        <a:rPr lang="en-GB" dirty="0"/>
                        <a:t>xxxxxx@nhs.net</a:t>
                      </a:r>
                    </a:p>
                  </a:txBody>
                  <a:tcPr/>
                </a:tc>
                <a:extLst>
                  <a:ext uri="{0D108BD9-81ED-4DB2-BD59-A6C34878D82A}">
                    <a16:rowId xmlns:a16="http://schemas.microsoft.com/office/drawing/2014/main" val="2663394805"/>
                  </a:ext>
                </a:extLst>
              </a:tr>
              <a:tr h="370840">
                <a:tc>
                  <a:txBody>
                    <a:bodyPr/>
                    <a:lstStyle/>
                    <a:p>
                      <a:r>
                        <a:rPr lang="en-GB" sz="1800" b="1" i="0" kern="1200" dirty="0">
                          <a:solidFill>
                            <a:schemeClr val="dk1"/>
                          </a:solidFill>
                          <a:effectLst/>
                          <a:latin typeface="+mn-lt"/>
                          <a:ea typeface="+mn-ea"/>
                          <a:cs typeface="+mn-cs"/>
                        </a:rPr>
                        <a:t>Uro-Oncology Nurse</a:t>
                      </a:r>
                      <a:endParaRPr lang="en-GB" b="1" dirty="0"/>
                    </a:p>
                  </a:txBody>
                  <a:tcPr/>
                </a:tc>
                <a:tc>
                  <a:txBody>
                    <a:bodyPr/>
                    <a:lstStyle/>
                    <a:p>
                      <a:r>
                        <a:rPr lang="en-GB" dirty="0"/>
                        <a:t>XXXXXX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xxxxxx@nhs.net</a:t>
                      </a:r>
                    </a:p>
                  </a:txBody>
                  <a:tcPr/>
                </a:tc>
                <a:extLst>
                  <a:ext uri="{0D108BD9-81ED-4DB2-BD59-A6C34878D82A}">
                    <a16:rowId xmlns:a16="http://schemas.microsoft.com/office/drawing/2014/main" val="3506406820"/>
                  </a:ext>
                </a:extLst>
              </a:tr>
              <a:tr h="370840">
                <a:tc>
                  <a:txBody>
                    <a:bodyPr/>
                    <a:lstStyle/>
                    <a:p>
                      <a:r>
                        <a:rPr lang="en-GB" b="1" dirty="0"/>
                        <a:t>Urology Clinic Coordinator</a:t>
                      </a:r>
                    </a:p>
                  </a:txBody>
                  <a:tcPr/>
                </a:tc>
                <a:tc>
                  <a:txBody>
                    <a:bodyPr/>
                    <a:lstStyle/>
                    <a:p>
                      <a:r>
                        <a:rPr lang="en-GB" dirty="0"/>
                        <a:t>XXXXXX</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xxxxxx@nhs.net</a:t>
                      </a:r>
                    </a:p>
                  </a:txBody>
                  <a:tcPr/>
                </a:tc>
                <a:extLst>
                  <a:ext uri="{0D108BD9-81ED-4DB2-BD59-A6C34878D82A}">
                    <a16:rowId xmlns:a16="http://schemas.microsoft.com/office/drawing/2014/main" val="3460371591"/>
                  </a:ext>
                </a:extLst>
              </a:tr>
            </a:tbl>
          </a:graphicData>
        </a:graphic>
      </p:graphicFrame>
    </p:spTree>
    <p:extLst>
      <p:ext uri="{BB962C8B-B14F-4D97-AF65-F5344CB8AC3E}">
        <p14:creationId xmlns:p14="http://schemas.microsoft.com/office/powerpoint/2010/main" val="2578076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ABA1DC-2F80-C4D6-C375-658CB90FB7E3}"/>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Ask a UHN Clinical Director…….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CBB9412-56B6-8C0C-F3C7-F8C6132CB087}"/>
              </a:ext>
            </a:extLst>
          </p:cNvPr>
          <p:cNvSpPr>
            <a:spLocks noGrp="1"/>
          </p:cNvSpPr>
          <p:nvPr>
            <p:ph idx="1"/>
          </p:nvPr>
        </p:nvSpPr>
        <p:spPr>
          <a:xfrm>
            <a:off x="4447308" y="591344"/>
            <a:ext cx="6906491" cy="5585619"/>
          </a:xfrm>
        </p:spPr>
        <p:txBody>
          <a:bodyPr anchor="ctr">
            <a:normAutofit/>
          </a:bodyPr>
          <a:lstStyle/>
          <a:p>
            <a:r>
              <a:rPr lang="en-GB" dirty="0"/>
              <a:t>Looking beyond Urology</a:t>
            </a:r>
          </a:p>
          <a:p>
            <a:r>
              <a:rPr lang="en-GB" dirty="0"/>
              <a:t>Primary/</a:t>
            </a:r>
            <a:r>
              <a:rPr lang="en-GB"/>
              <a:t>Secondary care </a:t>
            </a:r>
            <a:r>
              <a:rPr lang="en-GB" dirty="0"/>
              <a:t>Interface</a:t>
            </a:r>
          </a:p>
          <a:p>
            <a:r>
              <a:rPr lang="en-GB" dirty="0"/>
              <a:t>Challenges and how to overcome</a:t>
            </a:r>
          </a:p>
          <a:p>
            <a:r>
              <a:rPr lang="en-GB" dirty="0"/>
              <a:t>Northamptonshire Portal</a:t>
            </a:r>
          </a:p>
          <a:p>
            <a:r>
              <a:rPr lang="en-GB" dirty="0"/>
              <a:t>Role of Technology</a:t>
            </a:r>
          </a:p>
        </p:txBody>
      </p:sp>
    </p:spTree>
    <p:extLst>
      <p:ext uri="{BB962C8B-B14F-4D97-AF65-F5344CB8AC3E}">
        <p14:creationId xmlns:p14="http://schemas.microsoft.com/office/powerpoint/2010/main" val="1377002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0B2868-D0D4-5E5C-28E1-574548115367}"/>
              </a:ext>
            </a:extLst>
          </p:cNvPr>
          <p:cNvSpPr>
            <a:spLocks noGrp="1"/>
          </p:cNvSpPr>
          <p:nvPr>
            <p:ph type="title"/>
          </p:nvPr>
        </p:nvSpPr>
        <p:spPr>
          <a:xfrm>
            <a:off x="686834" y="1153572"/>
            <a:ext cx="3200400" cy="4461163"/>
          </a:xfrm>
        </p:spPr>
        <p:txBody>
          <a:bodyPr>
            <a:normAutofit/>
          </a:bodyPr>
          <a:lstStyle/>
          <a:p>
            <a:r>
              <a:rPr lang="en-GB">
                <a:solidFill>
                  <a:srgbClr val="FFFFFF"/>
                </a:solidFill>
              </a:rPr>
              <a:t>The future of referral triage/A&amp;G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ECA859D-DFA1-CE99-598F-8A59EE50F974}"/>
              </a:ext>
            </a:extLst>
          </p:cNvPr>
          <p:cNvSpPr>
            <a:spLocks noGrp="1"/>
          </p:cNvSpPr>
          <p:nvPr>
            <p:ph idx="1"/>
          </p:nvPr>
        </p:nvSpPr>
        <p:spPr>
          <a:xfrm>
            <a:off x="4447308" y="591344"/>
            <a:ext cx="6906491" cy="5585619"/>
          </a:xfrm>
        </p:spPr>
        <p:txBody>
          <a:bodyPr anchor="ctr">
            <a:normAutofit/>
          </a:bodyPr>
          <a:lstStyle/>
          <a:p>
            <a:r>
              <a:rPr lang="en-GB" dirty="0">
                <a:hlinkClick r:id="rId2"/>
              </a:rPr>
              <a:t>https://kgh-triage.vercel.app/</a:t>
            </a:r>
            <a:endParaRPr lang="en-GB" dirty="0"/>
          </a:p>
          <a:p>
            <a:r>
              <a:rPr lang="en-GB" dirty="0"/>
              <a:t>Working with Mr Nafie who is doing a qualification in AI</a:t>
            </a:r>
          </a:p>
          <a:p>
            <a:r>
              <a:rPr lang="en-GB" dirty="0"/>
              <a:t>Commercial opportunities</a:t>
            </a:r>
          </a:p>
          <a:p>
            <a:r>
              <a:rPr lang="en-GB" dirty="0"/>
              <a:t>Compliance work</a:t>
            </a:r>
          </a:p>
        </p:txBody>
      </p:sp>
    </p:spTree>
    <p:extLst>
      <p:ext uri="{BB962C8B-B14F-4D97-AF65-F5344CB8AC3E}">
        <p14:creationId xmlns:p14="http://schemas.microsoft.com/office/powerpoint/2010/main" val="1779393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screenshot of a computer&#10;&#10;AI-generated content may be incorrect.">
            <a:extLst>
              <a:ext uri="{FF2B5EF4-FFF2-40B4-BE49-F238E27FC236}">
                <a16:creationId xmlns:a16="http://schemas.microsoft.com/office/drawing/2014/main" id="{F5F33475-1D58-C476-0EBF-C5AF67D926FD}"/>
              </a:ext>
            </a:extLst>
          </p:cNvPr>
          <p:cNvPicPr>
            <a:picLocks noChangeAspect="1"/>
          </p:cNvPicPr>
          <p:nvPr/>
        </p:nvPicPr>
        <p:blipFill>
          <a:blip r:embed="rId2"/>
          <a:srcRect l="1460" r="3412" b="1"/>
          <a:stretch>
            <a:fillRect/>
          </a:stretch>
        </p:blipFill>
        <p:spPr>
          <a:xfrm>
            <a:off x="20" y="1282"/>
            <a:ext cx="12191980" cy="6856718"/>
          </a:xfrm>
          <a:prstGeom prst="rect">
            <a:avLst/>
          </a:prstGeom>
        </p:spPr>
      </p:pic>
    </p:spTree>
    <p:extLst>
      <p:ext uri="{BB962C8B-B14F-4D97-AF65-F5344CB8AC3E}">
        <p14:creationId xmlns:p14="http://schemas.microsoft.com/office/powerpoint/2010/main" val="3012209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2B1ED872-3D9C-D772-4E54-6B5E53A99DAC}"/>
              </a:ext>
            </a:extLst>
          </p:cNvPr>
          <p:cNvPicPr>
            <a:picLocks noChangeAspect="1"/>
          </p:cNvPicPr>
          <p:nvPr/>
        </p:nvPicPr>
        <p:blipFill>
          <a:blip r:embed="rId2"/>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388367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777FFA-E4AC-77E0-A75B-B5C72F34BA32}"/>
              </a:ext>
            </a:extLst>
          </p:cNvPr>
          <p:cNvSpPr>
            <a:spLocks noGrp="1"/>
          </p:cNvSpPr>
          <p:nvPr>
            <p:ph type="title"/>
          </p:nvPr>
        </p:nvSpPr>
        <p:spPr>
          <a:xfrm>
            <a:off x="686834" y="1153572"/>
            <a:ext cx="3200400" cy="4461163"/>
          </a:xfrm>
        </p:spPr>
        <p:txBody>
          <a:bodyPr>
            <a:normAutofit/>
          </a:bodyPr>
          <a:lstStyle/>
          <a:p>
            <a:r>
              <a:rPr lang="en-GB">
                <a:solidFill>
                  <a:srgbClr val="FFFFFF"/>
                </a:solidFill>
              </a:rPr>
              <a:t>Questions, Thoughts &amp; Thank You’s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06E9853-CF04-6ADB-3DE0-BF788C7ACA53}"/>
              </a:ext>
            </a:extLst>
          </p:cNvPr>
          <p:cNvSpPr>
            <a:spLocks noGrp="1"/>
          </p:cNvSpPr>
          <p:nvPr>
            <p:ph idx="1"/>
          </p:nvPr>
        </p:nvSpPr>
        <p:spPr>
          <a:xfrm>
            <a:off x="4447308" y="591344"/>
            <a:ext cx="6906491" cy="5585619"/>
          </a:xfrm>
        </p:spPr>
        <p:txBody>
          <a:bodyPr anchor="ctr">
            <a:normAutofit/>
          </a:bodyPr>
          <a:lstStyle/>
          <a:p>
            <a:r>
              <a:rPr lang="en-GB" dirty="0"/>
              <a:t>Thank you to David Payne, Shady Nafie &amp; Dan (Their secretary) for being friendly and accommodating</a:t>
            </a:r>
          </a:p>
          <a:p>
            <a:r>
              <a:rPr lang="en-GB" dirty="0"/>
              <a:t>Thank you to Cathy and Mike for the opportunity</a:t>
            </a:r>
          </a:p>
          <a:p>
            <a:r>
              <a:rPr lang="en-GB" dirty="0"/>
              <a:t>Thank you to Jayne Chambers (Transformation Manager @ KGH) for opening doors!</a:t>
            </a:r>
          </a:p>
          <a:p>
            <a:r>
              <a:rPr lang="en-GB" dirty="0"/>
              <a:t>Interface role vital for better relations between primary/secondary care and improving the patient journey and outcomes</a:t>
            </a:r>
          </a:p>
          <a:p>
            <a:endParaRPr lang="en-GB" dirty="0"/>
          </a:p>
        </p:txBody>
      </p:sp>
    </p:spTree>
    <p:extLst>
      <p:ext uri="{BB962C8B-B14F-4D97-AF65-F5344CB8AC3E}">
        <p14:creationId xmlns:p14="http://schemas.microsoft.com/office/powerpoint/2010/main" val="83875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188AEE-F631-432C-E5EC-725039B03CDE}"/>
              </a:ext>
            </a:extLst>
          </p:cNvPr>
          <p:cNvSpPr>
            <a:spLocks noGrp="1"/>
          </p:cNvSpPr>
          <p:nvPr>
            <p:ph type="title"/>
          </p:nvPr>
        </p:nvSpPr>
        <p:spPr>
          <a:xfrm>
            <a:off x="686834" y="1153572"/>
            <a:ext cx="3200400" cy="4461163"/>
          </a:xfrm>
        </p:spPr>
        <p:txBody>
          <a:bodyPr>
            <a:normAutofit/>
          </a:bodyPr>
          <a:lstStyle/>
          <a:p>
            <a:r>
              <a:rPr lang="en-GB">
                <a:solidFill>
                  <a:srgbClr val="FFFFFF"/>
                </a:solidFill>
              </a:rPr>
              <a:t>Background</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9F45C5C-FA29-B1A7-9342-A17100E6C84A}"/>
              </a:ext>
            </a:extLst>
          </p:cNvPr>
          <p:cNvSpPr>
            <a:spLocks noGrp="1"/>
          </p:cNvSpPr>
          <p:nvPr>
            <p:ph idx="1"/>
          </p:nvPr>
        </p:nvSpPr>
        <p:spPr>
          <a:xfrm>
            <a:off x="4447308" y="591344"/>
            <a:ext cx="6906491" cy="5585619"/>
          </a:xfrm>
        </p:spPr>
        <p:txBody>
          <a:bodyPr anchor="ctr">
            <a:normAutofit/>
          </a:bodyPr>
          <a:lstStyle/>
          <a:p>
            <a:r>
              <a:rPr lang="en-GB" dirty="0"/>
              <a:t>GP Partner – Lakeside Corby</a:t>
            </a:r>
          </a:p>
          <a:p>
            <a:r>
              <a:rPr lang="en-GB" dirty="0"/>
              <a:t>LMC Rep – Lakeside Corby</a:t>
            </a:r>
          </a:p>
          <a:p>
            <a:r>
              <a:rPr lang="en-GB" dirty="0"/>
              <a:t>Locality Lead – Corby &amp; Oundle</a:t>
            </a:r>
          </a:p>
        </p:txBody>
      </p:sp>
    </p:spTree>
    <p:extLst>
      <p:ext uri="{BB962C8B-B14F-4D97-AF65-F5344CB8AC3E}">
        <p14:creationId xmlns:p14="http://schemas.microsoft.com/office/powerpoint/2010/main" val="3430829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4FCE69-3B41-3623-2B1C-2FBE6D7C87C7}"/>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Objectives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046160A-6E03-894B-6BF1-06B153187CE3}"/>
              </a:ext>
            </a:extLst>
          </p:cNvPr>
          <p:cNvSpPr>
            <a:spLocks noGrp="1"/>
          </p:cNvSpPr>
          <p:nvPr>
            <p:ph idx="1"/>
          </p:nvPr>
        </p:nvSpPr>
        <p:spPr>
          <a:xfrm>
            <a:off x="4447308" y="591344"/>
            <a:ext cx="6906491" cy="5585619"/>
          </a:xfrm>
        </p:spPr>
        <p:txBody>
          <a:bodyPr anchor="ctr">
            <a:normAutofit/>
          </a:bodyPr>
          <a:lstStyle/>
          <a:p>
            <a:r>
              <a:rPr lang="en-GB" dirty="0"/>
              <a:t>Communication</a:t>
            </a:r>
          </a:p>
          <a:p>
            <a:pPr lvl="1"/>
            <a:r>
              <a:rPr lang="en-GB" dirty="0"/>
              <a:t>Letters</a:t>
            </a:r>
          </a:p>
          <a:p>
            <a:pPr lvl="1"/>
            <a:r>
              <a:rPr lang="en-GB" dirty="0"/>
              <a:t>Complaints</a:t>
            </a:r>
          </a:p>
          <a:p>
            <a:pPr lvl="1"/>
            <a:r>
              <a:rPr lang="en-GB" dirty="0"/>
              <a:t>A&amp;G queries and responses</a:t>
            </a:r>
          </a:p>
          <a:p>
            <a:r>
              <a:rPr lang="en-GB" dirty="0"/>
              <a:t>Pathways</a:t>
            </a:r>
          </a:p>
          <a:p>
            <a:pPr lvl="1"/>
            <a:r>
              <a:rPr lang="en-GB" dirty="0"/>
              <a:t>Optimise utilisation of 1-stop clinic</a:t>
            </a:r>
          </a:p>
          <a:p>
            <a:pPr lvl="1"/>
            <a:r>
              <a:rPr lang="en-GB" dirty="0"/>
              <a:t>A&amp;G vs C&amp;B vs 2ww</a:t>
            </a:r>
          </a:p>
          <a:p>
            <a:pPr lvl="1"/>
            <a:r>
              <a:rPr lang="en-GB" dirty="0"/>
              <a:t>C&amp;B Referral Delays – DP only had one in the last few weeks!</a:t>
            </a:r>
          </a:p>
          <a:p>
            <a:pPr lvl="1"/>
            <a:r>
              <a:rPr lang="en-GB" dirty="0"/>
              <a:t>GIRFT</a:t>
            </a:r>
          </a:p>
          <a:p>
            <a:r>
              <a:rPr lang="en-GB" dirty="0"/>
              <a:t>Educational/engagement activities</a:t>
            </a:r>
          </a:p>
          <a:p>
            <a:pPr lvl="1"/>
            <a:r>
              <a:rPr lang="en-GB" dirty="0"/>
              <a:t>PLT </a:t>
            </a:r>
          </a:p>
        </p:txBody>
      </p:sp>
    </p:spTree>
    <p:extLst>
      <p:ext uri="{BB962C8B-B14F-4D97-AF65-F5344CB8AC3E}">
        <p14:creationId xmlns:p14="http://schemas.microsoft.com/office/powerpoint/2010/main" val="4063444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C0059B-BB57-EEE1-30E7-F1DD0FCB5B1E}"/>
              </a:ext>
            </a:extLst>
          </p:cNvPr>
          <p:cNvSpPr>
            <a:spLocks noGrp="1"/>
          </p:cNvSpPr>
          <p:nvPr>
            <p:ph type="title"/>
          </p:nvPr>
        </p:nvSpPr>
        <p:spPr>
          <a:xfrm>
            <a:off x="686834" y="1153572"/>
            <a:ext cx="3200400" cy="4461163"/>
          </a:xfrm>
        </p:spPr>
        <p:txBody>
          <a:bodyPr>
            <a:normAutofit/>
          </a:bodyPr>
          <a:lstStyle/>
          <a:p>
            <a:r>
              <a:rPr lang="en-US" b="1">
                <a:solidFill>
                  <a:srgbClr val="FFFFFF"/>
                </a:solidFill>
              </a:rPr>
              <a:t>Results from our local GP retention survey</a:t>
            </a:r>
            <a:endParaRPr lang="en-GB" b="1">
              <a:solidFill>
                <a:srgbClr val="FFFFFF"/>
              </a:solidFill>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CA1EB36-0BC8-E80F-5EB3-D8B7F24281BD}"/>
              </a:ext>
            </a:extLst>
          </p:cNvPr>
          <p:cNvSpPr>
            <a:spLocks noGrp="1"/>
          </p:cNvSpPr>
          <p:nvPr>
            <p:ph idx="1"/>
          </p:nvPr>
        </p:nvSpPr>
        <p:spPr>
          <a:xfrm>
            <a:off x="4447308" y="591344"/>
            <a:ext cx="6906491" cy="5585619"/>
          </a:xfrm>
        </p:spPr>
        <p:txBody>
          <a:bodyPr anchor="ctr">
            <a:normAutofit/>
          </a:bodyPr>
          <a:lstStyle/>
          <a:p>
            <a:pPr lvl="1"/>
            <a:endParaRPr lang="en-GB"/>
          </a:p>
          <a:p>
            <a:r>
              <a:rPr lang="en-GB"/>
              <a:t>Top 3 factors having a negative impact upon job satisfaction and resilience</a:t>
            </a:r>
          </a:p>
          <a:p>
            <a:endParaRPr lang="en-GB"/>
          </a:p>
          <a:p>
            <a:pPr lvl="2"/>
            <a:r>
              <a:rPr lang="en-GB" dirty="0"/>
              <a:t>Excessive primary care workload (83% rated as very high/high impact)</a:t>
            </a:r>
          </a:p>
          <a:p>
            <a:pPr lvl="2"/>
            <a:endParaRPr lang="en-GB" dirty="0"/>
          </a:p>
          <a:p>
            <a:pPr lvl="2"/>
            <a:r>
              <a:rPr lang="en-GB" b="1"/>
              <a:t>Excessive inappropriate secondary care workload (72% rated as very high/high impact)</a:t>
            </a:r>
          </a:p>
          <a:p>
            <a:pPr lvl="2"/>
            <a:endParaRPr lang="en-GB" b="1"/>
          </a:p>
          <a:p>
            <a:pPr lvl="2"/>
            <a:r>
              <a:rPr lang="en-GB" b="1"/>
              <a:t>Poor communication with secondary care (70% rated as very high/high impact)</a:t>
            </a:r>
          </a:p>
          <a:p>
            <a:pPr marL="0" indent="0">
              <a:buNone/>
            </a:pPr>
            <a:endParaRPr lang="en-GB" dirty="0"/>
          </a:p>
        </p:txBody>
      </p:sp>
      <p:sp>
        <p:nvSpPr>
          <p:cNvPr id="4" name="Slide Number Placeholder 3">
            <a:extLst>
              <a:ext uri="{FF2B5EF4-FFF2-40B4-BE49-F238E27FC236}">
                <a16:creationId xmlns:a16="http://schemas.microsoft.com/office/drawing/2014/main" id="{98A528B1-8DD3-4FEA-735E-211A295A43C5}"/>
              </a:ext>
            </a:extLst>
          </p:cNvPr>
          <p:cNvSpPr>
            <a:spLocks noGrp="1"/>
          </p:cNvSpPr>
          <p:nvPr>
            <p:ph type="sldNum" sz="quarter" idx="4"/>
          </p:nvPr>
        </p:nvSpPr>
        <p:spPr>
          <a:xfrm>
            <a:off x="9541564" y="6356350"/>
            <a:ext cx="1812235" cy="365125"/>
          </a:xfrm>
          <a:prstGeom prst="rect">
            <a:avLst/>
          </a:prstGeom>
        </p:spPr>
        <p:txBody>
          <a:bodyPr vert="horz" lIns="91440" tIns="45720" rIns="91440" bIns="45720" rtlCol="0">
            <a:normAutofit/>
          </a:bodyPr>
          <a:lstStyle>
            <a:defPPr>
              <a:defRPr lang="en-US"/>
            </a:defPPr>
            <a:lvl1pPr marL="0" algn="ctr" defTabSz="914400" rtl="0" eaLnBrk="1" latinLnBrk="0" hangingPunct="1">
              <a:defRPr sz="900" kern="1200">
                <a:solidFill>
                  <a:schemeClr val="tx1">
                    <a:tint val="75000"/>
                  </a:schemeClr>
                </a:solidFill>
                <a:latin typeface="Inter" panose="02000503000000020004" pitchFamily="2" charset="0"/>
                <a:ea typeface="Inter" panose="02000503000000020004"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FC70ACDB-8995-1F41-BC2C-0D88857AC825}" type="slidenum">
              <a:rPr lang="en-US" smtClean="0"/>
              <a:pPr>
                <a:spcAft>
                  <a:spcPts val="600"/>
                </a:spcAft>
              </a:pPr>
              <a:t>4</a:t>
            </a:fld>
            <a:endParaRPr lang="en-US"/>
          </a:p>
        </p:txBody>
      </p:sp>
    </p:spTree>
    <p:extLst>
      <p:ext uri="{BB962C8B-B14F-4D97-AF65-F5344CB8AC3E}">
        <p14:creationId xmlns:p14="http://schemas.microsoft.com/office/powerpoint/2010/main" val="77982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E2A442-0CD4-B97F-761C-195531B1F5C0}"/>
              </a:ext>
            </a:extLst>
          </p:cNvPr>
          <p:cNvSpPr>
            <a:spLocks noGrp="1"/>
          </p:cNvSpPr>
          <p:nvPr>
            <p:ph type="title"/>
          </p:nvPr>
        </p:nvSpPr>
        <p:spPr>
          <a:xfrm>
            <a:off x="77638" y="1153572"/>
            <a:ext cx="3809596" cy="4461163"/>
          </a:xfrm>
        </p:spPr>
        <p:txBody>
          <a:bodyPr>
            <a:normAutofit/>
          </a:bodyPr>
          <a:lstStyle/>
          <a:p>
            <a:r>
              <a:rPr lang="en-GB" dirty="0">
                <a:solidFill>
                  <a:srgbClr val="FFFFFF"/>
                </a:solidFill>
              </a:rPr>
              <a:t>An example….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982E2EF-AE52-1387-AE31-D7B6540C8E52}"/>
              </a:ext>
            </a:extLst>
          </p:cNvPr>
          <p:cNvSpPr>
            <a:spLocks noGrp="1"/>
          </p:cNvSpPr>
          <p:nvPr>
            <p:ph idx="1"/>
          </p:nvPr>
        </p:nvSpPr>
        <p:spPr>
          <a:xfrm>
            <a:off x="4447308" y="591344"/>
            <a:ext cx="6906491" cy="5585619"/>
          </a:xfrm>
        </p:spPr>
        <p:txBody>
          <a:bodyPr anchor="ctr">
            <a:normAutofit/>
          </a:bodyPr>
          <a:lstStyle/>
          <a:p>
            <a:pPr marL="0" indent="0">
              <a:buNone/>
            </a:pPr>
            <a:r>
              <a:rPr lang="en-GB" sz="1800" dirty="0"/>
              <a:t>Good afternoon, </a:t>
            </a:r>
          </a:p>
          <a:p>
            <a:pPr marL="0" indent="0">
              <a:buNone/>
            </a:pPr>
            <a:r>
              <a:rPr lang="en-GB" sz="1800" dirty="0"/>
              <a:t>I just had a quick question as I believe you are the GP liaison? If I am incorrect please let me know.</a:t>
            </a:r>
          </a:p>
          <a:p>
            <a:pPr marL="0" indent="0">
              <a:buNone/>
            </a:pPr>
            <a:r>
              <a:rPr lang="en-GB" sz="1800" b="1" dirty="0"/>
              <a:t>When we triage the patients from the GP referrals on ERS, some of them are being referred a while ago and then ending up a month or two later for us to triage... we just want to clarify if this is down to the patient not booking an appointment until a time after the referral has been made or if it's down to the </a:t>
            </a:r>
            <a:r>
              <a:rPr lang="en-GB" sz="1800" b="1" dirty="0" err="1"/>
              <a:t>gp</a:t>
            </a:r>
            <a:r>
              <a:rPr lang="en-GB" sz="1800" b="1" dirty="0"/>
              <a:t> not sending the referral off right away? I have had Mr Payne just enquiring about this during our triage session yesterday</a:t>
            </a:r>
          </a:p>
          <a:p>
            <a:pPr marL="0" indent="0">
              <a:buNone/>
            </a:pPr>
            <a:r>
              <a:rPr lang="en-GB" sz="1800" b="1" dirty="0"/>
              <a:t>an example we had was a patient whose referral was made on the 20th October but was only just added for us to triage in the last week - this patient has actually been upgraded to a 2ww from Mr Payne - so Mr Payne was concerned as its been over a month before he actually got to asses the referral</a:t>
            </a:r>
          </a:p>
          <a:p>
            <a:pPr marL="0" indent="0">
              <a:buNone/>
            </a:pPr>
            <a:r>
              <a:rPr lang="en-GB" sz="1800" dirty="0"/>
              <a:t>thanks</a:t>
            </a:r>
            <a:br>
              <a:rPr lang="en-GB" sz="1800" dirty="0"/>
            </a:br>
            <a:r>
              <a:rPr lang="en-GB" sz="1800" dirty="0"/>
              <a:t>XXXXX</a:t>
            </a:r>
          </a:p>
          <a:p>
            <a:pPr marL="0" indent="0">
              <a:buNone/>
            </a:pPr>
            <a:r>
              <a:rPr lang="en-GB" sz="1800" b="1" i="1" dirty="0"/>
              <a:t>Urology Outpatient Waiting List Officers</a:t>
            </a:r>
            <a:endParaRPr lang="en-GB" sz="1800" dirty="0"/>
          </a:p>
          <a:p>
            <a:endParaRPr lang="en-GB" sz="1800" dirty="0"/>
          </a:p>
        </p:txBody>
      </p:sp>
    </p:spTree>
    <p:extLst>
      <p:ext uri="{BB962C8B-B14F-4D97-AF65-F5344CB8AC3E}">
        <p14:creationId xmlns:p14="http://schemas.microsoft.com/office/powerpoint/2010/main" val="2194944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EB2CDD-AC02-1C8C-158E-D7EBF5C3C56C}"/>
              </a:ext>
            </a:extLst>
          </p:cNvPr>
          <p:cNvSpPr>
            <a:spLocks noGrp="1"/>
          </p:cNvSpPr>
          <p:nvPr>
            <p:ph type="title"/>
          </p:nvPr>
        </p:nvSpPr>
        <p:spPr>
          <a:xfrm>
            <a:off x="0" y="1153572"/>
            <a:ext cx="3887234" cy="4461163"/>
          </a:xfrm>
        </p:spPr>
        <p:txBody>
          <a:bodyPr>
            <a:normAutofit/>
          </a:bodyPr>
          <a:lstStyle/>
          <a:p>
            <a:r>
              <a:rPr lang="en-GB" sz="3600" dirty="0">
                <a:solidFill>
                  <a:srgbClr val="FFFFFF"/>
                </a:solidFill>
              </a:rPr>
              <a:t>Triaging C&amp;B Urology Referrals – the benefits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5160FB-F203-C506-533E-D39DDAC98535}"/>
              </a:ext>
            </a:extLst>
          </p:cNvPr>
          <p:cNvSpPr>
            <a:spLocks noGrp="1"/>
          </p:cNvSpPr>
          <p:nvPr>
            <p:ph idx="1"/>
          </p:nvPr>
        </p:nvSpPr>
        <p:spPr>
          <a:xfrm>
            <a:off x="4447308" y="591344"/>
            <a:ext cx="6906491" cy="5585619"/>
          </a:xfrm>
        </p:spPr>
        <p:txBody>
          <a:bodyPr anchor="ctr">
            <a:normAutofit/>
          </a:bodyPr>
          <a:lstStyle/>
          <a:p>
            <a:pPr marL="0" indent="0">
              <a:buNone/>
            </a:pPr>
            <a:r>
              <a:rPr lang="en-GB" sz="2000" dirty="0"/>
              <a:t>Small number of patients however, out of 51 patients triaged</a:t>
            </a:r>
          </a:p>
          <a:p>
            <a:r>
              <a:rPr lang="en-GB" sz="2000" b="1" dirty="0"/>
              <a:t>26% </a:t>
            </a:r>
            <a:r>
              <a:rPr lang="en-GB" sz="2000" dirty="0"/>
              <a:t>declined freeing up valuable space, some moved to correct pathways</a:t>
            </a:r>
          </a:p>
          <a:p>
            <a:pPr lvl="1"/>
            <a:r>
              <a:rPr lang="en-GB" sz="2000" dirty="0"/>
              <a:t>Adrenal mass on C&amp;B changed to 2ww</a:t>
            </a:r>
          </a:p>
          <a:p>
            <a:pPr lvl="1"/>
            <a:r>
              <a:rPr lang="en-GB" sz="2000" dirty="0"/>
              <a:t>2x Patients Upgraded to 2ww</a:t>
            </a:r>
          </a:p>
          <a:p>
            <a:r>
              <a:rPr lang="en-GB" sz="2000" dirty="0"/>
              <a:t>Of those accepted, urgent cases identified and care expedited</a:t>
            </a:r>
          </a:p>
          <a:p>
            <a:pPr lvl="1"/>
            <a:r>
              <a:rPr lang="en-GB" sz="2000" dirty="0"/>
              <a:t>2x Ureteric stone patients identified &amp; Mx expedited</a:t>
            </a:r>
          </a:p>
          <a:p>
            <a:pPr lvl="1"/>
            <a:r>
              <a:rPr lang="en-GB" sz="2000" dirty="0"/>
              <a:t>2x patients upgraded</a:t>
            </a:r>
          </a:p>
          <a:p>
            <a:r>
              <a:rPr lang="en-GB" sz="2000" dirty="0"/>
              <a:t>Tests requested to facilitate current clinic appointments identified</a:t>
            </a:r>
          </a:p>
          <a:p>
            <a:r>
              <a:rPr lang="en-GB" sz="2000" dirty="0"/>
              <a:t>Triaging identified tests required for future One Stop clinics                    </a:t>
            </a:r>
          </a:p>
          <a:p>
            <a:pPr lvl="1"/>
            <a:r>
              <a:rPr lang="en-GB" sz="2000" dirty="0"/>
              <a:t>USS, Flexi, Flow, X-rays</a:t>
            </a:r>
          </a:p>
          <a:p>
            <a:r>
              <a:rPr lang="en-GB" sz="2000" dirty="0"/>
              <a:t>Urgent waits/2ww reduced</a:t>
            </a:r>
          </a:p>
          <a:p>
            <a:r>
              <a:rPr lang="en-GB" sz="2000" dirty="0"/>
              <a:t>IPSS / FVC don’t forget</a:t>
            </a:r>
          </a:p>
          <a:p>
            <a:endParaRPr lang="en-GB" sz="1300" dirty="0"/>
          </a:p>
        </p:txBody>
      </p:sp>
    </p:spTree>
    <p:extLst>
      <p:ext uri="{BB962C8B-B14F-4D97-AF65-F5344CB8AC3E}">
        <p14:creationId xmlns:p14="http://schemas.microsoft.com/office/powerpoint/2010/main" val="676387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C92C4A-1C3C-CC25-F402-75B5C772BE72}"/>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C6303AB-766B-0469-AF8E-4892140916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6BD78D9-BA7A-E18D-AE8F-D1C9965695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0BFF04-01C1-B435-C93F-6302F2E1AFFC}"/>
              </a:ext>
            </a:extLst>
          </p:cNvPr>
          <p:cNvSpPr>
            <a:spLocks noGrp="1"/>
          </p:cNvSpPr>
          <p:nvPr>
            <p:ph type="title"/>
          </p:nvPr>
        </p:nvSpPr>
        <p:spPr>
          <a:xfrm>
            <a:off x="0" y="1153572"/>
            <a:ext cx="3887234" cy="4461163"/>
          </a:xfrm>
        </p:spPr>
        <p:txBody>
          <a:bodyPr>
            <a:normAutofit/>
          </a:bodyPr>
          <a:lstStyle/>
          <a:p>
            <a:r>
              <a:rPr lang="en-GB" dirty="0">
                <a:solidFill>
                  <a:srgbClr val="FFFFFF"/>
                </a:solidFill>
              </a:rPr>
              <a:t>Key Themes</a:t>
            </a:r>
          </a:p>
        </p:txBody>
      </p:sp>
      <p:sp>
        <p:nvSpPr>
          <p:cNvPr id="18" name="Arc 17">
            <a:extLst>
              <a:ext uri="{FF2B5EF4-FFF2-40B4-BE49-F238E27FC236}">
                <a16:creationId xmlns:a16="http://schemas.microsoft.com/office/drawing/2014/main" id="{8CFFC7BC-D52F-02F2-5A4B-26831A08A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C743FD7-3B28-76DF-17AD-C8405B531F5D}"/>
              </a:ext>
            </a:extLst>
          </p:cNvPr>
          <p:cNvSpPr>
            <a:spLocks noGrp="1"/>
          </p:cNvSpPr>
          <p:nvPr>
            <p:ph idx="1"/>
          </p:nvPr>
        </p:nvSpPr>
        <p:spPr>
          <a:xfrm>
            <a:off x="4447308" y="1535502"/>
            <a:ext cx="6906491" cy="4641461"/>
          </a:xfrm>
        </p:spPr>
        <p:txBody>
          <a:bodyPr anchor="ctr">
            <a:normAutofit fontScale="70000" lnSpcReduction="20000"/>
          </a:bodyPr>
          <a:lstStyle/>
          <a:p>
            <a:pPr marL="0" indent="0">
              <a:buNone/>
            </a:pPr>
            <a:endParaRPr lang="en-GB" dirty="0"/>
          </a:p>
          <a:p>
            <a:r>
              <a:rPr lang="en-GB" sz="3300" dirty="0"/>
              <a:t>Communication – it needs to improve (both ways)</a:t>
            </a:r>
          </a:p>
          <a:p>
            <a:pPr lvl="1"/>
            <a:r>
              <a:rPr lang="en-GB" sz="2800" dirty="0"/>
              <a:t>Understanding of pathways/systems mutually</a:t>
            </a:r>
          </a:p>
          <a:p>
            <a:pPr lvl="1"/>
            <a:r>
              <a:rPr lang="en-GB" sz="2800" dirty="0"/>
              <a:t>Responsive access</a:t>
            </a:r>
          </a:p>
          <a:p>
            <a:pPr lvl="1"/>
            <a:r>
              <a:rPr lang="en-GB" sz="2800" dirty="0"/>
              <a:t>Development of relationships</a:t>
            </a:r>
          </a:p>
          <a:p>
            <a:endParaRPr lang="en-GB" sz="3300" dirty="0"/>
          </a:p>
          <a:p>
            <a:r>
              <a:rPr lang="en-GB" sz="3300" dirty="0"/>
              <a:t>Consistency</a:t>
            </a:r>
          </a:p>
          <a:p>
            <a:pPr lvl="1"/>
            <a:r>
              <a:rPr lang="en-GB" sz="2800" dirty="0"/>
              <a:t>Pathways (agreed and accessible) to support referrals</a:t>
            </a:r>
          </a:p>
          <a:p>
            <a:pPr lvl="1"/>
            <a:r>
              <a:rPr lang="en-GB" sz="2800" dirty="0"/>
              <a:t>Responses to add value, especially A&amp;G</a:t>
            </a:r>
          </a:p>
          <a:p>
            <a:pPr lvl="1"/>
            <a:r>
              <a:rPr lang="en-GB" sz="2800" dirty="0"/>
              <a:t>Reduce admin burden</a:t>
            </a:r>
          </a:p>
          <a:p>
            <a:pPr lvl="1"/>
            <a:endParaRPr lang="en-GB" sz="2800" dirty="0"/>
          </a:p>
          <a:p>
            <a:r>
              <a:rPr lang="en-GB" sz="3300" dirty="0"/>
              <a:t>Technology</a:t>
            </a:r>
          </a:p>
          <a:p>
            <a:pPr lvl="1"/>
            <a:r>
              <a:rPr lang="en-GB" sz="2800" dirty="0"/>
              <a:t>AI to help with aiding clinical decision making</a:t>
            </a:r>
          </a:p>
          <a:p>
            <a:pPr lvl="1"/>
            <a:r>
              <a:rPr lang="en-GB" sz="2800" dirty="0"/>
              <a:t>Assisting OPD with data to aid triage/appointment value e.g. IPSS/FVC/UTI etc</a:t>
            </a:r>
          </a:p>
          <a:p>
            <a:pPr lvl="1"/>
            <a:endParaRPr lang="en-GB" dirty="0"/>
          </a:p>
          <a:p>
            <a:pPr lvl="1"/>
            <a:endParaRPr lang="en-GB" dirty="0"/>
          </a:p>
          <a:p>
            <a:pPr lvl="1"/>
            <a:endParaRPr lang="en-GB" dirty="0"/>
          </a:p>
        </p:txBody>
      </p:sp>
    </p:spTree>
    <p:extLst>
      <p:ext uri="{BB962C8B-B14F-4D97-AF65-F5344CB8AC3E}">
        <p14:creationId xmlns:p14="http://schemas.microsoft.com/office/powerpoint/2010/main" val="1160187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94B59D-AA28-E65C-4365-8971BB80C0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5CD5B52-2DB8-83E8-0FD1-FA39AC7DE8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F73602D-2EE6-D412-7EAD-EDE3C917D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649996-5B7F-B4C8-D99C-A391965AF685}"/>
              </a:ext>
            </a:extLst>
          </p:cNvPr>
          <p:cNvSpPr>
            <a:spLocks noGrp="1"/>
          </p:cNvSpPr>
          <p:nvPr>
            <p:ph type="title"/>
          </p:nvPr>
        </p:nvSpPr>
        <p:spPr>
          <a:xfrm>
            <a:off x="77638" y="1153572"/>
            <a:ext cx="3809596" cy="4461163"/>
          </a:xfrm>
        </p:spPr>
        <p:txBody>
          <a:bodyPr>
            <a:normAutofit/>
          </a:bodyPr>
          <a:lstStyle/>
          <a:p>
            <a:r>
              <a:rPr lang="en-GB" dirty="0">
                <a:solidFill>
                  <a:srgbClr val="FFFFFF"/>
                </a:solidFill>
              </a:rPr>
              <a:t>We need to talk more to each other….</a:t>
            </a:r>
          </a:p>
        </p:txBody>
      </p:sp>
      <p:sp>
        <p:nvSpPr>
          <p:cNvPr id="12" name="Arc 11">
            <a:extLst>
              <a:ext uri="{FF2B5EF4-FFF2-40B4-BE49-F238E27FC236}">
                <a16:creationId xmlns:a16="http://schemas.microsoft.com/office/drawing/2014/main" id="{3CA3273E-F122-5643-4830-597221F75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70E7AD5-A5B8-E4EF-1005-DE5ACFACA73B}"/>
              </a:ext>
            </a:extLst>
          </p:cNvPr>
          <p:cNvSpPr>
            <a:spLocks noGrp="1"/>
          </p:cNvSpPr>
          <p:nvPr>
            <p:ph idx="1"/>
          </p:nvPr>
        </p:nvSpPr>
        <p:spPr>
          <a:xfrm>
            <a:off x="4447308" y="591344"/>
            <a:ext cx="6906491" cy="5585619"/>
          </a:xfrm>
        </p:spPr>
        <p:txBody>
          <a:bodyPr anchor="ctr">
            <a:normAutofit/>
          </a:bodyPr>
          <a:lstStyle/>
          <a:p>
            <a:endParaRPr lang="en-GB" sz="1800" dirty="0"/>
          </a:p>
        </p:txBody>
      </p:sp>
    </p:spTree>
    <p:extLst>
      <p:ext uri="{BB962C8B-B14F-4D97-AF65-F5344CB8AC3E}">
        <p14:creationId xmlns:p14="http://schemas.microsoft.com/office/powerpoint/2010/main" val="1109687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4B4F3-9673-083A-3579-BE4FF283EA23}"/>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CE7B588D-9054-15CA-214E-F4FE043D5ACA}"/>
              </a:ext>
            </a:extLst>
          </p:cNvPr>
          <p:cNvSpPr txBox="1"/>
          <p:nvPr/>
        </p:nvSpPr>
        <p:spPr>
          <a:xfrm rot="17014534">
            <a:off x="3694506" y="-89309"/>
            <a:ext cx="8660174" cy="5014623"/>
          </a:xfrm>
          <a:prstGeom prst="rect">
            <a:avLst/>
          </a:prstGeom>
          <a:noFill/>
        </p:spPr>
        <p:txBody>
          <a:bodyPr wrap="square" rtlCol="0">
            <a:prstTxWarp prst="textArchDown">
              <a:avLst>
                <a:gd name="adj" fmla="val 54313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WHICH CAN SIGNIFCANTLY DELAY OR IMPACT THE PATIENT JOURNEY </a:t>
            </a:r>
          </a:p>
        </p:txBody>
      </p:sp>
      <p:sp>
        <p:nvSpPr>
          <p:cNvPr id="13" name="TextBox 12">
            <a:extLst>
              <a:ext uri="{FF2B5EF4-FFF2-40B4-BE49-F238E27FC236}">
                <a16:creationId xmlns:a16="http://schemas.microsoft.com/office/drawing/2014/main" id="{FA64D0D7-8D1C-0A4B-EA6D-59AFFCB5E4E0}"/>
              </a:ext>
            </a:extLst>
          </p:cNvPr>
          <p:cNvSpPr txBox="1"/>
          <p:nvPr/>
        </p:nvSpPr>
        <p:spPr>
          <a:xfrm rot="17518430">
            <a:off x="-1873752" y="-3167263"/>
            <a:ext cx="11308492" cy="8646513"/>
          </a:xfrm>
          <a:prstGeom prst="rect">
            <a:avLst/>
          </a:prstGeom>
          <a:noFill/>
        </p:spPr>
        <p:txBody>
          <a:bodyPr wrap="square" rtlCol="0">
            <a:prstTxWarp prst="textArchDown">
              <a:avLst>
                <a:gd name="adj" fmla="val 121360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WHICH CAUSES FRUSTRATION IN GENERAL PRACTICE</a:t>
            </a:r>
          </a:p>
        </p:txBody>
      </p:sp>
      <p:sp>
        <p:nvSpPr>
          <p:cNvPr id="11" name="Arc 10">
            <a:extLst>
              <a:ext uri="{FF2B5EF4-FFF2-40B4-BE49-F238E27FC236}">
                <a16:creationId xmlns:a16="http://schemas.microsoft.com/office/drawing/2014/main" id="{6DD48F09-7431-4791-0D16-82FA02D58BEA}"/>
              </a:ext>
            </a:extLst>
          </p:cNvPr>
          <p:cNvSpPr/>
          <p:nvPr/>
        </p:nvSpPr>
        <p:spPr>
          <a:xfrm rot="4909661">
            <a:off x="-4406105" y="-5891766"/>
            <a:ext cx="13278702" cy="12388299"/>
          </a:xfrm>
          <a:prstGeom prst="arc">
            <a:avLst>
              <a:gd name="adj1" fmla="val 16504079"/>
              <a:gd name="adj2" fmla="val 4414"/>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Arc 11">
            <a:extLst>
              <a:ext uri="{FF2B5EF4-FFF2-40B4-BE49-F238E27FC236}">
                <a16:creationId xmlns:a16="http://schemas.microsoft.com/office/drawing/2014/main" id="{2FF9F096-0333-05FA-140C-EDC767F00A63}"/>
              </a:ext>
            </a:extLst>
          </p:cNvPr>
          <p:cNvSpPr/>
          <p:nvPr/>
        </p:nvSpPr>
        <p:spPr>
          <a:xfrm rot="4909661">
            <a:off x="-127312" y="-4015795"/>
            <a:ext cx="13337393" cy="8601072"/>
          </a:xfrm>
          <a:prstGeom prst="arc">
            <a:avLst>
              <a:gd name="adj1" fmla="val 16504079"/>
              <a:gd name="adj2" fmla="val 4414"/>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4" name="Arc 13">
            <a:extLst>
              <a:ext uri="{FF2B5EF4-FFF2-40B4-BE49-F238E27FC236}">
                <a16:creationId xmlns:a16="http://schemas.microsoft.com/office/drawing/2014/main" id="{475D42DB-3400-492A-BD69-D6D999C6EDD3}"/>
              </a:ext>
            </a:extLst>
          </p:cNvPr>
          <p:cNvSpPr/>
          <p:nvPr/>
        </p:nvSpPr>
        <p:spPr>
          <a:xfrm rot="4909661">
            <a:off x="-5909252" y="-5763522"/>
            <a:ext cx="10323812" cy="12230429"/>
          </a:xfrm>
          <a:prstGeom prst="arc">
            <a:avLst>
              <a:gd name="adj1" fmla="val 16504079"/>
              <a:gd name="adj2" fmla="val 4414"/>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Arc 3">
            <a:extLst>
              <a:ext uri="{FF2B5EF4-FFF2-40B4-BE49-F238E27FC236}">
                <a16:creationId xmlns:a16="http://schemas.microsoft.com/office/drawing/2014/main" id="{1E839303-47E4-30E1-3C97-0C50C161F79B}"/>
              </a:ext>
            </a:extLst>
          </p:cNvPr>
          <p:cNvSpPr/>
          <p:nvPr/>
        </p:nvSpPr>
        <p:spPr>
          <a:xfrm rot="4909661">
            <a:off x="-5033410" y="-4931871"/>
            <a:ext cx="8741238" cy="10482172"/>
          </a:xfrm>
          <a:prstGeom prst="arc">
            <a:avLst>
              <a:gd name="adj1" fmla="val 16504079"/>
              <a:gd name="adj2" fmla="val 4414"/>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C1922674-7027-849E-C3FA-99ED7FFA8196}"/>
              </a:ext>
            </a:extLst>
          </p:cNvPr>
          <p:cNvSpPr txBox="1"/>
          <p:nvPr/>
        </p:nvSpPr>
        <p:spPr>
          <a:xfrm>
            <a:off x="-158460" y="94165"/>
            <a:ext cx="3938954"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Aptos" panose="02110004020202020204"/>
                <a:ea typeface="+mn-ea"/>
                <a:cs typeface="+mn-cs"/>
              </a:rPr>
              <a:t>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0" i="0" u="none" strike="noStrike" kern="1200" cap="none" spc="0" normalizeH="0" baseline="0" noProof="0" dirty="0">
                <a:ln>
                  <a:noFill/>
                </a:ln>
                <a:solidFill>
                  <a:srgbClr val="0E2841">
                    <a:lumMod val="50000"/>
                    <a:lumOff val="50000"/>
                  </a:srgbClr>
                </a:solidFill>
                <a:effectLst/>
                <a:uLnTx/>
                <a:uFillTx/>
                <a:latin typeface="Aptos" panose="02110004020202020204"/>
                <a:ea typeface="+mn-ea"/>
                <a:cs typeface="+mn-cs"/>
              </a:rPr>
              <a:t>RIPPLE</a:t>
            </a:r>
            <a:r>
              <a:rPr kumimoji="0" lang="en-GB" sz="6000" b="0" i="0" u="none" strike="noStrike" kern="1200" cap="none" spc="0" normalizeH="0" baseline="0" noProof="0" dirty="0">
                <a:ln>
                  <a:noFill/>
                </a:ln>
                <a:solidFill>
                  <a:prstClr val="black"/>
                </a:solidFill>
                <a:effectLst/>
                <a:uLnTx/>
                <a:uFillTx/>
                <a:latin typeface="Aptos" panose="02110004020202020204"/>
                <a:ea typeface="+mn-ea"/>
                <a:cs typeface="+mn-cs"/>
              </a:rPr>
              <a:t> </a:t>
            </a:r>
            <a:endParaRPr kumimoji="0" lang="en-GB" sz="3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Aptos" panose="02110004020202020204"/>
                <a:ea typeface="+mn-ea"/>
                <a:cs typeface="+mn-cs"/>
              </a:rPr>
              <a:t>EFFECT</a:t>
            </a:r>
          </a:p>
        </p:txBody>
      </p:sp>
      <p:sp>
        <p:nvSpPr>
          <p:cNvPr id="6" name="TextBox 5">
            <a:extLst>
              <a:ext uri="{FF2B5EF4-FFF2-40B4-BE49-F238E27FC236}">
                <a16:creationId xmlns:a16="http://schemas.microsoft.com/office/drawing/2014/main" id="{14BDA7DD-807C-BB67-A1B0-A945D7848897}"/>
              </a:ext>
            </a:extLst>
          </p:cNvPr>
          <p:cNvSpPr txBox="1"/>
          <p:nvPr/>
        </p:nvSpPr>
        <p:spPr>
          <a:xfrm rot="18276724">
            <a:off x="-3284390" y="-2638624"/>
            <a:ext cx="9372499" cy="6700082"/>
          </a:xfrm>
          <a:prstGeom prst="rect">
            <a:avLst/>
          </a:prstGeom>
          <a:noFill/>
        </p:spPr>
        <p:txBody>
          <a:bodyPr wrap="square" rtlCol="0">
            <a:prstTxWarp prst="textArchDown">
              <a:avLst>
                <a:gd name="adj" fmla="val 145004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THE PROBLEM IS SAME DAY URGENT COMMUNICATION BETWEEN NUH AND GENERAL PRACTICE</a:t>
            </a:r>
          </a:p>
        </p:txBody>
      </p:sp>
      <p:sp>
        <p:nvSpPr>
          <p:cNvPr id="10" name="TextBox 9">
            <a:extLst>
              <a:ext uri="{FF2B5EF4-FFF2-40B4-BE49-F238E27FC236}">
                <a16:creationId xmlns:a16="http://schemas.microsoft.com/office/drawing/2014/main" id="{2B2C779D-2FF2-0706-4850-0F1CF6CED7E0}"/>
              </a:ext>
            </a:extLst>
          </p:cNvPr>
          <p:cNvSpPr txBox="1"/>
          <p:nvPr/>
        </p:nvSpPr>
        <p:spPr>
          <a:xfrm>
            <a:off x="69942" y="2182654"/>
            <a:ext cx="348215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Time lost due to delays in contacting secondary care specialties with </a:t>
            </a:r>
            <a:r>
              <a:rPr kumimoji="0" lang="en-GB" sz="1600" b="0" i="0" u="sng"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on the day</a:t>
            </a:r>
            <a:r>
              <a:rPr kumimoji="0" lang="en-GB" sz="16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 response to </a:t>
            </a:r>
            <a:r>
              <a:rPr kumimoji="0" lang="en-GB" sz="1600" b="0" i="0" u="sng"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urgent issues </a:t>
            </a:r>
          </a:p>
        </p:txBody>
      </p:sp>
      <p:sp>
        <p:nvSpPr>
          <p:cNvPr id="17" name="TextBox 16">
            <a:extLst>
              <a:ext uri="{FF2B5EF4-FFF2-40B4-BE49-F238E27FC236}">
                <a16:creationId xmlns:a16="http://schemas.microsoft.com/office/drawing/2014/main" id="{1C0D0A61-0FBF-1A11-3535-42F2F80463E5}"/>
              </a:ext>
            </a:extLst>
          </p:cNvPr>
          <p:cNvSpPr txBox="1"/>
          <p:nvPr/>
        </p:nvSpPr>
        <p:spPr>
          <a:xfrm>
            <a:off x="5536224" y="280655"/>
            <a:ext cx="2333126"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GPs spend a proportion of their day dealing with urgent, same day issues</a:t>
            </a:r>
          </a:p>
        </p:txBody>
      </p:sp>
      <p:pic>
        <p:nvPicPr>
          <p:cNvPr id="1026" name="Picture 2" descr="Two way communication - Free people icons">
            <a:extLst>
              <a:ext uri="{FF2B5EF4-FFF2-40B4-BE49-F238E27FC236}">
                <a16:creationId xmlns:a16="http://schemas.microsoft.com/office/drawing/2014/main" id="{620B8607-6C8F-C98E-D0CC-27037B42BB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216410" y="875233"/>
            <a:ext cx="890954" cy="89095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6082A5A3-C239-4686-D5FC-5C099EAB5F0B}"/>
              </a:ext>
            </a:extLst>
          </p:cNvPr>
          <p:cNvSpPr txBox="1"/>
          <p:nvPr/>
        </p:nvSpPr>
        <p:spPr>
          <a:xfrm>
            <a:off x="5582176" y="1957514"/>
            <a:ext cx="2333126"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GPs struggle to get through to colleagues in secondary care and have no means of escalating the problem feeling helpless</a:t>
            </a:r>
          </a:p>
        </p:txBody>
      </p:sp>
      <p:sp>
        <p:nvSpPr>
          <p:cNvPr id="19" name="TextBox 18">
            <a:extLst>
              <a:ext uri="{FF2B5EF4-FFF2-40B4-BE49-F238E27FC236}">
                <a16:creationId xmlns:a16="http://schemas.microsoft.com/office/drawing/2014/main" id="{E403B936-3CC1-9937-606F-DD4CD8CE65FE}"/>
              </a:ext>
            </a:extLst>
          </p:cNvPr>
          <p:cNvSpPr txBox="1"/>
          <p:nvPr/>
        </p:nvSpPr>
        <p:spPr>
          <a:xfrm>
            <a:off x="8475961" y="247158"/>
            <a:ext cx="1925407"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GP has no choice but to send patient to the Emergency Department (which doesn’t solve the problem but just results in an admission happening later in the day</a:t>
            </a:r>
          </a:p>
        </p:txBody>
      </p:sp>
      <p:sp>
        <p:nvSpPr>
          <p:cNvPr id="20" name="TextBox 19">
            <a:extLst>
              <a:ext uri="{FF2B5EF4-FFF2-40B4-BE49-F238E27FC236}">
                <a16:creationId xmlns:a16="http://schemas.microsoft.com/office/drawing/2014/main" id="{C81119F8-0AC0-A2FD-6C62-243EE6C9BA4D}"/>
              </a:ext>
            </a:extLst>
          </p:cNvPr>
          <p:cNvSpPr txBox="1"/>
          <p:nvPr/>
        </p:nvSpPr>
        <p:spPr>
          <a:xfrm>
            <a:off x="9779531" y="5485638"/>
            <a:ext cx="179380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The impact of a GP not being able to reach the Trust should not be underestimated and can significantly affect the Trusts reputation. </a:t>
            </a:r>
          </a:p>
        </p:txBody>
      </p:sp>
      <p:sp>
        <p:nvSpPr>
          <p:cNvPr id="21" name="TextBox 20">
            <a:extLst>
              <a:ext uri="{FF2B5EF4-FFF2-40B4-BE49-F238E27FC236}">
                <a16:creationId xmlns:a16="http://schemas.microsoft.com/office/drawing/2014/main" id="{35796FBE-EDF0-19E7-F6AD-C6980083A61F}"/>
              </a:ext>
            </a:extLst>
          </p:cNvPr>
          <p:cNvSpPr txBox="1"/>
          <p:nvPr/>
        </p:nvSpPr>
        <p:spPr>
          <a:xfrm>
            <a:off x="10873048" y="172033"/>
            <a:ext cx="134484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A call can ensure efficient and timely discussion and review of a patient at their time of need </a:t>
            </a:r>
          </a:p>
        </p:txBody>
      </p:sp>
      <p:sp>
        <p:nvSpPr>
          <p:cNvPr id="22" name="TextBox 21">
            <a:extLst>
              <a:ext uri="{FF2B5EF4-FFF2-40B4-BE49-F238E27FC236}">
                <a16:creationId xmlns:a16="http://schemas.microsoft.com/office/drawing/2014/main" id="{FE88A6A7-CA51-5B02-4E5F-671628FAA948}"/>
              </a:ext>
            </a:extLst>
          </p:cNvPr>
          <p:cNvSpPr txBox="1"/>
          <p:nvPr/>
        </p:nvSpPr>
        <p:spPr>
          <a:xfrm>
            <a:off x="8375427" y="2505670"/>
            <a:ext cx="192540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Delay in patient being advised what the next step of the patient journey will be</a:t>
            </a:r>
          </a:p>
        </p:txBody>
      </p:sp>
      <p:sp>
        <p:nvSpPr>
          <p:cNvPr id="23" name="TextBox 22">
            <a:extLst>
              <a:ext uri="{FF2B5EF4-FFF2-40B4-BE49-F238E27FC236}">
                <a16:creationId xmlns:a16="http://schemas.microsoft.com/office/drawing/2014/main" id="{CDBC6BF9-09F9-A93E-D707-F4B22B6BC5EA}"/>
              </a:ext>
            </a:extLst>
          </p:cNvPr>
          <p:cNvSpPr txBox="1"/>
          <p:nvPr/>
        </p:nvSpPr>
        <p:spPr>
          <a:xfrm>
            <a:off x="7580587" y="3554958"/>
            <a:ext cx="192540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Patient left worried and concerned about their health for longer than necessary</a:t>
            </a:r>
          </a:p>
        </p:txBody>
      </p:sp>
      <p:sp>
        <p:nvSpPr>
          <p:cNvPr id="24" name="TextBox 23">
            <a:extLst>
              <a:ext uri="{FF2B5EF4-FFF2-40B4-BE49-F238E27FC236}">
                <a16:creationId xmlns:a16="http://schemas.microsoft.com/office/drawing/2014/main" id="{DE5FE62C-2A35-DA86-6318-32EE7FBC3BE0}"/>
              </a:ext>
            </a:extLst>
          </p:cNvPr>
          <p:cNvSpPr txBox="1"/>
          <p:nvPr/>
        </p:nvSpPr>
        <p:spPr>
          <a:xfrm>
            <a:off x="4190231" y="3176432"/>
            <a:ext cx="233312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GPs are restricted to making calls during or between patient appointments</a:t>
            </a:r>
          </a:p>
        </p:txBody>
      </p:sp>
      <p:sp>
        <p:nvSpPr>
          <p:cNvPr id="26" name="TextBox 25">
            <a:extLst>
              <a:ext uri="{FF2B5EF4-FFF2-40B4-BE49-F238E27FC236}">
                <a16:creationId xmlns:a16="http://schemas.microsoft.com/office/drawing/2014/main" id="{009814B2-CA22-E25D-80A8-766F7D2751AD}"/>
              </a:ext>
            </a:extLst>
          </p:cNvPr>
          <p:cNvSpPr txBox="1"/>
          <p:nvPr/>
        </p:nvSpPr>
        <p:spPr>
          <a:xfrm>
            <a:off x="6683569" y="4604246"/>
            <a:ext cx="2187345"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Opportunity lost to redirect to an alternative service </a:t>
            </a:r>
            <a:r>
              <a:rPr kumimoji="0" lang="en-GB" sz="1400" b="0" i="0" u="none" strike="noStrike" kern="1200" cap="none" spc="0" normalizeH="0" baseline="0" noProof="0" dirty="0" err="1">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e.g</a:t>
            </a: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 outpatients/hot clinic or SDEC (or defer until next day) which can be a big disadvantage to the specialty</a:t>
            </a:r>
          </a:p>
        </p:txBody>
      </p:sp>
      <p:sp>
        <p:nvSpPr>
          <p:cNvPr id="27" name="TextBox 26">
            <a:extLst>
              <a:ext uri="{FF2B5EF4-FFF2-40B4-BE49-F238E27FC236}">
                <a16:creationId xmlns:a16="http://schemas.microsoft.com/office/drawing/2014/main" id="{E753D83A-AC7C-D5BB-76AF-3C950162A088}"/>
              </a:ext>
            </a:extLst>
          </p:cNvPr>
          <p:cNvSpPr txBox="1"/>
          <p:nvPr/>
        </p:nvSpPr>
        <p:spPr>
          <a:xfrm>
            <a:off x="10827718" y="1796691"/>
            <a:ext cx="1456930"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A call can prevent an unnecessary ED attendance and means that the patient can be admitted (if required) in daylight hours as apposed to later in the day (or into the night)</a:t>
            </a:r>
          </a:p>
        </p:txBody>
      </p:sp>
      <p:sp>
        <p:nvSpPr>
          <p:cNvPr id="28" name="TextBox 27">
            <a:extLst>
              <a:ext uri="{FF2B5EF4-FFF2-40B4-BE49-F238E27FC236}">
                <a16:creationId xmlns:a16="http://schemas.microsoft.com/office/drawing/2014/main" id="{746A317A-CE8D-DCE0-6854-643D5F18B535}"/>
              </a:ext>
            </a:extLst>
          </p:cNvPr>
          <p:cNvSpPr txBox="1"/>
          <p:nvPr/>
        </p:nvSpPr>
        <p:spPr>
          <a:xfrm>
            <a:off x="3147474" y="4333862"/>
            <a:ext cx="1959054"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Colleagues in secondary care are often unavailable and unable to answer the phone straight away</a:t>
            </a:r>
          </a:p>
        </p:txBody>
      </p:sp>
      <p:sp>
        <p:nvSpPr>
          <p:cNvPr id="29" name="TextBox 28">
            <a:extLst>
              <a:ext uri="{FF2B5EF4-FFF2-40B4-BE49-F238E27FC236}">
                <a16:creationId xmlns:a16="http://schemas.microsoft.com/office/drawing/2014/main" id="{9C0B2E7A-64A3-A05C-A1DD-E4399D9E5071}"/>
              </a:ext>
            </a:extLst>
          </p:cNvPr>
          <p:cNvSpPr txBox="1"/>
          <p:nvPr/>
        </p:nvSpPr>
        <p:spPr>
          <a:xfrm>
            <a:off x="884850" y="5431797"/>
            <a:ext cx="195905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Phones may not have been diverted appropriately in secondary care</a:t>
            </a:r>
          </a:p>
        </p:txBody>
      </p:sp>
      <p:sp>
        <p:nvSpPr>
          <p:cNvPr id="30" name="TextBox 29">
            <a:extLst>
              <a:ext uri="{FF2B5EF4-FFF2-40B4-BE49-F238E27FC236}">
                <a16:creationId xmlns:a16="http://schemas.microsoft.com/office/drawing/2014/main" id="{85D888F5-2FC1-6A09-6854-B33B763906B3}"/>
              </a:ext>
            </a:extLst>
          </p:cNvPr>
          <p:cNvSpPr txBox="1"/>
          <p:nvPr/>
        </p:nvSpPr>
        <p:spPr>
          <a:xfrm>
            <a:off x="10460661" y="4259064"/>
            <a:ext cx="128554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Do GPs have easy access to key secondary care phone numbers?</a:t>
            </a:r>
          </a:p>
        </p:txBody>
      </p:sp>
    </p:spTree>
    <p:extLst>
      <p:ext uri="{BB962C8B-B14F-4D97-AF65-F5344CB8AC3E}">
        <p14:creationId xmlns:p14="http://schemas.microsoft.com/office/powerpoint/2010/main" val="710877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aster">
  <a:themeElements>
    <a:clrScheme name="Custom 1">
      <a:dk1>
        <a:sysClr val="windowText" lastClr="000000"/>
      </a:dk1>
      <a:lt1>
        <a:sysClr val="window" lastClr="FFFFFF"/>
      </a:lt1>
      <a:dk2>
        <a:srgbClr val="4C346F"/>
      </a:dk2>
      <a:lt2>
        <a:srgbClr val="E8E8E8"/>
      </a:lt2>
      <a:accent1>
        <a:srgbClr val="764C99"/>
      </a:accent1>
      <a:accent2>
        <a:srgbClr val="0397BC"/>
      </a:accent2>
      <a:accent3>
        <a:srgbClr val="009B79"/>
      </a:accent3>
      <a:accent4>
        <a:srgbClr val="ED6D96"/>
      </a:accent4>
      <a:accent5>
        <a:srgbClr val="E62A2F"/>
      </a:accent5>
      <a:accent6>
        <a:srgbClr val="F39000"/>
      </a:accent6>
      <a:hlink>
        <a:srgbClr val="006174"/>
      </a:hlink>
      <a:folHlink>
        <a:srgbClr val="4C346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1816</TotalTime>
  <Words>1683</Words>
  <Application>Microsoft Office PowerPoint</Application>
  <PresentationFormat>Widescreen</PresentationFormat>
  <Paragraphs>233</Paragraphs>
  <Slides>17</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Aptos</vt:lpstr>
      <vt:lpstr>Aptos Display</vt:lpstr>
      <vt:lpstr>Arial</vt:lpstr>
      <vt:lpstr>Calibri</vt:lpstr>
      <vt:lpstr>Office Theme</vt:lpstr>
      <vt:lpstr>Master</vt:lpstr>
      <vt:lpstr>Urology Interface Role</vt:lpstr>
      <vt:lpstr>Background</vt:lpstr>
      <vt:lpstr>Objectives</vt:lpstr>
      <vt:lpstr>Results from our local GP retention survey</vt:lpstr>
      <vt:lpstr>An example….</vt:lpstr>
      <vt:lpstr>Triaging C&amp;B Urology Referrals – the benefits</vt:lpstr>
      <vt:lpstr>Key Themes</vt:lpstr>
      <vt:lpstr>We need to talk more to each other….</vt:lpstr>
      <vt:lpstr>PowerPoint Presentation</vt:lpstr>
      <vt:lpstr>PowerPoint Presentation</vt:lpstr>
      <vt:lpstr>Kettering and Corby CMHT</vt:lpstr>
      <vt:lpstr>Kettering and Corby Urology</vt:lpstr>
      <vt:lpstr>Ask a UHN Clinical Director…….</vt:lpstr>
      <vt:lpstr>The future of referral triage/A&amp;G</vt:lpstr>
      <vt:lpstr>PowerPoint Presentation</vt:lpstr>
      <vt:lpstr>PowerPoint Presentation</vt:lpstr>
      <vt:lpstr>Questions, Thoughts &amp; Thank You’s</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GHOURI, Ammar (LAKESIDE HEALTHCARE)</dc:creator>
  <cp:lastModifiedBy>NTH, Enquiries (GENERAL PRACTICE ALLIANCE LIMITED)</cp:lastModifiedBy>
  <cp:revision>9</cp:revision>
  <dcterms:created xsi:type="dcterms:W3CDTF">2026-01-20T10:18:57Z</dcterms:created>
  <dcterms:modified xsi:type="dcterms:W3CDTF">2026-05-14T10:08:45Z</dcterms:modified>
</cp:coreProperties>
</file>