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4" r:id="rId3"/>
    <p:sldId id="263" r:id="rId4"/>
    <p:sldId id="259" r:id="rId5"/>
    <p:sldId id="266" r:id="rId6"/>
    <p:sldId id="257" r:id="rId7"/>
    <p:sldId id="274" r:id="rId8"/>
    <p:sldId id="275" r:id="rId9"/>
    <p:sldId id="276" r:id="rId10"/>
    <p:sldId id="265" r:id="rId11"/>
    <p:sldId id="273" r:id="rId12"/>
    <p:sldId id="267" r:id="rId13"/>
    <p:sldId id="272" r:id="rId14"/>
    <p:sldId id="268" r:id="rId15"/>
    <p:sldId id="269" r:id="rId16"/>
    <p:sldId id="270" r:id="rId17"/>
    <p:sldId id="271" r:id="rId18"/>
    <p:sldId id="27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8D2D574-96F1-4257-8225-2966A365402E}">
          <p14:sldIdLst>
            <p14:sldId id="256"/>
            <p14:sldId id="264"/>
            <p14:sldId id="263"/>
            <p14:sldId id="259"/>
            <p14:sldId id="266"/>
            <p14:sldId id="257"/>
            <p14:sldId id="274"/>
            <p14:sldId id="275"/>
            <p14:sldId id="276"/>
            <p14:sldId id="265"/>
            <p14:sldId id="273"/>
            <p14:sldId id="267"/>
            <p14:sldId id="272"/>
            <p14:sldId id="268"/>
            <p14:sldId id="269"/>
            <p14:sldId id="270"/>
            <p14:sldId id="271"/>
            <p14:sldId id="27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81674" autoAdjust="0"/>
  </p:normalViewPr>
  <p:slideViewPr>
    <p:cSldViewPr snapToGrid="0">
      <p:cViewPr varScale="1">
        <p:scale>
          <a:sx n="50" d="100"/>
          <a:sy n="50" d="100"/>
        </p:scale>
        <p:origin x="118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C364ED-31D9-406C-AFE6-CCAA679419DC}"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n-US"/>
        </a:p>
      </dgm:t>
    </dgm:pt>
    <dgm:pt modelId="{3E3D6764-503E-457C-95AB-02CEFA391089}">
      <dgm:prSet/>
      <dgm:spPr/>
      <dgm:t>
        <a:bodyPr/>
        <a:lstStyle/>
        <a:p>
          <a:r>
            <a:rPr lang="en-GB"/>
            <a:t>BMI/ Waist Circumference</a:t>
          </a:r>
          <a:endParaRPr lang="en-US"/>
        </a:p>
      </dgm:t>
    </dgm:pt>
    <dgm:pt modelId="{ED577685-7A54-41DA-8A33-301E70F17DE6}" type="parTrans" cxnId="{024822C1-307C-4856-9497-201E40632F5D}">
      <dgm:prSet/>
      <dgm:spPr/>
      <dgm:t>
        <a:bodyPr/>
        <a:lstStyle/>
        <a:p>
          <a:endParaRPr lang="en-US"/>
        </a:p>
      </dgm:t>
    </dgm:pt>
    <dgm:pt modelId="{24AB73FA-486A-4793-932C-E6B573BF9110}" type="sibTrans" cxnId="{024822C1-307C-4856-9497-201E40632F5D}">
      <dgm:prSet/>
      <dgm:spPr/>
      <dgm:t>
        <a:bodyPr/>
        <a:lstStyle/>
        <a:p>
          <a:endParaRPr lang="en-US"/>
        </a:p>
      </dgm:t>
    </dgm:pt>
    <dgm:pt modelId="{FE91B0D6-A49E-479F-AF8A-B6E1E5809715}">
      <dgm:prSet/>
      <dgm:spPr/>
      <dgm:t>
        <a:bodyPr/>
        <a:lstStyle/>
        <a:p>
          <a:r>
            <a:rPr lang="en-GB"/>
            <a:t>Blood pressure &amp; pulse check</a:t>
          </a:r>
          <a:endParaRPr lang="en-US"/>
        </a:p>
      </dgm:t>
    </dgm:pt>
    <dgm:pt modelId="{ADE43D2C-CBF4-4CAD-9939-73AE3D2D30E1}" type="parTrans" cxnId="{01D9D4F8-26CB-481A-9AB3-CAA4B3EFD64E}">
      <dgm:prSet/>
      <dgm:spPr/>
      <dgm:t>
        <a:bodyPr/>
        <a:lstStyle/>
        <a:p>
          <a:endParaRPr lang="en-US"/>
        </a:p>
      </dgm:t>
    </dgm:pt>
    <dgm:pt modelId="{A99C5562-6FF3-4D14-8A16-D7BFFDA75CB0}" type="sibTrans" cxnId="{01D9D4F8-26CB-481A-9AB3-CAA4B3EFD64E}">
      <dgm:prSet/>
      <dgm:spPr/>
      <dgm:t>
        <a:bodyPr/>
        <a:lstStyle/>
        <a:p>
          <a:endParaRPr lang="en-US"/>
        </a:p>
      </dgm:t>
    </dgm:pt>
    <dgm:pt modelId="{05951645-9FB6-42F7-A155-9B3F609D09D4}">
      <dgm:prSet/>
      <dgm:spPr/>
      <dgm:t>
        <a:bodyPr/>
        <a:lstStyle/>
        <a:p>
          <a:r>
            <a:rPr lang="en-GB"/>
            <a:t>Blood lipid including cholesterol</a:t>
          </a:r>
          <a:endParaRPr lang="en-US"/>
        </a:p>
      </dgm:t>
    </dgm:pt>
    <dgm:pt modelId="{B35157F7-A37B-473B-9865-D60B28FFD00D}" type="parTrans" cxnId="{523831FA-C5B9-4BF8-8A58-7F90956A696E}">
      <dgm:prSet/>
      <dgm:spPr/>
      <dgm:t>
        <a:bodyPr/>
        <a:lstStyle/>
        <a:p>
          <a:endParaRPr lang="en-US"/>
        </a:p>
      </dgm:t>
    </dgm:pt>
    <dgm:pt modelId="{7DD66BA2-2947-4152-9ACE-FD08802DB122}" type="sibTrans" cxnId="{523831FA-C5B9-4BF8-8A58-7F90956A696E}">
      <dgm:prSet/>
      <dgm:spPr/>
      <dgm:t>
        <a:bodyPr/>
        <a:lstStyle/>
        <a:p>
          <a:endParaRPr lang="en-US"/>
        </a:p>
      </dgm:t>
    </dgm:pt>
    <dgm:pt modelId="{2C6C515A-11E9-47F3-ACC4-E4C035E8AD73}">
      <dgm:prSet/>
      <dgm:spPr/>
      <dgm:t>
        <a:bodyPr/>
        <a:lstStyle/>
        <a:p>
          <a:r>
            <a:rPr lang="en-GB"/>
            <a:t>Blood glucose test</a:t>
          </a:r>
          <a:endParaRPr lang="en-US"/>
        </a:p>
      </dgm:t>
    </dgm:pt>
    <dgm:pt modelId="{8BFD420E-270F-441C-A3C0-33DDCEC5E08A}" type="parTrans" cxnId="{431195CA-86F2-47E5-950F-635F485BEAED}">
      <dgm:prSet/>
      <dgm:spPr/>
      <dgm:t>
        <a:bodyPr/>
        <a:lstStyle/>
        <a:p>
          <a:endParaRPr lang="en-US"/>
        </a:p>
      </dgm:t>
    </dgm:pt>
    <dgm:pt modelId="{C2911CED-BD58-43DF-AE00-C14034BF8C92}" type="sibTrans" cxnId="{431195CA-86F2-47E5-950F-635F485BEAED}">
      <dgm:prSet/>
      <dgm:spPr/>
      <dgm:t>
        <a:bodyPr/>
        <a:lstStyle/>
        <a:p>
          <a:endParaRPr lang="en-US"/>
        </a:p>
      </dgm:t>
    </dgm:pt>
    <dgm:pt modelId="{8725B4C2-D4D8-4E7C-972E-454A7DD0EC1A}">
      <dgm:prSet/>
      <dgm:spPr/>
      <dgm:t>
        <a:bodyPr/>
        <a:lstStyle/>
        <a:p>
          <a:r>
            <a:rPr lang="en-GB"/>
            <a:t>Assessment of alcohol use</a:t>
          </a:r>
          <a:endParaRPr lang="en-US"/>
        </a:p>
      </dgm:t>
    </dgm:pt>
    <dgm:pt modelId="{57F7CCD1-520E-4BD9-BD66-A11FE2F14FBD}" type="parTrans" cxnId="{667BEEC9-0D71-4D9A-983C-BC2D9A84CDCA}">
      <dgm:prSet/>
      <dgm:spPr/>
      <dgm:t>
        <a:bodyPr/>
        <a:lstStyle/>
        <a:p>
          <a:endParaRPr lang="en-US"/>
        </a:p>
      </dgm:t>
    </dgm:pt>
    <dgm:pt modelId="{A87C160C-E655-41A2-9FEE-EDC9C885E251}" type="sibTrans" cxnId="{667BEEC9-0D71-4D9A-983C-BC2D9A84CDCA}">
      <dgm:prSet/>
      <dgm:spPr/>
      <dgm:t>
        <a:bodyPr/>
        <a:lstStyle/>
        <a:p>
          <a:endParaRPr lang="en-US"/>
        </a:p>
      </dgm:t>
    </dgm:pt>
    <dgm:pt modelId="{1A7410B9-ED5E-4A63-93B7-22988597B873}">
      <dgm:prSet/>
      <dgm:spPr/>
      <dgm:t>
        <a:bodyPr/>
        <a:lstStyle/>
        <a:p>
          <a:r>
            <a:rPr lang="en-GB"/>
            <a:t>Assessment of smoking status</a:t>
          </a:r>
          <a:endParaRPr lang="en-US"/>
        </a:p>
      </dgm:t>
    </dgm:pt>
    <dgm:pt modelId="{0ACF9646-233D-4EC5-A943-8F8135C79180}" type="parTrans" cxnId="{C11E4E8E-38A9-4C31-BBC5-2278A37AE6E6}">
      <dgm:prSet/>
      <dgm:spPr/>
      <dgm:t>
        <a:bodyPr/>
        <a:lstStyle/>
        <a:p>
          <a:endParaRPr lang="en-US"/>
        </a:p>
      </dgm:t>
    </dgm:pt>
    <dgm:pt modelId="{CB13375D-C43C-4517-8BA4-23650001B433}" type="sibTrans" cxnId="{C11E4E8E-38A9-4C31-BBC5-2278A37AE6E6}">
      <dgm:prSet/>
      <dgm:spPr/>
      <dgm:t>
        <a:bodyPr/>
        <a:lstStyle/>
        <a:p>
          <a:endParaRPr lang="en-US"/>
        </a:p>
      </dgm:t>
    </dgm:pt>
    <dgm:pt modelId="{BFBBD841-2D75-4D08-9D93-CC85DAE966E8}" type="pres">
      <dgm:prSet presAssocID="{07C364ED-31D9-406C-AFE6-CCAA679419DC}" presName="diagram" presStyleCnt="0">
        <dgm:presLayoutVars>
          <dgm:dir/>
          <dgm:resizeHandles val="exact"/>
        </dgm:presLayoutVars>
      </dgm:prSet>
      <dgm:spPr/>
    </dgm:pt>
    <dgm:pt modelId="{D7B505F9-F24F-44BA-B2B0-E99261FCD568}" type="pres">
      <dgm:prSet presAssocID="{3E3D6764-503E-457C-95AB-02CEFA391089}" presName="node" presStyleLbl="node1" presStyleIdx="0" presStyleCnt="6">
        <dgm:presLayoutVars>
          <dgm:bulletEnabled val="1"/>
        </dgm:presLayoutVars>
      </dgm:prSet>
      <dgm:spPr/>
    </dgm:pt>
    <dgm:pt modelId="{AC422669-38E8-480C-9D0F-F381B1AD7981}" type="pres">
      <dgm:prSet presAssocID="{24AB73FA-486A-4793-932C-E6B573BF9110}" presName="sibTrans" presStyleCnt="0"/>
      <dgm:spPr/>
    </dgm:pt>
    <dgm:pt modelId="{D3939AF0-BA57-4108-8745-825A9F49D584}" type="pres">
      <dgm:prSet presAssocID="{FE91B0D6-A49E-479F-AF8A-B6E1E5809715}" presName="node" presStyleLbl="node1" presStyleIdx="1" presStyleCnt="6">
        <dgm:presLayoutVars>
          <dgm:bulletEnabled val="1"/>
        </dgm:presLayoutVars>
      </dgm:prSet>
      <dgm:spPr/>
    </dgm:pt>
    <dgm:pt modelId="{CE765D50-B477-462D-9D60-66C232BE65CE}" type="pres">
      <dgm:prSet presAssocID="{A99C5562-6FF3-4D14-8A16-D7BFFDA75CB0}" presName="sibTrans" presStyleCnt="0"/>
      <dgm:spPr/>
    </dgm:pt>
    <dgm:pt modelId="{825F070E-ADDC-4F21-8098-A13BDC390361}" type="pres">
      <dgm:prSet presAssocID="{05951645-9FB6-42F7-A155-9B3F609D09D4}" presName="node" presStyleLbl="node1" presStyleIdx="2" presStyleCnt="6">
        <dgm:presLayoutVars>
          <dgm:bulletEnabled val="1"/>
        </dgm:presLayoutVars>
      </dgm:prSet>
      <dgm:spPr/>
    </dgm:pt>
    <dgm:pt modelId="{D7C7F472-72A6-4583-A490-5EBAA2BD36B1}" type="pres">
      <dgm:prSet presAssocID="{7DD66BA2-2947-4152-9ACE-FD08802DB122}" presName="sibTrans" presStyleCnt="0"/>
      <dgm:spPr/>
    </dgm:pt>
    <dgm:pt modelId="{EC0F9D45-6955-4FE0-A963-AC1E1A5C5E87}" type="pres">
      <dgm:prSet presAssocID="{2C6C515A-11E9-47F3-ACC4-E4C035E8AD73}" presName="node" presStyleLbl="node1" presStyleIdx="3" presStyleCnt="6">
        <dgm:presLayoutVars>
          <dgm:bulletEnabled val="1"/>
        </dgm:presLayoutVars>
      </dgm:prSet>
      <dgm:spPr/>
    </dgm:pt>
    <dgm:pt modelId="{DA0A34B8-0C38-465F-A593-7FBFEF61760B}" type="pres">
      <dgm:prSet presAssocID="{C2911CED-BD58-43DF-AE00-C14034BF8C92}" presName="sibTrans" presStyleCnt="0"/>
      <dgm:spPr/>
    </dgm:pt>
    <dgm:pt modelId="{6A153A3F-8016-4ADC-B2A0-570FDEC4F496}" type="pres">
      <dgm:prSet presAssocID="{8725B4C2-D4D8-4E7C-972E-454A7DD0EC1A}" presName="node" presStyleLbl="node1" presStyleIdx="4" presStyleCnt="6">
        <dgm:presLayoutVars>
          <dgm:bulletEnabled val="1"/>
        </dgm:presLayoutVars>
      </dgm:prSet>
      <dgm:spPr/>
    </dgm:pt>
    <dgm:pt modelId="{E43A5E1B-307B-4675-AD6E-86B6E3B7BA9C}" type="pres">
      <dgm:prSet presAssocID="{A87C160C-E655-41A2-9FEE-EDC9C885E251}" presName="sibTrans" presStyleCnt="0"/>
      <dgm:spPr/>
    </dgm:pt>
    <dgm:pt modelId="{188AA06E-99FC-45C5-B8EA-5B116FBC9344}" type="pres">
      <dgm:prSet presAssocID="{1A7410B9-ED5E-4A63-93B7-22988597B873}" presName="node" presStyleLbl="node1" presStyleIdx="5" presStyleCnt="6">
        <dgm:presLayoutVars>
          <dgm:bulletEnabled val="1"/>
        </dgm:presLayoutVars>
      </dgm:prSet>
      <dgm:spPr/>
    </dgm:pt>
  </dgm:ptLst>
  <dgm:cxnLst>
    <dgm:cxn modelId="{3D7FB526-3548-4185-9A27-677BA8E1708A}" type="presOf" srcId="{3E3D6764-503E-457C-95AB-02CEFA391089}" destId="{D7B505F9-F24F-44BA-B2B0-E99261FCD568}" srcOrd="0" destOrd="0" presId="urn:microsoft.com/office/officeart/2005/8/layout/default"/>
    <dgm:cxn modelId="{30651E67-009C-4672-B8D2-2D8FF87655F3}" type="presOf" srcId="{1A7410B9-ED5E-4A63-93B7-22988597B873}" destId="{188AA06E-99FC-45C5-B8EA-5B116FBC9344}" srcOrd="0" destOrd="0" presId="urn:microsoft.com/office/officeart/2005/8/layout/default"/>
    <dgm:cxn modelId="{CD4EE349-57E4-4936-9CF4-5FEA127B9AF3}" type="presOf" srcId="{05951645-9FB6-42F7-A155-9B3F609D09D4}" destId="{825F070E-ADDC-4F21-8098-A13BDC390361}" srcOrd="0" destOrd="0" presId="urn:microsoft.com/office/officeart/2005/8/layout/default"/>
    <dgm:cxn modelId="{1FF71E57-806F-4948-B56D-0F4E00D881E5}" type="presOf" srcId="{2C6C515A-11E9-47F3-ACC4-E4C035E8AD73}" destId="{EC0F9D45-6955-4FE0-A963-AC1E1A5C5E87}" srcOrd="0" destOrd="0" presId="urn:microsoft.com/office/officeart/2005/8/layout/default"/>
    <dgm:cxn modelId="{C11E4E8E-38A9-4C31-BBC5-2278A37AE6E6}" srcId="{07C364ED-31D9-406C-AFE6-CCAA679419DC}" destId="{1A7410B9-ED5E-4A63-93B7-22988597B873}" srcOrd="5" destOrd="0" parTransId="{0ACF9646-233D-4EC5-A943-8F8135C79180}" sibTransId="{CB13375D-C43C-4517-8BA4-23650001B433}"/>
    <dgm:cxn modelId="{E8D9F59A-3478-4067-889B-58D0435BF411}" type="presOf" srcId="{FE91B0D6-A49E-479F-AF8A-B6E1E5809715}" destId="{D3939AF0-BA57-4108-8745-825A9F49D584}" srcOrd="0" destOrd="0" presId="urn:microsoft.com/office/officeart/2005/8/layout/default"/>
    <dgm:cxn modelId="{B4D2BCBA-EB59-4E91-A0F0-13D71511EC57}" type="presOf" srcId="{8725B4C2-D4D8-4E7C-972E-454A7DD0EC1A}" destId="{6A153A3F-8016-4ADC-B2A0-570FDEC4F496}" srcOrd="0" destOrd="0" presId="urn:microsoft.com/office/officeart/2005/8/layout/default"/>
    <dgm:cxn modelId="{024822C1-307C-4856-9497-201E40632F5D}" srcId="{07C364ED-31D9-406C-AFE6-CCAA679419DC}" destId="{3E3D6764-503E-457C-95AB-02CEFA391089}" srcOrd="0" destOrd="0" parTransId="{ED577685-7A54-41DA-8A33-301E70F17DE6}" sibTransId="{24AB73FA-486A-4793-932C-E6B573BF9110}"/>
    <dgm:cxn modelId="{667BEEC9-0D71-4D9A-983C-BC2D9A84CDCA}" srcId="{07C364ED-31D9-406C-AFE6-CCAA679419DC}" destId="{8725B4C2-D4D8-4E7C-972E-454A7DD0EC1A}" srcOrd="4" destOrd="0" parTransId="{57F7CCD1-520E-4BD9-BD66-A11FE2F14FBD}" sibTransId="{A87C160C-E655-41A2-9FEE-EDC9C885E251}"/>
    <dgm:cxn modelId="{431195CA-86F2-47E5-950F-635F485BEAED}" srcId="{07C364ED-31D9-406C-AFE6-CCAA679419DC}" destId="{2C6C515A-11E9-47F3-ACC4-E4C035E8AD73}" srcOrd="3" destOrd="0" parTransId="{8BFD420E-270F-441C-A3C0-33DDCEC5E08A}" sibTransId="{C2911CED-BD58-43DF-AE00-C14034BF8C92}"/>
    <dgm:cxn modelId="{14361EDA-CAB3-4A62-8D7E-1BBB93F3116C}" type="presOf" srcId="{07C364ED-31D9-406C-AFE6-CCAA679419DC}" destId="{BFBBD841-2D75-4D08-9D93-CC85DAE966E8}" srcOrd="0" destOrd="0" presId="urn:microsoft.com/office/officeart/2005/8/layout/default"/>
    <dgm:cxn modelId="{01D9D4F8-26CB-481A-9AB3-CAA4B3EFD64E}" srcId="{07C364ED-31D9-406C-AFE6-CCAA679419DC}" destId="{FE91B0D6-A49E-479F-AF8A-B6E1E5809715}" srcOrd="1" destOrd="0" parTransId="{ADE43D2C-CBF4-4CAD-9939-73AE3D2D30E1}" sibTransId="{A99C5562-6FF3-4D14-8A16-D7BFFDA75CB0}"/>
    <dgm:cxn modelId="{523831FA-C5B9-4BF8-8A58-7F90956A696E}" srcId="{07C364ED-31D9-406C-AFE6-CCAA679419DC}" destId="{05951645-9FB6-42F7-A155-9B3F609D09D4}" srcOrd="2" destOrd="0" parTransId="{B35157F7-A37B-473B-9865-D60B28FFD00D}" sibTransId="{7DD66BA2-2947-4152-9ACE-FD08802DB122}"/>
    <dgm:cxn modelId="{FB792543-0EC3-45F1-8EE9-FCB79CE7604B}" type="presParOf" srcId="{BFBBD841-2D75-4D08-9D93-CC85DAE966E8}" destId="{D7B505F9-F24F-44BA-B2B0-E99261FCD568}" srcOrd="0" destOrd="0" presId="urn:microsoft.com/office/officeart/2005/8/layout/default"/>
    <dgm:cxn modelId="{F6426C25-390A-4965-9965-E880B10AD689}" type="presParOf" srcId="{BFBBD841-2D75-4D08-9D93-CC85DAE966E8}" destId="{AC422669-38E8-480C-9D0F-F381B1AD7981}" srcOrd="1" destOrd="0" presId="urn:microsoft.com/office/officeart/2005/8/layout/default"/>
    <dgm:cxn modelId="{9619EF37-E2A6-4C52-985B-0F592FDFD3D4}" type="presParOf" srcId="{BFBBD841-2D75-4D08-9D93-CC85DAE966E8}" destId="{D3939AF0-BA57-4108-8745-825A9F49D584}" srcOrd="2" destOrd="0" presId="urn:microsoft.com/office/officeart/2005/8/layout/default"/>
    <dgm:cxn modelId="{7B0D6A32-90BF-41D5-9C41-1BDC447F521E}" type="presParOf" srcId="{BFBBD841-2D75-4D08-9D93-CC85DAE966E8}" destId="{CE765D50-B477-462D-9D60-66C232BE65CE}" srcOrd="3" destOrd="0" presId="urn:microsoft.com/office/officeart/2005/8/layout/default"/>
    <dgm:cxn modelId="{65D8AE35-B7CD-432D-A615-9816532F22C9}" type="presParOf" srcId="{BFBBD841-2D75-4D08-9D93-CC85DAE966E8}" destId="{825F070E-ADDC-4F21-8098-A13BDC390361}" srcOrd="4" destOrd="0" presId="urn:microsoft.com/office/officeart/2005/8/layout/default"/>
    <dgm:cxn modelId="{15FC638D-CFAB-4E4E-8F47-980AD2020D7B}" type="presParOf" srcId="{BFBBD841-2D75-4D08-9D93-CC85DAE966E8}" destId="{D7C7F472-72A6-4583-A490-5EBAA2BD36B1}" srcOrd="5" destOrd="0" presId="urn:microsoft.com/office/officeart/2005/8/layout/default"/>
    <dgm:cxn modelId="{937C2FC0-46AB-4D2E-A0BA-78E8C18F9ACC}" type="presParOf" srcId="{BFBBD841-2D75-4D08-9D93-CC85DAE966E8}" destId="{EC0F9D45-6955-4FE0-A963-AC1E1A5C5E87}" srcOrd="6" destOrd="0" presId="urn:microsoft.com/office/officeart/2005/8/layout/default"/>
    <dgm:cxn modelId="{63D9F7A2-BB0C-4F52-B956-D4A53B34BA7F}" type="presParOf" srcId="{BFBBD841-2D75-4D08-9D93-CC85DAE966E8}" destId="{DA0A34B8-0C38-465F-A593-7FBFEF61760B}" srcOrd="7" destOrd="0" presId="urn:microsoft.com/office/officeart/2005/8/layout/default"/>
    <dgm:cxn modelId="{5BBDF026-BD7D-45B5-8863-3170504FA171}" type="presParOf" srcId="{BFBBD841-2D75-4D08-9D93-CC85DAE966E8}" destId="{6A153A3F-8016-4ADC-B2A0-570FDEC4F496}" srcOrd="8" destOrd="0" presId="urn:microsoft.com/office/officeart/2005/8/layout/default"/>
    <dgm:cxn modelId="{587ACFC1-A462-4E53-BB20-8B0C52106EB5}" type="presParOf" srcId="{BFBBD841-2D75-4D08-9D93-CC85DAE966E8}" destId="{E43A5E1B-307B-4675-AD6E-86B6E3B7BA9C}" srcOrd="9" destOrd="0" presId="urn:microsoft.com/office/officeart/2005/8/layout/default"/>
    <dgm:cxn modelId="{EA1A12EF-AF04-465A-8E8F-14F9E84488C4}" type="presParOf" srcId="{BFBBD841-2D75-4D08-9D93-CC85DAE966E8}" destId="{188AA06E-99FC-45C5-B8EA-5B116FBC9344}"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61296B-9AD2-47AC-8930-41A0BCAEB3A6}"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6B6EF710-B62D-4C06-BB3C-F4211D5B6F75}">
      <dgm:prSet/>
      <dgm:spPr/>
      <dgm:t>
        <a:bodyPr/>
        <a:lstStyle/>
        <a:p>
          <a:r>
            <a:rPr lang="en-US"/>
            <a:t>BMI/ Waist Circumference</a:t>
          </a:r>
        </a:p>
      </dgm:t>
    </dgm:pt>
    <dgm:pt modelId="{18FE95E8-0AE2-4E92-B75A-B652EB840A4B}" type="parTrans" cxnId="{73544518-7ED8-44CB-9D5C-927813640DE2}">
      <dgm:prSet/>
      <dgm:spPr/>
      <dgm:t>
        <a:bodyPr/>
        <a:lstStyle/>
        <a:p>
          <a:endParaRPr lang="en-US"/>
        </a:p>
      </dgm:t>
    </dgm:pt>
    <dgm:pt modelId="{5112450B-25EA-4BF2-9697-FB8C67D43B81}" type="sibTrans" cxnId="{73544518-7ED8-44CB-9D5C-927813640DE2}">
      <dgm:prSet/>
      <dgm:spPr/>
      <dgm:t>
        <a:bodyPr/>
        <a:lstStyle/>
        <a:p>
          <a:endParaRPr lang="en-US"/>
        </a:p>
      </dgm:t>
    </dgm:pt>
    <dgm:pt modelId="{0750559B-049E-47B0-9EFE-7AA6708E4BAC}">
      <dgm:prSet/>
      <dgm:spPr/>
      <dgm:t>
        <a:bodyPr/>
        <a:lstStyle/>
        <a:p>
          <a:r>
            <a:rPr lang="en-US"/>
            <a:t>Blood pressure &amp; pulse check</a:t>
          </a:r>
        </a:p>
      </dgm:t>
    </dgm:pt>
    <dgm:pt modelId="{55BD41D7-9F58-43D5-B33F-438FE56BFFF2}" type="parTrans" cxnId="{0A1D5678-5B5D-4D6F-A48F-0A415F780F78}">
      <dgm:prSet/>
      <dgm:spPr/>
      <dgm:t>
        <a:bodyPr/>
        <a:lstStyle/>
        <a:p>
          <a:endParaRPr lang="en-US"/>
        </a:p>
      </dgm:t>
    </dgm:pt>
    <dgm:pt modelId="{6D52EF19-C4E8-4F33-AFDD-4113C4022728}" type="sibTrans" cxnId="{0A1D5678-5B5D-4D6F-A48F-0A415F780F78}">
      <dgm:prSet/>
      <dgm:spPr/>
      <dgm:t>
        <a:bodyPr/>
        <a:lstStyle/>
        <a:p>
          <a:endParaRPr lang="en-US"/>
        </a:p>
      </dgm:t>
    </dgm:pt>
    <dgm:pt modelId="{B1311C69-B153-4458-B4F1-512F93FF5A95}">
      <dgm:prSet/>
      <dgm:spPr/>
      <dgm:t>
        <a:bodyPr/>
        <a:lstStyle/>
        <a:p>
          <a:r>
            <a:rPr lang="en-US"/>
            <a:t>Blood lipid including cholesterol</a:t>
          </a:r>
        </a:p>
      </dgm:t>
    </dgm:pt>
    <dgm:pt modelId="{80A13B47-3B51-4D2A-AA13-65B7CEEDA2DC}" type="parTrans" cxnId="{06EF0BAD-6A30-4B7F-9D1C-9C3D4F26C39D}">
      <dgm:prSet/>
      <dgm:spPr/>
      <dgm:t>
        <a:bodyPr/>
        <a:lstStyle/>
        <a:p>
          <a:endParaRPr lang="en-US"/>
        </a:p>
      </dgm:t>
    </dgm:pt>
    <dgm:pt modelId="{0BEF3324-CDCF-4716-8DBF-7B257871070F}" type="sibTrans" cxnId="{06EF0BAD-6A30-4B7F-9D1C-9C3D4F26C39D}">
      <dgm:prSet/>
      <dgm:spPr/>
      <dgm:t>
        <a:bodyPr/>
        <a:lstStyle/>
        <a:p>
          <a:endParaRPr lang="en-US"/>
        </a:p>
      </dgm:t>
    </dgm:pt>
    <dgm:pt modelId="{DC9C2179-0A07-4034-9F33-DE49D36DFC82}">
      <dgm:prSet/>
      <dgm:spPr/>
      <dgm:t>
        <a:bodyPr/>
        <a:lstStyle/>
        <a:p>
          <a:r>
            <a:rPr lang="en-US"/>
            <a:t>Blood glucose test</a:t>
          </a:r>
        </a:p>
      </dgm:t>
    </dgm:pt>
    <dgm:pt modelId="{AD5FFB3B-00DD-4229-8278-5348F4FB4A16}" type="parTrans" cxnId="{F3A01FB5-0B54-4EEB-91ED-39A564BB1C9E}">
      <dgm:prSet/>
      <dgm:spPr/>
      <dgm:t>
        <a:bodyPr/>
        <a:lstStyle/>
        <a:p>
          <a:endParaRPr lang="en-US"/>
        </a:p>
      </dgm:t>
    </dgm:pt>
    <dgm:pt modelId="{C487D35F-1CE4-4955-BD8A-8FE3FBB56B8A}" type="sibTrans" cxnId="{F3A01FB5-0B54-4EEB-91ED-39A564BB1C9E}">
      <dgm:prSet/>
      <dgm:spPr/>
      <dgm:t>
        <a:bodyPr/>
        <a:lstStyle/>
        <a:p>
          <a:endParaRPr lang="en-US"/>
        </a:p>
      </dgm:t>
    </dgm:pt>
    <dgm:pt modelId="{E46DFD1F-B981-4768-A88A-7C878AF4987E}">
      <dgm:prSet/>
      <dgm:spPr/>
      <dgm:t>
        <a:bodyPr/>
        <a:lstStyle/>
        <a:p>
          <a:r>
            <a:rPr lang="en-US"/>
            <a:t>Assessment of alcohol use</a:t>
          </a:r>
        </a:p>
      </dgm:t>
    </dgm:pt>
    <dgm:pt modelId="{5B146631-284E-44C1-AC2B-E35ABCE510A2}" type="parTrans" cxnId="{6807516D-6EA2-456E-B10F-D1ADD7351E7A}">
      <dgm:prSet/>
      <dgm:spPr/>
      <dgm:t>
        <a:bodyPr/>
        <a:lstStyle/>
        <a:p>
          <a:endParaRPr lang="en-US"/>
        </a:p>
      </dgm:t>
    </dgm:pt>
    <dgm:pt modelId="{A66D743C-7164-4CC4-977B-453EC59EBB38}" type="sibTrans" cxnId="{6807516D-6EA2-456E-B10F-D1ADD7351E7A}">
      <dgm:prSet/>
      <dgm:spPr/>
      <dgm:t>
        <a:bodyPr/>
        <a:lstStyle/>
        <a:p>
          <a:endParaRPr lang="en-US"/>
        </a:p>
      </dgm:t>
    </dgm:pt>
    <dgm:pt modelId="{1921BD78-27B4-4C70-BCEF-E4AE630FD023}">
      <dgm:prSet/>
      <dgm:spPr/>
      <dgm:t>
        <a:bodyPr/>
        <a:lstStyle/>
        <a:p>
          <a:r>
            <a:rPr lang="en-US"/>
            <a:t>Assessment of smoking status</a:t>
          </a:r>
        </a:p>
      </dgm:t>
    </dgm:pt>
    <dgm:pt modelId="{1868C98F-9088-47B6-9396-DA5DF1E82F4E}" type="parTrans" cxnId="{B515A15A-BE0E-45FA-993F-79A4AB610B33}">
      <dgm:prSet/>
      <dgm:spPr/>
      <dgm:t>
        <a:bodyPr/>
        <a:lstStyle/>
        <a:p>
          <a:endParaRPr lang="en-US"/>
        </a:p>
      </dgm:t>
    </dgm:pt>
    <dgm:pt modelId="{47E7FA70-0D52-4797-88ED-7EBCD58BB158}" type="sibTrans" cxnId="{B515A15A-BE0E-45FA-993F-79A4AB610B33}">
      <dgm:prSet/>
      <dgm:spPr/>
      <dgm:t>
        <a:bodyPr/>
        <a:lstStyle/>
        <a:p>
          <a:endParaRPr lang="en-US"/>
        </a:p>
      </dgm:t>
    </dgm:pt>
    <dgm:pt modelId="{FE6441B1-3578-45F6-A636-7407E16672DB}">
      <dgm:prSet/>
      <dgm:spPr/>
      <dgm:t>
        <a:bodyPr/>
        <a:lstStyle/>
        <a:p>
          <a:r>
            <a:rPr lang="en-US"/>
            <a:t>Assessment of nutritional status, diet and level of physical activity</a:t>
          </a:r>
        </a:p>
      </dgm:t>
    </dgm:pt>
    <dgm:pt modelId="{1CC14764-A3C7-4088-A8C1-705101B63525}" type="parTrans" cxnId="{CAF2F0F9-1DEA-46BE-81D9-7B6C5B1B94B0}">
      <dgm:prSet/>
      <dgm:spPr/>
      <dgm:t>
        <a:bodyPr/>
        <a:lstStyle/>
        <a:p>
          <a:endParaRPr lang="en-US"/>
        </a:p>
      </dgm:t>
    </dgm:pt>
    <dgm:pt modelId="{E77BB28C-E7CC-4A70-B03E-2DD7678267EB}" type="sibTrans" cxnId="{CAF2F0F9-1DEA-46BE-81D9-7B6C5B1B94B0}">
      <dgm:prSet/>
      <dgm:spPr/>
      <dgm:t>
        <a:bodyPr/>
        <a:lstStyle/>
        <a:p>
          <a:endParaRPr lang="en-US"/>
        </a:p>
      </dgm:t>
    </dgm:pt>
    <dgm:pt modelId="{9CA28FE5-5B3B-4574-A831-4172267D8E4F}">
      <dgm:prSet/>
      <dgm:spPr/>
      <dgm:t>
        <a:bodyPr/>
        <a:lstStyle/>
        <a:p>
          <a:r>
            <a:rPr lang="en-US"/>
            <a:t>An assessment of use of illicit substance/non prescribed drugs</a:t>
          </a:r>
        </a:p>
      </dgm:t>
    </dgm:pt>
    <dgm:pt modelId="{ADB96604-5098-40E2-9A4A-B33259BB05B5}" type="parTrans" cxnId="{51477A82-C22B-4324-B3F4-F6D70884BD0F}">
      <dgm:prSet/>
      <dgm:spPr/>
      <dgm:t>
        <a:bodyPr/>
        <a:lstStyle/>
        <a:p>
          <a:endParaRPr lang="en-US"/>
        </a:p>
      </dgm:t>
    </dgm:pt>
    <dgm:pt modelId="{C1C723B6-83EB-4827-AA23-3CDD23647793}" type="sibTrans" cxnId="{51477A82-C22B-4324-B3F4-F6D70884BD0F}">
      <dgm:prSet/>
      <dgm:spPr/>
      <dgm:t>
        <a:bodyPr/>
        <a:lstStyle/>
        <a:p>
          <a:endParaRPr lang="en-US"/>
        </a:p>
      </dgm:t>
    </dgm:pt>
    <dgm:pt modelId="{240983EE-E4A6-4B67-B4BC-52CA6EAAE28D}">
      <dgm:prSet/>
      <dgm:spPr/>
      <dgm:t>
        <a:bodyPr/>
        <a:lstStyle/>
        <a:p>
          <a:r>
            <a:rPr lang="en-US"/>
            <a:t>Access to relevant national screenings</a:t>
          </a:r>
        </a:p>
      </dgm:t>
    </dgm:pt>
    <dgm:pt modelId="{CF32AB01-49A3-4D92-8E1B-252C68234ADF}" type="parTrans" cxnId="{DCBCC718-6DF2-407B-AB97-4D8DA8E17842}">
      <dgm:prSet/>
      <dgm:spPr/>
      <dgm:t>
        <a:bodyPr/>
        <a:lstStyle/>
        <a:p>
          <a:endParaRPr lang="en-US"/>
        </a:p>
      </dgm:t>
    </dgm:pt>
    <dgm:pt modelId="{65557F58-5E70-4DA1-83D3-95D7D93CB455}" type="sibTrans" cxnId="{DCBCC718-6DF2-407B-AB97-4D8DA8E17842}">
      <dgm:prSet/>
      <dgm:spPr/>
      <dgm:t>
        <a:bodyPr/>
        <a:lstStyle/>
        <a:p>
          <a:endParaRPr lang="en-US"/>
        </a:p>
      </dgm:t>
    </dgm:pt>
    <dgm:pt modelId="{C46FC9C5-2B11-488C-9DC8-BB05DFE7F683}">
      <dgm:prSet/>
      <dgm:spPr/>
      <dgm:t>
        <a:bodyPr/>
        <a:lstStyle/>
        <a:p>
          <a:r>
            <a:rPr lang="en-US"/>
            <a:t>Medicines reconciliation and review</a:t>
          </a:r>
        </a:p>
      </dgm:t>
    </dgm:pt>
    <dgm:pt modelId="{56B9AA36-E892-4D9B-9F56-8127DFA82C72}" type="parTrans" cxnId="{C3197E33-415A-4252-9BD2-80CBBB0BD7DB}">
      <dgm:prSet/>
      <dgm:spPr/>
      <dgm:t>
        <a:bodyPr/>
        <a:lstStyle/>
        <a:p>
          <a:endParaRPr lang="en-US"/>
        </a:p>
      </dgm:t>
    </dgm:pt>
    <dgm:pt modelId="{5A8A8FAE-B5F6-4614-BCA7-1034812DDC5C}" type="sibTrans" cxnId="{C3197E33-415A-4252-9BD2-80CBBB0BD7DB}">
      <dgm:prSet/>
      <dgm:spPr/>
      <dgm:t>
        <a:bodyPr/>
        <a:lstStyle/>
        <a:p>
          <a:endParaRPr lang="en-US"/>
        </a:p>
      </dgm:t>
    </dgm:pt>
    <dgm:pt modelId="{F5CCBC0F-19CE-41FE-86F0-F4FFC2EE87E1}">
      <dgm:prSet/>
      <dgm:spPr/>
      <dgm:t>
        <a:bodyPr/>
        <a:lstStyle/>
        <a:p>
          <a:r>
            <a:rPr lang="en-US"/>
            <a:t>General physical health enquiry into sexual health and oral health </a:t>
          </a:r>
        </a:p>
      </dgm:t>
    </dgm:pt>
    <dgm:pt modelId="{F15ACB55-6FB5-4F25-8195-02EC6A4EA835}" type="parTrans" cxnId="{2B73D597-AC0D-4BC4-86E6-0AB8AB17D05B}">
      <dgm:prSet/>
      <dgm:spPr/>
      <dgm:t>
        <a:bodyPr/>
        <a:lstStyle/>
        <a:p>
          <a:endParaRPr lang="en-US"/>
        </a:p>
      </dgm:t>
    </dgm:pt>
    <dgm:pt modelId="{949F4BCB-B202-40C8-8296-079E62125A0C}" type="sibTrans" cxnId="{2B73D597-AC0D-4BC4-86E6-0AB8AB17D05B}">
      <dgm:prSet/>
      <dgm:spPr/>
      <dgm:t>
        <a:bodyPr/>
        <a:lstStyle/>
        <a:p>
          <a:endParaRPr lang="en-US"/>
        </a:p>
      </dgm:t>
    </dgm:pt>
    <dgm:pt modelId="{432D1174-AD82-45F4-9520-4326E796BF8F}">
      <dgm:prSet/>
      <dgm:spPr/>
      <dgm:t>
        <a:bodyPr/>
        <a:lstStyle/>
        <a:p>
          <a:r>
            <a:rPr lang="en-US"/>
            <a:t>Indicated follow-up interventions</a:t>
          </a:r>
        </a:p>
      </dgm:t>
    </dgm:pt>
    <dgm:pt modelId="{0B1D2E8F-DD3E-41A6-902C-D0D010A7DE20}" type="parTrans" cxnId="{DEBB65C0-2541-4BA6-B548-3F4DBC32270A}">
      <dgm:prSet/>
      <dgm:spPr/>
      <dgm:t>
        <a:bodyPr/>
        <a:lstStyle/>
        <a:p>
          <a:endParaRPr lang="en-US"/>
        </a:p>
      </dgm:t>
    </dgm:pt>
    <dgm:pt modelId="{8D4FA4FC-422F-4B1F-BE6F-69D5985B139C}" type="sibTrans" cxnId="{DEBB65C0-2541-4BA6-B548-3F4DBC32270A}">
      <dgm:prSet/>
      <dgm:spPr/>
      <dgm:t>
        <a:bodyPr/>
        <a:lstStyle/>
        <a:p>
          <a:endParaRPr lang="en-US"/>
        </a:p>
      </dgm:t>
    </dgm:pt>
    <dgm:pt modelId="{577FB00E-4620-4A01-8736-B98F34482211}" type="pres">
      <dgm:prSet presAssocID="{4761296B-9AD2-47AC-8930-41A0BCAEB3A6}" presName="diagram" presStyleCnt="0">
        <dgm:presLayoutVars>
          <dgm:dir/>
          <dgm:resizeHandles val="exact"/>
        </dgm:presLayoutVars>
      </dgm:prSet>
      <dgm:spPr/>
    </dgm:pt>
    <dgm:pt modelId="{98DEED37-99AF-4D6F-8F52-A9C093C06EF9}" type="pres">
      <dgm:prSet presAssocID="{6B6EF710-B62D-4C06-BB3C-F4211D5B6F75}" presName="node" presStyleLbl="node1" presStyleIdx="0" presStyleCnt="12">
        <dgm:presLayoutVars>
          <dgm:bulletEnabled val="1"/>
        </dgm:presLayoutVars>
      </dgm:prSet>
      <dgm:spPr/>
    </dgm:pt>
    <dgm:pt modelId="{B3FC6866-D081-49B1-84C7-BF2B74CCE45B}" type="pres">
      <dgm:prSet presAssocID="{5112450B-25EA-4BF2-9697-FB8C67D43B81}" presName="sibTrans" presStyleCnt="0"/>
      <dgm:spPr/>
    </dgm:pt>
    <dgm:pt modelId="{0911683E-ADA9-4B91-BF84-8C670A75A5A2}" type="pres">
      <dgm:prSet presAssocID="{0750559B-049E-47B0-9EFE-7AA6708E4BAC}" presName="node" presStyleLbl="node1" presStyleIdx="1" presStyleCnt="12">
        <dgm:presLayoutVars>
          <dgm:bulletEnabled val="1"/>
        </dgm:presLayoutVars>
      </dgm:prSet>
      <dgm:spPr/>
    </dgm:pt>
    <dgm:pt modelId="{20E6557A-6567-401C-A616-CBD434AE19F5}" type="pres">
      <dgm:prSet presAssocID="{6D52EF19-C4E8-4F33-AFDD-4113C4022728}" presName="sibTrans" presStyleCnt="0"/>
      <dgm:spPr/>
    </dgm:pt>
    <dgm:pt modelId="{5DBDA83A-76B9-469E-98E9-70D17D9DA0B8}" type="pres">
      <dgm:prSet presAssocID="{B1311C69-B153-4458-B4F1-512F93FF5A95}" presName="node" presStyleLbl="node1" presStyleIdx="2" presStyleCnt="12">
        <dgm:presLayoutVars>
          <dgm:bulletEnabled val="1"/>
        </dgm:presLayoutVars>
      </dgm:prSet>
      <dgm:spPr/>
    </dgm:pt>
    <dgm:pt modelId="{1643F0E3-D6AB-46FB-9425-09A263DA8389}" type="pres">
      <dgm:prSet presAssocID="{0BEF3324-CDCF-4716-8DBF-7B257871070F}" presName="sibTrans" presStyleCnt="0"/>
      <dgm:spPr/>
    </dgm:pt>
    <dgm:pt modelId="{673376FE-DAD5-4158-982F-6C17403EB7A9}" type="pres">
      <dgm:prSet presAssocID="{DC9C2179-0A07-4034-9F33-DE49D36DFC82}" presName="node" presStyleLbl="node1" presStyleIdx="3" presStyleCnt="12">
        <dgm:presLayoutVars>
          <dgm:bulletEnabled val="1"/>
        </dgm:presLayoutVars>
      </dgm:prSet>
      <dgm:spPr/>
    </dgm:pt>
    <dgm:pt modelId="{A350C814-D1CA-43F5-A4A5-48D1D9D3EF0E}" type="pres">
      <dgm:prSet presAssocID="{C487D35F-1CE4-4955-BD8A-8FE3FBB56B8A}" presName="sibTrans" presStyleCnt="0"/>
      <dgm:spPr/>
    </dgm:pt>
    <dgm:pt modelId="{046631BD-C0D3-47C1-B7FC-962353ED8752}" type="pres">
      <dgm:prSet presAssocID="{E46DFD1F-B981-4768-A88A-7C878AF4987E}" presName="node" presStyleLbl="node1" presStyleIdx="4" presStyleCnt="12">
        <dgm:presLayoutVars>
          <dgm:bulletEnabled val="1"/>
        </dgm:presLayoutVars>
      </dgm:prSet>
      <dgm:spPr/>
    </dgm:pt>
    <dgm:pt modelId="{C78A5E0E-CB5E-41D9-A378-0518825EEF06}" type="pres">
      <dgm:prSet presAssocID="{A66D743C-7164-4CC4-977B-453EC59EBB38}" presName="sibTrans" presStyleCnt="0"/>
      <dgm:spPr/>
    </dgm:pt>
    <dgm:pt modelId="{B5D9D07E-FF38-4E6A-9CD1-2EC75ADF7585}" type="pres">
      <dgm:prSet presAssocID="{1921BD78-27B4-4C70-BCEF-E4AE630FD023}" presName="node" presStyleLbl="node1" presStyleIdx="5" presStyleCnt="12">
        <dgm:presLayoutVars>
          <dgm:bulletEnabled val="1"/>
        </dgm:presLayoutVars>
      </dgm:prSet>
      <dgm:spPr/>
    </dgm:pt>
    <dgm:pt modelId="{84481E5A-BBF0-4F36-9099-4F6DA32DBADE}" type="pres">
      <dgm:prSet presAssocID="{47E7FA70-0D52-4797-88ED-7EBCD58BB158}" presName="sibTrans" presStyleCnt="0"/>
      <dgm:spPr/>
    </dgm:pt>
    <dgm:pt modelId="{608C407C-07A6-4035-BCF9-F9C4257B80AF}" type="pres">
      <dgm:prSet presAssocID="{FE6441B1-3578-45F6-A636-7407E16672DB}" presName="node" presStyleLbl="node1" presStyleIdx="6" presStyleCnt="12">
        <dgm:presLayoutVars>
          <dgm:bulletEnabled val="1"/>
        </dgm:presLayoutVars>
      </dgm:prSet>
      <dgm:spPr/>
    </dgm:pt>
    <dgm:pt modelId="{A0B7D3A3-04A2-4E7F-826A-D8B161702E83}" type="pres">
      <dgm:prSet presAssocID="{E77BB28C-E7CC-4A70-B03E-2DD7678267EB}" presName="sibTrans" presStyleCnt="0"/>
      <dgm:spPr/>
    </dgm:pt>
    <dgm:pt modelId="{41DCCA2E-0737-4CBF-93D7-189DC3EF7A9A}" type="pres">
      <dgm:prSet presAssocID="{9CA28FE5-5B3B-4574-A831-4172267D8E4F}" presName="node" presStyleLbl="node1" presStyleIdx="7" presStyleCnt="12">
        <dgm:presLayoutVars>
          <dgm:bulletEnabled val="1"/>
        </dgm:presLayoutVars>
      </dgm:prSet>
      <dgm:spPr/>
    </dgm:pt>
    <dgm:pt modelId="{923380F1-3A5C-4151-A8E6-2D27D73ADD23}" type="pres">
      <dgm:prSet presAssocID="{C1C723B6-83EB-4827-AA23-3CDD23647793}" presName="sibTrans" presStyleCnt="0"/>
      <dgm:spPr/>
    </dgm:pt>
    <dgm:pt modelId="{89523A41-D12E-4A17-AF1C-374B5180D02B}" type="pres">
      <dgm:prSet presAssocID="{240983EE-E4A6-4B67-B4BC-52CA6EAAE28D}" presName="node" presStyleLbl="node1" presStyleIdx="8" presStyleCnt="12">
        <dgm:presLayoutVars>
          <dgm:bulletEnabled val="1"/>
        </dgm:presLayoutVars>
      </dgm:prSet>
      <dgm:spPr/>
    </dgm:pt>
    <dgm:pt modelId="{E7626457-CA59-4D2A-AA5D-26E81BDE9497}" type="pres">
      <dgm:prSet presAssocID="{65557F58-5E70-4DA1-83D3-95D7D93CB455}" presName="sibTrans" presStyleCnt="0"/>
      <dgm:spPr/>
    </dgm:pt>
    <dgm:pt modelId="{ABC728F9-4352-44EC-89AB-2F5B81E344B0}" type="pres">
      <dgm:prSet presAssocID="{C46FC9C5-2B11-488C-9DC8-BB05DFE7F683}" presName="node" presStyleLbl="node1" presStyleIdx="9" presStyleCnt="12">
        <dgm:presLayoutVars>
          <dgm:bulletEnabled val="1"/>
        </dgm:presLayoutVars>
      </dgm:prSet>
      <dgm:spPr/>
    </dgm:pt>
    <dgm:pt modelId="{ADCBBA9B-664B-4A6E-8FA2-9589EAC803E1}" type="pres">
      <dgm:prSet presAssocID="{5A8A8FAE-B5F6-4614-BCA7-1034812DDC5C}" presName="sibTrans" presStyleCnt="0"/>
      <dgm:spPr/>
    </dgm:pt>
    <dgm:pt modelId="{2AC8EED3-9C21-4A7A-A8E3-A6E7F8D17D81}" type="pres">
      <dgm:prSet presAssocID="{F5CCBC0F-19CE-41FE-86F0-F4FFC2EE87E1}" presName="node" presStyleLbl="node1" presStyleIdx="10" presStyleCnt="12">
        <dgm:presLayoutVars>
          <dgm:bulletEnabled val="1"/>
        </dgm:presLayoutVars>
      </dgm:prSet>
      <dgm:spPr/>
    </dgm:pt>
    <dgm:pt modelId="{564072C4-3B40-40A4-B546-3A6CB81850D6}" type="pres">
      <dgm:prSet presAssocID="{949F4BCB-B202-40C8-8296-079E62125A0C}" presName="sibTrans" presStyleCnt="0"/>
      <dgm:spPr/>
    </dgm:pt>
    <dgm:pt modelId="{EECEBA8D-C21E-4F83-8EC8-2C1ACF24BAEE}" type="pres">
      <dgm:prSet presAssocID="{432D1174-AD82-45F4-9520-4326E796BF8F}" presName="node" presStyleLbl="node1" presStyleIdx="11" presStyleCnt="12">
        <dgm:presLayoutVars>
          <dgm:bulletEnabled val="1"/>
        </dgm:presLayoutVars>
      </dgm:prSet>
      <dgm:spPr/>
    </dgm:pt>
  </dgm:ptLst>
  <dgm:cxnLst>
    <dgm:cxn modelId="{92216F01-3FD3-4CF8-A7C4-A04C97B2A0A3}" type="presOf" srcId="{F5CCBC0F-19CE-41FE-86F0-F4FFC2EE87E1}" destId="{2AC8EED3-9C21-4A7A-A8E3-A6E7F8D17D81}" srcOrd="0" destOrd="0" presId="urn:microsoft.com/office/officeart/2005/8/layout/default"/>
    <dgm:cxn modelId="{6C0D5802-4ED1-4EFD-AA13-B2CF53E1EE45}" type="presOf" srcId="{DC9C2179-0A07-4034-9F33-DE49D36DFC82}" destId="{673376FE-DAD5-4158-982F-6C17403EB7A9}" srcOrd="0" destOrd="0" presId="urn:microsoft.com/office/officeart/2005/8/layout/default"/>
    <dgm:cxn modelId="{AA127017-D86E-4386-82D3-7469E8404112}" type="presOf" srcId="{0750559B-049E-47B0-9EFE-7AA6708E4BAC}" destId="{0911683E-ADA9-4B91-BF84-8C670A75A5A2}" srcOrd="0" destOrd="0" presId="urn:microsoft.com/office/officeart/2005/8/layout/default"/>
    <dgm:cxn modelId="{73544518-7ED8-44CB-9D5C-927813640DE2}" srcId="{4761296B-9AD2-47AC-8930-41A0BCAEB3A6}" destId="{6B6EF710-B62D-4C06-BB3C-F4211D5B6F75}" srcOrd="0" destOrd="0" parTransId="{18FE95E8-0AE2-4E92-B75A-B652EB840A4B}" sibTransId="{5112450B-25EA-4BF2-9697-FB8C67D43B81}"/>
    <dgm:cxn modelId="{CBD47318-C858-484C-8E5E-E1675559C272}" type="presOf" srcId="{C46FC9C5-2B11-488C-9DC8-BB05DFE7F683}" destId="{ABC728F9-4352-44EC-89AB-2F5B81E344B0}" srcOrd="0" destOrd="0" presId="urn:microsoft.com/office/officeart/2005/8/layout/default"/>
    <dgm:cxn modelId="{DCBCC718-6DF2-407B-AB97-4D8DA8E17842}" srcId="{4761296B-9AD2-47AC-8930-41A0BCAEB3A6}" destId="{240983EE-E4A6-4B67-B4BC-52CA6EAAE28D}" srcOrd="8" destOrd="0" parTransId="{CF32AB01-49A3-4D92-8E1B-252C68234ADF}" sibTransId="{65557F58-5E70-4DA1-83D3-95D7D93CB455}"/>
    <dgm:cxn modelId="{2ECDE019-7E0C-43E2-8286-556D5A2930C7}" type="presOf" srcId="{FE6441B1-3578-45F6-A636-7407E16672DB}" destId="{608C407C-07A6-4035-BCF9-F9C4257B80AF}" srcOrd="0" destOrd="0" presId="urn:microsoft.com/office/officeart/2005/8/layout/default"/>
    <dgm:cxn modelId="{7DF6422B-DBA3-4247-AF9D-162FFC9C1E3B}" type="presOf" srcId="{432D1174-AD82-45F4-9520-4326E796BF8F}" destId="{EECEBA8D-C21E-4F83-8EC8-2C1ACF24BAEE}" srcOrd="0" destOrd="0" presId="urn:microsoft.com/office/officeart/2005/8/layout/default"/>
    <dgm:cxn modelId="{C3197E33-415A-4252-9BD2-80CBBB0BD7DB}" srcId="{4761296B-9AD2-47AC-8930-41A0BCAEB3A6}" destId="{C46FC9C5-2B11-488C-9DC8-BB05DFE7F683}" srcOrd="9" destOrd="0" parTransId="{56B9AA36-E892-4D9B-9F56-8127DFA82C72}" sibTransId="{5A8A8FAE-B5F6-4614-BCA7-1034812DDC5C}"/>
    <dgm:cxn modelId="{28652A4A-79D8-441A-AA47-742A88B70BC2}" type="presOf" srcId="{9CA28FE5-5B3B-4574-A831-4172267D8E4F}" destId="{41DCCA2E-0737-4CBF-93D7-189DC3EF7A9A}" srcOrd="0" destOrd="0" presId="urn:microsoft.com/office/officeart/2005/8/layout/default"/>
    <dgm:cxn modelId="{6807516D-6EA2-456E-B10F-D1ADD7351E7A}" srcId="{4761296B-9AD2-47AC-8930-41A0BCAEB3A6}" destId="{E46DFD1F-B981-4768-A88A-7C878AF4987E}" srcOrd="4" destOrd="0" parTransId="{5B146631-284E-44C1-AC2B-E35ABCE510A2}" sibTransId="{A66D743C-7164-4CC4-977B-453EC59EBB38}"/>
    <dgm:cxn modelId="{06BF3B70-9DD2-4095-A704-23447AD80EA3}" type="presOf" srcId="{240983EE-E4A6-4B67-B4BC-52CA6EAAE28D}" destId="{89523A41-D12E-4A17-AF1C-374B5180D02B}" srcOrd="0" destOrd="0" presId="urn:microsoft.com/office/officeart/2005/8/layout/default"/>
    <dgm:cxn modelId="{0A1D5678-5B5D-4D6F-A48F-0A415F780F78}" srcId="{4761296B-9AD2-47AC-8930-41A0BCAEB3A6}" destId="{0750559B-049E-47B0-9EFE-7AA6708E4BAC}" srcOrd="1" destOrd="0" parTransId="{55BD41D7-9F58-43D5-B33F-438FE56BFFF2}" sibTransId="{6D52EF19-C4E8-4F33-AFDD-4113C4022728}"/>
    <dgm:cxn modelId="{B515A15A-BE0E-45FA-993F-79A4AB610B33}" srcId="{4761296B-9AD2-47AC-8930-41A0BCAEB3A6}" destId="{1921BD78-27B4-4C70-BCEF-E4AE630FD023}" srcOrd="5" destOrd="0" parTransId="{1868C98F-9088-47B6-9396-DA5DF1E82F4E}" sibTransId="{47E7FA70-0D52-4797-88ED-7EBCD58BB158}"/>
    <dgm:cxn modelId="{51477A82-C22B-4324-B3F4-F6D70884BD0F}" srcId="{4761296B-9AD2-47AC-8930-41A0BCAEB3A6}" destId="{9CA28FE5-5B3B-4574-A831-4172267D8E4F}" srcOrd="7" destOrd="0" parTransId="{ADB96604-5098-40E2-9A4A-B33259BB05B5}" sibTransId="{C1C723B6-83EB-4827-AA23-3CDD23647793}"/>
    <dgm:cxn modelId="{11350D85-62F7-4776-9992-0E7356E6CBA8}" type="presOf" srcId="{4761296B-9AD2-47AC-8930-41A0BCAEB3A6}" destId="{577FB00E-4620-4A01-8736-B98F34482211}" srcOrd="0" destOrd="0" presId="urn:microsoft.com/office/officeart/2005/8/layout/default"/>
    <dgm:cxn modelId="{2B73D597-AC0D-4BC4-86E6-0AB8AB17D05B}" srcId="{4761296B-9AD2-47AC-8930-41A0BCAEB3A6}" destId="{F5CCBC0F-19CE-41FE-86F0-F4FFC2EE87E1}" srcOrd="10" destOrd="0" parTransId="{F15ACB55-6FB5-4F25-8195-02EC6A4EA835}" sibTransId="{949F4BCB-B202-40C8-8296-079E62125A0C}"/>
    <dgm:cxn modelId="{E9323F9D-96FA-4002-A743-DAFD4C3CD01A}" type="presOf" srcId="{B1311C69-B153-4458-B4F1-512F93FF5A95}" destId="{5DBDA83A-76B9-469E-98E9-70D17D9DA0B8}" srcOrd="0" destOrd="0" presId="urn:microsoft.com/office/officeart/2005/8/layout/default"/>
    <dgm:cxn modelId="{5C3C35AB-C44A-4FAB-9F77-C7B72F0EC696}" type="presOf" srcId="{6B6EF710-B62D-4C06-BB3C-F4211D5B6F75}" destId="{98DEED37-99AF-4D6F-8F52-A9C093C06EF9}" srcOrd="0" destOrd="0" presId="urn:microsoft.com/office/officeart/2005/8/layout/default"/>
    <dgm:cxn modelId="{06EF0BAD-6A30-4B7F-9D1C-9C3D4F26C39D}" srcId="{4761296B-9AD2-47AC-8930-41A0BCAEB3A6}" destId="{B1311C69-B153-4458-B4F1-512F93FF5A95}" srcOrd="2" destOrd="0" parTransId="{80A13B47-3B51-4D2A-AA13-65B7CEEDA2DC}" sibTransId="{0BEF3324-CDCF-4716-8DBF-7B257871070F}"/>
    <dgm:cxn modelId="{F3A01FB5-0B54-4EEB-91ED-39A564BB1C9E}" srcId="{4761296B-9AD2-47AC-8930-41A0BCAEB3A6}" destId="{DC9C2179-0A07-4034-9F33-DE49D36DFC82}" srcOrd="3" destOrd="0" parTransId="{AD5FFB3B-00DD-4229-8278-5348F4FB4A16}" sibTransId="{C487D35F-1CE4-4955-BD8A-8FE3FBB56B8A}"/>
    <dgm:cxn modelId="{609CFAB8-97B0-4CFA-93ED-A06E90C75B9E}" type="presOf" srcId="{E46DFD1F-B981-4768-A88A-7C878AF4987E}" destId="{046631BD-C0D3-47C1-B7FC-962353ED8752}" srcOrd="0" destOrd="0" presId="urn:microsoft.com/office/officeart/2005/8/layout/default"/>
    <dgm:cxn modelId="{DEBB65C0-2541-4BA6-B548-3F4DBC32270A}" srcId="{4761296B-9AD2-47AC-8930-41A0BCAEB3A6}" destId="{432D1174-AD82-45F4-9520-4326E796BF8F}" srcOrd="11" destOrd="0" parTransId="{0B1D2E8F-DD3E-41A6-902C-D0D010A7DE20}" sibTransId="{8D4FA4FC-422F-4B1F-BE6F-69D5985B139C}"/>
    <dgm:cxn modelId="{A3A197D2-9FE5-45A1-A763-526F4F45802B}" type="presOf" srcId="{1921BD78-27B4-4C70-BCEF-E4AE630FD023}" destId="{B5D9D07E-FF38-4E6A-9CD1-2EC75ADF7585}" srcOrd="0" destOrd="0" presId="urn:microsoft.com/office/officeart/2005/8/layout/default"/>
    <dgm:cxn modelId="{CAF2F0F9-1DEA-46BE-81D9-7B6C5B1B94B0}" srcId="{4761296B-9AD2-47AC-8930-41A0BCAEB3A6}" destId="{FE6441B1-3578-45F6-A636-7407E16672DB}" srcOrd="6" destOrd="0" parTransId="{1CC14764-A3C7-4088-A8C1-705101B63525}" sibTransId="{E77BB28C-E7CC-4A70-B03E-2DD7678267EB}"/>
    <dgm:cxn modelId="{FA597FE8-3874-4962-9A47-A9A49B2AA6DA}" type="presParOf" srcId="{577FB00E-4620-4A01-8736-B98F34482211}" destId="{98DEED37-99AF-4D6F-8F52-A9C093C06EF9}" srcOrd="0" destOrd="0" presId="urn:microsoft.com/office/officeart/2005/8/layout/default"/>
    <dgm:cxn modelId="{106758E2-3354-4C22-A294-C4A78C4EEE30}" type="presParOf" srcId="{577FB00E-4620-4A01-8736-B98F34482211}" destId="{B3FC6866-D081-49B1-84C7-BF2B74CCE45B}" srcOrd="1" destOrd="0" presId="urn:microsoft.com/office/officeart/2005/8/layout/default"/>
    <dgm:cxn modelId="{6CDA06C9-E16D-4F1B-BE23-0BC3791F2108}" type="presParOf" srcId="{577FB00E-4620-4A01-8736-B98F34482211}" destId="{0911683E-ADA9-4B91-BF84-8C670A75A5A2}" srcOrd="2" destOrd="0" presId="urn:microsoft.com/office/officeart/2005/8/layout/default"/>
    <dgm:cxn modelId="{261BFE2E-AEE9-4A1A-9F60-C1B809B031EA}" type="presParOf" srcId="{577FB00E-4620-4A01-8736-B98F34482211}" destId="{20E6557A-6567-401C-A616-CBD434AE19F5}" srcOrd="3" destOrd="0" presId="urn:microsoft.com/office/officeart/2005/8/layout/default"/>
    <dgm:cxn modelId="{AEBDB331-6891-463E-92BA-1F8AE0E5843F}" type="presParOf" srcId="{577FB00E-4620-4A01-8736-B98F34482211}" destId="{5DBDA83A-76B9-469E-98E9-70D17D9DA0B8}" srcOrd="4" destOrd="0" presId="urn:microsoft.com/office/officeart/2005/8/layout/default"/>
    <dgm:cxn modelId="{A375C783-761C-4D1B-AC24-833F62E51CB7}" type="presParOf" srcId="{577FB00E-4620-4A01-8736-B98F34482211}" destId="{1643F0E3-D6AB-46FB-9425-09A263DA8389}" srcOrd="5" destOrd="0" presId="urn:microsoft.com/office/officeart/2005/8/layout/default"/>
    <dgm:cxn modelId="{5BB2144A-136C-441C-98A9-CA1A9EFE0DBD}" type="presParOf" srcId="{577FB00E-4620-4A01-8736-B98F34482211}" destId="{673376FE-DAD5-4158-982F-6C17403EB7A9}" srcOrd="6" destOrd="0" presId="urn:microsoft.com/office/officeart/2005/8/layout/default"/>
    <dgm:cxn modelId="{F24D243D-4F31-49C5-90E1-F4A57BA2EFC9}" type="presParOf" srcId="{577FB00E-4620-4A01-8736-B98F34482211}" destId="{A350C814-D1CA-43F5-A4A5-48D1D9D3EF0E}" srcOrd="7" destOrd="0" presId="urn:microsoft.com/office/officeart/2005/8/layout/default"/>
    <dgm:cxn modelId="{81CFAE8D-B19A-4DC9-8171-B51C039C0D07}" type="presParOf" srcId="{577FB00E-4620-4A01-8736-B98F34482211}" destId="{046631BD-C0D3-47C1-B7FC-962353ED8752}" srcOrd="8" destOrd="0" presId="urn:microsoft.com/office/officeart/2005/8/layout/default"/>
    <dgm:cxn modelId="{DDADFD7A-E1D4-4A34-A881-930BE101ED45}" type="presParOf" srcId="{577FB00E-4620-4A01-8736-B98F34482211}" destId="{C78A5E0E-CB5E-41D9-A378-0518825EEF06}" srcOrd="9" destOrd="0" presId="urn:microsoft.com/office/officeart/2005/8/layout/default"/>
    <dgm:cxn modelId="{66E3FE7E-FB9F-4B7C-AD09-EC2470BECAA5}" type="presParOf" srcId="{577FB00E-4620-4A01-8736-B98F34482211}" destId="{B5D9D07E-FF38-4E6A-9CD1-2EC75ADF7585}" srcOrd="10" destOrd="0" presId="urn:microsoft.com/office/officeart/2005/8/layout/default"/>
    <dgm:cxn modelId="{8395CEB9-7D50-4B98-9888-F436E6478620}" type="presParOf" srcId="{577FB00E-4620-4A01-8736-B98F34482211}" destId="{84481E5A-BBF0-4F36-9099-4F6DA32DBADE}" srcOrd="11" destOrd="0" presId="urn:microsoft.com/office/officeart/2005/8/layout/default"/>
    <dgm:cxn modelId="{B30CD215-D2EE-47E8-8F33-9867669B86D7}" type="presParOf" srcId="{577FB00E-4620-4A01-8736-B98F34482211}" destId="{608C407C-07A6-4035-BCF9-F9C4257B80AF}" srcOrd="12" destOrd="0" presId="urn:microsoft.com/office/officeart/2005/8/layout/default"/>
    <dgm:cxn modelId="{7B35D8F7-5BFD-49B2-A086-40723C1C7576}" type="presParOf" srcId="{577FB00E-4620-4A01-8736-B98F34482211}" destId="{A0B7D3A3-04A2-4E7F-826A-D8B161702E83}" srcOrd="13" destOrd="0" presId="urn:microsoft.com/office/officeart/2005/8/layout/default"/>
    <dgm:cxn modelId="{994C6259-8F0D-40BC-BABD-0E201A6EE971}" type="presParOf" srcId="{577FB00E-4620-4A01-8736-B98F34482211}" destId="{41DCCA2E-0737-4CBF-93D7-189DC3EF7A9A}" srcOrd="14" destOrd="0" presId="urn:microsoft.com/office/officeart/2005/8/layout/default"/>
    <dgm:cxn modelId="{0E66A1F2-80CD-4666-BC26-9752F1D00B1A}" type="presParOf" srcId="{577FB00E-4620-4A01-8736-B98F34482211}" destId="{923380F1-3A5C-4151-A8E6-2D27D73ADD23}" srcOrd="15" destOrd="0" presId="urn:microsoft.com/office/officeart/2005/8/layout/default"/>
    <dgm:cxn modelId="{75BBDF1D-6569-494F-B16B-9ACE1E9AADDA}" type="presParOf" srcId="{577FB00E-4620-4A01-8736-B98F34482211}" destId="{89523A41-D12E-4A17-AF1C-374B5180D02B}" srcOrd="16" destOrd="0" presId="urn:microsoft.com/office/officeart/2005/8/layout/default"/>
    <dgm:cxn modelId="{AF5624B4-5F09-4851-92B2-309E35F740E0}" type="presParOf" srcId="{577FB00E-4620-4A01-8736-B98F34482211}" destId="{E7626457-CA59-4D2A-AA5D-26E81BDE9497}" srcOrd="17" destOrd="0" presId="urn:microsoft.com/office/officeart/2005/8/layout/default"/>
    <dgm:cxn modelId="{5D4A23F7-2995-4797-9307-40AD41CCDEF8}" type="presParOf" srcId="{577FB00E-4620-4A01-8736-B98F34482211}" destId="{ABC728F9-4352-44EC-89AB-2F5B81E344B0}" srcOrd="18" destOrd="0" presId="urn:microsoft.com/office/officeart/2005/8/layout/default"/>
    <dgm:cxn modelId="{9CAF767C-6013-47A3-B029-1AE6FE2368AD}" type="presParOf" srcId="{577FB00E-4620-4A01-8736-B98F34482211}" destId="{ADCBBA9B-664B-4A6E-8FA2-9589EAC803E1}" srcOrd="19" destOrd="0" presId="urn:microsoft.com/office/officeart/2005/8/layout/default"/>
    <dgm:cxn modelId="{A80C4750-E182-45C4-B466-2638910FBB75}" type="presParOf" srcId="{577FB00E-4620-4A01-8736-B98F34482211}" destId="{2AC8EED3-9C21-4A7A-A8E3-A6E7F8D17D81}" srcOrd="20" destOrd="0" presId="urn:microsoft.com/office/officeart/2005/8/layout/default"/>
    <dgm:cxn modelId="{392788D7-974C-4B46-923E-6465D8074B3C}" type="presParOf" srcId="{577FB00E-4620-4A01-8736-B98F34482211}" destId="{564072C4-3B40-40A4-B546-3A6CB81850D6}" srcOrd="21" destOrd="0" presId="urn:microsoft.com/office/officeart/2005/8/layout/default"/>
    <dgm:cxn modelId="{DDC6C50F-A78C-4B32-9A1A-A4CE03F392B7}" type="presParOf" srcId="{577FB00E-4620-4A01-8736-B98F34482211}" destId="{EECEBA8D-C21E-4F83-8EC8-2C1ACF24BAEE}" srcOrd="2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CA40C3-5E2B-4F53-820B-22229792005E}"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25FE0CB5-1B6D-48C9-918C-08FECCD0125B}">
      <dgm:prSet/>
      <dgm:spPr/>
      <dgm:t>
        <a:bodyPr/>
        <a:lstStyle/>
        <a:p>
          <a:r>
            <a:rPr lang="en-GB"/>
            <a:t>Advice and/or referral for further behavioural support:</a:t>
          </a:r>
          <a:endParaRPr lang="en-US"/>
        </a:p>
      </dgm:t>
    </dgm:pt>
    <dgm:pt modelId="{C7D4D85D-1E28-40DE-A219-5881191F5F94}" type="parTrans" cxnId="{BC328F10-1BB5-4C09-9664-2E598D9853AD}">
      <dgm:prSet/>
      <dgm:spPr/>
      <dgm:t>
        <a:bodyPr/>
        <a:lstStyle/>
        <a:p>
          <a:endParaRPr lang="en-US"/>
        </a:p>
      </dgm:t>
    </dgm:pt>
    <dgm:pt modelId="{C2A9C7B7-6AA6-4EAC-86FA-6023605BD1B8}" type="sibTrans" cxnId="{BC328F10-1BB5-4C09-9664-2E598D9853AD}">
      <dgm:prSet/>
      <dgm:spPr/>
      <dgm:t>
        <a:bodyPr/>
        <a:lstStyle/>
        <a:p>
          <a:endParaRPr lang="en-US"/>
        </a:p>
      </dgm:t>
    </dgm:pt>
    <dgm:pt modelId="{74E0530A-2D8A-4FCC-9F1C-37215D047ECB}">
      <dgm:prSet/>
      <dgm:spPr/>
      <dgm:t>
        <a:bodyPr/>
        <a:lstStyle/>
        <a:p>
          <a:r>
            <a:rPr lang="en-GB"/>
            <a:t>Diet</a:t>
          </a:r>
          <a:endParaRPr lang="en-US"/>
        </a:p>
      </dgm:t>
    </dgm:pt>
    <dgm:pt modelId="{7B96252A-8243-4A0B-9028-AEA2AA1A7BD6}" type="parTrans" cxnId="{328A7A5D-EBFB-4175-A1D6-B093D00784D5}">
      <dgm:prSet/>
      <dgm:spPr/>
      <dgm:t>
        <a:bodyPr/>
        <a:lstStyle/>
        <a:p>
          <a:endParaRPr lang="en-US"/>
        </a:p>
      </dgm:t>
    </dgm:pt>
    <dgm:pt modelId="{FD73EB6D-F2BF-438D-81E6-9F31C445C3B6}" type="sibTrans" cxnId="{328A7A5D-EBFB-4175-A1D6-B093D00784D5}">
      <dgm:prSet/>
      <dgm:spPr/>
      <dgm:t>
        <a:bodyPr/>
        <a:lstStyle/>
        <a:p>
          <a:endParaRPr lang="en-US"/>
        </a:p>
      </dgm:t>
    </dgm:pt>
    <dgm:pt modelId="{0633C09B-A5B7-4906-9E6F-A9EF5DED42A8}">
      <dgm:prSet/>
      <dgm:spPr/>
      <dgm:t>
        <a:bodyPr/>
        <a:lstStyle/>
        <a:p>
          <a:r>
            <a:rPr lang="en-GB"/>
            <a:t>Exercise  </a:t>
          </a:r>
          <a:endParaRPr lang="en-US"/>
        </a:p>
      </dgm:t>
    </dgm:pt>
    <dgm:pt modelId="{2A8D9073-A43F-4102-A984-3355D6DB3297}" type="parTrans" cxnId="{A72DE03B-0DFA-4A78-87A3-4014E5F6180C}">
      <dgm:prSet/>
      <dgm:spPr/>
      <dgm:t>
        <a:bodyPr/>
        <a:lstStyle/>
        <a:p>
          <a:endParaRPr lang="en-US"/>
        </a:p>
      </dgm:t>
    </dgm:pt>
    <dgm:pt modelId="{CEBE0F3B-6E7A-49F3-B733-E80F9B27B645}" type="sibTrans" cxnId="{A72DE03B-0DFA-4A78-87A3-4014E5F6180C}">
      <dgm:prSet/>
      <dgm:spPr/>
      <dgm:t>
        <a:bodyPr/>
        <a:lstStyle/>
        <a:p>
          <a:endParaRPr lang="en-US"/>
        </a:p>
      </dgm:t>
    </dgm:pt>
    <dgm:pt modelId="{F7F3F2D7-13FF-4F9D-AFD7-F9FCDEC822A3}">
      <dgm:prSet/>
      <dgm:spPr/>
      <dgm:t>
        <a:bodyPr/>
        <a:lstStyle/>
        <a:p>
          <a:r>
            <a:rPr lang="en-GB"/>
            <a:t>Smoking</a:t>
          </a:r>
          <a:endParaRPr lang="en-US"/>
        </a:p>
      </dgm:t>
    </dgm:pt>
    <dgm:pt modelId="{991A12D4-E282-4B29-9274-1D197076FBB9}" type="parTrans" cxnId="{B6E001B9-0943-42F8-AE9B-1ADBFFD7FA25}">
      <dgm:prSet/>
      <dgm:spPr/>
      <dgm:t>
        <a:bodyPr/>
        <a:lstStyle/>
        <a:p>
          <a:endParaRPr lang="en-US"/>
        </a:p>
      </dgm:t>
    </dgm:pt>
    <dgm:pt modelId="{21880B7F-C120-4F36-BC66-22EBE8CEFF32}" type="sibTrans" cxnId="{B6E001B9-0943-42F8-AE9B-1ADBFFD7FA25}">
      <dgm:prSet/>
      <dgm:spPr/>
      <dgm:t>
        <a:bodyPr/>
        <a:lstStyle/>
        <a:p>
          <a:endParaRPr lang="en-US"/>
        </a:p>
      </dgm:t>
    </dgm:pt>
    <dgm:pt modelId="{7A1EB95F-AC88-42B3-AC72-21BC39037595}">
      <dgm:prSet/>
      <dgm:spPr/>
      <dgm:t>
        <a:bodyPr/>
        <a:lstStyle/>
        <a:p>
          <a:r>
            <a:rPr lang="en-GB" dirty="0"/>
            <a:t>Alcohol</a:t>
          </a:r>
          <a:endParaRPr lang="en-US" dirty="0"/>
        </a:p>
      </dgm:t>
    </dgm:pt>
    <dgm:pt modelId="{49DC8105-1E84-4F39-B483-98A3A09D653D}" type="parTrans" cxnId="{6D2497FB-577D-4990-BA91-4EFCC490481B}">
      <dgm:prSet/>
      <dgm:spPr/>
      <dgm:t>
        <a:bodyPr/>
        <a:lstStyle/>
        <a:p>
          <a:endParaRPr lang="en-US"/>
        </a:p>
      </dgm:t>
    </dgm:pt>
    <dgm:pt modelId="{59414D37-417C-4B9F-BA4E-1EA6F859F5FB}" type="sibTrans" cxnId="{6D2497FB-577D-4990-BA91-4EFCC490481B}">
      <dgm:prSet/>
      <dgm:spPr/>
      <dgm:t>
        <a:bodyPr/>
        <a:lstStyle/>
        <a:p>
          <a:endParaRPr lang="en-US"/>
        </a:p>
      </dgm:t>
    </dgm:pt>
    <dgm:pt modelId="{5AA2B816-A714-42B9-BEB2-FAFE57CB2EE5}">
      <dgm:prSet/>
      <dgm:spPr/>
      <dgm:t>
        <a:bodyPr/>
        <a:lstStyle/>
        <a:p>
          <a:r>
            <a:rPr lang="en-GB" b="0" i="0" baseline="0"/>
            <a:t>Specialised services:</a:t>
          </a:r>
          <a:endParaRPr lang="en-US"/>
        </a:p>
      </dgm:t>
    </dgm:pt>
    <dgm:pt modelId="{160CEF86-071C-42EF-B4D5-247B1C8AA557}" type="parTrans" cxnId="{578FC5E5-9F00-4E10-A535-C11FD0EDE804}">
      <dgm:prSet/>
      <dgm:spPr/>
      <dgm:t>
        <a:bodyPr/>
        <a:lstStyle/>
        <a:p>
          <a:endParaRPr lang="en-US"/>
        </a:p>
      </dgm:t>
    </dgm:pt>
    <dgm:pt modelId="{6EF73ACB-7AE1-4B17-A7C6-7BE5ACE64341}" type="sibTrans" cxnId="{578FC5E5-9F00-4E10-A535-C11FD0EDE804}">
      <dgm:prSet/>
      <dgm:spPr/>
      <dgm:t>
        <a:bodyPr/>
        <a:lstStyle/>
        <a:p>
          <a:endParaRPr lang="en-US"/>
        </a:p>
      </dgm:t>
    </dgm:pt>
    <dgm:pt modelId="{DDFEC015-BB67-4712-BE27-768C8CE9001E}">
      <dgm:prSet/>
      <dgm:spPr/>
      <dgm:t>
        <a:bodyPr/>
        <a:lstStyle/>
        <a:p>
          <a:r>
            <a:rPr lang="en-GB"/>
            <a:t>Diabetes</a:t>
          </a:r>
          <a:endParaRPr lang="en-US"/>
        </a:p>
      </dgm:t>
    </dgm:pt>
    <dgm:pt modelId="{9CFAFA05-0DDF-42B5-A0A3-97B5CD8E318D}" type="parTrans" cxnId="{DB56297C-422E-4694-B920-5FEE198EF30A}">
      <dgm:prSet/>
      <dgm:spPr/>
      <dgm:t>
        <a:bodyPr/>
        <a:lstStyle/>
        <a:p>
          <a:endParaRPr lang="en-US"/>
        </a:p>
      </dgm:t>
    </dgm:pt>
    <dgm:pt modelId="{4F6D05CE-BFE9-41E3-A3B6-16A6370909B1}" type="sibTrans" cxnId="{DB56297C-422E-4694-B920-5FEE198EF30A}">
      <dgm:prSet/>
      <dgm:spPr/>
      <dgm:t>
        <a:bodyPr/>
        <a:lstStyle/>
        <a:p>
          <a:endParaRPr lang="en-US"/>
        </a:p>
      </dgm:t>
    </dgm:pt>
    <dgm:pt modelId="{A9C55664-BDE4-4550-8871-121BBA5676D5}">
      <dgm:prSet/>
      <dgm:spPr/>
      <dgm:t>
        <a:bodyPr/>
        <a:lstStyle/>
        <a:p>
          <a:r>
            <a:rPr lang="en-GB"/>
            <a:t>Alcohol</a:t>
          </a:r>
          <a:endParaRPr lang="en-US"/>
        </a:p>
      </dgm:t>
    </dgm:pt>
    <dgm:pt modelId="{F8306EBF-8AA6-480A-9422-3E199BBD8B88}" type="parTrans" cxnId="{C01B675D-E427-4444-B817-B50986DF3CE9}">
      <dgm:prSet/>
      <dgm:spPr/>
      <dgm:t>
        <a:bodyPr/>
        <a:lstStyle/>
        <a:p>
          <a:endParaRPr lang="en-US"/>
        </a:p>
      </dgm:t>
    </dgm:pt>
    <dgm:pt modelId="{5A4A4EB0-33CE-4547-91B0-1497BF698DBD}" type="sibTrans" cxnId="{C01B675D-E427-4444-B817-B50986DF3CE9}">
      <dgm:prSet/>
      <dgm:spPr/>
      <dgm:t>
        <a:bodyPr/>
        <a:lstStyle/>
        <a:p>
          <a:endParaRPr lang="en-US"/>
        </a:p>
      </dgm:t>
    </dgm:pt>
    <dgm:pt modelId="{FF20C079-D69F-48BD-9E98-48D4C72131E3}">
      <dgm:prSet/>
      <dgm:spPr/>
      <dgm:t>
        <a:bodyPr/>
        <a:lstStyle/>
        <a:p>
          <a:r>
            <a:rPr lang="en-GB" dirty="0"/>
            <a:t>Substance misuse</a:t>
          </a:r>
          <a:endParaRPr lang="en-US" dirty="0"/>
        </a:p>
      </dgm:t>
    </dgm:pt>
    <dgm:pt modelId="{B0144F19-EAB3-49B4-9825-D51C20837367}" type="parTrans" cxnId="{5FCACB15-F814-4117-B441-AA55651FF204}">
      <dgm:prSet/>
      <dgm:spPr/>
      <dgm:t>
        <a:bodyPr/>
        <a:lstStyle/>
        <a:p>
          <a:endParaRPr lang="en-US"/>
        </a:p>
      </dgm:t>
    </dgm:pt>
    <dgm:pt modelId="{B721FC89-3F0A-4902-98D9-AB982B5E1901}" type="sibTrans" cxnId="{5FCACB15-F814-4117-B441-AA55651FF204}">
      <dgm:prSet/>
      <dgm:spPr/>
      <dgm:t>
        <a:bodyPr/>
        <a:lstStyle/>
        <a:p>
          <a:endParaRPr lang="en-US"/>
        </a:p>
      </dgm:t>
    </dgm:pt>
    <dgm:pt modelId="{A30A1B8C-40AA-4D43-A46B-76E088A05C12}">
      <dgm:prSet/>
      <dgm:spPr/>
      <dgm:t>
        <a:bodyPr/>
        <a:lstStyle/>
        <a:p>
          <a:r>
            <a:rPr lang="en-GB" b="0" i="0" baseline="0"/>
            <a:t>Medication:</a:t>
          </a:r>
          <a:endParaRPr lang="en-US"/>
        </a:p>
      </dgm:t>
    </dgm:pt>
    <dgm:pt modelId="{B8130F2D-C36C-46AA-BB1D-BEB3C736E4B5}" type="parTrans" cxnId="{71C06BFB-0A10-408D-9E4B-BF88FBFC442F}">
      <dgm:prSet/>
      <dgm:spPr/>
      <dgm:t>
        <a:bodyPr/>
        <a:lstStyle/>
        <a:p>
          <a:endParaRPr lang="en-US"/>
        </a:p>
      </dgm:t>
    </dgm:pt>
    <dgm:pt modelId="{85D325D5-F049-44FC-9ABE-C512B2C19F26}" type="sibTrans" cxnId="{71C06BFB-0A10-408D-9E4B-BF88FBFC442F}">
      <dgm:prSet/>
      <dgm:spPr/>
      <dgm:t>
        <a:bodyPr/>
        <a:lstStyle/>
        <a:p>
          <a:endParaRPr lang="en-US"/>
        </a:p>
      </dgm:t>
    </dgm:pt>
    <dgm:pt modelId="{69950925-826E-4A1F-950B-A6E88EE7C3CD}">
      <dgm:prSet/>
      <dgm:spPr/>
      <dgm:t>
        <a:bodyPr/>
        <a:lstStyle/>
        <a:p>
          <a:r>
            <a:rPr lang="en-GB"/>
            <a:t>Statins</a:t>
          </a:r>
          <a:endParaRPr lang="en-US"/>
        </a:p>
      </dgm:t>
    </dgm:pt>
    <dgm:pt modelId="{650DEB09-4861-4F3B-A741-A5EEF46503CA}" type="parTrans" cxnId="{6F6143B3-E454-43A7-939D-58797A244E68}">
      <dgm:prSet/>
      <dgm:spPr/>
      <dgm:t>
        <a:bodyPr/>
        <a:lstStyle/>
        <a:p>
          <a:endParaRPr lang="en-US"/>
        </a:p>
      </dgm:t>
    </dgm:pt>
    <dgm:pt modelId="{D624300F-1876-4416-A2F8-45D2E9B439FF}" type="sibTrans" cxnId="{6F6143B3-E454-43A7-939D-58797A244E68}">
      <dgm:prSet/>
      <dgm:spPr/>
      <dgm:t>
        <a:bodyPr/>
        <a:lstStyle/>
        <a:p>
          <a:endParaRPr lang="en-US"/>
        </a:p>
      </dgm:t>
    </dgm:pt>
    <dgm:pt modelId="{15A92259-E66F-4794-9714-4F0C00681756}">
      <dgm:prSet/>
      <dgm:spPr/>
      <dgm:t>
        <a:bodyPr/>
        <a:lstStyle/>
        <a:p>
          <a:r>
            <a:rPr lang="en-GB" b="0" i="0" baseline="0"/>
            <a:t>Antihypertensives</a:t>
          </a:r>
          <a:endParaRPr lang="en-US"/>
        </a:p>
      </dgm:t>
    </dgm:pt>
    <dgm:pt modelId="{E223008E-DD77-4030-B44A-05F128B19651}" type="parTrans" cxnId="{C41EB8B9-015D-4EA4-96BB-759E18D96BB2}">
      <dgm:prSet/>
      <dgm:spPr/>
      <dgm:t>
        <a:bodyPr/>
        <a:lstStyle/>
        <a:p>
          <a:endParaRPr lang="en-US"/>
        </a:p>
      </dgm:t>
    </dgm:pt>
    <dgm:pt modelId="{28E137A9-C41F-4BBD-B52F-02A37A62711F}" type="sibTrans" cxnId="{C41EB8B9-015D-4EA4-96BB-759E18D96BB2}">
      <dgm:prSet/>
      <dgm:spPr/>
      <dgm:t>
        <a:bodyPr/>
        <a:lstStyle/>
        <a:p>
          <a:endParaRPr lang="en-US"/>
        </a:p>
      </dgm:t>
    </dgm:pt>
    <dgm:pt modelId="{7F84B040-6B3D-48D6-A89B-AC18981C1C21}">
      <dgm:prSet/>
      <dgm:spPr/>
      <dgm:t>
        <a:bodyPr/>
        <a:lstStyle/>
        <a:p>
          <a:r>
            <a:rPr lang="en-US" dirty="0"/>
            <a:t>Sexual health</a:t>
          </a:r>
        </a:p>
      </dgm:t>
    </dgm:pt>
    <dgm:pt modelId="{34D9B0D1-9D01-44B5-A371-9CF08D477314}" type="parTrans" cxnId="{2B224971-0DF4-48A2-8231-B0716ED9D4DF}">
      <dgm:prSet/>
      <dgm:spPr/>
      <dgm:t>
        <a:bodyPr/>
        <a:lstStyle/>
        <a:p>
          <a:endParaRPr lang="en-GB"/>
        </a:p>
      </dgm:t>
    </dgm:pt>
    <dgm:pt modelId="{20B17559-D88F-4FC2-8799-BCDE0842AB66}" type="sibTrans" cxnId="{2B224971-0DF4-48A2-8231-B0716ED9D4DF}">
      <dgm:prSet/>
      <dgm:spPr/>
      <dgm:t>
        <a:bodyPr/>
        <a:lstStyle/>
        <a:p>
          <a:endParaRPr lang="en-GB"/>
        </a:p>
      </dgm:t>
    </dgm:pt>
    <dgm:pt modelId="{B57B9455-B7A2-431C-A806-33408388C805}">
      <dgm:prSet/>
      <dgm:spPr/>
      <dgm:t>
        <a:bodyPr/>
        <a:lstStyle/>
        <a:p>
          <a:r>
            <a:rPr lang="en-US" dirty="0"/>
            <a:t>Cancer</a:t>
          </a:r>
        </a:p>
      </dgm:t>
    </dgm:pt>
    <dgm:pt modelId="{09FF660D-010E-412F-A814-3502B8BE521D}" type="parTrans" cxnId="{2304A3C2-6689-46E0-A3D2-F13ED410907A}">
      <dgm:prSet/>
      <dgm:spPr/>
      <dgm:t>
        <a:bodyPr/>
        <a:lstStyle/>
        <a:p>
          <a:endParaRPr lang="en-GB"/>
        </a:p>
      </dgm:t>
    </dgm:pt>
    <dgm:pt modelId="{EFCA5751-12C7-4845-8BFC-D7D97CB50DBA}" type="sibTrans" cxnId="{2304A3C2-6689-46E0-A3D2-F13ED410907A}">
      <dgm:prSet/>
      <dgm:spPr/>
      <dgm:t>
        <a:bodyPr/>
        <a:lstStyle/>
        <a:p>
          <a:endParaRPr lang="en-GB"/>
        </a:p>
      </dgm:t>
    </dgm:pt>
    <dgm:pt modelId="{587A437E-DB64-4566-BE12-3F57AAD82306}">
      <dgm:prSet/>
      <dgm:spPr/>
      <dgm:t>
        <a:bodyPr/>
        <a:lstStyle/>
        <a:p>
          <a:r>
            <a:rPr lang="en-US" dirty="0"/>
            <a:t>Oral health</a:t>
          </a:r>
        </a:p>
      </dgm:t>
    </dgm:pt>
    <dgm:pt modelId="{99CFC678-EC6D-45C3-B1A2-3914CF15C695}" type="parTrans" cxnId="{6A361240-0317-436E-ADCA-2B3434C602F5}">
      <dgm:prSet/>
      <dgm:spPr/>
      <dgm:t>
        <a:bodyPr/>
        <a:lstStyle/>
        <a:p>
          <a:endParaRPr lang="en-GB"/>
        </a:p>
      </dgm:t>
    </dgm:pt>
    <dgm:pt modelId="{2D82693A-D698-4D6C-8CC0-B55CB55BA795}" type="sibTrans" cxnId="{6A361240-0317-436E-ADCA-2B3434C602F5}">
      <dgm:prSet/>
      <dgm:spPr/>
      <dgm:t>
        <a:bodyPr/>
        <a:lstStyle/>
        <a:p>
          <a:endParaRPr lang="en-GB"/>
        </a:p>
      </dgm:t>
    </dgm:pt>
    <dgm:pt modelId="{2BD2F3C3-04E7-46A7-9D29-2A6DAE862955}" type="pres">
      <dgm:prSet presAssocID="{E8CA40C3-5E2B-4F53-820B-22229792005E}" presName="Name0" presStyleCnt="0">
        <dgm:presLayoutVars>
          <dgm:dir/>
          <dgm:animLvl val="lvl"/>
          <dgm:resizeHandles val="exact"/>
        </dgm:presLayoutVars>
      </dgm:prSet>
      <dgm:spPr/>
    </dgm:pt>
    <dgm:pt modelId="{6A0F07C7-A066-4C8C-A0A8-E15BECF84EAC}" type="pres">
      <dgm:prSet presAssocID="{25FE0CB5-1B6D-48C9-918C-08FECCD0125B}" presName="composite" presStyleCnt="0"/>
      <dgm:spPr/>
    </dgm:pt>
    <dgm:pt modelId="{EE53972A-3B19-4A15-8589-63FFF9C04452}" type="pres">
      <dgm:prSet presAssocID="{25FE0CB5-1B6D-48C9-918C-08FECCD0125B}" presName="parTx" presStyleLbl="alignNode1" presStyleIdx="0" presStyleCnt="3">
        <dgm:presLayoutVars>
          <dgm:chMax val="0"/>
          <dgm:chPref val="0"/>
          <dgm:bulletEnabled val="1"/>
        </dgm:presLayoutVars>
      </dgm:prSet>
      <dgm:spPr/>
    </dgm:pt>
    <dgm:pt modelId="{E2737A11-31D5-4E6D-BED4-2B4F66911543}" type="pres">
      <dgm:prSet presAssocID="{25FE0CB5-1B6D-48C9-918C-08FECCD0125B}" presName="desTx" presStyleLbl="alignAccFollowNode1" presStyleIdx="0" presStyleCnt="3" custScaleY="101024">
        <dgm:presLayoutVars>
          <dgm:bulletEnabled val="1"/>
        </dgm:presLayoutVars>
      </dgm:prSet>
      <dgm:spPr/>
    </dgm:pt>
    <dgm:pt modelId="{24290699-48D6-42CF-808E-15D2C4D84852}" type="pres">
      <dgm:prSet presAssocID="{C2A9C7B7-6AA6-4EAC-86FA-6023605BD1B8}" presName="space" presStyleCnt="0"/>
      <dgm:spPr/>
    </dgm:pt>
    <dgm:pt modelId="{E7E3F171-05CD-476C-8C42-BA5EB6B1DF43}" type="pres">
      <dgm:prSet presAssocID="{5AA2B816-A714-42B9-BEB2-FAFE57CB2EE5}" presName="composite" presStyleCnt="0"/>
      <dgm:spPr/>
    </dgm:pt>
    <dgm:pt modelId="{A4B974AC-4060-42DE-A4DB-9AF63303FBB2}" type="pres">
      <dgm:prSet presAssocID="{5AA2B816-A714-42B9-BEB2-FAFE57CB2EE5}" presName="parTx" presStyleLbl="alignNode1" presStyleIdx="1" presStyleCnt="3">
        <dgm:presLayoutVars>
          <dgm:chMax val="0"/>
          <dgm:chPref val="0"/>
          <dgm:bulletEnabled val="1"/>
        </dgm:presLayoutVars>
      </dgm:prSet>
      <dgm:spPr/>
    </dgm:pt>
    <dgm:pt modelId="{CC0A20A3-44D3-4391-AC2D-B294336B5150}" type="pres">
      <dgm:prSet presAssocID="{5AA2B816-A714-42B9-BEB2-FAFE57CB2EE5}" presName="desTx" presStyleLbl="alignAccFollowNode1" presStyleIdx="1" presStyleCnt="3">
        <dgm:presLayoutVars>
          <dgm:bulletEnabled val="1"/>
        </dgm:presLayoutVars>
      </dgm:prSet>
      <dgm:spPr/>
    </dgm:pt>
    <dgm:pt modelId="{D4110978-F2D4-4160-B4D6-C79FEC0261D5}" type="pres">
      <dgm:prSet presAssocID="{6EF73ACB-7AE1-4B17-A7C6-7BE5ACE64341}" presName="space" presStyleCnt="0"/>
      <dgm:spPr/>
    </dgm:pt>
    <dgm:pt modelId="{F82FA64F-089F-446E-9F99-AE96A2CE8FF4}" type="pres">
      <dgm:prSet presAssocID="{A30A1B8C-40AA-4D43-A46B-76E088A05C12}" presName="composite" presStyleCnt="0"/>
      <dgm:spPr/>
    </dgm:pt>
    <dgm:pt modelId="{9ADCB989-515C-4452-8396-AF7E49147E43}" type="pres">
      <dgm:prSet presAssocID="{A30A1B8C-40AA-4D43-A46B-76E088A05C12}" presName="parTx" presStyleLbl="alignNode1" presStyleIdx="2" presStyleCnt="3">
        <dgm:presLayoutVars>
          <dgm:chMax val="0"/>
          <dgm:chPref val="0"/>
          <dgm:bulletEnabled val="1"/>
        </dgm:presLayoutVars>
      </dgm:prSet>
      <dgm:spPr/>
    </dgm:pt>
    <dgm:pt modelId="{FA541236-46E5-4C72-9021-1098363A0F28}" type="pres">
      <dgm:prSet presAssocID="{A30A1B8C-40AA-4D43-A46B-76E088A05C12}" presName="desTx" presStyleLbl="alignAccFollowNode1" presStyleIdx="2" presStyleCnt="3">
        <dgm:presLayoutVars>
          <dgm:bulletEnabled val="1"/>
        </dgm:presLayoutVars>
      </dgm:prSet>
      <dgm:spPr/>
    </dgm:pt>
  </dgm:ptLst>
  <dgm:cxnLst>
    <dgm:cxn modelId="{BB5DB605-B66A-4943-BB21-7A1FB32C141C}" type="presOf" srcId="{E8CA40C3-5E2B-4F53-820B-22229792005E}" destId="{2BD2F3C3-04E7-46A7-9D29-2A6DAE862955}" srcOrd="0" destOrd="0" presId="urn:microsoft.com/office/officeart/2005/8/layout/hList1"/>
    <dgm:cxn modelId="{BC328F10-1BB5-4C09-9664-2E598D9853AD}" srcId="{E8CA40C3-5E2B-4F53-820B-22229792005E}" destId="{25FE0CB5-1B6D-48C9-918C-08FECCD0125B}" srcOrd="0" destOrd="0" parTransId="{C7D4D85D-1E28-40DE-A219-5881191F5F94}" sibTransId="{C2A9C7B7-6AA6-4EAC-86FA-6023605BD1B8}"/>
    <dgm:cxn modelId="{5FCACB15-F814-4117-B441-AA55651FF204}" srcId="{5AA2B816-A714-42B9-BEB2-FAFE57CB2EE5}" destId="{FF20C079-D69F-48BD-9E98-48D4C72131E3}" srcOrd="2" destOrd="0" parTransId="{B0144F19-EAB3-49B4-9825-D51C20837367}" sibTransId="{B721FC89-3F0A-4902-98D9-AB982B5E1901}"/>
    <dgm:cxn modelId="{EA7BC025-34CB-4C23-8439-C778B329E3C0}" type="presOf" srcId="{FF20C079-D69F-48BD-9E98-48D4C72131E3}" destId="{CC0A20A3-44D3-4391-AC2D-B294336B5150}" srcOrd="0" destOrd="2" presId="urn:microsoft.com/office/officeart/2005/8/layout/hList1"/>
    <dgm:cxn modelId="{351FAD32-5914-48FD-90C2-66EF78F55CEF}" type="presOf" srcId="{B57B9455-B7A2-431C-A806-33408388C805}" destId="{CC0A20A3-44D3-4391-AC2D-B294336B5150}" srcOrd="0" destOrd="3" presId="urn:microsoft.com/office/officeart/2005/8/layout/hList1"/>
    <dgm:cxn modelId="{A72DE03B-0DFA-4A78-87A3-4014E5F6180C}" srcId="{25FE0CB5-1B6D-48C9-918C-08FECCD0125B}" destId="{0633C09B-A5B7-4906-9E6F-A9EF5DED42A8}" srcOrd="1" destOrd="0" parTransId="{2A8D9073-A43F-4102-A984-3355D6DB3297}" sibTransId="{CEBE0F3B-6E7A-49F3-B733-E80F9B27B645}"/>
    <dgm:cxn modelId="{6A361240-0317-436E-ADCA-2B3434C602F5}" srcId="{25FE0CB5-1B6D-48C9-918C-08FECCD0125B}" destId="{587A437E-DB64-4566-BE12-3F57AAD82306}" srcOrd="5" destOrd="0" parTransId="{99CFC678-EC6D-45C3-B1A2-3914CF15C695}" sibTransId="{2D82693A-D698-4D6C-8CC0-B55CB55BA795}"/>
    <dgm:cxn modelId="{C01B675D-E427-4444-B817-B50986DF3CE9}" srcId="{5AA2B816-A714-42B9-BEB2-FAFE57CB2EE5}" destId="{A9C55664-BDE4-4550-8871-121BBA5676D5}" srcOrd="1" destOrd="0" parTransId="{F8306EBF-8AA6-480A-9422-3E199BBD8B88}" sibTransId="{5A4A4EB0-33CE-4547-91B0-1497BF698DBD}"/>
    <dgm:cxn modelId="{328A7A5D-EBFB-4175-A1D6-B093D00784D5}" srcId="{25FE0CB5-1B6D-48C9-918C-08FECCD0125B}" destId="{74E0530A-2D8A-4FCC-9F1C-37215D047ECB}" srcOrd="0" destOrd="0" parTransId="{7B96252A-8243-4A0B-9028-AEA2AA1A7BD6}" sibTransId="{FD73EB6D-F2BF-438D-81E6-9F31C445C3B6}"/>
    <dgm:cxn modelId="{C85CA663-BA30-4953-AEA1-F6843F90F80C}" type="presOf" srcId="{74E0530A-2D8A-4FCC-9F1C-37215D047ECB}" destId="{E2737A11-31D5-4E6D-BED4-2B4F66911543}" srcOrd="0" destOrd="0" presId="urn:microsoft.com/office/officeart/2005/8/layout/hList1"/>
    <dgm:cxn modelId="{7BB72F51-C4F2-4809-AA2B-B8C446C1BC3B}" type="presOf" srcId="{DDFEC015-BB67-4712-BE27-768C8CE9001E}" destId="{CC0A20A3-44D3-4391-AC2D-B294336B5150}" srcOrd="0" destOrd="0" presId="urn:microsoft.com/office/officeart/2005/8/layout/hList1"/>
    <dgm:cxn modelId="{2B224971-0DF4-48A2-8231-B0716ED9D4DF}" srcId="{25FE0CB5-1B6D-48C9-918C-08FECCD0125B}" destId="{7F84B040-6B3D-48D6-A89B-AC18981C1C21}" srcOrd="4" destOrd="0" parTransId="{34D9B0D1-9D01-44B5-A371-9CF08D477314}" sibTransId="{20B17559-D88F-4FC2-8799-BCDE0842AB66}"/>
    <dgm:cxn modelId="{E779B35A-0601-47A7-83EE-A68CA6BC320B}" type="presOf" srcId="{A9C55664-BDE4-4550-8871-121BBA5676D5}" destId="{CC0A20A3-44D3-4391-AC2D-B294336B5150}" srcOrd="0" destOrd="1" presId="urn:microsoft.com/office/officeart/2005/8/layout/hList1"/>
    <dgm:cxn modelId="{DB56297C-422E-4694-B920-5FEE198EF30A}" srcId="{5AA2B816-A714-42B9-BEB2-FAFE57CB2EE5}" destId="{DDFEC015-BB67-4712-BE27-768C8CE9001E}" srcOrd="0" destOrd="0" parTransId="{9CFAFA05-0DDF-42B5-A0A3-97B5CD8E318D}" sibTransId="{4F6D05CE-BFE9-41E3-A3B6-16A6370909B1}"/>
    <dgm:cxn modelId="{C6283E80-27D2-4F93-B748-789A179B1977}" type="presOf" srcId="{A30A1B8C-40AA-4D43-A46B-76E088A05C12}" destId="{9ADCB989-515C-4452-8396-AF7E49147E43}" srcOrd="0" destOrd="0" presId="urn:microsoft.com/office/officeart/2005/8/layout/hList1"/>
    <dgm:cxn modelId="{F70D9391-5385-4983-8DAF-5246328BD429}" type="presOf" srcId="{7F84B040-6B3D-48D6-A89B-AC18981C1C21}" destId="{E2737A11-31D5-4E6D-BED4-2B4F66911543}" srcOrd="0" destOrd="4" presId="urn:microsoft.com/office/officeart/2005/8/layout/hList1"/>
    <dgm:cxn modelId="{6C1EDD95-FE28-4BD4-9F32-4674A7817F09}" type="presOf" srcId="{7A1EB95F-AC88-42B3-AC72-21BC39037595}" destId="{E2737A11-31D5-4E6D-BED4-2B4F66911543}" srcOrd="0" destOrd="3" presId="urn:microsoft.com/office/officeart/2005/8/layout/hList1"/>
    <dgm:cxn modelId="{CCC1D599-C670-4D21-A350-A4206F85B9D1}" type="presOf" srcId="{15A92259-E66F-4794-9714-4F0C00681756}" destId="{FA541236-46E5-4C72-9021-1098363A0F28}" srcOrd="0" destOrd="1" presId="urn:microsoft.com/office/officeart/2005/8/layout/hList1"/>
    <dgm:cxn modelId="{2B35479D-C313-4604-B621-FDC416A47526}" type="presOf" srcId="{25FE0CB5-1B6D-48C9-918C-08FECCD0125B}" destId="{EE53972A-3B19-4A15-8589-63FFF9C04452}" srcOrd="0" destOrd="0" presId="urn:microsoft.com/office/officeart/2005/8/layout/hList1"/>
    <dgm:cxn modelId="{E06755A9-EB9F-4A12-8283-B9D6783DFC94}" type="presOf" srcId="{69950925-826E-4A1F-950B-A6E88EE7C3CD}" destId="{FA541236-46E5-4C72-9021-1098363A0F28}" srcOrd="0" destOrd="0" presId="urn:microsoft.com/office/officeart/2005/8/layout/hList1"/>
    <dgm:cxn modelId="{6F6143B3-E454-43A7-939D-58797A244E68}" srcId="{A30A1B8C-40AA-4D43-A46B-76E088A05C12}" destId="{69950925-826E-4A1F-950B-A6E88EE7C3CD}" srcOrd="0" destOrd="0" parTransId="{650DEB09-4861-4F3B-A741-A5EEF46503CA}" sibTransId="{D624300F-1876-4416-A2F8-45D2E9B439FF}"/>
    <dgm:cxn modelId="{6A4399B7-78EB-4224-BE08-C2CF24E8CC46}" type="presOf" srcId="{5AA2B816-A714-42B9-BEB2-FAFE57CB2EE5}" destId="{A4B974AC-4060-42DE-A4DB-9AF63303FBB2}" srcOrd="0" destOrd="0" presId="urn:microsoft.com/office/officeart/2005/8/layout/hList1"/>
    <dgm:cxn modelId="{B6E001B9-0943-42F8-AE9B-1ADBFFD7FA25}" srcId="{25FE0CB5-1B6D-48C9-918C-08FECCD0125B}" destId="{F7F3F2D7-13FF-4F9D-AFD7-F9FCDEC822A3}" srcOrd="2" destOrd="0" parTransId="{991A12D4-E282-4B29-9274-1D197076FBB9}" sibTransId="{21880B7F-C120-4F36-BC66-22EBE8CEFF32}"/>
    <dgm:cxn modelId="{C41EB8B9-015D-4EA4-96BB-759E18D96BB2}" srcId="{A30A1B8C-40AA-4D43-A46B-76E088A05C12}" destId="{15A92259-E66F-4794-9714-4F0C00681756}" srcOrd="1" destOrd="0" parTransId="{E223008E-DD77-4030-B44A-05F128B19651}" sibTransId="{28E137A9-C41F-4BBD-B52F-02A37A62711F}"/>
    <dgm:cxn modelId="{67747CC0-EFCF-457F-834D-1A355105E43C}" type="presOf" srcId="{F7F3F2D7-13FF-4F9D-AFD7-F9FCDEC822A3}" destId="{E2737A11-31D5-4E6D-BED4-2B4F66911543}" srcOrd="0" destOrd="2" presId="urn:microsoft.com/office/officeart/2005/8/layout/hList1"/>
    <dgm:cxn modelId="{2304A3C2-6689-46E0-A3D2-F13ED410907A}" srcId="{5AA2B816-A714-42B9-BEB2-FAFE57CB2EE5}" destId="{B57B9455-B7A2-431C-A806-33408388C805}" srcOrd="3" destOrd="0" parTransId="{09FF660D-010E-412F-A814-3502B8BE521D}" sibTransId="{EFCA5751-12C7-4845-8BFC-D7D97CB50DBA}"/>
    <dgm:cxn modelId="{915B80C5-3922-4A4F-9ED1-E712EF3E598C}" type="presOf" srcId="{0633C09B-A5B7-4906-9E6F-A9EF5DED42A8}" destId="{E2737A11-31D5-4E6D-BED4-2B4F66911543}" srcOrd="0" destOrd="1" presId="urn:microsoft.com/office/officeart/2005/8/layout/hList1"/>
    <dgm:cxn modelId="{35F118DD-6228-41CC-9A21-8B9A400EAB33}" type="presOf" srcId="{587A437E-DB64-4566-BE12-3F57AAD82306}" destId="{E2737A11-31D5-4E6D-BED4-2B4F66911543}" srcOrd="0" destOrd="5" presId="urn:microsoft.com/office/officeart/2005/8/layout/hList1"/>
    <dgm:cxn modelId="{578FC5E5-9F00-4E10-A535-C11FD0EDE804}" srcId="{E8CA40C3-5E2B-4F53-820B-22229792005E}" destId="{5AA2B816-A714-42B9-BEB2-FAFE57CB2EE5}" srcOrd="1" destOrd="0" parTransId="{160CEF86-071C-42EF-B4D5-247B1C8AA557}" sibTransId="{6EF73ACB-7AE1-4B17-A7C6-7BE5ACE64341}"/>
    <dgm:cxn modelId="{71C06BFB-0A10-408D-9E4B-BF88FBFC442F}" srcId="{E8CA40C3-5E2B-4F53-820B-22229792005E}" destId="{A30A1B8C-40AA-4D43-A46B-76E088A05C12}" srcOrd="2" destOrd="0" parTransId="{B8130F2D-C36C-46AA-BB1D-BEB3C736E4B5}" sibTransId="{85D325D5-F049-44FC-9ABE-C512B2C19F26}"/>
    <dgm:cxn modelId="{6D2497FB-577D-4990-BA91-4EFCC490481B}" srcId="{25FE0CB5-1B6D-48C9-918C-08FECCD0125B}" destId="{7A1EB95F-AC88-42B3-AC72-21BC39037595}" srcOrd="3" destOrd="0" parTransId="{49DC8105-1E84-4F39-B483-98A3A09D653D}" sibTransId="{59414D37-417C-4B9F-BA4E-1EA6F859F5FB}"/>
    <dgm:cxn modelId="{5B9D2798-1407-4A19-A820-49AA49EF08F7}" type="presParOf" srcId="{2BD2F3C3-04E7-46A7-9D29-2A6DAE862955}" destId="{6A0F07C7-A066-4C8C-A0A8-E15BECF84EAC}" srcOrd="0" destOrd="0" presId="urn:microsoft.com/office/officeart/2005/8/layout/hList1"/>
    <dgm:cxn modelId="{59AF0147-75E1-4EFB-B91E-C7312BD78222}" type="presParOf" srcId="{6A0F07C7-A066-4C8C-A0A8-E15BECF84EAC}" destId="{EE53972A-3B19-4A15-8589-63FFF9C04452}" srcOrd="0" destOrd="0" presId="urn:microsoft.com/office/officeart/2005/8/layout/hList1"/>
    <dgm:cxn modelId="{7F8E0CD7-8846-4578-85D5-75F178FA50A7}" type="presParOf" srcId="{6A0F07C7-A066-4C8C-A0A8-E15BECF84EAC}" destId="{E2737A11-31D5-4E6D-BED4-2B4F66911543}" srcOrd="1" destOrd="0" presId="urn:microsoft.com/office/officeart/2005/8/layout/hList1"/>
    <dgm:cxn modelId="{436A56A0-88C2-4D5E-985B-96E05E536D8D}" type="presParOf" srcId="{2BD2F3C3-04E7-46A7-9D29-2A6DAE862955}" destId="{24290699-48D6-42CF-808E-15D2C4D84852}" srcOrd="1" destOrd="0" presId="urn:microsoft.com/office/officeart/2005/8/layout/hList1"/>
    <dgm:cxn modelId="{8FA355C9-EAAA-4C7E-8C61-672BA4349015}" type="presParOf" srcId="{2BD2F3C3-04E7-46A7-9D29-2A6DAE862955}" destId="{E7E3F171-05CD-476C-8C42-BA5EB6B1DF43}" srcOrd="2" destOrd="0" presId="urn:microsoft.com/office/officeart/2005/8/layout/hList1"/>
    <dgm:cxn modelId="{8127710E-867E-4F22-8F79-217C4389E875}" type="presParOf" srcId="{E7E3F171-05CD-476C-8C42-BA5EB6B1DF43}" destId="{A4B974AC-4060-42DE-A4DB-9AF63303FBB2}" srcOrd="0" destOrd="0" presId="urn:microsoft.com/office/officeart/2005/8/layout/hList1"/>
    <dgm:cxn modelId="{7CCD6D44-65E9-4A87-8CFE-AF5902F316A4}" type="presParOf" srcId="{E7E3F171-05CD-476C-8C42-BA5EB6B1DF43}" destId="{CC0A20A3-44D3-4391-AC2D-B294336B5150}" srcOrd="1" destOrd="0" presId="urn:microsoft.com/office/officeart/2005/8/layout/hList1"/>
    <dgm:cxn modelId="{AFED1D9D-847F-4457-8351-597DA52A4226}" type="presParOf" srcId="{2BD2F3C3-04E7-46A7-9D29-2A6DAE862955}" destId="{D4110978-F2D4-4160-B4D6-C79FEC0261D5}" srcOrd="3" destOrd="0" presId="urn:microsoft.com/office/officeart/2005/8/layout/hList1"/>
    <dgm:cxn modelId="{040356BF-159B-4945-81C3-764ED3A59D55}" type="presParOf" srcId="{2BD2F3C3-04E7-46A7-9D29-2A6DAE862955}" destId="{F82FA64F-089F-446E-9F99-AE96A2CE8FF4}" srcOrd="4" destOrd="0" presId="urn:microsoft.com/office/officeart/2005/8/layout/hList1"/>
    <dgm:cxn modelId="{6C811D39-3062-48BE-BF70-A0C0D9C8B89C}" type="presParOf" srcId="{F82FA64F-089F-446E-9F99-AE96A2CE8FF4}" destId="{9ADCB989-515C-4452-8396-AF7E49147E43}" srcOrd="0" destOrd="0" presId="urn:microsoft.com/office/officeart/2005/8/layout/hList1"/>
    <dgm:cxn modelId="{FDA99419-A546-4721-AF78-2C81F90C7141}" type="presParOf" srcId="{F82FA64F-089F-446E-9F99-AE96A2CE8FF4}" destId="{FA541236-46E5-4C72-9021-1098363A0F2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B505F9-F24F-44BA-B2B0-E99261FCD568}">
      <dsp:nvSpPr>
        <dsp:cNvPr id="0" name=""/>
        <dsp:cNvSpPr/>
      </dsp:nvSpPr>
      <dsp:spPr>
        <a:xfrm>
          <a:off x="709" y="72581"/>
          <a:ext cx="2766528" cy="165991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GB" sz="3300" kern="1200"/>
            <a:t>BMI/ Waist Circumference</a:t>
          </a:r>
          <a:endParaRPr lang="en-US" sz="3300" kern="1200"/>
        </a:p>
      </dsp:txBody>
      <dsp:txXfrm>
        <a:off x="709" y="72581"/>
        <a:ext cx="2766528" cy="1659916"/>
      </dsp:txXfrm>
    </dsp:sp>
    <dsp:sp modelId="{D3939AF0-BA57-4108-8745-825A9F49D584}">
      <dsp:nvSpPr>
        <dsp:cNvPr id="0" name=""/>
        <dsp:cNvSpPr/>
      </dsp:nvSpPr>
      <dsp:spPr>
        <a:xfrm>
          <a:off x="3043890" y="72581"/>
          <a:ext cx="2766528" cy="165991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GB" sz="3300" kern="1200"/>
            <a:t>Blood pressure &amp; pulse check</a:t>
          </a:r>
          <a:endParaRPr lang="en-US" sz="3300" kern="1200"/>
        </a:p>
      </dsp:txBody>
      <dsp:txXfrm>
        <a:off x="3043890" y="72581"/>
        <a:ext cx="2766528" cy="1659916"/>
      </dsp:txXfrm>
    </dsp:sp>
    <dsp:sp modelId="{825F070E-ADDC-4F21-8098-A13BDC390361}">
      <dsp:nvSpPr>
        <dsp:cNvPr id="0" name=""/>
        <dsp:cNvSpPr/>
      </dsp:nvSpPr>
      <dsp:spPr>
        <a:xfrm>
          <a:off x="709" y="2009151"/>
          <a:ext cx="2766528" cy="165991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GB" sz="3300" kern="1200"/>
            <a:t>Blood lipid including cholesterol</a:t>
          </a:r>
          <a:endParaRPr lang="en-US" sz="3300" kern="1200"/>
        </a:p>
      </dsp:txBody>
      <dsp:txXfrm>
        <a:off x="709" y="2009151"/>
        <a:ext cx="2766528" cy="1659916"/>
      </dsp:txXfrm>
    </dsp:sp>
    <dsp:sp modelId="{EC0F9D45-6955-4FE0-A963-AC1E1A5C5E87}">
      <dsp:nvSpPr>
        <dsp:cNvPr id="0" name=""/>
        <dsp:cNvSpPr/>
      </dsp:nvSpPr>
      <dsp:spPr>
        <a:xfrm>
          <a:off x="3043890" y="2009151"/>
          <a:ext cx="2766528" cy="165991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GB" sz="3300" kern="1200"/>
            <a:t>Blood glucose test</a:t>
          </a:r>
          <a:endParaRPr lang="en-US" sz="3300" kern="1200"/>
        </a:p>
      </dsp:txBody>
      <dsp:txXfrm>
        <a:off x="3043890" y="2009151"/>
        <a:ext cx="2766528" cy="1659916"/>
      </dsp:txXfrm>
    </dsp:sp>
    <dsp:sp modelId="{6A153A3F-8016-4ADC-B2A0-570FDEC4F496}">
      <dsp:nvSpPr>
        <dsp:cNvPr id="0" name=""/>
        <dsp:cNvSpPr/>
      </dsp:nvSpPr>
      <dsp:spPr>
        <a:xfrm>
          <a:off x="709" y="3945720"/>
          <a:ext cx="2766528" cy="1659916"/>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GB" sz="3300" kern="1200"/>
            <a:t>Assessment of alcohol use</a:t>
          </a:r>
          <a:endParaRPr lang="en-US" sz="3300" kern="1200"/>
        </a:p>
      </dsp:txBody>
      <dsp:txXfrm>
        <a:off x="709" y="3945720"/>
        <a:ext cx="2766528" cy="1659916"/>
      </dsp:txXfrm>
    </dsp:sp>
    <dsp:sp modelId="{188AA06E-99FC-45C5-B8EA-5B116FBC9344}">
      <dsp:nvSpPr>
        <dsp:cNvPr id="0" name=""/>
        <dsp:cNvSpPr/>
      </dsp:nvSpPr>
      <dsp:spPr>
        <a:xfrm>
          <a:off x="3043890" y="3945720"/>
          <a:ext cx="2766528" cy="165991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GB" sz="3300" kern="1200"/>
            <a:t>Assessment of smoking status</a:t>
          </a:r>
          <a:endParaRPr lang="en-US" sz="3300" kern="1200"/>
        </a:p>
      </dsp:txBody>
      <dsp:txXfrm>
        <a:off x="3043890" y="3945720"/>
        <a:ext cx="2766528" cy="16599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DEED37-99AF-4D6F-8F52-A9C093C06EF9}">
      <dsp:nvSpPr>
        <dsp:cNvPr id="0" name=""/>
        <dsp:cNvSpPr/>
      </dsp:nvSpPr>
      <dsp:spPr>
        <a:xfrm>
          <a:off x="172512" y="2474"/>
          <a:ext cx="2048589" cy="122915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BMI/ Waist Circumference</a:t>
          </a:r>
        </a:p>
      </dsp:txBody>
      <dsp:txXfrm>
        <a:off x="172512" y="2474"/>
        <a:ext cx="2048589" cy="1229153"/>
      </dsp:txXfrm>
    </dsp:sp>
    <dsp:sp modelId="{0911683E-ADA9-4B91-BF84-8C670A75A5A2}">
      <dsp:nvSpPr>
        <dsp:cNvPr id="0" name=""/>
        <dsp:cNvSpPr/>
      </dsp:nvSpPr>
      <dsp:spPr>
        <a:xfrm>
          <a:off x="2425961" y="2474"/>
          <a:ext cx="2048589" cy="1229153"/>
        </a:xfrm>
        <a:prstGeom prst="rect">
          <a:avLst/>
        </a:prstGeom>
        <a:solidFill>
          <a:schemeClr val="accent2">
            <a:hueOff val="-132306"/>
            <a:satOff val="-7630"/>
            <a:lumOff val="78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Blood pressure &amp; pulse check</a:t>
          </a:r>
        </a:p>
      </dsp:txBody>
      <dsp:txXfrm>
        <a:off x="2425961" y="2474"/>
        <a:ext cx="2048589" cy="1229153"/>
      </dsp:txXfrm>
    </dsp:sp>
    <dsp:sp modelId="{5DBDA83A-76B9-469E-98E9-70D17D9DA0B8}">
      <dsp:nvSpPr>
        <dsp:cNvPr id="0" name=""/>
        <dsp:cNvSpPr/>
      </dsp:nvSpPr>
      <dsp:spPr>
        <a:xfrm>
          <a:off x="4679409" y="2474"/>
          <a:ext cx="2048589" cy="1229153"/>
        </a:xfrm>
        <a:prstGeom prst="rect">
          <a:avLst/>
        </a:prstGeom>
        <a:solidFill>
          <a:schemeClr val="accent2">
            <a:hueOff val="-264611"/>
            <a:satOff val="-15260"/>
            <a:lumOff val="156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Blood lipid including cholesterol</a:t>
          </a:r>
        </a:p>
      </dsp:txBody>
      <dsp:txXfrm>
        <a:off x="4679409" y="2474"/>
        <a:ext cx="2048589" cy="1229153"/>
      </dsp:txXfrm>
    </dsp:sp>
    <dsp:sp modelId="{673376FE-DAD5-4158-982F-6C17403EB7A9}">
      <dsp:nvSpPr>
        <dsp:cNvPr id="0" name=""/>
        <dsp:cNvSpPr/>
      </dsp:nvSpPr>
      <dsp:spPr>
        <a:xfrm>
          <a:off x="172512" y="1436487"/>
          <a:ext cx="2048589" cy="1229153"/>
        </a:xfrm>
        <a:prstGeom prst="rect">
          <a:avLst/>
        </a:prstGeom>
        <a:solidFill>
          <a:schemeClr val="accent2">
            <a:hueOff val="-396917"/>
            <a:satOff val="-22889"/>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Blood glucose test</a:t>
          </a:r>
        </a:p>
      </dsp:txBody>
      <dsp:txXfrm>
        <a:off x="172512" y="1436487"/>
        <a:ext cx="2048589" cy="1229153"/>
      </dsp:txXfrm>
    </dsp:sp>
    <dsp:sp modelId="{046631BD-C0D3-47C1-B7FC-962353ED8752}">
      <dsp:nvSpPr>
        <dsp:cNvPr id="0" name=""/>
        <dsp:cNvSpPr/>
      </dsp:nvSpPr>
      <dsp:spPr>
        <a:xfrm>
          <a:off x="2425961" y="1436487"/>
          <a:ext cx="2048589" cy="1229153"/>
        </a:xfrm>
        <a:prstGeom prst="rect">
          <a:avLst/>
        </a:prstGeom>
        <a:solidFill>
          <a:schemeClr val="accent2">
            <a:hueOff val="-529223"/>
            <a:satOff val="-30519"/>
            <a:lumOff val="31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Assessment of alcohol use</a:t>
          </a:r>
        </a:p>
      </dsp:txBody>
      <dsp:txXfrm>
        <a:off x="2425961" y="1436487"/>
        <a:ext cx="2048589" cy="1229153"/>
      </dsp:txXfrm>
    </dsp:sp>
    <dsp:sp modelId="{B5D9D07E-FF38-4E6A-9CD1-2EC75ADF7585}">
      <dsp:nvSpPr>
        <dsp:cNvPr id="0" name=""/>
        <dsp:cNvSpPr/>
      </dsp:nvSpPr>
      <dsp:spPr>
        <a:xfrm>
          <a:off x="4679409" y="1436487"/>
          <a:ext cx="2048589" cy="1229153"/>
        </a:xfrm>
        <a:prstGeom prst="rect">
          <a:avLst/>
        </a:prstGeom>
        <a:solidFill>
          <a:schemeClr val="accent2">
            <a:hueOff val="-661529"/>
            <a:satOff val="-38149"/>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Assessment of smoking status</a:t>
          </a:r>
        </a:p>
      </dsp:txBody>
      <dsp:txXfrm>
        <a:off x="4679409" y="1436487"/>
        <a:ext cx="2048589" cy="1229153"/>
      </dsp:txXfrm>
    </dsp:sp>
    <dsp:sp modelId="{608C407C-07A6-4035-BCF9-F9C4257B80AF}">
      <dsp:nvSpPr>
        <dsp:cNvPr id="0" name=""/>
        <dsp:cNvSpPr/>
      </dsp:nvSpPr>
      <dsp:spPr>
        <a:xfrm>
          <a:off x="172512" y="2870499"/>
          <a:ext cx="2048589" cy="1229153"/>
        </a:xfrm>
        <a:prstGeom prst="rect">
          <a:avLst/>
        </a:prstGeom>
        <a:solidFill>
          <a:schemeClr val="accent2">
            <a:hueOff val="-793834"/>
            <a:satOff val="-45779"/>
            <a:lumOff val="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Assessment of nutritional status, diet and level of physical activity</a:t>
          </a:r>
        </a:p>
      </dsp:txBody>
      <dsp:txXfrm>
        <a:off x="172512" y="2870499"/>
        <a:ext cx="2048589" cy="1229153"/>
      </dsp:txXfrm>
    </dsp:sp>
    <dsp:sp modelId="{41DCCA2E-0737-4CBF-93D7-189DC3EF7A9A}">
      <dsp:nvSpPr>
        <dsp:cNvPr id="0" name=""/>
        <dsp:cNvSpPr/>
      </dsp:nvSpPr>
      <dsp:spPr>
        <a:xfrm>
          <a:off x="2425961" y="2870499"/>
          <a:ext cx="2048589" cy="1229153"/>
        </a:xfrm>
        <a:prstGeom prst="rect">
          <a:avLst/>
        </a:prstGeom>
        <a:solidFill>
          <a:schemeClr val="accent2">
            <a:hueOff val="-926140"/>
            <a:satOff val="-53409"/>
            <a:lumOff val="549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An assessment of use of illicit substance/non prescribed drugs</a:t>
          </a:r>
        </a:p>
      </dsp:txBody>
      <dsp:txXfrm>
        <a:off x="2425961" y="2870499"/>
        <a:ext cx="2048589" cy="1229153"/>
      </dsp:txXfrm>
    </dsp:sp>
    <dsp:sp modelId="{89523A41-D12E-4A17-AF1C-374B5180D02B}">
      <dsp:nvSpPr>
        <dsp:cNvPr id="0" name=""/>
        <dsp:cNvSpPr/>
      </dsp:nvSpPr>
      <dsp:spPr>
        <a:xfrm>
          <a:off x="4679409" y="2870499"/>
          <a:ext cx="2048589" cy="1229153"/>
        </a:xfrm>
        <a:prstGeom prst="rect">
          <a:avLst/>
        </a:prstGeom>
        <a:solidFill>
          <a:schemeClr val="accent2">
            <a:hueOff val="-1058446"/>
            <a:satOff val="-61039"/>
            <a:lumOff val="627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Access to relevant national screenings</a:t>
          </a:r>
        </a:p>
      </dsp:txBody>
      <dsp:txXfrm>
        <a:off x="4679409" y="2870499"/>
        <a:ext cx="2048589" cy="1229153"/>
      </dsp:txXfrm>
    </dsp:sp>
    <dsp:sp modelId="{ABC728F9-4352-44EC-89AB-2F5B81E344B0}">
      <dsp:nvSpPr>
        <dsp:cNvPr id="0" name=""/>
        <dsp:cNvSpPr/>
      </dsp:nvSpPr>
      <dsp:spPr>
        <a:xfrm>
          <a:off x="172512" y="4304512"/>
          <a:ext cx="2048589" cy="1229153"/>
        </a:xfrm>
        <a:prstGeom prst="rect">
          <a:avLst/>
        </a:prstGeom>
        <a:solidFill>
          <a:schemeClr val="accent2">
            <a:hueOff val="-1190752"/>
            <a:satOff val="-68668"/>
            <a:lumOff val="7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Medicines reconciliation and review</a:t>
          </a:r>
        </a:p>
      </dsp:txBody>
      <dsp:txXfrm>
        <a:off x="172512" y="4304512"/>
        <a:ext cx="2048589" cy="1229153"/>
      </dsp:txXfrm>
    </dsp:sp>
    <dsp:sp modelId="{2AC8EED3-9C21-4A7A-A8E3-A6E7F8D17D81}">
      <dsp:nvSpPr>
        <dsp:cNvPr id="0" name=""/>
        <dsp:cNvSpPr/>
      </dsp:nvSpPr>
      <dsp:spPr>
        <a:xfrm>
          <a:off x="2425961" y="4304512"/>
          <a:ext cx="2048589" cy="1229153"/>
        </a:xfrm>
        <a:prstGeom prst="rect">
          <a:avLst/>
        </a:prstGeom>
        <a:solidFill>
          <a:schemeClr val="accent2">
            <a:hueOff val="-1323057"/>
            <a:satOff val="-76298"/>
            <a:lumOff val="784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General physical health enquiry into sexual health and oral health </a:t>
          </a:r>
        </a:p>
      </dsp:txBody>
      <dsp:txXfrm>
        <a:off x="2425961" y="4304512"/>
        <a:ext cx="2048589" cy="1229153"/>
      </dsp:txXfrm>
    </dsp:sp>
    <dsp:sp modelId="{EECEBA8D-C21E-4F83-8EC8-2C1ACF24BAEE}">
      <dsp:nvSpPr>
        <dsp:cNvPr id="0" name=""/>
        <dsp:cNvSpPr/>
      </dsp:nvSpPr>
      <dsp:spPr>
        <a:xfrm>
          <a:off x="4679409" y="4304512"/>
          <a:ext cx="2048589" cy="122915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Indicated follow-up interventions</a:t>
          </a:r>
        </a:p>
      </dsp:txBody>
      <dsp:txXfrm>
        <a:off x="4679409" y="4304512"/>
        <a:ext cx="2048589" cy="12291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53972A-3B19-4A15-8589-63FFF9C04452}">
      <dsp:nvSpPr>
        <dsp:cNvPr id="0" name=""/>
        <dsp:cNvSpPr/>
      </dsp:nvSpPr>
      <dsp:spPr>
        <a:xfrm>
          <a:off x="3286" y="4506"/>
          <a:ext cx="3203971" cy="120779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GB" sz="2400" kern="1200"/>
            <a:t>Advice and/or referral for further behavioural support:</a:t>
          </a:r>
          <a:endParaRPr lang="en-US" sz="2400" kern="1200"/>
        </a:p>
      </dsp:txBody>
      <dsp:txXfrm>
        <a:off x="3286" y="4506"/>
        <a:ext cx="3203971" cy="1207790"/>
      </dsp:txXfrm>
    </dsp:sp>
    <dsp:sp modelId="{E2737A11-31D5-4E6D-BED4-2B4F66911543}">
      <dsp:nvSpPr>
        <dsp:cNvPr id="0" name=""/>
        <dsp:cNvSpPr/>
      </dsp:nvSpPr>
      <dsp:spPr>
        <a:xfrm>
          <a:off x="3286" y="1198379"/>
          <a:ext cx="3203971" cy="274599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GB" sz="2400" kern="1200"/>
            <a:t>Diet</a:t>
          </a:r>
          <a:endParaRPr lang="en-US" sz="2400" kern="1200"/>
        </a:p>
        <a:p>
          <a:pPr marL="228600" lvl="1" indent="-228600" algn="l" defTabSz="1066800">
            <a:lnSpc>
              <a:spcPct val="90000"/>
            </a:lnSpc>
            <a:spcBef>
              <a:spcPct val="0"/>
            </a:spcBef>
            <a:spcAft>
              <a:spcPct val="15000"/>
            </a:spcAft>
            <a:buChar char="•"/>
          </a:pPr>
          <a:r>
            <a:rPr lang="en-GB" sz="2400" kern="1200"/>
            <a:t>Exercise  </a:t>
          </a:r>
          <a:endParaRPr lang="en-US" sz="2400" kern="1200"/>
        </a:p>
        <a:p>
          <a:pPr marL="228600" lvl="1" indent="-228600" algn="l" defTabSz="1066800">
            <a:lnSpc>
              <a:spcPct val="90000"/>
            </a:lnSpc>
            <a:spcBef>
              <a:spcPct val="0"/>
            </a:spcBef>
            <a:spcAft>
              <a:spcPct val="15000"/>
            </a:spcAft>
            <a:buChar char="•"/>
          </a:pPr>
          <a:r>
            <a:rPr lang="en-GB" sz="2400" kern="1200"/>
            <a:t>Smoking</a:t>
          </a:r>
          <a:endParaRPr lang="en-US" sz="2400" kern="1200"/>
        </a:p>
        <a:p>
          <a:pPr marL="228600" lvl="1" indent="-228600" algn="l" defTabSz="1066800">
            <a:lnSpc>
              <a:spcPct val="90000"/>
            </a:lnSpc>
            <a:spcBef>
              <a:spcPct val="0"/>
            </a:spcBef>
            <a:spcAft>
              <a:spcPct val="15000"/>
            </a:spcAft>
            <a:buChar char="•"/>
          </a:pPr>
          <a:r>
            <a:rPr lang="en-GB" sz="2400" kern="1200" dirty="0"/>
            <a:t>Alcohol</a:t>
          </a:r>
          <a:endParaRPr lang="en-US" sz="2400" kern="1200" dirty="0"/>
        </a:p>
        <a:p>
          <a:pPr marL="228600" lvl="1" indent="-228600" algn="l" defTabSz="1066800">
            <a:lnSpc>
              <a:spcPct val="90000"/>
            </a:lnSpc>
            <a:spcBef>
              <a:spcPct val="0"/>
            </a:spcBef>
            <a:spcAft>
              <a:spcPct val="15000"/>
            </a:spcAft>
            <a:buChar char="•"/>
          </a:pPr>
          <a:r>
            <a:rPr lang="en-US" sz="2400" kern="1200" dirty="0"/>
            <a:t>Sexual health</a:t>
          </a:r>
        </a:p>
        <a:p>
          <a:pPr marL="228600" lvl="1" indent="-228600" algn="l" defTabSz="1066800">
            <a:lnSpc>
              <a:spcPct val="90000"/>
            </a:lnSpc>
            <a:spcBef>
              <a:spcPct val="0"/>
            </a:spcBef>
            <a:spcAft>
              <a:spcPct val="15000"/>
            </a:spcAft>
            <a:buChar char="•"/>
          </a:pPr>
          <a:r>
            <a:rPr lang="en-US" sz="2400" kern="1200" dirty="0"/>
            <a:t>Oral health</a:t>
          </a:r>
        </a:p>
      </dsp:txBody>
      <dsp:txXfrm>
        <a:off x="3286" y="1198379"/>
        <a:ext cx="3203971" cy="2745990"/>
      </dsp:txXfrm>
    </dsp:sp>
    <dsp:sp modelId="{A4B974AC-4060-42DE-A4DB-9AF63303FBB2}">
      <dsp:nvSpPr>
        <dsp:cNvPr id="0" name=""/>
        <dsp:cNvSpPr/>
      </dsp:nvSpPr>
      <dsp:spPr>
        <a:xfrm>
          <a:off x="3655814" y="11464"/>
          <a:ext cx="3203971" cy="1207790"/>
        </a:xfrm>
        <a:prstGeom prst="rect">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GB" sz="2400" b="0" i="0" kern="1200" baseline="0"/>
            <a:t>Specialised services:</a:t>
          </a:r>
          <a:endParaRPr lang="en-US" sz="2400" kern="1200"/>
        </a:p>
      </dsp:txBody>
      <dsp:txXfrm>
        <a:off x="3655814" y="11464"/>
        <a:ext cx="3203971" cy="1207790"/>
      </dsp:txXfrm>
    </dsp:sp>
    <dsp:sp modelId="{CC0A20A3-44D3-4391-AC2D-B294336B5150}">
      <dsp:nvSpPr>
        <dsp:cNvPr id="0" name=""/>
        <dsp:cNvSpPr/>
      </dsp:nvSpPr>
      <dsp:spPr>
        <a:xfrm>
          <a:off x="3655814" y="1219255"/>
          <a:ext cx="3203971" cy="2718156"/>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GB" sz="2400" kern="1200"/>
            <a:t>Diabetes</a:t>
          </a:r>
          <a:endParaRPr lang="en-US" sz="2400" kern="1200"/>
        </a:p>
        <a:p>
          <a:pPr marL="228600" lvl="1" indent="-228600" algn="l" defTabSz="1066800">
            <a:lnSpc>
              <a:spcPct val="90000"/>
            </a:lnSpc>
            <a:spcBef>
              <a:spcPct val="0"/>
            </a:spcBef>
            <a:spcAft>
              <a:spcPct val="15000"/>
            </a:spcAft>
            <a:buChar char="•"/>
          </a:pPr>
          <a:r>
            <a:rPr lang="en-GB" sz="2400" kern="1200"/>
            <a:t>Alcohol</a:t>
          </a:r>
          <a:endParaRPr lang="en-US" sz="2400" kern="1200"/>
        </a:p>
        <a:p>
          <a:pPr marL="228600" lvl="1" indent="-228600" algn="l" defTabSz="1066800">
            <a:lnSpc>
              <a:spcPct val="90000"/>
            </a:lnSpc>
            <a:spcBef>
              <a:spcPct val="0"/>
            </a:spcBef>
            <a:spcAft>
              <a:spcPct val="15000"/>
            </a:spcAft>
            <a:buChar char="•"/>
          </a:pPr>
          <a:r>
            <a:rPr lang="en-GB" sz="2400" kern="1200" dirty="0"/>
            <a:t>Substance misuse</a:t>
          </a:r>
          <a:endParaRPr lang="en-US" sz="2400" kern="1200" dirty="0"/>
        </a:p>
        <a:p>
          <a:pPr marL="228600" lvl="1" indent="-228600" algn="l" defTabSz="1066800">
            <a:lnSpc>
              <a:spcPct val="90000"/>
            </a:lnSpc>
            <a:spcBef>
              <a:spcPct val="0"/>
            </a:spcBef>
            <a:spcAft>
              <a:spcPct val="15000"/>
            </a:spcAft>
            <a:buChar char="•"/>
          </a:pPr>
          <a:r>
            <a:rPr lang="en-US" sz="2400" kern="1200" dirty="0"/>
            <a:t>Cancer</a:t>
          </a:r>
        </a:p>
      </dsp:txBody>
      <dsp:txXfrm>
        <a:off x="3655814" y="1219255"/>
        <a:ext cx="3203971" cy="2718156"/>
      </dsp:txXfrm>
    </dsp:sp>
    <dsp:sp modelId="{9ADCB989-515C-4452-8396-AF7E49147E43}">
      <dsp:nvSpPr>
        <dsp:cNvPr id="0" name=""/>
        <dsp:cNvSpPr/>
      </dsp:nvSpPr>
      <dsp:spPr>
        <a:xfrm>
          <a:off x="7308342" y="11464"/>
          <a:ext cx="3203971" cy="1207790"/>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GB" sz="2400" b="0" i="0" kern="1200" baseline="0"/>
            <a:t>Medication:</a:t>
          </a:r>
          <a:endParaRPr lang="en-US" sz="2400" kern="1200"/>
        </a:p>
      </dsp:txBody>
      <dsp:txXfrm>
        <a:off x="7308342" y="11464"/>
        <a:ext cx="3203971" cy="1207790"/>
      </dsp:txXfrm>
    </dsp:sp>
    <dsp:sp modelId="{FA541236-46E5-4C72-9021-1098363A0F28}">
      <dsp:nvSpPr>
        <dsp:cNvPr id="0" name=""/>
        <dsp:cNvSpPr/>
      </dsp:nvSpPr>
      <dsp:spPr>
        <a:xfrm>
          <a:off x="7308342" y="1219255"/>
          <a:ext cx="3203971" cy="2718156"/>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GB" sz="2400" kern="1200"/>
            <a:t>Statins</a:t>
          </a:r>
          <a:endParaRPr lang="en-US" sz="2400" kern="1200"/>
        </a:p>
        <a:p>
          <a:pPr marL="228600" lvl="1" indent="-228600" algn="l" defTabSz="1066800">
            <a:lnSpc>
              <a:spcPct val="90000"/>
            </a:lnSpc>
            <a:spcBef>
              <a:spcPct val="0"/>
            </a:spcBef>
            <a:spcAft>
              <a:spcPct val="15000"/>
            </a:spcAft>
            <a:buChar char="•"/>
          </a:pPr>
          <a:r>
            <a:rPr lang="en-GB" sz="2400" b="0" i="0" kern="1200" baseline="0"/>
            <a:t>Antihypertensives</a:t>
          </a:r>
          <a:endParaRPr lang="en-US" sz="2400" kern="1200"/>
        </a:p>
      </dsp:txBody>
      <dsp:txXfrm>
        <a:off x="7308342" y="1219255"/>
        <a:ext cx="3203971" cy="271815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37045E-4AC5-40AB-A79F-7FE345B37FAB}" type="datetimeFigureOut">
              <a:rPr lang="en-GB" smtClean="0"/>
              <a:t>21/02/2023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09DA0D-E683-4DA4-AD79-1F6C084C4E05}" type="slidenum">
              <a:rPr lang="en-GB" smtClean="0"/>
              <a:t>‹#›</a:t>
            </a:fld>
            <a:endParaRPr lang="en-GB"/>
          </a:p>
        </p:txBody>
      </p:sp>
    </p:spTree>
    <p:extLst>
      <p:ext uri="{BB962C8B-B14F-4D97-AF65-F5344CB8AC3E}">
        <p14:creationId xmlns:p14="http://schemas.microsoft.com/office/powerpoint/2010/main" val="169502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1</a:t>
            </a:fld>
            <a:endParaRPr lang="en-GB"/>
          </a:p>
        </p:txBody>
      </p:sp>
    </p:spTree>
    <p:extLst>
      <p:ext uri="{BB962C8B-B14F-4D97-AF65-F5344CB8AC3E}">
        <p14:creationId xmlns:p14="http://schemas.microsoft.com/office/powerpoint/2010/main" val="3370200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11</a:t>
            </a:fld>
            <a:endParaRPr lang="en-GB"/>
          </a:p>
        </p:txBody>
      </p:sp>
    </p:spTree>
    <p:extLst>
      <p:ext uri="{BB962C8B-B14F-4D97-AF65-F5344CB8AC3E}">
        <p14:creationId xmlns:p14="http://schemas.microsoft.com/office/powerpoint/2010/main" val="16596043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12</a:t>
            </a:fld>
            <a:endParaRPr lang="en-GB"/>
          </a:p>
        </p:txBody>
      </p:sp>
    </p:spTree>
    <p:extLst>
      <p:ext uri="{BB962C8B-B14F-4D97-AF65-F5344CB8AC3E}">
        <p14:creationId xmlns:p14="http://schemas.microsoft.com/office/powerpoint/2010/main" val="3801451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Lucinda Godfrey</a:t>
            </a:r>
          </a:p>
          <a:p>
            <a:r>
              <a:rPr lang="en-GB" dirty="0"/>
              <a:t>Georgie Callard</a:t>
            </a:r>
          </a:p>
          <a:p>
            <a:r>
              <a:rPr lang="en-GB" dirty="0"/>
              <a:t>Darren Whiting</a:t>
            </a:r>
          </a:p>
          <a:p>
            <a:r>
              <a:rPr lang="en-GB"/>
              <a:t>Fleur Matthews</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09DA0D-E683-4DA4-AD79-1F6C084C4E0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16176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14</a:t>
            </a:fld>
            <a:endParaRPr lang="en-GB"/>
          </a:p>
        </p:txBody>
      </p:sp>
    </p:spTree>
    <p:extLst>
      <p:ext uri="{BB962C8B-B14F-4D97-AF65-F5344CB8AC3E}">
        <p14:creationId xmlns:p14="http://schemas.microsoft.com/office/powerpoint/2010/main" val="1614108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16</a:t>
            </a:fld>
            <a:endParaRPr lang="en-GB"/>
          </a:p>
        </p:txBody>
      </p:sp>
    </p:spTree>
    <p:extLst>
      <p:ext uri="{BB962C8B-B14F-4D97-AF65-F5344CB8AC3E}">
        <p14:creationId xmlns:p14="http://schemas.microsoft.com/office/powerpoint/2010/main" val="2323850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17</a:t>
            </a:fld>
            <a:endParaRPr lang="en-GB"/>
          </a:p>
        </p:txBody>
      </p:sp>
    </p:spTree>
    <p:extLst>
      <p:ext uri="{BB962C8B-B14F-4D97-AF65-F5344CB8AC3E}">
        <p14:creationId xmlns:p14="http://schemas.microsoft.com/office/powerpoint/2010/main" val="1254188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18</a:t>
            </a:fld>
            <a:endParaRPr lang="en-GB"/>
          </a:p>
        </p:txBody>
      </p:sp>
    </p:spTree>
    <p:extLst>
      <p:ext uri="{BB962C8B-B14F-4D97-AF65-F5344CB8AC3E}">
        <p14:creationId xmlns:p14="http://schemas.microsoft.com/office/powerpoint/2010/main" val="495070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3</a:t>
            </a:fld>
            <a:endParaRPr lang="en-GB"/>
          </a:p>
        </p:txBody>
      </p:sp>
    </p:spTree>
    <p:extLst>
      <p:ext uri="{BB962C8B-B14F-4D97-AF65-F5344CB8AC3E}">
        <p14:creationId xmlns:p14="http://schemas.microsoft.com/office/powerpoint/2010/main" val="909891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Arial" panose="020B0604020202020204" pitchFamily="34" charset="0"/>
                <a:ea typeface="Times New Roman" panose="02020603050405020304" pitchFamily="18" charset="0"/>
                <a:cs typeface="Arial" panose="020B0604020202020204" pitchFamily="34" charset="0"/>
              </a:rPr>
              <a:t>Targets were set in the Mental Health Five Year Forward View, and subsequent NHS Long Term Plan for Mental Health, to ensure that at least 60% of people with an SMI received an annual physical health check. </a:t>
            </a:r>
            <a:endParaRPr lang="en-GB" sz="1200" dirty="0">
              <a:effectLst/>
              <a:latin typeface="Arial" panose="020B0604020202020204" pitchFamily="34" charset="0"/>
              <a:ea typeface="Times New Roman" panose="02020603050405020304" pitchFamily="18" charset="0"/>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4</a:t>
            </a:fld>
            <a:endParaRPr lang="en-GB"/>
          </a:p>
        </p:txBody>
      </p:sp>
    </p:spTree>
    <p:extLst>
      <p:ext uri="{BB962C8B-B14F-4D97-AF65-F5344CB8AC3E}">
        <p14:creationId xmlns:p14="http://schemas.microsoft.com/office/powerpoint/2010/main" val="4087577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Performance (blue bars) compared to target (orange line)  for the 6 Core elements of the health check, over the past few years.</a:t>
            </a:r>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5</a:t>
            </a:fld>
            <a:endParaRPr lang="en-GB"/>
          </a:p>
        </p:txBody>
      </p:sp>
    </p:spTree>
    <p:extLst>
      <p:ext uri="{BB962C8B-B14F-4D97-AF65-F5344CB8AC3E}">
        <p14:creationId xmlns:p14="http://schemas.microsoft.com/office/powerpoint/2010/main" val="1996251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Times New Roman" panose="02020603050405020304" pitchFamily="18" charset="0"/>
                <a:cs typeface="Arial" panose="020B0604020202020204" pitchFamily="34" charset="0"/>
              </a:rPr>
              <a:t>The Long Term Plan seeks to raise the annual standard to 80% of the SMI cohort, by 2023/24 and include 12 elements.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Times New Roman" panose="02020603050405020304" pitchFamily="18" charset="0"/>
                <a:cs typeface="Calibri" panose="020F0502020204030204" pitchFamily="34" charset="0"/>
              </a:rPr>
              <a:t>Enhanced payments will be calculated on the basis of data submitted by practices onto the ARDENs Manager platform. Therefore, if data is available on System One/ EMIS, but not uploaded onto ARDENs, practices will not receive enhanced payments.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Calibri" panose="020F0502020204030204" pitchFamily="34" charset="0"/>
                <a:cs typeface="Arial" panose="020B0604020202020204" pitchFamily="34" charset="0"/>
              </a:rPr>
              <a:t>Qualification for enhanced payments under this scheme will be monitored and awarded at practice Level, but GP Practices within each Primary Care Network can still work together to understand the needs of their ‘neighbourhood’ and agree a shared strategy for achieving the outcomes for this patient cohort. Primary Care Networks are also encouraged to work closely with the Secondary Care Mental Health (now arranged around PCN footprints) to understand/ agree division of responsibilities, set up clear Shared Care protocols and ensure appropriate Information Sharing Agreements are in practice for System One data entry.</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en-GB" sz="1800" dirty="0">
                <a:effectLst/>
                <a:latin typeface="Arial" panose="020B0604020202020204" pitchFamily="34" charset="0"/>
                <a:ea typeface="Times New Roman" panose="02020603050405020304" pitchFamily="18" charset="0"/>
                <a:cs typeface="Calibri" panose="020F0502020204030204" pitchFamily="34" charset="0"/>
              </a:rPr>
              <a:t>Remission and exception reporting has been reviewed under the policy of Personalised Care Adjustments. Under this new guidance, a patient can be seen as being in </a:t>
            </a:r>
            <a:r>
              <a:rPr lang="en-GB" sz="1800" b="1" dirty="0">
                <a:effectLst/>
                <a:latin typeface="Arial" panose="020B0604020202020204" pitchFamily="34" charset="0"/>
                <a:ea typeface="Times New Roman" panose="02020603050405020304" pitchFamily="18" charset="0"/>
                <a:cs typeface="Calibri" panose="020F0502020204030204" pitchFamily="34" charset="0"/>
              </a:rPr>
              <a:t>remission</a:t>
            </a:r>
            <a:r>
              <a:rPr lang="en-GB" sz="1800" dirty="0">
                <a:effectLst/>
                <a:latin typeface="Arial" panose="020B0604020202020204" pitchFamily="34" charset="0"/>
                <a:ea typeface="Times New Roman" panose="02020603050405020304" pitchFamily="18" charset="0"/>
                <a:cs typeface="Calibri" panose="020F0502020204030204" pitchFamily="34" charset="0"/>
              </a:rPr>
              <a:t> (and not requiring an annual physical health check) if there has been no evidence of SMI symptoms, not prescribed psychotropic medication and not been in contact with secondary mental health services for a period of five years.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en-GB" sz="1800" dirty="0">
                <a:effectLst/>
                <a:latin typeface="Arial" panose="020B0604020202020204" pitchFamily="34" charset="0"/>
                <a:ea typeface="Times New Roman" panose="02020603050405020304" pitchFamily="18" charset="0"/>
                <a:cs typeface="Calibri" panose="020F0502020204030204" pitchFamily="34" charset="0"/>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r>
              <a:rPr lang="en-GB" sz="1800" dirty="0">
                <a:effectLst/>
                <a:latin typeface="Arial" panose="020B0604020202020204" pitchFamily="34" charset="0"/>
                <a:ea typeface="Times New Roman" panose="02020603050405020304" pitchFamily="18" charset="0"/>
                <a:cs typeface="Calibri" panose="020F0502020204030204" pitchFamily="34" charset="0"/>
              </a:rPr>
              <a:t>Also under the Personalised Care Adjustment guidance, a patient can be exception reported for </a:t>
            </a:r>
            <a:r>
              <a:rPr lang="en-GB" sz="1800" i="1" dirty="0">
                <a:effectLst/>
                <a:latin typeface="Arial" panose="020B0604020202020204" pitchFamily="34" charset="0"/>
                <a:ea typeface="Times New Roman" panose="02020603050405020304" pitchFamily="18" charset="0"/>
                <a:cs typeface="Calibri" panose="020F0502020204030204" pitchFamily="34" charset="0"/>
              </a:rPr>
              <a:t>individual elements</a:t>
            </a:r>
            <a:r>
              <a:rPr lang="en-GB" sz="1800" dirty="0">
                <a:effectLst/>
                <a:latin typeface="Arial" panose="020B0604020202020204" pitchFamily="34" charset="0"/>
                <a:ea typeface="Times New Roman" panose="02020603050405020304" pitchFamily="18" charset="0"/>
                <a:cs typeface="Calibri" panose="020F0502020204030204" pitchFamily="34" charset="0"/>
              </a:rPr>
              <a:t> of the health check if they choose not to engage with those elements. Patients can also be exception reported from certain follow-up interventions if they are deemed clinically unsuitable for that intervention. Exception report codes for non-response or DNAs have now been removed from the Business Rules for Patient-Level Data Extract.</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6</a:t>
            </a:fld>
            <a:endParaRPr lang="en-GB"/>
          </a:p>
        </p:txBody>
      </p:sp>
    </p:spTree>
    <p:extLst>
      <p:ext uri="{BB962C8B-B14F-4D97-AF65-F5344CB8AC3E}">
        <p14:creationId xmlns:p14="http://schemas.microsoft.com/office/powerpoint/2010/main" val="17462382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Most of the first 6 checks meet the target but people not receiving all six. Many of the second 6 checks fall below target. </a:t>
            </a:r>
          </a:p>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7</a:t>
            </a:fld>
            <a:endParaRPr lang="en-GB"/>
          </a:p>
        </p:txBody>
      </p:sp>
    </p:spTree>
    <p:extLst>
      <p:ext uri="{BB962C8B-B14F-4D97-AF65-F5344CB8AC3E}">
        <p14:creationId xmlns:p14="http://schemas.microsoft.com/office/powerpoint/2010/main" val="2366403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Shows the number of people on SMI QOF Register by Practice (</a:t>
            </a:r>
            <a:r>
              <a:rPr lang="en-GB" sz="1800" dirty="0">
                <a:solidFill>
                  <a:srgbClr val="FFC000"/>
                </a:solidFill>
                <a:effectLst/>
                <a:latin typeface="Calibri" panose="020F0502020204030204" pitchFamily="34" charset="0"/>
                <a:ea typeface="Calibri" panose="020F0502020204030204" pitchFamily="34" charset="0"/>
              </a:rPr>
              <a:t>yellow line</a:t>
            </a:r>
            <a:r>
              <a:rPr lang="en-GB" sz="1800" dirty="0">
                <a:effectLst/>
                <a:latin typeface="Calibri" panose="020F0502020204030204" pitchFamily="34" charset="0"/>
                <a:ea typeface="Calibri" panose="020F0502020204030204" pitchFamily="34" charset="0"/>
              </a:rPr>
              <a:t>) + the number of patients who have received a 12-point AHC (</a:t>
            </a:r>
            <a:r>
              <a:rPr lang="en-GB" sz="1800" dirty="0">
                <a:solidFill>
                  <a:srgbClr val="4472C4"/>
                </a:solidFill>
                <a:effectLst/>
                <a:latin typeface="Calibri" panose="020F0502020204030204" pitchFamily="34" charset="0"/>
                <a:ea typeface="Calibri" panose="020F0502020204030204" pitchFamily="34" charset="0"/>
              </a:rPr>
              <a:t>blue bars</a:t>
            </a:r>
            <a:r>
              <a:rPr lang="en-GB" sz="1800" dirty="0">
                <a:effectLst/>
                <a:latin typeface="Calibri" panose="020F0502020204030204" pitchFamily="34" charset="0"/>
                <a:ea typeface="Calibri" panose="020F0502020204030204" pitchFamily="34" charset="0"/>
              </a:rPr>
              <a:t>)</a:t>
            </a:r>
          </a:p>
          <a:p>
            <a:r>
              <a:rPr lang="en-GB" sz="1800" dirty="0">
                <a:effectLst/>
                <a:latin typeface="Calibri" panose="020F0502020204030204" pitchFamily="34" charset="0"/>
                <a:ea typeface="Calibri" panose="020F0502020204030204" pitchFamily="34" charset="0"/>
              </a:rPr>
              <a:t>No data available:</a:t>
            </a:r>
          </a:p>
          <a:p>
            <a:r>
              <a:rPr lang="en-GB" sz="1800" dirty="0" err="1">
                <a:solidFill>
                  <a:srgbClr val="1F497D"/>
                </a:solidFill>
                <a:effectLst/>
                <a:latin typeface="Calibri" panose="020F0502020204030204" pitchFamily="34" charset="0"/>
                <a:ea typeface="Calibri" panose="020F0502020204030204" pitchFamily="34" charset="0"/>
              </a:rPr>
              <a:t>Woodsend</a:t>
            </a:r>
            <a:r>
              <a:rPr lang="en-GB" sz="1800" dirty="0">
                <a:solidFill>
                  <a:srgbClr val="1F497D"/>
                </a:solidFill>
                <a:effectLst/>
                <a:latin typeface="Calibri" panose="020F0502020204030204" pitchFamily="34" charset="0"/>
                <a:ea typeface="Calibri" panose="020F0502020204030204" pitchFamily="34" charset="0"/>
              </a:rPr>
              <a:t> Medical Centre</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The Saxon Spires Practice</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The Meadows Surgery</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Springfield Surgery</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Parklands Surgery</a:t>
            </a:r>
            <a:endParaRPr lang="en-GB" sz="1800" dirty="0">
              <a:effectLst/>
              <a:latin typeface="Calibri" panose="020F0502020204030204" pitchFamily="34" charset="0"/>
              <a:ea typeface="Calibri" panose="020F0502020204030204" pitchFamily="34" charset="0"/>
            </a:endParaRPr>
          </a:p>
          <a:p>
            <a:r>
              <a:rPr lang="en-GB" sz="1800" dirty="0" err="1">
                <a:solidFill>
                  <a:srgbClr val="1F497D"/>
                </a:solidFill>
                <a:effectLst/>
                <a:latin typeface="Calibri" panose="020F0502020204030204" pitchFamily="34" charset="0"/>
                <a:ea typeface="Calibri" panose="020F0502020204030204" pitchFamily="34" charset="0"/>
              </a:rPr>
              <a:t>Danetre</a:t>
            </a:r>
            <a:r>
              <a:rPr lang="en-GB" sz="1800" dirty="0">
                <a:solidFill>
                  <a:srgbClr val="1F497D"/>
                </a:solidFill>
                <a:effectLst/>
                <a:latin typeface="Calibri" panose="020F0502020204030204" pitchFamily="34" charset="0"/>
                <a:ea typeface="Calibri" panose="020F0502020204030204" pitchFamily="34" charset="0"/>
              </a:rPr>
              <a:t> Medical Practice</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Bugbrooke Medical Centre</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8</a:t>
            </a:fld>
            <a:endParaRPr lang="en-GB"/>
          </a:p>
        </p:txBody>
      </p:sp>
    </p:spTree>
    <p:extLst>
      <p:ext uri="{BB962C8B-B14F-4D97-AF65-F5344CB8AC3E}">
        <p14:creationId xmlns:p14="http://schemas.microsoft.com/office/powerpoint/2010/main" val="18158189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Shows the %of AHC completed (</a:t>
            </a:r>
            <a:r>
              <a:rPr lang="en-GB" sz="1800" dirty="0">
                <a:solidFill>
                  <a:srgbClr val="4472C4"/>
                </a:solidFill>
                <a:effectLst/>
                <a:latin typeface="Calibri" panose="020F0502020204030204" pitchFamily="34" charset="0"/>
                <a:ea typeface="Calibri" panose="020F0502020204030204" pitchFamily="34" charset="0"/>
              </a:rPr>
              <a:t>blue bars</a:t>
            </a:r>
            <a:r>
              <a:rPr lang="en-GB" sz="1800" dirty="0">
                <a:effectLst/>
                <a:latin typeface="Calibri" panose="020F0502020204030204" pitchFamily="34" charset="0"/>
                <a:ea typeface="Calibri" panose="020F0502020204030204" pitchFamily="34" charset="0"/>
              </a:rPr>
              <a:t>), plus the thresholds for obtaining escalated payments under the Enhanced Scheme (</a:t>
            </a:r>
            <a:r>
              <a:rPr lang="en-GB" sz="1800" dirty="0">
                <a:solidFill>
                  <a:srgbClr val="A9D18E"/>
                </a:solidFill>
                <a:effectLst/>
                <a:latin typeface="Calibri" panose="020F0502020204030204" pitchFamily="34" charset="0"/>
                <a:ea typeface="Calibri" panose="020F0502020204030204" pitchFamily="34" charset="0"/>
              </a:rPr>
              <a:t>three</a:t>
            </a:r>
            <a:r>
              <a:rPr lang="en-GB" sz="1800" dirty="0">
                <a:effectLst/>
                <a:latin typeface="Calibri" panose="020F0502020204030204" pitchFamily="34" charset="0"/>
                <a:ea typeface="Calibri" panose="020F0502020204030204" pitchFamily="34" charset="0"/>
              </a:rPr>
              <a:t> </a:t>
            </a:r>
            <a:r>
              <a:rPr lang="en-GB" sz="1800" dirty="0">
                <a:solidFill>
                  <a:srgbClr val="00B050"/>
                </a:solidFill>
                <a:effectLst/>
                <a:latin typeface="Calibri" panose="020F0502020204030204" pitchFamily="34" charset="0"/>
                <a:ea typeface="Calibri" panose="020F0502020204030204" pitchFamily="34" charset="0"/>
              </a:rPr>
              <a:t>green</a:t>
            </a:r>
            <a:r>
              <a:rPr lang="en-GB" sz="1800" dirty="0">
                <a:effectLst/>
                <a:latin typeface="Calibri" panose="020F0502020204030204" pitchFamily="34" charset="0"/>
                <a:ea typeface="Calibri" panose="020F0502020204030204" pitchFamily="34" charset="0"/>
              </a:rPr>
              <a:t> </a:t>
            </a:r>
            <a:r>
              <a:rPr lang="en-GB" sz="1800" dirty="0">
                <a:solidFill>
                  <a:srgbClr val="385723"/>
                </a:solidFill>
                <a:effectLst/>
                <a:latin typeface="Calibri" panose="020F0502020204030204" pitchFamily="34" charset="0"/>
                <a:ea typeface="Calibri" panose="020F0502020204030204" pitchFamily="34" charset="0"/>
              </a:rPr>
              <a:t>lines</a:t>
            </a:r>
            <a:r>
              <a:rPr lang="en-GB" sz="1800" dirty="0">
                <a:effectLst/>
                <a:latin typeface="Calibri" panose="020F0502020204030204" pitchFamily="34" charset="0"/>
                <a:ea typeface="Calibri" panose="020F0502020204030204" pitchFamily="34" charset="0"/>
              </a:rPr>
              <a:t>)</a:t>
            </a:r>
          </a:p>
          <a:p>
            <a:r>
              <a:rPr lang="en-GB" sz="1800" dirty="0">
                <a:effectLst/>
                <a:latin typeface="Calibri" panose="020F0502020204030204" pitchFamily="34" charset="0"/>
                <a:ea typeface="Calibri" panose="020F0502020204030204" pitchFamily="34" charset="0"/>
              </a:rPr>
              <a:t>No data available:</a:t>
            </a:r>
          </a:p>
          <a:p>
            <a:r>
              <a:rPr lang="en-GB" sz="1800" dirty="0" err="1">
                <a:solidFill>
                  <a:srgbClr val="1F497D"/>
                </a:solidFill>
                <a:effectLst/>
                <a:latin typeface="Calibri" panose="020F0502020204030204" pitchFamily="34" charset="0"/>
                <a:ea typeface="Calibri" panose="020F0502020204030204" pitchFamily="34" charset="0"/>
              </a:rPr>
              <a:t>Woodsend</a:t>
            </a:r>
            <a:r>
              <a:rPr lang="en-GB" sz="1800" dirty="0">
                <a:solidFill>
                  <a:srgbClr val="1F497D"/>
                </a:solidFill>
                <a:effectLst/>
                <a:latin typeface="Calibri" panose="020F0502020204030204" pitchFamily="34" charset="0"/>
                <a:ea typeface="Calibri" panose="020F0502020204030204" pitchFamily="34" charset="0"/>
              </a:rPr>
              <a:t> Medical Centre</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The Saxon Spires Practice</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The Meadows Surgery</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Springfield Surgery</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Parklands Surgery</a:t>
            </a:r>
            <a:endParaRPr lang="en-GB" sz="1800" dirty="0">
              <a:effectLst/>
              <a:latin typeface="Calibri" panose="020F0502020204030204" pitchFamily="34" charset="0"/>
              <a:ea typeface="Calibri" panose="020F0502020204030204" pitchFamily="34" charset="0"/>
            </a:endParaRPr>
          </a:p>
          <a:p>
            <a:r>
              <a:rPr lang="en-GB" sz="1800" dirty="0" err="1">
                <a:solidFill>
                  <a:srgbClr val="1F497D"/>
                </a:solidFill>
                <a:effectLst/>
                <a:latin typeface="Calibri" panose="020F0502020204030204" pitchFamily="34" charset="0"/>
                <a:ea typeface="Calibri" panose="020F0502020204030204" pitchFamily="34" charset="0"/>
              </a:rPr>
              <a:t>Danetre</a:t>
            </a:r>
            <a:r>
              <a:rPr lang="en-GB" sz="1800" dirty="0">
                <a:solidFill>
                  <a:srgbClr val="1F497D"/>
                </a:solidFill>
                <a:effectLst/>
                <a:latin typeface="Calibri" panose="020F0502020204030204" pitchFamily="34" charset="0"/>
                <a:ea typeface="Calibri" panose="020F0502020204030204" pitchFamily="34" charset="0"/>
              </a:rPr>
              <a:t> Medical Practice</a:t>
            </a:r>
            <a:endParaRPr lang="en-GB" sz="1800" dirty="0">
              <a:effectLst/>
              <a:latin typeface="Calibri" panose="020F0502020204030204" pitchFamily="34" charset="0"/>
              <a:ea typeface="Calibri" panose="020F0502020204030204" pitchFamily="34" charset="0"/>
            </a:endParaRPr>
          </a:p>
          <a:p>
            <a:r>
              <a:rPr lang="en-GB" sz="1800" dirty="0">
                <a:solidFill>
                  <a:srgbClr val="1F497D"/>
                </a:solidFill>
                <a:effectLst/>
                <a:latin typeface="Calibri" panose="020F0502020204030204" pitchFamily="34" charset="0"/>
                <a:ea typeface="Calibri" panose="020F0502020204030204" pitchFamily="34" charset="0"/>
              </a:rPr>
              <a:t>Bugbrooke Medical Centre</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A709DA0D-E683-4DA4-AD79-1F6C084C4E05}" type="slidenum">
              <a:rPr lang="en-GB" smtClean="0"/>
              <a:t>9</a:t>
            </a:fld>
            <a:endParaRPr lang="en-GB"/>
          </a:p>
        </p:txBody>
      </p:sp>
    </p:spTree>
    <p:extLst>
      <p:ext uri="{BB962C8B-B14F-4D97-AF65-F5344CB8AC3E}">
        <p14:creationId xmlns:p14="http://schemas.microsoft.com/office/powerpoint/2010/main" val="2663788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 not an exhaustive list. Interventions will be dependant on the situation of each individual patient.</a:t>
            </a:r>
          </a:p>
        </p:txBody>
      </p:sp>
      <p:sp>
        <p:nvSpPr>
          <p:cNvPr id="4" name="Slide Number Placeholder 3"/>
          <p:cNvSpPr>
            <a:spLocks noGrp="1"/>
          </p:cNvSpPr>
          <p:nvPr>
            <p:ph type="sldNum" sz="quarter" idx="5"/>
          </p:nvPr>
        </p:nvSpPr>
        <p:spPr/>
        <p:txBody>
          <a:bodyPr/>
          <a:lstStyle/>
          <a:p>
            <a:fld id="{A709DA0D-E683-4DA4-AD79-1F6C084C4E05}" type="slidenum">
              <a:rPr lang="en-GB" smtClean="0"/>
              <a:t>10</a:t>
            </a:fld>
            <a:endParaRPr lang="en-GB"/>
          </a:p>
        </p:txBody>
      </p:sp>
    </p:spTree>
    <p:extLst>
      <p:ext uri="{BB962C8B-B14F-4D97-AF65-F5344CB8AC3E}">
        <p14:creationId xmlns:p14="http://schemas.microsoft.com/office/powerpoint/2010/main" val="3421960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56407-8CA0-48C7-A118-FB83E25A64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BA298BC-5F95-4706-8F47-D116F81A42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F9F3946-F501-4586-BFC5-07DF218BFDAF}"/>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5" name="Footer Placeholder 4">
            <a:extLst>
              <a:ext uri="{FF2B5EF4-FFF2-40B4-BE49-F238E27FC236}">
                <a16:creationId xmlns:a16="http://schemas.microsoft.com/office/drawing/2014/main" id="{F9B19F3A-0C78-4D2B-A8AA-F5BB8163D7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0BDDC3F-2404-44E2-A813-50B95E56851F}"/>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4156454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E422A-1CFC-4401-A0B1-C7EE009ADF6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9D79A5-C328-4ECE-9F87-BFF37A50081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89CF32-F8EB-4AF4-9CE5-7F7EDABC0FD7}"/>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5" name="Footer Placeholder 4">
            <a:extLst>
              <a:ext uri="{FF2B5EF4-FFF2-40B4-BE49-F238E27FC236}">
                <a16:creationId xmlns:a16="http://schemas.microsoft.com/office/drawing/2014/main" id="{5C86E55F-A2A5-4ABF-BAA5-66BB697EEE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E0CDAB-F6D6-4FC1-9D1F-750FA1F0FDAD}"/>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1679302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F2CEB46-D40C-44B2-8A74-EE10DEDF214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0C3D0A-02D3-4F0F-8549-3778B078E44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C9937C-0402-474D-A1E1-EA2C86A44ECB}"/>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5" name="Footer Placeholder 4">
            <a:extLst>
              <a:ext uri="{FF2B5EF4-FFF2-40B4-BE49-F238E27FC236}">
                <a16:creationId xmlns:a16="http://schemas.microsoft.com/office/drawing/2014/main" id="{4DC6FEA4-1AC3-45A7-B7D8-93B733769E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CA9260-3CFC-4395-B6BA-86885651F11B}"/>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3812993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099D3-BD0A-4070-A927-CA8A7B95691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6A6113-0FB0-40FB-AB9B-71935D80EF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1F8F578-6720-404F-82F1-643AB006CC92}"/>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5" name="Footer Placeholder 4">
            <a:extLst>
              <a:ext uri="{FF2B5EF4-FFF2-40B4-BE49-F238E27FC236}">
                <a16:creationId xmlns:a16="http://schemas.microsoft.com/office/drawing/2014/main" id="{A536533B-4571-4B66-93FB-0E4FECD43F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4AA0FB-38F8-484D-BF5E-4CF1B5E0BE63}"/>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1455492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33319-E27A-4FFE-A9BD-0D9E1861A4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8861E4A-EE16-4D66-9BAF-62CA566074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3A0FE2-5582-4021-8565-4478D2BA3C1B}"/>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5" name="Footer Placeholder 4">
            <a:extLst>
              <a:ext uri="{FF2B5EF4-FFF2-40B4-BE49-F238E27FC236}">
                <a16:creationId xmlns:a16="http://schemas.microsoft.com/office/drawing/2014/main" id="{E346BEAA-76A1-46BE-A168-5023994C35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8CF0BB-3EC8-494E-A370-FB12DDA62879}"/>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3858473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B7C83-F3F7-4F05-9732-C79917EA75E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A31716-DD80-4557-8583-43F0B6E3FA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3E90DFA-A893-4901-BC3C-ED83053E7A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9D4AB1F-3488-4D8B-9AD3-3C96CE794559}"/>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6" name="Footer Placeholder 5">
            <a:extLst>
              <a:ext uri="{FF2B5EF4-FFF2-40B4-BE49-F238E27FC236}">
                <a16:creationId xmlns:a16="http://schemas.microsoft.com/office/drawing/2014/main" id="{8144869F-00E3-4CD9-B489-93647B6606F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566A6F-392E-4750-A15D-AD026F3106F4}"/>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163030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3E539-C23A-4D5A-A0A0-AB2569EAC53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9941368-86C0-4DA2-BBF2-A35DC0280E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7D37AB-3470-40AC-B912-3BC3992FF71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A8FAFF6-EBC6-4A32-94C3-92624B99EB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632E89-3EF9-4BD0-AAC6-5A13674D1CC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C666F20-A2E0-476A-9E4E-94E0D0812223}"/>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8" name="Footer Placeholder 7">
            <a:extLst>
              <a:ext uri="{FF2B5EF4-FFF2-40B4-BE49-F238E27FC236}">
                <a16:creationId xmlns:a16="http://schemas.microsoft.com/office/drawing/2014/main" id="{D20C6799-5E4B-4050-8C42-F54C930628C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7456FCC-0678-4D1E-817D-3BEB834B4BF2}"/>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1669524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2C28-7C70-4022-A508-D0F41A1D986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3A249AE-FFCA-4C09-9A16-98F6E0B24603}"/>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4" name="Footer Placeholder 3">
            <a:extLst>
              <a:ext uri="{FF2B5EF4-FFF2-40B4-BE49-F238E27FC236}">
                <a16:creationId xmlns:a16="http://schemas.microsoft.com/office/drawing/2014/main" id="{2E1A7A3C-FF75-4E63-9786-3EC9E8AC45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CDFFFAB-5D14-4C0F-B41D-AF98873EE0E1}"/>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3226672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42024B-0A29-4F4D-A7E4-AC58E72C0900}"/>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3" name="Footer Placeholder 2">
            <a:extLst>
              <a:ext uri="{FF2B5EF4-FFF2-40B4-BE49-F238E27FC236}">
                <a16:creationId xmlns:a16="http://schemas.microsoft.com/office/drawing/2014/main" id="{BE8BE265-CB49-4A3B-8F8F-BCE949F2FAD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B27A9EC-0B0B-4DA2-8634-4DE2A798B57A}"/>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5244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1AF03-4FBA-45BA-8B9F-EB1C7F6CDD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5AF94E6-474B-4C04-9078-D2A19C6FBA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862F968-EF65-41C3-830B-3073EA6C26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BD035D-8A79-4CB4-890A-3E935F285073}"/>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6" name="Footer Placeholder 5">
            <a:extLst>
              <a:ext uri="{FF2B5EF4-FFF2-40B4-BE49-F238E27FC236}">
                <a16:creationId xmlns:a16="http://schemas.microsoft.com/office/drawing/2014/main" id="{190C86A7-B691-4A2A-A97F-C638C11437E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F5CF574-2F9A-4AA7-8322-042FE4A8E6F0}"/>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3683200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A527E-AFA0-4A42-BE7C-F949EA64EF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3918D3E-86ED-4F7A-85F0-28BDD667C2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F44E200-5DF1-4654-9259-953DB1E490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A8D7C4-AD16-4044-916E-C1AEDD97E705}"/>
              </a:ext>
            </a:extLst>
          </p:cNvPr>
          <p:cNvSpPr>
            <a:spLocks noGrp="1"/>
          </p:cNvSpPr>
          <p:nvPr>
            <p:ph type="dt" sz="half" idx="10"/>
          </p:nvPr>
        </p:nvSpPr>
        <p:spPr/>
        <p:txBody>
          <a:bodyPr/>
          <a:lstStyle/>
          <a:p>
            <a:fld id="{2A369B66-269B-46FA-9AD9-6C49B5603FB3}" type="datetimeFigureOut">
              <a:rPr lang="en-GB" smtClean="0"/>
              <a:t>21/02/2023</a:t>
            </a:fld>
            <a:endParaRPr lang="en-GB"/>
          </a:p>
        </p:txBody>
      </p:sp>
      <p:sp>
        <p:nvSpPr>
          <p:cNvPr id="6" name="Footer Placeholder 5">
            <a:extLst>
              <a:ext uri="{FF2B5EF4-FFF2-40B4-BE49-F238E27FC236}">
                <a16:creationId xmlns:a16="http://schemas.microsoft.com/office/drawing/2014/main" id="{6F3697E7-78E7-4775-9A67-0610C4755DB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D83104-3A90-48DF-A999-A33DA1E1E584}"/>
              </a:ext>
            </a:extLst>
          </p:cNvPr>
          <p:cNvSpPr>
            <a:spLocks noGrp="1"/>
          </p:cNvSpPr>
          <p:nvPr>
            <p:ph type="sldNum" sz="quarter" idx="12"/>
          </p:nvPr>
        </p:nvSpPr>
        <p:spPr/>
        <p:txBody>
          <a:bodyPr/>
          <a:lstStyle/>
          <a:p>
            <a:fld id="{5DF4679B-8D3E-4F1E-93EE-C579FED5304B}" type="slidenum">
              <a:rPr lang="en-GB" smtClean="0"/>
              <a:t>‹#›</a:t>
            </a:fld>
            <a:endParaRPr lang="en-GB"/>
          </a:p>
        </p:txBody>
      </p:sp>
    </p:spTree>
    <p:extLst>
      <p:ext uri="{BB962C8B-B14F-4D97-AF65-F5344CB8AC3E}">
        <p14:creationId xmlns:p14="http://schemas.microsoft.com/office/powerpoint/2010/main" val="3906390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4D8A40-E076-4862-B29A-8FE3804F4A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9E2764C-E5D1-4B4B-83F0-A491AAF040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8848CC-BBCD-467F-89D7-6D1FC5ADF6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369B66-269B-46FA-9AD9-6C49B5603FB3}" type="datetimeFigureOut">
              <a:rPr lang="en-GB" smtClean="0"/>
              <a:t>21/02/2023</a:t>
            </a:fld>
            <a:endParaRPr lang="en-GB"/>
          </a:p>
        </p:txBody>
      </p:sp>
      <p:sp>
        <p:nvSpPr>
          <p:cNvPr id="5" name="Footer Placeholder 4">
            <a:extLst>
              <a:ext uri="{FF2B5EF4-FFF2-40B4-BE49-F238E27FC236}">
                <a16:creationId xmlns:a16="http://schemas.microsoft.com/office/drawing/2014/main" id="{FFB99676-4344-48FE-84B5-BEC700D141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21FA179-3DAE-44ED-BBE9-0A270759FB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F4679B-8D3E-4F1E-93EE-C579FED5304B}" type="slidenum">
              <a:rPr lang="en-GB" smtClean="0"/>
              <a:t>‹#›</a:t>
            </a:fld>
            <a:endParaRPr lang="en-GB"/>
          </a:p>
        </p:txBody>
      </p:sp>
    </p:spTree>
    <p:extLst>
      <p:ext uri="{BB962C8B-B14F-4D97-AF65-F5344CB8AC3E}">
        <p14:creationId xmlns:p14="http://schemas.microsoft.com/office/powerpoint/2010/main" val="735406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g"/><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lisa.chambers11@nhs.ne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0">
            <a:extLst>
              <a:ext uri="{FF2B5EF4-FFF2-40B4-BE49-F238E27FC236}">
                <a16:creationId xmlns:a16="http://schemas.microsoft.com/office/drawing/2014/main" id="{B87C619C-EBAB-488E-96B9-153AA4C9B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130DA1C1-36FD-41D8-9826-EE797BF39B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453312" cy="6858000"/>
          </a:xfrm>
          <a:custGeom>
            <a:avLst/>
            <a:gdLst>
              <a:gd name="connsiteX0" fmla="*/ 0 w 7433452"/>
              <a:gd name="connsiteY0" fmla="*/ 0 h 6858000"/>
              <a:gd name="connsiteX1" fmla="*/ 1592736 w 7433452"/>
              <a:gd name="connsiteY1" fmla="*/ 0 h 6858000"/>
              <a:gd name="connsiteX2" fmla="*/ 2171700 w 7433452"/>
              <a:gd name="connsiteY2" fmla="*/ 0 h 6858000"/>
              <a:gd name="connsiteX3" fmla="*/ 2762696 w 7433452"/>
              <a:gd name="connsiteY3" fmla="*/ 0 h 6858000"/>
              <a:gd name="connsiteX4" fmla="*/ 2829254 w 7433452"/>
              <a:gd name="connsiteY4" fmla="*/ 0 h 6858000"/>
              <a:gd name="connsiteX5" fmla="*/ 7415310 w 7433452"/>
              <a:gd name="connsiteY5" fmla="*/ 0 h 6858000"/>
              <a:gd name="connsiteX6" fmla="*/ 7405703 w 7433452"/>
              <a:gd name="connsiteY6" fmla="*/ 94814 h 6858000"/>
              <a:gd name="connsiteX7" fmla="*/ 7410754 w 7433452"/>
              <a:gd name="connsiteY7" fmla="*/ 421796 h 6858000"/>
              <a:gd name="connsiteX8" fmla="*/ 7414688 w 7433452"/>
              <a:gd name="connsiteY8" fmla="*/ 812192 h 6858000"/>
              <a:gd name="connsiteX9" fmla="*/ 7395017 w 7433452"/>
              <a:gd name="connsiteY9" fmla="*/ 1113642 h 6858000"/>
              <a:gd name="connsiteX10" fmla="*/ 7422810 w 7433452"/>
              <a:gd name="connsiteY10" fmla="*/ 1796708 h 6858000"/>
              <a:gd name="connsiteX11" fmla="*/ 7421161 w 7433452"/>
              <a:gd name="connsiteY11" fmla="*/ 2327333 h 6858000"/>
              <a:gd name="connsiteX12" fmla="*/ 7412023 w 7433452"/>
              <a:gd name="connsiteY12" fmla="*/ 2784280 h 6858000"/>
              <a:gd name="connsiteX13" fmla="*/ 7417480 w 7433452"/>
              <a:gd name="connsiteY13" fmla="*/ 2985458 h 6858000"/>
              <a:gd name="connsiteX14" fmla="*/ 7403774 w 7433452"/>
              <a:gd name="connsiteY14" fmla="*/ 3531096 h 6858000"/>
              <a:gd name="connsiteX15" fmla="*/ 7414307 w 7433452"/>
              <a:gd name="connsiteY15" fmla="*/ 4336830 h 6858000"/>
              <a:gd name="connsiteX16" fmla="*/ 7413419 w 7433452"/>
              <a:gd name="connsiteY16" fmla="*/ 5026893 h 6858000"/>
              <a:gd name="connsiteX17" fmla="*/ 7417734 w 7433452"/>
              <a:gd name="connsiteY17" fmla="*/ 5252632 h 6858000"/>
              <a:gd name="connsiteX18" fmla="*/ 7417734 w 7433452"/>
              <a:gd name="connsiteY18" fmla="*/ 5466282 h 6858000"/>
              <a:gd name="connsiteX19" fmla="*/ 7379659 w 7433452"/>
              <a:gd name="connsiteY19" fmla="*/ 6121225 h 6858000"/>
              <a:gd name="connsiteX20" fmla="*/ 7395115 w 7433452"/>
              <a:gd name="connsiteY20" fmla="*/ 6708907 h 6858000"/>
              <a:gd name="connsiteX21" fmla="*/ 7412408 w 7433452"/>
              <a:gd name="connsiteY21" fmla="*/ 6858000 h 6858000"/>
              <a:gd name="connsiteX22" fmla="*/ 2829254 w 7433452"/>
              <a:gd name="connsiteY22" fmla="*/ 6858000 h 6858000"/>
              <a:gd name="connsiteX23" fmla="*/ 2762696 w 7433452"/>
              <a:gd name="connsiteY23" fmla="*/ 6858000 h 6858000"/>
              <a:gd name="connsiteX24" fmla="*/ 2171700 w 7433452"/>
              <a:gd name="connsiteY24" fmla="*/ 6858000 h 6858000"/>
              <a:gd name="connsiteX25" fmla="*/ 1592736 w 7433452"/>
              <a:gd name="connsiteY25" fmla="*/ 6858000 h 6858000"/>
              <a:gd name="connsiteX26" fmla="*/ 0 w 7433452"/>
              <a:gd name="connsiteY2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433452" h="6858000">
                <a:moveTo>
                  <a:pt x="0" y="0"/>
                </a:moveTo>
                <a:lnTo>
                  <a:pt x="1592736" y="0"/>
                </a:lnTo>
                <a:lnTo>
                  <a:pt x="2171700" y="0"/>
                </a:lnTo>
                <a:lnTo>
                  <a:pt x="2762696" y="0"/>
                </a:lnTo>
                <a:lnTo>
                  <a:pt x="2829254" y="0"/>
                </a:lnTo>
                <a:lnTo>
                  <a:pt x="7415310" y="0"/>
                </a:lnTo>
                <a:lnTo>
                  <a:pt x="7405703" y="94814"/>
                </a:lnTo>
                <a:cubicBezTo>
                  <a:pt x="7398856" y="203629"/>
                  <a:pt x="7403520" y="312712"/>
                  <a:pt x="7410754" y="421796"/>
                </a:cubicBezTo>
                <a:cubicBezTo>
                  <a:pt x="7421580" y="551656"/>
                  <a:pt x="7422900" y="682144"/>
                  <a:pt x="7414688" y="812192"/>
                </a:cubicBezTo>
                <a:cubicBezTo>
                  <a:pt x="7406693" y="912591"/>
                  <a:pt x="7397682" y="1012988"/>
                  <a:pt x="7395017" y="1113642"/>
                </a:cubicBezTo>
                <a:cubicBezTo>
                  <a:pt x="7388670" y="1342689"/>
                  <a:pt x="7407708" y="1569316"/>
                  <a:pt x="7422810" y="1796708"/>
                </a:cubicBezTo>
                <a:cubicBezTo>
                  <a:pt x="7434487" y="1973710"/>
                  <a:pt x="7439944" y="2150457"/>
                  <a:pt x="7421161" y="2327333"/>
                </a:cubicBezTo>
                <a:cubicBezTo>
                  <a:pt x="7405170" y="2479266"/>
                  <a:pt x="7396793" y="2631453"/>
                  <a:pt x="7412023" y="2784280"/>
                </a:cubicBezTo>
                <a:cubicBezTo>
                  <a:pt x="7418749" y="2851085"/>
                  <a:pt x="7425984" y="2918653"/>
                  <a:pt x="7417480" y="2985458"/>
                </a:cubicBezTo>
                <a:cubicBezTo>
                  <a:pt x="7394508" y="3167039"/>
                  <a:pt x="7398063" y="3349132"/>
                  <a:pt x="7403774" y="3531096"/>
                </a:cubicBezTo>
                <a:cubicBezTo>
                  <a:pt x="7412277" y="3799715"/>
                  <a:pt x="7426364" y="4067954"/>
                  <a:pt x="7414307" y="4336830"/>
                </a:cubicBezTo>
                <a:cubicBezTo>
                  <a:pt x="7404027" y="4566639"/>
                  <a:pt x="7420653" y="4796831"/>
                  <a:pt x="7413419" y="5026893"/>
                </a:cubicBezTo>
                <a:cubicBezTo>
                  <a:pt x="7410982" y="5102162"/>
                  <a:pt x="7412429" y="5177504"/>
                  <a:pt x="7417734" y="5252632"/>
                </a:cubicBezTo>
                <a:cubicBezTo>
                  <a:pt x="7424271" y="5323700"/>
                  <a:pt x="7424271" y="5395213"/>
                  <a:pt x="7417734" y="5466282"/>
                </a:cubicBezTo>
                <a:cubicBezTo>
                  <a:pt x="7393239" y="5683875"/>
                  <a:pt x="7383214" y="5902486"/>
                  <a:pt x="7379659" y="6121225"/>
                </a:cubicBezTo>
                <a:cubicBezTo>
                  <a:pt x="7376423" y="6317442"/>
                  <a:pt x="7378041" y="6513586"/>
                  <a:pt x="7395115" y="6708907"/>
                </a:cubicBezTo>
                <a:lnTo>
                  <a:pt x="7412408" y="6858000"/>
                </a:lnTo>
                <a:lnTo>
                  <a:pt x="2829254" y="6858000"/>
                </a:lnTo>
                <a:lnTo>
                  <a:pt x="2762696" y="6858000"/>
                </a:lnTo>
                <a:lnTo>
                  <a:pt x="2171700" y="6858000"/>
                </a:lnTo>
                <a:lnTo>
                  <a:pt x="159273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09CD7861-53D9-4501-987E-AAECA953E73E}"/>
              </a:ext>
            </a:extLst>
          </p:cNvPr>
          <p:cNvSpPr>
            <a:spLocks noGrp="1"/>
          </p:cNvSpPr>
          <p:nvPr>
            <p:ph type="ctrTitle"/>
          </p:nvPr>
        </p:nvSpPr>
        <p:spPr>
          <a:xfrm>
            <a:off x="838200" y="484632"/>
            <a:ext cx="6081713" cy="3566160"/>
          </a:xfrm>
        </p:spPr>
        <p:txBody>
          <a:bodyPr>
            <a:normAutofit/>
          </a:bodyPr>
          <a:lstStyle/>
          <a:p>
            <a:pPr algn="l"/>
            <a:r>
              <a:rPr lang="en-GB" sz="6100" b="1" dirty="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SMI Heath Check Incentive Scheme</a:t>
            </a:r>
            <a:endParaRPr lang="en-GB" sz="6100" dirty="0">
              <a:solidFill>
                <a:srgbClr val="FFFFFF"/>
              </a:solidFill>
            </a:endParaRPr>
          </a:p>
        </p:txBody>
      </p:sp>
      <p:sp>
        <p:nvSpPr>
          <p:cNvPr id="3" name="Subtitle 2">
            <a:extLst>
              <a:ext uri="{FF2B5EF4-FFF2-40B4-BE49-F238E27FC236}">
                <a16:creationId xmlns:a16="http://schemas.microsoft.com/office/drawing/2014/main" id="{4DB30E41-5102-445B-8A35-02896A677735}"/>
              </a:ext>
            </a:extLst>
          </p:cNvPr>
          <p:cNvSpPr>
            <a:spLocks noGrp="1"/>
          </p:cNvSpPr>
          <p:nvPr>
            <p:ph type="subTitle" idx="1"/>
          </p:nvPr>
        </p:nvSpPr>
        <p:spPr>
          <a:xfrm>
            <a:off x="838200" y="4480560"/>
            <a:ext cx="6081713" cy="1572768"/>
          </a:xfrm>
        </p:spPr>
        <p:txBody>
          <a:bodyPr>
            <a:normAutofit/>
          </a:bodyPr>
          <a:lstStyle/>
          <a:p>
            <a:pPr algn="l"/>
            <a:r>
              <a:rPr lang="en-GB" b="1" dirty="0">
                <a:solidFill>
                  <a:srgbClr val="FFFFFF"/>
                </a:solidFill>
                <a:effectLst/>
                <a:latin typeface="Arial" panose="020B0604020202020204" pitchFamily="34" charset="0"/>
                <a:ea typeface="Times New Roman" panose="02020603050405020304" pitchFamily="18" charset="0"/>
              </a:rPr>
              <a:t>Northamptonshire Primary Care Networks</a:t>
            </a:r>
          </a:p>
          <a:p>
            <a:pPr algn="l"/>
            <a:r>
              <a:rPr lang="en-GB" b="1" dirty="0">
                <a:solidFill>
                  <a:srgbClr val="FFFFFF"/>
                </a:solidFill>
                <a:effectLst/>
                <a:latin typeface="Arial" panose="020B0604020202020204" pitchFamily="34" charset="0"/>
                <a:ea typeface="Times New Roman" panose="02020603050405020304" pitchFamily="18" charset="0"/>
              </a:rPr>
              <a:t> </a:t>
            </a:r>
            <a:endParaRPr lang="en-GB" dirty="0">
              <a:solidFill>
                <a:srgbClr val="FFFFFF"/>
              </a:solidFill>
            </a:endParaRPr>
          </a:p>
        </p:txBody>
      </p:sp>
      <p:pic>
        <p:nvPicPr>
          <p:cNvPr id="4" name="Picture 3" descr="Logo, company name&#10;&#10;Description automatically generated">
            <a:extLst>
              <a:ext uri="{FF2B5EF4-FFF2-40B4-BE49-F238E27FC236}">
                <a16:creationId xmlns:a16="http://schemas.microsoft.com/office/drawing/2014/main" id="{96DD55FD-B1FF-926B-362C-4D0D3EA04B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1594" y="283464"/>
            <a:ext cx="2904040" cy="2904040"/>
          </a:xfrm>
          <a:prstGeom prst="rect">
            <a:avLst/>
          </a:prstGeom>
        </p:spPr>
      </p:pic>
      <p:sp>
        <p:nvSpPr>
          <p:cNvPr id="45" name="sketch line">
            <a:extLst>
              <a:ext uri="{FF2B5EF4-FFF2-40B4-BE49-F238E27FC236}">
                <a16:creationId xmlns:a16="http://schemas.microsoft.com/office/drawing/2014/main" id="{35BC54F7-1315-4D6C-9420-A5BF0CDDBC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5475" y="4252192"/>
            <a:ext cx="4056549" cy="18288"/>
          </a:xfrm>
          <a:custGeom>
            <a:avLst/>
            <a:gdLst>
              <a:gd name="connsiteX0" fmla="*/ 0 w 4056549"/>
              <a:gd name="connsiteY0" fmla="*/ 0 h 18288"/>
              <a:gd name="connsiteX1" fmla="*/ 676092 w 4056549"/>
              <a:gd name="connsiteY1" fmla="*/ 0 h 18288"/>
              <a:gd name="connsiteX2" fmla="*/ 1271052 w 4056549"/>
              <a:gd name="connsiteY2" fmla="*/ 0 h 18288"/>
              <a:gd name="connsiteX3" fmla="*/ 1947144 w 4056549"/>
              <a:gd name="connsiteY3" fmla="*/ 0 h 18288"/>
              <a:gd name="connsiteX4" fmla="*/ 2501539 w 4056549"/>
              <a:gd name="connsiteY4" fmla="*/ 0 h 18288"/>
              <a:gd name="connsiteX5" fmla="*/ 3137065 w 4056549"/>
              <a:gd name="connsiteY5" fmla="*/ 0 h 18288"/>
              <a:gd name="connsiteX6" fmla="*/ 4056549 w 4056549"/>
              <a:gd name="connsiteY6" fmla="*/ 0 h 18288"/>
              <a:gd name="connsiteX7" fmla="*/ 4056549 w 4056549"/>
              <a:gd name="connsiteY7" fmla="*/ 18288 h 18288"/>
              <a:gd name="connsiteX8" fmla="*/ 3380458 w 4056549"/>
              <a:gd name="connsiteY8" fmla="*/ 18288 h 18288"/>
              <a:gd name="connsiteX9" fmla="*/ 2663801 w 4056549"/>
              <a:gd name="connsiteY9" fmla="*/ 18288 h 18288"/>
              <a:gd name="connsiteX10" fmla="*/ 2068840 w 4056549"/>
              <a:gd name="connsiteY10" fmla="*/ 18288 h 18288"/>
              <a:gd name="connsiteX11" fmla="*/ 1311618 w 4056549"/>
              <a:gd name="connsiteY11" fmla="*/ 18288 h 18288"/>
              <a:gd name="connsiteX12" fmla="*/ 716657 w 4056549"/>
              <a:gd name="connsiteY12" fmla="*/ 18288 h 18288"/>
              <a:gd name="connsiteX13" fmla="*/ 0 w 4056549"/>
              <a:gd name="connsiteY13" fmla="*/ 18288 h 18288"/>
              <a:gd name="connsiteX14" fmla="*/ 0 w 4056549"/>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549" h="18288" fill="none" extrusionOk="0">
                <a:moveTo>
                  <a:pt x="0" y="0"/>
                </a:moveTo>
                <a:cubicBezTo>
                  <a:pt x="324395" y="-12272"/>
                  <a:pt x="437185" y="20747"/>
                  <a:pt x="676092" y="0"/>
                </a:cubicBezTo>
                <a:cubicBezTo>
                  <a:pt x="914999" y="-20747"/>
                  <a:pt x="980886" y="20074"/>
                  <a:pt x="1271052" y="0"/>
                </a:cubicBezTo>
                <a:cubicBezTo>
                  <a:pt x="1561218" y="-20074"/>
                  <a:pt x="1609815" y="19965"/>
                  <a:pt x="1947144" y="0"/>
                </a:cubicBezTo>
                <a:cubicBezTo>
                  <a:pt x="2284473" y="-19965"/>
                  <a:pt x="2317816" y="-23682"/>
                  <a:pt x="2501539" y="0"/>
                </a:cubicBezTo>
                <a:cubicBezTo>
                  <a:pt x="2685262" y="23682"/>
                  <a:pt x="2879461" y="12712"/>
                  <a:pt x="3137065" y="0"/>
                </a:cubicBezTo>
                <a:cubicBezTo>
                  <a:pt x="3394669" y="-12712"/>
                  <a:pt x="3618306" y="-41742"/>
                  <a:pt x="4056549" y="0"/>
                </a:cubicBezTo>
                <a:cubicBezTo>
                  <a:pt x="4056201" y="6465"/>
                  <a:pt x="4056979" y="10922"/>
                  <a:pt x="4056549" y="18288"/>
                </a:cubicBezTo>
                <a:cubicBezTo>
                  <a:pt x="3807729" y="-7540"/>
                  <a:pt x="3536237" y="12619"/>
                  <a:pt x="3380458" y="18288"/>
                </a:cubicBezTo>
                <a:cubicBezTo>
                  <a:pt x="3224679" y="23957"/>
                  <a:pt x="2967497" y="23368"/>
                  <a:pt x="2663801" y="18288"/>
                </a:cubicBezTo>
                <a:cubicBezTo>
                  <a:pt x="2360105" y="13208"/>
                  <a:pt x="2359716" y="-8821"/>
                  <a:pt x="2068840" y="18288"/>
                </a:cubicBezTo>
                <a:cubicBezTo>
                  <a:pt x="1777964" y="45397"/>
                  <a:pt x="1641909" y="31681"/>
                  <a:pt x="1311618" y="18288"/>
                </a:cubicBezTo>
                <a:cubicBezTo>
                  <a:pt x="981327" y="4895"/>
                  <a:pt x="990410" y="11155"/>
                  <a:pt x="716657" y="18288"/>
                </a:cubicBezTo>
                <a:cubicBezTo>
                  <a:pt x="442904" y="25421"/>
                  <a:pt x="330722" y="13665"/>
                  <a:pt x="0" y="18288"/>
                </a:cubicBezTo>
                <a:cubicBezTo>
                  <a:pt x="75" y="12069"/>
                  <a:pt x="515" y="5650"/>
                  <a:pt x="0" y="0"/>
                </a:cubicBezTo>
                <a:close/>
              </a:path>
              <a:path w="4056549" h="18288" stroke="0" extrusionOk="0">
                <a:moveTo>
                  <a:pt x="0" y="0"/>
                </a:moveTo>
                <a:cubicBezTo>
                  <a:pt x="175099" y="13469"/>
                  <a:pt x="459673" y="14529"/>
                  <a:pt x="594961" y="0"/>
                </a:cubicBezTo>
                <a:cubicBezTo>
                  <a:pt x="730249" y="-14529"/>
                  <a:pt x="873178" y="22015"/>
                  <a:pt x="1149356" y="0"/>
                </a:cubicBezTo>
                <a:cubicBezTo>
                  <a:pt x="1425534" y="-22015"/>
                  <a:pt x="1498871" y="-21513"/>
                  <a:pt x="1744316" y="0"/>
                </a:cubicBezTo>
                <a:cubicBezTo>
                  <a:pt x="1989761" y="21513"/>
                  <a:pt x="2112991" y="-46"/>
                  <a:pt x="2420408" y="0"/>
                </a:cubicBezTo>
                <a:cubicBezTo>
                  <a:pt x="2727825" y="46"/>
                  <a:pt x="2880256" y="-10040"/>
                  <a:pt x="3137065" y="0"/>
                </a:cubicBezTo>
                <a:cubicBezTo>
                  <a:pt x="3393874" y="10040"/>
                  <a:pt x="3704325" y="-6685"/>
                  <a:pt x="4056549" y="0"/>
                </a:cubicBezTo>
                <a:cubicBezTo>
                  <a:pt x="4055732" y="6895"/>
                  <a:pt x="4055770" y="11206"/>
                  <a:pt x="4056549" y="18288"/>
                </a:cubicBezTo>
                <a:cubicBezTo>
                  <a:pt x="3812770" y="11959"/>
                  <a:pt x="3533996" y="-5717"/>
                  <a:pt x="3299327" y="18288"/>
                </a:cubicBezTo>
                <a:cubicBezTo>
                  <a:pt x="3064658" y="42293"/>
                  <a:pt x="2940381" y="24492"/>
                  <a:pt x="2744931" y="18288"/>
                </a:cubicBezTo>
                <a:cubicBezTo>
                  <a:pt x="2549481" y="12084"/>
                  <a:pt x="2252169" y="51841"/>
                  <a:pt x="1987709" y="18288"/>
                </a:cubicBezTo>
                <a:cubicBezTo>
                  <a:pt x="1723249" y="-15265"/>
                  <a:pt x="1438946" y="3423"/>
                  <a:pt x="1230487" y="18288"/>
                </a:cubicBezTo>
                <a:cubicBezTo>
                  <a:pt x="1022028" y="33153"/>
                  <a:pt x="795957" y="18596"/>
                  <a:pt x="676092" y="18288"/>
                </a:cubicBezTo>
                <a:cubicBezTo>
                  <a:pt x="556227" y="17980"/>
                  <a:pt x="334853" y="39451"/>
                  <a:pt x="0" y="18288"/>
                </a:cubicBezTo>
                <a:cubicBezTo>
                  <a:pt x="95" y="14343"/>
                  <a:pt x="742" y="6860"/>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AC0ADFBC-91A3-32BB-11E9-9EDD1FFF7AE9}"/>
              </a:ext>
            </a:extLst>
          </p:cNvPr>
          <p:cNvPicPr>
            <a:picLocks noChangeAspect="1"/>
          </p:cNvPicPr>
          <p:nvPr/>
        </p:nvPicPr>
        <p:blipFill rotWithShape="1">
          <a:blip r:embed="rId4"/>
          <a:srcRect r="15627" b="-1"/>
          <a:stretch/>
        </p:blipFill>
        <p:spPr>
          <a:xfrm>
            <a:off x="8038257" y="3452310"/>
            <a:ext cx="3670713" cy="2904040"/>
          </a:xfrm>
          <a:prstGeom prst="rect">
            <a:avLst/>
          </a:prstGeom>
        </p:spPr>
      </p:pic>
    </p:spTree>
    <p:extLst>
      <p:ext uri="{BB962C8B-B14F-4D97-AF65-F5344CB8AC3E}">
        <p14:creationId xmlns:p14="http://schemas.microsoft.com/office/powerpoint/2010/main" val="3477229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35DB3719-6FDC-4E5D-891D-FF40B7300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7F9C9A-74EC-4357-B8C2-7D70D2C05C0D}"/>
              </a:ext>
            </a:extLst>
          </p:cNvPr>
          <p:cNvSpPr>
            <a:spLocks noGrp="1"/>
          </p:cNvSpPr>
          <p:nvPr>
            <p:ph type="title"/>
          </p:nvPr>
        </p:nvSpPr>
        <p:spPr>
          <a:xfrm>
            <a:off x="838200" y="365125"/>
            <a:ext cx="10515600" cy="1325563"/>
          </a:xfrm>
        </p:spPr>
        <p:txBody>
          <a:bodyPr>
            <a:normAutofit/>
          </a:bodyPr>
          <a:lstStyle/>
          <a:p>
            <a:r>
              <a:rPr lang="en-GB" sz="5400" b="1"/>
              <a:t>Follow up interventions</a:t>
            </a:r>
          </a:p>
        </p:txBody>
      </p:sp>
      <p:sp>
        <p:nvSpPr>
          <p:cNvPr id="34" name="sketch line">
            <a:extLst>
              <a:ext uri="{FF2B5EF4-FFF2-40B4-BE49-F238E27FC236}">
                <a16:creationId xmlns:a16="http://schemas.microsoft.com/office/drawing/2014/main" id="{E0CBAC23-2E3F-4A90-BA59-F8299F6A5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1865313"/>
            <a:ext cx="10424160" cy="18288"/>
          </a:xfrm>
          <a:custGeom>
            <a:avLst/>
            <a:gdLst>
              <a:gd name="connsiteX0" fmla="*/ 0 w 10424160"/>
              <a:gd name="connsiteY0" fmla="*/ 0 h 18288"/>
              <a:gd name="connsiteX1" fmla="*/ 903427 w 10424160"/>
              <a:gd name="connsiteY1" fmla="*/ 0 h 18288"/>
              <a:gd name="connsiteX2" fmla="*/ 1389888 w 10424160"/>
              <a:gd name="connsiteY2" fmla="*/ 0 h 18288"/>
              <a:gd name="connsiteX3" fmla="*/ 2189074 w 10424160"/>
              <a:gd name="connsiteY3" fmla="*/ 0 h 18288"/>
              <a:gd name="connsiteX4" fmla="*/ 2675534 w 10424160"/>
              <a:gd name="connsiteY4" fmla="*/ 0 h 18288"/>
              <a:gd name="connsiteX5" fmla="*/ 3370478 w 10424160"/>
              <a:gd name="connsiteY5" fmla="*/ 0 h 18288"/>
              <a:gd name="connsiteX6" fmla="*/ 4169664 w 10424160"/>
              <a:gd name="connsiteY6" fmla="*/ 0 h 18288"/>
              <a:gd name="connsiteX7" fmla="*/ 4551883 w 10424160"/>
              <a:gd name="connsiteY7" fmla="*/ 0 h 18288"/>
              <a:gd name="connsiteX8" fmla="*/ 4934102 w 10424160"/>
              <a:gd name="connsiteY8" fmla="*/ 0 h 18288"/>
              <a:gd name="connsiteX9" fmla="*/ 5837530 w 10424160"/>
              <a:gd name="connsiteY9" fmla="*/ 0 h 18288"/>
              <a:gd name="connsiteX10" fmla="*/ 6532474 w 10424160"/>
              <a:gd name="connsiteY10" fmla="*/ 0 h 18288"/>
              <a:gd name="connsiteX11" fmla="*/ 6914693 w 10424160"/>
              <a:gd name="connsiteY11" fmla="*/ 0 h 18288"/>
              <a:gd name="connsiteX12" fmla="*/ 7609637 w 10424160"/>
              <a:gd name="connsiteY12" fmla="*/ 0 h 18288"/>
              <a:gd name="connsiteX13" fmla="*/ 8513064 w 10424160"/>
              <a:gd name="connsiteY13" fmla="*/ 0 h 18288"/>
              <a:gd name="connsiteX14" fmla="*/ 9103766 w 10424160"/>
              <a:gd name="connsiteY14" fmla="*/ 0 h 18288"/>
              <a:gd name="connsiteX15" fmla="*/ 9694469 w 10424160"/>
              <a:gd name="connsiteY15" fmla="*/ 0 h 18288"/>
              <a:gd name="connsiteX16" fmla="*/ 10424160 w 10424160"/>
              <a:gd name="connsiteY16" fmla="*/ 0 h 18288"/>
              <a:gd name="connsiteX17" fmla="*/ 10424160 w 10424160"/>
              <a:gd name="connsiteY17" fmla="*/ 18288 h 18288"/>
              <a:gd name="connsiteX18" fmla="*/ 9729216 w 10424160"/>
              <a:gd name="connsiteY18" fmla="*/ 18288 h 18288"/>
              <a:gd name="connsiteX19" fmla="*/ 8930030 w 10424160"/>
              <a:gd name="connsiteY19" fmla="*/ 18288 h 18288"/>
              <a:gd name="connsiteX20" fmla="*/ 8130845 w 10424160"/>
              <a:gd name="connsiteY20" fmla="*/ 18288 h 18288"/>
              <a:gd name="connsiteX21" fmla="*/ 7644384 w 10424160"/>
              <a:gd name="connsiteY21" fmla="*/ 18288 h 18288"/>
              <a:gd name="connsiteX22" fmla="*/ 6740957 w 10424160"/>
              <a:gd name="connsiteY22" fmla="*/ 18288 h 18288"/>
              <a:gd name="connsiteX23" fmla="*/ 6046013 w 10424160"/>
              <a:gd name="connsiteY23" fmla="*/ 18288 h 18288"/>
              <a:gd name="connsiteX24" fmla="*/ 5663794 w 10424160"/>
              <a:gd name="connsiteY24" fmla="*/ 18288 h 18288"/>
              <a:gd name="connsiteX25" fmla="*/ 4968850 w 10424160"/>
              <a:gd name="connsiteY25" fmla="*/ 18288 h 18288"/>
              <a:gd name="connsiteX26" fmla="*/ 4378147 w 10424160"/>
              <a:gd name="connsiteY26" fmla="*/ 18288 h 18288"/>
              <a:gd name="connsiteX27" fmla="*/ 3787445 w 10424160"/>
              <a:gd name="connsiteY27" fmla="*/ 18288 h 18288"/>
              <a:gd name="connsiteX28" fmla="*/ 3196742 w 10424160"/>
              <a:gd name="connsiteY28" fmla="*/ 18288 h 18288"/>
              <a:gd name="connsiteX29" fmla="*/ 2606040 w 10424160"/>
              <a:gd name="connsiteY29" fmla="*/ 18288 h 18288"/>
              <a:gd name="connsiteX30" fmla="*/ 1806854 w 10424160"/>
              <a:gd name="connsiteY30" fmla="*/ 18288 h 18288"/>
              <a:gd name="connsiteX31" fmla="*/ 1111910 w 10424160"/>
              <a:gd name="connsiteY31" fmla="*/ 18288 h 18288"/>
              <a:gd name="connsiteX32" fmla="*/ 729691 w 10424160"/>
              <a:gd name="connsiteY32" fmla="*/ 18288 h 18288"/>
              <a:gd name="connsiteX33" fmla="*/ 0 w 10424160"/>
              <a:gd name="connsiteY33" fmla="*/ 18288 h 18288"/>
              <a:gd name="connsiteX34" fmla="*/ 0 w 10424160"/>
              <a:gd name="connsiteY3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4160" h="18288" fill="none" extrusionOk="0">
                <a:moveTo>
                  <a:pt x="0" y="0"/>
                </a:moveTo>
                <a:cubicBezTo>
                  <a:pt x="251416" y="-3874"/>
                  <a:pt x="479411" y="-20508"/>
                  <a:pt x="903427" y="0"/>
                </a:cubicBezTo>
                <a:cubicBezTo>
                  <a:pt x="1327443" y="20508"/>
                  <a:pt x="1177990" y="-7387"/>
                  <a:pt x="1389888" y="0"/>
                </a:cubicBezTo>
                <a:cubicBezTo>
                  <a:pt x="1601786" y="7387"/>
                  <a:pt x="1928602" y="-6697"/>
                  <a:pt x="2189074" y="0"/>
                </a:cubicBezTo>
                <a:cubicBezTo>
                  <a:pt x="2449546" y="6697"/>
                  <a:pt x="2440085" y="-21144"/>
                  <a:pt x="2675534" y="0"/>
                </a:cubicBezTo>
                <a:cubicBezTo>
                  <a:pt x="2910983" y="21144"/>
                  <a:pt x="3026158" y="-11124"/>
                  <a:pt x="3370478" y="0"/>
                </a:cubicBezTo>
                <a:cubicBezTo>
                  <a:pt x="3714798" y="11124"/>
                  <a:pt x="3864539" y="-10660"/>
                  <a:pt x="4169664" y="0"/>
                </a:cubicBezTo>
                <a:cubicBezTo>
                  <a:pt x="4474789" y="10660"/>
                  <a:pt x="4471218" y="16488"/>
                  <a:pt x="4551883" y="0"/>
                </a:cubicBezTo>
                <a:cubicBezTo>
                  <a:pt x="4632548" y="-16488"/>
                  <a:pt x="4786830" y="7986"/>
                  <a:pt x="4934102" y="0"/>
                </a:cubicBezTo>
                <a:cubicBezTo>
                  <a:pt x="5081374" y="-7986"/>
                  <a:pt x="5575881" y="-33003"/>
                  <a:pt x="5837530" y="0"/>
                </a:cubicBezTo>
                <a:cubicBezTo>
                  <a:pt x="6099179" y="33003"/>
                  <a:pt x="6305895" y="14170"/>
                  <a:pt x="6532474" y="0"/>
                </a:cubicBezTo>
                <a:cubicBezTo>
                  <a:pt x="6759053" y="-14170"/>
                  <a:pt x="6726707" y="16121"/>
                  <a:pt x="6914693" y="0"/>
                </a:cubicBezTo>
                <a:cubicBezTo>
                  <a:pt x="7102679" y="-16121"/>
                  <a:pt x="7397857" y="32594"/>
                  <a:pt x="7609637" y="0"/>
                </a:cubicBezTo>
                <a:cubicBezTo>
                  <a:pt x="7821417" y="-32594"/>
                  <a:pt x="8141235" y="-3745"/>
                  <a:pt x="8513064" y="0"/>
                </a:cubicBezTo>
                <a:cubicBezTo>
                  <a:pt x="8884893" y="3745"/>
                  <a:pt x="8877548" y="3359"/>
                  <a:pt x="9103766" y="0"/>
                </a:cubicBezTo>
                <a:cubicBezTo>
                  <a:pt x="9329984" y="-3359"/>
                  <a:pt x="9545570" y="-17843"/>
                  <a:pt x="9694469" y="0"/>
                </a:cubicBezTo>
                <a:cubicBezTo>
                  <a:pt x="9843368" y="17843"/>
                  <a:pt x="10162477" y="-1217"/>
                  <a:pt x="10424160" y="0"/>
                </a:cubicBezTo>
                <a:cubicBezTo>
                  <a:pt x="10424498" y="7640"/>
                  <a:pt x="10423710" y="11289"/>
                  <a:pt x="10424160" y="18288"/>
                </a:cubicBezTo>
                <a:cubicBezTo>
                  <a:pt x="10184680" y="20716"/>
                  <a:pt x="10034768" y="-9357"/>
                  <a:pt x="9729216" y="18288"/>
                </a:cubicBezTo>
                <a:cubicBezTo>
                  <a:pt x="9423664" y="45933"/>
                  <a:pt x="9309220" y="36372"/>
                  <a:pt x="8930030" y="18288"/>
                </a:cubicBezTo>
                <a:cubicBezTo>
                  <a:pt x="8550840" y="204"/>
                  <a:pt x="8513376" y="34707"/>
                  <a:pt x="8130845" y="18288"/>
                </a:cubicBezTo>
                <a:cubicBezTo>
                  <a:pt x="7748315" y="1869"/>
                  <a:pt x="7864674" y="19659"/>
                  <a:pt x="7644384" y="18288"/>
                </a:cubicBezTo>
                <a:cubicBezTo>
                  <a:pt x="7424094" y="16917"/>
                  <a:pt x="6947001" y="55680"/>
                  <a:pt x="6740957" y="18288"/>
                </a:cubicBezTo>
                <a:cubicBezTo>
                  <a:pt x="6534913" y="-19104"/>
                  <a:pt x="6313809" y="33391"/>
                  <a:pt x="6046013" y="18288"/>
                </a:cubicBezTo>
                <a:cubicBezTo>
                  <a:pt x="5778217" y="3185"/>
                  <a:pt x="5786775" y="1439"/>
                  <a:pt x="5663794" y="18288"/>
                </a:cubicBezTo>
                <a:cubicBezTo>
                  <a:pt x="5540813" y="35137"/>
                  <a:pt x="5204724" y="25434"/>
                  <a:pt x="4968850" y="18288"/>
                </a:cubicBezTo>
                <a:cubicBezTo>
                  <a:pt x="4732976" y="11142"/>
                  <a:pt x="4559928" y="34568"/>
                  <a:pt x="4378147" y="18288"/>
                </a:cubicBezTo>
                <a:cubicBezTo>
                  <a:pt x="4196366" y="2008"/>
                  <a:pt x="3992200" y="35409"/>
                  <a:pt x="3787445" y="18288"/>
                </a:cubicBezTo>
                <a:cubicBezTo>
                  <a:pt x="3582690" y="1167"/>
                  <a:pt x="3488876" y="-7583"/>
                  <a:pt x="3196742" y="18288"/>
                </a:cubicBezTo>
                <a:cubicBezTo>
                  <a:pt x="2904608" y="44159"/>
                  <a:pt x="2729828" y="45906"/>
                  <a:pt x="2606040" y="18288"/>
                </a:cubicBezTo>
                <a:cubicBezTo>
                  <a:pt x="2482252" y="-9330"/>
                  <a:pt x="2000672" y="-5498"/>
                  <a:pt x="1806854" y="18288"/>
                </a:cubicBezTo>
                <a:cubicBezTo>
                  <a:pt x="1613036" y="42074"/>
                  <a:pt x="1310933" y="-4240"/>
                  <a:pt x="1111910" y="18288"/>
                </a:cubicBezTo>
                <a:cubicBezTo>
                  <a:pt x="912887" y="40816"/>
                  <a:pt x="891560" y="1701"/>
                  <a:pt x="729691" y="18288"/>
                </a:cubicBezTo>
                <a:cubicBezTo>
                  <a:pt x="567822" y="34875"/>
                  <a:pt x="203025" y="34462"/>
                  <a:pt x="0" y="18288"/>
                </a:cubicBezTo>
                <a:cubicBezTo>
                  <a:pt x="-82" y="11708"/>
                  <a:pt x="-178" y="8956"/>
                  <a:pt x="0" y="0"/>
                </a:cubicBezTo>
                <a:close/>
              </a:path>
              <a:path w="10424160" h="18288" stroke="0" extrusionOk="0">
                <a:moveTo>
                  <a:pt x="0" y="0"/>
                </a:moveTo>
                <a:cubicBezTo>
                  <a:pt x="119910" y="17195"/>
                  <a:pt x="345032" y="1652"/>
                  <a:pt x="590702" y="0"/>
                </a:cubicBezTo>
                <a:cubicBezTo>
                  <a:pt x="836372" y="-1652"/>
                  <a:pt x="830717" y="-10944"/>
                  <a:pt x="972922" y="0"/>
                </a:cubicBezTo>
                <a:cubicBezTo>
                  <a:pt x="1115127" y="10944"/>
                  <a:pt x="1638708" y="17269"/>
                  <a:pt x="1876349" y="0"/>
                </a:cubicBezTo>
                <a:cubicBezTo>
                  <a:pt x="2113990" y="-17269"/>
                  <a:pt x="2263529" y="27642"/>
                  <a:pt x="2467051" y="0"/>
                </a:cubicBezTo>
                <a:cubicBezTo>
                  <a:pt x="2670573" y="-27642"/>
                  <a:pt x="2867743" y="-1552"/>
                  <a:pt x="3057754" y="0"/>
                </a:cubicBezTo>
                <a:cubicBezTo>
                  <a:pt x="3247765" y="1552"/>
                  <a:pt x="3729099" y="45169"/>
                  <a:pt x="3961181" y="0"/>
                </a:cubicBezTo>
                <a:cubicBezTo>
                  <a:pt x="4193263" y="-45169"/>
                  <a:pt x="4313735" y="4067"/>
                  <a:pt x="4447642" y="0"/>
                </a:cubicBezTo>
                <a:cubicBezTo>
                  <a:pt x="4581549" y="-4067"/>
                  <a:pt x="5123626" y="11867"/>
                  <a:pt x="5351069" y="0"/>
                </a:cubicBezTo>
                <a:cubicBezTo>
                  <a:pt x="5578512" y="-11867"/>
                  <a:pt x="6044105" y="-19983"/>
                  <a:pt x="6254496" y="0"/>
                </a:cubicBezTo>
                <a:cubicBezTo>
                  <a:pt x="6464887" y="19983"/>
                  <a:pt x="6664731" y="4232"/>
                  <a:pt x="6949440" y="0"/>
                </a:cubicBezTo>
                <a:cubicBezTo>
                  <a:pt x="7234149" y="-4232"/>
                  <a:pt x="7497205" y="28731"/>
                  <a:pt x="7852867" y="0"/>
                </a:cubicBezTo>
                <a:cubicBezTo>
                  <a:pt x="8208529" y="-28731"/>
                  <a:pt x="8287556" y="2616"/>
                  <a:pt x="8443570" y="0"/>
                </a:cubicBezTo>
                <a:cubicBezTo>
                  <a:pt x="8599584" y="-2616"/>
                  <a:pt x="8871283" y="-14113"/>
                  <a:pt x="9034272" y="0"/>
                </a:cubicBezTo>
                <a:cubicBezTo>
                  <a:pt x="9197261" y="14113"/>
                  <a:pt x="9604978" y="-35623"/>
                  <a:pt x="9833458" y="0"/>
                </a:cubicBezTo>
                <a:cubicBezTo>
                  <a:pt x="10061938" y="35623"/>
                  <a:pt x="10231944" y="-8194"/>
                  <a:pt x="10424160" y="0"/>
                </a:cubicBezTo>
                <a:cubicBezTo>
                  <a:pt x="10424285" y="4395"/>
                  <a:pt x="10424085" y="9776"/>
                  <a:pt x="10424160" y="18288"/>
                </a:cubicBezTo>
                <a:cubicBezTo>
                  <a:pt x="10058736" y="-5772"/>
                  <a:pt x="9942989" y="-18764"/>
                  <a:pt x="9624974" y="18288"/>
                </a:cubicBezTo>
                <a:cubicBezTo>
                  <a:pt x="9306959" y="55340"/>
                  <a:pt x="9229263" y="24995"/>
                  <a:pt x="8930030" y="18288"/>
                </a:cubicBezTo>
                <a:cubicBezTo>
                  <a:pt x="8630797" y="11581"/>
                  <a:pt x="8647263" y="10931"/>
                  <a:pt x="8547811" y="18288"/>
                </a:cubicBezTo>
                <a:cubicBezTo>
                  <a:pt x="8448359" y="25645"/>
                  <a:pt x="8173221" y="219"/>
                  <a:pt x="8061350" y="18288"/>
                </a:cubicBezTo>
                <a:cubicBezTo>
                  <a:pt x="7949479" y="36357"/>
                  <a:pt x="7437002" y="17516"/>
                  <a:pt x="7157923" y="18288"/>
                </a:cubicBezTo>
                <a:cubicBezTo>
                  <a:pt x="6878844" y="19060"/>
                  <a:pt x="6610241" y="8864"/>
                  <a:pt x="6462979" y="18288"/>
                </a:cubicBezTo>
                <a:cubicBezTo>
                  <a:pt x="6315717" y="27712"/>
                  <a:pt x="6124879" y="4989"/>
                  <a:pt x="5976518" y="18288"/>
                </a:cubicBezTo>
                <a:cubicBezTo>
                  <a:pt x="5828157" y="31587"/>
                  <a:pt x="5566880" y="7112"/>
                  <a:pt x="5281574" y="18288"/>
                </a:cubicBezTo>
                <a:cubicBezTo>
                  <a:pt x="4996268" y="29464"/>
                  <a:pt x="5085614" y="20493"/>
                  <a:pt x="4899355" y="18288"/>
                </a:cubicBezTo>
                <a:cubicBezTo>
                  <a:pt x="4713096" y="16083"/>
                  <a:pt x="4606138" y="34359"/>
                  <a:pt x="4517136" y="18288"/>
                </a:cubicBezTo>
                <a:cubicBezTo>
                  <a:pt x="4428134" y="2217"/>
                  <a:pt x="4125335" y="52414"/>
                  <a:pt x="3822192" y="18288"/>
                </a:cubicBezTo>
                <a:cubicBezTo>
                  <a:pt x="3519049" y="-15838"/>
                  <a:pt x="3453132" y="3859"/>
                  <a:pt x="3335731" y="18288"/>
                </a:cubicBezTo>
                <a:cubicBezTo>
                  <a:pt x="3218330" y="32717"/>
                  <a:pt x="2718749" y="-13936"/>
                  <a:pt x="2536546" y="18288"/>
                </a:cubicBezTo>
                <a:cubicBezTo>
                  <a:pt x="2354343" y="50512"/>
                  <a:pt x="2190669" y="3238"/>
                  <a:pt x="2050085" y="18288"/>
                </a:cubicBezTo>
                <a:cubicBezTo>
                  <a:pt x="1909501" y="33338"/>
                  <a:pt x="1520975" y="3062"/>
                  <a:pt x="1250899" y="18288"/>
                </a:cubicBezTo>
                <a:cubicBezTo>
                  <a:pt x="980823" y="33514"/>
                  <a:pt x="992936" y="28036"/>
                  <a:pt x="868680" y="18288"/>
                </a:cubicBezTo>
                <a:cubicBezTo>
                  <a:pt x="744424" y="8540"/>
                  <a:pt x="230364" y="33365"/>
                  <a:pt x="0" y="18288"/>
                </a:cubicBezTo>
                <a:cubicBezTo>
                  <a:pt x="-504" y="12101"/>
                  <a:pt x="-591" y="7719"/>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8" name="Content Placeholder 15">
            <a:extLst>
              <a:ext uri="{FF2B5EF4-FFF2-40B4-BE49-F238E27FC236}">
                <a16:creationId xmlns:a16="http://schemas.microsoft.com/office/drawing/2014/main" id="{DCB5A050-8C2A-807E-76FF-7A853643AB2F}"/>
              </a:ext>
            </a:extLst>
          </p:cNvPr>
          <p:cNvGraphicFramePr>
            <a:graphicFrameLocks noGrp="1"/>
          </p:cNvGraphicFramePr>
          <p:nvPr>
            <p:ph idx="1"/>
            <p:extLst>
              <p:ext uri="{D42A27DB-BD31-4B8C-83A1-F6EECF244321}">
                <p14:modId xmlns:p14="http://schemas.microsoft.com/office/powerpoint/2010/main" val="846645954"/>
              </p:ext>
            </p:extLst>
          </p:nvPr>
        </p:nvGraphicFramePr>
        <p:xfrm>
          <a:off x="838200" y="2228087"/>
          <a:ext cx="10515600" cy="39488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13843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AC964F-947A-8DFF-FE21-ED676413CEF1}"/>
              </a:ext>
            </a:extLst>
          </p:cNvPr>
          <p:cNvSpPr>
            <a:spLocks noGrp="1"/>
          </p:cNvSpPr>
          <p:nvPr>
            <p:ph type="title"/>
          </p:nvPr>
        </p:nvSpPr>
        <p:spPr>
          <a:xfrm>
            <a:off x="572493" y="238539"/>
            <a:ext cx="11018520" cy="1434415"/>
          </a:xfrm>
        </p:spPr>
        <p:txBody>
          <a:bodyPr anchor="b">
            <a:normAutofit/>
          </a:bodyPr>
          <a:lstStyle/>
          <a:p>
            <a:r>
              <a:rPr lang="en-GB" sz="5400" dirty="0"/>
              <a:t>The role of WORTH</a:t>
            </a:r>
          </a:p>
        </p:txBody>
      </p:sp>
      <p:sp>
        <p:nvSpPr>
          <p:cNvPr id="2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9831D52-8527-3F26-03AF-1FBF7FD812D8}"/>
              </a:ext>
            </a:extLst>
          </p:cNvPr>
          <p:cNvSpPr>
            <a:spLocks noGrp="1"/>
          </p:cNvSpPr>
          <p:nvPr>
            <p:ph idx="1"/>
          </p:nvPr>
        </p:nvSpPr>
        <p:spPr>
          <a:xfrm>
            <a:off x="572492" y="2593076"/>
            <a:ext cx="9294839" cy="3507474"/>
          </a:xfrm>
        </p:spPr>
        <p:txBody>
          <a:bodyPr anchor="t">
            <a:normAutofit/>
          </a:bodyPr>
          <a:lstStyle/>
          <a:p>
            <a:pPr marL="0" indent="0">
              <a:buNone/>
            </a:pPr>
            <a:r>
              <a:rPr lang="en-GB" sz="3200" dirty="0"/>
              <a:t>Provision of :</a:t>
            </a:r>
          </a:p>
          <a:p>
            <a:r>
              <a:rPr lang="en-GB" sz="3200" dirty="0"/>
              <a:t>Training for clinicians and administrators</a:t>
            </a:r>
          </a:p>
          <a:p>
            <a:r>
              <a:rPr lang="en-GB" sz="3200" dirty="0"/>
              <a:t>Support for clinicians</a:t>
            </a:r>
          </a:p>
          <a:p>
            <a:r>
              <a:rPr lang="en-GB" sz="3200" dirty="0"/>
              <a:t>Advice for practices</a:t>
            </a:r>
          </a:p>
          <a:p>
            <a:r>
              <a:rPr lang="en-GB" sz="3200" dirty="0"/>
              <a:t>An evaluation of the project</a:t>
            </a:r>
          </a:p>
          <a:p>
            <a:pPr marL="0" indent="0">
              <a:buNone/>
            </a:pPr>
            <a:endParaRPr lang="en-GB" sz="2200" dirty="0"/>
          </a:p>
        </p:txBody>
      </p:sp>
      <p:pic>
        <p:nvPicPr>
          <p:cNvPr id="4" name="Picture 3" descr="Logo, company name&#10;&#10;Description automatically generated">
            <a:extLst>
              <a:ext uri="{FF2B5EF4-FFF2-40B4-BE49-F238E27FC236}">
                <a16:creationId xmlns:a16="http://schemas.microsoft.com/office/drawing/2014/main" id="{D0C71F87-8F4A-6DD9-420D-DBB4B59F290C}"/>
              </a:ext>
            </a:extLst>
          </p:cNvPr>
          <p:cNvPicPr>
            <a:picLocks noChangeAspect="1"/>
          </p:cNvPicPr>
          <p:nvPr/>
        </p:nvPicPr>
        <p:blipFill rotWithShape="1">
          <a:blip r:embed="rId3">
            <a:extLst>
              <a:ext uri="{28A0092B-C50C-407E-A947-70E740481C1C}">
                <a14:useLocalDpi xmlns:a14="http://schemas.microsoft.com/office/drawing/2010/main" val="0"/>
              </a:ext>
            </a:extLst>
          </a:blip>
          <a:srcRect l="760" r="3032" b="-3"/>
          <a:stretch/>
        </p:blipFill>
        <p:spPr>
          <a:xfrm>
            <a:off x="9976514" y="4031630"/>
            <a:ext cx="1640208" cy="2158858"/>
          </a:xfrm>
          <a:prstGeom prst="rect">
            <a:avLst/>
          </a:prstGeom>
        </p:spPr>
      </p:pic>
    </p:spTree>
    <p:extLst>
      <p:ext uri="{BB962C8B-B14F-4D97-AF65-F5344CB8AC3E}">
        <p14:creationId xmlns:p14="http://schemas.microsoft.com/office/powerpoint/2010/main" val="3714897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2751D1-59AE-4831-8503-FEA5B62CFD1D}"/>
              </a:ext>
            </a:extLst>
          </p:cNvPr>
          <p:cNvSpPr>
            <a:spLocks noGrp="1"/>
          </p:cNvSpPr>
          <p:nvPr>
            <p:ph type="title"/>
          </p:nvPr>
        </p:nvSpPr>
        <p:spPr>
          <a:xfrm>
            <a:off x="686834" y="1153572"/>
            <a:ext cx="3200400" cy="4461163"/>
          </a:xfrm>
        </p:spPr>
        <p:txBody>
          <a:bodyPr>
            <a:normAutofit/>
          </a:bodyPr>
          <a:lstStyle/>
          <a:p>
            <a:r>
              <a:rPr lang="en-GB" b="1" dirty="0">
                <a:solidFill>
                  <a:srgbClr val="FFFFFF"/>
                </a:solidFill>
              </a:rPr>
              <a:t>Training for clinicians </a:t>
            </a:r>
            <a:br>
              <a:rPr lang="en-GB" b="1" dirty="0">
                <a:solidFill>
                  <a:srgbClr val="FFFFFF"/>
                </a:solidFill>
              </a:rPr>
            </a:br>
            <a:endParaRPr lang="en-GB" b="1" dirty="0">
              <a:solidFill>
                <a:srgbClr val="FFFFFF"/>
              </a:solidFill>
            </a:endParaRPr>
          </a:p>
        </p:txBody>
      </p:sp>
      <p:sp>
        <p:nvSpPr>
          <p:cNvPr id="27" name="Arc 2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086467-DE5C-4755-885D-3AC6857586E3}"/>
              </a:ext>
            </a:extLst>
          </p:cNvPr>
          <p:cNvSpPr>
            <a:spLocks noGrp="1"/>
          </p:cNvSpPr>
          <p:nvPr>
            <p:ph idx="1"/>
          </p:nvPr>
        </p:nvSpPr>
        <p:spPr>
          <a:xfrm>
            <a:off x="4447308" y="591344"/>
            <a:ext cx="6906491" cy="5585619"/>
          </a:xfrm>
        </p:spPr>
        <p:txBody>
          <a:bodyPr anchor="ctr">
            <a:normAutofit/>
          </a:bodyPr>
          <a:lstStyle/>
          <a:p>
            <a:pPr marL="0" indent="0">
              <a:lnSpc>
                <a:spcPct val="107000"/>
              </a:lnSpc>
              <a:spcAft>
                <a:spcPts val="800"/>
              </a:spcAft>
              <a:buNone/>
            </a:pPr>
            <a:r>
              <a:rPr lang="en-GB" dirty="0">
                <a:effectLst/>
                <a:latin typeface="Calibri" panose="020F0502020204030204" pitchFamily="34" charset="0"/>
                <a:ea typeface="Calibri" panose="020F0502020204030204" pitchFamily="34" charset="0"/>
                <a:cs typeface="Times New Roman" panose="02020603050405020304" pitchFamily="18" charset="0"/>
              </a:rPr>
              <a:t>It is recommended that clinicians attend both sessions listed below.</a:t>
            </a:r>
          </a:p>
          <a:p>
            <a:pPr marL="342900" lvl="0"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Times New Roman" panose="02020603050405020304" pitchFamily="18" charset="0"/>
              </a:rPr>
              <a:t>Face to face training to ensure they have the knowledge they need to carry out effective health checks. </a:t>
            </a:r>
          </a:p>
          <a:p>
            <a:pPr marL="342900" lvl="0" indent="-342900">
              <a:lnSpc>
                <a:spcPct val="107000"/>
              </a:lnSpc>
              <a:buFont typeface="Symbol" panose="05050102010706020507" pitchFamily="18" charset="2"/>
              <a:buChar char=""/>
            </a:pPr>
            <a:r>
              <a:rPr lang="en-GB" dirty="0">
                <a:effectLst/>
                <a:latin typeface="Calibri" panose="020F0502020204030204" pitchFamily="34" charset="0"/>
                <a:ea typeface="Calibri" panose="020F0502020204030204" pitchFamily="34" charset="0"/>
                <a:cs typeface="Times New Roman" panose="02020603050405020304" pitchFamily="18" charset="0"/>
              </a:rPr>
              <a:t>Online training to ensure they know how to code all elements of the health check into the patient’s record.</a:t>
            </a:r>
          </a:p>
          <a:p>
            <a:pPr marL="0" indent="0">
              <a:buNone/>
            </a:pPr>
            <a:r>
              <a:rPr lang="en-GB" sz="2600" dirty="0">
                <a:effectLst/>
                <a:latin typeface="Arial" panose="020B0604020202020204" pitchFamily="34" charset="0"/>
                <a:ea typeface="Times New Roman" panose="02020603050405020304" pitchFamily="18" charset="0"/>
                <a:cs typeface="Arial" panose="020B0604020202020204" pitchFamily="34" charset="0"/>
              </a:rPr>
              <a:t> </a:t>
            </a:r>
            <a:endParaRPr lang="en-GB" sz="26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63323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2DAA6C16-BF9B-4A3E-BC70-EE6015D4F9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AC964F-947A-8DFF-FE21-ED676413CEF1}"/>
              </a:ext>
            </a:extLst>
          </p:cNvPr>
          <p:cNvSpPr>
            <a:spLocks noGrp="1"/>
          </p:cNvSpPr>
          <p:nvPr>
            <p:ph type="title"/>
          </p:nvPr>
        </p:nvSpPr>
        <p:spPr>
          <a:xfrm>
            <a:off x="838200" y="4669978"/>
            <a:ext cx="9220200" cy="1173700"/>
          </a:xfrm>
        </p:spPr>
        <p:txBody>
          <a:bodyPr vert="horz" lIns="91440" tIns="45720" rIns="91440" bIns="45720" rtlCol="0" anchor="t">
            <a:normAutofit/>
          </a:bodyPr>
          <a:lstStyle/>
          <a:p>
            <a:r>
              <a:rPr lang="en-US" sz="3700" kern="1200" dirty="0">
                <a:solidFill>
                  <a:schemeClr val="bg1"/>
                </a:solidFill>
                <a:latin typeface="+mj-lt"/>
                <a:ea typeface="+mj-ea"/>
                <a:cs typeface="+mj-cs"/>
              </a:rPr>
              <a:t>Meet the clinical trainers</a:t>
            </a:r>
          </a:p>
        </p:txBody>
      </p:sp>
      <p:pic>
        <p:nvPicPr>
          <p:cNvPr id="1026" name="B377CB56-E731-43F8-8CF4-6C2E3481312D" descr="IMG_4494.jpg">
            <a:extLst>
              <a:ext uri="{FF2B5EF4-FFF2-40B4-BE49-F238E27FC236}">
                <a16:creationId xmlns:a16="http://schemas.microsoft.com/office/drawing/2014/main" id="{B761C5B4-492E-D6A8-3629-D198AFD1861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019" r="8028" b="5"/>
          <a:stretch/>
        </p:blipFill>
        <p:spPr bwMode="auto">
          <a:xfrm>
            <a:off x="-4" y="10"/>
            <a:ext cx="2952750" cy="3940619"/>
          </a:xfrm>
          <a:custGeom>
            <a:avLst/>
            <a:gdLst/>
            <a:ahLst/>
            <a:cxnLst/>
            <a:rect l="l" t="t" r="r" b="b"/>
            <a:pathLst>
              <a:path w="2952750" h="3940629">
                <a:moveTo>
                  <a:pt x="0" y="0"/>
                </a:moveTo>
                <a:lnTo>
                  <a:pt x="2952750" y="0"/>
                </a:lnTo>
                <a:lnTo>
                  <a:pt x="2952749" y="3847994"/>
                </a:lnTo>
                <a:lnTo>
                  <a:pt x="0" y="3940629"/>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A person wearing glasses&#10;&#10;Description automatically generated with medium confidence">
            <a:extLst>
              <a:ext uri="{FF2B5EF4-FFF2-40B4-BE49-F238E27FC236}">
                <a16:creationId xmlns:a16="http://schemas.microsoft.com/office/drawing/2014/main" id="{E13D63B8-96DD-9644-37FB-0BF36DEB5377}"/>
              </a:ext>
            </a:extLst>
          </p:cNvPr>
          <p:cNvPicPr>
            <a:picLocks noChangeAspect="1"/>
          </p:cNvPicPr>
          <p:nvPr/>
        </p:nvPicPr>
        <p:blipFill rotWithShape="1">
          <a:blip r:embed="rId4">
            <a:extLst>
              <a:ext uri="{28A0092B-C50C-407E-A947-70E740481C1C}">
                <a14:useLocalDpi xmlns:a14="http://schemas.microsoft.com/office/drawing/2010/main" val="0"/>
              </a:ext>
            </a:extLst>
          </a:blip>
          <a:srcRect r="25625"/>
          <a:stretch/>
        </p:blipFill>
        <p:spPr>
          <a:xfrm>
            <a:off x="3143253" y="10"/>
            <a:ext cx="2857499" cy="3842008"/>
          </a:xfrm>
          <a:custGeom>
            <a:avLst/>
            <a:gdLst/>
            <a:ahLst/>
            <a:cxnLst/>
            <a:rect l="l" t="t" r="r" b="b"/>
            <a:pathLst>
              <a:path w="2857499" h="3842018">
                <a:moveTo>
                  <a:pt x="0" y="0"/>
                </a:moveTo>
                <a:lnTo>
                  <a:pt x="2857499" y="0"/>
                </a:lnTo>
                <a:lnTo>
                  <a:pt x="2857499" y="3799815"/>
                </a:lnTo>
                <a:lnTo>
                  <a:pt x="2408465" y="3766458"/>
                </a:lnTo>
                <a:lnTo>
                  <a:pt x="0" y="3842018"/>
                </a:lnTo>
                <a:close/>
              </a:path>
            </a:pathLst>
          </a:custGeom>
        </p:spPr>
      </p:pic>
      <p:pic>
        <p:nvPicPr>
          <p:cNvPr id="8" name="Content Placeholder 7" descr="A person smiling for the camera&#10;&#10;Description automatically generated with medium confidence">
            <a:extLst>
              <a:ext uri="{FF2B5EF4-FFF2-40B4-BE49-F238E27FC236}">
                <a16:creationId xmlns:a16="http://schemas.microsoft.com/office/drawing/2014/main" id="{6FD87468-2159-16A4-DA0D-276C35A174FD}"/>
              </a:ext>
            </a:extLst>
          </p:cNvPr>
          <p:cNvPicPr>
            <a:picLocks noChangeAspect="1"/>
          </p:cNvPicPr>
          <p:nvPr/>
        </p:nvPicPr>
        <p:blipFill rotWithShape="1">
          <a:blip r:embed="rId5">
            <a:extLst>
              <a:ext uri="{28A0092B-C50C-407E-A947-70E740481C1C}">
                <a14:useLocalDpi xmlns:a14="http://schemas.microsoft.com/office/drawing/2010/main" val="0"/>
              </a:ext>
            </a:extLst>
          </a:blip>
          <a:srcRect t="622" b="20122"/>
          <a:stretch/>
        </p:blipFill>
        <p:spPr>
          <a:xfrm>
            <a:off x="6191251" y="10"/>
            <a:ext cx="2857499" cy="4026227"/>
          </a:xfrm>
          <a:custGeom>
            <a:avLst/>
            <a:gdLst/>
            <a:ahLst/>
            <a:cxnLst/>
            <a:rect l="l" t="t" r="r" b="b"/>
            <a:pathLst>
              <a:path w="2857499" h="4026237">
                <a:moveTo>
                  <a:pt x="0" y="0"/>
                </a:moveTo>
                <a:lnTo>
                  <a:pt x="2857499" y="0"/>
                </a:lnTo>
                <a:lnTo>
                  <a:pt x="2857499" y="4026237"/>
                </a:lnTo>
                <a:lnTo>
                  <a:pt x="0" y="3813966"/>
                </a:lnTo>
                <a:close/>
              </a:path>
            </a:pathLst>
          </a:custGeom>
        </p:spPr>
      </p:pic>
      <p:pic>
        <p:nvPicPr>
          <p:cNvPr id="1027" name="Picture 3">
            <a:extLst>
              <a:ext uri="{FF2B5EF4-FFF2-40B4-BE49-F238E27FC236}">
                <a16:creationId xmlns:a16="http://schemas.microsoft.com/office/drawing/2014/main" id="{0B1C8E7F-7176-21B9-0921-8B482A647A0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777" r="3" b="3"/>
          <a:stretch/>
        </p:blipFill>
        <p:spPr bwMode="auto">
          <a:xfrm>
            <a:off x="9239249" y="10"/>
            <a:ext cx="2952751" cy="4049475"/>
          </a:xfrm>
          <a:custGeom>
            <a:avLst/>
            <a:gdLst/>
            <a:ahLst/>
            <a:cxnLst/>
            <a:rect l="l" t="t" r="r" b="b"/>
            <a:pathLst>
              <a:path w="2952751" h="4049485">
                <a:moveTo>
                  <a:pt x="0" y="0"/>
                </a:moveTo>
                <a:lnTo>
                  <a:pt x="2952751" y="0"/>
                </a:lnTo>
                <a:lnTo>
                  <a:pt x="2952750" y="3940629"/>
                </a:lnTo>
                <a:lnTo>
                  <a:pt x="122465" y="4049485"/>
                </a:lnTo>
                <a:lnTo>
                  <a:pt x="0" y="4040388"/>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40" name="Group 1039">
            <a:extLst>
              <a:ext uri="{FF2B5EF4-FFF2-40B4-BE49-F238E27FC236}">
                <a16:creationId xmlns:a16="http://schemas.microsoft.com/office/drawing/2014/main" id="{31655B4F-4050-4B1F-82A8-180E74CF9C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1041" name="Freeform: Shape 1040">
              <a:extLst>
                <a:ext uri="{FF2B5EF4-FFF2-40B4-BE49-F238E27FC236}">
                  <a16:creationId xmlns:a16="http://schemas.microsoft.com/office/drawing/2014/main" id="{2EA4C97B-84C4-4658-A6D6-600CB62B43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42" name="Freeform: Shape 1041">
              <a:extLst>
                <a:ext uri="{FF2B5EF4-FFF2-40B4-BE49-F238E27FC236}">
                  <a16:creationId xmlns:a16="http://schemas.microsoft.com/office/drawing/2014/main" id="{24FE591E-19B9-480D-9B26-EB96D70C28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7">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2067424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2751D1-59AE-4831-8503-FEA5B62CFD1D}"/>
              </a:ext>
            </a:extLst>
          </p:cNvPr>
          <p:cNvSpPr>
            <a:spLocks noGrp="1"/>
          </p:cNvSpPr>
          <p:nvPr>
            <p:ph type="title"/>
          </p:nvPr>
        </p:nvSpPr>
        <p:spPr>
          <a:xfrm>
            <a:off x="450377" y="1153572"/>
            <a:ext cx="3698542" cy="4461163"/>
          </a:xfrm>
        </p:spPr>
        <p:txBody>
          <a:bodyPr>
            <a:normAutofit/>
          </a:bodyPr>
          <a:lstStyle/>
          <a:p>
            <a:r>
              <a:rPr lang="en-GB" b="1" dirty="0">
                <a:solidFill>
                  <a:srgbClr val="FFFFFF"/>
                </a:solidFill>
              </a:rPr>
              <a:t>Training </a:t>
            </a:r>
            <a:br>
              <a:rPr lang="en-GB" b="1" dirty="0">
                <a:solidFill>
                  <a:srgbClr val="FFFFFF"/>
                </a:solidFill>
              </a:rPr>
            </a:br>
            <a:r>
              <a:rPr lang="en-GB" b="1" dirty="0">
                <a:solidFill>
                  <a:srgbClr val="FFFFFF"/>
                </a:solidFill>
              </a:rPr>
              <a:t>for administrators </a:t>
            </a:r>
            <a:br>
              <a:rPr lang="en-GB" b="1" dirty="0">
                <a:solidFill>
                  <a:srgbClr val="FFFFFF"/>
                </a:solidFill>
              </a:rPr>
            </a:br>
            <a:endParaRPr lang="en-GB" b="1" dirty="0">
              <a:solidFill>
                <a:srgbClr val="FFFFFF"/>
              </a:solidFill>
            </a:endParaRPr>
          </a:p>
        </p:txBody>
      </p:sp>
      <p:sp>
        <p:nvSpPr>
          <p:cNvPr id="27" name="Arc 2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086467-DE5C-4755-885D-3AC6857586E3}"/>
              </a:ext>
            </a:extLst>
          </p:cNvPr>
          <p:cNvSpPr>
            <a:spLocks noGrp="1"/>
          </p:cNvSpPr>
          <p:nvPr>
            <p:ph idx="1"/>
          </p:nvPr>
        </p:nvSpPr>
        <p:spPr>
          <a:xfrm>
            <a:off x="4447308" y="591344"/>
            <a:ext cx="6906491" cy="5585619"/>
          </a:xfrm>
        </p:spPr>
        <p:txBody>
          <a:bodyPr anchor="ctr">
            <a:normAutofit/>
          </a:bodyPr>
          <a:lstStyle/>
          <a:p>
            <a:pPr marL="0" indent="0">
              <a:lnSpc>
                <a:spcPct val="107000"/>
              </a:lnSpc>
              <a:spcAft>
                <a:spcPts val="800"/>
              </a:spcAft>
              <a:buNone/>
            </a:pPr>
            <a:r>
              <a:rPr lang="en-GB" dirty="0">
                <a:effectLst/>
                <a:latin typeface="Calibri" panose="020F0502020204030204" pitchFamily="34" charset="0"/>
                <a:ea typeface="Calibri" panose="020F0502020204030204" pitchFamily="34" charset="0"/>
                <a:cs typeface="Times New Roman" panose="02020603050405020304" pitchFamily="18" charset="0"/>
              </a:rPr>
              <a:t>Online training to show administrators how to ensure all elements of the health check completed are coded correctly to trigger payment</a:t>
            </a:r>
            <a:r>
              <a:rPr lang="en-GB" sz="2600" dirty="0">
                <a:effectLst/>
                <a:latin typeface="Arial" panose="020B0604020202020204" pitchFamily="34" charset="0"/>
                <a:ea typeface="Times New Roman" panose="02020603050405020304" pitchFamily="18" charset="0"/>
                <a:cs typeface="Arial" panose="020B0604020202020204" pitchFamily="34" charset="0"/>
              </a:rPr>
              <a:t> </a:t>
            </a:r>
            <a:endParaRPr lang="en-GB" sz="26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6950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3F40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72D145-81E1-4976-8CA5-3181F8C2652C}"/>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b="1" kern="1200">
                <a:solidFill>
                  <a:srgbClr val="FFFFFF"/>
                </a:solidFill>
                <a:latin typeface="+mj-lt"/>
                <a:ea typeface="+mj-ea"/>
                <a:cs typeface="+mj-cs"/>
              </a:rPr>
              <a:t>Book your training</a:t>
            </a:r>
          </a:p>
        </p:txBody>
      </p:sp>
      <p:pic>
        <p:nvPicPr>
          <p:cNvPr id="5" name="Picture 4">
            <a:extLst>
              <a:ext uri="{FF2B5EF4-FFF2-40B4-BE49-F238E27FC236}">
                <a16:creationId xmlns:a16="http://schemas.microsoft.com/office/drawing/2014/main" id="{166B99A7-C5A1-9990-C9C0-5AEC958C807D}"/>
              </a:ext>
            </a:extLst>
          </p:cNvPr>
          <p:cNvPicPr>
            <a:picLocks noChangeAspect="1"/>
          </p:cNvPicPr>
          <p:nvPr/>
        </p:nvPicPr>
        <p:blipFill rotWithShape="1">
          <a:blip r:embed="rId2"/>
          <a:srcRect l="1008" t="5373" r="4963" b="19204"/>
          <a:stretch/>
        </p:blipFill>
        <p:spPr>
          <a:xfrm>
            <a:off x="4038600" y="709684"/>
            <a:ext cx="7188199" cy="3944203"/>
          </a:xfrm>
          <a:prstGeom prst="rect">
            <a:avLst/>
          </a:prstGeom>
        </p:spPr>
      </p:pic>
      <p:sp>
        <p:nvSpPr>
          <p:cNvPr id="11" name="TextBox 10">
            <a:extLst>
              <a:ext uri="{FF2B5EF4-FFF2-40B4-BE49-F238E27FC236}">
                <a16:creationId xmlns:a16="http://schemas.microsoft.com/office/drawing/2014/main" id="{5DAED583-067A-531A-A1DA-AEB80C7BA81C}"/>
              </a:ext>
            </a:extLst>
          </p:cNvPr>
          <p:cNvSpPr txBox="1"/>
          <p:nvPr/>
        </p:nvSpPr>
        <p:spPr>
          <a:xfrm rot="10800000" flipV="1">
            <a:off x="3534770" y="5610213"/>
            <a:ext cx="7902054" cy="430887"/>
          </a:xfrm>
          <a:prstGeom prst="rect">
            <a:avLst/>
          </a:prstGeom>
          <a:noFill/>
        </p:spPr>
        <p:txBody>
          <a:bodyPr wrap="square">
            <a:spAutoFit/>
          </a:bodyPr>
          <a:lstStyle/>
          <a:p>
            <a:r>
              <a:rPr lang="en-GB" sz="2200" b="1" dirty="0">
                <a:solidFill>
                  <a:schemeClr val="accent2"/>
                </a:solidFill>
              </a:rPr>
              <a:t>https://www.worthwellbeing.co.uk/smi-physical-health-checks/</a:t>
            </a:r>
          </a:p>
        </p:txBody>
      </p:sp>
    </p:spTree>
    <p:extLst>
      <p:ext uri="{BB962C8B-B14F-4D97-AF65-F5344CB8AC3E}">
        <p14:creationId xmlns:p14="http://schemas.microsoft.com/office/powerpoint/2010/main" val="38827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2751D1-59AE-4831-8503-FEA5B62CFD1D}"/>
              </a:ext>
            </a:extLst>
          </p:cNvPr>
          <p:cNvSpPr>
            <a:spLocks noGrp="1"/>
          </p:cNvSpPr>
          <p:nvPr>
            <p:ph type="title"/>
          </p:nvPr>
        </p:nvSpPr>
        <p:spPr>
          <a:xfrm>
            <a:off x="450377" y="1153572"/>
            <a:ext cx="3698542" cy="4461163"/>
          </a:xfrm>
        </p:spPr>
        <p:txBody>
          <a:bodyPr>
            <a:normAutofit/>
          </a:bodyPr>
          <a:lstStyle/>
          <a:p>
            <a:r>
              <a:rPr lang="en-GB" b="1" dirty="0">
                <a:solidFill>
                  <a:srgbClr val="FFFFFF"/>
                </a:solidFill>
              </a:rPr>
              <a:t>Support</a:t>
            </a:r>
            <a:br>
              <a:rPr lang="en-GB" b="1" dirty="0">
                <a:solidFill>
                  <a:srgbClr val="FFFFFF"/>
                </a:solidFill>
              </a:rPr>
            </a:br>
            <a:endParaRPr lang="en-GB" b="1" dirty="0">
              <a:solidFill>
                <a:srgbClr val="FFFFFF"/>
              </a:solidFill>
            </a:endParaRPr>
          </a:p>
        </p:txBody>
      </p:sp>
      <p:sp>
        <p:nvSpPr>
          <p:cNvPr id="27" name="Arc 2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086467-DE5C-4755-885D-3AC6857586E3}"/>
              </a:ext>
            </a:extLst>
          </p:cNvPr>
          <p:cNvSpPr>
            <a:spLocks noGrp="1"/>
          </p:cNvSpPr>
          <p:nvPr>
            <p:ph idx="1"/>
          </p:nvPr>
        </p:nvSpPr>
        <p:spPr>
          <a:xfrm>
            <a:off x="4447308" y="591344"/>
            <a:ext cx="6906491" cy="5585619"/>
          </a:xfrm>
        </p:spPr>
        <p:txBody>
          <a:bodyPr anchor="ctr">
            <a:normAutofit/>
          </a:bodyPr>
          <a:lstStyle/>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Clinicians can access support and information following their training by contacting their trainer directly</a:t>
            </a:r>
          </a:p>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Other members of the practice team can contact our administrator Lisa Chambers </a:t>
            </a:r>
            <a:r>
              <a:rPr lang="en-GB" dirty="0">
                <a:effectLst/>
                <a:latin typeface="Calibri" panose="020F0502020204030204" pitchFamily="34" charset="0"/>
                <a:ea typeface="Calibri" panose="020F0502020204030204" pitchFamily="34" charset="0"/>
                <a:cs typeface="Times New Roman" panose="02020603050405020304" pitchFamily="18" charset="0"/>
                <a:hlinkClick r:id="rId3"/>
              </a:rPr>
              <a:t>lisa.chambers11@nhs.net</a:t>
            </a:r>
            <a:r>
              <a:rPr lang="en-GB" dirty="0">
                <a:effectLst/>
                <a:latin typeface="Calibri" panose="020F0502020204030204" pitchFamily="34" charset="0"/>
                <a:ea typeface="Calibri" panose="020F0502020204030204" pitchFamily="34" charset="0"/>
                <a:cs typeface="Times New Roman" panose="02020603050405020304" pitchFamily="18" charset="0"/>
              </a:rPr>
              <a:t>  who will pass queries to the appropriate member of the WORTH team</a:t>
            </a:r>
          </a:p>
          <a:p>
            <a:pPr>
              <a:lnSpc>
                <a:spcPct val="107000"/>
              </a:lnSpc>
              <a:spcAft>
                <a:spcPts val="800"/>
              </a:spcAft>
            </a:pPr>
            <a:r>
              <a:rPr lang="en-GB" dirty="0">
                <a:effectLst/>
                <a:latin typeface="Calibri" panose="020F0502020204030204" pitchFamily="34" charset="0"/>
                <a:ea typeface="Calibri" panose="020F0502020204030204" pitchFamily="34" charset="0"/>
                <a:cs typeface="Times New Roman" panose="02020603050405020304" pitchFamily="18" charset="0"/>
              </a:rPr>
              <a:t>Posters for you to display to your patients with SMI will be provided</a:t>
            </a:r>
          </a:p>
        </p:txBody>
      </p:sp>
    </p:spTree>
    <p:extLst>
      <p:ext uri="{BB962C8B-B14F-4D97-AF65-F5344CB8AC3E}">
        <p14:creationId xmlns:p14="http://schemas.microsoft.com/office/powerpoint/2010/main" val="4253315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2751D1-59AE-4831-8503-FEA5B62CFD1D}"/>
              </a:ext>
            </a:extLst>
          </p:cNvPr>
          <p:cNvSpPr>
            <a:spLocks noGrp="1"/>
          </p:cNvSpPr>
          <p:nvPr>
            <p:ph type="title"/>
          </p:nvPr>
        </p:nvSpPr>
        <p:spPr>
          <a:xfrm>
            <a:off x="450377" y="1153572"/>
            <a:ext cx="3698542" cy="4461163"/>
          </a:xfrm>
        </p:spPr>
        <p:txBody>
          <a:bodyPr>
            <a:normAutofit/>
          </a:bodyPr>
          <a:lstStyle/>
          <a:p>
            <a:r>
              <a:rPr lang="en-GB" b="1" dirty="0">
                <a:solidFill>
                  <a:srgbClr val="FFFFFF"/>
                </a:solidFill>
              </a:rPr>
              <a:t>Evaluation</a:t>
            </a:r>
            <a:br>
              <a:rPr lang="en-GB" b="1" dirty="0">
                <a:solidFill>
                  <a:srgbClr val="FFFFFF"/>
                </a:solidFill>
              </a:rPr>
            </a:br>
            <a:endParaRPr lang="en-GB" b="1" dirty="0">
              <a:solidFill>
                <a:srgbClr val="FFFFFF"/>
              </a:solidFill>
            </a:endParaRPr>
          </a:p>
        </p:txBody>
      </p:sp>
      <p:sp>
        <p:nvSpPr>
          <p:cNvPr id="27" name="Arc 2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086467-DE5C-4755-885D-3AC6857586E3}"/>
              </a:ext>
            </a:extLst>
          </p:cNvPr>
          <p:cNvSpPr>
            <a:spLocks noGrp="1"/>
          </p:cNvSpPr>
          <p:nvPr>
            <p:ph idx="1"/>
          </p:nvPr>
        </p:nvSpPr>
        <p:spPr>
          <a:xfrm>
            <a:off x="4447308" y="591344"/>
            <a:ext cx="6906491" cy="5986877"/>
          </a:xfrm>
        </p:spPr>
        <p:txBody>
          <a:bodyPr anchor="ctr">
            <a:normAutofit fontScale="92500" lnSpcReduction="20000"/>
          </a:bodyPr>
          <a:lstStyle/>
          <a:p>
            <a:pPr marL="0" lvl="0" indent="0">
              <a:lnSpc>
                <a:spcPct val="107000"/>
              </a:lnSpc>
              <a:buNone/>
            </a:pP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0" lvl="0" indent="0">
              <a:lnSpc>
                <a:spcPct val="107000"/>
              </a:lnSpc>
              <a:buNone/>
            </a:pPr>
            <a:r>
              <a:rPr lang="en-US" sz="2000" dirty="0">
                <a:effectLst/>
                <a:latin typeface="Calibri" panose="020F0502020204030204" pitchFamily="34" charset="0"/>
                <a:ea typeface="Calibri" panose="020F0502020204030204" pitchFamily="34" charset="0"/>
                <a:cs typeface="Calibri" panose="020F0502020204030204" pitchFamily="34" charset="0"/>
              </a:rPr>
              <a:t>We aim to find out whether:</a:t>
            </a:r>
          </a:p>
          <a:p>
            <a:pPr marL="342900" lvl="0" indent="-342900">
              <a:lnSpc>
                <a:spcPct val="107000"/>
              </a:lnSpc>
              <a:buFont typeface="Symbol" panose="05050102010706020507" pitchFamily="18" charset="2"/>
              <a:buChar char=""/>
            </a:pPr>
            <a:r>
              <a:rPr lang="en-US" sz="2000" dirty="0">
                <a:effectLst/>
                <a:latin typeface="Calibri" panose="020F0502020204030204" pitchFamily="34" charset="0"/>
                <a:ea typeface="Calibri" panose="020F0502020204030204" pitchFamily="34" charset="0"/>
                <a:cs typeface="Calibri" panose="020F0502020204030204" pitchFamily="34" charset="0"/>
              </a:rPr>
              <a:t>Staff delivering training and assisting primary care staff feel prepared and supported in this role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2000" dirty="0">
                <a:effectLst/>
                <a:latin typeface="Calibri" panose="020F0502020204030204" pitchFamily="34" charset="0"/>
                <a:ea typeface="Calibri" panose="020F0502020204030204" pitchFamily="34" charset="0"/>
                <a:cs typeface="Calibri" panose="020F0502020204030204" pitchFamily="34" charset="0"/>
              </a:rPr>
              <a:t>Staff providing the health checks understand the needs of people with SMI and know how to deliver the best care for this group</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2000" dirty="0">
                <a:effectLst/>
                <a:latin typeface="Calibri" panose="020F0502020204030204" pitchFamily="34" charset="0"/>
                <a:ea typeface="Calibri" panose="020F0502020204030204" pitchFamily="34" charset="0"/>
                <a:cs typeface="Calibri" panose="020F0502020204030204" pitchFamily="34" charset="0"/>
              </a:rPr>
              <a:t>Managers of staff carrying out the health checks are able to </a:t>
            </a:r>
            <a:r>
              <a:rPr lang="en-US" sz="2000" dirty="0">
                <a:latin typeface="Calibri" panose="020F0502020204030204" pitchFamily="34" charset="0"/>
                <a:ea typeface="Calibri" panose="020F0502020204030204" pitchFamily="34" charset="0"/>
                <a:cs typeface="Calibri" panose="020F0502020204030204" pitchFamily="34" charset="0"/>
              </a:rPr>
              <a:t>facilitate </a:t>
            </a:r>
            <a:r>
              <a:rPr lang="en-US" sz="2000" dirty="0">
                <a:effectLst/>
                <a:latin typeface="Calibri" panose="020F0502020204030204" pitchFamily="34" charset="0"/>
                <a:ea typeface="Calibri" panose="020F0502020204030204" pitchFamily="34" charset="0"/>
                <a:cs typeface="Calibri" panose="020F0502020204030204" pitchFamily="34" charset="0"/>
              </a:rPr>
              <a:t>the delivery of recommended care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2000" dirty="0">
                <a:effectLst/>
                <a:latin typeface="Calibri" panose="020F0502020204030204" pitchFamily="34" charset="0"/>
                <a:ea typeface="Calibri" panose="020F0502020204030204" pitchFamily="34" charset="0"/>
                <a:cs typeface="Calibri" panose="020F0502020204030204" pitchFamily="34" charset="0"/>
              </a:rPr>
              <a:t>Staff providing the health checks feel supported to carry out the role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2000" dirty="0">
                <a:effectLst/>
                <a:latin typeface="Calibri" panose="020F0502020204030204" pitchFamily="34" charset="0"/>
                <a:ea typeface="Calibri" panose="020F0502020204030204" pitchFamily="34" charset="0"/>
                <a:cs typeface="Calibri" panose="020F0502020204030204" pitchFamily="34" charset="0"/>
              </a:rPr>
              <a:t>There is a significant increase in the county of each element of the health check completed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2000" dirty="0">
                <a:effectLst/>
                <a:latin typeface="Calibri" panose="020F0502020204030204" pitchFamily="34" charset="0"/>
                <a:ea typeface="Calibri" panose="020F0502020204030204" pitchFamily="34" charset="0"/>
                <a:cs typeface="Calibri" panose="020F0502020204030204" pitchFamily="34" charset="0"/>
              </a:rPr>
              <a:t>There is a significant increase in the county of all elements of the health check completed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2000" dirty="0">
                <a:effectLst/>
                <a:latin typeface="Calibri" panose="020F0502020204030204" pitchFamily="34" charset="0"/>
                <a:ea typeface="Calibri" panose="020F0502020204030204" pitchFamily="34" charset="0"/>
                <a:cs typeface="Calibri" panose="020F0502020204030204" pitchFamily="34" charset="0"/>
              </a:rPr>
              <a:t>People with SMI attending a health check are offered help to change any identified unhealthy </a:t>
            </a:r>
            <a:r>
              <a:rPr lang="en-US" sz="2000" dirty="0" err="1">
                <a:effectLst/>
                <a:latin typeface="Calibri" panose="020F0502020204030204" pitchFamily="34" charset="0"/>
                <a:ea typeface="Calibri" panose="020F0502020204030204" pitchFamily="34" charset="0"/>
                <a:cs typeface="Calibri" panose="020F0502020204030204" pitchFamily="34" charset="0"/>
              </a:rPr>
              <a:t>behaviours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sz="2000" dirty="0">
                <a:effectLst/>
                <a:latin typeface="Calibri" panose="020F0502020204030204" pitchFamily="34" charset="0"/>
                <a:ea typeface="Calibri" panose="020F0502020204030204" pitchFamily="34" charset="0"/>
                <a:cs typeface="Calibri" panose="020F0502020204030204" pitchFamily="34" charset="0"/>
              </a:rPr>
              <a:t>People with SMI want to engage in activities to improve their health</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08628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0">
            <a:extLst>
              <a:ext uri="{FF2B5EF4-FFF2-40B4-BE49-F238E27FC236}">
                <a16:creationId xmlns:a16="http://schemas.microsoft.com/office/drawing/2014/main" id="{B87C619C-EBAB-488E-96B9-153AA4C9B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130DA1C1-36FD-41D8-9826-EE797BF39B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453312" cy="6858000"/>
          </a:xfrm>
          <a:custGeom>
            <a:avLst/>
            <a:gdLst>
              <a:gd name="connsiteX0" fmla="*/ 0 w 7433452"/>
              <a:gd name="connsiteY0" fmla="*/ 0 h 6858000"/>
              <a:gd name="connsiteX1" fmla="*/ 1592736 w 7433452"/>
              <a:gd name="connsiteY1" fmla="*/ 0 h 6858000"/>
              <a:gd name="connsiteX2" fmla="*/ 2171700 w 7433452"/>
              <a:gd name="connsiteY2" fmla="*/ 0 h 6858000"/>
              <a:gd name="connsiteX3" fmla="*/ 2762696 w 7433452"/>
              <a:gd name="connsiteY3" fmla="*/ 0 h 6858000"/>
              <a:gd name="connsiteX4" fmla="*/ 2829254 w 7433452"/>
              <a:gd name="connsiteY4" fmla="*/ 0 h 6858000"/>
              <a:gd name="connsiteX5" fmla="*/ 7415310 w 7433452"/>
              <a:gd name="connsiteY5" fmla="*/ 0 h 6858000"/>
              <a:gd name="connsiteX6" fmla="*/ 7405703 w 7433452"/>
              <a:gd name="connsiteY6" fmla="*/ 94814 h 6858000"/>
              <a:gd name="connsiteX7" fmla="*/ 7410754 w 7433452"/>
              <a:gd name="connsiteY7" fmla="*/ 421796 h 6858000"/>
              <a:gd name="connsiteX8" fmla="*/ 7414688 w 7433452"/>
              <a:gd name="connsiteY8" fmla="*/ 812192 h 6858000"/>
              <a:gd name="connsiteX9" fmla="*/ 7395017 w 7433452"/>
              <a:gd name="connsiteY9" fmla="*/ 1113642 h 6858000"/>
              <a:gd name="connsiteX10" fmla="*/ 7422810 w 7433452"/>
              <a:gd name="connsiteY10" fmla="*/ 1796708 h 6858000"/>
              <a:gd name="connsiteX11" fmla="*/ 7421161 w 7433452"/>
              <a:gd name="connsiteY11" fmla="*/ 2327333 h 6858000"/>
              <a:gd name="connsiteX12" fmla="*/ 7412023 w 7433452"/>
              <a:gd name="connsiteY12" fmla="*/ 2784280 h 6858000"/>
              <a:gd name="connsiteX13" fmla="*/ 7417480 w 7433452"/>
              <a:gd name="connsiteY13" fmla="*/ 2985458 h 6858000"/>
              <a:gd name="connsiteX14" fmla="*/ 7403774 w 7433452"/>
              <a:gd name="connsiteY14" fmla="*/ 3531096 h 6858000"/>
              <a:gd name="connsiteX15" fmla="*/ 7414307 w 7433452"/>
              <a:gd name="connsiteY15" fmla="*/ 4336830 h 6858000"/>
              <a:gd name="connsiteX16" fmla="*/ 7413419 w 7433452"/>
              <a:gd name="connsiteY16" fmla="*/ 5026893 h 6858000"/>
              <a:gd name="connsiteX17" fmla="*/ 7417734 w 7433452"/>
              <a:gd name="connsiteY17" fmla="*/ 5252632 h 6858000"/>
              <a:gd name="connsiteX18" fmla="*/ 7417734 w 7433452"/>
              <a:gd name="connsiteY18" fmla="*/ 5466282 h 6858000"/>
              <a:gd name="connsiteX19" fmla="*/ 7379659 w 7433452"/>
              <a:gd name="connsiteY19" fmla="*/ 6121225 h 6858000"/>
              <a:gd name="connsiteX20" fmla="*/ 7395115 w 7433452"/>
              <a:gd name="connsiteY20" fmla="*/ 6708907 h 6858000"/>
              <a:gd name="connsiteX21" fmla="*/ 7412408 w 7433452"/>
              <a:gd name="connsiteY21" fmla="*/ 6858000 h 6858000"/>
              <a:gd name="connsiteX22" fmla="*/ 2829254 w 7433452"/>
              <a:gd name="connsiteY22" fmla="*/ 6858000 h 6858000"/>
              <a:gd name="connsiteX23" fmla="*/ 2762696 w 7433452"/>
              <a:gd name="connsiteY23" fmla="*/ 6858000 h 6858000"/>
              <a:gd name="connsiteX24" fmla="*/ 2171700 w 7433452"/>
              <a:gd name="connsiteY24" fmla="*/ 6858000 h 6858000"/>
              <a:gd name="connsiteX25" fmla="*/ 1592736 w 7433452"/>
              <a:gd name="connsiteY25" fmla="*/ 6858000 h 6858000"/>
              <a:gd name="connsiteX26" fmla="*/ 0 w 7433452"/>
              <a:gd name="connsiteY2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433452" h="6858000">
                <a:moveTo>
                  <a:pt x="0" y="0"/>
                </a:moveTo>
                <a:lnTo>
                  <a:pt x="1592736" y="0"/>
                </a:lnTo>
                <a:lnTo>
                  <a:pt x="2171700" y="0"/>
                </a:lnTo>
                <a:lnTo>
                  <a:pt x="2762696" y="0"/>
                </a:lnTo>
                <a:lnTo>
                  <a:pt x="2829254" y="0"/>
                </a:lnTo>
                <a:lnTo>
                  <a:pt x="7415310" y="0"/>
                </a:lnTo>
                <a:lnTo>
                  <a:pt x="7405703" y="94814"/>
                </a:lnTo>
                <a:cubicBezTo>
                  <a:pt x="7398856" y="203629"/>
                  <a:pt x="7403520" y="312712"/>
                  <a:pt x="7410754" y="421796"/>
                </a:cubicBezTo>
                <a:cubicBezTo>
                  <a:pt x="7421580" y="551656"/>
                  <a:pt x="7422900" y="682144"/>
                  <a:pt x="7414688" y="812192"/>
                </a:cubicBezTo>
                <a:cubicBezTo>
                  <a:pt x="7406693" y="912591"/>
                  <a:pt x="7397682" y="1012988"/>
                  <a:pt x="7395017" y="1113642"/>
                </a:cubicBezTo>
                <a:cubicBezTo>
                  <a:pt x="7388670" y="1342689"/>
                  <a:pt x="7407708" y="1569316"/>
                  <a:pt x="7422810" y="1796708"/>
                </a:cubicBezTo>
                <a:cubicBezTo>
                  <a:pt x="7434487" y="1973710"/>
                  <a:pt x="7439944" y="2150457"/>
                  <a:pt x="7421161" y="2327333"/>
                </a:cubicBezTo>
                <a:cubicBezTo>
                  <a:pt x="7405170" y="2479266"/>
                  <a:pt x="7396793" y="2631453"/>
                  <a:pt x="7412023" y="2784280"/>
                </a:cubicBezTo>
                <a:cubicBezTo>
                  <a:pt x="7418749" y="2851085"/>
                  <a:pt x="7425984" y="2918653"/>
                  <a:pt x="7417480" y="2985458"/>
                </a:cubicBezTo>
                <a:cubicBezTo>
                  <a:pt x="7394508" y="3167039"/>
                  <a:pt x="7398063" y="3349132"/>
                  <a:pt x="7403774" y="3531096"/>
                </a:cubicBezTo>
                <a:cubicBezTo>
                  <a:pt x="7412277" y="3799715"/>
                  <a:pt x="7426364" y="4067954"/>
                  <a:pt x="7414307" y="4336830"/>
                </a:cubicBezTo>
                <a:cubicBezTo>
                  <a:pt x="7404027" y="4566639"/>
                  <a:pt x="7420653" y="4796831"/>
                  <a:pt x="7413419" y="5026893"/>
                </a:cubicBezTo>
                <a:cubicBezTo>
                  <a:pt x="7410982" y="5102162"/>
                  <a:pt x="7412429" y="5177504"/>
                  <a:pt x="7417734" y="5252632"/>
                </a:cubicBezTo>
                <a:cubicBezTo>
                  <a:pt x="7424271" y="5323700"/>
                  <a:pt x="7424271" y="5395213"/>
                  <a:pt x="7417734" y="5466282"/>
                </a:cubicBezTo>
                <a:cubicBezTo>
                  <a:pt x="7393239" y="5683875"/>
                  <a:pt x="7383214" y="5902486"/>
                  <a:pt x="7379659" y="6121225"/>
                </a:cubicBezTo>
                <a:cubicBezTo>
                  <a:pt x="7376423" y="6317442"/>
                  <a:pt x="7378041" y="6513586"/>
                  <a:pt x="7395115" y="6708907"/>
                </a:cubicBezTo>
                <a:lnTo>
                  <a:pt x="7412408" y="6858000"/>
                </a:lnTo>
                <a:lnTo>
                  <a:pt x="2829254" y="6858000"/>
                </a:lnTo>
                <a:lnTo>
                  <a:pt x="2762696" y="6858000"/>
                </a:lnTo>
                <a:lnTo>
                  <a:pt x="2171700" y="6858000"/>
                </a:lnTo>
                <a:lnTo>
                  <a:pt x="159273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09CD7861-53D9-4501-987E-AAECA953E73E}"/>
              </a:ext>
            </a:extLst>
          </p:cNvPr>
          <p:cNvSpPr>
            <a:spLocks noGrp="1"/>
          </p:cNvSpPr>
          <p:nvPr>
            <p:ph type="ctrTitle"/>
          </p:nvPr>
        </p:nvSpPr>
        <p:spPr>
          <a:xfrm>
            <a:off x="838200" y="484632"/>
            <a:ext cx="6081713" cy="3566160"/>
          </a:xfrm>
        </p:spPr>
        <p:txBody>
          <a:bodyPr>
            <a:normAutofit/>
          </a:bodyPr>
          <a:lstStyle/>
          <a:p>
            <a:pPr algn="l"/>
            <a:r>
              <a:rPr lang="en-GB" sz="6100" b="1" dirty="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Thank you!</a:t>
            </a:r>
            <a:endParaRPr lang="en-GB" sz="6100" dirty="0">
              <a:solidFill>
                <a:srgbClr val="FFFFFF"/>
              </a:solidFill>
            </a:endParaRPr>
          </a:p>
        </p:txBody>
      </p:sp>
      <p:pic>
        <p:nvPicPr>
          <p:cNvPr id="4" name="Picture 3" descr="Logo, company name&#10;&#10;Description automatically generated">
            <a:extLst>
              <a:ext uri="{FF2B5EF4-FFF2-40B4-BE49-F238E27FC236}">
                <a16:creationId xmlns:a16="http://schemas.microsoft.com/office/drawing/2014/main" id="{96DD55FD-B1FF-926B-362C-4D0D3EA04B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1594" y="283464"/>
            <a:ext cx="2904040" cy="2904040"/>
          </a:xfrm>
          <a:prstGeom prst="rect">
            <a:avLst/>
          </a:prstGeom>
        </p:spPr>
      </p:pic>
      <p:sp>
        <p:nvSpPr>
          <p:cNvPr id="45" name="sketch line">
            <a:extLst>
              <a:ext uri="{FF2B5EF4-FFF2-40B4-BE49-F238E27FC236}">
                <a16:creationId xmlns:a16="http://schemas.microsoft.com/office/drawing/2014/main" id="{35BC54F7-1315-4D6C-9420-A5BF0CDDBC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5475" y="4252192"/>
            <a:ext cx="4056549" cy="18288"/>
          </a:xfrm>
          <a:custGeom>
            <a:avLst/>
            <a:gdLst>
              <a:gd name="connsiteX0" fmla="*/ 0 w 4056549"/>
              <a:gd name="connsiteY0" fmla="*/ 0 h 18288"/>
              <a:gd name="connsiteX1" fmla="*/ 676092 w 4056549"/>
              <a:gd name="connsiteY1" fmla="*/ 0 h 18288"/>
              <a:gd name="connsiteX2" fmla="*/ 1271052 w 4056549"/>
              <a:gd name="connsiteY2" fmla="*/ 0 h 18288"/>
              <a:gd name="connsiteX3" fmla="*/ 1947144 w 4056549"/>
              <a:gd name="connsiteY3" fmla="*/ 0 h 18288"/>
              <a:gd name="connsiteX4" fmla="*/ 2501539 w 4056549"/>
              <a:gd name="connsiteY4" fmla="*/ 0 h 18288"/>
              <a:gd name="connsiteX5" fmla="*/ 3137065 w 4056549"/>
              <a:gd name="connsiteY5" fmla="*/ 0 h 18288"/>
              <a:gd name="connsiteX6" fmla="*/ 4056549 w 4056549"/>
              <a:gd name="connsiteY6" fmla="*/ 0 h 18288"/>
              <a:gd name="connsiteX7" fmla="*/ 4056549 w 4056549"/>
              <a:gd name="connsiteY7" fmla="*/ 18288 h 18288"/>
              <a:gd name="connsiteX8" fmla="*/ 3380458 w 4056549"/>
              <a:gd name="connsiteY8" fmla="*/ 18288 h 18288"/>
              <a:gd name="connsiteX9" fmla="*/ 2663801 w 4056549"/>
              <a:gd name="connsiteY9" fmla="*/ 18288 h 18288"/>
              <a:gd name="connsiteX10" fmla="*/ 2068840 w 4056549"/>
              <a:gd name="connsiteY10" fmla="*/ 18288 h 18288"/>
              <a:gd name="connsiteX11" fmla="*/ 1311618 w 4056549"/>
              <a:gd name="connsiteY11" fmla="*/ 18288 h 18288"/>
              <a:gd name="connsiteX12" fmla="*/ 716657 w 4056549"/>
              <a:gd name="connsiteY12" fmla="*/ 18288 h 18288"/>
              <a:gd name="connsiteX13" fmla="*/ 0 w 4056549"/>
              <a:gd name="connsiteY13" fmla="*/ 18288 h 18288"/>
              <a:gd name="connsiteX14" fmla="*/ 0 w 4056549"/>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56549" h="18288" fill="none" extrusionOk="0">
                <a:moveTo>
                  <a:pt x="0" y="0"/>
                </a:moveTo>
                <a:cubicBezTo>
                  <a:pt x="324395" y="-12272"/>
                  <a:pt x="437185" y="20747"/>
                  <a:pt x="676092" y="0"/>
                </a:cubicBezTo>
                <a:cubicBezTo>
                  <a:pt x="914999" y="-20747"/>
                  <a:pt x="980886" y="20074"/>
                  <a:pt x="1271052" y="0"/>
                </a:cubicBezTo>
                <a:cubicBezTo>
                  <a:pt x="1561218" y="-20074"/>
                  <a:pt x="1609815" y="19965"/>
                  <a:pt x="1947144" y="0"/>
                </a:cubicBezTo>
                <a:cubicBezTo>
                  <a:pt x="2284473" y="-19965"/>
                  <a:pt x="2317816" y="-23682"/>
                  <a:pt x="2501539" y="0"/>
                </a:cubicBezTo>
                <a:cubicBezTo>
                  <a:pt x="2685262" y="23682"/>
                  <a:pt x="2879461" y="12712"/>
                  <a:pt x="3137065" y="0"/>
                </a:cubicBezTo>
                <a:cubicBezTo>
                  <a:pt x="3394669" y="-12712"/>
                  <a:pt x="3618306" y="-41742"/>
                  <a:pt x="4056549" y="0"/>
                </a:cubicBezTo>
                <a:cubicBezTo>
                  <a:pt x="4056201" y="6465"/>
                  <a:pt x="4056979" y="10922"/>
                  <a:pt x="4056549" y="18288"/>
                </a:cubicBezTo>
                <a:cubicBezTo>
                  <a:pt x="3807729" y="-7540"/>
                  <a:pt x="3536237" y="12619"/>
                  <a:pt x="3380458" y="18288"/>
                </a:cubicBezTo>
                <a:cubicBezTo>
                  <a:pt x="3224679" y="23957"/>
                  <a:pt x="2967497" y="23368"/>
                  <a:pt x="2663801" y="18288"/>
                </a:cubicBezTo>
                <a:cubicBezTo>
                  <a:pt x="2360105" y="13208"/>
                  <a:pt x="2359716" y="-8821"/>
                  <a:pt x="2068840" y="18288"/>
                </a:cubicBezTo>
                <a:cubicBezTo>
                  <a:pt x="1777964" y="45397"/>
                  <a:pt x="1641909" y="31681"/>
                  <a:pt x="1311618" y="18288"/>
                </a:cubicBezTo>
                <a:cubicBezTo>
                  <a:pt x="981327" y="4895"/>
                  <a:pt x="990410" y="11155"/>
                  <a:pt x="716657" y="18288"/>
                </a:cubicBezTo>
                <a:cubicBezTo>
                  <a:pt x="442904" y="25421"/>
                  <a:pt x="330722" y="13665"/>
                  <a:pt x="0" y="18288"/>
                </a:cubicBezTo>
                <a:cubicBezTo>
                  <a:pt x="75" y="12069"/>
                  <a:pt x="515" y="5650"/>
                  <a:pt x="0" y="0"/>
                </a:cubicBezTo>
                <a:close/>
              </a:path>
              <a:path w="4056549" h="18288" stroke="0" extrusionOk="0">
                <a:moveTo>
                  <a:pt x="0" y="0"/>
                </a:moveTo>
                <a:cubicBezTo>
                  <a:pt x="175099" y="13469"/>
                  <a:pt x="459673" y="14529"/>
                  <a:pt x="594961" y="0"/>
                </a:cubicBezTo>
                <a:cubicBezTo>
                  <a:pt x="730249" y="-14529"/>
                  <a:pt x="873178" y="22015"/>
                  <a:pt x="1149356" y="0"/>
                </a:cubicBezTo>
                <a:cubicBezTo>
                  <a:pt x="1425534" y="-22015"/>
                  <a:pt x="1498871" y="-21513"/>
                  <a:pt x="1744316" y="0"/>
                </a:cubicBezTo>
                <a:cubicBezTo>
                  <a:pt x="1989761" y="21513"/>
                  <a:pt x="2112991" y="-46"/>
                  <a:pt x="2420408" y="0"/>
                </a:cubicBezTo>
                <a:cubicBezTo>
                  <a:pt x="2727825" y="46"/>
                  <a:pt x="2880256" y="-10040"/>
                  <a:pt x="3137065" y="0"/>
                </a:cubicBezTo>
                <a:cubicBezTo>
                  <a:pt x="3393874" y="10040"/>
                  <a:pt x="3704325" y="-6685"/>
                  <a:pt x="4056549" y="0"/>
                </a:cubicBezTo>
                <a:cubicBezTo>
                  <a:pt x="4055732" y="6895"/>
                  <a:pt x="4055770" y="11206"/>
                  <a:pt x="4056549" y="18288"/>
                </a:cubicBezTo>
                <a:cubicBezTo>
                  <a:pt x="3812770" y="11959"/>
                  <a:pt x="3533996" y="-5717"/>
                  <a:pt x="3299327" y="18288"/>
                </a:cubicBezTo>
                <a:cubicBezTo>
                  <a:pt x="3064658" y="42293"/>
                  <a:pt x="2940381" y="24492"/>
                  <a:pt x="2744931" y="18288"/>
                </a:cubicBezTo>
                <a:cubicBezTo>
                  <a:pt x="2549481" y="12084"/>
                  <a:pt x="2252169" y="51841"/>
                  <a:pt x="1987709" y="18288"/>
                </a:cubicBezTo>
                <a:cubicBezTo>
                  <a:pt x="1723249" y="-15265"/>
                  <a:pt x="1438946" y="3423"/>
                  <a:pt x="1230487" y="18288"/>
                </a:cubicBezTo>
                <a:cubicBezTo>
                  <a:pt x="1022028" y="33153"/>
                  <a:pt x="795957" y="18596"/>
                  <a:pt x="676092" y="18288"/>
                </a:cubicBezTo>
                <a:cubicBezTo>
                  <a:pt x="556227" y="17980"/>
                  <a:pt x="334853" y="39451"/>
                  <a:pt x="0" y="18288"/>
                </a:cubicBezTo>
                <a:cubicBezTo>
                  <a:pt x="95" y="14343"/>
                  <a:pt x="742" y="6860"/>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AC0ADFBC-91A3-32BB-11E9-9EDD1FFF7AE9}"/>
              </a:ext>
            </a:extLst>
          </p:cNvPr>
          <p:cNvPicPr>
            <a:picLocks noChangeAspect="1"/>
          </p:cNvPicPr>
          <p:nvPr/>
        </p:nvPicPr>
        <p:blipFill rotWithShape="1">
          <a:blip r:embed="rId4"/>
          <a:srcRect r="15627" b="-1"/>
          <a:stretch/>
        </p:blipFill>
        <p:spPr>
          <a:xfrm>
            <a:off x="8038257" y="3452310"/>
            <a:ext cx="3670713" cy="2904040"/>
          </a:xfrm>
          <a:prstGeom prst="rect">
            <a:avLst/>
          </a:prstGeom>
        </p:spPr>
      </p:pic>
    </p:spTree>
    <p:extLst>
      <p:ext uri="{BB962C8B-B14F-4D97-AF65-F5344CB8AC3E}">
        <p14:creationId xmlns:p14="http://schemas.microsoft.com/office/powerpoint/2010/main" val="290215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0672D145-81E1-4976-8CA5-3181F8C2652C}"/>
              </a:ext>
            </a:extLst>
          </p:cNvPr>
          <p:cNvSpPr>
            <a:spLocks noGrp="1"/>
          </p:cNvSpPr>
          <p:nvPr>
            <p:ph type="title"/>
          </p:nvPr>
        </p:nvSpPr>
        <p:spPr>
          <a:xfrm>
            <a:off x="841246" y="673770"/>
            <a:ext cx="3644489" cy="2414488"/>
          </a:xfrm>
        </p:spPr>
        <p:txBody>
          <a:bodyPr anchor="t">
            <a:normAutofit/>
          </a:bodyPr>
          <a:lstStyle/>
          <a:p>
            <a:r>
              <a:rPr lang="en-GB" sz="5000" b="1">
                <a:solidFill>
                  <a:srgbClr val="FFFFFF"/>
                </a:solidFill>
              </a:rPr>
              <a:t>Purpose of the incentive scheme</a:t>
            </a:r>
          </a:p>
        </p:txBody>
      </p:sp>
      <p:sp>
        <p:nvSpPr>
          <p:cNvPr id="3" name="Content Placeholder 2">
            <a:extLst>
              <a:ext uri="{FF2B5EF4-FFF2-40B4-BE49-F238E27FC236}">
                <a16:creationId xmlns:a16="http://schemas.microsoft.com/office/drawing/2014/main" id="{1BF9879B-1CDF-44E5-BD47-52E411FC1598}"/>
              </a:ext>
            </a:extLst>
          </p:cNvPr>
          <p:cNvSpPr>
            <a:spLocks noGrp="1"/>
          </p:cNvSpPr>
          <p:nvPr>
            <p:ph idx="1"/>
          </p:nvPr>
        </p:nvSpPr>
        <p:spPr>
          <a:xfrm>
            <a:off x="6095999" y="882315"/>
            <a:ext cx="5254754" cy="5294647"/>
          </a:xfrm>
        </p:spPr>
        <p:txBody>
          <a:bodyPr>
            <a:normAutofit/>
          </a:bodyPr>
          <a:lstStyle/>
          <a:p>
            <a:r>
              <a:rPr lang="en-GB" sz="2200">
                <a:effectLst/>
                <a:latin typeface="Arial" panose="020B0604020202020204" pitchFamily="34" charset="0"/>
                <a:ea typeface="Times New Roman" panose="02020603050405020304" pitchFamily="18" charset="0"/>
                <a:cs typeface="Times New Roman" panose="02020603050405020304" pitchFamily="18" charset="0"/>
              </a:rPr>
              <a:t>Support Primary Care networks to deliver comprehensive (12-point) Physical Health Checks (including any/all indicated follow-up interventions) to &gt;60% of people with an SMI each year. </a:t>
            </a:r>
          </a:p>
          <a:p>
            <a:r>
              <a:rPr lang="en-GB" sz="2200">
                <a:effectLst/>
                <a:latin typeface="Arial" panose="020B0604020202020204" pitchFamily="34" charset="0"/>
                <a:ea typeface="Times New Roman" panose="02020603050405020304" pitchFamily="18" charset="0"/>
                <a:cs typeface="Times New Roman" panose="02020603050405020304" pitchFamily="18" charset="0"/>
              </a:rPr>
              <a:t>Increase this level of care to &gt;80% of people with an SMI, by 31</a:t>
            </a:r>
            <a:r>
              <a:rPr lang="en-GB" sz="2200" baseline="30000">
                <a:effectLst/>
                <a:latin typeface="Arial" panose="020B0604020202020204" pitchFamily="34" charset="0"/>
                <a:ea typeface="Times New Roman" panose="02020603050405020304" pitchFamily="18" charset="0"/>
                <a:cs typeface="Times New Roman" panose="02020603050405020304" pitchFamily="18" charset="0"/>
              </a:rPr>
              <a:t>st</a:t>
            </a:r>
            <a:r>
              <a:rPr lang="en-GB" sz="2200">
                <a:effectLst/>
                <a:latin typeface="Arial" panose="020B0604020202020204" pitchFamily="34" charset="0"/>
                <a:ea typeface="Times New Roman" panose="02020603050405020304" pitchFamily="18" charset="0"/>
                <a:cs typeface="Times New Roman" panose="02020603050405020304" pitchFamily="18" charset="0"/>
              </a:rPr>
              <a:t> March 2024. </a:t>
            </a:r>
          </a:p>
          <a:p>
            <a:r>
              <a:rPr lang="en-GB" sz="2200">
                <a:effectLst/>
                <a:latin typeface="Arial" panose="020B0604020202020204" pitchFamily="34" charset="0"/>
                <a:ea typeface="Times New Roman" panose="02020603050405020304" pitchFamily="18" charset="0"/>
                <a:cs typeface="Times New Roman" panose="02020603050405020304" pitchFamily="18" charset="0"/>
              </a:rPr>
              <a:t>Provide education and awareness of the needs of people with SMI including how to engage them to feel comfortable with participating in the annual health check process and addressing any identified needs. </a:t>
            </a:r>
          </a:p>
          <a:p>
            <a:endParaRPr lang="en-GB" sz="2200"/>
          </a:p>
        </p:txBody>
      </p:sp>
    </p:spTree>
    <p:extLst>
      <p:ext uri="{BB962C8B-B14F-4D97-AF65-F5344CB8AC3E}">
        <p14:creationId xmlns:p14="http://schemas.microsoft.com/office/powerpoint/2010/main" val="3507137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2751D1-59AE-4831-8503-FEA5B62CFD1D}"/>
              </a:ext>
            </a:extLst>
          </p:cNvPr>
          <p:cNvSpPr>
            <a:spLocks noGrp="1"/>
          </p:cNvSpPr>
          <p:nvPr>
            <p:ph type="title"/>
          </p:nvPr>
        </p:nvSpPr>
        <p:spPr>
          <a:xfrm>
            <a:off x="686834" y="1153572"/>
            <a:ext cx="3200400" cy="4461163"/>
          </a:xfrm>
        </p:spPr>
        <p:txBody>
          <a:bodyPr>
            <a:normAutofit/>
          </a:bodyPr>
          <a:lstStyle/>
          <a:p>
            <a:r>
              <a:rPr lang="en-GB" b="1">
                <a:solidFill>
                  <a:srgbClr val="FFFFFF"/>
                </a:solidFill>
              </a:rPr>
              <a:t>Who is included in this scheme?</a:t>
            </a:r>
          </a:p>
        </p:txBody>
      </p:sp>
      <p:sp>
        <p:nvSpPr>
          <p:cNvPr id="27" name="Arc 26">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086467-DE5C-4755-885D-3AC6857586E3}"/>
              </a:ext>
            </a:extLst>
          </p:cNvPr>
          <p:cNvSpPr>
            <a:spLocks noGrp="1"/>
          </p:cNvSpPr>
          <p:nvPr>
            <p:ph idx="1"/>
          </p:nvPr>
        </p:nvSpPr>
        <p:spPr>
          <a:xfrm>
            <a:off x="4447308" y="591344"/>
            <a:ext cx="6906491" cy="5585619"/>
          </a:xfrm>
        </p:spPr>
        <p:txBody>
          <a:bodyPr anchor="ctr">
            <a:normAutofit fontScale="92500" lnSpcReduction="10000"/>
          </a:bodyPr>
          <a:lstStyle/>
          <a:p>
            <a:pPr marL="0" indent="0">
              <a:buNone/>
            </a:pPr>
            <a:r>
              <a:rPr lang="en-GB" sz="2600" dirty="0">
                <a:latin typeface="Arial" panose="020B0604020202020204" pitchFamily="34" charset="0"/>
                <a:ea typeface="Times New Roman" panose="02020603050405020304" pitchFamily="18" charset="0"/>
                <a:cs typeface="Arial" panose="020B0604020202020204" pitchFamily="34" charset="0"/>
              </a:rPr>
              <a:t>A</a:t>
            </a:r>
            <a:r>
              <a:rPr lang="en-GB" sz="2600" dirty="0">
                <a:effectLst/>
                <a:latin typeface="Arial" panose="020B0604020202020204" pitchFamily="34" charset="0"/>
                <a:ea typeface="Times New Roman" panose="02020603050405020304" pitchFamily="18" charset="0"/>
                <a:cs typeface="Arial" panose="020B0604020202020204" pitchFamily="34" charset="0"/>
              </a:rPr>
              <a:t>ny patient on a Northamptonshire GP practice register</a:t>
            </a:r>
            <a:r>
              <a:rPr lang="en-GB" sz="2600" dirty="0">
                <a:latin typeface="Arial" panose="020B0604020202020204" pitchFamily="34" charset="0"/>
                <a:ea typeface="Times New Roman" panose="02020603050405020304" pitchFamily="18" charset="0"/>
                <a:cs typeface="Arial" panose="020B0604020202020204" pitchFamily="34" charset="0"/>
              </a:rPr>
              <a:t> </a:t>
            </a:r>
            <a:r>
              <a:rPr lang="en-GB" sz="2600" dirty="0">
                <a:effectLst/>
                <a:latin typeface="Arial" panose="020B0604020202020204" pitchFamily="34" charset="0"/>
                <a:ea typeface="Times New Roman" panose="02020603050405020304" pitchFamily="18" charset="0"/>
                <a:cs typeface="Arial" panose="020B0604020202020204" pitchFamily="34" charset="0"/>
              </a:rPr>
              <a:t>coded as having a Severe Mental Illness. This should include any patient with diagnoses of:</a:t>
            </a:r>
          </a:p>
          <a:p>
            <a:pPr marL="0" indent="0">
              <a:buNone/>
            </a:pPr>
            <a:endParaRPr lang="en-GB" sz="2600" dirty="0">
              <a:effectLst/>
              <a:latin typeface="Arial" panose="020B0604020202020204" pitchFamily="34" charset="0"/>
              <a:ea typeface="Times New Roman" panose="02020603050405020304" pitchFamily="18" charset="0"/>
              <a:cs typeface="Times New Roman" panose="02020603050405020304" pitchFamily="18" charset="0"/>
            </a:endParaRPr>
          </a:p>
          <a:p>
            <a:r>
              <a:rPr lang="en-GB" sz="2600" dirty="0">
                <a:effectLst/>
                <a:latin typeface="Arial" panose="020B0604020202020204" pitchFamily="34" charset="0"/>
                <a:ea typeface="Times New Roman" panose="02020603050405020304" pitchFamily="18" charset="0"/>
                <a:cs typeface="Arial" panose="020B0604020202020204" pitchFamily="34" charset="0"/>
              </a:rPr>
              <a:t>schizophrenia </a:t>
            </a:r>
            <a:endParaRPr lang="en-GB" sz="2600" dirty="0">
              <a:effectLst/>
              <a:latin typeface="Arial" panose="020B0604020202020204" pitchFamily="34" charset="0"/>
              <a:ea typeface="Times New Roman" panose="02020603050405020304" pitchFamily="18" charset="0"/>
              <a:cs typeface="Times New Roman" panose="02020603050405020304" pitchFamily="18" charset="0"/>
            </a:endParaRPr>
          </a:p>
          <a:p>
            <a:r>
              <a:rPr lang="en-GB" sz="2600" dirty="0">
                <a:effectLst/>
                <a:latin typeface="Arial" panose="020B0604020202020204" pitchFamily="34" charset="0"/>
                <a:ea typeface="Times New Roman" panose="02020603050405020304" pitchFamily="18" charset="0"/>
                <a:cs typeface="Arial" panose="020B0604020202020204" pitchFamily="34" charset="0"/>
              </a:rPr>
              <a:t>bipolar affective disorder </a:t>
            </a:r>
            <a:endParaRPr lang="en-GB" sz="2600" dirty="0">
              <a:effectLst/>
              <a:latin typeface="Arial" panose="020B0604020202020204" pitchFamily="34" charset="0"/>
              <a:ea typeface="Times New Roman" panose="02020603050405020304" pitchFamily="18" charset="0"/>
              <a:cs typeface="Times New Roman" panose="02020603050405020304" pitchFamily="18" charset="0"/>
            </a:endParaRPr>
          </a:p>
          <a:p>
            <a:r>
              <a:rPr lang="en-GB" sz="2600" dirty="0">
                <a:effectLst/>
                <a:latin typeface="Arial" panose="020B0604020202020204" pitchFamily="34" charset="0"/>
                <a:ea typeface="Times New Roman" panose="02020603050405020304" pitchFamily="18" charset="0"/>
                <a:cs typeface="Arial" panose="020B0604020202020204" pitchFamily="34" charset="0"/>
              </a:rPr>
              <a:t>other psychoses </a:t>
            </a:r>
          </a:p>
          <a:p>
            <a:endParaRPr lang="en-GB" sz="26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r>
              <a:rPr lang="en-GB" sz="2600" dirty="0">
                <a:effectLst/>
                <a:latin typeface="Arial" panose="020B0604020202020204" pitchFamily="34" charset="0"/>
                <a:ea typeface="Times New Roman" panose="02020603050405020304" pitchFamily="18" charset="0"/>
                <a:cs typeface="Arial" panose="020B0604020202020204" pitchFamily="34" charset="0"/>
              </a:rPr>
              <a:t>And</a:t>
            </a:r>
          </a:p>
          <a:p>
            <a:r>
              <a:rPr lang="en-GB" sz="2600" dirty="0">
                <a:effectLst/>
                <a:latin typeface="Arial" panose="020B0604020202020204" pitchFamily="34" charset="0"/>
                <a:ea typeface="Times New Roman" panose="02020603050405020304" pitchFamily="18" charset="0"/>
                <a:cs typeface="Arial" panose="020B0604020202020204" pitchFamily="34" charset="0"/>
              </a:rPr>
              <a:t>any patient on lithium therapy</a:t>
            </a:r>
          </a:p>
          <a:p>
            <a:endParaRPr lang="en-GB" sz="26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r>
              <a:rPr lang="en-GB" sz="2600" dirty="0">
                <a:effectLst/>
                <a:latin typeface="Arial" panose="020B0604020202020204" pitchFamily="34" charset="0"/>
                <a:ea typeface="Times New Roman" panose="02020603050405020304" pitchFamily="18" charset="0"/>
                <a:cs typeface="Times New Roman" panose="02020603050405020304" pitchFamily="18" charset="0"/>
              </a:rPr>
              <a:t>Note: those in remission are not included</a:t>
            </a:r>
          </a:p>
          <a:p>
            <a:pPr marL="0" indent="0">
              <a:buNone/>
            </a:pPr>
            <a:r>
              <a:rPr lang="en-GB" sz="2600" dirty="0">
                <a:effectLst/>
                <a:latin typeface="Arial" panose="020B0604020202020204" pitchFamily="34" charset="0"/>
                <a:ea typeface="Times New Roman" panose="02020603050405020304" pitchFamily="18" charset="0"/>
                <a:cs typeface="Arial" panose="020B0604020202020204" pitchFamily="34" charset="0"/>
              </a:rPr>
              <a:t> </a:t>
            </a:r>
            <a:endParaRPr lang="en-GB" sz="26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3772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DB5B423A-57CC-4C58-AA26-8E2E862B03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217023" cy="3994777"/>
          </a:xfrm>
          <a:custGeom>
            <a:avLst/>
            <a:gdLst>
              <a:gd name="connsiteX0" fmla="*/ 1945461 w 5217023"/>
              <a:gd name="connsiteY0" fmla="*/ 3787398 h 3994777"/>
              <a:gd name="connsiteX1" fmla="*/ 1942113 w 5217023"/>
              <a:gd name="connsiteY1" fmla="*/ 3790053 h 3994777"/>
              <a:gd name="connsiteX2" fmla="*/ 1946982 w 5217023"/>
              <a:gd name="connsiteY2" fmla="*/ 3787990 h 3994777"/>
              <a:gd name="connsiteX3" fmla="*/ 1945461 w 5217023"/>
              <a:gd name="connsiteY3" fmla="*/ 3787398 h 3994777"/>
              <a:gd name="connsiteX4" fmla="*/ 0 w 5217023"/>
              <a:gd name="connsiteY4" fmla="*/ 0 h 3994777"/>
              <a:gd name="connsiteX5" fmla="*/ 5030958 w 5217023"/>
              <a:gd name="connsiteY5" fmla="*/ 0 h 3994777"/>
              <a:gd name="connsiteX6" fmla="*/ 5046198 w 5217023"/>
              <a:gd name="connsiteY6" fmla="*/ 153449 h 3994777"/>
              <a:gd name="connsiteX7" fmla="*/ 5055729 w 5217023"/>
              <a:gd name="connsiteY7" fmla="*/ 415828 h 3994777"/>
              <a:gd name="connsiteX8" fmla="*/ 4735242 w 5217023"/>
              <a:gd name="connsiteY8" fmla="*/ 1867130 h 3994777"/>
              <a:gd name="connsiteX9" fmla="*/ 3907395 w 5217023"/>
              <a:gd name="connsiteY9" fmla="*/ 2938441 h 3994777"/>
              <a:gd name="connsiteX10" fmla="*/ 3946497 w 5217023"/>
              <a:gd name="connsiteY10" fmla="*/ 2908567 h 3994777"/>
              <a:gd name="connsiteX11" fmla="*/ 4585421 w 5217023"/>
              <a:gd name="connsiteY11" fmla="*/ 2188401 h 3994777"/>
              <a:gd name="connsiteX12" fmla="*/ 5142585 w 5217023"/>
              <a:gd name="connsiteY12" fmla="*/ 276891 h 3994777"/>
              <a:gd name="connsiteX13" fmla="*/ 5121833 w 5217023"/>
              <a:gd name="connsiteY13" fmla="*/ 30208 h 3994777"/>
              <a:gd name="connsiteX14" fmla="*/ 5116229 w 5217023"/>
              <a:gd name="connsiteY14" fmla="*/ 0 h 3994777"/>
              <a:gd name="connsiteX15" fmla="*/ 5184724 w 5217023"/>
              <a:gd name="connsiteY15" fmla="*/ 0 h 3994777"/>
              <a:gd name="connsiteX16" fmla="*/ 5196265 w 5217023"/>
              <a:gd name="connsiteY16" fmla="*/ 66113 h 3994777"/>
              <a:gd name="connsiteX17" fmla="*/ 5058603 w 5217023"/>
              <a:gd name="connsiteY17" fmla="*/ 1368242 h 3994777"/>
              <a:gd name="connsiteX18" fmla="*/ 4096624 w 5217023"/>
              <a:gd name="connsiteY18" fmla="*/ 2870829 h 3994777"/>
              <a:gd name="connsiteX19" fmla="*/ 3833203 w 5217023"/>
              <a:gd name="connsiteY19" fmla="*/ 3092190 h 3994777"/>
              <a:gd name="connsiteX20" fmla="*/ 3536509 w 5217023"/>
              <a:gd name="connsiteY20" fmla="*/ 3297128 h 3994777"/>
              <a:gd name="connsiteX21" fmla="*/ 3148966 w 5217023"/>
              <a:gd name="connsiteY21" fmla="*/ 3485478 h 3994777"/>
              <a:gd name="connsiteX22" fmla="*/ 1860557 w 5217023"/>
              <a:gd name="connsiteY22" fmla="*/ 3880910 h 3994777"/>
              <a:gd name="connsiteX23" fmla="*/ 573715 w 5217023"/>
              <a:gd name="connsiteY23" fmla="*/ 3983764 h 3994777"/>
              <a:gd name="connsiteX24" fmla="*/ 108410 w 5217023"/>
              <a:gd name="connsiteY24" fmla="*/ 3908816 h 3994777"/>
              <a:gd name="connsiteX25" fmla="*/ 0 w 5217023"/>
              <a:gd name="connsiteY25" fmla="*/ 3876793 h 3994777"/>
              <a:gd name="connsiteX26" fmla="*/ 0 w 5217023"/>
              <a:gd name="connsiteY26" fmla="*/ 3802912 h 3994777"/>
              <a:gd name="connsiteX27" fmla="*/ 36975 w 5217023"/>
              <a:gd name="connsiteY27" fmla="*/ 3815954 h 3994777"/>
              <a:gd name="connsiteX28" fmla="*/ 561628 w 5217023"/>
              <a:gd name="connsiteY28" fmla="*/ 3912655 h 3994777"/>
              <a:gd name="connsiteX29" fmla="*/ 1683086 w 5217023"/>
              <a:gd name="connsiteY29" fmla="*/ 3844334 h 3994777"/>
              <a:gd name="connsiteX30" fmla="*/ 1806023 w 5217023"/>
              <a:gd name="connsiteY30" fmla="*/ 3820992 h 3994777"/>
              <a:gd name="connsiteX31" fmla="*/ 1921817 w 5217023"/>
              <a:gd name="connsiteY31" fmla="*/ 3795747 h 3994777"/>
              <a:gd name="connsiteX32" fmla="*/ 1243689 w 5217023"/>
              <a:gd name="connsiteY32" fmla="*/ 3846539 h 3994777"/>
              <a:gd name="connsiteX33" fmla="*/ 62875 w 5217023"/>
              <a:gd name="connsiteY33" fmla="*/ 3668143 h 3994777"/>
              <a:gd name="connsiteX34" fmla="*/ 0 w 5217023"/>
              <a:gd name="connsiteY34" fmla="*/ 3644185 h 3994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17023" h="3994777">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83442EF-4D90-42E4-B62E-9ACD7257805A}"/>
              </a:ext>
            </a:extLst>
          </p:cNvPr>
          <p:cNvSpPr>
            <a:spLocks noGrp="1"/>
          </p:cNvSpPr>
          <p:nvPr>
            <p:ph type="title"/>
          </p:nvPr>
        </p:nvSpPr>
        <p:spPr>
          <a:xfrm>
            <a:off x="838200" y="673770"/>
            <a:ext cx="3220329" cy="2027227"/>
          </a:xfrm>
        </p:spPr>
        <p:txBody>
          <a:bodyPr anchor="t">
            <a:normAutofit/>
          </a:bodyPr>
          <a:lstStyle/>
          <a:p>
            <a:r>
              <a:rPr lang="en-GB" sz="3000" b="1">
                <a:solidFill>
                  <a:srgbClr val="FFFFFF"/>
                </a:solidFill>
              </a:rPr>
              <a:t>Previous measures extracted by NHS England and NHS Improvement</a:t>
            </a:r>
          </a:p>
        </p:txBody>
      </p:sp>
      <p:graphicFrame>
        <p:nvGraphicFramePr>
          <p:cNvPr id="20" name="Content Placeholder 2">
            <a:extLst>
              <a:ext uri="{FF2B5EF4-FFF2-40B4-BE49-F238E27FC236}">
                <a16:creationId xmlns:a16="http://schemas.microsoft.com/office/drawing/2014/main" id="{2F3E3AA2-8D60-3B70-849B-0B87E735B3C0}"/>
              </a:ext>
            </a:extLst>
          </p:cNvPr>
          <p:cNvGraphicFramePr>
            <a:graphicFrameLocks noGrp="1"/>
          </p:cNvGraphicFramePr>
          <p:nvPr>
            <p:ph idx="1"/>
            <p:extLst>
              <p:ext uri="{D42A27DB-BD31-4B8C-83A1-F6EECF244321}">
                <p14:modId xmlns:p14="http://schemas.microsoft.com/office/powerpoint/2010/main" val="2308285965"/>
              </p:ext>
            </p:extLst>
          </p:nvPr>
        </p:nvGraphicFramePr>
        <p:xfrm>
          <a:off x="5542672" y="541606"/>
          <a:ext cx="5811128" cy="56782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84187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AC964F-947A-8DFF-FE21-ED676413CEF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Physical health checks In Northamptonshire</a:t>
            </a:r>
          </a:p>
        </p:txBody>
      </p:sp>
      <p:pic>
        <p:nvPicPr>
          <p:cNvPr id="2050" name="Chart 5">
            <a:extLst>
              <a:ext uri="{FF2B5EF4-FFF2-40B4-BE49-F238E27FC236}">
                <a16:creationId xmlns:a16="http://schemas.microsoft.com/office/drawing/2014/main" id="{47E8A349-6ADD-04F0-DF72-C97627FDAB3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467" y="2110490"/>
            <a:ext cx="10905066" cy="352367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4792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270515-21BB-4D13-9A09-182FC42B9DEF}"/>
              </a:ext>
            </a:extLst>
          </p:cNvPr>
          <p:cNvSpPr>
            <a:spLocks noGrp="1"/>
          </p:cNvSpPr>
          <p:nvPr>
            <p:ph type="title"/>
          </p:nvPr>
        </p:nvSpPr>
        <p:spPr>
          <a:xfrm>
            <a:off x="635000" y="640823"/>
            <a:ext cx="3418659" cy="5583148"/>
          </a:xfrm>
        </p:spPr>
        <p:txBody>
          <a:bodyPr vert="horz" lIns="91440" tIns="45720" rIns="91440" bIns="45720" rtlCol="0" anchor="ctr">
            <a:normAutofit/>
          </a:bodyPr>
          <a:lstStyle/>
          <a:p>
            <a:r>
              <a:rPr lang="en-US" sz="5400" kern="1200">
                <a:solidFill>
                  <a:schemeClr val="tx1"/>
                </a:solidFill>
                <a:effectLst/>
                <a:latin typeface="+mj-lt"/>
                <a:ea typeface="+mj-ea"/>
                <a:cs typeface="+mj-cs"/>
              </a:rPr>
              <a:t>Physical Health Check template – new required content</a:t>
            </a:r>
            <a:endParaRPr lang="en-US" sz="5400" kern="1200">
              <a:solidFill>
                <a:schemeClr val="tx1"/>
              </a:solidFill>
              <a:latin typeface="+mj-lt"/>
              <a:ea typeface="+mj-ea"/>
              <a:cs typeface="+mj-cs"/>
            </a:endParaRPr>
          </a:p>
        </p:txBody>
      </p:sp>
      <p:sp>
        <p:nvSpPr>
          <p:cNvPr id="3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 name="TextBox 5">
            <a:extLst>
              <a:ext uri="{FF2B5EF4-FFF2-40B4-BE49-F238E27FC236}">
                <a16:creationId xmlns:a16="http://schemas.microsoft.com/office/drawing/2014/main" id="{95DB1BEF-A722-B9A4-BD5D-B5EADC4B40FC}"/>
              </a:ext>
            </a:extLst>
          </p:cNvPr>
          <p:cNvGraphicFramePr/>
          <p:nvPr>
            <p:extLst>
              <p:ext uri="{D42A27DB-BD31-4B8C-83A1-F6EECF244321}">
                <p14:modId xmlns:p14="http://schemas.microsoft.com/office/powerpoint/2010/main" val="3009209582"/>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35369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AC964F-947A-8DFF-FE21-ED676413CEF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Physical health checks In Northamptonshire</a:t>
            </a:r>
          </a:p>
        </p:txBody>
      </p:sp>
      <p:pic>
        <p:nvPicPr>
          <p:cNvPr id="3074" name="Chart 6">
            <a:extLst>
              <a:ext uri="{FF2B5EF4-FFF2-40B4-BE49-F238E27FC236}">
                <a16:creationId xmlns:a16="http://schemas.microsoft.com/office/drawing/2014/main" id="{18CDCF71-6692-FD77-C0A6-895AAAC6603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467" y="1950753"/>
            <a:ext cx="10905066" cy="384314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5922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4" name="Rectangle 3083">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AC964F-947A-8DFF-FE21-ED676413CEF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Physical health checks by practice</a:t>
            </a:r>
          </a:p>
        </p:txBody>
      </p:sp>
      <p:pic>
        <p:nvPicPr>
          <p:cNvPr id="1026" name="Chart 5">
            <a:extLst>
              <a:ext uri="{FF2B5EF4-FFF2-40B4-BE49-F238E27FC236}">
                <a16:creationId xmlns:a16="http://schemas.microsoft.com/office/drawing/2014/main" id="{57187CE6-4C1F-595C-9504-E78A66EF91A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467" y="1745839"/>
            <a:ext cx="10905066" cy="425297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3836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9" name="Rectangle 308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AC964F-947A-8DFF-FE21-ED676413CEF1}"/>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dirty="0">
                <a:solidFill>
                  <a:schemeClr val="bg1"/>
                </a:solidFill>
                <a:latin typeface="+mj-lt"/>
                <a:ea typeface="+mj-ea"/>
                <a:cs typeface="+mj-cs"/>
              </a:rPr>
              <a:t>Physical health checks by practice</a:t>
            </a:r>
          </a:p>
        </p:txBody>
      </p:sp>
      <p:pic>
        <p:nvPicPr>
          <p:cNvPr id="2050" name="Chart 6" descr="Chart&#10;&#10;Description automatically generated with low confidence">
            <a:extLst>
              <a:ext uri="{FF2B5EF4-FFF2-40B4-BE49-F238E27FC236}">
                <a16:creationId xmlns:a16="http://schemas.microsoft.com/office/drawing/2014/main" id="{F960B40B-A497-0985-9E7F-6B859E163DC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31488" y="1675227"/>
            <a:ext cx="10329023" cy="43941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59162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4656</TotalTime>
  <Words>1194</Words>
  <Application>Microsoft Office PowerPoint</Application>
  <PresentationFormat>Widescreen</PresentationFormat>
  <Paragraphs>142</Paragraphs>
  <Slides>18</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Symbol</vt:lpstr>
      <vt:lpstr>Office Theme</vt:lpstr>
      <vt:lpstr>SMI Heath Check Incentive Scheme</vt:lpstr>
      <vt:lpstr>Purpose of the incentive scheme</vt:lpstr>
      <vt:lpstr>Who is included in this scheme?</vt:lpstr>
      <vt:lpstr>Previous measures extracted by NHS England and NHS Improvement</vt:lpstr>
      <vt:lpstr>Physical health checks In Northamptonshire</vt:lpstr>
      <vt:lpstr>Physical Health Check template – new required content</vt:lpstr>
      <vt:lpstr>Physical health checks In Northamptonshire</vt:lpstr>
      <vt:lpstr>Physical health checks by practice</vt:lpstr>
      <vt:lpstr>Physical health checks by practice</vt:lpstr>
      <vt:lpstr>Follow up interventions</vt:lpstr>
      <vt:lpstr>The role of WORTH</vt:lpstr>
      <vt:lpstr>Training for clinicians  </vt:lpstr>
      <vt:lpstr>Meet the clinical trainers</vt:lpstr>
      <vt:lpstr>Training  for administrators  </vt:lpstr>
      <vt:lpstr>Book your training</vt:lpstr>
      <vt:lpstr>Support </vt:lpstr>
      <vt:lpstr>Evaluation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SMI Heath Check Incentive Scheme (Pilot)</dc:title>
  <dc:creator>Dr Sheila Hardy</dc:creator>
  <cp:lastModifiedBy>Sheila Hardy</cp:lastModifiedBy>
  <cp:revision>38</cp:revision>
  <dcterms:created xsi:type="dcterms:W3CDTF">2021-11-10T10:28:04Z</dcterms:created>
  <dcterms:modified xsi:type="dcterms:W3CDTF">2023-02-21T19:33:41Z</dcterms:modified>
</cp:coreProperties>
</file>