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5" r:id="rId6"/>
    <p:sldId id="263" r:id="rId7"/>
    <p:sldId id="258" r:id="rId8"/>
    <p:sldId id="259" r:id="rId9"/>
    <p:sldId id="260" r:id="rId10"/>
    <p:sldId id="271" r:id="rId11"/>
    <p:sldId id="261" r:id="rId12"/>
    <p:sldId id="266" r:id="rId13"/>
    <p:sldId id="270" r:id="rId14"/>
    <p:sldId id="267" r:id="rId15"/>
    <p:sldId id="268" r:id="rId16"/>
    <p:sldId id="269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20" autoAdjust="0"/>
    <p:restoredTop sz="94660"/>
  </p:normalViewPr>
  <p:slideViewPr>
    <p:cSldViewPr snapToGrid="0">
      <p:cViewPr varScale="1">
        <p:scale>
          <a:sx n="59" d="100"/>
          <a:sy n="59" d="100"/>
        </p:scale>
        <p:origin x="11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A985B-89EE-B2AB-0AE6-126763DD45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D16DAE-732C-D3F1-7810-CAF1215811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37847-1976-55A9-E33C-3248C247B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954C2-2D35-062A-D339-5ECCAB3D3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6419D-8B43-317E-4591-C91AB3594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5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21723-20EB-9094-EBF9-08C6F4DC6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F5FFB1-B7B1-3127-8C99-81E904AFE5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A2EB43-E6A3-BEB6-97F3-AC4742CD3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D0423-D5C5-3B79-607E-599ED5ED8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D79CB-A427-35BD-6673-156E9FE2E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4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656D4E-5FA6-0DFA-B0EB-FC07F0F16D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9F1D0-2568-8509-424E-353AC5424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4AA82-6249-2262-3C18-DB41B0ACD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5FA98-B39F-37FC-9904-6B032D4A4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EC78F-6D72-7696-413A-F5CD6601F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21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896EC-F6F0-A639-6F42-09FD6486B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204E-5684-707A-E70D-B0B7BBC17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7BCBF-FAFC-9A14-D52A-578FC664E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7DDB9-873C-ED64-5CD0-1E80D7FE8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B9113-D363-2AF0-7DDD-22ED5E1E7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283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E54D5-A990-C5E8-BA3E-CCC169287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BA04FA-C5A5-2236-4EBB-03DF40677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A467-7F13-FC12-38FD-8491C6506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F41D6-D7CF-B683-2DA4-D2BDF005D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0E6BA-E14F-B491-2EC3-868A91CF7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4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6C832-4341-359A-9EB0-DA2E5AFF9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65A9B-9E48-87A4-58D0-19E1C20896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0922C-C115-9C84-CC56-C0D2ADE516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63C7FE-F27F-394F-A452-97643B05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3EEDE-C09A-DC09-17CD-9A183DABA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E02B5D-7638-DB8C-6627-83FB49FD4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0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BAFFE-D919-9A83-1E3B-FF27A72C9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005742-ABC1-53DA-F438-4C0C30A38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BE4E22-1322-67B8-9BCB-0E86A6B0F6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447BF-910B-3BEE-9B07-8361239E0E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49B66E-4E24-0519-6A3B-32421DD9E1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3742F4-DB5B-5C31-968D-6CA4AFDEF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3650CB-50F3-653F-0C70-2602AD616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FC31E6-F0BC-D55F-9AD5-964F3E787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09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CBAF0-7950-4ADD-8DA3-4C1389073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C1EC37-2BB5-2710-07D9-4E0E38E1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70D7B1-1B4B-CB8A-C1A0-DF0E3019B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99A70C-7E56-4295-5048-60833EFA1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6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599BD9-834F-FC66-2DA0-F195EDC48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8BD70-7E8E-B4AF-839E-778A06ADB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2D5489-4043-4C9D-CF3A-5FD62CEC5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40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86E07-63C4-A015-A63C-4B247002B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353A3-E255-462F-396A-D553203BC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4DF844-4313-4B4B-9C63-BA0B17D4A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F29E5-5C4E-283B-8826-3FCA47E26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C5820B-5AB9-2398-3F5B-8D9B68F21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E2D083-F75C-909F-E29E-918035B36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0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B812F-FFAF-AFCA-53B4-423480827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CAD273-CA3A-F98C-30F6-0580C7EE4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E2E2DC-C582-6526-A9FC-11A3622C0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88FADC-BDBE-78D0-3312-DCB022332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AEA18C-30BC-1258-D140-5A0535489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76F008-3804-E9F7-9286-55A0B3344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509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F6165B-327E-2DE9-4569-51D355543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E0A860-F764-DE7C-6929-758980C25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607AD-BA71-95F3-A709-8EA4DBE551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37B7EF-B656-41A9-82EE-8F85A8B7009B}" type="datetimeFigureOut">
              <a:rPr lang="en-US" smtClean="0"/>
              <a:t>16-May-26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4337F-EB7C-2E97-24D6-39160DCCFD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1ADA6-2001-71E2-9599-0A073D57F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4450F5-E842-4B26-BA13-A4FFA9BB0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6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D7583-9835-3BDC-ED4A-FDA5A13C7E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PLT Wound care clinics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976561-7649-EA97-EE59-9AB9C78A6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Sam Stairs , Head of Nursing and AHP’s Adult community services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4961F6-78BA-C62C-EF13-88EBBDE3B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9135" y="570484"/>
            <a:ext cx="268856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993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D6B87-BD92-B7C0-6651-C5C1C151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Wound healing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FF25C-8B8A-D676-4D2E-9A2ED6CF9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/>
              <a:t>Factors that delay wound healing </a:t>
            </a:r>
          </a:p>
          <a:p>
            <a:r>
              <a:rPr lang="en-GB" dirty="0"/>
              <a:t>Poor perfusion </a:t>
            </a:r>
          </a:p>
          <a:p>
            <a:r>
              <a:rPr lang="en-GB" dirty="0"/>
              <a:t>Infection </a:t>
            </a:r>
          </a:p>
          <a:p>
            <a:r>
              <a:rPr lang="en-GB" dirty="0"/>
              <a:t>Uncontrolled oedema</a:t>
            </a:r>
          </a:p>
          <a:p>
            <a:r>
              <a:rPr lang="en-GB" dirty="0"/>
              <a:t>Diabetes </a:t>
            </a:r>
          </a:p>
          <a:p>
            <a:r>
              <a:rPr lang="en-GB" dirty="0"/>
              <a:t>Pressure or shear </a:t>
            </a:r>
          </a:p>
          <a:p>
            <a:r>
              <a:rPr lang="en-GB" dirty="0"/>
              <a:t>Inappropriate dressing selection </a:t>
            </a:r>
          </a:p>
          <a:p>
            <a:r>
              <a:rPr lang="en-GB" dirty="0"/>
              <a:t>Suboptimal compression </a:t>
            </a:r>
          </a:p>
          <a:p>
            <a:r>
              <a:rPr lang="en-GB" dirty="0"/>
              <a:t>Wounds should reduce in size 20-30% in 4-6 weeks </a:t>
            </a:r>
          </a:p>
          <a:p>
            <a:r>
              <a:rPr lang="en-GB" dirty="0"/>
              <a:t>Should have healthy granulation </a:t>
            </a:r>
          </a:p>
          <a:p>
            <a:r>
              <a:rPr lang="en-GB" dirty="0"/>
              <a:t>Reduced exudate </a:t>
            </a:r>
          </a:p>
          <a:p>
            <a:r>
              <a:rPr lang="en-GB" dirty="0"/>
              <a:t>No odour </a:t>
            </a:r>
          </a:p>
          <a:p>
            <a:r>
              <a:rPr lang="en-GB" dirty="0"/>
              <a:t>Pain improving </a:t>
            </a:r>
          </a:p>
          <a:p>
            <a:r>
              <a:rPr lang="en-GB" dirty="0"/>
              <a:t>Edges contracting and </a:t>
            </a:r>
            <a:r>
              <a:rPr lang="en-GB" dirty="0" err="1"/>
              <a:t>epilthlisation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161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ED5F8-16A7-49C7-5E60-2EDE4AA97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Northamptonshire Tiered Wound Pathway 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9441239-0512-1F68-830C-15D52BAE3B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5" t="11916" r="17385" b="6857"/>
          <a:stretch>
            <a:fillRect/>
          </a:stretch>
        </p:blipFill>
        <p:spPr>
          <a:xfrm>
            <a:off x="1197429" y="1283026"/>
            <a:ext cx="10058400" cy="52098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00017A-1327-6DC0-AD1D-65B7F0882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2647" y="165650"/>
            <a:ext cx="268856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106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AD902-2C2F-40DA-F247-F591B1CAF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Tier 1 and 2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4F176-AE57-5ECA-8BCC-2E26CE0D8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Simple wounds </a:t>
            </a:r>
          </a:p>
          <a:p>
            <a:r>
              <a:rPr lang="en-GB" dirty="0"/>
              <a:t>Healthy granulation </a:t>
            </a:r>
          </a:p>
          <a:p>
            <a:r>
              <a:rPr lang="en-GB" dirty="0"/>
              <a:t>Signs of healing </a:t>
            </a:r>
          </a:p>
          <a:p>
            <a:r>
              <a:rPr lang="en-GB" dirty="0"/>
              <a:t>Post op drains and stomas </a:t>
            </a:r>
          </a:p>
          <a:p>
            <a:r>
              <a:rPr lang="en-GB" dirty="0"/>
              <a:t>ABPI 0.8-1.3</a:t>
            </a:r>
          </a:p>
          <a:p>
            <a:r>
              <a:rPr lang="en-GB" dirty="0"/>
              <a:t>Wounds less than 100cm2 and less than 6 months old </a:t>
            </a:r>
          </a:p>
          <a:p>
            <a:r>
              <a:rPr lang="en-GB" dirty="0"/>
              <a:t>Venous leg ulcer management </a:t>
            </a:r>
          </a:p>
          <a:p>
            <a:r>
              <a:rPr lang="en-GB" dirty="0"/>
              <a:t>No foot deformity </a:t>
            </a:r>
          </a:p>
          <a:p>
            <a:r>
              <a:rPr lang="en-GB" dirty="0"/>
              <a:t>No severe lymphoedema </a:t>
            </a:r>
          </a:p>
          <a:p>
            <a:r>
              <a:rPr lang="en-GB" dirty="0"/>
              <a:t>Assess and refer to tier 3/4 if assessment suggests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2FE242-F2FD-6BA1-EE63-617CF5564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9135" y="570484"/>
            <a:ext cx="268856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66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9AD32-AAE8-50C1-9B6A-A85198DCD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Tier 3 and tier 4 escalation triggers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8B190-447D-C920-6B23-31BB8AB18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wound improvement 2-6 weeks despite following all plans </a:t>
            </a:r>
          </a:p>
          <a:p>
            <a:r>
              <a:rPr lang="en-GB" dirty="0"/>
              <a:t>ABPI &lt;0.8 &gt;1.3 </a:t>
            </a:r>
          </a:p>
          <a:p>
            <a:r>
              <a:rPr lang="en-GB" dirty="0"/>
              <a:t>Suspected arterial disease </a:t>
            </a:r>
          </a:p>
          <a:p>
            <a:r>
              <a:rPr lang="en-GB" dirty="0"/>
              <a:t>Diabetic foot ulcer </a:t>
            </a:r>
          </a:p>
          <a:p>
            <a:r>
              <a:rPr lang="en-GB" dirty="0"/>
              <a:t>Spreading infection </a:t>
            </a:r>
          </a:p>
          <a:p>
            <a:r>
              <a:rPr lang="en-GB" dirty="0"/>
              <a:t>Necrosis</a:t>
            </a:r>
          </a:p>
          <a:p>
            <a:r>
              <a:rPr lang="en-GB" dirty="0"/>
              <a:t>Pain out of proportion </a:t>
            </a:r>
          </a:p>
          <a:p>
            <a:r>
              <a:rPr lang="en-GB" dirty="0"/>
              <a:t>Recurrent ulceration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18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3FCF-FEA7-0623-A431-F089290AE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Upward referral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6D95F-F858-9F6C-8B00-588ACB894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Full assessment documented</a:t>
            </a:r>
          </a:p>
          <a:p>
            <a:r>
              <a:rPr lang="en-GB" dirty="0"/>
              <a:t>ABPI results (if appropriate) </a:t>
            </a:r>
          </a:p>
          <a:p>
            <a:r>
              <a:rPr lang="en-GB" dirty="0"/>
              <a:t>Wound photographs </a:t>
            </a:r>
          </a:p>
          <a:p>
            <a:r>
              <a:rPr lang="en-GB" dirty="0"/>
              <a:t>Complete referral to tier 3 or 4 </a:t>
            </a:r>
          </a:p>
          <a:p>
            <a:r>
              <a:rPr lang="en-GB" dirty="0"/>
              <a:t>Triage will occur within 5 working days </a:t>
            </a:r>
          </a:p>
          <a:p>
            <a:r>
              <a:rPr lang="en-GB" dirty="0"/>
              <a:t>An appointment will be offered, or contact will be made within 7 working days please continue to see the patient until this is confirmed </a:t>
            </a:r>
          </a:p>
          <a:p>
            <a:r>
              <a:rPr lang="en-GB" dirty="0"/>
              <a:t>If a patient declines, you will receive communication from us </a:t>
            </a:r>
          </a:p>
          <a:p>
            <a:r>
              <a:rPr lang="en-GB" dirty="0"/>
              <a:t>The patient will then be seen in clinic at agreed location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63C4C9-F086-F2B4-D819-CA70C0B97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9135" y="570484"/>
            <a:ext cx="268856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01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15057-4F7E-0576-5008-1ECC898D5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Downward referral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643A2-A4EF-20CD-3A19-BB2BE9DD1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Tier 3 clinic staff will </a:t>
            </a:r>
          </a:p>
          <a:p>
            <a:r>
              <a:rPr lang="en-GB" dirty="0"/>
              <a:t>Provide a clear treatment plan </a:t>
            </a:r>
          </a:p>
          <a:p>
            <a:r>
              <a:rPr lang="en-GB" dirty="0"/>
              <a:t>Reescalation advice </a:t>
            </a:r>
          </a:p>
          <a:p>
            <a:r>
              <a:rPr lang="en-GB" dirty="0"/>
              <a:t>Confirmation will be sought from receiving practice prior returning appointments to the practice.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2E8926-3CA9-1A2B-50BE-CC61EAD5D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9135" y="570484"/>
            <a:ext cx="268856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12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2E9AC-928D-0940-A7CA-3E3B3BDB8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Delegation of care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30635-1491-7DF0-28E9-57CA8FE90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Registered nurses remain clinically  responsible for care </a:t>
            </a:r>
          </a:p>
          <a:p>
            <a:r>
              <a:rPr lang="en-GB" dirty="0"/>
              <a:t>Delegated tasks to HCA’s require clinical oversight from registered nurses </a:t>
            </a:r>
          </a:p>
          <a:p>
            <a:r>
              <a:rPr lang="en-GB" dirty="0"/>
              <a:t>Wounds should be seen regularly by registered staff </a:t>
            </a:r>
          </a:p>
          <a:p>
            <a:r>
              <a:rPr lang="en-GB" dirty="0"/>
              <a:t>All wounds referred to tier 3 should have registered nurse oversight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DBA47D-8A7E-1C73-E245-26AD95E7B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9135" y="570484"/>
            <a:ext cx="268856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735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F07F1-5500-D62F-9609-D6FA5F00A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relief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782ED-CC7F-CDAF-B325-82A86964B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Must occur across the whole system </a:t>
            </a:r>
          </a:p>
          <a:p>
            <a:r>
              <a:rPr lang="en-GB" dirty="0"/>
              <a:t>Pressure ulcer prevention training for all </a:t>
            </a:r>
          </a:p>
          <a:p>
            <a:r>
              <a:rPr lang="en-GB" dirty="0"/>
              <a:t>Millbrook low level training and PIN’s for equipment ordering for all </a:t>
            </a:r>
          </a:p>
          <a:p>
            <a:r>
              <a:rPr lang="en-GB" dirty="0"/>
              <a:t>Risk assessments completed on all wounds </a:t>
            </a:r>
            <a:r>
              <a:rPr lang="en-GB" dirty="0" err="1"/>
              <a:t>waterlow</a:t>
            </a:r>
            <a:r>
              <a:rPr lang="en-GB" dirty="0"/>
              <a:t> or Purpose T , MUST , ASSKING </a:t>
            </a:r>
          </a:p>
          <a:p>
            <a:r>
              <a:rPr lang="en-GB" dirty="0"/>
              <a:t>Check heels , sacrum and bony prominences </a:t>
            </a:r>
          </a:p>
          <a:p>
            <a:r>
              <a:rPr lang="en-GB" dirty="0"/>
              <a:t>Assess footwear , check any equipment used </a:t>
            </a:r>
          </a:p>
          <a:p>
            <a:r>
              <a:rPr lang="en-GB" dirty="0"/>
              <a:t>Consideration for provision of pressure relieving equipment </a:t>
            </a:r>
          </a:p>
          <a:p>
            <a:r>
              <a:rPr lang="en-GB" dirty="0"/>
              <a:t>Supporting community teams for patients under your care </a:t>
            </a:r>
          </a:p>
          <a:p>
            <a:r>
              <a:rPr lang="en-GB" dirty="0"/>
              <a:t>Giving advice to patients on : </a:t>
            </a:r>
          </a:p>
          <a:p>
            <a:r>
              <a:rPr lang="en-US" dirty="0"/>
              <a:t>Movement </a:t>
            </a:r>
          </a:p>
          <a:p>
            <a:r>
              <a:rPr lang="en-US" dirty="0"/>
              <a:t>Nutrition </a:t>
            </a:r>
          </a:p>
          <a:p>
            <a:r>
              <a:rPr lang="en-US" dirty="0"/>
              <a:t>Hydration </a:t>
            </a:r>
          </a:p>
          <a:p>
            <a:r>
              <a:rPr lang="en-US" dirty="0"/>
              <a:t>Links with age well who can provide basic cushions </a:t>
            </a:r>
          </a:p>
        </p:txBody>
      </p:sp>
    </p:spTree>
    <p:extLst>
      <p:ext uri="{BB962C8B-B14F-4D97-AF65-F5344CB8AC3E}">
        <p14:creationId xmlns:p14="http://schemas.microsoft.com/office/powerpoint/2010/main" val="428240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1A9A2-3C6C-3D5C-45AA-68A744B92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Across the whole system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A8451-07BA-12EA-074E-060651FC5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Primary care early identification , risk assessment and prevention equipment and advise </a:t>
            </a:r>
          </a:p>
          <a:p>
            <a:r>
              <a:rPr lang="en-GB" dirty="0"/>
              <a:t>Community nursing intervention for those  who are unable to access health in another setting education and monitoring </a:t>
            </a:r>
          </a:p>
          <a:p>
            <a:r>
              <a:rPr lang="en-GB" dirty="0"/>
              <a:t>Therapy seating , mobility , posture and equipment </a:t>
            </a:r>
          </a:p>
          <a:p>
            <a:r>
              <a:rPr lang="en-GB" dirty="0"/>
              <a:t>Patients and carers self care , </a:t>
            </a:r>
            <a:r>
              <a:rPr lang="en-GB" dirty="0" err="1"/>
              <a:t>repostioning</a:t>
            </a:r>
            <a:r>
              <a:rPr lang="en-GB" dirty="0"/>
              <a:t> , reporting changes to professionals </a:t>
            </a:r>
          </a:p>
          <a:p>
            <a:r>
              <a:rPr lang="en-GB" dirty="0"/>
              <a:t>Culture if you see the patient own it don’t assume it is someone </a:t>
            </a:r>
            <a:r>
              <a:rPr lang="en-GB" dirty="0" err="1"/>
              <a:t>elses</a:t>
            </a:r>
            <a:r>
              <a:rPr lang="en-GB" dirty="0"/>
              <a:t> responsibility </a:t>
            </a:r>
          </a:p>
          <a:p>
            <a:r>
              <a:rPr lang="en-GB" dirty="0"/>
              <a:t>Early action will prevent harm </a:t>
            </a:r>
          </a:p>
          <a:p>
            <a:r>
              <a:rPr lang="en-GB" dirty="0"/>
              <a:t>Everyone can contribute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935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1B255-F022-C067-E35A-C8BCFA941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Tier 1 and 2 assessment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9BA6E-29CB-31B5-8C21-A014FE4EF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Rising complexity of wounds , requiring specialist intervention </a:t>
            </a:r>
          </a:p>
          <a:p>
            <a:r>
              <a:rPr lang="en-GB" dirty="0"/>
              <a:t>Northamptonshire tiered wound model developed to support hard to heal wounds with specialist intervention </a:t>
            </a:r>
          </a:p>
          <a:p>
            <a:r>
              <a:rPr lang="en-GB" dirty="0"/>
              <a:t>All wound triaged and assessed by TVN </a:t>
            </a:r>
          </a:p>
          <a:p>
            <a:r>
              <a:rPr lang="en-GB" dirty="0"/>
              <a:t>Important that all wounds are assessed and treated comprehensively </a:t>
            </a:r>
          </a:p>
          <a:p>
            <a:r>
              <a:rPr lang="en-GB" dirty="0"/>
              <a:t>Consider and record patient factors , co morbidities , diabetes , vascular disease , mobility and nutrition </a:t>
            </a:r>
          </a:p>
          <a:p>
            <a:r>
              <a:rPr lang="en-GB" dirty="0"/>
              <a:t>Wound factors type , size  depth , exudate , odour  pain , infection indicators , length of time present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F48E0C-31A2-E6DE-98B6-603566ECB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9135" y="570484"/>
            <a:ext cx="268856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112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1817-76B0-AB02-3146-E9A4AFA17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3981"/>
            <a:ext cx="10515600" cy="1325563"/>
          </a:xfrm>
        </p:spPr>
        <p:txBody>
          <a:bodyPr/>
          <a:lstStyle/>
          <a:p>
            <a:r>
              <a:rPr lang="en-GB" dirty="0"/>
              <a:t>Lower limb assessment (Northamptonshire lower limb wound pathway)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E2E6A-3FAD-7A4C-0258-4FEE3358F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Doppler /ABPI </a:t>
            </a:r>
          </a:p>
          <a:p>
            <a:r>
              <a:rPr lang="en-GB" dirty="0"/>
              <a:t>Capillary refill </a:t>
            </a:r>
          </a:p>
          <a:p>
            <a:r>
              <a:rPr lang="en-GB" dirty="0"/>
              <a:t>Temperature gradient </a:t>
            </a:r>
          </a:p>
          <a:p>
            <a:r>
              <a:rPr lang="en-GB" dirty="0"/>
              <a:t>Oedema </a:t>
            </a:r>
          </a:p>
          <a:p>
            <a:r>
              <a:rPr lang="en-GB" dirty="0"/>
              <a:t>Foot deformity and off loading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A439EC-6D8F-AC61-7282-DB98C8F97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8638" y="35912"/>
            <a:ext cx="2694666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354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BCE12-BF75-9531-5E8E-0D772C145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 flags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4AD29-A0A4-93E3-8099-76E133427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Suspected ischemia </a:t>
            </a:r>
          </a:p>
          <a:p>
            <a:r>
              <a:rPr lang="en-GB" dirty="0"/>
              <a:t>Spreading infection </a:t>
            </a:r>
          </a:p>
          <a:p>
            <a:r>
              <a:rPr lang="en-GB" dirty="0"/>
              <a:t>Sepsis indicators </a:t>
            </a:r>
          </a:p>
          <a:p>
            <a:r>
              <a:rPr lang="en-GB" dirty="0"/>
              <a:t>Necrosis </a:t>
            </a:r>
          </a:p>
          <a:p>
            <a:r>
              <a:rPr lang="en-GB" dirty="0"/>
              <a:t>New ulcer in diabetic foot (Refer to diabetic high risk foot within 24 hours )</a:t>
            </a:r>
          </a:p>
          <a:p>
            <a:r>
              <a:rPr lang="en-GB" dirty="0"/>
              <a:t>Documentation using local wound template Ardens </a:t>
            </a:r>
          </a:p>
          <a:p>
            <a:r>
              <a:rPr lang="en-GB" dirty="0"/>
              <a:t>Include photography </a:t>
            </a:r>
          </a:p>
          <a:p>
            <a:r>
              <a:rPr lang="en-GB" dirty="0"/>
              <a:t>Consider atypical wounds (</a:t>
            </a:r>
            <a:r>
              <a:rPr lang="en-GB" dirty="0" err="1"/>
              <a:t>vasculitic</a:t>
            </a:r>
            <a:r>
              <a:rPr lang="en-GB" dirty="0"/>
              <a:t> , malignant, osteomyelitis  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10E891-E71C-4CD8-E66D-7F768AAAA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9135" y="570484"/>
            <a:ext cx="268856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084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6EC6C-3EC3-5402-8BFB-78009AC7D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Lower limb wounds – ABPI thresholds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8F543-B097-E595-A97F-82CEC160C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ABPI ,0.5  stop any compression urgent vascular referral </a:t>
            </a:r>
          </a:p>
          <a:p>
            <a:r>
              <a:rPr lang="en-GB" dirty="0"/>
              <a:t>ABPI 0.5-0.8 mixed disease – refer to vascular / TVN </a:t>
            </a:r>
          </a:p>
          <a:p>
            <a:r>
              <a:rPr lang="en-GB" dirty="0"/>
              <a:t>ABPI 0.8-1.3 suitable for 40mmHg  venous </a:t>
            </a:r>
          </a:p>
          <a:p>
            <a:r>
              <a:rPr lang="en-GB" dirty="0"/>
              <a:t>ABPI &gt;1.3 possible calcification  waveform assessment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9C2125-182A-E25A-6F01-74F0B1637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1392" y="145941"/>
            <a:ext cx="268856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090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CEF77-A7B2-6F5B-2BA7-E3EA22350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Lower limb wound pathway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E39F31-1023-0654-8F40-90F74AD2E6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7" t="17025" r="34652" b="6579"/>
          <a:stretch>
            <a:fillRect/>
          </a:stretch>
        </p:blipFill>
        <p:spPr>
          <a:xfrm>
            <a:off x="1665514" y="1349828"/>
            <a:ext cx="8305800" cy="527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09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74C31-A5EF-8F74-CDD8-7E5E2D72D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Ardens template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8FB4B5-F64D-0321-CA74-AC8325C9FA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94" t="5061" r="4713" b="6575"/>
          <a:stretch>
            <a:fillRect/>
          </a:stretch>
        </p:blipFill>
        <p:spPr>
          <a:xfrm>
            <a:off x="620485" y="1240971"/>
            <a:ext cx="11004793" cy="561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666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D7C29-C6B5-1403-82CA-9A847E160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Body mapping </a:t>
            </a:r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077BD41-28AD-333F-090F-F7BBB8B51A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6" y="1785257"/>
            <a:ext cx="9539791" cy="398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495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445BC-A3DE-CFD8-003B-FA4BE0F40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index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82B9067-E9DF-2666-25E9-A7466476DD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1229" y="1825624"/>
            <a:ext cx="10058399" cy="480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38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643</Words>
  <Application>Microsoft Office PowerPoint</Application>
  <PresentationFormat>Widescreen</PresentationFormat>
  <Paragraphs>110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Aptos</vt:lpstr>
      <vt:lpstr>Aptos Display</vt:lpstr>
      <vt:lpstr>Arial</vt:lpstr>
      <vt:lpstr>Office Theme</vt:lpstr>
      <vt:lpstr>PLT Wound care clinics </vt:lpstr>
      <vt:lpstr>Tier 1 and 2 assessment </vt:lpstr>
      <vt:lpstr>Lower limb assessment (Northamptonshire lower limb wound pathway) </vt:lpstr>
      <vt:lpstr>Red flags </vt:lpstr>
      <vt:lpstr>Lower limb wounds – ABPI thresholds </vt:lpstr>
      <vt:lpstr>Lower limb wound pathway </vt:lpstr>
      <vt:lpstr>Ardens template </vt:lpstr>
      <vt:lpstr>Body mapping </vt:lpstr>
      <vt:lpstr>Pressure index </vt:lpstr>
      <vt:lpstr>Wound healing </vt:lpstr>
      <vt:lpstr>Northamptonshire Tiered Wound Pathway </vt:lpstr>
      <vt:lpstr>Tier 1 and 2 </vt:lpstr>
      <vt:lpstr>Tier 3 and tier 4 escalation triggers </vt:lpstr>
      <vt:lpstr>Upward referral </vt:lpstr>
      <vt:lpstr>Downward referral </vt:lpstr>
      <vt:lpstr>Delegation of care</vt:lpstr>
      <vt:lpstr>Pressure relief </vt:lpstr>
      <vt:lpstr>Across the whole system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Stairs Sam</dc:creator>
  <cp:lastModifiedBy>Stairs Sam</cp:lastModifiedBy>
  <cp:revision>2</cp:revision>
  <dcterms:created xsi:type="dcterms:W3CDTF">2026-05-12T22:29:07Z</dcterms:created>
  <dcterms:modified xsi:type="dcterms:W3CDTF">2026-05-15T23:15:50Z</dcterms:modified>
</cp:coreProperties>
</file>