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0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503" autoAdjust="0"/>
  </p:normalViewPr>
  <p:slideViewPr>
    <p:cSldViewPr snapToGrid="0">
      <p:cViewPr>
        <p:scale>
          <a:sx n="93" d="100"/>
          <a:sy n="93" d="100"/>
        </p:scale>
        <p:origin x="-424" y="-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E6D3DA-06DD-4A2F-A63A-0B10162A689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4268412-FBFA-46EA-AE1F-697B156C29D9}">
      <dgm:prSet/>
      <dgm:spPr/>
      <dgm:t>
        <a:bodyPr/>
        <a:lstStyle/>
        <a:p>
          <a:r>
            <a:rPr lang="en-US" b="1"/>
            <a:t>Recognising  Fungal Infection</a:t>
          </a:r>
          <a:r>
            <a:rPr lang="en-US"/>
            <a:t>​</a:t>
          </a:r>
        </a:p>
      </dgm:t>
    </dgm:pt>
    <dgm:pt modelId="{42FB072E-9F13-48C3-BEDC-77AE474B7234}" type="parTrans" cxnId="{4A4523F3-CDFB-4458-8A43-5DF45DDEABEB}">
      <dgm:prSet/>
      <dgm:spPr/>
      <dgm:t>
        <a:bodyPr/>
        <a:lstStyle/>
        <a:p>
          <a:endParaRPr lang="en-US"/>
        </a:p>
      </dgm:t>
    </dgm:pt>
    <dgm:pt modelId="{9E43BBD1-F192-471B-AF70-3F4CC035EECA}" type="sibTrans" cxnId="{4A4523F3-CDFB-4458-8A43-5DF45DDEABEB}">
      <dgm:prSet/>
      <dgm:spPr/>
      <dgm:t>
        <a:bodyPr/>
        <a:lstStyle/>
        <a:p>
          <a:endParaRPr lang="en-US"/>
        </a:p>
      </dgm:t>
    </dgm:pt>
    <dgm:pt modelId="{52D326FA-A2C8-45F6-9F9D-F15446005AF0}">
      <dgm:prSet/>
      <dgm:spPr/>
      <dgm:t>
        <a:bodyPr/>
        <a:lstStyle/>
        <a:p>
          <a:r>
            <a:rPr lang="en-US" b="1" dirty="0"/>
            <a:t>Differentiation from Other Conditions</a:t>
          </a:r>
          <a:r>
            <a:rPr lang="en-US" dirty="0"/>
            <a:t>​</a:t>
          </a:r>
        </a:p>
      </dgm:t>
    </dgm:pt>
    <dgm:pt modelId="{DA5307D3-E9EE-425B-9A81-83FBD11DC864}" type="parTrans" cxnId="{8DCC8786-1A22-48E1-BF2D-B2355155DE5F}">
      <dgm:prSet/>
      <dgm:spPr/>
      <dgm:t>
        <a:bodyPr/>
        <a:lstStyle/>
        <a:p>
          <a:endParaRPr lang="en-US"/>
        </a:p>
      </dgm:t>
    </dgm:pt>
    <dgm:pt modelId="{7089E4A4-9FB5-453E-9411-2322A8A446B6}" type="sibTrans" cxnId="{8DCC8786-1A22-48E1-BF2D-B2355155DE5F}">
      <dgm:prSet/>
      <dgm:spPr/>
      <dgm:t>
        <a:bodyPr/>
        <a:lstStyle/>
        <a:p>
          <a:endParaRPr lang="en-US"/>
        </a:p>
      </dgm:t>
    </dgm:pt>
    <dgm:pt modelId="{FB40B2AF-D187-40DE-9730-39BF44E9BC7B}">
      <dgm:prSet/>
      <dgm:spPr/>
      <dgm:t>
        <a:bodyPr/>
        <a:lstStyle/>
        <a:p>
          <a:r>
            <a:rPr lang="en-US" b="1"/>
            <a:t>Clinical Diagnosis and Investigations</a:t>
          </a:r>
          <a:r>
            <a:rPr lang="en-US"/>
            <a:t>​</a:t>
          </a:r>
        </a:p>
      </dgm:t>
    </dgm:pt>
    <dgm:pt modelId="{924DBC9D-2933-4623-9818-FA3EF562F153}" type="parTrans" cxnId="{B0DBC125-AEA7-4854-AAB6-DAA1009899FD}">
      <dgm:prSet/>
      <dgm:spPr/>
      <dgm:t>
        <a:bodyPr/>
        <a:lstStyle/>
        <a:p>
          <a:endParaRPr lang="en-US"/>
        </a:p>
      </dgm:t>
    </dgm:pt>
    <dgm:pt modelId="{B1E33B29-40DE-4BC9-8FCB-22E8157223B6}" type="sibTrans" cxnId="{B0DBC125-AEA7-4854-AAB6-DAA1009899FD}">
      <dgm:prSet/>
      <dgm:spPr/>
      <dgm:t>
        <a:bodyPr/>
        <a:lstStyle/>
        <a:p>
          <a:endParaRPr lang="en-US"/>
        </a:p>
      </dgm:t>
    </dgm:pt>
    <dgm:pt modelId="{569C8B76-377E-4C32-91D0-EC474C3732AD}">
      <dgm:prSet/>
      <dgm:spPr/>
      <dgm:t>
        <a:bodyPr/>
        <a:lstStyle/>
        <a:p>
          <a:r>
            <a:rPr lang="en-US" b="1"/>
            <a:t>Effective Treatment Strategies</a:t>
          </a:r>
          <a:r>
            <a:rPr lang="en-US"/>
            <a:t>​</a:t>
          </a:r>
        </a:p>
      </dgm:t>
    </dgm:pt>
    <dgm:pt modelId="{062A31A6-0534-492D-BB40-C888FB0B13E6}" type="parTrans" cxnId="{E041154E-9883-4520-8FA9-0522EE05524D}">
      <dgm:prSet/>
      <dgm:spPr/>
      <dgm:t>
        <a:bodyPr/>
        <a:lstStyle/>
        <a:p>
          <a:endParaRPr lang="en-US"/>
        </a:p>
      </dgm:t>
    </dgm:pt>
    <dgm:pt modelId="{4C72C258-5F99-4160-822A-27E1F60B43BC}" type="sibTrans" cxnId="{E041154E-9883-4520-8FA9-0522EE05524D}">
      <dgm:prSet/>
      <dgm:spPr/>
      <dgm:t>
        <a:bodyPr/>
        <a:lstStyle/>
        <a:p>
          <a:endParaRPr lang="en-US"/>
        </a:p>
      </dgm:t>
    </dgm:pt>
    <dgm:pt modelId="{936D6689-795A-4DDC-BAA4-9C60F636E18F}" type="pres">
      <dgm:prSet presAssocID="{27E6D3DA-06DD-4A2F-A63A-0B10162A6893}" presName="linear" presStyleCnt="0">
        <dgm:presLayoutVars>
          <dgm:animLvl val="lvl"/>
          <dgm:resizeHandles val="exact"/>
        </dgm:presLayoutVars>
      </dgm:prSet>
      <dgm:spPr/>
    </dgm:pt>
    <dgm:pt modelId="{C2BEB004-F6CF-4576-B245-F845B5197147}" type="pres">
      <dgm:prSet presAssocID="{94268412-FBFA-46EA-AE1F-697B156C29D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23600423-E006-46BD-A85B-FCE88E73F885}" type="pres">
      <dgm:prSet presAssocID="{9E43BBD1-F192-471B-AF70-3F4CC035EECA}" presName="spacer" presStyleCnt="0"/>
      <dgm:spPr/>
    </dgm:pt>
    <dgm:pt modelId="{12F52C35-EF59-4EF6-A8A7-8FAFEA76C188}" type="pres">
      <dgm:prSet presAssocID="{52D326FA-A2C8-45F6-9F9D-F15446005AF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B1AED80-0A81-4B2A-8398-D691471BE7F3}" type="pres">
      <dgm:prSet presAssocID="{7089E4A4-9FB5-453E-9411-2322A8A446B6}" presName="spacer" presStyleCnt="0"/>
      <dgm:spPr/>
    </dgm:pt>
    <dgm:pt modelId="{A9BE7145-98D7-4AB3-B672-FA6C0231CDEB}" type="pres">
      <dgm:prSet presAssocID="{FB40B2AF-D187-40DE-9730-39BF44E9BC7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A4AB33E-1FF2-4B80-9D12-7AF9CB727905}" type="pres">
      <dgm:prSet presAssocID="{B1E33B29-40DE-4BC9-8FCB-22E8157223B6}" presName="spacer" presStyleCnt="0"/>
      <dgm:spPr/>
    </dgm:pt>
    <dgm:pt modelId="{56F1A25D-3DF8-46C7-A8CC-7A9F2671C162}" type="pres">
      <dgm:prSet presAssocID="{569C8B76-377E-4C32-91D0-EC474C3732AD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B0DBC125-AEA7-4854-AAB6-DAA1009899FD}" srcId="{27E6D3DA-06DD-4A2F-A63A-0B10162A6893}" destId="{FB40B2AF-D187-40DE-9730-39BF44E9BC7B}" srcOrd="2" destOrd="0" parTransId="{924DBC9D-2933-4623-9818-FA3EF562F153}" sibTransId="{B1E33B29-40DE-4BC9-8FCB-22E8157223B6}"/>
    <dgm:cxn modelId="{F261AC2E-3609-4290-974F-B0E4260FFFE9}" type="presOf" srcId="{52D326FA-A2C8-45F6-9F9D-F15446005AF0}" destId="{12F52C35-EF59-4EF6-A8A7-8FAFEA76C188}" srcOrd="0" destOrd="0" presId="urn:microsoft.com/office/officeart/2005/8/layout/vList2"/>
    <dgm:cxn modelId="{06BB3734-F5E0-4DDE-992D-1F96140D8A12}" type="presOf" srcId="{FB40B2AF-D187-40DE-9730-39BF44E9BC7B}" destId="{A9BE7145-98D7-4AB3-B672-FA6C0231CDEB}" srcOrd="0" destOrd="0" presId="urn:microsoft.com/office/officeart/2005/8/layout/vList2"/>
    <dgm:cxn modelId="{49291D5F-92CD-421B-B732-B3ED0B6E62C0}" type="presOf" srcId="{569C8B76-377E-4C32-91D0-EC474C3732AD}" destId="{56F1A25D-3DF8-46C7-A8CC-7A9F2671C162}" srcOrd="0" destOrd="0" presId="urn:microsoft.com/office/officeart/2005/8/layout/vList2"/>
    <dgm:cxn modelId="{4540F644-A163-4C2E-8566-A89C23312E5D}" type="presOf" srcId="{27E6D3DA-06DD-4A2F-A63A-0B10162A6893}" destId="{936D6689-795A-4DDC-BAA4-9C60F636E18F}" srcOrd="0" destOrd="0" presId="urn:microsoft.com/office/officeart/2005/8/layout/vList2"/>
    <dgm:cxn modelId="{E041154E-9883-4520-8FA9-0522EE05524D}" srcId="{27E6D3DA-06DD-4A2F-A63A-0B10162A6893}" destId="{569C8B76-377E-4C32-91D0-EC474C3732AD}" srcOrd="3" destOrd="0" parTransId="{062A31A6-0534-492D-BB40-C888FB0B13E6}" sibTransId="{4C72C258-5F99-4160-822A-27E1F60B43BC}"/>
    <dgm:cxn modelId="{79F5C253-B3C6-402A-82C0-753D32A6AAB3}" type="presOf" srcId="{94268412-FBFA-46EA-AE1F-697B156C29D9}" destId="{C2BEB004-F6CF-4576-B245-F845B5197147}" srcOrd="0" destOrd="0" presId="urn:microsoft.com/office/officeart/2005/8/layout/vList2"/>
    <dgm:cxn modelId="{8DCC8786-1A22-48E1-BF2D-B2355155DE5F}" srcId="{27E6D3DA-06DD-4A2F-A63A-0B10162A6893}" destId="{52D326FA-A2C8-45F6-9F9D-F15446005AF0}" srcOrd="1" destOrd="0" parTransId="{DA5307D3-E9EE-425B-9A81-83FBD11DC864}" sibTransId="{7089E4A4-9FB5-453E-9411-2322A8A446B6}"/>
    <dgm:cxn modelId="{4A4523F3-CDFB-4458-8A43-5DF45DDEABEB}" srcId="{27E6D3DA-06DD-4A2F-A63A-0B10162A6893}" destId="{94268412-FBFA-46EA-AE1F-697B156C29D9}" srcOrd="0" destOrd="0" parTransId="{42FB072E-9F13-48C3-BEDC-77AE474B7234}" sibTransId="{9E43BBD1-F192-471B-AF70-3F4CC035EECA}"/>
    <dgm:cxn modelId="{7B432BC3-D4F5-4D62-8FDB-2F6C75BD239F}" type="presParOf" srcId="{936D6689-795A-4DDC-BAA4-9C60F636E18F}" destId="{C2BEB004-F6CF-4576-B245-F845B5197147}" srcOrd="0" destOrd="0" presId="urn:microsoft.com/office/officeart/2005/8/layout/vList2"/>
    <dgm:cxn modelId="{D1602CA6-F1C3-4B96-9D45-88F8F57F11BC}" type="presParOf" srcId="{936D6689-795A-4DDC-BAA4-9C60F636E18F}" destId="{23600423-E006-46BD-A85B-FCE88E73F885}" srcOrd="1" destOrd="0" presId="urn:microsoft.com/office/officeart/2005/8/layout/vList2"/>
    <dgm:cxn modelId="{302D7CD6-6392-4E11-8396-6E465AEBE6F3}" type="presParOf" srcId="{936D6689-795A-4DDC-BAA4-9C60F636E18F}" destId="{12F52C35-EF59-4EF6-A8A7-8FAFEA76C188}" srcOrd="2" destOrd="0" presId="urn:microsoft.com/office/officeart/2005/8/layout/vList2"/>
    <dgm:cxn modelId="{E350C222-5176-4C89-85E7-6695E5E8C747}" type="presParOf" srcId="{936D6689-795A-4DDC-BAA4-9C60F636E18F}" destId="{4B1AED80-0A81-4B2A-8398-D691471BE7F3}" srcOrd="3" destOrd="0" presId="urn:microsoft.com/office/officeart/2005/8/layout/vList2"/>
    <dgm:cxn modelId="{34D119BC-B749-4D38-9660-94DB7B16A81E}" type="presParOf" srcId="{936D6689-795A-4DDC-BAA4-9C60F636E18F}" destId="{A9BE7145-98D7-4AB3-B672-FA6C0231CDEB}" srcOrd="4" destOrd="0" presId="urn:microsoft.com/office/officeart/2005/8/layout/vList2"/>
    <dgm:cxn modelId="{E29AABD3-0D19-4EF8-B340-BADFF63BBCD4}" type="presParOf" srcId="{936D6689-795A-4DDC-BAA4-9C60F636E18F}" destId="{FA4AB33E-1FF2-4B80-9D12-7AF9CB727905}" srcOrd="5" destOrd="0" presId="urn:microsoft.com/office/officeart/2005/8/layout/vList2"/>
    <dgm:cxn modelId="{EAA73B2D-856E-4370-B8FE-93036529BFE9}" type="presParOf" srcId="{936D6689-795A-4DDC-BAA4-9C60F636E18F}" destId="{56F1A25D-3DF8-46C7-A8CC-7A9F2671C16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580DE5-D893-489A-8B7F-8B9DB9F6DD13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D783AEE-3AD4-4FF7-9CD6-15D2318DE719}">
      <dgm:prSet/>
      <dgm:spPr/>
      <dgm:t>
        <a:bodyPr/>
        <a:lstStyle/>
        <a:p>
          <a:r>
            <a:rPr lang="en-US" b="1"/>
            <a:t>Impact of Missed Diagnosis</a:t>
          </a:r>
          <a:r>
            <a:rPr lang="en-US"/>
            <a:t>​</a:t>
          </a:r>
        </a:p>
      </dgm:t>
    </dgm:pt>
    <dgm:pt modelId="{0CBD39C6-7BF7-4ED1-BEED-7BA837A155AB}" type="parTrans" cxnId="{013B902F-0697-4C87-A656-178ED581A02D}">
      <dgm:prSet/>
      <dgm:spPr/>
      <dgm:t>
        <a:bodyPr/>
        <a:lstStyle/>
        <a:p>
          <a:endParaRPr lang="en-US"/>
        </a:p>
      </dgm:t>
    </dgm:pt>
    <dgm:pt modelId="{CC198BBB-80C0-4769-9D23-6326610B4EE0}" type="sibTrans" cxnId="{013B902F-0697-4C87-A656-178ED581A02D}">
      <dgm:prSet/>
      <dgm:spPr/>
      <dgm:t>
        <a:bodyPr/>
        <a:lstStyle/>
        <a:p>
          <a:endParaRPr lang="en-US"/>
        </a:p>
      </dgm:t>
    </dgm:pt>
    <dgm:pt modelId="{CF0F5459-C4E2-4EE7-B600-953D63EAE892}">
      <dgm:prSet/>
      <dgm:spPr/>
      <dgm:t>
        <a:bodyPr/>
        <a:lstStyle/>
        <a:p>
          <a:r>
            <a:rPr lang="en-US"/>
            <a:t>Missed fungal infections cause prolonged discomfort and worsen skin breakdown in vulnerable patients.​</a:t>
          </a:r>
        </a:p>
      </dgm:t>
    </dgm:pt>
    <dgm:pt modelId="{BB5C6852-94E8-45DB-990D-F47BAEE77597}" type="parTrans" cxnId="{098126A1-0905-4F34-BB6F-1F18B5ADDAF2}">
      <dgm:prSet/>
      <dgm:spPr/>
      <dgm:t>
        <a:bodyPr/>
        <a:lstStyle/>
        <a:p>
          <a:endParaRPr lang="en-US"/>
        </a:p>
      </dgm:t>
    </dgm:pt>
    <dgm:pt modelId="{BA60E75B-7078-4A0B-8A32-BB5C92E09E94}" type="sibTrans" cxnId="{098126A1-0905-4F34-BB6F-1F18B5ADDAF2}">
      <dgm:prSet/>
      <dgm:spPr/>
      <dgm:t>
        <a:bodyPr/>
        <a:lstStyle/>
        <a:p>
          <a:endParaRPr lang="en-US"/>
        </a:p>
      </dgm:t>
    </dgm:pt>
    <dgm:pt modelId="{90423E74-EFB2-466B-AEC1-87700551789F}">
      <dgm:prSet/>
      <dgm:spPr/>
      <dgm:t>
        <a:bodyPr/>
        <a:lstStyle/>
        <a:p>
          <a:r>
            <a:rPr lang="en-US" b="1"/>
            <a:t>Complications in Wound Healing</a:t>
          </a:r>
          <a:r>
            <a:rPr lang="en-US"/>
            <a:t>​</a:t>
          </a:r>
        </a:p>
      </dgm:t>
    </dgm:pt>
    <dgm:pt modelId="{285C2E6B-F051-472F-B52A-1F6713363941}" type="parTrans" cxnId="{A4C8E694-1592-4C6A-9624-1FD1FADBEB90}">
      <dgm:prSet/>
      <dgm:spPr/>
      <dgm:t>
        <a:bodyPr/>
        <a:lstStyle/>
        <a:p>
          <a:endParaRPr lang="en-US"/>
        </a:p>
      </dgm:t>
    </dgm:pt>
    <dgm:pt modelId="{7CAD9AA5-2368-4311-871D-48AE145D1559}" type="sibTrans" cxnId="{A4C8E694-1592-4C6A-9624-1FD1FADBEB90}">
      <dgm:prSet/>
      <dgm:spPr/>
      <dgm:t>
        <a:bodyPr/>
        <a:lstStyle/>
        <a:p>
          <a:endParaRPr lang="en-US"/>
        </a:p>
      </dgm:t>
    </dgm:pt>
    <dgm:pt modelId="{72633279-71B9-4D94-A8C2-FC1F1BBE30D0}">
      <dgm:prSet/>
      <dgm:spPr/>
      <dgm:t>
        <a:bodyPr/>
        <a:lstStyle/>
        <a:p>
          <a:r>
            <a:rPr lang="en-US"/>
            <a:t>Fungal infections delay healing by increasing wound maceration and causing recurrent deterioration.​</a:t>
          </a:r>
        </a:p>
      </dgm:t>
    </dgm:pt>
    <dgm:pt modelId="{15B1C29E-E8D5-4C06-9367-14F37BD4FFD2}" type="parTrans" cxnId="{DF1468CA-CBFC-4E91-BD13-38A532E00DDE}">
      <dgm:prSet/>
      <dgm:spPr/>
      <dgm:t>
        <a:bodyPr/>
        <a:lstStyle/>
        <a:p>
          <a:endParaRPr lang="en-US"/>
        </a:p>
      </dgm:t>
    </dgm:pt>
    <dgm:pt modelId="{21E577A3-182B-4C7C-8856-AFA635C5E0E6}" type="sibTrans" cxnId="{DF1468CA-CBFC-4E91-BD13-38A532E00DDE}">
      <dgm:prSet/>
      <dgm:spPr/>
      <dgm:t>
        <a:bodyPr/>
        <a:lstStyle/>
        <a:p>
          <a:endParaRPr lang="en-US"/>
        </a:p>
      </dgm:t>
    </dgm:pt>
    <dgm:pt modelId="{CF5E85DF-EAF4-4AEB-8B70-09DF185561CA}">
      <dgm:prSet/>
      <dgm:spPr/>
      <dgm:t>
        <a:bodyPr/>
        <a:lstStyle/>
        <a:p>
          <a:r>
            <a:rPr lang="en-US" b="1"/>
            <a:t>Antibiotic Misuse Consequences</a:t>
          </a:r>
          <a:r>
            <a:rPr lang="en-US"/>
            <a:t>​</a:t>
          </a:r>
        </a:p>
      </dgm:t>
    </dgm:pt>
    <dgm:pt modelId="{087EF7F8-BA7C-42BF-A0E3-A6C41321B85B}" type="parTrans" cxnId="{7CF7DDA9-212E-49EE-86F6-8A512FE22C73}">
      <dgm:prSet/>
      <dgm:spPr/>
      <dgm:t>
        <a:bodyPr/>
        <a:lstStyle/>
        <a:p>
          <a:endParaRPr lang="en-US"/>
        </a:p>
      </dgm:t>
    </dgm:pt>
    <dgm:pt modelId="{4742D0DF-167C-4704-B44A-485F1FC31C48}" type="sibTrans" cxnId="{7CF7DDA9-212E-49EE-86F6-8A512FE22C73}">
      <dgm:prSet/>
      <dgm:spPr/>
      <dgm:t>
        <a:bodyPr/>
        <a:lstStyle/>
        <a:p>
          <a:endParaRPr lang="en-US"/>
        </a:p>
      </dgm:t>
    </dgm:pt>
    <dgm:pt modelId="{2B3D93FD-9324-42D5-A883-806DC06D7AE4}">
      <dgm:prSet/>
      <dgm:spPr/>
      <dgm:t>
        <a:bodyPr/>
        <a:lstStyle/>
        <a:p>
          <a:r>
            <a:rPr lang="en-US"/>
            <a:t>Inappropriate antibiotic use disrupts skin microbiome and promotes fungal overgrowth, worsening outcomes.​</a:t>
          </a:r>
        </a:p>
      </dgm:t>
    </dgm:pt>
    <dgm:pt modelId="{08EFBAF6-1FEC-4F6A-88BF-A0ABB1FC1ABA}" type="parTrans" cxnId="{21F28C97-1C2D-487B-BF91-C4E48DA1F271}">
      <dgm:prSet/>
      <dgm:spPr/>
      <dgm:t>
        <a:bodyPr/>
        <a:lstStyle/>
        <a:p>
          <a:endParaRPr lang="en-US"/>
        </a:p>
      </dgm:t>
    </dgm:pt>
    <dgm:pt modelId="{F77646E0-52B3-4103-8E06-BA47F85FB634}" type="sibTrans" cxnId="{21F28C97-1C2D-487B-BF91-C4E48DA1F271}">
      <dgm:prSet/>
      <dgm:spPr/>
      <dgm:t>
        <a:bodyPr/>
        <a:lstStyle/>
        <a:p>
          <a:endParaRPr lang="en-US"/>
        </a:p>
      </dgm:t>
    </dgm:pt>
    <dgm:pt modelId="{6B18A804-1605-4619-9BDD-161DE07218C4}">
      <dgm:prSet/>
      <dgm:spPr/>
      <dgm:t>
        <a:bodyPr/>
        <a:lstStyle/>
        <a:p>
          <a:r>
            <a:rPr lang="en-US" b="1"/>
            <a:t>Importance of Early Recognition</a:t>
          </a:r>
          <a:r>
            <a:rPr lang="en-US"/>
            <a:t>​</a:t>
          </a:r>
        </a:p>
      </dgm:t>
    </dgm:pt>
    <dgm:pt modelId="{9602C587-12F5-4BA6-A7A2-62924488C3B9}" type="parTrans" cxnId="{23D8A713-0662-49F5-A92B-3C55D7F542F3}">
      <dgm:prSet/>
      <dgm:spPr/>
      <dgm:t>
        <a:bodyPr/>
        <a:lstStyle/>
        <a:p>
          <a:endParaRPr lang="en-US"/>
        </a:p>
      </dgm:t>
    </dgm:pt>
    <dgm:pt modelId="{B8954B48-7D2E-468D-817D-93FFECBAA686}" type="sibTrans" cxnId="{23D8A713-0662-49F5-A92B-3C55D7F542F3}">
      <dgm:prSet/>
      <dgm:spPr/>
      <dgm:t>
        <a:bodyPr/>
        <a:lstStyle/>
        <a:p>
          <a:endParaRPr lang="en-US"/>
        </a:p>
      </dgm:t>
    </dgm:pt>
    <dgm:pt modelId="{B7BED6BC-97F0-4294-B1D5-B4A295BA00B1}">
      <dgm:prSet/>
      <dgm:spPr/>
      <dgm:t>
        <a:bodyPr/>
        <a:lstStyle/>
        <a:p>
          <a:r>
            <a:rPr lang="en-US"/>
            <a:t>Early fungal infection detection enables targeted treatment and reduces healthcare burden.​</a:t>
          </a:r>
        </a:p>
      </dgm:t>
    </dgm:pt>
    <dgm:pt modelId="{A92D038A-8637-453A-95BB-B0602D66CBDB}" type="parTrans" cxnId="{6D844EED-7034-47D3-943F-0FAEECE07697}">
      <dgm:prSet/>
      <dgm:spPr/>
      <dgm:t>
        <a:bodyPr/>
        <a:lstStyle/>
        <a:p>
          <a:endParaRPr lang="en-US"/>
        </a:p>
      </dgm:t>
    </dgm:pt>
    <dgm:pt modelId="{EBF9BE73-FD64-43F3-A972-DB85F22D3390}" type="sibTrans" cxnId="{6D844EED-7034-47D3-943F-0FAEECE07697}">
      <dgm:prSet/>
      <dgm:spPr/>
      <dgm:t>
        <a:bodyPr/>
        <a:lstStyle/>
        <a:p>
          <a:endParaRPr lang="en-US"/>
        </a:p>
      </dgm:t>
    </dgm:pt>
    <dgm:pt modelId="{5BC98ECB-FC4E-489D-84F2-31FEB762C464}" type="pres">
      <dgm:prSet presAssocID="{84580DE5-D893-489A-8B7F-8B9DB9F6DD13}" presName="Name0" presStyleCnt="0">
        <dgm:presLayoutVars>
          <dgm:dir/>
          <dgm:resizeHandles val="exact"/>
        </dgm:presLayoutVars>
      </dgm:prSet>
      <dgm:spPr/>
    </dgm:pt>
    <dgm:pt modelId="{468B6F75-BE56-4E41-83E7-7925E0F43147}" type="pres">
      <dgm:prSet presAssocID="{7D783AEE-3AD4-4FF7-9CD6-15D2318DE719}" presName="node" presStyleLbl="node1" presStyleIdx="0" presStyleCnt="8">
        <dgm:presLayoutVars>
          <dgm:bulletEnabled val="1"/>
        </dgm:presLayoutVars>
      </dgm:prSet>
      <dgm:spPr/>
    </dgm:pt>
    <dgm:pt modelId="{40C511A9-BF44-49A7-9364-7A0E5AC71683}" type="pres">
      <dgm:prSet presAssocID="{CC198BBB-80C0-4769-9D23-6326610B4EE0}" presName="sibTrans" presStyleLbl="sibTrans1D1" presStyleIdx="0" presStyleCnt="7"/>
      <dgm:spPr/>
    </dgm:pt>
    <dgm:pt modelId="{0ACC34C9-D18D-40BC-9239-EABCD5A3924B}" type="pres">
      <dgm:prSet presAssocID="{CC198BBB-80C0-4769-9D23-6326610B4EE0}" presName="connectorText" presStyleLbl="sibTrans1D1" presStyleIdx="0" presStyleCnt="7"/>
      <dgm:spPr/>
    </dgm:pt>
    <dgm:pt modelId="{28FCCEE0-9A22-4921-A42C-47C4F051E498}" type="pres">
      <dgm:prSet presAssocID="{CF0F5459-C4E2-4EE7-B600-953D63EAE892}" presName="node" presStyleLbl="node1" presStyleIdx="1" presStyleCnt="8">
        <dgm:presLayoutVars>
          <dgm:bulletEnabled val="1"/>
        </dgm:presLayoutVars>
      </dgm:prSet>
      <dgm:spPr/>
    </dgm:pt>
    <dgm:pt modelId="{9164777B-CB0C-4CEB-8E7F-FEA90F8B3407}" type="pres">
      <dgm:prSet presAssocID="{BA60E75B-7078-4A0B-8A32-BB5C92E09E94}" presName="sibTrans" presStyleLbl="sibTrans1D1" presStyleIdx="1" presStyleCnt="7"/>
      <dgm:spPr/>
    </dgm:pt>
    <dgm:pt modelId="{44B8EDC9-E09B-4FBF-AF4B-8A628149B14E}" type="pres">
      <dgm:prSet presAssocID="{BA60E75B-7078-4A0B-8A32-BB5C92E09E94}" presName="connectorText" presStyleLbl="sibTrans1D1" presStyleIdx="1" presStyleCnt="7"/>
      <dgm:spPr/>
    </dgm:pt>
    <dgm:pt modelId="{FB448400-7903-41FA-A220-B28D4D5A0FB6}" type="pres">
      <dgm:prSet presAssocID="{90423E74-EFB2-466B-AEC1-87700551789F}" presName="node" presStyleLbl="node1" presStyleIdx="2" presStyleCnt="8">
        <dgm:presLayoutVars>
          <dgm:bulletEnabled val="1"/>
        </dgm:presLayoutVars>
      </dgm:prSet>
      <dgm:spPr/>
    </dgm:pt>
    <dgm:pt modelId="{05C19BB5-8F31-4F63-BE71-65FFCF3D0087}" type="pres">
      <dgm:prSet presAssocID="{7CAD9AA5-2368-4311-871D-48AE145D1559}" presName="sibTrans" presStyleLbl="sibTrans1D1" presStyleIdx="2" presStyleCnt="7"/>
      <dgm:spPr/>
    </dgm:pt>
    <dgm:pt modelId="{735A7134-895E-4A44-92F3-32A266888B45}" type="pres">
      <dgm:prSet presAssocID="{7CAD9AA5-2368-4311-871D-48AE145D1559}" presName="connectorText" presStyleLbl="sibTrans1D1" presStyleIdx="2" presStyleCnt="7"/>
      <dgm:spPr/>
    </dgm:pt>
    <dgm:pt modelId="{706D5015-5CDA-4DC7-A18B-CBD442FB2A69}" type="pres">
      <dgm:prSet presAssocID="{72633279-71B9-4D94-A8C2-FC1F1BBE30D0}" presName="node" presStyleLbl="node1" presStyleIdx="3" presStyleCnt="8">
        <dgm:presLayoutVars>
          <dgm:bulletEnabled val="1"/>
        </dgm:presLayoutVars>
      </dgm:prSet>
      <dgm:spPr/>
    </dgm:pt>
    <dgm:pt modelId="{F3400832-4B23-4FAA-A0F1-3541372E82D6}" type="pres">
      <dgm:prSet presAssocID="{21E577A3-182B-4C7C-8856-AFA635C5E0E6}" presName="sibTrans" presStyleLbl="sibTrans1D1" presStyleIdx="3" presStyleCnt="7"/>
      <dgm:spPr/>
    </dgm:pt>
    <dgm:pt modelId="{CA87536C-AF6F-4222-A42E-7D9784A3566E}" type="pres">
      <dgm:prSet presAssocID="{21E577A3-182B-4C7C-8856-AFA635C5E0E6}" presName="connectorText" presStyleLbl="sibTrans1D1" presStyleIdx="3" presStyleCnt="7"/>
      <dgm:spPr/>
    </dgm:pt>
    <dgm:pt modelId="{F7E53A92-DFFC-4B98-ACCE-FD03E31D2D71}" type="pres">
      <dgm:prSet presAssocID="{CF5E85DF-EAF4-4AEB-8B70-09DF185561CA}" presName="node" presStyleLbl="node1" presStyleIdx="4" presStyleCnt="8">
        <dgm:presLayoutVars>
          <dgm:bulletEnabled val="1"/>
        </dgm:presLayoutVars>
      </dgm:prSet>
      <dgm:spPr/>
    </dgm:pt>
    <dgm:pt modelId="{06B3CE74-33B3-4CF1-A5E0-2C9E9E29A9D7}" type="pres">
      <dgm:prSet presAssocID="{4742D0DF-167C-4704-B44A-485F1FC31C48}" presName="sibTrans" presStyleLbl="sibTrans1D1" presStyleIdx="4" presStyleCnt="7"/>
      <dgm:spPr/>
    </dgm:pt>
    <dgm:pt modelId="{FFC22294-F3A3-42F0-B1D2-1F64A0349B9C}" type="pres">
      <dgm:prSet presAssocID="{4742D0DF-167C-4704-B44A-485F1FC31C48}" presName="connectorText" presStyleLbl="sibTrans1D1" presStyleIdx="4" presStyleCnt="7"/>
      <dgm:spPr/>
    </dgm:pt>
    <dgm:pt modelId="{BD0C5982-452F-4F35-AF9F-00F2D380443A}" type="pres">
      <dgm:prSet presAssocID="{2B3D93FD-9324-42D5-A883-806DC06D7AE4}" presName="node" presStyleLbl="node1" presStyleIdx="5" presStyleCnt="8">
        <dgm:presLayoutVars>
          <dgm:bulletEnabled val="1"/>
        </dgm:presLayoutVars>
      </dgm:prSet>
      <dgm:spPr/>
    </dgm:pt>
    <dgm:pt modelId="{7EA4917A-5CFC-4BFE-B0DC-5C9EDA2DDA1B}" type="pres">
      <dgm:prSet presAssocID="{F77646E0-52B3-4103-8E06-BA47F85FB634}" presName="sibTrans" presStyleLbl="sibTrans1D1" presStyleIdx="5" presStyleCnt="7"/>
      <dgm:spPr/>
    </dgm:pt>
    <dgm:pt modelId="{9C440992-24E4-4CF9-9288-4DAE27C926CB}" type="pres">
      <dgm:prSet presAssocID="{F77646E0-52B3-4103-8E06-BA47F85FB634}" presName="connectorText" presStyleLbl="sibTrans1D1" presStyleIdx="5" presStyleCnt="7"/>
      <dgm:spPr/>
    </dgm:pt>
    <dgm:pt modelId="{70261277-DF21-4E71-A373-53C47D950628}" type="pres">
      <dgm:prSet presAssocID="{6B18A804-1605-4619-9BDD-161DE07218C4}" presName="node" presStyleLbl="node1" presStyleIdx="6" presStyleCnt="8">
        <dgm:presLayoutVars>
          <dgm:bulletEnabled val="1"/>
        </dgm:presLayoutVars>
      </dgm:prSet>
      <dgm:spPr/>
    </dgm:pt>
    <dgm:pt modelId="{2BA748FA-21A5-4B69-A827-7BC29B73C7B4}" type="pres">
      <dgm:prSet presAssocID="{B8954B48-7D2E-468D-817D-93FFECBAA686}" presName="sibTrans" presStyleLbl="sibTrans1D1" presStyleIdx="6" presStyleCnt="7"/>
      <dgm:spPr/>
    </dgm:pt>
    <dgm:pt modelId="{AF9C9614-FA2E-4600-954B-0FB6676E5F6D}" type="pres">
      <dgm:prSet presAssocID="{B8954B48-7D2E-468D-817D-93FFECBAA686}" presName="connectorText" presStyleLbl="sibTrans1D1" presStyleIdx="6" presStyleCnt="7"/>
      <dgm:spPr/>
    </dgm:pt>
    <dgm:pt modelId="{B1E1F939-06BF-421C-90A0-CD720FAF7904}" type="pres">
      <dgm:prSet presAssocID="{B7BED6BC-97F0-4294-B1D5-B4A295BA00B1}" presName="node" presStyleLbl="node1" presStyleIdx="7" presStyleCnt="8">
        <dgm:presLayoutVars>
          <dgm:bulletEnabled val="1"/>
        </dgm:presLayoutVars>
      </dgm:prSet>
      <dgm:spPr/>
    </dgm:pt>
  </dgm:ptLst>
  <dgm:cxnLst>
    <dgm:cxn modelId="{BAEB3C00-A4FA-41B9-B382-C092C4F2E84D}" type="presOf" srcId="{21E577A3-182B-4C7C-8856-AFA635C5E0E6}" destId="{F3400832-4B23-4FAA-A0F1-3541372E82D6}" srcOrd="0" destOrd="0" presId="urn:microsoft.com/office/officeart/2016/7/layout/RepeatingBendingProcessNew"/>
    <dgm:cxn modelId="{46922802-6171-46E1-A89E-05D97AA99513}" type="presOf" srcId="{BA60E75B-7078-4A0B-8A32-BB5C92E09E94}" destId="{44B8EDC9-E09B-4FBF-AF4B-8A628149B14E}" srcOrd="1" destOrd="0" presId="urn:microsoft.com/office/officeart/2016/7/layout/RepeatingBendingProcessNew"/>
    <dgm:cxn modelId="{23D8A713-0662-49F5-A92B-3C55D7F542F3}" srcId="{84580DE5-D893-489A-8B7F-8B9DB9F6DD13}" destId="{6B18A804-1605-4619-9BDD-161DE07218C4}" srcOrd="6" destOrd="0" parTransId="{9602C587-12F5-4BA6-A7A2-62924488C3B9}" sibTransId="{B8954B48-7D2E-468D-817D-93FFECBAA686}"/>
    <dgm:cxn modelId="{19F1E41F-7F01-4AFF-84F8-233256F8FAB1}" type="presOf" srcId="{CC198BBB-80C0-4769-9D23-6326610B4EE0}" destId="{0ACC34C9-D18D-40BC-9239-EABCD5A3924B}" srcOrd="1" destOrd="0" presId="urn:microsoft.com/office/officeart/2016/7/layout/RepeatingBendingProcessNew"/>
    <dgm:cxn modelId="{240F582E-E119-4F4D-B5C8-EDD46414E6E0}" type="presOf" srcId="{B8954B48-7D2E-468D-817D-93FFECBAA686}" destId="{AF9C9614-FA2E-4600-954B-0FB6676E5F6D}" srcOrd="1" destOrd="0" presId="urn:microsoft.com/office/officeart/2016/7/layout/RepeatingBendingProcessNew"/>
    <dgm:cxn modelId="{013B902F-0697-4C87-A656-178ED581A02D}" srcId="{84580DE5-D893-489A-8B7F-8B9DB9F6DD13}" destId="{7D783AEE-3AD4-4FF7-9CD6-15D2318DE719}" srcOrd="0" destOrd="0" parTransId="{0CBD39C6-7BF7-4ED1-BEED-7BA837A155AB}" sibTransId="{CC198BBB-80C0-4769-9D23-6326610B4EE0}"/>
    <dgm:cxn modelId="{64C81E41-169A-448D-989E-CC6BDE647BCA}" type="presOf" srcId="{BA60E75B-7078-4A0B-8A32-BB5C92E09E94}" destId="{9164777B-CB0C-4CEB-8E7F-FEA90F8B3407}" srcOrd="0" destOrd="0" presId="urn:microsoft.com/office/officeart/2016/7/layout/RepeatingBendingProcessNew"/>
    <dgm:cxn modelId="{94807743-2AD0-482D-989D-B9EA06D7F639}" type="presOf" srcId="{2B3D93FD-9324-42D5-A883-806DC06D7AE4}" destId="{BD0C5982-452F-4F35-AF9F-00F2D380443A}" srcOrd="0" destOrd="0" presId="urn:microsoft.com/office/officeart/2016/7/layout/RepeatingBendingProcessNew"/>
    <dgm:cxn modelId="{E4DDC943-969E-46D9-B743-8715CE91BC42}" type="presOf" srcId="{4742D0DF-167C-4704-B44A-485F1FC31C48}" destId="{FFC22294-F3A3-42F0-B1D2-1F64A0349B9C}" srcOrd="1" destOrd="0" presId="urn:microsoft.com/office/officeart/2016/7/layout/RepeatingBendingProcessNew"/>
    <dgm:cxn modelId="{A0C90748-3BD0-4A8C-9A7D-D7F9807982B8}" type="presOf" srcId="{6B18A804-1605-4619-9BDD-161DE07218C4}" destId="{70261277-DF21-4E71-A373-53C47D950628}" srcOrd="0" destOrd="0" presId="urn:microsoft.com/office/officeart/2016/7/layout/RepeatingBendingProcessNew"/>
    <dgm:cxn modelId="{FE2D3974-FFF2-4070-A8F8-1227CB8D5D3D}" type="presOf" srcId="{CF5E85DF-EAF4-4AEB-8B70-09DF185561CA}" destId="{F7E53A92-DFFC-4B98-ACCE-FD03E31D2D71}" srcOrd="0" destOrd="0" presId="urn:microsoft.com/office/officeart/2016/7/layout/RepeatingBendingProcessNew"/>
    <dgm:cxn modelId="{4FFB8C54-F08A-4C72-9D30-7DA5A6894734}" type="presOf" srcId="{21E577A3-182B-4C7C-8856-AFA635C5E0E6}" destId="{CA87536C-AF6F-4222-A42E-7D9784A3566E}" srcOrd="1" destOrd="0" presId="urn:microsoft.com/office/officeart/2016/7/layout/RepeatingBendingProcessNew"/>
    <dgm:cxn modelId="{B2241476-83A2-455A-80EE-7DAD1F6713D2}" type="presOf" srcId="{B8954B48-7D2E-468D-817D-93FFECBAA686}" destId="{2BA748FA-21A5-4B69-A827-7BC29B73C7B4}" srcOrd="0" destOrd="0" presId="urn:microsoft.com/office/officeart/2016/7/layout/RepeatingBendingProcessNew"/>
    <dgm:cxn modelId="{26343377-7D49-45A8-9EC9-7ADB6F1CCD1E}" type="presOf" srcId="{84580DE5-D893-489A-8B7F-8B9DB9F6DD13}" destId="{5BC98ECB-FC4E-489D-84F2-31FEB762C464}" srcOrd="0" destOrd="0" presId="urn:microsoft.com/office/officeart/2016/7/layout/RepeatingBendingProcessNew"/>
    <dgm:cxn modelId="{34C78258-6516-4491-A335-897DAAFE3BC7}" type="presOf" srcId="{F77646E0-52B3-4103-8E06-BA47F85FB634}" destId="{7EA4917A-5CFC-4BFE-B0DC-5C9EDA2DDA1B}" srcOrd="0" destOrd="0" presId="urn:microsoft.com/office/officeart/2016/7/layout/RepeatingBendingProcessNew"/>
    <dgm:cxn modelId="{13F42C83-1954-419A-BCD3-BF9414EFAC5B}" type="presOf" srcId="{7CAD9AA5-2368-4311-871D-48AE145D1559}" destId="{735A7134-895E-4A44-92F3-32A266888B45}" srcOrd="1" destOrd="0" presId="urn:microsoft.com/office/officeart/2016/7/layout/RepeatingBendingProcessNew"/>
    <dgm:cxn modelId="{7EC44A94-CAFC-4E7F-8A96-3AFC4AEEF8E2}" type="presOf" srcId="{CF0F5459-C4E2-4EE7-B600-953D63EAE892}" destId="{28FCCEE0-9A22-4921-A42C-47C4F051E498}" srcOrd="0" destOrd="0" presId="urn:microsoft.com/office/officeart/2016/7/layout/RepeatingBendingProcessNew"/>
    <dgm:cxn modelId="{A4C8E694-1592-4C6A-9624-1FD1FADBEB90}" srcId="{84580DE5-D893-489A-8B7F-8B9DB9F6DD13}" destId="{90423E74-EFB2-466B-AEC1-87700551789F}" srcOrd="2" destOrd="0" parTransId="{285C2E6B-F051-472F-B52A-1F6713363941}" sibTransId="{7CAD9AA5-2368-4311-871D-48AE145D1559}"/>
    <dgm:cxn modelId="{21F28C97-1C2D-487B-BF91-C4E48DA1F271}" srcId="{84580DE5-D893-489A-8B7F-8B9DB9F6DD13}" destId="{2B3D93FD-9324-42D5-A883-806DC06D7AE4}" srcOrd="5" destOrd="0" parTransId="{08EFBAF6-1FEC-4F6A-88BF-A0ABB1FC1ABA}" sibTransId="{F77646E0-52B3-4103-8E06-BA47F85FB634}"/>
    <dgm:cxn modelId="{A6393198-91BE-48F1-9ED9-7BA6AFEFA4EB}" type="presOf" srcId="{4742D0DF-167C-4704-B44A-485F1FC31C48}" destId="{06B3CE74-33B3-4CF1-A5E0-2C9E9E29A9D7}" srcOrd="0" destOrd="0" presId="urn:microsoft.com/office/officeart/2016/7/layout/RepeatingBendingProcessNew"/>
    <dgm:cxn modelId="{098126A1-0905-4F34-BB6F-1F18B5ADDAF2}" srcId="{84580DE5-D893-489A-8B7F-8B9DB9F6DD13}" destId="{CF0F5459-C4E2-4EE7-B600-953D63EAE892}" srcOrd="1" destOrd="0" parTransId="{BB5C6852-94E8-45DB-990D-F47BAEE77597}" sibTransId="{BA60E75B-7078-4A0B-8A32-BB5C92E09E94}"/>
    <dgm:cxn modelId="{7CF7DDA9-212E-49EE-86F6-8A512FE22C73}" srcId="{84580DE5-D893-489A-8B7F-8B9DB9F6DD13}" destId="{CF5E85DF-EAF4-4AEB-8B70-09DF185561CA}" srcOrd="4" destOrd="0" parTransId="{087EF7F8-BA7C-42BF-A0E3-A6C41321B85B}" sibTransId="{4742D0DF-167C-4704-B44A-485F1FC31C48}"/>
    <dgm:cxn modelId="{A8CC64AA-0133-4F2E-AEEB-B45DBCD0054E}" type="presOf" srcId="{7CAD9AA5-2368-4311-871D-48AE145D1559}" destId="{05C19BB5-8F31-4F63-BE71-65FFCF3D0087}" srcOrd="0" destOrd="0" presId="urn:microsoft.com/office/officeart/2016/7/layout/RepeatingBendingProcessNew"/>
    <dgm:cxn modelId="{0A92BBAD-64B4-47B3-A202-B8D96197A706}" type="presOf" srcId="{7D783AEE-3AD4-4FF7-9CD6-15D2318DE719}" destId="{468B6F75-BE56-4E41-83E7-7925E0F43147}" srcOrd="0" destOrd="0" presId="urn:microsoft.com/office/officeart/2016/7/layout/RepeatingBendingProcessNew"/>
    <dgm:cxn modelId="{AF14B3BF-9678-4611-A54F-C2B06DBF9275}" type="presOf" srcId="{F77646E0-52B3-4103-8E06-BA47F85FB634}" destId="{9C440992-24E4-4CF9-9288-4DAE27C926CB}" srcOrd="1" destOrd="0" presId="urn:microsoft.com/office/officeart/2016/7/layout/RepeatingBendingProcessNew"/>
    <dgm:cxn modelId="{EA5939C1-3014-4800-8641-1CEC84BEE564}" type="presOf" srcId="{72633279-71B9-4D94-A8C2-FC1F1BBE30D0}" destId="{706D5015-5CDA-4DC7-A18B-CBD442FB2A69}" srcOrd="0" destOrd="0" presId="urn:microsoft.com/office/officeart/2016/7/layout/RepeatingBendingProcessNew"/>
    <dgm:cxn modelId="{DF1468CA-CBFC-4E91-BD13-38A532E00DDE}" srcId="{84580DE5-D893-489A-8B7F-8B9DB9F6DD13}" destId="{72633279-71B9-4D94-A8C2-FC1F1BBE30D0}" srcOrd="3" destOrd="0" parTransId="{15B1C29E-E8D5-4C06-9367-14F37BD4FFD2}" sibTransId="{21E577A3-182B-4C7C-8856-AFA635C5E0E6}"/>
    <dgm:cxn modelId="{FBE61FD9-89C3-4F6E-A0FB-C2B300233E49}" type="presOf" srcId="{CC198BBB-80C0-4769-9D23-6326610B4EE0}" destId="{40C511A9-BF44-49A7-9364-7A0E5AC71683}" srcOrd="0" destOrd="0" presId="urn:microsoft.com/office/officeart/2016/7/layout/RepeatingBendingProcessNew"/>
    <dgm:cxn modelId="{EABA6BEB-4D3D-4E4C-8E79-36B82FDF8729}" type="presOf" srcId="{90423E74-EFB2-466B-AEC1-87700551789F}" destId="{FB448400-7903-41FA-A220-B28D4D5A0FB6}" srcOrd="0" destOrd="0" presId="urn:microsoft.com/office/officeart/2016/7/layout/RepeatingBendingProcessNew"/>
    <dgm:cxn modelId="{6D844EED-7034-47D3-943F-0FAEECE07697}" srcId="{84580DE5-D893-489A-8B7F-8B9DB9F6DD13}" destId="{B7BED6BC-97F0-4294-B1D5-B4A295BA00B1}" srcOrd="7" destOrd="0" parTransId="{A92D038A-8637-453A-95BB-B0602D66CBDB}" sibTransId="{EBF9BE73-FD64-43F3-A972-DB85F22D3390}"/>
    <dgm:cxn modelId="{0EBD39F6-20BF-4364-AA12-5B44EA39F12D}" type="presOf" srcId="{B7BED6BC-97F0-4294-B1D5-B4A295BA00B1}" destId="{B1E1F939-06BF-421C-90A0-CD720FAF7904}" srcOrd="0" destOrd="0" presId="urn:microsoft.com/office/officeart/2016/7/layout/RepeatingBendingProcessNew"/>
    <dgm:cxn modelId="{C0FF5CA5-A57A-4477-BC8D-767C097E28DD}" type="presParOf" srcId="{5BC98ECB-FC4E-489D-84F2-31FEB762C464}" destId="{468B6F75-BE56-4E41-83E7-7925E0F43147}" srcOrd="0" destOrd="0" presId="urn:microsoft.com/office/officeart/2016/7/layout/RepeatingBendingProcessNew"/>
    <dgm:cxn modelId="{884918B6-1B35-4B09-87E4-77A0F8937520}" type="presParOf" srcId="{5BC98ECB-FC4E-489D-84F2-31FEB762C464}" destId="{40C511A9-BF44-49A7-9364-7A0E5AC71683}" srcOrd="1" destOrd="0" presId="urn:microsoft.com/office/officeart/2016/7/layout/RepeatingBendingProcessNew"/>
    <dgm:cxn modelId="{BE21F695-5711-4327-BD17-DF69E05F3105}" type="presParOf" srcId="{40C511A9-BF44-49A7-9364-7A0E5AC71683}" destId="{0ACC34C9-D18D-40BC-9239-EABCD5A3924B}" srcOrd="0" destOrd="0" presId="urn:microsoft.com/office/officeart/2016/7/layout/RepeatingBendingProcessNew"/>
    <dgm:cxn modelId="{896055B9-2682-4E64-AAC1-235414517DA9}" type="presParOf" srcId="{5BC98ECB-FC4E-489D-84F2-31FEB762C464}" destId="{28FCCEE0-9A22-4921-A42C-47C4F051E498}" srcOrd="2" destOrd="0" presId="urn:microsoft.com/office/officeart/2016/7/layout/RepeatingBendingProcessNew"/>
    <dgm:cxn modelId="{0ACD3569-637F-4AED-A55A-46501E8164CA}" type="presParOf" srcId="{5BC98ECB-FC4E-489D-84F2-31FEB762C464}" destId="{9164777B-CB0C-4CEB-8E7F-FEA90F8B3407}" srcOrd="3" destOrd="0" presId="urn:microsoft.com/office/officeart/2016/7/layout/RepeatingBendingProcessNew"/>
    <dgm:cxn modelId="{5023238C-695E-492F-8B67-89DCDFE3DA37}" type="presParOf" srcId="{9164777B-CB0C-4CEB-8E7F-FEA90F8B3407}" destId="{44B8EDC9-E09B-4FBF-AF4B-8A628149B14E}" srcOrd="0" destOrd="0" presId="urn:microsoft.com/office/officeart/2016/7/layout/RepeatingBendingProcessNew"/>
    <dgm:cxn modelId="{EB6409F0-AF8B-4395-896A-9B9B9C1B3153}" type="presParOf" srcId="{5BC98ECB-FC4E-489D-84F2-31FEB762C464}" destId="{FB448400-7903-41FA-A220-B28D4D5A0FB6}" srcOrd="4" destOrd="0" presId="urn:microsoft.com/office/officeart/2016/7/layout/RepeatingBendingProcessNew"/>
    <dgm:cxn modelId="{340D573B-19A3-4D75-83AE-713475AA46B7}" type="presParOf" srcId="{5BC98ECB-FC4E-489D-84F2-31FEB762C464}" destId="{05C19BB5-8F31-4F63-BE71-65FFCF3D0087}" srcOrd="5" destOrd="0" presId="urn:microsoft.com/office/officeart/2016/7/layout/RepeatingBendingProcessNew"/>
    <dgm:cxn modelId="{BE96E70F-DA3E-4CB5-8890-5E7B18D7D233}" type="presParOf" srcId="{05C19BB5-8F31-4F63-BE71-65FFCF3D0087}" destId="{735A7134-895E-4A44-92F3-32A266888B45}" srcOrd="0" destOrd="0" presId="urn:microsoft.com/office/officeart/2016/7/layout/RepeatingBendingProcessNew"/>
    <dgm:cxn modelId="{45E55AEE-856C-4B3C-8BD6-96E5A7BFC71A}" type="presParOf" srcId="{5BC98ECB-FC4E-489D-84F2-31FEB762C464}" destId="{706D5015-5CDA-4DC7-A18B-CBD442FB2A69}" srcOrd="6" destOrd="0" presId="urn:microsoft.com/office/officeart/2016/7/layout/RepeatingBendingProcessNew"/>
    <dgm:cxn modelId="{C6A377F5-6E03-411C-A4E8-D2CA5A15DC22}" type="presParOf" srcId="{5BC98ECB-FC4E-489D-84F2-31FEB762C464}" destId="{F3400832-4B23-4FAA-A0F1-3541372E82D6}" srcOrd="7" destOrd="0" presId="urn:microsoft.com/office/officeart/2016/7/layout/RepeatingBendingProcessNew"/>
    <dgm:cxn modelId="{1F597573-FA81-4601-A72E-CBCB942EE971}" type="presParOf" srcId="{F3400832-4B23-4FAA-A0F1-3541372E82D6}" destId="{CA87536C-AF6F-4222-A42E-7D9784A3566E}" srcOrd="0" destOrd="0" presId="urn:microsoft.com/office/officeart/2016/7/layout/RepeatingBendingProcessNew"/>
    <dgm:cxn modelId="{CC0EE556-1498-4CCF-8BC5-81C58B6B9EF9}" type="presParOf" srcId="{5BC98ECB-FC4E-489D-84F2-31FEB762C464}" destId="{F7E53A92-DFFC-4B98-ACCE-FD03E31D2D71}" srcOrd="8" destOrd="0" presId="urn:microsoft.com/office/officeart/2016/7/layout/RepeatingBendingProcessNew"/>
    <dgm:cxn modelId="{CF4BC776-5915-49C7-B339-019B35B04F54}" type="presParOf" srcId="{5BC98ECB-FC4E-489D-84F2-31FEB762C464}" destId="{06B3CE74-33B3-4CF1-A5E0-2C9E9E29A9D7}" srcOrd="9" destOrd="0" presId="urn:microsoft.com/office/officeart/2016/7/layout/RepeatingBendingProcessNew"/>
    <dgm:cxn modelId="{60F6FB8D-E028-4CE3-AE51-420089435EDE}" type="presParOf" srcId="{06B3CE74-33B3-4CF1-A5E0-2C9E9E29A9D7}" destId="{FFC22294-F3A3-42F0-B1D2-1F64A0349B9C}" srcOrd="0" destOrd="0" presId="urn:microsoft.com/office/officeart/2016/7/layout/RepeatingBendingProcessNew"/>
    <dgm:cxn modelId="{2A6724CE-57CE-419D-9A2F-D1B0E017C553}" type="presParOf" srcId="{5BC98ECB-FC4E-489D-84F2-31FEB762C464}" destId="{BD0C5982-452F-4F35-AF9F-00F2D380443A}" srcOrd="10" destOrd="0" presId="urn:microsoft.com/office/officeart/2016/7/layout/RepeatingBendingProcessNew"/>
    <dgm:cxn modelId="{5AE16E99-7352-4921-A1CB-2DD1D7D7B3F4}" type="presParOf" srcId="{5BC98ECB-FC4E-489D-84F2-31FEB762C464}" destId="{7EA4917A-5CFC-4BFE-B0DC-5C9EDA2DDA1B}" srcOrd="11" destOrd="0" presId="urn:microsoft.com/office/officeart/2016/7/layout/RepeatingBendingProcessNew"/>
    <dgm:cxn modelId="{C99E65BA-267E-4B11-BCA4-061AFE2B307E}" type="presParOf" srcId="{7EA4917A-5CFC-4BFE-B0DC-5C9EDA2DDA1B}" destId="{9C440992-24E4-4CF9-9288-4DAE27C926CB}" srcOrd="0" destOrd="0" presId="urn:microsoft.com/office/officeart/2016/7/layout/RepeatingBendingProcessNew"/>
    <dgm:cxn modelId="{53BB8748-75D9-4FCC-AA58-1736EAD77750}" type="presParOf" srcId="{5BC98ECB-FC4E-489D-84F2-31FEB762C464}" destId="{70261277-DF21-4E71-A373-53C47D950628}" srcOrd="12" destOrd="0" presId="urn:microsoft.com/office/officeart/2016/7/layout/RepeatingBendingProcessNew"/>
    <dgm:cxn modelId="{B7818B78-F328-48D0-B983-AFF8DA6EABFB}" type="presParOf" srcId="{5BC98ECB-FC4E-489D-84F2-31FEB762C464}" destId="{2BA748FA-21A5-4B69-A827-7BC29B73C7B4}" srcOrd="13" destOrd="0" presId="urn:microsoft.com/office/officeart/2016/7/layout/RepeatingBendingProcessNew"/>
    <dgm:cxn modelId="{66682920-D1D9-47B8-AA65-E1971A89B020}" type="presParOf" srcId="{2BA748FA-21A5-4B69-A827-7BC29B73C7B4}" destId="{AF9C9614-FA2E-4600-954B-0FB6676E5F6D}" srcOrd="0" destOrd="0" presId="urn:microsoft.com/office/officeart/2016/7/layout/RepeatingBendingProcessNew"/>
    <dgm:cxn modelId="{1FACAB04-FF82-424A-87DC-FF76FEA8DF67}" type="presParOf" srcId="{5BC98ECB-FC4E-489D-84F2-31FEB762C464}" destId="{B1E1F939-06BF-421C-90A0-CD720FAF7904}" srcOrd="1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421E38-4D3F-4236-B303-70935261D85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5F56337-3EF7-4DA5-B755-895511029824}">
      <dgm:prSet/>
      <dgm:spPr/>
      <dgm:t>
        <a:bodyPr/>
        <a:lstStyle/>
        <a:p>
          <a:r>
            <a:rPr lang="en-GB"/>
            <a:t>Repeated Antibiotics.</a:t>
          </a:r>
          <a:endParaRPr lang="en-US"/>
        </a:p>
      </dgm:t>
    </dgm:pt>
    <dgm:pt modelId="{A54C480F-1D1A-403A-BBCD-F8543180AD37}" type="parTrans" cxnId="{F2F5571F-D0E4-474E-9E5D-FB481A31C406}">
      <dgm:prSet/>
      <dgm:spPr/>
      <dgm:t>
        <a:bodyPr/>
        <a:lstStyle/>
        <a:p>
          <a:endParaRPr lang="en-US"/>
        </a:p>
      </dgm:t>
    </dgm:pt>
    <dgm:pt modelId="{B267AAA1-FAA2-4111-A500-770DBFF6E611}" type="sibTrans" cxnId="{F2F5571F-D0E4-474E-9E5D-FB481A31C406}">
      <dgm:prSet/>
      <dgm:spPr/>
      <dgm:t>
        <a:bodyPr/>
        <a:lstStyle/>
        <a:p>
          <a:endParaRPr lang="en-US"/>
        </a:p>
      </dgm:t>
    </dgm:pt>
    <dgm:pt modelId="{838E06B2-8F89-4F09-A4EC-15ABBE6B0798}">
      <dgm:prSet/>
      <dgm:spPr/>
      <dgm:t>
        <a:bodyPr/>
        <a:lstStyle/>
        <a:p>
          <a:r>
            <a:rPr lang="en-GB"/>
            <a:t>Mistaking Maceration for infection.</a:t>
          </a:r>
          <a:endParaRPr lang="en-US"/>
        </a:p>
      </dgm:t>
    </dgm:pt>
    <dgm:pt modelId="{06305D79-1324-47ED-9D68-37C7DCE503C3}" type="parTrans" cxnId="{22D81070-9CFA-4E25-B7DF-5BA16F519EF0}">
      <dgm:prSet/>
      <dgm:spPr/>
      <dgm:t>
        <a:bodyPr/>
        <a:lstStyle/>
        <a:p>
          <a:endParaRPr lang="en-US"/>
        </a:p>
      </dgm:t>
    </dgm:pt>
    <dgm:pt modelId="{0E56ABD7-5C33-4EAE-A51C-D454C8580010}" type="sibTrans" cxnId="{22D81070-9CFA-4E25-B7DF-5BA16F519EF0}">
      <dgm:prSet/>
      <dgm:spPr/>
      <dgm:t>
        <a:bodyPr/>
        <a:lstStyle/>
        <a:p>
          <a:endParaRPr lang="en-US"/>
        </a:p>
      </dgm:t>
    </dgm:pt>
    <dgm:pt modelId="{30B90674-ECB3-4E27-A6B3-2B550E5AB4EE}">
      <dgm:prSet/>
      <dgm:spPr/>
      <dgm:t>
        <a:bodyPr/>
        <a:lstStyle/>
        <a:p>
          <a:r>
            <a:rPr lang="en-GB"/>
            <a:t>Overuse of steroid creams. </a:t>
          </a:r>
          <a:endParaRPr lang="en-US"/>
        </a:p>
      </dgm:t>
    </dgm:pt>
    <dgm:pt modelId="{8F5BF4B8-523C-4E83-8A78-45409BE0793F}" type="parTrans" cxnId="{3DD4CCE1-AD28-480A-BC82-06FAF1B117F1}">
      <dgm:prSet/>
      <dgm:spPr/>
      <dgm:t>
        <a:bodyPr/>
        <a:lstStyle/>
        <a:p>
          <a:endParaRPr lang="en-US"/>
        </a:p>
      </dgm:t>
    </dgm:pt>
    <dgm:pt modelId="{C087FB36-3053-4907-856A-0CB35426F195}" type="sibTrans" cxnId="{3DD4CCE1-AD28-480A-BC82-06FAF1B117F1}">
      <dgm:prSet/>
      <dgm:spPr/>
      <dgm:t>
        <a:bodyPr/>
        <a:lstStyle/>
        <a:p>
          <a:endParaRPr lang="en-US"/>
        </a:p>
      </dgm:t>
    </dgm:pt>
    <dgm:pt modelId="{9BCB7E8D-24D7-43D2-93D3-11771C4D571F}">
      <dgm:prSet/>
      <dgm:spPr/>
      <dgm:t>
        <a:bodyPr/>
        <a:lstStyle/>
        <a:p>
          <a:r>
            <a:rPr lang="en-GB"/>
            <a:t>Stopping treatment too early</a:t>
          </a:r>
          <a:endParaRPr lang="en-US"/>
        </a:p>
      </dgm:t>
    </dgm:pt>
    <dgm:pt modelId="{6FD9270D-5F7D-47A8-A803-CE918D9040B2}" type="parTrans" cxnId="{22CE1EF4-651F-4A14-B951-0115F614BB9E}">
      <dgm:prSet/>
      <dgm:spPr/>
      <dgm:t>
        <a:bodyPr/>
        <a:lstStyle/>
        <a:p>
          <a:endParaRPr lang="en-US"/>
        </a:p>
      </dgm:t>
    </dgm:pt>
    <dgm:pt modelId="{E3767001-BD0A-43D7-BE90-7FDC67E0BC74}" type="sibTrans" cxnId="{22CE1EF4-651F-4A14-B951-0115F614BB9E}">
      <dgm:prSet/>
      <dgm:spPr/>
      <dgm:t>
        <a:bodyPr/>
        <a:lstStyle/>
        <a:p>
          <a:endParaRPr lang="en-US"/>
        </a:p>
      </dgm:t>
    </dgm:pt>
    <dgm:pt modelId="{54FC2F29-2758-48BB-8B9D-217CDFE8764C}" type="pres">
      <dgm:prSet presAssocID="{F3421E38-4D3F-4236-B303-70935261D858}" presName="linear" presStyleCnt="0">
        <dgm:presLayoutVars>
          <dgm:animLvl val="lvl"/>
          <dgm:resizeHandles val="exact"/>
        </dgm:presLayoutVars>
      </dgm:prSet>
      <dgm:spPr/>
    </dgm:pt>
    <dgm:pt modelId="{A88FB9A4-162A-437F-914C-D39D2B25BBAF}" type="pres">
      <dgm:prSet presAssocID="{A5F56337-3EF7-4DA5-B755-89551102982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37B8533-5CE9-477D-91F8-BD3D0A614A0F}" type="pres">
      <dgm:prSet presAssocID="{B267AAA1-FAA2-4111-A500-770DBFF6E611}" presName="spacer" presStyleCnt="0"/>
      <dgm:spPr/>
    </dgm:pt>
    <dgm:pt modelId="{990F9630-3B9A-44D8-97BE-C5B366E3B27A}" type="pres">
      <dgm:prSet presAssocID="{838E06B2-8F89-4F09-A4EC-15ABBE6B079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8326F34-A985-4573-9823-D9D77F99468C}" type="pres">
      <dgm:prSet presAssocID="{0E56ABD7-5C33-4EAE-A51C-D454C8580010}" presName="spacer" presStyleCnt="0"/>
      <dgm:spPr/>
    </dgm:pt>
    <dgm:pt modelId="{D80595BE-FC1C-45F5-A72C-2E37655EA65E}" type="pres">
      <dgm:prSet presAssocID="{30B90674-ECB3-4E27-A6B3-2B550E5AB4E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AA1BFDF-D9FC-4D34-BA69-01998E66765B}" type="pres">
      <dgm:prSet presAssocID="{C087FB36-3053-4907-856A-0CB35426F195}" presName="spacer" presStyleCnt="0"/>
      <dgm:spPr/>
    </dgm:pt>
    <dgm:pt modelId="{7019FE77-079A-4B72-B28C-43B640FF8C66}" type="pres">
      <dgm:prSet presAssocID="{9BCB7E8D-24D7-43D2-93D3-11771C4D571F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2F5571F-D0E4-474E-9E5D-FB481A31C406}" srcId="{F3421E38-4D3F-4236-B303-70935261D858}" destId="{A5F56337-3EF7-4DA5-B755-895511029824}" srcOrd="0" destOrd="0" parTransId="{A54C480F-1D1A-403A-BBCD-F8543180AD37}" sibTransId="{B267AAA1-FAA2-4111-A500-770DBFF6E611}"/>
    <dgm:cxn modelId="{AC025A45-C11F-4AC0-8078-0A75F4010A62}" type="presOf" srcId="{838E06B2-8F89-4F09-A4EC-15ABBE6B0798}" destId="{990F9630-3B9A-44D8-97BE-C5B366E3B27A}" srcOrd="0" destOrd="0" presId="urn:microsoft.com/office/officeart/2005/8/layout/vList2"/>
    <dgm:cxn modelId="{D0725346-C630-48DD-81F0-131ED70302D0}" type="presOf" srcId="{F3421E38-4D3F-4236-B303-70935261D858}" destId="{54FC2F29-2758-48BB-8B9D-217CDFE8764C}" srcOrd="0" destOrd="0" presId="urn:microsoft.com/office/officeart/2005/8/layout/vList2"/>
    <dgm:cxn modelId="{22D81070-9CFA-4E25-B7DF-5BA16F519EF0}" srcId="{F3421E38-4D3F-4236-B303-70935261D858}" destId="{838E06B2-8F89-4F09-A4EC-15ABBE6B0798}" srcOrd="1" destOrd="0" parTransId="{06305D79-1324-47ED-9D68-37C7DCE503C3}" sibTransId="{0E56ABD7-5C33-4EAE-A51C-D454C8580010}"/>
    <dgm:cxn modelId="{C3412776-8D09-4713-85A2-AA7AAF97D924}" type="presOf" srcId="{A5F56337-3EF7-4DA5-B755-895511029824}" destId="{A88FB9A4-162A-437F-914C-D39D2B25BBAF}" srcOrd="0" destOrd="0" presId="urn:microsoft.com/office/officeart/2005/8/layout/vList2"/>
    <dgm:cxn modelId="{9E5533DD-F851-4D51-A589-2DE5F4686660}" type="presOf" srcId="{9BCB7E8D-24D7-43D2-93D3-11771C4D571F}" destId="{7019FE77-079A-4B72-B28C-43B640FF8C66}" srcOrd="0" destOrd="0" presId="urn:microsoft.com/office/officeart/2005/8/layout/vList2"/>
    <dgm:cxn modelId="{3DD4CCE1-AD28-480A-BC82-06FAF1B117F1}" srcId="{F3421E38-4D3F-4236-B303-70935261D858}" destId="{30B90674-ECB3-4E27-A6B3-2B550E5AB4EE}" srcOrd="2" destOrd="0" parTransId="{8F5BF4B8-523C-4E83-8A78-45409BE0793F}" sibTransId="{C087FB36-3053-4907-856A-0CB35426F195}"/>
    <dgm:cxn modelId="{22CE1EF4-651F-4A14-B951-0115F614BB9E}" srcId="{F3421E38-4D3F-4236-B303-70935261D858}" destId="{9BCB7E8D-24D7-43D2-93D3-11771C4D571F}" srcOrd="3" destOrd="0" parTransId="{6FD9270D-5F7D-47A8-A803-CE918D9040B2}" sibTransId="{E3767001-BD0A-43D7-BE90-7FDC67E0BC74}"/>
    <dgm:cxn modelId="{BD03A5F8-7784-4E58-B53E-6027FD19CFB6}" type="presOf" srcId="{30B90674-ECB3-4E27-A6B3-2B550E5AB4EE}" destId="{D80595BE-FC1C-45F5-A72C-2E37655EA65E}" srcOrd="0" destOrd="0" presId="urn:microsoft.com/office/officeart/2005/8/layout/vList2"/>
    <dgm:cxn modelId="{FA3464DA-348A-4D23-95B5-885239DF1736}" type="presParOf" srcId="{54FC2F29-2758-48BB-8B9D-217CDFE8764C}" destId="{A88FB9A4-162A-437F-914C-D39D2B25BBAF}" srcOrd="0" destOrd="0" presId="urn:microsoft.com/office/officeart/2005/8/layout/vList2"/>
    <dgm:cxn modelId="{4F086352-8C3A-4AFF-998B-E9730860153E}" type="presParOf" srcId="{54FC2F29-2758-48BB-8B9D-217CDFE8764C}" destId="{037B8533-5CE9-477D-91F8-BD3D0A614A0F}" srcOrd="1" destOrd="0" presId="urn:microsoft.com/office/officeart/2005/8/layout/vList2"/>
    <dgm:cxn modelId="{1248B4E3-AB34-419D-B5ED-60370C48A312}" type="presParOf" srcId="{54FC2F29-2758-48BB-8B9D-217CDFE8764C}" destId="{990F9630-3B9A-44D8-97BE-C5B366E3B27A}" srcOrd="2" destOrd="0" presId="urn:microsoft.com/office/officeart/2005/8/layout/vList2"/>
    <dgm:cxn modelId="{7C71580D-462E-47DA-B796-12AD2D515002}" type="presParOf" srcId="{54FC2F29-2758-48BB-8B9D-217CDFE8764C}" destId="{48326F34-A985-4573-9823-D9D77F99468C}" srcOrd="3" destOrd="0" presId="urn:microsoft.com/office/officeart/2005/8/layout/vList2"/>
    <dgm:cxn modelId="{9028CFBD-25B6-4582-A09F-C06D2AA5CC39}" type="presParOf" srcId="{54FC2F29-2758-48BB-8B9D-217CDFE8764C}" destId="{D80595BE-FC1C-45F5-A72C-2E37655EA65E}" srcOrd="4" destOrd="0" presId="urn:microsoft.com/office/officeart/2005/8/layout/vList2"/>
    <dgm:cxn modelId="{CC46E156-8BC1-422D-A408-D9451B95186A}" type="presParOf" srcId="{54FC2F29-2758-48BB-8B9D-217CDFE8764C}" destId="{CAA1BFDF-D9FC-4D34-BA69-01998E66765B}" srcOrd="5" destOrd="0" presId="urn:microsoft.com/office/officeart/2005/8/layout/vList2"/>
    <dgm:cxn modelId="{779E05F4-64D1-4A57-8A0F-1200BF60C673}" type="presParOf" srcId="{54FC2F29-2758-48BB-8B9D-217CDFE8764C}" destId="{7019FE77-079A-4B72-B28C-43B640FF8C6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BEB004-F6CF-4576-B245-F845B5197147}">
      <dsp:nvSpPr>
        <dsp:cNvPr id="0" name=""/>
        <dsp:cNvSpPr/>
      </dsp:nvSpPr>
      <dsp:spPr>
        <a:xfrm>
          <a:off x="0" y="15079"/>
          <a:ext cx="5906181" cy="12331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/>
            <a:t>Recognising  Fungal Infection</a:t>
          </a:r>
          <a:r>
            <a:rPr lang="en-US" sz="3100" kern="1200"/>
            <a:t>​</a:t>
          </a:r>
        </a:p>
      </dsp:txBody>
      <dsp:txXfrm>
        <a:off x="60199" y="75278"/>
        <a:ext cx="5785783" cy="1112781"/>
      </dsp:txXfrm>
    </dsp:sp>
    <dsp:sp modelId="{12F52C35-EF59-4EF6-A8A7-8FAFEA76C188}">
      <dsp:nvSpPr>
        <dsp:cNvPr id="0" name=""/>
        <dsp:cNvSpPr/>
      </dsp:nvSpPr>
      <dsp:spPr>
        <a:xfrm>
          <a:off x="0" y="1337539"/>
          <a:ext cx="5906181" cy="1233179"/>
        </a:xfrm>
        <a:prstGeom prst="roundRect">
          <a:avLst/>
        </a:prstGeom>
        <a:solidFill>
          <a:schemeClr val="accent2">
            <a:hueOff val="-441124"/>
            <a:satOff val="497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 dirty="0"/>
            <a:t>Differentiation from Other Conditions</a:t>
          </a:r>
          <a:r>
            <a:rPr lang="en-US" sz="3100" kern="1200" dirty="0"/>
            <a:t>​</a:t>
          </a:r>
        </a:p>
      </dsp:txBody>
      <dsp:txXfrm>
        <a:off x="60199" y="1397738"/>
        <a:ext cx="5785783" cy="1112781"/>
      </dsp:txXfrm>
    </dsp:sp>
    <dsp:sp modelId="{A9BE7145-98D7-4AB3-B672-FA6C0231CDEB}">
      <dsp:nvSpPr>
        <dsp:cNvPr id="0" name=""/>
        <dsp:cNvSpPr/>
      </dsp:nvSpPr>
      <dsp:spPr>
        <a:xfrm>
          <a:off x="0" y="2659999"/>
          <a:ext cx="5906181" cy="1233179"/>
        </a:xfrm>
        <a:prstGeom prst="roundRect">
          <a:avLst/>
        </a:prstGeom>
        <a:solidFill>
          <a:schemeClr val="accent2">
            <a:hueOff val="-882249"/>
            <a:satOff val="995"/>
            <a:lumOff val="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/>
            <a:t>Clinical Diagnosis and Investigations</a:t>
          </a:r>
          <a:r>
            <a:rPr lang="en-US" sz="3100" kern="1200"/>
            <a:t>​</a:t>
          </a:r>
        </a:p>
      </dsp:txBody>
      <dsp:txXfrm>
        <a:off x="60199" y="2720198"/>
        <a:ext cx="5785783" cy="1112781"/>
      </dsp:txXfrm>
    </dsp:sp>
    <dsp:sp modelId="{56F1A25D-3DF8-46C7-A8CC-7A9F2671C162}">
      <dsp:nvSpPr>
        <dsp:cNvPr id="0" name=""/>
        <dsp:cNvSpPr/>
      </dsp:nvSpPr>
      <dsp:spPr>
        <a:xfrm>
          <a:off x="0" y="3982459"/>
          <a:ext cx="5906181" cy="1233179"/>
        </a:xfrm>
        <a:prstGeom prst="round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/>
            <a:t>Effective Treatment Strategies</a:t>
          </a:r>
          <a:r>
            <a:rPr lang="en-US" sz="3100" kern="1200"/>
            <a:t>​</a:t>
          </a:r>
        </a:p>
      </dsp:txBody>
      <dsp:txXfrm>
        <a:off x="60199" y="4042658"/>
        <a:ext cx="5785783" cy="11127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C511A9-BF44-49A7-9364-7A0E5AC71683}">
      <dsp:nvSpPr>
        <dsp:cNvPr id="0" name=""/>
        <dsp:cNvSpPr/>
      </dsp:nvSpPr>
      <dsp:spPr>
        <a:xfrm>
          <a:off x="2143996" y="1030565"/>
          <a:ext cx="4624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247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62905" y="1073819"/>
        <a:ext cx="24653" cy="4930"/>
      </dsp:txXfrm>
    </dsp:sp>
    <dsp:sp modelId="{468B6F75-BE56-4E41-83E7-7925E0F43147}">
      <dsp:nvSpPr>
        <dsp:cNvPr id="0" name=""/>
        <dsp:cNvSpPr/>
      </dsp:nvSpPr>
      <dsp:spPr>
        <a:xfrm>
          <a:off x="2001" y="433146"/>
          <a:ext cx="2143794" cy="12862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048" tIns="110266" rIns="105048" bIns="110266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Impact of Missed Diagnosis</a:t>
          </a:r>
          <a:r>
            <a:rPr lang="en-US" sz="1200" kern="1200"/>
            <a:t>​</a:t>
          </a:r>
        </a:p>
      </dsp:txBody>
      <dsp:txXfrm>
        <a:off x="2001" y="433146"/>
        <a:ext cx="2143794" cy="1286276"/>
      </dsp:txXfrm>
    </dsp:sp>
    <dsp:sp modelId="{9164777B-CB0C-4CEB-8E7F-FEA90F8B3407}">
      <dsp:nvSpPr>
        <dsp:cNvPr id="0" name=""/>
        <dsp:cNvSpPr/>
      </dsp:nvSpPr>
      <dsp:spPr>
        <a:xfrm>
          <a:off x="4780863" y="1030565"/>
          <a:ext cx="4624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247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999773" y="1073819"/>
        <a:ext cx="24653" cy="4930"/>
      </dsp:txXfrm>
    </dsp:sp>
    <dsp:sp modelId="{28FCCEE0-9A22-4921-A42C-47C4F051E498}">
      <dsp:nvSpPr>
        <dsp:cNvPr id="0" name=""/>
        <dsp:cNvSpPr/>
      </dsp:nvSpPr>
      <dsp:spPr>
        <a:xfrm>
          <a:off x="2638868" y="433146"/>
          <a:ext cx="2143794" cy="12862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048" tIns="110266" rIns="105048" bIns="110266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Missed fungal infections cause prolonged discomfort and worsen skin breakdown in vulnerable patients.​</a:t>
          </a:r>
        </a:p>
      </dsp:txBody>
      <dsp:txXfrm>
        <a:off x="2638868" y="433146"/>
        <a:ext cx="2143794" cy="1286276"/>
      </dsp:txXfrm>
    </dsp:sp>
    <dsp:sp modelId="{05C19BB5-8F31-4F63-BE71-65FFCF3D0087}">
      <dsp:nvSpPr>
        <dsp:cNvPr id="0" name=""/>
        <dsp:cNvSpPr/>
      </dsp:nvSpPr>
      <dsp:spPr>
        <a:xfrm>
          <a:off x="7417731" y="1030565"/>
          <a:ext cx="4624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247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636640" y="1073819"/>
        <a:ext cx="24653" cy="4930"/>
      </dsp:txXfrm>
    </dsp:sp>
    <dsp:sp modelId="{FB448400-7903-41FA-A220-B28D4D5A0FB6}">
      <dsp:nvSpPr>
        <dsp:cNvPr id="0" name=""/>
        <dsp:cNvSpPr/>
      </dsp:nvSpPr>
      <dsp:spPr>
        <a:xfrm>
          <a:off x="5275736" y="433146"/>
          <a:ext cx="2143794" cy="12862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048" tIns="110266" rIns="105048" bIns="110266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Complications in Wound Healing</a:t>
          </a:r>
          <a:r>
            <a:rPr lang="en-US" sz="1200" kern="1200"/>
            <a:t>​</a:t>
          </a:r>
        </a:p>
      </dsp:txBody>
      <dsp:txXfrm>
        <a:off x="5275736" y="433146"/>
        <a:ext cx="2143794" cy="1286276"/>
      </dsp:txXfrm>
    </dsp:sp>
    <dsp:sp modelId="{F3400832-4B23-4FAA-A0F1-3541372E82D6}">
      <dsp:nvSpPr>
        <dsp:cNvPr id="0" name=""/>
        <dsp:cNvSpPr/>
      </dsp:nvSpPr>
      <dsp:spPr>
        <a:xfrm>
          <a:off x="1073898" y="1717623"/>
          <a:ext cx="7910602" cy="462472"/>
        </a:xfrm>
        <a:custGeom>
          <a:avLst/>
          <a:gdLst/>
          <a:ahLst/>
          <a:cxnLst/>
          <a:rect l="0" t="0" r="0" b="0"/>
          <a:pathLst>
            <a:path>
              <a:moveTo>
                <a:pt x="7910602" y="0"/>
              </a:moveTo>
              <a:lnTo>
                <a:pt x="7910602" y="248336"/>
              </a:lnTo>
              <a:lnTo>
                <a:pt x="0" y="248336"/>
              </a:lnTo>
              <a:lnTo>
                <a:pt x="0" y="462472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831051" y="1946394"/>
        <a:ext cx="396297" cy="4930"/>
      </dsp:txXfrm>
    </dsp:sp>
    <dsp:sp modelId="{706D5015-5CDA-4DC7-A18B-CBD442FB2A69}">
      <dsp:nvSpPr>
        <dsp:cNvPr id="0" name=""/>
        <dsp:cNvSpPr/>
      </dsp:nvSpPr>
      <dsp:spPr>
        <a:xfrm>
          <a:off x="7912603" y="433146"/>
          <a:ext cx="2143794" cy="12862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048" tIns="110266" rIns="105048" bIns="110266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Fungal infections delay healing by increasing wound maceration and causing recurrent deterioration.​</a:t>
          </a:r>
        </a:p>
      </dsp:txBody>
      <dsp:txXfrm>
        <a:off x="7912603" y="433146"/>
        <a:ext cx="2143794" cy="1286276"/>
      </dsp:txXfrm>
    </dsp:sp>
    <dsp:sp modelId="{06B3CE74-33B3-4CF1-A5E0-2C9E9E29A9D7}">
      <dsp:nvSpPr>
        <dsp:cNvPr id="0" name=""/>
        <dsp:cNvSpPr/>
      </dsp:nvSpPr>
      <dsp:spPr>
        <a:xfrm>
          <a:off x="2143996" y="2809914"/>
          <a:ext cx="4624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247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62905" y="2853169"/>
        <a:ext cx="24653" cy="4930"/>
      </dsp:txXfrm>
    </dsp:sp>
    <dsp:sp modelId="{F7E53A92-DFFC-4B98-ACCE-FD03E31D2D71}">
      <dsp:nvSpPr>
        <dsp:cNvPr id="0" name=""/>
        <dsp:cNvSpPr/>
      </dsp:nvSpPr>
      <dsp:spPr>
        <a:xfrm>
          <a:off x="2001" y="2212496"/>
          <a:ext cx="2143794" cy="12862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048" tIns="110266" rIns="105048" bIns="110266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Antibiotic Misuse Consequences</a:t>
          </a:r>
          <a:r>
            <a:rPr lang="en-US" sz="1200" kern="1200"/>
            <a:t>​</a:t>
          </a:r>
        </a:p>
      </dsp:txBody>
      <dsp:txXfrm>
        <a:off x="2001" y="2212496"/>
        <a:ext cx="2143794" cy="1286276"/>
      </dsp:txXfrm>
    </dsp:sp>
    <dsp:sp modelId="{7EA4917A-5CFC-4BFE-B0DC-5C9EDA2DDA1B}">
      <dsp:nvSpPr>
        <dsp:cNvPr id="0" name=""/>
        <dsp:cNvSpPr/>
      </dsp:nvSpPr>
      <dsp:spPr>
        <a:xfrm>
          <a:off x="4780863" y="2809914"/>
          <a:ext cx="4624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247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999773" y="2853169"/>
        <a:ext cx="24653" cy="4930"/>
      </dsp:txXfrm>
    </dsp:sp>
    <dsp:sp modelId="{BD0C5982-452F-4F35-AF9F-00F2D380443A}">
      <dsp:nvSpPr>
        <dsp:cNvPr id="0" name=""/>
        <dsp:cNvSpPr/>
      </dsp:nvSpPr>
      <dsp:spPr>
        <a:xfrm>
          <a:off x="2638868" y="2212496"/>
          <a:ext cx="2143794" cy="12862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048" tIns="110266" rIns="105048" bIns="110266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Inappropriate antibiotic use disrupts skin microbiome and promotes fungal overgrowth, worsening outcomes.​</a:t>
          </a:r>
        </a:p>
      </dsp:txBody>
      <dsp:txXfrm>
        <a:off x="2638868" y="2212496"/>
        <a:ext cx="2143794" cy="1286276"/>
      </dsp:txXfrm>
    </dsp:sp>
    <dsp:sp modelId="{2BA748FA-21A5-4B69-A827-7BC29B73C7B4}">
      <dsp:nvSpPr>
        <dsp:cNvPr id="0" name=""/>
        <dsp:cNvSpPr/>
      </dsp:nvSpPr>
      <dsp:spPr>
        <a:xfrm>
          <a:off x="7417731" y="2809914"/>
          <a:ext cx="4624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247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636640" y="2853169"/>
        <a:ext cx="24653" cy="4930"/>
      </dsp:txXfrm>
    </dsp:sp>
    <dsp:sp modelId="{70261277-DF21-4E71-A373-53C47D950628}">
      <dsp:nvSpPr>
        <dsp:cNvPr id="0" name=""/>
        <dsp:cNvSpPr/>
      </dsp:nvSpPr>
      <dsp:spPr>
        <a:xfrm>
          <a:off x="5275736" y="2212496"/>
          <a:ext cx="2143794" cy="12862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048" tIns="110266" rIns="105048" bIns="110266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Importance of Early Recognition</a:t>
          </a:r>
          <a:r>
            <a:rPr lang="en-US" sz="1200" kern="1200"/>
            <a:t>​</a:t>
          </a:r>
        </a:p>
      </dsp:txBody>
      <dsp:txXfrm>
        <a:off x="5275736" y="2212496"/>
        <a:ext cx="2143794" cy="1286276"/>
      </dsp:txXfrm>
    </dsp:sp>
    <dsp:sp modelId="{B1E1F939-06BF-421C-90A0-CD720FAF7904}">
      <dsp:nvSpPr>
        <dsp:cNvPr id="0" name=""/>
        <dsp:cNvSpPr/>
      </dsp:nvSpPr>
      <dsp:spPr>
        <a:xfrm>
          <a:off x="7912603" y="2212496"/>
          <a:ext cx="2143794" cy="12862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048" tIns="110266" rIns="105048" bIns="110266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Early fungal infection detection enables targeted treatment and reduces healthcare burden.​</a:t>
          </a:r>
        </a:p>
      </dsp:txBody>
      <dsp:txXfrm>
        <a:off x="7912603" y="2212496"/>
        <a:ext cx="2143794" cy="12862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FB9A4-162A-437F-914C-D39D2B25BBAF}">
      <dsp:nvSpPr>
        <dsp:cNvPr id="0" name=""/>
        <dsp:cNvSpPr/>
      </dsp:nvSpPr>
      <dsp:spPr>
        <a:xfrm>
          <a:off x="0" y="18479"/>
          <a:ext cx="5906181" cy="12314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Repeated Antibiotics.</a:t>
          </a:r>
          <a:endParaRPr lang="en-US" sz="3100" kern="1200"/>
        </a:p>
      </dsp:txBody>
      <dsp:txXfrm>
        <a:off x="60116" y="78595"/>
        <a:ext cx="5785949" cy="1111247"/>
      </dsp:txXfrm>
    </dsp:sp>
    <dsp:sp modelId="{990F9630-3B9A-44D8-97BE-C5B366E3B27A}">
      <dsp:nvSpPr>
        <dsp:cNvPr id="0" name=""/>
        <dsp:cNvSpPr/>
      </dsp:nvSpPr>
      <dsp:spPr>
        <a:xfrm>
          <a:off x="0" y="1339239"/>
          <a:ext cx="5906181" cy="1231479"/>
        </a:xfrm>
        <a:prstGeom prst="roundRect">
          <a:avLst/>
        </a:prstGeom>
        <a:solidFill>
          <a:schemeClr val="accent5">
            <a:hueOff val="785595"/>
            <a:satOff val="-3757"/>
            <a:lumOff val="41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Mistaking Maceration for infection.</a:t>
          </a:r>
          <a:endParaRPr lang="en-US" sz="3100" kern="1200"/>
        </a:p>
      </dsp:txBody>
      <dsp:txXfrm>
        <a:off x="60116" y="1399355"/>
        <a:ext cx="5785949" cy="1111247"/>
      </dsp:txXfrm>
    </dsp:sp>
    <dsp:sp modelId="{D80595BE-FC1C-45F5-A72C-2E37655EA65E}">
      <dsp:nvSpPr>
        <dsp:cNvPr id="0" name=""/>
        <dsp:cNvSpPr/>
      </dsp:nvSpPr>
      <dsp:spPr>
        <a:xfrm>
          <a:off x="0" y="2659999"/>
          <a:ext cx="5906181" cy="1231479"/>
        </a:xfrm>
        <a:prstGeom prst="roundRect">
          <a:avLst/>
        </a:prstGeom>
        <a:solidFill>
          <a:schemeClr val="accent5">
            <a:hueOff val="1571189"/>
            <a:satOff val="-7513"/>
            <a:lumOff val="82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Overuse of steroid creams. </a:t>
          </a:r>
          <a:endParaRPr lang="en-US" sz="3100" kern="1200"/>
        </a:p>
      </dsp:txBody>
      <dsp:txXfrm>
        <a:off x="60116" y="2720115"/>
        <a:ext cx="5785949" cy="1111247"/>
      </dsp:txXfrm>
    </dsp:sp>
    <dsp:sp modelId="{7019FE77-079A-4B72-B28C-43B640FF8C66}">
      <dsp:nvSpPr>
        <dsp:cNvPr id="0" name=""/>
        <dsp:cNvSpPr/>
      </dsp:nvSpPr>
      <dsp:spPr>
        <a:xfrm>
          <a:off x="0" y="3980758"/>
          <a:ext cx="5906181" cy="1231479"/>
        </a:xfrm>
        <a:prstGeom prst="roundRect">
          <a:avLst/>
        </a:prstGeom>
        <a:solidFill>
          <a:schemeClr val="accent5">
            <a:hueOff val="2356783"/>
            <a:satOff val="-11270"/>
            <a:lumOff val="1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Stopping treatment too early</a:t>
          </a:r>
          <a:endParaRPr lang="en-US" sz="3100" kern="1200"/>
        </a:p>
      </dsp:txBody>
      <dsp:txXfrm>
        <a:off x="60116" y="4040874"/>
        <a:ext cx="5785949" cy="11112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9E0C7-7075-44F9-B631-2A73A9F5FCC8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AE43AE-F3E8-4D0A-A376-7045F88FF3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08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Training focuses on distinguishing fungal infections from </a:t>
            </a:r>
            <a:r>
              <a:rPr lang="en-US" dirty="0" err="1"/>
              <a:t>bacterialinfections</a:t>
            </a:r>
            <a:r>
              <a:rPr lang="en-US" dirty="0"/>
              <a:t> and other skin conditions for accurate treatment.​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Emphasis on clinical diagnosis while outlining when further tests like </a:t>
            </a:r>
            <a:r>
              <a:rPr lang="en-US" dirty="0" err="1"/>
              <a:t>skinscrapings</a:t>
            </a:r>
            <a:r>
              <a:rPr lang="en-US" dirty="0"/>
              <a:t> or referrals are necessary.​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Knowledge of topical antifungals, moisture control, cautious use </a:t>
            </a:r>
            <a:r>
              <a:rPr lang="en-US" dirty="0" err="1"/>
              <a:t>ofcombination</a:t>
            </a:r>
            <a:r>
              <a:rPr lang="en-US" dirty="0"/>
              <a:t> products, and criteria for escalation is provided.​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AE43AE-F3E8-4D0A-A376-7045F88FF30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584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Fungal infections commonly coexist with: Moisture‑associated skin damage (MASD)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Pressure ulcers (especially sacral, groin, breast folds)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Venous leg ulcers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Often mistaken for: Cellulitis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Peri‑wound maceration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Contact dermatitis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AE43AE-F3E8-4D0A-A376-7045F88FF30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083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AE43AE-F3E8-4D0A-A376-7045F88FF30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1263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Classic signs:</a:t>
            </a:r>
          </a:p>
          <a:p>
            <a:pPr fontAlgn="t"/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Bright red or dusky red skin</a:t>
            </a:r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t"/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Well‑defined edges</a:t>
            </a:r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t"/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Satellite lesions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(small red spots beyond main rash)</a:t>
            </a:r>
          </a:p>
          <a:p>
            <a:pPr fontAlgn="t"/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Itching/burning (common clue)</a:t>
            </a:r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Maceration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 film or residue (sometimes)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📌 </a:t>
            </a:r>
            <a:r>
              <a:rPr lang="en-GB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Pain is often mild compared to bacterial infection</a:t>
            </a:r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AE43AE-F3E8-4D0A-A376-7045F88FF30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242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Moisture (urine, sweat, exudate) Occlusion (dressings, folds) Diabetes Obesity Poor mobility Repeated antibiotic use Immunosuppression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AE43AE-F3E8-4D0A-A376-7045F88FF30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98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AE43AE-F3E8-4D0A-A376-7045F88FF30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542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AE43AE-F3E8-4D0A-A376-7045F88FF30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0580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AE43AE-F3E8-4D0A-A376-7045F88FF30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60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Its important to remember to ensure treatment with cream is used as per instructions – twice daily for 2 weeks to ensure that fungal infection is treated effectively</a:t>
            </a:r>
          </a:p>
          <a:p>
            <a:pPr fontAlgn="t"/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First‑line options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Clotrimazole 1%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Miconazole 2%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Econazole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Apply: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 layer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Beyond visible rash</a:t>
            </a: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Usually 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2–4 weeks</a:t>
            </a:r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t"/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📌 Continue for 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1–2 weeks after visible resolution</a:t>
            </a:r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AE43AE-F3E8-4D0A-A376-7045F88FF30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936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97EC59D8-DEA5-407E-81AB-F4494EAEAAC0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8A25646-FBBC-426A-9A96-63357A4DE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544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59D8-DEA5-407E-81AB-F4494EAEAAC0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5646-FBBC-426A-9A96-63357A4DE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787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59D8-DEA5-407E-81AB-F4494EAEAAC0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5646-FBBC-426A-9A96-63357A4DE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830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59D8-DEA5-407E-81AB-F4494EAEAAC0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5646-FBBC-426A-9A96-63357A4DE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00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7EC59D8-DEA5-407E-81AB-F4494EAEAAC0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98A25646-FBBC-426A-9A96-63357A4DE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4957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59D8-DEA5-407E-81AB-F4494EAEAAC0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5646-FBBC-426A-9A96-63357A4DE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963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59D8-DEA5-407E-81AB-F4494EAEAAC0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5646-FBBC-426A-9A96-63357A4DE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5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59D8-DEA5-407E-81AB-F4494EAEAAC0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5646-FBBC-426A-9A96-63357A4DE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977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59D8-DEA5-407E-81AB-F4494EAEAAC0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5646-FBBC-426A-9A96-63357A4DE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350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59D8-DEA5-407E-81AB-F4494EAEAAC0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A25646-FBBC-426A-9A96-63357A4DEE55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19082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7EC59D8-DEA5-407E-81AB-F4494EAEAAC0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A25646-FBBC-426A-9A96-63357A4DEE5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9142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7EC59D8-DEA5-407E-81AB-F4494EAEAAC0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8A25646-FBBC-426A-9A96-63357A4DEE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58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66F8A2C-B8CF-4B20-9A73-2ADCF63027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hade val="92000"/>
                  <a:satMod val="160000"/>
                </a:schemeClr>
              </a:gs>
              <a:gs pos="77000">
                <a:schemeClr val="bg2">
                  <a:tint val="100000"/>
                  <a:shade val="73000"/>
                  <a:satMod val="155000"/>
                </a:schemeClr>
              </a:gs>
              <a:gs pos="100000">
                <a:schemeClr val="bg2">
                  <a:tint val="100000"/>
                  <a:shade val="67000"/>
                  <a:satMod val="14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0C23B1-7427-4DF4-BFF1-60CD7E93BC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DD78E9-DE0D-47AF-A0DB-F475221E3D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18D329-2010-4A15-B57C-429FFAE35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F24B44-6BC4-7353-FBC6-ABD29B05D2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3520" y="1272800"/>
            <a:ext cx="6544620" cy="4312402"/>
          </a:xfrm>
        </p:spPr>
        <p:txBody>
          <a:bodyPr anchor="ctr">
            <a:normAutofit/>
          </a:bodyPr>
          <a:lstStyle/>
          <a:p>
            <a:pPr algn="r"/>
            <a:r>
              <a:rPr lang="en-GB" sz="6800" dirty="0">
                <a:solidFill>
                  <a:schemeClr val="tx1"/>
                </a:solidFill>
              </a:rPr>
              <a:t>Fungal Infections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BE5DC2-C2F5-2E8B-6436-E1F54E50A7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3440" y="1272800"/>
            <a:ext cx="2481307" cy="4312402"/>
          </a:xfrm>
        </p:spPr>
        <p:txBody>
          <a:bodyPr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 sz="2000"/>
              <a:t>Charlotte Anderson</a:t>
            </a:r>
          </a:p>
          <a:p>
            <a:pPr algn="l">
              <a:spcAft>
                <a:spcPts val="600"/>
              </a:spcAft>
            </a:pPr>
            <a:r>
              <a:rPr lang="en-GB" sz="2000"/>
              <a:t>Tissue Viability Team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94262BC-EE98-4BD6-82DB-4955E8DCC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2" y="2057401"/>
            <a:ext cx="0" cy="274320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08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D15573D-0E45-4691-B525-471152EC1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448559-19A4-4252-8C27-54C1DA906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2CEBD3-711A-659E-C71B-4DB82EEA1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en-US" sz="4100" dirty="0"/>
              <a:t>Treatment Options and Management Principles</a:t>
            </a:r>
            <a:endParaRPr lang="en-GB" sz="41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17615D-4DB0-A047-23D7-715ED4C67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8124" y="559477"/>
            <a:ext cx="5647076" cy="5475563"/>
          </a:xfrm>
        </p:spPr>
        <p:txBody>
          <a:bodyPr anchor="ctr">
            <a:normAutofit/>
          </a:bodyPr>
          <a:lstStyle/>
          <a:p>
            <a:pPr marL="0" indent="0" fontAlgn="base">
              <a:lnSpc>
                <a:spcPct val="90000"/>
              </a:lnSpc>
              <a:buNone/>
            </a:pPr>
            <a:r>
              <a:rPr lang="en-US" b="1" dirty="0"/>
              <a:t>Moisture Reduction Strategies</a:t>
            </a:r>
            <a:r>
              <a:rPr lang="en-US" dirty="0"/>
              <a:t>​</a:t>
            </a:r>
          </a:p>
          <a:p>
            <a:pPr fontAlgn="base">
              <a:lnSpc>
                <a:spcPct val="90000"/>
              </a:lnSpc>
            </a:pPr>
            <a:r>
              <a:rPr lang="en-US" dirty="0"/>
              <a:t>Reducing moisture through continence management, absorbent dressings, and skin fold separation is essential for fungal infection control.​</a:t>
            </a:r>
          </a:p>
          <a:p>
            <a:pPr marL="0" indent="0" fontAlgn="base">
              <a:lnSpc>
                <a:spcPct val="90000"/>
              </a:lnSpc>
              <a:buNone/>
            </a:pPr>
            <a:r>
              <a:rPr lang="en-US" b="1" dirty="0"/>
              <a:t>Topical Antifungal Treatment</a:t>
            </a:r>
            <a:r>
              <a:rPr lang="en-US" dirty="0"/>
              <a:t>​</a:t>
            </a:r>
          </a:p>
          <a:p>
            <a:pPr fontAlgn="base">
              <a:lnSpc>
                <a:spcPct val="90000"/>
              </a:lnSpc>
            </a:pPr>
            <a:r>
              <a:rPr lang="en-US" dirty="0"/>
              <a:t>Topical antifungal agents like clotrimazole and miconazole are applied thinly and extended beyond visible infection margins for 2-4 weeks.​</a:t>
            </a:r>
          </a:p>
          <a:p>
            <a:pPr marL="0" indent="0" fontAlgn="base">
              <a:lnSpc>
                <a:spcPct val="90000"/>
              </a:lnSpc>
              <a:buNone/>
            </a:pPr>
            <a:r>
              <a:rPr lang="en-US" b="1" dirty="0"/>
              <a:t>Use of Combination Therapies</a:t>
            </a:r>
            <a:r>
              <a:rPr lang="en-US" dirty="0"/>
              <a:t>​</a:t>
            </a:r>
          </a:p>
          <a:p>
            <a:pPr fontAlgn="base">
              <a:lnSpc>
                <a:spcPct val="90000"/>
              </a:lnSpc>
            </a:pPr>
            <a:r>
              <a:rPr lang="en-US" dirty="0"/>
              <a:t>Short-term use of antifungal-steroid combinations may reduce inflammation but should be avoided long-term to prevent skin thinning.​</a:t>
            </a:r>
          </a:p>
          <a:p>
            <a:pPr marL="0" indent="0" fontAlgn="base">
              <a:lnSpc>
                <a:spcPct val="90000"/>
              </a:lnSpc>
              <a:buNone/>
            </a:pPr>
            <a:r>
              <a:rPr lang="en-US" b="1" dirty="0"/>
              <a:t>Systemic Therapy and Escalation</a:t>
            </a:r>
            <a:r>
              <a:rPr lang="en-US" dirty="0"/>
              <a:t>​</a:t>
            </a:r>
          </a:p>
          <a:p>
            <a:pPr fontAlgn="base">
              <a:lnSpc>
                <a:spcPct val="90000"/>
              </a:lnSpc>
            </a:pPr>
            <a:r>
              <a:rPr lang="en-US" dirty="0"/>
              <a:t>Systemic antifungal therapy is reserved for severe or recurrent cases and requires medical review with timely treatment escalation.</a:t>
            </a:r>
          </a:p>
          <a:p>
            <a:pPr>
              <a:lnSpc>
                <a:spcPct val="9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064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7455F7F3-3A58-4BBB-95C7-CF706F9FF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E3D314-6F93-4D91-8C0F-E92657F465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5F0B84-277E-D4D8-4A99-72BB0738A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Common Pitfalls</a:t>
            </a: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64BFA0D1-AEEC-B7A6-548A-6C76594394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27040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249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D15573D-0E45-4691-B525-471152EC1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448559-19A4-4252-8C27-54C1DA906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593B72-A994-3FC7-6945-10BD327C7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en-GB" sz="4400" dirty="0"/>
              <a:t>Key Take-Home Messages and Clinical Application​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EF776-7722-BCCE-AD84-834912805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8124" y="559477"/>
            <a:ext cx="5647076" cy="5475563"/>
          </a:xfrm>
        </p:spPr>
        <p:txBody>
          <a:bodyPr anchor="ctr">
            <a:normAutofit/>
          </a:bodyPr>
          <a:lstStyle/>
          <a:p>
            <a:pPr marL="0" indent="0" fontAlgn="base">
              <a:buNone/>
            </a:pPr>
            <a:r>
              <a:rPr lang="en-US" b="1" dirty="0" err="1"/>
              <a:t>Recognising</a:t>
            </a:r>
            <a:r>
              <a:rPr lang="en-US" b="1" dirty="0"/>
              <a:t> Fungal Infections</a:t>
            </a:r>
            <a:r>
              <a:rPr lang="en-US" dirty="0"/>
              <a:t>​</a:t>
            </a:r>
          </a:p>
          <a:p>
            <a:pPr fontAlgn="base"/>
            <a:r>
              <a:rPr lang="en-US" dirty="0"/>
              <a:t>Clinicians should identify red, moist, itchy skin areas and look for satellite lesions and clear borders.​</a:t>
            </a:r>
          </a:p>
          <a:p>
            <a:pPr marL="0" indent="0" fontAlgn="base">
              <a:buNone/>
            </a:pPr>
            <a:r>
              <a:rPr lang="en-US" b="1" dirty="0"/>
              <a:t>Assessing Treatment Factors</a:t>
            </a:r>
            <a:r>
              <a:rPr lang="en-US" dirty="0"/>
              <a:t>​</a:t>
            </a:r>
          </a:p>
          <a:p>
            <a:pPr fontAlgn="base"/>
            <a:r>
              <a:rPr lang="en-US" dirty="0"/>
              <a:t>Evaluate antibiotic failure and consider moisture or occlusion as contributing factors to skin deterioration.​</a:t>
            </a:r>
          </a:p>
          <a:p>
            <a:pPr marL="0" indent="0" fontAlgn="base">
              <a:buNone/>
            </a:pPr>
            <a:r>
              <a:rPr lang="en-US" b="1" dirty="0"/>
              <a:t>Environmental and Therapeutic Care</a:t>
            </a:r>
            <a:r>
              <a:rPr lang="en-US" dirty="0"/>
              <a:t>​</a:t>
            </a:r>
          </a:p>
          <a:p>
            <a:pPr fontAlgn="base"/>
            <a:r>
              <a:rPr lang="en-US" dirty="0"/>
              <a:t>Treat the environment alongside antifungal therapy, ensuring full treatment completion to prevent recurrence.​</a:t>
            </a:r>
          </a:p>
          <a:p>
            <a:pPr marL="0" indent="0" fontAlgn="base">
              <a:buNone/>
            </a:pPr>
            <a:r>
              <a:rPr lang="en-US" b="1" dirty="0"/>
              <a:t>Improved Patient Outcomes</a:t>
            </a:r>
            <a:r>
              <a:rPr lang="en-US" dirty="0"/>
              <a:t>​</a:t>
            </a:r>
          </a:p>
          <a:p>
            <a:pPr fontAlgn="base"/>
            <a:r>
              <a:rPr lang="en-US" dirty="0"/>
              <a:t>Early recognition and management reduce discomfort, promote healing, and support antimicrobial stewardship.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59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2F90E-B6E0-878B-6701-6323F7C97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075042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455F7F3-3A58-4BBB-95C7-CF706F9FF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E3D314-6F93-4D91-8C0F-E92657F465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BC9542-C9D9-D7C7-EC9B-149C3A09C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Learning objectives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967FD79-2CB3-5EA6-9F60-2A0EF9623B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7203035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403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F018F-DCD1-F9EF-D104-83A7803C0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Clinical Impact of Missed Fungal Infection in TV</a:t>
            </a:r>
            <a:endParaRPr lang="en-GB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6F76E87-5983-874A-7367-BEA873B8892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66800" y="2103120"/>
          <a:ext cx="10058400" cy="39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8105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D15573D-0E45-4691-B525-471152EC1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448559-19A4-4252-8C27-54C1DA906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3EB572-5197-CA87-D090-CD44443D3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en-US" sz="4400" dirty="0"/>
              <a:t>Common Settings Where Fungal Infection Occurs</a:t>
            </a:r>
            <a:endParaRPr lang="en-GB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525C0-CD8E-D8B5-242B-600B74297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8124" y="559477"/>
            <a:ext cx="5647076" cy="5475563"/>
          </a:xfrm>
        </p:spPr>
        <p:txBody>
          <a:bodyPr anchor="ctr">
            <a:normAutofit/>
          </a:bodyPr>
          <a:lstStyle/>
          <a:p>
            <a:pPr marL="0" indent="0" fontAlgn="base">
              <a:buNone/>
            </a:pPr>
            <a:r>
              <a:rPr lang="en-US" b="1" dirty="0"/>
              <a:t>Warm and Moist Skin Folds</a:t>
            </a:r>
            <a:r>
              <a:rPr lang="en-US" dirty="0"/>
              <a:t>​</a:t>
            </a:r>
          </a:p>
          <a:p>
            <a:pPr fontAlgn="base"/>
            <a:r>
              <a:rPr lang="en-US" dirty="0"/>
              <a:t>Fungal infections commonly occur in warm, moist skin folds like groin, abdominal folds, under breasts, and between toes.​</a:t>
            </a:r>
          </a:p>
          <a:p>
            <a:pPr marL="0" indent="0" fontAlgn="base">
              <a:buNone/>
            </a:pPr>
            <a:r>
              <a:rPr lang="en-US" b="1" dirty="0"/>
              <a:t>Peri-wound and Pressure Ulcers</a:t>
            </a:r>
            <a:r>
              <a:rPr lang="en-US" dirty="0"/>
              <a:t>​</a:t>
            </a:r>
          </a:p>
          <a:p>
            <a:pPr fontAlgn="base"/>
            <a:r>
              <a:rPr lang="en-US" dirty="0"/>
              <a:t>Fungal infections often affect peri-wound skin and pressure ulcers, especially with moisture and occlusion present.​</a:t>
            </a:r>
          </a:p>
          <a:p>
            <a:pPr marL="0" indent="0" fontAlgn="base">
              <a:buNone/>
            </a:pPr>
            <a:r>
              <a:rPr lang="en-US" b="1" dirty="0"/>
              <a:t>Incontinence and Exudate Exposure</a:t>
            </a:r>
            <a:r>
              <a:rPr lang="en-US" dirty="0"/>
              <a:t>​</a:t>
            </a:r>
          </a:p>
          <a:p>
            <a:pPr fontAlgn="base"/>
            <a:r>
              <a:rPr lang="en-US" dirty="0"/>
              <a:t>Patients with incontinence are at higher risk due to prolonged exposure to urine or feces creating fungal-friendly environments.​</a:t>
            </a:r>
          </a:p>
          <a:p>
            <a:pPr marL="0" indent="0" fontAlgn="base">
              <a:buNone/>
            </a:pPr>
            <a:r>
              <a:rPr lang="en-US" b="1" dirty="0"/>
              <a:t>Medical Devices Impact</a:t>
            </a:r>
            <a:r>
              <a:rPr lang="en-US" dirty="0"/>
              <a:t>​</a:t>
            </a:r>
          </a:p>
          <a:p>
            <a:pPr fontAlgn="base"/>
            <a:r>
              <a:rPr lang="en-US" dirty="0"/>
              <a:t>Catheter sites and orthotic equipment can cause localized fungal infections from heat and friction.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91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4737801-B9D6-4A08-BD77-23010A802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FABD39-C757-461E-A681-DC2736484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572613"/>
            <a:ext cx="11281609" cy="2396079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F424F5-8D5C-46C0-A1B0-AF34E0350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737380"/>
            <a:ext cx="10954512" cy="2066544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05BAF3-D785-1E6C-3670-A3C35964E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089090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FFFFFF"/>
                </a:solidFill>
              </a:rPr>
              <a:t>Common Fungal Organisms Encountered in Wounds</a:t>
            </a:r>
            <a:endParaRPr lang="en-GB" sz="44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19CD3-5A1D-88B6-651E-6FEADD74C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3263619"/>
            <a:ext cx="10058400" cy="2673765"/>
          </a:xfrm>
        </p:spPr>
        <p:txBody>
          <a:bodyPr anchor="t">
            <a:normAutofit/>
          </a:bodyPr>
          <a:lstStyle/>
          <a:p>
            <a:pPr marL="0" indent="0" fontAlgn="base">
              <a:lnSpc>
                <a:spcPct val="90000"/>
              </a:lnSpc>
              <a:buNone/>
            </a:pPr>
            <a:r>
              <a:rPr lang="en-US" sz="1700" b="1" dirty="0"/>
              <a:t>Candida Infections</a:t>
            </a:r>
            <a:r>
              <a:rPr lang="en-US" sz="1700" dirty="0"/>
              <a:t>​</a:t>
            </a:r>
          </a:p>
          <a:p>
            <a:pPr fontAlgn="base">
              <a:lnSpc>
                <a:spcPct val="90000"/>
              </a:lnSpc>
            </a:pPr>
            <a:r>
              <a:rPr lang="en-US" sz="1700" dirty="0"/>
              <a:t>Candida species thrive in moist environments causing erythema with satellite pustules in intertrigo and peri-wound skin.​</a:t>
            </a:r>
          </a:p>
          <a:p>
            <a:pPr marL="0" indent="0" fontAlgn="base">
              <a:lnSpc>
                <a:spcPct val="90000"/>
              </a:lnSpc>
              <a:buNone/>
            </a:pPr>
            <a:r>
              <a:rPr lang="en-US" sz="1700" b="1" dirty="0"/>
              <a:t>Dermatophyte Infections</a:t>
            </a:r>
            <a:r>
              <a:rPr lang="en-US" sz="1700" dirty="0"/>
              <a:t>​</a:t>
            </a:r>
          </a:p>
          <a:p>
            <a:pPr fontAlgn="base">
              <a:lnSpc>
                <a:spcPct val="90000"/>
              </a:lnSpc>
            </a:pPr>
            <a:r>
              <a:rPr lang="en-US" sz="1700" dirty="0"/>
              <a:t>Dermatophytes cause drier, scaly, well-defined lesions.​</a:t>
            </a:r>
          </a:p>
          <a:p>
            <a:pPr marL="0" indent="0" fontAlgn="base">
              <a:lnSpc>
                <a:spcPct val="90000"/>
              </a:lnSpc>
              <a:buNone/>
            </a:pPr>
            <a:r>
              <a:rPr lang="en-US" sz="1700" b="1" dirty="0"/>
              <a:t>Clinical Presentation Differences</a:t>
            </a:r>
            <a:r>
              <a:rPr lang="en-US" sz="1700" dirty="0"/>
              <a:t>​</a:t>
            </a:r>
          </a:p>
          <a:p>
            <a:pPr fontAlgn="base">
              <a:lnSpc>
                <a:spcPct val="90000"/>
              </a:lnSpc>
            </a:pPr>
            <a:r>
              <a:rPr lang="en-US" sz="1700" dirty="0"/>
              <a:t>Candida presents with erythema and pustules; dermatophytes show scaly lesions with central clearing and defined edges.</a:t>
            </a:r>
          </a:p>
          <a:p>
            <a:pPr>
              <a:lnSpc>
                <a:spcPct val="90000"/>
              </a:lnSpc>
            </a:pP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378341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D15573D-0E45-4691-B525-471152EC1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448559-19A4-4252-8C27-54C1DA906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12164E-BA03-C2C2-7F6E-827D5EA59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en-GB" sz="4400" dirty="0"/>
              <a:t>Risk Factors That Predispose to Fungal Infection​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BA322-3C36-3BA9-566D-CB86CE982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8124" y="559477"/>
            <a:ext cx="5647076" cy="5475563"/>
          </a:xfrm>
        </p:spPr>
        <p:txBody>
          <a:bodyPr anchor="ctr">
            <a:normAutofit/>
          </a:bodyPr>
          <a:lstStyle/>
          <a:p>
            <a:pPr marL="0" indent="0" fontAlgn="base">
              <a:lnSpc>
                <a:spcPct val="90000"/>
              </a:lnSpc>
              <a:buNone/>
            </a:pPr>
            <a:r>
              <a:rPr lang="en-US" b="1" dirty="0"/>
              <a:t>Moisture and Occlusion</a:t>
            </a:r>
            <a:r>
              <a:rPr lang="en-US" dirty="0"/>
              <a:t>​</a:t>
            </a:r>
          </a:p>
          <a:p>
            <a:pPr fontAlgn="base">
              <a:lnSpc>
                <a:spcPct val="90000"/>
              </a:lnSpc>
            </a:pPr>
            <a:r>
              <a:rPr lang="en-US" dirty="0"/>
              <a:t>Moisture from incontinence, sweating, or wound exudate increases fungal risk, worsened by occlusive dressings creating warm, airless environments.​</a:t>
            </a:r>
          </a:p>
          <a:p>
            <a:pPr marL="0" indent="0" fontAlgn="base">
              <a:lnSpc>
                <a:spcPct val="90000"/>
              </a:lnSpc>
              <a:buNone/>
            </a:pPr>
            <a:r>
              <a:rPr lang="en-US" b="1" dirty="0"/>
              <a:t>Metabolic and Physical Factors</a:t>
            </a:r>
            <a:r>
              <a:rPr lang="en-US" dirty="0"/>
              <a:t>​</a:t>
            </a:r>
          </a:p>
          <a:p>
            <a:pPr fontAlgn="base">
              <a:lnSpc>
                <a:spcPct val="90000"/>
              </a:lnSpc>
            </a:pPr>
            <a:r>
              <a:rPr lang="en-US" dirty="0"/>
              <a:t>Diabetes and obesity impair skin integrity and immune response, increasing fungal infection likelihood and persistence.​</a:t>
            </a:r>
          </a:p>
          <a:p>
            <a:pPr marL="0" indent="0" fontAlgn="base">
              <a:lnSpc>
                <a:spcPct val="90000"/>
              </a:lnSpc>
              <a:buNone/>
            </a:pPr>
            <a:r>
              <a:rPr lang="en-US" b="1" dirty="0"/>
              <a:t>Reduced Mobility and Hygiene</a:t>
            </a:r>
            <a:r>
              <a:rPr lang="en-US" dirty="0"/>
              <a:t>​</a:t>
            </a:r>
          </a:p>
          <a:p>
            <a:pPr marL="0" indent="0" fontAlgn="base">
              <a:lnSpc>
                <a:spcPct val="90000"/>
              </a:lnSpc>
              <a:buNone/>
            </a:pPr>
            <a:r>
              <a:rPr lang="en-US" dirty="0"/>
              <a:t>Limited mobility decreases hygiene and repositioning, raising fungal infection risk in vulnerable patients.​</a:t>
            </a:r>
          </a:p>
          <a:p>
            <a:pPr marL="0" indent="0" fontAlgn="base">
              <a:lnSpc>
                <a:spcPct val="90000"/>
              </a:lnSpc>
              <a:buNone/>
            </a:pPr>
            <a:r>
              <a:rPr lang="en-US" b="1" dirty="0"/>
              <a:t>Immunosuppression and Antibiotics</a:t>
            </a:r>
            <a:r>
              <a:rPr lang="en-US" dirty="0"/>
              <a:t>​</a:t>
            </a:r>
          </a:p>
          <a:p>
            <a:pPr fontAlgn="base">
              <a:lnSpc>
                <a:spcPct val="90000"/>
              </a:lnSpc>
            </a:pPr>
            <a:r>
              <a:rPr lang="en-US" dirty="0"/>
              <a:t>Immunosuppressed patients and those on prolonged antibiotics have disrupted skin flora, facilitating fungal proliferation.​</a:t>
            </a:r>
          </a:p>
          <a:p>
            <a:pPr>
              <a:lnSpc>
                <a:spcPct val="9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75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F36440-7F79-CE2C-79C1-AEBCDF7E0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9FA9C17F-C776-2E38-5A9D-448A27DA68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203547"/>
              </p:ext>
            </p:extLst>
          </p:nvPr>
        </p:nvGraphicFramePr>
        <p:xfrm>
          <a:off x="838200" y="1825624"/>
          <a:ext cx="10293627" cy="3684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1209">
                  <a:extLst>
                    <a:ext uri="{9D8B030D-6E8A-4147-A177-3AD203B41FA5}">
                      <a16:colId xmlns:a16="http://schemas.microsoft.com/office/drawing/2014/main" val="3008781560"/>
                    </a:ext>
                  </a:extLst>
                </a:gridCol>
                <a:gridCol w="3431209">
                  <a:extLst>
                    <a:ext uri="{9D8B030D-6E8A-4147-A177-3AD203B41FA5}">
                      <a16:colId xmlns:a16="http://schemas.microsoft.com/office/drawing/2014/main" val="3121605204"/>
                    </a:ext>
                  </a:extLst>
                </a:gridCol>
                <a:gridCol w="3431209">
                  <a:extLst>
                    <a:ext uri="{9D8B030D-6E8A-4147-A177-3AD203B41FA5}">
                      <a16:colId xmlns:a16="http://schemas.microsoft.com/office/drawing/2014/main" val="1717034014"/>
                    </a:ext>
                  </a:extLst>
                </a:gridCol>
              </a:tblGrid>
              <a:tr h="42225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221053"/>
                  </a:ext>
                </a:extLst>
              </a:tr>
              <a:tr h="42225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Feature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Fungal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Bacterial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8148212"/>
                  </a:ext>
                </a:extLst>
              </a:tr>
              <a:tr h="42225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Pain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Mild–moderate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Often painful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7168715"/>
                  </a:ext>
                </a:extLst>
              </a:tr>
              <a:tr h="42225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Borders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Well‑defined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Diffuse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6066612"/>
                  </a:ext>
                </a:extLst>
              </a:tr>
              <a:tr h="42225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dirty="0">
                          <a:effectLst/>
                        </a:rPr>
                        <a:t>Satellite lesions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✔ Common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✖ Rare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9939818"/>
                  </a:ext>
                </a:extLst>
              </a:tr>
              <a:tr h="42225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Exudate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Minimal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Purulent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0998548"/>
                  </a:ext>
                </a:extLst>
              </a:tr>
              <a:tr h="42225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Odour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Usually minimal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Often unpleasant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9611455"/>
                  </a:ext>
                </a:extLst>
              </a:tr>
              <a:tr h="72882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Response to antibiotics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>
                          <a:effectLst/>
                        </a:rPr>
                        <a:t>✖ No improvement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dirty="0">
                          <a:effectLst/>
                        </a:rPr>
                        <a:t>✔ Improves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4576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7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D15573D-0E45-4691-B525-471152EC1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448559-19A4-4252-8C27-54C1DA906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FCE816-DBF3-77C6-FA56-4290D9E25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en-US" sz="4400" dirty="0"/>
              <a:t>How Fungal Infection Is Confirmed in Practice</a:t>
            </a:r>
            <a:endParaRPr lang="en-GB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BE2F9-ADCD-2092-1613-E0EC80314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8124" y="559477"/>
            <a:ext cx="5647076" cy="5475563"/>
          </a:xfrm>
        </p:spPr>
        <p:txBody>
          <a:bodyPr anchor="ctr">
            <a:normAutofit/>
          </a:bodyPr>
          <a:lstStyle/>
          <a:p>
            <a:pPr marL="0" indent="0" fontAlgn="base">
              <a:lnSpc>
                <a:spcPct val="90000"/>
              </a:lnSpc>
              <a:buNone/>
            </a:pPr>
            <a:r>
              <a:rPr lang="en-US" b="1" dirty="0"/>
              <a:t>Clinical Diagnosis Approach</a:t>
            </a:r>
            <a:r>
              <a:rPr lang="en-US" dirty="0"/>
              <a:t>​</a:t>
            </a:r>
          </a:p>
          <a:p>
            <a:pPr fontAlgn="base">
              <a:lnSpc>
                <a:spcPct val="90000"/>
              </a:lnSpc>
            </a:pPr>
            <a:r>
              <a:rPr lang="en-US" dirty="0"/>
              <a:t>Fungal infection is primarily diagnosed clinically through visual assessment, symptom history, and treatment response.​</a:t>
            </a:r>
          </a:p>
          <a:p>
            <a:pPr marL="0" indent="0" fontAlgn="base">
              <a:lnSpc>
                <a:spcPct val="90000"/>
              </a:lnSpc>
              <a:buNone/>
            </a:pPr>
            <a:r>
              <a:rPr lang="en-US" b="1" dirty="0"/>
              <a:t>Role of Laboratory Tests</a:t>
            </a:r>
            <a:r>
              <a:rPr lang="en-US" dirty="0"/>
              <a:t>​</a:t>
            </a:r>
          </a:p>
          <a:p>
            <a:pPr fontAlgn="base">
              <a:lnSpc>
                <a:spcPct val="90000"/>
              </a:lnSpc>
            </a:pPr>
            <a:r>
              <a:rPr lang="en-US" dirty="0"/>
              <a:t>Lab tests like skin scrapings aid diagnosis in uncertain, recurrent, or treatment failure cases but should not delay treatment.​</a:t>
            </a:r>
          </a:p>
          <a:p>
            <a:pPr marL="0" indent="0" fontAlgn="base">
              <a:lnSpc>
                <a:spcPct val="90000"/>
              </a:lnSpc>
              <a:buNone/>
            </a:pPr>
            <a:r>
              <a:rPr lang="en-US" b="1" dirty="0"/>
              <a:t>Swabbing</a:t>
            </a:r>
          </a:p>
          <a:p>
            <a:pPr fontAlgn="base">
              <a:lnSpc>
                <a:spcPct val="90000"/>
              </a:lnSpc>
            </a:pPr>
            <a:r>
              <a:rPr lang="en-US" dirty="0"/>
              <a:t>Swab affected area and ensure on swab request to provide rational for swab. Ie  fungal infection, please breakdown any coliforms.</a:t>
            </a:r>
          </a:p>
          <a:p>
            <a:pPr marL="0" indent="0" fontAlgn="base">
              <a:lnSpc>
                <a:spcPct val="90000"/>
              </a:lnSpc>
              <a:buNone/>
            </a:pPr>
            <a:r>
              <a:rPr lang="en-US" b="1" dirty="0"/>
              <a:t>Specialist Referral and Treatment</a:t>
            </a:r>
            <a:r>
              <a:rPr lang="en-US" dirty="0"/>
              <a:t>​</a:t>
            </a:r>
          </a:p>
          <a:p>
            <a:pPr fontAlgn="base">
              <a:lnSpc>
                <a:spcPct val="90000"/>
              </a:lnSpc>
            </a:pPr>
            <a:r>
              <a:rPr lang="en-US" dirty="0"/>
              <a:t>Referral to specialists is advised for atypical cases or immunocompromised patients; treatment should start confidently when fungal signs are clear.​</a:t>
            </a:r>
          </a:p>
          <a:p>
            <a:pPr>
              <a:lnSpc>
                <a:spcPct val="9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464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E8A5A-167E-699B-69A2-DD95D70F4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Skin Infections On Leg">
            <a:extLst>
              <a:ext uri="{FF2B5EF4-FFF2-40B4-BE49-F238E27FC236}">
                <a16:creationId xmlns:a16="http://schemas.microsoft.com/office/drawing/2014/main" id="{B22FDA81-A3A6-32B7-F153-7BEDF54F8BD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33" y="642594"/>
            <a:ext cx="5242982" cy="393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E3BE3C-6E35-DAA8-4BB3-DAC03A5E94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9350" y="2608712"/>
            <a:ext cx="5442116" cy="334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1020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203</TotalTime>
  <Words>967</Words>
  <Application>Microsoft Office PowerPoint</Application>
  <PresentationFormat>Widescreen</PresentationFormat>
  <Paragraphs>135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Arial</vt:lpstr>
      <vt:lpstr>Century Gothic</vt:lpstr>
      <vt:lpstr>Garamond</vt:lpstr>
      <vt:lpstr>Savon</vt:lpstr>
      <vt:lpstr>Fungal Infections</vt:lpstr>
      <vt:lpstr>Learning objectives </vt:lpstr>
      <vt:lpstr>Clinical Impact of Missed Fungal Infection in TV</vt:lpstr>
      <vt:lpstr>Common Settings Where Fungal Infection Occurs</vt:lpstr>
      <vt:lpstr>Common Fungal Organisms Encountered in Wounds</vt:lpstr>
      <vt:lpstr>Risk Factors That Predispose to Fungal Infection​</vt:lpstr>
      <vt:lpstr>Comparison </vt:lpstr>
      <vt:lpstr>How Fungal Infection Is Confirmed in Practice</vt:lpstr>
      <vt:lpstr>PowerPoint Presentation</vt:lpstr>
      <vt:lpstr>Treatment Options and Management Principles</vt:lpstr>
      <vt:lpstr>Common Pitfalls</vt:lpstr>
      <vt:lpstr>Key Take-Home Messages and Clinical Application​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Anderson Charlotte</dc:creator>
  <cp:lastModifiedBy>Anderson Charlotte</cp:lastModifiedBy>
  <cp:revision>2</cp:revision>
  <dcterms:created xsi:type="dcterms:W3CDTF">2026-04-27T10:12:48Z</dcterms:created>
  <dcterms:modified xsi:type="dcterms:W3CDTF">2026-05-13T13:10:58Z</dcterms:modified>
</cp:coreProperties>
</file>