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0" r:id="rId2"/>
    <p:sldId id="299" r:id="rId3"/>
    <p:sldId id="304" r:id="rId4"/>
    <p:sldId id="330" r:id="rId5"/>
    <p:sldId id="332" r:id="rId6"/>
    <p:sldId id="305" r:id="rId7"/>
    <p:sldId id="30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17B37-59B0-4675-BFC7-0AAB7A48ED83}" v="1" dt="2026-05-13T08:58:28.1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21" autoAdjust="0"/>
    <p:restoredTop sz="95300" autoAdjust="0"/>
  </p:normalViewPr>
  <p:slideViewPr>
    <p:cSldViewPr snapToGrid="0" snapToObjects="1">
      <p:cViewPr varScale="1">
        <p:scale>
          <a:sx n="89" d="100"/>
          <a:sy n="89" d="100"/>
        </p:scale>
        <p:origin x="7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LARS, Nicky (NHS NORTHAMPTONSHIRE ICB - 78H)" userId="2f081089-9d52-4236-bde1-64d20c6a1c1b" providerId="ADAL" clId="{B205A8CE-7592-4625-95D1-3AC0D9511037}"/>
    <pc:docChg chg="custSel modSld">
      <pc:chgData name="SELLARS, Nicky (NHS NORTHAMPTONSHIRE ICB - 78H)" userId="2f081089-9d52-4236-bde1-64d20c6a1c1b" providerId="ADAL" clId="{B205A8CE-7592-4625-95D1-3AC0D9511037}" dt="2026-05-13T11:51:26.926" v="189" actId="20577"/>
      <pc:docMkLst>
        <pc:docMk/>
      </pc:docMkLst>
      <pc:sldChg chg="modSp mod">
        <pc:chgData name="SELLARS, Nicky (NHS NORTHAMPTONSHIRE ICB - 78H)" userId="2f081089-9d52-4236-bde1-64d20c6a1c1b" providerId="ADAL" clId="{B205A8CE-7592-4625-95D1-3AC0D9511037}" dt="2026-05-13T11:50:16.738" v="170" actId="6549"/>
        <pc:sldMkLst>
          <pc:docMk/>
          <pc:sldMk cId="2592291217" sldId="299"/>
        </pc:sldMkLst>
        <pc:spChg chg="mod">
          <ac:chgData name="SELLARS, Nicky (NHS NORTHAMPTONSHIRE ICB - 78H)" userId="2f081089-9d52-4236-bde1-64d20c6a1c1b" providerId="ADAL" clId="{B205A8CE-7592-4625-95D1-3AC0D9511037}" dt="2026-05-13T11:50:16.738" v="170" actId="6549"/>
          <ac:spMkLst>
            <pc:docMk/>
            <pc:sldMk cId="2592291217" sldId="299"/>
            <ac:spMk id="3" creationId="{A143C384-8FDE-4BFC-8EDB-1D382769D4BB}"/>
          </ac:spMkLst>
        </pc:spChg>
      </pc:sldChg>
      <pc:sldChg chg="modSp mod">
        <pc:chgData name="SELLARS, Nicky (NHS NORTHAMPTONSHIRE ICB - 78H)" userId="2f081089-9d52-4236-bde1-64d20c6a1c1b" providerId="ADAL" clId="{B205A8CE-7592-4625-95D1-3AC0D9511037}" dt="2026-05-13T11:50:34.825" v="171" actId="20577"/>
        <pc:sldMkLst>
          <pc:docMk/>
          <pc:sldMk cId="3083412338" sldId="304"/>
        </pc:sldMkLst>
        <pc:spChg chg="mod">
          <ac:chgData name="SELLARS, Nicky (NHS NORTHAMPTONSHIRE ICB - 78H)" userId="2f081089-9d52-4236-bde1-64d20c6a1c1b" providerId="ADAL" clId="{B205A8CE-7592-4625-95D1-3AC0D9511037}" dt="2026-05-13T11:50:34.825" v="171" actId="20577"/>
          <ac:spMkLst>
            <pc:docMk/>
            <pc:sldMk cId="3083412338" sldId="304"/>
            <ac:spMk id="3" creationId="{99942703-FB89-4DDB-A88E-6560F53D4649}"/>
          </ac:spMkLst>
        </pc:spChg>
      </pc:sldChg>
      <pc:sldChg chg="modSp mod">
        <pc:chgData name="SELLARS, Nicky (NHS NORTHAMPTONSHIRE ICB - 78H)" userId="2f081089-9d52-4236-bde1-64d20c6a1c1b" providerId="ADAL" clId="{B205A8CE-7592-4625-95D1-3AC0D9511037}" dt="2026-05-13T11:51:26.926" v="189" actId="20577"/>
        <pc:sldMkLst>
          <pc:docMk/>
          <pc:sldMk cId="2835307750" sldId="305"/>
        </pc:sldMkLst>
        <pc:spChg chg="mod">
          <ac:chgData name="SELLARS, Nicky (NHS NORTHAMPTONSHIRE ICB - 78H)" userId="2f081089-9d52-4236-bde1-64d20c6a1c1b" providerId="ADAL" clId="{B205A8CE-7592-4625-95D1-3AC0D9511037}" dt="2026-05-13T11:51:26.926" v="189" actId="20577"/>
          <ac:spMkLst>
            <pc:docMk/>
            <pc:sldMk cId="2835307750" sldId="305"/>
            <ac:spMk id="3" creationId="{24FAD57C-7E9C-42BB-B047-C92037541D0E}"/>
          </ac:spMkLst>
        </pc:spChg>
      </pc:sldChg>
      <pc:sldChg chg="addSp delSp modSp mod">
        <pc:chgData name="SELLARS, Nicky (NHS NORTHAMPTONSHIRE ICB - 78H)" userId="2f081089-9d52-4236-bde1-64d20c6a1c1b" providerId="ADAL" clId="{B205A8CE-7592-4625-95D1-3AC0D9511037}" dt="2026-05-13T11:35:16.345" v="7" actId="6549"/>
        <pc:sldMkLst>
          <pc:docMk/>
          <pc:sldMk cId="784321271" sldId="330"/>
        </pc:sldMkLst>
        <pc:spChg chg="mod">
          <ac:chgData name="SELLARS, Nicky (NHS NORTHAMPTONSHIRE ICB - 78H)" userId="2f081089-9d52-4236-bde1-64d20c6a1c1b" providerId="ADAL" clId="{B205A8CE-7592-4625-95D1-3AC0D9511037}" dt="2026-05-13T11:35:16.345" v="7" actId="6549"/>
          <ac:spMkLst>
            <pc:docMk/>
            <pc:sldMk cId="784321271" sldId="330"/>
            <ac:spMk id="2" creationId="{96ED6237-75C6-4788-87FE-889C1DADDA22}"/>
          </ac:spMkLst>
        </pc:spChg>
        <pc:spChg chg="del">
          <ac:chgData name="SELLARS, Nicky (NHS NORTHAMPTONSHIRE ICB - 78H)" userId="2f081089-9d52-4236-bde1-64d20c6a1c1b" providerId="ADAL" clId="{B205A8CE-7592-4625-95D1-3AC0D9511037}" dt="2026-05-13T11:34:56.077" v="3" actId="22"/>
          <ac:spMkLst>
            <pc:docMk/>
            <pc:sldMk cId="784321271" sldId="330"/>
            <ac:spMk id="3" creationId="{8589DE48-BCBA-55DF-00E2-770C194E4E1A}"/>
          </ac:spMkLst>
        </pc:spChg>
        <pc:picChg chg="del">
          <ac:chgData name="SELLARS, Nicky (NHS NORTHAMPTONSHIRE ICB - 78H)" userId="2f081089-9d52-4236-bde1-64d20c6a1c1b" providerId="ADAL" clId="{B205A8CE-7592-4625-95D1-3AC0D9511037}" dt="2026-05-13T11:34:52.670" v="2" actId="478"/>
          <ac:picMkLst>
            <pc:docMk/>
            <pc:sldMk cId="784321271" sldId="330"/>
            <ac:picMk id="5" creationId="{00814E86-1475-B1A7-8252-5150847B9BFF}"/>
          </ac:picMkLst>
        </pc:picChg>
        <pc:picChg chg="add mod ord">
          <ac:chgData name="SELLARS, Nicky (NHS NORTHAMPTONSHIRE ICB - 78H)" userId="2f081089-9d52-4236-bde1-64d20c6a1c1b" providerId="ADAL" clId="{B205A8CE-7592-4625-95D1-3AC0D9511037}" dt="2026-05-13T11:34:56.077" v="3" actId="22"/>
          <ac:picMkLst>
            <pc:docMk/>
            <pc:sldMk cId="784321271" sldId="330"/>
            <ac:picMk id="6" creationId="{6FF5C072-D137-649E-95EA-036AE69E0717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A8D27-F759-8740-87DB-86D48428A562}" type="datetimeFigureOut">
              <a:rPr lang="en-US" smtClean="0"/>
              <a:t>5/14/2026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E661F-21F0-D64C-96B4-CB64C3EB38A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9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5FDBB-D29E-8840-9DF2-E25CDF5C509B}" type="datetimeFigureOut">
              <a:rPr lang="en-US" smtClean="0"/>
              <a:t>5/14/2026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37DB4-82D2-214D-A98F-9C9C89B2A7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667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 with medium confidence">
            <a:extLst>
              <a:ext uri="{FF2B5EF4-FFF2-40B4-BE49-F238E27FC236}">
                <a16:creationId xmlns:a16="http://schemas.microsoft.com/office/drawing/2014/main" id="{FA92FC62-ED16-4583-917A-64C02AD905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07102" y="3366656"/>
            <a:ext cx="1064301" cy="152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6"/>
            <a:ext cx="10155382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53"/>
            <a:ext cx="10155382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95288" y="1843088"/>
            <a:ext cx="3692525" cy="2549525"/>
          </a:xfrm>
          <a:solidFill>
            <a:schemeClr val="accent6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247862" y="1843088"/>
            <a:ext cx="3692525" cy="2549525"/>
          </a:xfrm>
          <a:solidFill>
            <a:schemeClr val="accent6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103034" y="1825625"/>
            <a:ext cx="3692525" cy="2549525"/>
          </a:xfrm>
          <a:solidFill>
            <a:schemeClr val="accent6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320" y="4530435"/>
            <a:ext cx="3688772" cy="164652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251615" y="4530434"/>
            <a:ext cx="3688772" cy="164652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8104911" y="4530434"/>
            <a:ext cx="3688772" cy="164652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website, timeline&#10;&#10;Description automatically generated">
            <a:extLst>
              <a:ext uri="{FF2B5EF4-FFF2-40B4-BE49-F238E27FC236}">
                <a16:creationId xmlns:a16="http://schemas.microsoft.com/office/drawing/2014/main" id="{D3988D00-36F4-4781-9CFB-C5D3882DAE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2"/>
            <a:ext cx="4184073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49"/>
            <a:ext cx="4890655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607102" y="3366656"/>
            <a:ext cx="1064301" cy="152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&#10;&#10;Description automatically generated with low confidence">
            <a:extLst>
              <a:ext uri="{FF2B5EF4-FFF2-40B4-BE49-F238E27FC236}">
                <a16:creationId xmlns:a16="http://schemas.microsoft.com/office/drawing/2014/main" id="{60885F62-D895-4C09-9BEB-1CDF79476F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C43002A-6C78-4101-8550-51658CCE0E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6"/>
            <a:ext cx="10155382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53"/>
            <a:ext cx="10155382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07102" y="3366656"/>
            <a:ext cx="1064301" cy="152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meline&#10;&#10;Description automatically generated">
            <a:extLst>
              <a:ext uri="{FF2B5EF4-FFF2-40B4-BE49-F238E27FC236}">
                <a16:creationId xmlns:a16="http://schemas.microsoft.com/office/drawing/2014/main" id="{582AD58C-42B0-488E-94EB-BA5BE9087D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618" y="1496432"/>
            <a:ext cx="4184073" cy="1662401"/>
          </a:xfrm>
        </p:spPr>
        <p:txBody>
          <a:bodyPr anchor="b">
            <a:normAutofit/>
          </a:bodyPr>
          <a:lstStyle>
            <a:lvl1pPr algn="l">
              <a:defRPr sz="3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618" y="3747649"/>
            <a:ext cx="4890655" cy="460518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607102" y="3366656"/>
            <a:ext cx="1064301" cy="1522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27" y="1379913"/>
            <a:ext cx="11520000" cy="504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620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093526" y="1"/>
            <a:ext cx="5098473" cy="6553200"/>
          </a:xfrm>
          <a:solidFill>
            <a:schemeClr val="accent6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6" y="221671"/>
            <a:ext cx="9000000" cy="648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27" y="1379910"/>
            <a:ext cx="6480000" cy="504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344975" y="1379915"/>
            <a:ext cx="11520000" cy="5040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1"/>
          </p:nvPr>
        </p:nvSpPr>
        <p:spPr>
          <a:xfrm>
            <a:off x="344975" y="1377142"/>
            <a:ext cx="11520000" cy="5040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4" y="221672"/>
            <a:ext cx="9000000" cy="648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27" y="1379913"/>
            <a:ext cx="6480000" cy="504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093527" y="1"/>
            <a:ext cx="5098473" cy="3228108"/>
          </a:xfrm>
          <a:solidFill>
            <a:schemeClr val="accent6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7093526" y="3325093"/>
            <a:ext cx="5098473" cy="3228108"/>
          </a:xfrm>
          <a:solidFill>
            <a:schemeClr val="accent6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DA9487AC-6110-400F-A7E9-0B7F54D05BC6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6" y="221673"/>
            <a:ext cx="90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127" y="1280157"/>
            <a:ext cx="1152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309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70" r:id="rId3"/>
    <p:sldLayoutId id="2147483671" r:id="rId4"/>
    <p:sldLayoutId id="2147483650" r:id="rId5"/>
    <p:sldLayoutId id="2147483663" r:id="rId6"/>
    <p:sldLayoutId id="2147483666" r:id="rId7"/>
    <p:sldLayoutId id="2147483667" r:id="rId8"/>
    <p:sldLayoutId id="2147483664" r:id="rId9"/>
    <p:sldLayoutId id="214748366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1.jpe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>
                <a:solidFill>
                  <a:schemeClr val="tx1"/>
                </a:solidFill>
              </a:rPr>
              <a:t>Wound Care Northamptonshire  2026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B2130F-8913-4D2A-BA1A-F2F778F5EB8F}"/>
              </a:ext>
            </a:extLst>
          </p:cNvPr>
          <p:cNvSpPr txBox="1"/>
          <p:nvPr/>
        </p:nvSpPr>
        <p:spPr>
          <a:xfrm>
            <a:off x="376833" y="3330059"/>
            <a:ext cx="60971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1"/>
                </a:solidFill>
              </a:rPr>
              <a:t>Nicky Sellars- Patient Safety Quality Assurance and Improvement Nurse – Out of Hospital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930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1768C-753F-4F84-9F1D-A348A505C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C384-8FDE-4BFC-8EDB-1D382769D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Northamptonshire ICB  Quality Directorate were made aware that GP practices advised they could not provide care for patients with certain wound care requirements-audits were undertaken to understand how many patients. </a:t>
            </a:r>
          </a:p>
          <a:p>
            <a:endParaRPr lang="en-GB" sz="4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NHFT were commissioned to work with primary care to deliver the Framework.</a:t>
            </a:r>
            <a:endParaRPr lang="en-GB" sz="4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GB" sz="4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GPs  are contracted to deliver wound care for </a:t>
            </a:r>
            <a:r>
              <a:rPr lang="en-GB" sz="4800" b="1" dirty="0"/>
              <a:t>Tier 1 and 2 on the framework</a:t>
            </a:r>
            <a:endParaRPr lang="en-GB" sz="4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indent="-914400">
              <a:lnSpc>
                <a:spcPct val="90000"/>
              </a:lnSpc>
              <a:buFont typeface="+mj-lt"/>
              <a:buAutoNum type="arabicPeriod"/>
            </a:pPr>
            <a:r>
              <a:rPr lang="en-GB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sz="4800" dirty="0"/>
              <a:t>ealing wounds, less than 28 days old with evidence of healthy granulation/epithelial tissue.</a:t>
            </a:r>
          </a:p>
          <a:p>
            <a:pPr marL="914400" indent="-914400">
              <a:lnSpc>
                <a:spcPct val="90000"/>
              </a:lnSpc>
              <a:buFont typeface="+mj-lt"/>
              <a:buAutoNum type="arabicPeriod"/>
            </a:pPr>
            <a:r>
              <a:rPr lang="en-GB" sz="4800" dirty="0"/>
              <a:t>Healing wounds, greater than 28 days old with evidence of healthy granulation/epithelial tissue.</a:t>
            </a:r>
          </a:p>
          <a:p>
            <a:pPr marL="914400" indent="-914400">
              <a:lnSpc>
                <a:spcPct val="90000"/>
              </a:lnSpc>
              <a:buFont typeface="+mj-lt"/>
              <a:buAutoNum type="arabicPeriod"/>
            </a:pPr>
            <a:r>
              <a:rPr lang="en-GB" sz="4800" dirty="0"/>
              <a:t>People living with a long term healthy static wound for maintained care and symptom control. </a:t>
            </a:r>
          </a:p>
          <a:p>
            <a:pPr marL="0" indent="0">
              <a:lnSpc>
                <a:spcPct val="90000"/>
              </a:lnSpc>
              <a:buNone/>
            </a:pPr>
            <a:endParaRPr lang="en-GB" sz="4800" dirty="0"/>
          </a:p>
          <a:p>
            <a:endParaRPr lang="en-GB" sz="4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2060"/>
              </a:spcAft>
            </a:pPr>
            <a:r>
              <a:rPr lang="en-GB" sz="4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It is important that General Practice nurses/community nursing teams are up to date with information on wound care and use this in care planning with patients to maximize their potential for wound healing. </a:t>
            </a: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2060"/>
              </a:spcAft>
            </a:pPr>
            <a:r>
              <a:rPr lang="en-GB" sz="4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It is vital to collaborate between Primary Care, community and the wider systems, where appropriate, to mitigate the risk of barriers to care and improve access/equity to achieving best practice. </a:t>
            </a: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4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 </a:t>
            </a:r>
            <a:endParaRPr lang="en-GB" sz="4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30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</a:t>
            </a:r>
            <a:endParaRPr lang="en-GB" sz="3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291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8BE40-B525-4337-86DD-F537F3FBB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Improvement to  wound management across Northamptonshire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42703-FB89-4DDB-A88E-6560F53D4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200" dirty="0"/>
              <a:t>Consideration for how to manage hard to heal wounds defined as </a:t>
            </a:r>
          </a:p>
          <a:p>
            <a:r>
              <a:rPr lang="en-GB" sz="1200" dirty="0"/>
              <a:t>Static for 4- 6 weeks of treatment- </a:t>
            </a:r>
            <a:r>
              <a:rPr lang="en-GB" sz="1200" b="1" dirty="0"/>
              <a:t>however if this is leg ulcer management and the lower leg pathway has been followed, and treatment is regarded as simple management these can be managed in primary care.  </a:t>
            </a:r>
          </a:p>
          <a:p>
            <a:r>
              <a:rPr lang="en-GB" sz="1200" dirty="0"/>
              <a:t>Deteriorating wounds despite advice received from specialist tissue viability service – and that have been treated if infection present.</a:t>
            </a:r>
          </a:p>
          <a:p>
            <a:r>
              <a:rPr lang="en-GB" sz="1200" dirty="0"/>
              <a:t>Wounds with increased exudate that require dressings daily due to this.  </a:t>
            </a:r>
          </a:p>
          <a:p>
            <a:r>
              <a:rPr lang="en-GB" sz="1200" dirty="0"/>
              <a:t>Deep wounds. </a:t>
            </a:r>
          </a:p>
          <a:p>
            <a:r>
              <a:rPr lang="en-GB" sz="1200" dirty="0"/>
              <a:t>Surgical wounds – not expected to heal in 4- 6 weeks (consideration that they may need to be referred to acute care).</a:t>
            </a:r>
          </a:p>
          <a:p>
            <a:r>
              <a:rPr lang="en-GB" sz="1200" dirty="0"/>
              <a:t>Cavity wounds that require packing  (consideration for referral to TVN back to acute care if surgical).  </a:t>
            </a:r>
          </a:p>
          <a:p>
            <a:r>
              <a:rPr lang="en-GB" sz="1200" dirty="0"/>
              <a:t>For diabetic patients understand if they are being seen by diabetic teams and if shared care is required. </a:t>
            </a:r>
          </a:p>
          <a:p>
            <a:r>
              <a:rPr lang="en-GB" sz="1200" dirty="0"/>
              <a:t>Understanding when wounds will be seen by specialist services.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341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D6237-75C6-4788-87FE-889C1DADD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76" y="221673"/>
            <a:ext cx="9000000" cy="648000"/>
          </a:xfrm>
        </p:spPr>
        <p:txBody>
          <a:bodyPr anchor="ctr">
            <a:normAutofit/>
          </a:bodyPr>
          <a:lstStyle/>
          <a:p>
            <a:r>
              <a:rPr lang="en-GB" dirty="0"/>
              <a:t>Wound Care Framework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F5C072-D137-649E-95EA-036AE69E07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6183" y="1379538"/>
            <a:ext cx="8792334" cy="504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321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577ED-5D2F-44BA-FA6C-21052EFCF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76" y="233032"/>
            <a:ext cx="9000000" cy="1012767"/>
          </a:xfrm>
        </p:spPr>
        <p:txBody>
          <a:bodyPr>
            <a:normAutofit/>
          </a:bodyPr>
          <a:lstStyle/>
          <a:p>
            <a:r>
              <a:rPr lang="en-GB" sz="2000" dirty="0"/>
              <a:t>The Northamptonshire Wound Care Framework is in conjunction with the below guidance &amp; pathways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0707DE3-EE81-1F9C-8347-378E24D917FA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502920" y="1162562"/>
          <a:ext cx="2560320" cy="504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3777937" imgH="5346213" progId="AcroExch.Document.DC">
                  <p:embed/>
                </p:oleObj>
              </mc:Choice>
              <mc:Fallback>
                <p:oleObj name="Acrobat Document" r:id="rId2" imgW="3777937" imgH="5346213" progId="AcroExch.Document.DC">
                  <p:embed/>
                  <p:pic>
                    <p:nvPicPr>
                      <p:cNvPr id="4" name="Content Placeholder 3">
                        <a:extLst>
                          <a:ext uri="{FF2B5EF4-FFF2-40B4-BE49-F238E27FC236}">
                            <a16:creationId xmlns:a16="http://schemas.microsoft.com/office/drawing/2014/main" id="{50707DE3-EE81-1F9C-8347-378E24D917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02920" y="1162562"/>
                        <a:ext cx="2560320" cy="5040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388E7E4-2680-B0F7-E021-DA8D5539AF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837567"/>
              </p:ext>
            </p:extLst>
          </p:nvPr>
        </p:nvGraphicFramePr>
        <p:xfrm>
          <a:off x="1783080" y="1148274"/>
          <a:ext cx="3977640" cy="4874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3777937" imgH="5346213" progId="AcroExch.Document.DC">
                  <p:embed/>
                </p:oleObj>
              </mc:Choice>
              <mc:Fallback>
                <p:oleObj name="Acrobat Document" r:id="rId4" imgW="3777937" imgH="5346213" progId="AcroExch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388E7E4-2680-B0F7-E021-DA8D5539AF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83080" y="1148274"/>
                        <a:ext cx="3977640" cy="4874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C1959823-B5F1-8DF7-67DE-6FF98D3D71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7186" y="1408176"/>
            <a:ext cx="4206238" cy="42976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BD41002-4F99-ABF3-F6A4-3486A7349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00336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900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9511E-3202-4EA5-A6A7-7E2C97090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 In Action and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AD57C-7E9C-42BB-B047-C92037541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400" dirty="0"/>
              <a:t>Training for those delivering wound care. </a:t>
            </a:r>
          </a:p>
          <a:p>
            <a:r>
              <a:rPr lang="en-GB" sz="1400" dirty="0"/>
              <a:t>TVN service provide training on pressure ulcer prevention and wound management.</a:t>
            </a:r>
          </a:p>
          <a:p>
            <a:r>
              <a:rPr lang="en-GB" sz="1400" dirty="0"/>
              <a:t>Tier 1 and 2 eLearning via the primary care training hub.</a:t>
            </a:r>
          </a:p>
          <a:p>
            <a:r>
              <a:rPr lang="en-GB" sz="1400" dirty="0"/>
              <a:t>NHFT have guidelines for the assessment and management of wounds. </a:t>
            </a:r>
          </a:p>
          <a:p>
            <a:r>
              <a:rPr lang="en-GB" sz="1400" dirty="0"/>
              <a:t>Lower limb pathway in place. </a:t>
            </a:r>
          </a:p>
          <a:p>
            <a:r>
              <a:rPr lang="en-GB" sz="1400" dirty="0"/>
              <a:t>Wound care pathway launched. </a:t>
            </a:r>
          </a:p>
          <a:p>
            <a:r>
              <a:rPr lang="en-GB" sz="1400" dirty="0"/>
              <a:t>Shared care agreements – skin bundle and ordering of pressure relieving equipment. </a:t>
            </a:r>
          </a:p>
          <a:p>
            <a:r>
              <a:rPr lang="en-GB" sz="1400" dirty="0"/>
              <a:t>Tiered  approach to training &amp; competencies aligned to </a:t>
            </a:r>
            <a:r>
              <a:rPr lang="en-GB" sz="1400" dirty="0" err="1"/>
              <a:t>to</a:t>
            </a:r>
            <a:r>
              <a:rPr lang="en-GB" sz="1400" dirty="0"/>
              <a:t> manage each type of wound. </a:t>
            </a:r>
            <a:r>
              <a:rPr lang="en-GB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835307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785C1-D584-4D4C-83BA-19494BB76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Quality Improvement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C6A46-D79D-40AE-B598-5FF7E63B3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4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en-GB" sz="40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 combined and unceasing efforts of everyone – healthcare professionals, patients and their families, researchers, payers, planners and educators – to make the changes that will lead to better patient outcomes (health), better system performance (care) and better professional development (learning)</a:t>
            </a:r>
            <a:endParaRPr lang="en-GB" sz="4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4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Ref –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Batalden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and Davidoff (2007) What is quality improvement and how can it transform healthcare? (BMJ)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1375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ICB">
      <a:dk1>
        <a:srgbClr val="000000"/>
      </a:dk1>
      <a:lt1>
        <a:srgbClr val="FFFFFF"/>
      </a:lt1>
      <a:dk2>
        <a:srgbClr val="0DA5BF"/>
      </a:dk2>
      <a:lt2>
        <a:srgbClr val="FFFFFF"/>
      </a:lt2>
      <a:accent1>
        <a:srgbClr val="0DA5BF"/>
      </a:accent1>
      <a:accent2>
        <a:srgbClr val="005EB8"/>
      </a:accent2>
      <a:accent3>
        <a:srgbClr val="8FB5C8"/>
      </a:accent3>
      <a:accent4>
        <a:srgbClr val="6F6F6F"/>
      </a:accent4>
      <a:accent5>
        <a:srgbClr val="9D9D9D"/>
      </a:accent5>
      <a:accent6>
        <a:srgbClr val="DADAD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1210</TotalTime>
  <Words>543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Office Theme</vt:lpstr>
      <vt:lpstr>Acrobat Document</vt:lpstr>
      <vt:lpstr>Wound Care Northamptonshire  2026</vt:lpstr>
      <vt:lpstr>Introduction</vt:lpstr>
      <vt:lpstr>Improvement to  wound management across Northamptonshire</vt:lpstr>
      <vt:lpstr>Wound Care Framework </vt:lpstr>
      <vt:lpstr>The Northamptonshire Wound Care Framework is in conjunction with the below guidance &amp; pathways </vt:lpstr>
      <vt:lpstr>Training In Action and Outcomes</vt:lpstr>
      <vt:lpstr>What is Quality Improvement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martha_mcgarry@yahoo.co.uk</dc:creator>
  <cp:lastModifiedBy>SELLARS, Nicky (NHS NORTHAMPTONSHIRE ICB - 78H)</cp:lastModifiedBy>
  <cp:revision>43</cp:revision>
  <dcterms:created xsi:type="dcterms:W3CDTF">2022-04-10T13:31:29Z</dcterms:created>
  <dcterms:modified xsi:type="dcterms:W3CDTF">2026-05-14T08:51:47Z</dcterms:modified>
</cp:coreProperties>
</file>