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34"/>
  </p:notesMasterIdLst>
  <p:sldIdLst>
    <p:sldId id="286" r:id="rId3"/>
    <p:sldId id="287" r:id="rId4"/>
    <p:sldId id="1522" r:id="rId5"/>
    <p:sldId id="1523" r:id="rId6"/>
    <p:sldId id="256" r:id="rId7"/>
    <p:sldId id="1532" r:id="rId8"/>
    <p:sldId id="259" r:id="rId9"/>
    <p:sldId id="258" r:id="rId10"/>
    <p:sldId id="1533" r:id="rId11"/>
    <p:sldId id="1535" r:id="rId12"/>
    <p:sldId id="265" r:id="rId13"/>
    <p:sldId id="266" r:id="rId14"/>
    <p:sldId id="1536" r:id="rId15"/>
    <p:sldId id="267" r:id="rId16"/>
    <p:sldId id="268" r:id="rId17"/>
    <p:sldId id="269" r:id="rId18"/>
    <p:sldId id="257" r:id="rId19"/>
    <p:sldId id="262" r:id="rId20"/>
    <p:sldId id="263" r:id="rId21"/>
    <p:sldId id="2147475710" r:id="rId22"/>
    <p:sldId id="2147475702" r:id="rId23"/>
    <p:sldId id="2147475712" r:id="rId24"/>
    <p:sldId id="2147475709" r:id="rId25"/>
    <p:sldId id="288" r:id="rId26"/>
    <p:sldId id="1521" r:id="rId27"/>
    <p:sldId id="1531" r:id="rId28"/>
    <p:sldId id="260" r:id="rId29"/>
    <p:sldId id="280" r:id="rId30"/>
    <p:sldId id="281" r:id="rId31"/>
    <p:sldId id="261" r:id="rId32"/>
    <p:sldId id="152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E60C63-5A68-4851-A2BD-AB9F56D097D6}">
          <p14:sldIdLst>
            <p14:sldId id="286"/>
            <p14:sldId id="287"/>
            <p14:sldId id="1522"/>
            <p14:sldId id="1523"/>
            <p14:sldId id="256"/>
            <p14:sldId id="1532"/>
            <p14:sldId id="259"/>
            <p14:sldId id="258"/>
            <p14:sldId id="1533"/>
            <p14:sldId id="1535"/>
            <p14:sldId id="265"/>
            <p14:sldId id="266"/>
            <p14:sldId id="1536"/>
            <p14:sldId id="267"/>
            <p14:sldId id="268"/>
            <p14:sldId id="269"/>
            <p14:sldId id="257"/>
            <p14:sldId id="262"/>
            <p14:sldId id="263"/>
            <p14:sldId id="2147475710"/>
            <p14:sldId id="2147475702"/>
            <p14:sldId id="2147475712"/>
            <p14:sldId id="2147475709"/>
            <p14:sldId id="288"/>
            <p14:sldId id="1521"/>
          </p14:sldIdLst>
        </p14:section>
        <p14:section name="Usage information" id="{C2835ACF-1566-4AF8-BEED-0EB60FEE0511}">
          <p14:sldIdLst/>
        </p14:section>
        <p14:section name="Title and subtitle slides" id="{858FF38C-C128-42B7-A588-E37BF1E6F320}">
          <p14:sldIdLst>
            <p14:sldId id="1531"/>
          </p14:sldIdLst>
        </p14:section>
        <p14:section name="Content slides" id="{DCFECC1B-C157-44F1-B9FD-595A42FA0CCF}">
          <p14:sldIdLst>
            <p14:sldId id="260"/>
            <p14:sldId id="280"/>
            <p14:sldId id="281"/>
            <p14:sldId id="261"/>
            <p14:sldId id="152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70F6421-A806-E86D-80F1-421C1BB3B83A}" name="SMITH, Marie-Louise (NHS NORTHAMPTONSHIRE ICB - 78H)" initials="S7" userId="S::marie-louise.smith1@nhs.net::a2ba08f9-f8a7-4c58-a7ca-234cc03476ce" providerId="AD"/>
  <p188:author id="{1ABA9E36-2523-7597-D249-264AC064DA6C}" name="Holly Koenig" initials="HK" userId="S::holly.koenig@northnorthants.gov.uk::d431093d-93bb-4125-a6d0-00cfd3f1f6dd" providerId="AD"/>
  <p188:author id="{BC4BFB81-E8CC-B1CF-6C9E-8E1F46C6ABEE}" name="THICKENS, Caroline (NHS NORTHAMPTONSHIRE ICB - 78H)" initials="CT" userId="S::caroline.thickens@nhs.net::7e3343a5-b5b8-4265-9cb0-34dc7401dd55" providerId="AD"/>
  <p188:author id="{DB16FD97-7672-C29E-2984-3625587D12C0}" name="Patsy Richards" initials="PR" userId="S::patsy.richards@northnorthants.gov.uk::f6676f74-00cf-4015-b206-67c9f41cda02" providerId="AD"/>
  <p188:author id="{F9E713F4-6D3F-9344-E262-893B1356578F}" name="ROBERTS, Gwyn (NHS NORTHAMPTONSHIRE ICB - 78H)" initials="GR" userId="S::gwyn.roberts1@nhs.net::2504474f-9d7e-4595-8f50-f2cbcf8187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A5BF"/>
    <a:srgbClr val="005EB8"/>
    <a:srgbClr val="E7E7E7"/>
    <a:srgbClr val="8FB5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D44518-F6E6-3486-CA93-00894F6D8C2B}" v="10" dt="2026-06-29T11:51:42.9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208" autoAdjust="0"/>
  </p:normalViewPr>
  <p:slideViewPr>
    <p:cSldViewPr snapToGrid="0">
      <p:cViewPr varScale="1">
        <p:scale>
          <a:sx n="86" d="100"/>
          <a:sy n="86" d="100"/>
        </p:scale>
        <p:origin x="13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677F7F-7048-48B9-897C-7A3D94A9BDAE}"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0FEF7-CAA7-4F9E-8B94-13B40D0DC810}" type="slidenum">
              <a:rPr lang="en-GB" smtClean="0"/>
              <a:t>‹#›</a:t>
            </a:fld>
            <a:endParaRPr lang="en-GB"/>
          </a:p>
        </p:txBody>
      </p:sp>
    </p:spTree>
    <p:extLst>
      <p:ext uri="{BB962C8B-B14F-4D97-AF65-F5344CB8AC3E}">
        <p14:creationId xmlns:p14="http://schemas.microsoft.com/office/powerpoint/2010/main" val="1804245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ice.org.uk/guidance/ta1026/chapter/4-Implementatio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england.nhs.uk/wp-content/uploads/2026/03/PRN02356-quality-and-outcomes-framework-guidance-26-27.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gbr01.safelinks.protection.outlook.com/?url=https%3A%2F%2Ffuture.nhs.uk%2FNHSpp%2Fview%3FobjectId%3D29965424&amp;data=05%7C02%7Cgwyn.roberts1%40nhs.net%7C767a0de17b924352d7bb08de9a017607%7C37c354b285b047f5b22207b48d774ee3%7C0%7C0%7C639117528648016524%7CUnknown%7CTWFpbGZsb3d8eyJFbXB0eU1hcGkiOnRydWUsIlYiOiIwLjAuMDAwMCIsIlAiOiJXaW4zMiIsIkFOIjoiTWFpbCIsIldUIjoyfQ%3D%3D%7C0%7C%7C%7C&amp;sdata=096hiGQTfSLU6yiI0g%2Fuwme3%2BC2Dp7EwjbOUYVayZm4%3D&amp;reserved=0"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E330F-2AD1-CFC8-0DED-7B116F5ECB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03967A-E657-25D2-31B4-1A4738B8D99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928716C-65B7-1EDE-2BE8-D99AD8978A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Need a volunteer to kick off with the first few slides (plus final closing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Timings:</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Introduction: Available Services &amp; Flowchart </a:t>
            </a:r>
            <a:r>
              <a:rPr lang="en-GB" sz="2000" b="0" dirty="0">
                <a:latin typeface="Arial" panose="020B0604020202020204" pitchFamily="34" charset="0"/>
                <a:cs typeface="Arial" panose="020B0604020202020204" pitchFamily="34" charset="0"/>
              </a:rPr>
              <a:t>[5mins]</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Behavioural Overweight &amp; Obesity Management Services (‘Tier 2’)</a:t>
            </a:r>
          </a:p>
          <a:p>
            <a:pPr marL="742950" lvl="1"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Digital Weight Management Programme </a:t>
            </a:r>
            <a:r>
              <a:rPr lang="en-GB" sz="2000" dirty="0">
                <a:latin typeface="Arial" panose="020B0604020202020204" pitchFamily="34" charset="0"/>
                <a:cs typeface="Arial" panose="020B0604020202020204" pitchFamily="34" charset="0"/>
              </a:rPr>
              <a:t>[10mins]</a:t>
            </a:r>
          </a:p>
          <a:p>
            <a:pPr marL="742950" lvl="1"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Local Authority services </a:t>
            </a:r>
          </a:p>
          <a:p>
            <a:pPr marL="1200150" lvl="2"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NNC [5mins]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highlight>
                  <a:srgbClr val="FFFF00"/>
                </a:highlight>
                <a:latin typeface="Arial" panose="020B0604020202020204" pitchFamily="34" charset="0"/>
                <a:cs typeface="Arial" panose="020B0604020202020204" pitchFamily="34" charset="0"/>
              </a:rPr>
              <a:t>WNC [5mins]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dirty="0">
                <a:latin typeface="Arial" panose="020B0604020202020204" pitchFamily="34" charset="0"/>
                <a:cs typeface="Arial" panose="020B0604020202020204" pitchFamily="34" charset="0"/>
              </a:rPr>
              <a:t>Physical Literacy &amp; Compassionate Approach </a:t>
            </a:r>
            <a:r>
              <a:rPr lang="en-GB" sz="2000" dirty="0">
                <a:latin typeface="Arial" panose="020B0604020202020204" pitchFamily="34" charset="0"/>
                <a:cs typeface="Arial" panose="020B0604020202020204" pitchFamily="34" charset="0"/>
              </a:rPr>
              <a:t>[5mins]</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Children &amp; Young People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Arial" panose="020B0604020202020204" pitchFamily="34" charset="0"/>
                <a:cs typeface="Arial" panose="020B0604020202020204" pitchFamily="34" charset="0"/>
              </a:rPr>
              <a:t>WNC [5mins]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Arial" panose="020B0604020202020204" pitchFamily="34" charset="0"/>
                <a:cs typeface="Arial" panose="020B0604020202020204" pitchFamily="34" charset="0"/>
              </a:rPr>
              <a:t>NNC [5mins]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Arial" panose="020B0604020202020204" pitchFamily="34" charset="0"/>
                <a:cs typeface="Arial" panose="020B0604020202020204" pitchFamily="34" charset="0"/>
              </a:rPr>
              <a:t>NHFT [5mins]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dirty="0">
                <a:latin typeface="Arial" panose="020B0604020202020204" pitchFamily="34" charset="0"/>
                <a:cs typeface="Arial" panose="020B0604020202020204" pitchFamily="34" charset="0"/>
              </a:rPr>
              <a:t>Discussion / Q&amp;</a:t>
            </a:r>
            <a:r>
              <a:rPr lang="en-GB" sz="2000" b="1">
                <a:latin typeface="Arial" panose="020B0604020202020204" pitchFamily="34" charset="0"/>
                <a:cs typeface="Arial" panose="020B0604020202020204" pitchFamily="34" charset="0"/>
              </a:rPr>
              <a:t>A </a:t>
            </a:r>
            <a:r>
              <a:rPr lang="en-GB" sz="1400">
                <a:latin typeface="Arial" panose="020B0604020202020204" pitchFamily="34" charset="0"/>
                <a:cs typeface="Arial" panose="020B0604020202020204" pitchFamily="34" charset="0"/>
              </a:rPr>
              <a:t>[15mins</a:t>
            </a:r>
            <a:r>
              <a:rPr lang="en-GB"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sz="14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p:txBody>
      </p:sp>
      <p:sp>
        <p:nvSpPr>
          <p:cNvPr id="4" name="Slide Number Placeholder 3">
            <a:extLst>
              <a:ext uri="{FF2B5EF4-FFF2-40B4-BE49-F238E27FC236}">
                <a16:creationId xmlns:a16="http://schemas.microsoft.com/office/drawing/2014/main" id="{64C4A363-D71F-C065-6ED2-F20F1E6B0634}"/>
              </a:ext>
            </a:extLst>
          </p:cNvPr>
          <p:cNvSpPr>
            <a:spLocks noGrp="1"/>
          </p:cNvSpPr>
          <p:nvPr>
            <p:ph type="sldNum" sz="quarter" idx="5"/>
          </p:nvPr>
        </p:nvSpPr>
        <p:spPr/>
        <p:txBody>
          <a:bodyPr/>
          <a:lstStyle/>
          <a:p>
            <a:fld id="{3E50FEF7-CAA7-4F9E-8B94-13B40D0DC810}" type="slidenum">
              <a:rPr lang="en-GB" smtClean="0"/>
              <a:t>2</a:t>
            </a:fld>
            <a:endParaRPr lang="en-GB"/>
          </a:p>
        </p:txBody>
      </p:sp>
    </p:spTree>
    <p:extLst>
      <p:ext uri="{BB962C8B-B14F-4D97-AF65-F5344CB8AC3E}">
        <p14:creationId xmlns:p14="http://schemas.microsoft.com/office/powerpoint/2010/main" val="1088560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56CA3-6C48-1FD8-0045-7987F0B76C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F2854-6A96-1874-2075-080193B716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6CCF4A-0FBD-B1F6-0313-6CF40E64A94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ED6C4BA-CB87-A035-D0A6-AE1C70189444}"/>
              </a:ext>
            </a:extLst>
          </p:cNvPr>
          <p:cNvSpPr>
            <a:spLocks noGrp="1"/>
          </p:cNvSpPr>
          <p:nvPr>
            <p:ph type="sldNum" sz="quarter" idx="5"/>
          </p:nvPr>
        </p:nvSpPr>
        <p:spPr/>
        <p:txBody>
          <a:bodyPr/>
          <a:lstStyle/>
          <a:p>
            <a:fld id="{6D9B69C4-998D-4565-989C-1D6F6A334C66}" type="slidenum">
              <a:rPr lang="en-GB" smtClean="0"/>
              <a:t>11</a:t>
            </a:fld>
            <a:endParaRPr lang="en-GB"/>
          </a:p>
        </p:txBody>
      </p:sp>
    </p:spTree>
    <p:extLst>
      <p:ext uri="{BB962C8B-B14F-4D97-AF65-F5344CB8AC3E}">
        <p14:creationId xmlns:p14="http://schemas.microsoft.com/office/powerpoint/2010/main" val="2754526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D971-6E35-9878-ACD3-F4DF5D8D6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662A7-D1AD-258C-30E4-70CD9F42BB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A76473-DBB2-A476-E9F6-FD8F344037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04139B9-84F6-B4A2-8D4D-893D46068169}"/>
              </a:ext>
            </a:extLst>
          </p:cNvPr>
          <p:cNvSpPr>
            <a:spLocks noGrp="1"/>
          </p:cNvSpPr>
          <p:nvPr>
            <p:ph type="sldNum" sz="quarter" idx="5"/>
          </p:nvPr>
        </p:nvSpPr>
        <p:spPr/>
        <p:txBody>
          <a:bodyPr/>
          <a:lstStyle/>
          <a:p>
            <a:fld id="{6D9B69C4-998D-4565-989C-1D6F6A334C66}" type="slidenum">
              <a:rPr lang="en-GB" smtClean="0"/>
              <a:t>12</a:t>
            </a:fld>
            <a:endParaRPr lang="en-GB"/>
          </a:p>
        </p:txBody>
      </p:sp>
    </p:spTree>
    <p:extLst>
      <p:ext uri="{BB962C8B-B14F-4D97-AF65-F5344CB8AC3E}">
        <p14:creationId xmlns:p14="http://schemas.microsoft.com/office/powerpoint/2010/main" val="955176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2569E-2139-7FD0-864A-E56BF2CB8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510B2-97CE-8858-0A77-62AF5ABA26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BDEDCB-4271-339D-7D6A-9C80DD81520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D79485-9A8B-E374-15A8-3340B6F3476D}"/>
              </a:ext>
            </a:extLst>
          </p:cNvPr>
          <p:cNvSpPr>
            <a:spLocks noGrp="1"/>
          </p:cNvSpPr>
          <p:nvPr>
            <p:ph type="sldNum" sz="quarter" idx="5"/>
          </p:nvPr>
        </p:nvSpPr>
        <p:spPr/>
        <p:txBody>
          <a:bodyPr/>
          <a:lstStyle/>
          <a:p>
            <a:fld id="{6D9B69C4-998D-4565-989C-1D6F6A334C66}" type="slidenum">
              <a:rPr lang="en-GB" smtClean="0"/>
              <a:t>13</a:t>
            </a:fld>
            <a:endParaRPr lang="en-GB"/>
          </a:p>
        </p:txBody>
      </p:sp>
    </p:spTree>
    <p:extLst>
      <p:ext uri="{BB962C8B-B14F-4D97-AF65-F5344CB8AC3E}">
        <p14:creationId xmlns:p14="http://schemas.microsoft.com/office/powerpoint/2010/main" val="3751921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Emily Cox, WNC</a:t>
            </a:r>
          </a:p>
        </p:txBody>
      </p:sp>
      <p:sp>
        <p:nvSpPr>
          <p:cNvPr id="4" name="Slide Number Placeholder 3"/>
          <p:cNvSpPr>
            <a:spLocks noGrp="1"/>
          </p:cNvSpPr>
          <p:nvPr>
            <p:ph type="sldNum" sz="quarter" idx="10"/>
          </p:nvPr>
        </p:nvSpPr>
        <p:spPr/>
        <p:txBody>
          <a:bodyPr/>
          <a:lstStyle/>
          <a:p>
            <a:fld id="{66AE2EAA-3E49-1F42-A6DD-3DFA749A73D0}" type="slidenum">
              <a:rPr lang="en-US" smtClean="0"/>
              <a:t>17</a:t>
            </a:fld>
            <a:endParaRPr lang="en-US"/>
          </a:p>
        </p:txBody>
      </p:sp>
    </p:spTree>
    <p:extLst>
      <p:ext uri="{BB962C8B-B14F-4D97-AF65-F5344CB8AC3E}">
        <p14:creationId xmlns:p14="http://schemas.microsoft.com/office/powerpoint/2010/main" val="23832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Emily Cox, WNC</a:t>
            </a:r>
          </a:p>
          <a:p>
            <a:r>
              <a:rPr lang="en-GB" b="0" i="0" dirty="0">
                <a:solidFill>
                  <a:srgbClr val="222222"/>
                </a:solidFill>
                <a:effectLst/>
                <a:latin typeface="Arial" panose="020B0604020202020204" pitchFamily="34" charset="0"/>
              </a:rPr>
              <a:t>1. Scarborough, P., Bhatnagar, P., Wickramasinghe, K.K., Allender, S., Foster, C. and Rayner, M., 2011. The economic burden of ill health due to diet, physical inactivity, smoking, alcohol and obesity in the UK: an update to 2006–07 NHS costs. </a:t>
            </a:r>
            <a:r>
              <a:rPr lang="en-GB" b="0" i="1" dirty="0">
                <a:solidFill>
                  <a:srgbClr val="222222"/>
                </a:solidFill>
                <a:effectLst/>
                <a:latin typeface="Arial" panose="020B0604020202020204" pitchFamily="34" charset="0"/>
              </a:rPr>
              <a:t>Journal of public health</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33</a:t>
            </a:r>
            <a:r>
              <a:rPr lang="en-GB" b="0" i="0" dirty="0">
                <a:solidFill>
                  <a:srgbClr val="222222"/>
                </a:solidFill>
                <a:effectLst/>
                <a:latin typeface="Arial" panose="020B0604020202020204" pitchFamily="34" charset="0"/>
              </a:rPr>
              <a:t>(4), pp.527-535.</a:t>
            </a:r>
            <a:endParaRPr lang="en-GB" dirty="0"/>
          </a:p>
        </p:txBody>
      </p:sp>
      <p:sp>
        <p:nvSpPr>
          <p:cNvPr id="4" name="Slide Number Placeholder 3"/>
          <p:cNvSpPr>
            <a:spLocks noGrp="1"/>
          </p:cNvSpPr>
          <p:nvPr>
            <p:ph type="sldNum" sz="quarter" idx="5"/>
          </p:nvPr>
        </p:nvSpPr>
        <p:spPr/>
        <p:txBody>
          <a:bodyPr/>
          <a:lstStyle/>
          <a:p>
            <a:fld id="{53DD5BDC-7554-4DBF-B015-E6B00D64F22F}" type="slidenum">
              <a:rPr lang="en-GB" smtClean="0"/>
              <a:t>18</a:t>
            </a:fld>
            <a:endParaRPr lang="en-GB"/>
          </a:p>
        </p:txBody>
      </p:sp>
    </p:spTree>
    <p:extLst>
      <p:ext uri="{BB962C8B-B14F-4D97-AF65-F5344CB8AC3E}">
        <p14:creationId xmlns:p14="http://schemas.microsoft.com/office/powerpoint/2010/main" val="2562342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88C4A-7F43-63FC-E1AB-0C36BA9738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FB3A2C-7251-9739-7BE0-E6367BC770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252227-6722-53F0-59E3-14C96A9333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Emily Cox, WNC</a:t>
            </a:r>
          </a:p>
          <a:p>
            <a:endParaRPr lang="en-GB" dirty="0"/>
          </a:p>
        </p:txBody>
      </p:sp>
      <p:sp>
        <p:nvSpPr>
          <p:cNvPr id="4" name="Slide Number Placeholder 3">
            <a:extLst>
              <a:ext uri="{FF2B5EF4-FFF2-40B4-BE49-F238E27FC236}">
                <a16:creationId xmlns:a16="http://schemas.microsoft.com/office/drawing/2014/main" id="{D8382703-F00D-13C9-0D9F-15BA02200918}"/>
              </a:ext>
            </a:extLst>
          </p:cNvPr>
          <p:cNvSpPr>
            <a:spLocks noGrp="1"/>
          </p:cNvSpPr>
          <p:nvPr>
            <p:ph type="sldNum" sz="quarter" idx="5"/>
          </p:nvPr>
        </p:nvSpPr>
        <p:spPr/>
        <p:txBody>
          <a:bodyPr/>
          <a:lstStyle/>
          <a:p>
            <a:fld id="{53DD5BDC-7554-4DBF-B015-E6B00D64F22F}" type="slidenum">
              <a:rPr lang="en-GB" smtClean="0"/>
              <a:t>19</a:t>
            </a:fld>
            <a:endParaRPr lang="en-GB"/>
          </a:p>
        </p:txBody>
      </p:sp>
    </p:spTree>
    <p:extLst>
      <p:ext uri="{BB962C8B-B14F-4D97-AF65-F5344CB8AC3E}">
        <p14:creationId xmlns:p14="http://schemas.microsoft.com/office/powerpoint/2010/main" val="2843606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5C42A-29F4-35DF-E3B3-889542E79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B1DBC7-21AA-775E-440A-81845AE478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2375B8-A8BB-5C43-2235-903CE6B99130}"/>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7B799DBC-B4A0-3E6D-E6A5-C0E1C320B7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190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2D084-E400-862B-1DBE-A54250B568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68116-4227-E7BF-47FF-768B42910E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1A579-714F-1CC8-BBEE-35DCE4419C48}"/>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17286CA7-0367-CCDF-4B18-C762FE20D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1567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487F4-CA5E-7562-1D3B-323E91BAC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C4D81-3824-5359-7144-E8EF8CE971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CA170C-0872-53C0-CAE9-25F442FC0175}"/>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165A4815-B881-24A4-F159-BA85A5D0E1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2069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3E841-C648-F81E-7D07-CEC7E7FE0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A8FC3D-D03D-7CB2-A2E2-3E1E6731C2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0C7B36-E790-21B2-3A35-63A4012E0428}"/>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A6324DDE-18DF-CFF6-ACAF-C5A8FF76D5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3808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802A9-D9F6-F44A-9E08-1D5DCB261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C12319-B9A1-8704-B3F9-916254CEEA9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83FF9A-F32A-E9FE-3967-1FE99EB8C6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Need a volunteer to kick off with the first few slides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Overweight and obesity management services – terminology (often referred to as tiers) - https://www.nice.org.uk/guidance/ng246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universal services such as health promotion or primary care (sometimes referred to as tier 1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behavioural overweight and obesity management services (sometimes referred to as tier 2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specialist overweight and obesity management services (sometimes referred to as tier 3 and tier 4 services).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DWMP age criteria: Participants must be aged 18 or over. For individuals over 80 years old, the referring GP must confirm that a weight management programme is likely to provide greater benefit than harm. Full </a:t>
            </a:r>
            <a:r>
              <a:rPr lang="en-US" sz="1200" b="1" kern="1200" dirty="0">
                <a:solidFill>
                  <a:schemeClr val="tx1"/>
                </a:solidFill>
                <a:effectLst/>
                <a:latin typeface="+mn-lt"/>
                <a:ea typeface="+mn-ea"/>
                <a:cs typeface="+mn-cs"/>
              </a:rPr>
              <a:t>Exclusion Criteria</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Patients recorded as having moderate or severe frailty</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Patients who are pregnant</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Patients who have an active eating disorder</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Patients who have had bariatric surgery in the last two years</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People for whom a weight management programme is considered to pose greater risk of harm than benefit.</a:t>
            </a: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 Full Type 2 Diabetes Path to Remission Programme T2DR criteria: Aged 18-65, Diagnosed with type 2 Diabetes within the last 6 years. Have a BMI of 27kg/m2 or higher in people from a white background (or 25kg/m2 or higher) in people from all other ethnic groups, HbA1c measurements within the last 12 months of 43-87 mmol/mol if not taking diabetes medication.  Patient has attended a diabetes review when this was last offered, inc. retinal screening and commits to continue attending annual reviews, even if remission is achieved. (If a patient is newly diagnosed, then there is no requirement to wait for retinal screening to take place before offering referral).  Please see the website for exclusion criteria and further information. https://www.england.nhs.uk/diabetes/treatment-care/diabetes-remission/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Lower thresholds than GLP-1s (NICE guidance of </a:t>
            </a:r>
            <a:r>
              <a:rPr lang="en-GB" sz="1200" b="0" i="0" kern="1200" dirty="0">
                <a:solidFill>
                  <a:schemeClr val="tx1"/>
                </a:solidFill>
                <a:effectLst/>
                <a:latin typeface="+mn-lt"/>
                <a:ea typeface="+mn-ea"/>
                <a:cs typeface="+mn-cs"/>
              </a:rPr>
              <a:t>BMI of at least 35 kg/m</a:t>
            </a:r>
            <a:r>
              <a:rPr lang="en-GB" sz="1200" b="0" i="0" kern="1200" baseline="30000" dirty="0">
                <a:solidFill>
                  <a:schemeClr val="tx1"/>
                </a:solidFill>
                <a:effectLst/>
                <a:latin typeface="+mn-lt"/>
                <a:ea typeface="+mn-ea"/>
                <a:cs typeface="+mn-cs"/>
              </a:rPr>
              <a:t>2</a:t>
            </a:r>
            <a:r>
              <a:rPr lang="en-GB" sz="1200" b="0" i="0" kern="1200" dirty="0">
                <a:solidFill>
                  <a:schemeClr val="tx1"/>
                </a:solidFill>
                <a:effectLst/>
                <a:latin typeface="+mn-lt"/>
                <a:ea typeface="+mn-ea"/>
                <a:cs typeface="+mn-cs"/>
              </a:rPr>
              <a:t> (ethnicity adjusted by 2.5 kg/m</a:t>
            </a:r>
            <a:r>
              <a:rPr lang="en-GB" sz="1200" b="0" i="0" kern="1200" baseline="30000" dirty="0">
                <a:solidFill>
                  <a:schemeClr val="tx1"/>
                </a:solidFill>
                <a:effectLst/>
                <a:latin typeface="+mn-lt"/>
                <a:ea typeface="+mn-ea"/>
                <a:cs typeface="+mn-cs"/>
              </a:rPr>
              <a:t>2) </a:t>
            </a:r>
            <a:r>
              <a:rPr lang="en-GB" sz="1200" b="0" i="0" kern="1200" dirty="0">
                <a:solidFill>
                  <a:schemeClr val="tx1"/>
                </a:solidFill>
                <a:effectLst/>
                <a:latin typeface="+mn-lt"/>
                <a:ea typeface="+mn-ea"/>
                <a:cs typeface="+mn-cs"/>
              </a:rPr>
              <a:t>and at least 1 weight-related comorbidity. </a:t>
            </a:r>
            <a:r>
              <a:rPr lang="en-GB" dirty="0">
                <a:hlinkClick r:id="rId3"/>
              </a:rPr>
              <a:t>4 Implementation | Tirzepatide for managing overweight and obesity | Guidance | NICE</a:t>
            </a:r>
            <a:r>
              <a:rPr lang="en-GB" dirty="0"/>
              <a:t> We’re conscious that there is a lot of demand for GLP-1 medication from patients, some of whom will not be eligible or suitable for them – we hope that summarising these other services can help  direct these patients to appropriate services and promote the prevention agenda. </a:t>
            </a: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p:txBody>
      </p:sp>
      <p:sp>
        <p:nvSpPr>
          <p:cNvPr id="4" name="Slide Number Placeholder 3">
            <a:extLst>
              <a:ext uri="{FF2B5EF4-FFF2-40B4-BE49-F238E27FC236}">
                <a16:creationId xmlns:a16="http://schemas.microsoft.com/office/drawing/2014/main" id="{C17692B8-39F5-39EB-99EA-28BE8C3A3CA7}"/>
              </a:ext>
            </a:extLst>
          </p:cNvPr>
          <p:cNvSpPr>
            <a:spLocks noGrp="1"/>
          </p:cNvSpPr>
          <p:nvPr>
            <p:ph type="sldNum" sz="quarter" idx="5"/>
          </p:nvPr>
        </p:nvSpPr>
        <p:spPr/>
        <p:txBody>
          <a:bodyPr/>
          <a:lstStyle/>
          <a:p>
            <a:fld id="{3E50FEF7-CAA7-4F9E-8B94-13B40D0DC810}" type="slidenum">
              <a:rPr lang="en-GB" smtClean="0"/>
              <a:t>3</a:t>
            </a:fld>
            <a:endParaRPr lang="en-GB"/>
          </a:p>
        </p:txBody>
      </p:sp>
    </p:spTree>
    <p:extLst>
      <p:ext uri="{BB962C8B-B14F-4D97-AF65-F5344CB8AC3E}">
        <p14:creationId xmlns:p14="http://schemas.microsoft.com/office/powerpoint/2010/main" val="2732845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CF08-E5C4-45CF-A201-8D3555C34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19E3A0-CF53-7689-899F-CF52D2A6425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BC746CA-6ABF-E280-D71F-7E6D9B64F8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Sara/Remya, NHSE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Quality and Outcomes Framework guidance for 2026/27</a:t>
            </a:r>
            <a:endParaRPr lang="en-GB" b="0" dirty="0"/>
          </a:p>
        </p:txBody>
      </p:sp>
      <p:sp>
        <p:nvSpPr>
          <p:cNvPr id="4" name="Slide Number Placeholder 3">
            <a:extLst>
              <a:ext uri="{FF2B5EF4-FFF2-40B4-BE49-F238E27FC236}">
                <a16:creationId xmlns:a16="http://schemas.microsoft.com/office/drawing/2014/main" id="{524E06B2-E4FC-9790-AFC2-56E555D5E1E5}"/>
              </a:ext>
            </a:extLst>
          </p:cNvPr>
          <p:cNvSpPr>
            <a:spLocks noGrp="1"/>
          </p:cNvSpPr>
          <p:nvPr>
            <p:ph type="sldNum" sz="quarter" idx="5"/>
          </p:nvPr>
        </p:nvSpPr>
        <p:spPr/>
        <p:txBody>
          <a:bodyPr/>
          <a:lstStyle/>
          <a:p>
            <a:fld id="{3E50FEF7-CAA7-4F9E-8B94-13B40D0DC810}" type="slidenum">
              <a:rPr lang="en-GB" smtClean="0"/>
              <a:t>24</a:t>
            </a:fld>
            <a:endParaRPr lang="en-GB"/>
          </a:p>
        </p:txBody>
      </p:sp>
    </p:spTree>
    <p:extLst>
      <p:ext uri="{BB962C8B-B14F-4D97-AF65-F5344CB8AC3E}">
        <p14:creationId xmlns:p14="http://schemas.microsoft.com/office/powerpoint/2010/main" val="461656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Sara/Remya, NHSE</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All resource materials are also saved </a:t>
            </a:r>
            <a:r>
              <a:rPr lang="en-GB" sz="1200" u="sng" kern="1200" dirty="0">
                <a:solidFill>
                  <a:schemeClr val="tx1"/>
                </a:solidFill>
                <a:effectLst/>
                <a:latin typeface="+mn-lt"/>
                <a:ea typeface="+mn-ea"/>
                <a:cs typeface="+mn-cs"/>
                <a:hlinkClick r:id="rId3"/>
              </a:rPr>
              <a:t>here</a:t>
            </a:r>
            <a:r>
              <a:rPr lang="en-GB" sz="1200" kern="1200" dirty="0">
                <a:solidFill>
                  <a:schemeClr val="tx1"/>
                </a:solidFill>
                <a:effectLst/>
                <a:latin typeface="+mn-lt"/>
                <a:ea typeface="+mn-ea"/>
                <a:cs typeface="+mn-cs"/>
              </a:rPr>
              <a:t> on NHS Futures - https://future.nhs.uk/NHSpp/view?objectID=29965424</a:t>
            </a:r>
          </a:p>
          <a:p>
            <a:pPr lvl="0"/>
            <a:r>
              <a:rPr lang="en-GB" sz="1200" kern="1200" dirty="0">
                <a:solidFill>
                  <a:schemeClr val="tx1"/>
                </a:solidFill>
                <a:effectLst/>
                <a:latin typeface="+mn-lt"/>
                <a:ea typeface="+mn-ea"/>
                <a:cs typeface="+mn-cs"/>
              </a:rPr>
              <a:t>Animations on ‘</a:t>
            </a:r>
            <a:r>
              <a:rPr lang="de-DE" sz="1200" kern="1200" dirty="0">
                <a:solidFill>
                  <a:schemeClr val="tx1"/>
                </a:solidFill>
                <a:effectLst/>
                <a:latin typeface="+mn-lt"/>
                <a:ea typeface="+mn-ea"/>
                <a:cs typeface="+mn-cs"/>
              </a:rPr>
              <a:t>NHS Digital Weight Management Programme‘ and ‘</a:t>
            </a:r>
            <a:r>
              <a:rPr lang="en-GB" sz="1200" kern="1200" dirty="0">
                <a:solidFill>
                  <a:schemeClr val="tx1"/>
                </a:solidFill>
                <a:effectLst/>
                <a:latin typeface="+mn-lt"/>
                <a:ea typeface="+mn-ea"/>
                <a:cs typeface="+mn-cs"/>
              </a:rPr>
              <a:t>What to expect when you enrol on to the NHS Digital Weight Management Programme</a:t>
            </a:r>
            <a:r>
              <a:rPr lang="de-DE" sz="1200" kern="1200" dirty="0">
                <a:solidFill>
                  <a:schemeClr val="tx1"/>
                </a:solidFill>
                <a:effectLst/>
                <a:latin typeface="+mn-lt"/>
                <a:ea typeface="+mn-ea"/>
                <a:cs typeface="+mn-cs"/>
              </a:rPr>
              <a:t>‘ are available in English, and with Urdu, Bengali, Turkish, Punjabi Shahmukhi, Punjabi Gurmukhi, Polish, French and Arabic subtitles are available on the NHSE website alongside case studies - </a:t>
            </a:r>
            <a:r>
              <a:rPr lang="de-DE" dirty="0"/>
              <a:t>https://www.england.nhs.uk/ourwork/prevention/obesity/digital-weight-management-programme/ </a:t>
            </a:r>
            <a:endParaRPr lang="en-GB"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07FBE9-70F8-4EBA-9DB6-BF6E9DEAEC3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9622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Kerrie Pearson, NHFT</a:t>
            </a:r>
          </a:p>
        </p:txBody>
      </p:sp>
      <p:sp>
        <p:nvSpPr>
          <p:cNvPr id="4" name="Slide Number Placeholder 3"/>
          <p:cNvSpPr>
            <a:spLocks noGrp="1"/>
          </p:cNvSpPr>
          <p:nvPr>
            <p:ph type="sldNum" sz="quarter" idx="5"/>
          </p:nvPr>
        </p:nvSpPr>
        <p:spPr/>
        <p:txBody>
          <a:bodyPr/>
          <a:lstStyle/>
          <a:p>
            <a:fld id="{3E50FEF7-CAA7-4F9E-8B94-13B40D0DC810}" type="slidenum">
              <a:rPr lang="en-GB" smtClean="0"/>
              <a:t>26</a:t>
            </a:fld>
            <a:endParaRPr lang="en-GB"/>
          </a:p>
        </p:txBody>
      </p:sp>
    </p:spTree>
    <p:extLst>
      <p:ext uri="{BB962C8B-B14F-4D97-AF65-F5344CB8AC3E}">
        <p14:creationId xmlns:p14="http://schemas.microsoft.com/office/powerpoint/2010/main" val="2470449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Kerrie Pearson, NHFT</a:t>
            </a:r>
          </a:p>
          <a:p>
            <a:endParaRPr lang="en-GB" dirty="0"/>
          </a:p>
        </p:txBody>
      </p:sp>
      <p:sp>
        <p:nvSpPr>
          <p:cNvPr id="4" name="Slide Number Placeholder 3"/>
          <p:cNvSpPr>
            <a:spLocks noGrp="1"/>
          </p:cNvSpPr>
          <p:nvPr>
            <p:ph type="sldNum" sz="quarter" idx="5"/>
          </p:nvPr>
        </p:nvSpPr>
        <p:spPr/>
        <p:txBody>
          <a:bodyPr/>
          <a:lstStyle/>
          <a:p>
            <a:fld id="{3E50FEF7-CAA7-4F9E-8B94-13B40D0DC810}" type="slidenum">
              <a:rPr lang="en-GB" smtClean="0"/>
              <a:t>27</a:t>
            </a:fld>
            <a:endParaRPr lang="en-GB"/>
          </a:p>
        </p:txBody>
      </p:sp>
    </p:spTree>
    <p:extLst>
      <p:ext uri="{BB962C8B-B14F-4D97-AF65-F5344CB8AC3E}">
        <p14:creationId xmlns:p14="http://schemas.microsoft.com/office/powerpoint/2010/main" val="38788103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Kerrie Pearson, NHFT</a:t>
            </a:r>
          </a:p>
          <a:p>
            <a:endParaRPr lang="en-GB" dirty="0"/>
          </a:p>
        </p:txBody>
      </p:sp>
      <p:sp>
        <p:nvSpPr>
          <p:cNvPr id="4" name="Slide Number Placeholder 3"/>
          <p:cNvSpPr>
            <a:spLocks noGrp="1"/>
          </p:cNvSpPr>
          <p:nvPr>
            <p:ph type="sldNum" sz="quarter" idx="5"/>
          </p:nvPr>
        </p:nvSpPr>
        <p:spPr/>
        <p:txBody>
          <a:bodyPr/>
          <a:lstStyle/>
          <a:p>
            <a:fld id="{3E50FEF7-CAA7-4F9E-8B94-13B40D0DC810}" type="slidenum">
              <a:rPr lang="en-GB" smtClean="0"/>
              <a:t>28</a:t>
            </a:fld>
            <a:endParaRPr lang="en-GB"/>
          </a:p>
        </p:txBody>
      </p:sp>
    </p:spTree>
    <p:extLst>
      <p:ext uri="{BB962C8B-B14F-4D97-AF65-F5344CB8AC3E}">
        <p14:creationId xmlns:p14="http://schemas.microsoft.com/office/powerpoint/2010/main" val="25403491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Kerrie Pearson, NHFT</a:t>
            </a:r>
          </a:p>
          <a:p>
            <a:endParaRPr lang="en-GB" dirty="0"/>
          </a:p>
        </p:txBody>
      </p:sp>
      <p:sp>
        <p:nvSpPr>
          <p:cNvPr id="4" name="Slide Number Placeholder 3"/>
          <p:cNvSpPr>
            <a:spLocks noGrp="1"/>
          </p:cNvSpPr>
          <p:nvPr>
            <p:ph type="sldNum" sz="quarter" idx="5"/>
          </p:nvPr>
        </p:nvSpPr>
        <p:spPr/>
        <p:txBody>
          <a:bodyPr/>
          <a:lstStyle/>
          <a:p>
            <a:fld id="{3E50FEF7-CAA7-4F9E-8B94-13B40D0DC810}" type="slidenum">
              <a:rPr lang="en-GB" smtClean="0"/>
              <a:t>29</a:t>
            </a:fld>
            <a:endParaRPr lang="en-GB"/>
          </a:p>
        </p:txBody>
      </p:sp>
    </p:spTree>
    <p:extLst>
      <p:ext uri="{BB962C8B-B14F-4D97-AF65-F5344CB8AC3E}">
        <p14:creationId xmlns:p14="http://schemas.microsoft.com/office/powerpoint/2010/main" val="31031953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Kerrie Pearson, NHFT</a:t>
            </a:r>
          </a:p>
          <a:p>
            <a:endParaRPr lang="en-GB" dirty="0"/>
          </a:p>
        </p:txBody>
      </p:sp>
      <p:sp>
        <p:nvSpPr>
          <p:cNvPr id="4" name="Slide Number Placeholder 3"/>
          <p:cNvSpPr>
            <a:spLocks noGrp="1"/>
          </p:cNvSpPr>
          <p:nvPr>
            <p:ph type="sldNum" sz="quarter" idx="5"/>
          </p:nvPr>
        </p:nvSpPr>
        <p:spPr/>
        <p:txBody>
          <a:bodyPr/>
          <a:lstStyle/>
          <a:p>
            <a:fld id="{3E50FEF7-CAA7-4F9E-8B94-13B40D0DC810}" type="slidenum">
              <a:rPr lang="en-GB" smtClean="0"/>
              <a:t>30</a:t>
            </a:fld>
            <a:endParaRPr lang="en-GB"/>
          </a:p>
        </p:txBody>
      </p:sp>
    </p:spTree>
    <p:extLst>
      <p:ext uri="{BB962C8B-B14F-4D97-AF65-F5344CB8AC3E}">
        <p14:creationId xmlns:p14="http://schemas.microsoft.com/office/powerpoint/2010/main" val="33036940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739A2-9AED-36F1-BB10-D293E697A8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68BFC4-1FAE-3FFC-F662-22D0038244F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F6632F-A29A-25AD-0177-1211B146404B}"/>
              </a:ext>
            </a:extLst>
          </p:cNvPr>
          <p:cNvSpPr>
            <a:spLocks noGrp="1"/>
          </p:cNvSpPr>
          <p:nvPr>
            <p:ph type="body" idx="1"/>
          </p:nvPr>
        </p:nvSpPr>
        <p:spPr/>
        <p:txBody>
          <a:bodyPr/>
          <a:lstStyle/>
          <a:p>
            <a:pPr marL="0" lvl="0" indent="0">
              <a:lnSpc>
                <a:spcPct val="107000"/>
              </a:lnSpc>
              <a:buFont typeface="Symbol" panose="05050102010706020507" pitchFamily="18" charset="2"/>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Close – volunteer for this slide?</a:t>
            </a:r>
          </a:p>
          <a:p>
            <a:pPr marL="0" lvl="0" indent="0">
              <a:lnSpc>
                <a:spcPct val="107000"/>
              </a:lnSpc>
              <a:buFont typeface="Symbol" panose="05050102010706020507" pitchFamily="18" charset="2"/>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GB" sz="1200" kern="1200" dirty="0">
                <a:solidFill>
                  <a:schemeClr val="tx1"/>
                </a:solidFill>
                <a:effectLst/>
                <a:latin typeface="+mn-lt"/>
                <a:ea typeface="+mn-ea"/>
                <a:cs typeface="+mn-cs"/>
              </a:rPr>
              <a:t>Want this presentation to be an opportunity to share good practice &amp; offer support – for example, support may be needed with suggested patient searches &amp; text message wording</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GB" sz="1200" kern="1200" dirty="0">
              <a:solidFill>
                <a:schemeClr val="tx1"/>
              </a:solidFill>
              <a:effectLst/>
              <a:latin typeface="+mn-lt"/>
              <a:ea typeface="+mn-ea"/>
              <a:cs typeface="+mn-cs"/>
            </a:endParaRPr>
          </a:p>
          <a:p>
            <a:pPr marL="0" lvl="0" indent="0">
              <a:lnSpc>
                <a:spcPct val="107000"/>
              </a:lnSpc>
              <a:buFont typeface="Symbol" panose="05050102010706020507" pitchFamily="18" charset="2"/>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03D1499-CE97-DC4B-B0C7-80DC4F9B5BA6}"/>
              </a:ext>
            </a:extLst>
          </p:cNvPr>
          <p:cNvSpPr>
            <a:spLocks noGrp="1"/>
          </p:cNvSpPr>
          <p:nvPr>
            <p:ph type="sldNum" sz="quarter" idx="5"/>
          </p:nvPr>
        </p:nvSpPr>
        <p:spPr/>
        <p:txBody>
          <a:bodyPr/>
          <a:lstStyle/>
          <a:p>
            <a:fld id="{3E50FEF7-CAA7-4F9E-8B94-13B40D0DC810}" type="slidenum">
              <a:rPr lang="en-GB" smtClean="0"/>
              <a:t>31</a:t>
            </a:fld>
            <a:endParaRPr lang="en-GB"/>
          </a:p>
        </p:txBody>
      </p:sp>
    </p:spTree>
    <p:extLst>
      <p:ext uri="{BB962C8B-B14F-4D97-AF65-F5344CB8AC3E}">
        <p14:creationId xmlns:p14="http://schemas.microsoft.com/office/powerpoint/2010/main" val="3235772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22643-3543-C8CC-9035-06D2F1490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D29A23-E12A-341C-61D0-C23CF4FF6AF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B60A5B0-5ABE-F555-E07B-8286C606A9C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Need a volunteer to kick off with the first few slides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Please note: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b="0" dirty="0"/>
              <a:t>This is a simplified flowchart to aid running patient searches and text message campaigns, as opposed to a detailed clinical checklist. Furthermore, patient choice and digital inclusion should be considered.</a:t>
            </a:r>
          </a:p>
          <a:p>
            <a:pPr marL="171450" indent="-171450">
              <a:buFontTx/>
              <a:buChar char="-"/>
            </a:pPr>
            <a:r>
              <a:rPr lang="en-GB" sz="1200" kern="1200" dirty="0">
                <a:solidFill>
                  <a:schemeClr val="tx1"/>
                </a:solidFill>
                <a:effectLst/>
                <a:latin typeface="+mn-lt"/>
                <a:ea typeface="+mn-ea"/>
                <a:cs typeface="+mn-cs"/>
              </a:rPr>
              <a:t>In adults with BMI &lt;35 kg/m2, NICE advises using waist-to-height ratio, as well as their BMI, as a practical estimate of central adiposity and use these measurements to help to assess and predict health risks (e.g., T2 diabetes, hypertension or CVD).  It is however not part of the eligibility criteria for these services. https://www.nice.org.uk/guidance/ng246/chapter/Identifying-and-assessing-overweight-obesity-and-central-adiposity</a:t>
            </a:r>
          </a:p>
          <a:p>
            <a:pPr marL="171450" indent="-171450">
              <a:buFontTx/>
              <a:buChar char="-"/>
            </a:pPr>
            <a:r>
              <a:rPr lang="en-GB" sz="1200" kern="1200" dirty="0">
                <a:solidFill>
                  <a:schemeClr val="tx1"/>
                </a:solidFill>
                <a:effectLst/>
                <a:latin typeface="+mn-lt"/>
                <a:ea typeface="+mn-ea"/>
                <a:cs typeface="+mn-cs"/>
              </a:rPr>
              <a:t>NNC are currently tendering for a new Integrated Healthy Lifestyles Service (IHLS) , which I due to launch April 2027 and will shift away from the description ‘Tier 2’ and will likely reference behaviour change support instead.</a:t>
            </a:r>
          </a:p>
          <a:p>
            <a:r>
              <a:rPr lang="en-GB"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b="0" dirty="0"/>
          </a:p>
        </p:txBody>
      </p:sp>
      <p:sp>
        <p:nvSpPr>
          <p:cNvPr id="4" name="Slide Number Placeholder 3">
            <a:extLst>
              <a:ext uri="{FF2B5EF4-FFF2-40B4-BE49-F238E27FC236}">
                <a16:creationId xmlns:a16="http://schemas.microsoft.com/office/drawing/2014/main" id="{F441C9A5-0ADE-6147-3471-667A1EA7205D}"/>
              </a:ext>
            </a:extLst>
          </p:cNvPr>
          <p:cNvSpPr>
            <a:spLocks noGrp="1"/>
          </p:cNvSpPr>
          <p:nvPr>
            <p:ph type="sldNum" sz="quarter" idx="5"/>
          </p:nvPr>
        </p:nvSpPr>
        <p:spPr/>
        <p:txBody>
          <a:bodyPr/>
          <a:lstStyle/>
          <a:p>
            <a:fld id="{3E50FEF7-CAA7-4F9E-8B94-13B40D0DC810}" type="slidenum">
              <a:rPr lang="en-GB" smtClean="0"/>
              <a:t>4</a:t>
            </a:fld>
            <a:endParaRPr lang="en-GB"/>
          </a:p>
        </p:txBody>
      </p:sp>
    </p:spTree>
    <p:extLst>
      <p:ext uri="{BB962C8B-B14F-4D97-AF65-F5344CB8AC3E}">
        <p14:creationId xmlns:p14="http://schemas.microsoft.com/office/powerpoint/2010/main" val="3380529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Order of presentation – LA, NHFT, ICB – should match the </a:t>
            </a:r>
            <a:r>
              <a:rPr lang="en-GB" dirty="0" err="1">
                <a:ea typeface="Calibri"/>
                <a:cs typeface="Calibri"/>
              </a:rPr>
              <a:t>overivew</a:t>
            </a:r>
            <a:endParaRPr lang="en-GB">
              <a:ea typeface="Calibri"/>
              <a:cs typeface="Calibri"/>
            </a:endParaRPr>
          </a:p>
          <a:p>
            <a:r>
              <a:rPr lang="en-GB">
                <a:ea typeface="Calibri"/>
                <a:cs typeface="Calibri"/>
              </a:rPr>
              <a:t>Put LA slides in the beginning</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6D9B69C4-998D-4565-989C-1D6F6A334C66}" type="slidenum">
              <a:rPr lang="en-GB" smtClean="0"/>
              <a:t>5</a:t>
            </a:fld>
            <a:endParaRPr lang="en-GB"/>
          </a:p>
        </p:txBody>
      </p:sp>
    </p:spTree>
    <p:extLst>
      <p:ext uri="{BB962C8B-B14F-4D97-AF65-F5344CB8AC3E}">
        <p14:creationId xmlns:p14="http://schemas.microsoft.com/office/powerpoint/2010/main" val="2436676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4E9CE-D31E-53B6-CC99-636B3F91EA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7C478B-1953-AF0B-7509-2B86AF8B5D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B2B56F-BE28-03C1-AE71-58BA89FB894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39F037A-CF9B-7757-DF8B-9588F62AB46C}"/>
              </a:ext>
            </a:extLst>
          </p:cNvPr>
          <p:cNvSpPr>
            <a:spLocks noGrp="1"/>
          </p:cNvSpPr>
          <p:nvPr>
            <p:ph type="sldNum" sz="quarter" idx="5"/>
          </p:nvPr>
        </p:nvSpPr>
        <p:spPr/>
        <p:txBody>
          <a:bodyPr/>
          <a:lstStyle/>
          <a:p>
            <a:fld id="{6D9B69C4-998D-4565-989C-1D6F6A334C66}" type="slidenum">
              <a:rPr lang="en-GB" smtClean="0"/>
              <a:t>6</a:t>
            </a:fld>
            <a:endParaRPr lang="en-GB"/>
          </a:p>
        </p:txBody>
      </p:sp>
    </p:spTree>
    <p:extLst>
      <p:ext uri="{BB962C8B-B14F-4D97-AF65-F5344CB8AC3E}">
        <p14:creationId xmlns:p14="http://schemas.microsoft.com/office/powerpoint/2010/main" val="855315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29CBA-1DE5-DD0D-7AEC-B83BAE2409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25DDC1-3682-AE4E-A1AE-9497A6B238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145F8-6943-9CE1-534D-11562F22918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830117E-C7E5-C335-D406-134EEFD67692}"/>
              </a:ext>
            </a:extLst>
          </p:cNvPr>
          <p:cNvSpPr>
            <a:spLocks noGrp="1"/>
          </p:cNvSpPr>
          <p:nvPr>
            <p:ph type="sldNum" sz="quarter" idx="5"/>
          </p:nvPr>
        </p:nvSpPr>
        <p:spPr/>
        <p:txBody>
          <a:bodyPr/>
          <a:lstStyle/>
          <a:p>
            <a:fld id="{6D9B69C4-998D-4565-989C-1D6F6A334C66}" type="slidenum">
              <a:rPr lang="en-GB" smtClean="0"/>
              <a:t>7</a:t>
            </a:fld>
            <a:endParaRPr lang="en-GB"/>
          </a:p>
        </p:txBody>
      </p:sp>
    </p:spTree>
    <p:extLst>
      <p:ext uri="{BB962C8B-B14F-4D97-AF65-F5344CB8AC3E}">
        <p14:creationId xmlns:p14="http://schemas.microsoft.com/office/powerpoint/2010/main" val="1741627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24BEF-9EE8-4DC6-F705-006913E31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C2146E-FC3B-2994-DDD8-E0A2BF04C9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60932-8C31-7CF3-00AD-A93D34671C35}"/>
              </a:ext>
            </a:extLst>
          </p:cNvPr>
          <p:cNvSpPr>
            <a:spLocks noGrp="1"/>
          </p:cNvSpPr>
          <p:nvPr>
            <p:ph type="body" idx="1"/>
          </p:nvPr>
        </p:nvSpPr>
        <p:spPr/>
        <p:txBody>
          <a:bodyPr/>
          <a:lstStyle/>
          <a:p>
            <a:r>
              <a:rPr lang="en-GB"/>
              <a:t>Introduce the HLS slides with something along the lines of:</a:t>
            </a:r>
            <a:endParaRPr lang="en-US"/>
          </a:p>
          <a:p>
            <a:r>
              <a:rPr lang="en-GB"/>
              <a:t>'The Integrated Healthy Lifestyles Service is currently subject to a live procurement process. The information shown is a high-level summary of the service model already published through the tender documentation.'</a:t>
            </a:r>
            <a:br>
              <a:rPr lang="en-GB">
                <a:cs typeface="+mn-lt"/>
              </a:rPr>
            </a:br>
            <a:br>
              <a:rPr lang="en-GB">
                <a:cs typeface="+mn-lt"/>
              </a:rPr>
            </a:br>
            <a:r>
              <a:rPr lang="en-GB">
                <a:cs typeface="+mn-lt"/>
              </a:rPr>
              <a:t>Any questions specifically about the tender should be directed through the formal clarification process rather than answered during the session.</a:t>
            </a:r>
            <a:endParaRPr lang="en-GB">
              <a:ea typeface="Calibri"/>
              <a:cs typeface="Calibri"/>
            </a:endParaRPr>
          </a:p>
        </p:txBody>
      </p:sp>
      <p:sp>
        <p:nvSpPr>
          <p:cNvPr id="4" name="Slide Number Placeholder 3">
            <a:extLst>
              <a:ext uri="{FF2B5EF4-FFF2-40B4-BE49-F238E27FC236}">
                <a16:creationId xmlns:a16="http://schemas.microsoft.com/office/drawing/2014/main" id="{B9AB7983-5C21-5F90-3400-6F0C29A3125F}"/>
              </a:ext>
            </a:extLst>
          </p:cNvPr>
          <p:cNvSpPr>
            <a:spLocks noGrp="1"/>
          </p:cNvSpPr>
          <p:nvPr>
            <p:ph type="sldNum" sz="quarter" idx="5"/>
          </p:nvPr>
        </p:nvSpPr>
        <p:spPr/>
        <p:txBody>
          <a:bodyPr/>
          <a:lstStyle/>
          <a:p>
            <a:fld id="{6D9B69C4-998D-4565-989C-1D6F6A334C66}" type="slidenum">
              <a:rPr lang="en-GB" smtClean="0"/>
              <a:t>8</a:t>
            </a:fld>
            <a:endParaRPr lang="en-GB"/>
          </a:p>
        </p:txBody>
      </p:sp>
    </p:spTree>
    <p:extLst>
      <p:ext uri="{BB962C8B-B14F-4D97-AF65-F5344CB8AC3E}">
        <p14:creationId xmlns:p14="http://schemas.microsoft.com/office/powerpoint/2010/main" val="1163264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FA87C-D1C8-C230-BBD8-4D87F06E0E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751F27-CF1A-8720-51C4-36EDEBE1B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7C710B-8699-5656-6C6F-E98A7FC5B96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C7FAB63-855A-E9F3-444F-F2E2FCF62520}"/>
              </a:ext>
            </a:extLst>
          </p:cNvPr>
          <p:cNvSpPr>
            <a:spLocks noGrp="1"/>
          </p:cNvSpPr>
          <p:nvPr>
            <p:ph type="sldNum" sz="quarter" idx="5"/>
          </p:nvPr>
        </p:nvSpPr>
        <p:spPr/>
        <p:txBody>
          <a:bodyPr/>
          <a:lstStyle/>
          <a:p>
            <a:fld id="{6D9B69C4-998D-4565-989C-1D6F6A334C66}" type="slidenum">
              <a:rPr lang="en-GB" smtClean="0"/>
              <a:t>9</a:t>
            </a:fld>
            <a:endParaRPr lang="en-GB"/>
          </a:p>
        </p:txBody>
      </p:sp>
    </p:spTree>
    <p:extLst>
      <p:ext uri="{BB962C8B-B14F-4D97-AF65-F5344CB8AC3E}">
        <p14:creationId xmlns:p14="http://schemas.microsoft.com/office/powerpoint/2010/main" val="3864622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8A10F-44C0-83CB-80D1-8D2F6EE43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EAD8B-685D-C3DD-A58D-DC9749D12F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B10A77-5AE1-5A9F-B03E-2D966540EFA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3F32EAA-7704-4AC5-24B2-3E53B3323F6E}"/>
              </a:ext>
            </a:extLst>
          </p:cNvPr>
          <p:cNvSpPr>
            <a:spLocks noGrp="1"/>
          </p:cNvSpPr>
          <p:nvPr>
            <p:ph type="sldNum" sz="quarter" idx="5"/>
          </p:nvPr>
        </p:nvSpPr>
        <p:spPr/>
        <p:txBody>
          <a:bodyPr/>
          <a:lstStyle/>
          <a:p>
            <a:fld id="{6D9B69C4-998D-4565-989C-1D6F6A334C66}" type="slidenum">
              <a:rPr lang="en-GB" smtClean="0"/>
              <a:t>10</a:t>
            </a:fld>
            <a:endParaRPr lang="en-GB"/>
          </a:p>
        </p:txBody>
      </p:sp>
    </p:spTree>
    <p:extLst>
      <p:ext uri="{BB962C8B-B14F-4D97-AF65-F5344CB8AC3E}">
        <p14:creationId xmlns:p14="http://schemas.microsoft.com/office/powerpoint/2010/main" val="3397293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53910-75FA-595D-6B7F-A8E122D9F2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E252AC9-DFC7-D915-51D2-799362B9E0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61A2FF7-FF3A-64DC-B565-553FD21ADADD}"/>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5" name="Footer Placeholder 4">
            <a:extLst>
              <a:ext uri="{FF2B5EF4-FFF2-40B4-BE49-F238E27FC236}">
                <a16:creationId xmlns:a16="http://schemas.microsoft.com/office/drawing/2014/main" id="{60F029A0-08E9-2B2F-9AA7-BBFBE5118B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84021E-1D1B-CB9B-CEE0-CA5B225BB41C}"/>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1996732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D8DE5-56AC-29CF-900E-81357C70EA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D55AC8-4714-B786-9B68-CF72EE6414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CA0E36-8A40-BB83-4D54-94C94670E4D5}"/>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5" name="Footer Placeholder 4">
            <a:extLst>
              <a:ext uri="{FF2B5EF4-FFF2-40B4-BE49-F238E27FC236}">
                <a16:creationId xmlns:a16="http://schemas.microsoft.com/office/drawing/2014/main" id="{463F9D5C-087A-CCBE-C62E-879FCC8E9B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EE4D31-C5F9-8F91-17AC-8E164C663B95}"/>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594197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4E1381-6870-4D0C-3776-F5CC46476B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1E39D3-9553-6EE5-1752-882CB2E9D6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64A0AD-EB0A-3782-51CC-EF41C6E07178}"/>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5" name="Footer Placeholder 4">
            <a:extLst>
              <a:ext uri="{FF2B5EF4-FFF2-40B4-BE49-F238E27FC236}">
                <a16:creationId xmlns:a16="http://schemas.microsoft.com/office/drawing/2014/main" id="{971A8C91-CB25-5935-199F-6EBEA073CA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41B4AD-8BF5-4D77-A9A6-0E34DA52A561}"/>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2029153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8A1EB-F4B6-8B7A-CBAB-DC93152CDF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6ED18E-43B3-CD5A-9FF3-0099F3590F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56A281-78B3-466A-95E2-A65A5E775A23}"/>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5" name="Footer Placeholder 4">
            <a:extLst>
              <a:ext uri="{FF2B5EF4-FFF2-40B4-BE49-F238E27FC236}">
                <a16:creationId xmlns:a16="http://schemas.microsoft.com/office/drawing/2014/main" id="{60EA9313-0818-ACC1-2DBF-1C0997B76C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FF1CEB-7663-3A4B-C73A-D3E92DA64AC9}"/>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1707983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59914-D573-5542-D734-DBF2810E8C3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09E744-F8B4-CB5A-1C0B-DBB09E7F19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E34334-B077-CA1D-A0DC-E0448945D7A5}"/>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5" name="Footer Placeholder 4">
            <a:extLst>
              <a:ext uri="{FF2B5EF4-FFF2-40B4-BE49-F238E27FC236}">
                <a16:creationId xmlns:a16="http://schemas.microsoft.com/office/drawing/2014/main" id="{49FDC487-DAFA-BFD1-F589-ABD30AC41E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89E6A2-916D-5E37-47BE-16CF3662F2DA}"/>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1234633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AFDE7-C2C7-3151-11E8-FD9BC2BE44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C888027-F450-1446-0D8F-442EFEB0FCF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7A8B97-BF9D-21DA-F4E1-E5F12E89EAFE}"/>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5" name="Footer Placeholder 4">
            <a:extLst>
              <a:ext uri="{FF2B5EF4-FFF2-40B4-BE49-F238E27FC236}">
                <a16:creationId xmlns:a16="http://schemas.microsoft.com/office/drawing/2014/main" id="{E2847DEB-3C06-DD47-2C04-2222C578EF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D9C19C-233E-C1A8-31EB-D753E6A1CAB7}"/>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1050545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07CE-A751-7BD5-5518-4C4E5947EC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5C82DB-6164-F9D5-6B72-CE523B16F4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539D125-AF4C-831E-152D-C3C8544D31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FA66255-D961-6219-BFB4-550E0886EA5A}"/>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6" name="Footer Placeholder 5">
            <a:extLst>
              <a:ext uri="{FF2B5EF4-FFF2-40B4-BE49-F238E27FC236}">
                <a16:creationId xmlns:a16="http://schemas.microsoft.com/office/drawing/2014/main" id="{381A938A-A503-53B0-0769-9C4D1AB65D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F99602-5E8A-C4C8-E426-4FB9A8344A51}"/>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4038902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A5037-138E-0A31-8619-712A1BC4B4B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AA7A2E8-8567-ED28-4212-AA8DFA76C0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DA7B6D-18AC-701F-B3CE-6E687B70D2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63BDCA5-9C96-613D-4035-C26391577D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1A125D-5C90-5686-CC07-8A84E65BC3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E3F0C8F-7E5A-0BC7-D8C0-C65848067339}"/>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8" name="Footer Placeholder 7">
            <a:extLst>
              <a:ext uri="{FF2B5EF4-FFF2-40B4-BE49-F238E27FC236}">
                <a16:creationId xmlns:a16="http://schemas.microsoft.com/office/drawing/2014/main" id="{24D5F8FE-7FBE-843A-9ED5-539E28CDA0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C463E3D-0F2B-260C-1EC8-ADAE394CC123}"/>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37466672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28E1E-EBD5-1854-7724-5167F39B14F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267BC5-8786-37B8-7352-FF068C38777B}"/>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4" name="Footer Placeholder 3">
            <a:extLst>
              <a:ext uri="{FF2B5EF4-FFF2-40B4-BE49-F238E27FC236}">
                <a16:creationId xmlns:a16="http://schemas.microsoft.com/office/drawing/2014/main" id="{05FEA5C6-113D-BD8F-90FA-1979EC44DFF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582521A-2AC3-6D25-C44D-DA4F6A8EDC7E}"/>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25999418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27DCB6-440A-59C3-708C-F04FD5AFE491}"/>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3" name="Footer Placeholder 2">
            <a:extLst>
              <a:ext uri="{FF2B5EF4-FFF2-40B4-BE49-F238E27FC236}">
                <a16:creationId xmlns:a16="http://schemas.microsoft.com/office/drawing/2014/main" id="{A0458B40-EF99-A231-ECF1-AC122D8ADE9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A981D0B-A9E8-39DC-F60A-328B36837EBB}"/>
              </a:ext>
            </a:extLst>
          </p:cNvPr>
          <p:cNvSpPr>
            <a:spLocks noGrp="1"/>
          </p:cNvSpPr>
          <p:nvPr>
            <p:ph type="sldNum" sz="quarter" idx="12"/>
          </p:nvPr>
        </p:nvSpPr>
        <p:spPr/>
        <p:txBody>
          <a:bodyPr/>
          <a:lstStyle/>
          <a:p>
            <a:fld id="{9C19E27A-E87A-4A66-99E7-20B1161DE55A}" type="slidenum">
              <a:rPr lang="en-GB" smtClean="0"/>
              <a:t>‹#›</a:t>
            </a:fld>
            <a:endParaRPr lang="en-GB"/>
          </a:p>
        </p:txBody>
      </p:sp>
      <p:sp>
        <p:nvSpPr>
          <p:cNvPr id="10" name="Chart Placeholder 9">
            <a:extLst>
              <a:ext uri="{FF2B5EF4-FFF2-40B4-BE49-F238E27FC236}">
                <a16:creationId xmlns:a16="http://schemas.microsoft.com/office/drawing/2014/main" id="{4E1F805B-9B5D-83C6-5F91-17C1E556DC05}"/>
              </a:ext>
            </a:extLst>
          </p:cNvPr>
          <p:cNvSpPr>
            <a:spLocks noGrp="1"/>
          </p:cNvSpPr>
          <p:nvPr>
            <p:ph type="chart" sz="quarter" idx="13"/>
          </p:nvPr>
        </p:nvSpPr>
        <p:spPr>
          <a:xfrm>
            <a:off x="8153400" y="4330700"/>
            <a:ext cx="914400" cy="914400"/>
          </a:xfrm>
        </p:spPr>
        <p:txBody>
          <a:bodyPr/>
          <a:lstStyle/>
          <a:p>
            <a:endParaRPr lang="en-GB"/>
          </a:p>
        </p:txBody>
      </p:sp>
    </p:spTree>
    <p:extLst>
      <p:ext uri="{BB962C8B-B14F-4D97-AF65-F5344CB8AC3E}">
        <p14:creationId xmlns:p14="http://schemas.microsoft.com/office/powerpoint/2010/main" val="771504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103C8-2F98-0812-184C-B21128233E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6D9F08-C575-FB9B-1568-BF67931CD2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25D2D41-FED6-583C-BBD9-25C1447FB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178BF3-6C13-316B-A5A0-133584CB4533}"/>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6" name="Footer Placeholder 5">
            <a:extLst>
              <a:ext uri="{FF2B5EF4-FFF2-40B4-BE49-F238E27FC236}">
                <a16:creationId xmlns:a16="http://schemas.microsoft.com/office/drawing/2014/main" id="{734186CB-AC61-42D2-2AFD-52E8215572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A66E0-3281-9EE5-1FD3-F9E49EAD7B78}"/>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504412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8296-6CF7-A0BB-74EE-F97565CD7D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0D2589-44D8-377E-2C23-A7B6E3E00D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215DD0-D6CD-C192-F21A-46BA4674340E}"/>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5" name="Footer Placeholder 4">
            <a:extLst>
              <a:ext uri="{FF2B5EF4-FFF2-40B4-BE49-F238E27FC236}">
                <a16:creationId xmlns:a16="http://schemas.microsoft.com/office/drawing/2014/main" id="{72536787-B8EF-E03C-BFD7-AE85240FE8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EEC111-382B-4410-5000-C86AC6E0FEFB}"/>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35578664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CBBE4-78F6-BA7D-2B35-9F97E72E68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160A9E-3C3E-640B-178B-9B39B412EE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99E5C70-6E42-B0AF-3B3B-CEDF7B834F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582F66-7978-BA99-4740-ABF38ED033D4}"/>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6" name="Footer Placeholder 5">
            <a:extLst>
              <a:ext uri="{FF2B5EF4-FFF2-40B4-BE49-F238E27FC236}">
                <a16:creationId xmlns:a16="http://schemas.microsoft.com/office/drawing/2014/main" id="{638D6647-3E23-5EB9-1FD0-43A538DD4E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90B300-38B6-2D1B-EEA0-16A99F08F98E}"/>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37809916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CE702-296C-C1E4-FF95-4A81A255CB3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C7047E5-E4FF-7E2B-34FB-3DA076C6CD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F2C302-3A7B-7CE3-8DF3-FC843CA6A3C8}"/>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5" name="Footer Placeholder 4">
            <a:extLst>
              <a:ext uri="{FF2B5EF4-FFF2-40B4-BE49-F238E27FC236}">
                <a16:creationId xmlns:a16="http://schemas.microsoft.com/office/drawing/2014/main" id="{CA0C3133-729E-5828-3DB2-E2EA539A49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E99F47-A58C-784B-DC34-478FDEDF1C3B}"/>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20568058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7F2E73-C890-E86C-5B5D-A5D92DEA4B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99850BF-AD39-674C-94C8-F16442E627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CACC67-8EAA-3BA3-69DA-F7A3011B581E}"/>
              </a:ext>
            </a:extLst>
          </p:cNvPr>
          <p:cNvSpPr>
            <a:spLocks noGrp="1"/>
          </p:cNvSpPr>
          <p:nvPr>
            <p:ph type="dt" sz="half" idx="10"/>
          </p:nvPr>
        </p:nvSpPr>
        <p:spPr/>
        <p:txBody>
          <a:bodyPr/>
          <a:lstStyle/>
          <a:p>
            <a:fld id="{C6B271F7-FF8D-49A4-8BB2-C7234231D0AF}" type="datetimeFigureOut">
              <a:rPr lang="en-GB" smtClean="0"/>
              <a:t>02/07/2026</a:t>
            </a:fld>
            <a:endParaRPr lang="en-GB"/>
          </a:p>
        </p:txBody>
      </p:sp>
      <p:sp>
        <p:nvSpPr>
          <p:cNvPr id="5" name="Footer Placeholder 4">
            <a:extLst>
              <a:ext uri="{FF2B5EF4-FFF2-40B4-BE49-F238E27FC236}">
                <a16:creationId xmlns:a16="http://schemas.microsoft.com/office/drawing/2014/main" id="{B990DB65-0C6D-312A-9FB4-054CD8687C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3A4009-E549-473F-3798-B019F2CB81B5}"/>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3198876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20240" y="1649628"/>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2" y="854465"/>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userDrawn="1"/>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9" name="Footer Placeholder 2"/>
          <p:cNvSpPr>
            <a:spLocks noGrp="1"/>
          </p:cNvSpPr>
          <p:nvPr>
            <p:ph type="ftr" sz="quarter" idx="3"/>
          </p:nvPr>
        </p:nvSpPr>
        <p:spPr>
          <a:xfrm>
            <a:off x="920902" y="6333440"/>
            <a:ext cx="7630885"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pPr>
              <a:defRPr/>
            </a:pPr>
            <a:r>
              <a:rPr lang="en-US" dirty="0">
                <a:solidFill>
                  <a:srgbClr val="768692">
                    <a:lumMod val="60000"/>
                    <a:lumOff val="40000"/>
                  </a:srgbClr>
                </a:solidFill>
              </a:rPr>
              <a:t>Digital Weight Management Programme</a:t>
            </a:r>
          </a:p>
        </p:txBody>
      </p:sp>
      <p:pic>
        <p:nvPicPr>
          <p:cNvPr id="7" name="Picture 6" descr="A picture containing clipart&#10;&#10;Description generated with very high confidence">
            <a:extLst>
              <a:ext uri="{FF2B5EF4-FFF2-40B4-BE49-F238E27FC236}">
                <a16:creationId xmlns:a16="http://schemas.microsoft.com/office/drawing/2014/main" id="{F1B3C078-C90C-47BC-AA83-08F22FE929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61546" y="390699"/>
            <a:ext cx="1440873" cy="581891"/>
          </a:xfrm>
          <a:prstGeom prst="rect">
            <a:avLst/>
          </a:prstGeom>
        </p:spPr>
      </p:pic>
    </p:spTree>
    <p:extLst>
      <p:ext uri="{BB962C8B-B14F-4D97-AF65-F5344CB8AC3E}">
        <p14:creationId xmlns:p14="http://schemas.microsoft.com/office/powerpoint/2010/main" val="15846157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7C8C52-AF10-0537-5DBF-E68960C8D727}"/>
              </a:ext>
            </a:extLst>
          </p:cNvPr>
          <p:cNvSpPr/>
          <p:nvPr userDrawn="1"/>
        </p:nvSpPr>
        <p:spPr>
          <a:xfrm>
            <a:off x="0" y="0"/>
            <a:ext cx="6945745" cy="6858000"/>
          </a:xfrm>
          <a:prstGeom prst="rect">
            <a:avLst/>
          </a:prstGeom>
          <a:solidFill>
            <a:schemeClr val="bg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37309" y="1690255"/>
            <a:ext cx="5347855" cy="4696690"/>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p:nvPr>
        </p:nvSpPr>
        <p:spPr>
          <a:xfrm>
            <a:off x="6179127" y="1690255"/>
            <a:ext cx="5347855" cy="4696690"/>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DEBB42E-9864-FA34-28C8-75CE64F8292B}"/>
              </a:ext>
            </a:extLst>
          </p:cNvPr>
          <p:cNvSpPr/>
          <p:nvPr userDrawn="1"/>
        </p:nvSpPr>
        <p:spPr>
          <a:xfrm rot="1166225">
            <a:off x="2174026" y="5050422"/>
            <a:ext cx="1754717" cy="515907"/>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C7C3E64-C73E-F9AA-8D0A-3422CDD6869A}"/>
              </a:ext>
            </a:extLst>
          </p:cNvPr>
          <p:cNvSpPr/>
          <p:nvPr userDrawn="1"/>
        </p:nvSpPr>
        <p:spPr>
          <a:xfrm rot="1841969">
            <a:off x="1649433" y="5495796"/>
            <a:ext cx="790597" cy="1261700"/>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7613BB7-D76C-1700-77F8-04BF9398FB0F}"/>
              </a:ext>
            </a:extLst>
          </p:cNvPr>
          <p:cNvSpPr/>
          <p:nvPr userDrawn="1"/>
        </p:nvSpPr>
        <p:spPr>
          <a:xfrm rot="16823102">
            <a:off x="261729" y="5626212"/>
            <a:ext cx="850325" cy="1261700"/>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13305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9EEB87-495E-4098-9137-A3514765A74E}"/>
              </a:ext>
            </a:extLst>
          </p:cNvPr>
          <p:cNvSpPr>
            <a:spLocks noGrp="1"/>
          </p:cNvSpPr>
          <p:nvPr>
            <p:ph type="dt" sz="half" idx="10"/>
          </p:nvPr>
        </p:nvSpPr>
        <p:spPr/>
        <p:txBody>
          <a:bodyPr/>
          <a:lstStyle/>
          <a:p>
            <a:fld id="{5FB42C83-A37A-4863-826E-EAD1FBAE0A27}" type="datetimeFigureOut">
              <a:rPr lang="en-GB" smtClean="0"/>
              <a:t>02/07/2026</a:t>
            </a:fld>
            <a:endParaRPr lang="en-GB"/>
          </a:p>
        </p:txBody>
      </p:sp>
      <p:sp>
        <p:nvSpPr>
          <p:cNvPr id="3" name="Footer Placeholder 2">
            <a:extLst>
              <a:ext uri="{FF2B5EF4-FFF2-40B4-BE49-F238E27FC236}">
                <a16:creationId xmlns:a16="http://schemas.microsoft.com/office/drawing/2014/main" id="{A7971566-FD50-49CF-81CB-5552776951D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14B522-DEE5-48FF-87B6-BEB6A1D979DA}"/>
              </a:ext>
            </a:extLst>
          </p:cNvPr>
          <p:cNvSpPr>
            <a:spLocks noGrp="1"/>
          </p:cNvSpPr>
          <p:nvPr>
            <p:ph type="sldNum" sz="quarter" idx="12"/>
          </p:nvPr>
        </p:nvSpPr>
        <p:spPr/>
        <p:txBody>
          <a:bodyPr/>
          <a:lstStyle/>
          <a:p>
            <a:fld id="{3EE5B9D9-3559-42E1-A411-4404EA24A8E3}" type="slidenum">
              <a:rPr lang="en-GB" smtClean="0"/>
              <a:t>‹#›</a:t>
            </a:fld>
            <a:endParaRPr lang="en-GB"/>
          </a:p>
        </p:txBody>
      </p:sp>
    </p:spTree>
    <p:extLst>
      <p:ext uri="{BB962C8B-B14F-4D97-AF65-F5344CB8AC3E}">
        <p14:creationId xmlns:p14="http://schemas.microsoft.com/office/powerpoint/2010/main" val="12643912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3544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847F6-2DCF-FA9E-AA79-834EBA9789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32E8DD-F3B6-E6B6-D605-8455BD4B78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1525B7-97F2-EB2D-FAB8-4CD2997ABB75}"/>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5" name="Footer Placeholder 4">
            <a:extLst>
              <a:ext uri="{FF2B5EF4-FFF2-40B4-BE49-F238E27FC236}">
                <a16:creationId xmlns:a16="http://schemas.microsoft.com/office/drawing/2014/main" id="{951EF4D1-E28C-77E0-F3BB-A3C059A421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2D9CE6-5EFC-7FF5-BF47-6D25075C9F49}"/>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107933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99F53-EAE5-CB9F-17BD-1D7222AF83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2E8ABC-9A7E-AB7D-BE0C-8CAE8562FC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80A3BC9-153A-779D-A2E8-9CA38570A5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E33D47-1937-BC7F-7635-D86942A44092}"/>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6" name="Footer Placeholder 5">
            <a:extLst>
              <a:ext uri="{FF2B5EF4-FFF2-40B4-BE49-F238E27FC236}">
                <a16:creationId xmlns:a16="http://schemas.microsoft.com/office/drawing/2014/main" id="{1B837665-BEE1-85CD-5559-D60EC77CE7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AC5F69-2B7F-9E99-6202-1B8C231A22FA}"/>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2636592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D9E8B-097B-BBA2-80F7-C385C514A7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C01A617-A85B-6B56-368A-7567251EC6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A3A805-D479-E0D0-28E4-51FDB87C42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A6B6C8B-0CE8-6FCD-496E-1D3D25CC7A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C280B0-11C5-B980-9FD9-2D60905766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C7B8A3-A0D8-3D85-CF5B-49DA06F85219}"/>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8" name="Footer Placeholder 7">
            <a:extLst>
              <a:ext uri="{FF2B5EF4-FFF2-40B4-BE49-F238E27FC236}">
                <a16:creationId xmlns:a16="http://schemas.microsoft.com/office/drawing/2014/main" id="{D20F09AD-D914-01A9-FFD2-B90EC2E9C98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0FFBAF8-6819-3FF5-1159-FB724BA4970F}"/>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1673311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3D7FD-5AC9-426A-96A2-F065F33B573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D070274-5E7B-A820-790B-7F031D61B464}"/>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4" name="Footer Placeholder 3">
            <a:extLst>
              <a:ext uri="{FF2B5EF4-FFF2-40B4-BE49-F238E27FC236}">
                <a16:creationId xmlns:a16="http://schemas.microsoft.com/office/drawing/2014/main" id="{F09AD458-AF2A-E564-5EBA-BFBFACCE421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A9FDD8C-DD52-377B-4526-51FAB888F0CB}"/>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401984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42F9CC-E4D2-13BD-0EC6-36EED2A8CE18}"/>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3" name="Footer Placeholder 2">
            <a:extLst>
              <a:ext uri="{FF2B5EF4-FFF2-40B4-BE49-F238E27FC236}">
                <a16:creationId xmlns:a16="http://schemas.microsoft.com/office/drawing/2014/main" id="{583D2959-2C2C-6EC0-BAA6-E6C27F95F6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30FDA71-B18C-CD13-0723-66B959F937DA}"/>
              </a:ext>
            </a:extLst>
          </p:cNvPr>
          <p:cNvSpPr>
            <a:spLocks noGrp="1"/>
          </p:cNvSpPr>
          <p:nvPr>
            <p:ph type="sldNum" sz="quarter" idx="12"/>
          </p:nvPr>
        </p:nvSpPr>
        <p:spPr/>
        <p:txBody>
          <a:bodyPr/>
          <a:lstStyle/>
          <a:p>
            <a:fld id="{561B377D-7E37-445E-AD56-11656849DFA5}" type="slidenum">
              <a:rPr lang="en-GB" smtClean="0"/>
              <a:t>‹#›</a:t>
            </a:fld>
            <a:endParaRPr lang="en-GB"/>
          </a:p>
        </p:txBody>
      </p:sp>
      <p:sp>
        <p:nvSpPr>
          <p:cNvPr id="6" name="Picture Placeholder 5">
            <a:extLst>
              <a:ext uri="{FF2B5EF4-FFF2-40B4-BE49-F238E27FC236}">
                <a16:creationId xmlns:a16="http://schemas.microsoft.com/office/drawing/2014/main" id="{FC8A5FF4-6C21-7C0E-3F72-0561EE1FCECB}"/>
              </a:ext>
            </a:extLst>
          </p:cNvPr>
          <p:cNvSpPr>
            <a:spLocks noGrp="1"/>
          </p:cNvSpPr>
          <p:nvPr>
            <p:ph type="pic" sz="quarter" idx="13" hasCustomPrompt="1"/>
          </p:nvPr>
        </p:nvSpPr>
        <p:spPr>
          <a:xfrm>
            <a:off x="6418263" y="0"/>
            <a:ext cx="5773737" cy="6858000"/>
          </a:xfrm>
          <a:solidFill>
            <a:schemeClr val="bg1">
              <a:lumMod val="95000"/>
            </a:schemeClr>
          </a:solidFill>
        </p:spPr>
        <p:txBody>
          <a:bodyPr/>
          <a:lstStyle>
            <a:lvl1pPr>
              <a:defRPr/>
            </a:lvl1pPr>
          </a:lstStyle>
          <a:p>
            <a:r>
              <a:rPr lang="en-GB" dirty="0"/>
              <a:t>Click to add picture</a:t>
            </a:r>
          </a:p>
        </p:txBody>
      </p:sp>
    </p:spTree>
    <p:extLst>
      <p:ext uri="{BB962C8B-B14F-4D97-AF65-F5344CB8AC3E}">
        <p14:creationId xmlns:p14="http://schemas.microsoft.com/office/powerpoint/2010/main" val="413882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25CFC-854C-6BEF-4114-22217C2E22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5C31CF6-39EB-7717-681F-54B61565E0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3938747-606D-A1DC-4ECE-653F847F7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B7718A-9277-C7E9-E83E-C3B46A747C5E}"/>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6" name="Footer Placeholder 5">
            <a:extLst>
              <a:ext uri="{FF2B5EF4-FFF2-40B4-BE49-F238E27FC236}">
                <a16:creationId xmlns:a16="http://schemas.microsoft.com/office/drawing/2014/main" id="{CD9279EA-0510-B0AF-7FF6-85A9B65308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2845CB-9214-62EB-2768-2A6275E18A45}"/>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1543429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8A56D-391B-AD7C-A7A5-4315C4EB8F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E77A2B0-9BE6-66CC-FDCC-59D84EA08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1ED2D1D-37BA-9A51-3A54-38981615B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353E8D-DFF6-8E93-6187-342E393BA71B}"/>
              </a:ext>
            </a:extLst>
          </p:cNvPr>
          <p:cNvSpPr>
            <a:spLocks noGrp="1"/>
          </p:cNvSpPr>
          <p:nvPr>
            <p:ph type="dt" sz="half" idx="10"/>
          </p:nvPr>
        </p:nvSpPr>
        <p:spPr/>
        <p:txBody>
          <a:bodyPr/>
          <a:lstStyle/>
          <a:p>
            <a:fld id="{F6D7997C-3AF3-4122-9AE3-7DA4B7213035}" type="datetimeFigureOut">
              <a:rPr lang="en-GB" smtClean="0"/>
              <a:t>02/07/2026</a:t>
            </a:fld>
            <a:endParaRPr lang="en-GB"/>
          </a:p>
        </p:txBody>
      </p:sp>
      <p:sp>
        <p:nvSpPr>
          <p:cNvPr id="6" name="Footer Placeholder 5">
            <a:extLst>
              <a:ext uri="{FF2B5EF4-FFF2-40B4-BE49-F238E27FC236}">
                <a16:creationId xmlns:a16="http://schemas.microsoft.com/office/drawing/2014/main" id="{B25A1627-ED5E-8C59-0751-F138C5FD98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59B1BC-7631-99AE-E5FB-1D5FE8F9FF8E}"/>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4009360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732906-1BD3-6A18-57AD-547FA05583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0D64B0-A712-7ADC-F12B-34C3F4F1B6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FC14F4-BCBB-90E8-8F07-462BF72363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D7997C-3AF3-4122-9AE3-7DA4B7213035}" type="datetimeFigureOut">
              <a:rPr lang="en-GB" smtClean="0"/>
              <a:t>02/07/2026</a:t>
            </a:fld>
            <a:endParaRPr lang="en-GB"/>
          </a:p>
        </p:txBody>
      </p:sp>
      <p:sp>
        <p:nvSpPr>
          <p:cNvPr id="5" name="Footer Placeholder 4">
            <a:extLst>
              <a:ext uri="{FF2B5EF4-FFF2-40B4-BE49-F238E27FC236}">
                <a16:creationId xmlns:a16="http://schemas.microsoft.com/office/drawing/2014/main" id="{19B044F9-649A-7F5A-C14C-791E515E3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EEBCEE6-24FD-E3AB-A903-7345E0B923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1B377D-7E37-445E-AD56-11656849DFA5}" type="slidenum">
              <a:rPr lang="en-GB" smtClean="0"/>
              <a:t>‹#›</a:t>
            </a:fld>
            <a:endParaRPr lang="en-GB"/>
          </a:p>
        </p:txBody>
      </p:sp>
    </p:spTree>
    <p:extLst>
      <p:ext uri="{BB962C8B-B14F-4D97-AF65-F5344CB8AC3E}">
        <p14:creationId xmlns:p14="http://schemas.microsoft.com/office/powerpoint/2010/main" val="1588090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607B69-B9AB-C4C4-1A28-A60A070774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E69F16-B9E6-EB44-EB1B-7831C39A65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B7A933-6599-0F9F-5BB2-DDC59844AF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B271F7-FF8D-49A4-8BB2-C7234231D0AF}" type="datetimeFigureOut">
              <a:rPr lang="en-GB" smtClean="0"/>
              <a:t>02/07/2026</a:t>
            </a:fld>
            <a:endParaRPr lang="en-GB"/>
          </a:p>
        </p:txBody>
      </p:sp>
      <p:sp>
        <p:nvSpPr>
          <p:cNvPr id="5" name="Footer Placeholder 4">
            <a:extLst>
              <a:ext uri="{FF2B5EF4-FFF2-40B4-BE49-F238E27FC236}">
                <a16:creationId xmlns:a16="http://schemas.microsoft.com/office/drawing/2014/main" id="{01DB4E63-1F18-7806-F983-DB6C920ACC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FC0EE1-6EC8-DB00-C8A7-90F79CD707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19E27A-E87A-4A66-99E7-20B1161DE55A}" type="slidenum">
              <a:rPr lang="en-GB" smtClean="0"/>
              <a:t>‹#›</a:t>
            </a:fld>
            <a:endParaRPr lang="en-GB"/>
          </a:p>
        </p:txBody>
      </p:sp>
    </p:spTree>
    <p:extLst>
      <p:ext uri="{BB962C8B-B14F-4D97-AF65-F5344CB8AC3E}">
        <p14:creationId xmlns:p14="http://schemas.microsoft.com/office/powerpoint/2010/main" val="138482571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7" r:id="rId13"/>
    <p:sldLayoutId id="2147483678" r:id="rId14"/>
    <p:sldLayoutId id="214748367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2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2.png"/><Relationship Id="rId2" Type="http://schemas.openxmlformats.org/officeDocument/2006/relationships/image" Target="../media/image16.svg"/><Relationship Id="rId1" Type="http://schemas.openxmlformats.org/officeDocument/2006/relationships/slideLayout" Target="../slideLayouts/slideLayout25.xml"/><Relationship Id="rId6" Type="http://schemas.openxmlformats.org/officeDocument/2006/relationships/image" Target="../media/image20.svg"/><Relationship Id="rId11" Type="http://schemas.openxmlformats.org/officeDocument/2006/relationships/image" Target="../media/image13.png"/><Relationship Id="rId5" Type="http://schemas.openxmlformats.org/officeDocument/2006/relationships/image" Target="../media/image19.svg"/><Relationship Id="rId10" Type="http://schemas.openxmlformats.org/officeDocument/2006/relationships/image" Target="../media/image12.png"/><Relationship Id="rId4" Type="http://schemas.openxmlformats.org/officeDocument/2006/relationships/image" Target="../media/image18.svg"/><Relationship Id="rId9"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5.xml"/><Relationship Id="rId6" Type="http://schemas.openxmlformats.org/officeDocument/2006/relationships/image" Target="../media/image23.svg"/><Relationship Id="rId5" Type="http://schemas.openxmlformats.org/officeDocument/2006/relationships/image" Target="../media/image10.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5.jpeg"/><Relationship Id="rId5" Type="http://schemas.openxmlformats.org/officeDocument/2006/relationships/hyperlink" Target="mailto:emily.cox@westnorthants.gov.uk" TargetMode="External"/><Relationship Id="rId4" Type="http://schemas.openxmlformats.org/officeDocument/2006/relationships/hyperlink" Target="mailto:deborah.mbofana@westnorthants.gov.uk"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hyperlink" Target="https://grohealth.com/west-northants" TargetMode="External"/><Relationship Id="rId5" Type="http://schemas.openxmlformats.org/officeDocument/2006/relationships/image" Target="../media/image27.pn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8" Type="http://schemas.openxmlformats.org/officeDocument/2006/relationships/image" Target="../media/image32.wmf"/><Relationship Id="rId13" Type="http://schemas.openxmlformats.org/officeDocument/2006/relationships/oleObject" Target="../embeddings/oleObject5.bin"/><Relationship Id="rId18" Type="http://schemas.openxmlformats.org/officeDocument/2006/relationships/hyperlink" Target="https://www.england.nhs.uk/ourwork/prevention/obesity/digital-weight-management-programme/" TargetMode="External"/><Relationship Id="rId3" Type="http://schemas.openxmlformats.org/officeDocument/2006/relationships/hyperlink" Target="https://www.england.nhs.uk/digital-weight-management/" TargetMode="External"/><Relationship Id="rId7" Type="http://schemas.openxmlformats.org/officeDocument/2006/relationships/oleObject" Target="../embeddings/oleObject2.bin"/><Relationship Id="rId12" Type="http://schemas.openxmlformats.org/officeDocument/2006/relationships/image" Target="../media/image34.emf"/><Relationship Id="rId17" Type="http://schemas.openxmlformats.org/officeDocument/2006/relationships/image" Target="../media/image38.svg"/><Relationship Id="rId2" Type="http://schemas.openxmlformats.org/officeDocument/2006/relationships/notesSlide" Target="../notesSlides/notesSlide21.xml"/><Relationship Id="rId16" Type="http://schemas.openxmlformats.org/officeDocument/2006/relationships/image" Target="../media/image37.svg"/><Relationship Id="rId1" Type="http://schemas.openxmlformats.org/officeDocument/2006/relationships/slideLayout" Target="../slideLayouts/slideLayout23.xml"/><Relationship Id="rId6" Type="http://schemas.openxmlformats.org/officeDocument/2006/relationships/image" Target="../media/image31.svg"/><Relationship Id="rId11" Type="http://schemas.openxmlformats.org/officeDocument/2006/relationships/oleObject" Target="../embeddings/oleObject4.bin"/><Relationship Id="rId5" Type="http://schemas.openxmlformats.org/officeDocument/2006/relationships/image" Target="../media/image30.wmf"/><Relationship Id="rId15" Type="http://schemas.openxmlformats.org/officeDocument/2006/relationships/image" Target="../media/image36.svg"/><Relationship Id="rId10" Type="http://schemas.openxmlformats.org/officeDocument/2006/relationships/image" Target="../media/image33.emf"/><Relationship Id="rId4" Type="http://schemas.openxmlformats.org/officeDocument/2006/relationships/oleObject" Target="../embeddings/oleObject1.bin"/><Relationship Id="rId9" Type="http://schemas.openxmlformats.org/officeDocument/2006/relationships/oleObject" Target="../embeddings/oleObject3.bin"/><Relationship Id="rId14" Type="http://schemas.openxmlformats.org/officeDocument/2006/relationships/image" Target="../media/image35.emf"/></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hyperlink" Target="https://www.gov.uk/government/publications/national-child-measurement-programme-operational-guidance/national-child-measurement-programme-operational-guidance-2024"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24.xml"/><Relationship Id="rId5" Type="http://schemas.openxmlformats.org/officeDocument/2006/relationships/hyperlink" Target="https://www.nhft.nhs.uk/cyprmc/" TargetMode="External"/><Relationship Id="rId4" Type="http://schemas.openxmlformats.org/officeDocument/2006/relationships/hyperlink" Target="https://nhftreferralform.powerappsportals.com/0-19-Referral-For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8.xml"/><Relationship Id="rId5" Type="http://schemas.openxmlformats.org/officeDocument/2006/relationships/image" Target="../media/image41.svg"/><Relationship Id="rId4" Type="http://schemas.openxmlformats.org/officeDocument/2006/relationships/hyperlink" Target="mailto:gwyn.roberts1@nhs.ne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hyperlink" Target="https://www.northnorthants.gov.uk/weight-management"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21EC4-DA22-0F3F-713D-50F3DF592501}"/>
            </a:ext>
          </a:extLst>
        </p:cNvPr>
        <p:cNvGrpSpPr/>
        <p:nvPr/>
      </p:nvGrpSpPr>
      <p:grpSpPr>
        <a:xfrm>
          <a:off x="0" y="0"/>
          <a:ext cx="0" cy="0"/>
          <a:chOff x="0" y="0"/>
          <a:chExt cx="0" cy="0"/>
        </a:xfrm>
      </p:grpSpPr>
      <p:pic>
        <p:nvPicPr>
          <p:cNvPr id="3" name="Picture 2" descr="A group of people in a meeting&#10;&#10;AI-generated content may be incorrect.">
            <a:extLst>
              <a:ext uri="{FF2B5EF4-FFF2-40B4-BE49-F238E27FC236}">
                <a16:creationId xmlns:a16="http://schemas.microsoft.com/office/drawing/2014/main" id="{0414BD0D-DE6A-97C7-9451-C4E8F4D803D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1"/>
            <a:ext cx="12191999" cy="6858000"/>
          </a:xfrm>
          <a:prstGeom prst="rect">
            <a:avLst/>
          </a:prstGeom>
        </p:spPr>
      </p:pic>
      <p:sp>
        <p:nvSpPr>
          <p:cNvPr id="4" name="Title 1">
            <a:extLst>
              <a:ext uri="{FF2B5EF4-FFF2-40B4-BE49-F238E27FC236}">
                <a16:creationId xmlns:a16="http://schemas.microsoft.com/office/drawing/2014/main" id="{2A25A2CD-0C7B-82A2-8412-18A1BAA1700F}"/>
              </a:ext>
            </a:extLst>
          </p:cNvPr>
          <p:cNvSpPr txBox="1">
            <a:spLocks/>
          </p:cNvSpPr>
          <p:nvPr/>
        </p:nvSpPr>
        <p:spPr>
          <a:xfrm>
            <a:off x="426974" y="495549"/>
            <a:ext cx="6457526" cy="1662401"/>
          </a:xfrm>
          <a:prstGeom prst="rect">
            <a:avLst/>
          </a:prstGeom>
        </p:spPr>
        <p:txBody>
          <a:bodyPr anchor="b"/>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800" b="1" dirty="0">
                <a:solidFill>
                  <a:schemeClr val="bg1"/>
                </a:solidFill>
                <a:latin typeface="Arial" panose="020B0604020202020204" pitchFamily="34" charset="0"/>
                <a:cs typeface="Arial" panose="020B0604020202020204" pitchFamily="34" charset="0"/>
              </a:rPr>
              <a:t>Weight Management: Services &amp; Approaches</a:t>
            </a:r>
            <a:endParaRPr lang="en-US" sz="3800" b="1" dirty="0">
              <a:solidFill>
                <a:schemeClr val="bg1"/>
              </a:solidFill>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7A09C8E0-0AB1-FCFE-5700-8FD407E32603}"/>
              </a:ext>
            </a:extLst>
          </p:cNvPr>
          <p:cNvSpPr txBox="1">
            <a:spLocks/>
          </p:cNvSpPr>
          <p:nvPr/>
        </p:nvSpPr>
        <p:spPr>
          <a:xfrm>
            <a:off x="504509" y="2084831"/>
            <a:ext cx="5437349" cy="460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600" dirty="0">
              <a:solidFill>
                <a:schemeClr val="bg1"/>
              </a:solidFill>
              <a:latin typeface="Arial" panose="020B0604020202020204" pitchFamily="34" charset="0"/>
              <a:cs typeface="Arial" panose="020B0604020202020204" pitchFamily="34" charset="0"/>
            </a:endParaRPr>
          </a:p>
        </p:txBody>
      </p:sp>
      <p:sp>
        <p:nvSpPr>
          <p:cNvPr id="2" name="Subtitle 2">
            <a:extLst>
              <a:ext uri="{FF2B5EF4-FFF2-40B4-BE49-F238E27FC236}">
                <a16:creationId xmlns:a16="http://schemas.microsoft.com/office/drawing/2014/main" id="{F6161B17-85B4-CFB5-DB4E-ADA2AB14E21C}"/>
              </a:ext>
            </a:extLst>
          </p:cNvPr>
          <p:cNvSpPr txBox="1">
            <a:spLocks/>
          </p:cNvSpPr>
          <p:nvPr/>
        </p:nvSpPr>
        <p:spPr>
          <a:xfrm>
            <a:off x="504509" y="3747232"/>
            <a:ext cx="6582092" cy="460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Font typeface="+mj-lt"/>
              <a:buAutoNum type="arabicPeriod"/>
            </a:pPr>
            <a:endParaRPr lang="en-GB" sz="1400" dirty="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A37C6F0-307B-AD8C-D447-AF57102458D3}"/>
              </a:ext>
            </a:extLst>
          </p:cNvPr>
          <p:cNvSpPr txBox="1"/>
          <p:nvPr/>
        </p:nvSpPr>
        <p:spPr>
          <a:xfrm>
            <a:off x="426974" y="3789350"/>
            <a:ext cx="7253985" cy="523220"/>
          </a:xfrm>
          <a:prstGeom prst="rect">
            <a:avLst/>
          </a:prstGeom>
          <a:noFill/>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Primary Care Protected Learning Time</a:t>
            </a:r>
          </a:p>
        </p:txBody>
      </p:sp>
      <p:sp>
        <p:nvSpPr>
          <p:cNvPr id="17" name="TextBox 16">
            <a:extLst>
              <a:ext uri="{FF2B5EF4-FFF2-40B4-BE49-F238E27FC236}">
                <a16:creationId xmlns:a16="http://schemas.microsoft.com/office/drawing/2014/main" id="{1B92EDA4-9D8A-EEF2-5A10-6EE5152EB4ED}"/>
              </a:ext>
            </a:extLst>
          </p:cNvPr>
          <p:cNvSpPr txBox="1"/>
          <p:nvPr/>
        </p:nvSpPr>
        <p:spPr>
          <a:xfrm>
            <a:off x="426974" y="2200068"/>
            <a:ext cx="6582092" cy="1200329"/>
          </a:xfrm>
          <a:prstGeom prst="rect">
            <a:avLst/>
          </a:prstGeom>
          <a:noFill/>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Behavioural Overweight &amp; Obesity Management Services </a:t>
            </a:r>
          </a:p>
          <a:p>
            <a:r>
              <a:rPr lang="en-GB" b="1" dirty="0">
                <a:solidFill>
                  <a:schemeClr val="bg1"/>
                </a:solidFill>
                <a:latin typeface="Arial" panose="020B0604020202020204" pitchFamily="34" charset="0"/>
                <a:cs typeface="Arial" panose="020B0604020202020204" pitchFamily="34" charset="0"/>
              </a:rPr>
              <a:t>Physical Literacy &amp; Compassionate Approach </a:t>
            </a:r>
          </a:p>
          <a:p>
            <a:r>
              <a:rPr lang="en-GB" b="1" dirty="0">
                <a:solidFill>
                  <a:schemeClr val="bg1"/>
                </a:solidFill>
                <a:latin typeface="Arial" panose="020B0604020202020204" pitchFamily="34" charset="0"/>
                <a:cs typeface="Arial" panose="020B0604020202020204" pitchFamily="34" charset="0"/>
              </a:rPr>
              <a:t>Children &amp; Young People</a:t>
            </a:r>
          </a:p>
          <a:p>
            <a:r>
              <a:rPr lang="en-GB" b="1" dirty="0">
                <a:solidFill>
                  <a:schemeClr val="bg1"/>
                </a:solidFill>
                <a:latin typeface="Arial" panose="020B0604020202020204" pitchFamily="34" charset="0"/>
                <a:cs typeface="Arial" panose="020B0604020202020204" pitchFamily="34" charset="0"/>
              </a:rPr>
              <a:t>Discussion / Q&amp;A</a:t>
            </a:r>
          </a:p>
        </p:txBody>
      </p:sp>
      <p:sp>
        <p:nvSpPr>
          <p:cNvPr id="19" name="TextBox 18">
            <a:extLst>
              <a:ext uri="{FF2B5EF4-FFF2-40B4-BE49-F238E27FC236}">
                <a16:creationId xmlns:a16="http://schemas.microsoft.com/office/drawing/2014/main" id="{88877D7B-6D9B-B1F7-9D17-51968A330ECA}"/>
              </a:ext>
            </a:extLst>
          </p:cNvPr>
          <p:cNvSpPr txBox="1"/>
          <p:nvPr/>
        </p:nvSpPr>
        <p:spPr>
          <a:xfrm>
            <a:off x="426974" y="4354688"/>
            <a:ext cx="6285357" cy="646331"/>
          </a:xfrm>
          <a:prstGeom prst="rect">
            <a:avLst/>
          </a:prstGeom>
          <a:noFill/>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8</a:t>
            </a:r>
            <a:r>
              <a:rPr lang="en-GB" b="1" baseline="30000" dirty="0">
                <a:solidFill>
                  <a:schemeClr val="bg1"/>
                </a:solidFill>
                <a:latin typeface="Arial" panose="020B0604020202020204" pitchFamily="34" charset="0"/>
                <a:cs typeface="Arial" panose="020B0604020202020204" pitchFamily="34" charset="0"/>
              </a:rPr>
              <a:t>th</a:t>
            </a:r>
            <a:r>
              <a:rPr lang="en-GB" b="1" dirty="0">
                <a:solidFill>
                  <a:schemeClr val="bg1"/>
                </a:solidFill>
                <a:latin typeface="Arial" panose="020B0604020202020204" pitchFamily="34" charset="0"/>
                <a:cs typeface="Arial" panose="020B0604020202020204" pitchFamily="34" charset="0"/>
              </a:rPr>
              <a:t> July 2026</a:t>
            </a:r>
          </a:p>
          <a:p>
            <a:r>
              <a:rPr lang="en-GB" b="1" dirty="0">
                <a:solidFill>
                  <a:schemeClr val="bg1"/>
                </a:solidFill>
                <a:latin typeface="Arial" panose="020B0604020202020204" pitchFamily="34" charset="0"/>
                <a:cs typeface="Arial" panose="020B0604020202020204" pitchFamily="34" charset="0"/>
              </a:rPr>
              <a:t>2-3 pm</a:t>
            </a:r>
          </a:p>
        </p:txBody>
      </p:sp>
    </p:spTree>
    <p:extLst>
      <p:ext uri="{BB962C8B-B14F-4D97-AF65-F5344CB8AC3E}">
        <p14:creationId xmlns:p14="http://schemas.microsoft.com/office/powerpoint/2010/main" val="1478451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96352-BBC4-7647-6BCE-FA3F8A9AAFC2}"/>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FCB5192-3766-8887-2CB4-598434D94FB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1662" y="5797344"/>
            <a:ext cx="3504098" cy="909642"/>
          </a:xfrm>
          <a:prstGeom prst="rect">
            <a:avLst/>
          </a:prstGeom>
        </p:spPr>
      </p:pic>
      <p:cxnSp>
        <p:nvCxnSpPr>
          <p:cNvPr id="7" name="Straight Connector 6">
            <a:extLst>
              <a:ext uri="{FF2B5EF4-FFF2-40B4-BE49-F238E27FC236}">
                <a16:creationId xmlns:a16="http://schemas.microsoft.com/office/drawing/2014/main" id="{B5D827FB-9457-2950-1B20-7538693BB263}"/>
              </a:ext>
            </a:extLst>
          </p:cNvPr>
          <p:cNvCxnSpPr/>
          <p:nvPr/>
        </p:nvCxnSpPr>
        <p:spPr>
          <a:xfrm>
            <a:off x="212879" y="5640779"/>
            <a:ext cx="116386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blue clock with white lines&#10;&#10;Description automatically generated">
            <a:extLst>
              <a:ext uri="{FF2B5EF4-FFF2-40B4-BE49-F238E27FC236}">
                <a16:creationId xmlns:a16="http://schemas.microsoft.com/office/drawing/2014/main" id="{A30430B3-7C8F-2D73-20D7-FF1B45362E8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4272" y="5757810"/>
            <a:ext cx="3321947" cy="623518"/>
          </a:xfrm>
          <a:prstGeom prst="rect">
            <a:avLst/>
          </a:prstGeom>
        </p:spPr>
      </p:pic>
      <p:sp>
        <p:nvSpPr>
          <p:cNvPr id="12" name="TextBox 11">
            <a:extLst>
              <a:ext uri="{FF2B5EF4-FFF2-40B4-BE49-F238E27FC236}">
                <a16:creationId xmlns:a16="http://schemas.microsoft.com/office/drawing/2014/main" id="{02F28DF2-39BB-32B8-7B95-8785A7EEBA25}"/>
              </a:ext>
            </a:extLst>
          </p:cNvPr>
          <p:cNvSpPr txBox="1"/>
          <p:nvPr/>
        </p:nvSpPr>
        <p:spPr>
          <a:xfrm>
            <a:off x="8400256" y="6381328"/>
            <a:ext cx="936104" cy="402290"/>
          </a:xfrm>
          <a:prstGeom prst="rect">
            <a:avLst/>
          </a:prstGeom>
          <a:noFill/>
        </p:spPr>
        <p:txBody>
          <a:bodyPr wrap="square" rtlCol="0">
            <a:spAutoFit/>
          </a:bodyPr>
          <a:lstStyle/>
          <a:p>
            <a:pPr algn="ctr">
              <a:lnSpc>
                <a:spcPts val="1200"/>
              </a:lnSpc>
            </a:pPr>
            <a:r>
              <a:rPr lang="en-GB" sz="1050"/>
              <a:t>Customer</a:t>
            </a:r>
          </a:p>
          <a:p>
            <a:pPr algn="ctr">
              <a:lnSpc>
                <a:spcPts val="1200"/>
              </a:lnSpc>
            </a:pPr>
            <a:r>
              <a:rPr lang="en-GB" sz="1050"/>
              <a:t>-focused</a:t>
            </a:r>
          </a:p>
        </p:txBody>
      </p:sp>
      <p:sp>
        <p:nvSpPr>
          <p:cNvPr id="13" name="TextBox 12">
            <a:extLst>
              <a:ext uri="{FF2B5EF4-FFF2-40B4-BE49-F238E27FC236}">
                <a16:creationId xmlns:a16="http://schemas.microsoft.com/office/drawing/2014/main" id="{9485BB1E-700F-1FA6-10D7-B045F4E88466}"/>
              </a:ext>
            </a:extLst>
          </p:cNvPr>
          <p:cNvSpPr txBox="1"/>
          <p:nvPr/>
        </p:nvSpPr>
        <p:spPr>
          <a:xfrm>
            <a:off x="9120336" y="6381328"/>
            <a:ext cx="763792" cy="248401"/>
          </a:xfrm>
          <a:prstGeom prst="rect">
            <a:avLst/>
          </a:prstGeom>
          <a:noFill/>
        </p:spPr>
        <p:txBody>
          <a:bodyPr wrap="square" rtlCol="0">
            <a:spAutoFit/>
          </a:bodyPr>
          <a:lstStyle/>
          <a:p>
            <a:pPr algn="ctr">
              <a:lnSpc>
                <a:spcPts val="1200"/>
              </a:lnSpc>
            </a:pPr>
            <a:r>
              <a:rPr lang="en-GB" sz="1050"/>
              <a:t>Respectful</a:t>
            </a:r>
          </a:p>
        </p:txBody>
      </p:sp>
      <p:sp>
        <p:nvSpPr>
          <p:cNvPr id="14" name="TextBox 13">
            <a:extLst>
              <a:ext uri="{FF2B5EF4-FFF2-40B4-BE49-F238E27FC236}">
                <a16:creationId xmlns:a16="http://schemas.microsoft.com/office/drawing/2014/main" id="{AA287697-ED6D-18B4-4CFB-71A9DBEFD29A}"/>
              </a:ext>
            </a:extLst>
          </p:cNvPr>
          <p:cNvSpPr txBox="1"/>
          <p:nvPr/>
        </p:nvSpPr>
        <p:spPr>
          <a:xfrm>
            <a:off x="9846254" y="6381328"/>
            <a:ext cx="642234" cy="248401"/>
          </a:xfrm>
          <a:prstGeom prst="rect">
            <a:avLst/>
          </a:prstGeom>
          <a:noFill/>
        </p:spPr>
        <p:txBody>
          <a:bodyPr wrap="square" rtlCol="0">
            <a:spAutoFit/>
          </a:bodyPr>
          <a:lstStyle/>
          <a:p>
            <a:pPr algn="ctr">
              <a:lnSpc>
                <a:spcPts val="1200"/>
              </a:lnSpc>
            </a:pPr>
            <a:r>
              <a:rPr lang="en-GB" sz="1050"/>
              <a:t>Efficient</a:t>
            </a:r>
          </a:p>
        </p:txBody>
      </p:sp>
      <p:sp>
        <p:nvSpPr>
          <p:cNvPr id="15" name="TextBox 14">
            <a:extLst>
              <a:ext uri="{FF2B5EF4-FFF2-40B4-BE49-F238E27FC236}">
                <a16:creationId xmlns:a16="http://schemas.microsoft.com/office/drawing/2014/main" id="{C28B06B2-6293-4BA9-F1EB-0F87272718BB}"/>
              </a:ext>
            </a:extLst>
          </p:cNvPr>
          <p:cNvSpPr txBox="1"/>
          <p:nvPr/>
        </p:nvSpPr>
        <p:spPr>
          <a:xfrm>
            <a:off x="10496872" y="6381328"/>
            <a:ext cx="783704" cy="248401"/>
          </a:xfrm>
          <a:prstGeom prst="rect">
            <a:avLst/>
          </a:prstGeom>
          <a:noFill/>
        </p:spPr>
        <p:txBody>
          <a:bodyPr wrap="square" rtlCol="0">
            <a:spAutoFit/>
          </a:bodyPr>
          <a:lstStyle/>
          <a:p>
            <a:pPr algn="ctr">
              <a:lnSpc>
                <a:spcPts val="1200"/>
              </a:lnSpc>
            </a:pPr>
            <a:r>
              <a:rPr lang="en-GB" sz="1050"/>
              <a:t>Supportive</a:t>
            </a:r>
          </a:p>
        </p:txBody>
      </p:sp>
      <p:sp>
        <p:nvSpPr>
          <p:cNvPr id="16" name="TextBox 15">
            <a:extLst>
              <a:ext uri="{FF2B5EF4-FFF2-40B4-BE49-F238E27FC236}">
                <a16:creationId xmlns:a16="http://schemas.microsoft.com/office/drawing/2014/main" id="{790853B2-B369-B785-2830-AB72DC49AF48}"/>
              </a:ext>
            </a:extLst>
          </p:cNvPr>
          <p:cNvSpPr txBox="1"/>
          <p:nvPr/>
        </p:nvSpPr>
        <p:spPr>
          <a:xfrm>
            <a:off x="11136560" y="6381328"/>
            <a:ext cx="864096" cy="248401"/>
          </a:xfrm>
          <a:prstGeom prst="rect">
            <a:avLst/>
          </a:prstGeom>
          <a:noFill/>
        </p:spPr>
        <p:txBody>
          <a:bodyPr wrap="square" rtlCol="0">
            <a:spAutoFit/>
          </a:bodyPr>
          <a:lstStyle/>
          <a:p>
            <a:pPr algn="ctr">
              <a:lnSpc>
                <a:spcPts val="1200"/>
              </a:lnSpc>
            </a:pPr>
            <a:r>
              <a:rPr lang="en-GB" sz="1050"/>
              <a:t>Trustworthy</a:t>
            </a:r>
          </a:p>
        </p:txBody>
      </p:sp>
      <p:sp>
        <p:nvSpPr>
          <p:cNvPr id="4" name="Title 3">
            <a:extLst>
              <a:ext uri="{FF2B5EF4-FFF2-40B4-BE49-F238E27FC236}">
                <a16:creationId xmlns:a16="http://schemas.microsoft.com/office/drawing/2014/main" id="{E2AAF620-F802-C0E3-BF1E-767E00613905}"/>
              </a:ext>
            </a:extLst>
          </p:cNvPr>
          <p:cNvSpPr>
            <a:spLocks noGrp="1"/>
          </p:cNvSpPr>
          <p:nvPr>
            <p:ph type="title"/>
          </p:nvPr>
        </p:nvSpPr>
        <p:spPr>
          <a:xfrm>
            <a:off x="436265" y="335995"/>
            <a:ext cx="10448612" cy="1159207"/>
          </a:xfrm>
        </p:spPr>
        <p:txBody>
          <a:bodyPr>
            <a:normAutofit fontScale="90000"/>
          </a:bodyPr>
          <a:lstStyle/>
          <a:p>
            <a:pPr algn="ctr"/>
            <a:br>
              <a:rPr lang="en-GB" sz="3200" b="1" dirty="0">
                <a:latin typeface="Arial"/>
                <a:cs typeface="Arial"/>
              </a:rPr>
            </a:br>
            <a:r>
              <a:rPr lang="en-GB" sz="3200" b="1">
                <a:latin typeface="Arial"/>
                <a:cs typeface="Arial"/>
              </a:rPr>
              <a:t>North Northamptonshire Compassionate and Alternative Approaches to Weight  </a:t>
            </a:r>
            <a:br>
              <a:rPr lang="en-GB" sz="3200" b="1" dirty="0">
                <a:latin typeface="Arial"/>
                <a:cs typeface="Arial"/>
              </a:rPr>
            </a:br>
            <a:r>
              <a:rPr lang="en-GB" sz="3200" b="1">
                <a:latin typeface="Arial"/>
                <a:cs typeface="Arial"/>
              </a:rPr>
              <a:t>Exploring the topic and Local Direction</a:t>
            </a:r>
            <a:endParaRPr lang="en-GB" sz="3200">
              <a:latin typeface="Arial"/>
              <a:cs typeface="Arial"/>
            </a:endParaRPr>
          </a:p>
          <a:p>
            <a:endParaRPr lang="en-GB" sz="3600" b="1" dirty="0">
              <a:latin typeface="Arial"/>
              <a:ea typeface="Calibri Light" panose="020F0302020204030204"/>
              <a:cs typeface="Arial"/>
            </a:endParaRPr>
          </a:p>
        </p:txBody>
      </p:sp>
      <p:sp>
        <p:nvSpPr>
          <p:cNvPr id="8" name="Content Placeholder 2">
            <a:extLst>
              <a:ext uri="{FF2B5EF4-FFF2-40B4-BE49-F238E27FC236}">
                <a16:creationId xmlns:a16="http://schemas.microsoft.com/office/drawing/2014/main" id="{11DFC50E-919F-8F1F-68DA-BA5480685416}"/>
              </a:ext>
            </a:extLst>
          </p:cNvPr>
          <p:cNvSpPr>
            <a:spLocks noGrp="1"/>
          </p:cNvSpPr>
          <p:nvPr>
            <p:ph idx="1"/>
          </p:nvPr>
        </p:nvSpPr>
        <p:spPr>
          <a:xfrm>
            <a:off x="2140858" y="1817915"/>
            <a:ext cx="8069942" cy="3125336"/>
          </a:xfrm>
        </p:spPr>
        <p:txBody>
          <a:bodyPr vert="horz" lIns="91440" tIns="45720" rIns="91440" bIns="45720" rtlCol="0" anchor="t">
            <a:normAutofit/>
          </a:bodyPr>
          <a:lstStyle/>
          <a:p>
            <a:pPr>
              <a:buFont typeface="Wingdings" panose="020B0604020202020204" pitchFamily="34" charset="0"/>
              <a:buChar char="Ø"/>
            </a:pPr>
            <a:r>
              <a:rPr sz="3200"/>
              <a:t>Limited impact of weight-focused interventions</a:t>
            </a:r>
            <a:endParaRPr lang="en-US" sz="3200">
              <a:ea typeface="Calibri"/>
              <a:cs typeface="Calibri"/>
            </a:endParaRPr>
          </a:p>
          <a:p>
            <a:pPr>
              <a:buFont typeface="Wingdings" panose="020B0604020202020204" pitchFamily="34" charset="0"/>
              <a:buChar char="Ø"/>
            </a:pPr>
            <a:r>
              <a:rPr sz="3200"/>
              <a:t>Wider determinants drive health outcomes</a:t>
            </a:r>
            <a:endParaRPr sz="3200">
              <a:ea typeface="Calibri"/>
              <a:cs typeface="Calibri"/>
            </a:endParaRPr>
          </a:p>
          <a:p>
            <a:pPr>
              <a:buFont typeface="Wingdings" panose="020B0604020202020204" pitchFamily="34" charset="0"/>
              <a:buChar char="Ø"/>
            </a:pPr>
            <a:r>
              <a:rPr sz="3200"/>
              <a:t>Importance of wellbeing and body image</a:t>
            </a:r>
            <a:endParaRPr sz="3200">
              <a:ea typeface="Calibri"/>
              <a:cs typeface="Calibri"/>
            </a:endParaRPr>
          </a:p>
          <a:p>
            <a:pPr>
              <a:buFont typeface="Wingdings" panose="020B0604020202020204" pitchFamily="34" charset="0"/>
              <a:buChar char="Ø"/>
            </a:pPr>
            <a:r>
              <a:rPr sz="3200"/>
              <a:t>Harms of weight stigma</a:t>
            </a:r>
            <a:endParaRPr sz="3200">
              <a:ea typeface="Calibri"/>
              <a:cs typeface="Calibri"/>
            </a:endParaRPr>
          </a:p>
        </p:txBody>
      </p:sp>
    </p:spTree>
    <p:extLst>
      <p:ext uri="{BB962C8B-B14F-4D97-AF65-F5344CB8AC3E}">
        <p14:creationId xmlns:p14="http://schemas.microsoft.com/office/powerpoint/2010/main" val="1261383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CC43B-8234-BE64-B58A-307742023B8A}"/>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8C73EB9F-6FE4-3BF9-68F5-D6EB9320E0C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95376" y="5601401"/>
            <a:ext cx="3504098" cy="909642"/>
          </a:xfrm>
          <a:prstGeom prst="rect">
            <a:avLst/>
          </a:prstGeom>
        </p:spPr>
      </p:pic>
      <p:cxnSp>
        <p:nvCxnSpPr>
          <p:cNvPr id="7" name="Straight Connector 6">
            <a:extLst>
              <a:ext uri="{FF2B5EF4-FFF2-40B4-BE49-F238E27FC236}">
                <a16:creationId xmlns:a16="http://schemas.microsoft.com/office/drawing/2014/main" id="{A9784EE7-A97A-0BB2-418A-05EA7DA7DD99}"/>
              </a:ext>
            </a:extLst>
          </p:cNvPr>
          <p:cNvCxnSpPr/>
          <p:nvPr/>
        </p:nvCxnSpPr>
        <p:spPr>
          <a:xfrm>
            <a:off x="212879" y="5640779"/>
            <a:ext cx="116386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blue clock with white lines&#10;&#10;Description automatically generated">
            <a:extLst>
              <a:ext uri="{FF2B5EF4-FFF2-40B4-BE49-F238E27FC236}">
                <a16:creationId xmlns:a16="http://schemas.microsoft.com/office/drawing/2014/main" id="{7EBEE7DC-5926-85FF-6AEA-EB2A49AC65B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4272" y="5757810"/>
            <a:ext cx="3321947" cy="623518"/>
          </a:xfrm>
          <a:prstGeom prst="rect">
            <a:avLst/>
          </a:prstGeom>
        </p:spPr>
      </p:pic>
      <p:sp>
        <p:nvSpPr>
          <p:cNvPr id="12" name="TextBox 11">
            <a:extLst>
              <a:ext uri="{FF2B5EF4-FFF2-40B4-BE49-F238E27FC236}">
                <a16:creationId xmlns:a16="http://schemas.microsoft.com/office/drawing/2014/main" id="{4774B5C4-81C6-BAC8-7499-9011FC1359A7}"/>
              </a:ext>
            </a:extLst>
          </p:cNvPr>
          <p:cNvSpPr txBox="1"/>
          <p:nvPr/>
        </p:nvSpPr>
        <p:spPr>
          <a:xfrm>
            <a:off x="8400256" y="6381328"/>
            <a:ext cx="936104" cy="402290"/>
          </a:xfrm>
          <a:prstGeom prst="rect">
            <a:avLst/>
          </a:prstGeom>
          <a:noFill/>
        </p:spPr>
        <p:txBody>
          <a:bodyPr wrap="square" rtlCol="0">
            <a:spAutoFit/>
          </a:bodyPr>
          <a:lstStyle/>
          <a:p>
            <a:pPr algn="ctr">
              <a:lnSpc>
                <a:spcPts val="1200"/>
              </a:lnSpc>
            </a:pPr>
            <a:r>
              <a:rPr lang="en-GB" sz="1050"/>
              <a:t>Customer</a:t>
            </a:r>
          </a:p>
          <a:p>
            <a:pPr algn="ctr">
              <a:lnSpc>
                <a:spcPts val="1200"/>
              </a:lnSpc>
            </a:pPr>
            <a:r>
              <a:rPr lang="en-GB" sz="1050"/>
              <a:t>-focused</a:t>
            </a:r>
          </a:p>
        </p:txBody>
      </p:sp>
      <p:sp>
        <p:nvSpPr>
          <p:cNvPr id="13" name="TextBox 12">
            <a:extLst>
              <a:ext uri="{FF2B5EF4-FFF2-40B4-BE49-F238E27FC236}">
                <a16:creationId xmlns:a16="http://schemas.microsoft.com/office/drawing/2014/main" id="{157FDD30-6738-82E9-A1D7-EE6A2A6C4AFD}"/>
              </a:ext>
            </a:extLst>
          </p:cNvPr>
          <p:cNvSpPr txBox="1"/>
          <p:nvPr/>
        </p:nvSpPr>
        <p:spPr>
          <a:xfrm>
            <a:off x="9120336" y="6381328"/>
            <a:ext cx="763792" cy="248401"/>
          </a:xfrm>
          <a:prstGeom prst="rect">
            <a:avLst/>
          </a:prstGeom>
          <a:noFill/>
        </p:spPr>
        <p:txBody>
          <a:bodyPr wrap="square" rtlCol="0">
            <a:spAutoFit/>
          </a:bodyPr>
          <a:lstStyle/>
          <a:p>
            <a:pPr algn="ctr">
              <a:lnSpc>
                <a:spcPts val="1200"/>
              </a:lnSpc>
            </a:pPr>
            <a:r>
              <a:rPr lang="en-GB" sz="1050"/>
              <a:t>Respectful</a:t>
            </a:r>
          </a:p>
        </p:txBody>
      </p:sp>
      <p:sp>
        <p:nvSpPr>
          <p:cNvPr id="14" name="TextBox 13">
            <a:extLst>
              <a:ext uri="{FF2B5EF4-FFF2-40B4-BE49-F238E27FC236}">
                <a16:creationId xmlns:a16="http://schemas.microsoft.com/office/drawing/2014/main" id="{99A2628A-C642-A847-BFF3-C5426B65E8DC}"/>
              </a:ext>
            </a:extLst>
          </p:cNvPr>
          <p:cNvSpPr txBox="1"/>
          <p:nvPr/>
        </p:nvSpPr>
        <p:spPr>
          <a:xfrm>
            <a:off x="9846254" y="6381328"/>
            <a:ext cx="642234" cy="248401"/>
          </a:xfrm>
          <a:prstGeom prst="rect">
            <a:avLst/>
          </a:prstGeom>
          <a:noFill/>
        </p:spPr>
        <p:txBody>
          <a:bodyPr wrap="square" rtlCol="0">
            <a:spAutoFit/>
          </a:bodyPr>
          <a:lstStyle/>
          <a:p>
            <a:pPr algn="ctr">
              <a:lnSpc>
                <a:spcPts val="1200"/>
              </a:lnSpc>
            </a:pPr>
            <a:r>
              <a:rPr lang="en-GB" sz="1050"/>
              <a:t>Efficient</a:t>
            </a:r>
          </a:p>
        </p:txBody>
      </p:sp>
      <p:sp>
        <p:nvSpPr>
          <p:cNvPr id="15" name="TextBox 14">
            <a:extLst>
              <a:ext uri="{FF2B5EF4-FFF2-40B4-BE49-F238E27FC236}">
                <a16:creationId xmlns:a16="http://schemas.microsoft.com/office/drawing/2014/main" id="{6F0FB042-69CC-F2E5-3F8E-3E862A92465D}"/>
              </a:ext>
            </a:extLst>
          </p:cNvPr>
          <p:cNvSpPr txBox="1"/>
          <p:nvPr/>
        </p:nvSpPr>
        <p:spPr>
          <a:xfrm>
            <a:off x="10496872" y="6381328"/>
            <a:ext cx="783704" cy="248401"/>
          </a:xfrm>
          <a:prstGeom prst="rect">
            <a:avLst/>
          </a:prstGeom>
          <a:noFill/>
        </p:spPr>
        <p:txBody>
          <a:bodyPr wrap="square" rtlCol="0">
            <a:spAutoFit/>
          </a:bodyPr>
          <a:lstStyle/>
          <a:p>
            <a:pPr algn="ctr">
              <a:lnSpc>
                <a:spcPts val="1200"/>
              </a:lnSpc>
            </a:pPr>
            <a:r>
              <a:rPr lang="en-GB" sz="1050"/>
              <a:t>Supportive</a:t>
            </a:r>
          </a:p>
        </p:txBody>
      </p:sp>
      <p:sp>
        <p:nvSpPr>
          <p:cNvPr id="16" name="TextBox 15">
            <a:extLst>
              <a:ext uri="{FF2B5EF4-FFF2-40B4-BE49-F238E27FC236}">
                <a16:creationId xmlns:a16="http://schemas.microsoft.com/office/drawing/2014/main" id="{F1ABB858-A441-7599-0E72-9FA9879709E4}"/>
              </a:ext>
            </a:extLst>
          </p:cNvPr>
          <p:cNvSpPr txBox="1"/>
          <p:nvPr/>
        </p:nvSpPr>
        <p:spPr>
          <a:xfrm>
            <a:off x="11136560" y="6381328"/>
            <a:ext cx="864096" cy="248401"/>
          </a:xfrm>
          <a:prstGeom prst="rect">
            <a:avLst/>
          </a:prstGeom>
          <a:noFill/>
        </p:spPr>
        <p:txBody>
          <a:bodyPr wrap="square" rtlCol="0">
            <a:spAutoFit/>
          </a:bodyPr>
          <a:lstStyle/>
          <a:p>
            <a:pPr algn="ctr">
              <a:lnSpc>
                <a:spcPts val="1200"/>
              </a:lnSpc>
            </a:pPr>
            <a:r>
              <a:rPr lang="en-GB" sz="1050"/>
              <a:t>Trustworthy</a:t>
            </a:r>
          </a:p>
        </p:txBody>
      </p:sp>
      <p:sp>
        <p:nvSpPr>
          <p:cNvPr id="4" name="Title 3">
            <a:extLst>
              <a:ext uri="{FF2B5EF4-FFF2-40B4-BE49-F238E27FC236}">
                <a16:creationId xmlns:a16="http://schemas.microsoft.com/office/drawing/2014/main" id="{E5D4801B-53F2-425F-3B26-D2402C906066}"/>
              </a:ext>
            </a:extLst>
          </p:cNvPr>
          <p:cNvSpPr>
            <a:spLocks noGrp="1"/>
          </p:cNvSpPr>
          <p:nvPr>
            <p:ph type="title"/>
          </p:nvPr>
        </p:nvSpPr>
        <p:spPr>
          <a:xfrm>
            <a:off x="392723" y="335995"/>
            <a:ext cx="10492154" cy="926979"/>
          </a:xfrm>
        </p:spPr>
        <p:txBody>
          <a:bodyPr>
            <a:normAutofit fontScale="90000"/>
          </a:bodyPr>
          <a:lstStyle/>
          <a:p>
            <a:pPr algn="ctr"/>
            <a:r>
              <a:rPr lang="en-GB" sz="3200" b="1" dirty="0">
                <a:latin typeface="Arial"/>
                <a:cs typeface="Arial"/>
              </a:rPr>
              <a:t> </a:t>
            </a:r>
            <a:br>
              <a:rPr lang="en-GB" sz="3200" b="1" dirty="0">
                <a:latin typeface="Arial"/>
                <a:cs typeface="Arial"/>
              </a:rPr>
            </a:br>
            <a:r>
              <a:rPr lang="en-GB" sz="3200" b="1" dirty="0">
                <a:latin typeface="Arial"/>
                <a:cs typeface="Arial"/>
              </a:rPr>
              <a:t>Starting the </a:t>
            </a:r>
            <a:r>
              <a:rPr lang="en-GB" sz="3200" b="1">
                <a:latin typeface="Arial"/>
                <a:cs typeface="Arial"/>
              </a:rPr>
              <a:t>shift - New</a:t>
            </a:r>
            <a:r>
              <a:rPr lang="en-GB" sz="3200" b="1" dirty="0">
                <a:latin typeface="Arial"/>
                <a:cs typeface="Arial"/>
              </a:rPr>
              <a:t> Compassionate</a:t>
            </a:r>
            <a:r>
              <a:rPr lang="en-GB" sz="3200" b="1" dirty="0">
                <a:latin typeface="Arial"/>
                <a:ea typeface="Calibri"/>
                <a:cs typeface="Arial"/>
              </a:rPr>
              <a:t> Model </a:t>
            </a:r>
            <a:endParaRPr lang="en-US" sz="4900" dirty="0">
              <a:latin typeface="Calibri"/>
              <a:ea typeface="Calibri"/>
              <a:cs typeface="Calibri"/>
            </a:endParaRPr>
          </a:p>
        </p:txBody>
      </p:sp>
      <p:sp>
        <p:nvSpPr>
          <p:cNvPr id="3" name="Content Placeholder 2">
            <a:extLst>
              <a:ext uri="{FF2B5EF4-FFF2-40B4-BE49-F238E27FC236}">
                <a16:creationId xmlns:a16="http://schemas.microsoft.com/office/drawing/2014/main" id="{267DB69A-0624-CE4F-27B5-5C52AD317C74}"/>
              </a:ext>
            </a:extLst>
          </p:cNvPr>
          <p:cNvSpPr>
            <a:spLocks noGrp="1"/>
          </p:cNvSpPr>
          <p:nvPr>
            <p:ph idx="1"/>
          </p:nvPr>
        </p:nvSpPr>
        <p:spPr>
          <a:xfrm>
            <a:off x="932543" y="1477282"/>
            <a:ext cx="10355944" cy="3567567"/>
          </a:xfrm>
        </p:spPr>
        <p:txBody>
          <a:bodyPr vert="horz" lIns="91440" tIns="45720" rIns="91440" bIns="45720" rtlCol="0" anchor="t">
            <a:normAutofit/>
          </a:bodyPr>
          <a:lstStyle/>
          <a:p>
            <a:pPr>
              <a:lnSpc>
                <a:spcPct val="100000"/>
              </a:lnSpc>
              <a:spcBef>
                <a:spcPct val="20000"/>
              </a:spcBef>
              <a:buFont typeface="Wingdings"/>
              <a:buChar char="Ø"/>
            </a:pPr>
            <a:r>
              <a:rPr lang="en-US" sz="3200">
                <a:ea typeface="Calibri" panose="020F0502020204030204"/>
                <a:cs typeface="Calibri" panose="020F0502020204030204"/>
              </a:rPr>
              <a:t> From Weight central to Weight-inclusive approach</a:t>
            </a:r>
            <a:endParaRPr lang="en-US">
              <a:ea typeface="Calibri" panose="020F0502020204030204"/>
              <a:cs typeface="Calibri" panose="020F0502020204030204"/>
            </a:endParaRPr>
          </a:p>
          <a:p>
            <a:pPr>
              <a:lnSpc>
                <a:spcPct val="100000"/>
              </a:lnSpc>
              <a:spcBef>
                <a:spcPct val="20000"/>
              </a:spcBef>
              <a:buFont typeface="Wingdings"/>
              <a:buChar char="Ø"/>
            </a:pPr>
            <a:r>
              <a:rPr lang="en-US" sz="3200">
                <a:ea typeface="Calibri" panose="020F0502020204030204"/>
                <a:cs typeface="Calibri" panose="020F0502020204030204"/>
              </a:rPr>
              <a:t>Health at any size</a:t>
            </a:r>
          </a:p>
          <a:p>
            <a:pPr>
              <a:lnSpc>
                <a:spcPct val="100000"/>
              </a:lnSpc>
              <a:spcBef>
                <a:spcPct val="20000"/>
              </a:spcBef>
              <a:buFont typeface="Wingdings"/>
              <a:buChar char="Ø"/>
            </a:pPr>
            <a:r>
              <a:rPr lang="en-US" sz="3200" dirty="0">
                <a:ea typeface="Calibri" panose="020F0502020204030204"/>
                <a:cs typeface="Calibri" panose="020F0502020204030204"/>
              </a:rPr>
              <a:t>Focus on </a:t>
            </a:r>
            <a:r>
              <a:rPr lang="en-US" sz="3200" dirty="0" err="1">
                <a:ea typeface="Calibri" panose="020F0502020204030204"/>
                <a:cs typeface="Calibri" panose="020F0502020204030204"/>
              </a:rPr>
              <a:t>behaviours</a:t>
            </a:r>
            <a:r>
              <a:rPr lang="en-US" sz="3200" dirty="0">
                <a:ea typeface="Calibri" panose="020F0502020204030204"/>
                <a:cs typeface="Calibri" panose="020F0502020204030204"/>
              </a:rPr>
              <a:t> and wellbeing</a:t>
            </a:r>
          </a:p>
          <a:p>
            <a:pPr>
              <a:lnSpc>
                <a:spcPct val="100000"/>
              </a:lnSpc>
              <a:spcBef>
                <a:spcPct val="20000"/>
              </a:spcBef>
              <a:buFont typeface="Wingdings"/>
              <a:buChar char="Ø"/>
            </a:pPr>
            <a:r>
              <a:rPr lang="en-US" sz="3200" dirty="0">
                <a:ea typeface="Calibri" panose="020F0502020204030204"/>
                <a:cs typeface="Calibri" panose="020F0502020204030204"/>
              </a:rPr>
              <a:t>Non-</a:t>
            </a:r>
            <a:r>
              <a:rPr lang="en-US" sz="3200" dirty="0" err="1">
                <a:ea typeface="Calibri" panose="020F0502020204030204"/>
                <a:cs typeface="Calibri" panose="020F0502020204030204"/>
              </a:rPr>
              <a:t>judgemental</a:t>
            </a:r>
            <a:r>
              <a:rPr lang="en-US" sz="3200" dirty="0">
                <a:ea typeface="Calibri" panose="020F0502020204030204"/>
                <a:cs typeface="Calibri" panose="020F0502020204030204"/>
              </a:rPr>
              <a:t>, inclusive care</a:t>
            </a:r>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3956930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60421-598F-AE74-1A6E-5496B4A6F47F}"/>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8FD483B4-5D3B-EA0E-5A5D-83A4BB26430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1662" y="5797344"/>
            <a:ext cx="3504098" cy="909642"/>
          </a:xfrm>
          <a:prstGeom prst="rect">
            <a:avLst/>
          </a:prstGeom>
        </p:spPr>
      </p:pic>
      <p:cxnSp>
        <p:nvCxnSpPr>
          <p:cNvPr id="7" name="Straight Connector 6">
            <a:extLst>
              <a:ext uri="{FF2B5EF4-FFF2-40B4-BE49-F238E27FC236}">
                <a16:creationId xmlns:a16="http://schemas.microsoft.com/office/drawing/2014/main" id="{7514FDBC-4D2C-DC1B-4F0B-1FDD24EA8DDD}"/>
              </a:ext>
            </a:extLst>
          </p:cNvPr>
          <p:cNvCxnSpPr/>
          <p:nvPr/>
        </p:nvCxnSpPr>
        <p:spPr>
          <a:xfrm>
            <a:off x="212879" y="5640779"/>
            <a:ext cx="116386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blue clock with white lines&#10;&#10;Description automatically generated">
            <a:extLst>
              <a:ext uri="{FF2B5EF4-FFF2-40B4-BE49-F238E27FC236}">
                <a16:creationId xmlns:a16="http://schemas.microsoft.com/office/drawing/2014/main" id="{22AFBD91-FE57-5CCB-A87C-0791A22580D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4272" y="5757810"/>
            <a:ext cx="3321947" cy="623518"/>
          </a:xfrm>
          <a:prstGeom prst="rect">
            <a:avLst/>
          </a:prstGeom>
        </p:spPr>
      </p:pic>
      <p:sp>
        <p:nvSpPr>
          <p:cNvPr id="12" name="TextBox 11">
            <a:extLst>
              <a:ext uri="{FF2B5EF4-FFF2-40B4-BE49-F238E27FC236}">
                <a16:creationId xmlns:a16="http://schemas.microsoft.com/office/drawing/2014/main" id="{D096D780-B233-27A0-BE9B-2EBBE68BCDA7}"/>
              </a:ext>
            </a:extLst>
          </p:cNvPr>
          <p:cNvSpPr txBox="1"/>
          <p:nvPr/>
        </p:nvSpPr>
        <p:spPr>
          <a:xfrm>
            <a:off x="8400256" y="6381328"/>
            <a:ext cx="936104" cy="402290"/>
          </a:xfrm>
          <a:prstGeom prst="rect">
            <a:avLst/>
          </a:prstGeom>
          <a:noFill/>
        </p:spPr>
        <p:txBody>
          <a:bodyPr wrap="square" rtlCol="0">
            <a:spAutoFit/>
          </a:bodyPr>
          <a:lstStyle/>
          <a:p>
            <a:pPr algn="ctr">
              <a:lnSpc>
                <a:spcPts val="1200"/>
              </a:lnSpc>
            </a:pPr>
            <a:r>
              <a:rPr lang="en-GB" sz="1050"/>
              <a:t>Customer</a:t>
            </a:r>
          </a:p>
          <a:p>
            <a:pPr algn="ctr">
              <a:lnSpc>
                <a:spcPts val="1200"/>
              </a:lnSpc>
            </a:pPr>
            <a:r>
              <a:rPr lang="en-GB" sz="1050"/>
              <a:t>-focused</a:t>
            </a:r>
          </a:p>
        </p:txBody>
      </p:sp>
      <p:sp>
        <p:nvSpPr>
          <p:cNvPr id="13" name="TextBox 12">
            <a:extLst>
              <a:ext uri="{FF2B5EF4-FFF2-40B4-BE49-F238E27FC236}">
                <a16:creationId xmlns:a16="http://schemas.microsoft.com/office/drawing/2014/main" id="{3A3DE178-CF61-8754-6A7F-2AC74871CD60}"/>
              </a:ext>
            </a:extLst>
          </p:cNvPr>
          <p:cNvSpPr txBox="1"/>
          <p:nvPr/>
        </p:nvSpPr>
        <p:spPr>
          <a:xfrm>
            <a:off x="9120336" y="6381328"/>
            <a:ext cx="763792" cy="248401"/>
          </a:xfrm>
          <a:prstGeom prst="rect">
            <a:avLst/>
          </a:prstGeom>
          <a:noFill/>
        </p:spPr>
        <p:txBody>
          <a:bodyPr wrap="square" rtlCol="0">
            <a:spAutoFit/>
          </a:bodyPr>
          <a:lstStyle/>
          <a:p>
            <a:pPr algn="ctr">
              <a:lnSpc>
                <a:spcPts val="1200"/>
              </a:lnSpc>
            </a:pPr>
            <a:r>
              <a:rPr lang="en-GB" sz="1050"/>
              <a:t>Respectful</a:t>
            </a:r>
          </a:p>
        </p:txBody>
      </p:sp>
      <p:sp>
        <p:nvSpPr>
          <p:cNvPr id="14" name="TextBox 13">
            <a:extLst>
              <a:ext uri="{FF2B5EF4-FFF2-40B4-BE49-F238E27FC236}">
                <a16:creationId xmlns:a16="http://schemas.microsoft.com/office/drawing/2014/main" id="{374E751A-09A8-0506-064B-A09D006533B4}"/>
              </a:ext>
            </a:extLst>
          </p:cNvPr>
          <p:cNvSpPr txBox="1"/>
          <p:nvPr/>
        </p:nvSpPr>
        <p:spPr>
          <a:xfrm>
            <a:off x="9846254" y="6381328"/>
            <a:ext cx="642234" cy="248401"/>
          </a:xfrm>
          <a:prstGeom prst="rect">
            <a:avLst/>
          </a:prstGeom>
          <a:noFill/>
        </p:spPr>
        <p:txBody>
          <a:bodyPr wrap="square" rtlCol="0">
            <a:spAutoFit/>
          </a:bodyPr>
          <a:lstStyle/>
          <a:p>
            <a:pPr algn="ctr">
              <a:lnSpc>
                <a:spcPts val="1200"/>
              </a:lnSpc>
            </a:pPr>
            <a:r>
              <a:rPr lang="en-GB" sz="1050"/>
              <a:t>Efficient</a:t>
            </a:r>
          </a:p>
        </p:txBody>
      </p:sp>
      <p:sp>
        <p:nvSpPr>
          <p:cNvPr id="15" name="TextBox 14">
            <a:extLst>
              <a:ext uri="{FF2B5EF4-FFF2-40B4-BE49-F238E27FC236}">
                <a16:creationId xmlns:a16="http://schemas.microsoft.com/office/drawing/2014/main" id="{B90E9F25-51D0-6E0D-EF27-54BF7A623AD8}"/>
              </a:ext>
            </a:extLst>
          </p:cNvPr>
          <p:cNvSpPr txBox="1"/>
          <p:nvPr/>
        </p:nvSpPr>
        <p:spPr>
          <a:xfrm>
            <a:off x="10496872" y="6381328"/>
            <a:ext cx="783704" cy="248401"/>
          </a:xfrm>
          <a:prstGeom prst="rect">
            <a:avLst/>
          </a:prstGeom>
          <a:noFill/>
        </p:spPr>
        <p:txBody>
          <a:bodyPr wrap="square" rtlCol="0">
            <a:spAutoFit/>
          </a:bodyPr>
          <a:lstStyle/>
          <a:p>
            <a:pPr algn="ctr">
              <a:lnSpc>
                <a:spcPts val="1200"/>
              </a:lnSpc>
            </a:pPr>
            <a:r>
              <a:rPr lang="en-GB" sz="1050"/>
              <a:t>Supportive</a:t>
            </a:r>
          </a:p>
        </p:txBody>
      </p:sp>
      <p:sp>
        <p:nvSpPr>
          <p:cNvPr id="16" name="TextBox 15">
            <a:extLst>
              <a:ext uri="{FF2B5EF4-FFF2-40B4-BE49-F238E27FC236}">
                <a16:creationId xmlns:a16="http://schemas.microsoft.com/office/drawing/2014/main" id="{3304B8E3-DF06-F768-8F8B-83EF57EEFA83}"/>
              </a:ext>
            </a:extLst>
          </p:cNvPr>
          <p:cNvSpPr txBox="1"/>
          <p:nvPr/>
        </p:nvSpPr>
        <p:spPr>
          <a:xfrm>
            <a:off x="11136560" y="6381328"/>
            <a:ext cx="864096" cy="248401"/>
          </a:xfrm>
          <a:prstGeom prst="rect">
            <a:avLst/>
          </a:prstGeom>
          <a:noFill/>
        </p:spPr>
        <p:txBody>
          <a:bodyPr wrap="square" rtlCol="0">
            <a:spAutoFit/>
          </a:bodyPr>
          <a:lstStyle/>
          <a:p>
            <a:pPr algn="ctr">
              <a:lnSpc>
                <a:spcPts val="1200"/>
              </a:lnSpc>
            </a:pPr>
            <a:r>
              <a:rPr lang="en-GB" sz="1050"/>
              <a:t>Trustworthy</a:t>
            </a:r>
          </a:p>
        </p:txBody>
      </p:sp>
      <p:sp>
        <p:nvSpPr>
          <p:cNvPr id="4" name="Title 3">
            <a:extLst>
              <a:ext uri="{FF2B5EF4-FFF2-40B4-BE49-F238E27FC236}">
                <a16:creationId xmlns:a16="http://schemas.microsoft.com/office/drawing/2014/main" id="{3DC72EE1-71DF-C77F-CD9B-1017453E7E59}"/>
              </a:ext>
            </a:extLst>
          </p:cNvPr>
          <p:cNvSpPr>
            <a:spLocks noGrp="1"/>
          </p:cNvSpPr>
          <p:nvPr>
            <p:ph type="title"/>
          </p:nvPr>
        </p:nvSpPr>
        <p:spPr>
          <a:xfrm>
            <a:off x="392723" y="335995"/>
            <a:ext cx="10492154" cy="926979"/>
          </a:xfrm>
        </p:spPr>
        <p:txBody>
          <a:bodyPr>
            <a:normAutofit/>
          </a:bodyPr>
          <a:lstStyle/>
          <a:p>
            <a:pPr algn="ctr"/>
            <a:r>
              <a:rPr lang="en-GB" sz="3200" b="1">
                <a:latin typeface="Arial"/>
                <a:cs typeface="Arial"/>
              </a:rPr>
              <a:t> Implications &amp; Next Steps</a:t>
            </a:r>
            <a:endParaRPr lang="en-US" sz="4900">
              <a:latin typeface="Calibri"/>
              <a:ea typeface="Calibri"/>
              <a:cs typeface="Calibri"/>
            </a:endParaRPr>
          </a:p>
        </p:txBody>
      </p:sp>
      <p:sp>
        <p:nvSpPr>
          <p:cNvPr id="3" name="Content Placeholder 2">
            <a:extLst>
              <a:ext uri="{FF2B5EF4-FFF2-40B4-BE49-F238E27FC236}">
                <a16:creationId xmlns:a16="http://schemas.microsoft.com/office/drawing/2014/main" id="{48859470-CADA-345A-4BDC-855CEB58AC6D}"/>
              </a:ext>
            </a:extLst>
          </p:cNvPr>
          <p:cNvSpPr>
            <a:spLocks noGrp="1"/>
          </p:cNvSpPr>
          <p:nvPr>
            <p:ph idx="1"/>
          </p:nvPr>
        </p:nvSpPr>
        <p:spPr>
          <a:xfrm>
            <a:off x="932543" y="1477282"/>
            <a:ext cx="10355944" cy="3567567"/>
          </a:xfrm>
        </p:spPr>
        <p:txBody>
          <a:bodyPr vert="horz" lIns="91440" tIns="45720" rIns="91440" bIns="45720" rtlCol="0" anchor="t">
            <a:normAutofit/>
          </a:bodyPr>
          <a:lstStyle/>
          <a:p>
            <a:pPr>
              <a:lnSpc>
                <a:spcPct val="100000"/>
              </a:lnSpc>
              <a:spcBef>
                <a:spcPct val="20000"/>
              </a:spcBef>
              <a:buFont typeface="Wingdings"/>
              <a:buChar char="Ø"/>
            </a:pPr>
            <a:r>
              <a:rPr lang="en-US" sz="3200">
                <a:ea typeface="Calibri" panose="020F0502020204030204"/>
                <a:cs typeface="Calibri" panose="020F0502020204030204"/>
              </a:rPr>
              <a:t>Reframed services and language</a:t>
            </a:r>
            <a:endParaRPr lang="en-US"/>
          </a:p>
          <a:p>
            <a:pPr>
              <a:lnSpc>
                <a:spcPct val="100000"/>
              </a:lnSpc>
              <a:spcBef>
                <a:spcPct val="20000"/>
              </a:spcBef>
              <a:buFont typeface="Wingdings"/>
              <a:buChar char="Ø"/>
            </a:pPr>
            <a:r>
              <a:rPr lang="en-US" sz="3200">
                <a:ea typeface="Calibri" panose="020F0502020204030204"/>
                <a:cs typeface="Calibri" panose="020F0502020204030204"/>
              </a:rPr>
              <a:t>Workforce training and culture change</a:t>
            </a:r>
          </a:p>
          <a:p>
            <a:pPr>
              <a:lnSpc>
                <a:spcPct val="100000"/>
              </a:lnSpc>
              <a:spcBef>
                <a:spcPct val="20000"/>
              </a:spcBef>
              <a:buFont typeface="Wingdings"/>
              <a:buChar char="Ø"/>
            </a:pPr>
            <a:r>
              <a:rPr lang="en-US" sz="3200">
                <a:ea typeface="Calibri" panose="020F0502020204030204"/>
                <a:cs typeface="Calibri" panose="020F0502020204030204"/>
              </a:rPr>
              <a:t>Positive shift in attitudes</a:t>
            </a:r>
          </a:p>
          <a:p>
            <a:pPr>
              <a:lnSpc>
                <a:spcPct val="100000"/>
              </a:lnSpc>
              <a:spcBef>
                <a:spcPct val="20000"/>
              </a:spcBef>
              <a:buFont typeface="Wingdings"/>
              <a:buChar char="Ø"/>
            </a:pPr>
            <a:r>
              <a:rPr lang="en-US" sz="3200">
                <a:ea typeface="Calibri" panose="020F0502020204030204"/>
                <a:cs typeface="Calibri" panose="020F0502020204030204"/>
              </a:rPr>
              <a:t>Develop principles and long-term plan</a:t>
            </a:r>
          </a:p>
          <a:p>
            <a:pPr>
              <a:lnSpc>
                <a:spcPct val="100000"/>
              </a:lnSpc>
              <a:spcBef>
                <a:spcPct val="20000"/>
              </a:spcBef>
              <a:buFont typeface="Wingdings"/>
              <a:buChar char="Ø"/>
            </a:pPr>
            <a:r>
              <a:rPr lang="en-US" sz="3200" dirty="0">
                <a:ea typeface="Calibri" panose="020F0502020204030204"/>
                <a:cs typeface="Calibri" panose="020F0502020204030204"/>
              </a:rPr>
              <a:t>Progressing the weight inclusive compassionate approach across adults and </a:t>
            </a:r>
            <a:r>
              <a:rPr lang="en-US" sz="3200">
                <a:ea typeface="Calibri" panose="020F0502020204030204"/>
                <a:cs typeface="Calibri" panose="020F0502020204030204"/>
              </a:rPr>
              <a:t>children's</a:t>
            </a:r>
            <a:endParaRPr lang="en-US" sz="3200" dirty="0">
              <a:ea typeface="Calibri" panose="020F0502020204030204"/>
              <a:cs typeface="Calibri" panose="020F0502020204030204"/>
            </a:endParaRPr>
          </a:p>
          <a:p>
            <a:pPr marL="0" indent="0" algn="ctr">
              <a:buNone/>
            </a:pPr>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560948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2D93D-08F6-2A2C-C945-2F46285634DC}"/>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A7B13C2-17B6-3FFF-98DC-C5C3F3BEB21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1662" y="5797344"/>
            <a:ext cx="3504098" cy="909642"/>
          </a:xfrm>
          <a:prstGeom prst="rect">
            <a:avLst/>
          </a:prstGeom>
        </p:spPr>
      </p:pic>
      <p:cxnSp>
        <p:nvCxnSpPr>
          <p:cNvPr id="7" name="Straight Connector 6">
            <a:extLst>
              <a:ext uri="{FF2B5EF4-FFF2-40B4-BE49-F238E27FC236}">
                <a16:creationId xmlns:a16="http://schemas.microsoft.com/office/drawing/2014/main" id="{AC956A72-7660-CD0D-99B6-4EF11E1D90A3}"/>
              </a:ext>
            </a:extLst>
          </p:cNvPr>
          <p:cNvCxnSpPr/>
          <p:nvPr/>
        </p:nvCxnSpPr>
        <p:spPr>
          <a:xfrm>
            <a:off x="212879" y="5640779"/>
            <a:ext cx="116386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blue clock with white lines&#10;&#10;Description automatically generated">
            <a:extLst>
              <a:ext uri="{FF2B5EF4-FFF2-40B4-BE49-F238E27FC236}">
                <a16:creationId xmlns:a16="http://schemas.microsoft.com/office/drawing/2014/main" id="{4AC294F1-FC21-ACB3-0ADE-73F7D7D26D1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4272" y="5757810"/>
            <a:ext cx="3321947" cy="623518"/>
          </a:xfrm>
          <a:prstGeom prst="rect">
            <a:avLst/>
          </a:prstGeom>
        </p:spPr>
      </p:pic>
      <p:sp>
        <p:nvSpPr>
          <p:cNvPr id="12" name="TextBox 11">
            <a:extLst>
              <a:ext uri="{FF2B5EF4-FFF2-40B4-BE49-F238E27FC236}">
                <a16:creationId xmlns:a16="http://schemas.microsoft.com/office/drawing/2014/main" id="{21D8FE82-FDF0-5B99-B5BA-E1132CCF7F7F}"/>
              </a:ext>
            </a:extLst>
          </p:cNvPr>
          <p:cNvSpPr txBox="1"/>
          <p:nvPr/>
        </p:nvSpPr>
        <p:spPr>
          <a:xfrm>
            <a:off x="8400256" y="6381328"/>
            <a:ext cx="936104" cy="402290"/>
          </a:xfrm>
          <a:prstGeom prst="rect">
            <a:avLst/>
          </a:prstGeom>
          <a:noFill/>
        </p:spPr>
        <p:txBody>
          <a:bodyPr wrap="square" rtlCol="0">
            <a:spAutoFit/>
          </a:bodyPr>
          <a:lstStyle/>
          <a:p>
            <a:pPr algn="ctr">
              <a:lnSpc>
                <a:spcPts val="1200"/>
              </a:lnSpc>
            </a:pPr>
            <a:r>
              <a:rPr lang="en-GB" sz="1050"/>
              <a:t>Customer</a:t>
            </a:r>
          </a:p>
          <a:p>
            <a:pPr algn="ctr">
              <a:lnSpc>
                <a:spcPts val="1200"/>
              </a:lnSpc>
            </a:pPr>
            <a:r>
              <a:rPr lang="en-GB" sz="1050"/>
              <a:t>-focused</a:t>
            </a:r>
          </a:p>
        </p:txBody>
      </p:sp>
      <p:sp>
        <p:nvSpPr>
          <p:cNvPr id="13" name="TextBox 12">
            <a:extLst>
              <a:ext uri="{FF2B5EF4-FFF2-40B4-BE49-F238E27FC236}">
                <a16:creationId xmlns:a16="http://schemas.microsoft.com/office/drawing/2014/main" id="{A44B7728-0F4B-345F-2118-A41522E20C2D}"/>
              </a:ext>
            </a:extLst>
          </p:cNvPr>
          <p:cNvSpPr txBox="1"/>
          <p:nvPr/>
        </p:nvSpPr>
        <p:spPr>
          <a:xfrm>
            <a:off x="9120336" y="6381328"/>
            <a:ext cx="763792" cy="248401"/>
          </a:xfrm>
          <a:prstGeom prst="rect">
            <a:avLst/>
          </a:prstGeom>
          <a:noFill/>
        </p:spPr>
        <p:txBody>
          <a:bodyPr wrap="square" rtlCol="0">
            <a:spAutoFit/>
          </a:bodyPr>
          <a:lstStyle/>
          <a:p>
            <a:pPr algn="ctr">
              <a:lnSpc>
                <a:spcPts val="1200"/>
              </a:lnSpc>
            </a:pPr>
            <a:r>
              <a:rPr lang="en-GB" sz="1050"/>
              <a:t>Respectful</a:t>
            </a:r>
          </a:p>
        </p:txBody>
      </p:sp>
      <p:sp>
        <p:nvSpPr>
          <p:cNvPr id="14" name="TextBox 13">
            <a:extLst>
              <a:ext uri="{FF2B5EF4-FFF2-40B4-BE49-F238E27FC236}">
                <a16:creationId xmlns:a16="http://schemas.microsoft.com/office/drawing/2014/main" id="{976D8C4B-01CA-DDF1-253D-3FD4C1E35E95}"/>
              </a:ext>
            </a:extLst>
          </p:cNvPr>
          <p:cNvSpPr txBox="1"/>
          <p:nvPr/>
        </p:nvSpPr>
        <p:spPr>
          <a:xfrm>
            <a:off x="9846254" y="6381328"/>
            <a:ext cx="642234" cy="248401"/>
          </a:xfrm>
          <a:prstGeom prst="rect">
            <a:avLst/>
          </a:prstGeom>
          <a:noFill/>
        </p:spPr>
        <p:txBody>
          <a:bodyPr wrap="square" rtlCol="0">
            <a:spAutoFit/>
          </a:bodyPr>
          <a:lstStyle/>
          <a:p>
            <a:pPr algn="ctr">
              <a:lnSpc>
                <a:spcPts val="1200"/>
              </a:lnSpc>
            </a:pPr>
            <a:r>
              <a:rPr lang="en-GB" sz="1050"/>
              <a:t>Efficient</a:t>
            </a:r>
          </a:p>
        </p:txBody>
      </p:sp>
      <p:sp>
        <p:nvSpPr>
          <p:cNvPr id="15" name="TextBox 14">
            <a:extLst>
              <a:ext uri="{FF2B5EF4-FFF2-40B4-BE49-F238E27FC236}">
                <a16:creationId xmlns:a16="http://schemas.microsoft.com/office/drawing/2014/main" id="{40973CE1-2609-AF74-62A3-079BB0A97BC6}"/>
              </a:ext>
            </a:extLst>
          </p:cNvPr>
          <p:cNvSpPr txBox="1"/>
          <p:nvPr/>
        </p:nvSpPr>
        <p:spPr>
          <a:xfrm>
            <a:off x="10496872" y="6381328"/>
            <a:ext cx="783704" cy="248401"/>
          </a:xfrm>
          <a:prstGeom prst="rect">
            <a:avLst/>
          </a:prstGeom>
          <a:noFill/>
        </p:spPr>
        <p:txBody>
          <a:bodyPr wrap="square" rtlCol="0">
            <a:spAutoFit/>
          </a:bodyPr>
          <a:lstStyle/>
          <a:p>
            <a:pPr algn="ctr">
              <a:lnSpc>
                <a:spcPts val="1200"/>
              </a:lnSpc>
            </a:pPr>
            <a:r>
              <a:rPr lang="en-GB" sz="1050"/>
              <a:t>Supportive</a:t>
            </a:r>
          </a:p>
        </p:txBody>
      </p:sp>
      <p:sp>
        <p:nvSpPr>
          <p:cNvPr id="16" name="TextBox 15">
            <a:extLst>
              <a:ext uri="{FF2B5EF4-FFF2-40B4-BE49-F238E27FC236}">
                <a16:creationId xmlns:a16="http://schemas.microsoft.com/office/drawing/2014/main" id="{70EA4635-EE18-AF42-98A7-57C37BA0FD89}"/>
              </a:ext>
            </a:extLst>
          </p:cNvPr>
          <p:cNvSpPr txBox="1"/>
          <p:nvPr/>
        </p:nvSpPr>
        <p:spPr>
          <a:xfrm>
            <a:off x="11136560" y="6381328"/>
            <a:ext cx="864096" cy="248401"/>
          </a:xfrm>
          <a:prstGeom prst="rect">
            <a:avLst/>
          </a:prstGeom>
          <a:noFill/>
        </p:spPr>
        <p:txBody>
          <a:bodyPr wrap="square" rtlCol="0">
            <a:spAutoFit/>
          </a:bodyPr>
          <a:lstStyle/>
          <a:p>
            <a:pPr algn="ctr">
              <a:lnSpc>
                <a:spcPts val="1200"/>
              </a:lnSpc>
            </a:pPr>
            <a:r>
              <a:rPr lang="en-GB" sz="1050"/>
              <a:t>Trustworthy</a:t>
            </a:r>
          </a:p>
        </p:txBody>
      </p:sp>
      <p:sp>
        <p:nvSpPr>
          <p:cNvPr id="4" name="Title 3">
            <a:extLst>
              <a:ext uri="{FF2B5EF4-FFF2-40B4-BE49-F238E27FC236}">
                <a16:creationId xmlns:a16="http://schemas.microsoft.com/office/drawing/2014/main" id="{1692B616-31D8-FA6E-1C5F-436FDC0984AF}"/>
              </a:ext>
            </a:extLst>
          </p:cNvPr>
          <p:cNvSpPr>
            <a:spLocks noGrp="1"/>
          </p:cNvSpPr>
          <p:nvPr>
            <p:ph type="title"/>
          </p:nvPr>
        </p:nvSpPr>
        <p:spPr>
          <a:xfrm>
            <a:off x="838200" y="476672"/>
            <a:ext cx="10515600" cy="1325563"/>
          </a:xfrm>
        </p:spPr>
        <p:txBody>
          <a:bodyPr>
            <a:normAutofit fontScale="90000"/>
          </a:bodyPr>
          <a:lstStyle/>
          <a:p>
            <a:pPr algn="ctr"/>
            <a:r>
              <a:rPr lang="en-GB" sz="3600" b="1">
                <a:latin typeface="Arial" panose="020B0604020202020204" pitchFamily="34" charset="0"/>
                <a:cs typeface="Arial" panose="020B0604020202020204" pitchFamily="34" charset="0"/>
              </a:rPr>
              <a:t>Compassionate and Alternative Approaches to Weight – Recommendations</a:t>
            </a:r>
            <a:br>
              <a:rPr lang="en-GB" b="1">
                <a:latin typeface="Arial" panose="020B0604020202020204" pitchFamily="34" charset="0"/>
                <a:cs typeface="Arial" panose="020B0604020202020204" pitchFamily="34" charset="0"/>
              </a:rPr>
            </a:br>
            <a:endParaRPr lang="en-GB"/>
          </a:p>
        </p:txBody>
      </p:sp>
      <p:sp>
        <p:nvSpPr>
          <p:cNvPr id="3" name="TextBox 2">
            <a:extLst>
              <a:ext uri="{FF2B5EF4-FFF2-40B4-BE49-F238E27FC236}">
                <a16:creationId xmlns:a16="http://schemas.microsoft.com/office/drawing/2014/main" id="{234C0230-EC97-DA40-8BC6-815EA2BE8574}"/>
              </a:ext>
            </a:extLst>
          </p:cNvPr>
          <p:cNvSpPr txBox="1"/>
          <p:nvPr/>
        </p:nvSpPr>
        <p:spPr>
          <a:xfrm>
            <a:off x="958957" y="1428048"/>
            <a:ext cx="10370368" cy="3170099"/>
          </a:xfrm>
          <a:prstGeom prst="rect">
            <a:avLst/>
          </a:prstGeom>
          <a:noFill/>
        </p:spPr>
        <p:txBody>
          <a:bodyPr wrap="square" rtlCol="0">
            <a:spAutoFit/>
          </a:bodyPr>
          <a:lstStyle/>
          <a:p>
            <a:r>
              <a:rPr lang="en-GB" sz="2000" b="1"/>
              <a:t>In practice, this looks like;</a:t>
            </a:r>
          </a:p>
          <a:p>
            <a:pPr marL="342900" indent="-342900">
              <a:buFont typeface="Arial" panose="020B0604020202020204" pitchFamily="34" charset="0"/>
              <a:buChar char="•"/>
            </a:pPr>
            <a:r>
              <a:rPr lang="en-GB" sz="2000"/>
              <a:t>Using a person‑centred approach - focus on what matters to the individual, not just weight</a:t>
            </a:r>
          </a:p>
          <a:p>
            <a:pPr marL="342900" indent="-342900">
              <a:buFont typeface="Arial" panose="020B0604020202020204" pitchFamily="34" charset="0"/>
              <a:buChar char="•"/>
            </a:pPr>
            <a:r>
              <a:rPr lang="en-GB" sz="2000"/>
              <a:t>Keep conversations focused on health behaviours (e.g. diet, physical activity, wellbeing) rather than weight alone</a:t>
            </a:r>
          </a:p>
          <a:p>
            <a:pPr marL="342900" indent="-342900">
              <a:buFont typeface="Arial" panose="020B0604020202020204" pitchFamily="34" charset="0"/>
              <a:buChar char="•"/>
            </a:pPr>
            <a:r>
              <a:rPr lang="en-GB" sz="2000"/>
              <a:t>Be mindful of language and weight stigma. Small changes in wording can improve engagement</a:t>
            </a:r>
          </a:p>
          <a:p>
            <a:pPr marL="342900" indent="-342900">
              <a:buFont typeface="Arial" panose="020B0604020202020204" pitchFamily="34" charset="0"/>
              <a:buChar char="•"/>
            </a:pPr>
            <a:r>
              <a:rPr lang="en-GB" sz="2000"/>
              <a:t>Recognise that weight is not always an accurate measure of health</a:t>
            </a:r>
          </a:p>
          <a:p>
            <a:pPr marL="342900" indent="-342900">
              <a:buFont typeface="Arial" panose="020B0604020202020204" pitchFamily="34" charset="0"/>
              <a:buChar char="•"/>
            </a:pPr>
            <a:r>
              <a:rPr lang="en-GB" sz="2000"/>
              <a:t>Support patients to set realistic, meaningful goals (e.g. improving energy, mobility, mental wellbeing)</a:t>
            </a:r>
          </a:p>
          <a:p>
            <a:pPr marL="342900" indent="-342900">
              <a:buFont typeface="Arial" panose="020B0604020202020204" pitchFamily="34" charset="0"/>
              <a:buChar char="•"/>
            </a:pPr>
            <a:r>
              <a:rPr lang="en-GB" sz="2000"/>
              <a:t>Consider the wider determinants of health (e.g. deprivation, mental health, social factors)</a:t>
            </a:r>
          </a:p>
          <a:p>
            <a:pPr marL="342900" indent="-342900">
              <a:buFont typeface="Arial" panose="020B0604020202020204" pitchFamily="34" charset="0"/>
              <a:buChar char="•"/>
            </a:pPr>
            <a:r>
              <a:rPr lang="en-GB" sz="2000"/>
              <a:t>Use referral routes into local support where patients would benefit from additional help</a:t>
            </a:r>
          </a:p>
        </p:txBody>
      </p:sp>
    </p:spTree>
    <p:extLst>
      <p:ext uri="{BB962C8B-B14F-4D97-AF65-F5344CB8AC3E}">
        <p14:creationId xmlns:p14="http://schemas.microsoft.com/office/powerpoint/2010/main" val="929165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1"/>
          <p:cNvSpPr txBox="1"/>
          <p:nvPr/>
        </p:nvSpPr>
        <p:spPr>
          <a:xfrm>
            <a:off x="342900" y="3124215"/>
            <a:ext cx="5753100" cy="185948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53"/>
              </a:lnSpc>
            </a:pPr>
            <a:r>
              <a:rPr lang="en-US" sz="1466" b="1" dirty="0">
                <a:solidFill>
                  <a:srgbClr val="1F48FF"/>
                </a:solidFill>
                <a:latin typeface="Futura Bold"/>
                <a:ea typeface="Futura Bold"/>
                <a:cs typeface="Futura Bold"/>
                <a:sym typeface="Futura Bold"/>
              </a:rPr>
              <a:t>WHAT IS PHYSICAL LITERACY?</a:t>
            </a:r>
          </a:p>
          <a:p>
            <a:pPr algn="l">
              <a:lnSpc>
                <a:spcPts val="2053"/>
              </a:lnSpc>
              <a:spcBef>
                <a:spcPct val="0"/>
              </a:spcBef>
            </a:pPr>
            <a:r>
              <a:rPr lang="en-US" sz="1466" dirty="0">
                <a:solidFill>
                  <a:srgbClr val="2B3C62"/>
                </a:solidFill>
                <a:latin typeface="Futura"/>
                <a:ea typeface="Futura"/>
                <a:cs typeface="Futura"/>
                <a:sym typeface="Futura"/>
              </a:rPr>
              <a:t>Physical literacy is defined as our </a:t>
            </a:r>
            <a:r>
              <a:rPr lang="en-US" sz="1466" b="1" dirty="0">
                <a:solidFill>
                  <a:srgbClr val="2B3C62"/>
                </a:solidFill>
                <a:latin typeface="Futura Bold"/>
                <a:ea typeface="Futura Bold"/>
                <a:cs typeface="Futura Bold"/>
                <a:sym typeface="Futura Bold"/>
              </a:rPr>
              <a:t>relationship with movement and physical activity throughout life</a:t>
            </a:r>
            <a:r>
              <a:rPr lang="en-US" sz="1466" dirty="0">
                <a:solidFill>
                  <a:srgbClr val="2B3C62"/>
                </a:solidFill>
                <a:latin typeface="Futura"/>
                <a:ea typeface="Futura"/>
                <a:cs typeface="Futura"/>
                <a:sym typeface="Futura"/>
              </a:rPr>
              <a:t>. That’s why our ambition is for </a:t>
            </a:r>
            <a:r>
              <a:rPr lang="en-US" sz="1466" b="1" dirty="0">
                <a:solidFill>
                  <a:srgbClr val="2B3C62"/>
                </a:solidFill>
                <a:latin typeface="Futura Bold"/>
                <a:ea typeface="Futura Bold"/>
                <a:cs typeface="Futura Bold"/>
                <a:sym typeface="Futura Bold"/>
              </a:rPr>
              <a:t>all children and young people to develop a positive and meaningful relationship with sport, physical activity and movement through positive experiences, </a:t>
            </a:r>
            <a:r>
              <a:rPr lang="en-US" sz="1466" dirty="0">
                <a:solidFill>
                  <a:srgbClr val="2B3C62"/>
                </a:solidFill>
                <a:latin typeface="Futura"/>
                <a:ea typeface="Futura"/>
                <a:cs typeface="Futura"/>
                <a:sym typeface="Futura"/>
              </a:rPr>
              <a:t>helping to build the foundations for an active life.</a:t>
            </a:r>
          </a:p>
        </p:txBody>
      </p:sp>
      <p:sp>
        <p:nvSpPr>
          <p:cNvPr id="22" name="TextBox 22"/>
          <p:cNvSpPr txBox="1"/>
          <p:nvPr/>
        </p:nvSpPr>
        <p:spPr>
          <a:xfrm>
            <a:off x="342901" y="1070817"/>
            <a:ext cx="5068679" cy="159017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53"/>
              </a:lnSpc>
            </a:pPr>
            <a:r>
              <a:rPr lang="en-US" sz="1466" b="1" dirty="0">
                <a:solidFill>
                  <a:srgbClr val="FBB91A"/>
                </a:solidFill>
                <a:latin typeface="Futura Bold"/>
                <a:ea typeface="Futura Bold"/>
                <a:cs typeface="Futura Bold"/>
                <a:sym typeface="Futura Bold"/>
              </a:rPr>
              <a:t>PHYSICAL LITERACY CONSENSUS STATEMENT (2023)</a:t>
            </a:r>
          </a:p>
          <a:p>
            <a:pPr algn="l">
              <a:lnSpc>
                <a:spcPts val="2053"/>
              </a:lnSpc>
              <a:spcBef>
                <a:spcPct val="0"/>
              </a:spcBef>
            </a:pPr>
            <a:r>
              <a:rPr lang="en-US" sz="1466" dirty="0">
                <a:solidFill>
                  <a:srgbClr val="2B3C62"/>
                </a:solidFill>
                <a:latin typeface="Futura"/>
                <a:ea typeface="Futura"/>
                <a:cs typeface="Futura"/>
                <a:sym typeface="Futura"/>
              </a:rPr>
              <a:t>The Physical Literacy Consensus Statement for England has been developed to facilitate a </a:t>
            </a:r>
            <a:r>
              <a:rPr lang="en-US" sz="1466" b="1" dirty="0">
                <a:solidFill>
                  <a:srgbClr val="2B3C62"/>
                </a:solidFill>
                <a:latin typeface="Futura Bold"/>
                <a:ea typeface="Futura Bold"/>
                <a:cs typeface="Futura Bold"/>
                <a:sym typeface="Futura Bold"/>
              </a:rPr>
              <a:t>shared understanding</a:t>
            </a:r>
            <a:r>
              <a:rPr lang="en-US" sz="1466" dirty="0">
                <a:solidFill>
                  <a:srgbClr val="2B3C62"/>
                </a:solidFill>
                <a:latin typeface="Futura"/>
                <a:ea typeface="Futura"/>
                <a:cs typeface="Futura"/>
                <a:sym typeface="Futura"/>
              </a:rPr>
              <a:t> of physical literacy for those working in the sport, education, physical activity, recreation, play, health and youth sectors.</a:t>
            </a:r>
          </a:p>
        </p:txBody>
      </p:sp>
      <p:grpSp>
        <p:nvGrpSpPr>
          <p:cNvPr id="25" name="Group 24">
            <a:extLst>
              <a:ext uri="{FF2B5EF4-FFF2-40B4-BE49-F238E27FC236}">
                <a16:creationId xmlns:a16="http://schemas.microsoft.com/office/drawing/2014/main" id="{5B3BA2DB-E331-D3C3-7CB2-F87433B4651A}"/>
              </a:ext>
            </a:extLst>
          </p:cNvPr>
          <p:cNvGrpSpPr/>
          <p:nvPr/>
        </p:nvGrpSpPr>
        <p:grpSpPr>
          <a:xfrm>
            <a:off x="260022" y="113566"/>
            <a:ext cx="12917474" cy="7536101"/>
            <a:chOff x="390033" y="170349"/>
            <a:chExt cx="19376211" cy="11304151"/>
          </a:xfrm>
        </p:grpSpPr>
        <p:sp>
          <p:nvSpPr>
            <p:cNvPr id="4" name="AutoShape 4"/>
            <p:cNvSpPr/>
            <p:nvPr/>
          </p:nvSpPr>
          <p:spPr>
            <a:xfrm flipV="1">
              <a:off x="514350" y="9677551"/>
              <a:ext cx="17373466" cy="88"/>
            </a:xfrm>
            <a:prstGeom prst="line">
              <a:avLst/>
            </a:prstGeom>
            <a:ln w="38100" cap="flat">
              <a:solidFill>
                <a:srgbClr val="FF3131"/>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5" name="AutoShape 5"/>
            <p:cNvSpPr/>
            <p:nvPr/>
          </p:nvSpPr>
          <p:spPr>
            <a:xfrm flipH="1" flipV="1">
              <a:off x="17868766" y="1844401"/>
              <a:ext cx="0" cy="7833238"/>
            </a:xfrm>
            <a:prstGeom prst="line">
              <a:avLst/>
            </a:prstGeom>
            <a:ln w="38100" cap="flat">
              <a:solidFill>
                <a:srgbClr val="1F48FF"/>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6" name="AutoShape 6"/>
            <p:cNvSpPr/>
            <p:nvPr/>
          </p:nvSpPr>
          <p:spPr>
            <a:xfrm>
              <a:off x="390034" y="1047838"/>
              <a:ext cx="15419911" cy="0"/>
            </a:xfrm>
            <a:prstGeom prst="line">
              <a:avLst/>
            </a:prstGeom>
            <a:ln w="38100" cap="flat">
              <a:solidFill>
                <a:srgbClr val="00BF63"/>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7" name="Freeform 7"/>
            <p:cNvSpPr/>
            <p:nvPr/>
          </p:nvSpPr>
          <p:spPr>
            <a:xfrm>
              <a:off x="15682152" y="170349"/>
              <a:ext cx="2467352" cy="1716702"/>
            </a:xfrm>
            <a:custGeom>
              <a:avLst/>
              <a:gdLst/>
              <a:ahLst/>
              <a:cxnLst/>
              <a:rect l="l" t="t" r="r" b="b"/>
              <a:pathLst>
                <a:path w="2467352" h="1716702">
                  <a:moveTo>
                    <a:pt x="0" y="0"/>
                  </a:moveTo>
                  <a:lnTo>
                    <a:pt x="2467351" y="0"/>
                  </a:lnTo>
                  <a:lnTo>
                    <a:pt x="2467351" y="1716702"/>
                  </a:lnTo>
                  <a:lnTo>
                    <a:pt x="0" y="1716702"/>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8" name="Freeform 8"/>
            <p:cNvSpPr/>
            <p:nvPr/>
          </p:nvSpPr>
          <p:spPr>
            <a:xfrm>
              <a:off x="390033" y="9350416"/>
              <a:ext cx="945921" cy="654446"/>
            </a:xfrm>
            <a:custGeom>
              <a:avLst/>
              <a:gdLst/>
              <a:ahLst/>
              <a:cxnLst/>
              <a:rect l="l" t="t" r="r" b="b"/>
              <a:pathLst>
                <a:path w="945921" h="654446">
                  <a:moveTo>
                    <a:pt x="0" y="0"/>
                  </a:moveTo>
                  <a:lnTo>
                    <a:pt x="945922" y="0"/>
                  </a:lnTo>
                  <a:lnTo>
                    <a:pt x="945922" y="654446"/>
                  </a:lnTo>
                  <a:lnTo>
                    <a:pt x="0" y="654446"/>
                  </a:lnTo>
                  <a:lnTo>
                    <a:pt x="0" y="0"/>
                  </a:lnTo>
                  <a:close/>
                </a:path>
              </a:pathLst>
            </a:custGeom>
            <a:blipFill>
              <a:blip r:embed="rId3"/>
              <a:stretch>
                <a:fillRect l="-79999" t="-83361" r="-80248" b="-82596"/>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9" name="Group 9"/>
            <p:cNvGrpSpPr/>
            <p:nvPr/>
          </p:nvGrpSpPr>
          <p:grpSpPr>
            <a:xfrm>
              <a:off x="1335955" y="9391889"/>
              <a:ext cx="1822844" cy="571500"/>
              <a:chOff x="0" y="0"/>
              <a:chExt cx="2430458" cy="762000"/>
            </a:xfrm>
          </p:grpSpPr>
          <p:grpSp>
            <p:nvGrpSpPr>
              <p:cNvPr id="10" name="Group 10"/>
              <p:cNvGrpSpPr/>
              <p:nvPr/>
            </p:nvGrpSpPr>
            <p:grpSpPr>
              <a:xfrm>
                <a:off x="0" y="0"/>
                <a:ext cx="2430458" cy="762000"/>
                <a:chOff x="0" y="0"/>
                <a:chExt cx="480090" cy="150519"/>
              </a:xfrm>
            </p:grpSpPr>
            <p:sp>
              <p:nvSpPr>
                <p:cNvPr id="11" name="Freeform 11"/>
                <p:cNvSpPr/>
                <p:nvPr/>
              </p:nvSpPr>
              <p:spPr>
                <a:xfrm>
                  <a:off x="0" y="0"/>
                  <a:ext cx="480090" cy="150519"/>
                </a:xfrm>
                <a:custGeom>
                  <a:avLst/>
                  <a:gdLst/>
                  <a:ahLst/>
                  <a:cxnLst/>
                  <a:rect l="l" t="t" r="r" b="b"/>
                  <a:pathLst>
                    <a:path w="480090" h="150519">
                      <a:moveTo>
                        <a:pt x="0" y="0"/>
                      </a:moveTo>
                      <a:lnTo>
                        <a:pt x="480090" y="0"/>
                      </a:lnTo>
                      <a:lnTo>
                        <a:pt x="480090" y="150519"/>
                      </a:lnTo>
                      <a:lnTo>
                        <a:pt x="0" y="150519"/>
                      </a:lnTo>
                      <a:close/>
                    </a:path>
                  </a:pathLst>
                </a:custGeom>
                <a:solidFill>
                  <a:srgbClr val="FFFFFF"/>
                </a:solidFill>
                <a:ln w="3810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2" name="TextBox 12"/>
                <p:cNvSpPr txBox="1"/>
                <p:nvPr/>
              </p:nvSpPr>
              <p:spPr>
                <a:xfrm>
                  <a:off x="0" y="-38100"/>
                  <a:ext cx="480090" cy="18861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3" name="Freeform 13"/>
              <p:cNvSpPr/>
              <p:nvPr/>
            </p:nvSpPr>
            <p:spPr>
              <a:xfrm>
                <a:off x="94219" y="136489"/>
                <a:ext cx="2242021" cy="489022"/>
              </a:xfrm>
              <a:custGeom>
                <a:avLst/>
                <a:gdLst/>
                <a:ahLst/>
                <a:cxnLst/>
                <a:rect l="l" t="t" r="r" b="b"/>
                <a:pathLst>
                  <a:path w="2242021" h="489022">
                    <a:moveTo>
                      <a:pt x="0" y="0"/>
                    </a:moveTo>
                    <a:lnTo>
                      <a:pt x="2242020" y="0"/>
                    </a:lnTo>
                    <a:lnTo>
                      <a:pt x="2242020" y="489022"/>
                    </a:lnTo>
                    <a:lnTo>
                      <a:pt x="0" y="489022"/>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14" name="Group 14"/>
            <p:cNvGrpSpPr/>
            <p:nvPr/>
          </p:nvGrpSpPr>
          <p:grpSpPr>
            <a:xfrm>
              <a:off x="3158798" y="9391889"/>
              <a:ext cx="1822844" cy="571500"/>
              <a:chOff x="0" y="0"/>
              <a:chExt cx="2430458" cy="762000"/>
            </a:xfrm>
          </p:grpSpPr>
          <p:grpSp>
            <p:nvGrpSpPr>
              <p:cNvPr id="15" name="Group 15"/>
              <p:cNvGrpSpPr/>
              <p:nvPr/>
            </p:nvGrpSpPr>
            <p:grpSpPr>
              <a:xfrm>
                <a:off x="0" y="0"/>
                <a:ext cx="2430458" cy="762000"/>
                <a:chOff x="0" y="0"/>
                <a:chExt cx="480090" cy="150519"/>
              </a:xfrm>
            </p:grpSpPr>
            <p:sp>
              <p:nvSpPr>
                <p:cNvPr id="16" name="Freeform 16"/>
                <p:cNvSpPr/>
                <p:nvPr/>
              </p:nvSpPr>
              <p:spPr>
                <a:xfrm>
                  <a:off x="0" y="0"/>
                  <a:ext cx="480090" cy="150519"/>
                </a:xfrm>
                <a:custGeom>
                  <a:avLst/>
                  <a:gdLst/>
                  <a:ahLst/>
                  <a:cxnLst/>
                  <a:rect l="l" t="t" r="r" b="b"/>
                  <a:pathLst>
                    <a:path w="480090" h="150519">
                      <a:moveTo>
                        <a:pt x="0" y="0"/>
                      </a:moveTo>
                      <a:lnTo>
                        <a:pt x="480090" y="0"/>
                      </a:lnTo>
                      <a:lnTo>
                        <a:pt x="480090" y="150519"/>
                      </a:lnTo>
                      <a:lnTo>
                        <a:pt x="0" y="150519"/>
                      </a:lnTo>
                      <a:close/>
                    </a:path>
                  </a:pathLst>
                </a:custGeom>
                <a:solidFill>
                  <a:srgbClr val="FFFFFF"/>
                </a:solidFill>
                <a:ln w="3810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7" name="TextBox 17"/>
                <p:cNvSpPr txBox="1"/>
                <p:nvPr/>
              </p:nvSpPr>
              <p:spPr>
                <a:xfrm>
                  <a:off x="0" y="-38100"/>
                  <a:ext cx="480090" cy="18861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8" name="Freeform 18"/>
              <p:cNvSpPr/>
              <p:nvPr/>
            </p:nvSpPr>
            <p:spPr>
              <a:xfrm>
                <a:off x="32911" y="28322"/>
                <a:ext cx="1988654" cy="733678"/>
              </a:xfrm>
              <a:custGeom>
                <a:avLst/>
                <a:gdLst/>
                <a:ahLst/>
                <a:cxnLst/>
                <a:rect l="l" t="t" r="r" b="b"/>
                <a:pathLst>
                  <a:path w="1988654" h="733678">
                    <a:moveTo>
                      <a:pt x="0" y="0"/>
                    </a:moveTo>
                    <a:lnTo>
                      <a:pt x="1988654" y="0"/>
                    </a:lnTo>
                    <a:lnTo>
                      <a:pt x="1988654" y="733678"/>
                    </a:lnTo>
                    <a:lnTo>
                      <a:pt x="0" y="733678"/>
                    </a:lnTo>
                    <a:lnTo>
                      <a:pt x="0" y="0"/>
                    </a:lnTo>
                    <a:close/>
                  </a:path>
                </a:pathLst>
              </a:custGeom>
              <a:blipFill>
                <a:blip r:embed="rId5"/>
                <a:stretch>
                  <a:fillRect l="-18388" t="-46355" r="-13788" b="-4173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20" name="TextBox 20"/>
            <p:cNvSpPr txBox="1"/>
            <p:nvPr/>
          </p:nvSpPr>
          <p:spPr>
            <a:xfrm>
              <a:off x="455346" y="171139"/>
              <a:ext cx="14699963" cy="66383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3733"/>
                </a:lnSpc>
                <a:spcBef>
                  <a:spcPct val="0"/>
                </a:spcBef>
              </a:pPr>
              <a:r>
                <a:rPr lang="en-US" sz="2650" dirty="0">
                  <a:solidFill>
                    <a:srgbClr val="2B3C62"/>
                  </a:solidFill>
                  <a:latin typeface="Futura"/>
                  <a:ea typeface="Futura"/>
                  <a:cs typeface="Futura"/>
                  <a:sym typeface="Futura"/>
                </a:rPr>
                <a:t>PHYSICAL LITERACY | CONSENSUS </a:t>
              </a:r>
              <a:r>
                <a:rPr lang="en-US" sz="2650">
                  <a:solidFill>
                    <a:srgbClr val="2B3C62"/>
                  </a:solidFill>
                  <a:latin typeface="Futura"/>
                  <a:ea typeface="Futura"/>
                  <a:cs typeface="Futura"/>
                  <a:sym typeface="Futura"/>
                </a:rPr>
                <a:t>STATEMENT</a:t>
              </a:r>
              <a:endParaRPr lang="en-US" sz="2650"/>
            </a:p>
          </p:txBody>
        </p:sp>
        <p:grpSp>
          <p:nvGrpSpPr>
            <p:cNvPr id="2" name="Group 2"/>
            <p:cNvGrpSpPr/>
            <p:nvPr/>
          </p:nvGrpSpPr>
          <p:grpSpPr>
            <a:xfrm>
              <a:off x="14519874" y="6228130"/>
              <a:ext cx="5246370" cy="524637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sp>
        <p:nvSpPr>
          <p:cNvPr id="19" name="Freeform 19"/>
          <p:cNvSpPr/>
          <p:nvPr/>
        </p:nvSpPr>
        <p:spPr>
          <a:xfrm>
            <a:off x="5727891" y="1388718"/>
            <a:ext cx="6042967" cy="2830553"/>
          </a:xfrm>
          <a:custGeom>
            <a:avLst/>
            <a:gdLst/>
            <a:ahLst/>
            <a:cxnLst/>
            <a:rect l="l" t="t" r="r" b="b"/>
            <a:pathLst>
              <a:path w="9064450" h="4245829">
                <a:moveTo>
                  <a:pt x="0" y="0"/>
                </a:moveTo>
                <a:lnTo>
                  <a:pt x="9064450" y="0"/>
                </a:lnTo>
                <a:lnTo>
                  <a:pt x="9064450" y="4245829"/>
                </a:lnTo>
                <a:lnTo>
                  <a:pt x="0" y="4245829"/>
                </a:lnTo>
                <a:lnTo>
                  <a:pt x="0" y="0"/>
                </a:lnTo>
                <a:close/>
              </a:path>
            </a:pathLst>
          </a:custGeom>
          <a:blipFill>
            <a:blip r:embed="rId7"/>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Tree>
    <p:extLst>
      <p:ext uri="{BB962C8B-B14F-4D97-AF65-F5344CB8AC3E}">
        <p14:creationId xmlns:p14="http://schemas.microsoft.com/office/powerpoint/2010/main" val="355961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06BDF15D-2B9B-6248-8DCC-6839286E0956}"/>
              </a:ext>
            </a:extLst>
          </p:cNvPr>
          <p:cNvGrpSpPr/>
          <p:nvPr/>
        </p:nvGrpSpPr>
        <p:grpSpPr>
          <a:xfrm>
            <a:off x="1022219" y="2995479"/>
            <a:ext cx="8717035" cy="2259339"/>
            <a:chOff x="1533328" y="4493219"/>
            <a:chExt cx="13075553" cy="3389008"/>
          </a:xfrm>
        </p:grpSpPr>
        <p:sp>
          <p:nvSpPr>
            <p:cNvPr id="36" name="Freeform 36"/>
            <p:cNvSpPr/>
            <p:nvPr/>
          </p:nvSpPr>
          <p:spPr>
            <a:xfrm>
              <a:off x="12426916" y="6970426"/>
              <a:ext cx="292422" cy="910264"/>
            </a:xfrm>
            <a:custGeom>
              <a:avLst/>
              <a:gdLst/>
              <a:ahLst/>
              <a:cxnLst/>
              <a:rect l="l" t="t" r="r" b="b"/>
              <a:pathLst>
                <a:path w="292422" h="910264">
                  <a:moveTo>
                    <a:pt x="0" y="0"/>
                  </a:moveTo>
                  <a:lnTo>
                    <a:pt x="292422" y="0"/>
                  </a:lnTo>
                  <a:lnTo>
                    <a:pt x="292422" y="910264"/>
                  </a:lnTo>
                  <a:lnTo>
                    <a:pt x="0" y="9102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5" name="Freeform 35"/>
            <p:cNvSpPr/>
            <p:nvPr/>
          </p:nvSpPr>
          <p:spPr>
            <a:xfrm>
              <a:off x="7953778" y="6971963"/>
              <a:ext cx="292422" cy="910264"/>
            </a:xfrm>
            <a:custGeom>
              <a:avLst/>
              <a:gdLst/>
              <a:ahLst/>
              <a:cxnLst/>
              <a:rect l="l" t="t" r="r" b="b"/>
              <a:pathLst>
                <a:path w="292422" h="910264">
                  <a:moveTo>
                    <a:pt x="0" y="0"/>
                  </a:moveTo>
                  <a:lnTo>
                    <a:pt x="292422" y="0"/>
                  </a:lnTo>
                  <a:lnTo>
                    <a:pt x="292422" y="910264"/>
                  </a:lnTo>
                  <a:lnTo>
                    <a:pt x="0" y="9102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7" name="Freeform 37"/>
            <p:cNvSpPr/>
            <p:nvPr/>
          </p:nvSpPr>
          <p:spPr>
            <a:xfrm>
              <a:off x="3166284" y="6971963"/>
              <a:ext cx="292422" cy="910264"/>
            </a:xfrm>
            <a:custGeom>
              <a:avLst/>
              <a:gdLst/>
              <a:ahLst/>
              <a:cxnLst/>
              <a:rect l="l" t="t" r="r" b="b"/>
              <a:pathLst>
                <a:path w="292422" h="910264">
                  <a:moveTo>
                    <a:pt x="0" y="0"/>
                  </a:moveTo>
                  <a:lnTo>
                    <a:pt x="292423" y="0"/>
                  </a:lnTo>
                  <a:lnTo>
                    <a:pt x="292423" y="910264"/>
                  </a:lnTo>
                  <a:lnTo>
                    <a:pt x="0" y="91026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21" name="Group 21"/>
            <p:cNvGrpSpPr/>
            <p:nvPr/>
          </p:nvGrpSpPr>
          <p:grpSpPr>
            <a:xfrm>
              <a:off x="1533328" y="4493219"/>
              <a:ext cx="3952875" cy="2944863"/>
              <a:chOff x="0" y="-45202"/>
              <a:chExt cx="1041086" cy="775602"/>
            </a:xfrm>
          </p:grpSpPr>
          <p:sp>
            <p:nvSpPr>
              <p:cNvPr id="22" name="Freeform 22"/>
              <p:cNvSpPr/>
              <p:nvPr/>
            </p:nvSpPr>
            <p:spPr>
              <a:xfrm>
                <a:off x="0" y="0"/>
                <a:ext cx="1041086" cy="689877"/>
              </a:xfrm>
              <a:custGeom>
                <a:avLst/>
                <a:gdLst/>
                <a:ahLst/>
                <a:cxnLst/>
                <a:rect l="l" t="t" r="r" b="b"/>
                <a:pathLst>
                  <a:path w="1041086" h="689877">
                    <a:moveTo>
                      <a:pt x="29378" y="0"/>
                    </a:moveTo>
                    <a:lnTo>
                      <a:pt x="1011708" y="0"/>
                    </a:lnTo>
                    <a:cubicBezTo>
                      <a:pt x="1019500" y="0"/>
                      <a:pt x="1026972" y="3095"/>
                      <a:pt x="1032482" y="8605"/>
                    </a:cubicBezTo>
                    <a:cubicBezTo>
                      <a:pt x="1037991" y="14114"/>
                      <a:pt x="1041086" y="21587"/>
                      <a:pt x="1041086" y="29378"/>
                    </a:cubicBezTo>
                    <a:lnTo>
                      <a:pt x="1041086" y="660498"/>
                    </a:lnTo>
                    <a:cubicBezTo>
                      <a:pt x="1041086" y="676723"/>
                      <a:pt x="1027933" y="689877"/>
                      <a:pt x="1011708" y="689877"/>
                    </a:cubicBezTo>
                    <a:lnTo>
                      <a:pt x="29378" y="689877"/>
                    </a:lnTo>
                    <a:cubicBezTo>
                      <a:pt x="21587" y="689877"/>
                      <a:pt x="14114" y="686781"/>
                      <a:pt x="8605" y="681272"/>
                    </a:cubicBezTo>
                    <a:cubicBezTo>
                      <a:pt x="3095" y="675762"/>
                      <a:pt x="0" y="668290"/>
                      <a:pt x="0" y="660498"/>
                    </a:cubicBezTo>
                    <a:lnTo>
                      <a:pt x="0" y="29378"/>
                    </a:lnTo>
                    <a:cubicBezTo>
                      <a:pt x="0" y="21587"/>
                      <a:pt x="3095" y="14114"/>
                      <a:pt x="8605" y="8605"/>
                    </a:cubicBezTo>
                    <a:cubicBezTo>
                      <a:pt x="14114" y="3095"/>
                      <a:pt x="21587" y="0"/>
                      <a:pt x="29378" y="0"/>
                    </a:cubicBezTo>
                    <a:close/>
                  </a:path>
                </a:pathLst>
              </a:custGeom>
              <a:solidFill>
                <a:srgbClr val="FFFFFF"/>
              </a:solidFill>
              <a:ln w="38100" cap="sq">
                <a:solidFill>
                  <a:srgbClr val="1F48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3" name="TextBox 23"/>
              <p:cNvSpPr txBox="1"/>
              <p:nvPr/>
            </p:nvSpPr>
            <p:spPr>
              <a:xfrm>
                <a:off x="0" y="-45202"/>
                <a:ext cx="1041086" cy="77560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053"/>
                  </a:lnSpc>
                </a:pPr>
                <a:r>
                  <a:rPr lang="en-US" sz="1466" b="1" dirty="0">
                    <a:solidFill>
                      <a:srgbClr val="1F48FF"/>
                    </a:solidFill>
                    <a:latin typeface="Futura Bold"/>
                    <a:ea typeface="Futura Bold"/>
                    <a:cs typeface="Futura Bold"/>
                    <a:sym typeface="Futura Bold"/>
                  </a:rPr>
                  <a:t>Importance of Physical Literacy</a:t>
                </a:r>
              </a:p>
              <a:p>
                <a:pPr algn="ctr">
                  <a:lnSpc>
                    <a:spcPts val="2053"/>
                  </a:lnSpc>
                </a:pPr>
                <a:r>
                  <a:rPr lang="en-US" sz="1466" dirty="0">
                    <a:solidFill>
                      <a:srgbClr val="2B3C62"/>
                    </a:solidFill>
                    <a:latin typeface="Futura"/>
                    <a:ea typeface="Futura"/>
                    <a:cs typeface="Futura"/>
                    <a:sym typeface="Futura"/>
                  </a:rPr>
                  <a:t>Physical literacy </a:t>
                </a:r>
                <a:r>
                  <a:rPr lang="en-US" sz="1466" b="1" dirty="0">
                    <a:solidFill>
                      <a:srgbClr val="2B3C62"/>
                    </a:solidFill>
                    <a:latin typeface="Futura Bold"/>
                    <a:ea typeface="Futura Bold"/>
                    <a:cs typeface="Futura Bold"/>
                    <a:sym typeface="Futura Bold"/>
                  </a:rPr>
                  <a:t>fosters a positive relationship</a:t>
                </a:r>
                <a:r>
                  <a:rPr lang="en-US" sz="1466" dirty="0">
                    <a:solidFill>
                      <a:srgbClr val="2B3C62"/>
                    </a:solidFill>
                    <a:latin typeface="Futura"/>
                    <a:ea typeface="Futura"/>
                    <a:cs typeface="Futura"/>
                    <a:sym typeface="Futura"/>
                  </a:rPr>
                  <a:t> with movement, improving health, wellbeing and quality of life.</a:t>
                </a:r>
              </a:p>
            </p:txBody>
          </p:sp>
        </p:grpSp>
        <p:grpSp>
          <p:nvGrpSpPr>
            <p:cNvPr id="24" name="Group 24"/>
            <p:cNvGrpSpPr/>
            <p:nvPr/>
          </p:nvGrpSpPr>
          <p:grpSpPr>
            <a:xfrm>
              <a:off x="6130154" y="4493219"/>
              <a:ext cx="3971924" cy="2944863"/>
              <a:chOff x="-5017" y="-45202"/>
              <a:chExt cx="1046103" cy="775602"/>
            </a:xfrm>
          </p:grpSpPr>
          <p:sp>
            <p:nvSpPr>
              <p:cNvPr id="25" name="Freeform 25"/>
              <p:cNvSpPr/>
              <p:nvPr/>
            </p:nvSpPr>
            <p:spPr>
              <a:xfrm>
                <a:off x="0" y="0"/>
                <a:ext cx="1041086" cy="689877"/>
              </a:xfrm>
              <a:custGeom>
                <a:avLst/>
                <a:gdLst/>
                <a:ahLst/>
                <a:cxnLst/>
                <a:rect l="l" t="t" r="r" b="b"/>
                <a:pathLst>
                  <a:path w="1041086" h="689877">
                    <a:moveTo>
                      <a:pt x="29378" y="0"/>
                    </a:moveTo>
                    <a:lnTo>
                      <a:pt x="1011708" y="0"/>
                    </a:lnTo>
                    <a:cubicBezTo>
                      <a:pt x="1019500" y="0"/>
                      <a:pt x="1026972" y="3095"/>
                      <a:pt x="1032482" y="8605"/>
                    </a:cubicBezTo>
                    <a:cubicBezTo>
                      <a:pt x="1037991" y="14114"/>
                      <a:pt x="1041086" y="21587"/>
                      <a:pt x="1041086" y="29378"/>
                    </a:cubicBezTo>
                    <a:lnTo>
                      <a:pt x="1041086" y="660498"/>
                    </a:lnTo>
                    <a:cubicBezTo>
                      <a:pt x="1041086" y="676723"/>
                      <a:pt x="1027933" y="689877"/>
                      <a:pt x="1011708" y="689877"/>
                    </a:cubicBezTo>
                    <a:lnTo>
                      <a:pt x="29378" y="689877"/>
                    </a:lnTo>
                    <a:cubicBezTo>
                      <a:pt x="21587" y="689877"/>
                      <a:pt x="14114" y="686781"/>
                      <a:pt x="8605" y="681272"/>
                    </a:cubicBezTo>
                    <a:cubicBezTo>
                      <a:pt x="3095" y="675762"/>
                      <a:pt x="0" y="668290"/>
                      <a:pt x="0" y="660498"/>
                    </a:cubicBezTo>
                    <a:lnTo>
                      <a:pt x="0" y="29378"/>
                    </a:lnTo>
                    <a:cubicBezTo>
                      <a:pt x="0" y="21587"/>
                      <a:pt x="3095" y="14114"/>
                      <a:pt x="8605" y="8605"/>
                    </a:cubicBezTo>
                    <a:cubicBezTo>
                      <a:pt x="14114" y="3095"/>
                      <a:pt x="21587" y="0"/>
                      <a:pt x="29378" y="0"/>
                    </a:cubicBezTo>
                    <a:close/>
                  </a:path>
                </a:pathLst>
              </a:custGeom>
              <a:solidFill>
                <a:srgbClr val="FFFFFF"/>
              </a:solidFill>
              <a:ln w="38100" cap="sq">
                <a:solidFill>
                  <a:srgbClr val="FF3131"/>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6" name="TextBox 26"/>
              <p:cNvSpPr txBox="1"/>
              <p:nvPr/>
            </p:nvSpPr>
            <p:spPr>
              <a:xfrm>
                <a:off x="-5017" y="-45202"/>
                <a:ext cx="1041086" cy="77560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053"/>
                  </a:lnSpc>
                </a:pPr>
                <a:r>
                  <a:rPr lang="en-US" sz="1466" b="1" dirty="0">
                    <a:solidFill>
                      <a:srgbClr val="FF3131"/>
                    </a:solidFill>
                    <a:latin typeface="Futura Bold"/>
                    <a:ea typeface="Futura Bold"/>
                    <a:cs typeface="Futura Bold"/>
                    <a:sym typeface="Futura Bold"/>
                  </a:rPr>
                  <a:t>Impact on participation</a:t>
                </a:r>
              </a:p>
              <a:p>
                <a:pPr algn="ctr">
                  <a:lnSpc>
                    <a:spcPts val="2053"/>
                  </a:lnSpc>
                </a:pPr>
                <a:r>
                  <a:rPr lang="en-US" sz="1466" dirty="0">
                    <a:solidFill>
                      <a:srgbClr val="2B3C62"/>
                    </a:solidFill>
                    <a:latin typeface="Futura"/>
                    <a:ea typeface="Futura"/>
                    <a:cs typeface="Futura"/>
                    <a:sym typeface="Futura"/>
                  </a:rPr>
                  <a:t>Individuals with</a:t>
                </a:r>
                <a:r>
                  <a:rPr lang="en-US" sz="1466" b="1" dirty="0">
                    <a:solidFill>
                      <a:srgbClr val="2B3C62"/>
                    </a:solidFill>
                    <a:latin typeface="Futura Bold"/>
                    <a:ea typeface="Futura Bold"/>
                    <a:cs typeface="Futura Bold"/>
                    <a:sym typeface="Futura Bold"/>
                  </a:rPr>
                  <a:t> high physical literacy</a:t>
                </a:r>
                <a:r>
                  <a:rPr lang="en-US" sz="1466" dirty="0">
                    <a:solidFill>
                      <a:srgbClr val="2B3C62"/>
                    </a:solidFill>
                    <a:latin typeface="Futura"/>
                    <a:ea typeface="Futura"/>
                    <a:cs typeface="Futura"/>
                    <a:sym typeface="Futura"/>
                  </a:rPr>
                  <a:t> are twice as likely to </a:t>
                </a:r>
                <a:r>
                  <a:rPr lang="en-US" sz="1466" b="1" dirty="0">
                    <a:solidFill>
                      <a:srgbClr val="2B3C62"/>
                    </a:solidFill>
                    <a:latin typeface="Futura Bold"/>
                    <a:ea typeface="Futura Bold"/>
                    <a:cs typeface="Futura Bold"/>
                    <a:sym typeface="Futura Bold"/>
                  </a:rPr>
                  <a:t>participate </a:t>
                </a:r>
                <a:r>
                  <a:rPr lang="en-US" sz="1466" dirty="0">
                    <a:solidFill>
                      <a:srgbClr val="2B3C62"/>
                    </a:solidFill>
                    <a:latin typeface="Futura"/>
                    <a:ea typeface="Futura"/>
                    <a:cs typeface="Futura"/>
                    <a:sym typeface="Futura"/>
                  </a:rPr>
                  <a:t>in sport and physical activity and </a:t>
                </a:r>
                <a:r>
                  <a:rPr lang="en-US" sz="1466" b="1" dirty="0">
                    <a:solidFill>
                      <a:srgbClr val="2B3C62"/>
                    </a:solidFill>
                    <a:latin typeface="Futura Bold"/>
                    <a:ea typeface="Futura Bold"/>
                    <a:cs typeface="Futura Bold"/>
                    <a:sym typeface="Futura Bold"/>
                  </a:rPr>
                  <a:t>sustain active lifestyles</a:t>
                </a:r>
                <a:r>
                  <a:rPr lang="en-US" sz="1466" dirty="0">
                    <a:solidFill>
                      <a:srgbClr val="2B3C62"/>
                    </a:solidFill>
                    <a:latin typeface="Futura"/>
                    <a:ea typeface="Futura"/>
                    <a:cs typeface="Futura"/>
                    <a:sym typeface="Futura"/>
                  </a:rPr>
                  <a:t>.</a:t>
                </a:r>
              </a:p>
            </p:txBody>
          </p:sp>
        </p:grpSp>
        <p:grpSp>
          <p:nvGrpSpPr>
            <p:cNvPr id="27" name="Group 27"/>
            <p:cNvGrpSpPr/>
            <p:nvPr/>
          </p:nvGrpSpPr>
          <p:grpSpPr>
            <a:xfrm>
              <a:off x="10656006" y="4503394"/>
              <a:ext cx="3952875" cy="2944863"/>
              <a:chOff x="0" y="-42522"/>
              <a:chExt cx="1041086" cy="775602"/>
            </a:xfrm>
          </p:grpSpPr>
          <p:sp>
            <p:nvSpPr>
              <p:cNvPr id="28" name="Freeform 28"/>
              <p:cNvSpPr/>
              <p:nvPr/>
            </p:nvSpPr>
            <p:spPr>
              <a:xfrm>
                <a:off x="0" y="0"/>
                <a:ext cx="1041086" cy="689877"/>
              </a:xfrm>
              <a:custGeom>
                <a:avLst/>
                <a:gdLst/>
                <a:ahLst/>
                <a:cxnLst/>
                <a:rect l="l" t="t" r="r" b="b"/>
                <a:pathLst>
                  <a:path w="1041086" h="689877">
                    <a:moveTo>
                      <a:pt x="29378" y="0"/>
                    </a:moveTo>
                    <a:lnTo>
                      <a:pt x="1011708" y="0"/>
                    </a:lnTo>
                    <a:cubicBezTo>
                      <a:pt x="1019500" y="0"/>
                      <a:pt x="1026972" y="3095"/>
                      <a:pt x="1032482" y="8605"/>
                    </a:cubicBezTo>
                    <a:cubicBezTo>
                      <a:pt x="1037991" y="14114"/>
                      <a:pt x="1041086" y="21587"/>
                      <a:pt x="1041086" y="29378"/>
                    </a:cubicBezTo>
                    <a:lnTo>
                      <a:pt x="1041086" y="660498"/>
                    </a:lnTo>
                    <a:cubicBezTo>
                      <a:pt x="1041086" y="676723"/>
                      <a:pt x="1027933" y="689877"/>
                      <a:pt x="1011708" y="689877"/>
                    </a:cubicBezTo>
                    <a:lnTo>
                      <a:pt x="29378" y="689877"/>
                    </a:lnTo>
                    <a:cubicBezTo>
                      <a:pt x="21587" y="689877"/>
                      <a:pt x="14114" y="686781"/>
                      <a:pt x="8605" y="681272"/>
                    </a:cubicBezTo>
                    <a:cubicBezTo>
                      <a:pt x="3095" y="675762"/>
                      <a:pt x="0" y="668290"/>
                      <a:pt x="0" y="660498"/>
                    </a:cubicBezTo>
                    <a:lnTo>
                      <a:pt x="0" y="29378"/>
                    </a:lnTo>
                    <a:cubicBezTo>
                      <a:pt x="0" y="21587"/>
                      <a:pt x="3095" y="14114"/>
                      <a:pt x="8605" y="8605"/>
                    </a:cubicBezTo>
                    <a:cubicBezTo>
                      <a:pt x="14114" y="3095"/>
                      <a:pt x="21587" y="0"/>
                      <a:pt x="29378" y="0"/>
                    </a:cubicBezTo>
                    <a:close/>
                  </a:path>
                </a:pathLst>
              </a:custGeom>
              <a:solidFill>
                <a:srgbClr val="FFFFFF"/>
              </a:solidFill>
              <a:ln w="38100" cap="sq">
                <a:solidFill>
                  <a:srgbClr val="0BBF64"/>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9" name="TextBox 29"/>
              <p:cNvSpPr txBox="1"/>
              <p:nvPr/>
            </p:nvSpPr>
            <p:spPr>
              <a:xfrm>
                <a:off x="0" y="-42522"/>
                <a:ext cx="1041086" cy="775602"/>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053"/>
                  </a:lnSpc>
                </a:pPr>
                <a:r>
                  <a:rPr lang="en-US" sz="1466" b="1" dirty="0">
                    <a:solidFill>
                      <a:srgbClr val="0BBF64"/>
                    </a:solidFill>
                    <a:latin typeface="Futura Bold"/>
                    <a:ea typeface="Futura Bold"/>
                    <a:cs typeface="Futura Bold"/>
                    <a:sym typeface="Futura Bold"/>
                  </a:rPr>
                  <a:t>Promoting lifelong activity</a:t>
                </a:r>
              </a:p>
              <a:p>
                <a:pPr algn="ctr">
                  <a:lnSpc>
                    <a:spcPts val="2053"/>
                  </a:lnSpc>
                </a:pPr>
                <a:r>
                  <a:rPr lang="en-US" sz="1466" dirty="0">
                    <a:solidFill>
                      <a:srgbClr val="2B3C62"/>
                    </a:solidFill>
                    <a:latin typeface="Futura"/>
                    <a:ea typeface="Futura"/>
                    <a:cs typeface="Futura"/>
                    <a:sym typeface="Futura"/>
                  </a:rPr>
                  <a:t>Encouraging physical literacy </a:t>
                </a:r>
                <a:r>
                  <a:rPr lang="en-US" sz="1466" b="1" dirty="0">
                    <a:solidFill>
                      <a:srgbClr val="2B3C62"/>
                    </a:solidFill>
                    <a:latin typeface="Futura Bold"/>
                    <a:ea typeface="Futura Bold"/>
                    <a:cs typeface="Futura Bold"/>
                    <a:sym typeface="Futura Bold"/>
                  </a:rPr>
                  <a:t>builds capability and enjoyment,</a:t>
                </a:r>
                <a:r>
                  <a:rPr lang="en-US" sz="1466" dirty="0">
                    <a:solidFill>
                      <a:srgbClr val="2B3C62"/>
                    </a:solidFill>
                    <a:latin typeface="Futura"/>
                    <a:ea typeface="Futura"/>
                    <a:cs typeface="Futura"/>
                    <a:sym typeface="Futura"/>
                  </a:rPr>
                  <a:t> supporting </a:t>
                </a:r>
                <a:r>
                  <a:rPr lang="en-US" sz="1466" b="1" dirty="0">
                    <a:solidFill>
                      <a:srgbClr val="2B3C62"/>
                    </a:solidFill>
                    <a:latin typeface="Futura Bold"/>
                    <a:ea typeface="Futura Bold"/>
                    <a:cs typeface="Futura Bold"/>
                    <a:sym typeface="Futura Bold"/>
                  </a:rPr>
                  <a:t>lifelong engagement </a:t>
                </a:r>
                <a:r>
                  <a:rPr lang="en-US" sz="1466" dirty="0">
                    <a:solidFill>
                      <a:srgbClr val="2B3C62"/>
                    </a:solidFill>
                    <a:latin typeface="Futura"/>
                    <a:ea typeface="Futura"/>
                    <a:cs typeface="Futura"/>
                    <a:sym typeface="Futura"/>
                  </a:rPr>
                  <a:t>in physical activity</a:t>
                </a:r>
              </a:p>
            </p:txBody>
          </p:sp>
        </p:grpSp>
      </p:grpSp>
      <p:grpSp>
        <p:nvGrpSpPr>
          <p:cNvPr id="55" name="Group 54">
            <a:extLst>
              <a:ext uri="{FF2B5EF4-FFF2-40B4-BE49-F238E27FC236}">
                <a16:creationId xmlns:a16="http://schemas.microsoft.com/office/drawing/2014/main" id="{7D1D9D55-603F-34C5-CDBF-5BC752CC472D}"/>
              </a:ext>
            </a:extLst>
          </p:cNvPr>
          <p:cNvGrpSpPr/>
          <p:nvPr/>
        </p:nvGrpSpPr>
        <p:grpSpPr>
          <a:xfrm>
            <a:off x="376914" y="813516"/>
            <a:ext cx="10007645" cy="2296381"/>
            <a:chOff x="565371" y="1220273"/>
            <a:chExt cx="15011467" cy="3444572"/>
          </a:xfrm>
        </p:grpSpPr>
        <p:sp>
          <p:nvSpPr>
            <p:cNvPr id="5" name="Freeform 5"/>
            <p:cNvSpPr/>
            <p:nvPr/>
          </p:nvSpPr>
          <p:spPr>
            <a:xfrm>
              <a:off x="7900410" y="3284513"/>
              <a:ext cx="443432" cy="1380332"/>
            </a:xfrm>
            <a:custGeom>
              <a:avLst/>
              <a:gdLst/>
              <a:ahLst/>
              <a:cxnLst/>
              <a:rect l="l" t="t" r="r" b="b"/>
              <a:pathLst>
                <a:path w="591242" h="1840443">
                  <a:moveTo>
                    <a:pt x="0" y="0"/>
                  </a:moveTo>
                  <a:lnTo>
                    <a:pt x="591242" y="0"/>
                  </a:lnTo>
                  <a:lnTo>
                    <a:pt x="591242" y="1840443"/>
                  </a:lnTo>
                  <a:lnTo>
                    <a:pt x="0" y="184044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6" name="Group 6"/>
            <p:cNvGrpSpPr/>
            <p:nvPr/>
          </p:nvGrpSpPr>
          <p:grpSpPr>
            <a:xfrm>
              <a:off x="565371" y="1254043"/>
              <a:ext cx="2857500" cy="2896927"/>
              <a:chOff x="0" y="-10384"/>
              <a:chExt cx="752593" cy="762977"/>
            </a:xfrm>
          </p:grpSpPr>
          <p:sp>
            <p:nvSpPr>
              <p:cNvPr id="7" name="Freeform 7"/>
              <p:cNvSpPr/>
              <p:nvPr/>
            </p:nvSpPr>
            <p:spPr>
              <a:xfrm>
                <a:off x="0" y="0"/>
                <a:ext cx="752593" cy="752593"/>
              </a:xfrm>
              <a:custGeom>
                <a:avLst/>
                <a:gdLst/>
                <a:ahLst/>
                <a:cxnLst/>
                <a:rect l="l" t="t" r="r" b="b"/>
                <a:pathLst>
                  <a:path w="752593" h="752593">
                    <a:moveTo>
                      <a:pt x="376296" y="0"/>
                    </a:moveTo>
                    <a:cubicBezTo>
                      <a:pt x="168474" y="0"/>
                      <a:pt x="0" y="168474"/>
                      <a:pt x="0" y="376296"/>
                    </a:cubicBezTo>
                    <a:cubicBezTo>
                      <a:pt x="0" y="584119"/>
                      <a:pt x="168474" y="752593"/>
                      <a:pt x="376296" y="752593"/>
                    </a:cubicBezTo>
                    <a:cubicBezTo>
                      <a:pt x="584119" y="752593"/>
                      <a:pt x="752593" y="584119"/>
                      <a:pt x="752593" y="376296"/>
                    </a:cubicBezTo>
                    <a:cubicBezTo>
                      <a:pt x="752593" y="168474"/>
                      <a:pt x="584119" y="0"/>
                      <a:pt x="376296" y="0"/>
                    </a:cubicBezTo>
                    <a:close/>
                  </a:path>
                </a:pathLst>
              </a:custGeom>
              <a:solidFill>
                <a:srgbClr val="FBB91A"/>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8" name="TextBox 8"/>
              <p:cNvSpPr txBox="1"/>
              <p:nvPr/>
            </p:nvSpPr>
            <p:spPr>
              <a:xfrm>
                <a:off x="77444" y="-10384"/>
                <a:ext cx="611481" cy="73530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800"/>
                  </a:lnSpc>
                </a:pPr>
                <a:r>
                  <a:rPr lang="en-US" sz="2000" b="1" dirty="0">
                    <a:solidFill>
                      <a:srgbClr val="2B3C62"/>
                    </a:solidFill>
                    <a:latin typeface="Futura Bold"/>
                    <a:ea typeface="Futura Bold"/>
                    <a:cs typeface="Futura Bold"/>
                    <a:sym typeface="Futura Bold"/>
                  </a:rPr>
                  <a:t>47%</a:t>
                </a:r>
              </a:p>
              <a:p>
                <a:pPr algn="ctr">
                  <a:lnSpc>
                    <a:spcPts val="2053"/>
                  </a:lnSpc>
                </a:pPr>
                <a:r>
                  <a:rPr lang="en-US" sz="1466" dirty="0">
                    <a:solidFill>
                      <a:srgbClr val="2B3C62"/>
                    </a:solidFill>
                    <a:latin typeface="Futura"/>
                    <a:ea typeface="Futura"/>
                    <a:cs typeface="Futura"/>
                    <a:sym typeface="Futura"/>
                  </a:rPr>
                  <a:t>of children are meeting the Chief Medical Officers’ guidelines</a:t>
                </a:r>
              </a:p>
            </p:txBody>
          </p:sp>
        </p:grpSp>
        <p:grpSp>
          <p:nvGrpSpPr>
            <p:cNvPr id="9" name="Group 9"/>
            <p:cNvGrpSpPr/>
            <p:nvPr/>
          </p:nvGrpSpPr>
          <p:grpSpPr>
            <a:xfrm>
              <a:off x="6642388" y="1240559"/>
              <a:ext cx="2857500" cy="2910411"/>
              <a:chOff x="0" y="-15050"/>
              <a:chExt cx="812800" cy="82785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1" name="TextBox 11"/>
              <p:cNvSpPr txBox="1"/>
              <p:nvPr/>
            </p:nvSpPr>
            <p:spPr>
              <a:xfrm>
                <a:off x="84406" y="-15050"/>
                <a:ext cx="660400" cy="78422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800"/>
                  </a:lnSpc>
                </a:pPr>
                <a:r>
                  <a:rPr lang="en-US" sz="2000" b="1" dirty="0">
                    <a:solidFill>
                      <a:srgbClr val="FFFFFF"/>
                    </a:solidFill>
                    <a:latin typeface="Futura Bold"/>
                    <a:ea typeface="Futura Bold"/>
                    <a:cs typeface="Futura Bold"/>
                    <a:sym typeface="Futura Bold"/>
                  </a:rPr>
                  <a:t>1 in 5</a:t>
                </a:r>
                <a:r>
                  <a:rPr lang="en-US" sz="2000" dirty="0">
                    <a:solidFill>
                      <a:srgbClr val="FFFFFF"/>
                    </a:solidFill>
                    <a:latin typeface="Futura"/>
                    <a:ea typeface="Futura"/>
                    <a:cs typeface="Futura"/>
                    <a:sym typeface="Futura"/>
                  </a:rPr>
                  <a:t> </a:t>
                </a:r>
              </a:p>
              <a:p>
                <a:pPr algn="ctr">
                  <a:lnSpc>
                    <a:spcPts val="2053"/>
                  </a:lnSpc>
                </a:pPr>
                <a:r>
                  <a:rPr lang="en-US" sz="1466" dirty="0">
                    <a:solidFill>
                      <a:srgbClr val="FFFFFF"/>
                    </a:solidFill>
                    <a:latin typeface="Futura"/>
                    <a:ea typeface="Futura"/>
                    <a:cs typeface="Futura"/>
                    <a:sym typeface="Futura"/>
                  </a:rPr>
                  <a:t>children will experience a mental health issue</a:t>
                </a:r>
              </a:p>
            </p:txBody>
          </p:sp>
        </p:grpSp>
        <p:grpSp>
          <p:nvGrpSpPr>
            <p:cNvPr id="12" name="Group 12"/>
            <p:cNvGrpSpPr/>
            <p:nvPr/>
          </p:nvGrpSpPr>
          <p:grpSpPr>
            <a:xfrm>
              <a:off x="3603913" y="1254042"/>
              <a:ext cx="2857500" cy="2896928"/>
              <a:chOff x="0" y="-11215"/>
              <a:chExt cx="812800" cy="824015"/>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8FF"/>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4" name="TextBox 14"/>
              <p:cNvSpPr txBox="1"/>
              <p:nvPr/>
            </p:nvSpPr>
            <p:spPr>
              <a:xfrm>
                <a:off x="76181" y="-11215"/>
                <a:ext cx="660400" cy="78422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800"/>
                  </a:lnSpc>
                </a:pPr>
                <a:r>
                  <a:rPr lang="en-US" sz="2000" b="1" dirty="0">
                    <a:solidFill>
                      <a:srgbClr val="FFFFFF"/>
                    </a:solidFill>
                    <a:latin typeface="Futura Bold"/>
                    <a:ea typeface="Futura Bold"/>
                    <a:cs typeface="Futura Bold"/>
                    <a:sym typeface="Futura Bold"/>
                  </a:rPr>
                  <a:t>30%</a:t>
                </a:r>
              </a:p>
              <a:p>
                <a:pPr algn="ctr">
                  <a:lnSpc>
                    <a:spcPts val="2053"/>
                  </a:lnSpc>
                </a:pPr>
                <a:r>
                  <a:rPr lang="en-US" sz="1466" dirty="0">
                    <a:solidFill>
                      <a:srgbClr val="FFFFFF"/>
                    </a:solidFill>
                    <a:latin typeface="Futura"/>
                    <a:ea typeface="Futura"/>
                    <a:cs typeface="Futura"/>
                    <a:sym typeface="Futura"/>
                  </a:rPr>
                  <a:t>of children do less than an average of 30 minutes activity a day</a:t>
                </a:r>
              </a:p>
            </p:txBody>
          </p:sp>
        </p:grpSp>
        <p:grpSp>
          <p:nvGrpSpPr>
            <p:cNvPr id="15" name="Group 15"/>
            <p:cNvGrpSpPr/>
            <p:nvPr/>
          </p:nvGrpSpPr>
          <p:grpSpPr>
            <a:xfrm>
              <a:off x="9680863" y="1278711"/>
              <a:ext cx="2857500" cy="2872259"/>
              <a:chOff x="0" y="-4198"/>
              <a:chExt cx="812800" cy="816998"/>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BF64"/>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7" name="TextBox 17"/>
              <p:cNvSpPr txBox="1"/>
              <p:nvPr/>
            </p:nvSpPr>
            <p:spPr>
              <a:xfrm>
                <a:off x="72260" y="-4198"/>
                <a:ext cx="660400" cy="784225"/>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800"/>
                  </a:lnSpc>
                </a:pPr>
                <a:r>
                  <a:rPr lang="en-US" sz="2000" b="1" dirty="0">
                    <a:solidFill>
                      <a:srgbClr val="FFFFFF"/>
                    </a:solidFill>
                    <a:latin typeface="Futura Bold"/>
                    <a:ea typeface="Futura Bold"/>
                    <a:cs typeface="Futura Bold"/>
                    <a:sym typeface="Futura Bold"/>
                  </a:rPr>
                  <a:t>19%</a:t>
                </a:r>
              </a:p>
              <a:p>
                <a:pPr algn="ctr">
                  <a:lnSpc>
                    <a:spcPts val="2053"/>
                  </a:lnSpc>
                </a:pPr>
                <a:r>
                  <a:rPr lang="en-US" sz="1466" dirty="0">
                    <a:solidFill>
                      <a:srgbClr val="FFFFFF"/>
                    </a:solidFill>
                    <a:latin typeface="Futura"/>
                    <a:ea typeface="Futura"/>
                    <a:cs typeface="Futura"/>
                    <a:sym typeface="Futura"/>
                  </a:rPr>
                  <a:t>of children have 2 characteristics of inequality</a:t>
                </a:r>
              </a:p>
            </p:txBody>
          </p:sp>
        </p:grpSp>
        <p:grpSp>
          <p:nvGrpSpPr>
            <p:cNvPr id="18" name="Group 18"/>
            <p:cNvGrpSpPr/>
            <p:nvPr/>
          </p:nvGrpSpPr>
          <p:grpSpPr>
            <a:xfrm>
              <a:off x="12719338" y="1220273"/>
              <a:ext cx="2857500" cy="2957635"/>
              <a:chOff x="0" y="-26373"/>
              <a:chExt cx="752593" cy="778966"/>
            </a:xfrm>
          </p:grpSpPr>
          <p:sp>
            <p:nvSpPr>
              <p:cNvPr id="19" name="Freeform 19"/>
              <p:cNvSpPr/>
              <p:nvPr/>
            </p:nvSpPr>
            <p:spPr>
              <a:xfrm>
                <a:off x="0" y="0"/>
                <a:ext cx="752593" cy="752593"/>
              </a:xfrm>
              <a:custGeom>
                <a:avLst/>
                <a:gdLst/>
                <a:ahLst/>
                <a:cxnLst/>
                <a:rect l="l" t="t" r="r" b="b"/>
                <a:pathLst>
                  <a:path w="752593" h="752593">
                    <a:moveTo>
                      <a:pt x="376296" y="0"/>
                    </a:moveTo>
                    <a:cubicBezTo>
                      <a:pt x="168474" y="0"/>
                      <a:pt x="0" y="168474"/>
                      <a:pt x="0" y="376296"/>
                    </a:cubicBezTo>
                    <a:cubicBezTo>
                      <a:pt x="0" y="584119"/>
                      <a:pt x="168474" y="752593"/>
                      <a:pt x="376296" y="752593"/>
                    </a:cubicBezTo>
                    <a:cubicBezTo>
                      <a:pt x="584119" y="752593"/>
                      <a:pt x="752593" y="584119"/>
                      <a:pt x="752593" y="376296"/>
                    </a:cubicBezTo>
                    <a:cubicBezTo>
                      <a:pt x="752593" y="168474"/>
                      <a:pt x="584119" y="0"/>
                      <a:pt x="376296" y="0"/>
                    </a:cubicBezTo>
                    <a:close/>
                  </a:path>
                </a:pathLst>
              </a:custGeom>
              <a:solidFill>
                <a:srgbClr val="FBB91A"/>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0" name="TextBox 20"/>
              <p:cNvSpPr txBox="1"/>
              <p:nvPr/>
            </p:nvSpPr>
            <p:spPr>
              <a:xfrm>
                <a:off x="70556" y="-26373"/>
                <a:ext cx="611481" cy="73530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800"/>
                  </a:lnSpc>
                </a:pPr>
                <a:r>
                  <a:rPr lang="en-US" sz="2000" b="1" dirty="0">
                    <a:solidFill>
                      <a:srgbClr val="2B3C62"/>
                    </a:solidFill>
                    <a:latin typeface="Futura Bold"/>
                    <a:ea typeface="Futura Bold"/>
                    <a:cs typeface="Futura Bold"/>
                    <a:sym typeface="Futura Bold"/>
                  </a:rPr>
                  <a:t>49%</a:t>
                </a:r>
              </a:p>
              <a:p>
                <a:pPr algn="ctr">
                  <a:lnSpc>
                    <a:spcPts val="1960"/>
                  </a:lnSpc>
                </a:pPr>
                <a:r>
                  <a:rPr lang="en-US" sz="1400" dirty="0">
                    <a:solidFill>
                      <a:srgbClr val="2B3C62"/>
                    </a:solidFill>
                    <a:latin typeface="Futura"/>
                    <a:ea typeface="Futura"/>
                    <a:cs typeface="Futura"/>
                    <a:sym typeface="Futura"/>
                  </a:rPr>
                  <a:t>of children strongly agree they have a +</a:t>
                </a:r>
                <a:r>
                  <a:rPr lang="en-US" sz="1400" dirty="0" err="1">
                    <a:solidFill>
                      <a:srgbClr val="2B3C62"/>
                    </a:solidFill>
                    <a:latin typeface="Futura"/>
                    <a:ea typeface="Futura"/>
                    <a:cs typeface="Futura"/>
                    <a:sym typeface="Futura"/>
                  </a:rPr>
                  <a:t>ve</a:t>
                </a:r>
                <a:r>
                  <a:rPr lang="en-US" sz="1400" dirty="0">
                    <a:solidFill>
                      <a:srgbClr val="2B3C62"/>
                    </a:solidFill>
                    <a:latin typeface="Futura"/>
                    <a:ea typeface="Futura"/>
                    <a:cs typeface="Futura"/>
                    <a:sym typeface="Futura"/>
                  </a:rPr>
                  <a:t> relationship with activity</a:t>
                </a:r>
              </a:p>
            </p:txBody>
          </p:sp>
        </p:grpSp>
        <p:sp>
          <p:nvSpPr>
            <p:cNvPr id="30" name="Freeform 30"/>
            <p:cNvSpPr/>
            <p:nvPr/>
          </p:nvSpPr>
          <p:spPr>
            <a:xfrm>
              <a:off x="3284535" y="3270225"/>
              <a:ext cx="443432" cy="1380332"/>
            </a:xfrm>
            <a:custGeom>
              <a:avLst/>
              <a:gdLst/>
              <a:ahLst/>
              <a:cxnLst/>
              <a:rect l="l" t="t" r="r" b="b"/>
              <a:pathLst>
                <a:path w="591242" h="1840443">
                  <a:moveTo>
                    <a:pt x="0" y="0"/>
                  </a:moveTo>
                  <a:lnTo>
                    <a:pt x="591242" y="0"/>
                  </a:lnTo>
                  <a:lnTo>
                    <a:pt x="591242" y="1840443"/>
                  </a:lnTo>
                  <a:lnTo>
                    <a:pt x="0" y="184044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1" name="Freeform 31"/>
            <p:cNvSpPr/>
            <p:nvPr/>
          </p:nvSpPr>
          <p:spPr>
            <a:xfrm>
              <a:off x="12407213" y="3270225"/>
              <a:ext cx="443432" cy="1380332"/>
            </a:xfrm>
            <a:custGeom>
              <a:avLst/>
              <a:gdLst/>
              <a:ahLst/>
              <a:cxnLst/>
              <a:rect l="l" t="t" r="r" b="b"/>
              <a:pathLst>
                <a:path w="591242" h="1840443">
                  <a:moveTo>
                    <a:pt x="0" y="0"/>
                  </a:moveTo>
                  <a:lnTo>
                    <a:pt x="591242" y="0"/>
                  </a:lnTo>
                  <a:lnTo>
                    <a:pt x="591242" y="1840443"/>
                  </a:lnTo>
                  <a:lnTo>
                    <a:pt x="0" y="184044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57" name="Group 56">
            <a:extLst>
              <a:ext uri="{FF2B5EF4-FFF2-40B4-BE49-F238E27FC236}">
                <a16:creationId xmlns:a16="http://schemas.microsoft.com/office/drawing/2014/main" id="{BFF60C43-530A-3B9E-72D4-2270AA37C8DB}"/>
              </a:ext>
            </a:extLst>
          </p:cNvPr>
          <p:cNvGrpSpPr/>
          <p:nvPr/>
        </p:nvGrpSpPr>
        <p:grpSpPr>
          <a:xfrm>
            <a:off x="260023" y="113566"/>
            <a:ext cx="11839647" cy="6556342"/>
            <a:chOff x="390033" y="170349"/>
            <a:chExt cx="17759471" cy="9834513"/>
          </a:xfrm>
        </p:grpSpPr>
        <p:sp>
          <p:nvSpPr>
            <p:cNvPr id="38" name="AutoShape 38"/>
            <p:cNvSpPr/>
            <p:nvPr/>
          </p:nvSpPr>
          <p:spPr>
            <a:xfrm flipV="1">
              <a:off x="514350" y="9677551"/>
              <a:ext cx="17373466" cy="88"/>
            </a:xfrm>
            <a:prstGeom prst="line">
              <a:avLst/>
            </a:prstGeom>
            <a:ln w="38100" cap="flat">
              <a:solidFill>
                <a:srgbClr val="FF3131"/>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9" name="AutoShape 39"/>
            <p:cNvSpPr/>
            <p:nvPr/>
          </p:nvSpPr>
          <p:spPr>
            <a:xfrm flipH="1" flipV="1">
              <a:off x="17868766" y="1844401"/>
              <a:ext cx="0" cy="7833238"/>
            </a:xfrm>
            <a:prstGeom prst="line">
              <a:avLst/>
            </a:prstGeom>
            <a:ln w="38100" cap="flat">
              <a:solidFill>
                <a:srgbClr val="1F48FF"/>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0" name="AutoShape 40"/>
            <p:cNvSpPr/>
            <p:nvPr/>
          </p:nvSpPr>
          <p:spPr>
            <a:xfrm>
              <a:off x="390034" y="1047838"/>
              <a:ext cx="15419911" cy="0"/>
            </a:xfrm>
            <a:prstGeom prst="line">
              <a:avLst/>
            </a:prstGeom>
            <a:ln w="38100" cap="flat">
              <a:solidFill>
                <a:srgbClr val="00BF63"/>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1" name="Freeform 41"/>
            <p:cNvSpPr/>
            <p:nvPr/>
          </p:nvSpPr>
          <p:spPr>
            <a:xfrm>
              <a:off x="15682152" y="170349"/>
              <a:ext cx="2467352" cy="1716702"/>
            </a:xfrm>
            <a:custGeom>
              <a:avLst/>
              <a:gdLst/>
              <a:ahLst/>
              <a:cxnLst/>
              <a:rect l="l" t="t" r="r" b="b"/>
              <a:pathLst>
                <a:path w="2467352" h="1716702">
                  <a:moveTo>
                    <a:pt x="0" y="0"/>
                  </a:moveTo>
                  <a:lnTo>
                    <a:pt x="2467351" y="0"/>
                  </a:lnTo>
                  <a:lnTo>
                    <a:pt x="2467351" y="1716702"/>
                  </a:lnTo>
                  <a:lnTo>
                    <a:pt x="0" y="1716702"/>
                  </a:lnTo>
                  <a:lnTo>
                    <a:pt x="0" y="0"/>
                  </a:lnTo>
                  <a:close/>
                </a:path>
              </a:pathLst>
            </a:custGeom>
            <a:blipFill>
              <a:blip r:embed="rId8"/>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2" name="Freeform 42"/>
            <p:cNvSpPr/>
            <p:nvPr/>
          </p:nvSpPr>
          <p:spPr>
            <a:xfrm>
              <a:off x="390033" y="9350416"/>
              <a:ext cx="945921" cy="654446"/>
            </a:xfrm>
            <a:custGeom>
              <a:avLst/>
              <a:gdLst/>
              <a:ahLst/>
              <a:cxnLst/>
              <a:rect l="l" t="t" r="r" b="b"/>
              <a:pathLst>
                <a:path w="945921" h="654446">
                  <a:moveTo>
                    <a:pt x="0" y="0"/>
                  </a:moveTo>
                  <a:lnTo>
                    <a:pt x="945922" y="0"/>
                  </a:lnTo>
                  <a:lnTo>
                    <a:pt x="945922" y="654446"/>
                  </a:lnTo>
                  <a:lnTo>
                    <a:pt x="0" y="654446"/>
                  </a:lnTo>
                  <a:lnTo>
                    <a:pt x="0" y="0"/>
                  </a:lnTo>
                  <a:close/>
                </a:path>
              </a:pathLst>
            </a:custGeom>
            <a:blipFill>
              <a:blip r:embed="rId9"/>
              <a:stretch>
                <a:fillRect l="-79999" t="-83361" r="-80248" b="-82596"/>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43" name="Group 43"/>
            <p:cNvGrpSpPr/>
            <p:nvPr/>
          </p:nvGrpSpPr>
          <p:grpSpPr>
            <a:xfrm>
              <a:off x="1335955" y="9391889"/>
              <a:ext cx="1822844" cy="571500"/>
              <a:chOff x="0" y="0"/>
              <a:chExt cx="2430458" cy="762000"/>
            </a:xfrm>
          </p:grpSpPr>
          <p:grpSp>
            <p:nvGrpSpPr>
              <p:cNvPr id="44" name="Group 44"/>
              <p:cNvGrpSpPr/>
              <p:nvPr/>
            </p:nvGrpSpPr>
            <p:grpSpPr>
              <a:xfrm>
                <a:off x="0" y="0"/>
                <a:ext cx="2430458" cy="762000"/>
                <a:chOff x="0" y="0"/>
                <a:chExt cx="480090" cy="150519"/>
              </a:xfrm>
            </p:grpSpPr>
            <p:sp>
              <p:nvSpPr>
                <p:cNvPr id="45" name="Freeform 45"/>
                <p:cNvSpPr/>
                <p:nvPr/>
              </p:nvSpPr>
              <p:spPr>
                <a:xfrm>
                  <a:off x="0" y="0"/>
                  <a:ext cx="480090" cy="150519"/>
                </a:xfrm>
                <a:custGeom>
                  <a:avLst/>
                  <a:gdLst/>
                  <a:ahLst/>
                  <a:cxnLst/>
                  <a:rect l="l" t="t" r="r" b="b"/>
                  <a:pathLst>
                    <a:path w="480090" h="150519">
                      <a:moveTo>
                        <a:pt x="0" y="0"/>
                      </a:moveTo>
                      <a:lnTo>
                        <a:pt x="480090" y="0"/>
                      </a:lnTo>
                      <a:lnTo>
                        <a:pt x="480090" y="150519"/>
                      </a:lnTo>
                      <a:lnTo>
                        <a:pt x="0" y="150519"/>
                      </a:lnTo>
                      <a:close/>
                    </a:path>
                  </a:pathLst>
                </a:custGeom>
                <a:solidFill>
                  <a:srgbClr val="FFFFFF"/>
                </a:solidFill>
                <a:ln w="3810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46" name="TextBox 46"/>
                <p:cNvSpPr txBox="1"/>
                <p:nvPr/>
              </p:nvSpPr>
              <p:spPr>
                <a:xfrm>
                  <a:off x="0" y="-38100"/>
                  <a:ext cx="480090" cy="18861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47" name="Freeform 47"/>
              <p:cNvSpPr/>
              <p:nvPr/>
            </p:nvSpPr>
            <p:spPr>
              <a:xfrm>
                <a:off x="94219" y="136489"/>
                <a:ext cx="2242021" cy="489022"/>
              </a:xfrm>
              <a:custGeom>
                <a:avLst/>
                <a:gdLst/>
                <a:ahLst/>
                <a:cxnLst/>
                <a:rect l="l" t="t" r="r" b="b"/>
                <a:pathLst>
                  <a:path w="2242021" h="489022">
                    <a:moveTo>
                      <a:pt x="0" y="0"/>
                    </a:moveTo>
                    <a:lnTo>
                      <a:pt x="2242020" y="0"/>
                    </a:lnTo>
                    <a:lnTo>
                      <a:pt x="2242020" y="489022"/>
                    </a:lnTo>
                    <a:lnTo>
                      <a:pt x="0" y="489022"/>
                    </a:lnTo>
                    <a:lnTo>
                      <a:pt x="0" y="0"/>
                    </a:lnTo>
                    <a:close/>
                  </a:path>
                </a:pathLst>
              </a:custGeom>
              <a:blipFill>
                <a:blip r:embed="rId10"/>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48" name="Group 48"/>
            <p:cNvGrpSpPr/>
            <p:nvPr/>
          </p:nvGrpSpPr>
          <p:grpSpPr>
            <a:xfrm>
              <a:off x="3158798" y="9391889"/>
              <a:ext cx="1822844" cy="571500"/>
              <a:chOff x="0" y="0"/>
              <a:chExt cx="2430458" cy="762000"/>
            </a:xfrm>
          </p:grpSpPr>
          <p:grpSp>
            <p:nvGrpSpPr>
              <p:cNvPr id="49" name="Group 49"/>
              <p:cNvGrpSpPr/>
              <p:nvPr/>
            </p:nvGrpSpPr>
            <p:grpSpPr>
              <a:xfrm>
                <a:off x="0" y="0"/>
                <a:ext cx="2430458" cy="762000"/>
                <a:chOff x="0" y="0"/>
                <a:chExt cx="480090" cy="150519"/>
              </a:xfrm>
            </p:grpSpPr>
            <p:sp>
              <p:nvSpPr>
                <p:cNvPr id="50" name="Freeform 50"/>
                <p:cNvSpPr/>
                <p:nvPr/>
              </p:nvSpPr>
              <p:spPr>
                <a:xfrm>
                  <a:off x="0" y="0"/>
                  <a:ext cx="480090" cy="150519"/>
                </a:xfrm>
                <a:custGeom>
                  <a:avLst/>
                  <a:gdLst/>
                  <a:ahLst/>
                  <a:cxnLst/>
                  <a:rect l="l" t="t" r="r" b="b"/>
                  <a:pathLst>
                    <a:path w="480090" h="150519">
                      <a:moveTo>
                        <a:pt x="0" y="0"/>
                      </a:moveTo>
                      <a:lnTo>
                        <a:pt x="480090" y="0"/>
                      </a:lnTo>
                      <a:lnTo>
                        <a:pt x="480090" y="150519"/>
                      </a:lnTo>
                      <a:lnTo>
                        <a:pt x="0" y="150519"/>
                      </a:lnTo>
                      <a:close/>
                    </a:path>
                  </a:pathLst>
                </a:custGeom>
                <a:solidFill>
                  <a:srgbClr val="FFFFFF"/>
                </a:solidFill>
                <a:ln w="3810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51" name="TextBox 51"/>
                <p:cNvSpPr txBox="1"/>
                <p:nvPr/>
              </p:nvSpPr>
              <p:spPr>
                <a:xfrm>
                  <a:off x="0" y="-38100"/>
                  <a:ext cx="480090" cy="18861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52" name="Freeform 52"/>
              <p:cNvSpPr/>
              <p:nvPr/>
            </p:nvSpPr>
            <p:spPr>
              <a:xfrm>
                <a:off x="32911" y="28322"/>
                <a:ext cx="1988654" cy="733678"/>
              </a:xfrm>
              <a:custGeom>
                <a:avLst/>
                <a:gdLst/>
                <a:ahLst/>
                <a:cxnLst/>
                <a:rect l="l" t="t" r="r" b="b"/>
                <a:pathLst>
                  <a:path w="1988654" h="733678">
                    <a:moveTo>
                      <a:pt x="0" y="0"/>
                    </a:moveTo>
                    <a:lnTo>
                      <a:pt x="1988654" y="0"/>
                    </a:lnTo>
                    <a:lnTo>
                      <a:pt x="1988654" y="733678"/>
                    </a:lnTo>
                    <a:lnTo>
                      <a:pt x="0" y="733678"/>
                    </a:lnTo>
                    <a:lnTo>
                      <a:pt x="0" y="0"/>
                    </a:lnTo>
                    <a:close/>
                  </a:path>
                </a:pathLst>
              </a:custGeom>
              <a:blipFill>
                <a:blip r:embed="rId11"/>
                <a:stretch>
                  <a:fillRect l="-18388" t="-46355" r="-13788" b="-4173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53" name="TextBox 53"/>
            <p:cNvSpPr txBox="1"/>
            <p:nvPr/>
          </p:nvSpPr>
          <p:spPr>
            <a:xfrm>
              <a:off x="390033" y="171139"/>
              <a:ext cx="15362142" cy="76517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733"/>
                </a:lnSpc>
                <a:spcBef>
                  <a:spcPct val="0"/>
                </a:spcBef>
              </a:pPr>
              <a:r>
                <a:rPr lang="en-US" sz="2666" dirty="0">
                  <a:solidFill>
                    <a:srgbClr val="2B3C62"/>
                  </a:solidFill>
                  <a:latin typeface="Futura"/>
                  <a:ea typeface="Futura"/>
                  <a:cs typeface="Futura"/>
                  <a:sym typeface="Futura"/>
                </a:rPr>
                <a:t>PHYSICAL LITERACY | WHY DOES PHYSICAL LITERACY MATTER?</a:t>
              </a:r>
            </a:p>
          </p:txBody>
        </p:sp>
      </p:grpSp>
      <p:grpSp>
        <p:nvGrpSpPr>
          <p:cNvPr id="2" name="Group 2"/>
          <p:cNvGrpSpPr/>
          <p:nvPr/>
        </p:nvGrpSpPr>
        <p:grpSpPr>
          <a:xfrm>
            <a:off x="9679916" y="4152087"/>
            <a:ext cx="3497580" cy="349758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7615" r="-761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32" name="Group 32"/>
          <p:cNvGrpSpPr/>
          <p:nvPr/>
        </p:nvGrpSpPr>
        <p:grpSpPr>
          <a:xfrm>
            <a:off x="753220" y="5298212"/>
            <a:ext cx="9315806" cy="900459"/>
            <a:chOff x="-5734" y="-5734"/>
            <a:chExt cx="3680318" cy="355737"/>
          </a:xfrm>
        </p:grpSpPr>
        <p:sp>
          <p:nvSpPr>
            <p:cNvPr id="33" name="Freeform 33"/>
            <p:cNvSpPr/>
            <p:nvPr/>
          </p:nvSpPr>
          <p:spPr>
            <a:xfrm>
              <a:off x="-5734" y="-5734"/>
              <a:ext cx="3680318" cy="355737"/>
            </a:xfrm>
            <a:custGeom>
              <a:avLst/>
              <a:gdLst/>
              <a:ahLst/>
              <a:cxnLst/>
              <a:rect l="l" t="t" r="r" b="b"/>
              <a:pathLst>
                <a:path w="3671717" h="304131">
                  <a:moveTo>
                    <a:pt x="8330" y="0"/>
                  </a:moveTo>
                  <a:lnTo>
                    <a:pt x="3663387" y="0"/>
                  </a:lnTo>
                  <a:cubicBezTo>
                    <a:pt x="3665597" y="0"/>
                    <a:pt x="3667715" y="878"/>
                    <a:pt x="3669278" y="2440"/>
                  </a:cubicBezTo>
                  <a:cubicBezTo>
                    <a:pt x="3670840" y="4002"/>
                    <a:pt x="3671717" y="6121"/>
                    <a:pt x="3671717" y="8330"/>
                  </a:cubicBezTo>
                  <a:lnTo>
                    <a:pt x="3671717" y="295801"/>
                  </a:lnTo>
                  <a:cubicBezTo>
                    <a:pt x="3671717" y="298010"/>
                    <a:pt x="3670840" y="300129"/>
                    <a:pt x="3669278" y="301691"/>
                  </a:cubicBezTo>
                  <a:cubicBezTo>
                    <a:pt x="3667715" y="303253"/>
                    <a:pt x="3665597" y="304131"/>
                    <a:pt x="3663387" y="304131"/>
                  </a:cubicBezTo>
                  <a:lnTo>
                    <a:pt x="8330" y="304131"/>
                  </a:lnTo>
                  <a:cubicBezTo>
                    <a:pt x="6121" y="304131"/>
                    <a:pt x="4002" y="303253"/>
                    <a:pt x="2440" y="301691"/>
                  </a:cubicBezTo>
                  <a:cubicBezTo>
                    <a:pt x="878" y="300129"/>
                    <a:pt x="0" y="298010"/>
                    <a:pt x="0" y="295801"/>
                  </a:cubicBezTo>
                  <a:lnTo>
                    <a:pt x="0" y="8330"/>
                  </a:lnTo>
                  <a:cubicBezTo>
                    <a:pt x="0" y="6121"/>
                    <a:pt x="878" y="4002"/>
                    <a:pt x="2440" y="2440"/>
                  </a:cubicBezTo>
                  <a:cubicBezTo>
                    <a:pt x="4002" y="878"/>
                    <a:pt x="6121" y="0"/>
                    <a:pt x="8330" y="0"/>
                  </a:cubicBezTo>
                  <a:close/>
                </a:path>
              </a:pathLst>
            </a:custGeom>
            <a:solidFill>
              <a:srgbClr val="FBB91A"/>
            </a:solidFill>
            <a:ln w="9525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4" name="TextBox 34"/>
            <p:cNvSpPr txBox="1"/>
            <p:nvPr/>
          </p:nvSpPr>
          <p:spPr>
            <a:xfrm>
              <a:off x="-4092" y="45913"/>
              <a:ext cx="3674584" cy="24363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053"/>
                </a:lnSpc>
              </a:pPr>
              <a:r>
                <a:rPr lang="en-US" sz="1466" dirty="0">
                  <a:solidFill>
                    <a:srgbClr val="2B3C62"/>
                  </a:solidFill>
                  <a:latin typeface="Futura"/>
                  <a:ea typeface="Futura"/>
                  <a:cs typeface="Futura"/>
                  <a:sym typeface="Futura"/>
                </a:rPr>
                <a:t>Recognising that </a:t>
              </a:r>
              <a:r>
                <a:rPr lang="en-US" sz="1466" b="1" dirty="0">
                  <a:solidFill>
                    <a:srgbClr val="2B3C62"/>
                  </a:solidFill>
                  <a:latin typeface="Futura Bold"/>
                  <a:ea typeface="Futura Bold"/>
                  <a:cs typeface="Futura Bold"/>
                  <a:sym typeface="Futura Bold"/>
                </a:rPr>
                <a:t>physical literacy is unique to each individual</a:t>
              </a:r>
              <a:r>
                <a:rPr lang="en-US" sz="1466" dirty="0">
                  <a:solidFill>
                    <a:srgbClr val="2B3C62"/>
                  </a:solidFill>
                  <a:latin typeface="Futura"/>
                  <a:ea typeface="Futura"/>
                  <a:cs typeface="Futura"/>
                  <a:sym typeface="Futura"/>
                </a:rPr>
                <a:t> helps </a:t>
              </a:r>
              <a:r>
                <a:rPr lang="en-US" sz="1466" b="1" dirty="0">
                  <a:solidFill>
                    <a:srgbClr val="2B3C62"/>
                  </a:solidFill>
                  <a:latin typeface="Futura Bold"/>
                  <a:ea typeface="Futura Bold"/>
                  <a:cs typeface="Futura Bold"/>
                  <a:sym typeface="Futura Bold"/>
                </a:rPr>
                <a:t>develop inclusive programmes</a:t>
              </a:r>
              <a:r>
                <a:rPr lang="en-US" sz="1466" dirty="0">
                  <a:solidFill>
                    <a:srgbClr val="2B3C62"/>
                  </a:solidFill>
                  <a:latin typeface="Futura"/>
                  <a:ea typeface="Futura"/>
                  <a:cs typeface="Futura"/>
                  <a:sym typeface="Futura"/>
                </a:rPr>
                <a:t>, </a:t>
              </a:r>
              <a:r>
                <a:rPr lang="en-US" sz="1466" b="1" dirty="0">
                  <a:solidFill>
                    <a:srgbClr val="2B3C62"/>
                  </a:solidFill>
                  <a:latin typeface="Futura Bold"/>
                  <a:ea typeface="Futura Bold"/>
                  <a:cs typeface="Futura Bold"/>
                  <a:sym typeface="Futura Bold"/>
                </a:rPr>
                <a:t>reduce inequalities</a:t>
              </a:r>
              <a:r>
                <a:rPr lang="en-US" sz="1466" dirty="0">
                  <a:solidFill>
                    <a:srgbClr val="2B3C62"/>
                  </a:solidFill>
                  <a:latin typeface="Futura"/>
                  <a:ea typeface="Futura"/>
                  <a:cs typeface="Futura"/>
                  <a:sym typeface="Futura"/>
                </a:rPr>
                <a:t>, fosters </a:t>
              </a:r>
              <a:r>
                <a:rPr lang="en-US" sz="1466" b="1" dirty="0">
                  <a:solidFill>
                    <a:srgbClr val="2B3C62"/>
                  </a:solidFill>
                  <a:latin typeface="Futura Bold"/>
                  <a:ea typeface="Futura Bold"/>
                  <a:cs typeface="Futura Bold"/>
                  <a:sym typeface="Futura Bold"/>
                </a:rPr>
                <a:t>positive relationships</a:t>
              </a:r>
              <a:r>
                <a:rPr lang="en-US" sz="1466" dirty="0">
                  <a:solidFill>
                    <a:srgbClr val="2B3C62"/>
                  </a:solidFill>
                  <a:latin typeface="Futura"/>
                  <a:ea typeface="Futura"/>
                  <a:cs typeface="Futura"/>
                  <a:sym typeface="Futura"/>
                </a:rPr>
                <a:t> with movement &amp;</a:t>
              </a:r>
              <a:r>
                <a:rPr lang="en-US" sz="1466" b="1" dirty="0">
                  <a:solidFill>
                    <a:srgbClr val="2B3C62"/>
                  </a:solidFill>
                  <a:latin typeface="Futura Bold"/>
                  <a:ea typeface="Futura Bold"/>
                  <a:cs typeface="Futura Bold"/>
                  <a:sym typeface="Futura Bold"/>
                </a:rPr>
                <a:t> supports lifelong participation</a:t>
              </a:r>
              <a:r>
                <a:rPr lang="en-US" sz="1466" dirty="0">
                  <a:solidFill>
                    <a:srgbClr val="2B3C62"/>
                  </a:solidFill>
                  <a:latin typeface="Futura"/>
                  <a:ea typeface="Futura"/>
                  <a:cs typeface="Futura"/>
                  <a:sym typeface="Futura"/>
                </a:rPr>
                <a:t> in physical activity</a:t>
              </a:r>
            </a:p>
          </p:txBody>
        </p:sp>
      </p:grpSp>
    </p:spTree>
    <p:extLst>
      <p:ext uri="{BB962C8B-B14F-4D97-AF65-F5344CB8AC3E}">
        <p14:creationId xmlns:p14="http://schemas.microsoft.com/office/powerpoint/2010/main" val="411885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ppt_x"/>
                                          </p:val>
                                        </p:tav>
                                        <p:tav tm="100000">
                                          <p:val>
                                            <p:strVal val="#ppt_x"/>
                                          </p:val>
                                        </p:tav>
                                      </p:tavLst>
                                    </p:anim>
                                    <p:anim calcmode="lin" valueType="num">
                                      <p:cBhvr additive="base">
                                        <p:cTn id="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6"/>
                                        </p:tgtEl>
                                        <p:attrNameLst>
                                          <p:attrName>style.visibility</p:attrName>
                                        </p:attrNameLst>
                                      </p:cBhvr>
                                      <p:to>
                                        <p:strVal val="visible"/>
                                      </p:to>
                                    </p:set>
                                    <p:anim calcmode="lin" valueType="num">
                                      <p:cBhvr additive="base">
                                        <p:cTn id="13" dur="500" fill="hold"/>
                                        <p:tgtEl>
                                          <p:spTgt spid="56"/>
                                        </p:tgtEl>
                                        <p:attrNameLst>
                                          <p:attrName>ppt_x</p:attrName>
                                        </p:attrNameLst>
                                      </p:cBhvr>
                                      <p:tavLst>
                                        <p:tav tm="0">
                                          <p:val>
                                            <p:strVal val="#ppt_x"/>
                                          </p:val>
                                        </p:tav>
                                        <p:tav tm="100000">
                                          <p:val>
                                            <p:strVal val="#ppt_x"/>
                                          </p:val>
                                        </p:tav>
                                      </p:tavLst>
                                    </p:anim>
                                    <p:anim calcmode="lin" valueType="num">
                                      <p:cBhvr additive="base">
                                        <p:cTn id="14"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260023" y="634434"/>
            <a:ext cx="5136623" cy="3754737"/>
            <a:chOff x="0" y="-55437"/>
            <a:chExt cx="2029283" cy="1483353"/>
          </a:xfrm>
        </p:grpSpPr>
        <p:sp>
          <p:nvSpPr>
            <p:cNvPr id="5" name="Freeform 5"/>
            <p:cNvSpPr/>
            <p:nvPr/>
          </p:nvSpPr>
          <p:spPr>
            <a:xfrm>
              <a:off x="0" y="0"/>
              <a:ext cx="2029283" cy="1397628"/>
            </a:xfrm>
            <a:custGeom>
              <a:avLst/>
              <a:gdLst/>
              <a:ahLst/>
              <a:cxnLst/>
              <a:rect l="l" t="t" r="r" b="b"/>
              <a:pathLst>
                <a:path w="2029283" h="1397628">
                  <a:moveTo>
                    <a:pt x="15072" y="0"/>
                  </a:moveTo>
                  <a:lnTo>
                    <a:pt x="2014211" y="0"/>
                  </a:lnTo>
                  <a:cubicBezTo>
                    <a:pt x="2022535" y="0"/>
                    <a:pt x="2029283" y="6748"/>
                    <a:pt x="2029283" y="15072"/>
                  </a:cubicBezTo>
                  <a:lnTo>
                    <a:pt x="2029283" y="1382556"/>
                  </a:lnTo>
                  <a:cubicBezTo>
                    <a:pt x="2029283" y="1390880"/>
                    <a:pt x="2022535" y="1397628"/>
                    <a:pt x="2014211" y="1397628"/>
                  </a:cubicBezTo>
                  <a:lnTo>
                    <a:pt x="15072" y="1397628"/>
                  </a:lnTo>
                  <a:cubicBezTo>
                    <a:pt x="6748" y="1397628"/>
                    <a:pt x="0" y="1390880"/>
                    <a:pt x="0" y="1382556"/>
                  </a:cubicBezTo>
                  <a:lnTo>
                    <a:pt x="0" y="15072"/>
                  </a:lnTo>
                  <a:cubicBezTo>
                    <a:pt x="0" y="6748"/>
                    <a:pt x="6748" y="0"/>
                    <a:pt x="15072" y="0"/>
                  </a:cubicBezTo>
                  <a:close/>
                </a:path>
              </a:pathLst>
            </a:custGeom>
            <a:solidFill>
              <a:srgbClr val="FFFFFF"/>
            </a:solidFill>
            <a:ln w="38100" cap="sq">
              <a:solidFill>
                <a:srgbClr val="FF3131"/>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6" name="TextBox 6"/>
            <p:cNvSpPr txBox="1"/>
            <p:nvPr/>
          </p:nvSpPr>
          <p:spPr>
            <a:xfrm>
              <a:off x="0" y="-55437"/>
              <a:ext cx="2029283" cy="148335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53"/>
                </a:lnSpc>
              </a:pPr>
              <a:r>
                <a:rPr lang="en-US" sz="1466" b="1" dirty="0">
                  <a:solidFill>
                    <a:srgbClr val="FF3131"/>
                  </a:solidFill>
                  <a:latin typeface="Futura Bold"/>
                  <a:ea typeface="Futura Bold"/>
                  <a:cs typeface="Futura Bold"/>
                  <a:sym typeface="Futura Bold"/>
                </a:rPr>
                <a:t>OUR ASPIRATION FOR CHANGE</a:t>
              </a:r>
            </a:p>
            <a:p>
              <a:pPr algn="l">
                <a:lnSpc>
                  <a:spcPts val="2053"/>
                </a:lnSpc>
              </a:pPr>
              <a:r>
                <a:rPr lang="en-US" sz="1466" dirty="0">
                  <a:solidFill>
                    <a:srgbClr val="2B3C62"/>
                  </a:solidFill>
                  <a:latin typeface="Futura"/>
                  <a:ea typeface="Futura"/>
                  <a:cs typeface="Futura"/>
                  <a:sym typeface="Futura"/>
                </a:rPr>
                <a:t>Our aspiration is to </a:t>
              </a:r>
              <a:r>
                <a:rPr lang="en-US" sz="1466" b="1" dirty="0">
                  <a:solidFill>
                    <a:srgbClr val="2B3C62"/>
                  </a:solidFill>
                  <a:latin typeface="Futura Bold"/>
                  <a:ea typeface="Futura Bold"/>
                  <a:cs typeface="Futura Bold"/>
                  <a:sym typeface="Futura Bold"/>
                </a:rPr>
                <a:t>use physical literacy as a transformative framework to offer an alternative, strengths-based approach to </a:t>
              </a:r>
            </a:p>
            <a:p>
              <a:pPr>
                <a:lnSpc>
                  <a:spcPts val="2053"/>
                </a:lnSpc>
              </a:pPr>
              <a:r>
                <a:rPr lang="en-US" sz="1450" b="1" dirty="0">
                  <a:solidFill>
                    <a:srgbClr val="2B3C62"/>
                  </a:solidFill>
                  <a:latin typeface="Futura Bold"/>
                  <a:ea typeface="Futura Bold"/>
                  <a:cs typeface="Futura Bold"/>
                  <a:sym typeface="Futura Bold"/>
                </a:rPr>
                <a:t>supporting children and their families who have been identified as having an unhealthy weight through the NCMP</a:t>
              </a:r>
              <a:r>
                <a:rPr lang="en-US" sz="1450" dirty="0">
                  <a:solidFill>
                    <a:srgbClr val="2B3C62"/>
                  </a:solidFill>
                  <a:latin typeface="Futura"/>
                  <a:ea typeface="Futura"/>
                  <a:cs typeface="Futura"/>
                  <a:sym typeface="Futura"/>
                </a:rPr>
                <a:t>.  </a:t>
              </a:r>
            </a:p>
            <a:p>
              <a:pPr>
                <a:lnSpc>
                  <a:spcPts val="2053"/>
                </a:lnSpc>
              </a:pPr>
              <a:r>
                <a:rPr lang="en-US" sz="1450">
                  <a:solidFill>
                    <a:srgbClr val="2B3C62"/>
                  </a:solidFill>
                  <a:latin typeface="Futura"/>
                  <a:ea typeface="Futura"/>
                  <a:cs typeface="Futura"/>
                  <a:sym typeface="Futura"/>
                </a:rPr>
                <a:t>We seek to </a:t>
              </a:r>
              <a:r>
                <a:rPr lang="en-US" sz="1450" b="1" dirty="0">
                  <a:solidFill>
                    <a:srgbClr val="2B3C62"/>
                  </a:solidFill>
                  <a:latin typeface="Futura Bold"/>
                  <a:ea typeface="Futura Bold"/>
                  <a:cs typeface="Futura Bold"/>
                  <a:sym typeface="Futura Bold"/>
                </a:rPr>
                <a:t>create inclusive, empowering environments that support long-term health and wellbeing for children</a:t>
              </a:r>
              <a:r>
                <a:rPr lang="en-US" sz="1450" dirty="0">
                  <a:solidFill>
                    <a:srgbClr val="2B3C62"/>
                  </a:solidFill>
                  <a:latin typeface="Futura"/>
                  <a:ea typeface="Futura"/>
                  <a:cs typeface="Futura"/>
                  <a:sym typeface="Futura"/>
                </a:rPr>
                <a:t> both within and beyond the school setting.</a:t>
              </a:r>
              <a:endParaRPr lang="en-US" sz="1450" dirty="0">
                <a:solidFill>
                  <a:srgbClr val="2B3C62"/>
                </a:solidFill>
                <a:latin typeface="Futura"/>
                <a:ea typeface="Futura"/>
                <a:cs typeface="Futura"/>
              </a:endParaRPr>
            </a:p>
          </p:txBody>
        </p:sp>
      </p:grpSp>
      <p:grpSp>
        <p:nvGrpSpPr>
          <p:cNvPr id="19" name="Group 19"/>
          <p:cNvGrpSpPr/>
          <p:nvPr/>
        </p:nvGrpSpPr>
        <p:grpSpPr>
          <a:xfrm>
            <a:off x="5588924" y="856067"/>
            <a:ext cx="6255914" cy="5513687"/>
            <a:chOff x="0" y="-42863"/>
            <a:chExt cx="2471472" cy="2178247"/>
          </a:xfrm>
        </p:grpSpPr>
        <p:sp>
          <p:nvSpPr>
            <p:cNvPr id="20" name="Freeform 20"/>
            <p:cNvSpPr/>
            <p:nvPr/>
          </p:nvSpPr>
          <p:spPr>
            <a:xfrm>
              <a:off x="0" y="0"/>
              <a:ext cx="2451092" cy="2092522"/>
            </a:xfrm>
            <a:custGeom>
              <a:avLst/>
              <a:gdLst/>
              <a:ahLst/>
              <a:cxnLst/>
              <a:rect l="l" t="t" r="r" b="b"/>
              <a:pathLst>
                <a:path w="2451092" h="2092522">
                  <a:moveTo>
                    <a:pt x="12478" y="0"/>
                  </a:moveTo>
                  <a:lnTo>
                    <a:pt x="2438614" y="0"/>
                  </a:lnTo>
                  <a:cubicBezTo>
                    <a:pt x="2441924" y="0"/>
                    <a:pt x="2445097" y="1315"/>
                    <a:pt x="2447438" y="3655"/>
                  </a:cubicBezTo>
                  <a:cubicBezTo>
                    <a:pt x="2449778" y="5995"/>
                    <a:pt x="2451092" y="9169"/>
                    <a:pt x="2451092" y="12478"/>
                  </a:cubicBezTo>
                  <a:lnTo>
                    <a:pt x="2451092" y="2080044"/>
                  </a:lnTo>
                  <a:cubicBezTo>
                    <a:pt x="2451092" y="2083353"/>
                    <a:pt x="2449778" y="2086527"/>
                    <a:pt x="2447438" y="2088867"/>
                  </a:cubicBezTo>
                  <a:cubicBezTo>
                    <a:pt x="2445097" y="2091207"/>
                    <a:pt x="2441924" y="2092522"/>
                    <a:pt x="2438614" y="2092522"/>
                  </a:cubicBezTo>
                  <a:lnTo>
                    <a:pt x="12478" y="2092522"/>
                  </a:lnTo>
                  <a:cubicBezTo>
                    <a:pt x="9169" y="2092522"/>
                    <a:pt x="5995" y="2091207"/>
                    <a:pt x="3655" y="2088867"/>
                  </a:cubicBezTo>
                  <a:cubicBezTo>
                    <a:pt x="1315" y="2086527"/>
                    <a:pt x="0" y="2083353"/>
                    <a:pt x="0" y="2080044"/>
                  </a:cubicBezTo>
                  <a:lnTo>
                    <a:pt x="0" y="12478"/>
                  </a:lnTo>
                  <a:cubicBezTo>
                    <a:pt x="0" y="9169"/>
                    <a:pt x="1315" y="5995"/>
                    <a:pt x="3655" y="3655"/>
                  </a:cubicBezTo>
                  <a:cubicBezTo>
                    <a:pt x="5995" y="1315"/>
                    <a:pt x="9169" y="0"/>
                    <a:pt x="12478" y="0"/>
                  </a:cubicBezTo>
                  <a:close/>
                </a:path>
              </a:pathLst>
            </a:custGeom>
            <a:solidFill>
              <a:srgbClr val="FFFFFF"/>
            </a:solidFill>
            <a:ln w="38100" cap="sq">
              <a:solidFill>
                <a:srgbClr val="0BBF64"/>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1" name="TextBox 21"/>
            <p:cNvSpPr txBox="1"/>
            <p:nvPr/>
          </p:nvSpPr>
          <p:spPr>
            <a:xfrm>
              <a:off x="20380" y="-42863"/>
              <a:ext cx="2451092" cy="217824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053"/>
                </a:lnSpc>
              </a:pPr>
              <a:r>
                <a:rPr lang="en-US" sz="1466" b="1" dirty="0">
                  <a:solidFill>
                    <a:srgbClr val="0BBF64"/>
                  </a:solidFill>
                  <a:latin typeface="Futura Bold"/>
                  <a:ea typeface="Futura Bold"/>
                  <a:cs typeface="Futura Bold"/>
                  <a:sym typeface="Futura Bold"/>
                </a:rPr>
                <a:t>OUR PROJECT OBJECTIVES</a:t>
              </a:r>
            </a:p>
            <a:p>
              <a:pPr>
                <a:lnSpc>
                  <a:spcPts val="2053"/>
                </a:lnSpc>
              </a:pPr>
              <a:r>
                <a:rPr lang="en-US" sz="1450" dirty="0">
                  <a:solidFill>
                    <a:srgbClr val="2B3C62"/>
                  </a:solidFill>
                  <a:latin typeface="Futura"/>
                  <a:ea typeface="Futura"/>
                  <a:cs typeface="Futura"/>
                  <a:sym typeface="Futura"/>
                </a:rPr>
                <a:t>1. To </a:t>
              </a:r>
              <a:r>
                <a:rPr lang="en-US" sz="1450" b="1" dirty="0">
                  <a:solidFill>
                    <a:srgbClr val="2B3C62"/>
                  </a:solidFill>
                  <a:latin typeface="Futura Bold"/>
                  <a:ea typeface="Futura Bold"/>
                  <a:cs typeface="Futura Bold"/>
                  <a:sym typeface="Futura Bold"/>
                </a:rPr>
                <a:t>upskill a workforce that truly understands physical literacy and </a:t>
              </a:r>
              <a:r>
                <a:rPr lang="en-US" sz="1450" b="1">
                  <a:solidFill>
                    <a:srgbClr val="2B3C62"/>
                  </a:solidFill>
                  <a:latin typeface="Futura Bold"/>
                  <a:ea typeface="Futura Bold"/>
                  <a:cs typeface="Futura Bold"/>
                  <a:sym typeface="Futura Bold"/>
                </a:rPr>
                <a:t>can apply a physical literacy informed approach</a:t>
              </a:r>
              <a:r>
                <a:rPr lang="en-US" sz="1450" b="1">
                  <a:solidFill>
                    <a:srgbClr val="2B3C62"/>
                  </a:solidFill>
                  <a:latin typeface="Futura Bold"/>
                  <a:ea typeface="Futura Bold"/>
                  <a:cs typeface="Futura Bold"/>
                  <a:sym typeface="Futura"/>
                </a:rPr>
                <a:t>.</a:t>
              </a:r>
              <a:r>
                <a:rPr lang="en-US" sz="1450" dirty="0">
                  <a:solidFill>
                    <a:srgbClr val="2B3C62"/>
                  </a:solidFill>
                  <a:latin typeface="Futura"/>
                  <a:ea typeface="Futura"/>
                  <a:cs typeface="Futura"/>
                  <a:sym typeface="Futura"/>
                </a:rPr>
                <a:t> </a:t>
              </a:r>
              <a:endParaRPr lang="en-US" sz="1450" dirty="0">
                <a:solidFill>
                  <a:srgbClr val="2B3C62"/>
                </a:solidFill>
                <a:latin typeface="Futura"/>
                <a:ea typeface="Futura"/>
                <a:cs typeface="Futura"/>
              </a:endParaRPr>
            </a:p>
            <a:p>
              <a:pPr>
                <a:lnSpc>
                  <a:spcPts val="2053"/>
                </a:lnSpc>
              </a:pPr>
              <a:endParaRPr lang="en-US" sz="1450" dirty="0">
                <a:solidFill>
                  <a:srgbClr val="2B3C62"/>
                </a:solidFill>
                <a:latin typeface="Futura"/>
                <a:ea typeface="Futura"/>
                <a:cs typeface="Futura"/>
                <a:sym typeface="Futura"/>
              </a:endParaRPr>
            </a:p>
            <a:p>
              <a:pPr>
                <a:lnSpc>
                  <a:spcPts val="2053"/>
                </a:lnSpc>
              </a:pPr>
              <a:r>
                <a:rPr lang="en-US" sz="1450" dirty="0">
                  <a:solidFill>
                    <a:srgbClr val="2B3C62"/>
                  </a:solidFill>
                  <a:latin typeface="Futura"/>
                  <a:ea typeface="Futura"/>
                  <a:cs typeface="Futura"/>
                  <a:sym typeface="Futura"/>
                </a:rPr>
                <a:t>2. Use </a:t>
              </a:r>
              <a:r>
                <a:rPr lang="en-US" sz="1450" b="1" dirty="0">
                  <a:solidFill>
                    <a:srgbClr val="2B3C62"/>
                  </a:solidFill>
                  <a:latin typeface="Futura Bold"/>
                  <a:ea typeface="Futura Bold"/>
                  <a:cs typeface="Futura Bold"/>
                  <a:sym typeface="Futura Bold"/>
                </a:rPr>
                <a:t>physical literacy to design a coordinated and consistent approach to working and supporting children and their families</a:t>
              </a:r>
              <a:r>
                <a:rPr lang="en-US" sz="1450" dirty="0">
                  <a:solidFill>
                    <a:srgbClr val="2B3C62"/>
                  </a:solidFill>
                  <a:latin typeface="Futura"/>
                  <a:ea typeface="Futura"/>
                  <a:cs typeface="Futura"/>
                  <a:sym typeface="Futura"/>
                </a:rPr>
                <a:t> to </a:t>
              </a:r>
              <a:r>
                <a:rPr lang="en-US" sz="1450">
                  <a:solidFill>
                    <a:srgbClr val="2B3C62"/>
                  </a:solidFill>
                  <a:latin typeface="Futura"/>
                  <a:ea typeface="Futura"/>
                  <a:cs typeface="Futura"/>
                  <a:sym typeface="Futura"/>
                </a:rPr>
                <a:t>increase their enjoyment  and create long-term </a:t>
              </a:r>
              <a:r>
                <a:rPr lang="en-US" sz="1450" dirty="0">
                  <a:solidFill>
                    <a:srgbClr val="2B3C62"/>
                  </a:solidFill>
                  <a:latin typeface="Futura"/>
                  <a:ea typeface="Futura"/>
                  <a:cs typeface="Futura"/>
                  <a:sym typeface="Futura"/>
                </a:rPr>
                <a:t>sustainable healthy habits. </a:t>
              </a:r>
              <a:endParaRPr lang="en-US" sz="1450" dirty="0">
                <a:solidFill>
                  <a:srgbClr val="2B3C62"/>
                </a:solidFill>
                <a:latin typeface="Futura"/>
                <a:ea typeface="Futura"/>
                <a:cs typeface="Futura"/>
              </a:endParaRPr>
            </a:p>
            <a:p>
              <a:pPr>
                <a:lnSpc>
                  <a:spcPts val="933"/>
                </a:lnSpc>
              </a:pPr>
              <a:endParaRPr lang="en-US" sz="1466" dirty="0">
                <a:solidFill>
                  <a:srgbClr val="2B3C62"/>
                </a:solidFill>
                <a:latin typeface="Futura"/>
                <a:ea typeface="Futura"/>
                <a:cs typeface="Futura"/>
                <a:sym typeface="Futura"/>
              </a:endParaRPr>
            </a:p>
            <a:p>
              <a:pPr>
                <a:lnSpc>
                  <a:spcPts val="2053"/>
                </a:lnSpc>
              </a:pPr>
              <a:r>
                <a:rPr lang="en-US" sz="1450" dirty="0">
                  <a:solidFill>
                    <a:srgbClr val="2B3C62"/>
                  </a:solidFill>
                  <a:latin typeface="Futura"/>
                  <a:ea typeface="Futura"/>
                  <a:cs typeface="Futura"/>
                  <a:sym typeface="Futura"/>
                </a:rPr>
                <a:t>3. Identify schools with higher concentrations of children with an unhealthy weight and look to </a:t>
              </a:r>
              <a:r>
                <a:rPr lang="en-US" sz="1450" b="1" dirty="0">
                  <a:solidFill>
                    <a:srgbClr val="2B3C62"/>
                  </a:solidFill>
                  <a:latin typeface="Futura Bold"/>
                  <a:ea typeface="Futura Bold"/>
                  <a:cs typeface="Futura Bold"/>
                  <a:sym typeface="Futura Bold"/>
                </a:rPr>
                <a:t>co-design bespoke delivery models to </a:t>
              </a:r>
              <a:r>
                <a:rPr lang="en-US" sz="1450" b="1">
                  <a:solidFill>
                    <a:srgbClr val="2B3C62"/>
                  </a:solidFill>
                  <a:latin typeface="Futura Bold"/>
                  <a:ea typeface="Futura Bold"/>
                  <a:cs typeface="Futura Bold"/>
                  <a:sym typeface="Futura Bold"/>
                </a:rPr>
                <a:t>suit the needs of the children</a:t>
              </a:r>
              <a:r>
                <a:rPr lang="en-US" sz="1450" b="1">
                  <a:solidFill>
                    <a:srgbClr val="2B3C62"/>
                  </a:solidFill>
                  <a:latin typeface="Futura Bold"/>
                  <a:ea typeface="Futura Bold"/>
                  <a:cs typeface="Futura Bold"/>
                  <a:sym typeface="Futura"/>
                </a:rPr>
                <a:t>.</a:t>
              </a:r>
              <a:r>
                <a:rPr lang="en-US" sz="1450" dirty="0">
                  <a:solidFill>
                    <a:srgbClr val="2B3C62"/>
                  </a:solidFill>
                  <a:latin typeface="Futura"/>
                  <a:ea typeface="Futura"/>
                  <a:cs typeface="Futura"/>
                  <a:sym typeface="Futura"/>
                </a:rPr>
                <a:t> </a:t>
              </a:r>
              <a:endParaRPr lang="en-US" sz="1450" dirty="0">
                <a:solidFill>
                  <a:srgbClr val="2B3C62"/>
                </a:solidFill>
                <a:latin typeface="Futura"/>
                <a:ea typeface="Futura"/>
                <a:cs typeface="Futura"/>
              </a:endParaRPr>
            </a:p>
            <a:p>
              <a:pPr>
                <a:lnSpc>
                  <a:spcPts val="2053"/>
                </a:lnSpc>
              </a:pPr>
              <a:endParaRPr lang="en-US" sz="1450" dirty="0">
                <a:solidFill>
                  <a:srgbClr val="2B3C62"/>
                </a:solidFill>
                <a:latin typeface="Futura"/>
                <a:ea typeface="Futura"/>
                <a:cs typeface="Futura"/>
                <a:sym typeface="Futura"/>
              </a:endParaRPr>
            </a:p>
            <a:p>
              <a:pPr>
                <a:lnSpc>
                  <a:spcPts val="2053"/>
                </a:lnSpc>
              </a:pPr>
              <a:r>
                <a:rPr lang="en-US" sz="1450" dirty="0">
                  <a:solidFill>
                    <a:srgbClr val="2B3C62"/>
                  </a:solidFill>
                  <a:latin typeface="Futura"/>
                  <a:ea typeface="Futura"/>
                  <a:cs typeface="Futura"/>
                  <a:sym typeface="Futura"/>
                </a:rPr>
                <a:t>4. Use </a:t>
              </a:r>
              <a:r>
                <a:rPr lang="en-US" sz="1450" b="1" dirty="0">
                  <a:solidFill>
                    <a:srgbClr val="2B3C62"/>
                  </a:solidFill>
                  <a:latin typeface="Futura Bold"/>
                  <a:ea typeface="Futura Bold"/>
                  <a:cs typeface="Futura Bold"/>
                  <a:sym typeface="Futura Bold"/>
                </a:rPr>
                <a:t>youth voice to better understand the issues and reluctances of engaging in physical activity</a:t>
              </a:r>
              <a:r>
                <a:rPr lang="en-US" sz="1450">
                  <a:solidFill>
                    <a:srgbClr val="2B3C62"/>
                  </a:solidFill>
                  <a:latin typeface="Futura"/>
                  <a:ea typeface="Futura"/>
                  <a:cs typeface="Futura"/>
                  <a:sym typeface="Futura"/>
                </a:rPr>
                <a:t> and movement. </a:t>
              </a:r>
              <a:endParaRPr lang="en-US" sz="1450" dirty="0">
                <a:solidFill>
                  <a:srgbClr val="2B3C62"/>
                </a:solidFill>
                <a:latin typeface="Futura"/>
                <a:ea typeface="Futura"/>
                <a:cs typeface="Futura"/>
              </a:endParaRPr>
            </a:p>
            <a:p>
              <a:pPr>
                <a:lnSpc>
                  <a:spcPts val="2053"/>
                </a:lnSpc>
              </a:pPr>
              <a:endParaRPr lang="en-US" sz="1450" dirty="0">
                <a:solidFill>
                  <a:srgbClr val="2B3C62"/>
                </a:solidFill>
                <a:latin typeface="Futura"/>
                <a:ea typeface="Futura"/>
                <a:cs typeface="Futura"/>
                <a:sym typeface="Futura"/>
              </a:endParaRPr>
            </a:p>
            <a:p>
              <a:pPr>
                <a:lnSpc>
                  <a:spcPts val="2053"/>
                </a:lnSpc>
              </a:pPr>
              <a:r>
                <a:rPr lang="en-US" sz="1466" dirty="0">
                  <a:solidFill>
                    <a:srgbClr val="2B3C62"/>
                  </a:solidFill>
                  <a:latin typeface="Futura"/>
                  <a:ea typeface="Futura"/>
                  <a:cs typeface="Futura"/>
                  <a:sym typeface="Futura"/>
                </a:rPr>
                <a:t>5. Create environments where </a:t>
              </a:r>
              <a:r>
                <a:rPr lang="en-US" sz="1466" b="1" dirty="0">
                  <a:solidFill>
                    <a:srgbClr val="2B3C62"/>
                  </a:solidFill>
                  <a:latin typeface="Futura Bold"/>
                  <a:ea typeface="Futura Bold"/>
                  <a:cs typeface="Futura Bold"/>
                  <a:sym typeface="Futura Bold"/>
                </a:rPr>
                <a:t>positive physical activity and movement experiences become habitual</a:t>
              </a:r>
              <a:r>
                <a:rPr lang="en-US" sz="1466" dirty="0">
                  <a:solidFill>
                    <a:srgbClr val="2B3C62"/>
                  </a:solidFill>
                  <a:latin typeface="Futura"/>
                  <a:ea typeface="Futura"/>
                  <a:cs typeface="Futura"/>
                  <a:sym typeface="Futura"/>
                </a:rPr>
                <a:t> and sustainable for everyone involved. </a:t>
              </a:r>
            </a:p>
          </p:txBody>
        </p:sp>
      </p:grpSp>
      <p:grpSp>
        <p:nvGrpSpPr>
          <p:cNvPr id="33" name="Group 32">
            <a:extLst>
              <a:ext uri="{FF2B5EF4-FFF2-40B4-BE49-F238E27FC236}">
                <a16:creationId xmlns:a16="http://schemas.microsoft.com/office/drawing/2014/main" id="{F4AB0C9D-8818-E0FD-3632-11B1A0F1522B}"/>
              </a:ext>
            </a:extLst>
          </p:cNvPr>
          <p:cNvGrpSpPr/>
          <p:nvPr/>
        </p:nvGrpSpPr>
        <p:grpSpPr>
          <a:xfrm>
            <a:off x="260023" y="113566"/>
            <a:ext cx="11839647" cy="6556342"/>
            <a:chOff x="390033" y="170349"/>
            <a:chExt cx="17759471" cy="9834513"/>
          </a:xfrm>
        </p:grpSpPr>
        <p:sp>
          <p:nvSpPr>
            <p:cNvPr id="2" name="AutoShape 2"/>
            <p:cNvSpPr/>
            <p:nvPr/>
          </p:nvSpPr>
          <p:spPr>
            <a:xfrm flipV="1">
              <a:off x="514350" y="9677551"/>
              <a:ext cx="17373466" cy="88"/>
            </a:xfrm>
            <a:prstGeom prst="line">
              <a:avLst/>
            </a:prstGeom>
            <a:ln w="38100" cap="flat">
              <a:solidFill>
                <a:srgbClr val="FF3131"/>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3" name="AutoShape 3"/>
            <p:cNvSpPr/>
            <p:nvPr/>
          </p:nvSpPr>
          <p:spPr>
            <a:xfrm>
              <a:off x="390034" y="1047838"/>
              <a:ext cx="15419911" cy="0"/>
            </a:xfrm>
            <a:prstGeom prst="line">
              <a:avLst/>
            </a:prstGeom>
            <a:ln w="38100" cap="flat">
              <a:solidFill>
                <a:srgbClr val="00BF63"/>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7" name="AutoShape 7"/>
            <p:cNvSpPr/>
            <p:nvPr/>
          </p:nvSpPr>
          <p:spPr>
            <a:xfrm flipH="1" flipV="1">
              <a:off x="17868766" y="1844401"/>
              <a:ext cx="0" cy="7833238"/>
            </a:xfrm>
            <a:prstGeom prst="line">
              <a:avLst/>
            </a:prstGeom>
            <a:ln w="38100" cap="flat">
              <a:solidFill>
                <a:srgbClr val="1F48FF"/>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8" name="Freeform 8"/>
            <p:cNvSpPr/>
            <p:nvPr/>
          </p:nvSpPr>
          <p:spPr>
            <a:xfrm>
              <a:off x="390033" y="9350416"/>
              <a:ext cx="945921" cy="654446"/>
            </a:xfrm>
            <a:custGeom>
              <a:avLst/>
              <a:gdLst/>
              <a:ahLst/>
              <a:cxnLst/>
              <a:rect l="l" t="t" r="r" b="b"/>
              <a:pathLst>
                <a:path w="945921" h="654446">
                  <a:moveTo>
                    <a:pt x="0" y="0"/>
                  </a:moveTo>
                  <a:lnTo>
                    <a:pt x="945922" y="0"/>
                  </a:lnTo>
                  <a:lnTo>
                    <a:pt x="945922" y="654446"/>
                  </a:lnTo>
                  <a:lnTo>
                    <a:pt x="0" y="654446"/>
                  </a:lnTo>
                  <a:lnTo>
                    <a:pt x="0" y="0"/>
                  </a:lnTo>
                  <a:close/>
                </a:path>
              </a:pathLst>
            </a:custGeom>
            <a:blipFill>
              <a:blip r:embed="rId2"/>
              <a:stretch>
                <a:fillRect l="-79999" t="-83361" r="-80248" b="-82596"/>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9" name="Group 9"/>
            <p:cNvGrpSpPr/>
            <p:nvPr/>
          </p:nvGrpSpPr>
          <p:grpSpPr>
            <a:xfrm>
              <a:off x="1335955" y="9391889"/>
              <a:ext cx="1822844" cy="571500"/>
              <a:chOff x="0" y="0"/>
              <a:chExt cx="2430458" cy="762000"/>
            </a:xfrm>
          </p:grpSpPr>
          <p:grpSp>
            <p:nvGrpSpPr>
              <p:cNvPr id="10" name="Group 10"/>
              <p:cNvGrpSpPr/>
              <p:nvPr/>
            </p:nvGrpSpPr>
            <p:grpSpPr>
              <a:xfrm>
                <a:off x="0" y="0"/>
                <a:ext cx="2430458" cy="762000"/>
                <a:chOff x="0" y="0"/>
                <a:chExt cx="480090" cy="150519"/>
              </a:xfrm>
            </p:grpSpPr>
            <p:sp>
              <p:nvSpPr>
                <p:cNvPr id="11" name="Freeform 11"/>
                <p:cNvSpPr/>
                <p:nvPr/>
              </p:nvSpPr>
              <p:spPr>
                <a:xfrm>
                  <a:off x="0" y="0"/>
                  <a:ext cx="480090" cy="150519"/>
                </a:xfrm>
                <a:custGeom>
                  <a:avLst/>
                  <a:gdLst/>
                  <a:ahLst/>
                  <a:cxnLst/>
                  <a:rect l="l" t="t" r="r" b="b"/>
                  <a:pathLst>
                    <a:path w="480090" h="150519">
                      <a:moveTo>
                        <a:pt x="0" y="0"/>
                      </a:moveTo>
                      <a:lnTo>
                        <a:pt x="480090" y="0"/>
                      </a:lnTo>
                      <a:lnTo>
                        <a:pt x="480090" y="150519"/>
                      </a:lnTo>
                      <a:lnTo>
                        <a:pt x="0" y="150519"/>
                      </a:lnTo>
                      <a:close/>
                    </a:path>
                  </a:pathLst>
                </a:custGeom>
                <a:solidFill>
                  <a:srgbClr val="FFFFFF"/>
                </a:solidFill>
                <a:ln w="3810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2" name="TextBox 12"/>
                <p:cNvSpPr txBox="1"/>
                <p:nvPr/>
              </p:nvSpPr>
              <p:spPr>
                <a:xfrm>
                  <a:off x="0" y="-38100"/>
                  <a:ext cx="480090" cy="18861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3" name="Freeform 13"/>
              <p:cNvSpPr/>
              <p:nvPr/>
            </p:nvSpPr>
            <p:spPr>
              <a:xfrm>
                <a:off x="94219" y="136489"/>
                <a:ext cx="2242021" cy="489022"/>
              </a:xfrm>
              <a:custGeom>
                <a:avLst/>
                <a:gdLst/>
                <a:ahLst/>
                <a:cxnLst/>
                <a:rect l="l" t="t" r="r" b="b"/>
                <a:pathLst>
                  <a:path w="2242021" h="489022">
                    <a:moveTo>
                      <a:pt x="0" y="0"/>
                    </a:moveTo>
                    <a:lnTo>
                      <a:pt x="2242020" y="0"/>
                    </a:lnTo>
                    <a:lnTo>
                      <a:pt x="2242020" y="489022"/>
                    </a:lnTo>
                    <a:lnTo>
                      <a:pt x="0" y="48902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grpSp>
          <p:nvGrpSpPr>
            <p:cNvPr id="14" name="Group 14"/>
            <p:cNvGrpSpPr/>
            <p:nvPr/>
          </p:nvGrpSpPr>
          <p:grpSpPr>
            <a:xfrm>
              <a:off x="3158798" y="9391889"/>
              <a:ext cx="1822844" cy="571500"/>
              <a:chOff x="0" y="0"/>
              <a:chExt cx="2430458" cy="762000"/>
            </a:xfrm>
          </p:grpSpPr>
          <p:grpSp>
            <p:nvGrpSpPr>
              <p:cNvPr id="15" name="Group 15"/>
              <p:cNvGrpSpPr/>
              <p:nvPr/>
            </p:nvGrpSpPr>
            <p:grpSpPr>
              <a:xfrm>
                <a:off x="0" y="0"/>
                <a:ext cx="2430458" cy="762000"/>
                <a:chOff x="0" y="0"/>
                <a:chExt cx="480090" cy="150519"/>
              </a:xfrm>
            </p:grpSpPr>
            <p:sp>
              <p:nvSpPr>
                <p:cNvPr id="16" name="Freeform 16"/>
                <p:cNvSpPr/>
                <p:nvPr/>
              </p:nvSpPr>
              <p:spPr>
                <a:xfrm>
                  <a:off x="0" y="0"/>
                  <a:ext cx="480090" cy="150519"/>
                </a:xfrm>
                <a:custGeom>
                  <a:avLst/>
                  <a:gdLst/>
                  <a:ahLst/>
                  <a:cxnLst/>
                  <a:rect l="l" t="t" r="r" b="b"/>
                  <a:pathLst>
                    <a:path w="480090" h="150519">
                      <a:moveTo>
                        <a:pt x="0" y="0"/>
                      </a:moveTo>
                      <a:lnTo>
                        <a:pt x="480090" y="0"/>
                      </a:lnTo>
                      <a:lnTo>
                        <a:pt x="480090" y="150519"/>
                      </a:lnTo>
                      <a:lnTo>
                        <a:pt x="0" y="150519"/>
                      </a:lnTo>
                      <a:close/>
                    </a:path>
                  </a:pathLst>
                </a:custGeom>
                <a:solidFill>
                  <a:srgbClr val="FFFFFF"/>
                </a:solidFill>
                <a:ln w="38100" cap="sq">
                  <a:solidFill>
                    <a:srgbClr val="FFFFFF"/>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17" name="TextBox 17"/>
                <p:cNvSpPr txBox="1"/>
                <p:nvPr/>
              </p:nvSpPr>
              <p:spPr>
                <a:xfrm>
                  <a:off x="0" y="-38100"/>
                  <a:ext cx="480090" cy="18861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18" name="Freeform 18"/>
              <p:cNvSpPr/>
              <p:nvPr/>
            </p:nvSpPr>
            <p:spPr>
              <a:xfrm>
                <a:off x="32911" y="28322"/>
                <a:ext cx="1988654" cy="733678"/>
              </a:xfrm>
              <a:custGeom>
                <a:avLst/>
                <a:gdLst/>
                <a:ahLst/>
                <a:cxnLst/>
                <a:rect l="l" t="t" r="r" b="b"/>
                <a:pathLst>
                  <a:path w="1988654" h="733678">
                    <a:moveTo>
                      <a:pt x="0" y="0"/>
                    </a:moveTo>
                    <a:lnTo>
                      <a:pt x="1988654" y="0"/>
                    </a:lnTo>
                    <a:lnTo>
                      <a:pt x="1988654" y="733678"/>
                    </a:lnTo>
                    <a:lnTo>
                      <a:pt x="0" y="733678"/>
                    </a:lnTo>
                    <a:lnTo>
                      <a:pt x="0" y="0"/>
                    </a:lnTo>
                    <a:close/>
                  </a:path>
                </a:pathLst>
              </a:custGeom>
              <a:blipFill>
                <a:blip r:embed="rId4"/>
                <a:stretch>
                  <a:fillRect l="-18388" t="-46355" r="-13788" b="-4173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sp>
          <p:nvSpPr>
            <p:cNvPr id="22" name="Freeform 22"/>
            <p:cNvSpPr/>
            <p:nvPr/>
          </p:nvSpPr>
          <p:spPr>
            <a:xfrm>
              <a:off x="15682152" y="170349"/>
              <a:ext cx="2467352" cy="1716702"/>
            </a:xfrm>
            <a:custGeom>
              <a:avLst/>
              <a:gdLst/>
              <a:ahLst/>
              <a:cxnLst/>
              <a:rect l="l" t="t" r="r" b="b"/>
              <a:pathLst>
                <a:path w="2467352" h="1716702">
                  <a:moveTo>
                    <a:pt x="0" y="0"/>
                  </a:moveTo>
                  <a:lnTo>
                    <a:pt x="2467351" y="0"/>
                  </a:lnTo>
                  <a:lnTo>
                    <a:pt x="2467351" y="1716702"/>
                  </a:lnTo>
                  <a:lnTo>
                    <a:pt x="0" y="1716702"/>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5" name="TextBox 25"/>
            <p:cNvSpPr txBox="1"/>
            <p:nvPr/>
          </p:nvSpPr>
          <p:spPr>
            <a:xfrm>
              <a:off x="390033" y="171139"/>
              <a:ext cx="14548027" cy="76517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733"/>
                </a:lnSpc>
                <a:spcBef>
                  <a:spcPct val="0"/>
                </a:spcBef>
              </a:pPr>
              <a:r>
                <a:rPr lang="en-US" sz="2666" dirty="0">
                  <a:solidFill>
                    <a:srgbClr val="2B3C62"/>
                  </a:solidFill>
                  <a:latin typeface="Futura"/>
                  <a:ea typeface="Futura"/>
                  <a:cs typeface="Futura"/>
                  <a:sym typeface="Futura"/>
                </a:rPr>
                <a:t>OUR PROJECT | SHAPING HEALTH THROUGH MOVEMENT</a:t>
              </a:r>
            </a:p>
          </p:txBody>
        </p:sp>
      </p:grpSp>
      <p:grpSp>
        <p:nvGrpSpPr>
          <p:cNvPr id="32" name="Group 31">
            <a:extLst>
              <a:ext uri="{FF2B5EF4-FFF2-40B4-BE49-F238E27FC236}">
                <a16:creationId xmlns:a16="http://schemas.microsoft.com/office/drawing/2014/main" id="{B94A1662-34FB-EB3B-1A40-B85F48F54380}"/>
              </a:ext>
            </a:extLst>
          </p:cNvPr>
          <p:cNvGrpSpPr/>
          <p:nvPr/>
        </p:nvGrpSpPr>
        <p:grpSpPr>
          <a:xfrm>
            <a:off x="342900" y="4422042"/>
            <a:ext cx="5053745" cy="1771479"/>
            <a:chOff x="514350" y="6633063"/>
            <a:chExt cx="7580617" cy="2657219"/>
          </a:xfrm>
        </p:grpSpPr>
        <p:sp>
          <p:nvSpPr>
            <p:cNvPr id="23" name="Freeform 23"/>
            <p:cNvSpPr/>
            <p:nvPr/>
          </p:nvSpPr>
          <p:spPr>
            <a:xfrm>
              <a:off x="514350" y="7200999"/>
              <a:ext cx="2342782" cy="1630031"/>
            </a:xfrm>
            <a:custGeom>
              <a:avLst/>
              <a:gdLst/>
              <a:ahLst/>
              <a:cxnLst/>
              <a:rect l="l" t="t" r="r" b="b"/>
              <a:pathLst>
                <a:path w="2342782" h="1630031">
                  <a:moveTo>
                    <a:pt x="0" y="0"/>
                  </a:moveTo>
                  <a:lnTo>
                    <a:pt x="2342782" y="0"/>
                  </a:lnTo>
                  <a:lnTo>
                    <a:pt x="2342782" y="1630031"/>
                  </a:lnTo>
                  <a:lnTo>
                    <a:pt x="0" y="1630031"/>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24" name="Freeform 24"/>
            <p:cNvSpPr/>
            <p:nvPr/>
          </p:nvSpPr>
          <p:spPr>
            <a:xfrm rot="-10800000">
              <a:off x="3201158" y="6891410"/>
              <a:ext cx="486391" cy="2249209"/>
            </a:xfrm>
            <a:custGeom>
              <a:avLst/>
              <a:gdLst/>
              <a:ahLst/>
              <a:cxnLst/>
              <a:rect l="l" t="t" r="r" b="b"/>
              <a:pathLst>
                <a:path w="486391" h="2249209">
                  <a:moveTo>
                    <a:pt x="0" y="0"/>
                  </a:moveTo>
                  <a:lnTo>
                    <a:pt x="486392" y="0"/>
                  </a:lnTo>
                  <a:lnTo>
                    <a:pt x="486392" y="2249209"/>
                  </a:lnTo>
                  <a:lnTo>
                    <a:pt x="0" y="224920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grpSp>
          <p:nvGrpSpPr>
            <p:cNvPr id="26" name="Group 26"/>
            <p:cNvGrpSpPr/>
            <p:nvPr/>
          </p:nvGrpSpPr>
          <p:grpSpPr>
            <a:xfrm>
              <a:off x="4070220" y="6633063"/>
              <a:ext cx="4024747" cy="2657219"/>
              <a:chOff x="0" y="-85725"/>
              <a:chExt cx="5366330" cy="3542963"/>
            </a:xfrm>
          </p:grpSpPr>
          <p:sp>
            <p:nvSpPr>
              <p:cNvPr id="27" name="TextBox 27"/>
              <p:cNvSpPr txBox="1"/>
              <p:nvPr/>
            </p:nvSpPr>
            <p:spPr>
              <a:xfrm>
                <a:off x="0" y="-85725"/>
                <a:ext cx="5366330" cy="102361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53"/>
                  </a:lnSpc>
                  <a:spcBef>
                    <a:spcPct val="0"/>
                  </a:spcBef>
                </a:pPr>
                <a:r>
                  <a:rPr lang="en-US" sz="1450" b="1">
                    <a:solidFill>
                      <a:srgbClr val="0070C0"/>
                    </a:solidFill>
                    <a:latin typeface="Futura Bold"/>
                    <a:ea typeface="Futura Bold"/>
                    <a:cs typeface="Futura Bold"/>
                    <a:sym typeface="Futura Bold"/>
                  </a:rPr>
                  <a:t>North Northamptonshire</a:t>
                </a:r>
                <a:r>
                  <a:rPr lang="en-US" sz="1450" b="1" dirty="0">
                    <a:solidFill>
                      <a:srgbClr val="FBB91A"/>
                    </a:solidFill>
                    <a:latin typeface="Futura Bold"/>
                    <a:ea typeface="Futura Bold"/>
                    <a:cs typeface="Futura Bold"/>
                    <a:sym typeface="Futura Bold"/>
                  </a:rPr>
                  <a:t> </a:t>
                </a:r>
                <a:r>
                  <a:rPr lang="en-US" sz="1450" b="1">
                    <a:solidFill>
                      <a:srgbClr val="0070C0"/>
                    </a:solidFill>
                    <a:latin typeface="Futura Bold"/>
                    <a:ea typeface="Futura Bold"/>
                    <a:cs typeface="Futura Bold"/>
                    <a:sym typeface="Futura Bold"/>
                  </a:rPr>
                  <a:t>Council</a:t>
                </a:r>
              </a:p>
            </p:txBody>
          </p:sp>
          <p:sp>
            <p:nvSpPr>
              <p:cNvPr id="29" name="TextBox 29"/>
              <p:cNvSpPr txBox="1"/>
              <p:nvPr/>
            </p:nvSpPr>
            <p:spPr>
              <a:xfrm>
                <a:off x="0" y="1619017"/>
                <a:ext cx="5366330" cy="53191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53"/>
                  </a:lnSpc>
                  <a:spcBef>
                    <a:spcPct val="0"/>
                  </a:spcBef>
                </a:pPr>
                <a:r>
                  <a:rPr lang="en-US" sz="1466" b="1">
                    <a:solidFill>
                      <a:srgbClr val="FF3131"/>
                    </a:solidFill>
                    <a:latin typeface="Futura Bold"/>
                    <a:ea typeface="Futura Bold"/>
                    <a:cs typeface="Futura Bold"/>
                    <a:sym typeface="Futura Bold"/>
                  </a:rPr>
                  <a:t>Northamptonshire Sport</a:t>
                </a:r>
              </a:p>
            </p:txBody>
          </p:sp>
          <p:sp>
            <p:nvSpPr>
              <p:cNvPr id="30" name="TextBox 30"/>
              <p:cNvSpPr txBox="1"/>
              <p:nvPr/>
            </p:nvSpPr>
            <p:spPr>
              <a:xfrm>
                <a:off x="0" y="2463803"/>
                <a:ext cx="5366330" cy="99343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053"/>
                  </a:lnSpc>
                  <a:spcBef>
                    <a:spcPct val="0"/>
                  </a:spcBef>
                </a:pPr>
                <a:r>
                  <a:rPr lang="en-US" sz="1466" b="1">
                    <a:solidFill>
                      <a:srgbClr val="0BBF64"/>
                    </a:solidFill>
                    <a:latin typeface="Futura Bold"/>
                    <a:ea typeface="Futura Bold"/>
                    <a:cs typeface="Futura Bold"/>
                    <a:sym typeface="Futura Bold"/>
                  </a:rPr>
                  <a:t>Northamptonshire Healthcare NHS </a:t>
                </a:r>
                <a:r>
                  <a:rPr lang="en-US" sz="1466" b="1" dirty="0">
                    <a:solidFill>
                      <a:srgbClr val="0BBF64"/>
                    </a:solidFill>
                    <a:latin typeface="Futura Bold"/>
                    <a:ea typeface="Futura Bold"/>
                    <a:cs typeface="Futura Bold"/>
                    <a:sym typeface="Futura Bold"/>
                  </a:rPr>
                  <a:t>Foundation Trust</a:t>
                </a:r>
              </a:p>
            </p:txBody>
          </p:sp>
        </p:grpSp>
      </p:grpSp>
    </p:spTree>
    <p:extLst>
      <p:ext uri="{BB962C8B-B14F-4D97-AF65-F5344CB8AC3E}">
        <p14:creationId xmlns:p14="http://schemas.microsoft.com/office/powerpoint/2010/main" val="315765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D91FD10-07D8-3642-8532-7D718468E07C}" type="slidenum">
              <a:rPr lang="en-US" smtClean="0">
                <a:solidFill>
                  <a:schemeClr val="tx1"/>
                </a:solidFill>
              </a:rPr>
              <a:t>17</a:t>
            </a:fld>
            <a:endParaRPr lang="en-US">
              <a:solidFill>
                <a:schemeClr val="tx1"/>
              </a:solidFill>
            </a:endParaRPr>
          </a:p>
        </p:txBody>
      </p:sp>
      <p:pic>
        <p:nvPicPr>
          <p:cNvPr id="8" name="Picture 7" descr="alt=&quot;&quot;"/>
          <p:cNvPicPr>
            <a:picLocks noGrp="1" noRot="1" noChangeAspect="1" noMove="1" noResize="1" noEditPoints="1" noAdjustHandles="1" noChangeArrowheads="1" noChangeShapeType="1" noCrop="1"/>
          </p:cNvPicPr>
          <p:nvPr/>
        </p:nvPicPr>
        <p:blipFill rotWithShape="1">
          <a:blip r:embed="rId3" cstate="print">
            <a:extLst>
              <a:ext uri="{28A0092B-C50C-407E-A947-70E740481C1C}">
                <a14:useLocalDpi xmlns:a14="http://schemas.microsoft.com/office/drawing/2010/main" val="0"/>
              </a:ext>
            </a:extLst>
          </a:blip>
          <a:srcRect l="45897" t="34359"/>
          <a:stretch/>
        </p:blipFill>
        <p:spPr>
          <a:xfrm>
            <a:off x="6197256" y="1409700"/>
            <a:ext cx="5983836" cy="5445512"/>
          </a:xfrm>
          <a:prstGeom prst="rect">
            <a:avLst/>
          </a:prstGeom>
        </p:spPr>
      </p:pic>
      <p:sp>
        <p:nvSpPr>
          <p:cNvPr id="9" name="Rounded Rectangle 8">
            <a:extLs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nvSpPr>
        <p:spPr>
          <a:xfrm>
            <a:off x="0" y="2014448"/>
            <a:ext cx="6910939" cy="2555802"/>
          </a:xfrm>
          <a:prstGeom prst="roundRect">
            <a:avLst/>
          </a:prstGeom>
          <a:solidFill>
            <a:srgbClr val="38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0">
            <a:extLst>
              <a:ext uri="{FF2B5EF4-FFF2-40B4-BE49-F238E27FC236}">
                <a16:creationId xmlns:a16="http://schemas.microsoft.com/office/drawing/2014/main" id="{56BFFB6C-92B3-9F47-A45C-19BB382CBB70}"/>
              </a:ext>
            </a:extLst>
          </p:cNvPr>
          <p:cNvSpPr txBox="1">
            <a:spLocks noGrp="1" noRot="1" noMove="1" noResize="1" noEditPoints="1" noAdjustHandles="1" noChangeArrowheads="1" noChangeShapeType="1"/>
          </p:cNvSpPr>
          <p:nvPr>
            <p:ph type="title" idx="4294967295"/>
          </p:nvPr>
        </p:nvSpPr>
        <p:spPr>
          <a:xfrm>
            <a:off x="470218" y="2245301"/>
            <a:ext cx="6317857"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spcAft>
                <a:spcPts val="400"/>
              </a:spcAft>
              <a:defRPr/>
            </a:pPr>
            <a:r>
              <a:rPr lang="en-GB"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Healthy Weight Services (Public Health)</a:t>
            </a:r>
            <a:br>
              <a:rPr lang="en-GB"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GB"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GB"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Adults: </a:t>
            </a:r>
            <a:r>
              <a:rPr lang="en-GB" sz="2000" b="1" dirty="0">
                <a:solidFill>
                  <a:schemeClr val="bg1"/>
                </a:solidFill>
                <a:latin typeface="Tahoma" panose="020B0604030504040204" pitchFamily="34" charset="0"/>
                <a:ea typeface="Tahoma" panose="020B0604030504040204" pitchFamily="34" charset="0"/>
                <a:cs typeface="Tahoma" panose="020B0604030504040204" pitchFamily="34" charset="0"/>
              </a:rPr>
              <a:t>Deborah Mbofana</a:t>
            </a:r>
            <a:br>
              <a:rPr lang="en-GB" sz="2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GB" sz="2000" b="1" dirty="0">
                <a:solidFill>
                  <a:schemeClr val="bg1"/>
                </a:solidFill>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deborah.mbofana@westnorthants.gov.uk</a:t>
            </a:r>
            <a:br>
              <a:rPr lang="en-GB" sz="20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GB"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GB" sz="2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Children &amp; young people</a:t>
            </a:r>
            <a:r>
              <a:rPr lang="en-GB" sz="2000" b="1" dirty="0">
                <a:solidFill>
                  <a:schemeClr val="bg1"/>
                </a:solidFill>
                <a:latin typeface="Tahoma" panose="020B0604030504040204" pitchFamily="34" charset="0"/>
                <a:ea typeface="Tahoma" panose="020B0604030504040204" pitchFamily="34" charset="0"/>
                <a:cs typeface="Tahoma" panose="020B0604030504040204" pitchFamily="34" charset="0"/>
              </a:rPr>
              <a:t>: Emily Cox </a:t>
            </a:r>
            <a:b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emily.cox@westnorthants.gov.uk</a:t>
            </a:r>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br>
              <a:rPr lang="en-GB" sz="20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descr="alt=&quot;&quot;">
            <a:extLst>
              <a:ext uri="{FF2B5EF4-FFF2-40B4-BE49-F238E27FC236}">
                <a16:creationId xmlns:a16="http://schemas.microsoft.com/office/drawing/2014/main" id="{16B60B6C-EA69-344A-8CC9-82BC9110922F}"/>
              </a:ext>
            </a:extLst>
          </p:cNvPr>
          <p:cNvPicPr>
            <a:picLocks noGrp="1" noRot="1" noChangeAspect="1" noMove="1" noResize="1" noEditPoints="1" noAdjustHandles="1" noChangeArrowheads="1" noChangeShapeType="1" noCrop="1"/>
          </p:cNvPicPr>
          <p:nvPr/>
        </p:nvPicPr>
        <p:blipFill rotWithShape="1">
          <a:blip r:embed="rId6"/>
          <a:srcRect l="3920" t="4701" r="78165" b="86708"/>
          <a:stretch/>
        </p:blipFill>
        <p:spPr>
          <a:xfrm>
            <a:off x="372707" y="385726"/>
            <a:ext cx="5126571" cy="1383789"/>
          </a:xfrm>
          <a:prstGeom prst="rect">
            <a:avLst/>
          </a:prstGeom>
        </p:spPr>
      </p:pic>
    </p:spTree>
    <p:extLst>
      <p:ext uri="{BB962C8B-B14F-4D97-AF65-F5344CB8AC3E}">
        <p14:creationId xmlns:p14="http://schemas.microsoft.com/office/powerpoint/2010/main" val="3093588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035300" y="0"/>
            <a:ext cx="9156700" cy="831273"/>
          </a:xfrm>
          <a:prstGeom prst="roundRect">
            <a:avLst/>
          </a:prstGeom>
          <a:solidFill>
            <a:srgbClr val="38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8" descr="What this briefing is about">
            <a:extLst>
              <a:ext uri="{FF2B5EF4-FFF2-40B4-BE49-F238E27FC236}">
                <a16:creationId xmlns:a16="http://schemas.microsoft.com/office/drawing/2014/main" id="{186F4C1E-4980-4053-962B-736D32235737}"/>
              </a:ext>
            </a:extLst>
          </p:cNvPr>
          <p:cNvSpPr txBox="1">
            <a:spLocks noGrp="1" noRot="1" noMove="1" noResize="1" noEditPoints="1" noAdjustHandles="1" noChangeArrowheads="1" noChangeShapeType="1"/>
          </p:cNvSpPr>
          <p:nvPr/>
        </p:nvSpPr>
        <p:spPr>
          <a:xfrm>
            <a:off x="3168305" y="92470"/>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GB" sz="3600" b="1" dirty="0">
                <a:solidFill>
                  <a:schemeClr val="bg1"/>
                </a:solidFill>
                <a:latin typeface="Tahoma" panose="020B0604030504040204" pitchFamily="34" charset="0"/>
                <a:ea typeface="Tahoma" panose="020B0604030504040204" pitchFamily="34" charset="0"/>
                <a:cs typeface="Tahoma" panose="020B0604030504040204" pitchFamily="34" charset="0"/>
              </a:rPr>
              <a:t>Tier 2 Adult Services – Local Authority</a:t>
            </a:r>
          </a:p>
        </p:txBody>
      </p:sp>
      <p:pic>
        <p:nvPicPr>
          <p:cNvPr id="7" name="Picture 6" descr="alt=&quot;&quot;">
            <a:extLst>
              <a:ext uri="{FF2B5EF4-FFF2-40B4-BE49-F238E27FC236}">
                <a16:creationId xmlns:a16="http://schemas.microsoft.com/office/drawing/2014/main" id="{16B60B6C-EA69-344A-8CC9-82BC9110922F}"/>
              </a:ext>
            </a:extLst>
          </p:cNvPr>
          <p:cNvPicPr>
            <a:picLocks noGrp="1" noRot="1" noChangeAspect="1" noMove="1" noResize="1" noEditPoints="1" noAdjustHandles="1" noChangeArrowheads="1" noChangeShapeType="1" noCrop="1"/>
          </p:cNvPicPr>
          <p:nvPr/>
        </p:nvPicPr>
        <p:blipFill rotWithShape="1">
          <a:blip r:embed="rId3"/>
          <a:srcRect l="3920" t="4701" r="78165" b="86708"/>
          <a:stretch/>
        </p:blipFill>
        <p:spPr>
          <a:xfrm>
            <a:off x="139952" y="216642"/>
            <a:ext cx="2195926" cy="592735"/>
          </a:xfrm>
          <a:prstGeom prst="rect">
            <a:avLst/>
          </a:prstGeom>
        </p:spPr>
      </p:pic>
      <p:sp>
        <p:nvSpPr>
          <p:cNvPr id="8" name="Rounded Rectangle 7">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6392487"/>
            <a:ext cx="4202314" cy="465513"/>
          </a:xfrm>
          <a:prstGeom prst="roundRect">
            <a:avLst/>
          </a:prstGeom>
          <a:solidFill>
            <a:srgbClr val="3862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ent Placeholder 2">
            <a:extLst>
              <a:ext uri="{FF2B5EF4-FFF2-40B4-BE49-F238E27FC236}">
                <a16:creationId xmlns:a16="http://schemas.microsoft.com/office/drawing/2014/main" id="{4586C5FB-67C1-8663-5C8C-EB90AA92F1D5}"/>
              </a:ext>
            </a:extLst>
          </p:cNvPr>
          <p:cNvSpPr>
            <a:spLocks noGrp="1"/>
          </p:cNvSpPr>
          <p:nvPr>
            <p:ph idx="1"/>
          </p:nvPr>
        </p:nvSpPr>
        <p:spPr>
          <a:xfrm>
            <a:off x="214370" y="1019089"/>
            <a:ext cx="5568363" cy="5280925"/>
          </a:xfrm>
        </p:spPr>
        <p:txBody>
          <a:bodyPr>
            <a:normAutofit fontScale="32500" lnSpcReduction="20000"/>
          </a:bodyPr>
          <a:lstStyle/>
          <a:p>
            <a:pPr marL="0" indent="0">
              <a:spcBef>
                <a:spcPts val="0"/>
              </a:spcBef>
              <a:buNone/>
            </a:pPr>
            <a:r>
              <a:rPr lang="en-GB" sz="5500" b="1" dirty="0"/>
              <a:t>‘Gro-Health’ – </a:t>
            </a:r>
            <a:r>
              <a:rPr lang="en-GB" sz="5500" b="1" i="1" dirty="0"/>
              <a:t>West Northants Council</a:t>
            </a:r>
          </a:p>
          <a:p>
            <a:pPr marL="0" indent="0">
              <a:spcBef>
                <a:spcPts val="0"/>
              </a:spcBef>
              <a:buNone/>
            </a:pPr>
            <a:endParaRPr lang="en-GB" sz="5500" b="1" dirty="0"/>
          </a:p>
          <a:p>
            <a:pPr marL="0" indent="0" fontAlgn="base">
              <a:lnSpc>
                <a:spcPct val="120000"/>
              </a:lnSpc>
              <a:spcAft>
                <a:spcPts val="1125"/>
              </a:spcAft>
              <a:buNone/>
            </a:pPr>
            <a:r>
              <a:rPr lang="en-GB" sz="5500" dirty="0">
                <a:solidFill>
                  <a:srgbClr val="222222"/>
                </a:solidFill>
                <a:ea typeface="Calibri" panose="020F0502020204030204" pitchFamily="34" charset="0"/>
                <a:cs typeface="Times New Roman" panose="02020603050405020304" pitchFamily="18" charset="0"/>
              </a:rPr>
              <a:t>With ‘Gro Health’, residents can get free access to digital or face-to-face support (depending on eligibility), which includes a structured 12-week support programme to help people lose weight, improve their health and reach their goals. </a:t>
            </a:r>
            <a:endParaRPr lang="en-GB" sz="5500" dirty="0">
              <a:ea typeface="Times New Roman" panose="02020603050405020304" pitchFamily="18" charset="0"/>
            </a:endParaRPr>
          </a:p>
          <a:p>
            <a:pPr marL="0" indent="0" fontAlgn="base">
              <a:lnSpc>
                <a:spcPct val="120000"/>
              </a:lnSpc>
              <a:spcAft>
                <a:spcPts val="1125"/>
              </a:spcAft>
              <a:buNone/>
            </a:pPr>
            <a:r>
              <a:rPr lang="en-GB" sz="5500" dirty="0">
                <a:solidFill>
                  <a:srgbClr val="222222"/>
                </a:solidFill>
                <a:ea typeface="Times New Roman" panose="02020603050405020304" pitchFamily="18" charset="0"/>
                <a:cs typeface="Times New Roman" panose="02020603050405020304" pitchFamily="18" charset="0"/>
              </a:rPr>
              <a:t>‘Gro Health’ will also provide those eligible with continued support from a dedicated health coach for up to 12 months.</a:t>
            </a:r>
          </a:p>
          <a:p>
            <a:pPr marL="0" indent="0" fontAlgn="base">
              <a:lnSpc>
                <a:spcPct val="120000"/>
              </a:lnSpc>
              <a:spcAft>
                <a:spcPts val="1125"/>
              </a:spcAft>
              <a:buNone/>
            </a:pPr>
            <a:r>
              <a:rPr lang="en-GB" sz="5500" kern="100" dirty="0">
                <a:solidFill>
                  <a:srgbClr val="222222"/>
                </a:solidFill>
                <a:ea typeface="Calibri" panose="020F0502020204030204" pitchFamily="34" charset="0"/>
                <a:cs typeface="Times New Roman" panose="02020603050405020304" pitchFamily="18" charset="0"/>
              </a:rPr>
              <a:t>The service is available to anyone 18 and over who has a BMI of 30 or over, or a BMI of 27.5 for adults from South Asian, Chinese, other Asian, Middle Eastern, Black African or African-Caribbean family background.  It is a self-referral service with a phone review of an application.</a:t>
            </a:r>
            <a:endParaRPr lang="en-GB" sz="5500" kern="100" dirty="0">
              <a:ea typeface="Calibri" panose="020F0502020204030204" pitchFamily="34" charset="0"/>
              <a:cs typeface="Times New Roman" panose="02020603050405020304" pitchFamily="18" charset="0"/>
            </a:endParaRPr>
          </a:p>
          <a:p>
            <a:pPr marL="0" indent="0">
              <a:buNone/>
            </a:pPr>
            <a:endParaRPr lang="en-GB" sz="3300" dirty="0">
              <a:highlight>
                <a:srgbClr val="FFFF00"/>
              </a:highlight>
            </a:endParaRPr>
          </a:p>
        </p:txBody>
      </p:sp>
      <p:pic>
        <p:nvPicPr>
          <p:cNvPr id="13" name="Picture 12" descr="A man smiling in a park, with two images of phone screens superimposed over the top, showing the Gro Health app">
            <a:extLst>
              <a:ext uri="{FF2B5EF4-FFF2-40B4-BE49-F238E27FC236}">
                <a16:creationId xmlns:a16="http://schemas.microsoft.com/office/drawing/2014/main" id="{30AE1F87-91B6-FE3F-FABA-9FE6DA139D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02226" y="1019090"/>
            <a:ext cx="4174924" cy="2342491"/>
          </a:xfrm>
          <a:prstGeom prst="rect">
            <a:avLst/>
          </a:prstGeom>
          <a:noFill/>
          <a:ln>
            <a:noFill/>
          </a:ln>
        </p:spPr>
      </p:pic>
      <p:pic>
        <p:nvPicPr>
          <p:cNvPr id="14" name="Picture 13">
            <a:extLst>
              <a:ext uri="{FF2B5EF4-FFF2-40B4-BE49-F238E27FC236}">
                <a16:creationId xmlns:a16="http://schemas.microsoft.com/office/drawing/2014/main" id="{5C704D66-F90A-5F3D-629F-3E1375AACC93}"/>
              </a:ext>
            </a:extLst>
          </p:cNvPr>
          <p:cNvPicPr>
            <a:picLocks noChangeAspect="1"/>
          </p:cNvPicPr>
          <p:nvPr/>
        </p:nvPicPr>
        <p:blipFill>
          <a:blip r:embed="rId5"/>
          <a:stretch>
            <a:fillRect/>
          </a:stretch>
        </p:blipFill>
        <p:spPr>
          <a:xfrm>
            <a:off x="5902226" y="3361581"/>
            <a:ext cx="5049520" cy="3496419"/>
          </a:xfrm>
          <a:prstGeom prst="rect">
            <a:avLst/>
          </a:prstGeom>
        </p:spPr>
      </p:pic>
      <p:sp>
        <p:nvSpPr>
          <p:cNvPr id="2" name="TextBox 1">
            <a:extLst>
              <a:ext uri="{FF2B5EF4-FFF2-40B4-BE49-F238E27FC236}">
                <a16:creationId xmlns:a16="http://schemas.microsoft.com/office/drawing/2014/main" id="{2F22857A-E2F9-BD0E-59AF-BA93C09D231A}"/>
              </a:ext>
            </a:extLst>
          </p:cNvPr>
          <p:cNvSpPr txBox="1"/>
          <p:nvPr/>
        </p:nvSpPr>
        <p:spPr>
          <a:xfrm>
            <a:off x="10360496" y="1622820"/>
            <a:ext cx="1617134" cy="646331"/>
          </a:xfrm>
          <a:prstGeom prst="rect">
            <a:avLst/>
          </a:prstGeom>
          <a:noFill/>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0330 133 0307 </a:t>
            </a:r>
          </a:p>
          <a:p>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Gro-health</a:t>
            </a:r>
            <a:endParaRPr lang="en-GB" dirty="0"/>
          </a:p>
        </p:txBody>
      </p:sp>
    </p:spTree>
    <p:extLst>
      <p:ext uri="{BB962C8B-B14F-4D97-AF65-F5344CB8AC3E}">
        <p14:creationId xmlns:p14="http://schemas.microsoft.com/office/powerpoint/2010/main" val="1102844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E9EDC-02E4-4793-593A-1BBA2E7F0300}"/>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F12AEB30-6266-AA5A-8488-4B28775697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035300" y="0"/>
            <a:ext cx="9156700" cy="831273"/>
          </a:xfrm>
          <a:prstGeom prst="roundRect">
            <a:avLst/>
          </a:prstGeom>
          <a:solidFill>
            <a:srgbClr val="386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8" descr="What this briefing is about">
            <a:extLst>
              <a:ext uri="{FF2B5EF4-FFF2-40B4-BE49-F238E27FC236}">
                <a16:creationId xmlns:a16="http://schemas.microsoft.com/office/drawing/2014/main" id="{D5264B9B-A2F4-860F-FDDD-BE1503B3C632}"/>
              </a:ext>
            </a:extLst>
          </p:cNvPr>
          <p:cNvSpPr txBox="1">
            <a:spLocks noGrp="1" noRot="1" noMove="1" noResize="1" noEditPoints="1" noAdjustHandles="1" noChangeArrowheads="1" noChangeShapeType="1"/>
          </p:cNvSpPr>
          <p:nvPr/>
        </p:nvSpPr>
        <p:spPr>
          <a:xfrm>
            <a:off x="3168305" y="92470"/>
            <a:ext cx="915669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GB" sz="3600" b="1" dirty="0">
                <a:solidFill>
                  <a:schemeClr val="bg1"/>
                </a:solidFill>
                <a:latin typeface="Tahoma" panose="020B0604030504040204" pitchFamily="34" charset="0"/>
                <a:ea typeface="Tahoma" panose="020B0604030504040204" pitchFamily="34" charset="0"/>
                <a:cs typeface="Tahoma" panose="020B0604030504040204" pitchFamily="34" charset="0"/>
              </a:rPr>
              <a:t>Tier 1 and 2 Children’s Services </a:t>
            </a:r>
          </a:p>
        </p:txBody>
      </p:sp>
      <p:pic>
        <p:nvPicPr>
          <p:cNvPr id="7" name="Picture 6" descr="alt=&quot;&quot;">
            <a:extLst>
              <a:ext uri="{FF2B5EF4-FFF2-40B4-BE49-F238E27FC236}">
                <a16:creationId xmlns:a16="http://schemas.microsoft.com/office/drawing/2014/main" id="{A8011674-461D-F267-73A8-7D38E7E877CE}"/>
              </a:ext>
            </a:extLst>
          </p:cNvPr>
          <p:cNvPicPr>
            <a:picLocks noGrp="1" noRot="1" noChangeAspect="1" noMove="1" noResize="1" noEditPoints="1" noAdjustHandles="1" noChangeArrowheads="1" noChangeShapeType="1" noCrop="1"/>
          </p:cNvPicPr>
          <p:nvPr/>
        </p:nvPicPr>
        <p:blipFill rotWithShape="1">
          <a:blip r:embed="rId3"/>
          <a:srcRect l="3920" t="4701" r="78165" b="86708"/>
          <a:stretch/>
        </p:blipFill>
        <p:spPr>
          <a:xfrm>
            <a:off x="139952" y="216642"/>
            <a:ext cx="2195926" cy="592735"/>
          </a:xfrm>
          <a:prstGeom prst="rect">
            <a:avLst/>
          </a:prstGeom>
        </p:spPr>
      </p:pic>
      <p:sp>
        <p:nvSpPr>
          <p:cNvPr id="8" name="Rounded Rectangle 7">
            <a:extLst>
              <a:ext uri="{FF2B5EF4-FFF2-40B4-BE49-F238E27FC236}">
                <a16:creationId xmlns:a16="http://schemas.microsoft.com/office/drawing/2014/main" id="{B7B267CD-6AD6-4116-DFB1-DE5F3D9A7E7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6392487"/>
            <a:ext cx="4202314" cy="465513"/>
          </a:xfrm>
          <a:prstGeom prst="roundRect">
            <a:avLst/>
          </a:prstGeom>
          <a:solidFill>
            <a:srgbClr val="3862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ent Placeholder 2">
            <a:extLst>
              <a:ext uri="{FF2B5EF4-FFF2-40B4-BE49-F238E27FC236}">
                <a16:creationId xmlns:a16="http://schemas.microsoft.com/office/drawing/2014/main" id="{8B60F878-0CA2-4605-B56F-4BB8D281C1C2}"/>
              </a:ext>
            </a:extLst>
          </p:cNvPr>
          <p:cNvSpPr>
            <a:spLocks noGrp="1"/>
          </p:cNvSpPr>
          <p:nvPr>
            <p:ph idx="1"/>
          </p:nvPr>
        </p:nvSpPr>
        <p:spPr>
          <a:xfrm>
            <a:off x="214370" y="1019089"/>
            <a:ext cx="11117659" cy="5280925"/>
          </a:xfrm>
        </p:spPr>
        <p:txBody>
          <a:bodyPr>
            <a:normAutofit/>
          </a:bodyPr>
          <a:lstStyle/>
          <a:p>
            <a:pPr marL="0" indent="0" fontAlgn="t">
              <a:lnSpc>
                <a:spcPct val="100000"/>
              </a:lnSpc>
              <a:buNone/>
            </a:pPr>
            <a:r>
              <a:rPr lang="en-GB" sz="1800" b="1" dirty="0">
                <a:ea typeface="Tahoma" panose="020B0604030504040204" pitchFamily="34" charset="0"/>
                <a:cs typeface="Tahoma" panose="020B0604030504040204" pitchFamily="34" charset="0"/>
              </a:rPr>
              <a:t>Identified gap:</a:t>
            </a:r>
            <a:r>
              <a:rPr lang="en-GB" sz="1800" dirty="0">
                <a:ea typeface="Tahoma" panose="020B0604030504040204" pitchFamily="34" charset="0"/>
                <a:cs typeface="Tahoma" panose="020B0604030504040204" pitchFamily="34" charset="0"/>
              </a:rPr>
              <a:t> A clear pathway for tier 1 / early tier 2 weight management and healthy lifestyle support for children and young people, to compliment the work of the NHFT 0–19 service. </a:t>
            </a:r>
          </a:p>
          <a:p>
            <a:pPr marL="0" indent="0" fontAlgn="t">
              <a:lnSpc>
                <a:spcPct val="100000"/>
              </a:lnSpc>
              <a:buNone/>
            </a:pPr>
            <a:endParaRPr lang="en-GB" sz="800" dirty="0">
              <a:ea typeface="Tahoma" panose="020B0604030504040204" pitchFamily="34" charset="0"/>
              <a:cs typeface="Tahoma" panose="020B0604030504040204" pitchFamily="34" charset="0"/>
            </a:endParaRPr>
          </a:p>
          <a:p>
            <a:pPr marL="0" indent="0" fontAlgn="t">
              <a:lnSpc>
                <a:spcPct val="100000"/>
              </a:lnSpc>
              <a:buNone/>
            </a:pPr>
            <a:r>
              <a:rPr lang="en-GB" sz="1800" b="1" dirty="0">
                <a:ea typeface="Tahoma" panose="020B0604030504040204" pitchFamily="34" charset="0"/>
                <a:cs typeface="Tahoma" panose="020B0604030504040204" pitchFamily="34" charset="0"/>
              </a:rPr>
              <a:t>What works:</a:t>
            </a:r>
            <a:r>
              <a:rPr lang="en-GB" sz="1800" dirty="0">
                <a:ea typeface="Tahoma" panose="020B0604030504040204" pitchFamily="34" charset="0"/>
                <a:cs typeface="Tahoma" panose="020B0604030504040204" pitchFamily="34" charset="0"/>
              </a:rPr>
              <a:t> Research highlights best outcomes from interactive, family-based programmes combining:</a:t>
            </a:r>
          </a:p>
          <a:p>
            <a:pPr marL="742950" lvl="1" indent="-285750" fontAlgn="t">
              <a:lnSpc>
                <a:spcPct val="100000"/>
              </a:lnSpc>
            </a:pPr>
            <a:r>
              <a:rPr lang="en-GB" sz="1800" dirty="0">
                <a:ea typeface="Tahoma" panose="020B0604030504040204" pitchFamily="34" charset="0"/>
                <a:cs typeface="Tahoma" panose="020B0604030504040204" pitchFamily="34" charset="0"/>
              </a:rPr>
              <a:t>Basic cooking skills</a:t>
            </a:r>
          </a:p>
          <a:p>
            <a:pPr marL="742950" lvl="1" indent="-285750" fontAlgn="t">
              <a:lnSpc>
                <a:spcPct val="100000"/>
              </a:lnSpc>
            </a:pPr>
            <a:r>
              <a:rPr lang="en-GB" sz="1800" dirty="0">
                <a:ea typeface="Tahoma" panose="020B0604030504040204" pitchFamily="34" charset="0"/>
                <a:cs typeface="Tahoma" panose="020B0604030504040204" pitchFamily="34" charset="0"/>
              </a:rPr>
              <a:t>Nutrition education</a:t>
            </a:r>
          </a:p>
          <a:p>
            <a:pPr marL="742950" lvl="1" indent="-285750" fontAlgn="t">
              <a:lnSpc>
                <a:spcPct val="100000"/>
              </a:lnSpc>
            </a:pPr>
            <a:r>
              <a:rPr lang="en-GB" sz="1800" dirty="0">
                <a:ea typeface="Tahoma" panose="020B0604030504040204" pitchFamily="34" charset="0"/>
                <a:cs typeface="Tahoma" panose="020B0604030504040204" pitchFamily="34" charset="0"/>
              </a:rPr>
              <a:t>Access to opportunities to be more physically active</a:t>
            </a:r>
          </a:p>
          <a:p>
            <a:pPr fontAlgn="t">
              <a:lnSpc>
                <a:spcPct val="100000"/>
              </a:lnSpc>
            </a:pPr>
            <a:r>
              <a:rPr lang="en-GB" sz="1800" b="1" dirty="0">
                <a:ea typeface="Tahoma" panose="020B0604030504040204" pitchFamily="34" charset="0"/>
                <a:cs typeface="Tahoma" panose="020B0604030504040204" pitchFamily="34" charset="0"/>
              </a:rPr>
              <a:t>Procurement of a service:</a:t>
            </a:r>
            <a:endParaRPr lang="en-GB" sz="1800" dirty="0">
              <a:ea typeface="Tahoma" panose="020B0604030504040204" pitchFamily="34" charset="0"/>
              <a:cs typeface="Tahoma" panose="020B0604030504040204" pitchFamily="34" charset="0"/>
            </a:endParaRPr>
          </a:p>
          <a:p>
            <a:pPr marL="742950" lvl="1" indent="-285750" fontAlgn="t">
              <a:lnSpc>
                <a:spcPct val="100000"/>
              </a:lnSpc>
            </a:pPr>
            <a:r>
              <a:rPr lang="en-GB" sz="1800" dirty="0">
                <a:ea typeface="Tahoma" panose="020B0604030504040204" pitchFamily="34" charset="0"/>
                <a:cs typeface="Tahoma" panose="020B0604030504040204" pitchFamily="34" charset="0"/>
              </a:rPr>
              <a:t>A programme to educate, support and empower children and parents / carers to adopt and sustain healthy lifestyle habits</a:t>
            </a:r>
          </a:p>
          <a:p>
            <a:pPr marL="742950" lvl="1" indent="-285750" fontAlgn="t">
              <a:lnSpc>
                <a:spcPct val="100000"/>
              </a:lnSpc>
            </a:pPr>
            <a:r>
              <a:rPr lang="en-GB" sz="1800" dirty="0">
                <a:ea typeface="Tahoma" panose="020B0604030504040204" pitchFamily="34" charset="0"/>
                <a:cs typeface="Tahoma" panose="020B0604030504040204" pitchFamily="34" charset="0"/>
              </a:rPr>
              <a:t>Aligned to a compassionate approach – non ‘weight centric’ focusing on holistic health and wellbeing</a:t>
            </a:r>
          </a:p>
          <a:p>
            <a:pPr marL="742950" lvl="1" indent="-285750" fontAlgn="t">
              <a:lnSpc>
                <a:spcPct val="100000"/>
              </a:lnSpc>
            </a:pPr>
            <a:r>
              <a:rPr lang="en-GB" sz="1800" dirty="0">
                <a:ea typeface="Tahoma" panose="020B0604030504040204" pitchFamily="34" charset="0"/>
                <a:cs typeface="Tahoma" panose="020B0604030504040204" pitchFamily="34" charset="0"/>
              </a:rPr>
              <a:t>Targeted in areas of highest need (IMD &amp; NCMP data)</a:t>
            </a:r>
          </a:p>
          <a:p>
            <a:pPr marL="742950" lvl="1" indent="-285750" fontAlgn="t">
              <a:lnSpc>
                <a:spcPct val="100000"/>
              </a:lnSpc>
            </a:pPr>
            <a:r>
              <a:rPr lang="en-GB" sz="1800" dirty="0">
                <a:ea typeface="Tahoma" panose="020B0604030504040204" pitchFamily="34" charset="0"/>
                <a:cs typeface="Tahoma" panose="020B0604030504040204" pitchFamily="34" charset="0"/>
              </a:rPr>
              <a:t>For primary age children and their parents / carers </a:t>
            </a:r>
          </a:p>
          <a:p>
            <a:pPr marL="742950" lvl="1" indent="-285750" fontAlgn="t">
              <a:lnSpc>
                <a:spcPct val="100000"/>
              </a:lnSpc>
            </a:pPr>
            <a:r>
              <a:rPr lang="en-GB" sz="1800" dirty="0">
                <a:ea typeface="Tahoma" panose="020B0604030504040204" pitchFamily="34" charset="0"/>
                <a:cs typeface="Tahoma" panose="020B0604030504040204" pitchFamily="34" charset="0"/>
              </a:rPr>
              <a:t>In place by summer 2027.</a:t>
            </a:r>
          </a:p>
          <a:p>
            <a:pPr marL="0" indent="0">
              <a:buNone/>
            </a:pPr>
            <a:endParaRPr lang="en-GB" sz="3300" dirty="0">
              <a:highlight>
                <a:srgbClr val="FFFF00"/>
              </a:highlight>
            </a:endParaRPr>
          </a:p>
        </p:txBody>
      </p:sp>
    </p:spTree>
    <p:extLst>
      <p:ext uri="{BB962C8B-B14F-4D97-AF65-F5344CB8AC3E}">
        <p14:creationId xmlns:p14="http://schemas.microsoft.com/office/powerpoint/2010/main" val="1892458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4026F-61F3-D67B-5E8A-10AE73E6E4E7}"/>
            </a:ext>
          </a:extLst>
        </p:cNvPr>
        <p:cNvGrpSpPr/>
        <p:nvPr/>
      </p:nvGrpSpPr>
      <p:grpSpPr>
        <a:xfrm>
          <a:off x="0" y="0"/>
          <a:ext cx="0" cy="0"/>
          <a:chOff x="0" y="0"/>
          <a:chExt cx="0" cy="0"/>
        </a:xfrm>
      </p:grpSpPr>
      <p:pic>
        <p:nvPicPr>
          <p:cNvPr id="3" name="Picture 2" descr="A white background with blue text&#10;&#10;AI-generated content may be incorrect.">
            <a:extLst>
              <a:ext uri="{FF2B5EF4-FFF2-40B4-BE49-F238E27FC236}">
                <a16:creationId xmlns:a16="http://schemas.microsoft.com/office/drawing/2014/main" id="{FE78D8E7-A9D5-A05F-A887-DCE6BCE93BA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D41C2B9D-7EF9-DC4C-DE8B-681F20EF89A3}"/>
              </a:ext>
            </a:extLst>
          </p:cNvPr>
          <p:cNvSpPr txBox="1">
            <a:spLocks/>
          </p:cNvSpPr>
          <p:nvPr/>
        </p:nvSpPr>
        <p:spPr>
          <a:xfrm>
            <a:off x="276224" y="91222"/>
            <a:ext cx="9068752"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5EB8"/>
                </a:solidFill>
                <a:latin typeface="Arial" panose="020B0604020202020204" pitchFamily="34" charset="0"/>
                <a:cs typeface="Arial" panose="020B0604020202020204" pitchFamily="34" charset="0"/>
              </a:rPr>
              <a:t>Agenda </a:t>
            </a:r>
          </a:p>
        </p:txBody>
      </p:sp>
      <p:sp>
        <p:nvSpPr>
          <p:cNvPr id="10" name="TextBox 9">
            <a:extLst>
              <a:ext uri="{FF2B5EF4-FFF2-40B4-BE49-F238E27FC236}">
                <a16:creationId xmlns:a16="http://schemas.microsoft.com/office/drawing/2014/main" id="{7557ACB3-33D0-86CD-EBC8-22FC55445B92}"/>
              </a:ext>
            </a:extLst>
          </p:cNvPr>
          <p:cNvSpPr txBox="1"/>
          <p:nvPr/>
        </p:nvSpPr>
        <p:spPr>
          <a:xfrm>
            <a:off x="276224" y="976590"/>
            <a:ext cx="11639551" cy="430887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Introduction: Available Services &amp; Flowchart</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Behavioural Overweight &amp; Obesity Management Services (‘Tier 2’)</a:t>
            </a:r>
          </a:p>
          <a:p>
            <a:pPr marL="742950" lvl="1"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Local Authority services</a:t>
            </a:r>
          </a:p>
          <a:p>
            <a:pPr marL="1200150" lvl="2" indent="-285750">
              <a:buFont typeface="Arial" panose="020B0604020202020204" pitchFamily="34" charset="0"/>
              <a:buChar char="•"/>
            </a:pPr>
            <a:r>
              <a:rPr lang="en-GB" sz="2000" dirty="0">
                <a:latin typeface="Arial"/>
                <a:cs typeface="Arial"/>
              </a:rPr>
              <a:t>Patsy Richards, Public Health Principal, NNC.</a:t>
            </a:r>
          </a:p>
          <a:p>
            <a:pPr marL="1200150" lvl="2"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Emily Cox, Public Health Practitioner, WNC.</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Children &amp; Young People</a:t>
            </a: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Emily Cox, Public Health Practitioner, WNC</a:t>
            </a: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Patsy Richards, Public Health Principal, NNC</a:t>
            </a: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Kerrie Pearson, Children’s Weight Management Specialist &amp; Clinical Team Lead, NHFT</a:t>
            </a:r>
          </a:p>
          <a:p>
            <a:pPr marL="342900" indent="-342900">
              <a:buFont typeface="Arial" panose="020B0604020202020204" pitchFamily="34" charset="0"/>
              <a:buChar char="•"/>
            </a:pPr>
            <a:r>
              <a:rPr lang="en-GB" sz="2000" b="1" dirty="0">
                <a:latin typeface="Arial"/>
                <a:cs typeface="Arial"/>
              </a:rPr>
              <a:t>Digital Weight Management Programme </a:t>
            </a:r>
            <a:r>
              <a:rPr lang="en-GB" sz="2000" dirty="0">
                <a:latin typeface="Arial"/>
                <a:cs typeface="Arial"/>
              </a:rPr>
              <a:t>– Sara Carter, Long Term Conditions and Prevention.</a:t>
            </a:r>
          </a:p>
          <a:p>
            <a:pPr marL="34290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Physical Literacy &amp; Compassionate Approach </a:t>
            </a:r>
            <a:r>
              <a:rPr lang="en-GB" sz="2000" dirty="0">
                <a:latin typeface="Arial" panose="020B0604020202020204" pitchFamily="34" charset="0"/>
                <a:cs typeface="Arial" panose="020B0604020202020204" pitchFamily="34" charset="0"/>
              </a:rPr>
              <a:t>–Steph Steventon, Public Health Officer, NNC. </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Discussion: </a:t>
            </a:r>
            <a:r>
              <a:rPr lang="en-GB" sz="2000" dirty="0">
                <a:latin typeface="Arial" panose="020B0604020202020204" pitchFamily="34" charset="0"/>
                <a:cs typeface="Arial" panose="020B0604020202020204" pitchFamily="34" charset="0"/>
              </a:rPr>
              <a:t>What support would you like from us?</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Q&amp;A</a:t>
            </a:r>
            <a:endParaRPr lang="en-GB" sz="14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5495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92539-BCDB-96B5-A526-AB948280B772}"/>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432BC246-7FFC-F248-23E1-F03BA1075911}"/>
              </a:ext>
            </a:extLst>
          </p:cNvPr>
          <p:cNvSpPr>
            <a:spLocks noGrp="1"/>
          </p:cNvSpPr>
          <p:nvPr>
            <p:ph type="title"/>
          </p:nvPr>
        </p:nvSpPr>
        <p:spPr>
          <a:xfrm>
            <a:off x="355846" y="184493"/>
            <a:ext cx="8821284" cy="875681"/>
          </a:xfrm>
          <a:solidFill>
            <a:schemeClr val="accent1">
              <a:lumMod val="75000"/>
            </a:schemeClr>
          </a:solidFill>
          <a:ln>
            <a:solidFill>
              <a:schemeClr val="tx1"/>
            </a:solidFill>
          </a:ln>
        </p:spPr>
        <p:txBody>
          <a:bodyPr>
            <a:normAutofit fontScale="90000"/>
          </a:bodyPr>
          <a:lstStyle/>
          <a:p>
            <a:r>
              <a:rPr lang="en-GB">
                <a:solidFill>
                  <a:schemeClr val="bg1"/>
                </a:solidFill>
                <a:latin typeface="Arial"/>
                <a:cs typeface="Arial"/>
              </a:rPr>
              <a:t> </a:t>
            </a:r>
            <a:r>
              <a:rPr lang="en-GB" sz="4000">
                <a:solidFill>
                  <a:schemeClr val="bg1"/>
                </a:solidFill>
                <a:latin typeface="Arial"/>
                <a:cs typeface="Arial"/>
              </a:rPr>
              <a:t>Digital Weight Management Programme (“DWMP”) – Tier 2</a:t>
            </a:r>
          </a:p>
        </p:txBody>
      </p:sp>
      <p:sp>
        <p:nvSpPr>
          <p:cNvPr id="5" name="Content Placeholder 4">
            <a:extLst>
              <a:ext uri="{FF2B5EF4-FFF2-40B4-BE49-F238E27FC236}">
                <a16:creationId xmlns:a16="http://schemas.microsoft.com/office/drawing/2014/main" id="{1F86400A-CE8C-3AB1-B2A7-22C3F066D6C8}"/>
              </a:ext>
            </a:extLst>
          </p:cNvPr>
          <p:cNvSpPr>
            <a:spLocks noGrp="1"/>
          </p:cNvSpPr>
          <p:nvPr>
            <p:ph idx="1"/>
          </p:nvPr>
        </p:nvSpPr>
        <p:spPr>
          <a:xfrm>
            <a:off x="6492584" y="1374359"/>
            <a:ext cx="3871597" cy="1978442"/>
          </a:xfrm>
        </p:spPr>
        <p:txBody>
          <a:bodyPr vert="horz" lIns="0" tIns="0" rIns="0" bIns="0" rtlCol="0" anchor="t">
            <a:noAutofit/>
          </a:bodyPr>
          <a:lstStyle/>
          <a:p>
            <a:pPr marL="342900" indent="-342900">
              <a:spcAft>
                <a:spcPts val="1200"/>
              </a:spcAft>
              <a:buClr>
                <a:schemeClr val="accent6"/>
              </a:buClr>
              <a:buFont typeface="Arial" panose="020B0604020202020204" pitchFamily="34" charset="0"/>
              <a:buChar char="•"/>
            </a:pPr>
            <a:endParaRPr lang="en-GB" sz="1400" b="1">
              <a:solidFill>
                <a:schemeClr val="tx1"/>
              </a:solidFill>
              <a:latin typeface="Arial"/>
              <a:cs typeface="Arial"/>
            </a:endParaRPr>
          </a:p>
          <a:p>
            <a:pPr marL="342900" indent="-342900">
              <a:spcAft>
                <a:spcPts val="1200"/>
              </a:spcAft>
              <a:buClr>
                <a:schemeClr val="accent6"/>
              </a:buClr>
              <a:buChar char="•"/>
            </a:pPr>
            <a:endParaRPr lang="en-GB" sz="1900">
              <a:solidFill>
                <a:schemeClr val="tx1"/>
              </a:solidFill>
              <a:latin typeface="Arial"/>
              <a:cs typeface="Arial"/>
            </a:endParaRPr>
          </a:p>
          <a:p>
            <a:pPr>
              <a:spcAft>
                <a:spcPts val="1200"/>
              </a:spcAft>
              <a:buClr>
                <a:schemeClr val="accent6"/>
              </a:buClr>
            </a:pPr>
            <a:endParaRPr lang="en-GB" sz="1900">
              <a:solidFill>
                <a:schemeClr val="tx1"/>
              </a:solidFill>
              <a:latin typeface="Arial"/>
              <a:cs typeface="Arial"/>
            </a:endParaRPr>
          </a:p>
          <a:p>
            <a:pPr marL="342900" indent="-342900">
              <a:spcAft>
                <a:spcPts val="1200"/>
              </a:spcAft>
              <a:buClr>
                <a:schemeClr val="accent6"/>
              </a:buClr>
              <a:buFont typeface="Arial" panose="020B0604020202020204" pitchFamily="34" charset="0"/>
              <a:buChar char="•"/>
            </a:pPr>
            <a:endParaRPr lang="en-GB" sz="1900">
              <a:solidFill>
                <a:schemeClr val="tx1"/>
              </a:solidFill>
              <a:latin typeface="Arial"/>
              <a:cs typeface="Arial"/>
            </a:endParaRPr>
          </a:p>
          <a:p>
            <a:pPr marL="342900" indent="-342900">
              <a:spcAft>
                <a:spcPts val="1200"/>
              </a:spcAft>
              <a:buClr>
                <a:schemeClr val="accent6"/>
              </a:buClr>
              <a:buFont typeface="Arial" panose="020B0604020202020204" pitchFamily="34" charset="0"/>
              <a:buChar char="•"/>
            </a:pPr>
            <a:endParaRPr lang="en-GB" sz="1900">
              <a:solidFill>
                <a:schemeClr val="tx1"/>
              </a:solidFill>
              <a:latin typeface="Arial"/>
              <a:cs typeface="Arial"/>
            </a:endParaRPr>
          </a:p>
        </p:txBody>
      </p:sp>
      <p:sp>
        <p:nvSpPr>
          <p:cNvPr id="3" name="TextBox 2">
            <a:extLst>
              <a:ext uri="{FF2B5EF4-FFF2-40B4-BE49-F238E27FC236}">
                <a16:creationId xmlns:a16="http://schemas.microsoft.com/office/drawing/2014/main" id="{336E8EDD-06AA-2440-1F61-DD5F7CA9DEA9}"/>
              </a:ext>
            </a:extLst>
          </p:cNvPr>
          <p:cNvSpPr txBox="1"/>
          <p:nvPr/>
        </p:nvSpPr>
        <p:spPr>
          <a:xfrm>
            <a:off x="583096" y="1550504"/>
            <a:ext cx="10472000" cy="4093428"/>
          </a:xfrm>
          <a:prstGeom prst="rect">
            <a:avLst/>
          </a:prstGeom>
          <a:noFill/>
        </p:spPr>
        <p:txBody>
          <a:bodyPr wrap="square" lIns="91440" tIns="45720" rIns="91440" bIns="45720" rtlCol="0" anchor="t">
            <a:spAutoFit/>
          </a:bodyPr>
          <a:lstStyle/>
          <a:p>
            <a:pPr marL="285750" indent="-285750" fontAlgn="base">
              <a:buFont typeface="Arial"/>
              <a:buChar char="•"/>
            </a:pPr>
            <a:r>
              <a:rPr lang="en-GB" sz="2000" dirty="0">
                <a:latin typeface="Arial"/>
                <a:cs typeface="Arial"/>
              </a:rPr>
              <a:t>The Digital Weight Management Programme is part of the 10 Year Health Plan</a:t>
            </a:r>
          </a:p>
          <a:p>
            <a:pPr marL="285750" indent="-285750" fontAlgn="base">
              <a:buFont typeface="Arial"/>
              <a:buChar char="•"/>
            </a:pPr>
            <a:r>
              <a:rPr lang="en-GB" sz="2000" dirty="0">
                <a:latin typeface="Arial"/>
                <a:cs typeface="Arial"/>
              </a:rPr>
              <a:t>There is an ambition to make 250,000 referrals to DWMP a year by March 2029 </a:t>
            </a:r>
          </a:p>
          <a:p>
            <a:pPr marL="285750" indent="-285750" fontAlgn="base">
              <a:buFont typeface="Arial"/>
              <a:buChar char="•"/>
            </a:pPr>
            <a:r>
              <a:rPr lang="en-GB" sz="2000" dirty="0">
                <a:latin typeface="Arial"/>
                <a:cs typeface="Arial"/>
              </a:rPr>
              <a:t>Available via all General Practices in England</a:t>
            </a:r>
          </a:p>
          <a:p>
            <a:pPr marL="285750" indent="-285750">
              <a:buFont typeface="Arial"/>
              <a:buChar char="•"/>
            </a:pPr>
            <a:r>
              <a:rPr lang="en-GB" sz="2000" dirty="0">
                <a:latin typeface="Arial"/>
                <a:cs typeface="Arial"/>
              </a:rPr>
              <a:t>Delivered over 12 consecutive weeks</a:t>
            </a:r>
          </a:p>
          <a:p>
            <a:pPr marL="285750" indent="-285750">
              <a:buFont typeface="Arial"/>
              <a:buChar char="•"/>
            </a:pPr>
            <a:r>
              <a:rPr lang="en-GB" sz="2000" dirty="0">
                <a:latin typeface="Arial"/>
                <a:cs typeface="Arial"/>
              </a:rPr>
              <a:t>Option to participate via an App or web-based platform</a:t>
            </a:r>
          </a:p>
          <a:p>
            <a:pPr marL="285750" indent="-285750">
              <a:buFont typeface="Arial"/>
              <a:buChar char="•"/>
            </a:pPr>
            <a:r>
              <a:rPr lang="en-GB" sz="2000" dirty="0">
                <a:latin typeface="Arial"/>
                <a:cs typeface="Arial"/>
              </a:rPr>
              <a:t>Focus on the individual changing behaviours and lifestyle interventions  - The patient is able to choose a weight management plan to help develop healthier eating habits, be more active and lose weight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Each of the plans provide:</a:t>
            </a: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Recipes and Nutrition support</a:t>
            </a: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Wellbeing support</a:t>
            </a:r>
          </a:p>
          <a:p>
            <a:pPr marL="742950" lvl="1"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Tips for activity levels</a:t>
            </a:r>
          </a:p>
          <a:p>
            <a:pPr marL="285750" indent="-285750">
              <a:buFont typeface="Arial"/>
              <a:buChar char="•"/>
            </a:pPr>
            <a:r>
              <a:rPr lang="en-GB" sz="2000" dirty="0">
                <a:latin typeface="Arial"/>
                <a:cs typeface="Arial"/>
              </a:rPr>
              <a:t>Provided at no cost to local systems</a:t>
            </a:r>
          </a:p>
        </p:txBody>
      </p:sp>
    </p:spTree>
    <p:extLst>
      <p:ext uri="{BB962C8B-B14F-4D97-AF65-F5344CB8AC3E}">
        <p14:creationId xmlns:p14="http://schemas.microsoft.com/office/powerpoint/2010/main" val="152053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EDDEB-2B39-4418-DE38-215BE23F5EFD}"/>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E2980D2A-A680-6590-DF1A-F0EE42FAC41A}"/>
              </a:ext>
            </a:extLst>
          </p:cNvPr>
          <p:cNvSpPr>
            <a:spLocks noGrp="1"/>
          </p:cNvSpPr>
          <p:nvPr>
            <p:ph type="title"/>
          </p:nvPr>
        </p:nvSpPr>
        <p:spPr>
          <a:xfrm>
            <a:off x="355846" y="184493"/>
            <a:ext cx="8072537" cy="756411"/>
          </a:xfrm>
          <a:solidFill>
            <a:schemeClr val="accent1">
              <a:lumMod val="75000"/>
            </a:schemeClr>
          </a:solidFill>
          <a:ln>
            <a:solidFill>
              <a:schemeClr val="tx1"/>
            </a:solidFill>
          </a:ln>
        </p:spPr>
        <p:txBody>
          <a:bodyPr>
            <a:normAutofit/>
          </a:bodyPr>
          <a:lstStyle/>
          <a:p>
            <a:r>
              <a:rPr lang="en-GB">
                <a:solidFill>
                  <a:schemeClr val="bg1"/>
                </a:solidFill>
                <a:latin typeface="Arial"/>
                <a:cs typeface="Arial"/>
              </a:rPr>
              <a:t> DWMP – Who can be referred?</a:t>
            </a:r>
          </a:p>
        </p:txBody>
      </p:sp>
      <p:sp>
        <p:nvSpPr>
          <p:cNvPr id="5" name="Content Placeholder 4">
            <a:extLst>
              <a:ext uri="{FF2B5EF4-FFF2-40B4-BE49-F238E27FC236}">
                <a16:creationId xmlns:a16="http://schemas.microsoft.com/office/drawing/2014/main" id="{E1608217-4A89-7CF2-C054-0297837DDB2E}"/>
              </a:ext>
            </a:extLst>
          </p:cNvPr>
          <p:cNvSpPr>
            <a:spLocks noGrp="1"/>
          </p:cNvSpPr>
          <p:nvPr>
            <p:ph idx="1"/>
          </p:nvPr>
        </p:nvSpPr>
        <p:spPr>
          <a:xfrm>
            <a:off x="6492584" y="1374359"/>
            <a:ext cx="3871597" cy="1978442"/>
          </a:xfrm>
        </p:spPr>
        <p:txBody>
          <a:bodyPr vert="horz" lIns="0" tIns="0" rIns="0" bIns="0" rtlCol="0" anchor="t">
            <a:noAutofit/>
          </a:bodyPr>
          <a:lstStyle/>
          <a:p>
            <a:pPr marL="342900" indent="-342900">
              <a:spcAft>
                <a:spcPts val="1200"/>
              </a:spcAft>
              <a:buClr>
                <a:schemeClr val="accent6"/>
              </a:buClr>
              <a:buFont typeface="Arial" panose="020B0604020202020204" pitchFamily="34" charset="0"/>
              <a:buChar char="•"/>
            </a:pPr>
            <a:endParaRPr lang="en-GB" sz="1400" b="1">
              <a:solidFill>
                <a:schemeClr val="tx1"/>
              </a:solidFill>
              <a:latin typeface="Arial"/>
              <a:cs typeface="Arial"/>
            </a:endParaRPr>
          </a:p>
          <a:p>
            <a:pPr marL="342900" indent="-342900">
              <a:spcAft>
                <a:spcPts val="1200"/>
              </a:spcAft>
              <a:buClr>
                <a:schemeClr val="accent6"/>
              </a:buClr>
              <a:buChar char="•"/>
            </a:pPr>
            <a:endParaRPr lang="en-GB" sz="1900">
              <a:solidFill>
                <a:schemeClr val="tx1"/>
              </a:solidFill>
              <a:latin typeface="Arial"/>
              <a:cs typeface="Arial"/>
            </a:endParaRPr>
          </a:p>
          <a:p>
            <a:pPr>
              <a:spcAft>
                <a:spcPts val="1200"/>
              </a:spcAft>
              <a:buClr>
                <a:schemeClr val="accent6"/>
              </a:buClr>
            </a:pPr>
            <a:endParaRPr lang="en-GB" sz="1900">
              <a:solidFill>
                <a:schemeClr val="tx1"/>
              </a:solidFill>
              <a:latin typeface="Arial"/>
              <a:cs typeface="Arial"/>
            </a:endParaRPr>
          </a:p>
          <a:p>
            <a:pPr marL="342900" indent="-342900">
              <a:spcAft>
                <a:spcPts val="1200"/>
              </a:spcAft>
              <a:buClr>
                <a:schemeClr val="accent6"/>
              </a:buClr>
              <a:buFont typeface="Arial" panose="020B0604020202020204" pitchFamily="34" charset="0"/>
              <a:buChar char="•"/>
            </a:pPr>
            <a:endParaRPr lang="en-GB" sz="1900">
              <a:solidFill>
                <a:schemeClr val="tx1"/>
              </a:solidFill>
              <a:latin typeface="Arial"/>
              <a:cs typeface="Arial"/>
            </a:endParaRPr>
          </a:p>
          <a:p>
            <a:pPr marL="342900" indent="-342900">
              <a:spcAft>
                <a:spcPts val="1200"/>
              </a:spcAft>
              <a:buClr>
                <a:schemeClr val="accent6"/>
              </a:buClr>
              <a:buFont typeface="Arial" panose="020B0604020202020204" pitchFamily="34" charset="0"/>
              <a:buChar char="•"/>
            </a:pPr>
            <a:endParaRPr lang="en-GB" sz="1900">
              <a:solidFill>
                <a:schemeClr val="tx1"/>
              </a:solidFill>
              <a:latin typeface="Arial"/>
              <a:cs typeface="Arial"/>
            </a:endParaRPr>
          </a:p>
        </p:txBody>
      </p:sp>
      <p:sp>
        <p:nvSpPr>
          <p:cNvPr id="3" name="TextBox 2">
            <a:extLst>
              <a:ext uri="{FF2B5EF4-FFF2-40B4-BE49-F238E27FC236}">
                <a16:creationId xmlns:a16="http://schemas.microsoft.com/office/drawing/2014/main" id="{D8219209-B40C-AF74-052D-11E883383988}"/>
              </a:ext>
            </a:extLst>
          </p:cNvPr>
          <p:cNvSpPr txBox="1"/>
          <p:nvPr/>
        </p:nvSpPr>
        <p:spPr>
          <a:xfrm>
            <a:off x="355846" y="1102751"/>
            <a:ext cx="10472000" cy="5570756"/>
          </a:xfrm>
          <a:prstGeom prst="rect">
            <a:avLst/>
          </a:prstGeom>
          <a:noFill/>
        </p:spPr>
        <p:txBody>
          <a:bodyPr wrap="square" lIns="91440" tIns="45720" rIns="91440" bIns="45720" rtlCol="0" anchor="t">
            <a:spAutoFit/>
          </a:bodyPr>
          <a:lstStyle/>
          <a:p>
            <a:pPr marL="285750" indent="-285750">
              <a:buFont typeface="Arial"/>
              <a:buChar char="•"/>
            </a:pPr>
            <a:r>
              <a:rPr lang="en-GB" sz="2000" dirty="0">
                <a:latin typeface="Arial"/>
                <a:cs typeface="Arial"/>
              </a:rPr>
              <a:t>Any member of the General Practice healthcare team who has access to e-RS can make a direct referral</a:t>
            </a:r>
          </a:p>
          <a:p>
            <a:pPr marL="285750" indent="-285750">
              <a:buFont typeface="Arial"/>
              <a:buChar char="•"/>
            </a:pPr>
            <a:r>
              <a:rPr lang="en-GB" sz="2000" dirty="0">
                <a:latin typeface="Arial"/>
                <a:cs typeface="Arial"/>
              </a:rPr>
              <a:t>We have a DWMP healthcare professional toolkit</a:t>
            </a:r>
          </a:p>
          <a:p>
            <a:pPr fontAlgn="base"/>
            <a:endParaRPr lang="en-GB" sz="2000" b="1" dirty="0">
              <a:latin typeface="Arial" panose="020B0604020202020204" pitchFamily="34" charset="0"/>
              <a:cs typeface="Arial" panose="020B0604020202020204" pitchFamily="34" charset="0"/>
            </a:endParaRPr>
          </a:p>
          <a:p>
            <a:pPr fontAlgn="base"/>
            <a:r>
              <a:rPr lang="en-GB" sz="2000" b="1" dirty="0">
                <a:latin typeface="Arial" panose="020B0604020202020204" pitchFamily="34" charset="0"/>
                <a:cs typeface="Arial" panose="020B0604020202020204" pitchFamily="34" charset="0"/>
              </a:rPr>
              <a:t>Eligibility criteria for patients</a:t>
            </a:r>
            <a:r>
              <a:rPr lang="en-GB" sz="2000"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Over the age of 18 </a:t>
            </a: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Has a BMI of 30+ (adjusted to &gt;27.5 for people from Black, Asian and ethnic minority backgrounds) </a:t>
            </a:r>
          </a:p>
          <a:p>
            <a:pPr marL="285750" indent="-285750" fontAlgn="base">
              <a:buFont typeface="Arial" panose="020B0604020202020204" pitchFamily="34" charset="0"/>
              <a:buChar char="•"/>
            </a:pPr>
            <a:r>
              <a:rPr lang="en-GB" sz="2000" dirty="0">
                <a:latin typeface="Arial" panose="020B0604020202020204" pitchFamily="34" charset="0"/>
                <a:cs typeface="Arial" panose="020B0604020202020204" pitchFamily="34" charset="0"/>
              </a:rPr>
              <a:t>Has a diagnosis of diabetes (type 1 or type 2) or hypertension or both</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Ineligible referrals</a:t>
            </a:r>
            <a:endParaRPr lang="en-US" sz="2000" b="1" dirty="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2000" dirty="0">
                <a:solidFill>
                  <a:srgbClr val="202A30"/>
                </a:solidFill>
                <a:latin typeface="Arial" panose="020B0604020202020204" pitchFamily="34" charset="0"/>
                <a:cs typeface="Arial" panose="020B0604020202020204" pitchFamily="34" charset="0"/>
              </a:rPr>
              <a:t>Moderate or severe frailty</a:t>
            </a:r>
            <a:endParaRPr lang="en-GB" sz="2000" dirty="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2000" dirty="0">
                <a:solidFill>
                  <a:srgbClr val="202A30"/>
                </a:solidFill>
                <a:latin typeface="Arial" panose="020B0604020202020204" pitchFamily="34" charset="0"/>
                <a:cs typeface="Arial" panose="020B0604020202020204" pitchFamily="34" charset="0"/>
              </a:rPr>
              <a:t>Pregnant</a:t>
            </a:r>
            <a:endParaRPr lang="en-GB" sz="2000" dirty="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2000" dirty="0">
                <a:solidFill>
                  <a:srgbClr val="202A30"/>
                </a:solidFill>
                <a:latin typeface="Arial" panose="020B0604020202020204" pitchFamily="34" charset="0"/>
                <a:cs typeface="Arial" panose="020B0604020202020204" pitchFamily="34" charset="0"/>
              </a:rPr>
              <a:t>Active eating disorder</a:t>
            </a:r>
            <a:endParaRPr lang="en-GB" sz="2000" dirty="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2000" dirty="0">
                <a:solidFill>
                  <a:srgbClr val="202A30"/>
                </a:solidFill>
                <a:latin typeface="Arial" panose="020B0604020202020204" pitchFamily="34" charset="0"/>
                <a:cs typeface="Arial" panose="020B0604020202020204" pitchFamily="34" charset="0"/>
              </a:rPr>
              <a:t>Had bariatric surgery in the last 2 years</a:t>
            </a:r>
            <a:endParaRPr lang="en-GB" sz="2000" dirty="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2000" dirty="0">
                <a:solidFill>
                  <a:srgbClr val="202A30"/>
                </a:solidFill>
                <a:latin typeface="Arial" panose="020B0604020202020204" pitchFamily="34" charset="0"/>
                <a:cs typeface="Arial" panose="020B0604020202020204" pitchFamily="34" charset="0"/>
              </a:rPr>
              <a:t>Where the programme poses risk of harm</a:t>
            </a: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074210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24B7C-4B85-BC67-A03B-A2A530EE0905}"/>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0675B329-939B-D24A-B70E-15D8D5356A41}"/>
              </a:ext>
            </a:extLst>
          </p:cNvPr>
          <p:cNvSpPr>
            <a:spLocks noGrp="1"/>
          </p:cNvSpPr>
          <p:nvPr>
            <p:ph type="title"/>
          </p:nvPr>
        </p:nvSpPr>
        <p:spPr>
          <a:xfrm>
            <a:off x="355846" y="184493"/>
            <a:ext cx="8072537" cy="756411"/>
          </a:xfrm>
          <a:solidFill>
            <a:schemeClr val="accent1">
              <a:lumMod val="75000"/>
            </a:schemeClr>
          </a:solidFill>
          <a:ln>
            <a:solidFill>
              <a:schemeClr val="tx1"/>
            </a:solidFill>
          </a:ln>
        </p:spPr>
        <p:txBody>
          <a:bodyPr>
            <a:normAutofit/>
          </a:bodyPr>
          <a:lstStyle/>
          <a:p>
            <a:r>
              <a:rPr lang="en-GB">
                <a:solidFill>
                  <a:schemeClr val="bg1"/>
                </a:solidFill>
                <a:latin typeface="Arial"/>
                <a:cs typeface="Arial"/>
              </a:rPr>
              <a:t>DWMP Referral Hub </a:t>
            </a:r>
          </a:p>
        </p:txBody>
      </p:sp>
      <p:sp>
        <p:nvSpPr>
          <p:cNvPr id="5" name="Content Placeholder 4">
            <a:extLst>
              <a:ext uri="{FF2B5EF4-FFF2-40B4-BE49-F238E27FC236}">
                <a16:creationId xmlns:a16="http://schemas.microsoft.com/office/drawing/2014/main" id="{6B26B0D7-C367-5070-AB9B-689D1C7D560E}"/>
              </a:ext>
            </a:extLst>
          </p:cNvPr>
          <p:cNvSpPr>
            <a:spLocks noGrp="1"/>
          </p:cNvSpPr>
          <p:nvPr>
            <p:ph idx="1"/>
          </p:nvPr>
        </p:nvSpPr>
        <p:spPr>
          <a:xfrm>
            <a:off x="6492584" y="1374359"/>
            <a:ext cx="3871597" cy="1978442"/>
          </a:xfrm>
        </p:spPr>
        <p:txBody>
          <a:bodyPr vert="horz" lIns="0" tIns="0" rIns="0" bIns="0" rtlCol="0" anchor="t">
            <a:noAutofit/>
          </a:bodyPr>
          <a:lstStyle/>
          <a:p>
            <a:pPr marL="342900" indent="-342900">
              <a:spcAft>
                <a:spcPts val="1200"/>
              </a:spcAft>
              <a:buClr>
                <a:schemeClr val="accent6"/>
              </a:buClr>
              <a:buFont typeface="Arial" panose="020B0604020202020204" pitchFamily="34" charset="0"/>
              <a:buChar char="•"/>
            </a:pPr>
            <a:endParaRPr lang="en-GB" sz="1400" b="1">
              <a:solidFill>
                <a:schemeClr val="tx1"/>
              </a:solidFill>
              <a:latin typeface="Arial"/>
              <a:cs typeface="Arial"/>
            </a:endParaRPr>
          </a:p>
          <a:p>
            <a:pPr marL="342900" indent="-342900">
              <a:spcAft>
                <a:spcPts val="1200"/>
              </a:spcAft>
              <a:buClr>
                <a:schemeClr val="accent6"/>
              </a:buClr>
              <a:buChar char="•"/>
            </a:pPr>
            <a:endParaRPr lang="en-GB" sz="1900">
              <a:solidFill>
                <a:schemeClr val="tx1"/>
              </a:solidFill>
              <a:latin typeface="Arial"/>
              <a:cs typeface="Arial"/>
            </a:endParaRPr>
          </a:p>
          <a:p>
            <a:pPr>
              <a:spcAft>
                <a:spcPts val="1200"/>
              </a:spcAft>
              <a:buClr>
                <a:schemeClr val="accent6"/>
              </a:buClr>
            </a:pPr>
            <a:endParaRPr lang="en-GB" sz="1900">
              <a:solidFill>
                <a:schemeClr val="tx1"/>
              </a:solidFill>
              <a:latin typeface="Arial"/>
              <a:cs typeface="Arial"/>
            </a:endParaRPr>
          </a:p>
          <a:p>
            <a:pPr marL="342900" indent="-342900">
              <a:spcAft>
                <a:spcPts val="1200"/>
              </a:spcAft>
              <a:buClr>
                <a:schemeClr val="accent6"/>
              </a:buClr>
              <a:buFont typeface="Arial" panose="020B0604020202020204" pitchFamily="34" charset="0"/>
              <a:buChar char="•"/>
            </a:pPr>
            <a:endParaRPr lang="en-GB" sz="1900">
              <a:solidFill>
                <a:schemeClr val="tx1"/>
              </a:solidFill>
              <a:latin typeface="Arial"/>
              <a:cs typeface="Arial"/>
            </a:endParaRPr>
          </a:p>
          <a:p>
            <a:pPr marL="342900" indent="-342900">
              <a:spcAft>
                <a:spcPts val="1200"/>
              </a:spcAft>
              <a:buClr>
                <a:schemeClr val="accent6"/>
              </a:buClr>
              <a:buFont typeface="Arial" panose="020B0604020202020204" pitchFamily="34" charset="0"/>
              <a:buChar char="•"/>
            </a:pPr>
            <a:endParaRPr lang="en-GB" sz="1900">
              <a:solidFill>
                <a:schemeClr val="tx1"/>
              </a:solidFill>
              <a:latin typeface="Arial"/>
              <a:cs typeface="Arial"/>
            </a:endParaRPr>
          </a:p>
        </p:txBody>
      </p:sp>
      <p:sp>
        <p:nvSpPr>
          <p:cNvPr id="3" name="TextBox 2">
            <a:extLst>
              <a:ext uri="{FF2B5EF4-FFF2-40B4-BE49-F238E27FC236}">
                <a16:creationId xmlns:a16="http://schemas.microsoft.com/office/drawing/2014/main" id="{334D14FE-26A5-F992-31BB-94BA3636AE38}"/>
              </a:ext>
            </a:extLst>
          </p:cNvPr>
          <p:cNvSpPr txBox="1"/>
          <p:nvPr/>
        </p:nvSpPr>
        <p:spPr>
          <a:xfrm>
            <a:off x="668955" y="1046081"/>
            <a:ext cx="11281892" cy="160043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a:latin typeface="Arial" panose="020B0604020202020204" pitchFamily="34" charset="0"/>
                <a:cs typeface="Arial" panose="020B0604020202020204" pitchFamily="34" charset="0"/>
              </a:rPr>
              <a:t>Triages people based on the likelihood of non completion of the programme (based on data from the NHS Diabetes Prevention Programme)</a:t>
            </a:r>
            <a:endParaRPr lang="en-US" sz="20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a:latin typeface="Arial" panose="020B0604020202020204" pitchFamily="34" charset="0"/>
                <a:cs typeface="Arial" panose="020B0604020202020204" pitchFamily="34" charset="0"/>
              </a:rPr>
              <a:t>Its aim is to ensure those least likely to complete the programme are offered a higher level of intervention and support</a:t>
            </a:r>
          </a:p>
          <a:p>
            <a:pPr marL="285750" indent="-285750">
              <a:buFont typeface="Arial" panose="020B0604020202020204" pitchFamily="34" charset="0"/>
              <a:buChar char="•"/>
            </a:pPr>
            <a:endParaRPr lang="en-GB"/>
          </a:p>
        </p:txBody>
      </p:sp>
      <p:pic>
        <p:nvPicPr>
          <p:cNvPr id="2" name="Picture 1" descr="A screenshot of a diagram&#10;&#10;AI-generated content may be incorrect.">
            <a:extLst>
              <a:ext uri="{FF2B5EF4-FFF2-40B4-BE49-F238E27FC236}">
                <a16:creationId xmlns:a16="http://schemas.microsoft.com/office/drawing/2014/main" id="{DDF8DDAA-6971-3066-6908-40AA7CBA98AE}"/>
              </a:ext>
            </a:extLst>
          </p:cNvPr>
          <p:cNvPicPr>
            <a:picLocks noChangeAspect="1"/>
          </p:cNvPicPr>
          <p:nvPr/>
        </p:nvPicPr>
        <p:blipFill>
          <a:blip r:embed="rId3"/>
          <a:srcRect l="-26" t="37922" r="8564" b="13175"/>
          <a:stretch>
            <a:fillRect/>
          </a:stretch>
        </p:blipFill>
        <p:spPr>
          <a:xfrm>
            <a:off x="352744" y="2522113"/>
            <a:ext cx="11150904" cy="3353762"/>
          </a:xfrm>
          <a:prstGeom prst="rect">
            <a:avLst/>
          </a:prstGeom>
        </p:spPr>
      </p:pic>
    </p:spTree>
    <p:extLst>
      <p:ext uri="{BB962C8B-B14F-4D97-AF65-F5344CB8AC3E}">
        <p14:creationId xmlns:p14="http://schemas.microsoft.com/office/powerpoint/2010/main" val="1251962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C5C7C-815B-F449-2B12-42A56EA80762}"/>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E704AB88-02AE-14F0-8145-2D3E503001A9}"/>
              </a:ext>
            </a:extLst>
          </p:cNvPr>
          <p:cNvSpPr>
            <a:spLocks noGrp="1"/>
          </p:cNvSpPr>
          <p:nvPr>
            <p:ph type="title"/>
          </p:nvPr>
        </p:nvSpPr>
        <p:spPr>
          <a:xfrm>
            <a:off x="355846" y="184493"/>
            <a:ext cx="8072537" cy="756411"/>
          </a:xfrm>
          <a:solidFill>
            <a:schemeClr val="accent1">
              <a:lumMod val="75000"/>
            </a:schemeClr>
          </a:solidFill>
          <a:ln>
            <a:solidFill>
              <a:schemeClr val="tx1"/>
            </a:solidFill>
          </a:ln>
        </p:spPr>
        <p:txBody>
          <a:bodyPr>
            <a:normAutofit/>
          </a:bodyPr>
          <a:lstStyle/>
          <a:p>
            <a:r>
              <a:rPr lang="en-GB">
                <a:solidFill>
                  <a:schemeClr val="bg1"/>
                </a:solidFill>
                <a:latin typeface="Arial"/>
                <a:cs typeface="Arial"/>
              </a:rPr>
              <a:t>DWMP Referral Hub </a:t>
            </a:r>
          </a:p>
        </p:txBody>
      </p:sp>
      <p:sp>
        <p:nvSpPr>
          <p:cNvPr id="5" name="Content Placeholder 4">
            <a:extLst>
              <a:ext uri="{FF2B5EF4-FFF2-40B4-BE49-F238E27FC236}">
                <a16:creationId xmlns:a16="http://schemas.microsoft.com/office/drawing/2014/main" id="{9FFDAF69-A292-48C8-DD09-D7151EB6FACF}"/>
              </a:ext>
            </a:extLst>
          </p:cNvPr>
          <p:cNvSpPr>
            <a:spLocks noGrp="1"/>
          </p:cNvSpPr>
          <p:nvPr>
            <p:ph idx="1"/>
          </p:nvPr>
        </p:nvSpPr>
        <p:spPr>
          <a:xfrm>
            <a:off x="6492584" y="1374359"/>
            <a:ext cx="3871597" cy="1978442"/>
          </a:xfrm>
        </p:spPr>
        <p:txBody>
          <a:bodyPr vert="horz" lIns="0" tIns="0" rIns="0" bIns="0" rtlCol="0" anchor="t">
            <a:noAutofit/>
          </a:bodyPr>
          <a:lstStyle/>
          <a:p>
            <a:pPr marL="342900" indent="-342900">
              <a:spcAft>
                <a:spcPts val="1200"/>
              </a:spcAft>
              <a:buClr>
                <a:schemeClr val="accent6"/>
              </a:buClr>
              <a:buFont typeface="Arial" panose="020B0604020202020204" pitchFamily="34" charset="0"/>
              <a:buChar char="•"/>
            </a:pPr>
            <a:endParaRPr lang="en-GB" sz="1400" b="1">
              <a:solidFill>
                <a:schemeClr val="tx1"/>
              </a:solidFill>
              <a:latin typeface="Arial"/>
              <a:cs typeface="Arial"/>
            </a:endParaRPr>
          </a:p>
          <a:p>
            <a:pPr marL="342900" indent="-342900">
              <a:spcAft>
                <a:spcPts val="1200"/>
              </a:spcAft>
              <a:buClr>
                <a:schemeClr val="accent6"/>
              </a:buClr>
              <a:buChar char="•"/>
            </a:pPr>
            <a:endParaRPr lang="en-GB" sz="1900">
              <a:solidFill>
                <a:schemeClr val="tx1"/>
              </a:solidFill>
              <a:latin typeface="Arial"/>
              <a:cs typeface="Arial"/>
            </a:endParaRPr>
          </a:p>
          <a:p>
            <a:pPr>
              <a:spcAft>
                <a:spcPts val="1200"/>
              </a:spcAft>
              <a:buClr>
                <a:schemeClr val="accent6"/>
              </a:buClr>
            </a:pPr>
            <a:endParaRPr lang="en-GB" sz="1900">
              <a:solidFill>
                <a:schemeClr val="tx1"/>
              </a:solidFill>
              <a:latin typeface="Arial"/>
              <a:cs typeface="Arial"/>
            </a:endParaRPr>
          </a:p>
          <a:p>
            <a:pPr marL="342900" indent="-342900">
              <a:spcAft>
                <a:spcPts val="1200"/>
              </a:spcAft>
              <a:buClr>
                <a:schemeClr val="accent6"/>
              </a:buClr>
              <a:buFont typeface="Arial" panose="020B0604020202020204" pitchFamily="34" charset="0"/>
              <a:buChar char="•"/>
            </a:pPr>
            <a:endParaRPr lang="en-GB" sz="1900">
              <a:solidFill>
                <a:schemeClr val="tx1"/>
              </a:solidFill>
              <a:latin typeface="Arial"/>
              <a:cs typeface="Arial"/>
            </a:endParaRPr>
          </a:p>
          <a:p>
            <a:pPr marL="342900" indent="-342900">
              <a:spcAft>
                <a:spcPts val="1200"/>
              </a:spcAft>
              <a:buClr>
                <a:schemeClr val="accent6"/>
              </a:buClr>
              <a:buFont typeface="Arial" panose="020B0604020202020204" pitchFamily="34" charset="0"/>
              <a:buChar char="•"/>
            </a:pPr>
            <a:endParaRPr lang="en-GB" sz="1900">
              <a:solidFill>
                <a:schemeClr val="tx1"/>
              </a:solidFill>
              <a:latin typeface="Arial"/>
              <a:cs typeface="Arial"/>
            </a:endParaRPr>
          </a:p>
        </p:txBody>
      </p:sp>
      <p:sp>
        <p:nvSpPr>
          <p:cNvPr id="3" name="TextBox 2">
            <a:extLst>
              <a:ext uri="{FF2B5EF4-FFF2-40B4-BE49-F238E27FC236}">
                <a16:creationId xmlns:a16="http://schemas.microsoft.com/office/drawing/2014/main" id="{6A57E1EA-483A-DA33-0443-83813BC38D80}"/>
              </a:ext>
            </a:extLst>
          </p:cNvPr>
          <p:cNvSpPr txBox="1"/>
          <p:nvPr/>
        </p:nvSpPr>
        <p:spPr>
          <a:xfrm>
            <a:off x="668955" y="1046081"/>
            <a:ext cx="11281892" cy="95410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a:latin typeface="Arial" panose="020B0604020202020204" pitchFamily="34" charset="0"/>
                <a:cs typeface="Arial" panose="020B0604020202020204" pitchFamily="34" charset="0"/>
              </a:rPr>
              <a:t>Facilitates and supports service user choice</a:t>
            </a:r>
          </a:p>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p:txBody>
      </p:sp>
      <p:pic>
        <p:nvPicPr>
          <p:cNvPr id="4" name="Picture 3" descr="A screenshot of a mobile application&#10;&#10;AI-generated content may be incorrect.">
            <a:extLst>
              <a:ext uri="{FF2B5EF4-FFF2-40B4-BE49-F238E27FC236}">
                <a16:creationId xmlns:a16="http://schemas.microsoft.com/office/drawing/2014/main" id="{701101D1-5300-1143-87EE-1E08D94B43C4}"/>
              </a:ext>
            </a:extLst>
          </p:cNvPr>
          <p:cNvPicPr>
            <a:picLocks noChangeAspect="1"/>
          </p:cNvPicPr>
          <p:nvPr/>
        </p:nvPicPr>
        <p:blipFill>
          <a:blip r:embed="rId3"/>
          <a:srcRect l="793" t="-2947" r="1117" b="2737"/>
          <a:stretch>
            <a:fillRect/>
          </a:stretch>
        </p:blipFill>
        <p:spPr>
          <a:xfrm>
            <a:off x="98520" y="1232209"/>
            <a:ext cx="11959085" cy="5112682"/>
          </a:xfrm>
          <a:prstGeom prst="rect">
            <a:avLst/>
          </a:prstGeom>
        </p:spPr>
      </p:pic>
    </p:spTree>
    <p:extLst>
      <p:ext uri="{BB962C8B-B14F-4D97-AF65-F5344CB8AC3E}">
        <p14:creationId xmlns:p14="http://schemas.microsoft.com/office/powerpoint/2010/main" val="67482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BABB2-8ABD-B5C1-7B88-51196337AD92}"/>
            </a:ext>
          </a:extLst>
        </p:cNvPr>
        <p:cNvGrpSpPr/>
        <p:nvPr/>
      </p:nvGrpSpPr>
      <p:grpSpPr>
        <a:xfrm>
          <a:off x="0" y="0"/>
          <a:ext cx="0" cy="0"/>
          <a:chOff x="0" y="0"/>
          <a:chExt cx="0" cy="0"/>
        </a:xfrm>
      </p:grpSpPr>
      <p:pic>
        <p:nvPicPr>
          <p:cNvPr id="3" name="Picture 2" descr="A white background with blue text&#10;&#10;AI-generated content may be incorrect.">
            <a:extLst>
              <a:ext uri="{FF2B5EF4-FFF2-40B4-BE49-F238E27FC236}">
                <a16:creationId xmlns:a16="http://schemas.microsoft.com/office/drawing/2014/main" id="{8A26D2B2-0077-F427-4625-74786999143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3FD3169F-424B-C9FB-28C7-C721B51041E7}"/>
              </a:ext>
            </a:extLst>
          </p:cNvPr>
          <p:cNvSpPr txBox="1">
            <a:spLocks/>
          </p:cNvSpPr>
          <p:nvPr/>
        </p:nvSpPr>
        <p:spPr>
          <a:xfrm>
            <a:off x="276224" y="91222"/>
            <a:ext cx="9068752"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rgbClr val="005EB8"/>
                </a:solidFill>
                <a:latin typeface="Arial" panose="020B0604020202020204" pitchFamily="34" charset="0"/>
                <a:cs typeface="Arial" panose="020B0604020202020204" pitchFamily="34" charset="0"/>
              </a:rPr>
              <a:t>Benefits for Practices</a:t>
            </a:r>
          </a:p>
        </p:txBody>
      </p:sp>
      <p:sp>
        <p:nvSpPr>
          <p:cNvPr id="10" name="TextBox 9">
            <a:extLst>
              <a:ext uri="{FF2B5EF4-FFF2-40B4-BE49-F238E27FC236}">
                <a16:creationId xmlns:a16="http://schemas.microsoft.com/office/drawing/2014/main" id="{520D1688-C3EB-9D1C-B4CD-4D9088DD557C}"/>
              </a:ext>
            </a:extLst>
          </p:cNvPr>
          <p:cNvSpPr txBox="1"/>
          <p:nvPr/>
        </p:nvSpPr>
        <p:spPr>
          <a:xfrm>
            <a:off x="276224" y="739222"/>
            <a:ext cx="7819561" cy="1538883"/>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Supports </a:t>
            </a:r>
            <a:r>
              <a:rPr lang="en-GB" sz="2000" b="1" dirty="0">
                <a:latin typeface="Arial" panose="020B0604020202020204" pitchFamily="34" charset="0"/>
                <a:cs typeface="Arial" panose="020B0604020202020204" pitchFamily="34" charset="0"/>
              </a:rPr>
              <a:t>QOF</a:t>
            </a:r>
            <a:r>
              <a:rPr lang="en-GB" sz="2000" dirty="0">
                <a:latin typeface="Arial" panose="020B0604020202020204" pitchFamily="34" charset="0"/>
                <a:cs typeface="Arial" panose="020B0604020202020204" pitchFamily="34" charset="0"/>
              </a:rPr>
              <a:t> and long‑term condition management</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Reduces clinical workload by offering self‑directed support</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Provides a standardised, evidence‑based intervention</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Enhances patient engagement in lifestyle change</a:t>
            </a:r>
            <a:endParaRPr lang="en-GB"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4DF89E78-9C2D-40F2-3FA9-ED2D7354EC21}"/>
              </a:ext>
            </a:extLst>
          </p:cNvPr>
          <p:cNvGraphicFramePr>
            <a:graphicFrameLocks noGrp="1"/>
          </p:cNvGraphicFramePr>
          <p:nvPr>
            <p:extLst>
              <p:ext uri="{D42A27DB-BD31-4B8C-83A1-F6EECF244321}">
                <p14:modId xmlns:p14="http://schemas.microsoft.com/office/powerpoint/2010/main" val="2455385939"/>
              </p:ext>
            </p:extLst>
          </p:nvPr>
        </p:nvGraphicFramePr>
        <p:xfrm>
          <a:off x="276224" y="2184425"/>
          <a:ext cx="11421405" cy="2552319"/>
        </p:xfrm>
        <a:graphic>
          <a:graphicData uri="http://schemas.openxmlformats.org/drawingml/2006/table">
            <a:tbl>
              <a:tblPr firstRow="1" bandRow="1">
                <a:tableStyleId>{5C22544A-7EE6-4342-B048-85BDC9FD1C3A}</a:tableStyleId>
              </a:tblPr>
              <a:tblGrid>
                <a:gridCol w="8276761">
                  <a:extLst>
                    <a:ext uri="{9D8B030D-6E8A-4147-A177-3AD203B41FA5}">
                      <a16:colId xmlns:a16="http://schemas.microsoft.com/office/drawing/2014/main" val="4041431438"/>
                    </a:ext>
                  </a:extLst>
                </a:gridCol>
                <a:gridCol w="1605776">
                  <a:extLst>
                    <a:ext uri="{9D8B030D-6E8A-4147-A177-3AD203B41FA5}">
                      <a16:colId xmlns:a16="http://schemas.microsoft.com/office/drawing/2014/main" val="3765547138"/>
                    </a:ext>
                  </a:extLst>
                </a:gridCol>
                <a:gridCol w="1538868">
                  <a:extLst>
                    <a:ext uri="{9D8B030D-6E8A-4147-A177-3AD203B41FA5}">
                      <a16:colId xmlns:a16="http://schemas.microsoft.com/office/drawing/2014/main" val="3877523052"/>
                    </a:ext>
                  </a:extLst>
                </a:gridCol>
              </a:tblGrid>
              <a:tr h="370840">
                <a:tc>
                  <a:txBody>
                    <a:bodyPr/>
                    <a:lstStyle/>
                    <a:p>
                      <a:pPr>
                        <a:lnSpc>
                          <a:spcPct val="115000"/>
                        </a:lnSpc>
                        <a:buNone/>
                      </a:pPr>
                      <a:r>
                        <a:rPr lang="en-US" sz="1800" b="1" dirty="0">
                          <a:solidFill>
                            <a:srgbClr val="FFFFFF"/>
                          </a:solidFill>
                          <a:effectLst/>
                          <a:latin typeface="Arial" panose="020B0604020202020204" pitchFamily="34" charset="0"/>
                          <a:ea typeface="MS Mincho" panose="02020609040205080304" pitchFamily="49" charset="-128"/>
                          <a:cs typeface="Times New Roman" panose="02020603050405020304" pitchFamily="18" charset="0"/>
                        </a:rPr>
                        <a:t>QOF Indicator OB004</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buNone/>
                      </a:pPr>
                      <a:r>
                        <a:rPr lang="en-US" sz="1800" b="1">
                          <a:solidFill>
                            <a:srgbClr val="FFFFFF"/>
                          </a:solidFill>
                          <a:effectLst/>
                          <a:latin typeface="Arial" panose="020B0604020202020204" pitchFamily="34" charset="0"/>
                          <a:ea typeface="MS Mincho" panose="02020609040205080304" pitchFamily="49" charset="-128"/>
                          <a:cs typeface="Times New Roman" panose="02020603050405020304" pitchFamily="18" charset="0"/>
                        </a:rPr>
                        <a:t>Points</a:t>
                      </a:r>
                      <a:endParaRPr lang="en-GB" sz="180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b="1">
                          <a:solidFill>
                            <a:srgbClr val="FFFFFF"/>
                          </a:solidFill>
                          <a:effectLst/>
                          <a:latin typeface="Arial" panose="020B0604020202020204" pitchFamily="34" charset="0"/>
                          <a:ea typeface="MS Mincho" panose="02020609040205080304" pitchFamily="49" charset="-128"/>
                          <a:cs typeface="Times New Roman" panose="02020603050405020304" pitchFamily="18" charset="0"/>
                        </a:rPr>
                        <a:t>Thresholds</a:t>
                      </a:r>
                      <a:endParaRPr lang="en-GB" sz="180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829552182"/>
                  </a:ext>
                </a:extLst>
              </a:tr>
              <a:tr h="370840">
                <a:tc>
                  <a:txBody>
                    <a:bodyPr/>
                    <a:lstStyle/>
                    <a:p>
                      <a:pPr>
                        <a:lnSpc>
                          <a:spcPct val="115000"/>
                        </a:lnSpc>
                        <a:buNone/>
                      </a:pPr>
                      <a:r>
                        <a:rPr lang="en-US" sz="1800" dirty="0">
                          <a:effectLst/>
                          <a:latin typeface="Arial" panose="020B0604020202020204" pitchFamily="34" charset="0"/>
                          <a:ea typeface="MS Mincho" panose="02020609040205080304" pitchFamily="49" charset="-128"/>
                          <a:cs typeface="Times New Roman" panose="02020603050405020304" pitchFamily="18" charset="0"/>
                        </a:rPr>
                        <a:t>The percentage of patients aged 18 or over living with obesity, appropriately adjusted for ethnicity in line with NICE guidelines (either with a BMI greater than or equal to 30 kg/m2 recorded in the preceding 12 months, or a BMI greater than or equal to 27.5 kg/m2 recorded in the preceding 12 months for patients with a South Asian, Chinese, other Asian, Middle Eastern, Black African or African-Caribbean family background) who have been referred to a weight management programme within 90 days of the BMI being recorded.</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buNone/>
                      </a:pPr>
                      <a:r>
                        <a:rPr lang="en-US" sz="1800" dirty="0">
                          <a:effectLst/>
                          <a:latin typeface="Arial" panose="020B0604020202020204" pitchFamily="34" charset="0"/>
                          <a:ea typeface="MS Mincho" panose="02020609040205080304" pitchFamily="49" charset="-128"/>
                          <a:cs typeface="Times New Roman" panose="02020603050405020304" pitchFamily="18" charset="0"/>
                        </a:rPr>
                        <a:t>5</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effectLst/>
                          <a:latin typeface="Arial" panose="020B0604020202020204" pitchFamily="34" charset="0"/>
                          <a:ea typeface="MS Mincho" panose="02020609040205080304" pitchFamily="49" charset="-128"/>
                          <a:cs typeface="Times New Roman" panose="02020603050405020304" pitchFamily="18" charset="0"/>
                        </a:rPr>
                        <a:t>10-30%</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684200022"/>
                  </a:ext>
                </a:extLst>
              </a:tr>
            </a:tbl>
          </a:graphicData>
        </a:graphic>
      </p:graphicFrame>
    </p:spTree>
    <p:extLst>
      <p:ext uri="{BB962C8B-B14F-4D97-AF65-F5344CB8AC3E}">
        <p14:creationId xmlns:p14="http://schemas.microsoft.com/office/powerpoint/2010/main" val="1020965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E62701-23BC-44FE-800F-122DBECC28D6}"/>
              </a:ext>
            </a:extLst>
          </p:cNvPr>
          <p:cNvSpPr>
            <a:spLocks noGrp="1"/>
          </p:cNvSpPr>
          <p:nvPr>
            <p:ph type="title"/>
          </p:nvPr>
        </p:nvSpPr>
        <p:spPr>
          <a:xfrm>
            <a:off x="119617" y="383285"/>
            <a:ext cx="10169789" cy="1176163"/>
          </a:xfrm>
        </p:spPr>
        <p:txBody>
          <a:bodyPr lIns="91440" tIns="45720" rIns="91440" bIns="45720" anchor="t">
            <a:normAutofit/>
          </a:bodyPr>
          <a:lstStyle/>
          <a:p>
            <a:r>
              <a:rPr lang="en-GB" sz="3200" b="1" dirty="0">
                <a:latin typeface="Arial"/>
                <a:cs typeface="Arial"/>
              </a:rPr>
              <a:t>Resources for General Practice Teams</a:t>
            </a:r>
            <a:endParaRPr lang="en-GB" sz="3200" b="1" dirty="0"/>
          </a:p>
        </p:txBody>
      </p:sp>
      <p:sp>
        <p:nvSpPr>
          <p:cNvPr id="17" name="TextBox 16">
            <a:extLst>
              <a:ext uri="{FF2B5EF4-FFF2-40B4-BE49-F238E27FC236}">
                <a16:creationId xmlns:a16="http://schemas.microsoft.com/office/drawing/2014/main" id="{E5B94FAB-D677-40EB-83FC-084E639CC438}"/>
              </a:ext>
            </a:extLst>
          </p:cNvPr>
          <p:cNvSpPr txBox="1"/>
          <p:nvPr/>
        </p:nvSpPr>
        <p:spPr>
          <a:xfrm>
            <a:off x="5750083" y="3747010"/>
            <a:ext cx="10247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50 mins</a:t>
            </a:r>
          </a:p>
        </p:txBody>
      </p:sp>
      <p:sp>
        <p:nvSpPr>
          <p:cNvPr id="25" name="Rectangle 24">
            <a:extLst>
              <a:ext uri="{FF2B5EF4-FFF2-40B4-BE49-F238E27FC236}">
                <a16:creationId xmlns:a16="http://schemas.microsoft.com/office/drawing/2014/main" id="{B8FA0DC8-1210-4A5A-8F60-31B5FDD42857}"/>
              </a:ext>
            </a:extLst>
          </p:cNvPr>
          <p:cNvSpPr/>
          <p:nvPr/>
        </p:nvSpPr>
        <p:spPr>
          <a:xfrm>
            <a:off x="196050" y="1047530"/>
            <a:ext cx="11508628" cy="2237815"/>
          </a:xfrm>
          <a:prstGeom prst="rect">
            <a:avLst/>
          </a:prstGeom>
          <a:solidFill>
            <a:schemeClr val="bg1"/>
          </a:solidFill>
          <a:ln w="41275">
            <a:solidFill>
              <a:srgbClr val="0DA5B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National NHS England and Improvement Obesity Team have created a </a:t>
            </a:r>
            <a:r>
              <a:rPr kumimoji="0" lang="en-GB"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General Practice toolkit, poster and extensive FAQs</a:t>
            </a: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to support general practices to refer into the programme.</a:t>
            </a:r>
          </a:p>
          <a:p>
            <a:pPr marL="285750" marR="0" lvl="0" indent="-285750" algn="l" defTabSz="914400" rtl="0" eaLnBrk="1" fontAlgn="auto" latinLnBrk="0" hangingPunct="1">
              <a:lnSpc>
                <a:spcPct val="100000"/>
              </a:lnSpc>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These resources can be distributed to general practices to support healthcare professionals in referring and promoting the programme within their GP practice.</a:t>
            </a:r>
          </a:p>
          <a:p>
            <a:pPr marL="285750" marR="0" lvl="0" indent="-285750" algn="l" defTabSz="914400" rtl="0" eaLnBrk="1" fontAlgn="auto" latinLnBrk="0" hangingPunct="1">
              <a:lnSpc>
                <a:spcPct val="100000"/>
              </a:lnSpc>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These resources are available to download from the template site via the NHS England website: </a:t>
            </a:r>
            <a:r>
              <a:rPr kumimoji="0" lang="en-GB" sz="16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hlinkClick r:id="rId3"/>
              </a:rPr>
              <a:t>https://www.england.nhs.uk/digital-weight-management/</a:t>
            </a:r>
            <a:r>
              <a:rPr kumimoji="0" lang="en-GB" sz="16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 </a:t>
            </a:r>
          </a:p>
          <a:p>
            <a:pPr marL="285750" marR="0" lvl="0" indent="-285750" algn="l" defTabSz="914400" rtl="0" eaLnBrk="1" fontAlgn="auto" latinLnBrk="0" hangingPunct="1">
              <a:lnSpc>
                <a:spcPct val="100000"/>
              </a:lnSpc>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FAQs are aimed at healthcare professionals and are based on feedback the programme has received to date.</a:t>
            </a:r>
          </a:p>
          <a:p>
            <a:pPr marL="285750" marR="0" lvl="0" indent="-285750" algn="l" defTabSz="914400" rtl="0" eaLnBrk="1" fontAlgn="auto" latinLnBrk="0" hangingPunct="1">
              <a:lnSpc>
                <a:spcPct val="100000"/>
              </a:lnSpc>
              <a:spcAft>
                <a:spcPts val="0"/>
              </a:spcAft>
              <a:buClrTx/>
              <a:buSzTx/>
              <a:buFont typeface="Arial" panose="020B0604020202020204" pitchFamily="34" charset="0"/>
              <a:buChar char="•"/>
              <a:tabLst/>
              <a:defRPr/>
            </a:pPr>
            <a:r>
              <a:rPr lang="en-GB" sz="1600" dirty="0">
                <a:solidFill>
                  <a:schemeClr val="tx1"/>
                </a:solidFill>
                <a:latin typeface="Arial" panose="020B0604020202020204" pitchFamily="34" charset="0"/>
                <a:cs typeface="Arial" panose="020B0604020202020204" pitchFamily="34" charset="0"/>
              </a:rPr>
              <a:t>The ICB can support with </a:t>
            </a:r>
            <a:r>
              <a:rPr lang="en-GB" sz="1600" b="1" dirty="0">
                <a:solidFill>
                  <a:schemeClr val="tx1"/>
                </a:solidFill>
                <a:latin typeface="Arial" panose="020B0604020202020204" pitchFamily="34" charset="0"/>
                <a:cs typeface="Arial" panose="020B0604020202020204" pitchFamily="34" charset="0"/>
              </a:rPr>
              <a:t>suggested searches </a:t>
            </a:r>
            <a:r>
              <a:rPr lang="en-GB" sz="1600" dirty="0">
                <a:solidFill>
                  <a:schemeClr val="tx1"/>
                </a:solidFill>
                <a:latin typeface="Arial" panose="020B0604020202020204" pitchFamily="34" charset="0"/>
                <a:cs typeface="Arial" panose="020B0604020202020204" pitchFamily="34" charset="0"/>
              </a:rPr>
              <a:t>and </a:t>
            </a:r>
            <a:r>
              <a:rPr lang="en-GB" sz="1600" b="1" dirty="0">
                <a:solidFill>
                  <a:schemeClr val="tx1"/>
                </a:solidFill>
                <a:latin typeface="Arial" panose="020B0604020202020204" pitchFamily="34" charset="0"/>
                <a:cs typeface="Arial" panose="020B0604020202020204" pitchFamily="34" charset="0"/>
              </a:rPr>
              <a:t>text message templates.</a:t>
            </a:r>
            <a:endParaRPr kumimoji="0" lang="en-GB"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69EC4CBB-104D-42D9-B356-3350487903DE}"/>
              </a:ext>
            </a:extLst>
          </p:cNvPr>
          <p:cNvSpPr txBox="1"/>
          <p:nvPr/>
        </p:nvSpPr>
        <p:spPr>
          <a:xfrm>
            <a:off x="161935" y="3285345"/>
            <a:ext cx="6191708" cy="318937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PDF versions to download here:</a:t>
            </a:r>
            <a:endParaRPr kumimoji="0" lang="en-GB" sz="1800" b="1" i="0" u="sng"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FAQs: </a:t>
            </a:r>
          </a:p>
          <a:p>
            <a:pPr marL="342900" marR="0" lvl="0" indent="-342900" algn="l" defTabSz="914400" rtl="0" eaLnBrk="1" fontAlgn="auto" latinLnBrk="0" hangingPunct="1">
              <a:lnSpc>
                <a:spcPct val="100000"/>
              </a:lnSpc>
              <a:spcAft>
                <a:spcPts val="0"/>
              </a:spcAft>
              <a:buClrTx/>
              <a:buSzTx/>
              <a:buFont typeface="+mj-lt"/>
              <a:buAutoNum type="arabicPeriod"/>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Technical FAQs:</a:t>
            </a:r>
          </a:p>
          <a:p>
            <a:pPr marL="342900" marR="0" lvl="0" indent="-342900" algn="l" defTabSz="914400" rtl="0" eaLnBrk="1" fontAlgn="auto" latinLnBrk="0" hangingPunct="1">
              <a:lnSpc>
                <a:spcPct val="100000"/>
              </a:lnSpc>
              <a:spcAft>
                <a:spcPts val="0"/>
              </a:spcAft>
              <a:buClrTx/>
              <a:buSzTx/>
              <a:buFont typeface="+mj-lt"/>
              <a:buAutoNum type="arabicPeriod"/>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Aft>
                <a:spcPts val="0"/>
              </a:spcAft>
              <a:buClrTx/>
              <a:buSzTx/>
              <a:buFont typeface="+mj-lt"/>
              <a:buAutoNum type="arabicPeriod"/>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General Practice poster:</a:t>
            </a:r>
          </a:p>
          <a:p>
            <a:pPr marL="0" marR="0" lvl="0" indent="0" algn="l" defTabSz="914400" rtl="0" eaLnBrk="1" fontAlgn="auto" latinLnBrk="0" hangingPunct="1">
              <a:lnSpc>
                <a:spcPct val="100000"/>
              </a:lnSpc>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Aft>
                <a:spcPts val="0"/>
              </a:spcAft>
              <a:buClrTx/>
              <a:buSzTx/>
              <a:buFont typeface="+mj-lt"/>
              <a:buAutoNum type="arabicPeriod" startAt="3"/>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General Practice Toolkit:</a:t>
            </a:r>
          </a:p>
          <a:p>
            <a:pPr marL="0" marR="0" lvl="0" indent="0" algn="l" defTabSz="914400" rtl="0" eaLnBrk="1" fontAlgn="auto" latinLnBrk="0" hangingPunct="1">
              <a:lnSpc>
                <a:spcPct val="100000"/>
              </a:lnSpc>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Aft>
                <a:spcPts val="0"/>
              </a:spcAft>
              <a:buClrTx/>
              <a:buSzTx/>
              <a:buFont typeface="+mj-lt"/>
              <a:buAutoNum type="arabicPeriod" startAt="4"/>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General Practice TV Screensaver: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aphicFrame>
        <p:nvGraphicFramePr>
          <p:cNvPr id="6" name="Object 5">
            <a:extLst>
              <a:ext uri="{FF2B5EF4-FFF2-40B4-BE49-F238E27FC236}">
                <a16:creationId xmlns:a16="http://schemas.microsoft.com/office/drawing/2014/main" id="{3EF07AFF-1945-46DD-80AC-DC5ED1552E3A}"/>
              </a:ext>
            </a:extLst>
          </p:cNvPr>
          <p:cNvGraphicFramePr>
            <a:graphicFrameLocks noChangeAspect="1"/>
          </p:cNvGraphicFramePr>
          <p:nvPr>
            <p:extLst>
              <p:ext uri="{D42A27DB-BD31-4B8C-83A1-F6EECF244321}">
                <p14:modId xmlns:p14="http://schemas.microsoft.com/office/powerpoint/2010/main" val="3263383321"/>
              </p:ext>
            </p:extLst>
          </p:nvPr>
        </p:nvGraphicFramePr>
        <p:xfrm>
          <a:off x="3145291" y="4767647"/>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4" imgW="914400" imgH="771480" progId="AcroExch.Document.DC">
                  <p:embed/>
                </p:oleObj>
              </mc:Choice>
              <mc:Fallback>
                <p:oleObj name="Acrobat Document" showAsIcon="1" r:id="rId4" imgW="914400" imgH="771480" progId="AcroExch.Document.DC">
                  <p:embed/>
                  <p:pic>
                    <p:nvPicPr>
                      <p:cNvPr id="6" name="Object 5">
                        <a:extLst>
                          <a:ext uri="{FF2B5EF4-FFF2-40B4-BE49-F238E27FC236}">
                            <a16:creationId xmlns:a16="http://schemas.microsoft.com/office/drawing/2014/main" id="{3EF07AFF-1945-46DD-80AC-DC5ED1552E3A}"/>
                          </a:ext>
                        </a:extLst>
                      </p:cNvPr>
                      <p:cNvPicPr/>
                      <p:nvPr/>
                    </p:nvPicPr>
                    <p:blipFill>
                      <a:blip r:embed="rId5"/>
                      <a:stretch>
                        <a:fillRect/>
                      </a:stretch>
                    </p:blipFill>
                    <p:spPr>
                      <a:xfrm>
                        <a:off x="3145291" y="4767647"/>
                        <a:ext cx="914400" cy="771525"/>
                      </a:xfrm>
                      <a:prstGeom prst="rect">
                        <a:avLst/>
                      </a:prstGeom>
                    </p:spPr>
                  </p:pic>
                </p:oleObj>
              </mc:Fallback>
            </mc:AlternateContent>
          </a:graphicData>
        </a:graphic>
      </p:graphicFrame>
      <p:pic>
        <p:nvPicPr>
          <p:cNvPr id="11" name="Graphic 10" descr="Cursor">
            <a:extLst>
              <a:ext uri="{FF2B5EF4-FFF2-40B4-BE49-F238E27FC236}">
                <a16:creationId xmlns:a16="http://schemas.microsoft.com/office/drawing/2014/main" id="{8746E91D-C978-4C90-8293-68E231BFDA2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554404" y="5907671"/>
            <a:ext cx="708067" cy="708067"/>
          </a:xfrm>
          <a:prstGeom prst="rect">
            <a:avLst/>
          </a:prstGeom>
        </p:spPr>
      </p:pic>
      <p:graphicFrame>
        <p:nvGraphicFramePr>
          <p:cNvPr id="8" name="Object 7">
            <a:extLst>
              <a:ext uri="{FF2B5EF4-FFF2-40B4-BE49-F238E27FC236}">
                <a16:creationId xmlns:a16="http://schemas.microsoft.com/office/drawing/2014/main" id="{7AD54BA5-C896-4950-9070-826825598335}"/>
              </a:ext>
            </a:extLst>
          </p:cNvPr>
          <p:cNvGraphicFramePr>
            <a:graphicFrameLocks noChangeAspect="1"/>
          </p:cNvGraphicFramePr>
          <p:nvPr>
            <p:extLst>
              <p:ext uri="{D42A27DB-BD31-4B8C-83A1-F6EECF244321}">
                <p14:modId xmlns:p14="http://schemas.microsoft.com/office/powerpoint/2010/main" val="656215041"/>
              </p:ext>
            </p:extLst>
          </p:nvPr>
        </p:nvGraphicFramePr>
        <p:xfrm>
          <a:off x="3602491" y="5316161"/>
          <a:ext cx="914400" cy="806450"/>
        </p:xfrm>
        <a:graphic>
          <a:graphicData uri="http://schemas.openxmlformats.org/presentationml/2006/ole">
            <mc:AlternateContent xmlns:mc="http://schemas.openxmlformats.org/markup-compatibility/2006">
              <mc:Choice xmlns:v="urn:schemas-microsoft-com:vml" Requires="v">
                <p:oleObj name="Acrobat Document" showAsIcon="1" r:id="rId7" imgW="914400" imgH="806400" progId="AcroExch.Document.DC">
                  <p:embed/>
                </p:oleObj>
              </mc:Choice>
              <mc:Fallback>
                <p:oleObj name="Acrobat Document" showAsIcon="1" r:id="rId7" imgW="914400" imgH="806400" progId="AcroExch.Document.DC">
                  <p:embed/>
                  <p:pic>
                    <p:nvPicPr>
                      <p:cNvPr id="8" name="Object 7">
                        <a:extLst>
                          <a:ext uri="{FF2B5EF4-FFF2-40B4-BE49-F238E27FC236}">
                            <a16:creationId xmlns:a16="http://schemas.microsoft.com/office/drawing/2014/main" id="{7AD54BA5-C896-4950-9070-826825598335}"/>
                          </a:ext>
                        </a:extLst>
                      </p:cNvPr>
                      <p:cNvPicPr/>
                      <p:nvPr/>
                    </p:nvPicPr>
                    <p:blipFill>
                      <a:blip r:embed="rId8"/>
                      <a:stretch>
                        <a:fillRect/>
                      </a:stretch>
                    </p:blipFill>
                    <p:spPr>
                      <a:xfrm>
                        <a:off x="3602491" y="5316161"/>
                        <a:ext cx="914400" cy="80645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51F1340B-0CCF-403A-8189-61813C88C37A}"/>
              </a:ext>
            </a:extLst>
          </p:cNvPr>
          <p:cNvGraphicFramePr>
            <a:graphicFrameLocks noChangeAspect="1"/>
          </p:cNvGraphicFramePr>
          <p:nvPr>
            <p:extLst>
              <p:ext uri="{D42A27DB-BD31-4B8C-83A1-F6EECF244321}">
                <p14:modId xmlns:p14="http://schemas.microsoft.com/office/powerpoint/2010/main" val="1858303376"/>
              </p:ext>
            </p:extLst>
          </p:nvPr>
        </p:nvGraphicFramePr>
        <p:xfrm>
          <a:off x="4416425" y="6020655"/>
          <a:ext cx="887413" cy="784225"/>
        </p:xfrm>
        <a:graphic>
          <a:graphicData uri="http://schemas.openxmlformats.org/presentationml/2006/ole">
            <mc:AlternateContent xmlns:mc="http://schemas.openxmlformats.org/markup-compatibility/2006">
              <mc:Choice xmlns:v="urn:schemas-microsoft-com:vml" Requires="v">
                <p:oleObj name="Packager Shell Object" showAsIcon="1" r:id="rId9" imgW="791280" imgH="698400" progId="Package">
                  <p:embed/>
                </p:oleObj>
              </mc:Choice>
              <mc:Fallback>
                <p:oleObj name="Packager Shell Object" showAsIcon="1" r:id="rId9" imgW="791280" imgH="698400" progId="Package">
                  <p:embed/>
                  <p:pic>
                    <p:nvPicPr>
                      <p:cNvPr id="5" name="Object 4">
                        <a:extLst>
                          <a:ext uri="{FF2B5EF4-FFF2-40B4-BE49-F238E27FC236}">
                            <a16:creationId xmlns:a16="http://schemas.microsoft.com/office/drawing/2014/main" id="{51F1340B-0CCF-403A-8189-61813C88C37A}"/>
                          </a:ext>
                        </a:extLst>
                      </p:cNvPr>
                      <p:cNvPicPr/>
                      <p:nvPr/>
                    </p:nvPicPr>
                    <p:blipFill>
                      <a:blip r:embed="rId10"/>
                      <a:stretch>
                        <a:fillRect/>
                      </a:stretch>
                    </p:blipFill>
                    <p:spPr>
                      <a:xfrm>
                        <a:off x="4416425" y="6020655"/>
                        <a:ext cx="887413" cy="784225"/>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5C3BA629-BF00-4E6F-B13C-6E0391C9C144}"/>
              </a:ext>
            </a:extLst>
          </p:cNvPr>
          <p:cNvGraphicFramePr>
            <a:graphicFrameLocks noChangeAspect="1"/>
          </p:cNvGraphicFramePr>
          <p:nvPr>
            <p:extLst>
              <p:ext uri="{D42A27DB-BD31-4B8C-83A1-F6EECF244321}">
                <p14:modId xmlns:p14="http://schemas.microsoft.com/office/powerpoint/2010/main" val="2377658171"/>
              </p:ext>
            </p:extLst>
          </p:nvPr>
        </p:nvGraphicFramePr>
        <p:xfrm>
          <a:off x="1414463" y="3745768"/>
          <a:ext cx="790575" cy="698500"/>
        </p:xfrm>
        <a:graphic>
          <a:graphicData uri="http://schemas.openxmlformats.org/presentationml/2006/ole">
            <mc:AlternateContent xmlns:mc="http://schemas.openxmlformats.org/markup-compatibility/2006">
              <mc:Choice xmlns:v="urn:schemas-microsoft-com:vml" Requires="v">
                <p:oleObj name="Acrobat Document" showAsIcon="1" r:id="rId11" imgW="791280" imgH="698400" progId="AcroExch.Document.DC">
                  <p:embed/>
                </p:oleObj>
              </mc:Choice>
              <mc:Fallback>
                <p:oleObj name="Acrobat Document" showAsIcon="1" r:id="rId11" imgW="791280" imgH="698400" progId="AcroExch.Document.DC">
                  <p:embed/>
                  <p:pic>
                    <p:nvPicPr>
                      <p:cNvPr id="9" name="Object 8">
                        <a:extLst>
                          <a:ext uri="{FF2B5EF4-FFF2-40B4-BE49-F238E27FC236}">
                            <a16:creationId xmlns:a16="http://schemas.microsoft.com/office/drawing/2014/main" id="{5C3BA629-BF00-4E6F-B13C-6E0391C9C144}"/>
                          </a:ext>
                        </a:extLst>
                      </p:cNvPr>
                      <p:cNvPicPr/>
                      <p:nvPr/>
                    </p:nvPicPr>
                    <p:blipFill>
                      <a:blip r:embed="rId12"/>
                      <a:stretch>
                        <a:fillRect/>
                      </a:stretch>
                    </p:blipFill>
                    <p:spPr>
                      <a:xfrm>
                        <a:off x="1414463" y="3745768"/>
                        <a:ext cx="790575" cy="6985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CE1CD4EC-E273-4F7A-B86C-25F4AC49E9B3}"/>
              </a:ext>
            </a:extLst>
          </p:cNvPr>
          <p:cNvGraphicFramePr>
            <a:graphicFrameLocks noChangeAspect="1"/>
          </p:cNvGraphicFramePr>
          <p:nvPr>
            <p:extLst>
              <p:ext uri="{D42A27DB-BD31-4B8C-83A1-F6EECF244321}">
                <p14:modId xmlns:p14="http://schemas.microsoft.com/office/powerpoint/2010/main" val="2983944209"/>
              </p:ext>
            </p:extLst>
          </p:nvPr>
        </p:nvGraphicFramePr>
        <p:xfrm>
          <a:off x="2501900" y="4312505"/>
          <a:ext cx="790575" cy="698500"/>
        </p:xfrm>
        <a:graphic>
          <a:graphicData uri="http://schemas.openxmlformats.org/presentationml/2006/ole">
            <mc:AlternateContent xmlns:mc="http://schemas.openxmlformats.org/markup-compatibility/2006">
              <mc:Choice xmlns:v="urn:schemas-microsoft-com:vml" Requires="v">
                <p:oleObj name="Acrobat Document" showAsIcon="1" r:id="rId13" imgW="791280" imgH="698400" progId="AcroExch.Document.DC">
                  <p:embed/>
                </p:oleObj>
              </mc:Choice>
              <mc:Fallback>
                <p:oleObj name="Acrobat Document" showAsIcon="1" r:id="rId13" imgW="791280" imgH="698400" progId="AcroExch.Document.DC">
                  <p:embed/>
                  <p:pic>
                    <p:nvPicPr>
                      <p:cNvPr id="10" name="Object 9">
                        <a:extLst>
                          <a:ext uri="{FF2B5EF4-FFF2-40B4-BE49-F238E27FC236}">
                            <a16:creationId xmlns:a16="http://schemas.microsoft.com/office/drawing/2014/main" id="{CE1CD4EC-E273-4F7A-B86C-25F4AC49E9B3}"/>
                          </a:ext>
                        </a:extLst>
                      </p:cNvPr>
                      <p:cNvPicPr/>
                      <p:nvPr/>
                    </p:nvPicPr>
                    <p:blipFill>
                      <a:blip r:embed="rId14"/>
                      <a:stretch>
                        <a:fillRect/>
                      </a:stretch>
                    </p:blipFill>
                    <p:spPr>
                      <a:xfrm>
                        <a:off x="2501900" y="4312505"/>
                        <a:ext cx="790575" cy="6985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F344B955-6A0B-29C1-CBCC-FB6EAD1AF3E1}"/>
              </a:ext>
            </a:extLst>
          </p:cNvPr>
          <p:cNvSpPr/>
          <p:nvPr/>
        </p:nvSpPr>
        <p:spPr>
          <a:xfrm>
            <a:off x="294817" y="6332209"/>
            <a:ext cx="597281" cy="486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descr="Presentation with media with solid fill">
            <a:extLst>
              <a:ext uri="{FF2B5EF4-FFF2-40B4-BE49-F238E27FC236}">
                <a16:creationId xmlns:a16="http://schemas.microsoft.com/office/drawing/2014/main" id="{E36C9EC9-FC65-87C1-D8B9-CDE7268EF76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5"/>
              </a:ext>
            </a:extLst>
          </a:blip>
          <a:stretch>
            <a:fillRect/>
          </a:stretch>
        </p:blipFill>
        <p:spPr>
          <a:xfrm>
            <a:off x="6837519" y="3747009"/>
            <a:ext cx="1419071" cy="1419071"/>
          </a:xfrm>
          <a:prstGeom prst="rect">
            <a:avLst/>
          </a:prstGeom>
        </p:spPr>
      </p:pic>
      <p:pic>
        <p:nvPicPr>
          <p:cNvPr id="15" name="Graphic 14" descr="Earth globe: Africa and Europe with solid fill">
            <a:extLst>
              <a:ext uri="{FF2B5EF4-FFF2-40B4-BE49-F238E27FC236}">
                <a16:creationId xmlns:a16="http://schemas.microsoft.com/office/drawing/2014/main" id="{188C1617-71B3-6531-1AC5-94CE40ACC67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6"/>
              </a:ext>
            </a:extLst>
          </a:blip>
          <a:stretch>
            <a:fillRect/>
          </a:stretch>
        </p:blipFill>
        <p:spPr>
          <a:xfrm>
            <a:off x="9983337" y="3795240"/>
            <a:ext cx="1370840" cy="1370840"/>
          </a:xfrm>
          <a:prstGeom prst="rect">
            <a:avLst/>
          </a:prstGeom>
        </p:spPr>
      </p:pic>
      <p:pic>
        <p:nvPicPr>
          <p:cNvPr id="20" name="Graphic 19" descr="Quotes with solid fill">
            <a:extLst>
              <a:ext uri="{FF2B5EF4-FFF2-40B4-BE49-F238E27FC236}">
                <a16:creationId xmlns:a16="http://schemas.microsoft.com/office/drawing/2014/main" id="{05CEF2D0-EFAD-6A86-8025-CCEF1252178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7"/>
              </a:ext>
            </a:extLst>
          </a:blip>
          <a:stretch>
            <a:fillRect/>
          </a:stretch>
        </p:blipFill>
        <p:spPr>
          <a:xfrm>
            <a:off x="8564266" y="3747009"/>
            <a:ext cx="1419071" cy="1419071"/>
          </a:xfrm>
          <a:prstGeom prst="rect">
            <a:avLst/>
          </a:prstGeom>
        </p:spPr>
      </p:pic>
      <p:sp>
        <p:nvSpPr>
          <p:cNvPr id="22" name="TextBox 21">
            <a:extLst>
              <a:ext uri="{FF2B5EF4-FFF2-40B4-BE49-F238E27FC236}">
                <a16:creationId xmlns:a16="http://schemas.microsoft.com/office/drawing/2014/main" id="{4313AEE1-00C1-7F46-EA0D-17A32BB44D9C}"/>
              </a:ext>
            </a:extLst>
          </p:cNvPr>
          <p:cNvSpPr txBox="1">
            <a:spLocks noGrp="1" noRot="1" noMove="1" noResize="1" noEditPoints="1" noAdjustHandles="1" noChangeArrowheads="1" noChangeShapeType="1"/>
          </p:cNvSpPr>
          <p:nvPr/>
        </p:nvSpPr>
        <p:spPr>
          <a:xfrm>
            <a:off x="6912591" y="5389092"/>
            <a:ext cx="4551528" cy="923330"/>
          </a:xfrm>
          <a:prstGeom prst="rect">
            <a:avLst/>
          </a:prstGeom>
          <a:noFill/>
        </p:spPr>
        <p:txBody>
          <a:bodyPr wrap="square" rtlCol="0">
            <a:spAutoFit/>
          </a:bodyPr>
          <a:lstStyle/>
          <a:p>
            <a:pPr algn="ctr"/>
            <a:r>
              <a:rPr lang="en-GB" b="1" dirty="0">
                <a:latin typeface="Arial" panose="020B0604020202020204" pitchFamily="34" charset="0"/>
                <a:cs typeface="Arial" panose="020B0604020202020204" pitchFamily="34" charset="0"/>
                <a:hlinkClick r:id="rId18"/>
              </a:rPr>
              <a:t>Animated videos in English &amp; 8 other languages are available from NHSE website.</a:t>
            </a:r>
            <a:endParaRPr lang="en-GB" b="1" dirty="0">
              <a:latin typeface="Arial" panose="020B0604020202020204" pitchFamily="34" charset="0"/>
              <a:cs typeface="Arial" panose="020B0604020202020204" pitchFamily="34" charset="0"/>
            </a:endParaRPr>
          </a:p>
        </p:txBody>
      </p:sp>
      <p:sp>
        <p:nvSpPr>
          <p:cNvPr id="21" name="Rectangle: Rounded Corners 20">
            <a:hlinkClick r:id="rId18"/>
            <a:extLst>
              <a:ext uri="{FF2B5EF4-FFF2-40B4-BE49-F238E27FC236}">
                <a16:creationId xmlns:a16="http://schemas.microsoft.com/office/drawing/2014/main" id="{12B7E8F9-1552-D41F-6206-5653FE8E7F4E}"/>
              </a:ext>
            </a:extLst>
          </p:cNvPr>
          <p:cNvSpPr>
            <a:spLocks noGrp="1" noRot="1" noMove="1" noResize="1" noEditPoints="1" noAdjustHandles="1" noChangeArrowheads="1" noChangeShapeType="1"/>
          </p:cNvSpPr>
          <p:nvPr/>
        </p:nvSpPr>
        <p:spPr>
          <a:xfrm>
            <a:off x="6774860" y="3429000"/>
            <a:ext cx="4853033" cy="2895635"/>
          </a:xfrm>
          <a:prstGeom prst="roundRect">
            <a:avLst/>
          </a:prstGeom>
          <a:noFill/>
          <a:ln w="57150">
            <a:solidFill>
              <a:srgbClr val="0DA5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15922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a:extLst>
              <a:ext uri="{FF2B5EF4-FFF2-40B4-BE49-F238E27FC236}">
                <a16:creationId xmlns:a16="http://schemas.microsoft.com/office/drawing/2014/main" id="{34724A19-86F9-0B27-91A5-A3CD8431EF85}"/>
              </a:ext>
            </a:extLst>
          </p:cNvPr>
          <p:cNvSpPr>
            <a:spLocks noGrp="1"/>
          </p:cNvSpPr>
          <p:nvPr>
            <p:ph type="chart" sz="quarter" idx="13"/>
          </p:nvPr>
        </p:nvSpPr>
        <p:spPr/>
        <p:txBody>
          <a:bodyPr/>
          <a:lstStyle/>
          <a:p>
            <a:endParaRPr lang="en-GB"/>
          </a:p>
        </p:txBody>
      </p:sp>
      <p:pic>
        <p:nvPicPr>
          <p:cNvPr id="5" name="Picture 4">
            <a:extLst>
              <a:ext uri="{FF2B5EF4-FFF2-40B4-BE49-F238E27FC236}">
                <a16:creationId xmlns:a16="http://schemas.microsoft.com/office/drawing/2014/main" id="{3E4B07D4-4D9C-77D2-C167-D1A2D71039D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024884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75A7E3-1538-733E-62E9-7B12FC0F7319}"/>
              </a:ext>
            </a:extLst>
          </p:cNvPr>
          <p:cNvPicPr>
            <a:picLocks noChangeAspect="1"/>
          </p:cNvPicPr>
          <p:nvPr/>
        </p:nvPicPr>
        <p:blipFill>
          <a:blip r:embed="rId3"/>
          <a:stretch>
            <a:fillRect/>
          </a:stretch>
        </p:blipFill>
        <p:spPr>
          <a:xfrm>
            <a:off x="0" y="0"/>
            <a:ext cx="12192000" cy="6871855"/>
          </a:xfrm>
          <a:prstGeom prst="rect">
            <a:avLst/>
          </a:prstGeom>
        </p:spPr>
      </p:pic>
      <p:sp>
        <p:nvSpPr>
          <p:cNvPr id="2" name="Title 1"/>
          <p:cNvSpPr>
            <a:spLocks noGrp="1"/>
          </p:cNvSpPr>
          <p:nvPr>
            <p:ph type="title"/>
          </p:nvPr>
        </p:nvSpPr>
        <p:spPr>
          <a:xfrm>
            <a:off x="481781" y="365125"/>
            <a:ext cx="10872019" cy="1325563"/>
          </a:xfrm>
        </p:spPr>
        <p:txBody>
          <a:bodyPr/>
          <a:lstStyle/>
          <a:p>
            <a:r>
              <a:rPr lang="en-US" b="1" dirty="0">
                <a:solidFill>
                  <a:srgbClr val="00B050"/>
                </a:solidFill>
              </a:rPr>
              <a:t>What do we do?</a:t>
            </a:r>
          </a:p>
        </p:txBody>
      </p:sp>
      <p:sp>
        <p:nvSpPr>
          <p:cNvPr id="3" name="Content Placeholder 2"/>
          <p:cNvSpPr>
            <a:spLocks noGrp="1"/>
          </p:cNvSpPr>
          <p:nvPr>
            <p:ph idx="1"/>
          </p:nvPr>
        </p:nvSpPr>
        <p:spPr>
          <a:xfrm>
            <a:off x="341750" y="1690255"/>
            <a:ext cx="11368469" cy="4516581"/>
          </a:xfrm>
        </p:spPr>
        <p:txBody>
          <a:bodyPr>
            <a:normAutofit fontScale="92500" lnSpcReduction="20000"/>
          </a:bodyPr>
          <a:lstStyle/>
          <a:p>
            <a:r>
              <a:rPr lang="en-US" dirty="0"/>
              <a:t>Small team that sits within Health Visiting &amp; School Nursing who support children, young people and their families with healthy eating/weight management. Promoting physical activity and movement. Encouraging healthy swaps to guide meaningful lifestyle change. </a:t>
            </a:r>
          </a:p>
          <a:p>
            <a:r>
              <a:rPr lang="en-US" dirty="0"/>
              <a:t>Ages 2 years (child is taking solids) to 19 years. </a:t>
            </a:r>
          </a:p>
          <a:p>
            <a:r>
              <a:rPr lang="en-US" dirty="0"/>
              <a:t>School, home or community setting</a:t>
            </a:r>
          </a:p>
          <a:p>
            <a:r>
              <a:rPr lang="en-US" b="1" dirty="0"/>
              <a:t>Referrals from</a:t>
            </a:r>
            <a:r>
              <a:rPr lang="en-US" dirty="0"/>
              <a:t>:</a:t>
            </a:r>
          </a:p>
          <a:p>
            <a:r>
              <a:rPr lang="en-US" dirty="0"/>
              <a:t>Schools</a:t>
            </a:r>
          </a:p>
          <a:p>
            <a:r>
              <a:rPr lang="en-US" dirty="0"/>
              <a:t>GP’s</a:t>
            </a:r>
          </a:p>
          <a:p>
            <a:r>
              <a:rPr lang="en-US" dirty="0"/>
              <a:t>P</a:t>
            </a:r>
            <a:r>
              <a:rPr lang="en-GB" dirty="0" err="1"/>
              <a:t>aediatricians</a:t>
            </a:r>
            <a:endParaRPr lang="en-US" dirty="0"/>
          </a:p>
          <a:p>
            <a:r>
              <a:rPr lang="en-US" dirty="0"/>
              <a:t>Self referral (young person or parent)</a:t>
            </a:r>
          </a:p>
          <a:p>
            <a:r>
              <a:rPr lang="en-US" dirty="0"/>
              <a:t>Other health professionals </a:t>
            </a:r>
          </a:p>
        </p:txBody>
      </p:sp>
    </p:spTree>
    <p:extLst>
      <p:ext uri="{BB962C8B-B14F-4D97-AF65-F5344CB8AC3E}">
        <p14:creationId xmlns:p14="http://schemas.microsoft.com/office/powerpoint/2010/main" val="546788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FD20C-51E1-38A4-1DDD-DF380DD5A49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AF5C206-D578-A16A-FE99-AFC7EC275476}"/>
              </a:ext>
            </a:extLst>
          </p:cNvPr>
          <p:cNvPicPr>
            <a:picLocks noChangeAspect="1"/>
          </p:cNvPicPr>
          <p:nvPr/>
        </p:nvPicPr>
        <p:blipFill>
          <a:blip r:embed="rId3"/>
          <a:stretch>
            <a:fillRect/>
          </a:stretch>
        </p:blipFill>
        <p:spPr>
          <a:xfrm>
            <a:off x="0" y="0"/>
            <a:ext cx="12167418" cy="6858000"/>
          </a:xfrm>
          <a:prstGeom prst="rect">
            <a:avLst/>
          </a:prstGeom>
        </p:spPr>
      </p:pic>
      <p:sp>
        <p:nvSpPr>
          <p:cNvPr id="2" name="Title 1">
            <a:extLst>
              <a:ext uri="{FF2B5EF4-FFF2-40B4-BE49-F238E27FC236}">
                <a16:creationId xmlns:a16="http://schemas.microsoft.com/office/drawing/2014/main" id="{5919F17D-EAE7-72A9-192B-571000076FCF}"/>
              </a:ext>
            </a:extLst>
          </p:cNvPr>
          <p:cNvSpPr>
            <a:spLocks noGrp="1"/>
          </p:cNvSpPr>
          <p:nvPr>
            <p:ph type="title"/>
          </p:nvPr>
        </p:nvSpPr>
        <p:spPr>
          <a:xfrm>
            <a:off x="341751" y="365126"/>
            <a:ext cx="9421682" cy="1186584"/>
          </a:xfrm>
        </p:spPr>
        <p:txBody>
          <a:bodyPr>
            <a:normAutofit fontScale="90000"/>
          </a:bodyPr>
          <a:lstStyle/>
          <a:p>
            <a:r>
              <a:rPr lang="en-US" b="1" dirty="0">
                <a:solidFill>
                  <a:srgbClr val="00B050"/>
                </a:solidFill>
              </a:rPr>
              <a:t>National Child Measurement Programme </a:t>
            </a:r>
          </a:p>
        </p:txBody>
      </p:sp>
      <p:sp>
        <p:nvSpPr>
          <p:cNvPr id="3" name="Content Placeholder 2">
            <a:extLst>
              <a:ext uri="{FF2B5EF4-FFF2-40B4-BE49-F238E27FC236}">
                <a16:creationId xmlns:a16="http://schemas.microsoft.com/office/drawing/2014/main" id="{75276591-1B8F-7206-8BD6-5A5D0E9712BD}"/>
              </a:ext>
            </a:extLst>
          </p:cNvPr>
          <p:cNvSpPr>
            <a:spLocks noGrp="1"/>
          </p:cNvSpPr>
          <p:nvPr>
            <p:ph idx="1"/>
          </p:nvPr>
        </p:nvSpPr>
        <p:spPr>
          <a:xfrm>
            <a:off x="341750" y="1690255"/>
            <a:ext cx="11368469" cy="4516581"/>
          </a:xfrm>
        </p:spPr>
        <p:txBody>
          <a:bodyPr>
            <a:normAutofit fontScale="77500" lnSpcReduction="20000"/>
          </a:bodyPr>
          <a:lstStyle/>
          <a:p>
            <a:r>
              <a:rPr lang="en-US" dirty="0"/>
              <a:t>0-19 Team screen all Reception Year &amp; Year 6 children every year (unless parent opts out)</a:t>
            </a:r>
          </a:p>
          <a:p>
            <a:r>
              <a:rPr lang="en-US" dirty="0"/>
              <a:t>This data contributes to national guidance and funding around child obesity in England</a:t>
            </a:r>
          </a:p>
          <a:p>
            <a:r>
              <a:rPr lang="en-US" dirty="0"/>
              <a:t>More importantly the Programme also supports families on a local level with guidance and resources around family lifestyle choices. Including referrals to 0-19 and Dietetics.  </a:t>
            </a:r>
          </a:p>
          <a:p>
            <a:r>
              <a:rPr lang="en-US" dirty="0"/>
              <a:t>All parents of children who are above or below a healthy weight will receive a call from us to discuss their child's health and growth. </a:t>
            </a:r>
            <a:r>
              <a:rPr lang="en-US" b="1" dirty="0"/>
              <a:t>These are often difficult conversations</a:t>
            </a:r>
            <a:r>
              <a:rPr lang="en-US" dirty="0"/>
              <a:t>. They will then receive a letter with resources and signposting including MY contact details. </a:t>
            </a:r>
          </a:p>
          <a:p>
            <a:r>
              <a:rPr lang="en-GB" dirty="0">
                <a:hlinkClick r:id="rId4"/>
              </a:rPr>
              <a:t>National Child Measurement Programme: operational guidance 2025 - GOV.UK</a:t>
            </a:r>
            <a:endParaRPr lang="en-GB" dirty="0"/>
          </a:p>
          <a:p>
            <a:pPr marL="0" indent="0">
              <a:buNone/>
            </a:pPr>
            <a:r>
              <a:rPr lang="en-GB" dirty="0"/>
              <a:t> </a:t>
            </a:r>
            <a:endParaRPr lang="en-US" dirty="0"/>
          </a:p>
          <a:p>
            <a:r>
              <a:rPr lang="en-US" b="1" dirty="0"/>
              <a:t>WE NEED YOUR HELP</a:t>
            </a:r>
          </a:p>
          <a:p>
            <a:r>
              <a:rPr lang="en-US" b="1" dirty="0"/>
              <a:t>Please support us by having those conversations with parents yourselves. </a:t>
            </a:r>
            <a:r>
              <a:rPr lang="en-GB" b="1" dirty="0"/>
              <a:t>🙏🏼🙏🏼🙏🏼</a:t>
            </a:r>
            <a:endParaRPr lang="en-US" b="1" dirty="0"/>
          </a:p>
          <a:p>
            <a:endParaRPr lang="en-US" dirty="0"/>
          </a:p>
        </p:txBody>
      </p:sp>
    </p:spTree>
    <p:extLst>
      <p:ext uri="{BB962C8B-B14F-4D97-AF65-F5344CB8AC3E}">
        <p14:creationId xmlns:p14="http://schemas.microsoft.com/office/powerpoint/2010/main" val="1008858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4380D3-FCFE-AE9F-B3BB-E6D052B6C529}"/>
              </a:ext>
            </a:extLst>
          </p:cNvPr>
          <p:cNvPicPr>
            <a:picLocks noChangeAspect="1"/>
          </p:cNvPicPr>
          <p:nvPr/>
        </p:nvPicPr>
        <p:blipFill>
          <a:blip r:embed="rId3"/>
          <a:stretch>
            <a:fillRect/>
          </a:stretch>
        </p:blipFill>
        <p:spPr>
          <a:xfrm>
            <a:off x="0" y="0"/>
            <a:ext cx="12192000" cy="6871855"/>
          </a:xfrm>
          <a:prstGeom prst="rect">
            <a:avLst/>
          </a:prstGeom>
        </p:spPr>
      </p:pic>
      <p:sp>
        <p:nvSpPr>
          <p:cNvPr id="2" name="Title 1">
            <a:extLst>
              <a:ext uri="{FF2B5EF4-FFF2-40B4-BE49-F238E27FC236}">
                <a16:creationId xmlns:a16="http://schemas.microsoft.com/office/drawing/2014/main" id="{2580B55E-EE1E-283B-CC5B-577D691C3905}"/>
              </a:ext>
            </a:extLst>
          </p:cNvPr>
          <p:cNvSpPr>
            <a:spLocks noGrp="1"/>
          </p:cNvSpPr>
          <p:nvPr>
            <p:ph type="title"/>
          </p:nvPr>
        </p:nvSpPr>
        <p:spPr>
          <a:xfrm>
            <a:off x="341750" y="365126"/>
            <a:ext cx="10889673" cy="873739"/>
          </a:xfrm>
        </p:spPr>
        <p:txBody>
          <a:bodyPr/>
          <a:lstStyle/>
          <a:p>
            <a:r>
              <a:rPr lang="en-GB" b="1" dirty="0">
                <a:solidFill>
                  <a:srgbClr val="00B050"/>
                </a:solidFill>
              </a:rPr>
              <a:t>Children’s BMI Categories </a:t>
            </a:r>
          </a:p>
        </p:txBody>
      </p:sp>
      <p:sp>
        <p:nvSpPr>
          <p:cNvPr id="3" name="Content Placeholder 2">
            <a:extLst>
              <a:ext uri="{FF2B5EF4-FFF2-40B4-BE49-F238E27FC236}">
                <a16:creationId xmlns:a16="http://schemas.microsoft.com/office/drawing/2014/main" id="{D45C3D56-9D23-2CCB-8BED-D94A9FC12D65}"/>
              </a:ext>
            </a:extLst>
          </p:cNvPr>
          <p:cNvSpPr>
            <a:spLocks noGrp="1"/>
          </p:cNvSpPr>
          <p:nvPr>
            <p:ph idx="1"/>
          </p:nvPr>
        </p:nvSpPr>
        <p:spPr>
          <a:xfrm>
            <a:off x="157317" y="1386348"/>
            <a:ext cx="11867536" cy="5106526"/>
          </a:xfrm>
        </p:spPr>
        <p:txBody>
          <a:bodyPr>
            <a:normAutofit lnSpcReduction="10000"/>
          </a:bodyPr>
          <a:lstStyle/>
          <a:p>
            <a:pPr marL="0" indent="0">
              <a:buNone/>
            </a:pPr>
            <a:r>
              <a:rPr lang="en-GB" sz="2000" b="1" dirty="0"/>
              <a:t>BMI or weight category </a:t>
            </a:r>
            <a:r>
              <a:rPr lang="en-GB" sz="2000" dirty="0"/>
              <a:t>	       </a:t>
            </a:r>
            <a:r>
              <a:rPr lang="en-GB" sz="2000" b="1" dirty="0"/>
              <a:t>Clinical BMI centile category             Approximate BMI centile line on growth chart</a:t>
            </a:r>
          </a:p>
          <a:p>
            <a:pPr marL="0" indent="0">
              <a:buNone/>
            </a:pPr>
            <a:endParaRPr lang="en-GB" sz="1800" dirty="0"/>
          </a:p>
          <a:p>
            <a:pPr marL="0" indent="0">
              <a:buNone/>
            </a:pPr>
            <a:r>
              <a:rPr lang="en-GB" sz="1800" b="1" dirty="0"/>
              <a:t>Very overweight </a:t>
            </a:r>
            <a:r>
              <a:rPr lang="en-GB" sz="1800" dirty="0"/>
              <a:t>			Severe Obesity					≥99.6</a:t>
            </a:r>
            <a:r>
              <a:rPr lang="en-GB" sz="1800" baseline="30000" dirty="0"/>
              <a:t>th</a:t>
            </a:r>
            <a:endParaRPr lang="en-GB" sz="1800" dirty="0"/>
          </a:p>
          <a:p>
            <a:pPr marL="0" indent="0">
              <a:buNone/>
            </a:pPr>
            <a:endParaRPr lang="en-GB" sz="1800" dirty="0"/>
          </a:p>
          <a:p>
            <a:pPr marL="0" indent="0">
              <a:buNone/>
            </a:pPr>
            <a:r>
              <a:rPr lang="en-GB" sz="1800" b="1" dirty="0"/>
              <a:t>Very overweight </a:t>
            </a:r>
            <a:r>
              <a:rPr lang="en-GB" sz="1800" dirty="0"/>
              <a:t>			Very Overweight (clinical obesity)			≥98</a:t>
            </a:r>
            <a:r>
              <a:rPr lang="en-GB" sz="1800" baseline="30000" dirty="0"/>
              <a:t>th</a:t>
            </a:r>
            <a:endParaRPr lang="en-GB" sz="1800" dirty="0"/>
          </a:p>
          <a:p>
            <a:pPr marL="0" indent="0">
              <a:buNone/>
            </a:pPr>
            <a:endParaRPr lang="en-GB" sz="1800" dirty="0"/>
          </a:p>
          <a:p>
            <a:pPr marL="0" indent="0">
              <a:buNone/>
            </a:pPr>
            <a:r>
              <a:rPr lang="en-GB" sz="1800" b="1" dirty="0"/>
              <a:t>Overweight</a:t>
            </a:r>
            <a:r>
              <a:rPr lang="en-GB" sz="1800" dirty="0"/>
              <a:t> 			Overweight					≥91</a:t>
            </a:r>
            <a:r>
              <a:rPr lang="en-GB" sz="1800" baseline="30000" dirty="0"/>
              <a:t>st</a:t>
            </a:r>
            <a:endParaRPr lang="en-GB" sz="1800" dirty="0"/>
          </a:p>
          <a:p>
            <a:pPr marL="0" indent="0">
              <a:buNone/>
            </a:pPr>
            <a:r>
              <a:rPr lang="en-GB" sz="1800" dirty="0">
                <a:highlight>
                  <a:srgbClr val="00FFFF"/>
                </a:highlight>
              </a:rPr>
              <a:t>Above the expected weight range</a:t>
            </a:r>
          </a:p>
          <a:p>
            <a:pPr marL="0" indent="0">
              <a:buNone/>
            </a:pPr>
            <a:r>
              <a:rPr lang="en-GB" sz="1800" b="1" dirty="0"/>
              <a:t>Healthy weight</a:t>
            </a:r>
            <a:r>
              <a:rPr lang="en-GB" sz="1800" dirty="0"/>
              <a:t>			Healthy Weight					&gt;2nd to &lt;91</a:t>
            </a:r>
            <a:r>
              <a:rPr lang="en-GB" sz="1800" baseline="30000" dirty="0"/>
              <a:t>st</a:t>
            </a:r>
            <a:endParaRPr lang="en-GB" sz="1800" dirty="0"/>
          </a:p>
          <a:p>
            <a:pPr marL="0" indent="0">
              <a:buNone/>
            </a:pPr>
            <a:r>
              <a:rPr lang="en-GB" sz="1800" dirty="0">
                <a:highlight>
                  <a:srgbClr val="00FFFF"/>
                </a:highlight>
              </a:rPr>
              <a:t>Growing as expected</a:t>
            </a:r>
          </a:p>
          <a:p>
            <a:pPr marL="0" indent="0">
              <a:buNone/>
            </a:pPr>
            <a:r>
              <a:rPr lang="en-GB" sz="1800" b="1" dirty="0"/>
              <a:t>Underweight</a:t>
            </a:r>
            <a:r>
              <a:rPr lang="en-GB" sz="1800" dirty="0"/>
              <a:t> 			Underweight (low BMI)				≤2</a:t>
            </a:r>
            <a:r>
              <a:rPr lang="en-GB" sz="1800" baseline="30000" dirty="0"/>
              <a:t>nd</a:t>
            </a:r>
            <a:endParaRPr lang="en-GB" sz="1800" dirty="0"/>
          </a:p>
          <a:p>
            <a:pPr marL="0" indent="0">
              <a:buNone/>
            </a:pPr>
            <a:r>
              <a:rPr lang="en-GB" sz="1800" dirty="0">
                <a:highlight>
                  <a:srgbClr val="00FFFF"/>
                </a:highlight>
              </a:rPr>
              <a:t>Below the expected weight range</a:t>
            </a:r>
          </a:p>
          <a:p>
            <a:pPr marL="0" indent="0">
              <a:buNone/>
            </a:pPr>
            <a:r>
              <a:rPr lang="en-GB" sz="1800" b="1" dirty="0"/>
              <a:t>Underweight</a:t>
            </a:r>
            <a:r>
              <a:rPr lang="en-GB" sz="1800" dirty="0"/>
              <a:t> 			Very Thin						≤0.4th</a:t>
            </a:r>
          </a:p>
        </p:txBody>
      </p:sp>
    </p:spTree>
    <p:extLst>
      <p:ext uri="{BB962C8B-B14F-4D97-AF65-F5344CB8AC3E}">
        <p14:creationId xmlns:p14="http://schemas.microsoft.com/office/powerpoint/2010/main" val="3790885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6F5F6-FB79-AB9F-CF28-1257EFD9CB2A}"/>
            </a:ext>
          </a:extLst>
        </p:cNvPr>
        <p:cNvGrpSpPr/>
        <p:nvPr/>
      </p:nvGrpSpPr>
      <p:grpSpPr>
        <a:xfrm>
          <a:off x="0" y="0"/>
          <a:ext cx="0" cy="0"/>
          <a:chOff x="0" y="0"/>
          <a:chExt cx="0" cy="0"/>
        </a:xfrm>
      </p:grpSpPr>
      <p:pic>
        <p:nvPicPr>
          <p:cNvPr id="3" name="Picture 2" descr="A white background with blue text&#10;&#10;AI-generated content may be incorrect.">
            <a:extLst>
              <a:ext uri="{FF2B5EF4-FFF2-40B4-BE49-F238E27FC236}">
                <a16:creationId xmlns:a16="http://schemas.microsoft.com/office/drawing/2014/main" id="{D5E05C90-0EB2-6117-5661-E1A5F979291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8083E7B2-C8D0-6A22-61A0-A44A295B16A2}"/>
              </a:ext>
            </a:extLst>
          </p:cNvPr>
          <p:cNvSpPr txBox="1">
            <a:spLocks/>
          </p:cNvSpPr>
          <p:nvPr/>
        </p:nvSpPr>
        <p:spPr>
          <a:xfrm>
            <a:off x="276224" y="283985"/>
            <a:ext cx="9971747" cy="648000"/>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rgbClr val="005EB8"/>
                </a:solidFill>
                <a:latin typeface="Arial" panose="020B0604020202020204" pitchFamily="34" charset="0"/>
                <a:cs typeface="Arial" panose="020B0604020202020204" pitchFamily="34" charset="0"/>
              </a:rPr>
              <a:t>Weight Management Services Available to Refer Patients</a:t>
            </a:r>
            <a:endParaRPr lang="en-US" sz="3200" b="1" dirty="0">
              <a:solidFill>
                <a:srgbClr val="005EB8"/>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7395D4C-805D-811F-5E02-3C5A51E8C6EF}"/>
              </a:ext>
            </a:extLst>
          </p:cNvPr>
          <p:cNvSpPr txBox="1"/>
          <p:nvPr/>
        </p:nvSpPr>
        <p:spPr>
          <a:xfrm>
            <a:off x="276224" y="753566"/>
            <a:ext cx="11639551" cy="553998"/>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Overview of Current Eligibility Criteria</a:t>
            </a:r>
            <a:endParaRPr lang="en-GB" sz="1600" b="1" dirty="0">
              <a:highlight>
                <a:srgbClr val="FFFF00"/>
              </a:highlight>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035971C4-8A6F-0785-DB59-F322A8F80C64}"/>
              </a:ext>
            </a:extLst>
          </p:cNvPr>
          <p:cNvGraphicFramePr>
            <a:graphicFrameLocks noGrp="1"/>
          </p:cNvGraphicFramePr>
          <p:nvPr>
            <p:extLst>
              <p:ext uri="{D42A27DB-BD31-4B8C-83A1-F6EECF244321}">
                <p14:modId xmlns:p14="http://schemas.microsoft.com/office/powerpoint/2010/main" val="3928690071"/>
              </p:ext>
            </p:extLst>
          </p:nvPr>
        </p:nvGraphicFramePr>
        <p:xfrm>
          <a:off x="276224" y="1140782"/>
          <a:ext cx="11394068" cy="4870171"/>
        </p:xfrm>
        <a:graphic>
          <a:graphicData uri="http://schemas.openxmlformats.org/drawingml/2006/table">
            <a:tbl>
              <a:tblPr firstRow="1" bandRow="1">
                <a:tableStyleId>{5C22544A-7EE6-4342-B048-85BDC9FD1C3A}</a:tableStyleId>
              </a:tblPr>
              <a:tblGrid>
                <a:gridCol w="3153317">
                  <a:extLst>
                    <a:ext uri="{9D8B030D-6E8A-4147-A177-3AD203B41FA5}">
                      <a16:colId xmlns:a16="http://schemas.microsoft.com/office/drawing/2014/main" val="2441220399"/>
                    </a:ext>
                  </a:extLst>
                </a:gridCol>
                <a:gridCol w="8240751">
                  <a:extLst>
                    <a:ext uri="{9D8B030D-6E8A-4147-A177-3AD203B41FA5}">
                      <a16:colId xmlns:a16="http://schemas.microsoft.com/office/drawing/2014/main" val="2985015234"/>
                    </a:ext>
                  </a:extLst>
                </a:gridCol>
              </a:tblGrid>
              <a:tr h="493708">
                <a:tc>
                  <a:txBody>
                    <a:bodyPr/>
                    <a:lstStyle/>
                    <a:p>
                      <a:r>
                        <a:rPr lang="en-GB" sz="1800" dirty="0">
                          <a:latin typeface="Arial" panose="020B0604020202020204" pitchFamily="34" charset="0"/>
                          <a:cs typeface="Arial" panose="020B0604020202020204" pitchFamily="34" charset="0"/>
                        </a:rPr>
                        <a:t>Service</a:t>
                      </a:r>
                    </a:p>
                  </a:txBody>
                  <a:tcPr/>
                </a:tc>
                <a:tc>
                  <a:txBody>
                    <a:bodyPr/>
                    <a:lstStyle/>
                    <a:p>
                      <a:r>
                        <a:rPr lang="en-GB" sz="1800" dirty="0">
                          <a:latin typeface="Arial" panose="020B0604020202020204" pitchFamily="34" charset="0"/>
                          <a:cs typeface="Arial" panose="020B0604020202020204" pitchFamily="34" charset="0"/>
                        </a:rPr>
                        <a:t>Criteria</a:t>
                      </a:r>
                    </a:p>
                  </a:txBody>
                  <a:tcPr/>
                </a:tc>
                <a:extLst>
                  <a:ext uri="{0D108BD9-81ED-4DB2-BD59-A6C34878D82A}">
                    <a16:rowId xmlns:a16="http://schemas.microsoft.com/office/drawing/2014/main" val="1026509227"/>
                  </a:ext>
                </a:extLst>
              </a:tr>
              <a:tr h="1136672">
                <a:tc>
                  <a:txBody>
                    <a:bodyPr/>
                    <a:lstStyle/>
                    <a:p>
                      <a:r>
                        <a:rPr lang="en-GB" sz="1800" b="1" dirty="0">
                          <a:latin typeface="Arial" panose="020B0604020202020204" pitchFamily="34" charset="0"/>
                          <a:cs typeface="Arial" panose="020B0604020202020204" pitchFamily="34" charset="0"/>
                        </a:rPr>
                        <a:t>Local Authority Behavioural Overweight and Obesity Management Services</a:t>
                      </a:r>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BMI of 30 or more (adjusted to ≥27.5 for people from black, Asian and ethnic minority backgrounds).</a:t>
                      </a:r>
                    </a:p>
                    <a:p>
                      <a:endParaRPr lang="en-GB"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45009297"/>
                  </a:ext>
                </a:extLst>
              </a:tr>
              <a:tr h="805142">
                <a:tc>
                  <a:txBody>
                    <a:bodyPr/>
                    <a:lstStyle/>
                    <a:p>
                      <a:r>
                        <a:rPr lang="en-GB" sz="1800" b="1" dirty="0">
                          <a:latin typeface="Arial" panose="020B0604020202020204" pitchFamily="34" charset="0"/>
                          <a:cs typeface="Arial" panose="020B0604020202020204" pitchFamily="34" charset="0"/>
                        </a:rPr>
                        <a:t>NHS Digital Weight Management Service (DWMP)</a:t>
                      </a:r>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Adults*. BMI of 30 or more (adjusted to ≥27.5 for people from black, Asian and ethnic minority backgrounds) and have a diagnosis of diabetes (type 1 or type 2), hypertension or both.</a:t>
                      </a:r>
                    </a:p>
                  </a:txBody>
                  <a:tcPr/>
                </a:tc>
                <a:extLst>
                  <a:ext uri="{0D108BD9-81ED-4DB2-BD59-A6C34878D82A}">
                    <a16:rowId xmlns:a16="http://schemas.microsoft.com/office/drawing/2014/main" val="3666897096"/>
                  </a:ext>
                </a:extLst>
              </a:tr>
              <a:tr h="805142">
                <a:tc>
                  <a:txBody>
                    <a:bodyPr/>
                    <a:lstStyle/>
                    <a:p>
                      <a:r>
                        <a:rPr lang="en-GB" sz="1800" b="1" dirty="0">
                          <a:latin typeface="Arial" panose="020B0604020202020204" pitchFamily="34" charset="0"/>
                          <a:cs typeface="Arial" panose="020B0604020202020204" pitchFamily="34" charset="0"/>
                        </a:rPr>
                        <a:t>NHS Diabetes Prevention Programme (NDPP):</a:t>
                      </a:r>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HbA1c between 42-47 mmol/mol (6.0%-6.4%) or fasting plasma glucose between 5.5-6.9 mmol/l within the last 12mths.</a:t>
                      </a:r>
                    </a:p>
                  </a:txBody>
                  <a:tcPr/>
                </a:tc>
                <a:extLst>
                  <a:ext uri="{0D108BD9-81ED-4DB2-BD59-A6C34878D82A}">
                    <a16:rowId xmlns:a16="http://schemas.microsoft.com/office/drawing/2014/main" val="3889966988"/>
                  </a:ext>
                </a:extLst>
              </a:tr>
              <a:tr h="1468201">
                <a:tc>
                  <a:txBody>
                    <a:bodyPr/>
                    <a:lstStyle/>
                    <a:p>
                      <a:r>
                        <a:rPr lang="en-GB" sz="1800" b="1" dirty="0">
                          <a:latin typeface="Arial" panose="020B0604020202020204" pitchFamily="34" charset="0"/>
                          <a:cs typeface="Arial" panose="020B0604020202020204" pitchFamily="34" charset="0"/>
                        </a:rPr>
                        <a:t>Type 2 Diabetes Path to Remission Programme (T2DR)</a:t>
                      </a:r>
                      <a:endParaRPr lang="en-GB" sz="1800" dirty="0">
                        <a:latin typeface="Arial" panose="020B0604020202020204" pitchFamily="34" charset="0"/>
                        <a:cs typeface="Arial" panose="020B0604020202020204" pitchFamily="34" charset="0"/>
                      </a:endParaRPr>
                    </a:p>
                  </a:txBody>
                  <a:tcPr/>
                </a:tc>
                <a:tc>
                  <a:txBody>
                    <a:bodyPr/>
                    <a:lstStyle/>
                    <a:p>
                      <a:r>
                        <a:rPr lang="en-GB" sz="1800" dirty="0">
                          <a:latin typeface="Arial" panose="020B0604020202020204" pitchFamily="34" charset="0"/>
                          <a:cs typeface="Arial" panose="020B0604020202020204" pitchFamily="34" charset="0"/>
                        </a:rPr>
                        <a:t>Aged 18-65, Diagnosed with type 2 Diabetes within the last 6 years. BMI of 27kg/m2 or higher in people from a white background (or 25kg/m2 or higher) in people from all other ethnic groups, HbA1c measurements within the last 12 months of 43-87 mmol/mol if not taking diabetes medication.  Engaging with services.**</a:t>
                      </a:r>
                    </a:p>
                  </a:txBody>
                  <a:tcPr/>
                </a:tc>
                <a:extLst>
                  <a:ext uri="{0D108BD9-81ED-4DB2-BD59-A6C34878D82A}">
                    <a16:rowId xmlns:a16="http://schemas.microsoft.com/office/drawing/2014/main" val="2803830885"/>
                  </a:ext>
                </a:extLst>
              </a:tr>
            </a:tbl>
          </a:graphicData>
        </a:graphic>
      </p:graphicFrame>
    </p:spTree>
    <p:extLst>
      <p:ext uri="{BB962C8B-B14F-4D97-AF65-F5344CB8AC3E}">
        <p14:creationId xmlns:p14="http://schemas.microsoft.com/office/powerpoint/2010/main" val="39445022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6C8007C-E6C7-410D-7085-9F23AC08DC3F}"/>
              </a:ext>
            </a:extLst>
          </p:cNvPr>
          <p:cNvPicPr>
            <a:picLocks noChangeAspect="1"/>
          </p:cNvPicPr>
          <p:nvPr/>
        </p:nvPicPr>
        <p:blipFill>
          <a:blip r:embed="rId3"/>
          <a:stretch>
            <a:fillRect/>
          </a:stretch>
        </p:blipFill>
        <p:spPr>
          <a:xfrm>
            <a:off x="0" y="0"/>
            <a:ext cx="12167418" cy="6858000"/>
          </a:xfrm>
          <a:prstGeom prst="rect">
            <a:avLst/>
          </a:prstGeom>
        </p:spPr>
      </p:pic>
      <p:sp>
        <p:nvSpPr>
          <p:cNvPr id="2" name="Title 1"/>
          <p:cNvSpPr>
            <a:spLocks noGrp="1"/>
          </p:cNvSpPr>
          <p:nvPr>
            <p:ph type="title"/>
          </p:nvPr>
        </p:nvSpPr>
        <p:spPr/>
        <p:txBody>
          <a:bodyPr/>
          <a:lstStyle/>
          <a:p>
            <a:r>
              <a:rPr lang="en-US" b="1" dirty="0">
                <a:solidFill>
                  <a:srgbClr val="00B050"/>
                </a:solidFill>
              </a:rPr>
              <a:t>Healthy Weight Referral Pathway</a:t>
            </a:r>
          </a:p>
        </p:txBody>
      </p:sp>
      <p:sp>
        <p:nvSpPr>
          <p:cNvPr id="3" name="Content Placeholder 2"/>
          <p:cNvSpPr>
            <a:spLocks noGrp="1"/>
          </p:cNvSpPr>
          <p:nvPr>
            <p:ph idx="4294967295"/>
          </p:nvPr>
        </p:nvSpPr>
        <p:spPr>
          <a:xfrm>
            <a:off x="637309" y="1690255"/>
            <a:ext cx="5347855" cy="4696690"/>
          </a:xfrm>
        </p:spPr>
        <p:txBody>
          <a:bodyPr/>
          <a:lstStyle/>
          <a:p>
            <a:pPr marL="0" indent="0">
              <a:buNone/>
            </a:pPr>
            <a:endParaRPr lang="en-GB" b="1" dirty="0"/>
          </a:p>
          <a:p>
            <a:pPr marL="0" indent="0">
              <a:buNone/>
            </a:pPr>
            <a:r>
              <a:rPr lang="en-GB" b="1" dirty="0"/>
              <a:t>NHFT Healthy Lifestyle Team</a:t>
            </a:r>
          </a:p>
          <a:p>
            <a:pPr marL="0" indent="0">
              <a:buNone/>
            </a:pPr>
            <a:endParaRPr lang="en-GB" b="1" dirty="0"/>
          </a:p>
          <a:p>
            <a:r>
              <a:rPr lang="en-GB" dirty="0"/>
              <a:t>Children with a BMI ≥ 91</a:t>
            </a:r>
            <a:r>
              <a:rPr lang="en-GB" baseline="30000" dirty="0"/>
              <a:t>st</a:t>
            </a:r>
            <a:r>
              <a:rPr lang="en-GB" dirty="0"/>
              <a:t> centile</a:t>
            </a:r>
          </a:p>
          <a:p>
            <a:pPr marL="0" indent="0">
              <a:buNone/>
            </a:pPr>
            <a:endParaRPr lang="en-GB" dirty="0"/>
          </a:p>
          <a:p>
            <a:pPr marL="0" indent="0">
              <a:buNone/>
            </a:pPr>
            <a:endParaRPr lang="en-GB" dirty="0"/>
          </a:p>
          <a:p>
            <a:r>
              <a:rPr lang="en-GB" b="1" dirty="0"/>
              <a:t>Refer to NHFT 0-19 Admin HUB</a:t>
            </a:r>
          </a:p>
          <a:p>
            <a:pPr marL="0" indent="0">
              <a:buNone/>
            </a:pPr>
            <a:r>
              <a:rPr lang="en-GB" dirty="0">
                <a:hlinkClick r:id="rId4"/>
              </a:rPr>
              <a:t>0-19 Referral Form</a:t>
            </a:r>
            <a:r>
              <a:rPr lang="en-GB" dirty="0"/>
              <a:t> </a:t>
            </a:r>
            <a:endParaRPr lang="en-GB" b="1" dirty="0"/>
          </a:p>
        </p:txBody>
      </p:sp>
      <p:sp>
        <p:nvSpPr>
          <p:cNvPr id="4" name="Content Placeholder 3"/>
          <p:cNvSpPr>
            <a:spLocks noGrp="1"/>
          </p:cNvSpPr>
          <p:nvPr>
            <p:ph idx="10"/>
          </p:nvPr>
        </p:nvSpPr>
        <p:spPr>
          <a:xfrm>
            <a:off x="5985165" y="1690255"/>
            <a:ext cx="5666062" cy="4696690"/>
          </a:xfrm>
        </p:spPr>
        <p:txBody>
          <a:bodyPr>
            <a:normAutofit fontScale="92500"/>
          </a:bodyPr>
          <a:lstStyle/>
          <a:p>
            <a:pPr marL="0" indent="0">
              <a:buNone/>
            </a:pPr>
            <a:endParaRPr lang="en-US" b="1" dirty="0"/>
          </a:p>
          <a:p>
            <a:pPr marL="0" indent="0">
              <a:buNone/>
            </a:pPr>
            <a:r>
              <a:rPr lang="en-US" b="1" dirty="0"/>
              <a:t>NHFT Weight Management Dietetics</a:t>
            </a:r>
          </a:p>
          <a:p>
            <a:pPr marL="0" indent="0">
              <a:buNone/>
            </a:pPr>
            <a:endParaRPr lang="en-US" b="1" dirty="0"/>
          </a:p>
          <a:p>
            <a:r>
              <a:rPr lang="en-GB" dirty="0"/>
              <a:t>Children</a:t>
            </a:r>
            <a:r>
              <a:rPr lang="en-GB" b="1" dirty="0"/>
              <a:t> </a:t>
            </a:r>
            <a:r>
              <a:rPr lang="en-GB" dirty="0"/>
              <a:t>with a BMI ≥ 99.6</a:t>
            </a:r>
            <a:r>
              <a:rPr lang="en-GB" baseline="30000" dirty="0"/>
              <a:t>th</a:t>
            </a:r>
            <a:r>
              <a:rPr lang="en-GB" dirty="0"/>
              <a:t> centile or ≥ 98th centile with co-morbidities or complex needs </a:t>
            </a:r>
          </a:p>
          <a:p>
            <a:endParaRPr lang="en-GB" b="1" dirty="0"/>
          </a:p>
          <a:p>
            <a:r>
              <a:rPr lang="en-GB" b="1" dirty="0"/>
              <a:t>Refer to Dietetics via Referral Management Centre (RMC)</a:t>
            </a:r>
          </a:p>
          <a:p>
            <a:pPr marL="0" indent="0">
              <a:buNone/>
            </a:pPr>
            <a:r>
              <a:rPr lang="en-GB" dirty="0">
                <a:hlinkClick r:id="rId5"/>
              </a:rPr>
              <a:t>Referral Management Centre | NHFT</a:t>
            </a:r>
            <a:endParaRPr lang="en-GB" dirty="0"/>
          </a:p>
        </p:txBody>
      </p:sp>
    </p:spTree>
    <p:extLst>
      <p:ext uri="{BB962C8B-B14F-4D97-AF65-F5344CB8AC3E}">
        <p14:creationId xmlns:p14="http://schemas.microsoft.com/office/powerpoint/2010/main" val="159562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949F7-A84C-15D2-2816-9CE2F86EDEA3}"/>
            </a:ext>
          </a:extLst>
        </p:cNvPr>
        <p:cNvGrpSpPr/>
        <p:nvPr/>
      </p:nvGrpSpPr>
      <p:grpSpPr>
        <a:xfrm>
          <a:off x="0" y="0"/>
          <a:ext cx="0" cy="0"/>
          <a:chOff x="0" y="0"/>
          <a:chExt cx="0" cy="0"/>
        </a:xfrm>
      </p:grpSpPr>
      <p:pic>
        <p:nvPicPr>
          <p:cNvPr id="3" name="Picture 2" descr="A white background with blue text&#10;&#10;AI-generated content may be incorrect.">
            <a:extLst>
              <a:ext uri="{FF2B5EF4-FFF2-40B4-BE49-F238E27FC236}">
                <a16:creationId xmlns:a16="http://schemas.microsoft.com/office/drawing/2014/main" id="{9E69A23F-B245-3B74-2EF0-8E3A4F480B4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5DDA36F4-C0F8-EF40-99A6-134C7DB1BC88}"/>
              </a:ext>
            </a:extLst>
          </p:cNvPr>
          <p:cNvSpPr txBox="1">
            <a:spLocks/>
          </p:cNvSpPr>
          <p:nvPr/>
        </p:nvSpPr>
        <p:spPr>
          <a:xfrm>
            <a:off x="276224" y="425759"/>
            <a:ext cx="9068752" cy="648000"/>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rgbClr val="005EB8"/>
                </a:solidFill>
                <a:latin typeface="Arial" panose="020B0604020202020204" pitchFamily="34" charset="0"/>
                <a:cs typeface="Arial" panose="020B0604020202020204" pitchFamily="34" charset="0"/>
              </a:rPr>
              <a:t>Discussion: What support do you need from us?</a:t>
            </a:r>
            <a:endParaRPr lang="en-GB" sz="3200" dirty="0">
              <a:solidFill>
                <a:srgbClr val="005EB8"/>
              </a:solidFill>
              <a:latin typeface="Arial" panose="020B0604020202020204" pitchFamily="34" charset="0"/>
              <a:cs typeface="Arial" panose="020B0604020202020204" pitchFamily="34" charset="0"/>
            </a:endParaRPr>
          </a:p>
          <a:p>
            <a:endParaRPr lang="en-GB" sz="3200" b="1" dirty="0">
              <a:solidFill>
                <a:srgbClr val="005EB8"/>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5165550-52D6-9742-3914-D35A0F3564F7}"/>
              </a:ext>
            </a:extLst>
          </p:cNvPr>
          <p:cNvSpPr txBox="1"/>
          <p:nvPr/>
        </p:nvSpPr>
        <p:spPr>
          <a:xfrm>
            <a:off x="347546" y="986057"/>
            <a:ext cx="11496906" cy="2246769"/>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What support do you need from us?</a:t>
            </a:r>
          </a:p>
          <a:p>
            <a:endParaRPr lang="en-GB" sz="2800" b="1" dirty="0">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Good practice to share?</a:t>
            </a:r>
          </a:p>
          <a:p>
            <a:endParaRPr lang="en-GB" sz="2800" b="1" dirty="0">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Any questions?</a:t>
            </a:r>
            <a:endParaRPr lang="en-GB"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76DEC33-DEA7-DA55-7A26-E1CD3BA7E532}"/>
              </a:ext>
            </a:extLst>
          </p:cNvPr>
          <p:cNvSpPr txBox="1"/>
          <p:nvPr/>
        </p:nvSpPr>
        <p:spPr>
          <a:xfrm>
            <a:off x="356840" y="4022896"/>
            <a:ext cx="11496906" cy="523220"/>
          </a:xfrm>
          <a:prstGeom prst="rect">
            <a:avLst/>
          </a:prstGeom>
          <a:noFill/>
        </p:spPr>
        <p:txBody>
          <a:bodyPr wrap="square" rtlCol="0">
            <a:spAutoFit/>
          </a:bodyPr>
          <a:lstStyle/>
          <a:p>
            <a:pPr algn="r"/>
            <a:r>
              <a:rPr lang="en-GB" sz="2800" b="1" dirty="0">
                <a:latin typeface="Arial" panose="020B0604020202020204" pitchFamily="34" charset="0"/>
                <a:cs typeface="Arial" panose="020B0604020202020204" pitchFamily="34" charset="0"/>
              </a:rPr>
              <a:t>Thank you for your time</a:t>
            </a:r>
            <a:endParaRPr lang="en-GB"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2EE1404-AF6C-C795-683D-B16BA3665750}"/>
              </a:ext>
            </a:extLst>
          </p:cNvPr>
          <p:cNvSpPr txBox="1"/>
          <p:nvPr/>
        </p:nvSpPr>
        <p:spPr>
          <a:xfrm>
            <a:off x="411431" y="4898605"/>
            <a:ext cx="11496906" cy="1323439"/>
          </a:xfrm>
          <a:prstGeom prst="rect">
            <a:avLst/>
          </a:prstGeom>
          <a:noFill/>
        </p:spPr>
        <p:txBody>
          <a:bodyPr wrap="square" rtlCol="0">
            <a:spAutoFit/>
          </a:bodyPr>
          <a:lstStyle/>
          <a:p>
            <a:pPr algn="r"/>
            <a:r>
              <a:rPr lang="en-GB" sz="1600" b="1" dirty="0">
                <a:latin typeface="Arial" panose="020B0604020202020204" pitchFamily="34" charset="0"/>
                <a:cs typeface="Arial" panose="020B0604020202020204" pitchFamily="34" charset="0"/>
              </a:rPr>
              <a:t>Contact details:</a:t>
            </a:r>
          </a:p>
          <a:p>
            <a:pPr algn="r"/>
            <a:r>
              <a:rPr lang="en-GB" sz="1600" dirty="0">
                <a:latin typeface="Arial" panose="020B0604020202020204" pitchFamily="34" charset="0"/>
                <a:cs typeface="Arial" panose="020B0604020202020204" pitchFamily="34" charset="0"/>
              </a:rPr>
              <a:t>Gwyn Roberts</a:t>
            </a:r>
          </a:p>
          <a:p>
            <a:pPr algn="r"/>
            <a:r>
              <a:rPr lang="en-GB" sz="1600" dirty="0">
                <a:latin typeface="Arial" panose="020B0604020202020204" pitchFamily="34" charset="0"/>
                <a:cs typeface="Arial" panose="020B0604020202020204" pitchFamily="34" charset="0"/>
              </a:rPr>
              <a:t>Primary Prevention and Health Inequalities Lead Officer, </a:t>
            </a:r>
          </a:p>
          <a:p>
            <a:pPr algn="r"/>
            <a:r>
              <a:rPr lang="en-GB" sz="1600" dirty="0">
                <a:latin typeface="Arial" panose="020B0604020202020204" pitchFamily="34" charset="0"/>
                <a:cs typeface="Arial" panose="020B0604020202020204" pitchFamily="34" charset="0"/>
              </a:rPr>
              <a:t>NHS Leicester, Leicestershire and Rutland and NHS Northamptonshire Integrated Care Boards</a:t>
            </a:r>
          </a:p>
          <a:p>
            <a:pPr algn="r"/>
            <a:r>
              <a:rPr lang="en-GB" sz="1600" dirty="0">
                <a:latin typeface="Arial" panose="020B0604020202020204" pitchFamily="34" charset="0"/>
                <a:cs typeface="Arial" panose="020B0604020202020204" pitchFamily="34" charset="0"/>
                <a:hlinkClick r:id="rId4"/>
              </a:rPr>
              <a:t>gwyn.roberts1@nhs.net</a:t>
            </a:r>
            <a:r>
              <a:rPr lang="en-GB" sz="1600" dirty="0">
                <a:latin typeface="Arial" panose="020B0604020202020204" pitchFamily="34" charset="0"/>
                <a:cs typeface="Arial" panose="020B0604020202020204" pitchFamily="34" charset="0"/>
              </a:rPr>
              <a:t>  </a:t>
            </a:r>
          </a:p>
        </p:txBody>
      </p:sp>
      <p:pic>
        <p:nvPicPr>
          <p:cNvPr id="9" name="Graphic 8" descr="Questions with solid fill">
            <a:extLst>
              <a:ext uri="{FF2B5EF4-FFF2-40B4-BE49-F238E27FC236}">
                <a16:creationId xmlns:a16="http://schemas.microsoft.com/office/drawing/2014/main" id="{457CCF79-7831-FEC5-3E1B-3C6226CF77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5963" y="3010848"/>
            <a:ext cx="3448722" cy="3448722"/>
          </a:xfrm>
          <a:prstGeom prst="rect">
            <a:avLst/>
          </a:prstGeom>
        </p:spPr>
      </p:pic>
    </p:spTree>
    <p:extLst>
      <p:ext uri="{BB962C8B-B14F-4D97-AF65-F5344CB8AC3E}">
        <p14:creationId xmlns:p14="http://schemas.microsoft.com/office/powerpoint/2010/main" val="1454641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E48CE-1F1A-21DC-C926-7CEC7AC11B63}"/>
            </a:ext>
          </a:extLst>
        </p:cNvPr>
        <p:cNvGrpSpPr/>
        <p:nvPr/>
      </p:nvGrpSpPr>
      <p:grpSpPr>
        <a:xfrm>
          <a:off x="0" y="0"/>
          <a:ext cx="0" cy="0"/>
          <a:chOff x="0" y="0"/>
          <a:chExt cx="0" cy="0"/>
        </a:xfrm>
      </p:grpSpPr>
      <p:pic>
        <p:nvPicPr>
          <p:cNvPr id="3" name="Picture 2" descr="A white background with blue text&#10;&#10;AI-generated content may be incorrect.">
            <a:extLst>
              <a:ext uri="{FF2B5EF4-FFF2-40B4-BE49-F238E27FC236}">
                <a16:creationId xmlns:a16="http://schemas.microsoft.com/office/drawing/2014/main" id="{BF59F343-3DD6-A328-0465-7DA568A9277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99B4551B-F781-1904-3158-997071989F16}"/>
              </a:ext>
            </a:extLst>
          </p:cNvPr>
          <p:cNvSpPr txBox="1">
            <a:spLocks/>
          </p:cNvSpPr>
          <p:nvPr/>
        </p:nvSpPr>
        <p:spPr>
          <a:xfrm>
            <a:off x="276224" y="283985"/>
            <a:ext cx="9971747"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rgbClr val="005EB8"/>
                </a:solidFill>
                <a:latin typeface="Arial" panose="020B0604020202020204" pitchFamily="34" charset="0"/>
                <a:cs typeface="Arial" panose="020B0604020202020204" pitchFamily="34" charset="0"/>
              </a:rPr>
              <a:t>Weight Management Referral Pathway</a:t>
            </a:r>
            <a:endParaRPr lang="en-US" sz="3200" b="1" dirty="0">
              <a:solidFill>
                <a:srgbClr val="005EB8"/>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C4B26B2-752E-A969-5393-1315B7A009CD}"/>
              </a:ext>
            </a:extLst>
          </p:cNvPr>
          <p:cNvPicPr>
            <a:picLocks noChangeAspect="1"/>
          </p:cNvPicPr>
          <p:nvPr/>
        </p:nvPicPr>
        <p:blipFill>
          <a:blip r:embed="rId4">
            <a:extLst>
              <a:ext uri="{28A0092B-C50C-407E-A947-70E740481C1C}">
                <a14:useLocalDpi xmlns:a14="http://schemas.microsoft.com/office/drawing/2010/main" val="0"/>
              </a:ext>
            </a:extLst>
          </a:blip>
          <a:srcRect l="7866" t="10082" r="3473" b="9918"/>
          <a:stretch>
            <a:fillRect/>
          </a:stretch>
        </p:blipFill>
        <p:spPr>
          <a:xfrm>
            <a:off x="1609097" y="797104"/>
            <a:ext cx="8505058" cy="5425275"/>
          </a:xfrm>
          <a:prstGeom prst="rect">
            <a:avLst/>
          </a:prstGeom>
        </p:spPr>
      </p:pic>
    </p:spTree>
    <p:extLst>
      <p:ext uri="{BB962C8B-B14F-4D97-AF65-F5344CB8AC3E}">
        <p14:creationId xmlns:p14="http://schemas.microsoft.com/office/powerpoint/2010/main" val="2972447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9FA8DE07-DF0F-4C2B-A9F0-E5787599CA1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1662" y="5797344"/>
            <a:ext cx="3504098" cy="909642"/>
          </a:xfrm>
          <a:prstGeom prst="rect">
            <a:avLst/>
          </a:prstGeom>
        </p:spPr>
      </p:pic>
      <p:cxnSp>
        <p:nvCxnSpPr>
          <p:cNvPr id="7" name="Straight Connector 6">
            <a:extLst>
              <a:ext uri="{FF2B5EF4-FFF2-40B4-BE49-F238E27FC236}">
                <a16:creationId xmlns:a16="http://schemas.microsoft.com/office/drawing/2014/main" id="{557B64D9-62A5-4E69-AADB-ED468D126047}"/>
              </a:ext>
            </a:extLst>
          </p:cNvPr>
          <p:cNvCxnSpPr/>
          <p:nvPr/>
        </p:nvCxnSpPr>
        <p:spPr>
          <a:xfrm>
            <a:off x="212879" y="5640779"/>
            <a:ext cx="116386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blue clock with white lines&#10;&#10;Description automatically generated">
            <a:extLst>
              <a:ext uri="{FF2B5EF4-FFF2-40B4-BE49-F238E27FC236}">
                <a16:creationId xmlns:a16="http://schemas.microsoft.com/office/drawing/2014/main" id="{AC5C9E46-3963-2EC9-5394-AC75BF552D6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4272" y="5757810"/>
            <a:ext cx="3321947" cy="623518"/>
          </a:xfrm>
          <a:prstGeom prst="rect">
            <a:avLst/>
          </a:prstGeom>
        </p:spPr>
      </p:pic>
      <p:sp>
        <p:nvSpPr>
          <p:cNvPr id="12" name="TextBox 11">
            <a:extLst>
              <a:ext uri="{FF2B5EF4-FFF2-40B4-BE49-F238E27FC236}">
                <a16:creationId xmlns:a16="http://schemas.microsoft.com/office/drawing/2014/main" id="{CFCC5ED1-FB0A-367E-8464-13C92004BA82}"/>
              </a:ext>
            </a:extLst>
          </p:cNvPr>
          <p:cNvSpPr txBox="1"/>
          <p:nvPr/>
        </p:nvSpPr>
        <p:spPr>
          <a:xfrm>
            <a:off x="8400256" y="6381328"/>
            <a:ext cx="936104" cy="402290"/>
          </a:xfrm>
          <a:prstGeom prst="rect">
            <a:avLst/>
          </a:prstGeom>
          <a:noFill/>
        </p:spPr>
        <p:txBody>
          <a:bodyPr wrap="square" rtlCol="0">
            <a:spAutoFit/>
          </a:bodyPr>
          <a:lstStyle/>
          <a:p>
            <a:pPr algn="ctr">
              <a:lnSpc>
                <a:spcPts val="1200"/>
              </a:lnSpc>
            </a:pPr>
            <a:r>
              <a:rPr lang="en-GB" sz="1050"/>
              <a:t>Customer</a:t>
            </a:r>
          </a:p>
          <a:p>
            <a:pPr algn="ctr">
              <a:lnSpc>
                <a:spcPts val="1200"/>
              </a:lnSpc>
            </a:pPr>
            <a:r>
              <a:rPr lang="en-GB" sz="1050"/>
              <a:t>-focused</a:t>
            </a:r>
          </a:p>
        </p:txBody>
      </p:sp>
      <p:sp>
        <p:nvSpPr>
          <p:cNvPr id="13" name="TextBox 12">
            <a:extLst>
              <a:ext uri="{FF2B5EF4-FFF2-40B4-BE49-F238E27FC236}">
                <a16:creationId xmlns:a16="http://schemas.microsoft.com/office/drawing/2014/main" id="{F470F5CD-A635-ABA8-C468-73D89E09AC0D}"/>
              </a:ext>
            </a:extLst>
          </p:cNvPr>
          <p:cNvSpPr txBox="1"/>
          <p:nvPr/>
        </p:nvSpPr>
        <p:spPr>
          <a:xfrm>
            <a:off x="9120336" y="6381328"/>
            <a:ext cx="763792" cy="248401"/>
          </a:xfrm>
          <a:prstGeom prst="rect">
            <a:avLst/>
          </a:prstGeom>
          <a:noFill/>
        </p:spPr>
        <p:txBody>
          <a:bodyPr wrap="square" rtlCol="0">
            <a:spAutoFit/>
          </a:bodyPr>
          <a:lstStyle/>
          <a:p>
            <a:pPr algn="ctr">
              <a:lnSpc>
                <a:spcPts val="1200"/>
              </a:lnSpc>
            </a:pPr>
            <a:r>
              <a:rPr lang="en-GB" sz="1050"/>
              <a:t>Respectful</a:t>
            </a:r>
          </a:p>
        </p:txBody>
      </p:sp>
      <p:sp>
        <p:nvSpPr>
          <p:cNvPr id="14" name="TextBox 13">
            <a:extLst>
              <a:ext uri="{FF2B5EF4-FFF2-40B4-BE49-F238E27FC236}">
                <a16:creationId xmlns:a16="http://schemas.microsoft.com/office/drawing/2014/main" id="{F7904C86-7C0D-C604-0E0C-0C21084D31EF}"/>
              </a:ext>
            </a:extLst>
          </p:cNvPr>
          <p:cNvSpPr txBox="1"/>
          <p:nvPr/>
        </p:nvSpPr>
        <p:spPr>
          <a:xfrm>
            <a:off x="9846254" y="6381328"/>
            <a:ext cx="642234" cy="248401"/>
          </a:xfrm>
          <a:prstGeom prst="rect">
            <a:avLst/>
          </a:prstGeom>
          <a:noFill/>
        </p:spPr>
        <p:txBody>
          <a:bodyPr wrap="square" rtlCol="0">
            <a:spAutoFit/>
          </a:bodyPr>
          <a:lstStyle/>
          <a:p>
            <a:pPr algn="ctr">
              <a:lnSpc>
                <a:spcPts val="1200"/>
              </a:lnSpc>
            </a:pPr>
            <a:r>
              <a:rPr lang="en-GB" sz="1050"/>
              <a:t>Efficient</a:t>
            </a:r>
          </a:p>
        </p:txBody>
      </p:sp>
      <p:sp>
        <p:nvSpPr>
          <p:cNvPr id="15" name="TextBox 14">
            <a:extLst>
              <a:ext uri="{FF2B5EF4-FFF2-40B4-BE49-F238E27FC236}">
                <a16:creationId xmlns:a16="http://schemas.microsoft.com/office/drawing/2014/main" id="{AE0F262A-F22A-1FE7-9E3A-BBDD5A12D631}"/>
              </a:ext>
            </a:extLst>
          </p:cNvPr>
          <p:cNvSpPr txBox="1"/>
          <p:nvPr/>
        </p:nvSpPr>
        <p:spPr>
          <a:xfrm>
            <a:off x="10496872" y="6381328"/>
            <a:ext cx="783704" cy="248401"/>
          </a:xfrm>
          <a:prstGeom prst="rect">
            <a:avLst/>
          </a:prstGeom>
          <a:noFill/>
        </p:spPr>
        <p:txBody>
          <a:bodyPr wrap="square" rtlCol="0">
            <a:spAutoFit/>
          </a:bodyPr>
          <a:lstStyle/>
          <a:p>
            <a:pPr algn="ctr">
              <a:lnSpc>
                <a:spcPts val="1200"/>
              </a:lnSpc>
            </a:pPr>
            <a:r>
              <a:rPr lang="en-GB" sz="1050"/>
              <a:t>Supportive</a:t>
            </a:r>
          </a:p>
        </p:txBody>
      </p:sp>
      <p:sp>
        <p:nvSpPr>
          <p:cNvPr id="16" name="TextBox 15">
            <a:extLst>
              <a:ext uri="{FF2B5EF4-FFF2-40B4-BE49-F238E27FC236}">
                <a16:creationId xmlns:a16="http://schemas.microsoft.com/office/drawing/2014/main" id="{A3472AE1-8195-033D-552A-A8A4393028AE}"/>
              </a:ext>
            </a:extLst>
          </p:cNvPr>
          <p:cNvSpPr txBox="1"/>
          <p:nvPr/>
        </p:nvSpPr>
        <p:spPr>
          <a:xfrm>
            <a:off x="11136560" y="6381328"/>
            <a:ext cx="864096" cy="248401"/>
          </a:xfrm>
          <a:prstGeom prst="rect">
            <a:avLst/>
          </a:prstGeom>
          <a:noFill/>
        </p:spPr>
        <p:txBody>
          <a:bodyPr wrap="square" rtlCol="0">
            <a:spAutoFit/>
          </a:bodyPr>
          <a:lstStyle/>
          <a:p>
            <a:pPr algn="ctr">
              <a:lnSpc>
                <a:spcPts val="1200"/>
              </a:lnSpc>
            </a:pPr>
            <a:r>
              <a:rPr lang="en-GB" sz="1050"/>
              <a:t>Trustworthy</a:t>
            </a:r>
          </a:p>
        </p:txBody>
      </p:sp>
      <p:sp>
        <p:nvSpPr>
          <p:cNvPr id="4" name="Title 3">
            <a:extLst>
              <a:ext uri="{FF2B5EF4-FFF2-40B4-BE49-F238E27FC236}">
                <a16:creationId xmlns:a16="http://schemas.microsoft.com/office/drawing/2014/main" id="{94442070-DEED-1224-8B3B-224C8F78C9DD}"/>
              </a:ext>
            </a:extLst>
          </p:cNvPr>
          <p:cNvSpPr>
            <a:spLocks noGrp="1"/>
          </p:cNvSpPr>
          <p:nvPr>
            <p:ph type="title"/>
          </p:nvPr>
        </p:nvSpPr>
        <p:spPr>
          <a:xfrm>
            <a:off x="240958" y="383996"/>
            <a:ext cx="11617408" cy="1232889"/>
          </a:xfrm>
        </p:spPr>
        <p:txBody>
          <a:bodyPr>
            <a:normAutofit/>
          </a:bodyPr>
          <a:lstStyle/>
          <a:p>
            <a:r>
              <a:rPr lang="en-GB" sz="3200" b="1">
                <a:latin typeface="Arial"/>
                <a:cs typeface="Arial"/>
              </a:rPr>
              <a:t>North Northamptonshire Tier 2 Adult Weight Management Current Provision</a:t>
            </a:r>
          </a:p>
        </p:txBody>
      </p:sp>
      <p:sp>
        <p:nvSpPr>
          <p:cNvPr id="17" name="Rectangle 16">
            <a:extLst>
              <a:ext uri="{FF2B5EF4-FFF2-40B4-BE49-F238E27FC236}">
                <a16:creationId xmlns:a16="http://schemas.microsoft.com/office/drawing/2014/main" id="{0B9E0E73-8D97-6D9A-DE9D-0458D4FB6714}"/>
              </a:ext>
            </a:extLst>
          </p:cNvPr>
          <p:cNvSpPr/>
          <p:nvPr/>
        </p:nvSpPr>
        <p:spPr>
          <a:xfrm>
            <a:off x="2829399" y="1596648"/>
            <a:ext cx="3203960" cy="294486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427A5F8-F18B-1622-BE50-C944380A5500}"/>
              </a:ext>
            </a:extLst>
          </p:cNvPr>
          <p:cNvSpPr/>
          <p:nvPr/>
        </p:nvSpPr>
        <p:spPr>
          <a:xfrm>
            <a:off x="6801702" y="1593857"/>
            <a:ext cx="3188784" cy="298840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AEA2BD9-5EFA-031C-C272-50F2493D86E7}"/>
              </a:ext>
            </a:extLst>
          </p:cNvPr>
          <p:cNvSpPr txBox="1"/>
          <p:nvPr/>
        </p:nvSpPr>
        <p:spPr>
          <a:xfrm>
            <a:off x="6783269" y="1615490"/>
            <a:ext cx="3065687" cy="2369880"/>
          </a:xfrm>
          <a:prstGeom prst="rect">
            <a:avLst/>
          </a:prstGeom>
          <a:noFill/>
        </p:spPr>
        <p:txBody>
          <a:bodyPr wrap="square" lIns="91440" tIns="45720" rIns="91440" bIns="45720" rtlCol="0" anchor="t">
            <a:spAutoFit/>
          </a:bodyPr>
          <a:lstStyle/>
          <a:p>
            <a:pPr algn="ctr"/>
            <a:r>
              <a:rPr lang="en-GB" b="1"/>
              <a:t>Living Well Taking Control</a:t>
            </a:r>
          </a:p>
          <a:p>
            <a:pPr algn="ctr"/>
            <a:endParaRPr lang="en-GB"/>
          </a:p>
          <a:p>
            <a:pPr marL="285750" indent="-285750">
              <a:buFont typeface="Arial" panose="020B0604020202020204" pitchFamily="34" charset="0"/>
              <a:buChar char="•"/>
            </a:pPr>
            <a:r>
              <a:rPr lang="en-GB" sz="1600"/>
              <a:t>12-week Weight Management Programme</a:t>
            </a:r>
          </a:p>
          <a:p>
            <a:pPr marL="285750" indent="-285750">
              <a:buFont typeface="Arial" panose="020B0604020202020204" pitchFamily="34" charset="0"/>
              <a:buChar char="•"/>
            </a:pPr>
            <a:r>
              <a:rPr lang="en-GB" sz="1600"/>
              <a:t>Practical advice on balanced nutrition, exercise and mindset</a:t>
            </a:r>
          </a:p>
          <a:p>
            <a:pPr marL="285750" indent="-285750">
              <a:buFont typeface="Arial" panose="020B0604020202020204" pitchFamily="34" charset="0"/>
              <a:buChar char="•"/>
            </a:pPr>
            <a:r>
              <a:rPr lang="en-GB" sz="1600"/>
              <a:t>Delivered via group-based sessions or online</a:t>
            </a:r>
          </a:p>
          <a:p>
            <a:endParaRPr lang="en-GB" sz="1600">
              <a:ea typeface="Calibri"/>
              <a:cs typeface="Calibri"/>
            </a:endParaRPr>
          </a:p>
        </p:txBody>
      </p:sp>
      <p:sp>
        <p:nvSpPr>
          <p:cNvPr id="26" name="TextBox 25">
            <a:extLst>
              <a:ext uri="{FF2B5EF4-FFF2-40B4-BE49-F238E27FC236}">
                <a16:creationId xmlns:a16="http://schemas.microsoft.com/office/drawing/2014/main" id="{BA56F0A1-8389-B3E6-6924-2DCC8799FBDD}"/>
              </a:ext>
            </a:extLst>
          </p:cNvPr>
          <p:cNvSpPr txBox="1"/>
          <p:nvPr/>
        </p:nvSpPr>
        <p:spPr>
          <a:xfrm>
            <a:off x="2829399" y="1593856"/>
            <a:ext cx="3203960" cy="2616101"/>
          </a:xfrm>
          <a:prstGeom prst="rect">
            <a:avLst/>
          </a:prstGeom>
          <a:noFill/>
        </p:spPr>
        <p:txBody>
          <a:bodyPr wrap="square" lIns="91440" tIns="45720" rIns="91440" bIns="45720" rtlCol="0" anchor="t">
            <a:spAutoFit/>
          </a:bodyPr>
          <a:lstStyle/>
          <a:p>
            <a:pPr algn="ctr"/>
            <a:r>
              <a:rPr lang="en-GB" b="1"/>
              <a:t>Gro Health </a:t>
            </a:r>
          </a:p>
          <a:p>
            <a:pPr algn="ctr"/>
            <a:endParaRPr lang="en-GB" b="1"/>
          </a:p>
          <a:p>
            <a:pPr marL="285750" indent="-285750">
              <a:buFont typeface="Arial" panose="020B0604020202020204" pitchFamily="34" charset="0"/>
              <a:buChar char="•"/>
            </a:pPr>
            <a:r>
              <a:rPr lang="en-GB" sz="1600"/>
              <a:t>Free digital weight management programme (app-based)</a:t>
            </a:r>
          </a:p>
          <a:p>
            <a:pPr marL="285750" indent="-285750">
              <a:buFont typeface="Arial" panose="020B0604020202020204" pitchFamily="34" charset="0"/>
              <a:buChar char="•"/>
            </a:pPr>
            <a:r>
              <a:rPr lang="en-GB" sz="1600"/>
              <a:t>Personalised support: nutrition,  activity, sleep &amp; mental wellbeing</a:t>
            </a:r>
          </a:p>
          <a:p>
            <a:pPr marL="285750" indent="-285750">
              <a:buFont typeface="Arial" panose="020B0604020202020204" pitchFamily="34" charset="0"/>
              <a:buChar char="•"/>
            </a:pPr>
            <a:r>
              <a:rPr lang="en-GB" sz="1600"/>
              <a:t>Coaching, tracking tools and educational resources</a:t>
            </a:r>
          </a:p>
          <a:p>
            <a:pPr marL="285750" indent="-285750">
              <a:buFont typeface="Arial" panose="020B0604020202020204" pitchFamily="34" charset="0"/>
              <a:buChar char="•"/>
            </a:pPr>
            <a:r>
              <a:rPr lang="en-GB" sz="1600"/>
              <a:t>Flexible and accessible format</a:t>
            </a:r>
          </a:p>
        </p:txBody>
      </p:sp>
      <p:sp>
        <p:nvSpPr>
          <p:cNvPr id="3" name="Rectangle 2">
            <a:extLst>
              <a:ext uri="{FF2B5EF4-FFF2-40B4-BE49-F238E27FC236}">
                <a16:creationId xmlns:a16="http://schemas.microsoft.com/office/drawing/2014/main" id="{098D3D60-B55D-80E5-178C-EC16EF354388}"/>
              </a:ext>
            </a:extLst>
          </p:cNvPr>
          <p:cNvSpPr/>
          <p:nvPr/>
        </p:nvSpPr>
        <p:spPr>
          <a:xfrm>
            <a:off x="718850" y="4857357"/>
            <a:ext cx="10779399" cy="608364"/>
          </a:xfrm>
          <a:prstGeom prst="rect">
            <a:avLst/>
          </a:prstGeom>
          <a:solidFill>
            <a:srgbClr val="1B9DD9"/>
          </a:solidFill>
          <a:ln>
            <a:solidFill>
              <a:srgbClr val="1B9DD9"/>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a:ea typeface="Calibri"/>
                <a:cs typeface="Calibri"/>
              </a:rPr>
              <a:t>Current provision in place until 31st March 2027</a:t>
            </a:r>
            <a:endParaRPr lang="en-US"/>
          </a:p>
        </p:txBody>
      </p:sp>
    </p:spTree>
    <p:extLst>
      <p:ext uri="{BB962C8B-B14F-4D97-AF65-F5344CB8AC3E}">
        <p14:creationId xmlns:p14="http://schemas.microsoft.com/office/powerpoint/2010/main" val="2933749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85459-F8A4-A9D9-930A-D81683D58FA7}"/>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049CD95C-146A-0992-21AB-431F3685057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1662" y="5797344"/>
            <a:ext cx="3504098" cy="909642"/>
          </a:xfrm>
          <a:prstGeom prst="rect">
            <a:avLst/>
          </a:prstGeom>
        </p:spPr>
      </p:pic>
      <p:cxnSp>
        <p:nvCxnSpPr>
          <p:cNvPr id="7" name="Straight Connector 6">
            <a:extLst>
              <a:ext uri="{FF2B5EF4-FFF2-40B4-BE49-F238E27FC236}">
                <a16:creationId xmlns:a16="http://schemas.microsoft.com/office/drawing/2014/main" id="{49D7F12E-246E-B58C-96FA-1BA9565F164E}"/>
              </a:ext>
            </a:extLst>
          </p:cNvPr>
          <p:cNvCxnSpPr/>
          <p:nvPr/>
        </p:nvCxnSpPr>
        <p:spPr>
          <a:xfrm>
            <a:off x="212879" y="5640779"/>
            <a:ext cx="116386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blue clock with white lines&#10;&#10;Description automatically generated">
            <a:extLst>
              <a:ext uri="{FF2B5EF4-FFF2-40B4-BE49-F238E27FC236}">
                <a16:creationId xmlns:a16="http://schemas.microsoft.com/office/drawing/2014/main" id="{130B5D10-9DE6-C4BD-DDA0-134ACD8A19D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4272" y="5757810"/>
            <a:ext cx="3321947" cy="623518"/>
          </a:xfrm>
          <a:prstGeom prst="rect">
            <a:avLst/>
          </a:prstGeom>
        </p:spPr>
      </p:pic>
      <p:sp>
        <p:nvSpPr>
          <p:cNvPr id="12" name="TextBox 11">
            <a:extLst>
              <a:ext uri="{FF2B5EF4-FFF2-40B4-BE49-F238E27FC236}">
                <a16:creationId xmlns:a16="http://schemas.microsoft.com/office/drawing/2014/main" id="{EAC03100-9EAD-8899-E24D-B75352D0B6E1}"/>
              </a:ext>
            </a:extLst>
          </p:cNvPr>
          <p:cNvSpPr txBox="1"/>
          <p:nvPr/>
        </p:nvSpPr>
        <p:spPr>
          <a:xfrm>
            <a:off x="8400256" y="6381328"/>
            <a:ext cx="936104" cy="402290"/>
          </a:xfrm>
          <a:prstGeom prst="rect">
            <a:avLst/>
          </a:prstGeom>
          <a:noFill/>
        </p:spPr>
        <p:txBody>
          <a:bodyPr wrap="square" rtlCol="0">
            <a:spAutoFit/>
          </a:bodyPr>
          <a:lstStyle/>
          <a:p>
            <a:pPr algn="ctr">
              <a:lnSpc>
                <a:spcPts val="1200"/>
              </a:lnSpc>
            </a:pPr>
            <a:r>
              <a:rPr lang="en-GB" sz="1050"/>
              <a:t>Customer</a:t>
            </a:r>
          </a:p>
          <a:p>
            <a:pPr algn="ctr">
              <a:lnSpc>
                <a:spcPts val="1200"/>
              </a:lnSpc>
            </a:pPr>
            <a:r>
              <a:rPr lang="en-GB" sz="1050"/>
              <a:t>-focused</a:t>
            </a:r>
          </a:p>
        </p:txBody>
      </p:sp>
      <p:sp>
        <p:nvSpPr>
          <p:cNvPr id="13" name="TextBox 12">
            <a:extLst>
              <a:ext uri="{FF2B5EF4-FFF2-40B4-BE49-F238E27FC236}">
                <a16:creationId xmlns:a16="http://schemas.microsoft.com/office/drawing/2014/main" id="{1B001172-AC5E-AA86-7CAA-610AF38F228B}"/>
              </a:ext>
            </a:extLst>
          </p:cNvPr>
          <p:cNvSpPr txBox="1"/>
          <p:nvPr/>
        </p:nvSpPr>
        <p:spPr>
          <a:xfrm>
            <a:off x="9120336" y="6381328"/>
            <a:ext cx="763792" cy="248401"/>
          </a:xfrm>
          <a:prstGeom prst="rect">
            <a:avLst/>
          </a:prstGeom>
          <a:noFill/>
        </p:spPr>
        <p:txBody>
          <a:bodyPr wrap="square" rtlCol="0">
            <a:spAutoFit/>
          </a:bodyPr>
          <a:lstStyle/>
          <a:p>
            <a:pPr algn="ctr">
              <a:lnSpc>
                <a:spcPts val="1200"/>
              </a:lnSpc>
            </a:pPr>
            <a:r>
              <a:rPr lang="en-GB" sz="1050"/>
              <a:t>Respectful</a:t>
            </a:r>
          </a:p>
        </p:txBody>
      </p:sp>
      <p:sp>
        <p:nvSpPr>
          <p:cNvPr id="14" name="TextBox 13">
            <a:extLst>
              <a:ext uri="{FF2B5EF4-FFF2-40B4-BE49-F238E27FC236}">
                <a16:creationId xmlns:a16="http://schemas.microsoft.com/office/drawing/2014/main" id="{09886895-7B24-7607-5219-B59CE3AC55AE}"/>
              </a:ext>
            </a:extLst>
          </p:cNvPr>
          <p:cNvSpPr txBox="1"/>
          <p:nvPr/>
        </p:nvSpPr>
        <p:spPr>
          <a:xfrm>
            <a:off x="9846254" y="6381328"/>
            <a:ext cx="642234" cy="248401"/>
          </a:xfrm>
          <a:prstGeom prst="rect">
            <a:avLst/>
          </a:prstGeom>
          <a:noFill/>
        </p:spPr>
        <p:txBody>
          <a:bodyPr wrap="square" rtlCol="0">
            <a:spAutoFit/>
          </a:bodyPr>
          <a:lstStyle/>
          <a:p>
            <a:pPr algn="ctr">
              <a:lnSpc>
                <a:spcPts val="1200"/>
              </a:lnSpc>
            </a:pPr>
            <a:r>
              <a:rPr lang="en-GB" sz="1050"/>
              <a:t>Efficient</a:t>
            </a:r>
          </a:p>
        </p:txBody>
      </p:sp>
      <p:sp>
        <p:nvSpPr>
          <p:cNvPr id="15" name="TextBox 14">
            <a:extLst>
              <a:ext uri="{FF2B5EF4-FFF2-40B4-BE49-F238E27FC236}">
                <a16:creationId xmlns:a16="http://schemas.microsoft.com/office/drawing/2014/main" id="{D36C1EE1-2EC9-B23B-65A7-35E21F8DA504}"/>
              </a:ext>
            </a:extLst>
          </p:cNvPr>
          <p:cNvSpPr txBox="1"/>
          <p:nvPr/>
        </p:nvSpPr>
        <p:spPr>
          <a:xfrm>
            <a:off x="10496872" y="6381328"/>
            <a:ext cx="783704" cy="248401"/>
          </a:xfrm>
          <a:prstGeom prst="rect">
            <a:avLst/>
          </a:prstGeom>
          <a:noFill/>
        </p:spPr>
        <p:txBody>
          <a:bodyPr wrap="square" rtlCol="0">
            <a:spAutoFit/>
          </a:bodyPr>
          <a:lstStyle/>
          <a:p>
            <a:pPr algn="ctr">
              <a:lnSpc>
                <a:spcPts val="1200"/>
              </a:lnSpc>
            </a:pPr>
            <a:r>
              <a:rPr lang="en-GB" sz="1050"/>
              <a:t>Supportive</a:t>
            </a:r>
          </a:p>
        </p:txBody>
      </p:sp>
      <p:sp>
        <p:nvSpPr>
          <p:cNvPr id="16" name="TextBox 15">
            <a:extLst>
              <a:ext uri="{FF2B5EF4-FFF2-40B4-BE49-F238E27FC236}">
                <a16:creationId xmlns:a16="http://schemas.microsoft.com/office/drawing/2014/main" id="{AD7F3BEC-6B78-FB35-A384-731C3F7AC33B}"/>
              </a:ext>
            </a:extLst>
          </p:cNvPr>
          <p:cNvSpPr txBox="1"/>
          <p:nvPr/>
        </p:nvSpPr>
        <p:spPr>
          <a:xfrm>
            <a:off x="11136560" y="6381328"/>
            <a:ext cx="864096" cy="248401"/>
          </a:xfrm>
          <a:prstGeom prst="rect">
            <a:avLst/>
          </a:prstGeom>
          <a:noFill/>
        </p:spPr>
        <p:txBody>
          <a:bodyPr wrap="square" rtlCol="0">
            <a:spAutoFit/>
          </a:bodyPr>
          <a:lstStyle/>
          <a:p>
            <a:pPr algn="ctr">
              <a:lnSpc>
                <a:spcPts val="1200"/>
              </a:lnSpc>
            </a:pPr>
            <a:r>
              <a:rPr lang="en-GB" sz="1050"/>
              <a:t>Trustworthy</a:t>
            </a:r>
          </a:p>
        </p:txBody>
      </p:sp>
      <p:sp>
        <p:nvSpPr>
          <p:cNvPr id="4" name="Title 3">
            <a:extLst>
              <a:ext uri="{FF2B5EF4-FFF2-40B4-BE49-F238E27FC236}">
                <a16:creationId xmlns:a16="http://schemas.microsoft.com/office/drawing/2014/main" id="{9292D357-D8C5-0DFF-547C-B24DB993960E}"/>
              </a:ext>
            </a:extLst>
          </p:cNvPr>
          <p:cNvSpPr>
            <a:spLocks noGrp="1"/>
          </p:cNvSpPr>
          <p:nvPr>
            <p:ph type="title"/>
          </p:nvPr>
        </p:nvSpPr>
        <p:spPr>
          <a:xfrm>
            <a:off x="427893" y="394610"/>
            <a:ext cx="10925907" cy="962148"/>
          </a:xfrm>
        </p:spPr>
        <p:txBody>
          <a:bodyPr>
            <a:normAutofit fontScale="90000"/>
          </a:bodyPr>
          <a:lstStyle/>
          <a:p>
            <a:r>
              <a:rPr lang="en-GB" sz="3600" b="1">
                <a:latin typeface="Arial"/>
                <a:cs typeface="Arial"/>
              </a:rPr>
              <a:t>North Northamptonshire Provision Eligibility and Referral Route</a:t>
            </a:r>
            <a:endParaRPr lang="en-GB" b="1">
              <a:latin typeface="Arial"/>
              <a:cs typeface="Arial"/>
            </a:endParaRPr>
          </a:p>
        </p:txBody>
      </p:sp>
      <p:sp>
        <p:nvSpPr>
          <p:cNvPr id="3" name="TextBox 2">
            <a:extLst>
              <a:ext uri="{FF2B5EF4-FFF2-40B4-BE49-F238E27FC236}">
                <a16:creationId xmlns:a16="http://schemas.microsoft.com/office/drawing/2014/main" id="{41DE1F38-5E22-B9A1-58AE-43E6C044D98E}"/>
              </a:ext>
            </a:extLst>
          </p:cNvPr>
          <p:cNvSpPr txBox="1"/>
          <p:nvPr/>
        </p:nvSpPr>
        <p:spPr>
          <a:xfrm>
            <a:off x="983432" y="1628800"/>
            <a:ext cx="10370368" cy="3785652"/>
          </a:xfrm>
          <a:prstGeom prst="rect">
            <a:avLst/>
          </a:prstGeom>
          <a:noFill/>
        </p:spPr>
        <p:txBody>
          <a:bodyPr wrap="square" rtlCol="0">
            <a:spAutoFit/>
          </a:bodyPr>
          <a:lstStyle/>
          <a:p>
            <a:r>
              <a:rPr lang="en-GB" sz="2000" b="1">
                <a:ea typeface="Calibri"/>
                <a:cs typeface="Calibri"/>
              </a:rPr>
              <a:t>Eligibility criteria for all weight management services;</a:t>
            </a:r>
          </a:p>
          <a:p>
            <a:pPr marL="342900" indent="-342900">
              <a:buFont typeface="Arial" panose="020B0604020202020204" pitchFamily="34" charset="0"/>
              <a:buChar char="•"/>
            </a:pPr>
            <a:r>
              <a:rPr lang="en-GB" sz="2000">
                <a:ea typeface="Calibri"/>
                <a:cs typeface="Calibri"/>
              </a:rPr>
              <a:t>Live in North Northamptonshire</a:t>
            </a:r>
          </a:p>
          <a:p>
            <a:pPr marL="342900" indent="-342900">
              <a:buFont typeface="Arial" panose="020B0604020202020204" pitchFamily="34" charset="0"/>
              <a:buChar char="•"/>
            </a:pPr>
            <a:r>
              <a:rPr lang="en-GB" sz="2000">
                <a:ea typeface="Calibri"/>
                <a:cs typeface="Calibri"/>
              </a:rPr>
              <a:t>Are 18 years old or over</a:t>
            </a:r>
          </a:p>
          <a:p>
            <a:pPr marL="342900" indent="-342900">
              <a:buFont typeface="Arial" panose="020B0604020202020204" pitchFamily="34" charset="0"/>
              <a:buChar char="•"/>
            </a:pPr>
            <a:r>
              <a:rPr lang="en-GB" sz="2000">
                <a:ea typeface="Calibri"/>
                <a:cs typeface="Calibri"/>
              </a:rPr>
              <a:t>BMI over 30 from white ethnic backgrounds (27.5 or higher if you are from another ethnic group)</a:t>
            </a:r>
          </a:p>
          <a:p>
            <a:pPr marL="342900" indent="-342900">
              <a:buFont typeface="Arial" panose="020B0604020202020204" pitchFamily="34" charset="0"/>
              <a:buChar char="•"/>
            </a:pPr>
            <a:r>
              <a:rPr lang="en-GB" sz="2000">
                <a:ea typeface="Calibri"/>
                <a:cs typeface="Calibri"/>
              </a:rPr>
              <a:t>Are not pregnant</a:t>
            </a:r>
          </a:p>
          <a:p>
            <a:pPr marL="342900" indent="-342900">
              <a:buFont typeface="Arial" panose="020B0604020202020204" pitchFamily="34" charset="0"/>
              <a:buChar char="•"/>
            </a:pPr>
            <a:r>
              <a:rPr lang="en-GB" sz="2000">
                <a:ea typeface="Calibri"/>
                <a:cs typeface="Calibri"/>
              </a:rPr>
              <a:t>Individuals can only access one route of support at a time</a:t>
            </a:r>
          </a:p>
          <a:p>
            <a:endParaRPr lang="en-GB" sz="2000">
              <a:ea typeface="Calibri"/>
              <a:cs typeface="Calibri"/>
            </a:endParaRPr>
          </a:p>
          <a:p>
            <a:r>
              <a:rPr lang="en-GB" sz="2000" b="1">
                <a:ea typeface="Calibri"/>
                <a:cs typeface="Calibri"/>
              </a:rPr>
              <a:t>Referral routes into weight management services;</a:t>
            </a:r>
          </a:p>
          <a:p>
            <a:pPr marL="342900" indent="-342900">
              <a:buFont typeface="Arial" panose="020B0604020202020204" pitchFamily="34" charset="0"/>
              <a:buChar char="•"/>
            </a:pPr>
            <a:r>
              <a:rPr lang="en-GB" sz="2000"/>
              <a:t>The referral route into all weight management services is the same (outlined below)</a:t>
            </a:r>
          </a:p>
          <a:p>
            <a:pPr marL="342900" indent="-342900">
              <a:buFont typeface="Arial" panose="020B0604020202020204" pitchFamily="34" charset="0"/>
              <a:buChar char="•"/>
            </a:pPr>
            <a:r>
              <a:rPr lang="en-GB" sz="2000"/>
              <a:t>Completion of a self-referral or professional referral via the below link</a:t>
            </a:r>
            <a:endParaRPr lang="en-GB" sz="2000">
              <a:ea typeface="Calibri"/>
              <a:cs typeface="Calibri"/>
            </a:endParaRPr>
          </a:p>
          <a:p>
            <a:pPr marL="342900" indent="-342900">
              <a:buFont typeface="Arial" panose="020B0604020202020204" pitchFamily="34" charset="0"/>
              <a:buChar char="•"/>
            </a:pPr>
            <a:r>
              <a:rPr lang="en-GB" sz="2000">
                <a:hlinkClick r:id="rId5"/>
              </a:rPr>
              <a:t>Weight management | North Northamptonshire Council</a:t>
            </a:r>
            <a:endParaRPr lang="en-GB" sz="2000">
              <a:ea typeface="Calibri"/>
              <a:cs typeface="Calibri"/>
            </a:endParaRPr>
          </a:p>
        </p:txBody>
      </p:sp>
    </p:spTree>
    <p:extLst>
      <p:ext uri="{BB962C8B-B14F-4D97-AF65-F5344CB8AC3E}">
        <p14:creationId xmlns:p14="http://schemas.microsoft.com/office/powerpoint/2010/main" val="284882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336B9-7313-2191-8B00-FBB815C8949A}"/>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E727A2A5-90B3-4250-8C34-6B43DB64B0B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1662" y="5797344"/>
            <a:ext cx="3504098" cy="909642"/>
          </a:xfrm>
          <a:prstGeom prst="rect">
            <a:avLst/>
          </a:prstGeom>
        </p:spPr>
      </p:pic>
      <p:cxnSp>
        <p:nvCxnSpPr>
          <p:cNvPr id="7" name="Straight Connector 6">
            <a:extLst>
              <a:ext uri="{FF2B5EF4-FFF2-40B4-BE49-F238E27FC236}">
                <a16:creationId xmlns:a16="http://schemas.microsoft.com/office/drawing/2014/main" id="{BBC47343-B9A5-2146-FEF0-28FB279A33F7}"/>
              </a:ext>
            </a:extLst>
          </p:cNvPr>
          <p:cNvCxnSpPr/>
          <p:nvPr/>
        </p:nvCxnSpPr>
        <p:spPr>
          <a:xfrm>
            <a:off x="212879" y="5640779"/>
            <a:ext cx="116386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blue clock with white lines&#10;&#10;Description automatically generated">
            <a:extLst>
              <a:ext uri="{FF2B5EF4-FFF2-40B4-BE49-F238E27FC236}">
                <a16:creationId xmlns:a16="http://schemas.microsoft.com/office/drawing/2014/main" id="{0872BB08-C254-86A9-6C15-47E22D892D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4272" y="5757810"/>
            <a:ext cx="3321947" cy="623518"/>
          </a:xfrm>
          <a:prstGeom prst="rect">
            <a:avLst/>
          </a:prstGeom>
        </p:spPr>
      </p:pic>
      <p:sp>
        <p:nvSpPr>
          <p:cNvPr id="12" name="TextBox 11">
            <a:extLst>
              <a:ext uri="{FF2B5EF4-FFF2-40B4-BE49-F238E27FC236}">
                <a16:creationId xmlns:a16="http://schemas.microsoft.com/office/drawing/2014/main" id="{C19CBBD5-B027-8466-10D3-FF5308F1BD6D}"/>
              </a:ext>
            </a:extLst>
          </p:cNvPr>
          <p:cNvSpPr txBox="1"/>
          <p:nvPr/>
        </p:nvSpPr>
        <p:spPr>
          <a:xfrm>
            <a:off x="8400256" y="6381328"/>
            <a:ext cx="936104" cy="402290"/>
          </a:xfrm>
          <a:prstGeom prst="rect">
            <a:avLst/>
          </a:prstGeom>
          <a:noFill/>
        </p:spPr>
        <p:txBody>
          <a:bodyPr wrap="square" rtlCol="0">
            <a:spAutoFit/>
          </a:bodyPr>
          <a:lstStyle/>
          <a:p>
            <a:pPr algn="ctr">
              <a:lnSpc>
                <a:spcPts val="1200"/>
              </a:lnSpc>
            </a:pPr>
            <a:r>
              <a:rPr lang="en-GB" sz="1050"/>
              <a:t>Customer</a:t>
            </a:r>
          </a:p>
          <a:p>
            <a:pPr algn="ctr">
              <a:lnSpc>
                <a:spcPts val="1200"/>
              </a:lnSpc>
            </a:pPr>
            <a:r>
              <a:rPr lang="en-GB" sz="1050"/>
              <a:t>-focused</a:t>
            </a:r>
          </a:p>
        </p:txBody>
      </p:sp>
      <p:sp>
        <p:nvSpPr>
          <p:cNvPr id="13" name="TextBox 12">
            <a:extLst>
              <a:ext uri="{FF2B5EF4-FFF2-40B4-BE49-F238E27FC236}">
                <a16:creationId xmlns:a16="http://schemas.microsoft.com/office/drawing/2014/main" id="{FBDBF4C1-BC1A-4E91-EE21-08C2476A0553}"/>
              </a:ext>
            </a:extLst>
          </p:cNvPr>
          <p:cNvSpPr txBox="1"/>
          <p:nvPr/>
        </p:nvSpPr>
        <p:spPr>
          <a:xfrm>
            <a:off x="9120336" y="6381328"/>
            <a:ext cx="763792" cy="248401"/>
          </a:xfrm>
          <a:prstGeom prst="rect">
            <a:avLst/>
          </a:prstGeom>
          <a:noFill/>
        </p:spPr>
        <p:txBody>
          <a:bodyPr wrap="square" rtlCol="0">
            <a:spAutoFit/>
          </a:bodyPr>
          <a:lstStyle/>
          <a:p>
            <a:pPr algn="ctr">
              <a:lnSpc>
                <a:spcPts val="1200"/>
              </a:lnSpc>
            </a:pPr>
            <a:r>
              <a:rPr lang="en-GB" sz="1050"/>
              <a:t>Respectful</a:t>
            </a:r>
          </a:p>
        </p:txBody>
      </p:sp>
      <p:sp>
        <p:nvSpPr>
          <p:cNvPr id="14" name="TextBox 13">
            <a:extLst>
              <a:ext uri="{FF2B5EF4-FFF2-40B4-BE49-F238E27FC236}">
                <a16:creationId xmlns:a16="http://schemas.microsoft.com/office/drawing/2014/main" id="{C7CCD9F5-C66B-9E8D-1BD7-06C964B4919B}"/>
              </a:ext>
            </a:extLst>
          </p:cNvPr>
          <p:cNvSpPr txBox="1"/>
          <p:nvPr/>
        </p:nvSpPr>
        <p:spPr>
          <a:xfrm>
            <a:off x="9846254" y="6381328"/>
            <a:ext cx="642234" cy="248401"/>
          </a:xfrm>
          <a:prstGeom prst="rect">
            <a:avLst/>
          </a:prstGeom>
          <a:noFill/>
        </p:spPr>
        <p:txBody>
          <a:bodyPr wrap="square" rtlCol="0">
            <a:spAutoFit/>
          </a:bodyPr>
          <a:lstStyle/>
          <a:p>
            <a:pPr algn="ctr">
              <a:lnSpc>
                <a:spcPts val="1200"/>
              </a:lnSpc>
            </a:pPr>
            <a:r>
              <a:rPr lang="en-GB" sz="1050"/>
              <a:t>Efficient</a:t>
            </a:r>
          </a:p>
        </p:txBody>
      </p:sp>
      <p:sp>
        <p:nvSpPr>
          <p:cNvPr id="15" name="TextBox 14">
            <a:extLst>
              <a:ext uri="{FF2B5EF4-FFF2-40B4-BE49-F238E27FC236}">
                <a16:creationId xmlns:a16="http://schemas.microsoft.com/office/drawing/2014/main" id="{8C088427-FDF2-351E-7B3B-D8D05D7C0CD3}"/>
              </a:ext>
            </a:extLst>
          </p:cNvPr>
          <p:cNvSpPr txBox="1"/>
          <p:nvPr/>
        </p:nvSpPr>
        <p:spPr>
          <a:xfrm>
            <a:off x="10496872" y="6381328"/>
            <a:ext cx="783704" cy="248401"/>
          </a:xfrm>
          <a:prstGeom prst="rect">
            <a:avLst/>
          </a:prstGeom>
          <a:noFill/>
        </p:spPr>
        <p:txBody>
          <a:bodyPr wrap="square" rtlCol="0">
            <a:spAutoFit/>
          </a:bodyPr>
          <a:lstStyle/>
          <a:p>
            <a:pPr algn="ctr">
              <a:lnSpc>
                <a:spcPts val="1200"/>
              </a:lnSpc>
            </a:pPr>
            <a:r>
              <a:rPr lang="en-GB" sz="1050"/>
              <a:t>Supportive</a:t>
            </a:r>
          </a:p>
        </p:txBody>
      </p:sp>
      <p:sp>
        <p:nvSpPr>
          <p:cNvPr id="16" name="TextBox 15">
            <a:extLst>
              <a:ext uri="{FF2B5EF4-FFF2-40B4-BE49-F238E27FC236}">
                <a16:creationId xmlns:a16="http://schemas.microsoft.com/office/drawing/2014/main" id="{DD5D3E8E-C174-BDC3-E7D1-4321ED725A4B}"/>
              </a:ext>
            </a:extLst>
          </p:cNvPr>
          <p:cNvSpPr txBox="1"/>
          <p:nvPr/>
        </p:nvSpPr>
        <p:spPr>
          <a:xfrm>
            <a:off x="11136560" y="6381328"/>
            <a:ext cx="864096" cy="248401"/>
          </a:xfrm>
          <a:prstGeom prst="rect">
            <a:avLst/>
          </a:prstGeom>
          <a:noFill/>
        </p:spPr>
        <p:txBody>
          <a:bodyPr wrap="square" rtlCol="0">
            <a:spAutoFit/>
          </a:bodyPr>
          <a:lstStyle/>
          <a:p>
            <a:pPr algn="ctr">
              <a:lnSpc>
                <a:spcPts val="1200"/>
              </a:lnSpc>
            </a:pPr>
            <a:r>
              <a:rPr lang="en-GB" sz="1050"/>
              <a:t>Trustworthy</a:t>
            </a:r>
          </a:p>
        </p:txBody>
      </p:sp>
      <p:sp>
        <p:nvSpPr>
          <p:cNvPr id="4" name="Title 3">
            <a:extLst>
              <a:ext uri="{FF2B5EF4-FFF2-40B4-BE49-F238E27FC236}">
                <a16:creationId xmlns:a16="http://schemas.microsoft.com/office/drawing/2014/main" id="{51EB1F36-5EBB-5CA2-03DF-DE8F4127305F}"/>
              </a:ext>
            </a:extLst>
          </p:cNvPr>
          <p:cNvSpPr>
            <a:spLocks noGrp="1"/>
          </p:cNvSpPr>
          <p:nvPr>
            <p:ph type="title"/>
          </p:nvPr>
        </p:nvSpPr>
        <p:spPr>
          <a:xfrm>
            <a:off x="838200" y="476672"/>
            <a:ext cx="10515600" cy="1325563"/>
          </a:xfrm>
        </p:spPr>
        <p:txBody>
          <a:bodyPr>
            <a:normAutofit/>
          </a:bodyPr>
          <a:lstStyle/>
          <a:p>
            <a:pPr algn="ctr"/>
            <a:r>
              <a:rPr lang="en-GB" sz="3600" b="1">
                <a:latin typeface="Arial" panose="020B0604020202020204" pitchFamily="34" charset="0"/>
                <a:cs typeface="Arial" panose="020B0604020202020204" pitchFamily="34" charset="0"/>
              </a:rPr>
              <a:t>NHS Health Checks</a:t>
            </a:r>
            <a:br>
              <a:rPr lang="en-GB" b="1">
                <a:latin typeface="Arial" panose="020B0604020202020204" pitchFamily="34" charset="0"/>
                <a:cs typeface="Arial" panose="020B0604020202020204" pitchFamily="34" charset="0"/>
              </a:rPr>
            </a:br>
            <a:endParaRPr lang="en-GB"/>
          </a:p>
        </p:txBody>
      </p:sp>
      <p:sp>
        <p:nvSpPr>
          <p:cNvPr id="2" name="TextBox 1">
            <a:extLst>
              <a:ext uri="{FF2B5EF4-FFF2-40B4-BE49-F238E27FC236}">
                <a16:creationId xmlns:a16="http://schemas.microsoft.com/office/drawing/2014/main" id="{BE803921-3836-F3F2-86A3-FB4E0FB121F0}"/>
              </a:ext>
            </a:extLst>
          </p:cNvPr>
          <p:cNvSpPr txBox="1"/>
          <p:nvPr/>
        </p:nvSpPr>
        <p:spPr>
          <a:xfrm>
            <a:off x="958957" y="1428048"/>
            <a:ext cx="5341259" cy="5016758"/>
          </a:xfrm>
          <a:prstGeom prst="rect">
            <a:avLst/>
          </a:prstGeom>
          <a:noFill/>
        </p:spPr>
        <p:txBody>
          <a:bodyPr wrap="square" lIns="91440" tIns="45720" rIns="91440" bIns="45720" rtlCol="0" anchor="t">
            <a:spAutoFit/>
          </a:bodyPr>
          <a:lstStyle/>
          <a:p>
            <a:pPr marL="342900" indent="-342900">
              <a:buFont typeface="Arial"/>
              <a:buChar char="•"/>
            </a:pPr>
            <a:r>
              <a:rPr lang="en-GB" sz="2000" dirty="0">
                <a:ea typeface="Calibri"/>
                <a:cs typeface="Calibri"/>
              </a:rPr>
              <a:t>An NHS Health Check is a 5-yearly check-up for adults aged 40-74 without existing CVD, designed to identify early risk of conditions like heart disease, stroke, diabetes and kidney disease </a:t>
            </a:r>
          </a:p>
          <a:p>
            <a:pPr marL="342900" indent="-342900">
              <a:buFont typeface="Arial"/>
              <a:buChar char="•"/>
            </a:pPr>
            <a:r>
              <a:rPr lang="en-GB" sz="2000" dirty="0">
                <a:ea typeface="Calibri"/>
                <a:cs typeface="Calibri"/>
              </a:rPr>
              <a:t>NHS Health Checks are a critical gateway to weight management pathways – early identification and timely referrals can significantly reduce long term CVD and diabetes risk</a:t>
            </a:r>
          </a:p>
          <a:p>
            <a:pPr marL="342900" indent="-342900">
              <a:buFont typeface="Arial"/>
              <a:buChar char="•"/>
            </a:pPr>
            <a:r>
              <a:rPr lang="en-GB" sz="2000" dirty="0">
                <a:ea typeface="Calibri"/>
                <a:cs typeface="Calibri"/>
              </a:rPr>
              <a:t>Individuals will be given brief advice, signposting or referral to a weight management service </a:t>
            </a:r>
          </a:p>
          <a:p>
            <a:pPr marL="342900" indent="-342900">
              <a:buFont typeface="Arial"/>
              <a:buChar char="•"/>
            </a:pPr>
            <a:endParaRPr lang="en-GB" sz="2000" dirty="0">
              <a:ea typeface="Calibri"/>
              <a:cs typeface="Calibri"/>
            </a:endParaRPr>
          </a:p>
          <a:p>
            <a:endParaRPr lang="en-GB" sz="2000" dirty="0">
              <a:ea typeface="Calibri"/>
              <a:cs typeface="Calibri"/>
            </a:endParaRPr>
          </a:p>
          <a:p>
            <a:pPr marL="342900" indent="-342900">
              <a:buFont typeface="Arial"/>
              <a:buChar char="•"/>
            </a:pPr>
            <a:endParaRPr lang="en-GB" sz="2000" dirty="0">
              <a:ea typeface="Calibri"/>
              <a:cs typeface="Calibri"/>
            </a:endParaRPr>
          </a:p>
        </p:txBody>
      </p:sp>
      <p:pic>
        <p:nvPicPr>
          <p:cNvPr id="3" name="Picture 2" descr="Using the world leading NHS Health Check programme to prevent CVD - GOV.UK">
            <a:extLst>
              <a:ext uri="{FF2B5EF4-FFF2-40B4-BE49-F238E27FC236}">
                <a16:creationId xmlns:a16="http://schemas.microsoft.com/office/drawing/2014/main" id="{2DE4D7C2-3C24-C603-9C19-0A2EB0C0BFF7}"/>
              </a:ext>
            </a:extLst>
          </p:cNvPr>
          <p:cNvPicPr>
            <a:picLocks noChangeAspect="1"/>
          </p:cNvPicPr>
          <p:nvPr/>
        </p:nvPicPr>
        <p:blipFill>
          <a:blip r:embed="rId5"/>
          <a:stretch>
            <a:fillRect/>
          </a:stretch>
        </p:blipFill>
        <p:spPr>
          <a:xfrm>
            <a:off x="6827510" y="1802235"/>
            <a:ext cx="5024063" cy="3349375"/>
          </a:xfrm>
          <a:prstGeom prst="rect">
            <a:avLst/>
          </a:prstGeom>
        </p:spPr>
      </p:pic>
    </p:spTree>
    <p:extLst>
      <p:ext uri="{BB962C8B-B14F-4D97-AF65-F5344CB8AC3E}">
        <p14:creationId xmlns:p14="http://schemas.microsoft.com/office/powerpoint/2010/main" val="56379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08AD9-7FAB-F1A2-F345-21300067230B}"/>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A653087-6678-3339-6021-CBE05CE466C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1662" y="5797344"/>
            <a:ext cx="3504098" cy="909642"/>
          </a:xfrm>
          <a:prstGeom prst="rect">
            <a:avLst/>
          </a:prstGeom>
        </p:spPr>
      </p:pic>
      <p:cxnSp>
        <p:nvCxnSpPr>
          <p:cNvPr id="7" name="Straight Connector 6">
            <a:extLst>
              <a:ext uri="{FF2B5EF4-FFF2-40B4-BE49-F238E27FC236}">
                <a16:creationId xmlns:a16="http://schemas.microsoft.com/office/drawing/2014/main" id="{B45D7BFF-F8FD-AB85-AFB4-9DF17DA40FEC}"/>
              </a:ext>
            </a:extLst>
          </p:cNvPr>
          <p:cNvCxnSpPr/>
          <p:nvPr/>
        </p:nvCxnSpPr>
        <p:spPr>
          <a:xfrm>
            <a:off x="212879" y="5640779"/>
            <a:ext cx="116386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blue clock with white lines&#10;&#10;Description automatically generated">
            <a:extLst>
              <a:ext uri="{FF2B5EF4-FFF2-40B4-BE49-F238E27FC236}">
                <a16:creationId xmlns:a16="http://schemas.microsoft.com/office/drawing/2014/main" id="{016492BF-23E8-CD82-E68A-56D66D1B14B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4272" y="5757810"/>
            <a:ext cx="3321947" cy="623518"/>
          </a:xfrm>
          <a:prstGeom prst="rect">
            <a:avLst/>
          </a:prstGeom>
        </p:spPr>
      </p:pic>
      <p:sp>
        <p:nvSpPr>
          <p:cNvPr id="12" name="TextBox 11">
            <a:extLst>
              <a:ext uri="{FF2B5EF4-FFF2-40B4-BE49-F238E27FC236}">
                <a16:creationId xmlns:a16="http://schemas.microsoft.com/office/drawing/2014/main" id="{B7A2EE5C-9D63-2FD9-24BF-C4D2DCF894F6}"/>
              </a:ext>
            </a:extLst>
          </p:cNvPr>
          <p:cNvSpPr txBox="1"/>
          <p:nvPr/>
        </p:nvSpPr>
        <p:spPr>
          <a:xfrm>
            <a:off x="8400256" y="6381328"/>
            <a:ext cx="936104" cy="402290"/>
          </a:xfrm>
          <a:prstGeom prst="rect">
            <a:avLst/>
          </a:prstGeom>
          <a:noFill/>
        </p:spPr>
        <p:txBody>
          <a:bodyPr wrap="square" rtlCol="0">
            <a:spAutoFit/>
          </a:bodyPr>
          <a:lstStyle/>
          <a:p>
            <a:pPr algn="ctr">
              <a:lnSpc>
                <a:spcPts val="1200"/>
              </a:lnSpc>
            </a:pPr>
            <a:r>
              <a:rPr lang="en-GB" sz="1050"/>
              <a:t>Customer</a:t>
            </a:r>
          </a:p>
          <a:p>
            <a:pPr algn="ctr">
              <a:lnSpc>
                <a:spcPts val="1200"/>
              </a:lnSpc>
            </a:pPr>
            <a:r>
              <a:rPr lang="en-GB" sz="1050"/>
              <a:t>-focused</a:t>
            </a:r>
          </a:p>
        </p:txBody>
      </p:sp>
      <p:sp>
        <p:nvSpPr>
          <p:cNvPr id="13" name="TextBox 12">
            <a:extLst>
              <a:ext uri="{FF2B5EF4-FFF2-40B4-BE49-F238E27FC236}">
                <a16:creationId xmlns:a16="http://schemas.microsoft.com/office/drawing/2014/main" id="{FA540069-6470-019B-91A7-19C2F3585BED}"/>
              </a:ext>
            </a:extLst>
          </p:cNvPr>
          <p:cNvSpPr txBox="1"/>
          <p:nvPr/>
        </p:nvSpPr>
        <p:spPr>
          <a:xfrm>
            <a:off x="9120336" y="6381328"/>
            <a:ext cx="763792" cy="248401"/>
          </a:xfrm>
          <a:prstGeom prst="rect">
            <a:avLst/>
          </a:prstGeom>
          <a:noFill/>
        </p:spPr>
        <p:txBody>
          <a:bodyPr wrap="square" rtlCol="0">
            <a:spAutoFit/>
          </a:bodyPr>
          <a:lstStyle/>
          <a:p>
            <a:pPr algn="ctr">
              <a:lnSpc>
                <a:spcPts val="1200"/>
              </a:lnSpc>
            </a:pPr>
            <a:r>
              <a:rPr lang="en-GB" sz="1050"/>
              <a:t>Respectful</a:t>
            </a:r>
          </a:p>
        </p:txBody>
      </p:sp>
      <p:sp>
        <p:nvSpPr>
          <p:cNvPr id="14" name="TextBox 13">
            <a:extLst>
              <a:ext uri="{FF2B5EF4-FFF2-40B4-BE49-F238E27FC236}">
                <a16:creationId xmlns:a16="http://schemas.microsoft.com/office/drawing/2014/main" id="{63E5D937-93D8-E92D-29EE-D1C1B6E05408}"/>
              </a:ext>
            </a:extLst>
          </p:cNvPr>
          <p:cNvSpPr txBox="1"/>
          <p:nvPr/>
        </p:nvSpPr>
        <p:spPr>
          <a:xfrm>
            <a:off x="9846254" y="6381328"/>
            <a:ext cx="642234" cy="248401"/>
          </a:xfrm>
          <a:prstGeom prst="rect">
            <a:avLst/>
          </a:prstGeom>
          <a:noFill/>
        </p:spPr>
        <p:txBody>
          <a:bodyPr wrap="square" rtlCol="0">
            <a:spAutoFit/>
          </a:bodyPr>
          <a:lstStyle/>
          <a:p>
            <a:pPr algn="ctr">
              <a:lnSpc>
                <a:spcPts val="1200"/>
              </a:lnSpc>
            </a:pPr>
            <a:r>
              <a:rPr lang="en-GB" sz="1050"/>
              <a:t>Efficient</a:t>
            </a:r>
          </a:p>
        </p:txBody>
      </p:sp>
      <p:sp>
        <p:nvSpPr>
          <p:cNvPr id="15" name="TextBox 14">
            <a:extLst>
              <a:ext uri="{FF2B5EF4-FFF2-40B4-BE49-F238E27FC236}">
                <a16:creationId xmlns:a16="http://schemas.microsoft.com/office/drawing/2014/main" id="{55BB937B-B5B7-C4BF-AB7D-807E8ADDAEA0}"/>
              </a:ext>
            </a:extLst>
          </p:cNvPr>
          <p:cNvSpPr txBox="1"/>
          <p:nvPr/>
        </p:nvSpPr>
        <p:spPr>
          <a:xfrm>
            <a:off x="10496872" y="6381328"/>
            <a:ext cx="783704" cy="248401"/>
          </a:xfrm>
          <a:prstGeom prst="rect">
            <a:avLst/>
          </a:prstGeom>
          <a:noFill/>
        </p:spPr>
        <p:txBody>
          <a:bodyPr wrap="square" rtlCol="0">
            <a:spAutoFit/>
          </a:bodyPr>
          <a:lstStyle/>
          <a:p>
            <a:pPr algn="ctr">
              <a:lnSpc>
                <a:spcPts val="1200"/>
              </a:lnSpc>
            </a:pPr>
            <a:r>
              <a:rPr lang="en-GB" sz="1050"/>
              <a:t>Supportive</a:t>
            </a:r>
          </a:p>
        </p:txBody>
      </p:sp>
      <p:sp>
        <p:nvSpPr>
          <p:cNvPr id="16" name="TextBox 15">
            <a:extLst>
              <a:ext uri="{FF2B5EF4-FFF2-40B4-BE49-F238E27FC236}">
                <a16:creationId xmlns:a16="http://schemas.microsoft.com/office/drawing/2014/main" id="{CD64C2A0-B77A-5697-4B94-5C07BF02DA1D}"/>
              </a:ext>
            </a:extLst>
          </p:cNvPr>
          <p:cNvSpPr txBox="1"/>
          <p:nvPr/>
        </p:nvSpPr>
        <p:spPr>
          <a:xfrm>
            <a:off x="11136560" y="6381328"/>
            <a:ext cx="864096" cy="248401"/>
          </a:xfrm>
          <a:prstGeom prst="rect">
            <a:avLst/>
          </a:prstGeom>
          <a:noFill/>
        </p:spPr>
        <p:txBody>
          <a:bodyPr wrap="square" rtlCol="0">
            <a:spAutoFit/>
          </a:bodyPr>
          <a:lstStyle/>
          <a:p>
            <a:pPr algn="ctr">
              <a:lnSpc>
                <a:spcPts val="1200"/>
              </a:lnSpc>
            </a:pPr>
            <a:r>
              <a:rPr lang="en-GB" sz="1050"/>
              <a:t>Trustworthy</a:t>
            </a:r>
          </a:p>
        </p:txBody>
      </p:sp>
      <p:sp>
        <p:nvSpPr>
          <p:cNvPr id="4" name="Title 3">
            <a:extLst>
              <a:ext uri="{FF2B5EF4-FFF2-40B4-BE49-F238E27FC236}">
                <a16:creationId xmlns:a16="http://schemas.microsoft.com/office/drawing/2014/main" id="{EA280409-AEF5-4E02-5A9B-62CF024FD5E2}"/>
              </a:ext>
            </a:extLst>
          </p:cNvPr>
          <p:cNvSpPr>
            <a:spLocks noGrp="1"/>
          </p:cNvSpPr>
          <p:nvPr>
            <p:ph type="title"/>
          </p:nvPr>
        </p:nvSpPr>
        <p:spPr>
          <a:xfrm>
            <a:off x="427892" y="218764"/>
            <a:ext cx="11430000" cy="1266948"/>
          </a:xfrm>
        </p:spPr>
        <p:txBody>
          <a:bodyPr>
            <a:normAutofit/>
          </a:bodyPr>
          <a:lstStyle/>
          <a:p>
            <a:r>
              <a:rPr lang="en-GB" sz="3200" b="1">
                <a:latin typeface="Arial"/>
                <a:cs typeface="Arial"/>
              </a:rPr>
              <a:t>North Northamptonshire Transition – Integrated Healthy Lifestyle Service</a:t>
            </a:r>
          </a:p>
        </p:txBody>
      </p:sp>
      <p:sp>
        <p:nvSpPr>
          <p:cNvPr id="3" name="TextBox 2">
            <a:extLst>
              <a:ext uri="{FF2B5EF4-FFF2-40B4-BE49-F238E27FC236}">
                <a16:creationId xmlns:a16="http://schemas.microsoft.com/office/drawing/2014/main" id="{E8467642-E175-B77B-CBCB-041AD26B3F05}"/>
              </a:ext>
            </a:extLst>
          </p:cNvPr>
          <p:cNvSpPr txBox="1"/>
          <p:nvPr/>
        </p:nvSpPr>
        <p:spPr>
          <a:xfrm>
            <a:off x="738923" y="2402523"/>
            <a:ext cx="10370368" cy="347787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a:cs typeface="Arial"/>
              </a:rPr>
              <a:t>Single front door to access and receive triage to the right level of support</a:t>
            </a:r>
            <a:endParaRPr lang="en-US">
              <a:cs typeface="Arial"/>
            </a:endParaRPr>
          </a:p>
          <a:p>
            <a:endParaRPr lang="en-GB" sz="2000">
              <a:ea typeface="Calibri"/>
              <a:cs typeface="Arial"/>
            </a:endParaRPr>
          </a:p>
          <a:p>
            <a:pPr marL="285750" indent="-285750">
              <a:buFont typeface="Arial,Sans-Serif" panose="020B0604020202020204" pitchFamily="34" charset="0"/>
              <a:buChar char="•"/>
            </a:pPr>
            <a:r>
              <a:rPr lang="en-GB" sz="2000">
                <a:ea typeface="Calibri"/>
                <a:cs typeface="Calibri"/>
              </a:rPr>
              <a:t>Three levels of support:</a:t>
            </a:r>
          </a:p>
          <a:p>
            <a:pPr marL="914400" lvl="1" indent="-457200">
              <a:buAutoNum type="arabicPeriod"/>
            </a:pPr>
            <a:r>
              <a:rPr lang="en-GB" sz="2000" b="1">
                <a:ea typeface="Calibri"/>
                <a:cs typeface="Calibri"/>
              </a:rPr>
              <a:t>Self‑help </a:t>
            </a:r>
            <a:r>
              <a:rPr lang="en-GB" sz="2000">
                <a:ea typeface="Calibri"/>
                <a:cs typeface="Calibri"/>
              </a:rPr>
              <a:t>– signposting, health promotion campaigns, web and digital content self-help</a:t>
            </a:r>
            <a:endParaRPr lang="en-GB">
              <a:ea typeface="Calibri"/>
              <a:cs typeface="Calibri"/>
            </a:endParaRPr>
          </a:p>
          <a:p>
            <a:pPr marL="914400" lvl="1" indent="-457200">
              <a:buAutoNum type="arabicPeriod"/>
            </a:pPr>
            <a:r>
              <a:rPr lang="en-GB" sz="2000" b="1">
                <a:ea typeface="Calibri"/>
                <a:cs typeface="Calibri"/>
              </a:rPr>
              <a:t>Health coaching </a:t>
            </a:r>
            <a:r>
              <a:rPr lang="en-GB" sz="2000">
                <a:ea typeface="Calibri"/>
                <a:cs typeface="Calibri"/>
              </a:rPr>
              <a:t>– behaviour change support, brief advice, goal setting and referrals</a:t>
            </a:r>
          </a:p>
          <a:p>
            <a:pPr marL="914400" lvl="1" indent="-457200">
              <a:buAutoNum type="arabicPeriod"/>
            </a:pPr>
            <a:r>
              <a:rPr lang="en-GB" sz="2000" b="1">
                <a:ea typeface="Calibri"/>
                <a:cs typeface="Calibri"/>
              </a:rPr>
              <a:t>Targeted interventions </a:t>
            </a:r>
            <a:r>
              <a:rPr lang="en-GB" sz="2000">
                <a:ea typeface="Calibri"/>
                <a:cs typeface="Calibri"/>
              </a:rPr>
              <a:t>- support for service users with a higher level of need, e.g. NHS Health Checks (Community and Workplace)</a:t>
            </a:r>
            <a:endParaRPr lang="en-GB">
              <a:ea typeface="Calibri" panose="020F0502020204030204"/>
              <a:cs typeface="Calibri" panose="020F0502020204030204"/>
            </a:endParaRPr>
          </a:p>
          <a:p>
            <a:pPr marL="285750" indent="-285750">
              <a:buFont typeface="Arial,Sans-Serif" panose="020B0604020202020204" pitchFamily="34" charset="0"/>
              <a:buChar char="•"/>
            </a:pPr>
            <a:endParaRPr lang="en-GB" sz="2000">
              <a:ea typeface="+mn-lt"/>
              <a:cs typeface="+mn-lt"/>
            </a:endParaRPr>
          </a:p>
          <a:p>
            <a:pPr marL="285750" indent="-285750">
              <a:buFont typeface="Arial,Sans-Serif" panose="020B0604020202020204" pitchFamily="34" charset="0"/>
              <a:buChar char="•"/>
            </a:pPr>
            <a:r>
              <a:rPr lang="en-GB" sz="2000">
                <a:ea typeface="Calibri"/>
                <a:cs typeface="Calibri" panose="020F0502020204030204"/>
              </a:rPr>
              <a:t>Aim to support more residents to make sustainable changes to the key modifiable risk factors across the adult life course, enabling them to live longer in better health</a:t>
            </a:r>
          </a:p>
          <a:p>
            <a:pPr marL="285750" indent="-285750">
              <a:buFont typeface="Arial" panose="020B0604020202020204" pitchFamily="34" charset="0"/>
              <a:buChar char="•"/>
            </a:pPr>
            <a:endParaRPr lang="en-GB" sz="2000">
              <a:ea typeface="Calibri"/>
              <a:cs typeface="Arial" panose="020B0604020202020204" pitchFamily="34" charset="0"/>
            </a:endParaRPr>
          </a:p>
        </p:txBody>
      </p:sp>
      <p:sp>
        <p:nvSpPr>
          <p:cNvPr id="8" name="Rectangle 7">
            <a:extLst>
              <a:ext uri="{FF2B5EF4-FFF2-40B4-BE49-F238E27FC236}">
                <a16:creationId xmlns:a16="http://schemas.microsoft.com/office/drawing/2014/main" id="{097E9414-A91F-56EB-4B7E-CA0BA62EF96D}"/>
              </a:ext>
            </a:extLst>
          </p:cNvPr>
          <p:cNvSpPr/>
          <p:nvPr/>
        </p:nvSpPr>
        <p:spPr>
          <a:xfrm>
            <a:off x="566450" y="1481112"/>
            <a:ext cx="10709061" cy="819379"/>
          </a:xfrm>
          <a:prstGeom prst="rect">
            <a:avLst/>
          </a:prstGeom>
          <a:solidFill>
            <a:srgbClr val="1B9DD9"/>
          </a:solidFill>
          <a:ln>
            <a:solidFill>
              <a:srgbClr val="1B9D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ea typeface="Calibri"/>
                <a:cs typeface="Calibri"/>
              </a:rPr>
              <a:t>North Northamptonshire Council will be moving to an Integrated Healthy Lifestyle service from 1st April 2027</a:t>
            </a:r>
          </a:p>
        </p:txBody>
      </p:sp>
    </p:spTree>
    <p:extLst>
      <p:ext uri="{BB962C8B-B14F-4D97-AF65-F5344CB8AC3E}">
        <p14:creationId xmlns:p14="http://schemas.microsoft.com/office/powerpoint/2010/main" val="97452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26DDC-A58C-9F3C-64C1-32F3DAE1A80B}"/>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F494F7DB-5E8C-547F-8F81-81D545FFFA5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31662" y="5797344"/>
            <a:ext cx="3504098" cy="909642"/>
          </a:xfrm>
          <a:prstGeom prst="rect">
            <a:avLst/>
          </a:prstGeom>
        </p:spPr>
      </p:pic>
      <p:cxnSp>
        <p:nvCxnSpPr>
          <p:cNvPr id="7" name="Straight Connector 6">
            <a:extLst>
              <a:ext uri="{FF2B5EF4-FFF2-40B4-BE49-F238E27FC236}">
                <a16:creationId xmlns:a16="http://schemas.microsoft.com/office/drawing/2014/main" id="{96A4801B-7ED5-BE0B-F371-33F748BD557F}"/>
              </a:ext>
            </a:extLst>
          </p:cNvPr>
          <p:cNvCxnSpPr/>
          <p:nvPr/>
        </p:nvCxnSpPr>
        <p:spPr>
          <a:xfrm>
            <a:off x="212879" y="5640779"/>
            <a:ext cx="116386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blue clock with white lines&#10;&#10;Description automatically generated">
            <a:extLst>
              <a:ext uri="{FF2B5EF4-FFF2-40B4-BE49-F238E27FC236}">
                <a16:creationId xmlns:a16="http://schemas.microsoft.com/office/drawing/2014/main" id="{4C694DDE-8822-C5D8-F59A-42A3C6B3655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44272" y="5757810"/>
            <a:ext cx="3321947" cy="623518"/>
          </a:xfrm>
          <a:prstGeom prst="rect">
            <a:avLst/>
          </a:prstGeom>
        </p:spPr>
      </p:pic>
      <p:sp>
        <p:nvSpPr>
          <p:cNvPr id="12" name="TextBox 11">
            <a:extLst>
              <a:ext uri="{FF2B5EF4-FFF2-40B4-BE49-F238E27FC236}">
                <a16:creationId xmlns:a16="http://schemas.microsoft.com/office/drawing/2014/main" id="{B20394F5-1895-20C4-B841-3DB996817054}"/>
              </a:ext>
            </a:extLst>
          </p:cNvPr>
          <p:cNvSpPr txBox="1"/>
          <p:nvPr/>
        </p:nvSpPr>
        <p:spPr>
          <a:xfrm>
            <a:off x="8400256" y="6381328"/>
            <a:ext cx="936104" cy="402290"/>
          </a:xfrm>
          <a:prstGeom prst="rect">
            <a:avLst/>
          </a:prstGeom>
          <a:noFill/>
        </p:spPr>
        <p:txBody>
          <a:bodyPr wrap="square" rtlCol="0">
            <a:spAutoFit/>
          </a:bodyPr>
          <a:lstStyle/>
          <a:p>
            <a:pPr algn="ctr">
              <a:lnSpc>
                <a:spcPts val="1200"/>
              </a:lnSpc>
            </a:pPr>
            <a:r>
              <a:rPr lang="en-GB" sz="1050"/>
              <a:t>Customer</a:t>
            </a:r>
          </a:p>
          <a:p>
            <a:pPr algn="ctr">
              <a:lnSpc>
                <a:spcPts val="1200"/>
              </a:lnSpc>
            </a:pPr>
            <a:r>
              <a:rPr lang="en-GB" sz="1050"/>
              <a:t>-focused</a:t>
            </a:r>
          </a:p>
        </p:txBody>
      </p:sp>
      <p:sp>
        <p:nvSpPr>
          <p:cNvPr id="13" name="TextBox 12">
            <a:extLst>
              <a:ext uri="{FF2B5EF4-FFF2-40B4-BE49-F238E27FC236}">
                <a16:creationId xmlns:a16="http://schemas.microsoft.com/office/drawing/2014/main" id="{12FF2711-9FF3-125E-3AF5-16CAA61BF2EA}"/>
              </a:ext>
            </a:extLst>
          </p:cNvPr>
          <p:cNvSpPr txBox="1"/>
          <p:nvPr/>
        </p:nvSpPr>
        <p:spPr>
          <a:xfrm>
            <a:off x="9120336" y="6381328"/>
            <a:ext cx="763792" cy="248401"/>
          </a:xfrm>
          <a:prstGeom prst="rect">
            <a:avLst/>
          </a:prstGeom>
          <a:noFill/>
        </p:spPr>
        <p:txBody>
          <a:bodyPr wrap="square" rtlCol="0">
            <a:spAutoFit/>
          </a:bodyPr>
          <a:lstStyle/>
          <a:p>
            <a:pPr algn="ctr">
              <a:lnSpc>
                <a:spcPts val="1200"/>
              </a:lnSpc>
            </a:pPr>
            <a:r>
              <a:rPr lang="en-GB" sz="1050"/>
              <a:t>Respectful</a:t>
            </a:r>
          </a:p>
        </p:txBody>
      </p:sp>
      <p:sp>
        <p:nvSpPr>
          <p:cNvPr id="14" name="TextBox 13">
            <a:extLst>
              <a:ext uri="{FF2B5EF4-FFF2-40B4-BE49-F238E27FC236}">
                <a16:creationId xmlns:a16="http://schemas.microsoft.com/office/drawing/2014/main" id="{F41610A0-E5EF-E0DE-530B-93C3D2668CDA}"/>
              </a:ext>
            </a:extLst>
          </p:cNvPr>
          <p:cNvSpPr txBox="1"/>
          <p:nvPr/>
        </p:nvSpPr>
        <p:spPr>
          <a:xfrm>
            <a:off x="9846254" y="6381328"/>
            <a:ext cx="642234" cy="248401"/>
          </a:xfrm>
          <a:prstGeom prst="rect">
            <a:avLst/>
          </a:prstGeom>
          <a:noFill/>
        </p:spPr>
        <p:txBody>
          <a:bodyPr wrap="square" rtlCol="0">
            <a:spAutoFit/>
          </a:bodyPr>
          <a:lstStyle/>
          <a:p>
            <a:pPr algn="ctr">
              <a:lnSpc>
                <a:spcPts val="1200"/>
              </a:lnSpc>
            </a:pPr>
            <a:r>
              <a:rPr lang="en-GB" sz="1050"/>
              <a:t>Efficient</a:t>
            </a:r>
          </a:p>
        </p:txBody>
      </p:sp>
      <p:sp>
        <p:nvSpPr>
          <p:cNvPr id="15" name="TextBox 14">
            <a:extLst>
              <a:ext uri="{FF2B5EF4-FFF2-40B4-BE49-F238E27FC236}">
                <a16:creationId xmlns:a16="http://schemas.microsoft.com/office/drawing/2014/main" id="{CBE90976-7299-9107-A880-6C78CB1ABC88}"/>
              </a:ext>
            </a:extLst>
          </p:cNvPr>
          <p:cNvSpPr txBox="1"/>
          <p:nvPr/>
        </p:nvSpPr>
        <p:spPr>
          <a:xfrm>
            <a:off x="10496872" y="6381328"/>
            <a:ext cx="783704" cy="248401"/>
          </a:xfrm>
          <a:prstGeom prst="rect">
            <a:avLst/>
          </a:prstGeom>
          <a:noFill/>
        </p:spPr>
        <p:txBody>
          <a:bodyPr wrap="square" rtlCol="0">
            <a:spAutoFit/>
          </a:bodyPr>
          <a:lstStyle/>
          <a:p>
            <a:pPr algn="ctr">
              <a:lnSpc>
                <a:spcPts val="1200"/>
              </a:lnSpc>
            </a:pPr>
            <a:r>
              <a:rPr lang="en-GB" sz="1050"/>
              <a:t>Supportive</a:t>
            </a:r>
          </a:p>
        </p:txBody>
      </p:sp>
      <p:sp>
        <p:nvSpPr>
          <p:cNvPr id="16" name="TextBox 15">
            <a:extLst>
              <a:ext uri="{FF2B5EF4-FFF2-40B4-BE49-F238E27FC236}">
                <a16:creationId xmlns:a16="http://schemas.microsoft.com/office/drawing/2014/main" id="{91AEE2A3-8822-A129-D34B-CDA9EE9A21AF}"/>
              </a:ext>
            </a:extLst>
          </p:cNvPr>
          <p:cNvSpPr txBox="1"/>
          <p:nvPr/>
        </p:nvSpPr>
        <p:spPr>
          <a:xfrm>
            <a:off x="11136560" y="6381328"/>
            <a:ext cx="864096" cy="248401"/>
          </a:xfrm>
          <a:prstGeom prst="rect">
            <a:avLst/>
          </a:prstGeom>
          <a:noFill/>
        </p:spPr>
        <p:txBody>
          <a:bodyPr wrap="square" rtlCol="0">
            <a:spAutoFit/>
          </a:bodyPr>
          <a:lstStyle/>
          <a:p>
            <a:pPr algn="ctr">
              <a:lnSpc>
                <a:spcPts val="1200"/>
              </a:lnSpc>
            </a:pPr>
            <a:r>
              <a:rPr lang="en-GB" sz="1050"/>
              <a:t>Trustworthy</a:t>
            </a:r>
          </a:p>
        </p:txBody>
      </p:sp>
      <p:sp>
        <p:nvSpPr>
          <p:cNvPr id="4" name="Title 3">
            <a:extLst>
              <a:ext uri="{FF2B5EF4-FFF2-40B4-BE49-F238E27FC236}">
                <a16:creationId xmlns:a16="http://schemas.microsoft.com/office/drawing/2014/main" id="{5BB0DEFC-05FC-CC84-93E2-BA910C2689CA}"/>
              </a:ext>
            </a:extLst>
          </p:cNvPr>
          <p:cNvSpPr>
            <a:spLocks noGrp="1"/>
          </p:cNvSpPr>
          <p:nvPr>
            <p:ph type="title"/>
          </p:nvPr>
        </p:nvSpPr>
        <p:spPr>
          <a:xfrm>
            <a:off x="188408" y="109907"/>
            <a:ext cx="2318657" cy="2475261"/>
          </a:xfrm>
        </p:spPr>
        <p:txBody>
          <a:bodyPr>
            <a:normAutofit/>
          </a:bodyPr>
          <a:lstStyle/>
          <a:p>
            <a:r>
              <a:rPr lang="en-GB" sz="3200" b="1">
                <a:latin typeface="Arial"/>
                <a:cs typeface="Arial"/>
              </a:rPr>
              <a:t>Integrated Healthy Lifestyle Service Model</a:t>
            </a:r>
          </a:p>
        </p:txBody>
      </p:sp>
      <p:pic>
        <p:nvPicPr>
          <p:cNvPr id="9" name="Picture 8">
            <a:extLst>
              <a:ext uri="{FF2B5EF4-FFF2-40B4-BE49-F238E27FC236}">
                <a16:creationId xmlns:a16="http://schemas.microsoft.com/office/drawing/2014/main" id="{959BD94E-2114-358C-7229-D41A81FEE559}"/>
              </a:ext>
            </a:extLst>
          </p:cNvPr>
          <p:cNvPicPr>
            <a:picLocks noChangeAspect="1"/>
          </p:cNvPicPr>
          <p:nvPr/>
        </p:nvPicPr>
        <p:blipFill>
          <a:blip r:embed="rId5"/>
          <a:stretch>
            <a:fillRect/>
          </a:stretch>
        </p:blipFill>
        <p:spPr>
          <a:xfrm>
            <a:off x="2507304" y="54429"/>
            <a:ext cx="9659333" cy="5529943"/>
          </a:xfrm>
          <a:prstGeom prst="rect">
            <a:avLst/>
          </a:prstGeom>
        </p:spPr>
      </p:pic>
    </p:spTree>
    <p:extLst>
      <p:ext uri="{BB962C8B-B14F-4D97-AF65-F5344CB8AC3E}">
        <p14:creationId xmlns:p14="http://schemas.microsoft.com/office/powerpoint/2010/main" val="1248402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7495</TotalTime>
  <Words>3955</Words>
  <Application>Microsoft Office PowerPoint</Application>
  <PresentationFormat>Widescreen</PresentationFormat>
  <Paragraphs>449</Paragraphs>
  <Slides>31</Slides>
  <Notes>27</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2</vt:i4>
      </vt:variant>
      <vt:variant>
        <vt:lpstr>Slide Titles</vt:lpstr>
      </vt:variant>
      <vt:variant>
        <vt:i4>31</vt:i4>
      </vt:variant>
    </vt:vector>
  </HeadingPairs>
  <TitlesOfParts>
    <vt:vector size="46" baseType="lpstr">
      <vt:lpstr>Aptos</vt:lpstr>
      <vt:lpstr>Aptos Display</vt:lpstr>
      <vt:lpstr>Arial</vt:lpstr>
      <vt:lpstr>Arial,Sans-Serif</vt:lpstr>
      <vt:lpstr>Calibri</vt:lpstr>
      <vt:lpstr>Futura</vt:lpstr>
      <vt:lpstr>Futura Bold</vt:lpstr>
      <vt:lpstr>Symbol</vt:lpstr>
      <vt:lpstr>Tahoma</vt:lpstr>
      <vt:lpstr>Times New Roman</vt:lpstr>
      <vt:lpstr>Wingdings</vt:lpstr>
      <vt:lpstr>Office Theme</vt:lpstr>
      <vt:lpstr>Custom Design</vt:lpstr>
      <vt:lpstr>Acrobat Document</vt:lpstr>
      <vt:lpstr>Packager Shell Object</vt:lpstr>
      <vt:lpstr>PowerPoint Presentation</vt:lpstr>
      <vt:lpstr>PowerPoint Presentation</vt:lpstr>
      <vt:lpstr>PowerPoint Presentation</vt:lpstr>
      <vt:lpstr>PowerPoint Presentation</vt:lpstr>
      <vt:lpstr>North Northamptonshire Tier 2 Adult Weight Management Current Provision</vt:lpstr>
      <vt:lpstr>North Northamptonshire Provision Eligibility and Referral Route</vt:lpstr>
      <vt:lpstr>NHS Health Checks </vt:lpstr>
      <vt:lpstr>North Northamptonshire Transition – Integrated Healthy Lifestyle Service</vt:lpstr>
      <vt:lpstr>Integrated Healthy Lifestyle Service Model</vt:lpstr>
      <vt:lpstr> North Northamptonshire Compassionate and Alternative Approaches to Weight   Exploring the topic and Local Direction </vt:lpstr>
      <vt:lpstr>  Starting the shift - New Compassionate Model </vt:lpstr>
      <vt:lpstr> Implications &amp; Next Steps</vt:lpstr>
      <vt:lpstr>Compassionate and Alternative Approaches to Weight – Recommendations </vt:lpstr>
      <vt:lpstr>PowerPoint Presentation</vt:lpstr>
      <vt:lpstr>PowerPoint Presentation</vt:lpstr>
      <vt:lpstr>PowerPoint Presentation</vt:lpstr>
      <vt:lpstr>Healthy Weight Services (Public Health)  Adults: Deborah Mbofana deborah.mbofana@westnorthants.gov.uk  Children &amp; young people: Emily Cox  emily.cox@westnorthants.gov.uk  </vt:lpstr>
      <vt:lpstr>PowerPoint Presentation</vt:lpstr>
      <vt:lpstr>PowerPoint Presentation</vt:lpstr>
      <vt:lpstr> Digital Weight Management Programme (“DWMP”) – Tier 2</vt:lpstr>
      <vt:lpstr> DWMP – Who can be referred?</vt:lpstr>
      <vt:lpstr>DWMP Referral Hub </vt:lpstr>
      <vt:lpstr>DWMP Referral Hub </vt:lpstr>
      <vt:lpstr>PowerPoint Presentation</vt:lpstr>
      <vt:lpstr>Resources for General Practice Teams</vt:lpstr>
      <vt:lpstr>PowerPoint Presentation</vt:lpstr>
      <vt:lpstr>What do we do?</vt:lpstr>
      <vt:lpstr>National Child Measurement Programme </vt:lpstr>
      <vt:lpstr>Children’s BMI Categories </vt:lpstr>
      <vt:lpstr>Healthy Weight Referral Pathway</vt:lpstr>
      <vt:lpstr>PowerPoint Presentation</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CRUICKSHANK, Hannah (NHS NORTHAMPTONSHIRE ICB - 78H)</dc:creator>
  <cp:lastModifiedBy>LYNCH, Peter (NHS NORTHAMPTONSHIRE ICB - 78H)</cp:lastModifiedBy>
  <cp:revision>244</cp:revision>
  <dcterms:created xsi:type="dcterms:W3CDTF">2025-08-19T11:29:05Z</dcterms:created>
  <dcterms:modified xsi:type="dcterms:W3CDTF">2026-07-02T06:19:13Z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6ec094-42b0-4a3f-84e1-779791d08481_Enabled">
    <vt:lpwstr>true</vt:lpwstr>
  </property>
  <property fmtid="{D5CDD505-2E9C-101B-9397-08002B2CF9AE}" pid="3" name="MSIP_Label_de6ec094-42b0-4a3f-84e1-779791d08481_SetDate">
    <vt:lpwstr>2026-06-29T08:19:44Z</vt:lpwstr>
  </property>
  <property fmtid="{D5CDD505-2E9C-101B-9397-08002B2CF9AE}" pid="4" name="MSIP_Label_de6ec094-42b0-4a3f-84e1-779791d08481_Method">
    <vt:lpwstr>Standard</vt:lpwstr>
  </property>
  <property fmtid="{D5CDD505-2E9C-101B-9397-08002B2CF9AE}" pid="5" name="MSIP_Label_de6ec094-42b0-4a3f-84e1-779791d08481_Name">
    <vt:lpwstr>OFFICAL - Public</vt:lpwstr>
  </property>
  <property fmtid="{D5CDD505-2E9C-101B-9397-08002B2CF9AE}" pid="6" name="MSIP_Label_de6ec094-42b0-4a3f-84e1-779791d08481_SiteId">
    <vt:lpwstr>e29c0ef9-9a07-4b02-b98b-7b2d8a78d737</vt:lpwstr>
  </property>
  <property fmtid="{D5CDD505-2E9C-101B-9397-08002B2CF9AE}" pid="7" name="MSIP_Label_de6ec094-42b0-4a3f-84e1-779791d08481_ActionId">
    <vt:lpwstr>400e23cf-6f69-43f8-8d33-739d834229a3</vt:lpwstr>
  </property>
  <property fmtid="{D5CDD505-2E9C-101B-9397-08002B2CF9AE}" pid="8" name="MSIP_Label_de6ec094-42b0-4a3f-84e1-779791d08481_ContentBits">
    <vt:lpwstr>0</vt:lpwstr>
  </property>
  <property fmtid="{D5CDD505-2E9C-101B-9397-08002B2CF9AE}" pid="9" name="MSIP_Label_de6ec094-42b0-4a3f-84e1-779791d08481_Tag">
    <vt:lpwstr>10, 3, 0, 2</vt:lpwstr>
  </property>
</Properties>
</file>