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33" r:id="rId4"/>
    <p:sldMasterId id="2147483785" r:id="rId5"/>
  </p:sldMasterIdLst>
  <p:notesMasterIdLst>
    <p:notesMasterId r:id="rId51"/>
  </p:notesMasterIdLst>
  <p:sldIdLst>
    <p:sldId id="12580" r:id="rId6"/>
    <p:sldId id="12598" r:id="rId7"/>
    <p:sldId id="12599" r:id="rId8"/>
    <p:sldId id="12600" r:id="rId9"/>
    <p:sldId id="2147472894" r:id="rId10"/>
    <p:sldId id="2147472895" r:id="rId11"/>
    <p:sldId id="2147472896" r:id="rId12"/>
    <p:sldId id="2147474830" r:id="rId13"/>
    <p:sldId id="12593" r:id="rId14"/>
    <p:sldId id="12594" r:id="rId15"/>
    <p:sldId id="2147474831" r:id="rId16"/>
    <p:sldId id="12595" r:id="rId17"/>
    <p:sldId id="276" r:id="rId18"/>
    <p:sldId id="2147471650" r:id="rId19"/>
    <p:sldId id="12597" r:id="rId20"/>
    <p:sldId id="2147471568" r:id="rId21"/>
    <p:sldId id="12588" r:id="rId22"/>
    <p:sldId id="2147474832" r:id="rId23"/>
    <p:sldId id="2147474837" r:id="rId24"/>
    <p:sldId id="2147474838" r:id="rId25"/>
    <p:sldId id="432" r:id="rId26"/>
    <p:sldId id="2147472857" r:id="rId27"/>
    <p:sldId id="2147474839" r:id="rId28"/>
    <p:sldId id="435" r:id="rId29"/>
    <p:sldId id="2147474840" r:id="rId30"/>
    <p:sldId id="2147472886" r:id="rId31"/>
    <p:sldId id="2147471437" r:id="rId32"/>
    <p:sldId id="2147474842" r:id="rId33"/>
    <p:sldId id="2147472859" r:id="rId34"/>
    <p:sldId id="2147471562" r:id="rId35"/>
    <p:sldId id="2147472890" r:id="rId36"/>
    <p:sldId id="2147474843" r:id="rId37"/>
    <p:sldId id="2147474846" r:id="rId38"/>
    <p:sldId id="2147474851" r:id="rId39"/>
    <p:sldId id="2147472858" r:id="rId40"/>
    <p:sldId id="2147474844" r:id="rId41"/>
    <p:sldId id="2147474845" r:id="rId42"/>
    <p:sldId id="2147474835" r:id="rId43"/>
    <p:sldId id="2147474847" r:id="rId44"/>
    <p:sldId id="2147474833" r:id="rId45"/>
    <p:sldId id="2147474852" r:id="rId46"/>
    <p:sldId id="2147474858" r:id="rId47"/>
    <p:sldId id="2147474857" r:id="rId48"/>
    <p:sldId id="2147474856" r:id="rId49"/>
    <p:sldId id="2147474855" r:id="rId50"/>
  </p:sldIdLst>
  <p:sldSz cx="9144000" cy="5143500" type="screen16x9"/>
  <p:notesSz cx="6797675" cy="9926638"/>
  <p:custDataLst>
    <p:tags r:id="rId52"/>
  </p:custDataLst>
  <p:defaultTextStyle>
    <a:defPPr>
      <a:defRPr lang="en-US"/>
    </a:defPPr>
    <a:lvl1pPr marL="0" algn="l" defTabSz="67724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1pPr>
    <a:lvl2pPr marL="338622" algn="l" defTabSz="67724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2pPr>
    <a:lvl3pPr marL="677243" algn="l" defTabSz="67724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3pPr>
    <a:lvl4pPr marL="1015865" algn="l" defTabSz="67724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4pPr>
    <a:lvl5pPr marL="1354488" algn="l" defTabSz="67724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5pPr>
    <a:lvl6pPr marL="1693109" algn="l" defTabSz="67724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6pPr>
    <a:lvl7pPr marL="2031731" algn="l" defTabSz="67724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7pPr>
    <a:lvl8pPr marL="2370352" algn="l" defTabSz="67724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8pPr>
    <a:lvl9pPr marL="2708974" algn="l" defTabSz="677243" rtl="0" eaLnBrk="1" latinLnBrk="0" hangingPunct="1">
      <a:defRPr sz="133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cky Taylor" initials="BT" lastIdx="1" clrIdx="0">
    <p:extLst>
      <p:ext uri="{19B8F6BF-5375-455C-9EA6-DF929625EA0E}">
        <p15:presenceInfo xmlns:p15="http://schemas.microsoft.com/office/powerpoint/2012/main" userId="S::becky.taylor@carnallfarrar.com::cac820a6-a7f1-4729-8277-b9a2d00c4de6" providerId="AD"/>
      </p:ext>
    </p:extLst>
  </p:cmAuthor>
  <p:cmAuthor id="2" name="CALLOW, Andy (KETTERING GENERAL HOSPITAL NHS FOUNDATION TRUST)" initials="CA(GHNFT" lastIdx="3" clrIdx="1">
    <p:extLst>
      <p:ext uri="{19B8F6BF-5375-455C-9EA6-DF929625EA0E}">
        <p15:presenceInfo xmlns:p15="http://schemas.microsoft.com/office/powerpoint/2012/main" userId="CALLOW, Andy (KETTERING GENERAL HOSPITAL NHS FOUNDATION TRUST)" providerId="None"/>
      </p:ext>
    </p:extLst>
  </p:cmAuthor>
  <p:cmAuthor id="3" name="CHARE, Natasha (KETTERING GENERAL HOSPITAL NHS FOUNDATION TRUST)" initials="CT" lastIdx="2" clrIdx="2">
    <p:extLst>
      <p:ext uri="{19B8F6BF-5375-455C-9EA6-DF929625EA0E}">
        <p15:presenceInfo xmlns:p15="http://schemas.microsoft.com/office/powerpoint/2012/main" userId="S::natasha.chare_nhs.net#ext#@carnallfarrar.com::96e5577f-350e-45d2-8767-3e28c8d67af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35"/>
    <a:srgbClr val="008ECA"/>
    <a:srgbClr val="37487D"/>
    <a:srgbClr val="FFFFFF"/>
    <a:srgbClr val="5298CC"/>
    <a:srgbClr val="D9EAF5"/>
    <a:srgbClr val="D7EAF6"/>
    <a:srgbClr val="5A5859"/>
    <a:srgbClr val="D9D9D9"/>
    <a:srgbClr val="D1E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21"/>
    <p:restoredTop sz="94626"/>
  </p:normalViewPr>
  <p:slideViewPr>
    <p:cSldViewPr snapToGrid="0">
      <p:cViewPr varScale="1">
        <p:scale>
          <a:sx n="146" d="100"/>
          <a:sy n="146" d="100"/>
        </p:scale>
        <p:origin x="876" y="114"/>
      </p:cViewPr>
      <p:guideLst>
        <p:guide orient="horz" pos="162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ableStyles" Target="tableStyles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82925051035286"/>
          <c:y val="7.3733568773571567E-2"/>
          <c:w val="0.74724482356372124"/>
          <c:h val="0.789792771103081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Rimegepant 75 mg</c:v>
                </c:pt>
              </c:strCache>
            </c:strRef>
          </c:tx>
          <c:spPr>
            <a:solidFill>
              <a:schemeClr val="accent6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Pain Freedom</c:v>
                </c:pt>
                <c:pt idx="1">
                  <c:v>MBS Freedom</c:v>
                </c:pt>
              </c:strCache>
            </c:strRef>
          </c:cat>
          <c:val>
            <c:numRef>
              <c:f>Sheet1!$B$2:$B$3</c:f>
              <c:numCache>
                <c:formatCode>0.0</c:formatCode>
                <c:ptCount val="2"/>
                <c:pt idx="0">
                  <c:v>20.7</c:v>
                </c:pt>
                <c:pt idx="1">
                  <c:v>36.200000000000003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3C-4F25-B613-3AFB33F6C0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</c:v>
                </c:pt>
              </c:strCache>
            </c:strRef>
          </c:tx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Pain Freedom</c:v>
                </c:pt>
                <c:pt idx="1">
                  <c:v>MBS Freedom</c:v>
                </c:pt>
              </c:strCache>
            </c:strRef>
          </c:cat>
          <c:val>
            <c:numRef>
              <c:f>Sheet1!$C$2:$C$3</c:f>
              <c:numCache>
                <c:formatCode>0.0</c:formatCode>
                <c:ptCount val="2"/>
                <c:pt idx="0">
                  <c:v>12.4</c:v>
                </c:pt>
                <c:pt idx="1">
                  <c:v>24.4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3C-4F25-B613-3AFB33F6C0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33851080"/>
        <c:axId val="433851472"/>
      </c:barChart>
      <c:catAx>
        <c:axId val="433851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pPr>
            <a:endParaRPr lang="en-US"/>
          </a:p>
        </c:txPr>
        <c:crossAx val="433851472"/>
        <c:crosses val="autoZero"/>
        <c:auto val="1"/>
        <c:lblAlgn val="ctr"/>
        <c:lblOffset val="0"/>
        <c:noMultiLvlLbl val="0"/>
      </c:catAx>
      <c:valAx>
        <c:axId val="433851472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>
                    <a:solidFill>
                      <a:schemeClr val="tx1"/>
                    </a:solidFill>
                  </a:rPr>
                  <a:t>Patients, %</a:t>
                </a:r>
              </a:p>
            </c:rich>
          </c:tx>
          <c:layout>
            <c:manualLayout>
              <c:xMode val="edge"/>
              <c:yMode val="edge"/>
              <c:x val="1.8384733158355204E-2"/>
              <c:y val="0.330354028997006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851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82925051035286"/>
          <c:y val="7.2746663085119304E-2"/>
          <c:w val="0.74724482356372124"/>
          <c:h val="0.783189431877050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Rimegepant 75 mg</c:v>
                </c:pt>
              </c:strCache>
            </c:strRef>
          </c:tx>
          <c:spPr>
            <a:solidFill>
              <a:schemeClr val="accent6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Pain Freedom</c:v>
                </c:pt>
                <c:pt idx="1">
                  <c:v>MBS Freedom</c:v>
                </c:pt>
              </c:strCache>
            </c:strRef>
          </c:cat>
          <c:val>
            <c:numRef>
              <c:f>Sheet1!$B$2:$B$3</c:f>
              <c:numCache>
                <c:formatCode>0.0</c:formatCode>
                <c:ptCount val="2"/>
                <c:pt idx="0">
                  <c:v>20</c:v>
                </c:pt>
                <c:pt idx="1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29-44F9-9E9B-3E919233B74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</c:v>
                </c:pt>
              </c:strCache>
            </c:strRef>
          </c:tx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Pain Freedom</c:v>
                </c:pt>
                <c:pt idx="1">
                  <c:v>MBS Freedom</c:v>
                </c:pt>
              </c:strCache>
            </c:strRef>
          </c:cat>
          <c:val>
            <c:numRef>
              <c:f>Sheet1!$C$2:$C$3</c:f>
              <c:numCache>
                <c:formatCode>0.0</c:formatCode>
                <c:ptCount val="2"/>
                <c:pt idx="0">
                  <c:v>10.199999999999999</c:v>
                </c:pt>
                <c:pt idx="1">
                  <c:v>21.5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29-44F9-9E9B-3E919233B7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33855000"/>
        <c:axId val="433855784"/>
      </c:barChart>
      <c:catAx>
        <c:axId val="433855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pPr>
            <a:endParaRPr lang="en-US"/>
          </a:p>
        </c:txPr>
        <c:crossAx val="433855784"/>
        <c:crosses val="autoZero"/>
        <c:auto val="1"/>
        <c:lblAlgn val="ctr"/>
        <c:lblOffset val="0"/>
        <c:noMultiLvlLbl val="0"/>
      </c:catAx>
      <c:valAx>
        <c:axId val="433855784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>
                    <a:solidFill>
                      <a:schemeClr val="tx1"/>
                    </a:solidFill>
                  </a:rPr>
                  <a:t>Patients, %</a:t>
                </a:r>
              </a:p>
            </c:rich>
          </c:tx>
          <c:layout>
            <c:manualLayout>
              <c:xMode val="edge"/>
              <c:yMode val="edge"/>
              <c:x val="1.8384733158355204E-2"/>
              <c:y val="0.324020670644742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855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82925051035286"/>
          <c:y val="7.6134727235323815E-2"/>
          <c:w val="0.74724482356372124"/>
          <c:h val="0.774383960385306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Rimegepant 75 mg</c:v>
                </c:pt>
              </c:strCache>
            </c:strRef>
          </c:tx>
          <c:spPr>
            <a:solidFill>
              <a:schemeClr val="accent6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7D876C6-86E5-49F3-B03B-08F9D0B17864}" type="VALUE">
                      <a:rPr lang="en-US" sz="900" b="1">
                        <a:solidFill>
                          <a:schemeClr val="bg1"/>
                        </a:solidFill>
                      </a:rPr>
                      <a:pPr/>
                      <a:t>[VALUE]</a:t>
                    </a:fld>
                    <a:endParaRPr lang="en-GB"/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F9E8-4173-A3EE-13167AED255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4458-4012-8CD4-E031ADA81C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Pain Freedom</c:v>
                </c:pt>
                <c:pt idx="1">
                  <c:v>MBS Freedom</c:v>
                </c:pt>
              </c:strCache>
            </c:strRef>
          </c:cat>
          <c:val>
            <c:numRef>
              <c:f>Sheet1!$B$2:$B$3</c:f>
              <c:numCache>
                <c:formatCode>0.0</c:formatCode>
                <c:ptCount val="2"/>
                <c:pt idx="0">
                  <c:v>19.600000000000001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E8-4173-A3EE-13167AED255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</c:v>
                </c:pt>
              </c:strCache>
            </c:strRef>
          </c:tx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shade val="76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F9E8-4173-A3EE-13167AED255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shade val="76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F9E8-4173-A3EE-13167AED255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F9E8-4173-A3EE-13167AED255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AED7189-9E2E-4CBC-97CD-016A04544881}" type="VALUE">
                      <a:rPr lang="en-US" sz="900" b="1">
                        <a:solidFill>
                          <a:schemeClr val="tx1"/>
                        </a:solidFill>
                      </a:rPr>
                      <a:pPr/>
                      <a:t>[VALUE]</a:t>
                    </a:fld>
                    <a:endParaRPr lang="en-GB"/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F9E8-4173-A3EE-13167AED25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Pain Freedom</c:v>
                </c:pt>
                <c:pt idx="1">
                  <c:v>MBS Freedom</c:v>
                </c:pt>
              </c:strCache>
            </c:strRef>
          </c:cat>
          <c:val>
            <c:numRef>
              <c:f>Sheet1!$C$2:$C$3</c:f>
              <c:numCache>
                <c:formatCode>0.0</c:formatCode>
                <c:ptCount val="2"/>
                <c:pt idx="0">
                  <c:v>14.7</c:v>
                </c:pt>
                <c:pt idx="1">
                  <c:v>30.7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9E8-4173-A3EE-13167AED2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33854608"/>
        <c:axId val="433855392"/>
      </c:barChart>
      <c:catAx>
        <c:axId val="433854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855392"/>
        <c:crosses val="autoZero"/>
        <c:auto val="1"/>
        <c:lblAlgn val="ctr"/>
        <c:lblOffset val="0"/>
        <c:noMultiLvlLbl val="0"/>
      </c:catAx>
      <c:valAx>
        <c:axId val="433855392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>
                    <a:solidFill>
                      <a:schemeClr val="tx1"/>
                    </a:solidFill>
                  </a:rPr>
                  <a:t>Patients, %</a:t>
                </a:r>
              </a:p>
            </c:rich>
          </c:tx>
          <c:layout>
            <c:manualLayout>
              <c:xMode val="edge"/>
              <c:yMode val="edge"/>
              <c:x val="4.4922745275636769E-3"/>
              <c:y val="0.323870224387255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12700">
            <a:solidFill>
              <a:srgbClr val="B7B9B8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854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 baseline="0"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82925051035286"/>
          <c:y val="7.6134727235323815E-2"/>
          <c:w val="0.74724482356372124"/>
          <c:h val="0.774383960385306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Rimegepant 75 mg</c:v>
                </c:pt>
              </c:strCache>
            </c:strRef>
          </c:tx>
          <c:spPr>
            <a:solidFill>
              <a:schemeClr val="accent6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0-8D8B-44E6-99DF-3A81935B9B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Pain Freedom</c:v>
                </c:pt>
                <c:pt idx="1">
                  <c:v>MBS Freedom</c:v>
                </c:pt>
              </c:strCache>
            </c:strRef>
          </c:cat>
          <c:val>
            <c:numRef>
              <c:f>Sheet1!$B$2:$B$3</c:f>
              <c:numCache>
                <c:formatCode>0.0</c:formatCode>
                <c:ptCount val="2"/>
                <c:pt idx="0">
                  <c:v>20.399999999999999</c:v>
                </c:pt>
                <c:pt idx="1">
                  <c:v>37.200000000000003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8B-44E6-99DF-3A81935B9B8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Placebo</c:v>
                </c:pt>
              </c:strCache>
            </c:strRef>
          </c:tx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4.630834943186583E-3"/>
                  <c:y val="6.07114785918812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D8B-44E6-99DF-3A81935B9B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Pain Freedom</c:v>
                </c:pt>
                <c:pt idx="1">
                  <c:v>MBS Freedom</c:v>
                </c:pt>
              </c:strCache>
            </c:strRef>
          </c:cat>
          <c:val>
            <c:numRef>
              <c:f>Sheet1!$C$2:$C$3</c:f>
              <c:numCache>
                <c:formatCode>0.0</c:formatCode>
                <c:ptCount val="2"/>
                <c:pt idx="0">
                  <c:v>6.8</c:v>
                </c:pt>
                <c:pt idx="1">
                  <c:v>22.2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D8B-44E6-99DF-3A81935B9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33856568"/>
        <c:axId val="433857352"/>
      </c:barChart>
      <c:catAx>
        <c:axId val="433856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ahoma" panose="020B0604030504040204" pitchFamily="34" charset="0"/>
                <a:ea typeface="+mn-ea"/>
                <a:cs typeface="+mn-cs"/>
              </a:defRPr>
            </a:pPr>
            <a:endParaRPr lang="en-US"/>
          </a:p>
        </c:txPr>
        <c:crossAx val="433857352"/>
        <c:crosses val="autoZero"/>
        <c:auto val="1"/>
        <c:lblAlgn val="ctr"/>
        <c:lblOffset val="0"/>
        <c:noMultiLvlLbl val="0"/>
      </c:catAx>
      <c:valAx>
        <c:axId val="433857352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>
                    <a:solidFill>
                      <a:schemeClr val="tx1"/>
                    </a:solidFill>
                  </a:rPr>
                  <a:t>Patients, %</a:t>
                </a:r>
              </a:p>
            </c:rich>
          </c:tx>
          <c:layout>
            <c:manualLayout>
              <c:xMode val="edge"/>
              <c:yMode val="edge"/>
              <c:x val="1.8384733158355204E-2"/>
              <c:y val="0.331923624686151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856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82A3B9-9313-48EF-A2A8-B2A0152F58D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ABB2B67F-E272-4597-A458-B6EB344D4A4C}">
      <dgm:prSet custT="1"/>
      <dgm:spPr/>
      <dgm:t>
        <a:bodyPr/>
        <a:lstStyle/>
        <a:p>
          <a:r>
            <a:rPr lang="en-GB" sz="2400" dirty="0"/>
            <a:t>Landmark Study</a:t>
          </a:r>
          <a:endParaRPr lang="en-US" sz="2400" dirty="0"/>
        </a:p>
      </dgm:t>
    </dgm:pt>
    <dgm:pt modelId="{F85678EC-E741-4FF6-B371-F7A051C43FF7}" type="parTrans" cxnId="{4C271624-2588-4CF9-8599-BFF037E4AAA7}">
      <dgm:prSet/>
      <dgm:spPr/>
      <dgm:t>
        <a:bodyPr/>
        <a:lstStyle/>
        <a:p>
          <a:endParaRPr lang="en-US"/>
        </a:p>
      </dgm:t>
    </dgm:pt>
    <dgm:pt modelId="{0F67BB57-A26B-4C52-B8FB-5E4D15001F0E}" type="sibTrans" cxnId="{4C271624-2588-4CF9-8599-BFF037E4AAA7}">
      <dgm:prSet/>
      <dgm:spPr/>
      <dgm:t>
        <a:bodyPr/>
        <a:lstStyle/>
        <a:p>
          <a:endParaRPr lang="en-US"/>
        </a:p>
      </dgm:t>
    </dgm:pt>
    <dgm:pt modelId="{07B37AE5-22A5-408C-93CA-BE5C40E016E2}">
      <dgm:prSet/>
      <dgm:spPr/>
      <dgm:t>
        <a:bodyPr/>
        <a:lstStyle/>
        <a:p>
          <a:r>
            <a:rPr lang="en-GB" dirty="0"/>
            <a:t>Conclusion is “</a:t>
          </a:r>
          <a:r>
            <a:rPr lang="en-GB" b="1" dirty="0"/>
            <a:t>consider all disabling episodic headache with a normal physical examination to be migraine</a:t>
          </a:r>
          <a:r>
            <a:rPr lang="en-GB" dirty="0"/>
            <a:t>” : 94%</a:t>
          </a:r>
          <a:endParaRPr lang="en-US" dirty="0"/>
        </a:p>
      </dgm:t>
    </dgm:pt>
    <dgm:pt modelId="{20AB0D82-644B-4B0D-8FB7-DDB872535B03}" type="parTrans" cxnId="{FC5C3543-854A-46B5-A2C9-771E1E83FA1C}">
      <dgm:prSet/>
      <dgm:spPr/>
      <dgm:t>
        <a:bodyPr/>
        <a:lstStyle/>
        <a:p>
          <a:endParaRPr lang="en-US"/>
        </a:p>
      </dgm:t>
    </dgm:pt>
    <dgm:pt modelId="{3FD834A2-3B0B-4168-B5CA-E7A5DA8FF30E}" type="sibTrans" cxnId="{FC5C3543-854A-46B5-A2C9-771E1E83FA1C}">
      <dgm:prSet/>
      <dgm:spPr/>
      <dgm:t>
        <a:bodyPr/>
        <a:lstStyle/>
        <a:p>
          <a:endParaRPr lang="en-US"/>
        </a:p>
      </dgm:t>
    </dgm:pt>
    <dgm:pt modelId="{D7BE34C9-B200-4C27-9F55-39A51B75A88F}">
      <dgm:prSet custT="1"/>
      <dgm:spPr/>
      <dgm:t>
        <a:bodyPr/>
        <a:lstStyle/>
        <a:p>
          <a:r>
            <a:rPr lang="en-GB" sz="1400" dirty="0"/>
            <a:t>If patients were given a diagnosis of migraine by the assessing primary care physician, </a:t>
          </a:r>
          <a:r>
            <a:rPr lang="en-GB" sz="1400" b="1" dirty="0"/>
            <a:t>98%</a:t>
          </a:r>
          <a:r>
            <a:rPr lang="en-GB" sz="1400" dirty="0"/>
            <a:t> met ICHD criteria for migraine</a:t>
          </a:r>
          <a:endParaRPr lang="en-US" sz="1400" dirty="0"/>
        </a:p>
      </dgm:t>
    </dgm:pt>
    <dgm:pt modelId="{61ADFCFA-8AED-48D3-AE48-AB95C881DBD8}" type="parTrans" cxnId="{8E254BD7-9B17-4671-AB0D-479B86517AA1}">
      <dgm:prSet/>
      <dgm:spPr/>
      <dgm:t>
        <a:bodyPr/>
        <a:lstStyle/>
        <a:p>
          <a:endParaRPr lang="en-US"/>
        </a:p>
      </dgm:t>
    </dgm:pt>
    <dgm:pt modelId="{B56EA803-C789-42D4-91DE-EE37B9A00847}" type="sibTrans" cxnId="{8E254BD7-9B17-4671-AB0D-479B86517AA1}">
      <dgm:prSet/>
      <dgm:spPr/>
      <dgm:t>
        <a:bodyPr/>
        <a:lstStyle/>
        <a:p>
          <a:endParaRPr lang="en-US"/>
        </a:p>
      </dgm:t>
    </dgm:pt>
    <dgm:pt modelId="{54E2DC72-9F52-4FC8-A2E1-E1D3790322F7}">
      <dgm:prSet/>
      <dgm:spPr/>
      <dgm:t>
        <a:bodyPr/>
        <a:lstStyle/>
        <a:p>
          <a:r>
            <a:rPr lang="en-GB" dirty="0"/>
            <a:t>Of patients with non-migraine diagnosis of primary headache, diary evidence showed 82% had migraine, most common misdiagnosis is tension type headache or sinus headache</a:t>
          </a:r>
          <a:endParaRPr lang="en-US" dirty="0"/>
        </a:p>
      </dgm:t>
    </dgm:pt>
    <dgm:pt modelId="{CFE1ACBC-F8F6-417C-8CC5-2E19A22B92DF}" type="parTrans" cxnId="{F101C35A-0F2D-4CFA-9F0B-303919C47B71}">
      <dgm:prSet/>
      <dgm:spPr/>
      <dgm:t>
        <a:bodyPr/>
        <a:lstStyle/>
        <a:p>
          <a:endParaRPr lang="en-US"/>
        </a:p>
      </dgm:t>
    </dgm:pt>
    <dgm:pt modelId="{17F45BFD-6929-45E5-964E-455A774F0C23}" type="sibTrans" cxnId="{F101C35A-0F2D-4CFA-9F0B-303919C47B71}">
      <dgm:prSet/>
      <dgm:spPr/>
      <dgm:t>
        <a:bodyPr/>
        <a:lstStyle/>
        <a:p>
          <a:endParaRPr lang="en-US"/>
        </a:p>
      </dgm:t>
    </dgm:pt>
    <dgm:pt modelId="{FD8979B9-D2BA-4B60-8255-E5D63570E538}" type="pres">
      <dgm:prSet presAssocID="{FE82A3B9-9313-48EF-A2A8-B2A0152F58DB}" presName="root" presStyleCnt="0">
        <dgm:presLayoutVars>
          <dgm:dir/>
          <dgm:resizeHandles val="exact"/>
        </dgm:presLayoutVars>
      </dgm:prSet>
      <dgm:spPr/>
    </dgm:pt>
    <dgm:pt modelId="{538E3C67-FCB9-43F9-BB52-DE9EC43E834C}" type="pres">
      <dgm:prSet presAssocID="{ABB2B67F-E272-4597-A458-B6EB344D4A4C}" presName="compNode" presStyleCnt="0"/>
      <dgm:spPr/>
    </dgm:pt>
    <dgm:pt modelId="{3B4C8528-3463-40BA-80F2-CDBDFA5BA3BA}" type="pres">
      <dgm:prSet presAssocID="{ABB2B67F-E272-4597-A458-B6EB344D4A4C}" presName="bgRect" presStyleLbl="bgShp" presStyleIdx="0" presStyleCnt="3"/>
      <dgm:spPr/>
    </dgm:pt>
    <dgm:pt modelId="{3142A1AC-2512-4489-B048-101EE67C27A8}" type="pres">
      <dgm:prSet presAssocID="{ABB2B67F-E272-4597-A458-B6EB344D4A4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house scene"/>
        </a:ext>
      </dgm:extLst>
    </dgm:pt>
    <dgm:pt modelId="{64B59D16-334E-4968-A1C7-46D1E42C95AE}" type="pres">
      <dgm:prSet presAssocID="{ABB2B67F-E272-4597-A458-B6EB344D4A4C}" presName="spaceRect" presStyleCnt="0"/>
      <dgm:spPr/>
    </dgm:pt>
    <dgm:pt modelId="{A568EF93-B87C-4630-96EB-1F8CA9A69178}" type="pres">
      <dgm:prSet presAssocID="{ABB2B67F-E272-4597-A458-B6EB344D4A4C}" presName="parTx" presStyleLbl="revTx" presStyleIdx="0" presStyleCnt="4">
        <dgm:presLayoutVars>
          <dgm:chMax val="0"/>
          <dgm:chPref val="0"/>
        </dgm:presLayoutVars>
      </dgm:prSet>
      <dgm:spPr/>
    </dgm:pt>
    <dgm:pt modelId="{2FB6F220-1E82-4221-9535-DF73305A2493}" type="pres">
      <dgm:prSet presAssocID="{0F67BB57-A26B-4C52-B8FB-5E4D15001F0E}" presName="sibTrans" presStyleCnt="0"/>
      <dgm:spPr/>
    </dgm:pt>
    <dgm:pt modelId="{36061862-8B0D-4010-BBD3-79AB64C60323}" type="pres">
      <dgm:prSet presAssocID="{07B37AE5-22A5-408C-93CA-BE5C40E016E2}" presName="compNode" presStyleCnt="0"/>
      <dgm:spPr/>
    </dgm:pt>
    <dgm:pt modelId="{6F52BC7B-A34E-4CE1-8F44-BF2AE085A31B}" type="pres">
      <dgm:prSet presAssocID="{07B37AE5-22A5-408C-93CA-BE5C40E016E2}" presName="bgRect" presStyleLbl="bgShp" presStyleIdx="1" presStyleCnt="3"/>
      <dgm:spPr/>
    </dgm:pt>
    <dgm:pt modelId="{519B5B09-96DC-4047-9197-378D7440BC20}" type="pres">
      <dgm:prSet presAssocID="{07B37AE5-22A5-408C-93CA-BE5C40E016E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A5C95A5C-64C0-47CC-B51D-5932ACDE0789}" type="pres">
      <dgm:prSet presAssocID="{07B37AE5-22A5-408C-93CA-BE5C40E016E2}" presName="spaceRect" presStyleCnt="0"/>
      <dgm:spPr/>
    </dgm:pt>
    <dgm:pt modelId="{E90DC7FD-8237-4D81-BE32-91BBC97CE106}" type="pres">
      <dgm:prSet presAssocID="{07B37AE5-22A5-408C-93CA-BE5C40E016E2}" presName="parTx" presStyleLbl="revTx" presStyleIdx="1" presStyleCnt="4">
        <dgm:presLayoutVars>
          <dgm:chMax val="0"/>
          <dgm:chPref val="0"/>
        </dgm:presLayoutVars>
      </dgm:prSet>
      <dgm:spPr/>
    </dgm:pt>
    <dgm:pt modelId="{A9600D32-E1F2-455B-847A-847FC6671BB7}" type="pres">
      <dgm:prSet presAssocID="{07B37AE5-22A5-408C-93CA-BE5C40E016E2}" presName="desTx" presStyleLbl="revTx" presStyleIdx="2" presStyleCnt="4">
        <dgm:presLayoutVars/>
      </dgm:prSet>
      <dgm:spPr/>
    </dgm:pt>
    <dgm:pt modelId="{25D1FCB7-EA0A-4F8A-B3CF-4644A0955A56}" type="pres">
      <dgm:prSet presAssocID="{3FD834A2-3B0B-4168-B5CA-E7A5DA8FF30E}" presName="sibTrans" presStyleCnt="0"/>
      <dgm:spPr/>
    </dgm:pt>
    <dgm:pt modelId="{DA3D42D5-6D47-4BD5-B685-2C0E43789D29}" type="pres">
      <dgm:prSet presAssocID="{54E2DC72-9F52-4FC8-A2E1-E1D3790322F7}" presName="compNode" presStyleCnt="0"/>
      <dgm:spPr/>
    </dgm:pt>
    <dgm:pt modelId="{078C8FA1-A86D-4EDE-ACE3-F4032CC72770}" type="pres">
      <dgm:prSet presAssocID="{54E2DC72-9F52-4FC8-A2E1-E1D3790322F7}" presName="bgRect" presStyleLbl="bgShp" presStyleIdx="2" presStyleCnt="3"/>
      <dgm:spPr/>
    </dgm:pt>
    <dgm:pt modelId="{F76A467B-2C39-4283-A895-5717CC202DC3}" type="pres">
      <dgm:prSet presAssocID="{54E2DC72-9F52-4FC8-A2E1-E1D3790322F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EACEA30D-7ACE-45BB-A687-60E472FCABE2}" type="pres">
      <dgm:prSet presAssocID="{54E2DC72-9F52-4FC8-A2E1-E1D3790322F7}" presName="spaceRect" presStyleCnt="0"/>
      <dgm:spPr/>
    </dgm:pt>
    <dgm:pt modelId="{A70126A3-B1D0-41FC-857D-3D2765E944AB}" type="pres">
      <dgm:prSet presAssocID="{54E2DC72-9F52-4FC8-A2E1-E1D3790322F7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96A7390B-49AE-42E7-B966-FE423E6CB23E}" type="presOf" srcId="{FE82A3B9-9313-48EF-A2A8-B2A0152F58DB}" destId="{FD8979B9-D2BA-4B60-8255-E5D63570E538}" srcOrd="0" destOrd="0" presId="urn:microsoft.com/office/officeart/2018/2/layout/IconVerticalSolidList"/>
    <dgm:cxn modelId="{4C271624-2588-4CF9-8599-BFF037E4AAA7}" srcId="{FE82A3B9-9313-48EF-A2A8-B2A0152F58DB}" destId="{ABB2B67F-E272-4597-A458-B6EB344D4A4C}" srcOrd="0" destOrd="0" parTransId="{F85678EC-E741-4FF6-B371-F7A051C43FF7}" sibTransId="{0F67BB57-A26B-4C52-B8FB-5E4D15001F0E}"/>
    <dgm:cxn modelId="{FC5C3543-854A-46B5-A2C9-771E1E83FA1C}" srcId="{FE82A3B9-9313-48EF-A2A8-B2A0152F58DB}" destId="{07B37AE5-22A5-408C-93CA-BE5C40E016E2}" srcOrd="1" destOrd="0" parTransId="{20AB0D82-644B-4B0D-8FB7-DDB872535B03}" sibTransId="{3FD834A2-3B0B-4168-B5CA-E7A5DA8FF30E}"/>
    <dgm:cxn modelId="{CEC7894F-B3F5-4297-BF59-594B4E98F4E0}" type="presOf" srcId="{07B37AE5-22A5-408C-93CA-BE5C40E016E2}" destId="{E90DC7FD-8237-4D81-BE32-91BBC97CE106}" srcOrd="0" destOrd="0" presId="urn:microsoft.com/office/officeart/2018/2/layout/IconVerticalSolidList"/>
    <dgm:cxn modelId="{F101C35A-0F2D-4CFA-9F0B-303919C47B71}" srcId="{FE82A3B9-9313-48EF-A2A8-B2A0152F58DB}" destId="{54E2DC72-9F52-4FC8-A2E1-E1D3790322F7}" srcOrd="2" destOrd="0" parTransId="{CFE1ACBC-F8F6-417C-8CC5-2E19A22B92DF}" sibTransId="{17F45BFD-6929-45E5-964E-455A774F0C23}"/>
    <dgm:cxn modelId="{585C6F8F-D8DE-4585-AA3A-F555A92073A3}" type="presOf" srcId="{D7BE34C9-B200-4C27-9F55-39A51B75A88F}" destId="{A9600D32-E1F2-455B-847A-847FC6671BB7}" srcOrd="0" destOrd="0" presId="urn:microsoft.com/office/officeart/2018/2/layout/IconVerticalSolidList"/>
    <dgm:cxn modelId="{2CA454A6-066E-4AC7-A2FF-FF2E37609DD9}" type="presOf" srcId="{ABB2B67F-E272-4597-A458-B6EB344D4A4C}" destId="{A568EF93-B87C-4630-96EB-1F8CA9A69178}" srcOrd="0" destOrd="0" presId="urn:microsoft.com/office/officeart/2018/2/layout/IconVerticalSolidList"/>
    <dgm:cxn modelId="{633C9BC8-874F-4658-8922-6DB071542DC5}" type="presOf" srcId="{54E2DC72-9F52-4FC8-A2E1-E1D3790322F7}" destId="{A70126A3-B1D0-41FC-857D-3D2765E944AB}" srcOrd="0" destOrd="0" presId="urn:microsoft.com/office/officeart/2018/2/layout/IconVerticalSolidList"/>
    <dgm:cxn modelId="{8E254BD7-9B17-4671-AB0D-479B86517AA1}" srcId="{07B37AE5-22A5-408C-93CA-BE5C40E016E2}" destId="{D7BE34C9-B200-4C27-9F55-39A51B75A88F}" srcOrd="0" destOrd="0" parTransId="{61ADFCFA-8AED-48D3-AE48-AB95C881DBD8}" sibTransId="{B56EA803-C789-42D4-91DE-EE37B9A00847}"/>
    <dgm:cxn modelId="{735A606A-5A93-4EE9-8E34-CA255F08AC5F}" type="presParOf" srcId="{FD8979B9-D2BA-4B60-8255-E5D63570E538}" destId="{538E3C67-FCB9-43F9-BB52-DE9EC43E834C}" srcOrd="0" destOrd="0" presId="urn:microsoft.com/office/officeart/2018/2/layout/IconVerticalSolidList"/>
    <dgm:cxn modelId="{A59E503F-338D-4056-9163-325A42D5FDDD}" type="presParOf" srcId="{538E3C67-FCB9-43F9-BB52-DE9EC43E834C}" destId="{3B4C8528-3463-40BA-80F2-CDBDFA5BA3BA}" srcOrd="0" destOrd="0" presId="urn:microsoft.com/office/officeart/2018/2/layout/IconVerticalSolidList"/>
    <dgm:cxn modelId="{84316873-9589-4007-9206-C8D9E8223738}" type="presParOf" srcId="{538E3C67-FCB9-43F9-BB52-DE9EC43E834C}" destId="{3142A1AC-2512-4489-B048-101EE67C27A8}" srcOrd="1" destOrd="0" presId="urn:microsoft.com/office/officeart/2018/2/layout/IconVerticalSolidList"/>
    <dgm:cxn modelId="{C7C4F2E1-8930-4469-8DF8-C67D484BF013}" type="presParOf" srcId="{538E3C67-FCB9-43F9-BB52-DE9EC43E834C}" destId="{64B59D16-334E-4968-A1C7-46D1E42C95AE}" srcOrd="2" destOrd="0" presId="urn:microsoft.com/office/officeart/2018/2/layout/IconVerticalSolidList"/>
    <dgm:cxn modelId="{378EA0CF-AF3A-4D10-90E5-088EA8ACC46A}" type="presParOf" srcId="{538E3C67-FCB9-43F9-BB52-DE9EC43E834C}" destId="{A568EF93-B87C-4630-96EB-1F8CA9A69178}" srcOrd="3" destOrd="0" presId="urn:microsoft.com/office/officeart/2018/2/layout/IconVerticalSolidList"/>
    <dgm:cxn modelId="{15490F01-68B6-46E5-849A-C2E65E844DCE}" type="presParOf" srcId="{FD8979B9-D2BA-4B60-8255-E5D63570E538}" destId="{2FB6F220-1E82-4221-9535-DF73305A2493}" srcOrd="1" destOrd="0" presId="urn:microsoft.com/office/officeart/2018/2/layout/IconVerticalSolidList"/>
    <dgm:cxn modelId="{5EEDB0D0-17FC-454C-9EDF-ED4FB5AA0E05}" type="presParOf" srcId="{FD8979B9-D2BA-4B60-8255-E5D63570E538}" destId="{36061862-8B0D-4010-BBD3-79AB64C60323}" srcOrd="2" destOrd="0" presId="urn:microsoft.com/office/officeart/2018/2/layout/IconVerticalSolidList"/>
    <dgm:cxn modelId="{DC987942-350D-4037-9960-C705D0731546}" type="presParOf" srcId="{36061862-8B0D-4010-BBD3-79AB64C60323}" destId="{6F52BC7B-A34E-4CE1-8F44-BF2AE085A31B}" srcOrd="0" destOrd="0" presId="urn:microsoft.com/office/officeart/2018/2/layout/IconVerticalSolidList"/>
    <dgm:cxn modelId="{132733C4-E473-4A43-9099-C41BCE376D40}" type="presParOf" srcId="{36061862-8B0D-4010-BBD3-79AB64C60323}" destId="{519B5B09-96DC-4047-9197-378D7440BC20}" srcOrd="1" destOrd="0" presId="urn:microsoft.com/office/officeart/2018/2/layout/IconVerticalSolidList"/>
    <dgm:cxn modelId="{57CF0B9C-3EAC-4AB0-8930-1C5C721E3C21}" type="presParOf" srcId="{36061862-8B0D-4010-BBD3-79AB64C60323}" destId="{A5C95A5C-64C0-47CC-B51D-5932ACDE0789}" srcOrd="2" destOrd="0" presId="urn:microsoft.com/office/officeart/2018/2/layout/IconVerticalSolidList"/>
    <dgm:cxn modelId="{520B0BBB-40BB-4AD9-B401-749D967E8E54}" type="presParOf" srcId="{36061862-8B0D-4010-BBD3-79AB64C60323}" destId="{E90DC7FD-8237-4D81-BE32-91BBC97CE106}" srcOrd="3" destOrd="0" presId="urn:microsoft.com/office/officeart/2018/2/layout/IconVerticalSolidList"/>
    <dgm:cxn modelId="{08F81065-9839-47F9-A3B5-3035FBA2E2FE}" type="presParOf" srcId="{36061862-8B0D-4010-BBD3-79AB64C60323}" destId="{A9600D32-E1F2-455B-847A-847FC6671BB7}" srcOrd="4" destOrd="0" presId="urn:microsoft.com/office/officeart/2018/2/layout/IconVerticalSolidList"/>
    <dgm:cxn modelId="{74702B35-C4FC-4603-B890-DDC4E740A3D6}" type="presParOf" srcId="{FD8979B9-D2BA-4B60-8255-E5D63570E538}" destId="{25D1FCB7-EA0A-4F8A-B3CF-4644A0955A56}" srcOrd="3" destOrd="0" presId="urn:microsoft.com/office/officeart/2018/2/layout/IconVerticalSolidList"/>
    <dgm:cxn modelId="{32D66830-281F-4639-990E-B8A90E96D6EC}" type="presParOf" srcId="{FD8979B9-D2BA-4B60-8255-E5D63570E538}" destId="{DA3D42D5-6D47-4BD5-B685-2C0E43789D29}" srcOrd="4" destOrd="0" presId="urn:microsoft.com/office/officeart/2018/2/layout/IconVerticalSolidList"/>
    <dgm:cxn modelId="{305634D8-C819-4D5F-9C97-D78E0664F494}" type="presParOf" srcId="{DA3D42D5-6D47-4BD5-B685-2C0E43789D29}" destId="{078C8FA1-A86D-4EDE-ACE3-F4032CC72770}" srcOrd="0" destOrd="0" presId="urn:microsoft.com/office/officeart/2018/2/layout/IconVerticalSolidList"/>
    <dgm:cxn modelId="{195DD0C5-0959-47F8-B62E-57D6D5C8007F}" type="presParOf" srcId="{DA3D42D5-6D47-4BD5-B685-2C0E43789D29}" destId="{F76A467B-2C39-4283-A895-5717CC202DC3}" srcOrd="1" destOrd="0" presId="urn:microsoft.com/office/officeart/2018/2/layout/IconVerticalSolidList"/>
    <dgm:cxn modelId="{AD4895D4-C957-4337-8FC3-F403EA1A0B2F}" type="presParOf" srcId="{DA3D42D5-6D47-4BD5-B685-2C0E43789D29}" destId="{EACEA30D-7ACE-45BB-A687-60E472FCABE2}" srcOrd="2" destOrd="0" presId="urn:microsoft.com/office/officeart/2018/2/layout/IconVerticalSolidList"/>
    <dgm:cxn modelId="{199247E8-396F-4E82-8DF5-76FAC7DC5479}" type="presParOf" srcId="{DA3D42D5-6D47-4BD5-B685-2C0E43789D29}" destId="{A70126A3-B1D0-41FC-857D-3D2765E944A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498FE3-7F03-4A5B-8FDC-839CFCC2118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C899449-E43D-4FDF-A8DC-FF9FB98926C7}">
      <dgm:prSet/>
      <dgm:spPr/>
      <dgm:t>
        <a:bodyPr/>
        <a:lstStyle/>
        <a:p>
          <a:r>
            <a:rPr lang="en-GB"/>
            <a:t>May be lifelong but varies in impact, severity and frequency throughout life (epigenetics)</a:t>
          </a:r>
          <a:r>
            <a:rPr lang="en-GB" baseline="30000"/>
            <a:t>2</a:t>
          </a:r>
          <a:endParaRPr lang="en-US"/>
        </a:p>
      </dgm:t>
    </dgm:pt>
    <dgm:pt modelId="{076E8FBE-8F66-46B2-9CFF-405C23A65A33}" type="parTrans" cxnId="{A38B517D-BD09-4F70-A7B4-0F2163FC395A}">
      <dgm:prSet/>
      <dgm:spPr/>
      <dgm:t>
        <a:bodyPr/>
        <a:lstStyle/>
        <a:p>
          <a:endParaRPr lang="en-US"/>
        </a:p>
      </dgm:t>
    </dgm:pt>
    <dgm:pt modelId="{93497F07-C2DF-4A03-953A-A03EA546EDFF}" type="sibTrans" cxnId="{A38B517D-BD09-4F70-A7B4-0F2163FC395A}">
      <dgm:prSet/>
      <dgm:spPr/>
      <dgm:t>
        <a:bodyPr/>
        <a:lstStyle/>
        <a:p>
          <a:endParaRPr lang="en-US"/>
        </a:p>
      </dgm:t>
    </dgm:pt>
    <dgm:pt modelId="{08C01BC0-7EBF-4B9B-B21C-75414751D226}">
      <dgm:prSet/>
      <dgm:spPr/>
      <dgm:t>
        <a:bodyPr/>
        <a:lstStyle/>
        <a:p>
          <a:r>
            <a:rPr lang="en-GB"/>
            <a:t>Is a spectrum condition; attacks may be mild, moderate or severe</a:t>
          </a:r>
          <a:r>
            <a:rPr lang="en-GB" baseline="30000"/>
            <a:t>1</a:t>
          </a:r>
          <a:endParaRPr lang="en-US"/>
        </a:p>
      </dgm:t>
    </dgm:pt>
    <dgm:pt modelId="{6CA12B3D-5E0A-4180-96A5-B2403B88CE92}" type="parTrans" cxnId="{E0DECF5F-223E-4D7C-BE3C-C634531F2EB9}">
      <dgm:prSet/>
      <dgm:spPr/>
      <dgm:t>
        <a:bodyPr/>
        <a:lstStyle/>
        <a:p>
          <a:endParaRPr lang="en-US"/>
        </a:p>
      </dgm:t>
    </dgm:pt>
    <dgm:pt modelId="{A382D6CE-4927-4E4A-8A0C-61761931C1E4}" type="sibTrans" cxnId="{E0DECF5F-223E-4D7C-BE3C-C634531F2EB9}">
      <dgm:prSet/>
      <dgm:spPr/>
      <dgm:t>
        <a:bodyPr/>
        <a:lstStyle/>
        <a:p>
          <a:endParaRPr lang="en-US"/>
        </a:p>
      </dgm:t>
    </dgm:pt>
    <dgm:pt modelId="{B82A1B2F-9583-48B7-B9A0-AF13BCC1C1DB}">
      <dgm:prSet/>
      <dgm:spPr/>
      <dgm:t>
        <a:bodyPr/>
        <a:lstStyle/>
        <a:p>
          <a:r>
            <a:rPr lang="en-GB"/>
            <a:t>Can lead to attacks which may start at any age; usually in early adulthood</a:t>
          </a:r>
          <a:r>
            <a:rPr lang="en-GB" baseline="30000"/>
            <a:t>3</a:t>
          </a:r>
          <a:endParaRPr lang="en-US"/>
        </a:p>
      </dgm:t>
    </dgm:pt>
    <dgm:pt modelId="{ED8EE03E-ACCA-4EB5-94CC-146EE6209630}" type="parTrans" cxnId="{6AE17EB5-F8E7-444B-85B3-4A23FE136A10}">
      <dgm:prSet/>
      <dgm:spPr/>
      <dgm:t>
        <a:bodyPr/>
        <a:lstStyle/>
        <a:p>
          <a:endParaRPr lang="en-US"/>
        </a:p>
      </dgm:t>
    </dgm:pt>
    <dgm:pt modelId="{EF8A2ABC-7616-4F3B-921A-16E3777A8FF2}" type="sibTrans" cxnId="{6AE17EB5-F8E7-444B-85B3-4A23FE136A10}">
      <dgm:prSet/>
      <dgm:spPr/>
      <dgm:t>
        <a:bodyPr/>
        <a:lstStyle/>
        <a:p>
          <a:endParaRPr lang="en-US"/>
        </a:p>
      </dgm:t>
    </dgm:pt>
    <dgm:pt modelId="{29BC8FA0-8311-4703-A693-1F08815C5857}">
      <dgm:prSet/>
      <dgm:spPr/>
      <dgm:t>
        <a:bodyPr/>
        <a:lstStyle/>
        <a:p>
          <a:r>
            <a:rPr lang="en-GB"/>
            <a:t>Has a natural history, often eventually improving with age</a:t>
          </a:r>
          <a:r>
            <a:rPr lang="en-GB" baseline="30000"/>
            <a:t>2</a:t>
          </a:r>
          <a:endParaRPr lang="en-US"/>
        </a:p>
      </dgm:t>
    </dgm:pt>
    <dgm:pt modelId="{D8D6C0CC-6AC7-417C-A67D-EC4C7B2E8321}" type="parTrans" cxnId="{CAB36C07-B0E0-4866-A596-A0ED544B415E}">
      <dgm:prSet/>
      <dgm:spPr/>
      <dgm:t>
        <a:bodyPr/>
        <a:lstStyle/>
        <a:p>
          <a:endParaRPr lang="en-US"/>
        </a:p>
      </dgm:t>
    </dgm:pt>
    <dgm:pt modelId="{9C6E01DF-7201-42F9-A158-5F36190817D4}" type="sibTrans" cxnId="{CAB36C07-B0E0-4866-A596-A0ED544B415E}">
      <dgm:prSet/>
      <dgm:spPr/>
      <dgm:t>
        <a:bodyPr/>
        <a:lstStyle/>
        <a:p>
          <a:endParaRPr lang="en-US"/>
        </a:p>
      </dgm:t>
    </dgm:pt>
    <dgm:pt modelId="{047976F3-94FA-4BDE-B06D-993CB489D8DE}">
      <dgm:prSet/>
      <dgm:spPr/>
      <dgm:t>
        <a:bodyPr/>
        <a:lstStyle/>
        <a:p>
          <a:r>
            <a:rPr lang="en-GB"/>
            <a:t>Migraine is NOT just a bad headache</a:t>
          </a:r>
          <a:r>
            <a:rPr lang="en-GB" baseline="30000"/>
            <a:t>4</a:t>
          </a:r>
          <a:endParaRPr lang="en-US"/>
        </a:p>
      </dgm:t>
    </dgm:pt>
    <dgm:pt modelId="{611EB013-C830-400A-92D2-CE7FDBF9307A}" type="parTrans" cxnId="{3AD8122E-984F-49EF-9547-A4378419BC5F}">
      <dgm:prSet/>
      <dgm:spPr/>
      <dgm:t>
        <a:bodyPr/>
        <a:lstStyle/>
        <a:p>
          <a:endParaRPr lang="en-US"/>
        </a:p>
      </dgm:t>
    </dgm:pt>
    <dgm:pt modelId="{A747DC86-3E2A-4E67-B74E-0DCED7438F1A}" type="sibTrans" cxnId="{3AD8122E-984F-49EF-9547-A4378419BC5F}">
      <dgm:prSet/>
      <dgm:spPr/>
      <dgm:t>
        <a:bodyPr/>
        <a:lstStyle/>
        <a:p>
          <a:endParaRPr lang="en-US"/>
        </a:p>
      </dgm:t>
    </dgm:pt>
    <dgm:pt modelId="{03C162CC-183D-4A8B-9006-DE25DCCE1152}" type="pres">
      <dgm:prSet presAssocID="{42498FE3-7F03-4A5B-8FDC-839CFCC21188}" presName="linear" presStyleCnt="0">
        <dgm:presLayoutVars>
          <dgm:animLvl val="lvl"/>
          <dgm:resizeHandles val="exact"/>
        </dgm:presLayoutVars>
      </dgm:prSet>
      <dgm:spPr/>
    </dgm:pt>
    <dgm:pt modelId="{EEF3AF73-AC93-448B-84AA-D2476D8A049E}" type="pres">
      <dgm:prSet presAssocID="{0C899449-E43D-4FDF-A8DC-FF9FB98926C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9319557-F4D0-4197-9F31-C2F50C9796DE}" type="pres">
      <dgm:prSet presAssocID="{93497F07-C2DF-4A03-953A-A03EA546EDFF}" presName="spacer" presStyleCnt="0"/>
      <dgm:spPr/>
    </dgm:pt>
    <dgm:pt modelId="{33F12307-1D73-4F2B-85E9-C7297D04EE2A}" type="pres">
      <dgm:prSet presAssocID="{08C01BC0-7EBF-4B9B-B21C-75414751D22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F2CBEFA-0776-4D13-B566-F53F5F036A70}" type="pres">
      <dgm:prSet presAssocID="{A382D6CE-4927-4E4A-8A0C-61761931C1E4}" presName="spacer" presStyleCnt="0"/>
      <dgm:spPr/>
    </dgm:pt>
    <dgm:pt modelId="{4D5A2EA0-1D38-40D5-A027-A17CE86789E7}" type="pres">
      <dgm:prSet presAssocID="{B82A1B2F-9583-48B7-B9A0-AF13BCC1C1D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9541EF61-CF7B-41B0-B2A5-C05C9E190F66}" type="pres">
      <dgm:prSet presAssocID="{EF8A2ABC-7616-4F3B-921A-16E3777A8FF2}" presName="spacer" presStyleCnt="0"/>
      <dgm:spPr/>
    </dgm:pt>
    <dgm:pt modelId="{77B6CA86-1A71-404F-9666-CCFE4D0FE23C}" type="pres">
      <dgm:prSet presAssocID="{29BC8FA0-8311-4703-A693-1F08815C585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E2ED674-1407-48C9-AE91-B42D02498F61}" type="pres">
      <dgm:prSet presAssocID="{9C6E01DF-7201-42F9-A158-5F36190817D4}" presName="spacer" presStyleCnt="0"/>
      <dgm:spPr/>
    </dgm:pt>
    <dgm:pt modelId="{05B2AD1C-25DE-4A6A-AD04-2A33CC859894}" type="pres">
      <dgm:prSet presAssocID="{047976F3-94FA-4BDE-B06D-993CB489D8DE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5ACC7303-158A-408A-80B5-930C12FEEF1F}" type="presOf" srcId="{08C01BC0-7EBF-4B9B-B21C-75414751D226}" destId="{33F12307-1D73-4F2B-85E9-C7297D04EE2A}" srcOrd="0" destOrd="0" presId="urn:microsoft.com/office/officeart/2005/8/layout/vList2"/>
    <dgm:cxn modelId="{CAB36C07-B0E0-4866-A596-A0ED544B415E}" srcId="{42498FE3-7F03-4A5B-8FDC-839CFCC21188}" destId="{29BC8FA0-8311-4703-A693-1F08815C5857}" srcOrd="3" destOrd="0" parTransId="{D8D6C0CC-6AC7-417C-A67D-EC4C7B2E8321}" sibTransId="{9C6E01DF-7201-42F9-A158-5F36190817D4}"/>
    <dgm:cxn modelId="{D2DA6D09-2A73-4594-AF5D-FD936C241C05}" type="presOf" srcId="{29BC8FA0-8311-4703-A693-1F08815C5857}" destId="{77B6CA86-1A71-404F-9666-CCFE4D0FE23C}" srcOrd="0" destOrd="0" presId="urn:microsoft.com/office/officeart/2005/8/layout/vList2"/>
    <dgm:cxn modelId="{3AD8122E-984F-49EF-9547-A4378419BC5F}" srcId="{42498FE3-7F03-4A5B-8FDC-839CFCC21188}" destId="{047976F3-94FA-4BDE-B06D-993CB489D8DE}" srcOrd="4" destOrd="0" parTransId="{611EB013-C830-400A-92D2-CE7FDBF9307A}" sibTransId="{A747DC86-3E2A-4E67-B74E-0DCED7438F1A}"/>
    <dgm:cxn modelId="{E0DECF5F-223E-4D7C-BE3C-C634531F2EB9}" srcId="{42498FE3-7F03-4A5B-8FDC-839CFCC21188}" destId="{08C01BC0-7EBF-4B9B-B21C-75414751D226}" srcOrd="1" destOrd="0" parTransId="{6CA12B3D-5E0A-4180-96A5-B2403B88CE92}" sibTransId="{A382D6CE-4927-4E4A-8A0C-61761931C1E4}"/>
    <dgm:cxn modelId="{C8DF0F6E-51D0-46AC-BC31-8C36A7B3111D}" type="presOf" srcId="{047976F3-94FA-4BDE-B06D-993CB489D8DE}" destId="{05B2AD1C-25DE-4A6A-AD04-2A33CC859894}" srcOrd="0" destOrd="0" presId="urn:microsoft.com/office/officeart/2005/8/layout/vList2"/>
    <dgm:cxn modelId="{A38B517D-BD09-4F70-A7B4-0F2163FC395A}" srcId="{42498FE3-7F03-4A5B-8FDC-839CFCC21188}" destId="{0C899449-E43D-4FDF-A8DC-FF9FB98926C7}" srcOrd="0" destOrd="0" parTransId="{076E8FBE-8F66-46B2-9CFF-405C23A65A33}" sibTransId="{93497F07-C2DF-4A03-953A-A03EA546EDFF}"/>
    <dgm:cxn modelId="{B20E118D-2B84-411C-BF37-FE40135A1B74}" type="presOf" srcId="{0C899449-E43D-4FDF-A8DC-FF9FB98926C7}" destId="{EEF3AF73-AC93-448B-84AA-D2476D8A049E}" srcOrd="0" destOrd="0" presId="urn:microsoft.com/office/officeart/2005/8/layout/vList2"/>
    <dgm:cxn modelId="{55533493-8FF0-40E1-B000-885E11DBB658}" type="presOf" srcId="{B82A1B2F-9583-48B7-B9A0-AF13BCC1C1DB}" destId="{4D5A2EA0-1D38-40D5-A027-A17CE86789E7}" srcOrd="0" destOrd="0" presId="urn:microsoft.com/office/officeart/2005/8/layout/vList2"/>
    <dgm:cxn modelId="{6AE17EB5-F8E7-444B-85B3-4A23FE136A10}" srcId="{42498FE3-7F03-4A5B-8FDC-839CFCC21188}" destId="{B82A1B2F-9583-48B7-B9A0-AF13BCC1C1DB}" srcOrd="2" destOrd="0" parTransId="{ED8EE03E-ACCA-4EB5-94CC-146EE6209630}" sibTransId="{EF8A2ABC-7616-4F3B-921A-16E3777A8FF2}"/>
    <dgm:cxn modelId="{73412CFE-053C-4AF4-B499-7AC080CF8858}" type="presOf" srcId="{42498FE3-7F03-4A5B-8FDC-839CFCC21188}" destId="{03C162CC-183D-4A8B-9006-DE25DCCE1152}" srcOrd="0" destOrd="0" presId="urn:microsoft.com/office/officeart/2005/8/layout/vList2"/>
    <dgm:cxn modelId="{E2E765A4-69CA-49B5-B5CF-9BAFDAB69B3A}" type="presParOf" srcId="{03C162CC-183D-4A8B-9006-DE25DCCE1152}" destId="{EEF3AF73-AC93-448B-84AA-D2476D8A049E}" srcOrd="0" destOrd="0" presId="urn:microsoft.com/office/officeart/2005/8/layout/vList2"/>
    <dgm:cxn modelId="{36ABE182-08DC-430E-8F71-EAECEACADC6D}" type="presParOf" srcId="{03C162CC-183D-4A8B-9006-DE25DCCE1152}" destId="{89319557-F4D0-4197-9F31-C2F50C9796DE}" srcOrd="1" destOrd="0" presId="urn:microsoft.com/office/officeart/2005/8/layout/vList2"/>
    <dgm:cxn modelId="{93EA30AB-0BBB-4209-985B-AFF7A48299B4}" type="presParOf" srcId="{03C162CC-183D-4A8B-9006-DE25DCCE1152}" destId="{33F12307-1D73-4F2B-85E9-C7297D04EE2A}" srcOrd="2" destOrd="0" presId="urn:microsoft.com/office/officeart/2005/8/layout/vList2"/>
    <dgm:cxn modelId="{F8099523-602A-4F11-8468-15BFCEA3B006}" type="presParOf" srcId="{03C162CC-183D-4A8B-9006-DE25DCCE1152}" destId="{BF2CBEFA-0776-4D13-B566-F53F5F036A70}" srcOrd="3" destOrd="0" presId="urn:microsoft.com/office/officeart/2005/8/layout/vList2"/>
    <dgm:cxn modelId="{96B393F8-8958-4C44-9085-7EE2DC49D170}" type="presParOf" srcId="{03C162CC-183D-4A8B-9006-DE25DCCE1152}" destId="{4D5A2EA0-1D38-40D5-A027-A17CE86789E7}" srcOrd="4" destOrd="0" presId="urn:microsoft.com/office/officeart/2005/8/layout/vList2"/>
    <dgm:cxn modelId="{202411E2-6598-4FE7-A920-701A5231EA3B}" type="presParOf" srcId="{03C162CC-183D-4A8B-9006-DE25DCCE1152}" destId="{9541EF61-CF7B-41B0-B2A5-C05C9E190F66}" srcOrd="5" destOrd="0" presId="urn:microsoft.com/office/officeart/2005/8/layout/vList2"/>
    <dgm:cxn modelId="{BDC992DE-58B1-4326-B956-517F704945F9}" type="presParOf" srcId="{03C162CC-183D-4A8B-9006-DE25DCCE1152}" destId="{77B6CA86-1A71-404F-9666-CCFE4D0FE23C}" srcOrd="6" destOrd="0" presId="urn:microsoft.com/office/officeart/2005/8/layout/vList2"/>
    <dgm:cxn modelId="{386FDFBC-5A80-48E9-BE76-FC7BCCA98FE1}" type="presParOf" srcId="{03C162CC-183D-4A8B-9006-DE25DCCE1152}" destId="{6E2ED674-1407-48C9-AE91-B42D02498F61}" srcOrd="7" destOrd="0" presId="urn:microsoft.com/office/officeart/2005/8/layout/vList2"/>
    <dgm:cxn modelId="{00F84747-0FFD-40B8-870B-D25AA3DC7DB3}" type="presParOf" srcId="{03C162CC-183D-4A8B-9006-DE25DCCE1152}" destId="{05B2AD1C-25DE-4A6A-AD04-2A33CC85989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87E6BB-0B95-485A-9DD0-8FEC937A35C5}" type="doc">
      <dgm:prSet loTypeId="urn:microsoft.com/office/officeart/2005/8/layout/list1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0C82DB6F-E77E-4ADF-AA96-06B56AEF651F}">
      <dgm:prSet custT="1"/>
      <dgm:spPr/>
      <dgm:t>
        <a:bodyPr/>
        <a:lstStyle/>
        <a:p>
          <a:pPr rtl="0"/>
          <a:r>
            <a:rPr lang="en-GB" sz="1400" b="1" dirty="0">
              <a:latin typeface="Sitka Subheading" panose="02000505000000020004" pitchFamily="2" charset="0"/>
            </a:rPr>
            <a:t>Can a patient on a monthly monoclonal against CGRP have Rimegepant as an acute therapy? </a:t>
          </a:r>
        </a:p>
      </dgm:t>
    </dgm:pt>
    <dgm:pt modelId="{F2F00DB0-22C2-4EF0-BF1B-A4EB17DFEFEA}" type="parTrans" cxnId="{2A5C15C0-1388-478B-8E1B-72E9283D28F1}">
      <dgm:prSet/>
      <dgm:spPr/>
      <dgm:t>
        <a:bodyPr/>
        <a:lstStyle/>
        <a:p>
          <a:endParaRPr lang="en-GB"/>
        </a:p>
      </dgm:t>
    </dgm:pt>
    <dgm:pt modelId="{1B9680F2-5087-43C6-9A2E-845D282013EA}" type="sibTrans" cxnId="{2A5C15C0-1388-478B-8E1B-72E9283D28F1}">
      <dgm:prSet/>
      <dgm:spPr/>
      <dgm:t>
        <a:bodyPr/>
        <a:lstStyle/>
        <a:p>
          <a:endParaRPr lang="en-GB"/>
        </a:p>
      </dgm:t>
    </dgm:pt>
    <dgm:pt modelId="{BC443290-7D16-43DF-9DFB-B1AEFB5E89CA}">
      <dgm:prSet custT="1"/>
      <dgm:spPr/>
      <dgm:t>
        <a:bodyPr/>
        <a:lstStyle/>
        <a:p>
          <a:pPr rtl="0"/>
          <a:r>
            <a:rPr lang="en-GB" sz="1600" b="1" dirty="0">
              <a:latin typeface="Sitka Subheading" panose="02000505000000020004" pitchFamily="2" charset="0"/>
            </a:rPr>
            <a:t>YES</a:t>
          </a:r>
        </a:p>
      </dgm:t>
    </dgm:pt>
    <dgm:pt modelId="{48CA89A9-4CD6-4ABB-8716-F8900789B06B}" type="parTrans" cxnId="{8A6F40B6-5EEC-4A41-A95B-7A23B29CE639}">
      <dgm:prSet/>
      <dgm:spPr/>
      <dgm:t>
        <a:bodyPr/>
        <a:lstStyle/>
        <a:p>
          <a:endParaRPr lang="en-GB"/>
        </a:p>
      </dgm:t>
    </dgm:pt>
    <dgm:pt modelId="{06B67EE9-E8DB-49FD-90DC-81A3EF723526}" type="sibTrans" cxnId="{8A6F40B6-5EEC-4A41-A95B-7A23B29CE639}">
      <dgm:prSet/>
      <dgm:spPr/>
      <dgm:t>
        <a:bodyPr/>
        <a:lstStyle/>
        <a:p>
          <a:endParaRPr lang="en-GB"/>
        </a:p>
      </dgm:t>
    </dgm:pt>
    <dgm:pt modelId="{F238231A-9AAC-49CE-9222-3A0F398EB46A}">
      <dgm:prSet custT="1"/>
      <dgm:spPr/>
      <dgm:t>
        <a:bodyPr/>
        <a:lstStyle/>
        <a:p>
          <a:pPr rtl="0"/>
          <a:r>
            <a:rPr lang="en-GB" sz="1400" b="1" dirty="0">
              <a:latin typeface="Sitka Subheading" panose="02000505000000020004" pitchFamily="2" charset="0"/>
            </a:rPr>
            <a:t>Can a patient on Rimegepant for prevention use Rimegepant as an acute therapy? </a:t>
          </a:r>
        </a:p>
      </dgm:t>
    </dgm:pt>
    <dgm:pt modelId="{2108A671-16EB-4F58-896B-361C318C7458}" type="parTrans" cxnId="{580392B8-BBFC-4810-B344-EFD3F7730EF5}">
      <dgm:prSet/>
      <dgm:spPr/>
      <dgm:t>
        <a:bodyPr/>
        <a:lstStyle/>
        <a:p>
          <a:endParaRPr lang="en-GB"/>
        </a:p>
      </dgm:t>
    </dgm:pt>
    <dgm:pt modelId="{2CB5DC4E-2430-41B5-9433-EE6628BA18D1}" type="sibTrans" cxnId="{580392B8-BBFC-4810-B344-EFD3F7730EF5}">
      <dgm:prSet/>
      <dgm:spPr/>
      <dgm:t>
        <a:bodyPr/>
        <a:lstStyle/>
        <a:p>
          <a:endParaRPr lang="en-GB"/>
        </a:p>
      </dgm:t>
    </dgm:pt>
    <dgm:pt modelId="{E0249B02-94D9-4DBF-94D5-FE897ED00AC3}">
      <dgm:prSet custT="1"/>
      <dgm:spPr/>
      <dgm:t>
        <a:bodyPr/>
        <a:lstStyle/>
        <a:p>
          <a:pPr rtl="0"/>
          <a:r>
            <a:rPr lang="en-GB" sz="1600" b="1" dirty="0">
              <a:latin typeface="Sitka Subheading" panose="02000505000000020004" pitchFamily="2" charset="0"/>
            </a:rPr>
            <a:t>YES</a:t>
          </a:r>
        </a:p>
      </dgm:t>
    </dgm:pt>
    <dgm:pt modelId="{6460C901-E1BD-4430-A13F-1A28935235BC}" type="parTrans" cxnId="{C75A92BE-3AA0-4666-B212-36E2DA959A87}">
      <dgm:prSet/>
      <dgm:spPr/>
      <dgm:t>
        <a:bodyPr/>
        <a:lstStyle/>
        <a:p>
          <a:endParaRPr lang="en-GB"/>
        </a:p>
      </dgm:t>
    </dgm:pt>
    <dgm:pt modelId="{07DA1D01-BC67-4205-84F6-9BB6DB656B38}" type="sibTrans" cxnId="{C75A92BE-3AA0-4666-B212-36E2DA959A87}">
      <dgm:prSet/>
      <dgm:spPr/>
      <dgm:t>
        <a:bodyPr/>
        <a:lstStyle/>
        <a:p>
          <a:endParaRPr lang="en-GB"/>
        </a:p>
      </dgm:t>
    </dgm:pt>
    <dgm:pt modelId="{9D4F21F3-CD0B-4715-9DC9-15162AE1F8D0}">
      <dgm:prSet custT="1"/>
      <dgm:spPr/>
      <dgm:t>
        <a:bodyPr/>
        <a:lstStyle/>
        <a:p>
          <a:pPr rtl="0"/>
          <a:r>
            <a:rPr lang="en-GB" sz="1400" b="1" dirty="0">
              <a:latin typeface="Sitka Subheading" panose="02000505000000020004" pitchFamily="2" charset="0"/>
            </a:rPr>
            <a:t>Can a patient on </a:t>
          </a:r>
          <a:r>
            <a:rPr lang="en-GB" sz="1400" b="1" dirty="0" err="1">
              <a:latin typeface="Sitka Subheading" panose="02000505000000020004" pitchFamily="2" charset="0"/>
            </a:rPr>
            <a:t>Atogepant</a:t>
          </a:r>
          <a:r>
            <a:rPr lang="en-GB" sz="1400" b="1" dirty="0">
              <a:latin typeface="Sitka Subheading" panose="02000505000000020004" pitchFamily="2" charset="0"/>
            </a:rPr>
            <a:t> as an preventer therapy use Rimegepant as an acute therapy ? </a:t>
          </a:r>
        </a:p>
      </dgm:t>
    </dgm:pt>
    <dgm:pt modelId="{09B6859A-C8D0-4CA8-8420-4C39FAE7374F}" type="parTrans" cxnId="{879B52CE-31C9-499C-AFBC-14BFE51B7042}">
      <dgm:prSet/>
      <dgm:spPr/>
      <dgm:t>
        <a:bodyPr/>
        <a:lstStyle/>
        <a:p>
          <a:endParaRPr lang="en-GB"/>
        </a:p>
      </dgm:t>
    </dgm:pt>
    <dgm:pt modelId="{F9C37FF4-3A0C-4C5C-B5C0-401CE1EB5946}" type="sibTrans" cxnId="{879B52CE-31C9-499C-AFBC-14BFE51B7042}">
      <dgm:prSet/>
      <dgm:spPr/>
      <dgm:t>
        <a:bodyPr/>
        <a:lstStyle/>
        <a:p>
          <a:endParaRPr lang="en-GB"/>
        </a:p>
      </dgm:t>
    </dgm:pt>
    <dgm:pt modelId="{B1D2D41A-B626-479D-BEB1-FFB7DDC70E8A}">
      <dgm:prSet custT="1"/>
      <dgm:spPr/>
      <dgm:t>
        <a:bodyPr/>
        <a:lstStyle/>
        <a:p>
          <a:pPr rtl="0"/>
          <a:r>
            <a:rPr lang="en-GB" sz="1600" b="1" dirty="0">
              <a:latin typeface="Sitka Subheading" panose="02000505000000020004" pitchFamily="2" charset="0"/>
            </a:rPr>
            <a:t>YES</a:t>
          </a:r>
        </a:p>
      </dgm:t>
    </dgm:pt>
    <dgm:pt modelId="{B49AA60B-340E-473F-8F56-DDF85D2AC962}" type="parTrans" cxnId="{4F7007E7-26CB-4AF8-9393-F08A096C4137}">
      <dgm:prSet/>
      <dgm:spPr/>
      <dgm:t>
        <a:bodyPr/>
        <a:lstStyle/>
        <a:p>
          <a:endParaRPr lang="en-GB"/>
        </a:p>
      </dgm:t>
    </dgm:pt>
    <dgm:pt modelId="{7D09A799-B66D-4F81-AF91-318AC515D636}" type="sibTrans" cxnId="{4F7007E7-26CB-4AF8-9393-F08A096C4137}">
      <dgm:prSet/>
      <dgm:spPr/>
      <dgm:t>
        <a:bodyPr/>
        <a:lstStyle/>
        <a:p>
          <a:endParaRPr lang="en-GB"/>
        </a:p>
      </dgm:t>
    </dgm:pt>
    <dgm:pt modelId="{979A85D1-135B-4DA8-BC9D-ED82CB6A3B59}" type="pres">
      <dgm:prSet presAssocID="{BF87E6BB-0B95-485A-9DD0-8FEC937A35C5}" presName="linear" presStyleCnt="0">
        <dgm:presLayoutVars>
          <dgm:dir/>
          <dgm:animLvl val="lvl"/>
          <dgm:resizeHandles val="exact"/>
        </dgm:presLayoutVars>
      </dgm:prSet>
      <dgm:spPr/>
    </dgm:pt>
    <dgm:pt modelId="{9C4C6B3E-4666-499E-AFBF-4B6C178C185D}" type="pres">
      <dgm:prSet presAssocID="{0C82DB6F-E77E-4ADF-AA96-06B56AEF651F}" presName="parentLin" presStyleCnt="0"/>
      <dgm:spPr/>
    </dgm:pt>
    <dgm:pt modelId="{06EF12A6-B56E-4791-BADA-BFE037C31A96}" type="pres">
      <dgm:prSet presAssocID="{0C82DB6F-E77E-4ADF-AA96-06B56AEF651F}" presName="parentLeftMargin" presStyleLbl="node1" presStyleIdx="0" presStyleCnt="3"/>
      <dgm:spPr/>
    </dgm:pt>
    <dgm:pt modelId="{B4910139-49FE-4C81-A24D-0DC0B6E8D2FE}" type="pres">
      <dgm:prSet presAssocID="{0C82DB6F-E77E-4ADF-AA96-06B56AEF651F}" presName="parentText" presStyleLbl="node1" presStyleIdx="0" presStyleCnt="3" custScaleY="288461">
        <dgm:presLayoutVars>
          <dgm:chMax val="0"/>
          <dgm:bulletEnabled val="1"/>
        </dgm:presLayoutVars>
      </dgm:prSet>
      <dgm:spPr/>
    </dgm:pt>
    <dgm:pt modelId="{4868A5A2-5B90-4376-B95F-4418D018F95A}" type="pres">
      <dgm:prSet presAssocID="{0C82DB6F-E77E-4ADF-AA96-06B56AEF651F}" presName="negativeSpace" presStyleCnt="0"/>
      <dgm:spPr/>
    </dgm:pt>
    <dgm:pt modelId="{99145CA8-01FA-4918-A2BF-80FF44ECD7DC}" type="pres">
      <dgm:prSet presAssocID="{0C82DB6F-E77E-4ADF-AA96-06B56AEF651F}" presName="childText" presStyleLbl="conFgAcc1" presStyleIdx="0" presStyleCnt="3">
        <dgm:presLayoutVars>
          <dgm:bulletEnabled val="1"/>
        </dgm:presLayoutVars>
      </dgm:prSet>
      <dgm:spPr/>
    </dgm:pt>
    <dgm:pt modelId="{070BC0DE-2678-43F1-820F-20A26478A566}" type="pres">
      <dgm:prSet presAssocID="{1B9680F2-5087-43C6-9A2E-845D282013EA}" presName="spaceBetweenRectangles" presStyleCnt="0"/>
      <dgm:spPr/>
    </dgm:pt>
    <dgm:pt modelId="{961CD586-C2F8-4390-88D2-AF00F6187F30}" type="pres">
      <dgm:prSet presAssocID="{F238231A-9AAC-49CE-9222-3A0F398EB46A}" presName="parentLin" presStyleCnt="0"/>
      <dgm:spPr/>
    </dgm:pt>
    <dgm:pt modelId="{E68D39E0-ABC0-46F4-BEB3-318DE3367770}" type="pres">
      <dgm:prSet presAssocID="{F238231A-9AAC-49CE-9222-3A0F398EB46A}" presName="parentLeftMargin" presStyleLbl="node1" presStyleIdx="0" presStyleCnt="3"/>
      <dgm:spPr/>
    </dgm:pt>
    <dgm:pt modelId="{8D7B4220-5DD9-4CAA-952E-05FCEE90E27D}" type="pres">
      <dgm:prSet presAssocID="{F238231A-9AAC-49CE-9222-3A0F398EB46A}" presName="parentText" presStyleLbl="node1" presStyleIdx="1" presStyleCnt="3" custScaleY="261988">
        <dgm:presLayoutVars>
          <dgm:chMax val="0"/>
          <dgm:bulletEnabled val="1"/>
        </dgm:presLayoutVars>
      </dgm:prSet>
      <dgm:spPr/>
    </dgm:pt>
    <dgm:pt modelId="{FE45D9E9-D52F-4C08-8819-C76BC336FFA2}" type="pres">
      <dgm:prSet presAssocID="{F238231A-9AAC-49CE-9222-3A0F398EB46A}" presName="negativeSpace" presStyleCnt="0"/>
      <dgm:spPr/>
    </dgm:pt>
    <dgm:pt modelId="{6AF8FF1A-4546-4568-83D2-C497B04586F5}" type="pres">
      <dgm:prSet presAssocID="{F238231A-9AAC-49CE-9222-3A0F398EB46A}" presName="childText" presStyleLbl="conFgAcc1" presStyleIdx="1" presStyleCnt="3">
        <dgm:presLayoutVars>
          <dgm:bulletEnabled val="1"/>
        </dgm:presLayoutVars>
      </dgm:prSet>
      <dgm:spPr/>
    </dgm:pt>
    <dgm:pt modelId="{B203D353-3323-41E7-8776-F7F8366A758C}" type="pres">
      <dgm:prSet presAssocID="{2CB5DC4E-2430-41B5-9433-EE6628BA18D1}" presName="spaceBetweenRectangles" presStyleCnt="0"/>
      <dgm:spPr/>
    </dgm:pt>
    <dgm:pt modelId="{53CA0336-450C-4D8E-8B6E-DD15191C0D6C}" type="pres">
      <dgm:prSet presAssocID="{9D4F21F3-CD0B-4715-9DC9-15162AE1F8D0}" presName="parentLin" presStyleCnt="0"/>
      <dgm:spPr/>
    </dgm:pt>
    <dgm:pt modelId="{43EECB08-A122-47BD-A531-F715FD071619}" type="pres">
      <dgm:prSet presAssocID="{9D4F21F3-CD0B-4715-9DC9-15162AE1F8D0}" presName="parentLeftMargin" presStyleLbl="node1" presStyleIdx="1" presStyleCnt="3"/>
      <dgm:spPr/>
    </dgm:pt>
    <dgm:pt modelId="{EB3C2201-CDAC-4165-B1A7-DFA5539FCD63}" type="pres">
      <dgm:prSet presAssocID="{9D4F21F3-CD0B-4715-9DC9-15162AE1F8D0}" presName="parentText" presStyleLbl="node1" presStyleIdx="2" presStyleCnt="3" custScaleY="262495">
        <dgm:presLayoutVars>
          <dgm:chMax val="0"/>
          <dgm:bulletEnabled val="1"/>
        </dgm:presLayoutVars>
      </dgm:prSet>
      <dgm:spPr/>
    </dgm:pt>
    <dgm:pt modelId="{6C307567-7365-41DE-BA86-184885D49D00}" type="pres">
      <dgm:prSet presAssocID="{9D4F21F3-CD0B-4715-9DC9-15162AE1F8D0}" presName="negativeSpace" presStyleCnt="0"/>
      <dgm:spPr/>
    </dgm:pt>
    <dgm:pt modelId="{417CC8E7-D9C3-4850-A983-FE735B38844D}" type="pres">
      <dgm:prSet presAssocID="{9D4F21F3-CD0B-4715-9DC9-15162AE1F8D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0C8FA05-E8B5-4BE6-8F65-91EC92F047C1}" type="presOf" srcId="{F238231A-9AAC-49CE-9222-3A0F398EB46A}" destId="{E68D39E0-ABC0-46F4-BEB3-318DE3367770}" srcOrd="0" destOrd="0" presId="urn:microsoft.com/office/officeart/2005/8/layout/list1"/>
    <dgm:cxn modelId="{AA180D0A-4EA4-4CD4-9D46-0606B8E66229}" type="presOf" srcId="{9D4F21F3-CD0B-4715-9DC9-15162AE1F8D0}" destId="{EB3C2201-CDAC-4165-B1A7-DFA5539FCD63}" srcOrd="1" destOrd="0" presId="urn:microsoft.com/office/officeart/2005/8/layout/list1"/>
    <dgm:cxn modelId="{FB22C935-CF77-4E7E-870A-8B36637D912F}" type="presOf" srcId="{E0249B02-94D9-4DBF-94D5-FE897ED00AC3}" destId="{6AF8FF1A-4546-4568-83D2-C497B04586F5}" srcOrd="0" destOrd="0" presId="urn:microsoft.com/office/officeart/2005/8/layout/list1"/>
    <dgm:cxn modelId="{89586A40-329D-4407-BBE2-CB60F99E0D6A}" type="presOf" srcId="{BF87E6BB-0B95-485A-9DD0-8FEC937A35C5}" destId="{979A85D1-135B-4DA8-BC9D-ED82CB6A3B59}" srcOrd="0" destOrd="0" presId="urn:microsoft.com/office/officeart/2005/8/layout/list1"/>
    <dgm:cxn modelId="{B7913E5C-070B-4617-BB70-9BA869638278}" type="presOf" srcId="{BC443290-7D16-43DF-9DFB-B1AEFB5E89CA}" destId="{99145CA8-01FA-4918-A2BF-80FF44ECD7DC}" srcOrd="0" destOrd="0" presId="urn:microsoft.com/office/officeart/2005/8/layout/list1"/>
    <dgm:cxn modelId="{DA2C9158-EE0A-4CBB-B77F-76CAB2581468}" type="presOf" srcId="{9D4F21F3-CD0B-4715-9DC9-15162AE1F8D0}" destId="{43EECB08-A122-47BD-A531-F715FD071619}" srcOrd="0" destOrd="0" presId="urn:microsoft.com/office/officeart/2005/8/layout/list1"/>
    <dgm:cxn modelId="{39EA4983-2386-4A9E-9413-52A5E990E874}" type="presOf" srcId="{B1D2D41A-B626-479D-BEB1-FFB7DDC70E8A}" destId="{417CC8E7-D9C3-4850-A983-FE735B38844D}" srcOrd="0" destOrd="0" presId="urn:microsoft.com/office/officeart/2005/8/layout/list1"/>
    <dgm:cxn modelId="{193B8D8D-94B2-46EC-9C7C-95D1C7CDC435}" type="presOf" srcId="{F238231A-9AAC-49CE-9222-3A0F398EB46A}" destId="{8D7B4220-5DD9-4CAA-952E-05FCEE90E27D}" srcOrd="1" destOrd="0" presId="urn:microsoft.com/office/officeart/2005/8/layout/list1"/>
    <dgm:cxn modelId="{8A6F40B6-5EEC-4A41-A95B-7A23B29CE639}" srcId="{0C82DB6F-E77E-4ADF-AA96-06B56AEF651F}" destId="{BC443290-7D16-43DF-9DFB-B1AEFB5E89CA}" srcOrd="0" destOrd="0" parTransId="{48CA89A9-4CD6-4ABB-8716-F8900789B06B}" sibTransId="{06B67EE9-E8DB-49FD-90DC-81A3EF723526}"/>
    <dgm:cxn modelId="{580392B8-BBFC-4810-B344-EFD3F7730EF5}" srcId="{BF87E6BB-0B95-485A-9DD0-8FEC937A35C5}" destId="{F238231A-9AAC-49CE-9222-3A0F398EB46A}" srcOrd="1" destOrd="0" parTransId="{2108A671-16EB-4F58-896B-361C318C7458}" sibTransId="{2CB5DC4E-2430-41B5-9433-EE6628BA18D1}"/>
    <dgm:cxn modelId="{A1C23AB9-865F-4221-83D4-89E60FBC30E1}" type="presOf" srcId="{0C82DB6F-E77E-4ADF-AA96-06B56AEF651F}" destId="{B4910139-49FE-4C81-A24D-0DC0B6E8D2FE}" srcOrd="1" destOrd="0" presId="urn:microsoft.com/office/officeart/2005/8/layout/list1"/>
    <dgm:cxn modelId="{C75A92BE-3AA0-4666-B212-36E2DA959A87}" srcId="{F238231A-9AAC-49CE-9222-3A0F398EB46A}" destId="{E0249B02-94D9-4DBF-94D5-FE897ED00AC3}" srcOrd="0" destOrd="0" parTransId="{6460C901-E1BD-4430-A13F-1A28935235BC}" sibTransId="{07DA1D01-BC67-4205-84F6-9BB6DB656B38}"/>
    <dgm:cxn modelId="{2A5C15C0-1388-478B-8E1B-72E9283D28F1}" srcId="{BF87E6BB-0B95-485A-9DD0-8FEC937A35C5}" destId="{0C82DB6F-E77E-4ADF-AA96-06B56AEF651F}" srcOrd="0" destOrd="0" parTransId="{F2F00DB0-22C2-4EF0-BF1B-A4EB17DFEFEA}" sibTransId="{1B9680F2-5087-43C6-9A2E-845D282013EA}"/>
    <dgm:cxn modelId="{879B52CE-31C9-499C-AFBC-14BFE51B7042}" srcId="{BF87E6BB-0B95-485A-9DD0-8FEC937A35C5}" destId="{9D4F21F3-CD0B-4715-9DC9-15162AE1F8D0}" srcOrd="2" destOrd="0" parTransId="{09B6859A-C8D0-4CA8-8420-4C39FAE7374F}" sibTransId="{F9C37FF4-3A0C-4C5C-B5C0-401CE1EB5946}"/>
    <dgm:cxn modelId="{4F7007E7-26CB-4AF8-9393-F08A096C4137}" srcId="{9D4F21F3-CD0B-4715-9DC9-15162AE1F8D0}" destId="{B1D2D41A-B626-479D-BEB1-FFB7DDC70E8A}" srcOrd="0" destOrd="0" parTransId="{B49AA60B-340E-473F-8F56-DDF85D2AC962}" sibTransId="{7D09A799-B66D-4F81-AF91-318AC515D636}"/>
    <dgm:cxn modelId="{EAA0C7F9-A31C-4B81-B025-C2BDB9E55DF2}" type="presOf" srcId="{0C82DB6F-E77E-4ADF-AA96-06B56AEF651F}" destId="{06EF12A6-B56E-4791-BADA-BFE037C31A96}" srcOrd="0" destOrd="0" presId="urn:microsoft.com/office/officeart/2005/8/layout/list1"/>
    <dgm:cxn modelId="{1B7FD90F-292E-49DB-AB9A-049F4DA99521}" type="presParOf" srcId="{979A85D1-135B-4DA8-BC9D-ED82CB6A3B59}" destId="{9C4C6B3E-4666-499E-AFBF-4B6C178C185D}" srcOrd="0" destOrd="0" presId="urn:microsoft.com/office/officeart/2005/8/layout/list1"/>
    <dgm:cxn modelId="{4B0271C1-A227-4507-8FE9-D8D2480CC89B}" type="presParOf" srcId="{9C4C6B3E-4666-499E-AFBF-4B6C178C185D}" destId="{06EF12A6-B56E-4791-BADA-BFE037C31A96}" srcOrd="0" destOrd="0" presId="urn:microsoft.com/office/officeart/2005/8/layout/list1"/>
    <dgm:cxn modelId="{9B22AB5B-DA62-4002-A703-2F75DF8887CB}" type="presParOf" srcId="{9C4C6B3E-4666-499E-AFBF-4B6C178C185D}" destId="{B4910139-49FE-4C81-A24D-0DC0B6E8D2FE}" srcOrd="1" destOrd="0" presId="urn:microsoft.com/office/officeart/2005/8/layout/list1"/>
    <dgm:cxn modelId="{0B15C5D1-635F-4A06-9CB9-196300C2D352}" type="presParOf" srcId="{979A85D1-135B-4DA8-BC9D-ED82CB6A3B59}" destId="{4868A5A2-5B90-4376-B95F-4418D018F95A}" srcOrd="1" destOrd="0" presId="urn:microsoft.com/office/officeart/2005/8/layout/list1"/>
    <dgm:cxn modelId="{B544FE30-78EC-41C3-86D2-793A44CEE611}" type="presParOf" srcId="{979A85D1-135B-4DA8-BC9D-ED82CB6A3B59}" destId="{99145CA8-01FA-4918-A2BF-80FF44ECD7DC}" srcOrd="2" destOrd="0" presId="urn:microsoft.com/office/officeart/2005/8/layout/list1"/>
    <dgm:cxn modelId="{9318DD05-F112-4291-AA89-83A72BCABE6D}" type="presParOf" srcId="{979A85D1-135B-4DA8-BC9D-ED82CB6A3B59}" destId="{070BC0DE-2678-43F1-820F-20A26478A566}" srcOrd="3" destOrd="0" presId="urn:microsoft.com/office/officeart/2005/8/layout/list1"/>
    <dgm:cxn modelId="{FE6931C4-AA25-4C56-9051-5F104A437853}" type="presParOf" srcId="{979A85D1-135B-4DA8-BC9D-ED82CB6A3B59}" destId="{961CD586-C2F8-4390-88D2-AF00F6187F30}" srcOrd="4" destOrd="0" presId="urn:microsoft.com/office/officeart/2005/8/layout/list1"/>
    <dgm:cxn modelId="{5E58F36F-E8E1-4853-B06E-763B196399DA}" type="presParOf" srcId="{961CD586-C2F8-4390-88D2-AF00F6187F30}" destId="{E68D39E0-ABC0-46F4-BEB3-318DE3367770}" srcOrd="0" destOrd="0" presId="urn:microsoft.com/office/officeart/2005/8/layout/list1"/>
    <dgm:cxn modelId="{E7BE6AAF-EC5C-41B5-AE94-EEDACF04F0C6}" type="presParOf" srcId="{961CD586-C2F8-4390-88D2-AF00F6187F30}" destId="{8D7B4220-5DD9-4CAA-952E-05FCEE90E27D}" srcOrd="1" destOrd="0" presId="urn:microsoft.com/office/officeart/2005/8/layout/list1"/>
    <dgm:cxn modelId="{E5B920DA-D6CE-4C8E-81EF-F225FA08F742}" type="presParOf" srcId="{979A85D1-135B-4DA8-BC9D-ED82CB6A3B59}" destId="{FE45D9E9-D52F-4C08-8819-C76BC336FFA2}" srcOrd="5" destOrd="0" presId="urn:microsoft.com/office/officeart/2005/8/layout/list1"/>
    <dgm:cxn modelId="{09714A36-8F90-40FE-9A08-F60F66192FCF}" type="presParOf" srcId="{979A85D1-135B-4DA8-BC9D-ED82CB6A3B59}" destId="{6AF8FF1A-4546-4568-83D2-C497B04586F5}" srcOrd="6" destOrd="0" presId="urn:microsoft.com/office/officeart/2005/8/layout/list1"/>
    <dgm:cxn modelId="{C23DFE1B-4684-4E2D-8991-EDAE6C30A631}" type="presParOf" srcId="{979A85D1-135B-4DA8-BC9D-ED82CB6A3B59}" destId="{B203D353-3323-41E7-8776-F7F8366A758C}" srcOrd="7" destOrd="0" presId="urn:microsoft.com/office/officeart/2005/8/layout/list1"/>
    <dgm:cxn modelId="{17A36860-A083-4670-BE73-413BA99CCE2C}" type="presParOf" srcId="{979A85D1-135B-4DA8-BC9D-ED82CB6A3B59}" destId="{53CA0336-450C-4D8E-8B6E-DD15191C0D6C}" srcOrd="8" destOrd="0" presId="urn:microsoft.com/office/officeart/2005/8/layout/list1"/>
    <dgm:cxn modelId="{71389076-B808-4DE6-9673-1FEF5AF0B4B4}" type="presParOf" srcId="{53CA0336-450C-4D8E-8B6E-DD15191C0D6C}" destId="{43EECB08-A122-47BD-A531-F715FD071619}" srcOrd="0" destOrd="0" presId="urn:microsoft.com/office/officeart/2005/8/layout/list1"/>
    <dgm:cxn modelId="{7C9A6722-890C-4C36-8213-1AE19D239795}" type="presParOf" srcId="{53CA0336-450C-4D8E-8B6E-DD15191C0D6C}" destId="{EB3C2201-CDAC-4165-B1A7-DFA5539FCD63}" srcOrd="1" destOrd="0" presId="urn:microsoft.com/office/officeart/2005/8/layout/list1"/>
    <dgm:cxn modelId="{DA4E7CF2-6BC6-450B-9E56-D0724C2D81B3}" type="presParOf" srcId="{979A85D1-135B-4DA8-BC9D-ED82CB6A3B59}" destId="{6C307567-7365-41DE-BA86-184885D49D00}" srcOrd="9" destOrd="0" presId="urn:microsoft.com/office/officeart/2005/8/layout/list1"/>
    <dgm:cxn modelId="{1880B85B-A12E-42E3-BF30-85FEE3DE41D7}" type="presParOf" srcId="{979A85D1-135B-4DA8-BC9D-ED82CB6A3B59}" destId="{417CC8E7-D9C3-4850-A983-FE735B38844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C8528-3463-40BA-80F2-CDBDFA5BA3BA}">
      <dsp:nvSpPr>
        <dsp:cNvPr id="0" name=""/>
        <dsp:cNvSpPr/>
      </dsp:nvSpPr>
      <dsp:spPr>
        <a:xfrm>
          <a:off x="0" y="412"/>
          <a:ext cx="8539359" cy="96499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42A1AC-2512-4489-B048-101EE67C27A8}">
      <dsp:nvSpPr>
        <dsp:cNvPr id="0" name=""/>
        <dsp:cNvSpPr/>
      </dsp:nvSpPr>
      <dsp:spPr>
        <a:xfrm>
          <a:off x="291910" y="217536"/>
          <a:ext cx="530746" cy="53074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68EF93-B87C-4630-96EB-1F8CA9A69178}">
      <dsp:nvSpPr>
        <dsp:cNvPr id="0" name=""/>
        <dsp:cNvSpPr/>
      </dsp:nvSpPr>
      <dsp:spPr>
        <a:xfrm>
          <a:off x="1114568" y="412"/>
          <a:ext cx="7424790" cy="964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129" tIns="102129" rIns="102129" bIns="10212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Landmark Study</a:t>
          </a:r>
          <a:endParaRPr lang="en-US" sz="2400" kern="1200" dirty="0"/>
        </a:p>
      </dsp:txBody>
      <dsp:txXfrm>
        <a:off x="1114568" y="412"/>
        <a:ext cx="7424790" cy="964994"/>
      </dsp:txXfrm>
    </dsp:sp>
    <dsp:sp modelId="{6F52BC7B-A34E-4CE1-8F44-BF2AE085A31B}">
      <dsp:nvSpPr>
        <dsp:cNvPr id="0" name=""/>
        <dsp:cNvSpPr/>
      </dsp:nvSpPr>
      <dsp:spPr>
        <a:xfrm>
          <a:off x="0" y="1206655"/>
          <a:ext cx="8539359" cy="96499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9B5B09-96DC-4047-9197-378D7440BC20}">
      <dsp:nvSpPr>
        <dsp:cNvPr id="0" name=""/>
        <dsp:cNvSpPr/>
      </dsp:nvSpPr>
      <dsp:spPr>
        <a:xfrm>
          <a:off x="291910" y="1423779"/>
          <a:ext cx="530746" cy="53074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0DC7FD-8237-4D81-BE32-91BBC97CE106}">
      <dsp:nvSpPr>
        <dsp:cNvPr id="0" name=""/>
        <dsp:cNvSpPr/>
      </dsp:nvSpPr>
      <dsp:spPr>
        <a:xfrm>
          <a:off x="1114568" y="1206655"/>
          <a:ext cx="3842711" cy="964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129" tIns="102129" rIns="102129" bIns="102129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Conclusion is “</a:t>
          </a:r>
          <a:r>
            <a:rPr lang="en-GB" sz="1600" b="1" kern="1200" dirty="0"/>
            <a:t>consider all disabling episodic headache with a normal physical examination to be migraine</a:t>
          </a:r>
          <a:r>
            <a:rPr lang="en-GB" sz="1600" kern="1200" dirty="0"/>
            <a:t>” : 94%</a:t>
          </a:r>
          <a:endParaRPr lang="en-US" sz="1600" kern="1200" dirty="0"/>
        </a:p>
      </dsp:txBody>
      <dsp:txXfrm>
        <a:off x="1114568" y="1206655"/>
        <a:ext cx="3842711" cy="964994"/>
      </dsp:txXfrm>
    </dsp:sp>
    <dsp:sp modelId="{A9600D32-E1F2-455B-847A-847FC6671BB7}">
      <dsp:nvSpPr>
        <dsp:cNvPr id="0" name=""/>
        <dsp:cNvSpPr/>
      </dsp:nvSpPr>
      <dsp:spPr>
        <a:xfrm>
          <a:off x="4957280" y="1206655"/>
          <a:ext cx="3582078" cy="964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129" tIns="102129" rIns="102129" bIns="102129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If patients were given a diagnosis of migraine by the assessing primary care physician, </a:t>
          </a:r>
          <a:r>
            <a:rPr lang="en-GB" sz="1400" b="1" kern="1200" dirty="0"/>
            <a:t>98%</a:t>
          </a:r>
          <a:r>
            <a:rPr lang="en-GB" sz="1400" kern="1200" dirty="0"/>
            <a:t> met ICHD criteria for migraine</a:t>
          </a:r>
          <a:endParaRPr lang="en-US" sz="1400" kern="1200" dirty="0"/>
        </a:p>
      </dsp:txBody>
      <dsp:txXfrm>
        <a:off x="4957280" y="1206655"/>
        <a:ext cx="3582078" cy="964994"/>
      </dsp:txXfrm>
    </dsp:sp>
    <dsp:sp modelId="{078C8FA1-A86D-4EDE-ACE3-F4032CC72770}">
      <dsp:nvSpPr>
        <dsp:cNvPr id="0" name=""/>
        <dsp:cNvSpPr/>
      </dsp:nvSpPr>
      <dsp:spPr>
        <a:xfrm>
          <a:off x="0" y="2412898"/>
          <a:ext cx="8539359" cy="96499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6A467B-2C39-4283-A895-5717CC202DC3}">
      <dsp:nvSpPr>
        <dsp:cNvPr id="0" name=""/>
        <dsp:cNvSpPr/>
      </dsp:nvSpPr>
      <dsp:spPr>
        <a:xfrm>
          <a:off x="291910" y="2630021"/>
          <a:ext cx="530746" cy="53074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0126A3-B1D0-41FC-857D-3D2765E944AB}">
      <dsp:nvSpPr>
        <dsp:cNvPr id="0" name=""/>
        <dsp:cNvSpPr/>
      </dsp:nvSpPr>
      <dsp:spPr>
        <a:xfrm>
          <a:off x="1114568" y="2412898"/>
          <a:ext cx="7424790" cy="964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129" tIns="102129" rIns="102129" bIns="102129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Of patients with non-migraine diagnosis of primary headache, diary evidence showed 82% had migraine, most common misdiagnosis is tension type headache or sinus headache</a:t>
          </a:r>
          <a:endParaRPr lang="en-US" sz="1600" kern="1200" dirty="0"/>
        </a:p>
      </dsp:txBody>
      <dsp:txXfrm>
        <a:off x="1114568" y="2412898"/>
        <a:ext cx="7424790" cy="9649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3AF73-AC93-448B-84AA-D2476D8A049E}">
      <dsp:nvSpPr>
        <dsp:cNvPr id="0" name=""/>
        <dsp:cNvSpPr/>
      </dsp:nvSpPr>
      <dsp:spPr>
        <a:xfrm>
          <a:off x="0" y="5793"/>
          <a:ext cx="4345725" cy="6364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May be lifelong but varies in impact, severity and frequency throughout life (epigenetics)</a:t>
          </a:r>
          <a:r>
            <a:rPr lang="en-GB" sz="1600" kern="1200" baseline="30000"/>
            <a:t>2</a:t>
          </a:r>
          <a:endParaRPr lang="en-US" sz="1600" kern="1200"/>
        </a:p>
      </dsp:txBody>
      <dsp:txXfrm>
        <a:off x="31070" y="36863"/>
        <a:ext cx="4283585" cy="574340"/>
      </dsp:txXfrm>
    </dsp:sp>
    <dsp:sp modelId="{33F12307-1D73-4F2B-85E9-C7297D04EE2A}">
      <dsp:nvSpPr>
        <dsp:cNvPr id="0" name=""/>
        <dsp:cNvSpPr/>
      </dsp:nvSpPr>
      <dsp:spPr>
        <a:xfrm>
          <a:off x="0" y="688353"/>
          <a:ext cx="4345725" cy="6364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Is a spectrum condition; attacks may be mild, moderate or severe</a:t>
          </a:r>
          <a:r>
            <a:rPr lang="en-GB" sz="1600" kern="1200" baseline="30000"/>
            <a:t>1</a:t>
          </a:r>
          <a:endParaRPr lang="en-US" sz="1600" kern="1200"/>
        </a:p>
      </dsp:txBody>
      <dsp:txXfrm>
        <a:off x="31070" y="719423"/>
        <a:ext cx="4283585" cy="574340"/>
      </dsp:txXfrm>
    </dsp:sp>
    <dsp:sp modelId="{4D5A2EA0-1D38-40D5-A027-A17CE86789E7}">
      <dsp:nvSpPr>
        <dsp:cNvPr id="0" name=""/>
        <dsp:cNvSpPr/>
      </dsp:nvSpPr>
      <dsp:spPr>
        <a:xfrm>
          <a:off x="0" y="1370913"/>
          <a:ext cx="4345725" cy="6364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Can lead to attacks which may start at any age; usually in early adulthood</a:t>
          </a:r>
          <a:r>
            <a:rPr lang="en-GB" sz="1600" kern="1200" baseline="30000"/>
            <a:t>3</a:t>
          </a:r>
          <a:endParaRPr lang="en-US" sz="1600" kern="1200"/>
        </a:p>
      </dsp:txBody>
      <dsp:txXfrm>
        <a:off x="31070" y="1401983"/>
        <a:ext cx="4283585" cy="574340"/>
      </dsp:txXfrm>
    </dsp:sp>
    <dsp:sp modelId="{77B6CA86-1A71-404F-9666-CCFE4D0FE23C}">
      <dsp:nvSpPr>
        <dsp:cNvPr id="0" name=""/>
        <dsp:cNvSpPr/>
      </dsp:nvSpPr>
      <dsp:spPr>
        <a:xfrm>
          <a:off x="0" y="2053473"/>
          <a:ext cx="4345725" cy="6364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Has a natural history, often eventually improving with age</a:t>
          </a:r>
          <a:r>
            <a:rPr lang="en-GB" sz="1600" kern="1200" baseline="30000"/>
            <a:t>2</a:t>
          </a:r>
          <a:endParaRPr lang="en-US" sz="1600" kern="1200"/>
        </a:p>
      </dsp:txBody>
      <dsp:txXfrm>
        <a:off x="31070" y="2084543"/>
        <a:ext cx="4283585" cy="574340"/>
      </dsp:txXfrm>
    </dsp:sp>
    <dsp:sp modelId="{05B2AD1C-25DE-4A6A-AD04-2A33CC859894}">
      <dsp:nvSpPr>
        <dsp:cNvPr id="0" name=""/>
        <dsp:cNvSpPr/>
      </dsp:nvSpPr>
      <dsp:spPr>
        <a:xfrm>
          <a:off x="0" y="2736033"/>
          <a:ext cx="4345725" cy="63648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Migraine is NOT just a bad headache</a:t>
          </a:r>
          <a:r>
            <a:rPr lang="en-GB" sz="1600" kern="1200" baseline="30000"/>
            <a:t>4</a:t>
          </a:r>
          <a:endParaRPr lang="en-US" sz="1600" kern="1200"/>
        </a:p>
      </dsp:txBody>
      <dsp:txXfrm>
        <a:off x="31070" y="2767103"/>
        <a:ext cx="4283585" cy="5743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145CA8-01FA-4918-A2BF-80FF44ECD7DC}">
      <dsp:nvSpPr>
        <dsp:cNvPr id="0" name=""/>
        <dsp:cNvSpPr/>
      </dsp:nvSpPr>
      <dsp:spPr>
        <a:xfrm>
          <a:off x="0" y="651397"/>
          <a:ext cx="8539359" cy="516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2749" tIns="166624" rIns="662749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1" kern="1200" dirty="0">
              <a:latin typeface="Sitka Subheading" panose="02000505000000020004" pitchFamily="2" charset="0"/>
            </a:rPr>
            <a:t>YES</a:t>
          </a:r>
        </a:p>
      </dsp:txBody>
      <dsp:txXfrm>
        <a:off x="0" y="651397"/>
        <a:ext cx="8539359" cy="516600"/>
      </dsp:txXfrm>
    </dsp:sp>
    <dsp:sp modelId="{B4910139-49FE-4C81-A24D-0DC0B6E8D2FE}">
      <dsp:nvSpPr>
        <dsp:cNvPr id="0" name=""/>
        <dsp:cNvSpPr/>
      </dsp:nvSpPr>
      <dsp:spPr>
        <a:xfrm>
          <a:off x="426550" y="88248"/>
          <a:ext cx="5971713" cy="68122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5937" tIns="0" rIns="225937" bIns="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Sitka Subheading" panose="02000505000000020004" pitchFamily="2" charset="0"/>
            </a:rPr>
            <a:t>Can a patient on a monthly monoclonal against CGRP have Rimegepant as an acute therapy? </a:t>
          </a:r>
        </a:p>
      </dsp:txBody>
      <dsp:txXfrm>
        <a:off x="459805" y="121503"/>
        <a:ext cx="5905203" cy="614719"/>
      </dsp:txXfrm>
    </dsp:sp>
    <dsp:sp modelId="{6AF8FF1A-4546-4568-83D2-C497B04586F5}">
      <dsp:nvSpPr>
        <dsp:cNvPr id="0" name=""/>
        <dsp:cNvSpPr/>
      </dsp:nvSpPr>
      <dsp:spPr>
        <a:xfrm>
          <a:off x="0" y="1711828"/>
          <a:ext cx="8539359" cy="516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2749" tIns="166624" rIns="662749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1" kern="1200" dirty="0">
              <a:latin typeface="Sitka Subheading" panose="02000505000000020004" pitchFamily="2" charset="0"/>
            </a:rPr>
            <a:t>YES</a:t>
          </a:r>
        </a:p>
      </dsp:txBody>
      <dsp:txXfrm>
        <a:off x="0" y="1711828"/>
        <a:ext cx="8539359" cy="516600"/>
      </dsp:txXfrm>
    </dsp:sp>
    <dsp:sp modelId="{8D7B4220-5DD9-4CAA-952E-05FCEE90E27D}">
      <dsp:nvSpPr>
        <dsp:cNvPr id="0" name=""/>
        <dsp:cNvSpPr/>
      </dsp:nvSpPr>
      <dsp:spPr>
        <a:xfrm>
          <a:off x="426550" y="1211197"/>
          <a:ext cx="5971713" cy="6187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5937" tIns="0" rIns="225937" bIns="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Sitka Subheading" panose="02000505000000020004" pitchFamily="2" charset="0"/>
            </a:rPr>
            <a:t>Can a patient on Rimegepant for prevention use Rimegepant as an acute therapy? </a:t>
          </a:r>
        </a:p>
      </dsp:txBody>
      <dsp:txXfrm>
        <a:off x="456753" y="1241400"/>
        <a:ext cx="5911307" cy="558304"/>
      </dsp:txXfrm>
    </dsp:sp>
    <dsp:sp modelId="{417CC8E7-D9C3-4850-A983-FE735B38844D}">
      <dsp:nvSpPr>
        <dsp:cNvPr id="0" name=""/>
        <dsp:cNvSpPr/>
      </dsp:nvSpPr>
      <dsp:spPr>
        <a:xfrm>
          <a:off x="0" y="2773456"/>
          <a:ext cx="8539359" cy="516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2749" tIns="166624" rIns="662749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1" kern="1200" dirty="0">
              <a:latin typeface="Sitka Subheading" panose="02000505000000020004" pitchFamily="2" charset="0"/>
            </a:rPr>
            <a:t>YES</a:t>
          </a:r>
        </a:p>
      </dsp:txBody>
      <dsp:txXfrm>
        <a:off x="0" y="2773456"/>
        <a:ext cx="8539359" cy="516600"/>
      </dsp:txXfrm>
    </dsp:sp>
    <dsp:sp modelId="{EB3C2201-CDAC-4165-B1A7-DFA5539FCD63}">
      <dsp:nvSpPr>
        <dsp:cNvPr id="0" name=""/>
        <dsp:cNvSpPr/>
      </dsp:nvSpPr>
      <dsp:spPr>
        <a:xfrm>
          <a:off x="426550" y="2271628"/>
          <a:ext cx="5971713" cy="61990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5937" tIns="0" rIns="225937" bIns="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latin typeface="Sitka Subheading" panose="02000505000000020004" pitchFamily="2" charset="0"/>
            </a:rPr>
            <a:t>Can a patient on </a:t>
          </a:r>
          <a:r>
            <a:rPr lang="en-GB" sz="1400" b="1" kern="1200" dirty="0" err="1">
              <a:latin typeface="Sitka Subheading" panose="02000505000000020004" pitchFamily="2" charset="0"/>
            </a:rPr>
            <a:t>Atogepant</a:t>
          </a:r>
          <a:r>
            <a:rPr lang="en-GB" sz="1400" b="1" kern="1200" dirty="0">
              <a:latin typeface="Sitka Subheading" panose="02000505000000020004" pitchFamily="2" charset="0"/>
            </a:rPr>
            <a:t> as an preventer therapy use Rimegepant as an acute therapy ? </a:t>
          </a:r>
        </a:p>
      </dsp:txBody>
      <dsp:txXfrm>
        <a:off x="456811" y="2301889"/>
        <a:ext cx="5911191" cy="559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50D03-58E6-D34F-85AD-1500D8224FF5}" type="datetimeFigureOut">
              <a:rPr lang="en-US" smtClean="0"/>
              <a:t>3/6/2025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63D80-706E-B947-B0E0-8A1E5CEB3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22066" rtl="0" eaLnBrk="1" latinLnBrk="0" hangingPunct="1">
      <a:defRPr sz="816" kern="1200">
        <a:solidFill>
          <a:schemeClr val="tx1"/>
        </a:solidFill>
        <a:latin typeface="+mn-lt"/>
        <a:ea typeface="+mn-ea"/>
        <a:cs typeface="+mn-cs"/>
      </a:defRPr>
    </a:lvl1pPr>
    <a:lvl2pPr marL="311033" algn="l" defTabSz="622066" rtl="0" eaLnBrk="1" latinLnBrk="0" hangingPunct="1">
      <a:defRPr sz="816" kern="1200">
        <a:solidFill>
          <a:schemeClr val="tx1"/>
        </a:solidFill>
        <a:latin typeface="+mn-lt"/>
        <a:ea typeface="+mn-ea"/>
        <a:cs typeface="+mn-cs"/>
      </a:defRPr>
    </a:lvl2pPr>
    <a:lvl3pPr marL="622066" algn="l" defTabSz="622066" rtl="0" eaLnBrk="1" latinLnBrk="0" hangingPunct="1">
      <a:defRPr sz="816" kern="1200">
        <a:solidFill>
          <a:schemeClr val="tx1"/>
        </a:solidFill>
        <a:latin typeface="+mn-lt"/>
        <a:ea typeface="+mn-ea"/>
        <a:cs typeface="+mn-cs"/>
      </a:defRPr>
    </a:lvl3pPr>
    <a:lvl4pPr marL="933099" algn="l" defTabSz="622066" rtl="0" eaLnBrk="1" latinLnBrk="0" hangingPunct="1">
      <a:defRPr sz="816" kern="1200">
        <a:solidFill>
          <a:schemeClr val="tx1"/>
        </a:solidFill>
        <a:latin typeface="+mn-lt"/>
        <a:ea typeface="+mn-ea"/>
        <a:cs typeface="+mn-cs"/>
      </a:defRPr>
    </a:lvl4pPr>
    <a:lvl5pPr marL="1244133" algn="l" defTabSz="622066" rtl="0" eaLnBrk="1" latinLnBrk="0" hangingPunct="1">
      <a:defRPr sz="816" kern="1200">
        <a:solidFill>
          <a:schemeClr val="tx1"/>
        </a:solidFill>
        <a:latin typeface="+mn-lt"/>
        <a:ea typeface="+mn-ea"/>
        <a:cs typeface="+mn-cs"/>
      </a:defRPr>
    </a:lvl5pPr>
    <a:lvl6pPr marL="1555166" algn="l" defTabSz="622066" rtl="0" eaLnBrk="1" latinLnBrk="0" hangingPunct="1">
      <a:defRPr sz="816" kern="1200">
        <a:solidFill>
          <a:schemeClr val="tx1"/>
        </a:solidFill>
        <a:latin typeface="+mn-lt"/>
        <a:ea typeface="+mn-ea"/>
        <a:cs typeface="+mn-cs"/>
      </a:defRPr>
    </a:lvl6pPr>
    <a:lvl7pPr marL="1866199" algn="l" defTabSz="622066" rtl="0" eaLnBrk="1" latinLnBrk="0" hangingPunct="1">
      <a:defRPr sz="816" kern="1200">
        <a:solidFill>
          <a:schemeClr val="tx1"/>
        </a:solidFill>
        <a:latin typeface="+mn-lt"/>
        <a:ea typeface="+mn-ea"/>
        <a:cs typeface="+mn-cs"/>
      </a:defRPr>
    </a:lvl7pPr>
    <a:lvl8pPr marL="2177232" algn="l" defTabSz="622066" rtl="0" eaLnBrk="1" latinLnBrk="0" hangingPunct="1">
      <a:defRPr sz="816" kern="1200">
        <a:solidFill>
          <a:schemeClr val="tx1"/>
        </a:solidFill>
        <a:latin typeface="+mn-lt"/>
        <a:ea typeface="+mn-ea"/>
        <a:cs typeface="+mn-cs"/>
      </a:defRPr>
    </a:lvl8pPr>
    <a:lvl9pPr marL="2488265" algn="l" defTabSz="622066" rtl="0" eaLnBrk="1" latinLnBrk="0" hangingPunct="1">
      <a:defRPr sz="81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F8523C-8729-40F0-9536-D6C4CA3AD2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611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FC3294-4298-403D-8CFC-EF2D087E58E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690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2975" y="4246563"/>
            <a:ext cx="5130800" cy="3857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400"/>
              </a:spcBef>
            </a:pPr>
            <a:endParaRPr lang="en-US" altLang="en-US" sz="900" dirty="0"/>
          </a:p>
          <a:p>
            <a:pPr lvl="1" eaLnBrk="1" hangingPunct="1">
              <a:spcBef>
                <a:spcPts val="400"/>
              </a:spcBef>
            </a:pPr>
            <a:r>
              <a:rPr lang="en-US" altLang="en-US" sz="900" dirty="0"/>
              <a:t>The triggers (with their frequencies) in this study were stress (79.7%), hormones (eg, estrogen levels in women) (65.1%), hunger (57.3%), sleep disturbance (49.8%),</a:t>
            </a:r>
            <a:endParaRPr lang="en-US" altLang="en-US" sz="900" baseline="30000" dirty="0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971550" y="8166100"/>
            <a:ext cx="58610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marL="177800" indent="-177800" defTabSz="9509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509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509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509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509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509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5000"/>
              </a:spcBef>
            </a:pPr>
            <a:r>
              <a:rPr lang="en-US" altLang="en-US" sz="900" b="1" dirty="0"/>
              <a:t>References:</a:t>
            </a:r>
          </a:p>
          <a:p>
            <a:pPr eaLnBrk="1" hangingPunct="1"/>
            <a:r>
              <a:rPr lang="en-US" altLang="en-US" sz="900" b="1" dirty="0"/>
              <a:t>1.</a:t>
            </a:r>
            <a:r>
              <a:rPr lang="en-US" altLang="en-US" sz="900" dirty="0"/>
              <a:t> 	Coppola G, Pierelli F, Schoenen J. Is the cerebral cortex hyperexcitable or hyperresponsive in migraine? </a:t>
            </a:r>
            <a:r>
              <a:rPr lang="en-US" altLang="en-US" sz="900" i="1" dirty="0"/>
              <a:t>Cephalalgia</a:t>
            </a:r>
            <a:r>
              <a:rPr lang="en-US" altLang="en-US" sz="900" dirty="0"/>
              <a:t>.</a:t>
            </a:r>
            <a:r>
              <a:rPr lang="en-US" altLang="en-US" sz="900" i="1" dirty="0"/>
              <a:t> </a:t>
            </a:r>
            <a:r>
              <a:rPr lang="en-US" altLang="en-US" sz="900" dirty="0"/>
              <a:t>2007;27(12):1429–1439.</a:t>
            </a:r>
          </a:p>
          <a:p>
            <a:pPr eaLnBrk="1" hangingPunct="1">
              <a:spcBef>
                <a:spcPct val="25000"/>
              </a:spcBef>
            </a:pPr>
            <a:r>
              <a:rPr lang="en-US" altLang="en-US" sz="900" b="1" dirty="0"/>
              <a:t>2.</a:t>
            </a:r>
            <a:r>
              <a:rPr lang="en-US" altLang="en-US" sz="900" dirty="0"/>
              <a:t> 	Pietrobon D, Striessnig J. Neurobiology of migraine. </a:t>
            </a:r>
            <a:r>
              <a:rPr lang="en-US" altLang="en-US" sz="900" i="1" dirty="0"/>
              <a:t>Nat Rev Neurosci</a:t>
            </a:r>
            <a:r>
              <a:rPr lang="en-US" altLang="en-US" sz="900" dirty="0"/>
              <a:t>. 2003;4(5):386–398.</a:t>
            </a:r>
          </a:p>
          <a:p>
            <a:pPr eaLnBrk="1" hangingPunct="1">
              <a:spcBef>
                <a:spcPct val="25000"/>
              </a:spcBef>
            </a:pPr>
            <a:r>
              <a:rPr lang="en-US" altLang="en-US" sz="900" b="1" dirty="0"/>
              <a:t>3.</a:t>
            </a:r>
            <a:r>
              <a:rPr lang="en-US" altLang="en-US" sz="900" dirty="0"/>
              <a:t> 	Kelman L. The triggers or precipitants of the acute migraine attack. </a:t>
            </a:r>
            <a:r>
              <a:rPr lang="en-US" altLang="en-US" sz="900" i="1" dirty="0"/>
              <a:t>Cephalalgia</a:t>
            </a:r>
            <a:r>
              <a:rPr lang="en-US" altLang="en-US" sz="900" dirty="0"/>
              <a:t>. 2007;27(5):394–402. </a:t>
            </a: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138113" y="4864100"/>
            <a:ext cx="66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479" tIns="45428" rIns="92479" bIns="45428">
            <a:spAutoFit/>
          </a:bodyPr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" dirty="0"/>
              <a:t>R1, p 1434, C2, </a:t>
            </a:r>
          </a:p>
          <a:p>
            <a:pPr eaLnBrk="1" hangingPunct="1"/>
            <a:r>
              <a:rPr lang="en-US" altLang="en-US" sz="600" dirty="0"/>
              <a:t>Par 2, L 1-4 </a:t>
            </a:r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138113" y="5257800"/>
            <a:ext cx="7667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479" tIns="45428" rIns="92479" bIns="45428">
            <a:spAutoFit/>
          </a:bodyPr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" dirty="0"/>
              <a:t>R1, p 1434, C2, </a:t>
            </a:r>
          </a:p>
          <a:p>
            <a:pPr eaLnBrk="1" hangingPunct="1"/>
            <a:r>
              <a:rPr lang="en-US" altLang="en-US" sz="600" dirty="0"/>
              <a:t>Par 3, L 1-2, 14-16 </a:t>
            </a:r>
          </a:p>
        </p:txBody>
      </p:sp>
      <p:sp>
        <p:nvSpPr>
          <p:cNvPr id="29703" name="Text Box 9"/>
          <p:cNvSpPr txBox="1">
            <a:spLocks noChangeArrowheads="1"/>
          </p:cNvSpPr>
          <p:nvPr/>
        </p:nvSpPr>
        <p:spPr bwMode="auto">
          <a:xfrm>
            <a:off x="138113" y="5695950"/>
            <a:ext cx="668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479" tIns="45428" rIns="92479" bIns="45428">
            <a:spAutoFit/>
          </a:bodyPr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" dirty="0"/>
              <a:t>R1, p 1434, C2, </a:t>
            </a:r>
          </a:p>
          <a:p>
            <a:pPr eaLnBrk="1" hangingPunct="1"/>
            <a:r>
              <a:rPr lang="en-US" altLang="en-US" sz="600" dirty="0"/>
              <a:t>Par 3, L 4-13 </a:t>
            </a:r>
          </a:p>
        </p:txBody>
      </p:sp>
      <p:sp>
        <p:nvSpPr>
          <p:cNvPr id="29704" name="Text Box 10"/>
          <p:cNvSpPr txBox="1">
            <a:spLocks noChangeArrowheads="1"/>
          </p:cNvSpPr>
          <p:nvPr/>
        </p:nvSpPr>
        <p:spPr bwMode="auto">
          <a:xfrm>
            <a:off x="155575" y="6972300"/>
            <a:ext cx="5889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479" tIns="45428" rIns="92479" bIns="45428">
            <a:spAutoFit/>
          </a:bodyPr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" dirty="0"/>
              <a:t>R3, p 1, Abs, </a:t>
            </a:r>
          </a:p>
          <a:p>
            <a:pPr eaLnBrk="1" hangingPunct="1"/>
            <a:r>
              <a:rPr lang="en-US" altLang="en-US" sz="600" dirty="0"/>
              <a:t>Par 1, L 1-2 </a:t>
            </a:r>
          </a:p>
        </p:txBody>
      </p:sp>
      <p:sp>
        <p:nvSpPr>
          <p:cNvPr id="29705" name="Text Box 11"/>
          <p:cNvSpPr txBox="1">
            <a:spLocks noChangeArrowheads="1"/>
          </p:cNvSpPr>
          <p:nvPr/>
        </p:nvSpPr>
        <p:spPr bwMode="auto">
          <a:xfrm>
            <a:off x="155575" y="7232650"/>
            <a:ext cx="685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5428" rIns="92479" bIns="45428">
            <a:spAutoFit/>
          </a:bodyPr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" dirty="0"/>
              <a:t>R3, p 1, Abs, </a:t>
            </a:r>
          </a:p>
          <a:p>
            <a:pPr eaLnBrk="1" hangingPunct="1"/>
            <a:r>
              <a:rPr lang="en-US" altLang="en-US" sz="600" dirty="0"/>
              <a:t>Par 1, L 7-8 </a:t>
            </a:r>
          </a:p>
        </p:txBody>
      </p:sp>
      <p:sp>
        <p:nvSpPr>
          <p:cNvPr id="29706" name="Text Box 12"/>
          <p:cNvSpPr txBox="1">
            <a:spLocks noChangeArrowheads="1"/>
          </p:cNvSpPr>
          <p:nvPr/>
        </p:nvSpPr>
        <p:spPr bwMode="auto">
          <a:xfrm>
            <a:off x="150813" y="7539038"/>
            <a:ext cx="8207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79" tIns="45428" rIns="92479" bIns="45428">
            <a:spAutoFit/>
          </a:bodyPr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" dirty="0"/>
              <a:t>R3, p 1, Abs, </a:t>
            </a:r>
          </a:p>
          <a:p>
            <a:pPr eaLnBrk="1" hangingPunct="1"/>
            <a:r>
              <a:rPr lang="en-US" altLang="en-US" sz="600" dirty="0"/>
              <a:t>Par 1, L 8-12</a:t>
            </a:r>
          </a:p>
        </p:txBody>
      </p:sp>
      <p:sp>
        <p:nvSpPr>
          <p:cNvPr id="29707" name="Text Box 13"/>
          <p:cNvSpPr txBox="1">
            <a:spLocks noChangeArrowheads="1"/>
          </p:cNvSpPr>
          <p:nvPr/>
        </p:nvSpPr>
        <p:spPr bwMode="auto">
          <a:xfrm>
            <a:off x="144463" y="6345238"/>
            <a:ext cx="6302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479" tIns="45428" rIns="92479" bIns="45428">
            <a:spAutoFit/>
          </a:bodyPr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" dirty="0"/>
              <a:t>R2, p 391, C1, </a:t>
            </a:r>
          </a:p>
          <a:p>
            <a:pPr eaLnBrk="1" hangingPunct="1"/>
            <a:r>
              <a:rPr lang="en-US" altLang="en-US" sz="600" dirty="0"/>
              <a:t>Par 2, L 6-9 </a:t>
            </a:r>
          </a:p>
        </p:txBody>
      </p:sp>
      <p:sp>
        <p:nvSpPr>
          <p:cNvPr id="29708" name="Text Box 14"/>
          <p:cNvSpPr txBox="1">
            <a:spLocks noChangeArrowheads="1"/>
          </p:cNvSpPr>
          <p:nvPr/>
        </p:nvSpPr>
        <p:spPr bwMode="auto">
          <a:xfrm>
            <a:off x="150813" y="6648450"/>
            <a:ext cx="677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479" tIns="45428" rIns="92479" bIns="45428">
            <a:spAutoFit/>
          </a:bodyPr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" dirty="0"/>
              <a:t>R2, p 390, </a:t>
            </a:r>
          </a:p>
          <a:p>
            <a:pPr eaLnBrk="1" hangingPunct="1"/>
            <a:r>
              <a:rPr lang="en-US" altLang="en-US" sz="600" dirty="0"/>
              <a:t>Legend to Fig. 3</a:t>
            </a:r>
          </a:p>
        </p:txBody>
      </p:sp>
      <p:sp>
        <p:nvSpPr>
          <p:cNvPr id="29709" name="Text Box 15"/>
          <p:cNvSpPr txBox="1">
            <a:spLocks noChangeArrowheads="1"/>
          </p:cNvSpPr>
          <p:nvPr/>
        </p:nvSpPr>
        <p:spPr bwMode="auto">
          <a:xfrm>
            <a:off x="177800" y="2095500"/>
            <a:ext cx="784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479" tIns="45428" rIns="92479" bIns="45428">
            <a:spAutoFit/>
          </a:bodyPr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" dirty="0"/>
              <a:t>Kelman, p 394, C1, </a:t>
            </a:r>
          </a:p>
          <a:p>
            <a:pPr eaLnBrk="1" hangingPunct="1"/>
            <a:r>
              <a:rPr lang="en-US" altLang="en-US" sz="600" dirty="0"/>
              <a:t>Par 1, L 1-15 </a:t>
            </a:r>
          </a:p>
        </p:txBody>
      </p:sp>
      <p:sp>
        <p:nvSpPr>
          <p:cNvPr id="29710" name="Text Box 16"/>
          <p:cNvSpPr txBox="1">
            <a:spLocks noChangeArrowheads="1"/>
          </p:cNvSpPr>
          <p:nvPr/>
        </p:nvSpPr>
        <p:spPr bwMode="auto">
          <a:xfrm>
            <a:off x="5792788" y="1958975"/>
            <a:ext cx="814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479" tIns="45428" rIns="92479" bIns="45428">
            <a:spAutoFit/>
          </a:bodyPr>
          <a:lstStyle>
            <a:lvl1pPr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35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600" dirty="0"/>
              <a:t>Kelman, p 396, Fig 2</a:t>
            </a:r>
          </a:p>
        </p:txBody>
      </p:sp>
    </p:spTree>
    <p:extLst>
      <p:ext uri="{BB962C8B-B14F-4D97-AF65-F5344CB8AC3E}">
        <p14:creationId xmlns:p14="http://schemas.microsoft.com/office/powerpoint/2010/main" val="1322537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F8523C-8729-40F0-9536-D6C4CA3AD238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463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8523C-8729-40F0-9536-D6C4CA3AD23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965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Dr David Watson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A63D80-706E-B947-B0E0-8A1E5CEB399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282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Dr David Watson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A63D80-706E-B947-B0E0-8A1E5CEB399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174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Dr David Watson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A2C9B-D4BC-45FF-B909-CECAB8FA1DA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879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8523C-8729-40F0-9536-D6C4CA3AD238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176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9E00BD-3744-744C-AD17-26C47A2CAD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4" y="711"/>
            <a:ext cx="9141472" cy="5142078"/>
          </a:xfrm>
          <a:prstGeom prst="rect">
            <a:avLst/>
          </a:prstGeom>
        </p:spPr>
      </p:pic>
      <p:sp>
        <p:nvSpPr>
          <p:cNvPr id="9" name="Text Placeholder 18">
            <a:extLst>
              <a:ext uri="{FF2B5EF4-FFF2-40B4-BE49-F238E27FC236}">
                <a16:creationId xmlns:a16="http://schemas.microsoft.com/office/drawing/2014/main" id="{8B663CC5-0559-9B47-8E2B-D19EF20DAF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15373" y="4739873"/>
            <a:ext cx="2487215" cy="406343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0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30" indent="0">
              <a:buFontTx/>
              <a:buNone/>
              <a:defRPr>
                <a:solidFill>
                  <a:schemeClr val="bg1"/>
                </a:solidFill>
              </a:defRPr>
            </a:lvl2pPr>
            <a:lvl3pPr marL="685860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8790" indent="0">
              <a:buFontTx/>
              <a:buNone/>
              <a:defRPr>
                <a:solidFill>
                  <a:schemeClr val="bg1"/>
                </a:solidFill>
              </a:defRPr>
            </a:lvl4pPr>
            <a:lvl5pPr marL="137172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Presenter Name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5B1936-0BAB-9F40-B19A-79B1FEE478DE}"/>
              </a:ext>
            </a:extLst>
          </p:cNvPr>
          <p:cNvCxnSpPr>
            <a:cxnSpLocks/>
          </p:cNvCxnSpPr>
          <p:nvPr userDrawn="1"/>
        </p:nvCxnSpPr>
        <p:spPr>
          <a:xfrm>
            <a:off x="3849426" y="4118458"/>
            <a:ext cx="50529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7C69B708-2403-B649-9A71-671A152459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49426" y="1725386"/>
            <a:ext cx="5053162" cy="2291444"/>
          </a:xfrm>
          <a:prstGeom prst="rect">
            <a:avLst/>
          </a:prstGeom>
        </p:spPr>
        <p:txBody>
          <a:bodyPr anchor="b"/>
          <a:lstStyle>
            <a:lvl1pPr algn="r">
              <a:defRPr sz="33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Insert presentation title here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5CFAFAB-B35B-5342-B798-AC5D732346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49426" y="4220087"/>
            <a:ext cx="5053163" cy="40634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30" indent="0" algn="ctr">
              <a:buNone/>
              <a:defRPr sz="1500"/>
            </a:lvl2pPr>
            <a:lvl3pPr marL="685860" indent="0" algn="ctr">
              <a:buNone/>
              <a:defRPr sz="1351"/>
            </a:lvl3pPr>
            <a:lvl4pPr marL="1028790" indent="0" algn="ctr">
              <a:buNone/>
              <a:defRPr sz="1200"/>
            </a:lvl4pPr>
            <a:lvl5pPr marL="1371720" indent="0" algn="ctr">
              <a:buNone/>
              <a:defRPr sz="1200"/>
            </a:lvl5pPr>
            <a:lvl6pPr marL="1714650" indent="0" algn="ctr">
              <a:buNone/>
              <a:defRPr sz="1200"/>
            </a:lvl6pPr>
            <a:lvl7pPr marL="2057579" indent="0" algn="ctr">
              <a:buNone/>
              <a:defRPr sz="1200"/>
            </a:lvl7pPr>
            <a:lvl8pPr marL="2400510" indent="0" algn="ctr">
              <a:buNone/>
              <a:defRPr sz="1200"/>
            </a:lvl8pPr>
            <a:lvl9pPr marL="2743439" indent="0" algn="ctr">
              <a:buNone/>
              <a:defRPr sz="1200"/>
            </a:lvl9pPr>
          </a:lstStyle>
          <a:p>
            <a:r>
              <a:rPr lang="en-GB" dirty="0"/>
              <a:t>XX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597771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D5B9876-D708-784E-9F79-8AA26B5E49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6" y="1032"/>
            <a:ext cx="9140328" cy="514143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A36A828-D36A-1243-82A4-11681CA57F8B}"/>
              </a:ext>
            </a:extLst>
          </p:cNvPr>
          <p:cNvSpPr txBox="1">
            <a:spLocks/>
          </p:cNvSpPr>
          <p:nvPr/>
        </p:nvSpPr>
        <p:spPr>
          <a:xfrm>
            <a:off x="628651" y="1210926"/>
            <a:ext cx="3967843" cy="2291444"/>
          </a:xfrm>
          <a:prstGeom prst="rect">
            <a:avLst/>
          </a:prstGeom>
        </p:spPr>
        <p:txBody>
          <a:bodyPr anchor="ctr" anchorCtr="0"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301" b="0" i="0" dirty="0">
              <a:latin typeface="Arial" panose="020B0604020202020204" pitchFamily="34" charset="0"/>
            </a:endParaRPr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E67503D5-FBFB-574C-BB4F-8FFC38012A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048377"/>
            <a:ext cx="7886699" cy="1965942"/>
          </a:xfrm>
          <a:prstGeom prst="rect">
            <a:avLst/>
          </a:prstGeom>
        </p:spPr>
        <p:txBody>
          <a:bodyPr anchor="t" anchorCtr="0"/>
          <a:lstStyle>
            <a:lvl1pPr algn="l">
              <a:defRPr sz="2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Insert divider slide</a:t>
            </a:r>
            <a:br>
              <a:rPr lang="en-GB" dirty="0"/>
            </a:br>
            <a:r>
              <a:rPr lang="en-GB" dirty="0"/>
              <a:t>title here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48F616-8DD0-B94A-98D1-3BDC80478940}"/>
              </a:ext>
            </a:extLst>
          </p:cNvPr>
          <p:cNvSpPr/>
          <p:nvPr userDrawn="1"/>
        </p:nvSpPr>
        <p:spPr>
          <a:xfrm>
            <a:off x="7387634" y="4511140"/>
            <a:ext cx="1549066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44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University Hospitals of Northamptonshire NHS Group is a collaboration between Kettering General Hospital NHS Foundation Trust and Northampton General Hospital NHS Trust</a:t>
            </a:r>
          </a:p>
        </p:txBody>
      </p:sp>
    </p:spTree>
    <p:extLst>
      <p:ext uri="{BB962C8B-B14F-4D97-AF65-F5344CB8AC3E}">
        <p14:creationId xmlns:p14="http://schemas.microsoft.com/office/powerpoint/2010/main" val="764157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ngle content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AAF76-D246-EA48-B945-8ACAA6C1A7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69"/>
            <a:ext cx="6661263" cy="538866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70023B9-0D24-234F-B429-7E5A7A31E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804" y="997137"/>
            <a:ext cx="8539359" cy="3378305"/>
          </a:xfrm>
          <a:prstGeom prst="rect">
            <a:avLst/>
          </a:prstGeom>
        </p:spPr>
        <p:txBody>
          <a:bodyPr lIns="0" tIns="0" rIns="0" bIns="0"/>
          <a:lstStyle>
            <a:lvl1pPr marL="17146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9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32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254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18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95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F8FAD88-B938-B84A-8D05-5598269BDB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6804" y="997136"/>
            <a:ext cx="4013197" cy="3378307"/>
          </a:xfrm>
          <a:prstGeom prst="rect">
            <a:avLst/>
          </a:prstGeom>
        </p:spPr>
        <p:txBody>
          <a:bodyPr lIns="0" tIns="0" rIns="0" bIns="0"/>
          <a:lstStyle>
            <a:lvl1pPr marL="171465" indent="-171465">
              <a:buClr>
                <a:srgbClr val="619DCF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95" indent="-171465">
              <a:buClr>
                <a:srgbClr val="619DCF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325" indent="-171465">
              <a:buClr>
                <a:srgbClr val="619DCF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254" indent="-171465">
              <a:buClr>
                <a:srgbClr val="619DCF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185" indent="-171465">
              <a:buClr>
                <a:srgbClr val="619DCF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9F116977-B777-FD4C-A63B-200F5A19E9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54001" y="997136"/>
            <a:ext cx="4292162" cy="3378307"/>
          </a:xfrm>
          <a:prstGeom prst="rect">
            <a:avLst/>
          </a:prstGeom>
        </p:spPr>
        <p:txBody>
          <a:bodyPr/>
          <a:lstStyle>
            <a:lvl1pPr marL="171465" indent="-171465">
              <a:buClr>
                <a:srgbClr val="619D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95" indent="-171465">
              <a:buClr>
                <a:srgbClr val="619D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325" indent="-171465">
              <a:buClr>
                <a:srgbClr val="619D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254" indent="-171465">
              <a:buClr>
                <a:srgbClr val="619D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185" indent="-171465">
              <a:buClr>
                <a:srgbClr val="619DCE"/>
              </a:buClr>
              <a:buSzPct val="120000"/>
              <a:buFontTx/>
              <a:buBlip>
                <a:blip r:embed="rId2"/>
              </a:buBlip>
              <a:defRPr sz="1351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A9F17A-9A10-5647-9284-AD94077A5F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70"/>
            <a:ext cx="6661263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353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F8FAD88-B938-B84A-8D05-5598269BDB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6804" y="997138"/>
            <a:ext cx="4013197" cy="3727833"/>
          </a:xfrm>
          <a:prstGeom prst="rect">
            <a:avLst/>
          </a:prstGeom>
        </p:spPr>
        <p:txBody>
          <a:bodyPr lIns="0" tIns="0" rIns="0" bIns="0"/>
          <a:lstStyle>
            <a:lvl1pPr marL="171465" indent="-171465">
              <a:buClr>
                <a:srgbClr val="5F9C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95" indent="-171465">
              <a:buClr>
                <a:srgbClr val="5F9C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325" indent="-171465">
              <a:buClr>
                <a:srgbClr val="5F9C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254" indent="-171465">
              <a:buClr>
                <a:srgbClr val="5F9C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185" indent="-171465">
              <a:buClr>
                <a:srgbClr val="5F9C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1CCE223D-2074-5147-836D-88BEEA60A3E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558311" y="997138"/>
            <a:ext cx="4287851" cy="32884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latin typeface="Arial" panose="020B0604020202020204" pitchFamily="34" charset="0"/>
              </a:defRPr>
            </a:lvl1pPr>
            <a:lvl2pPr marL="342930" indent="0">
              <a:buNone/>
              <a:defRPr sz="2100"/>
            </a:lvl2pPr>
            <a:lvl3pPr marL="685860" indent="0">
              <a:buNone/>
              <a:defRPr sz="1800"/>
            </a:lvl3pPr>
            <a:lvl4pPr marL="1028790" indent="0">
              <a:buNone/>
              <a:defRPr sz="1500"/>
            </a:lvl4pPr>
            <a:lvl5pPr marL="1371720" indent="0">
              <a:buNone/>
              <a:defRPr sz="1500"/>
            </a:lvl5pPr>
            <a:lvl6pPr marL="1714650" indent="0">
              <a:buNone/>
              <a:defRPr sz="1500"/>
            </a:lvl6pPr>
            <a:lvl7pPr marL="2057579" indent="0">
              <a:buNone/>
              <a:defRPr sz="1500"/>
            </a:lvl7pPr>
            <a:lvl8pPr marL="2400510" indent="0">
              <a:buNone/>
              <a:defRPr sz="1500"/>
            </a:lvl8pPr>
            <a:lvl9pPr marL="2743439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5F0AF6B-00CB-5040-A4BF-58E03F479134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4554000" y="4035736"/>
            <a:ext cx="4287851" cy="370542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A73BA"/>
              </a:buClr>
              <a:buSzPct val="120000"/>
              <a:buNone/>
              <a:defRPr sz="1200">
                <a:solidFill>
                  <a:srgbClr val="0A73BA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Image Caption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5869519-EA2B-CA4A-B056-6CFDFFB4F6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68"/>
            <a:ext cx="6661264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472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1CCE223D-2074-5147-836D-88BEEA60A3E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546251" y="997136"/>
            <a:ext cx="4299911" cy="3244972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400" b="0" i="0">
                <a:latin typeface="Arial" panose="020B0604020202020204" pitchFamily="34" charset="0"/>
              </a:defRPr>
            </a:lvl1pPr>
            <a:lvl2pPr marL="342930" indent="0">
              <a:buNone/>
              <a:defRPr sz="2100"/>
            </a:lvl2pPr>
            <a:lvl3pPr marL="685860" indent="0">
              <a:buNone/>
              <a:defRPr sz="1800"/>
            </a:lvl3pPr>
            <a:lvl4pPr marL="1028790" indent="0">
              <a:buNone/>
              <a:defRPr sz="1500"/>
            </a:lvl4pPr>
            <a:lvl5pPr marL="1371720" indent="0">
              <a:buNone/>
              <a:defRPr sz="1500"/>
            </a:lvl5pPr>
            <a:lvl6pPr marL="1714650" indent="0">
              <a:buNone/>
              <a:defRPr sz="1500"/>
            </a:lvl6pPr>
            <a:lvl7pPr marL="2057579" indent="0">
              <a:buNone/>
              <a:defRPr sz="1500"/>
            </a:lvl7pPr>
            <a:lvl8pPr marL="2400510" indent="0">
              <a:buNone/>
              <a:defRPr sz="1500"/>
            </a:lvl8pPr>
            <a:lvl9pPr marL="2743439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5F0AF6B-00CB-5040-A4BF-58E03F479134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4546253" y="4005343"/>
            <a:ext cx="4299909" cy="370542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A73BA"/>
              </a:buClr>
              <a:buSzPct val="120000"/>
              <a:buNone/>
              <a:defRPr sz="1200">
                <a:solidFill>
                  <a:srgbClr val="0A73BA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Image Caption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5869519-EA2B-CA4A-B056-6CFDFFB4F6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67"/>
            <a:ext cx="6661263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 i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FD2467C-DA4E-0C41-B60E-032B680DBB8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9897" y="997136"/>
            <a:ext cx="4010103" cy="3244972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400" b="0" i="0">
                <a:latin typeface="Arial" panose="020B0604020202020204" pitchFamily="34" charset="0"/>
              </a:defRPr>
            </a:lvl1pPr>
            <a:lvl2pPr marL="342930" indent="0">
              <a:buNone/>
              <a:defRPr sz="2100"/>
            </a:lvl2pPr>
            <a:lvl3pPr marL="685860" indent="0">
              <a:buNone/>
              <a:defRPr sz="1800"/>
            </a:lvl3pPr>
            <a:lvl4pPr marL="1028790" indent="0">
              <a:buNone/>
              <a:defRPr sz="1500"/>
            </a:lvl4pPr>
            <a:lvl5pPr marL="1371720" indent="0">
              <a:buNone/>
              <a:defRPr sz="1500"/>
            </a:lvl5pPr>
            <a:lvl6pPr marL="1714650" indent="0">
              <a:buNone/>
              <a:defRPr sz="1500"/>
            </a:lvl6pPr>
            <a:lvl7pPr marL="2057579" indent="0">
              <a:buNone/>
              <a:defRPr sz="1500"/>
            </a:lvl7pPr>
            <a:lvl8pPr marL="2400510" indent="0">
              <a:buNone/>
              <a:defRPr sz="1500"/>
            </a:lvl8pPr>
            <a:lvl9pPr marL="2743439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8785C48-2A88-6947-95C9-D9B3CE4D1268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09898" y="4005343"/>
            <a:ext cx="4010102" cy="370542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A73BA"/>
              </a:buClr>
              <a:buSzPct val="120000"/>
              <a:buNone/>
              <a:defRPr sz="1200">
                <a:solidFill>
                  <a:srgbClr val="0A73BA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Image Caption</a:t>
            </a:r>
          </a:p>
        </p:txBody>
      </p:sp>
    </p:spTree>
    <p:extLst>
      <p:ext uri="{BB962C8B-B14F-4D97-AF65-F5344CB8AC3E}">
        <p14:creationId xmlns:p14="http://schemas.microsoft.com/office/powerpoint/2010/main" val="3353218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ngle chart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AAF76-D246-EA48-B945-8ACAA6C1A7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68"/>
            <a:ext cx="6661263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39A303EC-4BEB-AD4E-A261-C3AC11663F16}"/>
              </a:ext>
            </a:extLst>
          </p:cNvPr>
          <p:cNvSpPr>
            <a:spLocks noGrp="1"/>
          </p:cNvSpPr>
          <p:nvPr>
            <p:ph type="chart" sz="quarter" idx="24"/>
          </p:nvPr>
        </p:nvSpPr>
        <p:spPr>
          <a:xfrm>
            <a:off x="306804" y="997136"/>
            <a:ext cx="8539359" cy="2765742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GB"/>
              <a:t>Click icon to add chart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CD8317-748B-0D45-8DDE-EC4403101B69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08536" y="4031346"/>
            <a:ext cx="8537576" cy="370542"/>
          </a:xfrm>
          <a:prstGeom prst="rect">
            <a:avLst/>
          </a:prstGeom>
        </p:spPr>
        <p:txBody>
          <a:bodyPr lIns="0" tIns="0" rIns="0" bIns="0"/>
          <a:lstStyle>
            <a:lvl1pPr algn="ctr">
              <a:buClr>
                <a:srgbClr val="0A73BA"/>
              </a:buClr>
              <a:buSzPct val="120000"/>
              <a:buNone/>
              <a:defRPr sz="1200">
                <a:solidFill>
                  <a:srgbClr val="0A73BA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Graph Title / Caption</a:t>
            </a:r>
          </a:p>
        </p:txBody>
      </p:sp>
    </p:spTree>
    <p:extLst>
      <p:ext uri="{BB962C8B-B14F-4D97-AF65-F5344CB8AC3E}">
        <p14:creationId xmlns:p14="http://schemas.microsoft.com/office/powerpoint/2010/main" val="1348042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ngle table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AAF76-D246-EA48-B945-8ACAA6C1A7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2784"/>
            <a:ext cx="6661263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CD8317-748B-0D45-8DDE-EC4403101B69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08487" y="4031345"/>
            <a:ext cx="8539359" cy="370542"/>
          </a:xfrm>
          <a:prstGeom prst="rect">
            <a:avLst/>
          </a:prstGeom>
        </p:spPr>
        <p:txBody>
          <a:bodyPr lIns="0" tIns="0" rIns="0" bIns="0"/>
          <a:lstStyle>
            <a:lvl1pPr algn="ctr">
              <a:buClr>
                <a:srgbClr val="0A73BA"/>
              </a:buClr>
              <a:buSzPct val="120000"/>
              <a:buNone/>
              <a:defRPr sz="1200" b="0" i="0">
                <a:solidFill>
                  <a:srgbClr val="0A73BA">
                    <a:alpha val="70000"/>
                  </a:srgbClr>
                </a:solidFill>
                <a:latin typeface="Arial" panose="020B0604020202020204" pitchFamily="34" charset="0"/>
              </a:defRPr>
            </a:lvl1pPr>
            <a:lvl2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Table Title / Caption</a:t>
            </a:r>
          </a:p>
        </p:txBody>
      </p:sp>
      <p:sp>
        <p:nvSpPr>
          <p:cNvPr id="6" name="Table Placeholder 3">
            <a:extLst>
              <a:ext uri="{FF2B5EF4-FFF2-40B4-BE49-F238E27FC236}">
                <a16:creationId xmlns:a16="http://schemas.microsoft.com/office/drawing/2014/main" id="{53019374-431F-3549-B01B-2C0E83846EFC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306804" y="997137"/>
            <a:ext cx="8539359" cy="3282722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GB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418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70023B9-0D24-234F-B429-7E5A7A31E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803" y="1086750"/>
            <a:ext cx="8540802" cy="3121177"/>
          </a:xfrm>
          <a:prstGeom prst="rect">
            <a:avLst/>
          </a:prstGeom>
        </p:spPr>
        <p:txBody>
          <a:bodyPr lIns="0" tIns="0" rIns="0" bIns="0"/>
          <a:lstStyle>
            <a:lvl1pPr marL="17146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9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32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254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18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878616A-9EF2-1748-98AB-82F59609DB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1491"/>
            <a:ext cx="6661264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437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and Sou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9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6129" y="980695"/>
            <a:ext cx="8471837" cy="29771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marL="0" indent="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None/>
              <a:defRPr lang="en-US" sz="1500" b="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50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50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50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50" b="1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36130" y="4354830"/>
            <a:ext cx="8471837" cy="260604"/>
          </a:xfrm>
        </p:spPr>
        <p:txBody>
          <a:bodyPr lIns="0" tIns="0" rIns="0" bIns="0" anchor="b"/>
          <a:lstStyle>
            <a:lvl1pPr marL="171450" indent="-171450" algn="l" defTabSz="685800" rtl="0" eaLnBrk="1" latinLnBrk="0" hangingPunct="1">
              <a:lnSpc>
                <a:spcPct val="85000"/>
              </a:lnSpc>
              <a:spcBef>
                <a:spcPts val="150"/>
              </a:spcBef>
              <a:buClr>
                <a:schemeClr val="accent2"/>
              </a:buClr>
              <a:buSzPct val="85000"/>
              <a:buFont typeface="Arial" pitchFamily="34" charset="0"/>
              <a:buNone/>
              <a:tabLst>
                <a:tab pos="130969" algn="r"/>
                <a:tab pos="171450" algn="l"/>
              </a:tabLst>
              <a:defRPr lang="en-US" sz="600" kern="1200" dirty="0">
                <a:solidFill>
                  <a:srgbClr val="A1AAB1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source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0265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70227BED-21B9-15E8-E927-0215596315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14"/>
          <a:stretch/>
        </p:blipFill>
        <p:spPr>
          <a:xfrm>
            <a:off x="-138897" y="5353"/>
            <a:ext cx="9282897" cy="513814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B0E8D-1D34-6265-A706-EF71B1110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843" y="1197769"/>
            <a:ext cx="8748920" cy="326350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4575C"/>
                </a:solidFill>
              </a:defRPr>
            </a:lvl1pPr>
            <a:lvl2pPr>
              <a:defRPr>
                <a:solidFill>
                  <a:srgbClr val="54575C"/>
                </a:solidFill>
              </a:defRPr>
            </a:lvl2pPr>
            <a:lvl3pPr>
              <a:defRPr>
                <a:solidFill>
                  <a:srgbClr val="54575C"/>
                </a:solidFill>
              </a:defRPr>
            </a:lvl3pPr>
            <a:lvl4pPr>
              <a:defRPr>
                <a:solidFill>
                  <a:srgbClr val="54575C"/>
                </a:solidFill>
              </a:defRPr>
            </a:lvl4pPr>
            <a:lvl5pPr>
              <a:defRPr>
                <a:solidFill>
                  <a:srgbClr val="54575C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309D8A-5364-69A0-520F-0B30A9109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675250"/>
            <a:ext cx="3086100" cy="136922"/>
          </a:xfrm>
          <a:prstGeom prst="rect">
            <a:avLst/>
          </a:prstGeom>
        </p:spPr>
        <p:txBody>
          <a:bodyPr anchor="ctr"/>
          <a:lstStyle>
            <a:lvl1pPr>
              <a:defRPr sz="900" b="0" i="0">
                <a:solidFill>
                  <a:schemeClr val="tx2"/>
                </a:solidFill>
                <a:latin typeface="Slate Pro Bk" panose="02000506040000020004" pitchFamily="2" charset="77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63479-9535-6625-FC04-17A627830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34603" y="4867871"/>
            <a:ext cx="2057400" cy="136923"/>
          </a:xfrm>
          <a:prstGeom prst="rect">
            <a:avLst/>
          </a:prstGeom>
        </p:spPr>
        <p:txBody>
          <a:bodyPr anchor="ctr"/>
          <a:lstStyle>
            <a:lvl1pPr>
              <a:defRPr sz="900" b="0" i="0">
                <a:solidFill>
                  <a:schemeClr val="tx2"/>
                </a:solidFill>
                <a:latin typeface="Slate Pro Bk" panose="02000506040000020004" pitchFamily="2" charset="77"/>
              </a:defRPr>
            </a:lvl1pPr>
          </a:lstStyle>
          <a:p>
            <a:fld id="{BF2A3339-29CF-A246-8F01-8198D3E2D68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D8D3F42-3A96-077E-B6AA-5FB724480A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843" y="259492"/>
            <a:ext cx="8748920" cy="731936"/>
          </a:xfrm>
          <a:prstGeom prst="rect">
            <a:avLst/>
          </a:prstGeom>
        </p:spPr>
        <p:txBody>
          <a:bodyPr vert="horz" wrap="none" lIns="91440" tIns="45720" rIns="91440" bIns="45720" rtlCol="0" anchor="ctr" anchorCtr="0">
            <a:noAutofit/>
          </a:bodyPr>
          <a:lstStyle>
            <a:lvl1pPr>
              <a:defRPr sz="3000"/>
            </a:lvl1pPr>
          </a:lstStyle>
          <a:p>
            <a:r>
              <a:rPr lang="en-GB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913115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B41436F-24E7-E948-A1BB-D9EDBF93D4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6" y="1032"/>
            <a:ext cx="9140328" cy="5141434"/>
          </a:xfrm>
          <a:prstGeom prst="rect">
            <a:avLst/>
          </a:prstGeom>
        </p:spPr>
      </p:pic>
      <p:sp>
        <p:nvSpPr>
          <p:cNvPr id="13" name="Text Placeholder 18">
            <a:extLst>
              <a:ext uri="{FF2B5EF4-FFF2-40B4-BE49-F238E27FC236}">
                <a16:creationId xmlns:a16="http://schemas.microsoft.com/office/drawing/2014/main" id="{B882201E-901C-7A43-BC1B-C8CF1F95DE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15373" y="4739873"/>
            <a:ext cx="2487215" cy="406343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0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30" indent="0">
              <a:buFontTx/>
              <a:buNone/>
              <a:defRPr>
                <a:solidFill>
                  <a:schemeClr val="bg1"/>
                </a:solidFill>
              </a:defRPr>
            </a:lvl2pPr>
            <a:lvl3pPr marL="685860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8790" indent="0">
              <a:buFontTx/>
              <a:buNone/>
              <a:defRPr>
                <a:solidFill>
                  <a:schemeClr val="bg1"/>
                </a:solidFill>
              </a:defRPr>
            </a:lvl4pPr>
            <a:lvl5pPr marL="137172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Presenter Name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417A76F-A44C-D44C-9943-03960F80277A}"/>
              </a:ext>
            </a:extLst>
          </p:cNvPr>
          <p:cNvCxnSpPr>
            <a:cxnSpLocks/>
          </p:cNvCxnSpPr>
          <p:nvPr userDrawn="1"/>
        </p:nvCxnSpPr>
        <p:spPr>
          <a:xfrm>
            <a:off x="3849426" y="4118458"/>
            <a:ext cx="50529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268165EC-2B24-D646-9F05-150926A9890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49426" y="1725386"/>
            <a:ext cx="5053162" cy="2291444"/>
          </a:xfrm>
          <a:prstGeom prst="rect">
            <a:avLst/>
          </a:prstGeom>
        </p:spPr>
        <p:txBody>
          <a:bodyPr anchor="b"/>
          <a:lstStyle>
            <a:lvl1pPr algn="r">
              <a:defRPr sz="33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Insert presentation title here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593A1791-5E00-874C-A879-2765B40D6F8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49426" y="4220087"/>
            <a:ext cx="5053163" cy="40634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30" indent="0" algn="ctr">
              <a:buNone/>
              <a:defRPr sz="1500"/>
            </a:lvl2pPr>
            <a:lvl3pPr marL="685860" indent="0" algn="ctr">
              <a:buNone/>
              <a:defRPr sz="1351"/>
            </a:lvl3pPr>
            <a:lvl4pPr marL="1028790" indent="0" algn="ctr">
              <a:buNone/>
              <a:defRPr sz="1200"/>
            </a:lvl4pPr>
            <a:lvl5pPr marL="1371720" indent="0" algn="ctr">
              <a:buNone/>
              <a:defRPr sz="1200"/>
            </a:lvl5pPr>
            <a:lvl6pPr marL="1714650" indent="0" algn="ctr">
              <a:buNone/>
              <a:defRPr sz="1200"/>
            </a:lvl6pPr>
            <a:lvl7pPr marL="2057579" indent="0" algn="ctr">
              <a:buNone/>
              <a:defRPr sz="1200"/>
            </a:lvl7pPr>
            <a:lvl8pPr marL="2400510" indent="0" algn="ctr">
              <a:buNone/>
              <a:defRPr sz="1200"/>
            </a:lvl8pPr>
            <a:lvl9pPr marL="2743439" indent="0" algn="ctr">
              <a:buNone/>
              <a:defRPr sz="1200"/>
            </a:lvl9pPr>
          </a:lstStyle>
          <a:p>
            <a:r>
              <a:rPr lang="en-GB" dirty="0"/>
              <a:t>XX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759767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70023B9-0D24-234F-B429-7E5A7A31E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803" y="1086750"/>
            <a:ext cx="8540802" cy="3703100"/>
          </a:xfrm>
          <a:prstGeom prst="rect">
            <a:avLst/>
          </a:prstGeom>
        </p:spPr>
        <p:txBody>
          <a:bodyPr lIns="0" tIns="0" rIns="0" bIns="0"/>
          <a:lstStyle>
            <a:lvl1pPr marL="17146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9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32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254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18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878616A-9EF2-1748-98AB-82F59609DB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3" y="211491"/>
            <a:ext cx="8540802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574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F8FAD88-B938-B84A-8D05-5598269BDB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6804" y="1086750"/>
            <a:ext cx="4013197" cy="3263503"/>
          </a:xfrm>
          <a:prstGeom prst="rect">
            <a:avLst/>
          </a:prstGeom>
        </p:spPr>
        <p:txBody>
          <a:bodyPr lIns="0" tIns="0" rIns="0" bIns="0"/>
          <a:lstStyle>
            <a:lvl1pPr marL="171465" indent="-171465">
              <a:buClr>
                <a:srgbClr val="619DCF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95" indent="-171465">
              <a:buClr>
                <a:srgbClr val="619DCF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325" indent="-171465">
              <a:buClr>
                <a:srgbClr val="619DCF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254" indent="-171465">
              <a:buClr>
                <a:srgbClr val="619DCF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185" indent="-171465">
              <a:buClr>
                <a:srgbClr val="619DCF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9F116977-B777-FD4C-A63B-200F5A19E9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54001" y="1086750"/>
            <a:ext cx="4293604" cy="3263503"/>
          </a:xfrm>
          <a:prstGeom prst="rect">
            <a:avLst/>
          </a:prstGeom>
        </p:spPr>
        <p:txBody>
          <a:bodyPr/>
          <a:lstStyle>
            <a:lvl1pPr marL="171465" indent="-171465">
              <a:buClr>
                <a:srgbClr val="619D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95" indent="-171465">
              <a:buClr>
                <a:srgbClr val="619D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325" indent="-171465">
              <a:buClr>
                <a:srgbClr val="619D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254" indent="-171465">
              <a:buClr>
                <a:srgbClr val="619D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185" indent="-171465">
              <a:buClr>
                <a:srgbClr val="619D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BB0F77-B9CC-A94A-A388-18CC9238A5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3" y="211491"/>
            <a:ext cx="8540802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050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F8FAD88-B938-B84A-8D05-5598269BDB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6804" y="1086750"/>
            <a:ext cx="4013197" cy="3263503"/>
          </a:xfrm>
          <a:prstGeom prst="rect">
            <a:avLst/>
          </a:prstGeom>
        </p:spPr>
        <p:txBody>
          <a:bodyPr lIns="0" tIns="0" rIns="0" bIns="0"/>
          <a:lstStyle>
            <a:lvl1pPr marL="171465" indent="-171465">
              <a:buClr>
                <a:srgbClr val="5F9C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95" indent="-171465">
              <a:buClr>
                <a:srgbClr val="5F9C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325" indent="-171465">
              <a:buClr>
                <a:srgbClr val="5F9C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254" indent="-171465">
              <a:buClr>
                <a:srgbClr val="5F9C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185" indent="-171465">
              <a:buClr>
                <a:srgbClr val="5F9CCE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1CCE223D-2074-5147-836D-88BEEA60A3EB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554001" y="1086750"/>
            <a:ext cx="4293604" cy="28086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latin typeface="Arial" panose="020B0604020202020204" pitchFamily="34" charset="0"/>
              </a:defRPr>
            </a:lvl1pPr>
            <a:lvl2pPr marL="342930" indent="0">
              <a:buNone/>
              <a:defRPr sz="2100"/>
            </a:lvl2pPr>
            <a:lvl3pPr marL="685860" indent="0">
              <a:buNone/>
              <a:defRPr sz="1800"/>
            </a:lvl3pPr>
            <a:lvl4pPr marL="1028790" indent="0">
              <a:buNone/>
              <a:defRPr sz="1500"/>
            </a:lvl4pPr>
            <a:lvl5pPr marL="1371720" indent="0">
              <a:buNone/>
              <a:defRPr sz="1500"/>
            </a:lvl5pPr>
            <a:lvl6pPr marL="1714650" indent="0">
              <a:buNone/>
              <a:defRPr sz="1500"/>
            </a:lvl6pPr>
            <a:lvl7pPr marL="2057579" indent="0">
              <a:buNone/>
              <a:defRPr sz="1500"/>
            </a:lvl7pPr>
            <a:lvl8pPr marL="2400510" indent="0">
              <a:buNone/>
              <a:defRPr sz="1500"/>
            </a:lvl8pPr>
            <a:lvl9pPr marL="2743439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5F0AF6B-00CB-5040-A4BF-58E03F479134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4554003" y="3979712"/>
            <a:ext cx="4293602" cy="370542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A73BA"/>
              </a:buClr>
              <a:buSzPct val="120000"/>
              <a:buNone/>
              <a:defRPr sz="1200">
                <a:solidFill>
                  <a:srgbClr val="0A73BA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Image Caption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EB3AE14-F6B8-C64D-B794-AEDE36122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3" y="211491"/>
            <a:ext cx="8540802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0473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FD2467C-DA4E-0C41-B60E-032B680DBB8A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6804" y="1086750"/>
            <a:ext cx="4013197" cy="28086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latin typeface="Arial" panose="020B0604020202020204" pitchFamily="34" charset="0"/>
              </a:defRPr>
            </a:lvl1pPr>
            <a:lvl2pPr marL="342930" indent="0">
              <a:buNone/>
              <a:defRPr sz="2100"/>
            </a:lvl2pPr>
            <a:lvl3pPr marL="685860" indent="0">
              <a:buNone/>
              <a:defRPr sz="1800"/>
            </a:lvl3pPr>
            <a:lvl4pPr marL="1028790" indent="0">
              <a:buNone/>
              <a:defRPr sz="1500"/>
            </a:lvl4pPr>
            <a:lvl5pPr marL="1371720" indent="0">
              <a:buNone/>
              <a:defRPr sz="1500"/>
            </a:lvl5pPr>
            <a:lvl6pPr marL="1714650" indent="0">
              <a:buNone/>
              <a:defRPr sz="1500"/>
            </a:lvl6pPr>
            <a:lvl7pPr marL="2057579" indent="0">
              <a:buNone/>
              <a:defRPr sz="1500"/>
            </a:lvl7pPr>
            <a:lvl8pPr marL="2400510" indent="0">
              <a:buNone/>
              <a:defRPr sz="1500"/>
            </a:lvl8pPr>
            <a:lvl9pPr marL="2743439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8785C48-2A88-6947-95C9-D9B3CE4D1268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06805" y="4030393"/>
            <a:ext cx="4013195" cy="370542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A73BA"/>
              </a:buClr>
              <a:buSzPct val="120000"/>
              <a:buNone/>
              <a:defRPr sz="1200">
                <a:solidFill>
                  <a:srgbClr val="0A73BA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Image Caption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133330-1A8B-D145-B602-5BF5A2C17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3" y="211491"/>
            <a:ext cx="8540802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8422A3C5-366E-214D-99A5-7FB1F2DD011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554001" y="1086750"/>
            <a:ext cx="4293604" cy="28086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latin typeface="Arial" panose="020B0604020202020204" pitchFamily="34" charset="0"/>
              </a:defRPr>
            </a:lvl1pPr>
            <a:lvl2pPr marL="342930" indent="0">
              <a:buNone/>
              <a:defRPr sz="2100"/>
            </a:lvl2pPr>
            <a:lvl3pPr marL="685860" indent="0">
              <a:buNone/>
              <a:defRPr sz="1800"/>
            </a:lvl3pPr>
            <a:lvl4pPr marL="1028790" indent="0">
              <a:buNone/>
              <a:defRPr sz="1500"/>
            </a:lvl4pPr>
            <a:lvl5pPr marL="1371720" indent="0">
              <a:buNone/>
              <a:defRPr sz="1500"/>
            </a:lvl5pPr>
            <a:lvl6pPr marL="1714650" indent="0">
              <a:buNone/>
              <a:defRPr sz="1500"/>
            </a:lvl6pPr>
            <a:lvl7pPr marL="2057579" indent="0">
              <a:buNone/>
              <a:defRPr sz="1500"/>
            </a:lvl7pPr>
            <a:lvl8pPr marL="2400510" indent="0">
              <a:buNone/>
              <a:defRPr sz="1500"/>
            </a:lvl8pPr>
            <a:lvl9pPr marL="2743439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FB931AF-36C1-4E45-86F5-18BA708755EC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4554003" y="3979712"/>
            <a:ext cx="4293602" cy="370542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A73BA"/>
              </a:buClr>
              <a:buSzPct val="120000"/>
              <a:buNone/>
              <a:defRPr sz="1200">
                <a:solidFill>
                  <a:srgbClr val="0A73BA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Image Caption</a:t>
            </a:r>
          </a:p>
        </p:txBody>
      </p:sp>
    </p:spTree>
    <p:extLst>
      <p:ext uri="{BB962C8B-B14F-4D97-AF65-F5344CB8AC3E}">
        <p14:creationId xmlns:p14="http://schemas.microsoft.com/office/powerpoint/2010/main" val="19734770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39A303EC-4BEB-AD4E-A261-C3AC11663F16}"/>
              </a:ext>
            </a:extLst>
          </p:cNvPr>
          <p:cNvSpPr>
            <a:spLocks noGrp="1"/>
          </p:cNvSpPr>
          <p:nvPr>
            <p:ph type="chart" sz="quarter" idx="24"/>
          </p:nvPr>
        </p:nvSpPr>
        <p:spPr>
          <a:xfrm>
            <a:off x="306803" y="1086751"/>
            <a:ext cx="8540802" cy="2724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GB"/>
              <a:t>Click icon to add chart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CD8317-748B-0D45-8DDE-EC4403101B69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08534" y="3946618"/>
            <a:ext cx="8539018" cy="370542"/>
          </a:xfrm>
          <a:prstGeom prst="rect">
            <a:avLst/>
          </a:prstGeom>
        </p:spPr>
        <p:txBody>
          <a:bodyPr lIns="0" tIns="0" rIns="0" bIns="0"/>
          <a:lstStyle>
            <a:lvl1pPr algn="ctr">
              <a:buClr>
                <a:srgbClr val="0A73BA"/>
              </a:buClr>
              <a:buSzPct val="120000"/>
              <a:buNone/>
              <a:defRPr sz="1200">
                <a:solidFill>
                  <a:srgbClr val="0A73BA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Graph Title / Caption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5465974-6491-5F4A-9757-3F4BD582C3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3" y="211491"/>
            <a:ext cx="8540802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5886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CD8317-748B-0D45-8DDE-EC4403101B69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08486" y="3946618"/>
            <a:ext cx="8540802" cy="370542"/>
          </a:xfrm>
          <a:prstGeom prst="rect">
            <a:avLst/>
          </a:prstGeom>
        </p:spPr>
        <p:txBody>
          <a:bodyPr lIns="0" tIns="0" rIns="0" bIns="0"/>
          <a:lstStyle>
            <a:lvl1pPr algn="ctr">
              <a:buClr>
                <a:srgbClr val="0A73BA"/>
              </a:buClr>
              <a:buSzPct val="120000"/>
              <a:buNone/>
              <a:defRPr sz="1200">
                <a:solidFill>
                  <a:srgbClr val="0A73BA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Clr>
                <a:srgbClr val="0A73BA"/>
              </a:buClr>
              <a:buSzPct val="120000"/>
              <a:defRPr sz="1351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Table Title / Caption</a:t>
            </a:r>
          </a:p>
        </p:txBody>
      </p:sp>
      <p:sp>
        <p:nvSpPr>
          <p:cNvPr id="6" name="Table Placeholder 3">
            <a:extLst>
              <a:ext uri="{FF2B5EF4-FFF2-40B4-BE49-F238E27FC236}">
                <a16:creationId xmlns:a16="http://schemas.microsoft.com/office/drawing/2014/main" id="{53019374-431F-3549-B01B-2C0E83846EFC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306803" y="1086751"/>
            <a:ext cx="8540802" cy="27248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GB"/>
              <a:t>Click icon to add table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DE9C010-552F-6B40-AFFC-7CB9332ED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3" y="211491"/>
            <a:ext cx="8540802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0807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ff member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7815EB2-0607-4A48-85F0-D8BADF9C7C3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8317" y="411751"/>
            <a:ext cx="5381625" cy="428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50" b="1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700" b="1"/>
            </a:lvl2pPr>
            <a:lvl3pPr>
              <a:defRPr sz="2700" b="1"/>
            </a:lvl3pPr>
            <a:lvl4pPr>
              <a:defRPr sz="2700" b="1"/>
            </a:lvl4pPr>
            <a:lvl5pPr>
              <a:defRPr sz="2700" b="1"/>
            </a:lvl5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655BBCD-003E-5848-8A2C-E07A2024F08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38317" y="1640476"/>
            <a:ext cx="5381625" cy="6857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Role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6C8CE104-AAF7-CB4E-B0E5-8F8E6EFFE3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05359" y="411751"/>
            <a:ext cx="2600325" cy="2428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B2A4713-B501-D949-B73F-FC0487C1F5E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8317" y="907051"/>
            <a:ext cx="5381625" cy="4286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Team Name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60509F1-B14E-DB47-A9AB-13CD9477AE35}"/>
              </a:ext>
            </a:extLst>
          </p:cNvPr>
          <p:cNvCxnSpPr>
            <a:cxnSpLocks/>
          </p:cNvCxnSpPr>
          <p:nvPr/>
        </p:nvCxnSpPr>
        <p:spPr>
          <a:xfrm>
            <a:off x="538317" y="1502363"/>
            <a:ext cx="538162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DB4B9776-1E0B-9B41-8B45-41D2ACC0D27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8317" y="2440575"/>
            <a:ext cx="5381625" cy="20005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19503170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ingle content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AAF76-D246-EA48-B945-8ACAA6C1A7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69"/>
            <a:ext cx="8539359" cy="54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2400" b="0">
                <a:solidFill>
                  <a:schemeClr val="tx2">
                    <a:alpha val="7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70023B9-0D24-234F-B429-7E5A7A31E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804" y="997137"/>
            <a:ext cx="8539359" cy="3378305"/>
          </a:xfrm>
          <a:prstGeom prst="rect">
            <a:avLst/>
          </a:prstGeom>
        </p:spPr>
        <p:txBody>
          <a:bodyPr lIns="0" tIns="0" rIns="0" bIns="0"/>
          <a:lstStyle>
            <a:lvl1pPr marL="17146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439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32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254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185" indent="-171465">
              <a:buClr>
                <a:srgbClr val="619BCD"/>
              </a:buClr>
              <a:buSzPct val="120000"/>
              <a:buFontTx/>
              <a:buBlip>
                <a:blip r:embed="rId2"/>
              </a:buBlip>
              <a:defRPr sz="135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13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7B69B-2945-722A-77B1-7672CCEBF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E33F7-0003-1020-64DD-8E3A91DE5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53DD2-50F8-466A-A4F7-F10A6689E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E8DB-5AA6-42D2-88CE-91CAAB2DC1D9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8DE8A-EA23-7E38-EF16-54354424C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9B77A-22AD-C30C-1C61-4B4E892D4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1B256-AA4F-4FEE-A34F-58D41C2E22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2511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tIns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45157" y="4342797"/>
            <a:ext cx="8471837" cy="260604"/>
          </a:xfrm>
        </p:spPr>
        <p:txBody>
          <a:bodyPr lIns="0" tIns="0" rIns="0" bIns="0" anchor="b"/>
          <a:lstStyle>
            <a:lvl1pPr marL="171398" indent="-171398" algn="l" defTabSz="685595" rtl="0" eaLnBrk="1" latinLnBrk="0" hangingPunct="1">
              <a:lnSpc>
                <a:spcPct val="85000"/>
              </a:lnSpc>
              <a:spcBef>
                <a:spcPts val="150"/>
              </a:spcBef>
              <a:buClr>
                <a:schemeClr val="accent2"/>
              </a:buClr>
              <a:buSzPct val="85000"/>
              <a:buFont typeface="Arial" pitchFamily="34" charset="0"/>
              <a:buNone/>
              <a:tabLst>
                <a:tab pos="130930" algn="r"/>
                <a:tab pos="171398" algn="l"/>
              </a:tabLst>
              <a:defRPr lang="en-US" sz="600" kern="1200" dirty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source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75717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62D8808-DCA9-284A-939A-E9E10EBF12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6" y="2065"/>
            <a:ext cx="9140328" cy="5141434"/>
          </a:xfrm>
          <a:prstGeom prst="rect">
            <a:avLst/>
          </a:prstGeom>
        </p:spPr>
      </p:pic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06F4B89E-10F0-4642-B721-DB755A4C5C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15373" y="4739873"/>
            <a:ext cx="2487215" cy="406343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0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30" indent="0">
              <a:buFontTx/>
              <a:buNone/>
              <a:defRPr>
                <a:solidFill>
                  <a:schemeClr val="bg1"/>
                </a:solidFill>
              </a:defRPr>
            </a:lvl2pPr>
            <a:lvl3pPr marL="685860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8790" indent="0">
              <a:buFontTx/>
              <a:buNone/>
              <a:defRPr>
                <a:solidFill>
                  <a:schemeClr val="bg1"/>
                </a:solidFill>
              </a:defRPr>
            </a:lvl4pPr>
            <a:lvl5pPr marL="137172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Presenter Name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BFE93A3-1F7A-5443-A8EE-36CA3776CBBB}"/>
              </a:ext>
            </a:extLst>
          </p:cNvPr>
          <p:cNvCxnSpPr>
            <a:cxnSpLocks/>
          </p:cNvCxnSpPr>
          <p:nvPr userDrawn="1"/>
        </p:nvCxnSpPr>
        <p:spPr>
          <a:xfrm>
            <a:off x="3849426" y="4118458"/>
            <a:ext cx="50529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15F6E79C-4B23-4144-B1F4-39A10F5F25F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49426" y="1725386"/>
            <a:ext cx="5053162" cy="2291444"/>
          </a:xfrm>
          <a:prstGeom prst="rect">
            <a:avLst/>
          </a:prstGeom>
        </p:spPr>
        <p:txBody>
          <a:bodyPr anchor="b"/>
          <a:lstStyle>
            <a:lvl1pPr algn="r">
              <a:defRPr sz="33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Insert presentation title here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E3AEE02C-7126-4A4D-96B4-7259537649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49426" y="4220087"/>
            <a:ext cx="5053163" cy="40634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30" indent="0" algn="ctr">
              <a:buNone/>
              <a:defRPr sz="1500"/>
            </a:lvl2pPr>
            <a:lvl3pPr marL="685860" indent="0" algn="ctr">
              <a:buNone/>
              <a:defRPr sz="1351"/>
            </a:lvl3pPr>
            <a:lvl4pPr marL="1028790" indent="0" algn="ctr">
              <a:buNone/>
              <a:defRPr sz="1200"/>
            </a:lvl4pPr>
            <a:lvl5pPr marL="1371720" indent="0" algn="ctr">
              <a:buNone/>
              <a:defRPr sz="1200"/>
            </a:lvl5pPr>
            <a:lvl6pPr marL="1714650" indent="0" algn="ctr">
              <a:buNone/>
              <a:defRPr sz="1200"/>
            </a:lvl6pPr>
            <a:lvl7pPr marL="2057579" indent="0" algn="ctr">
              <a:buNone/>
              <a:defRPr sz="1200"/>
            </a:lvl7pPr>
            <a:lvl8pPr marL="2400510" indent="0" algn="ctr">
              <a:buNone/>
              <a:defRPr sz="1200"/>
            </a:lvl8pPr>
            <a:lvl9pPr marL="2743439" indent="0" algn="ctr">
              <a:buNone/>
              <a:defRPr sz="1200"/>
            </a:lvl9pPr>
          </a:lstStyle>
          <a:p>
            <a:r>
              <a:rPr lang="en-GB" dirty="0"/>
              <a:t>XX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164852"/>
      </p:ext>
    </p:extLst>
  </p:cSld>
  <p:clrMapOvr>
    <a:masterClrMapping/>
  </p:clrMapOvr>
  <p:hf hd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title and Sou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9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6129" y="980695"/>
            <a:ext cx="8471837" cy="29771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marL="0" indent="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None/>
              <a:defRPr lang="en-US" sz="1500" b="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50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50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50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50" b="1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36130" y="4354830"/>
            <a:ext cx="8471837" cy="260604"/>
          </a:xfrm>
        </p:spPr>
        <p:txBody>
          <a:bodyPr lIns="0" tIns="0" rIns="0" bIns="0" anchor="b"/>
          <a:lstStyle>
            <a:lvl1pPr marL="171450" indent="-171450" algn="l" defTabSz="685800" rtl="0" eaLnBrk="1" latinLnBrk="0" hangingPunct="1">
              <a:lnSpc>
                <a:spcPct val="85000"/>
              </a:lnSpc>
              <a:spcBef>
                <a:spcPts val="150"/>
              </a:spcBef>
              <a:buClr>
                <a:schemeClr val="accent2"/>
              </a:buClr>
              <a:buSzPct val="85000"/>
              <a:buFont typeface="Arial" pitchFamily="34" charset="0"/>
              <a:buNone/>
              <a:tabLst>
                <a:tab pos="130969" algn="r"/>
                <a:tab pos="171450" algn="l"/>
              </a:tabLst>
              <a:defRPr lang="en-US" sz="600" kern="1200" dirty="0">
                <a:solidFill>
                  <a:srgbClr val="A1AAB1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source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76685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9FE7B-8593-AB81-1A03-FE3FFA9BF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A72FDF-821D-950F-0C24-9BCFA452B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EE8DB-5AA6-42D2-88CE-91CAAB2DC1D9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E2BE3-ABB5-9B40-A4B5-0899447FC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7685F6-6B9A-FF53-4B5A-36998538A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1B256-AA4F-4FEE-A34F-58D41C2E22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2654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36129" y="1351026"/>
            <a:ext cx="8471837" cy="29626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36130" y="4354830"/>
            <a:ext cx="8471837" cy="260604"/>
          </a:xfrm>
        </p:spPr>
        <p:txBody>
          <a:bodyPr lIns="0" tIns="0" rIns="0" bIns="0" anchor="b"/>
          <a:lstStyle>
            <a:lvl1pPr marL="171398" indent="-171398" algn="l" defTabSz="685595" rtl="0" eaLnBrk="1" latinLnBrk="0" hangingPunct="1">
              <a:lnSpc>
                <a:spcPct val="85000"/>
              </a:lnSpc>
              <a:spcBef>
                <a:spcPts val="150"/>
              </a:spcBef>
              <a:buClr>
                <a:schemeClr val="accent2"/>
              </a:buClr>
              <a:buSzPct val="85000"/>
              <a:buFont typeface="Arial" pitchFamily="34" charset="0"/>
              <a:buNone/>
              <a:tabLst>
                <a:tab pos="130930" algn="r"/>
                <a:tab pos="171398" algn="l"/>
              </a:tabLst>
              <a:defRPr lang="en-US" sz="600" kern="1200" dirty="0">
                <a:solidFill>
                  <a:srgbClr val="A1AAB1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source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6129" y="980697"/>
            <a:ext cx="8471837" cy="29771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marL="0" indent="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None/>
              <a:defRPr lang="en-US" sz="1499" b="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49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49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49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1649" b="1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39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8F62322-AAA2-FA4D-BBC0-12472F7B58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6" y="1354"/>
            <a:ext cx="9140328" cy="5141434"/>
          </a:xfrm>
          <a:prstGeom prst="rect">
            <a:avLst/>
          </a:prstGeom>
        </p:spPr>
      </p:pic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814EC86B-8DED-414E-9287-B7914C1924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15373" y="4739873"/>
            <a:ext cx="2487215" cy="406343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0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30" indent="0">
              <a:buFontTx/>
              <a:buNone/>
              <a:defRPr>
                <a:solidFill>
                  <a:schemeClr val="bg1"/>
                </a:solidFill>
              </a:defRPr>
            </a:lvl2pPr>
            <a:lvl3pPr marL="685860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8790" indent="0">
              <a:buFontTx/>
              <a:buNone/>
              <a:defRPr>
                <a:solidFill>
                  <a:schemeClr val="bg1"/>
                </a:solidFill>
              </a:defRPr>
            </a:lvl4pPr>
            <a:lvl5pPr marL="137172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Presenter Name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AD4DB78-434D-4E4E-BBC3-78785AD9785D}"/>
              </a:ext>
            </a:extLst>
          </p:cNvPr>
          <p:cNvCxnSpPr>
            <a:cxnSpLocks/>
          </p:cNvCxnSpPr>
          <p:nvPr userDrawn="1"/>
        </p:nvCxnSpPr>
        <p:spPr>
          <a:xfrm>
            <a:off x="3849426" y="4118458"/>
            <a:ext cx="50529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5F4628C2-C94C-6C4E-A62F-22DF932D7E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49426" y="1725386"/>
            <a:ext cx="5053162" cy="2291444"/>
          </a:xfrm>
          <a:prstGeom prst="rect">
            <a:avLst/>
          </a:prstGeom>
        </p:spPr>
        <p:txBody>
          <a:bodyPr anchor="b"/>
          <a:lstStyle>
            <a:lvl1pPr algn="r">
              <a:defRPr sz="33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Insert presentation title here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9C537E6A-B99E-5742-B964-B62613335A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49426" y="4220087"/>
            <a:ext cx="5053163" cy="40634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30" indent="0" algn="ctr">
              <a:buNone/>
              <a:defRPr sz="1500"/>
            </a:lvl2pPr>
            <a:lvl3pPr marL="685860" indent="0" algn="ctr">
              <a:buNone/>
              <a:defRPr sz="1351"/>
            </a:lvl3pPr>
            <a:lvl4pPr marL="1028790" indent="0" algn="ctr">
              <a:buNone/>
              <a:defRPr sz="1200"/>
            </a:lvl4pPr>
            <a:lvl5pPr marL="1371720" indent="0" algn="ctr">
              <a:buNone/>
              <a:defRPr sz="1200"/>
            </a:lvl5pPr>
            <a:lvl6pPr marL="1714650" indent="0" algn="ctr">
              <a:buNone/>
              <a:defRPr sz="1200"/>
            </a:lvl6pPr>
            <a:lvl7pPr marL="2057579" indent="0" algn="ctr">
              <a:buNone/>
              <a:defRPr sz="1200"/>
            </a:lvl7pPr>
            <a:lvl8pPr marL="2400510" indent="0" algn="ctr">
              <a:buNone/>
              <a:defRPr sz="1200"/>
            </a:lvl8pPr>
            <a:lvl9pPr marL="2743439" indent="0" algn="ctr">
              <a:buNone/>
              <a:defRPr sz="1200"/>
            </a:lvl9pPr>
          </a:lstStyle>
          <a:p>
            <a:r>
              <a:rPr lang="en-GB" dirty="0"/>
              <a:t>XX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576818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2344A477-7CED-134C-B99C-B8FBF0193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6" y="1032"/>
            <a:ext cx="9140328" cy="5141434"/>
          </a:xfrm>
          <a:prstGeom prst="rect">
            <a:avLst/>
          </a:prstGeom>
        </p:spPr>
      </p:pic>
      <p:sp>
        <p:nvSpPr>
          <p:cNvPr id="10" name="Text Placeholder 18">
            <a:extLst>
              <a:ext uri="{FF2B5EF4-FFF2-40B4-BE49-F238E27FC236}">
                <a16:creationId xmlns:a16="http://schemas.microsoft.com/office/drawing/2014/main" id="{C7ED4E54-583F-3A43-BC17-22F608A6C8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15373" y="4739873"/>
            <a:ext cx="2487215" cy="406343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0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30" indent="0">
              <a:buFontTx/>
              <a:buNone/>
              <a:defRPr>
                <a:solidFill>
                  <a:schemeClr val="bg1"/>
                </a:solidFill>
              </a:defRPr>
            </a:lvl2pPr>
            <a:lvl3pPr marL="685860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8790" indent="0">
              <a:buFontTx/>
              <a:buNone/>
              <a:defRPr>
                <a:solidFill>
                  <a:schemeClr val="bg1"/>
                </a:solidFill>
              </a:defRPr>
            </a:lvl4pPr>
            <a:lvl5pPr marL="137172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Presenter Name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CF6FCD-A359-574F-B73E-F3B0AE0B2246}"/>
              </a:ext>
            </a:extLst>
          </p:cNvPr>
          <p:cNvCxnSpPr>
            <a:cxnSpLocks/>
          </p:cNvCxnSpPr>
          <p:nvPr userDrawn="1"/>
        </p:nvCxnSpPr>
        <p:spPr>
          <a:xfrm>
            <a:off x="3849426" y="4118458"/>
            <a:ext cx="50529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5F5DEBDF-925A-DD4F-B084-BA5A0D11DED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49426" y="1725386"/>
            <a:ext cx="5053162" cy="2291444"/>
          </a:xfrm>
          <a:prstGeom prst="rect">
            <a:avLst/>
          </a:prstGeom>
        </p:spPr>
        <p:txBody>
          <a:bodyPr anchor="b"/>
          <a:lstStyle>
            <a:lvl1pPr algn="r">
              <a:defRPr sz="33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Insert presentation title here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A9FDE0DD-874E-6245-AB50-789D424EE84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49426" y="4220087"/>
            <a:ext cx="5053163" cy="40634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30" indent="0" algn="ctr">
              <a:buNone/>
              <a:defRPr sz="1500"/>
            </a:lvl2pPr>
            <a:lvl3pPr marL="685860" indent="0" algn="ctr">
              <a:buNone/>
              <a:defRPr sz="1351"/>
            </a:lvl3pPr>
            <a:lvl4pPr marL="1028790" indent="0" algn="ctr">
              <a:buNone/>
              <a:defRPr sz="1200"/>
            </a:lvl4pPr>
            <a:lvl5pPr marL="1371720" indent="0" algn="ctr">
              <a:buNone/>
              <a:defRPr sz="1200"/>
            </a:lvl5pPr>
            <a:lvl6pPr marL="1714650" indent="0" algn="ctr">
              <a:buNone/>
              <a:defRPr sz="1200"/>
            </a:lvl6pPr>
            <a:lvl7pPr marL="2057579" indent="0" algn="ctr">
              <a:buNone/>
              <a:defRPr sz="1200"/>
            </a:lvl7pPr>
            <a:lvl8pPr marL="2400510" indent="0" algn="ctr">
              <a:buNone/>
              <a:defRPr sz="1200"/>
            </a:lvl8pPr>
            <a:lvl9pPr marL="2743439" indent="0" algn="ctr">
              <a:buNone/>
              <a:defRPr sz="1200"/>
            </a:lvl9pPr>
          </a:lstStyle>
          <a:p>
            <a:r>
              <a:rPr lang="en-GB" dirty="0"/>
              <a:t>XX Month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518577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780364-9838-6740-8FF7-BA6A86FB9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6" y="2065"/>
            <a:ext cx="9140328" cy="514143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A36A828-D36A-1243-82A4-11681CA57F8B}"/>
              </a:ext>
            </a:extLst>
          </p:cNvPr>
          <p:cNvSpPr txBox="1">
            <a:spLocks/>
          </p:cNvSpPr>
          <p:nvPr/>
        </p:nvSpPr>
        <p:spPr>
          <a:xfrm>
            <a:off x="628651" y="1210926"/>
            <a:ext cx="3967843" cy="2291444"/>
          </a:xfrm>
          <a:prstGeom prst="rect">
            <a:avLst/>
          </a:prstGeom>
        </p:spPr>
        <p:txBody>
          <a:bodyPr anchor="ctr" anchorCtr="0"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301" b="0" i="0" dirty="0">
              <a:latin typeface="Arial" panose="020B0604020202020204" pitchFamily="34" charset="0"/>
            </a:endParaRPr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F155C07B-8DA3-F443-A61E-FF73E03D9B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048377"/>
            <a:ext cx="7886699" cy="1965942"/>
          </a:xfrm>
          <a:prstGeom prst="rect">
            <a:avLst/>
          </a:prstGeom>
        </p:spPr>
        <p:txBody>
          <a:bodyPr anchor="t" anchorCtr="0"/>
          <a:lstStyle>
            <a:lvl1pPr algn="l">
              <a:defRPr sz="2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Insert divider slide</a:t>
            </a:r>
            <a:br>
              <a:rPr lang="en-GB" dirty="0"/>
            </a:br>
            <a:r>
              <a:rPr lang="en-GB" dirty="0"/>
              <a:t>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FE0B5F9-AC39-7842-9F51-4B2766657E70}"/>
              </a:ext>
            </a:extLst>
          </p:cNvPr>
          <p:cNvSpPr/>
          <p:nvPr userDrawn="1"/>
        </p:nvSpPr>
        <p:spPr>
          <a:xfrm>
            <a:off x="7387634" y="4511140"/>
            <a:ext cx="1549066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44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University Hospitals of Northamptonshire NHS Group is a collaboration between Kettering General Hospital NHS Foundation Trust and Northampton General Hospital NHS Trust</a:t>
            </a:r>
          </a:p>
        </p:txBody>
      </p:sp>
    </p:spTree>
    <p:extLst>
      <p:ext uri="{BB962C8B-B14F-4D97-AF65-F5344CB8AC3E}">
        <p14:creationId xmlns:p14="http://schemas.microsoft.com/office/powerpoint/2010/main" val="392454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29E1D3-3C59-C04F-8D1B-E14240588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6" y="2065"/>
            <a:ext cx="9140328" cy="514143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A36A828-D36A-1243-82A4-11681CA57F8B}"/>
              </a:ext>
            </a:extLst>
          </p:cNvPr>
          <p:cNvSpPr txBox="1">
            <a:spLocks/>
          </p:cNvSpPr>
          <p:nvPr/>
        </p:nvSpPr>
        <p:spPr>
          <a:xfrm>
            <a:off x="628651" y="1210926"/>
            <a:ext cx="3967843" cy="2291444"/>
          </a:xfrm>
          <a:prstGeom prst="rect">
            <a:avLst/>
          </a:prstGeom>
        </p:spPr>
        <p:txBody>
          <a:bodyPr anchor="ctr" anchorCtr="0"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301" b="0" i="0" dirty="0">
              <a:latin typeface="Arial" panose="020B0604020202020204" pitchFamily="34" charset="0"/>
            </a:endParaRPr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A623B49D-26FF-7E47-B2FD-8FC4CC0D95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048377"/>
            <a:ext cx="7886699" cy="1965942"/>
          </a:xfrm>
          <a:prstGeom prst="rect">
            <a:avLst/>
          </a:prstGeom>
        </p:spPr>
        <p:txBody>
          <a:bodyPr anchor="t" anchorCtr="0"/>
          <a:lstStyle>
            <a:lvl1pPr algn="l">
              <a:defRPr sz="2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Insert divider slide</a:t>
            </a:r>
            <a:br>
              <a:rPr lang="en-GB" dirty="0"/>
            </a:br>
            <a:r>
              <a:rPr lang="en-GB" dirty="0"/>
              <a:t>title here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BF8E3-751E-A947-A935-DEA5E0D8AA8B}"/>
              </a:ext>
            </a:extLst>
          </p:cNvPr>
          <p:cNvSpPr/>
          <p:nvPr userDrawn="1"/>
        </p:nvSpPr>
        <p:spPr>
          <a:xfrm>
            <a:off x="7387634" y="4511140"/>
            <a:ext cx="1549066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44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University Hospitals of Northamptonshire NHS Group is a collaboration between Kettering General Hospital NHS Foundation Trust and Northampton General Hospital NHS Trust</a:t>
            </a:r>
          </a:p>
        </p:txBody>
      </p:sp>
    </p:spTree>
    <p:extLst>
      <p:ext uri="{BB962C8B-B14F-4D97-AF65-F5344CB8AC3E}">
        <p14:creationId xmlns:p14="http://schemas.microsoft.com/office/powerpoint/2010/main" val="1608323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463A10-20C9-5B46-BAFD-3311514E60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6" y="2065"/>
            <a:ext cx="9140328" cy="514143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A36A828-D36A-1243-82A4-11681CA57F8B}"/>
              </a:ext>
            </a:extLst>
          </p:cNvPr>
          <p:cNvSpPr txBox="1">
            <a:spLocks/>
          </p:cNvSpPr>
          <p:nvPr/>
        </p:nvSpPr>
        <p:spPr>
          <a:xfrm>
            <a:off x="628651" y="1210926"/>
            <a:ext cx="3967843" cy="2291444"/>
          </a:xfrm>
          <a:prstGeom prst="rect">
            <a:avLst/>
          </a:prstGeom>
        </p:spPr>
        <p:txBody>
          <a:bodyPr anchor="ctr" anchorCtr="0"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301" b="0" i="0" dirty="0">
              <a:latin typeface="Arial" panose="020B0604020202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4CAA23C-B932-D94B-8968-76805D10C0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048377"/>
            <a:ext cx="7886699" cy="1965942"/>
          </a:xfrm>
          <a:prstGeom prst="rect">
            <a:avLst/>
          </a:prstGeom>
        </p:spPr>
        <p:txBody>
          <a:bodyPr anchor="t" anchorCtr="0"/>
          <a:lstStyle>
            <a:lvl1pPr algn="l">
              <a:defRPr sz="2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Insert divider slide</a:t>
            </a:r>
            <a:br>
              <a:rPr lang="en-GB" dirty="0"/>
            </a:br>
            <a:r>
              <a:rPr lang="en-GB" dirty="0"/>
              <a:t>title here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26ED41-CD2B-9948-BC1A-86651DEF50FD}"/>
              </a:ext>
            </a:extLst>
          </p:cNvPr>
          <p:cNvSpPr/>
          <p:nvPr userDrawn="1"/>
        </p:nvSpPr>
        <p:spPr>
          <a:xfrm>
            <a:off x="7387634" y="4511140"/>
            <a:ext cx="1549066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44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University Hospitals of Northamptonshire NHS Group is a collaboration between Kettering General Hospital NHS Foundation Trust and Northampton General Hospital NHS Trust</a:t>
            </a:r>
          </a:p>
        </p:txBody>
      </p:sp>
    </p:spTree>
    <p:extLst>
      <p:ext uri="{BB962C8B-B14F-4D97-AF65-F5344CB8AC3E}">
        <p14:creationId xmlns:p14="http://schemas.microsoft.com/office/powerpoint/2010/main" val="1606082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FBB7C8-8C44-2742-BA53-E8EE6210AD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6" y="2065"/>
            <a:ext cx="9140328" cy="514143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A36A828-D36A-1243-82A4-11681CA57F8B}"/>
              </a:ext>
            </a:extLst>
          </p:cNvPr>
          <p:cNvSpPr txBox="1">
            <a:spLocks/>
          </p:cNvSpPr>
          <p:nvPr/>
        </p:nvSpPr>
        <p:spPr>
          <a:xfrm>
            <a:off x="628651" y="1210926"/>
            <a:ext cx="3967843" cy="2291444"/>
          </a:xfrm>
          <a:prstGeom prst="rect">
            <a:avLst/>
          </a:prstGeom>
        </p:spPr>
        <p:txBody>
          <a:bodyPr anchor="ctr" anchorCtr="0"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301" b="0" i="0" dirty="0">
              <a:latin typeface="Arial" panose="020B0604020202020204" pitchFamily="34" charset="0"/>
            </a:endParaRPr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509D26C1-C41B-9742-9D96-806F9E3B5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048377"/>
            <a:ext cx="7886699" cy="1965942"/>
          </a:xfrm>
          <a:prstGeom prst="rect">
            <a:avLst/>
          </a:prstGeom>
        </p:spPr>
        <p:txBody>
          <a:bodyPr anchor="t" anchorCtr="0"/>
          <a:lstStyle>
            <a:lvl1pPr algn="l">
              <a:defRPr sz="2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Insert divider slide</a:t>
            </a:r>
            <a:br>
              <a:rPr lang="en-GB" dirty="0"/>
            </a:br>
            <a:r>
              <a:rPr lang="en-GB" dirty="0"/>
              <a:t>title here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A3E228-6227-2641-9188-4A3708BA1DDC}"/>
              </a:ext>
            </a:extLst>
          </p:cNvPr>
          <p:cNvSpPr/>
          <p:nvPr userDrawn="1"/>
        </p:nvSpPr>
        <p:spPr>
          <a:xfrm>
            <a:off x="7387634" y="4511140"/>
            <a:ext cx="1549066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44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University Hospitals of Northamptonshire NHS Group is a collaboration between Kettering General Hospital NHS Foundation Trust and Northampton General Hospital NHS Trust</a:t>
            </a:r>
          </a:p>
        </p:txBody>
      </p:sp>
    </p:spTree>
    <p:extLst>
      <p:ext uri="{BB962C8B-B14F-4D97-AF65-F5344CB8AC3E}">
        <p14:creationId xmlns:p14="http://schemas.microsoft.com/office/powerpoint/2010/main" val="2299703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15.jp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560408-F6CC-AD44-9478-6F7B8EC33421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6" y="2065"/>
            <a:ext cx="9140328" cy="514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94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93" r:id="rId17"/>
    <p:sldLayoutId id="2147483795" r:id="rId18"/>
    <p:sldLayoutId id="2147483796" r:id="rId19"/>
  </p:sldLayoutIdLst>
  <p:txStyles>
    <p:titleStyle>
      <a:lvl1pPr algn="l" defTabSz="685860" rtl="0" eaLnBrk="1" latinLnBrk="0" hangingPunct="1">
        <a:lnSpc>
          <a:spcPct val="90000"/>
        </a:lnSpc>
        <a:spcBef>
          <a:spcPct val="0"/>
        </a:spcBef>
        <a:buNone/>
        <a:defRPr sz="33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65" indent="-171465" algn="l" defTabSz="68586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95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325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254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5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5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5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4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93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86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72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579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3879D6-FC04-294B-BFF0-B297312ABA6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" y="643"/>
            <a:ext cx="9142856" cy="514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32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4" r:id="rId8"/>
    <p:sldLayoutId id="2147483797" r:id="rId9"/>
    <p:sldLayoutId id="2147483798" r:id="rId10"/>
    <p:sldLayoutId id="2147483799" r:id="rId11"/>
    <p:sldLayoutId id="2147483800" r:id="rId12"/>
    <p:sldLayoutId id="2147483801" r:id="rId13"/>
  </p:sldLayoutIdLst>
  <p:txStyles>
    <p:titleStyle>
      <a:lvl1pPr algn="l" defTabSz="685860" rtl="0" eaLnBrk="1" latinLnBrk="0" hangingPunct="1">
        <a:lnSpc>
          <a:spcPct val="90000"/>
        </a:lnSpc>
        <a:spcBef>
          <a:spcPct val="0"/>
        </a:spcBef>
        <a:buNone/>
        <a:defRPr sz="33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65" indent="-171465" algn="l" defTabSz="68586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95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325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254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5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5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5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4" indent="-171465" algn="l" defTabSz="685860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93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86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72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579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migrainetrust.org/wp-content/uploads/2023/05/What-is-migraine-factsheet.pdf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cnorthamptonshire.org.uk/download/northamptonshire-migraine-pathway.pdf?ver=65289" TargetMode="Externa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fizerpro.co.uk/therapy-areas/migraine/learning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hyperlink" Target="https://forms.office.com/e/tg0pHwMpL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migrainetrust.org/wp-content/uploads/2021/08/State-of-the-Migraine-Nation-population-rapid-review.pdf" TargetMode="External"/><Relationship Id="rId7" Type="http://schemas.openxmlformats.org/officeDocument/2006/relationships/image" Target="../media/image19.svg"/><Relationship Id="rId2" Type="http://schemas.openxmlformats.org/officeDocument/2006/relationships/hyperlink" Target="https://migrainetrust.org/wp-content/uploads/2021/09/Dismissed-for-too-long_Recommendations-to-improve-migraine-care-in-the-UK.pdf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image" Target="../media/image17.sv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igrainetrust.org/wp-content/uploads/2021/09/Dismissed-for-too-long_Recommendations-to-improve-migraine-care-in-the-UK.pdf" TargetMode="External"/><Relationship Id="rId7" Type="http://schemas.openxmlformats.org/officeDocument/2006/relationships/image" Target="../media/image26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0.png"/><Relationship Id="rId5" Type="http://schemas.openxmlformats.org/officeDocument/2006/relationships/image" Target="../media/image29.svg"/><Relationship Id="rId10" Type="http://schemas.openxmlformats.org/officeDocument/2006/relationships/image" Target="../media/image33.png"/><Relationship Id="rId4" Type="http://schemas.openxmlformats.org/officeDocument/2006/relationships/image" Target="../media/image28.png"/><Relationship Id="rId9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F1A9B-CF38-E24E-8D54-95AE8CB72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98212"/>
            <a:ext cx="7886699" cy="2973787"/>
          </a:xfrm>
        </p:spPr>
        <p:txBody>
          <a:bodyPr/>
          <a:lstStyle/>
          <a:p>
            <a:pPr algn="ctr"/>
            <a:r>
              <a:rPr lang="en-GB" sz="3600" dirty="0"/>
              <a:t>Clinical Management of Migraine</a:t>
            </a:r>
            <a:br>
              <a:rPr lang="en-GB" sz="3600" dirty="0"/>
            </a:br>
            <a:br>
              <a:rPr lang="en-GB" dirty="0"/>
            </a:br>
            <a:br>
              <a:rPr lang="en-GB" dirty="0"/>
            </a:br>
            <a:r>
              <a:rPr lang="en-GB" sz="2000" dirty="0"/>
              <a:t>Angela Abdallah, Headache Specialist Nurse</a:t>
            </a:r>
            <a:br>
              <a:rPr lang="en-GB" sz="2000" dirty="0"/>
            </a:br>
            <a:r>
              <a:rPr lang="en-GB" sz="2000" dirty="0"/>
              <a:t>Pooi </a:t>
            </a:r>
            <a:r>
              <a:rPr lang="en-GB" sz="2000" dirty="0" err="1"/>
              <a:t>Lim,</a:t>
            </a:r>
            <a:r>
              <a:rPr lang="en-GB" sz="2000" dirty="0"/>
              <a:t> High-cost drugs Pharmacist</a:t>
            </a:r>
            <a:br>
              <a:rPr lang="en-GB" sz="2000" dirty="0"/>
            </a:br>
            <a:br>
              <a:rPr lang="en-GB" sz="2000" dirty="0"/>
            </a:br>
            <a:r>
              <a:rPr lang="en-GB" sz="1800" dirty="0"/>
              <a:t>12</a:t>
            </a:r>
            <a:r>
              <a:rPr lang="en-GB" sz="1800" baseline="30000" dirty="0"/>
              <a:t>th</a:t>
            </a:r>
            <a:r>
              <a:rPr lang="en-GB" sz="1800" dirty="0"/>
              <a:t> March 2025</a:t>
            </a:r>
            <a:br>
              <a:rPr lang="en-GB" sz="2000" dirty="0"/>
            </a:b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86384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hart Placeholder 4">
            <a:extLst>
              <a:ext uri="{FF2B5EF4-FFF2-40B4-BE49-F238E27FC236}">
                <a16:creationId xmlns:a16="http://schemas.microsoft.com/office/drawing/2014/main" id="{E602471B-9A0B-372A-1B2A-8E0E2CE768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0947" y="997136"/>
            <a:ext cx="3924910" cy="3378307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E25EDB-DAFA-214F-9515-42D91C40D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70"/>
            <a:ext cx="8153089" cy="540000"/>
          </a:xfrm>
        </p:spPr>
        <p:txBody>
          <a:bodyPr anchor="ctr">
            <a:normAutofit/>
          </a:bodyPr>
          <a:lstStyle/>
          <a:p>
            <a:r>
              <a:rPr lang="en-GB" sz="2000" dirty="0"/>
              <a:t>ID Migraine: 3 screening questions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D266D35-6098-E119-BFEA-F285E2A4D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54538" y="996950"/>
            <a:ext cx="4291012" cy="2660650"/>
          </a:xfrm>
          <a:noFill/>
        </p:spPr>
        <p:txBody>
          <a:bodyPr/>
          <a:lstStyle/>
          <a:p>
            <a:r>
              <a:rPr lang="en-GB" sz="1600" dirty="0"/>
              <a:t>Brief, practical diagnostic tool.</a:t>
            </a:r>
          </a:p>
          <a:p>
            <a:endParaRPr lang="en-GB" sz="1600" b="1" dirty="0"/>
          </a:p>
          <a:p>
            <a:r>
              <a:rPr lang="en-GB" sz="1600" b="1" dirty="0"/>
              <a:t>Two or more positive responses suggests the patient has migraine. </a:t>
            </a:r>
          </a:p>
          <a:p>
            <a:pPr marL="0" indent="0">
              <a:buNone/>
            </a:pPr>
            <a:endParaRPr lang="en-GB" sz="1600" b="1" dirty="0"/>
          </a:p>
          <a:p>
            <a:r>
              <a:rPr lang="en-GB" sz="1600" dirty="0"/>
              <a:t>The positive predictive value is high at </a:t>
            </a:r>
            <a:r>
              <a:rPr lang="en-GB" sz="1600" b="1" dirty="0"/>
              <a:t>0.93%</a:t>
            </a:r>
            <a:r>
              <a:rPr lang="en-GB" sz="1600" dirty="0"/>
              <a:t>. </a:t>
            </a:r>
          </a:p>
          <a:p>
            <a:endParaRPr lang="en-GB" sz="1600" dirty="0"/>
          </a:p>
          <a:p>
            <a:r>
              <a:rPr lang="en-GB" sz="1600" dirty="0"/>
              <a:t>In other words, for 100 patients diagnosed as having migraine by the ID Migraine screener, 93 will have migraine.</a:t>
            </a: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6C6C6D-79AA-3FC7-D87B-A78D2DE814DE}"/>
              </a:ext>
            </a:extLst>
          </p:cNvPr>
          <p:cNvSpPr txBox="1"/>
          <p:nvPr/>
        </p:nvSpPr>
        <p:spPr>
          <a:xfrm>
            <a:off x="1911954" y="4424192"/>
            <a:ext cx="23639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Cousins G et.al. </a:t>
            </a:r>
            <a:r>
              <a:rPr lang="en-GB" sz="800" i="1" dirty="0"/>
              <a:t>Headache</a:t>
            </a:r>
            <a:r>
              <a:rPr lang="en-GB" sz="800" dirty="0"/>
              <a:t>. 2011; </a:t>
            </a:r>
            <a:r>
              <a:rPr lang="en-GB" sz="800" b="1" dirty="0"/>
              <a:t>51</a:t>
            </a:r>
            <a:r>
              <a:rPr lang="en-GB" sz="800" dirty="0"/>
              <a:t>(7): 1140-1148</a:t>
            </a:r>
          </a:p>
        </p:txBody>
      </p:sp>
    </p:spTree>
    <p:extLst>
      <p:ext uri="{BB962C8B-B14F-4D97-AF65-F5344CB8AC3E}">
        <p14:creationId xmlns:p14="http://schemas.microsoft.com/office/powerpoint/2010/main" val="1170716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4F8ED9-E9F4-BA4B-FF2A-B30516D6B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048377"/>
            <a:ext cx="7886699" cy="1418392"/>
          </a:xfrm>
        </p:spPr>
        <p:txBody>
          <a:bodyPr/>
          <a:lstStyle/>
          <a:p>
            <a:r>
              <a:rPr lang="en-GB" sz="4400" dirty="0"/>
              <a:t>Understanding the Science of Migraine</a:t>
            </a:r>
            <a:br>
              <a:rPr lang="en-GB" sz="4400" dirty="0"/>
            </a:br>
            <a:endParaRPr lang="en-GB" sz="4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DEF0AC-D70D-0C62-F5D2-09EDB27D9EB3}"/>
              </a:ext>
            </a:extLst>
          </p:cNvPr>
          <p:cNvSpPr txBox="1"/>
          <p:nvPr/>
        </p:nvSpPr>
        <p:spPr>
          <a:xfrm>
            <a:off x="691762" y="3331597"/>
            <a:ext cx="6989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explain to patients how the targeted treatment works</a:t>
            </a:r>
          </a:p>
        </p:txBody>
      </p:sp>
    </p:spTree>
    <p:extLst>
      <p:ext uri="{BB962C8B-B14F-4D97-AF65-F5344CB8AC3E}">
        <p14:creationId xmlns:p14="http://schemas.microsoft.com/office/powerpoint/2010/main" val="3026129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C7CF7CC-AFEE-0DAB-14F4-98235BB2E6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6804" y="997136"/>
            <a:ext cx="4013197" cy="3378307"/>
          </a:xfrm>
        </p:spPr>
        <p:txBody>
          <a:bodyPr lIns="0" tIns="0" rIns="0" bIns="0">
            <a:normAutofit/>
          </a:bodyPr>
          <a:lstStyle/>
          <a:p>
            <a:pPr>
              <a:spcBef>
                <a:spcPts val="1800"/>
              </a:spcBef>
            </a:pPr>
            <a:endParaRPr lang="en-GB" b="1"/>
          </a:p>
          <a:p>
            <a:pPr>
              <a:spcBef>
                <a:spcPts val="1800"/>
              </a:spcBef>
            </a:pPr>
            <a:r>
              <a:rPr lang="en-GB" b="1"/>
              <a:t>Migraine is a neurological condition which features amplification of a number of sensory pathways</a:t>
            </a:r>
            <a:r>
              <a:rPr lang="en-GB" baseline="30000"/>
              <a:t>1</a:t>
            </a:r>
            <a:r>
              <a:rPr lang="en-GB"/>
              <a:t>.</a:t>
            </a:r>
            <a:r>
              <a:rPr lang="en-GB" b="1"/>
              <a:t> Some studies suggest that genetic components contribute to susceptibility to the condition</a:t>
            </a:r>
            <a:r>
              <a:rPr lang="en-GB" baseline="30000"/>
              <a:t>5</a:t>
            </a:r>
            <a:endParaRPr lang="en-GB" b="0"/>
          </a:p>
          <a:p>
            <a:pPr marL="800100" lvl="1">
              <a:spcBef>
                <a:spcPts val="1800"/>
              </a:spcBef>
            </a:pP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B4086F7-214B-B14D-89B4-35A427C335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70"/>
            <a:ext cx="6661263" cy="540000"/>
          </a:xfrm>
        </p:spPr>
        <p:txBody>
          <a:bodyPr lIns="0" tIns="0" rIns="0" bIns="0" anchor="ctr" anchorCtr="0">
            <a:normAutofit/>
          </a:bodyPr>
          <a:lstStyle/>
          <a:p>
            <a:r>
              <a:rPr lang="en-GB" dirty="0"/>
              <a:t>So, what is migraine?</a:t>
            </a:r>
          </a:p>
        </p:txBody>
      </p:sp>
      <p:graphicFrame>
        <p:nvGraphicFramePr>
          <p:cNvPr id="9" name="TextBox 2">
            <a:extLst>
              <a:ext uri="{FF2B5EF4-FFF2-40B4-BE49-F238E27FC236}">
                <a16:creationId xmlns:a16="http://schemas.microsoft.com/office/drawing/2014/main" id="{9C92D9B8-EDED-DF46-226D-1658AECA9B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1746798"/>
              </p:ext>
            </p:extLst>
          </p:nvPr>
        </p:nvGraphicFramePr>
        <p:xfrm>
          <a:off x="4500438" y="997136"/>
          <a:ext cx="4345725" cy="3378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1DCA6D2-A486-1449-F281-B732DF41F1E9}"/>
              </a:ext>
            </a:extLst>
          </p:cNvPr>
          <p:cNvSpPr txBox="1">
            <a:spLocks/>
          </p:cNvSpPr>
          <p:nvPr/>
        </p:nvSpPr>
        <p:spPr>
          <a:xfrm>
            <a:off x="1422116" y="4777469"/>
            <a:ext cx="7721884" cy="310921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171465" indent="-171465" algn="l" defTabSz="68586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95" indent="-171465" algn="l" defTabSz="685860" rtl="0" eaLnBrk="1" latinLnBrk="0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325" indent="-171465" algn="l" defTabSz="685860" rtl="0" eaLnBrk="1" latinLnBrk="0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254" indent="-171465" algn="l" defTabSz="685860" rtl="0" eaLnBrk="1" latinLnBrk="0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185" indent="-171465" algn="l" defTabSz="685860" rtl="0" eaLnBrk="1" latinLnBrk="0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114" indent="-171465" algn="l" defTabSz="685860" rtl="0" eaLnBrk="1" latinLnBrk="0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045" indent="-171465" algn="l" defTabSz="685860" rtl="0" eaLnBrk="1" latinLnBrk="0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975" indent="-171465" algn="l" defTabSz="685860" rtl="0" eaLnBrk="1" latinLnBrk="0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904" indent="-171465" algn="l" defTabSz="685860" rtl="0" eaLnBrk="1" latinLnBrk="0" hangingPunct="1">
              <a:lnSpc>
                <a:spcPct val="90000"/>
              </a:lnSpc>
              <a:spcBef>
                <a:spcPts val="376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bg1">
                  <a:lumMod val="65000"/>
                </a:schemeClr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cs typeface="Arial"/>
              </a:rPr>
              <a:t>Brennan K.,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  <a:cs typeface="Arial"/>
              </a:rPr>
              <a:t>Pietrobon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cs typeface="Arial"/>
              </a:rPr>
              <a:t> D. A systems neuroscience approach to migraine. </a:t>
            </a:r>
            <a:r>
              <a:rPr lang="en-GB" i="1" dirty="0">
                <a:solidFill>
                  <a:schemeClr val="accent1">
                    <a:lumMod val="75000"/>
                  </a:schemeClr>
                </a:solidFill>
                <a:cs typeface="Arial"/>
              </a:rPr>
              <a:t>Neuron.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cs typeface="Arial"/>
              </a:rPr>
              <a:t>2018;97(5):1004-1021. 2.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  <a:cs typeface="Arial"/>
              </a:rPr>
              <a:t>Kelman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cs typeface="Arial"/>
              </a:rPr>
              <a:t> L. Migraine Changes with Age: IMPACT on Migraine Classification. </a:t>
            </a:r>
            <a:r>
              <a:rPr lang="en-GB" i="1" dirty="0">
                <a:solidFill>
                  <a:schemeClr val="accent1">
                    <a:lumMod val="75000"/>
                  </a:schemeClr>
                </a:solidFill>
                <a:cs typeface="Arial"/>
              </a:rPr>
              <a:t>Headache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cs typeface="Arial"/>
              </a:rPr>
              <a:t>. 2006;46(7):1161-71. 3. Migraine Trust. What is Migraine? Available at: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cs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https://migrainetrust.org/wp-content/uploads/2023/05/What-is-migraine-factsheet.pdf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cs typeface="Arial"/>
              </a:rPr>
              <a:t> . Accessed October 2023. 4. Lai C.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rPr>
              <a:t> Flashing lights and poor funding: more than a headache. </a:t>
            </a:r>
            <a:r>
              <a:rPr lang="en-GB" i="1" dirty="0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rPr>
              <a:t>Lancet.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rPr>
              <a:t>2017 (Radio). 5.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rPr>
              <a:t>Bron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rPr>
              <a:t> et al. Exploring the Hereditary Nature of Migraine. </a:t>
            </a:r>
            <a:r>
              <a:rPr lang="en-GB" i="1" dirty="0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rPr>
              <a:t>Neuropsychiatric Disease and Treatment.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rPr>
              <a:t>2021;17. 1183-1194.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/>
            <a:br>
              <a:rPr lang="en-GB" dirty="0">
                <a:solidFill>
                  <a:schemeClr val="accent1">
                    <a:lumMod val="75000"/>
                  </a:schemeClr>
                </a:solidFill>
              </a:rPr>
            </a:b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955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6" descr="slide_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427" y="1434245"/>
            <a:ext cx="3328988" cy="266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190831" y="351394"/>
            <a:ext cx="8953169" cy="89804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sz="2400" dirty="0">
                <a:ln w="0"/>
                <a:solidFill>
                  <a:srgbClr val="008E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migraine brain to be sensitive to normal life events 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idx="1"/>
          </p:nvPr>
        </p:nvSpPr>
        <p:spPr>
          <a:xfrm>
            <a:off x="1335882" y="1133476"/>
            <a:ext cx="2027635" cy="3274219"/>
          </a:xfrm>
        </p:spPr>
        <p:txBody>
          <a:bodyPr>
            <a:normAutofit/>
          </a:bodyPr>
          <a:lstStyle/>
          <a:p>
            <a:pPr marL="211931" indent="-211931">
              <a:spcBef>
                <a:spcPct val="50000"/>
              </a:spcBef>
              <a:buNone/>
            </a:pPr>
            <a:endParaRPr lang="en-US" altLang="en-US" b="1" dirty="0"/>
          </a:p>
          <a:p>
            <a:pPr marL="211931" indent="-211931">
              <a:buNone/>
            </a:pPr>
            <a:endParaRPr lang="en-US" altLang="en-US" b="1" dirty="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67365" y="4672547"/>
            <a:ext cx="6316892" cy="19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5000"/>
              </a:spcBef>
            </a:pPr>
            <a:endParaRPr lang="en-US" altLang="en-US" sz="750" dirty="0"/>
          </a:p>
          <a:p>
            <a:pPr eaLnBrk="1" hangingPunct="1"/>
            <a:r>
              <a:rPr lang="en-US" altLang="en-US" sz="750" dirty="0"/>
              <a:t>Coppola G et al. </a:t>
            </a:r>
            <a:r>
              <a:rPr lang="en-US" altLang="en-US" sz="750" i="1" dirty="0"/>
              <a:t>Cephalalgia</a:t>
            </a:r>
            <a:r>
              <a:rPr lang="en-US" altLang="en-US" sz="750" dirty="0"/>
              <a:t>. 2007;27:1429–1439; Kelman L. </a:t>
            </a:r>
            <a:r>
              <a:rPr lang="en-US" altLang="en-US" sz="750" i="1" dirty="0"/>
              <a:t>Cephalalgia</a:t>
            </a:r>
            <a:r>
              <a:rPr lang="en-US" altLang="en-US" sz="750" dirty="0"/>
              <a:t>. 2007; 27:394–402; Pietrobon D et al. </a:t>
            </a:r>
            <a:r>
              <a:rPr lang="en-US" altLang="en-US" sz="750" i="1" dirty="0"/>
              <a:t>Nat Rev Neurosci</a:t>
            </a:r>
            <a:r>
              <a:rPr lang="en-US" altLang="en-US" sz="750" dirty="0"/>
              <a:t>. 2003;4:386–398</a:t>
            </a:r>
            <a:r>
              <a:rPr lang="en-US" altLang="en-US" sz="750" dirty="0">
                <a:solidFill>
                  <a:srgbClr val="008ECA"/>
                </a:solidFill>
              </a:rPr>
              <a:t>. </a:t>
            </a:r>
          </a:p>
        </p:txBody>
      </p:sp>
      <p:sp>
        <p:nvSpPr>
          <p:cNvPr id="9231" name="AutoShape 12"/>
          <p:cNvSpPr>
            <a:spLocks noChangeArrowheads="1"/>
          </p:cNvSpPr>
          <p:nvPr/>
        </p:nvSpPr>
        <p:spPr bwMode="auto">
          <a:xfrm>
            <a:off x="7544998" y="1652629"/>
            <a:ext cx="810816" cy="328613"/>
          </a:xfrm>
          <a:prstGeom prst="roundRect">
            <a:avLst>
              <a:gd name="adj" fmla="val 7407"/>
            </a:avLst>
          </a:prstGeom>
          <a:solidFill>
            <a:schemeClr val="bg1">
              <a:lumMod val="95000"/>
              <a:alpha val="70195"/>
            </a:schemeClr>
          </a:solidFill>
          <a:ln w="317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lIns="67866" tIns="33338" rIns="67866" bIns="3333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900" b="1" dirty="0">
                <a:solidFill>
                  <a:srgbClr val="1C1C1C"/>
                </a:solidFill>
              </a:rPr>
              <a:t>Diet</a:t>
            </a:r>
          </a:p>
        </p:txBody>
      </p:sp>
      <p:pic>
        <p:nvPicPr>
          <p:cNvPr id="9232" name="Picture 30" descr="Trigg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406" y="1650249"/>
            <a:ext cx="353615" cy="33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3" name="AutoShape 13"/>
          <p:cNvSpPr>
            <a:spLocks noChangeArrowheads="1"/>
          </p:cNvSpPr>
          <p:nvPr/>
        </p:nvSpPr>
        <p:spPr bwMode="auto">
          <a:xfrm>
            <a:off x="7439625" y="2618500"/>
            <a:ext cx="1494235" cy="328613"/>
          </a:xfrm>
          <a:prstGeom prst="roundRect">
            <a:avLst>
              <a:gd name="adj" fmla="val 7407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lIns="67866" tIns="33338" rIns="67866" bIns="33338" anchor="ctr"/>
          <a:lstStyle>
            <a:lvl1pPr eaLnBrk="0" hangingPunct="0">
              <a:tabLst>
                <a:tab pos="6318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6318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6318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6318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6318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18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18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18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18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900" b="1" dirty="0">
                <a:solidFill>
                  <a:srgbClr val="1C1C1C"/>
                </a:solidFill>
              </a:rPr>
              <a:t>	Environmental</a:t>
            </a:r>
            <a:br>
              <a:rPr lang="en-US" altLang="en-US" sz="900" b="1" dirty="0">
                <a:solidFill>
                  <a:srgbClr val="1C1C1C"/>
                </a:solidFill>
              </a:rPr>
            </a:br>
            <a:r>
              <a:rPr lang="en-US" altLang="en-US" sz="900" b="1" dirty="0">
                <a:solidFill>
                  <a:srgbClr val="1C1C1C"/>
                </a:solidFill>
              </a:rPr>
              <a:t>	stimuli</a:t>
            </a:r>
          </a:p>
        </p:txBody>
      </p:sp>
      <p:pic>
        <p:nvPicPr>
          <p:cNvPr id="9234" name="Picture 31" descr="Trigg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145" y="2617310"/>
            <a:ext cx="353615" cy="330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</p:pic>
      <p:sp>
        <p:nvSpPr>
          <p:cNvPr id="9235" name="AutoShape 15"/>
          <p:cNvSpPr>
            <a:spLocks noChangeArrowheads="1"/>
          </p:cNvSpPr>
          <p:nvPr/>
        </p:nvSpPr>
        <p:spPr bwMode="auto">
          <a:xfrm>
            <a:off x="7211621" y="3589132"/>
            <a:ext cx="1677591" cy="328613"/>
          </a:xfrm>
          <a:prstGeom prst="roundRect">
            <a:avLst>
              <a:gd name="adj" fmla="val 7407"/>
            </a:avLst>
          </a:prstGeom>
          <a:solidFill>
            <a:schemeClr val="bg1">
              <a:lumMod val="95000"/>
              <a:alpha val="70195"/>
            </a:schemeClr>
          </a:solidFill>
          <a:ln w="317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lIns="67866" tIns="33338" rIns="67866" bIns="33338" anchor="ctr"/>
          <a:lstStyle>
            <a:lvl1pPr eaLnBrk="0" hangingPunct="0">
              <a:tabLst>
                <a:tab pos="7461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7461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7461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7461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7461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61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61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61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461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900" b="1" dirty="0">
                <a:solidFill>
                  <a:srgbClr val="1C1C1C"/>
                </a:solidFill>
              </a:rPr>
              <a:t>Changes in oestrogen</a:t>
            </a:r>
            <a:br>
              <a:rPr lang="en-US" altLang="en-US" sz="900" b="1" dirty="0">
                <a:solidFill>
                  <a:srgbClr val="1C1C1C"/>
                </a:solidFill>
              </a:rPr>
            </a:br>
            <a:r>
              <a:rPr lang="en-US" altLang="en-US" sz="900" b="1" dirty="0">
                <a:solidFill>
                  <a:srgbClr val="1C1C1C"/>
                </a:solidFill>
              </a:rPr>
              <a:t>	level in women</a:t>
            </a:r>
          </a:p>
        </p:txBody>
      </p:sp>
      <p:pic>
        <p:nvPicPr>
          <p:cNvPr id="9236" name="Picture 32" descr="Trigg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3513" y="3587942"/>
            <a:ext cx="353615" cy="33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7" name="AutoShape 14"/>
          <p:cNvSpPr>
            <a:spLocks noChangeArrowheads="1"/>
          </p:cNvSpPr>
          <p:nvPr/>
        </p:nvSpPr>
        <p:spPr bwMode="auto">
          <a:xfrm>
            <a:off x="3990208" y="3660807"/>
            <a:ext cx="975122" cy="328613"/>
          </a:xfrm>
          <a:prstGeom prst="roundRect">
            <a:avLst>
              <a:gd name="adj" fmla="val 7407"/>
            </a:avLst>
          </a:prstGeom>
          <a:solidFill>
            <a:schemeClr val="bg1">
              <a:lumMod val="85000"/>
              <a:alpha val="70195"/>
            </a:schemeClr>
          </a:solidFill>
          <a:ln w="317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lIns="67866" tIns="33338" rIns="67866" bIns="33338" anchor="ctr"/>
          <a:lstStyle>
            <a:lvl1pPr eaLnBrk="0" hangingPunct="0"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900" b="1" dirty="0">
                <a:solidFill>
                  <a:srgbClr val="1C1C1C"/>
                </a:solidFill>
              </a:rPr>
              <a:t>Stress</a:t>
            </a:r>
          </a:p>
        </p:txBody>
      </p:sp>
      <p:pic>
        <p:nvPicPr>
          <p:cNvPr id="9238" name="Picture 34" descr="Trigg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488" y="3659616"/>
            <a:ext cx="353616" cy="33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AutoShape 16"/>
          <p:cNvSpPr>
            <a:spLocks noChangeArrowheads="1"/>
          </p:cNvSpPr>
          <p:nvPr/>
        </p:nvSpPr>
        <p:spPr bwMode="auto">
          <a:xfrm>
            <a:off x="3860306" y="2812003"/>
            <a:ext cx="981075" cy="328613"/>
          </a:xfrm>
          <a:prstGeom prst="roundRect">
            <a:avLst>
              <a:gd name="adj" fmla="val 7407"/>
            </a:avLst>
          </a:prstGeom>
          <a:solidFill>
            <a:schemeClr val="bg1">
              <a:lumMod val="85000"/>
              <a:alpha val="70195"/>
            </a:schemeClr>
          </a:solidFill>
          <a:ln w="317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lIns="67866" tIns="33338" rIns="67866" bIns="33338" anchor="ctr"/>
          <a:lstStyle>
            <a:lvl1pPr eaLnBrk="0" hangingPunct="0"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6042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900" b="1" dirty="0">
                <a:solidFill>
                  <a:srgbClr val="1C1C1C"/>
                </a:solidFill>
              </a:rPr>
              <a:t>Hunger</a:t>
            </a:r>
          </a:p>
        </p:txBody>
      </p:sp>
      <p:pic>
        <p:nvPicPr>
          <p:cNvPr id="9240" name="Picture 35" descr="Trigg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352" y="2810941"/>
            <a:ext cx="353616" cy="33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1" name="AutoShape 17"/>
          <p:cNvSpPr>
            <a:spLocks noChangeArrowheads="1"/>
          </p:cNvSpPr>
          <p:nvPr/>
        </p:nvSpPr>
        <p:spPr bwMode="auto">
          <a:xfrm>
            <a:off x="3893754" y="1706885"/>
            <a:ext cx="1246585" cy="328613"/>
          </a:xfrm>
          <a:prstGeom prst="roundRect">
            <a:avLst>
              <a:gd name="adj" fmla="val 7407"/>
            </a:avLst>
          </a:prstGeom>
          <a:solidFill>
            <a:schemeClr val="bg1">
              <a:lumMod val="85000"/>
              <a:alpha val="70195"/>
            </a:schemeClr>
          </a:solidFill>
          <a:ln w="317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lIns="67866" tIns="33338" rIns="67866" bIns="33338" anchor="ctr"/>
          <a:lstStyle>
            <a:lvl1pPr eaLnBrk="0" hangingPunct="0">
              <a:tabLst>
                <a:tab pos="1085850" algn="ctr"/>
                <a:tab pos="14859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1085850" algn="ctr"/>
                <a:tab pos="14859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1085850" algn="ctr"/>
                <a:tab pos="14859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1085850" algn="ctr"/>
                <a:tab pos="14859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1085850" algn="ctr"/>
                <a:tab pos="14859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85850" algn="ctr"/>
                <a:tab pos="14859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85850" algn="ctr"/>
                <a:tab pos="14859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85850" algn="ctr"/>
                <a:tab pos="14859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85850" algn="ctr"/>
                <a:tab pos="14859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900" b="1" dirty="0">
                <a:solidFill>
                  <a:srgbClr val="1C1C1C"/>
                </a:solidFill>
              </a:rPr>
              <a:t>	Sleep</a:t>
            </a:r>
            <a:br>
              <a:rPr lang="en-US" altLang="en-US" sz="900" b="1" dirty="0">
                <a:solidFill>
                  <a:srgbClr val="1C1C1C"/>
                </a:solidFill>
              </a:rPr>
            </a:br>
            <a:r>
              <a:rPr lang="en-US" altLang="en-US" sz="900" b="1" dirty="0">
                <a:solidFill>
                  <a:srgbClr val="1C1C1C"/>
                </a:solidFill>
              </a:rPr>
              <a:t>	disturbance</a:t>
            </a:r>
          </a:p>
        </p:txBody>
      </p:sp>
      <p:pic>
        <p:nvPicPr>
          <p:cNvPr id="9242" name="Picture 37" descr="Trigg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202" y="1695009"/>
            <a:ext cx="353616" cy="33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84" y="1656347"/>
            <a:ext cx="3804457" cy="2493329"/>
          </a:xfrm>
          <a:prstGeom prst="rect">
            <a:avLst/>
          </a:prstGeom>
        </p:spPr>
      </p:pic>
      <p:sp>
        <p:nvSpPr>
          <p:cNvPr id="31" name="AutoShape 9"/>
          <p:cNvSpPr>
            <a:spLocks noChangeArrowheads="1"/>
          </p:cNvSpPr>
          <p:nvPr/>
        </p:nvSpPr>
        <p:spPr bwMode="auto">
          <a:xfrm>
            <a:off x="5499935" y="1128838"/>
            <a:ext cx="1241822" cy="328613"/>
          </a:xfrm>
          <a:prstGeom prst="roundRect">
            <a:avLst>
              <a:gd name="adj" fmla="val 7407"/>
            </a:avLst>
          </a:prstGeom>
          <a:solidFill>
            <a:schemeClr val="bg1">
              <a:lumMod val="85000"/>
              <a:alpha val="70195"/>
            </a:schemeClr>
          </a:solidFill>
          <a:ln w="3175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lIns="67866" tIns="33338" rIns="67866" bIns="3333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900" b="1" dirty="0">
                <a:solidFill>
                  <a:srgbClr val="1C1C1C"/>
                </a:solidFill>
              </a:rPr>
              <a:t>Dehydration</a:t>
            </a:r>
          </a:p>
        </p:txBody>
      </p:sp>
      <p:sp>
        <p:nvSpPr>
          <p:cNvPr id="4" name="Freeform 3"/>
          <p:cNvSpPr/>
          <p:nvPr/>
        </p:nvSpPr>
        <p:spPr>
          <a:xfrm>
            <a:off x="5662863" y="1459832"/>
            <a:ext cx="376990" cy="677779"/>
          </a:xfrm>
          <a:custGeom>
            <a:avLst/>
            <a:gdLst>
              <a:gd name="connsiteX0" fmla="*/ 0 w 502653"/>
              <a:gd name="connsiteY0" fmla="*/ 0 h 903705"/>
              <a:gd name="connsiteX1" fmla="*/ 411748 w 502653"/>
              <a:gd name="connsiteY1" fmla="*/ 278063 h 903705"/>
              <a:gd name="connsiteX2" fmla="*/ 502653 w 502653"/>
              <a:gd name="connsiteY2" fmla="*/ 903705 h 903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2653" h="903705">
                <a:moveTo>
                  <a:pt x="0" y="0"/>
                </a:moveTo>
                <a:cubicBezTo>
                  <a:pt x="163986" y="63723"/>
                  <a:pt x="327973" y="127446"/>
                  <a:pt x="411748" y="278063"/>
                </a:cubicBezTo>
                <a:cubicBezTo>
                  <a:pt x="495523" y="428680"/>
                  <a:pt x="484829" y="802105"/>
                  <a:pt x="502653" y="90370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pic>
        <p:nvPicPr>
          <p:cNvPr id="9230" name="Picture 29" descr="Trigg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256" y="1128838"/>
            <a:ext cx="353615" cy="33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4"/>
          <p:cNvSpPr/>
          <p:nvPr/>
        </p:nvSpPr>
        <p:spPr>
          <a:xfrm>
            <a:off x="6136106" y="1993231"/>
            <a:ext cx="1475873" cy="160424"/>
          </a:xfrm>
          <a:custGeom>
            <a:avLst/>
            <a:gdLst>
              <a:gd name="connsiteX0" fmla="*/ 1967831 w 1967831"/>
              <a:gd name="connsiteY0" fmla="*/ 0 h 213898"/>
              <a:gd name="connsiteX1" fmla="*/ 1245937 w 1967831"/>
              <a:gd name="connsiteY1" fmla="*/ 213895 h 213898"/>
              <a:gd name="connsiteX2" fmla="*/ 0 w 1967831"/>
              <a:gd name="connsiteY2" fmla="*/ 5347 h 21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7831" h="213898">
                <a:moveTo>
                  <a:pt x="1967831" y="0"/>
                </a:moveTo>
                <a:cubicBezTo>
                  <a:pt x="1770870" y="106502"/>
                  <a:pt x="1573909" y="213004"/>
                  <a:pt x="1245937" y="213895"/>
                </a:cubicBezTo>
                <a:cubicBezTo>
                  <a:pt x="917965" y="214786"/>
                  <a:pt x="200526" y="41887"/>
                  <a:pt x="0" y="534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6" name="Freeform 5"/>
          <p:cNvSpPr/>
          <p:nvPr/>
        </p:nvSpPr>
        <p:spPr>
          <a:xfrm>
            <a:off x="6360694" y="2093494"/>
            <a:ext cx="1283369" cy="610361"/>
          </a:xfrm>
          <a:custGeom>
            <a:avLst/>
            <a:gdLst>
              <a:gd name="connsiteX0" fmla="*/ 1711158 w 1711158"/>
              <a:gd name="connsiteY0" fmla="*/ 673769 h 813814"/>
              <a:gd name="connsiteX1" fmla="*/ 577516 w 1711158"/>
              <a:gd name="connsiteY1" fmla="*/ 764674 h 813814"/>
              <a:gd name="connsiteX2" fmla="*/ 0 w 1711158"/>
              <a:gd name="connsiteY2" fmla="*/ 0 h 813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1158" h="813814">
                <a:moveTo>
                  <a:pt x="1711158" y="673769"/>
                </a:moveTo>
                <a:cubicBezTo>
                  <a:pt x="1286933" y="775369"/>
                  <a:pt x="862709" y="876969"/>
                  <a:pt x="577516" y="764674"/>
                </a:cubicBezTo>
                <a:cubicBezTo>
                  <a:pt x="292323" y="652379"/>
                  <a:pt x="90905" y="122989"/>
                  <a:pt x="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7" name="Freeform 6"/>
          <p:cNvSpPr/>
          <p:nvPr/>
        </p:nvSpPr>
        <p:spPr>
          <a:xfrm>
            <a:off x="6304547" y="2209801"/>
            <a:ext cx="1090863" cy="1403684"/>
          </a:xfrm>
          <a:custGeom>
            <a:avLst/>
            <a:gdLst>
              <a:gd name="connsiteX0" fmla="*/ 1454484 w 1454484"/>
              <a:gd name="connsiteY0" fmla="*/ 1871579 h 1871579"/>
              <a:gd name="connsiteX1" fmla="*/ 684463 w 1454484"/>
              <a:gd name="connsiteY1" fmla="*/ 1518653 h 1871579"/>
              <a:gd name="connsiteX2" fmla="*/ 0 w 1454484"/>
              <a:gd name="connsiteY2" fmla="*/ 0 h 187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4484" h="1871579">
                <a:moveTo>
                  <a:pt x="1454484" y="1871579"/>
                </a:moveTo>
                <a:cubicBezTo>
                  <a:pt x="1190680" y="1851081"/>
                  <a:pt x="926877" y="1830583"/>
                  <a:pt x="684463" y="1518653"/>
                </a:cubicBezTo>
                <a:cubicBezTo>
                  <a:pt x="442049" y="1206723"/>
                  <a:pt x="107838" y="250435"/>
                  <a:pt x="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8" name="Freeform 7"/>
          <p:cNvSpPr/>
          <p:nvPr/>
        </p:nvSpPr>
        <p:spPr>
          <a:xfrm>
            <a:off x="4936958" y="2133600"/>
            <a:ext cx="1279358" cy="1640306"/>
          </a:xfrm>
          <a:custGeom>
            <a:avLst/>
            <a:gdLst>
              <a:gd name="connsiteX0" fmla="*/ 0 w 1705810"/>
              <a:gd name="connsiteY0" fmla="*/ 2187074 h 2187074"/>
              <a:gd name="connsiteX1" fmla="*/ 1347536 w 1705810"/>
              <a:gd name="connsiteY1" fmla="*/ 1737895 h 2187074"/>
              <a:gd name="connsiteX2" fmla="*/ 1705810 w 1705810"/>
              <a:gd name="connsiteY2" fmla="*/ 0 h 2187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5810" h="2187074">
                <a:moveTo>
                  <a:pt x="0" y="2187074"/>
                </a:moveTo>
                <a:cubicBezTo>
                  <a:pt x="531617" y="2144740"/>
                  <a:pt x="1063234" y="2102407"/>
                  <a:pt x="1347536" y="1737895"/>
                </a:cubicBezTo>
                <a:cubicBezTo>
                  <a:pt x="1631838" y="1373383"/>
                  <a:pt x="1668824" y="686691"/>
                  <a:pt x="170581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9" name="Freeform 8"/>
          <p:cNvSpPr/>
          <p:nvPr/>
        </p:nvSpPr>
        <p:spPr>
          <a:xfrm>
            <a:off x="4820653" y="2245894"/>
            <a:ext cx="1259306" cy="844427"/>
          </a:xfrm>
          <a:custGeom>
            <a:avLst/>
            <a:gdLst>
              <a:gd name="connsiteX0" fmla="*/ 0 w 1679074"/>
              <a:gd name="connsiteY0" fmla="*/ 823495 h 1125902"/>
              <a:gd name="connsiteX1" fmla="*/ 866274 w 1679074"/>
              <a:gd name="connsiteY1" fmla="*/ 1080169 h 1125902"/>
              <a:gd name="connsiteX2" fmla="*/ 1679074 w 1679074"/>
              <a:gd name="connsiteY2" fmla="*/ 0 h 1125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9074" h="1125902">
                <a:moveTo>
                  <a:pt x="0" y="823495"/>
                </a:moveTo>
                <a:cubicBezTo>
                  <a:pt x="293214" y="1020456"/>
                  <a:pt x="586428" y="1217418"/>
                  <a:pt x="866274" y="1080169"/>
                </a:cubicBezTo>
                <a:cubicBezTo>
                  <a:pt x="1146120" y="942920"/>
                  <a:pt x="1545390" y="179137"/>
                  <a:pt x="1679074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  <p:sp>
        <p:nvSpPr>
          <p:cNvPr id="10" name="Freeform 9"/>
          <p:cNvSpPr/>
          <p:nvPr/>
        </p:nvSpPr>
        <p:spPr>
          <a:xfrm>
            <a:off x="5137484" y="1905000"/>
            <a:ext cx="1002632" cy="271306"/>
          </a:xfrm>
          <a:custGeom>
            <a:avLst/>
            <a:gdLst>
              <a:gd name="connsiteX0" fmla="*/ 0 w 1336842"/>
              <a:gd name="connsiteY0" fmla="*/ 0 h 361741"/>
              <a:gd name="connsiteX1" fmla="*/ 235284 w 1336842"/>
              <a:gd name="connsiteY1" fmla="*/ 331537 h 361741"/>
              <a:gd name="connsiteX2" fmla="*/ 1336842 w 1336842"/>
              <a:gd name="connsiteY2" fmla="*/ 326189 h 36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6842" h="361741">
                <a:moveTo>
                  <a:pt x="0" y="0"/>
                </a:moveTo>
                <a:cubicBezTo>
                  <a:pt x="6238" y="138586"/>
                  <a:pt x="12477" y="277172"/>
                  <a:pt x="235284" y="331537"/>
                </a:cubicBezTo>
                <a:cubicBezTo>
                  <a:pt x="458091" y="385902"/>
                  <a:pt x="897466" y="356045"/>
                  <a:pt x="1336842" y="32618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29188410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117AF86-1DF8-4BD9-8FB0-25B8459E3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290" y="339287"/>
            <a:ext cx="8467424" cy="656282"/>
          </a:xfrm>
        </p:spPr>
        <p:txBody>
          <a:bodyPr anchor="t">
            <a:no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Migraine Pain Is Believed To Be Caused By The Activation Of The </a:t>
            </a:r>
            <a:r>
              <a:rPr lang="en-GB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Trigeminal Sensory Pathways</a:t>
            </a:r>
            <a:r>
              <a:rPr lang="en-GB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2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5BC3C7F6-40F2-402A-9FA1-61D9066C1C6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6147" y="4612149"/>
            <a:ext cx="8479566" cy="367693"/>
          </a:xfrm>
        </p:spPr>
        <p:txBody>
          <a:bodyPr/>
          <a:lstStyle/>
          <a:p>
            <a:endParaRPr lang="en-US" sz="750" dirty="0">
              <a:latin typeface="Arial" panose="020B0604020202020204" pitchFamily="34" charset="0"/>
            </a:endParaRPr>
          </a:p>
          <a:p>
            <a:r>
              <a:rPr lang="en-US" sz="750" dirty="0">
                <a:latin typeface="Arial" panose="020B0604020202020204" pitchFamily="34" charset="0"/>
              </a:rPr>
              <a:t>PAG, periaqueductal gray.</a:t>
            </a:r>
          </a:p>
          <a:p>
            <a:r>
              <a:rPr lang="en-US" sz="750" dirty="0">
                <a:latin typeface="Arial" panose="020B0604020202020204" pitchFamily="34" charset="0"/>
              </a:rPr>
              <a:t>1. Goadsby P,</a:t>
            </a:r>
            <a:r>
              <a:rPr lang="en-US" sz="750" i="1" dirty="0">
                <a:latin typeface="Arial" panose="020B0604020202020204" pitchFamily="34" charset="0"/>
              </a:rPr>
              <a:t> et al. Physiol Rev</a:t>
            </a:r>
            <a:r>
              <a:rPr lang="en-US" sz="750" dirty="0">
                <a:latin typeface="Arial" panose="020B0604020202020204" pitchFamily="34" charset="0"/>
              </a:rPr>
              <a:t> 2017;97:553–622</a:t>
            </a:r>
            <a:r>
              <a:rPr lang="en-GB" sz="750" dirty="0">
                <a:latin typeface="Arial" panose="020B0604020202020204" pitchFamily="34" charset="0"/>
              </a:rPr>
              <a:t>; 2. </a:t>
            </a:r>
            <a:r>
              <a:rPr lang="fr-FR" sz="750" dirty="0"/>
              <a:t>Durham P, </a:t>
            </a:r>
            <a:r>
              <a:rPr lang="fr-FR" sz="750" dirty="0" err="1"/>
              <a:t>Papapetropoulos</a:t>
            </a:r>
            <a:r>
              <a:rPr lang="fr-FR" sz="750" dirty="0"/>
              <a:t> S. </a:t>
            </a:r>
            <a:r>
              <a:rPr lang="fr-FR" sz="750" i="1" dirty="0" err="1"/>
              <a:t>Headache</a:t>
            </a:r>
            <a:r>
              <a:rPr lang="fr-FR" sz="750" i="1" dirty="0"/>
              <a:t> </a:t>
            </a:r>
            <a:r>
              <a:rPr lang="fr-FR" sz="750" dirty="0"/>
              <a:t>2013;53:1262–1277.</a:t>
            </a:r>
            <a:endParaRPr lang="en-US" sz="750" dirty="0">
              <a:latin typeface="Arial" panose="020B0604020202020204" pitchFamily="34" charset="0"/>
            </a:endParaRPr>
          </a:p>
        </p:txBody>
      </p:sp>
      <p:sp>
        <p:nvSpPr>
          <p:cNvPr id="33" name="Freeform 7">
            <a:extLst>
              <a:ext uri="{FF2B5EF4-FFF2-40B4-BE49-F238E27FC236}">
                <a16:creationId xmlns:a16="http://schemas.microsoft.com/office/drawing/2014/main" id="{C7BBA9AC-C9A9-4234-8BD6-8615320289DD}"/>
              </a:ext>
            </a:extLst>
          </p:cNvPr>
          <p:cNvSpPr>
            <a:spLocks/>
          </p:cNvSpPr>
          <p:nvPr/>
        </p:nvSpPr>
        <p:spPr bwMode="auto">
          <a:xfrm>
            <a:off x="6935074" y="1365052"/>
            <a:ext cx="1837931" cy="945611"/>
          </a:xfrm>
          <a:prstGeom prst="roundRect">
            <a:avLst>
              <a:gd name="adj" fmla="val 10570"/>
            </a:avLst>
          </a:prstGeom>
          <a:solidFill>
            <a:srgbClr val="D1D1FF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68554" tIns="34277" rIns="68554" bIns="34277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rgbClr val="0095FF"/>
              </a:buClr>
              <a:buSzPct val="90000"/>
            </a:pPr>
            <a:r>
              <a:rPr lang="en-US" sz="1050" dirty="0">
                <a:solidFill>
                  <a:sysClr val="windowText" lastClr="000000"/>
                </a:solidFill>
                <a:latin typeface="Arial" panose="020B0604020202020204"/>
              </a:rPr>
              <a:t>The pain associated with headache is experienced in the frontal, temporal, parietal, occipital and high cervical regions</a:t>
            </a:r>
            <a:r>
              <a:rPr lang="en-US" sz="1050" baseline="30000" dirty="0">
                <a:solidFill>
                  <a:sysClr val="windowText" lastClr="000000"/>
                </a:solidFill>
                <a:latin typeface="Arial" panose="020B0604020202020204"/>
              </a:rPr>
              <a:t>1</a:t>
            </a:r>
          </a:p>
        </p:txBody>
      </p:sp>
      <p:sp>
        <p:nvSpPr>
          <p:cNvPr id="35" name="Freeform 7">
            <a:extLst>
              <a:ext uri="{FF2B5EF4-FFF2-40B4-BE49-F238E27FC236}">
                <a16:creationId xmlns:a16="http://schemas.microsoft.com/office/drawing/2014/main" id="{C7BBA9AC-C9A9-4234-8BD6-8615320289DD}"/>
              </a:ext>
            </a:extLst>
          </p:cNvPr>
          <p:cNvSpPr>
            <a:spLocks/>
          </p:cNvSpPr>
          <p:nvPr/>
        </p:nvSpPr>
        <p:spPr bwMode="auto">
          <a:xfrm>
            <a:off x="111733" y="1773108"/>
            <a:ext cx="2082929" cy="1467704"/>
          </a:xfrm>
          <a:prstGeom prst="roundRect">
            <a:avLst>
              <a:gd name="adj" fmla="val 4808"/>
            </a:avLst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68554" tIns="34277" rIns="68554" bIns="34277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rgbClr val="0095FF"/>
              </a:buClr>
              <a:buSzPct val="90000"/>
            </a:pPr>
            <a:r>
              <a:rPr lang="en-US" sz="1050" dirty="0">
                <a:solidFill>
                  <a:sysClr val="windowText" lastClr="000000"/>
                </a:solidFill>
                <a:latin typeface="Arial" panose="020B0604020202020204"/>
              </a:rPr>
              <a:t>Migraine pain is believed to be caused by the hyperactivation of </a:t>
            </a:r>
            <a:r>
              <a:rPr lang="en-US" sz="1050" b="1" dirty="0">
                <a:solidFill>
                  <a:sysClr val="windowText" lastClr="000000"/>
                </a:solidFill>
                <a:latin typeface="Arial" panose="020B0604020202020204"/>
              </a:rPr>
              <a:t>trigeminal sensory pathways </a:t>
            </a:r>
            <a:r>
              <a:rPr lang="en-US" sz="1050" dirty="0">
                <a:solidFill>
                  <a:sysClr val="windowText" lastClr="000000"/>
                </a:solidFill>
                <a:latin typeface="Arial" panose="020B0604020202020204"/>
              </a:rPr>
              <a:t>that innervate pain sensitive structures (e.g., eye, dura, cerebral blood vessels), together termed the </a:t>
            </a:r>
            <a:br>
              <a:rPr lang="en-US" sz="1050" dirty="0">
                <a:solidFill>
                  <a:sysClr val="windowText" lastClr="000000"/>
                </a:solidFill>
                <a:latin typeface="Arial" panose="020B0604020202020204"/>
              </a:rPr>
            </a:br>
            <a:r>
              <a:rPr lang="en-US" sz="1050" dirty="0" err="1">
                <a:solidFill>
                  <a:sysClr val="windowText" lastClr="000000"/>
                </a:solidFill>
                <a:latin typeface="Arial" panose="020B0604020202020204"/>
              </a:rPr>
              <a:t>trigeminovascular</a:t>
            </a:r>
            <a:r>
              <a:rPr lang="en-US" sz="1050" dirty="0">
                <a:solidFill>
                  <a:sysClr val="windowText" lastClr="000000"/>
                </a:solidFill>
                <a:latin typeface="Arial" panose="020B0604020202020204"/>
              </a:rPr>
              <a:t> system</a:t>
            </a:r>
            <a:r>
              <a:rPr lang="en-US" sz="1050" baseline="30000" dirty="0">
                <a:solidFill>
                  <a:sysClr val="windowText" lastClr="000000"/>
                </a:solidFill>
                <a:latin typeface="Arial" panose="020B0604020202020204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CF9EAD-D554-463C-BF0F-A15592D0FA4F}"/>
              </a:ext>
            </a:extLst>
          </p:cNvPr>
          <p:cNvSpPr txBox="1"/>
          <p:nvPr/>
        </p:nvSpPr>
        <p:spPr>
          <a:xfrm>
            <a:off x="6320717" y="4716868"/>
            <a:ext cx="276018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750" dirty="0">
                <a:solidFill>
                  <a:srgbClr val="000000"/>
                </a:solidFill>
                <a:latin typeface="Arial" panose="020B0604020202020204"/>
              </a:rPr>
              <a:t>Adapted from </a:t>
            </a:r>
            <a:r>
              <a:rPr lang="fr-FR" sz="750" dirty="0">
                <a:solidFill>
                  <a:srgbClr val="000000"/>
                </a:solidFill>
                <a:latin typeface="Arial" panose="020B0604020202020204"/>
              </a:rPr>
              <a:t>Durham P, </a:t>
            </a:r>
            <a:r>
              <a:rPr lang="fr-FR" sz="750" dirty="0" err="1">
                <a:solidFill>
                  <a:srgbClr val="000000"/>
                </a:solidFill>
                <a:latin typeface="Arial" panose="020B0604020202020204"/>
              </a:rPr>
              <a:t>Papapetropoulos</a:t>
            </a:r>
            <a:r>
              <a:rPr lang="fr-FR" sz="750" dirty="0">
                <a:solidFill>
                  <a:srgbClr val="000000"/>
                </a:solidFill>
                <a:latin typeface="Arial" panose="020B0604020202020204"/>
              </a:rPr>
              <a:t> S. </a:t>
            </a:r>
            <a:r>
              <a:rPr lang="fr-FR" sz="750" i="1" dirty="0" err="1">
                <a:solidFill>
                  <a:srgbClr val="000000"/>
                </a:solidFill>
                <a:latin typeface="Arial" panose="020B0604020202020204"/>
              </a:rPr>
              <a:t>Headache</a:t>
            </a:r>
            <a:r>
              <a:rPr lang="fr-FR" sz="750" i="1" dirty="0">
                <a:solidFill>
                  <a:srgbClr val="000000"/>
                </a:solidFill>
                <a:latin typeface="Arial" panose="020B0604020202020204"/>
              </a:rPr>
              <a:t> </a:t>
            </a:r>
            <a:r>
              <a:rPr lang="fr-FR" sz="750" dirty="0">
                <a:solidFill>
                  <a:srgbClr val="000000"/>
                </a:solidFill>
                <a:latin typeface="Arial" panose="020B0604020202020204"/>
              </a:rPr>
              <a:t>2013.</a:t>
            </a:r>
            <a:endParaRPr lang="en-US" sz="788" dirty="0">
              <a:solidFill>
                <a:srgbClr val="000000"/>
              </a:solidFill>
              <a:latin typeface="Arial" panose="020B0604020202020204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C2F76E2-FCA6-4568-A593-C738F84C8E7F}"/>
              </a:ext>
            </a:extLst>
          </p:cNvPr>
          <p:cNvGrpSpPr/>
          <p:nvPr/>
        </p:nvGrpSpPr>
        <p:grpSpPr>
          <a:xfrm>
            <a:off x="2087647" y="1173987"/>
            <a:ext cx="5613161" cy="3622008"/>
            <a:chOff x="2717993" y="1147197"/>
            <a:chExt cx="7486164" cy="4830602"/>
          </a:xfrm>
        </p:grpSpPr>
        <p:sp>
          <p:nvSpPr>
            <p:cNvPr id="7" name="AutoShape 4" descr="Showing Pathophysiology of Migraine | Download Scientific Diagram">
              <a:extLst>
                <a:ext uri="{FF2B5EF4-FFF2-40B4-BE49-F238E27FC236}">
                  <a16:creationId xmlns:a16="http://schemas.microsoft.com/office/drawing/2014/main" id="{3620B4C6-C56C-4C71-9BEA-25708F74612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387783" y="3276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GB" sz="1349" dirty="0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pic>
          <p:nvPicPr>
            <p:cNvPr id="4" name="Picture 3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DF851693-933E-4096-A305-6AA4C87E9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9957" y="1326879"/>
              <a:ext cx="5779334" cy="465092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9627CF2-8A25-47EE-B9AD-133D2AE68FED}"/>
                </a:ext>
              </a:extLst>
            </p:cNvPr>
            <p:cNvSpPr txBox="1"/>
            <p:nvPr/>
          </p:nvSpPr>
          <p:spPr bwMode="gray">
            <a:xfrm>
              <a:off x="5271158" y="1459339"/>
              <a:ext cx="1269024" cy="585944"/>
            </a:xfrm>
            <a:prstGeom prst="rect">
              <a:avLst/>
            </a:prstGeom>
          </p:spPr>
          <p:txBody>
            <a:bodyPr wrap="square" lIns="34281" tIns="34281" rIns="34281" bIns="34281" rtlCol="0">
              <a:noAutofit/>
            </a:bodyPr>
            <a:lstStyle/>
            <a:p>
              <a:pPr marL="128549" indent="-128549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</a:pPr>
              <a:endParaRPr lang="en-GB" sz="1200" dirty="0" err="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86A5877-A3DF-4B7B-B235-12FDDED5588D}"/>
                </a:ext>
              </a:extLst>
            </p:cNvPr>
            <p:cNvSpPr txBox="1"/>
            <p:nvPr/>
          </p:nvSpPr>
          <p:spPr bwMode="gray">
            <a:xfrm>
              <a:off x="2878232" y="2396667"/>
              <a:ext cx="2190472" cy="470984"/>
            </a:xfrm>
            <a:prstGeom prst="rect">
              <a:avLst/>
            </a:prstGeom>
          </p:spPr>
          <p:txBody>
            <a:bodyPr wrap="square" lIns="34281" tIns="34281" rIns="34281" bIns="34281" rtlCol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750"/>
                </a:spcBef>
              </a:pPr>
              <a:r>
                <a:rPr lang="en-GB" sz="900" dirty="0">
                  <a:solidFill>
                    <a:srgbClr val="000000"/>
                  </a:solidFill>
                  <a:latin typeface="Arial" panose="020B0604020202020204"/>
                </a:rPr>
                <a:t>Activation of trigeminal sensory nerve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ECFF202-3309-4668-8101-21F582AE03A4}"/>
                </a:ext>
              </a:extLst>
            </p:cNvPr>
            <p:cNvSpPr txBox="1"/>
            <p:nvPr/>
          </p:nvSpPr>
          <p:spPr bwMode="gray">
            <a:xfrm>
              <a:off x="4027625" y="3008315"/>
              <a:ext cx="1654059" cy="566428"/>
            </a:xfrm>
            <a:prstGeom prst="rect">
              <a:avLst/>
            </a:prstGeom>
          </p:spPr>
          <p:txBody>
            <a:bodyPr wrap="square" lIns="34281" tIns="34281" rIns="34281" bIns="34281" rtlCol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750"/>
                </a:spcBef>
              </a:pPr>
              <a:r>
                <a:rPr lang="en-GB" sz="900" dirty="0">
                  <a:solidFill>
                    <a:srgbClr val="000000"/>
                  </a:solidFill>
                  <a:latin typeface="Arial" panose="020B0604020202020204"/>
                </a:rPr>
                <a:t>Release of pain </a:t>
              </a:r>
              <a:br>
                <a:rPr lang="en-GB" sz="900" dirty="0">
                  <a:solidFill>
                    <a:srgbClr val="000000"/>
                  </a:solidFill>
                  <a:latin typeface="Arial" panose="020B0604020202020204"/>
                </a:rPr>
              </a:br>
              <a:r>
                <a:rPr lang="en-GB" sz="900" dirty="0">
                  <a:solidFill>
                    <a:srgbClr val="000000"/>
                  </a:solidFill>
                  <a:latin typeface="Arial" panose="020B0604020202020204"/>
                </a:rPr>
                <a:t>enhancing neuropeptides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0E44F15-6617-49D6-B08F-4A27157B6C57}"/>
                </a:ext>
              </a:extLst>
            </p:cNvPr>
            <p:cNvSpPr/>
            <p:nvPr/>
          </p:nvSpPr>
          <p:spPr bwMode="gray">
            <a:xfrm>
              <a:off x="2717993" y="3941125"/>
              <a:ext cx="2510950" cy="470985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68554" tIns="34277" rIns="68554" bIns="34277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rgbClr val="0095FF"/>
                </a:buClr>
                <a:buSzPct val="90000"/>
              </a:pPr>
              <a:r>
                <a:rPr lang="en-GB" sz="900" dirty="0">
                  <a:solidFill>
                    <a:srgbClr val="000000"/>
                  </a:solidFill>
                  <a:latin typeface="Arial" panose="020B0604020202020204"/>
                </a:rPr>
                <a:t>Vascular permeability changes causing vasodilation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9792550-B736-440A-AB05-A5179353F501}"/>
                </a:ext>
              </a:extLst>
            </p:cNvPr>
            <p:cNvSpPr txBox="1"/>
            <p:nvPr/>
          </p:nvSpPr>
          <p:spPr bwMode="gray">
            <a:xfrm>
              <a:off x="5042408" y="5322270"/>
              <a:ext cx="2005099" cy="6218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rgbClr val="0095FF"/>
                </a:buClr>
                <a:buSzPct val="90000"/>
              </a:pPr>
              <a:r>
                <a:rPr lang="en-GB" sz="900" dirty="0">
                  <a:solidFill>
                    <a:srgbClr val="000000"/>
                  </a:solidFill>
                  <a:latin typeface="Arial" panose="020B0604020202020204"/>
                </a:rPr>
                <a:t>Activation of the trigeminal nucleus </a:t>
              </a:r>
              <a:r>
                <a:rPr lang="en-GB" sz="900" dirty="0" err="1">
                  <a:solidFill>
                    <a:srgbClr val="000000"/>
                  </a:solidFill>
                  <a:latin typeface="Arial" panose="020B0604020202020204"/>
                </a:rPr>
                <a:t>caudalis</a:t>
              </a:r>
              <a:endParaRPr lang="en-GB" sz="900" dirty="0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55173DA-8719-4D86-84CA-1F52E80E6895}"/>
                </a:ext>
              </a:extLst>
            </p:cNvPr>
            <p:cNvSpPr txBox="1"/>
            <p:nvPr/>
          </p:nvSpPr>
          <p:spPr bwMode="gray">
            <a:xfrm>
              <a:off x="8199058" y="3498900"/>
              <a:ext cx="2005099" cy="7604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rgbClr val="0095FF"/>
                </a:buClr>
                <a:buSzPct val="90000"/>
              </a:pPr>
              <a:r>
                <a:rPr lang="en-GB" sz="900" dirty="0">
                  <a:solidFill>
                    <a:srgbClr val="000000"/>
                  </a:solidFill>
                  <a:latin typeface="Arial" panose="020B0604020202020204"/>
                </a:rPr>
                <a:t>Activation of the cortical pain centre</a:t>
              </a:r>
            </a:p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rgbClr val="0095FF"/>
                </a:buClr>
                <a:buSzPct val="90000"/>
              </a:pPr>
              <a:r>
                <a:rPr lang="en-GB" sz="825" i="1" dirty="0">
                  <a:solidFill>
                    <a:srgbClr val="000000"/>
                  </a:solidFill>
                  <a:latin typeface="Arial" panose="020B0604020202020204"/>
                </a:rPr>
                <a:t>Thalamus, PAG region </a:t>
              </a:r>
              <a:br>
                <a:rPr lang="en-GB" sz="825" i="1" dirty="0">
                  <a:solidFill>
                    <a:srgbClr val="000000"/>
                  </a:solidFill>
                  <a:latin typeface="Arial" panose="020B0604020202020204"/>
                </a:rPr>
              </a:br>
              <a:r>
                <a:rPr lang="en-GB" sz="825" i="1" dirty="0">
                  <a:solidFill>
                    <a:srgbClr val="000000"/>
                  </a:solidFill>
                  <a:latin typeface="Arial" panose="020B0604020202020204"/>
                </a:rPr>
                <a:t>and cortex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BC72C88-A511-41A3-AAAD-8CAE24A5D9D2}"/>
                </a:ext>
              </a:extLst>
            </p:cNvPr>
            <p:cNvSpPr txBox="1"/>
            <p:nvPr/>
          </p:nvSpPr>
          <p:spPr bwMode="gray">
            <a:xfrm>
              <a:off x="7474400" y="1775791"/>
              <a:ext cx="1449317" cy="4556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rgbClr val="0095FF"/>
                </a:buClr>
                <a:buSzPct val="90000"/>
              </a:pPr>
              <a:r>
                <a:rPr lang="en-GB" sz="900" dirty="0">
                  <a:solidFill>
                    <a:srgbClr val="000000"/>
                  </a:solidFill>
                  <a:latin typeface="Arial" panose="020B0604020202020204"/>
                </a:rPr>
                <a:t>Central sensitisation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A19E8F5-3048-4CC3-A82A-0773185D886C}"/>
                </a:ext>
              </a:extLst>
            </p:cNvPr>
            <p:cNvSpPr/>
            <p:nvPr/>
          </p:nvSpPr>
          <p:spPr bwMode="gray">
            <a:xfrm>
              <a:off x="4702576" y="1147197"/>
              <a:ext cx="1744579" cy="552632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68554" tIns="34277" rIns="68554" bIns="34277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rgbClr val="0095FF"/>
                </a:buClr>
                <a:buSzPct val="90000"/>
              </a:pPr>
              <a:r>
                <a:rPr lang="en-GB" sz="900" dirty="0">
                  <a:solidFill>
                    <a:srgbClr val="000000"/>
                  </a:solidFill>
                  <a:latin typeface="Arial" panose="020B0604020202020204"/>
                </a:rPr>
                <a:t>Migraine triggers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6BAC528-BDB7-4859-BF22-6DC8ED20D56E}"/>
              </a:ext>
            </a:extLst>
          </p:cNvPr>
          <p:cNvSpPr txBox="1"/>
          <p:nvPr/>
        </p:nvSpPr>
        <p:spPr bwMode="gray">
          <a:xfrm>
            <a:off x="4805711" y="3605581"/>
            <a:ext cx="91127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rgbClr val="0095FF"/>
              </a:buClr>
              <a:buSzPct val="90000"/>
            </a:pPr>
            <a:r>
              <a:rPr lang="en-GB" sz="750" i="1" dirty="0">
                <a:solidFill>
                  <a:srgbClr val="000000"/>
                </a:solidFill>
                <a:latin typeface="Arial" panose="020B0604020202020204"/>
              </a:rPr>
              <a:t>Trigeminal ganglion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EF9E58-8793-4A53-AFBC-E536E716DEDF}"/>
              </a:ext>
            </a:extLst>
          </p:cNvPr>
          <p:cNvSpPr txBox="1"/>
          <p:nvPr/>
        </p:nvSpPr>
        <p:spPr bwMode="gray">
          <a:xfrm>
            <a:off x="5716983" y="3461255"/>
            <a:ext cx="911272" cy="196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rgbClr val="0095FF"/>
              </a:buClr>
              <a:buSzPct val="90000"/>
            </a:pPr>
            <a:r>
              <a:rPr lang="en-GB" sz="750" i="1" dirty="0">
                <a:solidFill>
                  <a:srgbClr val="000000"/>
                </a:solidFill>
                <a:latin typeface="Arial" panose="020B0604020202020204"/>
              </a:rPr>
              <a:t>Trigeminal nerve</a:t>
            </a:r>
          </a:p>
        </p:txBody>
      </p:sp>
    </p:spTree>
    <p:extLst>
      <p:ext uri="{BB962C8B-B14F-4D97-AF65-F5344CB8AC3E}">
        <p14:creationId xmlns:p14="http://schemas.microsoft.com/office/powerpoint/2010/main" val="1051519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FDDF4F9-5830-9948-B986-9BD53F27B4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 is CGRP (calcitonin gene-related peptide)?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1FC236-FDAE-B678-6FDA-84D9E48EA347}"/>
              </a:ext>
            </a:extLst>
          </p:cNvPr>
          <p:cNvGrpSpPr/>
          <p:nvPr/>
        </p:nvGrpSpPr>
        <p:grpSpPr>
          <a:xfrm>
            <a:off x="483915" y="1917469"/>
            <a:ext cx="1721776" cy="2795011"/>
            <a:chOff x="742494" y="1816997"/>
            <a:chExt cx="2295701" cy="372668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F960C2E-7E31-8065-C7D7-DEE5E5D337BD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574" r="59199" b="10020"/>
            <a:stretch/>
          </p:blipFill>
          <p:spPr>
            <a:xfrm>
              <a:off x="765195" y="3032167"/>
              <a:ext cx="2273000" cy="2511511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75337E0-E1A4-360F-0CF2-CD51B1646215}"/>
                </a:ext>
              </a:extLst>
            </p:cNvPr>
            <p:cNvSpPr/>
            <p:nvPr/>
          </p:nvSpPr>
          <p:spPr bwMode="gray">
            <a:xfrm>
              <a:off x="742494" y="1816997"/>
              <a:ext cx="1983773" cy="452942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68572" tIns="34286" rIns="68572" bIns="34286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chemeClr val="accent2"/>
                </a:buClr>
                <a:buSzPct val="90000"/>
              </a:pPr>
              <a:endParaRPr lang="en-GB" sz="10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pic>
        <p:nvPicPr>
          <p:cNvPr id="7" name="Content Placeholder 6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7AC38005-7ADC-967D-69ED-C615FC4729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4380" t="27802"/>
          <a:stretch/>
        </p:blipFill>
        <p:spPr>
          <a:xfrm>
            <a:off x="3172192" y="2796607"/>
            <a:ext cx="1888399" cy="212970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501A177-041B-C5E5-DACB-75A34CE68611}"/>
              </a:ext>
            </a:extLst>
          </p:cNvPr>
          <p:cNvGrpSpPr/>
          <p:nvPr/>
        </p:nvGrpSpPr>
        <p:grpSpPr>
          <a:xfrm>
            <a:off x="5732890" y="1769340"/>
            <a:ext cx="3067007" cy="2985968"/>
            <a:chOff x="1370249" y="915371"/>
            <a:chExt cx="8622066" cy="3882097"/>
          </a:xfrm>
          <a:solidFill>
            <a:srgbClr val="008ECA"/>
          </a:solidFill>
        </p:grpSpPr>
        <p:sp>
          <p:nvSpPr>
            <p:cNvPr id="9" name="!!Rectangle: Rounded Corners 5">
              <a:extLst>
                <a:ext uri="{FF2B5EF4-FFF2-40B4-BE49-F238E27FC236}">
                  <a16:creationId xmlns:a16="http://schemas.microsoft.com/office/drawing/2014/main" id="{B959250D-23C6-E53B-D709-038DD0908F33}"/>
                </a:ext>
              </a:extLst>
            </p:cNvPr>
            <p:cNvSpPr/>
            <p:nvPr/>
          </p:nvSpPr>
          <p:spPr bwMode="gray">
            <a:xfrm>
              <a:off x="1370249" y="929555"/>
              <a:ext cx="8622066" cy="3867913"/>
            </a:xfrm>
            <a:prstGeom prst="roundRect">
              <a:avLst>
                <a:gd name="adj" fmla="val 2979"/>
              </a:avLst>
            </a:prstGeom>
            <a:grpFill/>
            <a:ln w="285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8000"/>
                </a:prstClr>
              </a:outerShdw>
            </a:effectLst>
          </p:spPr>
          <p:txBody>
            <a:bodyPr vert="horz" wrap="square" lIns="68572" tIns="34286" rIns="68572" bIns="34286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rgbClr val="0095FF"/>
                </a:buClr>
                <a:buSzPct val="90000"/>
                <a:defRPr/>
              </a:pPr>
              <a:endParaRPr lang="en-US" sz="1000" b="1" dirty="0">
                <a:solidFill>
                  <a:srgbClr val="0000C9"/>
                </a:solidFill>
                <a:latin typeface="Arial" panose="020B0604020202020204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9634502-FD79-030B-59C0-3176671B894F}"/>
                </a:ext>
              </a:extLst>
            </p:cNvPr>
            <p:cNvSpPr/>
            <p:nvPr/>
          </p:nvSpPr>
          <p:spPr bwMode="gray">
            <a:xfrm>
              <a:off x="1695556" y="915371"/>
              <a:ext cx="8060184" cy="3776156"/>
            </a:xfrm>
            <a:prstGeom prst="rect">
              <a:avLst/>
            </a:prstGeom>
            <a:grpFill/>
            <a:ln w="285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68572" tIns="34286" rIns="68572" bIns="34286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900"/>
                </a:spcBef>
                <a:defRPr/>
              </a:pPr>
              <a:r>
                <a:rPr lang="en-US" sz="1200" b="1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CGRP is a </a:t>
              </a:r>
              <a:r>
                <a:rPr lang="en-GB" sz="1200" b="1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pain-signalling</a:t>
              </a:r>
              <a:r>
                <a:rPr lang="en-US" sz="1200" b="1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 neuropeptide</a:t>
              </a:r>
              <a:r>
                <a:rPr lang="en-US" sz="1200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1200" b="1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and potent vasodilator</a:t>
              </a:r>
              <a:r>
                <a:rPr lang="en-US" sz="1200" baseline="30000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</a:p>
            <a:p>
              <a:pPr marL="172641" lvl="1" indent="-172641">
                <a:spcBef>
                  <a:spcPts val="300"/>
                </a:spcBef>
                <a:spcAft>
                  <a:spcPts val="9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1200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Released from trigeminal sensory afferents and the spinal trigeminal nucleus</a:t>
              </a:r>
              <a:r>
                <a:rPr lang="en-US" sz="1200" baseline="30000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4</a:t>
              </a:r>
            </a:p>
            <a:p>
              <a:pPr>
                <a:spcBef>
                  <a:spcPts val="900"/>
                </a:spcBef>
                <a:defRPr/>
              </a:pPr>
              <a:r>
                <a:rPr lang="en-US" sz="1200" b="1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Studies have shown that CGRP</a:t>
              </a:r>
              <a:r>
                <a:rPr lang="en-US" sz="1200" baseline="30000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3,6</a:t>
              </a:r>
              <a:r>
                <a:rPr lang="en-US" sz="1200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:</a:t>
              </a:r>
            </a:p>
            <a:p>
              <a:pPr marL="172641" lvl="1" indent="-172641">
                <a:spcBef>
                  <a:spcPts val="300"/>
                </a:spcBef>
                <a:buFont typeface="Arial" panose="020B0604020202020204" pitchFamily="34" charset="0"/>
                <a:buChar char="•"/>
                <a:defRPr/>
              </a:pPr>
              <a:r>
                <a:rPr lang="en-GB" sz="1200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Plasma levels are elevated during and outside of migraine attacks in people </a:t>
              </a:r>
              <a:br>
                <a:rPr lang="en-GB" sz="1200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en-GB" sz="1200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with migraine</a:t>
              </a:r>
            </a:p>
            <a:p>
              <a:pPr marL="172641" lvl="1" indent="-172641">
                <a:spcBef>
                  <a:spcPts val="300"/>
                </a:spcBef>
                <a:buFont typeface="Arial" panose="020B0604020202020204" pitchFamily="34" charset="0"/>
                <a:buChar char="•"/>
                <a:defRPr/>
              </a:pPr>
              <a:r>
                <a:rPr lang="en-GB" sz="1200" dirty="0">
                  <a:solidFill>
                    <a:schemeClr val="bg1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Infusion into patients with migraine can trigger a migraine attack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480BFC9C-D7AF-E50A-09B4-FE060EC3A06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1" r="39777" b="10020"/>
          <a:stretch/>
        </p:blipFill>
        <p:spPr>
          <a:xfrm>
            <a:off x="2790922" y="2593089"/>
            <a:ext cx="469689" cy="21327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79E9AFB-D2D6-B498-8877-8D98494F855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45" r="50929" b="10020"/>
          <a:stretch/>
        </p:blipFill>
        <p:spPr>
          <a:xfrm>
            <a:off x="2470377" y="2593089"/>
            <a:ext cx="381270" cy="21327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CD1EBA6-BB11-1F3C-A167-F9733512591D}"/>
              </a:ext>
            </a:extLst>
          </p:cNvPr>
          <p:cNvSpPr txBox="1"/>
          <p:nvPr/>
        </p:nvSpPr>
        <p:spPr>
          <a:xfrm>
            <a:off x="2884782" y="4712480"/>
            <a:ext cx="1399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ea typeface="Tahoma" panose="020B0604030504040204" pitchFamily="34" charset="0"/>
                <a:cs typeface="Tahoma" panose="020B0604030504040204" pitchFamily="34" charset="0"/>
              </a:rPr>
              <a:t>CGRP levels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03B7B9-CA7C-6D83-3CA6-AD8D6DD450C0}"/>
              </a:ext>
            </a:extLst>
          </p:cNvPr>
          <p:cNvSpPr/>
          <p:nvPr/>
        </p:nvSpPr>
        <p:spPr>
          <a:xfrm>
            <a:off x="2829123" y="4769984"/>
            <a:ext cx="111318" cy="115823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4DE417-84B2-7394-18E4-100D279319C8}"/>
              </a:ext>
            </a:extLst>
          </p:cNvPr>
          <p:cNvSpPr txBox="1"/>
          <p:nvPr/>
        </p:nvSpPr>
        <p:spPr>
          <a:xfrm>
            <a:off x="611653" y="2469763"/>
            <a:ext cx="1634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Resting CGRP level in blood and saliva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D495ED-1C53-83E5-15DA-7C1A06DE4798}"/>
              </a:ext>
            </a:extLst>
          </p:cNvPr>
          <p:cNvSpPr txBox="1"/>
          <p:nvPr/>
        </p:nvSpPr>
        <p:spPr>
          <a:xfrm>
            <a:off x="3658172" y="2459168"/>
            <a:ext cx="1634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CGRP level during migraine attack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E0E8C8-CDFE-237B-31A7-F6800F387692}"/>
              </a:ext>
            </a:extLst>
          </p:cNvPr>
          <p:cNvSpPr txBox="1"/>
          <p:nvPr/>
        </p:nvSpPr>
        <p:spPr>
          <a:xfrm>
            <a:off x="448585" y="856590"/>
            <a:ext cx="5228646" cy="1323439"/>
          </a:xfrm>
          <a:prstGeom prst="rect">
            <a:avLst/>
          </a:prstGeom>
          <a:noFill/>
          <a:ln w="12700" cmpd="thickThin">
            <a:solidFill>
              <a:srgbClr val="008ECA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CGRP is an important mediator of migraine and one of the targets of migraine treatment.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Plasma CGRP levels increase during migraine attack</a:t>
            </a:r>
          </a:p>
        </p:txBody>
      </p:sp>
    </p:spTree>
    <p:extLst>
      <p:ext uri="{BB962C8B-B14F-4D97-AF65-F5344CB8AC3E}">
        <p14:creationId xmlns:p14="http://schemas.microsoft.com/office/powerpoint/2010/main" val="3725474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695719B-3653-9691-93E4-7BD7DC165963}"/>
              </a:ext>
            </a:extLst>
          </p:cNvPr>
          <p:cNvGrpSpPr/>
          <p:nvPr/>
        </p:nvGrpSpPr>
        <p:grpSpPr>
          <a:xfrm>
            <a:off x="1049572" y="954158"/>
            <a:ext cx="7498079" cy="4094916"/>
            <a:chOff x="1480003" y="1322193"/>
            <a:chExt cx="9535407" cy="4970296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6B3CF29-80A2-92C4-6151-5CFF914D8ABD}"/>
                </a:ext>
              </a:extLst>
            </p:cNvPr>
            <p:cNvGrpSpPr/>
            <p:nvPr/>
          </p:nvGrpSpPr>
          <p:grpSpPr>
            <a:xfrm>
              <a:off x="1480003" y="1322193"/>
              <a:ext cx="7355080" cy="4675383"/>
              <a:chOff x="1437847" y="860423"/>
              <a:chExt cx="8081520" cy="5137154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EE5BD566-7271-C4A9-9AEF-90DB7BB68D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2974876" y="860423"/>
                <a:ext cx="6264825" cy="5137154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7963494-50F0-A272-5A8A-C8D004F9DE8C}"/>
                  </a:ext>
                </a:extLst>
              </p:cNvPr>
              <p:cNvSpPr txBox="1"/>
              <p:nvPr/>
            </p:nvSpPr>
            <p:spPr>
              <a:xfrm>
                <a:off x="1437847" y="3190434"/>
                <a:ext cx="1571615" cy="541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Anti-CGRP receptor antibody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1F5EAFB-6B42-B15C-9E40-7BA6BD879206}"/>
                  </a:ext>
                </a:extLst>
              </p:cNvPr>
              <p:cNvSpPr txBox="1"/>
              <p:nvPr/>
            </p:nvSpPr>
            <p:spPr>
              <a:xfrm>
                <a:off x="4103627" y="2389219"/>
                <a:ext cx="876437" cy="338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Triptans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ADEE7B-66D5-F6EC-0905-48E3D2A5A596}"/>
                  </a:ext>
                </a:extLst>
              </p:cNvPr>
              <p:cNvSpPr txBox="1"/>
              <p:nvPr/>
            </p:nvSpPr>
            <p:spPr>
              <a:xfrm>
                <a:off x="3581190" y="2151455"/>
                <a:ext cx="1510513" cy="338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5-HT</a:t>
                </a:r>
                <a:r>
                  <a:rPr lang="en-GB" sz="900" baseline="-25000" dirty="0">
                    <a:solidFill>
                      <a:prstClr val="black"/>
                    </a:solidFill>
                    <a:latin typeface="Tahoma"/>
                  </a:rPr>
                  <a:t>1B </a:t>
                </a:r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or 5-HT</a:t>
                </a:r>
                <a:r>
                  <a:rPr lang="en-GB" sz="900" baseline="-25000" dirty="0">
                    <a:solidFill>
                      <a:prstClr val="black"/>
                    </a:solidFill>
                    <a:latin typeface="Tahoma"/>
                  </a:rPr>
                  <a:t>1D</a:t>
                </a:r>
                <a:endParaRPr lang="en-GB" sz="900" dirty="0">
                  <a:solidFill>
                    <a:prstClr val="black"/>
                  </a:solidFill>
                  <a:latin typeface="Tahoma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06D0D58-D7AE-832F-F98A-E8310C09411E}"/>
                  </a:ext>
                </a:extLst>
              </p:cNvPr>
              <p:cNvSpPr txBox="1"/>
              <p:nvPr/>
            </p:nvSpPr>
            <p:spPr>
              <a:xfrm>
                <a:off x="7536588" y="2468419"/>
                <a:ext cx="1728919" cy="338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Anti-CGRP antibody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800D3C0-48AD-A55A-E4A9-1C2886A68E5B}"/>
                  </a:ext>
                </a:extLst>
              </p:cNvPr>
              <p:cNvSpPr txBox="1"/>
              <p:nvPr/>
            </p:nvSpPr>
            <p:spPr>
              <a:xfrm>
                <a:off x="4097860" y="2879787"/>
                <a:ext cx="683864" cy="338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CGRP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E2F5D28-A86E-FCC6-DDBE-5200DB84DD3A}"/>
                  </a:ext>
                </a:extLst>
              </p:cNvPr>
              <p:cNvSpPr txBox="1"/>
              <p:nvPr/>
            </p:nvSpPr>
            <p:spPr>
              <a:xfrm>
                <a:off x="3138762" y="4557876"/>
                <a:ext cx="1357867" cy="338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CGRP receptor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B4C9672-1A5B-4E12-1223-BC8D3AE0C7DD}"/>
                  </a:ext>
                </a:extLst>
              </p:cNvPr>
              <p:cNvSpPr txBox="1"/>
              <p:nvPr/>
            </p:nvSpPr>
            <p:spPr>
              <a:xfrm>
                <a:off x="6946386" y="4419378"/>
                <a:ext cx="672123" cy="338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cAMP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BE84AA6-B1D6-CA04-9093-E1845A9DAF0A}"/>
                  </a:ext>
                </a:extLst>
              </p:cNvPr>
              <p:cNvSpPr txBox="1"/>
              <p:nvPr/>
            </p:nvSpPr>
            <p:spPr>
              <a:xfrm>
                <a:off x="8336138" y="3429001"/>
                <a:ext cx="881134" cy="338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Gepants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4B1E9C2-774D-2EAB-0B26-26364B85E41F}"/>
                  </a:ext>
                </a:extLst>
              </p:cNvPr>
              <p:cNvSpPr txBox="1"/>
              <p:nvPr/>
            </p:nvSpPr>
            <p:spPr>
              <a:xfrm>
                <a:off x="7125575" y="2912822"/>
                <a:ext cx="1982778" cy="3381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Adenylate cyclase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B529FEA-C39A-A894-8CB6-4DE2011E6E34}"/>
                  </a:ext>
                </a:extLst>
              </p:cNvPr>
              <p:cNvSpPr txBox="1"/>
              <p:nvPr/>
            </p:nvSpPr>
            <p:spPr>
              <a:xfrm>
                <a:off x="7185638" y="1784839"/>
                <a:ext cx="1522257" cy="338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Trigeminal nerve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512ACFE-8499-19C8-79D9-C46D81785CEE}"/>
                  </a:ext>
                </a:extLst>
              </p:cNvPr>
              <p:cNvSpPr txBox="1"/>
              <p:nvPr/>
            </p:nvSpPr>
            <p:spPr>
              <a:xfrm>
                <a:off x="6719530" y="5541390"/>
                <a:ext cx="1165295" cy="338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Vasodilation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335A58D-3492-0209-23E9-0BB50F8F8447}"/>
                  </a:ext>
                </a:extLst>
              </p:cNvPr>
              <p:cNvSpPr txBox="1"/>
              <p:nvPr/>
            </p:nvSpPr>
            <p:spPr>
              <a:xfrm>
                <a:off x="3977764" y="5014506"/>
                <a:ext cx="1675988" cy="541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Cerebrovascular smooth muscle cell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F0B14E9-C07F-90AB-E0B4-88F0E70E8D17}"/>
                  </a:ext>
                </a:extLst>
              </p:cNvPr>
              <p:cNvSpPr txBox="1"/>
              <p:nvPr/>
            </p:nvSpPr>
            <p:spPr>
              <a:xfrm>
                <a:off x="7571313" y="5012657"/>
                <a:ext cx="1472938" cy="338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solidFill>
                      <a:prstClr val="black"/>
                    </a:solidFill>
                    <a:latin typeface="Tahoma"/>
                  </a:rPr>
                  <a:t>Protein kinase A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F1B86B67-8D2C-10E6-FCB8-4022C5E37727}"/>
                  </a:ext>
                </a:extLst>
              </p:cNvPr>
              <p:cNvSpPr/>
              <p:nvPr/>
            </p:nvSpPr>
            <p:spPr>
              <a:xfrm>
                <a:off x="7068965" y="2354204"/>
                <a:ext cx="2341445" cy="58136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sz="1000" kern="0" dirty="0">
                  <a:solidFill>
                    <a:prstClr val="white"/>
                  </a:solidFill>
                  <a:latin typeface="Tahoma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86245DF-98EE-45C0-D47F-86210B46514C}"/>
                  </a:ext>
                </a:extLst>
              </p:cNvPr>
              <p:cNvSpPr/>
              <p:nvPr/>
            </p:nvSpPr>
            <p:spPr>
              <a:xfrm>
                <a:off x="7536587" y="3245018"/>
                <a:ext cx="1982780" cy="58135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GB" sz="1000" kern="0" dirty="0">
                  <a:solidFill>
                    <a:prstClr val="white"/>
                  </a:solidFill>
                  <a:latin typeface="Tahoma"/>
                </a:endParaRPr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942B20F8-5C5A-339D-6187-396F24B9B6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882053" y="2289953"/>
                <a:ext cx="139059" cy="1"/>
              </a:xfrm>
              <a:prstGeom prst="line">
                <a:avLst/>
              </a:prstGeom>
              <a:noFill/>
              <a:ln w="6350" cap="flat" cmpd="sng" algn="ctr">
                <a:solidFill>
                  <a:srgbClr val="00A7B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1AAD3151-AE01-0C13-716C-F377DA5D73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90015" y="2550989"/>
                <a:ext cx="139059" cy="1"/>
              </a:xfrm>
              <a:prstGeom prst="line">
                <a:avLst/>
              </a:prstGeom>
              <a:noFill/>
              <a:ln w="6350" cap="flat" cmpd="sng" algn="ctr">
                <a:solidFill>
                  <a:srgbClr val="00A7B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AA04691-A4A0-2E8B-36D0-21D99C2DCE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44790" y="3188279"/>
                <a:ext cx="5897" cy="697934"/>
              </a:xfrm>
              <a:prstGeom prst="line">
                <a:avLst/>
              </a:prstGeom>
              <a:noFill/>
              <a:ln w="63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ADE15E6-27DD-9650-9633-9A19E714F480}"/>
                  </a:ext>
                </a:extLst>
              </p:cNvPr>
              <p:cNvCxnSpPr/>
              <p:nvPr/>
            </p:nvCxnSpPr>
            <p:spPr>
              <a:xfrm flipV="1">
                <a:off x="4611696" y="3031647"/>
                <a:ext cx="116675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00A7B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06E31191-C81E-EDB5-ED3B-96DD3F2D2A59}"/>
                  </a:ext>
                </a:extLst>
              </p:cNvPr>
              <p:cNvCxnSpPr>
                <a:endCxn id="15" idx="0"/>
              </p:cNvCxnSpPr>
              <p:nvPr/>
            </p:nvCxnSpPr>
            <p:spPr>
              <a:xfrm>
                <a:off x="7216364" y="4159263"/>
                <a:ext cx="66083" cy="260115"/>
              </a:xfrm>
              <a:prstGeom prst="straightConnector1">
                <a:avLst/>
              </a:prstGeom>
              <a:noFill/>
              <a:ln w="6350" cap="flat" cmpd="sng" algn="ctr">
                <a:solidFill>
                  <a:schemeClr val="accent1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215968BA-DBB8-FACC-6E91-8CA87FCF300E}"/>
                  </a:ext>
                </a:extLst>
              </p:cNvPr>
              <p:cNvCxnSpPr/>
              <p:nvPr/>
            </p:nvCxnSpPr>
            <p:spPr>
              <a:xfrm>
                <a:off x="7222428" y="4704818"/>
                <a:ext cx="0" cy="260115"/>
              </a:xfrm>
              <a:prstGeom prst="straightConnector1">
                <a:avLst/>
              </a:prstGeom>
              <a:noFill/>
              <a:ln w="6350" cap="flat" cmpd="sng" algn="ctr">
                <a:solidFill>
                  <a:schemeClr val="accent1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49224D38-1A16-8040-ED43-21E2BE312A3A}"/>
                  </a:ext>
                </a:extLst>
              </p:cNvPr>
              <p:cNvCxnSpPr/>
              <p:nvPr/>
            </p:nvCxnSpPr>
            <p:spPr>
              <a:xfrm>
                <a:off x="7216365" y="5338453"/>
                <a:ext cx="0" cy="260115"/>
              </a:xfrm>
              <a:prstGeom prst="straightConnector1">
                <a:avLst/>
              </a:prstGeom>
              <a:noFill/>
              <a:ln w="6350" cap="flat" cmpd="sng" algn="ctr">
                <a:solidFill>
                  <a:schemeClr val="accent1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A85ADA00-6DB5-A6C2-44E9-AF92D4A4FDE2}"/>
                  </a:ext>
                </a:extLst>
              </p:cNvPr>
              <p:cNvCxnSpPr/>
              <p:nvPr/>
            </p:nvCxnSpPr>
            <p:spPr>
              <a:xfrm flipV="1">
                <a:off x="7507305" y="5148639"/>
                <a:ext cx="116675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00A7B5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DE7908E-9C7F-CEC8-13F6-5FCBEF40FF68}"/>
                </a:ext>
              </a:extLst>
            </p:cNvPr>
            <p:cNvSpPr/>
            <p:nvPr/>
          </p:nvSpPr>
          <p:spPr>
            <a:xfrm>
              <a:off x="1480003" y="3434810"/>
              <a:ext cx="2158024" cy="529102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sz="1000" kern="0" dirty="0">
                <a:solidFill>
                  <a:prstClr val="white"/>
                </a:solidFill>
                <a:latin typeface="Tahoma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602D98E-0D87-B0FC-31A7-2D7B6087C8F1}"/>
                </a:ext>
              </a:extLst>
            </p:cNvPr>
            <p:cNvSpPr txBox="1"/>
            <p:nvPr/>
          </p:nvSpPr>
          <p:spPr>
            <a:xfrm>
              <a:off x="8580556" y="6015490"/>
              <a:ext cx="24348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50" dirty="0">
                  <a:latin typeface="Tahoma"/>
                </a:rPr>
                <a:t>Adapted from Edvinsson, Lancet 2018</a:t>
              </a:r>
              <a:r>
                <a:rPr lang="en-GB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Tahoma"/>
                </a:rPr>
                <a:t>.</a:t>
              </a:r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CCBBF7FD-26B4-95E5-9849-25FDAABA1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290" y="194031"/>
            <a:ext cx="8561219" cy="637794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08E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CGRP inhibitors are a class of drug developed for the treatment of migraine, which specifically target the CGRP pathway</a:t>
            </a:r>
            <a:r>
              <a:rPr lang="en-GB" sz="2400" baseline="30000" dirty="0">
                <a:solidFill>
                  <a:srgbClr val="008E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87D1604-B5A7-F71E-79E6-7BCCFA606DFB}"/>
              </a:ext>
            </a:extLst>
          </p:cNvPr>
          <p:cNvSpPr txBox="1"/>
          <p:nvPr/>
        </p:nvSpPr>
        <p:spPr bwMode="gray">
          <a:xfrm>
            <a:off x="6116241" y="5267325"/>
            <a:ext cx="0" cy="0"/>
          </a:xfrm>
          <a:prstGeom prst="rect">
            <a:avLst/>
          </a:prstGeom>
        </p:spPr>
        <p:txBody>
          <a:bodyPr wrap="none" lIns="34290" tIns="34290" rIns="34290" bIns="34290" rtlCol="0">
            <a:noAutofit/>
          </a:bodyPr>
          <a:lstStyle/>
          <a:p>
            <a:pPr marL="128588" indent="-128588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52306CDA-CC94-36AA-F2C6-3F1772CE52E7}"/>
              </a:ext>
            </a:extLst>
          </p:cNvPr>
          <p:cNvSpPr txBox="1">
            <a:spLocks/>
          </p:cNvSpPr>
          <p:nvPr/>
        </p:nvSpPr>
        <p:spPr bwMode="gray">
          <a:xfrm>
            <a:off x="336291" y="4787562"/>
            <a:ext cx="8469630" cy="260604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85000"/>
              </a:lnSpc>
              <a:spcBef>
                <a:spcPts val="200"/>
              </a:spcBef>
              <a:buClr>
                <a:schemeClr val="accent2"/>
              </a:buClr>
              <a:buSzPct val="85000"/>
              <a:buFont typeface="Arial" pitchFamily="34" charset="0"/>
              <a:buNone/>
              <a:tabLst>
                <a:tab pos="174625" algn="r"/>
                <a:tab pos="228600" algn="l"/>
              </a:tabLst>
              <a:defRPr lang="en-US" sz="800" kern="1200" dirty="0">
                <a:solidFill>
                  <a:srgbClr val="A1AAB1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-1698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71450" algn="l" defTabSz="914400" rtl="0" eaLnBrk="1" latinLnBrk="0" hangingPunct="1">
              <a:lnSpc>
                <a:spcPct val="90000"/>
              </a:lnSpc>
              <a:spcBef>
                <a:spcPts val="200"/>
              </a:spcBef>
              <a:buClrTx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9025" indent="-114300" algn="l" defTabSz="914400" rtl="0" eaLnBrk="1" latinLnBrk="0" hangingPunct="1">
              <a:lnSpc>
                <a:spcPct val="90000"/>
              </a:lnSpc>
              <a:spcBef>
                <a:spcPts val="100"/>
              </a:spcBef>
              <a:buClrTx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GB" sz="675" dirty="0">
                <a:solidFill>
                  <a:schemeClr val="tx1"/>
                </a:solidFill>
              </a:rPr>
              <a:t>5-HT, 5-hydroxytryptamine; cAMP, cyclic adenosine monophosphate; CGRP, calcitonin gene-related peptide.</a:t>
            </a:r>
            <a:br>
              <a:rPr lang="en-GB" sz="675" dirty="0">
                <a:solidFill>
                  <a:schemeClr val="tx1"/>
                </a:solidFill>
              </a:rPr>
            </a:br>
            <a:r>
              <a:rPr lang="en-GB" sz="675" dirty="0">
                <a:solidFill>
                  <a:schemeClr val="tx1"/>
                </a:solidFill>
              </a:rPr>
              <a:t>1. Edvinsson L, </a:t>
            </a:r>
            <a:r>
              <a:rPr lang="en-GB" sz="675" i="1" dirty="0">
                <a:solidFill>
                  <a:schemeClr val="tx1"/>
                </a:solidFill>
              </a:rPr>
              <a:t>et al. Nat Rev Neurol. </a:t>
            </a:r>
            <a:r>
              <a:rPr lang="en-GB" sz="675" dirty="0">
                <a:solidFill>
                  <a:schemeClr val="tx1"/>
                </a:solidFill>
              </a:rPr>
              <a:t>2018;14(6):338–50.</a:t>
            </a:r>
          </a:p>
        </p:txBody>
      </p:sp>
    </p:spTree>
    <p:extLst>
      <p:ext uri="{BB962C8B-B14F-4D97-AF65-F5344CB8AC3E}">
        <p14:creationId xmlns:p14="http://schemas.microsoft.com/office/powerpoint/2010/main" val="516694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1B5144D-AD42-CD47-A5E1-82B1998AE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37058"/>
            <a:ext cx="7886699" cy="718677"/>
          </a:xfrm>
        </p:spPr>
        <p:txBody>
          <a:bodyPr/>
          <a:lstStyle/>
          <a:p>
            <a:r>
              <a:rPr lang="en-GB" sz="4400" dirty="0"/>
              <a:t>Overview of acute and preventative treatments</a:t>
            </a:r>
          </a:p>
        </p:txBody>
      </p:sp>
    </p:spTree>
    <p:extLst>
      <p:ext uri="{BB962C8B-B14F-4D97-AF65-F5344CB8AC3E}">
        <p14:creationId xmlns:p14="http://schemas.microsoft.com/office/powerpoint/2010/main" val="7489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FDDF4F9-5830-9948-B986-9BD53F27B4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B050">
                    <a:alpha val="70000"/>
                  </a:srgbClr>
                </a:solidFill>
              </a:rPr>
              <a:t>Pharmacological Management of Migraine in Primary Care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EA386DD-14E3-7AF5-B1F9-3D7C9A5D82DC}"/>
              </a:ext>
            </a:extLst>
          </p:cNvPr>
          <p:cNvSpPr/>
          <p:nvPr/>
        </p:nvSpPr>
        <p:spPr bwMode="gray">
          <a:xfrm>
            <a:off x="241240" y="1158527"/>
            <a:ext cx="3221138" cy="3186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68554" tIns="34277" rIns="68554" bIns="34277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rgbClr val="0095FF"/>
              </a:buClr>
              <a:buSzPct val="90000"/>
            </a:pPr>
            <a:r>
              <a:rPr lang="en-GB" sz="1349" b="1" dirty="0">
                <a:solidFill>
                  <a:srgbClr val="FFFFFF"/>
                </a:solidFill>
              </a:rPr>
              <a:t>Acute treatment</a:t>
            </a:r>
            <a:br>
              <a:rPr lang="en-GB" sz="1349" b="1" dirty="0">
                <a:solidFill>
                  <a:srgbClr val="FFFFFF"/>
                </a:solidFill>
              </a:rPr>
            </a:br>
            <a:endParaRPr lang="en-GB" sz="750" dirty="0">
              <a:solidFill>
                <a:srgbClr val="FFFFFF"/>
              </a:solidFill>
            </a:endParaRPr>
          </a:p>
        </p:txBody>
      </p:sp>
      <p:graphicFrame>
        <p:nvGraphicFramePr>
          <p:cNvPr id="6" name="Table 20">
            <a:extLst>
              <a:ext uri="{FF2B5EF4-FFF2-40B4-BE49-F238E27FC236}">
                <a16:creationId xmlns:a16="http://schemas.microsoft.com/office/drawing/2014/main" id="{D53966F5-AF24-4818-552F-A7B2783BB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36257"/>
              </p:ext>
            </p:extLst>
          </p:nvPr>
        </p:nvGraphicFramePr>
        <p:xfrm>
          <a:off x="235723" y="1508534"/>
          <a:ext cx="3226655" cy="617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774">
                  <a:extLst>
                    <a:ext uri="{9D8B030D-6E8A-4147-A177-3AD203B41FA5}">
                      <a16:colId xmlns:a16="http://schemas.microsoft.com/office/drawing/2014/main" val="355315167"/>
                    </a:ext>
                  </a:extLst>
                </a:gridCol>
                <a:gridCol w="2469881">
                  <a:extLst>
                    <a:ext uri="{9D8B030D-6E8A-4147-A177-3AD203B41FA5}">
                      <a16:colId xmlns:a16="http://schemas.microsoft.com/office/drawing/2014/main" val="2771001886"/>
                    </a:ext>
                  </a:extLst>
                </a:gridCol>
              </a:tblGrid>
              <a:tr h="617202">
                <a:tc>
                  <a:txBody>
                    <a:bodyPr/>
                    <a:lstStyle/>
                    <a:p>
                      <a:r>
                        <a:rPr lang="en-GB" sz="900" dirty="0"/>
                        <a:t>Mild to Moderate Attacks</a:t>
                      </a:r>
                    </a:p>
                  </a:txBody>
                  <a:tcPr marL="68562" marR="68562" marT="34281" marB="3428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000" indent="-18000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NSAID </a:t>
                      </a:r>
                    </a:p>
                    <a:p>
                      <a:pPr marL="180000" indent="-18000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If NSAIDs contraindicated or not tolerated: paracetamol</a:t>
                      </a:r>
                    </a:p>
                  </a:txBody>
                  <a:tcPr marL="68562" marR="68562" marT="34281" marB="3428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616665"/>
                  </a:ext>
                </a:extLst>
              </a:tr>
            </a:tbl>
          </a:graphicData>
        </a:graphic>
      </p:graphicFrame>
      <p:graphicFrame>
        <p:nvGraphicFramePr>
          <p:cNvPr id="7" name="Table 20">
            <a:extLst>
              <a:ext uri="{FF2B5EF4-FFF2-40B4-BE49-F238E27FC236}">
                <a16:creationId xmlns:a16="http://schemas.microsoft.com/office/drawing/2014/main" id="{25C8F5A6-B16F-F19A-D0AE-0D3EA1A0BC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716875"/>
              </p:ext>
            </p:extLst>
          </p:nvPr>
        </p:nvGraphicFramePr>
        <p:xfrm>
          <a:off x="235508" y="2191780"/>
          <a:ext cx="3226870" cy="2871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789">
                  <a:extLst>
                    <a:ext uri="{9D8B030D-6E8A-4147-A177-3AD203B41FA5}">
                      <a16:colId xmlns:a16="http://schemas.microsoft.com/office/drawing/2014/main" val="355315167"/>
                    </a:ext>
                  </a:extLst>
                </a:gridCol>
                <a:gridCol w="2489081">
                  <a:extLst>
                    <a:ext uri="{9D8B030D-6E8A-4147-A177-3AD203B41FA5}">
                      <a16:colId xmlns:a16="http://schemas.microsoft.com/office/drawing/2014/main" val="2406850604"/>
                    </a:ext>
                  </a:extLst>
                </a:gridCol>
              </a:tblGrid>
              <a:tr h="191150"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Moderate to Severe Attacks</a:t>
                      </a:r>
                    </a:p>
                  </a:txBody>
                  <a:tcPr marL="68562" marR="68562" marT="34281" marB="3428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607813"/>
                  </a:ext>
                </a:extLst>
              </a:tr>
              <a:tr h="219471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 Line</a:t>
                      </a:r>
                    </a:p>
                  </a:txBody>
                  <a:tcPr marL="68562" marR="68562" marT="34281" marB="3428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</a:rPr>
                        <a:t>Oral Triptan 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 marL="68562" marR="68562" marT="34281" marB="3428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616665"/>
                  </a:ext>
                </a:extLst>
              </a:tr>
              <a:tr h="1309830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</a:rPr>
                        <a:t>nd</a:t>
                      </a:r>
                      <a:r>
                        <a:rPr lang="en-GB" sz="1100" b="1" dirty="0">
                          <a:solidFill>
                            <a:schemeClr val="bg1"/>
                          </a:solidFill>
                        </a:rPr>
                        <a:t> Line</a:t>
                      </a:r>
                    </a:p>
                  </a:txBody>
                  <a:tcPr marL="68562" marR="68562" marT="34281" marB="3428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000" indent="-180000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</a:rPr>
                        <a:t>If one triptan is ineffective, try another triptan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</a:rPr>
                        <a:t>OR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</a:rPr>
                        <a:t>Triptan +/- anti-emetic +/- NSAID</a:t>
                      </a:r>
                      <a:r>
                        <a:rPr lang="en-GB" sz="1100" b="0" baseline="30000" dirty="0">
                          <a:solidFill>
                            <a:schemeClr val="tx1"/>
                          </a:solidFill>
                        </a:rPr>
                        <a:t>*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</a:rPr>
                        <a:t>OR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</a:rPr>
                        <a:t>For nausea/vomiting: add anti-emetic +/- use non-oral triptan +/- non-oral NSAID</a:t>
                      </a:r>
                      <a:endParaRPr lang="en-GB" sz="1100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 marL="68562" marR="68562" marT="34281" marB="3428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7448805"/>
                  </a:ext>
                </a:extLst>
              </a:tr>
              <a:tr h="288252">
                <a:tc gridSpan="2"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Triptan Non-Responders/ Triptans Contraindicated</a:t>
                      </a:r>
                      <a:endParaRPr lang="en-GB" sz="900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 marL="68562" marR="68562" marT="34281" marB="34281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203190"/>
                  </a:ext>
                </a:extLst>
              </a:tr>
              <a:tr h="731526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Gepants</a:t>
                      </a:r>
                    </a:p>
                  </a:txBody>
                  <a:tcPr marL="68562" marR="68562" marT="34281" marB="3428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baseline="0" dirty="0">
                          <a:solidFill>
                            <a:schemeClr val="tx1"/>
                          </a:solidFill>
                        </a:rPr>
                        <a:t>Rimegepant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68562" marR="68562" marT="34281" marB="3428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62970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1D19E844-6C0A-4E3C-AC9E-17C1A308F221}"/>
              </a:ext>
            </a:extLst>
          </p:cNvPr>
          <p:cNvSpPr/>
          <p:nvPr/>
        </p:nvSpPr>
        <p:spPr bwMode="gray">
          <a:xfrm>
            <a:off x="5522232" y="1073815"/>
            <a:ext cx="3221138" cy="3186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68554" tIns="34277" rIns="68554" bIns="34277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rgbClr val="0095FF"/>
              </a:buClr>
              <a:buSzPct val="90000"/>
            </a:pPr>
            <a:r>
              <a:rPr lang="en-GB" sz="1349" b="1" dirty="0">
                <a:solidFill>
                  <a:srgbClr val="FFFFFF"/>
                </a:solidFill>
              </a:rPr>
              <a:t>Preventive treatment</a:t>
            </a:r>
            <a:br>
              <a:rPr lang="en-GB" sz="1349" b="1" dirty="0">
                <a:solidFill>
                  <a:srgbClr val="FFFFFF"/>
                </a:solidFill>
              </a:rPr>
            </a:br>
            <a:endParaRPr lang="en-GB" sz="750" dirty="0">
              <a:solidFill>
                <a:srgbClr val="FFFFFF"/>
              </a:solidFill>
            </a:endParaRPr>
          </a:p>
        </p:txBody>
      </p:sp>
      <p:graphicFrame>
        <p:nvGraphicFramePr>
          <p:cNvPr id="10" name="Table 20">
            <a:extLst>
              <a:ext uri="{FF2B5EF4-FFF2-40B4-BE49-F238E27FC236}">
                <a16:creationId xmlns:a16="http://schemas.microsoft.com/office/drawing/2014/main" id="{1038CCD1-9D32-924C-C850-4A15A540B6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916346"/>
              </p:ext>
            </p:extLst>
          </p:nvPr>
        </p:nvGraphicFramePr>
        <p:xfrm>
          <a:off x="5522232" y="1451091"/>
          <a:ext cx="3226654" cy="2080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609">
                  <a:extLst>
                    <a:ext uri="{9D8B030D-6E8A-4147-A177-3AD203B41FA5}">
                      <a16:colId xmlns:a16="http://schemas.microsoft.com/office/drawing/2014/main" val="355315167"/>
                    </a:ext>
                  </a:extLst>
                </a:gridCol>
                <a:gridCol w="2654045">
                  <a:extLst>
                    <a:ext uri="{9D8B030D-6E8A-4147-A177-3AD203B41FA5}">
                      <a16:colId xmlns:a16="http://schemas.microsoft.com/office/drawing/2014/main" val="2771001886"/>
                    </a:ext>
                  </a:extLst>
                </a:gridCol>
              </a:tblGrid>
              <a:tr h="1656085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en-GB" sz="900" b="1" baseline="30000" dirty="0">
                          <a:solidFill>
                            <a:schemeClr val="bg1"/>
                          </a:solidFill>
                        </a:rPr>
                        <a:t>st</a:t>
                      </a:r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 Line</a:t>
                      </a:r>
                    </a:p>
                    <a:p>
                      <a:endParaRPr lang="en-GB" sz="900" b="1" dirty="0">
                        <a:solidFill>
                          <a:schemeClr val="bg1"/>
                        </a:solidFill>
                      </a:endParaRPr>
                    </a:p>
                  </a:txBody>
                  <a:tcPr marL="68562" marR="68562" marT="34281" marB="3428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000" indent="-18000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Candesartan</a:t>
                      </a:r>
                      <a:r>
                        <a:rPr lang="en-GB" sz="1200" b="0" baseline="30000" dirty="0">
                          <a:solidFill>
                            <a:schemeClr val="tx1"/>
                          </a:solidFill>
                        </a:rPr>
                        <a:t>**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 (target dose 16mg daily)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OR</a:t>
                      </a:r>
                    </a:p>
                    <a:p>
                      <a:pPr marL="180000" indent="-18000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Propranolol (target dose 80mg twice daily)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OR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Amitriptyline (target dose 50mg at night))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baseline="30000" dirty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Topiramate (MHRA Update)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baseline="30000" dirty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34281" marB="3428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616665"/>
                  </a:ext>
                </a:extLst>
              </a:tr>
            </a:tbl>
          </a:graphicData>
        </a:graphic>
      </p:graphicFrame>
      <p:graphicFrame>
        <p:nvGraphicFramePr>
          <p:cNvPr id="11" name="Table 20">
            <a:extLst>
              <a:ext uri="{FF2B5EF4-FFF2-40B4-BE49-F238E27FC236}">
                <a16:creationId xmlns:a16="http://schemas.microsoft.com/office/drawing/2014/main" id="{77299B54-5342-F84F-71BC-6976B4B73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451553"/>
              </p:ext>
            </p:extLst>
          </p:nvPr>
        </p:nvGraphicFramePr>
        <p:xfrm>
          <a:off x="5516716" y="3531333"/>
          <a:ext cx="3226654" cy="1287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609">
                  <a:extLst>
                    <a:ext uri="{9D8B030D-6E8A-4147-A177-3AD203B41FA5}">
                      <a16:colId xmlns:a16="http://schemas.microsoft.com/office/drawing/2014/main" val="355315167"/>
                    </a:ext>
                  </a:extLst>
                </a:gridCol>
                <a:gridCol w="2654045">
                  <a:extLst>
                    <a:ext uri="{9D8B030D-6E8A-4147-A177-3AD203B41FA5}">
                      <a16:colId xmlns:a16="http://schemas.microsoft.com/office/drawing/2014/main" val="2771001886"/>
                    </a:ext>
                  </a:extLst>
                </a:gridCol>
              </a:tblGrid>
              <a:tr h="813415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GB" sz="900" b="1" baseline="30000" dirty="0">
                          <a:solidFill>
                            <a:schemeClr val="bg1"/>
                          </a:solidFill>
                        </a:rPr>
                        <a:t>nd</a:t>
                      </a:r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 line </a:t>
                      </a:r>
                    </a:p>
                  </a:txBody>
                  <a:tcPr marL="68562" marR="68562" marT="34281" marB="34281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200" b="0" u="sng" dirty="0">
                          <a:solidFill>
                            <a:schemeClr val="tx1"/>
                          </a:solidFill>
                        </a:rPr>
                        <a:t>With specialist recommendation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GB" sz="1200" b="1" dirty="0" err="1">
                          <a:solidFill>
                            <a:schemeClr val="tx1"/>
                          </a:solidFill>
                        </a:rPr>
                        <a:t>Gepants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180000" indent="-180000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</a:rPr>
                        <a:t>Rimegepant  (4 – 14 migraine attacks/month)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</a:rPr>
                        <a:t>OR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dirty="0" err="1">
                          <a:solidFill>
                            <a:schemeClr val="tx1"/>
                          </a:solidFill>
                        </a:rPr>
                        <a:t>Atogepant</a:t>
                      </a:r>
                      <a:r>
                        <a:rPr lang="en-GB" sz="1100" b="0" dirty="0">
                          <a:solidFill>
                            <a:schemeClr val="tx1"/>
                          </a:solidFill>
                        </a:rPr>
                        <a:t> (≥ 4 migraine attacks/month)</a:t>
                      </a:r>
                      <a:endParaRPr lang="en-GB" sz="11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L="68562" marR="68562" marT="34281" marB="3428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616665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DCC5DA71-10B6-7ECC-3786-59496626C446}"/>
              </a:ext>
            </a:extLst>
          </p:cNvPr>
          <p:cNvSpPr/>
          <p:nvPr/>
        </p:nvSpPr>
        <p:spPr bwMode="gray">
          <a:xfrm>
            <a:off x="3639169" y="1508534"/>
            <a:ext cx="1695240" cy="240755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05" tIns="45703" rIns="91405" bIns="4570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rgbClr val="0095FF"/>
              </a:buClr>
              <a:buSzPct val="90000"/>
            </a:pPr>
            <a:r>
              <a:rPr lang="en-GB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to consider preventive treatment?</a:t>
            </a:r>
            <a:endParaRPr lang="en-GB" sz="11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685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FDDF4F9-5830-9948-B986-9BD53F27B4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775" y="119122"/>
            <a:ext cx="8540802" cy="440778"/>
          </a:xfrm>
        </p:spPr>
        <p:txBody>
          <a:bodyPr/>
          <a:lstStyle/>
          <a:p>
            <a:r>
              <a:rPr lang="en-GB" b="1" dirty="0">
                <a:solidFill>
                  <a:srgbClr val="00B050">
                    <a:alpha val="70000"/>
                  </a:srgbClr>
                </a:solidFill>
              </a:rPr>
              <a:t>Targeted Preventative Treatments</a:t>
            </a:r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A95C3816-D4EB-78FB-0476-58BC29289B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622211"/>
              </p:ext>
            </p:extLst>
          </p:nvPr>
        </p:nvGraphicFramePr>
        <p:xfrm>
          <a:off x="363775" y="531971"/>
          <a:ext cx="8184173" cy="458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4118">
                  <a:extLst>
                    <a:ext uri="{9D8B030D-6E8A-4147-A177-3AD203B41FA5}">
                      <a16:colId xmlns:a16="http://schemas.microsoft.com/office/drawing/2014/main" val="2221880434"/>
                    </a:ext>
                  </a:extLst>
                </a:gridCol>
                <a:gridCol w="1064259">
                  <a:extLst>
                    <a:ext uri="{9D8B030D-6E8A-4147-A177-3AD203B41FA5}">
                      <a16:colId xmlns:a16="http://schemas.microsoft.com/office/drawing/2014/main" val="2924160103"/>
                    </a:ext>
                  </a:extLst>
                </a:gridCol>
                <a:gridCol w="1248266">
                  <a:extLst>
                    <a:ext uri="{9D8B030D-6E8A-4147-A177-3AD203B41FA5}">
                      <a16:colId xmlns:a16="http://schemas.microsoft.com/office/drawing/2014/main" val="1769135487"/>
                    </a:ext>
                  </a:extLst>
                </a:gridCol>
                <a:gridCol w="3073479">
                  <a:extLst>
                    <a:ext uri="{9D8B030D-6E8A-4147-A177-3AD203B41FA5}">
                      <a16:colId xmlns:a16="http://schemas.microsoft.com/office/drawing/2014/main" val="2241681925"/>
                    </a:ext>
                  </a:extLst>
                </a:gridCol>
                <a:gridCol w="1814051">
                  <a:extLst>
                    <a:ext uri="{9D8B030D-6E8A-4147-A177-3AD203B41FA5}">
                      <a16:colId xmlns:a16="http://schemas.microsoft.com/office/drawing/2014/main" val="33269889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Class</a:t>
                      </a:r>
                      <a:endParaRPr lang="en-GB" sz="1000" b="1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Drug</a:t>
                      </a:r>
                      <a:endParaRPr lang="en-GB" sz="1000" b="1" baseline="3000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NICE</a:t>
                      </a:r>
                      <a:endParaRPr lang="en-GB" sz="1000" b="1" baseline="3000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Indication(s)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Standard recommended dose</a:t>
                      </a:r>
                      <a:endParaRPr lang="en-GB" sz="1000" b="1" baseline="30000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502195"/>
                  </a:ext>
                </a:extLst>
              </a:tr>
              <a:tr h="58027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Botulinum toxin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(C Fibres)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Onabotulinumtoxin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TA260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(June 2012)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Prophylaxis of headaches in adults with chronic migraine </a:t>
                      </a:r>
                      <a:endParaRPr lang="en-GB" sz="1000" baseline="30000" dirty="0">
                        <a:solidFill>
                          <a:schemeClr val="tx1"/>
                        </a:solidFill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155–195 units by injection to 31–39 sites every 12 weeks</a:t>
                      </a:r>
                      <a:endParaRPr lang="en-GB" sz="1000" baseline="30000" dirty="0">
                        <a:solidFill>
                          <a:schemeClr val="tx1"/>
                        </a:solidFill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440103"/>
                  </a:ext>
                </a:extLst>
              </a:tr>
              <a:tr h="444045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CGRP monoclonal antibodies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Erenumab ▼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(Receptor)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TA682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(March 2021)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Prophylaxis of migraine in adults who have ≥ 4 migraine days per month</a:t>
                      </a:r>
                      <a:endParaRPr lang="en-GB" sz="1000" kern="1200" baseline="30000" dirty="0">
                        <a:solidFill>
                          <a:schemeClr val="tx1"/>
                        </a:solidFill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70 mg or 140 mg SC every 4 weeks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867232"/>
                  </a:ext>
                </a:extLst>
              </a:tr>
              <a:tr h="444045">
                <a:tc vMerge="1">
                  <a:txBody>
                    <a:bodyPr/>
                    <a:lstStyle/>
                    <a:p>
                      <a:endParaRPr lang="en-GB" sz="20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Fremanezumab ▼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(Ligand)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TA764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(February 2022)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300" baseline="300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6000" marR="96000" marT="96000" marB="9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225 mg SC once monthly or 675 mg SC every 12 weeks 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84982"/>
                  </a:ext>
                </a:extLst>
              </a:tr>
              <a:tr h="444045">
                <a:tc vMerge="1">
                  <a:txBody>
                    <a:bodyPr/>
                    <a:lstStyle/>
                    <a:p>
                      <a:endParaRPr lang="en-GB" sz="20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Galcanezumab▼</a:t>
                      </a:r>
                    </a:p>
                    <a:p>
                      <a:pPr rtl="0" eaLnBrk="1" latinLnBrk="0" hangingPunct="1"/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(Ligand)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eaLnBrk="1" latinLnBrk="0" hangingPunct="1"/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TA659</a:t>
                      </a:r>
                    </a:p>
                    <a:p>
                      <a:pPr algn="ctr" rtl="0" eaLnBrk="1" latinLnBrk="0" hangingPunct="1"/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(November 2020)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rtl="0" eaLnBrk="1" latinLnBrk="0" hangingPunct="1"/>
                      <a:endParaRPr lang="en-GB" sz="1300" baseline="300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96000" marR="96000" marT="96000" marB="96000" anchor="ctr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240 mg SC loading dose, then 120 mg SC once monthly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10813"/>
                  </a:ext>
                </a:extLst>
              </a:tr>
              <a:tr h="444045">
                <a:tc vMerge="1">
                  <a:txBody>
                    <a:bodyPr/>
                    <a:lstStyle/>
                    <a:p>
                      <a:endParaRPr lang="en-GB" sz="20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Eptinezumab▼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(Ligand)</a:t>
                      </a:r>
                      <a:endParaRPr lang="en-GB" sz="1000" dirty="0">
                        <a:solidFill>
                          <a:schemeClr val="tx1"/>
                        </a:solidFill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TA871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(March 2023)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3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6000" marR="96000" marT="96000" marB="96000" anchor="ctr"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 mg or 300 mg IV every 12 weeks 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72846"/>
                  </a:ext>
                </a:extLst>
              </a:tr>
              <a:tr h="580276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kern="1200" dirty="0">
                          <a:solidFill>
                            <a:schemeClr val="bg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CGRP receptor antagonist</a:t>
                      </a:r>
                      <a:endParaRPr lang="en-GB" sz="1000" b="1" dirty="0">
                        <a:solidFill>
                          <a:schemeClr val="bg1"/>
                        </a:solidFill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Rimegepant ▼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TA906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(July 2023)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Prophylaxis of episodic migraine in adults who have 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≥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4 migraine attacks per month</a:t>
                      </a:r>
                      <a:endParaRPr lang="en-GB" sz="1000" kern="1200" baseline="300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75 mg sublingually every other day</a:t>
                      </a:r>
                      <a:b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endParaRPr lang="en-GB" sz="1000" dirty="0">
                        <a:solidFill>
                          <a:schemeClr val="tx1"/>
                        </a:solidFill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22929"/>
                  </a:ext>
                </a:extLst>
              </a:tr>
              <a:tr h="444045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300" b="1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6000" marR="96000" marT="96000" marB="9600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err="1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Atogepant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▼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kern="12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TA973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(May 2024)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Prophylaxis of migraine in adults who have ≥ 4 migraine days per month</a:t>
                      </a:r>
                      <a:endParaRPr lang="en-GB" sz="1000" kern="1200" baseline="300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60mg orally once daily</a:t>
                      </a:r>
                    </a:p>
                  </a:txBody>
                  <a:tcPr marL="95975" marR="95975" marT="95975" marB="95975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5375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954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F1A9B-CF38-E24E-8D54-95AE8CB72A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153" y="361392"/>
            <a:ext cx="6343007" cy="540000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Disclaimer</a:t>
            </a:r>
            <a:br>
              <a:rPr lang="en-GB" dirty="0"/>
            </a:br>
            <a:endParaRPr lang="en-GB" sz="2000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18E0252-8933-00BB-73AF-78B75B53CFA7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28153" y="997136"/>
            <a:ext cx="8253454" cy="3244972"/>
          </a:xfrm>
        </p:spPr>
        <p:txBody>
          <a:bodyPr/>
          <a:lstStyle/>
          <a:p>
            <a:r>
              <a:rPr lang="en-GB" sz="1800" dirty="0"/>
              <a:t>Speaker fees: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800" dirty="0" err="1"/>
              <a:t>Abbvie</a:t>
            </a:r>
            <a:endParaRPr lang="en-GB" sz="18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800" dirty="0"/>
              <a:t>Eli Lilly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800" dirty="0" err="1"/>
              <a:t>Lunbeck</a:t>
            </a:r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Information sources: 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800" dirty="0"/>
              <a:t>Pfizer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800" dirty="0" err="1"/>
              <a:t>Abbvie</a:t>
            </a:r>
            <a:endParaRPr lang="en-GB" sz="18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800" dirty="0"/>
              <a:t>Dr David Watson (Scottish Headache Guideline Committee)</a:t>
            </a:r>
          </a:p>
          <a:p>
            <a:r>
              <a:rPr lang="en-GB" sz="1800" dirty="0"/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40662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1B5144D-AD42-CD47-A5E1-82B1998AE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37058"/>
            <a:ext cx="7886699" cy="718677"/>
          </a:xfrm>
        </p:spPr>
        <p:txBody>
          <a:bodyPr/>
          <a:lstStyle/>
          <a:p>
            <a:r>
              <a:rPr lang="en-GB" sz="4400" dirty="0"/>
              <a:t>Targeted Acute Treatment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DF818A-5438-6A90-DA7D-77F862A8D19C}"/>
              </a:ext>
            </a:extLst>
          </p:cNvPr>
          <p:cNvSpPr txBox="1"/>
          <p:nvPr/>
        </p:nvSpPr>
        <p:spPr>
          <a:xfrm>
            <a:off x="739471" y="2878372"/>
            <a:ext cx="37068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RIMEGEPANT </a:t>
            </a:r>
          </a:p>
        </p:txBody>
      </p:sp>
      <p:pic>
        <p:nvPicPr>
          <p:cNvPr id="4" name="Picture 3" descr="A box of medicine on a black background&#10;&#10;Description automatically generated">
            <a:extLst>
              <a:ext uri="{FF2B5EF4-FFF2-40B4-BE49-F238E27FC236}">
                <a16:creationId xmlns:a16="http://schemas.microsoft.com/office/drawing/2014/main" id="{22D33934-5296-3647-BE01-0DC85EF49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660" y="2761516"/>
            <a:ext cx="2204050" cy="164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401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6628DBE9-1F9A-B99F-2E1F-C25646AAF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373" y="256647"/>
            <a:ext cx="4186990" cy="556021"/>
          </a:xfrm>
          <a:solidFill>
            <a:schemeClr val="accent1"/>
          </a:solidFill>
        </p:spPr>
        <p:txBody>
          <a:bodyPr anchor="ctr">
            <a:noAutofit/>
          </a:bodyPr>
          <a:lstStyle/>
          <a:p>
            <a:r>
              <a:rPr lang="en-GB" alt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Unmet need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547" y="2055037"/>
            <a:ext cx="4098045" cy="7431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altLang="en-US" sz="1500" dirty="0">
                <a:solidFill>
                  <a:srgbClr val="00B050"/>
                </a:solidFill>
                <a:latin typeface="Sitka Subheading" panose="02000505000000020004" pitchFamily="2" charset="0"/>
              </a:rPr>
              <a:t>80% patients respond to triptans</a:t>
            </a:r>
          </a:p>
          <a:p>
            <a:pPr marL="285750" indent="-285750" algn="ctr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altLang="en-US" sz="1500" dirty="0">
                <a:solidFill>
                  <a:srgbClr val="00B050"/>
                </a:solidFill>
                <a:latin typeface="Sitka Subheading" panose="02000505000000020004" pitchFamily="2" charset="0"/>
              </a:rPr>
              <a:t>Consider timing, dose and non-oral routes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6892C88-318B-2F6C-F726-CB54DE710B73}"/>
              </a:ext>
            </a:extLst>
          </p:cNvPr>
          <p:cNvGrpSpPr/>
          <p:nvPr/>
        </p:nvGrpSpPr>
        <p:grpSpPr>
          <a:xfrm>
            <a:off x="8076855" y="0"/>
            <a:ext cx="1339187" cy="1044572"/>
            <a:chOff x="10767552" y="0"/>
            <a:chExt cx="1785582" cy="1392762"/>
          </a:xfrm>
        </p:grpSpPr>
        <p:sp>
          <p:nvSpPr>
            <p:cNvPr id="8" name="Freeform: Shape 46">
              <a:extLst>
                <a:ext uri="{FF2B5EF4-FFF2-40B4-BE49-F238E27FC236}">
                  <a16:creationId xmlns:a16="http://schemas.microsoft.com/office/drawing/2014/main" id="{85DD0884-A574-C02F-ED88-36028DEB3E9B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C98FFF5-FAD6-EDA9-2152-2F267482679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11" name="Graphic 16">
                <a:extLst>
                  <a:ext uri="{FF2B5EF4-FFF2-40B4-BE49-F238E27FC236}">
                    <a16:creationId xmlns:a16="http://schemas.microsoft.com/office/drawing/2014/main" id="{E29E192B-5CD9-93E4-2785-68BA11724BD4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821CA0B-97FA-D87E-6B63-81F818124D55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" name="Freeform 5">
                  <a:extLst>
                    <a:ext uri="{FF2B5EF4-FFF2-40B4-BE49-F238E27FC236}">
                      <a16:creationId xmlns:a16="http://schemas.microsoft.com/office/drawing/2014/main" id="{F3FB4624-EA68-C9A6-EF30-70F4C9E84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17" name="Freeform 5">
                  <a:extLst>
                    <a:ext uri="{FF2B5EF4-FFF2-40B4-BE49-F238E27FC236}">
                      <a16:creationId xmlns:a16="http://schemas.microsoft.com/office/drawing/2014/main" id="{95EC6CCD-4E5B-3D0D-B2A8-A9DDFE4011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13" name="Graphic 82">
                <a:extLst>
                  <a:ext uri="{FF2B5EF4-FFF2-40B4-BE49-F238E27FC236}">
                    <a16:creationId xmlns:a16="http://schemas.microsoft.com/office/drawing/2014/main" id="{6DED5174-FB7F-CEF2-FF46-51CA221FA19D}"/>
                  </a:ext>
                </a:extLst>
              </p:cNvPr>
              <p:cNvSpPr/>
              <p:nvPr/>
            </p:nvSpPr>
            <p:spPr>
              <a:xfrm>
                <a:off x="7347904" y="5144209"/>
                <a:ext cx="231687" cy="356688"/>
              </a:xfrm>
              <a:custGeom>
                <a:avLst/>
                <a:gdLst>
                  <a:gd name="connsiteX0" fmla="*/ 395968 w 395967"/>
                  <a:gd name="connsiteY0" fmla="*/ 0 h 609600"/>
                  <a:gd name="connsiteX1" fmla="*/ 85725 w 395967"/>
                  <a:gd name="connsiteY1" fmla="*/ 293914 h 609600"/>
                  <a:gd name="connsiteX2" fmla="*/ 169322 w 395967"/>
                  <a:gd name="connsiteY2" fmla="*/ 327776 h 609600"/>
                  <a:gd name="connsiteX3" fmla="*/ 0 w 395967"/>
                  <a:gd name="connsiteY3" fmla="*/ 609600 h 609600"/>
                  <a:gd name="connsiteX4" fmla="*/ 310243 w 395967"/>
                  <a:gd name="connsiteY4" fmla="*/ 315686 h 609600"/>
                  <a:gd name="connsiteX5" fmla="*/ 226645 w 395967"/>
                  <a:gd name="connsiteY5" fmla="*/ 28182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5967" h="609600">
                    <a:moveTo>
                      <a:pt x="395968" y="0"/>
                    </a:moveTo>
                    <a:lnTo>
                      <a:pt x="85725" y="293914"/>
                    </a:lnTo>
                    <a:lnTo>
                      <a:pt x="169322" y="327776"/>
                    </a:lnTo>
                    <a:lnTo>
                      <a:pt x="0" y="609600"/>
                    </a:lnTo>
                    <a:lnTo>
                      <a:pt x="310243" y="315686"/>
                    </a:lnTo>
                    <a:lnTo>
                      <a:pt x="226645" y="2818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B0DC4D88-96F7-4572-2E4D-63D202E71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id="{D46D4233-9A8B-07FA-FEC9-01F0C7413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55C6000-F9AC-9322-8AC6-C25A9411F45B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900" b="1" dirty="0">
                  <a:solidFill>
                    <a:srgbClr val="FFFFFF"/>
                  </a:solidFill>
                  <a:latin typeface="Tahoma"/>
                </a:rPr>
                <a:t>Acute</a:t>
              </a:r>
            </a:p>
          </p:txBody>
        </p:sp>
      </p:grpSp>
      <p:sp>
        <p:nvSpPr>
          <p:cNvPr id="21" name="Flowchart: Process 20">
            <a:extLst>
              <a:ext uri="{FF2B5EF4-FFF2-40B4-BE49-F238E27FC236}">
                <a16:creationId xmlns:a16="http://schemas.microsoft.com/office/drawing/2014/main" id="{2211B6F0-F485-3129-E7DB-89AB23419E5F}"/>
              </a:ext>
            </a:extLst>
          </p:cNvPr>
          <p:cNvSpPr/>
          <p:nvPr/>
        </p:nvSpPr>
        <p:spPr>
          <a:xfrm>
            <a:off x="2522428" y="1292190"/>
            <a:ext cx="3626285" cy="459486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</a:rPr>
              <a:t>Triptan Non responders</a:t>
            </a:r>
          </a:p>
        </p:txBody>
      </p:sp>
      <p:sp>
        <p:nvSpPr>
          <p:cNvPr id="22" name="Flowchart: Process 21">
            <a:extLst>
              <a:ext uri="{FF2B5EF4-FFF2-40B4-BE49-F238E27FC236}">
                <a16:creationId xmlns:a16="http://schemas.microsoft.com/office/drawing/2014/main" id="{EF5529CA-7BF3-D6B7-5B9E-3954A20C52C6}"/>
              </a:ext>
            </a:extLst>
          </p:cNvPr>
          <p:cNvSpPr/>
          <p:nvPr/>
        </p:nvSpPr>
        <p:spPr>
          <a:xfrm>
            <a:off x="634592" y="3542237"/>
            <a:ext cx="2917803" cy="459486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</a:rPr>
              <a:t>Triptan Contra-Indicated </a:t>
            </a:r>
          </a:p>
        </p:txBody>
      </p:sp>
      <p:sp>
        <p:nvSpPr>
          <p:cNvPr id="25" name="Flowchart: Process 24">
            <a:extLst>
              <a:ext uri="{FF2B5EF4-FFF2-40B4-BE49-F238E27FC236}">
                <a16:creationId xmlns:a16="http://schemas.microsoft.com/office/drawing/2014/main" id="{75BC86AA-6557-083E-856A-B714593207FD}"/>
              </a:ext>
            </a:extLst>
          </p:cNvPr>
          <p:cNvSpPr/>
          <p:nvPr/>
        </p:nvSpPr>
        <p:spPr>
          <a:xfrm>
            <a:off x="5124711" y="3518954"/>
            <a:ext cx="3057917" cy="459486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</a:rPr>
              <a:t>Triptan Intolerant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EB415-86C2-108B-7A60-D64CF6404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136358"/>
            <a:ext cx="7798367" cy="990600"/>
          </a:xfrm>
          <a:solidFill>
            <a:schemeClr val="accent1"/>
          </a:solidFill>
        </p:spPr>
        <p:txBody>
          <a:bodyPr/>
          <a:lstStyle/>
          <a:p>
            <a:r>
              <a:rPr lang="en-GB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Rimegepant Prescribing Information: </a:t>
            </a:r>
            <a:r>
              <a:rPr lang="en-GB" sz="2800" b="1" i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563" y="1304351"/>
            <a:ext cx="2927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Licenced Indication</a:t>
            </a:r>
          </a:p>
          <a:p>
            <a:r>
              <a:rPr lang="en-GB" sz="1800" b="1" dirty="0">
                <a:ln w="0"/>
                <a:solidFill>
                  <a:schemeClr val="accent1"/>
                </a:solidFill>
                <a:latin typeface="Bahnschrift" panose="020B0502040204020203" pitchFamily="34" charset="0"/>
              </a:rPr>
              <a:t>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9563" y="3097572"/>
            <a:ext cx="4708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Acute treatment dosing regimen</a:t>
            </a:r>
            <a:r>
              <a:rPr lang="en-GB" sz="1800" b="1" dirty="0">
                <a:ln w="0"/>
                <a:solidFill>
                  <a:schemeClr val="accent1"/>
                </a:solidFill>
                <a:latin typeface="Bahnschrift" panose="020B0502040204020203" pitchFamily="34" charset="0"/>
              </a:rPr>
              <a:t>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0880" y="1676596"/>
            <a:ext cx="5916653" cy="1015663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Rimegepant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75 mg can be considered for patients who have not responded to adequate trials of at least 2 </a:t>
            </a:r>
            <a:r>
              <a:rPr lang="en-GB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triptans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en-GB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triptans are contraindicated or not tolerated or inadequate pain relief with  NSAIDs and paracetamol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CFFBE8E-FB84-0339-04E8-2B1C5FDB0A6B}"/>
              </a:ext>
            </a:extLst>
          </p:cNvPr>
          <p:cNvGrpSpPr/>
          <p:nvPr/>
        </p:nvGrpSpPr>
        <p:grpSpPr>
          <a:xfrm>
            <a:off x="8076855" y="0"/>
            <a:ext cx="1339187" cy="1044572"/>
            <a:chOff x="10767552" y="0"/>
            <a:chExt cx="1785582" cy="1392762"/>
          </a:xfrm>
        </p:grpSpPr>
        <p:sp>
          <p:nvSpPr>
            <p:cNvPr id="5" name="Freeform: Shape 46">
              <a:extLst>
                <a:ext uri="{FF2B5EF4-FFF2-40B4-BE49-F238E27FC236}">
                  <a16:creationId xmlns:a16="http://schemas.microsoft.com/office/drawing/2014/main" id="{49057C21-DDC7-B5A6-3AC2-922D6716EA20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A5D0893-3D88-6915-D0BC-7B157529987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11" name="Graphic 16">
                <a:extLst>
                  <a:ext uri="{FF2B5EF4-FFF2-40B4-BE49-F238E27FC236}">
                    <a16:creationId xmlns:a16="http://schemas.microsoft.com/office/drawing/2014/main" id="{59931546-511C-87DB-163F-1E7C7152C6F2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36A242C-9FD8-9002-6C29-F68029885173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" name="Freeform 5">
                  <a:extLst>
                    <a:ext uri="{FF2B5EF4-FFF2-40B4-BE49-F238E27FC236}">
                      <a16:creationId xmlns:a16="http://schemas.microsoft.com/office/drawing/2014/main" id="{5AB1E578-E172-82BD-C7F4-F6751775B7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17" name="Freeform 5">
                  <a:extLst>
                    <a:ext uri="{FF2B5EF4-FFF2-40B4-BE49-F238E27FC236}">
                      <a16:creationId xmlns:a16="http://schemas.microsoft.com/office/drawing/2014/main" id="{2817EBEF-E176-759B-0B53-0981E0E820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13" name="Graphic 82">
                <a:extLst>
                  <a:ext uri="{FF2B5EF4-FFF2-40B4-BE49-F238E27FC236}">
                    <a16:creationId xmlns:a16="http://schemas.microsoft.com/office/drawing/2014/main" id="{2450B35E-9170-533D-66EC-F83DA19D2824}"/>
                  </a:ext>
                </a:extLst>
              </p:cNvPr>
              <p:cNvSpPr/>
              <p:nvPr/>
            </p:nvSpPr>
            <p:spPr>
              <a:xfrm>
                <a:off x="7347904" y="5144209"/>
                <a:ext cx="231687" cy="356688"/>
              </a:xfrm>
              <a:custGeom>
                <a:avLst/>
                <a:gdLst>
                  <a:gd name="connsiteX0" fmla="*/ 395968 w 395967"/>
                  <a:gd name="connsiteY0" fmla="*/ 0 h 609600"/>
                  <a:gd name="connsiteX1" fmla="*/ 85725 w 395967"/>
                  <a:gd name="connsiteY1" fmla="*/ 293914 h 609600"/>
                  <a:gd name="connsiteX2" fmla="*/ 169322 w 395967"/>
                  <a:gd name="connsiteY2" fmla="*/ 327776 h 609600"/>
                  <a:gd name="connsiteX3" fmla="*/ 0 w 395967"/>
                  <a:gd name="connsiteY3" fmla="*/ 609600 h 609600"/>
                  <a:gd name="connsiteX4" fmla="*/ 310243 w 395967"/>
                  <a:gd name="connsiteY4" fmla="*/ 315686 h 609600"/>
                  <a:gd name="connsiteX5" fmla="*/ 226645 w 395967"/>
                  <a:gd name="connsiteY5" fmla="*/ 28182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5967" h="609600">
                    <a:moveTo>
                      <a:pt x="395968" y="0"/>
                    </a:moveTo>
                    <a:lnTo>
                      <a:pt x="85725" y="293914"/>
                    </a:lnTo>
                    <a:lnTo>
                      <a:pt x="169322" y="327776"/>
                    </a:lnTo>
                    <a:lnTo>
                      <a:pt x="0" y="609600"/>
                    </a:lnTo>
                    <a:lnTo>
                      <a:pt x="310243" y="315686"/>
                    </a:lnTo>
                    <a:lnTo>
                      <a:pt x="226645" y="2818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0A48DAF6-17F0-643D-22DD-005B32F14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id="{B27D7A90-BD45-E18B-332C-3805312F8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2E3E077-0EB6-0505-4D2A-8CA6D1B3AFDE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900" b="1">
                  <a:solidFill>
                    <a:srgbClr val="FFFFFF"/>
                  </a:solidFill>
                  <a:latin typeface="Tahoma"/>
                </a:rPr>
                <a:t>Acute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E0A621D-0D55-B965-9676-551D82B4C925}"/>
              </a:ext>
            </a:extLst>
          </p:cNvPr>
          <p:cNvSpPr txBox="1"/>
          <p:nvPr/>
        </p:nvSpPr>
        <p:spPr>
          <a:xfrm>
            <a:off x="690536" y="3456718"/>
            <a:ext cx="7386319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Rimegepant 75 mg taken at the onset of a moderate to severe migraine (maximum 10 days/month or on average 2 days/week)</a:t>
            </a:r>
          </a:p>
          <a:p>
            <a:pPr marL="171450" indent="-1714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maximum dose in 24 hours is 75mg and a 2</a:t>
            </a:r>
            <a:r>
              <a:rPr lang="en-GB" sz="12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dose should not be taken if ineffective or pain recurs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763C8B1-589B-9F2A-5F59-12256E8B8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49385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EB415-86C2-108B-7A60-D64CF6404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1" y="136358"/>
            <a:ext cx="7935718" cy="990600"/>
          </a:xfrm>
          <a:solidFill>
            <a:schemeClr val="accent1"/>
          </a:solidFill>
        </p:spPr>
        <p:txBody>
          <a:bodyPr/>
          <a:lstStyle/>
          <a:p>
            <a:r>
              <a:rPr lang="en-GB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Rimegepant Prescribing Information: </a:t>
            </a:r>
            <a:r>
              <a:rPr lang="en-GB" sz="2800" b="1" i="1" u="sng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0536" y="2055890"/>
            <a:ext cx="2927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 Interactions</a:t>
            </a:r>
          </a:p>
          <a:p>
            <a:r>
              <a:rPr lang="en-GB" sz="1800" b="1" dirty="0">
                <a:ln w="0"/>
                <a:solidFill>
                  <a:schemeClr val="accent1"/>
                </a:solidFill>
                <a:latin typeface="Bahnschrift" panose="020B0502040204020203" pitchFamily="34" charset="0"/>
              </a:rPr>
              <a:t>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600" y="3640767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Pregnancy and Breastfeeding</a:t>
            </a:r>
            <a:r>
              <a:rPr lang="en-GB" sz="1800" b="1" dirty="0">
                <a:ln w="0"/>
                <a:solidFill>
                  <a:schemeClr val="accent1"/>
                </a:solidFill>
                <a:latin typeface="Bahnschrift" panose="020B0502040204020203" pitchFamily="34" charset="0"/>
              </a:rPr>
              <a:t>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6539" y="1167735"/>
            <a:ext cx="6290364" cy="64633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Rimegepant is generally well tolerated.</a:t>
            </a:r>
          </a:p>
          <a:p>
            <a:pPr marL="171450" indent="-1714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Nausea is the main adverse effects in 1.2% of patients.</a:t>
            </a:r>
          </a:p>
          <a:p>
            <a:pPr marL="171450" indent="-1714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Hypersensitivity reactions have been reported but are uncommon occurring in &lt;1%.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CFFBE8E-FB84-0339-04E8-2B1C5FDB0A6B}"/>
              </a:ext>
            </a:extLst>
          </p:cNvPr>
          <p:cNvGrpSpPr/>
          <p:nvPr/>
        </p:nvGrpSpPr>
        <p:grpSpPr>
          <a:xfrm>
            <a:off x="8076855" y="0"/>
            <a:ext cx="1339187" cy="1044572"/>
            <a:chOff x="10767552" y="0"/>
            <a:chExt cx="1785582" cy="1392762"/>
          </a:xfrm>
        </p:grpSpPr>
        <p:sp>
          <p:nvSpPr>
            <p:cNvPr id="5" name="Freeform: Shape 46">
              <a:extLst>
                <a:ext uri="{FF2B5EF4-FFF2-40B4-BE49-F238E27FC236}">
                  <a16:creationId xmlns:a16="http://schemas.microsoft.com/office/drawing/2014/main" id="{49057C21-DDC7-B5A6-3AC2-922D6716EA20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A5D0893-3D88-6915-D0BC-7B157529987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11" name="Graphic 16">
                <a:extLst>
                  <a:ext uri="{FF2B5EF4-FFF2-40B4-BE49-F238E27FC236}">
                    <a16:creationId xmlns:a16="http://schemas.microsoft.com/office/drawing/2014/main" id="{59931546-511C-87DB-163F-1E7C7152C6F2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36A242C-9FD8-9002-6C29-F68029885173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6" name="Freeform 5">
                  <a:extLst>
                    <a:ext uri="{FF2B5EF4-FFF2-40B4-BE49-F238E27FC236}">
                      <a16:creationId xmlns:a16="http://schemas.microsoft.com/office/drawing/2014/main" id="{5AB1E578-E172-82BD-C7F4-F6751775B7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17" name="Freeform 5">
                  <a:extLst>
                    <a:ext uri="{FF2B5EF4-FFF2-40B4-BE49-F238E27FC236}">
                      <a16:creationId xmlns:a16="http://schemas.microsoft.com/office/drawing/2014/main" id="{2817EBEF-E176-759B-0B53-0981E0E820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13" name="Graphic 82">
                <a:extLst>
                  <a:ext uri="{FF2B5EF4-FFF2-40B4-BE49-F238E27FC236}">
                    <a16:creationId xmlns:a16="http://schemas.microsoft.com/office/drawing/2014/main" id="{2450B35E-9170-533D-66EC-F83DA19D2824}"/>
                  </a:ext>
                </a:extLst>
              </p:cNvPr>
              <p:cNvSpPr/>
              <p:nvPr/>
            </p:nvSpPr>
            <p:spPr>
              <a:xfrm>
                <a:off x="7347904" y="5144209"/>
                <a:ext cx="231687" cy="356688"/>
              </a:xfrm>
              <a:custGeom>
                <a:avLst/>
                <a:gdLst>
                  <a:gd name="connsiteX0" fmla="*/ 395968 w 395967"/>
                  <a:gd name="connsiteY0" fmla="*/ 0 h 609600"/>
                  <a:gd name="connsiteX1" fmla="*/ 85725 w 395967"/>
                  <a:gd name="connsiteY1" fmla="*/ 293914 h 609600"/>
                  <a:gd name="connsiteX2" fmla="*/ 169322 w 395967"/>
                  <a:gd name="connsiteY2" fmla="*/ 327776 h 609600"/>
                  <a:gd name="connsiteX3" fmla="*/ 0 w 395967"/>
                  <a:gd name="connsiteY3" fmla="*/ 609600 h 609600"/>
                  <a:gd name="connsiteX4" fmla="*/ 310243 w 395967"/>
                  <a:gd name="connsiteY4" fmla="*/ 315686 h 609600"/>
                  <a:gd name="connsiteX5" fmla="*/ 226645 w 395967"/>
                  <a:gd name="connsiteY5" fmla="*/ 28182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5967" h="609600">
                    <a:moveTo>
                      <a:pt x="395968" y="0"/>
                    </a:moveTo>
                    <a:lnTo>
                      <a:pt x="85725" y="293914"/>
                    </a:lnTo>
                    <a:lnTo>
                      <a:pt x="169322" y="327776"/>
                    </a:lnTo>
                    <a:lnTo>
                      <a:pt x="0" y="609600"/>
                    </a:lnTo>
                    <a:lnTo>
                      <a:pt x="310243" y="315686"/>
                    </a:lnTo>
                    <a:lnTo>
                      <a:pt x="226645" y="2818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0A48DAF6-17F0-643D-22DD-005B32F14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id="{B27D7A90-BD45-E18B-332C-3805312F8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2E3E077-0EB6-0505-4D2A-8CA6D1B3AFDE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900" b="1">
                  <a:solidFill>
                    <a:srgbClr val="FFFFFF"/>
                  </a:solidFill>
                  <a:latin typeface="Tahoma"/>
                </a:rPr>
                <a:t>Acute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E0A621D-0D55-B965-9676-551D82B4C925}"/>
              </a:ext>
            </a:extLst>
          </p:cNvPr>
          <p:cNvSpPr txBox="1"/>
          <p:nvPr/>
        </p:nvSpPr>
        <p:spPr>
          <a:xfrm>
            <a:off x="746539" y="4038435"/>
            <a:ext cx="7330316" cy="276999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Rimegepant is not recommended in pregnancy, if planning a pregnancy, or in breastfeeding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763C8B1-589B-9F2A-5F59-12256E8B8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D913B7-384E-E1B4-8DA8-D0A2FCA783C1}"/>
              </a:ext>
            </a:extLst>
          </p:cNvPr>
          <p:cNvSpPr txBox="1"/>
          <p:nvPr/>
        </p:nvSpPr>
        <p:spPr>
          <a:xfrm>
            <a:off x="678600" y="803792"/>
            <a:ext cx="2401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 effects</a:t>
            </a:r>
          </a:p>
          <a:p>
            <a:r>
              <a:rPr lang="en-GB" sz="1800" b="1" dirty="0">
                <a:ln w="0"/>
                <a:solidFill>
                  <a:schemeClr val="accent1"/>
                </a:solidFill>
                <a:latin typeface="Bahnschrift" panose="020B0502040204020203" pitchFamily="34" charset="0"/>
              </a:rPr>
              <a:t>​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5385CC-6164-AFCD-7905-47AE5AF4043F}"/>
              </a:ext>
            </a:extLst>
          </p:cNvPr>
          <p:cNvSpPr txBox="1"/>
          <p:nvPr/>
        </p:nvSpPr>
        <p:spPr>
          <a:xfrm>
            <a:off x="746539" y="2431385"/>
            <a:ext cx="7817897" cy="1015663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patient is prescribed a strong CYP3A4 inhibitor (e.g. Clarithromycin, Itraconazole) then concurrent administration is not recommended.</a:t>
            </a:r>
          </a:p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prescribed with a moderate CYP3A4 inhibitor (e.g. Erythromycin, Fluconazole), a 2</a:t>
            </a:r>
            <a:r>
              <a:rPr lang="en-GB" sz="12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dose should be delayed for 48 hours.</a:t>
            </a:r>
          </a:p>
        </p:txBody>
      </p:sp>
    </p:spTree>
    <p:extLst>
      <p:ext uri="{BB962C8B-B14F-4D97-AF65-F5344CB8AC3E}">
        <p14:creationId xmlns:p14="http://schemas.microsoft.com/office/powerpoint/2010/main" val="27601330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3A3D570F-0D91-F622-9430-0F596F4DB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968" y="148375"/>
            <a:ext cx="4948990" cy="505327"/>
          </a:xfrm>
          <a:solidFill>
            <a:schemeClr val="accent1"/>
          </a:solidFill>
        </p:spPr>
        <p:txBody>
          <a:bodyPr anchor="ctr">
            <a:noAutofit/>
          </a:bodyPr>
          <a:lstStyle/>
          <a:p>
            <a:r>
              <a:rPr lang="en-GB" alt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Cardiovascular</a:t>
            </a:r>
            <a:r>
              <a:rPr lang="en-GB" alt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Safety: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9376E6D4-C532-B6DC-B463-03F02A4C4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597" y="1304014"/>
            <a:ext cx="7887029" cy="3553306"/>
          </a:xfrm>
          <a:ln>
            <a:solidFill>
              <a:schemeClr val="accent4">
                <a:alpha val="9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n-US" sz="1200" dirty="0">
                <a:solidFill>
                  <a:schemeClr val="tx1"/>
                </a:solidFill>
              </a:rPr>
              <a:t>The three Rimegepant  acute studies allowed patients with contraindications to triptans (1% of study population) to enrol provided that they met the other inclusion criteria. However patients with uncontrolled, unstable or recently diagnosed cardiovascular disease were excluded. </a:t>
            </a:r>
          </a:p>
          <a:p>
            <a:pPr lvl="1"/>
            <a:r>
              <a:rPr lang="en-GB" altLang="en-US" sz="1200" b="1" u="sng" dirty="0">
                <a:solidFill>
                  <a:schemeClr val="tx1"/>
                </a:solidFill>
                <a:highlight>
                  <a:srgbClr val="FFFF00"/>
                </a:highlight>
              </a:rPr>
              <a:t>SMC</a:t>
            </a:r>
            <a:r>
              <a:rPr lang="en-GB" altLang="en-US" sz="1200" b="1" dirty="0">
                <a:solidFill>
                  <a:schemeClr val="tx1"/>
                </a:solidFill>
                <a:highlight>
                  <a:srgbClr val="FFFF00"/>
                </a:highlight>
              </a:rPr>
              <a:t> “Due to the assumed absence of vasoconstrictive properties with rimegepant and the apparent favourable cardiovascular risk profile, no cardiovascular contraindications were noted for rimegepant.”</a:t>
            </a:r>
          </a:p>
          <a:p>
            <a:pPr marL="342900" lvl="1" indent="0">
              <a:buNone/>
            </a:pPr>
            <a:r>
              <a:rPr lang="en-GB" altLang="en-US" sz="1200" b="1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GB" altLang="en-US" sz="1200" dirty="0">
                <a:solidFill>
                  <a:schemeClr val="tx1"/>
                </a:solidFill>
              </a:rPr>
              <a:t>Hutchinson, S, </a:t>
            </a:r>
            <a:r>
              <a:rPr lang="en-GB" altLang="en-US" sz="1200" dirty="0" err="1">
                <a:solidFill>
                  <a:schemeClr val="tx1"/>
                </a:solidFill>
              </a:rPr>
              <a:t>Schim</a:t>
            </a:r>
            <a:r>
              <a:rPr lang="en-GB" altLang="en-US" sz="1200" dirty="0">
                <a:solidFill>
                  <a:schemeClr val="tx1"/>
                </a:solidFill>
              </a:rPr>
              <a:t> J, Lipton R, et al. </a:t>
            </a:r>
            <a:r>
              <a:rPr lang="en-GB" altLang="en-US" sz="1200" b="1" dirty="0">
                <a:solidFill>
                  <a:schemeClr val="tx1"/>
                </a:solidFill>
                <a:highlight>
                  <a:srgbClr val="FFFF00"/>
                </a:highlight>
              </a:rPr>
              <a:t>”Oral rimegepant 75 mg is safe and well tolerated in adults with migraine and cardiovascular risk factors: results of a </a:t>
            </a:r>
            <a:r>
              <a:rPr lang="en-GB" altLang="en-US" sz="12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multicenter</a:t>
            </a:r>
            <a:r>
              <a:rPr lang="en-GB" altLang="en-US" sz="1200" b="1" dirty="0">
                <a:solidFill>
                  <a:schemeClr val="tx1"/>
                </a:solidFill>
                <a:highlight>
                  <a:srgbClr val="FFFF00"/>
                </a:highlight>
              </a:rPr>
              <a:t>, long-term, open-label safety study."</a:t>
            </a:r>
            <a:r>
              <a:rPr lang="en-GB" altLang="en-US" sz="1200" b="1" dirty="0">
                <a:solidFill>
                  <a:schemeClr val="tx1"/>
                </a:solidFill>
              </a:rPr>
              <a:t> </a:t>
            </a:r>
            <a:r>
              <a:rPr lang="en-GB" altLang="en-US" sz="1200" dirty="0">
                <a:solidFill>
                  <a:schemeClr val="tx1"/>
                </a:solidFill>
              </a:rPr>
              <a:t>Presented at: American Academy of Neurology 2021 Virtual Annual Meeting; April 17-21, 2021z</a:t>
            </a:r>
          </a:p>
          <a:p>
            <a:pPr lvl="1"/>
            <a:r>
              <a:rPr lang="en-GB" altLang="en-US" sz="1200" dirty="0">
                <a:solidFill>
                  <a:schemeClr val="tx1"/>
                </a:solidFill>
              </a:rPr>
              <a:t>Of the 1800 </a:t>
            </a:r>
            <a:r>
              <a:rPr lang="en-GB" altLang="en-US" sz="1200" dirty="0" err="1">
                <a:solidFill>
                  <a:schemeClr val="tx1"/>
                </a:solidFill>
              </a:rPr>
              <a:t>rimegepant</a:t>
            </a:r>
            <a:r>
              <a:rPr lang="en-GB" altLang="en-US" sz="1200" dirty="0">
                <a:solidFill>
                  <a:schemeClr val="tx1"/>
                </a:solidFill>
              </a:rPr>
              <a:t>-treated subjects, 59.2%, 28.8%, and 12.1%, respectively, had 0, 1, or ≥2 CV risk factors; 7.0% had a moderate to high 10-year CV risk.</a:t>
            </a:r>
          </a:p>
          <a:p>
            <a:pPr lvl="1"/>
            <a:r>
              <a:rPr lang="en-GB" altLang="en-US" sz="1200" dirty="0">
                <a:solidFill>
                  <a:schemeClr val="tx1"/>
                </a:solidFill>
              </a:rPr>
              <a:t>Serious AEs were reported by a similar proportion of subjects with 0, 1, or ≥2 CV risk factors (2.3-2.7%) and among those with low and moderate to high 10-year CV risk (2.4-2.6%); no SAEs were considered by the investigator to be related to rimegepant.</a:t>
            </a:r>
          </a:p>
          <a:p>
            <a:r>
              <a:rPr lang="en-GB" altLang="en-US" sz="1200" dirty="0">
                <a:solidFill>
                  <a:schemeClr val="tx1"/>
                </a:solidFill>
              </a:rPr>
              <a:t>Bhardwaj et al. Clinically relevant electrocardiogram effects of single therapeutic/supratherapeutic rimegepant doses in health adults. Clin. TRANSL.SCL.2024</a:t>
            </a:r>
          </a:p>
          <a:p>
            <a:pPr lvl="1"/>
            <a:r>
              <a:rPr lang="en-GB" altLang="en-US" sz="1200" b="1" dirty="0">
                <a:solidFill>
                  <a:schemeClr val="tx1"/>
                </a:solidFill>
                <a:highlight>
                  <a:srgbClr val="FFFF00"/>
                </a:highlight>
              </a:rPr>
              <a:t>300 mg dose rimegepant ( representing 10.8 fold plasma concentration compared to 75 mg dose) did not cause any ECG abnormality including QTc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1597" y="714232"/>
            <a:ext cx="4396408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484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BNF and SmPC – no cardiovascular  contra-indications listed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51D8DC6-00AF-888B-EA29-38CDE21E0F97}"/>
              </a:ext>
            </a:extLst>
          </p:cNvPr>
          <p:cNvGrpSpPr/>
          <p:nvPr/>
        </p:nvGrpSpPr>
        <p:grpSpPr>
          <a:xfrm>
            <a:off x="8076855" y="0"/>
            <a:ext cx="1339187" cy="1044572"/>
            <a:chOff x="10767552" y="0"/>
            <a:chExt cx="1785582" cy="1392762"/>
          </a:xfrm>
        </p:grpSpPr>
        <p:sp>
          <p:nvSpPr>
            <p:cNvPr id="4" name="Freeform: Shape 46">
              <a:extLst>
                <a:ext uri="{FF2B5EF4-FFF2-40B4-BE49-F238E27FC236}">
                  <a16:creationId xmlns:a16="http://schemas.microsoft.com/office/drawing/2014/main" id="{53CD084F-0C86-E895-5594-CD51CDE732E5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C5FB0C9-8B3F-3A27-D49C-2543AD2921F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7" name="Graphic 16">
                <a:extLst>
                  <a:ext uri="{FF2B5EF4-FFF2-40B4-BE49-F238E27FC236}">
                    <a16:creationId xmlns:a16="http://schemas.microsoft.com/office/drawing/2014/main" id="{A6BF3292-50EF-ED58-79A3-62912D9E34A8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86F739CC-4EF2-5ABD-36FD-ED3DB02ABD1C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2" name="Freeform 5">
                  <a:extLst>
                    <a:ext uri="{FF2B5EF4-FFF2-40B4-BE49-F238E27FC236}">
                      <a16:creationId xmlns:a16="http://schemas.microsoft.com/office/drawing/2014/main" id="{340B6123-638C-9735-3170-26BEA3404D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13" name="Freeform 5">
                  <a:extLst>
                    <a:ext uri="{FF2B5EF4-FFF2-40B4-BE49-F238E27FC236}">
                      <a16:creationId xmlns:a16="http://schemas.microsoft.com/office/drawing/2014/main" id="{440B7783-8C11-913E-E337-3CE97561E9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9" name="Graphic 82">
                <a:extLst>
                  <a:ext uri="{FF2B5EF4-FFF2-40B4-BE49-F238E27FC236}">
                    <a16:creationId xmlns:a16="http://schemas.microsoft.com/office/drawing/2014/main" id="{E65714E6-1665-DF03-ECAD-09245E04EE8B}"/>
                  </a:ext>
                </a:extLst>
              </p:cNvPr>
              <p:cNvSpPr/>
              <p:nvPr/>
            </p:nvSpPr>
            <p:spPr>
              <a:xfrm>
                <a:off x="7347904" y="5144209"/>
                <a:ext cx="231687" cy="356688"/>
              </a:xfrm>
              <a:custGeom>
                <a:avLst/>
                <a:gdLst>
                  <a:gd name="connsiteX0" fmla="*/ 395968 w 395967"/>
                  <a:gd name="connsiteY0" fmla="*/ 0 h 609600"/>
                  <a:gd name="connsiteX1" fmla="*/ 85725 w 395967"/>
                  <a:gd name="connsiteY1" fmla="*/ 293914 h 609600"/>
                  <a:gd name="connsiteX2" fmla="*/ 169322 w 395967"/>
                  <a:gd name="connsiteY2" fmla="*/ 327776 h 609600"/>
                  <a:gd name="connsiteX3" fmla="*/ 0 w 395967"/>
                  <a:gd name="connsiteY3" fmla="*/ 609600 h 609600"/>
                  <a:gd name="connsiteX4" fmla="*/ 310243 w 395967"/>
                  <a:gd name="connsiteY4" fmla="*/ 315686 h 609600"/>
                  <a:gd name="connsiteX5" fmla="*/ 226645 w 395967"/>
                  <a:gd name="connsiteY5" fmla="*/ 28182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5967" h="609600">
                    <a:moveTo>
                      <a:pt x="395968" y="0"/>
                    </a:moveTo>
                    <a:lnTo>
                      <a:pt x="85725" y="293914"/>
                    </a:lnTo>
                    <a:lnTo>
                      <a:pt x="169322" y="327776"/>
                    </a:lnTo>
                    <a:lnTo>
                      <a:pt x="0" y="609600"/>
                    </a:lnTo>
                    <a:lnTo>
                      <a:pt x="310243" y="315686"/>
                    </a:lnTo>
                    <a:lnTo>
                      <a:pt x="226645" y="2818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641C2268-36B9-12A3-C055-2BCB703CB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20F14441-691C-CE21-26C6-8F6FA13672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24F8E2D-E890-292A-43E7-5D8BCB17A95D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900" b="1">
                  <a:solidFill>
                    <a:srgbClr val="FFFFFF"/>
                  </a:solidFill>
                  <a:latin typeface="Tahoma"/>
                </a:rPr>
                <a:t>Acute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26213-D50C-68F2-F324-1940322AA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A0B1ACF-DE2F-7CA5-FDA4-34266C8A25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70974" y="275426"/>
            <a:ext cx="8471837" cy="291376"/>
          </a:xfrm>
        </p:spPr>
        <p:txBody>
          <a:bodyPr/>
          <a:lstStyle/>
          <a:p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</a:rPr>
              <a:t>Study 303:  Rimegepant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287BCD2-DB6D-1776-C60C-22F585E9FE2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0" cy="0"/>
          </a:xfr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6887FD7-BE1B-83FE-2B88-30D01A4FABA2}"/>
              </a:ext>
            </a:extLst>
          </p:cNvPr>
          <p:cNvGrpSpPr/>
          <p:nvPr/>
        </p:nvGrpSpPr>
        <p:grpSpPr>
          <a:xfrm>
            <a:off x="8076855" y="0"/>
            <a:ext cx="1339187" cy="1044572"/>
            <a:chOff x="10767552" y="0"/>
            <a:chExt cx="1785582" cy="1392762"/>
          </a:xfrm>
        </p:grpSpPr>
        <p:sp>
          <p:nvSpPr>
            <p:cNvPr id="4" name="Freeform: Shape 46">
              <a:extLst>
                <a:ext uri="{FF2B5EF4-FFF2-40B4-BE49-F238E27FC236}">
                  <a16:creationId xmlns:a16="http://schemas.microsoft.com/office/drawing/2014/main" id="{222ECE87-8193-18A4-C887-2BE2CB0C017F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498E73B-97F5-CDB2-1269-2AFFA5DD50E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9" name="Graphic 16">
                <a:extLst>
                  <a:ext uri="{FF2B5EF4-FFF2-40B4-BE49-F238E27FC236}">
                    <a16:creationId xmlns:a16="http://schemas.microsoft.com/office/drawing/2014/main" id="{2E1BBB8E-F4F6-1D01-340B-463AB396D3C4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F9429EA-571E-6678-5892-C6D58E96D056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4" name="Freeform 5">
                  <a:extLst>
                    <a:ext uri="{FF2B5EF4-FFF2-40B4-BE49-F238E27FC236}">
                      <a16:creationId xmlns:a16="http://schemas.microsoft.com/office/drawing/2014/main" id="{F5724FC1-BDD9-9AF3-0888-F9D8DD4EE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15" name="Freeform 5">
                  <a:extLst>
                    <a:ext uri="{FF2B5EF4-FFF2-40B4-BE49-F238E27FC236}">
                      <a16:creationId xmlns:a16="http://schemas.microsoft.com/office/drawing/2014/main" id="{5E06F12D-6C23-DB43-747D-253BFAA561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11" name="Graphic 82">
                <a:extLst>
                  <a:ext uri="{FF2B5EF4-FFF2-40B4-BE49-F238E27FC236}">
                    <a16:creationId xmlns:a16="http://schemas.microsoft.com/office/drawing/2014/main" id="{BFBFB7BC-EB4A-F4E6-5D07-46C60BB3B8A6}"/>
                  </a:ext>
                </a:extLst>
              </p:cNvPr>
              <p:cNvSpPr/>
              <p:nvPr/>
            </p:nvSpPr>
            <p:spPr>
              <a:xfrm>
                <a:off x="7347904" y="5144209"/>
                <a:ext cx="231687" cy="356688"/>
              </a:xfrm>
              <a:custGeom>
                <a:avLst/>
                <a:gdLst>
                  <a:gd name="connsiteX0" fmla="*/ 395968 w 395967"/>
                  <a:gd name="connsiteY0" fmla="*/ 0 h 609600"/>
                  <a:gd name="connsiteX1" fmla="*/ 85725 w 395967"/>
                  <a:gd name="connsiteY1" fmla="*/ 293914 h 609600"/>
                  <a:gd name="connsiteX2" fmla="*/ 169322 w 395967"/>
                  <a:gd name="connsiteY2" fmla="*/ 327776 h 609600"/>
                  <a:gd name="connsiteX3" fmla="*/ 0 w 395967"/>
                  <a:gd name="connsiteY3" fmla="*/ 609600 h 609600"/>
                  <a:gd name="connsiteX4" fmla="*/ 310243 w 395967"/>
                  <a:gd name="connsiteY4" fmla="*/ 315686 h 609600"/>
                  <a:gd name="connsiteX5" fmla="*/ 226645 w 395967"/>
                  <a:gd name="connsiteY5" fmla="*/ 28182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5967" h="609600">
                    <a:moveTo>
                      <a:pt x="395968" y="0"/>
                    </a:moveTo>
                    <a:lnTo>
                      <a:pt x="85725" y="293914"/>
                    </a:lnTo>
                    <a:lnTo>
                      <a:pt x="169322" y="327776"/>
                    </a:lnTo>
                    <a:lnTo>
                      <a:pt x="0" y="609600"/>
                    </a:lnTo>
                    <a:lnTo>
                      <a:pt x="310243" y="315686"/>
                    </a:lnTo>
                    <a:lnTo>
                      <a:pt x="226645" y="2818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2" name="Freeform 12">
                <a:extLst>
                  <a:ext uri="{FF2B5EF4-FFF2-40B4-BE49-F238E27FC236}">
                    <a16:creationId xmlns:a16="http://schemas.microsoft.com/office/drawing/2014/main" id="{4CA3BC28-E623-2412-C7DE-ED9271F4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FC954BCA-7DEC-1E36-ACCB-CE9A1F922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46322BE-8871-C5A1-46AB-3B5B1CCC3530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900" b="1" dirty="0">
                  <a:solidFill>
                    <a:srgbClr val="FFFFFF"/>
                  </a:solidFill>
                  <a:latin typeface="Tahoma"/>
                </a:rPr>
                <a:t>Acute</a:t>
              </a:r>
            </a:p>
          </p:txBody>
        </p:sp>
      </p:grpSp>
      <p:pic>
        <p:nvPicPr>
          <p:cNvPr id="16" name="Content Placeholder 4">
            <a:extLst>
              <a:ext uri="{FF2B5EF4-FFF2-40B4-BE49-F238E27FC236}">
                <a16:creationId xmlns:a16="http://schemas.microsoft.com/office/drawing/2014/main" id="{C3172C4E-6295-41D4-12C8-E2B261C2B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891" y="1825625"/>
            <a:ext cx="7726218" cy="4351338"/>
          </a:xfr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8F4A5A1-A920-C21A-529F-3855DBFEE4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09" y="842228"/>
            <a:ext cx="7464778" cy="412568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5079316-E21B-A727-993B-895D01F1C2B0}"/>
              </a:ext>
            </a:extLst>
          </p:cNvPr>
          <p:cNvSpPr txBox="1"/>
          <p:nvPr/>
        </p:nvSpPr>
        <p:spPr>
          <a:xfrm>
            <a:off x="6634311" y="4468977"/>
            <a:ext cx="15969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/>
              <a:t>MBS most bothersome symptoms</a:t>
            </a:r>
          </a:p>
        </p:txBody>
      </p:sp>
    </p:spTree>
    <p:extLst>
      <p:ext uri="{BB962C8B-B14F-4D97-AF65-F5344CB8AC3E}">
        <p14:creationId xmlns:p14="http://schemas.microsoft.com/office/powerpoint/2010/main" val="1260835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26213-D50C-68F2-F324-1940322AA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A0B1ACF-DE2F-7CA5-FDA4-34266C8A25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70974" y="275426"/>
            <a:ext cx="8471837" cy="291376"/>
          </a:xfrm>
        </p:spPr>
        <p:txBody>
          <a:bodyPr/>
          <a:lstStyle/>
          <a:p>
            <a:r>
              <a:rPr lang="en-GB" sz="2400" dirty="0">
                <a:solidFill>
                  <a:srgbClr val="00B050"/>
                </a:solidFill>
                <a:latin typeface="Arial" panose="020B0604020202020204" pitchFamily="34" charset="0"/>
              </a:rPr>
              <a:t>Sumatriptan Pooled Data for comparison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287BCD2-DB6D-1776-C60C-22F585E9FE2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0" cy="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C76B63-DC65-8B96-61C2-94865DCA48CF}"/>
              </a:ext>
            </a:extLst>
          </p:cNvPr>
          <p:cNvSpPr txBox="1"/>
          <p:nvPr/>
        </p:nvSpPr>
        <p:spPr>
          <a:xfrm>
            <a:off x="6167208" y="4744963"/>
            <a:ext cx="21758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err="1"/>
              <a:t>Ashina</a:t>
            </a:r>
            <a:r>
              <a:rPr lang="en-GB" sz="900" dirty="0"/>
              <a:t> </a:t>
            </a:r>
            <a:r>
              <a:rPr lang="en-GB" sz="900" i="1" dirty="0"/>
              <a:t>NEJM</a:t>
            </a:r>
            <a:r>
              <a:rPr lang="en-GB" sz="900" dirty="0"/>
              <a:t>. 2020; 383:1866-76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6887FD7-BE1B-83FE-2B88-30D01A4FABA2}"/>
              </a:ext>
            </a:extLst>
          </p:cNvPr>
          <p:cNvGrpSpPr/>
          <p:nvPr/>
        </p:nvGrpSpPr>
        <p:grpSpPr>
          <a:xfrm>
            <a:off x="8076855" y="0"/>
            <a:ext cx="1339187" cy="1044572"/>
            <a:chOff x="10767552" y="0"/>
            <a:chExt cx="1785582" cy="1392762"/>
          </a:xfrm>
        </p:grpSpPr>
        <p:sp>
          <p:nvSpPr>
            <p:cNvPr id="4" name="Freeform: Shape 46">
              <a:extLst>
                <a:ext uri="{FF2B5EF4-FFF2-40B4-BE49-F238E27FC236}">
                  <a16:creationId xmlns:a16="http://schemas.microsoft.com/office/drawing/2014/main" id="{222ECE87-8193-18A4-C887-2BE2CB0C017F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498E73B-97F5-CDB2-1269-2AFFA5DD50E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9" name="Graphic 16">
                <a:extLst>
                  <a:ext uri="{FF2B5EF4-FFF2-40B4-BE49-F238E27FC236}">
                    <a16:creationId xmlns:a16="http://schemas.microsoft.com/office/drawing/2014/main" id="{2E1BBB8E-F4F6-1D01-340B-463AB396D3C4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9F9429EA-571E-6678-5892-C6D58E96D056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14" name="Freeform 5">
                  <a:extLst>
                    <a:ext uri="{FF2B5EF4-FFF2-40B4-BE49-F238E27FC236}">
                      <a16:creationId xmlns:a16="http://schemas.microsoft.com/office/drawing/2014/main" id="{F5724FC1-BDD9-9AF3-0888-F9D8DD4EE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15" name="Freeform 5">
                  <a:extLst>
                    <a:ext uri="{FF2B5EF4-FFF2-40B4-BE49-F238E27FC236}">
                      <a16:creationId xmlns:a16="http://schemas.microsoft.com/office/drawing/2014/main" id="{5E06F12D-6C23-DB43-747D-253BFAA561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11" name="Graphic 82">
                <a:extLst>
                  <a:ext uri="{FF2B5EF4-FFF2-40B4-BE49-F238E27FC236}">
                    <a16:creationId xmlns:a16="http://schemas.microsoft.com/office/drawing/2014/main" id="{BFBFB7BC-EB4A-F4E6-5D07-46C60BB3B8A6}"/>
                  </a:ext>
                </a:extLst>
              </p:cNvPr>
              <p:cNvSpPr/>
              <p:nvPr/>
            </p:nvSpPr>
            <p:spPr>
              <a:xfrm>
                <a:off x="7347904" y="5144209"/>
                <a:ext cx="231687" cy="356688"/>
              </a:xfrm>
              <a:custGeom>
                <a:avLst/>
                <a:gdLst>
                  <a:gd name="connsiteX0" fmla="*/ 395968 w 395967"/>
                  <a:gd name="connsiteY0" fmla="*/ 0 h 609600"/>
                  <a:gd name="connsiteX1" fmla="*/ 85725 w 395967"/>
                  <a:gd name="connsiteY1" fmla="*/ 293914 h 609600"/>
                  <a:gd name="connsiteX2" fmla="*/ 169322 w 395967"/>
                  <a:gd name="connsiteY2" fmla="*/ 327776 h 609600"/>
                  <a:gd name="connsiteX3" fmla="*/ 0 w 395967"/>
                  <a:gd name="connsiteY3" fmla="*/ 609600 h 609600"/>
                  <a:gd name="connsiteX4" fmla="*/ 310243 w 395967"/>
                  <a:gd name="connsiteY4" fmla="*/ 315686 h 609600"/>
                  <a:gd name="connsiteX5" fmla="*/ 226645 w 395967"/>
                  <a:gd name="connsiteY5" fmla="*/ 28182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5967" h="609600">
                    <a:moveTo>
                      <a:pt x="395968" y="0"/>
                    </a:moveTo>
                    <a:lnTo>
                      <a:pt x="85725" y="293914"/>
                    </a:lnTo>
                    <a:lnTo>
                      <a:pt x="169322" y="327776"/>
                    </a:lnTo>
                    <a:lnTo>
                      <a:pt x="0" y="609600"/>
                    </a:lnTo>
                    <a:lnTo>
                      <a:pt x="310243" y="315686"/>
                    </a:lnTo>
                    <a:lnTo>
                      <a:pt x="226645" y="2818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2" name="Freeform 12">
                <a:extLst>
                  <a:ext uri="{FF2B5EF4-FFF2-40B4-BE49-F238E27FC236}">
                    <a16:creationId xmlns:a16="http://schemas.microsoft.com/office/drawing/2014/main" id="{4CA3BC28-E623-2412-C7DE-ED9271F4F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FC954BCA-7DEC-1E36-ACCB-CE9A1F922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46322BE-8871-C5A1-46AB-3B5B1CCC3530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900" b="1">
                  <a:solidFill>
                    <a:srgbClr val="FFFFFF"/>
                  </a:solidFill>
                  <a:latin typeface="Tahoma"/>
                </a:rPr>
                <a:t>Acute</a:t>
              </a:r>
            </a:p>
          </p:txBody>
        </p:sp>
      </p:grpSp>
      <p:pic>
        <p:nvPicPr>
          <p:cNvPr id="16" name="Content Placeholder 4">
            <a:extLst>
              <a:ext uri="{FF2B5EF4-FFF2-40B4-BE49-F238E27FC236}">
                <a16:creationId xmlns:a16="http://schemas.microsoft.com/office/drawing/2014/main" id="{C3172C4E-6295-41D4-12C8-E2B261C2B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891" y="1825625"/>
            <a:ext cx="7726218" cy="4351338"/>
          </a:xfr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8EED9E9-E1EC-4F42-EF01-862CE72DD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718" y="757025"/>
            <a:ext cx="7119992" cy="400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909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BE62724-FB78-01FF-6051-5E28E0E08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868" y="149975"/>
            <a:ext cx="8232851" cy="547642"/>
          </a:xfrm>
          <a:solidFill>
            <a:schemeClr val="accent1"/>
          </a:solidFill>
        </p:spPr>
        <p:txBody>
          <a:bodyPr wrap="square" anchor="ctr">
            <a:noAutofit/>
          </a:bodyPr>
          <a:lstStyle/>
          <a:p>
            <a:r>
              <a:rPr lang="en-GB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Post-hoc analysis: Pain and MBS freedom 2 hours post dose by prior </a:t>
            </a:r>
            <a:r>
              <a:rPr lang="en-GB" sz="16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triptan</a:t>
            </a:r>
            <a:r>
              <a:rPr lang="en-GB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experience</a:t>
            </a:r>
            <a:r>
              <a:rPr lang="en-GB" sz="1600" b="1" baseline="300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59C1EA3-A2F4-0C9C-A296-13BC3A1241EC}"/>
              </a:ext>
            </a:extLst>
          </p:cNvPr>
          <p:cNvGrpSpPr/>
          <p:nvPr/>
        </p:nvGrpSpPr>
        <p:grpSpPr>
          <a:xfrm>
            <a:off x="7229740" y="3207881"/>
            <a:ext cx="74018" cy="169080"/>
            <a:chOff x="5941764" y="4219460"/>
            <a:chExt cx="154236" cy="52146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5E2C06-1970-F735-C7F6-ADD934CDC15E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5EDBE86-6626-E0D5-441E-80E9377EDABC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5D159FB-7130-A630-F0DD-FB6FD1E0CBA5}"/>
                </a:ext>
              </a:extLst>
            </p:cNvPr>
            <p:cNvCxnSpPr/>
            <p:nvPr/>
          </p:nvCxnSpPr>
          <p:spPr>
            <a:xfrm>
              <a:off x="6018882" y="4219460"/>
              <a:ext cx="0" cy="517793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56A98A7-028B-B78D-5C30-9258115B60B6}"/>
              </a:ext>
            </a:extLst>
          </p:cNvPr>
          <p:cNvGrpSpPr/>
          <p:nvPr/>
        </p:nvGrpSpPr>
        <p:grpSpPr>
          <a:xfrm>
            <a:off x="3196537" y="3312594"/>
            <a:ext cx="70417" cy="111748"/>
            <a:chOff x="5941764" y="4219460"/>
            <a:chExt cx="154236" cy="521465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3B1FC2F-2A00-2354-A28D-930893E4DE48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5ED5D34-2D34-F2E6-18CA-8BBEED96CE49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AE2553D-B6A1-C5B4-01BA-AF8890968B96}"/>
                </a:ext>
              </a:extLst>
            </p:cNvPr>
            <p:cNvCxnSpPr/>
            <p:nvPr/>
          </p:nvCxnSpPr>
          <p:spPr>
            <a:xfrm>
              <a:off x="6018882" y="4219460"/>
              <a:ext cx="0" cy="517793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6C160D5-9977-A713-4D3F-8BD357200B2A}"/>
              </a:ext>
            </a:extLst>
          </p:cNvPr>
          <p:cNvSpPr txBox="1"/>
          <p:nvPr/>
        </p:nvSpPr>
        <p:spPr>
          <a:xfrm>
            <a:off x="6419767" y="4188230"/>
            <a:ext cx="189827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85595"/>
            <a:r>
              <a:rPr lang="en-GB" sz="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Adapted from Lipton RB, </a:t>
            </a:r>
            <a:r>
              <a:rPr lang="en-GB" sz="600" i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 al. </a:t>
            </a:r>
            <a:r>
              <a:rPr lang="en-GB" sz="600" i="1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Cephalalgia</a:t>
            </a:r>
            <a:r>
              <a:rPr lang="en-GB" sz="600" i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2023.</a:t>
            </a:r>
            <a:r>
              <a:rPr lang="en-GB" sz="600" baseline="30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B7B322-2521-6116-FF4D-C3367C371729}"/>
              </a:ext>
            </a:extLst>
          </p:cNvPr>
          <p:cNvSpPr txBox="1"/>
          <p:nvPr/>
        </p:nvSpPr>
        <p:spPr>
          <a:xfrm>
            <a:off x="1489825" y="775578"/>
            <a:ext cx="5264354" cy="25391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685595">
              <a:defRPr/>
            </a:pPr>
            <a:r>
              <a:rPr lang="en-US" sz="1050" b="1" kern="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Co-primary endpoints in the pooled population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EA7F1D2C-BD4E-940F-73B3-9936262326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2738129"/>
              </p:ext>
            </p:extLst>
          </p:nvPr>
        </p:nvGraphicFramePr>
        <p:xfrm>
          <a:off x="4300981" y="1493533"/>
          <a:ext cx="2056329" cy="2312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30FED2C7-6115-B5C2-24F9-09AFC62269B7}"/>
              </a:ext>
            </a:extLst>
          </p:cNvPr>
          <p:cNvGrpSpPr/>
          <p:nvPr/>
        </p:nvGrpSpPr>
        <p:grpSpPr>
          <a:xfrm>
            <a:off x="4938322" y="3045161"/>
            <a:ext cx="61166" cy="131612"/>
            <a:chOff x="5941764" y="4219460"/>
            <a:chExt cx="154236" cy="521465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B50658E-46EE-04F8-01BA-3E3EF03F1522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95F2C4B-51ED-21F7-E8C3-0CB8BDAD35FE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041DEF6-C61E-EDCD-F522-C59D4B4F0671}"/>
                </a:ext>
              </a:extLst>
            </p:cNvPr>
            <p:cNvCxnSpPr/>
            <p:nvPr/>
          </p:nvCxnSpPr>
          <p:spPr>
            <a:xfrm>
              <a:off x="6018882" y="4219460"/>
              <a:ext cx="0" cy="517793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554F746-F580-944B-B13A-6F865F59FB28}"/>
              </a:ext>
            </a:extLst>
          </p:cNvPr>
          <p:cNvGrpSpPr/>
          <p:nvPr/>
        </p:nvGrpSpPr>
        <p:grpSpPr>
          <a:xfrm>
            <a:off x="5194179" y="3209314"/>
            <a:ext cx="64456" cy="112891"/>
            <a:chOff x="5941764" y="4219460"/>
            <a:chExt cx="154236" cy="521465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26C5719-D023-4D98-3B09-33A160E88DD4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020D7AA-6403-6FE9-609B-DFA312D2FCBC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40F280E-67F6-6BEE-0ADF-5B75517798BE}"/>
                </a:ext>
              </a:extLst>
            </p:cNvPr>
            <p:cNvCxnSpPr/>
            <p:nvPr/>
          </p:nvCxnSpPr>
          <p:spPr>
            <a:xfrm>
              <a:off x="6018882" y="4219460"/>
              <a:ext cx="0" cy="517793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6E0F292-A343-0890-6FB5-0252AB88E56A}"/>
              </a:ext>
            </a:extLst>
          </p:cNvPr>
          <p:cNvGrpSpPr/>
          <p:nvPr/>
        </p:nvGrpSpPr>
        <p:grpSpPr>
          <a:xfrm>
            <a:off x="5710458" y="2733504"/>
            <a:ext cx="61165" cy="173582"/>
            <a:chOff x="5941764" y="4219460"/>
            <a:chExt cx="154236" cy="521465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C58EC5D-2746-0903-2CA4-0A487737E044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42F048F-3F49-6876-3F22-65E5E82FBB94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3C38D09-3118-3BFF-69C4-501183AE8DA0}"/>
                </a:ext>
              </a:extLst>
            </p:cNvPr>
            <p:cNvCxnSpPr/>
            <p:nvPr/>
          </p:nvCxnSpPr>
          <p:spPr>
            <a:xfrm>
              <a:off x="6018882" y="4219460"/>
              <a:ext cx="0" cy="517793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10D9A10-E2B0-6987-59D8-694944DAC969}"/>
              </a:ext>
            </a:extLst>
          </p:cNvPr>
          <p:cNvGrpSpPr/>
          <p:nvPr/>
        </p:nvGrpSpPr>
        <p:grpSpPr>
          <a:xfrm>
            <a:off x="5969724" y="2949845"/>
            <a:ext cx="61160" cy="173582"/>
            <a:chOff x="5941764" y="4219460"/>
            <a:chExt cx="154236" cy="521465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A1C9D2D-E8B9-A181-55EA-D11AD7EB595C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E462048-E855-4A82-4F16-7FF6923E930C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D445911-96F0-4B79-883B-71687A5BB74D}"/>
                </a:ext>
              </a:extLst>
            </p:cNvPr>
            <p:cNvCxnSpPr/>
            <p:nvPr/>
          </p:nvCxnSpPr>
          <p:spPr>
            <a:xfrm>
              <a:off x="6018882" y="4219460"/>
              <a:ext cx="0" cy="517793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9A575461-B0E9-0425-8FC9-7F1D89495C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9583313"/>
              </p:ext>
            </p:extLst>
          </p:nvPr>
        </p:nvGraphicFramePr>
        <p:xfrm>
          <a:off x="6340547" y="1484630"/>
          <a:ext cx="2056329" cy="2344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7" name="Group 36">
            <a:extLst>
              <a:ext uri="{FF2B5EF4-FFF2-40B4-BE49-F238E27FC236}">
                <a16:creationId xmlns:a16="http://schemas.microsoft.com/office/drawing/2014/main" id="{D8AE814C-ABA1-F62D-6EDC-19AC583D2CE4}"/>
              </a:ext>
            </a:extLst>
          </p:cNvPr>
          <p:cNvGrpSpPr/>
          <p:nvPr/>
        </p:nvGrpSpPr>
        <p:grpSpPr>
          <a:xfrm>
            <a:off x="6973265" y="3017219"/>
            <a:ext cx="74051" cy="215218"/>
            <a:chOff x="5941764" y="4219460"/>
            <a:chExt cx="154236" cy="521465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E322109-BF96-3482-5EE7-60F7338ADA5C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8CBDA90-513E-56EA-7383-4A0A84567AF4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DE9D8F8-EE12-E7B0-D8C5-140E5537B14F}"/>
                </a:ext>
              </a:extLst>
            </p:cNvPr>
            <p:cNvCxnSpPr/>
            <p:nvPr/>
          </p:nvCxnSpPr>
          <p:spPr>
            <a:xfrm>
              <a:off x="6018882" y="4219463"/>
              <a:ext cx="0" cy="517793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05820AD-7985-261D-B0F0-FFE73993A0EC}"/>
              </a:ext>
            </a:extLst>
          </p:cNvPr>
          <p:cNvGrpSpPr/>
          <p:nvPr/>
        </p:nvGrpSpPr>
        <p:grpSpPr>
          <a:xfrm>
            <a:off x="7745050" y="2555076"/>
            <a:ext cx="66067" cy="282070"/>
            <a:chOff x="5941764" y="4219460"/>
            <a:chExt cx="154236" cy="521465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92379B9-A275-8F49-B0B7-51AB16809F60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3768200-AA3D-99A9-B8A2-A8BE067D96D7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1797263-80F9-9B14-374B-BCB64AE62414}"/>
                </a:ext>
              </a:extLst>
            </p:cNvPr>
            <p:cNvCxnSpPr/>
            <p:nvPr/>
          </p:nvCxnSpPr>
          <p:spPr>
            <a:xfrm>
              <a:off x="6018882" y="4219460"/>
              <a:ext cx="0" cy="517793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012F9FF-4C56-DA9B-1013-8DF60059C432}"/>
              </a:ext>
            </a:extLst>
          </p:cNvPr>
          <p:cNvGrpSpPr/>
          <p:nvPr/>
        </p:nvGrpSpPr>
        <p:grpSpPr>
          <a:xfrm>
            <a:off x="8010012" y="2978264"/>
            <a:ext cx="66067" cy="232254"/>
            <a:chOff x="5941764" y="4219460"/>
            <a:chExt cx="154236" cy="521465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7FA06B3C-C716-5E9C-EE48-4225B8EA0DC7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C474906-FC30-58C1-00A0-7507C41CFD9F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906C57D-1866-7991-FB4F-2F73F263BEED}"/>
                </a:ext>
              </a:extLst>
            </p:cNvPr>
            <p:cNvCxnSpPr/>
            <p:nvPr/>
          </p:nvCxnSpPr>
          <p:spPr>
            <a:xfrm>
              <a:off x="6018882" y="4219460"/>
              <a:ext cx="0" cy="517793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A3D3BAC6-14BA-F9D3-C054-EB5BB7DAF7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1903779"/>
              </p:ext>
            </p:extLst>
          </p:nvPr>
        </p:nvGraphicFramePr>
        <p:xfrm>
          <a:off x="307449" y="1478749"/>
          <a:ext cx="2056329" cy="2364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50" name="Group 49">
            <a:extLst>
              <a:ext uri="{FF2B5EF4-FFF2-40B4-BE49-F238E27FC236}">
                <a16:creationId xmlns:a16="http://schemas.microsoft.com/office/drawing/2014/main" id="{F0124049-50E6-E34F-9E0B-027A52608096}"/>
              </a:ext>
            </a:extLst>
          </p:cNvPr>
          <p:cNvGrpSpPr/>
          <p:nvPr/>
        </p:nvGrpSpPr>
        <p:grpSpPr>
          <a:xfrm>
            <a:off x="937664" y="3090554"/>
            <a:ext cx="75124" cy="87912"/>
            <a:chOff x="5941764" y="4219460"/>
            <a:chExt cx="154236" cy="521465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B145012-5D85-7C11-8DB2-9B26950834AB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31F4EA7-8A13-7737-F41B-4E42B9FB90DC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2CF5063-B6FD-705B-1579-BF5C8BDA1325}"/>
                </a:ext>
              </a:extLst>
            </p:cNvPr>
            <p:cNvCxnSpPr/>
            <p:nvPr/>
          </p:nvCxnSpPr>
          <p:spPr>
            <a:xfrm>
              <a:off x="6018880" y="4219460"/>
              <a:ext cx="0" cy="517791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6BFC1EDF-12EB-694D-F5F9-7E3FB60305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2543340"/>
              </p:ext>
            </p:extLst>
          </p:nvPr>
        </p:nvGraphicFramePr>
        <p:xfrm>
          <a:off x="2305091" y="1478749"/>
          <a:ext cx="2056329" cy="2364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55" name="Group 54">
            <a:extLst>
              <a:ext uri="{FF2B5EF4-FFF2-40B4-BE49-F238E27FC236}">
                <a16:creationId xmlns:a16="http://schemas.microsoft.com/office/drawing/2014/main" id="{910FD0BF-25ED-B5EA-2FFC-CFC8589AD4D4}"/>
              </a:ext>
            </a:extLst>
          </p:cNvPr>
          <p:cNvGrpSpPr/>
          <p:nvPr/>
        </p:nvGrpSpPr>
        <p:grpSpPr>
          <a:xfrm>
            <a:off x="2944362" y="3035822"/>
            <a:ext cx="66067" cy="160805"/>
            <a:chOff x="5941764" y="4219455"/>
            <a:chExt cx="154236" cy="521470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D40483F-1E85-996C-6773-C78DDB9428B4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CFB6866-E4F1-3333-1447-5E4B1F2EBF5F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7E6E821-F7EC-D82E-C48C-D9C531A2E1CF}"/>
                </a:ext>
              </a:extLst>
            </p:cNvPr>
            <p:cNvCxnSpPr>
              <a:cxnSpLocks/>
            </p:cNvCxnSpPr>
            <p:nvPr/>
          </p:nvCxnSpPr>
          <p:spPr>
            <a:xfrm>
              <a:off x="6018882" y="4219455"/>
              <a:ext cx="0" cy="52147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6DD6FBD-607B-EA55-485A-D6B82EB7B837}"/>
              </a:ext>
            </a:extLst>
          </p:cNvPr>
          <p:cNvGrpSpPr/>
          <p:nvPr/>
        </p:nvGrpSpPr>
        <p:grpSpPr>
          <a:xfrm>
            <a:off x="3709777" y="2718590"/>
            <a:ext cx="66067" cy="204852"/>
            <a:chOff x="5941764" y="4219460"/>
            <a:chExt cx="154236" cy="521465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1C08FA5-67D8-6814-395A-6743AD46AFDF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834395B4-9261-F43F-89C0-55DC9CCDC877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A1C99D4-0FFE-2EF3-B9E9-91C4F54052C2}"/>
                </a:ext>
              </a:extLst>
            </p:cNvPr>
            <p:cNvCxnSpPr/>
            <p:nvPr/>
          </p:nvCxnSpPr>
          <p:spPr>
            <a:xfrm>
              <a:off x="6018882" y="4219460"/>
              <a:ext cx="0" cy="517793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D760542-B706-A306-78DB-61DD2154D343}"/>
              </a:ext>
            </a:extLst>
          </p:cNvPr>
          <p:cNvSpPr txBox="1"/>
          <p:nvPr/>
        </p:nvSpPr>
        <p:spPr>
          <a:xfrm>
            <a:off x="851562" y="2886776"/>
            <a:ext cx="506870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595">
              <a:defRPr/>
            </a:pPr>
            <a:r>
              <a:rPr lang="en-US" sz="675" i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sz="67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=0.007</a:t>
            </a:r>
            <a:endParaRPr lang="en-US" sz="675" strike="sngStrike" ker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83D02C6-D165-4689-2173-DAF0BE92562C}"/>
              </a:ext>
            </a:extLst>
          </p:cNvPr>
          <p:cNvSpPr txBox="1"/>
          <p:nvPr/>
        </p:nvSpPr>
        <p:spPr>
          <a:xfrm>
            <a:off x="1661766" y="2587839"/>
            <a:ext cx="460383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595">
              <a:defRPr/>
            </a:pPr>
            <a:r>
              <a:rPr lang="en-US" sz="675" i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sz="67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=0.06</a:t>
            </a:r>
            <a:endParaRPr lang="en-US" sz="675" strike="sngStrike" ker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7F32C36-2E4A-E171-2391-5DF79C11335E}"/>
              </a:ext>
            </a:extLst>
          </p:cNvPr>
          <p:cNvSpPr txBox="1"/>
          <p:nvPr/>
        </p:nvSpPr>
        <p:spPr>
          <a:xfrm>
            <a:off x="1031618" y="1221771"/>
            <a:ext cx="886782" cy="346249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 defTabSz="685595">
              <a:defRPr/>
            </a:pPr>
            <a:r>
              <a:rPr lang="en-US" sz="825" b="1" kern="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Triptan</a:t>
            </a:r>
            <a:r>
              <a:rPr lang="en-US" sz="825" b="1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naïve</a:t>
            </a:r>
          </a:p>
          <a:p>
            <a:pPr algn="ctr" defTabSz="685595">
              <a:defRPr/>
            </a:pPr>
            <a:r>
              <a:rPr lang="en-US" sz="825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825" i="1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sz="825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=1677)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570CA38-FDD9-D35A-35E5-733A68C46856}"/>
              </a:ext>
            </a:extLst>
          </p:cNvPr>
          <p:cNvSpPr txBox="1"/>
          <p:nvPr/>
        </p:nvSpPr>
        <p:spPr>
          <a:xfrm>
            <a:off x="2885207" y="2837145"/>
            <a:ext cx="506870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595">
              <a:defRPr/>
            </a:pPr>
            <a:r>
              <a:rPr lang="en-US" sz="675" i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sz="67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&lt;0.001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FD8E19B-3EED-9D77-5D38-1E0D0A6173D3}"/>
              </a:ext>
            </a:extLst>
          </p:cNvPr>
          <p:cNvSpPr txBox="1"/>
          <p:nvPr/>
        </p:nvSpPr>
        <p:spPr>
          <a:xfrm>
            <a:off x="3660684" y="2514003"/>
            <a:ext cx="506870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595">
              <a:defRPr/>
            </a:pPr>
            <a:r>
              <a:rPr lang="en-US" sz="675" i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sz="67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&lt;0.001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988C4BC-79EC-DA82-BEF1-1A165D2628A4}"/>
              </a:ext>
            </a:extLst>
          </p:cNvPr>
          <p:cNvSpPr txBox="1"/>
          <p:nvPr/>
        </p:nvSpPr>
        <p:spPr>
          <a:xfrm>
            <a:off x="2929334" y="1221771"/>
            <a:ext cx="1197765" cy="346249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 defTabSz="685595">
              <a:defRPr/>
            </a:pPr>
            <a:r>
              <a:rPr lang="en-US" sz="825" b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Current triptan use</a:t>
            </a:r>
          </a:p>
          <a:p>
            <a:pPr algn="ctr" defTabSz="685595">
              <a:defRPr/>
            </a:pPr>
            <a:r>
              <a:rPr lang="en-US" sz="82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825" i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sz="82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=595)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D4D6901-4389-6177-FAD6-E791EAD16ACC}"/>
              </a:ext>
            </a:extLst>
          </p:cNvPr>
          <p:cNvSpPr txBox="1"/>
          <p:nvPr/>
        </p:nvSpPr>
        <p:spPr>
          <a:xfrm>
            <a:off x="4845993" y="2863306"/>
            <a:ext cx="506870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595">
              <a:defRPr/>
            </a:pPr>
            <a:r>
              <a:rPr lang="en-US" sz="675" i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P&gt;</a:t>
            </a:r>
            <a:r>
              <a:rPr lang="en-US" sz="67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0.001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B0A814-0D68-2C5E-88FE-B9736E32FE7B}"/>
              </a:ext>
            </a:extLst>
          </p:cNvPr>
          <p:cNvSpPr txBox="1"/>
          <p:nvPr/>
        </p:nvSpPr>
        <p:spPr>
          <a:xfrm>
            <a:off x="5638569" y="2538416"/>
            <a:ext cx="506870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595">
              <a:defRPr/>
            </a:pPr>
            <a:r>
              <a:rPr lang="en-US" sz="675" i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P&lt;</a:t>
            </a:r>
            <a:r>
              <a:rPr lang="en-US" sz="67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0.001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AB87A1A-9E75-373F-7976-01A369660ECD}"/>
              </a:ext>
            </a:extLst>
          </p:cNvPr>
          <p:cNvSpPr txBox="1"/>
          <p:nvPr/>
        </p:nvSpPr>
        <p:spPr>
          <a:xfrm>
            <a:off x="4708722" y="1186955"/>
            <a:ext cx="1677062" cy="473206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 defTabSz="685595">
              <a:defRPr/>
            </a:pPr>
            <a:r>
              <a:rPr lang="en-US" sz="825" b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History of treatment failure,</a:t>
            </a:r>
            <a:br>
              <a:rPr lang="en-US" sz="825" b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825" b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triptan</a:t>
            </a:r>
          </a:p>
          <a:p>
            <a:pPr algn="ctr" defTabSz="685595">
              <a:defRPr/>
            </a:pPr>
            <a:r>
              <a:rPr lang="en-US" sz="82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825" i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sz="82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=910)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272F4CE-2CAB-EC26-01A9-9D4D8F4FCCD1}"/>
              </a:ext>
            </a:extLst>
          </p:cNvPr>
          <p:cNvSpPr txBox="1"/>
          <p:nvPr/>
        </p:nvSpPr>
        <p:spPr>
          <a:xfrm>
            <a:off x="6683496" y="1186955"/>
            <a:ext cx="1707520" cy="473206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 defTabSz="685595">
              <a:defRPr/>
            </a:pPr>
            <a:r>
              <a:rPr lang="en-US" sz="825" b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History of treatment f</a:t>
            </a:r>
            <a:r>
              <a:rPr lang="en-US" sz="825" b="1" kern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ailure</a:t>
            </a:r>
            <a:r>
              <a:rPr lang="en-US" sz="825" b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br>
              <a:rPr lang="en-US" sz="825" b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825" b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≥2 triptans</a:t>
            </a:r>
          </a:p>
          <a:p>
            <a:pPr algn="ctr" defTabSz="685595">
              <a:defRPr/>
            </a:pPr>
            <a:r>
              <a:rPr lang="en-US" sz="82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825" i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sz="82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=325)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9CEB32C-ED4C-7EC5-0F8C-72349B75F4AD}"/>
              </a:ext>
            </a:extLst>
          </p:cNvPr>
          <p:cNvSpPr txBox="1"/>
          <p:nvPr/>
        </p:nvSpPr>
        <p:spPr>
          <a:xfrm>
            <a:off x="6904295" y="2819324"/>
            <a:ext cx="506870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595">
              <a:defRPr/>
            </a:pPr>
            <a:r>
              <a:rPr lang="en-US" sz="675" i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P=</a:t>
            </a:r>
            <a:r>
              <a:rPr lang="en-US" sz="67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0.013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5C83330-0406-B120-4A95-0118E19AF874}"/>
              </a:ext>
            </a:extLst>
          </p:cNvPr>
          <p:cNvSpPr txBox="1"/>
          <p:nvPr/>
        </p:nvSpPr>
        <p:spPr>
          <a:xfrm>
            <a:off x="7663323" y="2340924"/>
            <a:ext cx="506870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595">
              <a:defRPr/>
            </a:pPr>
            <a:r>
              <a:rPr lang="en-US" sz="675" i="1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P&lt;</a:t>
            </a:r>
            <a:r>
              <a:rPr lang="en-US" sz="675" ker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0.001</a:t>
            </a:r>
          </a:p>
        </p:txBody>
      </p:sp>
      <p:graphicFrame>
        <p:nvGraphicFramePr>
          <p:cNvPr id="75" name="Table 74">
            <a:extLst>
              <a:ext uri="{FF2B5EF4-FFF2-40B4-BE49-F238E27FC236}">
                <a16:creationId xmlns:a16="http://schemas.microsoft.com/office/drawing/2014/main" id="{60C6918D-B275-5AD2-745B-78CAA6CDCC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913243"/>
              </p:ext>
            </p:extLst>
          </p:nvPr>
        </p:nvGraphicFramePr>
        <p:xfrm>
          <a:off x="648292" y="3783809"/>
          <a:ext cx="7638153" cy="388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92">
                  <a:extLst>
                    <a:ext uri="{9D8B030D-6E8A-4147-A177-3AD203B41FA5}">
                      <a16:colId xmlns:a16="http://schemas.microsoft.com/office/drawing/2014/main" val="2873526779"/>
                    </a:ext>
                  </a:extLst>
                </a:gridCol>
                <a:gridCol w="675861">
                  <a:extLst>
                    <a:ext uri="{9D8B030D-6E8A-4147-A177-3AD203B41FA5}">
                      <a16:colId xmlns:a16="http://schemas.microsoft.com/office/drawing/2014/main" val="2544351725"/>
                    </a:ext>
                  </a:extLst>
                </a:gridCol>
                <a:gridCol w="770709">
                  <a:extLst>
                    <a:ext uri="{9D8B030D-6E8A-4147-A177-3AD203B41FA5}">
                      <a16:colId xmlns:a16="http://schemas.microsoft.com/office/drawing/2014/main" val="972287783"/>
                    </a:ext>
                  </a:extLst>
                </a:gridCol>
                <a:gridCol w="426580">
                  <a:extLst>
                    <a:ext uri="{9D8B030D-6E8A-4147-A177-3AD203B41FA5}">
                      <a16:colId xmlns:a16="http://schemas.microsoft.com/office/drawing/2014/main" val="1480218741"/>
                    </a:ext>
                  </a:extLst>
                </a:gridCol>
                <a:gridCol w="750782">
                  <a:extLst>
                    <a:ext uri="{9D8B030D-6E8A-4147-A177-3AD203B41FA5}">
                      <a16:colId xmlns:a16="http://schemas.microsoft.com/office/drawing/2014/main" val="4260487606"/>
                    </a:ext>
                  </a:extLst>
                </a:gridCol>
                <a:gridCol w="691061">
                  <a:extLst>
                    <a:ext uri="{9D8B030D-6E8A-4147-A177-3AD203B41FA5}">
                      <a16:colId xmlns:a16="http://schemas.microsoft.com/office/drawing/2014/main" val="4050281498"/>
                    </a:ext>
                  </a:extLst>
                </a:gridCol>
                <a:gridCol w="554555">
                  <a:extLst>
                    <a:ext uri="{9D8B030D-6E8A-4147-A177-3AD203B41FA5}">
                      <a16:colId xmlns:a16="http://schemas.microsoft.com/office/drawing/2014/main" val="2302806833"/>
                    </a:ext>
                  </a:extLst>
                </a:gridCol>
                <a:gridCol w="767845">
                  <a:extLst>
                    <a:ext uri="{9D8B030D-6E8A-4147-A177-3AD203B41FA5}">
                      <a16:colId xmlns:a16="http://schemas.microsoft.com/office/drawing/2014/main" val="2637650327"/>
                    </a:ext>
                  </a:extLst>
                </a:gridCol>
                <a:gridCol w="725186">
                  <a:extLst>
                    <a:ext uri="{9D8B030D-6E8A-4147-A177-3AD203B41FA5}">
                      <a16:colId xmlns:a16="http://schemas.microsoft.com/office/drawing/2014/main" val="748881353"/>
                    </a:ext>
                  </a:extLst>
                </a:gridCol>
                <a:gridCol w="597214">
                  <a:extLst>
                    <a:ext uri="{9D8B030D-6E8A-4147-A177-3AD203B41FA5}">
                      <a16:colId xmlns:a16="http://schemas.microsoft.com/office/drawing/2014/main" val="1889635032"/>
                    </a:ext>
                  </a:extLst>
                </a:gridCol>
                <a:gridCol w="588681">
                  <a:extLst>
                    <a:ext uri="{9D8B030D-6E8A-4147-A177-3AD203B41FA5}">
                      <a16:colId xmlns:a16="http://schemas.microsoft.com/office/drawing/2014/main" val="3503345883"/>
                    </a:ext>
                  </a:extLst>
                </a:gridCol>
                <a:gridCol w="918987">
                  <a:extLst>
                    <a:ext uri="{9D8B030D-6E8A-4147-A177-3AD203B41FA5}">
                      <a16:colId xmlns:a16="http://schemas.microsoft.com/office/drawing/2014/main" val="915264889"/>
                    </a:ext>
                  </a:extLst>
                </a:gridCol>
              </a:tblGrid>
              <a:tr h="194274"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endParaRPr lang="en-US" sz="800" dirty="0">
                        <a:solidFill>
                          <a:schemeClr val="tx2"/>
                        </a:solidFill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 dirty="0"/>
                        <a:t>866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 dirty="0"/>
                        <a:t>866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 dirty="0"/>
                        <a:t>285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 dirty="0"/>
                        <a:t>285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 dirty="0"/>
                        <a:t>450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 dirty="0"/>
                        <a:t>450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 dirty="0"/>
                        <a:t>148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1" i="0" u="none" strike="noStrike" cap="none">
                          <a:solidFill>
                            <a:schemeClr val="lt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 dirty="0"/>
                        <a:t>148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7293734"/>
                  </a:ext>
                </a:extLst>
              </a:tr>
              <a:tr h="194274"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endParaRPr lang="en-US" sz="800">
                        <a:solidFill>
                          <a:schemeClr val="tx2"/>
                        </a:solidFill>
                      </a:endParaRPr>
                    </a:p>
                  </a:txBody>
                  <a:tcPr marL="68544" marR="68544" marT="34272" marB="34272" anchor="ctr"/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/>
                        <a:t>811</a:t>
                      </a:r>
                      <a:endParaRPr lang="en-US" sz="800" b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/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 dirty="0"/>
                        <a:t>811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/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/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/>
                        <a:t>310</a:t>
                      </a:r>
                      <a:endParaRPr lang="en-US" sz="800" b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/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/>
                        <a:t>310</a:t>
                      </a:r>
                      <a:endParaRPr lang="en-US" sz="800" b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/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/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/>
                        <a:t>460</a:t>
                      </a:r>
                      <a:endParaRPr lang="en-US" sz="800" b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/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/>
                        <a:t>460</a:t>
                      </a:r>
                      <a:endParaRPr lang="en-US" sz="800" b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/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/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/>
                        <a:t>177</a:t>
                      </a:r>
                      <a:endParaRPr lang="en-US" sz="800" b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/>
                </a:tc>
                <a:tc>
                  <a:txBody>
                    <a:bodyPr/>
                    <a:lstStyle>
                      <a:lvl1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1pPr>
                      <a:lvl2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2pPr>
                      <a:lvl3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3pPr>
                      <a:lvl4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4pPr>
                      <a:lvl5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5pPr>
                      <a:lvl6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6pPr>
                      <a:lvl7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7pPr>
                      <a:lvl8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8pPr>
                      <a:lvl9pPr marR="0" algn="l" rtl="0" ea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866" b="0" i="0" u="none" strike="noStrike" cap="none">
                          <a:solidFill>
                            <a:schemeClr val="dk1"/>
                          </a:solidFill>
                          <a:latin typeface="Arial" panose="020B0604020202020204"/>
                          <a:sym typeface="Arial"/>
                        </a:defRPr>
                      </a:lvl9pPr>
                    </a:lstStyle>
                    <a:p>
                      <a:pPr algn="ctr"/>
                      <a:r>
                        <a:rPr lang="en-US" sz="800" dirty="0"/>
                        <a:t>177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44" marR="68544" marT="34272" marB="34272" anchor="ctr"/>
                </a:tc>
                <a:extLst>
                  <a:ext uri="{0D108BD9-81ED-4DB2-BD59-A6C34878D82A}">
                    <a16:rowId xmlns:a16="http://schemas.microsoft.com/office/drawing/2014/main" val="3778586817"/>
                  </a:ext>
                </a:extLst>
              </a:tr>
            </a:tbl>
          </a:graphicData>
        </a:graphic>
      </p:graphicFrame>
      <p:grpSp>
        <p:nvGrpSpPr>
          <p:cNvPr id="76" name="Group 75">
            <a:extLst>
              <a:ext uri="{FF2B5EF4-FFF2-40B4-BE49-F238E27FC236}">
                <a16:creationId xmlns:a16="http://schemas.microsoft.com/office/drawing/2014/main" id="{ABCF6D24-599E-5233-C3FF-7802E6250E23}"/>
              </a:ext>
            </a:extLst>
          </p:cNvPr>
          <p:cNvGrpSpPr/>
          <p:nvPr/>
        </p:nvGrpSpPr>
        <p:grpSpPr>
          <a:xfrm>
            <a:off x="-44772" y="3753058"/>
            <a:ext cx="962123" cy="405956"/>
            <a:chOff x="-763450" y="6721170"/>
            <a:chExt cx="1283501" cy="541556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82B971D-8AA4-FD59-33BC-19816DA4B68E}"/>
                </a:ext>
              </a:extLst>
            </p:cNvPr>
            <p:cNvSpPr txBox="1"/>
            <p:nvPr/>
          </p:nvSpPr>
          <p:spPr>
            <a:xfrm>
              <a:off x="-763450" y="6721170"/>
              <a:ext cx="1283501" cy="284928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defTabSz="685595">
                <a:defRPr/>
              </a:pPr>
              <a:r>
                <a:rPr lang="en-US" sz="788" kern="0" dirty="0" err="1">
                  <a:solidFill>
                    <a:srgbClr val="0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Rimegepant</a:t>
              </a:r>
              <a:r>
                <a:rPr lang="en-US" sz="788" kern="0" dirty="0">
                  <a:solidFill>
                    <a:srgbClr val="0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*, </a:t>
              </a:r>
              <a:r>
                <a:rPr lang="en-US" sz="788" i="1" kern="0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</a:t>
              </a:r>
              <a:r>
                <a:rPr lang="en-US" sz="788" kern="0" dirty="0">
                  <a:solidFill>
                    <a:srgbClr val="FFFF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=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F2592A5-4B5E-0C39-1AE2-66BCC107FF6F}"/>
                </a:ext>
              </a:extLst>
            </p:cNvPr>
            <p:cNvSpPr txBox="1"/>
            <p:nvPr/>
          </p:nvSpPr>
          <p:spPr>
            <a:xfrm>
              <a:off x="-465428" y="6977798"/>
              <a:ext cx="958455" cy="284928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defTabSz="685595">
                <a:defRPr/>
              </a:pPr>
              <a:r>
                <a:rPr lang="en-US" sz="788" kern="0" dirty="0">
                  <a:solidFill>
                    <a:srgbClr val="0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Placebo,</a:t>
              </a:r>
              <a:r>
                <a:rPr lang="en-US" sz="788" kern="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788" i="1" kern="0" dirty="0">
                  <a:solidFill>
                    <a:srgbClr val="0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</a:t>
              </a:r>
              <a:r>
                <a:rPr lang="en-US" sz="788" kern="0" dirty="0">
                  <a:solidFill>
                    <a:srgbClr val="0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=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755A05E-55EB-F496-B97F-7D6786E1E2D6}"/>
              </a:ext>
            </a:extLst>
          </p:cNvPr>
          <p:cNvGrpSpPr/>
          <p:nvPr/>
        </p:nvGrpSpPr>
        <p:grpSpPr>
          <a:xfrm>
            <a:off x="1194753" y="3178466"/>
            <a:ext cx="75124" cy="87912"/>
            <a:chOff x="5941764" y="4219460"/>
            <a:chExt cx="154236" cy="521465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7CC52EE-9236-AC7E-986A-5CBFC65E9C9F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7054851-B771-1FB7-E8F7-6DE81034D15D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2963742-A0B7-6AE5-6968-6360BBCB6D8D}"/>
                </a:ext>
              </a:extLst>
            </p:cNvPr>
            <p:cNvCxnSpPr/>
            <p:nvPr/>
          </p:nvCxnSpPr>
          <p:spPr>
            <a:xfrm>
              <a:off x="6018880" y="4219460"/>
              <a:ext cx="0" cy="517791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7FAC39F-73FF-7FB5-DFC1-4A86088975FB}"/>
              </a:ext>
            </a:extLst>
          </p:cNvPr>
          <p:cNvGrpSpPr/>
          <p:nvPr/>
        </p:nvGrpSpPr>
        <p:grpSpPr>
          <a:xfrm>
            <a:off x="1702985" y="2798207"/>
            <a:ext cx="89658" cy="119780"/>
            <a:chOff x="5941764" y="4219460"/>
            <a:chExt cx="154236" cy="521465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93AB84EF-75F3-AAB5-CD6A-35E79C0AE8F7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B6511215-02F9-81F5-6597-FF743594F9E6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B87652F1-596E-B9DF-134C-6B5EC16771BB}"/>
                </a:ext>
              </a:extLst>
            </p:cNvPr>
            <p:cNvCxnSpPr/>
            <p:nvPr/>
          </p:nvCxnSpPr>
          <p:spPr>
            <a:xfrm>
              <a:off x="6018880" y="4219460"/>
              <a:ext cx="0" cy="517791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87F29AE9-A9B1-2807-AB1E-FC99B052B7FD}"/>
              </a:ext>
            </a:extLst>
          </p:cNvPr>
          <p:cNvGrpSpPr/>
          <p:nvPr/>
        </p:nvGrpSpPr>
        <p:grpSpPr>
          <a:xfrm>
            <a:off x="1949525" y="2869235"/>
            <a:ext cx="89658" cy="119780"/>
            <a:chOff x="5941764" y="4219460"/>
            <a:chExt cx="154236" cy="521465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ECF9091-D7DB-D05F-A7C8-3BCFDE905876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9E30C89A-9CD7-D435-5745-34E69463C8A0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0192900D-4E36-9166-1097-4A43CDDA6CA8}"/>
                </a:ext>
              </a:extLst>
            </p:cNvPr>
            <p:cNvCxnSpPr/>
            <p:nvPr/>
          </p:nvCxnSpPr>
          <p:spPr>
            <a:xfrm>
              <a:off x="6018880" y="4219460"/>
              <a:ext cx="0" cy="517791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DA9569B-7FD6-9B20-84E8-47964AB68FC7}"/>
              </a:ext>
            </a:extLst>
          </p:cNvPr>
          <p:cNvGrpSpPr/>
          <p:nvPr/>
        </p:nvGrpSpPr>
        <p:grpSpPr>
          <a:xfrm>
            <a:off x="3964398" y="3007504"/>
            <a:ext cx="66067" cy="160805"/>
            <a:chOff x="5941764" y="4219455"/>
            <a:chExt cx="154236" cy="521470"/>
          </a:xfrm>
        </p:grpSpPr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0FC642B5-41A4-9DF5-47A5-CF72EA6AD381}"/>
                </a:ext>
              </a:extLst>
            </p:cNvPr>
            <p:cNvCxnSpPr/>
            <p:nvPr/>
          </p:nvCxnSpPr>
          <p:spPr>
            <a:xfrm>
              <a:off x="5941764" y="4219460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0D4BF85B-4AEF-403F-98E0-070A01404BB7}"/>
                </a:ext>
              </a:extLst>
            </p:cNvPr>
            <p:cNvCxnSpPr/>
            <p:nvPr/>
          </p:nvCxnSpPr>
          <p:spPr>
            <a:xfrm>
              <a:off x="5941764" y="4740925"/>
              <a:ext cx="154236" cy="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4B656889-DF48-E066-2EB2-43EDE258B5BB}"/>
                </a:ext>
              </a:extLst>
            </p:cNvPr>
            <p:cNvCxnSpPr>
              <a:cxnSpLocks/>
            </p:cNvCxnSpPr>
            <p:nvPr/>
          </p:nvCxnSpPr>
          <p:spPr>
            <a:xfrm>
              <a:off x="6018882" y="4219455"/>
              <a:ext cx="0" cy="521470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181" name="Text Placeholder 2">
            <a:extLst>
              <a:ext uri="{FF2B5EF4-FFF2-40B4-BE49-F238E27FC236}">
                <a16:creationId xmlns:a16="http://schemas.microsoft.com/office/drawing/2014/main" id="{E08B5DAF-0594-7FD9-BB00-5AC3FFF00E8E}"/>
              </a:ext>
            </a:extLst>
          </p:cNvPr>
          <p:cNvSpPr txBox="1">
            <a:spLocks/>
          </p:cNvSpPr>
          <p:nvPr/>
        </p:nvSpPr>
        <p:spPr bwMode="gray">
          <a:xfrm>
            <a:off x="421842" y="4855602"/>
            <a:ext cx="8672205" cy="24459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85000"/>
              </a:lnSpc>
              <a:spcBef>
                <a:spcPts val="200"/>
              </a:spcBef>
              <a:buClr>
                <a:schemeClr val="accent2"/>
              </a:buClr>
              <a:buSzPct val="85000"/>
              <a:buFont typeface="Arial" pitchFamily="34" charset="0"/>
              <a:buNone/>
              <a:tabLst>
                <a:tab pos="174625" algn="r"/>
                <a:tab pos="228600" algn="l"/>
              </a:tabLst>
              <a:defRPr lang="en-US" sz="800" kern="1200" dirty="0">
                <a:solidFill>
                  <a:srgbClr val="A1AAB1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-1698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71450" algn="l" defTabSz="914400" rtl="0" eaLnBrk="1" latinLnBrk="0" hangingPunct="1">
              <a:lnSpc>
                <a:spcPct val="90000"/>
              </a:lnSpc>
              <a:spcBef>
                <a:spcPts val="200"/>
              </a:spcBef>
              <a:buClrTx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9025" indent="-114300" algn="l" defTabSz="914400" rtl="0" eaLnBrk="1" latinLnBrk="0" hangingPunct="1">
              <a:lnSpc>
                <a:spcPct val="90000"/>
              </a:lnSpc>
              <a:spcBef>
                <a:spcPts val="100"/>
              </a:spcBef>
              <a:buClrTx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595">
              <a:lnSpc>
                <a:spcPct val="100000"/>
              </a:lnSpc>
              <a:spcBef>
                <a:spcPts val="0"/>
              </a:spcBef>
              <a:buClr>
                <a:srgbClr val="0095FF"/>
              </a:buClr>
              <a:tabLst>
                <a:tab pos="130930" algn="r"/>
                <a:tab pos="171398" algn="l"/>
              </a:tabLst>
              <a:defRPr/>
            </a:pPr>
            <a:r>
              <a:rPr lang="en-GB" b="1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*A different oral dosage form of </a:t>
            </a:r>
            <a:r>
              <a:rPr lang="en-GB" b="1" dirty="0" err="1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rimegepant</a:t>
            </a:r>
            <a:r>
              <a:rPr lang="en-GB" b="1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that was bioequivalent to </a:t>
            </a:r>
            <a:r>
              <a:rPr lang="en-GB" b="1" dirty="0" err="1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Vydura</a:t>
            </a:r>
            <a:r>
              <a:rPr lang="en-GB" b="1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was used in Study 301 and 302.</a:t>
            </a:r>
            <a:r>
              <a:rPr lang="en-GB" b="1" baseline="30000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2,3</a:t>
            </a:r>
            <a:r>
              <a:rPr lang="en-GB" b="1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en-GB" b="1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b="1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 formulation of </a:t>
            </a:r>
            <a:r>
              <a:rPr lang="en-GB" b="1" dirty="0" err="1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rimegepant</a:t>
            </a:r>
            <a:r>
              <a:rPr lang="en-GB" b="1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used within the UK is oral </a:t>
            </a:r>
            <a:r>
              <a:rPr lang="en-GB" b="1" dirty="0" err="1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lyophilisate</a:t>
            </a:r>
            <a:r>
              <a:rPr lang="en-GB" b="1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75 mg.</a:t>
            </a:r>
            <a:r>
              <a:rPr lang="en-GB" b="1" baseline="30000" dirty="0">
                <a:solidFill>
                  <a:srgbClr val="0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</a:p>
          <a:p>
            <a:pPr marL="0" indent="0" defTabSz="685595">
              <a:lnSpc>
                <a:spcPct val="100000"/>
              </a:lnSpc>
              <a:spcBef>
                <a:spcPts val="0"/>
              </a:spcBef>
              <a:buClr>
                <a:srgbClr val="0095FF"/>
              </a:buClr>
              <a:tabLst>
                <a:tab pos="130930" algn="r"/>
                <a:tab pos="171398" algn="l"/>
              </a:tabLst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MBS, most bothersome symptom. </a:t>
            </a:r>
          </a:p>
          <a:p>
            <a:pPr marL="0" indent="0" defTabSz="685595">
              <a:lnSpc>
                <a:spcPct val="100000"/>
              </a:lnSpc>
              <a:spcBef>
                <a:spcPts val="0"/>
              </a:spcBef>
              <a:buClr>
                <a:srgbClr val="0095FF"/>
              </a:buClr>
              <a:tabLst>
                <a:tab pos="130930" algn="r"/>
                <a:tab pos="171398" algn="l"/>
              </a:tabLst>
              <a:defRPr/>
            </a:pPr>
            <a:endParaRPr lang="en-GB" sz="600" b="1" dirty="0">
              <a:solidFill>
                <a:schemeClr val="tx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defTabSz="685595">
              <a:lnSpc>
                <a:spcPct val="100000"/>
              </a:lnSpc>
              <a:spcBef>
                <a:spcPts val="0"/>
              </a:spcBef>
              <a:buClr>
                <a:srgbClr val="0095FF"/>
              </a:buClr>
              <a:tabLst>
                <a:tab pos="130930" algn="r"/>
                <a:tab pos="171398" algn="l"/>
              </a:tabLst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1. </a:t>
            </a:r>
            <a:r>
              <a:rPr lang="en-GB" dirty="0">
                <a:solidFill>
                  <a:schemeClr val="tx1"/>
                </a:solidFill>
                <a:latin typeface="+mj-lt"/>
                <a:ea typeface="Tahoma"/>
                <a:cs typeface="Tahoma"/>
              </a:rPr>
              <a:t>Lipton RB, </a:t>
            </a:r>
            <a:r>
              <a:rPr lang="en-GB" i="1" dirty="0">
                <a:solidFill>
                  <a:schemeClr val="tx1"/>
                </a:solidFill>
                <a:latin typeface="+mj-lt"/>
                <a:ea typeface="Tahoma"/>
                <a:cs typeface="Tahoma"/>
              </a:rPr>
              <a:t>et al. </a:t>
            </a:r>
            <a:r>
              <a:rPr lang="en-GB" i="1" dirty="0" err="1">
                <a:solidFill>
                  <a:schemeClr val="tx1"/>
                </a:solidFill>
                <a:latin typeface="+mj-lt"/>
                <a:ea typeface="Tahoma"/>
                <a:cs typeface="Tahoma"/>
              </a:rPr>
              <a:t>Cephalalgia</a:t>
            </a:r>
            <a:r>
              <a:rPr lang="en-GB" dirty="0">
                <a:solidFill>
                  <a:schemeClr val="tx1"/>
                </a:solidFill>
                <a:latin typeface="+mj-lt"/>
                <a:ea typeface="Tahoma"/>
                <a:cs typeface="Tahoma"/>
              </a:rPr>
              <a:t>. 2023;43(2):03331024221141686</a:t>
            </a:r>
            <a:r>
              <a:rPr lang="en-GB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; 2. </a:t>
            </a:r>
            <a:r>
              <a:rPr lang="fr-FR" dirty="0">
                <a:solidFill>
                  <a:schemeClr val="tx1"/>
                </a:solidFill>
                <a:latin typeface="+mj-lt"/>
                <a:ea typeface="Tahoma"/>
                <a:cs typeface="Tahoma"/>
              </a:rPr>
              <a:t>Lipton RB, </a:t>
            </a:r>
            <a:r>
              <a:rPr lang="fr-FR" i="1" dirty="0">
                <a:solidFill>
                  <a:schemeClr val="tx1"/>
                </a:solidFill>
                <a:latin typeface="+mj-lt"/>
                <a:ea typeface="Tahoma"/>
                <a:cs typeface="Tahoma"/>
              </a:rPr>
              <a:t>et al. </a:t>
            </a:r>
            <a:r>
              <a:rPr lang="en-GB" i="1" dirty="0">
                <a:solidFill>
                  <a:schemeClr val="tx1"/>
                </a:solidFill>
                <a:latin typeface="+mj-lt"/>
                <a:ea typeface="Tahoma"/>
                <a:cs typeface="Tahoma"/>
              </a:rPr>
              <a:t>Headache</a:t>
            </a:r>
            <a:r>
              <a:rPr lang="en-GB" dirty="0">
                <a:solidFill>
                  <a:schemeClr val="tx1"/>
                </a:solidFill>
                <a:latin typeface="+mj-lt"/>
                <a:ea typeface="Tahoma"/>
                <a:cs typeface="Tahoma"/>
              </a:rPr>
              <a:t>. 2018;381(2):142</a:t>
            </a:r>
            <a:r>
              <a:rPr lang="en-GB" dirty="0">
                <a:solidFill>
                  <a:schemeClr val="tx1"/>
                </a:solidFill>
                <a:latin typeface="+mj-lt"/>
                <a:ea typeface="Tahoma"/>
                <a:cs typeface="Calibri" panose="020F0502020204030204" pitchFamily="34" charset="0"/>
              </a:rPr>
              <a:t>–</a:t>
            </a:r>
            <a:r>
              <a:rPr lang="en-GB" dirty="0">
                <a:solidFill>
                  <a:schemeClr val="tx1"/>
                </a:solidFill>
                <a:latin typeface="+mj-lt"/>
                <a:ea typeface="Tahoma"/>
                <a:cs typeface="Tahoma"/>
              </a:rPr>
              <a:t>9 (</a:t>
            </a:r>
            <a:r>
              <a:rPr lang="en-GB" dirty="0" err="1">
                <a:solidFill>
                  <a:schemeClr val="tx1"/>
                </a:solidFill>
                <a:latin typeface="+mj-lt"/>
                <a:ea typeface="Tahoma"/>
                <a:cs typeface="Tahoma"/>
              </a:rPr>
              <a:t>Abst</a:t>
            </a:r>
            <a:r>
              <a:rPr lang="en-GB" dirty="0">
                <a:solidFill>
                  <a:schemeClr val="tx1"/>
                </a:solidFill>
                <a:latin typeface="+mj-lt"/>
                <a:ea typeface="Tahoma"/>
                <a:cs typeface="Tahoma"/>
              </a:rPr>
              <a:t> PS123LB)</a:t>
            </a:r>
            <a:r>
              <a:rPr lang="en-GB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; 3. Lipton RB, </a:t>
            </a:r>
            <a:r>
              <a:rPr lang="en-GB" i="1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et al. N </a:t>
            </a:r>
            <a:r>
              <a:rPr lang="en-GB" i="1" dirty="0" err="1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Engl</a:t>
            </a:r>
            <a:r>
              <a:rPr lang="en-GB" i="1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J Med</a:t>
            </a:r>
            <a:r>
              <a:rPr lang="en-GB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. 2019;381:142–149; 4. </a:t>
            </a:r>
            <a:r>
              <a:rPr lang="en-GB" dirty="0" err="1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Vydura</a:t>
            </a:r>
            <a:r>
              <a:rPr lang="en-GB" baseline="30000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®</a:t>
            </a:r>
            <a:r>
              <a:rPr lang="en-GB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GB" dirty="0" err="1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rimegepant</a:t>
            </a:r>
            <a:r>
              <a:rPr lang="en-GB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) Summary of Product Characteristics </a:t>
            </a:r>
          </a:p>
          <a:p>
            <a:pPr marL="0" indent="0" defTabSz="685595">
              <a:lnSpc>
                <a:spcPct val="100000"/>
              </a:lnSpc>
              <a:spcBef>
                <a:spcPts val="0"/>
              </a:spcBef>
              <a:buClr>
                <a:srgbClr val="0095FF"/>
              </a:buClr>
              <a:tabLst>
                <a:tab pos="130930" algn="r"/>
                <a:tab pos="171398" algn="l"/>
              </a:tabLst>
              <a:defRPr/>
            </a:pPr>
            <a:r>
              <a:rPr lang="en-GB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for Great Britain; </a:t>
            </a:r>
            <a:r>
              <a:rPr lang="en-GB" dirty="0" err="1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Vydura</a:t>
            </a:r>
            <a:r>
              <a:rPr lang="en-GB" baseline="30000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®</a:t>
            </a:r>
            <a:r>
              <a:rPr lang="en-GB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GB" dirty="0" err="1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rimegepant</a:t>
            </a:r>
            <a:r>
              <a:rPr lang="en-GB" dirty="0">
                <a:solidFill>
                  <a:schemeClr val="tx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) Summary of Product Characteristics for Northern Ireland.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E552EF-3194-EBAA-4869-BD329D0A76E6}"/>
              </a:ext>
            </a:extLst>
          </p:cNvPr>
          <p:cNvGrpSpPr/>
          <p:nvPr/>
        </p:nvGrpSpPr>
        <p:grpSpPr>
          <a:xfrm>
            <a:off x="8076855" y="0"/>
            <a:ext cx="1339187" cy="1044572"/>
            <a:chOff x="10767552" y="0"/>
            <a:chExt cx="1785582" cy="1392762"/>
          </a:xfrm>
        </p:grpSpPr>
        <p:sp>
          <p:nvSpPr>
            <p:cNvPr id="4" name="Freeform: Shape 46">
              <a:extLst>
                <a:ext uri="{FF2B5EF4-FFF2-40B4-BE49-F238E27FC236}">
                  <a16:creationId xmlns:a16="http://schemas.microsoft.com/office/drawing/2014/main" id="{B8F21A8B-6974-13DB-24C2-330D74C3AE1A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C57B796-8782-2447-FC2C-3CFCBA3A74C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7" name="Graphic 16">
                <a:extLst>
                  <a:ext uri="{FF2B5EF4-FFF2-40B4-BE49-F238E27FC236}">
                    <a16:creationId xmlns:a16="http://schemas.microsoft.com/office/drawing/2014/main" id="{7E3760C8-85A6-354B-AA4D-9FFDFBF73E42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811A6192-ED8F-E692-6F16-1B341CAA1A33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97" name="Freeform 5">
                  <a:extLst>
                    <a:ext uri="{FF2B5EF4-FFF2-40B4-BE49-F238E27FC236}">
                      <a16:creationId xmlns:a16="http://schemas.microsoft.com/office/drawing/2014/main" id="{BA74EE3A-9D0B-8E38-1522-9925920207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98" name="Freeform 5">
                  <a:extLst>
                    <a:ext uri="{FF2B5EF4-FFF2-40B4-BE49-F238E27FC236}">
                      <a16:creationId xmlns:a16="http://schemas.microsoft.com/office/drawing/2014/main" id="{57134C0B-93DB-BD35-F494-F3865885BA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94" name="Graphic 82">
                <a:extLst>
                  <a:ext uri="{FF2B5EF4-FFF2-40B4-BE49-F238E27FC236}">
                    <a16:creationId xmlns:a16="http://schemas.microsoft.com/office/drawing/2014/main" id="{04818713-585A-7123-7C58-05DA8628A665}"/>
                  </a:ext>
                </a:extLst>
              </p:cNvPr>
              <p:cNvSpPr/>
              <p:nvPr/>
            </p:nvSpPr>
            <p:spPr>
              <a:xfrm>
                <a:off x="7347904" y="5144209"/>
                <a:ext cx="231687" cy="356688"/>
              </a:xfrm>
              <a:custGeom>
                <a:avLst/>
                <a:gdLst>
                  <a:gd name="connsiteX0" fmla="*/ 395968 w 395967"/>
                  <a:gd name="connsiteY0" fmla="*/ 0 h 609600"/>
                  <a:gd name="connsiteX1" fmla="*/ 85725 w 395967"/>
                  <a:gd name="connsiteY1" fmla="*/ 293914 h 609600"/>
                  <a:gd name="connsiteX2" fmla="*/ 169322 w 395967"/>
                  <a:gd name="connsiteY2" fmla="*/ 327776 h 609600"/>
                  <a:gd name="connsiteX3" fmla="*/ 0 w 395967"/>
                  <a:gd name="connsiteY3" fmla="*/ 609600 h 609600"/>
                  <a:gd name="connsiteX4" fmla="*/ 310243 w 395967"/>
                  <a:gd name="connsiteY4" fmla="*/ 315686 h 609600"/>
                  <a:gd name="connsiteX5" fmla="*/ 226645 w 395967"/>
                  <a:gd name="connsiteY5" fmla="*/ 28182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5967" h="609600">
                    <a:moveTo>
                      <a:pt x="395968" y="0"/>
                    </a:moveTo>
                    <a:lnTo>
                      <a:pt x="85725" y="293914"/>
                    </a:lnTo>
                    <a:lnTo>
                      <a:pt x="169322" y="327776"/>
                    </a:lnTo>
                    <a:lnTo>
                      <a:pt x="0" y="609600"/>
                    </a:lnTo>
                    <a:lnTo>
                      <a:pt x="310243" y="315686"/>
                    </a:lnTo>
                    <a:lnTo>
                      <a:pt x="226645" y="28182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95" name="Freeform 12">
                <a:extLst>
                  <a:ext uri="{FF2B5EF4-FFF2-40B4-BE49-F238E27FC236}">
                    <a16:creationId xmlns:a16="http://schemas.microsoft.com/office/drawing/2014/main" id="{7BC625FE-2719-9BFC-EB7A-DF1C6AC5E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96" name="Freeform 10">
                <a:extLst>
                  <a:ext uri="{FF2B5EF4-FFF2-40B4-BE49-F238E27FC236}">
                    <a16:creationId xmlns:a16="http://schemas.microsoft.com/office/drawing/2014/main" id="{6797C19E-3F2A-0764-F2C2-B3D08F81D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04A1A8-9A4A-8CDD-9DE1-E448EF64C31B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900" b="1">
                  <a:solidFill>
                    <a:srgbClr val="FFFFFF"/>
                  </a:solidFill>
                  <a:latin typeface="Tahoma"/>
                </a:rPr>
                <a:t>Acute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92923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1B5144D-AD42-CD47-A5E1-82B1998AE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37058"/>
            <a:ext cx="7886699" cy="718677"/>
          </a:xfrm>
        </p:spPr>
        <p:txBody>
          <a:bodyPr/>
          <a:lstStyle/>
          <a:p>
            <a:r>
              <a:rPr lang="en-GB" sz="4000" dirty="0"/>
              <a:t>Targeted Preventative Treatment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DF818A-5438-6A90-DA7D-77F862A8D19C}"/>
              </a:ext>
            </a:extLst>
          </p:cNvPr>
          <p:cNvSpPr txBox="1"/>
          <p:nvPr/>
        </p:nvSpPr>
        <p:spPr>
          <a:xfrm>
            <a:off x="739471" y="2878372"/>
            <a:ext cx="35641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RIMEGEPANT</a:t>
            </a:r>
          </a:p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ATOGEPANT </a:t>
            </a:r>
          </a:p>
        </p:txBody>
      </p:sp>
      <p:pic>
        <p:nvPicPr>
          <p:cNvPr id="4" name="Picture 3" descr="A box of medicine on a black background&#10;&#10;Description automatically generated">
            <a:extLst>
              <a:ext uri="{FF2B5EF4-FFF2-40B4-BE49-F238E27FC236}">
                <a16:creationId xmlns:a16="http://schemas.microsoft.com/office/drawing/2014/main" id="{22D33934-5296-3647-BE01-0DC85EF49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980" y="2878372"/>
            <a:ext cx="2172249" cy="16256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98753B-D939-E5C2-7123-A8ABE336F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126" y="2804313"/>
            <a:ext cx="1930499" cy="162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3341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20A842-D6F0-DB9F-4BAE-FFB51D500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877" y="1712910"/>
            <a:ext cx="5839956" cy="117290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3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NICE/SMC Restriction</a:t>
            </a:r>
          </a:p>
          <a:p>
            <a:pPr marL="0" indent="0">
              <a:buNone/>
            </a:pPr>
            <a:r>
              <a:rPr lang="en-GB" sz="2850" b="1" dirty="0">
                <a:latin typeface="Arial" panose="020B0604020202020204" pitchFamily="34" charset="0"/>
                <a:cs typeface="Arial" panose="020B0604020202020204" pitchFamily="34" charset="0"/>
              </a:rPr>
              <a:t>Episodic migraine (4-14 days headache a month) which has failed to respond to three or more prior oral prophylactic treatments. </a:t>
            </a:r>
          </a:p>
          <a:p>
            <a:pPr marL="0" indent="0">
              <a:buNone/>
            </a:pPr>
            <a:r>
              <a:rPr lang="en-GB" sz="2475" b="1" dirty="0">
                <a:solidFill>
                  <a:schemeClr val="tx2">
                    <a:lumMod val="50000"/>
                  </a:schemeClr>
                </a:solidFill>
                <a:latin typeface="Sitka Subheading" panose="02000505000000020004" pitchFamily="2" charset="0"/>
              </a:rPr>
              <a:t> </a:t>
            </a:r>
          </a:p>
          <a:p>
            <a:pPr marL="0" indent="0">
              <a:buNone/>
            </a:pPr>
            <a:endParaRPr lang="en-GB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4A1349-CED1-0478-9AA6-CBADA4627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877" y="147383"/>
            <a:ext cx="6171624" cy="601579"/>
          </a:xfrm>
          <a:solidFill>
            <a:schemeClr val="accent1"/>
          </a:solidFill>
        </p:spPr>
        <p:txBody>
          <a:bodyPr anchor="ctr"/>
          <a:lstStyle/>
          <a:p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Rimegepant: as a Preventer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C2B24A-FF71-920F-DDA4-FC9AFA286F6C}"/>
              </a:ext>
            </a:extLst>
          </p:cNvPr>
          <p:cNvSpPr txBox="1"/>
          <p:nvPr/>
        </p:nvSpPr>
        <p:spPr>
          <a:xfrm>
            <a:off x="275877" y="895732"/>
            <a:ext cx="61831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BNF/SmPC indication:</a:t>
            </a:r>
          </a:p>
          <a:p>
            <a:r>
              <a:rPr lang="en-GB" sz="12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Prophylaxis of migraine in adults who have at least 4 migraine attacks per month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306041-DA84-CA63-B34C-A0A0333D1FA7}"/>
              </a:ext>
            </a:extLst>
          </p:cNvPr>
          <p:cNvSpPr txBox="1"/>
          <p:nvPr/>
        </p:nvSpPr>
        <p:spPr>
          <a:xfrm>
            <a:off x="263216" y="2503947"/>
            <a:ext cx="33011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</a:t>
            </a:r>
          </a:p>
          <a:p>
            <a:r>
              <a:rPr lang="en-GB" sz="15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Rimegepant 75mg alternate days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F6BBB1-DD72-5225-7591-EC4910AB3E26}"/>
              </a:ext>
            </a:extLst>
          </p:cNvPr>
          <p:cNvSpPr txBox="1"/>
          <p:nvPr/>
        </p:nvSpPr>
        <p:spPr>
          <a:xfrm>
            <a:off x="4189955" y="2571118"/>
            <a:ext cx="4321703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Tolerability</a:t>
            </a:r>
          </a:p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Nausea 1.4% as preventer compared 1.2% as acute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C9CDDD-B02C-6F70-407E-B2AF32968B84}"/>
              </a:ext>
            </a:extLst>
          </p:cNvPr>
          <p:cNvSpPr txBox="1"/>
          <p:nvPr/>
        </p:nvSpPr>
        <p:spPr>
          <a:xfrm>
            <a:off x="6751661" y="1322772"/>
            <a:ext cx="1629100" cy="10618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100" dirty="0">
                <a:solidFill>
                  <a:srgbClr val="FF0000"/>
                </a:solidFill>
                <a:latin typeface="Bahnschrift" panose="020B0502040204020203" pitchFamily="34" charset="0"/>
              </a:rPr>
              <a:t>Episodic migraine only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C941AE-3D2F-625C-9740-6E94349957A6}"/>
              </a:ext>
            </a:extLst>
          </p:cNvPr>
          <p:cNvSpPr txBox="1"/>
          <p:nvPr/>
        </p:nvSpPr>
        <p:spPr>
          <a:xfrm>
            <a:off x="4893474" y="3842547"/>
            <a:ext cx="3487287" cy="4154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100" dirty="0">
                <a:solidFill>
                  <a:srgbClr val="FF0000"/>
                </a:solidFill>
                <a:latin typeface="Bahnschrift" panose="020B0502040204020203" pitchFamily="34" charset="0"/>
              </a:rPr>
              <a:t>Prescribed in Primary Care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1F14DAE-B3AA-1DD8-18BE-94DED260335C}"/>
              </a:ext>
            </a:extLst>
          </p:cNvPr>
          <p:cNvGrpSpPr/>
          <p:nvPr/>
        </p:nvGrpSpPr>
        <p:grpSpPr>
          <a:xfrm>
            <a:off x="8076855" y="0"/>
            <a:ext cx="1339187" cy="1044572"/>
            <a:chOff x="10767552" y="0"/>
            <a:chExt cx="1785582" cy="1392762"/>
          </a:xfrm>
        </p:grpSpPr>
        <p:sp>
          <p:nvSpPr>
            <p:cNvPr id="14" name="Freeform: Shape 46">
              <a:extLst>
                <a:ext uri="{FF2B5EF4-FFF2-40B4-BE49-F238E27FC236}">
                  <a16:creationId xmlns:a16="http://schemas.microsoft.com/office/drawing/2014/main" id="{5EE07A70-A2A3-11C5-B1A9-0962C5F0FD1A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FC8097F-0982-22D8-0CD5-3E997ADD6DC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19" name="Graphic 16">
                <a:extLst>
                  <a:ext uri="{FF2B5EF4-FFF2-40B4-BE49-F238E27FC236}">
                    <a16:creationId xmlns:a16="http://schemas.microsoft.com/office/drawing/2014/main" id="{BAD41303-71CB-E547-C27E-736501A68EA8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FE18A829-257F-E00F-4681-9A7FB3B4D30D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3" name="Freeform 5">
                  <a:extLst>
                    <a:ext uri="{FF2B5EF4-FFF2-40B4-BE49-F238E27FC236}">
                      <a16:creationId xmlns:a16="http://schemas.microsoft.com/office/drawing/2014/main" id="{2D86AB49-C18F-B224-4869-676C211FA6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24" name="Freeform 5">
                  <a:extLst>
                    <a:ext uri="{FF2B5EF4-FFF2-40B4-BE49-F238E27FC236}">
                      <a16:creationId xmlns:a16="http://schemas.microsoft.com/office/drawing/2014/main" id="{B756F0C5-303A-45A0-069D-EBEA3D418B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21" name="Freeform 12">
                <a:extLst>
                  <a:ext uri="{FF2B5EF4-FFF2-40B4-BE49-F238E27FC236}">
                    <a16:creationId xmlns:a16="http://schemas.microsoft.com/office/drawing/2014/main" id="{C8EEA347-A14A-A425-C37A-703520CC0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22" name="Freeform 10">
                <a:extLst>
                  <a:ext uri="{FF2B5EF4-FFF2-40B4-BE49-F238E27FC236}">
                    <a16:creationId xmlns:a16="http://schemas.microsoft.com/office/drawing/2014/main" id="{8DE98383-BFA4-B3CF-E037-58643D2E6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D3CC3D6-7ABF-08B9-A199-112F69946E0D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900" b="1" dirty="0">
                  <a:solidFill>
                    <a:srgbClr val="FFFFFF"/>
                  </a:solidFill>
                  <a:latin typeface="Tahoma"/>
                </a:rPr>
                <a:t>Preventive</a:t>
              </a:r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72E63464-2FA2-3F5F-18D5-1BAB4DB3A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3643" y="193612"/>
              <a:ext cx="145653" cy="145563"/>
            </a:xfrm>
            <a:custGeom>
              <a:avLst/>
              <a:gdLst>
                <a:gd name="T0" fmla="*/ 1600 w 1600"/>
                <a:gd name="T1" fmla="*/ 1130 h 1599"/>
                <a:gd name="T2" fmla="*/ 1131 w 1600"/>
                <a:gd name="T3" fmla="*/ 1599 h 1599"/>
                <a:gd name="T4" fmla="*/ 469 w 1600"/>
                <a:gd name="T5" fmla="*/ 1599 h 1599"/>
                <a:gd name="T6" fmla="*/ 0 w 1600"/>
                <a:gd name="T7" fmla="*/ 1130 h 1599"/>
                <a:gd name="T8" fmla="*/ 0 w 1600"/>
                <a:gd name="T9" fmla="*/ 469 h 1599"/>
                <a:gd name="T10" fmla="*/ 469 w 1600"/>
                <a:gd name="T11" fmla="*/ 0 h 1599"/>
                <a:gd name="T12" fmla="*/ 1131 w 1600"/>
                <a:gd name="T13" fmla="*/ 0 h 1599"/>
                <a:gd name="T14" fmla="*/ 1600 w 1600"/>
                <a:gd name="T15" fmla="*/ 469 h 1599"/>
                <a:gd name="T16" fmla="*/ 1600 w 1600"/>
                <a:gd name="T17" fmla="*/ 113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0" h="1599">
                  <a:moveTo>
                    <a:pt x="1600" y="1130"/>
                  </a:moveTo>
                  <a:lnTo>
                    <a:pt x="1131" y="1599"/>
                  </a:lnTo>
                  <a:lnTo>
                    <a:pt x="469" y="1599"/>
                  </a:lnTo>
                  <a:lnTo>
                    <a:pt x="0" y="1130"/>
                  </a:lnTo>
                  <a:lnTo>
                    <a:pt x="0" y="469"/>
                  </a:lnTo>
                  <a:lnTo>
                    <a:pt x="469" y="0"/>
                  </a:lnTo>
                  <a:lnTo>
                    <a:pt x="1131" y="0"/>
                  </a:lnTo>
                  <a:lnTo>
                    <a:pt x="1600" y="469"/>
                  </a:lnTo>
                  <a:lnTo>
                    <a:pt x="1600" y="113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000">
                <a:solidFill>
                  <a:srgbClr val="000000"/>
                </a:solidFill>
                <a:latin typeface="Tahoma"/>
              </a:endParaRPr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91FAE924-98C1-9909-86D1-0E57424FF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6611" y="223289"/>
              <a:ext cx="55075" cy="87301"/>
            </a:xfrm>
            <a:custGeom>
              <a:avLst/>
              <a:gdLst>
                <a:gd name="T0" fmla="*/ 254 w 254"/>
                <a:gd name="T1" fmla="*/ 302 h 403"/>
                <a:gd name="T2" fmla="*/ 206 w 254"/>
                <a:gd name="T3" fmla="*/ 385 h 403"/>
                <a:gd name="T4" fmla="*/ 138 w 254"/>
                <a:gd name="T5" fmla="*/ 403 h 403"/>
                <a:gd name="T6" fmla="*/ 0 w 254"/>
                <a:gd name="T7" fmla="*/ 265 h 403"/>
                <a:gd name="T8" fmla="*/ 0 w 254"/>
                <a:gd name="T9" fmla="*/ 173 h 403"/>
                <a:gd name="T10" fmla="*/ 23 w 254"/>
                <a:gd name="T11" fmla="*/ 150 h 403"/>
                <a:gd name="T12" fmla="*/ 47 w 254"/>
                <a:gd name="T13" fmla="*/ 173 h 403"/>
                <a:gd name="T14" fmla="*/ 47 w 254"/>
                <a:gd name="T15" fmla="*/ 236 h 403"/>
                <a:gd name="T16" fmla="*/ 55 w 254"/>
                <a:gd name="T17" fmla="*/ 244 h 403"/>
                <a:gd name="T18" fmla="*/ 63 w 254"/>
                <a:gd name="T19" fmla="*/ 236 h 403"/>
                <a:gd name="T20" fmla="*/ 63 w 254"/>
                <a:gd name="T21" fmla="*/ 52 h 403"/>
                <a:gd name="T22" fmla="*/ 81 w 254"/>
                <a:gd name="T23" fmla="*/ 34 h 403"/>
                <a:gd name="T24" fmla="*/ 99 w 254"/>
                <a:gd name="T25" fmla="*/ 52 h 403"/>
                <a:gd name="T26" fmla="*/ 99 w 254"/>
                <a:gd name="T27" fmla="*/ 212 h 403"/>
                <a:gd name="T28" fmla="*/ 107 w 254"/>
                <a:gd name="T29" fmla="*/ 220 h 403"/>
                <a:gd name="T30" fmla="*/ 115 w 254"/>
                <a:gd name="T31" fmla="*/ 212 h 403"/>
                <a:gd name="T32" fmla="*/ 115 w 254"/>
                <a:gd name="T33" fmla="*/ 18 h 403"/>
                <a:gd name="T34" fmla="*/ 133 w 254"/>
                <a:gd name="T35" fmla="*/ 0 h 403"/>
                <a:gd name="T36" fmla="*/ 151 w 254"/>
                <a:gd name="T37" fmla="*/ 18 h 403"/>
                <a:gd name="T38" fmla="*/ 154 w 254"/>
                <a:gd name="T39" fmla="*/ 24 h 403"/>
                <a:gd name="T40" fmla="*/ 151 w 254"/>
                <a:gd name="T41" fmla="*/ 38 h 403"/>
                <a:gd name="T42" fmla="*/ 151 w 254"/>
                <a:gd name="T43" fmla="*/ 194 h 403"/>
                <a:gd name="T44" fmla="*/ 159 w 254"/>
                <a:gd name="T45" fmla="*/ 202 h 403"/>
                <a:gd name="T46" fmla="*/ 167 w 254"/>
                <a:gd name="T47" fmla="*/ 194 h 403"/>
                <a:gd name="T48" fmla="*/ 167 w 254"/>
                <a:gd name="T49" fmla="*/ 38 h 403"/>
                <a:gd name="T50" fmla="*/ 185 w 254"/>
                <a:gd name="T51" fmla="*/ 20 h 403"/>
                <a:gd name="T52" fmla="*/ 203 w 254"/>
                <a:gd name="T53" fmla="*/ 38 h 403"/>
                <a:gd name="T54" fmla="*/ 203 w 254"/>
                <a:gd name="T55" fmla="*/ 212 h 403"/>
                <a:gd name="T56" fmla="*/ 211 w 254"/>
                <a:gd name="T57" fmla="*/ 220 h 403"/>
                <a:gd name="T58" fmla="*/ 219 w 254"/>
                <a:gd name="T59" fmla="*/ 212 h 403"/>
                <a:gd name="T60" fmla="*/ 219 w 254"/>
                <a:gd name="T61" fmla="*/ 78 h 403"/>
                <a:gd name="T62" fmla="*/ 236 w 254"/>
                <a:gd name="T63" fmla="*/ 60 h 403"/>
                <a:gd name="T64" fmla="*/ 254 w 254"/>
                <a:gd name="T65" fmla="*/ 78 h 403"/>
                <a:gd name="T66" fmla="*/ 254 w 254"/>
                <a:gd name="T67" fmla="*/ 30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4" h="403">
                  <a:moveTo>
                    <a:pt x="254" y="302"/>
                  </a:moveTo>
                  <a:cubicBezTo>
                    <a:pt x="254" y="336"/>
                    <a:pt x="236" y="368"/>
                    <a:pt x="206" y="385"/>
                  </a:cubicBezTo>
                  <a:cubicBezTo>
                    <a:pt x="185" y="397"/>
                    <a:pt x="162" y="403"/>
                    <a:pt x="138" y="403"/>
                  </a:cubicBezTo>
                  <a:cubicBezTo>
                    <a:pt x="62" y="403"/>
                    <a:pt x="0" y="341"/>
                    <a:pt x="0" y="265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60"/>
                    <a:pt x="10" y="150"/>
                    <a:pt x="23" y="150"/>
                  </a:cubicBezTo>
                  <a:cubicBezTo>
                    <a:pt x="36" y="150"/>
                    <a:pt x="47" y="160"/>
                    <a:pt x="47" y="173"/>
                  </a:cubicBezTo>
                  <a:cubicBezTo>
                    <a:pt x="47" y="236"/>
                    <a:pt x="47" y="236"/>
                    <a:pt x="47" y="236"/>
                  </a:cubicBezTo>
                  <a:cubicBezTo>
                    <a:pt x="47" y="240"/>
                    <a:pt x="50" y="244"/>
                    <a:pt x="55" y="244"/>
                  </a:cubicBezTo>
                  <a:cubicBezTo>
                    <a:pt x="59" y="244"/>
                    <a:pt x="63" y="240"/>
                    <a:pt x="63" y="236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42"/>
                    <a:pt x="71" y="34"/>
                    <a:pt x="81" y="34"/>
                  </a:cubicBezTo>
                  <a:cubicBezTo>
                    <a:pt x="91" y="34"/>
                    <a:pt x="99" y="42"/>
                    <a:pt x="99" y="52"/>
                  </a:cubicBezTo>
                  <a:cubicBezTo>
                    <a:pt x="99" y="212"/>
                    <a:pt x="99" y="212"/>
                    <a:pt x="99" y="212"/>
                  </a:cubicBezTo>
                  <a:cubicBezTo>
                    <a:pt x="99" y="216"/>
                    <a:pt x="102" y="220"/>
                    <a:pt x="107" y="220"/>
                  </a:cubicBezTo>
                  <a:cubicBezTo>
                    <a:pt x="111" y="220"/>
                    <a:pt x="115" y="216"/>
                    <a:pt x="115" y="212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8"/>
                    <a:pt x="123" y="0"/>
                    <a:pt x="133" y="0"/>
                  </a:cubicBezTo>
                  <a:cubicBezTo>
                    <a:pt x="143" y="0"/>
                    <a:pt x="151" y="8"/>
                    <a:pt x="151" y="18"/>
                  </a:cubicBezTo>
                  <a:cubicBezTo>
                    <a:pt x="151" y="21"/>
                    <a:pt x="152" y="23"/>
                    <a:pt x="154" y="24"/>
                  </a:cubicBezTo>
                  <a:cubicBezTo>
                    <a:pt x="152" y="29"/>
                    <a:pt x="151" y="33"/>
                    <a:pt x="151" y="38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51" y="198"/>
                    <a:pt x="154" y="202"/>
                    <a:pt x="159" y="202"/>
                  </a:cubicBezTo>
                  <a:cubicBezTo>
                    <a:pt x="163" y="202"/>
                    <a:pt x="167" y="198"/>
                    <a:pt x="167" y="194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28"/>
                    <a:pt x="175" y="20"/>
                    <a:pt x="185" y="20"/>
                  </a:cubicBezTo>
                  <a:cubicBezTo>
                    <a:pt x="194" y="20"/>
                    <a:pt x="203" y="28"/>
                    <a:pt x="203" y="38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203" y="216"/>
                    <a:pt x="206" y="220"/>
                    <a:pt x="211" y="220"/>
                  </a:cubicBezTo>
                  <a:cubicBezTo>
                    <a:pt x="215" y="220"/>
                    <a:pt x="219" y="216"/>
                    <a:pt x="219" y="212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19" y="68"/>
                    <a:pt x="227" y="60"/>
                    <a:pt x="236" y="60"/>
                  </a:cubicBezTo>
                  <a:cubicBezTo>
                    <a:pt x="246" y="60"/>
                    <a:pt x="254" y="68"/>
                    <a:pt x="254" y="78"/>
                  </a:cubicBezTo>
                  <a:cubicBezTo>
                    <a:pt x="254" y="302"/>
                    <a:pt x="254" y="302"/>
                    <a:pt x="254" y="3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8360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9F241-F573-9F27-B4F6-74C0673B42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5517" y="210568"/>
            <a:ext cx="4898003" cy="540000"/>
          </a:xfrm>
        </p:spPr>
        <p:txBody>
          <a:bodyPr/>
          <a:lstStyle/>
          <a:p>
            <a:r>
              <a:rPr lang="en-GB" sz="3200" dirty="0"/>
              <a:t>Learning Objectives: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8C1EB1-6906-AA38-AC90-2681587C5533}"/>
              </a:ext>
            </a:extLst>
          </p:cNvPr>
          <p:cNvSpPr/>
          <p:nvPr/>
        </p:nvSpPr>
        <p:spPr>
          <a:xfrm>
            <a:off x="629240" y="2897388"/>
            <a:ext cx="1432076" cy="1238956"/>
          </a:xfrm>
          <a:prstGeom prst="rect">
            <a:avLst/>
          </a:prstGeom>
          <a:solidFill>
            <a:srgbClr val="008E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Migraine Burden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D6E9A4-0ACF-BEA8-9346-073FB40DF696}"/>
              </a:ext>
            </a:extLst>
          </p:cNvPr>
          <p:cNvSpPr/>
          <p:nvPr/>
        </p:nvSpPr>
        <p:spPr>
          <a:xfrm>
            <a:off x="2061316" y="2487577"/>
            <a:ext cx="1639345" cy="1232353"/>
          </a:xfrm>
          <a:prstGeom prst="rect">
            <a:avLst/>
          </a:prstGeom>
          <a:solidFill>
            <a:srgbClr val="008E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Migraine Diagnosis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1BBD9E62-8CB0-DBDB-8E4E-5E03418D178E}"/>
              </a:ext>
            </a:extLst>
          </p:cNvPr>
          <p:cNvSpPr/>
          <p:nvPr/>
        </p:nvSpPr>
        <p:spPr>
          <a:xfrm>
            <a:off x="3700661" y="1987762"/>
            <a:ext cx="1516627" cy="1352226"/>
          </a:xfrm>
          <a:prstGeom prst="flowChartProcess">
            <a:avLst/>
          </a:prstGeom>
          <a:solidFill>
            <a:srgbClr val="008E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Understanding the Science</a:t>
            </a:r>
          </a:p>
          <a:p>
            <a:pPr algn="ctr"/>
            <a:r>
              <a:rPr lang="en-GB" sz="1600" dirty="0"/>
              <a:t> of Migraine</a:t>
            </a: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775A979A-7A8A-549D-ECC1-B82D89C75187}"/>
              </a:ext>
            </a:extLst>
          </p:cNvPr>
          <p:cNvSpPr/>
          <p:nvPr/>
        </p:nvSpPr>
        <p:spPr>
          <a:xfrm>
            <a:off x="5217287" y="1483528"/>
            <a:ext cx="1516627" cy="1424104"/>
          </a:xfrm>
          <a:prstGeom prst="flowChartProcess">
            <a:avLst/>
          </a:prstGeom>
          <a:solidFill>
            <a:srgbClr val="008E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/>
              <a:t>Overview of  Acute &amp;</a:t>
            </a:r>
          </a:p>
          <a:p>
            <a:pPr algn="ctr"/>
            <a:r>
              <a:rPr lang="en-GB" sz="1500" dirty="0"/>
              <a:t>Preventive treatments</a:t>
            </a:r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0B24B22F-FE7C-D6A4-999A-AA400DCFCB22}"/>
              </a:ext>
            </a:extLst>
          </p:cNvPr>
          <p:cNvSpPr/>
          <p:nvPr/>
        </p:nvSpPr>
        <p:spPr>
          <a:xfrm>
            <a:off x="6733915" y="1063473"/>
            <a:ext cx="1630858" cy="1424104"/>
          </a:xfrm>
          <a:prstGeom prst="flowChartProcess">
            <a:avLst/>
          </a:prstGeom>
          <a:solidFill>
            <a:srgbClr val="008E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/>
              <a:t>The ‘</a:t>
            </a:r>
            <a:r>
              <a:rPr lang="en-GB" sz="1500" dirty="0" err="1"/>
              <a:t>Gepants</a:t>
            </a:r>
            <a:r>
              <a:rPr lang="en-GB" sz="1500" dirty="0"/>
              <a:t>’ – </a:t>
            </a:r>
          </a:p>
          <a:p>
            <a:pPr algn="ctr"/>
            <a:r>
              <a:rPr lang="en-GB" sz="1500" dirty="0"/>
              <a:t>Targeted Therapies </a:t>
            </a:r>
          </a:p>
          <a:p>
            <a:pPr algn="ctr"/>
            <a:r>
              <a:rPr lang="en-GB" sz="1500" dirty="0"/>
              <a:t>In Primary Care</a:t>
            </a:r>
          </a:p>
        </p:txBody>
      </p:sp>
    </p:spTree>
    <p:extLst>
      <p:ext uri="{BB962C8B-B14F-4D97-AF65-F5344CB8AC3E}">
        <p14:creationId xmlns:p14="http://schemas.microsoft.com/office/powerpoint/2010/main" val="3651455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CBBF7FD-26B4-95E5-9849-25FDAABA1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291" y="324491"/>
            <a:ext cx="7613827" cy="637794"/>
          </a:xfrm>
        </p:spPr>
        <p:txBody>
          <a:bodyPr>
            <a:noAutofit/>
          </a:bodyPr>
          <a:lstStyle/>
          <a:p>
            <a:r>
              <a:rPr lang="en-GB" sz="1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305: Rimegepant demonstrated a reduction in MMD, starting at Week 1 and continuing through to Week 12 versus placebo</a:t>
            </a:r>
            <a:r>
              <a:rPr lang="en-GB" sz="180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1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87D1604-B5A7-F71E-79E6-7BCCFA606DFB}"/>
              </a:ext>
            </a:extLst>
          </p:cNvPr>
          <p:cNvSpPr txBox="1"/>
          <p:nvPr/>
        </p:nvSpPr>
        <p:spPr bwMode="gray">
          <a:xfrm>
            <a:off x="6116241" y="5267325"/>
            <a:ext cx="0" cy="0"/>
          </a:xfrm>
          <a:prstGeom prst="rect">
            <a:avLst/>
          </a:prstGeom>
        </p:spPr>
        <p:txBody>
          <a:bodyPr wrap="none" lIns="34290" tIns="34290" rIns="34290" bIns="34290" rtlCol="0">
            <a:noAutofit/>
          </a:bodyPr>
          <a:lstStyle/>
          <a:p>
            <a:pPr marL="128588" indent="-128588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EEB1690-CD5E-B4B4-C65F-DFAAE0FC66B0}"/>
              </a:ext>
            </a:extLst>
          </p:cNvPr>
          <p:cNvSpPr txBox="1"/>
          <p:nvPr/>
        </p:nvSpPr>
        <p:spPr bwMode="gray">
          <a:xfrm>
            <a:off x="922415" y="-225188"/>
            <a:ext cx="0" cy="0"/>
          </a:xfrm>
          <a:prstGeom prst="rect">
            <a:avLst/>
          </a:prstGeom>
        </p:spPr>
        <p:txBody>
          <a:bodyPr wrap="none" lIns="34290" tIns="34290" rIns="34290" bIns="34290" rtlCol="0">
            <a:noAutofit/>
          </a:bodyPr>
          <a:lstStyle/>
          <a:p>
            <a:pPr marL="128588" indent="-128588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E38A0A5-45E4-BE29-5748-B6B626824FBC}"/>
              </a:ext>
            </a:extLst>
          </p:cNvPr>
          <p:cNvGrpSpPr/>
          <p:nvPr/>
        </p:nvGrpSpPr>
        <p:grpSpPr>
          <a:xfrm>
            <a:off x="8076855" y="0"/>
            <a:ext cx="1339187" cy="1044572"/>
            <a:chOff x="10767552" y="0"/>
            <a:chExt cx="1785582" cy="1392762"/>
          </a:xfrm>
        </p:grpSpPr>
        <p:sp>
          <p:nvSpPr>
            <p:cNvPr id="33" name="Freeform: Shape 46">
              <a:extLst>
                <a:ext uri="{FF2B5EF4-FFF2-40B4-BE49-F238E27FC236}">
                  <a16:creationId xmlns:a16="http://schemas.microsoft.com/office/drawing/2014/main" id="{22EC8597-D03D-85C7-B264-56BD16508D9D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 dirty="0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CF4FDD78-8226-F842-0A72-83FEBAC05D2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38" name="Graphic 16">
                <a:extLst>
                  <a:ext uri="{FF2B5EF4-FFF2-40B4-BE49-F238E27FC236}">
                    <a16:creationId xmlns:a16="http://schemas.microsoft.com/office/drawing/2014/main" id="{BF0CA972-CE8D-B758-BFA5-59CD03B74513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dirty="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F4E9BB5F-CCE9-6F4E-E145-D41B5D6F8E45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3" name="Freeform 5">
                  <a:extLst>
                    <a:ext uri="{FF2B5EF4-FFF2-40B4-BE49-F238E27FC236}">
                      <a16:creationId xmlns:a16="http://schemas.microsoft.com/office/drawing/2014/main" id="{4EF99353-D713-2561-5442-5FC243DE2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 dirty="0">
                    <a:highlight>
                      <a:srgbClr val="FF00FF"/>
                    </a:highlight>
                  </a:endParaRPr>
                </a:p>
              </p:txBody>
            </p:sp>
            <p:sp>
              <p:nvSpPr>
                <p:cNvPr id="44" name="Freeform 5">
                  <a:extLst>
                    <a:ext uri="{FF2B5EF4-FFF2-40B4-BE49-F238E27FC236}">
                      <a16:creationId xmlns:a16="http://schemas.microsoft.com/office/drawing/2014/main" id="{BFA98486-18F1-3364-842F-079DCEF6C3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 dirty="0">
                    <a:highlight>
                      <a:srgbClr val="FF00FF"/>
                    </a:highlight>
                  </a:endParaRPr>
                </a:p>
              </p:txBody>
            </p:sp>
          </p:grpSp>
          <p:sp>
            <p:nvSpPr>
              <p:cNvPr id="40" name="Freeform 12">
                <a:extLst>
                  <a:ext uri="{FF2B5EF4-FFF2-40B4-BE49-F238E27FC236}">
                    <a16:creationId xmlns:a16="http://schemas.microsoft.com/office/drawing/2014/main" id="{CD08A6F4-5EBC-5ABA-086D-0316EE616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 dirty="0">
                  <a:highlight>
                    <a:srgbClr val="FF00FF"/>
                  </a:highlight>
                </a:endParaRPr>
              </a:p>
            </p:txBody>
          </p:sp>
          <p:sp>
            <p:nvSpPr>
              <p:cNvPr id="42" name="Freeform 10">
                <a:extLst>
                  <a:ext uri="{FF2B5EF4-FFF2-40B4-BE49-F238E27FC236}">
                    <a16:creationId xmlns:a16="http://schemas.microsoft.com/office/drawing/2014/main" id="{9B568745-BFCF-1817-5C6B-438C5F992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 dirty="0">
                  <a:highlight>
                    <a:srgbClr val="FF00FF"/>
                  </a:highlight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795E170-07C8-EFAF-309C-74384A7B5EE0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Preventive</a:t>
              </a:r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732DFF67-4F71-AB51-BAA2-9C0BCF383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3643" y="193612"/>
              <a:ext cx="145653" cy="145563"/>
            </a:xfrm>
            <a:custGeom>
              <a:avLst/>
              <a:gdLst>
                <a:gd name="T0" fmla="*/ 1600 w 1600"/>
                <a:gd name="T1" fmla="*/ 1130 h 1599"/>
                <a:gd name="T2" fmla="*/ 1131 w 1600"/>
                <a:gd name="T3" fmla="*/ 1599 h 1599"/>
                <a:gd name="T4" fmla="*/ 469 w 1600"/>
                <a:gd name="T5" fmla="*/ 1599 h 1599"/>
                <a:gd name="T6" fmla="*/ 0 w 1600"/>
                <a:gd name="T7" fmla="*/ 1130 h 1599"/>
                <a:gd name="T8" fmla="*/ 0 w 1600"/>
                <a:gd name="T9" fmla="*/ 469 h 1599"/>
                <a:gd name="T10" fmla="*/ 469 w 1600"/>
                <a:gd name="T11" fmla="*/ 0 h 1599"/>
                <a:gd name="T12" fmla="*/ 1131 w 1600"/>
                <a:gd name="T13" fmla="*/ 0 h 1599"/>
                <a:gd name="T14" fmla="*/ 1600 w 1600"/>
                <a:gd name="T15" fmla="*/ 469 h 1599"/>
                <a:gd name="T16" fmla="*/ 1600 w 1600"/>
                <a:gd name="T17" fmla="*/ 113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0" h="1599">
                  <a:moveTo>
                    <a:pt x="1600" y="1130"/>
                  </a:moveTo>
                  <a:lnTo>
                    <a:pt x="1131" y="1599"/>
                  </a:lnTo>
                  <a:lnTo>
                    <a:pt x="469" y="1599"/>
                  </a:lnTo>
                  <a:lnTo>
                    <a:pt x="0" y="1130"/>
                  </a:lnTo>
                  <a:lnTo>
                    <a:pt x="0" y="469"/>
                  </a:lnTo>
                  <a:lnTo>
                    <a:pt x="469" y="0"/>
                  </a:lnTo>
                  <a:lnTo>
                    <a:pt x="1131" y="0"/>
                  </a:lnTo>
                  <a:lnTo>
                    <a:pt x="1600" y="469"/>
                  </a:lnTo>
                  <a:lnTo>
                    <a:pt x="1600" y="113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000" dirty="0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C440493E-CC0D-D168-70A1-A0F530B59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6611" y="223289"/>
              <a:ext cx="55075" cy="87301"/>
            </a:xfrm>
            <a:custGeom>
              <a:avLst/>
              <a:gdLst>
                <a:gd name="T0" fmla="*/ 254 w 254"/>
                <a:gd name="T1" fmla="*/ 302 h 403"/>
                <a:gd name="T2" fmla="*/ 206 w 254"/>
                <a:gd name="T3" fmla="*/ 385 h 403"/>
                <a:gd name="T4" fmla="*/ 138 w 254"/>
                <a:gd name="T5" fmla="*/ 403 h 403"/>
                <a:gd name="T6" fmla="*/ 0 w 254"/>
                <a:gd name="T7" fmla="*/ 265 h 403"/>
                <a:gd name="T8" fmla="*/ 0 w 254"/>
                <a:gd name="T9" fmla="*/ 173 h 403"/>
                <a:gd name="T10" fmla="*/ 23 w 254"/>
                <a:gd name="T11" fmla="*/ 150 h 403"/>
                <a:gd name="T12" fmla="*/ 47 w 254"/>
                <a:gd name="T13" fmla="*/ 173 h 403"/>
                <a:gd name="T14" fmla="*/ 47 w 254"/>
                <a:gd name="T15" fmla="*/ 236 h 403"/>
                <a:gd name="T16" fmla="*/ 55 w 254"/>
                <a:gd name="T17" fmla="*/ 244 h 403"/>
                <a:gd name="T18" fmla="*/ 63 w 254"/>
                <a:gd name="T19" fmla="*/ 236 h 403"/>
                <a:gd name="T20" fmla="*/ 63 w 254"/>
                <a:gd name="T21" fmla="*/ 52 h 403"/>
                <a:gd name="T22" fmla="*/ 81 w 254"/>
                <a:gd name="T23" fmla="*/ 34 h 403"/>
                <a:gd name="T24" fmla="*/ 99 w 254"/>
                <a:gd name="T25" fmla="*/ 52 h 403"/>
                <a:gd name="T26" fmla="*/ 99 w 254"/>
                <a:gd name="T27" fmla="*/ 212 h 403"/>
                <a:gd name="T28" fmla="*/ 107 w 254"/>
                <a:gd name="T29" fmla="*/ 220 h 403"/>
                <a:gd name="T30" fmla="*/ 115 w 254"/>
                <a:gd name="T31" fmla="*/ 212 h 403"/>
                <a:gd name="T32" fmla="*/ 115 w 254"/>
                <a:gd name="T33" fmla="*/ 18 h 403"/>
                <a:gd name="T34" fmla="*/ 133 w 254"/>
                <a:gd name="T35" fmla="*/ 0 h 403"/>
                <a:gd name="T36" fmla="*/ 151 w 254"/>
                <a:gd name="T37" fmla="*/ 18 h 403"/>
                <a:gd name="T38" fmla="*/ 154 w 254"/>
                <a:gd name="T39" fmla="*/ 24 h 403"/>
                <a:gd name="T40" fmla="*/ 151 w 254"/>
                <a:gd name="T41" fmla="*/ 38 h 403"/>
                <a:gd name="T42" fmla="*/ 151 w 254"/>
                <a:gd name="T43" fmla="*/ 194 h 403"/>
                <a:gd name="T44" fmla="*/ 159 w 254"/>
                <a:gd name="T45" fmla="*/ 202 h 403"/>
                <a:gd name="T46" fmla="*/ 167 w 254"/>
                <a:gd name="T47" fmla="*/ 194 h 403"/>
                <a:gd name="T48" fmla="*/ 167 w 254"/>
                <a:gd name="T49" fmla="*/ 38 h 403"/>
                <a:gd name="T50" fmla="*/ 185 w 254"/>
                <a:gd name="T51" fmla="*/ 20 h 403"/>
                <a:gd name="T52" fmla="*/ 203 w 254"/>
                <a:gd name="T53" fmla="*/ 38 h 403"/>
                <a:gd name="T54" fmla="*/ 203 w 254"/>
                <a:gd name="T55" fmla="*/ 212 h 403"/>
                <a:gd name="T56" fmla="*/ 211 w 254"/>
                <a:gd name="T57" fmla="*/ 220 h 403"/>
                <a:gd name="T58" fmla="*/ 219 w 254"/>
                <a:gd name="T59" fmla="*/ 212 h 403"/>
                <a:gd name="T60" fmla="*/ 219 w 254"/>
                <a:gd name="T61" fmla="*/ 78 h 403"/>
                <a:gd name="T62" fmla="*/ 236 w 254"/>
                <a:gd name="T63" fmla="*/ 60 h 403"/>
                <a:gd name="T64" fmla="*/ 254 w 254"/>
                <a:gd name="T65" fmla="*/ 78 h 403"/>
                <a:gd name="T66" fmla="*/ 254 w 254"/>
                <a:gd name="T67" fmla="*/ 30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4" h="403">
                  <a:moveTo>
                    <a:pt x="254" y="302"/>
                  </a:moveTo>
                  <a:cubicBezTo>
                    <a:pt x="254" y="336"/>
                    <a:pt x="236" y="368"/>
                    <a:pt x="206" y="385"/>
                  </a:cubicBezTo>
                  <a:cubicBezTo>
                    <a:pt x="185" y="397"/>
                    <a:pt x="162" y="403"/>
                    <a:pt x="138" y="403"/>
                  </a:cubicBezTo>
                  <a:cubicBezTo>
                    <a:pt x="62" y="403"/>
                    <a:pt x="0" y="341"/>
                    <a:pt x="0" y="265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60"/>
                    <a:pt x="10" y="150"/>
                    <a:pt x="23" y="150"/>
                  </a:cubicBezTo>
                  <a:cubicBezTo>
                    <a:pt x="36" y="150"/>
                    <a:pt x="47" y="160"/>
                    <a:pt x="47" y="173"/>
                  </a:cubicBezTo>
                  <a:cubicBezTo>
                    <a:pt x="47" y="236"/>
                    <a:pt x="47" y="236"/>
                    <a:pt x="47" y="236"/>
                  </a:cubicBezTo>
                  <a:cubicBezTo>
                    <a:pt x="47" y="240"/>
                    <a:pt x="50" y="244"/>
                    <a:pt x="55" y="244"/>
                  </a:cubicBezTo>
                  <a:cubicBezTo>
                    <a:pt x="59" y="244"/>
                    <a:pt x="63" y="240"/>
                    <a:pt x="63" y="236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42"/>
                    <a:pt x="71" y="34"/>
                    <a:pt x="81" y="34"/>
                  </a:cubicBezTo>
                  <a:cubicBezTo>
                    <a:pt x="91" y="34"/>
                    <a:pt x="99" y="42"/>
                    <a:pt x="99" y="52"/>
                  </a:cubicBezTo>
                  <a:cubicBezTo>
                    <a:pt x="99" y="212"/>
                    <a:pt x="99" y="212"/>
                    <a:pt x="99" y="212"/>
                  </a:cubicBezTo>
                  <a:cubicBezTo>
                    <a:pt x="99" y="216"/>
                    <a:pt x="102" y="220"/>
                    <a:pt x="107" y="220"/>
                  </a:cubicBezTo>
                  <a:cubicBezTo>
                    <a:pt x="111" y="220"/>
                    <a:pt x="115" y="216"/>
                    <a:pt x="115" y="212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8"/>
                    <a:pt x="123" y="0"/>
                    <a:pt x="133" y="0"/>
                  </a:cubicBezTo>
                  <a:cubicBezTo>
                    <a:pt x="143" y="0"/>
                    <a:pt x="151" y="8"/>
                    <a:pt x="151" y="18"/>
                  </a:cubicBezTo>
                  <a:cubicBezTo>
                    <a:pt x="151" y="21"/>
                    <a:pt x="152" y="23"/>
                    <a:pt x="154" y="24"/>
                  </a:cubicBezTo>
                  <a:cubicBezTo>
                    <a:pt x="152" y="29"/>
                    <a:pt x="151" y="33"/>
                    <a:pt x="151" y="38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51" y="198"/>
                    <a:pt x="154" y="202"/>
                    <a:pt x="159" y="202"/>
                  </a:cubicBezTo>
                  <a:cubicBezTo>
                    <a:pt x="163" y="202"/>
                    <a:pt x="167" y="198"/>
                    <a:pt x="167" y="194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28"/>
                    <a:pt x="175" y="20"/>
                    <a:pt x="185" y="20"/>
                  </a:cubicBezTo>
                  <a:cubicBezTo>
                    <a:pt x="194" y="20"/>
                    <a:pt x="203" y="28"/>
                    <a:pt x="203" y="38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203" y="216"/>
                    <a:pt x="206" y="220"/>
                    <a:pt x="211" y="220"/>
                  </a:cubicBezTo>
                  <a:cubicBezTo>
                    <a:pt x="215" y="220"/>
                    <a:pt x="219" y="216"/>
                    <a:pt x="219" y="212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19" y="68"/>
                    <a:pt x="227" y="60"/>
                    <a:pt x="236" y="60"/>
                  </a:cubicBezTo>
                  <a:cubicBezTo>
                    <a:pt x="246" y="60"/>
                    <a:pt x="254" y="68"/>
                    <a:pt x="254" y="78"/>
                  </a:cubicBezTo>
                  <a:cubicBezTo>
                    <a:pt x="254" y="302"/>
                    <a:pt x="254" y="302"/>
                    <a:pt x="254" y="3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00" dirty="0"/>
            </a:p>
          </p:txBody>
        </p:sp>
      </p:grp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5CD42ABC-72B0-B649-E883-AE056257EBDF}"/>
              </a:ext>
            </a:extLst>
          </p:cNvPr>
          <p:cNvSpPr txBox="1">
            <a:spLocks/>
          </p:cNvSpPr>
          <p:nvPr/>
        </p:nvSpPr>
        <p:spPr bwMode="gray">
          <a:xfrm>
            <a:off x="337233" y="4408769"/>
            <a:ext cx="8469630" cy="260604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85000"/>
              </a:lnSpc>
              <a:spcBef>
                <a:spcPts val="200"/>
              </a:spcBef>
              <a:buClr>
                <a:schemeClr val="accent2"/>
              </a:buClr>
              <a:buSzPct val="85000"/>
              <a:buFont typeface="Arial" pitchFamily="34" charset="0"/>
              <a:buNone/>
              <a:tabLst>
                <a:tab pos="174625" algn="r"/>
                <a:tab pos="228600" algn="l"/>
              </a:tabLst>
              <a:defRPr lang="en-US" sz="800" kern="1200" dirty="0">
                <a:solidFill>
                  <a:srgbClr val="A1AAB1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-1698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71450" algn="l" defTabSz="914400" rtl="0" eaLnBrk="1" latinLnBrk="0" hangingPunct="1">
              <a:lnSpc>
                <a:spcPct val="90000"/>
              </a:lnSpc>
              <a:spcBef>
                <a:spcPts val="200"/>
              </a:spcBef>
              <a:buClrTx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9025" indent="-114300" algn="l" defTabSz="914400" rtl="0" eaLnBrk="1" latinLnBrk="0" hangingPunct="1">
              <a:lnSpc>
                <a:spcPct val="90000"/>
              </a:lnSpc>
              <a:spcBef>
                <a:spcPts val="100"/>
              </a:spcBef>
              <a:buClrTx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CI, confidence interval; MMD, monthly migraine days.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1. Croop R, </a:t>
            </a:r>
            <a:r>
              <a:rPr lang="en-GB" sz="675" i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et al</a:t>
            </a:r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GB" sz="675" i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Lancet.</a:t>
            </a:r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 2021;397:51–60.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48A718D-4B61-C25D-F8BC-31AF65F64E0E}"/>
              </a:ext>
            </a:extLst>
          </p:cNvPr>
          <p:cNvSpPr txBox="1"/>
          <p:nvPr/>
        </p:nvSpPr>
        <p:spPr>
          <a:xfrm>
            <a:off x="421020" y="1168338"/>
            <a:ext cx="3260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49.1% achieved  ≥50% reduction from baseline in mean number of moderate or severe migraine days per month during Weeks 9–12</a:t>
            </a:r>
            <a:r>
              <a:rPr lang="en-GB" sz="12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GB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GB" sz="900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CB09855-050D-6C6C-EF6D-F99249B466E9}"/>
              </a:ext>
            </a:extLst>
          </p:cNvPr>
          <p:cNvSpPr txBox="1"/>
          <p:nvPr/>
        </p:nvSpPr>
        <p:spPr>
          <a:xfrm>
            <a:off x="1478510" y="4225818"/>
            <a:ext cx="338357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Adapted from Croop R </a:t>
            </a:r>
            <a:r>
              <a:rPr lang="en-GB" sz="7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 al</a:t>
            </a:r>
            <a:r>
              <a:rPr lang="en-GB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2021. </a:t>
            </a: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B9289825-7D81-36CB-223D-58D6E1AB2021}"/>
              </a:ext>
            </a:extLst>
          </p:cNvPr>
          <p:cNvSpPr/>
          <p:nvPr/>
        </p:nvSpPr>
        <p:spPr>
          <a:xfrm>
            <a:off x="500194" y="2199064"/>
            <a:ext cx="3101768" cy="1993376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863D64BF-D12D-09B5-8982-C6AA8DF5FE2D}"/>
              </a:ext>
            </a:extLst>
          </p:cNvPr>
          <p:cNvSpPr/>
          <p:nvPr/>
        </p:nvSpPr>
        <p:spPr>
          <a:xfrm>
            <a:off x="2007920" y="3320635"/>
            <a:ext cx="413931" cy="5530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E5225EFD-802D-BEE8-1140-45D8C6D2B4C7}"/>
              </a:ext>
            </a:extLst>
          </p:cNvPr>
          <p:cNvSpPr/>
          <p:nvPr/>
        </p:nvSpPr>
        <p:spPr>
          <a:xfrm>
            <a:off x="1332384" y="3234604"/>
            <a:ext cx="413931" cy="6390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D638F3C-06D4-FBE3-F35B-C647503BDECA}"/>
              </a:ext>
            </a:extLst>
          </p:cNvPr>
          <p:cNvSpPr txBox="1"/>
          <p:nvPr/>
        </p:nvSpPr>
        <p:spPr>
          <a:xfrm>
            <a:off x="1728479" y="3042722"/>
            <a:ext cx="10418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41.5%</a:t>
            </a:r>
          </a:p>
          <a:p>
            <a:pPr algn="ct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(95% CI: 36 to 47)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44F0109-0255-06BA-A399-F1ABEB61644F}"/>
              </a:ext>
            </a:extLst>
          </p:cNvPr>
          <p:cNvSpPr txBox="1"/>
          <p:nvPr/>
        </p:nvSpPr>
        <p:spPr>
          <a:xfrm>
            <a:off x="1062143" y="2904858"/>
            <a:ext cx="9929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49.1%</a:t>
            </a:r>
          </a:p>
          <a:p>
            <a:pPr algn="ct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(95% CI: 44 to 54)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612ED55-6986-06C4-9778-A5381C07CCA8}"/>
              </a:ext>
            </a:extLst>
          </p:cNvPr>
          <p:cNvSpPr txBox="1"/>
          <p:nvPr/>
        </p:nvSpPr>
        <p:spPr>
          <a:xfrm>
            <a:off x="931225" y="3788463"/>
            <a:ext cx="23130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0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46B19A8-AB19-C9E9-B927-AB7E2F93CDA0}"/>
              </a:ext>
            </a:extLst>
          </p:cNvPr>
          <p:cNvSpPr txBox="1"/>
          <p:nvPr/>
        </p:nvSpPr>
        <p:spPr>
          <a:xfrm>
            <a:off x="866257" y="3520542"/>
            <a:ext cx="29627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20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F8E3CAD-1B1B-6394-EEFF-191B84166C00}"/>
              </a:ext>
            </a:extLst>
          </p:cNvPr>
          <p:cNvSpPr txBox="1"/>
          <p:nvPr/>
        </p:nvSpPr>
        <p:spPr>
          <a:xfrm>
            <a:off x="866257" y="3252621"/>
            <a:ext cx="29627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40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E4E8B6F-7425-6240-7119-AF8EE1897D2F}"/>
              </a:ext>
            </a:extLst>
          </p:cNvPr>
          <p:cNvSpPr txBox="1"/>
          <p:nvPr/>
        </p:nvSpPr>
        <p:spPr>
          <a:xfrm>
            <a:off x="866257" y="2984700"/>
            <a:ext cx="29627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60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3B42680-FC1D-0DEE-86EB-E7D02E3201C9}"/>
              </a:ext>
            </a:extLst>
          </p:cNvPr>
          <p:cNvSpPr txBox="1"/>
          <p:nvPr/>
        </p:nvSpPr>
        <p:spPr>
          <a:xfrm>
            <a:off x="866257" y="2716779"/>
            <a:ext cx="29627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80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F32E1D2-A2A0-A6A0-1632-30833EA96C0F}"/>
              </a:ext>
            </a:extLst>
          </p:cNvPr>
          <p:cNvSpPr txBox="1"/>
          <p:nvPr/>
        </p:nvSpPr>
        <p:spPr>
          <a:xfrm>
            <a:off x="825772" y="2448858"/>
            <a:ext cx="33675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100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0B6CA2BD-1EF2-D5E4-1234-F8C8F5493D68}"/>
              </a:ext>
            </a:extLst>
          </p:cNvPr>
          <p:cNvCxnSpPr>
            <a:cxnSpLocks/>
          </p:cNvCxnSpPr>
          <p:nvPr/>
        </p:nvCxnSpPr>
        <p:spPr>
          <a:xfrm>
            <a:off x="1133082" y="2544651"/>
            <a:ext cx="0" cy="1339604"/>
          </a:xfrm>
          <a:prstGeom prst="line">
            <a:avLst/>
          </a:prstGeom>
          <a:ln>
            <a:solidFill>
              <a:srgbClr val="7073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61F6AE8-1257-FC81-4AF0-3AEE92BEA5BA}"/>
              </a:ext>
            </a:extLst>
          </p:cNvPr>
          <p:cNvSpPr txBox="1"/>
          <p:nvPr/>
        </p:nvSpPr>
        <p:spPr>
          <a:xfrm rot="16200000">
            <a:off x="83938" y="3100332"/>
            <a:ext cx="133960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rgbClr val="00B050"/>
                </a:solidFill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Percentage of participants, %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42267D92-D823-B098-EFA7-27818BD6B6ED}"/>
              </a:ext>
            </a:extLst>
          </p:cNvPr>
          <p:cNvCxnSpPr>
            <a:cxnSpLocks/>
          </p:cNvCxnSpPr>
          <p:nvPr/>
        </p:nvCxnSpPr>
        <p:spPr>
          <a:xfrm>
            <a:off x="1129108" y="3874007"/>
            <a:ext cx="1534016" cy="0"/>
          </a:xfrm>
          <a:prstGeom prst="line">
            <a:avLst/>
          </a:prstGeom>
          <a:ln>
            <a:solidFill>
              <a:srgbClr val="7073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34DB4A0C-83BD-7735-1C62-6D294C82B813}"/>
              </a:ext>
            </a:extLst>
          </p:cNvPr>
          <p:cNvSpPr txBox="1"/>
          <p:nvPr/>
        </p:nvSpPr>
        <p:spPr>
          <a:xfrm>
            <a:off x="1963328" y="3862651"/>
            <a:ext cx="51971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n=144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7B3857D-78F8-AD90-A201-798993037DEE}"/>
              </a:ext>
            </a:extLst>
          </p:cNvPr>
          <p:cNvSpPr txBox="1"/>
          <p:nvPr/>
        </p:nvSpPr>
        <p:spPr>
          <a:xfrm>
            <a:off x="1287659" y="3853755"/>
            <a:ext cx="50139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n=171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C41EFA1-539C-D415-9738-AC0FA5F2F0D6}"/>
              </a:ext>
            </a:extLst>
          </p:cNvPr>
          <p:cNvSpPr txBox="1"/>
          <p:nvPr/>
        </p:nvSpPr>
        <p:spPr>
          <a:xfrm>
            <a:off x="1394595" y="2300595"/>
            <a:ext cx="961885" cy="4385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750" dirty="0">
                <a:solidFill>
                  <a:schemeClr val="tx1"/>
                </a:solidFill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7.6% difference, p=0.044</a:t>
            </a:r>
          </a:p>
          <a:p>
            <a:pPr algn="ctr"/>
            <a:r>
              <a:rPr lang="en-GB" sz="750" dirty="0">
                <a:solidFill>
                  <a:schemeClr val="tx1"/>
                </a:solidFill>
                <a:latin typeface="+mj-lt"/>
                <a:ea typeface="Noto Sans" panose="020B0502040504020204" pitchFamily="34" charset="0"/>
                <a:cs typeface="Noto Sans" panose="020B0502040504020204" pitchFamily="34" charset="0"/>
              </a:rPr>
              <a:t>(95% Cl: 0, 15)​</a:t>
            </a:r>
          </a:p>
        </p:txBody>
      </p:sp>
      <p:sp>
        <p:nvSpPr>
          <p:cNvPr id="109" name="Left Brace 108">
            <a:extLst>
              <a:ext uri="{FF2B5EF4-FFF2-40B4-BE49-F238E27FC236}">
                <a16:creationId xmlns:a16="http://schemas.microsoft.com/office/drawing/2014/main" id="{8D43A6CF-C3BD-9F8E-8A91-57A650A575AC}"/>
              </a:ext>
            </a:extLst>
          </p:cNvPr>
          <p:cNvSpPr/>
          <p:nvPr/>
        </p:nvSpPr>
        <p:spPr>
          <a:xfrm rot="5400000">
            <a:off x="1770351" y="2448878"/>
            <a:ext cx="210374" cy="732392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rgbClr val="7073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750" dirty="0">
              <a:latin typeface="+mj-lt"/>
            </a:endParaRP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03A1F2B8-81FC-B099-DF37-4288FC87ED0D}"/>
              </a:ext>
            </a:extLst>
          </p:cNvPr>
          <p:cNvGrpSpPr/>
          <p:nvPr/>
        </p:nvGrpSpPr>
        <p:grpSpPr>
          <a:xfrm>
            <a:off x="2511183" y="2258122"/>
            <a:ext cx="1011545" cy="496047"/>
            <a:chOff x="3455905" y="3061136"/>
            <a:chExt cx="1348727" cy="66139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4720C17E-9FA5-B739-E226-E606E0B9FB42}"/>
                </a:ext>
              </a:extLst>
            </p:cNvPr>
            <p:cNvGrpSpPr/>
            <p:nvPr/>
          </p:nvGrpSpPr>
          <p:grpSpPr>
            <a:xfrm>
              <a:off x="3529426" y="3061136"/>
              <a:ext cx="1275206" cy="661395"/>
              <a:chOff x="4408454" y="2883792"/>
              <a:chExt cx="1600557" cy="727982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8ACEC113-3638-F864-9711-F3483647ACF5}"/>
                  </a:ext>
                </a:extLst>
              </p:cNvPr>
              <p:cNvSpPr txBox="1"/>
              <p:nvPr/>
            </p:nvSpPr>
            <p:spPr>
              <a:xfrm>
                <a:off x="4408454" y="2883792"/>
                <a:ext cx="1599128" cy="4742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50" dirty="0">
                    <a:latin typeface="+mj-lt"/>
                    <a:ea typeface="Noto Sans" panose="020B0502040504020204" pitchFamily="34" charset="0"/>
                    <a:cs typeface="Noto Sans" panose="020B0502040504020204" pitchFamily="34" charset="0"/>
                  </a:rPr>
                  <a:t>Rimegepant 75 mg (n=348)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A5C1616D-1A64-A15F-3AB8-FEE68C2FAA55}"/>
                  </a:ext>
                </a:extLst>
              </p:cNvPr>
              <p:cNvSpPr txBox="1"/>
              <p:nvPr/>
            </p:nvSpPr>
            <p:spPr>
              <a:xfrm>
                <a:off x="4409883" y="3306889"/>
                <a:ext cx="1599128" cy="30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50" dirty="0">
                    <a:latin typeface="+mj-lt"/>
                    <a:ea typeface="Noto Sans" panose="020B0502040504020204" pitchFamily="34" charset="0"/>
                    <a:cs typeface="Noto Sans" panose="020B0502040504020204" pitchFamily="34" charset="0"/>
                  </a:rPr>
                  <a:t>Placebo (n=347)</a:t>
                </a:r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9E1925BD-A6D7-A885-2D6A-DA2DBD1FB4F3}"/>
                </a:ext>
              </a:extLst>
            </p:cNvPr>
            <p:cNvSpPr/>
            <p:nvPr/>
          </p:nvSpPr>
          <p:spPr>
            <a:xfrm flipH="1" flipV="1">
              <a:off x="3461203" y="3505174"/>
              <a:ext cx="88040" cy="8334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9ABF094-085F-9E6F-34AA-09B88CCBB1AE}"/>
                </a:ext>
              </a:extLst>
            </p:cNvPr>
            <p:cNvSpPr/>
            <p:nvPr/>
          </p:nvSpPr>
          <p:spPr>
            <a:xfrm>
              <a:off x="3455905" y="3174461"/>
              <a:ext cx="94240" cy="9216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50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6FC7E9CD-A02D-111F-E79D-6578FDC11822}"/>
              </a:ext>
            </a:extLst>
          </p:cNvPr>
          <p:cNvSpPr txBox="1"/>
          <p:nvPr/>
        </p:nvSpPr>
        <p:spPr>
          <a:xfrm>
            <a:off x="4366022" y="1224768"/>
            <a:ext cx="4548725" cy="784830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B050"/>
                </a:solidFill>
                <a:latin typeface="Sitka Subheading" panose="02000505000000020004" pitchFamily="2" charset="0"/>
                <a:ea typeface="Tahoma" panose="020B0604030504040204" pitchFamily="34" charset="0"/>
                <a:cs typeface="Tahoma" panose="020B0604030504040204" pitchFamily="34" charset="0"/>
              </a:rPr>
              <a:t>Reduction in MMD levels from baseline over </a:t>
            </a:r>
          </a:p>
          <a:p>
            <a:pPr algn="ctr"/>
            <a:r>
              <a:rPr lang="en-GB" sz="1200" b="1" dirty="0">
                <a:solidFill>
                  <a:srgbClr val="00B050"/>
                </a:solidFill>
                <a:latin typeface="Sitka Subheading" panose="02000505000000020004" pitchFamily="2" charset="0"/>
                <a:ea typeface="Tahoma" panose="020B0604030504040204" pitchFamily="34" charset="0"/>
                <a:cs typeface="Tahoma" panose="020B0604030504040204" pitchFamily="34" charset="0"/>
              </a:rPr>
              <a:t>16 month treatment period</a:t>
            </a:r>
            <a:r>
              <a:rPr lang="en-GB" sz="1200" b="1" baseline="30000" dirty="0">
                <a:solidFill>
                  <a:srgbClr val="00B050"/>
                </a:solidFill>
                <a:latin typeface="Sitka Subheading" panose="02000505000000020004" pitchFamily="2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  <a:p>
            <a:pPr algn="ctr"/>
            <a:r>
              <a:rPr lang="en-GB" sz="1050" dirty="0">
                <a:latin typeface="Sitka Subheading" panose="02000505000000020004" pitchFamily="2" charset="0"/>
                <a:ea typeface="Tahoma" panose="020B0604030504040204" pitchFamily="34" charset="0"/>
                <a:cs typeface="Tahoma" panose="020B0604030504040204" pitchFamily="34" charset="0"/>
              </a:rPr>
              <a:t>Patients received rimegepant 75 mg every other day, plus as needed on non-scheduled dosing days without exceeding advisable daily dose</a:t>
            </a:r>
            <a:r>
              <a:rPr lang="en-GB" sz="1050" baseline="30000" dirty="0">
                <a:latin typeface="Sitka Subheading" panose="02000505000000020004" pitchFamily="2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</p:txBody>
      </p:sp>
      <p:grpSp>
        <p:nvGrpSpPr>
          <p:cNvPr id="503" name="Group 502">
            <a:extLst>
              <a:ext uri="{FF2B5EF4-FFF2-40B4-BE49-F238E27FC236}">
                <a16:creationId xmlns:a16="http://schemas.microsoft.com/office/drawing/2014/main" id="{CE99B5A2-7063-BFC3-1908-2C5195C54528}"/>
              </a:ext>
            </a:extLst>
          </p:cNvPr>
          <p:cNvGrpSpPr/>
          <p:nvPr/>
        </p:nvGrpSpPr>
        <p:grpSpPr>
          <a:xfrm>
            <a:off x="3494848" y="2199667"/>
            <a:ext cx="5466413" cy="2533839"/>
            <a:chOff x="5167798" y="2866124"/>
            <a:chExt cx="5424438" cy="2660128"/>
          </a:xfrm>
        </p:grpSpPr>
        <p:sp>
          <p:nvSpPr>
            <p:cNvPr id="504" name="Rectangle 503">
              <a:extLst>
                <a:ext uri="{FF2B5EF4-FFF2-40B4-BE49-F238E27FC236}">
                  <a16:creationId xmlns:a16="http://schemas.microsoft.com/office/drawing/2014/main" id="{930C11E4-ED5B-C85B-897C-C6AEF3DC6436}"/>
                </a:ext>
              </a:extLst>
            </p:cNvPr>
            <p:cNvSpPr/>
            <p:nvPr/>
          </p:nvSpPr>
          <p:spPr>
            <a:xfrm>
              <a:off x="6325169" y="2901017"/>
              <a:ext cx="4152494" cy="1972883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31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>
                <a:solidFill>
                  <a:srgbClr val="000000"/>
                </a:solidFill>
                <a:latin typeface="Tahoma"/>
              </a:endParaRPr>
            </a:p>
          </p:txBody>
        </p:sp>
        <p:cxnSp>
          <p:nvCxnSpPr>
            <p:cNvPr id="505" name="Straight Connector 504">
              <a:extLst>
                <a:ext uri="{FF2B5EF4-FFF2-40B4-BE49-F238E27FC236}">
                  <a16:creationId xmlns:a16="http://schemas.microsoft.com/office/drawing/2014/main" id="{77C96BD2-4CE0-F0DC-4FC5-60E0EBD7C82A}"/>
                </a:ext>
              </a:extLst>
            </p:cNvPr>
            <p:cNvCxnSpPr>
              <a:cxnSpLocks/>
            </p:cNvCxnSpPr>
            <p:nvPr/>
          </p:nvCxnSpPr>
          <p:spPr>
            <a:xfrm>
              <a:off x="6322622" y="2905172"/>
              <a:ext cx="0" cy="1972883"/>
            </a:xfrm>
            <a:prstGeom prst="line">
              <a:avLst/>
            </a:prstGeom>
            <a:ln>
              <a:solidFill>
                <a:srgbClr val="7073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Straight Connector 505">
              <a:extLst>
                <a:ext uri="{FF2B5EF4-FFF2-40B4-BE49-F238E27FC236}">
                  <a16:creationId xmlns:a16="http://schemas.microsoft.com/office/drawing/2014/main" id="{86EAD924-425C-7443-31A3-18DB8484D12A}"/>
                </a:ext>
              </a:extLst>
            </p:cNvPr>
            <p:cNvCxnSpPr/>
            <p:nvPr/>
          </p:nvCxnSpPr>
          <p:spPr>
            <a:xfrm>
              <a:off x="6322622" y="4878054"/>
              <a:ext cx="4155040" cy="0"/>
            </a:xfrm>
            <a:prstGeom prst="line">
              <a:avLst/>
            </a:prstGeom>
            <a:ln>
              <a:solidFill>
                <a:srgbClr val="7073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Straight Connector 506">
              <a:extLst>
                <a:ext uri="{FF2B5EF4-FFF2-40B4-BE49-F238E27FC236}">
                  <a16:creationId xmlns:a16="http://schemas.microsoft.com/office/drawing/2014/main" id="{6FEABE18-CAC7-95CD-E8F1-1DD37B30EB38}"/>
                </a:ext>
              </a:extLst>
            </p:cNvPr>
            <p:cNvCxnSpPr>
              <a:cxnSpLocks/>
            </p:cNvCxnSpPr>
            <p:nvPr/>
          </p:nvCxnSpPr>
          <p:spPr>
            <a:xfrm>
              <a:off x="7204047" y="2905170"/>
              <a:ext cx="0" cy="1972883"/>
            </a:xfrm>
            <a:prstGeom prst="line">
              <a:avLst/>
            </a:prstGeom>
            <a:ln>
              <a:solidFill>
                <a:srgbClr val="70737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8" name="TextBox 8">
              <a:extLst>
                <a:ext uri="{FF2B5EF4-FFF2-40B4-BE49-F238E27FC236}">
                  <a16:creationId xmlns:a16="http://schemas.microsoft.com/office/drawing/2014/main" id="{E8A661D8-6449-EB19-3163-207632F32E4F}"/>
                </a:ext>
              </a:extLst>
            </p:cNvPr>
            <p:cNvSpPr txBox="1"/>
            <p:nvPr/>
          </p:nvSpPr>
          <p:spPr>
            <a:xfrm rot="16200000">
              <a:off x="4886479" y="3752556"/>
              <a:ext cx="1999885" cy="3970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b="1" dirty="0">
                  <a:solidFill>
                    <a:srgbClr val="00B05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Change from baseline in Monthly Migraine Days</a:t>
              </a:r>
            </a:p>
          </p:txBody>
        </p:sp>
        <p:sp>
          <p:nvSpPr>
            <p:cNvPr id="509" name="TextBox 9">
              <a:extLst>
                <a:ext uri="{FF2B5EF4-FFF2-40B4-BE49-F238E27FC236}">
                  <a16:creationId xmlns:a16="http://schemas.microsoft.com/office/drawing/2014/main" id="{B988C047-A744-6CF7-D11F-866DC5248FD9}"/>
                </a:ext>
              </a:extLst>
            </p:cNvPr>
            <p:cNvSpPr txBox="1"/>
            <p:nvPr/>
          </p:nvSpPr>
          <p:spPr>
            <a:xfrm>
              <a:off x="5929189" y="2874571"/>
              <a:ext cx="461599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0</a:t>
              </a:r>
            </a:p>
          </p:txBody>
        </p:sp>
        <p:sp>
          <p:nvSpPr>
            <p:cNvPr id="510" name="TextBox 10">
              <a:extLst>
                <a:ext uri="{FF2B5EF4-FFF2-40B4-BE49-F238E27FC236}">
                  <a16:creationId xmlns:a16="http://schemas.microsoft.com/office/drawing/2014/main" id="{6E196916-E3F7-95F8-E127-D51FA4997133}"/>
                </a:ext>
              </a:extLst>
            </p:cNvPr>
            <p:cNvSpPr txBox="1"/>
            <p:nvPr/>
          </p:nvSpPr>
          <p:spPr>
            <a:xfrm>
              <a:off x="5929189" y="3100141"/>
              <a:ext cx="461599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-1</a:t>
              </a:r>
            </a:p>
          </p:txBody>
        </p:sp>
        <p:sp>
          <p:nvSpPr>
            <p:cNvPr id="511" name="TextBox 11">
              <a:extLst>
                <a:ext uri="{FF2B5EF4-FFF2-40B4-BE49-F238E27FC236}">
                  <a16:creationId xmlns:a16="http://schemas.microsoft.com/office/drawing/2014/main" id="{6EB7FC61-554E-33C4-600C-858CFADA06E4}"/>
                </a:ext>
              </a:extLst>
            </p:cNvPr>
            <p:cNvSpPr txBox="1"/>
            <p:nvPr/>
          </p:nvSpPr>
          <p:spPr>
            <a:xfrm>
              <a:off x="5929189" y="3325712"/>
              <a:ext cx="461599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-2</a:t>
              </a:r>
            </a:p>
          </p:txBody>
        </p:sp>
        <p:sp>
          <p:nvSpPr>
            <p:cNvPr id="512" name="TextBox 12">
              <a:extLst>
                <a:ext uri="{FF2B5EF4-FFF2-40B4-BE49-F238E27FC236}">
                  <a16:creationId xmlns:a16="http://schemas.microsoft.com/office/drawing/2014/main" id="{9C575724-7A15-C48D-B82D-41271032F5BE}"/>
                </a:ext>
              </a:extLst>
            </p:cNvPr>
            <p:cNvSpPr txBox="1"/>
            <p:nvPr/>
          </p:nvSpPr>
          <p:spPr>
            <a:xfrm>
              <a:off x="5929189" y="3776852"/>
              <a:ext cx="461599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-4</a:t>
              </a:r>
            </a:p>
          </p:txBody>
        </p:sp>
        <p:sp>
          <p:nvSpPr>
            <p:cNvPr id="513" name="TextBox 13">
              <a:extLst>
                <a:ext uri="{FF2B5EF4-FFF2-40B4-BE49-F238E27FC236}">
                  <a16:creationId xmlns:a16="http://schemas.microsoft.com/office/drawing/2014/main" id="{59AABE09-95C6-7CDA-1AE7-1582F304F776}"/>
                </a:ext>
              </a:extLst>
            </p:cNvPr>
            <p:cNvSpPr txBox="1"/>
            <p:nvPr/>
          </p:nvSpPr>
          <p:spPr>
            <a:xfrm>
              <a:off x="5929189" y="4002422"/>
              <a:ext cx="461599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-5</a:t>
              </a:r>
            </a:p>
          </p:txBody>
        </p:sp>
        <p:sp>
          <p:nvSpPr>
            <p:cNvPr id="514" name="TextBox 14">
              <a:extLst>
                <a:ext uri="{FF2B5EF4-FFF2-40B4-BE49-F238E27FC236}">
                  <a16:creationId xmlns:a16="http://schemas.microsoft.com/office/drawing/2014/main" id="{FC5A942C-2C25-3683-7B74-42500E41CF27}"/>
                </a:ext>
              </a:extLst>
            </p:cNvPr>
            <p:cNvSpPr txBox="1"/>
            <p:nvPr/>
          </p:nvSpPr>
          <p:spPr>
            <a:xfrm>
              <a:off x="5929189" y="4227992"/>
              <a:ext cx="461599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-6</a:t>
              </a:r>
            </a:p>
          </p:txBody>
        </p:sp>
        <p:sp>
          <p:nvSpPr>
            <p:cNvPr id="515" name="TextBox 15">
              <a:extLst>
                <a:ext uri="{FF2B5EF4-FFF2-40B4-BE49-F238E27FC236}">
                  <a16:creationId xmlns:a16="http://schemas.microsoft.com/office/drawing/2014/main" id="{4525C413-06C1-DC22-A4B6-964DAE03E772}"/>
                </a:ext>
              </a:extLst>
            </p:cNvPr>
            <p:cNvSpPr txBox="1"/>
            <p:nvPr/>
          </p:nvSpPr>
          <p:spPr>
            <a:xfrm>
              <a:off x="5929189" y="4453562"/>
              <a:ext cx="461599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-7</a:t>
              </a:r>
            </a:p>
          </p:txBody>
        </p:sp>
        <p:sp>
          <p:nvSpPr>
            <p:cNvPr id="516" name="TextBox 16">
              <a:extLst>
                <a:ext uri="{FF2B5EF4-FFF2-40B4-BE49-F238E27FC236}">
                  <a16:creationId xmlns:a16="http://schemas.microsoft.com/office/drawing/2014/main" id="{5FEA8171-7EB6-3992-B85B-73C4CE8D5383}"/>
                </a:ext>
              </a:extLst>
            </p:cNvPr>
            <p:cNvSpPr txBox="1"/>
            <p:nvPr/>
          </p:nvSpPr>
          <p:spPr>
            <a:xfrm>
              <a:off x="5929189" y="4679131"/>
              <a:ext cx="461599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-8</a:t>
              </a:r>
            </a:p>
          </p:txBody>
        </p:sp>
        <p:sp>
          <p:nvSpPr>
            <p:cNvPr id="517" name="TextBox 17">
              <a:extLst>
                <a:ext uri="{FF2B5EF4-FFF2-40B4-BE49-F238E27FC236}">
                  <a16:creationId xmlns:a16="http://schemas.microsoft.com/office/drawing/2014/main" id="{AE551CE5-FC1F-B8E6-FE79-689410FD2E8E}"/>
                </a:ext>
              </a:extLst>
            </p:cNvPr>
            <p:cNvSpPr txBox="1"/>
            <p:nvPr/>
          </p:nvSpPr>
          <p:spPr>
            <a:xfrm>
              <a:off x="6570309" y="4856316"/>
              <a:ext cx="298342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1</a:t>
              </a:r>
            </a:p>
          </p:txBody>
        </p:sp>
        <p:sp>
          <p:nvSpPr>
            <p:cNvPr id="518" name="TextBox 18">
              <a:extLst>
                <a:ext uri="{FF2B5EF4-FFF2-40B4-BE49-F238E27FC236}">
                  <a16:creationId xmlns:a16="http://schemas.microsoft.com/office/drawing/2014/main" id="{3A4E802C-8DBD-D62D-F119-74ED294427AF}"/>
                </a:ext>
              </a:extLst>
            </p:cNvPr>
            <p:cNvSpPr txBox="1"/>
            <p:nvPr/>
          </p:nvSpPr>
          <p:spPr>
            <a:xfrm>
              <a:off x="6804381" y="4866760"/>
              <a:ext cx="298342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</a:t>
              </a:r>
            </a:p>
          </p:txBody>
        </p:sp>
        <p:sp>
          <p:nvSpPr>
            <p:cNvPr id="519" name="TextBox 19">
              <a:extLst>
                <a:ext uri="{FF2B5EF4-FFF2-40B4-BE49-F238E27FC236}">
                  <a16:creationId xmlns:a16="http://schemas.microsoft.com/office/drawing/2014/main" id="{8CA99140-EC39-148C-1A1B-9C335A317303}"/>
                </a:ext>
              </a:extLst>
            </p:cNvPr>
            <p:cNvSpPr txBox="1"/>
            <p:nvPr/>
          </p:nvSpPr>
          <p:spPr>
            <a:xfrm>
              <a:off x="7048932" y="4866760"/>
              <a:ext cx="298342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3</a:t>
              </a:r>
            </a:p>
          </p:txBody>
        </p:sp>
        <p:sp>
          <p:nvSpPr>
            <p:cNvPr id="520" name="TextBox 20">
              <a:extLst>
                <a:ext uri="{FF2B5EF4-FFF2-40B4-BE49-F238E27FC236}">
                  <a16:creationId xmlns:a16="http://schemas.microsoft.com/office/drawing/2014/main" id="{06E25909-0363-FD8A-AE8E-DBA1880A7884}"/>
                </a:ext>
              </a:extLst>
            </p:cNvPr>
            <p:cNvSpPr txBox="1"/>
            <p:nvPr/>
          </p:nvSpPr>
          <p:spPr>
            <a:xfrm>
              <a:off x="7293483" y="4866760"/>
              <a:ext cx="298342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4</a:t>
              </a:r>
            </a:p>
          </p:txBody>
        </p:sp>
        <p:sp>
          <p:nvSpPr>
            <p:cNvPr id="521" name="TextBox 21">
              <a:extLst>
                <a:ext uri="{FF2B5EF4-FFF2-40B4-BE49-F238E27FC236}">
                  <a16:creationId xmlns:a16="http://schemas.microsoft.com/office/drawing/2014/main" id="{297B47B0-9B6F-7BE0-20E5-0F85051116D0}"/>
                </a:ext>
              </a:extLst>
            </p:cNvPr>
            <p:cNvSpPr txBox="1"/>
            <p:nvPr/>
          </p:nvSpPr>
          <p:spPr>
            <a:xfrm>
              <a:off x="7538034" y="4866760"/>
              <a:ext cx="298342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5</a:t>
              </a:r>
            </a:p>
          </p:txBody>
        </p:sp>
        <p:sp>
          <p:nvSpPr>
            <p:cNvPr id="522" name="TextBox 22">
              <a:extLst>
                <a:ext uri="{FF2B5EF4-FFF2-40B4-BE49-F238E27FC236}">
                  <a16:creationId xmlns:a16="http://schemas.microsoft.com/office/drawing/2014/main" id="{64B82714-50A0-379F-F2D5-05FAEFB2A07F}"/>
                </a:ext>
              </a:extLst>
            </p:cNvPr>
            <p:cNvSpPr txBox="1"/>
            <p:nvPr/>
          </p:nvSpPr>
          <p:spPr>
            <a:xfrm>
              <a:off x="7782585" y="4866760"/>
              <a:ext cx="298342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6</a:t>
              </a:r>
            </a:p>
          </p:txBody>
        </p:sp>
        <p:sp>
          <p:nvSpPr>
            <p:cNvPr id="523" name="TextBox 23">
              <a:extLst>
                <a:ext uri="{FF2B5EF4-FFF2-40B4-BE49-F238E27FC236}">
                  <a16:creationId xmlns:a16="http://schemas.microsoft.com/office/drawing/2014/main" id="{EA369C8B-1EFE-10FB-ED77-69FEFFEF71A3}"/>
                </a:ext>
              </a:extLst>
            </p:cNvPr>
            <p:cNvSpPr txBox="1"/>
            <p:nvPr/>
          </p:nvSpPr>
          <p:spPr>
            <a:xfrm>
              <a:off x="8027136" y="4866760"/>
              <a:ext cx="298342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7</a:t>
              </a:r>
            </a:p>
          </p:txBody>
        </p:sp>
        <p:sp>
          <p:nvSpPr>
            <p:cNvPr id="524" name="TextBox 24">
              <a:extLst>
                <a:ext uri="{FF2B5EF4-FFF2-40B4-BE49-F238E27FC236}">
                  <a16:creationId xmlns:a16="http://schemas.microsoft.com/office/drawing/2014/main" id="{9DFD4032-587B-15AE-2757-FB75EEC0B041}"/>
                </a:ext>
              </a:extLst>
            </p:cNvPr>
            <p:cNvSpPr txBox="1"/>
            <p:nvPr/>
          </p:nvSpPr>
          <p:spPr>
            <a:xfrm>
              <a:off x="8271687" y="4866760"/>
              <a:ext cx="298342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8</a:t>
              </a:r>
            </a:p>
          </p:txBody>
        </p:sp>
        <p:sp>
          <p:nvSpPr>
            <p:cNvPr id="525" name="TextBox 25">
              <a:extLst>
                <a:ext uri="{FF2B5EF4-FFF2-40B4-BE49-F238E27FC236}">
                  <a16:creationId xmlns:a16="http://schemas.microsoft.com/office/drawing/2014/main" id="{E6837CE9-E34B-593B-2304-612A3AEECD91}"/>
                </a:ext>
              </a:extLst>
            </p:cNvPr>
            <p:cNvSpPr txBox="1"/>
            <p:nvPr/>
          </p:nvSpPr>
          <p:spPr>
            <a:xfrm>
              <a:off x="8516238" y="4866760"/>
              <a:ext cx="298342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9</a:t>
              </a:r>
            </a:p>
          </p:txBody>
        </p:sp>
        <p:sp>
          <p:nvSpPr>
            <p:cNvPr id="526" name="TextBox 26">
              <a:extLst>
                <a:ext uri="{FF2B5EF4-FFF2-40B4-BE49-F238E27FC236}">
                  <a16:creationId xmlns:a16="http://schemas.microsoft.com/office/drawing/2014/main" id="{1C6BEEB0-0C79-CAB7-F5E8-D1EB9DCF4248}"/>
                </a:ext>
              </a:extLst>
            </p:cNvPr>
            <p:cNvSpPr txBox="1"/>
            <p:nvPr/>
          </p:nvSpPr>
          <p:spPr>
            <a:xfrm>
              <a:off x="8760789" y="4866760"/>
              <a:ext cx="33832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10</a:t>
              </a:r>
            </a:p>
          </p:txBody>
        </p:sp>
        <p:sp>
          <p:nvSpPr>
            <p:cNvPr id="527" name="TextBox 27">
              <a:extLst>
                <a:ext uri="{FF2B5EF4-FFF2-40B4-BE49-F238E27FC236}">
                  <a16:creationId xmlns:a16="http://schemas.microsoft.com/office/drawing/2014/main" id="{D1DE6F2D-4A40-9990-EADD-62F9255069A0}"/>
                </a:ext>
              </a:extLst>
            </p:cNvPr>
            <p:cNvSpPr txBox="1"/>
            <p:nvPr/>
          </p:nvSpPr>
          <p:spPr>
            <a:xfrm>
              <a:off x="8964820" y="4866759"/>
              <a:ext cx="370334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11</a:t>
              </a:r>
            </a:p>
          </p:txBody>
        </p:sp>
        <p:sp>
          <p:nvSpPr>
            <p:cNvPr id="528" name="TextBox 28">
              <a:extLst>
                <a:ext uri="{FF2B5EF4-FFF2-40B4-BE49-F238E27FC236}">
                  <a16:creationId xmlns:a16="http://schemas.microsoft.com/office/drawing/2014/main" id="{D2AD9414-06BA-F88B-BA6E-8E2130B52D44}"/>
                </a:ext>
              </a:extLst>
            </p:cNvPr>
            <p:cNvSpPr txBox="1"/>
            <p:nvPr/>
          </p:nvSpPr>
          <p:spPr>
            <a:xfrm>
              <a:off x="9242845" y="4866760"/>
              <a:ext cx="32178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12</a:t>
              </a:r>
            </a:p>
          </p:txBody>
        </p:sp>
        <p:sp>
          <p:nvSpPr>
            <p:cNvPr id="529" name="TextBox 29">
              <a:extLst>
                <a:ext uri="{FF2B5EF4-FFF2-40B4-BE49-F238E27FC236}">
                  <a16:creationId xmlns:a16="http://schemas.microsoft.com/office/drawing/2014/main" id="{45B4FD64-5C99-9697-F6DE-8588BD4EB561}"/>
                </a:ext>
              </a:extLst>
            </p:cNvPr>
            <p:cNvSpPr txBox="1"/>
            <p:nvPr/>
          </p:nvSpPr>
          <p:spPr>
            <a:xfrm>
              <a:off x="9486245" y="4866761"/>
              <a:ext cx="320629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13</a:t>
              </a:r>
            </a:p>
          </p:txBody>
        </p:sp>
        <p:sp>
          <p:nvSpPr>
            <p:cNvPr id="530" name="TextBox 30">
              <a:extLst>
                <a:ext uri="{FF2B5EF4-FFF2-40B4-BE49-F238E27FC236}">
                  <a16:creationId xmlns:a16="http://schemas.microsoft.com/office/drawing/2014/main" id="{9E6FF09A-CA0F-72A7-EC03-758EA6880AC9}"/>
                </a:ext>
              </a:extLst>
            </p:cNvPr>
            <p:cNvSpPr txBox="1"/>
            <p:nvPr/>
          </p:nvSpPr>
          <p:spPr>
            <a:xfrm>
              <a:off x="9723062" y="4866760"/>
              <a:ext cx="338863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14</a:t>
              </a:r>
            </a:p>
          </p:txBody>
        </p:sp>
        <p:sp>
          <p:nvSpPr>
            <p:cNvPr id="531" name="TextBox 44">
              <a:extLst>
                <a:ext uri="{FF2B5EF4-FFF2-40B4-BE49-F238E27FC236}">
                  <a16:creationId xmlns:a16="http://schemas.microsoft.com/office/drawing/2014/main" id="{00F4FF82-A3A1-12EA-F920-0F0CCC59D09B}"/>
                </a:ext>
              </a:extLst>
            </p:cNvPr>
            <p:cNvSpPr txBox="1"/>
            <p:nvPr/>
          </p:nvSpPr>
          <p:spPr>
            <a:xfrm>
              <a:off x="9975348" y="4866760"/>
              <a:ext cx="333842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15</a:t>
              </a:r>
            </a:p>
          </p:txBody>
        </p:sp>
        <p:sp>
          <p:nvSpPr>
            <p:cNvPr id="532" name="TextBox 45">
              <a:extLst>
                <a:ext uri="{FF2B5EF4-FFF2-40B4-BE49-F238E27FC236}">
                  <a16:creationId xmlns:a16="http://schemas.microsoft.com/office/drawing/2014/main" id="{EB02FE06-C340-988D-30C1-50A66FD81A41}"/>
                </a:ext>
              </a:extLst>
            </p:cNvPr>
            <p:cNvSpPr txBox="1"/>
            <p:nvPr/>
          </p:nvSpPr>
          <p:spPr>
            <a:xfrm>
              <a:off x="10212853" y="4866760"/>
              <a:ext cx="321786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16</a:t>
              </a:r>
            </a:p>
          </p:txBody>
        </p:sp>
        <p:sp>
          <p:nvSpPr>
            <p:cNvPr id="533" name="TextBox 46">
              <a:extLst>
                <a:ext uri="{FF2B5EF4-FFF2-40B4-BE49-F238E27FC236}">
                  <a16:creationId xmlns:a16="http://schemas.microsoft.com/office/drawing/2014/main" id="{5FB5FAFE-C17D-978C-AF5A-AD2BD7235153}"/>
                </a:ext>
              </a:extLst>
            </p:cNvPr>
            <p:cNvSpPr txBox="1"/>
            <p:nvPr/>
          </p:nvSpPr>
          <p:spPr>
            <a:xfrm>
              <a:off x="6098094" y="4977973"/>
              <a:ext cx="799173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Baseline</a:t>
              </a:r>
            </a:p>
          </p:txBody>
        </p:sp>
        <p:sp>
          <p:nvSpPr>
            <p:cNvPr id="534" name="TextBox 49">
              <a:extLst>
                <a:ext uri="{FF2B5EF4-FFF2-40B4-BE49-F238E27FC236}">
                  <a16:creationId xmlns:a16="http://schemas.microsoft.com/office/drawing/2014/main" id="{D6FC7E94-9D8F-7C0B-344F-D87D99B4FEA5}"/>
                </a:ext>
              </a:extLst>
            </p:cNvPr>
            <p:cNvSpPr txBox="1"/>
            <p:nvPr/>
          </p:nvSpPr>
          <p:spPr>
            <a:xfrm>
              <a:off x="8153789" y="5042262"/>
              <a:ext cx="804526" cy="258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b="1" dirty="0">
                  <a:solidFill>
                    <a:srgbClr val="00B05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Month</a:t>
              </a:r>
            </a:p>
          </p:txBody>
        </p:sp>
        <p:sp>
          <p:nvSpPr>
            <p:cNvPr id="535" name="TextBox 50">
              <a:extLst>
                <a:ext uri="{FF2B5EF4-FFF2-40B4-BE49-F238E27FC236}">
                  <a16:creationId xmlns:a16="http://schemas.microsoft.com/office/drawing/2014/main" id="{061A87F9-BF59-9EF6-385E-4F730EC7BA98}"/>
                </a:ext>
              </a:extLst>
            </p:cNvPr>
            <p:cNvSpPr txBox="1"/>
            <p:nvPr/>
          </p:nvSpPr>
          <p:spPr>
            <a:xfrm>
              <a:off x="6317730" y="2866124"/>
              <a:ext cx="1101844" cy="669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Double-blind treatment</a:t>
              </a:r>
            </a:p>
            <a:p>
              <a:pPr algn="ctr"/>
              <a:r>
                <a:rPr lang="en-US" sz="1000" dirty="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Months </a:t>
              </a:r>
            </a:p>
            <a:p>
              <a:pPr algn="ctr"/>
              <a:r>
                <a:rPr lang="en-US" sz="1000" dirty="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1 to 3</a:t>
              </a:r>
            </a:p>
          </p:txBody>
        </p:sp>
        <p:sp>
          <p:nvSpPr>
            <p:cNvPr id="536" name="TextBox 51">
              <a:extLst>
                <a:ext uri="{FF2B5EF4-FFF2-40B4-BE49-F238E27FC236}">
                  <a16:creationId xmlns:a16="http://schemas.microsoft.com/office/drawing/2014/main" id="{C9758D6E-B1F5-7099-E18D-DF835D45ECDC}"/>
                </a:ext>
              </a:extLst>
            </p:cNvPr>
            <p:cNvSpPr txBox="1"/>
            <p:nvPr/>
          </p:nvSpPr>
          <p:spPr>
            <a:xfrm>
              <a:off x="7274219" y="2925299"/>
              <a:ext cx="3265987" cy="378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Open-label </a:t>
              </a:r>
              <a:r>
                <a:rPr lang="en-US" sz="1000" dirty="0" err="1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rimegepant</a:t>
              </a:r>
              <a:r>
                <a:rPr lang="en-US" sz="1000" dirty="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br>
                <a:rPr lang="en-US" sz="1000" dirty="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</a:br>
              <a:r>
                <a:rPr lang="en-US" sz="1000" dirty="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75 mg Months 4 to 16</a:t>
              </a:r>
            </a:p>
          </p:txBody>
        </p:sp>
        <p:sp>
          <p:nvSpPr>
            <p:cNvPr id="537" name="TextBox 52">
              <a:extLst>
                <a:ext uri="{FF2B5EF4-FFF2-40B4-BE49-F238E27FC236}">
                  <a16:creationId xmlns:a16="http://schemas.microsoft.com/office/drawing/2014/main" id="{53740ACF-7C08-207A-1EB6-546D651A77C7}"/>
                </a:ext>
              </a:extLst>
            </p:cNvPr>
            <p:cNvSpPr txBox="1"/>
            <p:nvPr/>
          </p:nvSpPr>
          <p:spPr>
            <a:xfrm>
              <a:off x="5167798" y="5127809"/>
              <a:ext cx="1216697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Rimegepant 75 mg</a:t>
              </a:r>
            </a:p>
          </p:txBody>
        </p:sp>
        <p:sp>
          <p:nvSpPr>
            <p:cNvPr id="538" name="TextBox 53">
              <a:extLst>
                <a:ext uri="{FF2B5EF4-FFF2-40B4-BE49-F238E27FC236}">
                  <a16:creationId xmlns:a16="http://schemas.microsoft.com/office/drawing/2014/main" id="{5261E271-51C4-CC39-F954-ADB0AD149F2A}"/>
                </a:ext>
              </a:extLst>
            </p:cNvPr>
            <p:cNvSpPr txBox="1"/>
            <p:nvPr/>
          </p:nvSpPr>
          <p:spPr>
            <a:xfrm>
              <a:off x="6259877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348</a:t>
              </a:r>
            </a:p>
          </p:txBody>
        </p:sp>
        <p:sp>
          <p:nvSpPr>
            <p:cNvPr id="539" name="TextBox 54">
              <a:extLst>
                <a:ext uri="{FF2B5EF4-FFF2-40B4-BE49-F238E27FC236}">
                  <a16:creationId xmlns:a16="http://schemas.microsoft.com/office/drawing/2014/main" id="{9AF37A6B-053F-9BA9-B439-E618E76DBB8F}"/>
                </a:ext>
              </a:extLst>
            </p:cNvPr>
            <p:cNvSpPr txBox="1"/>
            <p:nvPr/>
          </p:nvSpPr>
          <p:spPr>
            <a:xfrm>
              <a:off x="6503485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348</a:t>
              </a:r>
            </a:p>
          </p:txBody>
        </p:sp>
        <p:sp>
          <p:nvSpPr>
            <p:cNvPr id="540" name="TextBox 55">
              <a:extLst>
                <a:ext uri="{FF2B5EF4-FFF2-40B4-BE49-F238E27FC236}">
                  <a16:creationId xmlns:a16="http://schemas.microsoft.com/office/drawing/2014/main" id="{151887D6-9F14-5A0A-F2B1-DA7190537FCE}"/>
                </a:ext>
              </a:extLst>
            </p:cNvPr>
            <p:cNvSpPr txBox="1"/>
            <p:nvPr/>
          </p:nvSpPr>
          <p:spPr>
            <a:xfrm>
              <a:off x="6747092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332</a:t>
              </a:r>
            </a:p>
          </p:txBody>
        </p:sp>
        <p:sp>
          <p:nvSpPr>
            <p:cNvPr id="541" name="TextBox 56">
              <a:extLst>
                <a:ext uri="{FF2B5EF4-FFF2-40B4-BE49-F238E27FC236}">
                  <a16:creationId xmlns:a16="http://schemas.microsoft.com/office/drawing/2014/main" id="{AE82DCD0-C63C-7FC9-2181-5BFF70EE46EE}"/>
                </a:ext>
              </a:extLst>
            </p:cNvPr>
            <p:cNvSpPr txBox="1"/>
            <p:nvPr/>
          </p:nvSpPr>
          <p:spPr>
            <a:xfrm>
              <a:off x="6990699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314</a:t>
              </a:r>
            </a:p>
          </p:txBody>
        </p:sp>
        <p:sp>
          <p:nvSpPr>
            <p:cNvPr id="542" name="TextBox 57">
              <a:extLst>
                <a:ext uri="{FF2B5EF4-FFF2-40B4-BE49-F238E27FC236}">
                  <a16:creationId xmlns:a16="http://schemas.microsoft.com/office/drawing/2014/main" id="{A81DD80A-E902-229B-BD91-8E4884C969B1}"/>
                </a:ext>
              </a:extLst>
            </p:cNvPr>
            <p:cNvSpPr txBox="1"/>
            <p:nvPr/>
          </p:nvSpPr>
          <p:spPr>
            <a:xfrm>
              <a:off x="7234307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276</a:t>
              </a:r>
            </a:p>
          </p:txBody>
        </p:sp>
        <p:sp>
          <p:nvSpPr>
            <p:cNvPr id="543" name="TextBox 58">
              <a:extLst>
                <a:ext uri="{FF2B5EF4-FFF2-40B4-BE49-F238E27FC236}">
                  <a16:creationId xmlns:a16="http://schemas.microsoft.com/office/drawing/2014/main" id="{EED64074-EE79-B2C8-E320-03FCACB921EF}"/>
                </a:ext>
              </a:extLst>
            </p:cNvPr>
            <p:cNvSpPr txBox="1"/>
            <p:nvPr/>
          </p:nvSpPr>
          <p:spPr>
            <a:xfrm>
              <a:off x="7478575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276</a:t>
              </a:r>
            </a:p>
          </p:txBody>
        </p:sp>
        <p:sp>
          <p:nvSpPr>
            <p:cNvPr id="544" name="TextBox 59">
              <a:extLst>
                <a:ext uri="{FF2B5EF4-FFF2-40B4-BE49-F238E27FC236}">
                  <a16:creationId xmlns:a16="http://schemas.microsoft.com/office/drawing/2014/main" id="{EC80D34B-0C0F-A403-1ED5-D7E9C077732D}"/>
                </a:ext>
              </a:extLst>
            </p:cNvPr>
            <p:cNvSpPr txBox="1"/>
            <p:nvPr/>
          </p:nvSpPr>
          <p:spPr>
            <a:xfrm>
              <a:off x="7723126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265</a:t>
              </a:r>
            </a:p>
          </p:txBody>
        </p:sp>
        <p:sp>
          <p:nvSpPr>
            <p:cNvPr id="545" name="TextBox 60">
              <a:extLst>
                <a:ext uri="{FF2B5EF4-FFF2-40B4-BE49-F238E27FC236}">
                  <a16:creationId xmlns:a16="http://schemas.microsoft.com/office/drawing/2014/main" id="{03495576-D782-F210-464D-BAA1DC505858}"/>
                </a:ext>
              </a:extLst>
            </p:cNvPr>
            <p:cNvSpPr txBox="1"/>
            <p:nvPr/>
          </p:nvSpPr>
          <p:spPr>
            <a:xfrm>
              <a:off x="7965790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252</a:t>
              </a:r>
            </a:p>
          </p:txBody>
        </p:sp>
        <p:sp>
          <p:nvSpPr>
            <p:cNvPr id="546" name="TextBox 61">
              <a:extLst>
                <a:ext uri="{FF2B5EF4-FFF2-40B4-BE49-F238E27FC236}">
                  <a16:creationId xmlns:a16="http://schemas.microsoft.com/office/drawing/2014/main" id="{738AFE1F-51F1-B7FD-F0A0-3DF2C543685A}"/>
                </a:ext>
              </a:extLst>
            </p:cNvPr>
            <p:cNvSpPr txBox="1"/>
            <p:nvPr/>
          </p:nvSpPr>
          <p:spPr>
            <a:xfrm>
              <a:off x="8212228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253</a:t>
              </a:r>
            </a:p>
          </p:txBody>
        </p:sp>
        <p:sp>
          <p:nvSpPr>
            <p:cNvPr id="547" name="TextBox 62">
              <a:extLst>
                <a:ext uri="{FF2B5EF4-FFF2-40B4-BE49-F238E27FC236}">
                  <a16:creationId xmlns:a16="http://schemas.microsoft.com/office/drawing/2014/main" id="{E39E47A2-5905-94C2-A796-C3E100D08EE4}"/>
                </a:ext>
              </a:extLst>
            </p:cNvPr>
            <p:cNvSpPr txBox="1"/>
            <p:nvPr/>
          </p:nvSpPr>
          <p:spPr>
            <a:xfrm>
              <a:off x="8453004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248</a:t>
              </a:r>
            </a:p>
          </p:txBody>
        </p:sp>
        <p:sp>
          <p:nvSpPr>
            <p:cNvPr id="548" name="TextBox 63">
              <a:extLst>
                <a:ext uri="{FF2B5EF4-FFF2-40B4-BE49-F238E27FC236}">
                  <a16:creationId xmlns:a16="http://schemas.microsoft.com/office/drawing/2014/main" id="{F27F9B18-278C-7A77-1ED6-A62EECC6D468}"/>
                </a:ext>
              </a:extLst>
            </p:cNvPr>
            <p:cNvSpPr txBox="1"/>
            <p:nvPr/>
          </p:nvSpPr>
          <p:spPr>
            <a:xfrm>
              <a:off x="8724718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239</a:t>
              </a:r>
            </a:p>
          </p:txBody>
        </p:sp>
        <p:sp>
          <p:nvSpPr>
            <p:cNvPr id="549" name="TextBox 64">
              <a:extLst>
                <a:ext uri="{FF2B5EF4-FFF2-40B4-BE49-F238E27FC236}">
                  <a16:creationId xmlns:a16="http://schemas.microsoft.com/office/drawing/2014/main" id="{212B1C16-92AD-EF43-A8CE-9BA977EEBF07}"/>
                </a:ext>
              </a:extLst>
            </p:cNvPr>
            <p:cNvSpPr txBox="1"/>
            <p:nvPr/>
          </p:nvSpPr>
          <p:spPr>
            <a:xfrm>
              <a:off x="8947779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236</a:t>
              </a:r>
            </a:p>
          </p:txBody>
        </p:sp>
        <p:sp>
          <p:nvSpPr>
            <p:cNvPr id="550" name="TextBox 65">
              <a:extLst>
                <a:ext uri="{FF2B5EF4-FFF2-40B4-BE49-F238E27FC236}">
                  <a16:creationId xmlns:a16="http://schemas.microsoft.com/office/drawing/2014/main" id="{933715B7-8CE3-D77F-4ED5-B1C8C10938B1}"/>
                </a:ext>
              </a:extLst>
            </p:cNvPr>
            <p:cNvSpPr txBox="1"/>
            <p:nvPr/>
          </p:nvSpPr>
          <p:spPr>
            <a:xfrm>
              <a:off x="9194229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225</a:t>
              </a:r>
            </a:p>
          </p:txBody>
        </p:sp>
        <p:sp>
          <p:nvSpPr>
            <p:cNvPr id="551" name="TextBox 66">
              <a:extLst>
                <a:ext uri="{FF2B5EF4-FFF2-40B4-BE49-F238E27FC236}">
                  <a16:creationId xmlns:a16="http://schemas.microsoft.com/office/drawing/2014/main" id="{C1BD9EEF-C78C-8A5C-BE22-89955CCFE46B}"/>
                </a:ext>
              </a:extLst>
            </p:cNvPr>
            <p:cNvSpPr txBox="1"/>
            <p:nvPr/>
          </p:nvSpPr>
          <p:spPr>
            <a:xfrm>
              <a:off x="9434983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218</a:t>
              </a:r>
            </a:p>
          </p:txBody>
        </p:sp>
        <p:sp>
          <p:nvSpPr>
            <p:cNvPr id="552" name="TextBox 67">
              <a:extLst>
                <a:ext uri="{FF2B5EF4-FFF2-40B4-BE49-F238E27FC236}">
                  <a16:creationId xmlns:a16="http://schemas.microsoft.com/office/drawing/2014/main" id="{B550839A-FA67-0998-3D66-BFE66CE42B91}"/>
                </a:ext>
              </a:extLst>
            </p:cNvPr>
            <p:cNvSpPr txBox="1"/>
            <p:nvPr/>
          </p:nvSpPr>
          <p:spPr>
            <a:xfrm>
              <a:off x="9681107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213</a:t>
              </a:r>
            </a:p>
          </p:txBody>
        </p:sp>
        <p:sp>
          <p:nvSpPr>
            <p:cNvPr id="553" name="TextBox 68">
              <a:extLst>
                <a:ext uri="{FF2B5EF4-FFF2-40B4-BE49-F238E27FC236}">
                  <a16:creationId xmlns:a16="http://schemas.microsoft.com/office/drawing/2014/main" id="{4AA6D7B2-47A9-8EA7-3E4A-139B1D12B607}"/>
                </a:ext>
              </a:extLst>
            </p:cNvPr>
            <p:cNvSpPr txBox="1"/>
            <p:nvPr/>
          </p:nvSpPr>
          <p:spPr>
            <a:xfrm>
              <a:off x="9927230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209</a:t>
              </a:r>
            </a:p>
          </p:txBody>
        </p:sp>
        <p:sp>
          <p:nvSpPr>
            <p:cNvPr id="554" name="TextBox 69">
              <a:extLst>
                <a:ext uri="{FF2B5EF4-FFF2-40B4-BE49-F238E27FC236}">
                  <a16:creationId xmlns:a16="http://schemas.microsoft.com/office/drawing/2014/main" id="{2BCE1AD6-2AB1-5BBE-9C85-359EFC178BB5}"/>
                </a:ext>
              </a:extLst>
            </p:cNvPr>
            <p:cNvSpPr txBox="1"/>
            <p:nvPr/>
          </p:nvSpPr>
          <p:spPr>
            <a:xfrm>
              <a:off x="10174975" y="5293263"/>
              <a:ext cx="417261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203</a:t>
              </a:r>
            </a:p>
          </p:txBody>
        </p:sp>
        <p:sp>
          <p:nvSpPr>
            <p:cNvPr id="555" name="Freeform 183">
              <a:extLst>
                <a:ext uri="{FF2B5EF4-FFF2-40B4-BE49-F238E27FC236}">
                  <a16:creationId xmlns:a16="http://schemas.microsoft.com/office/drawing/2014/main" id="{E2BC468A-485D-C17E-B971-C451EFFDB1B0}"/>
                </a:ext>
              </a:extLst>
            </p:cNvPr>
            <p:cNvSpPr/>
            <p:nvPr/>
          </p:nvSpPr>
          <p:spPr>
            <a:xfrm>
              <a:off x="6470468" y="2947201"/>
              <a:ext cx="3915992" cy="1674597"/>
            </a:xfrm>
            <a:custGeom>
              <a:avLst/>
              <a:gdLst>
                <a:gd name="connsiteX0" fmla="*/ 0 w 3523130"/>
                <a:gd name="connsiteY0" fmla="*/ 0 h 1511450"/>
                <a:gd name="connsiteX1" fmla="*/ 220532 w 3523130"/>
                <a:gd name="connsiteY1" fmla="*/ 640080 h 1511450"/>
                <a:gd name="connsiteX2" fmla="*/ 457200 w 3523130"/>
                <a:gd name="connsiteY2" fmla="*/ 753035 h 1511450"/>
                <a:gd name="connsiteX3" fmla="*/ 666975 w 3523130"/>
                <a:gd name="connsiteY3" fmla="*/ 935915 h 1511450"/>
                <a:gd name="connsiteX4" fmla="*/ 887506 w 3523130"/>
                <a:gd name="connsiteY4" fmla="*/ 1134932 h 1511450"/>
                <a:gd name="connsiteX5" fmla="*/ 1113417 w 3523130"/>
                <a:gd name="connsiteY5" fmla="*/ 1172584 h 1511450"/>
                <a:gd name="connsiteX6" fmla="*/ 1323191 w 3523130"/>
                <a:gd name="connsiteY6" fmla="*/ 1226372 h 1511450"/>
                <a:gd name="connsiteX7" fmla="*/ 1554480 w 3523130"/>
                <a:gd name="connsiteY7" fmla="*/ 1350085 h 1511450"/>
                <a:gd name="connsiteX8" fmla="*/ 1769633 w 3523130"/>
                <a:gd name="connsiteY8" fmla="*/ 1409252 h 1511450"/>
                <a:gd name="connsiteX9" fmla="*/ 1990165 w 3523130"/>
                <a:gd name="connsiteY9" fmla="*/ 1382358 h 1511450"/>
                <a:gd name="connsiteX10" fmla="*/ 2210697 w 3523130"/>
                <a:gd name="connsiteY10" fmla="*/ 1387737 h 1511450"/>
                <a:gd name="connsiteX11" fmla="*/ 2431229 w 3523130"/>
                <a:gd name="connsiteY11" fmla="*/ 1441525 h 1511450"/>
                <a:gd name="connsiteX12" fmla="*/ 2651760 w 3523130"/>
                <a:gd name="connsiteY12" fmla="*/ 1409252 h 1511450"/>
                <a:gd name="connsiteX13" fmla="*/ 2861535 w 3523130"/>
                <a:gd name="connsiteY13" fmla="*/ 1484555 h 1511450"/>
                <a:gd name="connsiteX14" fmla="*/ 3087445 w 3523130"/>
                <a:gd name="connsiteY14" fmla="*/ 1484555 h 1511450"/>
                <a:gd name="connsiteX15" fmla="*/ 3297219 w 3523130"/>
                <a:gd name="connsiteY15" fmla="*/ 1506071 h 1511450"/>
                <a:gd name="connsiteX16" fmla="*/ 3523130 w 3523130"/>
                <a:gd name="connsiteY16" fmla="*/ 1511450 h 151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23130" h="1511450">
                  <a:moveTo>
                    <a:pt x="0" y="0"/>
                  </a:moveTo>
                  <a:lnTo>
                    <a:pt x="220532" y="640080"/>
                  </a:lnTo>
                  <a:lnTo>
                    <a:pt x="457200" y="753035"/>
                  </a:lnTo>
                  <a:lnTo>
                    <a:pt x="666975" y="935915"/>
                  </a:lnTo>
                  <a:lnTo>
                    <a:pt x="887506" y="1134932"/>
                  </a:lnTo>
                  <a:lnTo>
                    <a:pt x="1113417" y="1172584"/>
                  </a:lnTo>
                  <a:lnTo>
                    <a:pt x="1323191" y="1226372"/>
                  </a:lnTo>
                  <a:lnTo>
                    <a:pt x="1554480" y="1350085"/>
                  </a:lnTo>
                  <a:lnTo>
                    <a:pt x="1769633" y="1409252"/>
                  </a:lnTo>
                  <a:lnTo>
                    <a:pt x="1990165" y="1382358"/>
                  </a:lnTo>
                  <a:lnTo>
                    <a:pt x="2210697" y="1387737"/>
                  </a:lnTo>
                  <a:lnTo>
                    <a:pt x="2431229" y="1441525"/>
                  </a:lnTo>
                  <a:lnTo>
                    <a:pt x="2651760" y="1409252"/>
                  </a:lnTo>
                  <a:lnTo>
                    <a:pt x="2861535" y="1484555"/>
                  </a:lnTo>
                  <a:lnTo>
                    <a:pt x="3087445" y="1484555"/>
                  </a:lnTo>
                  <a:lnTo>
                    <a:pt x="3297219" y="1506071"/>
                  </a:lnTo>
                  <a:lnTo>
                    <a:pt x="3523130" y="1511450"/>
                  </a:lnTo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>
                <a:solidFill>
                  <a:srgbClr val="000000"/>
                </a:solidFill>
                <a:latin typeface="Tahoma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  <p:grpSp>
          <p:nvGrpSpPr>
            <p:cNvPr id="556" name="Group 555">
              <a:extLst>
                <a:ext uri="{FF2B5EF4-FFF2-40B4-BE49-F238E27FC236}">
                  <a16:creationId xmlns:a16="http://schemas.microsoft.com/office/drawing/2014/main" id="{22534D46-15EE-363E-28D3-76459B703567}"/>
                </a:ext>
              </a:extLst>
            </p:cNvPr>
            <p:cNvGrpSpPr/>
            <p:nvPr/>
          </p:nvGrpSpPr>
          <p:grpSpPr>
            <a:xfrm>
              <a:off x="10344491" y="4511018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650" name="Triangle 184">
                <a:extLst>
                  <a:ext uri="{FF2B5EF4-FFF2-40B4-BE49-F238E27FC236}">
                    <a16:creationId xmlns:a16="http://schemas.microsoft.com/office/drawing/2014/main" id="{89155FC9-CF7C-FF05-60D0-92AB15C3CAF5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651" name="Group 650">
                <a:extLst>
                  <a:ext uri="{FF2B5EF4-FFF2-40B4-BE49-F238E27FC236}">
                    <a16:creationId xmlns:a16="http://schemas.microsoft.com/office/drawing/2014/main" id="{4E9609AF-580A-0A52-11FD-CE7C6749C720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652" name="Straight Connector 651">
                  <a:extLst>
                    <a:ext uri="{FF2B5EF4-FFF2-40B4-BE49-F238E27FC236}">
                      <a16:creationId xmlns:a16="http://schemas.microsoft.com/office/drawing/2014/main" id="{E9058CE5-366E-FF4E-6867-3405FA5F82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3" name="Straight Connector 652">
                  <a:extLst>
                    <a:ext uri="{FF2B5EF4-FFF2-40B4-BE49-F238E27FC236}">
                      <a16:creationId xmlns:a16="http://schemas.microsoft.com/office/drawing/2014/main" id="{B9E7FC80-ACF2-E1C0-5988-4DB9408E29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4" name="Straight Connector 653">
                  <a:extLst>
                    <a:ext uri="{FF2B5EF4-FFF2-40B4-BE49-F238E27FC236}">
                      <a16:creationId xmlns:a16="http://schemas.microsoft.com/office/drawing/2014/main" id="{9D1D4207-591C-DF09-62DF-5C15BEC6E8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57" name="Group 556">
              <a:extLst>
                <a:ext uri="{FF2B5EF4-FFF2-40B4-BE49-F238E27FC236}">
                  <a16:creationId xmlns:a16="http://schemas.microsoft.com/office/drawing/2014/main" id="{012E6BCD-B162-A833-F15A-89A53FF106A7}"/>
                </a:ext>
              </a:extLst>
            </p:cNvPr>
            <p:cNvGrpSpPr/>
            <p:nvPr/>
          </p:nvGrpSpPr>
          <p:grpSpPr>
            <a:xfrm>
              <a:off x="10103241" y="4499598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645" name="Triangle 193">
                <a:extLst>
                  <a:ext uri="{FF2B5EF4-FFF2-40B4-BE49-F238E27FC236}">
                    <a16:creationId xmlns:a16="http://schemas.microsoft.com/office/drawing/2014/main" id="{12F5120D-15EA-617A-8241-CB3CAB72685F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646" name="Group 645">
                <a:extLst>
                  <a:ext uri="{FF2B5EF4-FFF2-40B4-BE49-F238E27FC236}">
                    <a16:creationId xmlns:a16="http://schemas.microsoft.com/office/drawing/2014/main" id="{FD226707-A27A-727B-A7DB-C81CDF899279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647" name="Straight Connector 646">
                  <a:extLst>
                    <a:ext uri="{FF2B5EF4-FFF2-40B4-BE49-F238E27FC236}">
                      <a16:creationId xmlns:a16="http://schemas.microsoft.com/office/drawing/2014/main" id="{1DCF339D-7AB3-308C-7673-601E1023ED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8" name="Straight Connector 647">
                  <a:extLst>
                    <a:ext uri="{FF2B5EF4-FFF2-40B4-BE49-F238E27FC236}">
                      <a16:creationId xmlns:a16="http://schemas.microsoft.com/office/drawing/2014/main" id="{2C4F6BA0-ECDA-643E-758C-7CEFD6EAD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9" name="Straight Connector 648">
                  <a:extLst>
                    <a:ext uri="{FF2B5EF4-FFF2-40B4-BE49-F238E27FC236}">
                      <a16:creationId xmlns:a16="http://schemas.microsoft.com/office/drawing/2014/main" id="{6F629A06-70C9-71F4-776E-CED5F4DE57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58" name="Group 557">
              <a:extLst>
                <a:ext uri="{FF2B5EF4-FFF2-40B4-BE49-F238E27FC236}">
                  <a16:creationId xmlns:a16="http://schemas.microsoft.com/office/drawing/2014/main" id="{B1B8D200-6F8B-43CC-096C-943DB283FDEE}"/>
                </a:ext>
              </a:extLst>
            </p:cNvPr>
            <p:cNvGrpSpPr/>
            <p:nvPr/>
          </p:nvGrpSpPr>
          <p:grpSpPr>
            <a:xfrm>
              <a:off x="9858690" y="4476083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640" name="Triangle 199">
                <a:extLst>
                  <a:ext uri="{FF2B5EF4-FFF2-40B4-BE49-F238E27FC236}">
                    <a16:creationId xmlns:a16="http://schemas.microsoft.com/office/drawing/2014/main" id="{6495EFE7-3C35-F8C5-62A8-46475F0AEAA9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641" name="Group 640">
                <a:extLst>
                  <a:ext uri="{FF2B5EF4-FFF2-40B4-BE49-F238E27FC236}">
                    <a16:creationId xmlns:a16="http://schemas.microsoft.com/office/drawing/2014/main" id="{77918D37-135D-BED9-B3D9-5D4C79EBA36F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642" name="Straight Connector 641">
                  <a:extLst>
                    <a:ext uri="{FF2B5EF4-FFF2-40B4-BE49-F238E27FC236}">
                      <a16:creationId xmlns:a16="http://schemas.microsoft.com/office/drawing/2014/main" id="{8C058A24-A9FA-C33B-97CE-6450B5B771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3" name="Straight Connector 642">
                  <a:extLst>
                    <a:ext uri="{FF2B5EF4-FFF2-40B4-BE49-F238E27FC236}">
                      <a16:creationId xmlns:a16="http://schemas.microsoft.com/office/drawing/2014/main" id="{62BD12A2-188D-CEBC-86B9-C50BE1EE12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4" name="Straight Connector 643">
                  <a:extLst>
                    <a:ext uri="{FF2B5EF4-FFF2-40B4-BE49-F238E27FC236}">
                      <a16:creationId xmlns:a16="http://schemas.microsoft.com/office/drawing/2014/main" id="{D7E0D2B3-5002-4AC7-1677-5135F4760B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59" name="Group 558">
              <a:extLst>
                <a:ext uri="{FF2B5EF4-FFF2-40B4-BE49-F238E27FC236}">
                  <a16:creationId xmlns:a16="http://schemas.microsoft.com/office/drawing/2014/main" id="{01CF7E22-B759-A084-1BFD-F29FDACD0095}"/>
                </a:ext>
              </a:extLst>
            </p:cNvPr>
            <p:cNvGrpSpPr/>
            <p:nvPr/>
          </p:nvGrpSpPr>
          <p:grpSpPr>
            <a:xfrm>
              <a:off x="9611489" y="4466603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635" name="Triangle 205">
                <a:extLst>
                  <a:ext uri="{FF2B5EF4-FFF2-40B4-BE49-F238E27FC236}">
                    <a16:creationId xmlns:a16="http://schemas.microsoft.com/office/drawing/2014/main" id="{1768E192-092A-208E-EFE4-56027A300167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636" name="Group 635">
                <a:extLst>
                  <a:ext uri="{FF2B5EF4-FFF2-40B4-BE49-F238E27FC236}">
                    <a16:creationId xmlns:a16="http://schemas.microsoft.com/office/drawing/2014/main" id="{1E560A58-214A-23E3-F01F-F1C6D6730D8C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637" name="Straight Connector 636">
                  <a:extLst>
                    <a:ext uri="{FF2B5EF4-FFF2-40B4-BE49-F238E27FC236}">
                      <a16:creationId xmlns:a16="http://schemas.microsoft.com/office/drawing/2014/main" id="{069A6906-AC4C-88F0-2861-89663662FD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8" name="Straight Connector 637">
                  <a:extLst>
                    <a:ext uri="{FF2B5EF4-FFF2-40B4-BE49-F238E27FC236}">
                      <a16:creationId xmlns:a16="http://schemas.microsoft.com/office/drawing/2014/main" id="{8974B43C-5C24-0111-E96A-332DCE1D4C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9" name="Straight Connector 638">
                  <a:extLst>
                    <a:ext uri="{FF2B5EF4-FFF2-40B4-BE49-F238E27FC236}">
                      <a16:creationId xmlns:a16="http://schemas.microsoft.com/office/drawing/2014/main" id="{AE2170A0-1D1B-A5F1-934C-7CF2F7721D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0" name="Group 559">
              <a:extLst>
                <a:ext uri="{FF2B5EF4-FFF2-40B4-BE49-F238E27FC236}">
                  <a16:creationId xmlns:a16="http://schemas.microsoft.com/office/drawing/2014/main" id="{A9664196-F03F-0ACE-6A30-411BA4A74214}"/>
                </a:ext>
              </a:extLst>
            </p:cNvPr>
            <p:cNvGrpSpPr/>
            <p:nvPr/>
          </p:nvGrpSpPr>
          <p:grpSpPr>
            <a:xfrm>
              <a:off x="9369588" y="4396860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630" name="Triangle 211">
                <a:extLst>
                  <a:ext uri="{FF2B5EF4-FFF2-40B4-BE49-F238E27FC236}">
                    <a16:creationId xmlns:a16="http://schemas.microsoft.com/office/drawing/2014/main" id="{F6C4BC3A-AC23-D194-5FF9-B46AC1E82FA6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631" name="Group 630">
                <a:extLst>
                  <a:ext uri="{FF2B5EF4-FFF2-40B4-BE49-F238E27FC236}">
                    <a16:creationId xmlns:a16="http://schemas.microsoft.com/office/drawing/2014/main" id="{70D24865-9D70-707F-AE0E-BFD5F15D0739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632" name="Straight Connector 631">
                  <a:extLst>
                    <a:ext uri="{FF2B5EF4-FFF2-40B4-BE49-F238E27FC236}">
                      <a16:creationId xmlns:a16="http://schemas.microsoft.com/office/drawing/2014/main" id="{45A4D3C1-46F7-464E-1E9F-9E214903E3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3" name="Straight Connector 632">
                  <a:extLst>
                    <a:ext uri="{FF2B5EF4-FFF2-40B4-BE49-F238E27FC236}">
                      <a16:creationId xmlns:a16="http://schemas.microsoft.com/office/drawing/2014/main" id="{2953C965-5F23-DB1C-391B-15AFE2307A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4" name="Straight Connector 633">
                  <a:extLst>
                    <a:ext uri="{FF2B5EF4-FFF2-40B4-BE49-F238E27FC236}">
                      <a16:creationId xmlns:a16="http://schemas.microsoft.com/office/drawing/2014/main" id="{5255DCFF-777E-2E5A-6AE3-A0E30BA219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1" name="Group 560">
              <a:extLst>
                <a:ext uri="{FF2B5EF4-FFF2-40B4-BE49-F238E27FC236}">
                  <a16:creationId xmlns:a16="http://schemas.microsoft.com/office/drawing/2014/main" id="{EE9C2256-E1B7-ECF6-013A-888DDE1B9CD2}"/>
                </a:ext>
              </a:extLst>
            </p:cNvPr>
            <p:cNvGrpSpPr/>
            <p:nvPr/>
          </p:nvGrpSpPr>
          <p:grpSpPr>
            <a:xfrm>
              <a:off x="9125037" y="4428172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625" name="Triangle 217">
                <a:extLst>
                  <a:ext uri="{FF2B5EF4-FFF2-40B4-BE49-F238E27FC236}">
                    <a16:creationId xmlns:a16="http://schemas.microsoft.com/office/drawing/2014/main" id="{3641561D-8425-53A5-20E6-F13F0B9BDA48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626" name="Group 625">
                <a:extLst>
                  <a:ext uri="{FF2B5EF4-FFF2-40B4-BE49-F238E27FC236}">
                    <a16:creationId xmlns:a16="http://schemas.microsoft.com/office/drawing/2014/main" id="{8DA757C4-C589-9AD5-5C03-DE2CC9297072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627" name="Straight Connector 626">
                  <a:extLst>
                    <a:ext uri="{FF2B5EF4-FFF2-40B4-BE49-F238E27FC236}">
                      <a16:creationId xmlns:a16="http://schemas.microsoft.com/office/drawing/2014/main" id="{228C2117-B0CE-35C5-6683-7E70289F60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8" name="Straight Connector 627">
                  <a:extLst>
                    <a:ext uri="{FF2B5EF4-FFF2-40B4-BE49-F238E27FC236}">
                      <a16:creationId xmlns:a16="http://schemas.microsoft.com/office/drawing/2014/main" id="{71D9DFB1-81EF-1150-198B-D0105F4A82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9" name="Straight Connector 628">
                  <a:extLst>
                    <a:ext uri="{FF2B5EF4-FFF2-40B4-BE49-F238E27FC236}">
                      <a16:creationId xmlns:a16="http://schemas.microsoft.com/office/drawing/2014/main" id="{571C8B26-C87C-67FA-00B4-D8319B6D7E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2" name="Group 561">
              <a:extLst>
                <a:ext uri="{FF2B5EF4-FFF2-40B4-BE49-F238E27FC236}">
                  <a16:creationId xmlns:a16="http://schemas.microsoft.com/office/drawing/2014/main" id="{874236BF-C2AC-FC32-2477-2808B2CFE5BB}"/>
                </a:ext>
              </a:extLst>
            </p:cNvPr>
            <p:cNvGrpSpPr/>
            <p:nvPr/>
          </p:nvGrpSpPr>
          <p:grpSpPr>
            <a:xfrm>
              <a:off x="8884015" y="4376920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620" name="Triangle 223">
                <a:extLst>
                  <a:ext uri="{FF2B5EF4-FFF2-40B4-BE49-F238E27FC236}">
                    <a16:creationId xmlns:a16="http://schemas.microsoft.com/office/drawing/2014/main" id="{62BFE2A4-480C-B4E9-B94C-6CC1DD94E355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621" name="Group 620">
                <a:extLst>
                  <a:ext uri="{FF2B5EF4-FFF2-40B4-BE49-F238E27FC236}">
                    <a16:creationId xmlns:a16="http://schemas.microsoft.com/office/drawing/2014/main" id="{2C909F2D-8A0D-1F38-3DD3-DCE3CCB77863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622" name="Straight Connector 621">
                  <a:extLst>
                    <a:ext uri="{FF2B5EF4-FFF2-40B4-BE49-F238E27FC236}">
                      <a16:creationId xmlns:a16="http://schemas.microsoft.com/office/drawing/2014/main" id="{E64DED90-0980-E839-185B-883BF81091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3" name="Straight Connector 622">
                  <a:extLst>
                    <a:ext uri="{FF2B5EF4-FFF2-40B4-BE49-F238E27FC236}">
                      <a16:creationId xmlns:a16="http://schemas.microsoft.com/office/drawing/2014/main" id="{868E2565-3CC2-B468-811A-14FCBA3FC2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4" name="Straight Connector 623">
                  <a:extLst>
                    <a:ext uri="{FF2B5EF4-FFF2-40B4-BE49-F238E27FC236}">
                      <a16:creationId xmlns:a16="http://schemas.microsoft.com/office/drawing/2014/main" id="{58BBC722-696D-CEA0-67D5-AAAF85B2D7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3" name="Group 562">
              <a:extLst>
                <a:ext uri="{FF2B5EF4-FFF2-40B4-BE49-F238E27FC236}">
                  <a16:creationId xmlns:a16="http://schemas.microsoft.com/office/drawing/2014/main" id="{A0B2FBBB-8EFD-0117-50BF-64D8500F358B}"/>
                </a:ext>
              </a:extLst>
            </p:cNvPr>
            <p:cNvGrpSpPr/>
            <p:nvPr/>
          </p:nvGrpSpPr>
          <p:grpSpPr>
            <a:xfrm>
              <a:off x="8637590" y="4370360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615" name="Triangle 229">
                <a:extLst>
                  <a:ext uri="{FF2B5EF4-FFF2-40B4-BE49-F238E27FC236}">
                    <a16:creationId xmlns:a16="http://schemas.microsoft.com/office/drawing/2014/main" id="{6298D11E-4A05-F7AF-03FE-7B88B9D948B3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616" name="Group 615">
                <a:extLst>
                  <a:ext uri="{FF2B5EF4-FFF2-40B4-BE49-F238E27FC236}">
                    <a16:creationId xmlns:a16="http://schemas.microsoft.com/office/drawing/2014/main" id="{E7B0457B-F2A5-5A5E-89A4-28E50252D980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617" name="Straight Connector 616">
                  <a:extLst>
                    <a:ext uri="{FF2B5EF4-FFF2-40B4-BE49-F238E27FC236}">
                      <a16:creationId xmlns:a16="http://schemas.microsoft.com/office/drawing/2014/main" id="{5792DDEB-095B-6A8A-A5E8-24EC474F3D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8" name="Straight Connector 617">
                  <a:extLst>
                    <a:ext uri="{FF2B5EF4-FFF2-40B4-BE49-F238E27FC236}">
                      <a16:creationId xmlns:a16="http://schemas.microsoft.com/office/drawing/2014/main" id="{75DE5F15-7404-654C-DAF0-EEDC3B0484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9" name="Straight Connector 618">
                  <a:extLst>
                    <a:ext uri="{FF2B5EF4-FFF2-40B4-BE49-F238E27FC236}">
                      <a16:creationId xmlns:a16="http://schemas.microsoft.com/office/drawing/2014/main" id="{2C813717-4EC7-EE33-2491-A099E0663F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4" name="Group 563">
              <a:extLst>
                <a:ext uri="{FF2B5EF4-FFF2-40B4-BE49-F238E27FC236}">
                  <a16:creationId xmlns:a16="http://schemas.microsoft.com/office/drawing/2014/main" id="{190D3B41-BA51-5E92-52CC-23D0DCC0322B}"/>
                </a:ext>
              </a:extLst>
            </p:cNvPr>
            <p:cNvGrpSpPr/>
            <p:nvPr/>
          </p:nvGrpSpPr>
          <p:grpSpPr>
            <a:xfrm>
              <a:off x="8394057" y="4388569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610" name="Triangle 235">
                <a:extLst>
                  <a:ext uri="{FF2B5EF4-FFF2-40B4-BE49-F238E27FC236}">
                    <a16:creationId xmlns:a16="http://schemas.microsoft.com/office/drawing/2014/main" id="{364CC3E0-3825-86A0-148D-A7DFBCAFEA1D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611" name="Group 610">
                <a:extLst>
                  <a:ext uri="{FF2B5EF4-FFF2-40B4-BE49-F238E27FC236}">
                    <a16:creationId xmlns:a16="http://schemas.microsoft.com/office/drawing/2014/main" id="{31E3D8FD-B717-7CE3-4C19-AE1FB2564B90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612" name="Straight Connector 611">
                  <a:extLst>
                    <a:ext uri="{FF2B5EF4-FFF2-40B4-BE49-F238E27FC236}">
                      <a16:creationId xmlns:a16="http://schemas.microsoft.com/office/drawing/2014/main" id="{D6D44E98-1D94-A097-1400-8388259FBD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3" name="Straight Connector 612">
                  <a:extLst>
                    <a:ext uri="{FF2B5EF4-FFF2-40B4-BE49-F238E27FC236}">
                      <a16:creationId xmlns:a16="http://schemas.microsoft.com/office/drawing/2014/main" id="{B1069B8D-B3D9-2461-F48F-7DE1FC5A23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4" name="Straight Connector 613">
                  <a:extLst>
                    <a:ext uri="{FF2B5EF4-FFF2-40B4-BE49-F238E27FC236}">
                      <a16:creationId xmlns:a16="http://schemas.microsoft.com/office/drawing/2014/main" id="{75D3CA7E-7B2C-6EA7-61A0-B75AECADED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5" name="Group 564">
              <a:extLst>
                <a:ext uri="{FF2B5EF4-FFF2-40B4-BE49-F238E27FC236}">
                  <a16:creationId xmlns:a16="http://schemas.microsoft.com/office/drawing/2014/main" id="{12E88E78-1AD2-644F-34A8-8592E2D8B435}"/>
                </a:ext>
              </a:extLst>
            </p:cNvPr>
            <p:cNvGrpSpPr/>
            <p:nvPr/>
          </p:nvGrpSpPr>
          <p:grpSpPr>
            <a:xfrm>
              <a:off x="8150974" y="4318154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605" name="Triangle 241">
                <a:extLst>
                  <a:ext uri="{FF2B5EF4-FFF2-40B4-BE49-F238E27FC236}">
                    <a16:creationId xmlns:a16="http://schemas.microsoft.com/office/drawing/2014/main" id="{F160405F-CDC1-5485-23F6-7EAE0F162886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606" name="Group 605">
                <a:extLst>
                  <a:ext uri="{FF2B5EF4-FFF2-40B4-BE49-F238E27FC236}">
                    <a16:creationId xmlns:a16="http://schemas.microsoft.com/office/drawing/2014/main" id="{760C778C-002E-905E-F95B-8CA56811C16C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607" name="Straight Connector 606">
                  <a:extLst>
                    <a:ext uri="{FF2B5EF4-FFF2-40B4-BE49-F238E27FC236}">
                      <a16:creationId xmlns:a16="http://schemas.microsoft.com/office/drawing/2014/main" id="{A693AEC6-3796-7716-A178-7F91D49A2E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8" name="Straight Connector 607">
                  <a:extLst>
                    <a:ext uri="{FF2B5EF4-FFF2-40B4-BE49-F238E27FC236}">
                      <a16:creationId xmlns:a16="http://schemas.microsoft.com/office/drawing/2014/main" id="{6B7F770D-0846-707D-7DBD-363A066D5F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9" name="Straight Connector 608">
                  <a:extLst>
                    <a:ext uri="{FF2B5EF4-FFF2-40B4-BE49-F238E27FC236}">
                      <a16:creationId xmlns:a16="http://schemas.microsoft.com/office/drawing/2014/main" id="{A518090F-6D40-236E-57BC-71C055D421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6" name="Group 565">
              <a:extLst>
                <a:ext uri="{FF2B5EF4-FFF2-40B4-BE49-F238E27FC236}">
                  <a16:creationId xmlns:a16="http://schemas.microsoft.com/office/drawing/2014/main" id="{D368000A-A94E-6F39-B7E1-33C6DF3E9845}"/>
                </a:ext>
              </a:extLst>
            </p:cNvPr>
            <p:cNvGrpSpPr/>
            <p:nvPr/>
          </p:nvGrpSpPr>
          <p:grpSpPr>
            <a:xfrm>
              <a:off x="7907786" y="4189971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600" name="Triangle 247">
                <a:extLst>
                  <a:ext uri="{FF2B5EF4-FFF2-40B4-BE49-F238E27FC236}">
                    <a16:creationId xmlns:a16="http://schemas.microsoft.com/office/drawing/2014/main" id="{AA9C966D-7F90-ECAB-EAE9-D93B82829F6B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601" name="Group 600">
                <a:extLst>
                  <a:ext uri="{FF2B5EF4-FFF2-40B4-BE49-F238E27FC236}">
                    <a16:creationId xmlns:a16="http://schemas.microsoft.com/office/drawing/2014/main" id="{32451BFA-3684-96C3-EE1D-8B004E2168A9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602" name="Straight Connector 601">
                  <a:extLst>
                    <a:ext uri="{FF2B5EF4-FFF2-40B4-BE49-F238E27FC236}">
                      <a16:creationId xmlns:a16="http://schemas.microsoft.com/office/drawing/2014/main" id="{050395DC-B84C-773C-4923-3BA5D8B9FB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3" name="Straight Connector 602">
                  <a:extLst>
                    <a:ext uri="{FF2B5EF4-FFF2-40B4-BE49-F238E27FC236}">
                      <a16:creationId xmlns:a16="http://schemas.microsoft.com/office/drawing/2014/main" id="{5C9825FF-1A3F-3A11-3A7B-CC25627190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4" name="Straight Connector 603">
                  <a:extLst>
                    <a:ext uri="{FF2B5EF4-FFF2-40B4-BE49-F238E27FC236}">
                      <a16:creationId xmlns:a16="http://schemas.microsoft.com/office/drawing/2014/main" id="{DCCDCD3D-D016-D037-E851-EDF15B4826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7" name="Group 566">
              <a:extLst>
                <a:ext uri="{FF2B5EF4-FFF2-40B4-BE49-F238E27FC236}">
                  <a16:creationId xmlns:a16="http://schemas.microsoft.com/office/drawing/2014/main" id="{4097E3D2-E356-1D42-0107-7A01564B1D1C}"/>
                </a:ext>
              </a:extLst>
            </p:cNvPr>
            <p:cNvGrpSpPr/>
            <p:nvPr/>
          </p:nvGrpSpPr>
          <p:grpSpPr>
            <a:xfrm>
              <a:off x="7655032" y="4128558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595" name="Triangle 253">
                <a:extLst>
                  <a:ext uri="{FF2B5EF4-FFF2-40B4-BE49-F238E27FC236}">
                    <a16:creationId xmlns:a16="http://schemas.microsoft.com/office/drawing/2014/main" id="{F4D706B0-D00D-C1E4-C2E8-16A0FDBE940D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596" name="Group 595">
                <a:extLst>
                  <a:ext uri="{FF2B5EF4-FFF2-40B4-BE49-F238E27FC236}">
                    <a16:creationId xmlns:a16="http://schemas.microsoft.com/office/drawing/2014/main" id="{2AC13B0D-BD67-19BA-09DA-EC1A4EBB5277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597" name="Straight Connector 596">
                  <a:extLst>
                    <a:ext uri="{FF2B5EF4-FFF2-40B4-BE49-F238E27FC236}">
                      <a16:creationId xmlns:a16="http://schemas.microsoft.com/office/drawing/2014/main" id="{12A36B60-D468-68DC-A4AB-18771F7611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8" name="Straight Connector 597">
                  <a:extLst>
                    <a:ext uri="{FF2B5EF4-FFF2-40B4-BE49-F238E27FC236}">
                      <a16:creationId xmlns:a16="http://schemas.microsoft.com/office/drawing/2014/main" id="{E3CD9EC0-C9C1-EDFF-9702-1E39596CF8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9" name="Straight Connector 598">
                  <a:extLst>
                    <a:ext uri="{FF2B5EF4-FFF2-40B4-BE49-F238E27FC236}">
                      <a16:creationId xmlns:a16="http://schemas.microsoft.com/office/drawing/2014/main" id="{F063E0D0-8BF9-21A6-94B2-C33D18EDA5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8" name="Group 567">
              <a:extLst>
                <a:ext uri="{FF2B5EF4-FFF2-40B4-BE49-F238E27FC236}">
                  <a16:creationId xmlns:a16="http://schemas.microsoft.com/office/drawing/2014/main" id="{B70040D0-F176-DEEF-739C-11619AADF3E1}"/>
                </a:ext>
              </a:extLst>
            </p:cNvPr>
            <p:cNvGrpSpPr/>
            <p:nvPr/>
          </p:nvGrpSpPr>
          <p:grpSpPr>
            <a:xfrm>
              <a:off x="7413181" y="4072948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590" name="Triangle 259">
                <a:extLst>
                  <a:ext uri="{FF2B5EF4-FFF2-40B4-BE49-F238E27FC236}">
                    <a16:creationId xmlns:a16="http://schemas.microsoft.com/office/drawing/2014/main" id="{F14EC778-490D-BCEC-FE35-1C555103F5B9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591" name="Group 590">
                <a:extLst>
                  <a:ext uri="{FF2B5EF4-FFF2-40B4-BE49-F238E27FC236}">
                    <a16:creationId xmlns:a16="http://schemas.microsoft.com/office/drawing/2014/main" id="{8640EBDE-E9CE-D8E8-7EA2-520538E251EB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592" name="Straight Connector 591">
                  <a:extLst>
                    <a:ext uri="{FF2B5EF4-FFF2-40B4-BE49-F238E27FC236}">
                      <a16:creationId xmlns:a16="http://schemas.microsoft.com/office/drawing/2014/main" id="{0D763D0E-2AB6-C932-CF7E-F59A438F96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3" name="Straight Connector 592">
                  <a:extLst>
                    <a:ext uri="{FF2B5EF4-FFF2-40B4-BE49-F238E27FC236}">
                      <a16:creationId xmlns:a16="http://schemas.microsoft.com/office/drawing/2014/main" id="{1E2BF44F-42AC-7487-F184-160CFB9055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4" name="Straight Connector 593">
                  <a:extLst>
                    <a:ext uri="{FF2B5EF4-FFF2-40B4-BE49-F238E27FC236}">
                      <a16:creationId xmlns:a16="http://schemas.microsoft.com/office/drawing/2014/main" id="{5860E0B3-468F-D754-4FD6-F6883B0D78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9" name="Group 568">
              <a:extLst>
                <a:ext uri="{FF2B5EF4-FFF2-40B4-BE49-F238E27FC236}">
                  <a16:creationId xmlns:a16="http://schemas.microsoft.com/office/drawing/2014/main" id="{11AC8254-79B8-73A6-9977-9FA9BF3BBDC2}"/>
                </a:ext>
              </a:extLst>
            </p:cNvPr>
            <p:cNvGrpSpPr/>
            <p:nvPr/>
          </p:nvGrpSpPr>
          <p:grpSpPr>
            <a:xfrm>
              <a:off x="6687643" y="3553860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585" name="Triangle 265">
                <a:extLst>
                  <a:ext uri="{FF2B5EF4-FFF2-40B4-BE49-F238E27FC236}">
                    <a16:creationId xmlns:a16="http://schemas.microsoft.com/office/drawing/2014/main" id="{CF325870-19F3-6AE9-363F-B3BD2D02FD9C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586" name="Group 585">
                <a:extLst>
                  <a:ext uri="{FF2B5EF4-FFF2-40B4-BE49-F238E27FC236}">
                    <a16:creationId xmlns:a16="http://schemas.microsoft.com/office/drawing/2014/main" id="{87BB4DA3-B8B4-1550-2AC2-3BA44B191F58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587" name="Straight Connector 586">
                  <a:extLst>
                    <a:ext uri="{FF2B5EF4-FFF2-40B4-BE49-F238E27FC236}">
                      <a16:creationId xmlns:a16="http://schemas.microsoft.com/office/drawing/2014/main" id="{F81ADCD5-F75B-52D0-7C5D-C153C9FA35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8" name="Straight Connector 587">
                  <a:extLst>
                    <a:ext uri="{FF2B5EF4-FFF2-40B4-BE49-F238E27FC236}">
                      <a16:creationId xmlns:a16="http://schemas.microsoft.com/office/drawing/2014/main" id="{C1209BD3-027A-7B0C-EDA6-B49448AE04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9" name="Straight Connector 588">
                  <a:extLst>
                    <a:ext uri="{FF2B5EF4-FFF2-40B4-BE49-F238E27FC236}">
                      <a16:creationId xmlns:a16="http://schemas.microsoft.com/office/drawing/2014/main" id="{B9F388A5-3833-839C-2FE6-ABD32C561D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70" name="Group 569">
              <a:extLst>
                <a:ext uri="{FF2B5EF4-FFF2-40B4-BE49-F238E27FC236}">
                  <a16:creationId xmlns:a16="http://schemas.microsoft.com/office/drawing/2014/main" id="{82D70446-7852-1788-27C7-D73D8254AD84}"/>
                </a:ext>
              </a:extLst>
            </p:cNvPr>
            <p:cNvGrpSpPr/>
            <p:nvPr/>
          </p:nvGrpSpPr>
          <p:grpSpPr>
            <a:xfrm>
              <a:off x="6930395" y="3670382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580" name="Triangle 271">
                <a:extLst>
                  <a:ext uri="{FF2B5EF4-FFF2-40B4-BE49-F238E27FC236}">
                    <a16:creationId xmlns:a16="http://schemas.microsoft.com/office/drawing/2014/main" id="{EBB43D86-9969-D961-38AA-ED45C11ACD79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581" name="Group 580">
                <a:extLst>
                  <a:ext uri="{FF2B5EF4-FFF2-40B4-BE49-F238E27FC236}">
                    <a16:creationId xmlns:a16="http://schemas.microsoft.com/office/drawing/2014/main" id="{58A72216-37D3-C235-B6DB-2BAAE9782204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582" name="Straight Connector 581">
                  <a:extLst>
                    <a:ext uri="{FF2B5EF4-FFF2-40B4-BE49-F238E27FC236}">
                      <a16:creationId xmlns:a16="http://schemas.microsoft.com/office/drawing/2014/main" id="{3AE4241E-793A-7814-D7AC-7983F4768F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3" name="Straight Connector 582">
                  <a:extLst>
                    <a:ext uri="{FF2B5EF4-FFF2-40B4-BE49-F238E27FC236}">
                      <a16:creationId xmlns:a16="http://schemas.microsoft.com/office/drawing/2014/main" id="{A951B291-0DFE-92CF-2D9E-55D2230080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4" name="Straight Connector 583">
                  <a:extLst>
                    <a:ext uri="{FF2B5EF4-FFF2-40B4-BE49-F238E27FC236}">
                      <a16:creationId xmlns:a16="http://schemas.microsoft.com/office/drawing/2014/main" id="{EC023537-2C57-528C-3C4C-AAC66C11C0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71" name="Group 570">
              <a:extLst>
                <a:ext uri="{FF2B5EF4-FFF2-40B4-BE49-F238E27FC236}">
                  <a16:creationId xmlns:a16="http://schemas.microsoft.com/office/drawing/2014/main" id="{85841055-B226-A561-E5B2-A3997DBABDE9}"/>
                </a:ext>
              </a:extLst>
            </p:cNvPr>
            <p:cNvGrpSpPr/>
            <p:nvPr/>
          </p:nvGrpSpPr>
          <p:grpSpPr>
            <a:xfrm>
              <a:off x="7170679" y="3869933"/>
              <a:ext cx="58948" cy="212940"/>
              <a:chOff x="9649352" y="2957776"/>
              <a:chExt cx="53034" cy="192194"/>
            </a:xfrm>
            <a:solidFill>
              <a:srgbClr val="0095FF"/>
            </a:solidFill>
          </p:grpSpPr>
          <p:sp>
            <p:nvSpPr>
              <p:cNvPr id="575" name="Triangle 277">
                <a:extLst>
                  <a:ext uri="{FF2B5EF4-FFF2-40B4-BE49-F238E27FC236}">
                    <a16:creationId xmlns:a16="http://schemas.microsoft.com/office/drawing/2014/main" id="{03446E1C-8E19-8FD2-174C-1BD8BF73B1DF}"/>
                  </a:ext>
                </a:extLst>
              </p:cNvPr>
              <p:cNvSpPr/>
              <p:nvPr/>
            </p:nvSpPr>
            <p:spPr>
              <a:xfrm>
                <a:off x="9649352" y="3031014"/>
                <a:ext cx="53034" cy="45719"/>
              </a:xfrm>
              <a:prstGeom prst="triangl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endParaRPr>
              </a:p>
            </p:txBody>
          </p:sp>
          <p:grpSp>
            <p:nvGrpSpPr>
              <p:cNvPr id="576" name="Group 575">
                <a:extLst>
                  <a:ext uri="{FF2B5EF4-FFF2-40B4-BE49-F238E27FC236}">
                    <a16:creationId xmlns:a16="http://schemas.microsoft.com/office/drawing/2014/main" id="{5A2A5394-5605-A303-6B70-F8D7409CFF29}"/>
                  </a:ext>
                </a:extLst>
              </p:cNvPr>
              <p:cNvGrpSpPr/>
              <p:nvPr/>
            </p:nvGrpSpPr>
            <p:grpSpPr>
              <a:xfrm>
                <a:off x="9658003" y="2957776"/>
                <a:ext cx="35733" cy="192194"/>
                <a:chOff x="9623872" y="2957776"/>
                <a:chExt cx="35733" cy="192194"/>
              </a:xfrm>
              <a:grpFill/>
            </p:grpSpPr>
            <p:cxnSp>
              <p:nvCxnSpPr>
                <p:cNvPr id="577" name="Straight Connector 576">
                  <a:extLst>
                    <a:ext uri="{FF2B5EF4-FFF2-40B4-BE49-F238E27FC236}">
                      <a16:creationId xmlns:a16="http://schemas.microsoft.com/office/drawing/2014/main" id="{ED1C922E-246B-83C7-5C83-E2B3EA6AA4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41738" y="2957776"/>
                  <a:ext cx="0" cy="191235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8" name="Straight Connector 577">
                  <a:extLst>
                    <a:ext uri="{FF2B5EF4-FFF2-40B4-BE49-F238E27FC236}">
                      <a16:creationId xmlns:a16="http://schemas.microsoft.com/office/drawing/2014/main" id="{EB9FE856-A6EF-645B-F591-C0A3CC6CED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29594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9" name="Straight Connector 578">
                  <a:extLst>
                    <a:ext uri="{FF2B5EF4-FFF2-40B4-BE49-F238E27FC236}">
                      <a16:creationId xmlns:a16="http://schemas.microsoft.com/office/drawing/2014/main" id="{009A91FB-A824-3927-CC72-62935FACA0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23872" y="3149970"/>
                  <a:ext cx="35733" cy="0"/>
                </a:xfrm>
                <a:prstGeom prst="line">
                  <a:avLst/>
                </a:prstGeom>
                <a:grpFill/>
                <a:ln>
                  <a:solidFill>
                    <a:srgbClr val="0095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72" name="Triangle 283">
              <a:extLst>
                <a:ext uri="{FF2B5EF4-FFF2-40B4-BE49-F238E27FC236}">
                  <a16:creationId xmlns:a16="http://schemas.microsoft.com/office/drawing/2014/main" id="{B3AF7E93-CC6A-A90E-46A2-380E42089E21}"/>
                </a:ext>
              </a:extLst>
            </p:cNvPr>
            <p:cNvSpPr/>
            <p:nvPr/>
          </p:nvSpPr>
          <p:spPr>
            <a:xfrm>
              <a:off x="6442831" y="2950095"/>
              <a:ext cx="58948" cy="50654"/>
            </a:xfrm>
            <a:prstGeom prst="triangle">
              <a:avLst/>
            </a:prstGeom>
            <a:solidFill>
              <a:srgbClr val="0095FF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00">
                <a:solidFill>
                  <a:srgbClr val="000000"/>
                </a:solidFill>
                <a:latin typeface="Tahoma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  <p:cxnSp>
          <p:nvCxnSpPr>
            <p:cNvPr id="573" name="Straight Connector 572">
              <a:extLst>
                <a:ext uri="{FF2B5EF4-FFF2-40B4-BE49-F238E27FC236}">
                  <a16:creationId xmlns:a16="http://schemas.microsoft.com/office/drawing/2014/main" id="{DE70FDDE-7EEC-BB03-C2D2-09D2E46E3F08}"/>
                </a:ext>
              </a:extLst>
            </p:cNvPr>
            <p:cNvCxnSpPr>
              <a:cxnSpLocks/>
              <a:endCxn id="533" idx="0"/>
            </p:cNvCxnSpPr>
            <p:nvPr/>
          </p:nvCxnSpPr>
          <p:spPr>
            <a:xfrm flipH="1">
              <a:off x="6497681" y="4878053"/>
              <a:ext cx="4097" cy="99920"/>
            </a:xfrm>
            <a:prstGeom prst="line">
              <a:avLst/>
            </a:prstGeom>
            <a:ln>
              <a:solidFill>
                <a:srgbClr val="70737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4" name="TextBox 121">
              <a:extLst>
                <a:ext uri="{FF2B5EF4-FFF2-40B4-BE49-F238E27FC236}">
                  <a16:creationId xmlns:a16="http://schemas.microsoft.com/office/drawing/2014/main" id="{E2AA7480-1037-6A6C-2A02-030281DA7AEE}"/>
                </a:ext>
              </a:extLst>
            </p:cNvPr>
            <p:cNvSpPr txBox="1"/>
            <p:nvPr/>
          </p:nvSpPr>
          <p:spPr>
            <a:xfrm>
              <a:off x="5929091" y="3542172"/>
              <a:ext cx="461599" cy="23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000">
                  <a:solidFill>
                    <a:srgbClr val="000000"/>
                  </a:solidFill>
                  <a:latin typeface="Tahoma"/>
                  <a:ea typeface="Noto Sans" panose="020B0502040504020204" pitchFamily="34" charset="0"/>
                  <a:cs typeface="Noto Sans" panose="020B0502040504020204" pitchFamily="34" charset="0"/>
                </a:rPr>
                <a:t>-3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93725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C3A4B0-8EB1-1735-F68C-F94A5966C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81" y="176610"/>
            <a:ext cx="5828306" cy="495556"/>
          </a:xfrm>
          <a:solidFill>
            <a:schemeClr val="accent1"/>
          </a:solidFill>
        </p:spPr>
        <p:txBody>
          <a:bodyPr anchor="ctr">
            <a:noAutofit/>
          </a:bodyPr>
          <a:lstStyle/>
          <a:p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Atogepant as a preventer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C0D907-695D-B89F-6C8E-18004B7C8BEA}"/>
              </a:ext>
            </a:extLst>
          </p:cNvPr>
          <p:cNvSpPr txBox="1"/>
          <p:nvPr/>
        </p:nvSpPr>
        <p:spPr>
          <a:xfrm>
            <a:off x="409486" y="1936380"/>
            <a:ext cx="83984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Clr>
                <a:schemeClr val="accent1"/>
              </a:buClr>
              <a:buSzPct val="80000"/>
            </a:pPr>
            <a:r>
              <a:rPr lang="en-GB" sz="1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NICE/SMC Restriction</a:t>
            </a:r>
          </a:p>
          <a:p>
            <a:pPr algn="l">
              <a:buClr>
                <a:schemeClr val="accent1"/>
              </a:buClr>
              <a:buSzPct val="80000"/>
            </a:pP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For the prophylaxis of migraine in adults who have at least 4 migraine days per month who have had prior failure on three or more migraine preventive treatments. Approval for episodic and chronic migraine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17DD8-9906-2F7B-ECC3-3F69391EADD5}"/>
              </a:ext>
            </a:extLst>
          </p:cNvPr>
          <p:cNvSpPr txBox="1"/>
          <p:nvPr/>
        </p:nvSpPr>
        <p:spPr>
          <a:xfrm>
            <a:off x="409486" y="3001253"/>
            <a:ext cx="243055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</a:t>
            </a:r>
          </a:p>
          <a:p>
            <a:r>
              <a:rPr lang="en-GB" sz="15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Atogepant 60 mg daily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B900B8-C176-52F3-508B-E39E5942D06B}"/>
              </a:ext>
            </a:extLst>
          </p:cNvPr>
          <p:cNvSpPr txBox="1"/>
          <p:nvPr/>
        </p:nvSpPr>
        <p:spPr>
          <a:xfrm>
            <a:off x="6122248" y="1218396"/>
            <a:ext cx="2310680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100" dirty="0">
                <a:solidFill>
                  <a:srgbClr val="FF0000"/>
                </a:solidFill>
                <a:latin typeface="Bahnschrift" panose="020B0502040204020203" pitchFamily="34" charset="0"/>
              </a:rPr>
              <a:t>Episodic and chronic migraine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C2B24A-FF71-920F-DDA4-FC9AFA286F6C}"/>
              </a:ext>
            </a:extLst>
          </p:cNvPr>
          <p:cNvSpPr txBox="1"/>
          <p:nvPr/>
        </p:nvSpPr>
        <p:spPr>
          <a:xfrm>
            <a:off x="401053" y="944963"/>
            <a:ext cx="53461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BNF/SmPC Indication</a:t>
            </a:r>
          </a:p>
          <a:p>
            <a:r>
              <a:rPr lang="en-GB" sz="1200" b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Prophylaxis of migraine in adults who have at least 4 migraine days per month</a:t>
            </a:r>
          </a:p>
          <a:p>
            <a:endParaRPr lang="en-GB" sz="1800" b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itka Subheading" panose="02000505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D94A44-034A-2933-31AA-380BD8694BF4}"/>
              </a:ext>
            </a:extLst>
          </p:cNvPr>
          <p:cNvSpPr txBox="1"/>
          <p:nvPr/>
        </p:nvSpPr>
        <p:spPr>
          <a:xfrm>
            <a:off x="3898481" y="3103481"/>
            <a:ext cx="47113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Tolerability</a:t>
            </a:r>
          </a:p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constipation (7%), nausea (7%) and somnolence (5%)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B06584-7D42-09F5-D334-B51B633FD06F}"/>
              </a:ext>
            </a:extLst>
          </p:cNvPr>
          <p:cNvSpPr txBox="1"/>
          <p:nvPr/>
        </p:nvSpPr>
        <p:spPr>
          <a:xfrm>
            <a:off x="4915949" y="3895892"/>
            <a:ext cx="3516980" cy="4154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100">
                <a:solidFill>
                  <a:srgbClr val="FF0000"/>
                </a:solidFill>
                <a:latin typeface="Bahnschrift" panose="020B0502040204020203" pitchFamily="34" charset="0"/>
              </a:rPr>
              <a:t>Prescribed in Primary Care</a:t>
            </a:r>
            <a:endParaRPr lang="en-GB" sz="2100" dirty="0">
              <a:solidFill>
                <a:srgbClr val="FF0000"/>
              </a:solidFill>
              <a:latin typeface="Bahnschrift" panose="020B0502040204020203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41FF927-53C3-B158-82DB-F09CB60B78F8}"/>
              </a:ext>
            </a:extLst>
          </p:cNvPr>
          <p:cNvGrpSpPr/>
          <p:nvPr/>
        </p:nvGrpSpPr>
        <p:grpSpPr>
          <a:xfrm>
            <a:off x="8076855" y="0"/>
            <a:ext cx="1339187" cy="1044572"/>
            <a:chOff x="10767552" y="0"/>
            <a:chExt cx="1785582" cy="1392762"/>
          </a:xfrm>
        </p:grpSpPr>
        <p:sp>
          <p:nvSpPr>
            <p:cNvPr id="18" name="Freeform: Shape 46">
              <a:extLst>
                <a:ext uri="{FF2B5EF4-FFF2-40B4-BE49-F238E27FC236}">
                  <a16:creationId xmlns:a16="http://schemas.microsoft.com/office/drawing/2014/main" id="{224CE761-AF36-3371-A645-C4A115AFB746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3FF1431-3D7E-25E4-3F88-539501CB8E2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23" name="Graphic 16">
                <a:extLst>
                  <a:ext uri="{FF2B5EF4-FFF2-40B4-BE49-F238E27FC236}">
                    <a16:creationId xmlns:a16="http://schemas.microsoft.com/office/drawing/2014/main" id="{B0113630-9005-6438-5763-79987FD2F509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EBA6A505-4EA7-55C1-044A-1D7CBA447BAF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7" name="Freeform 5">
                  <a:extLst>
                    <a:ext uri="{FF2B5EF4-FFF2-40B4-BE49-F238E27FC236}">
                      <a16:creationId xmlns:a16="http://schemas.microsoft.com/office/drawing/2014/main" id="{97498DA9-1532-DA49-C447-87255BE8F9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28" name="Freeform 5">
                  <a:extLst>
                    <a:ext uri="{FF2B5EF4-FFF2-40B4-BE49-F238E27FC236}">
                      <a16:creationId xmlns:a16="http://schemas.microsoft.com/office/drawing/2014/main" id="{C7AE8E18-0554-6847-FEFC-0B95E5EC1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25" name="Freeform 12">
                <a:extLst>
                  <a:ext uri="{FF2B5EF4-FFF2-40B4-BE49-F238E27FC236}">
                    <a16:creationId xmlns:a16="http://schemas.microsoft.com/office/drawing/2014/main" id="{094B3A9E-CB0C-99C5-1C5B-ED326CB92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26" name="Freeform 10">
                <a:extLst>
                  <a:ext uri="{FF2B5EF4-FFF2-40B4-BE49-F238E27FC236}">
                    <a16:creationId xmlns:a16="http://schemas.microsoft.com/office/drawing/2014/main" id="{82781F0F-86EC-F67B-51C8-9E16FFF78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6979B41-4112-1B92-92CD-E52D0DD347E2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900" b="1" dirty="0">
                  <a:solidFill>
                    <a:srgbClr val="FFFFFF"/>
                  </a:solidFill>
                  <a:latin typeface="Tahoma"/>
                </a:rPr>
                <a:t>Preventive</a:t>
              </a:r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090C6F6F-DDEF-484E-007D-D4A5801A5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3643" y="193612"/>
              <a:ext cx="145653" cy="145563"/>
            </a:xfrm>
            <a:custGeom>
              <a:avLst/>
              <a:gdLst>
                <a:gd name="T0" fmla="*/ 1600 w 1600"/>
                <a:gd name="T1" fmla="*/ 1130 h 1599"/>
                <a:gd name="T2" fmla="*/ 1131 w 1600"/>
                <a:gd name="T3" fmla="*/ 1599 h 1599"/>
                <a:gd name="T4" fmla="*/ 469 w 1600"/>
                <a:gd name="T5" fmla="*/ 1599 h 1599"/>
                <a:gd name="T6" fmla="*/ 0 w 1600"/>
                <a:gd name="T7" fmla="*/ 1130 h 1599"/>
                <a:gd name="T8" fmla="*/ 0 w 1600"/>
                <a:gd name="T9" fmla="*/ 469 h 1599"/>
                <a:gd name="T10" fmla="*/ 469 w 1600"/>
                <a:gd name="T11" fmla="*/ 0 h 1599"/>
                <a:gd name="T12" fmla="*/ 1131 w 1600"/>
                <a:gd name="T13" fmla="*/ 0 h 1599"/>
                <a:gd name="T14" fmla="*/ 1600 w 1600"/>
                <a:gd name="T15" fmla="*/ 469 h 1599"/>
                <a:gd name="T16" fmla="*/ 1600 w 1600"/>
                <a:gd name="T17" fmla="*/ 113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0" h="1599">
                  <a:moveTo>
                    <a:pt x="1600" y="1130"/>
                  </a:moveTo>
                  <a:lnTo>
                    <a:pt x="1131" y="1599"/>
                  </a:lnTo>
                  <a:lnTo>
                    <a:pt x="469" y="1599"/>
                  </a:lnTo>
                  <a:lnTo>
                    <a:pt x="0" y="1130"/>
                  </a:lnTo>
                  <a:lnTo>
                    <a:pt x="0" y="469"/>
                  </a:lnTo>
                  <a:lnTo>
                    <a:pt x="469" y="0"/>
                  </a:lnTo>
                  <a:lnTo>
                    <a:pt x="1131" y="0"/>
                  </a:lnTo>
                  <a:lnTo>
                    <a:pt x="1600" y="469"/>
                  </a:lnTo>
                  <a:lnTo>
                    <a:pt x="1600" y="113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000">
                <a:solidFill>
                  <a:srgbClr val="000000"/>
                </a:solidFill>
                <a:latin typeface="Tahoma"/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FB0DF312-2058-DEC4-6F13-1A8E9FD64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6611" y="223289"/>
              <a:ext cx="55075" cy="87301"/>
            </a:xfrm>
            <a:custGeom>
              <a:avLst/>
              <a:gdLst>
                <a:gd name="T0" fmla="*/ 254 w 254"/>
                <a:gd name="T1" fmla="*/ 302 h 403"/>
                <a:gd name="T2" fmla="*/ 206 w 254"/>
                <a:gd name="T3" fmla="*/ 385 h 403"/>
                <a:gd name="T4" fmla="*/ 138 w 254"/>
                <a:gd name="T5" fmla="*/ 403 h 403"/>
                <a:gd name="T6" fmla="*/ 0 w 254"/>
                <a:gd name="T7" fmla="*/ 265 h 403"/>
                <a:gd name="T8" fmla="*/ 0 w 254"/>
                <a:gd name="T9" fmla="*/ 173 h 403"/>
                <a:gd name="T10" fmla="*/ 23 w 254"/>
                <a:gd name="T11" fmla="*/ 150 h 403"/>
                <a:gd name="T12" fmla="*/ 47 w 254"/>
                <a:gd name="T13" fmla="*/ 173 h 403"/>
                <a:gd name="T14" fmla="*/ 47 w 254"/>
                <a:gd name="T15" fmla="*/ 236 h 403"/>
                <a:gd name="T16" fmla="*/ 55 w 254"/>
                <a:gd name="T17" fmla="*/ 244 h 403"/>
                <a:gd name="T18" fmla="*/ 63 w 254"/>
                <a:gd name="T19" fmla="*/ 236 h 403"/>
                <a:gd name="T20" fmla="*/ 63 w 254"/>
                <a:gd name="T21" fmla="*/ 52 h 403"/>
                <a:gd name="T22" fmla="*/ 81 w 254"/>
                <a:gd name="T23" fmla="*/ 34 h 403"/>
                <a:gd name="T24" fmla="*/ 99 w 254"/>
                <a:gd name="T25" fmla="*/ 52 h 403"/>
                <a:gd name="T26" fmla="*/ 99 w 254"/>
                <a:gd name="T27" fmla="*/ 212 h 403"/>
                <a:gd name="T28" fmla="*/ 107 w 254"/>
                <a:gd name="T29" fmla="*/ 220 h 403"/>
                <a:gd name="T30" fmla="*/ 115 w 254"/>
                <a:gd name="T31" fmla="*/ 212 h 403"/>
                <a:gd name="T32" fmla="*/ 115 w 254"/>
                <a:gd name="T33" fmla="*/ 18 h 403"/>
                <a:gd name="T34" fmla="*/ 133 w 254"/>
                <a:gd name="T35" fmla="*/ 0 h 403"/>
                <a:gd name="T36" fmla="*/ 151 w 254"/>
                <a:gd name="T37" fmla="*/ 18 h 403"/>
                <a:gd name="T38" fmla="*/ 154 w 254"/>
                <a:gd name="T39" fmla="*/ 24 h 403"/>
                <a:gd name="T40" fmla="*/ 151 w 254"/>
                <a:gd name="T41" fmla="*/ 38 h 403"/>
                <a:gd name="T42" fmla="*/ 151 w 254"/>
                <a:gd name="T43" fmla="*/ 194 h 403"/>
                <a:gd name="T44" fmla="*/ 159 w 254"/>
                <a:gd name="T45" fmla="*/ 202 h 403"/>
                <a:gd name="T46" fmla="*/ 167 w 254"/>
                <a:gd name="T47" fmla="*/ 194 h 403"/>
                <a:gd name="T48" fmla="*/ 167 w 254"/>
                <a:gd name="T49" fmla="*/ 38 h 403"/>
                <a:gd name="T50" fmla="*/ 185 w 254"/>
                <a:gd name="T51" fmla="*/ 20 h 403"/>
                <a:gd name="T52" fmla="*/ 203 w 254"/>
                <a:gd name="T53" fmla="*/ 38 h 403"/>
                <a:gd name="T54" fmla="*/ 203 w 254"/>
                <a:gd name="T55" fmla="*/ 212 h 403"/>
                <a:gd name="T56" fmla="*/ 211 w 254"/>
                <a:gd name="T57" fmla="*/ 220 h 403"/>
                <a:gd name="T58" fmla="*/ 219 w 254"/>
                <a:gd name="T59" fmla="*/ 212 h 403"/>
                <a:gd name="T60" fmla="*/ 219 w 254"/>
                <a:gd name="T61" fmla="*/ 78 h 403"/>
                <a:gd name="T62" fmla="*/ 236 w 254"/>
                <a:gd name="T63" fmla="*/ 60 h 403"/>
                <a:gd name="T64" fmla="*/ 254 w 254"/>
                <a:gd name="T65" fmla="*/ 78 h 403"/>
                <a:gd name="T66" fmla="*/ 254 w 254"/>
                <a:gd name="T67" fmla="*/ 30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4" h="403">
                  <a:moveTo>
                    <a:pt x="254" y="302"/>
                  </a:moveTo>
                  <a:cubicBezTo>
                    <a:pt x="254" y="336"/>
                    <a:pt x="236" y="368"/>
                    <a:pt x="206" y="385"/>
                  </a:cubicBezTo>
                  <a:cubicBezTo>
                    <a:pt x="185" y="397"/>
                    <a:pt x="162" y="403"/>
                    <a:pt x="138" y="403"/>
                  </a:cubicBezTo>
                  <a:cubicBezTo>
                    <a:pt x="62" y="403"/>
                    <a:pt x="0" y="341"/>
                    <a:pt x="0" y="265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60"/>
                    <a:pt x="10" y="150"/>
                    <a:pt x="23" y="150"/>
                  </a:cubicBezTo>
                  <a:cubicBezTo>
                    <a:pt x="36" y="150"/>
                    <a:pt x="47" y="160"/>
                    <a:pt x="47" y="173"/>
                  </a:cubicBezTo>
                  <a:cubicBezTo>
                    <a:pt x="47" y="236"/>
                    <a:pt x="47" y="236"/>
                    <a:pt x="47" y="236"/>
                  </a:cubicBezTo>
                  <a:cubicBezTo>
                    <a:pt x="47" y="240"/>
                    <a:pt x="50" y="244"/>
                    <a:pt x="55" y="244"/>
                  </a:cubicBezTo>
                  <a:cubicBezTo>
                    <a:pt x="59" y="244"/>
                    <a:pt x="63" y="240"/>
                    <a:pt x="63" y="236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42"/>
                    <a:pt x="71" y="34"/>
                    <a:pt x="81" y="34"/>
                  </a:cubicBezTo>
                  <a:cubicBezTo>
                    <a:pt x="91" y="34"/>
                    <a:pt x="99" y="42"/>
                    <a:pt x="99" y="52"/>
                  </a:cubicBezTo>
                  <a:cubicBezTo>
                    <a:pt x="99" y="212"/>
                    <a:pt x="99" y="212"/>
                    <a:pt x="99" y="212"/>
                  </a:cubicBezTo>
                  <a:cubicBezTo>
                    <a:pt x="99" y="216"/>
                    <a:pt x="102" y="220"/>
                    <a:pt x="107" y="220"/>
                  </a:cubicBezTo>
                  <a:cubicBezTo>
                    <a:pt x="111" y="220"/>
                    <a:pt x="115" y="216"/>
                    <a:pt x="115" y="212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8"/>
                    <a:pt x="123" y="0"/>
                    <a:pt x="133" y="0"/>
                  </a:cubicBezTo>
                  <a:cubicBezTo>
                    <a:pt x="143" y="0"/>
                    <a:pt x="151" y="8"/>
                    <a:pt x="151" y="18"/>
                  </a:cubicBezTo>
                  <a:cubicBezTo>
                    <a:pt x="151" y="21"/>
                    <a:pt x="152" y="23"/>
                    <a:pt x="154" y="24"/>
                  </a:cubicBezTo>
                  <a:cubicBezTo>
                    <a:pt x="152" y="29"/>
                    <a:pt x="151" y="33"/>
                    <a:pt x="151" y="38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51" y="198"/>
                    <a:pt x="154" y="202"/>
                    <a:pt x="159" y="202"/>
                  </a:cubicBezTo>
                  <a:cubicBezTo>
                    <a:pt x="163" y="202"/>
                    <a:pt x="167" y="198"/>
                    <a:pt x="167" y="194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28"/>
                    <a:pt x="175" y="20"/>
                    <a:pt x="185" y="20"/>
                  </a:cubicBezTo>
                  <a:cubicBezTo>
                    <a:pt x="194" y="20"/>
                    <a:pt x="203" y="28"/>
                    <a:pt x="203" y="38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203" y="216"/>
                    <a:pt x="206" y="220"/>
                    <a:pt x="211" y="220"/>
                  </a:cubicBezTo>
                  <a:cubicBezTo>
                    <a:pt x="215" y="220"/>
                    <a:pt x="219" y="216"/>
                    <a:pt x="219" y="212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19" y="68"/>
                    <a:pt x="227" y="60"/>
                    <a:pt x="236" y="60"/>
                  </a:cubicBezTo>
                  <a:cubicBezTo>
                    <a:pt x="246" y="60"/>
                    <a:pt x="254" y="68"/>
                    <a:pt x="254" y="78"/>
                  </a:cubicBezTo>
                  <a:cubicBezTo>
                    <a:pt x="254" y="302"/>
                    <a:pt x="254" y="302"/>
                    <a:pt x="254" y="3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solidFill>
                  <a:srgbClr val="000000"/>
                </a:solidFill>
                <a:latin typeface="Tahoma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113037C-B8F7-2C3B-8262-012A846B65D8}"/>
              </a:ext>
            </a:extLst>
          </p:cNvPr>
          <p:cNvSpPr txBox="1"/>
          <p:nvPr/>
        </p:nvSpPr>
        <p:spPr>
          <a:xfrm>
            <a:off x="6122248" y="2729185"/>
            <a:ext cx="2310680" cy="4154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100" dirty="0">
                <a:solidFill>
                  <a:srgbClr val="FF0000"/>
                </a:solidFill>
                <a:latin typeface="Bahnschrift" panose="020B0502040204020203" pitchFamily="34" charset="0"/>
              </a:rPr>
              <a:t>Take at Night</a:t>
            </a:r>
          </a:p>
        </p:txBody>
      </p:sp>
    </p:spTree>
    <p:extLst>
      <p:ext uri="{BB962C8B-B14F-4D97-AF65-F5344CB8AC3E}">
        <p14:creationId xmlns:p14="http://schemas.microsoft.com/office/powerpoint/2010/main" val="41887710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EB415-86C2-108B-7A60-D64CF6404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1" y="136358"/>
            <a:ext cx="7935718" cy="990600"/>
          </a:xfrm>
          <a:solidFill>
            <a:schemeClr val="accent1"/>
          </a:solidFill>
        </p:spPr>
        <p:txBody>
          <a:bodyPr/>
          <a:lstStyle/>
          <a:p>
            <a:r>
              <a:rPr lang="en-GB" sz="32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Atogepant</a:t>
            </a:r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Prescribing Information:</a:t>
            </a:r>
            <a:endParaRPr lang="en-GB" sz="3200" b="1" i="1" u="sng" dirty="0">
              <a:ln w="10160">
                <a:solidFill>
                  <a:schemeClr val="accent5"/>
                </a:solidFill>
                <a:prstDash val="solid"/>
              </a:ln>
              <a:solidFill>
                <a:srgbClr val="0076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600" y="2207664"/>
            <a:ext cx="2927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 Interactions</a:t>
            </a:r>
            <a:r>
              <a:rPr lang="en-GB" sz="1800" b="1" dirty="0">
                <a:ln w="0"/>
                <a:solidFill>
                  <a:schemeClr val="accent1"/>
                </a:solidFill>
                <a:latin typeface="Bahnschrift" panose="020B0502040204020203" pitchFamily="34" charset="0"/>
              </a:rPr>
              <a:t>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600" y="3960965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Pregnancy and Breastfeeding</a:t>
            </a:r>
            <a:r>
              <a:rPr lang="en-GB" sz="1800" b="1" dirty="0">
                <a:ln w="0"/>
                <a:solidFill>
                  <a:schemeClr val="accent1"/>
                </a:solidFill>
                <a:latin typeface="Bahnschrift" panose="020B0502040204020203" pitchFamily="34" charset="0"/>
              </a:rPr>
              <a:t>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6538" y="1167735"/>
            <a:ext cx="7180911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Atogepant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should be avoided in severe hepatic impairment and dose reduction to 10mg is required in severe renal impairment.  Baseline U&amp;Es, LFTs should be considered if clinical concern.</a:t>
            </a:r>
          </a:p>
          <a:p>
            <a:pPr marL="171450" indent="-1714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Routine monitoring is not required for patients with normal renal and liver function.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0A621D-0D55-B965-9676-551D82B4C925}"/>
              </a:ext>
            </a:extLst>
          </p:cNvPr>
          <p:cNvSpPr txBox="1"/>
          <p:nvPr/>
        </p:nvSpPr>
        <p:spPr>
          <a:xfrm>
            <a:off x="746539" y="4347404"/>
            <a:ext cx="7330316" cy="276999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Rimegepant is not recommended in pregnancy, if planning a pregnancy, or in breastfeeding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763C8B1-589B-9F2A-5F59-12256E8B8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D913B7-384E-E1B4-8DA8-D0A2FCA783C1}"/>
              </a:ext>
            </a:extLst>
          </p:cNvPr>
          <p:cNvSpPr txBox="1"/>
          <p:nvPr/>
        </p:nvSpPr>
        <p:spPr>
          <a:xfrm>
            <a:off x="678600" y="787317"/>
            <a:ext cx="139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Cautions</a:t>
            </a:r>
            <a:r>
              <a:rPr lang="en-GB" sz="1800" b="1" dirty="0">
                <a:ln w="0"/>
                <a:solidFill>
                  <a:schemeClr val="accent1"/>
                </a:solidFill>
                <a:latin typeface="Bahnschrift" panose="020B0502040204020203" pitchFamily="34" charset="0"/>
              </a:rPr>
              <a:t>​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5385CC-6164-AFCD-7905-47AE5AF4043F}"/>
              </a:ext>
            </a:extLst>
          </p:cNvPr>
          <p:cNvSpPr txBox="1"/>
          <p:nvPr/>
        </p:nvSpPr>
        <p:spPr>
          <a:xfrm>
            <a:off x="746538" y="2568811"/>
            <a:ext cx="7817897" cy="1200329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patient is prescribed a strong CYP3A4 inhibitor (e.g. Clarithromycin, Itraconazole) or a strong OATP inhibitor (e.g. Rifampicin, Atazanavir, Ritonavir, Tipranavir, Ciclosporin, Telmisartan) then the dose should be reduced to 10mg.</a:t>
            </a:r>
          </a:p>
          <a:p>
            <a:pPr>
              <a:buClr>
                <a:schemeClr val="accent1"/>
              </a:buClr>
            </a:pP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those where the strong CYP3A4 inhibitor or OATP inhibitor is prescribed for a short course of treatment then it is acceptable to temporarily stop </a:t>
            </a:r>
            <a:r>
              <a:rPr lang="en-GB" sz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Atogepant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re-start when treatment course is completed.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5905C95-E067-893E-BD1C-1B8E28E6EF87}"/>
              </a:ext>
            </a:extLst>
          </p:cNvPr>
          <p:cNvGrpSpPr/>
          <p:nvPr/>
        </p:nvGrpSpPr>
        <p:grpSpPr>
          <a:xfrm>
            <a:off x="8076855" y="3079"/>
            <a:ext cx="1339187" cy="1044572"/>
            <a:chOff x="10767552" y="0"/>
            <a:chExt cx="1785582" cy="1392762"/>
          </a:xfrm>
        </p:grpSpPr>
        <p:sp>
          <p:nvSpPr>
            <p:cNvPr id="22" name="Freeform: Shape 46">
              <a:extLst>
                <a:ext uri="{FF2B5EF4-FFF2-40B4-BE49-F238E27FC236}">
                  <a16:creationId xmlns:a16="http://schemas.microsoft.com/office/drawing/2014/main" id="{1FEE1DD8-4FCC-A902-A028-441BA619B398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0115BC-12E0-279C-5923-E9686309D79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27" name="Graphic 16">
                <a:extLst>
                  <a:ext uri="{FF2B5EF4-FFF2-40B4-BE49-F238E27FC236}">
                    <a16:creationId xmlns:a16="http://schemas.microsoft.com/office/drawing/2014/main" id="{B37F79D6-3C47-3069-BCA1-A668F2CE64A7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02B092A3-DE9B-14BE-004F-4A1677BF6BCC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31" name="Freeform 5">
                  <a:extLst>
                    <a:ext uri="{FF2B5EF4-FFF2-40B4-BE49-F238E27FC236}">
                      <a16:creationId xmlns:a16="http://schemas.microsoft.com/office/drawing/2014/main" id="{9CC538FA-C4B7-10C2-45BB-159F8C2B24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32" name="Freeform 5">
                  <a:extLst>
                    <a:ext uri="{FF2B5EF4-FFF2-40B4-BE49-F238E27FC236}">
                      <a16:creationId xmlns:a16="http://schemas.microsoft.com/office/drawing/2014/main" id="{74806594-9581-96B1-8826-A66C657CC5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29" name="Freeform 12">
                <a:extLst>
                  <a:ext uri="{FF2B5EF4-FFF2-40B4-BE49-F238E27FC236}">
                    <a16:creationId xmlns:a16="http://schemas.microsoft.com/office/drawing/2014/main" id="{8F323489-AA04-D999-EC47-A10F05215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id="{E18344BA-8B81-ABED-5943-41E5B0D9B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8295D9B-8FCF-F3D9-9C9E-EF5DF041A3BA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900" b="1" dirty="0">
                  <a:solidFill>
                    <a:srgbClr val="FFFFFF"/>
                  </a:solidFill>
                  <a:latin typeface="Tahoma"/>
                </a:rPr>
                <a:t>Preventive</a:t>
              </a:r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B363294-70B1-F392-8053-50309070B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3643" y="193612"/>
              <a:ext cx="145653" cy="145563"/>
            </a:xfrm>
            <a:custGeom>
              <a:avLst/>
              <a:gdLst>
                <a:gd name="T0" fmla="*/ 1600 w 1600"/>
                <a:gd name="T1" fmla="*/ 1130 h 1599"/>
                <a:gd name="T2" fmla="*/ 1131 w 1600"/>
                <a:gd name="T3" fmla="*/ 1599 h 1599"/>
                <a:gd name="T4" fmla="*/ 469 w 1600"/>
                <a:gd name="T5" fmla="*/ 1599 h 1599"/>
                <a:gd name="T6" fmla="*/ 0 w 1600"/>
                <a:gd name="T7" fmla="*/ 1130 h 1599"/>
                <a:gd name="T8" fmla="*/ 0 w 1600"/>
                <a:gd name="T9" fmla="*/ 469 h 1599"/>
                <a:gd name="T10" fmla="*/ 469 w 1600"/>
                <a:gd name="T11" fmla="*/ 0 h 1599"/>
                <a:gd name="T12" fmla="*/ 1131 w 1600"/>
                <a:gd name="T13" fmla="*/ 0 h 1599"/>
                <a:gd name="T14" fmla="*/ 1600 w 1600"/>
                <a:gd name="T15" fmla="*/ 469 h 1599"/>
                <a:gd name="T16" fmla="*/ 1600 w 1600"/>
                <a:gd name="T17" fmla="*/ 113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0" h="1599">
                  <a:moveTo>
                    <a:pt x="1600" y="1130"/>
                  </a:moveTo>
                  <a:lnTo>
                    <a:pt x="1131" y="1599"/>
                  </a:lnTo>
                  <a:lnTo>
                    <a:pt x="469" y="1599"/>
                  </a:lnTo>
                  <a:lnTo>
                    <a:pt x="0" y="1130"/>
                  </a:lnTo>
                  <a:lnTo>
                    <a:pt x="0" y="469"/>
                  </a:lnTo>
                  <a:lnTo>
                    <a:pt x="469" y="0"/>
                  </a:lnTo>
                  <a:lnTo>
                    <a:pt x="1131" y="0"/>
                  </a:lnTo>
                  <a:lnTo>
                    <a:pt x="1600" y="469"/>
                  </a:lnTo>
                  <a:lnTo>
                    <a:pt x="1600" y="113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000">
                <a:solidFill>
                  <a:srgbClr val="000000"/>
                </a:solidFill>
                <a:latin typeface="Tahoma"/>
              </a:endParaRPr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42FDA60D-AB94-4F81-BA56-D7C60DC05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6611" y="223289"/>
              <a:ext cx="55075" cy="87301"/>
            </a:xfrm>
            <a:custGeom>
              <a:avLst/>
              <a:gdLst>
                <a:gd name="T0" fmla="*/ 254 w 254"/>
                <a:gd name="T1" fmla="*/ 302 h 403"/>
                <a:gd name="T2" fmla="*/ 206 w 254"/>
                <a:gd name="T3" fmla="*/ 385 h 403"/>
                <a:gd name="T4" fmla="*/ 138 w 254"/>
                <a:gd name="T5" fmla="*/ 403 h 403"/>
                <a:gd name="T6" fmla="*/ 0 w 254"/>
                <a:gd name="T7" fmla="*/ 265 h 403"/>
                <a:gd name="T8" fmla="*/ 0 w 254"/>
                <a:gd name="T9" fmla="*/ 173 h 403"/>
                <a:gd name="T10" fmla="*/ 23 w 254"/>
                <a:gd name="T11" fmla="*/ 150 h 403"/>
                <a:gd name="T12" fmla="*/ 47 w 254"/>
                <a:gd name="T13" fmla="*/ 173 h 403"/>
                <a:gd name="T14" fmla="*/ 47 w 254"/>
                <a:gd name="T15" fmla="*/ 236 h 403"/>
                <a:gd name="T16" fmla="*/ 55 w 254"/>
                <a:gd name="T17" fmla="*/ 244 h 403"/>
                <a:gd name="T18" fmla="*/ 63 w 254"/>
                <a:gd name="T19" fmla="*/ 236 h 403"/>
                <a:gd name="T20" fmla="*/ 63 w 254"/>
                <a:gd name="T21" fmla="*/ 52 h 403"/>
                <a:gd name="T22" fmla="*/ 81 w 254"/>
                <a:gd name="T23" fmla="*/ 34 h 403"/>
                <a:gd name="T24" fmla="*/ 99 w 254"/>
                <a:gd name="T25" fmla="*/ 52 h 403"/>
                <a:gd name="T26" fmla="*/ 99 w 254"/>
                <a:gd name="T27" fmla="*/ 212 h 403"/>
                <a:gd name="T28" fmla="*/ 107 w 254"/>
                <a:gd name="T29" fmla="*/ 220 h 403"/>
                <a:gd name="T30" fmla="*/ 115 w 254"/>
                <a:gd name="T31" fmla="*/ 212 h 403"/>
                <a:gd name="T32" fmla="*/ 115 w 254"/>
                <a:gd name="T33" fmla="*/ 18 h 403"/>
                <a:gd name="T34" fmla="*/ 133 w 254"/>
                <a:gd name="T35" fmla="*/ 0 h 403"/>
                <a:gd name="T36" fmla="*/ 151 w 254"/>
                <a:gd name="T37" fmla="*/ 18 h 403"/>
                <a:gd name="T38" fmla="*/ 154 w 254"/>
                <a:gd name="T39" fmla="*/ 24 h 403"/>
                <a:gd name="T40" fmla="*/ 151 w 254"/>
                <a:gd name="T41" fmla="*/ 38 h 403"/>
                <a:gd name="T42" fmla="*/ 151 w 254"/>
                <a:gd name="T43" fmla="*/ 194 h 403"/>
                <a:gd name="T44" fmla="*/ 159 w 254"/>
                <a:gd name="T45" fmla="*/ 202 h 403"/>
                <a:gd name="T46" fmla="*/ 167 w 254"/>
                <a:gd name="T47" fmla="*/ 194 h 403"/>
                <a:gd name="T48" fmla="*/ 167 w 254"/>
                <a:gd name="T49" fmla="*/ 38 h 403"/>
                <a:gd name="T50" fmla="*/ 185 w 254"/>
                <a:gd name="T51" fmla="*/ 20 h 403"/>
                <a:gd name="T52" fmla="*/ 203 w 254"/>
                <a:gd name="T53" fmla="*/ 38 h 403"/>
                <a:gd name="T54" fmla="*/ 203 w 254"/>
                <a:gd name="T55" fmla="*/ 212 h 403"/>
                <a:gd name="T56" fmla="*/ 211 w 254"/>
                <a:gd name="T57" fmla="*/ 220 h 403"/>
                <a:gd name="T58" fmla="*/ 219 w 254"/>
                <a:gd name="T59" fmla="*/ 212 h 403"/>
                <a:gd name="T60" fmla="*/ 219 w 254"/>
                <a:gd name="T61" fmla="*/ 78 h 403"/>
                <a:gd name="T62" fmla="*/ 236 w 254"/>
                <a:gd name="T63" fmla="*/ 60 h 403"/>
                <a:gd name="T64" fmla="*/ 254 w 254"/>
                <a:gd name="T65" fmla="*/ 78 h 403"/>
                <a:gd name="T66" fmla="*/ 254 w 254"/>
                <a:gd name="T67" fmla="*/ 30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4" h="403">
                  <a:moveTo>
                    <a:pt x="254" y="302"/>
                  </a:moveTo>
                  <a:cubicBezTo>
                    <a:pt x="254" y="336"/>
                    <a:pt x="236" y="368"/>
                    <a:pt x="206" y="385"/>
                  </a:cubicBezTo>
                  <a:cubicBezTo>
                    <a:pt x="185" y="397"/>
                    <a:pt x="162" y="403"/>
                    <a:pt x="138" y="403"/>
                  </a:cubicBezTo>
                  <a:cubicBezTo>
                    <a:pt x="62" y="403"/>
                    <a:pt x="0" y="341"/>
                    <a:pt x="0" y="265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60"/>
                    <a:pt x="10" y="150"/>
                    <a:pt x="23" y="150"/>
                  </a:cubicBezTo>
                  <a:cubicBezTo>
                    <a:pt x="36" y="150"/>
                    <a:pt x="47" y="160"/>
                    <a:pt x="47" y="173"/>
                  </a:cubicBezTo>
                  <a:cubicBezTo>
                    <a:pt x="47" y="236"/>
                    <a:pt x="47" y="236"/>
                    <a:pt x="47" y="236"/>
                  </a:cubicBezTo>
                  <a:cubicBezTo>
                    <a:pt x="47" y="240"/>
                    <a:pt x="50" y="244"/>
                    <a:pt x="55" y="244"/>
                  </a:cubicBezTo>
                  <a:cubicBezTo>
                    <a:pt x="59" y="244"/>
                    <a:pt x="63" y="240"/>
                    <a:pt x="63" y="236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42"/>
                    <a:pt x="71" y="34"/>
                    <a:pt x="81" y="34"/>
                  </a:cubicBezTo>
                  <a:cubicBezTo>
                    <a:pt x="91" y="34"/>
                    <a:pt x="99" y="42"/>
                    <a:pt x="99" y="52"/>
                  </a:cubicBezTo>
                  <a:cubicBezTo>
                    <a:pt x="99" y="212"/>
                    <a:pt x="99" y="212"/>
                    <a:pt x="99" y="212"/>
                  </a:cubicBezTo>
                  <a:cubicBezTo>
                    <a:pt x="99" y="216"/>
                    <a:pt x="102" y="220"/>
                    <a:pt x="107" y="220"/>
                  </a:cubicBezTo>
                  <a:cubicBezTo>
                    <a:pt x="111" y="220"/>
                    <a:pt x="115" y="216"/>
                    <a:pt x="115" y="212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8"/>
                    <a:pt x="123" y="0"/>
                    <a:pt x="133" y="0"/>
                  </a:cubicBezTo>
                  <a:cubicBezTo>
                    <a:pt x="143" y="0"/>
                    <a:pt x="151" y="8"/>
                    <a:pt x="151" y="18"/>
                  </a:cubicBezTo>
                  <a:cubicBezTo>
                    <a:pt x="151" y="21"/>
                    <a:pt x="152" y="23"/>
                    <a:pt x="154" y="24"/>
                  </a:cubicBezTo>
                  <a:cubicBezTo>
                    <a:pt x="152" y="29"/>
                    <a:pt x="151" y="33"/>
                    <a:pt x="151" y="38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51" y="198"/>
                    <a:pt x="154" y="202"/>
                    <a:pt x="159" y="202"/>
                  </a:cubicBezTo>
                  <a:cubicBezTo>
                    <a:pt x="163" y="202"/>
                    <a:pt x="167" y="198"/>
                    <a:pt x="167" y="194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28"/>
                    <a:pt x="175" y="20"/>
                    <a:pt x="185" y="20"/>
                  </a:cubicBezTo>
                  <a:cubicBezTo>
                    <a:pt x="194" y="20"/>
                    <a:pt x="203" y="28"/>
                    <a:pt x="203" y="38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203" y="216"/>
                    <a:pt x="206" y="220"/>
                    <a:pt x="211" y="220"/>
                  </a:cubicBezTo>
                  <a:cubicBezTo>
                    <a:pt x="215" y="220"/>
                    <a:pt x="219" y="216"/>
                    <a:pt x="219" y="212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19" y="68"/>
                    <a:pt x="227" y="60"/>
                    <a:pt x="236" y="60"/>
                  </a:cubicBezTo>
                  <a:cubicBezTo>
                    <a:pt x="246" y="60"/>
                    <a:pt x="254" y="68"/>
                    <a:pt x="254" y="78"/>
                  </a:cubicBezTo>
                  <a:cubicBezTo>
                    <a:pt x="254" y="302"/>
                    <a:pt x="254" y="302"/>
                    <a:pt x="254" y="3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34134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EB415-86C2-108B-7A60-D64CF6404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238" y="378524"/>
            <a:ext cx="7935718" cy="375759"/>
          </a:xfrm>
          <a:solidFill>
            <a:schemeClr val="accent1"/>
          </a:solidFill>
        </p:spPr>
        <p:txBody>
          <a:bodyPr/>
          <a:lstStyle/>
          <a:p>
            <a:r>
              <a:rPr lang="en-GB" sz="32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Atogepant</a:t>
            </a:r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6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Evidence:</a:t>
            </a:r>
            <a:endParaRPr lang="en-GB" sz="3200" b="1" i="1" u="sng" dirty="0">
              <a:ln w="10160">
                <a:solidFill>
                  <a:schemeClr val="accent5"/>
                </a:solidFill>
                <a:prstDash val="solid"/>
              </a:ln>
              <a:solidFill>
                <a:srgbClr val="0076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763C8B1-589B-9F2A-5F59-12256E8B8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D913B7-384E-E1B4-8DA8-D0A2FCA783C1}"/>
              </a:ext>
            </a:extLst>
          </p:cNvPr>
          <p:cNvSpPr txBox="1"/>
          <p:nvPr/>
        </p:nvSpPr>
        <p:spPr>
          <a:xfrm>
            <a:off x="627270" y="1047651"/>
            <a:ext cx="79761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8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en-GB" sz="1800" b="1" baseline="30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8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:  Episodic migraine.  </a:t>
            </a:r>
          </a:p>
          <a:p>
            <a:r>
              <a:rPr lang="en-GB" sz="1800" b="1" i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GB" sz="1600" i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12-week trial, 60.8% (135/222) vs 29% (62/214) [p &lt;0.001] placebo patients</a:t>
            </a:r>
          </a:p>
          <a:p>
            <a:r>
              <a:rPr lang="en-GB" sz="1600" i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achieved ≥ 50% ↓ in mean monthly migraine days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sz="1800" b="1" dirty="0">
              <a:ln w="0"/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8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ELEVATE</a:t>
            </a:r>
            <a:r>
              <a:rPr lang="en-GB" sz="1800" b="1" baseline="30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8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:  Episodic migraine with prior 2 – 4 treatment failure.     </a:t>
            </a:r>
          </a:p>
          <a:p>
            <a:r>
              <a:rPr lang="en-GB" sz="1800" b="1" i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GB" sz="1600" i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12-week trial, 51%(78/154) vs 18% (28/155) [p &lt;0.0001] placebo patients achieved</a:t>
            </a:r>
          </a:p>
          <a:p>
            <a:r>
              <a:rPr lang="en-GB" sz="1600" i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≥ 50% ↓ in mean monthly migraine days</a:t>
            </a:r>
            <a:endParaRPr lang="en-GB" sz="1600" dirty="0">
              <a:ln w="0"/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sz="1800" b="1" dirty="0">
              <a:ln w="0"/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8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PROGRESS</a:t>
            </a:r>
            <a:r>
              <a:rPr lang="en-GB" sz="1800" b="1" baseline="300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8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: Chronic migraine. </a:t>
            </a:r>
          </a:p>
          <a:p>
            <a:r>
              <a:rPr lang="en-GB" sz="1800" b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GB" sz="1600" i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12-week trial, 41%(105/256) vs 26% (64/246) [p =0.0009] placebo patients</a:t>
            </a:r>
          </a:p>
          <a:p>
            <a:r>
              <a:rPr lang="en-GB" sz="1600" i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achieved ≥ 50% ↓ in mean monthly migraine days</a:t>
            </a:r>
          </a:p>
          <a:p>
            <a:endParaRPr lang="en-GB" sz="1800" b="1" dirty="0">
              <a:ln w="0"/>
              <a:solidFill>
                <a:schemeClr val="accent1"/>
              </a:solidFill>
              <a:latin typeface="Bahnschrift" panose="020B0502040204020203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5905C95-E067-893E-BD1C-1B8E28E6EF87}"/>
              </a:ext>
            </a:extLst>
          </p:cNvPr>
          <p:cNvGrpSpPr/>
          <p:nvPr/>
        </p:nvGrpSpPr>
        <p:grpSpPr>
          <a:xfrm>
            <a:off x="8076855" y="3079"/>
            <a:ext cx="1339187" cy="1044572"/>
            <a:chOff x="10767552" y="0"/>
            <a:chExt cx="1785582" cy="1392762"/>
          </a:xfrm>
        </p:grpSpPr>
        <p:sp>
          <p:nvSpPr>
            <p:cNvPr id="22" name="Freeform: Shape 46">
              <a:extLst>
                <a:ext uri="{FF2B5EF4-FFF2-40B4-BE49-F238E27FC236}">
                  <a16:creationId xmlns:a16="http://schemas.microsoft.com/office/drawing/2014/main" id="{1FEE1DD8-4FCC-A902-A028-441BA619B398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0115BC-12E0-279C-5923-E9686309D79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27" name="Graphic 16">
                <a:extLst>
                  <a:ext uri="{FF2B5EF4-FFF2-40B4-BE49-F238E27FC236}">
                    <a16:creationId xmlns:a16="http://schemas.microsoft.com/office/drawing/2014/main" id="{B37F79D6-3C47-3069-BCA1-A668F2CE64A7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02B092A3-DE9B-14BE-004F-4A1677BF6BCC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31" name="Freeform 5">
                  <a:extLst>
                    <a:ext uri="{FF2B5EF4-FFF2-40B4-BE49-F238E27FC236}">
                      <a16:creationId xmlns:a16="http://schemas.microsoft.com/office/drawing/2014/main" id="{9CC538FA-C4B7-10C2-45BB-159F8C2B24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32" name="Freeform 5">
                  <a:extLst>
                    <a:ext uri="{FF2B5EF4-FFF2-40B4-BE49-F238E27FC236}">
                      <a16:creationId xmlns:a16="http://schemas.microsoft.com/office/drawing/2014/main" id="{74806594-9581-96B1-8826-A66C657CC5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29" name="Freeform 12">
                <a:extLst>
                  <a:ext uri="{FF2B5EF4-FFF2-40B4-BE49-F238E27FC236}">
                    <a16:creationId xmlns:a16="http://schemas.microsoft.com/office/drawing/2014/main" id="{8F323489-AA04-D999-EC47-A10F05215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id="{E18344BA-8B81-ABED-5943-41E5B0D9B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8295D9B-8FCF-F3D9-9C9E-EF5DF041A3BA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050" b="1" dirty="0">
                  <a:solidFill>
                    <a:srgbClr val="FFFFFF"/>
                  </a:solidFill>
                  <a:latin typeface="Tahoma"/>
                </a:rPr>
                <a:t>Preventive</a:t>
              </a:r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B363294-70B1-F392-8053-50309070B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3643" y="193612"/>
              <a:ext cx="145653" cy="145563"/>
            </a:xfrm>
            <a:custGeom>
              <a:avLst/>
              <a:gdLst>
                <a:gd name="T0" fmla="*/ 1600 w 1600"/>
                <a:gd name="T1" fmla="*/ 1130 h 1599"/>
                <a:gd name="T2" fmla="*/ 1131 w 1600"/>
                <a:gd name="T3" fmla="*/ 1599 h 1599"/>
                <a:gd name="T4" fmla="*/ 469 w 1600"/>
                <a:gd name="T5" fmla="*/ 1599 h 1599"/>
                <a:gd name="T6" fmla="*/ 0 w 1600"/>
                <a:gd name="T7" fmla="*/ 1130 h 1599"/>
                <a:gd name="T8" fmla="*/ 0 w 1600"/>
                <a:gd name="T9" fmla="*/ 469 h 1599"/>
                <a:gd name="T10" fmla="*/ 469 w 1600"/>
                <a:gd name="T11" fmla="*/ 0 h 1599"/>
                <a:gd name="T12" fmla="*/ 1131 w 1600"/>
                <a:gd name="T13" fmla="*/ 0 h 1599"/>
                <a:gd name="T14" fmla="*/ 1600 w 1600"/>
                <a:gd name="T15" fmla="*/ 469 h 1599"/>
                <a:gd name="T16" fmla="*/ 1600 w 1600"/>
                <a:gd name="T17" fmla="*/ 113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0" h="1599">
                  <a:moveTo>
                    <a:pt x="1600" y="1130"/>
                  </a:moveTo>
                  <a:lnTo>
                    <a:pt x="1131" y="1599"/>
                  </a:lnTo>
                  <a:lnTo>
                    <a:pt x="469" y="1599"/>
                  </a:lnTo>
                  <a:lnTo>
                    <a:pt x="0" y="1130"/>
                  </a:lnTo>
                  <a:lnTo>
                    <a:pt x="0" y="469"/>
                  </a:lnTo>
                  <a:lnTo>
                    <a:pt x="469" y="0"/>
                  </a:lnTo>
                  <a:lnTo>
                    <a:pt x="1131" y="0"/>
                  </a:lnTo>
                  <a:lnTo>
                    <a:pt x="1600" y="469"/>
                  </a:lnTo>
                  <a:lnTo>
                    <a:pt x="1600" y="113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000">
                <a:solidFill>
                  <a:srgbClr val="000000"/>
                </a:solidFill>
                <a:latin typeface="Tahoma"/>
              </a:endParaRPr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42FDA60D-AB94-4F81-BA56-D7C60DC05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6611" y="223289"/>
              <a:ext cx="55075" cy="87301"/>
            </a:xfrm>
            <a:custGeom>
              <a:avLst/>
              <a:gdLst>
                <a:gd name="T0" fmla="*/ 254 w 254"/>
                <a:gd name="T1" fmla="*/ 302 h 403"/>
                <a:gd name="T2" fmla="*/ 206 w 254"/>
                <a:gd name="T3" fmla="*/ 385 h 403"/>
                <a:gd name="T4" fmla="*/ 138 w 254"/>
                <a:gd name="T5" fmla="*/ 403 h 403"/>
                <a:gd name="T6" fmla="*/ 0 w 254"/>
                <a:gd name="T7" fmla="*/ 265 h 403"/>
                <a:gd name="T8" fmla="*/ 0 w 254"/>
                <a:gd name="T9" fmla="*/ 173 h 403"/>
                <a:gd name="T10" fmla="*/ 23 w 254"/>
                <a:gd name="T11" fmla="*/ 150 h 403"/>
                <a:gd name="T12" fmla="*/ 47 w 254"/>
                <a:gd name="T13" fmla="*/ 173 h 403"/>
                <a:gd name="T14" fmla="*/ 47 w 254"/>
                <a:gd name="T15" fmla="*/ 236 h 403"/>
                <a:gd name="T16" fmla="*/ 55 w 254"/>
                <a:gd name="T17" fmla="*/ 244 h 403"/>
                <a:gd name="T18" fmla="*/ 63 w 254"/>
                <a:gd name="T19" fmla="*/ 236 h 403"/>
                <a:gd name="T20" fmla="*/ 63 w 254"/>
                <a:gd name="T21" fmla="*/ 52 h 403"/>
                <a:gd name="T22" fmla="*/ 81 w 254"/>
                <a:gd name="T23" fmla="*/ 34 h 403"/>
                <a:gd name="T24" fmla="*/ 99 w 254"/>
                <a:gd name="T25" fmla="*/ 52 h 403"/>
                <a:gd name="T26" fmla="*/ 99 w 254"/>
                <a:gd name="T27" fmla="*/ 212 h 403"/>
                <a:gd name="T28" fmla="*/ 107 w 254"/>
                <a:gd name="T29" fmla="*/ 220 h 403"/>
                <a:gd name="T30" fmla="*/ 115 w 254"/>
                <a:gd name="T31" fmla="*/ 212 h 403"/>
                <a:gd name="T32" fmla="*/ 115 w 254"/>
                <a:gd name="T33" fmla="*/ 18 h 403"/>
                <a:gd name="T34" fmla="*/ 133 w 254"/>
                <a:gd name="T35" fmla="*/ 0 h 403"/>
                <a:gd name="T36" fmla="*/ 151 w 254"/>
                <a:gd name="T37" fmla="*/ 18 h 403"/>
                <a:gd name="T38" fmla="*/ 154 w 254"/>
                <a:gd name="T39" fmla="*/ 24 h 403"/>
                <a:gd name="T40" fmla="*/ 151 w 254"/>
                <a:gd name="T41" fmla="*/ 38 h 403"/>
                <a:gd name="T42" fmla="*/ 151 w 254"/>
                <a:gd name="T43" fmla="*/ 194 h 403"/>
                <a:gd name="T44" fmla="*/ 159 w 254"/>
                <a:gd name="T45" fmla="*/ 202 h 403"/>
                <a:gd name="T46" fmla="*/ 167 w 254"/>
                <a:gd name="T47" fmla="*/ 194 h 403"/>
                <a:gd name="T48" fmla="*/ 167 w 254"/>
                <a:gd name="T49" fmla="*/ 38 h 403"/>
                <a:gd name="T50" fmla="*/ 185 w 254"/>
                <a:gd name="T51" fmla="*/ 20 h 403"/>
                <a:gd name="T52" fmla="*/ 203 w 254"/>
                <a:gd name="T53" fmla="*/ 38 h 403"/>
                <a:gd name="T54" fmla="*/ 203 w 254"/>
                <a:gd name="T55" fmla="*/ 212 h 403"/>
                <a:gd name="T56" fmla="*/ 211 w 254"/>
                <a:gd name="T57" fmla="*/ 220 h 403"/>
                <a:gd name="T58" fmla="*/ 219 w 254"/>
                <a:gd name="T59" fmla="*/ 212 h 403"/>
                <a:gd name="T60" fmla="*/ 219 w 254"/>
                <a:gd name="T61" fmla="*/ 78 h 403"/>
                <a:gd name="T62" fmla="*/ 236 w 254"/>
                <a:gd name="T63" fmla="*/ 60 h 403"/>
                <a:gd name="T64" fmla="*/ 254 w 254"/>
                <a:gd name="T65" fmla="*/ 78 h 403"/>
                <a:gd name="T66" fmla="*/ 254 w 254"/>
                <a:gd name="T67" fmla="*/ 30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4" h="403">
                  <a:moveTo>
                    <a:pt x="254" y="302"/>
                  </a:moveTo>
                  <a:cubicBezTo>
                    <a:pt x="254" y="336"/>
                    <a:pt x="236" y="368"/>
                    <a:pt x="206" y="385"/>
                  </a:cubicBezTo>
                  <a:cubicBezTo>
                    <a:pt x="185" y="397"/>
                    <a:pt x="162" y="403"/>
                    <a:pt x="138" y="403"/>
                  </a:cubicBezTo>
                  <a:cubicBezTo>
                    <a:pt x="62" y="403"/>
                    <a:pt x="0" y="341"/>
                    <a:pt x="0" y="265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60"/>
                    <a:pt x="10" y="150"/>
                    <a:pt x="23" y="150"/>
                  </a:cubicBezTo>
                  <a:cubicBezTo>
                    <a:pt x="36" y="150"/>
                    <a:pt x="47" y="160"/>
                    <a:pt x="47" y="173"/>
                  </a:cubicBezTo>
                  <a:cubicBezTo>
                    <a:pt x="47" y="236"/>
                    <a:pt x="47" y="236"/>
                    <a:pt x="47" y="236"/>
                  </a:cubicBezTo>
                  <a:cubicBezTo>
                    <a:pt x="47" y="240"/>
                    <a:pt x="50" y="244"/>
                    <a:pt x="55" y="244"/>
                  </a:cubicBezTo>
                  <a:cubicBezTo>
                    <a:pt x="59" y="244"/>
                    <a:pt x="63" y="240"/>
                    <a:pt x="63" y="236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42"/>
                    <a:pt x="71" y="34"/>
                    <a:pt x="81" y="34"/>
                  </a:cubicBezTo>
                  <a:cubicBezTo>
                    <a:pt x="91" y="34"/>
                    <a:pt x="99" y="42"/>
                    <a:pt x="99" y="52"/>
                  </a:cubicBezTo>
                  <a:cubicBezTo>
                    <a:pt x="99" y="212"/>
                    <a:pt x="99" y="212"/>
                    <a:pt x="99" y="212"/>
                  </a:cubicBezTo>
                  <a:cubicBezTo>
                    <a:pt x="99" y="216"/>
                    <a:pt x="102" y="220"/>
                    <a:pt x="107" y="220"/>
                  </a:cubicBezTo>
                  <a:cubicBezTo>
                    <a:pt x="111" y="220"/>
                    <a:pt x="115" y="216"/>
                    <a:pt x="115" y="212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8"/>
                    <a:pt x="123" y="0"/>
                    <a:pt x="133" y="0"/>
                  </a:cubicBezTo>
                  <a:cubicBezTo>
                    <a:pt x="143" y="0"/>
                    <a:pt x="151" y="8"/>
                    <a:pt x="151" y="18"/>
                  </a:cubicBezTo>
                  <a:cubicBezTo>
                    <a:pt x="151" y="21"/>
                    <a:pt x="152" y="23"/>
                    <a:pt x="154" y="24"/>
                  </a:cubicBezTo>
                  <a:cubicBezTo>
                    <a:pt x="152" y="29"/>
                    <a:pt x="151" y="33"/>
                    <a:pt x="151" y="38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51" y="198"/>
                    <a:pt x="154" y="202"/>
                    <a:pt x="159" y="202"/>
                  </a:cubicBezTo>
                  <a:cubicBezTo>
                    <a:pt x="163" y="202"/>
                    <a:pt x="167" y="198"/>
                    <a:pt x="167" y="194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28"/>
                    <a:pt x="175" y="20"/>
                    <a:pt x="185" y="20"/>
                  </a:cubicBezTo>
                  <a:cubicBezTo>
                    <a:pt x="194" y="20"/>
                    <a:pt x="203" y="28"/>
                    <a:pt x="203" y="38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203" y="216"/>
                    <a:pt x="206" y="220"/>
                    <a:pt x="211" y="220"/>
                  </a:cubicBezTo>
                  <a:cubicBezTo>
                    <a:pt x="215" y="220"/>
                    <a:pt x="219" y="216"/>
                    <a:pt x="219" y="212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19" y="68"/>
                    <a:pt x="227" y="60"/>
                    <a:pt x="236" y="60"/>
                  </a:cubicBezTo>
                  <a:cubicBezTo>
                    <a:pt x="246" y="60"/>
                    <a:pt x="254" y="68"/>
                    <a:pt x="254" y="78"/>
                  </a:cubicBezTo>
                  <a:cubicBezTo>
                    <a:pt x="254" y="302"/>
                    <a:pt x="254" y="302"/>
                    <a:pt x="254" y="3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solidFill>
                  <a:srgbClr val="000000"/>
                </a:solidFill>
                <a:latin typeface="Tahoma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95F5C37-D64F-35ED-A624-5BD239D07D01}"/>
              </a:ext>
            </a:extLst>
          </p:cNvPr>
          <p:cNvSpPr txBox="1"/>
          <p:nvPr/>
        </p:nvSpPr>
        <p:spPr>
          <a:xfrm>
            <a:off x="6153660" y="4257145"/>
            <a:ext cx="251222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1. </a:t>
            </a:r>
            <a:r>
              <a:rPr lang="en-GB" sz="900" dirty="0" err="1"/>
              <a:t>Ailani</a:t>
            </a:r>
            <a:r>
              <a:rPr lang="en-GB" sz="900" dirty="0"/>
              <a:t> et. al. </a:t>
            </a:r>
            <a:r>
              <a:rPr lang="en-GB" sz="900" i="1" dirty="0"/>
              <a:t>NEJM</a:t>
            </a:r>
            <a:r>
              <a:rPr lang="en-GB" sz="900" dirty="0"/>
              <a:t> 2021; 385:695-706</a:t>
            </a:r>
          </a:p>
          <a:p>
            <a:r>
              <a:rPr lang="en-GB" sz="900" dirty="0"/>
              <a:t>2. </a:t>
            </a:r>
            <a:r>
              <a:rPr lang="en-GB" sz="900" dirty="0" err="1"/>
              <a:t>Tassorelli</a:t>
            </a:r>
            <a:r>
              <a:rPr lang="en-GB" sz="900" dirty="0"/>
              <a:t> et.al </a:t>
            </a:r>
            <a:r>
              <a:rPr lang="en-GB" sz="900" i="1" dirty="0"/>
              <a:t>Lancet Neurol</a:t>
            </a:r>
            <a:r>
              <a:rPr lang="en-GB" sz="900" dirty="0"/>
              <a:t>. 2024; 23:382-92</a:t>
            </a:r>
          </a:p>
          <a:p>
            <a:r>
              <a:rPr lang="en-GB" sz="900" dirty="0"/>
              <a:t>3. </a:t>
            </a:r>
            <a:r>
              <a:rPr lang="en-GB" sz="900" dirty="0" err="1"/>
              <a:t>Pozo-Rosich</a:t>
            </a:r>
            <a:r>
              <a:rPr lang="en-GB" sz="900" dirty="0"/>
              <a:t> et.al. </a:t>
            </a:r>
            <a:r>
              <a:rPr lang="en-GB" sz="900" i="1" dirty="0"/>
              <a:t>Lancet</a:t>
            </a:r>
            <a:r>
              <a:rPr lang="en-GB" sz="900" dirty="0"/>
              <a:t> 2023; 402:775-85</a:t>
            </a:r>
          </a:p>
        </p:txBody>
      </p:sp>
    </p:spTree>
    <p:extLst>
      <p:ext uri="{BB962C8B-B14F-4D97-AF65-F5344CB8AC3E}">
        <p14:creationId xmlns:p14="http://schemas.microsoft.com/office/powerpoint/2010/main" val="32084163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EB415-86C2-108B-7A60-D64CF6404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04" y="307397"/>
            <a:ext cx="7500914" cy="375759"/>
          </a:xfrm>
          <a:solidFill>
            <a:schemeClr val="accent1"/>
          </a:solidFill>
        </p:spPr>
        <p:txBody>
          <a:bodyPr/>
          <a:lstStyle/>
          <a:p>
            <a:r>
              <a:rPr lang="en-GB" sz="2400" b="1" dirty="0">
                <a:solidFill>
                  <a:srgbClr val="0076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ADVANCE long-term, open label 40-weeks extension study, </a:t>
            </a:r>
            <a:r>
              <a:rPr lang="en-GB" sz="2400" b="1" i="1" dirty="0">
                <a:solidFill>
                  <a:srgbClr val="0076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400" b="1" dirty="0">
                <a:solidFill>
                  <a:srgbClr val="0076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= 685 </a:t>
            </a:r>
            <a:r>
              <a:rPr lang="en-GB" sz="2400" b="1" baseline="30000" dirty="0">
                <a:solidFill>
                  <a:srgbClr val="00B050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GB" sz="2400" b="1" i="1" u="sng" baseline="30000" dirty="0">
              <a:ln w="10160">
                <a:solidFill>
                  <a:schemeClr val="accent5"/>
                </a:solidFill>
                <a:prstDash val="solid"/>
              </a:ln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763C8B1-589B-9F2A-5F59-12256E8B8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D913B7-384E-E1B4-8DA8-D0A2FCA783C1}"/>
              </a:ext>
            </a:extLst>
          </p:cNvPr>
          <p:cNvSpPr txBox="1"/>
          <p:nvPr/>
        </p:nvSpPr>
        <p:spPr>
          <a:xfrm>
            <a:off x="673863" y="2767920"/>
            <a:ext cx="35521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No deaths; no new safety signals vs pivotal phase 3 trials</a:t>
            </a:r>
          </a:p>
          <a:p>
            <a:pPr marL="624372" lvl="1" indent="-285750">
              <a:buFont typeface="Arial" panose="020B0604020202020204" pitchFamily="34" charset="0"/>
              <a:buChar char="•"/>
            </a:pPr>
            <a:r>
              <a:rPr lang="en-GB" sz="1000" b="1" i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Treatment-emergent ADR (≥ 2%) include upper RTIs, UTIs, nasopharyngitis, sinusitis, constipation, nausea, weight decreased </a:t>
            </a:r>
          </a:p>
          <a:p>
            <a:pPr marL="624372" lvl="1" indent="-285750">
              <a:buFont typeface="Arial" panose="020B0604020202020204" pitchFamily="34" charset="0"/>
              <a:buChar char="•"/>
            </a:pPr>
            <a:r>
              <a:rPr lang="en-GB" sz="1000" b="1" i="1" dirty="0">
                <a:ln w="0"/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0.6% (4/683) had ALT/AST ≥ 3 x ULN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 err="1">
                <a:ln w="0"/>
                <a:latin typeface="Arial" panose="020B0604020202020204" pitchFamily="34" charset="0"/>
                <a:cs typeface="Arial" panose="020B0604020202020204" pitchFamily="34" charset="0"/>
              </a:rPr>
              <a:t>Atogepant</a:t>
            </a:r>
            <a:r>
              <a:rPr lang="en-GB" sz="12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 60mg once daily is deemed safe and tolerated in trial patients. No discontinuation reported due to CVS events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5905C95-E067-893E-BD1C-1B8E28E6EF87}"/>
              </a:ext>
            </a:extLst>
          </p:cNvPr>
          <p:cNvGrpSpPr/>
          <p:nvPr/>
        </p:nvGrpSpPr>
        <p:grpSpPr>
          <a:xfrm>
            <a:off x="8076855" y="3079"/>
            <a:ext cx="1339187" cy="1044572"/>
            <a:chOff x="10767552" y="0"/>
            <a:chExt cx="1785582" cy="1392762"/>
          </a:xfrm>
        </p:grpSpPr>
        <p:sp>
          <p:nvSpPr>
            <p:cNvPr id="22" name="Freeform: Shape 46">
              <a:extLst>
                <a:ext uri="{FF2B5EF4-FFF2-40B4-BE49-F238E27FC236}">
                  <a16:creationId xmlns:a16="http://schemas.microsoft.com/office/drawing/2014/main" id="{1FEE1DD8-4FCC-A902-A028-441BA619B398}"/>
                </a:ext>
              </a:extLst>
            </p:cNvPr>
            <p:cNvSpPr/>
            <p:nvPr/>
          </p:nvSpPr>
          <p:spPr>
            <a:xfrm>
              <a:off x="10767552" y="0"/>
              <a:ext cx="1421274" cy="1392762"/>
            </a:xfrm>
            <a:custGeom>
              <a:avLst/>
              <a:gdLst>
                <a:gd name="connsiteX0" fmla="*/ 87448 w 1213854"/>
                <a:gd name="connsiteY0" fmla="*/ 0 h 1228497"/>
                <a:gd name="connsiteX1" fmla="*/ 1213854 w 1213854"/>
                <a:gd name="connsiteY1" fmla="*/ 0 h 1228497"/>
                <a:gd name="connsiteX2" fmla="*/ 1213854 w 1213854"/>
                <a:gd name="connsiteY2" fmla="*/ 1213566 h 1228497"/>
                <a:gd name="connsiteX3" fmla="*/ 1133879 w 1213854"/>
                <a:gd name="connsiteY3" fmla="*/ 1223970 h 1228497"/>
                <a:gd name="connsiteX4" fmla="*/ 1028700 w 1213854"/>
                <a:gd name="connsiteY4" fmla="*/ 1228497 h 1228497"/>
                <a:gd name="connsiteX5" fmla="*/ 0 w 1213854"/>
                <a:gd name="connsiteY5" fmla="*/ 351675 h 1228497"/>
                <a:gd name="connsiteX6" fmla="*/ 80840 w 1213854"/>
                <a:gd name="connsiteY6" fmla="*/ 10377 h 12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854" h="1228497">
                  <a:moveTo>
                    <a:pt x="87448" y="0"/>
                  </a:moveTo>
                  <a:lnTo>
                    <a:pt x="1213854" y="0"/>
                  </a:lnTo>
                  <a:lnTo>
                    <a:pt x="1213854" y="1213566"/>
                  </a:lnTo>
                  <a:lnTo>
                    <a:pt x="1133879" y="1223970"/>
                  </a:lnTo>
                  <a:cubicBezTo>
                    <a:pt x="1099297" y="1226964"/>
                    <a:pt x="1064208" y="1228497"/>
                    <a:pt x="1028700" y="1228497"/>
                  </a:cubicBezTo>
                  <a:cubicBezTo>
                    <a:pt x="460565" y="1228497"/>
                    <a:pt x="0" y="835930"/>
                    <a:pt x="0" y="351675"/>
                  </a:cubicBezTo>
                  <a:cubicBezTo>
                    <a:pt x="0" y="230611"/>
                    <a:pt x="28785" y="115278"/>
                    <a:pt x="80840" y="1037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1000">
                <a:solidFill>
                  <a:srgbClr val="FFFFFF"/>
                </a:solidFill>
                <a:latin typeface="Tahoma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0115BC-12E0-279C-5923-E9686309D79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347290" y="72512"/>
              <a:ext cx="672553" cy="787866"/>
              <a:chOff x="7104305" y="5027814"/>
              <a:chExt cx="1079575" cy="1264674"/>
            </a:xfrm>
          </p:grpSpPr>
          <p:sp>
            <p:nvSpPr>
              <p:cNvPr id="27" name="Graphic 16">
                <a:extLst>
                  <a:ext uri="{FF2B5EF4-FFF2-40B4-BE49-F238E27FC236}">
                    <a16:creationId xmlns:a16="http://schemas.microsoft.com/office/drawing/2014/main" id="{B37F79D6-3C47-3069-BCA1-A668F2CE64A7}"/>
                  </a:ext>
                </a:extLst>
              </p:cNvPr>
              <p:cNvSpPr/>
              <p:nvPr/>
            </p:nvSpPr>
            <p:spPr>
              <a:xfrm>
                <a:off x="7104305" y="5027814"/>
                <a:ext cx="1079575" cy="1264674"/>
              </a:xfrm>
              <a:custGeom>
                <a:avLst/>
                <a:gdLst>
                  <a:gd name="connsiteX0" fmla="*/ 688789 w 731782"/>
                  <a:gd name="connsiteY0" fmla="*/ 385763 h 857250"/>
                  <a:gd name="connsiteX1" fmla="*/ 686884 w 731782"/>
                  <a:gd name="connsiteY1" fmla="*/ 381953 h 857250"/>
                  <a:gd name="connsiteX2" fmla="*/ 365891 w 731782"/>
                  <a:gd name="connsiteY2" fmla="*/ 0 h 857250"/>
                  <a:gd name="connsiteX3" fmla="*/ 44899 w 731782"/>
                  <a:gd name="connsiteY3" fmla="*/ 381953 h 857250"/>
                  <a:gd name="connsiteX4" fmla="*/ 42994 w 731782"/>
                  <a:gd name="connsiteY4" fmla="*/ 385763 h 857250"/>
                  <a:gd name="connsiteX5" fmla="*/ 8704 w 731782"/>
                  <a:gd name="connsiteY5" fmla="*/ 501015 h 857250"/>
                  <a:gd name="connsiteX6" fmla="*/ 71569 w 731782"/>
                  <a:gd name="connsiteY6" fmla="*/ 561975 h 857250"/>
                  <a:gd name="connsiteX7" fmla="*/ 74426 w 731782"/>
                  <a:gd name="connsiteY7" fmla="*/ 563880 h 857250"/>
                  <a:gd name="connsiteX8" fmla="*/ 365891 w 731782"/>
                  <a:gd name="connsiteY8" fmla="*/ 857250 h 857250"/>
                  <a:gd name="connsiteX9" fmla="*/ 657356 w 731782"/>
                  <a:gd name="connsiteY9" fmla="*/ 564833 h 857250"/>
                  <a:gd name="connsiteX10" fmla="*/ 660214 w 731782"/>
                  <a:gd name="connsiteY10" fmla="*/ 562928 h 857250"/>
                  <a:gd name="connsiteX11" fmla="*/ 723079 w 731782"/>
                  <a:gd name="connsiteY11" fmla="*/ 501968 h 857250"/>
                  <a:gd name="connsiteX12" fmla="*/ 688789 w 731782"/>
                  <a:gd name="connsiteY12" fmla="*/ 385763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1782" h="857250">
                    <a:moveTo>
                      <a:pt x="688789" y="385763"/>
                    </a:moveTo>
                    <a:cubicBezTo>
                      <a:pt x="686884" y="384810"/>
                      <a:pt x="685931" y="383858"/>
                      <a:pt x="686884" y="381953"/>
                    </a:cubicBezTo>
                    <a:cubicBezTo>
                      <a:pt x="691646" y="348615"/>
                      <a:pt x="733556" y="14288"/>
                      <a:pt x="365891" y="0"/>
                    </a:cubicBezTo>
                    <a:cubicBezTo>
                      <a:pt x="-1774" y="14288"/>
                      <a:pt x="40136" y="348615"/>
                      <a:pt x="44899" y="381953"/>
                    </a:cubicBezTo>
                    <a:cubicBezTo>
                      <a:pt x="44899" y="383858"/>
                      <a:pt x="43946" y="384810"/>
                      <a:pt x="42994" y="385763"/>
                    </a:cubicBezTo>
                    <a:cubicBezTo>
                      <a:pt x="-5584" y="403860"/>
                      <a:pt x="-6536" y="445770"/>
                      <a:pt x="8704" y="501015"/>
                    </a:cubicBezTo>
                    <a:cubicBezTo>
                      <a:pt x="22991" y="551498"/>
                      <a:pt x="55376" y="561975"/>
                      <a:pt x="71569" y="561975"/>
                    </a:cubicBezTo>
                    <a:cubicBezTo>
                      <a:pt x="73474" y="561975"/>
                      <a:pt x="74426" y="562928"/>
                      <a:pt x="74426" y="563880"/>
                    </a:cubicBezTo>
                    <a:cubicBezTo>
                      <a:pt x="134434" y="745808"/>
                      <a:pt x="284929" y="851535"/>
                      <a:pt x="365891" y="857250"/>
                    </a:cubicBezTo>
                    <a:cubicBezTo>
                      <a:pt x="446854" y="851535"/>
                      <a:pt x="597349" y="745808"/>
                      <a:pt x="657356" y="564833"/>
                    </a:cubicBezTo>
                    <a:cubicBezTo>
                      <a:pt x="657356" y="563880"/>
                      <a:pt x="659261" y="562928"/>
                      <a:pt x="660214" y="562928"/>
                    </a:cubicBezTo>
                    <a:cubicBezTo>
                      <a:pt x="676406" y="562928"/>
                      <a:pt x="708791" y="552450"/>
                      <a:pt x="723079" y="501968"/>
                    </a:cubicBezTo>
                    <a:cubicBezTo>
                      <a:pt x="738319" y="444818"/>
                      <a:pt x="737366" y="402908"/>
                      <a:pt x="688789" y="3857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67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solidFill>
                    <a:srgbClr val="FFFFFF"/>
                  </a:solidFill>
                  <a:highlight>
                    <a:srgbClr val="FF00FF"/>
                  </a:highlight>
                  <a:latin typeface="Arial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02B092A3-DE9B-14BE-004F-4A1677BF6BCC}"/>
                  </a:ext>
                </a:extLst>
              </p:cNvPr>
              <p:cNvGrpSpPr/>
              <p:nvPr/>
            </p:nvGrpSpPr>
            <p:grpSpPr>
              <a:xfrm>
                <a:off x="7249713" y="5076312"/>
                <a:ext cx="788757" cy="486423"/>
                <a:chOff x="7539038" y="6438900"/>
                <a:chExt cx="759392" cy="468313"/>
              </a:xfrm>
              <a:gradFill>
                <a:gsLst>
                  <a:gs pos="0">
                    <a:schemeClr val="accent1"/>
                  </a:gs>
                  <a:gs pos="100000">
                    <a:schemeClr val="accent4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31" name="Freeform 5">
                  <a:extLst>
                    <a:ext uri="{FF2B5EF4-FFF2-40B4-BE49-F238E27FC236}">
                      <a16:creationId xmlns:a16="http://schemas.microsoft.com/office/drawing/2014/main" id="{9CC538FA-C4B7-10C2-45BB-159F8C2B24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39038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  <p:sp>
              <p:nvSpPr>
                <p:cNvPr id="32" name="Freeform 5">
                  <a:extLst>
                    <a:ext uri="{FF2B5EF4-FFF2-40B4-BE49-F238E27FC236}">
                      <a16:creationId xmlns:a16="http://schemas.microsoft.com/office/drawing/2014/main" id="{74806594-9581-96B1-8826-A66C657CC5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942830" y="6438900"/>
                  <a:ext cx="355600" cy="468313"/>
                </a:xfrm>
                <a:custGeom>
                  <a:avLst/>
                  <a:gdLst>
                    <a:gd name="T0" fmla="*/ 440 w 440"/>
                    <a:gd name="T1" fmla="*/ 291 h 582"/>
                    <a:gd name="T2" fmla="*/ 440 w 440"/>
                    <a:gd name="T3" fmla="*/ 547 h 582"/>
                    <a:gd name="T4" fmla="*/ 407 w 440"/>
                    <a:gd name="T5" fmla="*/ 581 h 582"/>
                    <a:gd name="T6" fmla="*/ 196 w 440"/>
                    <a:gd name="T7" fmla="*/ 568 h 582"/>
                    <a:gd name="T8" fmla="*/ 112 w 440"/>
                    <a:gd name="T9" fmla="*/ 544 h 582"/>
                    <a:gd name="T10" fmla="*/ 8 w 440"/>
                    <a:gd name="T11" fmla="*/ 391 h 582"/>
                    <a:gd name="T12" fmla="*/ 196 w 440"/>
                    <a:gd name="T13" fmla="*/ 69 h 582"/>
                    <a:gd name="T14" fmla="*/ 413 w 440"/>
                    <a:gd name="T15" fmla="*/ 2 h 582"/>
                    <a:gd name="T16" fmla="*/ 440 w 440"/>
                    <a:gd name="T17" fmla="*/ 28 h 582"/>
                    <a:gd name="T18" fmla="*/ 440 w 440"/>
                    <a:gd name="T19" fmla="*/ 291 h 5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40" h="582">
                      <a:moveTo>
                        <a:pt x="440" y="291"/>
                      </a:moveTo>
                      <a:cubicBezTo>
                        <a:pt x="440" y="377"/>
                        <a:pt x="440" y="462"/>
                        <a:pt x="440" y="547"/>
                      </a:cubicBezTo>
                      <a:cubicBezTo>
                        <a:pt x="440" y="578"/>
                        <a:pt x="438" y="582"/>
                        <a:pt x="407" y="581"/>
                      </a:cubicBezTo>
                      <a:cubicBezTo>
                        <a:pt x="337" y="577"/>
                        <a:pt x="266" y="575"/>
                        <a:pt x="196" y="568"/>
                      </a:cubicBezTo>
                      <a:cubicBezTo>
                        <a:pt x="168" y="565"/>
                        <a:pt x="139" y="555"/>
                        <a:pt x="112" y="544"/>
                      </a:cubicBezTo>
                      <a:cubicBezTo>
                        <a:pt x="45" y="516"/>
                        <a:pt x="12" y="463"/>
                        <a:pt x="8" y="391"/>
                      </a:cubicBezTo>
                      <a:cubicBezTo>
                        <a:pt x="0" y="243"/>
                        <a:pt x="73" y="141"/>
                        <a:pt x="196" y="69"/>
                      </a:cubicBezTo>
                      <a:cubicBezTo>
                        <a:pt x="263" y="30"/>
                        <a:pt x="337" y="11"/>
                        <a:pt x="413" y="2"/>
                      </a:cubicBezTo>
                      <a:cubicBezTo>
                        <a:pt x="435" y="0"/>
                        <a:pt x="440" y="4"/>
                        <a:pt x="440" y="28"/>
                      </a:cubicBezTo>
                      <a:cubicBezTo>
                        <a:pt x="440" y="116"/>
                        <a:pt x="440" y="204"/>
                        <a:pt x="440" y="2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>
                    <a:solidFill>
                      <a:srgbClr val="000000"/>
                    </a:solidFill>
                    <a:highlight>
                      <a:srgbClr val="FF00FF"/>
                    </a:highlight>
                    <a:latin typeface="Tahoma"/>
                  </a:endParaRPr>
                </a:p>
              </p:txBody>
            </p:sp>
          </p:grpSp>
          <p:sp>
            <p:nvSpPr>
              <p:cNvPr id="29" name="Freeform 12">
                <a:extLst>
                  <a:ext uri="{FF2B5EF4-FFF2-40B4-BE49-F238E27FC236}">
                    <a16:creationId xmlns:a16="http://schemas.microsoft.com/office/drawing/2014/main" id="{8F323489-AA04-D999-EC47-A10F05215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10" y="5195809"/>
                <a:ext cx="265062" cy="264898"/>
              </a:xfrm>
              <a:custGeom>
                <a:avLst/>
                <a:gdLst>
                  <a:gd name="T0" fmla="*/ 1600 w 1600"/>
                  <a:gd name="T1" fmla="*/ 1130 h 1599"/>
                  <a:gd name="T2" fmla="*/ 1131 w 1600"/>
                  <a:gd name="T3" fmla="*/ 1599 h 1599"/>
                  <a:gd name="T4" fmla="*/ 469 w 1600"/>
                  <a:gd name="T5" fmla="*/ 1599 h 1599"/>
                  <a:gd name="T6" fmla="*/ 0 w 1600"/>
                  <a:gd name="T7" fmla="*/ 1130 h 1599"/>
                  <a:gd name="T8" fmla="*/ 0 w 1600"/>
                  <a:gd name="T9" fmla="*/ 469 h 1599"/>
                  <a:gd name="T10" fmla="*/ 469 w 1600"/>
                  <a:gd name="T11" fmla="*/ 0 h 1599"/>
                  <a:gd name="T12" fmla="*/ 1131 w 1600"/>
                  <a:gd name="T13" fmla="*/ 0 h 1599"/>
                  <a:gd name="T14" fmla="*/ 1600 w 1600"/>
                  <a:gd name="T15" fmla="*/ 469 h 1599"/>
                  <a:gd name="T16" fmla="*/ 1600 w 1600"/>
                  <a:gd name="T17" fmla="*/ 1130 h 1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0" h="1599">
                    <a:moveTo>
                      <a:pt x="1600" y="1130"/>
                    </a:moveTo>
                    <a:lnTo>
                      <a:pt x="1131" y="1599"/>
                    </a:lnTo>
                    <a:lnTo>
                      <a:pt x="469" y="1599"/>
                    </a:lnTo>
                    <a:lnTo>
                      <a:pt x="0" y="1130"/>
                    </a:lnTo>
                    <a:lnTo>
                      <a:pt x="0" y="469"/>
                    </a:lnTo>
                    <a:lnTo>
                      <a:pt x="469" y="0"/>
                    </a:lnTo>
                    <a:lnTo>
                      <a:pt x="1131" y="0"/>
                    </a:lnTo>
                    <a:lnTo>
                      <a:pt x="1600" y="469"/>
                    </a:lnTo>
                    <a:lnTo>
                      <a:pt x="1600" y="11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id="{E18344BA-8B81-ABED-5943-41E5B0D9B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2303" y="5249816"/>
                <a:ext cx="100227" cy="158873"/>
              </a:xfrm>
              <a:custGeom>
                <a:avLst/>
                <a:gdLst>
                  <a:gd name="T0" fmla="*/ 254 w 254"/>
                  <a:gd name="T1" fmla="*/ 302 h 403"/>
                  <a:gd name="T2" fmla="*/ 206 w 254"/>
                  <a:gd name="T3" fmla="*/ 385 h 403"/>
                  <a:gd name="T4" fmla="*/ 138 w 254"/>
                  <a:gd name="T5" fmla="*/ 403 h 403"/>
                  <a:gd name="T6" fmla="*/ 0 w 254"/>
                  <a:gd name="T7" fmla="*/ 265 h 403"/>
                  <a:gd name="T8" fmla="*/ 0 w 254"/>
                  <a:gd name="T9" fmla="*/ 173 h 403"/>
                  <a:gd name="T10" fmla="*/ 23 w 254"/>
                  <a:gd name="T11" fmla="*/ 150 h 403"/>
                  <a:gd name="T12" fmla="*/ 47 w 254"/>
                  <a:gd name="T13" fmla="*/ 173 h 403"/>
                  <a:gd name="T14" fmla="*/ 47 w 254"/>
                  <a:gd name="T15" fmla="*/ 236 h 403"/>
                  <a:gd name="T16" fmla="*/ 55 w 254"/>
                  <a:gd name="T17" fmla="*/ 244 h 403"/>
                  <a:gd name="T18" fmla="*/ 63 w 254"/>
                  <a:gd name="T19" fmla="*/ 236 h 403"/>
                  <a:gd name="T20" fmla="*/ 63 w 254"/>
                  <a:gd name="T21" fmla="*/ 52 h 403"/>
                  <a:gd name="T22" fmla="*/ 81 w 254"/>
                  <a:gd name="T23" fmla="*/ 34 h 403"/>
                  <a:gd name="T24" fmla="*/ 99 w 254"/>
                  <a:gd name="T25" fmla="*/ 52 h 403"/>
                  <a:gd name="T26" fmla="*/ 99 w 254"/>
                  <a:gd name="T27" fmla="*/ 212 h 403"/>
                  <a:gd name="T28" fmla="*/ 107 w 254"/>
                  <a:gd name="T29" fmla="*/ 220 h 403"/>
                  <a:gd name="T30" fmla="*/ 115 w 254"/>
                  <a:gd name="T31" fmla="*/ 212 h 403"/>
                  <a:gd name="T32" fmla="*/ 115 w 254"/>
                  <a:gd name="T33" fmla="*/ 18 h 403"/>
                  <a:gd name="T34" fmla="*/ 133 w 254"/>
                  <a:gd name="T35" fmla="*/ 0 h 403"/>
                  <a:gd name="T36" fmla="*/ 151 w 254"/>
                  <a:gd name="T37" fmla="*/ 18 h 403"/>
                  <a:gd name="T38" fmla="*/ 154 w 254"/>
                  <a:gd name="T39" fmla="*/ 24 h 403"/>
                  <a:gd name="T40" fmla="*/ 151 w 254"/>
                  <a:gd name="T41" fmla="*/ 38 h 403"/>
                  <a:gd name="T42" fmla="*/ 151 w 254"/>
                  <a:gd name="T43" fmla="*/ 194 h 403"/>
                  <a:gd name="T44" fmla="*/ 159 w 254"/>
                  <a:gd name="T45" fmla="*/ 202 h 403"/>
                  <a:gd name="T46" fmla="*/ 167 w 254"/>
                  <a:gd name="T47" fmla="*/ 194 h 403"/>
                  <a:gd name="T48" fmla="*/ 167 w 254"/>
                  <a:gd name="T49" fmla="*/ 38 h 403"/>
                  <a:gd name="T50" fmla="*/ 185 w 254"/>
                  <a:gd name="T51" fmla="*/ 20 h 403"/>
                  <a:gd name="T52" fmla="*/ 203 w 254"/>
                  <a:gd name="T53" fmla="*/ 38 h 403"/>
                  <a:gd name="T54" fmla="*/ 203 w 254"/>
                  <a:gd name="T55" fmla="*/ 212 h 403"/>
                  <a:gd name="T56" fmla="*/ 211 w 254"/>
                  <a:gd name="T57" fmla="*/ 220 h 403"/>
                  <a:gd name="T58" fmla="*/ 219 w 254"/>
                  <a:gd name="T59" fmla="*/ 212 h 403"/>
                  <a:gd name="T60" fmla="*/ 219 w 254"/>
                  <a:gd name="T61" fmla="*/ 78 h 403"/>
                  <a:gd name="T62" fmla="*/ 236 w 254"/>
                  <a:gd name="T63" fmla="*/ 60 h 403"/>
                  <a:gd name="T64" fmla="*/ 254 w 254"/>
                  <a:gd name="T65" fmla="*/ 78 h 403"/>
                  <a:gd name="T66" fmla="*/ 254 w 254"/>
                  <a:gd name="T67" fmla="*/ 302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4" h="403">
                    <a:moveTo>
                      <a:pt x="254" y="302"/>
                    </a:moveTo>
                    <a:cubicBezTo>
                      <a:pt x="254" y="336"/>
                      <a:pt x="236" y="368"/>
                      <a:pt x="206" y="385"/>
                    </a:cubicBezTo>
                    <a:cubicBezTo>
                      <a:pt x="185" y="397"/>
                      <a:pt x="162" y="403"/>
                      <a:pt x="138" y="403"/>
                    </a:cubicBezTo>
                    <a:cubicBezTo>
                      <a:pt x="62" y="403"/>
                      <a:pt x="0" y="341"/>
                      <a:pt x="0" y="265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60"/>
                      <a:pt x="10" y="150"/>
                      <a:pt x="23" y="150"/>
                    </a:cubicBezTo>
                    <a:cubicBezTo>
                      <a:pt x="36" y="150"/>
                      <a:pt x="47" y="160"/>
                      <a:pt x="47" y="173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40"/>
                      <a:pt x="50" y="244"/>
                      <a:pt x="55" y="244"/>
                    </a:cubicBezTo>
                    <a:cubicBezTo>
                      <a:pt x="59" y="244"/>
                      <a:pt x="63" y="240"/>
                      <a:pt x="63" y="236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42"/>
                      <a:pt x="71" y="34"/>
                      <a:pt x="81" y="34"/>
                    </a:cubicBezTo>
                    <a:cubicBezTo>
                      <a:pt x="91" y="34"/>
                      <a:pt x="99" y="42"/>
                      <a:pt x="99" y="52"/>
                    </a:cubicBezTo>
                    <a:cubicBezTo>
                      <a:pt x="99" y="212"/>
                      <a:pt x="99" y="212"/>
                      <a:pt x="99" y="212"/>
                    </a:cubicBezTo>
                    <a:cubicBezTo>
                      <a:pt x="99" y="216"/>
                      <a:pt x="102" y="220"/>
                      <a:pt x="107" y="220"/>
                    </a:cubicBezTo>
                    <a:cubicBezTo>
                      <a:pt x="111" y="220"/>
                      <a:pt x="115" y="216"/>
                      <a:pt x="115" y="212"/>
                    </a:cubicBezTo>
                    <a:cubicBezTo>
                      <a:pt x="115" y="18"/>
                      <a:pt x="115" y="18"/>
                      <a:pt x="115" y="18"/>
                    </a:cubicBezTo>
                    <a:cubicBezTo>
                      <a:pt x="115" y="8"/>
                      <a:pt x="123" y="0"/>
                      <a:pt x="133" y="0"/>
                    </a:cubicBezTo>
                    <a:cubicBezTo>
                      <a:pt x="143" y="0"/>
                      <a:pt x="151" y="8"/>
                      <a:pt x="151" y="18"/>
                    </a:cubicBezTo>
                    <a:cubicBezTo>
                      <a:pt x="151" y="21"/>
                      <a:pt x="152" y="23"/>
                      <a:pt x="154" y="24"/>
                    </a:cubicBezTo>
                    <a:cubicBezTo>
                      <a:pt x="152" y="29"/>
                      <a:pt x="151" y="33"/>
                      <a:pt x="151" y="38"/>
                    </a:cubicBezTo>
                    <a:cubicBezTo>
                      <a:pt x="151" y="194"/>
                      <a:pt x="151" y="194"/>
                      <a:pt x="151" y="194"/>
                    </a:cubicBezTo>
                    <a:cubicBezTo>
                      <a:pt x="151" y="198"/>
                      <a:pt x="154" y="202"/>
                      <a:pt x="159" y="202"/>
                    </a:cubicBezTo>
                    <a:cubicBezTo>
                      <a:pt x="163" y="202"/>
                      <a:pt x="167" y="198"/>
                      <a:pt x="167" y="194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7" y="28"/>
                      <a:pt x="175" y="20"/>
                      <a:pt x="185" y="20"/>
                    </a:cubicBezTo>
                    <a:cubicBezTo>
                      <a:pt x="194" y="20"/>
                      <a:pt x="203" y="28"/>
                      <a:pt x="203" y="38"/>
                    </a:cubicBezTo>
                    <a:cubicBezTo>
                      <a:pt x="203" y="212"/>
                      <a:pt x="203" y="212"/>
                      <a:pt x="203" y="212"/>
                    </a:cubicBezTo>
                    <a:cubicBezTo>
                      <a:pt x="203" y="216"/>
                      <a:pt x="206" y="220"/>
                      <a:pt x="211" y="220"/>
                    </a:cubicBezTo>
                    <a:cubicBezTo>
                      <a:pt x="215" y="220"/>
                      <a:pt x="219" y="216"/>
                      <a:pt x="219" y="212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219" y="68"/>
                      <a:pt x="227" y="60"/>
                      <a:pt x="236" y="60"/>
                    </a:cubicBezTo>
                    <a:cubicBezTo>
                      <a:pt x="246" y="60"/>
                      <a:pt x="254" y="68"/>
                      <a:pt x="254" y="78"/>
                    </a:cubicBezTo>
                    <a:cubicBezTo>
                      <a:pt x="254" y="302"/>
                      <a:pt x="254" y="302"/>
                      <a:pt x="254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>
                  <a:solidFill>
                    <a:srgbClr val="000000"/>
                  </a:solidFill>
                  <a:highlight>
                    <a:srgbClr val="FF00FF"/>
                  </a:highlight>
                  <a:latin typeface="Tahoma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8295D9B-8FCF-F3D9-9C9E-EF5DF041A3BA}"/>
                </a:ext>
              </a:extLst>
            </p:cNvPr>
            <p:cNvSpPr txBox="1"/>
            <p:nvPr/>
          </p:nvSpPr>
          <p:spPr>
            <a:xfrm>
              <a:off x="10767552" y="755734"/>
              <a:ext cx="1785582" cy="50101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050" b="1" dirty="0">
                  <a:solidFill>
                    <a:srgbClr val="FFFFFF"/>
                  </a:solidFill>
                  <a:latin typeface="Tahoma"/>
                </a:rPr>
                <a:t>Preventive</a:t>
              </a:r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B363294-70B1-F392-8053-50309070B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3643" y="193612"/>
              <a:ext cx="145653" cy="145563"/>
            </a:xfrm>
            <a:custGeom>
              <a:avLst/>
              <a:gdLst>
                <a:gd name="T0" fmla="*/ 1600 w 1600"/>
                <a:gd name="T1" fmla="*/ 1130 h 1599"/>
                <a:gd name="T2" fmla="*/ 1131 w 1600"/>
                <a:gd name="T3" fmla="*/ 1599 h 1599"/>
                <a:gd name="T4" fmla="*/ 469 w 1600"/>
                <a:gd name="T5" fmla="*/ 1599 h 1599"/>
                <a:gd name="T6" fmla="*/ 0 w 1600"/>
                <a:gd name="T7" fmla="*/ 1130 h 1599"/>
                <a:gd name="T8" fmla="*/ 0 w 1600"/>
                <a:gd name="T9" fmla="*/ 469 h 1599"/>
                <a:gd name="T10" fmla="*/ 469 w 1600"/>
                <a:gd name="T11" fmla="*/ 0 h 1599"/>
                <a:gd name="T12" fmla="*/ 1131 w 1600"/>
                <a:gd name="T13" fmla="*/ 0 h 1599"/>
                <a:gd name="T14" fmla="*/ 1600 w 1600"/>
                <a:gd name="T15" fmla="*/ 469 h 1599"/>
                <a:gd name="T16" fmla="*/ 1600 w 1600"/>
                <a:gd name="T17" fmla="*/ 113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0" h="1599">
                  <a:moveTo>
                    <a:pt x="1600" y="1130"/>
                  </a:moveTo>
                  <a:lnTo>
                    <a:pt x="1131" y="1599"/>
                  </a:lnTo>
                  <a:lnTo>
                    <a:pt x="469" y="1599"/>
                  </a:lnTo>
                  <a:lnTo>
                    <a:pt x="0" y="1130"/>
                  </a:lnTo>
                  <a:lnTo>
                    <a:pt x="0" y="469"/>
                  </a:lnTo>
                  <a:lnTo>
                    <a:pt x="469" y="0"/>
                  </a:lnTo>
                  <a:lnTo>
                    <a:pt x="1131" y="0"/>
                  </a:lnTo>
                  <a:lnTo>
                    <a:pt x="1600" y="469"/>
                  </a:lnTo>
                  <a:lnTo>
                    <a:pt x="1600" y="113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000">
                <a:solidFill>
                  <a:srgbClr val="000000"/>
                </a:solidFill>
                <a:latin typeface="Tahoma"/>
              </a:endParaRPr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42FDA60D-AB94-4F81-BA56-D7C60DC05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76611" y="223289"/>
              <a:ext cx="55075" cy="87301"/>
            </a:xfrm>
            <a:custGeom>
              <a:avLst/>
              <a:gdLst>
                <a:gd name="T0" fmla="*/ 254 w 254"/>
                <a:gd name="T1" fmla="*/ 302 h 403"/>
                <a:gd name="T2" fmla="*/ 206 w 254"/>
                <a:gd name="T3" fmla="*/ 385 h 403"/>
                <a:gd name="T4" fmla="*/ 138 w 254"/>
                <a:gd name="T5" fmla="*/ 403 h 403"/>
                <a:gd name="T6" fmla="*/ 0 w 254"/>
                <a:gd name="T7" fmla="*/ 265 h 403"/>
                <a:gd name="T8" fmla="*/ 0 w 254"/>
                <a:gd name="T9" fmla="*/ 173 h 403"/>
                <a:gd name="T10" fmla="*/ 23 w 254"/>
                <a:gd name="T11" fmla="*/ 150 h 403"/>
                <a:gd name="T12" fmla="*/ 47 w 254"/>
                <a:gd name="T13" fmla="*/ 173 h 403"/>
                <a:gd name="T14" fmla="*/ 47 w 254"/>
                <a:gd name="T15" fmla="*/ 236 h 403"/>
                <a:gd name="T16" fmla="*/ 55 w 254"/>
                <a:gd name="T17" fmla="*/ 244 h 403"/>
                <a:gd name="T18" fmla="*/ 63 w 254"/>
                <a:gd name="T19" fmla="*/ 236 h 403"/>
                <a:gd name="T20" fmla="*/ 63 w 254"/>
                <a:gd name="T21" fmla="*/ 52 h 403"/>
                <a:gd name="T22" fmla="*/ 81 w 254"/>
                <a:gd name="T23" fmla="*/ 34 h 403"/>
                <a:gd name="T24" fmla="*/ 99 w 254"/>
                <a:gd name="T25" fmla="*/ 52 h 403"/>
                <a:gd name="T26" fmla="*/ 99 w 254"/>
                <a:gd name="T27" fmla="*/ 212 h 403"/>
                <a:gd name="T28" fmla="*/ 107 w 254"/>
                <a:gd name="T29" fmla="*/ 220 h 403"/>
                <a:gd name="T30" fmla="*/ 115 w 254"/>
                <a:gd name="T31" fmla="*/ 212 h 403"/>
                <a:gd name="T32" fmla="*/ 115 w 254"/>
                <a:gd name="T33" fmla="*/ 18 h 403"/>
                <a:gd name="T34" fmla="*/ 133 w 254"/>
                <a:gd name="T35" fmla="*/ 0 h 403"/>
                <a:gd name="T36" fmla="*/ 151 w 254"/>
                <a:gd name="T37" fmla="*/ 18 h 403"/>
                <a:gd name="T38" fmla="*/ 154 w 254"/>
                <a:gd name="T39" fmla="*/ 24 h 403"/>
                <a:gd name="T40" fmla="*/ 151 w 254"/>
                <a:gd name="T41" fmla="*/ 38 h 403"/>
                <a:gd name="T42" fmla="*/ 151 w 254"/>
                <a:gd name="T43" fmla="*/ 194 h 403"/>
                <a:gd name="T44" fmla="*/ 159 w 254"/>
                <a:gd name="T45" fmla="*/ 202 h 403"/>
                <a:gd name="T46" fmla="*/ 167 w 254"/>
                <a:gd name="T47" fmla="*/ 194 h 403"/>
                <a:gd name="T48" fmla="*/ 167 w 254"/>
                <a:gd name="T49" fmla="*/ 38 h 403"/>
                <a:gd name="T50" fmla="*/ 185 w 254"/>
                <a:gd name="T51" fmla="*/ 20 h 403"/>
                <a:gd name="T52" fmla="*/ 203 w 254"/>
                <a:gd name="T53" fmla="*/ 38 h 403"/>
                <a:gd name="T54" fmla="*/ 203 w 254"/>
                <a:gd name="T55" fmla="*/ 212 h 403"/>
                <a:gd name="T56" fmla="*/ 211 w 254"/>
                <a:gd name="T57" fmla="*/ 220 h 403"/>
                <a:gd name="T58" fmla="*/ 219 w 254"/>
                <a:gd name="T59" fmla="*/ 212 h 403"/>
                <a:gd name="T60" fmla="*/ 219 w 254"/>
                <a:gd name="T61" fmla="*/ 78 h 403"/>
                <a:gd name="T62" fmla="*/ 236 w 254"/>
                <a:gd name="T63" fmla="*/ 60 h 403"/>
                <a:gd name="T64" fmla="*/ 254 w 254"/>
                <a:gd name="T65" fmla="*/ 78 h 403"/>
                <a:gd name="T66" fmla="*/ 254 w 254"/>
                <a:gd name="T67" fmla="*/ 30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4" h="403">
                  <a:moveTo>
                    <a:pt x="254" y="302"/>
                  </a:moveTo>
                  <a:cubicBezTo>
                    <a:pt x="254" y="336"/>
                    <a:pt x="236" y="368"/>
                    <a:pt x="206" y="385"/>
                  </a:cubicBezTo>
                  <a:cubicBezTo>
                    <a:pt x="185" y="397"/>
                    <a:pt x="162" y="403"/>
                    <a:pt x="138" y="403"/>
                  </a:cubicBezTo>
                  <a:cubicBezTo>
                    <a:pt x="62" y="403"/>
                    <a:pt x="0" y="341"/>
                    <a:pt x="0" y="265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60"/>
                    <a:pt x="10" y="150"/>
                    <a:pt x="23" y="150"/>
                  </a:cubicBezTo>
                  <a:cubicBezTo>
                    <a:pt x="36" y="150"/>
                    <a:pt x="47" y="160"/>
                    <a:pt x="47" y="173"/>
                  </a:cubicBezTo>
                  <a:cubicBezTo>
                    <a:pt x="47" y="236"/>
                    <a:pt x="47" y="236"/>
                    <a:pt x="47" y="236"/>
                  </a:cubicBezTo>
                  <a:cubicBezTo>
                    <a:pt x="47" y="240"/>
                    <a:pt x="50" y="244"/>
                    <a:pt x="55" y="244"/>
                  </a:cubicBezTo>
                  <a:cubicBezTo>
                    <a:pt x="59" y="244"/>
                    <a:pt x="63" y="240"/>
                    <a:pt x="63" y="236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42"/>
                    <a:pt x="71" y="34"/>
                    <a:pt x="81" y="34"/>
                  </a:cubicBezTo>
                  <a:cubicBezTo>
                    <a:pt x="91" y="34"/>
                    <a:pt x="99" y="42"/>
                    <a:pt x="99" y="52"/>
                  </a:cubicBezTo>
                  <a:cubicBezTo>
                    <a:pt x="99" y="212"/>
                    <a:pt x="99" y="212"/>
                    <a:pt x="99" y="212"/>
                  </a:cubicBezTo>
                  <a:cubicBezTo>
                    <a:pt x="99" y="216"/>
                    <a:pt x="102" y="220"/>
                    <a:pt x="107" y="220"/>
                  </a:cubicBezTo>
                  <a:cubicBezTo>
                    <a:pt x="111" y="220"/>
                    <a:pt x="115" y="216"/>
                    <a:pt x="115" y="212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8"/>
                    <a:pt x="123" y="0"/>
                    <a:pt x="133" y="0"/>
                  </a:cubicBezTo>
                  <a:cubicBezTo>
                    <a:pt x="143" y="0"/>
                    <a:pt x="151" y="8"/>
                    <a:pt x="151" y="18"/>
                  </a:cubicBezTo>
                  <a:cubicBezTo>
                    <a:pt x="151" y="21"/>
                    <a:pt x="152" y="23"/>
                    <a:pt x="154" y="24"/>
                  </a:cubicBezTo>
                  <a:cubicBezTo>
                    <a:pt x="152" y="29"/>
                    <a:pt x="151" y="33"/>
                    <a:pt x="151" y="38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51" y="198"/>
                    <a:pt x="154" y="202"/>
                    <a:pt x="159" y="202"/>
                  </a:cubicBezTo>
                  <a:cubicBezTo>
                    <a:pt x="163" y="202"/>
                    <a:pt x="167" y="198"/>
                    <a:pt x="167" y="194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28"/>
                    <a:pt x="175" y="20"/>
                    <a:pt x="185" y="20"/>
                  </a:cubicBezTo>
                  <a:cubicBezTo>
                    <a:pt x="194" y="20"/>
                    <a:pt x="203" y="28"/>
                    <a:pt x="203" y="38"/>
                  </a:cubicBezTo>
                  <a:cubicBezTo>
                    <a:pt x="203" y="212"/>
                    <a:pt x="203" y="212"/>
                    <a:pt x="203" y="212"/>
                  </a:cubicBezTo>
                  <a:cubicBezTo>
                    <a:pt x="203" y="216"/>
                    <a:pt x="206" y="220"/>
                    <a:pt x="211" y="220"/>
                  </a:cubicBezTo>
                  <a:cubicBezTo>
                    <a:pt x="215" y="220"/>
                    <a:pt x="219" y="216"/>
                    <a:pt x="219" y="212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19" y="68"/>
                    <a:pt x="227" y="60"/>
                    <a:pt x="236" y="60"/>
                  </a:cubicBezTo>
                  <a:cubicBezTo>
                    <a:pt x="246" y="60"/>
                    <a:pt x="254" y="68"/>
                    <a:pt x="254" y="78"/>
                  </a:cubicBezTo>
                  <a:cubicBezTo>
                    <a:pt x="254" y="302"/>
                    <a:pt x="254" y="302"/>
                    <a:pt x="254" y="3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solidFill>
                  <a:srgbClr val="000000"/>
                </a:solidFill>
                <a:latin typeface="Tahoma"/>
              </a:endParaRPr>
            </a:p>
          </p:txBody>
        </p:sp>
      </p:grpSp>
      <p:pic>
        <p:nvPicPr>
          <p:cNvPr id="4" name="Content Placeholder 40">
            <a:extLst>
              <a:ext uri="{FF2B5EF4-FFF2-40B4-BE49-F238E27FC236}">
                <a16:creationId xmlns:a16="http://schemas.microsoft.com/office/drawing/2014/main" id="{21201B98-5024-9B60-44B2-8526B33E0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50" y="859947"/>
            <a:ext cx="4013200" cy="145764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0D35F1-120F-84FF-BE6E-E9570E7D8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204" y="1070311"/>
            <a:ext cx="4055435" cy="14729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21D242-3984-0836-1D45-6ED93AD3A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436" y="1070311"/>
            <a:ext cx="4457929" cy="36577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412639-772E-7E79-1F5B-5E705247C8C7}"/>
              </a:ext>
            </a:extLst>
          </p:cNvPr>
          <p:cNvSpPr txBox="1"/>
          <p:nvPr/>
        </p:nvSpPr>
        <p:spPr>
          <a:xfrm>
            <a:off x="6473922" y="4766415"/>
            <a:ext cx="21900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4. Klein et. al. </a:t>
            </a:r>
            <a:r>
              <a:rPr lang="en-GB" sz="900" i="1" dirty="0"/>
              <a:t>Cephalalgia</a:t>
            </a:r>
            <a:r>
              <a:rPr lang="en-GB" sz="900" dirty="0"/>
              <a:t> 2022; 43(1):1-11</a:t>
            </a:r>
          </a:p>
        </p:txBody>
      </p:sp>
    </p:spTree>
    <p:extLst>
      <p:ext uri="{BB962C8B-B14F-4D97-AF65-F5344CB8AC3E}">
        <p14:creationId xmlns:p14="http://schemas.microsoft.com/office/powerpoint/2010/main" val="6837370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D9815A23-8621-53B8-8102-A331CDBD6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69"/>
            <a:ext cx="6661263" cy="538866"/>
          </a:xfrm>
        </p:spPr>
        <p:txBody>
          <a:bodyPr/>
          <a:lstStyle/>
          <a:p>
            <a:r>
              <a:rPr lang="en-US" dirty="0"/>
              <a:t>Practical Issues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8D7884-1E81-AF01-E96E-D69E8B2C415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solidFill>
            <a:schemeClr val="accent1"/>
          </a:solidFill>
        </p:spPr>
        <p:txBody>
          <a:bodyPr anchor="ctr">
            <a:noAutofit/>
          </a:bodyPr>
          <a:lstStyle/>
          <a:p>
            <a:endParaRPr lang="en-GB" sz="3000" dirty="0">
              <a:ln w="10160">
                <a:solidFill>
                  <a:schemeClr val="accent5"/>
                </a:solidFill>
                <a:prstDash val="solid"/>
              </a:ln>
              <a:solidFill>
                <a:srgbClr val="00B050"/>
              </a:solidFill>
              <a:latin typeface="Bahnschrift" panose="020B0502040204020203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0909257"/>
              </p:ext>
            </p:extLst>
          </p:nvPr>
        </p:nvGraphicFramePr>
        <p:xfrm>
          <a:off x="306804" y="997137"/>
          <a:ext cx="8539359" cy="3378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84751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1B5144D-AD42-CD47-A5E1-82B1998AE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37058"/>
            <a:ext cx="7886699" cy="718677"/>
          </a:xfrm>
        </p:spPr>
        <p:txBody>
          <a:bodyPr/>
          <a:lstStyle/>
          <a:p>
            <a:r>
              <a:rPr lang="en-GB" sz="4400" dirty="0"/>
              <a:t>Northants Migraine Pathway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DF818A-5438-6A90-DA7D-77F862A8D19C}"/>
              </a:ext>
            </a:extLst>
          </p:cNvPr>
          <p:cNvSpPr txBox="1"/>
          <p:nvPr/>
        </p:nvSpPr>
        <p:spPr>
          <a:xfrm>
            <a:off x="691764" y="2735249"/>
            <a:ext cx="6186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https://www.icnorthamptonshire.org.uk/download/northamptonshire-migraine-pathway.pdf?ver=65289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89910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C1E1D-0D28-25C7-F1C1-741A49D0B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923A60-6EC3-6C7C-5DD6-E34FED17B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254" y="8722"/>
            <a:ext cx="7279855" cy="513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5561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8D80DBB-1460-0212-A6D4-9D1E68F53C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Drug Cost Comparison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B9A3ED0-1361-1A67-819C-0001B8DC5A6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792773" y="4222176"/>
            <a:ext cx="4512702" cy="370542"/>
          </a:xfrm>
        </p:spPr>
        <p:txBody>
          <a:bodyPr/>
          <a:lstStyle/>
          <a:p>
            <a:r>
              <a:rPr lang="en-GB" i="1" dirty="0"/>
              <a:t>BOTOX</a:t>
            </a:r>
            <a:r>
              <a:rPr lang="en-GB" i="1" baseline="30000" dirty="0"/>
              <a:t>®</a:t>
            </a:r>
            <a:r>
              <a:rPr lang="en-GB" i="1" dirty="0"/>
              <a:t> injection is no longer classed as a high-cost drug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CB8BAF-B091-2700-BDCE-9BA83B49E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731" y="1574357"/>
            <a:ext cx="8239617" cy="240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0415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B1569C4-D450-F8B9-29B1-5FB8F6435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73" y="104468"/>
            <a:ext cx="3283119" cy="48262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6C7E15-0601-4A28-95AF-3561A5170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4151" y="175012"/>
            <a:ext cx="3416476" cy="49151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774440F-7090-D944-1147-F325EAD9B6EA}"/>
              </a:ext>
            </a:extLst>
          </p:cNvPr>
          <p:cNvSpPr txBox="1"/>
          <p:nvPr/>
        </p:nvSpPr>
        <p:spPr>
          <a:xfrm>
            <a:off x="3733161" y="1496907"/>
            <a:ext cx="1544320" cy="17332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CGRPs (including ‘</a:t>
            </a:r>
            <a:r>
              <a:rPr lang="en-GB" dirty="0" err="1"/>
              <a:t>gepants</a:t>
            </a:r>
            <a:r>
              <a:rPr lang="en-GB" dirty="0"/>
              <a:t>’) are known to raise both systolic and diastolic BP by 5mmHg within first 2 weeks of starting treatment</a:t>
            </a:r>
          </a:p>
        </p:txBody>
      </p:sp>
    </p:spTree>
    <p:extLst>
      <p:ext uri="{BB962C8B-B14F-4D97-AF65-F5344CB8AC3E}">
        <p14:creationId xmlns:p14="http://schemas.microsoft.com/office/powerpoint/2010/main" val="361011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4F8ED9-E9F4-BA4B-FF2A-B30516D6B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Migraine Burden</a:t>
            </a:r>
          </a:p>
        </p:txBody>
      </p:sp>
    </p:spTree>
    <p:extLst>
      <p:ext uri="{BB962C8B-B14F-4D97-AF65-F5344CB8AC3E}">
        <p14:creationId xmlns:p14="http://schemas.microsoft.com/office/powerpoint/2010/main" val="39855503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4F8ED9-E9F4-BA4B-FF2A-B30516D6B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048377"/>
            <a:ext cx="7886699" cy="1418392"/>
          </a:xfrm>
        </p:spPr>
        <p:txBody>
          <a:bodyPr/>
          <a:lstStyle/>
          <a:p>
            <a:r>
              <a:rPr lang="en-GB" sz="4400" dirty="0"/>
              <a:t>Case Studies</a:t>
            </a:r>
            <a:br>
              <a:rPr lang="en-GB" sz="4400" dirty="0"/>
            </a:br>
            <a:endParaRPr lang="en-GB" sz="4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DEF0AC-D70D-0C62-F5D2-09EDB27D9EB3}"/>
              </a:ext>
            </a:extLst>
          </p:cNvPr>
          <p:cNvSpPr txBox="1"/>
          <p:nvPr/>
        </p:nvSpPr>
        <p:spPr>
          <a:xfrm>
            <a:off x="747421" y="2757573"/>
            <a:ext cx="632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https://www.pfizerpro.co.uk/therapy-areas/migraine/learning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87648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DE8513-D517-52BB-7462-854328232E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67"/>
            <a:ext cx="6661263" cy="370542"/>
          </a:xfrm>
        </p:spPr>
        <p:txBody>
          <a:bodyPr/>
          <a:lstStyle/>
          <a:p>
            <a:r>
              <a:rPr lang="en-GB" dirty="0"/>
              <a:t>Case Study 1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3687321-D8F8-0936-DE26-EC461394E3F0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6804" y="704805"/>
            <a:ext cx="8651223" cy="3733889"/>
          </a:xfrm>
        </p:spPr>
        <p:txBody>
          <a:bodyPr/>
          <a:lstStyle/>
          <a:p>
            <a:r>
              <a:rPr lang="en-GB" sz="1600" dirty="0"/>
              <a:t>Patient Background &amp; History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56yo male; married; marketing manager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Daily headache started suddenly in Oct-12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Saw private consultant, diagnosed new daily persistent headache (migraine variant)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All investigations (MRI head 2012; CT head 2014):  Normal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No family history; social History:  alcohol 4 units/week; caffeine intake – 2 cups of coffee/day; non-smoker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Seen in NGH 2014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r>
              <a:rPr lang="en-GB" sz="1600" dirty="0"/>
              <a:t>Headache Diary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Episodic migraine until Oct-12.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New daily persistent headache (Oct-12).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Some similarity to old migraine pain in temples, throbbing; worse on exercise.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Nausea sometimes a feature; no visual aura or aura.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2014: CM diagnosed</a:t>
            </a:r>
          </a:p>
          <a:p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778641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DE8513-D517-52BB-7462-854328232E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3" y="182694"/>
            <a:ext cx="6661263" cy="370542"/>
          </a:xfrm>
        </p:spPr>
        <p:txBody>
          <a:bodyPr/>
          <a:lstStyle/>
          <a:p>
            <a:r>
              <a:rPr lang="en-GB" dirty="0"/>
              <a:t>Case Study 1 </a:t>
            </a:r>
            <a:r>
              <a:rPr lang="en-GB" i="1" dirty="0"/>
              <a:t>(cont.)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3687321-D8F8-0936-DE26-EC461394E3F0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6803" y="708783"/>
            <a:ext cx="3128159" cy="289108"/>
          </a:xfrm>
        </p:spPr>
        <p:txBody>
          <a:bodyPr/>
          <a:lstStyle/>
          <a:p>
            <a:r>
              <a:rPr lang="en-GB" sz="1600" dirty="0"/>
              <a:t>Treatment History</a:t>
            </a:r>
          </a:p>
          <a:p>
            <a:endParaRPr lang="en-GB" sz="1200" dirty="0"/>
          </a:p>
          <a:p>
            <a:endParaRPr lang="en-GB" sz="12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7B2861E-E7BD-3709-C227-E1DC7F2465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080757"/>
              </p:ext>
            </p:extLst>
          </p:nvPr>
        </p:nvGraphicFramePr>
        <p:xfrm>
          <a:off x="306803" y="1006589"/>
          <a:ext cx="8479388" cy="407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769">
                  <a:extLst>
                    <a:ext uri="{9D8B030D-6E8A-4147-A177-3AD203B41FA5}">
                      <a16:colId xmlns:a16="http://schemas.microsoft.com/office/drawing/2014/main" val="2187364053"/>
                    </a:ext>
                  </a:extLst>
                </a:gridCol>
                <a:gridCol w="2150697">
                  <a:extLst>
                    <a:ext uri="{9D8B030D-6E8A-4147-A177-3AD203B41FA5}">
                      <a16:colId xmlns:a16="http://schemas.microsoft.com/office/drawing/2014/main" val="1858850033"/>
                    </a:ext>
                  </a:extLst>
                </a:gridCol>
                <a:gridCol w="5585922">
                  <a:extLst>
                    <a:ext uri="{9D8B030D-6E8A-4147-A177-3AD203B41FA5}">
                      <a16:colId xmlns:a16="http://schemas.microsoft.com/office/drawing/2014/main" val="36733128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Interventions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Additional comments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3965608"/>
                  </a:ext>
                </a:extLst>
              </a:tr>
              <a:tr h="280503">
                <a:tc>
                  <a:txBody>
                    <a:bodyPr/>
                    <a:lstStyle/>
                    <a:p>
                      <a:r>
                        <a:rPr lang="en-GB" sz="1200" dirty="0"/>
                        <a:t>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Amitriptylline</a:t>
                      </a:r>
                      <a:r>
                        <a:rPr lang="en-GB" sz="1200" dirty="0"/>
                        <a:t> 75mg/d x 3/12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Ineffective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7558314"/>
                  </a:ext>
                </a:extLst>
              </a:tr>
              <a:tr h="286247">
                <a:tc>
                  <a:txBody>
                    <a:bodyPr/>
                    <a:lstStyle/>
                    <a:p>
                      <a:r>
                        <a:rPr lang="en-GB" sz="1200" dirty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Indometacin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Ineffective, no further details recalled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182951"/>
                  </a:ext>
                </a:extLst>
              </a:tr>
              <a:tr h="278295">
                <a:tc>
                  <a:txBody>
                    <a:bodyPr/>
                    <a:lstStyle/>
                    <a:p>
                      <a:r>
                        <a:rPr lang="en-GB" sz="1200" dirty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Topiramate 50mg BD x 2/12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Ineffective, no significant s/e, but didn’t help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18572"/>
                  </a:ext>
                </a:extLst>
              </a:tr>
              <a:tr h="286247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Pregabalin 75mg 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252674"/>
                  </a:ext>
                </a:extLst>
              </a:tr>
              <a:tr h="278296">
                <a:tc>
                  <a:txBody>
                    <a:bodyPr/>
                    <a:lstStyle/>
                    <a:p>
                      <a:r>
                        <a:rPr lang="en-GB" sz="1200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BOTOX® 155units/3mths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Helpful, wearing-off effect.  Naproxen added and Sumatriptan PRN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1332936"/>
                  </a:ext>
                </a:extLst>
              </a:tr>
              <a:tr h="254442">
                <a:tc>
                  <a:txBody>
                    <a:bodyPr/>
                    <a:lstStyle/>
                    <a:p>
                      <a:r>
                        <a:rPr lang="en-GB" sz="1200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Candesartan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In combination with BOTOX®.  Dose optimised to 32mg/d in 2017 (better pain control)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9852716"/>
                  </a:ext>
                </a:extLst>
              </a:tr>
              <a:tr h="258417">
                <a:tc>
                  <a:txBody>
                    <a:bodyPr/>
                    <a:lstStyle/>
                    <a:p>
                      <a:r>
                        <a:rPr lang="en-GB" sz="1200" dirty="0"/>
                        <a:t>2018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/>
                        <a:t>Hospital admission with severe migraine atypical to his usual, received a course of prednisolone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99239"/>
                  </a:ext>
                </a:extLst>
              </a:tr>
              <a:tr h="262393">
                <a:tc>
                  <a:txBody>
                    <a:bodyPr/>
                    <a:lstStyle/>
                    <a:p>
                      <a:r>
                        <a:rPr lang="en-GB" sz="1200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Flunarizine 10mg/d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Switched from Candesartan, but developed somnolence s/e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022846"/>
                  </a:ext>
                </a:extLst>
              </a:tr>
              <a:tr h="278211">
                <a:tc>
                  <a:txBody>
                    <a:bodyPr/>
                    <a:lstStyle/>
                    <a:p>
                      <a:r>
                        <a:rPr lang="en-GB" sz="1200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Galcanezumab</a:t>
                      </a:r>
                      <a:r>
                        <a:rPr lang="en-GB" sz="1200" dirty="0"/>
                        <a:t> 120mg/3mths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Increased headache severity.  Pandemic – resumed Topiramate,  resumed BOTOX®.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4387897"/>
                  </a:ext>
                </a:extLst>
              </a:tr>
              <a:tr h="249277">
                <a:tc>
                  <a:txBody>
                    <a:bodyPr/>
                    <a:lstStyle/>
                    <a:p>
                      <a:r>
                        <a:rPr lang="en-GB" sz="1200" dirty="0"/>
                        <a:t>2021/22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/>
                        <a:t>BOTOX 155units/3mths + Candesartan 32mg/d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622279"/>
                  </a:ext>
                </a:extLst>
              </a:tr>
              <a:tr h="267032">
                <a:tc>
                  <a:txBody>
                    <a:bodyPr/>
                    <a:lstStyle/>
                    <a:p>
                      <a:r>
                        <a:rPr lang="en-GB" sz="1200" dirty="0"/>
                        <a:t>2022/23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 err="1"/>
                        <a:t>Erenumab</a:t>
                      </a:r>
                      <a:r>
                        <a:rPr lang="en-GB" sz="1200" dirty="0"/>
                        <a:t> 140mg/3mths ; </a:t>
                      </a:r>
                      <a:r>
                        <a:rPr lang="en-GB" sz="1200" dirty="0" err="1"/>
                        <a:t>Eptinezumab</a:t>
                      </a:r>
                      <a:r>
                        <a:rPr lang="en-GB" sz="1200" dirty="0"/>
                        <a:t> 100mg/3mths - Ineffective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4918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Dec-23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Atogepant</a:t>
                      </a:r>
                      <a:r>
                        <a:rPr lang="en-GB" sz="1200" dirty="0"/>
                        <a:t> 60mg/d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u="sng" dirty="0"/>
                        <a:t>Assessed at 12 weeks</a:t>
                      </a:r>
                      <a:r>
                        <a:rPr lang="en-GB" sz="1200" dirty="0"/>
                        <a:t>: No severe migraine, sleepiness (to take tablets in the morning)</a:t>
                      </a:r>
                    </a:p>
                    <a:p>
                      <a:r>
                        <a:rPr lang="en-GB" sz="1200" u="sng" dirty="0"/>
                        <a:t>May-24</a:t>
                      </a:r>
                      <a:r>
                        <a:rPr lang="en-GB" sz="1200" dirty="0"/>
                        <a:t>:  significant QoL improvement: headache 3/10, previously 7-8/10. remained off BOTOX®; Sumatriptan 100mg PRN (rarely ~1 dose/3mths)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446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12992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DE8513-D517-52BB-7462-854328232E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67"/>
            <a:ext cx="6661263" cy="370542"/>
          </a:xfrm>
        </p:spPr>
        <p:txBody>
          <a:bodyPr/>
          <a:lstStyle/>
          <a:p>
            <a:r>
              <a:rPr lang="en-GB" dirty="0"/>
              <a:t>Case Study 2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3687321-D8F8-0936-DE26-EC461394E3F0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06804" y="704805"/>
            <a:ext cx="8651223" cy="4113685"/>
          </a:xfrm>
        </p:spPr>
        <p:txBody>
          <a:bodyPr/>
          <a:lstStyle/>
          <a:p>
            <a:r>
              <a:rPr lang="en-GB" sz="1600" dirty="0"/>
              <a:t>Patient Background &amp; History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49yo female; married; medically retired, previously a bank manager.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Chronic migraine started at puberty.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Also suffers from chronic neck pain, hyper-flexibility, gastric reflux and connective tissue disorder.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Investigations (MRI head 2010, 2016; MRI spine 2016) = NAD; neuro and neurophysiological examination = NAD.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Abdominal pains investigations = NAD.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No family history; social History:  no alcohol; smoker 7-10/day; on pension.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r>
              <a:rPr lang="en-GB" sz="1600" dirty="0"/>
              <a:t>Headache Diary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Saw Consultant in NGH 2020 – chronic migraine.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Trials of medications – not effective, most not tolerated/side-effects. Refused BOTOX</a:t>
            </a:r>
            <a:r>
              <a:rPr lang="en-GB" sz="1200" baseline="30000" dirty="0"/>
              <a:t>®</a:t>
            </a:r>
            <a:r>
              <a:rPr lang="en-GB" sz="1200" dirty="0"/>
              <a:t> and clinically agreed not safe option.  Awaited CGRPs.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Offered </a:t>
            </a:r>
            <a:r>
              <a:rPr lang="en-GB" sz="1200" dirty="0" err="1"/>
              <a:t>Galcanezumab</a:t>
            </a:r>
            <a:r>
              <a:rPr lang="en-GB" sz="1200" dirty="0"/>
              <a:t> 2023 – DNA, fear of side-effects.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Offered </a:t>
            </a:r>
            <a:r>
              <a:rPr lang="en-GB" sz="1200" dirty="0" err="1"/>
              <a:t>Eptinezumab</a:t>
            </a:r>
            <a:r>
              <a:rPr lang="en-GB" sz="1200" dirty="0"/>
              <a:t> 2023 after clearance with Cardiology (re: chest pain), cardiac investigations NAD; continues with CM.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2024 – Trial of </a:t>
            </a:r>
            <a:r>
              <a:rPr lang="en-GB" sz="1200" dirty="0" err="1"/>
              <a:t>Atogepant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637917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DE8513-D517-52BB-7462-854328232E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3" y="329543"/>
            <a:ext cx="6661263" cy="370542"/>
          </a:xfrm>
        </p:spPr>
        <p:txBody>
          <a:bodyPr/>
          <a:lstStyle/>
          <a:p>
            <a:r>
              <a:rPr lang="en-GB" dirty="0"/>
              <a:t>Case Study 2 </a:t>
            </a:r>
            <a:r>
              <a:rPr lang="en-GB" i="1" dirty="0"/>
              <a:t>(cont.)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3687321-D8F8-0936-DE26-EC461394E3F0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32306" y="1159339"/>
            <a:ext cx="3128159" cy="289108"/>
          </a:xfrm>
        </p:spPr>
        <p:txBody>
          <a:bodyPr/>
          <a:lstStyle/>
          <a:p>
            <a:r>
              <a:rPr lang="en-GB" sz="1600" dirty="0"/>
              <a:t>Treatment History</a:t>
            </a:r>
          </a:p>
          <a:p>
            <a:endParaRPr lang="en-GB" sz="1200" dirty="0"/>
          </a:p>
          <a:p>
            <a:endParaRPr lang="en-GB" sz="12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7B2861E-E7BD-3709-C227-E1DC7F2465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647740"/>
              </p:ext>
            </p:extLst>
          </p:nvPr>
        </p:nvGraphicFramePr>
        <p:xfrm>
          <a:off x="332306" y="1463979"/>
          <a:ext cx="8479388" cy="2501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2627">
                  <a:extLst>
                    <a:ext uri="{9D8B030D-6E8A-4147-A177-3AD203B41FA5}">
                      <a16:colId xmlns:a16="http://schemas.microsoft.com/office/drawing/2014/main" val="2187364053"/>
                    </a:ext>
                  </a:extLst>
                </a:gridCol>
                <a:gridCol w="1800839">
                  <a:extLst>
                    <a:ext uri="{9D8B030D-6E8A-4147-A177-3AD203B41FA5}">
                      <a16:colId xmlns:a16="http://schemas.microsoft.com/office/drawing/2014/main" val="1858850033"/>
                    </a:ext>
                  </a:extLst>
                </a:gridCol>
                <a:gridCol w="5585922">
                  <a:extLst>
                    <a:ext uri="{9D8B030D-6E8A-4147-A177-3AD203B41FA5}">
                      <a16:colId xmlns:a16="http://schemas.microsoft.com/office/drawing/2014/main" val="36733128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Timeline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/>
                        <a:t>Interventions / Additional comments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3965608"/>
                  </a:ext>
                </a:extLst>
              </a:tr>
              <a:tr h="280503">
                <a:tc>
                  <a:txBody>
                    <a:bodyPr/>
                    <a:lstStyle/>
                    <a:p>
                      <a:r>
                        <a:rPr lang="en-GB" sz="1200" dirty="0"/>
                        <a:t>Pre-2012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 err="1"/>
                        <a:t>Amitriptylline</a:t>
                      </a:r>
                      <a:r>
                        <a:rPr lang="en-GB" sz="1200" dirty="0"/>
                        <a:t>, Propranolol, Flunarizine, Sodium valproate, Pizotifen (under NGH Consultant) – intolerance to all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BOTOX® felt to be unsafe due to allergic reactions; patient anxiety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7558314"/>
                  </a:ext>
                </a:extLst>
              </a:tr>
              <a:tr h="286247">
                <a:tc>
                  <a:txBody>
                    <a:bodyPr/>
                    <a:lstStyle/>
                    <a:p>
                      <a:r>
                        <a:rPr lang="en-GB" sz="1200" dirty="0"/>
                        <a:t>2019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/>
                        <a:t>Refused </a:t>
                      </a:r>
                      <a:r>
                        <a:rPr lang="en-GB" sz="1200" dirty="0" err="1"/>
                        <a:t>Erenumab</a:t>
                      </a:r>
                      <a:r>
                        <a:rPr lang="en-GB" sz="1200" dirty="0"/>
                        <a:t> – fear of side-effects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182951"/>
                  </a:ext>
                </a:extLst>
              </a:tr>
              <a:tr h="278295">
                <a:tc>
                  <a:txBody>
                    <a:bodyPr/>
                    <a:lstStyle/>
                    <a:p>
                      <a:r>
                        <a:rPr lang="en-GB" sz="1200" dirty="0"/>
                        <a:t>2023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/>
                        <a:t>Declined </a:t>
                      </a:r>
                      <a:r>
                        <a:rPr lang="en-GB" sz="1200" dirty="0" err="1"/>
                        <a:t>Eptinezumab</a:t>
                      </a:r>
                      <a:r>
                        <a:rPr lang="en-GB" sz="1200" dirty="0"/>
                        <a:t> infusion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18572"/>
                  </a:ext>
                </a:extLst>
              </a:tr>
              <a:tr h="286247">
                <a:tc>
                  <a:txBody>
                    <a:bodyPr/>
                    <a:lstStyle/>
                    <a:p>
                      <a:r>
                        <a:rPr lang="en-GB" sz="1200" dirty="0"/>
                        <a:t>June-24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Atogepant</a:t>
                      </a:r>
                      <a:r>
                        <a:rPr lang="en-GB" sz="1200" dirty="0"/>
                        <a:t> 60mg/d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u="sng" dirty="0"/>
                        <a:t>Assessed at 12 weeks: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&lt; menstrual migraine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only s/e reported: vivid dreams, for further 3/12 review.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252674"/>
                  </a:ext>
                </a:extLst>
              </a:tr>
              <a:tr h="286247">
                <a:tc>
                  <a:txBody>
                    <a:bodyPr/>
                    <a:lstStyle/>
                    <a:p>
                      <a:r>
                        <a:rPr lang="en-GB" sz="1200" dirty="0"/>
                        <a:t>Feb-25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/>
                        <a:t>Remained on </a:t>
                      </a:r>
                      <a:r>
                        <a:rPr lang="en-GB" sz="1200" dirty="0" err="1"/>
                        <a:t>Atogepant</a:t>
                      </a:r>
                      <a:r>
                        <a:rPr lang="en-GB" sz="1200" dirty="0"/>
                        <a:t> 60mg/d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59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7544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4F8ED9-E9F4-BA4B-FF2A-B30516D6B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600" y="1202442"/>
            <a:ext cx="7886699" cy="2836751"/>
          </a:xfrm>
        </p:spPr>
        <p:txBody>
          <a:bodyPr/>
          <a:lstStyle/>
          <a:p>
            <a:r>
              <a:rPr lang="en-GB" sz="2800" dirty="0"/>
              <a:t>In summary, small molecule CGRPs (oral ‘</a:t>
            </a:r>
            <a:r>
              <a:rPr lang="en-GB" sz="2800" dirty="0" err="1"/>
              <a:t>gepants</a:t>
            </a:r>
            <a:r>
              <a:rPr lang="en-GB" sz="2800" dirty="0"/>
              <a:t>’) are generally safe and well-tolerated. </a:t>
            </a:r>
            <a:br>
              <a:rPr lang="en-GB" sz="2800" dirty="0"/>
            </a:br>
            <a:br>
              <a:rPr lang="en-GB" sz="3200" dirty="0"/>
            </a:br>
            <a:r>
              <a:rPr lang="en-GB" sz="2800" i="1" dirty="0"/>
              <a:t>Can GPs initiate oral ‘</a:t>
            </a:r>
            <a:r>
              <a:rPr lang="en-GB" sz="2800" i="1" dirty="0" err="1"/>
              <a:t>gepants</a:t>
            </a:r>
            <a:r>
              <a:rPr lang="en-GB" sz="2800" i="1" dirty="0"/>
              <a:t>’ under A&amp;G from secondary care?  </a:t>
            </a:r>
            <a:br>
              <a:rPr lang="en-GB" sz="2800" i="1" dirty="0"/>
            </a:br>
            <a:br>
              <a:rPr lang="en-GB" sz="2800" i="1" dirty="0"/>
            </a:br>
            <a:r>
              <a:rPr lang="en-GB" sz="1200" i="1" dirty="0"/>
              <a:t>(session feedback) </a:t>
            </a:r>
            <a:r>
              <a:rPr lang="en-GB" sz="1200" i="1" dirty="0">
                <a:hlinkClick r:id="rId2"/>
              </a:rPr>
              <a:t>https://forms.office.com/e/tg0pHwMpLM</a:t>
            </a:r>
            <a:r>
              <a:rPr lang="en-GB" sz="1200" i="1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DEF0AC-D70D-0C62-F5D2-09EDB27D9EB3}"/>
              </a:ext>
            </a:extLst>
          </p:cNvPr>
          <p:cNvSpPr txBox="1"/>
          <p:nvPr/>
        </p:nvSpPr>
        <p:spPr>
          <a:xfrm>
            <a:off x="1320140" y="3196055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895912-4D21-3603-9F11-7B82E76543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9591" t="-29591"/>
          <a:stretch/>
        </p:blipFill>
        <p:spPr>
          <a:xfrm>
            <a:off x="6886382" y="3990108"/>
            <a:ext cx="2257618" cy="11528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375F1F-9F34-8AB5-117E-F3E2C7E410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7824" y="3807822"/>
            <a:ext cx="1097537" cy="10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75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DAF626-2A34-BF7B-B1EC-22274CB6C0D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0059" y="4264847"/>
            <a:ext cx="8469630" cy="260604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1. </a:t>
            </a:r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Steiner TJ, </a:t>
            </a:r>
            <a:r>
              <a:rPr lang="en-GB" sz="675" i="1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et al. J Headache Pain.</a:t>
            </a:r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2013;14(1):1</a:t>
            </a:r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; 2. The Migraine Trust. State of the Migraine Nation Dismissed for too long: Recommendations to improve migraine care in the UK. September 2021. </a:t>
            </a:r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https://migrainetrust.org/wp-content/uploads/2021/09/Dismissed-for-too-long_Recommendations-to-improve-migraine-care-in-the-UK.pdf</a:t>
            </a:r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[Last accessed Jan 2024]; 3. The Migraine Trust. Who is living with migraine in the UK? January 2020. </a:t>
            </a:r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https://migrainetrust.org/wp-content/uploads/2021/08/State-of-the-Migraine-Nation-population-rapid-review.pdf</a:t>
            </a:r>
            <a:r>
              <a:rPr lang="en-GB" sz="67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[Last accessed Jan 2024].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CBBF7FD-26B4-95E5-9849-25FDAABA1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sz="2100" dirty="0"/>
            </a:br>
            <a:r>
              <a:rPr lang="en-GB" sz="2100" dirty="0"/>
              <a:t>      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28963EA-6656-775F-CE2D-832064DB68FC}"/>
              </a:ext>
            </a:extLst>
          </p:cNvPr>
          <p:cNvSpPr/>
          <p:nvPr/>
        </p:nvSpPr>
        <p:spPr>
          <a:xfrm>
            <a:off x="798064" y="2960684"/>
            <a:ext cx="2160000" cy="1080000"/>
          </a:xfrm>
          <a:prstGeom prst="roundRect">
            <a:avLst>
              <a:gd name="adj" fmla="val 9283"/>
            </a:avLst>
          </a:prstGeom>
          <a:solidFill>
            <a:srgbClr val="008ECA"/>
          </a:solidFill>
        </p:spPr>
        <p:txBody>
          <a:bodyPr wrap="square" anchor="ctr">
            <a:no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Migraine is the </a:t>
            </a:r>
            <a:r>
              <a:rPr lang="en-GB" sz="1000" b="1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third most common</a:t>
            </a:r>
            <a:r>
              <a:rPr lang="en-GB" sz="1000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 health condition in the world</a:t>
            </a:r>
            <a:r>
              <a:rPr lang="en-GB" sz="1000" baseline="30000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1</a:t>
            </a:r>
            <a:r>
              <a:rPr lang="en-GB" sz="1000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1986500-F130-ACF0-E56F-BF0A45E46645}"/>
              </a:ext>
            </a:extLst>
          </p:cNvPr>
          <p:cNvSpPr/>
          <p:nvPr/>
        </p:nvSpPr>
        <p:spPr>
          <a:xfrm>
            <a:off x="6185937" y="2960684"/>
            <a:ext cx="2160000" cy="1080000"/>
          </a:xfrm>
          <a:prstGeom prst="roundRect">
            <a:avLst>
              <a:gd name="adj" fmla="val 10022"/>
            </a:avLst>
          </a:prstGeom>
          <a:solidFill>
            <a:srgbClr val="008ECA"/>
          </a:solidFill>
        </p:spPr>
        <p:txBody>
          <a:bodyPr wrap="square" anchor="ctr">
            <a:no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Around </a:t>
            </a:r>
            <a:r>
              <a:rPr lang="en-GB" sz="1000" b="1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1 in 4 people </a:t>
            </a:r>
            <a:r>
              <a:rPr lang="en-GB" sz="1000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aged 15‒49 in the UK are living with migraine</a:t>
            </a:r>
            <a:r>
              <a:rPr lang="en-GB" sz="1000" baseline="30000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D9E0E1E-D02D-5A8E-1DE0-95913DE6DC8B}"/>
              </a:ext>
            </a:extLst>
          </p:cNvPr>
          <p:cNvSpPr/>
          <p:nvPr/>
        </p:nvSpPr>
        <p:spPr>
          <a:xfrm>
            <a:off x="3484374" y="2960684"/>
            <a:ext cx="2160000" cy="1080000"/>
          </a:xfrm>
          <a:prstGeom prst="roundRect">
            <a:avLst>
              <a:gd name="adj" fmla="val 9283"/>
            </a:avLst>
          </a:prstGeom>
          <a:solidFill>
            <a:srgbClr val="008ECA"/>
          </a:solidFill>
        </p:spPr>
        <p:txBody>
          <a:bodyPr wrap="square" anchor="ctr">
            <a:noAutofit/>
          </a:bodyPr>
          <a:lstStyle/>
          <a:p>
            <a:pPr algn="ctr"/>
            <a:r>
              <a:rPr lang="en-GB" sz="1000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In the UK, more people live with migraine than </a:t>
            </a:r>
            <a:r>
              <a:rPr lang="en-GB" sz="1000" b="1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diabetes, asthma and epilepsy</a:t>
            </a:r>
            <a:r>
              <a:rPr lang="en-GB" sz="1000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 combined</a:t>
            </a:r>
            <a:r>
              <a:rPr lang="en-GB" sz="1000" baseline="30000" dirty="0">
                <a:solidFill>
                  <a:schemeClr val="bg1"/>
                </a:solidFill>
                <a:latin typeface="Tahoma"/>
                <a:cs typeface="Calibri" panose="020F0502020204030204" pitchFamily="34" charset="0"/>
              </a:rPr>
              <a:t>2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85DF5D9-D84B-FF81-F1F6-D665C4D2E65C}"/>
              </a:ext>
            </a:extLst>
          </p:cNvPr>
          <p:cNvGrpSpPr/>
          <p:nvPr/>
        </p:nvGrpSpPr>
        <p:grpSpPr>
          <a:xfrm>
            <a:off x="4523874" y="2736521"/>
            <a:ext cx="81000" cy="268624"/>
            <a:chOff x="2614169" y="3642721"/>
            <a:chExt cx="108000" cy="358165"/>
          </a:xfrm>
          <a:solidFill>
            <a:schemeClr val="accent1"/>
          </a:solidFill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75C5AE5-BFF3-A21A-0E59-CE498CA9D1EC}"/>
                </a:ext>
              </a:extLst>
            </p:cNvPr>
            <p:cNvCxnSpPr>
              <a:cxnSpLocks/>
              <a:stCxn id="18" idx="4"/>
            </p:cNvCxnSpPr>
            <p:nvPr/>
          </p:nvCxnSpPr>
          <p:spPr>
            <a:xfrm flipH="1">
              <a:off x="2668169" y="3642721"/>
              <a:ext cx="1" cy="292039"/>
            </a:xfrm>
            <a:prstGeom prst="line">
              <a:avLst/>
            </a:prstGeom>
            <a:grpFill/>
            <a:ln w="190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9008B8E-2E54-972B-629F-996205B324D7}"/>
                </a:ext>
              </a:extLst>
            </p:cNvPr>
            <p:cNvSpPr/>
            <p:nvPr/>
          </p:nvSpPr>
          <p:spPr>
            <a:xfrm>
              <a:off x="2614169" y="3892886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1905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sz="1000" kern="0" dirty="0">
                <a:solidFill>
                  <a:prstClr val="white"/>
                </a:solidFill>
                <a:latin typeface="Tahoma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F54CD11-9FFB-A56A-16BC-EE26C0673E73}"/>
              </a:ext>
            </a:extLst>
          </p:cNvPr>
          <p:cNvGrpSpPr/>
          <p:nvPr/>
        </p:nvGrpSpPr>
        <p:grpSpPr>
          <a:xfrm>
            <a:off x="7225437" y="2736521"/>
            <a:ext cx="81000" cy="268624"/>
            <a:chOff x="2614169" y="3642721"/>
            <a:chExt cx="108000" cy="358165"/>
          </a:xfrm>
          <a:solidFill>
            <a:schemeClr val="accent1"/>
          </a:solidFill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DF0AB2A-D074-F468-C6A1-D9D6F293DB77}"/>
                </a:ext>
              </a:extLst>
            </p:cNvPr>
            <p:cNvCxnSpPr>
              <a:cxnSpLocks/>
              <a:stCxn id="19" idx="4"/>
            </p:cNvCxnSpPr>
            <p:nvPr/>
          </p:nvCxnSpPr>
          <p:spPr>
            <a:xfrm flipH="1">
              <a:off x="2668169" y="3642721"/>
              <a:ext cx="1" cy="292039"/>
            </a:xfrm>
            <a:prstGeom prst="line">
              <a:avLst/>
            </a:prstGeom>
            <a:grpFill/>
            <a:ln w="190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208835A-9949-4F4A-A6D7-2F44D774350E}"/>
                </a:ext>
              </a:extLst>
            </p:cNvPr>
            <p:cNvSpPr/>
            <p:nvPr/>
          </p:nvSpPr>
          <p:spPr>
            <a:xfrm>
              <a:off x="2614169" y="3892886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1905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sz="1000" kern="0" dirty="0">
                <a:solidFill>
                  <a:prstClr val="white"/>
                </a:solidFill>
                <a:latin typeface="Tahoma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DFD095B-A6E3-0EA3-8DB8-8AE5BBF61F57}"/>
              </a:ext>
            </a:extLst>
          </p:cNvPr>
          <p:cNvGrpSpPr/>
          <p:nvPr/>
        </p:nvGrpSpPr>
        <p:grpSpPr>
          <a:xfrm>
            <a:off x="1837564" y="2736521"/>
            <a:ext cx="81000" cy="268624"/>
            <a:chOff x="2614169" y="3642721"/>
            <a:chExt cx="108000" cy="358165"/>
          </a:xfrm>
          <a:solidFill>
            <a:schemeClr val="accent1"/>
          </a:solidFill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BDB80EE-3C45-CDA8-F904-0F8E87BA4DBE}"/>
                </a:ext>
              </a:extLst>
            </p:cNvPr>
            <p:cNvCxnSpPr>
              <a:cxnSpLocks/>
              <a:stCxn id="17" idx="4"/>
            </p:cNvCxnSpPr>
            <p:nvPr/>
          </p:nvCxnSpPr>
          <p:spPr>
            <a:xfrm flipH="1">
              <a:off x="2668169" y="3642721"/>
              <a:ext cx="1" cy="292039"/>
            </a:xfrm>
            <a:prstGeom prst="line">
              <a:avLst/>
            </a:prstGeom>
            <a:grpFill/>
            <a:ln w="190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24696F0-75E6-9C23-4A92-2B66A9AA4D76}"/>
                </a:ext>
              </a:extLst>
            </p:cNvPr>
            <p:cNvSpPr/>
            <p:nvPr/>
          </p:nvSpPr>
          <p:spPr>
            <a:xfrm>
              <a:off x="2614169" y="3892886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1905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sz="1000" kern="0" dirty="0">
                <a:solidFill>
                  <a:prstClr val="white"/>
                </a:solidFill>
                <a:latin typeface="Tahoma"/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065F9B8A-E0C5-F220-49D8-996A7FEB1951}"/>
              </a:ext>
            </a:extLst>
          </p:cNvPr>
          <p:cNvSpPr/>
          <p:nvPr/>
        </p:nvSpPr>
        <p:spPr>
          <a:xfrm>
            <a:off x="1076380" y="1133151"/>
            <a:ext cx="1603370" cy="1603370"/>
          </a:xfrm>
          <a:prstGeom prst="ellipse">
            <a:avLst/>
          </a:prstGeom>
          <a:noFill/>
          <a:ln w="38100" cap="flat" cmpd="sng" algn="ctr">
            <a:solidFill>
              <a:srgbClr val="0000C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000" kern="0" dirty="0">
              <a:solidFill>
                <a:prstClr val="white"/>
              </a:solidFill>
              <a:latin typeface="Tahoma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F779A9-AE9A-3FC4-E426-3A9A6E837AF8}"/>
              </a:ext>
            </a:extLst>
          </p:cNvPr>
          <p:cNvSpPr/>
          <p:nvPr/>
        </p:nvSpPr>
        <p:spPr>
          <a:xfrm>
            <a:off x="3762691" y="1133151"/>
            <a:ext cx="1603370" cy="1603370"/>
          </a:xfrm>
          <a:prstGeom prst="ellips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000" kern="0" dirty="0">
              <a:solidFill>
                <a:prstClr val="white"/>
              </a:solidFill>
              <a:latin typeface="Tahoma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A0F9069-BD35-2B03-7589-90D00C0F9F73}"/>
              </a:ext>
            </a:extLst>
          </p:cNvPr>
          <p:cNvSpPr/>
          <p:nvPr/>
        </p:nvSpPr>
        <p:spPr>
          <a:xfrm>
            <a:off x="6464254" y="1133151"/>
            <a:ext cx="1603370" cy="1603370"/>
          </a:xfrm>
          <a:prstGeom prst="ellips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sz="1000" kern="0" dirty="0">
              <a:solidFill>
                <a:prstClr val="white"/>
              </a:solidFill>
              <a:latin typeface="Tahoma"/>
            </a:endParaRP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687967E6-AC87-CEB0-2DEC-4919AD2C81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625735" y="1289467"/>
            <a:ext cx="685502" cy="685502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E99F264F-8F21-F7C3-4CF8-9D466C509D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220639" y="1289467"/>
            <a:ext cx="685502" cy="685502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CCAE37B7-3463-7FD6-6750-A9DED2E36F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220639" y="1894702"/>
            <a:ext cx="685502" cy="685502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B06FDE9B-6E36-3A0D-AAB2-6C746E99A0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625735" y="1894702"/>
            <a:ext cx="685502" cy="685502"/>
          </a:xfrm>
          <a:prstGeom prst="rect">
            <a:avLst/>
          </a:prstGeom>
        </p:spPr>
      </p:pic>
      <p:sp>
        <p:nvSpPr>
          <p:cNvPr id="29" name="Freeform 28">
            <a:extLst>
              <a:ext uri="{FF2B5EF4-FFF2-40B4-BE49-F238E27FC236}">
                <a16:creationId xmlns:a16="http://schemas.microsoft.com/office/drawing/2014/main" id="{74480449-E40F-826F-D6AE-B1091D21613C}"/>
              </a:ext>
            </a:extLst>
          </p:cNvPr>
          <p:cNvSpPr/>
          <p:nvPr/>
        </p:nvSpPr>
        <p:spPr>
          <a:xfrm>
            <a:off x="4421497" y="1944494"/>
            <a:ext cx="129563" cy="385145"/>
          </a:xfrm>
          <a:custGeom>
            <a:avLst/>
            <a:gdLst>
              <a:gd name="connsiteX0" fmla="*/ 0 w 172750"/>
              <a:gd name="connsiteY0" fmla="*/ 0 h 513527"/>
              <a:gd name="connsiteX1" fmla="*/ 172751 w 172750"/>
              <a:gd name="connsiteY1" fmla="*/ 0 h 513527"/>
              <a:gd name="connsiteX2" fmla="*/ 172751 w 172750"/>
              <a:gd name="connsiteY2" fmla="*/ 513528 h 513527"/>
              <a:gd name="connsiteX3" fmla="*/ 0 w 172750"/>
              <a:gd name="connsiteY3" fmla="*/ 513528 h 513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50" h="513527">
                <a:moveTo>
                  <a:pt x="0" y="0"/>
                </a:moveTo>
                <a:lnTo>
                  <a:pt x="172751" y="0"/>
                </a:lnTo>
                <a:lnTo>
                  <a:pt x="172751" y="513528"/>
                </a:lnTo>
                <a:lnTo>
                  <a:pt x="0" y="513528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84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000" dirty="0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0406BE13-95CA-60ED-5D3C-E014122E04F4}"/>
              </a:ext>
            </a:extLst>
          </p:cNvPr>
          <p:cNvSpPr/>
          <p:nvPr/>
        </p:nvSpPr>
        <p:spPr>
          <a:xfrm>
            <a:off x="4716811" y="2126865"/>
            <a:ext cx="129563" cy="202787"/>
          </a:xfrm>
          <a:custGeom>
            <a:avLst/>
            <a:gdLst>
              <a:gd name="connsiteX0" fmla="*/ 0 w 172750"/>
              <a:gd name="connsiteY0" fmla="*/ 0 h 270382"/>
              <a:gd name="connsiteX1" fmla="*/ 172751 w 172750"/>
              <a:gd name="connsiteY1" fmla="*/ 0 h 270382"/>
              <a:gd name="connsiteX2" fmla="*/ 172751 w 172750"/>
              <a:gd name="connsiteY2" fmla="*/ 270383 h 270382"/>
              <a:gd name="connsiteX3" fmla="*/ 0 w 172750"/>
              <a:gd name="connsiteY3" fmla="*/ 270383 h 27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50" h="270382">
                <a:moveTo>
                  <a:pt x="0" y="0"/>
                </a:moveTo>
                <a:lnTo>
                  <a:pt x="172751" y="0"/>
                </a:lnTo>
                <a:lnTo>
                  <a:pt x="172751" y="270383"/>
                </a:lnTo>
                <a:lnTo>
                  <a:pt x="0" y="27038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84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000" dirty="0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EB212BE7-7DF0-0FB8-80F5-790830AF600B}"/>
              </a:ext>
            </a:extLst>
          </p:cNvPr>
          <p:cNvSpPr/>
          <p:nvPr/>
        </p:nvSpPr>
        <p:spPr>
          <a:xfrm>
            <a:off x="4212082" y="1679113"/>
            <a:ext cx="704043" cy="704043"/>
          </a:xfrm>
          <a:custGeom>
            <a:avLst/>
            <a:gdLst>
              <a:gd name="connsiteX0" fmla="*/ 938724 w 938724"/>
              <a:gd name="connsiteY0" fmla="*/ 938725 h 938724"/>
              <a:gd name="connsiteX1" fmla="*/ 0 w 938724"/>
              <a:gd name="connsiteY1" fmla="*/ 938725 h 938724"/>
              <a:gd name="connsiteX2" fmla="*/ 0 w 938724"/>
              <a:gd name="connsiteY2" fmla="*/ 0 h 938724"/>
              <a:gd name="connsiteX3" fmla="*/ 46324 w 938724"/>
              <a:gd name="connsiteY3" fmla="*/ 0 h 938724"/>
              <a:gd name="connsiteX4" fmla="*/ 46324 w 938724"/>
              <a:gd name="connsiteY4" fmla="*/ 892401 h 938724"/>
              <a:gd name="connsiteX5" fmla="*/ 938724 w 938724"/>
              <a:gd name="connsiteY5" fmla="*/ 892401 h 938724"/>
              <a:gd name="connsiteX6" fmla="*/ 938724 w 938724"/>
              <a:gd name="connsiteY6" fmla="*/ 938725 h 93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8724" h="938724">
                <a:moveTo>
                  <a:pt x="938724" y="938725"/>
                </a:moveTo>
                <a:lnTo>
                  <a:pt x="0" y="938725"/>
                </a:lnTo>
                <a:lnTo>
                  <a:pt x="0" y="0"/>
                </a:lnTo>
                <a:lnTo>
                  <a:pt x="46324" y="0"/>
                </a:lnTo>
                <a:lnTo>
                  <a:pt x="46324" y="892401"/>
                </a:lnTo>
                <a:lnTo>
                  <a:pt x="938724" y="892401"/>
                </a:lnTo>
                <a:lnTo>
                  <a:pt x="938724" y="938725"/>
                </a:lnTo>
                <a:close/>
              </a:path>
            </a:pathLst>
          </a:custGeom>
          <a:solidFill>
            <a:schemeClr val="accent1"/>
          </a:solidFill>
          <a:ln w="184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000" dirty="0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673466BE-8D7C-9825-8171-407E95AE4F31}"/>
              </a:ext>
            </a:extLst>
          </p:cNvPr>
          <p:cNvSpPr/>
          <p:nvPr/>
        </p:nvSpPr>
        <p:spPr>
          <a:xfrm>
            <a:off x="4569154" y="1792111"/>
            <a:ext cx="129563" cy="537542"/>
          </a:xfrm>
          <a:custGeom>
            <a:avLst/>
            <a:gdLst>
              <a:gd name="connsiteX0" fmla="*/ 0 w 172750"/>
              <a:gd name="connsiteY0" fmla="*/ 0 h 716722"/>
              <a:gd name="connsiteX1" fmla="*/ 172751 w 172750"/>
              <a:gd name="connsiteY1" fmla="*/ 0 h 716722"/>
              <a:gd name="connsiteX2" fmla="*/ 172751 w 172750"/>
              <a:gd name="connsiteY2" fmla="*/ 716722 h 716722"/>
              <a:gd name="connsiteX3" fmla="*/ 0 w 172750"/>
              <a:gd name="connsiteY3" fmla="*/ 716722 h 71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50" h="716722">
                <a:moveTo>
                  <a:pt x="0" y="0"/>
                </a:moveTo>
                <a:lnTo>
                  <a:pt x="172751" y="0"/>
                </a:lnTo>
                <a:lnTo>
                  <a:pt x="172751" y="716722"/>
                </a:lnTo>
                <a:lnTo>
                  <a:pt x="0" y="71672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84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000" dirty="0"/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3D6838F6-6A0E-1831-D258-C303447195C1}"/>
              </a:ext>
            </a:extLst>
          </p:cNvPr>
          <p:cNvSpPr/>
          <p:nvPr/>
        </p:nvSpPr>
        <p:spPr>
          <a:xfrm>
            <a:off x="4273840" y="1668898"/>
            <a:ext cx="129563" cy="660740"/>
          </a:xfrm>
          <a:custGeom>
            <a:avLst/>
            <a:gdLst>
              <a:gd name="connsiteX0" fmla="*/ 0 w 172750"/>
              <a:gd name="connsiteY0" fmla="*/ 0 h 880986"/>
              <a:gd name="connsiteX1" fmla="*/ 172751 w 172750"/>
              <a:gd name="connsiteY1" fmla="*/ 0 h 880986"/>
              <a:gd name="connsiteX2" fmla="*/ 172751 w 172750"/>
              <a:gd name="connsiteY2" fmla="*/ 880987 h 880986"/>
              <a:gd name="connsiteX3" fmla="*/ 0 w 172750"/>
              <a:gd name="connsiteY3" fmla="*/ 880987 h 880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50" h="880986">
                <a:moveTo>
                  <a:pt x="0" y="0"/>
                </a:moveTo>
                <a:lnTo>
                  <a:pt x="172751" y="0"/>
                </a:lnTo>
                <a:lnTo>
                  <a:pt x="172751" y="880987"/>
                </a:lnTo>
                <a:lnTo>
                  <a:pt x="0" y="880987"/>
                </a:lnTo>
                <a:close/>
              </a:path>
            </a:pathLst>
          </a:custGeom>
          <a:solidFill>
            <a:schemeClr val="accent1"/>
          </a:solidFill>
          <a:ln w="184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000" dirty="0"/>
          </a:p>
        </p:txBody>
      </p:sp>
      <p:grpSp>
        <p:nvGrpSpPr>
          <p:cNvPr id="34" name="Graphic 23">
            <a:extLst>
              <a:ext uri="{FF2B5EF4-FFF2-40B4-BE49-F238E27FC236}">
                <a16:creationId xmlns:a16="http://schemas.microsoft.com/office/drawing/2014/main" id="{648679D6-929E-6008-4A11-549A8BFEFF1C}"/>
              </a:ext>
            </a:extLst>
          </p:cNvPr>
          <p:cNvGrpSpPr/>
          <p:nvPr/>
        </p:nvGrpSpPr>
        <p:grpSpPr>
          <a:xfrm>
            <a:off x="4218140" y="1486653"/>
            <a:ext cx="240935" cy="240949"/>
            <a:chOff x="5632584" y="1982202"/>
            <a:chExt cx="321246" cy="321265"/>
          </a:xfrm>
        </p:grpSpPr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D6F4783F-2A8E-26DF-CD16-0BAEE8DD4959}"/>
                </a:ext>
              </a:extLst>
            </p:cNvPr>
            <p:cNvSpPr/>
            <p:nvPr/>
          </p:nvSpPr>
          <p:spPr>
            <a:xfrm>
              <a:off x="5632584" y="1982202"/>
              <a:ext cx="321246" cy="321265"/>
            </a:xfrm>
            <a:custGeom>
              <a:avLst/>
              <a:gdLst>
                <a:gd name="connsiteX0" fmla="*/ 160632 w 321246"/>
                <a:gd name="connsiteY0" fmla="*/ 0 h 321265"/>
                <a:gd name="connsiteX1" fmla="*/ 4058 w 321246"/>
                <a:gd name="connsiteY1" fmla="*/ 124667 h 321265"/>
                <a:gd name="connsiteX2" fmla="*/ 0 w 321246"/>
                <a:gd name="connsiteY2" fmla="*/ 160633 h 321265"/>
                <a:gd name="connsiteX3" fmla="*/ 49140 w 321246"/>
                <a:gd name="connsiteY3" fmla="*/ 276201 h 321265"/>
                <a:gd name="connsiteX4" fmla="*/ 64575 w 321246"/>
                <a:gd name="connsiteY4" fmla="*/ 289320 h 321265"/>
                <a:gd name="connsiteX5" fmla="*/ 64575 w 321246"/>
                <a:gd name="connsiteY5" fmla="*/ 289320 h 321265"/>
                <a:gd name="connsiteX6" fmla="*/ 75971 w 321246"/>
                <a:gd name="connsiteY6" fmla="*/ 297103 h 321265"/>
                <a:gd name="connsiteX7" fmla="*/ 160614 w 321246"/>
                <a:gd name="connsiteY7" fmla="*/ 321265 h 321265"/>
                <a:gd name="connsiteX8" fmla="*/ 198599 w 321246"/>
                <a:gd name="connsiteY8" fmla="*/ 316725 h 321265"/>
                <a:gd name="connsiteX9" fmla="*/ 321246 w 321246"/>
                <a:gd name="connsiteY9" fmla="*/ 160633 h 321265"/>
                <a:gd name="connsiteX10" fmla="*/ 160632 w 321246"/>
                <a:gd name="connsiteY10" fmla="*/ 0 h 321265"/>
                <a:gd name="connsiteX11" fmla="*/ 205455 w 321246"/>
                <a:gd name="connsiteY11" fmla="*/ 287819 h 321265"/>
                <a:gd name="connsiteX12" fmla="*/ 160632 w 321246"/>
                <a:gd name="connsiteY12" fmla="*/ 295472 h 321265"/>
                <a:gd name="connsiteX13" fmla="*/ 85866 w 321246"/>
                <a:gd name="connsiteY13" fmla="*/ 272792 h 321265"/>
                <a:gd name="connsiteX14" fmla="*/ 85866 w 321246"/>
                <a:gd name="connsiteY14" fmla="*/ 272792 h 321265"/>
                <a:gd name="connsiteX15" fmla="*/ 25793 w 321246"/>
                <a:gd name="connsiteY15" fmla="*/ 160633 h 321265"/>
                <a:gd name="connsiteX16" fmla="*/ 31908 w 321246"/>
                <a:gd name="connsiteY16" fmla="*/ 120386 h 321265"/>
                <a:gd name="connsiteX17" fmla="*/ 160632 w 321246"/>
                <a:gd name="connsiteY17" fmla="*/ 25793 h 321265"/>
                <a:gd name="connsiteX18" fmla="*/ 295472 w 321246"/>
                <a:gd name="connsiteY18" fmla="*/ 160633 h 321265"/>
                <a:gd name="connsiteX19" fmla="*/ 205437 w 321246"/>
                <a:gd name="connsiteY19" fmla="*/ 287801 h 32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21246" h="321265">
                  <a:moveTo>
                    <a:pt x="160632" y="0"/>
                  </a:moveTo>
                  <a:cubicBezTo>
                    <a:pt x="84421" y="0"/>
                    <a:pt x="20438" y="53347"/>
                    <a:pt x="4058" y="124667"/>
                  </a:cubicBezTo>
                  <a:cubicBezTo>
                    <a:pt x="1390" y="136229"/>
                    <a:pt x="0" y="148273"/>
                    <a:pt x="0" y="160633"/>
                  </a:cubicBezTo>
                  <a:cubicBezTo>
                    <a:pt x="0" y="205956"/>
                    <a:pt x="18863" y="246962"/>
                    <a:pt x="49140" y="276201"/>
                  </a:cubicBezTo>
                  <a:lnTo>
                    <a:pt x="64575" y="289320"/>
                  </a:lnTo>
                  <a:lnTo>
                    <a:pt x="64575" y="289320"/>
                  </a:lnTo>
                  <a:cubicBezTo>
                    <a:pt x="64575" y="289320"/>
                    <a:pt x="75971" y="297103"/>
                    <a:pt x="75971" y="297103"/>
                  </a:cubicBezTo>
                  <a:cubicBezTo>
                    <a:pt x="100560" y="312408"/>
                    <a:pt x="129577" y="321265"/>
                    <a:pt x="160614" y="321265"/>
                  </a:cubicBezTo>
                  <a:cubicBezTo>
                    <a:pt x="173696" y="321265"/>
                    <a:pt x="186426" y="319690"/>
                    <a:pt x="198599" y="316725"/>
                  </a:cubicBezTo>
                  <a:cubicBezTo>
                    <a:pt x="268919" y="299623"/>
                    <a:pt x="321246" y="236122"/>
                    <a:pt x="321246" y="160633"/>
                  </a:cubicBezTo>
                  <a:cubicBezTo>
                    <a:pt x="321246" y="72061"/>
                    <a:pt x="249222" y="0"/>
                    <a:pt x="160632" y="0"/>
                  </a:cubicBezTo>
                  <a:close/>
                  <a:moveTo>
                    <a:pt x="205455" y="287819"/>
                  </a:moveTo>
                  <a:cubicBezTo>
                    <a:pt x="191447" y="292767"/>
                    <a:pt x="176346" y="295472"/>
                    <a:pt x="160632" y="295472"/>
                  </a:cubicBezTo>
                  <a:cubicBezTo>
                    <a:pt x="132986" y="295472"/>
                    <a:pt x="107267" y="287115"/>
                    <a:pt x="85866" y="272792"/>
                  </a:cubicBezTo>
                  <a:lnTo>
                    <a:pt x="85866" y="272792"/>
                  </a:lnTo>
                  <a:cubicBezTo>
                    <a:pt x="49678" y="248574"/>
                    <a:pt x="25793" y="207346"/>
                    <a:pt x="25793" y="160633"/>
                  </a:cubicBezTo>
                  <a:cubicBezTo>
                    <a:pt x="25793" y="146624"/>
                    <a:pt x="27961" y="133116"/>
                    <a:pt x="31908" y="120386"/>
                  </a:cubicBezTo>
                  <a:cubicBezTo>
                    <a:pt x="49066" y="65650"/>
                    <a:pt x="100282" y="25793"/>
                    <a:pt x="160632" y="25793"/>
                  </a:cubicBezTo>
                  <a:cubicBezTo>
                    <a:pt x="234991" y="25793"/>
                    <a:pt x="295472" y="86274"/>
                    <a:pt x="295472" y="160633"/>
                  </a:cubicBezTo>
                  <a:cubicBezTo>
                    <a:pt x="295472" y="219279"/>
                    <a:pt x="257838" y="269290"/>
                    <a:pt x="205437" y="287801"/>
                  </a:cubicBezTo>
                  <a:close/>
                </a:path>
              </a:pathLst>
            </a:custGeom>
            <a:solidFill>
              <a:schemeClr val="accent1"/>
            </a:solidFill>
            <a:ln w="18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000" dirty="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C476E554-3B68-B1F4-688A-84804C2015FE}"/>
                </a:ext>
              </a:extLst>
            </p:cNvPr>
            <p:cNvSpPr/>
            <p:nvPr/>
          </p:nvSpPr>
          <p:spPr>
            <a:xfrm>
              <a:off x="5658359" y="2007995"/>
              <a:ext cx="269697" cy="269660"/>
            </a:xfrm>
            <a:custGeom>
              <a:avLst/>
              <a:gdLst>
                <a:gd name="connsiteX0" fmla="*/ 269697 w 269697"/>
                <a:gd name="connsiteY0" fmla="*/ 134839 h 269660"/>
                <a:gd name="connsiteX1" fmla="*/ 179662 w 269697"/>
                <a:gd name="connsiteY1" fmla="*/ 262008 h 269660"/>
                <a:gd name="connsiteX2" fmla="*/ 134839 w 269697"/>
                <a:gd name="connsiteY2" fmla="*/ 269660 h 269660"/>
                <a:gd name="connsiteX3" fmla="*/ 60073 w 269697"/>
                <a:gd name="connsiteY3" fmla="*/ 246980 h 269660"/>
                <a:gd name="connsiteX4" fmla="*/ 60073 w 269697"/>
                <a:gd name="connsiteY4" fmla="*/ 246980 h 269660"/>
                <a:gd name="connsiteX5" fmla="*/ 0 w 269697"/>
                <a:gd name="connsiteY5" fmla="*/ 134821 h 269660"/>
                <a:gd name="connsiteX6" fmla="*/ 6115 w 269697"/>
                <a:gd name="connsiteY6" fmla="*/ 94575 h 269660"/>
                <a:gd name="connsiteX7" fmla="*/ 134858 w 269697"/>
                <a:gd name="connsiteY7" fmla="*/ 0 h 269660"/>
                <a:gd name="connsiteX8" fmla="*/ 269697 w 269697"/>
                <a:gd name="connsiteY8" fmla="*/ 134839 h 269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697" h="269660">
                  <a:moveTo>
                    <a:pt x="269697" y="134839"/>
                  </a:moveTo>
                  <a:cubicBezTo>
                    <a:pt x="269697" y="193485"/>
                    <a:pt x="232064" y="243497"/>
                    <a:pt x="179662" y="262008"/>
                  </a:cubicBezTo>
                  <a:cubicBezTo>
                    <a:pt x="165654" y="266955"/>
                    <a:pt x="150552" y="269660"/>
                    <a:pt x="134839" y="269660"/>
                  </a:cubicBezTo>
                  <a:cubicBezTo>
                    <a:pt x="107193" y="269660"/>
                    <a:pt x="81474" y="261304"/>
                    <a:pt x="60073" y="246980"/>
                  </a:cubicBezTo>
                  <a:lnTo>
                    <a:pt x="60073" y="246980"/>
                  </a:lnTo>
                  <a:cubicBezTo>
                    <a:pt x="23885" y="222762"/>
                    <a:pt x="0" y="181534"/>
                    <a:pt x="0" y="134821"/>
                  </a:cubicBezTo>
                  <a:cubicBezTo>
                    <a:pt x="0" y="120813"/>
                    <a:pt x="2168" y="107305"/>
                    <a:pt x="6115" y="94575"/>
                  </a:cubicBezTo>
                  <a:cubicBezTo>
                    <a:pt x="23292" y="39857"/>
                    <a:pt x="74507" y="0"/>
                    <a:pt x="134858" y="0"/>
                  </a:cubicBezTo>
                  <a:cubicBezTo>
                    <a:pt x="209217" y="0"/>
                    <a:pt x="269697" y="60480"/>
                    <a:pt x="269697" y="134839"/>
                  </a:cubicBezTo>
                  <a:close/>
                </a:path>
              </a:pathLst>
            </a:custGeom>
            <a:solidFill>
              <a:srgbClr val="FFFFFF"/>
            </a:solidFill>
            <a:ln w="18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000" dirty="0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86F87C44-15F9-8573-2BEE-E93D680991CF}"/>
                </a:ext>
              </a:extLst>
            </p:cNvPr>
            <p:cNvSpPr/>
            <p:nvPr/>
          </p:nvSpPr>
          <p:spPr>
            <a:xfrm>
              <a:off x="5738756" y="2068290"/>
              <a:ext cx="98699" cy="173529"/>
            </a:xfrm>
            <a:custGeom>
              <a:avLst/>
              <a:gdLst>
                <a:gd name="connsiteX0" fmla="*/ 98227 w 98699"/>
                <a:gd name="connsiteY0" fmla="*/ 67633 h 173529"/>
                <a:gd name="connsiteX1" fmla="*/ 95114 w 98699"/>
                <a:gd name="connsiteY1" fmla="*/ 65835 h 173529"/>
                <a:gd name="connsiteX2" fmla="*/ 57203 w 98699"/>
                <a:gd name="connsiteY2" fmla="*/ 65835 h 173529"/>
                <a:gd name="connsiteX3" fmla="*/ 83718 w 98699"/>
                <a:gd name="connsiteY3" fmla="*/ 5040 h 173529"/>
                <a:gd name="connsiteX4" fmla="*/ 83422 w 98699"/>
                <a:gd name="connsiteY4" fmla="*/ 1631 h 173529"/>
                <a:gd name="connsiteX5" fmla="*/ 80402 w 98699"/>
                <a:gd name="connsiteY5" fmla="*/ 0 h 173529"/>
                <a:gd name="connsiteX6" fmla="*/ 38266 w 98699"/>
                <a:gd name="connsiteY6" fmla="*/ 0 h 173529"/>
                <a:gd name="connsiteX7" fmla="*/ 34856 w 98699"/>
                <a:gd name="connsiteY7" fmla="*/ 2409 h 173529"/>
                <a:gd name="connsiteX8" fmla="*/ 206 w 98699"/>
                <a:gd name="connsiteY8" fmla="*/ 100541 h 173529"/>
                <a:gd name="connsiteX9" fmla="*/ 669 w 98699"/>
                <a:gd name="connsiteY9" fmla="*/ 103821 h 173529"/>
                <a:gd name="connsiteX10" fmla="*/ 3615 w 98699"/>
                <a:gd name="connsiteY10" fmla="*/ 105340 h 173529"/>
                <a:gd name="connsiteX11" fmla="*/ 44436 w 98699"/>
                <a:gd name="connsiteY11" fmla="*/ 105340 h 173529"/>
                <a:gd name="connsiteX12" fmla="*/ 24591 w 98699"/>
                <a:gd name="connsiteY12" fmla="*/ 168860 h 173529"/>
                <a:gd name="connsiteX13" fmla="*/ 25128 w 98699"/>
                <a:gd name="connsiteY13" fmla="*/ 172065 h 173529"/>
                <a:gd name="connsiteX14" fmla="*/ 28037 w 98699"/>
                <a:gd name="connsiteY14" fmla="*/ 173529 h 173529"/>
                <a:gd name="connsiteX15" fmla="*/ 37858 w 98699"/>
                <a:gd name="connsiteY15" fmla="*/ 173529 h 173529"/>
                <a:gd name="connsiteX16" fmla="*/ 40989 w 98699"/>
                <a:gd name="connsiteY16" fmla="*/ 171713 h 173529"/>
                <a:gd name="connsiteX17" fmla="*/ 98227 w 98699"/>
                <a:gd name="connsiteY17" fmla="*/ 71228 h 173529"/>
                <a:gd name="connsiteX18" fmla="*/ 98227 w 98699"/>
                <a:gd name="connsiteY18" fmla="*/ 67633 h 173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8699" h="173529">
                  <a:moveTo>
                    <a:pt x="98227" y="67633"/>
                  </a:moveTo>
                  <a:cubicBezTo>
                    <a:pt x="97579" y="66521"/>
                    <a:pt x="96393" y="65835"/>
                    <a:pt x="95114" y="65835"/>
                  </a:cubicBezTo>
                  <a:lnTo>
                    <a:pt x="57203" y="65835"/>
                  </a:lnTo>
                  <a:lnTo>
                    <a:pt x="83718" y="5040"/>
                  </a:lnTo>
                  <a:cubicBezTo>
                    <a:pt x="84200" y="3928"/>
                    <a:pt x="84089" y="2631"/>
                    <a:pt x="83422" y="1631"/>
                  </a:cubicBezTo>
                  <a:cubicBezTo>
                    <a:pt x="82755" y="630"/>
                    <a:pt x="81625" y="0"/>
                    <a:pt x="80402" y="0"/>
                  </a:cubicBezTo>
                  <a:lnTo>
                    <a:pt x="38266" y="0"/>
                  </a:lnTo>
                  <a:cubicBezTo>
                    <a:pt x="36728" y="0"/>
                    <a:pt x="35375" y="964"/>
                    <a:pt x="34856" y="2409"/>
                  </a:cubicBezTo>
                  <a:lnTo>
                    <a:pt x="206" y="100541"/>
                  </a:lnTo>
                  <a:cubicBezTo>
                    <a:pt x="-183" y="101653"/>
                    <a:pt x="-16" y="102876"/>
                    <a:pt x="669" y="103821"/>
                  </a:cubicBezTo>
                  <a:cubicBezTo>
                    <a:pt x="1355" y="104766"/>
                    <a:pt x="2448" y="105340"/>
                    <a:pt x="3615" y="105340"/>
                  </a:cubicBezTo>
                  <a:lnTo>
                    <a:pt x="44436" y="105340"/>
                  </a:lnTo>
                  <a:lnTo>
                    <a:pt x="24591" y="168860"/>
                  </a:lnTo>
                  <a:cubicBezTo>
                    <a:pt x="24257" y="169953"/>
                    <a:pt x="24443" y="171139"/>
                    <a:pt x="25128" y="172065"/>
                  </a:cubicBezTo>
                  <a:cubicBezTo>
                    <a:pt x="25814" y="172992"/>
                    <a:pt x="26888" y="173529"/>
                    <a:pt x="28037" y="173529"/>
                  </a:cubicBezTo>
                  <a:lnTo>
                    <a:pt x="37858" y="173529"/>
                  </a:lnTo>
                  <a:cubicBezTo>
                    <a:pt x="39155" y="173529"/>
                    <a:pt x="40341" y="172825"/>
                    <a:pt x="40989" y="171713"/>
                  </a:cubicBezTo>
                  <a:lnTo>
                    <a:pt x="98227" y="71228"/>
                  </a:lnTo>
                  <a:cubicBezTo>
                    <a:pt x="98857" y="70116"/>
                    <a:pt x="98857" y="68745"/>
                    <a:pt x="98227" y="67633"/>
                  </a:cubicBezTo>
                  <a:close/>
                </a:path>
              </a:pathLst>
            </a:custGeom>
            <a:solidFill>
              <a:schemeClr val="accent1"/>
            </a:solidFill>
            <a:ln w="18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000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6301A7-B0CD-DD99-EBD3-8176787A3361}"/>
              </a:ext>
            </a:extLst>
          </p:cNvPr>
          <p:cNvGrpSpPr>
            <a:grpSpLocks noChangeAspect="1"/>
          </p:cNvGrpSpPr>
          <p:nvPr/>
        </p:nvGrpSpPr>
        <p:grpSpPr>
          <a:xfrm>
            <a:off x="1230064" y="1326025"/>
            <a:ext cx="1296000" cy="1296000"/>
            <a:chOff x="2488340" y="2015524"/>
            <a:chExt cx="1656796" cy="1656796"/>
          </a:xfrm>
          <a:solidFill>
            <a:schemeClr val="accent2"/>
          </a:solidFill>
        </p:grpSpPr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F0EEE0EA-B27B-6D06-6F3C-08B541438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488340" y="2015524"/>
              <a:ext cx="1656796" cy="1656796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9215E49D-295D-FEEC-D963-A255DA5BA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3152635" y="2331532"/>
              <a:ext cx="362558" cy="362558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A2A569F-2973-F41A-0B30-B8B566B08438}"/>
              </a:ext>
            </a:extLst>
          </p:cNvPr>
          <p:cNvSpPr txBox="1"/>
          <p:nvPr/>
        </p:nvSpPr>
        <p:spPr>
          <a:xfrm>
            <a:off x="386372" y="290486"/>
            <a:ext cx="5495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8E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Migraine is a highly prevalent condition</a:t>
            </a:r>
          </a:p>
        </p:txBody>
      </p:sp>
    </p:spTree>
    <p:extLst>
      <p:ext uri="{BB962C8B-B14F-4D97-AF65-F5344CB8AC3E}">
        <p14:creationId xmlns:p14="http://schemas.microsoft.com/office/powerpoint/2010/main" val="3868209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CBBF7FD-26B4-95E5-9849-25FDAABA1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55667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8E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individual burden of migraine? </a:t>
            </a:r>
          </a:p>
        </p:txBody>
      </p:sp>
      <p:sp>
        <p:nvSpPr>
          <p:cNvPr id="70" name="Text Placeholder 2">
            <a:extLst>
              <a:ext uri="{FF2B5EF4-FFF2-40B4-BE49-F238E27FC236}">
                <a16:creationId xmlns:a16="http://schemas.microsoft.com/office/drawing/2014/main" id="{ACD30B0E-3C30-AF15-F77E-8813C366C97F}"/>
              </a:ext>
            </a:extLst>
          </p:cNvPr>
          <p:cNvSpPr txBox="1">
            <a:spLocks/>
          </p:cNvSpPr>
          <p:nvPr/>
        </p:nvSpPr>
        <p:spPr bwMode="gray">
          <a:xfrm>
            <a:off x="336290" y="4415000"/>
            <a:ext cx="7986537" cy="26053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228600" indent="-228600" algn="l" defTabSz="914400" rtl="0" eaLnBrk="1" latinLnBrk="0" hangingPunct="1">
              <a:lnSpc>
                <a:spcPct val="85000"/>
              </a:lnSpc>
              <a:spcBef>
                <a:spcPts val="200"/>
              </a:spcBef>
              <a:buClr>
                <a:schemeClr val="accent2"/>
              </a:buClr>
              <a:buSzPct val="85000"/>
              <a:buFont typeface="Arial" pitchFamily="34" charset="0"/>
              <a:buNone/>
              <a:tabLst>
                <a:tab pos="174625" algn="r"/>
                <a:tab pos="228600" algn="l"/>
              </a:tabLst>
              <a:defRPr lang="en-US" sz="800" kern="1200" dirty="0">
                <a:solidFill>
                  <a:srgbClr val="A1AAB1"/>
                </a:solidFill>
                <a:latin typeface="+mn-lt"/>
                <a:ea typeface="+mn-ea"/>
                <a:cs typeface="Arial" pitchFamily="34" charset="0"/>
              </a:defRPr>
            </a:lvl1pPr>
            <a:lvl2pPr marL="457200" indent="-1698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71450" algn="l" defTabSz="914400" rtl="0" eaLnBrk="1" latinLnBrk="0" hangingPunct="1">
              <a:lnSpc>
                <a:spcPct val="90000"/>
              </a:lnSpc>
              <a:spcBef>
                <a:spcPts val="200"/>
              </a:spcBef>
              <a:buClrTx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9025" indent="-114300" algn="l" defTabSz="914400" rtl="0" eaLnBrk="1" latinLnBrk="0" hangingPunct="1">
              <a:lnSpc>
                <a:spcPct val="90000"/>
              </a:lnSpc>
              <a:spcBef>
                <a:spcPts val="100"/>
              </a:spcBef>
              <a:buClrTx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Bef>
                <a:spcPts val="150"/>
              </a:spcBef>
              <a:buClr>
                <a:srgbClr val="E97132"/>
              </a:buClr>
              <a:tabLst>
                <a:tab pos="130969" algn="r"/>
                <a:tab pos="171450" algn="l"/>
              </a:tabLst>
            </a:pPr>
            <a:r>
              <a:rPr lang="en-GB" sz="675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1. Steiner TJ, </a:t>
            </a:r>
            <a:r>
              <a:rPr lang="en-GB" sz="675" i="1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et al. J Headache Pain. </a:t>
            </a:r>
            <a:r>
              <a:rPr lang="en-GB" sz="675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2020;21(1):137. 2. The Migraine Trust. State of the Migraine Nation Dismissed for too long: Recommendations to improve migraine care in the UK. September 2021. </a:t>
            </a:r>
            <a:r>
              <a:rPr lang="en-GB" sz="675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https://migrainetrust.org/wp-content/uploads/2021/09/Dismissed-for-too-long_Recommendations-to-improve-migraine-care-in-the-UK.pdf</a:t>
            </a:r>
            <a:r>
              <a:rPr lang="en-GB" sz="675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 [Last accessed Jan 2024]; 3. Begasse de Dhaem O, </a:t>
            </a:r>
            <a:r>
              <a:rPr lang="en-GB" sz="675" i="1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et al. eNeurologicalSci.</a:t>
            </a:r>
            <a:r>
              <a:rPr lang="en-GB" sz="675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 2022;27:100408; 4. Minen MT, </a:t>
            </a:r>
            <a:r>
              <a:rPr lang="en-GB" sz="675" i="1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et al. J Neurol Neurosurg Psychiatry. </a:t>
            </a:r>
            <a:r>
              <a:rPr lang="en-GB" sz="675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2016;87(7):741–49. </a:t>
            </a:r>
          </a:p>
          <a:p>
            <a:pPr marL="0" indent="0" defTabSz="685800">
              <a:spcBef>
                <a:spcPts val="150"/>
              </a:spcBef>
              <a:buClr>
                <a:srgbClr val="E97132"/>
              </a:buClr>
              <a:tabLst>
                <a:tab pos="130969" algn="r"/>
                <a:tab pos="171450" algn="l"/>
              </a:tabLst>
            </a:pPr>
            <a:r>
              <a:rPr lang="en-US" sz="675" baseline="300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*</a:t>
            </a:r>
            <a:r>
              <a:rPr lang="en-GB" sz="675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The level-3 grouping of headache disorders in the GBD Study 2019 includes only specific diseases: migraine and tension-type headache, each with medication overuse headache as a sequela factored in according to the proportion of MOH attributed to it</a:t>
            </a:r>
            <a:r>
              <a:rPr lang="en-GB" sz="675" baseline="300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2</a:t>
            </a:r>
            <a:r>
              <a:rPr lang="en-GB" sz="675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; </a:t>
            </a:r>
            <a:r>
              <a:rPr lang="en-GB" sz="675" baseline="300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†</a:t>
            </a:r>
            <a:r>
              <a:rPr lang="en-GB" sz="675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Expressed as years lived with disability</a:t>
            </a:r>
            <a:r>
              <a:rPr lang="en-GB" sz="675" baseline="30000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2</a:t>
            </a:r>
            <a:r>
              <a:rPr lang="en-GB" sz="675" dirty="0">
                <a:solidFill>
                  <a:prstClr val="black">
                    <a:lumMod val="50000"/>
                    <a:lumOff val="50000"/>
                  </a:prstClr>
                </a:solidFill>
                <a:latin typeface="Aptos" panose="02110004020202020204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91C677-9FF0-D350-8972-5242FE0754C4}"/>
              </a:ext>
            </a:extLst>
          </p:cNvPr>
          <p:cNvSpPr txBox="1"/>
          <p:nvPr/>
        </p:nvSpPr>
        <p:spPr>
          <a:xfrm>
            <a:off x="377123" y="922054"/>
            <a:ext cx="8389754" cy="276927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defPPr>
              <a:defRPr lang="en-US"/>
            </a:defPPr>
            <a:lvl1pPr algn="ctr">
              <a:defRPr b="1">
                <a:solidFill>
                  <a:schemeClr val="bg2"/>
                </a:solidFill>
                <a:ea typeface="Calibri" panose="020F0502020204030204" pitchFamily="34" charset="0"/>
              </a:defRPr>
            </a:lvl1pPr>
          </a:lstStyle>
          <a:p>
            <a:pPr defTabSz="685800"/>
            <a:r>
              <a:rPr lang="en-GB" sz="1349" dirty="0">
                <a:solidFill>
                  <a:srgbClr val="156082"/>
                </a:solidFill>
                <a:latin typeface="Tahoma"/>
              </a:rPr>
              <a:t>Migraine impacts multiple aspects of patients’ lives </a:t>
            </a: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FFCDC6F7-80EF-206A-E54D-113992A5EF62}"/>
              </a:ext>
            </a:extLst>
          </p:cNvPr>
          <p:cNvSpPr/>
          <p:nvPr/>
        </p:nvSpPr>
        <p:spPr bwMode="ltGray">
          <a:xfrm>
            <a:off x="2528169" y="1916926"/>
            <a:ext cx="494305" cy="151550"/>
          </a:xfrm>
          <a:custGeom>
            <a:avLst/>
            <a:gdLst>
              <a:gd name="connsiteX0" fmla="*/ 1249135 w 1249135"/>
              <a:gd name="connsiteY0" fmla="*/ 0 h 367393"/>
              <a:gd name="connsiteX1" fmla="*/ 326571 w 1249135"/>
              <a:gd name="connsiteY1" fmla="*/ 0 h 367393"/>
              <a:gd name="connsiteX2" fmla="*/ 0 w 1249135"/>
              <a:gd name="connsiteY2" fmla="*/ 367393 h 367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9135" h="367393">
                <a:moveTo>
                  <a:pt x="1249135" y="0"/>
                </a:moveTo>
                <a:lnTo>
                  <a:pt x="326571" y="0"/>
                </a:lnTo>
                <a:lnTo>
                  <a:pt x="0" y="367393"/>
                </a:lnTo>
              </a:path>
            </a:pathLst>
          </a:custGeom>
          <a:solidFill>
            <a:schemeClr val="bg1"/>
          </a:solidFill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49" kern="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44DDE54-0B90-19D8-501A-3821B4C4300D}"/>
              </a:ext>
            </a:extLst>
          </p:cNvPr>
          <p:cNvGrpSpPr/>
          <p:nvPr/>
        </p:nvGrpSpPr>
        <p:grpSpPr>
          <a:xfrm>
            <a:off x="3022472" y="1473229"/>
            <a:ext cx="2624318" cy="809789"/>
            <a:chOff x="4027835" y="2256023"/>
            <a:chExt cx="3500002" cy="1080000"/>
          </a:xfrm>
          <a:solidFill>
            <a:schemeClr val="bg1"/>
          </a:solidFill>
        </p:grpSpPr>
        <p:sp>
          <p:nvSpPr>
            <p:cNvPr id="11" name="Text Placeholder 3">
              <a:extLst>
                <a:ext uri="{FF2B5EF4-FFF2-40B4-BE49-F238E27FC236}">
                  <a16:creationId xmlns:a16="http://schemas.microsoft.com/office/drawing/2014/main" id="{0472E348-9675-0137-E310-6F06302402F1}"/>
                </a:ext>
              </a:extLst>
            </p:cNvPr>
            <p:cNvSpPr txBox="1">
              <a:spLocks/>
            </p:cNvSpPr>
            <p:nvPr/>
          </p:nvSpPr>
          <p:spPr>
            <a:xfrm>
              <a:off x="4175843" y="2310023"/>
              <a:ext cx="3351994" cy="972000"/>
            </a:xfrm>
            <a:prstGeom prst="rect">
              <a:avLst/>
            </a:prstGeom>
            <a:grpFill/>
          </p:spPr>
          <p:txBody>
            <a:bodyPr vert="horz" lIns="0" tIns="0" rIns="0" bIns="0" rtlCol="0">
              <a:noAutofit/>
            </a:bodyPr>
            <a:lstStyle>
              <a:lvl1pPr marL="0" indent="0" algn="l" defTabSz="457200" rtl="0" eaLnBrk="1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300"/>
                </a:spcAft>
                <a:buFont typeface="Arial"/>
                <a:buNone/>
                <a:defRPr sz="16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Font typeface="Arial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2"/>
                </a:buClr>
                <a:buFont typeface="Arial" panose="020B0604020202020204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0000" indent="-1800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+mj-lt"/>
                <a:buAutoNum type="arabicPeriod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0000" indent="-1800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2"/>
                </a:buClr>
                <a:buFont typeface="+mj-lt"/>
                <a:buAutoNum type="alphaLcPeriod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0000" indent="-18000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+mj-lt"/>
                <a:buAutoNum type="romanLcPeriod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Font typeface="Arial"/>
                <a:buNone/>
                <a:defRPr sz="800" i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342900">
                <a:spcBef>
                  <a:spcPts val="0"/>
                </a:spcBef>
                <a:spcAft>
                  <a:spcPts val="225"/>
                </a:spcAft>
                <a:buSzPct val="100000"/>
                <a:defRPr/>
              </a:pPr>
              <a:r>
                <a:rPr lang="en-GB" sz="1200" dirty="0">
                  <a:solidFill>
                    <a:srgbClr val="156082"/>
                  </a:solidFill>
                  <a:latin typeface="Tahoma"/>
                </a:rPr>
                <a:t>Daily activities, with reduced ability to</a:t>
              </a:r>
              <a:r>
                <a:rPr lang="en-GB" sz="1200" baseline="30000" dirty="0">
                  <a:solidFill>
                    <a:srgbClr val="156082"/>
                  </a:solidFill>
                  <a:latin typeface="Tahoma"/>
                </a:rPr>
                <a:t>2</a:t>
              </a:r>
              <a:r>
                <a:rPr lang="en-GB" sz="1200" dirty="0">
                  <a:solidFill>
                    <a:srgbClr val="156082"/>
                  </a:solidFill>
                  <a:latin typeface="Tahoma"/>
                </a:rPr>
                <a:t>:</a:t>
              </a:r>
              <a:endParaRPr lang="en-GB" sz="1200" baseline="30000" dirty="0">
                <a:solidFill>
                  <a:srgbClr val="156082"/>
                </a:solidFill>
                <a:latin typeface="Tahoma"/>
              </a:endParaRPr>
            </a:p>
            <a:p>
              <a:pPr marL="130930" indent="-130930" defTabSz="342900">
                <a:spcBef>
                  <a:spcPts val="0"/>
                </a:spcBef>
                <a:spcAft>
                  <a:spcPts val="0"/>
                </a:spcAft>
                <a:buClr>
                  <a:srgbClr val="707372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sz="1050" b="0" dirty="0">
                  <a:solidFill>
                    <a:prstClr val="black"/>
                  </a:solidFill>
                  <a:latin typeface="Tahoma"/>
                </a:rPr>
                <a:t>Contribute to housework</a:t>
              </a:r>
            </a:p>
            <a:p>
              <a:pPr marL="130930" indent="-130930" defTabSz="342900">
                <a:spcBef>
                  <a:spcPts val="0"/>
                </a:spcBef>
                <a:spcAft>
                  <a:spcPts val="0"/>
                </a:spcAft>
                <a:buClr>
                  <a:srgbClr val="707372"/>
                </a:buClr>
                <a:buSzPct val="100000"/>
                <a:buFont typeface="Arial" panose="020B0604020202020204" pitchFamily="34" charset="0"/>
                <a:buChar char="•"/>
                <a:defRPr/>
              </a:pPr>
              <a:r>
                <a:rPr lang="en-GB" sz="1050" b="0" dirty="0">
                  <a:solidFill>
                    <a:prstClr val="black"/>
                  </a:solidFill>
                  <a:latin typeface="Tahoma"/>
                </a:rPr>
                <a:t>Take part in social activities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CEE2797-AA96-8930-E4F1-84023D89AA3F}"/>
                </a:ext>
              </a:extLst>
            </p:cNvPr>
            <p:cNvCxnSpPr>
              <a:cxnSpLocks/>
            </p:cNvCxnSpPr>
            <p:nvPr/>
          </p:nvCxnSpPr>
          <p:spPr>
            <a:xfrm>
              <a:off x="4027835" y="2256023"/>
              <a:ext cx="0" cy="1080000"/>
            </a:xfrm>
            <a:prstGeom prst="line">
              <a:avLst/>
            </a:prstGeom>
            <a:grpFill/>
            <a:ln w="190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  <p:sp>
        <p:nvSpPr>
          <p:cNvPr id="13" name="Freeform 21">
            <a:extLst>
              <a:ext uri="{FF2B5EF4-FFF2-40B4-BE49-F238E27FC236}">
                <a16:creationId xmlns:a16="http://schemas.microsoft.com/office/drawing/2014/main" id="{12918E6A-3659-17BF-C666-6446B92BCBDE}"/>
              </a:ext>
            </a:extLst>
          </p:cNvPr>
          <p:cNvSpPr/>
          <p:nvPr/>
        </p:nvSpPr>
        <p:spPr bwMode="ltGray">
          <a:xfrm flipV="1">
            <a:off x="2524206" y="3247434"/>
            <a:ext cx="498266" cy="236626"/>
          </a:xfrm>
          <a:custGeom>
            <a:avLst/>
            <a:gdLst>
              <a:gd name="connsiteX0" fmla="*/ 1249135 w 1249135"/>
              <a:gd name="connsiteY0" fmla="*/ 0 h 367393"/>
              <a:gd name="connsiteX1" fmla="*/ 326571 w 1249135"/>
              <a:gd name="connsiteY1" fmla="*/ 0 h 367393"/>
              <a:gd name="connsiteX2" fmla="*/ 0 w 1249135"/>
              <a:gd name="connsiteY2" fmla="*/ 367393 h 367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9135" h="367393">
                <a:moveTo>
                  <a:pt x="1249135" y="0"/>
                </a:moveTo>
                <a:lnTo>
                  <a:pt x="326571" y="0"/>
                </a:lnTo>
                <a:lnTo>
                  <a:pt x="0" y="367393"/>
                </a:lnTo>
              </a:path>
            </a:pathLst>
          </a:cu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49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5635A0DD-FBC2-8112-695F-92682E8C49A2}"/>
              </a:ext>
            </a:extLst>
          </p:cNvPr>
          <p:cNvSpPr txBox="1">
            <a:spLocks/>
          </p:cNvSpPr>
          <p:nvPr/>
        </p:nvSpPr>
        <p:spPr>
          <a:xfrm>
            <a:off x="3133449" y="2534111"/>
            <a:ext cx="2520422" cy="3693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Font typeface="Arial"/>
              <a:buNone/>
              <a:defRPr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2"/>
              </a:buClr>
              <a:buFont typeface="Arial" panose="020B0604020202020204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0000" indent="-1800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0000" indent="-1800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2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0000" indent="-1800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/>
              <a:buNone/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>
              <a:spcBef>
                <a:spcPts val="0"/>
              </a:spcBef>
              <a:spcAft>
                <a:spcPts val="0"/>
              </a:spcAft>
              <a:buSzPct val="100000"/>
              <a:defRPr/>
            </a:pPr>
            <a:r>
              <a:rPr lang="en-GB" sz="1200" dirty="0">
                <a:solidFill>
                  <a:srgbClr val="156082"/>
                </a:solidFill>
                <a:latin typeface="Tahoma"/>
              </a:rPr>
              <a:t>Work productivity </a:t>
            </a:r>
            <a:br>
              <a:rPr lang="en-GB" sz="1200" dirty="0">
                <a:solidFill>
                  <a:srgbClr val="156082"/>
                </a:solidFill>
                <a:latin typeface="Tahoma"/>
              </a:rPr>
            </a:br>
            <a:r>
              <a:rPr lang="en-GB" sz="1200" dirty="0">
                <a:solidFill>
                  <a:srgbClr val="156082"/>
                </a:solidFill>
                <a:latin typeface="Tahoma"/>
              </a:rPr>
              <a:t>and professional lives</a:t>
            </a:r>
            <a:r>
              <a:rPr lang="en-GB" sz="1200" baseline="30000" dirty="0">
                <a:solidFill>
                  <a:srgbClr val="156082"/>
                </a:solidFill>
                <a:latin typeface="Tahoma"/>
              </a:rPr>
              <a:t>3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379F6FA-C8AA-3B7D-AE7B-9836E4841D12}"/>
              </a:ext>
            </a:extLst>
          </p:cNvPr>
          <p:cNvGrpSpPr/>
          <p:nvPr/>
        </p:nvGrpSpPr>
        <p:grpSpPr>
          <a:xfrm>
            <a:off x="2622821" y="2493622"/>
            <a:ext cx="406732" cy="458881"/>
            <a:chOff x="3494828" y="3616901"/>
            <a:chExt cx="542450" cy="612000"/>
          </a:xfrm>
          <a:solidFill>
            <a:schemeClr val="bg1"/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4F126EE-231E-A2A3-5D6A-89F9AF911C04}"/>
                </a:ext>
              </a:extLst>
            </p:cNvPr>
            <p:cNvSpPr/>
            <p:nvPr/>
          </p:nvSpPr>
          <p:spPr bwMode="ltGray">
            <a:xfrm>
              <a:off x="3494828" y="3850902"/>
              <a:ext cx="144907" cy="143999"/>
            </a:xfrm>
            <a:prstGeom prst="ellipse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450" kern="0" dirty="0">
                <a:solidFill>
                  <a:prstClr val="white"/>
                </a:solidFill>
                <a:latin typeface="Georgia" pitchFamily="18" charset="0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76DCF96-08E6-C9B1-A4A0-2193D8F165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39735" y="3922901"/>
              <a:ext cx="397543" cy="1"/>
            </a:xfrm>
            <a:prstGeom prst="line">
              <a:avLst/>
            </a:prstGeom>
            <a:grpFill/>
            <a:ln w="190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26A9FDA-2852-B490-8FBC-6CD6E7C8EE05}"/>
                </a:ext>
              </a:extLst>
            </p:cNvPr>
            <p:cNvCxnSpPr>
              <a:cxnSpLocks/>
            </p:cNvCxnSpPr>
            <p:nvPr/>
          </p:nvCxnSpPr>
          <p:spPr>
            <a:xfrm>
              <a:off x="4032922" y="3616901"/>
              <a:ext cx="0" cy="612000"/>
            </a:xfrm>
            <a:prstGeom prst="line">
              <a:avLst/>
            </a:prstGeom>
            <a:grpFill/>
            <a:ln w="190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17F1DD-AFEC-E468-2FB8-1296AAF6ACA1}"/>
              </a:ext>
            </a:extLst>
          </p:cNvPr>
          <p:cNvGrpSpPr/>
          <p:nvPr/>
        </p:nvGrpSpPr>
        <p:grpSpPr>
          <a:xfrm>
            <a:off x="3022474" y="3200054"/>
            <a:ext cx="2609402" cy="539860"/>
            <a:chOff x="4027835" y="4559055"/>
            <a:chExt cx="3480109" cy="720000"/>
          </a:xfrm>
        </p:grpSpPr>
        <p:sp>
          <p:nvSpPr>
            <p:cNvPr id="21" name="Text Placeholder 3">
              <a:extLst>
                <a:ext uri="{FF2B5EF4-FFF2-40B4-BE49-F238E27FC236}">
                  <a16:creationId xmlns:a16="http://schemas.microsoft.com/office/drawing/2014/main" id="{A7B0927B-28C2-E255-A92A-FCC272456EAD}"/>
                </a:ext>
              </a:extLst>
            </p:cNvPr>
            <p:cNvSpPr txBox="1">
              <a:spLocks/>
            </p:cNvSpPr>
            <p:nvPr/>
          </p:nvSpPr>
          <p:spPr>
            <a:xfrm>
              <a:off x="4175843" y="4613055"/>
              <a:ext cx="3332101" cy="612000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defPPr>
                <a:defRPr lang="en-US"/>
              </a:defPPr>
              <a:lvl1pPr indent="0" defTabSz="457200">
                <a:lnSpc>
                  <a:spcPct val="100000"/>
                </a:lnSpc>
                <a:spcBef>
                  <a:spcPct val="20000"/>
                </a:spcBef>
                <a:spcAft>
                  <a:spcPts val="300"/>
                </a:spcAft>
                <a:buSzPct val="100000"/>
                <a:buFont typeface="Arial"/>
                <a:buNone/>
                <a:defRPr sz="1600" b="1"/>
              </a:lvl1pPr>
              <a:lvl2pPr marL="0" indent="0" defTabSz="45720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Font typeface="Arial"/>
                <a:buNone/>
                <a:defRPr sz="1400"/>
              </a:lvl2pPr>
              <a:lvl3pPr marL="180000" indent="-180000" defTabSz="45720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/>
              </a:lvl3pPr>
              <a:lvl4pPr marL="360000" indent="-180000" defTabSz="45720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2"/>
                </a:buClr>
                <a:buFont typeface="Arial" panose="020B0604020202020204" pitchFamily="34" charset="0"/>
                <a:buChar char="−"/>
                <a:defRPr sz="1400"/>
              </a:lvl4pPr>
              <a:lvl5pPr marL="540000" indent="-180000" defTabSz="45720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Arial" panose="020B0604020202020204" pitchFamily="34" charset="0"/>
                <a:buChar char="•"/>
                <a:defRPr sz="1400"/>
              </a:lvl5pPr>
              <a:lvl6pPr marL="180000" indent="-180000" defTabSz="45720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+mj-lt"/>
                <a:buAutoNum type="arabicPeriod"/>
                <a:defRPr sz="1400"/>
              </a:lvl6pPr>
              <a:lvl7pPr marL="360000" indent="-180000" defTabSz="45720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2"/>
                </a:buClr>
                <a:buFont typeface="+mj-lt"/>
                <a:buAutoNum type="alphaLcPeriod"/>
                <a:defRPr sz="1400"/>
              </a:lvl7pPr>
              <a:lvl8pPr marL="540000" indent="-180000" defTabSz="45720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+mj-lt"/>
                <a:buAutoNum type="romanLcPeriod"/>
                <a:defRPr sz="1400"/>
              </a:lvl8pPr>
              <a:lvl9pPr marL="0" indent="0" defTabSz="457200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Font typeface="Arial"/>
                <a:buNone/>
                <a:defRPr sz="800" i="1"/>
              </a:lvl9pPr>
            </a:lstStyle>
            <a:p>
              <a:pPr defTabSz="342900">
                <a:spcBef>
                  <a:spcPts val="0"/>
                </a:spcBef>
                <a:spcAft>
                  <a:spcPts val="225"/>
                </a:spcAft>
                <a:buClr>
                  <a:srgbClr val="00A7B5"/>
                </a:buClr>
                <a:defRPr/>
              </a:pPr>
              <a:r>
                <a:rPr lang="en-GB" sz="1200" kern="0" dirty="0">
                  <a:solidFill>
                    <a:srgbClr val="156082"/>
                  </a:solidFill>
                  <a:latin typeface="Tahoma"/>
                </a:rPr>
                <a:t>Negative effect on relationships with family and friends</a:t>
              </a:r>
              <a:r>
                <a:rPr lang="en-GB" sz="1200" kern="0" baseline="30000" dirty="0">
                  <a:solidFill>
                    <a:srgbClr val="156082"/>
                  </a:solidFill>
                  <a:latin typeface="Tahoma"/>
                </a:rPr>
                <a:t>2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6E023F6-CCDE-A9A3-A743-95B6F03E66A2}"/>
                </a:ext>
              </a:extLst>
            </p:cNvPr>
            <p:cNvCxnSpPr>
              <a:cxnSpLocks/>
            </p:cNvCxnSpPr>
            <p:nvPr/>
          </p:nvCxnSpPr>
          <p:spPr>
            <a:xfrm>
              <a:off x="4027835" y="4559055"/>
              <a:ext cx="0" cy="720000"/>
            </a:xfrm>
            <a:prstGeom prst="line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01D39A5B-E9AB-34BC-C5E5-1501D4E48500}"/>
              </a:ext>
            </a:extLst>
          </p:cNvPr>
          <p:cNvSpPr/>
          <p:nvPr/>
        </p:nvSpPr>
        <p:spPr bwMode="ltGray">
          <a:xfrm>
            <a:off x="2469881" y="3200053"/>
            <a:ext cx="108652" cy="107972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450" kern="0" dirty="0">
              <a:solidFill>
                <a:prstClr val="white"/>
              </a:solidFill>
              <a:latin typeface="Georgia" pitchFamily="18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94E8B7C-23F1-5824-2AD7-2D9134D10CFC}"/>
              </a:ext>
            </a:extLst>
          </p:cNvPr>
          <p:cNvSpPr/>
          <p:nvPr/>
        </p:nvSpPr>
        <p:spPr bwMode="ltGray">
          <a:xfrm>
            <a:off x="2444904" y="2052041"/>
            <a:ext cx="108652" cy="107972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450" kern="0" dirty="0">
              <a:solidFill>
                <a:prstClr val="white"/>
              </a:solidFill>
              <a:latin typeface="Georgia" pitchFamily="18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B725A5A-DEF0-68C8-4472-2444C2EF18CC}"/>
              </a:ext>
            </a:extLst>
          </p:cNvPr>
          <p:cNvGrpSpPr/>
          <p:nvPr/>
        </p:nvGrpSpPr>
        <p:grpSpPr>
          <a:xfrm>
            <a:off x="6117716" y="1485781"/>
            <a:ext cx="2444326" cy="2254133"/>
            <a:chOff x="9666512" y="1341621"/>
            <a:chExt cx="2589392" cy="2765623"/>
          </a:xfrm>
        </p:grpSpPr>
        <p:sp>
          <p:nvSpPr>
            <p:cNvPr id="31" name="Rectangle: Single Corner Rounded 4">
              <a:extLst>
                <a:ext uri="{FF2B5EF4-FFF2-40B4-BE49-F238E27FC236}">
                  <a16:creationId xmlns:a16="http://schemas.microsoft.com/office/drawing/2014/main" id="{750439C6-E238-A811-2DE0-CFEBA3227700}"/>
                </a:ext>
              </a:extLst>
            </p:cNvPr>
            <p:cNvSpPr/>
            <p:nvPr/>
          </p:nvSpPr>
          <p:spPr bwMode="gray">
            <a:xfrm>
              <a:off x="9677398" y="1484256"/>
              <a:ext cx="2578506" cy="2622988"/>
            </a:xfrm>
            <a:prstGeom prst="round1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34965" tIns="809789" rIns="68554" bIns="34277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685800">
                <a:buSzPct val="100000"/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Tahoma"/>
                </a:rPr>
                <a:t>Mood change and anxiety disorders</a:t>
              </a:r>
              <a:br>
                <a:rPr lang="en-GB" sz="1050" b="1" kern="0" dirty="0">
                  <a:solidFill>
                    <a:prstClr val="black"/>
                  </a:solidFill>
                  <a:latin typeface="Tahoma"/>
                </a:rPr>
              </a:br>
              <a:r>
                <a:rPr lang="en-GB" sz="1200" b="1" kern="0" dirty="0">
                  <a:solidFill>
                    <a:srgbClr val="156082"/>
                  </a:solidFill>
                  <a:latin typeface="Tahoma"/>
                </a:rPr>
                <a:t>2–5 times </a:t>
              </a:r>
              <a:r>
                <a:rPr lang="en-GB" sz="1050" kern="0" dirty="0">
                  <a:solidFill>
                    <a:prstClr val="black"/>
                  </a:solidFill>
                  <a:latin typeface="Tahoma"/>
                </a:rPr>
                <a:t>more common</a:t>
              </a:r>
            </a:p>
            <a:p>
              <a:pPr defTabSz="685800">
                <a:buSzPct val="100000"/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Tahoma"/>
                </a:rPr>
                <a:t>in patients with migraine than in the general population</a:t>
              </a:r>
              <a:r>
                <a:rPr lang="en-GB" sz="1050" kern="0" baseline="30000" dirty="0">
                  <a:solidFill>
                    <a:prstClr val="black"/>
                  </a:solidFill>
                  <a:latin typeface="Tahoma"/>
                </a:rPr>
                <a:t>4</a:t>
              </a:r>
            </a:p>
          </p:txBody>
        </p:sp>
        <p:sp>
          <p:nvSpPr>
            <p:cNvPr id="32" name="Round Same Side Corner Rectangle 6">
              <a:extLst>
                <a:ext uri="{FF2B5EF4-FFF2-40B4-BE49-F238E27FC236}">
                  <a16:creationId xmlns:a16="http://schemas.microsoft.com/office/drawing/2014/main" id="{5905100A-E13C-5FCB-073D-7F137E13FB75}"/>
                </a:ext>
              </a:extLst>
            </p:cNvPr>
            <p:cNvSpPr/>
            <p:nvPr/>
          </p:nvSpPr>
          <p:spPr bwMode="auto">
            <a:xfrm>
              <a:off x="9666512" y="1341621"/>
              <a:ext cx="2578504" cy="1179249"/>
            </a:xfrm>
            <a:prstGeom prst="round2DiagRect">
              <a:avLst/>
            </a:prstGeom>
            <a:solidFill>
              <a:srgbClr val="008ECA"/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62" tIns="34281" rIns="68562" bIns="34281" numCol="1" rtlCol="0" anchor="ctr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r>
                <a:rPr lang="en-US" sz="1200" b="1" dirty="0">
                  <a:solidFill>
                    <a:prstClr val="white"/>
                  </a:solidFill>
                  <a:latin typeface="Aptos" panose="02110004020202020204"/>
                </a:rPr>
                <a:t>Emotional and mental health issues are common in migraine patients 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8249DE9-3393-D91D-4688-87FF8170D49D}"/>
              </a:ext>
            </a:extLst>
          </p:cNvPr>
          <p:cNvGrpSpPr/>
          <p:nvPr/>
        </p:nvGrpSpPr>
        <p:grpSpPr>
          <a:xfrm>
            <a:off x="358070" y="955857"/>
            <a:ext cx="1929075" cy="2982154"/>
            <a:chOff x="3514222" y="1641178"/>
            <a:chExt cx="2572100" cy="3976205"/>
          </a:xfrm>
        </p:grpSpPr>
        <p:sp>
          <p:nvSpPr>
            <p:cNvPr id="6" name="Rounded Rectangle 39">
              <a:extLst>
                <a:ext uri="{FF2B5EF4-FFF2-40B4-BE49-F238E27FC236}">
                  <a16:creationId xmlns:a16="http://schemas.microsoft.com/office/drawing/2014/main" id="{FFD2F993-2E48-8A97-FFF2-FFBC16417549}"/>
                </a:ext>
              </a:extLst>
            </p:cNvPr>
            <p:cNvSpPr/>
            <p:nvPr/>
          </p:nvSpPr>
          <p:spPr>
            <a:xfrm>
              <a:off x="3514222" y="3817383"/>
              <a:ext cx="2572100" cy="1800000"/>
            </a:xfrm>
            <a:prstGeom prst="roundRect">
              <a:avLst>
                <a:gd name="adj" fmla="val 6765"/>
              </a:avLst>
            </a:prstGeom>
            <a:solidFill>
              <a:srgbClr val="008ECA"/>
            </a:solidFill>
          </p:spPr>
          <p:txBody>
            <a:bodyPr wrap="square" anchor="ctr">
              <a:noAutofit/>
            </a:bodyPr>
            <a:lstStyle/>
            <a:p>
              <a:pPr algn="ctr" defTabSz="685800"/>
              <a:r>
                <a:rPr lang="en-GB" sz="1275" dirty="0">
                  <a:solidFill>
                    <a:prstClr val="whit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Migraine is the </a:t>
              </a:r>
              <a:r>
                <a:rPr lang="en-GB" sz="1275" b="1" dirty="0">
                  <a:solidFill>
                    <a:prstClr val="whit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second highest </a:t>
              </a:r>
              <a:r>
                <a:rPr lang="en-GB" sz="1275" dirty="0">
                  <a:solidFill>
                    <a:prstClr val="whit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cause of global disability in the general population*, but takes </a:t>
              </a:r>
              <a:r>
                <a:rPr lang="en-GB" sz="1275" b="1" dirty="0">
                  <a:solidFill>
                    <a:prstClr val="whit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first place </a:t>
              </a:r>
              <a:r>
                <a:rPr lang="en-GB" sz="1275" dirty="0">
                  <a:solidFill>
                    <a:prstClr val="whit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females aged 15−49</a:t>
              </a:r>
              <a:r>
                <a:rPr lang="en-GB" sz="1275" baseline="30000" dirty="0">
                  <a:solidFill>
                    <a:prstClr val="white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†1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C846043-D97F-6DA7-4FB0-2D9ADD7369ED}"/>
                </a:ext>
              </a:extLst>
            </p:cNvPr>
            <p:cNvGrpSpPr/>
            <p:nvPr/>
          </p:nvGrpSpPr>
          <p:grpSpPr>
            <a:xfrm>
              <a:off x="4752045" y="3550456"/>
              <a:ext cx="96454" cy="318826"/>
              <a:chOff x="2614169" y="3643895"/>
              <a:chExt cx="108000" cy="356991"/>
            </a:xfrm>
            <a:solidFill>
              <a:schemeClr val="accent1"/>
            </a:solidFill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47D957D3-AA30-30B2-B657-9714252A4E35}"/>
                  </a:ext>
                </a:extLst>
              </p:cNvPr>
              <p:cNvCxnSpPr>
                <a:cxnSpLocks/>
                <a:stCxn id="9" idx="4"/>
              </p:cNvCxnSpPr>
              <p:nvPr/>
            </p:nvCxnSpPr>
            <p:spPr>
              <a:xfrm flipH="1">
                <a:off x="2668169" y="3643895"/>
                <a:ext cx="1" cy="290866"/>
              </a:xfrm>
              <a:prstGeom prst="line">
                <a:avLst/>
              </a:prstGeom>
              <a:grp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595DC98-5FC9-158B-E884-8913737E98CE}"/>
                  </a:ext>
                </a:extLst>
              </p:cNvPr>
              <p:cNvSpPr/>
              <p:nvPr/>
            </p:nvSpPr>
            <p:spPr>
              <a:xfrm>
                <a:off x="2614169" y="3892886"/>
                <a:ext cx="108000" cy="108000"/>
              </a:xfrm>
              <a:prstGeom prst="ellipse">
                <a:avLst/>
              </a:prstGeom>
              <a:solidFill>
                <a:schemeClr val="accent2"/>
              </a:solidFill>
              <a:ln w="1905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1350" kern="0" dirty="0">
                  <a:solidFill>
                    <a:prstClr val="white"/>
                  </a:solidFill>
                  <a:latin typeface="Tahoma"/>
                </a:endParaRPr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9F2A141-129D-2959-B7FD-3953FC677411}"/>
                </a:ext>
              </a:extLst>
            </p:cNvPr>
            <p:cNvSpPr/>
            <p:nvPr/>
          </p:nvSpPr>
          <p:spPr>
            <a:xfrm>
              <a:off x="3845636" y="1641178"/>
              <a:ext cx="1909273" cy="1909273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 dirty="0">
                <a:solidFill>
                  <a:prstClr val="white"/>
                </a:solidFill>
                <a:latin typeface="Tahoma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167115A-85BE-6413-75F6-14CC90D35157}"/>
                </a:ext>
              </a:extLst>
            </p:cNvPr>
            <p:cNvGrpSpPr/>
            <p:nvPr/>
          </p:nvGrpSpPr>
          <p:grpSpPr>
            <a:xfrm>
              <a:off x="4004453" y="1788843"/>
              <a:ext cx="1613942" cy="1613942"/>
              <a:chOff x="4115150" y="2311976"/>
              <a:chExt cx="1125828" cy="1125828"/>
            </a:xfrm>
          </p:grpSpPr>
          <p:pic>
            <p:nvPicPr>
              <p:cNvPr id="23" name="Graphic 22">
                <a:extLst>
                  <a:ext uri="{FF2B5EF4-FFF2-40B4-BE49-F238E27FC236}">
                    <a16:creationId xmlns:a16="http://schemas.microsoft.com/office/drawing/2014/main" id="{67523D1C-6CA4-B09D-F4B7-BBBA1C64E4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4115150" y="2311976"/>
                <a:ext cx="1125828" cy="1125828"/>
              </a:xfrm>
              <a:prstGeom prst="rect">
                <a:avLst/>
              </a:prstGeom>
            </p:spPr>
          </p:pic>
          <p:pic>
            <p:nvPicPr>
              <p:cNvPr id="24" name="Graphic 23">
                <a:extLst>
                  <a:ext uri="{FF2B5EF4-FFF2-40B4-BE49-F238E27FC236}">
                    <a16:creationId xmlns:a16="http://schemas.microsoft.com/office/drawing/2014/main" id="{F494E99B-282D-89F1-7BC7-6E7121A2DA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/>
            </p:blipFill>
            <p:spPr>
              <a:xfrm>
                <a:off x="4488356" y="2350199"/>
                <a:ext cx="430252" cy="43025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00202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4F8ED9-E9F4-BA4B-FF2A-B30516D6B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Migraine Diagnosis</a:t>
            </a:r>
          </a:p>
        </p:txBody>
      </p:sp>
    </p:spTree>
    <p:extLst>
      <p:ext uri="{BB962C8B-B14F-4D97-AF65-F5344CB8AC3E}">
        <p14:creationId xmlns:p14="http://schemas.microsoft.com/office/powerpoint/2010/main" val="2238383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27AEC-4BBA-8F37-B960-EEECF5FEF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843" y="259492"/>
            <a:ext cx="8748920" cy="731936"/>
          </a:xfrm>
        </p:spPr>
        <p:txBody>
          <a:bodyPr anchor="ctr" anchorCtr="0">
            <a:normAutofit/>
          </a:bodyPr>
          <a:lstStyle/>
          <a:p>
            <a:r>
              <a:rPr lang="en-GB" sz="2400" dirty="0">
                <a:solidFill>
                  <a:srgbClr val="008ECA"/>
                </a:solidFill>
                <a:latin typeface="Arial" panose="020B0604020202020204" pitchFamily="34" charset="0"/>
                <a:ea typeface="Noto Sans" panose="020B0502040504020204" pitchFamily="34" charset="0"/>
                <a:cs typeface="Arial" panose="020B0604020202020204" pitchFamily="34" charset="0"/>
              </a:rPr>
              <a:t>What do people experience during a migraine attack?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E453FC-0C63-E4AE-97CE-C368BF9E1CC5}"/>
              </a:ext>
            </a:extLst>
          </p:cNvPr>
          <p:cNvGrpSpPr/>
          <p:nvPr/>
        </p:nvGrpSpPr>
        <p:grpSpPr>
          <a:xfrm>
            <a:off x="381699" y="1166123"/>
            <a:ext cx="8380602" cy="3547868"/>
            <a:chOff x="534210" y="1335220"/>
            <a:chExt cx="11174136" cy="4730490"/>
          </a:xfrm>
        </p:grpSpPr>
        <p:grpSp>
          <p:nvGrpSpPr>
            <p:cNvPr id="934" name="Group 933">
              <a:extLst>
                <a:ext uri="{FF2B5EF4-FFF2-40B4-BE49-F238E27FC236}">
                  <a16:creationId xmlns:a16="http://schemas.microsoft.com/office/drawing/2014/main" id="{4A3E909D-24E0-3FE5-5F08-C8148E9E0D7D}"/>
                </a:ext>
              </a:extLst>
            </p:cNvPr>
            <p:cNvGrpSpPr/>
            <p:nvPr/>
          </p:nvGrpSpPr>
          <p:grpSpPr>
            <a:xfrm>
              <a:off x="1772489" y="3014571"/>
              <a:ext cx="8697765" cy="1536208"/>
              <a:chOff x="1823463" y="4024934"/>
              <a:chExt cx="5910962" cy="1244136"/>
            </a:xfrm>
          </p:grpSpPr>
          <p:sp>
            <p:nvSpPr>
              <p:cNvPr id="1176" name="Freeform: Shape 1175">
                <a:extLst>
                  <a:ext uri="{FF2B5EF4-FFF2-40B4-BE49-F238E27FC236}">
                    <a16:creationId xmlns:a16="http://schemas.microsoft.com/office/drawing/2014/main" id="{295597B9-A07B-E888-2AC7-840AA7282B43}"/>
                  </a:ext>
                </a:extLst>
              </p:cNvPr>
              <p:cNvSpPr/>
              <p:nvPr/>
            </p:nvSpPr>
            <p:spPr>
              <a:xfrm>
                <a:off x="1864033" y="4059174"/>
                <a:ext cx="5832630" cy="1209896"/>
              </a:xfrm>
              <a:custGeom>
                <a:avLst/>
                <a:gdLst>
                  <a:gd name="connsiteX0" fmla="*/ 0 w 5832630"/>
                  <a:gd name="connsiteY0" fmla="*/ 1209896 h 1209896"/>
                  <a:gd name="connsiteX1" fmla="*/ 733019 w 5832630"/>
                  <a:gd name="connsiteY1" fmla="*/ 545894 h 1209896"/>
                  <a:gd name="connsiteX2" fmla="*/ 1619083 w 5832630"/>
                  <a:gd name="connsiteY2" fmla="*/ 545894 h 1209896"/>
                  <a:gd name="connsiteX3" fmla="*/ 2282008 w 5832630"/>
                  <a:gd name="connsiteY3" fmla="*/ 390946 h 1209896"/>
                  <a:gd name="connsiteX4" fmla="*/ 2913101 w 5832630"/>
                  <a:gd name="connsiteY4" fmla="*/ 538526 h 1209896"/>
                  <a:gd name="connsiteX5" fmla="*/ 3703543 w 5832630"/>
                  <a:gd name="connsiteY5" fmla="*/ 0 h 1209896"/>
                  <a:gd name="connsiteX6" fmla="*/ 4468456 w 5832630"/>
                  <a:gd name="connsiteY6" fmla="*/ 604912 h 1209896"/>
                  <a:gd name="connsiteX7" fmla="*/ 5239799 w 5832630"/>
                  <a:gd name="connsiteY7" fmla="*/ 604912 h 1209896"/>
                  <a:gd name="connsiteX8" fmla="*/ 5832630 w 5832630"/>
                  <a:gd name="connsiteY8" fmla="*/ 1209896 h 1209896"/>
                  <a:gd name="connsiteX9" fmla="*/ 0 w 5832630"/>
                  <a:gd name="connsiteY9" fmla="*/ 1209896 h 1209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32630" h="1209896">
                    <a:moveTo>
                      <a:pt x="0" y="1209896"/>
                    </a:moveTo>
                    <a:lnTo>
                      <a:pt x="733019" y="545894"/>
                    </a:lnTo>
                    <a:lnTo>
                      <a:pt x="1619083" y="545894"/>
                    </a:lnTo>
                    <a:lnTo>
                      <a:pt x="2282008" y="390946"/>
                    </a:lnTo>
                    <a:lnTo>
                      <a:pt x="2913101" y="538526"/>
                    </a:lnTo>
                    <a:lnTo>
                      <a:pt x="3703543" y="0"/>
                    </a:lnTo>
                    <a:lnTo>
                      <a:pt x="4468456" y="604912"/>
                    </a:lnTo>
                    <a:lnTo>
                      <a:pt x="5239799" y="604912"/>
                    </a:lnTo>
                    <a:lnTo>
                      <a:pt x="5832630" y="1209896"/>
                    </a:lnTo>
                    <a:lnTo>
                      <a:pt x="0" y="120989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62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 dirty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77" name="Freeform: Shape 1176">
                <a:extLst>
                  <a:ext uri="{FF2B5EF4-FFF2-40B4-BE49-F238E27FC236}">
                    <a16:creationId xmlns:a16="http://schemas.microsoft.com/office/drawing/2014/main" id="{2BE55510-CE5B-63BF-FD18-461580FB24CA}"/>
                  </a:ext>
                </a:extLst>
              </p:cNvPr>
              <p:cNvSpPr/>
              <p:nvPr/>
            </p:nvSpPr>
            <p:spPr>
              <a:xfrm>
                <a:off x="3483116" y="4605068"/>
                <a:ext cx="6241" cy="664001"/>
              </a:xfrm>
              <a:custGeom>
                <a:avLst/>
                <a:gdLst>
                  <a:gd name="connsiteX0" fmla="*/ 0 w 6241"/>
                  <a:gd name="connsiteY0" fmla="*/ 0 h 664001"/>
                  <a:gd name="connsiteX1" fmla="*/ 0 w 6241"/>
                  <a:gd name="connsiteY1" fmla="*/ 664002 h 664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241" h="664001">
                    <a:moveTo>
                      <a:pt x="0" y="0"/>
                    </a:moveTo>
                    <a:lnTo>
                      <a:pt x="0" y="664002"/>
                    </a:lnTo>
                  </a:path>
                </a:pathLst>
              </a:custGeom>
              <a:ln w="6350" cap="flat">
                <a:solidFill>
                  <a:sysClr val="window" lastClr="FFFFFF">
                    <a:lumMod val="75000"/>
                  </a:sysClr>
                </a:solidFill>
                <a:prstDash val="dash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78" name="Freeform: Shape 1177">
                <a:extLst>
                  <a:ext uri="{FF2B5EF4-FFF2-40B4-BE49-F238E27FC236}">
                    <a16:creationId xmlns:a16="http://schemas.microsoft.com/office/drawing/2014/main" id="{D9F6944F-7853-AF43-38DC-E25018311196}"/>
                  </a:ext>
                </a:extLst>
              </p:cNvPr>
              <p:cNvSpPr/>
              <p:nvPr/>
            </p:nvSpPr>
            <p:spPr>
              <a:xfrm>
                <a:off x="4778944" y="4605068"/>
                <a:ext cx="6241" cy="664001"/>
              </a:xfrm>
              <a:custGeom>
                <a:avLst/>
                <a:gdLst>
                  <a:gd name="connsiteX0" fmla="*/ 0 w 6241"/>
                  <a:gd name="connsiteY0" fmla="*/ 0 h 664001"/>
                  <a:gd name="connsiteX1" fmla="*/ 0 w 6241"/>
                  <a:gd name="connsiteY1" fmla="*/ 664002 h 664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241" h="664001">
                    <a:moveTo>
                      <a:pt x="0" y="0"/>
                    </a:moveTo>
                    <a:lnTo>
                      <a:pt x="0" y="664002"/>
                    </a:lnTo>
                  </a:path>
                </a:pathLst>
              </a:custGeom>
              <a:ln w="6350" cap="flat">
                <a:solidFill>
                  <a:sysClr val="window" lastClr="FFFFFF">
                    <a:lumMod val="75000"/>
                  </a:sysClr>
                </a:solidFill>
                <a:prstDash val="dash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79" name="Freeform: Shape 1178">
                <a:extLst>
                  <a:ext uri="{FF2B5EF4-FFF2-40B4-BE49-F238E27FC236}">
                    <a16:creationId xmlns:a16="http://schemas.microsoft.com/office/drawing/2014/main" id="{62A97616-510A-4817-AF52-4E67BCFAB538}"/>
                  </a:ext>
                </a:extLst>
              </p:cNvPr>
              <p:cNvSpPr/>
              <p:nvPr/>
            </p:nvSpPr>
            <p:spPr>
              <a:xfrm>
                <a:off x="6327184" y="4664086"/>
                <a:ext cx="6241" cy="604984"/>
              </a:xfrm>
              <a:custGeom>
                <a:avLst/>
                <a:gdLst>
                  <a:gd name="connsiteX0" fmla="*/ 0 w 6241"/>
                  <a:gd name="connsiteY0" fmla="*/ 0 h 604984"/>
                  <a:gd name="connsiteX1" fmla="*/ 0 w 6241"/>
                  <a:gd name="connsiteY1" fmla="*/ 604984 h 604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241" h="604984">
                    <a:moveTo>
                      <a:pt x="0" y="0"/>
                    </a:moveTo>
                    <a:lnTo>
                      <a:pt x="0" y="604984"/>
                    </a:lnTo>
                  </a:path>
                </a:pathLst>
              </a:custGeom>
              <a:ln w="6350" cap="flat">
                <a:solidFill>
                  <a:sysClr val="window" lastClr="FFFFFF">
                    <a:lumMod val="75000"/>
                  </a:sysClr>
                </a:solidFill>
                <a:prstDash val="dash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80" name="Freeform: Shape 1179">
                <a:extLst>
                  <a:ext uri="{FF2B5EF4-FFF2-40B4-BE49-F238E27FC236}">
                    <a16:creationId xmlns:a16="http://schemas.microsoft.com/office/drawing/2014/main" id="{DBC72BB7-F8E2-F741-1D21-DBF661A8B292}"/>
                  </a:ext>
                </a:extLst>
              </p:cNvPr>
              <p:cNvSpPr/>
              <p:nvPr/>
            </p:nvSpPr>
            <p:spPr>
              <a:xfrm>
                <a:off x="1823463" y="4024934"/>
                <a:ext cx="5910962" cy="1244136"/>
              </a:xfrm>
              <a:custGeom>
                <a:avLst/>
                <a:gdLst>
                  <a:gd name="connsiteX0" fmla="*/ 5835502 w 5910962"/>
                  <a:gd name="connsiteY0" fmla="*/ 1244136 h 1244136"/>
                  <a:gd name="connsiteX1" fmla="*/ 5270945 w 5910962"/>
                  <a:gd name="connsiteY1" fmla="*/ 668047 h 1244136"/>
                  <a:gd name="connsiteX2" fmla="*/ 4501350 w 5910962"/>
                  <a:gd name="connsiteY2" fmla="*/ 668047 h 1244136"/>
                  <a:gd name="connsiteX3" fmla="*/ 3743115 w 5910962"/>
                  <a:gd name="connsiteY3" fmla="*/ 68408 h 1244136"/>
                  <a:gd name="connsiteX4" fmla="*/ 2958103 w 5910962"/>
                  <a:gd name="connsiteY4" fmla="*/ 603251 h 1244136"/>
                  <a:gd name="connsiteX5" fmla="*/ 2322579 w 5910962"/>
                  <a:gd name="connsiteY5" fmla="*/ 454659 h 1244136"/>
                  <a:gd name="connsiteX6" fmla="*/ 1662150 w 5910962"/>
                  <a:gd name="connsiteY6" fmla="*/ 609029 h 1244136"/>
                  <a:gd name="connsiteX7" fmla="*/ 782203 w 5910962"/>
                  <a:gd name="connsiteY7" fmla="*/ 609029 h 1244136"/>
                  <a:gd name="connsiteX8" fmla="*/ 81017 w 5910962"/>
                  <a:gd name="connsiteY8" fmla="*/ 1244136 h 1244136"/>
                  <a:gd name="connsiteX9" fmla="*/ 0 w 5910962"/>
                  <a:gd name="connsiteY9" fmla="*/ 1244136 h 1244136"/>
                  <a:gd name="connsiteX10" fmla="*/ 765038 w 5910962"/>
                  <a:gd name="connsiteY10" fmla="*/ 551240 h 1244136"/>
                  <a:gd name="connsiteX11" fmla="*/ 1657157 w 5910962"/>
                  <a:gd name="connsiteY11" fmla="*/ 551240 h 1244136"/>
                  <a:gd name="connsiteX12" fmla="*/ 2322641 w 5910962"/>
                  <a:gd name="connsiteY12" fmla="*/ 395714 h 1244136"/>
                  <a:gd name="connsiteX13" fmla="*/ 2949240 w 5910962"/>
                  <a:gd name="connsiteY13" fmla="*/ 542210 h 1244136"/>
                  <a:gd name="connsiteX14" fmla="*/ 3745112 w 5910962"/>
                  <a:gd name="connsiteY14" fmla="*/ 0 h 1244136"/>
                  <a:gd name="connsiteX15" fmla="*/ 4516767 w 5910962"/>
                  <a:gd name="connsiteY15" fmla="*/ 610258 h 1244136"/>
                  <a:gd name="connsiteX16" fmla="*/ 5289795 w 5910962"/>
                  <a:gd name="connsiteY16" fmla="*/ 610258 h 1244136"/>
                  <a:gd name="connsiteX17" fmla="*/ 5910963 w 5910962"/>
                  <a:gd name="connsiteY17" fmla="*/ 1244136 h 1244136"/>
                  <a:gd name="connsiteX18" fmla="*/ 5835502 w 5910962"/>
                  <a:gd name="connsiteY18" fmla="*/ 1244136 h 124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10962" h="1244136">
                    <a:moveTo>
                      <a:pt x="5835502" y="1244136"/>
                    </a:moveTo>
                    <a:lnTo>
                      <a:pt x="5270945" y="668047"/>
                    </a:lnTo>
                    <a:lnTo>
                      <a:pt x="4501350" y="668047"/>
                    </a:lnTo>
                    <a:lnTo>
                      <a:pt x="3743115" y="68408"/>
                    </a:lnTo>
                    <a:lnTo>
                      <a:pt x="2958103" y="603251"/>
                    </a:lnTo>
                    <a:lnTo>
                      <a:pt x="2322579" y="454659"/>
                    </a:lnTo>
                    <a:lnTo>
                      <a:pt x="1662150" y="609029"/>
                    </a:lnTo>
                    <a:lnTo>
                      <a:pt x="782203" y="609029"/>
                    </a:lnTo>
                    <a:lnTo>
                      <a:pt x="81017" y="1244136"/>
                    </a:lnTo>
                    <a:lnTo>
                      <a:pt x="0" y="1244136"/>
                    </a:lnTo>
                    <a:lnTo>
                      <a:pt x="765038" y="551240"/>
                    </a:lnTo>
                    <a:lnTo>
                      <a:pt x="1657157" y="551240"/>
                    </a:lnTo>
                    <a:lnTo>
                      <a:pt x="2322641" y="395714"/>
                    </a:lnTo>
                    <a:lnTo>
                      <a:pt x="2949240" y="542210"/>
                    </a:lnTo>
                    <a:lnTo>
                      <a:pt x="3745112" y="0"/>
                    </a:lnTo>
                    <a:lnTo>
                      <a:pt x="4516767" y="610258"/>
                    </a:lnTo>
                    <a:lnTo>
                      <a:pt x="5289795" y="610258"/>
                    </a:lnTo>
                    <a:lnTo>
                      <a:pt x="5910963" y="1244136"/>
                    </a:lnTo>
                    <a:lnTo>
                      <a:pt x="5835502" y="124413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00C9"/>
                  </a:gs>
                  <a:gs pos="72000">
                    <a:srgbClr val="D95776">
                      <a:lumMod val="50000"/>
                    </a:srgbClr>
                  </a:gs>
                  <a:gs pos="59000">
                    <a:srgbClr val="D95776">
                      <a:lumMod val="50000"/>
                    </a:srgbClr>
                  </a:gs>
                  <a:gs pos="52000">
                    <a:srgbClr val="D95776"/>
                  </a:gs>
                  <a:gs pos="31000">
                    <a:srgbClr val="D95776"/>
                  </a:gs>
                  <a:gs pos="18000">
                    <a:srgbClr val="0000C9"/>
                  </a:gs>
                  <a:gs pos="81000">
                    <a:srgbClr val="0000C9"/>
                  </a:gs>
                </a:gsLst>
                <a:lin ang="0" scaled="1"/>
                <a:tileRect/>
              </a:gradFill>
              <a:ln w="62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</p:grpSp>
        <p:grpSp>
          <p:nvGrpSpPr>
            <p:cNvPr id="935" name="Group 934">
              <a:extLst>
                <a:ext uri="{FF2B5EF4-FFF2-40B4-BE49-F238E27FC236}">
                  <a16:creationId xmlns:a16="http://schemas.microsoft.com/office/drawing/2014/main" id="{061029B2-11E3-E2EE-7A14-684CC66BA079}"/>
                </a:ext>
              </a:extLst>
            </p:cNvPr>
            <p:cNvGrpSpPr/>
            <p:nvPr/>
          </p:nvGrpSpPr>
          <p:grpSpPr>
            <a:xfrm>
              <a:off x="2583190" y="2865797"/>
              <a:ext cx="788626" cy="433481"/>
              <a:chOff x="3408711" y="2344292"/>
              <a:chExt cx="2331338" cy="1281457"/>
            </a:xfrm>
          </p:grpSpPr>
          <p:sp>
            <p:nvSpPr>
              <p:cNvPr id="1143" name="Freeform: Shape 1142">
                <a:extLst>
                  <a:ext uri="{FF2B5EF4-FFF2-40B4-BE49-F238E27FC236}">
                    <a16:creationId xmlns:a16="http://schemas.microsoft.com/office/drawing/2014/main" id="{78464961-5CD7-ADDF-B750-5100EFEC9374}"/>
                  </a:ext>
                </a:extLst>
              </p:cNvPr>
              <p:cNvSpPr/>
              <p:nvPr/>
            </p:nvSpPr>
            <p:spPr>
              <a:xfrm>
                <a:off x="4668011" y="3471576"/>
                <a:ext cx="213957" cy="154173"/>
              </a:xfrm>
              <a:custGeom>
                <a:avLst/>
                <a:gdLst>
                  <a:gd name="connsiteX0" fmla="*/ 96298 w 213957"/>
                  <a:gd name="connsiteY0" fmla="*/ 0 h 154173"/>
                  <a:gd name="connsiteX1" fmla="*/ 185166 w 213957"/>
                  <a:gd name="connsiteY1" fmla="*/ 30956 h 154173"/>
                  <a:gd name="connsiteX2" fmla="*/ 110109 w 213957"/>
                  <a:gd name="connsiteY2" fmla="*/ 142589 h 154173"/>
                  <a:gd name="connsiteX3" fmla="*/ 82010 w 213957"/>
                  <a:gd name="connsiteY3" fmla="*/ 118777 h 154173"/>
                  <a:gd name="connsiteX4" fmla="*/ 0 w 213957"/>
                  <a:gd name="connsiteY4" fmla="*/ 14288 h 154173"/>
                  <a:gd name="connsiteX5" fmla="*/ 96298 w 213957"/>
                  <a:gd name="connsiteY5" fmla="*/ 95 h 154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957" h="154173">
                    <a:moveTo>
                      <a:pt x="96298" y="0"/>
                    </a:moveTo>
                    <a:cubicBezTo>
                      <a:pt x="96298" y="0"/>
                      <a:pt x="147923" y="4286"/>
                      <a:pt x="185166" y="30956"/>
                    </a:cubicBezTo>
                    <a:cubicBezTo>
                      <a:pt x="255842" y="81439"/>
                      <a:pt x="183071" y="189643"/>
                      <a:pt x="110109" y="142589"/>
                    </a:cubicBezTo>
                    <a:cubicBezTo>
                      <a:pt x="101060" y="136779"/>
                      <a:pt x="91630" y="128968"/>
                      <a:pt x="82010" y="118777"/>
                    </a:cubicBezTo>
                    <a:lnTo>
                      <a:pt x="0" y="14288"/>
                    </a:lnTo>
                    <a:lnTo>
                      <a:pt x="96298" y="95"/>
                    </a:lnTo>
                    <a:close/>
                  </a:path>
                </a:pathLst>
              </a:custGeom>
              <a:solidFill>
                <a:srgbClr val="0095FF">
                  <a:lumMod val="20000"/>
                  <a:lumOff val="8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45" name="Freeform: Shape 1144">
                <a:extLst>
                  <a:ext uri="{FF2B5EF4-FFF2-40B4-BE49-F238E27FC236}">
                    <a16:creationId xmlns:a16="http://schemas.microsoft.com/office/drawing/2014/main" id="{F4AE42B1-3FFC-1C6A-E602-0267ED9866A1}"/>
                  </a:ext>
                </a:extLst>
              </p:cNvPr>
              <p:cNvSpPr/>
              <p:nvPr/>
            </p:nvSpPr>
            <p:spPr>
              <a:xfrm>
                <a:off x="4213430" y="3161100"/>
                <a:ext cx="130383" cy="148223"/>
              </a:xfrm>
              <a:custGeom>
                <a:avLst/>
                <a:gdLst>
                  <a:gd name="connsiteX0" fmla="*/ 20431 w 130383"/>
                  <a:gd name="connsiteY0" fmla="*/ 132263 h 148223"/>
                  <a:gd name="connsiteX1" fmla="*/ 119968 w 130383"/>
                  <a:gd name="connsiteY1" fmla="*/ 107593 h 148223"/>
                  <a:gd name="connsiteX2" fmla="*/ 95298 w 130383"/>
                  <a:gd name="connsiteY2" fmla="*/ 8057 h 148223"/>
                  <a:gd name="connsiteX3" fmla="*/ 13478 w 130383"/>
                  <a:gd name="connsiteY3" fmla="*/ 43490 h 148223"/>
                  <a:gd name="connsiteX4" fmla="*/ 20431 w 130383"/>
                  <a:gd name="connsiteY4" fmla="*/ 132358 h 14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83" h="148223">
                    <a:moveTo>
                      <a:pt x="20431" y="132263"/>
                    </a:moveTo>
                    <a:cubicBezTo>
                      <a:pt x="42910" y="165410"/>
                      <a:pt x="99298" y="141883"/>
                      <a:pt x="119968" y="107593"/>
                    </a:cubicBezTo>
                    <a:cubicBezTo>
                      <a:pt x="140637" y="73303"/>
                      <a:pt x="129588" y="28726"/>
                      <a:pt x="95298" y="8057"/>
                    </a:cubicBezTo>
                    <a:cubicBezTo>
                      <a:pt x="61008" y="-12612"/>
                      <a:pt x="34147" y="9105"/>
                      <a:pt x="13478" y="43490"/>
                    </a:cubicBezTo>
                    <a:cubicBezTo>
                      <a:pt x="-7191" y="77780"/>
                      <a:pt x="-3476" y="97211"/>
                      <a:pt x="20431" y="132358"/>
                    </a:cubicBezTo>
                    <a:close/>
                  </a:path>
                </a:pathLst>
              </a:custGeom>
              <a:solidFill>
                <a:srgbClr val="0095FF">
                  <a:lumMod val="20000"/>
                  <a:lumOff val="8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grpSp>
            <p:nvGrpSpPr>
              <p:cNvPr id="1152" name="Graphic 136">
                <a:extLst>
                  <a:ext uri="{FF2B5EF4-FFF2-40B4-BE49-F238E27FC236}">
                    <a16:creationId xmlns:a16="http://schemas.microsoft.com/office/drawing/2014/main" id="{C9FB7421-3732-2949-ECF8-4F73E6988577}"/>
                  </a:ext>
                </a:extLst>
              </p:cNvPr>
              <p:cNvGrpSpPr/>
              <p:nvPr/>
            </p:nvGrpSpPr>
            <p:grpSpPr>
              <a:xfrm>
                <a:off x="3408711" y="2344292"/>
                <a:ext cx="2331338" cy="1143012"/>
                <a:chOff x="3408711" y="2344292"/>
                <a:chExt cx="2331338" cy="1143012"/>
              </a:xfrm>
              <a:noFill/>
            </p:grpSpPr>
            <p:sp>
              <p:nvSpPr>
                <p:cNvPr id="1153" name="Freeform: Shape 1152">
                  <a:extLst>
                    <a:ext uri="{FF2B5EF4-FFF2-40B4-BE49-F238E27FC236}">
                      <a16:creationId xmlns:a16="http://schemas.microsoft.com/office/drawing/2014/main" id="{118CEA9A-9F9F-B015-4F13-C1AA0B14B8B0}"/>
                    </a:ext>
                  </a:extLst>
                </p:cNvPr>
                <p:cNvSpPr/>
                <p:nvPr/>
              </p:nvSpPr>
              <p:spPr>
                <a:xfrm>
                  <a:off x="5434774" y="2681192"/>
                  <a:ext cx="152492" cy="65770"/>
                </a:xfrm>
                <a:custGeom>
                  <a:avLst/>
                  <a:gdLst>
                    <a:gd name="connsiteX0" fmla="*/ 152019 w 152492"/>
                    <a:gd name="connsiteY0" fmla="*/ 0 h 65770"/>
                    <a:gd name="connsiteX1" fmla="*/ 0 w 152492"/>
                    <a:gd name="connsiteY1" fmla="*/ 61436 h 65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2492" h="65770">
                      <a:moveTo>
                        <a:pt x="152019" y="0"/>
                      </a:moveTo>
                      <a:cubicBezTo>
                        <a:pt x="152019" y="0"/>
                        <a:pt x="168974" y="85725"/>
                        <a:pt x="0" y="61436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54" name="Freeform: Shape 1153">
                  <a:extLst>
                    <a:ext uri="{FF2B5EF4-FFF2-40B4-BE49-F238E27FC236}">
                      <a16:creationId xmlns:a16="http://schemas.microsoft.com/office/drawing/2014/main" id="{1B775BD3-DF93-9D95-2874-FADF8FB856C9}"/>
                    </a:ext>
                  </a:extLst>
                </p:cNvPr>
                <p:cNvSpPr/>
                <p:nvPr/>
              </p:nvSpPr>
              <p:spPr>
                <a:xfrm>
                  <a:off x="5451061" y="2575941"/>
                  <a:ext cx="12762" cy="57626"/>
                </a:xfrm>
                <a:custGeom>
                  <a:avLst/>
                  <a:gdLst>
                    <a:gd name="connsiteX0" fmla="*/ 5620 w 12762"/>
                    <a:gd name="connsiteY0" fmla="*/ 0 h 57626"/>
                    <a:gd name="connsiteX1" fmla="*/ 0 w 12762"/>
                    <a:gd name="connsiteY1" fmla="*/ 57626 h 5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762" h="57626">
                      <a:moveTo>
                        <a:pt x="5620" y="0"/>
                      </a:moveTo>
                      <a:cubicBezTo>
                        <a:pt x="5620" y="0"/>
                        <a:pt x="24956" y="47149"/>
                        <a:pt x="0" y="57626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55" name="Freeform: Shape 1154">
                  <a:extLst>
                    <a:ext uri="{FF2B5EF4-FFF2-40B4-BE49-F238E27FC236}">
                      <a16:creationId xmlns:a16="http://schemas.microsoft.com/office/drawing/2014/main" id="{E8591A1B-43A1-D3CD-1A4E-48809972E2E3}"/>
                    </a:ext>
                  </a:extLst>
                </p:cNvPr>
                <p:cNvSpPr/>
                <p:nvPr/>
              </p:nvSpPr>
              <p:spPr>
                <a:xfrm>
                  <a:off x="5308758" y="2484786"/>
                  <a:ext cx="11894" cy="72580"/>
                </a:xfrm>
                <a:custGeom>
                  <a:avLst/>
                  <a:gdLst>
                    <a:gd name="connsiteX0" fmla="*/ 0 w 11894"/>
                    <a:gd name="connsiteY0" fmla="*/ 0 h 72580"/>
                    <a:gd name="connsiteX1" fmla="*/ 5524 w 11894"/>
                    <a:gd name="connsiteY1" fmla="*/ 72580 h 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894" h="72580">
                      <a:moveTo>
                        <a:pt x="0" y="0"/>
                      </a:moveTo>
                      <a:cubicBezTo>
                        <a:pt x="0" y="0"/>
                        <a:pt x="22574" y="40576"/>
                        <a:pt x="5524" y="7258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56" name="Freeform: Shape 1155">
                  <a:extLst>
                    <a:ext uri="{FF2B5EF4-FFF2-40B4-BE49-F238E27FC236}">
                      <a16:creationId xmlns:a16="http://schemas.microsoft.com/office/drawing/2014/main" id="{30F407E1-A8B2-C221-068E-7F320A48BDF5}"/>
                    </a:ext>
                  </a:extLst>
                </p:cNvPr>
                <p:cNvSpPr/>
                <p:nvPr/>
              </p:nvSpPr>
              <p:spPr>
                <a:xfrm>
                  <a:off x="5004720" y="2396013"/>
                  <a:ext cx="111823" cy="72294"/>
                </a:xfrm>
                <a:custGeom>
                  <a:avLst/>
                  <a:gdLst>
                    <a:gd name="connsiteX0" fmla="*/ 111824 w 111823"/>
                    <a:gd name="connsiteY0" fmla="*/ 0 h 72294"/>
                    <a:gd name="connsiteX1" fmla="*/ 0 w 111823"/>
                    <a:gd name="connsiteY1" fmla="*/ 72295 h 72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1823" h="72294">
                      <a:moveTo>
                        <a:pt x="111824" y="0"/>
                      </a:moveTo>
                      <a:cubicBezTo>
                        <a:pt x="111824" y="0"/>
                        <a:pt x="20003" y="10763"/>
                        <a:pt x="0" y="7229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57" name="Freeform: Shape 1156">
                  <a:extLst>
                    <a:ext uri="{FF2B5EF4-FFF2-40B4-BE49-F238E27FC236}">
                      <a16:creationId xmlns:a16="http://schemas.microsoft.com/office/drawing/2014/main" id="{2326F130-87A8-5CD3-3F16-36D999BE167B}"/>
                    </a:ext>
                  </a:extLst>
                </p:cNvPr>
                <p:cNvSpPr/>
                <p:nvPr/>
              </p:nvSpPr>
              <p:spPr>
                <a:xfrm>
                  <a:off x="4825174" y="2344292"/>
                  <a:ext cx="66865" cy="208216"/>
                </a:xfrm>
                <a:custGeom>
                  <a:avLst/>
                  <a:gdLst>
                    <a:gd name="connsiteX0" fmla="*/ 0 w 66865"/>
                    <a:gd name="connsiteY0" fmla="*/ 0 h 208216"/>
                    <a:gd name="connsiteX1" fmla="*/ 18574 w 66865"/>
                    <a:gd name="connsiteY1" fmla="*/ 100394 h 208216"/>
                    <a:gd name="connsiteX2" fmla="*/ 66866 w 66865"/>
                    <a:gd name="connsiteY2" fmla="*/ 208217 h 2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865" h="208216">
                      <a:moveTo>
                        <a:pt x="0" y="0"/>
                      </a:moveTo>
                      <a:cubicBezTo>
                        <a:pt x="0" y="0"/>
                        <a:pt x="33242" y="44482"/>
                        <a:pt x="18574" y="100394"/>
                      </a:cubicBezTo>
                      <a:cubicBezTo>
                        <a:pt x="4000" y="156305"/>
                        <a:pt x="66866" y="208217"/>
                        <a:pt x="66866" y="20821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59" name="Freeform: Shape 1158">
                  <a:extLst>
                    <a:ext uri="{FF2B5EF4-FFF2-40B4-BE49-F238E27FC236}">
                      <a16:creationId xmlns:a16="http://schemas.microsoft.com/office/drawing/2014/main" id="{2F35F97B-9404-CB10-FF24-7D1191189F9A}"/>
                    </a:ext>
                  </a:extLst>
                </p:cNvPr>
                <p:cNvSpPr/>
                <p:nvPr/>
              </p:nvSpPr>
              <p:spPr>
                <a:xfrm>
                  <a:off x="4303516" y="2393537"/>
                  <a:ext cx="62933" cy="156210"/>
                </a:xfrm>
                <a:custGeom>
                  <a:avLst/>
                  <a:gdLst>
                    <a:gd name="connsiteX0" fmla="*/ 19500 w 62933"/>
                    <a:gd name="connsiteY0" fmla="*/ 0 h 156210"/>
                    <a:gd name="connsiteX1" fmla="*/ 62934 w 62933"/>
                    <a:gd name="connsiteY1" fmla="*/ 156210 h 15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2933" h="156210">
                      <a:moveTo>
                        <a:pt x="19500" y="0"/>
                      </a:moveTo>
                      <a:cubicBezTo>
                        <a:pt x="19500" y="0"/>
                        <a:pt x="-45937" y="92297"/>
                        <a:pt x="62934" y="15621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60" name="Freeform: Shape 1159">
                  <a:extLst>
                    <a:ext uri="{FF2B5EF4-FFF2-40B4-BE49-F238E27FC236}">
                      <a16:creationId xmlns:a16="http://schemas.microsoft.com/office/drawing/2014/main" id="{49692227-4818-B4AB-A717-1419694F977F}"/>
                    </a:ext>
                  </a:extLst>
                </p:cNvPr>
                <p:cNvSpPr/>
                <p:nvPr/>
              </p:nvSpPr>
              <p:spPr>
                <a:xfrm>
                  <a:off x="4031733" y="2499550"/>
                  <a:ext cx="24773" cy="57816"/>
                </a:xfrm>
                <a:custGeom>
                  <a:avLst/>
                  <a:gdLst>
                    <a:gd name="connsiteX0" fmla="*/ 24773 w 24773"/>
                    <a:gd name="connsiteY0" fmla="*/ 0 h 57816"/>
                    <a:gd name="connsiteX1" fmla="*/ 2199 w 24773"/>
                    <a:gd name="connsiteY1" fmla="*/ 57817 h 57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4773" h="57816">
                      <a:moveTo>
                        <a:pt x="24773" y="0"/>
                      </a:moveTo>
                      <a:cubicBezTo>
                        <a:pt x="24773" y="0"/>
                        <a:pt x="-8755" y="25813"/>
                        <a:pt x="2199" y="5781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61" name="Freeform: Shape 1160">
                  <a:extLst>
                    <a:ext uri="{FF2B5EF4-FFF2-40B4-BE49-F238E27FC236}">
                      <a16:creationId xmlns:a16="http://schemas.microsoft.com/office/drawing/2014/main" id="{D5567399-44BC-D7FC-B9C8-17F71600405C}"/>
                    </a:ext>
                  </a:extLst>
                </p:cNvPr>
                <p:cNvSpPr/>
                <p:nvPr/>
              </p:nvSpPr>
              <p:spPr>
                <a:xfrm>
                  <a:off x="3894200" y="2610421"/>
                  <a:ext cx="39894" cy="101536"/>
                </a:xfrm>
                <a:custGeom>
                  <a:avLst/>
                  <a:gdLst>
                    <a:gd name="connsiteX0" fmla="*/ 0 w 39894"/>
                    <a:gd name="connsiteY0" fmla="*/ 0 h 101536"/>
                    <a:gd name="connsiteX1" fmla="*/ 30290 w 39894"/>
                    <a:gd name="connsiteY1" fmla="*/ 55531 h 101536"/>
                    <a:gd name="connsiteX2" fmla="*/ 12954 w 39894"/>
                    <a:gd name="connsiteY2" fmla="*/ 101537 h 101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894" h="101536">
                      <a:moveTo>
                        <a:pt x="0" y="0"/>
                      </a:moveTo>
                      <a:cubicBezTo>
                        <a:pt x="0" y="0"/>
                        <a:pt x="1143" y="34862"/>
                        <a:pt x="30290" y="55531"/>
                      </a:cubicBezTo>
                      <a:cubicBezTo>
                        <a:pt x="59436" y="76200"/>
                        <a:pt x="12954" y="101537"/>
                        <a:pt x="12954" y="10153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62" name="Freeform: Shape 1161">
                  <a:extLst>
                    <a:ext uri="{FF2B5EF4-FFF2-40B4-BE49-F238E27FC236}">
                      <a16:creationId xmlns:a16="http://schemas.microsoft.com/office/drawing/2014/main" id="{40A8017C-EFF9-A486-2053-B034353DEBF1}"/>
                    </a:ext>
                  </a:extLst>
                </p:cNvPr>
                <p:cNvSpPr/>
                <p:nvPr/>
              </p:nvSpPr>
              <p:spPr>
                <a:xfrm>
                  <a:off x="3658170" y="2817494"/>
                  <a:ext cx="39612" cy="140874"/>
                </a:xfrm>
                <a:custGeom>
                  <a:avLst/>
                  <a:gdLst>
                    <a:gd name="connsiteX0" fmla="*/ 21622 w 39612"/>
                    <a:gd name="connsiteY0" fmla="*/ 0 h 140874"/>
                    <a:gd name="connsiteX1" fmla="*/ 37719 w 39612"/>
                    <a:gd name="connsiteY1" fmla="*/ 94107 h 140874"/>
                    <a:gd name="connsiteX2" fmla="*/ 0 w 39612"/>
                    <a:gd name="connsiteY2" fmla="*/ 140875 h 140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612" h="140874">
                      <a:moveTo>
                        <a:pt x="21622" y="0"/>
                      </a:moveTo>
                      <a:cubicBezTo>
                        <a:pt x="21622" y="0"/>
                        <a:pt x="25622" y="55245"/>
                        <a:pt x="37719" y="94107"/>
                      </a:cubicBezTo>
                      <a:cubicBezTo>
                        <a:pt x="49816" y="132969"/>
                        <a:pt x="0" y="140875"/>
                        <a:pt x="0" y="14087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63" name="Freeform: Shape 1162">
                  <a:extLst>
                    <a:ext uri="{FF2B5EF4-FFF2-40B4-BE49-F238E27FC236}">
                      <a16:creationId xmlns:a16="http://schemas.microsoft.com/office/drawing/2014/main" id="{8988469D-72C3-24FC-E82C-F4AE596E8837}"/>
                    </a:ext>
                  </a:extLst>
                </p:cNvPr>
                <p:cNvSpPr/>
                <p:nvPr/>
              </p:nvSpPr>
              <p:spPr>
                <a:xfrm>
                  <a:off x="3536822" y="3021996"/>
                  <a:ext cx="54673" cy="104775"/>
                </a:xfrm>
                <a:custGeom>
                  <a:avLst/>
                  <a:gdLst>
                    <a:gd name="connsiteX0" fmla="*/ 0 w 54673"/>
                    <a:gd name="connsiteY0" fmla="*/ 0 h 104775"/>
                    <a:gd name="connsiteX1" fmla="*/ 54673 w 54673"/>
                    <a:gd name="connsiteY1" fmla="*/ 10477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673" h="104775">
                      <a:moveTo>
                        <a:pt x="0" y="0"/>
                      </a:moveTo>
                      <a:cubicBezTo>
                        <a:pt x="0" y="0"/>
                        <a:pt x="1333" y="57341"/>
                        <a:pt x="54673" y="10477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64" name="Freeform: Shape 1163">
                  <a:extLst>
                    <a:ext uri="{FF2B5EF4-FFF2-40B4-BE49-F238E27FC236}">
                      <a16:creationId xmlns:a16="http://schemas.microsoft.com/office/drawing/2014/main" id="{7C4142C2-7ED8-5FBD-168C-A823398D24EC}"/>
                    </a:ext>
                  </a:extLst>
                </p:cNvPr>
                <p:cNvSpPr/>
                <p:nvPr/>
              </p:nvSpPr>
              <p:spPr>
                <a:xfrm>
                  <a:off x="3408711" y="3435191"/>
                  <a:ext cx="132778" cy="52113"/>
                </a:xfrm>
                <a:custGeom>
                  <a:avLst/>
                  <a:gdLst>
                    <a:gd name="connsiteX0" fmla="*/ 0 w 132778"/>
                    <a:gd name="connsiteY0" fmla="*/ 30385 h 52113"/>
                    <a:gd name="connsiteX1" fmla="*/ 132779 w 132778"/>
                    <a:gd name="connsiteY1" fmla="*/ 0 h 52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2778" h="52113">
                      <a:moveTo>
                        <a:pt x="0" y="30385"/>
                      </a:moveTo>
                      <a:cubicBezTo>
                        <a:pt x="0" y="30385"/>
                        <a:pt x="42767" y="95631"/>
                        <a:pt x="132779" y="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65" name="Freeform: Shape 1164">
                  <a:extLst>
                    <a:ext uri="{FF2B5EF4-FFF2-40B4-BE49-F238E27FC236}">
                      <a16:creationId xmlns:a16="http://schemas.microsoft.com/office/drawing/2014/main" id="{6FF1D5B7-23B5-526A-A5BD-6A66B39C2AD9}"/>
                    </a:ext>
                  </a:extLst>
                </p:cNvPr>
                <p:cNvSpPr/>
                <p:nvPr/>
              </p:nvSpPr>
              <p:spPr>
                <a:xfrm>
                  <a:off x="3753325" y="2966929"/>
                  <a:ext cx="442930" cy="76679"/>
                </a:xfrm>
                <a:custGeom>
                  <a:avLst/>
                  <a:gdLst>
                    <a:gd name="connsiteX0" fmla="*/ 442913 w 442930"/>
                    <a:gd name="connsiteY0" fmla="*/ 13 h 76679"/>
                    <a:gd name="connsiteX1" fmla="*/ 0 w 442930"/>
                    <a:gd name="connsiteY1" fmla="*/ 13 h 76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2930" h="76679">
                      <a:moveTo>
                        <a:pt x="442913" y="13"/>
                      </a:moveTo>
                      <a:cubicBezTo>
                        <a:pt x="445389" y="-1702"/>
                        <a:pt x="186309" y="173368"/>
                        <a:pt x="0" y="13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66" name="Freeform: Shape 1165">
                  <a:extLst>
                    <a:ext uri="{FF2B5EF4-FFF2-40B4-BE49-F238E27FC236}">
                      <a16:creationId xmlns:a16="http://schemas.microsoft.com/office/drawing/2014/main" id="{77ACBDC2-30BD-72F5-7189-CFCC94AE7562}"/>
                    </a:ext>
                  </a:extLst>
                </p:cNvPr>
                <p:cNvSpPr/>
                <p:nvPr/>
              </p:nvSpPr>
              <p:spPr>
                <a:xfrm>
                  <a:off x="3729853" y="3037331"/>
                  <a:ext cx="158345" cy="102774"/>
                </a:xfrm>
                <a:custGeom>
                  <a:avLst/>
                  <a:gdLst>
                    <a:gd name="connsiteX0" fmla="*/ 158346 w 158345"/>
                    <a:gd name="connsiteY0" fmla="*/ 0 h 102774"/>
                    <a:gd name="connsiteX1" fmla="*/ 231 w 158345"/>
                    <a:gd name="connsiteY1" fmla="*/ 102775 h 10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8345" h="102774">
                      <a:moveTo>
                        <a:pt x="158346" y="0"/>
                      </a:moveTo>
                      <a:cubicBezTo>
                        <a:pt x="158346" y="0"/>
                        <a:pt x="-7008" y="6763"/>
                        <a:pt x="231" y="10277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68" name="Freeform: Shape 1167">
                  <a:extLst>
                    <a:ext uri="{FF2B5EF4-FFF2-40B4-BE49-F238E27FC236}">
                      <a16:creationId xmlns:a16="http://schemas.microsoft.com/office/drawing/2014/main" id="{9BAB16FD-FE74-B917-544C-8771F3B9CA99}"/>
                    </a:ext>
                  </a:extLst>
                </p:cNvPr>
                <p:cNvSpPr/>
                <p:nvPr/>
              </p:nvSpPr>
              <p:spPr>
                <a:xfrm>
                  <a:off x="3985259" y="2732311"/>
                  <a:ext cx="100774" cy="44321"/>
                </a:xfrm>
                <a:custGeom>
                  <a:avLst/>
                  <a:gdLst>
                    <a:gd name="connsiteX0" fmla="*/ 100775 w 100774"/>
                    <a:gd name="connsiteY0" fmla="*/ 2983 h 44321"/>
                    <a:gd name="connsiteX1" fmla="*/ 0 w 100774"/>
                    <a:gd name="connsiteY1" fmla="*/ 44321 h 44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774" h="44321">
                      <a:moveTo>
                        <a:pt x="100775" y="2983"/>
                      </a:moveTo>
                      <a:cubicBezTo>
                        <a:pt x="100775" y="2983"/>
                        <a:pt x="7334" y="-16543"/>
                        <a:pt x="0" y="44321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70" name="Freeform: Shape 1169">
                  <a:extLst>
                    <a:ext uri="{FF2B5EF4-FFF2-40B4-BE49-F238E27FC236}">
                      <a16:creationId xmlns:a16="http://schemas.microsoft.com/office/drawing/2014/main" id="{C23BEF26-97B3-EDCE-C9C0-EBCECECEB9B6}"/>
                    </a:ext>
                  </a:extLst>
                </p:cNvPr>
                <p:cNvSpPr/>
                <p:nvPr/>
              </p:nvSpPr>
              <p:spPr>
                <a:xfrm>
                  <a:off x="5606224" y="2812541"/>
                  <a:ext cx="84582" cy="88487"/>
                </a:xfrm>
                <a:custGeom>
                  <a:avLst/>
                  <a:gdLst>
                    <a:gd name="connsiteX0" fmla="*/ 84582 w 84582"/>
                    <a:gd name="connsiteY0" fmla="*/ 0 h 88487"/>
                    <a:gd name="connsiteX1" fmla="*/ 0 w 84582"/>
                    <a:gd name="connsiteY1" fmla="*/ 88487 h 88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4582" h="88487">
                      <a:moveTo>
                        <a:pt x="84582" y="0"/>
                      </a:moveTo>
                      <a:cubicBezTo>
                        <a:pt x="84582" y="0"/>
                        <a:pt x="82677" y="71914"/>
                        <a:pt x="0" y="8848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71" name="Freeform: Shape 1170">
                  <a:extLst>
                    <a:ext uri="{FF2B5EF4-FFF2-40B4-BE49-F238E27FC236}">
                      <a16:creationId xmlns:a16="http://schemas.microsoft.com/office/drawing/2014/main" id="{D3FC2DD3-59CB-8946-E245-20498BD33EDE}"/>
                    </a:ext>
                  </a:extLst>
                </p:cNvPr>
                <p:cNvSpPr/>
                <p:nvPr/>
              </p:nvSpPr>
              <p:spPr>
                <a:xfrm>
                  <a:off x="5523166" y="2904184"/>
                  <a:ext cx="123158" cy="62758"/>
                </a:xfrm>
                <a:custGeom>
                  <a:avLst/>
                  <a:gdLst>
                    <a:gd name="connsiteX0" fmla="*/ 123158 w 123158"/>
                    <a:gd name="connsiteY0" fmla="*/ 15324 h 62758"/>
                    <a:gd name="connsiteX1" fmla="*/ 0 w 123158"/>
                    <a:gd name="connsiteY1" fmla="*/ 62758 h 6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3158" h="62758">
                      <a:moveTo>
                        <a:pt x="123158" y="15324"/>
                      </a:moveTo>
                      <a:cubicBezTo>
                        <a:pt x="123158" y="15324"/>
                        <a:pt x="60388" y="-41160"/>
                        <a:pt x="0" y="62758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73" name="Freeform: Shape 1172">
                  <a:extLst>
                    <a:ext uri="{FF2B5EF4-FFF2-40B4-BE49-F238E27FC236}">
                      <a16:creationId xmlns:a16="http://schemas.microsoft.com/office/drawing/2014/main" id="{41D5336B-71BF-A63A-E69E-71BF2EA7DAF6}"/>
                    </a:ext>
                  </a:extLst>
                </p:cNvPr>
                <p:cNvSpPr/>
                <p:nvPr/>
              </p:nvSpPr>
              <p:spPr>
                <a:xfrm>
                  <a:off x="5588602" y="3229243"/>
                  <a:ext cx="151447" cy="29664"/>
                </a:xfrm>
                <a:custGeom>
                  <a:avLst/>
                  <a:gdLst>
                    <a:gd name="connsiteX0" fmla="*/ 151448 w 151447"/>
                    <a:gd name="connsiteY0" fmla="*/ 9638 h 29664"/>
                    <a:gd name="connsiteX1" fmla="*/ 64961 w 151447"/>
                    <a:gd name="connsiteY1" fmla="*/ 16686 h 29664"/>
                    <a:gd name="connsiteX2" fmla="*/ 0 w 151447"/>
                    <a:gd name="connsiteY2" fmla="*/ 9638 h 29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1447" h="29664">
                      <a:moveTo>
                        <a:pt x="151448" y="9638"/>
                      </a:moveTo>
                      <a:cubicBezTo>
                        <a:pt x="151448" y="9638"/>
                        <a:pt x="124587" y="49548"/>
                        <a:pt x="64961" y="16686"/>
                      </a:cubicBezTo>
                      <a:cubicBezTo>
                        <a:pt x="5334" y="-16175"/>
                        <a:pt x="0" y="9638"/>
                        <a:pt x="0" y="9638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74" name="Freeform: Shape 1173">
                  <a:extLst>
                    <a:ext uri="{FF2B5EF4-FFF2-40B4-BE49-F238E27FC236}">
                      <a16:creationId xmlns:a16="http://schemas.microsoft.com/office/drawing/2014/main" id="{C5C38496-910C-4A16-959A-B68675BBB150}"/>
                    </a:ext>
                  </a:extLst>
                </p:cNvPr>
                <p:cNvSpPr/>
                <p:nvPr/>
              </p:nvSpPr>
              <p:spPr>
                <a:xfrm>
                  <a:off x="4986622" y="3229260"/>
                  <a:ext cx="254793" cy="79214"/>
                </a:xfrm>
                <a:custGeom>
                  <a:avLst/>
                  <a:gdLst>
                    <a:gd name="connsiteX0" fmla="*/ 254794 w 254793"/>
                    <a:gd name="connsiteY0" fmla="*/ 70199 h 79214"/>
                    <a:gd name="connsiteX1" fmla="*/ 0 w 254793"/>
                    <a:gd name="connsiteY1" fmla="*/ 0 h 79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54793" h="79214">
                      <a:moveTo>
                        <a:pt x="254794" y="70199"/>
                      </a:moveTo>
                      <a:cubicBezTo>
                        <a:pt x="254794" y="70199"/>
                        <a:pt x="96203" y="116300"/>
                        <a:pt x="0" y="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</p:grpSp>
        </p:grpSp>
        <p:grpSp>
          <p:nvGrpSpPr>
            <p:cNvPr id="936" name="Group 935">
              <a:extLst>
                <a:ext uri="{FF2B5EF4-FFF2-40B4-BE49-F238E27FC236}">
                  <a16:creationId xmlns:a16="http://schemas.microsoft.com/office/drawing/2014/main" id="{AEA3ECE3-23F1-7512-F206-BFA75C97D63D}"/>
                </a:ext>
              </a:extLst>
            </p:cNvPr>
            <p:cNvGrpSpPr/>
            <p:nvPr/>
          </p:nvGrpSpPr>
          <p:grpSpPr>
            <a:xfrm>
              <a:off x="9027866" y="2935702"/>
              <a:ext cx="814105" cy="759125"/>
              <a:chOff x="6754185" y="4099151"/>
              <a:chExt cx="553262" cy="515898"/>
            </a:xfrm>
          </p:grpSpPr>
          <p:sp>
            <p:nvSpPr>
              <p:cNvPr id="1101" name="Freeform: Shape 1100">
                <a:extLst>
                  <a:ext uri="{FF2B5EF4-FFF2-40B4-BE49-F238E27FC236}">
                    <a16:creationId xmlns:a16="http://schemas.microsoft.com/office/drawing/2014/main" id="{38B9E222-54CA-E69C-1910-89C1CD781662}"/>
                  </a:ext>
                </a:extLst>
              </p:cNvPr>
              <p:cNvSpPr/>
              <p:nvPr/>
            </p:nvSpPr>
            <p:spPr>
              <a:xfrm>
                <a:off x="6923637" y="4317329"/>
                <a:ext cx="152156" cy="297720"/>
              </a:xfrm>
              <a:custGeom>
                <a:avLst/>
                <a:gdLst>
                  <a:gd name="connsiteX0" fmla="*/ 98965 w 661870"/>
                  <a:gd name="connsiteY0" fmla="*/ 1065510 h 1295062"/>
                  <a:gd name="connsiteX1" fmla="*/ 59341 w 661870"/>
                  <a:gd name="connsiteY1" fmla="*/ 1295062 h 1295062"/>
                  <a:gd name="connsiteX2" fmla="*/ 395002 w 661870"/>
                  <a:gd name="connsiteY2" fmla="*/ 1295062 h 1295062"/>
                  <a:gd name="connsiteX3" fmla="*/ 424434 w 661870"/>
                  <a:gd name="connsiteY3" fmla="*/ 1184287 h 1295062"/>
                  <a:gd name="connsiteX4" fmla="*/ 473583 w 661870"/>
                  <a:gd name="connsiteY4" fmla="*/ 1005693 h 1295062"/>
                  <a:gd name="connsiteX5" fmla="*/ 557212 w 661870"/>
                  <a:gd name="connsiteY5" fmla="*/ 859484 h 1295062"/>
                  <a:gd name="connsiteX6" fmla="*/ 610457 w 661870"/>
                  <a:gd name="connsiteY6" fmla="*/ 328370 h 1295062"/>
                  <a:gd name="connsiteX7" fmla="*/ 573405 w 661870"/>
                  <a:gd name="connsiteY7" fmla="*/ 235215 h 1295062"/>
                  <a:gd name="connsiteX8" fmla="*/ 522446 w 661870"/>
                  <a:gd name="connsiteY8" fmla="*/ 129202 h 1295062"/>
                  <a:gd name="connsiteX9" fmla="*/ 0 w 661870"/>
                  <a:gd name="connsiteY9" fmla="*/ 179113 h 1295062"/>
                  <a:gd name="connsiteX10" fmla="*/ 150304 w 661870"/>
                  <a:gd name="connsiteY10" fmla="*/ 826623 h 1295062"/>
                  <a:gd name="connsiteX11" fmla="*/ 98965 w 661870"/>
                  <a:gd name="connsiteY11" fmla="*/ 1065510 h 129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1870" h="1295062">
                    <a:moveTo>
                      <a:pt x="98965" y="1065510"/>
                    </a:moveTo>
                    <a:cubicBezTo>
                      <a:pt x="82582" y="1141519"/>
                      <a:pt x="69342" y="1218100"/>
                      <a:pt x="59341" y="1295062"/>
                    </a:cubicBezTo>
                    <a:lnTo>
                      <a:pt x="395002" y="1295062"/>
                    </a:lnTo>
                    <a:cubicBezTo>
                      <a:pt x="403193" y="1257820"/>
                      <a:pt x="413004" y="1220863"/>
                      <a:pt x="424434" y="1184287"/>
                    </a:cubicBezTo>
                    <a:cubicBezTo>
                      <a:pt x="442055" y="1127994"/>
                      <a:pt x="461010" y="1062557"/>
                      <a:pt x="473583" y="1005693"/>
                    </a:cubicBezTo>
                    <a:cubicBezTo>
                      <a:pt x="485965" y="949591"/>
                      <a:pt x="514922" y="898346"/>
                      <a:pt x="557212" y="859484"/>
                    </a:cubicBezTo>
                    <a:cubicBezTo>
                      <a:pt x="630269" y="792333"/>
                      <a:pt x="720661" y="639933"/>
                      <a:pt x="610457" y="328370"/>
                    </a:cubicBezTo>
                    <a:cubicBezTo>
                      <a:pt x="606647" y="317511"/>
                      <a:pt x="587978" y="258456"/>
                      <a:pt x="573405" y="235215"/>
                    </a:cubicBezTo>
                    <a:cubicBezTo>
                      <a:pt x="558641" y="201497"/>
                      <a:pt x="541687" y="166254"/>
                      <a:pt x="522446" y="129202"/>
                    </a:cubicBezTo>
                    <a:cubicBezTo>
                      <a:pt x="522446" y="129202"/>
                      <a:pt x="56674" y="-192362"/>
                      <a:pt x="0" y="179113"/>
                    </a:cubicBezTo>
                    <a:cubicBezTo>
                      <a:pt x="0" y="179113"/>
                      <a:pt x="103537" y="720705"/>
                      <a:pt x="150304" y="826623"/>
                    </a:cubicBezTo>
                    <a:lnTo>
                      <a:pt x="98965" y="1065510"/>
                    </a:lnTo>
                    <a:close/>
                  </a:path>
                </a:pathLst>
              </a:custGeom>
              <a:solidFill>
                <a:srgbClr val="000483">
                  <a:lumMod val="40000"/>
                  <a:lumOff val="6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02" name="Freeform: Shape 1101">
                <a:extLst>
                  <a:ext uri="{FF2B5EF4-FFF2-40B4-BE49-F238E27FC236}">
                    <a16:creationId xmlns:a16="http://schemas.microsoft.com/office/drawing/2014/main" id="{B7F5161D-489C-A3DF-79D2-4B46B4D0A548}"/>
                  </a:ext>
                </a:extLst>
              </p:cNvPr>
              <p:cNvSpPr/>
              <p:nvPr/>
            </p:nvSpPr>
            <p:spPr>
              <a:xfrm>
                <a:off x="6754185" y="4099151"/>
                <a:ext cx="553262" cy="330883"/>
              </a:xfrm>
              <a:custGeom>
                <a:avLst/>
                <a:gdLst>
                  <a:gd name="connsiteX0" fmla="*/ 2372930 w 2406654"/>
                  <a:gd name="connsiteY0" fmla="*/ 933865 h 1439321"/>
                  <a:gd name="connsiteX1" fmla="*/ 2157665 w 2406654"/>
                  <a:gd name="connsiteY1" fmla="*/ 1261144 h 1439321"/>
                  <a:gd name="connsiteX2" fmla="*/ 1973737 w 2406654"/>
                  <a:gd name="connsiteY2" fmla="*/ 1324676 h 1439321"/>
                  <a:gd name="connsiteX3" fmla="*/ 1918301 w 2406654"/>
                  <a:gd name="connsiteY3" fmla="*/ 1323914 h 1439321"/>
                  <a:gd name="connsiteX4" fmla="*/ 1604357 w 2406654"/>
                  <a:gd name="connsiteY4" fmla="*/ 1398590 h 1439321"/>
                  <a:gd name="connsiteX5" fmla="*/ 1326418 w 2406654"/>
                  <a:gd name="connsiteY5" fmla="*/ 1357823 h 1439321"/>
                  <a:gd name="connsiteX6" fmla="*/ 1317464 w 2406654"/>
                  <a:gd name="connsiteY6" fmla="*/ 1337725 h 1439321"/>
                  <a:gd name="connsiteX7" fmla="*/ 1266029 w 2406654"/>
                  <a:gd name="connsiteY7" fmla="*/ 1145129 h 1439321"/>
                  <a:gd name="connsiteX8" fmla="*/ 1564638 w 2406654"/>
                  <a:gd name="connsiteY8" fmla="*/ 1110934 h 1439321"/>
                  <a:gd name="connsiteX9" fmla="*/ 1502916 w 2406654"/>
                  <a:gd name="connsiteY9" fmla="*/ 943675 h 1439321"/>
                  <a:gd name="connsiteX10" fmla="*/ 1579307 w 2406654"/>
                  <a:gd name="connsiteY10" fmla="*/ 854998 h 1439321"/>
                  <a:gd name="connsiteX11" fmla="*/ 1604738 w 2406654"/>
                  <a:gd name="connsiteY11" fmla="*/ 518384 h 1439321"/>
                  <a:gd name="connsiteX12" fmla="*/ 851692 w 2406654"/>
                  <a:gd name="connsiteY12" fmla="*/ 842139 h 1439321"/>
                  <a:gd name="connsiteX13" fmla="*/ 815306 w 2406654"/>
                  <a:gd name="connsiteY13" fmla="*/ 1218662 h 1439321"/>
                  <a:gd name="connsiteX14" fmla="*/ 848358 w 2406654"/>
                  <a:gd name="connsiteY14" fmla="*/ 1274383 h 1439321"/>
                  <a:gd name="connsiteX15" fmla="*/ 422114 w 2406654"/>
                  <a:gd name="connsiteY15" fmla="*/ 1121221 h 1439321"/>
                  <a:gd name="connsiteX16" fmla="*/ 354677 w 2406654"/>
                  <a:gd name="connsiteY16" fmla="*/ 1154369 h 1439321"/>
                  <a:gd name="connsiteX17" fmla="*/ 217898 w 2406654"/>
                  <a:gd name="connsiteY17" fmla="*/ 1224853 h 1439321"/>
                  <a:gd name="connsiteX18" fmla="*/ 208469 w 2406654"/>
                  <a:gd name="connsiteY18" fmla="*/ 1224663 h 1439321"/>
                  <a:gd name="connsiteX19" fmla="*/ 208469 w 2406654"/>
                  <a:gd name="connsiteY19" fmla="*/ 1224663 h 1439321"/>
                  <a:gd name="connsiteX20" fmla="*/ 108170 w 2406654"/>
                  <a:gd name="connsiteY20" fmla="*/ 1272764 h 1439321"/>
                  <a:gd name="connsiteX21" fmla="*/ 100169 w 2406654"/>
                  <a:gd name="connsiteY21" fmla="*/ 1270573 h 1439321"/>
                  <a:gd name="connsiteX22" fmla="*/ 93788 w 2406654"/>
                  <a:gd name="connsiteY22" fmla="*/ 1268097 h 1439321"/>
                  <a:gd name="connsiteX23" fmla="*/ 89882 w 2406654"/>
                  <a:gd name="connsiteY23" fmla="*/ 1266097 h 1439321"/>
                  <a:gd name="connsiteX24" fmla="*/ 85215 w 2406654"/>
                  <a:gd name="connsiteY24" fmla="*/ 1263335 h 1439321"/>
                  <a:gd name="connsiteX25" fmla="*/ 80167 w 2406654"/>
                  <a:gd name="connsiteY25" fmla="*/ 1259715 h 1439321"/>
                  <a:gd name="connsiteX26" fmla="*/ 73404 w 2406654"/>
                  <a:gd name="connsiteY26" fmla="*/ 1253619 h 1439321"/>
                  <a:gd name="connsiteX27" fmla="*/ 53878 w 2406654"/>
                  <a:gd name="connsiteY27" fmla="*/ 1222568 h 1439321"/>
                  <a:gd name="connsiteX28" fmla="*/ 52068 w 2406654"/>
                  <a:gd name="connsiteY28" fmla="*/ 1217805 h 1439321"/>
                  <a:gd name="connsiteX29" fmla="*/ 47496 w 2406654"/>
                  <a:gd name="connsiteY29" fmla="*/ 1203136 h 1439321"/>
                  <a:gd name="connsiteX30" fmla="*/ 46544 w 2406654"/>
                  <a:gd name="connsiteY30" fmla="*/ 1199041 h 1439321"/>
                  <a:gd name="connsiteX31" fmla="*/ 43972 w 2406654"/>
                  <a:gd name="connsiteY31" fmla="*/ 1186087 h 1439321"/>
                  <a:gd name="connsiteX32" fmla="*/ 42924 w 2406654"/>
                  <a:gd name="connsiteY32" fmla="*/ 1178467 h 1439321"/>
                  <a:gd name="connsiteX33" fmla="*/ 41972 w 2406654"/>
                  <a:gd name="connsiteY33" fmla="*/ 1169037 h 1439321"/>
                  <a:gd name="connsiteX34" fmla="*/ 41781 w 2406654"/>
                  <a:gd name="connsiteY34" fmla="*/ 1166561 h 1439321"/>
                  <a:gd name="connsiteX35" fmla="*/ 41591 w 2406654"/>
                  <a:gd name="connsiteY35" fmla="*/ 1160560 h 1439321"/>
                  <a:gd name="connsiteX36" fmla="*/ 169797 w 2406654"/>
                  <a:gd name="connsiteY36" fmla="*/ 716980 h 1439321"/>
                  <a:gd name="connsiteX37" fmla="*/ 193514 w 2406654"/>
                  <a:gd name="connsiteY37" fmla="*/ 574963 h 1439321"/>
                  <a:gd name="connsiteX38" fmla="*/ 312672 w 2406654"/>
                  <a:gd name="connsiteY38" fmla="*/ 512383 h 1439321"/>
                  <a:gd name="connsiteX39" fmla="*/ 312958 w 2406654"/>
                  <a:gd name="connsiteY39" fmla="*/ 499810 h 1439321"/>
                  <a:gd name="connsiteX40" fmla="*/ 428496 w 2406654"/>
                  <a:gd name="connsiteY40" fmla="*/ 379319 h 1439321"/>
                  <a:gd name="connsiteX41" fmla="*/ 527080 w 2406654"/>
                  <a:gd name="connsiteY41" fmla="*/ 305405 h 1439321"/>
                  <a:gd name="connsiteX42" fmla="*/ 689481 w 2406654"/>
                  <a:gd name="connsiteY42" fmla="*/ 194534 h 1439321"/>
                  <a:gd name="connsiteX43" fmla="*/ 955895 w 2406654"/>
                  <a:gd name="connsiteY43" fmla="*/ 88521 h 1439321"/>
                  <a:gd name="connsiteX44" fmla="*/ 1108676 w 2406654"/>
                  <a:gd name="connsiteY44" fmla="*/ 21941 h 1439321"/>
                  <a:gd name="connsiteX45" fmla="*/ 1278793 w 2406654"/>
                  <a:gd name="connsiteY45" fmla="*/ 29371 h 1439321"/>
                  <a:gd name="connsiteX46" fmla="*/ 1458053 w 2406654"/>
                  <a:gd name="connsiteY46" fmla="*/ 39277 h 1439321"/>
                  <a:gd name="connsiteX47" fmla="*/ 1623788 w 2406654"/>
                  <a:gd name="connsiteY47" fmla="*/ 56517 h 1439321"/>
                  <a:gd name="connsiteX48" fmla="*/ 1749518 w 2406654"/>
                  <a:gd name="connsiteY48" fmla="*/ 90997 h 1439321"/>
                  <a:gd name="connsiteX49" fmla="*/ 1941733 w 2406654"/>
                  <a:gd name="connsiteY49" fmla="*/ 179675 h 1439321"/>
                  <a:gd name="connsiteX50" fmla="*/ 2089561 w 2406654"/>
                  <a:gd name="connsiteY50" fmla="*/ 270925 h 1439321"/>
                  <a:gd name="connsiteX51" fmla="*/ 2220244 w 2406654"/>
                  <a:gd name="connsiteY51" fmla="*/ 394083 h 1439321"/>
                  <a:gd name="connsiteX52" fmla="*/ 2323685 w 2406654"/>
                  <a:gd name="connsiteY52" fmla="*/ 507526 h 1439321"/>
                  <a:gd name="connsiteX53" fmla="*/ 2370548 w 2406654"/>
                  <a:gd name="connsiteY53" fmla="*/ 655354 h 1439321"/>
                  <a:gd name="connsiteX54" fmla="*/ 2368072 w 2406654"/>
                  <a:gd name="connsiteY54" fmla="*/ 788323 h 1439321"/>
                  <a:gd name="connsiteX55" fmla="*/ 2373025 w 2406654"/>
                  <a:gd name="connsiteY55" fmla="*/ 933865 h 1439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406654" h="1439321">
                    <a:moveTo>
                      <a:pt x="2372930" y="933865"/>
                    </a:moveTo>
                    <a:cubicBezTo>
                      <a:pt x="2411411" y="1029115"/>
                      <a:pt x="2185097" y="1235140"/>
                      <a:pt x="2157665" y="1261144"/>
                    </a:cubicBezTo>
                    <a:cubicBezTo>
                      <a:pt x="2116993" y="1299625"/>
                      <a:pt x="2025839" y="1318294"/>
                      <a:pt x="1973737" y="1324676"/>
                    </a:cubicBezTo>
                    <a:cubicBezTo>
                      <a:pt x="1955258" y="1326961"/>
                      <a:pt x="1937066" y="1325914"/>
                      <a:pt x="1918301" y="1323914"/>
                    </a:cubicBezTo>
                    <a:cubicBezTo>
                      <a:pt x="1797905" y="1310864"/>
                      <a:pt x="1660174" y="1370967"/>
                      <a:pt x="1604357" y="1398590"/>
                    </a:cubicBezTo>
                    <a:cubicBezTo>
                      <a:pt x="1603310" y="1399256"/>
                      <a:pt x="1427954" y="1512794"/>
                      <a:pt x="1326418" y="1357823"/>
                    </a:cubicBezTo>
                    <a:cubicBezTo>
                      <a:pt x="1322322" y="1351727"/>
                      <a:pt x="1319369" y="1344869"/>
                      <a:pt x="1317464" y="1337725"/>
                    </a:cubicBezTo>
                    <a:lnTo>
                      <a:pt x="1266029" y="1145129"/>
                    </a:lnTo>
                    <a:lnTo>
                      <a:pt x="1564638" y="1110934"/>
                    </a:lnTo>
                    <a:cubicBezTo>
                      <a:pt x="1578926" y="1047212"/>
                      <a:pt x="1502916" y="943675"/>
                      <a:pt x="1502916" y="943675"/>
                    </a:cubicBezTo>
                    <a:cubicBezTo>
                      <a:pt x="1535968" y="904718"/>
                      <a:pt x="1579307" y="854998"/>
                      <a:pt x="1579307" y="854998"/>
                    </a:cubicBezTo>
                    <a:cubicBezTo>
                      <a:pt x="2168333" y="704598"/>
                      <a:pt x="1604738" y="518384"/>
                      <a:pt x="1604738" y="518384"/>
                    </a:cubicBezTo>
                    <a:cubicBezTo>
                      <a:pt x="1203831" y="519051"/>
                      <a:pt x="969802" y="705074"/>
                      <a:pt x="851692" y="842139"/>
                    </a:cubicBezTo>
                    <a:cubicBezTo>
                      <a:pt x="764252" y="943675"/>
                      <a:pt x="742535" y="1106172"/>
                      <a:pt x="815306" y="1218662"/>
                    </a:cubicBezTo>
                    <a:cubicBezTo>
                      <a:pt x="828832" y="1239617"/>
                      <a:pt x="847215" y="1272383"/>
                      <a:pt x="848358" y="1274383"/>
                    </a:cubicBezTo>
                    <a:cubicBezTo>
                      <a:pt x="693767" y="1121793"/>
                      <a:pt x="505649" y="1102171"/>
                      <a:pt x="422114" y="1121221"/>
                    </a:cubicBezTo>
                    <a:cubicBezTo>
                      <a:pt x="397349" y="1126936"/>
                      <a:pt x="374299" y="1138271"/>
                      <a:pt x="354677" y="1154369"/>
                    </a:cubicBezTo>
                    <a:cubicBezTo>
                      <a:pt x="268667" y="1224853"/>
                      <a:pt x="225899" y="1225425"/>
                      <a:pt x="217898" y="1224853"/>
                    </a:cubicBezTo>
                    <a:cubicBezTo>
                      <a:pt x="215231" y="1224568"/>
                      <a:pt x="211136" y="1224568"/>
                      <a:pt x="208469" y="1224663"/>
                    </a:cubicBezTo>
                    <a:lnTo>
                      <a:pt x="208469" y="1224663"/>
                    </a:lnTo>
                    <a:cubicBezTo>
                      <a:pt x="157129" y="1227140"/>
                      <a:pt x="108170" y="1272764"/>
                      <a:pt x="108170" y="1272764"/>
                    </a:cubicBezTo>
                    <a:cubicBezTo>
                      <a:pt x="105408" y="1272193"/>
                      <a:pt x="102741" y="1271526"/>
                      <a:pt x="100169" y="1270573"/>
                    </a:cubicBezTo>
                    <a:cubicBezTo>
                      <a:pt x="97979" y="1269811"/>
                      <a:pt x="95788" y="1269049"/>
                      <a:pt x="93788" y="1268097"/>
                    </a:cubicBezTo>
                    <a:cubicBezTo>
                      <a:pt x="92454" y="1267430"/>
                      <a:pt x="91121" y="1266859"/>
                      <a:pt x="89882" y="1266097"/>
                    </a:cubicBezTo>
                    <a:cubicBezTo>
                      <a:pt x="88263" y="1265240"/>
                      <a:pt x="86739" y="1264382"/>
                      <a:pt x="85215" y="1263335"/>
                    </a:cubicBezTo>
                    <a:cubicBezTo>
                      <a:pt x="83405" y="1262287"/>
                      <a:pt x="81786" y="1261048"/>
                      <a:pt x="80167" y="1259715"/>
                    </a:cubicBezTo>
                    <a:cubicBezTo>
                      <a:pt x="77786" y="1257810"/>
                      <a:pt x="75500" y="1255810"/>
                      <a:pt x="73404" y="1253619"/>
                    </a:cubicBezTo>
                    <a:cubicBezTo>
                      <a:pt x="64736" y="1244761"/>
                      <a:pt x="58450" y="1233807"/>
                      <a:pt x="53878" y="1222568"/>
                    </a:cubicBezTo>
                    <a:cubicBezTo>
                      <a:pt x="53211" y="1220948"/>
                      <a:pt x="52640" y="1219329"/>
                      <a:pt x="52068" y="1217805"/>
                    </a:cubicBezTo>
                    <a:cubicBezTo>
                      <a:pt x="50258" y="1212852"/>
                      <a:pt x="48734" y="1207994"/>
                      <a:pt x="47496" y="1203136"/>
                    </a:cubicBezTo>
                    <a:cubicBezTo>
                      <a:pt x="47115" y="1201803"/>
                      <a:pt x="46829" y="1200374"/>
                      <a:pt x="46544" y="1199041"/>
                    </a:cubicBezTo>
                    <a:cubicBezTo>
                      <a:pt x="45401" y="1194564"/>
                      <a:pt x="44639" y="1190182"/>
                      <a:pt x="43972" y="1186087"/>
                    </a:cubicBezTo>
                    <a:cubicBezTo>
                      <a:pt x="43496" y="1183420"/>
                      <a:pt x="43210" y="1180848"/>
                      <a:pt x="42924" y="1178467"/>
                    </a:cubicBezTo>
                    <a:cubicBezTo>
                      <a:pt x="42448" y="1174847"/>
                      <a:pt x="42162" y="1171704"/>
                      <a:pt x="41972" y="1169037"/>
                    </a:cubicBezTo>
                    <a:cubicBezTo>
                      <a:pt x="41876" y="1168180"/>
                      <a:pt x="41876" y="1167323"/>
                      <a:pt x="41781" y="1166561"/>
                    </a:cubicBezTo>
                    <a:cubicBezTo>
                      <a:pt x="41591" y="1162750"/>
                      <a:pt x="41591" y="1160560"/>
                      <a:pt x="41591" y="1160560"/>
                    </a:cubicBezTo>
                    <a:cubicBezTo>
                      <a:pt x="-101284" y="970822"/>
                      <a:pt x="169797" y="716980"/>
                      <a:pt x="169797" y="716980"/>
                    </a:cubicBezTo>
                    <a:cubicBezTo>
                      <a:pt x="169797" y="651448"/>
                      <a:pt x="179322" y="606109"/>
                      <a:pt x="193514" y="574963"/>
                    </a:cubicBezTo>
                    <a:cubicBezTo>
                      <a:pt x="233996" y="485237"/>
                      <a:pt x="312672" y="512383"/>
                      <a:pt x="312672" y="512383"/>
                    </a:cubicBezTo>
                    <a:cubicBezTo>
                      <a:pt x="312672" y="508097"/>
                      <a:pt x="312767" y="503906"/>
                      <a:pt x="312958" y="499810"/>
                    </a:cubicBezTo>
                    <a:cubicBezTo>
                      <a:pt x="318863" y="353697"/>
                      <a:pt x="428496" y="379319"/>
                      <a:pt x="428496" y="379319"/>
                    </a:cubicBezTo>
                    <a:cubicBezTo>
                      <a:pt x="426020" y="325122"/>
                      <a:pt x="527080" y="305405"/>
                      <a:pt x="527080" y="305405"/>
                    </a:cubicBezTo>
                    <a:cubicBezTo>
                      <a:pt x="502505" y="224062"/>
                      <a:pt x="689481" y="194534"/>
                      <a:pt x="689481" y="194534"/>
                    </a:cubicBezTo>
                    <a:cubicBezTo>
                      <a:pt x="908461" y="26894"/>
                      <a:pt x="955895" y="88521"/>
                      <a:pt x="955895" y="88521"/>
                    </a:cubicBezTo>
                    <a:cubicBezTo>
                      <a:pt x="995329" y="9654"/>
                      <a:pt x="1108676" y="21941"/>
                      <a:pt x="1108676" y="21941"/>
                    </a:cubicBezTo>
                    <a:cubicBezTo>
                      <a:pt x="1160492" y="-15016"/>
                      <a:pt x="1278793" y="29371"/>
                      <a:pt x="1278793" y="29371"/>
                    </a:cubicBezTo>
                    <a:cubicBezTo>
                      <a:pt x="1406904" y="-42067"/>
                      <a:pt x="1458053" y="39277"/>
                      <a:pt x="1458053" y="39277"/>
                    </a:cubicBezTo>
                    <a:cubicBezTo>
                      <a:pt x="1578259" y="-19874"/>
                      <a:pt x="1623788" y="56517"/>
                      <a:pt x="1623788" y="56517"/>
                    </a:cubicBezTo>
                    <a:cubicBezTo>
                      <a:pt x="1707608" y="36800"/>
                      <a:pt x="1749518" y="90997"/>
                      <a:pt x="1749518" y="90997"/>
                    </a:cubicBezTo>
                    <a:cubicBezTo>
                      <a:pt x="1877630" y="78710"/>
                      <a:pt x="1941733" y="179675"/>
                      <a:pt x="1941733" y="179675"/>
                    </a:cubicBezTo>
                    <a:cubicBezTo>
                      <a:pt x="2037840" y="157577"/>
                      <a:pt x="2089561" y="270925"/>
                      <a:pt x="2089561" y="270925"/>
                    </a:cubicBezTo>
                    <a:cubicBezTo>
                      <a:pt x="2230055" y="268448"/>
                      <a:pt x="2220244" y="394083"/>
                      <a:pt x="2220244" y="394083"/>
                    </a:cubicBezTo>
                    <a:cubicBezTo>
                      <a:pt x="2338449" y="399036"/>
                      <a:pt x="2323685" y="507526"/>
                      <a:pt x="2323685" y="507526"/>
                    </a:cubicBezTo>
                    <a:cubicBezTo>
                      <a:pt x="2380359" y="546959"/>
                      <a:pt x="2370548" y="655354"/>
                      <a:pt x="2370548" y="655354"/>
                    </a:cubicBezTo>
                    <a:cubicBezTo>
                      <a:pt x="2446939" y="721933"/>
                      <a:pt x="2368072" y="788323"/>
                      <a:pt x="2368072" y="788323"/>
                    </a:cubicBezTo>
                    <a:cubicBezTo>
                      <a:pt x="2451892" y="869571"/>
                      <a:pt x="2373025" y="933865"/>
                      <a:pt x="2373025" y="933865"/>
                    </a:cubicBezTo>
                    <a:close/>
                  </a:path>
                </a:pathLst>
              </a:custGeom>
              <a:solidFill>
                <a:srgbClr val="0000C9">
                  <a:lumMod val="20000"/>
                  <a:lumOff val="8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03" name="Freeform: Shape 1102">
                <a:extLst>
                  <a:ext uri="{FF2B5EF4-FFF2-40B4-BE49-F238E27FC236}">
                    <a16:creationId xmlns:a16="http://schemas.microsoft.com/office/drawing/2014/main" id="{5821BEFF-4F38-5AF2-6CE1-F7D5D4C505B3}"/>
                  </a:ext>
                </a:extLst>
              </p:cNvPr>
              <p:cNvSpPr/>
              <p:nvPr/>
            </p:nvSpPr>
            <p:spPr>
              <a:xfrm>
                <a:off x="7068334" y="4291616"/>
                <a:ext cx="56998" cy="74074"/>
              </a:xfrm>
              <a:custGeom>
                <a:avLst/>
                <a:gdLst>
                  <a:gd name="connsiteX0" fmla="*/ 222401 w 247938"/>
                  <a:gd name="connsiteY0" fmla="*/ 289250 h 322218"/>
                  <a:gd name="connsiteX1" fmla="*/ 234116 w 247938"/>
                  <a:gd name="connsiteY1" fmla="*/ 161901 h 322218"/>
                  <a:gd name="connsiteX2" fmla="*/ 171442 w 247938"/>
                  <a:gd name="connsiteY2" fmla="*/ 72842 h 322218"/>
                  <a:gd name="connsiteX3" fmla="*/ 5231 w 247938"/>
                  <a:gd name="connsiteY3" fmla="*/ 149138 h 322218"/>
                  <a:gd name="connsiteX4" fmla="*/ 60761 w 247938"/>
                  <a:gd name="connsiteY4" fmla="*/ 279821 h 322218"/>
                  <a:gd name="connsiteX5" fmla="*/ 222401 w 247938"/>
                  <a:gd name="connsiteY5" fmla="*/ 289346 h 32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38" h="322218">
                    <a:moveTo>
                      <a:pt x="222401" y="289250"/>
                    </a:moveTo>
                    <a:cubicBezTo>
                      <a:pt x="246785" y="263152"/>
                      <a:pt x="259358" y="223052"/>
                      <a:pt x="234116" y="161901"/>
                    </a:cubicBezTo>
                    <a:cubicBezTo>
                      <a:pt x="220115" y="127992"/>
                      <a:pt x="198398" y="97703"/>
                      <a:pt x="171442" y="72842"/>
                    </a:cubicBezTo>
                    <a:cubicBezTo>
                      <a:pt x="108672" y="14930"/>
                      <a:pt x="-28393" y="-88321"/>
                      <a:pt x="5231" y="149138"/>
                    </a:cubicBezTo>
                    <a:cubicBezTo>
                      <a:pt x="5231" y="149138"/>
                      <a:pt x="13136" y="216956"/>
                      <a:pt x="60761" y="279821"/>
                    </a:cubicBezTo>
                    <a:cubicBezTo>
                      <a:pt x="100290" y="331922"/>
                      <a:pt x="177728" y="337066"/>
                      <a:pt x="222401" y="289346"/>
                    </a:cubicBezTo>
                    <a:close/>
                  </a:path>
                </a:pathLst>
              </a:custGeom>
              <a:solidFill>
                <a:srgbClr val="0000C9"/>
              </a:solidFill>
              <a:ln w="9525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04" name="Freeform: Shape 1103">
                <a:extLst>
                  <a:ext uri="{FF2B5EF4-FFF2-40B4-BE49-F238E27FC236}">
                    <a16:creationId xmlns:a16="http://schemas.microsoft.com/office/drawing/2014/main" id="{73F6CF48-7D19-496A-23C4-A28A3EF13089}"/>
                  </a:ext>
                </a:extLst>
              </p:cNvPr>
              <p:cNvSpPr/>
              <p:nvPr/>
            </p:nvSpPr>
            <p:spPr>
              <a:xfrm>
                <a:off x="6986052" y="4261773"/>
                <a:ext cx="101266" cy="96712"/>
              </a:xfrm>
              <a:custGeom>
                <a:avLst/>
                <a:gdLst>
                  <a:gd name="connsiteX0" fmla="*/ 433825 w 440501"/>
                  <a:gd name="connsiteY0" fmla="*/ 388109 h 420691"/>
                  <a:gd name="connsiteX1" fmla="*/ 399154 w 440501"/>
                  <a:gd name="connsiteY1" fmla="*/ 222946 h 420691"/>
                  <a:gd name="connsiteX2" fmla="*/ 354958 w 440501"/>
                  <a:gd name="connsiteY2" fmla="*/ 79976 h 420691"/>
                  <a:gd name="connsiteX3" fmla="*/ 56 w 440501"/>
                  <a:gd name="connsiteY3" fmla="*/ 134173 h 420691"/>
                  <a:gd name="connsiteX4" fmla="*/ 433825 w 440501"/>
                  <a:gd name="connsiteY4" fmla="*/ 388014 h 420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0501" h="420691">
                    <a:moveTo>
                      <a:pt x="433825" y="388109"/>
                    </a:moveTo>
                    <a:cubicBezTo>
                      <a:pt x="433825" y="388109"/>
                      <a:pt x="463067" y="365916"/>
                      <a:pt x="399154" y="222946"/>
                    </a:cubicBezTo>
                    <a:cubicBezTo>
                      <a:pt x="399154" y="222946"/>
                      <a:pt x="362387" y="129315"/>
                      <a:pt x="354958" y="79976"/>
                    </a:cubicBezTo>
                    <a:cubicBezTo>
                      <a:pt x="354958" y="79976"/>
                      <a:pt x="51872" y="-131956"/>
                      <a:pt x="56" y="134173"/>
                    </a:cubicBezTo>
                    <a:cubicBezTo>
                      <a:pt x="56" y="134173"/>
                      <a:pt x="-14707" y="535842"/>
                      <a:pt x="433825" y="388014"/>
                    </a:cubicBezTo>
                    <a:close/>
                  </a:path>
                </a:pathLst>
              </a:custGeom>
              <a:solidFill>
                <a:srgbClr val="000483">
                  <a:lumMod val="40000"/>
                  <a:lumOff val="6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05" name="Freeform: Shape 1104">
                <a:extLst>
                  <a:ext uri="{FF2B5EF4-FFF2-40B4-BE49-F238E27FC236}">
                    <a16:creationId xmlns:a16="http://schemas.microsoft.com/office/drawing/2014/main" id="{7948BE1C-F0E6-EC4A-D11B-189F4B3553D3}"/>
                  </a:ext>
                </a:extLst>
              </p:cNvPr>
              <p:cNvSpPr/>
              <p:nvPr/>
            </p:nvSpPr>
            <p:spPr>
              <a:xfrm>
                <a:off x="6969030" y="4351914"/>
                <a:ext cx="42778" cy="41463"/>
              </a:xfrm>
              <a:custGeom>
                <a:avLst/>
                <a:gdLst>
                  <a:gd name="connsiteX0" fmla="*/ 96107 w 186083"/>
                  <a:gd name="connsiteY0" fmla="*/ 15240 h 180363"/>
                  <a:gd name="connsiteX1" fmla="*/ 171641 w 186083"/>
                  <a:gd name="connsiteY1" fmla="*/ 71533 h 180363"/>
                  <a:gd name="connsiteX2" fmla="*/ 66485 w 186083"/>
                  <a:gd name="connsiteY2" fmla="*/ 155448 h 180363"/>
                  <a:gd name="connsiteX3" fmla="*/ 46863 w 186083"/>
                  <a:gd name="connsiteY3" fmla="*/ 124301 h 180363"/>
                  <a:gd name="connsiteX4" fmla="*/ 0 w 186083"/>
                  <a:gd name="connsiteY4" fmla="*/ 0 h 180363"/>
                  <a:gd name="connsiteX5" fmla="*/ 96107 w 186083"/>
                  <a:gd name="connsiteY5" fmla="*/ 15335 h 18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6083" h="180363">
                    <a:moveTo>
                      <a:pt x="96107" y="15240"/>
                    </a:moveTo>
                    <a:cubicBezTo>
                      <a:pt x="96107" y="15240"/>
                      <a:pt x="144018" y="34861"/>
                      <a:pt x="171641" y="71533"/>
                    </a:cubicBezTo>
                    <a:cubicBezTo>
                      <a:pt x="223838" y="140970"/>
                      <a:pt x="121920" y="222314"/>
                      <a:pt x="66485" y="155448"/>
                    </a:cubicBezTo>
                    <a:cubicBezTo>
                      <a:pt x="59627" y="147161"/>
                      <a:pt x="52959" y="136874"/>
                      <a:pt x="46863" y="124301"/>
                    </a:cubicBezTo>
                    <a:lnTo>
                      <a:pt x="0" y="0"/>
                    </a:lnTo>
                    <a:lnTo>
                      <a:pt x="96107" y="15335"/>
                    </a:lnTo>
                    <a:close/>
                  </a:path>
                </a:pathLst>
              </a:custGeom>
              <a:solidFill>
                <a:srgbClr val="0095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06" name="Freeform: Shape 1105">
                <a:extLst>
                  <a:ext uri="{FF2B5EF4-FFF2-40B4-BE49-F238E27FC236}">
                    <a16:creationId xmlns:a16="http://schemas.microsoft.com/office/drawing/2014/main" id="{FFFBCE8B-AC5F-91FA-C215-51FB41B07B19}"/>
                  </a:ext>
                </a:extLst>
              </p:cNvPr>
              <p:cNvSpPr/>
              <p:nvPr/>
            </p:nvSpPr>
            <p:spPr>
              <a:xfrm>
                <a:off x="7053223" y="4367330"/>
                <a:ext cx="49186" cy="35443"/>
              </a:xfrm>
              <a:custGeom>
                <a:avLst/>
                <a:gdLst>
                  <a:gd name="connsiteX0" fmla="*/ 96298 w 213957"/>
                  <a:gd name="connsiteY0" fmla="*/ 0 h 154173"/>
                  <a:gd name="connsiteX1" fmla="*/ 185166 w 213957"/>
                  <a:gd name="connsiteY1" fmla="*/ 30956 h 154173"/>
                  <a:gd name="connsiteX2" fmla="*/ 110109 w 213957"/>
                  <a:gd name="connsiteY2" fmla="*/ 142589 h 154173"/>
                  <a:gd name="connsiteX3" fmla="*/ 82010 w 213957"/>
                  <a:gd name="connsiteY3" fmla="*/ 118777 h 154173"/>
                  <a:gd name="connsiteX4" fmla="*/ 0 w 213957"/>
                  <a:gd name="connsiteY4" fmla="*/ 14288 h 154173"/>
                  <a:gd name="connsiteX5" fmla="*/ 96298 w 213957"/>
                  <a:gd name="connsiteY5" fmla="*/ 95 h 154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957" h="154173">
                    <a:moveTo>
                      <a:pt x="96298" y="0"/>
                    </a:moveTo>
                    <a:cubicBezTo>
                      <a:pt x="96298" y="0"/>
                      <a:pt x="147923" y="4286"/>
                      <a:pt x="185166" y="30956"/>
                    </a:cubicBezTo>
                    <a:cubicBezTo>
                      <a:pt x="255842" y="81439"/>
                      <a:pt x="183071" y="189643"/>
                      <a:pt x="110109" y="142589"/>
                    </a:cubicBezTo>
                    <a:cubicBezTo>
                      <a:pt x="101060" y="136779"/>
                      <a:pt x="91630" y="128968"/>
                      <a:pt x="82010" y="118777"/>
                    </a:cubicBezTo>
                    <a:lnTo>
                      <a:pt x="0" y="14288"/>
                    </a:lnTo>
                    <a:lnTo>
                      <a:pt x="96298" y="95"/>
                    </a:lnTo>
                    <a:close/>
                  </a:path>
                </a:pathLst>
              </a:custGeom>
              <a:solidFill>
                <a:srgbClr val="0095FF">
                  <a:lumMod val="20000"/>
                  <a:lumOff val="8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07" name="Freeform: Shape 1106">
                <a:extLst>
                  <a:ext uri="{FF2B5EF4-FFF2-40B4-BE49-F238E27FC236}">
                    <a16:creationId xmlns:a16="http://schemas.microsoft.com/office/drawing/2014/main" id="{A8AE9A33-3490-2BF2-0C52-67F353C749F9}"/>
                  </a:ext>
                </a:extLst>
              </p:cNvPr>
              <p:cNvSpPr/>
              <p:nvPr/>
            </p:nvSpPr>
            <p:spPr>
              <a:xfrm>
                <a:off x="6946498" y="4223944"/>
                <a:ext cx="222371" cy="150184"/>
              </a:xfrm>
              <a:custGeom>
                <a:avLst/>
                <a:gdLst>
                  <a:gd name="connsiteX0" fmla="*/ 737236 w 967298"/>
                  <a:gd name="connsiteY0" fmla="*/ 292345 h 653290"/>
                  <a:gd name="connsiteX1" fmla="*/ 606934 w 967298"/>
                  <a:gd name="connsiteY1" fmla="*/ 393024 h 653290"/>
                  <a:gd name="connsiteX2" fmla="*/ 562643 w 967298"/>
                  <a:gd name="connsiteY2" fmla="*/ 354257 h 653290"/>
                  <a:gd name="connsiteX3" fmla="*/ 242603 w 967298"/>
                  <a:gd name="connsiteY3" fmla="*/ 264341 h 653290"/>
                  <a:gd name="connsiteX4" fmla="*/ 199550 w 967298"/>
                  <a:gd name="connsiteY4" fmla="*/ 437601 h 653290"/>
                  <a:gd name="connsiteX5" fmla="*/ 456820 w 967298"/>
                  <a:gd name="connsiteY5" fmla="*/ 551520 h 653290"/>
                  <a:gd name="connsiteX6" fmla="*/ 471488 w 967298"/>
                  <a:gd name="connsiteY6" fmla="*/ 550091 h 653290"/>
                  <a:gd name="connsiteX7" fmla="*/ 661988 w 967298"/>
                  <a:gd name="connsiteY7" fmla="*/ 616290 h 653290"/>
                  <a:gd name="connsiteX8" fmla="*/ 533306 w 967298"/>
                  <a:gd name="connsiteY8" fmla="*/ 639436 h 653290"/>
                  <a:gd name="connsiteX9" fmla="*/ 469869 w 967298"/>
                  <a:gd name="connsiteY9" fmla="*/ 653152 h 653290"/>
                  <a:gd name="connsiteX10" fmla="*/ 100299 w 967298"/>
                  <a:gd name="connsiteY10" fmla="*/ 537804 h 653290"/>
                  <a:gd name="connsiteX11" fmla="*/ 23147 w 967298"/>
                  <a:gd name="connsiteY11" fmla="*/ 266532 h 653290"/>
                  <a:gd name="connsiteX12" fmla="*/ 443199 w 967298"/>
                  <a:gd name="connsiteY12" fmla="*/ 42980 h 653290"/>
                  <a:gd name="connsiteX13" fmla="*/ 958025 w 967298"/>
                  <a:gd name="connsiteY13" fmla="*/ 81366 h 653290"/>
                  <a:gd name="connsiteX14" fmla="*/ 801911 w 967298"/>
                  <a:gd name="connsiteY14" fmla="*/ 252340 h 653290"/>
                  <a:gd name="connsiteX15" fmla="*/ 737331 w 967298"/>
                  <a:gd name="connsiteY15" fmla="*/ 292154 h 65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67298" h="653290">
                    <a:moveTo>
                      <a:pt x="737236" y="292345"/>
                    </a:moveTo>
                    <a:cubicBezTo>
                      <a:pt x="737236" y="292345"/>
                      <a:pt x="708566" y="447221"/>
                      <a:pt x="606934" y="393024"/>
                    </a:cubicBezTo>
                    <a:cubicBezTo>
                      <a:pt x="589408" y="383689"/>
                      <a:pt x="574454" y="370259"/>
                      <a:pt x="562643" y="354257"/>
                    </a:cubicBezTo>
                    <a:cubicBezTo>
                      <a:pt x="523114" y="300822"/>
                      <a:pt x="378810" y="128991"/>
                      <a:pt x="242603" y="264341"/>
                    </a:cubicBezTo>
                    <a:cubicBezTo>
                      <a:pt x="196978" y="309585"/>
                      <a:pt x="179452" y="376641"/>
                      <a:pt x="199550" y="437601"/>
                    </a:cubicBezTo>
                    <a:cubicBezTo>
                      <a:pt x="220409" y="501133"/>
                      <a:pt x="283465" y="564950"/>
                      <a:pt x="456820" y="551520"/>
                    </a:cubicBezTo>
                    <a:cubicBezTo>
                      <a:pt x="461678" y="551139"/>
                      <a:pt x="466631" y="550663"/>
                      <a:pt x="471488" y="550091"/>
                    </a:cubicBezTo>
                    <a:cubicBezTo>
                      <a:pt x="501397" y="546662"/>
                      <a:pt x="655607" y="521421"/>
                      <a:pt x="661988" y="616290"/>
                    </a:cubicBezTo>
                    <a:cubicBezTo>
                      <a:pt x="661988" y="616290"/>
                      <a:pt x="589217" y="614576"/>
                      <a:pt x="533306" y="639436"/>
                    </a:cubicBezTo>
                    <a:cubicBezTo>
                      <a:pt x="513303" y="648294"/>
                      <a:pt x="491681" y="652771"/>
                      <a:pt x="469869" y="653152"/>
                    </a:cubicBezTo>
                    <a:cubicBezTo>
                      <a:pt x="393288" y="654771"/>
                      <a:pt x="231173" y="643722"/>
                      <a:pt x="100299" y="537804"/>
                    </a:cubicBezTo>
                    <a:cubicBezTo>
                      <a:pt x="100299" y="537804"/>
                      <a:pt x="-58006" y="436744"/>
                      <a:pt x="23147" y="266532"/>
                    </a:cubicBezTo>
                    <a:cubicBezTo>
                      <a:pt x="23147" y="266532"/>
                      <a:pt x="280893" y="24692"/>
                      <a:pt x="443199" y="42980"/>
                    </a:cubicBezTo>
                    <a:cubicBezTo>
                      <a:pt x="443199" y="42980"/>
                      <a:pt x="913544" y="-75701"/>
                      <a:pt x="958025" y="81366"/>
                    </a:cubicBezTo>
                    <a:cubicBezTo>
                      <a:pt x="958025" y="81366"/>
                      <a:pt x="1024415" y="262817"/>
                      <a:pt x="801911" y="252340"/>
                    </a:cubicBezTo>
                    <a:lnTo>
                      <a:pt x="737331" y="292154"/>
                    </a:lnTo>
                    <a:close/>
                  </a:path>
                </a:pathLst>
              </a:custGeom>
              <a:solidFill>
                <a:srgbClr val="0095FF">
                  <a:lumMod val="40000"/>
                  <a:lumOff val="6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08" name="Freeform: Shape 1107">
                <a:extLst>
                  <a:ext uri="{FF2B5EF4-FFF2-40B4-BE49-F238E27FC236}">
                    <a16:creationId xmlns:a16="http://schemas.microsoft.com/office/drawing/2014/main" id="{6523A94F-0CAC-79F6-EABE-CBCD2D349E18}"/>
                  </a:ext>
                </a:extLst>
              </p:cNvPr>
              <p:cNvSpPr/>
              <p:nvPr/>
            </p:nvSpPr>
            <p:spPr>
              <a:xfrm>
                <a:off x="6948720" y="4295955"/>
                <a:ext cx="29974" cy="34075"/>
              </a:xfrm>
              <a:custGeom>
                <a:avLst/>
                <a:gdLst>
                  <a:gd name="connsiteX0" fmla="*/ 20431 w 130383"/>
                  <a:gd name="connsiteY0" fmla="*/ 132263 h 148223"/>
                  <a:gd name="connsiteX1" fmla="*/ 119968 w 130383"/>
                  <a:gd name="connsiteY1" fmla="*/ 107593 h 148223"/>
                  <a:gd name="connsiteX2" fmla="*/ 95298 w 130383"/>
                  <a:gd name="connsiteY2" fmla="*/ 8057 h 148223"/>
                  <a:gd name="connsiteX3" fmla="*/ 13478 w 130383"/>
                  <a:gd name="connsiteY3" fmla="*/ 43490 h 148223"/>
                  <a:gd name="connsiteX4" fmla="*/ 20431 w 130383"/>
                  <a:gd name="connsiteY4" fmla="*/ 132358 h 14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83" h="148223">
                    <a:moveTo>
                      <a:pt x="20431" y="132263"/>
                    </a:moveTo>
                    <a:cubicBezTo>
                      <a:pt x="42910" y="165410"/>
                      <a:pt x="99298" y="141883"/>
                      <a:pt x="119968" y="107593"/>
                    </a:cubicBezTo>
                    <a:cubicBezTo>
                      <a:pt x="140637" y="73303"/>
                      <a:pt x="129588" y="28726"/>
                      <a:pt x="95298" y="8057"/>
                    </a:cubicBezTo>
                    <a:cubicBezTo>
                      <a:pt x="61008" y="-12612"/>
                      <a:pt x="34147" y="9105"/>
                      <a:pt x="13478" y="43490"/>
                    </a:cubicBezTo>
                    <a:cubicBezTo>
                      <a:pt x="-7191" y="77780"/>
                      <a:pt x="-3476" y="97211"/>
                      <a:pt x="20431" y="132358"/>
                    </a:cubicBezTo>
                    <a:close/>
                  </a:path>
                </a:pathLst>
              </a:custGeom>
              <a:solidFill>
                <a:srgbClr val="0095FF">
                  <a:lumMod val="20000"/>
                  <a:lumOff val="8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09" name="Freeform: Shape 1108">
                <a:extLst>
                  <a:ext uri="{FF2B5EF4-FFF2-40B4-BE49-F238E27FC236}">
                    <a16:creationId xmlns:a16="http://schemas.microsoft.com/office/drawing/2014/main" id="{66DB4ED7-7B52-AD3D-82A0-3AA8C3904A5A}"/>
                  </a:ext>
                </a:extLst>
              </p:cNvPr>
              <p:cNvSpPr/>
              <p:nvPr/>
            </p:nvSpPr>
            <p:spPr>
              <a:xfrm>
                <a:off x="6912334" y="4193853"/>
                <a:ext cx="303211" cy="201902"/>
              </a:xfrm>
              <a:custGeom>
                <a:avLst/>
                <a:gdLst>
                  <a:gd name="connsiteX0" fmla="*/ 184898 w 1318949"/>
                  <a:gd name="connsiteY0" fmla="*/ 216450 h 878260"/>
                  <a:gd name="connsiteX1" fmla="*/ 184898 w 1318949"/>
                  <a:gd name="connsiteY1" fmla="*/ 216450 h 878260"/>
                  <a:gd name="connsiteX2" fmla="*/ 441121 w 1318949"/>
                  <a:gd name="connsiteY2" fmla="*/ 82338 h 878260"/>
                  <a:gd name="connsiteX3" fmla="*/ 553516 w 1318949"/>
                  <a:gd name="connsiteY3" fmla="*/ 28522 h 878260"/>
                  <a:gd name="connsiteX4" fmla="*/ 894987 w 1318949"/>
                  <a:gd name="connsiteY4" fmla="*/ 53096 h 878260"/>
                  <a:gd name="connsiteX5" fmla="*/ 1042148 w 1318949"/>
                  <a:gd name="connsiteY5" fmla="*/ 97483 h 878260"/>
                  <a:gd name="connsiteX6" fmla="*/ 1274082 w 1318949"/>
                  <a:gd name="connsiteY6" fmla="*/ 199115 h 878260"/>
                  <a:gd name="connsiteX7" fmla="*/ 1317421 w 1318949"/>
                  <a:gd name="connsiteY7" fmla="*/ 277220 h 878260"/>
                  <a:gd name="connsiteX8" fmla="*/ 875366 w 1318949"/>
                  <a:gd name="connsiteY8" fmla="*/ 491437 h 878260"/>
                  <a:gd name="connsiteX9" fmla="*/ 871460 w 1318949"/>
                  <a:gd name="connsiteY9" fmla="*/ 490199 h 878260"/>
                  <a:gd name="connsiteX10" fmla="*/ 885843 w 1318949"/>
                  <a:gd name="connsiteY10" fmla="*/ 362564 h 878260"/>
                  <a:gd name="connsiteX11" fmla="*/ 908322 w 1318949"/>
                  <a:gd name="connsiteY11" fmla="*/ 361325 h 878260"/>
                  <a:gd name="connsiteX12" fmla="*/ 968615 w 1318949"/>
                  <a:gd name="connsiteY12" fmla="*/ 351610 h 878260"/>
                  <a:gd name="connsiteX13" fmla="*/ 1003668 w 1318949"/>
                  <a:gd name="connsiteY13" fmla="*/ 234643 h 878260"/>
                  <a:gd name="connsiteX14" fmla="*/ 455123 w 1318949"/>
                  <a:gd name="connsiteY14" fmla="*/ 275124 h 878260"/>
                  <a:gd name="connsiteX15" fmla="*/ 294626 w 1318949"/>
                  <a:gd name="connsiteY15" fmla="*/ 398473 h 878260"/>
                  <a:gd name="connsiteX16" fmla="*/ 222617 w 1318949"/>
                  <a:gd name="connsiteY16" fmla="*/ 557636 h 878260"/>
                  <a:gd name="connsiteX17" fmla="*/ 269766 w 1318949"/>
                  <a:gd name="connsiteY17" fmla="*/ 677460 h 878260"/>
                  <a:gd name="connsiteX18" fmla="*/ 299103 w 1318949"/>
                  <a:gd name="connsiteY18" fmla="*/ 845100 h 878260"/>
                  <a:gd name="connsiteX19" fmla="*/ 253288 w 1318949"/>
                  <a:gd name="connsiteY19" fmla="*/ 872532 h 878260"/>
                  <a:gd name="connsiteX20" fmla="*/ 49643 w 1318949"/>
                  <a:gd name="connsiteY20" fmla="*/ 766709 h 878260"/>
                  <a:gd name="connsiteX21" fmla="*/ 184994 w 1318949"/>
                  <a:gd name="connsiteY21" fmla="*/ 216355 h 878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18949" h="878260">
                    <a:moveTo>
                      <a:pt x="184898" y="216450"/>
                    </a:moveTo>
                    <a:lnTo>
                      <a:pt x="184898" y="216450"/>
                    </a:lnTo>
                    <a:cubicBezTo>
                      <a:pt x="267099" y="158729"/>
                      <a:pt x="371493" y="111008"/>
                      <a:pt x="441121" y="82338"/>
                    </a:cubicBezTo>
                    <a:cubicBezTo>
                      <a:pt x="479602" y="66527"/>
                      <a:pt x="516845" y="48143"/>
                      <a:pt x="553516" y="28522"/>
                    </a:cubicBezTo>
                    <a:cubicBezTo>
                      <a:pt x="664768" y="-31009"/>
                      <a:pt x="809929" y="15282"/>
                      <a:pt x="894987" y="53096"/>
                    </a:cubicBezTo>
                    <a:cubicBezTo>
                      <a:pt x="942041" y="74051"/>
                      <a:pt x="991380" y="89101"/>
                      <a:pt x="1042148" y="97483"/>
                    </a:cubicBezTo>
                    <a:cubicBezTo>
                      <a:pt x="1165973" y="117962"/>
                      <a:pt x="1238744" y="167492"/>
                      <a:pt x="1274082" y="199115"/>
                    </a:cubicBezTo>
                    <a:cubicBezTo>
                      <a:pt x="1296942" y="219498"/>
                      <a:pt x="1312659" y="246930"/>
                      <a:pt x="1317421" y="277220"/>
                    </a:cubicBezTo>
                    <a:cubicBezTo>
                      <a:pt x="1346377" y="460957"/>
                      <a:pt x="955376" y="513821"/>
                      <a:pt x="875366" y="491437"/>
                    </a:cubicBezTo>
                    <a:cubicBezTo>
                      <a:pt x="874032" y="491056"/>
                      <a:pt x="872699" y="490675"/>
                      <a:pt x="871460" y="490199"/>
                    </a:cubicBezTo>
                    <a:cubicBezTo>
                      <a:pt x="804690" y="467720"/>
                      <a:pt x="815739" y="370469"/>
                      <a:pt x="885843" y="362564"/>
                    </a:cubicBezTo>
                    <a:cubicBezTo>
                      <a:pt x="894130" y="361611"/>
                      <a:pt x="901845" y="361325"/>
                      <a:pt x="908322" y="361325"/>
                    </a:cubicBezTo>
                    <a:cubicBezTo>
                      <a:pt x="928801" y="361325"/>
                      <a:pt x="948994" y="357420"/>
                      <a:pt x="968615" y="351610"/>
                    </a:cubicBezTo>
                    <a:cubicBezTo>
                      <a:pt x="1068247" y="321892"/>
                      <a:pt x="1034814" y="254550"/>
                      <a:pt x="1003668" y="234643"/>
                    </a:cubicBezTo>
                    <a:cubicBezTo>
                      <a:pt x="831360" y="125296"/>
                      <a:pt x="607999" y="139869"/>
                      <a:pt x="455123" y="275124"/>
                    </a:cubicBezTo>
                    <a:cubicBezTo>
                      <a:pt x="392258" y="330750"/>
                      <a:pt x="339299" y="370565"/>
                      <a:pt x="294626" y="398473"/>
                    </a:cubicBezTo>
                    <a:cubicBezTo>
                      <a:pt x="227951" y="440954"/>
                      <a:pt x="216902" y="504581"/>
                      <a:pt x="222617" y="557636"/>
                    </a:cubicBezTo>
                    <a:cubicBezTo>
                      <a:pt x="227285" y="601070"/>
                      <a:pt x="243858" y="642313"/>
                      <a:pt x="269766" y="677460"/>
                    </a:cubicBezTo>
                    <a:cubicBezTo>
                      <a:pt x="336346" y="767662"/>
                      <a:pt x="321296" y="818811"/>
                      <a:pt x="299103" y="845100"/>
                    </a:cubicBezTo>
                    <a:cubicBezTo>
                      <a:pt x="287292" y="859007"/>
                      <a:pt x="271005" y="868341"/>
                      <a:pt x="253288" y="872532"/>
                    </a:cubicBezTo>
                    <a:cubicBezTo>
                      <a:pt x="101269" y="908060"/>
                      <a:pt x="49643" y="766709"/>
                      <a:pt x="49643" y="766709"/>
                    </a:cubicBezTo>
                    <a:cubicBezTo>
                      <a:pt x="-115711" y="397806"/>
                      <a:pt x="184994" y="216355"/>
                      <a:pt x="184994" y="216355"/>
                    </a:cubicBezTo>
                    <a:close/>
                  </a:path>
                </a:pathLst>
              </a:custGeom>
              <a:solidFill>
                <a:srgbClr val="0095FF">
                  <a:lumMod val="60000"/>
                  <a:lumOff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10" name="Freeform: Shape 1109">
                <a:extLst>
                  <a:ext uri="{FF2B5EF4-FFF2-40B4-BE49-F238E27FC236}">
                    <a16:creationId xmlns:a16="http://schemas.microsoft.com/office/drawing/2014/main" id="{79FD0A02-8ADF-09E2-E214-B24C6DFAA744}"/>
                  </a:ext>
                </a:extLst>
              </p:cNvPr>
              <p:cNvSpPr/>
              <p:nvPr/>
            </p:nvSpPr>
            <p:spPr>
              <a:xfrm>
                <a:off x="6775455" y="4351884"/>
                <a:ext cx="185728" cy="183222"/>
              </a:xfrm>
              <a:custGeom>
                <a:avLst/>
                <a:gdLst>
                  <a:gd name="connsiteX0" fmla="*/ 698685 w 807905"/>
                  <a:gd name="connsiteY0" fmla="*/ 776323 h 797005"/>
                  <a:gd name="connsiteX1" fmla="*/ 505613 w 807905"/>
                  <a:gd name="connsiteY1" fmla="*/ 770132 h 797005"/>
                  <a:gd name="connsiteX2" fmla="*/ 390075 w 807905"/>
                  <a:gd name="connsiteY2" fmla="*/ 731175 h 797005"/>
                  <a:gd name="connsiteX3" fmla="*/ 327972 w 807905"/>
                  <a:gd name="connsiteY3" fmla="*/ 705172 h 797005"/>
                  <a:gd name="connsiteX4" fmla="*/ 280918 w 807905"/>
                  <a:gd name="connsiteY4" fmla="*/ 673930 h 797005"/>
                  <a:gd name="connsiteX5" fmla="*/ 241390 w 807905"/>
                  <a:gd name="connsiteY5" fmla="*/ 647069 h 797005"/>
                  <a:gd name="connsiteX6" fmla="*/ 180334 w 807905"/>
                  <a:gd name="connsiteY6" fmla="*/ 562297 h 797005"/>
                  <a:gd name="connsiteX7" fmla="*/ 147378 w 807905"/>
                  <a:gd name="connsiteY7" fmla="*/ 506004 h 797005"/>
                  <a:gd name="connsiteX8" fmla="*/ 105277 w 807905"/>
                  <a:gd name="connsiteY8" fmla="*/ 468190 h 797005"/>
                  <a:gd name="connsiteX9" fmla="*/ 76893 w 807905"/>
                  <a:gd name="connsiteY9" fmla="*/ 442282 h 797005"/>
                  <a:gd name="connsiteX10" fmla="*/ 33649 w 807905"/>
                  <a:gd name="connsiteY10" fmla="*/ 353032 h 797005"/>
                  <a:gd name="connsiteX11" fmla="*/ 6313 w 807905"/>
                  <a:gd name="connsiteY11" fmla="*/ 257020 h 797005"/>
                  <a:gd name="connsiteX12" fmla="*/ 4408 w 807905"/>
                  <a:gd name="connsiteY12" fmla="*/ 250353 h 797005"/>
                  <a:gd name="connsiteX13" fmla="*/ 7551 w 807905"/>
                  <a:gd name="connsiteY13" fmla="*/ 171200 h 797005"/>
                  <a:gd name="connsiteX14" fmla="*/ 28887 w 807905"/>
                  <a:gd name="connsiteY14" fmla="*/ 140530 h 797005"/>
                  <a:gd name="connsiteX15" fmla="*/ 74607 w 807905"/>
                  <a:gd name="connsiteY15" fmla="*/ 122623 h 797005"/>
                  <a:gd name="connsiteX16" fmla="*/ 109945 w 807905"/>
                  <a:gd name="connsiteY16" fmla="*/ 117670 h 797005"/>
                  <a:gd name="connsiteX17" fmla="*/ 246343 w 807905"/>
                  <a:gd name="connsiteY17" fmla="*/ 52709 h 797005"/>
                  <a:gd name="connsiteX18" fmla="*/ 292444 w 807905"/>
                  <a:gd name="connsiteY18" fmla="*/ 26992 h 797005"/>
                  <a:gd name="connsiteX19" fmla="*/ 555143 w 807905"/>
                  <a:gd name="connsiteY19" fmla="*/ 14609 h 797005"/>
                  <a:gd name="connsiteX20" fmla="*/ 747262 w 807905"/>
                  <a:gd name="connsiteY20" fmla="*/ 137005 h 797005"/>
                  <a:gd name="connsiteX21" fmla="*/ 701828 w 807905"/>
                  <a:gd name="connsiteY21" fmla="*/ 349032 h 797005"/>
                  <a:gd name="connsiteX22" fmla="*/ 770027 w 807905"/>
                  <a:gd name="connsiteY22" fmla="*/ 412849 h 797005"/>
                  <a:gd name="connsiteX23" fmla="*/ 778600 w 807905"/>
                  <a:gd name="connsiteY23" fmla="*/ 442948 h 797005"/>
                  <a:gd name="connsiteX24" fmla="*/ 806889 w 807905"/>
                  <a:gd name="connsiteY24" fmla="*/ 597063 h 797005"/>
                  <a:gd name="connsiteX25" fmla="*/ 698685 w 807905"/>
                  <a:gd name="connsiteY25" fmla="*/ 776323 h 797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7905" h="797005">
                    <a:moveTo>
                      <a:pt x="698685" y="776323"/>
                    </a:moveTo>
                    <a:cubicBezTo>
                      <a:pt x="605816" y="812518"/>
                      <a:pt x="543808" y="795183"/>
                      <a:pt x="505613" y="770132"/>
                    </a:cubicBezTo>
                    <a:cubicBezTo>
                      <a:pt x="471037" y="747463"/>
                      <a:pt x="431223" y="734604"/>
                      <a:pt x="390075" y="731175"/>
                    </a:cubicBezTo>
                    <a:cubicBezTo>
                      <a:pt x="363119" y="728889"/>
                      <a:pt x="342069" y="716602"/>
                      <a:pt x="327972" y="705172"/>
                    </a:cubicBezTo>
                    <a:cubicBezTo>
                      <a:pt x="313303" y="693265"/>
                      <a:pt x="297682" y="682693"/>
                      <a:pt x="280918" y="673930"/>
                    </a:cubicBezTo>
                    <a:cubicBezTo>
                      <a:pt x="267107" y="666786"/>
                      <a:pt x="253677" y="657166"/>
                      <a:pt x="241390" y="647069"/>
                    </a:cubicBezTo>
                    <a:cubicBezTo>
                      <a:pt x="214053" y="624685"/>
                      <a:pt x="193574" y="595158"/>
                      <a:pt x="180334" y="562297"/>
                    </a:cubicBezTo>
                    <a:cubicBezTo>
                      <a:pt x="171952" y="541342"/>
                      <a:pt x="158998" y="521530"/>
                      <a:pt x="147378" y="506004"/>
                    </a:cubicBezTo>
                    <a:cubicBezTo>
                      <a:pt x="135948" y="490764"/>
                      <a:pt x="121470" y="478191"/>
                      <a:pt x="105277" y="468190"/>
                    </a:cubicBezTo>
                    <a:cubicBezTo>
                      <a:pt x="95943" y="462380"/>
                      <a:pt x="86037" y="452759"/>
                      <a:pt x="76893" y="442282"/>
                    </a:cubicBezTo>
                    <a:cubicBezTo>
                      <a:pt x="54795" y="416945"/>
                      <a:pt x="40222" y="385989"/>
                      <a:pt x="33649" y="353032"/>
                    </a:cubicBezTo>
                    <a:cubicBezTo>
                      <a:pt x="25934" y="314837"/>
                      <a:pt x="10504" y="269308"/>
                      <a:pt x="6313" y="257020"/>
                    </a:cubicBezTo>
                    <a:cubicBezTo>
                      <a:pt x="5551" y="254830"/>
                      <a:pt x="4884" y="252544"/>
                      <a:pt x="4408" y="250353"/>
                    </a:cubicBezTo>
                    <a:cubicBezTo>
                      <a:pt x="-3212" y="215587"/>
                      <a:pt x="-164" y="189964"/>
                      <a:pt x="7551" y="171200"/>
                    </a:cubicBezTo>
                    <a:cubicBezTo>
                      <a:pt x="12980" y="157770"/>
                      <a:pt x="20886" y="147769"/>
                      <a:pt x="28887" y="140530"/>
                    </a:cubicBezTo>
                    <a:cubicBezTo>
                      <a:pt x="41365" y="129195"/>
                      <a:pt x="57748" y="123099"/>
                      <a:pt x="74607" y="122623"/>
                    </a:cubicBezTo>
                    <a:cubicBezTo>
                      <a:pt x="86132" y="122337"/>
                      <a:pt x="97943" y="120527"/>
                      <a:pt x="109945" y="117670"/>
                    </a:cubicBezTo>
                    <a:cubicBezTo>
                      <a:pt x="166809" y="104239"/>
                      <a:pt x="224911" y="67282"/>
                      <a:pt x="246343" y="52709"/>
                    </a:cubicBezTo>
                    <a:cubicBezTo>
                      <a:pt x="260916" y="42803"/>
                      <a:pt x="276251" y="34040"/>
                      <a:pt x="292444" y="26992"/>
                    </a:cubicBezTo>
                    <a:cubicBezTo>
                      <a:pt x="381788" y="-11775"/>
                      <a:pt x="482467" y="-2060"/>
                      <a:pt x="555143" y="14609"/>
                    </a:cubicBezTo>
                    <a:cubicBezTo>
                      <a:pt x="631438" y="32135"/>
                      <a:pt x="699828" y="74807"/>
                      <a:pt x="747262" y="137005"/>
                    </a:cubicBezTo>
                    <a:cubicBezTo>
                      <a:pt x="862229" y="287691"/>
                      <a:pt x="701828" y="349032"/>
                      <a:pt x="701828" y="349032"/>
                    </a:cubicBezTo>
                    <a:cubicBezTo>
                      <a:pt x="753739" y="351318"/>
                      <a:pt x="766884" y="389323"/>
                      <a:pt x="770027" y="412849"/>
                    </a:cubicBezTo>
                    <a:cubicBezTo>
                      <a:pt x="771456" y="423232"/>
                      <a:pt x="774313" y="433328"/>
                      <a:pt x="778600" y="442948"/>
                    </a:cubicBezTo>
                    <a:cubicBezTo>
                      <a:pt x="790887" y="470761"/>
                      <a:pt x="800412" y="537246"/>
                      <a:pt x="806889" y="597063"/>
                    </a:cubicBezTo>
                    <a:cubicBezTo>
                      <a:pt x="815271" y="674311"/>
                      <a:pt x="771170" y="748130"/>
                      <a:pt x="698685" y="776323"/>
                    </a:cubicBezTo>
                    <a:close/>
                  </a:path>
                </a:pathLst>
              </a:custGeom>
              <a:solidFill>
                <a:srgbClr val="0095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11" name="Freeform: Shape 1110">
                <a:extLst>
                  <a:ext uri="{FF2B5EF4-FFF2-40B4-BE49-F238E27FC236}">
                    <a16:creationId xmlns:a16="http://schemas.microsoft.com/office/drawing/2014/main" id="{9DAA4C4E-47BD-D46C-4B00-7A91E817CC7F}"/>
                  </a:ext>
                </a:extLst>
              </p:cNvPr>
              <p:cNvSpPr/>
              <p:nvPr/>
            </p:nvSpPr>
            <p:spPr>
              <a:xfrm>
                <a:off x="6812396" y="4358035"/>
                <a:ext cx="136081" cy="158440"/>
              </a:xfrm>
              <a:custGeom>
                <a:avLst/>
                <a:gdLst>
                  <a:gd name="connsiteX0" fmla="*/ 532566 w 591945"/>
                  <a:gd name="connsiteY0" fmla="*/ 313133 h 689205"/>
                  <a:gd name="connsiteX1" fmla="*/ 569523 w 591945"/>
                  <a:gd name="connsiteY1" fmla="*/ 140064 h 689205"/>
                  <a:gd name="connsiteX2" fmla="*/ 493132 w 591945"/>
                  <a:gd name="connsiteY2" fmla="*/ 56910 h 689205"/>
                  <a:gd name="connsiteX3" fmla="*/ 403121 w 591945"/>
                  <a:gd name="connsiteY3" fmla="*/ 35479 h 689205"/>
                  <a:gd name="connsiteX4" fmla="*/ 340923 w 591945"/>
                  <a:gd name="connsiteY4" fmla="*/ 18525 h 689205"/>
                  <a:gd name="connsiteX5" fmla="*/ 240434 w 591945"/>
                  <a:gd name="connsiteY5" fmla="*/ 2237 h 689205"/>
                  <a:gd name="connsiteX6" fmla="*/ 20597 w 591945"/>
                  <a:gd name="connsiteY6" fmla="*/ 213406 h 689205"/>
                  <a:gd name="connsiteX7" fmla="*/ 3071 w 591945"/>
                  <a:gd name="connsiteY7" fmla="*/ 347899 h 689205"/>
                  <a:gd name="connsiteX8" fmla="*/ 3547 w 591945"/>
                  <a:gd name="connsiteY8" fmla="*/ 350566 h 689205"/>
                  <a:gd name="connsiteX9" fmla="*/ 4214 w 591945"/>
                  <a:gd name="connsiteY9" fmla="*/ 369235 h 689205"/>
                  <a:gd name="connsiteX10" fmla="*/ 16596 w 591945"/>
                  <a:gd name="connsiteY10" fmla="*/ 417908 h 689205"/>
                  <a:gd name="connsiteX11" fmla="*/ 27836 w 591945"/>
                  <a:gd name="connsiteY11" fmla="*/ 441720 h 689205"/>
                  <a:gd name="connsiteX12" fmla="*/ 63078 w 591945"/>
                  <a:gd name="connsiteY12" fmla="*/ 500775 h 689205"/>
                  <a:gd name="connsiteX13" fmla="*/ 94130 w 591945"/>
                  <a:gd name="connsiteY13" fmla="*/ 530208 h 689205"/>
                  <a:gd name="connsiteX14" fmla="*/ 141088 w 591945"/>
                  <a:gd name="connsiteY14" fmla="*/ 571641 h 689205"/>
                  <a:gd name="connsiteX15" fmla="*/ 172044 w 591945"/>
                  <a:gd name="connsiteY15" fmla="*/ 589072 h 689205"/>
                  <a:gd name="connsiteX16" fmla="*/ 200238 w 591945"/>
                  <a:gd name="connsiteY16" fmla="*/ 604503 h 689205"/>
                  <a:gd name="connsiteX17" fmla="*/ 236338 w 591945"/>
                  <a:gd name="connsiteY17" fmla="*/ 621838 h 689205"/>
                  <a:gd name="connsiteX18" fmla="*/ 276724 w 591945"/>
                  <a:gd name="connsiteY18" fmla="*/ 637840 h 689205"/>
                  <a:gd name="connsiteX19" fmla="*/ 310157 w 591945"/>
                  <a:gd name="connsiteY19" fmla="*/ 641841 h 689205"/>
                  <a:gd name="connsiteX20" fmla="*/ 337113 w 591945"/>
                  <a:gd name="connsiteY20" fmla="*/ 647841 h 689205"/>
                  <a:gd name="connsiteX21" fmla="*/ 366259 w 591945"/>
                  <a:gd name="connsiteY21" fmla="*/ 655366 h 689205"/>
                  <a:gd name="connsiteX22" fmla="*/ 388452 w 591945"/>
                  <a:gd name="connsiteY22" fmla="*/ 661462 h 689205"/>
                  <a:gd name="connsiteX23" fmla="*/ 429220 w 591945"/>
                  <a:gd name="connsiteY23" fmla="*/ 676702 h 689205"/>
                  <a:gd name="connsiteX24" fmla="*/ 459223 w 591945"/>
                  <a:gd name="connsiteY24" fmla="*/ 683751 h 689205"/>
                  <a:gd name="connsiteX25" fmla="*/ 484845 w 591945"/>
                  <a:gd name="connsiteY25" fmla="*/ 685751 h 689205"/>
                  <a:gd name="connsiteX26" fmla="*/ 561807 w 591945"/>
                  <a:gd name="connsiteY26" fmla="*/ 644127 h 689205"/>
                  <a:gd name="connsiteX27" fmla="*/ 570475 w 591945"/>
                  <a:gd name="connsiteY27" fmla="*/ 625553 h 689205"/>
                  <a:gd name="connsiteX28" fmla="*/ 573999 w 591945"/>
                  <a:gd name="connsiteY28" fmla="*/ 608503 h 689205"/>
                  <a:gd name="connsiteX29" fmla="*/ 580000 w 591945"/>
                  <a:gd name="connsiteY29" fmla="*/ 577356 h 689205"/>
                  <a:gd name="connsiteX30" fmla="*/ 585239 w 591945"/>
                  <a:gd name="connsiteY30" fmla="*/ 549067 h 689205"/>
                  <a:gd name="connsiteX31" fmla="*/ 589049 w 591945"/>
                  <a:gd name="connsiteY31" fmla="*/ 521064 h 689205"/>
                  <a:gd name="connsiteX32" fmla="*/ 573428 w 591945"/>
                  <a:gd name="connsiteY32" fmla="*/ 461342 h 689205"/>
                  <a:gd name="connsiteX33" fmla="*/ 560093 w 591945"/>
                  <a:gd name="connsiteY33" fmla="*/ 439625 h 689205"/>
                  <a:gd name="connsiteX34" fmla="*/ 516659 w 591945"/>
                  <a:gd name="connsiteY34" fmla="*/ 397810 h 689205"/>
                  <a:gd name="connsiteX35" fmla="*/ 511706 w 591945"/>
                  <a:gd name="connsiteY35" fmla="*/ 333802 h 689205"/>
                  <a:gd name="connsiteX36" fmla="*/ 532566 w 591945"/>
                  <a:gd name="connsiteY36" fmla="*/ 313323 h 68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91945" h="689205">
                    <a:moveTo>
                      <a:pt x="532566" y="313133"/>
                    </a:moveTo>
                    <a:cubicBezTo>
                      <a:pt x="556664" y="283796"/>
                      <a:pt x="599431" y="217026"/>
                      <a:pt x="569523" y="140064"/>
                    </a:cubicBezTo>
                    <a:cubicBezTo>
                      <a:pt x="555426" y="103773"/>
                      <a:pt x="527898" y="74246"/>
                      <a:pt x="493132" y="56910"/>
                    </a:cubicBezTo>
                    <a:cubicBezTo>
                      <a:pt x="470748" y="45766"/>
                      <a:pt x="440554" y="35955"/>
                      <a:pt x="403121" y="35479"/>
                    </a:cubicBezTo>
                    <a:cubicBezTo>
                      <a:pt x="403121" y="35479"/>
                      <a:pt x="374832" y="35955"/>
                      <a:pt x="340923" y="18525"/>
                    </a:cubicBezTo>
                    <a:cubicBezTo>
                      <a:pt x="309966" y="2523"/>
                      <a:pt x="274724" y="-3764"/>
                      <a:pt x="240434" y="2237"/>
                    </a:cubicBezTo>
                    <a:cubicBezTo>
                      <a:pt x="177474" y="13191"/>
                      <a:pt x="88796" y="58815"/>
                      <a:pt x="20597" y="213406"/>
                    </a:cubicBezTo>
                    <a:cubicBezTo>
                      <a:pt x="2023" y="255602"/>
                      <a:pt x="-4454" y="302370"/>
                      <a:pt x="3071" y="347899"/>
                    </a:cubicBezTo>
                    <a:cubicBezTo>
                      <a:pt x="3261" y="348756"/>
                      <a:pt x="3357" y="349709"/>
                      <a:pt x="3547" y="350566"/>
                    </a:cubicBezTo>
                    <a:cubicBezTo>
                      <a:pt x="4595" y="356757"/>
                      <a:pt x="4785" y="363044"/>
                      <a:pt x="4214" y="369235"/>
                    </a:cubicBezTo>
                    <a:cubicBezTo>
                      <a:pt x="3261" y="379713"/>
                      <a:pt x="3928" y="398667"/>
                      <a:pt x="16596" y="417908"/>
                    </a:cubicBezTo>
                    <a:cubicBezTo>
                      <a:pt x="21454" y="425242"/>
                      <a:pt x="25359" y="433243"/>
                      <a:pt x="27836" y="441720"/>
                    </a:cubicBezTo>
                    <a:cubicBezTo>
                      <a:pt x="33265" y="459532"/>
                      <a:pt x="44600" y="489250"/>
                      <a:pt x="63078" y="500775"/>
                    </a:cubicBezTo>
                    <a:cubicBezTo>
                      <a:pt x="75270" y="508395"/>
                      <a:pt x="85748" y="518492"/>
                      <a:pt x="94130" y="530208"/>
                    </a:cubicBezTo>
                    <a:cubicBezTo>
                      <a:pt x="105560" y="546305"/>
                      <a:pt x="122324" y="565450"/>
                      <a:pt x="141088" y="571641"/>
                    </a:cubicBezTo>
                    <a:cubicBezTo>
                      <a:pt x="152423" y="575356"/>
                      <a:pt x="163091" y="581166"/>
                      <a:pt x="172044" y="589072"/>
                    </a:cubicBezTo>
                    <a:cubicBezTo>
                      <a:pt x="179379" y="595644"/>
                      <a:pt x="189189" y="602217"/>
                      <a:pt x="200238" y="604503"/>
                    </a:cubicBezTo>
                    <a:cubicBezTo>
                      <a:pt x="213478" y="607265"/>
                      <a:pt x="225765" y="613361"/>
                      <a:pt x="236338" y="621838"/>
                    </a:cubicBezTo>
                    <a:cubicBezTo>
                      <a:pt x="247387" y="630601"/>
                      <a:pt x="262151" y="639174"/>
                      <a:pt x="276724" y="637840"/>
                    </a:cubicBezTo>
                    <a:cubicBezTo>
                      <a:pt x="288059" y="636792"/>
                      <a:pt x="299394" y="638221"/>
                      <a:pt x="310157" y="641841"/>
                    </a:cubicBezTo>
                    <a:cubicBezTo>
                      <a:pt x="318634" y="644698"/>
                      <a:pt x="328445" y="647270"/>
                      <a:pt x="337113" y="647841"/>
                    </a:cubicBezTo>
                    <a:cubicBezTo>
                      <a:pt x="347209" y="648413"/>
                      <a:pt x="357020" y="651080"/>
                      <a:pt x="366259" y="655366"/>
                    </a:cubicBezTo>
                    <a:cubicBezTo>
                      <a:pt x="371974" y="658033"/>
                      <a:pt x="379404" y="660510"/>
                      <a:pt x="388452" y="661462"/>
                    </a:cubicBezTo>
                    <a:cubicBezTo>
                      <a:pt x="403121" y="663081"/>
                      <a:pt x="417408" y="667939"/>
                      <a:pt x="429220" y="676702"/>
                    </a:cubicBezTo>
                    <a:cubicBezTo>
                      <a:pt x="435887" y="681655"/>
                      <a:pt x="445602" y="685465"/>
                      <a:pt x="459223" y="683751"/>
                    </a:cubicBezTo>
                    <a:cubicBezTo>
                      <a:pt x="467891" y="682703"/>
                      <a:pt x="476559" y="683275"/>
                      <a:pt x="484845" y="685751"/>
                    </a:cubicBezTo>
                    <a:cubicBezTo>
                      <a:pt x="504943" y="691847"/>
                      <a:pt x="543710" y="695752"/>
                      <a:pt x="561807" y="644127"/>
                    </a:cubicBezTo>
                    <a:cubicBezTo>
                      <a:pt x="564093" y="637650"/>
                      <a:pt x="566951" y="631458"/>
                      <a:pt x="570475" y="625553"/>
                    </a:cubicBezTo>
                    <a:cubicBezTo>
                      <a:pt x="573237" y="620981"/>
                      <a:pt x="575619" y="614599"/>
                      <a:pt x="573999" y="608503"/>
                    </a:cubicBezTo>
                    <a:cubicBezTo>
                      <a:pt x="571047" y="597835"/>
                      <a:pt x="573809" y="586500"/>
                      <a:pt x="580000" y="577356"/>
                    </a:cubicBezTo>
                    <a:cubicBezTo>
                      <a:pt x="584668" y="570498"/>
                      <a:pt x="587525" y="561259"/>
                      <a:pt x="585239" y="549067"/>
                    </a:cubicBezTo>
                    <a:cubicBezTo>
                      <a:pt x="583524" y="539637"/>
                      <a:pt x="585239" y="529922"/>
                      <a:pt x="589049" y="521064"/>
                    </a:cubicBezTo>
                    <a:cubicBezTo>
                      <a:pt x="593907" y="510110"/>
                      <a:pt x="594954" y="490869"/>
                      <a:pt x="573428" y="461342"/>
                    </a:cubicBezTo>
                    <a:cubicBezTo>
                      <a:pt x="568380" y="454484"/>
                      <a:pt x="563903" y="447245"/>
                      <a:pt x="560093" y="439625"/>
                    </a:cubicBezTo>
                    <a:cubicBezTo>
                      <a:pt x="554378" y="428195"/>
                      <a:pt x="541043" y="411050"/>
                      <a:pt x="516659" y="397810"/>
                    </a:cubicBezTo>
                    <a:cubicBezTo>
                      <a:pt x="471320" y="373236"/>
                      <a:pt x="498085" y="344851"/>
                      <a:pt x="511706" y="333802"/>
                    </a:cubicBezTo>
                    <a:cubicBezTo>
                      <a:pt x="519326" y="327611"/>
                      <a:pt x="526374" y="320848"/>
                      <a:pt x="532566" y="313323"/>
                    </a:cubicBezTo>
                    <a:close/>
                  </a:path>
                </a:pathLst>
              </a:custGeom>
              <a:solidFill>
                <a:srgbClr val="0095FF">
                  <a:lumMod val="40000"/>
                  <a:lumOff val="6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12" name="Freeform: Shape 1111">
                <a:extLst>
                  <a:ext uri="{FF2B5EF4-FFF2-40B4-BE49-F238E27FC236}">
                    <a16:creationId xmlns:a16="http://schemas.microsoft.com/office/drawing/2014/main" id="{D9E97A20-D4F6-7C6D-2C61-4D61A92C6B5B}"/>
                  </a:ext>
                </a:extLst>
              </p:cNvPr>
              <p:cNvSpPr/>
              <p:nvPr/>
            </p:nvSpPr>
            <p:spPr>
              <a:xfrm>
                <a:off x="6818861" y="4367943"/>
                <a:ext cx="119294" cy="137028"/>
              </a:xfrm>
              <a:custGeom>
                <a:avLst/>
                <a:gdLst>
                  <a:gd name="connsiteX0" fmla="*/ 477869 w 518921"/>
                  <a:gd name="connsiteY0" fmla="*/ 249079 h 596065"/>
                  <a:gd name="connsiteX1" fmla="*/ 405574 w 518921"/>
                  <a:gd name="connsiteY1" fmla="*/ 256699 h 596065"/>
                  <a:gd name="connsiteX2" fmla="*/ 406622 w 518921"/>
                  <a:gd name="connsiteY2" fmla="*/ 228029 h 596065"/>
                  <a:gd name="connsiteX3" fmla="*/ 454438 w 518921"/>
                  <a:gd name="connsiteY3" fmla="*/ 69437 h 596065"/>
                  <a:gd name="connsiteX4" fmla="*/ 435864 w 518921"/>
                  <a:gd name="connsiteY4" fmla="*/ 154591 h 596065"/>
                  <a:gd name="connsiteX5" fmla="*/ 430054 w 518921"/>
                  <a:gd name="connsiteY5" fmla="*/ 165354 h 596065"/>
                  <a:gd name="connsiteX6" fmla="*/ 375952 w 518921"/>
                  <a:gd name="connsiteY6" fmla="*/ 229362 h 596065"/>
                  <a:gd name="connsiteX7" fmla="*/ 342043 w 518921"/>
                  <a:gd name="connsiteY7" fmla="*/ 198311 h 596065"/>
                  <a:gd name="connsiteX8" fmla="*/ 390430 w 518921"/>
                  <a:gd name="connsiteY8" fmla="*/ 130302 h 596065"/>
                  <a:gd name="connsiteX9" fmla="*/ 306896 w 518921"/>
                  <a:gd name="connsiteY9" fmla="*/ 171831 h 596065"/>
                  <a:gd name="connsiteX10" fmla="*/ 310991 w 518921"/>
                  <a:gd name="connsiteY10" fmla="*/ 151162 h 596065"/>
                  <a:gd name="connsiteX11" fmla="*/ 392335 w 518921"/>
                  <a:gd name="connsiteY11" fmla="*/ 53721 h 596065"/>
                  <a:gd name="connsiteX12" fmla="*/ 306800 w 518921"/>
                  <a:gd name="connsiteY12" fmla="*/ 144399 h 596065"/>
                  <a:gd name="connsiteX13" fmla="*/ 284798 w 518921"/>
                  <a:gd name="connsiteY13" fmla="*/ 142780 h 596065"/>
                  <a:gd name="connsiteX14" fmla="*/ 278702 w 518921"/>
                  <a:gd name="connsiteY14" fmla="*/ 105061 h 596065"/>
                  <a:gd name="connsiteX15" fmla="*/ 292513 w 518921"/>
                  <a:gd name="connsiteY15" fmla="*/ 22669 h 596065"/>
                  <a:gd name="connsiteX16" fmla="*/ 268034 w 518921"/>
                  <a:gd name="connsiteY16" fmla="*/ 128968 h 596065"/>
                  <a:gd name="connsiteX17" fmla="*/ 240125 w 518921"/>
                  <a:gd name="connsiteY17" fmla="*/ 77438 h 596065"/>
                  <a:gd name="connsiteX18" fmla="*/ 238030 w 518921"/>
                  <a:gd name="connsiteY18" fmla="*/ 49721 h 596065"/>
                  <a:gd name="connsiteX19" fmla="*/ 238030 w 518921"/>
                  <a:gd name="connsiteY19" fmla="*/ 0 h 596065"/>
                  <a:gd name="connsiteX20" fmla="*/ 227171 w 518921"/>
                  <a:gd name="connsiteY20" fmla="*/ 90678 h 596065"/>
                  <a:gd name="connsiteX21" fmla="*/ 183642 w 518921"/>
                  <a:gd name="connsiteY21" fmla="*/ 0 h 596065"/>
                  <a:gd name="connsiteX22" fmla="*/ 194024 w 518921"/>
                  <a:gd name="connsiteY22" fmla="*/ 55436 h 596065"/>
                  <a:gd name="connsiteX23" fmla="*/ 114300 w 518921"/>
                  <a:gd name="connsiteY23" fmla="*/ 72200 h 596065"/>
                  <a:gd name="connsiteX24" fmla="*/ 209550 w 518921"/>
                  <a:gd name="connsiteY24" fmla="*/ 86392 h 596065"/>
                  <a:gd name="connsiteX25" fmla="*/ 228600 w 518921"/>
                  <a:gd name="connsiteY25" fmla="*/ 102013 h 596065"/>
                  <a:gd name="connsiteX26" fmla="*/ 146971 w 518921"/>
                  <a:gd name="connsiteY26" fmla="*/ 144494 h 596065"/>
                  <a:gd name="connsiteX27" fmla="*/ 260128 w 518921"/>
                  <a:gd name="connsiteY27" fmla="*/ 133350 h 596065"/>
                  <a:gd name="connsiteX28" fmla="*/ 284417 w 518921"/>
                  <a:gd name="connsiteY28" fmla="*/ 167926 h 596065"/>
                  <a:gd name="connsiteX29" fmla="*/ 242221 w 518921"/>
                  <a:gd name="connsiteY29" fmla="*/ 145256 h 596065"/>
                  <a:gd name="connsiteX30" fmla="*/ 256508 w 518921"/>
                  <a:gd name="connsiteY30" fmla="*/ 164401 h 596065"/>
                  <a:gd name="connsiteX31" fmla="*/ 196596 w 518921"/>
                  <a:gd name="connsiteY31" fmla="*/ 153067 h 596065"/>
                  <a:gd name="connsiteX32" fmla="*/ 256032 w 518921"/>
                  <a:gd name="connsiteY32" fmla="*/ 174879 h 596065"/>
                  <a:gd name="connsiteX33" fmla="*/ 296037 w 518921"/>
                  <a:gd name="connsiteY33" fmla="*/ 192214 h 596065"/>
                  <a:gd name="connsiteX34" fmla="*/ 309182 w 518921"/>
                  <a:gd name="connsiteY34" fmla="*/ 209550 h 596065"/>
                  <a:gd name="connsiteX35" fmla="*/ 286131 w 518921"/>
                  <a:gd name="connsiteY35" fmla="*/ 276130 h 596065"/>
                  <a:gd name="connsiteX36" fmla="*/ 231172 w 518921"/>
                  <a:gd name="connsiteY36" fmla="*/ 289179 h 596065"/>
                  <a:gd name="connsiteX37" fmla="*/ 243459 w 518921"/>
                  <a:gd name="connsiteY37" fmla="*/ 262223 h 596065"/>
                  <a:gd name="connsiteX38" fmla="*/ 227171 w 518921"/>
                  <a:gd name="connsiteY38" fmla="*/ 271463 h 596065"/>
                  <a:gd name="connsiteX39" fmla="*/ 226505 w 518921"/>
                  <a:gd name="connsiteY39" fmla="*/ 222599 h 596065"/>
                  <a:gd name="connsiteX40" fmla="*/ 217837 w 518921"/>
                  <a:gd name="connsiteY40" fmla="*/ 289179 h 596065"/>
                  <a:gd name="connsiteX41" fmla="*/ 190500 w 518921"/>
                  <a:gd name="connsiteY41" fmla="*/ 224028 h 596065"/>
                  <a:gd name="connsiteX42" fmla="*/ 178213 w 518921"/>
                  <a:gd name="connsiteY42" fmla="*/ 290036 h 596065"/>
                  <a:gd name="connsiteX43" fmla="*/ 127159 w 518921"/>
                  <a:gd name="connsiteY43" fmla="*/ 251650 h 596065"/>
                  <a:gd name="connsiteX44" fmla="*/ 155067 w 518921"/>
                  <a:gd name="connsiteY44" fmla="*/ 213360 h 596065"/>
                  <a:gd name="connsiteX45" fmla="*/ 135350 w 518921"/>
                  <a:gd name="connsiteY45" fmla="*/ 224695 h 596065"/>
                  <a:gd name="connsiteX46" fmla="*/ 137351 w 518921"/>
                  <a:gd name="connsiteY46" fmla="*/ 170117 h 596065"/>
                  <a:gd name="connsiteX47" fmla="*/ 117634 w 518921"/>
                  <a:gd name="connsiteY47" fmla="*/ 252317 h 596065"/>
                  <a:gd name="connsiteX48" fmla="*/ 104013 w 518921"/>
                  <a:gd name="connsiteY48" fmla="*/ 182880 h 596065"/>
                  <a:gd name="connsiteX49" fmla="*/ 82963 w 518921"/>
                  <a:gd name="connsiteY49" fmla="*/ 204883 h 596065"/>
                  <a:gd name="connsiteX50" fmla="*/ 34004 w 518921"/>
                  <a:gd name="connsiteY50" fmla="*/ 156020 h 596065"/>
                  <a:gd name="connsiteX51" fmla="*/ 73438 w 518921"/>
                  <a:gd name="connsiteY51" fmla="*/ 216979 h 596065"/>
                  <a:gd name="connsiteX52" fmla="*/ 16288 w 518921"/>
                  <a:gd name="connsiteY52" fmla="*/ 230410 h 596065"/>
                  <a:gd name="connsiteX53" fmla="*/ 98489 w 518921"/>
                  <a:gd name="connsiteY53" fmla="*/ 249555 h 596065"/>
                  <a:gd name="connsiteX54" fmla="*/ 110490 w 518921"/>
                  <a:gd name="connsiteY54" fmla="*/ 267938 h 596065"/>
                  <a:gd name="connsiteX55" fmla="*/ 115157 w 518921"/>
                  <a:gd name="connsiteY55" fmla="*/ 291751 h 596065"/>
                  <a:gd name="connsiteX56" fmla="*/ 105823 w 518921"/>
                  <a:gd name="connsiteY56" fmla="*/ 290608 h 596065"/>
                  <a:gd name="connsiteX57" fmla="*/ 16288 w 518921"/>
                  <a:gd name="connsiteY57" fmla="*/ 272129 h 596065"/>
                  <a:gd name="connsiteX58" fmla="*/ 44196 w 518921"/>
                  <a:gd name="connsiteY58" fmla="*/ 314611 h 596065"/>
                  <a:gd name="connsiteX59" fmla="*/ 0 w 518921"/>
                  <a:gd name="connsiteY59" fmla="*/ 298513 h 596065"/>
                  <a:gd name="connsiteX60" fmla="*/ 10859 w 518921"/>
                  <a:gd name="connsiteY60" fmla="*/ 325469 h 596065"/>
                  <a:gd name="connsiteX61" fmla="*/ 57817 w 518921"/>
                  <a:gd name="connsiteY61" fmla="*/ 325469 h 596065"/>
                  <a:gd name="connsiteX62" fmla="*/ 21050 w 518921"/>
                  <a:gd name="connsiteY62" fmla="*/ 388239 h 596065"/>
                  <a:gd name="connsiteX63" fmla="*/ 63246 w 518921"/>
                  <a:gd name="connsiteY63" fmla="*/ 329470 h 596065"/>
                  <a:gd name="connsiteX64" fmla="*/ 43529 w 518921"/>
                  <a:gd name="connsiteY64" fmla="*/ 388239 h 596065"/>
                  <a:gd name="connsiteX65" fmla="*/ 71438 w 518921"/>
                  <a:gd name="connsiteY65" fmla="*/ 330899 h 596065"/>
                  <a:gd name="connsiteX66" fmla="*/ 68675 w 518921"/>
                  <a:gd name="connsiteY66" fmla="*/ 366332 h 596065"/>
                  <a:gd name="connsiteX67" fmla="*/ 80201 w 518921"/>
                  <a:gd name="connsiteY67" fmla="*/ 325564 h 596065"/>
                  <a:gd name="connsiteX68" fmla="*/ 95155 w 518921"/>
                  <a:gd name="connsiteY68" fmla="*/ 359283 h 596065"/>
                  <a:gd name="connsiteX69" fmla="*/ 152972 w 518921"/>
                  <a:gd name="connsiteY69" fmla="*/ 303276 h 596065"/>
                  <a:gd name="connsiteX70" fmla="*/ 180880 w 518921"/>
                  <a:gd name="connsiteY70" fmla="*/ 305371 h 596065"/>
                  <a:gd name="connsiteX71" fmla="*/ 131159 w 518921"/>
                  <a:gd name="connsiteY71" fmla="*/ 337947 h 596065"/>
                  <a:gd name="connsiteX72" fmla="*/ 218027 w 518921"/>
                  <a:gd name="connsiteY72" fmla="*/ 311563 h 596065"/>
                  <a:gd name="connsiteX73" fmla="*/ 227076 w 518921"/>
                  <a:gd name="connsiteY73" fmla="*/ 313658 h 596065"/>
                  <a:gd name="connsiteX74" fmla="*/ 157734 w 518921"/>
                  <a:gd name="connsiteY74" fmla="*/ 332994 h 596065"/>
                  <a:gd name="connsiteX75" fmla="*/ 199263 w 518921"/>
                  <a:gd name="connsiteY75" fmla="*/ 347853 h 596065"/>
                  <a:gd name="connsiteX76" fmla="*/ 140780 w 518921"/>
                  <a:gd name="connsiteY76" fmla="*/ 361283 h 596065"/>
                  <a:gd name="connsiteX77" fmla="*/ 176117 w 518921"/>
                  <a:gd name="connsiteY77" fmla="*/ 367665 h 596065"/>
                  <a:gd name="connsiteX78" fmla="*/ 80867 w 518921"/>
                  <a:gd name="connsiteY78" fmla="*/ 454057 h 596065"/>
                  <a:gd name="connsiteX79" fmla="*/ 123730 w 518921"/>
                  <a:gd name="connsiteY79" fmla="*/ 448437 h 596065"/>
                  <a:gd name="connsiteX80" fmla="*/ 104680 w 518921"/>
                  <a:gd name="connsiteY80" fmla="*/ 491680 h 596065"/>
                  <a:gd name="connsiteX81" fmla="*/ 141446 w 518921"/>
                  <a:gd name="connsiteY81" fmla="*/ 437864 h 596065"/>
                  <a:gd name="connsiteX82" fmla="*/ 140780 w 518921"/>
                  <a:gd name="connsiteY82" fmla="*/ 473964 h 596065"/>
                  <a:gd name="connsiteX83" fmla="*/ 148971 w 518921"/>
                  <a:gd name="connsiteY83" fmla="*/ 423672 h 596065"/>
                  <a:gd name="connsiteX84" fmla="*/ 168688 w 518921"/>
                  <a:gd name="connsiteY84" fmla="*/ 476821 h 596065"/>
                  <a:gd name="connsiteX85" fmla="*/ 159830 w 518921"/>
                  <a:gd name="connsiteY85" fmla="*/ 416624 h 596065"/>
                  <a:gd name="connsiteX86" fmla="*/ 173450 w 518921"/>
                  <a:gd name="connsiteY86" fmla="*/ 397478 h 596065"/>
                  <a:gd name="connsiteX87" fmla="*/ 182309 w 518921"/>
                  <a:gd name="connsiteY87" fmla="*/ 520065 h 596065"/>
                  <a:gd name="connsiteX88" fmla="*/ 196596 w 518921"/>
                  <a:gd name="connsiteY88" fmla="*/ 483203 h 596065"/>
                  <a:gd name="connsiteX89" fmla="*/ 223838 w 518921"/>
                  <a:gd name="connsiteY89" fmla="*/ 557593 h 596065"/>
                  <a:gd name="connsiteX90" fmla="*/ 199358 w 518921"/>
                  <a:gd name="connsiteY90" fmla="*/ 474726 h 596065"/>
                  <a:gd name="connsiteX91" fmla="*/ 180308 w 518921"/>
                  <a:gd name="connsiteY91" fmla="*/ 389001 h 596065"/>
                  <a:gd name="connsiteX92" fmla="*/ 278035 w 518921"/>
                  <a:gd name="connsiteY92" fmla="*/ 311944 h 596065"/>
                  <a:gd name="connsiteX93" fmla="*/ 301276 w 518921"/>
                  <a:gd name="connsiteY93" fmla="*/ 328993 h 596065"/>
                  <a:gd name="connsiteX94" fmla="*/ 244221 w 518921"/>
                  <a:gd name="connsiteY94" fmla="*/ 357854 h 596065"/>
                  <a:gd name="connsiteX95" fmla="*/ 281559 w 518921"/>
                  <a:gd name="connsiteY95" fmla="*/ 380809 h 596065"/>
                  <a:gd name="connsiteX96" fmla="*/ 294132 w 518921"/>
                  <a:gd name="connsiteY96" fmla="*/ 402717 h 596065"/>
                  <a:gd name="connsiteX97" fmla="*/ 282512 w 518921"/>
                  <a:gd name="connsiteY97" fmla="*/ 414909 h 596065"/>
                  <a:gd name="connsiteX98" fmla="*/ 262414 w 518921"/>
                  <a:gd name="connsiteY98" fmla="*/ 434340 h 596065"/>
                  <a:gd name="connsiteX99" fmla="*/ 251746 w 518921"/>
                  <a:gd name="connsiteY99" fmla="*/ 466916 h 596065"/>
                  <a:gd name="connsiteX100" fmla="*/ 295942 w 518921"/>
                  <a:gd name="connsiteY100" fmla="*/ 422243 h 596065"/>
                  <a:gd name="connsiteX101" fmla="*/ 271367 w 518921"/>
                  <a:gd name="connsiteY101" fmla="*/ 512445 h 596065"/>
                  <a:gd name="connsiteX102" fmla="*/ 269272 w 518921"/>
                  <a:gd name="connsiteY102" fmla="*/ 517874 h 596065"/>
                  <a:gd name="connsiteX103" fmla="*/ 246888 w 518921"/>
                  <a:gd name="connsiteY103" fmla="*/ 557593 h 596065"/>
                  <a:gd name="connsiteX104" fmla="*/ 303371 w 518921"/>
                  <a:gd name="connsiteY104" fmla="*/ 448532 h 596065"/>
                  <a:gd name="connsiteX105" fmla="*/ 289751 w 518921"/>
                  <a:gd name="connsiteY105" fmla="*/ 565404 h 596065"/>
                  <a:gd name="connsiteX106" fmla="*/ 308991 w 518921"/>
                  <a:gd name="connsiteY106" fmla="*/ 511683 h 596065"/>
                  <a:gd name="connsiteX107" fmla="*/ 320612 w 518921"/>
                  <a:gd name="connsiteY107" fmla="*/ 509207 h 596065"/>
                  <a:gd name="connsiteX108" fmla="*/ 323088 w 518921"/>
                  <a:gd name="connsiteY108" fmla="*/ 565309 h 596065"/>
                  <a:gd name="connsiteX109" fmla="*/ 334613 w 518921"/>
                  <a:gd name="connsiteY109" fmla="*/ 531019 h 596065"/>
                  <a:gd name="connsiteX110" fmla="*/ 339852 w 518921"/>
                  <a:gd name="connsiteY110" fmla="*/ 524351 h 596065"/>
                  <a:gd name="connsiteX111" fmla="*/ 351187 w 518921"/>
                  <a:gd name="connsiteY111" fmla="*/ 541782 h 596065"/>
                  <a:gd name="connsiteX112" fmla="*/ 352425 w 518921"/>
                  <a:gd name="connsiteY112" fmla="*/ 550926 h 596065"/>
                  <a:gd name="connsiteX113" fmla="*/ 410813 w 518921"/>
                  <a:gd name="connsiteY113" fmla="*/ 595027 h 596065"/>
                  <a:gd name="connsiteX114" fmla="*/ 356330 w 518921"/>
                  <a:gd name="connsiteY114" fmla="*/ 534829 h 596065"/>
                  <a:gd name="connsiteX115" fmla="*/ 427768 w 518921"/>
                  <a:gd name="connsiteY115" fmla="*/ 546830 h 596065"/>
                  <a:gd name="connsiteX116" fmla="*/ 474726 w 518921"/>
                  <a:gd name="connsiteY116" fmla="*/ 558165 h 596065"/>
                  <a:gd name="connsiteX117" fmla="*/ 408718 w 518921"/>
                  <a:gd name="connsiteY117" fmla="*/ 543306 h 596065"/>
                  <a:gd name="connsiteX118" fmla="*/ 358997 w 518921"/>
                  <a:gd name="connsiteY118" fmla="*/ 526351 h 596065"/>
                  <a:gd name="connsiteX119" fmla="*/ 489014 w 518921"/>
                  <a:gd name="connsiteY119" fmla="*/ 524256 h 596065"/>
                  <a:gd name="connsiteX120" fmla="*/ 453676 w 518921"/>
                  <a:gd name="connsiteY120" fmla="*/ 517208 h 596065"/>
                  <a:gd name="connsiteX121" fmla="*/ 474059 w 518921"/>
                  <a:gd name="connsiteY121" fmla="*/ 490252 h 596065"/>
                  <a:gd name="connsiteX122" fmla="*/ 381476 w 518921"/>
                  <a:gd name="connsiteY122" fmla="*/ 516446 h 596065"/>
                  <a:gd name="connsiteX123" fmla="*/ 370999 w 518921"/>
                  <a:gd name="connsiteY123" fmla="*/ 515684 h 596065"/>
                  <a:gd name="connsiteX124" fmla="*/ 348806 w 518921"/>
                  <a:gd name="connsiteY124" fmla="*/ 512255 h 596065"/>
                  <a:gd name="connsiteX125" fmla="*/ 350520 w 518921"/>
                  <a:gd name="connsiteY125" fmla="*/ 495395 h 596065"/>
                  <a:gd name="connsiteX126" fmla="*/ 518922 w 518921"/>
                  <a:gd name="connsiteY126" fmla="*/ 424434 h 596065"/>
                  <a:gd name="connsiteX127" fmla="*/ 335851 w 518921"/>
                  <a:gd name="connsiteY127" fmla="*/ 486823 h 596065"/>
                  <a:gd name="connsiteX128" fmla="*/ 321469 w 518921"/>
                  <a:gd name="connsiteY128" fmla="*/ 475679 h 596065"/>
                  <a:gd name="connsiteX129" fmla="*/ 327851 w 518921"/>
                  <a:gd name="connsiteY129" fmla="*/ 471107 h 596065"/>
                  <a:gd name="connsiteX130" fmla="*/ 483489 w 518921"/>
                  <a:gd name="connsiteY130" fmla="*/ 394716 h 596065"/>
                  <a:gd name="connsiteX131" fmla="*/ 324898 w 518921"/>
                  <a:gd name="connsiteY131" fmla="*/ 457771 h 596065"/>
                  <a:gd name="connsiteX132" fmla="*/ 312801 w 518921"/>
                  <a:gd name="connsiteY132" fmla="*/ 447770 h 596065"/>
                  <a:gd name="connsiteX133" fmla="*/ 322802 w 518921"/>
                  <a:gd name="connsiteY133" fmla="*/ 434435 h 596065"/>
                  <a:gd name="connsiteX134" fmla="*/ 338995 w 518921"/>
                  <a:gd name="connsiteY134" fmla="*/ 429101 h 596065"/>
                  <a:gd name="connsiteX135" fmla="*/ 422243 w 518921"/>
                  <a:gd name="connsiteY135" fmla="*/ 377095 h 596065"/>
                  <a:gd name="connsiteX136" fmla="*/ 472631 w 518921"/>
                  <a:gd name="connsiteY136" fmla="*/ 354997 h 596065"/>
                  <a:gd name="connsiteX137" fmla="*/ 408242 w 518921"/>
                  <a:gd name="connsiteY137" fmla="*/ 376333 h 596065"/>
                  <a:gd name="connsiteX138" fmla="*/ 371570 w 518921"/>
                  <a:gd name="connsiteY138" fmla="*/ 404146 h 596065"/>
                  <a:gd name="connsiteX139" fmla="*/ 329184 w 518921"/>
                  <a:gd name="connsiteY139" fmla="*/ 419957 h 596065"/>
                  <a:gd name="connsiteX140" fmla="*/ 314135 w 518921"/>
                  <a:gd name="connsiteY140" fmla="*/ 411956 h 596065"/>
                  <a:gd name="connsiteX141" fmla="*/ 316611 w 518921"/>
                  <a:gd name="connsiteY141" fmla="*/ 399193 h 596065"/>
                  <a:gd name="connsiteX142" fmla="*/ 321850 w 518921"/>
                  <a:gd name="connsiteY142" fmla="*/ 396335 h 596065"/>
                  <a:gd name="connsiteX143" fmla="*/ 373951 w 518921"/>
                  <a:gd name="connsiteY143" fmla="*/ 330994 h 596065"/>
                  <a:gd name="connsiteX144" fmla="*/ 425672 w 518921"/>
                  <a:gd name="connsiteY144" fmla="*/ 325564 h 596065"/>
                  <a:gd name="connsiteX145" fmla="*/ 374618 w 518921"/>
                  <a:gd name="connsiteY145" fmla="*/ 320992 h 596065"/>
                  <a:gd name="connsiteX146" fmla="*/ 418814 w 518921"/>
                  <a:gd name="connsiteY146" fmla="*/ 298513 h 596065"/>
                  <a:gd name="connsiteX147" fmla="*/ 375666 w 518921"/>
                  <a:gd name="connsiteY147" fmla="*/ 309848 h 596065"/>
                  <a:gd name="connsiteX148" fmla="*/ 357092 w 518921"/>
                  <a:gd name="connsiteY148" fmla="*/ 332994 h 596065"/>
                  <a:gd name="connsiteX149" fmla="*/ 324993 w 518921"/>
                  <a:gd name="connsiteY149" fmla="*/ 381953 h 596065"/>
                  <a:gd name="connsiteX150" fmla="*/ 321469 w 518921"/>
                  <a:gd name="connsiteY150" fmla="*/ 384905 h 596065"/>
                  <a:gd name="connsiteX151" fmla="*/ 308515 w 518921"/>
                  <a:gd name="connsiteY151" fmla="*/ 369951 h 596065"/>
                  <a:gd name="connsiteX152" fmla="*/ 333566 w 518921"/>
                  <a:gd name="connsiteY152" fmla="*/ 293561 h 596065"/>
                  <a:gd name="connsiteX153" fmla="*/ 378428 w 518921"/>
                  <a:gd name="connsiteY153" fmla="*/ 278987 h 596065"/>
                  <a:gd name="connsiteX154" fmla="*/ 477584 w 518921"/>
                  <a:gd name="connsiteY154" fmla="*/ 249174 h 596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518921" h="596065">
                    <a:moveTo>
                      <a:pt x="477869" y="249079"/>
                    </a:moveTo>
                    <a:cubicBezTo>
                      <a:pt x="477869" y="249079"/>
                      <a:pt x="423577" y="283083"/>
                      <a:pt x="405574" y="256699"/>
                    </a:cubicBezTo>
                    <a:cubicBezTo>
                      <a:pt x="399669" y="248126"/>
                      <a:pt x="400336" y="236411"/>
                      <a:pt x="406622" y="228029"/>
                    </a:cubicBezTo>
                    <a:cubicBezTo>
                      <a:pt x="426530" y="201359"/>
                      <a:pt x="482632" y="118777"/>
                      <a:pt x="454438" y="69437"/>
                    </a:cubicBezTo>
                    <a:cubicBezTo>
                      <a:pt x="454438" y="69437"/>
                      <a:pt x="459391" y="112395"/>
                      <a:pt x="435864" y="154591"/>
                    </a:cubicBezTo>
                    <a:cubicBezTo>
                      <a:pt x="433864" y="158115"/>
                      <a:pt x="431864" y="161734"/>
                      <a:pt x="430054" y="165354"/>
                    </a:cubicBezTo>
                    <a:cubicBezTo>
                      <a:pt x="423101" y="179070"/>
                      <a:pt x="402431" y="215646"/>
                      <a:pt x="375952" y="229362"/>
                    </a:cubicBezTo>
                    <a:cubicBezTo>
                      <a:pt x="356330" y="239459"/>
                      <a:pt x="334899" y="219837"/>
                      <a:pt x="342043" y="198311"/>
                    </a:cubicBezTo>
                    <a:cubicBezTo>
                      <a:pt x="347282" y="182594"/>
                      <a:pt x="360807" y="160592"/>
                      <a:pt x="390430" y="130302"/>
                    </a:cubicBezTo>
                    <a:cubicBezTo>
                      <a:pt x="390430" y="130302"/>
                      <a:pt x="310610" y="218218"/>
                      <a:pt x="306896" y="171831"/>
                    </a:cubicBezTo>
                    <a:cubicBezTo>
                      <a:pt x="306324" y="164687"/>
                      <a:pt x="307848" y="157543"/>
                      <a:pt x="310991" y="151162"/>
                    </a:cubicBezTo>
                    <a:cubicBezTo>
                      <a:pt x="322326" y="128207"/>
                      <a:pt x="358712" y="59626"/>
                      <a:pt x="392335" y="53721"/>
                    </a:cubicBezTo>
                    <a:cubicBezTo>
                      <a:pt x="392335" y="53721"/>
                      <a:pt x="336042" y="65056"/>
                      <a:pt x="306800" y="144399"/>
                    </a:cubicBezTo>
                    <a:cubicBezTo>
                      <a:pt x="306800" y="144399"/>
                      <a:pt x="297561" y="170879"/>
                      <a:pt x="284798" y="142780"/>
                    </a:cubicBezTo>
                    <a:cubicBezTo>
                      <a:pt x="279464" y="131064"/>
                      <a:pt x="277463" y="117920"/>
                      <a:pt x="278702" y="105061"/>
                    </a:cubicBezTo>
                    <a:cubicBezTo>
                      <a:pt x="280226" y="88583"/>
                      <a:pt x="283940" y="60388"/>
                      <a:pt x="292513" y="22669"/>
                    </a:cubicBezTo>
                    <a:cubicBezTo>
                      <a:pt x="292513" y="22669"/>
                      <a:pt x="263938" y="72295"/>
                      <a:pt x="268034" y="128968"/>
                    </a:cubicBezTo>
                    <a:cubicBezTo>
                      <a:pt x="268034" y="128968"/>
                      <a:pt x="247555" y="124492"/>
                      <a:pt x="240125" y="77438"/>
                    </a:cubicBezTo>
                    <a:cubicBezTo>
                      <a:pt x="238697" y="68294"/>
                      <a:pt x="238030" y="58960"/>
                      <a:pt x="238030" y="49721"/>
                    </a:cubicBezTo>
                    <a:lnTo>
                      <a:pt x="238030" y="0"/>
                    </a:lnTo>
                    <a:cubicBezTo>
                      <a:pt x="238030" y="0"/>
                      <a:pt x="224409" y="52388"/>
                      <a:pt x="227171" y="90678"/>
                    </a:cubicBezTo>
                    <a:cubicBezTo>
                      <a:pt x="227171" y="90678"/>
                      <a:pt x="195834" y="60960"/>
                      <a:pt x="183642" y="0"/>
                    </a:cubicBezTo>
                    <a:cubicBezTo>
                      <a:pt x="183642" y="0"/>
                      <a:pt x="179642" y="25051"/>
                      <a:pt x="194024" y="55436"/>
                    </a:cubicBezTo>
                    <a:cubicBezTo>
                      <a:pt x="200406" y="68866"/>
                      <a:pt x="140875" y="67342"/>
                      <a:pt x="114300" y="72200"/>
                    </a:cubicBezTo>
                    <a:cubicBezTo>
                      <a:pt x="114300" y="72200"/>
                      <a:pt x="169640" y="63246"/>
                      <a:pt x="209550" y="86392"/>
                    </a:cubicBezTo>
                    <a:cubicBezTo>
                      <a:pt x="233839" y="100489"/>
                      <a:pt x="228600" y="102013"/>
                      <a:pt x="228600" y="102013"/>
                    </a:cubicBezTo>
                    <a:cubicBezTo>
                      <a:pt x="228600" y="102013"/>
                      <a:pt x="167354" y="106299"/>
                      <a:pt x="146971" y="144494"/>
                    </a:cubicBezTo>
                    <a:cubicBezTo>
                      <a:pt x="146971" y="144494"/>
                      <a:pt x="224980" y="86773"/>
                      <a:pt x="260128" y="133350"/>
                    </a:cubicBezTo>
                    <a:cubicBezTo>
                      <a:pt x="260128" y="133350"/>
                      <a:pt x="280988" y="157925"/>
                      <a:pt x="284417" y="167926"/>
                    </a:cubicBezTo>
                    <a:cubicBezTo>
                      <a:pt x="284417" y="167926"/>
                      <a:pt x="270129" y="167259"/>
                      <a:pt x="242221" y="145256"/>
                    </a:cubicBezTo>
                    <a:cubicBezTo>
                      <a:pt x="242221" y="145256"/>
                      <a:pt x="246317" y="153734"/>
                      <a:pt x="256508" y="164401"/>
                    </a:cubicBezTo>
                    <a:cubicBezTo>
                      <a:pt x="256508" y="164401"/>
                      <a:pt x="219742" y="166497"/>
                      <a:pt x="196596" y="153067"/>
                    </a:cubicBezTo>
                    <a:cubicBezTo>
                      <a:pt x="196596" y="153067"/>
                      <a:pt x="216218" y="172403"/>
                      <a:pt x="256032" y="174879"/>
                    </a:cubicBezTo>
                    <a:cubicBezTo>
                      <a:pt x="270891" y="175832"/>
                      <a:pt x="285179" y="181642"/>
                      <a:pt x="296037" y="192214"/>
                    </a:cubicBezTo>
                    <a:cubicBezTo>
                      <a:pt x="300895" y="196977"/>
                      <a:pt x="305562" y="202692"/>
                      <a:pt x="309182" y="209550"/>
                    </a:cubicBezTo>
                    <a:cubicBezTo>
                      <a:pt x="322326" y="234220"/>
                      <a:pt x="311182" y="265367"/>
                      <a:pt x="286131" y="276130"/>
                    </a:cubicBezTo>
                    <a:cubicBezTo>
                      <a:pt x="271367" y="282512"/>
                      <a:pt x="251555" y="288798"/>
                      <a:pt x="231172" y="289179"/>
                    </a:cubicBezTo>
                    <a:cubicBezTo>
                      <a:pt x="231172" y="289179"/>
                      <a:pt x="222980" y="277844"/>
                      <a:pt x="243459" y="262223"/>
                    </a:cubicBezTo>
                    <a:cubicBezTo>
                      <a:pt x="243459" y="262223"/>
                      <a:pt x="227171" y="265747"/>
                      <a:pt x="227171" y="271463"/>
                    </a:cubicBezTo>
                    <a:cubicBezTo>
                      <a:pt x="227171" y="271463"/>
                      <a:pt x="227838" y="250222"/>
                      <a:pt x="226505" y="222599"/>
                    </a:cubicBezTo>
                    <a:cubicBezTo>
                      <a:pt x="226505" y="222599"/>
                      <a:pt x="213265" y="274987"/>
                      <a:pt x="217837" y="289179"/>
                    </a:cubicBezTo>
                    <a:cubicBezTo>
                      <a:pt x="217837" y="289179"/>
                      <a:pt x="157829" y="302609"/>
                      <a:pt x="190500" y="224028"/>
                    </a:cubicBezTo>
                    <a:cubicBezTo>
                      <a:pt x="190500" y="224028"/>
                      <a:pt x="159925" y="254794"/>
                      <a:pt x="178213" y="290036"/>
                    </a:cubicBezTo>
                    <a:cubicBezTo>
                      <a:pt x="178213" y="290036"/>
                      <a:pt x="123730" y="299085"/>
                      <a:pt x="127159" y="251650"/>
                    </a:cubicBezTo>
                    <a:cubicBezTo>
                      <a:pt x="127159" y="251650"/>
                      <a:pt x="131921" y="231838"/>
                      <a:pt x="155067" y="213360"/>
                    </a:cubicBezTo>
                    <a:cubicBezTo>
                      <a:pt x="155067" y="213360"/>
                      <a:pt x="138779" y="217646"/>
                      <a:pt x="135350" y="224695"/>
                    </a:cubicBezTo>
                    <a:cubicBezTo>
                      <a:pt x="135350" y="224695"/>
                      <a:pt x="137351" y="180022"/>
                      <a:pt x="137351" y="170117"/>
                    </a:cubicBezTo>
                    <a:cubicBezTo>
                      <a:pt x="137351" y="170117"/>
                      <a:pt x="127826" y="243078"/>
                      <a:pt x="117634" y="252317"/>
                    </a:cubicBezTo>
                    <a:cubicBezTo>
                      <a:pt x="117634" y="252317"/>
                      <a:pt x="67913" y="236696"/>
                      <a:pt x="104013" y="182880"/>
                    </a:cubicBezTo>
                    <a:lnTo>
                      <a:pt x="82963" y="204883"/>
                    </a:lnTo>
                    <a:cubicBezTo>
                      <a:pt x="82963" y="204883"/>
                      <a:pt x="54388" y="156020"/>
                      <a:pt x="34004" y="156020"/>
                    </a:cubicBezTo>
                    <a:cubicBezTo>
                      <a:pt x="34004" y="156020"/>
                      <a:pt x="76200" y="191453"/>
                      <a:pt x="73438" y="216979"/>
                    </a:cubicBezTo>
                    <a:cubicBezTo>
                      <a:pt x="73438" y="216979"/>
                      <a:pt x="20384" y="216313"/>
                      <a:pt x="16288" y="230410"/>
                    </a:cubicBezTo>
                    <a:cubicBezTo>
                      <a:pt x="16288" y="230410"/>
                      <a:pt x="72295" y="208217"/>
                      <a:pt x="98489" y="249555"/>
                    </a:cubicBezTo>
                    <a:cubicBezTo>
                      <a:pt x="102394" y="255746"/>
                      <a:pt x="106299" y="261938"/>
                      <a:pt x="110490" y="267938"/>
                    </a:cubicBezTo>
                    <a:cubicBezTo>
                      <a:pt x="117920" y="278797"/>
                      <a:pt x="126397" y="293751"/>
                      <a:pt x="115157" y="291751"/>
                    </a:cubicBezTo>
                    <a:cubicBezTo>
                      <a:pt x="112109" y="291179"/>
                      <a:pt x="108966" y="290703"/>
                      <a:pt x="105823" y="290608"/>
                    </a:cubicBezTo>
                    <a:cubicBezTo>
                      <a:pt x="89440" y="290036"/>
                      <a:pt x="41910" y="287274"/>
                      <a:pt x="16288" y="272129"/>
                    </a:cubicBezTo>
                    <a:cubicBezTo>
                      <a:pt x="16288" y="272129"/>
                      <a:pt x="66008" y="309658"/>
                      <a:pt x="44196" y="314611"/>
                    </a:cubicBezTo>
                    <a:cubicBezTo>
                      <a:pt x="44196" y="314611"/>
                      <a:pt x="30575" y="320707"/>
                      <a:pt x="0" y="298513"/>
                    </a:cubicBezTo>
                    <a:cubicBezTo>
                      <a:pt x="0" y="298513"/>
                      <a:pt x="27242" y="325755"/>
                      <a:pt x="10859" y="325469"/>
                    </a:cubicBezTo>
                    <a:lnTo>
                      <a:pt x="57817" y="325469"/>
                    </a:lnTo>
                    <a:cubicBezTo>
                      <a:pt x="57817" y="325469"/>
                      <a:pt x="22479" y="358521"/>
                      <a:pt x="21050" y="388239"/>
                    </a:cubicBezTo>
                    <a:cubicBezTo>
                      <a:pt x="21050" y="388239"/>
                      <a:pt x="35338" y="349282"/>
                      <a:pt x="63246" y="329470"/>
                    </a:cubicBezTo>
                    <a:cubicBezTo>
                      <a:pt x="63246" y="329470"/>
                      <a:pt x="44863" y="358521"/>
                      <a:pt x="43529" y="388239"/>
                    </a:cubicBezTo>
                    <a:cubicBezTo>
                      <a:pt x="43529" y="388239"/>
                      <a:pt x="43529" y="371475"/>
                      <a:pt x="71438" y="330899"/>
                    </a:cubicBezTo>
                    <a:cubicBezTo>
                      <a:pt x="71438" y="330899"/>
                      <a:pt x="68008" y="332327"/>
                      <a:pt x="68675" y="366332"/>
                    </a:cubicBezTo>
                    <a:cubicBezTo>
                      <a:pt x="68675" y="366332"/>
                      <a:pt x="70009" y="335756"/>
                      <a:pt x="80201" y="325564"/>
                    </a:cubicBezTo>
                    <a:cubicBezTo>
                      <a:pt x="80201" y="325564"/>
                      <a:pt x="82201" y="347948"/>
                      <a:pt x="95155" y="359283"/>
                    </a:cubicBezTo>
                    <a:cubicBezTo>
                      <a:pt x="95155" y="359283"/>
                      <a:pt x="58388" y="307562"/>
                      <a:pt x="152972" y="303276"/>
                    </a:cubicBezTo>
                    <a:lnTo>
                      <a:pt x="180880" y="305371"/>
                    </a:lnTo>
                    <a:cubicBezTo>
                      <a:pt x="180880" y="305371"/>
                      <a:pt x="146876" y="311087"/>
                      <a:pt x="131159" y="337947"/>
                    </a:cubicBezTo>
                    <a:cubicBezTo>
                      <a:pt x="131159" y="337947"/>
                      <a:pt x="157353" y="310039"/>
                      <a:pt x="218027" y="311563"/>
                    </a:cubicBezTo>
                    <a:cubicBezTo>
                      <a:pt x="221171" y="311563"/>
                      <a:pt x="224219" y="312230"/>
                      <a:pt x="227076" y="313658"/>
                    </a:cubicBezTo>
                    <a:cubicBezTo>
                      <a:pt x="234696" y="317278"/>
                      <a:pt x="239840" y="325564"/>
                      <a:pt x="157734" y="332994"/>
                    </a:cubicBezTo>
                    <a:cubicBezTo>
                      <a:pt x="157734" y="332994"/>
                      <a:pt x="218980" y="330899"/>
                      <a:pt x="199263" y="347853"/>
                    </a:cubicBezTo>
                    <a:cubicBezTo>
                      <a:pt x="199263" y="347853"/>
                      <a:pt x="162497" y="364903"/>
                      <a:pt x="140780" y="361283"/>
                    </a:cubicBezTo>
                    <a:cubicBezTo>
                      <a:pt x="140780" y="361283"/>
                      <a:pt x="154400" y="370522"/>
                      <a:pt x="176117" y="367665"/>
                    </a:cubicBezTo>
                    <a:cubicBezTo>
                      <a:pt x="176117" y="367665"/>
                      <a:pt x="131159" y="451961"/>
                      <a:pt x="80867" y="454057"/>
                    </a:cubicBezTo>
                    <a:cubicBezTo>
                      <a:pt x="80867" y="454057"/>
                      <a:pt x="92393" y="461105"/>
                      <a:pt x="123730" y="448437"/>
                    </a:cubicBezTo>
                    <a:cubicBezTo>
                      <a:pt x="123730" y="448437"/>
                      <a:pt x="127826" y="468249"/>
                      <a:pt x="104680" y="491680"/>
                    </a:cubicBezTo>
                    <a:cubicBezTo>
                      <a:pt x="104680" y="491680"/>
                      <a:pt x="125063" y="479108"/>
                      <a:pt x="141446" y="437864"/>
                    </a:cubicBezTo>
                    <a:cubicBezTo>
                      <a:pt x="141446" y="437864"/>
                      <a:pt x="152972" y="455581"/>
                      <a:pt x="140780" y="473964"/>
                    </a:cubicBezTo>
                    <a:cubicBezTo>
                      <a:pt x="140780" y="473964"/>
                      <a:pt x="156401" y="473297"/>
                      <a:pt x="148971" y="423672"/>
                    </a:cubicBezTo>
                    <a:cubicBezTo>
                      <a:pt x="148971" y="423672"/>
                      <a:pt x="169355" y="443484"/>
                      <a:pt x="168688" y="476821"/>
                    </a:cubicBezTo>
                    <a:cubicBezTo>
                      <a:pt x="168688" y="476821"/>
                      <a:pt x="175451" y="460534"/>
                      <a:pt x="159830" y="416624"/>
                    </a:cubicBezTo>
                    <a:cubicBezTo>
                      <a:pt x="159830" y="416624"/>
                      <a:pt x="165926" y="407384"/>
                      <a:pt x="173450" y="397478"/>
                    </a:cubicBezTo>
                    <a:cubicBezTo>
                      <a:pt x="173450" y="397478"/>
                      <a:pt x="200025" y="460534"/>
                      <a:pt x="182309" y="520065"/>
                    </a:cubicBezTo>
                    <a:cubicBezTo>
                      <a:pt x="182309" y="520065"/>
                      <a:pt x="189833" y="515112"/>
                      <a:pt x="196596" y="483203"/>
                    </a:cubicBezTo>
                    <a:cubicBezTo>
                      <a:pt x="196596" y="483203"/>
                      <a:pt x="231934" y="503777"/>
                      <a:pt x="223838" y="557593"/>
                    </a:cubicBezTo>
                    <a:cubicBezTo>
                      <a:pt x="223838" y="557593"/>
                      <a:pt x="241554" y="503015"/>
                      <a:pt x="199358" y="474726"/>
                    </a:cubicBezTo>
                    <a:cubicBezTo>
                      <a:pt x="199358" y="474726"/>
                      <a:pt x="193262" y="395383"/>
                      <a:pt x="180308" y="389001"/>
                    </a:cubicBezTo>
                    <a:cubicBezTo>
                      <a:pt x="180308" y="389001"/>
                      <a:pt x="234029" y="319754"/>
                      <a:pt x="278035" y="311944"/>
                    </a:cubicBezTo>
                    <a:cubicBezTo>
                      <a:pt x="288989" y="310039"/>
                      <a:pt x="299371" y="317563"/>
                      <a:pt x="301276" y="328993"/>
                    </a:cubicBezTo>
                    <a:cubicBezTo>
                      <a:pt x="304991" y="350806"/>
                      <a:pt x="302800" y="384715"/>
                      <a:pt x="244221" y="357854"/>
                    </a:cubicBezTo>
                    <a:cubicBezTo>
                      <a:pt x="244221" y="357854"/>
                      <a:pt x="260033" y="378905"/>
                      <a:pt x="281559" y="380809"/>
                    </a:cubicBezTo>
                    <a:cubicBezTo>
                      <a:pt x="291941" y="381762"/>
                      <a:pt x="298799" y="392906"/>
                      <a:pt x="294132" y="402717"/>
                    </a:cubicBezTo>
                    <a:cubicBezTo>
                      <a:pt x="292132" y="406908"/>
                      <a:pt x="288608" y="411194"/>
                      <a:pt x="282512" y="414909"/>
                    </a:cubicBezTo>
                    <a:cubicBezTo>
                      <a:pt x="274511" y="419862"/>
                      <a:pt x="267557" y="426339"/>
                      <a:pt x="262414" y="434340"/>
                    </a:cubicBezTo>
                    <a:cubicBezTo>
                      <a:pt x="256889" y="443008"/>
                      <a:pt x="251746" y="454438"/>
                      <a:pt x="251746" y="466916"/>
                    </a:cubicBezTo>
                    <a:cubicBezTo>
                      <a:pt x="251746" y="466916"/>
                      <a:pt x="263271" y="425101"/>
                      <a:pt x="295942" y="422243"/>
                    </a:cubicBezTo>
                    <a:cubicBezTo>
                      <a:pt x="295942" y="422243"/>
                      <a:pt x="295466" y="451580"/>
                      <a:pt x="271367" y="512445"/>
                    </a:cubicBezTo>
                    <a:cubicBezTo>
                      <a:pt x="270701" y="514255"/>
                      <a:pt x="269939" y="516064"/>
                      <a:pt x="269272" y="517874"/>
                    </a:cubicBezTo>
                    <a:cubicBezTo>
                      <a:pt x="266986" y="524066"/>
                      <a:pt x="259366" y="543116"/>
                      <a:pt x="246888" y="557593"/>
                    </a:cubicBezTo>
                    <a:cubicBezTo>
                      <a:pt x="246888" y="557593"/>
                      <a:pt x="265938" y="569595"/>
                      <a:pt x="303371" y="448532"/>
                    </a:cubicBezTo>
                    <a:cubicBezTo>
                      <a:pt x="303371" y="448532"/>
                      <a:pt x="308134" y="517970"/>
                      <a:pt x="289751" y="565404"/>
                    </a:cubicBezTo>
                    <a:cubicBezTo>
                      <a:pt x="289751" y="565404"/>
                      <a:pt x="302514" y="547497"/>
                      <a:pt x="308991" y="511683"/>
                    </a:cubicBezTo>
                    <a:cubicBezTo>
                      <a:pt x="310039" y="505778"/>
                      <a:pt x="317373" y="504254"/>
                      <a:pt x="320612" y="509207"/>
                    </a:cubicBezTo>
                    <a:cubicBezTo>
                      <a:pt x="326612" y="518541"/>
                      <a:pt x="331565" y="535686"/>
                      <a:pt x="323088" y="565309"/>
                    </a:cubicBezTo>
                    <a:cubicBezTo>
                      <a:pt x="323088" y="565309"/>
                      <a:pt x="333947" y="548354"/>
                      <a:pt x="334613" y="531019"/>
                    </a:cubicBezTo>
                    <a:cubicBezTo>
                      <a:pt x="334709" y="527876"/>
                      <a:pt x="336804" y="524923"/>
                      <a:pt x="339852" y="524351"/>
                    </a:cubicBezTo>
                    <a:cubicBezTo>
                      <a:pt x="343472" y="523589"/>
                      <a:pt x="348234" y="526256"/>
                      <a:pt x="351187" y="541782"/>
                    </a:cubicBezTo>
                    <a:cubicBezTo>
                      <a:pt x="351758" y="544830"/>
                      <a:pt x="352139" y="547878"/>
                      <a:pt x="352425" y="550926"/>
                    </a:cubicBezTo>
                    <a:cubicBezTo>
                      <a:pt x="353282" y="560546"/>
                      <a:pt x="360045" y="603218"/>
                      <a:pt x="410813" y="595027"/>
                    </a:cubicBezTo>
                    <a:cubicBezTo>
                      <a:pt x="410813" y="595027"/>
                      <a:pt x="348901" y="594360"/>
                      <a:pt x="356330" y="534829"/>
                    </a:cubicBezTo>
                    <a:cubicBezTo>
                      <a:pt x="356330" y="534829"/>
                      <a:pt x="377381" y="571691"/>
                      <a:pt x="427768" y="546830"/>
                    </a:cubicBezTo>
                    <a:cubicBezTo>
                      <a:pt x="427768" y="546830"/>
                      <a:pt x="463868" y="531209"/>
                      <a:pt x="474726" y="558165"/>
                    </a:cubicBezTo>
                    <a:cubicBezTo>
                      <a:pt x="474726" y="558165"/>
                      <a:pt x="469297" y="520637"/>
                      <a:pt x="408718" y="543306"/>
                    </a:cubicBezTo>
                    <a:cubicBezTo>
                      <a:pt x="408718" y="543306"/>
                      <a:pt x="375380" y="553974"/>
                      <a:pt x="358997" y="526351"/>
                    </a:cubicBezTo>
                    <a:cubicBezTo>
                      <a:pt x="358997" y="526351"/>
                      <a:pt x="465106" y="540544"/>
                      <a:pt x="489014" y="524256"/>
                    </a:cubicBezTo>
                    <a:cubicBezTo>
                      <a:pt x="489014" y="524256"/>
                      <a:pt x="470630" y="524256"/>
                      <a:pt x="453676" y="517208"/>
                    </a:cubicBezTo>
                    <a:lnTo>
                      <a:pt x="474059" y="490252"/>
                    </a:lnTo>
                    <a:cubicBezTo>
                      <a:pt x="474059" y="490252"/>
                      <a:pt x="450056" y="523018"/>
                      <a:pt x="381476" y="516446"/>
                    </a:cubicBezTo>
                    <a:cubicBezTo>
                      <a:pt x="377952" y="516064"/>
                      <a:pt x="374428" y="515779"/>
                      <a:pt x="370999" y="515684"/>
                    </a:cubicBezTo>
                    <a:cubicBezTo>
                      <a:pt x="365665" y="515398"/>
                      <a:pt x="356330" y="514636"/>
                      <a:pt x="348806" y="512255"/>
                    </a:cubicBezTo>
                    <a:cubicBezTo>
                      <a:pt x="340043" y="509492"/>
                      <a:pt x="341376" y="496062"/>
                      <a:pt x="350520" y="495395"/>
                    </a:cubicBezTo>
                    <a:cubicBezTo>
                      <a:pt x="380047" y="493014"/>
                      <a:pt x="461391" y="481489"/>
                      <a:pt x="518922" y="424434"/>
                    </a:cubicBezTo>
                    <a:cubicBezTo>
                      <a:pt x="518922" y="424434"/>
                      <a:pt x="412814" y="492442"/>
                      <a:pt x="335851" y="486823"/>
                    </a:cubicBezTo>
                    <a:cubicBezTo>
                      <a:pt x="335851" y="486823"/>
                      <a:pt x="315278" y="485108"/>
                      <a:pt x="321469" y="475679"/>
                    </a:cubicBezTo>
                    <a:cubicBezTo>
                      <a:pt x="322993" y="473392"/>
                      <a:pt x="325279" y="471868"/>
                      <a:pt x="327851" y="471107"/>
                    </a:cubicBezTo>
                    <a:cubicBezTo>
                      <a:pt x="347567" y="465677"/>
                      <a:pt x="461772" y="432816"/>
                      <a:pt x="483489" y="394716"/>
                    </a:cubicBezTo>
                    <a:cubicBezTo>
                      <a:pt x="483489" y="394716"/>
                      <a:pt x="355568" y="460629"/>
                      <a:pt x="324898" y="457771"/>
                    </a:cubicBezTo>
                    <a:cubicBezTo>
                      <a:pt x="324898" y="457771"/>
                      <a:pt x="312515" y="458629"/>
                      <a:pt x="312801" y="447770"/>
                    </a:cubicBezTo>
                    <a:cubicBezTo>
                      <a:pt x="312896" y="441579"/>
                      <a:pt x="317183" y="436245"/>
                      <a:pt x="322802" y="434435"/>
                    </a:cubicBezTo>
                    <a:cubicBezTo>
                      <a:pt x="326898" y="433197"/>
                      <a:pt x="332518" y="431387"/>
                      <a:pt x="338995" y="429101"/>
                    </a:cubicBezTo>
                    <a:cubicBezTo>
                      <a:pt x="369951" y="418243"/>
                      <a:pt x="398145" y="400241"/>
                      <a:pt x="422243" y="377095"/>
                    </a:cubicBezTo>
                    <a:cubicBezTo>
                      <a:pt x="434721" y="365093"/>
                      <a:pt x="453390" y="351758"/>
                      <a:pt x="472631" y="354997"/>
                    </a:cubicBezTo>
                    <a:cubicBezTo>
                      <a:pt x="472631" y="354997"/>
                      <a:pt x="446056" y="339376"/>
                      <a:pt x="408242" y="376333"/>
                    </a:cubicBezTo>
                    <a:cubicBezTo>
                      <a:pt x="397193" y="387191"/>
                      <a:pt x="385001" y="396621"/>
                      <a:pt x="371570" y="404146"/>
                    </a:cubicBezTo>
                    <a:cubicBezTo>
                      <a:pt x="358616" y="411289"/>
                      <a:pt x="342900" y="418433"/>
                      <a:pt x="329184" y="419957"/>
                    </a:cubicBezTo>
                    <a:cubicBezTo>
                      <a:pt x="323088" y="420624"/>
                      <a:pt x="316992" y="417671"/>
                      <a:pt x="314135" y="411956"/>
                    </a:cubicBezTo>
                    <a:cubicBezTo>
                      <a:pt x="312230" y="408051"/>
                      <a:pt x="311753" y="403288"/>
                      <a:pt x="316611" y="399193"/>
                    </a:cubicBezTo>
                    <a:cubicBezTo>
                      <a:pt x="318135" y="397859"/>
                      <a:pt x="319945" y="397002"/>
                      <a:pt x="321850" y="396335"/>
                    </a:cubicBezTo>
                    <a:cubicBezTo>
                      <a:pt x="328041" y="394145"/>
                      <a:pt x="350806" y="382810"/>
                      <a:pt x="373951" y="330994"/>
                    </a:cubicBezTo>
                    <a:cubicBezTo>
                      <a:pt x="373951" y="330994"/>
                      <a:pt x="403860" y="337947"/>
                      <a:pt x="425672" y="325564"/>
                    </a:cubicBezTo>
                    <a:cubicBezTo>
                      <a:pt x="425672" y="325564"/>
                      <a:pt x="387572" y="328803"/>
                      <a:pt x="374618" y="320992"/>
                    </a:cubicBezTo>
                    <a:cubicBezTo>
                      <a:pt x="374618" y="320992"/>
                      <a:pt x="398812" y="299085"/>
                      <a:pt x="418814" y="298513"/>
                    </a:cubicBezTo>
                    <a:cubicBezTo>
                      <a:pt x="418814" y="298513"/>
                      <a:pt x="396240" y="295180"/>
                      <a:pt x="375666" y="309848"/>
                    </a:cubicBezTo>
                    <a:cubicBezTo>
                      <a:pt x="367570" y="315659"/>
                      <a:pt x="361283" y="323755"/>
                      <a:pt x="357092" y="332994"/>
                    </a:cubicBezTo>
                    <a:cubicBezTo>
                      <a:pt x="351187" y="346043"/>
                      <a:pt x="338138" y="372428"/>
                      <a:pt x="324993" y="381953"/>
                    </a:cubicBezTo>
                    <a:cubicBezTo>
                      <a:pt x="323755" y="382810"/>
                      <a:pt x="322612" y="383762"/>
                      <a:pt x="321469" y="384905"/>
                    </a:cubicBezTo>
                    <a:cubicBezTo>
                      <a:pt x="318421" y="387858"/>
                      <a:pt x="311182" y="392049"/>
                      <a:pt x="308515" y="369951"/>
                    </a:cubicBezTo>
                    <a:cubicBezTo>
                      <a:pt x="308515" y="369951"/>
                      <a:pt x="306515" y="320992"/>
                      <a:pt x="333566" y="293561"/>
                    </a:cubicBezTo>
                    <a:cubicBezTo>
                      <a:pt x="345376" y="281559"/>
                      <a:pt x="362141" y="276511"/>
                      <a:pt x="378428" y="278987"/>
                    </a:cubicBezTo>
                    <a:cubicBezTo>
                      <a:pt x="395288" y="281559"/>
                      <a:pt x="431101" y="281178"/>
                      <a:pt x="477584" y="249174"/>
                    </a:cubicBezTo>
                    <a:close/>
                  </a:path>
                </a:pathLst>
              </a:custGeom>
              <a:solidFill>
                <a:srgbClr val="0095FF">
                  <a:lumMod val="20000"/>
                  <a:lumOff val="8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13" name="Freeform: Shape 1112">
                <a:extLst>
                  <a:ext uri="{FF2B5EF4-FFF2-40B4-BE49-F238E27FC236}">
                    <a16:creationId xmlns:a16="http://schemas.microsoft.com/office/drawing/2014/main" id="{EAA27EAE-CE69-9881-7DA3-544B49C71E95}"/>
                  </a:ext>
                </a:extLst>
              </p:cNvPr>
              <p:cNvSpPr/>
              <p:nvPr/>
            </p:nvSpPr>
            <p:spPr>
              <a:xfrm>
                <a:off x="7016036" y="4396453"/>
                <a:ext cx="220135" cy="175547"/>
              </a:xfrm>
              <a:custGeom>
                <a:avLst/>
                <a:gdLst>
                  <a:gd name="connsiteX0" fmla="*/ 246342 w 957573"/>
                  <a:gd name="connsiteY0" fmla="*/ 467201 h 763619"/>
                  <a:gd name="connsiteX1" fmla="*/ 243294 w 957573"/>
                  <a:gd name="connsiteY1" fmla="*/ 453676 h 763619"/>
                  <a:gd name="connsiteX2" fmla="*/ 240150 w 957573"/>
                  <a:gd name="connsiteY2" fmla="*/ 415290 h 763619"/>
                  <a:gd name="connsiteX3" fmla="*/ 240150 w 957573"/>
                  <a:gd name="connsiteY3" fmla="*/ 415100 h 763619"/>
                  <a:gd name="connsiteX4" fmla="*/ 239960 w 957573"/>
                  <a:gd name="connsiteY4" fmla="*/ 383953 h 763619"/>
                  <a:gd name="connsiteX5" fmla="*/ 248247 w 957573"/>
                  <a:gd name="connsiteY5" fmla="*/ 388715 h 763619"/>
                  <a:gd name="connsiteX6" fmla="*/ 257962 w 957573"/>
                  <a:gd name="connsiteY6" fmla="*/ 395668 h 763619"/>
                  <a:gd name="connsiteX7" fmla="*/ 267487 w 957573"/>
                  <a:gd name="connsiteY7" fmla="*/ 404717 h 763619"/>
                  <a:gd name="connsiteX8" fmla="*/ 276155 w 957573"/>
                  <a:gd name="connsiteY8" fmla="*/ 415957 h 763619"/>
                  <a:gd name="connsiteX9" fmla="*/ 283108 w 957573"/>
                  <a:gd name="connsiteY9" fmla="*/ 429577 h 763619"/>
                  <a:gd name="connsiteX10" fmla="*/ 287680 w 957573"/>
                  <a:gd name="connsiteY10" fmla="*/ 445294 h 763619"/>
                  <a:gd name="connsiteX11" fmla="*/ 289014 w 957573"/>
                  <a:gd name="connsiteY11" fmla="*/ 453866 h 763619"/>
                  <a:gd name="connsiteX12" fmla="*/ 289299 w 957573"/>
                  <a:gd name="connsiteY12" fmla="*/ 458248 h 763619"/>
                  <a:gd name="connsiteX13" fmla="*/ 289490 w 957573"/>
                  <a:gd name="connsiteY13" fmla="*/ 460438 h 763619"/>
                  <a:gd name="connsiteX14" fmla="*/ 289490 w 957573"/>
                  <a:gd name="connsiteY14" fmla="*/ 460724 h 763619"/>
                  <a:gd name="connsiteX15" fmla="*/ 289490 w 957573"/>
                  <a:gd name="connsiteY15" fmla="*/ 460819 h 763619"/>
                  <a:gd name="connsiteX16" fmla="*/ 289490 w 957573"/>
                  <a:gd name="connsiteY16" fmla="*/ 460819 h 763619"/>
                  <a:gd name="connsiteX17" fmla="*/ 289490 w 957573"/>
                  <a:gd name="connsiteY17" fmla="*/ 461391 h 763619"/>
                  <a:gd name="connsiteX18" fmla="*/ 289490 w 957573"/>
                  <a:gd name="connsiteY18" fmla="*/ 462629 h 763619"/>
                  <a:gd name="connsiteX19" fmla="*/ 289490 w 957573"/>
                  <a:gd name="connsiteY19" fmla="*/ 467582 h 763619"/>
                  <a:gd name="connsiteX20" fmla="*/ 289490 w 957573"/>
                  <a:gd name="connsiteY20" fmla="*/ 472345 h 763619"/>
                  <a:gd name="connsiteX21" fmla="*/ 289490 w 957573"/>
                  <a:gd name="connsiteY21" fmla="*/ 477107 h 763619"/>
                  <a:gd name="connsiteX22" fmla="*/ 289299 w 957573"/>
                  <a:gd name="connsiteY22" fmla="*/ 482060 h 763619"/>
                  <a:gd name="connsiteX23" fmla="*/ 288156 w 957573"/>
                  <a:gd name="connsiteY23" fmla="*/ 502253 h 763619"/>
                  <a:gd name="connsiteX24" fmla="*/ 285299 w 957573"/>
                  <a:gd name="connsiteY24" fmla="*/ 544068 h 763619"/>
                  <a:gd name="connsiteX25" fmla="*/ 284346 w 957573"/>
                  <a:gd name="connsiteY25" fmla="*/ 586454 h 763619"/>
                  <a:gd name="connsiteX26" fmla="*/ 288252 w 957573"/>
                  <a:gd name="connsiteY26" fmla="*/ 627697 h 763619"/>
                  <a:gd name="connsiteX27" fmla="*/ 299682 w 957573"/>
                  <a:gd name="connsiteY27" fmla="*/ 664845 h 763619"/>
                  <a:gd name="connsiteX28" fmla="*/ 319017 w 957573"/>
                  <a:gd name="connsiteY28" fmla="*/ 693706 h 763619"/>
                  <a:gd name="connsiteX29" fmla="*/ 330257 w 957573"/>
                  <a:gd name="connsiteY29" fmla="*/ 704279 h 763619"/>
                  <a:gd name="connsiteX30" fmla="*/ 335972 w 957573"/>
                  <a:gd name="connsiteY30" fmla="*/ 708469 h 763619"/>
                  <a:gd name="connsiteX31" fmla="*/ 338734 w 957573"/>
                  <a:gd name="connsiteY31" fmla="*/ 710470 h 763619"/>
                  <a:gd name="connsiteX32" fmla="*/ 341592 w 957573"/>
                  <a:gd name="connsiteY32" fmla="*/ 712184 h 763619"/>
                  <a:gd name="connsiteX33" fmla="*/ 346926 w 957573"/>
                  <a:gd name="connsiteY33" fmla="*/ 715423 h 763619"/>
                  <a:gd name="connsiteX34" fmla="*/ 352165 w 957573"/>
                  <a:gd name="connsiteY34" fmla="*/ 717994 h 763619"/>
                  <a:gd name="connsiteX35" fmla="*/ 357022 w 957573"/>
                  <a:gd name="connsiteY35" fmla="*/ 720376 h 763619"/>
                  <a:gd name="connsiteX36" fmla="*/ 361594 w 957573"/>
                  <a:gd name="connsiteY36" fmla="*/ 722185 h 763619"/>
                  <a:gd name="connsiteX37" fmla="*/ 365690 w 957573"/>
                  <a:gd name="connsiteY37" fmla="*/ 723805 h 763619"/>
                  <a:gd name="connsiteX38" fmla="*/ 369309 w 957573"/>
                  <a:gd name="connsiteY38" fmla="*/ 725138 h 763619"/>
                  <a:gd name="connsiteX39" fmla="*/ 375120 w 957573"/>
                  <a:gd name="connsiteY39" fmla="*/ 726853 h 763619"/>
                  <a:gd name="connsiteX40" fmla="*/ 379977 w 957573"/>
                  <a:gd name="connsiteY40" fmla="*/ 728281 h 763619"/>
                  <a:gd name="connsiteX41" fmla="*/ 375215 w 957573"/>
                  <a:gd name="connsiteY41" fmla="*/ 726472 h 763619"/>
                  <a:gd name="connsiteX42" fmla="*/ 369595 w 957573"/>
                  <a:gd name="connsiteY42" fmla="*/ 724376 h 763619"/>
                  <a:gd name="connsiteX43" fmla="*/ 366071 w 957573"/>
                  <a:gd name="connsiteY43" fmla="*/ 722852 h 763619"/>
                  <a:gd name="connsiteX44" fmla="*/ 362166 w 957573"/>
                  <a:gd name="connsiteY44" fmla="*/ 721043 h 763619"/>
                  <a:gd name="connsiteX45" fmla="*/ 357784 w 957573"/>
                  <a:gd name="connsiteY45" fmla="*/ 718947 h 763619"/>
                  <a:gd name="connsiteX46" fmla="*/ 353212 w 957573"/>
                  <a:gd name="connsiteY46" fmla="*/ 716280 h 763619"/>
                  <a:gd name="connsiteX47" fmla="*/ 348259 w 957573"/>
                  <a:gd name="connsiteY47" fmla="*/ 713422 h 763619"/>
                  <a:gd name="connsiteX48" fmla="*/ 343211 w 957573"/>
                  <a:gd name="connsiteY48" fmla="*/ 709898 h 763619"/>
                  <a:gd name="connsiteX49" fmla="*/ 340544 w 957573"/>
                  <a:gd name="connsiteY49" fmla="*/ 708088 h 763619"/>
                  <a:gd name="connsiteX50" fmla="*/ 337972 w 957573"/>
                  <a:gd name="connsiteY50" fmla="*/ 705993 h 763619"/>
                  <a:gd name="connsiteX51" fmla="*/ 332733 w 957573"/>
                  <a:gd name="connsiteY51" fmla="*/ 701516 h 763619"/>
                  <a:gd name="connsiteX52" fmla="*/ 322637 w 957573"/>
                  <a:gd name="connsiteY52" fmla="*/ 690658 h 763619"/>
                  <a:gd name="connsiteX53" fmla="*/ 306254 w 957573"/>
                  <a:gd name="connsiteY53" fmla="*/ 662178 h 763619"/>
                  <a:gd name="connsiteX54" fmla="*/ 297872 w 957573"/>
                  <a:gd name="connsiteY54" fmla="*/ 626364 h 763619"/>
                  <a:gd name="connsiteX55" fmla="*/ 296919 w 957573"/>
                  <a:gd name="connsiteY55" fmla="*/ 586740 h 763619"/>
                  <a:gd name="connsiteX56" fmla="*/ 300729 w 957573"/>
                  <a:gd name="connsiteY56" fmla="*/ 545592 h 763619"/>
                  <a:gd name="connsiteX57" fmla="*/ 306444 w 957573"/>
                  <a:gd name="connsiteY57" fmla="*/ 504158 h 763619"/>
                  <a:gd name="connsiteX58" fmla="*/ 309016 w 957573"/>
                  <a:gd name="connsiteY58" fmla="*/ 483489 h 763619"/>
                  <a:gd name="connsiteX59" fmla="*/ 309588 w 957573"/>
                  <a:gd name="connsiteY59" fmla="*/ 478346 h 763619"/>
                  <a:gd name="connsiteX60" fmla="*/ 310064 w 957573"/>
                  <a:gd name="connsiteY60" fmla="*/ 473107 h 763619"/>
                  <a:gd name="connsiteX61" fmla="*/ 310445 w 957573"/>
                  <a:gd name="connsiteY61" fmla="*/ 467868 h 763619"/>
                  <a:gd name="connsiteX62" fmla="*/ 310731 w 957573"/>
                  <a:gd name="connsiteY62" fmla="*/ 462915 h 763619"/>
                  <a:gd name="connsiteX63" fmla="*/ 310731 w 957573"/>
                  <a:gd name="connsiteY63" fmla="*/ 461677 h 763619"/>
                  <a:gd name="connsiteX64" fmla="*/ 310826 w 957573"/>
                  <a:gd name="connsiteY64" fmla="*/ 461105 h 763619"/>
                  <a:gd name="connsiteX65" fmla="*/ 310826 w 957573"/>
                  <a:gd name="connsiteY65" fmla="*/ 460248 h 763619"/>
                  <a:gd name="connsiteX66" fmla="*/ 310826 w 957573"/>
                  <a:gd name="connsiteY66" fmla="*/ 457581 h 763619"/>
                  <a:gd name="connsiteX67" fmla="*/ 310826 w 957573"/>
                  <a:gd name="connsiteY67" fmla="*/ 452247 h 763619"/>
                  <a:gd name="connsiteX68" fmla="*/ 310350 w 957573"/>
                  <a:gd name="connsiteY68" fmla="*/ 445198 h 763619"/>
                  <a:gd name="connsiteX69" fmla="*/ 310350 w 957573"/>
                  <a:gd name="connsiteY69" fmla="*/ 444341 h 763619"/>
                  <a:gd name="connsiteX70" fmla="*/ 310064 w 957573"/>
                  <a:gd name="connsiteY70" fmla="*/ 441769 h 763619"/>
                  <a:gd name="connsiteX71" fmla="*/ 305682 w 957573"/>
                  <a:gd name="connsiteY71" fmla="*/ 421576 h 763619"/>
                  <a:gd name="connsiteX72" fmla="*/ 297967 w 957573"/>
                  <a:gd name="connsiteY72" fmla="*/ 403288 h 763619"/>
                  <a:gd name="connsiteX73" fmla="*/ 287680 w 957573"/>
                  <a:gd name="connsiteY73" fmla="*/ 387763 h 763619"/>
                  <a:gd name="connsiteX74" fmla="*/ 276155 w 957573"/>
                  <a:gd name="connsiteY74" fmla="*/ 375190 h 763619"/>
                  <a:gd name="connsiteX75" fmla="*/ 264439 w 957573"/>
                  <a:gd name="connsiteY75" fmla="*/ 365474 h 763619"/>
                  <a:gd name="connsiteX76" fmla="*/ 243389 w 957573"/>
                  <a:gd name="connsiteY76" fmla="*/ 352711 h 763619"/>
                  <a:gd name="connsiteX77" fmla="*/ 234340 w 957573"/>
                  <a:gd name="connsiteY77" fmla="*/ 348615 h 763619"/>
                  <a:gd name="connsiteX78" fmla="*/ 230625 w 957573"/>
                  <a:gd name="connsiteY78" fmla="*/ 335947 h 763619"/>
                  <a:gd name="connsiteX79" fmla="*/ 218052 w 957573"/>
                  <a:gd name="connsiteY79" fmla="*/ 306324 h 763619"/>
                  <a:gd name="connsiteX80" fmla="*/ 211290 w 957573"/>
                  <a:gd name="connsiteY80" fmla="*/ 294608 h 763619"/>
                  <a:gd name="connsiteX81" fmla="*/ 211956 w 957573"/>
                  <a:gd name="connsiteY81" fmla="*/ 288798 h 763619"/>
                  <a:gd name="connsiteX82" fmla="*/ 211956 w 957573"/>
                  <a:gd name="connsiteY82" fmla="*/ 288798 h 763619"/>
                  <a:gd name="connsiteX83" fmla="*/ 216433 w 957573"/>
                  <a:gd name="connsiteY83" fmla="*/ 287464 h 763619"/>
                  <a:gd name="connsiteX84" fmla="*/ 241960 w 957573"/>
                  <a:gd name="connsiteY84" fmla="*/ 294608 h 763619"/>
                  <a:gd name="connsiteX85" fmla="*/ 288252 w 957573"/>
                  <a:gd name="connsiteY85" fmla="*/ 311563 h 763619"/>
                  <a:gd name="connsiteX86" fmla="*/ 338925 w 957573"/>
                  <a:gd name="connsiteY86" fmla="*/ 338614 h 763619"/>
                  <a:gd name="connsiteX87" fmla="*/ 378644 w 957573"/>
                  <a:gd name="connsiteY87" fmla="*/ 373761 h 763619"/>
                  <a:gd name="connsiteX88" fmla="*/ 379215 w 957573"/>
                  <a:gd name="connsiteY88" fmla="*/ 374713 h 763619"/>
                  <a:gd name="connsiteX89" fmla="*/ 384264 w 957573"/>
                  <a:gd name="connsiteY89" fmla="*/ 389096 h 763619"/>
                  <a:gd name="connsiteX90" fmla="*/ 385407 w 957573"/>
                  <a:gd name="connsiteY90" fmla="*/ 393573 h 763619"/>
                  <a:gd name="connsiteX91" fmla="*/ 386264 w 957573"/>
                  <a:gd name="connsiteY91" fmla="*/ 398431 h 763619"/>
                  <a:gd name="connsiteX92" fmla="*/ 386740 w 957573"/>
                  <a:gd name="connsiteY92" fmla="*/ 401002 h 763619"/>
                  <a:gd name="connsiteX93" fmla="*/ 387026 w 957573"/>
                  <a:gd name="connsiteY93" fmla="*/ 403669 h 763619"/>
                  <a:gd name="connsiteX94" fmla="*/ 387597 w 957573"/>
                  <a:gd name="connsiteY94" fmla="*/ 409099 h 763619"/>
                  <a:gd name="connsiteX95" fmla="*/ 387788 w 957573"/>
                  <a:gd name="connsiteY95" fmla="*/ 411956 h 763619"/>
                  <a:gd name="connsiteX96" fmla="*/ 387788 w 957573"/>
                  <a:gd name="connsiteY96" fmla="*/ 414909 h 763619"/>
                  <a:gd name="connsiteX97" fmla="*/ 387883 w 957573"/>
                  <a:gd name="connsiteY97" fmla="*/ 420910 h 763619"/>
                  <a:gd name="connsiteX98" fmla="*/ 387597 w 957573"/>
                  <a:gd name="connsiteY98" fmla="*/ 427196 h 763619"/>
                  <a:gd name="connsiteX99" fmla="*/ 387121 w 957573"/>
                  <a:gd name="connsiteY99" fmla="*/ 433673 h 763619"/>
                  <a:gd name="connsiteX100" fmla="*/ 386264 w 957573"/>
                  <a:gd name="connsiteY100" fmla="*/ 440341 h 763619"/>
                  <a:gd name="connsiteX101" fmla="*/ 385788 w 957573"/>
                  <a:gd name="connsiteY101" fmla="*/ 443770 h 763619"/>
                  <a:gd name="connsiteX102" fmla="*/ 385026 w 957573"/>
                  <a:gd name="connsiteY102" fmla="*/ 447199 h 763619"/>
                  <a:gd name="connsiteX103" fmla="*/ 381692 w 957573"/>
                  <a:gd name="connsiteY103" fmla="*/ 461200 h 763619"/>
                  <a:gd name="connsiteX104" fmla="*/ 377120 w 957573"/>
                  <a:gd name="connsiteY104" fmla="*/ 475488 h 763619"/>
                  <a:gd name="connsiteX105" fmla="*/ 374453 w 957573"/>
                  <a:gd name="connsiteY105" fmla="*/ 482727 h 763619"/>
                  <a:gd name="connsiteX106" fmla="*/ 373786 w 957573"/>
                  <a:gd name="connsiteY106" fmla="*/ 484537 h 763619"/>
                  <a:gd name="connsiteX107" fmla="*/ 373405 w 957573"/>
                  <a:gd name="connsiteY107" fmla="*/ 485489 h 763619"/>
                  <a:gd name="connsiteX108" fmla="*/ 373215 w 957573"/>
                  <a:gd name="connsiteY108" fmla="*/ 485965 h 763619"/>
                  <a:gd name="connsiteX109" fmla="*/ 373024 w 957573"/>
                  <a:gd name="connsiteY109" fmla="*/ 486537 h 763619"/>
                  <a:gd name="connsiteX110" fmla="*/ 371500 w 957573"/>
                  <a:gd name="connsiteY110" fmla="*/ 490252 h 763619"/>
                  <a:gd name="connsiteX111" fmla="*/ 369976 w 957573"/>
                  <a:gd name="connsiteY111" fmla="*/ 494062 h 763619"/>
                  <a:gd name="connsiteX112" fmla="*/ 368452 w 957573"/>
                  <a:gd name="connsiteY112" fmla="*/ 497967 h 763619"/>
                  <a:gd name="connsiteX113" fmla="*/ 365595 w 957573"/>
                  <a:gd name="connsiteY113" fmla="*/ 505873 h 763619"/>
                  <a:gd name="connsiteX114" fmla="*/ 362928 w 957573"/>
                  <a:gd name="connsiteY114" fmla="*/ 513874 h 763619"/>
                  <a:gd name="connsiteX115" fmla="*/ 361690 w 957573"/>
                  <a:gd name="connsiteY115" fmla="*/ 517874 h 763619"/>
                  <a:gd name="connsiteX116" fmla="*/ 360546 w 957573"/>
                  <a:gd name="connsiteY116" fmla="*/ 521970 h 763619"/>
                  <a:gd name="connsiteX117" fmla="*/ 353688 w 957573"/>
                  <a:gd name="connsiteY117" fmla="*/ 554926 h 763619"/>
                  <a:gd name="connsiteX118" fmla="*/ 352736 w 957573"/>
                  <a:gd name="connsiteY118" fmla="*/ 587597 h 763619"/>
                  <a:gd name="connsiteX119" fmla="*/ 358165 w 957573"/>
                  <a:gd name="connsiteY119" fmla="*/ 617601 h 763619"/>
                  <a:gd name="connsiteX120" fmla="*/ 368547 w 957573"/>
                  <a:gd name="connsiteY120" fmla="*/ 642652 h 763619"/>
                  <a:gd name="connsiteX121" fmla="*/ 380835 w 957573"/>
                  <a:gd name="connsiteY121" fmla="*/ 661702 h 763619"/>
                  <a:gd name="connsiteX122" fmla="*/ 392074 w 957573"/>
                  <a:gd name="connsiteY122" fmla="*/ 675037 h 763619"/>
                  <a:gd name="connsiteX123" fmla="*/ 399980 w 957573"/>
                  <a:gd name="connsiteY123" fmla="*/ 682943 h 763619"/>
                  <a:gd name="connsiteX124" fmla="*/ 402837 w 957573"/>
                  <a:gd name="connsiteY124" fmla="*/ 685705 h 763619"/>
                  <a:gd name="connsiteX125" fmla="*/ 400170 w 957573"/>
                  <a:gd name="connsiteY125" fmla="*/ 682752 h 763619"/>
                  <a:gd name="connsiteX126" fmla="*/ 393027 w 957573"/>
                  <a:gd name="connsiteY126" fmla="*/ 674275 h 763619"/>
                  <a:gd name="connsiteX127" fmla="*/ 382930 w 957573"/>
                  <a:gd name="connsiteY127" fmla="*/ 660273 h 763619"/>
                  <a:gd name="connsiteX128" fmla="*/ 372357 w 957573"/>
                  <a:gd name="connsiteY128" fmla="*/ 640747 h 763619"/>
                  <a:gd name="connsiteX129" fmla="*/ 364261 w 957573"/>
                  <a:gd name="connsiteY129" fmla="*/ 616077 h 763619"/>
                  <a:gd name="connsiteX130" fmla="*/ 361404 w 957573"/>
                  <a:gd name="connsiteY130" fmla="*/ 587407 h 763619"/>
                  <a:gd name="connsiteX131" fmla="*/ 364737 w 957573"/>
                  <a:gd name="connsiteY131" fmla="*/ 556831 h 763619"/>
                  <a:gd name="connsiteX132" fmla="*/ 373596 w 957573"/>
                  <a:gd name="connsiteY132" fmla="*/ 526256 h 763619"/>
                  <a:gd name="connsiteX133" fmla="*/ 375024 w 957573"/>
                  <a:gd name="connsiteY133" fmla="*/ 522542 h 763619"/>
                  <a:gd name="connsiteX134" fmla="*/ 376548 w 957573"/>
                  <a:gd name="connsiteY134" fmla="*/ 518827 h 763619"/>
                  <a:gd name="connsiteX135" fmla="*/ 379692 w 957573"/>
                  <a:gd name="connsiteY135" fmla="*/ 511397 h 763619"/>
                  <a:gd name="connsiteX136" fmla="*/ 382930 w 957573"/>
                  <a:gd name="connsiteY136" fmla="*/ 504158 h 763619"/>
                  <a:gd name="connsiteX137" fmla="*/ 384549 w 957573"/>
                  <a:gd name="connsiteY137" fmla="*/ 500634 h 763619"/>
                  <a:gd name="connsiteX138" fmla="*/ 386359 w 957573"/>
                  <a:gd name="connsiteY138" fmla="*/ 497014 h 763619"/>
                  <a:gd name="connsiteX139" fmla="*/ 388169 w 957573"/>
                  <a:gd name="connsiteY139" fmla="*/ 493395 h 763619"/>
                  <a:gd name="connsiteX140" fmla="*/ 389883 w 957573"/>
                  <a:gd name="connsiteY140" fmla="*/ 489680 h 763619"/>
                  <a:gd name="connsiteX141" fmla="*/ 393408 w 957573"/>
                  <a:gd name="connsiteY141" fmla="*/ 482155 h 763619"/>
                  <a:gd name="connsiteX142" fmla="*/ 399599 w 957573"/>
                  <a:gd name="connsiteY142" fmla="*/ 467011 h 763619"/>
                  <a:gd name="connsiteX143" fmla="*/ 404457 w 957573"/>
                  <a:gd name="connsiteY143" fmla="*/ 451866 h 763619"/>
                  <a:gd name="connsiteX144" fmla="*/ 405600 w 957573"/>
                  <a:gd name="connsiteY144" fmla="*/ 448151 h 763619"/>
                  <a:gd name="connsiteX145" fmla="*/ 405886 w 957573"/>
                  <a:gd name="connsiteY145" fmla="*/ 446913 h 763619"/>
                  <a:gd name="connsiteX146" fmla="*/ 416458 w 957573"/>
                  <a:gd name="connsiteY146" fmla="*/ 516636 h 763619"/>
                  <a:gd name="connsiteX147" fmla="*/ 435794 w 957573"/>
                  <a:gd name="connsiteY147" fmla="*/ 591122 h 763619"/>
                  <a:gd name="connsiteX148" fmla="*/ 454272 w 957573"/>
                  <a:gd name="connsiteY148" fmla="*/ 625126 h 763619"/>
                  <a:gd name="connsiteX149" fmla="*/ 480371 w 957573"/>
                  <a:gd name="connsiteY149" fmla="*/ 652463 h 763619"/>
                  <a:gd name="connsiteX150" fmla="*/ 510851 w 957573"/>
                  <a:gd name="connsiteY150" fmla="*/ 671608 h 763619"/>
                  <a:gd name="connsiteX151" fmla="*/ 514756 w 957573"/>
                  <a:gd name="connsiteY151" fmla="*/ 673513 h 763619"/>
                  <a:gd name="connsiteX152" fmla="*/ 515709 w 957573"/>
                  <a:gd name="connsiteY152" fmla="*/ 673989 h 763619"/>
                  <a:gd name="connsiteX153" fmla="*/ 516756 w 957573"/>
                  <a:gd name="connsiteY153" fmla="*/ 674465 h 763619"/>
                  <a:gd name="connsiteX154" fmla="*/ 518661 w 957573"/>
                  <a:gd name="connsiteY154" fmla="*/ 675322 h 763619"/>
                  <a:gd name="connsiteX155" fmla="*/ 526377 w 957573"/>
                  <a:gd name="connsiteY155" fmla="*/ 678656 h 763619"/>
                  <a:gd name="connsiteX156" fmla="*/ 541998 w 957573"/>
                  <a:gd name="connsiteY156" fmla="*/ 684752 h 763619"/>
                  <a:gd name="connsiteX157" fmla="*/ 600957 w 957573"/>
                  <a:gd name="connsiteY157" fmla="*/ 701421 h 763619"/>
                  <a:gd name="connsiteX158" fmla="*/ 650107 w 957573"/>
                  <a:gd name="connsiteY158" fmla="*/ 715137 h 763619"/>
                  <a:gd name="connsiteX159" fmla="*/ 669061 w 957573"/>
                  <a:gd name="connsiteY159" fmla="*/ 724281 h 763619"/>
                  <a:gd name="connsiteX160" fmla="*/ 683158 w 957573"/>
                  <a:gd name="connsiteY160" fmla="*/ 735235 h 763619"/>
                  <a:gd name="connsiteX161" fmla="*/ 698112 w 957573"/>
                  <a:gd name="connsiteY161" fmla="*/ 755523 h 763619"/>
                  <a:gd name="connsiteX162" fmla="*/ 701065 w 957573"/>
                  <a:gd name="connsiteY162" fmla="*/ 761524 h 763619"/>
                  <a:gd name="connsiteX163" fmla="*/ 702018 w 957573"/>
                  <a:gd name="connsiteY163" fmla="*/ 763619 h 763619"/>
                  <a:gd name="connsiteX164" fmla="*/ 701161 w 957573"/>
                  <a:gd name="connsiteY164" fmla="*/ 761429 h 763619"/>
                  <a:gd name="connsiteX165" fmla="*/ 698589 w 957573"/>
                  <a:gd name="connsiteY165" fmla="*/ 755237 h 763619"/>
                  <a:gd name="connsiteX166" fmla="*/ 684492 w 957573"/>
                  <a:gd name="connsiteY166" fmla="*/ 733901 h 763619"/>
                  <a:gd name="connsiteX167" fmla="*/ 670585 w 957573"/>
                  <a:gd name="connsiteY167" fmla="*/ 721805 h 763619"/>
                  <a:gd name="connsiteX168" fmla="*/ 651630 w 957573"/>
                  <a:gd name="connsiteY168" fmla="*/ 711232 h 763619"/>
                  <a:gd name="connsiteX169" fmla="*/ 602672 w 957573"/>
                  <a:gd name="connsiteY169" fmla="*/ 694563 h 763619"/>
                  <a:gd name="connsiteX170" fmla="*/ 545712 w 957573"/>
                  <a:gd name="connsiteY170" fmla="*/ 674942 h 763619"/>
                  <a:gd name="connsiteX171" fmla="*/ 531139 w 957573"/>
                  <a:gd name="connsiteY171" fmla="*/ 668274 h 763619"/>
                  <a:gd name="connsiteX172" fmla="*/ 523710 w 957573"/>
                  <a:gd name="connsiteY172" fmla="*/ 664559 h 763619"/>
                  <a:gd name="connsiteX173" fmla="*/ 521805 w 957573"/>
                  <a:gd name="connsiteY173" fmla="*/ 663607 h 763619"/>
                  <a:gd name="connsiteX174" fmla="*/ 520947 w 957573"/>
                  <a:gd name="connsiteY174" fmla="*/ 663130 h 763619"/>
                  <a:gd name="connsiteX175" fmla="*/ 520090 w 957573"/>
                  <a:gd name="connsiteY175" fmla="*/ 662654 h 763619"/>
                  <a:gd name="connsiteX176" fmla="*/ 516471 w 957573"/>
                  <a:gd name="connsiteY176" fmla="*/ 660654 h 763619"/>
                  <a:gd name="connsiteX177" fmla="*/ 489324 w 957573"/>
                  <a:gd name="connsiteY177" fmla="*/ 641509 h 763619"/>
                  <a:gd name="connsiteX178" fmla="*/ 467417 w 957573"/>
                  <a:gd name="connsiteY178" fmla="*/ 615886 h 763619"/>
                  <a:gd name="connsiteX179" fmla="*/ 452653 w 957573"/>
                  <a:gd name="connsiteY179" fmla="*/ 584644 h 763619"/>
                  <a:gd name="connsiteX180" fmla="*/ 438461 w 957573"/>
                  <a:gd name="connsiteY180" fmla="*/ 513397 h 763619"/>
                  <a:gd name="connsiteX181" fmla="*/ 431508 w 957573"/>
                  <a:gd name="connsiteY181" fmla="*/ 439102 h 763619"/>
                  <a:gd name="connsiteX182" fmla="*/ 430650 w 957573"/>
                  <a:gd name="connsiteY182" fmla="*/ 429863 h 763619"/>
                  <a:gd name="connsiteX183" fmla="*/ 430269 w 957573"/>
                  <a:gd name="connsiteY183" fmla="*/ 425291 h 763619"/>
                  <a:gd name="connsiteX184" fmla="*/ 429698 w 957573"/>
                  <a:gd name="connsiteY184" fmla="*/ 420243 h 763619"/>
                  <a:gd name="connsiteX185" fmla="*/ 429507 w 957573"/>
                  <a:gd name="connsiteY185" fmla="*/ 419005 h 763619"/>
                  <a:gd name="connsiteX186" fmla="*/ 445033 w 957573"/>
                  <a:gd name="connsiteY186" fmla="*/ 422910 h 763619"/>
                  <a:gd name="connsiteX187" fmla="*/ 481133 w 957573"/>
                  <a:gd name="connsiteY187" fmla="*/ 429768 h 763619"/>
                  <a:gd name="connsiteX188" fmla="*/ 486181 w 957573"/>
                  <a:gd name="connsiteY188" fmla="*/ 430530 h 763619"/>
                  <a:gd name="connsiteX189" fmla="*/ 491325 w 957573"/>
                  <a:gd name="connsiteY189" fmla="*/ 431197 h 763619"/>
                  <a:gd name="connsiteX190" fmla="*/ 501897 w 957573"/>
                  <a:gd name="connsiteY190" fmla="*/ 432435 h 763619"/>
                  <a:gd name="connsiteX191" fmla="*/ 512851 w 957573"/>
                  <a:gd name="connsiteY191" fmla="*/ 433483 h 763619"/>
                  <a:gd name="connsiteX192" fmla="*/ 523615 w 957573"/>
                  <a:gd name="connsiteY192" fmla="*/ 434435 h 763619"/>
                  <a:gd name="connsiteX193" fmla="*/ 568477 w 957573"/>
                  <a:gd name="connsiteY193" fmla="*/ 441293 h 763619"/>
                  <a:gd name="connsiteX194" fmla="*/ 614102 w 957573"/>
                  <a:gd name="connsiteY194" fmla="*/ 455581 h 763619"/>
                  <a:gd name="connsiteX195" fmla="*/ 655155 w 957573"/>
                  <a:gd name="connsiteY195" fmla="*/ 481298 h 763619"/>
                  <a:gd name="connsiteX196" fmla="*/ 683349 w 957573"/>
                  <a:gd name="connsiteY196" fmla="*/ 520160 h 763619"/>
                  <a:gd name="connsiteX197" fmla="*/ 687635 w 957573"/>
                  <a:gd name="connsiteY197" fmla="*/ 531400 h 763619"/>
                  <a:gd name="connsiteX198" fmla="*/ 690969 w 957573"/>
                  <a:gd name="connsiteY198" fmla="*/ 543211 h 763619"/>
                  <a:gd name="connsiteX199" fmla="*/ 697541 w 957573"/>
                  <a:gd name="connsiteY199" fmla="*/ 567214 h 763619"/>
                  <a:gd name="connsiteX200" fmla="*/ 712686 w 957573"/>
                  <a:gd name="connsiteY200" fmla="*/ 612076 h 763619"/>
                  <a:gd name="connsiteX201" fmla="*/ 732403 w 957573"/>
                  <a:gd name="connsiteY201" fmla="*/ 649891 h 763619"/>
                  <a:gd name="connsiteX202" fmla="*/ 755834 w 957573"/>
                  <a:gd name="connsiteY202" fmla="*/ 677132 h 763619"/>
                  <a:gd name="connsiteX203" fmla="*/ 777741 w 957573"/>
                  <a:gd name="connsiteY203" fmla="*/ 693801 h 763619"/>
                  <a:gd name="connsiteX204" fmla="*/ 786504 w 957573"/>
                  <a:gd name="connsiteY204" fmla="*/ 699040 h 763619"/>
                  <a:gd name="connsiteX205" fmla="*/ 793077 w 957573"/>
                  <a:gd name="connsiteY205" fmla="*/ 702564 h 763619"/>
                  <a:gd name="connsiteX206" fmla="*/ 798696 w 957573"/>
                  <a:gd name="connsiteY206" fmla="*/ 705326 h 763619"/>
                  <a:gd name="connsiteX207" fmla="*/ 793267 w 957573"/>
                  <a:gd name="connsiteY207" fmla="*/ 702183 h 763619"/>
                  <a:gd name="connsiteX208" fmla="*/ 786886 w 957573"/>
                  <a:gd name="connsiteY208" fmla="*/ 698278 h 763619"/>
                  <a:gd name="connsiteX209" fmla="*/ 778599 w 957573"/>
                  <a:gd name="connsiteY209" fmla="*/ 692563 h 763619"/>
                  <a:gd name="connsiteX210" fmla="*/ 758120 w 957573"/>
                  <a:gd name="connsiteY210" fmla="*/ 674846 h 763619"/>
                  <a:gd name="connsiteX211" fmla="*/ 737165 w 957573"/>
                  <a:gd name="connsiteY211" fmla="*/ 646938 h 763619"/>
                  <a:gd name="connsiteX212" fmla="*/ 720496 w 957573"/>
                  <a:gd name="connsiteY212" fmla="*/ 609219 h 763619"/>
                  <a:gd name="connsiteX213" fmla="*/ 711828 w 957573"/>
                  <a:gd name="connsiteY213" fmla="*/ 578739 h 763619"/>
                  <a:gd name="connsiteX214" fmla="*/ 717353 w 957573"/>
                  <a:gd name="connsiteY214" fmla="*/ 585502 h 763619"/>
                  <a:gd name="connsiteX215" fmla="*/ 725925 w 957573"/>
                  <a:gd name="connsiteY215" fmla="*/ 594265 h 763619"/>
                  <a:gd name="connsiteX216" fmla="*/ 730593 w 957573"/>
                  <a:gd name="connsiteY216" fmla="*/ 598456 h 763619"/>
                  <a:gd name="connsiteX217" fmla="*/ 735546 w 957573"/>
                  <a:gd name="connsiteY217" fmla="*/ 602361 h 763619"/>
                  <a:gd name="connsiteX218" fmla="*/ 746023 w 957573"/>
                  <a:gd name="connsiteY218" fmla="*/ 609219 h 763619"/>
                  <a:gd name="connsiteX219" fmla="*/ 748404 w 957573"/>
                  <a:gd name="connsiteY219" fmla="*/ 610552 h 763619"/>
                  <a:gd name="connsiteX220" fmla="*/ 751262 w 957573"/>
                  <a:gd name="connsiteY220" fmla="*/ 611981 h 763619"/>
                  <a:gd name="connsiteX221" fmla="*/ 754119 w 957573"/>
                  <a:gd name="connsiteY221" fmla="*/ 613410 h 763619"/>
                  <a:gd name="connsiteX222" fmla="*/ 758882 w 957573"/>
                  <a:gd name="connsiteY222" fmla="*/ 615505 h 763619"/>
                  <a:gd name="connsiteX223" fmla="*/ 759549 w 957573"/>
                  <a:gd name="connsiteY223" fmla="*/ 615791 h 763619"/>
                  <a:gd name="connsiteX224" fmla="*/ 762216 w 957573"/>
                  <a:gd name="connsiteY224" fmla="*/ 616839 h 763619"/>
                  <a:gd name="connsiteX225" fmla="*/ 764787 w 957573"/>
                  <a:gd name="connsiteY225" fmla="*/ 617792 h 763619"/>
                  <a:gd name="connsiteX226" fmla="*/ 767359 w 957573"/>
                  <a:gd name="connsiteY226" fmla="*/ 618649 h 763619"/>
                  <a:gd name="connsiteX227" fmla="*/ 777075 w 957573"/>
                  <a:gd name="connsiteY227" fmla="*/ 621316 h 763619"/>
                  <a:gd name="connsiteX228" fmla="*/ 781456 w 957573"/>
                  <a:gd name="connsiteY228" fmla="*/ 622173 h 763619"/>
                  <a:gd name="connsiteX229" fmla="*/ 785361 w 957573"/>
                  <a:gd name="connsiteY229" fmla="*/ 622840 h 763619"/>
                  <a:gd name="connsiteX230" fmla="*/ 791838 w 957573"/>
                  <a:gd name="connsiteY230" fmla="*/ 623602 h 763619"/>
                  <a:gd name="connsiteX231" fmla="*/ 797458 w 957573"/>
                  <a:gd name="connsiteY231" fmla="*/ 624078 h 763619"/>
                  <a:gd name="connsiteX232" fmla="*/ 791934 w 957573"/>
                  <a:gd name="connsiteY232" fmla="*/ 623126 h 763619"/>
                  <a:gd name="connsiteX233" fmla="*/ 785647 w 957573"/>
                  <a:gd name="connsiteY233" fmla="*/ 621792 h 763619"/>
                  <a:gd name="connsiteX234" fmla="*/ 781837 w 957573"/>
                  <a:gd name="connsiteY234" fmla="*/ 620839 h 763619"/>
                  <a:gd name="connsiteX235" fmla="*/ 777646 w 957573"/>
                  <a:gd name="connsiteY235" fmla="*/ 619697 h 763619"/>
                  <a:gd name="connsiteX236" fmla="*/ 768407 w 957573"/>
                  <a:gd name="connsiteY236" fmla="*/ 616363 h 763619"/>
                  <a:gd name="connsiteX237" fmla="*/ 765930 w 957573"/>
                  <a:gd name="connsiteY237" fmla="*/ 615315 h 763619"/>
                  <a:gd name="connsiteX238" fmla="*/ 763454 w 957573"/>
                  <a:gd name="connsiteY238" fmla="*/ 614172 h 763619"/>
                  <a:gd name="connsiteX239" fmla="*/ 760978 w 957573"/>
                  <a:gd name="connsiteY239" fmla="*/ 613029 h 763619"/>
                  <a:gd name="connsiteX240" fmla="*/ 760406 w 957573"/>
                  <a:gd name="connsiteY240" fmla="*/ 612743 h 763619"/>
                  <a:gd name="connsiteX241" fmla="*/ 755929 w 957573"/>
                  <a:gd name="connsiteY241" fmla="*/ 610362 h 763619"/>
                  <a:gd name="connsiteX242" fmla="*/ 755358 w 957573"/>
                  <a:gd name="connsiteY242" fmla="*/ 610076 h 763619"/>
                  <a:gd name="connsiteX243" fmla="*/ 750881 w 957573"/>
                  <a:gd name="connsiteY243" fmla="*/ 607314 h 763619"/>
                  <a:gd name="connsiteX244" fmla="*/ 748404 w 957573"/>
                  <a:gd name="connsiteY244" fmla="*/ 605600 h 763619"/>
                  <a:gd name="connsiteX245" fmla="*/ 738975 w 957573"/>
                  <a:gd name="connsiteY245" fmla="*/ 598265 h 763619"/>
                  <a:gd name="connsiteX246" fmla="*/ 734593 w 957573"/>
                  <a:gd name="connsiteY246" fmla="*/ 594169 h 763619"/>
                  <a:gd name="connsiteX247" fmla="*/ 730497 w 957573"/>
                  <a:gd name="connsiteY247" fmla="*/ 589883 h 763619"/>
                  <a:gd name="connsiteX248" fmla="*/ 723163 w 957573"/>
                  <a:gd name="connsiteY248" fmla="*/ 581025 h 763619"/>
                  <a:gd name="connsiteX249" fmla="*/ 712495 w 957573"/>
                  <a:gd name="connsiteY249" fmla="*/ 563689 h 763619"/>
                  <a:gd name="connsiteX250" fmla="*/ 706875 w 957573"/>
                  <a:gd name="connsiteY250" fmla="*/ 550640 h 763619"/>
                  <a:gd name="connsiteX251" fmla="*/ 705637 w 957573"/>
                  <a:gd name="connsiteY251" fmla="*/ 546926 h 763619"/>
                  <a:gd name="connsiteX252" fmla="*/ 705351 w 957573"/>
                  <a:gd name="connsiteY252" fmla="*/ 545973 h 763619"/>
                  <a:gd name="connsiteX253" fmla="*/ 705351 w 957573"/>
                  <a:gd name="connsiteY253" fmla="*/ 545687 h 763619"/>
                  <a:gd name="connsiteX254" fmla="*/ 704780 w 957573"/>
                  <a:gd name="connsiteY254" fmla="*/ 545878 h 763619"/>
                  <a:gd name="connsiteX255" fmla="*/ 703732 w 957573"/>
                  <a:gd name="connsiteY255" fmla="*/ 540448 h 763619"/>
                  <a:gd name="connsiteX256" fmla="*/ 700970 w 957573"/>
                  <a:gd name="connsiteY256" fmla="*/ 527780 h 763619"/>
                  <a:gd name="connsiteX257" fmla="*/ 696969 w 957573"/>
                  <a:gd name="connsiteY257" fmla="*/ 514921 h 763619"/>
                  <a:gd name="connsiteX258" fmla="*/ 667728 w 957573"/>
                  <a:gd name="connsiteY258" fmla="*/ 468630 h 763619"/>
                  <a:gd name="connsiteX259" fmla="*/ 623341 w 957573"/>
                  <a:gd name="connsiteY259" fmla="*/ 436626 h 763619"/>
                  <a:gd name="connsiteX260" fmla="*/ 583527 w 957573"/>
                  <a:gd name="connsiteY260" fmla="*/ 420529 h 763619"/>
                  <a:gd name="connsiteX261" fmla="*/ 593814 w 957573"/>
                  <a:gd name="connsiteY261" fmla="*/ 416719 h 763619"/>
                  <a:gd name="connsiteX262" fmla="*/ 593814 w 957573"/>
                  <a:gd name="connsiteY262" fmla="*/ 416719 h 763619"/>
                  <a:gd name="connsiteX263" fmla="*/ 594195 w 957573"/>
                  <a:gd name="connsiteY263" fmla="*/ 416719 h 763619"/>
                  <a:gd name="connsiteX264" fmla="*/ 595147 w 957573"/>
                  <a:gd name="connsiteY264" fmla="*/ 416338 h 763619"/>
                  <a:gd name="connsiteX265" fmla="*/ 599433 w 957573"/>
                  <a:gd name="connsiteY265" fmla="*/ 415100 h 763619"/>
                  <a:gd name="connsiteX266" fmla="*/ 615816 w 957573"/>
                  <a:gd name="connsiteY266" fmla="*/ 412623 h 763619"/>
                  <a:gd name="connsiteX267" fmla="*/ 627056 w 957573"/>
                  <a:gd name="connsiteY267" fmla="*/ 412528 h 763619"/>
                  <a:gd name="connsiteX268" fmla="*/ 639534 w 957573"/>
                  <a:gd name="connsiteY268" fmla="*/ 413861 h 763619"/>
                  <a:gd name="connsiteX269" fmla="*/ 652678 w 957573"/>
                  <a:gd name="connsiteY269" fmla="*/ 417005 h 763619"/>
                  <a:gd name="connsiteX270" fmla="*/ 665918 w 957573"/>
                  <a:gd name="connsiteY270" fmla="*/ 422148 h 763619"/>
                  <a:gd name="connsiteX271" fmla="*/ 674205 w 957573"/>
                  <a:gd name="connsiteY271" fmla="*/ 426530 h 763619"/>
                  <a:gd name="connsiteX272" fmla="*/ 678205 w 957573"/>
                  <a:gd name="connsiteY272" fmla="*/ 428911 h 763619"/>
                  <a:gd name="connsiteX273" fmla="*/ 689540 w 957573"/>
                  <a:gd name="connsiteY273" fmla="*/ 436912 h 763619"/>
                  <a:gd name="connsiteX274" fmla="*/ 694683 w 957573"/>
                  <a:gd name="connsiteY274" fmla="*/ 441198 h 763619"/>
                  <a:gd name="connsiteX275" fmla="*/ 699351 w 957573"/>
                  <a:gd name="connsiteY275" fmla="*/ 445580 h 763619"/>
                  <a:gd name="connsiteX276" fmla="*/ 703637 w 957573"/>
                  <a:gd name="connsiteY276" fmla="*/ 449866 h 763619"/>
                  <a:gd name="connsiteX277" fmla="*/ 705637 w 957573"/>
                  <a:gd name="connsiteY277" fmla="*/ 451961 h 763619"/>
                  <a:gd name="connsiteX278" fmla="*/ 707447 w 957573"/>
                  <a:gd name="connsiteY278" fmla="*/ 454057 h 763619"/>
                  <a:gd name="connsiteX279" fmla="*/ 710876 w 957573"/>
                  <a:gd name="connsiteY279" fmla="*/ 458057 h 763619"/>
                  <a:gd name="connsiteX280" fmla="*/ 713829 w 957573"/>
                  <a:gd name="connsiteY280" fmla="*/ 461772 h 763619"/>
                  <a:gd name="connsiteX281" fmla="*/ 718496 w 957573"/>
                  <a:gd name="connsiteY281" fmla="*/ 467963 h 763619"/>
                  <a:gd name="connsiteX282" fmla="*/ 722401 w 957573"/>
                  <a:gd name="connsiteY282" fmla="*/ 473488 h 763619"/>
                  <a:gd name="connsiteX283" fmla="*/ 719067 w 957573"/>
                  <a:gd name="connsiteY283" fmla="*/ 467582 h 763619"/>
                  <a:gd name="connsiteX284" fmla="*/ 714972 w 957573"/>
                  <a:gd name="connsiteY284" fmla="*/ 461010 h 763619"/>
                  <a:gd name="connsiteX285" fmla="*/ 712400 w 957573"/>
                  <a:gd name="connsiteY285" fmla="*/ 457009 h 763619"/>
                  <a:gd name="connsiteX286" fmla="*/ 709352 w 957573"/>
                  <a:gd name="connsiteY286" fmla="*/ 452723 h 763619"/>
                  <a:gd name="connsiteX287" fmla="*/ 707733 w 957573"/>
                  <a:gd name="connsiteY287" fmla="*/ 450437 h 763619"/>
                  <a:gd name="connsiteX288" fmla="*/ 705923 w 957573"/>
                  <a:gd name="connsiteY288" fmla="*/ 448151 h 763619"/>
                  <a:gd name="connsiteX289" fmla="*/ 702018 w 957573"/>
                  <a:gd name="connsiteY289" fmla="*/ 443293 h 763619"/>
                  <a:gd name="connsiteX290" fmla="*/ 697636 w 957573"/>
                  <a:gd name="connsiteY290" fmla="*/ 438340 h 763619"/>
                  <a:gd name="connsiteX291" fmla="*/ 692778 w 957573"/>
                  <a:gd name="connsiteY291" fmla="*/ 433388 h 763619"/>
                  <a:gd name="connsiteX292" fmla="*/ 681825 w 957573"/>
                  <a:gd name="connsiteY292" fmla="*/ 423863 h 763619"/>
                  <a:gd name="connsiteX293" fmla="*/ 677824 w 957573"/>
                  <a:gd name="connsiteY293" fmla="*/ 420910 h 763619"/>
                  <a:gd name="connsiteX294" fmla="*/ 669347 w 957573"/>
                  <a:gd name="connsiteY294" fmla="*/ 415385 h 763619"/>
                  <a:gd name="connsiteX295" fmla="*/ 655726 w 957573"/>
                  <a:gd name="connsiteY295" fmla="*/ 408527 h 763619"/>
                  <a:gd name="connsiteX296" fmla="*/ 641724 w 957573"/>
                  <a:gd name="connsiteY296" fmla="*/ 403669 h 763619"/>
                  <a:gd name="connsiteX297" fmla="*/ 628104 w 957573"/>
                  <a:gd name="connsiteY297" fmla="*/ 400812 h 763619"/>
                  <a:gd name="connsiteX298" fmla="*/ 621722 w 957573"/>
                  <a:gd name="connsiteY298" fmla="*/ 400050 h 763619"/>
                  <a:gd name="connsiteX299" fmla="*/ 634009 w 957573"/>
                  <a:gd name="connsiteY299" fmla="*/ 385953 h 763619"/>
                  <a:gd name="connsiteX300" fmla="*/ 639153 w 957573"/>
                  <a:gd name="connsiteY300" fmla="*/ 376238 h 763619"/>
                  <a:gd name="connsiteX301" fmla="*/ 642296 w 957573"/>
                  <a:gd name="connsiteY301" fmla="*/ 366141 h 763619"/>
                  <a:gd name="connsiteX302" fmla="*/ 643725 w 957573"/>
                  <a:gd name="connsiteY302" fmla="*/ 346615 h 763619"/>
                  <a:gd name="connsiteX303" fmla="*/ 641058 w 957573"/>
                  <a:gd name="connsiteY303" fmla="*/ 329660 h 763619"/>
                  <a:gd name="connsiteX304" fmla="*/ 636867 w 957573"/>
                  <a:gd name="connsiteY304" fmla="*/ 315944 h 763619"/>
                  <a:gd name="connsiteX305" fmla="*/ 632771 w 957573"/>
                  <a:gd name="connsiteY305" fmla="*/ 305752 h 763619"/>
                  <a:gd name="connsiteX306" fmla="*/ 629818 w 957573"/>
                  <a:gd name="connsiteY306" fmla="*/ 299371 h 763619"/>
                  <a:gd name="connsiteX307" fmla="*/ 628770 w 957573"/>
                  <a:gd name="connsiteY307" fmla="*/ 297180 h 763619"/>
                  <a:gd name="connsiteX308" fmla="*/ 629628 w 957573"/>
                  <a:gd name="connsiteY308" fmla="*/ 299561 h 763619"/>
                  <a:gd name="connsiteX309" fmla="*/ 631818 w 957573"/>
                  <a:gd name="connsiteY309" fmla="*/ 306229 h 763619"/>
                  <a:gd name="connsiteX310" fmla="*/ 634771 w 957573"/>
                  <a:gd name="connsiteY310" fmla="*/ 316706 h 763619"/>
                  <a:gd name="connsiteX311" fmla="*/ 637343 w 957573"/>
                  <a:gd name="connsiteY311" fmla="*/ 330422 h 763619"/>
                  <a:gd name="connsiteX312" fmla="*/ 638105 w 957573"/>
                  <a:gd name="connsiteY312" fmla="*/ 346710 h 763619"/>
                  <a:gd name="connsiteX313" fmla="*/ 634866 w 957573"/>
                  <a:gd name="connsiteY313" fmla="*/ 364046 h 763619"/>
                  <a:gd name="connsiteX314" fmla="*/ 631152 w 957573"/>
                  <a:gd name="connsiteY314" fmla="*/ 372427 h 763619"/>
                  <a:gd name="connsiteX315" fmla="*/ 625913 w 957573"/>
                  <a:gd name="connsiteY315" fmla="*/ 380047 h 763619"/>
                  <a:gd name="connsiteX316" fmla="*/ 611721 w 957573"/>
                  <a:gd name="connsiteY316" fmla="*/ 392335 h 763619"/>
                  <a:gd name="connsiteX317" fmla="*/ 603339 w 957573"/>
                  <a:gd name="connsiteY317" fmla="*/ 396907 h 763619"/>
                  <a:gd name="connsiteX318" fmla="*/ 594480 w 957573"/>
                  <a:gd name="connsiteY318" fmla="*/ 400526 h 763619"/>
                  <a:gd name="connsiteX319" fmla="*/ 590004 w 957573"/>
                  <a:gd name="connsiteY319" fmla="*/ 401955 h 763619"/>
                  <a:gd name="connsiteX320" fmla="*/ 589528 w 957573"/>
                  <a:gd name="connsiteY320" fmla="*/ 402050 h 763619"/>
                  <a:gd name="connsiteX321" fmla="*/ 589051 w 957573"/>
                  <a:gd name="connsiteY321" fmla="*/ 402146 h 763619"/>
                  <a:gd name="connsiteX322" fmla="*/ 589051 w 957573"/>
                  <a:gd name="connsiteY322" fmla="*/ 402146 h 763619"/>
                  <a:gd name="connsiteX323" fmla="*/ 576288 w 957573"/>
                  <a:gd name="connsiteY323" fmla="*/ 405289 h 763619"/>
                  <a:gd name="connsiteX324" fmla="*/ 542760 w 957573"/>
                  <a:gd name="connsiteY324" fmla="*/ 408527 h 763619"/>
                  <a:gd name="connsiteX325" fmla="*/ 532568 w 957573"/>
                  <a:gd name="connsiteY325" fmla="*/ 408527 h 763619"/>
                  <a:gd name="connsiteX326" fmla="*/ 527329 w 957573"/>
                  <a:gd name="connsiteY326" fmla="*/ 407575 h 763619"/>
                  <a:gd name="connsiteX327" fmla="*/ 505898 w 957573"/>
                  <a:gd name="connsiteY327" fmla="*/ 404241 h 763619"/>
                  <a:gd name="connsiteX328" fmla="*/ 495992 w 957573"/>
                  <a:gd name="connsiteY328" fmla="*/ 402431 h 763619"/>
                  <a:gd name="connsiteX329" fmla="*/ 491229 w 957573"/>
                  <a:gd name="connsiteY329" fmla="*/ 401479 h 763619"/>
                  <a:gd name="connsiteX330" fmla="*/ 486562 w 957573"/>
                  <a:gd name="connsiteY330" fmla="*/ 400431 h 763619"/>
                  <a:gd name="connsiteX331" fmla="*/ 453415 w 957573"/>
                  <a:gd name="connsiteY331" fmla="*/ 391954 h 763619"/>
                  <a:gd name="connsiteX332" fmla="*/ 428745 w 957573"/>
                  <a:gd name="connsiteY332" fmla="*/ 383572 h 763619"/>
                  <a:gd name="connsiteX333" fmla="*/ 417315 w 957573"/>
                  <a:gd name="connsiteY333" fmla="*/ 378809 h 763619"/>
                  <a:gd name="connsiteX334" fmla="*/ 409124 w 957573"/>
                  <a:gd name="connsiteY334" fmla="*/ 364141 h 763619"/>
                  <a:gd name="connsiteX335" fmla="*/ 385407 w 957573"/>
                  <a:gd name="connsiteY335" fmla="*/ 334518 h 763619"/>
                  <a:gd name="connsiteX336" fmla="*/ 358546 w 957573"/>
                  <a:gd name="connsiteY336" fmla="*/ 311086 h 763619"/>
                  <a:gd name="connsiteX337" fmla="*/ 303873 w 957573"/>
                  <a:gd name="connsiteY337" fmla="*/ 277749 h 763619"/>
                  <a:gd name="connsiteX338" fmla="*/ 261010 w 957573"/>
                  <a:gd name="connsiteY338" fmla="*/ 258985 h 763619"/>
                  <a:gd name="connsiteX339" fmla="*/ 264249 w 957573"/>
                  <a:gd name="connsiteY339" fmla="*/ 259556 h 763619"/>
                  <a:gd name="connsiteX340" fmla="*/ 295300 w 957573"/>
                  <a:gd name="connsiteY340" fmla="*/ 263271 h 763619"/>
                  <a:gd name="connsiteX341" fmla="*/ 312159 w 957573"/>
                  <a:gd name="connsiteY341" fmla="*/ 264223 h 763619"/>
                  <a:gd name="connsiteX342" fmla="*/ 329876 w 957573"/>
                  <a:gd name="connsiteY342" fmla="*/ 264319 h 763619"/>
                  <a:gd name="connsiteX343" fmla="*/ 367404 w 957573"/>
                  <a:gd name="connsiteY343" fmla="*/ 261747 h 763619"/>
                  <a:gd name="connsiteX344" fmla="*/ 377120 w 957573"/>
                  <a:gd name="connsiteY344" fmla="*/ 260413 h 763619"/>
                  <a:gd name="connsiteX345" fmla="*/ 386931 w 957573"/>
                  <a:gd name="connsiteY345" fmla="*/ 258794 h 763619"/>
                  <a:gd name="connsiteX346" fmla="*/ 396837 w 957573"/>
                  <a:gd name="connsiteY346" fmla="*/ 256889 h 763619"/>
                  <a:gd name="connsiteX347" fmla="*/ 406838 w 957573"/>
                  <a:gd name="connsiteY347" fmla="*/ 254603 h 763619"/>
                  <a:gd name="connsiteX348" fmla="*/ 416363 w 957573"/>
                  <a:gd name="connsiteY348" fmla="*/ 252222 h 763619"/>
                  <a:gd name="connsiteX349" fmla="*/ 425888 w 957573"/>
                  <a:gd name="connsiteY349" fmla="*/ 249555 h 763619"/>
                  <a:gd name="connsiteX350" fmla="*/ 437223 w 957573"/>
                  <a:gd name="connsiteY350" fmla="*/ 246031 h 763619"/>
                  <a:gd name="connsiteX351" fmla="*/ 446938 w 957573"/>
                  <a:gd name="connsiteY351" fmla="*/ 242792 h 763619"/>
                  <a:gd name="connsiteX352" fmla="*/ 466465 w 957573"/>
                  <a:gd name="connsiteY352" fmla="*/ 236220 h 763619"/>
                  <a:gd name="connsiteX353" fmla="*/ 480180 w 957573"/>
                  <a:gd name="connsiteY353" fmla="*/ 235267 h 763619"/>
                  <a:gd name="connsiteX354" fmla="*/ 494754 w 957573"/>
                  <a:gd name="connsiteY354" fmla="*/ 234505 h 763619"/>
                  <a:gd name="connsiteX355" fmla="*/ 510851 w 957573"/>
                  <a:gd name="connsiteY355" fmla="*/ 234029 h 763619"/>
                  <a:gd name="connsiteX356" fmla="*/ 528377 w 957573"/>
                  <a:gd name="connsiteY356" fmla="*/ 234029 h 763619"/>
                  <a:gd name="connsiteX357" fmla="*/ 537616 w 957573"/>
                  <a:gd name="connsiteY357" fmla="*/ 234125 h 763619"/>
                  <a:gd name="connsiteX358" fmla="*/ 547141 w 957573"/>
                  <a:gd name="connsiteY358" fmla="*/ 234505 h 763619"/>
                  <a:gd name="connsiteX359" fmla="*/ 551999 w 957573"/>
                  <a:gd name="connsiteY359" fmla="*/ 234696 h 763619"/>
                  <a:gd name="connsiteX360" fmla="*/ 556857 w 957573"/>
                  <a:gd name="connsiteY360" fmla="*/ 235077 h 763619"/>
                  <a:gd name="connsiteX361" fmla="*/ 566858 w 957573"/>
                  <a:gd name="connsiteY361" fmla="*/ 235744 h 763619"/>
                  <a:gd name="connsiteX362" fmla="*/ 577050 w 957573"/>
                  <a:gd name="connsiteY362" fmla="*/ 236792 h 763619"/>
                  <a:gd name="connsiteX363" fmla="*/ 582193 w 957573"/>
                  <a:gd name="connsiteY363" fmla="*/ 237363 h 763619"/>
                  <a:gd name="connsiteX364" fmla="*/ 587337 w 957573"/>
                  <a:gd name="connsiteY364" fmla="*/ 238125 h 763619"/>
                  <a:gd name="connsiteX365" fmla="*/ 597814 w 957573"/>
                  <a:gd name="connsiteY365" fmla="*/ 239649 h 763619"/>
                  <a:gd name="connsiteX366" fmla="*/ 608292 w 957573"/>
                  <a:gd name="connsiteY366" fmla="*/ 241744 h 763619"/>
                  <a:gd name="connsiteX367" fmla="*/ 629437 w 957573"/>
                  <a:gd name="connsiteY367" fmla="*/ 246983 h 763619"/>
                  <a:gd name="connsiteX368" fmla="*/ 672490 w 957573"/>
                  <a:gd name="connsiteY368" fmla="*/ 260413 h 763619"/>
                  <a:gd name="connsiteX369" fmla="*/ 758691 w 957573"/>
                  <a:gd name="connsiteY369" fmla="*/ 284988 h 763619"/>
                  <a:gd name="connsiteX370" fmla="*/ 799554 w 957573"/>
                  <a:gd name="connsiteY370" fmla="*/ 291275 h 763619"/>
                  <a:gd name="connsiteX371" fmla="*/ 836701 w 957573"/>
                  <a:gd name="connsiteY371" fmla="*/ 290608 h 763619"/>
                  <a:gd name="connsiteX372" fmla="*/ 844988 w 957573"/>
                  <a:gd name="connsiteY372" fmla="*/ 289179 h 763619"/>
                  <a:gd name="connsiteX373" fmla="*/ 854513 w 957573"/>
                  <a:gd name="connsiteY373" fmla="*/ 301657 h 763619"/>
                  <a:gd name="connsiteX374" fmla="*/ 866610 w 957573"/>
                  <a:gd name="connsiteY374" fmla="*/ 324040 h 763619"/>
                  <a:gd name="connsiteX375" fmla="*/ 871277 w 957573"/>
                  <a:gd name="connsiteY375" fmla="*/ 336137 h 763619"/>
                  <a:gd name="connsiteX376" fmla="*/ 875849 w 957573"/>
                  <a:gd name="connsiteY376" fmla="*/ 348329 h 763619"/>
                  <a:gd name="connsiteX377" fmla="*/ 884421 w 957573"/>
                  <a:gd name="connsiteY377" fmla="*/ 372427 h 763619"/>
                  <a:gd name="connsiteX378" fmla="*/ 892422 w 957573"/>
                  <a:gd name="connsiteY378" fmla="*/ 396145 h 763619"/>
                  <a:gd name="connsiteX379" fmla="*/ 919188 w 957573"/>
                  <a:gd name="connsiteY379" fmla="*/ 481965 h 763619"/>
                  <a:gd name="connsiteX380" fmla="*/ 931665 w 957573"/>
                  <a:gd name="connsiteY380" fmla="*/ 515684 h 763619"/>
                  <a:gd name="connsiteX381" fmla="*/ 943572 w 957573"/>
                  <a:gd name="connsiteY381" fmla="*/ 540734 h 763619"/>
                  <a:gd name="connsiteX382" fmla="*/ 948429 w 957573"/>
                  <a:gd name="connsiteY382" fmla="*/ 549783 h 763619"/>
                  <a:gd name="connsiteX383" fmla="*/ 952335 w 957573"/>
                  <a:gd name="connsiteY383" fmla="*/ 556260 h 763619"/>
                  <a:gd name="connsiteX384" fmla="*/ 955573 w 957573"/>
                  <a:gd name="connsiteY384" fmla="*/ 561689 h 763619"/>
                  <a:gd name="connsiteX385" fmla="*/ 952525 w 957573"/>
                  <a:gd name="connsiteY385" fmla="*/ 556165 h 763619"/>
                  <a:gd name="connsiteX386" fmla="*/ 948811 w 957573"/>
                  <a:gd name="connsiteY386" fmla="*/ 549593 h 763619"/>
                  <a:gd name="connsiteX387" fmla="*/ 944143 w 957573"/>
                  <a:gd name="connsiteY387" fmla="*/ 540448 h 763619"/>
                  <a:gd name="connsiteX388" fmla="*/ 933094 w 957573"/>
                  <a:gd name="connsiteY388" fmla="*/ 515112 h 763619"/>
                  <a:gd name="connsiteX389" fmla="*/ 921759 w 957573"/>
                  <a:gd name="connsiteY389" fmla="*/ 481108 h 763619"/>
                  <a:gd name="connsiteX390" fmla="*/ 897566 w 957573"/>
                  <a:gd name="connsiteY390" fmla="*/ 394525 h 763619"/>
                  <a:gd name="connsiteX391" fmla="*/ 890327 w 957573"/>
                  <a:gd name="connsiteY391" fmla="*/ 370522 h 763619"/>
                  <a:gd name="connsiteX392" fmla="*/ 882421 w 957573"/>
                  <a:gd name="connsiteY392" fmla="*/ 346043 h 763619"/>
                  <a:gd name="connsiteX393" fmla="*/ 878230 w 957573"/>
                  <a:gd name="connsiteY393" fmla="*/ 333756 h 763619"/>
                  <a:gd name="connsiteX394" fmla="*/ 873849 w 957573"/>
                  <a:gd name="connsiteY394" fmla="*/ 321278 h 763619"/>
                  <a:gd name="connsiteX395" fmla="*/ 861752 w 957573"/>
                  <a:gd name="connsiteY395" fmla="*/ 297085 h 763619"/>
                  <a:gd name="connsiteX396" fmla="*/ 854608 w 957573"/>
                  <a:gd name="connsiteY396" fmla="*/ 286798 h 763619"/>
                  <a:gd name="connsiteX397" fmla="*/ 863466 w 957573"/>
                  <a:gd name="connsiteY397" fmla="*/ 283559 h 763619"/>
                  <a:gd name="connsiteX398" fmla="*/ 872420 w 957573"/>
                  <a:gd name="connsiteY398" fmla="*/ 281750 h 763619"/>
                  <a:gd name="connsiteX399" fmla="*/ 892899 w 957573"/>
                  <a:gd name="connsiteY399" fmla="*/ 273939 h 763619"/>
                  <a:gd name="connsiteX400" fmla="*/ 909853 w 957573"/>
                  <a:gd name="connsiteY400" fmla="*/ 262604 h 763619"/>
                  <a:gd name="connsiteX401" fmla="*/ 933666 w 957573"/>
                  <a:gd name="connsiteY401" fmla="*/ 236506 h 763619"/>
                  <a:gd name="connsiteX402" fmla="*/ 947667 w 957573"/>
                  <a:gd name="connsiteY402" fmla="*/ 213265 h 763619"/>
                  <a:gd name="connsiteX403" fmla="*/ 955097 w 957573"/>
                  <a:gd name="connsiteY403" fmla="*/ 197548 h 763619"/>
                  <a:gd name="connsiteX404" fmla="*/ 957574 w 957573"/>
                  <a:gd name="connsiteY404" fmla="*/ 191929 h 763619"/>
                  <a:gd name="connsiteX405" fmla="*/ 954907 w 957573"/>
                  <a:gd name="connsiteY405" fmla="*/ 197453 h 763619"/>
                  <a:gd name="connsiteX406" fmla="*/ 946810 w 957573"/>
                  <a:gd name="connsiteY406" fmla="*/ 212884 h 763619"/>
                  <a:gd name="connsiteX407" fmla="*/ 932046 w 957573"/>
                  <a:gd name="connsiteY407" fmla="*/ 235363 h 763619"/>
                  <a:gd name="connsiteX408" fmla="*/ 907758 w 957573"/>
                  <a:gd name="connsiteY408" fmla="*/ 260033 h 763619"/>
                  <a:gd name="connsiteX409" fmla="*/ 890994 w 957573"/>
                  <a:gd name="connsiteY409" fmla="*/ 270224 h 763619"/>
                  <a:gd name="connsiteX410" fmla="*/ 878611 w 957573"/>
                  <a:gd name="connsiteY410" fmla="*/ 274892 h 763619"/>
                  <a:gd name="connsiteX411" fmla="*/ 886612 w 957573"/>
                  <a:gd name="connsiteY411" fmla="*/ 268129 h 763619"/>
                  <a:gd name="connsiteX412" fmla="*/ 896518 w 957573"/>
                  <a:gd name="connsiteY412" fmla="*/ 256318 h 763619"/>
                  <a:gd name="connsiteX413" fmla="*/ 898709 w 957573"/>
                  <a:gd name="connsiteY413" fmla="*/ 252889 h 763619"/>
                  <a:gd name="connsiteX414" fmla="*/ 899471 w 957573"/>
                  <a:gd name="connsiteY414" fmla="*/ 251746 h 763619"/>
                  <a:gd name="connsiteX415" fmla="*/ 898709 w 957573"/>
                  <a:gd name="connsiteY415" fmla="*/ 252889 h 763619"/>
                  <a:gd name="connsiteX416" fmla="*/ 896328 w 957573"/>
                  <a:gd name="connsiteY416" fmla="*/ 256222 h 763619"/>
                  <a:gd name="connsiteX417" fmla="*/ 885945 w 957573"/>
                  <a:gd name="connsiteY417" fmla="*/ 267557 h 763619"/>
                  <a:gd name="connsiteX418" fmla="*/ 874134 w 957573"/>
                  <a:gd name="connsiteY418" fmla="*/ 276130 h 763619"/>
                  <a:gd name="connsiteX419" fmla="*/ 873944 w 957573"/>
                  <a:gd name="connsiteY419" fmla="*/ 276130 h 763619"/>
                  <a:gd name="connsiteX420" fmla="*/ 848131 w 957573"/>
                  <a:gd name="connsiteY420" fmla="*/ 278987 h 763619"/>
                  <a:gd name="connsiteX421" fmla="*/ 848131 w 957573"/>
                  <a:gd name="connsiteY421" fmla="*/ 278987 h 763619"/>
                  <a:gd name="connsiteX422" fmla="*/ 825843 w 957573"/>
                  <a:gd name="connsiteY422" fmla="*/ 257175 h 763619"/>
                  <a:gd name="connsiteX423" fmla="*/ 782599 w 957573"/>
                  <a:gd name="connsiteY423" fmla="*/ 228695 h 763619"/>
                  <a:gd name="connsiteX424" fmla="*/ 744975 w 957573"/>
                  <a:gd name="connsiteY424" fmla="*/ 211646 h 763619"/>
                  <a:gd name="connsiteX425" fmla="*/ 755167 w 957573"/>
                  <a:gd name="connsiteY425" fmla="*/ 214408 h 763619"/>
                  <a:gd name="connsiteX426" fmla="*/ 765740 w 957573"/>
                  <a:gd name="connsiteY426" fmla="*/ 217646 h 763619"/>
                  <a:gd name="connsiteX427" fmla="*/ 776217 w 957573"/>
                  <a:gd name="connsiteY427" fmla="*/ 220885 h 763619"/>
                  <a:gd name="connsiteX428" fmla="*/ 786790 w 957573"/>
                  <a:gd name="connsiteY428" fmla="*/ 224218 h 763619"/>
                  <a:gd name="connsiteX429" fmla="*/ 830700 w 957573"/>
                  <a:gd name="connsiteY429" fmla="*/ 233934 h 763619"/>
                  <a:gd name="connsiteX430" fmla="*/ 874896 w 957573"/>
                  <a:gd name="connsiteY430" fmla="*/ 231743 h 763619"/>
                  <a:gd name="connsiteX431" fmla="*/ 895280 w 957573"/>
                  <a:gd name="connsiteY431" fmla="*/ 223647 h 763619"/>
                  <a:gd name="connsiteX432" fmla="*/ 904233 w 957573"/>
                  <a:gd name="connsiteY432" fmla="*/ 217551 h 763619"/>
                  <a:gd name="connsiteX433" fmla="*/ 912044 w 957573"/>
                  <a:gd name="connsiteY433" fmla="*/ 210217 h 763619"/>
                  <a:gd name="connsiteX434" fmla="*/ 930522 w 957573"/>
                  <a:gd name="connsiteY434" fmla="*/ 174593 h 763619"/>
                  <a:gd name="connsiteX435" fmla="*/ 933190 w 957573"/>
                  <a:gd name="connsiteY435" fmla="*/ 137922 h 763619"/>
                  <a:gd name="connsiteX436" fmla="*/ 926332 w 957573"/>
                  <a:gd name="connsiteY436" fmla="*/ 105061 h 763619"/>
                  <a:gd name="connsiteX437" fmla="*/ 920236 w 957573"/>
                  <a:gd name="connsiteY437" fmla="*/ 90678 h 763619"/>
                  <a:gd name="connsiteX438" fmla="*/ 916521 w 957573"/>
                  <a:gd name="connsiteY438" fmla="*/ 84201 h 763619"/>
                  <a:gd name="connsiteX439" fmla="*/ 912806 w 957573"/>
                  <a:gd name="connsiteY439" fmla="*/ 78200 h 763619"/>
                  <a:gd name="connsiteX440" fmla="*/ 907186 w 957573"/>
                  <a:gd name="connsiteY440" fmla="*/ 66389 h 763619"/>
                  <a:gd name="connsiteX441" fmla="*/ 905281 w 957573"/>
                  <a:gd name="connsiteY441" fmla="*/ 60484 h 763619"/>
                  <a:gd name="connsiteX442" fmla="*/ 904615 w 957573"/>
                  <a:gd name="connsiteY442" fmla="*/ 57531 h 763619"/>
                  <a:gd name="connsiteX443" fmla="*/ 904043 w 957573"/>
                  <a:gd name="connsiteY443" fmla="*/ 54578 h 763619"/>
                  <a:gd name="connsiteX444" fmla="*/ 904995 w 957573"/>
                  <a:gd name="connsiteY444" fmla="*/ 33147 h 763619"/>
                  <a:gd name="connsiteX445" fmla="*/ 912139 w 957573"/>
                  <a:gd name="connsiteY445" fmla="*/ 17240 h 763619"/>
                  <a:gd name="connsiteX446" fmla="*/ 920331 w 957573"/>
                  <a:gd name="connsiteY446" fmla="*/ 7048 h 763619"/>
                  <a:gd name="connsiteX447" fmla="*/ 926427 w 957573"/>
                  <a:gd name="connsiteY447" fmla="*/ 1619 h 763619"/>
                  <a:gd name="connsiteX448" fmla="*/ 928713 w 957573"/>
                  <a:gd name="connsiteY448" fmla="*/ 0 h 763619"/>
                  <a:gd name="connsiteX449" fmla="*/ 926427 w 957573"/>
                  <a:gd name="connsiteY449" fmla="*/ 1524 h 763619"/>
                  <a:gd name="connsiteX450" fmla="*/ 920140 w 957573"/>
                  <a:gd name="connsiteY450" fmla="*/ 6667 h 763619"/>
                  <a:gd name="connsiteX451" fmla="*/ 911377 w 957573"/>
                  <a:gd name="connsiteY451" fmla="*/ 16573 h 763619"/>
                  <a:gd name="connsiteX452" fmla="*/ 903281 w 957573"/>
                  <a:gd name="connsiteY452" fmla="*/ 32575 h 763619"/>
                  <a:gd name="connsiteX453" fmla="*/ 901281 w 957573"/>
                  <a:gd name="connsiteY453" fmla="*/ 54959 h 763619"/>
                  <a:gd name="connsiteX454" fmla="*/ 901757 w 957573"/>
                  <a:gd name="connsiteY454" fmla="*/ 58007 h 763619"/>
                  <a:gd name="connsiteX455" fmla="*/ 902328 w 957573"/>
                  <a:gd name="connsiteY455" fmla="*/ 61150 h 763619"/>
                  <a:gd name="connsiteX456" fmla="*/ 904043 w 957573"/>
                  <a:gd name="connsiteY456" fmla="*/ 67437 h 763619"/>
                  <a:gd name="connsiteX457" fmla="*/ 909377 w 957573"/>
                  <a:gd name="connsiteY457" fmla="*/ 80200 h 763619"/>
                  <a:gd name="connsiteX458" fmla="*/ 912806 w 957573"/>
                  <a:gd name="connsiteY458" fmla="*/ 86392 h 763619"/>
                  <a:gd name="connsiteX459" fmla="*/ 916044 w 957573"/>
                  <a:gd name="connsiteY459" fmla="*/ 92773 h 763619"/>
                  <a:gd name="connsiteX460" fmla="*/ 921188 w 957573"/>
                  <a:gd name="connsiteY460" fmla="*/ 106680 h 763619"/>
                  <a:gd name="connsiteX461" fmla="*/ 926236 w 957573"/>
                  <a:gd name="connsiteY461" fmla="*/ 138208 h 763619"/>
                  <a:gd name="connsiteX462" fmla="*/ 922236 w 957573"/>
                  <a:gd name="connsiteY462" fmla="*/ 172307 h 763619"/>
                  <a:gd name="connsiteX463" fmla="*/ 904615 w 957573"/>
                  <a:gd name="connsiteY463" fmla="*/ 202978 h 763619"/>
                  <a:gd name="connsiteX464" fmla="*/ 872134 w 957573"/>
                  <a:gd name="connsiteY464" fmla="*/ 219742 h 763619"/>
                  <a:gd name="connsiteX465" fmla="*/ 832605 w 957573"/>
                  <a:gd name="connsiteY465" fmla="*/ 219742 h 763619"/>
                  <a:gd name="connsiteX466" fmla="*/ 792029 w 957573"/>
                  <a:gd name="connsiteY466" fmla="*/ 208788 h 763619"/>
                  <a:gd name="connsiteX467" fmla="*/ 771074 w 957573"/>
                  <a:gd name="connsiteY467" fmla="*/ 201168 h 763619"/>
                  <a:gd name="connsiteX468" fmla="*/ 760406 w 957573"/>
                  <a:gd name="connsiteY468" fmla="*/ 197358 h 763619"/>
                  <a:gd name="connsiteX469" fmla="*/ 749547 w 957573"/>
                  <a:gd name="connsiteY469" fmla="*/ 193929 h 763619"/>
                  <a:gd name="connsiteX470" fmla="*/ 658679 w 957573"/>
                  <a:gd name="connsiteY470" fmla="*/ 174212 h 763619"/>
                  <a:gd name="connsiteX471" fmla="*/ 646868 w 957573"/>
                  <a:gd name="connsiteY471" fmla="*/ 173260 h 763619"/>
                  <a:gd name="connsiteX472" fmla="*/ 640962 w 957573"/>
                  <a:gd name="connsiteY472" fmla="*/ 172879 h 763619"/>
                  <a:gd name="connsiteX473" fmla="*/ 635057 w 957573"/>
                  <a:gd name="connsiteY473" fmla="*/ 172879 h 763619"/>
                  <a:gd name="connsiteX474" fmla="*/ 623151 w 957573"/>
                  <a:gd name="connsiteY474" fmla="*/ 172688 h 763619"/>
                  <a:gd name="connsiteX475" fmla="*/ 617245 w 957573"/>
                  <a:gd name="connsiteY475" fmla="*/ 172879 h 763619"/>
                  <a:gd name="connsiteX476" fmla="*/ 611340 w 957573"/>
                  <a:gd name="connsiteY476" fmla="*/ 173164 h 763619"/>
                  <a:gd name="connsiteX477" fmla="*/ 590956 w 957573"/>
                  <a:gd name="connsiteY477" fmla="*/ 174879 h 763619"/>
                  <a:gd name="connsiteX478" fmla="*/ 587908 w 957573"/>
                  <a:gd name="connsiteY478" fmla="*/ 175260 h 763619"/>
                  <a:gd name="connsiteX479" fmla="*/ 582098 w 957573"/>
                  <a:gd name="connsiteY479" fmla="*/ 175927 h 763619"/>
                  <a:gd name="connsiteX480" fmla="*/ 576288 w 957573"/>
                  <a:gd name="connsiteY480" fmla="*/ 176784 h 763619"/>
                  <a:gd name="connsiteX481" fmla="*/ 564762 w 957573"/>
                  <a:gd name="connsiteY481" fmla="*/ 178689 h 763619"/>
                  <a:gd name="connsiteX482" fmla="*/ 477799 w 957573"/>
                  <a:gd name="connsiteY482" fmla="*/ 200120 h 763619"/>
                  <a:gd name="connsiteX483" fmla="*/ 437318 w 957573"/>
                  <a:gd name="connsiteY483" fmla="*/ 211646 h 763619"/>
                  <a:gd name="connsiteX484" fmla="*/ 427412 w 957573"/>
                  <a:gd name="connsiteY484" fmla="*/ 214408 h 763619"/>
                  <a:gd name="connsiteX485" fmla="*/ 418077 w 957573"/>
                  <a:gd name="connsiteY485" fmla="*/ 216789 h 763619"/>
                  <a:gd name="connsiteX486" fmla="*/ 406838 w 957573"/>
                  <a:gd name="connsiteY486" fmla="*/ 219361 h 763619"/>
                  <a:gd name="connsiteX487" fmla="*/ 399599 w 957573"/>
                  <a:gd name="connsiteY487" fmla="*/ 220789 h 763619"/>
                  <a:gd name="connsiteX488" fmla="*/ 390455 w 957573"/>
                  <a:gd name="connsiteY488" fmla="*/ 222409 h 763619"/>
                  <a:gd name="connsiteX489" fmla="*/ 381406 w 957573"/>
                  <a:gd name="connsiteY489" fmla="*/ 223647 h 763619"/>
                  <a:gd name="connsiteX490" fmla="*/ 372453 w 957573"/>
                  <a:gd name="connsiteY490" fmla="*/ 224695 h 763619"/>
                  <a:gd name="connsiteX491" fmla="*/ 363690 w 957573"/>
                  <a:gd name="connsiteY491" fmla="*/ 225457 h 763619"/>
                  <a:gd name="connsiteX492" fmla="*/ 329971 w 957573"/>
                  <a:gd name="connsiteY492" fmla="*/ 226219 h 763619"/>
                  <a:gd name="connsiteX493" fmla="*/ 314160 w 957573"/>
                  <a:gd name="connsiteY493" fmla="*/ 225361 h 763619"/>
                  <a:gd name="connsiteX494" fmla="*/ 299110 w 957573"/>
                  <a:gd name="connsiteY494" fmla="*/ 223838 h 763619"/>
                  <a:gd name="connsiteX495" fmla="*/ 271583 w 957573"/>
                  <a:gd name="connsiteY495" fmla="*/ 219265 h 763619"/>
                  <a:gd name="connsiteX496" fmla="*/ 247770 w 957573"/>
                  <a:gd name="connsiteY496" fmla="*/ 213360 h 763619"/>
                  <a:gd name="connsiteX497" fmla="*/ 227958 w 957573"/>
                  <a:gd name="connsiteY497" fmla="*/ 207073 h 763619"/>
                  <a:gd name="connsiteX498" fmla="*/ 227196 w 957573"/>
                  <a:gd name="connsiteY498" fmla="*/ 206788 h 763619"/>
                  <a:gd name="connsiteX499" fmla="*/ 224529 w 957573"/>
                  <a:gd name="connsiteY499" fmla="*/ 204406 h 763619"/>
                  <a:gd name="connsiteX500" fmla="*/ 171190 w 957573"/>
                  <a:gd name="connsiteY500" fmla="*/ 161354 h 763619"/>
                  <a:gd name="connsiteX501" fmla="*/ 91941 w 957573"/>
                  <a:gd name="connsiteY501" fmla="*/ 181165 h 763619"/>
                  <a:gd name="connsiteX502" fmla="*/ 88131 w 957573"/>
                  <a:gd name="connsiteY502" fmla="*/ 182213 h 763619"/>
                  <a:gd name="connsiteX503" fmla="*/ 39078 w 957573"/>
                  <a:gd name="connsiteY503" fmla="*/ 168783 h 763619"/>
                  <a:gd name="connsiteX504" fmla="*/ 1073 w 957573"/>
                  <a:gd name="connsiteY504" fmla="*/ 190500 h 763619"/>
                  <a:gd name="connsiteX505" fmla="*/ 1073 w 957573"/>
                  <a:gd name="connsiteY505" fmla="*/ 190500 h 763619"/>
                  <a:gd name="connsiteX506" fmla="*/ 22218 w 957573"/>
                  <a:gd name="connsiteY506" fmla="*/ 227838 h 763619"/>
                  <a:gd name="connsiteX507" fmla="*/ 66891 w 957573"/>
                  <a:gd name="connsiteY507" fmla="*/ 240030 h 763619"/>
                  <a:gd name="connsiteX508" fmla="*/ 70129 w 957573"/>
                  <a:gd name="connsiteY508" fmla="*/ 243745 h 763619"/>
                  <a:gd name="connsiteX509" fmla="*/ 130518 w 957573"/>
                  <a:gd name="connsiteY509" fmla="*/ 310039 h 763619"/>
                  <a:gd name="connsiteX510" fmla="*/ 166903 w 957573"/>
                  <a:gd name="connsiteY510" fmla="*/ 311944 h 763619"/>
                  <a:gd name="connsiteX511" fmla="*/ 171380 w 957573"/>
                  <a:gd name="connsiteY511" fmla="*/ 313658 h 763619"/>
                  <a:gd name="connsiteX512" fmla="*/ 180048 w 957573"/>
                  <a:gd name="connsiteY512" fmla="*/ 327088 h 763619"/>
                  <a:gd name="connsiteX513" fmla="*/ 198526 w 957573"/>
                  <a:gd name="connsiteY513" fmla="*/ 378809 h 763619"/>
                  <a:gd name="connsiteX514" fmla="*/ 200907 w 957573"/>
                  <a:gd name="connsiteY514" fmla="*/ 405479 h 763619"/>
                  <a:gd name="connsiteX515" fmla="*/ 246342 w 957573"/>
                  <a:gd name="connsiteY515" fmla="*/ 467201 h 763619"/>
                  <a:gd name="connsiteX516" fmla="*/ 246342 w 957573"/>
                  <a:gd name="connsiteY516" fmla="*/ 467201 h 763619"/>
                  <a:gd name="connsiteX517" fmla="*/ 616674 w 957573"/>
                  <a:gd name="connsiteY517" fmla="*/ 197167 h 763619"/>
                  <a:gd name="connsiteX518" fmla="*/ 632390 w 957573"/>
                  <a:gd name="connsiteY518" fmla="*/ 198787 h 763619"/>
                  <a:gd name="connsiteX519" fmla="*/ 694112 w 957573"/>
                  <a:gd name="connsiteY519" fmla="*/ 209836 h 763619"/>
                  <a:gd name="connsiteX520" fmla="*/ 734403 w 957573"/>
                  <a:gd name="connsiteY520" fmla="*/ 221266 h 763619"/>
                  <a:gd name="connsiteX521" fmla="*/ 777551 w 957573"/>
                  <a:gd name="connsiteY521" fmla="*/ 238792 h 763619"/>
                  <a:gd name="connsiteX522" fmla="*/ 819747 w 957573"/>
                  <a:gd name="connsiteY522" fmla="*/ 264700 h 763619"/>
                  <a:gd name="connsiteX523" fmla="*/ 834606 w 957573"/>
                  <a:gd name="connsiteY523" fmla="*/ 277559 h 763619"/>
                  <a:gd name="connsiteX524" fmla="*/ 826414 w 957573"/>
                  <a:gd name="connsiteY524" fmla="*/ 276320 h 763619"/>
                  <a:gd name="connsiteX525" fmla="*/ 779742 w 957573"/>
                  <a:gd name="connsiteY525" fmla="*/ 262223 h 763619"/>
                  <a:gd name="connsiteX526" fmla="*/ 733260 w 957573"/>
                  <a:gd name="connsiteY526" fmla="*/ 241649 h 763619"/>
                  <a:gd name="connsiteX527" fmla="*/ 686587 w 957573"/>
                  <a:gd name="connsiteY527" fmla="*/ 220218 h 763619"/>
                  <a:gd name="connsiteX528" fmla="*/ 662965 w 957573"/>
                  <a:gd name="connsiteY528" fmla="*/ 210693 h 763619"/>
                  <a:gd name="connsiteX529" fmla="*/ 651059 w 957573"/>
                  <a:gd name="connsiteY529" fmla="*/ 206502 h 763619"/>
                  <a:gd name="connsiteX530" fmla="*/ 639153 w 957573"/>
                  <a:gd name="connsiteY530" fmla="*/ 202883 h 763619"/>
                  <a:gd name="connsiteX531" fmla="*/ 615721 w 957573"/>
                  <a:gd name="connsiteY531" fmla="*/ 197263 h 763619"/>
                  <a:gd name="connsiteX532" fmla="*/ 616769 w 957573"/>
                  <a:gd name="connsiteY532" fmla="*/ 197263 h 763619"/>
                  <a:gd name="connsiteX533" fmla="*/ 836415 w 957573"/>
                  <a:gd name="connsiteY533" fmla="*/ 287274 h 763619"/>
                  <a:gd name="connsiteX534" fmla="*/ 800125 w 957573"/>
                  <a:gd name="connsiteY534" fmla="*/ 286417 h 763619"/>
                  <a:gd name="connsiteX535" fmla="*/ 760215 w 957573"/>
                  <a:gd name="connsiteY535" fmla="*/ 278511 h 763619"/>
                  <a:gd name="connsiteX536" fmla="*/ 675919 w 957573"/>
                  <a:gd name="connsiteY536" fmla="*/ 250603 h 763619"/>
                  <a:gd name="connsiteX537" fmla="*/ 633057 w 957573"/>
                  <a:gd name="connsiteY537" fmla="*/ 235267 h 763619"/>
                  <a:gd name="connsiteX538" fmla="*/ 611340 w 957573"/>
                  <a:gd name="connsiteY538" fmla="*/ 228886 h 763619"/>
                  <a:gd name="connsiteX539" fmla="*/ 600481 w 957573"/>
                  <a:gd name="connsiteY539" fmla="*/ 226314 h 763619"/>
                  <a:gd name="connsiteX540" fmla="*/ 589718 w 957573"/>
                  <a:gd name="connsiteY540" fmla="*/ 224218 h 763619"/>
                  <a:gd name="connsiteX541" fmla="*/ 584384 w 957573"/>
                  <a:gd name="connsiteY541" fmla="*/ 223171 h 763619"/>
                  <a:gd name="connsiteX542" fmla="*/ 579050 w 957573"/>
                  <a:gd name="connsiteY542" fmla="*/ 222409 h 763619"/>
                  <a:gd name="connsiteX543" fmla="*/ 568572 w 957573"/>
                  <a:gd name="connsiteY543" fmla="*/ 220885 h 763619"/>
                  <a:gd name="connsiteX544" fmla="*/ 558286 w 957573"/>
                  <a:gd name="connsiteY544" fmla="*/ 219742 h 763619"/>
                  <a:gd name="connsiteX545" fmla="*/ 553237 w 957573"/>
                  <a:gd name="connsiteY545" fmla="*/ 219170 h 763619"/>
                  <a:gd name="connsiteX546" fmla="*/ 548284 w 957573"/>
                  <a:gd name="connsiteY546" fmla="*/ 218789 h 763619"/>
                  <a:gd name="connsiteX547" fmla="*/ 538474 w 957573"/>
                  <a:gd name="connsiteY547" fmla="*/ 218027 h 763619"/>
                  <a:gd name="connsiteX548" fmla="*/ 529044 w 957573"/>
                  <a:gd name="connsiteY548" fmla="*/ 217456 h 763619"/>
                  <a:gd name="connsiteX549" fmla="*/ 523424 w 957573"/>
                  <a:gd name="connsiteY549" fmla="*/ 217170 h 763619"/>
                  <a:gd name="connsiteX550" fmla="*/ 548284 w 957573"/>
                  <a:gd name="connsiteY550" fmla="*/ 209836 h 763619"/>
                  <a:gd name="connsiteX551" fmla="*/ 550761 w 957573"/>
                  <a:gd name="connsiteY551" fmla="*/ 209645 h 763619"/>
                  <a:gd name="connsiteX552" fmla="*/ 590956 w 957573"/>
                  <a:gd name="connsiteY552" fmla="*/ 209836 h 763619"/>
                  <a:gd name="connsiteX553" fmla="*/ 635438 w 957573"/>
                  <a:gd name="connsiteY553" fmla="*/ 216979 h 763619"/>
                  <a:gd name="connsiteX554" fmla="*/ 646868 w 957573"/>
                  <a:gd name="connsiteY554" fmla="*/ 220027 h 763619"/>
                  <a:gd name="connsiteX555" fmla="*/ 658393 w 957573"/>
                  <a:gd name="connsiteY555" fmla="*/ 223552 h 763619"/>
                  <a:gd name="connsiteX556" fmla="*/ 681634 w 957573"/>
                  <a:gd name="connsiteY556" fmla="*/ 231934 h 763619"/>
                  <a:gd name="connsiteX557" fmla="*/ 728688 w 957573"/>
                  <a:gd name="connsiteY557" fmla="*/ 251365 h 763619"/>
                  <a:gd name="connsiteX558" fmla="*/ 776503 w 957573"/>
                  <a:gd name="connsiteY558" fmla="*/ 270319 h 763619"/>
                  <a:gd name="connsiteX559" fmla="*/ 825081 w 957573"/>
                  <a:gd name="connsiteY559" fmla="*/ 282988 h 763619"/>
                  <a:gd name="connsiteX560" fmla="*/ 841083 w 957573"/>
                  <a:gd name="connsiteY560" fmla="*/ 284417 h 763619"/>
                  <a:gd name="connsiteX561" fmla="*/ 842892 w 957573"/>
                  <a:gd name="connsiteY561" fmla="*/ 286321 h 763619"/>
                  <a:gd name="connsiteX562" fmla="*/ 836320 w 957573"/>
                  <a:gd name="connsiteY562" fmla="*/ 287179 h 763619"/>
                  <a:gd name="connsiteX563" fmla="*/ 852989 w 957573"/>
                  <a:gd name="connsiteY563" fmla="*/ 284417 h 763619"/>
                  <a:gd name="connsiteX564" fmla="*/ 852989 w 957573"/>
                  <a:gd name="connsiteY564" fmla="*/ 284417 h 763619"/>
                  <a:gd name="connsiteX565" fmla="*/ 853370 w 957573"/>
                  <a:gd name="connsiteY565" fmla="*/ 284417 h 763619"/>
                  <a:gd name="connsiteX566" fmla="*/ 853084 w 957573"/>
                  <a:gd name="connsiteY566" fmla="*/ 284417 h 763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</a:cxnLst>
                <a:rect l="l" t="t" r="r" b="b"/>
                <a:pathLst>
                  <a:path w="957573" h="763619">
                    <a:moveTo>
                      <a:pt x="246342" y="467201"/>
                    </a:moveTo>
                    <a:cubicBezTo>
                      <a:pt x="245580" y="463010"/>
                      <a:pt x="244532" y="458248"/>
                      <a:pt x="243294" y="453676"/>
                    </a:cubicBezTo>
                    <a:cubicBezTo>
                      <a:pt x="240055" y="441198"/>
                      <a:pt x="239293" y="428244"/>
                      <a:pt x="240150" y="415290"/>
                    </a:cubicBezTo>
                    <a:cubicBezTo>
                      <a:pt x="240150" y="415290"/>
                      <a:pt x="240150" y="415195"/>
                      <a:pt x="240150" y="415100"/>
                    </a:cubicBezTo>
                    <a:cubicBezTo>
                      <a:pt x="240817" y="404431"/>
                      <a:pt x="240722" y="393954"/>
                      <a:pt x="239960" y="383953"/>
                    </a:cubicBezTo>
                    <a:cubicBezTo>
                      <a:pt x="242627" y="385286"/>
                      <a:pt x="245389" y="386905"/>
                      <a:pt x="248247" y="388715"/>
                    </a:cubicBezTo>
                    <a:cubicBezTo>
                      <a:pt x="251390" y="390715"/>
                      <a:pt x="254724" y="393097"/>
                      <a:pt x="257962" y="395668"/>
                    </a:cubicBezTo>
                    <a:cubicBezTo>
                      <a:pt x="261201" y="398335"/>
                      <a:pt x="264439" y="401288"/>
                      <a:pt x="267487" y="404717"/>
                    </a:cubicBezTo>
                    <a:cubicBezTo>
                      <a:pt x="270535" y="408146"/>
                      <a:pt x="273488" y="411861"/>
                      <a:pt x="276155" y="415957"/>
                    </a:cubicBezTo>
                    <a:cubicBezTo>
                      <a:pt x="278727" y="420148"/>
                      <a:pt x="281203" y="424625"/>
                      <a:pt x="283108" y="429577"/>
                    </a:cubicBezTo>
                    <a:cubicBezTo>
                      <a:pt x="285013" y="434530"/>
                      <a:pt x="286632" y="439674"/>
                      <a:pt x="287680" y="445294"/>
                    </a:cubicBezTo>
                    <a:cubicBezTo>
                      <a:pt x="288347" y="448056"/>
                      <a:pt x="288537" y="450913"/>
                      <a:pt x="289014" y="453866"/>
                    </a:cubicBezTo>
                    <a:cubicBezTo>
                      <a:pt x="289109" y="455295"/>
                      <a:pt x="289204" y="456819"/>
                      <a:pt x="289299" y="458248"/>
                    </a:cubicBezTo>
                    <a:lnTo>
                      <a:pt x="289490" y="460438"/>
                    </a:lnTo>
                    <a:lnTo>
                      <a:pt x="289490" y="460724"/>
                    </a:lnTo>
                    <a:cubicBezTo>
                      <a:pt x="289490" y="460724"/>
                      <a:pt x="289490" y="460819"/>
                      <a:pt x="289490" y="460819"/>
                    </a:cubicBezTo>
                    <a:cubicBezTo>
                      <a:pt x="289490" y="460819"/>
                      <a:pt x="289490" y="460534"/>
                      <a:pt x="289490" y="460819"/>
                    </a:cubicBezTo>
                    <a:lnTo>
                      <a:pt x="289490" y="461391"/>
                    </a:lnTo>
                    <a:cubicBezTo>
                      <a:pt x="289490" y="461391"/>
                      <a:pt x="289490" y="462629"/>
                      <a:pt x="289490" y="462629"/>
                    </a:cubicBezTo>
                    <a:cubicBezTo>
                      <a:pt x="289490" y="464248"/>
                      <a:pt x="289490" y="465963"/>
                      <a:pt x="289490" y="467582"/>
                    </a:cubicBezTo>
                    <a:cubicBezTo>
                      <a:pt x="289490" y="469297"/>
                      <a:pt x="289490" y="470725"/>
                      <a:pt x="289490" y="472345"/>
                    </a:cubicBezTo>
                    <a:cubicBezTo>
                      <a:pt x="289490" y="473964"/>
                      <a:pt x="289490" y="475488"/>
                      <a:pt x="289490" y="477107"/>
                    </a:cubicBezTo>
                    <a:cubicBezTo>
                      <a:pt x="289490" y="478726"/>
                      <a:pt x="289395" y="480441"/>
                      <a:pt x="289299" y="482060"/>
                    </a:cubicBezTo>
                    <a:cubicBezTo>
                      <a:pt x="289014" y="488633"/>
                      <a:pt x="288633" y="495395"/>
                      <a:pt x="288156" y="502253"/>
                    </a:cubicBezTo>
                    <a:cubicBezTo>
                      <a:pt x="287204" y="515969"/>
                      <a:pt x="286061" y="529971"/>
                      <a:pt x="285299" y="544068"/>
                    </a:cubicBezTo>
                    <a:cubicBezTo>
                      <a:pt x="284442" y="558165"/>
                      <a:pt x="283965" y="572452"/>
                      <a:pt x="284346" y="586454"/>
                    </a:cubicBezTo>
                    <a:cubicBezTo>
                      <a:pt x="284632" y="600456"/>
                      <a:pt x="285775" y="614363"/>
                      <a:pt x="288252" y="627697"/>
                    </a:cubicBezTo>
                    <a:cubicBezTo>
                      <a:pt x="290633" y="640937"/>
                      <a:pt x="294443" y="653605"/>
                      <a:pt x="299682" y="664845"/>
                    </a:cubicBezTo>
                    <a:cubicBezTo>
                      <a:pt x="304920" y="676084"/>
                      <a:pt x="311683" y="685895"/>
                      <a:pt x="319017" y="693706"/>
                    </a:cubicBezTo>
                    <a:cubicBezTo>
                      <a:pt x="322542" y="697801"/>
                      <a:pt x="326637" y="701040"/>
                      <a:pt x="330257" y="704279"/>
                    </a:cubicBezTo>
                    <a:cubicBezTo>
                      <a:pt x="332257" y="705707"/>
                      <a:pt x="334162" y="707136"/>
                      <a:pt x="335972" y="708469"/>
                    </a:cubicBezTo>
                    <a:cubicBezTo>
                      <a:pt x="336924" y="709136"/>
                      <a:pt x="337782" y="709898"/>
                      <a:pt x="338734" y="710470"/>
                    </a:cubicBezTo>
                    <a:cubicBezTo>
                      <a:pt x="339687" y="711041"/>
                      <a:pt x="340639" y="711613"/>
                      <a:pt x="341592" y="712184"/>
                    </a:cubicBezTo>
                    <a:cubicBezTo>
                      <a:pt x="343401" y="713327"/>
                      <a:pt x="345211" y="714375"/>
                      <a:pt x="346926" y="715423"/>
                    </a:cubicBezTo>
                    <a:cubicBezTo>
                      <a:pt x="348736" y="716375"/>
                      <a:pt x="350450" y="717137"/>
                      <a:pt x="352165" y="717994"/>
                    </a:cubicBezTo>
                    <a:cubicBezTo>
                      <a:pt x="353879" y="718852"/>
                      <a:pt x="355403" y="719614"/>
                      <a:pt x="357022" y="720376"/>
                    </a:cubicBezTo>
                    <a:cubicBezTo>
                      <a:pt x="358641" y="721043"/>
                      <a:pt x="360165" y="721614"/>
                      <a:pt x="361594" y="722185"/>
                    </a:cubicBezTo>
                    <a:cubicBezTo>
                      <a:pt x="363023" y="722757"/>
                      <a:pt x="364356" y="723233"/>
                      <a:pt x="365690" y="723805"/>
                    </a:cubicBezTo>
                    <a:cubicBezTo>
                      <a:pt x="366928" y="724281"/>
                      <a:pt x="368166" y="724757"/>
                      <a:pt x="369309" y="725138"/>
                    </a:cubicBezTo>
                    <a:cubicBezTo>
                      <a:pt x="371595" y="725805"/>
                      <a:pt x="373500" y="726376"/>
                      <a:pt x="375120" y="726853"/>
                    </a:cubicBezTo>
                    <a:cubicBezTo>
                      <a:pt x="378263" y="727805"/>
                      <a:pt x="379977" y="728281"/>
                      <a:pt x="379977" y="728281"/>
                    </a:cubicBezTo>
                    <a:cubicBezTo>
                      <a:pt x="379977" y="728281"/>
                      <a:pt x="378358" y="727710"/>
                      <a:pt x="375215" y="726472"/>
                    </a:cubicBezTo>
                    <a:cubicBezTo>
                      <a:pt x="373691" y="725900"/>
                      <a:pt x="371786" y="725138"/>
                      <a:pt x="369595" y="724376"/>
                    </a:cubicBezTo>
                    <a:cubicBezTo>
                      <a:pt x="368452" y="723995"/>
                      <a:pt x="367309" y="723424"/>
                      <a:pt x="366071" y="722852"/>
                    </a:cubicBezTo>
                    <a:cubicBezTo>
                      <a:pt x="364833" y="722281"/>
                      <a:pt x="363499" y="721709"/>
                      <a:pt x="362166" y="721043"/>
                    </a:cubicBezTo>
                    <a:cubicBezTo>
                      <a:pt x="360832" y="720376"/>
                      <a:pt x="359308" y="719709"/>
                      <a:pt x="357784" y="718947"/>
                    </a:cubicBezTo>
                    <a:cubicBezTo>
                      <a:pt x="356355" y="718090"/>
                      <a:pt x="354831" y="717233"/>
                      <a:pt x="353212" y="716280"/>
                    </a:cubicBezTo>
                    <a:cubicBezTo>
                      <a:pt x="351593" y="715327"/>
                      <a:pt x="349974" y="714470"/>
                      <a:pt x="348259" y="713422"/>
                    </a:cubicBezTo>
                    <a:cubicBezTo>
                      <a:pt x="346640" y="712280"/>
                      <a:pt x="344925" y="711136"/>
                      <a:pt x="343211" y="709898"/>
                    </a:cubicBezTo>
                    <a:cubicBezTo>
                      <a:pt x="342354" y="709327"/>
                      <a:pt x="341496" y="708660"/>
                      <a:pt x="340544" y="708088"/>
                    </a:cubicBezTo>
                    <a:cubicBezTo>
                      <a:pt x="339687" y="707517"/>
                      <a:pt x="338829" y="706660"/>
                      <a:pt x="337972" y="705993"/>
                    </a:cubicBezTo>
                    <a:cubicBezTo>
                      <a:pt x="336258" y="704564"/>
                      <a:pt x="334543" y="703040"/>
                      <a:pt x="332733" y="701516"/>
                    </a:cubicBezTo>
                    <a:cubicBezTo>
                      <a:pt x="329400" y="698183"/>
                      <a:pt x="325780" y="694849"/>
                      <a:pt x="322637" y="690658"/>
                    </a:cubicBezTo>
                    <a:cubicBezTo>
                      <a:pt x="316160" y="682657"/>
                      <a:pt x="310445" y="673036"/>
                      <a:pt x="306254" y="662178"/>
                    </a:cubicBezTo>
                    <a:cubicBezTo>
                      <a:pt x="302063" y="651224"/>
                      <a:pt x="299301" y="639127"/>
                      <a:pt x="297872" y="626364"/>
                    </a:cubicBezTo>
                    <a:cubicBezTo>
                      <a:pt x="296443" y="613601"/>
                      <a:pt x="296253" y="600265"/>
                      <a:pt x="296919" y="586740"/>
                    </a:cubicBezTo>
                    <a:cubicBezTo>
                      <a:pt x="297586" y="573214"/>
                      <a:pt x="299015" y="559403"/>
                      <a:pt x="300729" y="545592"/>
                    </a:cubicBezTo>
                    <a:cubicBezTo>
                      <a:pt x="302444" y="531781"/>
                      <a:pt x="304540" y="517969"/>
                      <a:pt x="306444" y="504158"/>
                    </a:cubicBezTo>
                    <a:cubicBezTo>
                      <a:pt x="307397" y="497300"/>
                      <a:pt x="308254" y="490442"/>
                      <a:pt x="309016" y="483489"/>
                    </a:cubicBezTo>
                    <a:cubicBezTo>
                      <a:pt x="309207" y="481775"/>
                      <a:pt x="309397" y="480060"/>
                      <a:pt x="309588" y="478346"/>
                    </a:cubicBezTo>
                    <a:cubicBezTo>
                      <a:pt x="309778" y="476631"/>
                      <a:pt x="309873" y="474821"/>
                      <a:pt x="310064" y="473107"/>
                    </a:cubicBezTo>
                    <a:cubicBezTo>
                      <a:pt x="310159" y="471392"/>
                      <a:pt x="310350" y="469583"/>
                      <a:pt x="310445" y="467868"/>
                    </a:cubicBezTo>
                    <a:cubicBezTo>
                      <a:pt x="310445" y="466249"/>
                      <a:pt x="310636" y="464534"/>
                      <a:pt x="310731" y="462915"/>
                    </a:cubicBezTo>
                    <a:lnTo>
                      <a:pt x="310731" y="461677"/>
                    </a:lnTo>
                    <a:cubicBezTo>
                      <a:pt x="310731" y="461677"/>
                      <a:pt x="310826" y="461105"/>
                      <a:pt x="310826" y="461105"/>
                    </a:cubicBezTo>
                    <a:lnTo>
                      <a:pt x="310826" y="460248"/>
                    </a:lnTo>
                    <a:cubicBezTo>
                      <a:pt x="310826" y="460248"/>
                      <a:pt x="310826" y="457581"/>
                      <a:pt x="310826" y="457581"/>
                    </a:cubicBezTo>
                    <a:cubicBezTo>
                      <a:pt x="310826" y="455771"/>
                      <a:pt x="310826" y="454057"/>
                      <a:pt x="310826" y="452247"/>
                    </a:cubicBezTo>
                    <a:cubicBezTo>
                      <a:pt x="310636" y="449866"/>
                      <a:pt x="310540" y="447580"/>
                      <a:pt x="310350" y="445198"/>
                    </a:cubicBezTo>
                    <a:cubicBezTo>
                      <a:pt x="310350" y="444913"/>
                      <a:pt x="310350" y="444627"/>
                      <a:pt x="310350" y="444341"/>
                    </a:cubicBezTo>
                    <a:lnTo>
                      <a:pt x="310064" y="441769"/>
                    </a:lnTo>
                    <a:cubicBezTo>
                      <a:pt x="309302" y="434816"/>
                      <a:pt x="307683" y="428054"/>
                      <a:pt x="305682" y="421576"/>
                    </a:cubicBezTo>
                    <a:cubicBezTo>
                      <a:pt x="303682" y="415100"/>
                      <a:pt x="300920" y="409004"/>
                      <a:pt x="297967" y="403288"/>
                    </a:cubicBezTo>
                    <a:cubicBezTo>
                      <a:pt x="294919" y="397573"/>
                      <a:pt x="291395" y="392525"/>
                      <a:pt x="287680" y="387763"/>
                    </a:cubicBezTo>
                    <a:cubicBezTo>
                      <a:pt x="283965" y="383096"/>
                      <a:pt x="280060" y="379000"/>
                      <a:pt x="276155" y="375190"/>
                    </a:cubicBezTo>
                    <a:cubicBezTo>
                      <a:pt x="272154" y="371570"/>
                      <a:pt x="268249" y="368236"/>
                      <a:pt x="264439" y="365474"/>
                    </a:cubicBezTo>
                    <a:cubicBezTo>
                      <a:pt x="256724" y="359855"/>
                      <a:pt x="249485" y="355759"/>
                      <a:pt x="243389" y="352711"/>
                    </a:cubicBezTo>
                    <a:cubicBezTo>
                      <a:pt x="240055" y="351092"/>
                      <a:pt x="237007" y="349758"/>
                      <a:pt x="234340" y="348615"/>
                    </a:cubicBezTo>
                    <a:cubicBezTo>
                      <a:pt x="233197" y="344234"/>
                      <a:pt x="231959" y="339947"/>
                      <a:pt x="230625" y="335947"/>
                    </a:cubicBezTo>
                    <a:cubicBezTo>
                      <a:pt x="226911" y="324898"/>
                      <a:pt x="222529" y="314992"/>
                      <a:pt x="218052" y="306324"/>
                    </a:cubicBezTo>
                    <a:cubicBezTo>
                      <a:pt x="215862" y="302133"/>
                      <a:pt x="213576" y="298228"/>
                      <a:pt x="211290" y="294608"/>
                    </a:cubicBezTo>
                    <a:cubicBezTo>
                      <a:pt x="210147" y="292703"/>
                      <a:pt x="210432" y="290322"/>
                      <a:pt x="211956" y="288798"/>
                    </a:cubicBezTo>
                    <a:lnTo>
                      <a:pt x="211956" y="288798"/>
                    </a:lnTo>
                    <a:cubicBezTo>
                      <a:pt x="213099" y="287560"/>
                      <a:pt x="214814" y="287084"/>
                      <a:pt x="216433" y="287464"/>
                    </a:cubicBezTo>
                    <a:cubicBezTo>
                      <a:pt x="224148" y="289465"/>
                      <a:pt x="232721" y="291846"/>
                      <a:pt x="241960" y="294608"/>
                    </a:cubicBezTo>
                    <a:cubicBezTo>
                      <a:pt x="256057" y="298990"/>
                      <a:pt x="271678" y="304419"/>
                      <a:pt x="288252" y="311563"/>
                    </a:cubicBezTo>
                    <a:cubicBezTo>
                      <a:pt x="304730" y="318706"/>
                      <a:pt x="322161" y="327374"/>
                      <a:pt x="338925" y="338614"/>
                    </a:cubicBezTo>
                    <a:cubicBezTo>
                      <a:pt x="353307" y="348234"/>
                      <a:pt x="367214" y="359759"/>
                      <a:pt x="378644" y="373761"/>
                    </a:cubicBezTo>
                    <a:lnTo>
                      <a:pt x="379215" y="374713"/>
                    </a:lnTo>
                    <a:cubicBezTo>
                      <a:pt x="380835" y="378523"/>
                      <a:pt x="382835" y="383286"/>
                      <a:pt x="384264" y="389096"/>
                    </a:cubicBezTo>
                    <a:cubicBezTo>
                      <a:pt x="384645" y="390525"/>
                      <a:pt x="385026" y="392049"/>
                      <a:pt x="385407" y="393573"/>
                    </a:cubicBezTo>
                    <a:cubicBezTo>
                      <a:pt x="385692" y="395097"/>
                      <a:pt x="385978" y="396716"/>
                      <a:pt x="386264" y="398431"/>
                    </a:cubicBezTo>
                    <a:cubicBezTo>
                      <a:pt x="386454" y="399288"/>
                      <a:pt x="386550" y="400145"/>
                      <a:pt x="386740" y="401002"/>
                    </a:cubicBezTo>
                    <a:cubicBezTo>
                      <a:pt x="386836" y="401860"/>
                      <a:pt x="386931" y="402717"/>
                      <a:pt x="387026" y="403669"/>
                    </a:cubicBezTo>
                    <a:cubicBezTo>
                      <a:pt x="387216" y="405479"/>
                      <a:pt x="387407" y="407289"/>
                      <a:pt x="387597" y="409099"/>
                    </a:cubicBezTo>
                    <a:cubicBezTo>
                      <a:pt x="387693" y="410051"/>
                      <a:pt x="387788" y="411004"/>
                      <a:pt x="387788" y="411956"/>
                    </a:cubicBezTo>
                    <a:cubicBezTo>
                      <a:pt x="387788" y="412909"/>
                      <a:pt x="387788" y="413861"/>
                      <a:pt x="387788" y="414909"/>
                    </a:cubicBezTo>
                    <a:cubicBezTo>
                      <a:pt x="387788" y="416909"/>
                      <a:pt x="387978" y="418909"/>
                      <a:pt x="387883" y="420910"/>
                    </a:cubicBezTo>
                    <a:cubicBezTo>
                      <a:pt x="387788" y="423005"/>
                      <a:pt x="387693" y="425005"/>
                      <a:pt x="387597" y="427196"/>
                    </a:cubicBezTo>
                    <a:cubicBezTo>
                      <a:pt x="387502" y="429292"/>
                      <a:pt x="387407" y="431483"/>
                      <a:pt x="387121" y="433673"/>
                    </a:cubicBezTo>
                    <a:cubicBezTo>
                      <a:pt x="386836" y="435864"/>
                      <a:pt x="386550" y="438055"/>
                      <a:pt x="386264" y="440341"/>
                    </a:cubicBezTo>
                    <a:cubicBezTo>
                      <a:pt x="386073" y="441484"/>
                      <a:pt x="385978" y="442627"/>
                      <a:pt x="385788" y="443770"/>
                    </a:cubicBezTo>
                    <a:cubicBezTo>
                      <a:pt x="385502" y="444913"/>
                      <a:pt x="385311" y="446056"/>
                      <a:pt x="385026" y="447199"/>
                    </a:cubicBezTo>
                    <a:cubicBezTo>
                      <a:pt x="383978" y="451771"/>
                      <a:pt x="383216" y="456533"/>
                      <a:pt x="381692" y="461200"/>
                    </a:cubicBezTo>
                    <a:cubicBezTo>
                      <a:pt x="380263" y="465868"/>
                      <a:pt x="379120" y="470725"/>
                      <a:pt x="377120" y="475488"/>
                    </a:cubicBezTo>
                    <a:cubicBezTo>
                      <a:pt x="376263" y="477869"/>
                      <a:pt x="375310" y="480250"/>
                      <a:pt x="374453" y="482727"/>
                    </a:cubicBezTo>
                    <a:lnTo>
                      <a:pt x="373786" y="484537"/>
                    </a:lnTo>
                    <a:lnTo>
                      <a:pt x="373405" y="485489"/>
                    </a:lnTo>
                    <a:lnTo>
                      <a:pt x="373215" y="485965"/>
                    </a:lnTo>
                    <a:lnTo>
                      <a:pt x="373024" y="486537"/>
                    </a:lnTo>
                    <a:cubicBezTo>
                      <a:pt x="372548" y="487775"/>
                      <a:pt x="371976" y="489013"/>
                      <a:pt x="371500" y="490252"/>
                    </a:cubicBezTo>
                    <a:lnTo>
                      <a:pt x="369976" y="494062"/>
                    </a:lnTo>
                    <a:lnTo>
                      <a:pt x="368452" y="497967"/>
                    </a:lnTo>
                    <a:cubicBezTo>
                      <a:pt x="367500" y="500634"/>
                      <a:pt x="366452" y="503206"/>
                      <a:pt x="365595" y="505873"/>
                    </a:cubicBezTo>
                    <a:cubicBezTo>
                      <a:pt x="364642" y="508540"/>
                      <a:pt x="363785" y="511207"/>
                      <a:pt x="362928" y="513874"/>
                    </a:cubicBezTo>
                    <a:lnTo>
                      <a:pt x="361690" y="517874"/>
                    </a:lnTo>
                    <a:lnTo>
                      <a:pt x="360546" y="521970"/>
                    </a:lnTo>
                    <a:cubicBezTo>
                      <a:pt x="357498" y="532829"/>
                      <a:pt x="355117" y="543877"/>
                      <a:pt x="353688" y="554926"/>
                    </a:cubicBezTo>
                    <a:cubicBezTo>
                      <a:pt x="352355" y="565976"/>
                      <a:pt x="351974" y="577025"/>
                      <a:pt x="352736" y="587597"/>
                    </a:cubicBezTo>
                    <a:cubicBezTo>
                      <a:pt x="353403" y="598170"/>
                      <a:pt x="355403" y="608267"/>
                      <a:pt x="358165" y="617601"/>
                    </a:cubicBezTo>
                    <a:cubicBezTo>
                      <a:pt x="360927" y="626840"/>
                      <a:pt x="364547" y="635222"/>
                      <a:pt x="368547" y="642652"/>
                    </a:cubicBezTo>
                    <a:cubicBezTo>
                      <a:pt x="372548" y="649986"/>
                      <a:pt x="376834" y="656368"/>
                      <a:pt x="380835" y="661702"/>
                    </a:cubicBezTo>
                    <a:cubicBezTo>
                      <a:pt x="384930" y="667036"/>
                      <a:pt x="388740" y="671513"/>
                      <a:pt x="392074" y="675037"/>
                    </a:cubicBezTo>
                    <a:cubicBezTo>
                      <a:pt x="395408" y="678561"/>
                      <a:pt x="398075" y="681228"/>
                      <a:pt x="399980" y="682943"/>
                    </a:cubicBezTo>
                    <a:cubicBezTo>
                      <a:pt x="401885" y="684752"/>
                      <a:pt x="402837" y="685705"/>
                      <a:pt x="402837" y="685705"/>
                    </a:cubicBezTo>
                    <a:cubicBezTo>
                      <a:pt x="402837" y="685705"/>
                      <a:pt x="401885" y="684657"/>
                      <a:pt x="400170" y="682752"/>
                    </a:cubicBezTo>
                    <a:cubicBezTo>
                      <a:pt x="398456" y="680847"/>
                      <a:pt x="395979" y="677989"/>
                      <a:pt x="393027" y="674275"/>
                    </a:cubicBezTo>
                    <a:cubicBezTo>
                      <a:pt x="389979" y="670560"/>
                      <a:pt x="386645" y="665893"/>
                      <a:pt x="382930" y="660273"/>
                    </a:cubicBezTo>
                    <a:cubicBezTo>
                      <a:pt x="379311" y="654653"/>
                      <a:pt x="375691" y="648176"/>
                      <a:pt x="372357" y="640747"/>
                    </a:cubicBezTo>
                    <a:cubicBezTo>
                      <a:pt x="369119" y="633317"/>
                      <a:pt x="366166" y="625030"/>
                      <a:pt x="364261" y="616077"/>
                    </a:cubicBezTo>
                    <a:cubicBezTo>
                      <a:pt x="362356" y="607123"/>
                      <a:pt x="361213" y="597408"/>
                      <a:pt x="361404" y="587407"/>
                    </a:cubicBezTo>
                    <a:cubicBezTo>
                      <a:pt x="361499" y="577405"/>
                      <a:pt x="362642" y="567118"/>
                      <a:pt x="364737" y="556831"/>
                    </a:cubicBezTo>
                    <a:cubicBezTo>
                      <a:pt x="366928" y="546544"/>
                      <a:pt x="369881" y="536353"/>
                      <a:pt x="373596" y="526256"/>
                    </a:cubicBezTo>
                    <a:lnTo>
                      <a:pt x="375024" y="522542"/>
                    </a:lnTo>
                    <a:lnTo>
                      <a:pt x="376548" y="518827"/>
                    </a:lnTo>
                    <a:cubicBezTo>
                      <a:pt x="377501" y="516350"/>
                      <a:pt x="378549" y="513874"/>
                      <a:pt x="379692" y="511397"/>
                    </a:cubicBezTo>
                    <a:cubicBezTo>
                      <a:pt x="380740" y="508921"/>
                      <a:pt x="381882" y="506539"/>
                      <a:pt x="382930" y="504158"/>
                    </a:cubicBezTo>
                    <a:lnTo>
                      <a:pt x="384549" y="500634"/>
                    </a:lnTo>
                    <a:lnTo>
                      <a:pt x="386359" y="497014"/>
                    </a:lnTo>
                    <a:cubicBezTo>
                      <a:pt x="386931" y="495776"/>
                      <a:pt x="387597" y="494633"/>
                      <a:pt x="388169" y="493395"/>
                    </a:cubicBezTo>
                    <a:cubicBezTo>
                      <a:pt x="388740" y="492157"/>
                      <a:pt x="389312" y="490918"/>
                      <a:pt x="389883" y="489680"/>
                    </a:cubicBezTo>
                    <a:cubicBezTo>
                      <a:pt x="391026" y="487204"/>
                      <a:pt x="392265" y="484632"/>
                      <a:pt x="393408" y="482155"/>
                    </a:cubicBezTo>
                    <a:cubicBezTo>
                      <a:pt x="395884" y="477202"/>
                      <a:pt x="397599" y="472059"/>
                      <a:pt x="399599" y="467011"/>
                    </a:cubicBezTo>
                    <a:cubicBezTo>
                      <a:pt x="401694" y="462058"/>
                      <a:pt x="402933" y="456819"/>
                      <a:pt x="404457" y="451866"/>
                    </a:cubicBezTo>
                    <a:cubicBezTo>
                      <a:pt x="404838" y="450628"/>
                      <a:pt x="405219" y="449389"/>
                      <a:pt x="405600" y="448151"/>
                    </a:cubicBezTo>
                    <a:cubicBezTo>
                      <a:pt x="405695" y="447770"/>
                      <a:pt x="405790" y="447389"/>
                      <a:pt x="405886" y="446913"/>
                    </a:cubicBezTo>
                    <a:cubicBezTo>
                      <a:pt x="409219" y="469868"/>
                      <a:pt x="412362" y="493205"/>
                      <a:pt x="416458" y="516636"/>
                    </a:cubicBezTo>
                    <a:cubicBezTo>
                      <a:pt x="420840" y="541687"/>
                      <a:pt x="426174" y="567023"/>
                      <a:pt x="435794" y="591122"/>
                    </a:cubicBezTo>
                    <a:cubicBezTo>
                      <a:pt x="440747" y="603123"/>
                      <a:pt x="446748" y="614648"/>
                      <a:pt x="454272" y="625126"/>
                    </a:cubicBezTo>
                    <a:cubicBezTo>
                      <a:pt x="461797" y="635508"/>
                      <a:pt x="470751" y="644747"/>
                      <a:pt x="480371" y="652463"/>
                    </a:cubicBezTo>
                    <a:cubicBezTo>
                      <a:pt x="490086" y="660178"/>
                      <a:pt x="500469" y="666369"/>
                      <a:pt x="510851" y="671608"/>
                    </a:cubicBezTo>
                    <a:cubicBezTo>
                      <a:pt x="512184" y="672275"/>
                      <a:pt x="513423" y="672941"/>
                      <a:pt x="514756" y="673513"/>
                    </a:cubicBezTo>
                    <a:lnTo>
                      <a:pt x="515709" y="673989"/>
                    </a:lnTo>
                    <a:lnTo>
                      <a:pt x="516756" y="674465"/>
                    </a:lnTo>
                    <a:lnTo>
                      <a:pt x="518661" y="675322"/>
                    </a:lnTo>
                    <a:cubicBezTo>
                      <a:pt x="521233" y="676465"/>
                      <a:pt x="523710" y="677609"/>
                      <a:pt x="526377" y="678656"/>
                    </a:cubicBezTo>
                    <a:cubicBezTo>
                      <a:pt x="531615" y="680847"/>
                      <a:pt x="536854" y="682847"/>
                      <a:pt x="541998" y="684752"/>
                    </a:cubicBezTo>
                    <a:cubicBezTo>
                      <a:pt x="562667" y="692182"/>
                      <a:pt x="582669" y="697135"/>
                      <a:pt x="600957" y="701421"/>
                    </a:cubicBezTo>
                    <a:cubicBezTo>
                      <a:pt x="619245" y="705802"/>
                      <a:pt x="636009" y="709708"/>
                      <a:pt x="650107" y="715137"/>
                    </a:cubicBezTo>
                    <a:cubicBezTo>
                      <a:pt x="657155" y="717804"/>
                      <a:pt x="663537" y="720947"/>
                      <a:pt x="669061" y="724281"/>
                    </a:cubicBezTo>
                    <a:cubicBezTo>
                      <a:pt x="674586" y="727710"/>
                      <a:pt x="679253" y="731520"/>
                      <a:pt x="683158" y="735235"/>
                    </a:cubicBezTo>
                    <a:cubicBezTo>
                      <a:pt x="690969" y="742855"/>
                      <a:pt x="695445" y="750284"/>
                      <a:pt x="698112" y="755523"/>
                    </a:cubicBezTo>
                    <a:cubicBezTo>
                      <a:pt x="699541" y="758095"/>
                      <a:pt x="700399" y="760190"/>
                      <a:pt x="701065" y="761524"/>
                    </a:cubicBezTo>
                    <a:cubicBezTo>
                      <a:pt x="701732" y="762952"/>
                      <a:pt x="702018" y="763619"/>
                      <a:pt x="702018" y="763619"/>
                    </a:cubicBezTo>
                    <a:cubicBezTo>
                      <a:pt x="702018" y="763619"/>
                      <a:pt x="701732" y="762857"/>
                      <a:pt x="701161" y="761429"/>
                    </a:cubicBezTo>
                    <a:cubicBezTo>
                      <a:pt x="700589" y="760000"/>
                      <a:pt x="699922" y="757904"/>
                      <a:pt x="698589" y="755237"/>
                    </a:cubicBezTo>
                    <a:cubicBezTo>
                      <a:pt x="696207" y="749903"/>
                      <a:pt x="692016" y="742093"/>
                      <a:pt x="684492" y="733901"/>
                    </a:cubicBezTo>
                    <a:cubicBezTo>
                      <a:pt x="680682" y="729805"/>
                      <a:pt x="676110" y="725614"/>
                      <a:pt x="670585" y="721805"/>
                    </a:cubicBezTo>
                    <a:cubicBezTo>
                      <a:pt x="665061" y="717994"/>
                      <a:pt x="658679" y="714470"/>
                      <a:pt x="651630" y="711232"/>
                    </a:cubicBezTo>
                    <a:cubicBezTo>
                      <a:pt x="637438" y="704850"/>
                      <a:pt x="620769" y="699897"/>
                      <a:pt x="602672" y="694563"/>
                    </a:cubicBezTo>
                    <a:cubicBezTo>
                      <a:pt x="584670" y="689229"/>
                      <a:pt x="565239" y="683228"/>
                      <a:pt x="545712" y="674942"/>
                    </a:cubicBezTo>
                    <a:cubicBezTo>
                      <a:pt x="540855" y="672846"/>
                      <a:pt x="535902" y="670655"/>
                      <a:pt x="531139" y="668274"/>
                    </a:cubicBezTo>
                    <a:cubicBezTo>
                      <a:pt x="528758" y="667131"/>
                      <a:pt x="526282" y="665797"/>
                      <a:pt x="523710" y="664559"/>
                    </a:cubicBezTo>
                    <a:lnTo>
                      <a:pt x="521805" y="663607"/>
                    </a:lnTo>
                    <a:lnTo>
                      <a:pt x="520947" y="663130"/>
                    </a:lnTo>
                    <a:lnTo>
                      <a:pt x="520090" y="662654"/>
                    </a:lnTo>
                    <a:cubicBezTo>
                      <a:pt x="518852" y="661988"/>
                      <a:pt x="517709" y="661321"/>
                      <a:pt x="516471" y="660654"/>
                    </a:cubicBezTo>
                    <a:cubicBezTo>
                      <a:pt x="506946" y="655225"/>
                      <a:pt x="497706" y="648843"/>
                      <a:pt x="489324" y="641509"/>
                    </a:cubicBezTo>
                    <a:cubicBezTo>
                      <a:pt x="480942" y="634079"/>
                      <a:pt x="473608" y="625411"/>
                      <a:pt x="467417" y="615886"/>
                    </a:cubicBezTo>
                    <a:cubicBezTo>
                      <a:pt x="461321" y="606266"/>
                      <a:pt x="456463" y="595693"/>
                      <a:pt x="452653" y="584644"/>
                    </a:cubicBezTo>
                    <a:cubicBezTo>
                      <a:pt x="445128" y="562261"/>
                      <a:pt x="441318" y="537972"/>
                      <a:pt x="438461" y="513397"/>
                    </a:cubicBezTo>
                    <a:cubicBezTo>
                      <a:pt x="435603" y="488728"/>
                      <a:pt x="433603" y="463772"/>
                      <a:pt x="431508" y="439102"/>
                    </a:cubicBezTo>
                    <a:cubicBezTo>
                      <a:pt x="431222" y="436055"/>
                      <a:pt x="430936" y="432911"/>
                      <a:pt x="430650" y="429863"/>
                    </a:cubicBezTo>
                    <a:lnTo>
                      <a:pt x="430269" y="425291"/>
                    </a:lnTo>
                    <a:cubicBezTo>
                      <a:pt x="430079" y="423672"/>
                      <a:pt x="429888" y="421958"/>
                      <a:pt x="429698" y="420243"/>
                    </a:cubicBezTo>
                    <a:cubicBezTo>
                      <a:pt x="429698" y="419862"/>
                      <a:pt x="429603" y="419386"/>
                      <a:pt x="429507" y="419005"/>
                    </a:cubicBezTo>
                    <a:cubicBezTo>
                      <a:pt x="434270" y="420338"/>
                      <a:pt x="439413" y="421672"/>
                      <a:pt x="445033" y="422910"/>
                    </a:cubicBezTo>
                    <a:cubicBezTo>
                      <a:pt x="455701" y="425482"/>
                      <a:pt x="467893" y="427768"/>
                      <a:pt x="481133" y="429768"/>
                    </a:cubicBezTo>
                    <a:cubicBezTo>
                      <a:pt x="482752" y="430054"/>
                      <a:pt x="484467" y="430244"/>
                      <a:pt x="486181" y="430530"/>
                    </a:cubicBezTo>
                    <a:cubicBezTo>
                      <a:pt x="487896" y="430721"/>
                      <a:pt x="489610" y="431006"/>
                      <a:pt x="491325" y="431197"/>
                    </a:cubicBezTo>
                    <a:cubicBezTo>
                      <a:pt x="494754" y="431578"/>
                      <a:pt x="498278" y="432149"/>
                      <a:pt x="501897" y="432435"/>
                    </a:cubicBezTo>
                    <a:cubicBezTo>
                      <a:pt x="505517" y="432816"/>
                      <a:pt x="509136" y="433102"/>
                      <a:pt x="512851" y="433483"/>
                    </a:cubicBezTo>
                    <a:cubicBezTo>
                      <a:pt x="516375" y="433768"/>
                      <a:pt x="519995" y="434150"/>
                      <a:pt x="523615" y="434435"/>
                    </a:cubicBezTo>
                    <a:cubicBezTo>
                      <a:pt x="538092" y="435864"/>
                      <a:pt x="553142" y="437959"/>
                      <a:pt x="568477" y="441293"/>
                    </a:cubicBezTo>
                    <a:cubicBezTo>
                      <a:pt x="583812" y="444627"/>
                      <a:pt x="599243" y="449104"/>
                      <a:pt x="614102" y="455581"/>
                    </a:cubicBezTo>
                    <a:cubicBezTo>
                      <a:pt x="628961" y="461963"/>
                      <a:pt x="643153" y="470440"/>
                      <a:pt x="655155" y="481298"/>
                    </a:cubicBezTo>
                    <a:cubicBezTo>
                      <a:pt x="667156" y="492061"/>
                      <a:pt x="676872" y="505396"/>
                      <a:pt x="683349" y="520160"/>
                    </a:cubicBezTo>
                    <a:cubicBezTo>
                      <a:pt x="684968" y="523875"/>
                      <a:pt x="686397" y="527590"/>
                      <a:pt x="687635" y="531400"/>
                    </a:cubicBezTo>
                    <a:cubicBezTo>
                      <a:pt x="688873" y="535210"/>
                      <a:pt x="689921" y="539020"/>
                      <a:pt x="690969" y="543211"/>
                    </a:cubicBezTo>
                    <a:cubicBezTo>
                      <a:pt x="693064" y="551307"/>
                      <a:pt x="695255" y="559403"/>
                      <a:pt x="697541" y="567214"/>
                    </a:cubicBezTo>
                    <a:cubicBezTo>
                      <a:pt x="702113" y="582930"/>
                      <a:pt x="706971" y="598075"/>
                      <a:pt x="712686" y="612076"/>
                    </a:cubicBezTo>
                    <a:cubicBezTo>
                      <a:pt x="718401" y="626078"/>
                      <a:pt x="724973" y="638937"/>
                      <a:pt x="732403" y="649891"/>
                    </a:cubicBezTo>
                    <a:cubicBezTo>
                      <a:pt x="739737" y="660940"/>
                      <a:pt x="747928" y="669988"/>
                      <a:pt x="755834" y="677132"/>
                    </a:cubicBezTo>
                    <a:cubicBezTo>
                      <a:pt x="763740" y="684371"/>
                      <a:pt x="771360" y="689705"/>
                      <a:pt x="777741" y="693801"/>
                    </a:cubicBezTo>
                    <a:cubicBezTo>
                      <a:pt x="780980" y="695897"/>
                      <a:pt x="783933" y="697516"/>
                      <a:pt x="786504" y="699040"/>
                    </a:cubicBezTo>
                    <a:cubicBezTo>
                      <a:pt x="789076" y="700468"/>
                      <a:pt x="791267" y="701611"/>
                      <a:pt x="793077" y="702564"/>
                    </a:cubicBezTo>
                    <a:cubicBezTo>
                      <a:pt x="796696" y="704374"/>
                      <a:pt x="798696" y="705326"/>
                      <a:pt x="798696" y="705326"/>
                    </a:cubicBezTo>
                    <a:cubicBezTo>
                      <a:pt x="798696" y="705326"/>
                      <a:pt x="796791" y="704279"/>
                      <a:pt x="793267" y="702183"/>
                    </a:cubicBezTo>
                    <a:cubicBezTo>
                      <a:pt x="791553" y="701135"/>
                      <a:pt x="789362" y="699802"/>
                      <a:pt x="786886" y="698278"/>
                    </a:cubicBezTo>
                    <a:cubicBezTo>
                      <a:pt x="784409" y="696659"/>
                      <a:pt x="781647" y="694754"/>
                      <a:pt x="778599" y="692563"/>
                    </a:cubicBezTo>
                    <a:cubicBezTo>
                      <a:pt x="772503" y="688086"/>
                      <a:pt x="765359" y="682371"/>
                      <a:pt x="758120" y="674846"/>
                    </a:cubicBezTo>
                    <a:cubicBezTo>
                      <a:pt x="750881" y="667322"/>
                      <a:pt x="743547" y="658082"/>
                      <a:pt x="737165" y="646938"/>
                    </a:cubicBezTo>
                    <a:cubicBezTo>
                      <a:pt x="730688" y="635889"/>
                      <a:pt x="725163" y="623126"/>
                      <a:pt x="720496" y="609219"/>
                    </a:cubicBezTo>
                    <a:cubicBezTo>
                      <a:pt x="717258" y="599599"/>
                      <a:pt x="714400" y="589312"/>
                      <a:pt x="711828" y="578739"/>
                    </a:cubicBezTo>
                    <a:cubicBezTo>
                      <a:pt x="713543" y="581025"/>
                      <a:pt x="715353" y="583311"/>
                      <a:pt x="717353" y="585502"/>
                    </a:cubicBezTo>
                    <a:cubicBezTo>
                      <a:pt x="720020" y="588455"/>
                      <a:pt x="722782" y="591407"/>
                      <a:pt x="725925" y="594265"/>
                    </a:cubicBezTo>
                    <a:cubicBezTo>
                      <a:pt x="727449" y="595693"/>
                      <a:pt x="729069" y="597027"/>
                      <a:pt x="730593" y="598456"/>
                    </a:cubicBezTo>
                    <a:cubicBezTo>
                      <a:pt x="732212" y="599789"/>
                      <a:pt x="733831" y="601123"/>
                      <a:pt x="735546" y="602361"/>
                    </a:cubicBezTo>
                    <a:cubicBezTo>
                      <a:pt x="738975" y="604838"/>
                      <a:pt x="742404" y="607219"/>
                      <a:pt x="746023" y="609219"/>
                    </a:cubicBezTo>
                    <a:cubicBezTo>
                      <a:pt x="746785" y="609695"/>
                      <a:pt x="747642" y="610172"/>
                      <a:pt x="748404" y="610552"/>
                    </a:cubicBezTo>
                    <a:cubicBezTo>
                      <a:pt x="749357" y="611029"/>
                      <a:pt x="750309" y="611505"/>
                      <a:pt x="751262" y="611981"/>
                    </a:cubicBezTo>
                    <a:cubicBezTo>
                      <a:pt x="752215" y="612458"/>
                      <a:pt x="753167" y="612934"/>
                      <a:pt x="754119" y="613410"/>
                    </a:cubicBezTo>
                    <a:cubicBezTo>
                      <a:pt x="755739" y="614077"/>
                      <a:pt x="757263" y="614839"/>
                      <a:pt x="758882" y="615505"/>
                    </a:cubicBezTo>
                    <a:cubicBezTo>
                      <a:pt x="759072" y="615505"/>
                      <a:pt x="759358" y="615696"/>
                      <a:pt x="759549" y="615791"/>
                    </a:cubicBezTo>
                    <a:cubicBezTo>
                      <a:pt x="760406" y="616172"/>
                      <a:pt x="761358" y="616458"/>
                      <a:pt x="762216" y="616839"/>
                    </a:cubicBezTo>
                    <a:cubicBezTo>
                      <a:pt x="763073" y="617125"/>
                      <a:pt x="763930" y="617506"/>
                      <a:pt x="764787" y="617792"/>
                    </a:cubicBezTo>
                    <a:cubicBezTo>
                      <a:pt x="765645" y="618077"/>
                      <a:pt x="766502" y="618363"/>
                      <a:pt x="767359" y="618649"/>
                    </a:cubicBezTo>
                    <a:cubicBezTo>
                      <a:pt x="770788" y="619792"/>
                      <a:pt x="774027" y="620554"/>
                      <a:pt x="777075" y="621316"/>
                    </a:cubicBezTo>
                    <a:cubicBezTo>
                      <a:pt x="778599" y="621601"/>
                      <a:pt x="780028" y="621887"/>
                      <a:pt x="781456" y="622173"/>
                    </a:cubicBezTo>
                    <a:cubicBezTo>
                      <a:pt x="782885" y="622459"/>
                      <a:pt x="784123" y="622649"/>
                      <a:pt x="785361" y="622840"/>
                    </a:cubicBezTo>
                    <a:cubicBezTo>
                      <a:pt x="787838" y="623126"/>
                      <a:pt x="790029" y="623506"/>
                      <a:pt x="791838" y="623602"/>
                    </a:cubicBezTo>
                    <a:cubicBezTo>
                      <a:pt x="795458" y="623888"/>
                      <a:pt x="797458" y="624078"/>
                      <a:pt x="797458" y="624078"/>
                    </a:cubicBezTo>
                    <a:cubicBezTo>
                      <a:pt x="797458" y="624078"/>
                      <a:pt x="795458" y="623792"/>
                      <a:pt x="791934" y="623126"/>
                    </a:cubicBezTo>
                    <a:cubicBezTo>
                      <a:pt x="790124" y="622935"/>
                      <a:pt x="788028" y="622363"/>
                      <a:pt x="785647" y="621792"/>
                    </a:cubicBezTo>
                    <a:cubicBezTo>
                      <a:pt x="784409" y="621506"/>
                      <a:pt x="783171" y="621221"/>
                      <a:pt x="781837" y="620839"/>
                    </a:cubicBezTo>
                    <a:cubicBezTo>
                      <a:pt x="780504" y="620459"/>
                      <a:pt x="779075" y="620077"/>
                      <a:pt x="777646" y="619697"/>
                    </a:cubicBezTo>
                    <a:cubicBezTo>
                      <a:pt x="774789" y="618649"/>
                      <a:pt x="771550" y="617696"/>
                      <a:pt x="768407" y="616363"/>
                    </a:cubicBezTo>
                    <a:cubicBezTo>
                      <a:pt x="767645" y="616077"/>
                      <a:pt x="766788" y="615696"/>
                      <a:pt x="765930" y="615315"/>
                    </a:cubicBezTo>
                    <a:cubicBezTo>
                      <a:pt x="765168" y="614934"/>
                      <a:pt x="764311" y="614553"/>
                      <a:pt x="763454" y="614172"/>
                    </a:cubicBezTo>
                    <a:cubicBezTo>
                      <a:pt x="762597" y="613791"/>
                      <a:pt x="761835" y="613410"/>
                      <a:pt x="760978" y="613029"/>
                    </a:cubicBezTo>
                    <a:cubicBezTo>
                      <a:pt x="760787" y="613029"/>
                      <a:pt x="760596" y="612838"/>
                      <a:pt x="760406" y="612743"/>
                    </a:cubicBezTo>
                    <a:cubicBezTo>
                      <a:pt x="758977" y="611981"/>
                      <a:pt x="757453" y="611124"/>
                      <a:pt x="755929" y="610362"/>
                    </a:cubicBezTo>
                    <a:cubicBezTo>
                      <a:pt x="755739" y="610267"/>
                      <a:pt x="755548" y="610172"/>
                      <a:pt x="755358" y="610076"/>
                    </a:cubicBezTo>
                    <a:cubicBezTo>
                      <a:pt x="753929" y="609219"/>
                      <a:pt x="752405" y="608267"/>
                      <a:pt x="750881" y="607314"/>
                    </a:cubicBezTo>
                    <a:cubicBezTo>
                      <a:pt x="750024" y="606743"/>
                      <a:pt x="749262" y="606171"/>
                      <a:pt x="748404" y="605600"/>
                    </a:cubicBezTo>
                    <a:cubicBezTo>
                      <a:pt x="745166" y="603409"/>
                      <a:pt x="742023" y="600837"/>
                      <a:pt x="738975" y="598265"/>
                    </a:cubicBezTo>
                    <a:cubicBezTo>
                      <a:pt x="737451" y="596932"/>
                      <a:pt x="736022" y="595598"/>
                      <a:pt x="734593" y="594169"/>
                    </a:cubicBezTo>
                    <a:cubicBezTo>
                      <a:pt x="733260" y="592741"/>
                      <a:pt x="731736" y="591407"/>
                      <a:pt x="730497" y="589883"/>
                    </a:cubicBezTo>
                    <a:cubicBezTo>
                      <a:pt x="727830" y="587026"/>
                      <a:pt x="725449" y="583978"/>
                      <a:pt x="723163" y="581025"/>
                    </a:cubicBezTo>
                    <a:cubicBezTo>
                      <a:pt x="718686" y="575024"/>
                      <a:pt x="715162" y="569023"/>
                      <a:pt x="712495" y="563689"/>
                    </a:cubicBezTo>
                    <a:cubicBezTo>
                      <a:pt x="709828" y="558355"/>
                      <a:pt x="708018" y="553784"/>
                      <a:pt x="706875" y="550640"/>
                    </a:cubicBezTo>
                    <a:cubicBezTo>
                      <a:pt x="706304" y="549021"/>
                      <a:pt x="705923" y="547783"/>
                      <a:pt x="705637" y="546926"/>
                    </a:cubicBezTo>
                    <a:cubicBezTo>
                      <a:pt x="705542" y="546544"/>
                      <a:pt x="705447" y="546259"/>
                      <a:pt x="705351" y="545973"/>
                    </a:cubicBezTo>
                    <a:cubicBezTo>
                      <a:pt x="705351" y="545783"/>
                      <a:pt x="705351" y="545687"/>
                      <a:pt x="705351" y="545687"/>
                    </a:cubicBezTo>
                    <a:lnTo>
                      <a:pt x="704780" y="545878"/>
                    </a:lnTo>
                    <a:cubicBezTo>
                      <a:pt x="704399" y="544068"/>
                      <a:pt x="704018" y="542258"/>
                      <a:pt x="703732" y="540448"/>
                    </a:cubicBezTo>
                    <a:cubicBezTo>
                      <a:pt x="702970" y="536448"/>
                      <a:pt x="702113" y="532067"/>
                      <a:pt x="700970" y="527780"/>
                    </a:cubicBezTo>
                    <a:cubicBezTo>
                      <a:pt x="699827" y="523494"/>
                      <a:pt x="698493" y="519208"/>
                      <a:pt x="696969" y="514921"/>
                    </a:cubicBezTo>
                    <a:cubicBezTo>
                      <a:pt x="690778" y="497967"/>
                      <a:pt x="680682" y="481870"/>
                      <a:pt x="667728" y="468630"/>
                    </a:cubicBezTo>
                    <a:cubicBezTo>
                      <a:pt x="654774" y="455295"/>
                      <a:pt x="639343" y="444817"/>
                      <a:pt x="623341" y="436626"/>
                    </a:cubicBezTo>
                    <a:cubicBezTo>
                      <a:pt x="610292" y="429959"/>
                      <a:pt x="596862" y="424720"/>
                      <a:pt x="583527" y="420529"/>
                    </a:cubicBezTo>
                    <a:cubicBezTo>
                      <a:pt x="586956" y="419386"/>
                      <a:pt x="590385" y="418147"/>
                      <a:pt x="593814" y="416719"/>
                    </a:cubicBezTo>
                    <a:lnTo>
                      <a:pt x="593814" y="416719"/>
                    </a:lnTo>
                    <a:cubicBezTo>
                      <a:pt x="593814" y="416719"/>
                      <a:pt x="593909" y="416719"/>
                      <a:pt x="594195" y="416719"/>
                    </a:cubicBezTo>
                    <a:cubicBezTo>
                      <a:pt x="594385" y="416719"/>
                      <a:pt x="594671" y="416528"/>
                      <a:pt x="595147" y="416338"/>
                    </a:cubicBezTo>
                    <a:cubicBezTo>
                      <a:pt x="596100" y="416052"/>
                      <a:pt x="597528" y="415576"/>
                      <a:pt x="599433" y="415100"/>
                    </a:cubicBezTo>
                    <a:cubicBezTo>
                      <a:pt x="603243" y="414147"/>
                      <a:pt x="608863" y="413004"/>
                      <a:pt x="615816" y="412623"/>
                    </a:cubicBezTo>
                    <a:cubicBezTo>
                      <a:pt x="619245" y="412337"/>
                      <a:pt x="623055" y="412337"/>
                      <a:pt x="627056" y="412528"/>
                    </a:cubicBezTo>
                    <a:cubicBezTo>
                      <a:pt x="631057" y="412718"/>
                      <a:pt x="635247" y="413099"/>
                      <a:pt x="639534" y="413861"/>
                    </a:cubicBezTo>
                    <a:cubicBezTo>
                      <a:pt x="643820" y="414623"/>
                      <a:pt x="648297" y="415576"/>
                      <a:pt x="652678" y="417005"/>
                    </a:cubicBezTo>
                    <a:cubicBezTo>
                      <a:pt x="657155" y="418338"/>
                      <a:pt x="661536" y="420148"/>
                      <a:pt x="665918" y="422148"/>
                    </a:cubicBezTo>
                    <a:lnTo>
                      <a:pt x="674205" y="426530"/>
                    </a:lnTo>
                    <a:cubicBezTo>
                      <a:pt x="675538" y="427292"/>
                      <a:pt x="676967" y="428054"/>
                      <a:pt x="678205" y="428911"/>
                    </a:cubicBezTo>
                    <a:cubicBezTo>
                      <a:pt x="682206" y="431387"/>
                      <a:pt x="686016" y="434150"/>
                      <a:pt x="689540" y="436912"/>
                    </a:cubicBezTo>
                    <a:cubicBezTo>
                      <a:pt x="691254" y="438340"/>
                      <a:pt x="693064" y="439769"/>
                      <a:pt x="694683" y="441198"/>
                    </a:cubicBezTo>
                    <a:cubicBezTo>
                      <a:pt x="696303" y="442722"/>
                      <a:pt x="697827" y="444151"/>
                      <a:pt x="699351" y="445580"/>
                    </a:cubicBezTo>
                    <a:cubicBezTo>
                      <a:pt x="700875" y="447008"/>
                      <a:pt x="702208" y="448532"/>
                      <a:pt x="703637" y="449866"/>
                    </a:cubicBezTo>
                    <a:cubicBezTo>
                      <a:pt x="704304" y="450533"/>
                      <a:pt x="704970" y="451294"/>
                      <a:pt x="705637" y="451961"/>
                    </a:cubicBezTo>
                    <a:cubicBezTo>
                      <a:pt x="706304" y="452723"/>
                      <a:pt x="706875" y="453390"/>
                      <a:pt x="707447" y="454057"/>
                    </a:cubicBezTo>
                    <a:cubicBezTo>
                      <a:pt x="708685" y="455390"/>
                      <a:pt x="709828" y="456724"/>
                      <a:pt x="710876" y="458057"/>
                    </a:cubicBezTo>
                    <a:cubicBezTo>
                      <a:pt x="711924" y="459296"/>
                      <a:pt x="712876" y="460629"/>
                      <a:pt x="713829" y="461772"/>
                    </a:cubicBezTo>
                    <a:cubicBezTo>
                      <a:pt x="715638" y="464153"/>
                      <a:pt x="717258" y="466154"/>
                      <a:pt x="718496" y="467963"/>
                    </a:cubicBezTo>
                    <a:cubicBezTo>
                      <a:pt x="720972" y="471488"/>
                      <a:pt x="722401" y="473488"/>
                      <a:pt x="722401" y="473488"/>
                    </a:cubicBezTo>
                    <a:cubicBezTo>
                      <a:pt x="722401" y="473488"/>
                      <a:pt x="721163" y="471392"/>
                      <a:pt x="719067" y="467582"/>
                    </a:cubicBezTo>
                    <a:cubicBezTo>
                      <a:pt x="718020" y="465677"/>
                      <a:pt x="716591" y="463486"/>
                      <a:pt x="714972" y="461010"/>
                    </a:cubicBezTo>
                    <a:cubicBezTo>
                      <a:pt x="714115" y="459772"/>
                      <a:pt x="713353" y="458343"/>
                      <a:pt x="712400" y="457009"/>
                    </a:cubicBezTo>
                    <a:cubicBezTo>
                      <a:pt x="711447" y="455676"/>
                      <a:pt x="710400" y="454152"/>
                      <a:pt x="709352" y="452723"/>
                    </a:cubicBezTo>
                    <a:cubicBezTo>
                      <a:pt x="708780" y="451961"/>
                      <a:pt x="708304" y="451199"/>
                      <a:pt x="707733" y="450437"/>
                    </a:cubicBezTo>
                    <a:cubicBezTo>
                      <a:pt x="707161" y="449675"/>
                      <a:pt x="706494" y="448913"/>
                      <a:pt x="705923" y="448151"/>
                    </a:cubicBezTo>
                    <a:cubicBezTo>
                      <a:pt x="704685" y="446627"/>
                      <a:pt x="703446" y="444913"/>
                      <a:pt x="702018" y="443293"/>
                    </a:cubicBezTo>
                    <a:cubicBezTo>
                      <a:pt x="700589" y="441674"/>
                      <a:pt x="699160" y="440055"/>
                      <a:pt x="697636" y="438340"/>
                    </a:cubicBezTo>
                    <a:cubicBezTo>
                      <a:pt x="696112" y="436721"/>
                      <a:pt x="694493" y="435102"/>
                      <a:pt x="692778" y="433388"/>
                    </a:cubicBezTo>
                    <a:cubicBezTo>
                      <a:pt x="689445" y="430149"/>
                      <a:pt x="685730" y="426910"/>
                      <a:pt x="681825" y="423863"/>
                    </a:cubicBezTo>
                    <a:cubicBezTo>
                      <a:pt x="680586" y="422815"/>
                      <a:pt x="679158" y="421862"/>
                      <a:pt x="677824" y="420910"/>
                    </a:cubicBezTo>
                    <a:lnTo>
                      <a:pt x="669347" y="415385"/>
                    </a:lnTo>
                    <a:cubicBezTo>
                      <a:pt x="664965" y="412909"/>
                      <a:pt x="660393" y="410432"/>
                      <a:pt x="655726" y="408527"/>
                    </a:cubicBezTo>
                    <a:cubicBezTo>
                      <a:pt x="651059" y="406527"/>
                      <a:pt x="646392" y="405003"/>
                      <a:pt x="641724" y="403669"/>
                    </a:cubicBezTo>
                    <a:cubicBezTo>
                      <a:pt x="637057" y="402431"/>
                      <a:pt x="632485" y="401479"/>
                      <a:pt x="628104" y="400812"/>
                    </a:cubicBezTo>
                    <a:cubicBezTo>
                      <a:pt x="625913" y="400526"/>
                      <a:pt x="623817" y="400240"/>
                      <a:pt x="621722" y="400050"/>
                    </a:cubicBezTo>
                    <a:cubicBezTo>
                      <a:pt x="626389" y="395954"/>
                      <a:pt x="630675" y="391192"/>
                      <a:pt x="634009" y="385953"/>
                    </a:cubicBezTo>
                    <a:cubicBezTo>
                      <a:pt x="636009" y="382810"/>
                      <a:pt x="637724" y="379571"/>
                      <a:pt x="639153" y="376238"/>
                    </a:cubicBezTo>
                    <a:cubicBezTo>
                      <a:pt x="640486" y="372904"/>
                      <a:pt x="641629" y="369570"/>
                      <a:pt x="642296" y="366141"/>
                    </a:cubicBezTo>
                    <a:cubicBezTo>
                      <a:pt x="643820" y="359378"/>
                      <a:pt x="644106" y="352806"/>
                      <a:pt x="643725" y="346615"/>
                    </a:cubicBezTo>
                    <a:cubicBezTo>
                      <a:pt x="643344" y="340519"/>
                      <a:pt x="642296" y="334804"/>
                      <a:pt x="641058" y="329660"/>
                    </a:cubicBezTo>
                    <a:cubicBezTo>
                      <a:pt x="639819" y="324517"/>
                      <a:pt x="638295" y="319945"/>
                      <a:pt x="636867" y="315944"/>
                    </a:cubicBezTo>
                    <a:cubicBezTo>
                      <a:pt x="635343" y="311944"/>
                      <a:pt x="634009" y="308515"/>
                      <a:pt x="632771" y="305752"/>
                    </a:cubicBezTo>
                    <a:cubicBezTo>
                      <a:pt x="631628" y="302990"/>
                      <a:pt x="630485" y="300895"/>
                      <a:pt x="629818" y="299371"/>
                    </a:cubicBezTo>
                    <a:cubicBezTo>
                      <a:pt x="629151" y="297942"/>
                      <a:pt x="628770" y="297180"/>
                      <a:pt x="628770" y="297180"/>
                    </a:cubicBezTo>
                    <a:cubicBezTo>
                      <a:pt x="628770" y="297180"/>
                      <a:pt x="629056" y="298037"/>
                      <a:pt x="629628" y="299561"/>
                    </a:cubicBezTo>
                    <a:cubicBezTo>
                      <a:pt x="630104" y="301085"/>
                      <a:pt x="630961" y="303276"/>
                      <a:pt x="631818" y="306229"/>
                    </a:cubicBezTo>
                    <a:cubicBezTo>
                      <a:pt x="632771" y="309086"/>
                      <a:pt x="633724" y="312610"/>
                      <a:pt x="634771" y="316706"/>
                    </a:cubicBezTo>
                    <a:cubicBezTo>
                      <a:pt x="635724" y="320802"/>
                      <a:pt x="636771" y="325374"/>
                      <a:pt x="637343" y="330422"/>
                    </a:cubicBezTo>
                    <a:cubicBezTo>
                      <a:pt x="638010" y="335471"/>
                      <a:pt x="638391" y="340995"/>
                      <a:pt x="638105" y="346710"/>
                    </a:cubicBezTo>
                    <a:cubicBezTo>
                      <a:pt x="637819" y="352425"/>
                      <a:pt x="636771" y="358330"/>
                      <a:pt x="634866" y="364046"/>
                    </a:cubicBezTo>
                    <a:cubicBezTo>
                      <a:pt x="633914" y="366903"/>
                      <a:pt x="632580" y="369665"/>
                      <a:pt x="631152" y="372427"/>
                    </a:cubicBezTo>
                    <a:cubicBezTo>
                      <a:pt x="629628" y="375094"/>
                      <a:pt x="627913" y="377666"/>
                      <a:pt x="625913" y="380047"/>
                    </a:cubicBezTo>
                    <a:cubicBezTo>
                      <a:pt x="622008" y="384810"/>
                      <a:pt x="617150" y="389001"/>
                      <a:pt x="611721" y="392335"/>
                    </a:cubicBezTo>
                    <a:cubicBezTo>
                      <a:pt x="609054" y="394049"/>
                      <a:pt x="606196" y="395573"/>
                      <a:pt x="603339" y="396907"/>
                    </a:cubicBezTo>
                    <a:cubicBezTo>
                      <a:pt x="600481" y="398240"/>
                      <a:pt x="597528" y="399479"/>
                      <a:pt x="594480" y="400526"/>
                    </a:cubicBezTo>
                    <a:cubicBezTo>
                      <a:pt x="593052" y="401002"/>
                      <a:pt x="591528" y="401479"/>
                      <a:pt x="590004" y="401955"/>
                    </a:cubicBezTo>
                    <a:cubicBezTo>
                      <a:pt x="589813" y="401955"/>
                      <a:pt x="589623" y="401955"/>
                      <a:pt x="589528" y="402050"/>
                    </a:cubicBezTo>
                    <a:cubicBezTo>
                      <a:pt x="589146" y="402050"/>
                      <a:pt x="589051" y="402146"/>
                      <a:pt x="589051" y="402146"/>
                    </a:cubicBezTo>
                    <a:lnTo>
                      <a:pt x="589051" y="402146"/>
                    </a:lnTo>
                    <a:cubicBezTo>
                      <a:pt x="584860" y="403384"/>
                      <a:pt x="580574" y="404431"/>
                      <a:pt x="576288" y="405289"/>
                    </a:cubicBezTo>
                    <a:cubicBezTo>
                      <a:pt x="564191" y="407575"/>
                      <a:pt x="552666" y="408337"/>
                      <a:pt x="542760" y="408527"/>
                    </a:cubicBezTo>
                    <a:cubicBezTo>
                      <a:pt x="539140" y="408527"/>
                      <a:pt x="535711" y="408527"/>
                      <a:pt x="532568" y="408527"/>
                    </a:cubicBezTo>
                    <a:cubicBezTo>
                      <a:pt x="530853" y="408242"/>
                      <a:pt x="529044" y="407860"/>
                      <a:pt x="527329" y="407575"/>
                    </a:cubicBezTo>
                    <a:cubicBezTo>
                      <a:pt x="519995" y="406432"/>
                      <a:pt x="512851" y="405289"/>
                      <a:pt x="505898" y="404241"/>
                    </a:cubicBezTo>
                    <a:cubicBezTo>
                      <a:pt x="502564" y="403765"/>
                      <a:pt x="499230" y="403003"/>
                      <a:pt x="495992" y="402431"/>
                    </a:cubicBezTo>
                    <a:cubicBezTo>
                      <a:pt x="494373" y="402146"/>
                      <a:pt x="492753" y="401860"/>
                      <a:pt x="491229" y="401479"/>
                    </a:cubicBezTo>
                    <a:cubicBezTo>
                      <a:pt x="489705" y="401098"/>
                      <a:pt x="488086" y="400812"/>
                      <a:pt x="486562" y="400431"/>
                    </a:cubicBezTo>
                    <a:cubicBezTo>
                      <a:pt x="474275" y="397859"/>
                      <a:pt x="463131" y="394906"/>
                      <a:pt x="453415" y="391954"/>
                    </a:cubicBezTo>
                    <a:cubicBezTo>
                      <a:pt x="443700" y="389001"/>
                      <a:pt x="435413" y="386143"/>
                      <a:pt x="428745" y="383572"/>
                    </a:cubicBezTo>
                    <a:cubicBezTo>
                      <a:pt x="424173" y="381762"/>
                      <a:pt x="420363" y="380238"/>
                      <a:pt x="417315" y="378809"/>
                    </a:cubicBezTo>
                    <a:cubicBezTo>
                      <a:pt x="414839" y="373761"/>
                      <a:pt x="412077" y="368808"/>
                      <a:pt x="409124" y="364141"/>
                    </a:cubicBezTo>
                    <a:cubicBezTo>
                      <a:pt x="402171" y="353092"/>
                      <a:pt x="394074" y="343281"/>
                      <a:pt x="385407" y="334518"/>
                    </a:cubicBezTo>
                    <a:cubicBezTo>
                      <a:pt x="376834" y="325755"/>
                      <a:pt x="367690" y="318040"/>
                      <a:pt x="358546" y="311086"/>
                    </a:cubicBezTo>
                    <a:cubicBezTo>
                      <a:pt x="340163" y="297275"/>
                      <a:pt x="321494" y="286607"/>
                      <a:pt x="303873" y="277749"/>
                    </a:cubicBezTo>
                    <a:cubicBezTo>
                      <a:pt x="288633" y="270224"/>
                      <a:pt x="274250" y="264033"/>
                      <a:pt x="261010" y="258985"/>
                    </a:cubicBezTo>
                    <a:cubicBezTo>
                      <a:pt x="262058" y="259175"/>
                      <a:pt x="263106" y="259366"/>
                      <a:pt x="264249" y="259556"/>
                    </a:cubicBezTo>
                    <a:cubicBezTo>
                      <a:pt x="273964" y="261175"/>
                      <a:pt x="284346" y="262414"/>
                      <a:pt x="295300" y="263271"/>
                    </a:cubicBezTo>
                    <a:cubicBezTo>
                      <a:pt x="300825" y="263747"/>
                      <a:pt x="306444" y="263938"/>
                      <a:pt x="312159" y="264223"/>
                    </a:cubicBezTo>
                    <a:cubicBezTo>
                      <a:pt x="317970" y="264319"/>
                      <a:pt x="323875" y="264509"/>
                      <a:pt x="329876" y="264319"/>
                    </a:cubicBezTo>
                    <a:cubicBezTo>
                      <a:pt x="341973" y="264128"/>
                      <a:pt x="354450" y="263366"/>
                      <a:pt x="367404" y="261747"/>
                    </a:cubicBezTo>
                    <a:cubicBezTo>
                      <a:pt x="370643" y="261461"/>
                      <a:pt x="373881" y="260985"/>
                      <a:pt x="377120" y="260413"/>
                    </a:cubicBezTo>
                    <a:cubicBezTo>
                      <a:pt x="380358" y="259937"/>
                      <a:pt x="383692" y="259461"/>
                      <a:pt x="386931" y="258794"/>
                    </a:cubicBezTo>
                    <a:cubicBezTo>
                      <a:pt x="390265" y="258223"/>
                      <a:pt x="393503" y="257556"/>
                      <a:pt x="396837" y="256889"/>
                    </a:cubicBezTo>
                    <a:cubicBezTo>
                      <a:pt x="400170" y="256127"/>
                      <a:pt x="403504" y="255365"/>
                      <a:pt x="406838" y="254603"/>
                    </a:cubicBezTo>
                    <a:cubicBezTo>
                      <a:pt x="409981" y="253936"/>
                      <a:pt x="413124" y="253079"/>
                      <a:pt x="416363" y="252222"/>
                    </a:cubicBezTo>
                    <a:cubicBezTo>
                      <a:pt x="419601" y="251365"/>
                      <a:pt x="422745" y="250603"/>
                      <a:pt x="425888" y="249555"/>
                    </a:cubicBezTo>
                    <a:lnTo>
                      <a:pt x="437223" y="246031"/>
                    </a:lnTo>
                    <a:cubicBezTo>
                      <a:pt x="440461" y="244983"/>
                      <a:pt x="443700" y="243840"/>
                      <a:pt x="446938" y="242792"/>
                    </a:cubicBezTo>
                    <a:cubicBezTo>
                      <a:pt x="453415" y="240601"/>
                      <a:pt x="459892" y="238411"/>
                      <a:pt x="466465" y="236220"/>
                    </a:cubicBezTo>
                    <a:cubicBezTo>
                      <a:pt x="470655" y="235839"/>
                      <a:pt x="475227" y="235553"/>
                      <a:pt x="480180" y="235267"/>
                    </a:cubicBezTo>
                    <a:cubicBezTo>
                      <a:pt x="484752" y="234982"/>
                      <a:pt x="489610" y="234791"/>
                      <a:pt x="494754" y="234505"/>
                    </a:cubicBezTo>
                    <a:cubicBezTo>
                      <a:pt x="499897" y="234315"/>
                      <a:pt x="505231" y="234125"/>
                      <a:pt x="510851" y="234029"/>
                    </a:cubicBezTo>
                    <a:cubicBezTo>
                      <a:pt x="516471" y="234029"/>
                      <a:pt x="522376" y="233839"/>
                      <a:pt x="528377" y="234029"/>
                    </a:cubicBezTo>
                    <a:cubicBezTo>
                      <a:pt x="531425" y="234029"/>
                      <a:pt x="534473" y="234029"/>
                      <a:pt x="537616" y="234125"/>
                    </a:cubicBezTo>
                    <a:cubicBezTo>
                      <a:pt x="540759" y="234220"/>
                      <a:pt x="543903" y="234410"/>
                      <a:pt x="547141" y="234505"/>
                    </a:cubicBezTo>
                    <a:cubicBezTo>
                      <a:pt x="548761" y="234505"/>
                      <a:pt x="550380" y="234601"/>
                      <a:pt x="551999" y="234696"/>
                    </a:cubicBezTo>
                    <a:cubicBezTo>
                      <a:pt x="553618" y="234791"/>
                      <a:pt x="555237" y="234886"/>
                      <a:pt x="556857" y="235077"/>
                    </a:cubicBezTo>
                    <a:cubicBezTo>
                      <a:pt x="560190" y="235267"/>
                      <a:pt x="563429" y="235553"/>
                      <a:pt x="566858" y="235744"/>
                    </a:cubicBezTo>
                    <a:cubicBezTo>
                      <a:pt x="570192" y="236125"/>
                      <a:pt x="573621" y="236410"/>
                      <a:pt x="577050" y="236792"/>
                    </a:cubicBezTo>
                    <a:cubicBezTo>
                      <a:pt x="578764" y="236982"/>
                      <a:pt x="580479" y="237172"/>
                      <a:pt x="582193" y="237363"/>
                    </a:cubicBezTo>
                    <a:cubicBezTo>
                      <a:pt x="583908" y="237649"/>
                      <a:pt x="585622" y="237839"/>
                      <a:pt x="587337" y="238125"/>
                    </a:cubicBezTo>
                    <a:cubicBezTo>
                      <a:pt x="590766" y="238601"/>
                      <a:pt x="594290" y="239077"/>
                      <a:pt x="597814" y="239649"/>
                    </a:cubicBezTo>
                    <a:cubicBezTo>
                      <a:pt x="601243" y="240316"/>
                      <a:pt x="604767" y="240983"/>
                      <a:pt x="608292" y="241744"/>
                    </a:cubicBezTo>
                    <a:cubicBezTo>
                      <a:pt x="615340" y="243078"/>
                      <a:pt x="622293" y="244983"/>
                      <a:pt x="629437" y="246983"/>
                    </a:cubicBezTo>
                    <a:cubicBezTo>
                      <a:pt x="643629" y="250984"/>
                      <a:pt x="658107" y="255746"/>
                      <a:pt x="672490" y="260413"/>
                    </a:cubicBezTo>
                    <a:cubicBezTo>
                      <a:pt x="701446" y="269748"/>
                      <a:pt x="730593" y="278987"/>
                      <a:pt x="758691" y="284988"/>
                    </a:cubicBezTo>
                    <a:cubicBezTo>
                      <a:pt x="772693" y="288036"/>
                      <a:pt x="786409" y="290227"/>
                      <a:pt x="799554" y="291275"/>
                    </a:cubicBezTo>
                    <a:cubicBezTo>
                      <a:pt x="812698" y="292322"/>
                      <a:pt x="825271" y="292227"/>
                      <a:pt x="836701" y="290608"/>
                    </a:cubicBezTo>
                    <a:cubicBezTo>
                      <a:pt x="839559" y="290227"/>
                      <a:pt x="842321" y="289750"/>
                      <a:pt x="844988" y="289179"/>
                    </a:cubicBezTo>
                    <a:cubicBezTo>
                      <a:pt x="848322" y="293180"/>
                      <a:pt x="851560" y="297275"/>
                      <a:pt x="854513" y="301657"/>
                    </a:cubicBezTo>
                    <a:cubicBezTo>
                      <a:pt x="859275" y="308705"/>
                      <a:pt x="863276" y="316230"/>
                      <a:pt x="866610" y="324040"/>
                    </a:cubicBezTo>
                    <a:cubicBezTo>
                      <a:pt x="868229" y="327850"/>
                      <a:pt x="869753" y="332042"/>
                      <a:pt x="871277" y="336137"/>
                    </a:cubicBezTo>
                    <a:cubicBezTo>
                      <a:pt x="872801" y="340233"/>
                      <a:pt x="874325" y="344234"/>
                      <a:pt x="875849" y="348329"/>
                    </a:cubicBezTo>
                    <a:cubicBezTo>
                      <a:pt x="878802" y="356425"/>
                      <a:pt x="881659" y="364426"/>
                      <a:pt x="884421" y="372427"/>
                    </a:cubicBezTo>
                    <a:cubicBezTo>
                      <a:pt x="887088" y="380429"/>
                      <a:pt x="889851" y="388334"/>
                      <a:pt x="892422" y="396145"/>
                    </a:cubicBezTo>
                    <a:cubicBezTo>
                      <a:pt x="902709" y="427292"/>
                      <a:pt x="910996" y="456914"/>
                      <a:pt x="919188" y="481965"/>
                    </a:cubicBezTo>
                    <a:cubicBezTo>
                      <a:pt x="923188" y="494538"/>
                      <a:pt x="927570" y="505777"/>
                      <a:pt x="931665" y="515684"/>
                    </a:cubicBezTo>
                    <a:cubicBezTo>
                      <a:pt x="935857" y="525494"/>
                      <a:pt x="939952" y="533972"/>
                      <a:pt x="943572" y="540734"/>
                    </a:cubicBezTo>
                    <a:cubicBezTo>
                      <a:pt x="945382" y="544068"/>
                      <a:pt x="947001" y="547116"/>
                      <a:pt x="948429" y="549783"/>
                    </a:cubicBezTo>
                    <a:cubicBezTo>
                      <a:pt x="949953" y="552355"/>
                      <a:pt x="951287" y="554546"/>
                      <a:pt x="952335" y="556260"/>
                    </a:cubicBezTo>
                    <a:cubicBezTo>
                      <a:pt x="954430" y="559784"/>
                      <a:pt x="955573" y="561689"/>
                      <a:pt x="955573" y="561689"/>
                    </a:cubicBezTo>
                    <a:cubicBezTo>
                      <a:pt x="955573" y="561689"/>
                      <a:pt x="954525" y="559784"/>
                      <a:pt x="952525" y="556165"/>
                    </a:cubicBezTo>
                    <a:cubicBezTo>
                      <a:pt x="951478" y="554355"/>
                      <a:pt x="950239" y="552164"/>
                      <a:pt x="948811" y="549593"/>
                    </a:cubicBezTo>
                    <a:cubicBezTo>
                      <a:pt x="947477" y="546926"/>
                      <a:pt x="945953" y="543877"/>
                      <a:pt x="944143" y="540448"/>
                    </a:cubicBezTo>
                    <a:cubicBezTo>
                      <a:pt x="940714" y="533590"/>
                      <a:pt x="936999" y="525113"/>
                      <a:pt x="933094" y="515112"/>
                    </a:cubicBezTo>
                    <a:cubicBezTo>
                      <a:pt x="929379" y="505111"/>
                      <a:pt x="925379" y="493776"/>
                      <a:pt x="921759" y="481108"/>
                    </a:cubicBezTo>
                    <a:cubicBezTo>
                      <a:pt x="914330" y="455962"/>
                      <a:pt x="906900" y="426148"/>
                      <a:pt x="897566" y="394525"/>
                    </a:cubicBezTo>
                    <a:cubicBezTo>
                      <a:pt x="895280" y="386620"/>
                      <a:pt x="892803" y="378619"/>
                      <a:pt x="890327" y="370522"/>
                    </a:cubicBezTo>
                    <a:cubicBezTo>
                      <a:pt x="887755" y="362426"/>
                      <a:pt x="885088" y="354235"/>
                      <a:pt x="882421" y="346043"/>
                    </a:cubicBezTo>
                    <a:cubicBezTo>
                      <a:pt x="880992" y="341947"/>
                      <a:pt x="879659" y="337852"/>
                      <a:pt x="878230" y="333756"/>
                    </a:cubicBezTo>
                    <a:cubicBezTo>
                      <a:pt x="876801" y="329660"/>
                      <a:pt x="875468" y="325564"/>
                      <a:pt x="873849" y="321278"/>
                    </a:cubicBezTo>
                    <a:cubicBezTo>
                      <a:pt x="870610" y="312896"/>
                      <a:pt x="866515" y="304800"/>
                      <a:pt x="861752" y="297085"/>
                    </a:cubicBezTo>
                    <a:cubicBezTo>
                      <a:pt x="859561" y="293560"/>
                      <a:pt x="857085" y="290131"/>
                      <a:pt x="854608" y="286798"/>
                    </a:cubicBezTo>
                    <a:cubicBezTo>
                      <a:pt x="857751" y="285845"/>
                      <a:pt x="860704" y="284797"/>
                      <a:pt x="863466" y="283559"/>
                    </a:cubicBezTo>
                    <a:cubicBezTo>
                      <a:pt x="866515" y="283083"/>
                      <a:pt x="869467" y="282511"/>
                      <a:pt x="872420" y="281750"/>
                    </a:cubicBezTo>
                    <a:cubicBezTo>
                      <a:pt x="879754" y="279844"/>
                      <a:pt x="886612" y="277273"/>
                      <a:pt x="892899" y="273939"/>
                    </a:cubicBezTo>
                    <a:cubicBezTo>
                      <a:pt x="899185" y="270605"/>
                      <a:pt x="904805" y="266795"/>
                      <a:pt x="909853" y="262604"/>
                    </a:cubicBezTo>
                    <a:cubicBezTo>
                      <a:pt x="919950" y="254222"/>
                      <a:pt x="927570" y="244983"/>
                      <a:pt x="933666" y="236506"/>
                    </a:cubicBezTo>
                    <a:cubicBezTo>
                      <a:pt x="939666" y="227933"/>
                      <a:pt x="944143" y="219932"/>
                      <a:pt x="947667" y="213265"/>
                    </a:cubicBezTo>
                    <a:cubicBezTo>
                      <a:pt x="951096" y="206597"/>
                      <a:pt x="953573" y="201168"/>
                      <a:pt x="955097" y="197548"/>
                    </a:cubicBezTo>
                    <a:cubicBezTo>
                      <a:pt x="956716" y="193834"/>
                      <a:pt x="957574" y="191929"/>
                      <a:pt x="957574" y="191929"/>
                    </a:cubicBezTo>
                    <a:cubicBezTo>
                      <a:pt x="957574" y="191929"/>
                      <a:pt x="956621" y="193834"/>
                      <a:pt x="954907" y="197453"/>
                    </a:cubicBezTo>
                    <a:cubicBezTo>
                      <a:pt x="953192" y="201073"/>
                      <a:pt x="950525" y="206311"/>
                      <a:pt x="946810" y="212884"/>
                    </a:cubicBezTo>
                    <a:cubicBezTo>
                      <a:pt x="943095" y="219361"/>
                      <a:pt x="938333" y="227076"/>
                      <a:pt x="932046" y="235363"/>
                    </a:cubicBezTo>
                    <a:cubicBezTo>
                      <a:pt x="925760" y="243554"/>
                      <a:pt x="917854" y="252317"/>
                      <a:pt x="907758" y="260033"/>
                    </a:cubicBezTo>
                    <a:cubicBezTo>
                      <a:pt x="902709" y="263842"/>
                      <a:pt x="897090" y="267367"/>
                      <a:pt x="890994" y="270224"/>
                    </a:cubicBezTo>
                    <a:cubicBezTo>
                      <a:pt x="887088" y="272034"/>
                      <a:pt x="882897" y="273653"/>
                      <a:pt x="878611" y="274892"/>
                    </a:cubicBezTo>
                    <a:cubicBezTo>
                      <a:pt x="881659" y="272605"/>
                      <a:pt x="884421" y="270319"/>
                      <a:pt x="886612" y="268129"/>
                    </a:cubicBezTo>
                    <a:cubicBezTo>
                      <a:pt x="891375" y="263461"/>
                      <a:pt x="894518" y="259271"/>
                      <a:pt x="896518" y="256318"/>
                    </a:cubicBezTo>
                    <a:cubicBezTo>
                      <a:pt x="897566" y="254889"/>
                      <a:pt x="898233" y="253651"/>
                      <a:pt x="898709" y="252889"/>
                    </a:cubicBezTo>
                    <a:cubicBezTo>
                      <a:pt x="899185" y="252127"/>
                      <a:pt x="899471" y="251746"/>
                      <a:pt x="899471" y="251746"/>
                    </a:cubicBezTo>
                    <a:cubicBezTo>
                      <a:pt x="899471" y="251746"/>
                      <a:pt x="899185" y="252127"/>
                      <a:pt x="898709" y="252889"/>
                    </a:cubicBezTo>
                    <a:cubicBezTo>
                      <a:pt x="898137" y="253651"/>
                      <a:pt x="897471" y="254794"/>
                      <a:pt x="896328" y="256222"/>
                    </a:cubicBezTo>
                    <a:cubicBezTo>
                      <a:pt x="894232" y="259080"/>
                      <a:pt x="890899" y="263080"/>
                      <a:pt x="885945" y="267557"/>
                    </a:cubicBezTo>
                    <a:cubicBezTo>
                      <a:pt x="882802" y="270415"/>
                      <a:pt x="878802" y="273367"/>
                      <a:pt x="874134" y="276130"/>
                    </a:cubicBezTo>
                    <a:lnTo>
                      <a:pt x="873944" y="276130"/>
                    </a:lnTo>
                    <a:cubicBezTo>
                      <a:pt x="865753" y="278225"/>
                      <a:pt x="857085" y="279178"/>
                      <a:pt x="848131" y="278987"/>
                    </a:cubicBezTo>
                    <a:lnTo>
                      <a:pt x="848131" y="278987"/>
                    </a:lnTo>
                    <a:cubicBezTo>
                      <a:pt x="841273" y="271081"/>
                      <a:pt x="833844" y="263747"/>
                      <a:pt x="825843" y="257175"/>
                    </a:cubicBezTo>
                    <a:cubicBezTo>
                      <a:pt x="812222" y="245840"/>
                      <a:pt x="797458" y="236601"/>
                      <a:pt x="782599" y="228695"/>
                    </a:cubicBezTo>
                    <a:cubicBezTo>
                      <a:pt x="769931" y="222028"/>
                      <a:pt x="757263" y="216408"/>
                      <a:pt x="744975" y="211646"/>
                    </a:cubicBezTo>
                    <a:cubicBezTo>
                      <a:pt x="748404" y="212598"/>
                      <a:pt x="751833" y="213455"/>
                      <a:pt x="755167" y="214408"/>
                    </a:cubicBezTo>
                    <a:cubicBezTo>
                      <a:pt x="758691" y="215455"/>
                      <a:pt x="762216" y="216598"/>
                      <a:pt x="765740" y="217646"/>
                    </a:cubicBezTo>
                    <a:cubicBezTo>
                      <a:pt x="769264" y="218694"/>
                      <a:pt x="772788" y="219837"/>
                      <a:pt x="776217" y="220885"/>
                    </a:cubicBezTo>
                    <a:cubicBezTo>
                      <a:pt x="779742" y="222028"/>
                      <a:pt x="783266" y="223075"/>
                      <a:pt x="786790" y="224218"/>
                    </a:cubicBezTo>
                    <a:cubicBezTo>
                      <a:pt x="801268" y="228790"/>
                      <a:pt x="815841" y="232219"/>
                      <a:pt x="830700" y="233934"/>
                    </a:cubicBezTo>
                    <a:cubicBezTo>
                      <a:pt x="845464" y="235553"/>
                      <a:pt x="860514" y="235363"/>
                      <a:pt x="874896" y="231743"/>
                    </a:cubicBezTo>
                    <a:cubicBezTo>
                      <a:pt x="882040" y="229934"/>
                      <a:pt x="888993" y="227267"/>
                      <a:pt x="895280" y="223647"/>
                    </a:cubicBezTo>
                    <a:cubicBezTo>
                      <a:pt x="898423" y="221837"/>
                      <a:pt x="901471" y="219837"/>
                      <a:pt x="904233" y="217551"/>
                    </a:cubicBezTo>
                    <a:cubicBezTo>
                      <a:pt x="907091" y="215360"/>
                      <a:pt x="909663" y="212884"/>
                      <a:pt x="912044" y="210217"/>
                    </a:cubicBezTo>
                    <a:cubicBezTo>
                      <a:pt x="921759" y="199739"/>
                      <a:pt x="927474" y="186976"/>
                      <a:pt x="930522" y="174593"/>
                    </a:cubicBezTo>
                    <a:cubicBezTo>
                      <a:pt x="933570" y="162020"/>
                      <a:pt x="934047" y="149638"/>
                      <a:pt x="933190" y="137922"/>
                    </a:cubicBezTo>
                    <a:cubicBezTo>
                      <a:pt x="932237" y="126206"/>
                      <a:pt x="929856" y="115157"/>
                      <a:pt x="926332" y="105061"/>
                    </a:cubicBezTo>
                    <a:cubicBezTo>
                      <a:pt x="924617" y="100013"/>
                      <a:pt x="922521" y="95250"/>
                      <a:pt x="920236" y="90678"/>
                    </a:cubicBezTo>
                    <a:cubicBezTo>
                      <a:pt x="919092" y="88392"/>
                      <a:pt x="917854" y="86201"/>
                      <a:pt x="916521" y="84201"/>
                    </a:cubicBezTo>
                    <a:cubicBezTo>
                      <a:pt x="915282" y="82201"/>
                      <a:pt x="914044" y="80200"/>
                      <a:pt x="912806" y="78200"/>
                    </a:cubicBezTo>
                    <a:cubicBezTo>
                      <a:pt x="910615" y="74295"/>
                      <a:pt x="908615" y="70390"/>
                      <a:pt x="907186" y="66389"/>
                    </a:cubicBezTo>
                    <a:cubicBezTo>
                      <a:pt x="906424" y="64389"/>
                      <a:pt x="905853" y="62389"/>
                      <a:pt x="905281" y="60484"/>
                    </a:cubicBezTo>
                    <a:cubicBezTo>
                      <a:pt x="904995" y="59531"/>
                      <a:pt x="904805" y="58483"/>
                      <a:pt x="904615" y="57531"/>
                    </a:cubicBezTo>
                    <a:cubicBezTo>
                      <a:pt x="904424" y="56579"/>
                      <a:pt x="904138" y="55626"/>
                      <a:pt x="904043" y="54578"/>
                    </a:cubicBezTo>
                    <a:cubicBezTo>
                      <a:pt x="902709" y="46863"/>
                      <a:pt x="903281" y="39529"/>
                      <a:pt x="904995" y="33147"/>
                    </a:cubicBezTo>
                    <a:cubicBezTo>
                      <a:pt x="906710" y="26765"/>
                      <a:pt x="909377" y="21526"/>
                      <a:pt x="912139" y="17240"/>
                    </a:cubicBezTo>
                    <a:cubicBezTo>
                      <a:pt x="914997" y="12954"/>
                      <a:pt x="917854" y="9620"/>
                      <a:pt x="920331" y="7048"/>
                    </a:cubicBezTo>
                    <a:cubicBezTo>
                      <a:pt x="922807" y="4477"/>
                      <a:pt x="924903" y="2762"/>
                      <a:pt x="926427" y="1619"/>
                    </a:cubicBezTo>
                    <a:cubicBezTo>
                      <a:pt x="927855" y="476"/>
                      <a:pt x="928713" y="0"/>
                      <a:pt x="928713" y="0"/>
                    </a:cubicBezTo>
                    <a:cubicBezTo>
                      <a:pt x="928713" y="0"/>
                      <a:pt x="927855" y="476"/>
                      <a:pt x="926427" y="1524"/>
                    </a:cubicBezTo>
                    <a:cubicBezTo>
                      <a:pt x="924903" y="2572"/>
                      <a:pt x="922712" y="4286"/>
                      <a:pt x="920140" y="6667"/>
                    </a:cubicBezTo>
                    <a:cubicBezTo>
                      <a:pt x="917473" y="9144"/>
                      <a:pt x="914425" y="12287"/>
                      <a:pt x="911377" y="16573"/>
                    </a:cubicBezTo>
                    <a:cubicBezTo>
                      <a:pt x="908329" y="20860"/>
                      <a:pt x="905281" y="26098"/>
                      <a:pt x="903281" y="32575"/>
                    </a:cubicBezTo>
                    <a:cubicBezTo>
                      <a:pt x="901281" y="39052"/>
                      <a:pt x="900233" y="46672"/>
                      <a:pt x="901281" y="54959"/>
                    </a:cubicBezTo>
                    <a:cubicBezTo>
                      <a:pt x="901281" y="56007"/>
                      <a:pt x="901566" y="57055"/>
                      <a:pt x="901757" y="58007"/>
                    </a:cubicBezTo>
                    <a:cubicBezTo>
                      <a:pt x="901947" y="59055"/>
                      <a:pt x="902138" y="60103"/>
                      <a:pt x="902328" y="61150"/>
                    </a:cubicBezTo>
                    <a:cubicBezTo>
                      <a:pt x="902900" y="63246"/>
                      <a:pt x="903281" y="65342"/>
                      <a:pt x="904043" y="67437"/>
                    </a:cubicBezTo>
                    <a:cubicBezTo>
                      <a:pt x="905376" y="71723"/>
                      <a:pt x="907282" y="75914"/>
                      <a:pt x="909377" y="80200"/>
                    </a:cubicBezTo>
                    <a:cubicBezTo>
                      <a:pt x="910520" y="82201"/>
                      <a:pt x="911663" y="84296"/>
                      <a:pt x="912806" y="86392"/>
                    </a:cubicBezTo>
                    <a:cubicBezTo>
                      <a:pt x="913949" y="88392"/>
                      <a:pt x="914997" y="90583"/>
                      <a:pt x="916044" y="92773"/>
                    </a:cubicBezTo>
                    <a:cubicBezTo>
                      <a:pt x="918045" y="97155"/>
                      <a:pt x="919759" y="101822"/>
                      <a:pt x="921188" y="106680"/>
                    </a:cubicBezTo>
                    <a:cubicBezTo>
                      <a:pt x="924045" y="116491"/>
                      <a:pt x="925855" y="127063"/>
                      <a:pt x="926236" y="138208"/>
                    </a:cubicBezTo>
                    <a:cubicBezTo>
                      <a:pt x="926617" y="149352"/>
                      <a:pt x="925569" y="160972"/>
                      <a:pt x="922236" y="172307"/>
                    </a:cubicBezTo>
                    <a:cubicBezTo>
                      <a:pt x="918902" y="183547"/>
                      <a:pt x="913282" y="194500"/>
                      <a:pt x="904615" y="202978"/>
                    </a:cubicBezTo>
                    <a:cubicBezTo>
                      <a:pt x="896042" y="211455"/>
                      <a:pt x="884707" y="217265"/>
                      <a:pt x="872134" y="219742"/>
                    </a:cubicBezTo>
                    <a:cubicBezTo>
                      <a:pt x="859561" y="222313"/>
                      <a:pt x="846131" y="221933"/>
                      <a:pt x="832605" y="219742"/>
                    </a:cubicBezTo>
                    <a:cubicBezTo>
                      <a:pt x="819080" y="217551"/>
                      <a:pt x="805459" y="213741"/>
                      <a:pt x="792029" y="208788"/>
                    </a:cubicBezTo>
                    <a:cubicBezTo>
                      <a:pt x="785076" y="206311"/>
                      <a:pt x="778122" y="203740"/>
                      <a:pt x="771074" y="201168"/>
                    </a:cubicBezTo>
                    <a:cubicBezTo>
                      <a:pt x="767550" y="199930"/>
                      <a:pt x="764025" y="198596"/>
                      <a:pt x="760406" y="197358"/>
                    </a:cubicBezTo>
                    <a:cubicBezTo>
                      <a:pt x="756786" y="196120"/>
                      <a:pt x="753167" y="195072"/>
                      <a:pt x="749547" y="193929"/>
                    </a:cubicBezTo>
                    <a:cubicBezTo>
                      <a:pt x="720591" y="184594"/>
                      <a:pt x="690111" y="177070"/>
                      <a:pt x="658679" y="174212"/>
                    </a:cubicBezTo>
                    <a:lnTo>
                      <a:pt x="646868" y="173260"/>
                    </a:lnTo>
                    <a:cubicBezTo>
                      <a:pt x="644868" y="173164"/>
                      <a:pt x="642963" y="172879"/>
                      <a:pt x="640962" y="172879"/>
                    </a:cubicBezTo>
                    <a:lnTo>
                      <a:pt x="635057" y="172879"/>
                    </a:lnTo>
                    <a:cubicBezTo>
                      <a:pt x="635057" y="172879"/>
                      <a:pt x="623151" y="172688"/>
                      <a:pt x="623151" y="172688"/>
                    </a:cubicBezTo>
                    <a:cubicBezTo>
                      <a:pt x="621150" y="172688"/>
                      <a:pt x="619245" y="172784"/>
                      <a:pt x="617245" y="172879"/>
                    </a:cubicBezTo>
                    <a:lnTo>
                      <a:pt x="611340" y="173164"/>
                    </a:lnTo>
                    <a:cubicBezTo>
                      <a:pt x="605720" y="173450"/>
                      <a:pt x="596481" y="174212"/>
                      <a:pt x="590956" y="174879"/>
                    </a:cubicBezTo>
                    <a:lnTo>
                      <a:pt x="587908" y="175260"/>
                    </a:lnTo>
                    <a:lnTo>
                      <a:pt x="582098" y="175927"/>
                    </a:lnTo>
                    <a:cubicBezTo>
                      <a:pt x="580193" y="176117"/>
                      <a:pt x="578288" y="176498"/>
                      <a:pt x="576288" y="176784"/>
                    </a:cubicBezTo>
                    <a:cubicBezTo>
                      <a:pt x="572478" y="177451"/>
                      <a:pt x="568668" y="178022"/>
                      <a:pt x="564762" y="178689"/>
                    </a:cubicBezTo>
                    <a:cubicBezTo>
                      <a:pt x="534282" y="184118"/>
                      <a:pt x="505422" y="192310"/>
                      <a:pt x="477799" y="200120"/>
                    </a:cubicBezTo>
                    <a:cubicBezTo>
                      <a:pt x="464083" y="204025"/>
                      <a:pt x="450558" y="207931"/>
                      <a:pt x="437318" y="211646"/>
                    </a:cubicBezTo>
                    <a:cubicBezTo>
                      <a:pt x="433984" y="212598"/>
                      <a:pt x="430746" y="213550"/>
                      <a:pt x="427412" y="214408"/>
                    </a:cubicBezTo>
                    <a:lnTo>
                      <a:pt x="418077" y="216789"/>
                    </a:lnTo>
                    <a:cubicBezTo>
                      <a:pt x="415029" y="217551"/>
                      <a:pt x="409981" y="218694"/>
                      <a:pt x="406838" y="219361"/>
                    </a:cubicBezTo>
                    <a:cubicBezTo>
                      <a:pt x="404457" y="219932"/>
                      <a:pt x="401980" y="220409"/>
                      <a:pt x="399599" y="220789"/>
                    </a:cubicBezTo>
                    <a:cubicBezTo>
                      <a:pt x="396551" y="221361"/>
                      <a:pt x="393503" y="221837"/>
                      <a:pt x="390455" y="222409"/>
                    </a:cubicBezTo>
                    <a:cubicBezTo>
                      <a:pt x="387407" y="222790"/>
                      <a:pt x="384454" y="223266"/>
                      <a:pt x="381406" y="223647"/>
                    </a:cubicBezTo>
                    <a:cubicBezTo>
                      <a:pt x="378453" y="224123"/>
                      <a:pt x="375405" y="224314"/>
                      <a:pt x="372453" y="224695"/>
                    </a:cubicBezTo>
                    <a:cubicBezTo>
                      <a:pt x="369500" y="224980"/>
                      <a:pt x="366547" y="225361"/>
                      <a:pt x="363690" y="225457"/>
                    </a:cubicBezTo>
                    <a:cubicBezTo>
                      <a:pt x="352069" y="226409"/>
                      <a:pt x="340734" y="226504"/>
                      <a:pt x="329971" y="226219"/>
                    </a:cubicBezTo>
                    <a:cubicBezTo>
                      <a:pt x="324542" y="226123"/>
                      <a:pt x="319303" y="225742"/>
                      <a:pt x="314160" y="225361"/>
                    </a:cubicBezTo>
                    <a:cubicBezTo>
                      <a:pt x="309016" y="224885"/>
                      <a:pt x="303968" y="224504"/>
                      <a:pt x="299110" y="223838"/>
                    </a:cubicBezTo>
                    <a:cubicBezTo>
                      <a:pt x="289299" y="222599"/>
                      <a:pt x="280155" y="221075"/>
                      <a:pt x="271583" y="219265"/>
                    </a:cubicBezTo>
                    <a:cubicBezTo>
                      <a:pt x="263011" y="217456"/>
                      <a:pt x="255009" y="215455"/>
                      <a:pt x="247770" y="213360"/>
                    </a:cubicBezTo>
                    <a:cubicBezTo>
                      <a:pt x="240531" y="211264"/>
                      <a:pt x="233864" y="209169"/>
                      <a:pt x="227958" y="207073"/>
                    </a:cubicBezTo>
                    <a:cubicBezTo>
                      <a:pt x="227673" y="206978"/>
                      <a:pt x="227387" y="206883"/>
                      <a:pt x="227196" y="206788"/>
                    </a:cubicBezTo>
                    <a:cubicBezTo>
                      <a:pt x="226053" y="206407"/>
                      <a:pt x="225101" y="205550"/>
                      <a:pt x="224529" y="204406"/>
                    </a:cubicBezTo>
                    <a:cubicBezTo>
                      <a:pt x="214528" y="184118"/>
                      <a:pt x="195478" y="168021"/>
                      <a:pt x="171190" y="161354"/>
                    </a:cubicBezTo>
                    <a:cubicBezTo>
                      <a:pt x="141757" y="153257"/>
                      <a:pt x="111849" y="161830"/>
                      <a:pt x="91941" y="181165"/>
                    </a:cubicBezTo>
                    <a:cubicBezTo>
                      <a:pt x="90894" y="182118"/>
                      <a:pt x="89465" y="182594"/>
                      <a:pt x="88131" y="182213"/>
                    </a:cubicBezTo>
                    <a:lnTo>
                      <a:pt x="39078" y="168783"/>
                    </a:lnTo>
                    <a:cubicBezTo>
                      <a:pt x="22599" y="164306"/>
                      <a:pt x="5550" y="173926"/>
                      <a:pt x="1073" y="190500"/>
                    </a:cubicBezTo>
                    <a:lnTo>
                      <a:pt x="1073" y="190500"/>
                    </a:lnTo>
                    <a:cubicBezTo>
                      <a:pt x="-3309" y="206788"/>
                      <a:pt x="6121" y="223361"/>
                      <a:pt x="22218" y="227838"/>
                    </a:cubicBezTo>
                    <a:lnTo>
                      <a:pt x="66891" y="240030"/>
                    </a:lnTo>
                    <a:cubicBezTo>
                      <a:pt x="68605" y="240506"/>
                      <a:pt x="69843" y="241935"/>
                      <a:pt x="70129" y="243745"/>
                    </a:cubicBezTo>
                    <a:cubicBezTo>
                      <a:pt x="74511" y="274034"/>
                      <a:pt x="97561" y="300990"/>
                      <a:pt x="130518" y="310039"/>
                    </a:cubicBezTo>
                    <a:cubicBezTo>
                      <a:pt x="142805" y="313372"/>
                      <a:pt x="155283" y="313944"/>
                      <a:pt x="166903" y="311944"/>
                    </a:cubicBezTo>
                    <a:cubicBezTo>
                      <a:pt x="168618" y="311658"/>
                      <a:pt x="170332" y="312230"/>
                      <a:pt x="171380" y="313658"/>
                    </a:cubicBezTo>
                    <a:cubicBezTo>
                      <a:pt x="174237" y="317563"/>
                      <a:pt x="177190" y="322040"/>
                      <a:pt x="180048" y="327088"/>
                    </a:cubicBezTo>
                    <a:cubicBezTo>
                      <a:pt x="187572" y="340233"/>
                      <a:pt x="194907" y="357568"/>
                      <a:pt x="198526" y="378809"/>
                    </a:cubicBezTo>
                    <a:cubicBezTo>
                      <a:pt x="199955" y="387191"/>
                      <a:pt x="200812" y="396050"/>
                      <a:pt x="200907" y="405479"/>
                    </a:cubicBezTo>
                    <a:cubicBezTo>
                      <a:pt x="201193" y="433864"/>
                      <a:pt x="219195" y="458914"/>
                      <a:pt x="246342" y="467201"/>
                    </a:cubicBezTo>
                    <a:lnTo>
                      <a:pt x="246342" y="467201"/>
                    </a:lnTo>
                    <a:close/>
                    <a:moveTo>
                      <a:pt x="616674" y="197167"/>
                    </a:moveTo>
                    <a:cubicBezTo>
                      <a:pt x="620579" y="197548"/>
                      <a:pt x="625818" y="198025"/>
                      <a:pt x="632390" y="198787"/>
                    </a:cubicBezTo>
                    <a:cubicBezTo>
                      <a:pt x="647344" y="200596"/>
                      <a:pt x="668871" y="203835"/>
                      <a:pt x="694112" y="209836"/>
                    </a:cubicBezTo>
                    <a:cubicBezTo>
                      <a:pt x="706685" y="212884"/>
                      <a:pt x="720306" y="216598"/>
                      <a:pt x="734403" y="221266"/>
                    </a:cubicBezTo>
                    <a:cubicBezTo>
                      <a:pt x="748500" y="226028"/>
                      <a:pt x="763073" y="231743"/>
                      <a:pt x="777551" y="238792"/>
                    </a:cubicBezTo>
                    <a:cubicBezTo>
                      <a:pt x="792029" y="245935"/>
                      <a:pt x="806412" y="254413"/>
                      <a:pt x="819747" y="264700"/>
                    </a:cubicBezTo>
                    <a:cubicBezTo>
                      <a:pt x="824890" y="268700"/>
                      <a:pt x="829843" y="272986"/>
                      <a:pt x="834606" y="277559"/>
                    </a:cubicBezTo>
                    <a:cubicBezTo>
                      <a:pt x="831843" y="277177"/>
                      <a:pt x="829176" y="276796"/>
                      <a:pt x="826414" y="276320"/>
                    </a:cubicBezTo>
                    <a:cubicBezTo>
                      <a:pt x="810888" y="273463"/>
                      <a:pt x="795267" y="268319"/>
                      <a:pt x="779742" y="262223"/>
                    </a:cubicBezTo>
                    <a:cubicBezTo>
                      <a:pt x="764216" y="256032"/>
                      <a:pt x="748690" y="248888"/>
                      <a:pt x="733260" y="241649"/>
                    </a:cubicBezTo>
                    <a:cubicBezTo>
                      <a:pt x="717734" y="234315"/>
                      <a:pt x="702208" y="226981"/>
                      <a:pt x="686587" y="220218"/>
                    </a:cubicBezTo>
                    <a:cubicBezTo>
                      <a:pt x="678777" y="216884"/>
                      <a:pt x="670871" y="213646"/>
                      <a:pt x="662965" y="210693"/>
                    </a:cubicBezTo>
                    <a:cubicBezTo>
                      <a:pt x="659060" y="209169"/>
                      <a:pt x="654964" y="207931"/>
                      <a:pt x="651059" y="206502"/>
                    </a:cubicBezTo>
                    <a:cubicBezTo>
                      <a:pt x="647058" y="205264"/>
                      <a:pt x="643153" y="204025"/>
                      <a:pt x="639153" y="202883"/>
                    </a:cubicBezTo>
                    <a:cubicBezTo>
                      <a:pt x="631247" y="200692"/>
                      <a:pt x="623436" y="198787"/>
                      <a:pt x="615721" y="197263"/>
                    </a:cubicBezTo>
                    <a:lnTo>
                      <a:pt x="616769" y="197263"/>
                    </a:lnTo>
                    <a:close/>
                    <a:moveTo>
                      <a:pt x="836415" y="287274"/>
                    </a:moveTo>
                    <a:cubicBezTo>
                      <a:pt x="825176" y="288322"/>
                      <a:pt x="812984" y="288036"/>
                      <a:pt x="800125" y="286417"/>
                    </a:cubicBezTo>
                    <a:cubicBezTo>
                      <a:pt x="787266" y="284893"/>
                      <a:pt x="773932" y="282130"/>
                      <a:pt x="760215" y="278511"/>
                    </a:cubicBezTo>
                    <a:cubicBezTo>
                      <a:pt x="732783" y="271463"/>
                      <a:pt x="704304" y="261175"/>
                      <a:pt x="675919" y="250603"/>
                    </a:cubicBezTo>
                    <a:cubicBezTo>
                      <a:pt x="661632" y="245364"/>
                      <a:pt x="647440" y="240030"/>
                      <a:pt x="633057" y="235267"/>
                    </a:cubicBezTo>
                    <a:cubicBezTo>
                      <a:pt x="625913" y="232886"/>
                      <a:pt x="618674" y="230600"/>
                      <a:pt x="611340" y="228886"/>
                    </a:cubicBezTo>
                    <a:cubicBezTo>
                      <a:pt x="607720" y="228029"/>
                      <a:pt x="604101" y="227171"/>
                      <a:pt x="600481" y="226314"/>
                    </a:cubicBezTo>
                    <a:cubicBezTo>
                      <a:pt x="596862" y="225552"/>
                      <a:pt x="593242" y="224885"/>
                      <a:pt x="589718" y="224218"/>
                    </a:cubicBezTo>
                    <a:cubicBezTo>
                      <a:pt x="587908" y="223838"/>
                      <a:pt x="586194" y="223552"/>
                      <a:pt x="584384" y="223171"/>
                    </a:cubicBezTo>
                    <a:cubicBezTo>
                      <a:pt x="582574" y="222885"/>
                      <a:pt x="580860" y="222599"/>
                      <a:pt x="579050" y="222409"/>
                    </a:cubicBezTo>
                    <a:cubicBezTo>
                      <a:pt x="575526" y="221933"/>
                      <a:pt x="572001" y="221361"/>
                      <a:pt x="568572" y="220885"/>
                    </a:cubicBezTo>
                    <a:cubicBezTo>
                      <a:pt x="565143" y="220504"/>
                      <a:pt x="561715" y="220123"/>
                      <a:pt x="558286" y="219742"/>
                    </a:cubicBezTo>
                    <a:cubicBezTo>
                      <a:pt x="556571" y="219551"/>
                      <a:pt x="554952" y="219361"/>
                      <a:pt x="553237" y="219170"/>
                    </a:cubicBezTo>
                    <a:cubicBezTo>
                      <a:pt x="551523" y="219075"/>
                      <a:pt x="549903" y="218884"/>
                      <a:pt x="548284" y="218789"/>
                    </a:cubicBezTo>
                    <a:cubicBezTo>
                      <a:pt x="544950" y="218504"/>
                      <a:pt x="541712" y="218218"/>
                      <a:pt x="538474" y="218027"/>
                    </a:cubicBezTo>
                    <a:cubicBezTo>
                      <a:pt x="535235" y="217837"/>
                      <a:pt x="532092" y="217646"/>
                      <a:pt x="529044" y="217456"/>
                    </a:cubicBezTo>
                    <a:cubicBezTo>
                      <a:pt x="527139" y="217360"/>
                      <a:pt x="525234" y="217265"/>
                      <a:pt x="523424" y="217170"/>
                    </a:cubicBezTo>
                    <a:cubicBezTo>
                      <a:pt x="531615" y="214598"/>
                      <a:pt x="539902" y="212122"/>
                      <a:pt x="548284" y="209836"/>
                    </a:cubicBezTo>
                    <a:cubicBezTo>
                      <a:pt x="549141" y="209836"/>
                      <a:pt x="549903" y="209740"/>
                      <a:pt x="550761" y="209645"/>
                    </a:cubicBezTo>
                    <a:cubicBezTo>
                      <a:pt x="563143" y="208788"/>
                      <a:pt x="576669" y="208693"/>
                      <a:pt x="590956" y="209836"/>
                    </a:cubicBezTo>
                    <a:cubicBezTo>
                      <a:pt x="605244" y="210979"/>
                      <a:pt x="620198" y="213265"/>
                      <a:pt x="635438" y="216979"/>
                    </a:cubicBezTo>
                    <a:cubicBezTo>
                      <a:pt x="639248" y="217932"/>
                      <a:pt x="643058" y="218980"/>
                      <a:pt x="646868" y="220027"/>
                    </a:cubicBezTo>
                    <a:cubicBezTo>
                      <a:pt x="650678" y="221171"/>
                      <a:pt x="654583" y="222313"/>
                      <a:pt x="658393" y="223552"/>
                    </a:cubicBezTo>
                    <a:cubicBezTo>
                      <a:pt x="666204" y="226123"/>
                      <a:pt x="673824" y="228886"/>
                      <a:pt x="681634" y="231934"/>
                    </a:cubicBezTo>
                    <a:cubicBezTo>
                      <a:pt x="697255" y="237934"/>
                      <a:pt x="712971" y="244697"/>
                      <a:pt x="728688" y="251365"/>
                    </a:cubicBezTo>
                    <a:cubicBezTo>
                      <a:pt x="744499" y="258032"/>
                      <a:pt x="760406" y="264700"/>
                      <a:pt x="776503" y="270319"/>
                    </a:cubicBezTo>
                    <a:cubicBezTo>
                      <a:pt x="792600" y="275939"/>
                      <a:pt x="808888" y="280606"/>
                      <a:pt x="825081" y="282988"/>
                    </a:cubicBezTo>
                    <a:cubicBezTo>
                      <a:pt x="830415" y="283750"/>
                      <a:pt x="835749" y="284226"/>
                      <a:pt x="841083" y="284417"/>
                    </a:cubicBezTo>
                    <a:cubicBezTo>
                      <a:pt x="841654" y="285083"/>
                      <a:pt x="842321" y="285750"/>
                      <a:pt x="842892" y="286321"/>
                    </a:cubicBezTo>
                    <a:cubicBezTo>
                      <a:pt x="840702" y="286607"/>
                      <a:pt x="838606" y="286893"/>
                      <a:pt x="836320" y="287179"/>
                    </a:cubicBezTo>
                    <a:close/>
                    <a:moveTo>
                      <a:pt x="852989" y="284417"/>
                    </a:moveTo>
                    <a:cubicBezTo>
                      <a:pt x="852989" y="284417"/>
                      <a:pt x="852989" y="284417"/>
                      <a:pt x="852989" y="284417"/>
                    </a:cubicBezTo>
                    <a:cubicBezTo>
                      <a:pt x="853084" y="284417"/>
                      <a:pt x="853275" y="284417"/>
                      <a:pt x="853370" y="284417"/>
                    </a:cubicBezTo>
                    <a:cubicBezTo>
                      <a:pt x="853275" y="284417"/>
                      <a:pt x="853179" y="284417"/>
                      <a:pt x="853084" y="28441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00C9">
                      <a:lumMod val="60000"/>
                      <a:lumOff val="40000"/>
                    </a:srgbClr>
                  </a:gs>
                  <a:gs pos="100000">
                    <a:srgbClr val="0000C9">
                      <a:lumMod val="40000"/>
                      <a:lumOff val="60000"/>
                    </a:srgbClr>
                  </a:gs>
                </a:gsLst>
                <a:lin ang="6306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grpSp>
            <p:nvGrpSpPr>
              <p:cNvPr id="1114" name="Graphic 136">
                <a:extLst>
                  <a:ext uri="{FF2B5EF4-FFF2-40B4-BE49-F238E27FC236}">
                    <a16:creationId xmlns:a16="http://schemas.microsoft.com/office/drawing/2014/main" id="{88C75459-E89F-A251-3635-CE7981154AC6}"/>
                  </a:ext>
                </a:extLst>
              </p:cNvPr>
              <p:cNvGrpSpPr/>
              <p:nvPr/>
            </p:nvGrpSpPr>
            <p:grpSpPr>
              <a:xfrm>
                <a:off x="6763712" y="4104221"/>
                <a:ext cx="535942" cy="266730"/>
                <a:chOff x="3408711" y="2327052"/>
                <a:chExt cx="2331338" cy="1160252"/>
              </a:xfrm>
              <a:noFill/>
            </p:grpSpPr>
            <p:sp>
              <p:nvSpPr>
                <p:cNvPr id="1115" name="Freeform: Shape 1114">
                  <a:extLst>
                    <a:ext uri="{FF2B5EF4-FFF2-40B4-BE49-F238E27FC236}">
                      <a16:creationId xmlns:a16="http://schemas.microsoft.com/office/drawing/2014/main" id="{ECEBD743-B868-DDFF-A3D9-324F38A9D022}"/>
                    </a:ext>
                  </a:extLst>
                </p:cNvPr>
                <p:cNvSpPr/>
                <p:nvPr/>
              </p:nvSpPr>
              <p:spPr>
                <a:xfrm>
                  <a:off x="5434774" y="2681192"/>
                  <a:ext cx="152492" cy="65770"/>
                </a:xfrm>
                <a:custGeom>
                  <a:avLst/>
                  <a:gdLst>
                    <a:gd name="connsiteX0" fmla="*/ 152019 w 152492"/>
                    <a:gd name="connsiteY0" fmla="*/ 0 h 65770"/>
                    <a:gd name="connsiteX1" fmla="*/ 0 w 152492"/>
                    <a:gd name="connsiteY1" fmla="*/ 61436 h 65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2492" h="65770">
                      <a:moveTo>
                        <a:pt x="152019" y="0"/>
                      </a:moveTo>
                      <a:cubicBezTo>
                        <a:pt x="152019" y="0"/>
                        <a:pt x="168974" y="85725"/>
                        <a:pt x="0" y="61436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16" name="Freeform: Shape 1115">
                  <a:extLst>
                    <a:ext uri="{FF2B5EF4-FFF2-40B4-BE49-F238E27FC236}">
                      <a16:creationId xmlns:a16="http://schemas.microsoft.com/office/drawing/2014/main" id="{5C56D72D-A808-7E33-5F81-DF7531106359}"/>
                    </a:ext>
                  </a:extLst>
                </p:cNvPr>
                <p:cNvSpPr/>
                <p:nvPr/>
              </p:nvSpPr>
              <p:spPr>
                <a:xfrm>
                  <a:off x="5451061" y="2575941"/>
                  <a:ext cx="12762" cy="57626"/>
                </a:xfrm>
                <a:custGeom>
                  <a:avLst/>
                  <a:gdLst>
                    <a:gd name="connsiteX0" fmla="*/ 5620 w 12762"/>
                    <a:gd name="connsiteY0" fmla="*/ 0 h 57626"/>
                    <a:gd name="connsiteX1" fmla="*/ 0 w 12762"/>
                    <a:gd name="connsiteY1" fmla="*/ 57626 h 5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762" h="57626">
                      <a:moveTo>
                        <a:pt x="5620" y="0"/>
                      </a:moveTo>
                      <a:cubicBezTo>
                        <a:pt x="5620" y="0"/>
                        <a:pt x="24956" y="47149"/>
                        <a:pt x="0" y="57626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17" name="Freeform: Shape 1116">
                  <a:extLst>
                    <a:ext uri="{FF2B5EF4-FFF2-40B4-BE49-F238E27FC236}">
                      <a16:creationId xmlns:a16="http://schemas.microsoft.com/office/drawing/2014/main" id="{C4FFE64C-3CBB-C59F-9937-8CDB7FB3D818}"/>
                    </a:ext>
                  </a:extLst>
                </p:cNvPr>
                <p:cNvSpPr/>
                <p:nvPr/>
              </p:nvSpPr>
              <p:spPr>
                <a:xfrm>
                  <a:off x="5308758" y="2484786"/>
                  <a:ext cx="11894" cy="72580"/>
                </a:xfrm>
                <a:custGeom>
                  <a:avLst/>
                  <a:gdLst>
                    <a:gd name="connsiteX0" fmla="*/ 0 w 11894"/>
                    <a:gd name="connsiteY0" fmla="*/ 0 h 72580"/>
                    <a:gd name="connsiteX1" fmla="*/ 5524 w 11894"/>
                    <a:gd name="connsiteY1" fmla="*/ 72580 h 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894" h="72580">
                      <a:moveTo>
                        <a:pt x="0" y="0"/>
                      </a:moveTo>
                      <a:cubicBezTo>
                        <a:pt x="0" y="0"/>
                        <a:pt x="22574" y="40576"/>
                        <a:pt x="5524" y="7258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18" name="Freeform: Shape 1117">
                  <a:extLst>
                    <a:ext uri="{FF2B5EF4-FFF2-40B4-BE49-F238E27FC236}">
                      <a16:creationId xmlns:a16="http://schemas.microsoft.com/office/drawing/2014/main" id="{A2426604-3A71-92C1-3F5E-E00BD99380DE}"/>
                    </a:ext>
                  </a:extLst>
                </p:cNvPr>
                <p:cNvSpPr/>
                <p:nvPr/>
              </p:nvSpPr>
              <p:spPr>
                <a:xfrm>
                  <a:off x="5004720" y="2396013"/>
                  <a:ext cx="111823" cy="72294"/>
                </a:xfrm>
                <a:custGeom>
                  <a:avLst/>
                  <a:gdLst>
                    <a:gd name="connsiteX0" fmla="*/ 111824 w 111823"/>
                    <a:gd name="connsiteY0" fmla="*/ 0 h 72294"/>
                    <a:gd name="connsiteX1" fmla="*/ 0 w 111823"/>
                    <a:gd name="connsiteY1" fmla="*/ 72295 h 72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1823" h="72294">
                      <a:moveTo>
                        <a:pt x="111824" y="0"/>
                      </a:moveTo>
                      <a:cubicBezTo>
                        <a:pt x="111824" y="0"/>
                        <a:pt x="20003" y="10763"/>
                        <a:pt x="0" y="7229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19" name="Freeform: Shape 1118">
                  <a:extLst>
                    <a:ext uri="{FF2B5EF4-FFF2-40B4-BE49-F238E27FC236}">
                      <a16:creationId xmlns:a16="http://schemas.microsoft.com/office/drawing/2014/main" id="{BA0C6468-3BA6-4271-9B34-CC6210BE5801}"/>
                    </a:ext>
                  </a:extLst>
                </p:cNvPr>
                <p:cNvSpPr/>
                <p:nvPr/>
              </p:nvSpPr>
              <p:spPr>
                <a:xfrm>
                  <a:off x="4825174" y="2344292"/>
                  <a:ext cx="66865" cy="208216"/>
                </a:xfrm>
                <a:custGeom>
                  <a:avLst/>
                  <a:gdLst>
                    <a:gd name="connsiteX0" fmla="*/ 0 w 66865"/>
                    <a:gd name="connsiteY0" fmla="*/ 0 h 208216"/>
                    <a:gd name="connsiteX1" fmla="*/ 18574 w 66865"/>
                    <a:gd name="connsiteY1" fmla="*/ 100394 h 208216"/>
                    <a:gd name="connsiteX2" fmla="*/ 66866 w 66865"/>
                    <a:gd name="connsiteY2" fmla="*/ 208217 h 2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865" h="208216">
                      <a:moveTo>
                        <a:pt x="0" y="0"/>
                      </a:moveTo>
                      <a:cubicBezTo>
                        <a:pt x="0" y="0"/>
                        <a:pt x="33242" y="44482"/>
                        <a:pt x="18574" y="100394"/>
                      </a:cubicBezTo>
                      <a:cubicBezTo>
                        <a:pt x="4000" y="156305"/>
                        <a:pt x="66866" y="208217"/>
                        <a:pt x="66866" y="20821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20" name="Freeform: Shape 1119">
                  <a:extLst>
                    <a:ext uri="{FF2B5EF4-FFF2-40B4-BE49-F238E27FC236}">
                      <a16:creationId xmlns:a16="http://schemas.microsoft.com/office/drawing/2014/main" id="{670998E1-FAC0-E087-6DAD-A43FA283AB71}"/>
                    </a:ext>
                  </a:extLst>
                </p:cNvPr>
                <p:cNvSpPr/>
                <p:nvPr/>
              </p:nvSpPr>
              <p:spPr>
                <a:xfrm>
                  <a:off x="4475797" y="2327052"/>
                  <a:ext cx="261842" cy="330443"/>
                </a:xfrm>
                <a:custGeom>
                  <a:avLst/>
                  <a:gdLst>
                    <a:gd name="connsiteX0" fmla="*/ 0 w 261842"/>
                    <a:gd name="connsiteY0" fmla="*/ 0 h 330443"/>
                    <a:gd name="connsiteX1" fmla="*/ 181356 w 261842"/>
                    <a:gd name="connsiteY1" fmla="*/ 166116 h 330443"/>
                    <a:gd name="connsiteX2" fmla="*/ 261842 w 261842"/>
                    <a:gd name="connsiteY2" fmla="*/ 330422 h 330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842" h="330443">
                      <a:moveTo>
                        <a:pt x="0" y="0"/>
                      </a:moveTo>
                      <a:cubicBezTo>
                        <a:pt x="0" y="0"/>
                        <a:pt x="174784" y="10287"/>
                        <a:pt x="181356" y="166116"/>
                      </a:cubicBezTo>
                      <a:cubicBezTo>
                        <a:pt x="174593" y="278130"/>
                        <a:pt x="142303" y="331661"/>
                        <a:pt x="261842" y="330422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21" name="Freeform: Shape 1120">
                  <a:extLst>
                    <a:ext uri="{FF2B5EF4-FFF2-40B4-BE49-F238E27FC236}">
                      <a16:creationId xmlns:a16="http://schemas.microsoft.com/office/drawing/2014/main" id="{56BAD961-9D20-17E6-A040-67F9B497F223}"/>
                    </a:ext>
                  </a:extLst>
                </p:cNvPr>
                <p:cNvSpPr/>
                <p:nvPr/>
              </p:nvSpPr>
              <p:spPr>
                <a:xfrm>
                  <a:off x="4303516" y="2393537"/>
                  <a:ext cx="62933" cy="156210"/>
                </a:xfrm>
                <a:custGeom>
                  <a:avLst/>
                  <a:gdLst>
                    <a:gd name="connsiteX0" fmla="*/ 19500 w 62933"/>
                    <a:gd name="connsiteY0" fmla="*/ 0 h 156210"/>
                    <a:gd name="connsiteX1" fmla="*/ 62934 w 62933"/>
                    <a:gd name="connsiteY1" fmla="*/ 156210 h 15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2933" h="156210">
                      <a:moveTo>
                        <a:pt x="19500" y="0"/>
                      </a:moveTo>
                      <a:cubicBezTo>
                        <a:pt x="19500" y="0"/>
                        <a:pt x="-45937" y="92297"/>
                        <a:pt x="62934" y="15621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22" name="Freeform: Shape 1121">
                  <a:extLst>
                    <a:ext uri="{FF2B5EF4-FFF2-40B4-BE49-F238E27FC236}">
                      <a16:creationId xmlns:a16="http://schemas.microsoft.com/office/drawing/2014/main" id="{4A83E1B3-817B-2560-C3CD-657E6BB6A9B1}"/>
                    </a:ext>
                  </a:extLst>
                </p:cNvPr>
                <p:cNvSpPr/>
                <p:nvPr/>
              </p:nvSpPr>
              <p:spPr>
                <a:xfrm>
                  <a:off x="4031733" y="2499550"/>
                  <a:ext cx="24773" cy="57816"/>
                </a:xfrm>
                <a:custGeom>
                  <a:avLst/>
                  <a:gdLst>
                    <a:gd name="connsiteX0" fmla="*/ 24773 w 24773"/>
                    <a:gd name="connsiteY0" fmla="*/ 0 h 57816"/>
                    <a:gd name="connsiteX1" fmla="*/ 2199 w 24773"/>
                    <a:gd name="connsiteY1" fmla="*/ 57817 h 57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4773" h="57816">
                      <a:moveTo>
                        <a:pt x="24773" y="0"/>
                      </a:moveTo>
                      <a:cubicBezTo>
                        <a:pt x="24773" y="0"/>
                        <a:pt x="-8755" y="25813"/>
                        <a:pt x="2199" y="5781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23" name="Freeform: Shape 1122">
                  <a:extLst>
                    <a:ext uri="{FF2B5EF4-FFF2-40B4-BE49-F238E27FC236}">
                      <a16:creationId xmlns:a16="http://schemas.microsoft.com/office/drawing/2014/main" id="{39A503BA-8B95-BF2F-BDAB-839CE7420432}"/>
                    </a:ext>
                  </a:extLst>
                </p:cNvPr>
                <p:cNvSpPr/>
                <p:nvPr/>
              </p:nvSpPr>
              <p:spPr>
                <a:xfrm>
                  <a:off x="3894200" y="2610421"/>
                  <a:ext cx="39894" cy="101536"/>
                </a:xfrm>
                <a:custGeom>
                  <a:avLst/>
                  <a:gdLst>
                    <a:gd name="connsiteX0" fmla="*/ 0 w 39894"/>
                    <a:gd name="connsiteY0" fmla="*/ 0 h 101536"/>
                    <a:gd name="connsiteX1" fmla="*/ 30290 w 39894"/>
                    <a:gd name="connsiteY1" fmla="*/ 55531 h 101536"/>
                    <a:gd name="connsiteX2" fmla="*/ 12954 w 39894"/>
                    <a:gd name="connsiteY2" fmla="*/ 101537 h 101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894" h="101536">
                      <a:moveTo>
                        <a:pt x="0" y="0"/>
                      </a:moveTo>
                      <a:cubicBezTo>
                        <a:pt x="0" y="0"/>
                        <a:pt x="1143" y="34862"/>
                        <a:pt x="30290" y="55531"/>
                      </a:cubicBezTo>
                      <a:cubicBezTo>
                        <a:pt x="59436" y="76200"/>
                        <a:pt x="12954" y="101537"/>
                        <a:pt x="12954" y="10153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24" name="Freeform: Shape 1123">
                  <a:extLst>
                    <a:ext uri="{FF2B5EF4-FFF2-40B4-BE49-F238E27FC236}">
                      <a16:creationId xmlns:a16="http://schemas.microsoft.com/office/drawing/2014/main" id="{0BB65872-2491-E010-1156-0C0A819966CD}"/>
                    </a:ext>
                  </a:extLst>
                </p:cNvPr>
                <p:cNvSpPr/>
                <p:nvPr/>
              </p:nvSpPr>
              <p:spPr>
                <a:xfrm>
                  <a:off x="3658170" y="2817494"/>
                  <a:ext cx="39612" cy="140874"/>
                </a:xfrm>
                <a:custGeom>
                  <a:avLst/>
                  <a:gdLst>
                    <a:gd name="connsiteX0" fmla="*/ 21622 w 39612"/>
                    <a:gd name="connsiteY0" fmla="*/ 0 h 140874"/>
                    <a:gd name="connsiteX1" fmla="*/ 37719 w 39612"/>
                    <a:gd name="connsiteY1" fmla="*/ 94107 h 140874"/>
                    <a:gd name="connsiteX2" fmla="*/ 0 w 39612"/>
                    <a:gd name="connsiteY2" fmla="*/ 140875 h 140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612" h="140874">
                      <a:moveTo>
                        <a:pt x="21622" y="0"/>
                      </a:moveTo>
                      <a:cubicBezTo>
                        <a:pt x="21622" y="0"/>
                        <a:pt x="25622" y="55245"/>
                        <a:pt x="37719" y="94107"/>
                      </a:cubicBezTo>
                      <a:cubicBezTo>
                        <a:pt x="49816" y="132969"/>
                        <a:pt x="0" y="140875"/>
                        <a:pt x="0" y="14087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25" name="Freeform: Shape 1124">
                  <a:extLst>
                    <a:ext uri="{FF2B5EF4-FFF2-40B4-BE49-F238E27FC236}">
                      <a16:creationId xmlns:a16="http://schemas.microsoft.com/office/drawing/2014/main" id="{7821DC43-4AB9-B61A-F64A-81F4FE0297AB}"/>
                    </a:ext>
                  </a:extLst>
                </p:cNvPr>
                <p:cNvSpPr/>
                <p:nvPr/>
              </p:nvSpPr>
              <p:spPr>
                <a:xfrm>
                  <a:off x="3536822" y="3021996"/>
                  <a:ext cx="54673" cy="104775"/>
                </a:xfrm>
                <a:custGeom>
                  <a:avLst/>
                  <a:gdLst>
                    <a:gd name="connsiteX0" fmla="*/ 0 w 54673"/>
                    <a:gd name="connsiteY0" fmla="*/ 0 h 104775"/>
                    <a:gd name="connsiteX1" fmla="*/ 54673 w 54673"/>
                    <a:gd name="connsiteY1" fmla="*/ 10477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673" h="104775">
                      <a:moveTo>
                        <a:pt x="0" y="0"/>
                      </a:moveTo>
                      <a:cubicBezTo>
                        <a:pt x="0" y="0"/>
                        <a:pt x="1333" y="57341"/>
                        <a:pt x="54673" y="10477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26" name="Freeform: Shape 1125">
                  <a:extLst>
                    <a:ext uri="{FF2B5EF4-FFF2-40B4-BE49-F238E27FC236}">
                      <a16:creationId xmlns:a16="http://schemas.microsoft.com/office/drawing/2014/main" id="{93792629-2DA0-90F7-BE73-2F1BAD851626}"/>
                    </a:ext>
                  </a:extLst>
                </p:cNvPr>
                <p:cNvSpPr/>
                <p:nvPr/>
              </p:nvSpPr>
              <p:spPr>
                <a:xfrm>
                  <a:off x="3408711" y="3435191"/>
                  <a:ext cx="132778" cy="52113"/>
                </a:xfrm>
                <a:custGeom>
                  <a:avLst/>
                  <a:gdLst>
                    <a:gd name="connsiteX0" fmla="*/ 0 w 132778"/>
                    <a:gd name="connsiteY0" fmla="*/ 30385 h 52113"/>
                    <a:gd name="connsiteX1" fmla="*/ 132779 w 132778"/>
                    <a:gd name="connsiteY1" fmla="*/ 0 h 52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2778" h="52113">
                      <a:moveTo>
                        <a:pt x="0" y="30385"/>
                      </a:moveTo>
                      <a:cubicBezTo>
                        <a:pt x="0" y="30385"/>
                        <a:pt x="42767" y="95631"/>
                        <a:pt x="132779" y="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27" name="Freeform: Shape 1126">
                  <a:extLst>
                    <a:ext uri="{FF2B5EF4-FFF2-40B4-BE49-F238E27FC236}">
                      <a16:creationId xmlns:a16="http://schemas.microsoft.com/office/drawing/2014/main" id="{0616F46B-4431-8DC8-5834-4DC7B2387FD2}"/>
                    </a:ext>
                  </a:extLst>
                </p:cNvPr>
                <p:cNvSpPr/>
                <p:nvPr/>
              </p:nvSpPr>
              <p:spPr>
                <a:xfrm>
                  <a:off x="3753325" y="2966929"/>
                  <a:ext cx="442930" cy="76679"/>
                </a:xfrm>
                <a:custGeom>
                  <a:avLst/>
                  <a:gdLst>
                    <a:gd name="connsiteX0" fmla="*/ 442913 w 442930"/>
                    <a:gd name="connsiteY0" fmla="*/ 13 h 76679"/>
                    <a:gd name="connsiteX1" fmla="*/ 0 w 442930"/>
                    <a:gd name="connsiteY1" fmla="*/ 13 h 76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2930" h="76679">
                      <a:moveTo>
                        <a:pt x="442913" y="13"/>
                      </a:moveTo>
                      <a:cubicBezTo>
                        <a:pt x="445389" y="-1702"/>
                        <a:pt x="186309" y="173368"/>
                        <a:pt x="0" y="13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28" name="Freeform: Shape 1127">
                  <a:extLst>
                    <a:ext uri="{FF2B5EF4-FFF2-40B4-BE49-F238E27FC236}">
                      <a16:creationId xmlns:a16="http://schemas.microsoft.com/office/drawing/2014/main" id="{0EEAF090-6050-3A4D-5543-11A80C811898}"/>
                    </a:ext>
                  </a:extLst>
                </p:cNvPr>
                <p:cNvSpPr/>
                <p:nvPr/>
              </p:nvSpPr>
              <p:spPr>
                <a:xfrm>
                  <a:off x="3729853" y="3037331"/>
                  <a:ext cx="158345" cy="102774"/>
                </a:xfrm>
                <a:custGeom>
                  <a:avLst/>
                  <a:gdLst>
                    <a:gd name="connsiteX0" fmla="*/ 158346 w 158345"/>
                    <a:gd name="connsiteY0" fmla="*/ 0 h 102774"/>
                    <a:gd name="connsiteX1" fmla="*/ 231 w 158345"/>
                    <a:gd name="connsiteY1" fmla="*/ 102775 h 10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8345" h="102774">
                      <a:moveTo>
                        <a:pt x="158346" y="0"/>
                      </a:moveTo>
                      <a:cubicBezTo>
                        <a:pt x="158346" y="0"/>
                        <a:pt x="-7008" y="6763"/>
                        <a:pt x="231" y="10277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29" name="Freeform: Shape 1128">
                  <a:extLst>
                    <a:ext uri="{FF2B5EF4-FFF2-40B4-BE49-F238E27FC236}">
                      <a16:creationId xmlns:a16="http://schemas.microsoft.com/office/drawing/2014/main" id="{0E9AC8E3-B8F7-9855-D7CA-94CF51F0848D}"/>
                    </a:ext>
                  </a:extLst>
                </p:cNvPr>
                <p:cNvSpPr/>
                <p:nvPr/>
              </p:nvSpPr>
              <p:spPr>
                <a:xfrm>
                  <a:off x="4042636" y="2591085"/>
                  <a:ext cx="453067" cy="198881"/>
                </a:xfrm>
                <a:custGeom>
                  <a:avLst/>
                  <a:gdLst>
                    <a:gd name="connsiteX0" fmla="*/ 453068 w 453067"/>
                    <a:gd name="connsiteY0" fmla="*/ 198882 h 198881"/>
                    <a:gd name="connsiteX1" fmla="*/ 274664 w 453067"/>
                    <a:gd name="connsiteY1" fmla="*/ 101632 h 198881"/>
                    <a:gd name="connsiteX2" fmla="*/ 98357 w 453067"/>
                    <a:gd name="connsiteY2" fmla="*/ 162401 h 198881"/>
                    <a:gd name="connsiteX3" fmla="*/ 67972 w 453067"/>
                    <a:gd name="connsiteY3" fmla="*/ 0 h 198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067" h="198881">
                      <a:moveTo>
                        <a:pt x="453068" y="198882"/>
                      </a:moveTo>
                      <a:cubicBezTo>
                        <a:pt x="453068" y="198882"/>
                        <a:pt x="386488" y="85820"/>
                        <a:pt x="274664" y="101632"/>
                      </a:cubicBezTo>
                      <a:cubicBezTo>
                        <a:pt x="162841" y="117443"/>
                        <a:pt x="156745" y="172117"/>
                        <a:pt x="98357" y="162401"/>
                      </a:cubicBezTo>
                      <a:cubicBezTo>
                        <a:pt x="39968" y="152686"/>
                        <a:pt x="-73093" y="100298"/>
                        <a:pt x="67972" y="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30" name="Freeform: Shape 1129">
                  <a:extLst>
                    <a:ext uri="{FF2B5EF4-FFF2-40B4-BE49-F238E27FC236}">
                      <a16:creationId xmlns:a16="http://schemas.microsoft.com/office/drawing/2014/main" id="{7903B533-292F-6938-FCBF-8AC969B021F1}"/>
                    </a:ext>
                  </a:extLst>
                </p:cNvPr>
                <p:cNvSpPr/>
                <p:nvPr/>
              </p:nvSpPr>
              <p:spPr>
                <a:xfrm>
                  <a:off x="3985259" y="2732311"/>
                  <a:ext cx="100774" cy="44321"/>
                </a:xfrm>
                <a:custGeom>
                  <a:avLst/>
                  <a:gdLst>
                    <a:gd name="connsiteX0" fmla="*/ 100775 w 100774"/>
                    <a:gd name="connsiteY0" fmla="*/ 2983 h 44321"/>
                    <a:gd name="connsiteX1" fmla="*/ 0 w 100774"/>
                    <a:gd name="connsiteY1" fmla="*/ 44321 h 44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774" h="44321">
                      <a:moveTo>
                        <a:pt x="100775" y="2983"/>
                      </a:moveTo>
                      <a:cubicBezTo>
                        <a:pt x="100775" y="2983"/>
                        <a:pt x="7334" y="-16543"/>
                        <a:pt x="0" y="44321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31" name="Freeform: Shape 1130">
                  <a:extLst>
                    <a:ext uri="{FF2B5EF4-FFF2-40B4-BE49-F238E27FC236}">
                      <a16:creationId xmlns:a16="http://schemas.microsoft.com/office/drawing/2014/main" id="{2AB9DA17-2CDA-6B20-B161-8E6E39504897}"/>
                    </a:ext>
                  </a:extLst>
                </p:cNvPr>
                <p:cNvSpPr/>
                <p:nvPr/>
              </p:nvSpPr>
              <p:spPr>
                <a:xfrm>
                  <a:off x="5114467" y="2633567"/>
                  <a:ext cx="130758" cy="192119"/>
                </a:xfrm>
                <a:custGeom>
                  <a:avLst/>
                  <a:gdLst>
                    <a:gd name="connsiteX0" fmla="*/ 130759 w 130758"/>
                    <a:gd name="connsiteY0" fmla="*/ 0 h 192119"/>
                    <a:gd name="connsiteX1" fmla="*/ 457 w 130758"/>
                    <a:gd name="connsiteY1" fmla="*/ 106585 h 192119"/>
                    <a:gd name="connsiteX2" fmla="*/ 54749 w 130758"/>
                    <a:gd name="connsiteY2" fmla="*/ 192119 h 192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758" h="192119">
                      <a:moveTo>
                        <a:pt x="130759" y="0"/>
                      </a:moveTo>
                      <a:cubicBezTo>
                        <a:pt x="130759" y="0"/>
                        <a:pt x="-8973" y="27051"/>
                        <a:pt x="457" y="106585"/>
                      </a:cubicBezTo>
                      <a:cubicBezTo>
                        <a:pt x="12649" y="166116"/>
                        <a:pt x="54749" y="192119"/>
                        <a:pt x="54749" y="192119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32" name="Freeform: Shape 1131">
                  <a:extLst>
                    <a:ext uri="{FF2B5EF4-FFF2-40B4-BE49-F238E27FC236}">
                      <a16:creationId xmlns:a16="http://schemas.microsoft.com/office/drawing/2014/main" id="{256F78CB-6F9C-D894-92F1-03BEE21E1000}"/>
                    </a:ext>
                  </a:extLst>
                </p:cNvPr>
                <p:cNvSpPr/>
                <p:nvPr/>
              </p:nvSpPr>
              <p:spPr>
                <a:xfrm>
                  <a:off x="5606224" y="2812541"/>
                  <a:ext cx="84582" cy="88487"/>
                </a:xfrm>
                <a:custGeom>
                  <a:avLst/>
                  <a:gdLst>
                    <a:gd name="connsiteX0" fmla="*/ 84582 w 84582"/>
                    <a:gd name="connsiteY0" fmla="*/ 0 h 88487"/>
                    <a:gd name="connsiteX1" fmla="*/ 0 w 84582"/>
                    <a:gd name="connsiteY1" fmla="*/ 88487 h 88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4582" h="88487">
                      <a:moveTo>
                        <a:pt x="84582" y="0"/>
                      </a:moveTo>
                      <a:cubicBezTo>
                        <a:pt x="84582" y="0"/>
                        <a:pt x="82677" y="71914"/>
                        <a:pt x="0" y="8848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33" name="Freeform: Shape 1132">
                  <a:extLst>
                    <a:ext uri="{FF2B5EF4-FFF2-40B4-BE49-F238E27FC236}">
                      <a16:creationId xmlns:a16="http://schemas.microsoft.com/office/drawing/2014/main" id="{0A2BC80A-C95A-4767-38D1-6550C14A78C8}"/>
                    </a:ext>
                  </a:extLst>
                </p:cNvPr>
                <p:cNvSpPr/>
                <p:nvPr/>
              </p:nvSpPr>
              <p:spPr>
                <a:xfrm>
                  <a:off x="5523166" y="2904184"/>
                  <a:ext cx="123158" cy="62758"/>
                </a:xfrm>
                <a:custGeom>
                  <a:avLst/>
                  <a:gdLst>
                    <a:gd name="connsiteX0" fmla="*/ 123158 w 123158"/>
                    <a:gd name="connsiteY0" fmla="*/ 15324 h 62758"/>
                    <a:gd name="connsiteX1" fmla="*/ 0 w 123158"/>
                    <a:gd name="connsiteY1" fmla="*/ 62758 h 6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3158" h="62758">
                      <a:moveTo>
                        <a:pt x="123158" y="15324"/>
                      </a:moveTo>
                      <a:cubicBezTo>
                        <a:pt x="123158" y="15324"/>
                        <a:pt x="60388" y="-41160"/>
                        <a:pt x="0" y="62758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34" name="Freeform: Shape 1133">
                  <a:extLst>
                    <a:ext uri="{FF2B5EF4-FFF2-40B4-BE49-F238E27FC236}">
                      <a16:creationId xmlns:a16="http://schemas.microsoft.com/office/drawing/2014/main" id="{1C32400A-4E79-A38B-B731-CD0BC8763010}"/>
                    </a:ext>
                  </a:extLst>
                </p:cNvPr>
                <p:cNvSpPr/>
                <p:nvPr/>
              </p:nvSpPr>
              <p:spPr>
                <a:xfrm>
                  <a:off x="5374195" y="3093339"/>
                  <a:ext cx="360997" cy="119565"/>
                </a:xfrm>
                <a:custGeom>
                  <a:avLst/>
                  <a:gdLst>
                    <a:gd name="connsiteX0" fmla="*/ 360997 w 360997"/>
                    <a:gd name="connsiteY0" fmla="*/ 0 h 119565"/>
                    <a:gd name="connsiteX1" fmla="*/ 324993 w 360997"/>
                    <a:gd name="connsiteY1" fmla="*/ 22003 h 119565"/>
                    <a:gd name="connsiteX2" fmla="*/ 230410 w 360997"/>
                    <a:gd name="connsiteY2" fmla="*/ 20765 h 119565"/>
                    <a:gd name="connsiteX3" fmla="*/ 135160 w 360997"/>
                    <a:gd name="connsiteY3" fmla="*/ 64865 h 119565"/>
                    <a:gd name="connsiteX4" fmla="*/ 87058 w 360997"/>
                    <a:gd name="connsiteY4" fmla="*/ 109252 h 119565"/>
                    <a:gd name="connsiteX5" fmla="*/ 0 w 360997"/>
                    <a:gd name="connsiteY5" fmla="*/ 113443 h 119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0997" h="119565">
                      <a:moveTo>
                        <a:pt x="360997" y="0"/>
                      </a:moveTo>
                      <a:cubicBezTo>
                        <a:pt x="354330" y="12859"/>
                        <a:pt x="338233" y="18764"/>
                        <a:pt x="324993" y="22003"/>
                      </a:cubicBezTo>
                      <a:cubicBezTo>
                        <a:pt x="293560" y="29813"/>
                        <a:pt x="262033" y="21146"/>
                        <a:pt x="230410" y="20765"/>
                      </a:cubicBezTo>
                      <a:cubicBezTo>
                        <a:pt x="192500" y="20288"/>
                        <a:pt x="161068" y="38386"/>
                        <a:pt x="135160" y="64865"/>
                      </a:cubicBezTo>
                      <a:cubicBezTo>
                        <a:pt x="119920" y="80486"/>
                        <a:pt x="106394" y="98584"/>
                        <a:pt x="87058" y="109252"/>
                      </a:cubicBezTo>
                      <a:cubicBezTo>
                        <a:pt x="60293" y="124015"/>
                        <a:pt x="28575" y="120586"/>
                        <a:pt x="0" y="113443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35" name="Freeform: Shape 1134">
                  <a:extLst>
                    <a:ext uri="{FF2B5EF4-FFF2-40B4-BE49-F238E27FC236}">
                      <a16:creationId xmlns:a16="http://schemas.microsoft.com/office/drawing/2014/main" id="{B184E0FD-E8CD-7E25-59CC-CD92FB3A75AE}"/>
                    </a:ext>
                  </a:extLst>
                </p:cNvPr>
                <p:cNvSpPr/>
                <p:nvPr/>
              </p:nvSpPr>
              <p:spPr>
                <a:xfrm>
                  <a:off x="5588602" y="3229243"/>
                  <a:ext cx="151447" cy="29664"/>
                </a:xfrm>
                <a:custGeom>
                  <a:avLst/>
                  <a:gdLst>
                    <a:gd name="connsiteX0" fmla="*/ 151448 w 151447"/>
                    <a:gd name="connsiteY0" fmla="*/ 9638 h 29664"/>
                    <a:gd name="connsiteX1" fmla="*/ 64961 w 151447"/>
                    <a:gd name="connsiteY1" fmla="*/ 16686 h 29664"/>
                    <a:gd name="connsiteX2" fmla="*/ 0 w 151447"/>
                    <a:gd name="connsiteY2" fmla="*/ 9638 h 29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1447" h="29664">
                      <a:moveTo>
                        <a:pt x="151448" y="9638"/>
                      </a:moveTo>
                      <a:cubicBezTo>
                        <a:pt x="151448" y="9638"/>
                        <a:pt x="124587" y="49548"/>
                        <a:pt x="64961" y="16686"/>
                      </a:cubicBezTo>
                      <a:cubicBezTo>
                        <a:pt x="5334" y="-16175"/>
                        <a:pt x="0" y="9638"/>
                        <a:pt x="0" y="9638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36" name="Freeform: Shape 1135">
                  <a:extLst>
                    <a:ext uri="{FF2B5EF4-FFF2-40B4-BE49-F238E27FC236}">
                      <a16:creationId xmlns:a16="http://schemas.microsoft.com/office/drawing/2014/main" id="{C080946A-CBF2-85D6-3DC8-4296006BBEED}"/>
                    </a:ext>
                  </a:extLst>
                </p:cNvPr>
                <p:cNvSpPr/>
                <p:nvPr/>
              </p:nvSpPr>
              <p:spPr>
                <a:xfrm>
                  <a:off x="4986622" y="3229260"/>
                  <a:ext cx="254793" cy="79214"/>
                </a:xfrm>
                <a:custGeom>
                  <a:avLst/>
                  <a:gdLst>
                    <a:gd name="connsiteX0" fmla="*/ 254794 w 254793"/>
                    <a:gd name="connsiteY0" fmla="*/ 70199 h 79214"/>
                    <a:gd name="connsiteX1" fmla="*/ 0 w 254793"/>
                    <a:gd name="connsiteY1" fmla="*/ 0 h 79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54793" h="79214">
                      <a:moveTo>
                        <a:pt x="254794" y="70199"/>
                      </a:moveTo>
                      <a:cubicBezTo>
                        <a:pt x="254794" y="70199"/>
                        <a:pt x="96203" y="116300"/>
                        <a:pt x="0" y="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137" name="Freeform: Shape 1136">
                  <a:extLst>
                    <a:ext uri="{FF2B5EF4-FFF2-40B4-BE49-F238E27FC236}">
                      <a16:creationId xmlns:a16="http://schemas.microsoft.com/office/drawing/2014/main" id="{8AEBC347-C1A7-F5D8-4E97-58DE7D17BB36}"/>
                    </a:ext>
                  </a:extLst>
                </p:cNvPr>
                <p:cNvSpPr/>
                <p:nvPr/>
              </p:nvSpPr>
              <p:spPr>
                <a:xfrm>
                  <a:off x="5136165" y="3370230"/>
                  <a:ext cx="369296" cy="104108"/>
                </a:xfrm>
                <a:custGeom>
                  <a:avLst/>
                  <a:gdLst>
                    <a:gd name="connsiteX0" fmla="*/ 367856 w 369296"/>
                    <a:gd name="connsiteY0" fmla="*/ 0 h 104108"/>
                    <a:gd name="connsiteX1" fmla="*/ 172688 w 369296"/>
                    <a:gd name="connsiteY1" fmla="*/ 82391 h 104108"/>
                    <a:gd name="connsiteX2" fmla="*/ 0 w 369296"/>
                    <a:gd name="connsiteY2" fmla="*/ 104108 h 104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9296" h="104108">
                      <a:moveTo>
                        <a:pt x="367856" y="0"/>
                      </a:moveTo>
                      <a:cubicBezTo>
                        <a:pt x="367856" y="0"/>
                        <a:pt x="398907" y="106680"/>
                        <a:pt x="172688" y="82391"/>
                      </a:cubicBezTo>
                      <a:cubicBezTo>
                        <a:pt x="18288" y="76581"/>
                        <a:pt x="0" y="104108"/>
                        <a:pt x="0" y="104108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</p:grpSp>
        </p:grpSp>
        <p:sp>
          <p:nvSpPr>
            <p:cNvPr id="937" name="Text Placeholder 95">
              <a:extLst>
                <a:ext uri="{FF2B5EF4-FFF2-40B4-BE49-F238E27FC236}">
                  <a16:creationId xmlns:a16="http://schemas.microsoft.com/office/drawing/2014/main" id="{C68FA4CA-0B34-3E1B-0EAA-727956B2A073}"/>
                </a:ext>
              </a:extLst>
            </p:cNvPr>
            <p:cNvSpPr txBox="1">
              <a:spLocks/>
            </p:cNvSpPr>
            <p:nvPr/>
          </p:nvSpPr>
          <p:spPr>
            <a:xfrm>
              <a:off x="1685818" y="1352022"/>
              <a:ext cx="2383276" cy="487490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200" b="1" dirty="0">
                  <a:solidFill>
                    <a:schemeClr val="tx1"/>
                  </a:solidFill>
                  <a:latin typeface="Slate Pro" panose="02000506040000020004"/>
                </a:rPr>
                <a:t>Activation of </a:t>
              </a:r>
              <a:br>
                <a:rPr lang="en-US" sz="1200" b="1" dirty="0">
                  <a:solidFill>
                    <a:schemeClr val="tx1"/>
                  </a:solidFill>
                  <a:latin typeface="Slate Pro" panose="02000506040000020004"/>
                </a:rPr>
              </a:br>
              <a:r>
                <a:rPr lang="en-US" sz="1200" b="1" dirty="0">
                  <a:solidFill>
                    <a:schemeClr val="tx1"/>
                  </a:solidFill>
                  <a:latin typeface="Slate Pro" panose="02000506040000020004"/>
                </a:rPr>
                <a:t>hypothalamic region</a:t>
              </a:r>
              <a:endParaRPr lang="en-US" sz="1200" dirty="0">
                <a:solidFill>
                  <a:schemeClr val="tx1"/>
                </a:solidFill>
                <a:latin typeface="Slate Pro" panose="02000506040000020004"/>
              </a:endParaRPr>
            </a:p>
          </p:txBody>
        </p:sp>
        <p:sp>
          <p:nvSpPr>
            <p:cNvPr id="938" name="Text Placeholder 95">
              <a:extLst>
                <a:ext uri="{FF2B5EF4-FFF2-40B4-BE49-F238E27FC236}">
                  <a16:creationId xmlns:a16="http://schemas.microsoft.com/office/drawing/2014/main" id="{BD674533-1A67-707F-2D4F-6923909CC054}"/>
                </a:ext>
              </a:extLst>
            </p:cNvPr>
            <p:cNvSpPr txBox="1">
              <a:spLocks/>
            </p:cNvSpPr>
            <p:nvPr/>
          </p:nvSpPr>
          <p:spPr>
            <a:xfrm>
              <a:off x="4178868" y="1335968"/>
              <a:ext cx="1830118" cy="487490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200" b="1" dirty="0">
                  <a:solidFill>
                    <a:schemeClr val="accent1">
                      <a:lumMod val="50000"/>
                    </a:schemeClr>
                  </a:solidFill>
                  <a:latin typeface="Slate Pro" panose="02000506040000020004"/>
                </a:rPr>
                <a:t>Cortical spreading depression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latin typeface="Slate Pro" panose="02000506040000020004"/>
              </a:endParaRPr>
            </a:p>
          </p:txBody>
        </p:sp>
        <p:sp>
          <p:nvSpPr>
            <p:cNvPr id="940" name="Text Placeholder 95">
              <a:extLst>
                <a:ext uri="{FF2B5EF4-FFF2-40B4-BE49-F238E27FC236}">
                  <a16:creationId xmlns:a16="http://schemas.microsoft.com/office/drawing/2014/main" id="{5302F7D4-56E2-7EF1-EF7C-9C57DA8704EC}"/>
                </a:ext>
              </a:extLst>
            </p:cNvPr>
            <p:cNvSpPr txBox="1">
              <a:spLocks/>
            </p:cNvSpPr>
            <p:nvPr/>
          </p:nvSpPr>
          <p:spPr>
            <a:xfrm>
              <a:off x="8604751" y="1337206"/>
              <a:ext cx="1991854" cy="487490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200" b="1" dirty="0">
                  <a:solidFill>
                    <a:srgbClr val="0070C0"/>
                  </a:solidFill>
                  <a:latin typeface="Slate Pro" panose="02000506040000020004"/>
                </a:rPr>
                <a:t>Altered brain-blood flow</a:t>
              </a:r>
              <a:r>
                <a:rPr lang="en-US" sz="1200" b="1" baseline="30000" dirty="0">
                  <a:solidFill>
                    <a:srgbClr val="0070C0"/>
                  </a:solidFill>
                  <a:latin typeface="Slate Pro" panose="02000506040000020004"/>
                </a:rPr>
                <a:t>*</a:t>
              </a:r>
              <a:endParaRPr lang="en-US" sz="1200" baseline="30000" dirty="0">
                <a:solidFill>
                  <a:srgbClr val="0070C0"/>
                </a:solidFill>
                <a:latin typeface="Slate Pro" panose="02000506040000020004"/>
              </a:endParaRPr>
            </a:p>
          </p:txBody>
        </p:sp>
        <p:sp>
          <p:nvSpPr>
            <p:cNvPr id="941" name="Text Placeholder 95">
              <a:extLst>
                <a:ext uri="{FF2B5EF4-FFF2-40B4-BE49-F238E27FC236}">
                  <a16:creationId xmlns:a16="http://schemas.microsoft.com/office/drawing/2014/main" id="{90838978-C2B6-D386-B48D-D287F7938DCA}"/>
                </a:ext>
              </a:extLst>
            </p:cNvPr>
            <p:cNvSpPr txBox="1">
              <a:spLocks/>
            </p:cNvSpPr>
            <p:nvPr/>
          </p:nvSpPr>
          <p:spPr>
            <a:xfrm>
              <a:off x="1784552" y="4646114"/>
              <a:ext cx="2383276" cy="211891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350" b="1" dirty="0">
                  <a:solidFill>
                    <a:srgbClr val="434A4F"/>
                  </a:solidFill>
                  <a:latin typeface="Slate Pro" panose="02000506040000020004"/>
                </a:rPr>
                <a:t>Prodrome</a:t>
              </a:r>
              <a:r>
                <a:rPr lang="en-US" sz="1350" b="1" baseline="30000" dirty="0">
                  <a:solidFill>
                    <a:srgbClr val="434A4F"/>
                  </a:solidFill>
                  <a:latin typeface="Slate Pro" panose="02000506040000020004"/>
                </a:rPr>
                <a:t>1</a:t>
              </a:r>
              <a:endParaRPr lang="en-US" sz="1350" baseline="30000" dirty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  <p:sp>
          <p:nvSpPr>
            <p:cNvPr id="942" name="Text Placeholder 95">
              <a:extLst>
                <a:ext uri="{FF2B5EF4-FFF2-40B4-BE49-F238E27FC236}">
                  <a16:creationId xmlns:a16="http://schemas.microsoft.com/office/drawing/2014/main" id="{998E5F7D-B655-90EC-A82E-A5B757A67D36}"/>
                </a:ext>
              </a:extLst>
            </p:cNvPr>
            <p:cNvSpPr txBox="1">
              <a:spLocks/>
            </p:cNvSpPr>
            <p:nvPr/>
          </p:nvSpPr>
          <p:spPr>
            <a:xfrm>
              <a:off x="4257523" y="4646114"/>
              <a:ext cx="1830118" cy="211891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350" b="1" dirty="0">
                  <a:solidFill>
                    <a:srgbClr val="434A4F"/>
                  </a:solidFill>
                  <a:latin typeface="Slate Pro" panose="02000506040000020004"/>
                </a:rPr>
                <a:t>Aura</a:t>
              </a:r>
              <a:r>
                <a:rPr lang="en-US" sz="1350" b="1" baseline="30000" dirty="0">
                  <a:solidFill>
                    <a:srgbClr val="434A4F"/>
                  </a:solidFill>
                  <a:latin typeface="Slate Pro" panose="02000506040000020004"/>
                </a:rPr>
                <a:t>1</a:t>
              </a:r>
              <a:endParaRPr lang="en-US" sz="1350" baseline="30000" dirty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  <p:sp>
          <p:nvSpPr>
            <p:cNvPr id="943" name="Text Placeholder 95">
              <a:extLst>
                <a:ext uri="{FF2B5EF4-FFF2-40B4-BE49-F238E27FC236}">
                  <a16:creationId xmlns:a16="http://schemas.microsoft.com/office/drawing/2014/main" id="{F0FDBCBA-278F-F660-969F-FDAE265A020A}"/>
                </a:ext>
              </a:extLst>
            </p:cNvPr>
            <p:cNvSpPr txBox="1">
              <a:spLocks/>
            </p:cNvSpPr>
            <p:nvPr/>
          </p:nvSpPr>
          <p:spPr>
            <a:xfrm>
              <a:off x="6170511" y="4646114"/>
              <a:ext cx="2198720" cy="211891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350" b="1" dirty="0">
                  <a:solidFill>
                    <a:srgbClr val="434A4F"/>
                  </a:solidFill>
                  <a:latin typeface="Slate Pro" panose="02000506040000020004"/>
                </a:rPr>
                <a:t>Headache</a:t>
              </a:r>
              <a:r>
                <a:rPr lang="en-US" sz="1350" b="1" baseline="30000" dirty="0">
                  <a:solidFill>
                    <a:srgbClr val="434A4F"/>
                  </a:solidFill>
                  <a:latin typeface="Slate Pro" panose="02000506040000020004"/>
                </a:rPr>
                <a:t>1</a:t>
              </a:r>
              <a:endParaRPr lang="en-US" sz="1350" baseline="30000" dirty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  <p:sp>
          <p:nvSpPr>
            <p:cNvPr id="944" name="Text Placeholder 95">
              <a:extLst>
                <a:ext uri="{FF2B5EF4-FFF2-40B4-BE49-F238E27FC236}">
                  <a16:creationId xmlns:a16="http://schemas.microsoft.com/office/drawing/2014/main" id="{3F45D03B-AA8F-5BE1-FEBB-E626F015C2E4}"/>
                </a:ext>
              </a:extLst>
            </p:cNvPr>
            <p:cNvSpPr txBox="1">
              <a:spLocks/>
            </p:cNvSpPr>
            <p:nvPr/>
          </p:nvSpPr>
          <p:spPr>
            <a:xfrm>
              <a:off x="8455514" y="4646114"/>
              <a:ext cx="1991854" cy="211891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350" b="1" dirty="0">
                  <a:solidFill>
                    <a:srgbClr val="434A4F"/>
                  </a:solidFill>
                  <a:latin typeface="Slate Pro" panose="02000506040000020004"/>
                </a:rPr>
                <a:t>Postdrome</a:t>
              </a:r>
              <a:r>
                <a:rPr lang="en-US" sz="1350" b="1" baseline="30000" dirty="0">
                  <a:solidFill>
                    <a:srgbClr val="434A4F"/>
                  </a:solidFill>
                  <a:latin typeface="Slate Pro" panose="02000506040000020004"/>
                </a:rPr>
                <a:t>1</a:t>
              </a:r>
              <a:endParaRPr lang="en-US" sz="1350" baseline="30000" dirty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  <p:sp>
          <p:nvSpPr>
            <p:cNvPr id="945" name="Text Placeholder 95">
              <a:extLst>
                <a:ext uri="{FF2B5EF4-FFF2-40B4-BE49-F238E27FC236}">
                  <a16:creationId xmlns:a16="http://schemas.microsoft.com/office/drawing/2014/main" id="{2B1D6E12-296A-0A0D-91D3-52F68BC80349}"/>
                </a:ext>
              </a:extLst>
            </p:cNvPr>
            <p:cNvSpPr txBox="1">
              <a:spLocks/>
            </p:cNvSpPr>
            <p:nvPr/>
          </p:nvSpPr>
          <p:spPr>
            <a:xfrm>
              <a:off x="534211" y="4646114"/>
              <a:ext cx="2383276" cy="211891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14350">
                <a:spcAft>
                  <a:spcPts val="300"/>
                </a:spcAft>
                <a:defRPr/>
              </a:pPr>
              <a:r>
                <a:rPr lang="en-US" sz="1050" b="1" dirty="0">
                  <a:solidFill>
                    <a:schemeClr val="tx1"/>
                  </a:solidFill>
                  <a:latin typeface="Slate Pro" panose="02000506040000020004"/>
                </a:rPr>
                <a:t>Interictal phase</a:t>
              </a:r>
              <a:endParaRPr lang="en-US" sz="1050" dirty="0">
                <a:solidFill>
                  <a:schemeClr val="tx1"/>
                </a:solidFill>
                <a:latin typeface="Slate Pro" panose="02000506040000020004"/>
              </a:endParaRPr>
            </a:p>
          </p:txBody>
        </p:sp>
        <p:sp>
          <p:nvSpPr>
            <p:cNvPr id="946" name="Text Placeholder 95">
              <a:extLst>
                <a:ext uri="{FF2B5EF4-FFF2-40B4-BE49-F238E27FC236}">
                  <a16:creationId xmlns:a16="http://schemas.microsoft.com/office/drawing/2014/main" id="{44917237-EC60-99D5-C31E-63FC2A07B781}"/>
                </a:ext>
              </a:extLst>
            </p:cNvPr>
            <p:cNvSpPr txBox="1">
              <a:spLocks/>
            </p:cNvSpPr>
            <p:nvPr/>
          </p:nvSpPr>
          <p:spPr>
            <a:xfrm>
              <a:off x="9325068" y="4646114"/>
              <a:ext cx="2383276" cy="211891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514350">
                <a:spcAft>
                  <a:spcPts val="300"/>
                </a:spcAft>
                <a:defRPr/>
              </a:pPr>
              <a:r>
                <a:rPr lang="en-US" sz="1050" b="1" dirty="0">
                  <a:solidFill>
                    <a:schemeClr val="tx1"/>
                  </a:solidFill>
                  <a:latin typeface="Slate Pro" panose="02000506040000020004"/>
                </a:rPr>
                <a:t>Interictal phase</a:t>
              </a:r>
              <a:endParaRPr lang="en-US" sz="1050" dirty="0">
                <a:solidFill>
                  <a:schemeClr val="tx1"/>
                </a:solidFill>
                <a:latin typeface="Slate Pro" panose="02000506040000020004"/>
              </a:endParaRPr>
            </a:p>
          </p:txBody>
        </p:sp>
        <p:cxnSp>
          <p:nvCxnSpPr>
            <p:cNvPr id="947" name="Straight Connector 946">
              <a:extLst>
                <a:ext uri="{FF2B5EF4-FFF2-40B4-BE49-F238E27FC236}">
                  <a16:creationId xmlns:a16="http://schemas.microsoft.com/office/drawing/2014/main" id="{D579663E-D63A-3E61-2E6B-FB4F543116C9}"/>
                </a:ext>
              </a:extLst>
            </p:cNvPr>
            <p:cNvCxnSpPr>
              <a:cxnSpLocks/>
            </p:cNvCxnSpPr>
            <p:nvPr/>
          </p:nvCxnSpPr>
          <p:spPr>
            <a:xfrm>
              <a:off x="534211" y="4550778"/>
              <a:ext cx="11174135" cy="0"/>
            </a:xfrm>
            <a:prstGeom prst="line">
              <a:avLst/>
            </a:prstGeom>
            <a:noFill/>
            <a:ln w="28575" cap="flat" cmpd="sng" algn="ctr">
              <a:solidFill>
                <a:srgbClr val="0000C9"/>
              </a:solidFill>
              <a:prstDash val="solid"/>
              <a:miter lim="800000"/>
            </a:ln>
            <a:effectLst/>
          </p:spPr>
        </p:cxnSp>
        <p:sp>
          <p:nvSpPr>
            <p:cNvPr id="952" name="Text Placeholder 95">
              <a:extLst>
                <a:ext uri="{FF2B5EF4-FFF2-40B4-BE49-F238E27FC236}">
                  <a16:creationId xmlns:a16="http://schemas.microsoft.com/office/drawing/2014/main" id="{8F78F6B4-78BC-6E2E-BF35-89BC17B2B2B7}"/>
                </a:ext>
              </a:extLst>
            </p:cNvPr>
            <p:cNvSpPr txBox="1">
              <a:spLocks/>
            </p:cNvSpPr>
            <p:nvPr/>
          </p:nvSpPr>
          <p:spPr>
            <a:xfrm>
              <a:off x="534211" y="2750752"/>
              <a:ext cx="2383276" cy="211891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14350">
                <a:spcAft>
                  <a:spcPts val="300"/>
                </a:spcAft>
                <a:defRPr/>
              </a:pPr>
              <a:r>
                <a:rPr lang="en-US" sz="1050" b="1" dirty="0">
                  <a:solidFill>
                    <a:srgbClr val="434A4F"/>
                  </a:solidFill>
                  <a:latin typeface="Slate Pro" panose="02000506040000020004"/>
                </a:rPr>
                <a:t>Triggers</a:t>
              </a:r>
              <a:endParaRPr lang="en-US" sz="1050" dirty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  <p:sp>
          <p:nvSpPr>
            <p:cNvPr id="953" name="Text Placeholder 95">
              <a:extLst>
                <a:ext uri="{FF2B5EF4-FFF2-40B4-BE49-F238E27FC236}">
                  <a16:creationId xmlns:a16="http://schemas.microsoft.com/office/drawing/2014/main" id="{DE88B92C-6C1D-587D-CD2B-D5814C343578}"/>
                </a:ext>
              </a:extLst>
            </p:cNvPr>
            <p:cNvSpPr txBox="1">
              <a:spLocks/>
            </p:cNvSpPr>
            <p:nvPr/>
          </p:nvSpPr>
          <p:spPr>
            <a:xfrm>
              <a:off x="9325067" y="2750752"/>
              <a:ext cx="2383276" cy="211891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514350">
                <a:spcAft>
                  <a:spcPts val="300"/>
                </a:spcAft>
                <a:defRPr/>
              </a:pPr>
              <a:r>
                <a:rPr lang="en-US" sz="1050" b="1" dirty="0">
                  <a:solidFill>
                    <a:srgbClr val="434A4F"/>
                  </a:solidFill>
                  <a:latin typeface="Slate Pro" panose="02000506040000020004"/>
                </a:rPr>
                <a:t>Triggers</a:t>
              </a:r>
              <a:endParaRPr lang="en-US" sz="1050" dirty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  <p:grpSp>
          <p:nvGrpSpPr>
            <p:cNvPr id="954" name="Group 953">
              <a:extLst>
                <a:ext uri="{FF2B5EF4-FFF2-40B4-BE49-F238E27FC236}">
                  <a16:creationId xmlns:a16="http://schemas.microsoft.com/office/drawing/2014/main" id="{6C2CAD1C-53F6-1BC3-3DEC-99F40C8FEFEA}"/>
                </a:ext>
              </a:extLst>
            </p:cNvPr>
            <p:cNvGrpSpPr/>
            <p:nvPr/>
          </p:nvGrpSpPr>
          <p:grpSpPr>
            <a:xfrm>
              <a:off x="534211" y="2435738"/>
              <a:ext cx="296693" cy="265030"/>
              <a:chOff x="4214777" y="3109935"/>
              <a:chExt cx="717057" cy="640532"/>
            </a:xfrm>
          </p:grpSpPr>
          <p:sp>
            <p:nvSpPr>
              <p:cNvPr id="1088" name="Graphic 142">
                <a:extLst>
                  <a:ext uri="{FF2B5EF4-FFF2-40B4-BE49-F238E27FC236}">
                    <a16:creationId xmlns:a16="http://schemas.microsoft.com/office/drawing/2014/main" id="{7729A9C4-15CA-9178-E2E2-8946C9A83402}"/>
                  </a:ext>
                </a:extLst>
              </p:cNvPr>
              <p:cNvSpPr/>
              <p:nvPr/>
            </p:nvSpPr>
            <p:spPr>
              <a:xfrm>
                <a:off x="4214777" y="3109935"/>
                <a:ext cx="717057" cy="640532"/>
              </a:xfrm>
              <a:custGeom>
                <a:avLst/>
                <a:gdLst>
                  <a:gd name="connsiteX0" fmla="*/ 358555 w 717057"/>
                  <a:gd name="connsiteY0" fmla="*/ 640532 h 640532"/>
                  <a:gd name="connsiteX1" fmla="*/ 73948 w 717057"/>
                  <a:gd name="connsiteY1" fmla="*/ 640532 h 640532"/>
                  <a:gd name="connsiteX2" fmla="*/ 10035 w 717057"/>
                  <a:gd name="connsiteY2" fmla="*/ 529757 h 640532"/>
                  <a:gd name="connsiteX3" fmla="*/ 152339 w 717057"/>
                  <a:gd name="connsiteY3" fmla="*/ 283345 h 640532"/>
                  <a:gd name="connsiteX4" fmla="*/ 294547 w 717057"/>
                  <a:gd name="connsiteY4" fmla="*/ 36933 h 640532"/>
                  <a:gd name="connsiteX5" fmla="*/ 422468 w 717057"/>
                  <a:gd name="connsiteY5" fmla="*/ 36933 h 640532"/>
                  <a:gd name="connsiteX6" fmla="*/ 564771 w 717057"/>
                  <a:gd name="connsiteY6" fmla="*/ 283345 h 640532"/>
                  <a:gd name="connsiteX7" fmla="*/ 707075 w 717057"/>
                  <a:gd name="connsiteY7" fmla="*/ 529757 h 640532"/>
                  <a:gd name="connsiteX8" fmla="*/ 643162 w 717057"/>
                  <a:gd name="connsiteY8" fmla="*/ 640532 h 640532"/>
                  <a:gd name="connsiteX9" fmla="*/ 358650 w 717057"/>
                  <a:gd name="connsiteY9" fmla="*/ 640532 h 6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7057" h="640532">
                    <a:moveTo>
                      <a:pt x="358555" y="640532"/>
                    </a:moveTo>
                    <a:lnTo>
                      <a:pt x="73948" y="640532"/>
                    </a:lnTo>
                    <a:cubicBezTo>
                      <a:pt x="17084" y="640532"/>
                      <a:pt x="-18444" y="579001"/>
                      <a:pt x="10035" y="529757"/>
                    </a:cubicBezTo>
                    <a:lnTo>
                      <a:pt x="152339" y="283345"/>
                    </a:lnTo>
                    <a:lnTo>
                      <a:pt x="294547" y="36933"/>
                    </a:lnTo>
                    <a:cubicBezTo>
                      <a:pt x="322932" y="-12311"/>
                      <a:pt x="393988" y="-12311"/>
                      <a:pt x="422468" y="36933"/>
                    </a:cubicBezTo>
                    <a:lnTo>
                      <a:pt x="564771" y="283345"/>
                    </a:lnTo>
                    <a:lnTo>
                      <a:pt x="707075" y="529757"/>
                    </a:lnTo>
                    <a:cubicBezTo>
                      <a:pt x="735459" y="579001"/>
                      <a:pt x="699931" y="640532"/>
                      <a:pt x="643162" y="640532"/>
                    </a:cubicBezTo>
                    <a:lnTo>
                      <a:pt x="358650" y="640532"/>
                    </a:lnTo>
                    <a:close/>
                  </a:path>
                </a:pathLst>
              </a:custGeom>
              <a:solidFill>
                <a:srgbClr val="D95776">
                  <a:lumMod val="20000"/>
                  <a:lumOff val="80000"/>
                </a:srgbClr>
              </a:solidFill>
              <a:ln w="6350" cap="flat">
                <a:solidFill>
                  <a:srgbClr val="D957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089" name="Graphic 142">
                <a:extLst>
                  <a:ext uri="{FF2B5EF4-FFF2-40B4-BE49-F238E27FC236}">
                    <a16:creationId xmlns:a16="http://schemas.microsoft.com/office/drawing/2014/main" id="{37CDDED4-2443-BB7A-1856-2A3AE1AE59A8}"/>
                  </a:ext>
                </a:extLst>
              </p:cNvPr>
              <p:cNvSpPr/>
              <p:nvPr/>
            </p:nvSpPr>
            <p:spPr>
              <a:xfrm>
                <a:off x="4303069" y="3208940"/>
                <a:ext cx="540473" cy="482792"/>
              </a:xfrm>
              <a:custGeom>
                <a:avLst/>
                <a:gdLst>
                  <a:gd name="connsiteX0" fmla="*/ 358555 w 717057"/>
                  <a:gd name="connsiteY0" fmla="*/ 640532 h 640532"/>
                  <a:gd name="connsiteX1" fmla="*/ 73948 w 717057"/>
                  <a:gd name="connsiteY1" fmla="*/ 640532 h 640532"/>
                  <a:gd name="connsiteX2" fmla="*/ 10035 w 717057"/>
                  <a:gd name="connsiteY2" fmla="*/ 529757 h 640532"/>
                  <a:gd name="connsiteX3" fmla="*/ 152339 w 717057"/>
                  <a:gd name="connsiteY3" fmla="*/ 283345 h 640532"/>
                  <a:gd name="connsiteX4" fmla="*/ 294547 w 717057"/>
                  <a:gd name="connsiteY4" fmla="*/ 36933 h 640532"/>
                  <a:gd name="connsiteX5" fmla="*/ 422468 w 717057"/>
                  <a:gd name="connsiteY5" fmla="*/ 36933 h 640532"/>
                  <a:gd name="connsiteX6" fmla="*/ 564771 w 717057"/>
                  <a:gd name="connsiteY6" fmla="*/ 283345 h 640532"/>
                  <a:gd name="connsiteX7" fmla="*/ 707075 w 717057"/>
                  <a:gd name="connsiteY7" fmla="*/ 529757 h 640532"/>
                  <a:gd name="connsiteX8" fmla="*/ 643162 w 717057"/>
                  <a:gd name="connsiteY8" fmla="*/ 640532 h 640532"/>
                  <a:gd name="connsiteX9" fmla="*/ 358650 w 717057"/>
                  <a:gd name="connsiteY9" fmla="*/ 640532 h 6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7057" h="640532">
                    <a:moveTo>
                      <a:pt x="358555" y="640532"/>
                    </a:moveTo>
                    <a:lnTo>
                      <a:pt x="73948" y="640532"/>
                    </a:lnTo>
                    <a:cubicBezTo>
                      <a:pt x="17084" y="640532"/>
                      <a:pt x="-18444" y="579001"/>
                      <a:pt x="10035" y="529757"/>
                    </a:cubicBezTo>
                    <a:lnTo>
                      <a:pt x="152339" y="283345"/>
                    </a:lnTo>
                    <a:lnTo>
                      <a:pt x="294547" y="36933"/>
                    </a:lnTo>
                    <a:cubicBezTo>
                      <a:pt x="322932" y="-12311"/>
                      <a:pt x="393988" y="-12311"/>
                      <a:pt x="422468" y="36933"/>
                    </a:cubicBezTo>
                    <a:lnTo>
                      <a:pt x="564771" y="283345"/>
                    </a:lnTo>
                    <a:lnTo>
                      <a:pt x="707075" y="529757"/>
                    </a:lnTo>
                    <a:cubicBezTo>
                      <a:pt x="735459" y="579001"/>
                      <a:pt x="699931" y="640532"/>
                      <a:pt x="643162" y="640532"/>
                    </a:cubicBezTo>
                    <a:lnTo>
                      <a:pt x="358650" y="64053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grpSp>
            <p:nvGrpSpPr>
              <p:cNvPr id="1090" name="Group 1089">
                <a:extLst>
                  <a:ext uri="{FF2B5EF4-FFF2-40B4-BE49-F238E27FC236}">
                    <a16:creationId xmlns:a16="http://schemas.microsoft.com/office/drawing/2014/main" id="{61332366-A25C-2946-E278-9AD7FC64E2CF}"/>
                  </a:ext>
                </a:extLst>
              </p:cNvPr>
              <p:cNvGrpSpPr/>
              <p:nvPr/>
            </p:nvGrpSpPr>
            <p:grpSpPr>
              <a:xfrm>
                <a:off x="4544930" y="3361563"/>
                <a:ext cx="56749" cy="222888"/>
                <a:chOff x="4840127" y="2918125"/>
                <a:chExt cx="50788" cy="199475"/>
              </a:xfrm>
            </p:grpSpPr>
            <p:sp>
              <p:nvSpPr>
                <p:cNvPr id="1091" name="Freeform: Shape 1090">
                  <a:extLst>
                    <a:ext uri="{FF2B5EF4-FFF2-40B4-BE49-F238E27FC236}">
                      <a16:creationId xmlns:a16="http://schemas.microsoft.com/office/drawing/2014/main" id="{EA36C127-E236-62A8-B95F-6CBA2BFC5C3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840127" y="2918125"/>
                  <a:ext cx="50788" cy="136285"/>
                </a:xfrm>
                <a:custGeom>
                  <a:avLst/>
                  <a:gdLst>
                    <a:gd name="connsiteX0" fmla="*/ 23827 w 50788"/>
                    <a:gd name="connsiteY0" fmla="*/ 50 h 136285"/>
                    <a:gd name="connsiteX1" fmla="*/ 50740 w 50788"/>
                    <a:gd name="connsiteY1" fmla="*/ 23826 h 136285"/>
                    <a:gd name="connsiteX2" fmla="*/ 50740 w 50788"/>
                    <a:gd name="connsiteY2" fmla="*/ 26962 h 136285"/>
                    <a:gd name="connsiteX3" fmla="*/ 42841 w 50788"/>
                    <a:gd name="connsiteY3" fmla="*/ 133571 h 136285"/>
                    <a:gd name="connsiteX4" fmla="*/ 39933 w 50788"/>
                    <a:gd name="connsiteY4" fmla="*/ 136285 h 136285"/>
                    <a:gd name="connsiteX5" fmla="*/ 10857 w 50788"/>
                    <a:gd name="connsiteY5" fmla="*/ 136285 h 136285"/>
                    <a:gd name="connsiteX6" fmla="*/ 7949 w 50788"/>
                    <a:gd name="connsiteY6" fmla="*/ 133571 h 136285"/>
                    <a:gd name="connsiteX7" fmla="*/ 50 w 50788"/>
                    <a:gd name="connsiteY7" fmla="*/ 26962 h 136285"/>
                    <a:gd name="connsiteX8" fmla="*/ 23827 w 50788"/>
                    <a:gd name="connsiteY8" fmla="*/ 50 h 136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788" h="136285">
                      <a:moveTo>
                        <a:pt x="23827" y="50"/>
                      </a:moveTo>
                      <a:cubicBezTo>
                        <a:pt x="37825" y="-816"/>
                        <a:pt x="49874" y="9829"/>
                        <a:pt x="50740" y="23826"/>
                      </a:cubicBezTo>
                      <a:cubicBezTo>
                        <a:pt x="50805" y="24871"/>
                        <a:pt x="50805" y="25918"/>
                        <a:pt x="50740" y="26962"/>
                      </a:cubicBezTo>
                      <a:lnTo>
                        <a:pt x="42841" y="133571"/>
                      </a:lnTo>
                      <a:cubicBezTo>
                        <a:pt x="42739" y="135101"/>
                        <a:pt x="41467" y="136288"/>
                        <a:pt x="39933" y="136285"/>
                      </a:cubicBezTo>
                      <a:lnTo>
                        <a:pt x="10857" y="136285"/>
                      </a:lnTo>
                      <a:cubicBezTo>
                        <a:pt x="9324" y="136288"/>
                        <a:pt x="8052" y="135101"/>
                        <a:pt x="7949" y="133571"/>
                      </a:cubicBezTo>
                      <a:lnTo>
                        <a:pt x="50" y="26962"/>
                      </a:lnTo>
                      <a:cubicBezTo>
                        <a:pt x="-816" y="12965"/>
                        <a:pt x="9830" y="916"/>
                        <a:pt x="23827" y="50"/>
                      </a:cubicBezTo>
                      <a:close/>
                    </a:path>
                  </a:pathLst>
                </a:custGeom>
                <a:solidFill>
                  <a:srgbClr val="D9577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92" name="Freeform: Shape 1091">
                  <a:extLst>
                    <a:ext uri="{FF2B5EF4-FFF2-40B4-BE49-F238E27FC236}">
                      <a16:creationId xmlns:a16="http://schemas.microsoft.com/office/drawing/2014/main" id="{72C3DEF6-4AD6-5BE5-2F33-B9F193F0B831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844538" y="3075731"/>
                  <a:ext cx="41871" cy="41869"/>
                </a:xfrm>
                <a:custGeom>
                  <a:avLst/>
                  <a:gdLst>
                    <a:gd name="connsiteX0" fmla="*/ 20887 w 41871"/>
                    <a:gd name="connsiteY0" fmla="*/ 1 h 41869"/>
                    <a:gd name="connsiteX1" fmla="*/ 41871 w 41871"/>
                    <a:gd name="connsiteY1" fmla="*/ 20887 h 41869"/>
                    <a:gd name="connsiteX2" fmla="*/ 41871 w 41871"/>
                    <a:gd name="connsiteY2" fmla="*/ 20983 h 41869"/>
                    <a:gd name="connsiteX3" fmla="*/ 20984 w 41871"/>
                    <a:gd name="connsiteY3" fmla="*/ 41869 h 41869"/>
                    <a:gd name="connsiteX4" fmla="*/ 1 w 41871"/>
                    <a:gd name="connsiteY4" fmla="*/ 20983 h 41869"/>
                    <a:gd name="connsiteX5" fmla="*/ 20887 w 41871"/>
                    <a:gd name="connsiteY5" fmla="*/ 1 h 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871" h="41869">
                      <a:moveTo>
                        <a:pt x="20887" y="1"/>
                      </a:moveTo>
                      <a:cubicBezTo>
                        <a:pt x="32450" y="-26"/>
                        <a:pt x="41844" y="9325"/>
                        <a:pt x="41871" y="20887"/>
                      </a:cubicBezTo>
                      <a:cubicBezTo>
                        <a:pt x="41871" y="20919"/>
                        <a:pt x="41871" y="20951"/>
                        <a:pt x="41871" y="20983"/>
                      </a:cubicBezTo>
                      <a:cubicBezTo>
                        <a:pt x="41844" y="32507"/>
                        <a:pt x="32509" y="41843"/>
                        <a:pt x="20984" y="41869"/>
                      </a:cubicBezTo>
                      <a:cubicBezTo>
                        <a:pt x="9422" y="41896"/>
                        <a:pt x="28" y="32545"/>
                        <a:pt x="1" y="20983"/>
                      </a:cubicBezTo>
                      <a:cubicBezTo>
                        <a:pt x="-26" y="9422"/>
                        <a:pt x="9326" y="27"/>
                        <a:pt x="20887" y="1"/>
                      </a:cubicBezTo>
                      <a:close/>
                    </a:path>
                  </a:pathLst>
                </a:custGeom>
                <a:solidFill>
                  <a:srgbClr val="D9577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Slate Pro" panose="02000506040000020004"/>
                  </a:endParaRPr>
                </a:p>
              </p:txBody>
            </p:sp>
          </p:grpSp>
        </p:grpSp>
        <p:grpSp>
          <p:nvGrpSpPr>
            <p:cNvPr id="955" name="Group 954">
              <a:extLst>
                <a:ext uri="{FF2B5EF4-FFF2-40B4-BE49-F238E27FC236}">
                  <a16:creationId xmlns:a16="http://schemas.microsoft.com/office/drawing/2014/main" id="{3BC959F8-83D1-9883-9DBE-32487A137FF5}"/>
                </a:ext>
              </a:extLst>
            </p:cNvPr>
            <p:cNvGrpSpPr/>
            <p:nvPr/>
          </p:nvGrpSpPr>
          <p:grpSpPr>
            <a:xfrm>
              <a:off x="11411649" y="2435738"/>
              <a:ext cx="296693" cy="265030"/>
              <a:chOff x="4214777" y="3109935"/>
              <a:chExt cx="717057" cy="640532"/>
            </a:xfrm>
          </p:grpSpPr>
          <p:sp>
            <p:nvSpPr>
              <p:cNvPr id="1083" name="Graphic 142">
                <a:extLst>
                  <a:ext uri="{FF2B5EF4-FFF2-40B4-BE49-F238E27FC236}">
                    <a16:creationId xmlns:a16="http://schemas.microsoft.com/office/drawing/2014/main" id="{ED18B7E5-97DB-2BE5-80BE-B4E08E7CC383}"/>
                  </a:ext>
                </a:extLst>
              </p:cNvPr>
              <p:cNvSpPr/>
              <p:nvPr/>
            </p:nvSpPr>
            <p:spPr>
              <a:xfrm>
                <a:off x="4214777" y="3109935"/>
                <a:ext cx="717057" cy="640532"/>
              </a:xfrm>
              <a:custGeom>
                <a:avLst/>
                <a:gdLst>
                  <a:gd name="connsiteX0" fmla="*/ 358555 w 717057"/>
                  <a:gd name="connsiteY0" fmla="*/ 640532 h 640532"/>
                  <a:gd name="connsiteX1" fmla="*/ 73948 w 717057"/>
                  <a:gd name="connsiteY1" fmla="*/ 640532 h 640532"/>
                  <a:gd name="connsiteX2" fmla="*/ 10035 w 717057"/>
                  <a:gd name="connsiteY2" fmla="*/ 529757 h 640532"/>
                  <a:gd name="connsiteX3" fmla="*/ 152339 w 717057"/>
                  <a:gd name="connsiteY3" fmla="*/ 283345 h 640532"/>
                  <a:gd name="connsiteX4" fmla="*/ 294547 w 717057"/>
                  <a:gd name="connsiteY4" fmla="*/ 36933 h 640532"/>
                  <a:gd name="connsiteX5" fmla="*/ 422468 w 717057"/>
                  <a:gd name="connsiteY5" fmla="*/ 36933 h 640532"/>
                  <a:gd name="connsiteX6" fmla="*/ 564771 w 717057"/>
                  <a:gd name="connsiteY6" fmla="*/ 283345 h 640532"/>
                  <a:gd name="connsiteX7" fmla="*/ 707075 w 717057"/>
                  <a:gd name="connsiteY7" fmla="*/ 529757 h 640532"/>
                  <a:gd name="connsiteX8" fmla="*/ 643162 w 717057"/>
                  <a:gd name="connsiteY8" fmla="*/ 640532 h 640532"/>
                  <a:gd name="connsiteX9" fmla="*/ 358650 w 717057"/>
                  <a:gd name="connsiteY9" fmla="*/ 640532 h 6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7057" h="640532">
                    <a:moveTo>
                      <a:pt x="358555" y="640532"/>
                    </a:moveTo>
                    <a:lnTo>
                      <a:pt x="73948" y="640532"/>
                    </a:lnTo>
                    <a:cubicBezTo>
                      <a:pt x="17084" y="640532"/>
                      <a:pt x="-18444" y="579001"/>
                      <a:pt x="10035" y="529757"/>
                    </a:cubicBezTo>
                    <a:lnTo>
                      <a:pt x="152339" y="283345"/>
                    </a:lnTo>
                    <a:lnTo>
                      <a:pt x="294547" y="36933"/>
                    </a:lnTo>
                    <a:cubicBezTo>
                      <a:pt x="322932" y="-12311"/>
                      <a:pt x="393988" y="-12311"/>
                      <a:pt x="422468" y="36933"/>
                    </a:cubicBezTo>
                    <a:lnTo>
                      <a:pt x="564771" y="283345"/>
                    </a:lnTo>
                    <a:lnTo>
                      <a:pt x="707075" y="529757"/>
                    </a:lnTo>
                    <a:cubicBezTo>
                      <a:pt x="735459" y="579001"/>
                      <a:pt x="699931" y="640532"/>
                      <a:pt x="643162" y="640532"/>
                    </a:cubicBezTo>
                    <a:lnTo>
                      <a:pt x="358650" y="640532"/>
                    </a:lnTo>
                    <a:close/>
                  </a:path>
                </a:pathLst>
              </a:custGeom>
              <a:solidFill>
                <a:srgbClr val="D95776">
                  <a:lumMod val="20000"/>
                  <a:lumOff val="80000"/>
                </a:srgbClr>
              </a:solidFill>
              <a:ln w="6350" cap="flat">
                <a:solidFill>
                  <a:srgbClr val="D9577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084" name="Graphic 142">
                <a:extLst>
                  <a:ext uri="{FF2B5EF4-FFF2-40B4-BE49-F238E27FC236}">
                    <a16:creationId xmlns:a16="http://schemas.microsoft.com/office/drawing/2014/main" id="{F3DB4E63-CA57-30C1-627A-EFF6B6A2C427}"/>
                  </a:ext>
                </a:extLst>
              </p:cNvPr>
              <p:cNvSpPr/>
              <p:nvPr/>
            </p:nvSpPr>
            <p:spPr>
              <a:xfrm>
                <a:off x="4303069" y="3208940"/>
                <a:ext cx="540473" cy="482792"/>
              </a:xfrm>
              <a:custGeom>
                <a:avLst/>
                <a:gdLst>
                  <a:gd name="connsiteX0" fmla="*/ 358555 w 717057"/>
                  <a:gd name="connsiteY0" fmla="*/ 640532 h 640532"/>
                  <a:gd name="connsiteX1" fmla="*/ 73948 w 717057"/>
                  <a:gd name="connsiteY1" fmla="*/ 640532 h 640532"/>
                  <a:gd name="connsiteX2" fmla="*/ 10035 w 717057"/>
                  <a:gd name="connsiteY2" fmla="*/ 529757 h 640532"/>
                  <a:gd name="connsiteX3" fmla="*/ 152339 w 717057"/>
                  <a:gd name="connsiteY3" fmla="*/ 283345 h 640532"/>
                  <a:gd name="connsiteX4" fmla="*/ 294547 w 717057"/>
                  <a:gd name="connsiteY4" fmla="*/ 36933 h 640532"/>
                  <a:gd name="connsiteX5" fmla="*/ 422468 w 717057"/>
                  <a:gd name="connsiteY5" fmla="*/ 36933 h 640532"/>
                  <a:gd name="connsiteX6" fmla="*/ 564771 w 717057"/>
                  <a:gd name="connsiteY6" fmla="*/ 283345 h 640532"/>
                  <a:gd name="connsiteX7" fmla="*/ 707075 w 717057"/>
                  <a:gd name="connsiteY7" fmla="*/ 529757 h 640532"/>
                  <a:gd name="connsiteX8" fmla="*/ 643162 w 717057"/>
                  <a:gd name="connsiteY8" fmla="*/ 640532 h 640532"/>
                  <a:gd name="connsiteX9" fmla="*/ 358650 w 717057"/>
                  <a:gd name="connsiteY9" fmla="*/ 640532 h 6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7057" h="640532">
                    <a:moveTo>
                      <a:pt x="358555" y="640532"/>
                    </a:moveTo>
                    <a:lnTo>
                      <a:pt x="73948" y="640532"/>
                    </a:lnTo>
                    <a:cubicBezTo>
                      <a:pt x="17084" y="640532"/>
                      <a:pt x="-18444" y="579001"/>
                      <a:pt x="10035" y="529757"/>
                    </a:cubicBezTo>
                    <a:lnTo>
                      <a:pt x="152339" y="283345"/>
                    </a:lnTo>
                    <a:lnTo>
                      <a:pt x="294547" y="36933"/>
                    </a:lnTo>
                    <a:cubicBezTo>
                      <a:pt x="322932" y="-12311"/>
                      <a:pt x="393988" y="-12311"/>
                      <a:pt x="422468" y="36933"/>
                    </a:cubicBezTo>
                    <a:lnTo>
                      <a:pt x="564771" y="283345"/>
                    </a:lnTo>
                    <a:lnTo>
                      <a:pt x="707075" y="529757"/>
                    </a:lnTo>
                    <a:cubicBezTo>
                      <a:pt x="735459" y="579001"/>
                      <a:pt x="699931" y="640532"/>
                      <a:pt x="643162" y="640532"/>
                    </a:cubicBezTo>
                    <a:lnTo>
                      <a:pt x="358650" y="64053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grpSp>
            <p:nvGrpSpPr>
              <p:cNvPr id="1085" name="Group 1084">
                <a:extLst>
                  <a:ext uri="{FF2B5EF4-FFF2-40B4-BE49-F238E27FC236}">
                    <a16:creationId xmlns:a16="http://schemas.microsoft.com/office/drawing/2014/main" id="{18E7D27B-4470-8628-0C9F-41FEAEF89B90}"/>
                  </a:ext>
                </a:extLst>
              </p:cNvPr>
              <p:cNvGrpSpPr/>
              <p:nvPr/>
            </p:nvGrpSpPr>
            <p:grpSpPr>
              <a:xfrm>
                <a:off x="4544930" y="3361563"/>
                <a:ext cx="56749" cy="222888"/>
                <a:chOff x="4840127" y="2918125"/>
                <a:chExt cx="50788" cy="199475"/>
              </a:xfrm>
            </p:grpSpPr>
            <p:sp>
              <p:nvSpPr>
                <p:cNvPr id="1086" name="Freeform: Shape 1085">
                  <a:extLst>
                    <a:ext uri="{FF2B5EF4-FFF2-40B4-BE49-F238E27FC236}">
                      <a16:creationId xmlns:a16="http://schemas.microsoft.com/office/drawing/2014/main" id="{A5D57B25-7AD5-5750-3C75-9D2260CC45F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840127" y="2918125"/>
                  <a:ext cx="50788" cy="136285"/>
                </a:xfrm>
                <a:custGeom>
                  <a:avLst/>
                  <a:gdLst>
                    <a:gd name="connsiteX0" fmla="*/ 23827 w 50788"/>
                    <a:gd name="connsiteY0" fmla="*/ 50 h 136285"/>
                    <a:gd name="connsiteX1" fmla="*/ 50740 w 50788"/>
                    <a:gd name="connsiteY1" fmla="*/ 23826 h 136285"/>
                    <a:gd name="connsiteX2" fmla="*/ 50740 w 50788"/>
                    <a:gd name="connsiteY2" fmla="*/ 26962 h 136285"/>
                    <a:gd name="connsiteX3" fmla="*/ 42841 w 50788"/>
                    <a:gd name="connsiteY3" fmla="*/ 133571 h 136285"/>
                    <a:gd name="connsiteX4" fmla="*/ 39933 w 50788"/>
                    <a:gd name="connsiteY4" fmla="*/ 136285 h 136285"/>
                    <a:gd name="connsiteX5" fmla="*/ 10857 w 50788"/>
                    <a:gd name="connsiteY5" fmla="*/ 136285 h 136285"/>
                    <a:gd name="connsiteX6" fmla="*/ 7949 w 50788"/>
                    <a:gd name="connsiteY6" fmla="*/ 133571 h 136285"/>
                    <a:gd name="connsiteX7" fmla="*/ 50 w 50788"/>
                    <a:gd name="connsiteY7" fmla="*/ 26962 h 136285"/>
                    <a:gd name="connsiteX8" fmla="*/ 23827 w 50788"/>
                    <a:gd name="connsiteY8" fmla="*/ 50 h 136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788" h="136285">
                      <a:moveTo>
                        <a:pt x="23827" y="50"/>
                      </a:moveTo>
                      <a:cubicBezTo>
                        <a:pt x="37825" y="-816"/>
                        <a:pt x="49874" y="9829"/>
                        <a:pt x="50740" y="23826"/>
                      </a:cubicBezTo>
                      <a:cubicBezTo>
                        <a:pt x="50805" y="24871"/>
                        <a:pt x="50805" y="25918"/>
                        <a:pt x="50740" y="26962"/>
                      </a:cubicBezTo>
                      <a:lnTo>
                        <a:pt x="42841" y="133571"/>
                      </a:lnTo>
                      <a:cubicBezTo>
                        <a:pt x="42739" y="135101"/>
                        <a:pt x="41467" y="136288"/>
                        <a:pt x="39933" y="136285"/>
                      </a:cubicBezTo>
                      <a:lnTo>
                        <a:pt x="10857" y="136285"/>
                      </a:lnTo>
                      <a:cubicBezTo>
                        <a:pt x="9324" y="136288"/>
                        <a:pt x="8052" y="135101"/>
                        <a:pt x="7949" y="133571"/>
                      </a:cubicBezTo>
                      <a:lnTo>
                        <a:pt x="50" y="26962"/>
                      </a:lnTo>
                      <a:cubicBezTo>
                        <a:pt x="-816" y="12965"/>
                        <a:pt x="9830" y="916"/>
                        <a:pt x="23827" y="50"/>
                      </a:cubicBezTo>
                      <a:close/>
                    </a:path>
                  </a:pathLst>
                </a:custGeom>
                <a:solidFill>
                  <a:srgbClr val="D9577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87" name="Freeform: Shape 1086">
                  <a:extLst>
                    <a:ext uri="{FF2B5EF4-FFF2-40B4-BE49-F238E27FC236}">
                      <a16:creationId xmlns:a16="http://schemas.microsoft.com/office/drawing/2014/main" id="{DB9A9717-2FCC-9FE7-A2AC-D2FABFB5263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844538" y="3075731"/>
                  <a:ext cx="41871" cy="41869"/>
                </a:xfrm>
                <a:custGeom>
                  <a:avLst/>
                  <a:gdLst>
                    <a:gd name="connsiteX0" fmla="*/ 20887 w 41871"/>
                    <a:gd name="connsiteY0" fmla="*/ 1 h 41869"/>
                    <a:gd name="connsiteX1" fmla="*/ 41871 w 41871"/>
                    <a:gd name="connsiteY1" fmla="*/ 20887 h 41869"/>
                    <a:gd name="connsiteX2" fmla="*/ 41871 w 41871"/>
                    <a:gd name="connsiteY2" fmla="*/ 20983 h 41869"/>
                    <a:gd name="connsiteX3" fmla="*/ 20984 w 41871"/>
                    <a:gd name="connsiteY3" fmla="*/ 41869 h 41869"/>
                    <a:gd name="connsiteX4" fmla="*/ 1 w 41871"/>
                    <a:gd name="connsiteY4" fmla="*/ 20983 h 41869"/>
                    <a:gd name="connsiteX5" fmla="*/ 20887 w 41871"/>
                    <a:gd name="connsiteY5" fmla="*/ 1 h 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871" h="41869">
                      <a:moveTo>
                        <a:pt x="20887" y="1"/>
                      </a:moveTo>
                      <a:cubicBezTo>
                        <a:pt x="32450" y="-26"/>
                        <a:pt x="41844" y="9325"/>
                        <a:pt x="41871" y="20887"/>
                      </a:cubicBezTo>
                      <a:cubicBezTo>
                        <a:pt x="41871" y="20919"/>
                        <a:pt x="41871" y="20951"/>
                        <a:pt x="41871" y="20983"/>
                      </a:cubicBezTo>
                      <a:cubicBezTo>
                        <a:pt x="41844" y="32507"/>
                        <a:pt x="32509" y="41843"/>
                        <a:pt x="20984" y="41869"/>
                      </a:cubicBezTo>
                      <a:cubicBezTo>
                        <a:pt x="9422" y="41896"/>
                        <a:pt x="28" y="32545"/>
                        <a:pt x="1" y="20983"/>
                      </a:cubicBezTo>
                      <a:cubicBezTo>
                        <a:pt x="-26" y="9422"/>
                        <a:pt x="9326" y="27"/>
                        <a:pt x="20887" y="1"/>
                      </a:cubicBezTo>
                      <a:close/>
                    </a:path>
                  </a:pathLst>
                </a:custGeom>
                <a:solidFill>
                  <a:srgbClr val="D9577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Slate Pro" panose="02000506040000020004"/>
                  </a:endParaRPr>
                </a:p>
              </p:txBody>
            </p:sp>
          </p:grpSp>
        </p:grpSp>
        <p:grpSp>
          <p:nvGrpSpPr>
            <p:cNvPr id="956" name="Group 955">
              <a:extLst>
                <a:ext uri="{FF2B5EF4-FFF2-40B4-BE49-F238E27FC236}">
                  <a16:creationId xmlns:a16="http://schemas.microsoft.com/office/drawing/2014/main" id="{03128AF5-63DC-E249-762D-8B9ADE8B0303}"/>
                </a:ext>
              </a:extLst>
            </p:cNvPr>
            <p:cNvGrpSpPr/>
            <p:nvPr/>
          </p:nvGrpSpPr>
          <p:grpSpPr>
            <a:xfrm>
              <a:off x="534210" y="3086797"/>
              <a:ext cx="1218373" cy="971089"/>
              <a:chOff x="981934" y="4103515"/>
              <a:chExt cx="828001" cy="659948"/>
            </a:xfrm>
          </p:grpSpPr>
          <p:grpSp>
            <p:nvGrpSpPr>
              <p:cNvPr id="1061" name="Group 1060">
                <a:extLst>
                  <a:ext uri="{FF2B5EF4-FFF2-40B4-BE49-F238E27FC236}">
                    <a16:creationId xmlns:a16="http://schemas.microsoft.com/office/drawing/2014/main" id="{6BCE8BA3-C78C-AA83-B47B-D5359BB42FBD}"/>
                  </a:ext>
                </a:extLst>
              </p:cNvPr>
              <p:cNvGrpSpPr/>
              <p:nvPr/>
            </p:nvGrpSpPr>
            <p:grpSpPr>
              <a:xfrm>
                <a:off x="981934" y="4103515"/>
                <a:ext cx="179237" cy="332068"/>
                <a:chOff x="-3210935" y="1475129"/>
                <a:chExt cx="2504139" cy="4639365"/>
              </a:xfrm>
            </p:grpSpPr>
            <p:sp>
              <p:nvSpPr>
                <p:cNvPr id="1077" name="Freeform: Shape 1076">
                  <a:extLst>
                    <a:ext uri="{FF2B5EF4-FFF2-40B4-BE49-F238E27FC236}">
                      <a16:creationId xmlns:a16="http://schemas.microsoft.com/office/drawing/2014/main" id="{C3E69584-E944-C655-EB0A-546528DDA582}"/>
                    </a:ext>
                  </a:extLst>
                </p:cNvPr>
                <p:cNvSpPr/>
                <p:nvPr/>
              </p:nvSpPr>
              <p:spPr>
                <a:xfrm>
                  <a:off x="-3210935" y="1475129"/>
                  <a:ext cx="2503726" cy="4639365"/>
                </a:xfrm>
                <a:custGeom>
                  <a:avLst/>
                  <a:gdLst>
                    <a:gd name="connsiteX0" fmla="*/ 2454757 w 2503726"/>
                    <a:gd name="connsiteY0" fmla="*/ 4427413 h 4639365"/>
                    <a:gd name="connsiteX1" fmla="*/ 2182782 w 2503726"/>
                    <a:gd name="connsiteY1" fmla="*/ 4639366 h 4639365"/>
                    <a:gd name="connsiteX2" fmla="*/ 1909869 w 2503726"/>
                    <a:gd name="connsiteY2" fmla="*/ 4287674 h 4639365"/>
                    <a:gd name="connsiteX3" fmla="*/ 1587250 w 2503726"/>
                    <a:gd name="connsiteY3" fmla="*/ 3053468 h 4639365"/>
                    <a:gd name="connsiteX4" fmla="*/ 596884 w 2503726"/>
                    <a:gd name="connsiteY4" fmla="*/ 1876471 h 4639365"/>
                    <a:gd name="connsiteX5" fmla="*/ 5103 w 2503726"/>
                    <a:gd name="connsiteY5" fmla="*/ 258684 h 4639365"/>
                    <a:gd name="connsiteX6" fmla="*/ 106390 w 2503726"/>
                    <a:gd name="connsiteY6" fmla="*/ 65487 h 4639365"/>
                    <a:gd name="connsiteX7" fmla="*/ 308027 w 2503726"/>
                    <a:gd name="connsiteY7" fmla="*/ 776 h 4639365"/>
                    <a:gd name="connsiteX8" fmla="*/ 566873 w 2503726"/>
                    <a:gd name="connsiteY8" fmla="*/ 302762 h 4639365"/>
                    <a:gd name="connsiteX9" fmla="*/ 1041423 w 2503726"/>
                    <a:gd name="connsiteY9" fmla="*/ 1531344 h 4639365"/>
                    <a:gd name="connsiteX10" fmla="*/ 2050546 w 2503726"/>
                    <a:gd name="connsiteY10" fmla="*/ 2734601 h 4639365"/>
                    <a:gd name="connsiteX11" fmla="*/ 2454757 w 2503726"/>
                    <a:gd name="connsiteY11" fmla="*/ 4427413 h 4639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3726" h="4639365">
                      <a:moveTo>
                        <a:pt x="2454757" y="4427413"/>
                      </a:moveTo>
                      <a:cubicBezTo>
                        <a:pt x="2422870" y="4554960"/>
                        <a:pt x="2308453" y="4639366"/>
                        <a:pt x="2182782" y="4639366"/>
                      </a:cubicBezTo>
                      <a:cubicBezTo>
                        <a:pt x="2001215" y="4639366"/>
                        <a:pt x="1863736" y="4466043"/>
                        <a:pt x="1909869" y="4287674"/>
                      </a:cubicBezTo>
                      <a:cubicBezTo>
                        <a:pt x="2034602" y="3801869"/>
                        <a:pt x="1761689" y="3305749"/>
                        <a:pt x="1587250" y="3053468"/>
                      </a:cubicBezTo>
                      <a:cubicBezTo>
                        <a:pt x="1310369" y="2651339"/>
                        <a:pt x="909721" y="2279867"/>
                        <a:pt x="596884" y="1876471"/>
                      </a:cubicBezTo>
                      <a:cubicBezTo>
                        <a:pt x="163599" y="1320328"/>
                        <a:pt x="-35224" y="775437"/>
                        <a:pt x="5103" y="258684"/>
                      </a:cubicBezTo>
                      <a:cubicBezTo>
                        <a:pt x="10730" y="179905"/>
                        <a:pt x="49182" y="112380"/>
                        <a:pt x="106390" y="65487"/>
                      </a:cubicBezTo>
                      <a:cubicBezTo>
                        <a:pt x="160786" y="20471"/>
                        <a:pt x="232062" y="-4851"/>
                        <a:pt x="308027" y="776"/>
                      </a:cubicBezTo>
                      <a:cubicBezTo>
                        <a:pt x="462772" y="12968"/>
                        <a:pt x="579065" y="148018"/>
                        <a:pt x="566873" y="302762"/>
                      </a:cubicBezTo>
                      <a:cubicBezTo>
                        <a:pt x="536862" y="676025"/>
                        <a:pt x="697234" y="1088680"/>
                        <a:pt x="1041423" y="1531344"/>
                      </a:cubicBezTo>
                      <a:cubicBezTo>
                        <a:pt x="1349477" y="1928681"/>
                        <a:pt x="1743692" y="2287238"/>
                        <a:pt x="2050546" y="2734601"/>
                      </a:cubicBezTo>
                      <a:cubicBezTo>
                        <a:pt x="2445379" y="3305749"/>
                        <a:pt x="2588869" y="3907846"/>
                        <a:pt x="2454757" y="4427413"/>
                      </a:cubicBezTo>
                      <a:close/>
                    </a:path>
                  </a:pathLst>
                </a:custGeom>
                <a:solidFill>
                  <a:srgbClr val="0095FF">
                    <a:lumMod val="20000"/>
                    <a:lumOff val="80000"/>
                  </a:srgbClr>
                </a:solidFill>
                <a:ln w="6350" cap="flat">
                  <a:solidFill>
                    <a:srgbClr val="0095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78" name="Freeform: Shape 1077">
                  <a:extLst>
                    <a:ext uri="{FF2B5EF4-FFF2-40B4-BE49-F238E27FC236}">
                      <a16:creationId xmlns:a16="http://schemas.microsoft.com/office/drawing/2014/main" id="{DC5458DB-AFC3-5158-1FF2-2EC8181C12DC}"/>
                    </a:ext>
                  </a:extLst>
                </p:cNvPr>
                <p:cNvSpPr/>
                <p:nvPr/>
              </p:nvSpPr>
              <p:spPr>
                <a:xfrm>
                  <a:off x="-2991159" y="1849168"/>
                  <a:ext cx="1847959" cy="292608"/>
                </a:xfrm>
                <a:custGeom>
                  <a:avLst/>
                  <a:gdLst>
                    <a:gd name="connsiteX0" fmla="*/ 1830770 w 1847959"/>
                    <a:gd name="connsiteY0" fmla="*/ 212891 h 292608"/>
                    <a:gd name="connsiteX1" fmla="*/ 1701347 w 1847959"/>
                    <a:gd name="connsiteY1" fmla="*/ 292608 h 292608"/>
                    <a:gd name="connsiteX2" fmla="*/ 146304 w 1847959"/>
                    <a:gd name="connsiteY2" fmla="*/ 292608 h 292608"/>
                    <a:gd name="connsiteX3" fmla="*/ 16891 w 1847959"/>
                    <a:gd name="connsiteY3" fmla="*/ 212891 h 292608"/>
                    <a:gd name="connsiteX4" fmla="*/ 0 w 1847959"/>
                    <a:gd name="connsiteY4" fmla="*/ 146304 h 292608"/>
                    <a:gd name="connsiteX5" fmla="*/ 146304 w 1847959"/>
                    <a:gd name="connsiteY5" fmla="*/ 0 h 292608"/>
                    <a:gd name="connsiteX6" fmla="*/ 1701347 w 1847959"/>
                    <a:gd name="connsiteY6" fmla="*/ 0 h 292608"/>
                    <a:gd name="connsiteX7" fmla="*/ 1830770 w 1847959"/>
                    <a:gd name="connsiteY7" fmla="*/ 212891 h 292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7959" h="292608">
                      <a:moveTo>
                        <a:pt x="1830770" y="212891"/>
                      </a:moveTo>
                      <a:cubicBezTo>
                        <a:pt x="1807323" y="260721"/>
                        <a:pt x="1758555" y="292608"/>
                        <a:pt x="1701347" y="292608"/>
                      </a:cubicBezTo>
                      <a:lnTo>
                        <a:pt x="146304" y="292608"/>
                      </a:lnTo>
                      <a:cubicBezTo>
                        <a:pt x="89095" y="292608"/>
                        <a:pt x="40337" y="260721"/>
                        <a:pt x="16891" y="212891"/>
                      </a:cubicBezTo>
                      <a:cubicBezTo>
                        <a:pt x="5627" y="193196"/>
                        <a:pt x="0" y="170688"/>
                        <a:pt x="0" y="146304"/>
                      </a:cubicBezTo>
                      <a:cubicBezTo>
                        <a:pt x="0" y="65659"/>
                        <a:pt x="65649" y="0"/>
                        <a:pt x="146304" y="0"/>
                      </a:cubicBezTo>
                      <a:lnTo>
                        <a:pt x="1701347" y="0"/>
                      </a:lnTo>
                      <a:cubicBezTo>
                        <a:pt x="1816008" y="0"/>
                        <a:pt x="1881038" y="124923"/>
                        <a:pt x="1830770" y="212891"/>
                      </a:cubicBezTo>
                      <a:close/>
                    </a:path>
                  </a:pathLst>
                </a:custGeom>
                <a:solidFill>
                  <a:srgbClr val="0095FF"/>
                </a:solidFill>
                <a:ln w="937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79" name="Freeform: Shape 1078">
                  <a:extLst>
                    <a:ext uri="{FF2B5EF4-FFF2-40B4-BE49-F238E27FC236}">
                      <a16:creationId xmlns:a16="http://schemas.microsoft.com/office/drawing/2014/main" id="{5FA24E57-900F-8BDD-5F74-17DD8AF1D0AF}"/>
                    </a:ext>
                  </a:extLst>
                </p:cNvPr>
                <p:cNvSpPr/>
                <p:nvPr/>
              </p:nvSpPr>
              <p:spPr>
                <a:xfrm>
                  <a:off x="-2743474" y="2435324"/>
                  <a:ext cx="1599965" cy="292607"/>
                </a:xfrm>
                <a:custGeom>
                  <a:avLst/>
                  <a:gdLst>
                    <a:gd name="connsiteX0" fmla="*/ 1599966 w 1599965"/>
                    <a:gd name="connsiteY0" fmla="*/ 146304 h 292607"/>
                    <a:gd name="connsiteX1" fmla="*/ 1583084 w 1599965"/>
                    <a:gd name="connsiteY1" fmla="*/ 212891 h 292607"/>
                    <a:gd name="connsiteX2" fmla="*/ 1453662 w 1599965"/>
                    <a:gd name="connsiteY2" fmla="*/ 292608 h 292607"/>
                    <a:gd name="connsiteX3" fmla="*/ 146304 w 1599965"/>
                    <a:gd name="connsiteY3" fmla="*/ 292608 h 292607"/>
                    <a:gd name="connsiteX4" fmla="*/ 16881 w 1599965"/>
                    <a:gd name="connsiteY4" fmla="*/ 212891 h 292607"/>
                    <a:gd name="connsiteX5" fmla="*/ 0 w 1599965"/>
                    <a:gd name="connsiteY5" fmla="*/ 146304 h 292607"/>
                    <a:gd name="connsiteX6" fmla="*/ 146304 w 1599965"/>
                    <a:gd name="connsiteY6" fmla="*/ 0 h 292607"/>
                    <a:gd name="connsiteX7" fmla="*/ 1453662 w 1599965"/>
                    <a:gd name="connsiteY7" fmla="*/ 0 h 292607"/>
                    <a:gd name="connsiteX8" fmla="*/ 1599966 w 1599965"/>
                    <a:gd name="connsiteY8" fmla="*/ 146304 h 29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99965" h="292607">
                      <a:moveTo>
                        <a:pt x="1599966" y="146304"/>
                      </a:moveTo>
                      <a:cubicBezTo>
                        <a:pt x="1599966" y="170688"/>
                        <a:pt x="1594339" y="193196"/>
                        <a:pt x="1583084" y="212891"/>
                      </a:cubicBezTo>
                      <a:cubicBezTo>
                        <a:pt x="1559638" y="260721"/>
                        <a:pt x="1510870" y="292608"/>
                        <a:pt x="1453662" y="292608"/>
                      </a:cubicBezTo>
                      <a:lnTo>
                        <a:pt x="146304" y="292608"/>
                      </a:lnTo>
                      <a:cubicBezTo>
                        <a:pt x="89095" y="292608"/>
                        <a:pt x="40327" y="260721"/>
                        <a:pt x="16881" y="212891"/>
                      </a:cubicBezTo>
                      <a:cubicBezTo>
                        <a:pt x="5627" y="193196"/>
                        <a:pt x="0" y="170688"/>
                        <a:pt x="0" y="146304"/>
                      </a:cubicBezTo>
                      <a:cubicBezTo>
                        <a:pt x="0" y="65659"/>
                        <a:pt x="65649" y="0"/>
                        <a:pt x="146304" y="0"/>
                      </a:cubicBezTo>
                      <a:lnTo>
                        <a:pt x="1453662" y="0"/>
                      </a:lnTo>
                      <a:cubicBezTo>
                        <a:pt x="1534316" y="0"/>
                        <a:pt x="1599966" y="65659"/>
                        <a:pt x="1599966" y="146304"/>
                      </a:cubicBezTo>
                      <a:close/>
                    </a:path>
                  </a:pathLst>
                </a:custGeom>
                <a:solidFill>
                  <a:srgbClr val="0095FF"/>
                </a:solidFill>
                <a:ln w="937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80" name="Freeform: Shape 1079">
                  <a:extLst>
                    <a:ext uri="{FF2B5EF4-FFF2-40B4-BE49-F238E27FC236}">
                      <a16:creationId xmlns:a16="http://schemas.microsoft.com/office/drawing/2014/main" id="{6856DFE1-23D7-EE03-470F-5872164884C0}"/>
                    </a:ext>
                  </a:extLst>
                </p:cNvPr>
                <p:cNvSpPr/>
                <p:nvPr/>
              </p:nvSpPr>
              <p:spPr>
                <a:xfrm>
                  <a:off x="-2850501" y="4551340"/>
                  <a:ext cx="1599965" cy="292608"/>
                </a:xfrm>
                <a:custGeom>
                  <a:avLst/>
                  <a:gdLst>
                    <a:gd name="connsiteX0" fmla="*/ 1599966 w 1599965"/>
                    <a:gd name="connsiteY0" fmla="*/ 146304 h 292608"/>
                    <a:gd name="connsiteX1" fmla="*/ 1583084 w 1599965"/>
                    <a:gd name="connsiteY1" fmla="*/ 212891 h 292608"/>
                    <a:gd name="connsiteX2" fmla="*/ 1453662 w 1599965"/>
                    <a:gd name="connsiteY2" fmla="*/ 292608 h 292608"/>
                    <a:gd name="connsiteX3" fmla="*/ 146304 w 1599965"/>
                    <a:gd name="connsiteY3" fmla="*/ 292608 h 292608"/>
                    <a:gd name="connsiteX4" fmla="*/ 16881 w 1599965"/>
                    <a:gd name="connsiteY4" fmla="*/ 212891 h 292608"/>
                    <a:gd name="connsiteX5" fmla="*/ 0 w 1599965"/>
                    <a:gd name="connsiteY5" fmla="*/ 146304 h 292608"/>
                    <a:gd name="connsiteX6" fmla="*/ 146304 w 1599965"/>
                    <a:gd name="connsiteY6" fmla="*/ 0 h 292608"/>
                    <a:gd name="connsiteX7" fmla="*/ 1453662 w 1599965"/>
                    <a:gd name="connsiteY7" fmla="*/ 0 h 292608"/>
                    <a:gd name="connsiteX8" fmla="*/ 1599966 w 1599965"/>
                    <a:gd name="connsiteY8" fmla="*/ 146304 h 292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99965" h="292608">
                      <a:moveTo>
                        <a:pt x="1599966" y="146304"/>
                      </a:moveTo>
                      <a:cubicBezTo>
                        <a:pt x="1599966" y="170688"/>
                        <a:pt x="1594338" y="193196"/>
                        <a:pt x="1583084" y="212891"/>
                      </a:cubicBezTo>
                      <a:cubicBezTo>
                        <a:pt x="1559638" y="260721"/>
                        <a:pt x="1510870" y="292608"/>
                        <a:pt x="1453662" y="292608"/>
                      </a:cubicBezTo>
                      <a:lnTo>
                        <a:pt x="146304" y="292608"/>
                      </a:lnTo>
                      <a:cubicBezTo>
                        <a:pt x="89095" y="292608"/>
                        <a:pt x="40327" y="260721"/>
                        <a:pt x="16881" y="212891"/>
                      </a:cubicBezTo>
                      <a:cubicBezTo>
                        <a:pt x="5627" y="193196"/>
                        <a:pt x="0" y="170688"/>
                        <a:pt x="0" y="146304"/>
                      </a:cubicBezTo>
                      <a:cubicBezTo>
                        <a:pt x="0" y="65659"/>
                        <a:pt x="65649" y="0"/>
                        <a:pt x="146304" y="0"/>
                      </a:cubicBezTo>
                      <a:lnTo>
                        <a:pt x="1453662" y="0"/>
                      </a:lnTo>
                      <a:cubicBezTo>
                        <a:pt x="1534316" y="0"/>
                        <a:pt x="1599966" y="65659"/>
                        <a:pt x="1599966" y="146304"/>
                      </a:cubicBezTo>
                      <a:close/>
                    </a:path>
                  </a:pathLst>
                </a:custGeom>
                <a:solidFill>
                  <a:srgbClr val="0095FF"/>
                </a:solidFill>
                <a:ln w="937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81" name="Freeform: Shape 1080">
                  <a:extLst>
                    <a:ext uri="{FF2B5EF4-FFF2-40B4-BE49-F238E27FC236}">
                      <a16:creationId xmlns:a16="http://schemas.microsoft.com/office/drawing/2014/main" id="{BAB9A69D-4E4C-FA51-B429-092960E1E966}"/>
                    </a:ext>
                  </a:extLst>
                </p:cNvPr>
                <p:cNvSpPr/>
                <p:nvPr/>
              </p:nvSpPr>
              <p:spPr>
                <a:xfrm>
                  <a:off x="-2810286" y="5137493"/>
                  <a:ext cx="1746438" cy="292608"/>
                </a:xfrm>
                <a:custGeom>
                  <a:avLst/>
                  <a:gdLst>
                    <a:gd name="connsiteX0" fmla="*/ 1746439 w 1746438"/>
                    <a:gd name="connsiteY0" fmla="*/ 146304 h 292608"/>
                    <a:gd name="connsiteX1" fmla="*/ 1729557 w 1746438"/>
                    <a:gd name="connsiteY1" fmla="*/ 212891 h 292608"/>
                    <a:gd name="connsiteX2" fmla="*/ 1600134 w 1746438"/>
                    <a:gd name="connsiteY2" fmla="*/ 292608 h 292608"/>
                    <a:gd name="connsiteX3" fmla="*/ 146304 w 1746438"/>
                    <a:gd name="connsiteY3" fmla="*/ 292608 h 292608"/>
                    <a:gd name="connsiteX4" fmla="*/ 16891 w 1746438"/>
                    <a:gd name="connsiteY4" fmla="*/ 212891 h 292608"/>
                    <a:gd name="connsiteX5" fmla="*/ 0 w 1746438"/>
                    <a:gd name="connsiteY5" fmla="*/ 146304 h 292608"/>
                    <a:gd name="connsiteX6" fmla="*/ 146304 w 1746438"/>
                    <a:gd name="connsiteY6" fmla="*/ 0 h 292608"/>
                    <a:gd name="connsiteX7" fmla="*/ 1600134 w 1746438"/>
                    <a:gd name="connsiteY7" fmla="*/ 0 h 292608"/>
                    <a:gd name="connsiteX8" fmla="*/ 1746439 w 1746438"/>
                    <a:gd name="connsiteY8" fmla="*/ 146304 h 292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46438" h="292608">
                      <a:moveTo>
                        <a:pt x="1746439" y="146304"/>
                      </a:moveTo>
                      <a:cubicBezTo>
                        <a:pt x="1746439" y="170688"/>
                        <a:pt x="1740811" y="193196"/>
                        <a:pt x="1729557" y="212891"/>
                      </a:cubicBezTo>
                      <a:cubicBezTo>
                        <a:pt x="1706111" y="260721"/>
                        <a:pt x="1657352" y="292608"/>
                        <a:pt x="1600134" y="292608"/>
                      </a:cubicBezTo>
                      <a:lnTo>
                        <a:pt x="146304" y="292608"/>
                      </a:lnTo>
                      <a:cubicBezTo>
                        <a:pt x="89105" y="292608"/>
                        <a:pt x="40337" y="260721"/>
                        <a:pt x="16891" y="212891"/>
                      </a:cubicBezTo>
                      <a:cubicBezTo>
                        <a:pt x="5627" y="193196"/>
                        <a:pt x="0" y="170688"/>
                        <a:pt x="0" y="146304"/>
                      </a:cubicBezTo>
                      <a:cubicBezTo>
                        <a:pt x="0" y="65659"/>
                        <a:pt x="65659" y="0"/>
                        <a:pt x="146304" y="0"/>
                      </a:cubicBezTo>
                      <a:lnTo>
                        <a:pt x="1600134" y="0"/>
                      </a:lnTo>
                      <a:cubicBezTo>
                        <a:pt x="1680799" y="0"/>
                        <a:pt x="1746439" y="65659"/>
                        <a:pt x="1746439" y="146304"/>
                      </a:cubicBezTo>
                      <a:close/>
                    </a:path>
                  </a:pathLst>
                </a:custGeom>
                <a:solidFill>
                  <a:srgbClr val="0095FF"/>
                </a:solidFill>
                <a:ln w="937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82" name="Freeform: Shape 1081">
                  <a:extLst>
                    <a:ext uri="{FF2B5EF4-FFF2-40B4-BE49-F238E27FC236}">
                      <a16:creationId xmlns:a16="http://schemas.microsoft.com/office/drawing/2014/main" id="{482A3A90-0E39-BE3E-2B4E-3846DBA61946}"/>
                    </a:ext>
                  </a:extLst>
                </p:cNvPr>
                <p:cNvSpPr/>
                <p:nvPr/>
              </p:nvSpPr>
              <p:spPr>
                <a:xfrm>
                  <a:off x="-3210204" y="1475141"/>
                  <a:ext cx="2503408" cy="4638878"/>
                </a:xfrm>
                <a:custGeom>
                  <a:avLst/>
                  <a:gdLst>
                    <a:gd name="connsiteX0" fmla="*/ 1906324 w 2503408"/>
                    <a:gd name="connsiteY0" fmla="*/ 1876459 h 4638878"/>
                    <a:gd name="connsiteX1" fmla="*/ 915958 w 2503408"/>
                    <a:gd name="connsiteY1" fmla="*/ 3053456 h 4638878"/>
                    <a:gd name="connsiteX2" fmla="*/ 593339 w 2503408"/>
                    <a:gd name="connsiteY2" fmla="*/ 4287661 h 4638878"/>
                    <a:gd name="connsiteX3" fmla="*/ 390765 w 2503408"/>
                    <a:gd name="connsiteY3" fmla="*/ 4629975 h 4638878"/>
                    <a:gd name="connsiteX4" fmla="*/ 157241 w 2503408"/>
                    <a:gd name="connsiteY4" fmla="*/ 4585897 h 4638878"/>
                    <a:gd name="connsiteX5" fmla="*/ 48451 w 2503408"/>
                    <a:gd name="connsiteY5" fmla="*/ 4427401 h 4638878"/>
                    <a:gd name="connsiteX6" fmla="*/ 452662 w 2503408"/>
                    <a:gd name="connsiteY6" fmla="*/ 2734588 h 4638878"/>
                    <a:gd name="connsiteX7" fmla="*/ 1462723 w 2503408"/>
                    <a:gd name="connsiteY7" fmla="*/ 1531332 h 4638878"/>
                    <a:gd name="connsiteX8" fmla="*/ 1937273 w 2503408"/>
                    <a:gd name="connsiteY8" fmla="*/ 302750 h 4638878"/>
                    <a:gd name="connsiteX9" fmla="*/ 2053566 w 2503408"/>
                    <a:gd name="connsiteY9" fmla="*/ 53283 h 4638878"/>
                    <a:gd name="connsiteX10" fmla="*/ 2196118 w 2503408"/>
                    <a:gd name="connsiteY10" fmla="*/ 764 h 4638878"/>
                    <a:gd name="connsiteX11" fmla="*/ 2498105 w 2503408"/>
                    <a:gd name="connsiteY11" fmla="*/ 258671 h 4638878"/>
                    <a:gd name="connsiteX12" fmla="*/ 1906324 w 2503408"/>
                    <a:gd name="connsiteY12" fmla="*/ 1876459 h 4638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03408" h="4638878">
                      <a:moveTo>
                        <a:pt x="1906324" y="1876459"/>
                      </a:moveTo>
                      <a:cubicBezTo>
                        <a:pt x="1584840" y="2290996"/>
                        <a:pt x="1193992" y="2649638"/>
                        <a:pt x="915958" y="3053456"/>
                      </a:cubicBezTo>
                      <a:cubicBezTo>
                        <a:pt x="742457" y="3305737"/>
                        <a:pt x="468606" y="3801857"/>
                        <a:pt x="593339" y="4287661"/>
                      </a:cubicBezTo>
                      <a:cubicBezTo>
                        <a:pt x="632729" y="4437717"/>
                        <a:pt x="541758" y="4591524"/>
                        <a:pt x="390765" y="4629975"/>
                      </a:cubicBezTo>
                      <a:cubicBezTo>
                        <a:pt x="302344" y="4651189"/>
                        <a:pt x="221858" y="4633708"/>
                        <a:pt x="157241" y="4585897"/>
                      </a:cubicBezTo>
                      <a:cubicBezTo>
                        <a:pt x="105659" y="4549321"/>
                        <a:pt x="65332" y="4493988"/>
                        <a:pt x="48451" y="4427401"/>
                      </a:cubicBezTo>
                      <a:cubicBezTo>
                        <a:pt x="-84724" y="3907834"/>
                        <a:pt x="58767" y="3306674"/>
                        <a:pt x="452662" y="2734588"/>
                      </a:cubicBezTo>
                      <a:cubicBezTo>
                        <a:pt x="764928" y="2281712"/>
                        <a:pt x="1137600" y="1947670"/>
                        <a:pt x="1462723" y="1531332"/>
                      </a:cubicBezTo>
                      <a:cubicBezTo>
                        <a:pt x="1806912" y="1088668"/>
                        <a:pt x="1966346" y="676013"/>
                        <a:pt x="1937273" y="302750"/>
                      </a:cubicBezTo>
                      <a:cubicBezTo>
                        <a:pt x="1928832" y="201463"/>
                        <a:pt x="1975725" y="108616"/>
                        <a:pt x="2053566" y="53283"/>
                      </a:cubicBezTo>
                      <a:cubicBezTo>
                        <a:pt x="2093893" y="23272"/>
                        <a:pt x="2142661" y="4515"/>
                        <a:pt x="2196118" y="764"/>
                      </a:cubicBezTo>
                      <a:cubicBezTo>
                        <a:pt x="2350863" y="-10490"/>
                        <a:pt x="2485913" y="103927"/>
                        <a:pt x="2498105" y="258671"/>
                      </a:cubicBezTo>
                      <a:cubicBezTo>
                        <a:pt x="2539370" y="776363"/>
                        <a:pt x="2339609" y="1320316"/>
                        <a:pt x="1906324" y="187645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>
                  <a:solidFill>
                    <a:srgbClr val="0095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</p:grpSp>
          <p:grpSp>
            <p:nvGrpSpPr>
              <p:cNvPr id="1062" name="Group 1061">
                <a:extLst>
                  <a:ext uri="{FF2B5EF4-FFF2-40B4-BE49-F238E27FC236}">
                    <a16:creationId xmlns:a16="http://schemas.microsoft.com/office/drawing/2014/main" id="{838B6AA5-E9ED-E109-440B-437A938A9EAE}"/>
                  </a:ext>
                </a:extLst>
              </p:cNvPr>
              <p:cNvGrpSpPr/>
              <p:nvPr/>
            </p:nvGrpSpPr>
            <p:grpSpPr>
              <a:xfrm>
                <a:off x="1262735" y="4103515"/>
                <a:ext cx="395656" cy="332068"/>
                <a:chOff x="-5526139" y="2042799"/>
                <a:chExt cx="4267200" cy="3581399"/>
              </a:xfrm>
            </p:grpSpPr>
            <p:grpSp>
              <p:nvGrpSpPr>
                <p:cNvPr id="1064" name="Graphic 522">
                  <a:extLst>
                    <a:ext uri="{FF2B5EF4-FFF2-40B4-BE49-F238E27FC236}">
                      <a16:creationId xmlns:a16="http://schemas.microsoft.com/office/drawing/2014/main" id="{5F993AEB-6D13-A87A-6ED0-B5B08F65EEF8}"/>
                    </a:ext>
                  </a:extLst>
                </p:cNvPr>
                <p:cNvGrpSpPr/>
                <p:nvPr/>
              </p:nvGrpSpPr>
              <p:grpSpPr>
                <a:xfrm>
                  <a:off x="-5526139" y="2727837"/>
                  <a:ext cx="4267200" cy="2896361"/>
                  <a:chOff x="-5526139" y="2727837"/>
                  <a:chExt cx="4267200" cy="2896361"/>
                </a:xfrm>
              </p:grpSpPr>
              <p:sp>
                <p:nvSpPr>
                  <p:cNvPr id="1074" name="Freeform: Shape 1073">
                    <a:extLst>
                      <a:ext uri="{FF2B5EF4-FFF2-40B4-BE49-F238E27FC236}">
                        <a16:creationId xmlns:a16="http://schemas.microsoft.com/office/drawing/2014/main" id="{1F16D061-0C37-A6E4-6CC6-BDAC5AFA66A4}"/>
                      </a:ext>
                    </a:extLst>
                  </p:cNvPr>
                  <p:cNvSpPr/>
                  <p:nvPr/>
                </p:nvSpPr>
                <p:spPr>
                  <a:xfrm>
                    <a:off x="-4611739" y="2727837"/>
                    <a:ext cx="1219200" cy="1219199"/>
                  </a:xfrm>
                  <a:custGeom>
                    <a:avLst/>
                    <a:gdLst>
                      <a:gd name="connsiteX0" fmla="*/ 1219200 w 1219200"/>
                      <a:gd name="connsiteY0" fmla="*/ 609600 h 1219199"/>
                      <a:gd name="connsiteX1" fmla="*/ 609600 w 1219200"/>
                      <a:gd name="connsiteY1" fmla="*/ 1219200 h 1219199"/>
                      <a:gd name="connsiteX2" fmla="*/ 0 w 1219200"/>
                      <a:gd name="connsiteY2" fmla="*/ 609600 h 1219199"/>
                      <a:gd name="connsiteX3" fmla="*/ 609600 w 1219200"/>
                      <a:gd name="connsiteY3" fmla="*/ 0 h 1219199"/>
                      <a:gd name="connsiteX4" fmla="*/ 1219200 w 1219200"/>
                      <a:gd name="connsiteY4" fmla="*/ 609600 h 12191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19200" h="1219199">
                        <a:moveTo>
                          <a:pt x="1219200" y="609600"/>
                        </a:moveTo>
                        <a:cubicBezTo>
                          <a:pt x="1219200" y="946273"/>
                          <a:pt x="946273" y="1219200"/>
                          <a:pt x="609600" y="1219200"/>
                        </a:cubicBezTo>
                        <a:cubicBezTo>
                          <a:pt x="272927" y="1219200"/>
                          <a:pt x="0" y="946273"/>
                          <a:pt x="0" y="609600"/>
                        </a:cubicBezTo>
                        <a:cubicBezTo>
                          <a:pt x="0" y="272927"/>
                          <a:pt x="272927" y="0"/>
                          <a:pt x="609600" y="0"/>
                        </a:cubicBezTo>
                        <a:cubicBezTo>
                          <a:pt x="946273" y="0"/>
                          <a:pt x="1219200" y="272927"/>
                          <a:pt x="1219200" y="609600"/>
                        </a:cubicBezTo>
                        <a:close/>
                      </a:path>
                    </a:pathLst>
                  </a:custGeom>
                  <a:solidFill>
                    <a:srgbClr val="0095FF"/>
                  </a:solidFill>
                  <a:ln w="6350" cap="flat">
                    <a:solidFill>
                      <a:srgbClr val="0095FF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75" name="Freeform: Shape 1074">
                    <a:extLst>
                      <a:ext uri="{FF2B5EF4-FFF2-40B4-BE49-F238E27FC236}">
                        <a16:creationId xmlns:a16="http://schemas.microsoft.com/office/drawing/2014/main" id="{975DF4F6-88F1-5AB6-02DE-D84FAF608D01}"/>
                      </a:ext>
                    </a:extLst>
                  </p:cNvPr>
                  <p:cNvSpPr/>
                  <p:nvPr/>
                </p:nvSpPr>
                <p:spPr>
                  <a:xfrm>
                    <a:off x="-4079101" y="3185799"/>
                    <a:ext cx="2820162" cy="1610106"/>
                  </a:xfrm>
                  <a:custGeom>
                    <a:avLst/>
                    <a:gdLst>
                      <a:gd name="connsiteX0" fmla="*/ 2619756 w 2820162"/>
                      <a:gd name="connsiteY0" fmla="*/ 781812 h 1610106"/>
                      <a:gd name="connsiteX1" fmla="*/ 2642616 w 2820162"/>
                      <a:gd name="connsiteY1" fmla="*/ 616458 h 1610106"/>
                      <a:gd name="connsiteX2" fmla="*/ 2026158 w 2820162"/>
                      <a:gd name="connsiteY2" fmla="*/ 0 h 1610106"/>
                      <a:gd name="connsiteX3" fmla="*/ 1657350 w 2820162"/>
                      <a:gd name="connsiteY3" fmla="*/ 123444 h 1610106"/>
                      <a:gd name="connsiteX4" fmla="*/ 1353312 w 2820162"/>
                      <a:gd name="connsiteY4" fmla="*/ 51054 h 1610106"/>
                      <a:gd name="connsiteX5" fmla="*/ 852678 w 2820162"/>
                      <a:gd name="connsiteY5" fmla="*/ 271272 h 1610106"/>
                      <a:gd name="connsiteX6" fmla="*/ 381762 w 2820162"/>
                      <a:gd name="connsiteY6" fmla="*/ 618744 h 1610106"/>
                      <a:gd name="connsiteX7" fmla="*/ 0 w 2820162"/>
                      <a:gd name="connsiteY7" fmla="*/ 1106424 h 1610106"/>
                      <a:gd name="connsiteX8" fmla="*/ 503682 w 2820162"/>
                      <a:gd name="connsiteY8" fmla="*/ 1610106 h 1610106"/>
                      <a:gd name="connsiteX9" fmla="*/ 2366772 w 2820162"/>
                      <a:gd name="connsiteY9" fmla="*/ 1610106 h 1610106"/>
                      <a:gd name="connsiteX10" fmla="*/ 2820162 w 2820162"/>
                      <a:gd name="connsiteY10" fmla="*/ 1156716 h 1610106"/>
                      <a:gd name="connsiteX11" fmla="*/ 2619756 w 2820162"/>
                      <a:gd name="connsiteY11" fmla="*/ 780288 h 16101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820162" h="1610106">
                        <a:moveTo>
                          <a:pt x="2619756" y="781812"/>
                        </a:moveTo>
                        <a:cubicBezTo>
                          <a:pt x="2634234" y="729234"/>
                          <a:pt x="2642616" y="673608"/>
                          <a:pt x="2642616" y="616458"/>
                        </a:cubicBezTo>
                        <a:cubicBezTo>
                          <a:pt x="2642616" y="275844"/>
                          <a:pt x="2366772" y="0"/>
                          <a:pt x="2026158" y="0"/>
                        </a:cubicBezTo>
                        <a:cubicBezTo>
                          <a:pt x="1887474" y="0"/>
                          <a:pt x="1760220" y="46482"/>
                          <a:pt x="1657350" y="123444"/>
                        </a:cubicBezTo>
                        <a:cubicBezTo>
                          <a:pt x="1565910" y="77724"/>
                          <a:pt x="1463040" y="51054"/>
                          <a:pt x="1353312" y="51054"/>
                        </a:cubicBezTo>
                        <a:cubicBezTo>
                          <a:pt x="1155192" y="51054"/>
                          <a:pt x="976884" y="136398"/>
                          <a:pt x="852678" y="271272"/>
                        </a:cubicBezTo>
                        <a:cubicBezTo>
                          <a:pt x="631698" y="272796"/>
                          <a:pt x="445008" y="418338"/>
                          <a:pt x="381762" y="618744"/>
                        </a:cubicBezTo>
                        <a:cubicBezTo>
                          <a:pt x="162306" y="673608"/>
                          <a:pt x="0" y="870966"/>
                          <a:pt x="0" y="1106424"/>
                        </a:cubicBezTo>
                        <a:cubicBezTo>
                          <a:pt x="0" y="1384554"/>
                          <a:pt x="225552" y="1610106"/>
                          <a:pt x="503682" y="1610106"/>
                        </a:cubicBezTo>
                        <a:lnTo>
                          <a:pt x="2366772" y="1610106"/>
                        </a:lnTo>
                        <a:cubicBezTo>
                          <a:pt x="2616708" y="1610106"/>
                          <a:pt x="2820162" y="1407414"/>
                          <a:pt x="2820162" y="1156716"/>
                        </a:cubicBezTo>
                        <a:cubicBezTo>
                          <a:pt x="2820162" y="999744"/>
                          <a:pt x="2740914" y="861822"/>
                          <a:pt x="2619756" y="780288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6350" cap="flat">
                    <a:solidFill>
                      <a:srgbClr val="0095FF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76" name="Freeform: Shape 1075">
                    <a:extLst>
                      <a:ext uri="{FF2B5EF4-FFF2-40B4-BE49-F238E27FC236}">
                        <a16:creationId xmlns:a16="http://schemas.microsoft.com/office/drawing/2014/main" id="{372CC757-F243-DDC4-1FDD-ADB1B1F7E7AF}"/>
                      </a:ext>
                    </a:extLst>
                  </p:cNvPr>
                  <p:cNvSpPr/>
                  <p:nvPr/>
                </p:nvSpPr>
                <p:spPr>
                  <a:xfrm>
                    <a:off x="-5526139" y="3534032"/>
                    <a:ext cx="3657600" cy="2090166"/>
                  </a:xfrm>
                  <a:custGeom>
                    <a:avLst/>
                    <a:gdLst>
                      <a:gd name="connsiteX0" fmla="*/ 3004566 w 3657600"/>
                      <a:gd name="connsiteY0" fmla="*/ 2090166 h 2090166"/>
                      <a:gd name="connsiteX1" fmla="*/ 3657600 w 3657600"/>
                      <a:gd name="connsiteY1" fmla="*/ 1437132 h 2090166"/>
                      <a:gd name="connsiteX2" fmla="*/ 3004566 w 3657600"/>
                      <a:gd name="connsiteY2" fmla="*/ 784098 h 2090166"/>
                      <a:gd name="connsiteX3" fmla="*/ 2876550 w 3657600"/>
                      <a:gd name="connsiteY3" fmla="*/ 797052 h 2090166"/>
                      <a:gd name="connsiteX4" fmla="*/ 2417064 w 3657600"/>
                      <a:gd name="connsiteY4" fmla="*/ 522732 h 2090166"/>
                      <a:gd name="connsiteX5" fmla="*/ 2321052 w 3657600"/>
                      <a:gd name="connsiteY5" fmla="*/ 531876 h 2090166"/>
                      <a:gd name="connsiteX6" fmla="*/ 1764030 w 3657600"/>
                      <a:gd name="connsiteY6" fmla="*/ 131064 h 2090166"/>
                      <a:gd name="connsiteX7" fmla="*/ 1532382 w 3657600"/>
                      <a:gd name="connsiteY7" fmla="*/ 178308 h 2090166"/>
                      <a:gd name="connsiteX8" fmla="*/ 1029462 w 3657600"/>
                      <a:gd name="connsiteY8" fmla="*/ 0 h 2090166"/>
                      <a:gd name="connsiteX9" fmla="*/ 230124 w 3657600"/>
                      <a:gd name="connsiteY9" fmla="*/ 799338 h 2090166"/>
                      <a:gd name="connsiteX10" fmla="*/ 259842 w 3657600"/>
                      <a:gd name="connsiteY10" fmla="*/ 1014222 h 2090166"/>
                      <a:gd name="connsiteX11" fmla="*/ 0 w 3657600"/>
                      <a:gd name="connsiteY11" fmla="*/ 1501902 h 2090166"/>
                      <a:gd name="connsiteX12" fmla="*/ 587502 w 3657600"/>
                      <a:gd name="connsiteY12" fmla="*/ 2089404 h 2090166"/>
                      <a:gd name="connsiteX13" fmla="*/ 3003804 w 3657600"/>
                      <a:gd name="connsiteY13" fmla="*/ 2089404 h 2090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657600" h="2090166">
                        <a:moveTo>
                          <a:pt x="3004566" y="2090166"/>
                        </a:moveTo>
                        <a:cubicBezTo>
                          <a:pt x="3364992" y="2090166"/>
                          <a:pt x="3657600" y="1797558"/>
                          <a:pt x="3657600" y="1437132"/>
                        </a:cubicBezTo>
                        <a:cubicBezTo>
                          <a:pt x="3657600" y="1076706"/>
                          <a:pt x="3364992" y="784098"/>
                          <a:pt x="3004566" y="784098"/>
                        </a:cubicBezTo>
                        <a:cubicBezTo>
                          <a:pt x="2960370" y="784098"/>
                          <a:pt x="2917698" y="788670"/>
                          <a:pt x="2876550" y="797052"/>
                        </a:cubicBezTo>
                        <a:cubicBezTo>
                          <a:pt x="2788158" y="633984"/>
                          <a:pt x="2615184" y="522732"/>
                          <a:pt x="2417064" y="522732"/>
                        </a:cubicBezTo>
                        <a:cubicBezTo>
                          <a:pt x="2384298" y="522732"/>
                          <a:pt x="2352294" y="525780"/>
                          <a:pt x="2321052" y="531876"/>
                        </a:cubicBezTo>
                        <a:cubicBezTo>
                          <a:pt x="2243328" y="298704"/>
                          <a:pt x="2023110" y="131064"/>
                          <a:pt x="1764030" y="131064"/>
                        </a:cubicBezTo>
                        <a:cubicBezTo>
                          <a:pt x="1681734" y="131064"/>
                          <a:pt x="1603248" y="147828"/>
                          <a:pt x="1532382" y="178308"/>
                        </a:cubicBezTo>
                        <a:cubicBezTo>
                          <a:pt x="1395222" y="67056"/>
                          <a:pt x="1219962" y="0"/>
                          <a:pt x="1029462" y="0"/>
                        </a:cubicBezTo>
                        <a:cubicBezTo>
                          <a:pt x="588264" y="0"/>
                          <a:pt x="230124" y="358140"/>
                          <a:pt x="230124" y="799338"/>
                        </a:cubicBezTo>
                        <a:cubicBezTo>
                          <a:pt x="230124" y="874014"/>
                          <a:pt x="240792" y="945642"/>
                          <a:pt x="259842" y="1014222"/>
                        </a:cubicBezTo>
                        <a:cubicBezTo>
                          <a:pt x="102870" y="1120140"/>
                          <a:pt x="0" y="1299210"/>
                          <a:pt x="0" y="1501902"/>
                        </a:cubicBezTo>
                        <a:cubicBezTo>
                          <a:pt x="0" y="1826514"/>
                          <a:pt x="262890" y="2089404"/>
                          <a:pt x="587502" y="2089404"/>
                        </a:cubicBezTo>
                        <a:lnTo>
                          <a:pt x="3003804" y="2089404"/>
                        </a:lnTo>
                        <a:close/>
                      </a:path>
                    </a:pathLst>
                  </a:custGeom>
                  <a:solidFill>
                    <a:srgbClr val="0095FF">
                      <a:lumMod val="20000"/>
                      <a:lumOff val="80000"/>
                    </a:srgbClr>
                  </a:solidFill>
                  <a:ln w="6350" cap="flat">
                    <a:solidFill>
                      <a:srgbClr val="0095FF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</p:grpSp>
            <p:grpSp>
              <p:nvGrpSpPr>
                <p:cNvPr id="1065" name="Graphic 522">
                  <a:extLst>
                    <a:ext uri="{FF2B5EF4-FFF2-40B4-BE49-F238E27FC236}">
                      <a16:creationId xmlns:a16="http://schemas.microsoft.com/office/drawing/2014/main" id="{FCCE2F11-D27D-6E93-974F-45D78ABA4126}"/>
                    </a:ext>
                  </a:extLst>
                </p:cNvPr>
                <p:cNvGrpSpPr/>
                <p:nvPr/>
              </p:nvGrpSpPr>
              <p:grpSpPr>
                <a:xfrm>
                  <a:off x="-5296776" y="2042799"/>
                  <a:ext cx="2355033" cy="1370837"/>
                  <a:chOff x="-5296776" y="2042799"/>
                  <a:chExt cx="2355033" cy="1370837"/>
                </a:xfrm>
                <a:solidFill>
                  <a:srgbClr val="0000C9"/>
                </a:solidFill>
              </p:grpSpPr>
              <p:sp>
                <p:nvSpPr>
                  <p:cNvPr id="1066" name="Freeform: Shape 1065">
                    <a:extLst>
                      <a:ext uri="{FF2B5EF4-FFF2-40B4-BE49-F238E27FC236}">
                        <a16:creationId xmlns:a16="http://schemas.microsoft.com/office/drawing/2014/main" id="{AD79A7AD-CA5D-6269-F300-CBA6FDAFA2F2}"/>
                      </a:ext>
                    </a:extLst>
                  </p:cNvPr>
                  <p:cNvSpPr/>
                  <p:nvPr/>
                </p:nvSpPr>
                <p:spPr>
                  <a:xfrm>
                    <a:off x="-4078339" y="2042799"/>
                    <a:ext cx="152400" cy="457200"/>
                  </a:xfrm>
                  <a:custGeom>
                    <a:avLst/>
                    <a:gdLst>
                      <a:gd name="connsiteX0" fmla="*/ 76200 w 152400"/>
                      <a:gd name="connsiteY0" fmla="*/ 457200 h 457200"/>
                      <a:gd name="connsiteX1" fmla="*/ 152400 w 152400"/>
                      <a:gd name="connsiteY1" fmla="*/ 381000 h 457200"/>
                      <a:gd name="connsiteX2" fmla="*/ 152400 w 152400"/>
                      <a:gd name="connsiteY2" fmla="*/ 76200 h 457200"/>
                      <a:gd name="connsiteX3" fmla="*/ 76200 w 152400"/>
                      <a:gd name="connsiteY3" fmla="*/ 0 h 457200"/>
                      <a:gd name="connsiteX4" fmla="*/ 0 w 152400"/>
                      <a:gd name="connsiteY4" fmla="*/ 76200 h 457200"/>
                      <a:gd name="connsiteX5" fmla="*/ 0 w 152400"/>
                      <a:gd name="connsiteY5" fmla="*/ 381000 h 457200"/>
                      <a:gd name="connsiteX6" fmla="*/ 76200 w 152400"/>
                      <a:gd name="connsiteY6" fmla="*/ 457200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2400" h="457200">
                        <a:moveTo>
                          <a:pt x="76200" y="457200"/>
                        </a:moveTo>
                        <a:cubicBezTo>
                          <a:pt x="118110" y="457200"/>
                          <a:pt x="152400" y="422910"/>
                          <a:pt x="152400" y="381000"/>
                        </a:cubicBezTo>
                        <a:lnTo>
                          <a:pt x="152400" y="76200"/>
                        </a:lnTo>
                        <a:cubicBezTo>
                          <a:pt x="152400" y="34290"/>
                          <a:pt x="118110" y="0"/>
                          <a:pt x="76200" y="0"/>
                        </a:cubicBezTo>
                        <a:cubicBezTo>
                          <a:pt x="34290" y="0"/>
                          <a:pt x="0" y="34290"/>
                          <a:pt x="0" y="76200"/>
                        </a:cubicBezTo>
                        <a:lnTo>
                          <a:pt x="0" y="381000"/>
                        </a:lnTo>
                        <a:cubicBezTo>
                          <a:pt x="0" y="422910"/>
                          <a:pt x="34290" y="457200"/>
                          <a:pt x="76200" y="457200"/>
                        </a:cubicBezTo>
                        <a:close/>
                      </a:path>
                    </a:pathLst>
                  </a:custGeom>
                  <a:solidFill>
                    <a:srgbClr val="0095FF"/>
                  </a:solidFill>
                  <a:ln w="7620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67" name="Freeform: Shape 1066">
                    <a:extLst>
                      <a:ext uri="{FF2B5EF4-FFF2-40B4-BE49-F238E27FC236}">
                        <a16:creationId xmlns:a16="http://schemas.microsoft.com/office/drawing/2014/main" id="{0FF167FC-8307-4B61-5C92-9F25F30ED4E9}"/>
                      </a:ext>
                    </a:extLst>
                  </p:cNvPr>
                  <p:cNvSpPr/>
                  <p:nvPr/>
                </p:nvSpPr>
                <p:spPr>
                  <a:xfrm>
                    <a:off x="-3431591" y="2399986"/>
                    <a:ext cx="367665" cy="367474"/>
                  </a:xfrm>
                  <a:custGeom>
                    <a:avLst/>
                    <a:gdLst>
                      <a:gd name="connsiteX0" fmla="*/ 75628 w 367665"/>
                      <a:gd name="connsiteY0" fmla="*/ 367475 h 367474"/>
                      <a:gd name="connsiteX1" fmla="*/ 129730 w 367665"/>
                      <a:gd name="connsiteY1" fmla="*/ 345376 h 367474"/>
                      <a:gd name="connsiteX2" fmla="*/ 345377 w 367665"/>
                      <a:gd name="connsiteY2" fmla="*/ 129731 h 367474"/>
                      <a:gd name="connsiteX3" fmla="*/ 345377 w 367665"/>
                      <a:gd name="connsiteY3" fmla="*/ 22288 h 367474"/>
                      <a:gd name="connsiteX4" fmla="*/ 237935 w 367665"/>
                      <a:gd name="connsiteY4" fmla="*/ 22288 h 367474"/>
                      <a:gd name="connsiteX5" fmla="*/ 22289 w 367665"/>
                      <a:gd name="connsiteY5" fmla="*/ 237935 h 367474"/>
                      <a:gd name="connsiteX6" fmla="*/ 22289 w 367665"/>
                      <a:gd name="connsiteY6" fmla="*/ 345376 h 367474"/>
                      <a:gd name="connsiteX7" fmla="*/ 76391 w 367665"/>
                      <a:gd name="connsiteY7" fmla="*/ 367475 h 367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67665" h="367474">
                        <a:moveTo>
                          <a:pt x="75628" y="367475"/>
                        </a:moveTo>
                        <a:cubicBezTo>
                          <a:pt x="95441" y="367475"/>
                          <a:pt x="114491" y="359855"/>
                          <a:pt x="129730" y="345376"/>
                        </a:cubicBezTo>
                        <a:lnTo>
                          <a:pt x="345377" y="129731"/>
                        </a:lnTo>
                        <a:cubicBezTo>
                          <a:pt x="375095" y="100013"/>
                          <a:pt x="375095" y="52006"/>
                          <a:pt x="345377" y="22288"/>
                        </a:cubicBezTo>
                        <a:cubicBezTo>
                          <a:pt x="315659" y="-7429"/>
                          <a:pt x="267653" y="-7429"/>
                          <a:pt x="237935" y="22288"/>
                        </a:cubicBezTo>
                        <a:lnTo>
                          <a:pt x="22289" y="237935"/>
                        </a:lnTo>
                        <a:cubicBezTo>
                          <a:pt x="-7430" y="267653"/>
                          <a:pt x="-7430" y="315659"/>
                          <a:pt x="22289" y="345376"/>
                        </a:cubicBezTo>
                        <a:cubicBezTo>
                          <a:pt x="37528" y="360617"/>
                          <a:pt x="56578" y="367475"/>
                          <a:pt x="76391" y="367475"/>
                        </a:cubicBezTo>
                        <a:close/>
                      </a:path>
                    </a:pathLst>
                  </a:custGeom>
                  <a:solidFill>
                    <a:srgbClr val="0095FF"/>
                  </a:solidFill>
                  <a:ln w="7620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68" name="Freeform: Shape 1067">
                    <a:extLst>
                      <a:ext uri="{FF2B5EF4-FFF2-40B4-BE49-F238E27FC236}">
                        <a16:creationId xmlns:a16="http://schemas.microsoft.com/office/drawing/2014/main" id="{F7FACF3E-AB4B-63AF-5E94-17A8EFD9CD85}"/>
                      </a:ext>
                    </a:extLst>
                  </p:cNvPr>
                  <p:cNvSpPr/>
                  <p:nvPr/>
                </p:nvSpPr>
                <p:spPr>
                  <a:xfrm>
                    <a:off x="-5296776" y="3261236"/>
                    <a:ext cx="457200" cy="152400"/>
                  </a:xfrm>
                  <a:custGeom>
                    <a:avLst/>
                    <a:gdLst>
                      <a:gd name="connsiteX0" fmla="*/ 76200 w 457200"/>
                      <a:gd name="connsiteY0" fmla="*/ 152400 h 152400"/>
                      <a:gd name="connsiteX1" fmla="*/ 381000 w 457200"/>
                      <a:gd name="connsiteY1" fmla="*/ 152400 h 152400"/>
                      <a:gd name="connsiteX2" fmla="*/ 457200 w 457200"/>
                      <a:gd name="connsiteY2" fmla="*/ 76200 h 152400"/>
                      <a:gd name="connsiteX3" fmla="*/ 381000 w 457200"/>
                      <a:gd name="connsiteY3" fmla="*/ 0 h 152400"/>
                      <a:gd name="connsiteX4" fmla="*/ 76200 w 457200"/>
                      <a:gd name="connsiteY4" fmla="*/ 0 h 152400"/>
                      <a:gd name="connsiteX5" fmla="*/ 0 w 457200"/>
                      <a:gd name="connsiteY5" fmla="*/ 76200 h 152400"/>
                      <a:gd name="connsiteX6" fmla="*/ 76200 w 457200"/>
                      <a:gd name="connsiteY6" fmla="*/ 152400 h 15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57200" h="152400">
                        <a:moveTo>
                          <a:pt x="76200" y="152400"/>
                        </a:moveTo>
                        <a:lnTo>
                          <a:pt x="381000" y="152400"/>
                        </a:lnTo>
                        <a:cubicBezTo>
                          <a:pt x="422910" y="152400"/>
                          <a:pt x="457200" y="118110"/>
                          <a:pt x="457200" y="76200"/>
                        </a:cubicBezTo>
                        <a:cubicBezTo>
                          <a:pt x="457200" y="34290"/>
                          <a:pt x="422910" y="0"/>
                          <a:pt x="381000" y="0"/>
                        </a:cubicBezTo>
                        <a:lnTo>
                          <a:pt x="76200" y="0"/>
                        </a:lnTo>
                        <a:cubicBezTo>
                          <a:pt x="34290" y="0"/>
                          <a:pt x="0" y="34290"/>
                          <a:pt x="0" y="76200"/>
                        </a:cubicBezTo>
                        <a:cubicBezTo>
                          <a:pt x="0" y="118110"/>
                          <a:pt x="34290" y="152400"/>
                          <a:pt x="76200" y="152400"/>
                        </a:cubicBezTo>
                        <a:close/>
                      </a:path>
                    </a:pathLst>
                  </a:custGeom>
                  <a:solidFill>
                    <a:srgbClr val="0095FF"/>
                  </a:solidFill>
                  <a:ln w="7620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69" name="Freeform: Shape 1068">
                    <a:extLst>
                      <a:ext uri="{FF2B5EF4-FFF2-40B4-BE49-F238E27FC236}">
                        <a16:creationId xmlns:a16="http://schemas.microsoft.com/office/drawing/2014/main" id="{9887DBA2-A1E5-E1FA-9B61-F70BB1647874}"/>
                      </a:ext>
                    </a:extLst>
                  </p:cNvPr>
                  <p:cNvSpPr/>
                  <p:nvPr/>
                </p:nvSpPr>
                <p:spPr>
                  <a:xfrm>
                    <a:off x="-4938827" y="2399986"/>
                    <a:ext cx="367664" cy="367474"/>
                  </a:xfrm>
                  <a:custGeom>
                    <a:avLst/>
                    <a:gdLst>
                      <a:gd name="connsiteX0" fmla="*/ 237173 w 367664"/>
                      <a:gd name="connsiteY0" fmla="*/ 345376 h 367474"/>
                      <a:gd name="connsiteX1" fmla="*/ 291275 w 367664"/>
                      <a:gd name="connsiteY1" fmla="*/ 367475 h 367474"/>
                      <a:gd name="connsiteX2" fmla="*/ 345377 w 367664"/>
                      <a:gd name="connsiteY2" fmla="*/ 345376 h 367474"/>
                      <a:gd name="connsiteX3" fmla="*/ 345377 w 367664"/>
                      <a:gd name="connsiteY3" fmla="*/ 237935 h 367474"/>
                      <a:gd name="connsiteX4" fmla="*/ 129731 w 367664"/>
                      <a:gd name="connsiteY4" fmla="*/ 22288 h 367474"/>
                      <a:gd name="connsiteX5" fmla="*/ 22289 w 367664"/>
                      <a:gd name="connsiteY5" fmla="*/ 22288 h 367474"/>
                      <a:gd name="connsiteX6" fmla="*/ 22289 w 367664"/>
                      <a:gd name="connsiteY6" fmla="*/ 129731 h 367474"/>
                      <a:gd name="connsiteX7" fmla="*/ 237935 w 367664"/>
                      <a:gd name="connsiteY7" fmla="*/ 345376 h 367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67664" h="367474">
                        <a:moveTo>
                          <a:pt x="237173" y="345376"/>
                        </a:moveTo>
                        <a:cubicBezTo>
                          <a:pt x="252413" y="360617"/>
                          <a:pt x="271463" y="367475"/>
                          <a:pt x="291275" y="367475"/>
                        </a:cubicBezTo>
                        <a:cubicBezTo>
                          <a:pt x="311087" y="367475"/>
                          <a:pt x="330137" y="359855"/>
                          <a:pt x="345377" y="345376"/>
                        </a:cubicBezTo>
                        <a:cubicBezTo>
                          <a:pt x="375094" y="315659"/>
                          <a:pt x="375094" y="267653"/>
                          <a:pt x="345377" y="237935"/>
                        </a:cubicBezTo>
                        <a:lnTo>
                          <a:pt x="129731" y="22288"/>
                        </a:lnTo>
                        <a:cubicBezTo>
                          <a:pt x="100013" y="-7429"/>
                          <a:pt x="52007" y="-7429"/>
                          <a:pt x="22289" y="22288"/>
                        </a:cubicBezTo>
                        <a:cubicBezTo>
                          <a:pt x="-7430" y="52006"/>
                          <a:pt x="-7430" y="100013"/>
                          <a:pt x="22289" y="129731"/>
                        </a:cubicBezTo>
                        <a:lnTo>
                          <a:pt x="237935" y="345376"/>
                        </a:lnTo>
                        <a:close/>
                      </a:path>
                    </a:pathLst>
                  </a:custGeom>
                  <a:solidFill>
                    <a:srgbClr val="0095FF"/>
                  </a:solidFill>
                  <a:ln w="7620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70" name="Freeform: Shape 1069">
                    <a:extLst>
                      <a:ext uri="{FF2B5EF4-FFF2-40B4-BE49-F238E27FC236}">
                        <a16:creationId xmlns:a16="http://schemas.microsoft.com/office/drawing/2014/main" id="{C26C6285-FC0D-D1A8-A313-1CA76B0F7558}"/>
                      </a:ext>
                    </a:extLst>
                  </p:cNvPr>
                  <p:cNvSpPr/>
                  <p:nvPr/>
                </p:nvSpPr>
                <p:spPr>
                  <a:xfrm>
                    <a:off x="-4487225" y="2276278"/>
                    <a:ext cx="211220" cy="293824"/>
                  </a:xfrm>
                  <a:custGeom>
                    <a:avLst/>
                    <a:gdLst>
                      <a:gd name="connsiteX0" fmla="*/ 65224 w 211220"/>
                      <a:gd name="connsiteY0" fmla="*/ 246580 h 293824"/>
                      <a:gd name="connsiteX1" fmla="*/ 135328 w 211220"/>
                      <a:gd name="connsiteY1" fmla="*/ 293824 h 293824"/>
                      <a:gd name="connsiteX2" fmla="*/ 164285 w 211220"/>
                      <a:gd name="connsiteY2" fmla="*/ 287728 h 293824"/>
                      <a:gd name="connsiteX3" fmla="*/ 205432 w 211220"/>
                      <a:gd name="connsiteY3" fmla="*/ 187906 h 293824"/>
                      <a:gd name="connsiteX4" fmla="*/ 146758 w 211220"/>
                      <a:gd name="connsiteY4" fmla="*/ 46936 h 293824"/>
                      <a:gd name="connsiteX5" fmla="*/ 46936 w 211220"/>
                      <a:gd name="connsiteY5" fmla="*/ 5788 h 293824"/>
                      <a:gd name="connsiteX6" fmla="*/ 5788 w 211220"/>
                      <a:gd name="connsiteY6" fmla="*/ 105610 h 293824"/>
                      <a:gd name="connsiteX7" fmla="*/ 64462 w 211220"/>
                      <a:gd name="connsiteY7" fmla="*/ 246580 h 293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220" h="293824">
                        <a:moveTo>
                          <a:pt x="65224" y="246580"/>
                        </a:moveTo>
                        <a:cubicBezTo>
                          <a:pt x="77416" y="276298"/>
                          <a:pt x="105610" y="293824"/>
                          <a:pt x="135328" y="293824"/>
                        </a:cubicBezTo>
                        <a:cubicBezTo>
                          <a:pt x="145235" y="293824"/>
                          <a:pt x="155140" y="292300"/>
                          <a:pt x="164285" y="287728"/>
                        </a:cubicBezTo>
                        <a:cubicBezTo>
                          <a:pt x="203146" y="271726"/>
                          <a:pt x="221435" y="226768"/>
                          <a:pt x="205432" y="187906"/>
                        </a:cubicBezTo>
                        <a:lnTo>
                          <a:pt x="146758" y="46936"/>
                        </a:lnTo>
                        <a:cubicBezTo>
                          <a:pt x="130756" y="8074"/>
                          <a:pt x="85798" y="-10214"/>
                          <a:pt x="46936" y="5788"/>
                        </a:cubicBezTo>
                        <a:cubicBezTo>
                          <a:pt x="8074" y="21790"/>
                          <a:pt x="-10214" y="66748"/>
                          <a:pt x="5788" y="105610"/>
                        </a:cubicBezTo>
                        <a:lnTo>
                          <a:pt x="64462" y="246580"/>
                        </a:lnTo>
                        <a:close/>
                      </a:path>
                    </a:pathLst>
                  </a:custGeom>
                  <a:solidFill>
                    <a:srgbClr val="0095FF"/>
                  </a:solidFill>
                  <a:ln w="7620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71" name="Freeform: Shape 1070">
                    <a:extLst>
                      <a:ext uri="{FF2B5EF4-FFF2-40B4-BE49-F238E27FC236}">
                        <a16:creationId xmlns:a16="http://schemas.microsoft.com/office/drawing/2014/main" id="{B39DA492-C264-1DDE-6EF2-3392D68642DE}"/>
                      </a:ext>
                    </a:extLst>
                  </p:cNvPr>
                  <p:cNvSpPr/>
                  <p:nvPr/>
                </p:nvSpPr>
                <p:spPr>
                  <a:xfrm>
                    <a:off x="-5064059" y="2853112"/>
                    <a:ext cx="293516" cy="211528"/>
                  </a:xfrm>
                  <a:custGeom>
                    <a:avLst/>
                    <a:gdLst>
                      <a:gd name="connsiteX0" fmla="*/ 47698 w 293516"/>
                      <a:gd name="connsiteY0" fmla="*/ 146758 h 211528"/>
                      <a:gd name="connsiteX1" fmla="*/ 188668 w 293516"/>
                      <a:gd name="connsiteY1" fmla="*/ 205432 h 211528"/>
                      <a:gd name="connsiteX2" fmla="*/ 217624 w 293516"/>
                      <a:gd name="connsiteY2" fmla="*/ 211528 h 211528"/>
                      <a:gd name="connsiteX3" fmla="*/ 287728 w 293516"/>
                      <a:gd name="connsiteY3" fmla="*/ 164285 h 211528"/>
                      <a:gd name="connsiteX4" fmla="*/ 246580 w 293516"/>
                      <a:gd name="connsiteY4" fmla="*/ 64462 h 211528"/>
                      <a:gd name="connsiteX5" fmla="*/ 105610 w 293516"/>
                      <a:gd name="connsiteY5" fmla="*/ 5788 h 211528"/>
                      <a:gd name="connsiteX6" fmla="*/ 5788 w 293516"/>
                      <a:gd name="connsiteY6" fmla="*/ 46936 h 211528"/>
                      <a:gd name="connsiteX7" fmla="*/ 46936 w 293516"/>
                      <a:gd name="connsiteY7" fmla="*/ 146758 h 211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3516" h="211528">
                        <a:moveTo>
                          <a:pt x="47698" y="146758"/>
                        </a:moveTo>
                        <a:lnTo>
                          <a:pt x="188668" y="205432"/>
                        </a:lnTo>
                        <a:cubicBezTo>
                          <a:pt x="198574" y="209242"/>
                          <a:pt x="207718" y="211528"/>
                          <a:pt x="217624" y="211528"/>
                        </a:cubicBezTo>
                        <a:cubicBezTo>
                          <a:pt x="247342" y="211528"/>
                          <a:pt x="276298" y="194002"/>
                          <a:pt x="287728" y="164285"/>
                        </a:cubicBezTo>
                        <a:cubicBezTo>
                          <a:pt x="303730" y="125423"/>
                          <a:pt x="285442" y="80464"/>
                          <a:pt x="246580" y="64462"/>
                        </a:cubicBezTo>
                        <a:lnTo>
                          <a:pt x="105610" y="5788"/>
                        </a:lnTo>
                        <a:cubicBezTo>
                          <a:pt x="66748" y="-10214"/>
                          <a:pt x="21790" y="8074"/>
                          <a:pt x="5788" y="46936"/>
                        </a:cubicBezTo>
                        <a:cubicBezTo>
                          <a:pt x="-10214" y="85798"/>
                          <a:pt x="8074" y="130756"/>
                          <a:pt x="46936" y="146758"/>
                        </a:cubicBezTo>
                        <a:close/>
                      </a:path>
                    </a:pathLst>
                  </a:custGeom>
                  <a:solidFill>
                    <a:srgbClr val="0095FF"/>
                  </a:solidFill>
                  <a:ln w="7620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72" name="Freeform: Shape 1071">
                    <a:extLst>
                      <a:ext uri="{FF2B5EF4-FFF2-40B4-BE49-F238E27FC236}">
                        <a16:creationId xmlns:a16="http://schemas.microsoft.com/office/drawing/2014/main" id="{0B745274-24E9-9785-0E14-B0329B4D1684}"/>
                      </a:ext>
                    </a:extLst>
                  </p:cNvPr>
                  <p:cNvSpPr/>
                  <p:nvPr/>
                </p:nvSpPr>
                <p:spPr>
                  <a:xfrm>
                    <a:off x="-3235259" y="2852350"/>
                    <a:ext cx="293516" cy="211528"/>
                  </a:xfrm>
                  <a:custGeom>
                    <a:avLst/>
                    <a:gdLst>
                      <a:gd name="connsiteX0" fmla="*/ 6551 w 293516"/>
                      <a:gd name="connsiteY0" fmla="*/ 164284 h 211528"/>
                      <a:gd name="connsiteX1" fmla="*/ 76654 w 293516"/>
                      <a:gd name="connsiteY1" fmla="*/ 211528 h 211528"/>
                      <a:gd name="connsiteX2" fmla="*/ 105611 w 293516"/>
                      <a:gd name="connsiteY2" fmla="*/ 205432 h 211528"/>
                      <a:gd name="connsiteX3" fmla="*/ 246580 w 293516"/>
                      <a:gd name="connsiteY3" fmla="*/ 146758 h 211528"/>
                      <a:gd name="connsiteX4" fmla="*/ 287728 w 293516"/>
                      <a:gd name="connsiteY4" fmla="*/ 46936 h 211528"/>
                      <a:gd name="connsiteX5" fmla="*/ 187906 w 293516"/>
                      <a:gd name="connsiteY5" fmla="*/ 5788 h 211528"/>
                      <a:gd name="connsiteX6" fmla="*/ 46936 w 293516"/>
                      <a:gd name="connsiteY6" fmla="*/ 64462 h 211528"/>
                      <a:gd name="connsiteX7" fmla="*/ 5788 w 293516"/>
                      <a:gd name="connsiteY7" fmla="*/ 164284 h 211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3516" h="211528">
                        <a:moveTo>
                          <a:pt x="6551" y="164284"/>
                        </a:moveTo>
                        <a:cubicBezTo>
                          <a:pt x="18743" y="193240"/>
                          <a:pt x="46936" y="211528"/>
                          <a:pt x="76654" y="211528"/>
                        </a:cubicBezTo>
                        <a:cubicBezTo>
                          <a:pt x="86561" y="211528"/>
                          <a:pt x="96467" y="210004"/>
                          <a:pt x="105611" y="205432"/>
                        </a:cubicBezTo>
                        <a:lnTo>
                          <a:pt x="246580" y="146758"/>
                        </a:lnTo>
                        <a:cubicBezTo>
                          <a:pt x="285443" y="130756"/>
                          <a:pt x="303730" y="85798"/>
                          <a:pt x="287728" y="46936"/>
                        </a:cubicBezTo>
                        <a:cubicBezTo>
                          <a:pt x="271727" y="8074"/>
                          <a:pt x="226769" y="-10214"/>
                          <a:pt x="187906" y="5788"/>
                        </a:cubicBezTo>
                        <a:lnTo>
                          <a:pt x="46936" y="64462"/>
                        </a:lnTo>
                        <a:cubicBezTo>
                          <a:pt x="8074" y="80464"/>
                          <a:pt x="-10214" y="125422"/>
                          <a:pt x="5788" y="164284"/>
                        </a:cubicBezTo>
                        <a:close/>
                      </a:path>
                    </a:pathLst>
                  </a:custGeom>
                  <a:solidFill>
                    <a:srgbClr val="0095FF"/>
                  </a:solidFill>
                  <a:ln w="7620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73" name="Freeform: Shape 1072">
                    <a:extLst>
                      <a:ext uri="{FF2B5EF4-FFF2-40B4-BE49-F238E27FC236}">
                        <a16:creationId xmlns:a16="http://schemas.microsoft.com/office/drawing/2014/main" id="{6F61FDD4-CCD1-C455-2C15-8F0553B0E633}"/>
                      </a:ext>
                    </a:extLst>
                  </p:cNvPr>
                  <p:cNvSpPr/>
                  <p:nvPr/>
                </p:nvSpPr>
                <p:spPr>
                  <a:xfrm>
                    <a:off x="-3729035" y="2276278"/>
                    <a:ext cx="211220" cy="293824"/>
                  </a:xfrm>
                  <a:custGeom>
                    <a:avLst/>
                    <a:gdLst>
                      <a:gd name="connsiteX0" fmla="*/ 47698 w 211220"/>
                      <a:gd name="connsiteY0" fmla="*/ 287728 h 293824"/>
                      <a:gd name="connsiteX1" fmla="*/ 76654 w 211220"/>
                      <a:gd name="connsiteY1" fmla="*/ 293824 h 293824"/>
                      <a:gd name="connsiteX2" fmla="*/ 146758 w 211220"/>
                      <a:gd name="connsiteY2" fmla="*/ 246580 h 293824"/>
                      <a:gd name="connsiteX3" fmla="*/ 205432 w 211220"/>
                      <a:gd name="connsiteY3" fmla="*/ 105610 h 293824"/>
                      <a:gd name="connsiteX4" fmla="*/ 164284 w 211220"/>
                      <a:gd name="connsiteY4" fmla="*/ 5788 h 293824"/>
                      <a:gd name="connsiteX5" fmla="*/ 64462 w 211220"/>
                      <a:gd name="connsiteY5" fmla="*/ 46936 h 293824"/>
                      <a:gd name="connsiteX6" fmla="*/ 5788 w 211220"/>
                      <a:gd name="connsiteY6" fmla="*/ 187906 h 293824"/>
                      <a:gd name="connsiteX7" fmla="*/ 46936 w 211220"/>
                      <a:gd name="connsiteY7" fmla="*/ 287728 h 293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1220" h="293824">
                        <a:moveTo>
                          <a:pt x="47698" y="287728"/>
                        </a:moveTo>
                        <a:cubicBezTo>
                          <a:pt x="56842" y="291538"/>
                          <a:pt x="66748" y="293824"/>
                          <a:pt x="76654" y="293824"/>
                        </a:cubicBezTo>
                        <a:cubicBezTo>
                          <a:pt x="106372" y="293824"/>
                          <a:pt x="134566" y="276298"/>
                          <a:pt x="146758" y="246580"/>
                        </a:cubicBezTo>
                        <a:lnTo>
                          <a:pt x="205432" y="105610"/>
                        </a:lnTo>
                        <a:cubicBezTo>
                          <a:pt x="221434" y="66748"/>
                          <a:pt x="203146" y="21790"/>
                          <a:pt x="164284" y="5788"/>
                        </a:cubicBezTo>
                        <a:cubicBezTo>
                          <a:pt x="125422" y="-10214"/>
                          <a:pt x="80464" y="8074"/>
                          <a:pt x="64462" y="46936"/>
                        </a:cubicBezTo>
                        <a:lnTo>
                          <a:pt x="5788" y="187906"/>
                        </a:lnTo>
                        <a:cubicBezTo>
                          <a:pt x="-10214" y="226768"/>
                          <a:pt x="8074" y="271726"/>
                          <a:pt x="46936" y="287728"/>
                        </a:cubicBezTo>
                        <a:close/>
                      </a:path>
                    </a:pathLst>
                  </a:custGeom>
                  <a:solidFill>
                    <a:srgbClr val="0095FF"/>
                  </a:solidFill>
                  <a:ln w="7620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</p:grpSp>
          </p:grpSp>
          <p:sp>
            <p:nvSpPr>
              <p:cNvPr id="1063" name="Text Placeholder 95">
                <a:extLst>
                  <a:ext uri="{FF2B5EF4-FFF2-40B4-BE49-F238E27FC236}">
                    <a16:creationId xmlns:a16="http://schemas.microsoft.com/office/drawing/2014/main" id="{4089A753-3B89-779A-616B-23E0F210D61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1935" y="4475463"/>
                <a:ext cx="828000" cy="288000"/>
              </a:xfrm>
              <a:prstGeom prst="rect">
                <a:avLst/>
              </a:prstGeom>
            </p:spPr>
            <p:txBody>
              <a:bodyPr vert="horz" lIns="0" tIns="27000" rIns="0" bIns="27000" numCol="1" rtlCol="0" anchor="t">
                <a:noAutofit/>
              </a:bodyPr>
              <a:lstStyle>
                <a:lvl1pPr marL="0" indent="0" algn="l" defTabSz="6858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None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6858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6858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6858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11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6858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 sz="1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14350">
                  <a:spcAft>
                    <a:spcPts val="300"/>
                  </a:spcAft>
                  <a:defRPr/>
                </a:pPr>
                <a:r>
                  <a:rPr lang="en-US" sz="900" dirty="0">
                    <a:solidFill>
                      <a:srgbClr val="434A4F"/>
                    </a:solidFill>
                    <a:latin typeface="Slate Pro" panose="02000506040000020004"/>
                  </a:rPr>
                  <a:t>Multifactorial </a:t>
                </a:r>
                <a:br>
                  <a:rPr lang="en-US" sz="900" dirty="0">
                    <a:solidFill>
                      <a:srgbClr val="434A4F"/>
                    </a:solidFill>
                    <a:latin typeface="Slate Pro" panose="02000506040000020004"/>
                  </a:rPr>
                </a:br>
                <a:r>
                  <a:rPr lang="en-US" sz="900" dirty="0">
                    <a:solidFill>
                      <a:srgbClr val="434A4F"/>
                    </a:solidFill>
                    <a:latin typeface="Slate Pro" panose="02000506040000020004"/>
                  </a:rPr>
                  <a:t>predisposition</a:t>
                </a:r>
              </a:p>
            </p:txBody>
          </p:sp>
        </p:grpSp>
        <p:grpSp>
          <p:nvGrpSpPr>
            <p:cNvPr id="957" name="Group 956">
              <a:extLst>
                <a:ext uri="{FF2B5EF4-FFF2-40B4-BE49-F238E27FC236}">
                  <a16:creationId xmlns:a16="http://schemas.microsoft.com/office/drawing/2014/main" id="{A03E6E82-BB9F-C685-831E-2449A5D795C0}"/>
                </a:ext>
              </a:extLst>
            </p:cNvPr>
            <p:cNvGrpSpPr/>
            <p:nvPr/>
          </p:nvGrpSpPr>
          <p:grpSpPr>
            <a:xfrm>
              <a:off x="11444602" y="3086797"/>
              <a:ext cx="263741" cy="488626"/>
              <a:chOff x="-3210935" y="1475129"/>
              <a:chExt cx="2504139" cy="4639365"/>
            </a:xfrm>
          </p:grpSpPr>
          <p:sp>
            <p:nvSpPr>
              <p:cNvPr id="1055" name="Freeform: Shape 1054">
                <a:extLst>
                  <a:ext uri="{FF2B5EF4-FFF2-40B4-BE49-F238E27FC236}">
                    <a16:creationId xmlns:a16="http://schemas.microsoft.com/office/drawing/2014/main" id="{1FC5646B-493D-0C3B-354D-F4569FF0B0A2}"/>
                  </a:ext>
                </a:extLst>
              </p:cNvPr>
              <p:cNvSpPr/>
              <p:nvPr/>
            </p:nvSpPr>
            <p:spPr>
              <a:xfrm>
                <a:off x="-3210935" y="1475129"/>
                <a:ext cx="2503726" cy="4639365"/>
              </a:xfrm>
              <a:custGeom>
                <a:avLst/>
                <a:gdLst>
                  <a:gd name="connsiteX0" fmla="*/ 2454757 w 2503726"/>
                  <a:gd name="connsiteY0" fmla="*/ 4427413 h 4639365"/>
                  <a:gd name="connsiteX1" fmla="*/ 2182782 w 2503726"/>
                  <a:gd name="connsiteY1" fmla="*/ 4639366 h 4639365"/>
                  <a:gd name="connsiteX2" fmla="*/ 1909869 w 2503726"/>
                  <a:gd name="connsiteY2" fmla="*/ 4287674 h 4639365"/>
                  <a:gd name="connsiteX3" fmla="*/ 1587250 w 2503726"/>
                  <a:gd name="connsiteY3" fmla="*/ 3053468 h 4639365"/>
                  <a:gd name="connsiteX4" fmla="*/ 596884 w 2503726"/>
                  <a:gd name="connsiteY4" fmla="*/ 1876471 h 4639365"/>
                  <a:gd name="connsiteX5" fmla="*/ 5103 w 2503726"/>
                  <a:gd name="connsiteY5" fmla="*/ 258684 h 4639365"/>
                  <a:gd name="connsiteX6" fmla="*/ 106390 w 2503726"/>
                  <a:gd name="connsiteY6" fmla="*/ 65487 h 4639365"/>
                  <a:gd name="connsiteX7" fmla="*/ 308027 w 2503726"/>
                  <a:gd name="connsiteY7" fmla="*/ 776 h 4639365"/>
                  <a:gd name="connsiteX8" fmla="*/ 566873 w 2503726"/>
                  <a:gd name="connsiteY8" fmla="*/ 302762 h 4639365"/>
                  <a:gd name="connsiteX9" fmla="*/ 1041423 w 2503726"/>
                  <a:gd name="connsiteY9" fmla="*/ 1531344 h 4639365"/>
                  <a:gd name="connsiteX10" fmla="*/ 2050546 w 2503726"/>
                  <a:gd name="connsiteY10" fmla="*/ 2734601 h 4639365"/>
                  <a:gd name="connsiteX11" fmla="*/ 2454757 w 2503726"/>
                  <a:gd name="connsiteY11" fmla="*/ 4427413 h 4639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03726" h="4639365">
                    <a:moveTo>
                      <a:pt x="2454757" y="4427413"/>
                    </a:moveTo>
                    <a:cubicBezTo>
                      <a:pt x="2422870" y="4554960"/>
                      <a:pt x="2308453" y="4639366"/>
                      <a:pt x="2182782" y="4639366"/>
                    </a:cubicBezTo>
                    <a:cubicBezTo>
                      <a:pt x="2001215" y="4639366"/>
                      <a:pt x="1863736" y="4466043"/>
                      <a:pt x="1909869" y="4287674"/>
                    </a:cubicBezTo>
                    <a:cubicBezTo>
                      <a:pt x="2034602" y="3801869"/>
                      <a:pt x="1761689" y="3305749"/>
                      <a:pt x="1587250" y="3053468"/>
                    </a:cubicBezTo>
                    <a:cubicBezTo>
                      <a:pt x="1310369" y="2651339"/>
                      <a:pt x="909721" y="2279867"/>
                      <a:pt x="596884" y="1876471"/>
                    </a:cubicBezTo>
                    <a:cubicBezTo>
                      <a:pt x="163599" y="1320328"/>
                      <a:pt x="-35224" y="775437"/>
                      <a:pt x="5103" y="258684"/>
                    </a:cubicBezTo>
                    <a:cubicBezTo>
                      <a:pt x="10730" y="179905"/>
                      <a:pt x="49182" y="112380"/>
                      <a:pt x="106390" y="65487"/>
                    </a:cubicBezTo>
                    <a:cubicBezTo>
                      <a:pt x="160786" y="20471"/>
                      <a:pt x="232062" y="-4851"/>
                      <a:pt x="308027" y="776"/>
                    </a:cubicBezTo>
                    <a:cubicBezTo>
                      <a:pt x="462772" y="12968"/>
                      <a:pt x="579065" y="148018"/>
                      <a:pt x="566873" y="302762"/>
                    </a:cubicBezTo>
                    <a:cubicBezTo>
                      <a:pt x="536862" y="676025"/>
                      <a:pt x="697234" y="1088680"/>
                      <a:pt x="1041423" y="1531344"/>
                    </a:cubicBezTo>
                    <a:cubicBezTo>
                      <a:pt x="1349477" y="1928681"/>
                      <a:pt x="1743692" y="2287238"/>
                      <a:pt x="2050546" y="2734601"/>
                    </a:cubicBezTo>
                    <a:cubicBezTo>
                      <a:pt x="2445379" y="3305749"/>
                      <a:pt x="2588869" y="3907846"/>
                      <a:pt x="2454757" y="4427413"/>
                    </a:cubicBezTo>
                    <a:close/>
                  </a:path>
                </a:pathLst>
              </a:custGeom>
              <a:solidFill>
                <a:srgbClr val="0095FF">
                  <a:lumMod val="20000"/>
                  <a:lumOff val="80000"/>
                </a:srgbClr>
              </a:solidFill>
              <a:ln w="6350" cap="flat">
                <a:solidFill>
                  <a:srgbClr val="0095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056" name="Freeform: Shape 1055">
                <a:extLst>
                  <a:ext uri="{FF2B5EF4-FFF2-40B4-BE49-F238E27FC236}">
                    <a16:creationId xmlns:a16="http://schemas.microsoft.com/office/drawing/2014/main" id="{E3CA6CC6-2BC5-A863-EC77-7E6476F925FB}"/>
                  </a:ext>
                </a:extLst>
              </p:cNvPr>
              <p:cNvSpPr/>
              <p:nvPr/>
            </p:nvSpPr>
            <p:spPr>
              <a:xfrm>
                <a:off x="-2991159" y="1849168"/>
                <a:ext cx="1847959" cy="292608"/>
              </a:xfrm>
              <a:custGeom>
                <a:avLst/>
                <a:gdLst>
                  <a:gd name="connsiteX0" fmla="*/ 1830770 w 1847959"/>
                  <a:gd name="connsiteY0" fmla="*/ 212891 h 292608"/>
                  <a:gd name="connsiteX1" fmla="*/ 1701347 w 1847959"/>
                  <a:gd name="connsiteY1" fmla="*/ 292608 h 292608"/>
                  <a:gd name="connsiteX2" fmla="*/ 146304 w 1847959"/>
                  <a:gd name="connsiteY2" fmla="*/ 292608 h 292608"/>
                  <a:gd name="connsiteX3" fmla="*/ 16891 w 1847959"/>
                  <a:gd name="connsiteY3" fmla="*/ 212891 h 292608"/>
                  <a:gd name="connsiteX4" fmla="*/ 0 w 1847959"/>
                  <a:gd name="connsiteY4" fmla="*/ 146304 h 292608"/>
                  <a:gd name="connsiteX5" fmla="*/ 146304 w 1847959"/>
                  <a:gd name="connsiteY5" fmla="*/ 0 h 292608"/>
                  <a:gd name="connsiteX6" fmla="*/ 1701347 w 1847959"/>
                  <a:gd name="connsiteY6" fmla="*/ 0 h 292608"/>
                  <a:gd name="connsiteX7" fmla="*/ 1830770 w 1847959"/>
                  <a:gd name="connsiteY7" fmla="*/ 212891 h 29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7959" h="292608">
                    <a:moveTo>
                      <a:pt x="1830770" y="212891"/>
                    </a:moveTo>
                    <a:cubicBezTo>
                      <a:pt x="1807323" y="260721"/>
                      <a:pt x="1758555" y="292608"/>
                      <a:pt x="1701347" y="292608"/>
                    </a:cubicBezTo>
                    <a:lnTo>
                      <a:pt x="146304" y="292608"/>
                    </a:lnTo>
                    <a:cubicBezTo>
                      <a:pt x="89095" y="292608"/>
                      <a:pt x="40337" y="260721"/>
                      <a:pt x="16891" y="212891"/>
                    </a:cubicBezTo>
                    <a:cubicBezTo>
                      <a:pt x="5627" y="193196"/>
                      <a:pt x="0" y="170688"/>
                      <a:pt x="0" y="146304"/>
                    </a:cubicBezTo>
                    <a:cubicBezTo>
                      <a:pt x="0" y="65659"/>
                      <a:pt x="65649" y="0"/>
                      <a:pt x="146304" y="0"/>
                    </a:cubicBezTo>
                    <a:lnTo>
                      <a:pt x="1701347" y="0"/>
                    </a:lnTo>
                    <a:cubicBezTo>
                      <a:pt x="1816008" y="0"/>
                      <a:pt x="1881038" y="124923"/>
                      <a:pt x="1830770" y="212891"/>
                    </a:cubicBezTo>
                    <a:close/>
                  </a:path>
                </a:pathLst>
              </a:custGeom>
              <a:solidFill>
                <a:srgbClr val="0095FF"/>
              </a:solidFill>
              <a:ln w="93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057" name="Freeform: Shape 1056">
                <a:extLst>
                  <a:ext uri="{FF2B5EF4-FFF2-40B4-BE49-F238E27FC236}">
                    <a16:creationId xmlns:a16="http://schemas.microsoft.com/office/drawing/2014/main" id="{0BB3D385-74F8-B510-396B-E82D97F07723}"/>
                  </a:ext>
                </a:extLst>
              </p:cNvPr>
              <p:cNvSpPr/>
              <p:nvPr/>
            </p:nvSpPr>
            <p:spPr>
              <a:xfrm>
                <a:off x="-2743474" y="2435324"/>
                <a:ext cx="1599965" cy="292607"/>
              </a:xfrm>
              <a:custGeom>
                <a:avLst/>
                <a:gdLst>
                  <a:gd name="connsiteX0" fmla="*/ 1599966 w 1599965"/>
                  <a:gd name="connsiteY0" fmla="*/ 146304 h 292607"/>
                  <a:gd name="connsiteX1" fmla="*/ 1583084 w 1599965"/>
                  <a:gd name="connsiteY1" fmla="*/ 212891 h 292607"/>
                  <a:gd name="connsiteX2" fmla="*/ 1453662 w 1599965"/>
                  <a:gd name="connsiteY2" fmla="*/ 292608 h 292607"/>
                  <a:gd name="connsiteX3" fmla="*/ 146304 w 1599965"/>
                  <a:gd name="connsiteY3" fmla="*/ 292608 h 292607"/>
                  <a:gd name="connsiteX4" fmla="*/ 16881 w 1599965"/>
                  <a:gd name="connsiteY4" fmla="*/ 212891 h 292607"/>
                  <a:gd name="connsiteX5" fmla="*/ 0 w 1599965"/>
                  <a:gd name="connsiteY5" fmla="*/ 146304 h 292607"/>
                  <a:gd name="connsiteX6" fmla="*/ 146304 w 1599965"/>
                  <a:gd name="connsiteY6" fmla="*/ 0 h 292607"/>
                  <a:gd name="connsiteX7" fmla="*/ 1453662 w 1599965"/>
                  <a:gd name="connsiteY7" fmla="*/ 0 h 292607"/>
                  <a:gd name="connsiteX8" fmla="*/ 1599966 w 1599965"/>
                  <a:gd name="connsiteY8" fmla="*/ 146304 h 29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9965" h="292607">
                    <a:moveTo>
                      <a:pt x="1599966" y="146304"/>
                    </a:moveTo>
                    <a:cubicBezTo>
                      <a:pt x="1599966" y="170688"/>
                      <a:pt x="1594339" y="193196"/>
                      <a:pt x="1583084" y="212891"/>
                    </a:cubicBezTo>
                    <a:cubicBezTo>
                      <a:pt x="1559638" y="260721"/>
                      <a:pt x="1510870" y="292608"/>
                      <a:pt x="1453662" y="292608"/>
                    </a:cubicBezTo>
                    <a:lnTo>
                      <a:pt x="146304" y="292608"/>
                    </a:lnTo>
                    <a:cubicBezTo>
                      <a:pt x="89095" y="292608"/>
                      <a:pt x="40327" y="260721"/>
                      <a:pt x="16881" y="212891"/>
                    </a:cubicBezTo>
                    <a:cubicBezTo>
                      <a:pt x="5627" y="193196"/>
                      <a:pt x="0" y="170688"/>
                      <a:pt x="0" y="146304"/>
                    </a:cubicBezTo>
                    <a:cubicBezTo>
                      <a:pt x="0" y="65659"/>
                      <a:pt x="65649" y="0"/>
                      <a:pt x="146304" y="0"/>
                    </a:cubicBezTo>
                    <a:lnTo>
                      <a:pt x="1453662" y="0"/>
                    </a:lnTo>
                    <a:cubicBezTo>
                      <a:pt x="1534316" y="0"/>
                      <a:pt x="1599966" y="65659"/>
                      <a:pt x="1599966" y="146304"/>
                    </a:cubicBezTo>
                    <a:close/>
                  </a:path>
                </a:pathLst>
              </a:custGeom>
              <a:solidFill>
                <a:srgbClr val="0095FF"/>
              </a:solidFill>
              <a:ln w="93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058" name="Freeform: Shape 1057">
                <a:extLst>
                  <a:ext uri="{FF2B5EF4-FFF2-40B4-BE49-F238E27FC236}">
                    <a16:creationId xmlns:a16="http://schemas.microsoft.com/office/drawing/2014/main" id="{177A2B35-667F-5747-DDF2-BEC5FEE3A31C}"/>
                  </a:ext>
                </a:extLst>
              </p:cNvPr>
              <p:cNvSpPr/>
              <p:nvPr/>
            </p:nvSpPr>
            <p:spPr>
              <a:xfrm>
                <a:off x="-2850501" y="4551340"/>
                <a:ext cx="1599965" cy="292608"/>
              </a:xfrm>
              <a:custGeom>
                <a:avLst/>
                <a:gdLst>
                  <a:gd name="connsiteX0" fmla="*/ 1599966 w 1599965"/>
                  <a:gd name="connsiteY0" fmla="*/ 146304 h 292608"/>
                  <a:gd name="connsiteX1" fmla="*/ 1583084 w 1599965"/>
                  <a:gd name="connsiteY1" fmla="*/ 212891 h 292608"/>
                  <a:gd name="connsiteX2" fmla="*/ 1453662 w 1599965"/>
                  <a:gd name="connsiteY2" fmla="*/ 292608 h 292608"/>
                  <a:gd name="connsiteX3" fmla="*/ 146304 w 1599965"/>
                  <a:gd name="connsiteY3" fmla="*/ 292608 h 292608"/>
                  <a:gd name="connsiteX4" fmla="*/ 16881 w 1599965"/>
                  <a:gd name="connsiteY4" fmla="*/ 212891 h 292608"/>
                  <a:gd name="connsiteX5" fmla="*/ 0 w 1599965"/>
                  <a:gd name="connsiteY5" fmla="*/ 146304 h 292608"/>
                  <a:gd name="connsiteX6" fmla="*/ 146304 w 1599965"/>
                  <a:gd name="connsiteY6" fmla="*/ 0 h 292608"/>
                  <a:gd name="connsiteX7" fmla="*/ 1453662 w 1599965"/>
                  <a:gd name="connsiteY7" fmla="*/ 0 h 292608"/>
                  <a:gd name="connsiteX8" fmla="*/ 1599966 w 1599965"/>
                  <a:gd name="connsiteY8" fmla="*/ 146304 h 29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9965" h="292608">
                    <a:moveTo>
                      <a:pt x="1599966" y="146304"/>
                    </a:moveTo>
                    <a:cubicBezTo>
                      <a:pt x="1599966" y="170688"/>
                      <a:pt x="1594338" y="193196"/>
                      <a:pt x="1583084" y="212891"/>
                    </a:cubicBezTo>
                    <a:cubicBezTo>
                      <a:pt x="1559638" y="260721"/>
                      <a:pt x="1510870" y="292608"/>
                      <a:pt x="1453662" y="292608"/>
                    </a:cubicBezTo>
                    <a:lnTo>
                      <a:pt x="146304" y="292608"/>
                    </a:lnTo>
                    <a:cubicBezTo>
                      <a:pt x="89095" y="292608"/>
                      <a:pt x="40327" y="260721"/>
                      <a:pt x="16881" y="212891"/>
                    </a:cubicBezTo>
                    <a:cubicBezTo>
                      <a:pt x="5627" y="193196"/>
                      <a:pt x="0" y="170688"/>
                      <a:pt x="0" y="146304"/>
                    </a:cubicBezTo>
                    <a:cubicBezTo>
                      <a:pt x="0" y="65659"/>
                      <a:pt x="65649" y="0"/>
                      <a:pt x="146304" y="0"/>
                    </a:cubicBezTo>
                    <a:lnTo>
                      <a:pt x="1453662" y="0"/>
                    </a:lnTo>
                    <a:cubicBezTo>
                      <a:pt x="1534316" y="0"/>
                      <a:pt x="1599966" y="65659"/>
                      <a:pt x="1599966" y="146304"/>
                    </a:cubicBezTo>
                    <a:close/>
                  </a:path>
                </a:pathLst>
              </a:custGeom>
              <a:solidFill>
                <a:srgbClr val="0095FF"/>
              </a:solidFill>
              <a:ln w="93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059" name="Freeform: Shape 1058">
                <a:extLst>
                  <a:ext uri="{FF2B5EF4-FFF2-40B4-BE49-F238E27FC236}">
                    <a16:creationId xmlns:a16="http://schemas.microsoft.com/office/drawing/2014/main" id="{2A890B79-F75A-3EA3-F891-01422B50463A}"/>
                  </a:ext>
                </a:extLst>
              </p:cNvPr>
              <p:cNvSpPr/>
              <p:nvPr/>
            </p:nvSpPr>
            <p:spPr>
              <a:xfrm>
                <a:off x="-2810286" y="5137493"/>
                <a:ext cx="1746438" cy="292608"/>
              </a:xfrm>
              <a:custGeom>
                <a:avLst/>
                <a:gdLst>
                  <a:gd name="connsiteX0" fmla="*/ 1746439 w 1746438"/>
                  <a:gd name="connsiteY0" fmla="*/ 146304 h 292608"/>
                  <a:gd name="connsiteX1" fmla="*/ 1729557 w 1746438"/>
                  <a:gd name="connsiteY1" fmla="*/ 212891 h 292608"/>
                  <a:gd name="connsiteX2" fmla="*/ 1600134 w 1746438"/>
                  <a:gd name="connsiteY2" fmla="*/ 292608 h 292608"/>
                  <a:gd name="connsiteX3" fmla="*/ 146304 w 1746438"/>
                  <a:gd name="connsiteY3" fmla="*/ 292608 h 292608"/>
                  <a:gd name="connsiteX4" fmla="*/ 16891 w 1746438"/>
                  <a:gd name="connsiteY4" fmla="*/ 212891 h 292608"/>
                  <a:gd name="connsiteX5" fmla="*/ 0 w 1746438"/>
                  <a:gd name="connsiteY5" fmla="*/ 146304 h 292608"/>
                  <a:gd name="connsiteX6" fmla="*/ 146304 w 1746438"/>
                  <a:gd name="connsiteY6" fmla="*/ 0 h 292608"/>
                  <a:gd name="connsiteX7" fmla="*/ 1600134 w 1746438"/>
                  <a:gd name="connsiteY7" fmla="*/ 0 h 292608"/>
                  <a:gd name="connsiteX8" fmla="*/ 1746439 w 1746438"/>
                  <a:gd name="connsiteY8" fmla="*/ 146304 h 29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46438" h="292608">
                    <a:moveTo>
                      <a:pt x="1746439" y="146304"/>
                    </a:moveTo>
                    <a:cubicBezTo>
                      <a:pt x="1746439" y="170688"/>
                      <a:pt x="1740811" y="193196"/>
                      <a:pt x="1729557" y="212891"/>
                    </a:cubicBezTo>
                    <a:cubicBezTo>
                      <a:pt x="1706111" y="260721"/>
                      <a:pt x="1657352" y="292608"/>
                      <a:pt x="1600134" y="292608"/>
                    </a:cubicBezTo>
                    <a:lnTo>
                      <a:pt x="146304" y="292608"/>
                    </a:lnTo>
                    <a:cubicBezTo>
                      <a:pt x="89105" y="292608"/>
                      <a:pt x="40337" y="260721"/>
                      <a:pt x="16891" y="212891"/>
                    </a:cubicBezTo>
                    <a:cubicBezTo>
                      <a:pt x="5627" y="193196"/>
                      <a:pt x="0" y="170688"/>
                      <a:pt x="0" y="146304"/>
                    </a:cubicBezTo>
                    <a:cubicBezTo>
                      <a:pt x="0" y="65659"/>
                      <a:pt x="65659" y="0"/>
                      <a:pt x="146304" y="0"/>
                    </a:cubicBezTo>
                    <a:lnTo>
                      <a:pt x="1600134" y="0"/>
                    </a:lnTo>
                    <a:cubicBezTo>
                      <a:pt x="1680799" y="0"/>
                      <a:pt x="1746439" y="65659"/>
                      <a:pt x="1746439" y="146304"/>
                    </a:cubicBezTo>
                    <a:close/>
                  </a:path>
                </a:pathLst>
              </a:custGeom>
              <a:solidFill>
                <a:srgbClr val="0095FF"/>
              </a:solidFill>
              <a:ln w="93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060" name="Freeform: Shape 1059">
                <a:extLst>
                  <a:ext uri="{FF2B5EF4-FFF2-40B4-BE49-F238E27FC236}">
                    <a16:creationId xmlns:a16="http://schemas.microsoft.com/office/drawing/2014/main" id="{D227ADEB-3461-9107-348B-F245DBD998F6}"/>
                  </a:ext>
                </a:extLst>
              </p:cNvPr>
              <p:cNvSpPr/>
              <p:nvPr/>
            </p:nvSpPr>
            <p:spPr>
              <a:xfrm>
                <a:off x="-3210204" y="1475141"/>
                <a:ext cx="2503408" cy="4638878"/>
              </a:xfrm>
              <a:custGeom>
                <a:avLst/>
                <a:gdLst>
                  <a:gd name="connsiteX0" fmla="*/ 1906324 w 2503408"/>
                  <a:gd name="connsiteY0" fmla="*/ 1876459 h 4638878"/>
                  <a:gd name="connsiteX1" fmla="*/ 915958 w 2503408"/>
                  <a:gd name="connsiteY1" fmla="*/ 3053456 h 4638878"/>
                  <a:gd name="connsiteX2" fmla="*/ 593339 w 2503408"/>
                  <a:gd name="connsiteY2" fmla="*/ 4287661 h 4638878"/>
                  <a:gd name="connsiteX3" fmla="*/ 390765 w 2503408"/>
                  <a:gd name="connsiteY3" fmla="*/ 4629975 h 4638878"/>
                  <a:gd name="connsiteX4" fmla="*/ 157241 w 2503408"/>
                  <a:gd name="connsiteY4" fmla="*/ 4585897 h 4638878"/>
                  <a:gd name="connsiteX5" fmla="*/ 48451 w 2503408"/>
                  <a:gd name="connsiteY5" fmla="*/ 4427401 h 4638878"/>
                  <a:gd name="connsiteX6" fmla="*/ 452662 w 2503408"/>
                  <a:gd name="connsiteY6" fmla="*/ 2734588 h 4638878"/>
                  <a:gd name="connsiteX7" fmla="*/ 1462723 w 2503408"/>
                  <a:gd name="connsiteY7" fmla="*/ 1531332 h 4638878"/>
                  <a:gd name="connsiteX8" fmla="*/ 1937273 w 2503408"/>
                  <a:gd name="connsiteY8" fmla="*/ 302750 h 4638878"/>
                  <a:gd name="connsiteX9" fmla="*/ 2053566 w 2503408"/>
                  <a:gd name="connsiteY9" fmla="*/ 53283 h 4638878"/>
                  <a:gd name="connsiteX10" fmla="*/ 2196118 w 2503408"/>
                  <a:gd name="connsiteY10" fmla="*/ 764 h 4638878"/>
                  <a:gd name="connsiteX11" fmla="*/ 2498105 w 2503408"/>
                  <a:gd name="connsiteY11" fmla="*/ 258671 h 4638878"/>
                  <a:gd name="connsiteX12" fmla="*/ 1906324 w 2503408"/>
                  <a:gd name="connsiteY12" fmla="*/ 1876459 h 4638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03408" h="4638878">
                    <a:moveTo>
                      <a:pt x="1906324" y="1876459"/>
                    </a:moveTo>
                    <a:cubicBezTo>
                      <a:pt x="1584840" y="2290996"/>
                      <a:pt x="1193992" y="2649638"/>
                      <a:pt x="915958" y="3053456"/>
                    </a:cubicBezTo>
                    <a:cubicBezTo>
                      <a:pt x="742457" y="3305737"/>
                      <a:pt x="468606" y="3801857"/>
                      <a:pt x="593339" y="4287661"/>
                    </a:cubicBezTo>
                    <a:cubicBezTo>
                      <a:pt x="632729" y="4437717"/>
                      <a:pt x="541758" y="4591524"/>
                      <a:pt x="390765" y="4629975"/>
                    </a:cubicBezTo>
                    <a:cubicBezTo>
                      <a:pt x="302344" y="4651189"/>
                      <a:pt x="221858" y="4633708"/>
                      <a:pt x="157241" y="4585897"/>
                    </a:cubicBezTo>
                    <a:cubicBezTo>
                      <a:pt x="105659" y="4549321"/>
                      <a:pt x="65332" y="4493988"/>
                      <a:pt x="48451" y="4427401"/>
                    </a:cubicBezTo>
                    <a:cubicBezTo>
                      <a:pt x="-84724" y="3907834"/>
                      <a:pt x="58767" y="3306674"/>
                      <a:pt x="452662" y="2734588"/>
                    </a:cubicBezTo>
                    <a:cubicBezTo>
                      <a:pt x="764928" y="2281712"/>
                      <a:pt x="1137600" y="1947670"/>
                      <a:pt x="1462723" y="1531332"/>
                    </a:cubicBezTo>
                    <a:cubicBezTo>
                      <a:pt x="1806912" y="1088668"/>
                      <a:pt x="1966346" y="676013"/>
                      <a:pt x="1937273" y="302750"/>
                    </a:cubicBezTo>
                    <a:cubicBezTo>
                      <a:pt x="1928832" y="201463"/>
                      <a:pt x="1975725" y="108616"/>
                      <a:pt x="2053566" y="53283"/>
                    </a:cubicBezTo>
                    <a:cubicBezTo>
                      <a:pt x="2093893" y="23272"/>
                      <a:pt x="2142661" y="4515"/>
                      <a:pt x="2196118" y="764"/>
                    </a:cubicBezTo>
                    <a:cubicBezTo>
                      <a:pt x="2350863" y="-10490"/>
                      <a:pt x="2485913" y="103927"/>
                      <a:pt x="2498105" y="258671"/>
                    </a:cubicBezTo>
                    <a:cubicBezTo>
                      <a:pt x="2539370" y="776363"/>
                      <a:pt x="2339609" y="1320316"/>
                      <a:pt x="1906324" y="187645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6350" cap="flat">
                <a:solidFill>
                  <a:srgbClr val="0095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</p:grpSp>
        <p:grpSp>
          <p:nvGrpSpPr>
            <p:cNvPr id="958" name="Group 957">
              <a:extLst>
                <a:ext uri="{FF2B5EF4-FFF2-40B4-BE49-F238E27FC236}">
                  <a16:creationId xmlns:a16="http://schemas.microsoft.com/office/drawing/2014/main" id="{65BB482B-39F8-DB45-66E5-6C72EF3620A9}"/>
                </a:ext>
              </a:extLst>
            </p:cNvPr>
            <p:cNvGrpSpPr/>
            <p:nvPr/>
          </p:nvGrpSpPr>
          <p:grpSpPr>
            <a:xfrm>
              <a:off x="10739919" y="3086797"/>
              <a:ext cx="582193" cy="488624"/>
              <a:chOff x="-5526139" y="2042799"/>
              <a:chExt cx="4267200" cy="3581399"/>
            </a:xfrm>
          </p:grpSpPr>
          <p:grpSp>
            <p:nvGrpSpPr>
              <p:cNvPr id="1042" name="Graphic 522">
                <a:extLst>
                  <a:ext uri="{FF2B5EF4-FFF2-40B4-BE49-F238E27FC236}">
                    <a16:creationId xmlns:a16="http://schemas.microsoft.com/office/drawing/2014/main" id="{EF6835C4-1198-26AB-9D0C-DF92F1B7F109}"/>
                  </a:ext>
                </a:extLst>
              </p:cNvPr>
              <p:cNvGrpSpPr/>
              <p:nvPr/>
            </p:nvGrpSpPr>
            <p:grpSpPr>
              <a:xfrm>
                <a:off x="-5526139" y="2727837"/>
                <a:ext cx="4267200" cy="2896361"/>
                <a:chOff x="-5526139" y="2727837"/>
                <a:chExt cx="4267200" cy="2896361"/>
              </a:xfrm>
            </p:grpSpPr>
            <p:sp>
              <p:nvSpPr>
                <p:cNvPr id="1052" name="Freeform: Shape 1051">
                  <a:extLst>
                    <a:ext uri="{FF2B5EF4-FFF2-40B4-BE49-F238E27FC236}">
                      <a16:creationId xmlns:a16="http://schemas.microsoft.com/office/drawing/2014/main" id="{49791F64-2717-F71A-5DDE-81C6B5ED95DA}"/>
                    </a:ext>
                  </a:extLst>
                </p:cNvPr>
                <p:cNvSpPr/>
                <p:nvPr/>
              </p:nvSpPr>
              <p:spPr>
                <a:xfrm>
                  <a:off x="-4611739" y="2727837"/>
                  <a:ext cx="1219200" cy="1219199"/>
                </a:xfrm>
                <a:custGeom>
                  <a:avLst/>
                  <a:gdLst>
                    <a:gd name="connsiteX0" fmla="*/ 1219200 w 1219200"/>
                    <a:gd name="connsiteY0" fmla="*/ 609600 h 1219199"/>
                    <a:gd name="connsiteX1" fmla="*/ 609600 w 1219200"/>
                    <a:gd name="connsiteY1" fmla="*/ 1219200 h 1219199"/>
                    <a:gd name="connsiteX2" fmla="*/ 0 w 1219200"/>
                    <a:gd name="connsiteY2" fmla="*/ 609600 h 1219199"/>
                    <a:gd name="connsiteX3" fmla="*/ 609600 w 1219200"/>
                    <a:gd name="connsiteY3" fmla="*/ 0 h 1219199"/>
                    <a:gd name="connsiteX4" fmla="*/ 1219200 w 1219200"/>
                    <a:gd name="connsiteY4" fmla="*/ 609600 h 1219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9200" h="1219199">
                      <a:moveTo>
                        <a:pt x="1219200" y="609600"/>
                      </a:moveTo>
                      <a:cubicBezTo>
                        <a:pt x="1219200" y="946273"/>
                        <a:pt x="946273" y="1219200"/>
                        <a:pt x="609600" y="1219200"/>
                      </a:cubicBezTo>
                      <a:cubicBezTo>
                        <a:pt x="272927" y="1219200"/>
                        <a:pt x="0" y="946273"/>
                        <a:pt x="0" y="609600"/>
                      </a:cubicBezTo>
                      <a:cubicBezTo>
                        <a:pt x="0" y="272927"/>
                        <a:pt x="272927" y="0"/>
                        <a:pt x="609600" y="0"/>
                      </a:cubicBezTo>
                      <a:cubicBezTo>
                        <a:pt x="946273" y="0"/>
                        <a:pt x="1219200" y="272927"/>
                        <a:pt x="1219200" y="609600"/>
                      </a:cubicBezTo>
                      <a:close/>
                    </a:path>
                  </a:pathLst>
                </a:custGeom>
                <a:solidFill>
                  <a:srgbClr val="0095FF"/>
                </a:solidFill>
                <a:ln w="6350" cap="flat">
                  <a:solidFill>
                    <a:srgbClr val="0095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53" name="Freeform: Shape 1052">
                  <a:extLst>
                    <a:ext uri="{FF2B5EF4-FFF2-40B4-BE49-F238E27FC236}">
                      <a16:creationId xmlns:a16="http://schemas.microsoft.com/office/drawing/2014/main" id="{85D08190-66F4-C4D2-5372-A1FC573F3431}"/>
                    </a:ext>
                  </a:extLst>
                </p:cNvPr>
                <p:cNvSpPr/>
                <p:nvPr/>
              </p:nvSpPr>
              <p:spPr>
                <a:xfrm>
                  <a:off x="-4079101" y="3185799"/>
                  <a:ext cx="2820162" cy="1610106"/>
                </a:xfrm>
                <a:custGeom>
                  <a:avLst/>
                  <a:gdLst>
                    <a:gd name="connsiteX0" fmla="*/ 2619756 w 2820162"/>
                    <a:gd name="connsiteY0" fmla="*/ 781812 h 1610106"/>
                    <a:gd name="connsiteX1" fmla="*/ 2642616 w 2820162"/>
                    <a:gd name="connsiteY1" fmla="*/ 616458 h 1610106"/>
                    <a:gd name="connsiteX2" fmla="*/ 2026158 w 2820162"/>
                    <a:gd name="connsiteY2" fmla="*/ 0 h 1610106"/>
                    <a:gd name="connsiteX3" fmla="*/ 1657350 w 2820162"/>
                    <a:gd name="connsiteY3" fmla="*/ 123444 h 1610106"/>
                    <a:gd name="connsiteX4" fmla="*/ 1353312 w 2820162"/>
                    <a:gd name="connsiteY4" fmla="*/ 51054 h 1610106"/>
                    <a:gd name="connsiteX5" fmla="*/ 852678 w 2820162"/>
                    <a:gd name="connsiteY5" fmla="*/ 271272 h 1610106"/>
                    <a:gd name="connsiteX6" fmla="*/ 381762 w 2820162"/>
                    <a:gd name="connsiteY6" fmla="*/ 618744 h 1610106"/>
                    <a:gd name="connsiteX7" fmla="*/ 0 w 2820162"/>
                    <a:gd name="connsiteY7" fmla="*/ 1106424 h 1610106"/>
                    <a:gd name="connsiteX8" fmla="*/ 503682 w 2820162"/>
                    <a:gd name="connsiteY8" fmla="*/ 1610106 h 1610106"/>
                    <a:gd name="connsiteX9" fmla="*/ 2366772 w 2820162"/>
                    <a:gd name="connsiteY9" fmla="*/ 1610106 h 1610106"/>
                    <a:gd name="connsiteX10" fmla="*/ 2820162 w 2820162"/>
                    <a:gd name="connsiteY10" fmla="*/ 1156716 h 1610106"/>
                    <a:gd name="connsiteX11" fmla="*/ 2619756 w 2820162"/>
                    <a:gd name="connsiteY11" fmla="*/ 780288 h 1610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20162" h="1610106">
                      <a:moveTo>
                        <a:pt x="2619756" y="781812"/>
                      </a:moveTo>
                      <a:cubicBezTo>
                        <a:pt x="2634234" y="729234"/>
                        <a:pt x="2642616" y="673608"/>
                        <a:pt x="2642616" y="616458"/>
                      </a:cubicBezTo>
                      <a:cubicBezTo>
                        <a:pt x="2642616" y="275844"/>
                        <a:pt x="2366772" y="0"/>
                        <a:pt x="2026158" y="0"/>
                      </a:cubicBezTo>
                      <a:cubicBezTo>
                        <a:pt x="1887474" y="0"/>
                        <a:pt x="1760220" y="46482"/>
                        <a:pt x="1657350" y="123444"/>
                      </a:cubicBezTo>
                      <a:cubicBezTo>
                        <a:pt x="1565910" y="77724"/>
                        <a:pt x="1463040" y="51054"/>
                        <a:pt x="1353312" y="51054"/>
                      </a:cubicBezTo>
                      <a:cubicBezTo>
                        <a:pt x="1155192" y="51054"/>
                        <a:pt x="976884" y="136398"/>
                        <a:pt x="852678" y="271272"/>
                      </a:cubicBezTo>
                      <a:cubicBezTo>
                        <a:pt x="631698" y="272796"/>
                        <a:pt x="445008" y="418338"/>
                        <a:pt x="381762" y="618744"/>
                      </a:cubicBezTo>
                      <a:cubicBezTo>
                        <a:pt x="162306" y="673608"/>
                        <a:pt x="0" y="870966"/>
                        <a:pt x="0" y="1106424"/>
                      </a:cubicBezTo>
                      <a:cubicBezTo>
                        <a:pt x="0" y="1384554"/>
                        <a:pt x="225552" y="1610106"/>
                        <a:pt x="503682" y="1610106"/>
                      </a:cubicBezTo>
                      <a:lnTo>
                        <a:pt x="2366772" y="1610106"/>
                      </a:lnTo>
                      <a:cubicBezTo>
                        <a:pt x="2616708" y="1610106"/>
                        <a:pt x="2820162" y="1407414"/>
                        <a:pt x="2820162" y="1156716"/>
                      </a:cubicBezTo>
                      <a:cubicBezTo>
                        <a:pt x="2820162" y="999744"/>
                        <a:pt x="2740914" y="861822"/>
                        <a:pt x="2619756" y="78028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>
                  <a:solidFill>
                    <a:srgbClr val="0095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54" name="Freeform: Shape 1053">
                  <a:extLst>
                    <a:ext uri="{FF2B5EF4-FFF2-40B4-BE49-F238E27FC236}">
                      <a16:creationId xmlns:a16="http://schemas.microsoft.com/office/drawing/2014/main" id="{D620FC90-0698-9F5D-216C-CAD364138326}"/>
                    </a:ext>
                  </a:extLst>
                </p:cNvPr>
                <p:cNvSpPr/>
                <p:nvPr/>
              </p:nvSpPr>
              <p:spPr>
                <a:xfrm>
                  <a:off x="-5526139" y="3534032"/>
                  <a:ext cx="3657600" cy="2090166"/>
                </a:xfrm>
                <a:custGeom>
                  <a:avLst/>
                  <a:gdLst>
                    <a:gd name="connsiteX0" fmla="*/ 3004566 w 3657600"/>
                    <a:gd name="connsiteY0" fmla="*/ 2090166 h 2090166"/>
                    <a:gd name="connsiteX1" fmla="*/ 3657600 w 3657600"/>
                    <a:gd name="connsiteY1" fmla="*/ 1437132 h 2090166"/>
                    <a:gd name="connsiteX2" fmla="*/ 3004566 w 3657600"/>
                    <a:gd name="connsiteY2" fmla="*/ 784098 h 2090166"/>
                    <a:gd name="connsiteX3" fmla="*/ 2876550 w 3657600"/>
                    <a:gd name="connsiteY3" fmla="*/ 797052 h 2090166"/>
                    <a:gd name="connsiteX4" fmla="*/ 2417064 w 3657600"/>
                    <a:gd name="connsiteY4" fmla="*/ 522732 h 2090166"/>
                    <a:gd name="connsiteX5" fmla="*/ 2321052 w 3657600"/>
                    <a:gd name="connsiteY5" fmla="*/ 531876 h 2090166"/>
                    <a:gd name="connsiteX6" fmla="*/ 1764030 w 3657600"/>
                    <a:gd name="connsiteY6" fmla="*/ 131064 h 2090166"/>
                    <a:gd name="connsiteX7" fmla="*/ 1532382 w 3657600"/>
                    <a:gd name="connsiteY7" fmla="*/ 178308 h 2090166"/>
                    <a:gd name="connsiteX8" fmla="*/ 1029462 w 3657600"/>
                    <a:gd name="connsiteY8" fmla="*/ 0 h 2090166"/>
                    <a:gd name="connsiteX9" fmla="*/ 230124 w 3657600"/>
                    <a:gd name="connsiteY9" fmla="*/ 799338 h 2090166"/>
                    <a:gd name="connsiteX10" fmla="*/ 259842 w 3657600"/>
                    <a:gd name="connsiteY10" fmla="*/ 1014222 h 2090166"/>
                    <a:gd name="connsiteX11" fmla="*/ 0 w 3657600"/>
                    <a:gd name="connsiteY11" fmla="*/ 1501902 h 2090166"/>
                    <a:gd name="connsiteX12" fmla="*/ 587502 w 3657600"/>
                    <a:gd name="connsiteY12" fmla="*/ 2089404 h 2090166"/>
                    <a:gd name="connsiteX13" fmla="*/ 3003804 w 3657600"/>
                    <a:gd name="connsiteY13" fmla="*/ 2089404 h 2090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57600" h="2090166">
                      <a:moveTo>
                        <a:pt x="3004566" y="2090166"/>
                      </a:moveTo>
                      <a:cubicBezTo>
                        <a:pt x="3364992" y="2090166"/>
                        <a:pt x="3657600" y="1797558"/>
                        <a:pt x="3657600" y="1437132"/>
                      </a:cubicBezTo>
                      <a:cubicBezTo>
                        <a:pt x="3657600" y="1076706"/>
                        <a:pt x="3364992" y="784098"/>
                        <a:pt x="3004566" y="784098"/>
                      </a:cubicBezTo>
                      <a:cubicBezTo>
                        <a:pt x="2960370" y="784098"/>
                        <a:pt x="2917698" y="788670"/>
                        <a:pt x="2876550" y="797052"/>
                      </a:cubicBezTo>
                      <a:cubicBezTo>
                        <a:pt x="2788158" y="633984"/>
                        <a:pt x="2615184" y="522732"/>
                        <a:pt x="2417064" y="522732"/>
                      </a:cubicBezTo>
                      <a:cubicBezTo>
                        <a:pt x="2384298" y="522732"/>
                        <a:pt x="2352294" y="525780"/>
                        <a:pt x="2321052" y="531876"/>
                      </a:cubicBezTo>
                      <a:cubicBezTo>
                        <a:pt x="2243328" y="298704"/>
                        <a:pt x="2023110" y="131064"/>
                        <a:pt x="1764030" y="131064"/>
                      </a:cubicBezTo>
                      <a:cubicBezTo>
                        <a:pt x="1681734" y="131064"/>
                        <a:pt x="1603248" y="147828"/>
                        <a:pt x="1532382" y="178308"/>
                      </a:cubicBezTo>
                      <a:cubicBezTo>
                        <a:pt x="1395222" y="67056"/>
                        <a:pt x="1219962" y="0"/>
                        <a:pt x="1029462" y="0"/>
                      </a:cubicBezTo>
                      <a:cubicBezTo>
                        <a:pt x="588264" y="0"/>
                        <a:pt x="230124" y="358140"/>
                        <a:pt x="230124" y="799338"/>
                      </a:cubicBezTo>
                      <a:cubicBezTo>
                        <a:pt x="230124" y="874014"/>
                        <a:pt x="240792" y="945642"/>
                        <a:pt x="259842" y="1014222"/>
                      </a:cubicBezTo>
                      <a:cubicBezTo>
                        <a:pt x="102870" y="1120140"/>
                        <a:pt x="0" y="1299210"/>
                        <a:pt x="0" y="1501902"/>
                      </a:cubicBezTo>
                      <a:cubicBezTo>
                        <a:pt x="0" y="1826514"/>
                        <a:pt x="262890" y="2089404"/>
                        <a:pt x="587502" y="2089404"/>
                      </a:cubicBezTo>
                      <a:lnTo>
                        <a:pt x="3003804" y="2089404"/>
                      </a:lnTo>
                      <a:close/>
                    </a:path>
                  </a:pathLst>
                </a:custGeom>
                <a:solidFill>
                  <a:srgbClr val="0095FF">
                    <a:lumMod val="20000"/>
                    <a:lumOff val="80000"/>
                  </a:srgbClr>
                </a:solidFill>
                <a:ln w="6350" cap="flat">
                  <a:solidFill>
                    <a:srgbClr val="0095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</p:grpSp>
          <p:grpSp>
            <p:nvGrpSpPr>
              <p:cNvPr id="1043" name="Graphic 522">
                <a:extLst>
                  <a:ext uri="{FF2B5EF4-FFF2-40B4-BE49-F238E27FC236}">
                    <a16:creationId xmlns:a16="http://schemas.microsoft.com/office/drawing/2014/main" id="{7E297D2C-C5B8-46BE-51A3-8A0EB16873C3}"/>
                  </a:ext>
                </a:extLst>
              </p:cNvPr>
              <p:cNvGrpSpPr/>
              <p:nvPr/>
            </p:nvGrpSpPr>
            <p:grpSpPr>
              <a:xfrm>
                <a:off x="-5296776" y="2042799"/>
                <a:ext cx="2355033" cy="1370837"/>
                <a:chOff x="-5296776" y="2042799"/>
                <a:chExt cx="2355033" cy="1370837"/>
              </a:xfrm>
              <a:solidFill>
                <a:srgbClr val="0000C9"/>
              </a:solidFill>
            </p:grpSpPr>
            <p:sp>
              <p:nvSpPr>
                <p:cNvPr id="1044" name="Freeform: Shape 1043">
                  <a:extLst>
                    <a:ext uri="{FF2B5EF4-FFF2-40B4-BE49-F238E27FC236}">
                      <a16:creationId xmlns:a16="http://schemas.microsoft.com/office/drawing/2014/main" id="{49E68A4A-034C-1DCC-F1F3-B7F211915BA5}"/>
                    </a:ext>
                  </a:extLst>
                </p:cNvPr>
                <p:cNvSpPr/>
                <p:nvPr/>
              </p:nvSpPr>
              <p:spPr>
                <a:xfrm>
                  <a:off x="-4078339" y="2042799"/>
                  <a:ext cx="152400" cy="457200"/>
                </a:xfrm>
                <a:custGeom>
                  <a:avLst/>
                  <a:gdLst>
                    <a:gd name="connsiteX0" fmla="*/ 76200 w 152400"/>
                    <a:gd name="connsiteY0" fmla="*/ 457200 h 457200"/>
                    <a:gd name="connsiteX1" fmla="*/ 152400 w 152400"/>
                    <a:gd name="connsiteY1" fmla="*/ 381000 h 457200"/>
                    <a:gd name="connsiteX2" fmla="*/ 152400 w 152400"/>
                    <a:gd name="connsiteY2" fmla="*/ 76200 h 457200"/>
                    <a:gd name="connsiteX3" fmla="*/ 76200 w 152400"/>
                    <a:gd name="connsiteY3" fmla="*/ 0 h 457200"/>
                    <a:gd name="connsiteX4" fmla="*/ 0 w 152400"/>
                    <a:gd name="connsiteY4" fmla="*/ 76200 h 457200"/>
                    <a:gd name="connsiteX5" fmla="*/ 0 w 152400"/>
                    <a:gd name="connsiteY5" fmla="*/ 381000 h 457200"/>
                    <a:gd name="connsiteX6" fmla="*/ 76200 w 152400"/>
                    <a:gd name="connsiteY6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400" h="457200">
                      <a:moveTo>
                        <a:pt x="76200" y="457200"/>
                      </a:moveTo>
                      <a:cubicBezTo>
                        <a:pt x="118110" y="457200"/>
                        <a:pt x="152400" y="422910"/>
                        <a:pt x="152400" y="381000"/>
                      </a:cubicBezTo>
                      <a:lnTo>
                        <a:pt x="152400" y="76200"/>
                      </a:lnTo>
                      <a:cubicBezTo>
                        <a:pt x="152400" y="34290"/>
                        <a:pt x="118110" y="0"/>
                        <a:pt x="76200" y="0"/>
                      </a:cubicBezTo>
                      <a:cubicBezTo>
                        <a:pt x="34290" y="0"/>
                        <a:pt x="0" y="34290"/>
                        <a:pt x="0" y="76200"/>
                      </a:cubicBezTo>
                      <a:lnTo>
                        <a:pt x="0" y="381000"/>
                      </a:lnTo>
                      <a:cubicBezTo>
                        <a:pt x="0" y="422910"/>
                        <a:pt x="34290" y="457200"/>
                        <a:pt x="76200" y="457200"/>
                      </a:cubicBezTo>
                      <a:close/>
                    </a:path>
                  </a:pathLst>
                </a:custGeom>
                <a:solidFill>
                  <a:srgbClr val="0095FF"/>
                </a:solidFill>
                <a:ln w="762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45" name="Freeform: Shape 1044">
                  <a:extLst>
                    <a:ext uri="{FF2B5EF4-FFF2-40B4-BE49-F238E27FC236}">
                      <a16:creationId xmlns:a16="http://schemas.microsoft.com/office/drawing/2014/main" id="{4510F5AA-D94E-6820-ABA6-45359C4A859C}"/>
                    </a:ext>
                  </a:extLst>
                </p:cNvPr>
                <p:cNvSpPr/>
                <p:nvPr/>
              </p:nvSpPr>
              <p:spPr>
                <a:xfrm>
                  <a:off x="-3431591" y="2399986"/>
                  <a:ext cx="367665" cy="367474"/>
                </a:xfrm>
                <a:custGeom>
                  <a:avLst/>
                  <a:gdLst>
                    <a:gd name="connsiteX0" fmla="*/ 75628 w 367665"/>
                    <a:gd name="connsiteY0" fmla="*/ 367475 h 367474"/>
                    <a:gd name="connsiteX1" fmla="*/ 129730 w 367665"/>
                    <a:gd name="connsiteY1" fmla="*/ 345376 h 367474"/>
                    <a:gd name="connsiteX2" fmla="*/ 345377 w 367665"/>
                    <a:gd name="connsiteY2" fmla="*/ 129731 h 367474"/>
                    <a:gd name="connsiteX3" fmla="*/ 345377 w 367665"/>
                    <a:gd name="connsiteY3" fmla="*/ 22288 h 367474"/>
                    <a:gd name="connsiteX4" fmla="*/ 237935 w 367665"/>
                    <a:gd name="connsiteY4" fmla="*/ 22288 h 367474"/>
                    <a:gd name="connsiteX5" fmla="*/ 22289 w 367665"/>
                    <a:gd name="connsiteY5" fmla="*/ 237935 h 367474"/>
                    <a:gd name="connsiteX6" fmla="*/ 22289 w 367665"/>
                    <a:gd name="connsiteY6" fmla="*/ 345376 h 367474"/>
                    <a:gd name="connsiteX7" fmla="*/ 76391 w 367665"/>
                    <a:gd name="connsiteY7" fmla="*/ 367475 h 367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7665" h="367474">
                      <a:moveTo>
                        <a:pt x="75628" y="367475"/>
                      </a:moveTo>
                      <a:cubicBezTo>
                        <a:pt x="95441" y="367475"/>
                        <a:pt x="114491" y="359855"/>
                        <a:pt x="129730" y="345376"/>
                      </a:cubicBezTo>
                      <a:lnTo>
                        <a:pt x="345377" y="129731"/>
                      </a:lnTo>
                      <a:cubicBezTo>
                        <a:pt x="375095" y="100013"/>
                        <a:pt x="375095" y="52006"/>
                        <a:pt x="345377" y="22288"/>
                      </a:cubicBezTo>
                      <a:cubicBezTo>
                        <a:pt x="315659" y="-7429"/>
                        <a:pt x="267653" y="-7429"/>
                        <a:pt x="237935" y="22288"/>
                      </a:cubicBezTo>
                      <a:lnTo>
                        <a:pt x="22289" y="237935"/>
                      </a:lnTo>
                      <a:cubicBezTo>
                        <a:pt x="-7430" y="267653"/>
                        <a:pt x="-7430" y="315659"/>
                        <a:pt x="22289" y="345376"/>
                      </a:cubicBezTo>
                      <a:cubicBezTo>
                        <a:pt x="37528" y="360617"/>
                        <a:pt x="56578" y="367475"/>
                        <a:pt x="76391" y="367475"/>
                      </a:cubicBezTo>
                      <a:close/>
                    </a:path>
                  </a:pathLst>
                </a:custGeom>
                <a:solidFill>
                  <a:srgbClr val="0095FF"/>
                </a:solidFill>
                <a:ln w="762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46" name="Freeform: Shape 1045">
                  <a:extLst>
                    <a:ext uri="{FF2B5EF4-FFF2-40B4-BE49-F238E27FC236}">
                      <a16:creationId xmlns:a16="http://schemas.microsoft.com/office/drawing/2014/main" id="{34CEE99E-89C2-B7DD-6360-9499B4E385BC}"/>
                    </a:ext>
                  </a:extLst>
                </p:cNvPr>
                <p:cNvSpPr/>
                <p:nvPr/>
              </p:nvSpPr>
              <p:spPr>
                <a:xfrm>
                  <a:off x="-5296776" y="3261236"/>
                  <a:ext cx="457200" cy="152400"/>
                </a:xfrm>
                <a:custGeom>
                  <a:avLst/>
                  <a:gdLst>
                    <a:gd name="connsiteX0" fmla="*/ 76200 w 457200"/>
                    <a:gd name="connsiteY0" fmla="*/ 152400 h 152400"/>
                    <a:gd name="connsiteX1" fmla="*/ 381000 w 457200"/>
                    <a:gd name="connsiteY1" fmla="*/ 152400 h 152400"/>
                    <a:gd name="connsiteX2" fmla="*/ 457200 w 457200"/>
                    <a:gd name="connsiteY2" fmla="*/ 76200 h 152400"/>
                    <a:gd name="connsiteX3" fmla="*/ 381000 w 457200"/>
                    <a:gd name="connsiteY3" fmla="*/ 0 h 152400"/>
                    <a:gd name="connsiteX4" fmla="*/ 76200 w 457200"/>
                    <a:gd name="connsiteY4" fmla="*/ 0 h 152400"/>
                    <a:gd name="connsiteX5" fmla="*/ 0 w 457200"/>
                    <a:gd name="connsiteY5" fmla="*/ 76200 h 152400"/>
                    <a:gd name="connsiteX6" fmla="*/ 76200 w 457200"/>
                    <a:gd name="connsiteY6" fmla="*/ 15240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7200" h="152400">
                      <a:moveTo>
                        <a:pt x="76200" y="152400"/>
                      </a:moveTo>
                      <a:lnTo>
                        <a:pt x="381000" y="152400"/>
                      </a:lnTo>
                      <a:cubicBezTo>
                        <a:pt x="422910" y="152400"/>
                        <a:pt x="457200" y="118110"/>
                        <a:pt x="457200" y="76200"/>
                      </a:cubicBezTo>
                      <a:cubicBezTo>
                        <a:pt x="457200" y="34290"/>
                        <a:pt x="422910" y="0"/>
                        <a:pt x="381000" y="0"/>
                      </a:cubicBezTo>
                      <a:lnTo>
                        <a:pt x="76200" y="0"/>
                      </a:lnTo>
                      <a:cubicBezTo>
                        <a:pt x="34290" y="0"/>
                        <a:pt x="0" y="34290"/>
                        <a:pt x="0" y="76200"/>
                      </a:cubicBezTo>
                      <a:cubicBezTo>
                        <a:pt x="0" y="118110"/>
                        <a:pt x="34290" y="152400"/>
                        <a:pt x="76200" y="152400"/>
                      </a:cubicBezTo>
                      <a:close/>
                    </a:path>
                  </a:pathLst>
                </a:custGeom>
                <a:solidFill>
                  <a:srgbClr val="0095FF"/>
                </a:solidFill>
                <a:ln w="762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47" name="Freeform: Shape 1046">
                  <a:extLst>
                    <a:ext uri="{FF2B5EF4-FFF2-40B4-BE49-F238E27FC236}">
                      <a16:creationId xmlns:a16="http://schemas.microsoft.com/office/drawing/2014/main" id="{1FCF46B4-7A1E-2338-5489-DF8B25FA6675}"/>
                    </a:ext>
                  </a:extLst>
                </p:cNvPr>
                <p:cNvSpPr/>
                <p:nvPr/>
              </p:nvSpPr>
              <p:spPr>
                <a:xfrm>
                  <a:off x="-4938827" y="2399986"/>
                  <a:ext cx="367664" cy="367474"/>
                </a:xfrm>
                <a:custGeom>
                  <a:avLst/>
                  <a:gdLst>
                    <a:gd name="connsiteX0" fmla="*/ 237173 w 367664"/>
                    <a:gd name="connsiteY0" fmla="*/ 345376 h 367474"/>
                    <a:gd name="connsiteX1" fmla="*/ 291275 w 367664"/>
                    <a:gd name="connsiteY1" fmla="*/ 367475 h 367474"/>
                    <a:gd name="connsiteX2" fmla="*/ 345377 w 367664"/>
                    <a:gd name="connsiteY2" fmla="*/ 345376 h 367474"/>
                    <a:gd name="connsiteX3" fmla="*/ 345377 w 367664"/>
                    <a:gd name="connsiteY3" fmla="*/ 237935 h 367474"/>
                    <a:gd name="connsiteX4" fmla="*/ 129731 w 367664"/>
                    <a:gd name="connsiteY4" fmla="*/ 22288 h 367474"/>
                    <a:gd name="connsiteX5" fmla="*/ 22289 w 367664"/>
                    <a:gd name="connsiteY5" fmla="*/ 22288 h 367474"/>
                    <a:gd name="connsiteX6" fmla="*/ 22289 w 367664"/>
                    <a:gd name="connsiteY6" fmla="*/ 129731 h 367474"/>
                    <a:gd name="connsiteX7" fmla="*/ 237935 w 367664"/>
                    <a:gd name="connsiteY7" fmla="*/ 345376 h 367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7664" h="367474">
                      <a:moveTo>
                        <a:pt x="237173" y="345376"/>
                      </a:moveTo>
                      <a:cubicBezTo>
                        <a:pt x="252413" y="360617"/>
                        <a:pt x="271463" y="367475"/>
                        <a:pt x="291275" y="367475"/>
                      </a:cubicBezTo>
                      <a:cubicBezTo>
                        <a:pt x="311087" y="367475"/>
                        <a:pt x="330137" y="359855"/>
                        <a:pt x="345377" y="345376"/>
                      </a:cubicBezTo>
                      <a:cubicBezTo>
                        <a:pt x="375094" y="315659"/>
                        <a:pt x="375094" y="267653"/>
                        <a:pt x="345377" y="237935"/>
                      </a:cubicBezTo>
                      <a:lnTo>
                        <a:pt x="129731" y="22288"/>
                      </a:lnTo>
                      <a:cubicBezTo>
                        <a:pt x="100013" y="-7429"/>
                        <a:pt x="52007" y="-7429"/>
                        <a:pt x="22289" y="22288"/>
                      </a:cubicBezTo>
                      <a:cubicBezTo>
                        <a:pt x="-7430" y="52006"/>
                        <a:pt x="-7430" y="100013"/>
                        <a:pt x="22289" y="129731"/>
                      </a:cubicBezTo>
                      <a:lnTo>
                        <a:pt x="237935" y="345376"/>
                      </a:lnTo>
                      <a:close/>
                    </a:path>
                  </a:pathLst>
                </a:custGeom>
                <a:solidFill>
                  <a:srgbClr val="0095FF"/>
                </a:solidFill>
                <a:ln w="762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48" name="Freeform: Shape 1047">
                  <a:extLst>
                    <a:ext uri="{FF2B5EF4-FFF2-40B4-BE49-F238E27FC236}">
                      <a16:creationId xmlns:a16="http://schemas.microsoft.com/office/drawing/2014/main" id="{053C7800-027B-13FE-18FE-B789F52AC50E}"/>
                    </a:ext>
                  </a:extLst>
                </p:cNvPr>
                <p:cNvSpPr/>
                <p:nvPr/>
              </p:nvSpPr>
              <p:spPr>
                <a:xfrm>
                  <a:off x="-4487225" y="2276278"/>
                  <a:ext cx="211220" cy="293824"/>
                </a:xfrm>
                <a:custGeom>
                  <a:avLst/>
                  <a:gdLst>
                    <a:gd name="connsiteX0" fmla="*/ 65224 w 211220"/>
                    <a:gd name="connsiteY0" fmla="*/ 246580 h 293824"/>
                    <a:gd name="connsiteX1" fmla="*/ 135328 w 211220"/>
                    <a:gd name="connsiteY1" fmla="*/ 293824 h 293824"/>
                    <a:gd name="connsiteX2" fmla="*/ 164285 w 211220"/>
                    <a:gd name="connsiteY2" fmla="*/ 287728 h 293824"/>
                    <a:gd name="connsiteX3" fmla="*/ 205432 w 211220"/>
                    <a:gd name="connsiteY3" fmla="*/ 187906 h 293824"/>
                    <a:gd name="connsiteX4" fmla="*/ 146758 w 211220"/>
                    <a:gd name="connsiteY4" fmla="*/ 46936 h 293824"/>
                    <a:gd name="connsiteX5" fmla="*/ 46936 w 211220"/>
                    <a:gd name="connsiteY5" fmla="*/ 5788 h 293824"/>
                    <a:gd name="connsiteX6" fmla="*/ 5788 w 211220"/>
                    <a:gd name="connsiteY6" fmla="*/ 105610 h 293824"/>
                    <a:gd name="connsiteX7" fmla="*/ 64462 w 211220"/>
                    <a:gd name="connsiteY7" fmla="*/ 246580 h 2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1220" h="293824">
                      <a:moveTo>
                        <a:pt x="65224" y="246580"/>
                      </a:moveTo>
                      <a:cubicBezTo>
                        <a:pt x="77416" y="276298"/>
                        <a:pt x="105610" y="293824"/>
                        <a:pt x="135328" y="293824"/>
                      </a:cubicBezTo>
                      <a:cubicBezTo>
                        <a:pt x="145235" y="293824"/>
                        <a:pt x="155140" y="292300"/>
                        <a:pt x="164285" y="287728"/>
                      </a:cubicBezTo>
                      <a:cubicBezTo>
                        <a:pt x="203146" y="271726"/>
                        <a:pt x="221435" y="226768"/>
                        <a:pt x="205432" y="187906"/>
                      </a:cubicBezTo>
                      <a:lnTo>
                        <a:pt x="146758" y="46936"/>
                      </a:lnTo>
                      <a:cubicBezTo>
                        <a:pt x="130756" y="8074"/>
                        <a:pt x="85798" y="-10214"/>
                        <a:pt x="46936" y="5788"/>
                      </a:cubicBezTo>
                      <a:cubicBezTo>
                        <a:pt x="8074" y="21790"/>
                        <a:pt x="-10214" y="66748"/>
                        <a:pt x="5788" y="105610"/>
                      </a:cubicBezTo>
                      <a:lnTo>
                        <a:pt x="64462" y="246580"/>
                      </a:lnTo>
                      <a:close/>
                    </a:path>
                  </a:pathLst>
                </a:custGeom>
                <a:solidFill>
                  <a:srgbClr val="0095FF"/>
                </a:solidFill>
                <a:ln w="762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49" name="Freeform: Shape 1048">
                  <a:extLst>
                    <a:ext uri="{FF2B5EF4-FFF2-40B4-BE49-F238E27FC236}">
                      <a16:creationId xmlns:a16="http://schemas.microsoft.com/office/drawing/2014/main" id="{62FA3F74-A34A-641C-44A0-3B29FCE361F2}"/>
                    </a:ext>
                  </a:extLst>
                </p:cNvPr>
                <p:cNvSpPr/>
                <p:nvPr/>
              </p:nvSpPr>
              <p:spPr>
                <a:xfrm>
                  <a:off x="-5064059" y="2853112"/>
                  <a:ext cx="293516" cy="211528"/>
                </a:xfrm>
                <a:custGeom>
                  <a:avLst/>
                  <a:gdLst>
                    <a:gd name="connsiteX0" fmla="*/ 47698 w 293516"/>
                    <a:gd name="connsiteY0" fmla="*/ 146758 h 211528"/>
                    <a:gd name="connsiteX1" fmla="*/ 188668 w 293516"/>
                    <a:gd name="connsiteY1" fmla="*/ 205432 h 211528"/>
                    <a:gd name="connsiteX2" fmla="*/ 217624 w 293516"/>
                    <a:gd name="connsiteY2" fmla="*/ 211528 h 211528"/>
                    <a:gd name="connsiteX3" fmla="*/ 287728 w 293516"/>
                    <a:gd name="connsiteY3" fmla="*/ 164285 h 211528"/>
                    <a:gd name="connsiteX4" fmla="*/ 246580 w 293516"/>
                    <a:gd name="connsiteY4" fmla="*/ 64462 h 211528"/>
                    <a:gd name="connsiteX5" fmla="*/ 105610 w 293516"/>
                    <a:gd name="connsiteY5" fmla="*/ 5788 h 211528"/>
                    <a:gd name="connsiteX6" fmla="*/ 5788 w 293516"/>
                    <a:gd name="connsiteY6" fmla="*/ 46936 h 211528"/>
                    <a:gd name="connsiteX7" fmla="*/ 46936 w 293516"/>
                    <a:gd name="connsiteY7" fmla="*/ 146758 h 211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3516" h="211528">
                      <a:moveTo>
                        <a:pt x="47698" y="146758"/>
                      </a:moveTo>
                      <a:lnTo>
                        <a:pt x="188668" y="205432"/>
                      </a:lnTo>
                      <a:cubicBezTo>
                        <a:pt x="198574" y="209242"/>
                        <a:pt x="207718" y="211528"/>
                        <a:pt x="217624" y="211528"/>
                      </a:cubicBezTo>
                      <a:cubicBezTo>
                        <a:pt x="247342" y="211528"/>
                        <a:pt x="276298" y="194002"/>
                        <a:pt x="287728" y="164285"/>
                      </a:cubicBezTo>
                      <a:cubicBezTo>
                        <a:pt x="303730" y="125423"/>
                        <a:pt x="285442" y="80464"/>
                        <a:pt x="246580" y="64462"/>
                      </a:cubicBezTo>
                      <a:lnTo>
                        <a:pt x="105610" y="5788"/>
                      </a:lnTo>
                      <a:cubicBezTo>
                        <a:pt x="66748" y="-10214"/>
                        <a:pt x="21790" y="8074"/>
                        <a:pt x="5788" y="46936"/>
                      </a:cubicBezTo>
                      <a:cubicBezTo>
                        <a:pt x="-10214" y="85798"/>
                        <a:pt x="8074" y="130756"/>
                        <a:pt x="46936" y="146758"/>
                      </a:cubicBezTo>
                      <a:close/>
                    </a:path>
                  </a:pathLst>
                </a:custGeom>
                <a:solidFill>
                  <a:srgbClr val="0095FF"/>
                </a:solidFill>
                <a:ln w="762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50" name="Freeform: Shape 1049">
                  <a:extLst>
                    <a:ext uri="{FF2B5EF4-FFF2-40B4-BE49-F238E27FC236}">
                      <a16:creationId xmlns:a16="http://schemas.microsoft.com/office/drawing/2014/main" id="{3ED54717-7C1E-CB42-DA88-C3F43E30FFDE}"/>
                    </a:ext>
                  </a:extLst>
                </p:cNvPr>
                <p:cNvSpPr/>
                <p:nvPr/>
              </p:nvSpPr>
              <p:spPr>
                <a:xfrm>
                  <a:off x="-3235259" y="2852350"/>
                  <a:ext cx="293516" cy="211528"/>
                </a:xfrm>
                <a:custGeom>
                  <a:avLst/>
                  <a:gdLst>
                    <a:gd name="connsiteX0" fmla="*/ 6551 w 293516"/>
                    <a:gd name="connsiteY0" fmla="*/ 164284 h 211528"/>
                    <a:gd name="connsiteX1" fmla="*/ 76654 w 293516"/>
                    <a:gd name="connsiteY1" fmla="*/ 211528 h 211528"/>
                    <a:gd name="connsiteX2" fmla="*/ 105611 w 293516"/>
                    <a:gd name="connsiteY2" fmla="*/ 205432 h 211528"/>
                    <a:gd name="connsiteX3" fmla="*/ 246580 w 293516"/>
                    <a:gd name="connsiteY3" fmla="*/ 146758 h 211528"/>
                    <a:gd name="connsiteX4" fmla="*/ 287728 w 293516"/>
                    <a:gd name="connsiteY4" fmla="*/ 46936 h 211528"/>
                    <a:gd name="connsiteX5" fmla="*/ 187906 w 293516"/>
                    <a:gd name="connsiteY5" fmla="*/ 5788 h 211528"/>
                    <a:gd name="connsiteX6" fmla="*/ 46936 w 293516"/>
                    <a:gd name="connsiteY6" fmla="*/ 64462 h 211528"/>
                    <a:gd name="connsiteX7" fmla="*/ 5788 w 293516"/>
                    <a:gd name="connsiteY7" fmla="*/ 164284 h 211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3516" h="211528">
                      <a:moveTo>
                        <a:pt x="6551" y="164284"/>
                      </a:moveTo>
                      <a:cubicBezTo>
                        <a:pt x="18743" y="193240"/>
                        <a:pt x="46936" y="211528"/>
                        <a:pt x="76654" y="211528"/>
                      </a:cubicBezTo>
                      <a:cubicBezTo>
                        <a:pt x="86561" y="211528"/>
                        <a:pt x="96467" y="210004"/>
                        <a:pt x="105611" y="205432"/>
                      </a:cubicBezTo>
                      <a:lnTo>
                        <a:pt x="246580" y="146758"/>
                      </a:lnTo>
                      <a:cubicBezTo>
                        <a:pt x="285443" y="130756"/>
                        <a:pt x="303730" y="85798"/>
                        <a:pt x="287728" y="46936"/>
                      </a:cubicBezTo>
                      <a:cubicBezTo>
                        <a:pt x="271727" y="8074"/>
                        <a:pt x="226769" y="-10214"/>
                        <a:pt x="187906" y="5788"/>
                      </a:cubicBezTo>
                      <a:lnTo>
                        <a:pt x="46936" y="64462"/>
                      </a:lnTo>
                      <a:cubicBezTo>
                        <a:pt x="8074" y="80464"/>
                        <a:pt x="-10214" y="125422"/>
                        <a:pt x="5788" y="164284"/>
                      </a:cubicBezTo>
                      <a:close/>
                    </a:path>
                  </a:pathLst>
                </a:custGeom>
                <a:solidFill>
                  <a:srgbClr val="0095FF"/>
                </a:solidFill>
                <a:ln w="762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51" name="Freeform: Shape 1050">
                  <a:extLst>
                    <a:ext uri="{FF2B5EF4-FFF2-40B4-BE49-F238E27FC236}">
                      <a16:creationId xmlns:a16="http://schemas.microsoft.com/office/drawing/2014/main" id="{E7A3F820-F7C2-FA50-89DE-79FEE4ADC277}"/>
                    </a:ext>
                  </a:extLst>
                </p:cNvPr>
                <p:cNvSpPr/>
                <p:nvPr/>
              </p:nvSpPr>
              <p:spPr>
                <a:xfrm>
                  <a:off x="-3729035" y="2276278"/>
                  <a:ext cx="211220" cy="293824"/>
                </a:xfrm>
                <a:custGeom>
                  <a:avLst/>
                  <a:gdLst>
                    <a:gd name="connsiteX0" fmla="*/ 47698 w 211220"/>
                    <a:gd name="connsiteY0" fmla="*/ 287728 h 293824"/>
                    <a:gd name="connsiteX1" fmla="*/ 76654 w 211220"/>
                    <a:gd name="connsiteY1" fmla="*/ 293824 h 293824"/>
                    <a:gd name="connsiteX2" fmla="*/ 146758 w 211220"/>
                    <a:gd name="connsiteY2" fmla="*/ 246580 h 293824"/>
                    <a:gd name="connsiteX3" fmla="*/ 205432 w 211220"/>
                    <a:gd name="connsiteY3" fmla="*/ 105610 h 293824"/>
                    <a:gd name="connsiteX4" fmla="*/ 164284 w 211220"/>
                    <a:gd name="connsiteY4" fmla="*/ 5788 h 293824"/>
                    <a:gd name="connsiteX5" fmla="*/ 64462 w 211220"/>
                    <a:gd name="connsiteY5" fmla="*/ 46936 h 293824"/>
                    <a:gd name="connsiteX6" fmla="*/ 5788 w 211220"/>
                    <a:gd name="connsiteY6" fmla="*/ 187906 h 293824"/>
                    <a:gd name="connsiteX7" fmla="*/ 46936 w 211220"/>
                    <a:gd name="connsiteY7" fmla="*/ 287728 h 2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1220" h="293824">
                      <a:moveTo>
                        <a:pt x="47698" y="287728"/>
                      </a:moveTo>
                      <a:cubicBezTo>
                        <a:pt x="56842" y="291538"/>
                        <a:pt x="66748" y="293824"/>
                        <a:pt x="76654" y="293824"/>
                      </a:cubicBezTo>
                      <a:cubicBezTo>
                        <a:pt x="106372" y="293824"/>
                        <a:pt x="134566" y="276298"/>
                        <a:pt x="146758" y="246580"/>
                      </a:cubicBezTo>
                      <a:lnTo>
                        <a:pt x="205432" y="105610"/>
                      </a:lnTo>
                      <a:cubicBezTo>
                        <a:pt x="221434" y="66748"/>
                        <a:pt x="203146" y="21790"/>
                        <a:pt x="164284" y="5788"/>
                      </a:cubicBezTo>
                      <a:cubicBezTo>
                        <a:pt x="125422" y="-10214"/>
                        <a:pt x="80464" y="8074"/>
                        <a:pt x="64462" y="46936"/>
                      </a:cubicBezTo>
                      <a:lnTo>
                        <a:pt x="5788" y="187906"/>
                      </a:lnTo>
                      <a:cubicBezTo>
                        <a:pt x="-10214" y="226768"/>
                        <a:pt x="8074" y="271726"/>
                        <a:pt x="46936" y="287728"/>
                      </a:cubicBezTo>
                      <a:close/>
                    </a:path>
                  </a:pathLst>
                </a:custGeom>
                <a:solidFill>
                  <a:srgbClr val="0095FF"/>
                </a:solidFill>
                <a:ln w="7620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</p:grpSp>
        </p:grpSp>
        <p:sp>
          <p:nvSpPr>
            <p:cNvPr id="959" name="Text Placeholder 95">
              <a:extLst>
                <a:ext uri="{FF2B5EF4-FFF2-40B4-BE49-F238E27FC236}">
                  <a16:creationId xmlns:a16="http://schemas.microsoft.com/office/drawing/2014/main" id="{EBC506B8-77C0-FB66-39B1-AB4DE83B44E9}"/>
                </a:ext>
              </a:extLst>
            </p:cNvPr>
            <p:cNvSpPr txBox="1">
              <a:spLocks/>
            </p:cNvSpPr>
            <p:nvPr/>
          </p:nvSpPr>
          <p:spPr>
            <a:xfrm>
              <a:off x="10489970" y="3634105"/>
              <a:ext cx="1218372" cy="423781"/>
            </a:xfrm>
            <a:prstGeom prst="rect">
              <a:avLst/>
            </a:prstGeom>
          </p:spPr>
          <p:txBody>
            <a:bodyPr vert="horz" lIns="0" tIns="27000" rIns="0" bIns="27000" numCol="1" rtlCol="0" anchor="t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514350">
                <a:spcAft>
                  <a:spcPts val="300"/>
                </a:spcAft>
                <a:defRPr/>
              </a:pPr>
              <a:r>
                <a:rPr lang="en-US" sz="900" dirty="0">
                  <a:solidFill>
                    <a:srgbClr val="434A4F"/>
                  </a:solidFill>
                  <a:latin typeface="Slate Pro" panose="02000506040000020004"/>
                </a:rPr>
                <a:t>Multifactorial </a:t>
              </a:r>
              <a:br>
                <a:rPr lang="en-US" sz="900" dirty="0">
                  <a:solidFill>
                    <a:srgbClr val="434A4F"/>
                  </a:solidFill>
                  <a:latin typeface="Slate Pro" panose="02000506040000020004"/>
                </a:rPr>
              </a:br>
              <a:r>
                <a:rPr lang="en-US" sz="900" dirty="0">
                  <a:solidFill>
                    <a:srgbClr val="434A4F"/>
                  </a:solidFill>
                  <a:latin typeface="Slate Pro" panose="02000506040000020004"/>
                </a:rPr>
                <a:t>predisposition</a:t>
              </a:r>
            </a:p>
          </p:txBody>
        </p:sp>
        <p:grpSp>
          <p:nvGrpSpPr>
            <p:cNvPr id="964" name="Group 963">
              <a:extLst>
                <a:ext uri="{FF2B5EF4-FFF2-40B4-BE49-F238E27FC236}">
                  <a16:creationId xmlns:a16="http://schemas.microsoft.com/office/drawing/2014/main" id="{F015E264-7378-E94C-7C77-A458845B645C}"/>
                </a:ext>
              </a:extLst>
            </p:cNvPr>
            <p:cNvGrpSpPr/>
            <p:nvPr/>
          </p:nvGrpSpPr>
          <p:grpSpPr>
            <a:xfrm>
              <a:off x="570743" y="5187725"/>
              <a:ext cx="254983" cy="877985"/>
              <a:chOff x="1463996" y="5132805"/>
              <a:chExt cx="230597" cy="794019"/>
            </a:xfrm>
          </p:grpSpPr>
          <p:sp>
            <p:nvSpPr>
              <p:cNvPr id="1039" name="Oval 1038">
                <a:extLst>
                  <a:ext uri="{FF2B5EF4-FFF2-40B4-BE49-F238E27FC236}">
                    <a16:creationId xmlns:a16="http://schemas.microsoft.com/office/drawing/2014/main" id="{CFF4650F-1ACA-7815-8A8A-EFCBEB1F0BB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539341" y="5132805"/>
                <a:ext cx="155252" cy="155250"/>
              </a:xfrm>
              <a:prstGeom prst="ellipse">
                <a:avLst/>
              </a:prstGeom>
              <a:solidFill>
                <a:sysClr val="window" lastClr="FFFFFF">
                  <a:alpha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Slate Pro" panose="02000506040000020004"/>
                </a:endParaRPr>
              </a:p>
            </p:txBody>
          </p:sp>
          <p:grpSp>
            <p:nvGrpSpPr>
              <p:cNvPr id="1035" name="Group 1034">
                <a:extLst>
                  <a:ext uri="{FF2B5EF4-FFF2-40B4-BE49-F238E27FC236}">
                    <a16:creationId xmlns:a16="http://schemas.microsoft.com/office/drawing/2014/main" id="{6FB8198E-1798-597B-5E81-622BF129DB69}"/>
                  </a:ext>
                </a:extLst>
              </p:cNvPr>
              <p:cNvGrpSpPr/>
              <p:nvPr/>
            </p:nvGrpSpPr>
            <p:grpSpPr>
              <a:xfrm>
                <a:off x="1463996" y="5734562"/>
                <a:ext cx="83448" cy="192262"/>
                <a:chOff x="-4447890" y="10232499"/>
                <a:chExt cx="1082860" cy="2494906"/>
              </a:xfrm>
              <a:solidFill>
                <a:sysClr val="window" lastClr="FFFFFF"/>
              </a:solidFill>
            </p:grpSpPr>
            <p:sp>
              <p:nvSpPr>
                <p:cNvPr id="1036" name="Freeform: Shape 1035">
                  <a:extLst>
                    <a:ext uri="{FF2B5EF4-FFF2-40B4-BE49-F238E27FC236}">
                      <a16:creationId xmlns:a16="http://schemas.microsoft.com/office/drawing/2014/main" id="{210C7D95-7CFC-4F0E-B1B1-77C4AD87F134}"/>
                    </a:ext>
                  </a:extLst>
                </p:cNvPr>
                <p:cNvSpPr/>
                <p:nvPr/>
              </p:nvSpPr>
              <p:spPr>
                <a:xfrm>
                  <a:off x="-4447890" y="11100772"/>
                  <a:ext cx="1082860" cy="1626633"/>
                </a:xfrm>
                <a:custGeom>
                  <a:avLst/>
                  <a:gdLst>
                    <a:gd name="connsiteX0" fmla="*/ 880043 w 1082868"/>
                    <a:gd name="connsiteY0" fmla="*/ 1400822 h 1626626"/>
                    <a:gd name="connsiteX1" fmla="*/ 737064 w 1082868"/>
                    <a:gd name="connsiteY1" fmla="*/ 1368675 h 1626626"/>
                    <a:gd name="connsiteX2" fmla="*/ 696058 w 1082868"/>
                    <a:gd name="connsiteY2" fmla="*/ 1246755 h 1626626"/>
                    <a:gd name="connsiteX3" fmla="*/ 709355 w 1082868"/>
                    <a:gd name="connsiteY3" fmla="*/ 1135922 h 1626626"/>
                    <a:gd name="connsiteX4" fmla="*/ 738169 w 1082868"/>
                    <a:gd name="connsiteY4" fmla="*/ 1011783 h 1626626"/>
                    <a:gd name="connsiteX5" fmla="*/ 868956 w 1082868"/>
                    <a:gd name="connsiteY5" fmla="*/ 561784 h 1626626"/>
                    <a:gd name="connsiteX6" fmla="*/ 895560 w 1082868"/>
                    <a:gd name="connsiteY6" fmla="*/ 425452 h 1626626"/>
                    <a:gd name="connsiteX7" fmla="*/ 902208 w 1082868"/>
                    <a:gd name="connsiteY7" fmla="*/ 321268 h 1626626"/>
                    <a:gd name="connsiteX8" fmla="*/ 799129 w 1082868"/>
                    <a:gd name="connsiteY8" fmla="*/ 89620 h 1626626"/>
                    <a:gd name="connsiteX9" fmla="*/ 506521 w 1082868"/>
                    <a:gd name="connsiteY9" fmla="*/ 952 h 1626626"/>
                    <a:gd name="connsiteX10" fmla="*/ 284845 w 1082868"/>
                    <a:gd name="connsiteY10" fmla="*/ 37528 h 1626626"/>
                    <a:gd name="connsiteX11" fmla="*/ 37681 w 1082868"/>
                    <a:gd name="connsiteY11" fmla="*/ 125091 h 1626626"/>
                    <a:gd name="connsiteX12" fmla="*/ 0 w 1082868"/>
                    <a:gd name="connsiteY12" fmla="*/ 271395 h 1626626"/>
                    <a:gd name="connsiteX13" fmla="*/ 91992 w 1082868"/>
                    <a:gd name="connsiteY13" fmla="*/ 241467 h 1626626"/>
                    <a:gd name="connsiteX14" fmla="*/ 196177 w 1082868"/>
                    <a:gd name="connsiteY14" fmla="*/ 225951 h 1626626"/>
                    <a:gd name="connsiteX15" fmla="*/ 336937 w 1082868"/>
                    <a:gd name="connsiteY15" fmla="*/ 260308 h 1626626"/>
                    <a:gd name="connsiteX16" fmla="*/ 373513 w 1082868"/>
                    <a:gd name="connsiteY16" fmla="*/ 381123 h 1626626"/>
                    <a:gd name="connsiteX17" fmla="*/ 361321 w 1082868"/>
                    <a:gd name="connsiteY17" fmla="*/ 491956 h 1626626"/>
                    <a:gd name="connsiteX18" fmla="*/ 331394 w 1082868"/>
                    <a:gd name="connsiteY18" fmla="*/ 614981 h 1626626"/>
                    <a:gd name="connsiteX19" fmla="*/ 199501 w 1082868"/>
                    <a:gd name="connsiteY19" fmla="*/ 1067190 h 1626626"/>
                    <a:gd name="connsiteX20" fmla="*/ 174012 w 1082868"/>
                    <a:gd name="connsiteY20" fmla="*/ 1194653 h 1626626"/>
                    <a:gd name="connsiteX21" fmla="*/ 166249 w 1082868"/>
                    <a:gd name="connsiteY21" fmla="*/ 1305486 h 1626626"/>
                    <a:gd name="connsiteX22" fmla="*/ 277082 w 1082868"/>
                    <a:gd name="connsiteY22" fmla="*/ 1534915 h 1626626"/>
                    <a:gd name="connsiteX23" fmla="*/ 574119 w 1082868"/>
                    <a:gd name="connsiteY23" fmla="*/ 1625802 h 1626626"/>
                    <a:gd name="connsiteX24" fmla="*/ 795795 w 1082868"/>
                    <a:gd name="connsiteY24" fmla="*/ 1593655 h 1626626"/>
                    <a:gd name="connsiteX25" fmla="*/ 1047398 w 1082868"/>
                    <a:gd name="connsiteY25" fmla="*/ 1501663 h 1626626"/>
                    <a:gd name="connsiteX26" fmla="*/ 1082869 w 1082868"/>
                    <a:gd name="connsiteY26" fmla="*/ 1362008 h 1626626"/>
                    <a:gd name="connsiteX27" fmla="*/ 995306 w 1082868"/>
                    <a:gd name="connsiteY27" fmla="*/ 1390821 h 1626626"/>
                    <a:gd name="connsiteX28" fmla="*/ 880043 w 1082868"/>
                    <a:gd name="connsiteY28" fmla="*/ 1400822 h 1626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082868" h="1626626">
                      <a:moveTo>
                        <a:pt x="880043" y="1400822"/>
                      </a:moveTo>
                      <a:cubicBezTo>
                        <a:pt x="830189" y="1405470"/>
                        <a:pt x="780136" y="1394221"/>
                        <a:pt x="737064" y="1368675"/>
                      </a:cubicBezTo>
                      <a:cubicBezTo>
                        <a:pt x="705593" y="1336366"/>
                        <a:pt x="690506" y="1291513"/>
                        <a:pt x="696058" y="1246755"/>
                      </a:cubicBezTo>
                      <a:cubicBezTo>
                        <a:pt x="697221" y="1209493"/>
                        <a:pt x="701669" y="1172403"/>
                        <a:pt x="709355" y="1135922"/>
                      </a:cubicBezTo>
                      <a:cubicBezTo>
                        <a:pt x="716794" y="1094069"/>
                        <a:pt x="726405" y="1052636"/>
                        <a:pt x="738169" y="1011783"/>
                      </a:cubicBezTo>
                      <a:lnTo>
                        <a:pt x="868956" y="561784"/>
                      </a:lnTo>
                      <a:cubicBezTo>
                        <a:pt x="882444" y="517369"/>
                        <a:pt x="891359" y="471687"/>
                        <a:pt x="895560" y="425452"/>
                      </a:cubicBezTo>
                      <a:cubicBezTo>
                        <a:pt x="895560" y="375579"/>
                        <a:pt x="902208" y="341213"/>
                        <a:pt x="902208" y="321268"/>
                      </a:cubicBezTo>
                      <a:cubicBezTo>
                        <a:pt x="904989" y="232371"/>
                        <a:pt x="867032" y="147065"/>
                        <a:pt x="799129" y="89620"/>
                      </a:cubicBezTo>
                      <a:cubicBezTo>
                        <a:pt x="715604" y="25498"/>
                        <a:pt x="611591" y="-6021"/>
                        <a:pt x="506521" y="952"/>
                      </a:cubicBezTo>
                      <a:cubicBezTo>
                        <a:pt x="431225" y="2085"/>
                        <a:pt x="356511" y="14410"/>
                        <a:pt x="284845" y="37528"/>
                      </a:cubicBezTo>
                      <a:cubicBezTo>
                        <a:pt x="206521" y="61912"/>
                        <a:pt x="124130" y="91096"/>
                        <a:pt x="37681" y="125091"/>
                      </a:cubicBezTo>
                      <a:lnTo>
                        <a:pt x="0" y="271395"/>
                      </a:lnTo>
                      <a:cubicBezTo>
                        <a:pt x="25489" y="262527"/>
                        <a:pt x="56531" y="252554"/>
                        <a:pt x="91992" y="241467"/>
                      </a:cubicBezTo>
                      <a:cubicBezTo>
                        <a:pt x="125825" y="231447"/>
                        <a:pt x="160896" y="226218"/>
                        <a:pt x="196177" y="225951"/>
                      </a:cubicBezTo>
                      <a:cubicBezTo>
                        <a:pt x="245669" y="220589"/>
                        <a:pt x="295485" y="232742"/>
                        <a:pt x="336937" y="260308"/>
                      </a:cubicBezTo>
                      <a:cubicBezTo>
                        <a:pt x="365093" y="293903"/>
                        <a:pt x="378305" y="337546"/>
                        <a:pt x="373513" y="381123"/>
                      </a:cubicBezTo>
                      <a:cubicBezTo>
                        <a:pt x="373390" y="418394"/>
                        <a:pt x="369303" y="455551"/>
                        <a:pt x="361321" y="491956"/>
                      </a:cubicBezTo>
                      <a:cubicBezTo>
                        <a:pt x="353559" y="530751"/>
                        <a:pt x="343586" y="571756"/>
                        <a:pt x="331394" y="614981"/>
                      </a:cubicBezTo>
                      <a:lnTo>
                        <a:pt x="199501" y="1067190"/>
                      </a:lnTo>
                      <a:cubicBezTo>
                        <a:pt x="188871" y="1109224"/>
                        <a:pt x="180365" y="1151762"/>
                        <a:pt x="174012" y="1194653"/>
                      </a:cubicBezTo>
                      <a:cubicBezTo>
                        <a:pt x="168831" y="1231372"/>
                        <a:pt x="166240" y="1268405"/>
                        <a:pt x="166249" y="1305486"/>
                      </a:cubicBezTo>
                      <a:cubicBezTo>
                        <a:pt x="165706" y="1394993"/>
                        <a:pt x="206635" y="1479708"/>
                        <a:pt x="277082" y="1534915"/>
                      </a:cubicBezTo>
                      <a:cubicBezTo>
                        <a:pt x="361893" y="1600037"/>
                        <a:pt x="467392" y="1632318"/>
                        <a:pt x="574119" y="1625802"/>
                      </a:cubicBezTo>
                      <a:cubicBezTo>
                        <a:pt x="649272" y="1627345"/>
                        <a:pt x="724167" y="1616487"/>
                        <a:pt x="795795" y="1593655"/>
                      </a:cubicBezTo>
                      <a:cubicBezTo>
                        <a:pt x="858603" y="1572224"/>
                        <a:pt x="942470" y="1541563"/>
                        <a:pt x="1047398" y="1501663"/>
                      </a:cubicBezTo>
                      <a:lnTo>
                        <a:pt x="1082869" y="1362008"/>
                      </a:lnTo>
                      <a:cubicBezTo>
                        <a:pt x="1054446" y="1373800"/>
                        <a:pt x="1025176" y="1383429"/>
                        <a:pt x="995306" y="1390821"/>
                      </a:cubicBezTo>
                      <a:cubicBezTo>
                        <a:pt x="957529" y="1399450"/>
                        <a:pt x="918743" y="1402803"/>
                        <a:pt x="880043" y="140082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037" name="Freeform: Shape 1036">
                  <a:extLst>
                    <a:ext uri="{FF2B5EF4-FFF2-40B4-BE49-F238E27FC236}">
                      <a16:creationId xmlns:a16="http://schemas.microsoft.com/office/drawing/2014/main" id="{617A6A90-CD79-9138-A319-B5C788A91722}"/>
                    </a:ext>
                  </a:extLst>
                </p:cNvPr>
                <p:cNvSpPr/>
                <p:nvPr/>
              </p:nvSpPr>
              <p:spPr>
                <a:xfrm>
                  <a:off x="-3991610" y="10232499"/>
                  <a:ext cx="626580" cy="569132"/>
                </a:xfrm>
                <a:custGeom>
                  <a:avLst/>
                  <a:gdLst>
                    <a:gd name="connsiteX0" fmla="*/ 535265 w 626583"/>
                    <a:gd name="connsiteY0" fmla="*/ 83226 h 569132"/>
                    <a:gd name="connsiteX1" fmla="*/ 313590 w 626583"/>
                    <a:gd name="connsiteY1" fmla="*/ 102 h 569132"/>
                    <a:gd name="connsiteX2" fmla="*/ 91914 w 626583"/>
                    <a:gd name="connsiteY2" fmla="*/ 83226 h 569132"/>
                    <a:gd name="connsiteX3" fmla="*/ 64292 w 626583"/>
                    <a:gd name="connsiteY3" fmla="*/ 456835 h 569132"/>
                    <a:gd name="connsiteX4" fmla="*/ 91914 w 626583"/>
                    <a:gd name="connsiteY4" fmla="*/ 484457 h 569132"/>
                    <a:gd name="connsiteX5" fmla="*/ 535256 w 626583"/>
                    <a:gd name="connsiteY5" fmla="*/ 484457 h 569132"/>
                    <a:gd name="connsiteX6" fmla="*/ 561183 w 626583"/>
                    <a:gd name="connsiteY6" fmla="*/ 109163 h 569132"/>
                    <a:gd name="connsiteX7" fmla="*/ 535265 w 626583"/>
                    <a:gd name="connsiteY7" fmla="*/ 83226 h 569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26583" h="569132">
                      <a:moveTo>
                        <a:pt x="535265" y="83226"/>
                      </a:moveTo>
                      <a:cubicBezTo>
                        <a:pt x="474943" y="27829"/>
                        <a:pt x="395467" y="-1975"/>
                        <a:pt x="313590" y="102"/>
                      </a:cubicBezTo>
                      <a:cubicBezTo>
                        <a:pt x="231761" y="-1746"/>
                        <a:pt x="152360" y="28029"/>
                        <a:pt x="91914" y="83226"/>
                      </a:cubicBezTo>
                      <a:cubicBezTo>
                        <a:pt x="-18880" y="178762"/>
                        <a:pt x="-31253" y="346031"/>
                        <a:pt x="64292" y="456835"/>
                      </a:cubicBezTo>
                      <a:cubicBezTo>
                        <a:pt x="72807" y="466712"/>
                        <a:pt x="82037" y="475942"/>
                        <a:pt x="91914" y="484457"/>
                      </a:cubicBezTo>
                      <a:cubicBezTo>
                        <a:pt x="218140" y="597357"/>
                        <a:pt x="409040" y="597357"/>
                        <a:pt x="535256" y="484457"/>
                      </a:cubicBezTo>
                      <a:cubicBezTo>
                        <a:pt x="646050" y="387979"/>
                        <a:pt x="657661" y="219958"/>
                        <a:pt x="561183" y="109163"/>
                      </a:cubicBezTo>
                      <a:cubicBezTo>
                        <a:pt x="553163" y="99933"/>
                        <a:pt x="544495" y="91265"/>
                        <a:pt x="535265" y="8322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</p:grpSp>
        </p:grpSp>
        <p:grpSp>
          <p:nvGrpSpPr>
            <p:cNvPr id="966" name="Group 965">
              <a:extLst>
                <a:ext uri="{FF2B5EF4-FFF2-40B4-BE49-F238E27FC236}">
                  <a16:creationId xmlns:a16="http://schemas.microsoft.com/office/drawing/2014/main" id="{8449EA25-02AA-B854-DCF7-4F6B4AF7EC25}"/>
                </a:ext>
              </a:extLst>
            </p:cNvPr>
            <p:cNvGrpSpPr/>
            <p:nvPr/>
          </p:nvGrpSpPr>
          <p:grpSpPr>
            <a:xfrm>
              <a:off x="6872052" y="2158203"/>
              <a:ext cx="1236612" cy="785104"/>
              <a:chOff x="5289103" y="3472446"/>
              <a:chExt cx="840396" cy="533553"/>
            </a:xfrm>
          </p:grpSpPr>
          <p:grpSp>
            <p:nvGrpSpPr>
              <p:cNvPr id="967" name="Group 966">
                <a:extLst>
                  <a:ext uri="{FF2B5EF4-FFF2-40B4-BE49-F238E27FC236}">
                    <a16:creationId xmlns:a16="http://schemas.microsoft.com/office/drawing/2014/main" id="{42093BCE-9DE6-BED5-C1ED-223CD387D24D}"/>
                  </a:ext>
                </a:extLst>
              </p:cNvPr>
              <p:cNvGrpSpPr/>
              <p:nvPr/>
            </p:nvGrpSpPr>
            <p:grpSpPr>
              <a:xfrm>
                <a:off x="5289103" y="3472446"/>
                <a:ext cx="534830" cy="467783"/>
                <a:chOff x="5289103" y="3482278"/>
                <a:chExt cx="534830" cy="467783"/>
              </a:xfrm>
            </p:grpSpPr>
            <p:grpSp>
              <p:nvGrpSpPr>
                <p:cNvPr id="994" name="Group 993">
                  <a:extLst>
                    <a:ext uri="{FF2B5EF4-FFF2-40B4-BE49-F238E27FC236}">
                      <a16:creationId xmlns:a16="http://schemas.microsoft.com/office/drawing/2014/main" id="{91529AB3-5FD5-056D-846B-155A9F0C4116}"/>
                    </a:ext>
                  </a:extLst>
                </p:cNvPr>
                <p:cNvGrpSpPr/>
                <p:nvPr/>
              </p:nvGrpSpPr>
              <p:grpSpPr>
                <a:xfrm>
                  <a:off x="5289103" y="3482278"/>
                  <a:ext cx="534830" cy="467783"/>
                  <a:chOff x="3408711" y="2327052"/>
                  <a:chExt cx="2326481" cy="2034826"/>
                </a:xfrm>
              </p:grpSpPr>
              <p:sp>
                <p:nvSpPr>
                  <p:cNvPr id="999" name="Freeform: Shape 998">
                    <a:extLst>
                      <a:ext uri="{FF2B5EF4-FFF2-40B4-BE49-F238E27FC236}">
                        <a16:creationId xmlns:a16="http://schemas.microsoft.com/office/drawing/2014/main" id="{C2A57C45-CE4C-0BB3-E6C3-64FFEA8A90B9}"/>
                      </a:ext>
                    </a:extLst>
                  </p:cNvPr>
                  <p:cNvSpPr/>
                  <p:nvPr/>
                </p:nvSpPr>
                <p:spPr>
                  <a:xfrm>
                    <a:off x="4733742" y="3142226"/>
                    <a:ext cx="247938" cy="322218"/>
                  </a:xfrm>
                  <a:custGeom>
                    <a:avLst/>
                    <a:gdLst>
                      <a:gd name="connsiteX0" fmla="*/ 222401 w 247938"/>
                      <a:gd name="connsiteY0" fmla="*/ 289250 h 322218"/>
                      <a:gd name="connsiteX1" fmla="*/ 234116 w 247938"/>
                      <a:gd name="connsiteY1" fmla="*/ 161901 h 322218"/>
                      <a:gd name="connsiteX2" fmla="*/ 171442 w 247938"/>
                      <a:gd name="connsiteY2" fmla="*/ 72842 h 322218"/>
                      <a:gd name="connsiteX3" fmla="*/ 5231 w 247938"/>
                      <a:gd name="connsiteY3" fmla="*/ 149138 h 322218"/>
                      <a:gd name="connsiteX4" fmla="*/ 60761 w 247938"/>
                      <a:gd name="connsiteY4" fmla="*/ 279821 h 322218"/>
                      <a:gd name="connsiteX5" fmla="*/ 222401 w 247938"/>
                      <a:gd name="connsiteY5" fmla="*/ 289346 h 3222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7938" h="322218">
                        <a:moveTo>
                          <a:pt x="222401" y="289250"/>
                        </a:moveTo>
                        <a:cubicBezTo>
                          <a:pt x="246785" y="263152"/>
                          <a:pt x="259358" y="223052"/>
                          <a:pt x="234116" y="161901"/>
                        </a:cubicBezTo>
                        <a:cubicBezTo>
                          <a:pt x="220115" y="127992"/>
                          <a:pt x="198398" y="97703"/>
                          <a:pt x="171442" y="72842"/>
                        </a:cubicBezTo>
                        <a:cubicBezTo>
                          <a:pt x="108672" y="14930"/>
                          <a:pt x="-28393" y="-88321"/>
                          <a:pt x="5231" y="149138"/>
                        </a:cubicBezTo>
                        <a:cubicBezTo>
                          <a:pt x="5231" y="149138"/>
                          <a:pt x="13136" y="216956"/>
                          <a:pt x="60761" y="279821"/>
                        </a:cubicBezTo>
                        <a:cubicBezTo>
                          <a:pt x="100290" y="331922"/>
                          <a:pt x="177728" y="337066"/>
                          <a:pt x="222401" y="289346"/>
                        </a:cubicBezTo>
                        <a:close/>
                      </a:path>
                    </a:pathLst>
                  </a:custGeom>
                  <a:solidFill>
                    <a:srgbClr val="0000C9"/>
                  </a:solidFill>
                  <a:ln w="9525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01" name="Freeform: Shape 1000">
                    <a:extLst>
                      <a:ext uri="{FF2B5EF4-FFF2-40B4-BE49-F238E27FC236}">
                        <a16:creationId xmlns:a16="http://schemas.microsoft.com/office/drawing/2014/main" id="{0B75785C-9CFE-ED43-ADB3-B9C2DF3D76CF}"/>
                      </a:ext>
                    </a:extLst>
                  </p:cNvPr>
                  <p:cNvSpPr/>
                  <p:nvPr/>
                </p:nvSpPr>
                <p:spPr>
                  <a:xfrm>
                    <a:off x="4301775" y="3404520"/>
                    <a:ext cx="186083" cy="180363"/>
                  </a:xfrm>
                  <a:custGeom>
                    <a:avLst/>
                    <a:gdLst>
                      <a:gd name="connsiteX0" fmla="*/ 96107 w 186083"/>
                      <a:gd name="connsiteY0" fmla="*/ 15240 h 180363"/>
                      <a:gd name="connsiteX1" fmla="*/ 171641 w 186083"/>
                      <a:gd name="connsiteY1" fmla="*/ 71533 h 180363"/>
                      <a:gd name="connsiteX2" fmla="*/ 66485 w 186083"/>
                      <a:gd name="connsiteY2" fmla="*/ 155448 h 180363"/>
                      <a:gd name="connsiteX3" fmla="*/ 46863 w 186083"/>
                      <a:gd name="connsiteY3" fmla="*/ 124301 h 180363"/>
                      <a:gd name="connsiteX4" fmla="*/ 0 w 186083"/>
                      <a:gd name="connsiteY4" fmla="*/ 0 h 180363"/>
                      <a:gd name="connsiteX5" fmla="*/ 96107 w 186083"/>
                      <a:gd name="connsiteY5" fmla="*/ 15335 h 1803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6083" h="180363">
                        <a:moveTo>
                          <a:pt x="96107" y="15240"/>
                        </a:moveTo>
                        <a:cubicBezTo>
                          <a:pt x="96107" y="15240"/>
                          <a:pt x="144018" y="34861"/>
                          <a:pt x="171641" y="71533"/>
                        </a:cubicBezTo>
                        <a:cubicBezTo>
                          <a:pt x="223838" y="140970"/>
                          <a:pt x="121920" y="222314"/>
                          <a:pt x="66485" y="155448"/>
                        </a:cubicBezTo>
                        <a:cubicBezTo>
                          <a:pt x="59627" y="147161"/>
                          <a:pt x="52959" y="136874"/>
                          <a:pt x="46863" y="124301"/>
                        </a:cubicBezTo>
                        <a:lnTo>
                          <a:pt x="0" y="0"/>
                        </a:lnTo>
                        <a:lnTo>
                          <a:pt x="96107" y="15335"/>
                        </a:lnTo>
                        <a:close/>
                      </a:path>
                    </a:pathLst>
                  </a:custGeom>
                  <a:solidFill>
                    <a:srgbClr val="0095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02" name="Freeform: Shape 1001">
                    <a:extLst>
                      <a:ext uri="{FF2B5EF4-FFF2-40B4-BE49-F238E27FC236}">
                        <a16:creationId xmlns:a16="http://schemas.microsoft.com/office/drawing/2014/main" id="{8C16F6EC-6E04-3657-D846-F5114ACDA0AC}"/>
                      </a:ext>
                    </a:extLst>
                  </p:cNvPr>
                  <p:cNvSpPr/>
                  <p:nvPr/>
                </p:nvSpPr>
                <p:spPr>
                  <a:xfrm>
                    <a:off x="4668011" y="3471576"/>
                    <a:ext cx="213957" cy="154173"/>
                  </a:xfrm>
                  <a:custGeom>
                    <a:avLst/>
                    <a:gdLst>
                      <a:gd name="connsiteX0" fmla="*/ 96298 w 213957"/>
                      <a:gd name="connsiteY0" fmla="*/ 0 h 154173"/>
                      <a:gd name="connsiteX1" fmla="*/ 185166 w 213957"/>
                      <a:gd name="connsiteY1" fmla="*/ 30956 h 154173"/>
                      <a:gd name="connsiteX2" fmla="*/ 110109 w 213957"/>
                      <a:gd name="connsiteY2" fmla="*/ 142589 h 154173"/>
                      <a:gd name="connsiteX3" fmla="*/ 82010 w 213957"/>
                      <a:gd name="connsiteY3" fmla="*/ 118777 h 154173"/>
                      <a:gd name="connsiteX4" fmla="*/ 0 w 213957"/>
                      <a:gd name="connsiteY4" fmla="*/ 14288 h 154173"/>
                      <a:gd name="connsiteX5" fmla="*/ 96298 w 213957"/>
                      <a:gd name="connsiteY5" fmla="*/ 95 h 1541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13957" h="154173">
                        <a:moveTo>
                          <a:pt x="96298" y="0"/>
                        </a:moveTo>
                        <a:cubicBezTo>
                          <a:pt x="96298" y="0"/>
                          <a:pt x="147923" y="4286"/>
                          <a:pt x="185166" y="30956"/>
                        </a:cubicBezTo>
                        <a:cubicBezTo>
                          <a:pt x="255842" y="81439"/>
                          <a:pt x="183071" y="189643"/>
                          <a:pt x="110109" y="142589"/>
                        </a:cubicBezTo>
                        <a:cubicBezTo>
                          <a:pt x="101060" y="136779"/>
                          <a:pt x="91630" y="128968"/>
                          <a:pt x="82010" y="118777"/>
                        </a:cubicBezTo>
                        <a:lnTo>
                          <a:pt x="0" y="14288"/>
                        </a:lnTo>
                        <a:lnTo>
                          <a:pt x="96298" y="95"/>
                        </a:lnTo>
                        <a:close/>
                      </a:path>
                    </a:pathLst>
                  </a:custGeom>
                  <a:solidFill>
                    <a:srgbClr val="0095FF">
                      <a:lumMod val="20000"/>
                      <a:lumOff val="80000"/>
                    </a:srgb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03" name="Freeform: Shape 1002">
                    <a:extLst>
                      <a:ext uri="{FF2B5EF4-FFF2-40B4-BE49-F238E27FC236}">
                        <a16:creationId xmlns:a16="http://schemas.microsoft.com/office/drawing/2014/main" id="{67C83708-D036-1BF3-485F-64339BF15F75}"/>
                      </a:ext>
                    </a:extLst>
                  </p:cNvPr>
                  <p:cNvSpPr/>
                  <p:nvPr/>
                </p:nvSpPr>
                <p:spPr>
                  <a:xfrm>
                    <a:off x="4203762" y="2847857"/>
                    <a:ext cx="967298" cy="653290"/>
                  </a:xfrm>
                  <a:custGeom>
                    <a:avLst/>
                    <a:gdLst>
                      <a:gd name="connsiteX0" fmla="*/ 737236 w 967298"/>
                      <a:gd name="connsiteY0" fmla="*/ 292345 h 653290"/>
                      <a:gd name="connsiteX1" fmla="*/ 606934 w 967298"/>
                      <a:gd name="connsiteY1" fmla="*/ 393024 h 653290"/>
                      <a:gd name="connsiteX2" fmla="*/ 562643 w 967298"/>
                      <a:gd name="connsiteY2" fmla="*/ 354257 h 653290"/>
                      <a:gd name="connsiteX3" fmla="*/ 242603 w 967298"/>
                      <a:gd name="connsiteY3" fmla="*/ 264341 h 653290"/>
                      <a:gd name="connsiteX4" fmla="*/ 199550 w 967298"/>
                      <a:gd name="connsiteY4" fmla="*/ 437601 h 653290"/>
                      <a:gd name="connsiteX5" fmla="*/ 456820 w 967298"/>
                      <a:gd name="connsiteY5" fmla="*/ 551520 h 653290"/>
                      <a:gd name="connsiteX6" fmla="*/ 471488 w 967298"/>
                      <a:gd name="connsiteY6" fmla="*/ 550091 h 653290"/>
                      <a:gd name="connsiteX7" fmla="*/ 661988 w 967298"/>
                      <a:gd name="connsiteY7" fmla="*/ 616290 h 653290"/>
                      <a:gd name="connsiteX8" fmla="*/ 533306 w 967298"/>
                      <a:gd name="connsiteY8" fmla="*/ 639436 h 653290"/>
                      <a:gd name="connsiteX9" fmla="*/ 469869 w 967298"/>
                      <a:gd name="connsiteY9" fmla="*/ 653152 h 653290"/>
                      <a:gd name="connsiteX10" fmla="*/ 100299 w 967298"/>
                      <a:gd name="connsiteY10" fmla="*/ 537804 h 653290"/>
                      <a:gd name="connsiteX11" fmla="*/ 23147 w 967298"/>
                      <a:gd name="connsiteY11" fmla="*/ 266532 h 653290"/>
                      <a:gd name="connsiteX12" fmla="*/ 443199 w 967298"/>
                      <a:gd name="connsiteY12" fmla="*/ 42980 h 653290"/>
                      <a:gd name="connsiteX13" fmla="*/ 958025 w 967298"/>
                      <a:gd name="connsiteY13" fmla="*/ 81366 h 653290"/>
                      <a:gd name="connsiteX14" fmla="*/ 801911 w 967298"/>
                      <a:gd name="connsiteY14" fmla="*/ 252340 h 653290"/>
                      <a:gd name="connsiteX15" fmla="*/ 737331 w 967298"/>
                      <a:gd name="connsiteY15" fmla="*/ 292154 h 653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67298" h="653290">
                        <a:moveTo>
                          <a:pt x="737236" y="292345"/>
                        </a:moveTo>
                        <a:cubicBezTo>
                          <a:pt x="737236" y="292345"/>
                          <a:pt x="708566" y="447221"/>
                          <a:pt x="606934" y="393024"/>
                        </a:cubicBezTo>
                        <a:cubicBezTo>
                          <a:pt x="589408" y="383689"/>
                          <a:pt x="574454" y="370259"/>
                          <a:pt x="562643" y="354257"/>
                        </a:cubicBezTo>
                        <a:cubicBezTo>
                          <a:pt x="523114" y="300822"/>
                          <a:pt x="378810" y="128991"/>
                          <a:pt x="242603" y="264341"/>
                        </a:cubicBezTo>
                        <a:cubicBezTo>
                          <a:pt x="196978" y="309585"/>
                          <a:pt x="179452" y="376641"/>
                          <a:pt x="199550" y="437601"/>
                        </a:cubicBezTo>
                        <a:cubicBezTo>
                          <a:pt x="220409" y="501133"/>
                          <a:pt x="283465" y="564950"/>
                          <a:pt x="456820" y="551520"/>
                        </a:cubicBezTo>
                        <a:cubicBezTo>
                          <a:pt x="461678" y="551139"/>
                          <a:pt x="466631" y="550663"/>
                          <a:pt x="471488" y="550091"/>
                        </a:cubicBezTo>
                        <a:cubicBezTo>
                          <a:pt x="501397" y="546662"/>
                          <a:pt x="655607" y="521421"/>
                          <a:pt x="661988" y="616290"/>
                        </a:cubicBezTo>
                        <a:cubicBezTo>
                          <a:pt x="661988" y="616290"/>
                          <a:pt x="589217" y="614576"/>
                          <a:pt x="533306" y="639436"/>
                        </a:cubicBezTo>
                        <a:cubicBezTo>
                          <a:pt x="513303" y="648294"/>
                          <a:pt x="491681" y="652771"/>
                          <a:pt x="469869" y="653152"/>
                        </a:cubicBezTo>
                        <a:cubicBezTo>
                          <a:pt x="393288" y="654771"/>
                          <a:pt x="231173" y="643722"/>
                          <a:pt x="100299" y="537804"/>
                        </a:cubicBezTo>
                        <a:cubicBezTo>
                          <a:pt x="100299" y="537804"/>
                          <a:pt x="-58006" y="436744"/>
                          <a:pt x="23147" y="266532"/>
                        </a:cubicBezTo>
                        <a:cubicBezTo>
                          <a:pt x="23147" y="266532"/>
                          <a:pt x="280893" y="24692"/>
                          <a:pt x="443199" y="42980"/>
                        </a:cubicBezTo>
                        <a:cubicBezTo>
                          <a:pt x="443199" y="42980"/>
                          <a:pt x="913544" y="-75701"/>
                          <a:pt x="958025" y="81366"/>
                        </a:cubicBezTo>
                        <a:cubicBezTo>
                          <a:pt x="958025" y="81366"/>
                          <a:pt x="1024415" y="262817"/>
                          <a:pt x="801911" y="252340"/>
                        </a:cubicBezTo>
                        <a:lnTo>
                          <a:pt x="737331" y="292154"/>
                        </a:lnTo>
                        <a:close/>
                      </a:path>
                    </a:pathLst>
                  </a:custGeom>
                  <a:solidFill>
                    <a:srgbClr val="0095FF">
                      <a:lumMod val="40000"/>
                      <a:lumOff val="60000"/>
                    </a:srgb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 dirty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04" name="Freeform: Shape 1003">
                    <a:extLst>
                      <a:ext uri="{FF2B5EF4-FFF2-40B4-BE49-F238E27FC236}">
                        <a16:creationId xmlns:a16="http://schemas.microsoft.com/office/drawing/2014/main" id="{5E2B7179-3256-A9AC-AAAB-61129AF66BC9}"/>
                      </a:ext>
                    </a:extLst>
                  </p:cNvPr>
                  <p:cNvSpPr/>
                  <p:nvPr/>
                </p:nvSpPr>
                <p:spPr>
                  <a:xfrm>
                    <a:off x="4213430" y="3161100"/>
                    <a:ext cx="130383" cy="148223"/>
                  </a:xfrm>
                  <a:custGeom>
                    <a:avLst/>
                    <a:gdLst>
                      <a:gd name="connsiteX0" fmla="*/ 20431 w 130383"/>
                      <a:gd name="connsiteY0" fmla="*/ 132263 h 148223"/>
                      <a:gd name="connsiteX1" fmla="*/ 119968 w 130383"/>
                      <a:gd name="connsiteY1" fmla="*/ 107593 h 148223"/>
                      <a:gd name="connsiteX2" fmla="*/ 95298 w 130383"/>
                      <a:gd name="connsiteY2" fmla="*/ 8057 h 148223"/>
                      <a:gd name="connsiteX3" fmla="*/ 13478 w 130383"/>
                      <a:gd name="connsiteY3" fmla="*/ 43490 h 148223"/>
                      <a:gd name="connsiteX4" fmla="*/ 20431 w 130383"/>
                      <a:gd name="connsiteY4" fmla="*/ 132358 h 1482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0383" h="148223">
                        <a:moveTo>
                          <a:pt x="20431" y="132263"/>
                        </a:moveTo>
                        <a:cubicBezTo>
                          <a:pt x="42910" y="165410"/>
                          <a:pt x="99298" y="141883"/>
                          <a:pt x="119968" y="107593"/>
                        </a:cubicBezTo>
                        <a:cubicBezTo>
                          <a:pt x="140637" y="73303"/>
                          <a:pt x="129588" y="28726"/>
                          <a:pt x="95298" y="8057"/>
                        </a:cubicBezTo>
                        <a:cubicBezTo>
                          <a:pt x="61008" y="-12612"/>
                          <a:pt x="34147" y="9105"/>
                          <a:pt x="13478" y="43490"/>
                        </a:cubicBezTo>
                        <a:cubicBezTo>
                          <a:pt x="-7191" y="77780"/>
                          <a:pt x="-3476" y="97211"/>
                          <a:pt x="20431" y="132358"/>
                        </a:cubicBezTo>
                        <a:close/>
                      </a:path>
                    </a:pathLst>
                  </a:custGeom>
                  <a:solidFill>
                    <a:srgbClr val="0095FF">
                      <a:lumMod val="20000"/>
                      <a:lumOff val="80000"/>
                    </a:srgb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sp>
                <p:nvSpPr>
                  <p:cNvPr id="1009" name="Freeform: Shape 1008">
                    <a:extLst>
                      <a:ext uri="{FF2B5EF4-FFF2-40B4-BE49-F238E27FC236}">
                        <a16:creationId xmlns:a16="http://schemas.microsoft.com/office/drawing/2014/main" id="{2D705F9D-2A1B-EC51-F03B-D06D0404AEC9}"/>
                      </a:ext>
                    </a:extLst>
                  </p:cNvPr>
                  <p:cNvSpPr/>
                  <p:nvPr/>
                </p:nvSpPr>
                <p:spPr>
                  <a:xfrm>
                    <a:off x="4506251" y="3598259"/>
                    <a:ext cx="957573" cy="763619"/>
                  </a:xfrm>
                  <a:custGeom>
                    <a:avLst/>
                    <a:gdLst>
                      <a:gd name="connsiteX0" fmla="*/ 246342 w 957573"/>
                      <a:gd name="connsiteY0" fmla="*/ 467201 h 763619"/>
                      <a:gd name="connsiteX1" fmla="*/ 243294 w 957573"/>
                      <a:gd name="connsiteY1" fmla="*/ 453676 h 763619"/>
                      <a:gd name="connsiteX2" fmla="*/ 240150 w 957573"/>
                      <a:gd name="connsiteY2" fmla="*/ 415290 h 763619"/>
                      <a:gd name="connsiteX3" fmla="*/ 240150 w 957573"/>
                      <a:gd name="connsiteY3" fmla="*/ 415100 h 763619"/>
                      <a:gd name="connsiteX4" fmla="*/ 239960 w 957573"/>
                      <a:gd name="connsiteY4" fmla="*/ 383953 h 763619"/>
                      <a:gd name="connsiteX5" fmla="*/ 248247 w 957573"/>
                      <a:gd name="connsiteY5" fmla="*/ 388715 h 763619"/>
                      <a:gd name="connsiteX6" fmla="*/ 257962 w 957573"/>
                      <a:gd name="connsiteY6" fmla="*/ 395668 h 763619"/>
                      <a:gd name="connsiteX7" fmla="*/ 267487 w 957573"/>
                      <a:gd name="connsiteY7" fmla="*/ 404717 h 763619"/>
                      <a:gd name="connsiteX8" fmla="*/ 276155 w 957573"/>
                      <a:gd name="connsiteY8" fmla="*/ 415957 h 763619"/>
                      <a:gd name="connsiteX9" fmla="*/ 283108 w 957573"/>
                      <a:gd name="connsiteY9" fmla="*/ 429577 h 763619"/>
                      <a:gd name="connsiteX10" fmla="*/ 287680 w 957573"/>
                      <a:gd name="connsiteY10" fmla="*/ 445294 h 763619"/>
                      <a:gd name="connsiteX11" fmla="*/ 289014 w 957573"/>
                      <a:gd name="connsiteY11" fmla="*/ 453866 h 763619"/>
                      <a:gd name="connsiteX12" fmla="*/ 289299 w 957573"/>
                      <a:gd name="connsiteY12" fmla="*/ 458248 h 763619"/>
                      <a:gd name="connsiteX13" fmla="*/ 289490 w 957573"/>
                      <a:gd name="connsiteY13" fmla="*/ 460438 h 763619"/>
                      <a:gd name="connsiteX14" fmla="*/ 289490 w 957573"/>
                      <a:gd name="connsiteY14" fmla="*/ 460724 h 763619"/>
                      <a:gd name="connsiteX15" fmla="*/ 289490 w 957573"/>
                      <a:gd name="connsiteY15" fmla="*/ 460819 h 763619"/>
                      <a:gd name="connsiteX16" fmla="*/ 289490 w 957573"/>
                      <a:gd name="connsiteY16" fmla="*/ 460819 h 763619"/>
                      <a:gd name="connsiteX17" fmla="*/ 289490 w 957573"/>
                      <a:gd name="connsiteY17" fmla="*/ 461391 h 763619"/>
                      <a:gd name="connsiteX18" fmla="*/ 289490 w 957573"/>
                      <a:gd name="connsiteY18" fmla="*/ 462629 h 763619"/>
                      <a:gd name="connsiteX19" fmla="*/ 289490 w 957573"/>
                      <a:gd name="connsiteY19" fmla="*/ 467582 h 763619"/>
                      <a:gd name="connsiteX20" fmla="*/ 289490 w 957573"/>
                      <a:gd name="connsiteY20" fmla="*/ 472345 h 763619"/>
                      <a:gd name="connsiteX21" fmla="*/ 289490 w 957573"/>
                      <a:gd name="connsiteY21" fmla="*/ 477107 h 763619"/>
                      <a:gd name="connsiteX22" fmla="*/ 289299 w 957573"/>
                      <a:gd name="connsiteY22" fmla="*/ 482060 h 763619"/>
                      <a:gd name="connsiteX23" fmla="*/ 288156 w 957573"/>
                      <a:gd name="connsiteY23" fmla="*/ 502253 h 763619"/>
                      <a:gd name="connsiteX24" fmla="*/ 285299 w 957573"/>
                      <a:gd name="connsiteY24" fmla="*/ 544068 h 763619"/>
                      <a:gd name="connsiteX25" fmla="*/ 284346 w 957573"/>
                      <a:gd name="connsiteY25" fmla="*/ 586454 h 763619"/>
                      <a:gd name="connsiteX26" fmla="*/ 288252 w 957573"/>
                      <a:gd name="connsiteY26" fmla="*/ 627697 h 763619"/>
                      <a:gd name="connsiteX27" fmla="*/ 299682 w 957573"/>
                      <a:gd name="connsiteY27" fmla="*/ 664845 h 763619"/>
                      <a:gd name="connsiteX28" fmla="*/ 319017 w 957573"/>
                      <a:gd name="connsiteY28" fmla="*/ 693706 h 763619"/>
                      <a:gd name="connsiteX29" fmla="*/ 330257 w 957573"/>
                      <a:gd name="connsiteY29" fmla="*/ 704279 h 763619"/>
                      <a:gd name="connsiteX30" fmla="*/ 335972 w 957573"/>
                      <a:gd name="connsiteY30" fmla="*/ 708469 h 763619"/>
                      <a:gd name="connsiteX31" fmla="*/ 338734 w 957573"/>
                      <a:gd name="connsiteY31" fmla="*/ 710470 h 763619"/>
                      <a:gd name="connsiteX32" fmla="*/ 341592 w 957573"/>
                      <a:gd name="connsiteY32" fmla="*/ 712184 h 763619"/>
                      <a:gd name="connsiteX33" fmla="*/ 346926 w 957573"/>
                      <a:gd name="connsiteY33" fmla="*/ 715423 h 763619"/>
                      <a:gd name="connsiteX34" fmla="*/ 352165 w 957573"/>
                      <a:gd name="connsiteY34" fmla="*/ 717994 h 763619"/>
                      <a:gd name="connsiteX35" fmla="*/ 357022 w 957573"/>
                      <a:gd name="connsiteY35" fmla="*/ 720376 h 763619"/>
                      <a:gd name="connsiteX36" fmla="*/ 361594 w 957573"/>
                      <a:gd name="connsiteY36" fmla="*/ 722185 h 763619"/>
                      <a:gd name="connsiteX37" fmla="*/ 365690 w 957573"/>
                      <a:gd name="connsiteY37" fmla="*/ 723805 h 763619"/>
                      <a:gd name="connsiteX38" fmla="*/ 369309 w 957573"/>
                      <a:gd name="connsiteY38" fmla="*/ 725138 h 763619"/>
                      <a:gd name="connsiteX39" fmla="*/ 375120 w 957573"/>
                      <a:gd name="connsiteY39" fmla="*/ 726853 h 763619"/>
                      <a:gd name="connsiteX40" fmla="*/ 379977 w 957573"/>
                      <a:gd name="connsiteY40" fmla="*/ 728281 h 763619"/>
                      <a:gd name="connsiteX41" fmla="*/ 375215 w 957573"/>
                      <a:gd name="connsiteY41" fmla="*/ 726472 h 763619"/>
                      <a:gd name="connsiteX42" fmla="*/ 369595 w 957573"/>
                      <a:gd name="connsiteY42" fmla="*/ 724376 h 763619"/>
                      <a:gd name="connsiteX43" fmla="*/ 366071 w 957573"/>
                      <a:gd name="connsiteY43" fmla="*/ 722852 h 763619"/>
                      <a:gd name="connsiteX44" fmla="*/ 362166 w 957573"/>
                      <a:gd name="connsiteY44" fmla="*/ 721043 h 763619"/>
                      <a:gd name="connsiteX45" fmla="*/ 357784 w 957573"/>
                      <a:gd name="connsiteY45" fmla="*/ 718947 h 763619"/>
                      <a:gd name="connsiteX46" fmla="*/ 353212 w 957573"/>
                      <a:gd name="connsiteY46" fmla="*/ 716280 h 763619"/>
                      <a:gd name="connsiteX47" fmla="*/ 348259 w 957573"/>
                      <a:gd name="connsiteY47" fmla="*/ 713422 h 763619"/>
                      <a:gd name="connsiteX48" fmla="*/ 343211 w 957573"/>
                      <a:gd name="connsiteY48" fmla="*/ 709898 h 763619"/>
                      <a:gd name="connsiteX49" fmla="*/ 340544 w 957573"/>
                      <a:gd name="connsiteY49" fmla="*/ 708088 h 763619"/>
                      <a:gd name="connsiteX50" fmla="*/ 337972 w 957573"/>
                      <a:gd name="connsiteY50" fmla="*/ 705993 h 763619"/>
                      <a:gd name="connsiteX51" fmla="*/ 332733 w 957573"/>
                      <a:gd name="connsiteY51" fmla="*/ 701516 h 763619"/>
                      <a:gd name="connsiteX52" fmla="*/ 322637 w 957573"/>
                      <a:gd name="connsiteY52" fmla="*/ 690658 h 763619"/>
                      <a:gd name="connsiteX53" fmla="*/ 306254 w 957573"/>
                      <a:gd name="connsiteY53" fmla="*/ 662178 h 763619"/>
                      <a:gd name="connsiteX54" fmla="*/ 297872 w 957573"/>
                      <a:gd name="connsiteY54" fmla="*/ 626364 h 763619"/>
                      <a:gd name="connsiteX55" fmla="*/ 296919 w 957573"/>
                      <a:gd name="connsiteY55" fmla="*/ 586740 h 763619"/>
                      <a:gd name="connsiteX56" fmla="*/ 300729 w 957573"/>
                      <a:gd name="connsiteY56" fmla="*/ 545592 h 763619"/>
                      <a:gd name="connsiteX57" fmla="*/ 306444 w 957573"/>
                      <a:gd name="connsiteY57" fmla="*/ 504158 h 763619"/>
                      <a:gd name="connsiteX58" fmla="*/ 309016 w 957573"/>
                      <a:gd name="connsiteY58" fmla="*/ 483489 h 763619"/>
                      <a:gd name="connsiteX59" fmla="*/ 309588 w 957573"/>
                      <a:gd name="connsiteY59" fmla="*/ 478346 h 763619"/>
                      <a:gd name="connsiteX60" fmla="*/ 310064 w 957573"/>
                      <a:gd name="connsiteY60" fmla="*/ 473107 h 763619"/>
                      <a:gd name="connsiteX61" fmla="*/ 310445 w 957573"/>
                      <a:gd name="connsiteY61" fmla="*/ 467868 h 763619"/>
                      <a:gd name="connsiteX62" fmla="*/ 310731 w 957573"/>
                      <a:gd name="connsiteY62" fmla="*/ 462915 h 763619"/>
                      <a:gd name="connsiteX63" fmla="*/ 310731 w 957573"/>
                      <a:gd name="connsiteY63" fmla="*/ 461677 h 763619"/>
                      <a:gd name="connsiteX64" fmla="*/ 310826 w 957573"/>
                      <a:gd name="connsiteY64" fmla="*/ 461105 h 763619"/>
                      <a:gd name="connsiteX65" fmla="*/ 310826 w 957573"/>
                      <a:gd name="connsiteY65" fmla="*/ 460248 h 763619"/>
                      <a:gd name="connsiteX66" fmla="*/ 310826 w 957573"/>
                      <a:gd name="connsiteY66" fmla="*/ 457581 h 763619"/>
                      <a:gd name="connsiteX67" fmla="*/ 310826 w 957573"/>
                      <a:gd name="connsiteY67" fmla="*/ 452247 h 763619"/>
                      <a:gd name="connsiteX68" fmla="*/ 310350 w 957573"/>
                      <a:gd name="connsiteY68" fmla="*/ 445198 h 763619"/>
                      <a:gd name="connsiteX69" fmla="*/ 310350 w 957573"/>
                      <a:gd name="connsiteY69" fmla="*/ 444341 h 763619"/>
                      <a:gd name="connsiteX70" fmla="*/ 310064 w 957573"/>
                      <a:gd name="connsiteY70" fmla="*/ 441769 h 763619"/>
                      <a:gd name="connsiteX71" fmla="*/ 305682 w 957573"/>
                      <a:gd name="connsiteY71" fmla="*/ 421576 h 763619"/>
                      <a:gd name="connsiteX72" fmla="*/ 297967 w 957573"/>
                      <a:gd name="connsiteY72" fmla="*/ 403288 h 763619"/>
                      <a:gd name="connsiteX73" fmla="*/ 287680 w 957573"/>
                      <a:gd name="connsiteY73" fmla="*/ 387763 h 763619"/>
                      <a:gd name="connsiteX74" fmla="*/ 276155 w 957573"/>
                      <a:gd name="connsiteY74" fmla="*/ 375190 h 763619"/>
                      <a:gd name="connsiteX75" fmla="*/ 264439 w 957573"/>
                      <a:gd name="connsiteY75" fmla="*/ 365474 h 763619"/>
                      <a:gd name="connsiteX76" fmla="*/ 243389 w 957573"/>
                      <a:gd name="connsiteY76" fmla="*/ 352711 h 763619"/>
                      <a:gd name="connsiteX77" fmla="*/ 234340 w 957573"/>
                      <a:gd name="connsiteY77" fmla="*/ 348615 h 763619"/>
                      <a:gd name="connsiteX78" fmla="*/ 230625 w 957573"/>
                      <a:gd name="connsiteY78" fmla="*/ 335947 h 763619"/>
                      <a:gd name="connsiteX79" fmla="*/ 218052 w 957573"/>
                      <a:gd name="connsiteY79" fmla="*/ 306324 h 763619"/>
                      <a:gd name="connsiteX80" fmla="*/ 211290 w 957573"/>
                      <a:gd name="connsiteY80" fmla="*/ 294608 h 763619"/>
                      <a:gd name="connsiteX81" fmla="*/ 211956 w 957573"/>
                      <a:gd name="connsiteY81" fmla="*/ 288798 h 763619"/>
                      <a:gd name="connsiteX82" fmla="*/ 211956 w 957573"/>
                      <a:gd name="connsiteY82" fmla="*/ 288798 h 763619"/>
                      <a:gd name="connsiteX83" fmla="*/ 216433 w 957573"/>
                      <a:gd name="connsiteY83" fmla="*/ 287464 h 763619"/>
                      <a:gd name="connsiteX84" fmla="*/ 241960 w 957573"/>
                      <a:gd name="connsiteY84" fmla="*/ 294608 h 763619"/>
                      <a:gd name="connsiteX85" fmla="*/ 288252 w 957573"/>
                      <a:gd name="connsiteY85" fmla="*/ 311563 h 763619"/>
                      <a:gd name="connsiteX86" fmla="*/ 338925 w 957573"/>
                      <a:gd name="connsiteY86" fmla="*/ 338614 h 763619"/>
                      <a:gd name="connsiteX87" fmla="*/ 378644 w 957573"/>
                      <a:gd name="connsiteY87" fmla="*/ 373761 h 763619"/>
                      <a:gd name="connsiteX88" fmla="*/ 379215 w 957573"/>
                      <a:gd name="connsiteY88" fmla="*/ 374713 h 763619"/>
                      <a:gd name="connsiteX89" fmla="*/ 384264 w 957573"/>
                      <a:gd name="connsiteY89" fmla="*/ 389096 h 763619"/>
                      <a:gd name="connsiteX90" fmla="*/ 385407 w 957573"/>
                      <a:gd name="connsiteY90" fmla="*/ 393573 h 763619"/>
                      <a:gd name="connsiteX91" fmla="*/ 386264 w 957573"/>
                      <a:gd name="connsiteY91" fmla="*/ 398431 h 763619"/>
                      <a:gd name="connsiteX92" fmla="*/ 386740 w 957573"/>
                      <a:gd name="connsiteY92" fmla="*/ 401002 h 763619"/>
                      <a:gd name="connsiteX93" fmla="*/ 387026 w 957573"/>
                      <a:gd name="connsiteY93" fmla="*/ 403669 h 763619"/>
                      <a:gd name="connsiteX94" fmla="*/ 387597 w 957573"/>
                      <a:gd name="connsiteY94" fmla="*/ 409099 h 763619"/>
                      <a:gd name="connsiteX95" fmla="*/ 387788 w 957573"/>
                      <a:gd name="connsiteY95" fmla="*/ 411956 h 763619"/>
                      <a:gd name="connsiteX96" fmla="*/ 387788 w 957573"/>
                      <a:gd name="connsiteY96" fmla="*/ 414909 h 763619"/>
                      <a:gd name="connsiteX97" fmla="*/ 387883 w 957573"/>
                      <a:gd name="connsiteY97" fmla="*/ 420910 h 763619"/>
                      <a:gd name="connsiteX98" fmla="*/ 387597 w 957573"/>
                      <a:gd name="connsiteY98" fmla="*/ 427196 h 763619"/>
                      <a:gd name="connsiteX99" fmla="*/ 387121 w 957573"/>
                      <a:gd name="connsiteY99" fmla="*/ 433673 h 763619"/>
                      <a:gd name="connsiteX100" fmla="*/ 386264 w 957573"/>
                      <a:gd name="connsiteY100" fmla="*/ 440341 h 763619"/>
                      <a:gd name="connsiteX101" fmla="*/ 385788 w 957573"/>
                      <a:gd name="connsiteY101" fmla="*/ 443770 h 763619"/>
                      <a:gd name="connsiteX102" fmla="*/ 385026 w 957573"/>
                      <a:gd name="connsiteY102" fmla="*/ 447199 h 763619"/>
                      <a:gd name="connsiteX103" fmla="*/ 381692 w 957573"/>
                      <a:gd name="connsiteY103" fmla="*/ 461200 h 763619"/>
                      <a:gd name="connsiteX104" fmla="*/ 377120 w 957573"/>
                      <a:gd name="connsiteY104" fmla="*/ 475488 h 763619"/>
                      <a:gd name="connsiteX105" fmla="*/ 374453 w 957573"/>
                      <a:gd name="connsiteY105" fmla="*/ 482727 h 763619"/>
                      <a:gd name="connsiteX106" fmla="*/ 373786 w 957573"/>
                      <a:gd name="connsiteY106" fmla="*/ 484537 h 763619"/>
                      <a:gd name="connsiteX107" fmla="*/ 373405 w 957573"/>
                      <a:gd name="connsiteY107" fmla="*/ 485489 h 763619"/>
                      <a:gd name="connsiteX108" fmla="*/ 373215 w 957573"/>
                      <a:gd name="connsiteY108" fmla="*/ 485965 h 763619"/>
                      <a:gd name="connsiteX109" fmla="*/ 373024 w 957573"/>
                      <a:gd name="connsiteY109" fmla="*/ 486537 h 763619"/>
                      <a:gd name="connsiteX110" fmla="*/ 371500 w 957573"/>
                      <a:gd name="connsiteY110" fmla="*/ 490252 h 763619"/>
                      <a:gd name="connsiteX111" fmla="*/ 369976 w 957573"/>
                      <a:gd name="connsiteY111" fmla="*/ 494062 h 763619"/>
                      <a:gd name="connsiteX112" fmla="*/ 368452 w 957573"/>
                      <a:gd name="connsiteY112" fmla="*/ 497967 h 763619"/>
                      <a:gd name="connsiteX113" fmla="*/ 365595 w 957573"/>
                      <a:gd name="connsiteY113" fmla="*/ 505873 h 763619"/>
                      <a:gd name="connsiteX114" fmla="*/ 362928 w 957573"/>
                      <a:gd name="connsiteY114" fmla="*/ 513874 h 763619"/>
                      <a:gd name="connsiteX115" fmla="*/ 361690 w 957573"/>
                      <a:gd name="connsiteY115" fmla="*/ 517874 h 763619"/>
                      <a:gd name="connsiteX116" fmla="*/ 360546 w 957573"/>
                      <a:gd name="connsiteY116" fmla="*/ 521970 h 763619"/>
                      <a:gd name="connsiteX117" fmla="*/ 353688 w 957573"/>
                      <a:gd name="connsiteY117" fmla="*/ 554926 h 763619"/>
                      <a:gd name="connsiteX118" fmla="*/ 352736 w 957573"/>
                      <a:gd name="connsiteY118" fmla="*/ 587597 h 763619"/>
                      <a:gd name="connsiteX119" fmla="*/ 358165 w 957573"/>
                      <a:gd name="connsiteY119" fmla="*/ 617601 h 763619"/>
                      <a:gd name="connsiteX120" fmla="*/ 368547 w 957573"/>
                      <a:gd name="connsiteY120" fmla="*/ 642652 h 763619"/>
                      <a:gd name="connsiteX121" fmla="*/ 380835 w 957573"/>
                      <a:gd name="connsiteY121" fmla="*/ 661702 h 763619"/>
                      <a:gd name="connsiteX122" fmla="*/ 392074 w 957573"/>
                      <a:gd name="connsiteY122" fmla="*/ 675037 h 763619"/>
                      <a:gd name="connsiteX123" fmla="*/ 399980 w 957573"/>
                      <a:gd name="connsiteY123" fmla="*/ 682943 h 763619"/>
                      <a:gd name="connsiteX124" fmla="*/ 402837 w 957573"/>
                      <a:gd name="connsiteY124" fmla="*/ 685705 h 763619"/>
                      <a:gd name="connsiteX125" fmla="*/ 400170 w 957573"/>
                      <a:gd name="connsiteY125" fmla="*/ 682752 h 763619"/>
                      <a:gd name="connsiteX126" fmla="*/ 393027 w 957573"/>
                      <a:gd name="connsiteY126" fmla="*/ 674275 h 763619"/>
                      <a:gd name="connsiteX127" fmla="*/ 382930 w 957573"/>
                      <a:gd name="connsiteY127" fmla="*/ 660273 h 763619"/>
                      <a:gd name="connsiteX128" fmla="*/ 372357 w 957573"/>
                      <a:gd name="connsiteY128" fmla="*/ 640747 h 763619"/>
                      <a:gd name="connsiteX129" fmla="*/ 364261 w 957573"/>
                      <a:gd name="connsiteY129" fmla="*/ 616077 h 763619"/>
                      <a:gd name="connsiteX130" fmla="*/ 361404 w 957573"/>
                      <a:gd name="connsiteY130" fmla="*/ 587407 h 763619"/>
                      <a:gd name="connsiteX131" fmla="*/ 364737 w 957573"/>
                      <a:gd name="connsiteY131" fmla="*/ 556831 h 763619"/>
                      <a:gd name="connsiteX132" fmla="*/ 373596 w 957573"/>
                      <a:gd name="connsiteY132" fmla="*/ 526256 h 763619"/>
                      <a:gd name="connsiteX133" fmla="*/ 375024 w 957573"/>
                      <a:gd name="connsiteY133" fmla="*/ 522542 h 763619"/>
                      <a:gd name="connsiteX134" fmla="*/ 376548 w 957573"/>
                      <a:gd name="connsiteY134" fmla="*/ 518827 h 763619"/>
                      <a:gd name="connsiteX135" fmla="*/ 379692 w 957573"/>
                      <a:gd name="connsiteY135" fmla="*/ 511397 h 763619"/>
                      <a:gd name="connsiteX136" fmla="*/ 382930 w 957573"/>
                      <a:gd name="connsiteY136" fmla="*/ 504158 h 763619"/>
                      <a:gd name="connsiteX137" fmla="*/ 384549 w 957573"/>
                      <a:gd name="connsiteY137" fmla="*/ 500634 h 763619"/>
                      <a:gd name="connsiteX138" fmla="*/ 386359 w 957573"/>
                      <a:gd name="connsiteY138" fmla="*/ 497014 h 763619"/>
                      <a:gd name="connsiteX139" fmla="*/ 388169 w 957573"/>
                      <a:gd name="connsiteY139" fmla="*/ 493395 h 763619"/>
                      <a:gd name="connsiteX140" fmla="*/ 389883 w 957573"/>
                      <a:gd name="connsiteY140" fmla="*/ 489680 h 763619"/>
                      <a:gd name="connsiteX141" fmla="*/ 393408 w 957573"/>
                      <a:gd name="connsiteY141" fmla="*/ 482155 h 763619"/>
                      <a:gd name="connsiteX142" fmla="*/ 399599 w 957573"/>
                      <a:gd name="connsiteY142" fmla="*/ 467011 h 763619"/>
                      <a:gd name="connsiteX143" fmla="*/ 404457 w 957573"/>
                      <a:gd name="connsiteY143" fmla="*/ 451866 h 763619"/>
                      <a:gd name="connsiteX144" fmla="*/ 405600 w 957573"/>
                      <a:gd name="connsiteY144" fmla="*/ 448151 h 763619"/>
                      <a:gd name="connsiteX145" fmla="*/ 405886 w 957573"/>
                      <a:gd name="connsiteY145" fmla="*/ 446913 h 763619"/>
                      <a:gd name="connsiteX146" fmla="*/ 416458 w 957573"/>
                      <a:gd name="connsiteY146" fmla="*/ 516636 h 763619"/>
                      <a:gd name="connsiteX147" fmla="*/ 435794 w 957573"/>
                      <a:gd name="connsiteY147" fmla="*/ 591122 h 763619"/>
                      <a:gd name="connsiteX148" fmla="*/ 454272 w 957573"/>
                      <a:gd name="connsiteY148" fmla="*/ 625126 h 763619"/>
                      <a:gd name="connsiteX149" fmla="*/ 480371 w 957573"/>
                      <a:gd name="connsiteY149" fmla="*/ 652463 h 763619"/>
                      <a:gd name="connsiteX150" fmla="*/ 510851 w 957573"/>
                      <a:gd name="connsiteY150" fmla="*/ 671608 h 763619"/>
                      <a:gd name="connsiteX151" fmla="*/ 514756 w 957573"/>
                      <a:gd name="connsiteY151" fmla="*/ 673513 h 763619"/>
                      <a:gd name="connsiteX152" fmla="*/ 515709 w 957573"/>
                      <a:gd name="connsiteY152" fmla="*/ 673989 h 763619"/>
                      <a:gd name="connsiteX153" fmla="*/ 516756 w 957573"/>
                      <a:gd name="connsiteY153" fmla="*/ 674465 h 763619"/>
                      <a:gd name="connsiteX154" fmla="*/ 518661 w 957573"/>
                      <a:gd name="connsiteY154" fmla="*/ 675322 h 763619"/>
                      <a:gd name="connsiteX155" fmla="*/ 526377 w 957573"/>
                      <a:gd name="connsiteY155" fmla="*/ 678656 h 763619"/>
                      <a:gd name="connsiteX156" fmla="*/ 541998 w 957573"/>
                      <a:gd name="connsiteY156" fmla="*/ 684752 h 763619"/>
                      <a:gd name="connsiteX157" fmla="*/ 600957 w 957573"/>
                      <a:gd name="connsiteY157" fmla="*/ 701421 h 763619"/>
                      <a:gd name="connsiteX158" fmla="*/ 650107 w 957573"/>
                      <a:gd name="connsiteY158" fmla="*/ 715137 h 763619"/>
                      <a:gd name="connsiteX159" fmla="*/ 669061 w 957573"/>
                      <a:gd name="connsiteY159" fmla="*/ 724281 h 763619"/>
                      <a:gd name="connsiteX160" fmla="*/ 683158 w 957573"/>
                      <a:gd name="connsiteY160" fmla="*/ 735235 h 763619"/>
                      <a:gd name="connsiteX161" fmla="*/ 698112 w 957573"/>
                      <a:gd name="connsiteY161" fmla="*/ 755523 h 763619"/>
                      <a:gd name="connsiteX162" fmla="*/ 701065 w 957573"/>
                      <a:gd name="connsiteY162" fmla="*/ 761524 h 763619"/>
                      <a:gd name="connsiteX163" fmla="*/ 702018 w 957573"/>
                      <a:gd name="connsiteY163" fmla="*/ 763619 h 763619"/>
                      <a:gd name="connsiteX164" fmla="*/ 701161 w 957573"/>
                      <a:gd name="connsiteY164" fmla="*/ 761429 h 763619"/>
                      <a:gd name="connsiteX165" fmla="*/ 698589 w 957573"/>
                      <a:gd name="connsiteY165" fmla="*/ 755237 h 763619"/>
                      <a:gd name="connsiteX166" fmla="*/ 684492 w 957573"/>
                      <a:gd name="connsiteY166" fmla="*/ 733901 h 763619"/>
                      <a:gd name="connsiteX167" fmla="*/ 670585 w 957573"/>
                      <a:gd name="connsiteY167" fmla="*/ 721805 h 763619"/>
                      <a:gd name="connsiteX168" fmla="*/ 651630 w 957573"/>
                      <a:gd name="connsiteY168" fmla="*/ 711232 h 763619"/>
                      <a:gd name="connsiteX169" fmla="*/ 602672 w 957573"/>
                      <a:gd name="connsiteY169" fmla="*/ 694563 h 763619"/>
                      <a:gd name="connsiteX170" fmla="*/ 545712 w 957573"/>
                      <a:gd name="connsiteY170" fmla="*/ 674942 h 763619"/>
                      <a:gd name="connsiteX171" fmla="*/ 531139 w 957573"/>
                      <a:gd name="connsiteY171" fmla="*/ 668274 h 763619"/>
                      <a:gd name="connsiteX172" fmla="*/ 523710 w 957573"/>
                      <a:gd name="connsiteY172" fmla="*/ 664559 h 763619"/>
                      <a:gd name="connsiteX173" fmla="*/ 521805 w 957573"/>
                      <a:gd name="connsiteY173" fmla="*/ 663607 h 763619"/>
                      <a:gd name="connsiteX174" fmla="*/ 520947 w 957573"/>
                      <a:gd name="connsiteY174" fmla="*/ 663130 h 763619"/>
                      <a:gd name="connsiteX175" fmla="*/ 520090 w 957573"/>
                      <a:gd name="connsiteY175" fmla="*/ 662654 h 763619"/>
                      <a:gd name="connsiteX176" fmla="*/ 516471 w 957573"/>
                      <a:gd name="connsiteY176" fmla="*/ 660654 h 763619"/>
                      <a:gd name="connsiteX177" fmla="*/ 489324 w 957573"/>
                      <a:gd name="connsiteY177" fmla="*/ 641509 h 763619"/>
                      <a:gd name="connsiteX178" fmla="*/ 467417 w 957573"/>
                      <a:gd name="connsiteY178" fmla="*/ 615886 h 763619"/>
                      <a:gd name="connsiteX179" fmla="*/ 452653 w 957573"/>
                      <a:gd name="connsiteY179" fmla="*/ 584644 h 763619"/>
                      <a:gd name="connsiteX180" fmla="*/ 438461 w 957573"/>
                      <a:gd name="connsiteY180" fmla="*/ 513397 h 763619"/>
                      <a:gd name="connsiteX181" fmla="*/ 431508 w 957573"/>
                      <a:gd name="connsiteY181" fmla="*/ 439102 h 763619"/>
                      <a:gd name="connsiteX182" fmla="*/ 430650 w 957573"/>
                      <a:gd name="connsiteY182" fmla="*/ 429863 h 763619"/>
                      <a:gd name="connsiteX183" fmla="*/ 430269 w 957573"/>
                      <a:gd name="connsiteY183" fmla="*/ 425291 h 763619"/>
                      <a:gd name="connsiteX184" fmla="*/ 429698 w 957573"/>
                      <a:gd name="connsiteY184" fmla="*/ 420243 h 763619"/>
                      <a:gd name="connsiteX185" fmla="*/ 429507 w 957573"/>
                      <a:gd name="connsiteY185" fmla="*/ 419005 h 763619"/>
                      <a:gd name="connsiteX186" fmla="*/ 445033 w 957573"/>
                      <a:gd name="connsiteY186" fmla="*/ 422910 h 763619"/>
                      <a:gd name="connsiteX187" fmla="*/ 481133 w 957573"/>
                      <a:gd name="connsiteY187" fmla="*/ 429768 h 763619"/>
                      <a:gd name="connsiteX188" fmla="*/ 486181 w 957573"/>
                      <a:gd name="connsiteY188" fmla="*/ 430530 h 763619"/>
                      <a:gd name="connsiteX189" fmla="*/ 491325 w 957573"/>
                      <a:gd name="connsiteY189" fmla="*/ 431197 h 763619"/>
                      <a:gd name="connsiteX190" fmla="*/ 501897 w 957573"/>
                      <a:gd name="connsiteY190" fmla="*/ 432435 h 763619"/>
                      <a:gd name="connsiteX191" fmla="*/ 512851 w 957573"/>
                      <a:gd name="connsiteY191" fmla="*/ 433483 h 763619"/>
                      <a:gd name="connsiteX192" fmla="*/ 523615 w 957573"/>
                      <a:gd name="connsiteY192" fmla="*/ 434435 h 763619"/>
                      <a:gd name="connsiteX193" fmla="*/ 568477 w 957573"/>
                      <a:gd name="connsiteY193" fmla="*/ 441293 h 763619"/>
                      <a:gd name="connsiteX194" fmla="*/ 614102 w 957573"/>
                      <a:gd name="connsiteY194" fmla="*/ 455581 h 763619"/>
                      <a:gd name="connsiteX195" fmla="*/ 655155 w 957573"/>
                      <a:gd name="connsiteY195" fmla="*/ 481298 h 763619"/>
                      <a:gd name="connsiteX196" fmla="*/ 683349 w 957573"/>
                      <a:gd name="connsiteY196" fmla="*/ 520160 h 763619"/>
                      <a:gd name="connsiteX197" fmla="*/ 687635 w 957573"/>
                      <a:gd name="connsiteY197" fmla="*/ 531400 h 763619"/>
                      <a:gd name="connsiteX198" fmla="*/ 690969 w 957573"/>
                      <a:gd name="connsiteY198" fmla="*/ 543211 h 763619"/>
                      <a:gd name="connsiteX199" fmla="*/ 697541 w 957573"/>
                      <a:gd name="connsiteY199" fmla="*/ 567214 h 763619"/>
                      <a:gd name="connsiteX200" fmla="*/ 712686 w 957573"/>
                      <a:gd name="connsiteY200" fmla="*/ 612076 h 763619"/>
                      <a:gd name="connsiteX201" fmla="*/ 732403 w 957573"/>
                      <a:gd name="connsiteY201" fmla="*/ 649891 h 763619"/>
                      <a:gd name="connsiteX202" fmla="*/ 755834 w 957573"/>
                      <a:gd name="connsiteY202" fmla="*/ 677132 h 763619"/>
                      <a:gd name="connsiteX203" fmla="*/ 777741 w 957573"/>
                      <a:gd name="connsiteY203" fmla="*/ 693801 h 763619"/>
                      <a:gd name="connsiteX204" fmla="*/ 786504 w 957573"/>
                      <a:gd name="connsiteY204" fmla="*/ 699040 h 763619"/>
                      <a:gd name="connsiteX205" fmla="*/ 793077 w 957573"/>
                      <a:gd name="connsiteY205" fmla="*/ 702564 h 763619"/>
                      <a:gd name="connsiteX206" fmla="*/ 798696 w 957573"/>
                      <a:gd name="connsiteY206" fmla="*/ 705326 h 763619"/>
                      <a:gd name="connsiteX207" fmla="*/ 793267 w 957573"/>
                      <a:gd name="connsiteY207" fmla="*/ 702183 h 763619"/>
                      <a:gd name="connsiteX208" fmla="*/ 786886 w 957573"/>
                      <a:gd name="connsiteY208" fmla="*/ 698278 h 763619"/>
                      <a:gd name="connsiteX209" fmla="*/ 778599 w 957573"/>
                      <a:gd name="connsiteY209" fmla="*/ 692563 h 763619"/>
                      <a:gd name="connsiteX210" fmla="*/ 758120 w 957573"/>
                      <a:gd name="connsiteY210" fmla="*/ 674846 h 763619"/>
                      <a:gd name="connsiteX211" fmla="*/ 737165 w 957573"/>
                      <a:gd name="connsiteY211" fmla="*/ 646938 h 763619"/>
                      <a:gd name="connsiteX212" fmla="*/ 720496 w 957573"/>
                      <a:gd name="connsiteY212" fmla="*/ 609219 h 763619"/>
                      <a:gd name="connsiteX213" fmla="*/ 711828 w 957573"/>
                      <a:gd name="connsiteY213" fmla="*/ 578739 h 763619"/>
                      <a:gd name="connsiteX214" fmla="*/ 717353 w 957573"/>
                      <a:gd name="connsiteY214" fmla="*/ 585502 h 763619"/>
                      <a:gd name="connsiteX215" fmla="*/ 725925 w 957573"/>
                      <a:gd name="connsiteY215" fmla="*/ 594265 h 763619"/>
                      <a:gd name="connsiteX216" fmla="*/ 730593 w 957573"/>
                      <a:gd name="connsiteY216" fmla="*/ 598456 h 763619"/>
                      <a:gd name="connsiteX217" fmla="*/ 735546 w 957573"/>
                      <a:gd name="connsiteY217" fmla="*/ 602361 h 763619"/>
                      <a:gd name="connsiteX218" fmla="*/ 746023 w 957573"/>
                      <a:gd name="connsiteY218" fmla="*/ 609219 h 763619"/>
                      <a:gd name="connsiteX219" fmla="*/ 748404 w 957573"/>
                      <a:gd name="connsiteY219" fmla="*/ 610552 h 763619"/>
                      <a:gd name="connsiteX220" fmla="*/ 751262 w 957573"/>
                      <a:gd name="connsiteY220" fmla="*/ 611981 h 763619"/>
                      <a:gd name="connsiteX221" fmla="*/ 754119 w 957573"/>
                      <a:gd name="connsiteY221" fmla="*/ 613410 h 763619"/>
                      <a:gd name="connsiteX222" fmla="*/ 758882 w 957573"/>
                      <a:gd name="connsiteY222" fmla="*/ 615505 h 763619"/>
                      <a:gd name="connsiteX223" fmla="*/ 759549 w 957573"/>
                      <a:gd name="connsiteY223" fmla="*/ 615791 h 763619"/>
                      <a:gd name="connsiteX224" fmla="*/ 762216 w 957573"/>
                      <a:gd name="connsiteY224" fmla="*/ 616839 h 763619"/>
                      <a:gd name="connsiteX225" fmla="*/ 764787 w 957573"/>
                      <a:gd name="connsiteY225" fmla="*/ 617792 h 763619"/>
                      <a:gd name="connsiteX226" fmla="*/ 767359 w 957573"/>
                      <a:gd name="connsiteY226" fmla="*/ 618649 h 763619"/>
                      <a:gd name="connsiteX227" fmla="*/ 777075 w 957573"/>
                      <a:gd name="connsiteY227" fmla="*/ 621316 h 763619"/>
                      <a:gd name="connsiteX228" fmla="*/ 781456 w 957573"/>
                      <a:gd name="connsiteY228" fmla="*/ 622173 h 763619"/>
                      <a:gd name="connsiteX229" fmla="*/ 785361 w 957573"/>
                      <a:gd name="connsiteY229" fmla="*/ 622840 h 763619"/>
                      <a:gd name="connsiteX230" fmla="*/ 791838 w 957573"/>
                      <a:gd name="connsiteY230" fmla="*/ 623602 h 763619"/>
                      <a:gd name="connsiteX231" fmla="*/ 797458 w 957573"/>
                      <a:gd name="connsiteY231" fmla="*/ 624078 h 763619"/>
                      <a:gd name="connsiteX232" fmla="*/ 791934 w 957573"/>
                      <a:gd name="connsiteY232" fmla="*/ 623126 h 763619"/>
                      <a:gd name="connsiteX233" fmla="*/ 785647 w 957573"/>
                      <a:gd name="connsiteY233" fmla="*/ 621792 h 763619"/>
                      <a:gd name="connsiteX234" fmla="*/ 781837 w 957573"/>
                      <a:gd name="connsiteY234" fmla="*/ 620839 h 763619"/>
                      <a:gd name="connsiteX235" fmla="*/ 777646 w 957573"/>
                      <a:gd name="connsiteY235" fmla="*/ 619697 h 763619"/>
                      <a:gd name="connsiteX236" fmla="*/ 768407 w 957573"/>
                      <a:gd name="connsiteY236" fmla="*/ 616363 h 763619"/>
                      <a:gd name="connsiteX237" fmla="*/ 765930 w 957573"/>
                      <a:gd name="connsiteY237" fmla="*/ 615315 h 763619"/>
                      <a:gd name="connsiteX238" fmla="*/ 763454 w 957573"/>
                      <a:gd name="connsiteY238" fmla="*/ 614172 h 763619"/>
                      <a:gd name="connsiteX239" fmla="*/ 760978 w 957573"/>
                      <a:gd name="connsiteY239" fmla="*/ 613029 h 763619"/>
                      <a:gd name="connsiteX240" fmla="*/ 760406 w 957573"/>
                      <a:gd name="connsiteY240" fmla="*/ 612743 h 763619"/>
                      <a:gd name="connsiteX241" fmla="*/ 755929 w 957573"/>
                      <a:gd name="connsiteY241" fmla="*/ 610362 h 763619"/>
                      <a:gd name="connsiteX242" fmla="*/ 755358 w 957573"/>
                      <a:gd name="connsiteY242" fmla="*/ 610076 h 763619"/>
                      <a:gd name="connsiteX243" fmla="*/ 750881 w 957573"/>
                      <a:gd name="connsiteY243" fmla="*/ 607314 h 763619"/>
                      <a:gd name="connsiteX244" fmla="*/ 748404 w 957573"/>
                      <a:gd name="connsiteY244" fmla="*/ 605600 h 763619"/>
                      <a:gd name="connsiteX245" fmla="*/ 738975 w 957573"/>
                      <a:gd name="connsiteY245" fmla="*/ 598265 h 763619"/>
                      <a:gd name="connsiteX246" fmla="*/ 734593 w 957573"/>
                      <a:gd name="connsiteY246" fmla="*/ 594169 h 763619"/>
                      <a:gd name="connsiteX247" fmla="*/ 730497 w 957573"/>
                      <a:gd name="connsiteY247" fmla="*/ 589883 h 763619"/>
                      <a:gd name="connsiteX248" fmla="*/ 723163 w 957573"/>
                      <a:gd name="connsiteY248" fmla="*/ 581025 h 763619"/>
                      <a:gd name="connsiteX249" fmla="*/ 712495 w 957573"/>
                      <a:gd name="connsiteY249" fmla="*/ 563689 h 763619"/>
                      <a:gd name="connsiteX250" fmla="*/ 706875 w 957573"/>
                      <a:gd name="connsiteY250" fmla="*/ 550640 h 763619"/>
                      <a:gd name="connsiteX251" fmla="*/ 705637 w 957573"/>
                      <a:gd name="connsiteY251" fmla="*/ 546926 h 763619"/>
                      <a:gd name="connsiteX252" fmla="*/ 705351 w 957573"/>
                      <a:gd name="connsiteY252" fmla="*/ 545973 h 763619"/>
                      <a:gd name="connsiteX253" fmla="*/ 705351 w 957573"/>
                      <a:gd name="connsiteY253" fmla="*/ 545687 h 763619"/>
                      <a:gd name="connsiteX254" fmla="*/ 704780 w 957573"/>
                      <a:gd name="connsiteY254" fmla="*/ 545878 h 763619"/>
                      <a:gd name="connsiteX255" fmla="*/ 703732 w 957573"/>
                      <a:gd name="connsiteY255" fmla="*/ 540448 h 763619"/>
                      <a:gd name="connsiteX256" fmla="*/ 700970 w 957573"/>
                      <a:gd name="connsiteY256" fmla="*/ 527780 h 763619"/>
                      <a:gd name="connsiteX257" fmla="*/ 696969 w 957573"/>
                      <a:gd name="connsiteY257" fmla="*/ 514921 h 763619"/>
                      <a:gd name="connsiteX258" fmla="*/ 667728 w 957573"/>
                      <a:gd name="connsiteY258" fmla="*/ 468630 h 763619"/>
                      <a:gd name="connsiteX259" fmla="*/ 623341 w 957573"/>
                      <a:gd name="connsiteY259" fmla="*/ 436626 h 763619"/>
                      <a:gd name="connsiteX260" fmla="*/ 583527 w 957573"/>
                      <a:gd name="connsiteY260" fmla="*/ 420529 h 763619"/>
                      <a:gd name="connsiteX261" fmla="*/ 593814 w 957573"/>
                      <a:gd name="connsiteY261" fmla="*/ 416719 h 763619"/>
                      <a:gd name="connsiteX262" fmla="*/ 593814 w 957573"/>
                      <a:gd name="connsiteY262" fmla="*/ 416719 h 763619"/>
                      <a:gd name="connsiteX263" fmla="*/ 594195 w 957573"/>
                      <a:gd name="connsiteY263" fmla="*/ 416719 h 763619"/>
                      <a:gd name="connsiteX264" fmla="*/ 595147 w 957573"/>
                      <a:gd name="connsiteY264" fmla="*/ 416338 h 763619"/>
                      <a:gd name="connsiteX265" fmla="*/ 599433 w 957573"/>
                      <a:gd name="connsiteY265" fmla="*/ 415100 h 763619"/>
                      <a:gd name="connsiteX266" fmla="*/ 615816 w 957573"/>
                      <a:gd name="connsiteY266" fmla="*/ 412623 h 763619"/>
                      <a:gd name="connsiteX267" fmla="*/ 627056 w 957573"/>
                      <a:gd name="connsiteY267" fmla="*/ 412528 h 763619"/>
                      <a:gd name="connsiteX268" fmla="*/ 639534 w 957573"/>
                      <a:gd name="connsiteY268" fmla="*/ 413861 h 763619"/>
                      <a:gd name="connsiteX269" fmla="*/ 652678 w 957573"/>
                      <a:gd name="connsiteY269" fmla="*/ 417005 h 763619"/>
                      <a:gd name="connsiteX270" fmla="*/ 665918 w 957573"/>
                      <a:gd name="connsiteY270" fmla="*/ 422148 h 763619"/>
                      <a:gd name="connsiteX271" fmla="*/ 674205 w 957573"/>
                      <a:gd name="connsiteY271" fmla="*/ 426530 h 763619"/>
                      <a:gd name="connsiteX272" fmla="*/ 678205 w 957573"/>
                      <a:gd name="connsiteY272" fmla="*/ 428911 h 763619"/>
                      <a:gd name="connsiteX273" fmla="*/ 689540 w 957573"/>
                      <a:gd name="connsiteY273" fmla="*/ 436912 h 763619"/>
                      <a:gd name="connsiteX274" fmla="*/ 694683 w 957573"/>
                      <a:gd name="connsiteY274" fmla="*/ 441198 h 763619"/>
                      <a:gd name="connsiteX275" fmla="*/ 699351 w 957573"/>
                      <a:gd name="connsiteY275" fmla="*/ 445580 h 763619"/>
                      <a:gd name="connsiteX276" fmla="*/ 703637 w 957573"/>
                      <a:gd name="connsiteY276" fmla="*/ 449866 h 763619"/>
                      <a:gd name="connsiteX277" fmla="*/ 705637 w 957573"/>
                      <a:gd name="connsiteY277" fmla="*/ 451961 h 763619"/>
                      <a:gd name="connsiteX278" fmla="*/ 707447 w 957573"/>
                      <a:gd name="connsiteY278" fmla="*/ 454057 h 763619"/>
                      <a:gd name="connsiteX279" fmla="*/ 710876 w 957573"/>
                      <a:gd name="connsiteY279" fmla="*/ 458057 h 763619"/>
                      <a:gd name="connsiteX280" fmla="*/ 713829 w 957573"/>
                      <a:gd name="connsiteY280" fmla="*/ 461772 h 763619"/>
                      <a:gd name="connsiteX281" fmla="*/ 718496 w 957573"/>
                      <a:gd name="connsiteY281" fmla="*/ 467963 h 763619"/>
                      <a:gd name="connsiteX282" fmla="*/ 722401 w 957573"/>
                      <a:gd name="connsiteY282" fmla="*/ 473488 h 763619"/>
                      <a:gd name="connsiteX283" fmla="*/ 719067 w 957573"/>
                      <a:gd name="connsiteY283" fmla="*/ 467582 h 763619"/>
                      <a:gd name="connsiteX284" fmla="*/ 714972 w 957573"/>
                      <a:gd name="connsiteY284" fmla="*/ 461010 h 763619"/>
                      <a:gd name="connsiteX285" fmla="*/ 712400 w 957573"/>
                      <a:gd name="connsiteY285" fmla="*/ 457009 h 763619"/>
                      <a:gd name="connsiteX286" fmla="*/ 709352 w 957573"/>
                      <a:gd name="connsiteY286" fmla="*/ 452723 h 763619"/>
                      <a:gd name="connsiteX287" fmla="*/ 707733 w 957573"/>
                      <a:gd name="connsiteY287" fmla="*/ 450437 h 763619"/>
                      <a:gd name="connsiteX288" fmla="*/ 705923 w 957573"/>
                      <a:gd name="connsiteY288" fmla="*/ 448151 h 763619"/>
                      <a:gd name="connsiteX289" fmla="*/ 702018 w 957573"/>
                      <a:gd name="connsiteY289" fmla="*/ 443293 h 763619"/>
                      <a:gd name="connsiteX290" fmla="*/ 697636 w 957573"/>
                      <a:gd name="connsiteY290" fmla="*/ 438340 h 763619"/>
                      <a:gd name="connsiteX291" fmla="*/ 692778 w 957573"/>
                      <a:gd name="connsiteY291" fmla="*/ 433388 h 763619"/>
                      <a:gd name="connsiteX292" fmla="*/ 681825 w 957573"/>
                      <a:gd name="connsiteY292" fmla="*/ 423863 h 763619"/>
                      <a:gd name="connsiteX293" fmla="*/ 677824 w 957573"/>
                      <a:gd name="connsiteY293" fmla="*/ 420910 h 763619"/>
                      <a:gd name="connsiteX294" fmla="*/ 669347 w 957573"/>
                      <a:gd name="connsiteY294" fmla="*/ 415385 h 763619"/>
                      <a:gd name="connsiteX295" fmla="*/ 655726 w 957573"/>
                      <a:gd name="connsiteY295" fmla="*/ 408527 h 763619"/>
                      <a:gd name="connsiteX296" fmla="*/ 641724 w 957573"/>
                      <a:gd name="connsiteY296" fmla="*/ 403669 h 763619"/>
                      <a:gd name="connsiteX297" fmla="*/ 628104 w 957573"/>
                      <a:gd name="connsiteY297" fmla="*/ 400812 h 763619"/>
                      <a:gd name="connsiteX298" fmla="*/ 621722 w 957573"/>
                      <a:gd name="connsiteY298" fmla="*/ 400050 h 763619"/>
                      <a:gd name="connsiteX299" fmla="*/ 634009 w 957573"/>
                      <a:gd name="connsiteY299" fmla="*/ 385953 h 763619"/>
                      <a:gd name="connsiteX300" fmla="*/ 639153 w 957573"/>
                      <a:gd name="connsiteY300" fmla="*/ 376238 h 763619"/>
                      <a:gd name="connsiteX301" fmla="*/ 642296 w 957573"/>
                      <a:gd name="connsiteY301" fmla="*/ 366141 h 763619"/>
                      <a:gd name="connsiteX302" fmla="*/ 643725 w 957573"/>
                      <a:gd name="connsiteY302" fmla="*/ 346615 h 763619"/>
                      <a:gd name="connsiteX303" fmla="*/ 641058 w 957573"/>
                      <a:gd name="connsiteY303" fmla="*/ 329660 h 763619"/>
                      <a:gd name="connsiteX304" fmla="*/ 636867 w 957573"/>
                      <a:gd name="connsiteY304" fmla="*/ 315944 h 763619"/>
                      <a:gd name="connsiteX305" fmla="*/ 632771 w 957573"/>
                      <a:gd name="connsiteY305" fmla="*/ 305752 h 763619"/>
                      <a:gd name="connsiteX306" fmla="*/ 629818 w 957573"/>
                      <a:gd name="connsiteY306" fmla="*/ 299371 h 763619"/>
                      <a:gd name="connsiteX307" fmla="*/ 628770 w 957573"/>
                      <a:gd name="connsiteY307" fmla="*/ 297180 h 763619"/>
                      <a:gd name="connsiteX308" fmla="*/ 629628 w 957573"/>
                      <a:gd name="connsiteY308" fmla="*/ 299561 h 763619"/>
                      <a:gd name="connsiteX309" fmla="*/ 631818 w 957573"/>
                      <a:gd name="connsiteY309" fmla="*/ 306229 h 763619"/>
                      <a:gd name="connsiteX310" fmla="*/ 634771 w 957573"/>
                      <a:gd name="connsiteY310" fmla="*/ 316706 h 763619"/>
                      <a:gd name="connsiteX311" fmla="*/ 637343 w 957573"/>
                      <a:gd name="connsiteY311" fmla="*/ 330422 h 763619"/>
                      <a:gd name="connsiteX312" fmla="*/ 638105 w 957573"/>
                      <a:gd name="connsiteY312" fmla="*/ 346710 h 763619"/>
                      <a:gd name="connsiteX313" fmla="*/ 634866 w 957573"/>
                      <a:gd name="connsiteY313" fmla="*/ 364046 h 763619"/>
                      <a:gd name="connsiteX314" fmla="*/ 631152 w 957573"/>
                      <a:gd name="connsiteY314" fmla="*/ 372427 h 763619"/>
                      <a:gd name="connsiteX315" fmla="*/ 625913 w 957573"/>
                      <a:gd name="connsiteY315" fmla="*/ 380047 h 763619"/>
                      <a:gd name="connsiteX316" fmla="*/ 611721 w 957573"/>
                      <a:gd name="connsiteY316" fmla="*/ 392335 h 763619"/>
                      <a:gd name="connsiteX317" fmla="*/ 603339 w 957573"/>
                      <a:gd name="connsiteY317" fmla="*/ 396907 h 763619"/>
                      <a:gd name="connsiteX318" fmla="*/ 594480 w 957573"/>
                      <a:gd name="connsiteY318" fmla="*/ 400526 h 763619"/>
                      <a:gd name="connsiteX319" fmla="*/ 590004 w 957573"/>
                      <a:gd name="connsiteY319" fmla="*/ 401955 h 763619"/>
                      <a:gd name="connsiteX320" fmla="*/ 589528 w 957573"/>
                      <a:gd name="connsiteY320" fmla="*/ 402050 h 763619"/>
                      <a:gd name="connsiteX321" fmla="*/ 589051 w 957573"/>
                      <a:gd name="connsiteY321" fmla="*/ 402146 h 763619"/>
                      <a:gd name="connsiteX322" fmla="*/ 589051 w 957573"/>
                      <a:gd name="connsiteY322" fmla="*/ 402146 h 763619"/>
                      <a:gd name="connsiteX323" fmla="*/ 576288 w 957573"/>
                      <a:gd name="connsiteY323" fmla="*/ 405289 h 763619"/>
                      <a:gd name="connsiteX324" fmla="*/ 542760 w 957573"/>
                      <a:gd name="connsiteY324" fmla="*/ 408527 h 763619"/>
                      <a:gd name="connsiteX325" fmla="*/ 532568 w 957573"/>
                      <a:gd name="connsiteY325" fmla="*/ 408527 h 763619"/>
                      <a:gd name="connsiteX326" fmla="*/ 527329 w 957573"/>
                      <a:gd name="connsiteY326" fmla="*/ 407575 h 763619"/>
                      <a:gd name="connsiteX327" fmla="*/ 505898 w 957573"/>
                      <a:gd name="connsiteY327" fmla="*/ 404241 h 763619"/>
                      <a:gd name="connsiteX328" fmla="*/ 495992 w 957573"/>
                      <a:gd name="connsiteY328" fmla="*/ 402431 h 763619"/>
                      <a:gd name="connsiteX329" fmla="*/ 491229 w 957573"/>
                      <a:gd name="connsiteY329" fmla="*/ 401479 h 763619"/>
                      <a:gd name="connsiteX330" fmla="*/ 486562 w 957573"/>
                      <a:gd name="connsiteY330" fmla="*/ 400431 h 763619"/>
                      <a:gd name="connsiteX331" fmla="*/ 453415 w 957573"/>
                      <a:gd name="connsiteY331" fmla="*/ 391954 h 763619"/>
                      <a:gd name="connsiteX332" fmla="*/ 428745 w 957573"/>
                      <a:gd name="connsiteY332" fmla="*/ 383572 h 763619"/>
                      <a:gd name="connsiteX333" fmla="*/ 417315 w 957573"/>
                      <a:gd name="connsiteY333" fmla="*/ 378809 h 763619"/>
                      <a:gd name="connsiteX334" fmla="*/ 409124 w 957573"/>
                      <a:gd name="connsiteY334" fmla="*/ 364141 h 763619"/>
                      <a:gd name="connsiteX335" fmla="*/ 385407 w 957573"/>
                      <a:gd name="connsiteY335" fmla="*/ 334518 h 763619"/>
                      <a:gd name="connsiteX336" fmla="*/ 358546 w 957573"/>
                      <a:gd name="connsiteY336" fmla="*/ 311086 h 763619"/>
                      <a:gd name="connsiteX337" fmla="*/ 303873 w 957573"/>
                      <a:gd name="connsiteY337" fmla="*/ 277749 h 763619"/>
                      <a:gd name="connsiteX338" fmla="*/ 261010 w 957573"/>
                      <a:gd name="connsiteY338" fmla="*/ 258985 h 763619"/>
                      <a:gd name="connsiteX339" fmla="*/ 264249 w 957573"/>
                      <a:gd name="connsiteY339" fmla="*/ 259556 h 763619"/>
                      <a:gd name="connsiteX340" fmla="*/ 295300 w 957573"/>
                      <a:gd name="connsiteY340" fmla="*/ 263271 h 763619"/>
                      <a:gd name="connsiteX341" fmla="*/ 312159 w 957573"/>
                      <a:gd name="connsiteY341" fmla="*/ 264223 h 763619"/>
                      <a:gd name="connsiteX342" fmla="*/ 329876 w 957573"/>
                      <a:gd name="connsiteY342" fmla="*/ 264319 h 763619"/>
                      <a:gd name="connsiteX343" fmla="*/ 367404 w 957573"/>
                      <a:gd name="connsiteY343" fmla="*/ 261747 h 763619"/>
                      <a:gd name="connsiteX344" fmla="*/ 377120 w 957573"/>
                      <a:gd name="connsiteY344" fmla="*/ 260413 h 763619"/>
                      <a:gd name="connsiteX345" fmla="*/ 386931 w 957573"/>
                      <a:gd name="connsiteY345" fmla="*/ 258794 h 763619"/>
                      <a:gd name="connsiteX346" fmla="*/ 396837 w 957573"/>
                      <a:gd name="connsiteY346" fmla="*/ 256889 h 763619"/>
                      <a:gd name="connsiteX347" fmla="*/ 406838 w 957573"/>
                      <a:gd name="connsiteY347" fmla="*/ 254603 h 763619"/>
                      <a:gd name="connsiteX348" fmla="*/ 416363 w 957573"/>
                      <a:gd name="connsiteY348" fmla="*/ 252222 h 763619"/>
                      <a:gd name="connsiteX349" fmla="*/ 425888 w 957573"/>
                      <a:gd name="connsiteY349" fmla="*/ 249555 h 763619"/>
                      <a:gd name="connsiteX350" fmla="*/ 437223 w 957573"/>
                      <a:gd name="connsiteY350" fmla="*/ 246031 h 763619"/>
                      <a:gd name="connsiteX351" fmla="*/ 446938 w 957573"/>
                      <a:gd name="connsiteY351" fmla="*/ 242792 h 763619"/>
                      <a:gd name="connsiteX352" fmla="*/ 466465 w 957573"/>
                      <a:gd name="connsiteY352" fmla="*/ 236220 h 763619"/>
                      <a:gd name="connsiteX353" fmla="*/ 480180 w 957573"/>
                      <a:gd name="connsiteY353" fmla="*/ 235267 h 763619"/>
                      <a:gd name="connsiteX354" fmla="*/ 494754 w 957573"/>
                      <a:gd name="connsiteY354" fmla="*/ 234505 h 763619"/>
                      <a:gd name="connsiteX355" fmla="*/ 510851 w 957573"/>
                      <a:gd name="connsiteY355" fmla="*/ 234029 h 763619"/>
                      <a:gd name="connsiteX356" fmla="*/ 528377 w 957573"/>
                      <a:gd name="connsiteY356" fmla="*/ 234029 h 763619"/>
                      <a:gd name="connsiteX357" fmla="*/ 537616 w 957573"/>
                      <a:gd name="connsiteY357" fmla="*/ 234125 h 763619"/>
                      <a:gd name="connsiteX358" fmla="*/ 547141 w 957573"/>
                      <a:gd name="connsiteY358" fmla="*/ 234505 h 763619"/>
                      <a:gd name="connsiteX359" fmla="*/ 551999 w 957573"/>
                      <a:gd name="connsiteY359" fmla="*/ 234696 h 763619"/>
                      <a:gd name="connsiteX360" fmla="*/ 556857 w 957573"/>
                      <a:gd name="connsiteY360" fmla="*/ 235077 h 763619"/>
                      <a:gd name="connsiteX361" fmla="*/ 566858 w 957573"/>
                      <a:gd name="connsiteY361" fmla="*/ 235744 h 763619"/>
                      <a:gd name="connsiteX362" fmla="*/ 577050 w 957573"/>
                      <a:gd name="connsiteY362" fmla="*/ 236792 h 763619"/>
                      <a:gd name="connsiteX363" fmla="*/ 582193 w 957573"/>
                      <a:gd name="connsiteY363" fmla="*/ 237363 h 763619"/>
                      <a:gd name="connsiteX364" fmla="*/ 587337 w 957573"/>
                      <a:gd name="connsiteY364" fmla="*/ 238125 h 763619"/>
                      <a:gd name="connsiteX365" fmla="*/ 597814 w 957573"/>
                      <a:gd name="connsiteY365" fmla="*/ 239649 h 763619"/>
                      <a:gd name="connsiteX366" fmla="*/ 608292 w 957573"/>
                      <a:gd name="connsiteY366" fmla="*/ 241744 h 763619"/>
                      <a:gd name="connsiteX367" fmla="*/ 629437 w 957573"/>
                      <a:gd name="connsiteY367" fmla="*/ 246983 h 763619"/>
                      <a:gd name="connsiteX368" fmla="*/ 672490 w 957573"/>
                      <a:gd name="connsiteY368" fmla="*/ 260413 h 763619"/>
                      <a:gd name="connsiteX369" fmla="*/ 758691 w 957573"/>
                      <a:gd name="connsiteY369" fmla="*/ 284988 h 763619"/>
                      <a:gd name="connsiteX370" fmla="*/ 799554 w 957573"/>
                      <a:gd name="connsiteY370" fmla="*/ 291275 h 763619"/>
                      <a:gd name="connsiteX371" fmla="*/ 836701 w 957573"/>
                      <a:gd name="connsiteY371" fmla="*/ 290608 h 763619"/>
                      <a:gd name="connsiteX372" fmla="*/ 844988 w 957573"/>
                      <a:gd name="connsiteY372" fmla="*/ 289179 h 763619"/>
                      <a:gd name="connsiteX373" fmla="*/ 854513 w 957573"/>
                      <a:gd name="connsiteY373" fmla="*/ 301657 h 763619"/>
                      <a:gd name="connsiteX374" fmla="*/ 866610 w 957573"/>
                      <a:gd name="connsiteY374" fmla="*/ 324040 h 763619"/>
                      <a:gd name="connsiteX375" fmla="*/ 871277 w 957573"/>
                      <a:gd name="connsiteY375" fmla="*/ 336137 h 763619"/>
                      <a:gd name="connsiteX376" fmla="*/ 875849 w 957573"/>
                      <a:gd name="connsiteY376" fmla="*/ 348329 h 763619"/>
                      <a:gd name="connsiteX377" fmla="*/ 884421 w 957573"/>
                      <a:gd name="connsiteY377" fmla="*/ 372427 h 763619"/>
                      <a:gd name="connsiteX378" fmla="*/ 892422 w 957573"/>
                      <a:gd name="connsiteY378" fmla="*/ 396145 h 763619"/>
                      <a:gd name="connsiteX379" fmla="*/ 919188 w 957573"/>
                      <a:gd name="connsiteY379" fmla="*/ 481965 h 763619"/>
                      <a:gd name="connsiteX380" fmla="*/ 931665 w 957573"/>
                      <a:gd name="connsiteY380" fmla="*/ 515684 h 763619"/>
                      <a:gd name="connsiteX381" fmla="*/ 943572 w 957573"/>
                      <a:gd name="connsiteY381" fmla="*/ 540734 h 763619"/>
                      <a:gd name="connsiteX382" fmla="*/ 948429 w 957573"/>
                      <a:gd name="connsiteY382" fmla="*/ 549783 h 763619"/>
                      <a:gd name="connsiteX383" fmla="*/ 952335 w 957573"/>
                      <a:gd name="connsiteY383" fmla="*/ 556260 h 763619"/>
                      <a:gd name="connsiteX384" fmla="*/ 955573 w 957573"/>
                      <a:gd name="connsiteY384" fmla="*/ 561689 h 763619"/>
                      <a:gd name="connsiteX385" fmla="*/ 952525 w 957573"/>
                      <a:gd name="connsiteY385" fmla="*/ 556165 h 763619"/>
                      <a:gd name="connsiteX386" fmla="*/ 948811 w 957573"/>
                      <a:gd name="connsiteY386" fmla="*/ 549593 h 763619"/>
                      <a:gd name="connsiteX387" fmla="*/ 944143 w 957573"/>
                      <a:gd name="connsiteY387" fmla="*/ 540448 h 763619"/>
                      <a:gd name="connsiteX388" fmla="*/ 933094 w 957573"/>
                      <a:gd name="connsiteY388" fmla="*/ 515112 h 763619"/>
                      <a:gd name="connsiteX389" fmla="*/ 921759 w 957573"/>
                      <a:gd name="connsiteY389" fmla="*/ 481108 h 763619"/>
                      <a:gd name="connsiteX390" fmla="*/ 897566 w 957573"/>
                      <a:gd name="connsiteY390" fmla="*/ 394525 h 763619"/>
                      <a:gd name="connsiteX391" fmla="*/ 890327 w 957573"/>
                      <a:gd name="connsiteY391" fmla="*/ 370522 h 763619"/>
                      <a:gd name="connsiteX392" fmla="*/ 882421 w 957573"/>
                      <a:gd name="connsiteY392" fmla="*/ 346043 h 763619"/>
                      <a:gd name="connsiteX393" fmla="*/ 878230 w 957573"/>
                      <a:gd name="connsiteY393" fmla="*/ 333756 h 763619"/>
                      <a:gd name="connsiteX394" fmla="*/ 873849 w 957573"/>
                      <a:gd name="connsiteY394" fmla="*/ 321278 h 763619"/>
                      <a:gd name="connsiteX395" fmla="*/ 861752 w 957573"/>
                      <a:gd name="connsiteY395" fmla="*/ 297085 h 763619"/>
                      <a:gd name="connsiteX396" fmla="*/ 854608 w 957573"/>
                      <a:gd name="connsiteY396" fmla="*/ 286798 h 763619"/>
                      <a:gd name="connsiteX397" fmla="*/ 863466 w 957573"/>
                      <a:gd name="connsiteY397" fmla="*/ 283559 h 763619"/>
                      <a:gd name="connsiteX398" fmla="*/ 872420 w 957573"/>
                      <a:gd name="connsiteY398" fmla="*/ 281750 h 763619"/>
                      <a:gd name="connsiteX399" fmla="*/ 892899 w 957573"/>
                      <a:gd name="connsiteY399" fmla="*/ 273939 h 763619"/>
                      <a:gd name="connsiteX400" fmla="*/ 909853 w 957573"/>
                      <a:gd name="connsiteY400" fmla="*/ 262604 h 763619"/>
                      <a:gd name="connsiteX401" fmla="*/ 933666 w 957573"/>
                      <a:gd name="connsiteY401" fmla="*/ 236506 h 763619"/>
                      <a:gd name="connsiteX402" fmla="*/ 947667 w 957573"/>
                      <a:gd name="connsiteY402" fmla="*/ 213265 h 763619"/>
                      <a:gd name="connsiteX403" fmla="*/ 955097 w 957573"/>
                      <a:gd name="connsiteY403" fmla="*/ 197548 h 763619"/>
                      <a:gd name="connsiteX404" fmla="*/ 957574 w 957573"/>
                      <a:gd name="connsiteY404" fmla="*/ 191929 h 763619"/>
                      <a:gd name="connsiteX405" fmla="*/ 954907 w 957573"/>
                      <a:gd name="connsiteY405" fmla="*/ 197453 h 763619"/>
                      <a:gd name="connsiteX406" fmla="*/ 946810 w 957573"/>
                      <a:gd name="connsiteY406" fmla="*/ 212884 h 763619"/>
                      <a:gd name="connsiteX407" fmla="*/ 932046 w 957573"/>
                      <a:gd name="connsiteY407" fmla="*/ 235363 h 763619"/>
                      <a:gd name="connsiteX408" fmla="*/ 907758 w 957573"/>
                      <a:gd name="connsiteY408" fmla="*/ 260033 h 763619"/>
                      <a:gd name="connsiteX409" fmla="*/ 890994 w 957573"/>
                      <a:gd name="connsiteY409" fmla="*/ 270224 h 763619"/>
                      <a:gd name="connsiteX410" fmla="*/ 878611 w 957573"/>
                      <a:gd name="connsiteY410" fmla="*/ 274892 h 763619"/>
                      <a:gd name="connsiteX411" fmla="*/ 886612 w 957573"/>
                      <a:gd name="connsiteY411" fmla="*/ 268129 h 763619"/>
                      <a:gd name="connsiteX412" fmla="*/ 896518 w 957573"/>
                      <a:gd name="connsiteY412" fmla="*/ 256318 h 763619"/>
                      <a:gd name="connsiteX413" fmla="*/ 898709 w 957573"/>
                      <a:gd name="connsiteY413" fmla="*/ 252889 h 763619"/>
                      <a:gd name="connsiteX414" fmla="*/ 899471 w 957573"/>
                      <a:gd name="connsiteY414" fmla="*/ 251746 h 763619"/>
                      <a:gd name="connsiteX415" fmla="*/ 898709 w 957573"/>
                      <a:gd name="connsiteY415" fmla="*/ 252889 h 763619"/>
                      <a:gd name="connsiteX416" fmla="*/ 896328 w 957573"/>
                      <a:gd name="connsiteY416" fmla="*/ 256222 h 763619"/>
                      <a:gd name="connsiteX417" fmla="*/ 885945 w 957573"/>
                      <a:gd name="connsiteY417" fmla="*/ 267557 h 763619"/>
                      <a:gd name="connsiteX418" fmla="*/ 874134 w 957573"/>
                      <a:gd name="connsiteY418" fmla="*/ 276130 h 763619"/>
                      <a:gd name="connsiteX419" fmla="*/ 873944 w 957573"/>
                      <a:gd name="connsiteY419" fmla="*/ 276130 h 763619"/>
                      <a:gd name="connsiteX420" fmla="*/ 848131 w 957573"/>
                      <a:gd name="connsiteY420" fmla="*/ 278987 h 763619"/>
                      <a:gd name="connsiteX421" fmla="*/ 848131 w 957573"/>
                      <a:gd name="connsiteY421" fmla="*/ 278987 h 763619"/>
                      <a:gd name="connsiteX422" fmla="*/ 825843 w 957573"/>
                      <a:gd name="connsiteY422" fmla="*/ 257175 h 763619"/>
                      <a:gd name="connsiteX423" fmla="*/ 782599 w 957573"/>
                      <a:gd name="connsiteY423" fmla="*/ 228695 h 763619"/>
                      <a:gd name="connsiteX424" fmla="*/ 744975 w 957573"/>
                      <a:gd name="connsiteY424" fmla="*/ 211646 h 763619"/>
                      <a:gd name="connsiteX425" fmla="*/ 755167 w 957573"/>
                      <a:gd name="connsiteY425" fmla="*/ 214408 h 763619"/>
                      <a:gd name="connsiteX426" fmla="*/ 765740 w 957573"/>
                      <a:gd name="connsiteY426" fmla="*/ 217646 h 763619"/>
                      <a:gd name="connsiteX427" fmla="*/ 776217 w 957573"/>
                      <a:gd name="connsiteY427" fmla="*/ 220885 h 763619"/>
                      <a:gd name="connsiteX428" fmla="*/ 786790 w 957573"/>
                      <a:gd name="connsiteY428" fmla="*/ 224218 h 763619"/>
                      <a:gd name="connsiteX429" fmla="*/ 830700 w 957573"/>
                      <a:gd name="connsiteY429" fmla="*/ 233934 h 763619"/>
                      <a:gd name="connsiteX430" fmla="*/ 874896 w 957573"/>
                      <a:gd name="connsiteY430" fmla="*/ 231743 h 763619"/>
                      <a:gd name="connsiteX431" fmla="*/ 895280 w 957573"/>
                      <a:gd name="connsiteY431" fmla="*/ 223647 h 763619"/>
                      <a:gd name="connsiteX432" fmla="*/ 904233 w 957573"/>
                      <a:gd name="connsiteY432" fmla="*/ 217551 h 763619"/>
                      <a:gd name="connsiteX433" fmla="*/ 912044 w 957573"/>
                      <a:gd name="connsiteY433" fmla="*/ 210217 h 763619"/>
                      <a:gd name="connsiteX434" fmla="*/ 930522 w 957573"/>
                      <a:gd name="connsiteY434" fmla="*/ 174593 h 763619"/>
                      <a:gd name="connsiteX435" fmla="*/ 933190 w 957573"/>
                      <a:gd name="connsiteY435" fmla="*/ 137922 h 763619"/>
                      <a:gd name="connsiteX436" fmla="*/ 926332 w 957573"/>
                      <a:gd name="connsiteY436" fmla="*/ 105061 h 763619"/>
                      <a:gd name="connsiteX437" fmla="*/ 920236 w 957573"/>
                      <a:gd name="connsiteY437" fmla="*/ 90678 h 763619"/>
                      <a:gd name="connsiteX438" fmla="*/ 916521 w 957573"/>
                      <a:gd name="connsiteY438" fmla="*/ 84201 h 763619"/>
                      <a:gd name="connsiteX439" fmla="*/ 912806 w 957573"/>
                      <a:gd name="connsiteY439" fmla="*/ 78200 h 763619"/>
                      <a:gd name="connsiteX440" fmla="*/ 907186 w 957573"/>
                      <a:gd name="connsiteY440" fmla="*/ 66389 h 763619"/>
                      <a:gd name="connsiteX441" fmla="*/ 905281 w 957573"/>
                      <a:gd name="connsiteY441" fmla="*/ 60484 h 763619"/>
                      <a:gd name="connsiteX442" fmla="*/ 904615 w 957573"/>
                      <a:gd name="connsiteY442" fmla="*/ 57531 h 763619"/>
                      <a:gd name="connsiteX443" fmla="*/ 904043 w 957573"/>
                      <a:gd name="connsiteY443" fmla="*/ 54578 h 763619"/>
                      <a:gd name="connsiteX444" fmla="*/ 904995 w 957573"/>
                      <a:gd name="connsiteY444" fmla="*/ 33147 h 763619"/>
                      <a:gd name="connsiteX445" fmla="*/ 912139 w 957573"/>
                      <a:gd name="connsiteY445" fmla="*/ 17240 h 763619"/>
                      <a:gd name="connsiteX446" fmla="*/ 920331 w 957573"/>
                      <a:gd name="connsiteY446" fmla="*/ 7048 h 763619"/>
                      <a:gd name="connsiteX447" fmla="*/ 926427 w 957573"/>
                      <a:gd name="connsiteY447" fmla="*/ 1619 h 763619"/>
                      <a:gd name="connsiteX448" fmla="*/ 928713 w 957573"/>
                      <a:gd name="connsiteY448" fmla="*/ 0 h 763619"/>
                      <a:gd name="connsiteX449" fmla="*/ 926427 w 957573"/>
                      <a:gd name="connsiteY449" fmla="*/ 1524 h 763619"/>
                      <a:gd name="connsiteX450" fmla="*/ 920140 w 957573"/>
                      <a:gd name="connsiteY450" fmla="*/ 6667 h 763619"/>
                      <a:gd name="connsiteX451" fmla="*/ 911377 w 957573"/>
                      <a:gd name="connsiteY451" fmla="*/ 16573 h 763619"/>
                      <a:gd name="connsiteX452" fmla="*/ 903281 w 957573"/>
                      <a:gd name="connsiteY452" fmla="*/ 32575 h 763619"/>
                      <a:gd name="connsiteX453" fmla="*/ 901281 w 957573"/>
                      <a:gd name="connsiteY453" fmla="*/ 54959 h 763619"/>
                      <a:gd name="connsiteX454" fmla="*/ 901757 w 957573"/>
                      <a:gd name="connsiteY454" fmla="*/ 58007 h 763619"/>
                      <a:gd name="connsiteX455" fmla="*/ 902328 w 957573"/>
                      <a:gd name="connsiteY455" fmla="*/ 61150 h 763619"/>
                      <a:gd name="connsiteX456" fmla="*/ 904043 w 957573"/>
                      <a:gd name="connsiteY456" fmla="*/ 67437 h 763619"/>
                      <a:gd name="connsiteX457" fmla="*/ 909377 w 957573"/>
                      <a:gd name="connsiteY457" fmla="*/ 80200 h 763619"/>
                      <a:gd name="connsiteX458" fmla="*/ 912806 w 957573"/>
                      <a:gd name="connsiteY458" fmla="*/ 86392 h 763619"/>
                      <a:gd name="connsiteX459" fmla="*/ 916044 w 957573"/>
                      <a:gd name="connsiteY459" fmla="*/ 92773 h 763619"/>
                      <a:gd name="connsiteX460" fmla="*/ 921188 w 957573"/>
                      <a:gd name="connsiteY460" fmla="*/ 106680 h 763619"/>
                      <a:gd name="connsiteX461" fmla="*/ 926236 w 957573"/>
                      <a:gd name="connsiteY461" fmla="*/ 138208 h 763619"/>
                      <a:gd name="connsiteX462" fmla="*/ 922236 w 957573"/>
                      <a:gd name="connsiteY462" fmla="*/ 172307 h 763619"/>
                      <a:gd name="connsiteX463" fmla="*/ 904615 w 957573"/>
                      <a:gd name="connsiteY463" fmla="*/ 202978 h 763619"/>
                      <a:gd name="connsiteX464" fmla="*/ 872134 w 957573"/>
                      <a:gd name="connsiteY464" fmla="*/ 219742 h 763619"/>
                      <a:gd name="connsiteX465" fmla="*/ 832605 w 957573"/>
                      <a:gd name="connsiteY465" fmla="*/ 219742 h 763619"/>
                      <a:gd name="connsiteX466" fmla="*/ 792029 w 957573"/>
                      <a:gd name="connsiteY466" fmla="*/ 208788 h 763619"/>
                      <a:gd name="connsiteX467" fmla="*/ 771074 w 957573"/>
                      <a:gd name="connsiteY467" fmla="*/ 201168 h 763619"/>
                      <a:gd name="connsiteX468" fmla="*/ 760406 w 957573"/>
                      <a:gd name="connsiteY468" fmla="*/ 197358 h 763619"/>
                      <a:gd name="connsiteX469" fmla="*/ 749547 w 957573"/>
                      <a:gd name="connsiteY469" fmla="*/ 193929 h 763619"/>
                      <a:gd name="connsiteX470" fmla="*/ 658679 w 957573"/>
                      <a:gd name="connsiteY470" fmla="*/ 174212 h 763619"/>
                      <a:gd name="connsiteX471" fmla="*/ 646868 w 957573"/>
                      <a:gd name="connsiteY471" fmla="*/ 173260 h 763619"/>
                      <a:gd name="connsiteX472" fmla="*/ 640962 w 957573"/>
                      <a:gd name="connsiteY472" fmla="*/ 172879 h 763619"/>
                      <a:gd name="connsiteX473" fmla="*/ 635057 w 957573"/>
                      <a:gd name="connsiteY473" fmla="*/ 172879 h 763619"/>
                      <a:gd name="connsiteX474" fmla="*/ 623151 w 957573"/>
                      <a:gd name="connsiteY474" fmla="*/ 172688 h 763619"/>
                      <a:gd name="connsiteX475" fmla="*/ 617245 w 957573"/>
                      <a:gd name="connsiteY475" fmla="*/ 172879 h 763619"/>
                      <a:gd name="connsiteX476" fmla="*/ 611340 w 957573"/>
                      <a:gd name="connsiteY476" fmla="*/ 173164 h 763619"/>
                      <a:gd name="connsiteX477" fmla="*/ 590956 w 957573"/>
                      <a:gd name="connsiteY477" fmla="*/ 174879 h 763619"/>
                      <a:gd name="connsiteX478" fmla="*/ 587908 w 957573"/>
                      <a:gd name="connsiteY478" fmla="*/ 175260 h 763619"/>
                      <a:gd name="connsiteX479" fmla="*/ 582098 w 957573"/>
                      <a:gd name="connsiteY479" fmla="*/ 175927 h 763619"/>
                      <a:gd name="connsiteX480" fmla="*/ 576288 w 957573"/>
                      <a:gd name="connsiteY480" fmla="*/ 176784 h 763619"/>
                      <a:gd name="connsiteX481" fmla="*/ 564762 w 957573"/>
                      <a:gd name="connsiteY481" fmla="*/ 178689 h 763619"/>
                      <a:gd name="connsiteX482" fmla="*/ 477799 w 957573"/>
                      <a:gd name="connsiteY482" fmla="*/ 200120 h 763619"/>
                      <a:gd name="connsiteX483" fmla="*/ 437318 w 957573"/>
                      <a:gd name="connsiteY483" fmla="*/ 211646 h 763619"/>
                      <a:gd name="connsiteX484" fmla="*/ 427412 w 957573"/>
                      <a:gd name="connsiteY484" fmla="*/ 214408 h 763619"/>
                      <a:gd name="connsiteX485" fmla="*/ 418077 w 957573"/>
                      <a:gd name="connsiteY485" fmla="*/ 216789 h 763619"/>
                      <a:gd name="connsiteX486" fmla="*/ 406838 w 957573"/>
                      <a:gd name="connsiteY486" fmla="*/ 219361 h 763619"/>
                      <a:gd name="connsiteX487" fmla="*/ 399599 w 957573"/>
                      <a:gd name="connsiteY487" fmla="*/ 220789 h 763619"/>
                      <a:gd name="connsiteX488" fmla="*/ 390455 w 957573"/>
                      <a:gd name="connsiteY488" fmla="*/ 222409 h 763619"/>
                      <a:gd name="connsiteX489" fmla="*/ 381406 w 957573"/>
                      <a:gd name="connsiteY489" fmla="*/ 223647 h 763619"/>
                      <a:gd name="connsiteX490" fmla="*/ 372453 w 957573"/>
                      <a:gd name="connsiteY490" fmla="*/ 224695 h 763619"/>
                      <a:gd name="connsiteX491" fmla="*/ 363690 w 957573"/>
                      <a:gd name="connsiteY491" fmla="*/ 225457 h 763619"/>
                      <a:gd name="connsiteX492" fmla="*/ 329971 w 957573"/>
                      <a:gd name="connsiteY492" fmla="*/ 226219 h 763619"/>
                      <a:gd name="connsiteX493" fmla="*/ 314160 w 957573"/>
                      <a:gd name="connsiteY493" fmla="*/ 225361 h 763619"/>
                      <a:gd name="connsiteX494" fmla="*/ 299110 w 957573"/>
                      <a:gd name="connsiteY494" fmla="*/ 223838 h 763619"/>
                      <a:gd name="connsiteX495" fmla="*/ 271583 w 957573"/>
                      <a:gd name="connsiteY495" fmla="*/ 219265 h 763619"/>
                      <a:gd name="connsiteX496" fmla="*/ 247770 w 957573"/>
                      <a:gd name="connsiteY496" fmla="*/ 213360 h 763619"/>
                      <a:gd name="connsiteX497" fmla="*/ 227958 w 957573"/>
                      <a:gd name="connsiteY497" fmla="*/ 207073 h 763619"/>
                      <a:gd name="connsiteX498" fmla="*/ 227196 w 957573"/>
                      <a:gd name="connsiteY498" fmla="*/ 206788 h 763619"/>
                      <a:gd name="connsiteX499" fmla="*/ 224529 w 957573"/>
                      <a:gd name="connsiteY499" fmla="*/ 204406 h 763619"/>
                      <a:gd name="connsiteX500" fmla="*/ 171190 w 957573"/>
                      <a:gd name="connsiteY500" fmla="*/ 161354 h 763619"/>
                      <a:gd name="connsiteX501" fmla="*/ 91941 w 957573"/>
                      <a:gd name="connsiteY501" fmla="*/ 181165 h 763619"/>
                      <a:gd name="connsiteX502" fmla="*/ 88131 w 957573"/>
                      <a:gd name="connsiteY502" fmla="*/ 182213 h 763619"/>
                      <a:gd name="connsiteX503" fmla="*/ 39078 w 957573"/>
                      <a:gd name="connsiteY503" fmla="*/ 168783 h 763619"/>
                      <a:gd name="connsiteX504" fmla="*/ 1073 w 957573"/>
                      <a:gd name="connsiteY504" fmla="*/ 190500 h 763619"/>
                      <a:gd name="connsiteX505" fmla="*/ 1073 w 957573"/>
                      <a:gd name="connsiteY505" fmla="*/ 190500 h 763619"/>
                      <a:gd name="connsiteX506" fmla="*/ 22218 w 957573"/>
                      <a:gd name="connsiteY506" fmla="*/ 227838 h 763619"/>
                      <a:gd name="connsiteX507" fmla="*/ 66891 w 957573"/>
                      <a:gd name="connsiteY507" fmla="*/ 240030 h 763619"/>
                      <a:gd name="connsiteX508" fmla="*/ 70129 w 957573"/>
                      <a:gd name="connsiteY508" fmla="*/ 243745 h 763619"/>
                      <a:gd name="connsiteX509" fmla="*/ 130518 w 957573"/>
                      <a:gd name="connsiteY509" fmla="*/ 310039 h 763619"/>
                      <a:gd name="connsiteX510" fmla="*/ 166903 w 957573"/>
                      <a:gd name="connsiteY510" fmla="*/ 311944 h 763619"/>
                      <a:gd name="connsiteX511" fmla="*/ 171380 w 957573"/>
                      <a:gd name="connsiteY511" fmla="*/ 313658 h 763619"/>
                      <a:gd name="connsiteX512" fmla="*/ 180048 w 957573"/>
                      <a:gd name="connsiteY512" fmla="*/ 327088 h 763619"/>
                      <a:gd name="connsiteX513" fmla="*/ 198526 w 957573"/>
                      <a:gd name="connsiteY513" fmla="*/ 378809 h 763619"/>
                      <a:gd name="connsiteX514" fmla="*/ 200907 w 957573"/>
                      <a:gd name="connsiteY514" fmla="*/ 405479 h 763619"/>
                      <a:gd name="connsiteX515" fmla="*/ 246342 w 957573"/>
                      <a:gd name="connsiteY515" fmla="*/ 467201 h 763619"/>
                      <a:gd name="connsiteX516" fmla="*/ 246342 w 957573"/>
                      <a:gd name="connsiteY516" fmla="*/ 467201 h 763619"/>
                      <a:gd name="connsiteX517" fmla="*/ 616674 w 957573"/>
                      <a:gd name="connsiteY517" fmla="*/ 197167 h 763619"/>
                      <a:gd name="connsiteX518" fmla="*/ 632390 w 957573"/>
                      <a:gd name="connsiteY518" fmla="*/ 198787 h 763619"/>
                      <a:gd name="connsiteX519" fmla="*/ 694112 w 957573"/>
                      <a:gd name="connsiteY519" fmla="*/ 209836 h 763619"/>
                      <a:gd name="connsiteX520" fmla="*/ 734403 w 957573"/>
                      <a:gd name="connsiteY520" fmla="*/ 221266 h 763619"/>
                      <a:gd name="connsiteX521" fmla="*/ 777551 w 957573"/>
                      <a:gd name="connsiteY521" fmla="*/ 238792 h 763619"/>
                      <a:gd name="connsiteX522" fmla="*/ 819747 w 957573"/>
                      <a:gd name="connsiteY522" fmla="*/ 264700 h 763619"/>
                      <a:gd name="connsiteX523" fmla="*/ 834606 w 957573"/>
                      <a:gd name="connsiteY523" fmla="*/ 277559 h 763619"/>
                      <a:gd name="connsiteX524" fmla="*/ 826414 w 957573"/>
                      <a:gd name="connsiteY524" fmla="*/ 276320 h 763619"/>
                      <a:gd name="connsiteX525" fmla="*/ 779742 w 957573"/>
                      <a:gd name="connsiteY525" fmla="*/ 262223 h 763619"/>
                      <a:gd name="connsiteX526" fmla="*/ 733260 w 957573"/>
                      <a:gd name="connsiteY526" fmla="*/ 241649 h 763619"/>
                      <a:gd name="connsiteX527" fmla="*/ 686587 w 957573"/>
                      <a:gd name="connsiteY527" fmla="*/ 220218 h 763619"/>
                      <a:gd name="connsiteX528" fmla="*/ 662965 w 957573"/>
                      <a:gd name="connsiteY528" fmla="*/ 210693 h 763619"/>
                      <a:gd name="connsiteX529" fmla="*/ 651059 w 957573"/>
                      <a:gd name="connsiteY529" fmla="*/ 206502 h 763619"/>
                      <a:gd name="connsiteX530" fmla="*/ 639153 w 957573"/>
                      <a:gd name="connsiteY530" fmla="*/ 202883 h 763619"/>
                      <a:gd name="connsiteX531" fmla="*/ 615721 w 957573"/>
                      <a:gd name="connsiteY531" fmla="*/ 197263 h 763619"/>
                      <a:gd name="connsiteX532" fmla="*/ 616769 w 957573"/>
                      <a:gd name="connsiteY532" fmla="*/ 197263 h 763619"/>
                      <a:gd name="connsiteX533" fmla="*/ 836415 w 957573"/>
                      <a:gd name="connsiteY533" fmla="*/ 287274 h 763619"/>
                      <a:gd name="connsiteX534" fmla="*/ 800125 w 957573"/>
                      <a:gd name="connsiteY534" fmla="*/ 286417 h 763619"/>
                      <a:gd name="connsiteX535" fmla="*/ 760215 w 957573"/>
                      <a:gd name="connsiteY535" fmla="*/ 278511 h 763619"/>
                      <a:gd name="connsiteX536" fmla="*/ 675919 w 957573"/>
                      <a:gd name="connsiteY536" fmla="*/ 250603 h 763619"/>
                      <a:gd name="connsiteX537" fmla="*/ 633057 w 957573"/>
                      <a:gd name="connsiteY537" fmla="*/ 235267 h 763619"/>
                      <a:gd name="connsiteX538" fmla="*/ 611340 w 957573"/>
                      <a:gd name="connsiteY538" fmla="*/ 228886 h 763619"/>
                      <a:gd name="connsiteX539" fmla="*/ 600481 w 957573"/>
                      <a:gd name="connsiteY539" fmla="*/ 226314 h 763619"/>
                      <a:gd name="connsiteX540" fmla="*/ 589718 w 957573"/>
                      <a:gd name="connsiteY540" fmla="*/ 224218 h 763619"/>
                      <a:gd name="connsiteX541" fmla="*/ 584384 w 957573"/>
                      <a:gd name="connsiteY541" fmla="*/ 223171 h 763619"/>
                      <a:gd name="connsiteX542" fmla="*/ 579050 w 957573"/>
                      <a:gd name="connsiteY542" fmla="*/ 222409 h 763619"/>
                      <a:gd name="connsiteX543" fmla="*/ 568572 w 957573"/>
                      <a:gd name="connsiteY543" fmla="*/ 220885 h 763619"/>
                      <a:gd name="connsiteX544" fmla="*/ 558286 w 957573"/>
                      <a:gd name="connsiteY544" fmla="*/ 219742 h 763619"/>
                      <a:gd name="connsiteX545" fmla="*/ 553237 w 957573"/>
                      <a:gd name="connsiteY545" fmla="*/ 219170 h 763619"/>
                      <a:gd name="connsiteX546" fmla="*/ 548284 w 957573"/>
                      <a:gd name="connsiteY546" fmla="*/ 218789 h 763619"/>
                      <a:gd name="connsiteX547" fmla="*/ 538474 w 957573"/>
                      <a:gd name="connsiteY547" fmla="*/ 218027 h 763619"/>
                      <a:gd name="connsiteX548" fmla="*/ 529044 w 957573"/>
                      <a:gd name="connsiteY548" fmla="*/ 217456 h 763619"/>
                      <a:gd name="connsiteX549" fmla="*/ 523424 w 957573"/>
                      <a:gd name="connsiteY549" fmla="*/ 217170 h 763619"/>
                      <a:gd name="connsiteX550" fmla="*/ 548284 w 957573"/>
                      <a:gd name="connsiteY550" fmla="*/ 209836 h 763619"/>
                      <a:gd name="connsiteX551" fmla="*/ 550761 w 957573"/>
                      <a:gd name="connsiteY551" fmla="*/ 209645 h 763619"/>
                      <a:gd name="connsiteX552" fmla="*/ 590956 w 957573"/>
                      <a:gd name="connsiteY552" fmla="*/ 209836 h 763619"/>
                      <a:gd name="connsiteX553" fmla="*/ 635438 w 957573"/>
                      <a:gd name="connsiteY553" fmla="*/ 216979 h 763619"/>
                      <a:gd name="connsiteX554" fmla="*/ 646868 w 957573"/>
                      <a:gd name="connsiteY554" fmla="*/ 220027 h 763619"/>
                      <a:gd name="connsiteX555" fmla="*/ 658393 w 957573"/>
                      <a:gd name="connsiteY555" fmla="*/ 223552 h 763619"/>
                      <a:gd name="connsiteX556" fmla="*/ 681634 w 957573"/>
                      <a:gd name="connsiteY556" fmla="*/ 231934 h 763619"/>
                      <a:gd name="connsiteX557" fmla="*/ 728688 w 957573"/>
                      <a:gd name="connsiteY557" fmla="*/ 251365 h 763619"/>
                      <a:gd name="connsiteX558" fmla="*/ 776503 w 957573"/>
                      <a:gd name="connsiteY558" fmla="*/ 270319 h 763619"/>
                      <a:gd name="connsiteX559" fmla="*/ 825081 w 957573"/>
                      <a:gd name="connsiteY559" fmla="*/ 282988 h 763619"/>
                      <a:gd name="connsiteX560" fmla="*/ 841083 w 957573"/>
                      <a:gd name="connsiteY560" fmla="*/ 284417 h 763619"/>
                      <a:gd name="connsiteX561" fmla="*/ 842892 w 957573"/>
                      <a:gd name="connsiteY561" fmla="*/ 286321 h 763619"/>
                      <a:gd name="connsiteX562" fmla="*/ 836320 w 957573"/>
                      <a:gd name="connsiteY562" fmla="*/ 287179 h 763619"/>
                      <a:gd name="connsiteX563" fmla="*/ 852989 w 957573"/>
                      <a:gd name="connsiteY563" fmla="*/ 284417 h 763619"/>
                      <a:gd name="connsiteX564" fmla="*/ 852989 w 957573"/>
                      <a:gd name="connsiteY564" fmla="*/ 284417 h 763619"/>
                      <a:gd name="connsiteX565" fmla="*/ 853370 w 957573"/>
                      <a:gd name="connsiteY565" fmla="*/ 284417 h 763619"/>
                      <a:gd name="connsiteX566" fmla="*/ 853084 w 957573"/>
                      <a:gd name="connsiteY566" fmla="*/ 284417 h 763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  <a:cxn ang="0">
                        <a:pos x="connsiteX512" y="connsiteY512"/>
                      </a:cxn>
                      <a:cxn ang="0">
                        <a:pos x="connsiteX513" y="connsiteY513"/>
                      </a:cxn>
                      <a:cxn ang="0">
                        <a:pos x="connsiteX514" y="connsiteY514"/>
                      </a:cxn>
                      <a:cxn ang="0">
                        <a:pos x="connsiteX515" y="connsiteY515"/>
                      </a:cxn>
                      <a:cxn ang="0">
                        <a:pos x="connsiteX516" y="connsiteY516"/>
                      </a:cxn>
                      <a:cxn ang="0">
                        <a:pos x="connsiteX517" y="connsiteY517"/>
                      </a:cxn>
                      <a:cxn ang="0">
                        <a:pos x="connsiteX518" y="connsiteY518"/>
                      </a:cxn>
                      <a:cxn ang="0">
                        <a:pos x="connsiteX519" y="connsiteY519"/>
                      </a:cxn>
                      <a:cxn ang="0">
                        <a:pos x="connsiteX520" y="connsiteY520"/>
                      </a:cxn>
                      <a:cxn ang="0">
                        <a:pos x="connsiteX521" y="connsiteY521"/>
                      </a:cxn>
                      <a:cxn ang="0">
                        <a:pos x="connsiteX522" y="connsiteY522"/>
                      </a:cxn>
                      <a:cxn ang="0">
                        <a:pos x="connsiteX523" y="connsiteY523"/>
                      </a:cxn>
                      <a:cxn ang="0">
                        <a:pos x="connsiteX524" y="connsiteY524"/>
                      </a:cxn>
                      <a:cxn ang="0">
                        <a:pos x="connsiteX525" y="connsiteY525"/>
                      </a:cxn>
                      <a:cxn ang="0">
                        <a:pos x="connsiteX526" y="connsiteY526"/>
                      </a:cxn>
                      <a:cxn ang="0">
                        <a:pos x="connsiteX527" y="connsiteY527"/>
                      </a:cxn>
                      <a:cxn ang="0">
                        <a:pos x="connsiteX528" y="connsiteY528"/>
                      </a:cxn>
                      <a:cxn ang="0">
                        <a:pos x="connsiteX529" y="connsiteY529"/>
                      </a:cxn>
                      <a:cxn ang="0">
                        <a:pos x="connsiteX530" y="connsiteY530"/>
                      </a:cxn>
                      <a:cxn ang="0">
                        <a:pos x="connsiteX531" y="connsiteY531"/>
                      </a:cxn>
                      <a:cxn ang="0">
                        <a:pos x="connsiteX532" y="connsiteY532"/>
                      </a:cxn>
                      <a:cxn ang="0">
                        <a:pos x="connsiteX533" y="connsiteY533"/>
                      </a:cxn>
                      <a:cxn ang="0">
                        <a:pos x="connsiteX534" y="connsiteY534"/>
                      </a:cxn>
                      <a:cxn ang="0">
                        <a:pos x="connsiteX535" y="connsiteY535"/>
                      </a:cxn>
                      <a:cxn ang="0">
                        <a:pos x="connsiteX536" y="connsiteY536"/>
                      </a:cxn>
                      <a:cxn ang="0">
                        <a:pos x="connsiteX537" y="connsiteY537"/>
                      </a:cxn>
                      <a:cxn ang="0">
                        <a:pos x="connsiteX538" y="connsiteY538"/>
                      </a:cxn>
                      <a:cxn ang="0">
                        <a:pos x="connsiteX539" y="connsiteY539"/>
                      </a:cxn>
                      <a:cxn ang="0">
                        <a:pos x="connsiteX540" y="connsiteY540"/>
                      </a:cxn>
                      <a:cxn ang="0">
                        <a:pos x="connsiteX541" y="connsiteY541"/>
                      </a:cxn>
                      <a:cxn ang="0">
                        <a:pos x="connsiteX542" y="connsiteY542"/>
                      </a:cxn>
                      <a:cxn ang="0">
                        <a:pos x="connsiteX543" y="connsiteY543"/>
                      </a:cxn>
                      <a:cxn ang="0">
                        <a:pos x="connsiteX544" y="connsiteY544"/>
                      </a:cxn>
                      <a:cxn ang="0">
                        <a:pos x="connsiteX545" y="connsiteY545"/>
                      </a:cxn>
                      <a:cxn ang="0">
                        <a:pos x="connsiteX546" y="connsiteY546"/>
                      </a:cxn>
                      <a:cxn ang="0">
                        <a:pos x="connsiteX547" y="connsiteY547"/>
                      </a:cxn>
                      <a:cxn ang="0">
                        <a:pos x="connsiteX548" y="connsiteY548"/>
                      </a:cxn>
                      <a:cxn ang="0">
                        <a:pos x="connsiteX549" y="connsiteY549"/>
                      </a:cxn>
                      <a:cxn ang="0">
                        <a:pos x="connsiteX550" y="connsiteY550"/>
                      </a:cxn>
                      <a:cxn ang="0">
                        <a:pos x="connsiteX551" y="connsiteY551"/>
                      </a:cxn>
                      <a:cxn ang="0">
                        <a:pos x="connsiteX552" y="connsiteY552"/>
                      </a:cxn>
                      <a:cxn ang="0">
                        <a:pos x="connsiteX553" y="connsiteY553"/>
                      </a:cxn>
                      <a:cxn ang="0">
                        <a:pos x="connsiteX554" y="connsiteY554"/>
                      </a:cxn>
                      <a:cxn ang="0">
                        <a:pos x="connsiteX555" y="connsiteY555"/>
                      </a:cxn>
                      <a:cxn ang="0">
                        <a:pos x="connsiteX556" y="connsiteY556"/>
                      </a:cxn>
                      <a:cxn ang="0">
                        <a:pos x="connsiteX557" y="connsiteY557"/>
                      </a:cxn>
                      <a:cxn ang="0">
                        <a:pos x="connsiteX558" y="connsiteY558"/>
                      </a:cxn>
                      <a:cxn ang="0">
                        <a:pos x="connsiteX559" y="connsiteY559"/>
                      </a:cxn>
                      <a:cxn ang="0">
                        <a:pos x="connsiteX560" y="connsiteY560"/>
                      </a:cxn>
                      <a:cxn ang="0">
                        <a:pos x="connsiteX561" y="connsiteY561"/>
                      </a:cxn>
                      <a:cxn ang="0">
                        <a:pos x="connsiteX562" y="connsiteY562"/>
                      </a:cxn>
                      <a:cxn ang="0">
                        <a:pos x="connsiteX563" y="connsiteY563"/>
                      </a:cxn>
                      <a:cxn ang="0">
                        <a:pos x="connsiteX564" y="connsiteY564"/>
                      </a:cxn>
                      <a:cxn ang="0">
                        <a:pos x="connsiteX565" y="connsiteY565"/>
                      </a:cxn>
                      <a:cxn ang="0">
                        <a:pos x="connsiteX566" y="connsiteY566"/>
                      </a:cxn>
                    </a:cxnLst>
                    <a:rect l="l" t="t" r="r" b="b"/>
                    <a:pathLst>
                      <a:path w="957573" h="763619">
                        <a:moveTo>
                          <a:pt x="246342" y="467201"/>
                        </a:moveTo>
                        <a:cubicBezTo>
                          <a:pt x="245580" y="463010"/>
                          <a:pt x="244532" y="458248"/>
                          <a:pt x="243294" y="453676"/>
                        </a:cubicBezTo>
                        <a:cubicBezTo>
                          <a:pt x="240055" y="441198"/>
                          <a:pt x="239293" y="428244"/>
                          <a:pt x="240150" y="415290"/>
                        </a:cubicBezTo>
                        <a:cubicBezTo>
                          <a:pt x="240150" y="415290"/>
                          <a:pt x="240150" y="415195"/>
                          <a:pt x="240150" y="415100"/>
                        </a:cubicBezTo>
                        <a:cubicBezTo>
                          <a:pt x="240817" y="404431"/>
                          <a:pt x="240722" y="393954"/>
                          <a:pt x="239960" y="383953"/>
                        </a:cubicBezTo>
                        <a:cubicBezTo>
                          <a:pt x="242627" y="385286"/>
                          <a:pt x="245389" y="386905"/>
                          <a:pt x="248247" y="388715"/>
                        </a:cubicBezTo>
                        <a:cubicBezTo>
                          <a:pt x="251390" y="390715"/>
                          <a:pt x="254724" y="393097"/>
                          <a:pt x="257962" y="395668"/>
                        </a:cubicBezTo>
                        <a:cubicBezTo>
                          <a:pt x="261201" y="398335"/>
                          <a:pt x="264439" y="401288"/>
                          <a:pt x="267487" y="404717"/>
                        </a:cubicBezTo>
                        <a:cubicBezTo>
                          <a:pt x="270535" y="408146"/>
                          <a:pt x="273488" y="411861"/>
                          <a:pt x="276155" y="415957"/>
                        </a:cubicBezTo>
                        <a:cubicBezTo>
                          <a:pt x="278727" y="420148"/>
                          <a:pt x="281203" y="424625"/>
                          <a:pt x="283108" y="429577"/>
                        </a:cubicBezTo>
                        <a:cubicBezTo>
                          <a:pt x="285013" y="434530"/>
                          <a:pt x="286632" y="439674"/>
                          <a:pt x="287680" y="445294"/>
                        </a:cubicBezTo>
                        <a:cubicBezTo>
                          <a:pt x="288347" y="448056"/>
                          <a:pt x="288537" y="450913"/>
                          <a:pt x="289014" y="453866"/>
                        </a:cubicBezTo>
                        <a:cubicBezTo>
                          <a:pt x="289109" y="455295"/>
                          <a:pt x="289204" y="456819"/>
                          <a:pt x="289299" y="458248"/>
                        </a:cubicBezTo>
                        <a:lnTo>
                          <a:pt x="289490" y="460438"/>
                        </a:lnTo>
                        <a:lnTo>
                          <a:pt x="289490" y="460724"/>
                        </a:lnTo>
                        <a:cubicBezTo>
                          <a:pt x="289490" y="460724"/>
                          <a:pt x="289490" y="460819"/>
                          <a:pt x="289490" y="460819"/>
                        </a:cubicBezTo>
                        <a:cubicBezTo>
                          <a:pt x="289490" y="460819"/>
                          <a:pt x="289490" y="460534"/>
                          <a:pt x="289490" y="460819"/>
                        </a:cubicBezTo>
                        <a:lnTo>
                          <a:pt x="289490" y="461391"/>
                        </a:lnTo>
                        <a:cubicBezTo>
                          <a:pt x="289490" y="461391"/>
                          <a:pt x="289490" y="462629"/>
                          <a:pt x="289490" y="462629"/>
                        </a:cubicBezTo>
                        <a:cubicBezTo>
                          <a:pt x="289490" y="464248"/>
                          <a:pt x="289490" y="465963"/>
                          <a:pt x="289490" y="467582"/>
                        </a:cubicBezTo>
                        <a:cubicBezTo>
                          <a:pt x="289490" y="469297"/>
                          <a:pt x="289490" y="470725"/>
                          <a:pt x="289490" y="472345"/>
                        </a:cubicBezTo>
                        <a:cubicBezTo>
                          <a:pt x="289490" y="473964"/>
                          <a:pt x="289490" y="475488"/>
                          <a:pt x="289490" y="477107"/>
                        </a:cubicBezTo>
                        <a:cubicBezTo>
                          <a:pt x="289490" y="478726"/>
                          <a:pt x="289395" y="480441"/>
                          <a:pt x="289299" y="482060"/>
                        </a:cubicBezTo>
                        <a:cubicBezTo>
                          <a:pt x="289014" y="488633"/>
                          <a:pt x="288633" y="495395"/>
                          <a:pt x="288156" y="502253"/>
                        </a:cubicBezTo>
                        <a:cubicBezTo>
                          <a:pt x="287204" y="515969"/>
                          <a:pt x="286061" y="529971"/>
                          <a:pt x="285299" y="544068"/>
                        </a:cubicBezTo>
                        <a:cubicBezTo>
                          <a:pt x="284442" y="558165"/>
                          <a:pt x="283965" y="572452"/>
                          <a:pt x="284346" y="586454"/>
                        </a:cubicBezTo>
                        <a:cubicBezTo>
                          <a:pt x="284632" y="600456"/>
                          <a:pt x="285775" y="614363"/>
                          <a:pt x="288252" y="627697"/>
                        </a:cubicBezTo>
                        <a:cubicBezTo>
                          <a:pt x="290633" y="640937"/>
                          <a:pt x="294443" y="653605"/>
                          <a:pt x="299682" y="664845"/>
                        </a:cubicBezTo>
                        <a:cubicBezTo>
                          <a:pt x="304920" y="676084"/>
                          <a:pt x="311683" y="685895"/>
                          <a:pt x="319017" y="693706"/>
                        </a:cubicBezTo>
                        <a:cubicBezTo>
                          <a:pt x="322542" y="697801"/>
                          <a:pt x="326637" y="701040"/>
                          <a:pt x="330257" y="704279"/>
                        </a:cubicBezTo>
                        <a:cubicBezTo>
                          <a:pt x="332257" y="705707"/>
                          <a:pt x="334162" y="707136"/>
                          <a:pt x="335972" y="708469"/>
                        </a:cubicBezTo>
                        <a:cubicBezTo>
                          <a:pt x="336924" y="709136"/>
                          <a:pt x="337782" y="709898"/>
                          <a:pt x="338734" y="710470"/>
                        </a:cubicBezTo>
                        <a:cubicBezTo>
                          <a:pt x="339687" y="711041"/>
                          <a:pt x="340639" y="711613"/>
                          <a:pt x="341592" y="712184"/>
                        </a:cubicBezTo>
                        <a:cubicBezTo>
                          <a:pt x="343401" y="713327"/>
                          <a:pt x="345211" y="714375"/>
                          <a:pt x="346926" y="715423"/>
                        </a:cubicBezTo>
                        <a:cubicBezTo>
                          <a:pt x="348736" y="716375"/>
                          <a:pt x="350450" y="717137"/>
                          <a:pt x="352165" y="717994"/>
                        </a:cubicBezTo>
                        <a:cubicBezTo>
                          <a:pt x="353879" y="718852"/>
                          <a:pt x="355403" y="719614"/>
                          <a:pt x="357022" y="720376"/>
                        </a:cubicBezTo>
                        <a:cubicBezTo>
                          <a:pt x="358641" y="721043"/>
                          <a:pt x="360165" y="721614"/>
                          <a:pt x="361594" y="722185"/>
                        </a:cubicBezTo>
                        <a:cubicBezTo>
                          <a:pt x="363023" y="722757"/>
                          <a:pt x="364356" y="723233"/>
                          <a:pt x="365690" y="723805"/>
                        </a:cubicBezTo>
                        <a:cubicBezTo>
                          <a:pt x="366928" y="724281"/>
                          <a:pt x="368166" y="724757"/>
                          <a:pt x="369309" y="725138"/>
                        </a:cubicBezTo>
                        <a:cubicBezTo>
                          <a:pt x="371595" y="725805"/>
                          <a:pt x="373500" y="726376"/>
                          <a:pt x="375120" y="726853"/>
                        </a:cubicBezTo>
                        <a:cubicBezTo>
                          <a:pt x="378263" y="727805"/>
                          <a:pt x="379977" y="728281"/>
                          <a:pt x="379977" y="728281"/>
                        </a:cubicBezTo>
                        <a:cubicBezTo>
                          <a:pt x="379977" y="728281"/>
                          <a:pt x="378358" y="727710"/>
                          <a:pt x="375215" y="726472"/>
                        </a:cubicBezTo>
                        <a:cubicBezTo>
                          <a:pt x="373691" y="725900"/>
                          <a:pt x="371786" y="725138"/>
                          <a:pt x="369595" y="724376"/>
                        </a:cubicBezTo>
                        <a:cubicBezTo>
                          <a:pt x="368452" y="723995"/>
                          <a:pt x="367309" y="723424"/>
                          <a:pt x="366071" y="722852"/>
                        </a:cubicBezTo>
                        <a:cubicBezTo>
                          <a:pt x="364833" y="722281"/>
                          <a:pt x="363499" y="721709"/>
                          <a:pt x="362166" y="721043"/>
                        </a:cubicBezTo>
                        <a:cubicBezTo>
                          <a:pt x="360832" y="720376"/>
                          <a:pt x="359308" y="719709"/>
                          <a:pt x="357784" y="718947"/>
                        </a:cubicBezTo>
                        <a:cubicBezTo>
                          <a:pt x="356355" y="718090"/>
                          <a:pt x="354831" y="717233"/>
                          <a:pt x="353212" y="716280"/>
                        </a:cubicBezTo>
                        <a:cubicBezTo>
                          <a:pt x="351593" y="715327"/>
                          <a:pt x="349974" y="714470"/>
                          <a:pt x="348259" y="713422"/>
                        </a:cubicBezTo>
                        <a:cubicBezTo>
                          <a:pt x="346640" y="712280"/>
                          <a:pt x="344925" y="711136"/>
                          <a:pt x="343211" y="709898"/>
                        </a:cubicBezTo>
                        <a:cubicBezTo>
                          <a:pt x="342354" y="709327"/>
                          <a:pt x="341496" y="708660"/>
                          <a:pt x="340544" y="708088"/>
                        </a:cubicBezTo>
                        <a:cubicBezTo>
                          <a:pt x="339687" y="707517"/>
                          <a:pt x="338829" y="706660"/>
                          <a:pt x="337972" y="705993"/>
                        </a:cubicBezTo>
                        <a:cubicBezTo>
                          <a:pt x="336258" y="704564"/>
                          <a:pt x="334543" y="703040"/>
                          <a:pt x="332733" y="701516"/>
                        </a:cubicBezTo>
                        <a:cubicBezTo>
                          <a:pt x="329400" y="698183"/>
                          <a:pt x="325780" y="694849"/>
                          <a:pt x="322637" y="690658"/>
                        </a:cubicBezTo>
                        <a:cubicBezTo>
                          <a:pt x="316160" y="682657"/>
                          <a:pt x="310445" y="673036"/>
                          <a:pt x="306254" y="662178"/>
                        </a:cubicBezTo>
                        <a:cubicBezTo>
                          <a:pt x="302063" y="651224"/>
                          <a:pt x="299301" y="639127"/>
                          <a:pt x="297872" y="626364"/>
                        </a:cubicBezTo>
                        <a:cubicBezTo>
                          <a:pt x="296443" y="613601"/>
                          <a:pt x="296253" y="600265"/>
                          <a:pt x="296919" y="586740"/>
                        </a:cubicBezTo>
                        <a:cubicBezTo>
                          <a:pt x="297586" y="573214"/>
                          <a:pt x="299015" y="559403"/>
                          <a:pt x="300729" y="545592"/>
                        </a:cubicBezTo>
                        <a:cubicBezTo>
                          <a:pt x="302444" y="531781"/>
                          <a:pt x="304540" y="517969"/>
                          <a:pt x="306444" y="504158"/>
                        </a:cubicBezTo>
                        <a:cubicBezTo>
                          <a:pt x="307397" y="497300"/>
                          <a:pt x="308254" y="490442"/>
                          <a:pt x="309016" y="483489"/>
                        </a:cubicBezTo>
                        <a:cubicBezTo>
                          <a:pt x="309207" y="481775"/>
                          <a:pt x="309397" y="480060"/>
                          <a:pt x="309588" y="478346"/>
                        </a:cubicBezTo>
                        <a:cubicBezTo>
                          <a:pt x="309778" y="476631"/>
                          <a:pt x="309873" y="474821"/>
                          <a:pt x="310064" y="473107"/>
                        </a:cubicBezTo>
                        <a:cubicBezTo>
                          <a:pt x="310159" y="471392"/>
                          <a:pt x="310350" y="469583"/>
                          <a:pt x="310445" y="467868"/>
                        </a:cubicBezTo>
                        <a:cubicBezTo>
                          <a:pt x="310445" y="466249"/>
                          <a:pt x="310636" y="464534"/>
                          <a:pt x="310731" y="462915"/>
                        </a:cubicBezTo>
                        <a:lnTo>
                          <a:pt x="310731" y="461677"/>
                        </a:lnTo>
                        <a:cubicBezTo>
                          <a:pt x="310731" y="461677"/>
                          <a:pt x="310826" y="461105"/>
                          <a:pt x="310826" y="461105"/>
                        </a:cubicBezTo>
                        <a:lnTo>
                          <a:pt x="310826" y="460248"/>
                        </a:lnTo>
                        <a:cubicBezTo>
                          <a:pt x="310826" y="460248"/>
                          <a:pt x="310826" y="457581"/>
                          <a:pt x="310826" y="457581"/>
                        </a:cubicBezTo>
                        <a:cubicBezTo>
                          <a:pt x="310826" y="455771"/>
                          <a:pt x="310826" y="454057"/>
                          <a:pt x="310826" y="452247"/>
                        </a:cubicBezTo>
                        <a:cubicBezTo>
                          <a:pt x="310636" y="449866"/>
                          <a:pt x="310540" y="447580"/>
                          <a:pt x="310350" y="445198"/>
                        </a:cubicBezTo>
                        <a:cubicBezTo>
                          <a:pt x="310350" y="444913"/>
                          <a:pt x="310350" y="444627"/>
                          <a:pt x="310350" y="444341"/>
                        </a:cubicBezTo>
                        <a:lnTo>
                          <a:pt x="310064" y="441769"/>
                        </a:lnTo>
                        <a:cubicBezTo>
                          <a:pt x="309302" y="434816"/>
                          <a:pt x="307683" y="428054"/>
                          <a:pt x="305682" y="421576"/>
                        </a:cubicBezTo>
                        <a:cubicBezTo>
                          <a:pt x="303682" y="415100"/>
                          <a:pt x="300920" y="409004"/>
                          <a:pt x="297967" y="403288"/>
                        </a:cubicBezTo>
                        <a:cubicBezTo>
                          <a:pt x="294919" y="397573"/>
                          <a:pt x="291395" y="392525"/>
                          <a:pt x="287680" y="387763"/>
                        </a:cubicBezTo>
                        <a:cubicBezTo>
                          <a:pt x="283965" y="383096"/>
                          <a:pt x="280060" y="379000"/>
                          <a:pt x="276155" y="375190"/>
                        </a:cubicBezTo>
                        <a:cubicBezTo>
                          <a:pt x="272154" y="371570"/>
                          <a:pt x="268249" y="368236"/>
                          <a:pt x="264439" y="365474"/>
                        </a:cubicBezTo>
                        <a:cubicBezTo>
                          <a:pt x="256724" y="359855"/>
                          <a:pt x="249485" y="355759"/>
                          <a:pt x="243389" y="352711"/>
                        </a:cubicBezTo>
                        <a:cubicBezTo>
                          <a:pt x="240055" y="351092"/>
                          <a:pt x="237007" y="349758"/>
                          <a:pt x="234340" y="348615"/>
                        </a:cubicBezTo>
                        <a:cubicBezTo>
                          <a:pt x="233197" y="344234"/>
                          <a:pt x="231959" y="339947"/>
                          <a:pt x="230625" y="335947"/>
                        </a:cubicBezTo>
                        <a:cubicBezTo>
                          <a:pt x="226911" y="324898"/>
                          <a:pt x="222529" y="314992"/>
                          <a:pt x="218052" y="306324"/>
                        </a:cubicBezTo>
                        <a:cubicBezTo>
                          <a:pt x="215862" y="302133"/>
                          <a:pt x="213576" y="298228"/>
                          <a:pt x="211290" y="294608"/>
                        </a:cubicBezTo>
                        <a:cubicBezTo>
                          <a:pt x="210147" y="292703"/>
                          <a:pt x="210432" y="290322"/>
                          <a:pt x="211956" y="288798"/>
                        </a:cubicBezTo>
                        <a:lnTo>
                          <a:pt x="211956" y="288798"/>
                        </a:lnTo>
                        <a:cubicBezTo>
                          <a:pt x="213099" y="287560"/>
                          <a:pt x="214814" y="287084"/>
                          <a:pt x="216433" y="287464"/>
                        </a:cubicBezTo>
                        <a:cubicBezTo>
                          <a:pt x="224148" y="289465"/>
                          <a:pt x="232721" y="291846"/>
                          <a:pt x="241960" y="294608"/>
                        </a:cubicBezTo>
                        <a:cubicBezTo>
                          <a:pt x="256057" y="298990"/>
                          <a:pt x="271678" y="304419"/>
                          <a:pt x="288252" y="311563"/>
                        </a:cubicBezTo>
                        <a:cubicBezTo>
                          <a:pt x="304730" y="318706"/>
                          <a:pt x="322161" y="327374"/>
                          <a:pt x="338925" y="338614"/>
                        </a:cubicBezTo>
                        <a:cubicBezTo>
                          <a:pt x="353307" y="348234"/>
                          <a:pt x="367214" y="359759"/>
                          <a:pt x="378644" y="373761"/>
                        </a:cubicBezTo>
                        <a:lnTo>
                          <a:pt x="379215" y="374713"/>
                        </a:lnTo>
                        <a:cubicBezTo>
                          <a:pt x="380835" y="378523"/>
                          <a:pt x="382835" y="383286"/>
                          <a:pt x="384264" y="389096"/>
                        </a:cubicBezTo>
                        <a:cubicBezTo>
                          <a:pt x="384645" y="390525"/>
                          <a:pt x="385026" y="392049"/>
                          <a:pt x="385407" y="393573"/>
                        </a:cubicBezTo>
                        <a:cubicBezTo>
                          <a:pt x="385692" y="395097"/>
                          <a:pt x="385978" y="396716"/>
                          <a:pt x="386264" y="398431"/>
                        </a:cubicBezTo>
                        <a:cubicBezTo>
                          <a:pt x="386454" y="399288"/>
                          <a:pt x="386550" y="400145"/>
                          <a:pt x="386740" y="401002"/>
                        </a:cubicBezTo>
                        <a:cubicBezTo>
                          <a:pt x="386836" y="401860"/>
                          <a:pt x="386931" y="402717"/>
                          <a:pt x="387026" y="403669"/>
                        </a:cubicBezTo>
                        <a:cubicBezTo>
                          <a:pt x="387216" y="405479"/>
                          <a:pt x="387407" y="407289"/>
                          <a:pt x="387597" y="409099"/>
                        </a:cubicBezTo>
                        <a:cubicBezTo>
                          <a:pt x="387693" y="410051"/>
                          <a:pt x="387788" y="411004"/>
                          <a:pt x="387788" y="411956"/>
                        </a:cubicBezTo>
                        <a:cubicBezTo>
                          <a:pt x="387788" y="412909"/>
                          <a:pt x="387788" y="413861"/>
                          <a:pt x="387788" y="414909"/>
                        </a:cubicBezTo>
                        <a:cubicBezTo>
                          <a:pt x="387788" y="416909"/>
                          <a:pt x="387978" y="418909"/>
                          <a:pt x="387883" y="420910"/>
                        </a:cubicBezTo>
                        <a:cubicBezTo>
                          <a:pt x="387788" y="423005"/>
                          <a:pt x="387693" y="425005"/>
                          <a:pt x="387597" y="427196"/>
                        </a:cubicBezTo>
                        <a:cubicBezTo>
                          <a:pt x="387502" y="429292"/>
                          <a:pt x="387407" y="431483"/>
                          <a:pt x="387121" y="433673"/>
                        </a:cubicBezTo>
                        <a:cubicBezTo>
                          <a:pt x="386836" y="435864"/>
                          <a:pt x="386550" y="438055"/>
                          <a:pt x="386264" y="440341"/>
                        </a:cubicBezTo>
                        <a:cubicBezTo>
                          <a:pt x="386073" y="441484"/>
                          <a:pt x="385978" y="442627"/>
                          <a:pt x="385788" y="443770"/>
                        </a:cubicBezTo>
                        <a:cubicBezTo>
                          <a:pt x="385502" y="444913"/>
                          <a:pt x="385311" y="446056"/>
                          <a:pt x="385026" y="447199"/>
                        </a:cubicBezTo>
                        <a:cubicBezTo>
                          <a:pt x="383978" y="451771"/>
                          <a:pt x="383216" y="456533"/>
                          <a:pt x="381692" y="461200"/>
                        </a:cubicBezTo>
                        <a:cubicBezTo>
                          <a:pt x="380263" y="465868"/>
                          <a:pt x="379120" y="470725"/>
                          <a:pt x="377120" y="475488"/>
                        </a:cubicBezTo>
                        <a:cubicBezTo>
                          <a:pt x="376263" y="477869"/>
                          <a:pt x="375310" y="480250"/>
                          <a:pt x="374453" y="482727"/>
                        </a:cubicBezTo>
                        <a:lnTo>
                          <a:pt x="373786" y="484537"/>
                        </a:lnTo>
                        <a:lnTo>
                          <a:pt x="373405" y="485489"/>
                        </a:lnTo>
                        <a:lnTo>
                          <a:pt x="373215" y="485965"/>
                        </a:lnTo>
                        <a:lnTo>
                          <a:pt x="373024" y="486537"/>
                        </a:lnTo>
                        <a:cubicBezTo>
                          <a:pt x="372548" y="487775"/>
                          <a:pt x="371976" y="489013"/>
                          <a:pt x="371500" y="490252"/>
                        </a:cubicBezTo>
                        <a:lnTo>
                          <a:pt x="369976" y="494062"/>
                        </a:lnTo>
                        <a:lnTo>
                          <a:pt x="368452" y="497967"/>
                        </a:lnTo>
                        <a:cubicBezTo>
                          <a:pt x="367500" y="500634"/>
                          <a:pt x="366452" y="503206"/>
                          <a:pt x="365595" y="505873"/>
                        </a:cubicBezTo>
                        <a:cubicBezTo>
                          <a:pt x="364642" y="508540"/>
                          <a:pt x="363785" y="511207"/>
                          <a:pt x="362928" y="513874"/>
                        </a:cubicBezTo>
                        <a:lnTo>
                          <a:pt x="361690" y="517874"/>
                        </a:lnTo>
                        <a:lnTo>
                          <a:pt x="360546" y="521970"/>
                        </a:lnTo>
                        <a:cubicBezTo>
                          <a:pt x="357498" y="532829"/>
                          <a:pt x="355117" y="543877"/>
                          <a:pt x="353688" y="554926"/>
                        </a:cubicBezTo>
                        <a:cubicBezTo>
                          <a:pt x="352355" y="565976"/>
                          <a:pt x="351974" y="577025"/>
                          <a:pt x="352736" y="587597"/>
                        </a:cubicBezTo>
                        <a:cubicBezTo>
                          <a:pt x="353403" y="598170"/>
                          <a:pt x="355403" y="608267"/>
                          <a:pt x="358165" y="617601"/>
                        </a:cubicBezTo>
                        <a:cubicBezTo>
                          <a:pt x="360927" y="626840"/>
                          <a:pt x="364547" y="635222"/>
                          <a:pt x="368547" y="642652"/>
                        </a:cubicBezTo>
                        <a:cubicBezTo>
                          <a:pt x="372548" y="649986"/>
                          <a:pt x="376834" y="656368"/>
                          <a:pt x="380835" y="661702"/>
                        </a:cubicBezTo>
                        <a:cubicBezTo>
                          <a:pt x="384930" y="667036"/>
                          <a:pt x="388740" y="671513"/>
                          <a:pt x="392074" y="675037"/>
                        </a:cubicBezTo>
                        <a:cubicBezTo>
                          <a:pt x="395408" y="678561"/>
                          <a:pt x="398075" y="681228"/>
                          <a:pt x="399980" y="682943"/>
                        </a:cubicBezTo>
                        <a:cubicBezTo>
                          <a:pt x="401885" y="684752"/>
                          <a:pt x="402837" y="685705"/>
                          <a:pt x="402837" y="685705"/>
                        </a:cubicBezTo>
                        <a:cubicBezTo>
                          <a:pt x="402837" y="685705"/>
                          <a:pt x="401885" y="684657"/>
                          <a:pt x="400170" y="682752"/>
                        </a:cubicBezTo>
                        <a:cubicBezTo>
                          <a:pt x="398456" y="680847"/>
                          <a:pt x="395979" y="677989"/>
                          <a:pt x="393027" y="674275"/>
                        </a:cubicBezTo>
                        <a:cubicBezTo>
                          <a:pt x="389979" y="670560"/>
                          <a:pt x="386645" y="665893"/>
                          <a:pt x="382930" y="660273"/>
                        </a:cubicBezTo>
                        <a:cubicBezTo>
                          <a:pt x="379311" y="654653"/>
                          <a:pt x="375691" y="648176"/>
                          <a:pt x="372357" y="640747"/>
                        </a:cubicBezTo>
                        <a:cubicBezTo>
                          <a:pt x="369119" y="633317"/>
                          <a:pt x="366166" y="625030"/>
                          <a:pt x="364261" y="616077"/>
                        </a:cubicBezTo>
                        <a:cubicBezTo>
                          <a:pt x="362356" y="607123"/>
                          <a:pt x="361213" y="597408"/>
                          <a:pt x="361404" y="587407"/>
                        </a:cubicBezTo>
                        <a:cubicBezTo>
                          <a:pt x="361499" y="577405"/>
                          <a:pt x="362642" y="567118"/>
                          <a:pt x="364737" y="556831"/>
                        </a:cubicBezTo>
                        <a:cubicBezTo>
                          <a:pt x="366928" y="546544"/>
                          <a:pt x="369881" y="536353"/>
                          <a:pt x="373596" y="526256"/>
                        </a:cubicBezTo>
                        <a:lnTo>
                          <a:pt x="375024" y="522542"/>
                        </a:lnTo>
                        <a:lnTo>
                          <a:pt x="376548" y="518827"/>
                        </a:lnTo>
                        <a:cubicBezTo>
                          <a:pt x="377501" y="516350"/>
                          <a:pt x="378549" y="513874"/>
                          <a:pt x="379692" y="511397"/>
                        </a:cubicBezTo>
                        <a:cubicBezTo>
                          <a:pt x="380740" y="508921"/>
                          <a:pt x="381882" y="506539"/>
                          <a:pt x="382930" y="504158"/>
                        </a:cubicBezTo>
                        <a:lnTo>
                          <a:pt x="384549" y="500634"/>
                        </a:lnTo>
                        <a:lnTo>
                          <a:pt x="386359" y="497014"/>
                        </a:lnTo>
                        <a:cubicBezTo>
                          <a:pt x="386931" y="495776"/>
                          <a:pt x="387597" y="494633"/>
                          <a:pt x="388169" y="493395"/>
                        </a:cubicBezTo>
                        <a:cubicBezTo>
                          <a:pt x="388740" y="492157"/>
                          <a:pt x="389312" y="490918"/>
                          <a:pt x="389883" y="489680"/>
                        </a:cubicBezTo>
                        <a:cubicBezTo>
                          <a:pt x="391026" y="487204"/>
                          <a:pt x="392265" y="484632"/>
                          <a:pt x="393408" y="482155"/>
                        </a:cubicBezTo>
                        <a:cubicBezTo>
                          <a:pt x="395884" y="477202"/>
                          <a:pt x="397599" y="472059"/>
                          <a:pt x="399599" y="467011"/>
                        </a:cubicBezTo>
                        <a:cubicBezTo>
                          <a:pt x="401694" y="462058"/>
                          <a:pt x="402933" y="456819"/>
                          <a:pt x="404457" y="451866"/>
                        </a:cubicBezTo>
                        <a:cubicBezTo>
                          <a:pt x="404838" y="450628"/>
                          <a:pt x="405219" y="449389"/>
                          <a:pt x="405600" y="448151"/>
                        </a:cubicBezTo>
                        <a:cubicBezTo>
                          <a:pt x="405695" y="447770"/>
                          <a:pt x="405790" y="447389"/>
                          <a:pt x="405886" y="446913"/>
                        </a:cubicBezTo>
                        <a:cubicBezTo>
                          <a:pt x="409219" y="469868"/>
                          <a:pt x="412362" y="493205"/>
                          <a:pt x="416458" y="516636"/>
                        </a:cubicBezTo>
                        <a:cubicBezTo>
                          <a:pt x="420840" y="541687"/>
                          <a:pt x="426174" y="567023"/>
                          <a:pt x="435794" y="591122"/>
                        </a:cubicBezTo>
                        <a:cubicBezTo>
                          <a:pt x="440747" y="603123"/>
                          <a:pt x="446748" y="614648"/>
                          <a:pt x="454272" y="625126"/>
                        </a:cubicBezTo>
                        <a:cubicBezTo>
                          <a:pt x="461797" y="635508"/>
                          <a:pt x="470751" y="644747"/>
                          <a:pt x="480371" y="652463"/>
                        </a:cubicBezTo>
                        <a:cubicBezTo>
                          <a:pt x="490086" y="660178"/>
                          <a:pt x="500469" y="666369"/>
                          <a:pt x="510851" y="671608"/>
                        </a:cubicBezTo>
                        <a:cubicBezTo>
                          <a:pt x="512184" y="672275"/>
                          <a:pt x="513423" y="672941"/>
                          <a:pt x="514756" y="673513"/>
                        </a:cubicBezTo>
                        <a:lnTo>
                          <a:pt x="515709" y="673989"/>
                        </a:lnTo>
                        <a:lnTo>
                          <a:pt x="516756" y="674465"/>
                        </a:lnTo>
                        <a:lnTo>
                          <a:pt x="518661" y="675322"/>
                        </a:lnTo>
                        <a:cubicBezTo>
                          <a:pt x="521233" y="676465"/>
                          <a:pt x="523710" y="677609"/>
                          <a:pt x="526377" y="678656"/>
                        </a:cubicBezTo>
                        <a:cubicBezTo>
                          <a:pt x="531615" y="680847"/>
                          <a:pt x="536854" y="682847"/>
                          <a:pt x="541998" y="684752"/>
                        </a:cubicBezTo>
                        <a:cubicBezTo>
                          <a:pt x="562667" y="692182"/>
                          <a:pt x="582669" y="697135"/>
                          <a:pt x="600957" y="701421"/>
                        </a:cubicBezTo>
                        <a:cubicBezTo>
                          <a:pt x="619245" y="705802"/>
                          <a:pt x="636009" y="709708"/>
                          <a:pt x="650107" y="715137"/>
                        </a:cubicBezTo>
                        <a:cubicBezTo>
                          <a:pt x="657155" y="717804"/>
                          <a:pt x="663537" y="720947"/>
                          <a:pt x="669061" y="724281"/>
                        </a:cubicBezTo>
                        <a:cubicBezTo>
                          <a:pt x="674586" y="727710"/>
                          <a:pt x="679253" y="731520"/>
                          <a:pt x="683158" y="735235"/>
                        </a:cubicBezTo>
                        <a:cubicBezTo>
                          <a:pt x="690969" y="742855"/>
                          <a:pt x="695445" y="750284"/>
                          <a:pt x="698112" y="755523"/>
                        </a:cubicBezTo>
                        <a:cubicBezTo>
                          <a:pt x="699541" y="758095"/>
                          <a:pt x="700399" y="760190"/>
                          <a:pt x="701065" y="761524"/>
                        </a:cubicBezTo>
                        <a:cubicBezTo>
                          <a:pt x="701732" y="762952"/>
                          <a:pt x="702018" y="763619"/>
                          <a:pt x="702018" y="763619"/>
                        </a:cubicBezTo>
                        <a:cubicBezTo>
                          <a:pt x="702018" y="763619"/>
                          <a:pt x="701732" y="762857"/>
                          <a:pt x="701161" y="761429"/>
                        </a:cubicBezTo>
                        <a:cubicBezTo>
                          <a:pt x="700589" y="760000"/>
                          <a:pt x="699922" y="757904"/>
                          <a:pt x="698589" y="755237"/>
                        </a:cubicBezTo>
                        <a:cubicBezTo>
                          <a:pt x="696207" y="749903"/>
                          <a:pt x="692016" y="742093"/>
                          <a:pt x="684492" y="733901"/>
                        </a:cubicBezTo>
                        <a:cubicBezTo>
                          <a:pt x="680682" y="729805"/>
                          <a:pt x="676110" y="725614"/>
                          <a:pt x="670585" y="721805"/>
                        </a:cubicBezTo>
                        <a:cubicBezTo>
                          <a:pt x="665061" y="717994"/>
                          <a:pt x="658679" y="714470"/>
                          <a:pt x="651630" y="711232"/>
                        </a:cubicBezTo>
                        <a:cubicBezTo>
                          <a:pt x="637438" y="704850"/>
                          <a:pt x="620769" y="699897"/>
                          <a:pt x="602672" y="694563"/>
                        </a:cubicBezTo>
                        <a:cubicBezTo>
                          <a:pt x="584670" y="689229"/>
                          <a:pt x="565239" y="683228"/>
                          <a:pt x="545712" y="674942"/>
                        </a:cubicBezTo>
                        <a:cubicBezTo>
                          <a:pt x="540855" y="672846"/>
                          <a:pt x="535902" y="670655"/>
                          <a:pt x="531139" y="668274"/>
                        </a:cubicBezTo>
                        <a:cubicBezTo>
                          <a:pt x="528758" y="667131"/>
                          <a:pt x="526282" y="665797"/>
                          <a:pt x="523710" y="664559"/>
                        </a:cubicBezTo>
                        <a:lnTo>
                          <a:pt x="521805" y="663607"/>
                        </a:lnTo>
                        <a:lnTo>
                          <a:pt x="520947" y="663130"/>
                        </a:lnTo>
                        <a:lnTo>
                          <a:pt x="520090" y="662654"/>
                        </a:lnTo>
                        <a:cubicBezTo>
                          <a:pt x="518852" y="661988"/>
                          <a:pt x="517709" y="661321"/>
                          <a:pt x="516471" y="660654"/>
                        </a:cubicBezTo>
                        <a:cubicBezTo>
                          <a:pt x="506946" y="655225"/>
                          <a:pt x="497706" y="648843"/>
                          <a:pt x="489324" y="641509"/>
                        </a:cubicBezTo>
                        <a:cubicBezTo>
                          <a:pt x="480942" y="634079"/>
                          <a:pt x="473608" y="625411"/>
                          <a:pt x="467417" y="615886"/>
                        </a:cubicBezTo>
                        <a:cubicBezTo>
                          <a:pt x="461321" y="606266"/>
                          <a:pt x="456463" y="595693"/>
                          <a:pt x="452653" y="584644"/>
                        </a:cubicBezTo>
                        <a:cubicBezTo>
                          <a:pt x="445128" y="562261"/>
                          <a:pt x="441318" y="537972"/>
                          <a:pt x="438461" y="513397"/>
                        </a:cubicBezTo>
                        <a:cubicBezTo>
                          <a:pt x="435603" y="488728"/>
                          <a:pt x="433603" y="463772"/>
                          <a:pt x="431508" y="439102"/>
                        </a:cubicBezTo>
                        <a:cubicBezTo>
                          <a:pt x="431222" y="436055"/>
                          <a:pt x="430936" y="432911"/>
                          <a:pt x="430650" y="429863"/>
                        </a:cubicBezTo>
                        <a:lnTo>
                          <a:pt x="430269" y="425291"/>
                        </a:lnTo>
                        <a:cubicBezTo>
                          <a:pt x="430079" y="423672"/>
                          <a:pt x="429888" y="421958"/>
                          <a:pt x="429698" y="420243"/>
                        </a:cubicBezTo>
                        <a:cubicBezTo>
                          <a:pt x="429698" y="419862"/>
                          <a:pt x="429603" y="419386"/>
                          <a:pt x="429507" y="419005"/>
                        </a:cubicBezTo>
                        <a:cubicBezTo>
                          <a:pt x="434270" y="420338"/>
                          <a:pt x="439413" y="421672"/>
                          <a:pt x="445033" y="422910"/>
                        </a:cubicBezTo>
                        <a:cubicBezTo>
                          <a:pt x="455701" y="425482"/>
                          <a:pt x="467893" y="427768"/>
                          <a:pt x="481133" y="429768"/>
                        </a:cubicBezTo>
                        <a:cubicBezTo>
                          <a:pt x="482752" y="430054"/>
                          <a:pt x="484467" y="430244"/>
                          <a:pt x="486181" y="430530"/>
                        </a:cubicBezTo>
                        <a:cubicBezTo>
                          <a:pt x="487896" y="430721"/>
                          <a:pt x="489610" y="431006"/>
                          <a:pt x="491325" y="431197"/>
                        </a:cubicBezTo>
                        <a:cubicBezTo>
                          <a:pt x="494754" y="431578"/>
                          <a:pt x="498278" y="432149"/>
                          <a:pt x="501897" y="432435"/>
                        </a:cubicBezTo>
                        <a:cubicBezTo>
                          <a:pt x="505517" y="432816"/>
                          <a:pt x="509136" y="433102"/>
                          <a:pt x="512851" y="433483"/>
                        </a:cubicBezTo>
                        <a:cubicBezTo>
                          <a:pt x="516375" y="433768"/>
                          <a:pt x="519995" y="434150"/>
                          <a:pt x="523615" y="434435"/>
                        </a:cubicBezTo>
                        <a:cubicBezTo>
                          <a:pt x="538092" y="435864"/>
                          <a:pt x="553142" y="437959"/>
                          <a:pt x="568477" y="441293"/>
                        </a:cubicBezTo>
                        <a:cubicBezTo>
                          <a:pt x="583812" y="444627"/>
                          <a:pt x="599243" y="449104"/>
                          <a:pt x="614102" y="455581"/>
                        </a:cubicBezTo>
                        <a:cubicBezTo>
                          <a:pt x="628961" y="461963"/>
                          <a:pt x="643153" y="470440"/>
                          <a:pt x="655155" y="481298"/>
                        </a:cubicBezTo>
                        <a:cubicBezTo>
                          <a:pt x="667156" y="492061"/>
                          <a:pt x="676872" y="505396"/>
                          <a:pt x="683349" y="520160"/>
                        </a:cubicBezTo>
                        <a:cubicBezTo>
                          <a:pt x="684968" y="523875"/>
                          <a:pt x="686397" y="527590"/>
                          <a:pt x="687635" y="531400"/>
                        </a:cubicBezTo>
                        <a:cubicBezTo>
                          <a:pt x="688873" y="535210"/>
                          <a:pt x="689921" y="539020"/>
                          <a:pt x="690969" y="543211"/>
                        </a:cubicBezTo>
                        <a:cubicBezTo>
                          <a:pt x="693064" y="551307"/>
                          <a:pt x="695255" y="559403"/>
                          <a:pt x="697541" y="567214"/>
                        </a:cubicBezTo>
                        <a:cubicBezTo>
                          <a:pt x="702113" y="582930"/>
                          <a:pt x="706971" y="598075"/>
                          <a:pt x="712686" y="612076"/>
                        </a:cubicBezTo>
                        <a:cubicBezTo>
                          <a:pt x="718401" y="626078"/>
                          <a:pt x="724973" y="638937"/>
                          <a:pt x="732403" y="649891"/>
                        </a:cubicBezTo>
                        <a:cubicBezTo>
                          <a:pt x="739737" y="660940"/>
                          <a:pt x="747928" y="669988"/>
                          <a:pt x="755834" y="677132"/>
                        </a:cubicBezTo>
                        <a:cubicBezTo>
                          <a:pt x="763740" y="684371"/>
                          <a:pt x="771360" y="689705"/>
                          <a:pt x="777741" y="693801"/>
                        </a:cubicBezTo>
                        <a:cubicBezTo>
                          <a:pt x="780980" y="695897"/>
                          <a:pt x="783933" y="697516"/>
                          <a:pt x="786504" y="699040"/>
                        </a:cubicBezTo>
                        <a:cubicBezTo>
                          <a:pt x="789076" y="700468"/>
                          <a:pt x="791267" y="701611"/>
                          <a:pt x="793077" y="702564"/>
                        </a:cubicBezTo>
                        <a:cubicBezTo>
                          <a:pt x="796696" y="704374"/>
                          <a:pt x="798696" y="705326"/>
                          <a:pt x="798696" y="705326"/>
                        </a:cubicBezTo>
                        <a:cubicBezTo>
                          <a:pt x="798696" y="705326"/>
                          <a:pt x="796791" y="704279"/>
                          <a:pt x="793267" y="702183"/>
                        </a:cubicBezTo>
                        <a:cubicBezTo>
                          <a:pt x="791553" y="701135"/>
                          <a:pt x="789362" y="699802"/>
                          <a:pt x="786886" y="698278"/>
                        </a:cubicBezTo>
                        <a:cubicBezTo>
                          <a:pt x="784409" y="696659"/>
                          <a:pt x="781647" y="694754"/>
                          <a:pt x="778599" y="692563"/>
                        </a:cubicBezTo>
                        <a:cubicBezTo>
                          <a:pt x="772503" y="688086"/>
                          <a:pt x="765359" y="682371"/>
                          <a:pt x="758120" y="674846"/>
                        </a:cubicBezTo>
                        <a:cubicBezTo>
                          <a:pt x="750881" y="667322"/>
                          <a:pt x="743547" y="658082"/>
                          <a:pt x="737165" y="646938"/>
                        </a:cubicBezTo>
                        <a:cubicBezTo>
                          <a:pt x="730688" y="635889"/>
                          <a:pt x="725163" y="623126"/>
                          <a:pt x="720496" y="609219"/>
                        </a:cubicBezTo>
                        <a:cubicBezTo>
                          <a:pt x="717258" y="599599"/>
                          <a:pt x="714400" y="589312"/>
                          <a:pt x="711828" y="578739"/>
                        </a:cubicBezTo>
                        <a:cubicBezTo>
                          <a:pt x="713543" y="581025"/>
                          <a:pt x="715353" y="583311"/>
                          <a:pt x="717353" y="585502"/>
                        </a:cubicBezTo>
                        <a:cubicBezTo>
                          <a:pt x="720020" y="588455"/>
                          <a:pt x="722782" y="591407"/>
                          <a:pt x="725925" y="594265"/>
                        </a:cubicBezTo>
                        <a:cubicBezTo>
                          <a:pt x="727449" y="595693"/>
                          <a:pt x="729069" y="597027"/>
                          <a:pt x="730593" y="598456"/>
                        </a:cubicBezTo>
                        <a:cubicBezTo>
                          <a:pt x="732212" y="599789"/>
                          <a:pt x="733831" y="601123"/>
                          <a:pt x="735546" y="602361"/>
                        </a:cubicBezTo>
                        <a:cubicBezTo>
                          <a:pt x="738975" y="604838"/>
                          <a:pt x="742404" y="607219"/>
                          <a:pt x="746023" y="609219"/>
                        </a:cubicBezTo>
                        <a:cubicBezTo>
                          <a:pt x="746785" y="609695"/>
                          <a:pt x="747642" y="610172"/>
                          <a:pt x="748404" y="610552"/>
                        </a:cubicBezTo>
                        <a:cubicBezTo>
                          <a:pt x="749357" y="611029"/>
                          <a:pt x="750309" y="611505"/>
                          <a:pt x="751262" y="611981"/>
                        </a:cubicBezTo>
                        <a:cubicBezTo>
                          <a:pt x="752215" y="612458"/>
                          <a:pt x="753167" y="612934"/>
                          <a:pt x="754119" y="613410"/>
                        </a:cubicBezTo>
                        <a:cubicBezTo>
                          <a:pt x="755739" y="614077"/>
                          <a:pt x="757263" y="614839"/>
                          <a:pt x="758882" y="615505"/>
                        </a:cubicBezTo>
                        <a:cubicBezTo>
                          <a:pt x="759072" y="615505"/>
                          <a:pt x="759358" y="615696"/>
                          <a:pt x="759549" y="615791"/>
                        </a:cubicBezTo>
                        <a:cubicBezTo>
                          <a:pt x="760406" y="616172"/>
                          <a:pt x="761358" y="616458"/>
                          <a:pt x="762216" y="616839"/>
                        </a:cubicBezTo>
                        <a:cubicBezTo>
                          <a:pt x="763073" y="617125"/>
                          <a:pt x="763930" y="617506"/>
                          <a:pt x="764787" y="617792"/>
                        </a:cubicBezTo>
                        <a:cubicBezTo>
                          <a:pt x="765645" y="618077"/>
                          <a:pt x="766502" y="618363"/>
                          <a:pt x="767359" y="618649"/>
                        </a:cubicBezTo>
                        <a:cubicBezTo>
                          <a:pt x="770788" y="619792"/>
                          <a:pt x="774027" y="620554"/>
                          <a:pt x="777075" y="621316"/>
                        </a:cubicBezTo>
                        <a:cubicBezTo>
                          <a:pt x="778599" y="621601"/>
                          <a:pt x="780028" y="621887"/>
                          <a:pt x="781456" y="622173"/>
                        </a:cubicBezTo>
                        <a:cubicBezTo>
                          <a:pt x="782885" y="622459"/>
                          <a:pt x="784123" y="622649"/>
                          <a:pt x="785361" y="622840"/>
                        </a:cubicBezTo>
                        <a:cubicBezTo>
                          <a:pt x="787838" y="623126"/>
                          <a:pt x="790029" y="623506"/>
                          <a:pt x="791838" y="623602"/>
                        </a:cubicBezTo>
                        <a:cubicBezTo>
                          <a:pt x="795458" y="623888"/>
                          <a:pt x="797458" y="624078"/>
                          <a:pt x="797458" y="624078"/>
                        </a:cubicBezTo>
                        <a:cubicBezTo>
                          <a:pt x="797458" y="624078"/>
                          <a:pt x="795458" y="623792"/>
                          <a:pt x="791934" y="623126"/>
                        </a:cubicBezTo>
                        <a:cubicBezTo>
                          <a:pt x="790124" y="622935"/>
                          <a:pt x="788028" y="622363"/>
                          <a:pt x="785647" y="621792"/>
                        </a:cubicBezTo>
                        <a:cubicBezTo>
                          <a:pt x="784409" y="621506"/>
                          <a:pt x="783171" y="621221"/>
                          <a:pt x="781837" y="620839"/>
                        </a:cubicBezTo>
                        <a:cubicBezTo>
                          <a:pt x="780504" y="620459"/>
                          <a:pt x="779075" y="620077"/>
                          <a:pt x="777646" y="619697"/>
                        </a:cubicBezTo>
                        <a:cubicBezTo>
                          <a:pt x="774789" y="618649"/>
                          <a:pt x="771550" y="617696"/>
                          <a:pt x="768407" y="616363"/>
                        </a:cubicBezTo>
                        <a:cubicBezTo>
                          <a:pt x="767645" y="616077"/>
                          <a:pt x="766788" y="615696"/>
                          <a:pt x="765930" y="615315"/>
                        </a:cubicBezTo>
                        <a:cubicBezTo>
                          <a:pt x="765168" y="614934"/>
                          <a:pt x="764311" y="614553"/>
                          <a:pt x="763454" y="614172"/>
                        </a:cubicBezTo>
                        <a:cubicBezTo>
                          <a:pt x="762597" y="613791"/>
                          <a:pt x="761835" y="613410"/>
                          <a:pt x="760978" y="613029"/>
                        </a:cubicBezTo>
                        <a:cubicBezTo>
                          <a:pt x="760787" y="613029"/>
                          <a:pt x="760596" y="612838"/>
                          <a:pt x="760406" y="612743"/>
                        </a:cubicBezTo>
                        <a:cubicBezTo>
                          <a:pt x="758977" y="611981"/>
                          <a:pt x="757453" y="611124"/>
                          <a:pt x="755929" y="610362"/>
                        </a:cubicBezTo>
                        <a:cubicBezTo>
                          <a:pt x="755739" y="610267"/>
                          <a:pt x="755548" y="610172"/>
                          <a:pt x="755358" y="610076"/>
                        </a:cubicBezTo>
                        <a:cubicBezTo>
                          <a:pt x="753929" y="609219"/>
                          <a:pt x="752405" y="608267"/>
                          <a:pt x="750881" y="607314"/>
                        </a:cubicBezTo>
                        <a:cubicBezTo>
                          <a:pt x="750024" y="606743"/>
                          <a:pt x="749262" y="606171"/>
                          <a:pt x="748404" y="605600"/>
                        </a:cubicBezTo>
                        <a:cubicBezTo>
                          <a:pt x="745166" y="603409"/>
                          <a:pt x="742023" y="600837"/>
                          <a:pt x="738975" y="598265"/>
                        </a:cubicBezTo>
                        <a:cubicBezTo>
                          <a:pt x="737451" y="596932"/>
                          <a:pt x="736022" y="595598"/>
                          <a:pt x="734593" y="594169"/>
                        </a:cubicBezTo>
                        <a:cubicBezTo>
                          <a:pt x="733260" y="592741"/>
                          <a:pt x="731736" y="591407"/>
                          <a:pt x="730497" y="589883"/>
                        </a:cubicBezTo>
                        <a:cubicBezTo>
                          <a:pt x="727830" y="587026"/>
                          <a:pt x="725449" y="583978"/>
                          <a:pt x="723163" y="581025"/>
                        </a:cubicBezTo>
                        <a:cubicBezTo>
                          <a:pt x="718686" y="575024"/>
                          <a:pt x="715162" y="569023"/>
                          <a:pt x="712495" y="563689"/>
                        </a:cubicBezTo>
                        <a:cubicBezTo>
                          <a:pt x="709828" y="558355"/>
                          <a:pt x="708018" y="553784"/>
                          <a:pt x="706875" y="550640"/>
                        </a:cubicBezTo>
                        <a:cubicBezTo>
                          <a:pt x="706304" y="549021"/>
                          <a:pt x="705923" y="547783"/>
                          <a:pt x="705637" y="546926"/>
                        </a:cubicBezTo>
                        <a:cubicBezTo>
                          <a:pt x="705542" y="546544"/>
                          <a:pt x="705447" y="546259"/>
                          <a:pt x="705351" y="545973"/>
                        </a:cubicBezTo>
                        <a:cubicBezTo>
                          <a:pt x="705351" y="545783"/>
                          <a:pt x="705351" y="545687"/>
                          <a:pt x="705351" y="545687"/>
                        </a:cubicBezTo>
                        <a:lnTo>
                          <a:pt x="704780" y="545878"/>
                        </a:lnTo>
                        <a:cubicBezTo>
                          <a:pt x="704399" y="544068"/>
                          <a:pt x="704018" y="542258"/>
                          <a:pt x="703732" y="540448"/>
                        </a:cubicBezTo>
                        <a:cubicBezTo>
                          <a:pt x="702970" y="536448"/>
                          <a:pt x="702113" y="532067"/>
                          <a:pt x="700970" y="527780"/>
                        </a:cubicBezTo>
                        <a:cubicBezTo>
                          <a:pt x="699827" y="523494"/>
                          <a:pt x="698493" y="519208"/>
                          <a:pt x="696969" y="514921"/>
                        </a:cubicBezTo>
                        <a:cubicBezTo>
                          <a:pt x="690778" y="497967"/>
                          <a:pt x="680682" y="481870"/>
                          <a:pt x="667728" y="468630"/>
                        </a:cubicBezTo>
                        <a:cubicBezTo>
                          <a:pt x="654774" y="455295"/>
                          <a:pt x="639343" y="444817"/>
                          <a:pt x="623341" y="436626"/>
                        </a:cubicBezTo>
                        <a:cubicBezTo>
                          <a:pt x="610292" y="429959"/>
                          <a:pt x="596862" y="424720"/>
                          <a:pt x="583527" y="420529"/>
                        </a:cubicBezTo>
                        <a:cubicBezTo>
                          <a:pt x="586956" y="419386"/>
                          <a:pt x="590385" y="418147"/>
                          <a:pt x="593814" y="416719"/>
                        </a:cubicBezTo>
                        <a:lnTo>
                          <a:pt x="593814" y="416719"/>
                        </a:lnTo>
                        <a:cubicBezTo>
                          <a:pt x="593814" y="416719"/>
                          <a:pt x="593909" y="416719"/>
                          <a:pt x="594195" y="416719"/>
                        </a:cubicBezTo>
                        <a:cubicBezTo>
                          <a:pt x="594385" y="416719"/>
                          <a:pt x="594671" y="416528"/>
                          <a:pt x="595147" y="416338"/>
                        </a:cubicBezTo>
                        <a:cubicBezTo>
                          <a:pt x="596100" y="416052"/>
                          <a:pt x="597528" y="415576"/>
                          <a:pt x="599433" y="415100"/>
                        </a:cubicBezTo>
                        <a:cubicBezTo>
                          <a:pt x="603243" y="414147"/>
                          <a:pt x="608863" y="413004"/>
                          <a:pt x="615816" y="412623"/>
                        </a:cubicBezTo>
                        <a:cubicBezTo>
                          <a:pt x="619245" y="412337"/>
                          <a:pt x="623055" y="412337"/>
                          <a:pt x="627056" y="412528"/>
                        </a:cubicBezTo>
                        <a:cubicBezTo>
                          <a:pt x="631057" y="412718"/>
                          <a:pt x="635247" y="413099"/>
                          <a:pt x="639534" y="413861"/>
                        </a:cubicBezTo>
                        <a:cubicBezTo>
                          <a:pt x="643820" y="414623"/>
                          <a:pt x="648297" y="415576"/>
                          <a:pt x="652678" y="417005"/>
                        </a:cubicBezTo>
                        <a:cubicBezTo>
                          <a:pt x="657155" y="418338"/>
                          <a:pt x="661536" y="420148"/>
                          <a:pt x="665918" y="422148"/>
                        </a:cubicBezTo>
                        <a:lnTo>
                          <a:pt x="674205" y="426530"/>
                        </a:lnTo>
                        <a:cubicBezTo>
                          <a:pt x="675538" y="427292"/>
                          <a:pt x="676967" y="428054"/>
                          <a:pt x="678205" y="428911"/>
                        </a:cubicBezTo>
                        <a:cubicBezTo>
                          <a:pt x="682206" y="431387"/>
                          <a:pt x="686016" y="434150"/>
                          <a:pt x="689540" y="436912"/>
                        </a:cubicBezTo>
                        <a:cubicBezTo>
                          <a:pt x="691254" y="438340"/>
                          <a:pt x="693064" y="439769"/>
                          <a:pt x="694683" y="441198"/>
                        </a:cubicBezTo>
                        <a:cubicBezTo>
                          <a:pt x="696303" y="442722"/>
                          <a:pt x="697827" y="444151"/>
                          <a:pt x="699351" y="445580"/>
                        </a:cubicBezTo>
                        <a:cubicBezTo>
                          <a:pt x="700875" y="447008"/>
                          <a:pt x="702208" y="448532"/>
                          <a:pt x="703637" y="449866"/>
                        </a:cubicBezTo>
                        <a:cubicBezTo>
                          <a:pt x="704304" y="450533"/>
                          <a:pt x="704970" y="451294"/>
                          <a:pt x="705637" y="451961"/>
                        </a:cubicBezTo>
                        <a:cubicBezTo>
                          <a:pt x="706304" y="452723"/>
                          <a:pt x="706875" y="453390"/>
                          <a:pt x="707447" y="454057"/>
                        </a:cubicBezTo>
                        <a:cubicBezTo>
                          <a:pt x="708685" y="455390"/>
                          <a:pt x="709828" y="456724"/>
                          <a:pt x="710876" y="458057"/>
                        </a:cubicBezTo>
                        <a:cubicBezTo>
                          <a:pt x="711924" y="459296"/>
                          <a:pt x="712876" y="460629"/>
                          <a:pt x="713829" y="461772"/>
                        </a:cubicBezTo>
                        <a:cubicBezTo>
                          <a:pt x="715638" y="464153"/>
                          <a:pt x="717258" y="466154"/>
                          <a:pt x="718496" y="467963"/>
                        </a:cubicBezTo>
                        <a:cubicBezTo>
                          <a:pt x="720972" y="471488"/>
                          <a:pt x="722401" y="473488"/>
                          <a:pt x="722401" y="473488"/>
                        </a:cubicBezTo>
                        <a:cubicBezTo>
                          <a:pt x="722401" y="473488"/>
                          <a:pt x="721163" y="471392"/>
                          <a:pt x="719067" y="467582"/>
                        </a:cubicBezTo>
                        <a:cubicBezTo>
                          <a:pt x="718020" y="465677"/>
                          <a:pt x="716591" y="463486"/>
                          <a:pt x="714972" y="461010"/>
                        </a:cubicBezTo>
                        <a:cubicBezTo>
                          <a:pt x="714115" y="459772"/>
                          <a:pt x="713353" y="458343"/>
                          <a:pt x="712400" y="457009"/>
                        </a:cubicBezTo>
                        <a:cubicBezTo>
                          <a:pt x="711447" y="455676"/>
                          <a:pt x="710400" y="454152"/>
                          <a:pt x="709352" y="452723"/>
                        </a:cubicBezTo>
                        <a:cubicBezTo>
                          <a:pt x="708780" y="451961"/>
                          <a:pt x="708304" y="451199"/>
                          <a:pt x="707733" y="450437"/>
                        </a:cubicBezTo>
                        <a:cubicBezTo>
                          <a:pt x="707161" y="449675"/>
                          <a:pt x="706494" y="448913"/>
                          <a:pt x="705923" y="448151"/>
                        </a:cubicBezTo>
                        <a:cubicBezTo>
                          <a:pt x="704685" y="446627"/>
                          <a:pt x="703446" y="444913"/>
                          <a:pt x="702018" y="443293"/>
                        </a:cubicBezTo>
                        <a:cubicBezTo>
                          <a:pt x="700589" y="441674"/>
                          <a:pt x="699160" y="440055"/>
                          <a:pt x="697636" y="438340"/>
                        </a:cubicBezTo>
                        <a:cubicBezTo>
                          <a:pt x="696112" y="436721"/>
                          <a:pt x="694493" y="435102"/>
                          <a:pt x="692778" y="433388"/>
                        </a:cubicBezTo>
                        <a:cubicBezTo>
                          <a:pt x="689445" y="430149"/>
                          <a:pt x="685730" y="426910"/>
                          <a:pt x="681825" y="423863"/>
                        </a:cubicBezTo>
                        <a:cubicBezTo>
                          <a:pt x="680586" y="422815"/>
                          <a:pt x="679158" y="421862"/>
                          <a:pt x="677824" y="420910"/>
                        </a:cubicBezTo>
                        <a:lnTo>
                          <a:pt x="669347" y="415385"/>
                        </a:lnTo>
                        <a:cubicBezTo>
                          <a:pt x="664965" y="412909"/>
                          <a:pt x="660393" y="410432"/>
                          <a:pt x="655726" y="408527"/>
                        </a:cubicBezTo>
                        <a:cubicBezTo>
                          <a:pt x="651059" y="406527"/>
                          <a:pt x="646392" y="405003"/>
                          <a:pt x="641724" y="403669"/>
                        </a:cubicBezTo>
                        <a:cubicBezTo>
                          <a:pt x="637057" y="402431"/>
                          <a:pt x="632485" y="401479"/>
                          <a:pt x="628104" y="400812"/>
                        </a:cubicBezTo>
                        <a:cubicBezTo>
                          <a:pt x="625913" y="400526"/>
                          <a:pt x="623817" y="400240"/>
                          <a:pt x="621722" y="400050"/>
                        </a:cubicBezTo>
                        <a:cubicBezTo>
                          <a:pt x="626389" y="395954"/>
                          <a:pt x="630675" y="391192"/>
                          <a:pt x="634009" y="385953"/>
                        </a:cubicBezTo>
                        <a:cubicBezTo>
                          <a:pt x="636009" y="382810"/>
                          <a:pt x="637724" y="379571"/>
                          <a:pt x="639153" y="376238"/>
                        </a:cubicBezTo>
                        <a:cubicBezTo>
                          <a:pt x="640486" y="372904"/>
                          <a:pt x="641629" y="369570"/>
                          <a:pt x="642296" y="366141"/>
                        </a:cubicBezTo>
                        <a:cubicBezTo>
                          <a:pt x="643820" y="359378"/>
                          <a:pt x="644106" y="352806"/>
                          <a:pt x="643725" y="346615"/>
                        </a:cubicBezTo>
                        <a:cubicBezTo>
                          <a:pt x="643344" y="340519"/>
                          <a:pt x="642296" y="334804"/>
                          <a:pt x="641058" y="329660"/>
                        </a:cubicBezTo>
                        <a:cubicBezTo>
                          <a:pt x="639819" y="324517"/>
                          <a:pt x="638295" y="319945"/>
                          <a:pt x="636867" y="315944"/>
                        </a:cubicBezTo>
                        <a:cubicBezTo>
                          <a:pt x="635343" y="311944"/>
                          <a:pt x="634009" y="308515"/>
                          <a:pt x="632771" y="305752"/>
                        </a:cubicBezTo>
                        <a:cubicBezTo>
                          <a:pt x="631628" y="302990"/>
                          <a:pt x="630485" y="300895"/>
                          <a:pt x="629818" y="299371"/>
                        </a:cubicBezTo>
                        <a:cubicBezTo>
                          <a:pt x="629151" y="297942"/>
                          <a:pt x="628770" y="297180"/>
                          <a:pt x="628770" y="297180"/>
                        </a:cubicBezTo>
                        <a:cubicBezTo>
                          <a:pt x="628770" y="297180"/>
                          <a:pt x="629056" y="298037"/>
                          <a:pt x="629628" y="299561"/>
                        </a:cubicBezTo>
                        <a:cubicBezTo>
                          <a:pt x="630104" y="301085"/>
                          <a:pt x="630961" y="303276"/>
                          <a:pt x="631818" y="306229"/>
                        </a:cubicBezTo>
                        <a:cubicBezTo>
                          <a:pt x="632771" y="309086"/>
                          <a:pt x="633724" y="312610"/>
                          <a:pt x="634771" y="316706"/>
                        </a:cubicBezTo>
                        <a:cubicBezTo>
                          <a:pt x="635724" y="320802"/>
                          <a:pt x="636771" y="325374"/>
                          <a:pt x="637343" y="330422"/>
                        </a:cubicBezTo>
                        <a:cubicBezTo>
                          <a:pt x="638010" y="335471"/>
                          <a:pt x="638391" y="340995"/>
                          <a:pt x="638105" y="346710"/>
                        </a:cubicBezTo>
                        <a:cubicBezTo>
                          <a:pt x="637819" y="352425"/>
                          <a:pt x="636771" y="358330"/>
                          <a:pt x="634866" y="364046"/>
                        </a:cubicBezTo>
                        <a:cubicBezTo>
                          <a:pt x="633914" y="366903"/>
                          <a:pt x="632580" y="369665"/>
                          <a:pt x="631152" y="372427"/>
                        </a:cubicBezTo>
                        <a:cubicBezTo>
                          <a:pt x="629628" y="375094"/>
                          <a:pt x="627913" y="377666"/>
                          <a:pt x="625913" y="380047"/>
                        </a:cubicBezTo>
                        <a:cubicBezTo>
                          <a:pt x="622008" y="384810"/>
                          <a:pt x="617150" y="389001"/>
                          <a:pt x="611721" y="392335"/>
                        </a:cubicBezTo>
                        <a:cubicBezTo>
                          <a:pt x="609054" y="394049"/>
                          <a:pt x="606196" y="395573"/>
                          <a:pt x="603339" y="396907"/>
                        </a:cubicBezTo>
                        <a:cubicBezTo>
                          <a:pt x="600481" y="398240"/>
                          <a:pt x="597528" y="399479"/>
                          <a:pt x="594480" y="400526"/>
                        </a:cubicBezTo>
                        <a:cubicBezTo>
                          <a:pt x="593052" y="401002"/>
                          <a:pt x="591528" y="401479"/>
                          <a:pt x="590004" y="401955"/>
                        </a:cubicBezTo>
                        <a:cubicBezTo>
                          <a:pt x="589813" y="401955"/>
                          <a:pt x="589623" y="401955"/>
                          <a:pt x="589528" y="402050"/>
                        </a:cubicBezTo>
                        <a:cubicBezTo>
                          <a:pt x="589146" y="402050"/>
                          <a:pt x="589051" y="402146"/>
                          <a:pt x="589051" y="402146"/>
                        </a:cubicBezTo>
                        <a:lnTo>
                          <a:pt x="589051" y="402146"/>
                        </a:lnTo>
                        <a:cubicBezTo>
                          <a:pt x="584860" y="403384"/>
                          <a:pt x="580574" y="404431"/>
                          <a:pt x="576288" y="405289"/>
                        </a:cubicBezTo>
                        <a:cubicBezTo>
                          <a:pt x="564191" y="407575"/>
                          <a:pt x="552666" y="408337"/>
                          <a:pt x="542760" y="408527"/>
                        </a:cubicBezTo>
                        <a:cubicBezTo>
                          <a:pt x="539140" y="408527"/>
                          <a:pt x="535711" y="408527"/>
                          <a:pt x="532568" y="408527"/>
                        </a:cubicBezTo>
                        <a:cubicBezTo>
                          <a:pt x="530853" y="408242"/>
                          <a:pt x="529044" y="407860"/>
                          <a:pt x="527329" y="407575"/>
                        </a:cubicBezTo>
                        <a:cubicBezTo>
                          <a:pt x="519995" y="406432"/>
                          <a:pt x="512851" y="405289"/>
                          <a:pt x="505898" y="404241"/>
                        </a:cubicBezTo>
                        <a:cubicBezTo>
                          <a:pt x="502564" y="403765"/>
                          <a:pt x="499230" y="403003"/>
                          <a:pt x="495992" y="402431"/>
                        </a:cubicBezTo>
                        <a:cubicBezTo>
                          <a:pt x="494373" y="402146"/>
                          <a:pt x="492753" y="401860"/>
                          <a:pt x="491229" y="401479"/>
                        </a:cubicBezTo>
                        <a:cubicBezTo>
                          <a:pt x="489705" y="401098"/>
                          <a:pt x="488086" y="400812"/>
                          <a:pt x="486562" y="400431"/>
                        </a:cubicBezTo>
                        <a:cubicBezTo>
                          <a:pt x="474275" y="397859"/>
                          <a:pt x="463131" y="394906"/>
                          <a:pt x="453415" y="391954"/>
                        </a:cubicBezTo>
                        <a:cubicBezTo>
                          <a:pt x="443700" y="389001"/>
                          <a:pt x="435413" y="386143"/>
                          <a:pt x="428745" y="383572"/>
                        </a:cubicBezTo>
                        <a:cubicBezTo>
                          <a:pt x="424173" y="381762"/>
                          <a:pt x="420363" y="380238"/>
                          <a:pt x="417315" y="378809"/>
                        </a:cubicBezTo>
                        <a:cubicBezTo>
                          <a:pt x="414839" y="373761"/>
                          <a:pt x="412077" y="368808"/>
                          <a:pt x="409124" y="364141"/>
                        </a:cubicBezTo>
                        <a:cubicBezTo>
                          <a:pt x="402171" y="353092"/>
                          <a:pt x="394074" y="343281"/>
                          <a:pt x="385407" y="334518"/>
                        </a:cubicBezTo>
                        <a:cubicBezTo>
                          <a:pt x="376834" y="325755"/>
                          <a:pt x="367690" y="318040"/>
                          <a:pt x="358546" y="311086"/>
                        </a:cubicBezTo>
                        <a:cubicBezTo>
                          <a:pt x="340163" y="297275"/>
                          <a:pt x="321494" y="286607"/>
                          <a:pt x="303873" y="277749"/>
                        </a:cubicBezTo>
                        <a:cubicBezTo>
                          <a:pt x="288633" y="270224"/>
                          <a:pt x="274250" y="264033"/>
                          <a:pt x="261010" y="258985"/>
                        </a:cubicBezTo>
                        <a:cubicBezTo>
                          <a:pt x="262058" y="259175"/>
                          <a:pt x="263106" y="259366"/>
                          <a:pt x="264249" y="259556"/>
                        </a:cubicBezTo>
                        <a:cubicBezTo>
                          <a:pt x="273964" y="261175"/>
                          <a:pt x="284346" y="262414"/>
                          <a:pt x="295300" y="263271"/>
                        </a:cubicBezTo>
                        <a:cubicBezTo>
                          <a:pt x="300825" y="263747"/>
                          <a:pt x="306444" y="263938"/>
                          <a:pt x="312159" y="264223"/>
                        </a:cubicBezTo>
                        <a:cubicBezTo>
                          <a:pt x="317970" y="264319"/>
                          <a:pt x="323875" y="264509"/>
                          <a:pt x="329876" y="264319"/>
                        </a:cubicBezTo>
                        <a:cubicBezTo>
                          <a:pt x="341973" y="264128"/>
                          <a:pt x="354450" y="263366"/>
                          <a:pt x="367404" y="261747"/>
                        </a:cubicBezTo>
                        <a:cubicBezTo>
                          <a:pt x="370643" y="261461"/>
                          <a:pt x="373881" y="260985"/>
                          <a:pt x="377120" y="260413"/>
                        </a:cubicBezTo>
                        <a:cubicBezTo>
                          <a:pt x="380358" y="259937"/>
                          <a:pt x="383692" y="259461"/>
                          <a:pt x="386931" y="258794"/>
                        </a:cubicBezTo>
                        <a:cubicBezTo>
                          <a:pt x="390265" y="258223"/>
                          <a:pt x="393503" y="257556"/>
                          <a:pt x="396837" y="256889"/>
                        </a:cubicBezTo>
                        <a:cubicBezTo>
                          <a:pt x="400170" y="256127"/>
                          <a:pt x="403504" y="255365"/>
                          <a:pt x="406838" y="254603"/>
                        </a:cubicBezTo>
                        <a:cubicBezTo>
                          <a:pt x="409981" y="253936"/>
                          <a:pt x="413124" y="253079"/>
                          <a:pt x="416363" y="252222"/>
                        </a:cubicBezTo>
                        <a:cubicBezTo>
                          <a:pt x="419601" y="251365"/>
                          <a:pt x="422745" y="250603"/>
                          <a:pt x="425888" y="249555"/>
                        </a:cubicBezTo>
                        <a:lnTo>
                          <a:pt x="437223" y="246031"/>
                        </a:lnTo>
                        <a:cubicBezTo>
                          <a:pt x="440461" y="244983"/>
                          <a:pt x="443700" y="243840"/>
                          <a:pt x="446938" y="242792"/>
                        </a:cubicBezTo>
                        <a:cubicBezTo>
                          <a:pt x="453415" y="240601"/>
                          <a:pt x="459892" y="238411"/>
                          <a:pt x="466465" y="236220"/>
                        </a:cubicBezTo>
                        <a:cubicBezTo>
                          <a:pt x="470655" y="235839"/>
                          <a:pt x="475227" y="235553"/>
                          <a:pt x="480180" y="235267"/>
                        </a:cubicBezTo>
                        <a:cubicBezTo>
                          <a:pt x="484752" y="234982"/>
                          <a:pt x="489610" y="234791"/>
                          <a:pt x="494754" y="234505"/>
                        </a:cubicBezTo>
                        <a:cubicBezTo>
                          <a:pt x="499897" y="234315"/>
                          <a:pt x="505231" y="234125"/>
                          <a:pt x="510851" y="234029"/>
                        </a:cubicBezTo>
                        <a:cubicBezTo>
                          <a:pt x="516471" y="234029"/>
                          <a:pt x="522376" y="233839"/>
                          <a:pt x="528377" y="234029"/>
                        </a:cubicBezTo>
                        <a:cubicBezTo>
                          <a:pt x="531425" y="234029"/>
                          <a:pt x="534473" y="234029"/>
                          <a:pt x="537616" y="234125"/>
                        </a:cubicBezTo>
                        <a:cubicBezTo>
                          <a:pt x="540759" y="234220"/>
                          <a:pt x="543903" y="234410"/>
                          <a:pt x="547141" y="234505"/>
                        </a:cubicBezTo>
                        <a:cubicBezTo>
                          <a:pt x="548761" y="234505"/>
                          <a:pt x="550380" y="234601"/>
                          <a:pt x="551999" y="234696"/>
                        </a:cubicBezTo>
                        <a:cubicBezTo>
                          <a:pt x="553618" y="234791"/>
                          <a:pt x="555237" y="234886"/>
                          <a:pt x="556857" y="235077"/>
                        </a:cubicBezTo>
                        <a:cubicBezTo>
                          <a:pt x="560190" y="235267"/>
                          <a:pt x="563429" y="235553"/>
                          <a:pt x="566858" y="235744"/>
                        </a:cubicBezTo>
                        <a:cubicBezTo>
                          <a:pt x="570192" y="236125"/>
                          <a:pt x="573621" y="236410"/>
                          <a:pt x="577050" y="236792"/>
                        </a:cubicBezTo>
                        <a:cubicBezTo>
                          <a:pt x="578764" y="236982"/>
                          <a:pt x="580479" y="237172"/>
                          <a:pt x="582193" y="237363"/>
                        </a:cubicBezTo>
                        <a:cubicBezTo>
                          <a:pt x="583908" y="237649"/>
                          <a:pt x="585622" y="237839"/>
                          <a:pt x="587337" y="238125"/>
                        </a:cubicBezTo>
                        <a:cubicBezTo>
                          <a:pt x="590766" y="238601"/>
                          <a:pt x="594290" y="239077"/>
                          <a:pt x="597814" y="239649"/>
                        </a:cubicBezTo>
                        <a:cubicBezTo>
                          <a:pt x="601243" y="240316"/>
                          <a:pt x="604767" y="240983"/>
                          <a:pt x="608292" y="241744"/>
                        </a:cubicBezTo>
                        <a:cubicBezTo>
                          <a:pt x="615340" y="243078"/>
                          <a:pt x="622293" y="244983"/>
                          <a:pt x="629437" y="246983"/>
                        </a:cubicBezTo>
                        <a:cubicBezTo>
                          <a:pt x="643629" y="250984"/>
                          <a:pt x="658107" y="255746"/>
                          <a:pt x="672490" y="260413"/>
                        </a:cubicBezTo>
                        <a:cubicBezTo>
                          <a:pt x="701446" y="269748"/>
                          <a:pt x="730593" y="278987"/>
                          <a:pt x="758691" y="284988"/>
                        </a:cubicBezTo>
                        <a:cubicBezTo>
                          <a:pt x="772693" y="288036"/>
                          <a:pt x="786409" y="290227"/>
                          <a:pt x="799554" y="291275"/>
                        </a:cubicBezTo>
                        <a:cubicBezTo>
                          <a:pt x="812698" y="292322"/>
                          <a:pt x="825271" y="292227"/>
                          <a:pt x="836701" y="290608"/>
                        </a:cubicBezTo>
                        <a:cubicBezTo>
                          <a:pt x="839559" y="290227"/>
                          <a:pt x="842321" y="289750"/>
                          <a:pt x="844988" y="289179"/>
                        </a:cubicBezTo>
                        <a:cubicBezTo>
                          <a:pt x="848322" y="293180"/>
                          <a:pt x="851560" y="297275"/>
                          <a:pt x="854513" y="301657"/>
                        </a:cubicBezTo>
                        <a:cubicBezTo>
                          <a:pt x="859275" y="308705"/>
                          <a:pt x="863276" y="316230"/>
                          <a:pt x="866610" y="324040"/>
                        </a:cubicBezTo>
                        <a:cubicBezTo>
                          <a:pt x="868229" y="327850"/>
                          <a:pt x="869753" y="332042"/>
                          <a:pt x="871277" y="336137"/>
                        </a:cubicBezTo>
                        <a:cubicBezTo>
                          <a:pt x="872801" y="340233"/>
                          <a:pt x="874325" y="344234"/>
                          <a:pt x="875849" y="348329"/>
                        </a:cubicBezTo>
                        <a:cubicBezTo>
                          <a:pt x="878802" y="356425"/>
                          <a:pt x="881659" y="364426"/>
                          <a:pt x="884421" y="372427"/>
                        </a:cubicBezTo>
                        <a:cubicBezTo>
                          <a:pt x="887088" y="380429"/>
                          <a:pt x="889851" y="388334"/>
                          <a:pt x="892422" y="396145"/>
                        </a:cubicBezTo>
                        <a:cubicBezTo>
                          <a:pt x="902709" y="427292"/>
                          <a:pt x="910996" y="456914"/>
                          <a:pt x="919188" y="481965"/>
                        </a:cubicBezTo>
                        <a:cubicBezTo>
                          <a:pt x="923188" y="494538"/>
                          <a:pt x="927570" y="505777"/>
                          <a:pt x="931665" y="515684"/>
                        </a:cubicBezTo>
                        <a:cubicBezTo>
                          <a:pt x="935857" y="525494"/>
                          <a:pt x="939952" y="533972"/>
                          <a:pt x="943572" y="540734"/>
                        </a:cubicBezTo>
                        <a:cubicBezTo>
                          <a:pt x="945382" y="544068"/>
                          <a:pt x="947001" y="547116"/>
                          <a:pt x="948429" y="549783"/>
                        </a:cubicBezTo>
                        <a:cubicBezTo>
                          <a:pt x="949953" y="552355"/>
                          <a:pt x="951287" y="554546"/>
                          <a:pt x="952335" y="556260"/>
                        </a:cubicBezTo>
                        <a:cubicBezTo>
                          <a:pt x="954430" y="559784"/>
                          <a:pt x="955573" y="561689"/>
                          <a:pt x="955573" y="561689"/>
                        </a:cubicBezTo>
                        <a:cubicBezTo>
                          <a:pt x="955573" y="561689"/>
                          <a:pt x="954525" y="559784"/>
                          <a:pt x="952525" y="556165"/>
                        </a:cubicBezTo>
                        <a:cubicBezTo>
                          <a:pt x="951478" y="554355"/>
                          <a:pt x="950239" y="552164"/>
                          <a:pt x="948811" y="549593"/>
                        </a:cubicBezTo>
                        <a:cubicBezTo>
                          <a:pt x="947477" y="546926"/>
                          <a:pt x="945953" y="543877"/>
                          <a:pt x="944143" y="540448"/>
                        </a:cubicBezTo>
                        <a:cubicBezTo>
                          <a:pt x="940714" y="533590"/>
                          <a:pt x="936999" y="525113"/>
                          <a:pt x="933094" y="515112"/>
                        </a:cubicBezTo>
                        <a:cubicBezTo>
                          <a:pt x="929379" y="505111"/>
                          <a:pt x="925379" y="493776"/>
                          <a:pt x="921759" y="481108"/>
                        </a:cubicBezTo>
                        <a:cubicBezTo>
                          <a:pt x="914330" y="455962"/>
                          <a:pt x="906900" y="426148"/>
                          <a:pt x="897566" y="394525"/>
                        </a:cubicBezTo>
                        <a:cubicBezTo>
                          <a:pt x="895280" y="386620"/>
                          <a:pt x="892803" y="378619"/>
                          <a:pt x="890327" y="370522"/>
                        </a:cubicBezTo>
                        <a:cubicBezTo>
                          <a:pt x="887755" y="362426"/>
                          <a:pt x="885088" y="354235"/>
                          <a:pt x="882421" y="346043"/>
                        </a:cubicBezTo>
                        <a:cubicBezTo>
                          <a:pt x="880992" y="341947"/>
                          <a:pt x="879659" y="337852"/>
                          <a:pt x="878230" y="333756"/>
                        </a:cubicBezTo>
                        <a:cubicBezTo>
                          <a:pt x="876801" y="329660"/>
                          <a:pt x="875468" y="325564"/>
                          <a:pt x="873849" y="321278"/>
                        </a:cubicBezTo>
                        <a:cubicBezTo>
                          <a:pt x="870610" y="312896"/>
                          <a:pt x="866515" y="304800"/>
                          <a:pt x="861752" y="297085"/>
                        </a:cubicBezTo>
                        <a:cubicBezTo>
                          <a:pt x="859561" y="293560"/>
                          <a:pt x="857085" y="290131"/>
                          <a:pt x="854608" y="286798"/>
                        </a:cubicBezTo>
                        <a:cubicBezTo>
                          <a:pt x="857751" y="285845"/>
                          <a:pt x="860704" y="284797"/>
                          <a:pt x="863466" y="283559"/>
                        </a:cubicBezTo>
                        <a:cubicBezTo>
                          <a:pt x="866515" y="283083"/>
                          <a:pt x="869467" y="282511"/>
                          <a:pt x="872420" y="281750"/>
                        </a:cubicBezTo>
                        <a:cubicBezTo>
                          <a:pt x="879754" y="279844"/>
                          <a:pt x="886612" y="277273"/>
                          <a:pt x="892899" y="273939"/>
                        </a:cubicBezTo>
                        <a:cubicBezTo>
                          <a:pt x="899185" y="270605"/>
                          <a:pt x="904805" y="266795"/>
                          <a:pt x="909853" y="262604"/>
                        </a:cubicBezTo>
                        <a:cubicBezTo>
                          <a:pt x="919950" y="254222"/>
                          <a:pt x="927570" y="244983"/>
                          <a:pt x="933666" y="236506"/>
                        </a:cubicBezTo>
                        <a:cubicBezTo>
                          <a:pt x="939666" y="227933"/>
                          <a:pt x="944143" y="219932"/>
                          <a:pt x="947667" y="213265"/>
                        </a:cubicBezTo>
                        <a:cubicBezTo>
                          <a:pt x="951096" y="206597"/>
                          <a:pt x="953573" y="201168"/>
                          <a:pt x="955097" y="197548"/>
                        </a:cubicBezTo>
                        <a:cubicBezTo>
                          <a:pt x="956716" y="193834"/>
                          <a:pt x="957574" y="191929"/>
                          <a:pt x="957574" y="191929"/>
                        </a:cubicBezTo>
                        <a:cubicBezTo>
                          <a:pt x="957574" y="191929"/>
                          <a:pt x="956621" y="193834"/>
                          <a:pt x="954907" y="197453"/>
                        </a:cubicBezTo>
                        <a:cubicBezTo>
                          <a:pt x="953192" y="201073"/>
                          <a:pt x="950525" y="206311"/>
                          <a:pt x="946810" y="212884"/>
                        </a:cubicBezTo>
                        <a:cubicBezTo>
                          <a:pt x="943095" y="219361"/>
                          <a:pt x="938333" y="227076"/>
                          <a:pt x="932046" y="235363"/>
                        </a:cubicBezTo>
                        <a:cubicBezTo>
                          <a:pt x="925760" y="243554"/>
                          <a:pt x="917854" y="252317"/>
                          <a:pt x="907758" y="260033"/>
                        </a:cubicBezTo>
                        <a:cubicBezTo>
                          <a:pt x="902709" y="263842"/>
                          <a:pt x="897090" y="267367"/>
                          <a:pt x="890994" y="270224"/>
                        </a:cubicBezTo>
                        <a:cubicBezTo>
                          <a:pt x="887088" y="272034"/>
                          <a:pt x="882897" y="273653"/>
                          <a:pt x="878611" y="274892"/>
                        </a:cubicBezTo>
                        <a:cubicBezTo>
                          <a:pt x="881659" y="272605"/>
                          <a:pt x="884421" y="270319"/>
                          <a:pt x="886612" y="268129"/>
                        </a:cubicBezTo>
                        <a:cubicBezTo>
                          <a:pt x="891375" y="263461"/>
                          <a:pt x="894518" y="259271"/>
                          <a:pt x="896518" y="256318"/>
                        </a:cubicBezTo>
                        <a:cubicBezTo>
                          <a:pt x="897566" y="254889"/>
                          <a:pt x="898233" y="253651"/>
                          <a:pt x="898709" y="252889"/>
                        </a:cubicBezTo>
                        <a:cubicBezTo>
                          <a:pt x="899185" y="252127"/>
                          <a:pt x="899471" y="251746"/>
                          <a:pt x="899471" y="251746"/>
                        </a:cubicBezTo>
                        <a:cubicBezTo>
                          <a:pt x="899471" y="251746"/>
                          <a:pt x="899185" y="252127"/>
                          <a:pt x="898709" y="252889"/>
                        </a:cubicBezTo>
                        <a:cubicBezTo>
                          <a:pt x="898137" y="253651"/>
                          <a:pt x="897471" y="254794"/>
                          <a:pt x="896328" y="256222"/>
                        </a:cubicBezTo>
                        <a:cubicBezTo>
                          <a:pt x="894232" y="259080"/>
                          <a:pt x="890899" y="263080"/>
                          <a:pt x="885945" y="267557"/>
                        </a:cubicBezTo>
                        <a:cubicBezTo>
                          <a:pt x="882802" y="270415"/>
                          <a:pt x="878802" y="273367"/>
                          <a:pt x="874134" y="276130"/>
                        </a:cubicBezTo>
                        <a:lnTo>
                          <a:pt x="873944" y="276130"/>
                        </a:lnTo>
                        <a:cubicBezTo>
                          <a:pt x="865753" y="278225"/>
                          <a:pt x="857085" y="279178"/>
                          <a:pt x="848131" y="278987"/>
                        </a:cubicBezTo>
                        <a:lnTo>
                          <a:pt x="848131" y="278987"/>
                        </a:lnTo>
                        <a:cubicBezTo>
                          <a:pt x="841273" y="271081"/>
                          <a:pt x="833844" y="263747"/>
                          <a:pt x="825843" y="257175"/>
                        </a:cubicBezTo>
                        <a:cubicBezTo>
                          <a:pt x="812222" y="245840"/>
                          <a:pt x="797458" y="236601"/>
                          <a:pt x="782599" y="228695"/>
                        </a:cubicBezTo>
                        <a:cubicBezTo>
                          <a:pt x="769931" y="222028"/>
                          <a:pt x="757263" y="216408"/>
                          <a:pt x="744975" y="211646"/>
                        </a:cubicBezTo>
                        <a:cubicBezTo>
                          <a:pt x="748404" y="212598"/>
                          <a:pt x="751833" y="213455"/>
                          <a:pt x="755167" y="214408"/>
                        </a:cubicBezTo>
                        <a:cubicBezTo>
                          <a:pt x="758691" y="215455"/>
                          <a:pt x="762216" y="216598"/>
                          <a:pt x="765740" y="217646"/>
                        </a:cubicBezTo>
                        <a:cubicBezTo>
                          <a:pt x="769264" y="218694"/>
                          <a:pt x="772788" y="219837"/>
                          <a:pt x="776217" y="220885"/>
                        </a:cubicBezTo>
                        <a:cubicBezTo>
                          <a:pt x="779742" y="222028"/>
                          <a:pt x="783266" y="223075"/>
                          <a:pt x="786790" y="224218"/>
                        </a:cubicBezTo>
                        <a:cubicBezTo>
                          <a:pt x="801268" y="228790"/>
                          <a:pt x="815841" y="232219"/>
                          <a:pt x="830700" y="233934"/>
                        </a:cubicBezTo>
                        <a:cubicBezTo>
                          <a:pt x="845464" y="235553"/>
                          <a:pt x="860514" y="235363"/>
                          <a:pt x="874896" y="231743"/>
                        </a:cubicBezTo>
                        <a:cubicBezTo>
                          <a:pt x="882040" y="229934"/>
                          <a:pt x="888993" y="227267"/>
                          <a:pt x="895280" y="223647"/>
                        </a:cubicBezTo>
                        <a:cubicBezTo>
                          <a:pt x="898423" y="221837"/>
                          <a:pt x="901471" y="219837"/>
                          <a:pt x="904233" y="217551"/>
                        </a:cubicBezTo>
                        <a:cubicBezTo>
                          <a:pt x="907091" y="215360"/>
                          <a:pt x="909663" y="212884"/>
                          <a:pt x="912044" y="210217"/>
                        </a:cubicBezTo>
                        <a:cubicBezTo>
                          <a:pt x="921759" y="199739"/>
                          <a:pt x="927474" y="186976"/>
                          <a:pt x="930522" y="174593"/>
                        </a:cubicBezTo>
                        <a:cubicBezTo>
                          <a:pt x="933570" y="162020"/>
                          <a:pt x="934047" y="149638"/>
                          <a:pt x="933190" y="137922"/>
                        </a:cubicBezTo>
                        <a:cubicBezTo>
                          <a:pt x="932237" y="126206"/>
                          <a:pt x="929856" y="115157"/>
                          <a:pt x="926332" y="105061"/>
                        </a:cubicBezTo>
                        <a:cubicBezTo>
                          <a:pt x="924617" y="100013"/>
                          <a:pt x="922521" y="95250"/>
                          <a:pt x="920236" y="90678"/>
                        </a:cubicBezTo>
                        <a:cubicBezTo>
                          <a:pt x="919092" y="88392"/>
                          <a:pt x="917854" y="86201"/>
                          <a:pt x="916521" y="84201"/>
                        </a:cubicBezTo>
                        <a:cubicBezTo>
                          <a:pt x="915282" y="82201"/>
                          <a:pt x="914044" y="80200"/>
                          <a:pt x="912806" y="78200"/>
                        </a:cubicBezTo>
                        <a:cubicBezTo>
                          <a:pt x="910615" y="74295"/>
                          <a:pt x="908615" y="70390"/>
                          <a:pt x="907186" y="66389"/>
                        </a:cubicBezTo>
                        <a:cubicBezTo>
                          <a:pt x="906424" y="64389"/>
                          <a:pt x="905853" y="62389"/>
                          <a:pt x="905281" y="60484"/>
                        </a:cubicBezTo>
                        <a:cubicBezTo>
                          <a:pt x="904995" y="59531"/>
                          <a:pt x="904805" y="58483"/>
                          <a:pt x="904615" y="57531"/>
                        </a:cubicBezTo>
                        <a:cubicBezTo>
                          <a:pt x="904424" y="56579"/>
                          <a:pt x="904138" y="55626"/>
                          <a:pt x="904043" y="54578"/>
                        </a:cubicBezTo>
                        <a:cubicBezTo>
                          <a:pt x="902709" y="46863"/>
                          <a:pt x="903281" y="39529"/>
                          <a:pt x="904995" y="33147"/>
                        </a:cubicBezTo>
                        <a:cubicBezTo>
                          <a:pt x="906710" y="26765"/>
                          <a:pt x="909377" y="21526"/>
                          <a:pt x="912139" y="17240"/>
                        </a:cubicBezTo>
                        <a:cubicBezTo>
                          <a:pt x="914997" y="12954"/>
                          <a:pt x="917854" y="9620"/>
                          <a:pt x="920331" y="7048"/>
                        </a:cubicBezTo>
                        <a:cubicBezTo>
                          <a:pt x="922807" y="4477"/>
                          <a:pt x="924903" y="2762"/>
                          <a:pt x="926427" y="1619"/>
                        </a:cubicBezTo>
                        <a:cubicBezTo>
                          <a:pt x="927855" y="476"/>
                          <a:pt x="928713" y="0"/>
                          <a:pt x="928713" y="0"/>
                        </a:cubicBezTo>
                        <a:cubicBezTo>
                          <a:pt x="928713" y="0"/>
                          <a:pt x="927855" y="476"/>
                          <a:pt x="926427" y="1524"/>
                        </a:cubicBezTo>
                        <a:cubicBezTo>
                          <a:pt x="924903" y="2572"/>
                          <a:pt x="922712" y="4286"/>
                          <a:pt x="920140" y="6667"/>
                        </a:cubicBezTo>
                        <a:cubicBezTo>
                          <a:pt x="917473" y="9144"/>
                          <a:pt x="914425" y="12287"/>
                          <a:pt x="911377" y="16573"/>
                        </a:cubicBezTo>
                        <a:cubicBezTo>
                          <a:pt x="908329" y="20860"/>
                          <a:pt x="905281" y="26098"/>
                          <a:pt x="903281" y="32575"/>
                        </a:cubicBezTo>
                        <a:cubicBezTo>
                          <a:pt x="901281" y="39052"/>
                          <a:pt x="900233" y="46672"/>
                          <a:pt x="901281" y="54959"/>
                        </a:cubicBezTo>
                        <a:cubicBezTo>
                          <a:pt x="901281" y="56007"/>
                          <a:pt x="901566" y="57055"/>
                          <a:pt x="901757" y="58007"/>
                        </a:cubicBezTo>
                        <a:cubicBezTo>
                          <a:pt x="901947" y="59055"/>
                          <a:pt x="902138" y="60103"/>
                          <a:pt x="902328" y="61150"/>
                        </a:cubicBezTo>
                        <a:cubicBezTo>
                          <a:pt x="902900" y="63246"/>
                          <a:pt x="903281" y="65342"/>
                          <a:pt x="904043" y="67437"/>
                        </a:cubicBezTo>
                        <a:cubicBezTo>
                          <a:pt x="905376" y="71723"/>
                          <a:pt x="907282" y="75914"/>
                          <a:pt x="909377" y="80200"/>
                        </a:cubicBezTo>
                        <a:cubicBezTo>
                          <a:pt x="910520" y="82201"/>
                          <a:pt x="911663" y="84296"/>
                          <a:pt x="912806" y="86392"/>
                        </a:cubicBezTo>
                        <a:cubicBezTo>
                          <a:pt x="913949" y="88392"/>
                          <a:pt x="914997" y="90583"/>
                          <a:pt x="916044" y="92773"/>
                        </a:cubicBezTo>
                        <a:cubicBezTo>
                          <a:pt x="918045" y="97155"/>
                          <a:pt x="919759" y="101822"/>
                          <a:pt x="921188" y="106680"/>
                        </a:cubicBezTo>
                        <a:cubicBezTo>
                          <a:pt x="924045" y="116491"/>
                          <a:pt x="925855" y="127063"/>
                          <a:pt x="926236" y="138208"/>
                        </a:cubicBezTo>
                        <a:cubicBezTo>
                          <a:pt x="926617" y="149352"/>
                          <a:pt x="925569" y="160972"/>
                          <a:pt x="922236" y="172307"/>
                        </a:cubicBezTo>
                        <a:cubicBezTo>
                          <a:pt x="918902" y="183547"/>
                          <a:pt x="913282" y="194500"/>
                          <a:pt x="904615" y="202978"/>
                        </a:cubicBezTo>
                        <a:cubicBezTo>
                          <a:pt x="896042" y="211455"/>
                          <a:pt x="884707" y="217265"/>
                          <a:pt x="872134" y="219742"/>
                        </a:cubicBezTo>
                        <a:cubicBezTo>
                          <a:pt x="859561" y="222313"/>
                          <a:pt x="846131" y="221933"/>
                          <a:pt x="832605" y="219742"/>
                        </a:cubicBezTo>
                        <a:cubicBezTo>
                          <a:pt x="819080" y="217551"/>
                          <a:pt x="805459" y="213741"/>
                          <a:pt x="792029" y="208788"/>
                        </a:cubicBezTo>
                        <a:cubicBezTo>
                          <a:pt x="785076" y="206311"/>
                          <a:pt x="778122" y="203740"/>
                          <a:pt x="771074" y="201168"/>
                        </a:cubicBezTo>
                        <a:cubicBezTo>
                          <a:pt x="767550" y="199930"/>
                          <a:pt x="764025" y="198596"/>
                          <a:pt x="760406" y="197358"/>
                        </a:cubicBezTo>
                        <a:cubicBezTo>
                          <a:pt x="756786" y="196120"/>
                          <a:pt x="753167" y="195072"/>
                          <a:pt x="749547" y="193929"/>
                        </a:cubicBezTo>
                        <a:cubicBezTo>
                          <a:pt x="720591" y="184594"/>
                          <a:pt x="690111" y="177070"/>
                          <a:pt x="658679" y="174212"/>
                        </a:cubicBezTo>
                        <a:lnTo>
                          <a:pt x="646868" y="173260"/>
                        </a:lnTo>
                        <a:cubicBezTo>
                          <a:pt x="644868" y="173164"/>
                          <a:pt x="642963" y="172879"/>
                          <a:pt x="640962" y="172879"/>
                        </a:cubicBezTo>
                        <a:lnTo>
                          <a:pt x="635057" y="172879"/>
                        </a:lnTo>
                        <a:cubicBezTo>
                          <a:pt x="635057" y="172879"/>
                          <a:pt x="623151" y="172688"/>
                          <a:pt x="623151" y="172688"/>
                        </a:cubicBezTo>
                        <a:cubicBezTo>
                          <a:pt x="621150" y="172688"/>
                          <a:pt x="619245" y="172784"/>
                          <a:pt x="617245" y="172879"/>
                        </a:cubicBezTo>
                        <a:lnTo>
                          <a:pt x="611340" y="173164"/>
                        </a:lnTo>
                        <a:cubicBezTo>
                          <a:pt x="605720" y="173450"/>
                          <a:pt x="596481" y="174212"/>
                          <a:pt x="590956" y="174879"/>
                        </a:cubicBezTo>
                        <a:lnTo>
                          <a:pt x="587908" y="175260"/>
                        </a:lnTo>
                        <a:lnTo>
                          <a:pt x="582098" y="175927"/>
                        </a:lnTo>
                        <a:cubicBezTo>
                          <a:pt x="580193" y="176117"/>
                          <a:pt x="578288" y="176498"/>
                          <a:pt x="576288" y="176784"/>
                        </a:cubicBezTo>
                        <a:cubicBezTo>
                          <a:pt x="572478" y="177451"/>
                          <a:pt x="568668" y="178022"/>
                          <a:pt x="564762" y="178689"/>
                        </a:cubicBezTo>
                        <a:cubicBezTo>
                          <a:pt x="534282" y="184118"/>
                          <a:pt x="505422" y="192310"/>
                          <a:pt x="477799" y="200120"/>
                        </a:cubicBezTo>
                        <a:cubicBezTo>
                          <a:pt x="464083" y="204025"/>
                          <a:pt x="450558" y="207931"/>
                          <a:pt x="437318" y="211646"/>
                        </a:cubicBezTo>
                        <a:cubicBezTo>
                          <a:pt x="433984" y="212598"/>
                          <a:pt x="430746" y="213550"/>
                          <a:pt x="427412" y="214408"/>
                        </a:cubicBezTo>
                        <a:lnTo>
                          <a:pt x="418077" y="216789"/>
                        </a:lnTo>
                        <a:cubicBezTo>
                          <a:pt x="415029" y="217551"/>
                          <a:pt x="409981" y="218694"/>
                          <a:pt x="406838" y="219361"/>
                        </a:cubicBezTo>
                        <a:cubicBezTo>
                          <a:pt x="404457" y="219932"/>
                          <a:pt x="401980" y="220409"/>
                          <a:pt x="399599" y="220789"/>
                        </a:cubicBezTo>
                        <a:cubicBezTo>
                          <a:pt x="396551" y="221361"/>
                          <a:pt x="393503" y="221837"/>
                          <a:pt x="390455" y="222409"/>
                        </a:cubicBezTo>
                        <a:cubicBezTo>
                          <a:pt x="387407" y="222790"/>
                          <a:pt x="384454" y="223266"/>
                          <a:pt x="381406" y="223647"/>
                        </a:cubicBezTo>
                        <a:cubicBezTo>
                          <a:pt x="378453" y="224123"/>
                          <a:pt x="375405" y="224314"/>
                          <a:pt x="372453" y="224695"/>
                        </a:cubicBezTo>
                        <a:cubicBezTo>
                          <a:pt x="369500" y="224980"/>
                          <a:pt x="366547" y="225361"/>
                          <a:pt x="363690" y="225457"/>
                        </a:cubicBezTo>
                        <a:cubicBezTo>
                          <a:pt x="352069" y="226409"/>
                          <a:pt x="340734" y="226504"/>
                          <a:pt x="329971" y="226219"/>
                        </a:cubicBezTo>
                        <a:cubicBezTo>
                          <a:pt x="324542" y="226123"/>
                          <a:pt x="319303" y="225742"/>
                          <a:pt x="314160" y="225361"/>
                        </a:cubicBezTo>
                        <a:cubicBezTo>
                          <a:pt x="309016" y="224885"/>
                          <a:pt x="303968" y="224504"/>
                          <a:pt x="299110" y="223838"/>
                        </a:cubicBezTo>
                        <a:cubicBezTo>
                          <a:pt x="289299" y="222599"/>
                          <a:pt x="280155" y="221075"/>
                          <a:pt x="271583" y="219265"/>
                        </a:cubicBezTo>
                        <a:cubicBezTo>
                          <a:pt x="263011" y="217456"/>
                          <a:pt x="255009" y="215455"/>
                          <a:pt x="247770" y="213360"/>
                        </a:cubicBezTo>
                        <a:cubicBezTo>
                          <a:pt x="240531" y="211264"/>
                          <a:pt x="233864" y="209169"/>
                          <a:pt x="227958" y="207073"/>
                        </a:cubicBezTo>
                        <a:cubicBezTo>
                          <a:pt x="227673" y="206978"/>
                          <a:pt x="227387" y="206883"/>
                          <a:pt x="227196" y="206788"/>
                        </a:cubicBezTo>
                        <a:cubicBezTo>
                          <a:pt x="226053" y="206407"/>
                          <a:pt x="225101" y="205550"/>
                          <a:pt x="224529" y="204406"/>
                        </a:cubicBezTo>
                        <a:cubicBezTo>
                          <a:pt x="214528" y="184118"/>
                          <a:pt x="195478" y="168021"/>
                          <a:pt x="171190" y="161354"/>
                        </a:cubicBezTo>
                        <a:cubicBezTo>
                          <a:pt x="141757" y="153257"/>
                          <a:pt x="111849" y="161830"/>
                          <a:pt x="91941" y="181165"/>
                        </a:cubicBezTo>
                        <a:cubicBezTo>
                          <a:pt x="90894" y="182118"/>
                          <a:pt x="89465" y="182594"/>
                          <a:pt x="88131" y="182213"/>
                        </a:cubicBezTo>
                        <a:lnTo>
                          <a:pt x="39078" y="168783"/>
                        </a:lnTo>
                        <a:cubicBezTo>
                          <a:pt x="22599" y="164306"/>
                          <a:pt x="5550" y="173926"/>
                          <a:pt x="1073" y="190500"/>
                        </a:cubicBezTo>
                        <a:lnTo>
                          <a:pt x="1073" y="190500"/>
                        </a:lnTo>
                        <a:cubicBezTo>
                          <a:pt x="-3309" y="206788"/>
                          <a:pt x="6121" y="223361"/>
                          <a:pt x="22218" y="227838"/>
                        </a:cubicBezTo>
                        <a:lnTo>
                          <a:pt x="66891" y="240030"/>
                        </a:lnTo>
                        <a:cubicBezTo>
                          <a:pt x="68605" y="240506"/>
                          <a:pt x="69843" y="241935"/>
                          <a:pt x="70129" y="243745"/>
                        </a:cubicBezTo>
                        <a:cubicBezTo>
                          <a:pt x="74511" y="274034"/>
                          <a:pt x="97561" y="300990"/>
                          <a:pt x="130518" y="310039"/>
                        </a:cubicBezTo>
                        <a:cubicBezTo>
                          <a:pt x="142805" y="313372"/>
                          <a:pt x="155283" y="313944"/>
                          <a:pt x="166903" y="311944"/>
                        </a:cubicBezTo>
                        <a:cubicBezTo>
                          <a:pt x="168618" y="311658"/>
                          <a:pt x="170332" y="312230"/>
                          <a:pt x="171380" y="313658"/>
                        </a:cubicBezTo>
                        <a:cubicBezTo>
                          <a:pt x="174237" y="317563"/>
                          <a:pt x="177190" y="322040"/>
                          <a:pt x="180048" y="327088"/>
                        </a:cubicBezTo>
                        <a:cubicBezTo>
                          <a:pt x="187572" y="340233"/>
                          <a:pt x="194907" y="357568"/>
                          <a:pt x="198526" y="378809"/>
                        </a:cubicBezTo>
                        <a:cubicBezTo>
                          <a:pt x="199955" y="387191"/>
                          <a:pt x="200812" y="396050"/>
                          <a:pt x="200907" y="405479"/>
                        </a:cubicBezTo>
                        <a:cubicBezTo>
                          <a:pt x="201193" y="433864"/>
                          <a:pt x="219195" y="458914"/>
                          <a:pt x="246342" y="467201"/>
                        </a:cubicBezTo>
                        <a:lnTo>
                          <a:pt x="246342" y="467201"/>
                        </a:lnTo>
                        <a:close/>
                        <a:moveTo>
                          <a:pt x="616674" y="197167"/>
                        </a:moveTo>
                        <a:cubicBezTo>
                          <a:pt x="620579" y="197548"/>
                          <a:pt x="625818" y="198025"/>
                          <a:pt x="632390" y="198787"/>
                        </a:cubicBezTo>
                        <a:cubicBezTo>
                          <a:pt x="647344" y="200596"/>
                          <a:pt x="668871" y="203835"/>
                          <a:pt x="694112" y="209836"/>
                        </a:cubicBezTo>
                        <a:cubicBezTo>
                          <a:pt x="706685" y="212884"/>
                          <a:pt x="720306" y="216598"/>
                          <a:pt x="734403" y="221266"/>
                        </a:cubicBezTo>
                        <a:cubicBezTo>
                          <a:pt x="748500" y="226028"/>
                          <a:pt x="763073" y="231743"/>
                          <a:pt x="777551" y="238792"/>
                        </a:cubicBezTo>
                        <a:cubicBezTo>
                          <a:pt x="792029" y="245935"/>
                          <a:pt x="806412" y="254413"/>
                          <a:pt x="819747" y="264700"/>
                        </a:cubicBezTo>
                        <a:cubicBezTo>
                          <a:pt x="824890" y="268700"/>
                          <a:pt x="829843" y="272986"/>
                          <a:pt x="834606" y="277559"/>
                        </a:cubicBezTo>
                        <a:cubicBezTo>
                          <a:pt x="831843" y="277177"/>
                          <a:pt x="829176" y="276796"/>
                          <a:pt x="826414" y="276320"/>
                        </a:cubicBezTo>
                        <a:cubicBezTo>
                          <a:pt x="810888" y="273463"/>
                          <a:pt x="795267" y="268319"/>
                          <a:pt x="779742" y="262223"/>
                        </a:cubicBezTo>
                        <a:cubicBezTo>
                          <a:pt x="764216" y="256032"/>
                          <a:pt x="748690" y="248888"/>
                          <a:pt x="733260" y="241649"/>
                        </a:cubicBezTo>
                        <a:cubicBezTo>
                          <a:pt x="717734" y="234315"/>
                          <a:pt x="702208" y="226981"/>
                          <a:pt x="686587" y="220218"/>
                        </a:cubicBezTo>
                        <a:cubicBezTo>
                          <a:pt x="678777" y="216884"/>
                          <a:pt x="670871" y="213646"/>
                          <a:pt x="662965" y="210693"/>
                        </a:cubicBezTo>
                        <a:cubicBezTo>
                          <a:pt x="659060" y="209169"/>
                          <a:pt x="654964" y="207931"/>
                          <a:pt x="651059" y="206502"/>
                        </a:cubicBezTo>
                        <a:cubicBezTo>
                          <a:pt x="647058" y="205264"/>
                          <a:pt x="643153" y="204025"/>
                          <a:pt x="639153" y="202883"/>
                        </a:cubicBezTo>
                        <a:cubicBezTo>
                          <a:pt x="631247" y="200692"/>
                          <a:pt x="623436" y="198787"/>
                          <a:pt x="615721" y="197263"/>
                        </a:cubicBezTo>
                        <a:lnTo>
                          <a:pt x="616769" y="197263"/>
                        </a:lnTo>
                        <a:close/>
                        <a:moveTo>
                          <a:pt x="836415" y="287274"/>
                        </a:moveTo>
                        <a:cubicBezTo>
                          <a:pt x="825176" y="288322"/>
                          <a:pt x="812984" y="288036"/>
                          <a:pt x="800125" y="286417"/>
                        </a:cubicBezTo>
                        <a:cubicBezTo>
                          <a:pt x="787266" y="284893"/>
                          <a:pt x="773932" y="282130"/>
                          <a:pt x="760215" y="278511"/>
                        </a:cubicBezTo>
                        <a:cubicBezTo>
                          <a:pt x="732783" y="271463"/>
                          <a:pt x="704304" y="261175"/>
                          <a:pt x="675919" y="250603"/>
                        </a:cubicBezTo>
                        <a:cubicBezTo>
                          <a:pt x="661632" y="245364"/>
                          <a:pt x="647440" y="240030"/>
                          <a:pt x="633057" y="235267"/>
                        </a:cubicBezTo>
                        <a:cubicBezTo>
                          <a:pt x="625913" y="232886"/>
                          <a:pt x="618674" y="230600"/>
                          <a:pt x="611340" y="228886"/>
                        </a:cubicBezTo>
                        <a:cubicBezTo>
                          <a:pt x="607720" y="228029"/>
                          <a:pt x="604101" y="227171"/>
                          <a:pt x="600481" y="226314"/>
                        </a:cubicBezTo>
                        <a:cubicBezTo>
                          <a:pt x="596862" y="225552"/>
                          <a:pt x="593242" y="224885"/>
                          <a:pt x="589718" y="224218"/>
                        </a:cubicBezTo>
                        <a:cubicBezTo>
                          <a:pt x="587908" y="223838"/>
                          <a:pt x="586194" y="223552"/>
                          <a:pt x="584384" y="223171"/>
                        </a:cubicBezTo>
                        <a:cubicBezTo>
                          <a:pt x="582574" y="222885"/>
                          <a:pt x="580860" y="222599"/>
                          <a:pt x="579050" y="222409"/>
                        </a:cubicBezTo>
                        <a:cubicBezTo>
                          <a:pt x="575526" y="221933"/>
                          <a:pt x="572001" y="221361"/>
                          <a:pt x="568572" y="220885"/>
                        </a:cubicBezTo>
                        <a:cubicBezTo>
                          <a:pt x="565143" y="220504"/>
                          <a:pt x="561715" y="220123"/>
                          <a:pt x="558286" y="219742"/>
                        </a:cubicBezTo>
                        <a:cubicBezTo>
                          <a:pt x="556571" y="219551"/>
                          <a:pt x="554952" y="219361"/>
                          <a:pt x="553237" y="219170"/>
                        </a:cubicBezTo>
                        <a:cubicBezTo>
                          <a:pt x="551523" y="219075"/>
                          <a:pt x="549903" y="218884"/>
                          <a:pt x="548284" y="218789"/>
                        </a:cubicBezTo>
                        <a:cubicBezTo>
                          <a:pt x="544950" y="218504"/>
                          <a:pt x="541712" y="218218"/>
                          <a:pt x="538474" y="218027"/>
                        </a:cubicBezTo>
                        <a:cubicBezTo>
                          <a:pt x="535235" y="217837"/>
                          <a:pt x="532092" y="217646"/>
                          <a:pt x="529044" y="217456"/>
                        </a:cubicBezTo>
                        <a:cubicBezTo>
                          <a:pt x="527139" y="217360"/>
                          <a:pt x="525234" y="217265"/>
                          <a:pt x="523424" y="217170"/>
                        </a:cubicBezTo>
                        <a:cubicBezTo>
                          <a:pt x="531615" y="214598"/>
                          <a:pt x="539902" y="212122"/>
                          <a:pt x="548284" y="209836"/>
                        </a:cubicBezTo>
                        <a:cubicBezTo>
                          <a:pt x="549141" y="209836"/>
                          <a:pt x="549903" y="209740"/>
                          <a:pt x="550761" y="209645"/>
                        </a:cubicBezTo>
                        <a:cubicBezTo>
                          <a:pt x="563143" y="208788"/>
                          <a:pt x="576669" y="208693"/>
                          <a:pt x="590956" y="209836"/>
                        </a:cubicBezTo>
                        <a:cubicBezTo>
                          <a:pt x="605244" y="210979"/>
                          <a:pt x="620198" y="213265"/>
                          <a:pt x="635438" y="216979"/>
                        </a:cubicBezTo>
                        <a:cubicBezTo>
                          <a:pt x="639248" y="217932"/>
                          <a:pt x="643058" y="218980"/>
                          <a:pt x="646868" y="220027"/>
                        </a:cubicBezTo>
                        <a:cubicBezTo>
                          <a:pt x="650678" y="221171"/>
                          <a:pt x="654583" y="222313"/>
                          <a:pt x="658393" y="223552"/>
                        </a:cubicBezTo>
                        <a:cubicBezTo>
                          <a:pt x="666204" y="226123"/>
                          <a:pt x="673824" y="228886"/>
                          <a:pt x="681634" y="231934"/>
                        </a:cubicBezTo>
                        <a:cubicBezTo>
                          <a:pt x="697255" y="237934"/>
                          <a:pt x="712971" y="244697"/>
                          <a:pt x="728688" y="251365"/>
                        </a:cubicBezTo>
                        <a:cubicBezTo>
                          <a:pt x="744499" y="258032"/>
                          <a:pt x="760406" y="264700"/>
                          <a:pt x="776503" y="270319"/>
                        </a:cubicBezTo>
                        <a:cubicBezTo>
                          <a:pt x="792600" y="275939"/>
                          <a:pt x="808888" y="280606"/>
                          <a:pt x="825081" y="282988"/>
                        </a:cubicBezTo>
                        <a:cubicBezTo>
                          <a:pt x="830415" y="283750"/>
                          <a:pt x="835749" y="284226"/>
                          <a:pt x="841083" y="284417"/>
                        </a:cubicBezTo>
                        <a:cubicBezTo>
                          <a:pt x="841654" y="285083"/>
                          <a:pt x="842321" y="285750"/>
                          <a:pt x="842892" y="286321"/>
                        </a:cubicBezTo>
                        <a:cubicBezTo>
                          <a:pt x="840702" y="286607"/>
                          <a:pt x="838606" y="286893"/>
                          <a:pt x="836320" y="287179"/>
                        </a:cubicBezTo>
                        <a:close/>
                        <a:moveTo>
                          <a:pt x="852989" y="284417"/>
                        </a:moveTo>
                        <a:cubicBezTo>
                          <a:pt x="852989" y="284417"/>
                          <a:pt x="852989" y="284417"/>
                          <a:pt x="852989" y="284417"/>
                        </a:cubicBezTo>
                        <a:cubicBezTo>
                          <a:pt x="853084" y="284417"/>
                          <a:pt x="853275" y="284417"/>
                          <a:pt x="853370" y="284417"/>
                        </a:cubicBezTo>
                        <a:cubicBezTo>
                          <a:pt x="853275" y="284417"/>
                          <a:pt x="853179" y="284417"/>
                          <a:pt x="853084" y="284417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0000C9">
                          <a:lumMod val="60000"/>
                          <a:lumOff val="40000"/>
                        </a:srgbClr>
                      </a:gs>
                      <a:gs pos="100000">
                        <a:srgbClr val="0000C9">
                          <a:lumMod val="40000"/>
                          <a:lumOff val="60000"/>
                        </a:srgbClr>
                      </a:gs>
                    </a:gsLst>
                    <a:lin ang="63060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grpSp>
                <p:nvGrpSpPr>
                  <p:cNvPr id="1010" name="Graphic 136">
                    <a:extLst>
                      <a:ext uri="{FF2B5EF4-FFF2-40B4-BE49-F238E27FC236}">
                        <a16:creationId xmlns:a16="http://schemas.microsoft.com/office/drawing/2014/main" id="{BC976A70-65F1-2EF1-E1F0-EC3068CB3DB4}"/>
                      </a:ext>
                    </a:extLst>
                  </p:cNvPr>
                  <p:cNvGrpSpPr/>
                  <p:nvPr/>
                </p:nvGrpSpPr>
                <p:grpSpPr>
                  <a:xfrm>
                    <a:off x="3408711" y="2327052"/>
                    <a:ext cx="2326481" cy="1160252"/>
                    <a:chOff x="3408711" y="2327052"/>
                    <a:chExt cx="2326481" cy="1160252"/>
                  </a:xfrm>
                  <a:noFill/>
                </p:grpSpPr>
                <p:sp>
                  <p:nvSpPr>
                    <p:cNvPr id="1011" name="Freeform: Shape 1010">
                      <a:extLst>
                        <a:ext uri="{FF2B5EF4-FFF2-40B4-BE49-F238E27FC236}">
                          <a16:creationId xmlns:a16="http://schemas.microsoft.com/office/drawing/2014/main" id="{3F1F2AB4-B869-36B3-FACF-A0E09E6849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4774" y="2681192"/>
                      <a:ext cx="152492" cy="65770"/>
                    </a:xfrm>
                    <a:custGeom>
                      <a:avLst/>
                      <a:gdLst>
                        <a:gd name="connsiteX0" fmla="*/ 152019 w 152492"/>
                        <a:gd name="connsiteY0" fmla="*/ 0 h 65770"/>
                        <a:gd name="connsiteX1" fmla="*/ 0 w 152492"/>
                        <a:gd name="connsiteY1" fmla="*/ 61436 h 65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52492" h="65770">
                          <a:moveTo>
                            <a:pt x="152019" y="0"/>
                          </a:moveTo>
                          <a:cubicBezTo>
                            <a:pt x="152019" y="0"/>
                            <a:pt x="168974" y="85725"/>
                            <a:pt x="0" y="61436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12" name="Freeform: Shape 1011">
                      <a:extLst>
                        <a:ext uri="{FF2B5EF4-FFF2-40B4-BE49-F238E27FC236}">
                          <a16:creationId xmlns:a16="http://schemas.microsoft.com/office/drawing/2014/main" id="{2823E90A-FEE3-5778-7402-5ABAE7C958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51061" y="2575941"/>
                      <a:ext cx="12762" cy="57626"/>
                    </a:xfrm>
                    <a:custGeom>
                      <a:avLst/>
                      <a:gdLst>
                        <a:gd name="connsiteX0" fmla="*/ 5620 w 12762"/>
                        <a:gd name="connsiteY0" fmla="*/ 0 h 57626"/>
                        <a:gd name="connsiteX1" fmla="*/ 0 w 12762"/>
                        <a:gd name="connsiteY1" fmla="*/ 57626 h 576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2762" h="57626">
                          <a:moveTo>
                            <a:pt x="5620" y="0"/>
                          </a:moveTo>
                          <a:cubicBezTo>
                            <a:pt x="5620" y="0"/>
                            <a:pt x="24956" y="47149"/>
                            <a:pt x="0" y="57626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13" name="Freeform: Shape 1012">
                      <a:extLst>
                        <a:ext uri="{FF2B5EF4-FFF2-40B4-BE49-F238E27FC236}">
                          <a16:creationId xmlns:a16="http://schemas.microsoft.com/office/drawing/2014/main" id="{9BF5F839-22EF-5831-33EB-DD79FC6C8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08758" y="2484786"/>
                      <a:ext cx="11894" cy="72580"/>
                    </a:xfrm>
                    <a:custGeom>
                      <a:avLst/>
                      <a:gdLst>
                        <a:gd name="connsiteX0" fmla="*/ 0 w 11894"/>
                        <a:gd name="connsiteY0" fmla="*/ 0 h 72580"/>
                        <a:gd name="connsiteX1" fmla="*/ 5524 w 11894"/>
                        <a:gd name="connsiteY1" fmla="*/ 72580 h 725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1894" h="72580">
                          <a:moveTo>
                            <a:pt x="0" y="0"/>
                          </a:moveTo>
                          <a:cubicBezTo>
                            <a:pt x="0" y="0"/>
                            <a:pt x="22574" y="40576"/>
                            <a:pt x="5524" y="72580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14" name="Freeform: Shape 1013">
                      <a:extLst>
                        <a:ext uri="{FF2B5EF4-FFF2-40B4-BE49-F238E27FC236}">
                          <a16:creationId xmlns:a16="http://schemas.microsoft.com/office/drawing/2014/main" id="{1051E46E-460E-06F3-2DB5-B6F861E8D2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04720" y="2396013"/>
                      <a:ext cx="111823" cy="72294"/>
                    </a:xfrm>
                    <a:custGeom>
                      <a:avLst/>
                      <a:gdLst>
                        <a:gd name="connsiteX0" fmla="*/ 111824 w 111823"/>
                        <a:gd name="connsiteY0" fmla="*/ 0 h 72294"/>
                        <a:gd name="connsiteX1" fmla="*/ 0 w 111823"/>
                        <a:gd name="connsiteY1" fmla="*/ 72295 h 722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11823" h="72294">
                          <a:moveTo>
                            <a:pt x="111824" y="0"/>
                          </a:moveTo>
                          <a:cubicBezTo>
                            <a:pt x="111824" y="0"/>
                            <a:pt x="20003" y="10763"/>
                            <a:pt x="0" y="72295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15" name="Freeform: Shape 1014">
                      <a:extLst>
                        <a:ext uri="{FF2B5EF4-FFF2-40B4-BE49-F238E27FC236}">
                          <a16:creationId xmlns:a16="http://schemas.microsoft.com/office/drawing/2014/main" id="{C231B58F-3AAF-519A-F75D-6875DF1968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5174" y="2344292"/>
                      <a:ext cx="66865" cy="208216"/>
                    </a:xfrm>
                    <a:custGeom>
                      <a:avLst/>
                      <a:gdLst>
                        <a:gd name="connsiteX0" fmla="*/ 0 w 66865"/>
                        <a:gd name="connsiteY0" fmla="*/ 0 h 208216"/>
                        <a:gd name="connsiteX1" fmla="*/ 18574 w 66865"/>
                        <a:gd name="connsiteY1" fmla="*/ 100394 h 208216"/>
                        <a:gd name="connsiteX2" fmla="*/ 66866 w 66865"/>
                        <a:gd name="connsiteY2" fmla="*/ 208217 h 2082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66865" h="208216">
                          <a:moveTo>
                            <a:pt x="0" y="0"/>
                          </a:moveTo>
                          <a:cubicBezTo>
                            <a:pt x="0" y="0"/>
                            <a:pt x="33242" y="44482"/>
                            <a:pt x="18574" y="100394"/>
                          </a:cubicBezTo>
                          <a:cubicBezTo>
                            <a:pt x="4000" y="156305"/>
                            <a:pt x="66866" y="208217"/>
                            <a:pt x="66866" y="208217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16" name="Freeform: Shape 1015">
                      <a:extLst>
                        <a:ext uri="{FF2B5EF4-FFF2-40B4-BE49-F238E27FC236}">
                          <a16:creationId xmlns:a16="http://schemas.microsoft.com/office/drawing/2014/main" id="{66BE36F8-2822-E2CA-2F00-00F2A219C3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75797" y="2327052"/>
                      <a:ext cx="261842" cy="330443"/>
                    </a:xfrm>
                    <a:custGeom>
                      <a:avLst/>
                      <a:gdLst>
                        <a:gd name="connsiteX0" fmla="*/ 0 w 261842"/>
                        <a:gd name="connsiteY0" fmla="*/ 0 h 330443"/>
                        <a:gd name="connsiteX1" fmla="*/ 181356 w 261842"/>
                        <a:gd name="connsiteY1" fmla="*/ 166116 h 330443"/>
                        <a:gd name="connsiteX2" fmla="*/ 261842 w 261842"/>
                        <a:gd name="connsiteY2" fmla="*/ 330422 h 3304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61842" h="330443">
                          <a:moveTo>
                            <a:pt x="0" y="0"/>
                          </a:moveTo>
                          <a:cubicBezTo>
                            <a:pt x="0" y="0"/>
                            <a:pt x="174784" y="10287"/>
                            <a:pt x="181356" y="166116"/>
                          </a:cubicBezTo>
                          <a:cubicBezTo>
                            <a:pt x="174593" y="278130"/>
                            <a:pt x="142303" y="331661"/>
                            <a:pt x="261842" y="330422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17" name="Freeform: Shape 1016">
                      <a:extLst>
                        <a:ext uri="{FF2B5EF4-FFF2-40B4-BE49-F238E27FC236}">
                          <a16:creationId xmlns:a16="http://schemas.microsoft.com/office/drawing/2014/main" id="{FA364122-7212-C373-2DDA-31050B9F83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3516" y="2393537"/>
                      <a:ext cx="62933" cy="156210"/>
                    </a:xfrm>
                    <a:custGeom>
                      <a:avLst/>
                      <a:gdLst>
                        <a:gd name="connsiteX0" fmla="*/ 19500 w 62933"/>
                        <a:gd name="connsiteY0" fmla="*/ 0 h 156210"/>
                        <a:gd name="connsiteX1" fmla="*/ 62934 w 62933"/>
                        <a:gd name="connsiteY1" fmla="*/ 156210 h 15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62933" h="156210">
                          <a:moveTo>
                            <a:pt x="19500" y="0"/>
                          </a:moveTo>
                          <a:cubicBezTo>
                            <a:pt x="19500" y="0"/>
                            <a:pt x="-45937" y="92297"/>
                            <a:pt x="62934" y="156210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18" name="Freeform: Shape 1017">
                      <a:extLst>
                        <a:ext uri="{FF2B5EF4-FFF2-40B4-BE49-F238E27FC236}">
                          <a16:creationId xmlns:a16="http://schemas.microsoft.com/office/drawing/2014/main" id="{EF8AE793-AC5A-D556-6641-3A0C1E0109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31733" y="2499550"/>
                      <a:ext cx="24773" cy="57816"/>
                    </a:xfrm>
                    <a:custGeom>
                      <a:avLst/>
                      <a:gdLst>
                        <a:gd name="connsiteX0" fmla="*/ 24773 w 24773"/>
                        <a:gd name="connsiteY0" fmla="*/ 0 h 57816"/>
                        <a:gd name="connsiteX1" fmla="*/ 2199 w 24773"/>
                        <a:gd name="connsiteY1" fmla="*/ 57817 h 578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4773" h="57816">
                          <a:moveTo>
                            <a:pt x="24773" y="0"/>
                          </a:moveTo>
                          <a:cubicBezTo>
                            <a:pt x="24773" y="0"/>
                            <a:pt x="-8755" y="25813"/>
                            <a:pt x="2199" y="57817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19" name="Freeform: Shape 1018">
                      <a:extLst>
                        <a:ext uri="{FF2B5EF4-FFF2-40B4-BE49-F238E27FC236}">
                          <a16:creationId xmlns:a16="http://schemas.microsoft.com/office/drawing/2014/main" id="{5B1289C7-99E4-26CD-423F-BAA857E2D2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4200" y="2610421"/>
                      <a:ext cx="39894" cy="101536"/>
                    </a:xfrm>
                    <a:custGeom>
                      <a:avLst/>
                      <a:gdLst>
                        <a:gd name="connsiteX0" fmla="*/ 0 w 39894"/>
                        <a:gd name="connsiteY0" fmla="*/ 0 h 101536"/>
                        <a:gd name="connsiteX1" fmla="*/ 30290 w 39894"/>
                        <a:gd name="connsiteY1" fmla="*/ 55531 h 101536"/>
                        <a:gd name="connsiteX2" fmla="*/ 12954 w 39894"/>
                        <a:gd name="connsiteY2" fmla="*/ 101537 h 1015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9894" h="101536">
                          <a:moveTo>
                            <a:pt x="0" y="0"/>
                          </a:moveTo>
                          <a:cubicBezTo>
                            <a:pt x="0" y="0"/>
                            <a:pt x="1143" y="34862"/>
                            <a:pt x="30290" y="55531"/>
                          </a:cubicBezTo>
                          <a:cubicBezTo>
                            <a:pt x="59436" y="76200"/>
                            <a:pt x="12954" y="101537"/>
                            <a:pt x="12954" y="101537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20" name="Freeform: Shape 1019">
                      <a:extLst>
                        <a:ext uri="{FF2B5EF4-FFF2-40B4-BE49-F238E27FC236}">
                          <a16:creationId xmlns:a16="http://schemas.microsoft.com/office/drawing/2014/main" id="{DA78B894-1F5A-ABDA-1396-16FEBDB254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58170" y="2817494"/>
                      <a:ext cx="39612" cy="140874"/>
                    </a:xfrm>
                    <a:custGeom>
                      <a:avLst/>
                      <a:gdLst>
                        <a:gd name="connsiteX0" fmla="*/ 21622 w 39612"/>
                        <a:gd name="connsiteY0" fmla="*/ 0 h 140874"/>
                        <a:gd name="connsiteX1" fmla="*/ 37719 w 39612"/>
                        <a:gd name="connsiteY1" fmla="*/ 94107 h 140874"/>
                        <a:gd name="connsiteX2" fmla="*/ 0 w 39612"/>
                        <a:gd name="connsiteY2" fmla="*/ 140875 h 140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9612" h="140874">
                          <a:moveTo>
                            <a:pt x="21622" y="0"/>
                          </a:moveTo>
                          <a:cubicBezTo>
                            <a:pt x="21622" y="0"/>
                            <a:pt x="25622" y="55245"/>
                            <a:pt x="37719" y="94107"/>
                          </a:cubicBezTo>
                          <a:cubicBezTo>
                            <a:pt x="49816" y="132969"/>
                            <a:pt x="0" y="140875"/>
                            <a:pt x="0" y="140875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21" name="Freeform: Shape 1020">
                      <a:extLst>
                        <a:ext uri="{FF2B5EF4-FFF2-40B4-BE49-F238E27FC236}">
                          <a16:creationId xmlns:a16="http://schemas.microsoft.com/office/drawing/2014/main" id="{49ED8800-427B-C9C6-B0A8-FB0C37B088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36822" y="3021996"/>
                      <a:ext cx="54673" cy="104775"/>
                    </a:xfrm>
                    <a:custGeom>
                      <a:avLst/>
                      <a:gdLst>
                        <a:gd name="connsiteX0" fmla="*/ 0 w 54673"/>
                        <a:gd name="connsiteY0" fmla="*/ 0 h 104775"/>
                        <a:gd name="connsiteX1" fmla="*/ 54673 w 54673"/>
                        <a:gd name="connsiteY1" fmla="*/ 104775 h 1047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54673" h="104775">
                          <a:moveTo>
                            <a:pt x="0" y="0"/>
                          </a:moveTo>
                          <a:cubicBezTo>
                            <a:pt x="0" y="0"/>
                            <a:pt x="1333" y="57341"/>
                            <a:pt x="54673" y="104775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22" name="Freeform: Shape 1021">
                      <a:extLst>
                        <a:ext uri="{FF2B5EF4-FFF2-40B4-BE49-F238E27FC236}">
                          <a16:creationId xmlns:a16="http://schemas.microsoft.com/office/drawing/2014/main" id="{670BC56E-8027-ED20-111E-20272F6A09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8711" y="3435191"/>
                      <a:ext cx="132778" cy="52113"/>
                    </a:xfrm>
                    <a:custGeom>
                      <a:avLst/>
                      <a:gdLst>
                        <a:gd name="connsiteX0" fmla="*/ 0 w 132778"/>
                        <a:gd name="connsiteY0" fmla="*/ 30385 h 52113"/>
                        <a:gd name="connsiteX1" fmla="*/ 132779 w 132778"/>
                        <a:gd name="connsiteY1" fmla="*/ 0 h 521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32778" h="52113">
                          <a:moveTo>
                            <a:pt x="0" y="30385"/>
                          </a:moveTo>
                          <a:cubicBezTo>
                            <a:pt x="0" y="30385"/>
                            <a:pt x="42767" y="95631"/>
                            <a:pt x="132779" y="0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23" name="Freeform: Shape 1022">
                      <a:extLst>
                        <a:ext uri="{FF2B5EF4-FFF2-40B4-BE49-F238E27FC236}">
                          <a16:creationId xmlns:a16="http://schemas.microsoft.com/office/drawing/2014/main" id="{494A5A29-FEBA-AA5E-1989-5B378EC620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3325" y="2966929"/>
                      <a:ext cx="442930" cy="76679"/>
                    </a:xfrm>
                    <a:custGeom>
                      <a:avLst/>
                      <a:gdLst>
                        <a:gd name="connsiteX0" fmla="*/ 442913 w 442930"/>
                        <a:gd name="connsiteY0" fmla="*/ 13 h 76679"/>
                        <a:gd name="connsiteX1" fmla="*/ 0 w 442930"/>
                        <a:gd name="connsiteY1" fmla="*/ 13 h 766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442930" h="76679">
                          <a:moveTo>
                            <a:pt x="442913" y="13"/>
                          </a:moveTo>
                          <a:cubicBezTo>
                            <a:pt x="445389" y="-1702"/>
                            <a:pt x="186309" y="173368"/>
                            <a:pt x="0" y="13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24" name="Freeform: Shape 1023">
                      <a:extLst>
                        <a:ext uri="{FF2B5EF4-FFF2-40B4-BE49-F238E27FC236}">
                          <a16:creationId xmlns:a16="http://schemas.microsoft.com/office/drawing/2014/main" id="{2016B818-AE91-3111-0A89-499F57E04D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29853" y="3037331"/>
                      <a:ext cx="158345" cy="102774"/>
                    </a:xfrm>
                    <a:custGeom>
                      <a:avLst/>
                      <a:gdLst>
                        <a:gd name="connsiteX0" fmla="*/ 158346 w 158345"/>
                        <a:gd name="connsiteY0" fmla="*/ 0 h 102774"/>
                        <a:gd name="connsiteX1" fmla="*/ 231 w 158345"/>
                        <a:gd name="connsiteY1" fmla="*/ 102775 h 1027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58345" h="102774">
                          <a:moveTo>
                            <a:pt x="158346" y="0"/>
                          </a:moveTo>
                          <a:cubicBezTo>
                            <a:pt x="158346" y="0"/>
                            <a:pt x="-7008" y="6763"/>
                            <a:pt x="231" y="102775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25" name="Freeform: Shape 1024">
                      <a:extLst>
                        <a:ext uri="{FF2B5EF4-FFF2-40B4-BE49-F238E27FC236}">
                          <a16:creationId xmlns:a16="http://schemas.microsoft.com/office/drawing/2014/main" id="{06229B26-0253-5959-9A5E-B99065C7F1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42636" y="2591085"/>
                      <a:ext cx="453067" cy="198881"/>
                    </a:xfrm>
                    <a:custGeom>
                      <a:avLst/>
                      <a:gdLst>
                        <a:gd name="connsiteX0" fmla="*/ 453068 w 453067"/>
                        <a:gd name="connsiteY0" fmla="*/ 198882 h 198881"/>
                        <a:gd name="connsiteX1" fmla="*/ 274664 w 453067"/>
                        <a:gd name="connsiteY1" fmla="*/ 101632 h 198881"/>
                        <a:gd name="connsiteX2" fmla="*/ 98357 w 453067"/>
                        <a:gd name="connsiteY2" fmla="*/ 162401 h 198881"/>
                        <a:gd name="connsiteX3" fmla="*/ 67972 w 453067"/>
                        <a:gd name="connsiteY3" fmla="*/ 0 h 1988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53067" h="198881">
                          <a:moveTo>
                            <a:pt x="453068" y="198882"/>
                          </a:moveTo>
                          <a:cubicBezTo>
                            <a:pt x="453068" y="198882"/>
                            <a:pt x="386488" y="85820"/>
                            <a:pt x="274664" y="101632"/>
                          </a:cubicBezTo>
                          <a:cubicBezTo>
                            <a:pt x="162841" y="117443"/>
                            <a:pt x="156745" y="172117"/>
                            <a:pt x="98357" y="162401"/>
                          </a:cubicBezTo>
                          <a:cubicBezTo>
                            <a:pt x="39968" y="152686"/>
                            <a:pt x="-73093" y="100298"/>
                            <a:pt x="67972" y="0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26" name="Freeform: Shape 1025">
                      <a:extLst>
                        <a:ext uri="{FF2B5EF4-FFF2-40B4-BE49-F238E27FC236}">
                          <a16:creationId xmlns:a16="http://schemas.microsoft.com/office/drawing/2014/main" id="{9DC69F30-F31C-950E-FA92-1A012E514C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5259" y="2732311"/>
                      <a:ext cx="100774" cy="44321"/>
                    </a:xfrm>
                    <a:custGeom>
                      <a:avLst/>
                      <a:gdLst>
                        <a:gd name="connsiteX0" fmla="*/ 100775 w 100774"/>
                        <a:gd name="connsiteY0" fmla="*/ 2983 h 44321"/>
                        <a:gd name="connsiteX1" fmla="*/ 0 w 100774"/>
                        <a:gd name="connsiteY1" fmla="*/ 44321 h 443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00774" h="44321">
                          <a:moveTo>
                            <a:pt x="100775" y="2983"/>
                          </a:moveTo>
                          <a:cubicBezTo>
                            <a:pt x="100775" y="2983"/>
                            <a:pt x="7334" y="-16543"/>
                            <a:pt x="0" y="44321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27" name="Freeform: Shape 1026">
                      <a:extLst>
                        <a:ext uri="{FF2B5EF4-FFF2-40B4-BE49-F238E27FC236}">
                          <a16:creationId xmlns:a16="http://schemas.microsoft.com/office/drawing/2014/main" id="{493262A1-4BD1-F8D6-1FE7-12AF6D0824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4467" y="2633567"/>
                      <a:ext cx="130758" cy="192119"/>
                    </a:xfrm>
                    <a:custGeom>
                      <a:avLst/>
                      <a:gdLst>
                        <a:gd name="connsiteX0" fmla="*/ 130759 w 130758"/>
                        <a:gd name="connsiteY0" fmla="*/ 0 h 192119"/>
                        <a:gd name="connsiteX1" fmla="*/ 457 w 130758"/>
                        <a:gd name="connsiteY1" fmla="*/ 106585 h 192119"/>
                        <a:gd name="connsiteX2" fmla="*/ 54749 w 130758"/>
                        <a:gd name="connsiteY2" fmla="*/ 192119 h 1921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30758" h="192119">
                          <a:moveTo>
                            <a:pt x="130759" y="0"/>
                          </a:moveTo>
                          <a:cubicBezTo>
                            <a:pt x="130759" y="0"/>
                            <a:pt x="-8973" y="27051"/>
                            <a:pt x="457" y="106585"/>
                          </a:cubicBezTo>
                          <a:cubicBezTo>
                            <a:pt x="12649" y="166116"/>
                            <a:pt x="54749" y="192119"/>
                            <a:pt x="54749" y="192119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28" name="Freeform: Shape 1027">
                      <a:extLst>
                        <a:ext uri="{FF2B5EF4-FFF2-40B4-BE49-F238E27FC236}">
                          <a16:creationId xmlns:a16="http://schemas.microsoft.com/office/drawing/2014/main" id="{581108B6-BCDF-1211-C648-F854DC20E0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06224" y="2812541"/>
                      <a:ext cx="84582" cy="88487"/>
                    </a:xfrm>
                    <a:custGeom>
                      <a:avLst/>
                      <a:gdLst>
                        <a:gd name="connsiteX0" fmla="*/ 84582 w 84582"/>
                        <a:gd name="connsiteY0" fmla="*/ 0 h 88487"/>
                        <a:gd name="connsiteX1" fmla="*/ 0 w 84582"/>
                        <a:gd name="connsiteY1" fmla="*/ 88487 h 884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84582" h="88487">
                          <a:moveTo>
                            <a:pt x="84582" y="0"/>
                          </a:moveTo>
                          <a:cubicBezTo>
                            <a:pt x="84582" y="0"/>
                            <a:pt x="82677" y="71914"/>
                            <a:pt x="0" y="88487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29" name="Freeform: Shape 1028">
                      <a:extLst>
                        <a:ext uri="{FF2B5EF4-FFF2-40B4-BE49-F238E27FC236}">
                          <a16:creationId xmlns:a16="http://schemas.microsoft.com/office/drawing/2014/main" id="{D6C98B50-8186-D72D-09F6-1CF154E9C4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23166" y="2904184"/>
                      <a:ext cx="123158" cy="62758"/>
                    </a:xfrm>
                    <a:custGeom>
                      <a:avLst/>
                      <a:gdLst>
                        <a:gd name="connsiteX0" fmla="*/ 123158 w 123158"/>
                        <a:gd name="connsiteY0" fmla="*/ 15324 h 62758"/>
                        <a:gd name="connsiteX1" fmla="*/ 0 w 123158"/>
                        <a:gd name="connsiteY1" fmla="*/ 62758 h 627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23158" h="62758">
                          <a:moveTo>
                            <a:pt x="123158" y="15324"/>
                          </a:moveTo>
                          <a:cubicBezTo>
                            <a:pt x="123158" y="15324"/>
                            <a:pt x="60388" y="-41160"/>
                            <a:pt x="0" y="62758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30" name="Freeform: Shape 1029">
                      <a:extLst>
                        <a:ext uri="{FF2B5EF4-FFF2-40B4-BE49-F238E27FC236}">
                          <a16:creationId xmlns:a16="http://schemas.microsoft.com/office/drawing/2014/main" id="{8DAF2360-EA50-3797-DFBC-DCD413185A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4195" y="3093339"/>
                      <a:ext cx="360997" cy="119565"/>
                    </a:xfrm>
                    <a:custGeom>
                      <a:avLst/>
                      <a:gdLst>
                        <a:gd name="connsiteX0" fmla="*/ 360997 w 360997"/>
                        <a:gd name="connsiteY0" fmla="*/ 0 h 119565"/>
                        <a:gd name="connsiteX1" fmla="*/ 324993 w 360997"/>
                        <a:gd name="connsiteY1" fmla="*/ 22003 h 119565"/>
                        <a:gd name="connsiteX2" fmla="*/ 230410 w 360997"/>
                        <a:gd name="connsiteY2" fmla="*/ 20765 h 119565"/>
                        <a:gd name="connsiteX3" fmla="*/ 135160 w 360997"/>
                        <a:gd name="connsiteY3" fmla="*/ 64865 h 119565"/>
                        <a:gd name="connsiteX4" fmla="*/ 87058 w 360997"/>
                        <a:gd name="connsiteY4" fmla="*/ 109252 h 119565"/>
                        <a:gd name="connsiteX5" fmla="*/ 0 w 360997"/>
                        <a:gd name="connsiteY5" fmla="*/ 113443 h 1195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60997" h="119565">
                          <a:moveTo>
                            <a:pt x="360997" y="0"/>
                          </a:moveTo>
                          <a:cubicBezTo>
                            <a:pt x="354330" y="12859"/>
                            <a:pt x="338233" y="18764"/>
                            <a:pt x="324993" y="22003"/>
                          </a:cubicBezTo>
                          <a:cubicBezTo>
                            <a:pt x="293560" y="29813"/>
                            <a:pt x="262033" y="21146"/>
                            <a:pt x="230410" y="20765"/>
                          </a:cubicBezTo>
                          <a:cubicBezTo>
                            <a:pt x="192500" y="20288"/>
                            <a:pt x="161068" y="38386"/>
                            <a:pt x="135160" y="64865"/>
                          </a:cubicBezTo>
                          <a:cubicBezTo>
                            <a:pt x="119920" y="80486"/>
                            <a:pt x="106394" y="98584"/>
                            <a:pt x="87058" y="109252"/>
                          </a:cubicBezTo>
                          <a:cubicBezTo>
                            <a:pt x="60293" y="124015"/>
                            <a:pt x="28575" y="120586"/>
                            <a:pt x="0" y="113443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32" name="Freeform: Shape 1031">
                      <a:extLst>
                        <a:ext uri="{FF2B5EF4-FFF2-40B4-BE49-F238E27FC236}">
                          <a16:creationId xmlns:a16="http://schemas.microsoft.com/office/drawing/2014/main" id="{F08C12AB-D373-34C0-269F-63B402A286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86622" y="3229260"/>
                      <a:ext cx="254793" cy="79214"/>
                    </a:xfrm>
                    <a:custGeom>
                      <a:avLst/>
                      <a:gdLst>
                        <a:gd name="connsiteX0" fmla="*/ 254794 w 254793"/>
                        <a:gd name="connsiteY0" fmla="*/ 70199 h 79214"/>
                        <a:gd name="connsiteX1" fmla="*/ 0 w 254793"/>
                        <a:gd name="connsiteY1" fmla="*/ 0 h 792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54793" h="79214">
                          <a:moveTo>
                            <a:pt x="254794" y="70199"/>
                          </a:moveTo>
                          <a:cubicBezTo>
                            <a:pt x="254794" y="70199"/>
                            <a:pt x="96203" y="116300"/>
                            <a:pt x="0" y="0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1033" name="Freeform: Shape 1032">
                      <a:extLst>
                        <a:ext uri="{FF2B5EF4-FFF2-40B4-BE49-F238E27FC236}">
                          <a16:creationId xmlns:a16="http://schemas.microsoft.com/office/drawing/2014/main" id="{C90DE835-BF29-DC48-2BDD-150A988A57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36165" y="3370230"/>
                      <a:ext cx="369296" cy="104108"/>
                    </a:xfrm>
                    <a:custGeom>
                      <a:avLst/>
                      <a:gdLst>
                        <a:gd name="connsiteX0" fmla="*/ 367856 w 369296"/>
                        <a:gd name="connsiteY0" fmla="*/ 0 h 104108"/>
                        <a:gd name="connsiteX1" fmla="*/ 172688 w 369296"/>
                        <a:gd name="connsiteY1" fmla="*/ 82391 h 104108"/>
                        <a:gd name="connsiteX2" fmla="*/ 0 w 369296"/>
                        <a:gd name="connsiteY2" fmla="*/ 104108 h 1041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69296" h="104108">
                          <a:moveTo>
                            <a:pt x="367856" y="0"/>
                          </a:moveTo>
                          <a:cubicBezTo>
                            <a:pt x="367856" y="0"/>
                            <a:pt x="398907" y="106680"/>
                            <a:pt x="172688" y="82391"/>
                          </a:cubicBezTo>
                          <a:cubicBezTo>
                            <a:pt x="18288" y="76581"/>
                            <a:pt x="0" y="104108"/>
                            <a:pt x="0" y="104108"/>
                          </a:cubicBezTo>
                        </a:path>
                      </a:pathLst>
                    </a:custGeom>
                    <a:noFill/>
                    <a:ln w="9525" cap="rnd">
                      <a:solidFill>
                        <a:srgbClr val="0000C9">
                          <a:lumMod val="40000"/>
                          <a:lumOff val="60000"/>
                        </a:srgbClr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</p:grpSp>
            </p:grpSp>
            <p:sp>
              <p:nvSpPr>
                <p:cNvPr id="995" name="Freeform: Shape 994">
                  <a:extLst>
                    <a:ext uri="{FF2B5EF4-FFF2-40B4-BE49-F238E27FC236}">
                      <a16:creationId xmlns:a16="http://schemas.microsoft.com/office/drawing/2014/main" id="{31ECFBD6-814B-F7A0-4852-40EFEEA46CE4}"/>
                    </a:ext>
                  </a:extLst>
                </p:cNvPr>
                <p:cNvSpPr/>
                <p:nvPr/>
              </p:nvSpPr>
              <p:spPr>
                <a:xfrm>
                  <a:off x="5673230" y="3744515"/>
                  <a:ext cx="124932" cy="42655"/>
                </a:xfrm>
                <a:custGeom>
                  <a:avLst/>
                  <a:gdLst>
                    <a:gd name="connsiteX0" fmla="*/ 543436 w 543436"/>
                    <a:gd name="connsiteY0" fmla="*/ 0 h 185547"/>
                    <a:gd name="connsiteX1" fmla="*/ 445329 w 543436"/>
                    <a:gd name="connsiteY1" fmla="*/ 98393 h 185547"/>
                    <a:gd name="connsiteX2" fmla="*/ 261401 w 543436"/>
                    <a:gd name="connsiteY2" fmla="*/ 161925 h 185547"/>
                    <a:gd name="connsiteX3" fmla="*/ 205965 w 543436"/>
                    <a:gd name="connsiteY3" fmla="*/ 161163 h 185547"/>
                    <a:gd name="connsiteX4" fmla="*/ 17180 w 543436"/>
                    <a:gd name="connsiteY4" fmla="*/ 185547 h 185547"/>
                    <a:gd name="connsiteX5" fmla="*/ 6417 w 543436"/>
                    <a:gd name="connsiteY5" fmla="*/ 117062 h 185547"/>
                    <a:gd name="connsiteX6" fmla="*/ 305026 w 543436"/>
                    <a:gd name="connsiteY6" fmla="*/ 68866 h 185547"/>
                    <a:gd name="connsiteX7" fmla="*/ 543436 w 543436"/>
                    <a:gd name="connsiteY7" fmla="*/ 0 h 185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3436" h="185547">
                      <a:moveTo>
                        <a:pt x="543436" y="0"/>
                      </a:moveTo>
                      <a:cubicBezTo>
                        <a:pt x="498764" y="49149"/>
                        <a:pt x="456282" y="88011"/>
                        <a:pt x="445329" y="98393"/>
                      </a:cubicBezTo>
                      <a:cubicBezTo>
                        <a:pt x="404657" y="136874"/>
                        <a:pt x="313503" y="155543"/>
                        <a:pt x="261401" y="161925"/>
                      </a:cubicBezTo>
                      <a:cubicBezTo>
                        <a:pt x="242923" y="164211"/>
                        <a:pt x="224730" y="163163"/>
                        <a:pt x="205965" y="161163"/>
                      </a:cubicBezTo>
                      <a:cubicBezTo>
                        <a:pt x="143101" y="154305"/>
                        <a:pt x="75378" y="167545"/>
                        <a:pt x="17180" y="185547"/>
                      </a:cubicBezTo>
                      <a:cubicBezTo>
                        <a:pt x="8607" y="165449"/>
                        <a:pt x="28324" y="147066"/>
                        <a:pt x="6417" y="117062"/>
                      </a:cubicBezTo>
                      <a:cubicBezTo>
                        <a:pt x="-36827" y="57722"/>
                        <a:pt x="146910" y="81058"/>
                        <a:pt x="305026" y="68866"/>
                      </a:cubicBezTo>
                      <a:cubicBezTo>
                        <a:pt x="371605" y="63818"/>
                        <a:pt x="461617" y="33433"/>
                        <a:pt x="543436" y="0"/>
                      </a:cubicBezTo>
                      <a:close/>
                    </a:path>
                  </a:pathLst>
                </a:custGeom>
                <a:solidFill>
                  <a:srgbClr val="D95776"/>
                </a:solidFill>
                <a:ln w="9525" cap="flat">
                  <a:noFill/>
                  <a:prstDash val="solid"/>
                  <a:miter/>
                </a:ln>
                <a:effectLst>
                  <a:glow rad="127000">
                    <a:srgbClr val="D95776">
                      <a:satMod val="175000"/>
                      <a:alpha val="33000"/>
                    </a:srgbClr>
                  </a:glow>
                </a:effectLst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</p:grpSp>
          <p:sp>
            <p:nvSpPr>
              <p:cNvPr id="968" name="Isosceles Triangle 967">
                <a:extLst>
                  <a:ext uri="{FF2B5EF4-FFF2-40B4-BE49-F238E27FC236}">
                    <a16:creationId xmlns:a16="http://schemas.microsoft.com/office/drawing/2014/main" id="{6E07CDE9-0F58-E966-2D14-0F549D228A19}"/>
                  </a:ext>
                </a:extLst>
              </p:cNvPr>
              <p:cNvSpPr/>
              <p:nvPr/>
            </p:nvSpPr>
            <p:spPr>
              <a:xfrm rot="19430757">
                <a:off x="5703222" y="3636104"/>
                <a:ext cx="414250" cy="260013"/>
              </a:xfrm>
              <a:prstGeom prst="triangle">
                <a:avLst/>
              </a:prstGeom>
              <a:gradFill flip="none" rotWithShape="1">
                <a:gsLst>
                  <a:gs pos="0">
                    <a:srgbClr val="0000C9"/>
                  </a:gs>
                  <a:gs pos="62000">
                    <a:sysClr val="window" lastClr="FFFFFF">
                      <a:alpha val="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Slate Pro" panose="02000506040000020004"/>
                </a:endParaRPr>
              </a:p>
            </p:txBody>
          </p:sp>
          <p:grpSp>
            <p:nvGrpSpPr>
              <p:cNvPr id="970" name="Group 969">
                <a:extLst>
                  <a:ext uri="{FF2B5EF4-FFF2-40B4-BE49-F238E27FC236}">
                    <a16:creationId xmlns:a16="http://schemas.microsoft.com/office/drawing/2014/main" id="{14F35D37-7189-38B8-993B-C3DB68DD52DE}"/>
                  </a:ext>
                </a:extLst>
              </p:cNvPr>
              <p:cNvGrpSpPr/>
              <p:nvPr/>
            </p:nvGrpSpPr>
            <p:grpSpPr>
              <a:xfrm rot="15300000">
                <a:off x="5823622" y="3700123"/>
                <a:ext cx="306131" cy="305622"/>
                <a:chOff x="-1669027" y="3724360"/>
                <a:chExt cx="1191733" cy="1189757"/>
              </a:xfrm>
            </p:grpSpPr>
            <p:sp>
              <p:nvSpPr>
                <p:cNvPr id="971" name="Freeform: Shape 970">
                  <a:extLst>
                    <a:ext uri="{FF2B5EF4-FFF2-40B4-BE49-F238E27FC236}">
                      <a16:creationId xmlns:a16="http://schemas.microsoft.com/office/drawing/2014/main" id="{A83CE839-D883-74E0-2CB9-DED46F2D05E8}"/>
                    </a:ext>
                  </a:extLst>
                </p:cNvPr>
                <p:cNvSpPr/>
                <p:nvPr/>
              </p:nvSpPr>
              <p:spPr>
                <a:xfrm>
                  <a:off x="-1472896" y="3724360"/>
                  <a:ext cx="733270" cy="1189757"/>
                </a:xfrm>
                <a:custGeom>
                  <a:avLst/>
                  <a:gdLst>
                    <a:gd name="connsiteX0" fmla="*/ 733270 w 733270"/>
                    <a:gd name="connsiteY0" fmla="*/ 1087739 h 1189757"/>
                    <a:gd name="connsiteX1" fmla="*/ 399921 w 733270"/>
                    <a:gd name="connsiteY1" fmla="*/ 1189757 h 1189757"/>
                    <a:gd name="connsiteX2" fmla="*/ 382753 w 733270"/>
                    <a:gd name="connsiteY2" fmla="*/ 1189510 h 1189757"/>
                    <a:gd name="connsiteX3" fmla="*/ 0 w 733270"/>
                    <a:gd name="connsiteY3" fmla="*/ 151915 h 1189757"/>
                    <a:gd name="connsiteX4" fmla="*/ 176123 w 733270"/>
                    <a:gd name="connsiteY4" fmla="*/ 41252 h 1189757"/>
                    <a:gd name="connsiteX5" fmla="*/ 346935 w 733270"/>
                    <a:gd name="connsiteY5" fmla="*/ 0 h 1189757"/>
                    <a:gd name="connsiteX6" fmla="*/ 733270 w 733270"/>
                    <a:gd name="connsiteY6" fmla="*/ 1087739 h 1189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33270" h="1189757">
                      <a:moveTo>
                        <a:pt x="733270" y="1087739"/>
                      </a:moveTo>
                      <a:cubicBezTo>
                        <a:pt x="638169" y="1152211"/>
                        <a:pt x="523429" y="1189757"/>
                        <a:pt x="399921" y="1189757"/>
                      </a:cubicBezTo>
                      <a:cubicBezTo>
                        <a:pt x="394239" y="1189757"/>
                        <a:pt x="388434" y="1189634"/>
                        <a:pt x="382753" y="1189510"/>
                      </a:cubicBezTo>
                      <a:cubicBezTo>
                        <a:pt x="123756" y="992391"/>
                        <a:pt x="31248" y="440925"/>
                        <a:pt x="0" y="151915"/>
                      </a:cubicBezTo>
                      <a:cubicBezTo>
                        <a:pt x="51256" y="105229"/>
                        <a:pt x="110911" y="67559"/>
                        <a:pt x="176123" y="41252"/>
                      </a:cubicBezTo>
                      <a:cubicBezTo>
                        <a:pt x="229602" y="19391"/>
                        <a:pt x="287034" y="5311"/>
                        <a:pt x="346935" y="0"/>
                      </a:cubicBezTo>
                      <a:cubicBezTo>
                        <a:pt x="367191" y="158091"/>
                        <a:pt x="465133" y="807746"/>
                        <a:pt x="733270" y="1087739"/>
                      </a:cubicBezTo>
                      <a:close/>
                    </a:path>
                  </a:pathLst>
                </a:custGeom>
                <a:solidFill>
                  <a:srgbClr val="D95776">
                    <a:lumMod val="60000"/>
                    <a:lumOff val="40000"/>
                    <a:alpha val="55000"/>
                  </a:srgbClr>
                </a:solidFill>
                <a:ln w="1233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972" name="Oval 971">
                  <a:extLst>
                    <a:ext uri="{FF2B5EF4-FFF2-40B4-BE49-F238E27FC236}">
                      <a16:creationId xmlns:a16="http://schemas.microsoft.com/office/drawing/2014/main" id="{4E9149A3-CFD8-4E05-AC33-048FCA988636}"/>
                    </a:ext>
                  </a:extLst>
                </p:cNvPr>
                <p:cNvSpPr/>
                <p:nvPr/>
              </p:nvSpPr>
              <p:spPr>
                <a:xfrm rot="21241960">
                  <a:off x="-1342866" y="3770168"/>
                  <a:ext cx="137983" cy="307840"/>
                </a:xfrm>
                <a:prstGeom prst="ellipse">
                  <a:avLst/>
                </a:prstGeom>
                <a:solidFill>
                  <a:srgbClr val="0095FF">
                    <a:lumMod val="60000"/>
                    <a:lumOff val="40000"/>
                    <a:alpha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973" name="Freeform: Shape 972">
                  <a:extLst>
                    <a:ext uri="{FF2B5EF4-FFF2-40B4-BE49-F238E27FC236}">
                      <a16:creationId xmlns:a16="http://schemas.microsoft.com/office/drawing/2014/main" id="{CEDE5731-0AB3-3A2F-0A94-1C135099511B}"/>
                    </a:ext>
                  </a:extLst>
                </p:cNvPr>
                <p:cNvSpPr/>
                <p:nvPr/>
              </p:nvSpPr>
              <p:spPr>
                <a:xfrm>
                  <a:off x="-1669027" y="3876276"/>
                  <a:ext cx="578884" cy="1037594"/>
                </a:xfrm>
                <a:custGeom>
                  <a:avLst/>
                  <a:gdLst>
                    <a:gd name="connsiteX0" fmla="*/ 578884 w 578884"/>
                    <a:gd name="connsiteY0" fmla="*/ 1037595 h 1037594"/>
                    <a:gd name="connsiteX1" fmla="*/ 0 w 578884"/>
                    <a:gd name="connsiteY1" fmla="*/ 441790 h 1037594"/>
                    <a:gd name="connsiteX2" fmla="*/ 158338 w 578884"/>
                    <a:gd name="connsiteY2" fmla="*/ 37423 h 1037594"/>
                    <a:gd name="connsiteX3" fmla="*/ 196132 w 578884"/>
                    <a:gd name="connsiteY3" fmla="*/ 0 h 1037594"/>
                    <a:gd name="connsiteX4" fmla="*/ 578884 w 578884"/>
                    <a:gd name="connsiteY4" fmla="*/ 1037595 h 1037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8884" h="1037594">
                      <a:moveTo>
                        <a:pt x="578884" y="1037595"/>
                      </a:moveTo>
                      <a:cubicBezTo>
                        <a:pt x="257639" y="1028579"/>
                        <a:pt x="0" y="765259"/>
                        <a:pt x="0" y="441790"/>
                      </a:cubicBezTo>
                      <a:cubicBezTo>
                        <a:pt x="0" y="285675"/>
                        <a:pt x="60025" y="143640"/>
                        <a:pt x="158338" y="37423"/>
                      </a:cubicBezTo>
                      <a:cubicBezTo>
                        <a:pt x="170318" y="24331"/>
                        <a:pt x="182916" y="11857"/>
                        <a:pt x="196132" y="0"/>
                      </a:cubicBezTo>
                      <a:cubicBezTo>
                        <a:pt x="227379" y="289010"/>
                        <a:pt x="319887" y="840475"/>
                        <a:pt x="578884" y="103759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00C9">
                        <a:lumMod val="40000"/>
                        <a:lumOff val="60000"/>
                      </a:srgbClr>
                    </a:gs>
                    <a:gs pos="61000">
                      <a:srgbClr val="0000C9">
                        <a:lumMod val="20000"/>
                        <a:lumOff val="80000"/>
                      </a:srgbClr>
                    </a:gs>
                  </a:gsLst>
                  <a:lin ang="10046400" scaled="1"/>
                </a:gradFill>
                <a:ln w="1233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 dirty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975" name="Oval 974">
                  <a:extLst>
                    <a:ext uri="{FF2B5EF4-FFF2-40B4-BE49-F238E27FC236}">
                      <a16:creationId xmlns:a16="http://schemas.microsoft.com/office/drawing/2014/main" id="{5CAAC30C-BD58-F8E9-79E8-C41BB179F5A7}"/>
                    </a:ext>
                  </a:extLst>
                </p:cNvPr>
                <p:cNvSpPr/>
                <p:nvPr/>
              </p:nvSpPr>
              <p:spPr>
                <a:xfrm rot="20616521">
                  <a:off x="-1255045" y="4197093"/>
                  <a:ext cx="182520" cy="430317"/>
                </a:xfrm>
                <a:prstGeom prst="ellipse">
                  <a:avLst/>
                </a:prstGeom>
                <a:solidFill>
                  <a:srgbClr val="D95776">
                    <a:lumMod val="60000"/>
                    <a:lumOff val="40000"/>
                    <a:alpha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US" sz="1350" kern="0">
                    <a:solidFill>
                      <a:prstClr val="white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976" name="Freeform: Shape 975">
                  <a:extLst>
                    <a:ext uri="{FF2B5EF4-FFF2-40B4-BE49-F238E27FC236}">
                      <a16:creationId xmlns:a16="http://schemas.microsoft.com/office/drawing/2014/main" id="{4081BF92-02DB-45BB-D5D3-A6CAB12CF785}"/>
                    </a:ext>
                  </a:extLst>
                </p:cNvPr>
                <p:cNvSpPr/>
                <p:nvPr/>
              </p:nvSpPr>
              <p:spPr>
                <a:xfrm>
                  <a:off x="-1136952" y="4325353"/>
                  <a:ext cx="5310" cy="14821"/>
                </a:xfrm>
                <a:custGeom>
                  <a:avLst/>
                  <a:gdLst>
                    <a:gd name="connsiteX0" fmla="*/ 5311 w 5310"/>
                    <a:gd name="connsiteY0" fmla="*/ 14821 h 14821"/>
                    <a:gd name="connsiteX1" fmla="*/ 0 w 5310"/>
                    <a:gd name="connsiteY1" fmla="*/ 0 h 14821"/>
                    <a:gd name="connsiteX2" fmla="*/ 5311 w 5310"/>
                    <a:gd name="connsiteY2" fmla="*/ 14821 h 14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310" h="14821">
                      <a:moveTo>
                        <a:pt x="5311" y="14821"/>
                      </a:moveTo>
                      <a:cubicBezTo>
                        <a:pt x="2470" y="10622"/>
                        <a:pt x="865" y="5434"/>
                        <a:pt x="0" y="0"/>
                      </a:cubicBezTo>
                      <a:cubicBezTo>
                        <a:pt x="2717" y="7287"/>
                        <a:pt x="4817" y="13215"/>
                        <a:pt x="5311" y="14821"/>
                      </a:cubicBezTo>
                      <a:close/>
                    </a:path>
                  </a:pathLst>
                </a:custGeom>
                <a:solidFill>
                  <a:srgbClr val="CA9E67"/>
                </a:solidFill>
                <a:ln w="1233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grpSp>
              <p:nvGrpSpPr>
                <p:cNvPr id="977" name="Graphic 8">
                  <a:extLst>
                    <a:ext uri="{FF2B5EF4-FFF2-40B4-BE49-F238E27FC236}">
                      <a16:creationId xmlns:a16="http://schemas.microsoft.com/office/drawing/2014/main" id="{EB9FC7B6-78C7-4ED1-6CCD-FF3D141213CA}"/>
                    </a:ext>
                  </a:extLst>
                </p:cNvPr>
                <p:cNvGrpSpPr/>
                <p:nvPr/>
              </p:nvGrpSpPr>
              <p:grpSpPr>
                <a:xfrm>
                  <a:off x="-1600974" y="3765612"/>
                  <a:ext cx="366075" cy="383494"/>
                  <a:chOff x="1056163" y="4453134"/>
                  <a:chExt cx="366075" cy="383494"/>
                </a:xfrm>
              </p:grpSpPr>
              <p:sp>
                <p:nvSpPr>
                  <p:cNvPr id="987" name="Freeform: Shape 986">
                    <a:extLst>
                      <a:ext uri="{FF2B5EF4-FFF2-40B4-BE49-F238E27FC236}">
                        <a16:creationId xmlns:a16="http://schemas.microsoft.com/office/drawing/2014/main" id="{EA7D5B27-F6CA-8F9B-65D2-251E415A7196}"/>
                      </a:ext>
                    </a:extLst>
                  </p:cNvPr>
                  <p:cNvSpPr/>
                  <p:nvPr/>
                </p:nvSpPr>
                <p:spPr>
                  <a:xfrm>
                    <a:off x="1146448" y="4453134"/>
                    <a:ext cx="275790" cy="365214"/>
                  </a:xfrm>
                  <a:custGeom>
                    <a:avLst/>
                    <a:gdLst>
                      <a:gd name="connsiteX0" fmla="*/ 241706 w 275790"/>
                      <a:gd name="connsiteY0" fmla="*/ 240718 h 365214"/>
                      <a:gd name="connsiteX1" fmla="*/ 236272 w 275790"/>
                      <a:gd name="connsiteY1" fmla="*/ 245164 h 365214"/>
                      <a:gd name="connsiteX2" fmla="*/ 103747 w 275790"/>
                      <a:gd name="connsiteY2" fmla="*/ 365215 h 365214"/>
                      <a:gd name="connsiteX3" fmla="*/ 59902 w 275790"/>
                      <a:gd name="connsiteY3" fmla="*/ 195514 h 365214"/>
                      <a:gd name="connsiteX4" fmla="*/ 0 w 275790"/>
                      <a:gd name="connsiteY4" fmla="*/ 148087 h 365214"/>
                      <a:gd name="connsiteX5" fmla="*/ 213917 w 275790"/>
                      <a:gd name="connsiteY5" fmla="*/ 0 h 365214"/>
                      <a:gd name="connsiteX6" fmla="*/ 256033 w 275790"/>
                      <a:gd name="connsiteY6" fmla="*/ 63236 h 365214"/>
                      <a:gd name="connsiteX7" fmla="*/ 241706 w 275790"/>
                      <a:gd name="connsiteY7" fmla="*/ 240718 h 36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5790" h="365214">
                        <a:moveTo>
                          <a:pt x="241706" y="240718"/>
                        </a:moveTo>
                        <a:lnTo>
                          <a:pt x="236272" y="245164"/>
                        </a:lnTo>
                        <a:cubicBezTo>
                          <a:pt x="236272" y="245164"/>
                          <a:pt x="104118" y="365215"/>
                          <a:pt x="103747" y="365215"/>
                        </a:cubicBezTo>
                        <a:cubicBezTo>
                          <a:pt x="95102" y="324827"/>
                          <a:pt x="91643" y="261591"/>
                          <a:pt x="59902" y="195514"/>
                        </a:cubicBezTo>
                        <a:cubicBezTo>
                          <a:pt x="47180" y="169083"/>
                          <a:pt x="23961" y="156609"/>
                          <a:pt x="0" y="148087"/>
                        </a:cubicBezTo>
                        <a:cubicBezTo>
                          <a:pt x="58914" y="84109"/>
                          <a:pt x="131907" y="33100"/>
                          <a:pt x="213917" y="0"/>
                        </a:cubicBezTo>
                        <a:cubicBezTo>
                          <a:pt x="230343" y="17168"/>
                          <a:pt x="244917" y="38535"/>
                          <a:pt x="256033" y="63236"/>
                        </a:cubicBezTo>
                        <a:cubicBezTo>
                          <a:pt x="287528" y="133513"/>
                          <a:pt x="280364" y="207247"/>
                          <a:pt x="241706" y="240718"/>
                        </a:cubicBezTo>
                        <a:close/>
                      </a:path>
                    </a:pathLst>
                  </a:custGeom>
                  <a:solidFill>
                    <a:srgbClr val="0095FF"/>
                  </a:solidFill>
                  <a:ln w="1233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685800">
                      <a:defRPr/>
                    </a:pPr>
                    <a:endParaRPr lang="en-US" sz="1350" kern="0">
                      <a:solidFill>
                        <a:prstClr val="black"/>
                      </a:solidFill>
                      <a:latin typeface="Slate Pro" panose="02000506040000020004"/>
                    </a:endParaRPr>
                  </a:p>
                </p:txBody>
              </p:sp>
              <p:grpSp>
                <p:nvGrpSpPr>
                  <p:cNvPr id="988" name="Graphic 8">
                    <a:extLst>
                      <a:ext uri="{FF2B5EF4-FFF2-40B4-BE49-F238E27FC236}">
                        <a16:creationId xmlns:a16="http://schemas.microsoft.com/office/drawing/2014/main" id="{1B185A99-9764-E4F1-51B5-BCEDF2CED7FA}"/>
                      </a:ext>
                    </a:extLst>
                  </p:cNvPr>
                  <p:cNvGrpSpPr/>
                  <p:nvPr/>
                </p:nvGrpSpPr>
                <p:grpSpPr>
                  <a:xfrm>
                    <a:off x="1056163" y="4532921"/>
                    <a:ext cx="236730" cy="303707"/>
                    <a:chOff x="1056163" y="4532921"/>
                    <a:chExt cx="236730" cy="303707"/>
                  </a:xfrm>
                </p:grpSpPr>
                <p:sp>
                  <p:nvSpPr>
                    <p:cNvPr id="992" name="Freeform: Shape 991">
                      <a:extLst>
                        <a:ext uri="{FF2B5EF4-FFF2-40B4-BE49-F238E27FC236}">
                          <a16:creationId xmlns:a16="http://schemas.microsoft.com/office/drawing/2014/main" id="{8CFCD2DE-BB97-8FF2-9900-66EC016D5B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0984" y="4548359"/>
                      <a:ext cx="197490" cy="263520"/>
                    </a:xfrm>
                    <a:custGeom>
                      <a:avLst/>
                      <a:gdLst>
                        <a:gd name="connsiteX0" fmla="*/ 197490 w 197490"/>
                        <a:gd name="connsiteY0" fmla="*/ 161796 h 263520"/>
                        <a:gd name="connsiteX1" fmla="*/ 176494 w 197490"/>
                        <a:gd name="connsiteY1" fmla="*/ 236766 h 263520"/>
                        <a:gd name="connsiteX2" fmla="*/ 151545 w 197490"/>
                        <a:gd name="connsiteY2" fmla="*/ 257886 h 263520"/>
                        <a:gd name="connsiteX3" fmla="*/ 95966 w 197490"/>
                        <a:gd name="connsiteY3" fmla="*/ 257762 h 263520"/>
                        <a:gd name="connsiteX4" fmla="*/ 0 w 197490"/>
                        <a:gd name="connsiteY4" fmla="*/ 154015 h 263520"/>
                        <a:gd name="connsiteX5" fmla="*/ 130919 w 197490"/>
                        <a:gd name="connsiteY5" fmla="*/ 0 h 263520"/>
                        <a:gd name="connsiteX6" fmla="*/ 177482 w 197490"/>
                        <a:gd name="connsiteY6" fmla="*/ 70400 h 263520"/>
                        <a:gd name="connsiteX7" fmla="*/ 197490 w 197490"/>
                        <a:gd name="connsiteY7" fmla="*/ 161796 h 2635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97490" h="263520">
                          <a:moveTo>
                            <a:pt x="197490" y="161796"/>
                          </a:moveTo>
                          <a:cubicBezTo>
                            <a:pt x="197490" y="191438"/>
                            <a:pt x="190450" y="217869"/>
                            <a:pt x="176494" y="236766"/>
                          </a:cubicBezTo>
                          <a:cubicBezTo>
                            <a:pt x="169454" y="246400"/>
                            <a:pt x="161055" y="253439"/>
                            <a:pt x="151545" y="257886"/>
                          </a:cubicBezTo>
                          <a:cubicBezTo>
                            <a:pt x="135242" y="265420"/>
                            <a:pt x="115974" y="265420"/>
                            <a:pt x="95966" y="257762"/>
                          </a:cubicBezTo>
                          <a:cubicBezTo>
                            <a:pt x="57802" y="243188"/>
                            <a:pt x="21861" y="204407"/>
                            <a:pt x="0" y="154015"/>
                          </a:cubicBezTo>
                          <a:cubicBezTo>
                            <a:pt x="34582" y="95472"/>
                            <a:pt x="78922" y="43352"/>
                            <a:pt x="130919" y="0"/>
                          </a:cubicBezTo>
                          <a:cubicBezTo>
                            <a:pt x="149445" y="18650"/>
                            <a:pt x="165625" y="42734"/>
                            <a:pt x="177482" y="70400"/>
                          </a:cubicBezTo>
                          <a:cubicBezTo>
                            <a:pt x="190821" y="101153"/>
                            <a:pt x="197490" y="132895"/>
                            <a:pt x="197490" y="161796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95FF">
                            <a:lumMod val="20000"/>
                            <a:lumOff val="80000"/>
                          </a:srgbClr>
                        </a:gs>
                        <a:gs pos="50000">
                          <a:srgbClr val="0095FF">
                            <a:lumMod val="60000"/>
                            <a:lumOff val="40000"/>
                          </a:srgbClr>
                        </a:gs>
                      </a:gsLst>
                      <a:lin ang="8100000" scaled="1"/>
                      <a:tileRect/>
                    </a:gradFill>
                    <a:ln w="12337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993" name="Freeform: Shape 992">
                      <a:extLst>
                        <a:ext uri="{FF2B5EF4-FFF2-40B4-BE49-F238E27FC236}">
                          <a16:creationId xmlns:a16="http://schemas.microsoft.com/office/drawing/2014/main" id="{E97E6621-A6BE-DA35-F430-8598CFDE3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56163" y="4532921"/>
                      <a:ext cx="236730" cy="303707"/>
                    </a:xfrm>
                    <a:custGeom>
                      <a:avLst/>
                      <a:gdLst>
                        <a:gd name="connsiteX0" fmla="*/ 215028 w 236730"/>
                        <a:gd name="connsiteY0" fmla="*/ 76081 h 303707"/>
                        <a:gd name="connsiteX1" fmla="*/ 165007 w 236730"/>
                        <a:gd name="connsiteY1" fmla="*/ 0 h 303707"/>
                        <a:gd name="connsiteX2" fmla="*/ 145740 w 236730"/>
                        <a:gd name="connsiteY2" fmla="*/ 15439 h 303707"/>
                        <a:gd name="connsiteX3" fmla="*/ 192303 w 236730"/>
                        <a:gd name="connsiteY3" fmla="*/ 85839 h 303707"/>
                        <a:gd name="connsiteX4" fmla="*/ 212311 w 236730"/>
                        <a:gd name="connsiteY4" fmla="*/ 177235 h 303707"/>
                        <a:gd name="connsiteX5" fmla="*/ 191315 w 236730"/>
                        <a:gd name="connsiteY5" fmla="*/ 252204 h 303707"/>
                        <a:gd name="connsiteX6" fmla="*/ 166366 w 236730"/>
                        <a:gd name="connsiteY6" fmla="*/ 273324 h 303707"/>
                        <a:gd name="connsiteX7" fmla="*/ 110787 w 236730"/>
                        <a:gd name="connsiteY7" fmla="*/ 273201 h 303707"/>
                        <a:gd name="connsiteX8" fmla="*/ 14821 w 236730"/>
                        <a:gd name="connsiteY8" fmla="*/ 169454 h 303707"/>
                        <a:gd name="connsiteX9" fmla="*/ 0 w 236730"/>
                        <a:gd name="connsiteY9" fmla="*/ 195884 h 303707"/>
                        <a:gd name="connsiteX10" fmla="*/ 101895 w 236730"/>
                        <a:gd name="connsiteY10" fmla="*/ 296297 h 303707"/>
                        <a:gd name="connsiteX11" fmla="*/ 140182 w 236730"/>
                        <a:gd name="connsiteY11" fmla="*/ 303708 h 303707"/>
                        <a:gd name="connsiteX12" fmla="*/ 176741 w 236730"/>
                        <a:gd name="connsiteY12" fmla="*/ 295803 h 303707"/>
                        <a:gd name="connsiteX13" fmla="*/ 211200 w 236730"/>
                        <a:gd name="connsiteY13" fmla="*/ 266902 h 303707"/>
                        <a:gd name="connsiteX14" fmla="*/ 215028 w 236730"/>
                        <a:gd name="connsiteY14" fmla="*/ 76081 h 303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36730" h="303707">
                          <a:moveTo>
                            <a:pt x="215028" y="76081"/>
                          </a:moveTo>
                          <a:cubicBezTo>
                            <a:pt x="202307" y="46563"/>
                            <a:pt x="185016" y="20502"/>
                            <a:pt x="165007" y="0"/>
                          </a:cubicBezTo>
                          <a:cubicBezTo>
                            <a:pt x="158461" y="4940"/>
                            <a:pt x="152039" y="10128"/>
                            <a:pt x="145740" y="15439"/>
                          </a:cubicBezTo>
                          <a:cubicBezTo>
                            <a:pt x="164266" y="34088"/>
                            <a:pt x="180446" y="58173"/>
                            <a:pt x="192303" y="85839"/>
                          </a:cubicBezTo>
                          <a:cubicBezTo>
                            <a:pt x="205642" y="116592"/>
                            <a:pt x="212311" y="148334"/>
                            <a:pt x="212311" y="177235"/>
                          </a:cubicBezTo>
                          <a:cubicBezTo>
                            <a:pt x="212311" y="206136"/>
                            <a:pt x="205271" y="233308"/>
                            <a:pt x="191315" y="252204"/>
                          </a:cubicBezTo>
                          <a:cubicBezTo>
                            <a:pt x="184275" y="261838"/>
                            <a:pt x="175876" y="268878"/>
                            <a:pt x="166366" y="273324"/>
                          </a:cubicBezTo>
                          <a:cubicBezTo>
                            <a:pt x="150063" y="280858"/>
                            <a:pt x="130796" y="280858"/>
                            <a:pt x="110787" y="273201"/>
                          </a:cubicBezTo>
                          <a:cubicBezTo>
                            <a:pt x="72623" y="258627"/>
                            <a:pt x="36682" y="219845"/>
                            <a:pt x="14821" y="169454"/>
                          </a:cubicBezTo>
                          <a:cubicBezTo>
                            <a:pt x="9634" y="178099"/>
                            <a:pt x="4693" y="186868"/>
                            <a:pt x="0" y="195884"/>
                          </a:cubicBezTo>
                          <a:cubicBezTo>
                            <a:pt x="24825" y="244176"/>
                            <a:pt x="62125" y="281105"/>
                            <a:pt x="101895" y="296297"/>
                          </a:cubicBezTo>
                          <a:cubicBezTo>
                            <a:pt x="114986" y="301237"/>
                            <a:pt x="127831" y="303708"/>
                            <a:pt x="140182" y="303708"/>
                          </a:cubicBezTo>
                          <a:cubicBezTo>
                            <a:pt x="152533" y="303708"/>
                            <a:pt x="165254" y="300990"/>
                            <a:pt x="176741" y="295803"/>
                          </a:cubicBezTo>
                          <a:cubicBezTo>
                            <a:pt x="190080" y="289628"/>
                            <a:pt x="201689" y="279870"/>
                            <a:pt x="211200" y="266902"/>
                          </a:cubicBezTo>
                          <a:cubicBezTo>
                            <a:pt x="243806" y="222809"/>
                            <a:pt x="245288" y="146111"/>
                            <a:pt x="215028" y="76081"/>
                          </a:cubicBezTo>
                          <a:close/>
                        </a:path>
                      </a:pathLst>
                    </a:custGeom>
                    <a:solidFill>
                      <a:srgbClr val="0095FF">
                        <a:lumMod val="40000"/>
                        <a:lumOff val="60000"/>
                      </a:srgbClr>
                    </a:solidFill>
                    <a:ln w="12337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</p:grpSp>
              <p:grpSp>
                <p:nvGrpSpPr>
                  <p:cNvPr id="989" name="Graphic 8">
                    <a:extLst>
                      <a:ext uri="{FF2B5EF4-FFF2-40B4-BE49-F238E27FC236}">
                        <a16:creationId xmlns:a16="http://schemas.microsoft.com/office/drawing/2014/main" id="{24FC5C04-42F7-96F6-3883-5B29FB14B249}"/>
                      </a:ext>
                    </a:extLst>
                  </p:cNvPr>
                  <p:cNvGrpSpPr/>
                  <p:nvPr/>
                </p:nvGrpSpPr>
                <p:grpSpPr>
                  <a:xfrm>
                    <a:off x="1118905" y="4548359"/>
                    <a:ext cx="146234" cy="156016"/>
                    <a:chOff x="1118905" y="4548359"/>
                    <a:chExt cx="146234" cy="156016"/>
                  </a:xfrm>
                </p:grpSpPr>
                <p:sp>
                  <p:nvSpPr>
                    <p:cNvPr id="990" name="Freeform: Shape 989">
                      <a:extLst>
                        <a:ext uri="{FF2B5EF4-FFF2-40B4-BE49-F238E27FC236}">
                          <a16:creationId xmlns:a16="http://schemas.microsoft.com/office/drawing/2014/main" id="{A212AEE7-4A53-0EF5-83F1-27CCF61204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8905" y="4548359"/>
                      <a:ext cx="146234" cy="156016"/>
                    </a:xfrm>
                    <a:custGeom>
                      <a:avLst/>
                      <a:gdLst>
                        <a:gd name="connsiteX0" fmla="*/ 146234 w 146234"/>
                        <a:gd name="connsiteY0" fmla="*/ 125979 h 156016"/>
                        <a:gd name="connsiteX1" fmla="*/ 124003 w 146234"/>
                        <a:gd name="connsiteY1" fmla="*/ 148210 h 156016"/>
                        <a:gd name="connsiteX2" fmla="*/ 5805 w 146234"/>
                        <a:gd name="connsiteY2" fmla="*/ 96460 h 156016"/>
                        <a:gd name="connsiteX3" fmla="*/ 0 w 146234"/>
                        <a:gd name="connsiteY3" fmla="*/ 84850 h 156016"/>
                        <a:gd name="connsiteX4" fmla="*/ 24702 w 146234"/>
                        <a:gd name="connsiteY4" fmla="*/ 55826 h 156016"/>
                        <a:gd name="connsiteX5" fmla="*/ 77193 w 146234"/>
                        <a:gd name="connsiteY5" fmla="*/ 5064 h 156016"/>
                        <a:gd name="connsiteX6" fmla="*/ 82998 w 146234"/>
                        <a:gd name="connsiteY6" fmla="*/ 0 h 156016"/>
                        <a:gd name="connsiteX7" fmla="*/ 101030 w 146234"/>
                        <a:gd name="connsiteY7" fmla="*/ 20873 h 156016"/>
                        <a:gd name="connsiteX8" fmla="*/ 101153 w 146234"/>
                        <a:gd name="connsiteY8" fmla="*/ 20997 h 156016"/>
                        <a:gd name="connsiteX9" fmla="*/ 112146 w 146234"/>
                        <a:gd name="connsiteY9" fmla="*/ 35941 h 156016"/>
                        <a:gd name="connsiteX10" fmla="*/ 115480 w 146234"/>
                        <a:gd name="connsiteY10" fmla="*/ 42611 h 156016"/>
                        <a:gd name="connsiteX11" fmla="*/ 129560 w 146234"/>
                        <a:gd name="connsiteY11" fmla="*/ 70400 h 156016"/>
                        <a:gd name="connsiteX12" fmla="*/ 146234 w 146234"/>
                        <a:gd name="connsiteY12" fmla="*/ 125979 h 1560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46234" h="156016">
                          <a:moveTo>
                            <a:pt x="146234" y="125979"/>
                          </a:moveTo>
                          <a:cubicBezTo>
                            <a:pt x="140800" y="135242"/>
                            <a:pt x="133389" y="142899"/>
                            <a:pt x="124003" y="148210"/>
                          </a:cubicBezTo>
                          <a:cubicBezTo>
                            <a:pt x="86950" y="169330"/>
                            <a:pt x="34088" y="146111"/>
                            <a:pt x="5805" y="96460"/>
                          </a:cubicBezTo>
                          <a:cubicBezTo>
                            <a:pt x="3582" y="92631"/>
                            <a:pt x="1606" y="88803"/>
                            <a:pt x="0" y="84850"/>
                          </a:cubicBezTo>
                          <a:cubicBezTo>
                            <a:pt x="7781" y="74970"/>
                            <a:pt x="16056" y="65212"/>
                            <a:pt x="24702" y="55826"/>
                          </a:cubicBezTo>
                          <a:cubicBezTo>
                            <a:pt x="41128" y="37794"/>
                            <a:pt x="58667" y="20750"/>
                            <a:pt x="77193" y="5064"/>
                          </a:cubicBezTo>
                          <a:cubicBezTo>
                            <a:pt x="79169" y="3211"/>
                            <a:pt x="81022" y="1606"/>
                            <a:pt x="82998" y="0"/>
                          </a:cubicBezTo>
                          <a:cubicBezTo>
                            <a:pt x="89297" y="6299"/>
                            <a:pt x="95349" y="13339"/>
                            <a:pt x="101030" y="20873"/>
                          </a:cubicBezTo>
                          <a:cubicBezTo>
                            <a:pt x="101030" y="20873"/>
                            <a:pt x="101071" y="20910"/>
                            <a:pt x="101153" y="20997"/>
                          </a:cubicBezTo>
                          <a:cubicBezTo>
                            <a:pt x="105229" y="25319"/>
                            <a:pt x="108935" y="30260"/>
                            <a:pt x="112146" y="35941"/>
                          </a:cubicBezTo>
                          <a:cubicBezTo>
                            <a:pt x="113381" y="38164"/>
                            <a:pt x="114492" y="40387"/>
                            <a:pt x="115480" y="42611"/>
                          </a:cubicBezTo>
                          <a:cubicBezTo>
                            <a:pt x="120668" y="51380"/>
                            <a:pt x="125361" y="60643"/>
                            <a:pt x="129560" y="70400"/>
                          </a:cubicBezTo>
                          <a:cubicBezTo>
                            <a:pt x="137588" y="88803"/>
                            <a:pt x="143146" y="107576"/>
                            <a:pt x="146234" y="125979"/>
                          </a:cubicBezTo>
                          <a:close/>
                        </a:path>
                      </a:pathLst>
                    </a:custGeom>
                    <a:solidFill>
                      <a:srgbClr val="EF5261"/>
                    </a:solidFill>
                    <a:ln w="12337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  <p:sp>
                  <p:nvSpPr>
                    <p:cNvPr id="991" name="Freeform: Shape 990">
                      <a:extLst>
                        <a:ext uri="{FF2B5EF4-FFF2-40B4-BE49-F238E27FC236}">
                          <a16:creationId xmlns:a16="http://schemas.microsoft.com/office/drawing/2014/main" id="{ED9D5B3D-17CB-A087-AFA9-9F7C1EE8E5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3607" y="4553423"/>
                      <a:ext cx="97109" cy="109860"/>
                    </a:xfrm>
                    <a:custGeom>
                      <a:avLst/>
                      <a:gdLst>
                        <a:gd name="connsiteX0" fmla="*/ 77934 w 97109"/>
                        <a:gd name="connsiteY0" fmla="*/ 105723 h 109860"/>
                        <a:gd name="connsiteX1" fmla="*/ 8893 w 97109"/>
                        <a:gd name="connsiteY1" fmla="*/ 75587 h 109860"/>
                        <a:gd name="connsiteX2" fmla="*/ 0 w 97109"/>
                        <a:gd name="connsiteY2" fmla="*/ 50762 h 109860"/>
                        <a:gd name="connsiteX3" fmla="*/ 52491 w 97109"/>
                        <a:gd name="connsiteY3" fmla="*/ 0 h 109860"/>
                        <a:gd name="connsiteX4" fmla="*/ 76328 w 97109"/>
                        <a:gd name="connsiteY4" fmla="*/ 15809 h 109860"/>
                        <a:gd name="connsiteX5" fmla="*/ 76452 w 97109"/>
                        <a:gd name="connsiteY5" fmla="*/ 15933 h 109860"/>
                        <a:gd name="connsiteX6" fmla="*/ 87444 w 97109"/>
                        <a:gd name="connsiteY6" fmla="*/ 30877 h 109860"/>
                        <a:gd name="connsiteX7" fmla="*/ 90779 w 97109"/>
                        <a:gd name="connsiteY7" fmla="*/ 37547 h 109860"/>
                        <a:gd name="connsiteX8" fmla="*/ 77934 w 97109"/>
                        <a:gd name="connsiteY8" fmla="*/ 105723 h 1098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7109" h="109860">
                          <a:moveTo>
                            <a:pt x="77934" y="105723"/>
                          </a:moveTo>
                          <a:cubicBezTo>
                            <a:pt x="59408" y="116345"/>
                            <a:pt x="26431" y="106588"/>
                            <a:pt x="8893" y="75587"/>
                          </a:cubicBezTo>
                          <a:cubicBezTo>
                            <a:pt x="4199" y="67312"/>
                            <a:pt x="1235" y="58914"/>
                            <a:pt x="0" y="50762"/>
                          </a:cubicBezTo>
                          <a:cubicBezTo>
                            <a:pt x="16427" y="32730"/>
                            <a:pt x="33965" y="15686"/>
                            <a:pt x="52491" y="0"/>
                          </a:cubicBezTo>
                          <a:cubicBezTo>
                            <a:pt x="60890" y="2964"/>
                            <a:pt x="69165" y="8275"/>
                            <a:pt x="76328" y="15809"/>
                          </a:cubicBezTo>
                          <a:cubicBezTo>
                            <a:pt x="76328" y="15809"/>
                            <a:pt x="76369" y="15846"/>
                            <a:pt x="76452" y="15933"/>
                          </a:cubicBezTo>
                          <a:cubicBezTo>
                            <a:pt x="80528" y="20255"/>
                            <a:pt x="84233" y="25196"/>
                            <a:pt x="87444" y="30877"/>
                          </a:cubicBezTo>
                          <a:cubicBezTo>
                            <a:pt x="88679" y="33100"/>
                            <a:pt x="89791" y="35323"/>
                            <a:pt x="90779" y="37547"/>
                          </a:cubicBezTo>
                          <a:cubicBezTo>
                            <a:pt x="103871" y="66448"/>
                            <a:pt x="95225" y="95843"/>
                            <a:pt x="77934" y="105723"/>
                          </a:cubicBezTo>
                          <a:close/>
                        </a:path>
                      </a:pathLst>
                    </a:custGeom>
                    <a:solidFill>
                      <a:srgbClr val="DA364C"/>
                    </a:solidFill>
                    <a:ln w="12337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685800">
                        <a:defRPr/>
                      </a:pPr>
                      <a:endParaRPr lang="en-US" sz="1350" kern="0">
                        <a:solidFill>
                          <a:prstClr val="black"/>
                        </a:solidFill>
                        <a:latin typeface="Slate Pro" panose="02000506040000020004"/>
                      </a:endParaRPr>
                    </a:p>
                  </p:txBody>
                </p:sp>
              </p:grpSp>
            </p:grpSp>
            <p:sp>
              <p:nvSpPr>
                <p:cNvPr id="978" name="Freeform: Shape 977">
                  <a:extLst>
                    <a:ext uri="{FF2B5EF4-FFF2-40B4-BE49-F238E27FC236}">
                      <a16:creationId xmlns:a16="http://schemas.microsoft.com/office/drawing/2014/main" id="{37E798C1-9D06-C61C-9DA7-E76D0F513B04}"/>
                    </a:ext>
                  </a:extLst>
                </p:cNvPr>
                <p:cNvSpPr/>
                <p:nvPr/>
              </p:nvSpPr>
              <p:spPr>
                <a:xfrm>
                  <a:off x="-1450788" y="4226595"/>
                  <a:ext cx="360944" cy="441618"/>
                </a:xfrm>
                <a:custGeom>
                  <a:avLst/>
                  <a:gdLst>
                    <a:gd name="connsiteX0" fmla="*/ 310130 w 360944"/>
                    <a:gd name="connsiteY0" fmla="*/ 330213 h 441618"/>
                    <a:gd name="connsiteX1" fmla="*/ 303584 w 360944"/>
                    <a:gd name="connsiteY1" fmla="*/ 334289 h 441618"/>
                    <a:gd name="connsiteX2" fmla="*/ 151298 w 360944"/>
                    <a:gd name="connsiteY2" fmla="*/ 441618 h 441618"/>
                    <a:gd name="connsiteX3" fmla="*/ 191809 w 360944"/>
                    <a:gd name="connsiteY3" fmla="*/ 225231 h 441618"/>
                    <a:gd name="connsiteX4" fmla="*/ 0 w 360944"/>
                    <a:gd name="connsiteY4" fmla="*/ 73562 h 441618"/>
                    <a:gd name="connsiteX5" fmla="*/ 165748 w 360944"/>
                    <a:gd name="connsiteY5" fmla="*/ 11932 h 441618"/>
                    <a:gd name="connsiteX6" fmla="*/ 165872 w 360944"/>
                    <a:gd name="connsiteY6" fmla="*/ 11932 h 441618"/>
                    <a:gd name="connsiteX7" fmla="*/ 183781 w 360944"/>
                    <a:gd name="connsiteY7" fmla="*/ 3656 h 441618"/>
                    <a:gd name="connsiteX8" fmla="*/ 349406 w 360944"/>
                    <a:gd name="connsiteY8" fmla="*/ 137046 h 441618"/>
                    <a:gd name="connsiteX9" fmla="*/ 310130 w 360944"/>
                    <a:gd name="connsiteY9" fmla="*/ 330213 h 441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0944" h="441618">
                      <a:moveTo>
                        <a:pt x="310130" y="330213"/>
                      </a:moveTo>
                      <a:lnTo>
                        <a:pt x="303584" y="334289"/>
                      </a:lnTo>
                      <a:cubicBezTo>
                        <a:pt x="303584" y="334289"/>
                        <a:pt x="151051" y="441988"/>
                        <a:pt x="151298" y="441618"/>
                      </a:cubicBezTo>
                      <a:cubicBezTo>
                        <a:pt x="183781" y="402959"/>
                        <a:pt x="215893" y="302794"/>
                        <a:pt x="191809" y="225231"/>
                      </a:cubicBezTo>
                      <a:cubicBezTo>
                        <a:pt x="160685" y="124942"/>
                        <a:pt x="67312" y="52689"/>
                        <a:pt x="0" y="73562"/>
                      </a:cubicBezTo>
                      <a:lnTo>
                        <a:pt x="165748" y="11932"/>
                      </a:lnTo>
                      <a:lnTo>
                        <a:pt x="165872" y="11932"/>
                      </a:lnTo>
                      <a:cubicBezTo>
                        <a:pt x="165872" y="11932"/>
                        <a:pt x="183781" y="3656"/>
                        <a:pt x="183781" y="3656"/>
                      </a:cubicBezTo>
                      <a:cubicBezTo>
                        <a:pt x="246276" y="-15734"/>
                        <a:pt x="320381" y="43920"/>
                        <a:pt x="349406" y="137046"/>
                      </a:cubicBezTo>
                      <a:cubicBezTo>
                        <a:pt x="374725" y="218438"/>
                        <a:pt x="356940" y="298471"/>
                        <a:pt x="310130" y="33021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D95776">
                        <a:lumMod val="40000"/>
                        <a:lumOff val="60000"/>
                      </a:srgbClr>
                    </a:gs>
                    <a:gs pos="61000">
                      <a:srgbClr val="D95776"/>
                    </a:gs>
                  </a:gsLst>
                  <a:lin ang="10046400" scaled="1"/>
                </a:gradFill>
                <a:ln w="1233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985" name="Freeform: Shape 984">
                  <a:extLst>
                    <a:ext uri="{FF2B5EF4-FFF2-40B4-BE49-F238E27FC236}">
                      <a16:creationId xmlns:a16="http://schemas.microsoft.com/office/drawing/2014/main" id="{8846DDB3-8D14-13B9-59B1-BED2A379ECAB}"/>
                    </a:ext>
                  </a:extLst>
                </p:cNvPr>
                <p:cNvSpPr/>
                <p:nvPr/>
              </p:nvSpPr>
              <p:spPr>
                <a:xfrm>
                  <a:off x="-1503046" y="4316584"/>
                  <a:ext cx="244191" cy="346179"/>
                </a:xfrm>
                <a:custGeom>
                  <a:avLst/>
                  <a:gdLst>
                    <a:gd name="connsiteX0" fmla="*/ 244193 w 244192"/>
                    <a:gd name="connsiteY0" fmla="*/ 215028 h 346180"/>
                    <a:gd name="connsiteX1" fmla="*/ 207634 w 244192"/>
                    <a:gd name="connsiteY1" fmla="*/ 322481 h 346180"/>
                    <a:gd name="connsiteX2" fmla="*/ 174904 w 244192"/>
                    <a:gd name="connsiteY2" fmla="*/ 342736 h 346180"/>
                    <a:gd name="connsiteX3" fmla="*/ 11997 w 244192"/>
                    <a:gd name="connsiteY3" fmla="*/ 207247 h 346180"/>
                    <a:gd name="connsiteX4" fmla="*/ 69428 w 244192"/>
                    <a:gd name="connsiteY4" fmla="*/ 3458 h 346180"/>
                    <a:gd name="connsiteX5" fmla="*/ 92277 w 244192"/>
                    <a:gd name="connsiteY5" fmla="*/ 0 h 346180"/>
                    <a:gd name="connsiteX6" fmla="*/ 232336 w 244192"/>
                    <a:gd name="connsiteY6" fmla="*/ 138947 h 346180"/>
                    <a:gd name="connsiteX7" fmla="*/ 244193 w 244192"/>
                    <a:gd name="connsiteY7" fmla="*/ 215028 h 34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4192" h="346180">
                      <a:moveTo>
                        <a:pt x="244193" y="215028"/>
                      </a:moveTo>
                      <a:cubicBezTo>
                        <a:pt x="244193" y="259121"/>
                        <a:pt x="231595" y="298273"/>
                        <a:pt x="207634" y="322481"/>
                      </a:cubicBezTo>
                      <a:cubicBezTo>
                        <a:pt x="197877" y="332238"/>
                        <a:pt x="186885" y="339154"/>
                        <a:pt x="174904" y="342736"/>
                      </a:cubicBezTo>
                      <a:cubicBezTo>
                        <a:pt x="114262" y="361633"/>
                        <a:pt x="41021" y="300867"/>
                        <a:pt x="11997" y="207247"/>
                      </a:cubicBezTo>
                      <a:cubicBezTo>
                        <a:pt x="-17151" y="113751"/>
                        <a:pt x="8662" y="22355"/>
                        <a:pt x="69428" y="3458"/>
                      </a:cubicBezTo>
                      <a:cubicBezTo>
                        <a:pt x="76839" y="1112"/>
                        <a:pt x="84496" y="0"/>
                        <a:pt x="92277" y="0"/>
                      </a:cubicBezTo>
                      <a:cubicBezTo>
                        <a:pt x="147486" y="0"/>
                        <a:pt x="206770" y="56814"/>
                        <a:pt x="232336" y="138947"/>
                      </a:cubicBezTo>
                      <a:cubicBezTo>
                        <a:pt x="240364" y="164760"/>
                        <a:pt x="244193" y="190697"/>
                        <a:pt x="244193" y="21502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D95776">
                        <a:lumMod val="40000"/>
                        <a:lumOff val="60000"/>
                      </a:srgbClr>
                    </a:gs>
                    <a:gs pos="87000">
                      <a:srgbClr val="D95776">
                        <a:lumMod val="75000"/>
                      </a:srgb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1233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980" name="Freeform: Shape 979">
                  <a:extLst>
                    <a:ext uri="{FF2B5EF4-FFF2-40B4-BE49-F238E27FC236}">
                      <a16:creationId xmlns:a16="http://schemas.microsoft.com/office/drawing/2014/main" id="{A8F9B3B1-494A-111F-250D-F345BF9771E8}"/>
                    </a:ext>
                  </a:extLst>
                </p:cNvPr>
                <p:cNvSpPr/>
                <p:nvPr/>
              </p:nvSpPr>
              <p:spPr>
                <a:xfrm>
                  <a:off x="-1255397" y="4337086"/>
                  <a:ext cx="778103" cy="269865"/>
                </a:xfrm>
                <a:custGeom>
                  <a:avLst/>
                  <a:gdLst>
                    <a:gd name="connsiteX0" fmla="*/ 778104 w 778103"/>
                    <a:gd name="connsiteY0" fmla="*/ 0 h 269865"/>
                    <a:gd name="connsiteX1" fmla="*/ 774892 w 778103"/>
                    <a:gd name="connsiteY1" fmla="*/ 46316 h 269865"/>
                    <a:gd name="connsiteX2" fmla="*/ 741669 w 778103"/>
                    <a:gd name="connsiteY2" fmla="*/ 57678 h 269865"/>
                    <a:gd name="connsiteX3" fmla="*/ 673986 w 778103"/>
                    <a:gd name="connsiteY3" fmla="*/ 80651 h 269865"/>
                    <a:gd name="connsiteX4" fmla="*/ 535903 w 778103"/>
                    <a:gd name="connsiteY4" fmla="*/ 94978 h 269865"/>
                    <a:gd name="connsiteX5" fmla="*/ 416841 w 778103"/>
                    <a:gd name="connsiteY5" fmla="*/ 90902 h 269865"/>
                    <a:gd name="connsiteX6" fmla="*/ 331744 w 778103"/>
                    <a:gd name="connsiteY6" fmla="*/ 96954 h 269865"/>
                    <a:gd name="connsiteX7" fmla="*/ 267272 w 778103"/>
                    <a:gd name="connsiteY7" fmla="*/ 111528 h 269865"/>
                    <a:gd name="connsiteX8" fmla="*/ 226762 w 778103"/>
                    <a:gd name="connsiteY8" fmla="*/ 137588 h 269865"/>
                    <a:gd name="connsiteX9" fmla="*/ 125238 w 778103"/>
                    <a:gd name="connsiteY9" fmla="*/ 185757 h 269865"/>
                    <a:gd name="connsiteX10" fmla="*/ 89544 w 778103"/>
                    <a:gd name="connsiteY10" fmla="*/ 225526 h 269865"/>
                    <a:gd name="connsiteX11" fmla="*/ 81639 w 778103"/>
                    <a:gd name="connsiteY11" fmla="*/ 248746 h 269865"/>
                    <a:gd name="connsiteX12" fmla="*/ 62372 w 778103"/>
                    <a:gd name="connsiteY12" fmla="*/ 256157 h 269865"/>
                    <a:gd name="connsiteX13" fmla="*/ 77316 w 778103"/>
                    <a:gd name="connsiteY13" fmla="*/ 225897 h 269865"/>
                    <a:gd name="connsiteX14" fmla="*/ 111158 w 778103"/>
                    <a:gd name="connsiteY14" fmla="*/ 184892 h 269865"/>
                    <a:gd name="connsiteX15" fmla="*/ 77316 w 778103"/>
                    <a:gd name="connsiteY15" fmla="*/ 183287 h 269865"/>
                    <a:gd name="connsiteX16" fmla="*/ 74476 w 778103"/>
                    <a:gd name="connsiteY16" fmla="*/ 194773 h 269865"/>
                    <a:gd name="connsiteX17" fmla="*/ 63113 w 778103"/>
                    <a:gd name="connsiteY17" fmla="*/ 206753 h 269865"/>
                    <a:gd name="connsiteX18" fmla="*/ 43475 w 778103"/>
                    <a:gd name="connsiteY18" fmla="*/ 210088 h 269865"/>
                    <a:gd name="connsiteX19" fmla="*/ 8152 w 778103"/>
                    <a:gd name="connsiteY19" fmla="*/ 269866 h 269865"/>
                    <a:gd name="connsiteX20" fmla="*/ 28036 w 778103"/>
                    <a:gd name="connsiteY20" fmla="*/ 231825 h 269865"/>
                    <a:gd name="connsiteX21" fmla="*/ 19267 w 778103"/>
                    <a:gd name="connsiteY21" fmla="*/ 163278 h 269865"/>
                    <a:gd name="connsiteX22" fmla="*/ 34706 w 778103"/>
                    <a:gd name="connsiteY22" fmla="*/ 197614 h 269865"/>
                    <a:gd name="connsiteX23" fmla="*/ 51874 w 778103"/>
                    <a:gd name="connsiteY23" fmla="*/ 199590 h 269865"/>
                    <a:gd name="connsiteX24" fmla="*/ 76205 w 778103"/>
                    <a:gd name="connsiteY24" fmla="*/ 174394 h 269865"/>
                    <a:gd name="connsiteX25" fmla="*/ 77934 w 778103"/>
                    <a:gd name="connsiteY25" fmla="*/ 168836 h 269865"/>
                    <a:gd name="connsiteX26" fmla="*/ 74970 w 778103"/>
                    <a:gd name="connsiteY26" fmla="*/ 156609 h 269865"/>
                    <a:gd name="connsiteX27" fmla="*/ 61013 w 778103"/>
                    <a:gd name="connsiteY27" fmla="*/ 146728 h 269865"/>
                    <a:gd name="connsiteX28" fmla="*/ 47798 w 778103"/>
                    <a:gd name="connsiteY28" fmla="*/ 133142 h 269865"/>
                    <a:gd name="connsiteX29" fmla="*/ 0 w 778103"/>
                    <a:gd name="connsiteY29" fmla="*/ 57308 h 269865"/>
                    <a:gd name="connsiteX30" fmla="*/ 57802 w 778103"/>
                    <a:gd name="connsiteY30" fmla="*/ 128943 h 269865"/>
                    <a:gd name="connsiteX31" fmla="*/ 80034 w 778103"/>
                    <a:gd name="connsiteY31" fmla="*/ 149322 h 269865"/>
                    <a:gd name="connsiteX32" fmla="*/ 85591 w 778103"/>
                    <a:gd name="connsiteY32" fmla="*/ 153398 h 269865"/>
                    <a:gd name="connsiteX33" fmla="*/ 89297 w 778103"/>
                    <a:gd name="connsiteY33" fmla="*/ 170195 h 269865"/>
                    <a:gd name="connsiteX34" fmla="*/ 91890 w 778103"/>
                    <a:gd name="connsiteY34" fmla="*/ 173406 h 269865"/>
                    <a:gd name="connsiteX35" fmla="*/ 104612 w 778103"/>
                    <a:gd name="connsiteY35" fmla="*/ 173776 h 269865"/>
                    <a:gd name="connsiteX36" fmla="*/ 147222 w 778103"/>
                    <a:gd name="connsiteY36" fmla="*/ 169701 h 269865"/>
                    <a:gd name="connsiteX37" fmla="*/ 215275 w 778103"/>
                    <a:gd name="connsiteY37" fmla="*/ 129190 h 269865"/>
                    <a:gd name="connsiteX38" fmla="*/ 220463 w 778103"/>
                    <a:gd name="connsiteY38" fmla="*/ 118445 h 269865"/>
                    <a:gd name="connsiteX39" fmla="*/ 150186 w 778103"/>
                    <a:gd name="connsiteY39" fmla="*/ 112887 h 269865"/>
                    <a:gd name="connsiteX40" fmla="*/ 115974 w 778103"/>
                    <a:gd name="connsiteY40" fmla="*/ 124002 h 269865"/>
                    <a:gd name="connsiteX41" fmla="*/ 117580 w 778103"/>
                    <a:gd name="connsiteY41" fmla="*/ 152656 h 269865"/>
                    <a:gd name="connsiteX42" fmla="*/ 106094 w 778103"/>
                    <a:gd name="connsiteY42" fmla="*/ 126720 h 269865"/>
                    <a:gd name="connsiteX43" fmla="*/ 129684 w 778103"/>
                    <a:gd name="connsiteY43" fmla="*/ 97201 h 269865"/>
                    <a:gd name="connsiteX44" fmla="*/ 152904 w 778103"/>
                    <a:gd name="connsiteY44" fmla="*/ 53850 h 269865"/>
                    <a:gd name="connsiteX45" fmla="*/ 145123 w 778103"/>
                    <a:gd name="connsiteY45" fmla="*/ 90408 h 269865"/>
                    <a:gd name="connsiteX46" fmla="*/ 184522 w 778103"/>
                    <a:gd name="connsiteY46" fmla="*/ 103006 h 269865"/>
                    <a:gd name="connsiteX47" fmla="*/ 248993 w 778103"/>
                    <a:gd name="connsiteY47" fmla="*/ 96460 h 269865"/>
                    <a:gd name="connsiteX48" fmla="*/ 273324 w 778103"/>
                    <a:gd name="connsiteY48" fmla="*/ 85962 h 269865"/>
                    <a:gd name="connsiteX49" fmla="*/ 307413 w 778103"/>
                    <a:gd name="connsiteY49" fmla="*/ 75958 h 269865"/>
                    <a:gd name="connsiteX50" fmla="*/ 398068 w 778103"/>
                    <a:gd name="connsiteY50" fmla="*/ 66818 h 269865"/>
                    <a:gd name="connsiteX51" fmla="*/ 479460 w 778103"/>
                    <a:gd name="connsiteY51" fmla="*/ 63977 h 269865"/>
                    <a:gd name="connsiteX52" fmla="*/ 550107 w 778103"/>
                    <a:gd name="connsiteY52" fmla="*/ 63360 h 269865"/>
                    <a:gd name="connsiteX53" fmla="*/ 726724 w 778103"/>
                    <a:gd name="connsiteY53" fmla="*/ 18773 h 269865"/>
                    <a:gd name="connsiteX54" fmla="*/ 778104 w 778103"/>
                    <a:gd name="connsiteY54" fmla="*/ 123 h 269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778103" h="269865">
                      <a:moveTo>
                        <a:pt x="778104" y="0"/>
                      </a:moveTo>
                      <a:cubicBezTo>
                        <a:pt x="777733" y="15562"/>
                        <a:pt x="776622" y="31001"/>
                        <a:pt x="774892" y="46316"/>
                      </a:cubicBezTo>
                      <a:cubicBezTo>
                        <a:pt x="760195" y="51503"/>
                        <a:pt x="744880" y="56443"/>
                        <a:pt x="741669" y="57678"/>
                      </a:cubicBezTo>
                      <a:cubicBezTo>
                        <a:pt x="719314" y="66200"/>
                        <a:pt x="696835" y="74105"/>
                        <a:pt x="673986" y="80651"/>
                      </a:cubicBezTo>
                      <a:cubicBezTo>
                        <a:pt x="627670" y="93866"/>
                        <a:pt x="583578" y="97078"/>
                        <a:pt x="535903" y="94978"/>
                      </a:cubicBezTo>
                      <a:cubicBezTo>
                        <a:pt x="496257" y="93125"/>
                        <a:pt x="456611" y="91520"/>
                        <a:pt x="416841" y="90902"/>
                      </a:cubicBezTo>
                      <a:cubicBezTo>
                        <a:pt x="388064" y="90532"/>
                        <a:pt x="360274" y="93866"/>
                        <a:pt x="331744" y="96954"/>
                      </a:cubicBezTo>
                      <a:cubicBezTo>
                        <a:pt x="309759" y="99301"/>
                        <a:pt x="287775" y="103006"/>
                        <a:pt x="267272" y="111528"/>
                      </a:cubicBezTo>
                      <a:cubicBezTo>
                        <a:pt x="252328" y="117704"/>
                        <a:pt x="238371" y="126226"/>
                        <a:pt x="226762" y="137588"/>
                      </a:cubicBezTo>
                      <a:cubicBezTo>
                        <a:pt x="180940" y="182175"/>
                        <a:pt x="161179" y="184151"/>
                        <a:pt x="125238" y="185757"/>
                      </a:cubicBezTo>
                      <a:cubicBezTo>
                        <a:pt x="125238" y="185757"/>
                        <a:pt x="91149" y="216881"/>
                        <a:pt x="89544" y="225526"/>
                      </a:cubicBezTo>
                      <a:cubicBezTo>
                        <a:pt x="87938" y="234172"/>
                        <a:pt x="86826" y="244423"/>
                        <a:pt x="81639" y="248746"/>
                      </a:cubicBezTo>
                      <a:cubicBezTo>
                        <a:pt x="76575" y="253069"/>
                        <a:pt x="62372" y="256157"/>
                        <a:pt x="62372" y="256157"/>
                      </a:cubicBezTo>
                      <a:cubicBezTo>
                        <a:pt x="62372" y="256157"/>
                        <a:pt x="77687" y="238865"/>
                        <a:pt x="77316" y="225897"/>
                      </a:cubicBezTo>
                      <a:cubicBezTo>
                        <a:pt x="76946" y="212929"/>
                        <a:pt x="111158" y="184892"/>
                        <a:pt x="111158" y="184892"/>
                      </a:cubicBezTo>
                      <a:cubicBezTo>
                        <a:pt x="111158" y="184892"/>
                        <a:pt x="82874" y="182175"/>
                        <a:pt x="77316" y="183287"/>
                      </a:cubicBezTo>
                      <a:cubicBezTo>
                        <a:pt x="74599" y="183904"/>
                        <a:pt x="75093" y="192673"/>
                        <a:pt x="74476" y="194773"/>
                      </a:cubicBezTo>
                      <a:cubicBezTo>
                        <a:pt x="72870" y="200578"/>
                        <a:pt x="68671" y="204653"/>
                        <a:pt x="63113" y="206753"/>
                      </a:cubicBezTo>
                      <a:cubicBezTo>
                        <a:pt x="61260" y="207618"/>
                        <a:pt x="43598" y="209841"/>
                        <a:pt x="43475" y="210088"/>
                      </a:cubicBezTo>
                      <a:cubicBezTo>
                        <a:pt x="43475" y="210088"/>
                        <a:pt x="47921" y="263443"/>
                        <a:pt x="8152" y="269866"/>
                      </a:cubicBezTo>
                      <a:cubicBezTo>
                        <a:pt x="8152" y="269866"/>
                        <a:pt x="25072" y="246646"/>
                        <a:pt x="28036" y="231825"/>
                      </a:cubicBezTo>
                      <a:cubicBezTo>
                        <a:pt x="30383" y="219969"/>
                        <a:pt x="19267" y="163278"/>
                        <a:pt x="19267" y="163278"/>
                      </a:cubicBezTo>
                      <a:cubicBezTo>
                        <a:pt x="19267" y="163278"/>
                        <a:pt x="31618" y="179211"/>
                        <a:pt x="34706" y="197614"/>
                      </a:cubicBezTo>
                      <a:cubicBezTo>
                        <a:pt x="35941" y="204653"/>
                        <a:pt x="45328" y="203912"/>
                        <a:pt x="51874" y="199590"/>
                      </a:cubicBezTo>
                      <a:cubicBezTo>
                        <a:pt x="60149" y="194032"/>
                        <a:pt x="63730" y="170195"/>
                        <a:pt x="76205" y="174394"/>
                      </a:cubicBezTo>
                      <a:cubicBezTo>
                        <a:pt x="76699" y="174394"/>
                        <a:pt x="77934" y="169083"/>
                        <a:pt x="77934" y="168836"/>
                      </a:cubicBezTo>
                      <a:cubicBezTo>
                        <a:pt x="78551" y="164390"/>
                        <a:pt x="77563" y="160067"/>
                        <a:pt x="74970" y="156609"/>
                      </a:cubicBezTo>
                      <a:cubicBezTo>
                        <a:pt x="71388" y="151915"/>
                        <a:pt x="65583" y="150186"/>
                        <a:pt x="61013" y="146728"/>
                      </a:cubicBezTo>
                      <a:cubicBezTo>
                        <a:pt x="56073" y="142776"/>
                        <a:pt x="51750" y="137959"/>
                        <a:pt x="47798" y="133142"/>
                      </a:cubicBezTo>
                      <a:cubicBezTo>
                        <a:pt x="28530" y="110170"/>
                        <a:pt x="12968" y="84356"/>
                        <a:pt x="0" y="57308"/>
                      </a:cubicBezTo>
                      <a:cubicBezTo>
                        <a:pt x="18279" y="82010"/>
                        <a:pt x="37053" y="106341"/>
                        <a:pt x="57802" y="128943"/>
                      </a:cubicBezTo>
                      <a:cubicBezTo>
                        <a:pt x="64595" y="136477"/>
                        <a:pt x="71758" y="143764"/>
                        <a:pt x="80034" y="149322"/>
                      </a:cubicBezTo>
                      <a:cubicBezTo>
                        <a:pt x="82010" y="150557"/>
                        <a:pt x="83986" y="151792"/>
                        <a:pt x="85591" y="153398"/>
                      </a:cubicBezTo>
                      <a:cubicBezTo>
                        <a:pt x="90532" y="158461"/>
                        <a:pt x="89297" y="163896"/>
                        <a:pt x="89297" y="170195"/>
                      </a:cubicBezTo>
                      <a:cubicBezTo>
                        <a:pt x="89420" y="174023"/>
                        <a:pt x="88803" y="172665"/>
                        <a:pt x="91890" y="173406"/>
                      </a:cubicBezTo>
                      <a:cubicBezTo>
                        <a:pt x="95719" y="174394"/>
                        <a:pt x="100659" y="173776"/>
                        <a:pt x="104612" y="173776"/>
                      </a:cubicBezTo>
                      <a:cubicBezTo>
                        <a:pt x="118815" y="173653"/>
                        <a:pt x="133266" y="172541"/>
                        <a:pt x="147222" y="169701"/>
                      </a:cubicBezTo>
                      <a:cubicBezTo>
                        <a:pt x="173035" y="164637"/>
                        <a:pt x="201195" y="152903"/>
                        <a:pt x="215275" y="129190"/>
                      </a:cubicBezTo>
                      <a:cubicBezTo>
                        <a:pt x="216016" y="127955"/>
                        <a:pt x="219845" y="118445"/>
                        <a:pt x="220463" y="118445"/>
                      </a:cubicBezTo>
                      <a:cubicBezTo>
                        <a:pt x="220463" y="118445"/>
                        <a:pt x="175135" y="123138"/>
                        <a:pt x="150186" y="112887"/>
                      </a:cubicBezTo>
                      <a:cubicBezTo>
                        <a:pt x="125361" y="102636"/>
                        <a:pt x="116716" y="112146"/>
                        <a:pt x="115974" y="124002"/>
                      </a:cubicBezTo>
                      <a:cubicBezTo>
                        <a:pt x="115110" y="135736"/>
                        <a:pt x="117580" y="152656"/>
                        <a:pt x="117580" y="152656"/>
                      </a:cubicBezTo>
                      <a:cubicBezTo>
                        <a:pt x="117580" y="152656"/>
                        <a:pt x="103377" y="142035"/>
                        <a:pt x="106094" y="126720"/>
                      </a:cubicBezTo>
                      <a:cubicBezTo>
                        <a:pt x="108811" y="111281"/>
                        <a:pt x="117951" y="97942"/>
                        <a:pt x="129684" y="97201"/>
                      </a:cubicBezTo>
                      <a:cubicBezTo>
                        <a:pt x="129684" y="97201"/>
                        <a:pt x="125608" y="85097"/>
                        <a:pt x="152904" y="53850"/>
                      </a:cubicBezTo>
                      <a:cubicBezTo>
                        <a:pt x="147840" y="60396"/>
                        <a:pt x="135859" y="78057"/>
                        <a:pt x="145123" y="90408"/>
                      </a:cubicBezTo>
                      <a:cubicBezTo>
                        <a:pt x="152780" y="100783"/>
                        <a:pt x="172912" y="102018"/>
                        <a:pt x="184522" y="103006"/>
                      </a:cubicBezTo>
                      <a:cubicBezTo>
                        <a:pt x="206012" y="104735"/>
                        <a:pt x="228367" y="102759"/>
                        <a:pt x="248993" y="96460"/>
                      </a:cubicBezTo>
                      <a:cubicBezTo>
                        <a:pt x="257392" y="93866"/>
                        <a:pt x="265790" y="90532"/>
                        <a:pt x="273324" y="85962"/>
                      </a:cubicBezTo>
                      <a:cubicBezTo>
                        <a:pt x="283329" y="79910"/>
                        <a:pt x="296050" y="78304"/>
                        <a:pt x="307413" y="75958"/>
                      </a:cubicBezTo>
                      <a:cubicBezTo>
                        <a:pt x="337425" y="70029"/>
                        <a:pt x="367685" y="68424"/>
                        <a:pt x="398068" y="66818"/>
                      </a:cubicBezTo>
                      <a:cubicBezTo>
                        <a:pt x="425240" y="65336"/>
                        <a:pt x="452412" y="64471"/>
                        <a:pt x="479460" y="63977"/>
                      </a:cubicBezTo>
                      <a:cubicBezTo>
                        <a:pt x="503050" y="63483"/>
                        <a:pt x="526517" y="63360"/>
                        <a:pt x="550107" y="63360"/>
                      </a:cubicBezTo>
                      <a:cubicBezTo>
                        <a:pt x="612602" y="63360"/>
                        <a:pt x="669169" y="40140"/>
                        <a:pt x="726724" y="18773"/>
                      </a:cubicBezTo>
                      <a:cubicBezTo>
                        <a:pt x="742039" y="13215"/>
                        <a:pt x="761183" y="7781"/>
                        <a:pt x="778104" y="12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95FF">
                        <a:lumMod val="20000"/>
                        <a:lumOff val="80000"/>
                      </a:srgbClr>
                    </a:gs>
                    <a:gs pos="61000">
                      <a:srgbClr val="0000C9">
                        <a:lumMod val="20000"/>
                        <a:lumOff val="80000"/>
                      </a:srgbClr>
                    </a:gs>
                  </a:gsLst>
                  <a:lin ang="10046400" scaled="1"/>
                </a:gradFill>
                <a:ln w="1233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981" name="Freeform: Shape 980">
                  <a:extLst>
                    <a:ext uri="{FF2B5EF4-FFF2-40B4-BE49-F238E27FC236}">
                      <a16:creationId xmlns:a16="http://schemas.microsoft.com/office/drawing/2014/main" id="{F252F357-7EA5-EE4C-95BC-F2BFC0267047}"/>
                    </a:ext>
                  </a:extLst>
                </p:cNvPr>
                <p:cNvSpPr/>
                <p:nvPr/>
              </p:nvSpPr>
              <p:spPr>
                <a:xfrm>
                  <a:off x="-1406695" y="3837000"/>
                  <a:ext cx="820714" cy="610378"/>
                </a:xfrm>
                <a:custGeom>
                  <a:avLst/>
                  <a:gdLst>
                    <a:gd name="connsiteX0" fmla="*/ 820714 w 820714"/>
                    <a:gd name="connsiteY0" fmla="*/ 137465 h 610378"/>
                    <a:gd name="connsiteX1" fmla="*/ 584936 w 820714"/>
                    <a:gd name="connsiteY1" fmla="*/ 183904 h 610378"/>
                    <a:gd name="connsiteX2" fmla="*/ 385470 w 820714"/>
                    <a:gd name="connsiteY2" fmla="*/ 268384 h 610378"/>
                    <a:gd name="connsiteX3" fmla="*/ 286910 w 820714"/>
                    <a:gd name="connsiteY3" fmla="*/ 347182 h 610378"/>
                    <a:gd name="connsiteX4" fmla="*/ 237507 w 820714"/>
                    <a:gd name="connsiteY4" fmla="*/ 442037 h 610378"/>
                    <a:gd name="connsiteX5" fmla="*/ 269249 w 820714"/>
                    <a:gd name="connsiteY5" fmla="*/ 454141 h 610378"/>
                    <a:gd name="connsiteX6" fmla="*/ 269743 w 820714"/>
                    <a:gd name="connsiteY6" fmla="*/ 488353 h 610378"/>
                    <a:gd name="connsiteX7" fmla="*/ 257515 w 820714"/>
                    <a:gd name="connsiteY7" fmla="*/ 459452 h 610378"/>
                    <a:gd name="connsiteX8" fmla="*/ 229108 w 820714"/>
                    <a:gd name="connsiteY8" fmla="*/ 449200 h 610378"/>
                    <a:gd name="connsiteX9" fmla="*/ 224909 w 820714"/>
                    <a:gd name="connsiteY9" fmla="*/ 501198 h 610378"/>
                    <a:gd name="connsiteX10" fmla="*/ 203171 w 820714"/>
                    <a:gd name="connsiteY10" fmla="*/ 527258 h 610378"/>
                    <a:gd name="connsiteX11" fmla="*/ 268878 w 820714"/>
                    <a:gd name="connsiteY11" fmla="*/ 567398 h 610378"/>
                    <a:gd name="connsiteX12" fmla="*/ 255910 w 820714"/>
                    <a:gd name="connsiteY12" fmla="*/ 572956 h 610378"/>
                    <a:gd name="connsiteX13" fmla="*/ 208359 w 820714"/>
                    <a:gd name="connsiteY13" fmla="*/ 542202 h 610378"/>
                    <a:gd name="connsiteX14" fmla="*/ 218363 w 820714"/>
                    <a:gd name="connsiteY14" fmla="*/ 610379 h 610378"/>
                    <a:gd name="connsiteX15" fmla="*/ 195020 w 820714"/>
                    <a:gd name="connsiteY15" fmla="*/ 538126 h 610378"/>
                    <a:gd name="connsiteX16" fmla="*/ 209223 w 820714"/>
                    <a:gd name="connsiteY16" fmla="*/ 497986 h 610378"/>
                    <a:gd name="connsiteX17" fmla="*/ 234419 w 820714"/>
                    <a:gd name="connsiteY17" fmla="*/ 368796 h 610378"/>
                    <a:gd name="connsiteX18" fmla="*/ 189462 w 820714"/>
                    <a:gd name="connsiteY18" fmla="*/ 400044 h 610378"/>
                    <a:gd name="connsiteX19" fmla="*/ 175259 w 820714"/>
                    <a:gd name="connsiteY19" fmla="*/ 459452 h 610378"/>
                    <a:gd name="connsiteX20" fmla="*/ 148210 w 820714"/>
                    <a:gd name="connsiteY20" fmla="*/ 494898 h 610378"/>
                    <a:gd name="connsiteX21" fmla="*/ 121162 w 820714"/>
                    <a:gd name="connsiteY21" fmla="*/ 517377 h 610378"/>
                    <a:gd name="connsiteX22" fmla="*/ 146111 w 820714"/>
                    <a:gd name="connsiteY22" fmla="*/ 477484 h 610378"/>
                    <a:gd name="connsiteX23" fmla="*/ 175259 w 820714"/>
                    <a:gd name="connsiteY23" fmla="*/ 402638 h 610378"/>
                    <a:gd name="connsiteX24" fmla="*/ 110787 w 820714"/>
                    <a:gd name="connsiteY24" fmla="*/ 405849 h 610378"/>
                    <a:gd name="connsiteX25" fmla="*/ 150804 w 820714"/>
                    <a:gd name="connsiteY25" fmla="*/ 389546 h 610378"/>
                    <a:gd name="connsiteX26" fmla="*/ 230220 w 820714"/>
                    <a:gd name="connsiteY26" fmla="*/ 356075 h 610378"/>
                    <a:gd name="connsiteX27" fmla="*/ 333720 w 820714"/>
                    <a:gd name="connsiteY27" fmla="*/ 297038 h 610378"/>
                    <a:gd name="connsiteX28" fmla="*/ 438579 w 820714"/>
                    <a:gd name="connsiteY28" fmla="*/ 209964 h 610378"/>
                    <a:gd name="connsiteX29" fmla="*/ 343724 w 820714"/>
                    <a:gd name="connsiteY29" fmla="*/ 187362 h 610378"/>
                    <a:gd name="connsiteX30" fmla="*/ 302472 w 820714"/>
                    <a:gd name="connsiteY30" fmla="*/ 156485 h 610378"/>
                    <a:gd name="connsiteX31" fmla="*/ 269496 w 820714"/>
                    <a:gd name="connsiteY31" fmla="*/ 125979 h 610378"/>
                    <a:gd name="connsiteX32" fmla="*/ 219969 w 820714"/>
                    <a:gd name="connsiteY32" fmla="*/ 125361 h 610378"/>
                    <a:gd name="connsiteX33" fmla="*/ 198849 w 820714"/>
                    <a:gd name="connsiteY33" fmla="*/ 146975 h 610378"/>
                    <a:gd name="connsiteX34" fmla="*/ 184275 w 820714"/>
                    <a:gd name="connsiteY34" fmla="*/ 162043 h 610378"/>
                    <a:gd name="connsiteX35" fmla="*/ 147469 w 820714"/>
                    <a:gd name="connsiteY35" fmla="*/ 168219 h 610378"/>
                    <a:gd name="connsiteX36" fmla="*/ 119309 w 820714"/>
                    <a:gd name="connsiteY36" fmla="*/ 148210 h 610378"/>
                    <a:gd name="connsiteX37" fmla="*/ 79910 w 820714"/>
                    <a:gd name="connsiteY37" fmla="*/ 170071 h 610378"/>
                    <a:gd name="connsiteX38" fmla="*/ 82627 w 820714"/>
                    <a:gd name="connsiteY38" fmla="*/ 190574 h 610378"/>
                    <a:gd name="connsiteX39" fmla="*/ 85591 w 820714"/>
                    <a:gd name="connsiteY39" fmla="*/ 216140 h 610378"/>
                    <a:gd name="connsiteX40" fmla="*/ 81763 w 820714"/>
                    <a:gd name="connsiteY40" fmla="*/ 227009 h 610378"/>
                    <a:gd name="connsiteX41" fmla="*/ 69288 w 820714"/>
                    <a:gd name="connsiteY41" fmla="*/ 233925 h 610378"/>
                    <a:gd name="connsiteX42" fmla="*/ 61137 w 820714"/>
                    <a:gd name="connsiteY42" fmla="*/ 236148 h 610378"/>
                    <a:gd name="connsiteX43" fmla="*/ 69906 w 820714"/>
                    <a:gd name="connsiteY43" fmla="*/ 187362 h 610378"/>
                    <a:gd name="connsiteX44" fmla="*/ 53603 w 820714"/>
                    <a:gd name="connsiteY44" fmla="*/ 192797 h 610378"/>
                    <a:gd name="connsiteX45" fmla="*/ 38782 w 820714"/>
                    <a:gd name="connsiteY45" fmla="*/ 208606 h 610378"/>
                    <a:gd name="connsiteX46" fmla="*/ 33965 w 820714"/>
                    <a:gd name="connsiteY46" fmla="*/ 231949 h 610378"/>
                    <a:gd name="connsiteX47" fmla="*/ 23343 w 820714"/>
                    <a:gd name="connsiteY47" fmla="*/ 245782 h 610378"/>
                    <a:gd name="connsiteX48" fmla="*/ 29642 w 820714"/>
                    <a:gd name="connsiteY48" fmla="*/ 212929 h 610378"/>
                    <a:gd name="connsiteX49" fmla="*/ 70153 w 820714"/>
                    <a:gd name="connsiteY49" fmla="*/ 178223 h 610378"/>
                    <a:gd name="connsiteX50" fmla="*/ 103006 w 820714"/>
                    <a:gd name="connsiteY50" fmla="*/ 130178 h 610378"/>
                    <a:gd name="connsiteX51" fmla="*/ 100536 w 820714"/>
                    <a:gd name="connsiteY51" fmla="*/ 111034 h 610378"/>
                    <a:gd name="connsiteX52" fmla="*/ 71758 w 820714"/>
                    <a:gd name="connsiteY52" fmla="*/ 83368 h 610378"/>
                    <a:gd name="connsiteX53" fmla="*/ 0 w 820714"/>
                    <a:gd name="connsiteY53" fmla="*/ 24702 h 610378"/>
                    <a:gd name="connsiteX54" fmla="*/ 61013 w 820714"/>
                    <a:gd name="connsiteY54" fmla="*/ 70770 h 610378"/>
                    <a:gd name="connsiteX55" fmla="*/ 51009 w 820714"/>
                    <a:gd name="connsiteY55" fmla="*/ 0 h 610378"/>
                    <a:gd name="connsiteX56" fmla="*/ 61013 w 820714"/>
                    <a:gd name="connsiteY56" fmla="*/ 17662 h 610378"/>
                    <a:gd name="connsiteX57" fmla="*/ 74105 w 820714"/>
                    <a:gd name="connsiteY57" fmla="*/ 73611 h 610378"/>
                    <a:gd name="connsiteX58" fmla="*/ 117457 w 820714"/>
                    <a:gd name="connsiteY58" fmla="*/ 128325 h 610378"/>
                    <a:gd name="connsiteX59" fmla="*/ 168713 w 820714"/>
                    <a:gd name="connsiteY59" fmla="*/ 151915 h 610378"/>
                    <a:gd name="connsiteX60" fmla="*/ 243559 w 820714"/>
                    <a:gd name="connsiteY60" fmla="*/ 102018 h 610378"/>
                    <a:gd name="connsiteX61" fmla="*/ 240842 w 820714"/>
                    <a:gd name="connsiteY61" fmla="*/ 100412 h 610378"/>
                    <a:gd name="connsiteX62" fmla="*/ 230714 w 820714"/>
                    <a:gd name="connsiteY62" fmla="*/ 95843 h 610378"/>
                    <a:gd name="connsiteX63" fmla="*/ 176247 w 820714"/>
                    <a:gd name="connsiteY63" fmla="*/ 77440 h 610378"/>
                    <a:gd name="connsiteX64" fmla="*/ 147840 w 820714"/>
                    <a:gd name="connsiteY64" fmla="*/ 50515 h 610378"/>
                    <a:gd name="connsiteX65" fmla="*/ 155497 w 820714"/>
                    <a:gd name="connsiteY65" fmla="*/ 0 h 610378"/>
                    <a:gd name="connsiteX66" fmla="*/ 166242 w 820714"/>
                    <a:gd name="connsiteY66" fmla="*/ 30012 h 610378"/>
                    <a:gd name="connsiteX67" fmla="*/ 196873 w 820714"/>
                    <a:gd name="connsiteY67" fmla="*/ 72376 h 610378"/>
                    <a:gd name="connsiteX68" fmla="*/ 311118 w 820714"/>
                    <a:gd name="connsiteY68" fmla="*/ 139318 h 610378"/>
                    <a:gd name="connsiteX69" fmla="*/ 490329 w 820714"/>
                    <a:gd name="connsiteY69" fmla="*/ 182175 h 610378"/>
                    <a:gd name="connsiteX70" fmla="*/ 722401 w 820714"/>
                    <a:gd name="connsiteY70" fmla="*/ 130054 h 610378"/>
                    <a:gd name="connsiteX71" fmla="*/ 746856 w 820714"/>
                    <a:gd name="connsiteY71" fmla="*/ 124867 h 610378"/>
                    <a:gd name="connsiteX72" fmla="*/ 801076 w 820714"/>
                    <a:gd name="connsiteY72" fmla="*/ 111281 h 610378"/>
                    <a:gd name="connsiteX73" fmla="*/ 820714 w 820714"/>
                    <a:gd name="connsiteY73" fmla="*/ 137465 h 61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</a:cxnLst>
                  <a:rect l="l" t="t" r="r" b="b"/>
                  <a:pathLst>
                    <a:path w="820714" h="610378">
                      <a:moveTo>
                        <a:pt x="820714" y="137465"/>
                      </a:moveTo>
                      <a:cubicBezTo>
                        <a:pt x="738581" y="157720"/>
                        <a:pt x="635204" y="181187"/>
                        <a:pt x="584936" y="183904"/>
                      </a:cubicBezTo>
                      <a:cubicBezTo>
                        <a:pt x="494281" y="188721"/>
                        <a:pt x="414495" y="244423"/>
                        <a:pt x="385470" y="268384"/>
                      </a:cubicBezTo>
                      <a:cubicBezTo>
                        <a:pt x="356569" y="292345"/>
                        <a:pt x="340513" y="325074"/>
                        <a:pt x="286910" y="347182"/>
                      </a:cubicBezTo>
                      <a:cubicBezTo>
                        <a:pt x="233308" y="369290"/>
                        <a:pt x="234172" y="423881"/>
                        <a:pt x="237507" y="442037"/>
                      </a:cubicBezTo>
                      <a:cubicBezTo>
                        <a:pt x="237507" y="442037"/>
                        <a:pt x="269496" y="443766"/>
                        <a:pt x="269249" y="454141"/>
                      </a:cubicBezTo>
                      <a:cubicBezTo>
                        <a:pt x="269125" y="461181"/>
                        <a:pt x="267643" y="475631"/>
                        <a:pt x="269743" y="488353"/>
                      </a:cubicBezTo>
                      <a:cubicBezTo>
                        <a:pt x="265790" y="477978"/>
                        <a:pt x="260726" y="464886"/>
                        <a:pt x="257515" y="459452"/>
                      </a:cubicBezTo>
                      <a:cubicBezTo>
                        <a:pt x="251710" y="449447"/>
                        <a:pt x="229108" y="449200"/>
                        <a:pt x="229108" y="449200"/>
                      </a:cubicBezTo>
                      <a:cubicBezTo>
                        <a:pt x="229108" y="449200"/>
                        <a:pt x="236766" y="491934"/>
                        <a:pt x="224909" y="501198"/>
                      </a:cubicBezTo>
                      <a:cubicBezTo>
                        <a:pt x="213052" y="510337"/>
                        <a:pt x="198108" y="506138"/>
                        <a:pt x="203171" y="527258"/>
                      </a:cubicBezTo>
                      <a:cubicBezTo>
                        <a:pt x="203171" y="527258"/>
                        <a:pt x="259368" y="566904"/>
                        <a:pt x="268878" y="567398"/>
                      </a:cubicBezTo>
                      <a:cubicBezTo>
                        <a:pt x="268878" y="567398"/>
                        <a:pt x="278512" y="584813"/>
                        <a:pt x="255910" y="572956"/>
                      </a:cubicBezTo>
                      <a:cubicBezTo>
                        <a:pt x="233308" y="561099"/>
                        <a:pt x="212064" y="537509"/>
                        <a:pt x="208359" y="542202"/>
                      </a:cubicBezTo>
                      <a:cubicBezTo>
                        <a:pt x="204654" y="546896"/>
                        <a:pt x="224168" y="591729"/>
                        <a:pt x="218363" y="610379"/>
                      </a:cubicBezTo>
                      <a:cubicBezTo>
                        <a:pt x="218363" y="610379"/>
                        <a:pt x="207618" y="556900"/>
                        <a:pt x="195020" y="538126"/>
                      </a:cubicBezTo>
                      <a:cubicBezTo>
                        <a:pt x="182422" y="519353"/>
                        <a:pt x="193414" y="506138"/>
                        <a:pt x="209223" y="497986"/>
                      </a:cubicBezTo>
                      <a:cubicBezTo>
                        <a:pt x="224909" y="489835"/>
                        <a:pt x="211323" y="386088"/>
                        <a:pt x="234419" y="368796"/>
                      </a:cubicBezTo>
                      <a:cubicBezTo>
                        <a:pt x="234419" y="368796"/>
                        <a:pt x="195020" y="385594"/>
                        <a:pt x="189462" y="400044"/>
                      </a:cubicBezTo>
                      <a:cubicBezTo>
                        <a:pt x="183904" y="414494"/>
                        <a:pt x="180322" y="428945"/>
                        <a:pt x="175259" y="459452"/>
                      </a:cubicBezTo>
                      <a:cubicBezTo>
                        <a:pt x="165007" y="486500"/>
                        <a:pt x="150310" y="476002"/>
                        <a:pt x="148210" y="494898"/>
                      </a:cubicBezTo>
                      <a:cubicBezTo>
                        <a:pt x="146234" y="512560"/>
                        <a:pt x="124003" y="517007"/>
                        <a:pt x="121162" y="517377"/>
                      </a:cubicBezTo>
                      <a:cubicBezTo>
                        <a:pt x="123261" y="516266"/>
                        <a:pt x="137094" y="508114"/>
                        <a:pt x="146111" y="477484"/>
                      </a:cubicBezTo>
                      <a:cubicBezTo>
                        <a:pt x="160191" y="455252"/>
                        <a:pt x="159820" y="486006"/>
                        <a:pt x="175259" y="402638"/>
                      </a:cubicBezTo>
                      <a:cubicBezTo>
                        <a:pt x="175259" y="402638"/>
                        <a:pt x="127461" y="399303"/>
                        <a:pt x="110787" y="405849"/>
                      </a:cubicBezTo>
                      <a:cubicBezTo>
                        <a:pt x="110787" y="405849"/>
                        <a:pt x="117457" y="388928"/>
                        <a:pt x="150804" y="389546"/>
                      </a:cubicBezTo>
                      <a:cubicBezTo>
                        <a:pt x="184151" y="390287"/>
                        <a:pt x="216016" y="363485"/>
                        <a:pt x="230220" y="356075"/>
                      </a:cubicBezTo>
                      <a:cubicBezTo>
                        <a:pt x="244423" y="348788"/>
                        <a:pt x="305560" y="327545"/>
                        <a:pt x="333720" y="297038"/>
                      </a:cubicBezTo>
                      <a:cubicBezTo>
                        <a:pt x="361880" y="266531"/>
                        <a:pt x="438579" y="209964"/>
                        <a:pt x="438579" y="209964"/>
                      </a:cubicBezTo>
                      <a:cubicBezTo>
                        <a:pt x="438579" y="209964"/>
                        <a:pt x="380036" y="205024"/>
                        <a:pt x="343724" y="187362"/>
                      </a:cubicBezTo>
                      <a:cubicBezTo>
                        <a:pt x="328162" y="179828"/>
                        <a:pt x="314823" y="168342"/>
                        <a:pt x="302472" y="156485"/>
                      </a:cubicBezTo>
                      <a:cubicBezTo>
                        <a:pt x="291851" y="146481"/>
                        <a:pt x="281846" y="134007"/>
                        <a:pt x="269496" y="125979"/>
                      </a:cubicBezTo>
                      <a:cubicBezTo>
                        <a:pt x="254675" y="116468"/>
                        <a:pt x="234049" y="113875"/>
                        <a:pt x="219969" y="125361"/>
                      </a:cubicBezTo>
                      <a:cubicBezTo>
                        <a:pt x="212188" y="131784"/>
                        <a:pt x="205642" y="139688"/>
                        <a:pt x="198849" y="146975"/>
                      </a:cubicBezTo>
                      <a:cubicBezTo>
                        <a:pt x="194155" y="152162"/>
                        <a:pt x="189709" y="157597"/>
                        <a:pt x="184275" y="162043"/>
                      </a:cubicBezTo>
                      <a:cubicBezTo>
                        <a:pt x="174270" y="170195"/>
                        <a:pt x="159573" y="170565"/>
                        <a:pt x="147469" y="168219"/>
                      </a:cubicBezTo>
                      <a:cubicBezTo>
                        <a:pt x="135736" y="165872"/>
                        <a:pt x="123014" y="160808"/>
                        <a:pt x="119309" y="148210"/>
                      </a:cubicBezTo>
                      <a:cubicBezTo>
                        <a:pt x="112516" y="125114"/>
                        <a:pt x="81145" y="157967"/>
                        <a:pt x="79910" y="170071"/>
                      </a:cubicBezTo>
                      <a:cubicBezTo>
                        <a:pt x="79169" y="176741"/>
                        <a:pt x="81392" y="184028"/>
                        <a:pt x="82627" y="190574"/>
                      </a:cubicBezTo>
                      <a:cubicBezTo>
                        <a:pt x="84109" y="198849"/>
                        <a:pt x="85838" y="207618"/>
                        <a:pt x="85591" y="216140"/>
                      </a:cubicBezTo>
                      <a:cubicBezTo>
                        <a:pt x="85468" y="219969"/>
                        <a:pt x="84480" y="224044"/>
                        <a:pt x="81763" y="227009"/>
                      </a:cubicBezTo>
                      <a:cubicBezTo>
                        <a:pt x="78675" y="230467"/>
                        <a:pt x="73488" y="232072"/>
                        <a:pt x="69288" y="233925"/>
                      </a:cubicBezTo>
                      <a:cubicBezTo>
                        <a:pt x="67312" y="234666"/>
                        <a:pt x="62619" y="235037"/>
                        <a:pt x="61137" y="236148"/>
                      </a:cubicBezTo>
                      <a:cubicBezTo>
                        <a:pt x="62248" y="235037"/>
                        <a:pt x="72129" y="224415"/>
                        <a:pt x="69906" y="187362"/>
                      </a:cubicBezTo>
                      <a:cubicBezTo>
                        <a:pt x="69906" y="186621"/>
                        <a:pt x="54467" y="192303"/>
                        <a:pt x="53603" y="192797"/>
                      </a:cubicBezTo>
                      <a:cubicBezTo>
                        <a:pt x="47057" y="196255"/>
                        <a:pt x="41746" y="201813"/>
                        <a:pt x="38782" y="208606"/>
                      </a:cubicBezTo>
                      <a:cubicBezTo>
                        <a:pt x="35447" y="216016"/>
                        <a:pt x="35941" y="224168"/>
                        <a:pt x="33965" y="231949"/>
                      </a:cubicBezTo>
                      <a:cubicBezTo>
                        <a:pt x="32853" y="236025"/>
                        <a:pt x="29519" y="246523"/>
                        <a:pt x="23343" y="245782"/>
                      </a:cubicBezTo>
                      <a:cubicBezTo>
                        <a:pt x="23343" y="245782"/>
                        <a:pt x="29148" y="230220"/>
                        <a:pt x="29642" y="212929"/>
                      </a:cubicBezTo>
                      <a:cubicBezTo>
                        <a:pt x="30013" y="195637"/>
                        <a:pt x="70153" y="178223"/>
                        <a:pt x="70153" y="178223"/>
                      </a:cubicBezTo>
                      <a:cubicBezTo>
                        <a:pt x="70153" y="178223"/>
                        <a:pt x="64348" y="139812"/>
                        <a:pt x="103006" y="130178"/>
                      </a:cubicBezTo>
                      <a:cubicBezTo>
                        <a:pt x="104982" y="129684"/>
                        <a:pt x="100906" y="112269"/>
                        <a:pt x="100536" y="111034"/>
                      </a:cubicBezTo>
                      <a:cubicBezTo>
                        <a:pt x="96337" y="97325"/>
                        <a:pt x="85715" y="86826"/>
                        <a:pt x="71758" y="83368"/>
                      </a:cubicBezTo>
                      <a:cubicBezTo>
                        <a:pt x="37547" y="74970"/>
                        <a:pt x="14698" y="75958"/>
                        <a:pt x="0" y="24702"/>
                      </a:cubicBezTo>
                      <a:cubicBezTo>
                        <a:pt x="0" y="24702"/>
                        <a:pt x="40758" y="69659"/>
                        <a:pt x="61013" y="70770"/>
                      </a:cubicBezTo>
                      <a:lnTo>
                        <a:pt x="51009" y="0"/>
                      </a:lnTo>
                      <a:lnTo>
                        <a:pt x="61013" y="17662"/>
                      </a:lnTo>
                      <a:cubicBezTo>
                        <a:pt x="61013" y="17662"/>
                        <a:pt x="67312" y="70523"/>
                        <a:pt x="74105" y="73611"/>
                      </a:cubicBezTo>
                      <a:cubicBezTo>
                        <a:pt x="80898" y="76822"/>
                        <a:pt x="114245" y="89420"/>
                        <a:pt x="117457" y="128325"/>
                      </a:cubicBezTo>
                      <a:cubicBezTo>
                        <a:pt x="117457" y="128325"/>
                        <a:pt x="140059" y="166366"/>
                        <a:pt x="168713" y="151915"/>
                      </a:cubicBezTo>
                      <a:cubicBezTo>
                        <a:pt x="197367" y="137465"/>
                        <a:pt x="198355" y="110170"/>
                        <a:pt x="243559" y="102018"/>
                      </a:cubicBezTo>
                      <a:cubicBezTo>
                        <a:pt x="243065" y="102018"/>
                        <a:pt x="241212" y="100659"/>
                        <a:pt x="240842" y="100412"/>
                      </a:cubicBezTo>
                      <a:cubicBezTo>
                        <a:pt x="237630" y="98683"/>
                        <a:pt x="234172" y="97201"/>
                        <a:pt x="230714" y="95843"/>
                      </a:cubicBezTo>
                      <a:cubicBezTo>
                        <a:pt x="212929" y="88926"/>
                        <a:pt x="192797" y="86950"/>
                        <a:pt x="176247" y="77440"/>
                      </a:cubicBezTo>
                      <a:cubicBezTo>
                        <a:pt x="163525" y="70029"/>
                        <a:pt x="152533" y="64348"/>
                        <a:pt x="147840" y="50515"/>
                      </a:cubicBezTo>
                      <a:cubicBezTo>
                        <a:pt x="144505" y="40758"/>
                        <a:pt x="156115" y="10251"/>
                        <a:pt x="155497" y="0"/>
                      </a:cubicBezTo>
                      <a:cubicBezTo>
                        <a:pt x="155497" y="0"/>
                        <a:pt x="159202" y="13957"/>
                        <a:pt x="166242" y="30012"/>
                      </a:cubicBezTo>
                      <a:cubicBezTo>
                        <a:pt x="173282" y="46069"/>
                        <a:pt x="183534" y="64224"/>
                        <a:pt x="196873" y="72376"/>
                      </a:cubicBezTo>
                      <a:cubicBezTo>
                        <a:pt x="236642" y="96831"/>
                        <a:pt x="270978" y="97078"/>
                        <a:pt x="311118" y="139318"/>
                      </a:cubicBezTo>
                      <a:cubicBezTo>
                        <a:pt x="351382" y="181681"/>
                        <a:pt x="404120" y="196132"/>
                        <a:pt x="490329" y="182175"/>
                      </a:cubicBezTo>
                      <a:cubicBezTo>
                        <a:pt x="568757" y="169454"/>
                        <a:pt x="644838" y="146852"/>
                        <a:pt x="722401" y="130054"/>
                      </a:cubicBezTo>
                      <a:cubicBezTo>
                        <a:pt x="730553" y="128325"/>
                        <a:pt x="738704" y="126596"/>
                        <a:pt x="746856" y="124867"/>
                      </a:cubicBezTo>
                      <a:cubicBezTo>
                        <a:pt x="766741" y="120668"/>
                        <a:pt x="784773" y="116098"/>
                        <a:pt x="801076" y="111281"/>
                      </a:cubicBezTo>
                      <a:cubicBezTo>
                        <a:pt x="807869" y="119803"/>
                        <a:pt x="814415" y="128449"/>
                        <a:pt x="820714" y="13746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95FF">
                        <a:lumMod val="20000"/>
                        <a:lumOff val="80000"/>
                      </a:srgbClr>
                    </a:gs>
                    <a:gs pos="61000">
                      <a:srgbClr val="0000C9">
                        <a:lumMod val="20000"/>
                        <a:lumOff val="80000"/>
                      </a:srgbClr>
                    </a:gs>
                  </a:gsLst>
                  <a:lin ang="10046400" scaled="1"/>
                </a:gradFill>
                <a:ln w="1233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983" name="Freeform: Shape 982">
                  <a:extLst>
                    <a:ext uri="{FF2B5EF4-FFF2-40B4-BE49-F238E27FC236}">
                      <a16:creationId xmlns:a16="http://schemas.microsoft.com/office/drawing/2014/main" id="{4B8258FD-CAC6-734E-DE82-9187491600C9}"/>
                    </a:ext>
                  </a:extLst>
                </p:cNvPr>
                <p:cNvSpPr/>
                <p:nvPr/>
              </p:nvSpPr>
              <p:spPr>
                <a:xfrm>
                  <a:off x="-1534235" y="4375097"/>
                  <a:ext cx="220015" cy="264437"/>
                </a:xfrm>
                <a:custGeom>
                  <a:avLst/>
                  <a:gdLst>
                    <a:gd name="connsiteX0" fmla="*/ 186700 w 220015"/>
                    <a:gd name="connsiteY0" fmla="*/ 181588 h 264437"/>
                    <a:gd name="connsiteX1" fmla="*/ 30956 w 220015"/>
                    <a:gd name="connsiteY1" fmla="*/ 254828 h 264437"/>
                    <a:gd name="connsiteX2" fmla="*/ 33550 w 220015"/>
                    <a:gd name="connsiteY2" fmla="*/ 82904 h 264437"/>
                    <a:gd name="connsiteX3" fmla="*/ 189047 w 220015"/>
                    <a:gd name="connsiteY3" fmla="*/ 9540 h 264437"/>
                    <a:gd name="connsiteX4" fmla="*/ 186577 w 220015"/>
                    <a:gd name="connsiteY4" fmla="*/ 181588 h 264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0015" h="264437">
                      <a:moveTo>
                        <a:pt x="186700" y="181588"/>
                      </a:moveTo>
                      <a:cubicBezTo>
                        <a:pt x="142978" y="249270"/>
                        <a:pt x="73319" y="282124"/>
                        <a:pt x="30956" y="254828"/>
                      </a:cubicBezTo>
                      <a:cubicBezTo>
                        <a:pt x="-11408" y="227533"/>
                        <a:pt x="-10049" y="150587"/>
                        <a:pt x="33550" y="82904"/>
                      </a:cubicBezTo>
                      <a:cubicBezTo>
                        <a:pt x="77148" y="15222"/>
                        <a:pt x="146807" y="-17632"/>
                        <a:pt x="189047" y="9540"/>
                      </a:cubicBezTo>
                      <a:cubicBezTo>
                        <a:pt x="231287" y="36712"/>
                        <a:pt x="230175" y="113905"/>
                        <a:pt x="186577" y="181588"/>
                      </a:cubicBezTo>
                      <a:close/>
                    </a:path>
                  </a:pathLst>
                </a:custGeom>
                <a:solidFill>
                  <a:srgbClr val="D95776">
                    <a:lumMod val="75000"/>
                  </a:srgbClr>
                </a:solidFill>
                <a:ln w="1233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984" name="Freeform: Shape 983">
                  <a:extLst>
                    <a:ext uri="{FF2B5EF4-FFF2-40B4-BE49-F238E27FC236}">
                      <a16:creationId xmlns:a16="http://schemas.microsoft.com/office/drawing/2014/main" id="{8980DAD9-FD72-27DA-FFDB-68F31A8D8898}"/>
                    </a:ext>
                  </a:extLst>
                </p:cNvPr>
                <p:cNvSpPr/>
                <p:nvPr/>
              </p:nvSpPr>
              <p:spPr>
                <a:xfrm>
                  <a:off x="-1487736" y="4430738"/>
                  <a:ext cx="127335" cy="153227"/>
                </a:xfrm>
                <a:custGeom>
                  <a:avLst/>
                  <a:gdLst>
                    <a:gd name="connsiteX0" fmla="*/ 17435 w 127335"/>
                    <a:gd name="connsiteY0" fmla="*/ 148178 h 153227"/>
                    <a:gd name="connsiteX1" fmla="*/ 18917 w 127335"/>
                    <a:gd name="connsiteY1" fmla="*/ 47765 h 153227"/>
                    <a:gd name="connsiteX2" fmla="*/ 109819 w 127335"/>
                    <a:gd name="connsiteY2" fmla="*/ 5031 h 153227"/>
                    <a:gd name="connsiteX3" fmla="*/ 108584 w 127335"/>
                    <a:gd name="connsiteY3" fmla="*/ 105567 h 153227"/>
                    <a:gd name="connsiteX4" fmla="*/ 17435 w 127335"/>
                    <a:gd name="connsiteY4" fmla="*/ 148178 h 153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335" h="153227">
                      <a:moveTo>
                        <a:pt x="17435" y="148178"/>
                      </a:moveTo>
                      <a:cubicBezTo>
                        <a:pt x="-3685" y="134468"/>
                        <a:pt x="-8379" y="89882"/>
                        <a:pt x="18917" y="47765"/>
                      </a:cubicBezTo>
                      <a:cubicBezTo>
                        <a:pt x="46212" y="5649"/>
                        <a:pt x="88699" y="-8678"/>
                        <a:pt x="109819" y="5031"/>
                      </a:cubicBezTo>
                      <a:cubicBezTo>
                        <a:pt x="130939" y="18741"/>
                        <a:pt x="135756" y="63451"/>
                        <a:pt x="108584" y="105567"/>
                      </a:cubicBezTo>
                      <a:cubicBezTo>
                        <a:pt x="81412" y="147684"/>
                        <a:pt x="38678" y="161887"/>
                        <a:pt x="17435" y="148178"/>
                      </a:cubicBezTo>
                      <a:close/>
                    </a:path>
                  </a:pathLst>
                </a:custGeom>
                <a:solidFill>
                  <a:srgbClr val="D95776">
                    <a:lumMod val="60000"/>
                    <a:lumOff val="40000"/>
                  </a:srgbClr>
                </a:solidFill>
                <a:ln w="1233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</p:grpSp>
        </p:grpSp>
        <p:sp>
          <p:nvSpPr>
            <p:cNvPr id="939" name="Text Placeholder 95">
              <a:extLst>
                <a:ext uri="{FF2B5EF4-FFF2-40B4-BE49-F238E27FC236}">
                  <a16:creationId xmlns:a16="http://schemas.microsoft.com/office/drawing/2014/main" id="{0CB6F128-24B5-E984-AD1E-636730F7E48B}"/>
                </a:ext>
              </a:extLst>
            </p:cNvPr>
            <p:cNvSpPr txBox="1">
              <a:spLocks/>
            </p:cNvSpPr>
            <p:nvPr/>
          </p:nvSpPr>
          <p:spPr>
            <a:xfrm>
              <a:off x="6202537" y="1335220"/>
              <a:ext cx="2006172" cy="48749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200" b="1" dirty="0">
                  <a:solidFill>
                    <a:srgbClr val="002060"/>
                  </a:solidFill>
                  <a:latin typeface="Slate Pro" panose="02000506040000020004"/>
                </a:rPr>
                <a:t>Activation of trigeminovascular system </a:t>
              </a:r>
              <a:endParaRPr lang="en-US" sz="1200" dirty="0">
                <a:solidFill>
                  <a:srgbClr val="002060"/>
                </a:solidFill>
                <a:latin typeface="Slate Pro" panose="02000506040000020004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DC743D5-1627-1EDB-D878-E57629154883}"/>
              </a:ext>
            </a:extLst>
          </p:cNvPr>
          <p:cNvGrpSpPr/>
          <p:nvPr/>
        </p:nvGrpSpPr>
        <p:grpSpPr>
          <a:xfrm>
            <a:off x="1460583" y="3907056"/>
            <a:ext cx="1610424" cy="211058"/>
            <a:chOff x="1947444" y="5020227"/>
            <a:chExt cx="2147232" cy="281411"/>
          </a:xfrm>
        </p:grpSpPr>
        <p:sp>
          <p:nvSpPr>
            <p:cNvPr id="1226" name="Freeform: Shape 1225">
              <a:extLst>
                <a:ext uri="{FF2B5EF4-FFF2-40B4-BE49-F238E27FC236}">
                  <a16:creationId xmlns:a16="http://schemas.microsoft.com/office/drawing/2014/main" id="{FCF58016-0470-87F7-B45D-47F28DC7D883}"/>
                </a:ext>
              </a:extLst>
            </p:cNvPr>
            <p:cNvSpPr/>
            <p:nvPr/>
          </p:nvSpPr>
          <p:spPr>
            <a:xfrm rot="10800000">
              <a:off x="1962194" y="5020227"/>
              <a:ext cx="2132482" cy="97923"/>
            </a:xfrm>
            <a:custGeom>
              <a:avLst/>
              <a:gdLst>
                <a:gd name="connsiteX0" fmla="*/ 0 w 447779"/>
                <a:gd name="connsiteY0" fmla="*/ 43314 h 43313"/>
                <a:gd name="connsiteX1" fmla="*/ 0 w 447779"/>
                <a:gd name="connsiteY1" fmla="*/ 0 h 43313"/>
                <a:gd name="connsiteX2" fmla="*/ 447780 w 447779"/>
                <a:gd name="connsiteY2" fmla="*/ 0 h 43313"/>
                <a:gd name="connsiteX3" fmla="*/ 447780 w 447779"/>
                <a:gd name="connsiteY3" fmla="*/ 43314 h 4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779" h="43313">
                  <a:moveTo>
                    <a:pt x="0" y="43314"/>
                  </a:moveTo>
                  <a:lnTo>
                    <a:pt x="0" y="0"/>
                  </a:lnTo>
                  <a:lnTo>
                    <a:pt x="447780" y="0"/>
                  </a:lnTo>
                  <a:lnTo>
                    <a:pt x="447780" y="43314"/>
                  </a:lnTo>
                </a:path>
              </a:pathLst>
            </a:custGeom>
            <a:noFill/>
            <a:ln w="12700" cap="flat">
              <a:solidFill>
                <a:srgbClr val="434A4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en-US" sz="600" kern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  <p:sp>
          <p:nvSpPr>
            <p:cNvPr id="1227" name="Text Placeholder 95">
              <a:extLst>
                <a:ext uri="{FF2B5EF4-FFF2-40B4-BE49-F238E27FC236}">
                  <a16:creationId xmlns:a16="http://schemas.microsoft.com/office/drawing/2014/main" id="{B729C73C-4804-1AF9-D02A-A5B91C386B39}"/>
                </a:ext>
              </a:extLst>
            </p:cNvPr>
            <p:cNvSpPr txBox="1">
              <a:spLocks/>
            </p:cNvSpPr>
            <p:nvPr/>
          </p:nvSpPr>
          <p:spPr>
            <a:xfrm>
              <a:off x="1947444" y="5160971"/>
              <a:ext cx="2132482" cy="140667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200" b="1" dirty="0">
                  <a:solidFill>
                    <a:srgbClr val="434A4F"/>
                  </a:solidFill>
                  <a:latin typeface="Slate Pro" panose="02000506040000020004"/>
                </a:rPr>
                <a:t>Few hours–days</a:t>
              </a:r>
              <a:endParaRPr lang="en-US" sz="1200" dirty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DAED6F2-32CF-7275-6CCA-3E92A8EF4638}"/>
              </a:ext>
            </a:extLst>
          </p:cNvPr>
          <p:cNvGrpSpPr/>
          <p:nvPr/>
        </p:nvGrpSpPr>
        <p:grpSpPr>
          <a:xfrm>
            <a:off x="3179427" y="3916091"/>
            <a:ext cx="1346466" cy="187038"/>
            <a:chOff x="4239236" y="5032275"/>
            <a:chExt cx="1795288" cy="249384"/>
          </a:xfrm>
        </p:grpSpPr>
        <p:sp>
          <p:nvSpPr>
            <p:cNvPr id="1229" name="Freeform: Shape 1228">
              <a:extLst>
                <a:ext uri="{FF2B5EF4-FFF2-40B4-BE49-F238E27FC236}">
                  <a16:creationId xmlns:a16="http://schemas.microsoft.com/office/drawing/2014/main" id="{53523406-FA67-CD77-EAE0-D6083D9EE1AA}"/>
                </a:ext>
              </a:extLst>
            </p:cNvPr>
            <p:cNvSpPr/>
            <p:nvPr/>
          </p:nvSpPr>
          <p:spPr>
            <a:xfrm rot="10800000">
              <a:off x="4351180" y="5032275"/>
              <a:ext cx="1683344" cy="85540"/>
            </a:xfrm>
            <a:custGeom>
              <a:avLst/>
              <a:gdLst>
                <a:gd name="connsiteX0" fmla="*/ 0 w 259272"/>
                <a:gd name="connsiteY0" fmla="*/ 43314 h 43313"/>
                <a:gd name="connsiteX1" fmla="*/ 0 w 259272"/>
                <a:gd name="connsiteY1" fmla="*/ 0 h 43313"/>
                <a:gd name="connsiteX2" fmla="*/ 259273 w 259272"/>
                <a:gd name="connsiteY2" fmla="*/ 0 h 43313"/>
                <a:gd name="connsiteX3" fmla="*/ 259273 w 259272"/>
                <a:gd name="connsiteY3" fmla="*/ 43314 h 4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272" h="43313">
                  <a:moveTo>
                    <a:pt x="0" y="43314"/>
                  </a:moveTo>
                  <a:lnTo>
                    <a:pt x="0" y="0"/>
                  </a:lnTo>
                  <a:lnTo>
                    <a:pt x="259273" y="0"/>
                  </a:lnTo>
                  <a:lnTo>
                    <a:pt x="259273" y="43314"/>
                  </a:lnTo>
                </a:path>
              </a:pathLst>
            </a:custGeom>
            <a:noFill/>
            <a:ln w="12700" cap="flat">
              <a:solidFill>
                <a:srgbClr val="434A4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en-US" sz="600" kern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  <p:sp>
          <p:nvSpPr>
            <p:cNvPr id="1230" name="Text Placeholder 95">
              <a:extLst>
                <a:ext uri="{FF2B5EF4-FFF2-40B4-BE49-F238E27FC236}">
                  <a16:creationId xmlns:a16="http://schemas.microsoft.com/office/drawing/2014/main" id="{A30098F5-CF4A-8EBA-E7F5-54B0731CE20D}"/>
                </a:ext>
              </a:extLst>
            </p:cNvPr>
            <p:cNvSpPr txBox="1">
              <a:spLocks/>
            </p:cNvSpPr>
            <p:nvPr/>
          </p:nvSpPr>
          <p:spPr>
            <a:xfrm>
              <a:off x="4239236" y="5152785"/>
              <a:ext cx="1683344" cy="128874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200" b="1" dirty="0">
                  <a:solidFill>
                    <a:srgbClr val="434A4F"/>
                  </a:solidFill>
                  <a:latin typeface="Slate Pro" panose="02000506040000020004"/>
                </a:rPr>
                <a:t>5–60 minutes</a:t>
              </a:r>
              <a:endParaRPr lang="en-US" sz="1200" dirty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B68FA6F-253E-552C-752E-71425B065B76}"/>
              </a:ext>
            </a:extLst>
          </p:cNvPr>
          <p:cNvGrpSpPr/>
          <p:nvPr/>
        </p:nvGrpSpPr>
        <p:grpSpPr>
          <a:xfrm>
            <a:off x="4686634" y="3909997"/>
            <a:ext cx="1519989" cy="202913"/>
            <a:chOff x="6248845" y="5024150"/>
            <a:chExt cx="2026652" cy="270550"/>
          </a:xfrm>
        </p:grpSpPr>
        <p:sp>
          <p:nvSpPr>
            <p:cNvPr id="1232" name="Freeform: Shape 1231">
              <a:extLst>
                <a:ext uri="{FF2B5EF4-FFF2-40B4-BE49-F238E27FC236}">
                  <a16:creationId xmlns:a16="http://schemas.microsoft.com/office/drawing/2014/main" id="{23C97DB6-DD8D-5DBF-92E3-4888050C5450}"/>
                </a:ext>
              </a:extLst>
            </p:cNvPr>
            <p:cNvSpPr/>
            <p:nvPr/>
          </p:nvSpPr>
          <p:spPr>
            <a:xfrm rot="10800000">
              <a:off x="6248845" y="5024150"/>
              <a:ext cx="2006171" cy="99748"/>
            </a:xfrm>
            <a:custGeom>
              <a:avLst/>
              <a:gdLst>
                <a:gd name="connsiteX0" fmla="*/ 0 w 390434"/>
                <a:gd name="connsiteY0" fmla="*/ 43314 h 43313"/>
                <a:gd name="connsiteX1" fmla="*/ 0 w 390434"/>
                <a:gd name="connsiteY1" fmla="*/ 0 h 43313"/>
                <a:gd name="connsiteX2" fmla="*/ 390435 w 390434"/>
                <a:gd name="connsiteY2" fmla="*/ 0 h 43313"/>
                <a:gd name="connsiteX3" fmla="*/ 390435 w 390434"/>
                <a:gd name="connsiteY3" fmla="*/ 43314 h 4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434" h="43313">
                  <a:moveTo>
                    <a:pt x="0" y="43314"/>
                  </a:moveTo>
                  <a:lnTo>
                    <a:pt x="0" y="0"/>
                  </a:lnTo>
                  <a:lnTo>
                    <a:pt x="390435" y="0"/>
                  </a:lnTo>
                  <a:lnTo>
                    <a:pt x="390435" y="43314"/>
                  </a:lnTo>
                </a:path>
              </a:pathLst>
            </a:custGeom>
            <a:noFill/>
            <a:ln w="12700" cap="flat">
              <a:solidFill>
                <a:srgbClr val="434A4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en-US" sz="600" kern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  <p:sp>
          <p:nvSpPr>
            <p:cNvPr id="1233" name="Text Placeholder 95">
              <a:extLst>
                <a:ext uri="{FF2B5EF4-FFF2-40B4-BE49-F238E27FC236}">
                  <a16:creationId xmlns:a16="http://schemas.microsoft.com/office/drawing/2014/main" id="{57291513-D3AE-37F1-E1EE-E0452ED7DA63}"/>
                </a:ext>
              </a:extLst>
            </p:cNvPr>
            <p:cNvSpPr txBox="1">
              <a:spLocks/>
            </p:cNvSpPr>
            <p:nvPr/>
          </p:nvSpPr>
          <p:spPr>
            <a:xfrm>
              <a:off x="6305133" y="5144420"/>
              <a:ext cx="1970364" cy="150280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200" b="1" dirty="0">
                  <a:solidFill>
                    <a:srgbClr val="434A4F"/>
                  </a:solidFill>
                  <a:latin typeface="Slate Pro" panose="02000506040000020004"/>
                </a:rPr>
                <a:t>4–72 hours </a:t>
              </a:r>
              <a:endParaRPr lang="en-US" sz="1200" dirty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07A6DA5-7F30-D988-E9A7-7BAB2C4FF09E}"/>
              </a:ext>
            </a:extLst>
          </p:cNvPr>
          <p:cNvGrpSpPr/>
          <p:nvPr/>
        </p:nvGrpSpPr>
        <p:grpSpPr>
          <a:xfrm>
            <a:off x="6404413" y="3913026"/>
            <a:ext cx="1268105" cy="197384"/>
            <a:chOff x="8539217" y="5028188"/>
            <a:chExt cx="1690806" cy="263178"/>
          </a:xfrm>
        </p:grpSpPr>
        <p:sp>
          <p:nvSpPr>
            <p:cNvPr id="1235" name="Freeform: Shape 1234">
              <a:extLst>
                <a:ext uri="{FF2B5EF4-FFF2-40B4-BE49-F238E27FC236}">
                  <a16:creationId xmlns:a16="http://schemas.microsoft.com/office/drawing/2014/main" id="{0B89B63C-0794-D5C3-2CCA-77D4F5BB34B2}"/>
                </a:ext>
              </a:extLst>
            </p:cNvPr>
            <p:cNvSpPr/>
            <p:nvPr/>
          </p:nvSpPr>
          <p:spPr>
            <a:xfrm rot="10800000">
              <a:off x="8539217" y="5028188"/>
              <a:ext cx="1690806" cy="97379"/>
            </a:xfrm>
            <a:custGeom>
              <a:avLst/>
              <a:gdLst>
                <a:gd name="connsiteX0" fmla="*/ 0 w 535017"/>
                <a:gd name="connsiteY0" fmla="*/ 43314 h 43313"/>
                <a:gd name="connsiteX1" fmla="*/ 0 w 535017"/>
                <a:gd name="connsiteY1" fmla="*/ 0 h 43313"/>
                <a:gd name="connsiteX2" fmla="*/ 535017 w 535017"/>
                <a:gd name="connsiteY2" fmla="*/ 0 h 43313"/>
                <a:gd name="connsiteX3" fmla="*/ 535017 w 535017"/>
                <a:gd name="connsiteY3" fmla="*/ 43314 h 4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5017" h="43313">
                  <a:moveTo>
                    <a:pt x="0" y="43314"/>
                  </a:moveTo>
                  <a:lnTo>
                    <a:pt x="0" y="0"/>
                  </a:lnTo>
                  <a:lnTo>
                    <a:pt x="535017" y="0"/>
                  </a:lnTo>
                  <a:lnTo>
                    <a:pt x="535017" y="43314"/>
                  </a:lnTo>
                </a:path>
              </a:pathLst>
            </a:custGeom>
            <a:noFill/>
            <a:ln w="12700" cap="flat">
              <a:solidFill>
                <a:srgbClr val="434A4F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685800">
                <a:defRPr/>
              </a:pPr>
              <a:endParaRPr lang="en-US" sz="600" kern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  <p:sp>
          <p:nvSpPr>
            <p:cNvPr id="1236" name="Text Placeholder 95">
              <a:extLst>
                <a:ext uri="{FF2B5EF4-FFF2-40B4-BE49-F238E27FC236}">
                  <a16:creationId xmlns:a16="http://schemas.microsoft.com/office/drawing/2014/main" id="{BD83E79A-7C1F-0717-1EE6-97050D0AFDCB}"/>
                </a:ext>
              </a:extLst>
            </p:cNvPr>
            <p:cNvSpPr txBox="1">
              <a:spLocks/>
            </p:cNvSpPr>
            <p:nvPr/>
          </p:nvSpPr>
          <p:spPr>
            <a:xfrm>
              <a:off x="8539217" y="5144657"/>
              <a:ext cx="1658934" cy="146709"/>
            </a:xfrm>
            <a:prstGeom prst="rect">
              <a:avLst/>
            </a:prstGeom>
          </p:spPr>
          <p:txBody>
            <a:bodyPr vert="horz" lIns="0" tIns="27000" rIns="0" bIns="27000" numCol="1" rtlCol="0" anchor="ctr">
              <a:noAutofit/>
            </a:bodyPr>
            <a:lstStyle>
              <a:lvl1pPr marL="0" indent="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 sz="1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14350">
                <a:spcAft>
                  <a:spcPts val="300"/>
                </a:spcAft>
                <a:defRPr/>
              </a:pPr>
              <a:r>
                <a:rPr lang="en-US" sz="1200" b="1" dirty="0">
                  <a:solidFill>
                    <a:srgbClr val="434A4F"/>
                  </a:solidFill>
                  <a:latin typeface="Slate Pro" panose="02000506040000020004"/>
                </a:rPr>
                <a:t>24–48 hours </a:t>
              </a:r>
              <a:endParaRPr lang="en-US" sz="1200" dirty="0">
                <a:solidFill>
                  <a:srgbClr val="434A4F"/>
                </a:solidFill>
                <a:latin typeface="Slate Pro" panose="02000506040000020004"/>
              </a:endParaRPr>
            </a:p>
          </p:txBody>
        </p:sp>
      </p:grpSp>
      <p:sp>
        <p:nvSpPr>
          <p:cNvPr id="1237" name="Rectangle 1236">
            <a:extLst>
              <a:ext uri="{FF2B5EF4-FFF2-40B4-BE49-F238E27FC236}">
                <a16:creationId xmlns:a16="http://schemas.microsoft.com/office/drawing/2014/main" id="{17F8D71B-3CC0-B126-142F-E2663A140B17}"/>
              </a:ext>
            </a:extLst>
          </p:cNvPr>
          <p:cNvSpPr/>
          <p:nvPr/>
        </p:nvSpPr>
        <p:spPr>
          <a:xfrm>
            <a:off x="1790849" y="2187517"/>
            <a:ext cx="990600" cy="5156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Slate Pro" panose="02000506040000020004"/>
            </a:endParaRPr>
          </a:p>
        </p:txBody>
      </p:sp>
      <p:pic>
        <p:nvPicPr>
          <p:cNvPr id="1239" name="Picture 1238">
            <a:extLst>
              <a:ext uri="{FF2B5EF4-FFF2-40B4-BE49-F238E27FC236}">
                <a16:creationId xmlns:a16="http://schemas.microsoft.com/office/drawing/2014/main" id="{6C2C6BDB-1241-D1E6-BC9C-6ADE36B90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414" y="1871376"/>
            <a:ext cx="1427843" cy="100580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8DF59C8-0253-9E6D-04FE-72EDFB133FF4}"/>
              </a:ext>
            </a:extLst>
          </p:cNvPr>
          <p:cNvGrpSpPr/>
          <p:nvPr/>
        </p:nvGrpSpPr>
        <p:grpSpPr>
          <a:xfrm>
            <a:off x="3434887" y="1871628"/>
            <a:ext cx="902984" cy="842007"/>
            <a:chOff x="4579850" y="2306324"/>
            <a:chExt cx="1203978" cy="1122676"/>
          </a:xfrm>
        </p:grpSpPr>
        <p:grpSp>
          <p:nvGrpSpPr>
            <p:cNvPr id="1184" name="Group 1183">
              <a:extLst>
                <a:ext uri="{FF2B5EF4-FFF2-40B4-BE49-F238E27FC236}">
                  <a16:creationId xmlns:a16="http://schemas.microsoft.com/office/drawing/2014/main" id="{6F3594CF-3632-8E43-8BA8-21B9D523B883}"/>
                </a:ext>
              </a:extLst>
            </p:cNvPr>
            <p:cNvGrpSpPr>
              <a:grpSpLocks/>
            </p:cNvGrpSpPr>
            <p:nvPr/>
          </p:nvGrpSpPr>
          <p:grpSpPr>
            <a:xfrm>
              <a:off x="4579850" y="2306324"/>
              <a:ext cx="1203978" cy="1122676"/>
              <a:chOff x="3857531" y="3864893"/>
              <a:chExt cx="553262" cy="515898"/>
            </a:xfrm>
          </p:grpSpPr>
          <p:sp>
            <p:nvSpPr>
              <p:cNvPr id="1188" name="Freeform: Shape 1187">
                <a:extLst>
                  <a:ext uri="{FF2B5EF4-FFF2-40B4-BE49-F238E27FC236}">
                    <a16:creationId xmlns:a16="http://schemas.microsoft.com/office/drawing/2014/main" id="{11338E56-E877-A57A-D8D6-D450E816EAB4}"/>
                  </a:ext>
                </a:extLst>
              </p:cNvPr>
              <p:cNvSpPr/>
              <p:nvPr/>
            </p:nvSpPr>
            <p:spPr>
              <a:xfrm>
                <a:off x="4026983" y="4083071"/>
                <a:ext cx="152156" cy="297720"/>
              </a:xfrm>
              <a:custGeom>
                <a:avLst/>
                <a:gdLst>
                  <a:gd name="connsiteX0" fmla="*/ 98965 w 661870"/>
                  <a:gd name="connsiteY0" fmla="*/ 1065510 h 1295062"/>
                  <a:gd name="connsiteX1" fmla="*/ 59341 w 661870"/>
                  <a:gd name="connsiteY1" fmla="*/ 1295062 h 1295062"/>
                  <a:gd name="connsiteX2" fmla="*/ 395002 w 661870"/>
                  <a:gd name="connsiteY2" fmla="*/ 1295062 h 1295062"/>
                  <a:gd name="connsiteX3" fmla="*/ 424434 w 661870"/>
                  <a:gd name="connsiteY3" fmla="*/ 1184287 h 1295062"/>
                  <a:gd name="connsiteX4" fmla="*/ 473583 w 661870"/>
                  <a:gd name="connsiteY4" fmla="*/ 1005693 h 1295062"/>
                  <a:gd name="connsiteX5" fmla="*/ 557212 w 661870"/>
                  <a:gd name="connsiteY5" fmla="*/ 859484 h 1295062"/>
                  <a:gd name="connsiteX6" fmla="*/ 610457 w 661870"/>
                  <a:gd name="connsiteY6" fmla="*/ 328370 h 1295062"/>
                  <a:gd name="connsiteX7" fmla="*/ 573405 w 661870"/>
                  <a:gd name="connsiteY7" fmla="*/ 235215 h 1295062"/>
                  <a:gd name="connsiteX8" fmla="*/ 522446 w 661870"/>
                  <a:gd name="connsiteY8" fmla="*/ 129202 h 1295062"/>
                  <a:gd name="connsiteX9" fmla="*/ 0 w 661870"/>
                  <a:gd name="connsiteY9" fmla="*/ 179113 h 1295062"/>
                  <a:gd name="connsiteX10" fmla="*/ 150304 w 661870"/>
                  <a:gd name="connsiteY10" fmla="*/ 826623 h 1295062"/>
                  <a:gd name="connsiteX11" fmla="*/ 98965 w 661870"/>
                  <a:gd name="connsiteY11" fmla="*/ 1065510 h 1295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1870" h="1295062">
                    <a:moveTo>
                      <a:pt x="98965" y="1065510"/>
                    </a:moveTo>
                    <a:cubicBezTo>
                      <a:pt x="82582" y="1141519"/>
                      <a:pt x="69342" y="1218100"/>
                      <a:pt x="59341" y="1295062"/>
                    </a:cubicBezTo>
                    <a:lnTo>
                      <a:pt x="395002" y="1295062"/>
                    </a:lnTo>
                    <a:cubicBezTo>
                      <a:pt x="403193" y="1257820"/>
                      <a:pt x="413004" y="1220863"/>
                      <a:pt x="424434" y="1184287"/>
                    </a:cubicBezTo>
                    <a:cubicBezTo>
                      <a:pt x="442055" y="1127994"/>
                      <a:pt x="461010" y="1062557"/>
                      <a:pt x="473583" y="1005693"/>
                    </a:cubicBezTo>
                    <a:cubicBezTo>
                      <a:pt x="485965" y="949591"/>
                      <a:pt x="514922" y="898346"/>
                      <a:pt x="557212" y="859484"/>
                    </a:cubicBezTo>
                    <a:cubicBezTo>
                      <a:pt x="630269" y="792333"/>
                      <a:pt x="720661" y="639933"/>
                      <a:pt x="610457" y="328370"/>
                    </a:cubicBezTo>
                    <a:cubicBezTo>
                      <a:pt x="606647" y="317511"/>
                      <a:pt x="587978" y="258456"/>
                      <a:pt x="573405" y="235215"/>
                    </a:cubicBezTo>
                    <a:cubicBezTo>
                      <a:pt x="558641" y="201497"/>
                      <a:pt x="541687" y="166254"/>
                      <a:pt x="522446" y="129202"/>
                    </a:cubicBezTo>
                    <a:cubicBezTo>
                      <a:pt x="522446" y="129202"/>
                      <a:pt x="56674" y="-192362"/>
                      <a:pt x="0" y="179113"/>
                    </a:cubicBezTo>
                    <a:cubicBezTo>
                      <a:pt x="0" y="179113"/>
                      <a:pt x="103537" y="720705"/>
                      <a:pt x="150304" y="826623"/>
                    </a:cubicBezTo>
                    <a:lnTo>
                      <a:pt x="98965" y="1065510"/>
                    </a:lnTo>
                    <a:close/>
                  </a:path>
                </a:pathLst>
              </a:custGeom>
              <a:solidFill>
                <a:srgbClr val="000483">
                  <a:lumMod val="40000"/>
                  <a:lumOff val="6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89" name="Freeform: Shape 1188">
                <a:extLst>
                  <a:ext uri="{FF2B5EF4-FFF2-40B4-BE49-F238E27FC236}">
                    <a16:creationId xmlns:a16="http://schemas.microsoft.com/office/drawing/2014/main" id="{23DFA0D1-DFAE-0A2D-B0CD-048E2425A59E}"/>
                  </a:ext>
                </a:extLst>
              </p:cNvPr>
              <p:cNvSpPr/>
              <p:nvPr/>
            </p:nvSpPr>
            <p:spPr>
              <a:xfrm>
                <a:off x="3857531" y="3864893"/>
                <a:ext cx="553262" cy="330883"/>
              </a:xfrm>
              <a:custGeom>
                <a:avLst/>
                <a:gdLst>
                  <a:gd name="connsiteX0" fmla="*/ 2372930 w 2406654"/>
                  <a:gd name="connsiteY0" fmla="*/ 933865 h 1439321"/>
                  <a:gd name="connsiteX1" fmla="*/ 2157665 w 2406654"/>
                  <a:gd name="connsiteY1" fmla="*/ 1261144 h 1439321"/>
                  <a:gd name="connsiteX2" fmla="*/ 1973737 w 2406654"/>
                  <a:gd name="connsiteY2" fmla="*/ 1324676 h 1439321"/>
                  <a:gd name="connsiteX3" fmla="*/ 1918301 w 2406654"/>
                  <a:gd name="connsiteY3" fmla="*/ 1323914 h 1439321"/>
                  <a:gd name="connsiteX4" fmla="*/ 1604357 w 2406654"/>
                  <a:gd name="connsiteY4" fmla="*/ 1398590 h 1439321"/>
                  <a:gd name="connsiteX5" fmla="*/ 1326418 w 2406654"/>
                  <a:gd name="connsiteY5" fmla="*/ 1357823 h 1439321"/>
                  <a:gd name="connsiteX6" fmla="*/ 1317464 w 2406654"/>
                  <a:gd name="connsiteY6" fmla="*/ 1337725 h 1439321"/>
                  <a:gd name="connsiteX7" fmla="*/ 1266029 w 2406654"/>
                  <a:gd name="connsiteY7" fmla="*/ 1145129 h 1439321"/>
                  <a:gd name="connsiteX8" fmla="*/ 1564638 w 2406654"/>
                  <a:gd name="connsiteY8" fmla="*/ 1110934 h 1439321"/>
                  <a:gd name="connsiteX9" fmla="*/ 1502916 w 2406654"/>
                  <a:gd name="connsiteY9" fmla="*/ 943675 h 1439321"/>
                  <a:gd name="connsiteX10" fmla="*/ 1579307 w 2406654"/>
                  <a:gd name="connsiteY10" fmla="*/ 854998 h 1439321"/>
                  <a:gd name="connsiteX11" fmla="*/ 1604738 w 2406654"/>
                  <a:gd name="connsiteY11" fmla="*/ 518384 h 1439321"/>
                  <a:gd name="connsiteX12" fmla="*/ 851692 w 2406654"/>
                  <a:gd name="connsiteY12" fmla="*/ 842139 h 1439321"/>
                  <a:gd name="connsiteX13" fmla="*/ 815306 w 2406654"/>
                  <a:gd name="connsiteY13" fmla="*/ 1218662 h 1439321"/>
                  <a:gd name="connsiteX14" fmla="*/ 848358 w 2406654"/>
                  <a:gd name="connsiteY14" fmla="*/ 1274383 h 1439321"/>
                  <a:gd name="connsiteX15" fmla="*/ 422114 w 2406654"/>
                  <a:gd name="connsiteY15" fmla="*/ 1121221 h 1439321"/>
                  <a:gd name="connsiteX16" fmla="*/ 354677 w 2406654"/>
                  <a:gd name="connsiteY16" fmla="*/ 1154369 h 1439321"/>
                  <a:gd name="connsiteX17" fmla="*/ 217898 w 2406654"/>
                  <a:gd name="connsiteY17" fmla="*/ 1224853 h 1439321"/>
                  <a:gd name="connsiteX18" fmla="*/ 208469 w 2406654"/>
                  <a:gd name="connsiteY18" fmla="*/ 1224663 h 1439321"/>
                  <a:gd name="connsiteX19" fmla="*/ 208469 w 2406654"/>
                  <a:gd name="connsiteY19" fmla="*/ 1224663 h 1439321"/>
                  <a:gd name="connsiteX20" fmla="*/ 108170 w 2406654"/>
                  <a:gd name="connsiteY20" fmla="*/ 1272764 h 1439321"/>
                  <a:gd name="connsiteX21" fmla="*/ 100169 w 2406654"/>
                  <a:gd name="connsiteY21" fmla="*/ 1270573 h 1439321"/>
                  <a:gd name="connsiteX22" fmla="*/ 93788 w 2406654"/>
                  <a:gd name="connsiteY22" fmla="*/ 1268097 h 1439321"/>
                  <a:gd name="connsiteX23" fmla="*/ 89882 w 2406654"/>
                  <a:gd name="connsiteY23" fmla="*/ 1266097 h 1439321"/>
                  <a:gd name="connsiteX24" fmla="*/ 85215 w 2406654"/>
                  <a:gd name="connsiteY24" fmla="*/ 1263335 h 1439321"/>
                  <a:gd name="connsiteX25" fmla="*/ 80167 w 2406654"/>
                  <a:gd name="connsiteY25" fmla="*/ 1259715 h 1439321"/>
                  <a:gd name="connsiteX26" fmla="*/ 73404 w 2406654"/>
                  <a:gd name="connsiteY26" fmla="*/ 1253619 h 1439321"/>
                  <a:gd name="connsiteX27" fmla="*/ 53878 w 2406654"/>
                  <a:gd name="connsiteY27" fmla="*/ 1222568 h 1439321"/>
                  <a:gd name="connsiteX28" fmla="*/ 52068 w 2406654"/>
                  <a:gd name="connsiteY28" fmla="*/ 1217805 h 1439321"/>
                  <a:gd name="connsiteX29" fmla="*/ 47496 w 2406654"/>
                  <a:gd name="connsiteY29" fmla="*/ 1203136 h 1439321"/>
                  <a:gd name="connsiteX30" fmla="*/ 46544 w 2406654"/>
                  <a:gd name="connsiteY30" fmla="*/ 1199041 h 1439321"/>
                  <a:gd name="connsiteX31" fmla="*/ 43972 w 2406654"/>
                  <a:gd name="connsiteY31" fmla="*/ 1186087 h 1439321"/>
                  <a:gd name="connsiteX32" fmla="*/ 42924 w 2406654"/>
                  <a:gd name="connsiteY32" fmla="*/ 1178467 h 1439321"/>
                  <a:gd name="connsiteX33" fmla="*/ 41972 w 2406654"/>
                  <a:gd name="connsiteY33" fmla="*/ 1169037 h 1439321"/>
                  <a:gd name="connsiteX34" fmla="*/ 41781 w 2406654"/>
                  <a:gd name="connsiteY34" fmla="*/ 1166561 h 1439321"/>
                  <a:gd name="connsiteX35" fmla="*/ 41591 w 2406654"/>
                  <a:gd name="connsiteY35" fmla="*/ 1160560 h 1439321"/>
                  <a:gd name="connsiteX36" fmla="*/ 169797 w 2406654"/>
                  <a:gd name="connsiteY36" fmla="*/ 716980 h 1439321"/>
                  <a:gd name="connsiteX37" fmla="*/ 193514 w 2406654"/>
                  <a:gd name="connsiteY37" fmla="*/ 574963 h 1439321"/>
                  <a:gd name="connsiteX38" fmla="*/ 312672 w 2406654"/>
                  <a:gd name="connsiteY38" fmla="*/ 512383 h 1439321"/>
                  <a:gd name="connsiteX39" fmla="*/ 312958 w 2406654"/>
                  <a:gd name="connsiteY39" fmla="*/ 499810 h 1439321"/>
                  <a:gd name="connsiteX40" fmla="*/ 428496 w 2406654"/>
                  <a:gd name="connsiteY40" fmla="*/ 379319 h 1439321"/>
                  <a:gd name="connsiteX41" fmla="*/ 527080 w 2406654"/>
                  <a:gd name="connsiteY41" fmla="*/ 305405 h 1439321"/>
                  <a:gd name="connsiteX42" fmla="*/ 689481 w 2406654"/>
                  <a:gd name="connsiteY42" fmla="*/ 194534 h 1439321"/>
                  <a:gd name="connsiteX43" fmla="*/ 955895 w 2406654"/>
                  <a:gd name="connsiteY43" fmla="*/ 88521 h 1439321"/>
                  <a:gd name="connsiteX44" fmla="*/ 1108676 w 2406654"/>
                  <a:gd name="connsiteY44" fmla="*/ 21941 h 1439321"/>
                  <a:gd name="connsiteX45" fmla="*/ 1278793 w 2406654"/>
                  <a:gd name="connsiteY45" fmla="*/ 29371 h 1439321"/>
                  <a:gd name="connsiteX46" fmla="*/ 1458053 w 2406654"/>
                  <a:gd name="connsiteY46" fmla="*/ 39277 h 1439321"/>
                  <a:gd name="connsiteX47" fmla="*/ 1623788 w 2406654"/>
                  <a:gd name="connsiteY47" fmla="*/ 56517 h 1439321"/>
                  <a:gd name="connsiteX48" fmla="*/ 1749518 w 2406654"/>
                  <a:gd name="connsiteY48" fmla="*/ 90997 h 1439321"/>
                  <a:gd name="connsiteX49" fmla="*/ 1941733 w 2406654"/>
                  <a:gd name="connsiteY49" fmla="*/ 179675 h 1439321"/>
                  <a:gd name="connsiteX50" fmla="*/ 2089561 w 2406654"/>
                  <a:gd name="connsiteY50" fmla="*/ 270925 h 1439321"/>
                  <a:gd name="connsiteX51" fmla="*/ 2220244 w 2406654"/>
                  <a:gd name="connsiteY51" fmla="*/ 394083 h 1439321"/>
                  <a:gd name="connsiteX52" fmla="*/ 2323685 w 2406654"/>
                  <a:gd name="connsiteY52" fmla="*/ 507526 h 1439321"/>
                  <a:gd name="connsiteX53" fmla="*/ 2370548 w 2406654"/>
                  <a:gd name="connsiteY53" fmla="*/ 655354 h 1439321"/>
                  <a:gd name="connsiteX54" fmla="*/ 2368072 w 2406654"/>
                  <a:gd name="connsiteY54" fmla="*/ 788323 h 1439321"/>
                  <a:gd name="connsiteX55" fmla="*/ 2373025 w 2406654"/>
                  <a:gd name="connsiteY55" fmla="*/ 933865 h 1439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406654" h="1439321">
                    <a:moveTo>
                      <a:pt x="2372930" y="933865"/>
                    </a:moveTo>
                    <a:cubicBezTo>
                      <a:pt x="2411411" y="1029115"/>
                      <a:pt x="2185097" y="1235140"/>
                      <a:pt x="2157665" y="1261144"/>
                    </a:cubicBezTo>
                    <a:cubicBezTo>
                      <a:pt x="2116993" y="1299625"/>
                      <a:pt x="2025839" y="1318294"/>
                      <a:pt x="1973737" y="1324676"/>
                    </a:cubicBezTo>
                    <a:cubicBezTo>
                      <a:pt x="1955258" y="1326961"/>
                      <a:pt x="1937066" y="1325914"/>
                      <a:pt x="1918301" y="1323914"/>
                    </a:cubicBezTo>
                    <a:cubicBezTo>
                      <a:pt x="1797905" y="1310864"/>
                      <a:pt x="1660174" y="1370967"/>
                      <a:pt x="1604357" y="1398590"/>
                    </a:cubicBezTo>
                    <a:cubicBezTo>
                      <a:pt x="1603310" y="1399256"/>
                      <a:pt x="1427954" y="1512794"/>
                      <a:pt x="1326418" y="1357823"/>
                    </a:cubicBezTo>
                    <a:cubicBezTo>
                      <a:pt x="1322322" y="1351727"/>
                      <a:pt x="1319369" y="1344869"/>
                      <a:pt x="1317464" y="1337725"/>
                    </a:cubicBezTo>
                    <a:lnTo>
                      <a:pt x="1266029" y="1145129"/>
                    </a:lnTo>
                    <a:lnTo>
                      <a:pt x="1564638" y="1110934"/>
                    </a:lnTo>
                    <a:cubicBezTo>
                      <a:pt x="1578926" y="1047212"/>
                      <a:pt x="1502916" y="943675"/>
                      <a:pt x="1502916" y="943675"/>
                    </a:cubicBezTo>
                    <a:cubicBezTo>
                      <a:pt x="1535968" y="904718"/>
                      <a:pt x="1579307" y="854998"/>
                      <a:pt x="1579307" y="854998"/>
                    </a:cubicBezTo>
                    <a:cubicBezTo>
                      <a:pt x="2168333" y="704598"/>
                      <a:pt x="1604738" y="518384"/>
                      <a:pt x="1604738" y="518384"/>
                    </a:cubicBezTo>
                    <a:cubicBezTo>
                      <a:pt x="1203831" y="519051"/>
                      <a:pt x="969802" y="705074"/>
                      <a:pt x="851692" y="842139"/>
                    </a:cubicBezTo>
                    <a:cubicBezTo>
                      <a:pt x="764252" y="943675"/>
                      <a:pt x="742535" y="1106172"/>
                      <a:pt x="815306" y="1218662"/>
                    </a:cubicBezTo>
                    <a:cubicBezTo>
                      <a:pt x="828832" y="1239617"/>
                      <a:pt x="847215" y="1272383"/>
                      <a:pt x="848358" y="1274383"/>
                    </a:cubicBezTo>
                    <a:cubicBezTo>
                      <a:pt x="693767" y="1121793"/>
                      <a:pt x="505649" y="1102171"/>
                      <a:pt x="422114" y="1121221"/>
                    </a:cubicBezTo>
                    <a:cubicBezTo>
                      <a:pt x="397349" y="1126936"/>
                      <a:pt x="374299" y="1138271"/>
                      <a:pt x="354677" y="1154369"/>
                    </a:cubicBezTo>
                    <a:cubicBezTo>
                      <a:pt x="268667" y="1224853"/>
                      <a:pt x="225899" y="1225425"/>
                      <a:pt x="217898" y="1224853"/>
                    </a:cubicBezTo>
                    <a:cubicBezTo>
                      <a:pt x="215231" y="1224568"/>
                      <a:pt x="211136" y="1224568"/>
                      <a:pt x="208469" y="1224663"/>
                    </a:cubicBezTo>
                    <a:lnTo>
                      <a:pt x="208469" y="1224663"/>
                    </a:lnTo>
                    <a:cubicBezTo>
                      <a:pt x="157129" y="1227140"/>
                      <a:pt x="108170" y="1272764"/>
                      <a:pt x="108170" y="1272764"/>
                    </a:cubicBezTo>
                    <a:cubicBezTo>
                      <a:pt x="105408" y="1272193"/>
                      <a:pt x="102741" y="1271526"/>
                      <a:pt x="100169" y="1270573"/>
                    </a:cubicBezTo>
                    <a:cubicBezTo>
                      <a:pt x="97979" y="1269811"/>
                      <a:pt x="95788" y="1269049"/>
                      <a:pt x="93788" y="1268097"/>
                    </a:cubicBezTo>
                    <a:cubicBezTo>
                      <a:pt x="92454" y="1267430"/>
                      <a:pt x="91121" y="1266859"/>
                      <a:pt x="89882" y="1266097"/>
                    </a:cubicBezTo>
                    <a:cubicBezTo>
                      <a:pt x="88263" y="1265240"/>
                      <a:pt x="86739" y="1264382"/>
                      <a:pt x="85215" y="1263335"/>
                    </a:cubicBezTo>
                    <a:cubicBezTo>
                      <a:pt x="83405" y="1262287"/>
                      <a:pt x="81786" y="1261048"/>
                      <a:pt x="80167" y="1259715"/>
                    </a:cubicBezTo>
                    <a:cubicBezTo>
                      <a:pt x="77786" y="1257810"/>
                      <a:pt x="75500" y="1255810"/>
                      <a:pt x="73404" y="1253619"/>
                    </a:cubicBezTo>
                    <a:cubicBezTo>
                      <a:pt x="64736" y="1244761"/>
                      <a:pt x="58450" y="1233807"/>
                      <a:pt x="53878" y="1222568"/>
                    </a:cubicBezTo>
                    <a:cubicBezTo>
                      <a:pt x="53211" y="1220948"/>
                      <a:pt x="52640" y="1219329"/>
                      <a:pt x="52068" y="1217805"/>
                    </a:cubicBezTo>
                    <a:cubicBezTo>
                      <a:pt x="50258" y="1212852"/>
                      <a:pt x="48734" y="1207994"/>
                      <a:pt x="47496" y="1203136"/>
                    </a:cubicBezTo>
                    <a:cubicBezTo>
                      <a:pt x="47115" y="1201803"/>
                      <a:pt x="46829" y="1200374"/>
                      <a:pt x="46544" y="1199041"/>
                    </a:cubicBezTo>
                    <a:cubicBezTo>
                      <a:pt x="45401" y="1194564"/>
                      <a:pt x="44639" y="1190182"/>
                      <a:pt x="43972" y="1186087"/>
                    </a:cubicBezTo>
                    <a:cubicBezTo>
                      <a:pt x="43496" y="1183420"/>
                      <a:pt x="43210" y="1180848"/>
                      <a:pt x="42924" y="1178467"/>
                    </a:cubicBezTo>
                    <a:cubicBezTo>
                      <a:pt x="42448" y="1174847"/>
                      <a:pt x="42162" y="1171704"/>
                      <a:pt x="41972" y="1169037"/>
                    </a:cubicBezTo>
                    <a:cubicBezTo>
                      <a:pt x="41876" y="1168180"/>
                      <a:pt x="41876" y="1167323"/>
                      <a:pt x="41781" y="1166561"/>
                    </a:cubicBezTo>
                    <a:cubicBezTo>
                      <a:pt x="41591" y="1162750"/>
                      <a:pt x="41591" y="1160560"/>
                      <a:pt x="41591" y="1160560"/>
                    </a:cubicBezTo>
                    <a:cubicBezTo>
                      <a:pt x="-101284" y="970822"/>
                      <a:pt x="169797" y="716980"/>
                      <a:pt x="169797" y="716980"/>
                    </a:cubicBezTo>
                    <a:cubicBezTo>
                      <a:pt x="169797" y="651448"/>
                      <a:pt x="179322" y="606109"/>
                      <a:pt x="193514" y="574963"/>
                    </a:cubicBezTo>
                    <a:cubicBezTo>
                      <a:pt x="233996" y="485237"/>
                      <a:pt x="312672" y="512383"/>
                      <a:pt x="312672" y="512383"/>
                    </a:cubicBezTo>
                    <a:cubicBezTo>
                      <a:pt x="312672" y="508097"/>
                      <a:pt x="312767" y="503906"/>
                      <a:pt x="312958" y="499810"/>
                    </a:cubicBezTo>
                    <a:cubicBezTo>
                      <a:pt x="318863" y="353697"/>
                      <a:pt x="428496" y="379319"/>
                      <a:pt x="428496" y="379319"/>
                    </a:cubicBezTo>
                    <a:cubicBezTo>
                      <a:pt x="426020" y="325122"/>
                      <a:pt x="527080" y="305405"/>
                      <a:pt x="527080" y="305405"/>
                    </a:cubicBezTo>
                    <a:cubicBezTo>
                      <a:pt x="502505" y="224062"/>
                      <a:pt x="689481" y="194534"/>
                      <a:pt x="689481" y="194534"/>
                    </a:cubicBezTo>
                    <a:cubicBezTo>
                      <a:pt x="908461" y="26894"/>
                      <a:pt x="955895" y="88521"/>
                      <a:pt x="955895" y="88521"/>
                    </a:cubicBezTo>
                    <a:cubicBezTo>
                      <a:pt x="995329" y="9654"/>
                      <a:pt x="1108676" y="21941"/>
                      <a:pt x="1108676" y="21941"/>
                    </a:cubicBezTo>
                    <a:cubicBezTo>
                      <a:pt x="1160492" y="-15016"/>
                      <a:pt x="1278793" y="29371"/>
                      <a:pt x="1278793" y="29371"/>
                    </a:cubicBezTo>
                    <a:cubicBezTo>
                      <a:pt x="1406904" y="-42067"/>
                      <a:pt x="1458053" y="39277"/>
                      <a:pt x="1458053" y="39277"/>
                    </a:cubicBezTo>
                    <a:cubicBezTo>
                      <a:pt x="1578259" y="-19874"/>
                      <a:pt x="1623788" y="56517"/>
                      <a:pt x="1623788" y="56517"/>
                    </a:cubicBezTo>
                    <a:cubicBezTo>
                      <a:pt x="1707608" y="36800"/>
                      <a:pt x="1749518" y="90997"/>
                      <a:pt x="1749518" y="90997"/>
                    </a:cubicBezTo>
                    <a:cubicBezTo>
                      <a:pt x="1877630" y="78710"/>
                      <a:pt x="1941733" y="179675"/>
                      <a:pt x="1941733" y="179675"/>
                    </a:cubicBezTo>
                    <a:cubicBezTo>
                      <a:pt x="2037840" y="157577"/>
                      <a:pt x="2089561" y="270925"/>
                      <a:pt x="2089561" y="270925"/>
                    </a:cubicBezTo>
                    <a:cubicBezTo>
                      <a:pt x="2230055" y="268448"/>
                      <a:pt x="2220244" y="394083"/>
                      <a:pt x="2220244" y="394083"/>
                    </a:cubicBezTo>
                    <a:cubicBezTo>
                      <a:pt x="2338449" y="399036"/>
                      <a:pt x="2323685" y="507526"/>
                      <a:pt x="2323685" y="507526"/>
                    </a:cubicBezTo>
                    <a:cubicBezTo>
                      <a:pt x="2380359" y="546959"/>
                      <a:pt x="2370548" y="655354"/>
                      <a:pt x="2370548" y="655354"/>
                    </a:cubicBezTo>
                    <a:cubicBezTo>
                      <a:pt x="2446939" y="721933"/>
                      <a:pt x="2368072" y="788323"/>
                      <a:pt x="2368072" y="788323"/>
                    </a:cubicBezTo>
                    <a:cubicBezTo>
                      <a:pt x="2451892" y="869571"/>
                      <a:pt x="2373025" y="933865"/>
                      <a:pt x="2373025" y="933865"/>
                    </a:cubicBezTo>
                    <a:close/>
                  </a:path>
                </a:pathLst>
              </a:custGeom>
              <a:solidFill>
                <a:srgbClr val="0000C9">
                  <a:lumMod val="20000"/>
                  <a:lumOff val="8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90" name="Freeform: Shape 1189">
                <a:extLst>
                  <a:ext uri="{FF2B5EF4-FFF2-40B4-BE49-F238E27FC236}">
                    <a16:creationId xmlns:a16="http://schemas.microsoft.com/office/drawing/2014/main" id="{1005A9A5-9DD8-D985-323D-92CB1D7A4ED2}"/>
                  </a:ext>
                </a:extLst>
              </p:cNvPr>
              <p:cNvSpPr/>
              <p:nvPr/>
            </p:nvSpPr>
            <p:spPr>
              <a:xfrm>
                <a:off x="4171680" y="4057358"/>
                <a:ext cx="56998" cy="74074"/>
              </a:xfrm>
              <a:custGeom>
                <a:avLst/>
                <a:gdLst>
                  <a:gd name="connsiteX0" fmla="*/ 222401 w 247938"/>
                  <a:gd name="connsiteY0" fmla="*/ 289250 h 322218"/>
                  <a:gd name="connsiteX1" fmla="*/ 234116 w 247938"/>
                  <a:gd name="connsiteY1" fmla="*/ 161901 h 322218"/>
                  <a:gd name="connsiteX2" fmla="*/ 171442 w 247938"/>
                  <a:gd name="connsiteY2" fmla="*/ 72842 h 322218"/>
                  <a:gd name="connsiteX3" fmla="*/ 5231 w 247938"/>
                  <a:gd name="connsiteY3" fmla="*/ 149138 h 322218"/>
                  <a:gd name="connsiteX4" fmla="*/ 60761 w 247938"/>
                  <a:gd name="connsiteY4" fmla="*/ 279821 h 322218"/>
                  <a:gd name="connsiteX5" fmla="*/ 222401 w 247938"/>
                  <a:gd name="connsiteY5" fmla="*/ 289346 h 32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7938" h="322218">
                    <a:moveTo>
                      <a:pt x="222401" y="289250"/>
                    </a:moveTo>
                    <a:cubicBezTo>
                      <a:pt x="246785" y="263152"/>
                      <a:pt x="259358" y="223052"/>
                      <a:pt x="234116" y="161901"/>
                    </a:cubicBezTo>
                    <a:cubicBezTo>
                      <a:pt x="220115" y="127992"/>
                      <a:pt x="198398" y="97703"/>
                      <a:pt x="171442" y="72842"/>
                    </a:cubicBezTo>
                    <a:cubicBezTo>
                      <a:pt x="108672" y="14930"/>
                      <a:pt x="-28393" y="-88321"/>
                      <a:pt x="5231" y="149138"/>
                    </a:cubicBezTo>
                    <a:cubicBezTo>
                      <a:pt x="5231" y="149138"/>
                      <a:pt x="13136" y="216956"/>
                      <a:pt x="60761" y="279821"/>
                    </a:cubicBezTo>
                    <a:cubicBezTo>
                      <a:pt x="100290" y="331922"/>
                      <a:pt x="177728" y="337066"/>
                      <a:pt x="222401" y="289346"/>
                    </a:cubicBezTo>
                    <a:close/>
                  </a:path>
                </a:pathLst>
              </a:custGeom>
              <a:solidFill>
                <a:srgbClr val="0000C9"/>
              </a:solidFill>
              <a:ln w="9525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91" name="Freeform: Shape 1190">
                <a:extLst>
                  <a:ext uri="{FF2B5EF4-FFF2-40B4-BE49-F238E27FC236}">
                    <a16:creationId xmlns:a16="http://schemas.microsoft.com/office/drawing/2014/main" id="{5B9CF7AD-F4C7-F4D8-7C31-9ADB42B89F32}"/>
                  </a:ext>
                </a:extLst>
              </p:cNvPr>
              <p:cNvSpPr/>
              <p:nvPr/>
            </p:nvSpPr>
            <p:spPr>
              <a:xfrm>
                <a:off x="4089398" y="4027515"/>
                <a:ext cx="101266" cy="96712"/>
              </a:xfrm>
              <a:custGeom>
                <a:avLst/>
                <a:gdLst>
                  <a:gd name="connsiteX0" fmla="*/ 433825 w 440501"/>
                  <a:gd name="connsiteY0" fmla="*/ 388109 h 420691"/>
                  <a:gd name="connsiteX1" fmla="*/ 399154 w 440501"/>
                  <a:gd name="connsiteY1" fmla="*/ 222946 h 420691"/>
                  <a:gd name="connsiteX2" fmla="*/ 354958 w 440501"/>
                  <a:gd name="connsiteY2" fmla="*/ 79976 h 420691"/>
                  <a:gd name="connsiteX3" fmla="*/ 56 w 440501"/>
                  <a:gd name="connsiteY3" fmla="*/ 134173 h 420691"/>
                  <a:gd name="connsiteX4" fmla="*/ 433825 w 440501"/>
                  <a:gd name="connsiteY4" fmla="*/ 388014 h 420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0501" h="420691">
                    <a:moveTo>
                      <a:pt x="433825" y="388109"/>
                    </a:moveTo>
                    <a:cubicBezTo>
                      <a:pt x="433825" y="388109"/>
                      <a:pt x="463067" y="365916"/>
                      <a:pt x="399154" y="222946"/>
                    </a:cubicBezTo>
                    <a:cubicBezTo>
                      <a:pt x="399154" y="222946"/>
                      <a:pt x="362387" y="129315"/>
                      <a:pt x="354958" y="79976"/>
                    </a:cubicBezTo>
                    <a:cubicBezTo>
                      <a:pt x="354958" y="79976"/>
                      <a:pt x="51872" y="-131956"/>
                      <a:pt x="56" y="134173"/>
                    </a:cubicBezTo>
                    <a:cubicBezTo>
                      <a:pt x="56" y="134173"/>
                      <a:pt x="-14707" y="535842"/>
                      <a:pt x="433825" y="388014"/>
                    </a:cubicBezTo>
                    <a:close/>
                  </a:path>
                </a:pathLst>
              </a:custGeom>
              <a:solidFill>
                <a:srgbClr val="000483">
                  <a:lumMod val="40000"/>
                  <a:lumOff val="6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92" name="Freeform: Shape 1191">
                <a:extLst>
                  <a:ext uri="{FF2B5EF4-FFF2-40B4-BE49-F238E27FC236}">
                    <a16:creationId xmlns:a16="http://schemas.microsoft.com/office/drawing/2014/main" id="{88DF5BAC-2D0D-EA09-912E-653CF8F44709}"/>
                  </a:ext>
                </a:extLst>
              </p:cNvPr>
              <p:cNvSpPr/>
              <p:nvPr/>
            </p:nvSpPr>
            <p:spPr>
              <a:xfrm>
                <a:off x="4072375" y="4117656"/>
                <a:ext cx="42778" cy="41463"/>
              </a:xfrm>
              <a:custGeom>
                <a:avLst/>
                <a:gdLst>
                  <a:gd name="connsiteX0" fmla="*/ 96107 w 186083"/>
                  <a:gd name="connsiteY0" fmla="*/ 15240 h 180363"/>
                  <a:gd name="connsiteX1" fmla="*/ 171641 w 186083"/>
                  <a:gd name="connsiteY1" fmla="*/ 71533 h 180363"/>
                  <a:gd name="connsiteX2" fmla="*/ 66485 w 186083"/>
                  <a:gd name="connsiteY2" fmla="*/ 155448 h 180363"/>
                  <a:gd name="connsiteX3" fmla="*/ 46863 w 186083"/>
                  <a:gd name="connsiteY3" fmla="*/ 124301 h 180363"/>
                  <a:gd name="connsiteX4" fmla="*/ 0 w 186083"/>
                  <a:gd name="connsiteY4" fmla="*/ 0 h 180363"/>
                  <a:gd name="connsiteX5" fmla="*/ 96107 w 186083"/>
                  <a:gd name="connsiteY5" fmla="*/ 15335 h 18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6083" h="180363">
                    <a:moveTo>
                      <a:pt x="96107" y="15240"/>
                    </a:moveTo>
                    <a:cubicBezTo>
                      <a:pt x="96107" y="15240"/>
                      <a:pt x="144018" y="34861"/>
                      <a:pt x="171641" y="71533"/>
                    </a:cubicBezTo>
                    <a:cubicBezTo>
                      <a:pt x="223838" y="140970"/>
                      <a:pt x="121920" y="222314"/>
                      <a:pt x="66485" y="155448"/>
                    </a:cubicBezTo>
                    <a:cubicBezTo>
                      <a:pt x="59627" y="147161"/>
                      <a:pt x="52959" y="136874"/>
                      <a:pt x="46863" y="124301"/>
                    </a:cubicBezTo>
                    <a:lnTo>
                      <a:pt x="0" y="0"/>
                    </a:lnTo>
                    <a:lnTo>
                      <a:pt x="96107" y="15335"/>
                    </a:lnTo>
                    <a:close/>
                  </a:path>
                </a:pathLst>
              </a:custGeom>
              <a:solidFill>
                <a:srgbClr val="0095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93" name="Freeform: Shape 1192">
                <a:extLst>
                  <a:ext uri="{FF2B5EF4-FFF2-40B4-BE49-F238E27FC236}">
                    <a16:creationId xmlns:a16="http://schemas.microsoft.com/office/drawing/2014/main" id="{93E7B57A-2CD2-D56F-3668-04D718B0C978}"/>
                  </a:ext>
                </a:extLst>
              </p:cNvPr>
              <p:cNvSpPr/>
              <p:nvPr/>
            </p:nvSpPr>
            <p:spPr>
              <a:xfrm>
                <a:off x="4156569" y="4133072"/>
                <a:ext cx="49186" cy="35443"/>
              </a:xfrm>
              <a:custGeom>
                <a:avLst/>
                <a:gdLst>
                  <a:gd name="connsiteX0" fmla="*/ 96298 w 213957"/>
                  <a:gd name="connsiteY0" fmla="*/ 0 h 154173"/>
                  <a:gd name="connsiteX1" fmla="*/ 185166 w 213957"/>
                  <a:gd name="connsiteY1" fmla="*/ 30956 h 154173"/>
                  <a:gd name="connsiteX2" fmla="*/ 110109 w 213957"/>
                  <a:gd name="connsiteY2" fmla="*/ 142589 h 154173"/>
                  <a:gd name="connsiteX3" fmla="*/ 82010 w 213957"/>
                  <a:gd name="connsiteY3" fmla="*/ 118777 h 154173"/>
                  <a:gd name="connsiteX4" fmla="*/ 0 w 213957"/>
                  <a:gd name="connsiteY4" fmla="*/ 14288 h 154173"/>
                  <a:gd name="connsiteX5" fmla="*/ 96298 w 213957"/>
                  <a:gd name="connsiteY5" fmla="*/ 95 h 154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957" h="154173">
                    <a:moveTo>
                      <a:pt x="96298" y="0"/>
                    </a:moveTo>
                    <a:cubicBezTo>
                      <a:pt x="96298" y="0"/>
                      <a:pt x="147923" y="4286"/>
                      <a:pt x="185166" y="30956"/>
                    </a:cubicBezTo>
                    <a:cubicBezTo>
                      <a:pt x="255842" y="81439"/>
                      <a:pt x="183071" y="189643"/>
                      <a:pt x="110109" y="142589"/>
                    </a:cubicBezTo>
                    <a:cubicBezTo>
                      <a:pt x="101060" y="136779"/>
                      <a:pt x="91630" y="128968"/>
                      <a:pt x="82010" y="118777"/>
                    </a:cubicBezTo>
                    <a:lnTo>
                      <a:pt x="0" y="14288"/>
                    </a:lnTo>
                    <a:lnTo>
                      <a:pt x="96298" y="95"/>
                    </a:lnTo>
                    <a:close/>
                  </a:path>
                </a:pathLst>
              </a:custGeom>
              <a:solidFill>
                <a:srgbClr val="0095FF">
                  <a:lumMod val="20000"/>
                  <a:lumOff val="8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94" name="Freeform: Shape 1193">
                <a:extLst>
                  <a:ext uri="{FF2B5EF4-FFF2-40B4-BE49-F238E27FC236}">
                    <a16:creationId xmlns:a16="http://schemas.microsoft.com/office/drawing/2014/main" id="{DB07EDA1-18DC-F1B0-DA34-4FA2C43EE184}"/>
                  </a:ext>
                </a:extLst>
              </p:cNvPr>
              <p:cNvSpPr/>
              <p:nvPr/>
            </p:nvSpPr>
            <p:spPr>
              <a:xfrm>
                <a:off x="4049843" y="3989686"/>
                <a:ext cx="222371" cy="150184"/>
              </a:xfrm>
              <a:custGeom>
                <a:avLst/>
                <a:gdLst>
                  <a:gd name="connsiteX0" fmla="*/ 737236 w 967298"/>
                  <a:gd name="connsiteY0" fmla="*/ 292345 h 653290"/>
                  <a:gd name="connsiteX1" fmla="*/ 606934 w 967298"/>
                  <a:gd name="connsiteY1" fmla="*/ 393024 h 653290"/>
                  <a:gd name="connsiteX2" fmla="*/ 562643 w 967298"/>
                  <a:gd name="connsiteY2" fmla="*/ 354257 h 653290"/>
                  <a:gd name="connsiteX3" fmla="*/ 242603 w 967298"/>
                  <a:gd name="connsiteY3" fmla="*/ 264341 h 653290"/>
                  <a:gd name="connsiteX4" fmla="*/ 199550 w 967298"/>
                  <a:gd name="connsiteY4" fmla="*/ 437601 h 653290"/>
                  <a:gd name="connsiteX5" fmla="*/ 456820 w 967298"/>
                  <a:gd name="connsiteY5" fmla="*/ 551520 h 653290"/>
                  <a:gd name="connsiteX6" fmla="*/ 471488 w 967298"/>
                  <a:gd name="connsiteY6" fmla="*/ 550091 h 653290"/>
                  <a:gd name="connsiteX7" fmla="*/ 661988 w 967298"/>
                  <a:gd name="connsiteY7" fmla="*/ 616290 h 653290"/>
                  <a:gd name="connsiteX8" fmla="*/ 533306 w 967298"/>
                  <a:gd name="connsiteY8" fmla="*/ 639436 h 653290"/>
                  <a:gd name="connsiteX9" fmla="*/ 469869 w 967298"/>
                  <a:gd name="connsiteY9" fmla="*/ 653152 h 653290"/>
                  <a:gd name="connsiteX10" fmla="*/ 100299 w 967298"/>
                  <a:gd name="connsiteY10" fmla="*/ 537804 h 653290"/>
                  <a:gd name="connsiteX11" fmla="*/ 23147 w 967298"/>
                  <a:gd name="connsiteY11" fmla="*/ 266532 h 653290"/>
                  <a:gd name="connsiteX12" fmla="*/ 443199 w 967298"/>
                  <a:gd name="connsiteY12" fmla="*/ 42980 h 653290"/>
                  <a:gd name="connsiteX13" fmla="*/ 958025 w 967298"/>
                  <a:gd name="connsiteY13" fmla="*/ 81366 h 653290"/>
                  <a:gd name="connsiteX14" fmla="*/ 801911 w 967298"/>
                  <a:gd name="connsiteY14" fmla="*/ 252340 h 653290"/>
                  <a:gd name="connsiteX15" fmla="*/ 737331 w 967298"/>
                  <a:gd name="connsiteY15" fmla="*/ 292154 h 65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67298" h="653290">
                    <a:moveTo>
                      <a:pt x="737236" y="292345"/>
                    </a:moveTo>
                    <a:cubicBezTo>
                      <a:pt x="737236" y="292345"/>
                      <a:pt x="708566" y="447221"/>
                      <a:pt x="606934" y="393024"/>
                    </a:cubicBezTo>
                    <a:cubicBezTo>
                      <a:pt x="589408" y="383689"/>
                      <a:pt x="574454" y="370259"/>
                      <a:pt x="562643" y="354257"/>
                    </a:cubicBezTo>
                    <a:cubicBezTo>
                      <a:pt x="523114" y="300822"/>
                      <a:pt x="378810" y="128991"/>
                      <a:pt x="242603" y="264341"/>
                    </a:cubicBezTo>
                    <a:cubicBezTo>
                      <a:pt x="196978" y="309585"/>
                      <a:pt x="179452" y="376641"/>
                      <a:pt x="199550" y="437601"/>
                    </a:cubicBezTo>
                    <a:cubicBezTo>
                      <a:pt x="220409" y="501133"/>
                      <a:pt x="283465" y="564950"/>
                      <a:pt x="456820" y="551520"/>
                    </a:cubicBezTo>
                    <a:cubicBezTo>
                      <a:pt x="461678" y="551139"/>
                      <a:pt x="466631" y="550663"/>
                      <a:pt x="471488" y="550091"/>
                    </a:cubicBezTo>
                    <a:cubicBezTo>
                      <a:pt x="501397" y="546662"/>
                      <a:pt x="655607" y="521421"/>
                      <a:pt x="661988" y="616290"/>
                    </a:cubicBezTo>
                    <a:cubicBezTo>
                      <a:pt x="661988" y="616290"/>
                      <a:pt x="589217" y="614576"/>
                      <a:pt x="533306" y="639436"/>
                    </a:cubicBezTo>
                    <a:cubicBezTo>
                      <a:pt x="513303" y="648294"/>
                      <a:pt x="491681" y="652771"/>
                      <a:pt x="469869" y="653152"/>
                    </a:cubicBezTo>
                    <a:cubicBezTo>
                      <a:pt x="393288" y="654771"/>
                      <a:pt x="231173" y="643722"/>
                      <a:pt x="100299" y="537804"/>
                    </a:cubicBezTo>
                    <a:cubicBezTo>
                      <a:pt x="100299" y="537804"/>
                      <a:pt x="-58006" y="436744"/>
                      <a:pt x="23147" y="266532"/>
                    </a:cubicBezTo>
                    <a:cubicBezTo>
                      <a:pt x="23147" y="266532"/>
                      <a:pt x="280893" y="24692"/>
                      <a:pt x="443199" y="42980"/>
                    </a:cubicBezTo>
                    <a:cubicBezTo>
                      <a:pt x="443199" y="42980"/>
                      <a:pt x="913544" y="-75701"/>
                      <a:pt x="958025" y="81366"/>
                    </a:cubicBezTo>
                    <a:cubicBezTo>
                      <a:pt x="958025" y="81366"/>
                      <a:pt x="1024415" y="262817"/>
                      <a:pt x="801911" y="252340"/>
                    </a:cubicBezTo>
                    <a:lnTo>
                      <a:pt x="737331" y="292154"/>
                    </a:lnTo>
                    <a:close/>
                  </a:path>
                </a:pathLst>
              </a:custGeom>
              <a:solidFill>
                <a:srgbClr val="0095FF">
                  <a:lumMod val="40000"/>
                  <a:lumOff val="6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95" name="Freeform: Shape 1194">
                <a:extLst>
                  <a:ext uri="{FF2B5EF4-FFF2-40B4-BE49-F238E27FC236}">
                    <a16:creationId xmlns:a16="http://schemas.microsoft.com/office/drawing/2014/main" id="{F14CF5AF-FE58-F0FC-ADBE-FEBDF9C5D557}"/>
                  </a:ext>
                </a:extLst>
              </p:cNvPr>
              <p:cNvSpPr/>
              <p:nvPr/>
            </p:nvSpPr>
            <p:spPr>
              <a:xfrm>
                <a:off x="4052066" y="4061697"/>
                <a:ext cx="29974" cy="34075"/>
              </a:xfrm>
              <a:custGeom>
                <a:avLst/>
                <a:gdLst>
                  <a:gd name="connsiteX0" fmla="*/ 20431 w 130383"/>
                  <a:gd name="connsiteY0" fmla="*/ 132263 h 148223"/>
                  <a:gd name="connsiteX1" fmla="*/ 119968 w 130383"/>
                  <a:gd name="connsiteY1" fmla="*/ 107593 h 148223"/>
                  <a:gd name="connsiteX2" fmla="*/ 95298 w 130383"/>
                  <a:gd name="connsiteY2" fmla="*/ 8057 h 148223"/>
                  <a:gd name="connsiteX3" fmla="*/ 13478 w 130383"/>
                  <a:gd name="connsiteY3" fmla="*/ 43490 h 148223"/>
                  <a:gd name="connsiteX4" fmla="*/ 20431 w 130383"/>
                  <a:gd name="connsiteY4" fmla="*/ 132358 h 148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83" h="148223">
                    <a:moveTo>
                      <a:pt x="20431" y="132263"/>
                    </a:moveTo>
                    <a:cubicBezTo>
                      <a:pt x="42910" y="165410"/>
                      <a:pt x="99298" y="141883"/>
                      <a:pt x="119968" y="107593"/>
                    </a:cubicBezTo>
                    <a:cubicBezTo>
                      <a:pt x="140637" y="73303"/>
                      <a:pt x="129588" y="28726"/>
                      <a:pt x="95298" y="8057"/>
                    </a:cubicBezTo>
                    <a:cubicBezTo>
                      <a:pt x="61008" y="-12612"/>
                      <a:pt x="34147" y="9105"/>
                      <a:pt x="13478" y="43490"/>
                    </a:cubicBezTo>
                    <a:cubicBezTo>
                      <a:pt x="-7191" y="77780"/>
                      <a:pt x="-3476" y="97211"/>
                      <a:pt x="20431" y="132358"/>
                    </a:cubicBezTo>
                    <a:close/>
                  </a:path>
                </a:pathLst>
              </a:custGeom>
              <a:solidFill>
                <a:srgbClr val="0095FF">
                  <a:lumMod val="20000"/>
                  <a:lumOff val="8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96" name="Freeform: Shape 1195">
                <a:extLst>
                  <a:ext uri="{FF2B5EF4-FFF2-40B4-BE49-F238E27FC236}">
                    <a16:creationId xmlns:a16="http://schemas.microsoft.com/office/drawing/2014/main" id="{A025517A-16F1-A908-06C6-18CA33E134AE}"/>
                  </a:ext>
                </a:extLst>
              </p:cNvPr>
              <p:cNvSpPr/>
              <p:nvPr/>
            </p:nvSpPr>
            <p:spPr>
              <a:xfrm>
                <a:off x="4015680" y="3959595"/>
                <a:ext cx="303211" cy="201902"/>
              </a:xfrm>
              <a:custGeom>
                <a:avLst/>
                <a:gdLst>
                  <a:gd name="connsiteX0" fmla="*/ 184898 w 1318949"/>
                  <a:gd name="connsiteY0" fmla="*/ 216450 h 878260"/>
                  <a:gd name="connsiteX1" fmla="*/ 184898 w 1318949"/>
                  <a:gd name="connsiteY1" fmla="*/ 216450 h 878260"/>
                  <a:gd name="connsiteX2" fmla="*/ 441121 w 1318949"/>
                  <a:gd name="connsiteY2" fmla="*/ 82338 h 878260"/>
                  <a:gd name="connsiteX3" fmla="*/ 553516 w 1318949"/>
                  <a:gd name="connsiteY3" fmla="*/ 28522 h 878260"/>
                  <a:gd name="connsiteX4" fmla="*/ 894987 w 1318949"/>
                  <a:gd name="connsiteY4" fmla="*/ 53096 h 878260"/>
                  <a:gd name="connsiteX5" fmla="*/ 1042148 w 1318949"/>
                  <a:gd name="connsiteY5" fmla="*/ 97483 h 878260"/>
                  <a:gd name="connsiteX6" fmla="*/ 1274082 w 1318949"/>
                  <a:gd name="connsiteY6" fmla="*/ 199115 h 878260"/>
                  <a:gd name="connsiteX7" fmla="*/ 1317421 w 1318949"/>
                  <a:gd name="connsiteY7" fmla="*/ 277220 h 878260"/>
                  <a:gd name="connsiteX8" fmla="*/ 875366 w 1318949"/>
                  <a:gd name="connsiteY8" fmla="*/ 491437 h 878260"/>
                  <a:gd name="connsiteX9" fmla="*/ 871460 w 1318949"/>
                  <a:gd name="connsiteY9" fmla="*/ 490199 h 878260"/>
                  <a:gd name="connsiteX10" fmla="*/ 885843 w 1318949"/>
                  <a:gd name="connsiteY10" fmla="*/ 362564 h 878260"/>
                  <a:gd name="connsiteX11" fmla="*/ 908322 w 1318949"/>
                  <a:gd name="connsiteY11" fmla="*/ 361325 h 878260"/>
                  <a:gd name="connsiteX12" fmla="*/ 968615 w 1318949"/>
                  <a:gd name="connsiteY12" fmla="*/ 351610 h 878260"/>
                  <a:gd name="connsiteX13" fmla="*/ 1003668 w 1318949"/>
                  <a:gd name="connsiteY13" fmla="*/ 234643 h 878260"/>
                  <a:gd name="connsiteX14" fmla="*/ 455123 w 1318949"/>
                  <a:gd name="connsiteY14" fmla="*/ 275124 h 878260"/>
                  <a:gd name="connsiteX15" fmla="*/ 294626 w 1318949"/>
                  <a:gd name="connsiteY15" fmla="*/ 398473 h 878260"/>
                  <a:gd name="connsiteX16" fmla="*/ 222617 w 1318949"/>
                  <a:gd name="connsiteY16" fmla="*/ 557636 h 878260"/>
                  <a:gd name="connsiteX17" fmla="*/ 269766 w 1318949"/>
                  <a:gd name="connsiteY17" fmla="*/ 677460 h 878260"/>
                  <a:gd name="connsiteX18" fmla="*/ 299103 w 1318949"/>
                  <a:gd name="connsiteY18" fmla="*/ 845100 h 878260"/>
                  <a:gd name="connsiteX19" fmla="*/ 253288 w 1318949"/>
                  <a:gd name="connsiteY19" fmla="*/ 872532 h 878260"/>
                  <a:gd name="connsiteX20" fmla="*/ 49643 w 1318949"/>
                  <a:gd name="connsiteY20" fmla="*/ 766709 h 878260"/>
                  <a:gd name="connsiteX21" fmla="*/ 184994 w 1318949"/>
                  <a:gd name="connsiteY21" fmla="*/ 216355 h 878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18949" h="878260">
                    <a:moveTo>
                      <a:pt x="184898" y="216450"/>
                    </a:moveTo>
                    <a:lnTo>
                      <a:pt x="184898" y="216450"/>
                    </a:lnTo>
                    <a:cubicBezTo>
                      <a:pt x="267099" y="158729"/>
                      <a:pt x="371493" y="111008"/>
                      <a:pt x="441121" y="82338"/>
                    </a:cubicBezTo>
                    <a:cubicBezTo>
                      <a:pt x="479602" y="66527"/>
                      <a:pt x="516845" y="48143"/>
                      <a:pt x="553516" y="28522"/>
                    </a:cubicBezTo>
                    <a:cubicBezTo>
                      <a:pt x="664768" y="-31009"/>
                      <a:pt x="809929" y="15282"/>
                      <a:pt x="894987" y="53096"/>
                    </a:cubicBezTo>
                    <a:cubicBezTo>
                      <a:pt x="942041" y="74051"/>
                      <a:pt x="991380" y="89101"/>
                      <a:pt x="1042148" y="97483"/>
                    </a:cubicBezTo>
                    <a:cubicBezTo>
                      <a:pt x="1165973" y="117962"/>
                      <a:pt x="1238744" y="167492"/>
                      <a:pt x="1274082" y="199115"/>
                    </a:cubicBezTo>
                    <a:cubicBezTo>
                      <a:pt x="1296942" y="219498"/>
                      <a:pt x="1312659" y="246930"/>
                      <a:pt x="1317421" y="277220"/>
                    </a:cubicBezTo>
                    <a:cubicBezTo>
                      <a:pt x="1346377" y="460957"/>
                      <a:pt x="955376" y="513821"/>
                      <a:pt x="875366" y="491437"/>
                    </a:cubicBezTo>
                    <a:cubicBezTo>
                      <a:pt x="874032" y="491056"/>
                      <a:pt x="872699" y="490675"/>
                      <a:pt x="871460" y="490199"/>
                    </a:cubicBezTo>
                    <a:cubicBezTo>
                      <a:pt x="804690" y="467720"/>
                      <a:pt x="815739" y="370469"/>
                      <a:pt x="885843" y="362564"/>
                    </a:cubicBezTo>
                    <a:cubicBezTo>
                      <a:pt x="894130" y="361611"/>
                      <a:pt x="901845" y="361325"/>
                      <a:pt x="908322" y="361325"/>
                    </a:cubicBezTo>
                    <a:cubicBezTo>
                      <a:pt x="928801" y="361325"/>
                      <a:pt x="948994" y="357420"/>
                      <a:pt x="968615" y="351610"/>
                    </a:cubicBezTo>
                    <a:cubicBezTo>
                      <a:pt x="1068247" y="321892"/>
                      <a:pt x="1034814" y="254550"/>
                      <a:pt x="1003668" y="234643"/>
                    </a:cubicBezTo>
                    <a:cubicBezTo>
                      <a:pt x="831360" y="125296"/>
                      <a:pt x="607999" y="139869"/>
                      <a:pt x="455123" y="275124"/>
                    </a:cubicBezTo>
                    <a:cubicBezTo>
                      <a:pt x="392258" y="330750"/>
                      <a:pt x="339299" y="370565"/>
                      <a:pt x="294626" y="398473"/>
                    </a:cubicBezTo>
                    <a:cubicBezTo>
                      <a:pt x="227951" y="440954"/>
                      <a:pt x="216902" y="504581"/>
                      <a:pt x="222617" y="557636"/>
                    </a:cubicBezTo>
                    <a:cubicBezTo>
                      <a:pt x="227285" y="601070"/>
                      <a:pt x="243858" y="642313"/>
                      <a:pt x="269766" y="677460"/>
                    </a:cubicBezTo>
                    <a:cubicBezTo>
                      <a:pt x="336346" y="767662"/>
                      <a:pt x="321296" y="818811"/>
                      <a:pt x="299103" y="845100"/>
                    </a:cubicBezTo>
                    <a:cubicBezTo>
                      <a:pt x="287292" y="859007"/>
                      <a:pt x="271005" y="868341"/>
                      <a:pt x="253288" y="872532"/>
                    </a:cubicBezTo>
                    <a:cubicBezTo>
                      <a:pt x="101269" y="908060"/>
                      <a:pt x="49643" y="766709"/>
                      <a:pt x="49643" y="766709"/>
                    </a:cubicBezTo>
                    <a:cubicBezTo>
                      <a:pt x="-115711" y="397806"/>
                      <a:pt x="184994" y="216355"/>
                      <a:pt x="184994" y="216355"/>
                    </a:cubicBezTo>
                    <a:close/>
                  </a:path>
                </a:pathLst>
              </a:custGeom>
              <a:solidFill>
                <a:srgbClr val="0095FF">
                  <a:lumMod val="60000"/>
                  <a:lumOff val="4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97" name="Freeform: Shape 1196">
                <a:extLst>
                  <a:ext uri="{FF2B5EF4-FFF2-40B4-BE49-F238E27FC236}">
                    <a16:creationId xmlns:a16="http://schemas.microsoft.com/office/drawing/2014/main" id="{724C7CDA-9615-D7F7-FD6B-0A0DC20EA9A5}"/>
                  </a:ext>
                </a:extLst>
              </p:cNvPr>
              <p:cNvSpPr/>
              <p:nvPr/>
            </p:nvSpPr>
            <p:spPr>
              <a:xfrm>
                <a:off x="3878801" y="4117626"/>
                <a:ext cx="185728" cy="183222"/>
              </a:xfrm>
              <a:custGeom>
                <a:avLst/>
                <a:gdLst>
                  <a:gd name="connsiteX0" fmla="*/ 698685 w 807905"/>
                  <a:gd name="connsiteY0" fmla="*/ 776323 h 797005"/>
                  <a:gd name="connsiteX1" fmla="*/ 505613 w 807905"/>
                  <a:gd name="connsiteY1" fmla="*/ 770132 h 797005"/>
                  <a:gd name="connsiteX2" fmla="*/ 390075 w 807905"/>
                  <a:gd name="connsiteY2" fmla="*/ 731175 h 797005"/>
                  <a:gd name="connsiteX3" fmla="*/ 327972 w 807905"/>
                  <a:gd name="connsiteY3" fmla="*/ 705172 h 797005"/>
                  <a:gd name="connsiteX4" fmla="*/ 280918 w 807905"/>
                  <a:gd name="connsiteY4" fmla="*/ 673930 h 797005"/>
                  <a:gd name="connsiteX5" fmla="*/ 241390 w 807905"/>
                  <a:gd name="connsiteY5" fmla="*/ 647069 h 797005"/>
                  <a:gd name="connsiteX6" fmla="*/ 180334 w 807905"/>
                  <a:gd name="connsiteY6" fmla="*/ 562297 h 797005"/>
                  <a:gd name="connsiteX7" fmla="*/ 147378 w 807905"/>
                  <a:gd name="connsiteY7" fmla="*/ 506004 h 797005"/>
                  <a:gd name="connsiteX8" fmla="*/ 105277 w 807905"/>
                  <a:gd name="connsiteY8" fmla="*/ 468190 h 797005"/>
                  <a:gd name="connsiteX9" fmla="*/ 76893 w 807905"/>
                  <a:gd name="connsiteY9" fmla="*/ 442282 h 797005"/>
                  <a:gd name="connsiteX10" fmla="*/ 33649 w 807905"/>
                  <a:gd name="connsiteY10" fmla="*/ 353032 h 797005"/>
                  <a:gd name="connsiteX11" fmla="*/ 6313 w 807905"/>
                  <a:gd name="connsiteY11" fmla="*/ 257020 h 797005"/>
                  <a:gd name="connsiteX12" fmla="*/ 4408 w 807905"/>
                  <a:gd name="connsiteY12" fmla="*/ 250353 h 797005"/>
                  <a:gd name="connsiteX13" fmla="*/ 7551 w 807905"/>
                  <a:gd name="connsiteY13" fmla="*/ 171200 h 797005"/>
                  <a:gd name="connsiteX14" fmla="*/ 28887 w 807905"/>
                  <a:gd name="connsiteY14" fmla="*/ 140530 h 797005"/>
                  <a:gd name="connsiteX15" fmla="*/ 74607 w 807905"/>
                  <a:gd name="connsiteY15" fmla="*/ 122623 h 797005"/>
                  <a:gd name="connsiteX16" fmla="*/ 109945 w 807905"/>
                  <a:gd name="connsiteY16" fmla="*/ 117670 h 797005"/>
                  <a:gd name="connsiteX17" fmla="*/ 246343 w 807905"/>
                  <a:gd name="connsiteY17" fmla="*/ 52709 h 797005"/>
                  <a:gd name="connsiteX18" fmla="*/ 292444 w 807905"/>
                  <a:gd name="connsiteY18" fmla="*/ 26992 h 797005"/>
                  <a:gd name="connsiteX19" fmla="*/ 555143 w 807905"/>
                  <a:gd name="connsiteY19" fmla="*/ 14609 h 797005"/>
                  <a:gd name="connsiteX20" fmla="*/ 747262 w 807905"/>
                  <a:gd name="connsiteY20" fmla="*/ 137005 h 797005"/>
                  <a:gd name="connsiteX21" fmla="*/ 701828 w 807905"/>
                  <a:gd name="connsiteY21" fmla="*/ 349032 h 797005"/>
                  <a:gd name="connsiteX22" fmla="*/ 770027 w 807905"/>
                  <a:gd name="connsiteY22" fmla="*/ 412849 h 797005"/>
                  <a:gd name="connsiteX23" fmla="*/ 778600 w 807905"/>
                  <a:gd name="connsiteY23" fmla="*/ 442948 h 797005"/>
                  <a:gd name="connsiteX24" fmla="*/ 806889 w 807905"/>
                  <a:gd name="connsiteY24" fmla="*/ 597063 h 797005"/>
                  <a:gd name="connsiteX25" fmla="*/ 698685 w 807905"/>
                  <a:gd name="connsiteY25" fmla="*/ 776323 h 797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7905" h="797005">
                    <a:moveTo>
                      <a:pt x="698685" y="776323"/>
                    </a:moveTo>
                    <a:cubicBezTo>
                      <a:pt x="605816" y="812518"/>
                      <a:pt x="543808" y="795183"/>
                      <a:pt x="505613" y="770132"/>
                    </a:cubicBezTo>
                    <a:cubicBezTo>
                      <a:pt x="471037" y="747463"/>
                      <a:pt x="431223" y="734604"/>
                      <a:pt x="390075" y="731175"/>
                    </a:cubicBezTo>
                    <a:cubicBezTo>
                      <a:pt x="363119" y="728889"/>
                      <a:pt x="342069" y="716602"/>
                      <a:pt x="327972" y="705172"/>
                    </a:cubicBezTo>
                    <a:cubicBezTo>
                      <a:pt x="313303" y="693265"/>
                      <a:pt x="297682" y="682693"/>
                      <a:pt x="280918" y="673930"/>
                    </a:cubicBezTo>
                    <a:cubicBezTo>
                      <a:pt x="267107" y="666786"/>
                      <a:pt x="253677" y="657166"/>
                      <a:pt x="241390" y="647069"/>
                    </a:cubicBezTo>
                    <a:cubicBezTo>
                      <a:pt x="214053" y="624685"/>
                      <a:pt x="193574" y="595158"/>
                      <a:pt x="180334" y="562297"/>
                    </a:cubicBezTo>
                    <a:cubicBezTo>
                      <a:pt x="171952" y="541342"/>
                      <a:pt x="158998" y="521530"/>
                      <a:pt x="147378" y="506004"/>
                    </a:cubicBezTo>
                    <a:cubicBezTo>
                      <a:pt x="135948" y="490764"/>
                      <a:pt x="121470" y="478191"/>
                      <a:pt x="105277" y="468190"/>
                    </a:cubicBezTo>
                    <a:cubicBezTo>
                      <a:pt x="95943" y="462380"/>
                      <a:pt x="86037" y="452759"/>
                      <a:pt x="76893" y="442282"/>
                    </a:cubicBezTo>
                    <a:cubicBezTo>
                      <a:pt x="54795" y="416945"/>
                      <a:pt x="40222" y="385989"/>
                      <a:pt x="33649" y="353032"/>
                    </a:cubicBezTo>
                    <a:cubicBezTo>
                      <a:pt x="25934" y="314837"/>
                      <a:pt x="10504" y="269308"/>
                      <a:pt x="6313" y="257020"/>
                    </a:cubicBezTo>
                    <a:cubicBezTo>
                      <a:pt x="5551" y="254830"/>
                      <a:pt x="4884" y="252544"/>
                      <a:pt x="4408" y="250353"/>
                    </a:cubicBezTo>
                    <a:cubicBezTo>
                      <a:pt x="-3212" y="215587"/>
                      <a:pt x="-164" y="189964"/>
                      <a:pt x="7551" y="171200"/>
                    </a:cubicBezTo>
                    <a:cubicBezTo>
                      <a:pt x="12980" y="157770"/>
                      <a:pt x="20886" y="147769"/>
                      <a:pt x="28887" y="140530"/>
                    </a:cubicBezTo>
                    <a:cubicBezTo>
                      <a:pt x="41365" y="129195"/>
                      <a:pt x="57748" y="123099"/>
                      <a:pt x="74607" y="122623"/>
                    </a:cubicBezTo>
                    <a:cubicBezTo>
                      <a:pt x="86132" y="122337"/>
                      <a:pt x="97943" y="120527"/>
                      <a:pt x="109945" y="117670"/>
                    </a:cubicBezTo>
                    <a:cubicBezTo>
                      <a:pt x="166809" y="104239"/>
                      <a:pt x="224911" y="67282"/>
                      <a:pt x="246343" y="52709"/>
                    </a:cubicBezTo>
                    <a:cubicBezTo>
                      <a:pt x="260916" y="42803"/>
                      <a:pt x="276251" y="34040"/>
                      <a:pt x="292444" y="26992"/>
                    </a:cubicBezTo>
                    <a:cubicBezTo>
                      <a:pt x="381788" y="-11775"/>
                      <a:pt x="482467" y="-2060"/>
                      <a:pt x="555143" y="14609"/>
                    </a:cubicBezTo>
                    <a:cubicBezTo>
                      <a:pt x="631438" y="32135"/>
                      <a:pt x="699828" y="74807"/>
                      <a:pt x="747262" y="137005"/>
                    </a:cubicBezTo>
                    <a:cubicBezTo>
                      <a:pt x="862229" y="287691"/>
                      <a:pt x="701828" y="349032"/>
                      <a:pt x="701828" y="349032"/>
                    </a:cubicBezTo>
                    <a:cubicBezTo>
                      <a:pt x="753739" y="351318"/>
                      <a:pt x="766884" y="389323"/>
                      <a:pt x="770027" y="412849"/>
                    </a:cubicBezTo>
                    <a:cubicBezTo>
                      <a:pt x="771456" y="423232"/>
                      <a:pt x="774313" y="433328"/>
                      <a:pt x="778600" y="442948"/>
                    </a:cubicBezTo>
                    <a:cubicBezTo>
                      <a:pt x="790887" y="470761"/>
                      <a:pt x="800412" y="537246"/>
                      <a:pt x="806889" y="597063"/>
                    </a:cubicBezTo>
                    <a:cubicBezTo>
                      <a:pt x="815271" y="674311"/>
                      <a:pt x="771170" y="748130"/>
                      <a:pt x="698685" y="776323"/>
                    </a:cubicBezTo>
                    <a:close/>
                  </a:path>
                </a:pathLst>
              </a:custGeom>
              <a:solidFill>
                <a:srgbClr val="0095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98" name="Freeform: Shape 1197">
                <a:extLst>
                  <a:ext uri="{FF2B5EF4-FFF2-40B4-BE49-F238E27FC236}">
                    <a16:creationId xmlns:a16="http://schemas.microsoft.com/office/drawing/2014/main" id="{E20A34CA-36D2-7D43-79A6-E1854AA87DA6}"/>
                  </a:ext>
                </a:extLst>
              </p:cNvPr>
              <p:cNvSpPr/>
              <p:nvPr/>
            </p:nvSpPr>
            <p:spPr>
              <a:xfrm>
                <a:off x="3915742" y="4123777"/>
                <a:ext cx="136081" cy="158440"/>
              </a:xfrm>
              <a:custGeom>
                <a:avLst/>
                <a:gdLst>
                  <a:gd name="connsiteX0" fmla="*/ 532566 w 591945"/>
                  <a:gd name="connsiteY0" fmla="*/ 313133 h 689205"/>
                  <a:gd name="connsiteX1" fmla="*/ 569523 w 591945"/>
                  <a:gd name="connsiteY1" fmla="*/ 140064 h 689205"/>
                  <a:gd name="connsiteX2" fmla="*/ 493132 w 591945"/>
                  <a:gd name="connsiteY2" fmla="*/ 56910 h 689205"/>
                  <a:gd name="connsiteX3" fmla="*/ 403121 w 591945"/>
                  <a:gd name="connsiteY3" fmla="*/ 35479 h 689205"/>
                  <a:gd name="connsiteX4" fmla="*/ 340923 w 591945"/>
                  <a:gd name="connsiteY4" fmla="*/ 18525 h 689205"/>
                  <a:gd name="connsiteX5" fmla="*/ 240434 w 591945"/>
                  <a:gd name="connsiteY5" fmla="*/ 2237 h 689205"/>
                  <a:gd name="connsiteX6" fmla="*/ 20597 w 591945"/>
                  <a:gd name="connsiteY6" fmla="*/ 213406 h 689205"/>
                  <a:gd name="connsiteX7" fmla="*/ 3071 w 591945"/>
                  <a:gd name="connsiteY7" fmla="*/ 347899 h 689205"/>
                  <a:gd name="connsiteX8" fmla="*/ 3547 w 591945"/>
                  <a:gd name="connsiteY8" fmla="*/ 350566 h 689205"/>
                  <a:gd name="connsiteX9" fmla="*/ 4214 w 591945"/>
                  <a:gd name="connsiteY9" fmla="*/ 369235 h 689205"/>
                  <a:gd name="connsiteX10" fmla="*/ 16596 w 591945"/>
                  <a:gd name="connsiteY10" fmla="*/ 417908 h 689205"/>
                  <a:gd name="connsiteX11" fmla="*/ 27836 w 591945"/>
                  <a:gd name="connsiteY11" fmla="*/ 441720 h 689205"/>
                  <a:gd name="connsiteX12" fmla="*/ 63078 w 591945"/>
                  <a:gd name="connsiteY12" fmla="*/ 500775 h 689205"/>
                  <a:gd name="connsiteX13" fmla="*/ 94130 w 591945"/>
                  <a:gd name="connsiteY13" fmla="*/ 530208 h 689205"/>
                  <a:gd name="connsiteX14" fmla="*/ 141088 w 591945"/>
                  <a:gd name="connsiteY14" fmla="*/ 571641 h 689205"/>
                  <a:gd name="connsiteX15" fmla="*/ 172044 w 591945"/>
                  <a:gd name="connsiteY15" fmla="*/ 589072 h 689205"/>
                  <a:gd name="connsiteX16" fmla="*/ 200238 w 591945"/>
                  <a:gd name="connsiteY16" fmla="*/ 604503 h 689205"/>
                  <a:gd name="connsiteX17" fmla="*/ 236338 w 591945"/>
                  <a:gd name="connsiteY17" fmla="*/ 621838 h 689205"/>
                  <a:gd name="connsiteX18" fmla="*/ 276724 w 591945"/>
                  <a:gd name="connsiteY18" fmla="*/ 637840 h 689205"/>
                  <a:gd name="connsiteX19" fmla="*/ 310157 w 591945"/>
                  <a:gd name="connsiteY19" fmla="*/ 641841 h 689205"/>
                  <a:gd name="connsiteX20" fmla="*/ 337113 w 591945"/>
                  <a:gd name="connsiteY20" fmla="*/ 647841 h 689205"/>
                  <a:gd name="connsiteX21" fmla="*/ 366259 w 591945"/>
                  <a:gd name="connsiteY21" fmla="*/ 655366 h 689205"/>
                  <a:gd name="connsiteX22" fmla="*/ 388452 w 591945"/>
                  <a:gd name="connsiteY22" fmla="*/ 661462 h 689205"/>
                  <a:gd name="connsiteX23" fmla="*/ 429220 w 591945"/>
                  <a:gd name="connsiteY23" fmla="*/ 676702 h 689205"/>
                  <a:gd name="connsiteX24" fmla="*/ 459223 w 591945"/>
                  <a:gd name="connsiteY24" fmla="*/ 683751 h 689205"/>
                  <a:gd name="connsiteX25" fmla="*/ 484845 w 591945"/>
                  <a:gd name="connsiteY25" fmla="*/ 685751 h 689205"/>
                  <a:gd name="connsiteX26" fmla="*/ 561807 w 591945"/>
                  <a:gd name="connsiteY26" fmla="*/ 644127 h 689205"/>
                  <a:gd name="connsiteX27" fmla="*/ 570475 w 591945"/>
                  <a:gd name="connsiteY27" fmla="*/ 625553 h 689205"/>
                  <a:gd name="connsiteX28" fmla="*/ 573999 w 591945"/>
                  <a:gd name="connsiteY28" fmla="*/ 608503 h 689205"/>
                  <a:gd name="connsiteX29" fmla="*/ 580000 w 591945"/>
                  <a:gd name="connsiteY29" fmla="*/ 577356 h 689205"/>
                  <a:gd name="connsiteX30" fmla="*/ 585239 w 591945"/>
                  <a:gd name="connsiteY30" fmla="*/ 549067 h 689205"/>
                  <a:gd name="connsiteX31" fmla="*/ 589049 w 591945"/>
                  <a:gd name="connsiteY31" fmla="*/ 521064 h 689205"/>
                  <a:gd name="connsiteX32" fmla="*/ 573428 w 591945"/>
                  <a:gd name="connsiteY32" fmla="*/ 461342 h 689205"/>
                  <a:gd name="connsiteX33" fmla="*/ 560093 w 591945"/>
                  <a:gd name="connsiteY33" fmla="*/ 439625 h 689205"/>
                  <a:gd name="connsiteX34" fmla="*/ 516659 w 591945"/>
                  <a:gd name="connsiteY34" fmla="*/ 397810 h 689205"/>
                  <a:gd name="connsiteX35" fmla="*/ 511706 w 591945"/>
                  <a:gd name="connsiteY35" fmla="*/ 333802 h 689205"/>
                  <a:gd name="connsiteX36" fmla="*/ 532566 w 591945"/>
                  <a:gd name="connsiteY36" fmla="*/ 313323 h 68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91945" h="689205">
                    <a:moveTo>
                      <a:pt x="532566" y="313133"/>
                    </a:moveTo>
                    <a:cubicBezTo>
                      <a:pt x="556664" y="283796"/>
                      <a:pt x="599431" y="217026"/>
                      <a:pt x="569523" y="140064"/>
                    </a:cubicBezTo>
                    <a:cubicBezTo>
                      <a:pt x="555426" y="103773"/>
                      <a:pt x="527898" y="74246"/>
                      <a:pt x="493132" y="56910"/>
                    </a:cubicBezTo>
                    <a:cubicBezTo>
                      <a:pt x="470748" y="45766"/>
                      <a:pt x="440554" y="35955"/>
                      <a:pt x="403121" y="35479"/>
                    </a:cubicBezTo>
                    <a:cubicBezTo>
                      <a:pt x="403121" y="35479"/>
                      <a:pt x="374832" y="35955"/>
                      <a:pt x="340923" y="18525"/>
                    </a:cubicBezTo>
                    <a:cubicBezTo>
                      <a:pt x="309966" y="2523"/>
                      <a:pt x="274724" y="-3764"/>
                      <a:pt x="240434" y="2237"/>
                    </a:cubicBezTo>
                    <a:cubicBezTo>
                      <a:pt x="177474" y="13191"/>
                      <a:pt x="88796" y="58815"/>
                      <a:pt x="20597" y="213406"/>
                    </a:cubicBezTo>
                    <a:cubicBezTo>
                      <a:pt x="2023" y="255602"/>
                      <a:pt x="-4454" y="302370"/>
                      <a:pt x="3071" y="347899"/>
                    </a:cubicBezTo>
                    <a:cubicBezTo>
                      <a:pt x="3261" y="348756"/>
                      <a:pt x="3357" y="349709"/>
                      <a:pt x="3547" y="350566"/>
                    </a:cubicBezTo>
                    <a:cubicBezTo>
                      <a:pt x="4595" y="356757"/>
                      <a:pt x="4785" y="363044"/>
                      <a:pt x="4214" y="369235"/>
                    </a:cubicBezTo>
                    <a:cubicBezTo>
                      <a:pt x="3261" y="379713"/>
                      <a:pt x="3928" y="398667"/>
                      <a:pt x="16596" y="417908"/>
                    </a:cubicBezTo>
                    <a:cubicBezTo>
                      <a:pt x="21454" y="425242"/>
                      <a:pt x="25359" y="433243"/>
                      <a:pt x="27836" y="441720"/>
                    </a:cubicBezTo>
                    <a:cubicBezTo>
                      <a:pt x="33265" y="459532"/>
                      <a:pt x="44600" y="489250"/>
                      <a:pt x="63078" y="500775"/>
                    </a:cubicBezTo>
                    <a:cubicBezTo>
                      <a:pt x="75270" y="508395"/>
                      <a:pt x="85748" y="518492"/>
                      <a:pt x="94130" y="530208"/>
                    </a:cubicBezTo>
                    <a:cubicBezTo>
                      <a:pt x="105560" y="546305"/>
                      <a:pt x="122324" y="565450"/>
                      <a:pt x="141088" y="571641"/>
                    </a:cubicBezTo>
                    <a:cubicBezTo>
                      <a:pt x="152423" y="575356"/>
                      <a:pt x="163091" y="581166"/>
                      <a:pt x="172044" y="589072"/>
                    </a:cubicBezTo>
                    <a:cubicBezTo>
                      <a:pt x="179379" y="595644"/>
                      <a:pt x="189189" y="602217"/>
                      <a:pt x="200238" y="604503"/>
                    </a:cubicBezTo>
                    <a:cubicBezTo>
                      <a:pt x="213478" y="607265"/>
                      <a:pt x="225765" y="613361"/>
                      <a:pt x="236338" y="621838"/>
                    </a:cubicBezTo>
                    <a:cubicBezTo>
                      <a:pt x="247387" y="630601"/>
                      <a:pt x="262151" y="639174"/>
                      <a:pt x="276724" y="637840"/>
                    </a:cubicBezTo>
                    <a:cubicBezTo>
                      <a:pt x="288059" y="636792"/>
                      <a:pt x="299394" y="638221"/>
                      <a:pt x="310157" y="641841"/>
                    </a:cubicBezTo>
                    <a:cubicBezTo>
                      <a:pt x="318634" y="644698"/>
                      <a:pt x="328445" y="647270"/>
                      <a:pt x="337113" y="647841"/>
                    </a:cubicBezTo>
                    <a:cubicBezTo>
                      <a:pt x="347209" y="648413"/>
                      <a:pt x="357020" y="651080"/>
                      <a:pt x="366259" y="655366"/>
                    </a:cubicBezTo>
                    <a:cubicBezTo>
                      <a:pt x="371974" y="658033"/>
                      <a:pt x="379404" y="660510"/>
                      <a:pt x="388452" y="661462"/>
                    </a:cubicBezTo>
                    <a:cubicBezTo>
                      <a:pt x="403121" y="663081"/>
                      <a:pt x="417408" y="667939"/>
                      <a:pt x="429220" y="676702"/>
                    </a:cubicBezTo>
                    <a:cubicBezTo>
                      <a:pt x="435887" y="681655"/>
                      <a:pt x="445602" y="685465"/>
                      <a:pt x="459223" y="683751"/>
                    </a:cubicBezTo>
                    <a:cubicBezTo>
                      <a:pt x="467891" y="682703"/>
                      <a:pt x="476559" y="683275"/>
                      <a:pt x="484845" y="685751"/>
                    </a:cubicBezTo>
                    <a:cubicBezTo>
                      <a:pt x="504943" y="691847"/>
                      <a:pt x="543710" y="695752"/>
                      <a:pt x="561807" y="644127"/>
                    </a:cubicBezTo>
                    <a:cubicBezTo>
                      <a:pt x="564093" y="637650"/>
                      <a:pt x="566951" y="631458"/>
                      <a:pt x="570475" y="625553"/>
                    </a:cubicBezTo>
                    <a:cubicBezTo>
                      <a:pt x="573237" y="620981"/>
                      <a:pt x="575619" y="614599"/>
                      <a:pt x="573999" y="608503"/>
                    </a:cubicBezTo>
                    <a:cubicBezTo>
                      <a:pt x="571047" y="597835"/>
                      <a:pt x="573809" y="586500"/>
                      <a:pt x="580000" y="577356"/>
                    </a:cubicBezTo>
                    <a:cubicBezTo>
                      <a:pt x="584668" y="570498"/>
                      <a:pt x="587525" y="561259"/>
                      <a:pt x="585239" y="549067"/>
                    </a:cubicBezTo>
                    <a:cubicBezTo>
                      <a:pt x="583524" y="539637"/>
                      <a:pt x="585239" y="529922"/>
                      <a:pt x="589049" y="521064"/>
                    </a:cubicBezTo>
                    <a:cubicBezTo>
                      <a:pt x="593907" y="510110"/>
                      <a:pt x="594954" y="490869"/>
                      <a:pt x="573428" y="461342"/>
                    </a:cubicBezTo>
                    <a:cubicBezTo>
                      <a:pt x="568380" y="454484"/>
                      <a:pt x="563903" y="447245"/>
                      <a:pt x="560093" y="439625"/>
                    </a:cubicBezTo>
                    <a:cubicBezTo>
                      <a:pt x="554378" y="428195"/>
                      <a:pt x="541043" y="411050"/>
                      <a:pt x="516659" y="397810"/>
                    </a:cubicBezTo>
                    <a:cubicBezTo>
                      <a:pt x="471320" y="373236"/>
                      <a:pt x="498085" y="344851"/>
                      <a:pt x="511706" y="333802"/>
                    </a:cubicBezTo>
                    <a:cubicBezTo>
                      <a:pt x="519326" y="327611"/>
                      <a:pt x="526374" y="320848"/>
                      <a:pt x="532566" y="313323"/>
                    </a:cubicBezTo>
                    <a:close/>
                  </a:path>
                </a:pathLst>
              </a:custGeom>
              <a:solidFill>
                <a:srgbClr val="0095FF">
                  <a:lumMod val="40000"/>
                  <a:lumOff val="6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199" name="Freeform: Shape 1198">
                <a:extLst>
                  <a:ext uri="{FF2B5EF4-FFF2-40B4-BE49-F238E27FC236}">
                    <a16:creationId xmlns:a16="http://schemas.microsoft.com/office/drawing/2014/main" id="{E9917AF9-8EAA-8BD7-0233-57116F1DFB6D}"/>
                  </a:ext>
                </a:extLst>
              </p:cNvPr>
              <p:cNvSpPr/>
              <p:nvPr/>
            </p:nvSpPr>
            <p:spPr>
              <a:xfrm>
                <a:off x="3922207" y="4133685"/>
                <a:ext cx="119294" cy="137028"/>
              </a:xfrm>
              <a:custGeom>
                <a:avLst/>
                <a:gdLst>
                  <a:gd name="connsiteX0" fmla="*/ 477869 w 518921"/>
                  <a:gd name="connsiteY0" fmla="*/ 249079 h 596065"/>
                  <a:gd name="connsiteX1" fmla="*/ 405574 w 518921"/>
                  <a:gd name="connsiteY1" fmla="*/ 256699 h 596065"/>
                  <a:gd name="connsiteX2" fmla="*/ 406622 w 518921"/>
                  <a:gd name="connsiteY2" fmla="*/ 228029 h 596065"/>
                  <a:gd name="connsiteX3" fmla="*/ 454438 w 518921"/>
                  <a:gd name="connsiteY3" fmla="*/ 69437 h 596065"/>
                  <a:gd name="connsiteX4" fmla="*/ 435864 w 518921"/>
                  <a:gd name="connsiteY4" fmla="*/ 154591 h 596065"/>
                  <a:gd name="connsiteX5" fmla="*/ 430054 w 518921"/>
                  <a:gd name="connsiteY5" fmla="*/ 165354 h 596065"/>
                  <a:gd name="connsiteX6" fmla="*/ 375952 w 518921"/>
                  <a:gd name="connsiteY6" fmla="*/ 229362 h 596065"/>
                  <a:gd name="connsiteX7" fmla="*/ 342043 w 518921"/>
                  <a:gd name="connsiteY7" fmla="*/ 198311 h 596065"/>
                  <a:gd name="connsiteX8" fmla="*/ 390430 w 518921"/>
                  <a:gd name="connsiteY8" fmla="*/ 130302 h 596065"/>
                  <a:gd name="connsiteX9" fmla="*/ 306896 w 518921"/>
                  <a:gd name="connsiteY9" fmla="*/ 171831 h 596065"/>
                  <a:gd name="connsiteX10" fmla="*/ 310991 w 518921"/>
                  <a:gd name="connsiteY10" fmla="*/ 151162 h 596065"/>
                  <a:gd name="connsiteX11" fmla="*/ 392335 w 518921"/>
                  <a:gd name="connsiteY11" fmla="*/ 53721 h 596065"/>
                  <a:gd name="connsiteX12" fmla="*/ 306800 w 518921"/>
                  <a:gd name="connsiteY12" fmla="*/ 144399 h 596065"/>
                  <a:gd name="connsiteX13" fmla="*/ 284798 w 518921"/>
                  <a:gd name="connsiteY13" fmla="*/ 142780 h 596065"/>
                  <a:gd name="connsiteX14" fmla="*/ 278702 w 518921"/>
                  <a:gd name="connsiteY14" fmla="*/ 105061 h 596065"/>
                  <a:gd name="connsiteX15" fmla="*/ 292513 w 518921"/>
                  <a:gd name="connsiteY15" fmla="*/ 22669 h 596065"/>
                  <a:gd name="connsiteX16" fmla="*/ 268034 w 518921"/>
                  <a:gd name="connsiteY16" fmla="*/ 128968 h 596065"/>
                  <a:gd name="connsiteX17" fmla="*/ 240125 w 518921"/>
                  <a:gd name="connsiteY17" fmla="*/ 77438 h 596065"/>
                  <a:gd name="connsiteX18" fmla="*/ 238030 w 518921"/>
                  <a:gd name="connsiteY18" fmla="*/ 49721 h 596065"/>
                  <a:gd name="connsiteX19" fmla="*/ 238030 w 518921"/>
                  <a:gd name="connsiteY19" fmla="*/ 0 h 596065"/>
                  <a:gd name="connsiteX20" fmla="*/ 227171 w 518921"/>
                  <a:gd name="connsiteY20" fmla="*/ 90678 h 596065"/>
                  <a:gd name="connsiteX21" fmla="*/ 183642 w 518921"/>
                  <a:gd name="connsiteY21" fmla="*/ 0 h 596065"/>
                  <a:gd name="connsiteX22" fmla="*/ 194024 w 518921"/>
                  <a:gd name="connsiteY22" fmla="*/ 55436 h 596065"/>
                  <a:gd name="connsiteX23" fmla="*/ 114300 w 518921"/>
                  <a:gd name="connsiteY23" fmla="*/ 72200 h 596065"/>
                  <a:gd name="connsiteX24" fmla="*/ 209550 w 518921"/>
                  <a:gd name="connsiteY24" fmla="*/ 86392 h 596065"/>
                  <a:gd name="connsiteX25" fmla="*/ 228600 w 518921"/>
                  <a:gd name="connsiteY25" fmla="*/ 102013 h 596065"/>
                  <a:gd name="connsiteX26" fmla="*/ 146971 w 518921"/>
                  <a:gd name="connsiteY26" fmla="*/ 144494 h 596065"/>
                  <a:gd name="connsiteX27" fmla="*/ 260128 w 518921"/>
                  <a:gd name="connsiteY27" fmla="*/ 133350 h 596065"/>
                  <a:gd name="connsiteX28" fmla="*/ 284417 w 518921"/>
                  <a:gd name="connsiteY28" fmla="*/ 167926 h 596065"/>
                  <a:gd name="connsiteX29" fmla="*/ 242221 w 518921"/>
                  <a:gd name="connsiteY29" fmla="*/ 145256 h 596065"/>
                  <a:gd name="connsiteX30" fmla="*/ 256508 w 518921"/>
                  <a:gd name="connsiteY30" fmla="*/ 164401 h 596065"/>
                  <a:gd name="connsiteX31" fmla="*/ 196596 w 518921"/>
                  <a:gd name="connsiteY31" fmla="*/ 153067 h 596065"/>
                  <a:gd name="connsiteX32" fmla="*/ 256032 w 518921"/>
                  <a:gd name="connsiteY32" fmla="*/ 174879 h 596065"/>
                  <a:gd name="connsiteX33" fmla="*/ 296037 w 518921"/>
                  <a:gd name="connsiteY33" fmla="*/ 192214 h 596065"/>
                  <a:gd name="connsiteX34" fmla="*/ 309182 w 518921"/>
                  <a:gd name="connsiteY34" fmla="*/ 209550 h 596065"/>
                  <a:gd name="connsiteX35" fmla="*/ 286131 w 518921"/>
                  <a:gd name="connsiteY35" fmla="*/ 276130 h 596065"/>
                  <a:gd name="connsiteX36" fmla="*/ 231172 w 518921"/>
                  <a:gd name="connsiteY36" fmla="*/ 289179 h 596065"/>
                  <a:gd name="connsiteX37" fmla="*/ 243459 w 518921"/>
                  <a:gd name="connsiteY37" fmla="*/ 262223 h 596065"/>
                  <a:gd name="connsiteX38" fmla="*/ 227171 w 518921"/>
                  <a:gd name="connsiteY38" fmla="*/ 271463 h 596065"/>
                  <a:gd name="connsiteX39" fmla="*/ 226505 w 518921"/>
                  <a:gd name="connsiteY39" fmla="*/ 222599 h 596065"/>
                  <a:gd name="connsiteX40" fmla="*/ 217837 w 518921"/>
                  <a:gd name="connsiteY40" fmla="*/ 289179 h 596065"/>
                  <a:gd name="connsiteX41" fmla="*/ 190500 w 518921"/>
                  <a:gd name="connsiteY41" fmla="*/ 224028 h 596065"/>
                  <a:gd name="connsiteX42" fmla="*/ 178213 w 518921"/>
                  <a:gd name="connsiteY42" fmla="*/ 290036 h 596065"/>
                  <a:gd name="connsiteX43" fmla="*/ 127159 w 518921"/>
                  <a:gd name="connsiteY43" fmla="*/ 251650 h 596065"/>
                  <a:gd name="connsiteX44" fmla="*/ 155067 w 518921"/>
                  <a:gd name="connsiteY44" fmla="*/ 213360 h 596065"/>
                  <a:gd name="connsiteX45" fmla="*/ 135350 w 518921"/>
                  <a:gd name="connsiteY45" fmla="*/ 224695 h 596065"/>
                  <a:gd name="connsiteX46" fmla="*/ 137351 w 518921"/>
                  <a:gd name="connsiteY46" fmla="*/ 170117 h 596065"/>
                  <a:gd name="connsiteX47" fmla="*/ 117634 w 518921"/>
                  <a:gd name="connsiteY47" fmla="*/ 252317 h 596065"/>
                  <a:gd name="connsiteX48" fmla="*/ 104013 w 518921"/>
                  <a:gd name="connsiteY48" fmla="*/ 182880 h 596065"/>
                  <a:gd name="connsiteX49" fmla="*/ 82963 w 518921"/>
                  <a:gd name="connsiteY49" fmla="*/ 204883 h 596065"/>
                  <a:gd name="connsiteX50" fmla="*/ 34004 w 518921"/>
                  <a:gd name="connsiteY50" fmla="*/ 156020 h 596065"/>
                  <a:gd name="connsiteX51" fmla="*/ 73438 w 518921"/>
                  <a:gd name="connsiteY51" fmla="*/ 216979 h 596065"/>
                  <a:gd name="connsiteX52" fmla="*/ 16288 w 518921"/>
                  <a:gd name="connsiteY52" fmla="*/ 230410 h 596065"/>
                  <a:gd name="connsiteX53" fmla="*/ 98489 w 518921"/>
                  <a:gd name="connsiteY53" fmla="*/ 249555 h 596065"/>
                  <a:gd name="connsiteX54" fmla="*/ 110490 w 518921"/>
                  <a:gd name="connsiteY54" fmla="*/ 267938 h 596065"/>
                  <a:gd name="connsiteX55" fmla="*/ 115157 w 518921"/>
                  <a:gd name="connsiteY55" fmla="*/ 291751 h 596065"/>
                  <a:gd name="connsiteX56" fmla="*/ 105823 w 518921"/>
                  <a:gd name="connsiteY56" fmla="*/ 290608 h 596065"/>
                  <a:gd name="connsiteX57" fmla="*/ 16288 w 518921"/>
                  <a:gd name="connsiteY57" fmla="*/ 272129 h 596065"/>
                  <a:gd name="connsiteX58" fmla="*/ 44196 w 518921"/>
                  <a:gd name="connsiteY58" fmla="*/ 314611 h 596065"/>
                  <a:gd name="connsiteX59" fmla="*/ 0 w 518921"/>
                  <a:gd name="connsiteY59" fmla="*/ 298513 h 596065"/>
                  <a:gd name="connsiteX60" fmla="*/ 10859 w 518921"/>
                  <a:gd name="connsiteY60" fmla="*/ 325469 h 596065"/>
                  <a:gd name="connsiteX61" fmla="*/ 57817 w 518921"/>
                  <a:gd name="connsiteY61" fmla="*/ 325469 h 596065"/>
                  <a:gd name="connsiteX62" fmla="*/ 21050 w 518921"/>
                  <a:gd name="connsiteY62" fmla="*/ 388239 h 596065"/>
                  <a:gd name="connsiteX63" fmla="*/ 63246 w 518921"/>
                  <a:gd name="connsiteY63" fmla="*/ 329470 h 596065"/>
                  <a:gd name="connsiteX64" fmla="*/ 43529 w 518921"/>
                  <a:gd name="connsiteY64" fmla="*/ 388239 h 596065"/>
                  <a:gd name="connsiteX65" fmla="*/ 71438 w 518921"/>
                  <a:gd name="connsiteY65" fmla="*/ 330899 h 596065"/>
                  <a:gd name="connsiteX66" fmla="*/ 68675 w 518921"/>
                  <a:gd name="connsiteY66" fmla="*/ 366332 h 596065"/>
                  <a:gd name="connsiteX67" fmla="*/ 80201 w 518921"/>
                  <a:gd name="connsiteY67" fmla="*/ 325564 h 596065"/>
                  <a:gd name="connsiteX68" fmla="*/ 95155 w 518921"/>
                  <a:gd name="connsiteY68" fmla="*/ 359283 h 596065"/>
                  <a:gd name="connsiteX69" fmla="*/ 152972 w 518921"/>
                  <a:gd name="connsiteY69" fmla="*/ 303276 h 596065"/>
                  <a:gd name="connsiteX70" fmla="*/ 180880 w 518921"/>
                  <a:gd name="connsiteY70" fmla="*/ 305371 h 596065"/>
                  <a:gd name="connsiteX71" fmla="*/ 131159 w 518921"/>
                  <a:gd name="connsiteY71" fmla="*/ 337947 h 596065"/>
                  <a:gd name="connsiteX72" fmla="*/ 218027 w 518921"/>
                  <a:gd name="connsiteY72" fmla="*/ 311563 h 596065"/>
                  <a:gd name="connsiteX73" fmla="*/ 227076 w 518921"/>
                  <a:gd name="connsiteY73" fmla="*/ 313658 h 596065"/>
                  <a:gd name="connsiteX74" fmla="*/ 157734 w 518921"/>
                  <a:gd name="connsiteY74" fmla="*/ 332994 h 596065"/>
                  <a:gd name="connsiteX75" fmla="*/ 199263 w 518921"/>
                  <a:gd name="connsiteY75" fmla="*/ 347853 h 596065"/>
                  <a:gd name="connsiteX76" fmla="*/ 140780 w 518921"/>
                  <a:gd name="connsiteY76" fmla="*/ 361283 h 596065"/>
                  <a:gd name="connsiteX77" fmla="*/ 176117 w 518921"/>
                  <a:gd name="connsiteY77" fmla="*/ 367665 h 596065"/>
                  <a:gd name="connsiteX78" fmla="*/ 80867 w 518921"/>
                  <a:gd name="connsiteY78" fmla="*/ 454057 h 596065"/>
                  <a:gd name="connsiteX79" fmla="*/ 123730 w 518921"/>
                  <a:gd name="connsiteY79" fmla="*/ 448437 h 596065"/>
                  <a:gd name="connsiteX80" fmla="*/ 104680 w 518921"/>
                  <a:gd name="connsiteY80" fmla="*/ 491680 h 596065"/>
                  <a:gd name="connsiteX81" fmla="*/ 141446 w 518921"/>
                  <a:gd name="connsiteY81" fmla="*/ 437864 h 596065"/>
                  <a:gd name="connsiteX82" fmla="*/ 140780 w 518921"/>
                  <a:gd name="connsiteY82" fmla="*/ 473964 h 596065"/>
                  <a:gd name="connsiteX83" fmla="*/ 148971 w 518921"/>
                  <a:gd name="connsiteY83" fmla="*/ 423672 h 596065"/>
                  <a:gd name="connsiteX84" fmla="*/ 168688 w 518921"/>
                  <a:gd name="connsiteY84" fmla="*/ 476821 h 596065"/>
                  <a:gd name="connsiteX85" fmla="*/ 159830 w 518921"/>
                  <a:gd name="connsiteY85" fmla="*/ 416624 h 596065"/>
                  <a:gd name="connsiteX86" fmla="*/ 173450 w 518921"/>
                  <a:gd name="connsiteY86" fmla="*/ 397478 h 596065"/>
                  <a:gd name="connsiteX87" fmla="*/ 182309 w 518921"/>
                  <a:gd name="connsiteY87" fmla="*/ 520065 h 596065"/>
                  <a:gd name="connsiteX88" fmla="*/ 196596 w 518921"/>
                  <a:gd name="connsiteY88" fmla="*/ 483203 h 596065"/>
                  <a:gd name="connsiteX89" fmla="*/ 223838 w 518921"/>
                  <a:gd name="connsiteY89" fmla="*/ 557593 h 596065"/>
                  <a:gd name="connsiteX90" fmla="*/ 199358 w 518921"/>
                  <a:gd name="connsiteY90" fmla="*/ 474726 h 596065"/>
                  <a:gd name="connsiteX91" fmla="*/ 180308 w 518921"/>
                  <a:gd name="connsiteY91" fmla="*/ 389001 h 596065"/>
                  <a:gd name="connsiteX92" fmla="*/ 278035 w 518921"/>
                  <a:gd name="connsiteY92" fmla="*/ 311944 h 596065"/>
                  <a:gd name="connsiteX93" fmla="*/ 301276 w 518921"/>
                  <a:gd name="connsiteY93" fmla="*/ 328993 h 596065"/>
                  <a:gd name="connsiteX94" fmla="*/ 244221 w 518921"/>
                  <a:gd name="connsiteY94" fmla="*/ 357854 h 596065"/>
                  <a:gd name="connsiteX95" fmla="*/ 281559 w 518921"/>
                  <a:gd name="connsiteY95" fmla="*/ 380809 h 596065"/>
                  <a:gd name="connsiteX96" fmla="*/ 294132 w 518921"/>
                  <a:gd name="connsiteY96" fmla="*/ 402717 h 596065"/>
                  <a:gd name="connsiteX97" fmla="*/ 282512 w 518921"/>
                  <a:gd name="connsiteY97" fmla="*/ 414909 h 596065"/>
                  <a:gd name="connsiteX98" fmla="*/ 262414 w 518921"/>
                  <a:gd name="connsiteY98" fmla="*/ 434340 h 596065"/>
                  <a:gd name="connsiteX99" fmla="*/ 251746 w 518921"/>
                  <a:gd name="connsiteY99" fmla="*/ 466916 h 596065"/>
                  <a:gd name="connsiteX100" fmla="*/ 295942 w 518921"/>
                  <a:gd name="connsiteY100" fmla="*/ 422243 h 596065"/>
                  <a:gd name="connsiteX101" fmla="*/ 271367 w 518921"/>
                  <a:gd name="connsiteY101" fmla="*/ 512445 h 596065"/>
                  <a:gd name="connsiteX102" fmla="*/ 269272 w 518921"/>
                  <a:gd name="connsiteY102" fmla="*/ 517874 h 596065"/>
                  <a:gd name="connsiteX103" fmla="*/ 246888 w 518921"/>
                  <a:gd name="connsiteY103" fmla="*/ 557593 h 596065"/>
                  <a:gd name="connsiteX104" fmla="*/ 303371 w 518921"/>
                  <a:gd name="connsiteY104" fmla="*/ 448532 h 596065"/>
                  <a:gd name="connsiteX105" fmla="*/ 289751 w 518921"/>
                  <a:gd name="connsiteY105" fmla="*/ 565404 h 596065"/>
                  <a:gd name="connsiteX106" fmla="*/ 308991 w 518921"/>
                  <a:gd name="connsiteY106" fmla="*/ 511683 h 596065"/>
                  <a:gd name="connsiteX107" fmla="*/ 320612 w 518921"/>
                  <a:gd name="connsiteY107" fmla="*/ 509207 h 596065"/>
                  <a:gd name="connsiteX108" fmla="*/ 323088 w 518921"/>
                  <a:gd name="connsiteY108" fmla="*/ 565309 h 596065"/>
                  <a:gd name="connsiteX109" fmla="*/ 334613 w 518921"/>
                  <a:gd name="connsiteY109" fmla="*/ 531019 h 596065"/>
                  <a:gd name="connsiteX110" fmla="*/ 339852 w 518921"/>
                  <a:gd name="connsiteY110" fmla="*/ 524351 h 596065"/>
                  <a:gd name="connsiteX111" fmla="*/ 351187 w 518921"/>
                  <a:gd name="connsiteY111" fmla="*/ 541782 h 596065"/>
                  <a:gd name="connsiteX112" fmla="*/ 352425 w 518921"/>
                  <a:gd name="connsiteY112" fmla="*/ 550926 h 596065"/>
                  <a:gd name="connsiteX113" fmla="*/ 410813 w 518921"/>
                  <a:gd name="connsiteY113" fmla="*/ 595027 h 596065"/>
                  <a:gd name="connsiteX114" fmla="*/ 356330 w 518921"/>
                  <a:gd name="connsiteY114" fmla="*/ 534829 h 596065"/>
                  <a:gd name="connsiteX115" fmla="*/ 427768 w 518921"/>
                  <a:gd name="connsiteY115" fmla="*/ 546830 h 596065"/>
                  <a:gd name="connsiteX116" fmla="*/ 474726 w 518921"/>
                  <a:gd name="connsiteY116" fmla="*/ 558165 h 596065"/>
                  <a:gd name="connsiteX117" fmla="*/ 408718 w 518921"/>
                  <a:gd name="connsiteY117" fmla="*/ 543306 h 596065"/>
                  <a:gd name="connsiteX118" fmla="*/ 358997 w 518921"/>
                  <a:gd name="connsiteY118" fmla="*/ 526351 h 596065"/>
                  <a:gd name="connsiteX119" fmla="*/ 489014 w 518921"/>
                  <a:gd name="connsiteY119" fmla="*/ 524256 h 596065"/>
                  <a:gd name="connsiteX120" fmla="*/ 453676 w 518921"/>
                  <a:gd name="connsiteY120" fmla="*/ 517208 h 596065"/>
                  <a:gd name="connsiteX121" fmla="*/ 474059 w 518921"/>
                  <a:gd name="connsiteY121" fmla="*/ 490252 h 596065"/>
                  <a:gd name="connsiteX122" fmla="*/ 381476 w 518921"/>
                  <a:gd name="connsiteY122" fmla="*/ 516446 h 596065"/>
                  <a:gd name="connsiteX123" fmla="*/ 370999 w 518921"/>
                  <a:gd name="connsiteY123" fmla="*/ 515684 h 596065"/>
                  <a:gd name="connsiteX124" fmla="*/ 348806 w 518921"/>
                  <a:gd name="connsiteY124" fmla="*/ 512255 h 596065"/>
                  <a:gd name="connsiteX125" fmla="*/ 350520 w 518921"/>
                  <a:gd name="connsiteY125" fmla="*/ 495395 h 596065"/>
                  <a:gd name="connsiteX126" fmla="*/ 518922 w 518921"/>
                  <a:gd name="connsiteY126" fmla="*/ 424434 h 596065"/>
                  <a:gd name="connsiteX127" fmla="*/ 335851 w 518921"/>
                  <a:gd name="connsiteY127" fmla="*/ 486823 h 596065"/>
                  <a:gd name="connsiteX128" fmla="*/ 321469 w 518921"/>
                  <a:gd name="connsiteY128" fmla="*/ 475679 h 596065"/>
                  <a:gd name="connsiteX129" fmla="*/ 327851 w 518921"/>
                  <a:gd name="connsiteY129" fmla="*/ 471107 h 596065"/>
                  <a:gd name="connsiteX130" fmla="*/ 483489 w 518921"/>
                  <a:gd name="connsiteY130" fmla="*/ 394716 h 596065"/>
                  <a:gd name="connsiteX131" fmla="*/ 324898 w 518921"/>
                  <a:gd name="connsiteY131" fmla="*/ 457771 h 596065"/>
                  <a:gd name="connsiteX132" fmla="*/ 312801 w 518921"/>
                  <a:gd name="connsiteY132" fmla="*/ 447770 h 596065"/>
                  <a:gd name="connsiteX133" fmla="*/ 322802 w 518921"/>
                  <a:gd name="connsiteY133" fmla="*/ 434435 h 596065"/>
                  <a:gd name="connsiteX134" fmla="*/ 338995 w 518921"/>
                  <a:gd name="connsiteY134" fmla="*/ 429101 h 596065"/>
                  <a:gd name="connsiteX135" fmla="*/ 422243 w 518921"/>
                  <a:gd name="connsiteY135" fmla="*/ 377095 h 596065"/>
                  <a:gd name="connsiteX136" fmla="*/ 472631 w 518921"/>
                  <a:gd name="connsiteY136" fmla="*/ 354997 h 596065"/>
                  <a:gd name="connsiteX137" fmla="*/ 408242 w 518921"/>
                  <a:gd name="connsiteY137" fmla="*/ 376333 h 596065"/>
                  <a:gd name="connsiteX138" fmla="*/ 371570 w 518921"/>
                  <a:gd name="connsiteY138" fmla="*/ 404146 h 596065"/>
                  <a:gd name="connsiteX139" fmla="*/ 329184 w 518921"/>
                  <a:gd name="connsiteY139" fmla="*/ 419957 h 596065"/>
                  <a:gd name="connsiteX140" fmla="*/ 314135 w 518921"/>
                  <a:gd name="connsiteY140" fmla="*/ 411956 h 596065"/>
                  <a:gd name="connsiteX141" fmla="*/ 316611 w 518921"/>
                  <a:gd name="connsiteY141" fmla="*/ 399193 h 596065"/>
                  <a:gd name="connsiteX142" fmla="*/ 321850 w 518921"/>
                  <a:gd name="connsiteY142" fmla="*/ 396335 h 596065"/>
                  <a:gd name="connsiteX143" fmla="*/ 373951 w 518921"/>
                  <a:gd name="connsiteY143" fmla="*/ 330994 h 596065"/>
                  <a:gd name="connsiteX144" fmla="*/ 425672 w 518921"/>
                  <a:gd name="connsiteY144" fmla="*/ 325564 h 596065"/>
                  <a:gd name="connsiteX145" fmla="*/ 374618 w 518921"/>
                  <a:gd name="connsiteY145" fmla="*/ 320992 h 596065"/>
                  <a:gd name="connsiteX146" fmla="*/ 418814 w 518921"/>
                  <a:gd name="connsiteY146" fmla="*/ 298513 h 596065"/>
                  <a:gd name="connsiteX147" fmla="*/ 375666 w 518921"/>
                  <a:gd name="connsiteY147" fmla="*/ 309848 h 596065"/>
                  <a:gd name="connsiteX148" fmla="*/ 357092 w 518921"/>
                  <a:gd name="connsiteY148" fmla="*/ 332994 h 596065"/>
                  <a:gd name="connsiteX149" fmla="*/ 324993 w 518921"/>
                  <a:gd name="connsiteY149" fmla="*/ 381953 h 596065"/>
                  <a:gd name="connsiteX150" fmla="*/ 321469 w 518921"/>
                  <a:gd name="connsiteY150" fmla="*/ 384905 h 596065"/>
                  <a:gd name="connsiteX151" fmla="*/ 308515 w 518921"/>
                  <a:gd name="connsiteY151" fmla="*/ 369951 h 596065"/>
                  <a:gd name="connsiteX152" fmla="*/ 333566 w 518921"/>
                  <a:gd name="connsiteY152" fmla="*/ 293561 h 596065"/>
                  <a:gd name="connsiteX153" fmla="*/ 378428 w 518921"/>
                  <a:gd name="connsiteY153" fmla="*/ 278987 h 596065"/>
                  <a:gd name="connsiteX154" fmla="*/ 477584 w 518921"/>
                  <a:gd name="connsiteY154" fmla="*/ 249174 h 596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518921" h="596065">
                    <a:moveTo>
                      <a:pt x="477869" y="249079"/>
                    </a:moveTo>
                    <a:cubicBezTo>
                      <a:pt x="477869" y="249079"/>
                      <a:pt x="423577" y="283083"/>
                      <a:pt x="405574" y="256699"/>
                    </a:cubicBezTo>
                    <a:cubicBezTo>
                      <a:pt x="399669" y="248126"/>
                      <a:pt x="400336" y="236411"/>
                      <a:pt x="406622" y="228029"/>
                    </a:cubicBezTo>
                    <a:cubicBezTo>
                      <a:pt x="426530" y="201359"/>
                      <a:pt x="482632" y="118777"/>
                      <a:pt x="454438" y="69437"/>
                    </a:cubicBezTo>
                    <a:cubicBezTo>
                      <a:pt x="454438" y="69437"/>
                      <a:pt x="459391" y="112395"/>
                      <a:pt x="435864" y="154591"/>
                    </a:cubicBezTo>
                    <a:cubicBezTo>
                      <a:pt x="433864" y="158115"/>
                      <a:pt x="431864" y="161734"/>
                      <a:pt x="430054" y="165354"/>
                    </a:cubicBezTo>
                    <a:cubicBezTo>
                      <a:pt x="423101" y="179070"/>
                      <a:pt x="402431" y="215646"/>
                      <a:pt x="375952" y="229362"/>
                    </a:cubicBezTo>
                    <a:cubicBezTo>
                      <a:pt x="356330" y="239459"/>
                      <a:pt x="334899" y="219837"/>
                      <a:pt x="342043" y="198311"/>
                    </a:cubicBezTo>
                    <a:cubicBezTo>
                      <a:pt x="347282" y="182594"/>
                      <a:pt x="360807" y="160592"/>
                      <a:pt x="390430" y="130302"/>
                    </a:cubicBezTo>
                    <a:cubicBezTo>
                      <a:pt x="390430" y="130302"/>
                      <a:pt x="310610" y="218218"/>
                      <a:pt x="306896" y="171831"/>
                    </a:cubicBezTo>
                    <a:cubicBezTo>
                      <a:pt x="306324" y="164687"/>
                      <a:pt x="307848" y="157543"/>
                      <a:pt x="310991" y="151162"/>
                    </a:cubicBezTo>
                    <a:cubicBezTo>
                      <a:pt x="322326" y="128207"/>
                      <a:pt x="358712" y="59626"/>
                      <a:pt x="392335" y="53721"/>
                    </a:cubicBezTo>
                    <a:cubicBezTo>
                      <a:pt x="392335" y="53721"/>
                      <a:pt x="336042" y="65056"/>
                      <a:pt x="306800" y="144399"/>
                    </a:cubicBezTo>
                    <a:cubicBezTo>
                      <a:pt x="306800" y="144399"/>
                      <a:pt x="297561" y="170879"/>
                      <a:pt x="284798" y="142780"/>
                    </a:cubicBezTo>
                    <a:cubicBezTo>
                      <a:pt x="279464" y="131064"/>
                      <a:pt x="277463" y="117920"/>
                      <a:pt x="278702" y="105061"/>
                    </a:cubicBezTo>
                    <a:cubicBezTo>
                      <a:pt x="280226" y="88583"/>
                      <a:pt x="283940" y="60388"/>
                      <a:pt x="292513" y="22669"/>
                    </a:cubicBezTo>
                    <a:cubicBezTo>
                      <a:pt x="292513" y="22669"/>
                      <a:pt x="263938" y="72295"/>
                      <a:pt x="268034" y="128968"/>
                    </a:cubicBezTo>
                    <a:cubicBezTo>
                      <a:pt x="268034" y="128968"/>
                      <a:pt x="247555" y="124492"/>
                      <a:pt x="240125" y="77438"/>
                    </a:cubicBezTo>
                    <a:cubicBezTo>
                      <a:pt x="238697" y="68294"/>
                      <a:pt x="238030" y="58960"/>
                      <a:pt x="238030" y="49721"/>
                    </a:cubicBezTo>
                    <a:lnTo>
                      <a:pt x="238030" y="0"/>
                    </a:lnTo>
                    <a:cubicBezTo>
                      <a:pt x="238030" y="0"/>
                      <a:pt x="224409" y="52388"/>
                      <a:pt x="227171" y="90678"/>
                    </a:cubicBezTo>
                    <a:cubicBezTo>
                      <a:pt x="227171" y="90678"/>
                      <a:pt x="195834" y="60960"/>
                      <a:pt x="183642" y="0"/>
                    </a:cubicBezTo>
                    <a:cubicBezTo>
                      <a:pt x="183642" y="0"/>
                      <a:pt x="179642" y="25051"/>
                      <a:pt x="194024" y="55436"/>
                    </a:cubicBezTo>
                    <a:cubicBezTo>
                      <a:pt x="200406" y="68866"/>
                      <a:pt x="140875" y="67342"/>
                      <a:pt x="114300" y="72200"/>
                    </a:cubicBezTo>
                    <a:cubicBezTo>
                      <a:pt x="114300" y="72200"/>
                      <a:pt x="169640" y="63246"/>
                      <a:pt x="209550" y="86392"/>
                    </a:cubicBezTo>
                    <a:cubicBezTo>
                      <a:pt x="233839" y="100489"/>
                      <a:pt x="228600" y="102013"/>
                      <a:pt x="228600" y="102013"/>
                    </a:cubicBezTo>
                    <a:cubicBezTo>
                      <a:pt x="228600" y="102013"/>
                      <a:pt x="167354" y="106299"/>
                      <a:pt x="146971" y="144494"/>
                    </a:cubicBezTo>
                    <a:cubicBezTo>
                      <a:pt x="146971" y="144494"/>
                      <a:pt x="224980" y="86773"/>
                      <a:pt x="260128" y="133350"/>
                    </a:cubicBezTo>
                    <a:cubicBezTo>
                      <a:pt x="260128" y="133350"/>
                      <a:pt x="280988" y="157925"/>
                      <a:pt x="284417" y="167926"/>
                    </a:cubicBezTo>
                    <a:cubicBezTo>
                      <a:pt x="284417" y="167926"/>
                      <a:pt x="270129" y="167259"/>
                      <a:pt x="242221" y="145256"/>
                    </a:cubicBezTo>
                    <a:cubicBezTo>
                      <a:pt x="242221" y="145256"/>
                      <a:pt x="246317" y="153734"/>
                      <a:pt x="256508" y="164401"/>
                    </a:cubicBezTo>
                    <a:cubicBezTo>
                      <a:pt x="256508" y="164401"/>
                      <a:pt x="219742" y="166497"/>
                      <a:pt x="196596" y="153067"/>
                    </a:cubicBezTo>
                    <a:cubicBezTo>
                      <a:pt x="196596" y="153067"/>
                      <a:pt x="216218" y="172403"/>
                      <a:pt x="256032" y="174879"/>
                    </a:cubicBezTo>
                    <a:cubicBezTo>
                      <a:pt x="270891" y="175832"/>
                      <a:pt x="285179" y="181642"/>
                      <a:pt x="296037" y="192214"/>
                    </a:cubicBezTo>
                    <a:cubicBezTo>
                      <a:pt x="300895" y="196977"/>
                      <a:pt x="305562" y="202692"/>
                      <a:pt x="309182" y="209550"/>
                    </a:cubicBezTo>
                    <a:cubicBezTo>
                      <a:pt x="322326" y="234220"/>
                      <a:pt x="311182" y="265367"/>
                      <a:pt x="286131" y="276130"/>
                    </a:cubicBezTo>
                    <a:cubicBezTo>
                      <a:pt x="271367" y="282512"/>
                      <a:pt x="251555" y="288798"/>
                      <a:pt x="231172" y="289179"/>
                    </a:cubicBezTo>
                    <a:cubicBezTo>
                      <a:pt x="231172" y="289179"/>
                      <a:pt x="222980" y="277844"/>
                      <a:pt x="243459" y="262223"/>
                    </a:cubicBezTo>
                    <a:cubicBezTo>
                      <a:pt x="243459" y="262223"/>
                      <a:pt x="227171" y="265747"/>
                      <a:pt x="227171" y="271463"/>
                    </a:cubicBezTo>
                    <a:cubicBezTo>
                      <a:pt x="227171" y="271463"/>
                      <a:pt x="227838" y="250222"/>
                      <a:pt x="226505" y="222599"/>
                    </a:cubicBezTo>
                    <a:cubicBezTo>
                      <a:pt x="226505" y="222599"/>
                      <a:pt x="213265" y="274987"/>
                      <a:pt x="217837" y="289179"/>
                    </a:cubicBezTo>
                    <a:cubicBezTo>
                      <a:pt x="217837" y="289179"/>
                      <a:pt x="157829" y="302609"/>
                      <a:pt x="190500" y="224028"/>
                    </a:cubicBezTo>
                    <a:cubicBezTo>
                      <a:pt x="190500" y="224028"/>
                      <a:pt x="159925" y="254794"/>
                      <a:pt x="178213" y="290036"/>
                    </a:cubicBezTo>
                    <a:cubicBezTo>
                      <a:pt x="178213" y="290036"/>
                      <a:pt x="123730" y="299085"/>
                      <a:pt x="127159" y="251650"/>
                    </a:cubicBezTo>
                    <a:cubicBezTo>
                      <a:pt x="127159" y="251650"/>
                      <a:pt x="131921" y="231838"/>
                      <a:pt x="155067" y="213360"/>
                    </a:cubicBezTo>
                    <a:cubicBezTo>
                      <a:pt x="155067" y="213360"/>
                      <a:pt x="138779" y="217646"/>
                      <a:pt x="135350" y="224695"/>
                    </a:cubicBezTo>
                    <a:cubicBezTo>
                      <a:pt x="135350" y="224695"/>
                      <a:pt x="137351" y="180022"/>
                      <a:pt x="137351" y="170117"/>
                    </a:cubicBezTo>
                    <a:cubicBezTo>
                      <a:pt x="137351" y="170117"/>
                      <a:pt x="127826" y="243078"/>
                      <a:pt x="117634" y="252317"/>
                    </a:cubicBezTo>
                    <a:cubicBezTo>
                      <a:pt x="117634" y="252317"/>
                      <a:pt x="67913" y="236696"/>
                      <a:pt x="104013" y="182880"/>
                    </a:cubicBezTo>
                    <a:lnTo>
                      <a:pt x="82963" y="204883"/>
                    </a:lnTo>
                    <a:cubicBezTo>
                      <a:pt x="82963" y="204883"/>
                      <a:pt x="54388" y="156020"/>
                      <a:pt x="34004" y="156020"/>
                    </a:cubicBezTo>
                    <a:cubicBezTo>
                      <a:pt x="34004" y="156020"/>
                      <a:pt x="76200" y="191453"/>
                      <a:pt x="73438" y="216979"/>
                    </a:cubicBezTo>
                    <a:cubicBezTo>
                      <a:pt x="73438" y="216979"/>
                      <a:pt x="20384" y="216313"/>
                      <a:pt x="16288" y="230410"/>
                    </a:cubicBezTo>
                    <a:cubicBezTo>
                      <a:pt x="16288" y="230410"/>
                      <a:pt x="72295" y="208217"/>
                      <a:pt x="98489" y="249555"/>
                    </a:cubicBezTo>
                    <a:cubicBezTo>
                      <a:pt x="102394" y="255746"/>
                      <a:pt x="106299" y="261938"/>
                      <a:pt x="110490" y="267938"/>
                    </a:cubicBezTo>
                    <a:cubicBezTo>
                      <a:pt x="117920" y="278797"/>
                      <a:pt x="126397" y="293751"/>
                      <a:pt x="115157" y="291751"/>
                    </a:cubicBezTo>
                    <a:cubicBezTo>
                      <a:pt x="112109" y="291179"/>
                      <a:pt x="108966" y="290703"/>
                      <a:pt x="105823" y="290608"/>
                    </a:cubicBezTo>
                    <a:cubicBezTo>
                      <a:pt x="89440" y="290036"/>
                      <a:pt x="41910" y="287274"/>
                      <a:pt x="16288" y="272129"/>
                    </a:cubicBezTo>
                    <a:cubicBezTo>
                      <a:pt x="16288" y="272129"/>
                      <a:pt x="66008" y="309658"/>
                      <a:pt x="44196" y="314611"/>
                    </a:cubicBezTo>
                    <a:cubicBezTo>
                      <a:pt x="44196" y="314611"/>
                      <a:pt x="30575" y="320707"/>
                      <a:pt x="0" y="298513"/>
                    </a:cubicBezTo>
                    <a:cubicBezTo>
                      <a:pt x="0" y="298513"/>
                      <a:pt x="27242" y="325755"/>
                      <a:pt x="10859" y="325469"/>
                    </a:cubicBezTo>
                    <a:lnTo>
                      <a:pt x="57817" y="325469"/>
                    </a:lnTo>
                    <a:cubicBezTo>
                      <a:pt x="57817" y="325469"/>
                      <a:pt x="22479" y="358521"/>
                      <a:pt x="21050" y="388239"/>
                    </a:cubicBezTo>
                    <a:cubicBezTo>
                      <a:pt x="21050" y="388239"/>
                      <a:pt x="35338" y="349282"/>
                      <a:pt x="63246" y="329470"/>
                    </a:cubicBezTo>
                    <a:cubicBezTo>
                      <a:pt x="63246" y="329470"/>
                      <a:pt x="44863" y="358521"/>
                      <a:pt x="43529" y="388239"/>
                    </a:cubicBezTo>
                    <a:cubicBezTo>
                      <a:pt x="43529" y="388239"/>
                      <a:pt x="43529" y="371475"/>
                      <a:pt x="71438" y="330899"/>
                    </a:cubicBezTo>
                    <a:cubicBezTo>
                      <a:pt x="71438" y="330899"/>
                      <a:pt x="68008" y="332327"/>
                      <a:pt x="68675" y="366332"/>
                    </a:cubicBezTo>
                    <a:cubicBezTo>
                      <a:pt x="68675" y="366332"/>
                      <a:pt x="70009" y="335756"/>
                      <a:pt x="80201" y="325564"/>
                    </a:cubicBezTo>
                    <a:cubicBezTo>
                      <a:pt x="80201" y="325564"/>
                      <a:pt x="82201" y="347948"/>
                      <a:pt x="95155" y="359283"/>
                    </a:cubicBezTo>
                    <a:cubicBezTo>
                      <a:pt x="95155" y="359283"/>
                      <a:pt x="58388" y="307562"/>
                      <a:pt x="152972" y="303276"/>
                    </a:cubicBezTo>
                    <a:lnTo>
                      <a:pt x="180880" y="305371"/>
                    </a:lnTo>
                    <a:cubicBezTo>
                      <a:pt x="180880" y="305371"/>
                      <a:pt x="146876" y="311087"/>
                      <a:pt x="131159" y="337947"/>
                    </a:cubicBezTo>
                    <a:cubicBezTo>
                      <a:pt x="131159" y="337947"/>
                      <a:pt x="157353" y="310039"/>
                      <a:pt x="218027" y="311563"/>
                    </a:cubicBezTo>
                    <a:cubicBezTo>
                      <a:pt x="221171" y="311563"/>
                      <a:pt x="224219" y="312230"/>
                      <a:pt x="227076" y="313658"/>
                    </a:cubicBezTo>
                    <a:cubicBezTo>
                      <a:pt x="234696" y="317278"/>
                      <a:pt x="239840" y="325564"/>
                      <a:pt x="157734" y="332994"/>
                    </a:cubicBezTo>
                    <a:cubicBezTo>
                      <a:pt x="157734" y="332994"/>
                      <a:pt x="218980" y="330899"/>
                      <a:pt x="199263" y="347853"/>
                    </a:cubicBezTo>
                    <a:cubicBezTo>
                      <a:pt x="199263" y="347853"/>
                      <a:pt x="162497" y="364903"/>
                      <a:pt x="140780" y="361283"/>
                    </a:cubicBezTo>
                    <a:cubicBezTo>
                      <a:pt x="140780" y="361283"/>
                      <a:pt x="154400" y="370522"/>
                      <a:pt x="176117" y="367665"/>
                    </a:cubicBezTo>
                    <a:cubicBezTo>
                      <a:pt x="176117" y="367665"/>
                      <a:pt x="131159" y="451961"/>
                      <a:pt x="80867" y="454057"/>
                    </a:cubicBezTo>
                    <a:cubicBezTo>
                      <a:pt x="80867" y="454057"/>
                      <a:pt x="92393" y="461105"/>
                      <a:pt x="123730" y="448437"/>
                    </a:cubicBezTo>
                    <a:cubicBezTo>
                      <a:pt x="123730" y="448437"/>
                      <a:pt x="127826" y="468249"/>
                      <a:pt x="104680" y="491680"/>
                    </a:cubicBezTo>
                    <a:cubicBezTo>
                      <a:pt x="104680" y="491680"/>
                      <a:pt x="125063" y="479108"/>
                      <a:pt x="141446" y="437864"/>
                    </a:cubicBezTo>
                    <a:cubicBezTo>
                      <a:pt x="141446" y="437864"/>
                      <a:pt x="152972" y="455581"/>
                      <a:pt x="140780" y="473964"/>
                    </a:cubicBezTo>
                    <a:cubicBezTo>
                      <a:pt x="140780" y="473964"/>
                      <a:pt x="156401" y="473297"/>
                      <a:pt x="148971" y="423672"/>
                    </a:cubicBezTo>
                    <a:cubicBezTo>
                      <a:pt x="148971" y="423672"/>
                      <a:pt x="169355" y="443484"/>
                      <a:pt x="168688" y="476821"/>
                    </a:cubicBezTo>
                    <a:cubicBezTo>
                      <a:pt x="168688" y="476821"/>
                      <a:pt x="175451" y="460534"/>
                      <a:pt x="159830" y="416624"/>
                    </a:cubicBezTo>
                    <a:cubicBezTo>
                      <a:pt x="159830" y="416624"/>
                      <a:pt x="165926" y="407384"/>
                      <a:pt x="173450" y="397478"/>
                    </a:cubicBezTo>
                    <a:cubicBezTo>
                      <a:pt x="173450" y="397478"/>
                      <a:pt x="200025" y="460534"/>
                      <a:pt x="182309" y="520065"/>
                    </a:cubicBezTo>
                    <a:cubicBezTo>
                      <a:pt x="182309" y="520065"/>
                      <a:pt x="189833" y="515112"/>
                      <a:pt x="196596" y="483203"/>
                    </a:cubicBezTo>
                    <a:cubicBezTo>
                      <a:pt x="196596" y="483203"/>
                      <a:pt x="231934" y="503777"/>
                      <a:pt x="223838" y="557593"/>
                    </a:cubicBezTo>
                    <a:cubicBezTo>
                      <a:pt x="223838" y="557593"/>
                      <a:pt x="241554" y="503015"/>
                      <a:pt x="199358" y="474726"/>
                    </a:cubicBezTo>
                    <a:cubicBezTo>
                      <a:pt x="199358" y="474726"/>
                      <a:pt x="193262" y="395383"/>
                      <a:pt x="180308" y="389001"/>
                    </a:cubicBezTo>
                    <a:cubicBezTo>
                      <a:pt x="180308" y="389001"/>
                      <a:pt x="234029" y="319754"/>
                      <a:pt x="278035" y="311944"/>
                    </a:cubicBezTo>
                    <a:cubicBezTo>
                      <a:pt x="288989" y="310039"/>
                      <a:pt x="299371" y="317563"/>
                      <a:pt x="301276" y="328993"/>
                    </a:cubicBezTo>
                    <a:cubicBezTo>
                      <a:pt x="304991" y="350806"/>
                      <a:pt x="302800" y="384715"/>
                      <a:pt x="244221" y="357854"/>
                    </a:cubicBezTo>
                    <a:cubicBezTo>
                      <a:pt x="244221" y="357854"/>
                      <a:pt x="260033" y="378905"/>
                      <a:pt x="281559" y="380809"/>
                    </a:cubicBezTo>
                    <a:cubicBezTo>
                      <a:pt x="291941" y="381762"/>
                      <a:pt x="298799" y="392906"/>
                      <a:pt x="294132" y="402717"/>
                    </a:cubicBezTo>
                    <a:cubicBezTo>
                      <a:pt x="292132" y="406908"/>
                      <a:pt x="288608" y="411194"/>
                      <a:pt x="282512" y="414909"/>
                    </a:cubicBezTo>
                    <a:cubicBezTo>
                      <a:pt x="274511" y="419862"/>
                      <a:pt x="267557" y="426339"/>
                      <a:pt x="262414" y="434340"/>
                    </a:cubicBezTo>
                    <a:cubicBezTo>
                      <a:pt x="256889" y="443008"/>
                      <a:pt x="251746" y="454438"/>
                      <a:pt x="251746" y="466916"/>
                    </a:cubicBezTo>
                    <a:cubicBezTo>
                      <a:pt x="251746" y="466916"/>
                      <a:pt x="263271" y="425101"/>
                      <a:pt x="295942" y="422243"/>
                    </a:cubicBezTo>
                    <a:cubicBezTo>
                      <a:pt x="295942" y="422243"/>
                      <a:pt x="295466" y="451580"/>
                      <a:pt x="271367" y="512445"/>
                    </a:cubicBezTo>
                    <a:cubicBezTo>
                      <a:pt x="270701" y="514255"/>
                      <a:pt x="269939" y="516064"/>
                      <a:pt x="269272" y="517874"/>
                    </a:cubicBezTo>
                    <a:cubicBezTo>
                      <a:pt x="266986" y="524066"/>
                      <a:pt x="259366" y="543116"/>
                      <a:pt x="246888" y="557593"/>
                    </a:cubicBezTo>
                    <a:cubicBezTo>
                      <a:pt x="246888" y="557593"/>
                      <a:pt x="265938" y="569595"/>
                      <a:pt x="303371" y="448532"/>
                    </a:cubicBezTo>
                    <a:cubicBezTo>
                      <a:pt x="303371" y="448532"/>
                      <a:pt x="308134" y="517970"/>
                      <a:pt x="289751" y="565404"/>
                    </a:cubicBezTo>
                    <a:cubicBezTo>
                      <a:pt x="289751" y="565404"/>
                      <a:pt x="302514" y="547497"/>
                      <a:pt x="308991" y="511683"/>
                    </a:cubicBezTo>
                    <a:cubicBezTo>
                      <a:pt x="310039" y="505778"/>
                      <a:pt x="317373" y="504254"/>
                      <a:pt x="320612" y="509207"/>
                    </a:cubicBezTo>
                    <a:cubicBezTo>
                      <a:pt x="326612" y="518541"/>
                      <a:pt x="331565" y="535686"/>
                      <a:pt x="323088" y="565309"/>
                    </a:cubicBezTo>
                    <a:cubicBezTo>
                      <a:pt x="323088" y="565309"/>
                      <a:pt x="333947" y="548354"/>
                      <a:pt x="334613" y="531019"/>
                    </a:cubicBezTo>
                    <a:cubicBezTo>
                      <a:pt x="334709" y="527876"/>
                      <a:pt x="336804" y="524923"/>
                      <a:pt x="339852" y="524351"/>
                    </a:cubicBezTo>
                    <a:cubicBezTo>
                      <a:pt x="343472" y="523589"/>
                      <a:pt x="348234" y="526256"/>
                      <a:pt x="351187" y="541782"/>
                    </a:cubicBezTo>
                    <a:cubicBezTo>
                      <a:pt x="351758" y="544830"/>
                      <a:pt x="352139" y="547878"/>
                      <a:pt x="352425" y="550926"/>
                    </a:cubicBezTo>
                    <a:cubicBezTo>
                      <a:pt x="353282" y="560546"/>
                      <a:pt x="360045" y="603218"/>
                      <a:pt x="410813" y="595027"/>
                    </a:cubicBezTo>
                    <a:cubicBezTo>
                      <a:pt x="410813" y="595027"/>
                      <a:pt x="348901" y="594360"/>
                      <a:pt x="356330" y="534829"/>
                    </a:cubicBezTo>
                    <a:cubicBezTo>
                      <a:pt x="356330" y="534829"/>
                      <a:pt x="377381" y="571691"/>
                      <a:pt x="427768" y="546830"/>
                    </a:cubicBezTo>
                    <a:cubicBezTo>
                      <a:pt x="427768" y="546830"/>
                      <a:pt x="463868" y="531209"/>
                      <a:pt x="474726" y="558165"/>
                    </a:cubicBezTo>
                    <a:cubicBezTo>
                      <a:pt x="474726" y="558165"/>
                      <a:pt x="469297" y="520637"/>
                      <a:pt x="408718" y="543306"/>
                    </a:cubicBezTo>
                    <a:cubicBezTo>
                      <a:pt x="408718" y="543306"/>
                      <a:pt x="375380" y="553974"/>
                      <a:pt x="358997" y="526351"/>
                    </a:cubicBezTo>
                    <a:cubicBezTo>
                      <a:pt x="358997" y="526351"/>
                      <a:pt x="465106" y="540544"/>
                      <a:pt x="489014" y="524256"/>
                    </a:cubicBezTo>
                    <a:cubicBezTo>
                      <a:pt x="489014" y="524256"/>
                      <a:pt x="470630" y="524256"/>
                      <a:pt x="453676" y="517208"/>
                    </a:cubicBezTo>
                    <a:lnTo>
                      <a:pt x="474059" y="490252"/>
                    </a:lnTo>
                    <a:cubicBezTo>
                      <a:pt x="474059" y="490252"/>
                      <a:pt x="450056" y="523018"/>
                      <a:pt x="381476" y="516446"/>
                    </a:cubicBezTo>
                    <a:cubicBezTo>
                      <a:pt x="377952" y="516064"/>
                      <a:pt x="374428" y="515779"/>
                      <a:pt x="370999" y="515684"/>
                    </a:cubicBezTo>
                    <a:cubicBezTo>
                      <a:pt x="365665" y="515398"/>
                      <a:pt x="356330" y="514636"/>
                      <a:pt x="348806" y="512255"/>
                    </a:cubicBezTo>
                    <a:cubicBezTo>
                      <a:pt x="340043" y="509492"/>
                      <a:pt x="341376" y="496062"/>
                      <a:pt x="350520" y="495395"/>
                    </a:cubicBezTo>
                    <a:cubicBezTo>
                      <a:pt x="380047" y="493014"/>
                      <a:pt x="461391" y="481489"/>
                      <a:pt x="518922" y="424434"/>
                    </a:cubicBezTo>
                    <a:cubicBezTo>
                      <a:pt x="518922" y="424434"/>
                      <a:pt x="412814" y="492442"/>
                      <a:pt x="335851" y="486823"/>
                    </a:cubicBezTo>
                    <a:cubicBezTo>
                      <a:pt x="335851" y="486823"/>
                      <a:pt x="315278" y="485108"/>
                      <a:pt x="321469" y="475679"/>
                    </a:cubicBezTo>
                    <a:cubicBezTo>
                      <a:pt x="322993" y="473392"/>
                      <a:pt x="325279" y="471868"/>
                      <a:pt x="327851" y="471107"/>
                    </a:cubicBezTo>
                    <a:cubicBezTo>
                      <a:pt x="347567" y="465677"/>
                      <a:pt x="461772" y="432816"/>
                      <a:pt x="483489" y="394716"/>
                    </a:cubicBezTo>
                    <a:cubicBezTo>
                      <a:pt x="483489" y="394716"/>
                      <a:pt x="355568" y="460629"/>
                      <a:pt x="324898" y="457771"/>
                    </a:cubicBezTo>
                    <a:cubicBezTo>
                      <a:pt x="324898" y="457771"/>
                      <a:pt x="312515" y="458629"/>
                      <a:pt x="312801" y="447770"/>
                    </a:cubicBezTo>
                    <a:cubicBezTo>
                      <a:pt x="312896" y="441579"/>
                      <a:pt x="317183" y="436245"/>
                      <a:pt x="322802" y="434435"/>
                    </a:cubicBezTo>
                    <a:cubicBezTo>
                      <a:pt x="326898" y="433197"/>
                      <a:pt x="332518" y="431387"/>
                      <a:pt x="338995" y="429101"/>
                    </a:cubicBezTo>
                    <a:cubicBezTo>
                      <a:pt x="369951" y="418243"/>
                      <a:pt x="398145" y="400241"/>
                      <a:pt x="422243" y="377095"/>
                    </a:cubicBezTo>
                    <a:cubicBezTo>
                      <a:pt x="434721" y="365093"/>
                      <a:pt x="453390" y="351758"/>
                      <a:pt x="472631" y="354997"/>
                    </a:cubicBezTo>
                    <a:cubicBezTo>
                      <a:pt x="472631" y="354997"/>
                      <a:pt x="446056" y="339376"/>
                      <a:pt x="408242" y="376333"/>
                    </a:cubicBezTo>
                    <a:cubicBezTo>
                      <a:pt x="397193" y="387191"/>
                      <a:pt x="385001" y="396621"/>
                      <a:pt x="371570" y="404146"/>
                    </a:cubicBezTo>
                    <a:cubicBezTo>
                      <a:pt x="358616" y="411289"/>
                      <a:pt x="342900" y="418433"/>
                      <a:pt x="329184" y="419957"/>
                    </a:cubicBezTo>
                    <a:cubicBezTo>
                      <a:pt x="323088" y="420624"/>
                      <a:pt x="316992" y="417671"/>
                      <a:pt x="314135" y="411956"/>
                    </a:cubicBezTo>
                    <a:cubicBezTo>
                      <a:pt x="312230" y="408051"/>
                      <a:pt x="311753" y="403288"/>
                      <a:pt x="316611" y="399193"/>
                    </a:cubicBezTo>
                    <a:cubicBezTo>
                      <a:pt x="318135" y="397859"/>
                      <a:pt x="319945" y="397002"/>
                      <a:pt x="321850" y="396335"/>
                    </a:cubicBezTo>
                    <a:cubicBezTo>
                      <a:pt x="328041" y="394145"/>
                      <a:pt x="350806" y="382810"/>
                      <a:pt x="373951" y="330994"/>
                    </a:cubicBezTo>
                    <a:cubicBezTo>
                      <a:pt x="373951" y="330994"/>
                      <a:pt x="403860" y="337947"/>
                      <a:pt x="425672" y="325564"/>
                    </a:cubicBezTo>
                    <a:cubicBezTo>
                      <a:pt x="425672" y="325564"/>
                      <a:pt x="387572" y="328803"/>
                      <a:pt x="374618" y="320992"/>
                    </a:cubicBezTo>
                    <a:cubicBezTo>
                      <a:pt x="374618" y="320992"/>
                      <a:pt x="398812" y="299085"/>
                      <a:pt x="418814" y="298513"/>
                    </a:cubicBezTo>
                    <a:cubicBezTo>
                      <a:pt x="418814" y="298513"/>
                      <a:pt x="396240" y="295180"/>
                      <a:pt x="375666" y="309848"/>
                    </a:cubicBezTo>
                    <a:cubicBezTo>
                      <a:pt x="367570" y="315659"/>
                      <a:pt x="361283" y="323755"/>
                      <a:pt x="357092" y="332994"/>
                    </a:cubicBezTo>
                    <a:cubicBezTo>
                      <a:pt x="351187" y="346043"/>
                      <a:pt x="338138" y="372428"/>
                      <a:pt x="324993" y="381953"/>
                    </a:cubicBezTo>
                    <a:cubicBezTo>
                      <a:pt x="323755" y="382810"/>
                      <a:pt x="322612" y="383762"/>
                      <a:pt x="321469" y="384905"/>
                    </a:cubicBezTo>
                    <a:cubicBezTo>
                      <a:pt x="318421" y="387858"/>
                      <a:pt x="311182" y="392049"/>
                      <a:pt x="308515" y="369951"/>
                    </a:cubicBezTo>
                    <a:cubicBezTo>
                      <a:pt x="308515" y="369951"/>
                      <a:pt x="306515" y="320992"/>
                      <a:pt x="333566" y="293561"/>
                    </a:cubicBezTo>
                    <a:cubicBezTo>
                      <a:pt x="345376" y="281559"/>
                      <a:pt x="362141" y="276511"/>
                      <a:pt x="378428" y="278987"/>
                    </a:cubicBezTo>
                    <a:cubicBezTo>
                      <a:pt x="395288" y="281559"/>
                      <a:pt x="431101" y="281178"/>
                      <a:pt x="477584" y="249174"/>
                    </a:cubicBezTo>
                    <a:close/>
                  </a:path>
                </a:pathLst>
              </a:custGeom>
              <a:solidFill>
                <a:srgbClr val="0095FF">
                  <a:lumMod val="20000"/>
                  <a:lumOff val="8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sp>
            <p:nvSpPr>
              <p:cNvPr id="1200" name="Freeform: Shape 1199">
                <a:extLst>
                  <a:ext uri="{FF2B5EF4-FFF2-40B4-BE49-F238E27FC236}">
                    <a16:creationId xmlns:a16="http://schemas.microsoft.com/office/drawing/2014/main" id="{D7419A42-AFAA-F68D-7F0E-3819AE7858D8}"/>
                  </a:ext>
                </a:extLst>
              </p:cNvPr>
              <p:cNvSpPr/>
              <p:nvPr/>
            </p:nvSpPr>
            <p:spPr>
              <a:xfrm>
                <a:off x="4119382" y="4162195"/>
                <a:ext cx="220135" cy="175547"/>
              </a:xfrm>
              <a:custGeom>
                <a:avLst/>
                <a:gdLst>
                  <a:gd name="connsiteX0" fmla="*/ 246342 w 957573"/>
                  <a:gd name="connsiteY0" fmla="*/ 467201 h 763619"/>
                  <a:gd name="connsiteX1" fmla="*/ 243294 w 957573"/>
                  <a:gd name="connsiteY1" fmla="*/ 453676 h 763619"/>
                  <a:gd name="connsiteX2" fmla="*/ 240150 w 957573"/>
                  <a:gd name="connsiteY2" fmla="*/ 415290 h 763619"/>
                  <a:gd name="connsiteX3" fmla="*/ 240150 w 957573"/>
                  <a:gd name="connsiteY3" fmla="*/ 415100 h 763619"/>
                  <a:gd name="connsiteX4" fmla="*/ 239960 w 957573"/>
                  <a:gd name="connsiteY4" fmla="*/ 383953 h 763619"/>
                  <a:gd name="connsiteX5" fmla="*/ 248247 w 957573"/>
                  <a:gd name="connsiteY5" fmla="*/ 388715 h 763619"/>
                  <a:gd name="connsiteX6" fmla="*/ 257962 w 957573"/>
                  <a:gd name="connsiteY6" fmla="*/ 395668 h 763619"/>
                  <a:gd name="connsiteX7" fmla="*/ 267487 w 957573"/>
                  <a:gd name="connsiteY7" fmla="*/ 404717 h 763619"/>
                  <a:gd name="connsiteX8" fmla="*/ 276155 w 957573"/>
                  <a:gd name="connsiteY8" fmla="*/ 415957 h 763619"/>
                  <a:gd name="connsiteX9" fmla="*/ 283108 w 957573"/>
                  <a:gd name="connsiteY9" fmla="*/ 429577 h 763619"/>
                  <a:gd name="connsiteX10" fmla="*/ 287680 w 957573"/>
                  <a:gd name="connsiteY10" fmla="*/ 445294 h 763619"/>
                  <a:gd name="connsiteX11" fmla="*/ 289014 w 957573"/>
                  <a:gd name="connsiteY11" fmla="*/ 453866 h 763619"/>
                  <a:gd name="connsiteX12" fmla="*/ 289299 w 957573"/>
                  <a:gd name="connsiteY12" fmla="*/ 458248 h 763619"/>
                  <a:gd name="connsiteX13" fmla="*/ 289490 w 957573"/>
                  <a:gd name="connsiteY13" fmla="*/ 460438 h 763619"/>
                  <a:gd name="connsiteX14" fmla="*/ 289490 w 957573"/>
                  <a:gd name="connsiteY14" fmla="*/ 460724 h 763619"/>
                  <a:gd name="connsiteX15" fmla="*/ 289490 w 957573"/>
                  <a:gd name="connsiteY15" fmla="*/ 460819 h 763619"/>
                  <a:gd name="connsiteX16" fmla="*/ 289490 w 957573"/>
                  <a:gd name="connsiteY16" fmla="*/ 460819 h 763619"/>
                  <a:gd name="connsiteX17" fmla="*/ 289490 w 957573"/>
                  <a:gd name="connsiteY17" fmla="*/ 461391 h 763619"/>
                  <a:gd name="connsiteX18" fmla="*/ 289490 w 957573"/>
                  <a:gd name="connsiteY18" fmla="*/ 462629 h 763619"/>
                  <a:gd name="connsiteX19" fmla="*/ 289490 w 957573"/>
                  <a:gd name="connsiteY19" fmla="*/ 467582 h 763619"/>
                  <a:gd name="connsiteX20" fmla="*/ 289490 w 957573"/>
                  <a:gd name="connsiteY20" fmla="*/ 472345 h 763619"/>
                  <a:gd name="connsiteX21" fmla="*/ 289490 w 957573"/>
                  <a:gd name="connsiteY21" fmla="*/ 477107 h 763619"/>
                  <a:gd name="connsiteX22" fmla="*/ 289299 w 957573"/>
                  <a:gd name="connsiteY22" fmla="*/ 482060 h 763619"/>
                  <a:gd name="connsiteX23" fmla="*/ 288156 w 957573"/>
                  <a:gd name="connsiteY23" fmla="*/ 502253 h 763619"/>
                  <a:gd name="connsiteX24" fmla="*/ 285299 w 957573"/>
                  <a:gd name="connsiteY24" fmla="*/ 544068 h 763619"/>
                  <a:gd name="connsiteX25" fmla="*/ 284346 w 957573"/>
                  <a:gd name="connsiteY25" fmla="*/ 586454 h 763619"/>
                  <a:gd name="connsiteX26" fmla="*/ 288252 w 957573"/>
                  <a:gd name="connsiteY26" fmla="*/ 627697 h 763619"/>
                  <a:gd name="connsiteX27" fmla="*/ 299682 w 957573"/>
                  <a:gd name="connsiteY27" fmla="*/ 664845 h 763619"/>
                  <a:gd name="connsiteX28" fmla="*/ 319017 w 957573"/>
                  <a:gd name="connsiteY28" fmla="*/ 693706 h 763619"/>
                  <a:gd name="connsiteX29" fmla="*/ 330257 w 957573"/>
                  <a:gd name="connsiteY29" fmla="*/ 704279 h 763619"/>
                  <a:gd name="connsiteX30" fmla="*/ 335972 w 957573"/>
                  <a:gd name="connsiteY30" fmla="*/ 708469 h 763619"/>
                  <a:gd name="connsiteX31" fmla="*/ 338734 w 957573"/>
                  <a:gd name="connsiteY31" fmla="*/ 710470 h 763619"/>
                  <a:gd name="connsiteX32" fmla="*/ 341592 w 957573"/>
                  <a:gd name="connsiteY32" fmla="*/ 712184 h 763619"/>
                  <a:gd name="connsiteX33" fmla="*/ 346926 w 957573"/>
                  <a:gd name="connsiteY33" fmla="*/ 715423 h 763619"/>
                  <a:gd name="connsiteX34" fmla="*/ 352165 w 957573"/>
                  <a:gd name="connsiteY34" fmla="*/ 717994 h 763619"/>
                  <a:gd name="connsiteX35" fmla="*/ 357022 w 957573"/>
                  <a:gd name="connsiteY35" fmla="*/ 720376 h 763619"/>
                  <a:gd name="connsiteX36" fmla="*/ 361594 w 957573"/>
                  <a:gd name="connsiteY36" fmla="*/ 722185 h 763619"/>
                  <a:gd name="connsiteX37" fmla="*/ 365690 w 957573"/>
                  <a:gd name="connsiteY37" fmla="*/ 723805 h 763619"/>
                  <a:gd name="connsiteX38" fmla="*/ 369309 w 957573"/>
                  <a:gd name="connsiteY38" fmla="*/ 725138 h 763619"/>
                  <a:gd name="connsiteX39" fmla="*/ 375120 w 957573"/>
                  <a:gd name="connsiteY39" fmla="*/ 726853 h 763619"/>
                  <a:gd name="connsiteX40" fmla="*/ 379977 w 957573"/>
                  <a:gd name="connsiteY40" fmla="*/ 728281 h 763619"/>
                  <a:gd name="connsiteX41" fmla="*/ 375215 w 957573"/>
                  <a:gd name="connsiteY41" fmla="*/ 726472 h 763619"/>
                  <a:gd name="connsiteX42" fmla="*/ 369595 w 957573"/>
                  <a:gd name="connsiteY42" fmla="*/ 724376 h 763619"/>
                  <a:gd name="connsiteX43" fmla="*/ 366071 w 957573"/>
                  <a:gd name="connsiteY43" fmla="*/ 722852 h 763619"/>
                  <a:gd name="connsiteX44" fmla="*/ 362166 w 957573"/>
                  <a:gd name="connsiteY44" fmla="*/ 721043 h 763619"/>
                  <a:gd name="connsiteX45" fmla="*/ 357784 w 957573"/>
                  <a:gd name="connsiteY45" fmla="*/ 718947 h 763619"/>
                  <a:gd name="connsiteX46" fmla="*/ 353212 w 957573"/>
                  <a:gd name="connsiteY46" fmla="*/ 716280 h 763619"/>
                  <a:gd name="connsiteX47" fmla="*/ 348259 w 957573"/>
                  <a:gd name="connsiteY47" fmla="*/ 713422 h 763619"/>
                  <a:gd name="connsiteX48" fmla="*/ 343211 w 957573"/>
                  <a:gd name="connsiteY48" fmla="*/ 709898 h 763619"/>
                  <a:gd name="connsiteX49" fmla="*/ 340544 w 957573"/>
                  <a:gd name="connsiteY49" fmla="*/ 708088 h 763619"/>
                  <a:gd name="connsiteX50" fmla="*/ 337972 w 957573"/>
                  <a:gd name="connsiteY50" fmla="*/ 705993 h 763619"/>
                  <a:gd name="connsiteX51" fmla="*/ 332733 w 957573"/>
                  <a:gd name="connsiteY51" fmla="*/ 701516 h 763619"/>
                  <a:gd name="connsiteX52" fmla="*/ 322637 w 957573"/>
                  <a:gd name="connsiteY52" fmla="*/ 690658 h 763619"/>
                  <a:gd name="connsiteX53" fmla="*/ 306254 w 957573"/>
                  <a:gd name="connsiteY53" fmla="*/ 662178 h 763619"/>
                  <a:gd name="connsiteX54" fmla="*/ 297872 w 957573"/>
                  <a:gd name="connsiteY54" fmla="*/ 626364 h 763619"/>
                  <a:gd name="connsiteX55" fmla="*/ 296919 w 957573"/>
                  <a:gd name="connsiteY55" fmla="*/ 586740 h 763619"/>
                  <a:gd name="connsiteX56" fmla="*/ 300729 w 957573"/>
                  <a:gd name="connsiteY56" fmla="*/ 545592 h 763619"/>
                  <a:gd name="connsiteX57" fmla="*/ 306444 w 957573"/>
                  <a:gd name="connsiteY57" fmla="*/ 504158 h 763619"/>
                  <a:gd name="connsiteX58" fmla="*/ 309016 w 957573"/>
                  <a:gd name="connsiteY58" fmla="*/ 483489 h 763619"/>
                  <a:gd name="connsiteX59" fmla="*/ 309588 w 957573"/>
                  <a:gd name="connsiteY59" fmla="*/ 478346 h 763619"/>
                  <a:gd name="connsiteX60" fmla="*/ 310064 w 957573"/>
                  <a:gd name="connsiteY60" fmla="*/ 473107 h 763619"/>
                  <a:gd name="connsiteX61" fmla="*/ 310445 w 957573"/>
                  <a:gd name="connsiteY61" fmla="*/ 467868 h 763619"/>
                  <a:gd name="connsiteX62" fmla="*/ 310731 w 957573"/>
                  <a:gd name="connsiteY62" fmla="*/ 462915 h 763619"/>
                  <a:gd name="connsiteX63" fmla="*/ 310731 w 957573"/>
                  <a:gd name="connsiteY63" fmla="*/ 461677 h 763619"/>
                  <a:gd name="connsiteX64" fmla="*/ 310826 w 957573"/>
                  <a:gd name="connsiteY64" fmla="*/ 461105 h 763619"/>
                  <a:gd name="connsiteX65" fmla="*/ 310826 w 957573"/>
                  <a:gd name="connsiteY65" fmla="*/ 460248 h 763619"/>
                  <a:gd name="connsiteX66" fmla="*/ 310826 w 957573"/>
                  <a:gd name="connsiteY66" fmla="*/ 457581 h 763619"/>
                  <a:gd name="connsiteX67" fmla="*/ 310826 w 957573"/>
                  <a:gd name="connsiteY67" fmla="*/ 452247 h 763619"/>
                  <a:gd name="connsiteX68" fmla="*/ 310350 w 957573"/>
                  <a:gd name="connsiteY68" fmla="*/ 445198 h 763619"/>
                  <a:gd name="connsiteX69" fmla="*/ 310350 w 957573"/>
                  <a:gd name="connsiteY69" fmla="*/ 444341 h 763619"/>
                  <a:gd name="connsiteX70" fmla="*/ 310064 w 957573"/>
                  <a:gd name="connsiteY70" fmla="*/ 441769 h 763619"/>
                  <a:gd name="connsiteX71" fmla="*/ 305682 w 957573"/>
                  <a:gd name="connsiteY71" fmla="*/ 421576 h 763619"/>
                  <a:gd name="connsiteX72" fmla="*/ 297967 w 957573"/>
                  <a:gd name="connsiteY72" fmla="*/ 403288 h 763619"/>
                  <a:gd name="connsiteX73" fmla="*/ 287680 w 957573"/>
                  <a:gd name="connsiteY73" fmla="*/ 387763 h 763619"/>
                  <a:gd name="connsiteX74" fmla="*/ 276155 w 957573"/>
                  <a:gd name="connsiteY74" fmla="*/ 375190 h 763619"/>
                  <a:gd name="connsiteX75" fmla="*/ 264439 w 957573"/>
                  <a:gd name="connsiteY75" fmla="*/ 365474 h 763619"/>
                  <a:gd name="connsiteX76" fmla="*/ 243389 w 957573"/>
                  <a:gd name="connsiteY76" fmla="*/ 352711 h 763619"/>
                  <a:gd name="connsiteX77" fmla="*/ 234340 w 957573"/>
                  <a:gd name="connsiteY77" fmla="*/ 348615 h 763619"/>
                  <a:gd name="connsiteX78" fmla="*/ 230625 w 957573"/>
                  <a:gd name="connsiteY78" fmla="*/ 335947 h 763619"/>
                  <a:gd name="connsiteX79" fmla="*/ 218052 w 957573"/>
                  <a:gd name="connsiteY79" fmla="*/ 306324 h 763619"/>
                  <a:gd name="connsiteX80" fmla="*/ 211290 w 957573"/>
                  <a:gd name="connsiteY80" fmla="*/ 294608 h 763619"/>
                  <a:gd name="connsiteX81" fmla="*/ 211956 w 957573"/>
                  <a:gd name="connsiteY81" fmla="*/ 288798 h 763619"/>
                  <a:gd name="connsiteX82" fmla="*/ 211956 w 957573"/>
                  <a:gd name="connsiteY82" fmla="*/ 288798 h 763619"/>
                  <a:gd name="connsiteX83" fmla="*/ 216433 w 957573"/>
                  <a:gd name="connsiteY83" fmla="*/ 287464 h 763619"/>
                  <a:gd name="connsiteX84" fmla="*/ 241960 w 957573"/>
                  <a:gd name="connsiteY84" fmla="*/ 294608 h 763619"/>
                  <a:gd name="connsiteX85" fmla="*/ 288252 w 957573"/>
                  <a:gd name="connsiteY85" fmla="*/ 311563 h 763619"/>
                  <a:gd name="connsiteX86" fmla="*/ 338925 w 957573"/>
                  <a:gd name="connsiteY86" fmla="*/ 338614 h 763619"/>
                  <a:gd name="connsiteX87" fmla="*/ 378644 w 957573"/>
                  <a:gd name="connsiteY87" fmla="*/ 373761 h 763619"/>
                  <a:gd name="connsiteX88" fmla="*/ 379215 w 957573"/>
                  <a:gd name="connsiteY88" fmla="*/ 374713 h 763619"/>
                  <a:gd name="connsiteX89" fmla="*/ 384264 w 957573"/>
                  <a:gd name="connsiteY89" fmla="*/ 389096 h 763619"/>
                  <a:gd name="connsiteX90" fmla="*/ 385407 w 957573"/>
                  <a:gd name="connsiteY90" fmla="*/ 393573 h 763619"/>
                  <a:gd name="connsiteX91" fmla="*/ 386264 w 957573"/>
                  <a:gd name="connsiteY91" fmla="*/ 398431 h 763619"/>
                  <a:gd name="connsiteX92" fmla="*/ 386740 w 957573"/>
                  <a:gd name="connsiteY92" fmla="*/ 401002 h 763619"/>
                  <a:gd name="connsiteX93" fmla="*/ 387026 w 957573"/>
                  <a:gd name="connsiteY93" fmla="*/ 403669 h 763619"/>
                  <a:gd name="connsiteX94" fmla="*/ 387597 w 957573"/>
                  <a:gd name="connsiteY94" fmla="*/ 409099 h 763619"/>
                  <a:gd name="connsiteX95" fmla="*/ 387788 w 957573"/>
                  <a:gd name="connsiteY95" fmla="*/ 411956 h 763619"/>
                  <a:gd name="connsiteX96" fmla="*/ 387788 w 957573"/>
                  <a:gd name="connsiteY96" fmla="*/ 414909 h 763619"/>
                  <a:gd name="connsiteX97" fmla="*/ 387883 w 957573"/>
                  <a:gd name="connsiteY97" fmla="*/ 420910 h 763619"/>
                  <a:gd name="connsiteX98" fmla="*/ 387597 w 957573"/>
                  <a:gd name="connsiteY98" fmla="*/ 427196 h 763619"/>
                  <a:gd name="connsiteX99" fmla="*/ 387121 w 957573"/>
                  <a:gd name="connsiteY99" fmla="*/ 433673 h 763619"/>
                  <a:gd name="connsiteX100" fmla="*/ 386264 w 957573"/>
                  <a:gd name="connsiteY100" fmla="*/ 440341 h 763619"/>
                  <a:gd name="connsiteX101" fmla="*/ 385788 w 957573"/>
                  <a:gd name="connsiteY101" fmla="*/ 443770 h 763619"/>
                  <a:gd name="connsiteX102" fmla="*/ 385026 w 957573"/>
                  <a:gd name="connsiteY102" fmla="*/ 447199 h 763619"/>
                  <a:gd name="connsiteX103" fmla="*/ 381692 w 957573"/>
                  <a:gd name="connsiteY103" fmla="*/ 461200 h 763619"/>
                  <a:gd name="connsiteX104" fmla="*/ 377120 w 957573"/>
                  <a:gd name="connsiteY104" fmla="*/ 475488 h 763619"/>
                  <a:gd name="connsiteX105" fmla="*/ 374453 w 957573"/>
                  <a:gd name="connsiteY105" fmla="*/ 482727 h 763619"/>
                  <a:gd name="connsiteX106" fmla="*/ 373786 w 957573"/>
                  <a:gd name="connsiteY106" fmla="*/ 484537 h 763619"/>
                  <a:gd name="connsiteX107" fmla="*/ 373405 w 957573"/>
                  <a:gd name="connsiteY107" fmla="*/ 485489 h 763619"/>
                  <a:gd name="connsiteX108" fmla="*/ 373215 w 957573"/>
                  <a:gd name="connsiteY108" fmla="*/ 485965 h 763619"/>
                  <a:gd name="connsiteX109" fmla="*/ 373024 w 957573"/>
                  <a:gd name="connsiteY109" fmla="*/ 486537 h 763619"/>
                  <a:gd name="connsiteX110" fmla="*/ 371500 w 957573"/>
                  <a:gd name="connsiteY110" fmla="*/ 490252 h 763619"/>
                  <a:gd name="connsiteX111" fmla="*/ 369976 w 957573"/>
                  <a:gd name="connsiteY111" fmla="*/ 494062 h 763619"/>
                  <a:gd name="connsiteX112" fmla="*/ 368452 w 957573"/>
                  <a:gd name="connsiteY112" fmla="*/ 497967 h 763619"/>
                  <a:gd name="connsiteX113" fmla="*/ 365595 w 957573"/>
                  <a:gd name="connsiteY113" fmla="*/ 505873 h 763619"/>
                  <a:gd name="connsiteX114" fmla="*/ 362928 w 957573"/>
                  <a:gd name="connsiteY114" fmla="*/ 513874 h 763619"/>
                  <a:gd name="connsiteX115" fmla="*/ 361690 w 957573"/>
                  <a:gd name="connsiteY115" fmla="*/ 517874 h 763619"/>
                  <a:gd name="connsiteX116" fmla="*/ 360546 w 957573"/>
                  <a:gd name="connsiteY116" fmla="*/ 521970 h 763619"/>
                  <a:gd name="connsiteX117" fmla="*/ 353688 w 957573"/>
                  <a:gd name="connsiteY117" fmla="*/ 554926 h 763619"/>
                  <a:gd name="connsiteX118" fmla="*/ 352736 w 957573"/>
                  <a:gd name="connsiteY118" fmla="*/ 587597 h 763619"/>
                  <a:gd name="connsiteX119" fmla="*/ 358165 w 957573"/>
                  <a:gd name="connsiteY119" fmla="*/ 617601 h 763619"/>
                  <a:gd name="connsiteX120" fmla="*/ 368547 w 957573"/>
                  <a:gd name="connsiteY120" fmla="*/ 642652 h 763619"/>
                  <a:gd name="connsiteX121" fmla="*/ 380835 w 957573"/>
                  <a:gd name="connsiteY121" fmla="*/ 661702 h 763619"/>
                  <a:gd name="connsiteX122" fmla="*/ 392074 w 957573"/>
                  <a:gd name="connsiteY122" fmla="*/ 675037 h 763619"/>
                  <a:gd name="connsiteX123" fmla="*/ 399980 w 957573"/>
                  <a:gd name="connsiteY123" fmla="*/ 682943 h 763619"/>
                  <a:gd name="connsiteX124" fmla="*/ 402837 w 957573"/>
                  <a:gd name="connsiteY124" fmla="*/ 685705 h 763619"/>
                  <a:gd name="connsiteX125" fmla="*/ 400170 w 957573"/>
                  <a:gd name="connsiteY125" fmla="*/ 682752 h 763619"/>
                  <a:gd name="connsiteX126" fmla="*/ 393027 w 957573"/>
                  <a:gd name="connsiteY126" fmla="*/ 674275 h 763619"/>
                  <a:gd name="connsiteX127" fmla="*/ 382930 w 957573"/>
                  <a:gd name="connsiteY127" fmla="*/ 660273 h 763619"/>
                  <a:gd name="connsiteX128" fmla="*/ 372357 w 957573"/>
                  <a:gd name="connsiteY128" fmla="*/ 640747 h 763619"/>
                  <a:gd name="connsiteX129" fmla="*/ 364261 w 957573"/>
                  <a:gd name="connsiteY129" fmla="*/ 616077 h 763619"/>
                  <a:gd name="connsiteX130" fmla="*/ 361404 w 957573"/>
                  <a:gd name="connsiteY130" fmla="*/ 587407 h 763619"/>
                  <a:gd name="connsiteX131" fmla="*/ 364737 w 957573"/>
                  <a:gd name="connsiteY131" fmla="*/ 556831 h 763619"/>
                  <a:gd name="connsiteX132" fmla="*/ 373596 w 957573"/>
                  <a:gd name="connsiteY132" fmla="*/ 526256 h 763619"/>
                  <a:gd name="connsiteX133" fmla="*/ 375024 w 957573"/>
                  <a:gd name="connsiteY133" fmla="*/ 522542 h 763619"/>
                  <a:gd name="connsiteX134" fmla="*/ 376548 w 957573"/>
                  <a:gd name="connsiteY134" fmla="*/ 518827 h 763619"/>
                  <a:gd name="connsiteX135" fmla="*/ 379692 w 957573"/>
                  <a:gd name="connsiteY135" fmla="*/ 511397 h 763619"/>
                  <a:gd name="connsiteX136" fmla="*/ 382930 w 957573"/>
                  <a:gd name="connsiteY136" fmla="*/ 504158 h 763619"/>
                  <a:gd name="connsiteX137" fmla="*/ 384549 w 957573"/>
                  <a:gd name="connsiteY137" fmla="*/ 500634 h 763619"/>
                  <a:gd name="connsiteX138" fmla="*/ 386359 w 957573"/>
                  <a:gd name="connsiteY138" fmla="*/ 497014 h 763619"/>
                  <a:gd name="connsiteX139" fmla="*/ 388169 w 957573"/>
                  <a:gd name="connsiteY139" fmla="*/ 493395 h 763619"/>
                  <a:gd name="connsiteX140" fmla="*/ 389883 w 957573"/>
                  <a:gd name="connsiteY140" fmla="*/ 489680 h 763619"/>
                  <a:gd name="connsiteX141" fmla="*/ 393408 w 957573"/>
                  <a:gd name="connsiteY141" fmla="*/ 482155 h 763619"/>
                  <a:gd name="connsiteX142" fmla="*/ 399599 w 957573"/>
                  <a:gd name="connsiteY142" fmla="*/ 467011 h 763619"/>
                  <a:gd name="connsiteX143" fmla="*/ 404457 w 957573"/>
                  <a:gd name="connsiteY143" fmla="*/ 451866 h 763619"/>
                  <a:gd name="connsiteX144" fmla="*/ 405600 w 957573"/>
                  <a:gd name="connsiteY144" fmla="*/ 448151 h 763619"/>
                  <a:gd name="connsiteX145" fmla="*/ 405886 w 957573"/>
                  <a:gd name="connsiteY145" fmla="*/ 446913 h 763619"/>
                  <a:gd name="connsiteX146" fmla="*/ 416458 w 957573"/>
                  <a:gd name="connsiteY146" fmla="*/ 516636 h 763619"/>
                  <a:gd name="connsiteX147" fmla="*/ 435794 w 957573"/>
                  <a:gd name="connsiteY147" fmla="*/ 591122 h 763619"/>
                  <a:gd name="connsiteX148" fmla="*/ 454272 w 957573"/>
                  <a:gd name="connsiteY148" fmla="*/ 625126 h 763619"/>
                  <a:gd name="connsiteX149" fmla="*/ 480371 w 957573"/>
                  <a:gd name="connsiteY149" fmla="*/ 652463 h 763619"/>
                  <a:gd name="connsiteX150" fmla="*/ 510851 w 957573"/>
                  <a:gd name="connsiteY150" fmla="*/ 671608 h 763619"/>
                  <a:gd name="connsiteX151" fmla="*/ 514756 w 957573"/>
                  <a:gd name="connsiteY151" fmla="*/ 673513 h 763619"/>
                  <a:gd name="connsiteX152" fmla="*/ 515709 w 957573"/>
                  <a:gd name="connsiteY152" fmla="*/ 673989 h 763619"/>
                  <a:gd name="connsiteX153" fmla="*/ 516756 w 957573"/>
                  <a:gd name="connsiteY153" fmla="*/ 674465 h 763619"/>
                  <a:gd name="connsiteX154" fmla="*/ 518661 w 957573"/>
                  <a:gd name="connsiteY154" fmla="*/ 675322 h 763619"/>
                  <a:gd name="connsiteX155" fmla="*/ 526377 w 957573"/>
                  <a:gd name="connsiteY155" fmla="*/ 678656 h 763619"/>
                  <a:gd name="connsiteX156" fmla="*/ 541998 w 957573"/>
                  <a:gd name="connsiteY156" fmla="*/ 684752 h 763619"/>
                  <a:gd name="connsiteX157" fmla="*/ 600957 w 957573"/>
                  <a:gd name="connsiteY157" fmla="*/ 701421 h 763619"/>
                  <a:gd name="connsiteX158" fmla="*/ 650107 w 957573"/>
                  <a:gd name="connsiteY158" fmla="*/ 715137 h 763619"/>
                  <a:gd name="connsiteX159" fmla="*/ 669061 w 957573"/>
                  <a:gd name="connsiteY159" fmla="*/ 724281 h 763619"/>
                  <a:gd name="connsiteX160" fmla="*/ 683158 w 957573"/>
                  <a:gd name="connsiteY160" fmla="*/ 735235 h 763619"/>
                  <a:gd name="connsiteX161" fmla="*/ 698112 w 957573"/>
                  <a:gd name="connsiteY161" fmla="*/ 755523 h 763619"/>
                  <a:gd name="connsiteX162" fmla="*/ 701065 w 957573"/>
                  <a:gd name="connsiteY162" fmla="*/ 761524 h 763619"/>
                  <a:gd name="connsiteX163" fmla="*/ 702018 w 957573"/>
                  <a:gd name="connsiteY163" fmla="*/ 763619 h 763619"/>
                  <a:gd name="connsiteX164" fmla="*/ 701161 w 957573"/>
                  <a:gd name="connsiteY164" fmla="*/ 761429 h 763619"/>
                  <a:gd name="connsiteX165" fmla="*/ 698589 w 957573"/>
                  <a:gd name="connsiteY165" fmla="*/ 755237 h 763619"/>
                  <a:gd name="connsiteX166" fmla="*/ 684492 w 957573"/>
                  <a:gd name="connsiteY166" fmla="*/ 733901 h 763619"/>
                  <a:gd name="connsiteX167" fmla="*/ 670585 w 957573"/>
                  <a:gd name="connsiteY167" fmla="*/ 721805 h 763619"/>
                  <a:gd name="connsiteX168" fmla="*/ 651630 w 957573"/>
                  <a:gd name="connsiteY168" fmla="*/ 711232 h 763619"/>
                  <a:gd name="connsiteX169" fmla="*/ 602672 w 957573"/>
                  <a:gd name="connsiteY169" fmla="*/ 694563 h 763619"/>
                  <a:gd name="connsiteX170" fmla="*/ 545712 w 957573"/>
                  <a:gd name="connsiteY170" fmla="*/ 674942 h 763619"/>
                  <a:gd name="connsiteX171" fmla="*/ 531139 w 957573"/>
                  <a:gd name="connsiteY171" fmla="*/ 668274 h 763619"/>
                  <a:gd name="connsiteX172" fmla="*/ 523710 w 957573"/>
                  <a:gd name="connsiteY172" fmla="*/ 664559 h 763619"/>
                  <a:gd name="connsiteX173" fmla="*/ 521805 w 957573"/>
                  <a:gd name="connsiteY173" fmla="*/ 663607 h 763619"/>
                  <a:gd name="connsiteX174" fmla="*/ 520947 w 957573"/>
                  <a:gd name="connsiteY174" fmla="*/ 663130 h 763619"/>
                  <a:gd name="connsiteX175" fmla="*/ 520090 w 957573"/>
                  <a:gd name="connsiteY175" fmla="*/ 662654 h 763619"/>
                  <a:gd name="connsiteX176" fmla="*/ 516471 w 957573"/>
                  <a:gd name="connsiteY176" fmla="*/ 660654 h 763619"/>
                  <a:gd name="connsiteX177" fmla="*/ 489324 w 957573"/>
                  <a:gd name="connsiteY177" fmla="*/ 641509 h 763619"/>
                  <a:gd name="connsiteX178" fmla="*/ 467417 w 957573"/>
                  <a:gd name="connsiteY178" fmla="*/ 615886 h 763619"/>
                  <a:gd name="connsiteX179" fmla="*/ 452653 w 957573"/>
                  <a:gd name="connsiteY179" fmla="*/ 584644 h 763619"/>
                  <a:gd name="connsiteX180" fmla="*/ 438461 w 957573"/>
                  <a:gd name="connsiteY180" fmla="*/ 513397 h 763619"/>
                  <a:gd name="connsiteX181" fmla="*/ 431508 w 957573"/>
                  <a:gd name="connsiteY181" fmla="*/ 439102 h 763619"/>
                  <a:gd name="connsiteX182" fmla="*/ 430650 w 957573"/>
                  <a:gd name="connsiteY182" fmla="*/ 429863 h 763619"/>
                  <a:gd name="connsiteX183" fmla="*/ 430269 w 957573"/>
                  <a:gd name="connsiteY183" fmla="*/ 425291 h 763619"/>
                  <a:gd name="connsiteX184" fmla="*/ 429698 w 957573"/>
                  <a:gd name="connsiteY184" fmla="*/ 420243 h 763619"/>
                  <a:gd name="connsiteX185" fmla="*/ 429507 w 957573"/>
                  <a:gd name="connsiteY185" fmla="*/ 419005 h 763619"/>
                  <a:gd name="connsiteX186" fmla="*/ 445033 w 957573"/>
                  <a:gd name="connsiteY186" fmla="*/ 422910 h 763619"/>
                  <a:gd name="connsiteX187" fmla="*/ 481133 w 957573"/>
                  <a:gd name="connsiteY187" fmla="*/ 429768 h 763619"/>
                  <a:gd name="connsiteX188" fmla="*/ 486181 w 957573"/>
                  <a:gd name="connsiteY188" fmla="*/ 430530 h 763619"/>
                  <a:gd name="connsiteX189" fmla="*/ 491325 w 957573"/>
                  <a:gd name="connsiteY189" fmla="*/ 431197 h 763619"/>
                  <a:gd name="connsiteX190" fmla="*/ 501897 w 957573"/>
                  <a:gd name="connsiteY190" fmla="*/ 432435 h 763619"/>
                  <a:gd name="connsiteX191" fmla="*/ 512851 w 957573"/>
                  <a:gd name="connsiteY191" fmla="*/ 433483 h 763619"/>
                  <a:gd name="connsiteX192" fmla="*/ 523615 w 957573"/>
                  <a:gd name="connsiteY192" fmla="*/ 434435 h 763619"/>
                  <a:gd name="connsiteX193" fmla="*/ 568477 w 957573"/>
                  <a:gd name="connsiteY193" fmla="*/ 441293 h 763619"/>
                  <a:gd name="connsiteX194" fmla="*/ 614102 w 957573"/>
                  <a:gd name="connsiteY194" fmla="*/ 455581 h 763619"/>
                  <a:gd name="connsiteX195" fmla="*/ 655155 w 957573"/>
                  <a:gd name="connsiteY195" fmla="*/ 481298 h 763619"/>
                  <a:gd name="connsiteX196" fmla="*/ 683349 w 957573"/>
                  <a:gd name="connsiteY196" fmla="*/ 520160 h 763619"/>
                  <a:gd name="connsiteX197" fmla="*/ 687635 w 957573"/>
                  <a:gd name="connsiteY197" fmla="*/ 531400 h 763619"/>
                  <a:gd name="connsiteX198" fmla="*/ 690969 w 957573"/>
                  <a:gd name="connsiteY198" fmla="*/ 543211 h 763619"/>
                  <a:gd name="connsiteX199" fmla="*/ 697541 w 957573"/>
                  <a:gd name="connsiteY199" fmla="*/ 567214 h 763619"/>
                  <a:gd name="connsiteX200" fmla="*/ 712686 w 957573"/>
                  <a:gd name="connsiteY200" fmla="*/ 612076 h 763619"/>
                  <a:gd name="connsiteX201" fmla="*/ 732403 w 957573"/>
                  <a:gd name="connsiteY201" fmla="*/ 649891 h 763619"/>
                  <a:gd name="connsiteX202" fmla="*/ 755834 w 957573"/>
                  <a:gd name="connsiteY202" fmla="*/ 677132 h 763619"/>
                  <a:gd name="connsiteX203" fmla="*/ 777741 w 957573"/>
                  <a:gd name="connsiteY203" fmla="*/ 693801 h 763619"/>
                  <a:gd name="connsiteX204" fmla="*/ 786504 w 957573"/>
                  <a:gd name="connsiteY204" fmla="*/ 699040 h 763619"/>
                  <a:gd name="connsiteX205" fmla="*/ 793077 w 957573"/>
                  <a:gd name="connsiteY205" fmla="*/ 702564 h 763619"/>
                  <a:gd name="connsiteX206" fmla="*/ 798696 w 957573"/>
                  <a:gd name="connsiteY206" fmla="*/ 705326 h 763619"/>
                  <a:gd name="connsiteX207" fmla="*/ 793267 w 957573"/>
                  <a:gd name="connsiteY207" fmla="*/ 702183 h 763619"/>
                  <a:gd name="connsiteX208" fmla="*/ 786886 w 957573"/>
                  <a:gd name="connsiteY208" fmla="*/ 698278 h 763619"/>
                  <a:gd name="connsiteX209" fmla="*/ 778599 w 957573"/>
                  <a:gd name="connsiteY209" fmla="*/ 692563 h 763619"/>
                  <a:gd name="connsiteX210" fmla="*/ 758120 w 957573"/>
                  <a:gd name="connsiteY210" fmla="*/ 674846 h 763619"/>
                  <a:gd name="connsiteX211" fmla="*/ 737165 w 957573"/>
                  <a:gd name="connsiteY211" fmla="*/ 646938 h 763619"/>
                  <a:gd name="connsiteX212" fmla="*/ 720496 w 957573"/>
                  <a:gd name="connsiteY212" fmla="*/ 609219 h 763619"/>
                  <a:gd name="connsiteX213" fmla="*/ 711828 w 957573"/>
                  <a:gd name="connsiteY213" fmla="*/ 578739 h 763619"/>
                  <a:gd name="connsiteX214" fmla="*/ 717353 w 957573"/>
                  <a:gd name="connsiteY214" fmla="*/ 585502 h 763619"/>
                  <a:gd name="connsiteX215" fmla="*/ 725925 w 957573"/>
                  <a:gd name="connsiteY215" fmla="*/ 594265 h 763619"/>
                  <a:gd name="connsiteX216" fmla="*/ 730593 w 957573"/>
                  <a:gd name="connsiteY216" fmla="*/ 598456 h 763619"/>
                  <a:gd name="connsiteX217" fmla="*/ 735546 w 957573"/>
                  <a:gd name="connsiteY217" fmla="*/ 602361 h 763619"/>
                  <a:gd name="connsiteX218" fmla="*/ 746023 w 957573"/>
                  <a:gd name="connsiteY218" fmla="*/ 609219 h 763619"/>
                  <a:gd name="connsiteX219" fmla="*/ 748404 w 957573"/>
                  <a:gd name="connsiteY219" fmla="*/ 610552 h 763619"/>
                  <a:gd name="connsiteX220" fmla="*/ 751262 w 957573"/>
                  <a:gd name="connsiteY220" fmla="*/ 611981 h 763619"/>
                  <a:gd name="connsiteX221" fmla="*/ 754119 w 957573"/>
                  <a:gd name="connsiteY221" fmla="*/ 613410 h 763619"/>
                  <a:gd name="connsiteX222" fmla="*/ 758882 w 957573"/>
                  <a:gd name="connsiteY222" fmla="*/ 615505 h 763619"/>
                  <a:gd name="connsiteX223" fmla="*/ 759549 w 957573"/>
                  <a:gd name="connsiteY223" fmla="*/ 615791 h 763619"/>
                  <a:gd name="connsiteX224" fmla="*/ 762216 w 957573"/>
                  <a:gd name="connsiteY224" fmla="*/ 616839 h 763619"/>
                  <a:gd name="connsiteX225" fmla="*/ 764787 w 957573"/>
                  <a:gd name="connsiteY225" fmla="*/ 617792 h 763619"/>
                  <a:gd name="connsiteX226" fmla="*/ 767359 w 957573"/>
                  <a:gd name="connsiteY226" fmla="*/ 618649 h 763619"/>
                  <a:gd name="connsiteX227" fmla="*/ 777075 w 957573"/>
                  <a:gd name="connsiteY227" fmla="*/ 621316 h 763619"/>
                  <a:gd name="connsiteX228" fmla="*/ 781456 w 957573"/>
                  <a:gd name="connsiteY228" fmla="*/ 622173 h 763619"/>
                  <a:gd name="connsiteX229" fmla="*/ 785361 w 957573"/>
                  <a:gd name="connsiteY229" fmla="*/ 622840 h 763619"/>
                  <a:gd name="connsiteX230" fmla="*/ 791838 w 957573"/>
                  <a:gd name="connsiteY230" fmla="*/ 623602 h 763619"/>
                  <a:gd name="connsiteX231" fmla="*/ 797458 w 957573"/>
                  <a:gd name="connsiteY231" fmla="*/ 624078 h 763619"/>
                  <a:gd name="connsiteX232" fmla="*/ 791934 w 957573"/>
                  <a:gd name="connsiteY232" fmla="*/ 623126 h 763619"/>
                  <a:gd name="connsiteX233" fmla="*/ 785647 w 957573"/>
                  <a:gd name="connsiteY233" fmla="*/ 621792 h 763619"/>
                  <a:gd name="connsiteX234" fmla="*/ 781837 w 957573"/>
                  <a:gd name="connsiteY234" fmla="*/ 620839 h 763619"/>
                  <a:gd name="connsiteX235" fmla="*/ 777646 w 957573"/>
                  <a:gd name="connsiteY235" fmla="*/ 619697 h 763619"/>
                  <a:gd name="connsiteX236" fmla="*/ 768407 w 957573"/>
                  <a:gd name="connsiteY236" fmla="*/ 616363 h 763619"/>
                  <a:gd name="connsiteX237" fmla="*/ 765930 w 957573"/>
                  <a:gd name="connsiteY237" fmla="*/ 615315 h 763619"/>
                  <a:gd name="connsiteX238" fmla="*/ 763454 w 957573"/>
                  <a:gd name="connsiteY238" fmla="*/ 614172 h 763619"/>
                  <a:gd name="connsiteX239" fmla="*/ 760978 w 957573"/>
                  <a:gd name="connsiteY239" fmla="*/ 613029 h 763619"/>
                  <a:gd name="connsiteX240" fmla="*/ 760406 w 957573"/>
                  <a:gd name="connsiteY240" fmla="*/ 612743 h 763619"/>
                  <a:gd name="connsiteX241" fmla="*/ 755929 w 957573"/>
                  <a:gd name="connsiteY241" fmla="*/ 610362 h 763619"/>
                  <a:gd name="connsiteX242" fmla="*/ 755358 w 957573"/>
                  <a:gd name="connsiteY242" fmla="*/ 610076 h 763619"/>
                  <a:gd name="connsiteX243" fmla="*/ 750881 w 957573"/>
                  <a:gd name="connsiteY243" fmla="*/ 607314 h 763619"/>
                  <a:gd name="connsiteX244" fmla="*/ 748404 w 957573"/>
                  <a:gd name="connsiteY244" fmla="*/ 605600 h 763619"/>
                  <a:gd name="connsiteX245" fmla="*/ 738975 w 957573"/>
                  <a:gd name="connsiteY245" fmla="*/ 598265 h 763619"/>
                  <a:gd name="connsiteX246" fmla="*/ 734593 w 957573"/>
                  <a:gd name="connsiteY246" fmla="*/ 594169 h 763619"/>
                  <a:gd name="connsiteX247" fmla="*/ 730497 w 957573"/>
                  <a:gd name="connsiteY247" fmla="*/ 589883 h 763619"/>
                  <a:gd name="connsiteX248" fmla="*/ 723163 w 957573"/>
                  <a:gd name="connsiteY248" fmla="*/ 581025 h 763619"/>
                  <a:gd name="connsiteX249" fmla="*/ 712495 w 957573"/>
                  <a:gd name="connsiteY249" fmla="*/ 563689 h 763619"/>
                  <a:gd name="connsiteX250" fmla="*/ 706875 w 957573"/>
                  <a:gd name="connsiteY250" fmla="*/ 550640 h 763619"/>
                  <a:gd name="connsiteX251" fmla="*/ 705637 w 957573"/>
                  <a:gd name="connsiteY251" fmla="*/ 546926 h 763619"/>
                  <a:gd name="connsiteX252" fmla="*/ 705351 w 957573"/>
                  <a:gd name="connsiteY252" fmla="*/ 545973 h 763619"/>
                  <a:gd name="connsiteX253" fmla="*/ 705351 w 957573"/>
                  <a:gd name="connsiteY253" fmla="*/ 545687 h 763619"/>
                  <a:gd name="connsiteX254" fmla="*/ 704780 w 957573"/>
                  <a:gd name="connsiteY254" fmla="*/ 545878 h 763619"/>
                  <a:gd name="connsiteX255" fmla="*/ 703732 w 957573"/>
                  <a:gd name="connsiteY255" fmla="*/ 540448 h 763619"/>
                  <a:gd name="connsiteX256" fmla="*/ 700970 w 957573"/>
                  <a:gd name="connsiteY256" fmla="*/ 527780 h 763619"/>
                  <a:gd name="connsiteX257" fmla="*/ 696969 w 957573"/>
                  <a:gd name="connsiteY257" fmla="*/ 514921 h 763619"/>
                  <a:gd name="connsiteX258" fmla="*/ 667728 w 957573"/>
                  <a:gd name="connsiteY258" fmla="*/ 468630 h 763619"/>
                  <a:gd name="connsiteX259" fmla="*/ 623341 w 957573"/>
                  <a:gd name="connsiteY259" fmla="*/ 436626 h 763619"/>
                  <a:gd name="connsiteX260" fmla="*/ 583527 w 957573"/>
                  <a:gd name="connsiteY260" fmla="*/ 420529 h 763619"/>
                  <a:gd name="connsiteX261" fmla="*/ 593814 w 957573"/>
                  <a:gd name="connsiteY261" fmla="*/ 416719 h 763619"/>
                  <a:gd name="connsiteX262" fmla="*/ 593814 w 957573"/>
                  <a:gd name="connsiteY262" fmla="*/ 416719 h 763619"/>
                  <a:gd name="connsiteX263" fmla="*/ 594195 w 957573"/>
                  <a:gd name="connsiteY263" fmla="*/ 416719 h 763619"/>
                  <a:gd name="connsiteX264" fmla="*/ 595147 w 957573"/>
                  <a:gd name="connsiteY264" fmla="*/ 416338 h 763619"/>
                  <a:gd name="connsiteX265" fmla="*/ 599433 w 957573"/>
                  <a:gd name="connsiteY265" fmla="*/ 415100 h 763619"/>
                  <a:gd name="connsiteX266" fmla="*/ 615816 w 957573"/>
                  <a:gd name="connsiteY266" fmla="*/ 412623 h 763619"/>
                  <a:gd name="connsiteX267" fmla="*/ 627056 w 957573"/>
                  <a:gd name="connsiteY267" fmla="*/ 412528 h 763619"/>
                  <a:gd name="connsiteX268" fmla="*/ 639534 w 957573"/>
                  <a:gd name="connsiteY268" fmla="*/ 413861 h 763619"/>
                  <a:gd name="connsiteX269" fmla="*/ 652678 w 957573"/>
                  <a:gd name="connsiteY269" fmla="*/ 417005 h 763619"/>
                  <a:gd name="connsiteX270" fmla="*/ 665918 w 957573"/>
                  <a:gd name="connsiteY270" fmla="*/ 422148 h 763619"/>
                  <a:gd name="connsiteX271" fmla="*/ 674205 w 957573"/>
                  <a:gd name="connsiteY271" fmla="*/ 426530 h 763619"/>
                  <a:gd name="connsiteX272" fmla="*/ 678205 w 957573"/>
                  <a:gd name="connsiteY272" fmla="*/ 428911 h 763619"/>
                  <a:gd name="connsiteX273" fmla="*/ 689540 w 957573"/>
                  <a:gd name="connsiteY273" fmla="*/ 436912 h 763619"/>
                  <a:gd name="connsiteX274" fmla="*/ 694683 w 957573"/>
                  <a:gd name="connsiteY274" fmla="*/ 441198 h 763619"/>
                  <a:gd name="connsiteX275" fmla="*/ 699351 w 957573"/>
                  <a:gd name="connsiteY275" fmla="*/ 445580 h 763619"/>
                  <a:gd name="connsiteX276" fmla="*/ 703637 w 957573"/>
                  <a:gd name="connsiteY276" fmla="*/ 449866 h 763619"/>
                  <a:gd name="connsiteX277" fmla="*/ 705637 w 957573"/>
                  <a:gd name="connsiteY277" fmla="*/ 451961 h 763619"/>
                  <a:gd name="connsiteX278" fmla="*/ 707447 w 957573"/>
                  <a:gd name="connsiteY278" fmla="*/ 454057 h 763619"/>
                  <a:gd name="connsiteX279" fmla="*/ 710876 w 957573"/>
                  <a:gd name="connsiteY279" fmla="*/ 458057 h 763619"/>
                  <a:gd name="connsiteX280" fmla="*/ 713829 w 957573"/>
                  <a:gd name="connsiteY280" fmla="*/ 461772 h 763619"/>
                  <a:gd name="connsiteX281" fmla="*/ 718496 w 957573"/>
                  <a:gd name="connsiteY281" fmla="*/ 467963 h 763619"/>
                  <a:gd name="connsiteX282" fmla="*/ 722401 w 957573"/>
                  <a:gd name="connsiteY282" fmla="*/ 473488 h 763619"/>
                  <a:gd name="connsiteX283" fmla="*/ 719067 w 957573"/>
                  <a:gd name="connsiteY283" fmla="*/ 467582 h 763619"/>
                  <a:gd name="connsiteX284" fmla="*/ 714972 w 957573"/>
                  <a:gd name="connsiteY284" fmla="*/ 461010 h 763619"/>
                  <a:gd name="connsiteX285" fmla="*/ 712400 w 957573"/>
                  <a:gd name="connsiteY285" fmla="*/ 457009 h 763619"/>
                  <a:gd name="connsiteX286" fmla="*/ 709352 w 957573"/>
                  <a:gd name="connsiteY286" fmla="*/ 452723 h 763619"/>
                  <a:gd name="connsiteX287" fmla="*/ 707733 w 957573"/>
                  <a:gd name="connsiteY287" fmla="*/ 450437 h 763619"/>
                  <a:gd name="connsiteX288" fmla="*/ 705923 w 957573"/>
                  <a:gd name="connsiteY288" fmla="*/ 448151 h 763619"/>
                  <a:gd name="connsiteX289" fmla="*/ 702018 w 957573"/>
                  <a:gd name="connsiteY289" fmla="*/ 443293 h 763619"/>
                  <a:gd name="connsiteX290" fmla="*/ 697636 w 957573"/>
                  <a:gd name="connsiteY290" fmla="*/ 438340 h 763619"/>
                  <a:gd name="connsiteX291" fmla="*/ 692778 w 957573"/>
                  <a:gd name="connsiteY291" fmla="*/ 433388 h 763619"/>
                  <a:gd name="connsiteX292" fmla="*/ 681825 w 957573"/>
                  <a:gd name="connsiteY292" fmla="*/ 423863 h 763619"/>
                  <a:gd name="connsiteX293" fmla="*/ 677824 w 957573"/>
                  <a:gd name="connsiteY293" fmla="*/ 420910 h 763619"/>
                  <a:gd name="connsiteX294" fmla="*/ 669347 w 957573"/>
                  <a:gd name="connsiteY294" fmla="*/ 415385 h 763619"/>
                  <a:gd name="connsiteX295" fmla="*/ 655726 w 957573"/>
                  <a:gd name="connsiteY295" fmla="*/ 408527 h 763619"/>
                  <a:gd name="connsiteX296" fmla="*/ 641724 w 957573"/>
                  <a:gd name="connsiteY296" fmla="*/ 403669 h 763619"/>
                  <a:gd name="connsiteX297" fmla="*/ 628104 w 957573"/>
                  <a:gd name="connsiteY297" fmla="*/ 400812 h 763619"/>
                  <a:gd name="connsiteX298" fmla="*/ 621722 w 957573"/>
                  <a:gd name="connsiteY298" fmla="*/ 400050 h 763619"/>
                  <a:gd name="connsiteX299" fmla="*/ 634009 w 957573"/>
                  <a:gd name="connsiteY299" fmla="*/ 385953 h 763619"/>
                  <a:gd name="connsiteX300" fmla="*/ 639153 w 957573"/>
                  <a:gd name="connsiteY300" fmla="*/ 376238 h 763619"/>
                  <a:gd name="connsiteX301" fmla="*/ 642296 w 957573"/>
                  <a:gd name="connsiteY301" fmla="*/ 366141 h 763619"/>
                  <a:gd name="connsiteX302" fmla="*/ 643725 w 957573"/>
                  <a:gd name="connsiteY302" fmla="*/ 346615 h 763619"/>
                  <a:gd name="connsiteX303" fmla="*/ 641058 w 957573"/>
                  <a:gd name="connsiteY303" fmla="*/ 329660 h 763619"/>
                  <a:gd name="connsiteX304" fmla="*/ 636867 w 957573"/>
                  <a:gd name="connsiteY304" fmla="*/ 315944 h 763619"/>
                  <a:gd name="connsiteX305" fmla="*/ 632771 w 957573"/>
                  <a:gd name="connsiteY305" fmla="*/ 305752 h 763619"/>
                  <a:gd name="connsiteX306" fmla="*/ 629818 w 957573"/>
                  <a:gd name="connsiteY306" fmla="*/ 299371 h 763619"/>
                  <a:gd name="connsiteX307" fmla="*/ 628770 w 957573"/>
                  <a:gd name="connsiteY307" fmla="*/ 297180 h 763619"/>
                  <a:gd name="connsiteX308" fmla="*/ 629628 w 957573"/>
                  <a:gd name="connsiteY308" fmla="*/ 299561 h 763619"/>
                  <a:gd name="connsiteX309" fmla="*/ 631818 w 957573"/>
                  <a:gd name="connsiteY309" fmla="*/ 306229 h 763619"/>
                  <a:gd name="connsiteX310" fmla="*/ 634771 w 957573"/>
                  <a:gd name="connsiteY310" fmla="*/ 316706 h 763619"/>
                  <a:gd name="connsiteX311" fmla="*/ 637343 w 957573"/>
                  <a:gd name="connsiteY311" fmla="*/ 330422 h 763619"/>
                  <a:gd name="connsiteX312" fmla="*/ 638105 w 957573"/>
                  <a:gd name="connsiteY312" fmla="*/ 346710 h 763619"/>
                  <a:gd name="connsiteX313" fmla="*/ 634866 w 957573"/>
                  <a:gd name="connsiteY313" fmla="*/ 364046 h 763619"/>
                  <a:gd name="connsiteX314" fmla="*/ 631152 w 957573"/>
                  <a:gd name="connsiteY314" fmla="*/ 372427 h 763619"/>
                  <a:gd name="connsiteX315" fmla="*/ 625913 w 957573"/>
                  <a:gd name="connsiteY315" fmla="*/ 380047 h 763619"/>
                  <a:gd name="connsiteX316" fmla="*/ 611721 w 957573"/>
                  <a:gd name="connsiteY316" fmla="*/ 392335 h 763619"/>
                  <a:gd name="connsiteX317" fmla="*/ 603339 w 957573"/>
                  <a:gd name="connsiteY317" fmla="*/ 396907 h 763619"/>
                  <a:gd name="connsiteX318" fmla="*/ 594480 w 957573"/>
                  <a:gd name="connsiteY318" fmla="*/ 400526 h 763619"/>
                  <a:gd name="connsiteX319" fmla="*/ 590004 w 957573"/>
                  <a:gd name="connsiteY319" fmla="*/ 401955 h 763619"/>
                  <a:gd name="connsiteX320" fmla="*/ 589528 w 957573"/>
                  <a:gd name="connsiteY320" fmla="*/ 402050 h 763619"/>
                  <a:gd name="connsiteX321" fmla="*/ 589051 w 957573"/>
                  <a:gd name="connsiteY321" fmla="*/ 402146 h 763619"/>
                  <a:gd name="connsiteX322" fmla="*/ 589051 w 957573"/>
                  <a:gd name="connsiteY322" fmla="*/ 402146 h 763619"/>
                  <a:gd name="connsiteX323" fmla="*/ 576288 w 957573"/>
                  <a:gd name="connsiteY323" fmla="*/ 405289 h 763619"/>
                  <a:gd name="connsiteX324" fmla="*/ 542760 w 957573"/>
                  <a:gd name="connsiteY324" fmla="*/ 408527 h 763619"/>
                  <a:gd name="connsiteX325" fmla="*/ 532568 w 957573"/>
                  <a:gd name="connsiteY325" fmla="*/ 408527 h 763619"/>
                  <a:gd name="connsiteX326" fmla="*/ 527329 w 957573"/>
                  <a:gd name="connsiteY326" fmla="*/ 407575 h 763619"/>
                  <a:gd name="connsiteX327" fmla="*/ 505898 w 957573"/>
                  <a:gd name="connsiteY327" fmla="*/ 404241 h 763619"/>
                  <a:gd name="connsiteX328" fmla="*/ 495992 w 957573"/>
                  <a:gd name="connsiteY328" fmla="*/ 402431 h 763619"/>
                  <a:gd name="connsiteX329" fmla="*/ 491229 w 957573"/>
                  <a:gd name="connsiteY329" fmla="*/ 401479 h 763619"/>
                  <a:gd name="connsiteX330" fmla="*/ 486562 w 957573"/>
                  <a:gd name="connsiteY330" fmla="*/ 400431 h 763619"/>
                  <a:gd name="connsiteX331" fmla="*/ 453415 w 957573"/>
                  <a:gd name="connsiteY331" fmla="*/ 391954 h 763619"/>
                  <a:gd name="connsiteX332" fmla="*/ 428745 w 957573"/>
                  <a:gd name="connsiteY332" fmla="*/ 383572 h 763619"/>
                  <a:gd name="connsiteX333" fmla="*/ 417315 w 957573"/>
                  <a:gd name="connsiteY333" fmla="*/ 378809 h 763619"/>
                  <a:gd name="connsiteX334" fmla="*/ 409124 w 957573"/>
                  <a:gd name="connsiteY334" fmla="*/ 364141 h 763619"/>
                  <a:gd name="connsiteX335" fmla="*/ 385407 w 957573"/>
                  <a:gd name="connsiteY335" fmla="*/ 334518 h 763619"/>
                  <a:gd name="connsiteX336" fmla="*/ 358546 w 957573"/>
                  <a:gd name="connsiteY336" fmla="*/ 311086 h 763619"/>
                  <a:gd name="connsiteX337" fmla="*/ 303873 w 957573"/>
                  <a:gd name="connsiteY337" fmla="*/ 277749 h 763619"/>
                  <a:gd name="connsiteX338" fmla="*/ 261010 w 957573"/>
                  <a:gd name="connsiteY338" fmla="*/ 258985 h 763619"/>
                  <a:gd name="connsiteX339" fmla="*/ 264249 w 957573"/>
                  <a:gd name="connsiteY339" fmla="*/ 259556 h 763619"/>
                  <a:gd name="connsiteX340" fmla="*/ 295300 w 957573"/>
                  <a:gd name="connsiteY340" fmla="*/ 263271 h 763619"/>
                  <a:gd name="connsiteX341" fmla="*/ 312159 w 957573"/>
                  <a:gd name="connsiteY341" fmla="*/ 264223 h 763619"/>
                  <a:gd name="connsiteX342" fmla="*/ 329876 w 957573"/>
                  <a:gd name="connsiteY342" fmla="*/ 264319 h 763619"/>
                  <a:gd name="connsiteX343" fmla="*/ 367404 w 957573"/>
                  <a:gd name="connsiteY343" fmla="*/ 261747 h 763619"/>
                  <a:gd name="connsiteX344" fmla="*/ 377120 w 957573"/>
                  <a:gd name="connsiteY344" fmla="*/ 260413 h 763619"/>
                  <a:gd name="connsiteX345" fmla="*/ 386931 w 957573"/>
                  <a:gd name="connsiteY345" fmla="*/ 258794 h 763619"/>
                  <a:gd name="connsiteX346" fmla="*/ 396837 w 957573"/>
                  <a:gd name="connsiteY346" fmla="*/ 256889 h 763619"/>
                  <a:gd name="connsiteX347" fmla="*/ 406838 w 957573"/>
                  <a:gd name="connsiteY347" fmla="*/ 254603 h 763619"/>
                  <a:gd name="connsiteX348" fmla="*/ 416363 w 957573"/>
                  <a:gd name="connsiteY348" fmla="*/ 252222 h 763619"/>
                  <a:gd name="connsiteX349" fmla="*/ 425888 w 957573"/>
                  <a:gd name="connsiteY349" fmla="*/ 249555 h 763619"/>
                  <a:gd name="connsiteX350" fmla="*/ 437223 w 957573"/>
                  <a:gd name="connsiteY350" fmla="*/ 246031 h 763619"/>
                  <a:gd name="connsiteX351" fmla="*/ 446938 w 957573"/>
                  <a:gd name="connsiteY351" fmla="*/ 242792 h 763619"/>
                  <a:gd name="connsiteX352" fmla="*/ 466465 w 957573"/>
                  <a:gd name="connsiteY352" fmla="*/ 236220 h 763619"/>
                  <a:gd name="connsiteX353" fmla="*/ 480180 w 957573"/>
                  <a:gd name="connsiteY353" fmla="*/ 235267 h 763619"/>
                  <a:gd name="connsiteX354" fmla="*/ 494754 w 957573"/>
                  <a:gd name="connsiteY354" fmla="*/ 234505 h 763619"/>
                  <a:gd name="connsiteX355" fmla="*/ 510851 w 957573"/>
                  <a:gd name="connsiteY355" fmla="*/ 234029 h 763619"/>
                  <a:gd name="connsiteX356" fmla="*/ 528377 w 957573"/>
                  <a:gd name="connsiteY356" fmla="*/ 234029 h 763619"/>
                  <a:gd name="connsiteX357" fmla="*/ 537616 w 957573"/>
                  <a:gd name="connsiteY357" fmla="*/ 234125 h 763619"/>
                  <a:gd name="connsiteX358" fmla="*/ 547141 w 957573"/>
                  <a:gd name="connsiteY358" fmla="*/ 234505 h 763619"/>
                  <a:gd name="connsiteX359" fmla="*/ 551999 w 957573"/>
                  <a:gd name="connsiteY359" fmla="*/ 234696 h 763619"/>
                  <a:gd name="connsiteX360" fmla="*/ 556857 w 957573"/>
                  <a:gd name="connsiteY360" fmla="*/ 235077 h 763619"/>
                  <a:gd name="connsiteX361" fmla="*/ 566858 w 957573"/>
                  <a:gd name="connsiteY361" fmla="*/ 235744 h 763619"/>
                  <a:gd name="connsiteX362" fmla="*/ 577050 w 957573"/>
                  <a:gd name="connsiteY362" fmla="*/ 236792 h 763619"/>
                  <a:gd name="connsiteX363" fmla="*/ 582193 w 957573"/>
                  <a:gd name="connsiteY363" fmla="*/ 237363 h 763619"/>
                  <a:gd name="connsiteX364" fmla="*/ 587337 w 957573"/>
                  <a:gd name="connsiteY364" fmla="*/ 238125 h 763619"/>
                  <a:gd name="connsiteX365" fmla="*/ 597814 w 957573"/>
                  <a:gd name="connsiteY365" fmla="*/ 239649 h 763619"/>
                  <a:gd name="connsiteX366" fmla="*/ 608292 w 957573"/>
                  <a:gd name="connsiteY366" fmla="*/ 241744 h 763619"/>
                  <a:gd name="connsiteX367" fmla="*/ 629437 w 957573"/>
                  <a:gd name="connsiteY367" fmla="*/ 246983 h 763619"/>
                  <a:gd name="connsiteX368" fmla="*/ 672490 w 957573"/>
                  <a:gd name="connsiteY368" fmla="*/ 260413 h 763619"/>
                  <a:gd name="connsiteX369" fmla="*/ 758691 w 957573"/>
                  <a:gd name="connsiteY369" fmla="*/ 284988 h 763619"/>
                  <a:gd name="connsiteX370" fmla="*/ 799554 w 957573"/>
                  <a:gd name="connsiteY370" fmla="*/ 291275 h 763619"/>
                  <a:gd name="connsiteX371" fmla="*/ 836701 w 957573"/>
                  <a:gd name="connsiteY371" fmla="*/ 290608 h 763619"/>
                  <a:gd name="connsiteX372" fmla="*/ 844988 w 957573"/>
                  <a:gd name="connsiteY372" fmla="*/ 289179 h 763619"/>
                  <a:gd name="connsiteX373" fmla="*/ 854513 w 957573"/>
                  <a:gd name="connsiteY373" fmla="*/ 301657 h 763619"/>
                  <a:gd name="connsiteX374" fmla="*/ 866610 w 957573"/>
                  <a:gd name="connsiteY374" fmla="*/ 324040 h 763619"/>
                  <a:gd name="connsiteX375" fmla="*/ 871277 w 957573"/>
                  <a:gd name="connsiteY375" fmla="*/ 336137 h 763619"/>
                  <a:gd name="connsiteX376" fmla="*/ 875849 w 957573"/>
                  <a:gd name="connsiteY376" fmla="*/ 348329 h 763619"/>
                  <a:gd name="connsiteX377" fmla="*/ 884421 w 957573"/>
                  <a:gd name="connsiteY377" fmla="*/ 372427 h 763619"/>
                  <a:gd name="connsiteX378" fmla="*/ 892422 w 957573"/>
                  <a:gd name="connsiteY378" fmla="*/ 396145 h 763619"/>
                  <a:gd name="connsiteX379" fmla="*/ 919188 w 957573"/>
                  <a:gd name="connsiteY379" fmla="*/ 481965 h 763619"/>
                  <a:gd name="connsiteX380" fmla="*/ 931665 w 957573"/>
                  <a:gd name="connsiteY380" fmla="*/ 515684 h 763619"/>
                  <a:gd name="connsiteX381" fmla="*/ 943572 w 957573"/>
                  <a:gd name="connsiteY381" fmla="*/ 540734 h 763619"/>
                  <a:gd name="connsiteX382" fmla="*/ 948429 w 957573"/>
                  <a:gd name="connsiteY382" fmla="*/ 549783 h 763619"/>
                  <a:gd name="connsiteX383" fmla="*/ 952335 w 957573"/>
                  <a:gd name="connsiteY383" fmla="*/ 556260 h 763619"/>
                  <a:gd name="connsiteX384" fmla="*/ 955573 w 957573"/>
                  <a:gd name="connsiteY384" fmla="*/ 561689 h 763619"/>
                  <a:gd name="connsiteX385" fmla="*/ 952525 w 957573"/>
                  <a:gd name="connsiteY385" fmla="*/ 556165 h 763619"/>
                  <a:gd name="connsiteX386" fmla="*/ 948811 w 957573"/>
                  <a:gd name="connsiteY386" fmla="*/ 549593 h 763619"/>
                  <a:gd name="connsiteX387" fmla="*/ 944143 w 957573"/>
                  <a:gd name="connsiteY387" fmla="*/ 540448 h 763619"/>
                  <a:gd name="connsiteX388" fmla="*/ 933094 w 957573"/>
                  <a:gd name="connsiteY388" fmla="*/ 515112 h 763619"/>
                  <a:gd name="connsiteX389" fmla="*/ 921759 w 957573"/>
                  <a:gd name="connsiteY389" fmla="*/ 481108 h 763619"/>
                  <a:gd name="connsiteX390" fmla="*/ 897566 w 957573"/>
                  <a:gd name="connsiteY390" fmla="*/ 394525 h 763619"/>
                  <a:gd name="connsiteX391" fmla="*/ 890327 w 957573"/>
                  <a:gd name="connsiteY391" fmla="*/ 370522 h 763619"/>
                  <a:gd name="connsiteX392" fmla="*/ 882421 w 957573"/>
                  <a:gd name="connsiteY392" fmla="*/ 346043 h 763619"/>
                  <a:gd name="connsiteX393" fmla="*/ 878230 w 957573"/>
                  <a:gd name="connsiteY393" fmla="*/ 333756 h 763619"/>
                  <a:gd name="connsiteX394" fmla="*/ 873849 w 957573"/>
                  <a:gd name="connsiteY394" fmla="*/ 321278 h 763619"/>
                  <a:gd name="connsiteX395" fmla="*/ 861752 w 957573"/>
                  <a:gd name="connsiteY395" fmla="*/ 297085 h 763619"/>
                  <a:gd name="connsiteX396" fmla="*/ 854608 w 957573"/>
                  <a:gd name="connsiteY396" fmla="*/ 286798 h 763619"/>
                  <a:gd name="connsiteX397" fmla="*/ 863466 w 957573"/>
                  <a:gd name="connsiteY397" fmla="*/ 283559 h 763619"/>
                  <a:gd name="connsiteX398" fmla="*/ 872420 w 957573"/>
                  <a:gd name="connsiteY398" fmla="*/ 281750 h 763619"/>
                  <a:gd name="connsiteX399" fmla="*/ 892899 w 957573"/>
                  <a:gd name="connsiteY399" fmla="*/ 273939 h 763619"/>
                  <a:gd name="connsiteX400" fmla="*/ 909853 w 957573"/>
                  <a:gd name="connsiteY400" fmla="*/ 262604 h 763619"/>
                  <a:gd name="connsiteX401" fmla="*/ 933666 w 957573"/>
                  <a:gd name="connsiteY401" fmla="*/ 236506 h 763619"/>
                  <a:gd name="connsiteX402" fmla="*/ 947667 w 957573"/>
                  <a:gd name="connsiteY402" fmla="*/ 213265 h 763619"/>
                  <a:gd name="connsiteX403" fmla="*/ 955097 w 957573"/>
                  <a:gd name="connsiteY403" fmla="*/ 197548 h 763619"/>
                  <a:gd name="connsiteX404" fmla="*/ 957574 w 957573"/>
                  <a:gd name="connsiteY404" fmla="*/ 191929 h 763619"/>
                  <a:gd name="connsiteX405" fmla="*/ 954907 w 957573"/>
                  <a:gd name="connsiteY405" fmla="*/ 197453 h 763619"/>
                  <a:gd name="connsiteX406" fmla="*/ 946810 w 957573"/>
                  <a:gd name="connsiteY406" fmla="*/ 212884 h 763619"/>
                  <a:gd name="connsiteX407" fmla="*/ 932046 w 957573"/>
                  <a:gd name="connsiteY407" fmla="*/ 235363 h 763619"/>
                  <a:gd name="connsiteX408" fmla="*/ 907758 w 957573"/>
                  <a:gd name="connsiteY408" fmla="*/ 260033 h 763619"/>
                  <a:gd name="connsiteX409" fmla="*/ 890994 w 957573"/>
                  <a:gd name="connsiteY409" fmla="*/ 270224 h 763619"/>
                  <a:gd name="connsiteX410" fmla="*/ 878611 w 957573"/>
                  <a:gd name="connsiteY410" fmla="*/ 274892 h 763619"/>
                  <a:gd name="connsiteX411" fmla="*/ 886612 w 957573"/>
                  <a:gd name="connsiteY411" fmla="*/ 268129 h 763619"/>
                  <a:gd name="connsiteX412" fmla="*/ 896518 w 957573"/>
                  <a:gd name="connsiteY412" fmla="*/ 256318 h 763619"/>
                  <a:gd name="connsiteX413" fmla="*/ 898709 w 957573"/>
                  <a:gd name="connsiteY413" fmla="*/ 252889 h 763619"/>
                  <a:gd name="connsiteX414" fmla="*/ 899471 w 957573"/>
                  <a:gd name="connsiteY414" fmla="*/ 251746 h 763619"/>
                  <a:gd name="connsiteX415" fmla="*/ 898709 w 957573"/>
                  <a:gd name="connsiteY415" fmla="*/ 252889 h 763619"/>
                  <a:gd name="connsiteX416" fmla="*/ 896328 w 957573"/>
                  <a:gd name="connsiteY416" fmla="*/ 256222 h 763619"/>
                  <a:gd name="connsiteX417" fmla="*/ 885945 w 957573"/>
                  <a:gd name="connsiteY417" fmla="*/ 267557 h 763619"/>
                  <a:gd name="connsiteX418" fmla="*/ 874134 w 957573"/>
                  <a:gd name="connsiteY418" fmla="*/ 276130 h 763619"/>
                  <a:gd name="connsiteX419" fmla="*/ 873944 w 957573"/>
                  <a:gd name="connsiteY419" fmla="*/ 276130 h 763619"/>
                  <a:gd name="connsiteX420" fmla="*/ 848131 w 957573"/>
                  <a:gd name="connsiteY420" fmla="*/ 278987 h 763619"/>
                  <a:gd name="connsiteX421" fmla="*/ 848131 w 957573"/>
                  <a:gd name="connsiteY421" fmla="*/ 278987 h 763619"/>
                  <a:gd name="connsiteX422" fmla="*/ 825843 w 957573"/>
                  <a:gd name="connsiteY422" fmla="*/ 257175 h 763619"/>
                  <a:gd name="connsiteX423" fmla="*/ 782599 w 957573"/>
                  <a:gd name="connsiteY423" fmla="*/ 228695 h 763619"/>
                  <a:gd name="connsiteX424" fmla="*/ 744975 w 957573"/>
                  <a:gd name="connsiteY424" fmla="*/ 211646 h 763619"/>
                  <a:gd name="connsiteX425" fmla="*/ 755167 w 957573"/>
                  <a:gd name="connsiteY425" fmla="*/ 214408 h 763619"/>
                  <a:gd name="connsiteX426" fmla="*/ 765740 w 957573"/>
                  <a:gd name="connsiteY426" fmla="*/ 217646 h 763619"/>
                  <a:gd name="connsiteX427" fmla="*/ 776217 w 957573"/>
                  <a:gd name="connsiteY427" fmla="*/ 220885 h 763619"/>
                  <a:gd name="connsiteX428" fmla="*/ 786790 w 957573"/>
                  <a:gd name="connsiteY428" fmla="*/ 224218 h 763619"/>
                  <a:gd name="connsiteX429" fmla="*/ 830700 w 957573"/>
                  <a:gd name="connsiteY429" fmla="*/ 233934 h 763619"/>
                  <a:gd name="connsiteX430" fmla="*/ 874896 w 957573"/>
                  <a:gd name="connsiteY430" fmla="*/ 231743 h 763619"/>
                  <a:gd name="connsiteX431" fmla="*/ 895280 w 957573"/>
                  <a:gd name="connsiteY431" fmla="*/ 223647 h 763619"/>
                  <a:gd name="connsiteX432" fmla="*/ 904233 w 957573"/>
                  <a:gd name="connsiteY432" fmla="*/ 217551 h 763619"/>
                  <a:gd name="connsiteX433" fmla="*/ 912044 w 957573"/>
                  <a:gd name="connsiteY433" fmla="*/ 210217 h 763619"/>
                  <a:gd name="connsiteX434" fmla="*/ 930522 w 957573"/>
                  <a:gd name="connsiteY434" fmla="*/ 174593 h 763619"/>
                  <a:gd name="connsiteX435" fmla="*/ 933190 w 957573"/>
                  <a:gd name="connsiteY435" fmla="*/ 137922 h 763619"/>
                  <a:gd name="connsiteX436" fmla="*/ 926332 w 957573"/>
                  <a:gd name="connsiteY436" fmla="*/ 105061 h 763619"/>
                  <a:gd name="connsiteX437" fmla="*/ 920236 w 957573"/>
                  <a:gd name="connsiteY437" fmla="*/ 90678 h 763619"/>
                  <a:gd name="connsiteX438" fmla="*/ 916521 w 957573"/>
                  <a:gd name="connsiteY438" fmla="*/ 84201 h 763619"/>
                  <a:gd name="connsiteX439" fmla="*/ 912806 w 957573"/>
                  <a:gd name="connsiteY439" fmla="*/ 78200 h 763619"/>
                  <a:gd name="connsiteX440" fmla="*/ 907186 w 957573"/>
                  <a:gd name="connsiteY440" fmla="*/ 66389 h 763619"/>
                  <a:gd name="connsiteX441" fmla="*/ 905281 w 957573"/>
                  <a:gd name="connsiteY441" fmla="*/ 60484 h 763619"/>
                  <a:gd name="connsiteX442" fmla="*/ 904615 w 957573"/>
                  <a:gd name="connsiteY442" fmla="*/ 57531 h 763619"/>
                  <a:gd name="connsiteX443" fmla="*/ 904043 w 957573"/>
                  <a:gd name="connsiteY443" fmla="*/ 54578 h 763619"/>
                  <a:gd name="connsiteX444" fmla="*/ 904995 w 957573"/>
                  <a:gd name="connsiteY444" fmla="*/ 33147 h 763619"/>
                  <a:gd name="connsiteX445" fmla="*/ 912139 w 957573"/>
                  <a:gd name="connsiteY445" fmla="*/ 17240 h 763619"/>
                  <a:gd name="connsiteX446" fmla="*/ 920331 w 957573"/>
                  <a:gd name="connsiteY446" fmla="*/ 7048 h 763619"/>
                  <a:gd name="connsiteX447" fmla="*/ 926427 w 957573"/>
                  <a:gd name="connsiteY447" fmla="*/ 1619 h 763619"/>
                  <a:gd name="connsiteX448" fmla="*/ 928713 w 957573"/>
                  <a:gd name="connsiteY448" fmla="*/ 0 h 763619"/>
                  <a:gd name="connsiteX449" fmla="*/ 926427 w 957573"/>
                  <a:gd name="connsiteY449" fmla="*/ 1524 h 763619"/>
                  <a:gd name="connsiteX450" fmla="*/ 920140 w 957573"/>
                  <a:gd name="connsiteY450" fmla="*/ 6667 h 763619"/>
                  <a:gd name="connsiteX451" fmla="*/ 911377 w 957573"/>
                  <a:gd name="connsiteY451" fmla="*/ 16573 h 763619"/>
                  <a:gd name="connsiteX452" fmla="*/ 903281 w 957573"/>
                  <a:gd name="connsiteY452" fmla="*/ 32575 h 763619"/>
                  <a:gd name="connsiteX453" fmla="*/ 901281 w 957573"/>
                  <a:gd name="connsiteY453" fmla="*/ 54959 h 763619"/>
                  <a:gd name="connsiteX454" fmla="*/ 901757 w 957573"/>
                  <a:gd name="connsiteY454" fmla="*/ 58007 h 763619"/>
                  <a:gd name="connsiteX455" fmla="*/ 902328 w 957573"/>
                  <a:gd name="connsiteY455" fmla="*/ 61150 h 763619"/>
                  <a:gd name="connsiteX456" fmla="*/ 904043 w 957573"/>
                  <a:gd name="connsiteY456" fmla="*/ 67437 h 763619"/>
                  <a:gd name="connsiteX457" fmla="*/ 909377 w 957573"/>
                  <a:gd name="connsiteY457" fmla="*/ 80200 h 763619"/>
                  <a:gd name="connsiteX458" fmla="*/ 912806 w 957573"/>
                  <a:gd name="connsiteY458" fmla="*/ 86392 h 763619"/>
                  <a:gd name="connsiteX459" fmla="*/ 916044 w 957573"/>
                  <a:gd name="connsiteY459" fmla="*/ 92773 h 763619"/>
                  <a:gd name="connsiteX460" fmla="*/ 921188 w 957573"/>
                  <a:gd name="connsiteY460" fmla="*/ 106680 h 763619"/>
                  <a:gd name="connsiteX461" fmla="*/ 926236 w 957573"/>
                  <a:gd name="connsiteY461" fmla="*/ 138208 h 763619"/>
                  <a:gd name="connsiteX462" fmla="*/ 922236 w 957573"/>
                  <a:gd name="connsiteY462" fmla="*/ 172307 h 763619"/>
                  <a:gd name="connsiteX463" fmla="*/ 904615 w 957573"/>
                  <a:gd name="connsiteY463" fmla="*/ 202978 h 763619"/>
                  <a:gd name="connsiteX464" fmla="*/ 872134 w 957573"/>
                  <a:gd name="connsiteY464" fmla="*/ 219742 h 763619"/>
                  <a:gd name="connsiteX465" fmla="*/ 832605 w 957573"/>
                  <a:gd name="connsiteY465" fmla="*/ 219742 h 763619"/>
                  <a:gd name="connsiteX466" fmla="*/ 792029 w 957573"/>
                  <a:gd name="connsiteY466" fmla="*/ 208788 h 763619"/>
                  <a:gd name="connsiteX467" fmla="*/ 771074 w 957573"/>
                  <a:gd name="connsiteY467" fmla="*/ 201168 h 763619"/>
                  <a:gd name="connsiteX468" fmla="*/ 760406 w 957573"/>
                  <a:gd name="connsiteY468" fmla="*/ 197358 h 763619"/>
                  <a:gd name="connsiteX469" fmla="*/ 749547 w 957573"/>
                  <a:gd name="connsiteY469" fmla="*/ 193929 h 763619"/>
                  <a:gd name="connsiteX470" fmla="*/ 658679 w 957573"/>
                  <a:gd name="connsiteY470" fmla="*/ 174212 h 763619"/>
                  <a:gd name="connsiteX471" fmla="*/ 646868 w 957573"/>
                  <a:gd name="connsiteY471" fmla="*/ 173260 h 763619"/>
                  <a:gd name="connsiteX472" fmla="*/ 640962 w 957573"/>
                  <a:gd name="connsiteY472" fmla="*/ 172879 h 763619"/>
                  <a:gd name="connsiteX473" fmla="*/ 635057 w 957573"/>
                  <a:gd name="connsiteY473" fmla="*/ 172879 h 763619"/>
                  <a:gd name="connsiteX474" fmla="*/ 623151 w 957573"/>
                  <a:gd name="connsiteY474" fmla="*/ 172688 h 763619"/>
                  <a:gd name="connsiteX475" fmla="*/ 617245 w 957573"/>
                  <a:gd name="connsiteY475" fmla="*/ 172879 h 763619"/>
                  <a:gd name="connsiteX476" fmla="*/ 611340 w 957573"/>
                  <a:gd name="connsiteY476" fmla="*/ 173164 h 763619"/>
                  <a:gd name="connsiteX477" fmla="*/ 590956 w 957573"/>
                  <a:gd name="connsiteY477" fmla="*/ 174879 h 763619"/>
                  <a:gd name="connsiteX478" fmla="*/ 587908 w 957573"/>
                  <a:gd name="connsiteY478" fmla="*/ 175260 h 763619"/>
                  <a:gd name="connsiteX479" fmla="*/ 582098 w 957573"/>
                  <a:gd name="connsiteY479" fmla="*/ 175927 h 763619"/>
                  <a:gd name="connsiteX480" fmla="*/ 576288 w 957573"/>
                  <a:gd name="connsiteY480" fmla="*/ 176784 h 763619"/>
                  <a:gd name="connsiteX481" fmla="*/ 564762 w 957573"/>
                  <a:gd name="connsiteY481" fmla="*/ 178689 h 763619"/>
                  <a:gd name="connsiteX482" fmla="*/ 477799 w 957573"/>
                  <a:gd name="connsiteY482" fmla="*/ 200120 h 763619"/>
                  <a:gd name="connsiteX483" fmla="*/ 437318 w 957573"/>
                  <a:gd name="connsiteY483" fmla="*/ 211646 h 763619"/>
                  <a:gd name="connsiteX484" fmla="*/ 427412 w 957573"/>
                  <a:gd name="connsiteY484" fmla="*/ 214408 h 763619"/>
                  <a:gd name="connsiteX485" fmla="*/ 418077 w 957573"/>
                  <a:gd name="connsiteY485" fmla="*/ 216789 h 763619"/>
                  <a:gd name="connsiteX486" fmla="*/ 406838 w 957573"/>
                  <a:gd name="connsiteY486" fmla="*/ 219361 h 763619"/>
                  <a:gd name="connsiteX487" fmla="*/ 399599 w 957573"/>
                  <a:gd name="connsiteY487" fmla="*/ 220789 h 763619"/>
                  <a:gd name="connsiteX488" fmla="*/ 390455 w 957573"/>
                  <a:gd name="connsiteY488" fmla="*/ 222409 h 763619"/>
                  <a:gd name="connsiteX489" fmla="*/ 381406 w 957573"/>
                  <a:gd name="connsiteY489" fmla="*/ 223647 h 763619"/>
                  <a:gd name="connsiteX490" fmla="*/ 372453 w 957573"/>
                  <a:gd name="connsiteY490" fmla="*/ 224695 h 763619"/>
                  <a:gd name="connsiteX491" fmla="*/ 363690 w 957573"/>
                  <a:gd name="connsiteY491" fmla="*/ 225457 h 763619"/>
                  <a:gd name="connsiteX492" fmla="*/ 329971 w 957573"/>
                  <a:gd name="connsiteY492" fmla="*/ 226219 h 763619"/>
                  <a:gd name="connsiteX493" fmla="*/ 314160 w 957573"/>
                  <a:gd name="connsiteY493" fmla="*/ 225361 h 763619"/>
                  <a:gd name="connsiteX494" fmla="*/ 299110 w 957573"/>
                  <a:gd name="connsiteY494" fmla="*/ 223838 h 763619"/>
                  <a:gd name="connsiteX495" fmla="*/ 271583 w 957573"/>
                  <a:gd name="connsiteY495" fmla="*/ 219265 h 763619"/>
                  <a:gd name="connsiteX496" fmla="*/ 247770 w 957573"/>
                  <a:gd name="connsiteY496" fmla="*/ 213360 h 763619"/>
                  <a:gd name="connsiteX497" fmla="*/ 227958 w 957573"/>
                  <a:gd name="connsiteY497" fmla="*/ 207073 h 763619"/>
                  <a:gd name="connsiteX498" fmla="*/ 227196 w 957573"/>
                  <a:gd name="connsiteY498" fmla="*/ 206788 h 763619"/>
                  <a:gd name="connsiteX499" fmla="*/ 224529 w 957573"/>
                  <a:gd name="connsiteY499" fmla="*/ 204406 h 763619"/>
                  <a:gd name="connsiteX500" fmla="*/ 171190 w 957573"/>
                  <a:gd name="connsiteY500" fmla="*/ 161354 h 763619"/>
                  <a:gd name="connsiteX501" fmla="*/ 91941 w 957573"/>
                  <a:gd name="connsiteY501" fmla="*/ 181165 h 763619"/>
                  <a:gd name="connsiteX502" fmla="*/ 88131 w 957573"/>
                  <a:gd name="connsiteY502" fmla="*/ 182213 h 763619"/>
                  <a:gd name="connsiteX503" fmla="*/ 39078 w 957573"/>
                  <a:gd name="connsiteY503" fmla="*/ 168783 h 763619"/>
                  <a:gd name="connsiteX504" fmla="*/ 1073 w 957573"/>
                  <a:gd name="connsiteY504" fmla="*/ 190500 h 763619"/>
                  <a:gd name="connsiteX505" fmla="*/ 1073 w 957573"/>
                  <a:gd name="connsiteY505" fmla="*/ 190500 h 763619"/>
                  <a:gd name="connsiteX506" fmla="*/ 22218 w 957573"/>
                  <a:gd name="connsiteY506" fmla="*/ 227838 h 763619"/>
                  <a:gd name="connsiteX507" fmla="*/ 66891 w 957573"/>
                  <a:gd name="connsiteY507" fmla="*/ 240030 h 763619"/>
                  <a:gd name="connsiteX508" fmla="*/ 70129 w 957573"/>
                  <a:gd name="connsiteY508" fmla="*/ 243745 h 763619"/>
                  <a:gd name="connsiteX509" fmla="*/ 130518 w 957573"/>
                  <a:gd name="connsiteY509" fmla="*/ 310039 h 763619"/>
                  <a:gd name="connsiteX510" fmla="*/ 166903 w 957573"/>
                  <a:gd name="connsiteY510" fmla="*/ 311944 h 763619"/>
                  <a:gd name="connsiteX511" fmla="*/ 171380 w 957573"/>
                  <a:gd name="connsiteY511" fmla="*/ 313658 h 763619"/>
                  <a:gd name="connsiteX512" fmla="*/ 180048 w 957573"/>
                  <a:gd name="connsiteY512" fmla="*/ 327088 h 763619"/>
                  <a:gd name="connsiteX513" fmla="*/ 198526 w 957573"/>
                  <a:gd name="connsiteY513" fmla="*/ 378809 h 763619"/>
                  <a:gd name="connsiteX514" fmla="*/ 200907 w 957573"/>
                  <a:gd name="connsiteY514" fmla="*/ 405479 h 763619"/>
                  <a:gd name="connsiteX515" fmla="*/ 246342 w 957573"/>
                  <a:gd name="connsiteY515" fmla="*/ 467201 h 763619"/>
                  <a:gd name="connsiteX516" fmla="*/ 246342 w 957573"/>
                  <a:gd name="connsiteY516" fmla="*/ 467201 h 763619"/>
                  <a:gd name="connsiteX517" fmla="*/ 616674 w 957573"/>
                  <a:gd name="connsiteY517" fmla="*/ 197167 h 763619"/>
                  <a:gd name="connsiteX518" fmla="*/ 632390 w 957573"/>
                  <a:gd name="connsiteY518" fmla="*/ 198787 h 763619"/>
                  <a:gd name="connsiteX519" fmla="*/ 694112 w 957573"/>
                  <a:gd name="connsiteY519" fmla="*/ 209836 h 763619"/>
                  <a:gd name="connsiteX520" fmla="*/ 734403 w 957573"/>
                  <a:gd name="connsiteY520" fmla="*/ 221266 h 763619"/>
                  <a:gd name="connsiteX521" fmla="*/ 777551 w 957573"/>
                  <a:gd name="connsiteY521" fmla="*/ 238792 h 763619"/>
                  <a:gd name="connsiteX522" fmla="*/ 819747 w 957573"/>
                  <a:gd name="connsiteY522" fmla="*/ 264700 h 763619"/>
                  <a:gd name="connsiteX523" fmla="*/ 834606 w 957573"/>
                  <a:gd name="connsiteY523" fmla="*/ 277559 h 763619"/>
                  <a:gd name="connsiteX524" fmla="*/ 826414 w 957573"/>
                  <a:gd name="connsiteY524" fmla="*/ 276320 h 763619"/>
                  <a:gd name="connsiteX525" fmla="*/ 779742 w 957573"/>
                  <a:gd name="connsiteY525" fmla="*/ 262223 h 763619"/>
                  <a:gd name="connsiteX526" fmla="*/ 733260 w 957573"/>
                  <a:gd name="connsiteY526" fmla="*/ 241649 h 763619"/>
                  <a:gd name="connsiteX527" fmla="*/ 686587 w 957573"/>
                  <a:gd name="connsiteY527" fmla="*/ 220218 h 763619"/>
                  <a:gd name="connsiteX528" fmla="*/ 662965 w 957573"/>
                  <a:gd name="connsiteY528" fmla="*/ 210693 h 763619"/>
                  <a:gd name="connsiteX529" fmla="*/ 651059 w 957573"/>
                  <a:gd name="connsiteY529" fmla="*/ 206502 h 763619"/>
                  <a:gd name="connsiteX530" fmla="*/ 639153 w 957573"/>
                  <a:gd name="connsiteY530" fmla="*/ 202883 h 763619"/>
                  <a:gd name="connsiteX531" fmla="*/ 615721 w 957573"/>
                  <a:gd name="connsiteY531" fmla="*/ 197263 h 763619"/>
                  <a:gd name="connsiteX532" fmla="*/ 616769 w 957573"/>
                  <a:gd name="connsiteY532" fmla="*/ 197263 h 763619"/>
                  <a:gd name="connsiteX533" fmla="*/ 836415 w 957573"/>
                  <a:gd name="connsiteY533" fmla="*/ 287274 h 763619"/>
                  <a:gd name="connsiteX534" fmla="*/ 800125 w 957573"/>
                  <a:gd name="connsiteY534" fmla="*/ 286417 h 763619"/>
                  <a:gd name="connsiteX535" fmla="*/ 760215 w 957573"/>
                  <a:gd name="connsiteY535" fmla="*/ 278511 h 763619"/>
                  <a:gd name="connsiteX536" fmla="*/ 675919 w 957573"/>
                  <a:gd name="connsiteY536" fmla="*/ 250603 h 763619"/>
                  <a:gd name="connsiteX537" fmla="*/ 633057 w 957573"/>
                  <a:gd name="connsiteY537" fmla="*/ 235267 h 763619"/>
                  <a:gd name="connsiteX538" fmla="*/ 611340 w 957573"/>
                  <a:gd name="connsiteY538" fmla="*/ 228886 h 763619"/>
                  <a:gd name="connsiteX539" fmla="*/ 600481 w 957573"/>
                  <a:gd name="connsiteY539" fmla="*/ 226314 h 763619"/>
                  <a:gd name="connsiteX540" fmla="*/ 589718 w 957573"/>
                  <a:gd name="connsiteY540" fmla="*/ 224218 h 763619"/>
                  <a:gd name="connsiteX541" fmla="*/ 584384 w 957573"/>
                  <a:gd name="connsiteY541" fmla="*/ 223171 h 763619"/>
                  <a:gd name="connsiteX542" fmla="*/ 579050 w 957573"/>
                  <a:gd name="connsiteY542" fmla="*/ 222409 h 763619"/>
                  <a:gd name="connsiteX543" fmla="*/ 568572 w 957573"/>
                  <a:gd name="connsiteY543" fmla="*/ 220885 h 763619"/>
                  <a:gd name="connsiteX544" fmla="*/ 558286 w 957573"/>
                  <a:gd name="connsiteY544" fmla="*/ 219742 h 763619"/>
                  <a:gd name="connsiteX545" fmla="*/ 553237 w 957573"/>
                  <a:gd name="connsiteY545" fmla="*/ 219170 h 763619"/>
                  <a:gd name="connsiteX546" fmla="*/ 548284 w 957573"/>
                  <a:gd name="connsiteY546" fmla="*/ 218789 h 763619"/>
                  <a:gd name="connsiteX547" fmla="*/ 538474 w 957573"/>
                  <a:gd name="connsiteY547" fmla="*/ 218027 h 763619"/>
                  <a:gd name="connsiteX548" fmla="*/ 529044 w 957573"/>
                  <a:gd name="connsiteY548" fmla="*/ 217456 h 763619"/>
                  <a:gd name="connsiteX549" fmla="*/ 523424 w 957573"/>
                  <a:gd name="connsiteY549" fmla="*/ 217170 h 763619"/>
                  <a:gd name="connsiteX550" fmla="*/ 548284 w 957573"/>
                  <a:gd name="connsiteY550" fmla="*/ 209836 h 763619"/>
                  <a:gd name="connsiteX551" fmla="*/ 550761 w 957573"/>
                  <a:gd name="connsiteY551" fmla="*/ 209645 h 763619"/>
                  <a:gd name="connsiteX552" fmla="*/ 590956 w 957573"/>
                  <a:gd name="connsiteY552" fmla="*/ 209836 h 763619"/>
                  <a:gd name="connsiteX553" fmla="*/ 635438 w 957573"/>
                  <a:gd name="connsiteY553" fmla="*/ 216979 h 763619"/>
                  <a:gd name="connsiteX554" fmla="*/ 646868 w 957573"/>
                  <a:gd name="connsiteY554" fmla="*/ 220027 h 763619"/>
                  <a:gd name="connsiteX555" fmla="*/ 658393 w 957573"/>
                  <a:gd name="connsiteY555" fmla="*/ 223552 h 763619"/>
                  <a:gd name="connsiteX556" fmla="*/ 681634 w 957573"/>
                  <a:gd name="connsiteY556" fmla="*/ 231934 h 763619"/>
                  <a:gd name="connsiteX557" fmla="*/ 728688 w 957573"/>
                  <a:gd name="connsiteY557" fmla="*/ 251365 h 763619"/>
                  <a:gd name="connsiteX558" fmla="*/ 776503 w 957573"/>
                  <a:gd name="connsiteY558" fmla="*/ 270319 h 763619"/>
                  <a:gd name="connsiteX559" fmla="*/ 825081 w 957573"/>
                  <a:gd name="connsiteY559" fmla="*/ 282988 h 763619"/>
                  <a:gd name="connsiteX560" fmla="*/ 841083 w 957573"/>
                  <a:gd name="connsiteY560" fmla="*/ 284417 h 763619"/>
                  <a:gd name="connsiteX561" fmla="*/ 842892 w 957573"/>
                  <a:gd name="connsiteY561" fmla="*/ 286321 h 763619"/>
                  <a:gd name="connsiteX562" fmla="*/ 836320 w 957573"/>
                  <a:gd name="connsiteY562" fmla="*/ 287179 h 763619"/>
                  <a:gd name="connsiteX563" fmla="*/ 852989 w 957573"/>
                  <a:gd name="connsiteY563" fmla="*/ 284417 h 763619"/>
                  <a:gd name="connsiteX564" fmla="*/ 852989 w 957573"/>
                  <a:gd name="connsiteY564" fmla="*/ 284417 h 763619"/>
                  <a:gd name="connsiteX565" fmla="*/ 853370 w 957573"/>
                  <a:gd name="connsiteY565" fmla="*/ 284417 h 763619"/>
                  <a:gd name="connsiteX566" fmla="*/ 853084 w 957573"/>
                  <a:gd name="connsiteY566" fmla="*/ 284417 h 763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</a:cxnLst>
                <a:rect l="l" t="t" r="r" b="b"/>
                <a:pathLst>
                  <a:path w="957573" h="763619">
                    <a:moveTo>
                      <a:pt x="246342" y="467201"/>
                    </a:moveTo>
                    <a:cubicBezTo>
                      <a:pt x="245580" y="463010"/>
                      <a:pt x="244532" y="458248"/>
                      <a:pt x="243294" y="453676"/>
                    </a:cubicBezTo>
                    <a:cubicBezTo>
                      <a:pt x="240055" y="441198"/>
                      <a:pt x="239293" y="428244"/>
                      <a:pt x="240150" y="415290"/>
                    </a:cubicBezTo>
                    <a:cubicBezTo>
                      <a:pt x="240150" y="415290"/>
                      <a:pt x="240150" y="415195"/>
                      <a:pt x="240150" y="415100"/>
                    </a:cubicBezTo>
                    <a:cubicBezTo>
                      <a:pt x="240817" y="404431"/>
                      <a:pt x="240722" y="393954"/>
                      <a:pt x="239960" y="383953"/>
                    </a:cubicBezTo>
                    <a:cubicBezTo>
                      <a:pt x="242627" y="385286"/>
                      <a:pt x="245389" y="386905"/>
                      <a:pt x="248247" y="388715"/>
                    </a:cubicBezTo>
                    <a:cubicBezTo>
                      <a:pt x="251390" y="390715"/>
                      <a:pt x="254724" y="393097"/>
                      <a:pt x="257962" y="395668"/>
                    </a:cubicBezTo>
                    <a:cubicBezTo>
                      <a:pt x="261201" y="398335"/>
                      <a:pt x="264439" y="401288"/>
                      <a:pt x="267487" y="404717"/>
                    </a:cubicBezTo>
                    <a:cubicBezTo>
                      <a:pt x="270535" y="408146"/>
                      <a:pt x="273488" y="411861"/>
                      <a:pt x="276155" y="415957"/>
                    </a:cubicBezTo>
                    <a:cubicBezTo>
                      <a:pt x="278727" y="420148"/>
                      <a:pt x="281203" y="424625"/>
                      <a:pt x="283108" y="429577"/>
                    </a:cubicBezTo>
                    <a:cubicBezTo>
                      <a:pt x="285013" y="434530"/>
                      <a:pt x="286632" y="439674"/>
                      <a:pt x="287680" y="445294"/>
                    </a:cubicBezTo>
                    <a:cubicBezTo>
                      <a:pt x="288347" y="448056"/>
                      <a:pt x="288537" y="450913"/>
                      <a:pt x="289014" y="453866"/>
                    </a:cubicBezTo>
                    <a:cubicBezTo>
                      <a:pt x="289109" y="455295"/>
                      <a:pt x="289204" y="456819"/>
                      <a:pt x="289299" y="458248"/>
                    </a:cubicBezTo>
                    <a:lnTo>
                      <a:pt x="289490" y="460438"/>
                    </a:lnTo>
                    <a:lnTo>
                      <a:pt x="289490" y="460724"/>
                    </a:lnTo>
                    <a:cubicBezTo>
                      <a:pt x="289490" y="460724"/>
                      <a:pt x="289490" y="460819"/>
                      <a:pt x="289490" y="460819"/>
                    </a:cubicBezTo>
                    <a:cubicBezTo>
                      <a:pt x="289490" y="460819"/>
                      <a:pt x="289490" y="460534"/>
                      <a:pt x="289490" y="460819"/>
                    </a:cubicBezTo>
                    <a:lnTo>
                      <a:pt x="289490" y="461391"/>
                    </a:lnTo>
                    <a:cubicBezTo>
                      <a:pt x="289490" y="461391"/>
                      <a:pt x="289490" y="462629"/>
                      <a:pt x="289490" y="462629"/>
                    </a:cubicBezTo>
                    <a:cubicBezTo>
                      <a:pt x="289490" y="464248"/>
                      <a:pt x="289490" y="465963"/>
                      <a:pt x="289490" y="467582"/>
                    </a:cubicBezTo>
                    <a:cubicBezTo>
                      <a:pt x="289490" y="469297"/>
                      <a:pt x="289490" y="470725"/>
                      <a:pt x="289490" y="472345"/>
                    </a:cubicBezTo>
                    <a:cubicBezTo>
                      <a:pt x="289490" y="473964"/>
                      <a:pt x="289490" y="475488"/>
                      <a:pt x="289490" y="477107"/>
                    </a:cubicBezTo>
                    <a:cubicBezTo>
                      <a:pt x="289490" y="478726"/>
                      <a:pt x="289395" y="480441"/>
                      <a:pt x="289299" y="482060"/>
                    </a:cubicBezTo>
                    <a:cubicBezTo>
                      <a:pt x="289014" y="488633"/>
                      <a:pt x="288633" y="495395"/>
                      <a:pt x="288156" y="502253"/>
                    </a:cubicBezTo>
                    <a:cubicBezTo>
                      <a:pt x="287204" y="515969"/>
                      <a:pt x="286061" y="529971"/>
                      <a:pt x="285299" y="544068"/>
                    </a:cubicBezTo>
                    <a:cubicBezTo>
                      <a:pt x="284442" y="558165"/>
                      <a:pt x="283965" y="572452"/>
                      <a:pt x="284346" y="586454"/>
                    </a:cubicBezTo>
                    <a:cubicBezTo>
                      <a:pt x="284632" y="600456"/>
                      <a:pt x="285775" y="614363"/>
                      <a:pt x="288252" y="627697"/>
                    </a:cubicBezTo>
                    <a:cubicBezTo>
                      <a:pt x="290633" y="640937"/>
                      <a:pt x="294443" y="653605"/>
                      <a:pt x="299682" y="664845"/>
                    </a:cubicBezTo>
                    <a:cubicBezTo>
                      <a:pt x="304920" y="676084"/>
                      <a:pt x="311683" y="685895"/>
                      <a:pt x="319017" y="693706"/>
                    </a:cubicBezTo>
                    <a:cubicBezTo>
                      <a:pt x="322542" y="697801"/>
                      <a:pt x="326637" y="701040"/>
                      <a:pt x="330257" y="704279"/>
                    </a:cubicBezTo>
                    <a:cubicBezTo>
                      <a:pt x="332257" y="705707"/>
                      <a:pt x="334162" y="707136"/>
                      <a:pt x="335972" y="708469"/>
                    </a:cubicBezTo>
                    <a:cubicBezTo>
                      <a:pt x="336924" y="709136"/>
                      <a:pt x="337782" y="709898"/>
                      <a:pt x="338734" y="710470"/>
                    </a:cubicBezTo>
                    <a:cubicBezTo>
                      <a:pt x="339687" y="711041"/>
                      <a:pt x="340639" y="711613"/>
                      <a:pt x="341592" y="712184"/>
                    </a:cubicBezTo>
                    <a:cubicBezTo>
                      <a:pt x="343401" y="713327"/>
                      <a:pt x="345211" y="714375"/>
                      <a:pt x="346926" y="715423"/>
                    </a:cubicBezTo>
                    <a:cubicBezTo>
                      <a:pt x="348736" y="716375"/>
                      <a:pt x="350450" y="717137"/>
                      <a:pt x="352165" y="717994"/>
                    </a:cubicBezTo>
                    <a:cubicBezTo>
                      <a:pt x="353879" y="718852"/>
                      <a:pt x="355403" y="719614"/>
                      <a:pt x="357022" y="720376"/>
                    </a:cubicBezTo>
                    <a:cubicBezTo>
                      <a:pt x="358641" y="721043"/>
                      <a:pt x="360165" y="721614"/>
                      <a:pt x="361594" y="722185"/>
                    </a:cubicBezTo>
                    <a:cubicBezTo>
                      <a:pt x="363023" y="722757"/>
                      <a:pt x="364356" y="723233"/>
                      <a:pt x="365690" y="723805"/>
                    </a:cubicBezTo>
                    <a:cubicBezTo>
                      <a:pt x="366928" y="724281"/>
                      <a:pt x="368166" y="724757"/>
                      <a:pt x="369309" y="725138"/>
                    </a:cubicBezTo>
                    <a:cubicBezTo>
                      <a:pt x="371595" y="725805"/>
                      <a:pt x="373500" y="726376"/>
                      <a:pt x="375120" y="726853"/>
                    </a:cubicBezTo>
                    <a:cubicBezTo>
                      <a:pt x="378263" y="727805"/>
                      <a:pt x="379977" y="728281"/>
                      <a:pt x="379977" y="728281"/>
                    </a:cubicBezTo>
                    <a:cubicBezTo>
                      <a:pt x="379977" y="728281"/>
                      <a:pt x="378358" y="727710"/>
                      <a:pt x="375215" y="726472"/>
                    </a:cubicBezTo>
                    <a:cubicBezTo>
                      <a:pt x="373691" y="725900"/>
                      <a:pt x="371786" y="725138"/>
                      <a:pt x="369595" y="724376"/>
                    </a:cubicBezTo>
                    <a:cubicBezTo>
                      <a:pt x="368452" y="723995"/>
                      <a:pt x="367309" y="723424"/>
                      <a:pt x="366071" y="722852"/>
                    </a:cubicBezTo>
                    <a:cubicBezTo>
                      <a:pt x="364833" y="722281"/>
                      <a:pt x="363499" y="721709"/>
                      <a:pt x="362166" y="721043"/>
                    </a:cubicBezTo>
                    <a:cubicBezTo>
                      <a:pt x="360832" y="720376"/>
                      <a:pt x="359308" y="719709"/>
                      <a:pt x="357784" y="718947"/>
                    </a:cubicBezTo>
                    <a:cubicBezTo>
                      <a:pt x="356355" y="718090"/>
                      <a:pt x="354831" y="717233"/>
                      <a:pt x="353212" y="716280"/>
                    </a:cubicBezTo>
                    <a:cubicBezTo>
                      <a:pt x="351593" y="715327"/>
                      <a:pt x="349974" y="714470"/>
                      <a:pt x="348259" y="713422"/>
                    </a:cubicBezTo>
                    <a:cubicBezTo>
                      <a:pt x="346640" y="712280"/>
                      <a:pt x="344925" y="711136"/>
                      <a:pt x="343211" y="709898"/>
                    </a:cubicBezTo>
                    <a:cubicBezTo>
                      <a:pt x="342354" y="709327"/>
                      <a:pt x="341496" y="708660"/>
                      <a:pt x="340544" y="708088"/>
                    </a:cubicBezTo>
                    <a:cubicBezTo>
                      <a:pt x="339687" y="707517"/>
                      <a:pt x="338829" y="706660"/>
                      <a:pt x="337972" y="705993"/>
                    </a:cubicBezTo>
                    <a:cubicBezTo>
                      <a:pt x="336258" y="704564"/>
                      <a:pt x="334543" y="703040"/>
                      <a:pt x="332733" y="701516"/>
                    </a:cubicBezTo>
                    <a:cubicBezTo>
                      <a:pt x="329400" y="698183"/>
                      <a:pt x="325780" y="694849"/>
                      <a:pt x="322637" y="690658"/>
                    </a:cubicBezTo>
                    <a:cubicBezTo>
                      <a:pt x="316160" y="682657"/>
                      <a:pt x="310445" y="673036"/>
                      <a:pt x="306254" y="662178"/>
                    </a:cubicBezTo>
                    <a:cubicBezTo>
                      <a:pt x="302063" y="651224"/>
                      <a:pt x="299301" y="639127"/>
                      <a:pt x="297872" y="626364"/>
                    </a:cubicBezTo>
                    <a:cubicBezTo>
                      <a:pt x="296443" y="613601"/>
                      <a:pt x="296253" y="600265"/>
                      <a:pt x="296919" y="586740"/>
                    </a:cubicBezTo>
                    <a:cubicBezTo>
                      <a:pt x="297586" y="573214"/>
                      <a:pt x="299015" y="559403"/>
                      <a:pt x="300729" y="545592"/>
                    </a:cubicBezTo>
                    <a:cubicBezTo>
                      <a:pt x="302444" y="531781"/>
                      <a:pt x="304540" y="517969"/>
                      <a:pt x="306444" y="504158"/>
                    </a:cubicBezTo>
                    <a:cubicBezTo>
                      <a:pt x="307397" y="497300"/>
                      <a:pt x="308254" y="490442"/>
                      <a:pt x="309016" y="483489"/>
                    </a:cubicBezTo>
                    <a:cubicBezTo>
                      <a:pt x="309207" y="481775"/>
                      <a:pt x="309397" y="480060"/>
                      <a:pt x="309588" y="478346"/>
                    </a:cubicBezTo>
                    <a:cubicBezTo>
                      <a:pt x="309778" y="476631"/>
                      <a:pt x="309873" y="474821"/>
                      <a:pt x="310064" y="473107"/>
                    </a:cubicBezTo>
                    <a:cubicBezTo>
                      <a:pt x="310159" y="471392"/>
                      <a:pt x="310350" y="469583"/>
                      <a:pt x="310445" y="467868"/>
                    </a:cubicBezTo>
                    <a:cubicBezTo>
                      <a:pt x="310445" y="466249"/>
                      <a:pt x="310636" y="464534"/>
                      <a:pt x="310731" y="462915"/>
                    </a:cubicBezTo>
                    <a:lnTo>
                      <a:pt x="310731" y="461677"/>
                    </a:lnTo>
                    <a:cubicBezTo>
                      <a:pt x="310731" y="461677"/>
                      <a:pt x="310826" y="461105"/>
                      <a:pt x="310826" y="461105"/>
                    </a:cubicBezTo>
                    <a:lnTo>
                      <a:pt x="310826" y="460248"/>
                    </a:lnTo>
                    <a:cubicBezTo>
                      <a:pt x="310826" y="460248"/>
                      <a:pt x="310826" y="457581"/>
                      <a:pt x="310826" y="457581"/>
                    </a:cubicBezTo>
                    <a:cubicBezTo>
                      <a:pt x="310826" y="455771"/>
                      <a:pt x="310826" y="454057"/>
                      <a:pt x="310826" y="452247"/>
                    </a:cubicBezTo>
                    <a:cubicBezTo>
                      <a:pt x="310636" y="449866"/>
                      <a:pt x="310540" y="447580"/>
                      <a:pt x="310350" y="445198"/>
                    </a:cubicBezTo>
                    <a:cubicBezTo>
                      <a:pt x="310350" y="444913"/>
                      <a:pt x="310350" y="444627"/>
                      <a:pt x="310350" y="444341"/>
                    </a:cubicBezTo>
                    <a:lnTo>
                      <a:pt x="310064" y="441769"/>
                    </a:lnTo>
                    <a:cubicBezTo>
                      <a:pt x="309302" y="434816"/>
                      <a:pt x="307683" y="428054"/>
                      <a:pt x="305682" y="421576"/>
                    </a:cubicBezTo>
                    <a:cubicBezTo>
                      <a:pt x="303682" y="415100"/>
                      <a:pt x="300920" y="409004"/>
                      <a:pt x="297967" y="403288"/>
                    </a:cubicBezTo>
                    <a:cubicBezTo>
                      <a:pt x="294919" y="397573"/>
                      <a:pt x="291395" y="392525"/>
                      <a:pt x="287680" y="387763"/>
                    </a:cubicBezTo>
                    <a:cubicBezTo>
                      <a:pt x="283965" y="383096"/>
                      <a:pt x="280060" y="379000"/>
                      <a:pt x="276155" y="375190"/>
                    </a:cubicBezTo>
                    <a:cubicBezTo>
                      <a:pt x="272154" y="371570"/>
                      <a:pt x="268249" y="368236"/>
                      <a:pt x="264439" y="365474"/>
                    </a:cubicBezTo>
                    <a:cubicBezTo>
                      <a:pt x="256724" y="359855"/>
                      <a:pt x="249485" y="355759"/>
                      <a:pt x="243389" y="352711"/>
                    </a:cubicBezTo>
                    <a:cubicBezTo>
                      <a:pt x="240055" y="351092"/>
                      <a:pt x="237007" y="349758"/>
                      <a:pt x="234340" y="348615"/>
                    </a:cubicBezTo>
                    <a:cubicBezTo>
                      <a:pt x="233197" y="344234"/>
                      <a:pt x="231959" y="339947"/>
                      <a:pt x="230625" y="335947"/>
                    </a:cubicBezTo>
                    <a:cubicBezTo>
                      <a:pt x="226911" y="324898"/>
                      <a:pt x="222529" y="314992"/>
                      <a:pt x="218052" y="306324"/>
                    </a:cubicBezTo>
                    <a:cubicBezTo>
                      <a:pt x="215862" y="302133"/>
                      <a:pt x="213576" y="298228"/>
                      <a:pt x="211290" y="294608"/>
                    </a:cubicBezTo>
                    <a:cubicBezTo>
                      <a:pt x="210147" y="292703"/>
                      <a:pt x="210432" y="290322"/>
                      <a:pt x="211956" y="288798"/>
                    </a:cubicBezTo>
                    <a:lnTo>
                      <a:pt x="211956" y="288798"/>
                    </a:lnTo>
                    <a:cubicBezTo>
                      <a:pt x="213099" y="287560"/>
                      <a:pt x="214814" y="287084"/>
                      <a:pt x="216433" y="287464"/>
                    </a:cubicBezTo>
                    <a:cubicBezTo>
                      <a:pt x="224148" y="289465"/>
                      <a:pt x="232721" y="291846"/>
                      <a:pt x="241960" y="294608"/>
                    </a:cubicBezTo>
                    <a:cubicBezTo>
                      <a:pt x="256057" y="298990"/>
                      <a:pt x="271678" y="304419"/>
                      <a:pt x="288252" y="311563"/>
                    </a:cubicBezTo>
                    <a:cubicBezTo>
                      <a:pt x="304730" y="318706"/>
                      <a:pt x="322161" y="327374"/>
                      <a:pt x="338925" y="338614"/>
                    </a:cubicBezTo>
                    <a:cubicBezTo>
                      <a:pt x="353307" y="348234"/>
                      <a:pt x="367214" y="359759"/>
                      <a:pt x="378644" y="373761"/>
                    </a:cubicBezTo>
                    <a:lnTo>
                      <a:pt x="379215" y="374713"/>
                    </a:lnTo>
                    <a:cubicBezTo>
                      <a:pt x="380835" y="378523"/>
                      <a:pt x="382835" y="383286"/>
                      <a:pt x="384264" y="389096"/>
                    </a:cubicBezTo>
                    <a:cubicBezTo>
                      <a:pt x="384645" y="390525"/>
                      <a:pt x="385026" y="392049"/>
                      <a:pt x="385407" y="393573"/>
                    </a:cubicBezTo>
                    <a:cubicBezTo>
                      <a:pt x="385692" y="395097"/>
                      <a:pt x="385978" y="396716"/>
                      <a:pt x="386264" y="398431"/>
                    </a:cubicBezTo>
                    <a:cubicBezTo>
                      <a:pt x="386454" y="399288"/>
                      <a:pt x="386550" y="400145"/>
                      <a:pt x="386740" y="401002"/>
                    </a:cubicBezTo>
                    <a:cubicBezTo>
                      <a:pt x="386836" y="401860"/>
                      <a:pt x="386931" y="402717"/>
                      <a:pt x="387026" y="403669"/>
                    </a:cubicBezTo>
                    <a:cubicBezTo>
                      <a:pt x="387216" y="405479"/>
                      <a:pt x="387407" y="407289"/>
                      <a:pt x="387597" y="409099"/>
                    </a:cubicBezTo>
                    <a:cubicBezTo>
                      <a:pt x="387693" y="410051"/>
                      <a:pt x="387788" y="411004"/>
                      <a:pt x="387788" y="411956"/>
                    </a:cubicBezTo>
                    <a:cubicBezTo>
                      <a:pt x="387788" y="412909"/>
                      <a:pt x="387788" y="413861"/>
                      <a:pt x="387788" y="414909"/>
                    </a:cubicBezTo>
                    <a:cubicBezTo>
                      <a:pt x="387788" y="416909"/>
                      <a:pt x="387978" y="418909"/>
                      <a:pt x="387883" y="420910"/>
                    </a:cubicBezTo>
                    <a:cubicBezTo>
                      <a:pt x="387788" y="423005"/>
                      <a:pt x="387693" y="425005"/>
                      <a:pt x="387597" y="427196"/>
                    </a:cubicBezTo>
                    <a:cubicBezTo>
                      <a:pt x="387502" y="429292"/>
                      <a:pt x="387407" y="431483"/>
                      <a:pt x="387121" y="433673"/>
                    </a:cubicBezTo>
                    <a:cubicBezTo>
                      <a:pt x="386836" y="435864"/>
                      <a:pt x="386550" y="438055"/>
                      <a:pt x="386264" y="440341"/>
                    </a:cubicBezTo>
                    <a:cubicBezTo>
                      <a:pt x="386073" y="441484"/>
                      <a:pt x="385978" y="442627"/>
                      <a:pt x="385788" y="443770"/>
                    </a:cubicBezTo>
                    <a:cubicBezTo>
                      <a:pt x="385502" y="444913"/>
                      <a:pt x="385311" y="446056"/>
                      <a:pt x="385026" y="447199"/>
                    </a:cubicBezTo>
                    <a:cubicBezTo>
                      <a:pt x="383978" y="451771"/>
                      <a:pt x="383216" y="456533"/>
                      <a:pt x="381692" y="461200"/>
                    </a:cubicBezTo>
                    <a:cubicBezTo>
                      <a:pt x="380263" y="465868"/>
                      <a:pt x="379120" y="470725"/>
                      <a:pt x="377120" y="475488"/>
                    </a:cubicBezTo>
                    <a:cubicBezTo>
                      <a:pt x="376263" y="477869"/>
                      <a:pt x="375310" y="480250"/>
                      <a:pt x="374453" y="482727"/>
                    </a:cubicBezTo>
                    <a:lnTo>
                      <a:pt x="373786" y="484537"/>
                    </a:lnTo>
                    <a:lnTo>
                      <a:pt x="373405" y="485489"/>
                    </a:lnTo>
                    <a:lnTo>
                      <a:pt x="373215" y="485965"/>
                    </a:lnTo>
                    <a:lnTo>
                      <a:pt x="373024" y="486537"/>
                    </a:lnTo>
                    <a:cubicBezTo>
                      <a:pt x="372548" y="487775"/>
                      <a:pt x="371976" y="489013"/>
                      <a:pt x="371500" y="490252"/>
                    </a:cubicBezTo>
                    <a:lnTo>
                      <a:pt x="369976" y="494062"/>
                    </a:lnTo>
                    <a:lnTo>
                      <a:pt x="368452" y="497967"/>
                    </a:lnTo>
                    <a:cubicBezTo>
                      <a:pt x="367500" y="500634"/>
                      <a:pt x="366452" y="503206"/>
                      <a:pt x="365595" y="505873"/>
                    </a:cubicBezTo>
                    <a:cubicBezTo>
                      <a:pt x="364642" y="508540"/>
                      <a:pt x="363785" y="511207"/>
                      <a:pt x="362928" y="513874"/>
                    </a:cubicBezTo>
                    <a:lnTo>
                      <a:pt x="361690" y="517874"/>
                    </a:lnTo>
                    <a:lnTo>
                      <a:pt x="360546" y="521970"/>
                    </a:lnTo>
                    <a:cubicBezTo>
                      <a:pt x="357498" y="532829"/>
                      <a:pt x="355117" y="543877"/>
                      <a:pt x="353688" y="554926"/>
                    </a:cubicBezTo>
                    <a:cubicBezTo>
                      <a:pt x="352355" y="565976"/>
                      <a:pt x="351974" y="577025"/>
                      <a:pt x="352736" y="587597"/>
                    </a:cubicBezTo>
                    <a:cubicBezTo>
                      <a:pt x="353403" y="598170"/>
                      <a:pt x="355403" y="608267"/>
                      <a:pt x="358165" y="617601"/>
                    </a:cubicBezTo>
                    <a:cubicBezTo>
                      <a:pt x="360927" y="626840"/>
                      <a:pt x="364547" y="635222"/>
                      <a:pt x="368547" y="642652"/>
                    </a:cubicBezTo>
                    <a:cubicBezTo>
                      <a:pt x="372548" y="649986"/>
                      <a:pt x="376834" y="656368"/>
                      <a:pt x="380835" y="661702"/>
                    </a:cubicBezTo>
                    <a:cubicBezTo>
                      <a:pt x="384930" y="667036"/>
                      <a:pt x="388740" y="671513"/>
                      <a:pt x="392074" y="675037"/>
                    </a:cubicBezTo>
                    <a:cubicBezTo>
                      <a:pt x="395408" y="678561"/>
                      <a:pt x="398075" y="681228"/>
                      <a:pt x="399980" y="682943"/>
                    </a:cubicBezTo>
                    <a:cubicBezTo>
                      <a:pt x="401885" y="684752"/>
                      <a:pt x="402837" y="685705"/>
                      <a:pt x="402837" y="685705"/>
                    </a:cubicBezTo>
                    <a:cubicBezTo>
                      <a:pt x="402837" y="685705"/>
                      <a:pt x="401885" y="684657"/>
                      <a:pt x="400170" y="682752"/>
                    </a:cubicBezTo>
                    <a:cubicBezTo>
                      <a:pt x="398456" y="680847"/>
                      <a:pt x="395979" y="677989"/>
                      <a:pt x="393027" y="674275"/>
                    </a:cubicBezTo>
                    <a:cubicBezTo>
                      <a:pt x="389979" y="670560"/>
                      <a:pt x="386645" y="665893"/>
                      <a:pt x="382930" y="660273"/>
                    </a:cubicBezTo>
                    <a:cubicBezTo>
                      <a:pt x="379311" y="654653"/>
                      <a:pt x="375691" y="648176"/>
                      <a:pt x="372357" y="640747"/>
                    </a:cubicBezTo>
                    <a:cubicBezTo>
                      <a:pt x="369119" y="633317"/>
                      <a:pt x="366166" y="625030"/>
                      <a:pt x="364261" y="616077"/>
                    </a:cubicBezTo>
                    <a:cubicBezTo>
                      <a:pt x="362356" y="607123"/>
                      <a:pt x="361213" y="597408"/>
                      <a:pt x="361404" y="587407"/>
                    </a:cubicBezTo>
                    <a:cubicBezTo>
                      <a:pt x="361499" y="577405"/>
                      <a:pt x="362642" y="567118"/>
                      <a:pt x="364737" y="556831"/>
                    </a:cubicBezTo>
                    <a:cubicBezTo>
                      <a:pt x="366928" y="546544"/>
                      <a:pt x="369881" y="536353"/>
                      <a:pt x="373596" y="526256"/>
                    </a:cubicBezTo>
                    <a:lnTo>
                      <a:pt x="375024" y="522542"/>
                    </a:lnTo>
                    <a:lnTo>
                      <a:pt x="376548" y="518827"/>
                    </a:lnTo>
                    <a:cubicBezTo>
                      <a:pt x="377501" y="516350"/>
                      <a:pt x="378549" y="513874"/>
                      <a:pt x="379692" y="511397"/>
                    </a:cubicBezTo>
                    <a:cubicBezTo>
                      <a:pt x="380740" y="508921"/>
                      <a:pt x="381882" y="506539"/>
                      <a:pt x="382930" y="504158"/>
                    </a:cubicBezTo>
                    <a:lnTo>
                      <a:pt x="384549" y="500634"/>
                    </a:lnTo>
                    <a:lnTo>
                      <a:pt x="386359" y="497014"/>
                    </a:lnTo>
                    <a:cubicBezTo>
                      <a:pt x="386931" y="495776"/>
                      <a:pt x="387597" y="494633"/>
                      <a:pt x="388169" y="493395"/>
                    </a:cubicBezTo>
                    <a:cubicBezTo>
                      <a:pt x="388740" y="492157"/>
                      <a:pt x="389312" y="490918"/>
                      <a:pt x="389883" y="489680"/>
                    </a:cubicBezTo>
                    <a:cubicBezTo>
                      <a:pt x="391026" y="487204"/>
                      <a:pt x="392265" y="484632"/>
                      <a:pt x="393408" y="482155"/>
                    </a:cubicBezTo>
                    <a:cubicBezTo>
                      <a:pt x="395884" y="477202"/>
                      <a:pt x="397599" y="472059"/>
                      <a:pt x="399599" y="467011"/>
                    </a:cubicBezTo>
                    <a:cubicBezTo>
                      <a:pt x="401694" y="462058"/>
                      <a:pt x="402933" y="456819"/>
                      <a:pt x="404457" y="451866"/>
                    </a:cubicBezTo>
                    <a:cubicBezTo>
                      <a:pt x="404838" y="450628"/>
                      <a:pt x="405219" y="449389"/>
                      <a:pt x="405600" y="448151"/>
                    </a:cubicBezTo>
                    <a:cubicBezTo>
                      <a:pt x="405695" y="447770"/>
                      <a:pt x="405790" y="447389"/>
                      <a:pt x="405886" y="446913"/>
                    </a:cubicBezTo>
                    <a:cubicBezTo>
                      <a:pt x="409219" y="469868"/>
                      <a:pt x="412362" y="493205"/>
                      <a:pt x="416458" y="516636"/>
                    </a:cubicBezTo>
                    <a:cubicBezTo>
                      <a:pt x="420840" y="541687"/>
                      <a:pt x="426174" y="567023"/>
                      <a:pt x="435794" y="591122"/>
                    </a:cubicBezTo>
                    <a:cubicBezTo>
                      <a:pt x="440747" y="603123"/>
                      <a:pt x="446748" y="614648"/>
                      <a:pt x="454272" y="625126"/>
                    </a:cubicBezTo>
                    <a:cubicBezTo>
                      <a:pt x="461797" y="635508"/>
                      <a:pt x="470751" y="644747"/>
                      <a:pt x="480371" y="652463"/>
                    </a:cubicBezTo>
                    <a:cubicBezTo>
                      <a:pt x="490086" y="660178"/>
                      <a:pt x="500469" y="666369"/>
                      <a:pt x="510851" y="671608"/>
                    </a:cubicBezTo>
                    <a:cubicBezTo>
                      <a:pt x="512184" y="672275"/>
                      <a:pt x="513423" y="672941"/>
                      <a:pt x="514756" y="673513"/>
                    </a:cubicBezTo>
                    <a:lnTo>
                      <a:pt x="515709" y="673989"/>
                    </a:lnTo>
                    <a:lnTo>
                      <a:pt x="516756" y="674465"/>
                    </a:lnTo>
                    <a:lnTo>
                      <a:pt x="518661" y="675322"/>
                    </a:lnTo>
                    <a:cubicBezTo>
                      <a:pt x="521233" y="676465"/>
                      <a:pt x="523710" y="677609"/>
                      <a:pt x="526377" y="678656"/>
                    </a:cubicBezTo>
                    <a:cubicBezTo>
                      <a:pt x="531615" y="680847"/>
                      <a:pt x="536854" y="682847"/>
                      <a:pt x="541998" y="684752"/>
                    </a:cubicBezTo>
                    <a:cubicBezTo>
                      <a:pt x="562667" y="692182"/>
                      <a:pt x="582669" y="697135"/>
                      <a:pt x="600957" y="701421"/>
                    </a:cubicBezTo>
                    <a:cubicBezTo>
                      <a:pt x="619245" y="705802"/>
                      <a:pt x="636009" y="709708"/>
                      <a:pt x="650107" y="715137"/>
                    </a:cubicBezTo>
                    <a:cubicBezTo>
                      <a:pt x="657155" y="717804"/>
                      <a:pt x="663537" y="720947"/>
                      <a:pt x="669061" y="724281"/>
                    </a:cubicBezTo>
                    <a:cubicBezTo>
                      <a:pt x="674586" y="727710"/>
                      <a:pt x="679253" y="731520"/>
                      <a:pt x="683158" y="735235"/>
                    </a:cubicBezTo>
                    <a:cubicBezTo>
                      <a:pt x="690969" y="742855"/>
                      <a:pt x="695445" y="750284"/>
                      <a:pt x="698112" y="755523"/>
                    </a:cubicBezTo>
                    <a:cubicBezTo>
                      <a:pt x="699541" y="758095"/>
                      <a:pt x="700399" y="760190"/>
                      <a:pt x="701065" y="761524"/>
                    </a:cubicBezTo>
                    <a:cubicBezTo>
                      <a:pt x="701732" y="762952"/>
                      <a:pt x="702018" y="763619"/>
                      <a:pt x="702018" y="763619"/>
                    </a:cubicBezTo>
                    <a:cubicBezTo>
                      <a:pt x="702018" y="763619"/>
                      <a:pt x="701732" y="762857"/>
                      <a:pt x="701161" y="761429"/>
                    </a:cubicBezTo>
                    <a:cubicBezTo>
                      <a:pt x="700589" y="760000"/>
                      <a:pt x="699922" y="757904"/>
                      <a:pt x="698589" y="755237"/>
                    </a:cubicBezTo>
                    <a:cubicBezTo>
                      <a:pt x="696207" y="749903"/>
                      <a:pt x="692016" y="742093"/>
                      <a:pt x="684492" y="733901"/>
                    </a:cubicBezTo>
                    <a:cubicBezTo>
                      <a:pt x="680682" y="729805"/>
                      <a:pt x="676110" y="725614"/>
                      <a:pt x="670585" y="721805"/>
                    </a:cubicBezTo>
                    <a:cubicBezTo>
                      <a:pt x="665061" y="717994"/>
                      <a:pt x="658679" y="714470"/>
                      <a:pt x="651630" y="711232"/>
                    </a:cubicBezTo>
                    <a:cubicBezTo>
                      <a:pt x="637438" y="704850"/>
                      <a:pt x="620769" y="699897"/>
                      <a:pt x="602672" y="694563"/>
                    </a:cubicBezTo>
                    <a:cubicBezTo>
                      <a:pt x="584670" y="689229"/>
                      <a:pt x="565239" y="683228"/>
                      <a:pt x="545712" y="674942"/>
                    </a:cubicBezTo>
                    <a:cubicBezTo>
                      <a:pt x="540855" y="672846"/>
                      <a:pt x="535902" y="670655"/>
                      <a:pt x="531139" y="668274"/>
                    </a:cubicBezTo>
                    <a:cubicBezTo>
                      <a:pt x="528758" y="667131"/>
                      <a:pt x="526282" y="665797"/>
                      <a:pt x="523710" y="664559"/>
                    </a:cubicBezTo>
                    <a:lnTo>
                      <a:pt x="521805" y="663607"/>
                    </a:lnTo>
                    <a:lnTo>
                      <a:pt x="520947" y="663130"/>
                    </a:lnTo>
                    <a:lnTo>
                      <a:pt x="520090" y="662654"/>
                    </a:lnTo>
                    <a:cubicBezTo>
                      <a:pt x="518852" y="661988"/>
                      <a:pt x="517709" y="661321"/>
                      <a:pt x="516471" y="660654"/>
                    </a:cubicBezTo>
                    <a:cubicBezTo>
                      <a:pt x="506946" y="655225"/>
                      <a:pt x="497706" y="648843"/>
                      <a:pt x="489324" y="641509"/>
                    </a:cubicBezTo>
                    <a:cubicBezTo>
                      <a:pt x="480942" y="634079"/>
                      <a:pt x="473608" y="625411"/>
                      <a:pt x="467417" y="615886"/>
                    </a:cubicBezTo>
                    <a:cubicBezTo>
                      <a:pt x="461321" y="606266"/>
                      <a:pt x="456463" y="595693"/>
                      <a:pt x="452653" y="584644"/>
                    </a:cubicBezTo>
                    <a:cubicBezTo>
                      <a:pt x="445128" y="562261"/>
                      <a:pt x="441318" y="537972"/>
                      <a:pt x="438461" y="513397"/>
                    </a:cubicBezTo>
                    <a:cubicBezTo>
                      <a:pt x="435603" y="488728"/>
                      <a:pt x="433603" y="463772"/>
                      <a:pt x="431508" y="439102"/>
                    </a:cubicBezTo>
                    <a:cubicBezTo>
                      <a:pt x="431222" y="436055"/>
                      <a:pt x="430936" y="432911"/>
                      <a:pt x="430650" y="429863"/>
                    </a:cubicBezTo>
                    <a:lnTo>
                      <a:pt x="430269" y="425291"/>
                    </a:lnTo>
                    <a:cubicBezTo>
                      <a:pt x="430079" y="423672"/>
                      <a:pt x="429888" y="421958"/>
                      <a:pt x="429698" y="420243"/>
                    </a:cubicBezTo>
                    <a:cubicBezTo>
                      <a:pt x="429698" y="419862"/>
                      <a:pt x="429603" y="419386"/>
                      <a:pt x="429507" y="419005"/>
                    </a:cubicBezTo>
                    <a:cubicBezTo>
                      <a:pt x="434270" y="420338"/>
                      <a:pt x="439413" y="421672"/>
                      <a:pt x="445033" y="422910"/>
                    </a:cubicBezTo>
                    <a:cubicBezTo>
                      <a:pt x="455701" y="425482"/>
                      <a:pt x="467893" y="427768"/>
                      <a:pt x="481133" y="429768"/>
                    </a:cubicBezTo>
                    <a:cubicBezTo>
                      <a:pt x="482752" y="430054"/>
                      <a:pt x="484467" y="430244"/>
                      <a:pt x="486181" y="430530"/>
                    </a:cubicBezTo>
                    <a:cubicBezTo>
                      <a:pt x="487896" y="430721"/>
                      <a:pt x="489610" y="431006"/>
                      <a:pt x="491325" y="431197"/>
                    </a:cubicBezTo>
                    <a:cubicBezTo>
                      <a:pt x="494754" y="431578"/>
                      <a:pt x="498278" y="432149"/>
                      <a:pt x="501897" y="432435"/>
                    </a:cubicBezTo>
                    <a:cubicBezTo>
                      <a:pt x="505517" y="432816"/>
                      <a:pt x="509136" y="433102"/>
                      <a:pt x="512851" y="433483"/>
                    </a:cubicBezTo>
                    <a:cubicBezTo>
                      <a:pt x="516375" y="433768"/>
                      <a:pt x="519995" y="434150"/>
                      <a:pt x="523615" y="434435"/>
                    </a:cubicBezTo>
                    <a:cubicBezTo>
                      <a:pt x="538092" y="435864"/>
                      <a:pt x="553142" y="437959"/>
                      <a:pt x="568477" y="441293"/>
                    </a:cubicBezTo>
                    <a:cubicBezTo>
                      <a:pt x="583812" y="444627"/>
                      <a:pt x="599243" y="449104"/>
                      <a:pt x="614102" y="455581"/>
                    </a:cubicBezTo>
                    <a:cubicBezTo>
                      <a:pt x="628961" y="461963"/>
                      <a:pt x="643153" y="470440"/>
                      <a:pt x="655155" y="481298"/>
                    </a:cubicBezTo>
                    <a:cubicBezTo>
                      <a:pt x="667156" y="492061"/>
                      <a:pt x="676872" y="505396"/>
                      <a:pt x="683349" y="520160"/>
                    </a:cubicBezTo>
                    <a:cubicBezTo>
                      <a:pt x="684968" y="523875"/>
                      <a:pt x="686397" y="527590"/>
                      <a:pt x="687635" y="531400"/>
                    </a:cubicBezTo>
                    <a:cubicBezTo>
                      <a:pt x="688873" y="535210"/>
                      <a:pt x="689921" y="539020"/>
                      <a:pt x="690969" y="543211"/>
                    </a:cubicBezTo>
                    <a:cubicBezTo>
                      <a:pt x="693064" y="551307"/>
                      <a:pt x="695255" y="559403"/>
                      <a:pt x="697541" y="567214"/>
                    </a:cubicBezTo>
                    <a:cubicBezTo>
                      <a:pt x="702113" y="582930"/>
                      <a:pt x="706971" y="598075"/>
                      <a:pt x="712686" y="612076"/>
                    </a:cubicBezTo>
                    <a:cubicBezTo>
                      <a:pt x="718401" y="626078"/>
                      <a:pt x="724973" y="638937"/>
                      <a:pt x="732403" y="649891"/>
                    </a:cubicBezTo>
                    <a:cubicBezTo>
                      <a:pt x="739737" y="660940"/>
                      <a:pt x="747928" y="669988"/>
                      <a:pt x="755834" y="677132"/>
                    </a:cubicBezTo>
                    <a:cubicBezTo>
                      <a:pt x="763740" y="684371"/>
                      <a:pt x="771360" y="689705"/>
                      <a:pt x="777741" y="693801"/>
                    </a:cubicBezTo>
                    <a:cubicBezTo>
                      <a:pt x="780980" y="695897"/>
                      <a:pt x="783933" y="697516"/>
                      <a:pt x="786504" y="699040"/>
                    </a:cubicBezTo>
                    <a:cubicBezTo>
                      <a:pt x="789076" y="700468"/>
                      <a:pt x="791267" y="701611"/>
                      <a:pt x="793077" y="702564"/>
                    </a:cubicBezTo>
                    <a:cubicBezTo>
                      <a:pt x="796696" y="704374"/>
                      <a:pt x="798696" y="705326"/>
                      <a:pt x="798696" y="705326"/>
                    </a:cubicBezTo>
                    <a:cubicBezTo>
                      <a:pt x="798696" y="705326"/>
                      <a:pt x="796791" y="704279"/>
                      <a:pt x="793267" y="702183"/>
                    </a:cubicBezTo>
                    <a:cubicBezTo>
                      <a:pt x="791553" y="701135"/>
                      <a:pt x="789362" y="699802"/>
                      <a:pt x="786886" y="698278"/>
                    </a:cubicBezTo>
                    <a:cubicBezTo>
                      <a:pt x="784409" y="696659"/>
                      <a:pt x="781647" y="694754"/>
                      <a:pt x="778599" y="692563"/>
                    </a:cubicBezTo>
                    <a:cubicBezTo>
                      <a:pt x="772503" y="688086"/>
                      <a:pt x="765359" y="682371"/>
                      <a:pt x="758120" y="674846"/>
                    </a:cubicBezTo>
                    <a:cubicBezTo>
                      <a:pt x="750881" y="667322"/>
                      <a:pt x="743547" y="658082"/>
                      <a:pt x="737165" y="646938"/>
                    </a:cubicBezTo>
                    <a:cubicBezTo>
                      <a:pt x="730688" y="635889"/>
                      <a:pt x="725163" y="623126"/>
                      <a:pt x="720496" y="609219"/>
                    </a:cubicBezTo>
                    <a:cubicBezTo>
                      <a:pt x="717258" y="599599"/>
                      <a:pt x="714400" y="589312"/>
                      <a:pt x="711828" y="578739"/>
                    </a:cubicBezTo>
                    <a:cubicBezTo>
                      <a:pt x="713543" y="581025"/>
                      <a:pt x="715353" y="583311"/>
                      <a:pt x="717353" y="585502"/>
                    </a:cubicBezTo>
                    <a:cubicBezTo>
                      <a:pt x="720020" y="588455"/>
                      <a:pt x="722782" y="591407"/>
                      <a:pt x="725925" y="594265"/>
                    </a:cubicBezTo>
                    <a:cubicBezTo>
                      <a:pt x="727449" y="595693"/>
                      <a:pt x="729069" y="597027"/>
                      <a:pt x="730593" y="598456"/>
                    </a:cubicBezTo>
                    <a:cubicBezTo>
                      <a:pt x="732212" y="599789"/>
                      <a:pt x="733831" y="601123"/>
                      <a:pt x="735546" y="602361"/>
                    </a:cubicBezTo>
                    <a:cubicBezTo>
                      <a:pt x="738975" y="604838"/>
                      <a:pt x="742404" y="607219"/>
                      <a:pt x="746023" y="609219"/>
                    </a:cubicBezTo>
                    <a:cubicBezTo>
                      <a:pt x="746785" y="609695"/>
                      <a:pt x="747642" y="610172"/>
                      <a:pt x="748404" y="610552"/>
                    </a:cubicBezTo>
                    <a:cubicBezTo>
                      <a:pt x="749357" y="611029"/>
                      <a:pt x="750309" y="611505"/>
                      <a:pt x="751262" y="611981"/>
                    </a:cubicBezTo>
                    <a:cubicBezTo>
                      <a:pt x="752215" y="612458"/>
                      <a:pt x="753167" y="612934"/>
                      <a:pt x="754119" y="613410"/>
                    </a:cubicBezTo>
                    <a:cubicBezTo>
                      <a:pt x="755739" y="614077"/>
                      <a:pt x="757263" y="614839"/>
                      <a:pt x="758882" y="615505"/>
                    </a:cubicBezTo>
                    <a:cubicBezTo>
                      <a:pt x="759072" y="615505"/>
                      <a:pt x="759358" y="615696"/>
                      <a:pt x="759549" y="615791"/>
                    </a:cubicBezTo>
                    <a:cubicBezTo>
                      <a:pt x="760406" y="616172"/>
                      <a:pt x="761358" y="616458"/>
                      <a:pt x="762216" y="616839"/>
                    </a:cubicBezTo>
                    <a:cubicBezTo>
                      <a:pt x="763073" y="617125"/>
                      <a:pt x="763930" y="617506"/>
                      <a:pt x="764787" y="617792"/>
                    </a:cubicBezTo>
                    <a:cubicBezTo>
                      <a:pt x="765645" y="618077"/>
                      <a:pt x="766502" y="618363"/>
                      <a:pt x="767359" y="618649"/>
                    </a:cubicBezTo>
                    <a:cubicBezTo>
                      <a:pt x="770788" y="619792"/>
                      <a:pt x="774027" y="620554"/>
                      <a:pt x="777075" y="621316"/>
                    </a:cubicBezTo>
                    <a:cubicBezTo>
                      <a:pt x="778599" y="621601"/>
                      <a:pt x="780028" y="621887"/>
                      <a:pt x="781456" y="622173"/>
                    </a:cubicBezTo>
                    <a:cubicBezTo>
                      <a:pt x="782885" y="622459"/>
                      <a:pt x="784123" y="622649"/>
                      <a:pt x="785361" y="622840"/>
                    </a:cubicBezTo>
                    <a:cubicBezTo>
                      <a:pt x="787838" y="623126"/>
                      <a:pt x="790029" y="623506"/>
                      <a:pt x="791838" y="623602"/>
                    </a:cubicBezTo>
                    <a:cubicBezTo>
                      <a:pt x="795458" y="623888"/>
                      <a:pt x="797458" y="624078"/>
                      <a:pt x="797458" y="624078"/>
                    </a:cubicBezTo>
                    <a:cubicBezTo>
                      <a:pt x="797458" y="624078"/>
                      <a:pt x="795458" y="623792"/>
                      <a:pt x="791934" y="623126"/>
                    </a:cubicBezTo>
                    <a:cubicBezTo>
                      <a:pt x="790124" y="622935"/>
                      <a:pt x="788028" y="622363"/>
                      <a:pt x="785647" y="621792"/>
                    </a:cubicBezTo>
                    <a:cubicBezTo>
                      <a:pt x="784409" y="621506"/>
                      <a:pt x="783171" y="621221"/>
                      <a:pt x="781837" y="620839"/>
                    </a:cubicBezTo>
                    <a:cubicBezTo>
                      <a:pt x="780504" y="620459"/>
                      <a:pt x="779075" y="620077"/>
                      <a:pt x="777646" y="619697"/>
                    </a:cubicBezTo>
                    <a:cubicBezTo>
                      <a:pt x="774789" y="618649"/>
                      <a:pt x="771550" y="617696"/>
                      <a:pt x="768407" y="616363"/>
                    </a:cubicBezTo>
                    <a:cubicBezTo>
                      <a:pt x="767645" y="616077"/>
                      <a:pt x="766788" y="615696"/>
                      <a:pt x="765930" y="615315"/>
                    </a:cubicBezTo>
                    <a:cubicBezTo>
                      <a:pt x="765168" y="614934"/>
                      <a:pt x="764311" y="614553"/>
                      <a:pt x="763454" y="614172"/>
                    </a:cubicBezTo>
                    <a:cubicBezTo>
                      <a:pt x="762597" y="613791"/>
                      <a:pt x="761835" y="613410"/>
                      <a:pt x="760978" y="613029"/>
                    </a:cubicBezTo>
                    <a:cubicBezTo>
                      <a:pt x="760787" y="613029"/>
                      <a:pt x="760596" y="612838"/>
                      <a:pt x="760406" y="612743"/>
                    </a:cubicBezTo>
                    <a:cubicBezTo>
                      <a:pt x="758977" y="611981"/>
                      <a:pt x="757453" y="611124"/>
                      <a:pt x="755929" y="610362"/>
                    </a:cubicBezTo>
                    <a:cubicBezTo>
                      <a:pt x="755739" y="610267"/>
                      <a:pt x="755548" y="610172"/>
                      <a:pt x="755358" y="610076"/>
                    </a:cubicBezTo>
                    <a:cubicBezTo>
                      <a:pt x="753929" y="609219"/>
                      <a:pt x="752405" y="608267"/>
                      <a:pt x="750881" y="607314"/>
                    </a:cubicBezTo>
                    <a:cubicBezTo>
                      <a:pt x="750024" y="606743"/>
                      <a:pt x="749262" y="606171"/>
                      <a:pt x="748404" y="605600"/>
                    </a:cubicBezTo>
                    <a:cubicBezTo>
                      <a:pt x="745166" y="603409"/>
                      <a:pt x="742023" y="600837"/>
                      <a:pt x="738975" y="598265"/>
                    </a:cubicBezTo>
                    <a:cubicBezTo>
                      <a:pt x="737451" y="596932"/>
                      <a:pt x="736022" y="595598"/>
                      <a:pt x="734593" y="594169"/>
                    </a:cubicBezTo>
                    <a:cubicBezTo>
                      <a:pt x="733260" y="592741"/>
                      <a:pt x="731736" y="591407"/>
                      <a:pt x="730497" y="589883"/>
                    </a:cubicBezTo>
                    <a:cubicBezTo>
                      <a:pt x="727830" y="587026"/>
                      <a:pt x="725449" y="583978"/>
                      <a:pt x="723163" y="581025"/>
                    </a:cubicBezTo>
                    <a:cubicBezTo>
                      <a:pt x="718686" y="575024"/>
                      <a:pt x="715162" y="569023"/>
                      <a:pt x="712495" y="563689"/>
                    </a:cubicBezTo>
                    <a:cubicBezTo>
                      <a:pt x="709828" y="558355"/>
                      <a:pt x="708018" y="553784"/>
                      <a:pt x="706875" y="550640"/>
                    </a:cubicBezTo>
                    <a:cubicBezTo>
                      <a:pt x="706304" y="549021"/>
                      <a:pt x="705923" y="547783"/>
                      <a:pt x="705637" y="546926"/>
                    </a:cubicBezTo>
                    <a:cubicBezTo>
                      <a:pt x="705542" y="546544"/>
                      <a:pt x="705447" y="546259"/>
                      <a:pt x="705351" y="545973"/>
                    </a:cubicBezTo>
                    <a:cubicBezTo>
                      <a:pt x="705351" y="545783"/>
                      <a:pt x="705351" y="545687"/>
                      <a:pt x="705351" y="545687"/>
                    </a:cubicBezTo>
                    <a:lnTo>
                      <a:pt x="704780" y="545878"/>
                    </a:lnTo>
                    <a:cubicBezTo>
                      <a:pt x="704399" y="544068"/>
                      <a:pt x="704018" y="542258"/>
                      <a:pt x="703732" y="540448"/>
                    </a:cubicBezTo>
                    <a:cubicBezTo>
                      <a:pt x="702970" y="536448"/>
                      <a:pt x="702113" y="532067"/>
                      <a:pt x="700970" y="527780"/>
                    </a:cubicBezTo>
                    <a:cubicBezTo>
                      <a:pt x="699827" y="523494"/>
                      <a:pt x="698493" y="519208"/>
                      <a:pt x="696969" y="514921"/>
                    </a:cubicBezTo>
                    <a:cubicBezTo>
                      <a:pt x="690778" y="497967"/>
                      <a:pt x="680682" y="481870"/>
                      <a:pt x="667728" y="468630"/>
                    </a:cubicBezTo>
                    <a:cubicBezTo>
                      <a:pt x="654774" y="455295"/>
                      <a:pt x="639343" y="444817"/>
                      <a:pt x="623341" y="436626"/>
                    </a:cubicBezTo>
                    <a:cubicBezTo>
                      <a:pt x="610292" y="429959"/>
                      <a:pt x="596862" y="424720"/>
                      <a:pt x="583527" y="420529"/>
                    </a:cubicBezTo>
                    <a:cubicBezTo>
                      <a:pt x="586956" y="419386"/>
                      <a:pt x="590385" y="418147"/>
                      <a:pt x="593814" y="416719"/>
                    </a:cubicBezTo>
                    <a:lnTo>
                      <a:pt x="593814" y="416719"/>
                    </a:lnTo>
                    <a:cubicBezTo>
                      <a:pt x="593814" y="416719"/>
                      <a:pt x="593909" y="416719"/>
                      <a:pt x="594195" y="416719"/>
                    </a:cubicBezTo>
                    <a:cubicBezTo>
                      <a:pt x="594385" y="416719"/>
                      <a:pt x="594671" y="416528"/>
                      <a:pt x="595147" y="416338"/>
                    </a:cubicBezTo>
                    <a:cubicBezTo>
                      <a:pt x="596100" y="416052"/>
                      <a:pt x="597528" y="415576"/>
                      <a:pt x="599433" y="415100"/>
                    </a:cubicBezTo>
                    <a:cubicBezTo>
                      <a:pt x="603243" y="414147"/>
                      <a:pt x="608863" y="413004"/>
                      <a:pt x="615816" y="412623"/>
                    </a:cubicBezTo>
                    <a:cubicBezTo>
                      <a:pt x="619245" y="412337"/>
                      <a:pt x="623055" y="412337"/>
                      <a:pt x="627056" y="412528"/>
                    </a:cubicBezTo>
                    <a:cubicBezTo>
                      <a:pt x="631057" y="412718"/>
                      <a:pt x="635247" y="413099"/>
                      <a:pt x="639534" y="413861"/>
                    </a:cubicBezTo>
                    <a:cubicBezTo>
                      <a:pt x="643820" y="414623"/>
                      <a:pt x="648297" y="415576"/>
                      <a:pt x="652678" y="417005"/>
                    </a:cubicBezTo>
                    <a:cubicBezTo>
                      <a:pt x="657155" y="418338"/>
                      <a:pt x="661536" y="420148"/>
                      <a:pt x="665918" y="422148"/>
                    </a:cubicBezTo>
                    <a:lnTo>
                      <a:pt x="674205" y="426530"/>
                    </a:lnTo>
                    <a:cubicBezTo>
                      <a:pt x="675538" y="427292"/>
                      <a:pt x="676967" y="428054"/>
                      <a:pt x="678205" y="428911"/>
                    </a:cubicBezTo>
                    <a:cubicBezTo>
                      <a:pt x="682206" y="431387"/>
                      <a:pt x="686016" y="434150"/>
                      <a:pt x="689540" y="436912"/>
                    </a:cubicBezTo>
                    <a:cubicBezTo>
                      <a:pt x="691254" y="438340"/>
                      <a:pt x="693064" y="439769"/>
                      <a:pt x="694683" y="441198"/>
                    </a:cubicBezTo>
                    <a:cubicBezTo>
                      <a:pt x="696303" y="442722"/>
                      <a:pt x="697827" y="444151"/>
                      <a:pt x="699351" y="445580"/>
                    </a:cubicBezTo>
                    <a:cubicBezTo>
                      <a:pt x="700875" y="447008"/>
                      <a:pt x="702208" y="448532"/>
                      <a:pt x="703637" y="449866"/>
                    </a:cubicBezTo>
                    <a:cubicBezTo>
                      <a:pt x="704304" y="450533"/>
                      <a:pt x="704970" y="451294"/>
                      <a:pt x="705637" y="451961"/>
                    </a:cubicBezTo>
                    <a:cubicBezTo>
                      <a:pt x="706304" y="452723"/>
                      <a:pt x="706875" y="453390"/>
                      <a:pt x="707447" y="454057"/>
                    </a:cubicBezTo>
                    <a:cubicBezTo>
                      <a:pt x="708685" y="455390"/>
                      <a:pt x="709828" y="456724"/>
                      <a:pt x="710876" y="458057"/>
                    </a:cubicBezTo>
                    <a:cubicBezTo>
                      <a:pt x="711924" y="459296"/>
                      <a:pt x="712876" y="460629"/>
                      <a:pt x="713829" y="461772"/>
                    </a:cubicBezTo>
                    <a:cubicBezTo>
                      <a:pt x="715638" y="464153"/>
                      <a:pt x="717258" y="466154"/>
                      <a:pt x="718496" y="467963"/>
                    </a:cubicBezTo>
                    <a:cubicBezTo>
                      <a:pt x="720972" y="471488"/>
                      <a:pt x="722401" y="473488"/>
                      <a:pt x="722401" y="473488"/>
                    </a:cubicBezTo>
                    <a:cubicBezTo>
                      <a:pt x="722401" y="473488"/>
                      <a:pt x="721163" y="471392"/>
                      <a:pt x="719067" y="467582"/>
                    </a:cubicBezTo>
                    <a:cubicBezTo>
                      <a:pt x="718020" y="465677"/>
                      <a:pt x="716591" y="463486"/>
                      <a:pt x="714972" y="461010"/>
                    </a:cubicBezTo>
                    <a:cubicBezTo>
                      <a:pt x="714115" y="459772"/>
                      <a:pt x="713353" y="458343"/>
                      <a:pt x="712400" y="457009"/>
                    </a:cubicBezTo>
                    <a:cubicBezTo>
                      <a:pt x="711447" y="455676"/>
                      <a:pt x="710400" y="454152"/>
                      <a:pt x="709352" y="452723"/>
                    </a:cubicBezTo>
                    <a:cubicBezTo>
                      <a:pt x="708780" y="451961"/>
                      <a:pt x="708304" y="451199"/>
                      <a:pt x="707733" y="450437"/>
                    </a:cubicBezTo>
                    <a:cubicBezTo>
                      <a:pt x="707161" y="449675"/>
                      <a:pt x="706494" y="448913"/>
                      <a:pt x="705923" y="448151"/>
                    </a:cubicBezTo>
                    <a:cubicBezTo>
                      <a:pt x="704685" y="446627"/>
                      <a:pt x="703446" y="444913"/>
                      <a:pt x="702018" y="443293"/>
                    </a:cubicBezTo>
                    <a:cubicBezTo>
                      <a:pt x="700589" y="441674"/>
                      <a:pt x="699160" y="440055"/>
                      <a:pt x="697636" y="438340"/>
                    </a:cubicBezTo>
                    <a:cubicBezTo>
                      <a:pt x="696112" y="436721"/>
                      <a:pt x="694493" y="435102"/>
                      <a:pt x="692778" y="433388"/>
                    </a:cubicBezTo>
                    <a:cubicBezTo>
                      <a:pt x="689445" y="430149"/>
                      <a:pt x="685730" y="426910"/>
                      <a:pt x="681825" y="423863"/>
                    </a:cubicBezTo>
                    <a:cubicBezTo>
                      <a:pt x="680586" y="422815"/>
                      <a:pt x="679158" y="421862"/>
                      <a:pt x="677824" y="420910"/>
                    </a:cubicBezTo>
                    <a:lnTo>
                      <a:pt x="669347" y="415385"/>
                    </a:lnTo>
                    <a:cubicBezTo>
                      <a:pt x="664965" y="412909"/>
                      <a:pt x="660393" y="410432"/>
                      <a:pt x="655726" y="408527"/>
                    </a:cubicBezTo>
                    <a:cubicBezTo>
                      <a:pt x="651059" y="406527"/>
                      <a:pt x="646392" y="405003"/>
                      <a:pt x="641724" y="403669"/>
                    </a:cubicBezTo>
                    <a:cubicBezTo>
                      <a:pt x="637057" y="402431"/>
                      <a:pt x="632485" y="401479"/>
                      <a:pt x="628104" y="400812"/>
                    </a:cubicBezTo>
                    <a:cubicBezTo>
                      <a:pt x="625913" y="400526"/>
                      <a:pt x="623817" y="400240"/>
                      <a:pt x="621722" y="400050"/>
                    </a:cubicBezTo>
                    <a:cubicBezTo>
                      <a:pt x="626389" y="395954"/>
                      <a:pt x="630675" y="391192"/>
                      <a:pt x="634009" y="385953"/>
                    </a:cubicBezTo>
                    <a:cubicBezTo>
                      <a:pt x="636009" y="382810"/>
                      <a:pt x="637724" y="379571"/>
                      <a:pt x="639153" y="376238"/>
                    </a:cubicBezTo>
                    <a:cubicBezTo>
                      <a:pt x="640486" y="372904"/>
                      <a:pt x="641629" y="369570"/>
                      <a:pt x="642296" y="366141"/>
                    </a:cubicBezTo>
                    <a:cubicBezTo>
                      <a:pt x="643820" y="359378"/>
                      <a:pt x="644106" y="352806"/>
                      <a:pt x="643725" y="346615"/>
                    </a:cubicBezTo>
                    <a:cubicBezTo>
                      <a:pt x="643344" y="340519"/>
                      <a:pt x="642296" y="334804"/>
                      <a:pt x="641058" y="329660"/>
                    </a:cubicBezTo>
                    <a:cubicBezTo>
                      <a:pt x="639819" y="324517"/>
                      <a:pt x="638295" y="319945"/>
                      <a:pt x="636867" y="315944"/>
                    </a:cubicBezTo>
                    <a:cubicBezTo>
                      <a:pt x="635343" y="311944"/>
                      <a:pt x="634009" y="308515"/>
                      <a:pt x="632771" y="305752"/>
                    </a:cubicBezTo>
                    <a:cubicBezTo>
                      <a:pt x="631628" y="302990"/>
                      <a:pt x="630485" y="300895"/>
                      <a:pt x="629818" y="299371"/>
                    </a:cubicBezTo>
                    <a:cubicBezTo>
                      <a:pt x="629151" y="297942"/>
                      <a:pt x="628770" y="297180"/>
                      <a:pt x="628770" y="297180"/>
                    </a:cubicBezTo>
                    <a:cubicBezTo>
                      <a:pt x="628770" y="297180"/>
                      <a:pt x="629056" y="298037"/>
                      <a:pt x="629628" y="299561"/>
                    </a:cubicBezTo>
                    <a:cubicBezTo>
                      <a:pt x="630104" y="301085"/>
                      <a:pt x="630961" y="303276"/>
                      <a:pt x="631818" y="306229"/>
                    </a:cubicBezTo>
                    <a:cubicBezTo>
                      <a:pt x="632771" y="309086"/>
                      <a:pt x="633724" y="312610"/>
                      <a:pt x="634771" y="316706"/>
                    </a:cubicBezTo>
                    <a:cubicBezTo>
                      <a:pt x="635724" y="320802"/>
                      <a:pt x="636771" y="325374"/>
                      <a:pt x="637343" y="330422"/>
                    </a:cubicBezTo>
                    <a:cubicBezTo>
                      <a:pt x="638010" y="335471"/>
                      <a:pt x="638391" y="340995"/>
                      <a:pt x="638105" y="346710"/>
                    </a:cubicBezTo>
                    <a:cubicBezTo>
                      <a:pt x="637819" y="352425"/>
                      <a:pt x="636771" y="358330"/>
                      <a:pt x="634866" y="364046"/>
                    </a:cubicBezTo>
                    <a:cubicBezTo>
                      <a:pt x="633914" y="366903"/>
                      <a:pt x="632580" y="369665"/>
                      <a:pt x="631152" y="372427"/>
                    </a:cubicBezTo>
                    <a:cubicBezTo>
                      <a:pt x="629628" y="375094"/>
                      <a:pt x="627913" y="377666"/>
                      <a:pt x="625913" y="380047"/>
                    </a:cubicBezTo>
                    <a:cubicBezTo>
                      <a:pt x="622008" y="384810"/>
                      <a:pt x="617150" y="389001"/>
                      <a:pt x="611721" y="392335"/>
                    </a:cubicBezTo>
                    <a:cubicBezTo>
                      <a:pt x="609054" y="394049"/>
                      <a:pt x="606196" y="395573"/>
                      <a:pt x="603339" y="396907"/>
                    </a:cubicBezTo>
                    <a:cubicBezTo>
                      <a:pt x="600481" y="398240"/>
                      <a:pt x="597528" y="399479"/>
                      <a:pt x="594480" y="400526"/>
                    </a:cubicBezTo>
                    <a:cubicBezTo>
                      <a:pt x="593052" y="401002"/>
                      <a:pt x="591528" y="401479"/>
                      <a:pt x="590004" y="401955"/>
                    </a:cubicBezTo>
                    <a:cubicBezTo>
                      <a:pt x="589813" y="401955"/>
                      <a:pt x="589623" y="401955"/>
                      <a:pt x="589528" y="402050"/>
                    </a:cubicBezTo>
                    <a:cubicBezTo>
                      <a:pt x="589146" y="402050"/>
                      <a:pt x="589051" y="402146"/>
                      <a:pt x="589051" y="402146"/>
                    </a:cubicBezTo>
                    <a:lnTo>
                      <a:pt x="589051" y="402146"/>
                    </a:lnTo>
                    <a:cubicBezTo>
                      <a:pt x="584860" y="403384"/>
                      <a:pt x="580574" y="404431"/>
                      <a:pt x="576288" y="405289"/>
                    </a:cubicBezTo>
                    <a:cubicBezTo>
                      <a:pt x="564191" y="407575"/>
                      <a:pt x="552666" y="408337"/>
                      <a:pt x="542760" y="408527"/>
                    </a:cubicBezTo>
                    <a:cubicBezTo>
                      <a:pt x="539140" y="408527"/>
                      <a:pt x="535711" y="408527"/>
                      <a:pt x="532568" y="408527"/>
                    </a:cubicBezTo>
                    <a:cubicBezTo>
                      <a:pt x="530853" y="408242"/>
                      <a:pt x="529044" y="407860"/>
                      <a:pt x="527329" y="407575"/>
                    </a:cubicBezTo>
                    <a:cubicBezTo>
                      <a:pt x="519995" y="406432"/>
                      <a:pt x="512851" y="405289"/>
                      <a:pt x="505898" y="404241"/>
                    </a:cubicBezTo>
                    <a:cubicBezTo>
                      <a:pt x="502564" y="403765"/>
                      <a:pt x="499230" y="403003"/>
                      <a:pt x="495992" y="402431"/>
                    </a:cubicBezTo>
                    <a:cubicBezTo>
                      <a:pt x="494373" y="402146"/>
                      <a:pt x="492753" y="401860"/>
                      <a:pt x="491229" y="401479"/>
                    </a:cubicBezTo>
                    <a:cubicBezTo>
                      <a:pt x="489705" y="401098"/>
                      <a:pt x="488086" y="400812"/>
                      <a:pt x="486562" y="400431"/>
                    </a:cubicBezTo>
                    <a:cubicBezTo>
                      <a:pt x="474275" y="397859"/>
                      <a:pt x="463131" y="394906"/>
                      <a:pt x="453415" y="391954"/>
                    </a:cubicBezTo>
                    <a:cubicBezTo>
                      <a:pt x="443700" y="389001"/>
                      <a:pt x="435413" y="386143"/>
                      <a:pt x="428745" y="383572"/>
                    </a:cubicBezTo>
                    <a:cubicBezTo>
                      <a:pt x="424173" y="381762"/>
                      <a:pt x="420363" y="380238"/>
                      <a:pt x="417315" y="378809"/>
                    </a:cubicBezTo>
                    <a:cubicBezTo>
                      <a:pt x="414839" y="373761"/>
                      <a:pt x="412077" y="368808"/>
                      <a:pt x="409124" y="364141"/>
                    </a:cubicBezTo>
                    <a:cubicBezTo>
                      <a:pt x="402171" y="353092"/>
                      <a:pt x="394074" y="343281"/>
                      <a:pt x="385407" y="334518"/>
                    </a:cubicBezTo>
                    <a:cubicBezTo>
                      <a:pt x="376834" y="325755"/>
                      <a:pt x="367690" y="318040"/>
                      <a:pt x="358546" y="311086"/>
                    </a:cubicBezTo>
                    <a:cubicBezTo>
                      <a:pt x="340163" y="297275"/>
                      <a:pt x="321494" y="286607"/>
                      <a:pt x="303873" y="277749"/>
                    </a:cubicBezTo>
                    <a:cubicBezTo>
                      <a:pt x="288633" y="270224"/>
                      <a:pt x="274250" y="264033"/>
                      <a:pt x="261010" y="258985"/>
                    </a:cubicBezTo>
                    <a:cubicBezTo>
                      <a:pt x="262058" y="259175"/>
                      <a:pt x="263106" y="259366"/>
                      <a:pt x="264249" y="259556"/>
                    </a:cubicBezTo>
                    <a:cubicBezTo>
                      <a:pt x="273964" y="261175"/>
                      <a:pt x="284346" y="262414"/>
                      <a:pt x="295300" y="263271"/>
                    </a:cubicBezTo>
                    <a:cubicBezTo>
                      <a:pt x="300825" y="263747"/>
                      <a:pt x="306444" y="263938"/>
                      <a:pt x="312159" y="264223"/>
                    </a:cubicBezTo>
                    <a:cubicBezTo>
                      <a:pt x="317970" y="264319"/>
                      <a:pt x="323875" y="264509"/>
                      <a:pt x="329876" y="264319"/>
                    </a:cubicBezTo>
                    <a:cubicBezTo>
                      <a:pt x="341973" y="264128"/>
                      <a:pt x="354450" y="263366"/>
                      <a:pt x="367404" y="261747"/>
                    </a:cubicBezTo>
                    <a:cubicBezTo>
                      <a:pt x="370643" y="261461"/>
                      <a:pt x="373881" y="260985"/>
                      <a:pt x="377120" y="260413"/>
                    </a:cubicBezTo>
                    <a:cubicBezTo>
                      <a:pt x="380358" y="259937"/>
                      <a:pt x="383692" y="259461"/>
                      <a:pt x="386931" y="258794"/>
                    </a:cubicBezTo>
                    <a:cubicBezTo>
                      <a:pt x="390265" y="258223"/>
                      <a:pt x="393503" y="257556"/>
                      <a:pt x="396837" y="256889"/>
                    </a:cubicBezTo>
                    <a:cubicBezTo>
                      <a:pt x="400170" y="256127"/>
                      <a:pt x="403504" y="255365"/>
                      <a:pt x="406838" y="254603"/>
                    </a:cubicBezTo>
                    <a:cubicBezTo>
                      <a:pt x="409981" y="253936"/>
                      <a:pt x="413124" y="253079"/>
                      <a:pt x="416363" y="252222"/>
                    </a:cubicBezTo>
                    <a:cubicBezTo>
                      <a:pt x="419601" y="251365"/>
                      <a:pt x="422745" y="250603"/>
                      <a:pt x="425888" y="249555"/>
                    </a:cubicBezTo>
                    <a:lnTo>
                      <a:pt x="437223" y="246031"/>
                    </a:lnTo>
                    <a:cubicBezTo>
                      <a:pt x="440461" y="244983"/>
                      <a:pt x="443700" y="243840"/>
                      <a:pt x="446938" y="242792"/>
                    </a:cubicBezTo>
                    <a:cubicBezTo>
                      <a:pt x="453415" y="240601"/>
                      <a:pt x="459892" y="238411"/>
                      <a:pt x="466465" y="236220"/>
                    </a:cubicBezTo>
                    <a:cubicBezTo>
                      <a:pt x="470655" y="235839"/>
                      <a:pt x="475227" y="235553"/>
                      <a:pt x="480180" y="235267"/>
                    </a:cubicBezTo>
                    <a:cubicBezTo>
                      <a:pt x="484752" y="234982"/>
                      <a:pt x="489610" y="234791"/>
                      <a:pt x="494754" y="234505"/>
                    </a:cubicBezTo>
                    <a:cubicBezTo>
                      <a:pt x="499897" y="234315"/>
                      <a:pt x="505231" y="234125"/>
                      <a:pt x="510851" y="234029"/>
                    </a:cubicBezTo>
                    <a:cubicBezTo>
                      <a:pt x="516471" y="234029"/>
                      <a:pt x="522376" y="233839"/>
                      <a:pt x="528377" y="234029"/>
                    </a:cubicBezTo>
                    <a:cubicBezTo>
                      <a:pt x="531425" y="234029"/>
                      <a:pt x="534473" y="234029"/>
                      <a:pt x="537616" y="234125"/>
                    </a:cubicBezTo>
                    <a:cubicBezTo>
                      <a:pt x="540759" y="234220"/>
                      <a:pt x="543903" y="234410"/>
                      <a:pt x="547141" y="234505"/>
                    </a:cubicBezTo>
                    <a:cubicBezTo>
                      <a:pt x="548761" y="234505"/>
                      <a:pt x="550380" y="234601"/>
                      <a:pt x="551999" y="234696"/>
                    </a:cubicBezTo>
                    <a:cubicBezTo>
                      <a:pt x="553618" y="234791"/>
                      <a:pt x="555237" y="234886"/>
                      <a:pt x="556857" y="235077"/>
                    </a:cubicBezTo>
                    <a:cubicBezTo>
                      <a:pt x="560190" y="235267"/>
                      <a:pt x="563429" y="235553"/>
                      <a:pt x="566858" y="235744"/>
                    </a:cubicBezTo>
                    <a:cubicBezTo>
                      <a:pt x="570192" y="236125"/>
                      <a:pt x="573621" y="236410"/>
                      <a:pt x="577050" y="236792"/>
                    </a:cubicBezTo>
                    <a:cubicBezTo>
                      <a:pt x="578764" y="236982"/>
                      <a:pt x="580479" y="237172"/>
                      <a:pt x="582193" y="237363"/>
                    </a:cubicBezTo>
                    <a:cubicBezTo>
                      <a:pt x="583908" y="237649"/>
                      <a:pt x="585622" y="237839"/>
                      <a:pt x="587337" y="238125"/>
                    </a:cubicBezTo>
                    <a:cubicBezTo>
                      <a:pt x="590766" y="238601"/>
                      <a:pt x="594290" y="239077"/>
                      <a:pt x="597814" y="239649"/>
                    </a:cubicBezTo>
                    <a:cubicBezTo>
                      <a:pt x="601243" y="240316"/>
                      <a:pt x="604767" y="240983"/>
                      <a:pt x="608292" y="241744"/>
                    </a:cubicBezTo>
                    <a:cubicBezTo>
                      <a:pt x="615340" y="243078"/>
                      <a:pt x="622293" y="244983"/>
                      <a:pt x="629437" y="246983"/>
                    </a:cubicBezTo>
                    <a:cubicBezTo>
                      <a:pt x="643629" y="250984"/>
                      <a:pt x="658107" y="255746"/>
                      <a:pt x="672490" y="260413"/>
                    </a:cubicBezTo>
                    <a:cubicBezTo>
                      <a:pt x="701446" y="269748"/>
                      <a:pt x="730593" y="278987"/>
                      <a:pt x="758691" y="284988"/>
                    </a:cubicBezTo>
                    <a:cubicBezTo>
                      <a:pt x="772693" y="288036"/>
                      <a:pt x="786409" y="290227"/>
                      <a:pt x="799554" y="291275"/>
                    </a:cubicBezTo>
                    <a:cubicBezTo>
                      <a:pt x="812698" y="292322"/>
                      <a:pt x="825271" y="292227"/>
                      <a:pt x="836701" y="290608"/>
                    </a:cubicBezTo>
                    <a:cubicBezTo>
                      <a:pt x="839559" y="290227"/>
                      <a:pt x="842321" y="289750"/>
                      <a:pt x="844988" y="289179"/>
                    </a:cubicBezTo>
                    <a:cubicBezTo>
                      <a:pt x="848322" y="293180"/>
                      <a:pt x="851560" y="297275"/>
                      <a:pt x="854513" y="301657"/>
                    </a:cubicBezTo>
                    <a:cubicBezTo>
                      <a:pt x="859275" y="308705"/>
                      <a:pt x="863276" y="316230"/>
                      <a:pt x="866610" y="324040"/>
                    </a:cubicBezTo>
                    <a:cubicBezTo>
                      <a:pt x="868229" y="327850"/>
                      <a:pt x="869753" y="332042"/>
                      <a:pt x="871277" y="336137"/>
                    </a:cubicBezTo>
                    <a:cubicBezTo>
                      <a:pt x="872801" y="340233"/>
                      <a:pt x="874325" y="344234"/>
                      <a:pt x="875849" y="348329"/>
                    </a:cubicBezTo>
                    <a:cubicBezTo>
                      <a:pt x="878802" y="356425"/>
                      <a:pt x="881659" y="364426"/>
                      <a:pt x="884421" y="372427"/>
                    </a:cubicBezTo>
                    <a:cubicBezTo>
                      <a:pt x="887088" y="380429"/>
                      <a:pt x="889851" y="388334"/>
                      <a:pt x="892422" y="396145"/>
                    </a:cubicBezTo>
                    <a:cubicBezTo>
                      <a:pt x="902709" y="427292"/>
                      <a:pt x="910996" y="456914"/>
                      <a:pt x="919188" y="481965"/>
                    </a:cubicBezTo>
                    <a:cubicBezTo>
                      <a:pt x="923188" y="494538"/>
                      <a:pt x="927570" y="505777"/>
                      <a:pt x="931665" y="515684"/>
                    </a:cubicBezTo>
                    <a:cubicBezTo>
                      <a:pt x="935857" y="525494"/>
                      <a:pt x="939952" y="533972"/>
                      <a:pt x="943572" y="540734"/>
                    </a:cubicBezTo>
                    <a:cubicBezTo>
                      <a:pt x="945382" y="544068"/>
                      <a:pt x="947001" y="547116"/>
                      <a:pt x="948429" y="549783"/>
                    </a:cubicBezTo>
                    <a:cubicBezTo>
                      <a:pt x="949953" y="552355"/>
                      <a:pt x="951287" y="554546"/>
                      <a:pt x="952335" y="556260"/>
                    </a:cubicBezTo>
                    <a:cubicBezTo>
                      <a:pt x="954430" y="559784"/>
                      <a:pt x="955573" y="561689"/>
                      <a:pt x="955573" y="561689"/>
                    </a:cubicBezTo>
                    <a:cubicBezTo>
                      <a:pt x="955573" y="561689"/>
                      <a:pt x="954525" y="559784"/>
                      <a:pt x="952525" y="556165"/>
                    </a:cubicBezTo>
                    <a:cubicBezTo>
                      <a:pt x="951478" y="554355"/>
                      <a:pt x="950239" y="552164"/>
                      <a:pt x="948811" y="549593"/>
                    </a:cubicBezTo>
                    <a:cubicBezTo>
                      <a:pt x="947477" y="546926"/>
                      <a:pt x="945953" y="543877"/>
                      <a:pt x="944143" y="540448"/>
                    </a:cubicBezTo>
                    <a:cubicBezTo>
                      <a:pt x="940714" y="533590"/>
                      <a:pt x="936999" y="525113"/>
                      <a:pt x="933094" y="515112"/>
                    </a:cubicBezTo>
                    <a:cubicBezTo>
                      <a:pt x="929379" y="505111"/>
                      <a:pt x="925379" y="493776"/>
                      <a:pt x="921759" y="481108"/>
                    </a:cubicBezTo>
                    <a:cubicBezTo>
                      <a:pt x="914330" y="455962"/>
                      <a:pt x="906900" y="426148"/>
                      <a:pt x="897566" y="394525"/>
                    </a:cubicBezTo>
                    <a:cubicBezTo>
                      <a:pt x="895280" y="386620"/>
                      <a:pt x="892803" y="378619"/>
                      <a:pt x="890327" y="370522"/>
                    </a:cubicBezTo>
                    <a:cubicBezTo>
                      <a:pt x="887755" y="362426"/>
                      <a:pt x="885088" y="354235"/>
                      <a:pt x="882421" y="346043"/>
                    </a:cubicBezTo>
                    <a:cubicBezTo>
                      <a:pt x="880992" y="341947"/>
                      <a:pt x="879659" y="337852"/>
                      <a:pt x="878230" y="333756"/>
                    </a:cubicBezTo>
                    <a:cubicBezTo>
                      <a:pt x="876801" y="329660"/>
                      <a:pt x="875468" y="325564"/>
                      <a:pt x="873849" y="321278"/>
                    </a:cubicBezTo>
                    <a:cubicBezTo>
                      <a:pt x="870610" y="312896"/>
                      <a:pt x="866515" y="304800"/>
                      <a:pt x="861752" y="297085"/>
                    </a:cubicBezTo>
                    <a:cubicBezTo>
                      <a:pt x="859561" y="293560"/>
                      <a:pt x="857085" y="290131"/>
                      <a:pt x="854608" y="286798"/>
                    </a:cubicBezTo>
                    <a:cubicBezTo>
                      <a:pt x="857751" y="285845"/>
                      <a:pt x="860704" y="284797"/>
                      <a:pt x="863466" y="283559"/>
                    </a:cubicBezTo>
                    <a:cubicBezTo>
                      <a:pt x="866515" y="283083"/>
                      <a:pt x="869467" y="282511"/>
                      <a:pt x="872420" y="281750"/>
                    </a:cubicBezTo>
                    <a:cubicBezTo>
                      <a:pt x="879754" y="279844"/>
                      <a:pt x="886612" y="277273"/>
                      <a:pt x="892899" y="273939"/>
                    </a:cubicBezTo>
                    <a:cubicBezTo>
                      <a:pt x="899185" y="270605"/>
                      <a:pt x="904805" y="266795"/>
                      <a:pt x="909853" y="262604"/>
                    </a:cubicBezTo>
                    <a:cubicBezTo>
                      <a:pt x="919950" y="254222"/>
                      <a:pt x="927570" y="244983"/>
                      <a:pt x="933666" y="236506"/>
                    </a:cubicBezTo>
                    <a:cubicBezTo>
                      <a:pt x="939666" y="227933"/>
                      <a:pt x="944143" y="219932"/>
                      <a:pt x="947667" y="213265"/>
                    </a:cubicBezTo>
                    <a:cubicBezTo>
                      <a:pt x="951096" y="206597"/>
                      <a:pt x="953573" y="201168"/>
                      <a:pt x="955097" y="197548"/>
                    </a:cubicBezTo>
                    <a:cubicBezTo>
                      <a:pt x="956716" y="193834"/>
                      <a:pt x="957574" y="191929"/>
                      <a:pt x="957574" y="191929"/>
                    </a:cubicBezTo>
                    <a:cubicBezTo>
                      <a:pt x="957574" y="191929"/>
                      <a:pt x="956621" y="193834"/>
                      <a:pt x="954907" y="197453"/>
                    </a:cubicBezTo>
                    <a:cubicBezTo>
                      <a:pt x="953192" y="201073"/>
                      <a:pt x="950525" y="206311"/>
                      <a:pt x="946810" y="212884"/>
                    </a:cubicBezTo>
                    <a:cubicBezTo>
                      <a:pt x="943095" y="219361"/>
                      <a:pt x="938333" y="227076"/>
                      <a:pt x="932046" y="235363"/>
                    </a:cubicBezTo>
                    <a:cubicBezTo>
                      <a:pt x="925760" y="243554"/>
                      <a:pt x="917854" y="252317"/>
                      <a:pt x="907758" y="260033"/>
                    </a:cubicBezTo>
                    <a:cubicBezTo>
                      <a:pt x="902709" y="263842"/>
                      <a:pt x="897090" y="267367"/>
                      <a:pt x="890994" y="270224"/>
                    </a:cubicBezTo>
                    <a:cubicBezTo>
                      <a:pt x="887088" y="272034"/>
                      <a:pt x="882897" y="273653"/>
                      <a:pt x="878611" y="274892"/>
                    </a:cubicBezTo>
                    <a:cubicBezTo>
                      <a:pt x="881659" y="272605"/>
                      <a:pt x="884421" y="270319"/>
                      <a:pt x="886612" y="268129"/>
                    </a:cubicBezTo>
                    <a:cubicBezTo>
                      <a:pt x="891375" y="263461"/>
                      <a:pt x="894518" y="259271"/>
                      <a:pt x="896518" y="256318"/>
                    </a:cubicBezTo>
                    <a:cubicBezTo>
                      <a:pt x="897566" y="254889"/>
                      <a:pt x="898233" y="253651"/>
                      <a:pt x="898709" y="252889"/>
                    </a:cubicBezTo>
                    <a:cubicBezTo>
                      <a:pt x="899185" y="252127"/>
                      <a:pt x="899471" y="251746"/>
                      <a:pt x="899471" y="251746"/>
                    </a:cubicBezTo>
                    <a:cubicBezTo>
                      <a:pt x="899471" y="251746"/>
                      <a:pt x="899185" y="252127"/>
                      <a:pt x="898709" y="252889"/>
                    </a:cubicBezTo>
                    <a:cubicBezTo>
                      <a:pt x="898137" y="253651"/>
                      <a:pt x="897471" y="254794"/>
                      <a:pt x="896328" y="256222"/>
                    </a:cubicBezTo>
                    <a:cubicBezTo>
                      <a:pt x="894232" y="259080"/>
                      <a:pt x="890899" y="263080"/>
                      <a:pt x="885945" y="267557"/>
                    </a:cubicBezTo>
                    <a:cubicBezTo>
                      <a:pt x="882802" y="270415"/>
                      <a:pt x="878802" y="273367"/>
                      <a:pt x="874134" y="276130"/>
                    </a:cubicBezTo>
                    <a:lnTo>
                      <a:pt x="873944" y="276130"/>
                    </a:lnTo>
                    <a:cubicBezTo>
                      <a:pt x="865753" y="278225"/>
                      <a:pt x="857085" y="279178"/>
                      <a:pt x="848131" y="278987"/>
                    </a:cubicBezTo>
                    <a:lnTo>
                      <a:pt x="848131" y="278987"/>
                    </a:lnTo>
                    <a:cubicBezTo>
                      <a:pt x="841273" y="271081"/>
                      <a:pt x="833844" y="263747"/>
                      <a:pt x="825843" y="257175"/>
                    </a:cubicBezTo>
                    <a:cubicBezTo>
                      <a:pt x="812222" y="245840"/>
                      <a:pt x="797458" y="236601"/>
                      <a:pt x="782599" y="228695"/>
                    </a:cubicBezTo>
                    <a:cubicBezTo>
                      <a:pt x="769931" y="222028"/>
                      <a:pt x="757263" y="216408"/>
                      <a:pt x="744975" y="211646"/>
                    </a:cubicBezTo>
                    <a:cubicBezTo>
                      <a:pt x="748404" y="212598"/>
                      <a:pt x="751833" y="213455"/>
                      <a:pt x="755167" y="214408"/>
                    </a:cubicBezTo>
                    <a:cubicBezTo>
                      <a:pt x="758691" y="215455"/>
                      <a:pt x="762216" y="216598"/>
                      <a:pt x="765740" y="217646"/>
                    </a:cubicBezTo>
                    <a:cubicBezTo>
                      <a:pt x="769264" y="218694"/>
                      <a:pt x="772788" y="219837"/>
                      <a:pt x="776217" y="220885"/>
                    </a:cubicBezTo>
                    <a:cubicBezTo>
                      <a:pt x="779742" y="222028"/>
                      <a:pt x="783266" y="223075"/>
                      <a:pt x="786790" y="224218"/>
                    </a:cubicBezTo>
                    <a:cubicBezTo>
                      <a:pt x="801268" y="228790"/>
                      <a:pt x="815841" y="232219"/>
                      <a:pt x="830700" y="233934"/>
                    </a:cubicBezTo>
                    <a:cubicBezTo>
                      <a:pt x="845464" y="235553"/>
                      <a:pt x="860514" y="235363"/>
                      <a:pt x="874896" y="231743"/>
                    </a:cubicBezTo>
                    <a:cubicBezTo>
                      <a:pt x="882040" y="229934"/>
                      <a:pt x="888993" y="227267"/>
                      <a:pt x="895280" y="223647"/>
                    </a:cubicBezTo>
                    <a:cubicBezTo>
                      <a:pt x="898423" y="221837"/>
                      <a:pt x="901471" y="219837"/>
                      <a:pt x="904233" y="217551"/>
                    </a:cubicBezTo>
                    <a:cubicBezTo>
                      <a:pt x="907091" y="215360"/>
                      <a:pt x="909663" y="212884"/>
                      <a:pt x="912044" y="210217"/>
                    </a:cubicBezTo>
                    <a:cubicBezTo>
                      <a:pt x="921759" y="199739"/>
                      <a:pt x="927474" y="186976"/>
                      <a:pt x="930522" y="174593"/>
                    </a:cubicBezTo>
                    <a:cubicBezTo>
                      <a:pt x="933570" y="162020"/>
                      <a:pt x="934047" y="149638"/>
                      <a:pt x="933190" y="137922"/>
                    </a:cubicBezTo>
                    <a:cubicBezTo>
                      <a:pt x="932237" y="126206"/>
                      <a:pt x="929856" y="115157"/>
                      <a:pt x="926332" y="105061"/>
                    </a:cubicBezTo>
                    <a:cubicBezTo>
                      <a:pt x="924617" y="100013"/>
                      <a:pt x="922521" y="95250"/>
                      <a:pt x="920236" y="90678"/>
                    </a:cubicBezTo>
                    <a:cubicBezTo>
                      <a:pt x="919092" y="88392"/>
                      <a:pt x="917854" y="86201"/>
                      <a:pt x="916521" y="84201"/>
                    </a:cubicBezTo>
                    <a:cubicBezTo>
                      <a:pt x="915282" y="82201"/>
                      <a:pt x="914044" y="80200"/>
                      <a:pt x="912806" y="78200"/>
                    </a:cubicBezTo>
                    <a:cubicBezTo>
                      <a:pt x="910615" y="74295"/>
                      <a:pt x="908615" y="70390"/>
                      <a:pt x="907186" y="66389"/>
                    </a:cubicBezTo>
                    <a:cubicBezTo>
                      <a:pt x="906424" y="64389"/>
                      <a:pt x="905853" y="62389"/>
                      <a:pt x="905281" y="60484"/>
                    </a:cubicBezTo>
                    <a:cubicBezTo>
                      <a:pt x="904995" y="59531"/>
                      <a:pt x="904805" y="58483"/>
                      <a:pt x="904615" y="57531"/>
                    </a:cubicBezTo>
                    <a:cubicBezTo>
                      <a:pt x="904424" y="56579"/>
                      <a:pt x="904138" y="55626"/>
                      <a:pt x="904043" y="54578"/>
                    </a:cubicBezTo>
                    <a:cubicBezTo>
                      <a:pt x="902709" y="46863"/>
                      <a:pt x="903281" y="39529"/>
                      <a:pt x="904995" y="33147"/>
                    </a:cubicBezTo>
                    <a:cubicBezTo>
                      <a:pt x="906710" y="26765"/>
                      <a:pt x="909377" y="21526"/>
                      <a:pt x="912139" y="17240"/>
                    </a:cubicBezTo>
                    <a:cubicBezTo>
                      <a:pt x="914997" y="12954"/>
                      <a:pt x="917854" y="9620"/>
                      <a:pt x="920331" y="7048"/>
                    </a:cubicBezTo>
                    <a:cubicBezTo>
                      <a:pt x="922807" y="4477"/>
                      <a:pt x="924903" y="2762"/>
                      <a:pt x="926427" y="1619"/>
                    </a:cubicBezTo>
                    <a:cubicBezTo>
                      <a:pt x="927855" y="476"/>
                      <a:pt x="928713" y="0"/>
                      <a:pt x="928713" y="0"/>
                    </a:cubicBezTo>
                    <a:cubicBezTo>
                      <a:pt x="928713" y="0"/>
                      <a:pt x="927855" y="476"/>
                      <a:pt x="926427" y="1524"/>
                    </a:cubicBezTo>
                    <a:cubicBezTo>
                      <a:pt x="924903" y="2572"/>
                      <a:pt x="922712" y="4286"/>
                      <a:pt x="920140" y="6667"/>
                    </a:cubicBezTo>
                    <a:cubicBezTo>
                      <a:pt x="917473" y="9144"/>
                      <a:pt x="914425" y="12287"/>
                      <a:pt x="911377" y="16573"/>
                    </a:cubicBezTo>
                    <a:cubicBezTo>
                      <a:pt x="908329" y="20860"/>
                      <a:pt x="905281" y="26098"/>
                      <a:pt x="903281" y="32575"/>
                    </a:cubicBezTo>
                    <a:cubicBezTo>
                      <a:pt x="901281" y="39052"/>
                      <a:pt x="900233" y="46672"/>
                      <a:pt x="901281" y="54959"/>
                    </a:cubicBezTo>
                    <a:cubicBezTo>
                      <a:pt x="901281" y="56007"/>
                      <a:pt x="901566" y="57055"/>
                      <a:pt x="901757" y="58007"/>
                    </a:cubicBezTo>
                    <a:cubicBezTo>
                      <a:pt x="901947" y="59055"/>
                      <a:pt x="902138" y="60103"/>
                      <a:pt x="902328" y="61150"/>
                    </a:cubicBezTo>
                    <a:cubicBezTo>
                      <a:pt x="902900" y="63246"/>
                      <a:pt x="903281" y="65342"/>
                      <a:pt x="904043" y="67437"/>
                    </a:cubicBezTo>
                    <a:cubicBezTo>
                      <a:pt x="905376" y="71723"/>
                      <a:pt x="907282" y="75914"/>
                      <a:pt x="909377" y="80200"/>
                    </a:cubicBezTo>
                    <a:cubicBezTo>
                      <a:pt x="910520" y="82201"/>
                      <a:pt x="911663" y="84296"/>
                      <a:pt x="912806" y="86392"/>
                    </a:cubicBezTo>
                    <a:cubicBezTo>
                      <a:pt x="913949" y="88392"/>
                      <a:pt x="914997" y="90583"/>
                      <a:pt x="916044" y="92773"/>
                    </a:cubicBezTo>
                    <a:cubicBezTo>
                      <a:pt x="918045" y="97155"/>
                      <a:pt x="919759" y="101822"/>
                      <a:pt x="921188" y="106680"/>
                    </a:cubicBezTo>
                    <a:cubicBezTo>
                      <a:pt x="924045" y="116491"/>
                      <a:pt x="925855" y="127063"/>
                      <a:pt x="926236" y="138208"/>
                    </a:cubicBezTo>
                    <a:cubicBezTo>
                      <a:pt x="926617" y="149352"/>
                      <a:pt x="925569" y="160972"/>
                      <a:pt x="922236" y="172307"/>
                    </a:cubicBezTo>
                    <a:cubicBezTo>
                      <a:pt x="918902" y="183547"/>
                      <a:pt x="913282" y="194500"/>
                      <a:pt x="904615" y="202978"/>
                    </a:cubicBezTo>
                    <a:cubicBezTo>
                      <a:pt x="896042" y="211455"/>
                      <a:pt x="884707" y="217265"/>
                      <a:pt x="872134" y="219742"/>
                    </a:cubicBezTo>
                    <a:cubicBezTo>
                      <a:pt x="859561" y="222313"/>
                      <a:pt x="846131" y="221933"/>
                      <a:pt x="832605" y="219742"/>
                    </a:cubicBezTo>
                    <a:cubicBezTo>
                      <a:pt x="819080" y="217551"/>
                      <a:pt x="805459" y="213741"/>
                      <a:pt x="792029" y="208788"/>
                    </a:cubicBezTo>
                    <a:cubicBezTo>
                      <a:pt x="785076" y="206311"/>
                      <a:pt x="778122" y="203740"/>
                      <a:pt x="771074" y="201168"/>
                    </a:cubicBezTo>
                    <a:cubicBezTo>
                      <a:pt x="767550" y="199930"/>
                      <a:pt x="764025" y="198596"/>
                      <a:pt x="760406" y="197358"/>
                    </a:cubicBezTo>
                    <a:cubicBezTo>
                      <a:pt x="756786" y="196120"/>
                      <a:pt x="753167" y="195072"/>
                      <a:pt x="749547" y="193929"/>
                    </a:cubicBezTo>
                    <a:cubicBezTo>
                      <a:pt x="720591" y="184594"/>
                      <a:pt x="690111" y="177070"/>
                      <a:pt x="658679" y="174212"/>
                    </a:cubicBezTo>
                    <a:lnTo>
                      <a:pt x="646868" y="173260"/>
                    </a:lnTo>
                    <a:cubicBezTo>
                      <a:pt x="644868" y="173164"/>
                      <a:pt x="642963" y="172879"/>
                      <a:pt x="640962" y="172879"/>
                    </a:cubicBezTo>
                    <a:lnTo>
                      <a:pt x="635057" y="172879"/>
                    </a:lnTo>
                    <a:cubicBezTo>
                      <a:pt x="635057" y="172879"/>
                      <a:pt x="623151" y="172688"/>
                      <a:pt x="623151" y="172688"/>
                    </a:cubicBezTo>
                    <a:cubicBezTo>
                      <a:pt x="621150" y="172688"/>
                      <a:pt x="619245" y="172784"/>
                      <a:pt x="617245" y="172879"/>
                    </a:cubicBezTo>
                    <a:lnTo>
                      <a:pt x="611340" y="173164"/>
                    </a:lnTo>
                    <a:cubicBezTo>
                      <a:pt x="605720" y="173450"/>
                      <a:pt x="596481" y="174212"/>
                      <a:pt x="590956" y="174879"/>
                    </a:cubicBezTo>
                    <a:lnTo>
                      <a:pt x="587908" y="175260"/>
                    </a:lnTo>
                    <a:lnTo>
                      <a:pt x="582098" y="175927"/>
                    </a:lnTo>
                    <a:cubicBezTo>
                      <a:pt x="580193" y="176117"/>
                      <a:pt x="578288" y="176498"/>
                      <a:pt x="576288" y="176784"/>
                    </a:cubicBezTo>
                    <a:cubicBezTo>
                      <a:pt x="572478" y="177451"/>
                      <a:pt x="568668" y="178022"/>
                      <a:pt x="564762" y="178689"/>
                    </a:cubicBezTo>
                    <a:cubicBezTo>
                      <a:pt x="534282" y="184118"/>
                      <a:pt x="505422" y="192310"/>
                      <a:pt x="477799" y="200120"/>
                    </a:cubicBezTo>
                    <a:cubicBezTo>
                      <a:pt x="464083" y="204025"/>
                      <a:pt x="450558" y="207931"/>
                      <a:pt x="437318" y="211646"/>
                    </a:cubicBezTo>
                    <a:cubicBezTo>
                      <a:pt x="433984" y="212598"/>
                      <a:pt x="430746" y="213550"/>
                      <a:pt x="427412" y="214408"/>
                    </a:cubicBezTo>
                    <a:lnTo>
                      <a:pt x="418077" y="216789"/>
                    </a:lnTo>
                    <a:cubicBezTo>
                      <a:pt x="415029" y="217551"/>
                      <a:pt x="409981" y="218694"/>
                      <a:pt x="406838" y="219361"/>
                    </a:cubicBezTo>
                    <a:cubicBezTo>
                      <a:pt x="404457" y="219932"/>
                      <a:pt x="401980" y="220409"/>
                      <a:pt x="399599" y="220789"/>
                    </a:cubicBezTo>
                    <a:cubicBezTo>
                      <a:pt x="396551" y="221361"/>
                      <a:pt x="393503" y="221837"/>
                      <a:pt x="390455" y="222409"/>
                    </a:cubicBezTo>
                    <a:cubicBezTo>
                      <a:pt x="387407" y="222790"/>
                      <a:pt x="384454" y="223266"/>
                      <a:pt x="381406" y="223647"/>
                    </a:cubicBezTo>
                    <a:cubicBezTo>
                      <a:pt x="378453" y="224123"/>
                      <a:pt x="375405" y="224314"/>
                      <a:pt x="372453" y="224695"/>
                    </a:cubicBezTo>
                    <a:cubicBezTo>
                      <a:pt x="369500" y="224980"/>
                      <a:pt x="366547" y="225361"/>
                      <a:pt x="363690" y="225457"/>
                    </a:cubicBezTo>
                    <a:cubicBezTo>
                      <a:pt x="352069" y="226409"/>
                      <a:pt x="340734" y="226504"/>
                      <a:pt x="329971" y="226219"/>
                    </a:cubicBezTo>
                    <a:cubicBezTo>
                      <a:pt x="324542" y="226123"/>
                      <a:pt x="319303" y="225742"/>
                      <a:pt x="314160" y="225361"/>
                    </a:cubicBezTo>
                    <a:cubicBezTo>
                      <a:pt x="309016" y="224885"/>
                      <a:pt x="303968" y="224504"/>
                      <a:pt x="299110" y="223838"/>
                    </a:cubicBezTo>
                    <a:cubicBezTo>
                      <a:pt x="289299" y="222599"/>
                      <a:pt x="280155" y="221075"/>
                      <a:pt x="271583" y="219265"/>
                    </a:cubicBezTo>
                    <a:cubicBezTo>
                      <a:pt x="263011" y="217456"/>
                      <a:pt x="255009" y="215455"/>
                      <a:pt x="247770" y="213360"/>
                    </a:cubicBezTo>
                    <a:cubicBezTo>
                      <a:pt x="240531" y="211264"/>
                      <a:pt x="233864" y="209169"/>
                      <a:pt x="227958" y="207073"/>
                    </a:cubicBezTo>
                    <a:cubicBezTo>
                      <a:pt x="227673" y="206978"/>
                      <a:pt x="227387" y="206883"/>
                      <a:pt x="227196" y="206788"/>
                    </a:cubicBezTo>
                    <a:cubicBezTo>
                      <a:pt x="226053" y="206407"/>
                      <a:pt x="225101" y="205550"/>
                      <a:pt x="224529" y="204406"/>
                    </a:cubicBezTo>
                    <a:cubicBezTo>
                      <a:pt x="214528" y="184118"/>
                      <a:pt x="195478" y="168021"/>
                      <a:pt x="171190" y="161354"/>
                    </a:cubicBezTo>
                    <a:cubicBezTo>
                      <a:pt x="141757" y="153257"/>
                      <a:pt x="111849" y="161830"/>
                      <a:pt x="91941" y="181165"/>
                    </a:cubicBezTo>
                    <a:cubicBezTo>
                      <a:pt x="90894" y="182118"/>
                      <a:pt x="89465" y="182594"/>
                      <a:pt x="88131" y="182213"/>
                    </a:cubicBezTo>
                    <a:lnTo>
                      <a:pt x="39078" y="168783"/>
                    </a:lnTo>
                    <a:cubicBezTo>
                      <a:pt x="22599" y="164306"/>
                      <a:pt x="5550" y="173926"/>
                      <a:pt x="1073" y="190500"/>
                    </a:cubicBezTo>
                    <a:lnTo>
                      <a:pt x="1073" y="190500"/>
                    </a:lnTo>
                    <a:cubicBezTo>
                      <a:pt x="-3309" y="206788"/>
                      <a:pt x="6121" y="223361"/>
                      <a:pt x="22218" y="227838"/>
                    </a:cubicBezTo>
                    <a:lnTo>
                      <a:pt x="66891" y="240030"/>
                    </a:lnTo>
                    <a:cubicBezTo>
                      <a:pt x="68605" y="240506"/>
                      <a:pt x="69843" y="241935"/>
                      <a:pt x="70129" y="243745"/>
                    </a:cubicBezTo>
                    <a:cubicBezTo>
                      <a:pt x="74511" y="274034"/>
                      <a:pt x="97561" y="300990"/>
                      <a:pt x="130518" y="310039"/>
                    </a:cubicBezTo>
                    <a:cubicBezTo>
                      <a:pt x="142805" y="313372"/>
                      <a:pt x="155283" y="313944"/>
                      <a:pt x="166903" y="311944"/>
                    </a:cubicBezTo>
                    <a:cubicBezTo>
                      <a:pt x="168618" y="311658"/>
                      <a:pt x="170332" y="312230"/>
                      <a:pt x="171380" y="313658"/>
                    </a:cubicBezTo>
                    <a:cubicBezTo>
                      <a:pt x="174237" y="317563"/>
                      <a:pt x="177190" y="322040"/>
                      <a:pt x="180048" y="327088"/>
                    </a:cubicBezTo>
                    <a:cubicBezTo>
                      <a:pt x="187572" y="340233"/>
                      <a:pt x="194907" y="357568"/>
                      <a:pt x="198526" y="378809"/>
                    </a:cubicBezTo>
                    <a:cubicBezTo>
                      <a:pt x="199955" y="387191"/>
                      <a:pt x="200812" y="396050"/>
                      <a:pt x="200907" y="405479"/>
                    </a:cubicBezTo>
                    <a:cubicBezTo>
                      <a:pt x="201193" y="433864"/>
                      <a:pt x="219195" y="458914"/>
                      <a:pt x="246342" y="467201"/>
                    </a:cubicBezTo>
                    <a:lnTo>
                      <a:pt x="246342" y="467201"/>
                    </a:lnTo>
                    <a:close/>
                    <a:moveTo>
                      <a:pt x="616674" y="197167"/>
                    </a:moveTo>
                    <a:cubicBezTo>
                      <a:pt x="620579" y="197548"/>
                      <a:pt x="625818" y="198025"/>
                      <a:pt x="632390" y="198787"/>
                    </a:cubicBezTo>
                    <a:cubicBezTo>
                      <a:pt x="647344" y="200596"/>
                      <a:pt x="668871" y="203835"/>
                      <a:pt x="694112" y="209836"/>
                    </a:cubicBezTo>
                    <a:cubicBezTo>
                      <a:pt x="706685" y="212884"/>
                      <a:pt x="720306" y="216598"/>
                      <a:pt x="734403" y="221266"/>
                    </a:cubicBezTo>
                    <a:cubicBezTo>
                      <a:pt x="748500" y="226028"/>
                      <a:pt x="763073" y="231743"/>
                      <a:pt x="777551" y="238792"/>
                    </a:cubicBezTo>
                    <a:cubicBezTo>
                      <a:pt x="792029" y="245935"/>
                      <a:pt x="806412" y="254413"/>
                      <a:pt x="819747" y="264700"/>
                    </a:cubicBezTo>
                    <a:cubicBezTo>
                      <a:pt x="824890" y="268700"/>
                      <a:pt x="829843" y="272986"/>
                      <a:pt x="834606" y="277559"/>
                    </a:cubicBezTo>
                    <a:cubicBezTo>
                      <a:pt x="831843" y="277177"/>
                      <a:pt x="829176" y="276796"/>
                      <a:pt x="826414" y="276320"/>
                    </a:cubicBezTo>
                    <a:cubicBezTo>
                      <a:pt x="810888" y="273463"/>
                      <a:pt x="795267" y="268319"/>
                      <a:pt x="779742" y="262223"/>
                    </a:cubicBezTo>
                    <a:cubicBezTo>
                      <a:pt x="764216" y="256032"/>
                      <a:pt x="748690" y="248888"/>
                      <a:pt x="733260" y="241649"/>
                    </a:cubicBezTo>
                    <a:cubicBezTo>
                      <a:pt x="717734" y="234315"/>
                      <a:pt x="702208" y="226981"/>
                      <a:pt x="686587" y="220218"/>
                    </a:cubicBezTo>
                    <a:cubicBezTo>
                      <a:pt x="678777" y="216884"/>
                      <a:pt x="670871" y="213646"/>
                      <a:pt x="662965" y="210693"/>
                    </a:cubicBezTo>
                    <a:cubicBezTo>
                      <a:pt x="659060" y="209169"/>
                      <a:pt x="654964" y="207931"/>
                      <a:pt x="651059" y="206502"/>
                    </a:cubicBezTo>
                    <a:cubicBezTo>
                      <a:pt x="647058" y="205264"/>
                      <a:pt x="643153" y="204025"/>
                      <a:pt x="639153" y="202883"/>
                    </a:cubicBezTo>
                    <a:cubicBezTo>
                      <a:pt x="631247" y="200692"/>
                      <a:pt x="623436" y="198787"/>
                      <a:pt x="615721" y="197263"/>
                    </a:cubicBezTo>
                    <a:lnTo>
                      <a:pt x="616769" y="197263"/>
                    </a:lnTo>
                    <a:close/>
                    <a:moveTo>
                      <a:pt x="836415" y="287274"/>
                    </a:moveTo>
                    <a:cubicBezTo>
                      <a:pt x="825176" y="288322"/>
                      <a:pt x="812984" y="288036"/>
                      <a:pt x="800125" y="286417"/>
                    </a:cubicBezTo>
                    <a:cubicBezTo>
                      <a:pt x="787266" y="284893"/>
                      <a:pt x="773932" y="282130"/>
                      <a:pt x="760215" y="278511"/>
                    </a:cubicBezTo>
                    <a:cubicBezTo>
                      <a:pt x="732783" y="271463"/>
                      <a:pt x="704304" y="261175"/>
                      <a:pt x="675919" y="250603"/>
                    </a:cubicBezTo>
                    <a:cubicBezTo>
                      <a:pt x="661632" y="245364"/>
                      <a:pt x="647440" y="240030"/>
                      <a:pt x="633057" y="235267"/>
                    </a:cubicBezTo>
                    <a:cubicBezTo>
                      <a:pt x="625913" y="232886"/>
                      <a:pt x="618674" y="230600"/>
                      <a:pt x="611340" y="228886"/>
                    </a:cubicBezTo>
                    <a:cubicBezTo>
                      <a:pt x="607720" y="228029"/>
                      <a:pt x="604101" y="227171"/>
                      <a:pt x="600481" y="226314"/>
                    </a:cubicBezTo>
                    <a:cubicBezTo>
                      <a:pt x="596862" y="225552"/>
                      <a:pt x="593242" y="224885"/>
                      <a:pt x="589718" y="224218"/>
                    </a:cubicBezTo>
                    <a:cubicBezTo>
                      <a:pt x="587908" y="223838"/>
                      <a:pt x="586194" y="223552"/>
                      <a:pt x="584384" y="223171"/>
                    </a:cubicBezTo>
                    <a:cubicBezTo>
                      <a:pt x="582574" y="222885"/>
                      <a:pt x="580860" y="222599"/>
                      <a:pt x="579050" y="222409"/>
                    </a:cubicBezTo>
                    <a:cubicBezTo>
                      <a:pt x="575526" y="221933"/>
                      <a:pt x="572001" y="221361"/>
                      <a:pt x="568572" y="220885"/>
                    </a:cubicBezTo>
                    <a:cubicBezTo>
                      <a:pt x="565143" y="220504"/>
                      <a:pt x="561715" y="220123"/>
                      <a:pt x="558286" y="219742"/>
                    </a:cubicBezTo>
                    <a:cubicBezTo>
                      <a:pt x="556571" y="219551"/>
                      <a:pt x="554952" y="219361"/>
                      <a:pt x="553237" y="219170"/>
                    </a:cubicBezTo>
                    <a:cubicBezTo>
                      <a:pt x="551523" y="219075"/>
                      <a:pt x="549903" y="218884"/>
                      <a:pt x="548284" y="218789"/>
                    </a:cubicBezTo>
                    <a:cubicBezTo>
                      <a:pt x="544950" y="218504"/>
                      <a:pt x="541712" y="218218"/>
                      <a:pt x="538474" y="218027"/>
                    </a:cubicBezTo>
                    <a:cubicBezTo>
                      <a:pt x="535235" y="217837"/>
                      <a:pt x="532092" y="217646"/>
                      <a:pt x="529044" y="217456"/>
                    </a:cubicBezTo>
                    <a:cubicBezTo>
                      <a:pt x="527139" y="217360"/>
                      <a:pt x="525234" y="217265"/>
                      <a:pt x="523424" y="217170"/>
                    </a:cubicBezTo>
                    <a:cubicBezTo>
                      <a:pt x="531615" y="214598"/>
                      <a:pt x="539902" y="212122"/>
                      <a:pt x="548284" y="209836"/>
                    </a:cubicBezTo>
                    <a:cubicBezTo>
                      <a:pt x="549141" y="209836"/>
                      <a:pt x="549903" y="209740"/>
                      <a:pt x="550761" y="209645"/>
                    </a:cubicBezTo>
                    <a:cubicBezTo>
                      <a:pt x="563143" y="208788"/>
                      <a:pt x="576669" y="208693"/>
                      <a:pt x="590956" y="209836"/>
                    </a:cubicBezTo>
                    <a:cubicBezTo>
                      <a:pt x="605244" y="210979"/>
                      <a:pt x="620198" y="213265"/>
                      <a:pt x="635438" y="216979"/>
                    </a:cubicBezTo>
                    <a:cubicBezTo>
                      <a:pt x="639248" y="217932"/>
                      <a:pt x="643058" y="218980"/>
                      <a:pt x="646868" y="220027"/>
                    </a:cubicBezTo>
                    <a:cubicBezTo>
                      <a:pt x="650678" y="221171"/>
                      <a:pt x="654583" y="222313"/>
                      <a:pt x="658393" y="223552"/>
                    </a:cubicBezTo>
                    <a:cubicBezTo>
                      <a:pt x="666204" y="226123"/>
                      <a:pt x="673824" y="228886"/>
                      <a:pt x="681634" y="231934"/>
                    </a:cubicBezTo>
                    <a:cubicBezTo>
                      <a:pt x="697255" y="237934"/>
                      <a:pt x="712971" y="244697"/>
                      <a:pt x="728688" y="251365"/>
                    </a:cubicBezTo>
                    <a:cubicBezTo>
                      <a:pt x="744499" y="258032"/>
                      <a:pt x="760406" y="264700"/>
                      <a:pt x="776503" y="270319"/>
                    </a:cubicBezTo>
                    <a:cubicBezTo>
                      <a:pt x="792600" y="275939"/>
                      <a:pt x="808888" y="280606"/>
                      <a:pt x="825081" y="282988"/>
                    </a:cubicBezTo>
                    <a:cubicBezTo>
                      <a:pt x="830415" y="283750"/>
                      <a:pt x="835749" y="284226"/>
                      <a:pt x="841083" y="284417"/>
                    </a:cubicBezTo>
                    <a:cubicBezTo>
                      <a:pt x="841654" y="285083"/>
                      <a:pt x="842321" y="285750"/>
                      <a:pt x="842892" y="286321"/>
                    </a:cubicBezTo>
                    <a:cubicBezTo>
                      <a:pt x="840702" y="286607"/>
                      <a:pt x="838606" y="286893"/>
                      <a:pt x="836320" y="287179"/>
                    </a:cubicBezTo>
                    <a:close/>
                    <a:moveTo>
                      <a:pt x="852989" y="284417"/>
                    </a:moveTo>
                    <a:cubicBezTo>
                      <a:pt x="852989" y="284417"/>
                      <a:pt x="852989" y="284417"/>
                      <a:pt x="852989" y="284417"/>
                    </a:cubicBezTo>
                    <a:cubicBezTo>
                      <a:pt x="853084" y="284417"/>
                      <a:pt x="853275" y="284417"/>
                      <a:pt x="853370" y="284417"/>
                    </a:cubicBezTo>
                    <a:cubicBezTo>
                      <a:pt x="853275" y="284417"/>
                      <a:pt x="853179" y="284417"/>
                      <a:pt x="853084" y="284417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00C9">
                      <a:lumMod val="60000"/>
                      <a:lumOff val="40000"/>
                    </a:srgbClr>
                  </a:gs>
                  <a:gs pos="100000">
                    <a:srgbClr val="0000C9">
                      <a:lumMod val="40000"/>
                      <a:lumOff val="60000"/>
                    </a:srgbClr>
                  </a:gs>
                </a:gsLst>
                <a:lin ang="630600" scaled="1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defTabSz="685800">
                  <a:defRPr/>
                </a:pPr>
                <a:endParaRPr lang="en-US" sz="1350" kern="0">
                  <a:solidFill>
                    <a:prstClr val="black"/>
                  </a:solidFill>
                  <a:latin typeface="Slate Pro" panose="02000506040000020004"/>
                </a:endParaRPr>
              </a:p>
            </p:txBody>
          </p:sp>
          <p:grpSp>
            <p:nvGrpSpPr>
              <p:cNvPr id="1201" name="Graphic 136">
                <a:extLst>
                  <a:ext uri="{FF2B5EF4-FFF2-40B4-BE49-F238E27FC236}">
                    <a16:creationId xmlns:a16="http://schemas.microsoft.com/office/drawing/2014/main" id="{36337700-DAC6-4A3F-8C1A-BBFCF9C052E9}"/>
                  </a:ext>
                </a:extLst>
              </p:cNvPr>
              <p:cNvGrpSpPr/>
              <p:nvPr/>
            </p:nvGrpSpPr>
            <p:grpSpPr>
              <a:xfrm>
                <a:off x="3867070" y="3869959"/>
                <a:ext cx="535948" cy="266729"/>
                <a:chOff x="3408711" y="2327052"/>
                <a:chExt cx="2331339" cy="1160252"/>
              </a:xfrm>
              <a:noFill/>
            </p:grpSpPr>
            <p:sp>
              <p:nvSpPr>
                <p:cNvPr id="1202" name="Freeform: Shape 1201">
                  <a:extLst>
                    <a:ext uri="{FF2B5EF4-FFF2-40B4-BE49-F238E27FC236}">
                      <a16:creationId xmlns:a16="http://schemas.microsoft.com/office/drawing/2014/main" id="{A0C8FFAF-C9DB-1225-F462-4133343AF646}"/>
                    </a:ext>
                  </a:extLst>
                </p:cNvPr>
                <p:cNvSpPr/>
                <p:nvPr/>
              </p:nvSpPr>
              <p:spPr>
                <a:xfrm>
                  <a:off x="5434774" y="2681192"/>
                  <a:ext cx="152492" cy="65770"/>
                </a:xfrm>
                <a:custGeom>
                  <a:avLst/>
                  <a:gdLst>
                    <a:gd name="connsiteX0" fmla="*/ 152019 w 152492"/>
                    <a:gd name="connsiteY0" fmla="*/ 0 h 65770"/>
                    <a:gd name="connsiteX1" fmla="*/ 0 w 152492"/>
                    <a:gd name="connsiteY1" fmla="*/ 61436 h 65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2492" h="65770">
                      <a:moveTo>
                        <a:pt x="152019" y="0"/>
                      </a:moveTo>
                      <a:cubicBezTo>
                        <a:pt x="152019" y="0"/>
                        <a:pt x="168974" y="85725"/>
                        <a:pt x="0" y="61436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03" name="Freeform: Shape 1202">
                  <a:extLst>
                    <a:ext uri="{FF2B5EF4-FFF2-40B4-BE49-F238E27FC236}">
                      <a16:creationId xmlns:a16="http://schemas.microsoft.com/office/drawing/2014/main" id="{A2FFE968-1E4F-B6EF-1397-1627713D90F5}"/>
                    </a:ext>
                  </a:extLst>
                </p:cNvPr>
                <p:cNvSpPr/>
                <p:nvPr/>
              </p:nvSpPr>
              <p:spPr>
                <a:xfrm>
                  <a:off x="5451061" y="2575941"/>
                  <a:ext cx="12762" cy="57626"/>
                </a:xfrm>
                <a:custGeom>
                  <a:avLst/>
                  <a:gdLst>
                    <a:gd name="connsiteX0" fmla="*/ 5620 w 12762"/>
                    <a:gd name="connsiteY0" fmla="*/ 0 h 57626"/>
                    <a:gd name="connsiteX1" fmla="*/ 0 w 12762"/>
                    <a:gd name="connsiteY1" fmla="*/ 57626 h 5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762" h="57626">
                      <a:moveTo>
                        <a:pt x="5620" y="0"/>
                      </a:moveTo>
                      <a:cubicBezTo>
                        <a:pt x="5620" y="0"/>
                        <a:pt x="24956" y="47149"/>
                        <a:pt x="0" y="57626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04" name="Freeform: Shape 1203">
                  <a:extLst>
                    <a:ext uri="{FF2B5EF4-FFF2-40B4-BE49-F238E27FC236}">
                      <a16:creationId xmlns:a16="http://schemas.microsoft.com/office/drawing/2014/main" id="{406AE6E2-7E70-B196-BA16-FBC5B5002BA6}"/>
                    </a:ext>
                  </a:extLst>
                </p:cNvPr>
                <p:cNvSpPr/>
                <p:nvPr/>
              </p:nvSpPr>
              <p:spPr>
                <a:xfrm>
                  <a:off x="5308758" y="2484786"/>
                  <a:ext cx="11894" cy="72580"/>
                </a:xfrm>
                <a:custGeom>
                  <a:avLst/>
                  <a:gdLst>
                    <a:gd name="connsiteX0" fmla="*/ 0 w 11894"/>
                    <a:gd name="connsiteY0" fmla="*/ 0 h 72580"/>
                    <a:gd name="connsiteX1" fmla="*/ 5524 w 11894"/>
                    <a:gd name="connsiteY1" fmla="*/ 72580 h 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894" h="72580">
                      <a:moveTo>
                        <a:pt x="0" y="0"/>
                      </a:moveTo>
                      <a:cubicBezTo>
                        <a:pt x="0" y="0"/>
                        <a:pt x="22574" y="40576"/>
                        <a:pt x="5524" y="7258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05" name="Freeform: Shape 1204">
                  <a:extLst>
                    <a:ext uri="{FF2B5EF4-FFF2-40B4-BE49-F238E27FC236}">
                      <a16:creationId xmlns:a16="http://schemas.microsoft.com/office/drawing/2014/main" id="{F2227B5E-EB26-8C37-61B4-34326FC2A853}"/>
                    </a:ext>
                  </a:extLst>
                </p:cNvPr>
                <p:cNvSpPr/>
                <p:nvPr/>
              </p:nvSpPr>
              <p:spPr>
                <a:xfrm>
                  <a:off x="5004720" y="2396013"/>
                  <a:ext cx="111823" cy="72294"/>
                </a:xfrm>
                <a:custGeom>
                  <a:avLst/>
                  <a:gdLst>
                    <a:gd name="connsiteX0" fmla="*/ 111824 w 111823"/>
                    <a:gd name="connsiteY0" fmla="*/ 0 h 72294"/>
                    <a:gd name="connsiteX1" fmla="*/ 0 w 111823"/>
                    <a:gd name="connsiteY1" fmla="*/ 72295 h 72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1823" h="72294">
                      <a:moveTo>
                        <a:pt x="111824" y="0"/>
                      </a:moveTo>
                      <a:cubicBezTo>
                        <a:pt x="111824" y="0"/>
                        <a:pt x="20003" y="10763"/>
                        <a:pt x="0" y="7229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06" name="Freeform: Shape 1205">
                  <a:extLst>
                    <a:ext uri="{FF2B5EF4-FFF2-40B4-BE49-F238E27FC236}">
                      <a16:creationId xmlns:a16="http://schemas.microsoft.com/office/drawing/2014/main" id="{BC54375C-98D0-FFD6-8010-4D6211948E83}"/>
                    </a:ext>
                  </a:extLst>
                </p:cNvPr>
                <p:cNvSpPr/>
                <p:nvPr/>
              </p:nvSpPr>
              <p:spPr>
                <a:xfrm>
                  <a:off x="4825174" y="2344292"/>
                  <a:ext cx="66865" cy="208216"/>
                </a:xfrm>
                <a:custGeom>
                  <a:avLst/>
                  <a:gdLst>
                    <a:gd name="connsiteX0" fmla="*/ 0 w 66865"/>
                    <a:gd name="connsiteY0" fmla="*/ 0 h 208216"/>
                    <a:gd name="connsiteX1" fmla="*/ 18574 w 66865"/>
                    <a:gd name="connsiteY1" fmla="*/ 100394 h 208216"/>
                    <a:gd name="connsiteX2" fmla="*/ 66866 w 66865"/>
                    <a:gd name="connsiteY2" fmla="*/ 208217 h 208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865" h="208216">
                      <a:moveTo>
                        <a:pt x="0" y="0"/>
                      </a:moveTo>
                      <a:cubicBezTo>
                        <a:pt x="0" y="0"/>
                        <a:pt x="33242" y="44482"/>
                        <a:pt x="18574" y="100394"/>
                      </a:cubicBezTo>
                      <a:cubicBezTo>
                        <a:pt x="4000" y="156305"/>
                        <a:pt x="66866" y="208217"/>
                        <a:pt x="66866" y="20821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07" name="Freeform: Shape 1206">
                  <a:extLst>
                    <a:ext uri="{FF2B5EF4-FFF2-40B4-BE49-F238E27FC236}">
                      <a16:creationId xmlns:a16="http://schemas.microsoft.com/office/drawing/2014/main" id="{BDE235B6-D169-4EE9-F7BD-F4318F9AEBC4}"/>
                    </a:ext>
                  </a:extLst>
                </p:cNvPr>
                <p:cNvSpPr/>
                <p:nvPr/>
              </p:nvSpPr>
              <p:spPr>
                <a:xfrm>
                  <a:off x="4475797" y="2327052"/>
                  <a:ext cx="261842" cy="330443"/>
                </a:xfrm>
                <a:custGeom>
                  <a:avLst/>
                  <a:gdLst>
                    <a:gd name="connsiteX0" fmla="*/ 0 w 261842"/>
                    <a:gd name="connsiteY0" fmla="*/ 0 h 330443"/>
                    <a:gd name="connsiteX1" fmla="*/ 181356 w 261842"/>
                    <a:gd name="connsiteY1" fmla="*/ 166116 h 330443"/>
                    <a:gd name="connsiteX2" fmla="*/ 261842 w 261842"/>
                    <a:gd name="connsiteY2" fmla="*/ 330422 h 330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842" h="330443">
                      <a:moveTo>
                        <a:pt x="0" y="0"/>
                      </a:moveTo>
                      <a:cubicBezTo>
                        <a:pt x="0" y="0"/>
                        <a:pt x="174784" y="10287"/>
                        <a:pt x="181356" y="166116"/>
                      </a:cubicBezTo>
                      <a:cubicBezTo>
                        <a:pt x="174593" y="278130"/>
                        <a:pt x="142303" y="331661"/>
                        <a:pt x="261842" y="330422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08" name="Freeform: Shape 1207">
                  <a:extLst>
                    <a:ext uri="{FF2B5EF4-FFF2-40B4-BE49-F238E27FC236}">
                      <a16:creationId xmlns:a16="http://schemas.microsoft.com/office/drawing/2014/main" id="{AC5137B2-DD01-62E3-E23C-06E9B45CFB37}"/>
                    </a:ext>
                  </a:extLst>
                </p:cNvPr>
                <p:cNvSpPr/>
                <p:nvPr/>
              </p:nvSpPr>
              <p:spPr>
                <a:xfrm>
                  <a:off x="4303516" y="2393537"/>
                  <a:ext cx="62933" cy="156210"/>
                </a:xfrm>
                <a:custGeom>
                  <a:avLst/>
                  <a:gdLst>
                    <a:gd name="connsiteX0" fmla="*/ 19500 w 62933"/>
                    <a:gd name="connsiteY0" fmla="*/ 0 h 156210"/>
                    <a:gd name="connsiteX1" fmla="*/ 62934 w 62933"/>
                    <a:gd name="connsiteY1" fmla="*/ 156210 h 156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2933" h="156210">
                      <a:moveTo>
                        <a:pt x="19500" y="0"/>
                      </a:moveTo>
                      <a:cubicBezTo>
                        <a:pt x="19500" y="0"/>
                        <a:pt x="-45937" y="92297"/>
                        <a:pt x="62934" y="15621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09" name="Freeform: Shape 1208">
                  <a:extLst>
                    <a:ext uri="{FF2B5EF4-FFF2-40B4-BE49-F238E27FC236}">
                      <a16:creationId xmlns:a16="http://schemas.microsoft.com/office/drawing/2014/main" id="{53BF32FC-5A95-8535-53F6-764D5A6D68E3}"/>
                    </a:ext>
                  </a:extLst>
                </p:cNvPr>
                <p:cNvSpPr/>
                <p:nvPr/>
              </p:nvSpPr>
              <p:spPr>
                <a:xfrm>
                  <a:off x="4031733" y="2499550"/>
                  <a:ext cx="24773" cy="57816"/>
                </a:xfrm>
                <a:custGeom>
                  <a:avLst/>
                  <a:gdLst>
                    <a:gd name="connsiteX0" fmla="*/ 24773 w 24773"/>
                    <a:gd name="connsiteY0" fmla="*/ 0 h 57816"/>
                    <a:gd name="connsiteX1" fmla="*/ 2199 w 24773"/>
                    <a:gd name="connsiteY1" fmla="*/ 57817 h 57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4773" h="57816">
                      <a:moveTo>
                        <a:pt x="24773" y="0"/>
                      </a:moveTo>
                      <a:cubicBezTo>
                        <a:pt x="24773" y="0"/>
                        <a:pt x="-8755" y="25813"/>
                        <a:pt x="2199" y="5781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10" name="Freeform: Shape 1209">
                  <a:extLst>
                    <a:ext uri="{FF2B5EF4-FFF2-40B4-BE49-F238E27FC236}">
                      <a16:creationId xmlns:a16="http://schemas.microsoft.com/office/drawing/2014/main" id="{09CF180C-FF4A-26F5-70D2-6ED7261D591C}"/>
                    </a:ext>
                  </a:extLst>
                </p:cNvPr>
                <p:cNvSpPr/>
                <p:nvPr/>
              </p:nvSpPr>
              <p:spPr>
                <a:xfrm>
                  <a:off x="3894200" y="2610421"/>
                  <a:ext cx="39894" cy="101536"/>
                </a:xfrm>
                <a:custGeom>
                  <a:avLst/>
                  <a:gdLst>
                    <a:gd name="connsiteX0" fmla="*/ 0 w 39894"/>
                    <a:gd name="connsiteY0" fmla="*/ 0 h 101536"/>
                    <a:gd name="connsiteX1" fmla="*/ 30290 w 39894"/>
                    <a:gd name="connsiteY1" fmla="*/ 55531 h 101536"/>
                    <a:gd name="connsiteX2" fmla="*/ 12954 w 39894"/>
                    <a:gd name="connsiteY2" fmla="*/ 101537 h 101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894" h="101536">
                      <a:moveTo>
                        <a:pt x="0" y="0"/>
                      </a:moveTo>
                      <a:cubicBezTo>
                        <a:pt x="0" y="0"/>
                        <a:pt x="1143" y="34862"/>
                        <a:pt x="30290" y="55531"/>
                      </a:cubicBezTo>
                      <a:cubicBezTo>
                        <a:pt x="59436" y="76200"/>
                        <a:pt x="12954" y="101537"/>
                        <a:pt x="12954" y="10153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11" name="Freeform: Shape 1210">
                  <a:extLst>
                    <a:ext uri="{FF2B5EF4-FFF2-40B4-BE49-F238E27FC236}">
                      <a16:creationId xmlns:a16="http://schemas.microsoft.com/office/drawing/2014/main" id="{E256B590-0439-8FC8-D452-9E46EC4F9E18}"/>
                    </a:ext>
                  </a:extLst>
                </p:cNvPr>
                <p:cNvSpPr/>
                <p:nvPr/>
              </p:nvSpPr>
              <p:spPr>
                <a:xfrm>
                  <a:off x="3658170" y="2817494"/>
                  <a:ext cx="39612" cy="140874"/>
                </a:xfrm>
                <a:custGeom>
                  <a:avLst/>
                  <a:gdLst>
                    <a:gd name="connsiteX0" fmla="*/ 21622 w 39612"/>
                    <a:gd name="connsiteY0" fmla="*/ 0 h 140874"/>
                    <a:gd name="connsiteX1" fmla="*/ 37719 w 39612"/>
                    <a:gd name="connsiteY1" fmla="*/ 94107 h 140874"/>
                    <a:gd name="connsiteX2" fmla="*/ 0 w 39612"/>
                    <a:gd name="connsiteY2" fmla="*/ 140875 h 140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612" h="140874">
                      <a:moveTo>
                        <a:pt x="21622" y="0"/>
                      </a:moveTo>
                      <a:cubicBezTo>
                        <a:pt x="21622" y="0"/>
                        <a:pt x="25622" y="55245"/>
                        <a:pt x="37719" y="94107"/>
                      </a:cubicBezTo>
                      <a:cubicBezTo>
                        <a:pt x="49816" y="132969"/>
                        <a:pt x="0" y="140875"/>
                        <a:pt x="0" y="14087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12" name="Freeform: Shape 1211">
                  <a:extLst>
                    <a:ext uri="{FF2B5EF4-FFF2-40B4-BE49-F238E27FC236}">
                      <a16:creationId xmlns:a16="http://schemas.microsoft.com/office/drawing/2014/main" id="{6D10C130-987F-E9A5-BE5A-FD655A8505A0}"/>
                    </a:ext>
                  </a:extLst>
                </p:cNvPr>
                <p:cNvSpPr/>
                <p:nvPr/>
              </p:nvSpPr>
              <p:spPr>
                <a:xfrm>
                  <a:off x="3536822" y="3021996"/>
                  <a:ext cx="54673" cy="104775"/>
                </a:xfrm>
                <a:custGeom>
                  <a:avLst/>
                  <a:gdLst>
                    <a:gd name="connsiteX0" fmla="*/ 0 w 54673"/>
                    <a:gd name="connsiteY0" fmla="*/ 0 h 104775"/>
                    <a:gd name="connsiteX1" fmla="*/ 54673 w 54673"/>
                    <a:gd name="connsiteY1" fmla="*/ 10477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673" h="104775">
                      <a:moveTo>
                        <a:pt x="0" y="0"/>
                      </a:moveTo>
                      <a:cubicBezTo>
                        <a:pt x="0" y="0"/>
                        <a:pt x="1333" y="57341"/>
                        <a:pt x="54673" y="10477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13" name="Freeform: Shape 1212">
                  <a:extLst>
                    <a:ext uri="{FF2B5EF4-FFF2-40B4-BE49-F238E27FC236}">
                      <a16:creationId xmlns:a16="http://schemas.microsoft.com/office/drawing/2014/main" id="{614168F6-3CA0-41AE-3F88-52F41DC0F48B}"/>
                    </a:ext>
                  </a:extLst>
                </p:cNvPr>
                <p:cNvSpPr/>
                <p:nvPr/>
              </p:nvSpPr>
              <p:spPr>
                <a:xfrm>
                  <a:off x="3408711" y="3435191"/>
                  <a:ext cx="132778" cy="52113"/>
                </a:xfrm>
                <a:custGeom>
                  <a:avLst/>
                  <a:gdLst>
                    <a:gd name="connsiteX0" fmla="*/ 0 w 132778"/>
                    <a:gd name="connsiteY0" fmla="*/ 30385 h 52113"/>
                    <a:gd name="connsiteX1" fmla="*/ 132779 w 132778"/>
                    <a:gd name="connsiteY1" fmla="*/ 0 h 52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2778" h="52113">
                      <a:moveTo>
                        <a:pt x="0" y="30385"/>
                      </a:moveTo>
                      <a:cubicBezTo>
                        <a:pt x="0" y="30385"/>
                        <a:pt x="42767" y="95631"/>
                        <a:pt x="132779" y="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14" name="Freeform: Shape 1213">
                  <a:extLst>
                    <a:ext uri="{FF2B5EF4-FFF2-40B4-BE49-F238E27FC236}">
                      <a16:creationId xmlns:a16="http://schemas.microsoft.com/office/drawing/2014/main" id="{D1939FBA-4054-B834-4EB2-99CA500C8D00}"/>
                    </a:ext>
                  </a:extLst>
                </p:cNvPr>
                <p:cNvSpPr/>
                <p:nvPr/>
              </p:nvSpPr>
              <p:spPr>
                <a:xfrm>
                  <a:off x="3753325" y="2966929"/>
                  <a:ext cx="442930" cy="76679"/>
                </a:xfrm>
                <a:custGeom>
                  <a:avLst/>
                  <a:gdLst>
                    <a:gd name="connsiteX0" fmla="*/ 442913 w 442930"/>
                    <a:gd name="connsiteY0" fmla="*/ 13 h 76679"/>
                    <a:gd name="connsiteX1" fmla="*/ 0 w 442930"/>
                    <a:gd name="connsiteY1" fmla="*/ 13 h 76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42930" h="76679">
                      <a:moveTo>
                        <a:pt x="442913" y="13"/>
                      </a:moveTo>
                      <a:cubicBezTo>
                        <a:pt x="445389" y="-1702"/>
                        <a:pt x="186309" y="173368"/>
                        <a:pt x="0" y="13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15" name="Freeform: Shape 1214">
                  <a:extLst>
                    <a:ext uri="{FF2B5EF4-FFF2-40B4-BE49-F238E27FC236}">
                      <a16:creationId xmlns:a16="http://schemas.microsoft.com/office/drawing/2014/main" id="{9C1B3700-2754-E5F9-46A6-DE4F8EC84446}"/>
                    </a:ext>
                  </a:extLst>
                </p:cNvPr>
                <p:cNvSpPr/>
                <p:nvPr/>
              </p:nvSpPr>
              <p:spPr>
                <a:xfrm>
                  <a:off x="3729853" y="3037331"/>
                  <a:ext cx="158345" cy="102774"/>
                </a:xfrm>
                <a:custGeom>
                  <a:avLst/>
                  <a:gdLst>
                    <a:gd name="connsiteX0" fmla="*/ 158346 w 158345"/>
                    <a:gd name="connsiteY0" fmla="*/ 0 h 102774"/>
                    <a:gd name="connsiteX1" fmla="*/ 231 w 158345"/>
                    <a:gd name="connsiteY1" fmla="*/ 102775 h 102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8345" h="102774">
                      <a:moveTo>
                        <a:pt x="158346" y="0"/>
                      </a:moveTo>
                      <a:cubicBezTo>
                        <a:pt x="158346" y="0"/>
                        <a:pt x="-7008" y="6763"/>
                        <a:pt x="231" y="102775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16" name="Freeform: Shape 1215">
                  <a:extLst>
                    <a:ext uri="{FF2B5EF4-FFF2-40B4-BE49-F238E27FC236}">
                      <a16:creationId xmlns:a16="http://schemas.microsoft.com/office/drawing/2014/main" id="{BB60DCA1-1A4F-1C2E-2458-C19941E1A3FC}"/>
                    </a:ext>
                  </a:extLst>
                </p:cNvPr>
                <p:cNvSpPr/>
                <p:nvPr/>
              </p:nvSpPr>
              <p:spPr>
                <a:xfrm>
                  <a:off x="4042636" y="2591085"/>
                  <a:ext cx="453067" cy="198881"/>
                </a:xfrm>
                <a:custGeom>
                  <a:avLst/>
                  <a:gdLst>
                    <a:gd name="connsiteX0" fmla="*/ 453068 w 453067"/>
                    <a:gd name="connsiteY0" fmla="*/ 198882 h 198881"/>
                    <a:gd name="connsiteX1" fmla="*/ 274664 w 453067"/>
                    <a:gd name="connsiteY1" fmla="*/ 101632 h 198881"/>
                    <a:gd name="connsiteX2" fmla="*/ 98357 w 453067"/>
                    <a:gd name="connsiteY2" fmla="*/ 162401 h 198881"/>
                    <a:gd name="connsiteX3" fmla="*/ 67972 w 453067"/>
                    <a:gd name="connsiteY3" fmla="*/ 0 h 198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067" h="198881">
                      <a:moveTo>
                        <a:pt x="453068" y="198882"/>
                      </a:moveTo>
                      <a:cubicBezTo>
                        <a:pt x="453068" y="198882"/>
                        <a:pt x="386488" y="85820"/>
                        <a:pt x="274664" y="101632"/>
                      </a:cubicBezTo>
                      <a:cubicBezTo>
                        <a:pt x="162841" y="117443"/>
                        <a:pt x="156745" y="172117"/>
                        <a:pt x="98357" y="162401"/>
                      </a:cubicBezTo>
                      <a:cubicBezTo>
                        <a:pt x="39968" y="152686"/>
                        <a:pt x="-73093" y="100298"/>
                        <a:pt x="67972" y="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17" name="Freeform: Shape 1216">
                  <a:extLst>
                    <a:ext uri="{FF2B5EF4-FFF2-40B4-BE49-F238E27FC236}">
                      <a16:creationId xmlns:a16="http://schemas.microsoft.com/office/drawing/2014/main" id="{8F535E2F-04DB-C1EE-72CE-23E8D36EE6F4}"/>
                    </a:ext>
                  </a:extLst>
                </p:cNvPr>
                <p:cNvSpPr/>
                <p:nvPr/>
              </p:nvSpPr>
              <p:spPr>
                <a:xfrm>
                  <a:off x="3985259" y="2732311"/>
                  <a:ext cx="100774" cy="44321"/>
                </a:xfrm>
                <a:custGeom>
                  <a:avLst/>
                  <a:gdLst>
                    <a:gd name="connsiteX0" fmla="*/ 100775 w 100774"/>
                    <a:gd name="connsiteY0" fmla="*/ 2983 h 44321"/>
                    <a:gd name="connsiteX1" fmla="*/ 0 w 100774"/>
                    <a:gd name="connsiteY1" fmla="*/ 44321 h 44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774" h="44321">
                      <a:moveTo>
                        <a:pt x="100775" y="2983"/>
                      </a:moveTo>
                      <a:cubicBezTo>
                        <a:pt x="100775" y="2983"/>
                        <a:pt x="7334" y="-16543"/>
                        <a:pt x="0" y="44321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18" name="Freeform: Shape 1217">
                  <a:extLst>
                    <a:ext uri="{FF2B5EF4-FFF2-40B4-BE49-F238E27FC236}">
                      <a16:creationId xmlns:a16="http://schemas.microsoft.com/office/drawing/2014/main" id="{2064C0AB-D4BC-E398-86A7-DC6A9639DD7B}"/>
                    </a:ext>
                  </a:extLst>
                </p:cNvPr>
                <p:cNvSpPr/>
                <p:nvPr/>
              </p:nvSpPr>
              <p:spPr>
                <a:xfrm>
                  <a:off x="5114467" y="2633567"/>
                  <a:ext cx="130758" cy="192119"/>
                </a:xfrm>
                <a:custGeom>
                  <a:avLst/>
                  <a:gdLst>
                    <a:gd name="connsiteX0" fmla="*/ 130759 w 130758"/>
                    <a:gd name="connsiteY0" fmla="*/ 0 h 192119"/>
                    <a:gd name="connsiteX1" fmla="*/ 457 w 130758"/>
                    <a:gd name="connsiteY1" fmla="*/ 106585 h 192119"/>
                    <a:gd name="connsiteX2" fmla="*/ 54749 w 130758"/>
                    <a:gd name="connsiteY2" fmla="*/ 192119 h 192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758" h="192119">
                      <a:moveTo>
                        <a:pt x="130759" y="0"/>
                      </a:moveTo>
                      <a:cubicBezTo>
                        <a:pt x="130759" y="0"/>
                        <a:pt x="-8973" y="27051"/>
                        <a:pt x="457" y="106585"/>
                      </a:cubicBezTo>
                      <a:cubicBezTo>
                        <a:pt x="12649" y="166116"/>
                        <a:pt x="54749" y="192119"/>
                        <a:pt x="54749" y="192119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19" name="Freeform: Shape 1218">
                  <a:extLst>
                    <a:ext uri="{FF2B5EF4-FFF2-40B4-BE49-F238E27FC236}">
                      <a16:creationId xmlns:a16="http://schemas.microsoft.com/office/drawing/2014/main" id="{C49CB8D8-35FA-6A0D-5E77-C5EEAB579897}"/>
                    </a:ext>
                  </a:extLst>
                </p:cNvPr>
                <p:cNvSpPr/>
                <p:nvPr/>
              </p:nvSpPr>
              <p:spPr>
                <a:xfrm>
                  <a:off x="5606224" y="2812541"/>
                  <a:ext cx="84582" cy="88487"/>
                </a:xfrm>
                <a:custGeom>
                  <a:avLst/>
                  <a:gdLst>
                    <a:gd name="connsiteX0" fmla="*/ 84582 w 84582"/>
                    <a:gd name="connsiteY0" fmla="*/ 0 h 88487"/>
                    <a:gd name="connsiteX1" fmla="*/ 0 w 84582"/>
                    <a:gd name="connsiteY1" fmla="*/ 88487 h 88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4582" h="88487">
                      <a:moveTo>
                        <a:pt x="84582" y="0"/>
                      </a:moveTo>
                      <a:cubicBezTo>
                        <a:pt x="84582" y="0"/>
                        <a:pt x="82677" y="71914"/>
                        <a:pt x="0" y="88487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20" name="Freeform: Shape 1219">
                  <a:extLst>
                    <a:ext uri="{FF2B5EF4-FFF2-40B4-BE49-F238E27FC236}">
                      <a16:creationId xmlns:a16="http://schemas.microsoft.com/office/drawing/2014/main" id="{99159ABC-D515-8617-8ACC-56F3F92A14FC}"/>
                    </a:ext>
                  </a:extLst>
                </p:cNvPr>
                <p:cNvSpPr/>
                <p:nvPr/>
              </p:nvSpPr>
              <p:spPr>
                <a:xfrm>
                  <a:off x="5523166" y="2904184"/>
                  <a:ext cx="123158" cy="62758"/>
                </a:xfrm>
                <a:custGeom>
                  <a:avLst/>
                  <a:gdLst>
                    <a:gd name="connsiteX0" fmla="*/ 123158 w 123158"/>
                    <a:gd name="connsiteY0" fmla="*/ 15324 h 62758"/>
                    <a:gd name="connsiteX1" fmla="*/ 0 w 123158"/>
                    <a:gd name="connsiteY1" fmla="*/ 62758 h 62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3158" h="62758">
                      <a:moveTo>
                        <a:pt x="123158" y="15324"/>
                      </a:moveTo>
                      <a:cubicBezTo>
                        <a:pt x="123158" y="15324"/>
                        <a:pt x="60388" y="-41160"/>
                        <a:pt x="0" y="62758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21" name="Freeform: Shape 1220">
                  <a:extLst>
                    <a:ext uri="{FF2B5EF4-FFF2-40B4-BE49-F238E27FC236}">
                      <a16:creationId xmlns:a16="http://schemas.microsoft.com/office/drawing/2014/main" id="{157F007A-7A45-FE18-4468-58963FCADC26}"/>
                    </a:ext>
                  </a:extLst>
                </p:cNvPr>
                <p:cNvSpPr/>
                <p:nvPr/>
              </p:nvSpPr>
              <p:spPr>
                <a:xfrm>
                  <a:off x="5374195" y="3093339"/>
                  <a:ext cx="360997" cy="119565"/>
                </a:xfrm>
                <a:custGeom>
                  <a:avLst/>
                  <a:gdLst>
                    <a:gd name="connsiteX0" fmla="*/ 360997 w 360997"/>
                    <a:gd name="connsiteY0" fmla="*/ 0 h 119565"/>
                    <a:gd name="connsiteX1" fmla="*/ 324993 w 360997"/>
                    <a:gd name="connsiteY1" fmla="*/ 22003 h 119565"/>
                    <a:gd name="connsiteX2" fmla="*/ 230410 w 360997"/>
                    <a:gd name="connsiteY2" fmla="*/ 20765 h 119565"/>
                    <a:gd name="connsiteX3" fmla="*/ 135160 w 360997"/>
                    <a:gd name="connsiteY3" fmla="*/ 64865 h 119565"/>
                    <a:gd name="connsiteX4" fmla="*/ 87058 w 360997"/>
                    <a:gd name="connsiteY4" fmla="*/ 109252 h 119565"/>
                    <a:gd name="connsiteX5" fmla="*/ 0 w 360997"/>
                    <a:gd name="connsiteY5" fmla="*/ 113443 h 119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0997" h="119565">
                      <a:moveTo>
                        <a:pt x="360997" y="0"/>
                      </a:moveTo>
                      <a:cubicBezTo>
                        <a:pt x="354330" y="12859"/>
                        <a:pt x="338233" y="18764"/>
                        <a:pt x="324993" y="22003"/>
                      </a:cubicBezTo>
                      <a:cubicBezTo>
                        <a:pt x="293560" y="29813"/>
                        <a:pt x="262033" y="21146"/>
                        <a:pt x="230410" y="20765"/>
                      </a:cubicBezTo>
                      <a:cubicBezTo>
                        <a:pt x="192500" y="20288"/>
                        <a:pt x="161068" y="38386"/>
                        <a:pt x="135160" y="64865"/>
                      </a:cubicBezTo>
                      <a:cubicBezTo>
                        <a:pt x="119920" y="80486"/>
                        <a:pt x="106394" y="98584"/>
                        <a:pt x="87058" y="109252"/>
                      </a:cubicBezTo>
                      <a:cubicBezTo>
                        <a:pt x="60293" y="124015"/>
                        <a:pt x="28575" y="120586"/>
                        <a:pt x="0" y="113443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22" name="Freeform: Shape 1221">
                  <a:extLst>
                    <a:ext uri="{FF2B5EF4-FFF2-40B4-BE49-F238E27FC236}">
                      <a16:creationId xmlns:a16="http://schemas.microsoft.com/office/drawing/2014/main" id="{014263B6-7829-C6D6-7030-76C6B4197064}"/>
                    </a:ext>
                  </a:extLst>
                </p:cNvPr>
                <p:cNvSpPr/>
                <p:nvPr/>
              </p:nvSpPr>
              <p:spPr>
                <a:xfrm>
                  <a:off x="5588602" y="3229243"/>
                  <a:ext cx="151447" cy="29664"/>
                </a:xfrm>
                <a:custGeom>
                  <a:avLst/>
                  <a:gdLst>
                    <a:gd name="connsiteX0" fmla="*/ 151448 w 151447"/>
                    <a:gd name="connsiteY0" fmla="*/ 9638 h 29664"/>
                    <a:gd name="connsiteX1" fmla="*/ 64961 w 151447"/>
                    <a:gd name="connsiteY1" fmla="*/ 16686 h 29664"/>
                    <a:gd name="connsiteX2" fmla="*/ 0 w 151447"/>
                    <a:gd name="connsiteY2" fmla="*/ 9638 h 29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1447" h="29664">
                      <a:moveTo>
                        <a:pt x="151448" y="9638"/>
                      </a:moveTo>
                      <a:cubicBezTo>
                        <a:pt x="151448" y="9638"/>
                        <a:pt x="124587" y="49548"/>
                        <a:pt x="64961" y="16686"/>
                      </a:cubicBezTo>
                      <a:cubicBezTo>
                        <a:pt x="5334" y="-16175"/>
                        <a:pt x="0" y="9638"/>
                        <a:pt x="0" y="9638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23" name="Freeform: Shape 1222">
                  <a:extLst>
                    <a:ext uri="{FF2B5EF4-FFF2-40B4-BE49-F238E27FC236}">
                      <a16:creationId xmlns:a16="http://schemas.microsoft.com/office/drawing/2014/main" id="{1F8B22F4-50FD-6688-7267-6115A6D976D4}"/>
                    </a:ext>
                  </a:extLst>
                </p:cNvPr>
                <p:cNvSpPr/>
                <p:nvPr/>
              </p:nvSpPr>
              <p:spPr>
                <a:xfrm>
                  <a:off x="4986622" y="3229260"/>
                  <a:ext cx="254793" cy="79214"/>
                </a:xfrm>
                <a:custGeom>
                  <a:avLst/>
                  <a:gdLst>
                    <a:gd name="connsiteX0" fmla="*/ 254794 w 254793"/>
                    <a:gd name="connsiteY0" fmla="*/ 70199 h 79214"/>
                    <a:gd name="connsiteX1" fmla="*/ 0 w 254793"/>
                    <a:gd name="connsiteY1" fmla="*/ 0 h 79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54793" h="79214">
                      <a:moveTo>
                        <a:pt x="254794" y="70199"/>
                      </a:moveTo>
                      <a:cubicBezTo>
                        <a:pt x="254794" y="70199"/>
                        <a:pt x="96203" y="116300"/>
                        <a:pt x="0" y="0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  <p:sp>
              <p:nvSpPr>
                <p:cNvPr id="1224" name="Freeform: Shape 1223">
                  <a:extLst>
                    <a:ext uri="{FF2B5EF4-FFF2-40B4-BE49-F238E27FC236}">
                      <a16:creationId xmlns:a16="http://schemas.microsoft.com/office/drawing/2014/main" id="{EDE1CD20-AFE6-6E63-CD3C-37E3FB2EAFD8}"/>
                    </a:ext>
                  </a:extLst>
                </p:cNvPr>
                <p:cNvSpPr/>
                <p:nvPr/>
              </p:nvSpPr>
              <p:spPr>
                <a:xfrm>
                  <a:off x="5136165" y="3370230"/>
                  <a:ext cx="369296" cy="104108"/>
                </a:xfrm>
                <a:custGeom>
                  <a:avLst/>
                  <a:gdLst>
                    <a:gd name="connsiteX0" fmla="*/ 367856 w 369296"/>
                    <a:gd name="connsiteY0" fmla="*/ 0 h 104108"/>
                    <a:gd name="connsiteX1" fmla="*/ 172688 w 369296"/>
                    <a:gd name="connsiteY1" fmla="*/ 82391 h 104108"/>
                    <a:gd name="connsiteX2" fmla="*/ 0 w 369296"/>
                    <a:gd name="connsiteY2" fmla="*/ 104108 h 104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9296" h="104108">
                      <a:moveTo>
                        <a:pt x="367856" y="0"/>
                      </a:moveTo>
                      <a:cubicBezTo>
                        <a:pt x="367856" y="0"/>
                        <a:pt x="398907" y="106680"/>
                        <a:pt x="172688" y="82391"/>
                      </a:cubicBezTo>
                      <a:cubicBezTo>
                        <a:pt x="18288" y="76581"/>
                        <a:pt x="0" y="104108"/>
                        <a:pt x="0" y="104108"/>
                      </a:cubicBezTo>
                    </a:path>
                  </a:pathLst>
                </a:custGeom>
                <a:noFill/>
                <a:ln w="9525" cap="rnd">
                  <a:solidFill>
                    <a:srgbClr val="0000C9">
                      <a:lumMod val="40000"/>
                      <a:lumOff val="60000"/>
                    </a:srgbClr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Slate Pro" panose="02000506040000020004"/>
                  </a:endParaRPr>
                </a:p>
              </p:txBody>
            </p:sp>
          </p:grpSp>
        </p:grpSp>
        <p:pic>
          <p:nvPicPr>
            <p:cNvPr id="1185" name="Graphic 1184" descr="Back with solid fill">
              <a:extLst>
                <a:ext uri="{FF2B5EF4-FFF2-40B4-BE49-F238E27FC236}">
                  <a16:creationId xmlns:a16="http://schemas.microsoft.com/office/drawing/2014/main" id="{D0C7CE6F-62B4-3A7B-0A6D-4972BBDB60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0355390">
              <a:off x="4717003" y="2715060"/>
              <a:ext cx="678569" cy="468831"/>
            </a:xfrm>
            <a:prstGeom prst="rect">
              <a:avLst/>
            </a:prstGeom>
          </p:spPr>
        </p:pic>
        <p:pic>
          <p:nvPicPr>
            <p:cNvPr id="1186" name="Graphic 1185" descr="Back with solid fill">
              <a:extLst>
                <a:ext uri="{FF2B5EF4-FFF2-40B4-BE49-F238E27FC236}">
                  <a16:creationId xmlns:a16="http://schemas.microsoft.com/office/drawing/2014/main" id="{F518E899-2E2B-46BE-C9A5-40F2A22073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20005781">
              <a:off x="4607000" y="2325492"/>
              <a:ext cx="707822" cy="445121"/>
            </a:xfrm>
            <a:prstGeom prst="rect">
              <a:avLst/>
            </a:prstGeom>
          </p:spPr>
        </p:pic>
        <p:pic>
          <p:nvPicPr>
            <p:cNvPr id="1187" name="Graphic 1186" descr="Back with solid fill">
              <a:extLst>
                <a:ext uri="{FF2B5EF4-FFF2-40B4-BE49-F238E27FC236}">
                  <a16:creationId xmlns:a16="http://schemas.microsoft.com/office/drawing/2014/main" id="{1E9CC07D-2DC1-F63F-C3B9-5E973B2A20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210588">
              <a:off x="4746464" y="2495005"/>
              <a:ext cx="707822" cy="445121"/>
            </a:xfrm>
            <a:prstGeom prst="rect">
              <a:avLst/>
            </a:prstGeom>
          </p:spPr>
        </p:pic>
      </p:grpSp>
      <p:sp>
        <p:nvSpPr>
          <p:cNvPr id="1243" name="Rectangle 1242">
            <a:extLst>
              <a:ext uri="{FF2B5EF4-FFF2-40B4-BE49-F238E27FC236}">
                <a16:creationId xmlns:a16="http://schemas.microsoft.com/office/drawing/2014/main" id="{2A7D251B-245B-4B20-0194-4125EE916589}"/>
              </a:ext>
            </a:extLst>
          </p:cNvPr>
          <p:cNvSpPr/>
          <p:nvPr/>
        </p:nvSpPr>
        <p:spPr>
          <a:xfrm>
            <a:off x="5075664" y="1748574"/>
            <a:ext cx="1115599" cy="622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Slate Pro" panose="02000506040000020004"/>
            </a:endParaRPr>
          </a:p>
        </p:txBody>
      </p:sp>
      <p:pic>
        <p:nvPicPr>
          <p:cNvPr id="1242" name="Picture 1241">
            <a:extLst>
              <a:ext uri="{FF2B5EF4-FFF2-40B4-BE49-F238E27FC236}">
                <a16:creationId xmlns:a16="http://schemas.microsoft.com/office/drawing/2014/main" id="{782A4F0C-0697-2C9D-8DEA-05C3F758A0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818" b="92364" l="9939" r="89858">
                        <a14:foregroundMark x1="67546" y1="89818" x2="86410" y2="98909"/>
                        <a14:foregroundMark x1="86410" y1="98909" x2="95943" y2="66182"/>
                        <a14:foregroundMark x1="95943" y1="66182" x2="63286" y2="18909"/>
                        <a14:foregroundMark x1="63286" y1="18909" x2="46045" y2="8000"/>
                        <a14:foregroundMark x1="46045" y1="8000" x2="22515" y2="20000"/>
                        <a14:foregroundMark x1="22515" y1="20000" x2="14199" y2="53455"/>
                        <a14:foregroundMark x1="14199" y1="53455" x2="27586" y2="79636"/>
                        <a14:foregroundMark x1="27586" y1="79636" x2="45030" y2="92364"/>
                        <a14:foregroundMark x1="45030" y1="92364" x2="62475" y2="81818"/>
                        <a14:foregroundMark x1="62475" y1="81818" x2="66531" y2="8872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29114" y="1528507"/>
            <a:ext cx="1887146" cy="1052668"/>
          </a:xfrm>
          <a:prstGeom prst="rect">
            <a:avLst/>
          </a:prstGeom>
        </p:spPr>
      </p:pic>
      <p:sp>
        <p:nvSpPr>
          <p:cNvPr id="1244" name="Rectangle 1243">
            <a:extLst>
              <a:ext uri="{FF2B5EF4-FFF2-40B4-BE49-F238E27FC236}">
                <a16:creationId xmlns:a16="http://schemas.microsoft.com/office/drawing/2014/main" id="{878A710A-4A77-15EE-0348-C334D7EE88DC}"/>
              </a:ext>
            </a:extLst>
          </p:cNvPr>
          <p:cNvSpPr/>
          <p:nvPr/>
        </p:nvSpPr>
        <p:spPr>
          <a:xfrm>
            <a:off x="6623199" y="2187517"/>
            <a:ext cx="898301" cy="7525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Slate Pro" panose="02000506040000020004"/>
            </a:endParaRPr>
          </a:p>
        </p:txBody>
      </p:sp>
      <p:pic>
        <p:nvPicPr>
          <p:cNvPr id="1246" name="Picture 1245">
            <a:extLst>
              <a:ext uri="{FF2B5EF4-FFF2-40B4-BE49-F238E27FC236}">
                <a16:creationId xmlns:a16="http://schemas.microsoft.com/office/drawing/2014/main" id="{DCF7AD55-797C-DC45-AFEF-F2A4C454054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42601" y="1914829"/>
            <a:ext cx="1179404" cy="9802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F170743-882E-B432-96FC-1D8221F2989E}"/>
              </a:ext>
            </a:extLst>
          </p:cNvPr>
          <p:cNvSpPr/>
          <p:nvPr/>
        </p:nvSpPr>
        <p:spPr>
          <a:xfrm>
            <a:off x="313493" y="1853917"/>
            <a:ext cx="974879" cy="1436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white"/>
              </a:solidFill>
              <a:latin typeface="Slate Pro" panose="02000506040000020004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FE9D04-FF42-492D-D997-38BF29415ADC}"/>
              </a:ext>
            </a:extLst>
          </p:cNvPr>
          <p:cNvSpPr/>
          <p:nvPr/>
        </p:nvSpPr>
        <p:spPr>
          <a:xfrm>
            <a:off x="7971670" y="1840698"/>
            <a:ext cx="974879" cy="1436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white"/>
              </a:solidFill>
              <a:latin typeface="Slate Pro" panose="02000506040000020004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AA40EE7-87ED-9CA1-A170-959C17C52106}"/>
              </a:ext>
            </a:extLst>
          </p:cNvPr>
          <p:cNvSpPr/>
          <p:nvPr/>
        </p:nvSpPr>
        <p:spPr>
          <a:xfrm>
            <a:off x="1477948" y="1650719"/>
            <a:ext cx="1427843" cy="1639861"/>
          </a:xfrm>
          <a:prstGeom prst="roundRect">
            <a:avLst/>
          </a:prstGeom>
          <a:solidFill>
            <a:schemeClr val="accent5">
              <a:lumMod val="75000"/>
              <a:alpha val="80434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685800">
              <a:spcBef>
                <a:spcPct val="0"/>
              </a:spcBef>
              <a:defRPr/>
            </a:pPr>
            <a:r>
              <a:rPr lang="en-US" altLang="en-US" sz="13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Neck pain</a:t>
            </a:r>
            <a:br>
              <a:rPr lang="en-US" altLang="en-US" sz="13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3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Fatigue</a:t>
            </a:r>
          </a:p>
          <a:p>
            <a:pPr defTabSz="685800">
              <a:spcBef>
                <a:spcPct val="0"/>
              </a:spcBef>
              <a:defRPr/>
            </a:pPr>
            <a:r>
              <a:rPr lang="en-US" altLang="en-US" sz="13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Poor concentration</a:t>
            </a:r>
          </a:p>
          <a:p>
            <a:pPr defTabSz="685800">
              <a:spcBef>
                <a:spcPct val="0"/>
              </a:spcBef>
              <a:defRPr/>
            </a:pPr>
            <a:r>
              <a:rPr lang="en-US" altLang="en-US" sz="13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Mood change</a:t>
            </a:r>
          </a:p>
          <a:p>
            <a:pPr defTabSz="685800">
              <a:spcBef>
                <a:spcPct val="0"/>
              </a:spcBef>
              <a:defRPr/>
            </a:pPr>
            <a:r>
              <a:rPr lang="en-US" altLang="en-US" sz="13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craving</a:t>
            </a:r>
            <a:endParaRPr lang="en-US" sz="1300" b="1" kern="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A746831-70DF-DF28-B535-E48A42A5C65F}"/>
              </a:ext>
            </a:extLst>
          </p:cNvPr>
          <p:cNvSpPr/>
          <p:nvPr/>
        </p:nvSpPr>
        <p:spPr>
          <a:xfrm>
            <a:off x="3115641" y="1625420"/>
            <a:ext cx="1427843" cy="1639861"/>
          </a:xfrm>
          <a:prstGeom prst="roundRect">
            <a:avLst/>
          </a:prstGeom>
          <a:solidFill>
            <a:schemeClr val="accent1">
              <a:lumMod val="50000"/>
              <a:alpha val="80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685800">
              <a:spcBef>
                <a:spcPct val="0"/>
              </a:spcBef>
              <a:defRPr/>
            </a:pPr>
            <a:r>
              <a:rPr lang="en-US" altLang="en-US" sz="14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Reversible</a:t>
            </a:r>
          </a:p>
          <a:p>
            <a:pPr defTabSz="685800">
              <a:spcBef>
                <a:spcPct val="0"/>
              </a:spcBef>
              <a:defRPr/>
            </a:pPr>
            <a:r>
              <a:rPr lang="en-US" altLang="en-US" sz="14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Neurological changes – </a:t>
            </a:r>
            <a:r>
              <a:rPr lang="en-US" altLang="en-US" sz="12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visual, sensory, motor, speech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382F673-73CA-4F3E-B295-9D261CAC4B96}"/>
              </a:ext>
            </a:extLst>
          </p:cNvPr>
          <p:cNvSpPr/>
          <p:nvPr/>
        </p:nvSpPr>
        <p:spPr>
          <a:xfrm>
            <a:off x="4753816" y="1639254"/>
            <a:ext cx="1427843" cy="1639861"/>
          </a:xfrm>
          <a:prstGeom prst="roundRect">
            <a:avLst/>
          </a:prstGeom>
          <a:solidFill>
            <a:srgbClr val="002060">
              <a:alpha val="79556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685800">
              <a:spcBef>
                <a:spcPct val="0"/>
              </a:spcBef>
              <a:defRPr/>
            </a:pPr>
            <a:r>
              <a:rPr lang="en-US" altLang="en-US" sz="13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Headache</a:t>
            </a:r>
          </a:p>
          <a:p>
            <a:pPr defTabSz="685800">
              <a:spcBef>
                <a:spcPct val="0"/>
              </a:spcBef>
              <a:defRPr/>
            </a:pPr>
            <a:r>
              <a:rPr lang="en-US" altLang="en-US" sz="13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Nausea</a:t>
            </a:r>
          </a:p>
          <a:p>
            <a:pPr defTabSz="685800">
              <a:spcBef>
                <a:spcPct val="0"/>
              </a:spcBef>
              <a:defRPr/>
            </a:pPr>
            <a:r>
              <a:rPr lang="en-US" altLang="en-US" sz="13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Photophobia</a:t>
            </a:r>
          </a:p>
          <a:p>
            <a:pPr defTabSz="685800">
              <a:spcBef>
                <a:spcPct val="0"/>
              </a:spcBef>
              <a:defRPr/>
            </a:pPr>
            <a:r>
              <a:rPr lang="en-US" altLang="en-US" sz="13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Phonophobia</a:t>
            </a:r>
          </a:p>
          <a:p>
            <a:pPr defTabSz="685800">
              <a:spcBef>
                <a:spcPct val="0"/>
              </a:spcBef>
              <a:defRPr/>
            </a:pPr>
            <a:r>
              <a:rPr lang="en-US" altLang="en-US" sz="1300" b="1" kern="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Osmophobia</a:t>
            </a:r>
            <a:endParaRPr lang="en-US" altLang="en-US" sz="1300" b="1" kern="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C636FF8-F1C0-4F02-9601-A2F6F47F33C9}"/>
              </a:ext>
            </a:extLst>
          </p:cNvPr>
          <p:cNvSpPr/>
          <p:nvPr/>
        </p:nvSpPr>
        <p:spPr>
          <a:xfrm>
            <a:off x="6479350" y="1625420"/>
            <a:ext cx="1427843" cy="1639861"/>
          </a:xfrm>
          <a:prstGeom prst="roundRect">
            <a:avLst/>
          </a:prstGeom>
          <a:solidFill>
            <a:srgbClr val="0F9ED5">
              <a:lumMod val="75000"/>
              <a:alpha val="79873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685800">
              <a:spcBef>
                <a:spcPct val="0"/>
              </a:spcBef>
              <a:defRPr/>
            </a:pPr>
            <a:r>
              <a:rPr lang="en-US" altLang="en-US" sz="14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Fatigue</a:t>
            </a:r>
          </a:p>
          <a:p>
            <a:pPr defTabSz="685800">
              <a:spcBef>
                <a:spcPct val="0"/>
              </a:spcBef>
              <a:defRPr/>
            </a:pPr>
            <a:r>
              <a:rPr lang="en-US" altLang="en-US" sz="14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Cognitive changes</a:t>
            </a:r>
          </a:p>
          <a:p>
            <a:pPr defTabSz="685800">
              <a:spcBef>
                <a:spcPct val="0"/>
              </a:spcBef>
              <a:defRPr/>
            </a:pPr>
            <a:r>
              <a:rPr lang="en-US" altLang="en-US" sz="14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Muscle pain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2DF3CF1B-51A0-C3F5-E03A-592352D2F3A1}"/>
              </a:ext>
            </a:extLst>
          </p:cNvPr>
          <p:cNvSpPr txBox="1">
            <a:spLocks/>
          </p:cNvSpPr>
          <p:nvPr/>
        </p:nvSpPr>
        <p:spPr>
          <a:xfrm>
            <a:off x="1006440" y="4150745"/>
            <a:ext cx="7196569" cy="40234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0"/>
              </a:spcBef>
              <a:buClrTx/>
              <a:buSzTx/>
              <a:buFont typeface="Arial" pitchFamily="34" charset="0"/>
              <a:buNone/>
              <a:tabLst/>
              <a:defRPr sz="1000">
                <a:solidFill>
                  <a:srgbClr val="000000"/>
                </a:solidFill>
                <a:latin typeface="Slate Pro" panose="02000506040000020004"/>
              </a:defRPr>
            </a:lvl1pPr>
            <a:lvl2pPr indent="-169863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</a:lvl2pPr>
            <a:lvl3pPr marL="685800" indent="-17145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sz="1600"/>
            </a:lvl3pPr>
            <a:lvl4pPr marL="914400" indent="-171450">
              <a:lnSpc>
                <a:spcPct val="90000"/>
              </a:lnSpc>
              <a:spcBef>
                <a:spcPts val="200"/>
              </a:spcBef>
              <a:buClrTx/>
              <a:buFont typeface="Arial" panose="020B0604020202020204" pitchFamily="34" charset="0"/>
              <a:buChar char="•"/>
              <a:defRPr sz="1400"/>
            </a:lvl4pPr>
            <a:lvl5pPr marL="1089025" indent="-114300">
              <a:lnSpc>
                <a:spcPct val="90000"/>
              </a:lnSpc>
              <a:spcBef>
                <a:spcPts val="100"/>
              </a:spcBef>
              <a:buClrTx/>
              <a:buFont typeface="Arial" panose="020B0604020202020204" pitchFamily="34" charset="0"/>
              <a:buChar char="•"/>
              <a:defRPr sz="12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defTabSz="685800">
              <a:defRPr/>
            </a:pPr>
            <a:br>
              <a:rPr lang="en-US" sz="750" dirty="0"/>
            </a:br>
            <a:r>
              <a:rPr lang="en-US" sz="750" dirty="0"/>
              <a:t>*Postdrome is the least studied and understood phase.</a:t>
            </a:r>
            <a:br>
              <a:rPr lang="en-US" sz="750" dirty="0"/>
            </a:br>
            <a:r>
              <a:rPr lang="en-US" sz="750" dirty="0"/>
              <a:t>1. </a:t>
            </a:r>
            <a:r>
              <a:rPr lang="en-GB" sz="750" dirty="0"/>
              <a:t>Ferrari MD, </a:t>
            </a:r>
            <a:r>
              <a:rPr lang="en-GB" sz="750" i="1" dirty="0"/>
              <a:t>et al. Nat Rev Dis Primers </a:t>
            </a:r>
            <a:r>
              <a:rPr lang="en-GB" sz="750" dirty="0"/>
              <a:t>2022;8:2.</a:t>
            </a:r>
            <a:endParaRPr lang="en-US" sz="7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1441EF-BDDA-4C28-D668-9C9C72D58C64}"/>
              </a:ext>
            </a:extLst>
          </p:cNvPr>
          <p:cNvSpPr txBox="1"/>
          <p:nvPr/>
        </p:nvSpPr>
        <p:spPr>
          <a:xfrm>
            <a:off x="6373743" y="4273641"/>
            <a:ext cx="2117841" cy="199427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>
              <a:spcAft>
                <a:spcPts val="300"/>
              </a:spcAft>
              <a:defRPr sz="1000" b="0" i="0" baseline="30000">
                <a:solidFill>
                  <a:srgbClr val="000000"/>
                </a:solidFill>
                <a:latin typeface="Slate Pro" panose="02000506040000020004"/>
              </a:defRPr>
            </a:lvl1pPr>
          </a:lstStyle>
          <a:p>
            <a:pPr algn="r" defTabSz="685800">
              <a:spcAft>
                <a:spcPts val="225"/>
              </a:spcAft>
              <a:defRPr/>
            </a:pPr>
            <a:r>
              <a:rPr lang="en-US" sz="788" baseline="0" dirty="0"/>
              <a:t>Adapted from Ferrari </a:t>
            </a:r>
            <a:r>
              <a:rPr lang="en-US" sz="788" i="1" baseline="0" dirty="0"/>
              <a:t>et al.</a:t>
            </a:r>
            <a:r>
              <a:rPr lang="en-US" sz="788" baseline="0" dirty="0"/>
              <a:t> 2022.</a:t>
            </a:r>
            <a:r>
              <a:rPr lang="en-US" sz="788" dirty="0"/>
              <a:t>1</a:t>
            </a:r>
            <a:r>
              <a:rPr lang="en-US" sz="788" baseline="0" dirty="0"/>
              <a:t> </a:t>
            </a:r>
            <a:endParaRPr lang="en-GB" sz="788" baseline="0" dirty="0"/>
          </a:p>
        </p:txBody>
      </p:sp>
    </p:spTree>
    <p:extLst>
      <p:ext uri="{BB962C8B-B14F-4D97-AF65-F5344CB8AC3E}">
        <p14:creationId xmlns:p14="http://schemas.microsoft.com/office/powerpoint/2010/main" val="75147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7893007-2F6A-0548-8970-698BBEC751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804" y="210569"/>
            <a:ext cx="6661263" cy="538866"/>
          </a:xfrm>
        </p:spPr>
        <p:txBody>
          <a:bodyPr anchor="ctr">
            <a:normAutofit/>
          </a:bodyPr>
          <a:lstStyle/>
          <a:p>
            <a:r>
              <a:rPr lang="en-GB" sz="2000"/>
              <a:t>Patients presenting to primary care mostly have migraine</a:t>
            </a:r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940B4126-F55B-286E-537E-5056C125E4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871323"/>
              </p:ext>
            </p:extLst>
          </p:nvPr>
        </p:nvGraphicFramePr>
        <p:xfrm>
          <a:off x="306804" y="997137"/>
          <a:ext cx="8539359" cy="3378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D370DF1E-C8D6-8C7A-6AE4-93220396DCB7}"/>
              </a:ext>
            </a:extLst>
          </p:cNvPr>
          <p:cNvSpPr txBox="1"/>
          <p:nvPr/>
        </p:nvSpPr>
        <p:spPr>
          <a:xfrm>
            <a:off x="1399143" y="1319917"/>
            <a:ext cx="44765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1800" dirty="0">
                <a:solidFill>
                  <a:schemeClr val="bg1"/>
                </a:solidFill>
              </a:rPr>
              <a:t>	</a:t>
            </a:r>
          </a:p>
          <a:p>
            <a:pPr marL="0" indent="0">
              <a:buNone/>
              <a:defRPr/>
            </a:pPr>
            <a:r>
              <a:rPr lang="en-GB" sz="1400" i="1" dirty="0">
                <a:solidFill>
                  <a:srgbClr val="008ECA"/>
                </a:solidFill>
              </a:rPr>
              <a:t>Tepper et al. Headache 2004 Oct 44(9):856-64</a:t>
            </a:r>
          </a:p>
        </p:txBody>
      </p:sp>
    </p:spTree>
    <p:extLst>
      <p:ext uri="{BB962C8B-B14F-4D97-AF65-F5344CB8AC3E}">
        <p14:creationId xmlns:p14="http://schemas.microsoft.com/office/powerpoint/2010/main" val="38961875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CTIVEKEYPADS" val="1,2,3,4,5,6,7,8,9,10,11,12,13,14,15,16,17,18,19,20,21,22,23,24,25,26,27,28,29,30,31,32,33,34,35,36,37,38,39,40,41,42,43,44,45,46,47,48,49,50,51,52,53,54,55,56,57,58,59,60,61,62,63,64,65,66,67,68,69,70,71,72,73,74,75,76,77,78,79,80,81,82,83,84,85,86,87,88,89,90,91,92,93,94,95,96,97,98,99,100,101,102,103,104,105,106,107,108,109,110,111,112,113,114,115,116,117,118,119,120,121,122,123,124,125,126,127,128,129,130,131,132,133,134,135,136,137,138,139,140,141,142,143,144,145,146,147,148,149,15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esigned slides - logos at top">
  <a:themeElements>
    <a:clrScheme name="Custom 1">
      <a:dk1>
        <a:srgbClr val="000000"/>
      </a:dk1>
      <a:lt1>
        <a:srgbClr val="FFFFFF"/>
      </a:lt1>
      <a:dk2>
        <a:srgbClr val="005EB8"/>
      </a:dk2>
      <a:lt2>
        <a:srgbClr val="E8EDEE"/>
      </a:lt2>
      <a:accent1>
        <a:srgbClr val="1F3B72"/>
      </a:accent1>
      <a:accent2>
        <a:srgbClr val="AE2573"/>
      </a:accent2>
      <a:accent3>
        <a:srgbClr val="00A9CE"/>
      </a:accent3>
      <a:accent4>
        <a:srgbClr val="78BE20"/>
      </a:accent4>
      <a:accent5>
        <a:srgbClr val="ED8B00"/>
      </a:accent5>
      <a:accent6>
        <a:srgbClr val="DA291C"/>
      </a:accent6>
      <a:hlink>
        <a:srgbClr val="330072"/>
      </a:hlink>
      <a:folHlink>
        <a:srgbClr val="00308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GH NGH PPT Template" id="{1969A4C2-6E5C-7943-A24E-37F3866DD5D6}" vid="{ADC5BBC7-D4A9-A841-8D4B-6569DEEE194A}"/>
    </a:ext>
  </a:extLst>
</a:theme>
</file>

<file path=ppt/theme/theme2.xml><?xml version="1.0" encoding="utf-8"?>
<a:theme xmlns:a="http://schemas.openxmlformats.org/drawingml/2006/main" name="Plain slides">
  <a:themeElements>
    <a:clrScheme name="Dedicated to Excellence">
      <a:dk1>
        <a:srgbClr val="000000"/>
      </a:dk1>
      <a:lt1>
        <a:srgbClr val="FFFFFF"/>
      </a:lt1>
      <a:dk2>
        <a:srgbClr val="005EB8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GH NGH PPT Template" id="{1969A4C2-6E5C-7943-A24E-37F3866DD5D6}" vid="{FD5FC68B-8961-7044-8475-573288CABA5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A2D7F0F1B8004C9177DD190B15BC7A" ma:contentTypeVersion="11" ma:contentTypeDescription="Create a new document." ma:contentTypeScope="" ma:versionID="ae34df8fa4ffe15a3c824bcf2973fe0d">
  <xsd:schema xmlns:xsd="http://www.w3.org/2001/XMLSchema" xmlns:xs="http://www.w3.org/2001/XMLSchema" xmlns:p="http://schemas.microsoft.com/office/2006/metadata/properties" xmlns:ns2="f86dfc05-99f8-4990-bb2d-bee82acf5157" xmlns:ns3="7a9a26a7-3cff-4612-b977-f47fd94afb69" targetNamespace="http://schemas.microsoft.com/office/2006/metadata/properties" ma:root="true" ma:fieldsID="4818644d3ea43764bd199fe6b4f10fcf" ns2:_="" ns3:_="">
    <xsd:import namespace="f86dfc05-99f8-4990-bb2d-bee82acf5157"/>
    <xsd:import namespace="7a9a26a7-3cff-4612-b977-f47fd94afb6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6dfc05-99f8-4990-bb2d-bee82acf51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a26a7-3cff-4612-b977-f47fd94afb6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A66436-1118-48D4-B859-463AC60E65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BFA8D2F-615F-4A5A-8DED-6C2D41FE66C1}">
  <ds:schemaRefs>
    <ds:schemaRef ds:uri="7a9a26a7-3cff-4612-b977-f47fd94afb69"/>
    <ds:schemaRef ds:uri="f86dfc05-99f8-4990-bb2d-bee82acf515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877E9C1-E6B2-48EC-BA33-36D3F2D97A6C}">
  <ds:schemaRefs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7a9a26a7-3cff-4612-b977-f47fd94afb69"/>
    <ds:schemaRef ds:uri="http://schemas.openxmlformats.org/package/2006/metadata/core-properties"/>
    <ds:schemaRef ds:uri="f86dfc05-99f8-4990-bb2d-bee82acf5157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1729</TotalTime>
  <Words>4366</Words>
  <Application>Microsoft Office PowerPoint</Application>
  <PresentationFormat>On-screen Show (16:9)</PresentationFormat>
  <Paragraphs>625</Paragraphs>
  <Slides>45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60" baseType="lpstr">
      <vt:lpstr>Aptos</vt:lpstr>
      <vt:lpstr>Arial</vt:lpstr>
      <vt:lpstr>Arial Narrow</vt:lpstr>
      <vt:lpstr>Arial Unicode MS</vt:lpstr>
      <vt:lpstr>Bahnschrift</vt:lpstr>
      <vt:lpstr>Calibri</vt:lpstr>
      <vt:lpstr>Georgia</vt:lpstr>
      <vt:lpstr>Sitka Subheading</vt:lpstr>
      <vt:lpstr>Slate Pro</vt:lpstr>
      <vt:lpstr>Slate Pro Bk</vt:lpstr>
      <vt:lpstr>Tahoma</vt:lpstr>
      <vt:lpstr>Times New Roman</vt:lpstr>
      <vt:lpstr>Wingdings</vt:lpstr>
      <vt:lpstr>Designed slides - logos at top</vt:lpstr>
      <vt:lpstr>Plain slides</vt:lpstr>
      <vt:lpstr>Clinical Management of Migraine   Angela Abdallah, Headache Specialist Nurse Pooi Lim, High-cost drugs Pharmacist  12th March 2025 </vt:lpstr>
      <vt:lpstr> Disclaimer </vt:lpstr>
      <vt:lpstr>Learning Objectives:</vt:lpstr>
      <vt:lpstr>Migraine Burden</vt:lpstr>
      <vt:lpstr>       </vt:lpstr>
      <vt:lpstr>What is the individual burden of migraine? </vt:lpstr>
      <vt:lpstr>Migraine Diagnosis</vt:lpstr>
      <vt:lpstr>What do people experience during a migraine attack?</vt:lpstr>
      <vt:lpstr>Patients presenting to primary care mostly have migraine</vt:lpstr>
      <vt:lpstr>ID Migraine: 3 screening questions</vt:lpstr>
      <vt:lpstr>Understanding the Science of Migraine </vt:lpstr>
      <vt:lpstr>So, what is migraine?</vt:lpstr>
      <vt:lpstr>Consider the migraine brain to be sensitive to normal life events </vt:lpstr>
      <vt:lpstr>Migraine Pain Is Believed To Be Caused By The Activation Of The Trigeminal Sensory Pathways1</vt:lpstr>
      <vt:lpstr>What is CGRP (calcitonin gene-related peptide)?</vt:lpstr>
      <vt:lpstr>CGRP inhibitors are a class of drug developed for the treatment of migraine, which specifically target the CGRP pathway1</vt:lpstr>
      <vt:lpstr>Overview of acute and preventative treatments</vt:lpstr>
      <vt:lpstr>Pharmacological Management of Migraine in Primary Care</vt:lpstr>
      <vt:lpstr>Targeted Preventative Treatments</vt:lpstr>
      <vt:lpstr>Targeted Acute Treatment</vt:lpstr>
      <vt:lpstr>Unmet need</vt:lpstr>
      <vt:lpstr>Rimegepant Prescribing Information: Part 1</vt:lpstr>
      <vt:lpstr>Rimegepant Prescribing Information: Part 2</vt:lpstr>
      <vt:lpstr>Cardiovascular Safety:</vt:lpstr>
      <vt:lpstr>      </vt:lpstr>
      <vt:lpstr>      </vt:lpstr>
      <vt:lpstr>Post-hoc analysis: Pain and MBS freedom 2 hours post dose by prior triptan experience1</vt:lpstr>
      <vt:lpstr>Targeted Preventative Treatment</vt:lpstr>
      <vt:lpstr>Rimegepant: as a Preventer</vt:lpstr>
      <vt:lpstr>Study 305: Rimegepant demonstrated a reduction in MMD, starting at Week 1 and continuing through to Week 12 versus placebo1  </vt:lpstr>
      <vt:lpstr>Atogepant as a preventer</vt:lpstr>
      <vt:lpstr>Atogepant Prescribing Information:</vt:lpstr>
      <vt:lpstr>Atogepant Evidence:</vt:lpstr>
      <vt:lpstr>ADVANCE long-term, open label 40-weeks extension study, n= 685 4</vt:lpstr>
      <vt:lpstr>Practical Issues</vt:lpstr>
      <vt:lpstr>Northants Migraine Pathway</vt:lpstr>
      <vt:lpstr>PowerPoint Presentation</vt:lpstr>
      <vt:lpstr>Drug Cost Comparison</vt:lpstr>
      <vt:lpstr>PowerPoint Presentation</vt:lpstr>
      <vt:lpstr>Case Studies </vt:lpstr>
      <vt:lpstr>Case Study 1</vt:lpstr>
      <vt:lpstr>Case Study 1 (cont.)</vt:lpstr>
      <vt:lpstr>Case Study 2</vt:lpstr>
      <vt:lpstr>Case Study 2 (cont.)</vt:lpstr>
      <vt:lpstr>In summary, small molecule CGRPs (oral ‘gepants’) are generally safe and well-tolerated.   Can GPs initiate oral ‘gepants’ under A&amp;G from secondary care?    (session feedback) https://forms.office.com/e/tg0pHwMpLM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the future of KGH and NGH</dc:title>
  <dc:creator>Becky Taylor</dc:creator>
  <cp:lastModifiedBy>LIM, Pooi (UNIVERSITY HOSPITALS OF NORTHAMPTONSHIRE - RNS)</cp:lastModifiedBy>
  <cp:revision>58</cp:revision>
  <cp:lastPrinted>2021-03-01T16:27:17Z</cp:lastPrinted>
  <dcterms:created xsi:type="dcterms:W3CDTF">2020-12-22T15:03:24Z</dcterms:created>
  <dcterms:modified xsi:type="dcterms:W3CDTF">2025-03-06T19:38:26Z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0x01010023A2D7F0F1B8004C9177DD190B15BC7A</vt:lpwstr>
  </property>
</Properties>
</file>