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20"/>
  </p:notesMasterIdLst>
  <p:sldIdLst>
    <p:sldId id="256" r:id="rId3"/>
    <p:sldId id="2147478387" r:id="rId4"/>
    <p:sldId id="2147478390" r:id="rId5"/>
    <p:sldId id="2147475729" r:id="rId6"/>
    <p:sldId id="2147475730" r:id="rId7"/>
    <p:sldId id="2147475732" r:id="rId8"/>
    <p:sldId id="2147475735" r:id="rId9"/>
    <p:sldId id="2147478388" r:id="rId10"/>
    <p:sldId id="264" r:id="rId11"/>
    <p:sldId id="2147475746" r:id="rId12"/>
    <p:sldId id="2147475734" r:id="rId13"/>
    <p:sldId id="385" r:id="rId14"/>
    <p:sldId id="2147475753" r:id="rId15"/>
    <p:sldId id="2147475758" r:id="rId16"/>
    <p:sldId id="2147475743" r:id="rId17"/>
    <p:sldId id="2147475749" r:id="rId18"/>
    <p:sldId id="214747838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0C9528-17C6-C1CB-1FF5-5EC4B92850F4}" name="BIRCH, Paul (NHS NORTHAMPTONSHIRE ICB - 78H)" initials="PB" userId="S::paul.birch8@nhs.net::93b1bd65-15ce-45e5-909c-b3e632a3aaea" providerId="AD"/>
  <p188:author id="{191E5C61-D4D1-8B79-130A-7E6AB811CC70}" name="SHANG, Chenyu (NHS NORTHAMPTONSHIRE ICB - 78H)" initials="CS" userId="S::chenyu.shang@nhs.net::d7931b08-4422-4c01-88c6-0ace9a139621" providerId="AD"/>
  <p188:author id="{BC4BFB81-E8CC-B1CF-6C9E-8E1F46C6ABEE}" name="THICKENS, Caroline (NHS NORTHAMPTONSHIRE ICB - 78H)" initials="TC(NI7" userId="S::caroline.thickens@nhs.net::7e3343a5-b5b8-4265-9cb0-34dc7401dd55" providerId="AD"/>
  <p188:author id="{884ADFA8-87A1-3649-2AA9-C5CD2F646DF4}" name="PYE, Inge (NHS NORTHAMPTONSHIRE ICB - 78H)" initials="P7" userId="S::inge.pye@nhs.net::139319d1-aa88-4523-9e46-54b2927ec88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E6E2"/>
    <a:srgbClr val="8FB5C8"/>
    <a:srgbClr val="005EB8"/>
    <a:srgbClr val="0DA5BF"/>
    <a:srgbClr val="E7E7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AFF39D-6FB7-4ECB-9320-21BD2ADB34AF}" v="2526" dt="2025-10-01T16:03:55.315"/>
    <p1510:client id="{55AFC07E-106B-44AA-AE29-7E7B80A107CC}" v="107" dt="2025-10-01T10:55:08.9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97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ICKENS, Caroline (NHS NORTHAMPTONSHIRE ICB - 78H)" userId="7e3343a5-b5b8-4265-9cb0-34dc7401dd55" providerId="ADAL" clId="{08AFF39D-6FB7-4ECB-9320-21BD2ADB34AF}"/>
    <pc:docChg chg="undo custSel addSld delSld modSld sldOrd modShowInfo">
      <pc:chgData name="THICKENS, Caroline (NHS NORTHAMPTONSHIRE ICB - 78H)" userId="7e3343a5-b5b8-4265-9cb0-34dc7401dd55" providerId="ADAL" clId="{08AFF39D-6FB7-4ECB-9320-21BD2ADB34AF}" dt="2025-10-01T16:05:00.560" v="6581" actId="255"/>
      <pc:docMkLst>
        <pc:docMk/>
      </pc:docMkLst>
      <pc:sldChg chg="modSp mod">
        <pc:chgData name="THICKENS, Caroline (NHS NORTHAMPTONSHIRE ICB - 78H)" userId="7e3343a5-b5b8-4265-9cb0-34dc7401dd55" providerId="ADAL" clId="{08AFF39D-6FB7-4ECB-9320-21BD2ADB34AF}" dt="2025-10-01T16:05:00.560" v="6581" actId="255"/>
        <pc:sldMkLst>
          <pc:docMk/>
          <pc:sldMk cId="4142346069" sldId="256"/>
        </pc:sldMkLst>
        <pc:spChg chg="mod">
          <ac:chgData name="THICKENS, Caroline (NHS NORTHAMPTONSHIRE ICB - 78H)" userId="7e3343a5-b5b8-4265-9cb0-34dc7401dd55" providerId="ADAL" clId="{08AFF39D-6FB7-4ECB-9320-21BD2ADB34AF}" dt="2025-10-01T16:05:00.560" v="6581" actId="255"/>
          <ac:spMkLst>
            <pc:docMk/>
            <pc:sldMk cId="4142346069" sldId="256"/>
            <ac:spMk id="8" creationId="{F8378642-60A5-E08E-2614-B4D68F9D87C7}"/>
          </ac:spMkLst>
        </pc:spChg>
      </pc:sldChg>
      <pc:sldChg chg="add del setBg">
        <pc:chgData name="THICKENS, Caroline (NHS NORTHAMPTONSHIRE ICB - 78H)" userId="7e3343a5-b5b8-4265-9cb0-34dc7401dd55" providerId="ADAL" clId="{08AFF39D-6FB7-4ECB-9320-21BD2ADB34AF}" dt="2025-09-30T15:03:25.012" v="3964"/>
        <pc:sldMkLst>
          <pc:docMk/>
          <pc:sldMk cId="2603136473" sldId="257"/>
        </pc:sldMkLst>
      </pc:sldChg>
      <pc:sldChg chg="modSp mod ord modAnim modCm">
        <pc:chgData name="THICKENS, Caroline (NHS NORTHAMPTONSHIRE ICB - 78H)" userId="7e3343a5-b5b8-4265-9cb0-34dc7401dd55" providerId="ADAL" clId="{08AFF39D-6FB7-4ECB-9320-21BD2ADB34AF}" dt="2025-10-01T16:02:07" v="6489" actId="1076"/>
        <pc:sldMkLst>
          <pc:docMk/>
          <pc:sldMk cId="4089997334" sldId="264"/>
        </pc:sldMkLst>
        <pc:spChg chg="mod">
          <ac:chgData name="THICKENS, Caroline (NHS NORTHAMPTONSHIRE ICB - 78H)" userId="7e3343a5-b5b8-4265-9cb0-34dc7401dd55" providerId="ADAL" clId="{08AFF39D-6FB7-4ECB-9320-21BD2ADB34AF}" dt="2025-10-01T16:02:07" v="6489" actId="1076"/>
          <ac:spMkLst>
            <pc:docMk/>
            <pc:sldMk cId="4089997334" sldId="264"/>
            <ac:spMk id="6" creationId="{7146BEBE-5C68-D3DA-AC50-A19D0E35EB75}"/>
          </ac:spMkLst>
        </pc:spChg>
        <pc:extLst>
          <p:ext xmlns:p="http://schemas.openxmlformats.org/presentationml/2006/main" uri="{D6D511B9-2390-475A-947B-AFAB55BFBCF1}">
            <pc226:cmChg xmlns:pc226="http://schemas.microsoft.com/office/powerpoint/2022/06/main/command" chg="mod">
              <pc226:chgData name="THICKENS, Caroline (NHS NORTHAMPTONSHIRE ICB - 78H)" userId="7e3343a5-b5b8-4265-9cb0-34dc7401dd55" providerId="ADAL" clId="{08AFF39D-6FB7-4ECB-9320-21BD2ADB34AF}" dt="2025-10-01T08:58:49.372" v="4023" actId="20577"/>
              <pc2:cmMkLst xmlns:pc2="http://schemas.microsoft.com/office/powerpoint/2019/9/main/command">
                <pc:docMk/>
                <pc:sldMk cId="4089997334" sldId="264"/>
                <pc2:cmMk id="{45083606-E206-4B70-8AE1-6B9E2927FA55}"/>
              </pc2:cmMkLst>
            </pc226:cmChg>
            <pc226:cmChg xmlns:pc226="http://schemas.microsoft.com/office/powerpoint/2022/06/main/command" chg="mod">
              <pc226:chgData name="THICKENS, Caroline (NHS NORTHAMPTONSHIRE ICB - 78H)" userId="7e3343a5-b5b8-4265-9cb0-34dc7401dd55" providerId="ADAL" clId="{08AFF39D-6FB7-4ECB-9320-21BD2ADB34AF}" dt="2025-09-29T14:28:14.639" v="3230" actId="6549"/>
              <pc2:cmMkLst xmlns:pc2="http://schemas.microsoft.com/office/powerpoint/2019/9/main/command">
                <pc:docMk/>
                <pc:sldMk cId="4089997334" sldId="264"/>
                <pc2:cmMk id="{2752C11F-C699-481E-9037-ED324A2F03F0}"/>
              </pc2:cmMkLst>
            </pc226:cmChg>
          </p:ext>
        </pc:extLst>
      </pc:sldChg>
      <pc:sldChg chg="modSp add del mod">
        <pc:chgData name="THICKENS, Caroline (NHS NORTHAMPTONSHIRE ICB - 78H)" userId="7e3343a5-b5b8-4265-9cb0-34dc7401dd55" providerId="ADAL" clId="{08AFF39D-6FB7-4ECB-9320-21BD2ADB34AF}" dt="2025-09-30T15:15:56.666" v="4000" actId="47"/>
        <pc:sldMkLst>
          <pc:docMk/>
          <pc:sldMk cId="525385003" sldId="279"/>
        </pc:sldMkLst>
      </pc:sldChg>
      <pc:sldChg chg="modSp add del mod ord">
        <pc:chgData name="THICKENS, Caroline (NHS NORTHAMPTONSHIRE ICB - 78H)" userId="7e3343a5-b5b8-4265-9cb0-34dc7401dd55" providerId="ADAL" clId="{08AFF39D-6FB7-4ECB-9320-21BD2ADB34AF}" dt="2025-09-25T15:12:31.107" v="2430" actId="47"/>
        <pc:sldMkLst>
          <pc:docMk/>
          <pc:sldMk cId="4237012088" sldId="281"/>
        </pc:sldMkLst>
      </pc:sldChg>
      <pc:sldChg chg="addSp delSp modSp mod ord">
        <pc:chgData name="THICKENS, Caroline (NHS NORTHAMPTONSHIRE ICB - 78H)" userId="7e3343a5-b5b8-4265-9cb0-34dc7401dd55" providerId="ADAL" clId="{08AFF39D-6FB7-4ECB-9320-21BD2ADB34AF}" dt="2025-10-01T10:28:12.988" v="6206" actId="255"/>
        <pc:sldMkLst>
          <pc:docMk/>
          <pc:sldMk cId="2875931343" sldId="385"/>
        </pc:sldMkLst>
        <pc:spChg chg="mod">
          <ac:chgData name="THICKENS, Caroline (NHS NORTHAMPTONSHIRE ICB - 78H)" userId="7e3343a5-b5b8-4265-9cb0-34dc7401dd55" providerId="ADAL" clId="{08AFF39D-6FB7-4ECB-9320-21BD2ADB34AF}" dt="2025-09-30T14:13:04.823" v="3599" actId="1076"/>
          <ac:spMkLst>
            <pc:docMk/>
            <pc:sldMk cId="2875931343" sldId="385"/>
            <ac:spMk id="2" creationId="{49BA3B66-A4B3-FBF2-2C6D-2AD55476EE3D}"/>
          </ac:spMkLst>
        </pc:spChg>
        <pc:spChg chg="mod">
          <ac:chgData name="THICKENS, Caroline (NHS NORTHAMPTONSHIRE ICB - 78H)" userId="7e3343a5-b5b8-4265-9cb0-34dc7401dd55" providerId="ADAL" clId="{08AFF39D-6FB7-4ECB-9320-21BD2ADB34AF}" dt="2025-10-01T10:28:12.988" v="6206" actId="255"/>
          <ac:spMkLst>
            <pc:docMk/>
            <pc:sldMk cId="2875931343" sldId="385"/>
            <ac:spMk id="8" creationId="{359E5F73-C624-5745-00DB-852EA854BD7A}"/>
          </ac:spMkLst>
        </pc:spChg>
        <pc:picChg chg="del">
          <ac:chgData name="THICKENS, Caroline (NHS NORTHAMPTONSHIRE ICB - 78H)" userId="7e3343a5-b5b8-4265-9cb0-34dc7401dd55" providerId="ADAL" clId="{08AFF39D-6FB7-4ECB-9320-21BD2ADB34AF}" dt="2025-10-01T09:03:53.953" v="4082" actId="478"/>
          <ac:picMkLst>
            <pc:docMk/>
            <pc:sldMk cId="2875931343" sldId="385"/>
            <ac:picMk id="3" creationId="{BEFB3F39-EE8B-3205-39BC-B1DBB99A0690}"/>
          </ac:picMkLst>
        </pc:picChg>
        <pc:picChg chg="mod">
          <ac:chgData name="THICKENS, Caroline (NHS NORTHAMPTONSHIRE ICB - 78H)" userId="7e3343a5-b5b8-4265-9cb0-34dc7401dd55" providerId="ADAL" clId="{08AFF39D-6FB7-4ECB-9320-21BD2ADB34AF}" dt="2025-10-01T10:27:58.667" v="6201" actId="1076"/>
          <ac:picMkLst>
            <pc:docMk/>
            <pc:sldMk cId="2875931343" sldId="385"/>
            <ac:picMk id="4" creationId="{90DC0AB1-1237-72C1-C71B-EE053655AEE9}"/>
          </ac:picMkLst>
        </pc:picChg>
        <pc:picChg chg="mod">
          <ac:chgData name="THICKENS, Caroline (NHS NORTHAMPTONSHIRE ICB - 78H)" userId="7e3343a5-b5b8-4265-9cb0-34dc7401dd55" providerId="ADAL" clId="{08AFF39D-6FB7-4ECB-9320-21BD2ADB34AF}" dt="2025-10-01T10:27:58.667" v="6201" actId="1076"/>
          <ac:picMkLst>
            <pc:docMk/>
            <pc:sldMk cId="2875931343" sldId="385"/>
            <ac:picMk id="1026" creationId="{ADE59A58-14B2-17ED-4A9F-CA569650E865}"/>
          </ac:picMkLst>
        </pc:picChg>
        <pc:picChg chg="add del">
          <ac:chgData name="THICKENS, Caroline (NHS NORTHAMPTONSHIRE ICB - 78H)" userId="7e3343a5-b5b8-4265-9cb0-34dc7401dd55" providerId="ADAL" clId="{08AFF39D-6FB7-4ECB-9320-21BD2ADB34AF}" dt="2025-10-01T09:03:52.930" v="4081" actId="478"/>
          <ac:picMkLst>
            <pc:docMk/>
            <pc:sldMk cId="2875931343" sldId="385"/>
            <ac:picMk id="1027" creationId="{04FCF9D7-94A9-1A17-6BE7-2B577CC8BADE}"/>
          </ac:picMkLst>
        </pc:picChg>
      </pc:sldChg>
      <pc:sldChg chg="addSp delSp modSp del mod ord">
        <pc:chgData name="THICKENS, Caroline (NHS NORTHAMPTONSHIRE ICB - 78H)" userId="7e3343a5-b5b8-4265-9cb0-34dc7401dd55" providerId="ADAL" clId="{08AFF39D-6FB7-4ECB-9320-21BD2ADB34AF}" dt="2025-09-10T14:15:42.255" v="724" actId="47"/>
        <pc:sldMkLst>
          <pc:docMk/>
          <pc:sldMk cId="2952512170" sldId="392"/>
        </pc:sldMkLst>
      </pc:sldChg>
      <pc:sldChg chg="addSp delSp modSp add del mod ord setBg">
        <pc:chgData name="THICKENS, Caroline (NHS NORTHAMPTONSHIRE ICB - 78H)" userId="7e3343a5-b5b8-4265-9cb0-34dc7401dd55" providerId="ADAL" clId="{08AFF39D-6FB7-4ECB-9320-21BD2ADB34AF}" dt="2025-09-25T18:38:05.870" v="3192" actId="47"/>
        <pc:sldMkLst>
          <pc:docMk/>
          <pc:sldMk cId="1070647277" sldId="512"/>
        </pc:sldMkLst>
      </pc:sldChg>
      <pc:sldChg chg="modSp add del mod">
        <pc:chgData name="THICKENS, Caroline (NHS NORTHAMPTONSHIRE ICB - 78H)" userId="7e3343a5-b5b8-4265-9cb0-34dc7401dd55" providerId="ADAL" clId="{08AFF39D-6FB7-4ECB-9320-21BD2ADB34AF}" dt="2025-10-01T10:32:29.939" v="6251" actId="47"/>
        <pc:sldMkLst>
          <pc:docMk/>
          <pc:sldMk cId="2562021465" sldId="514"/>
        </pc:sldMkLst>
        <pc:spChg chg="mod">
          <ac:chgData name="THICKENS, Caroline (NHS NORTHAMPTONSHIRE ICB - 78H)" userId="7e3343a5-b5b8-4265-9cb0-34dc7401dd55" providerId="ADAL" clId="{08AFF39D-6FB7-4ECB-9320-21BD2ADB34AF}" dt="2025-09-30T15:00:39.301" v="3922" actId="1076"/>
          <ac:spMkLst>
            <pc:docMk/>
            <pc:sldMk cId="2562021465" sldId="514"/>
            <ac:spMk id="2" creationId="{F2C60092-1658-EC03-0366-45D13619C71D}"/>
          </ac:spMkLst>
        </pc:spChg>
      </pc:sldChg>
      <pc:sldChg chg="delSp modSp add del mod">
        <pc:chgData name="THICKENS, Caroline (NHS NORTHAMPTONSHIRE ICB - 78H)" userId="7e3343a5-b5b8-4265-9cb0-34dc7401dd55" providerId="ADAL" clId="{08AFF39D-6FB7-4ECB-9320-21BD2ADB34AF}" dt="2025-09-30T15:13:57.269" v="3999" actId="47"/>
        <pc:sldMkLst>
          <pc:docMk/>
          <pc:sldMk cId="1745051181" sldId="515"/>
        </pc:sldMkLst>
        <pc:spChg chg="mod">
          <ac:chgData name="THICKENS, Caroline (NHS NORTHAMPTONSHIRE ICB - 78H)" userId="7e3343a5-b5b8-4265-9cb0-34dc7401dd55" providerId="ADAL" clId="{08AFF39D-6FB7-4ECB-9320-21BD2ADB34AF}" dt="2025-09-30T14:31:07.577" v="3859" actId="20577"/>
          <ac:spMkLst>
            <pc:docMk/>
            <pc:sldMk cId="1745051181" sldId="515"/>
            <ac:spMk id="2" creationId="{00000000-0000-0000-0000-000000000000}"/>
          </ac:spMkLst>
        </pc:spChg>
        <pc:spChg chg="mod">
          <ac:chgData name="THICKENS, Caroline (NHS NORTHAMPTONSHIRE ICB - 78H)" userId="7e3343a5-b5b8-4265-9cb0-34dc7401dd55" providerId="ADAL" clId="{08AFF39D-6FB7-4ECB-9320-21BD2ADB34AF}" dt="2025-09-30T14:31:23.409" v="3861" actId="14100"/>
          <ac:spMkLst>
            <pc:docMk/>
            <pc:sldMk cId="1745051181" sldId="515"/>
            <ac:spMk id="3" creationId="{4942D854-C52D-A2E1-966D-DEEE96EEAB7A}"/>
          </ac:spMkLst>
        </pc:spChg>
        <pc:graphicFrameChg chg="del modGraphic">
          <ac:chgData name="THICKENS, Caroline (NHS NORTHAMPTONSHIRE ICB - 78H)" userId="7e3343a5-b5b8-4265-9cb0-34dc7401dd55" providerId="ADAL" clId="{08AFF39D-6FB7-4ECB-9320-21BD2ADB34AF}" dt="2025-09-30T14:31:56.572" v="3866" actId="478"/>
          <ac:graphicFrameMkLst>
            <pc:docMk/>
            <pc:sldMk cId="1745051181" sldId="515"/>
            <ac:graphicFrameMk id="5" creationId="{5B1BD5C3-E514-FE69-2DD0-92BCD07550DB}"/>
          </ac:graphicFrameMkLst>
        </pc:graphicFrameChg>
      </pc:sldChg>
      <pc:sldChg chg="del">
        <pc:chgData name="THICKENS, Caroline (NHS NORTHAMPTONSHIRE ICB - 78H)" userId="7e3343a5-b5b8-4265-9cb0-34dc7401dd55" providerId="ADAL" clId="{08AFF39D-6FB7-4ECB-9320-21BD2ADB34AF}" dt="2025-09-10T14:18:56.013" v="791" actId="47"/>
        <pc:sldMkLst>
          <pc:docMk/>
          <pc:sldMk cId="959922136" sldId="2147470629"/>
        </pc:sldMkLst>
      </pc:sldChg>
      <pc:sldChg chg="addSp modSp add del mod">
        <pc:chgData name="THICKENS, Caroline (NHS NORTHAMPTONSHIRE ICB - 78H)" userId="7e3343a5-b5b8-4265-9cb0-34dc7401dd55" providerId="ADAL" clId="{08AFF39D-6FB7-4ECB-9320-21BD2ADB34AF}" dt="2025-09-25T15:11:23.923" v="2427" actId="47"/>
        <pc:sldMkLst>
          <pc:docMk/>
          <pc:sldMk cId="4266373090" sldId="2147470636"/>
        </pc:sldMkLst>
      </pc:sldChg>
      <pc:sldChg chg="modSp del mod ord">
        <pc:chgData name="THICKENS, Caroline (NHS NORTHAMPTONSHIRE ICB - 78H)" userId="7e3343a5-b5b8-4265-9cb0-34dc7401dd55" providerId="ADAL" clId="{08AFF39D-6FB7-4ECB-9320-21BD2ADB34AF}" dt="2025-10-01T10:33:05.227" v="6279" actId="47"/>
        <pc:sldMkLst>
          <pc:docMk/>
          <pc:sldMk cId="38681597" sldId="2147475672"/>
        </pc:sldMkLst>
        <pc:spChg chg="mod">
          <ac:chgData name="THICKENS, Caroline (NHS NORTHAMPTONSHIRE ICB - 78H)" userId="7e3343a5-b5b8-4265-9cb0-34dc7401dd55" providerId="ADAL" clId="{08AFF39D-6FB7-4ECB-9320-21BD2ADB34AF}" dt="2025-10-01T10:32:39.227" v="6254" actId="20577"/>
          <ac:spMkLst>
            <pc:docMk/>
            <pc:sldMk cId="38681597" sldId="2147475672"/>
            <ac:spMk id="3" creationId="{ECB1D5A4-3CB2-23C5-D5C3-65C6085973B6}"/>
          </ac:spMkLst>
        </pc:spChg>
      </pc:sldChg>
      <pc:sldChg chg="del">
        <pc:chgData name="THICKENS, Caroline (NHS NORTHAMPTONSHIRE ICB - 78H)" userId="7e3343a5-b5b8-4265-9cb0-34dc7401dd55" providerId="ADAL" clId="{08AFF39D-6FB7-4ECB-9320-21BD2ADB34AF}" dt="2025-09-17T18:01:16.104" v="1242" actId="47"/>
        <pc:sldMkLst>
          <pc:docMk/>
          <pc:sldMk cId="3828370707" sldId="2147475685"/>
        </pc:sldMkLst>
      </pc:sldChg>
      <pc:sldChg chg="del">
        <pc:chgData name="THICKENS, Caroline (NHS NORTHAMPTONSHIRE ICB - 78H)" userId="7e3343a5-b5b8-4265-9cb0-34dc7401dd55" providerId="ADAL" clId="{08AFF39D-6FB7-4ECB-9320-21BD2ADB34AF}" dt="2025-09-17T18:01:13.160" v="1241" actId="47"/>
        <pc:sldMkLst>
          <pc:docMk/>
          <pc:sldMk cId="4027130677" sldId="2147475686"/>
        </pc:sldMkLst>
      </pc:sldChg>
      <pc:sldChg chg="add del">
        <pc:chgData name="THICKENS, Caroline (NHS NORTHAMPTONSHIRE ICB - 78H)" userId="7e3343a5-b5b8-4265-9cb0-34dc7401dd55" providerId="ADAL" clId="{08AFF39D-6FB7-4ECB-9320-21BD2ADB34AF}" dt="2025-10-01T09:42:28.562" v="4752" actId="47"/>
        <pc:sldMkLst>
          <pc:docMk/>
          <pc:sldMk cId="2514399204" sldId="2147475691"/>
        </pc:sldMkLst>
      </pc:sldChg>
      <pc:sldChg chg="del">
        <pc:chgData name="THICKENS, Caroline (NHS NORTHAMPTONSHIRE ICB - 78H)" userId="7e3343a5-b5b8-4265-9cb0-34dc7401dd55" providerId="ADAL" clId="{08AFF39D-6FB7-4ECB-9320-21BD2ADB34AF}" dt="2025-09-17T18:01:24.750" v="1243" actId="47"/>
        <pc:sldMkLst>
          <pc:docMk/>
          <pc:sldMk cId="453308748" sldId="2147475725"/>
        </pc:sldMkLst>
      </pc:sldChg>
      <pc:sldChg chg="del ord">
        <pc:chgData name="THICKENS, Caroline (NHS NORTHAMPTONSHIRE ICB - 78H)" userId="7e3343a5-b5b8-4265-9cb0-34dc7401dd55" providerId="ADAL" clId="{08AFF39D-6FB7-4ECB-9320-21BD2ADB34AF}" dt="2025-09-17T18:00:22.171" v="1238" actId="47"/>
        <pc:sldMkLst>
          <pc:docMk/>
          <pc:sldMk cId="3904488523" sldId="2147475728"/>
        </pc:sldMkLst>
      </pc:sldChg>
      <pc:sldChg chg="addSp delSp modSp add mod">
        <pc:chgData name="THICKENS, Caroline (NHS NORTHAMPTONSHIRE ICB - 78H)" userId="7e3343a5-b5b8-4265-9cb0-34dc7401dd55" providerId="ADAL" clId="{08AFF39D-6FB7-4ECB-9320-21BD2ADB34AF}" dt="2025-10-01T15:58:20.627" v="6440" actId="478"/>
        <pc:sldMkLst>
          <pc:docMk/>
          <pc:sldMk cId="255718693" sldId="2147475729"/>
        </pc:sldMkLst>
        <pc:spChg chg="del">
          <ac:chgData name="THICKENS, Caroline (NHS NORTHAMPTONSHIRE ICB - 78H)" userId="7e3343a5-b5b8-4265-9cb0-34dc7401dd55" providerId="ADAL" clId="{08AFF39D-6FB7-4ECB-9320-21BD2ADB34AF}" dt="2025-10-01T08:51:03.497" v="4007" actId="478"/>
          <ac:spMkLst>
            <pc:docMk/>
            <pc:sldMk cId="255718693" sldId="2147475729"/>
            <ac:spMk id="5" creationId="{1DB5A6B3-237E-A915-658D-172348A98617}"/>
          </ac:spMkLst>
        </pc:spChg>
        <pc:spChg chg="del mod">
          <ac:chgData name="THICKENS, Caroline (NHS NORTHAMPTONSHIRE ICB - 78H)" userId="7e3343a5-b5b8-4265-9cb0-34dc7401dd55" providerId="ADAL" clId="{08AFF39D-6FB7-4ECB-9320-21BD2ADB34AF}" dt="2025-10-01T15:58:20.627" v="6440" actId="478"/>
          <ac:spMkLst>
            <pc:docMk/>
            <pc:sldMk cId="255718693" sldId="2147475729"/>
            <ac:spMk id="6" creationId="{F44C4D83-5701-8E87-2EEA-5F497D1E5399}"/>
          </ac:spMkLst>
        </pc:spChg>
        <pc:spChg chg="add mod">
          <ac:chgData name="THICKENS, Caroline (NHS NORTHAMPTONSHIRE ICB - 78H)" userId="7e3343a5-b5b8-4265-9cb0-34dc7401dd55" providerId="ADAL" clId="{08AFF39D-6FB7-4ECB-9320-21BD2ADB34AF}" dt="2025-10-01T10:31:49.079" v="6247" actId="1076"/>
          <ac:spMkLst>
            <pc:docMk/>
            <pc:sldMk cId="255718693" sldId="2147475729"/>
            <ac:spMk id="9" creationId="{934AB3DF-7713-CA33-A792-6C3D53107CCC}"/>
          </ac:spMkLst>
        </pc:spChg>
        <pc:picChg chg="del">
          <ac:chgData name="THICKENS, Caroline (NHS NORTHAMPTONSHIRE ICB - 78H)" userId="7e3343a5-b5b8-4265-9cb0-34dc7401dd55" providerId="ADAL" clId="{08AFF39D-6FB7-4ECB-9320-21BD2ADB34AF}" dt="2025-10-01T08:51:01.875" v="4006" actId="478"/>
          <ac:picMkLst>
            <pc:docMk/>
            <pc:sldMk cId="255718693" sldId="2147475729"/>
            <ac:picMk id="2" creationId="{BCB87693-A636-FD60-9D5A-9634086045EB}"/>
          </ac:picMkLst>
        </pc:picChg>
        <pc:picChg chg="add del mod">
          <ac:chgData name="THICKENS, Caroline (NHS NORTHAMPTONSHIRE ICB - 78H)" userId="7e3343a5-b5b8-4265-9cb0-34dc7401dd55" providerId="ADAL" clId="{08AFF39D-6FB7-4ECB-9320-21BD2ADB34AF}" dt="2025-10-01T10:30:36.732" v="6222" actId="478"/>
          <ac:picMkLst>
            <pc:docMk/>
            <pc:sldMk cId="255718693" sldId="2147475729"/>
            <ac:picMk id="7" creationId="{364938B2-2EE3-164E-783B-4BED1CD40310}"/>
          </ac:picMkLst>
        </pc:picChg>
        <pc:picChg chg="add mod">
          <ac:chgData name="THICKENS, Caroline (NHS NORTHAMPTONSHIRE ICB - 78H)" userId="7e3343a5-b5b8-4265-9cb0-34dc7401dd55" providerId="ADAL" clId="{08AFF39D-6FB7-4ECB-9320-21BD2ADB34AF}" dt="2025-10-01T10:31:03.663" v="6230" actId="1076"/>
          <ac:picMkLst>
            <pc:docMk/>
            <pc:sldMk cId="255718693" sldId="2147475729"/>
            <ac:picMk id="11" creationId="{1F721197-4893-2D68-4DA3-C23717CCE475}"/>
          </ac:picMkLst>
        </pc:picChg>
      </pc:sldChg>
      <pc:sldChg chg="del ord">
        <pc:chgData name="THICKENS, Caroline (NHS NORTHAMPTONSHIRE ICB - 78H)" userId="7e3343a5-b5b8-4265-9cb0-34dc7401dd55" providerId="ADAL" clId="{08AFF39D-6FB7-4ECB-9320-21BD2ADB34AF}" dt="2025-09-17T18:00:24.504" v="1239" actId="47"/>
        <pc:sldMkLst>
          <pc:docMk/>
          <pc:sldMk cId="4248442806" sldId="2147475729"/>
        </pc:sldMkLst>
      </pc:sldChg>
      <pc:sldChg chg="del">
        <pc:chgData name="THICKENS, Caroline (NHS NORTHAMPTONSHIRE ICB - 78H)" userId="7e3343a5-b5b8-4265-9cb0-34dc7401dd55" providerId="ADAL" clId="{08AFF39D-6FB7-4ECB-9320-21BD2ADB34AF}" dt="2025-09-10T14:50:53.014" v="928" actId="47"/>
        <pc:sldMkLst>
          <pc:docMk/>
          <pc:sldMk cId="2084658297" sldId="2147475730"/>
        </pc:sldMkLst>
      </pc:sldChg>
      <pc:sldChg chg="modSp add mod">
        <pc:chgData name="THICKENS, Caroline (NHS NORTHAMPTONSHIRE ICB - 78H)" userId="7e3343a5-b5b8-4265-9cb0-34dc7401dd55" providerId="ADAL" clId="{08AFF39D-6FB7-4ECB-9320-21BD2ADB34AF}" dt="2025-10-01T10:28:30.397" v="6208" actId="14100"/>
        <pc:sldMkLst>
          <pc:docMk/>
          <pc:sldMk cId="2163850688" sldId="2147475730"/>
        </pc:sldMkLst>
        <pc:spChg chg="mod">
          <ac:chgData name="THICKENS, Caroline (NHS NORTHAMPTONSHIRE ICB - 78H)" userId="7e3343a5-b5b8-4265-9cb0-34dc7401dd55" providerId="ADAL" clId="{08AFF39D-6FB7-4ECB-9320-21BD2ADB34AF}" dt="2025-10-01T10:28:30.397" v="6208" actId="14100"/>
          <ac:spMkLst>
            <pc:docMk/>
            <pc:sldMk cId="2163850688" sldId="2147475730"/>
            <ac:spMk id="7" creationId="{6EA08D67-DAB2-8EB1-3664-BA1509C4C68E}"/>
          </ac:spMkLst>
        </pc:spChg>
        <pc:spChg chg="mod">
          <ac:chgData name="THICKENS, Caroline (NHS NORTHAMPTONSHIRE ICB - 78H)" userId="7e3343a5-b5b8-4265-9cb0-34dc7401dd55" providerId="ADAL" clId="{08AFF39D-6FB7-4ECB-9320-21BD2ADB34AF}" dt="2025-09-23T13:23:11.929" v="2108" actId="14100"/>
          <ac:spMkLst>
            <pc:docMk/>
            <pc:sldMk cId="2163850688" sldId="2147475730"/>
            <ac:spMk id="9" creationId="{8E72EDCD-8A84-4751-5CCC-EE48B4471EB5}"/>
          </ac:spMkLst>
        </pc:spChg>
        <pc:picChg chg="mod">
          <ac:chgData name="THICKENS, Caroline (NHS NORTHAMPTONSHIRE ICB - 78H)" userId="7e3343a5-b5b8-4265-9cb0-34dc7401dd55" providerId="ADAL" clId="{08AFF39D-6FB7-4ECB-9320-21BD2ADB34AF}" dt="2025-09-23T13:23:35.078" v="2114" actId="14100"/>
          <ac:picMkLst>
            <pc:docMk/>
            <pc:sldMk cId="2163850688" sldId="2147475730"/>
            <ac:picMk id="8" creationId="{4E783A97-2EDD-E02D-7CD5-A519653DFC61}"/>
          </ac:picMkLst>
        </pc:picChg>
        <pc:picChg chg="mod">
          <ac:chgData name="THICKENS, Caroline (NHS NORTHAMPTONSHIRE ICB - 78H)" userId="7e3343a5-b5b8-4265-9cb0-34dc7401dd55" providerId="ADAL" clId="{08AFF39D-6FB7-4ECB-9320-21BD2ADB34AF}" dt="2025-09-23T13:23:24.279" v="2112" actId="14100"/>
          <ac:picMkLst>
            <pc:docMk/>
            <pc:sldMk cId="2163850688" sldId="2147475730"/>
            <ac:picMk id="10" creationId="{79186E83-968B-E34F-F2D5-1703FB6014CA}"/>
          </ac:picMkLst>
        </pc:picChg>
      </pc:sldChg>
      <pc:sldChg chg="add del ord">
        <pc:chgData name="THICKENS, Caroline (NHS NORTHAMPTONSHIRE ICB - 78H)" userId="7e3343a5-b5b8-4265-9cb0-34dc7401dd55" providerId="ADAL" clId="{08AFF39D-6FB7-4ECB-9320-21BD2ADB34AF}" dt="2025-09-25T16:31:41.889" v="3107" actId="47"/>
        <pc:sldMkLst>
          <pc:docMk/>
          <pc:sldMk cId="3652485201" sldId="2147475731"/>
        </pc:sldMkLst>
      </pc:sldChg>
      <pc:sldChg chg="del">
        <pc:chgData name="THICKENS, Caroline (NHS NORTHAMPTONSHIRE ICB - 78H)" userId="7e3343a5-b5b8-4265-9cb0-34dc7401dd55" providerId="ADAL" clId="{08AFF39D-6FB7-4ECB-9320-21BD2ADB34AF}" dt="2025-09-10T14:51:13.327" v="931" actId="47"/>
        <pc:sldMkLst>
          <pc:docMk/>
          <pc:sldMk cId="1202086971" sldId="2147475732"/>
        </pc:sldMkLst>
      </pc:sldChg>
      <pc:sldChg chg="addSp delSp modSp add mod">
        <pc:chgData name="THICKENS, Caroline (NHS NORTHAMPTONSHIRE ICB - 78H)" userId="7e3343a5-b5b8-4265-9cb0-34dc7401dd55" providerId="ADAL" clId="{08AFF39D-6FB7-4ECB-9320-21BD2ADB34AF}" dt="2025-10-01T10:41:52.516" v="6281" actId="20577"/>
        <pc:sldMkLst>
          <pc:docMk/>
          <pc:sldMk cId="2354930296" sldId="2147475732"/>
        </pc:sldMkLst>
        <pc:spChg chg="add mod">
          <ac:chgData name="THICKENS, Caroline (NHS NORTHAMPTONSHIRE ICB - 78H)" userId="7e3343a5-b5b8-4265-9cb0-34dc7401dd55" providerId="ADAL" clId="{08AFF39D-6FB7-4ECB-9320-21BD2ADB34AF}" dt="2025-10-01T09:43:46.242" v="4789" actId="6549"/>
          <ac:spMkLst>
            <pc:docMk/>
            <pc:sldMk cId="2354930296" sldId="2147475732"/>
            <ac:spMk id="5" creationId="{AF15C5E2-A9F4-CFAF-72AF-4962EDE3152A}"/>
          </ac:spMkLst>
        </pc:spChg>
        <pc:spChg chg="mod">
          <ac:chgData name="THICKENS, Caroline (NHS NORTHAMPTONSHIRE ICB - 78H)" userId="7e3343a5-b5b8-4265-9cb0-34dc7401dd55" providerId="ADAL" clId="{08AFF39D-6FB7-4ECB-9320-21BD2ADB34AF}" dt="2025-10-01T10:41:52.516" v="6281" actId="20577"/>
          <ac:spMkLst>
            <pc:docMk/>
            <pc:sldMk cId="2354930296" sldId="2147475732"/>
            <ac:spMk id="10" creationId="{BB1CF4FC-DDCB-2999-B619-49C2324F16DF}"/>
          </ac:spMkLst>
        </pc:spChg>
        <pc:picChg chg="add mod">
          <ac:chgData name="THICKENS, Caroline (NHS NORTHAMPTONSHIRE ICB - 78H)" userId="7e3343a5-b5b8-4265-9cb0-34dc7401dd55" providerId="ADAL" clId="{08AFF39D-6FB7-4ECB-9320-21BD2ADB34AF}" dt="2025-10-01T09:44:08.562" v="4797" actId="1076"/>
          <ac:picMkLst>
            <pc:docMk/>
            <pc:sldMk cId="2354930296" sldId="2147475732"/>
            <ac:picMk id="2" creationId="{13805187-19A8-101F-2201-E9814BC340F6}"/>
          </ac:picMkLst>
        </pc:picChg>
        <pc:picChg chg="del">
          <ac:chgData name="THICKENS, Caroline (NHS NORTHAMPTONSHIRE ICB - 78H)" userId="7e3343a5-b5b8-4265-9cb0-34dc7401dd55" providerId="ADAL" clId="{08AFF39D-6FB7-4ECB-9320-21BD2ADB34AF}" dt="2025-10-01T08:52:10.615" v="4009" actId="478"/>
          <ac:picMkLst>
            <pc:docMk/>
            <pc:sldMk cId="2354930296" sldId="2147475732"/>
            <ac:picMk id="8" creationId="{ACC80A42-6A05-416F-0EFB-8AA238CC5151}"/>
          </ac:picMkLst>
        </pc:picChg>
        <pc:picChg chg="mod">
          <ac:chgData name="THICKENS, Caroline (NHS NORTHAMPTONSHIRE ICB - 78H)" userId="7e3343a5-b5b8-4265-9cb0-34dc7401dd55" providerId="ADAL" clId="{08AFF39D-6FB7-4ECB-9320-21BD2ADB34AF}" dt="2025-10-01T09:44:05.074" v="4795" actId="1076"/>
          <ac:picMkLst>
            <pc:docMk/>
            <pc:sldMk cId="2354930296" sldId="2147475732"/>
            <ac:picMk id="11" creationId="{50F152C1-C0A0-2035-3218-6F21E6E16CDA}"/>
          </ac:picMkLst>
        </pc:picChg>
      </pc:sldChg>
      <pc:sldChg chg="modSp del mod ord">
        <pc:chgData name="THICKENS, Caroline (NHS NORTHAMPTONSHIRE ICB - 78H)" userId="7e3343a5-b5b8-4265-9cb0-34dc7401dd55" providerId="ADAL" clId="{08AFF39D-6FB7-4ECB-9320-21BD2ADB34AF}" dt="2025-10-01T10:32:06.813" v="6248" actId="47"/>
        <pc:sldMkLst>
          <pc:docMk/>
          <pc:sldMk cId="2256854088" sldId="2147475733"/>
        </pc:sldMkLst>
      </pc:sldChg>
      <pc:sldChg chg="modSp add mod">
        <pc:chgData name="THICKENS, Caroline (NHS NORTHAMPTONSHIRE ICB - 78H)" userId="7e3343a5-b5b8-4265-9cb0-34dc7401dd55" providerId="ADAL" clId="{08AFF39D-6FB7-4ECB-9320-21BD2ADB34AF}" dt="2025-10-01T10:27:14.237" v="6191" actId="1076"/>
        <pc:sldMkLst>
          <pc:docMk/>
          <pc:sldMk cId="2231842739" sldId="2147475734"/>
        </pc:sldMkLst>
        <pc:spChg chg="mod">
          <ac:chgData name="THICKENS, Caroline (NHS NORTHAMPTONSHIRE ICB - 78H)" userId="7e3343a5-b5b8-4265-9cb0-34dc7401dd55" providerId="ADAL" clId="{08AFF39D-6FB7-4ECB-9320-21BD2ADB34AF}" dt="2025-10-01T10:27:14.237" v="6191" actId="1076"/>
          <ac:spMkLst>
            <pc:docMk/>
            <pc:sldMk cId="2231842739" sldId="2147475734"/>
            <ac:spMk id="7" creationId="{27EDCA9D-A7A2-5628-46E6-8A1A25D5FA51}"/>
          </ac:spMkLst>
        </pc:spChg>
      </pc:sldChg>
      <pc:sldChg chg="del">
        <pc:chgData name="THICKENS, Caroline (NHS NORTHAMPTONSHIRE ICB - 78H)" userId="7e3343a5-b5b8-4265-9cb0-34dc7401dd55" providerId="ADAL" clId="{08AFF39D-6FB7-4ECB-9320-21BD2ADB34AF}" dt="2025-09-10T14:50:52.464" v="927" actId="47"/>
        <pc:sldMkLst>
          <pc:docMk/>
          <pc:sldMk cId="4037794157" sldId="2147475734"/>
        </pc:sldMkLst>
      </pc:sldChg>
      <pc:sldChg chg="del">
        <pc:chgData name="THICKENS, Caroline (NHS NORTHAMPTONSHIRE ICB - 78H)" userId="7e3343a5-b5b8-4265-9cb0-34dc7401dd55" providerId="ADAL" clId="{08AFF39D-6FB7-4ECB-9320-21BD2ADB34AF}" dt="2025-09-10T14:51:05.653" v="930" actId="47"/>
        <pc:sldMkLst>
          <pc:docMk/>
          <pc:sldMk cId="3214381995" sldId="2147475735"/>
        </pc:sldMkLst>
      </pc:sldChg>
      <pc:sldChg chg="addSp delSp modSp add mod ord">
        <pc:chgData name="THICKENS, Caroline (NHS NORTHAMPTONSHIRE ICB - 78H)" userId="7e3343a5-b5b8-4265-9cb0-34dc7401dd55" providerId="ADAL" clId="{08AFF39D-6FB7-4ECB-9320-21BD2ADB34AF}" dt="2025-10-01T10:43:32.975" v="6283" actId="14100"/>
        <pc:sldMkLst>
          <pc:docMk/>
          <pc:sldMk cId="4281044506" sldId="2147475735"/>
        </pc:sldMkLst>
        <pc:spChg chg="mod">
          <ac:chgData name="THICKENS, Caroline (NHS NORTHAMPTONSHIRE ICB - 78H)" userId="7e3343a5-b5b8-4265-9cb0-34dc7401dd55" providerId="ADAL" clId="{08AFF39D-6FB7-4ECB-9320-21BD2ADB34AF}" dt="2025-10-01T10:00:35.887" v="4860" actId="14100"/>
          <ac:spMkLst>
            <pc:docMk/>
            <pc:sldMk cId="4281044506" sldId="2147475735"/>
            <ac:spMk id="4" creationId="{4DDCE65C-76A0-3D81-F631-6CEA92C365F2}"/>
          </ac:spMkLst>
        </pc:spChg>
        <pc:spChg chg="mod">
          <ac:chgData name="THICKENS, Caroline (NHS NORTHAMPTONSHIRE ICB - 78H)" userId="7e3343a5-b5b8-4265-9cb0-34dc7401dd55" providerId="ADAL" clId="{08AFF39D-6FB7-4ECB-9320-21BD2ADB34AF}" dt="2025-10-01T10:08:03.861" v="4912" actId="14100"/>
          <ac:spMkLst>
            <pc:docMk/>
            <pc:sldMk cId="4281044506" sldId="2147475735"/>
            <ac:spMk id="8" creationId="{80B4BF76-5334-5391-A0F3-C4207C4FB261}"/>
          </ac:spMkLst>
        </pc:spChg>
        <pc:spChg chg="add del mod">
          <ac:chgData name="THICKENS, Caroline (NHS NORTHAMPTONSHIRE ICB - 78H)" userId="7e3343a5-b5b8-4265-9cb0-34dc7401dd55" providerId="ADAL" clId="{08AFF39D-6FB7-4ECB-9320-21BD2ADB34AF}" dt="2025-10-01T10:00:02.433" v="4849" actId="478"/>
          <ac:spMkLst>
            <pc:docMk/>
            <pc:sldMk cId="4281044506" sldId="2147475735"/>
            <ac:spMk id="11" creationId="{EC97E45B-E1BE-27A3-6924-57735B792D48}"/>
          </ac:spMkLst>
        </pc:spChg>
        <pc:picChg chg="add del">
          <ac:chgData name="THICKENS, Caroline (NHS NORTHAMPTONSHIRE ICB - 78H)" userId="7e3343a5-b5b8-4265-9cb0-34dc7401dd55" providerId="ADAL" clId="{08AFF39D-6FB7-4ECB-9320-21BD2ADB34AF}" dt="2025-10-01T09:56:49.159" v="4822" actId="478"/>
          <ac:picMkLst>
            <pc:docMk/>
            <pc:sldMk cId="4281044506" sldId="2147475735"/>
            <ac:picMk id="2" creationId="{73653854-4EB6-5102-83E4-6616F61EC676}"/>
          </ac:picMkLst>
        </pc:picChg>
        <pc:picChg chg="del mod">
          <ac:chgData name="THICKENS, Caroline (NHS NORTHAMPTONSHIRE ICB - 78H)" userId="7e3343a5-b5b8-4265-9cb0-34dc7401dd55" providerId="ADAL" clId="{08AFF39D-6FB7-4ECB-9320-21BD2ADB34AF}" dt="2025-10-01T09:58:33.884" v="4832" actId="478"/>
          <ac:picMkLst>
            <pc:docMk/>
            <pc:sldMk cId="4281044506" sldId="2147475735"/>
            <ac:picMk id="5" creationId="{56E64FD0-C166-4B59-F13C-437C2B9774AE}"/>
          </ac:picMkLst>
        </pc:picChg>
        <pc:picChg chg="del">
          <ac:chgData name="THICKENS, Caroline (NHS NORTHAMPTONSHIRE ICB - 78H)" userId="7e3343a5-b5b8-4265-9cb0-34dc7401dd55" providerId="ADAL" clId="{08AFF39D-6FB7-4ECB-9320-21BD2ADB34AF}" dt="2025-10-01T09:56:43.527" v="4820" actId="478"/>
          <ac:picMkLst>
            <pc:docMk/>
            <pc:sldMk cId="4281044506" sldId="2147475735"/>
            <ac:picMk id="6" creationId="{B50B26B0-3401-43DD-24EF-3CCE101D3708}"/>
          </ac:picMkLst>
        </pc:picChg>
        <pc:picChg chg="del">
          <ac:chgData name="THICKENS, Caroline (NHS NORTHAMPTONSHIRE ICB - 78H)" userId="7e3343a5-b5b8-4265-9cb0-34dc7401dd55" providerId="ADAL" clId="{08AFF39D-6FB7-4ECB-9320-21BD2ADB34AF}" dt="2025-10-01T09:56:43.133" v="4819" actId="478"/>
          <ac:picMkLst>
            <pc:docMk/>
            <pc:sldMk cId="4281044506" sldId="2147475735"/>
            <ac:picMk id="7" creationId="{46051633-36B3-F7FF-D66A-5AC4674C5C0F}"/>
          </ac:picMkLst>
        </pc:picChg>
        <pc:picChg chg="del mod">
          <ac:chgData name="THICKENS, Caroline (NHS NORTHAMPTONSHIRE ICB - 78H)" userId="7e3343a5-b5b8-4265-9cb0-34dc7401dd55" providerId="ADAL" clId="{08AFF39D-6FB7-4ECB-9320-21BD2ADB34AF}" dt="2025-10-01T09:59:32.916" v="4840" actId="478"/>
          <ac:picMkLst>
            <pc:docMk/>
            <pc:sldMk cId="4281044506" sldId="2147475735"/>
            <ac:picMk id="9" creationId="{68F59108-E368-44FB-924E-994350D29A80}"/>
          </ac:picMkLst>
        </pc:picChg>
        <pc:picChg chg="add mod">
          <ac:chgData name="THICKENS, Caroline (NHS NORTHAMPTONSHIRE ICB - 78H)" userId="7e3343a5-b5b8-4265-9cb0-34dc7401dd55" providerId="ADAL" clId="{08AFF39D-6FB7-4ECB-9320-21BD2ADB34AF}" dt="2025-10-01T10:07:43.768" v="4907" actId="1076"/>
          <ac:picMkLst>
            <pc:docMk/>
            <pc:sldMk cId="4281044506" sldId="2147475735"/>
            <ac:picMk id="10" creationId="{C42174E1-8964-1984-4F81-C4382BCF55E8}"/>
          </ac:picMkLst>
        </pc:picChg>
        <pc:picChg chg="add mod">
          <ac:chgData name="THICKENS, Caroline (NHS NORTHAMPTONSHIRE ICB - 78H)" userId="7e3343a5-b5b8-4265-9cb0-34dc7401dd55" providerId="ADAL" clId="{08AFF39D-6FB7-4ECB-9320-21BD2ADB34AF}" dt="2025-10-01T10:43:32.975" v="6283" actId="14100"/>
          <ac:picMkLst>
            <pc:docMk/>
            <pc:sldMk cId="4281044506" sldId="2147475735"/>
            <ac:picMk id="12" creationId="{48A7DC00-2588-F506-C792-D27BAE2FAFFE}"/>
          </ac:picMkLst>
        </pc:picChg>
        <pc:picChg chg="add mod modCrop">
          <ac:chgData name="THICKENS, Caroline (NHS NORTHAMPTONSHIRE ICB - 78H)" userId="7e3343a5-b5b8-4265-9cb0-34dc7401dd55" providerId="ADAL" clId="{08AFF39D-6FB7-4ECB-9320-21BD2ADB34AF}" dt="2025-10-01T10:08:50.795" v="4920" actId="14100"/>
          <ac:picMkLst>
            <pc:docMk/>
            <pc:sldMk cId="4281044506" sldId="2147475735"/>
            <ac:picMk id="13" creationId="{28BFB4E2-D320-985D-3F9C-7402DD33C951}"/>
          </ac:picMkLst>
        </pc:picChg>
      </pc:sldChg>
      <pc:sldChg chg="del">
        <pc:chgData name="THICKENS, Caroline (NHS NORTHAMPTONSHIRE ICB - 78H)" userId="7e3343a5-b5b8-4265-9cb0-34dc7401dd55" providerId="ADAL" clId="{08AFF39D-6FB7-4ECB-9320-21BD2ADB34AF}" dt="2025-09-10T14:17:55.024" v="732" actId="47"/>
        <pc:sldMkLst>
          <pc:docMk/>
          <pc:sldMk cId="352031555" sldId="2147475736"/>
        </pc:sldMkLst>
      </pc:sldChg>
      <pc:sldChg chg="modSp add del mod">
        <pc:chgData name="THICKENS, Caroline (NHS NORTHAMPTONSHIRE ICB - 78H)" userId="7e3343a5-b5b8-4265-9cb0-34dc7401dd55" providerId="ADAL" clId="{08AFF39D-6FB7-4ECB-9320-21BD2ADB34AF}" dt="2025-10-01T10:27:17.377" v="6192" actId="47"/>
        <pc:sldMkLst>
          <pc:docMk/>
          <pc:sldMk cId="2071570436" sldId="2147475736"/>
        </pc:sldMkLst>
        <pc:spChg chg="mod">
          <ac:chgData name="THICKENS, Caroline (NHS NORTHAMPTONSHIRE ICB - 78H)" userId="7e3343a5-b5b8-4265-9cb0-34dc7401dd55" providerId="ADAL" clId="{08AFF39D-6FB7-4ECB-9320-21BD2ADB34AF}" dt="2025-09-30T14:09:48.318" v="3531" actId="20577"/>
          <ac:spMkLst>
            <pc:docMk/>
            <pc:sldMk cId="2071570436" sldId="2147475736"/>
            <ac:spMk id="7" creationId="{1E025A12-B976-7622-8F84-158DA49EBDAD}"/>
          </ac:spMkLst>
        </pc:spChg>
      </pc:sldChg>
      <pc:sldChg chg="modSp del mod ord modCm">
        <pc:chgData name="THICKENS, Caroline (NHS NORTHAMPTONSHIRE ICB - 78H)" userId="7e3343a5-b5b8-4265-9cb0-34dc7401dd55" providerId="ADAL" clId="{08AFF39D-6FB7-4ECB-9320-21BD2ADB34AF}" dt="2025-10-01T09:24:36.714" v="4259" actId="47"/>
        <pc:sldMkLst>
          <pc:docMk/>
          <pc:sldMk cId="4252980997" sldId="2147475737"/>
        </pc:sldMkLst>
        <pc:spChg chg="mod">
          <ac:chgData name="THICKENS, Caroline (NHS NORTHAMPTONSHIRE ICB - 78H)" userId="7e3343a5-b5b8-4265-9cb0-34dc7401dd55" providerId="ADAL" clId="{08AFF39D-6FB7-4ECB-9320-21BD2ADB34AF}" dt="2025-10-01T09:24:13.502" v="4254" actId="21"/>
          <ac:spMkLst>
            <pc:docMk/>
            <pc:sldMk cId="4252980997" sldId="2147475737"/>
            <ac:spMk id="3" creationId="{5537A83B-0CE6-B2CE-B602-DD77F1082F35}"/>
          </ac:spMkLst>
        </pc:spChg>
        <pc:extLst>
          <p:ext xmlns:p="http://schemas.openxmlformats.org/presentationml/2006/main" uri="{D6D511B9-2390-475A-947B-AFAB55BFBCF1}">
            <pc226:cmChg xmlns:pc226="http://schemas.microsoft.com/office/powerpoint/2022/06/main/command" chg="mod">
              <pc226:chgData name="THICKENS, Caroline (NHS NORTHAMPTONSHIRE ICB - 78H)" userId="7e3343a5-b5b8-4265-9cb0-34dc7401dd55" providerId="ADAL" clId="{08AFF39D-6FB7-4ECB-9320-21BD2ADB34AF}" dt="2025-10-01T09:24:13.502" v="4254" actId="21"/>
              <pc2:cmMkLst xmlns:pc2="http://schemas.microsoft.com/office/powerpoint/2019/9/main/command">
                <pc:docMk/>
                <pc:sldMk cId="4252980997" sldId="2147475737"/>
                <pc2:cmMk id="{68F87719-4505-49FA-82F3-B941560306B3}"/>
              </pc2:cmMkLst>
            </pc226:cmChg>
          </p:ext>
        </pc:extLst>
      </pc:sldChg>
      <pc:sldChg chg="modSp del mod ord">
        <pc:chgData name="THICKENS, Caroline (NHS NORTHAMPTONSHIRE ICB - 78H)" userId="7e3343a5-b5b8-4265-9cb0-34dc7401dd55" providerId="ADAL" clId="{08AFF39D-6FB7-4ECB-9320-21BD2ADB34AF}" dt="2025-09-25T16:38:38.852" v="3137" actId="47"/>
        <pc:sldMkLst>
          <pc:docMk/>
          <pc:sldMk cId="4288755194" sldId="2147475738"/>
        </pc:sldMkLst>
      </pc:sldChg>
      <pc:sldChg chg="del">
        <pc:chgData name="THICKENS, Caroline (NHS NORTHAMPTONSHIRE ICB - 78H)" userId="7e3343a5-b5b8-4265-9cb0-34dc7401dd55" providerId="ADAL" clId="{08AFF39D-6FB7-4ECB-9320-21BD2ADB34AF}" dt="2025-09-10T14:50:57.737" v="929" actId="47"/>
        <pc:sldMkLst>
          <pc:docMk/>
          <pc:sldMk cId="1481378724" sldId="2147475739"/>
        </pc:sldMkLst>
      </pc:sldChg>
      <pc:sldChg chg="add del mod modShow">
        <pc:chgData name="THICKENS, Caroline (NHS NORTHAMPTONSHIRE ICB - 78H)" userId="7e3343a5-b5b8-4265-9cb0-34dc7401dd55" providerId="ADAL" clId="{08AFF39D-6FB7-4ECB-9320-21BD2ADB34AF}" dt="2025-09-30T10:52:23.856" v="3237" actId="47"/>
        <pc:sldMkLst>
          <pc:docMk/>
          <pc:sldMk cId="2710421083" sldId="2147475739"/>
        </pc:sldMkLst>
      </pc:sldChg>
      <pc:sldChg chg="modSp del mod ord">
        <pc:chgData name="THICKENS, Caroline (NHS NORTHAMPTONSHIRE ICB - 78H)" userId="7e3343a5-b5b8-4265-9cb0-34dc7401dd55" providerId="ADAL" clId="{08AFF39D-6FB7-4ECB-9320-21BD2ADB34AF}" dt="2025-09-17T18:17:35.077" v="1676" actId="47"/>
        <pc:sldMkLst>
          <pc:docMk/>
          <pc:sldMk cId="61113924" sldId="2147475740"/>
        </pc:sldMkLst>
      </pc:sldChg>
      <pc:sldChg chg="del ord">
        <pc:chgData name="THICKENS, Caroline (NHS NORTHAMPTONSHIRE ICB - 78H)" userId="7e3343a5-b5b8-4265-9cb0-34dc7401dd55" providerId="ADAL" clId="{08AFF39D-6FB7-4ECB-9320-21BD2ADB34AF}" dt="2025-09-17T18:11:26.395" v="1608" actId="47"/>
        <pc:sldMkLst>
          <pc:docMk/>
          <pc:sldMk cId="3825059311" sldId="2147475741"/>
        </pc:sldMkLst>
      </pc:sldChg>
      <pc:sldChg chg="modSp del mod">
        <pc:chgData name="THICKENS, Caroline (NHS NORTHAMPTONSHIRE ICB - 78H)" userId="7e3343a5-b5b8-4265-9cb0-34dc7401dd55" providerId="ADAL" clId="{08AFF39D-6FB7-4ECB-9320-21BD2ADB34AF}" dt="2025-09-10T14:35:59.759" v="925" actId="47"/>
        <pc:sldMkLst>
          <pc:docMk/>
          <pc:sldMk cId="2352328084" sldId="2147475742"/>
        </pc:sldMkLst>
      </pc:sldChg>
      <pc:sldChg chg="add del">
        <pc:chgData name="THICKENS, Caroline (NHS NORTHAMPTONSHIRE ICB - 78H)" userId="7e3343a5-b5b8-4265-9cb0-34dc7401dd55" providerId="ADAL" clId="{08AFF39D-6FB7-4ECB-9320-21BD2ADB34AF}" dt="2025-10-01T10:12:43.668" v="5135" actId="47"/>
        <pc:sldMkLst>
          <pc:docMk/>
          <pc:sldMk cId="3733744202" sldId="2147475742"/>
        </pc:sldMkLst>
      </pc:sldChg>
      <pc:sldChg chg="modSp add mod ord">
        <pc:chgData name="THICKENS, Caroline (NHS NORTHAMPTONSHIRE ICB - 78H)" userId="7e3343a5-b5b8-4265-9cb0-34dc7401dd55" providerId="ADAL" clId="{08AFF39D-6FB7-4ECB-9320-21BD2ADB34AF}" dt="2025-10-01T09:18:39.254" v="4106"/>
        <pc:sldMkLst>
          <pc:docMk/>
          <pc:sldMk cId="2725215931" sldId="2147475743"/>
        </pc:sldMkLst>
        <pc:spChg chg="mod">
          <ac:chgData name="THICKENS, Caroline (NHS NORTHAMPTONSHIRE ICB - 78H)" userId="7e3343a5-b5b8-4265-9cb0-34dc7401dd55" providerId="ADAL" clId="{08AFF39D-6FB7-4ECB-9320-21BD2ADB34AF}" dt="2025-09-23T13:34:21.363" v="2313" actId="108"/>
          <ac:spMkLst>
            <pc:docMk/>
            <pc:sldMk cId="2725215931" sldId="2147475743"/>
            <ac:spMk id="5" creationId="{A2405D94-3EE6-0259-FF9E-CFE92FCFBAC6}"/>
          </ac:spMkLst>
        </pc:spChg>
      </pc:sldChg>
      <pc:sldChg chg="new del">
        <pc:chgData name="THICKENS, Caroline (NHS NORTHAMPTONSHIRE ICB - 78H)" userId="7e3343a5-b5b8-4265-9cb0-34dc7401dd55" providerId="ADAL" clId="{08AFF39D-6FB7-4ECB-9320-21BD2ADB34AF}" dt="2025-09-10T14:14:47.927" v="712" actId="47"/>
        <pc:sldMkLst>
          <pc:docMk/>
          <pc:sldMk cId="2897620998" sldId="2147475744"/>
        </pc:sldMkLst>
      </pc:sldChg>
      <pc:sldChg chg="modSp add del mod ord">
        <pc:chgData name="THICKENS, Caroline (NHS NORTHAMPTONSHIRE ICB - 78H)" userId="7e3343a5-b5b8-4265-9cb0-34dc7401dd55" providerId="ADAL" clId="{08AFF39D-6FB7-4ECB-9320-21BD2ADB34AF}" dt="2025-09-23T13:27:09.876" v="2168" actId="47"/>
        <pc:sldMkLst>
          <pc:docMk/>
          <pc:sldMk cId="4135659280" sldId="2147475745"/>
        </pc:sldMkLst>
      </pc:sldChg>
      <pc:sldChg chg="addSp delSp modSp add mod ord">
        <pc:chgData name="THICKENS, Caroline (NHS NORTHAMPTONSHIRE ICB - 78H)" userId="7e3343a5-b5b8-4265-9cb0-34dc7401dd55" providerId="ADAL" clId="{08AFF39D-6FB7-4ECB-9320-21BD2ADB34AF}" dt="2025-10-01T09:01:42.644" v="4078" actId="20577"/>
        <pc:sldMkLst>
          <pc:docMk/>
          <pc:sldMk cId="3245032695" sldId="2147475746"/>
        </pc:sldMkLst>
        <pc:spChg chg="mod">
          <ac:chgData name="THICKENS, Caroline (NHS NORTHAMPTONSHIRE ICB - 78H)" userId="7e3343a5-b5b8-4265-9cb0-34dc7401dd55" providerId="ADAL" clId="{08AFF39D-6FB7-4ECB-9320-21BD2ADB34AF}" dt="2025-10-01T09:00:22.275" v="4032" actId="20577"/>
          <ac:spMkLst>
            <pc:docMk/>
            <pc:sldMk cId="3245032695" sldId="2147475746"/>
            <ac:spMk id="4" creationId="{AC27FC85-9C2C-14BF-7EF1-5C801E6F11EC}"/>
          </ac:spMkLst>
        </pc:spChg>
        <pc:spChg chg="add mod">
          <ac:chgData name="THICKENS, Caroline (NHS NORTHAMPTONSHIRE ICB - 78H)" userId="7e3343a5-b5b8-4265-9cb0-34dc7401dd55" providerId="ADAL" clId="{08AFF39D-6FB7-4ECB-9320-21BD2ADB34AF}" dt="2025-10-01T09:01:42.644" v="4078" actId="20577"/>
          <ac:spMkLst>
            <pc:docMk/>
            <pc:sldMk cId="3245032695" sldId="2147475746"/>
            <ac:spMk id="7" creationId="{1FDB998F-CD27-0629-4962-288A778E6BED}"/>
          </ac:spMkLst>
        </pc:spChg>
        <pc:picChg chg="add mod">
          <ac:chgData name="THICKENS, Caroline (NHS NORTHAMPTONSHIRE ICB - 78H)" userId="7e3343a5-b5b8-4265-9cb0-34dc7401dd55" providerId="ADAL" clId="{08AFF39D-6FB7-4ECB-9320-21BD2ADB34AF}" dt="2025-09-10T14:15:47.048" v="725" actId="1076"/>
          <ac:picMkLst>
            <pc:docMk/>
            <pc:sldMk cId="3245032695" sldId="2147475746"/>
            <ac:picMk id="2" creationId="{0BE6A92F-3F01-9170-E98D-A99B0B5D2C4A}"/>
          </ac:picMkLst>
        </pc:picChg>
        <pc:picChg chg="add mod">
          <ac:chgData name="THICKENS, Caroline (NHS NORTHAMPTONSHIRE ICB - 78H)" userId="7e3343a5-b5b8-4265-9cb0-34dc7401dd55" providerId="ADAL" clId="{08AFF39D-6FB7-4ECB-9320-21BD2ADB34AF}" dt="2025-09-30T14:02:16.862" v="3494" actId="14100"/>
          <ac:picMkLst>
            <pc:docMk/>
            <pc:sldMk cId="3245032695" sldId="2147475746"/>
            <ac:picMk id="5" creationId="{BE6B03D8-AB5A-CA5A-5D41-ECF9C7729A82}"/>
          </ac:picMkLst>
        </pc:picChg>
      </pc:sldChg>
      <pc:sldChg chg="addSp delSp modSp add del mod">
        <pc:chgData name="THICKENS, Caroline (NHS NORTHAMPTONSHIRE ICB - 78H)" userId="7e3343a5-b5b8-4265-9cb0-34dc7401dd55" providerId="ADAL" clId="{08AFF39D-6FB7-4ECB-9320-21BD2ADB34AF}" dt="2025-09-17T17:59:35.900" v="1236" actId="47"/>
        <pc:sldMkLst>
          <pc:docMk/>
          <pc:sldMk cId="3076892070" sldId="2147475747"/>
        </pc:sldMkLst>
      </pc:sldChg>
      <pc:sldChg chg="addSp delSp modSp add del mod ord">
        <pc:chgData name="THICKENS, Caroline (NHS NORTHAMPTONSHIRE ICB - 78H)" userId="7e3343a5-b5b8-4265-9cb0-34dc7401dd55" providerId="ADAL" clId="{08AFF39D-6FB7-4ECB-9320-21BD2ADB34AF}" dt="2025-10-01T09:21:31.695" v="4204" actId="47"/>
        <pc:sldMkLst>
          <pc:docMk/>
          <pc:sldMk cId="4026782701" sldId="2147475748"/>
        </pc:sldMkLst>
        <pc:spChg chg="add mod">
          <ac:chgData name="THICKENS, Caroline (NHS NORTHAMPTONSHIRE ICB - 78H)" userId="7e3343a5-b5b8-4265-9cb0-34dc7401dd55" providerId="ADAL" clId="{08AFF39D-6FB7-4ECB-9320-21BD2ADB34AF}" dt="2025-09-30T14:44:52.436" v="3920" actId="27636"/>
          <ac:spMkLst>
            <pc:docMk/>
            <pc:sldMk cId="4026782701" sldId="2147475748"/>
            <ac:spMk id="2" creationId="{7807563D-FBDA-43D3-F90F-52D37ED71513}"/>
          </ac:spMkLst>
        </pc:spChg>
      </pc:sldChg>
      <pc:sldChg chg="delSp add del mod">
        <pc:chgData name="THICKENS, Caroline (NHS NORTHAMPTONSHIRE ICB - 78H)" userId="7e3343a5-b5b8-4265-9cb0-34dc7401dd55" providerId="ADAL" clId="{08AFF39D-6FB7-4ECB-9320-21BD2ADB34AF}" dt="2025-09-10T15:00:29.855" v="1193" actId="47"/>
        <pc:sldMkLst>
          <pc:docMk/>
          <pc:sldMk cId="103107137" sldId="2147475749"/>
        </pc:sldMkLst>
      </pc:sldChg>
      <pc:sldChg chg="addSp modSp add mod ord modNotesTx">
        <pc:chgData name="THICKENS, Caroline (NHS NORTHAMPTONSHIRE ICB - 78H)" userId="7e3343a5-b5b8-4265-9cb0-34dc7401dd55" providerId="ADAL" clId="{08AFF39D-6FB7-4ECB-9320-21BD2ADB34AF}" dt="2025-10-01T16:01:04.053" v="6471" actId="6549"/>
        <pc:sldMkLst>
          <pc:docMk/>
          <pc:sldMk cId="352625510" sldId="2147475749"/>
        </pc:sldMkLst>
        <pc:graphicFrameChg chg="mod modGraphic">
          <ac:chgData name="THICKENS, Caroline (NHS NORTHAMPTONSHIRE ICB - 78H)" userId="7e3343a5-b5b8-4265-9cb0-34dc7401dd55" providerId="ADAL" clId="{08AFF39D-6FB7-4ECB-9320-21BD2ADB34AF}" dt="2025-10-01T16:01:04.053" v="6471" actId="6549"/>
          <ac:graphicFrameMkLst>
            <pc:docMk/>
            <pc:sldMk cId="352625510" sldId="2147475749"/>
            <ac:graphicFrameMk id="2" creationId="{E05BDD8F-9313-2390-3F78-9EA0CE59CF66}"/>
          </ac:graphicFrameMkLst>
        </pc:graphicFrameChg>
      </pc:sldChg>
      <pc:sldChg chg="add del">
        <pc:chgData name="THICKENS, Caroline (NHS NORTHAMPTONSHIRE ICB - 78H)" userId="7e3343a5-b5b8-4265-9cb0-34dc7401dd55" providerId="ADAL" clId="{08AFF39D-6FB7-4ECB-9320-21BD2ADB34AF}" dt="2025-09-30T10:52:15.076" v="3234" actId="47"/>
        <pc:sldMkLst>
          <pc:docMk/>
          <pc:sldMk cId="218632407" sldId="2147475750"/>
        </pc:sldMkLst>
      </pc:sldChg>
      <pc:sldChg chg="addSp modSp new del mod">
        <pc:chgData name="THICKENS, Caroline (NHS NORTHAMPTONSHIRE ICB - 78H)" userId="7e3343a5-b5b8-4265-9cb0-34dc7401dd55" providerId="ADAL" clId="{08AFF39D-6FB7-4ECB-9320-21BD2ADB34AF}" dt="2025-09-11T15:19:23.859" v="1231" actId="47"/>
        <pc:sldMkLst>
          <pc:docMk/>
          <pc:sldMk cId="1976341600" sldId="2147475750"/>
        </pc:sldMkLst>
      </pc:sldChg>
      <pc:sldChg chg="modSp add del mod">
        <pc:chgData name="THICKENS, Caroline (NHS NORTHAMPTONSHIRE ICB - 78H)" userId="7e3343a5-b5b8-4265-9cb0-34dc7401dd55" providerId="ADAL" clId="{08AFF39D-6FB7-4ECB-9320-21BD2ADB34AF}" dt="2025-10-01T09:05:45.577" v="4101" actId="47"/>
        <pc:sldMkLst>
          <pc:docMk/>
          <pc:sldMk cId="2714446736" sldId="2147475751"/>
        </pc:sldMkLst>
      </pc:sldChg>
      <pc:sldChg chg="new del">
        <pc:chgData name="THICKENS, Caroline (NHS NORTHAMPTONSHIRE ICB - 78H)" userId="7e3343a5-b5b8-4265-9cb0-34dc7401dd55" providerId="ADAL" clId="{08AFF39D-6FB7-4ECB-9320-21BD2ADB34AF}" dt="2025-09-17T18:01:33.660" v="1245" actId="47"/>
        <pc:sldMkLst>
          <pc:docMk/>
          <pc:sldMk cId="3052848778" sldId="2147475752"/>
        </pc:sldMkLst>
      </pc:sldChg>
      <pc:sldChg chg="modSp add del mod ord">
        <pc:chgData name="THICKENS, Caroline (NHS NORTHAMPTONSHIRE ICB - 78H)" userId="7e3343a5-b5b8-4265-9cb0-34dc7401dd55" providerId="ADAL" clId="{08AFF39D-6FB7-4ECB-9320-21BD2ADB34AF}" dt="2025-10-01T08:45:48.976" v="4005" actId="47"/>
        <pc:sldMkLst>
          <pc:docMk/>
          <pc:sldMk cId="3968605387" sldId="2147475752"/>
        </pc:sldMkLst>
      </pc:sldChg>
      <pc:sldChg chg="addSp delSp modSp add mod ord">
        <pc:chgData name="THICKENS, Caroline (NHS NORTHAMPTONSHIRE ICB - 78H)" userId="7e3343a5-b5b8-4265-9cb0-34dc7401dd55" providerId="ADAL" clId="{08AFF39D-6FB7-4ECB-9320-21BD2ADB34AF}" dt="2025-09-30T14:15:14.601" v="3682" actId="27636"/>
        <pc:sldMkLst>
          <pc:docMk/>
          <pc:sldMk cId="4022862677" sldId="2147475753"/>
        </pc:sldMkLst>
        <pc:spChg chg="mod">
          <ac:chgData name="THICKENS, Caroline (NHS NORTHAMPTONSHIRE ICB - 78H)" userId="7e3343a5-b5b8-4265-9cb0-34dc7401dd55" providerId="ADAL" clId="{08AFF39D-6FB7-4ECB-9320-21BD2ADB34AF}" dt="2025-09-30T14:15:14.601" v="3682" actId="27636"/>
          <ac:spMkLst>
            <pc:docMk/>
            <pc:sldMk cId="4022862677" sldId="2147475753"/>
            <ac:spMk id="4" creationId="{066F83F6-D4FE-0394-CB8C-D648B756FFDA}"/>
          </ac:spMkLst>
        </pc:spChg>
        <pc:spChg chg="add mod">
          <ac:chgData name="THICKENS, Caroline (NHS NORTHAMPTONSHIRE ICB - 78H)" userId="7e3343a5-b5b8-4265-9cb0-34dc7401dd55" providerId="ADAL" clId="{08AFF39D-6FB7-4ECB-9320-21BD2ADB34AF}" dt="2025-09-24T13:58:36.130" v="2410"/>
          <ac:spMkLst>
            <pc:docMk/>
            <pc:sldMk cId="4022862677" sldId="2147475753"/>
            <ac:spMk id="8" creationId="{0EA079CE-2B78-3AFA-320D-DC81AEB17B14}"/>
          </ac:spMkLst>
        </pc:spChg>
        <pc:spChg chg="mod">
          <ac:chgData name="THICKENS, Caroline (NHS NORTHAMPTONSHIRE ICB - 78H)" userId="7e3343a5-b5b8-4265-9cb0-34dc7401dd55" providerId="ADAL" clId="{08AFF39D-6FB7-4ECB-9320-21BD2ADB34AF}" dt="2025-09-24T14:01:12.501" v="2425" actId="207"/>
          <ac:spMkLst>
            <pc:docMk/>
            <pc:sldMk cId="4022862677" sldId="2147475753"/>
            <ac:spMk id="10" creationId="{27F57D6C-149E-E972-6557-56AC792422B7}"/>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20" creationId="{4AADC5A1-D8C7-2F30-F8B9-0AD012B40624}"/>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21" creationId="{D6DBDDE6-7FAF-9795-696F-F50D3FFCA96C}"/>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22" creationId="{7D123779-67C7-5F86-CA13-6E2FCECCEA9E}"/>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23" creationId="{EBECF59F-4962-EDFC-DD05-C6FB02804C20}"/>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24" creationId="{1A33C1F4-2135-F7DE-AA9B-BEA057D80C10}"/>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25" creationId="{3AB6C0FB-9509-D235-EB8A-31BA11A556A6}"/>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26" creationId="{E2856392-C9A4-920C-4E96-DF89D345062F}"/>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27" creationId="{1BE669A3-55EB-D4D0-189E-E279293227B8}"/>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29" creationId="{168F2AA1-9761-C9EA-0804-1A8CF9980A7C}"/>
          </ac:spMkLst>
        </pc:spChg>
        <pc:spChg chg="add mod">
          <ac:chgData name="THICKENS, Caroline (NHS NORTHAMPTONSHIRE ICB - 78H)" userId="7e3343a5-b5b8-4265-9cb0-34dc7401dd55" providerId="ADAL" clId="{08AFF39D-6FB7-4ECB-9320-21BD2ADB34AF}" dt="2025-09-24T14:00:41.602" v="2420" actId="14100"/>
          <ac:spMkLst>
            <pc:docMk/>
            <pc:sldMk cId="4022862677" sldId="2147475753"/>
            <ac:spMk id="31" creationId="{DF180F30-2FFC-1B35-9D9F-C1E355342DEA}"/>
          </ac:spMkLst>
        </pc:spChg>
        <pc:picChg chg="add mod">
          <ac:chgData name="THICKENS, Caroline (NHS NORTHAMPTONSHIRE ICB - 78H)" userId="7e3343a5-b5b8-4265-9cb0-34dc7401dd55" providerId="ADAL" clId="{08AFF39D-6FB7-4ECB-9320-21BD2ADB34AF}" dt="2025-09-24T13:57:54.356" v="2405"/>
          <ac:picMkLst>
            <pc:docMk/>
            <pc:sldMk cId="4022862677" sldId="2147475753"/>
            <ac:picMk id="5" creationId="{606F216B-63FC-6602-D484-C57662B318C5}"/>
          </ac:picMkLst>
        </pc:picChg>
      </pc:sldChg>
      <pc:sldChg chg="add del ord">
        <pc:chgData name="THICKENS, Caroline (NHS NORTHAMPTONSHIRE ICB - 78H)" userId="7e3343a5-b5b8-4265-9cb0-34dc7401dd55" providerId="ADAL" clId="{08AFF39D-6FB7-4ECB-9320-21BD2ADB34AF}" dt="2025-09-25T16:31:06.468" v="3106" actId="47"/>
        <pc:sldMkLst>
          <pc:docMk/>
          <pc:sldMk cId="1787461202" sldId="2147475754"/>
        </pc:sldMkLst>
      </pc:sldChg>
      <pc:sldChg chg="del ord">
        <pc:chgData name="THICKENS, Caroline (NHS NORTHAMPTONSHIRE ICB - 78H)" userId="7e3343a5-b5b8-4265-9cb0-34dc7401dd55" providerId="ADAL" clId="{08AFF39D-6FB7-4ECB-9320-21BD2ADB34AF}" dt="2025-09-25T15:11:04.250" v="2426" actId="47"/>
        <pc:sldMkLst>
          <pc:docMk/>
          <pc:sldMk cId="3328976749" sldId="2147475755"/>
        </pc:sldMkLst>
      </pc:sldChg>
      <pc:sldChg chg="addSp delSp modSp add del mod">
        <pc:chgData name="THICKENS, Caroline (NHS NORTHAMPTONSHIRE ICB - 78H)" userId="7e3343a5-b5b8-4265-9cb0-34dc7401dd55" providerId="ADAL" clId="{08AFF39D-6FB7-4ECB-9320-21BD2ADB34AF}" dt="2025-09-23T13:27:48.742" v="2171" actId="47"/>
        <pc:sldMkLst>
          <pc:docMk/>
          <pc:sldMk cId="2546080227" sldId="2147475756"/>
        </pc:sldMkLst>
      </pc:sldChg>
      <pc:sldChg chg="modSp add del mod">
        <pc:chgData name="THICKENS, Caroline (NHS NORTHAMPTONSHIRE ICB - 78H)" userId="7e3343a5-b5b8-4265-9cb0-34dc7401dd55" providerId="ADAL" clId="{08AFF39D-6FB7-4ECB-9320-21BD2ADB34AF}" dt="2025-10-01T08:52:26.132" v="4015" actId="47"/>
        <pc:sldMkLst>
          <pc:docMk/>
          <pc:sldMk cId="3565865313" sldId="2147475757"/>
        </pc:sldMkLst>
      </pc:sldChg>
      <pc:sldChg chg="addSp modSp add mod ord">
        <pc:chgData name="THICKENS, Caroline (NHS NORTHAMPTONSHIRE ICB - 78H)" userId="7e3343a5-b5b8-4265-9cb0-34dc7401dd55" providerId="ADAL" clId="{08AFF39D-6FB7-4ECB-9320-21BD2ADB34AF}" dt="2025-09-30T14:19:26.662" v="3736" actId="1076"/>
        <pc:sldMkLst>
          <pc:docMk/>
          <pc:sldMk cId="344886084" sldId="2147475758"/>
        </pc:sldMkLst>
        <pc:spChg chg="mod">
          <ac:chgData name="THICKENS, Caroline (NHS NORTHAMPTONSHIRE ICB - 78H)" userId="7e3343a5-b5b8-4265-9cb0-34dc7401dd55" providerId="ADAL" clId="{08AFF39D-6FB7-4ECB-9320-21BD2ADB34AF}" dt="2025-09-30T14:19:24.472" v="3735" actId="1076"/>
          <ac:spMkLst>
            <pc:docMk/>
            <pc:sldMk cId="344886084" sldId="2147475758"/>
            <ac:spMk id="5" creationId="{6ADE0CE7-7939-2285-5203-8F9CD9EAF93A}"/>
          </ac:spMkLst>
        </pc:spChg>
        <pc:spChg chg="add mod">
          <ac:chgData name="THICKENS, Caroline (NHS NORTHAMPTONSHIRE ICB - 78H)" userId="7e3343a5-b5b8-4265-9cb0-34dc7401dd55" providerId="ADAL" clId="{08AFF39D-6FB7-4ECB-9320-21BD2ADB34AF}" dt="2025-09-30T14:19:26.662" v="3736" actId="1076"/>
          <ac:spMkLst>
            <pc:docMk/>
            <pc:sldMk cId="344886084" sldId="2147475758"/>
            <ac:spMk id="7" creationId="{CEE7C2B3-011E-3042-331E-427670350966}"/>
          </ac:spMkLst>
        </pc:spChg>
        <pc:picChg chg="mod">
          <ac:chgData name="THICKENS, Caroline (NHS NORTHAMPTONSHIRE ICB - 78H)" userId="7e3343a5-b5b8-4265-9cb0-34dc7401dd55" providerId="ADAL" clId="{08AFF39D-6FB7-4ECB-9320-21BD2ADB34AF}" dt="2025-09-30T14:17:13.621" v="3685" actId="14100"/>
          <ac:picMkLst>
            <pc:docMk/>
            <pc:sldMk cId="344886084" sldId="2147475758"/>
            <ac:picMk id="6" creationId="{56102F90-1F2B-50A2-9498-42583D899F2A}"/>
          </ac:picMkLst>
        </pc:picChg>
      </pc:sldChg>
      <pc:sldChg chg="addSp modSp new add del mod">
        <pc:chgData name="THICKENS, Caroline (NHS NORTHAMPTONSHIRE ICB - 78H)" userId="7e3343a5-b5b8-4265-9cb0-34dc7401dd55" providerId="ADAL" clId="{08AFF39D-6FB7-4ECB-9320-21BD2ADB34AF}" dt="2025-09-25T18:38:07.837" v="3193" actId="47"/>
        <pc:sldMkLst>
          <pc:docMk/>
          <pc:sldMk cId="2702176539" sldId="2147475759"/>
        </pc:sldMkLst>
      </pc:sldChg>
      <pc:sldChg chg="addSp delSp modSp add del mod ord">
        <pc:chgData name="THICKENS, Caroline (NHS NORTHAMPTONSHIRE ICB - 78H)" userId="7e3343a5-b5b8-4265-9cb0-34dc7401dd55" providerId="ADAL" clId="{08AFF39D-6FB7-4ECB-9320-21BD2ADB34AF}" dt="2025-10-01T10:32:20.582" v="6249" actId="47"/>
        <pc:sldMkLst>
          <pc:docMk/>
          <pc:sldMk cId="2794716321" sldId="2147475760"/>
        </pc:sldMkLst>
        <pc:graphicFrameChg chg="add mod modGraphic">
          <ac:chgData name="THICKENS, Caroline (NHS NORTHAMPTONSHIRE ICB - 78H)" userId="7e3343a5-b5b8-4265-9cb0-34dc7401dd55" providerId="ADAL" clId="{08AFF39D-6FB7-4ECB-9320-21BD2ADB34AF}" dt="2025-09-30T10:53:21.051" v="3239" actId="20577"/>
          <ac:graphicFrameMkLst>
            <pc:docMk/>
            <pc:sldMk cId="2794716321" sldId="2147475760"/>
            <ac:graphicFrameMk id="2" creationId="{F1C78011-2FC2-7AF6-6262-36C7B3AD5860}"/>
          </ac:graphicFrameMkLst>
        </pc:graphicFrameChg>
      </pc:sldChg>
      <pc:sldChg chg="new del">
        <pc:chgData name="THICKENS, Caroline (NHS NORTHAMPTONSHIRE ICB - 78H)" userId="7e3343a5-b5b8-4265-9cb0-34dc7401dd55" providerId="ADAL" clId="{08AFF39D-6FB7-4ECB-9320-21BD2ADB34AF}" dt="2025-09-30T14:20:22.243" v="3738" actId="47"/>
        <pc:sldMkLst>
          <pc:docMk/>
          <pc:sldMk cId="2656330491" sldId="2147475761"/>
        </pc:sldMkLst>
      </pc:sldChg>
      <pc:sldChg chg="addSp delSp modSp add del mod">
        <pc:chgData name="THICKENS, Caroline (NHS NORTHAMPTONSHIRE ICB - 78H)" userId="7e3343a5-b5b8-4265-9cb0-34dc7401dd55" providerId="ADAL" clId="{08AFF39D-6FB7-4ECB-9320-21BD2ADB34AF}" dt="2025-10-01T10:32:22.635" v="6250" actId="47"/>
        <pc:sldMkLst>
          <pc:docMk/>
          <pc:sldMk cId="3426503536" sldId="2147475761"/>
        </pc:sldMkLst>
        <pc:spChg chg="add mod">
          <ac:chgData name="THICKENS, Caroline (NHS NORTHAMPTONSHIRE ICB - 78H)" userId="7e3343a5-b5b8-4265-9cb0-34dc7401dd55" providerId="ADAL" clId="{08AFF39D-6FB7-4ECB-9320-21BD2ADB34AF}" dt="2025-09-30T15:00:57.983" v="3923" actId="1076"/>
          <ac:spMkLst>
            <pc:docMk/>
            <pc:sldMk cId="3426503536" sldId="2147475761"/>
            <ac:spMk id="2" creationId="{8F4FB0EC-1CA5-9174-D18A-D76574507088}"/>
          </ac:spMkLst>
        </pc:spChg>
        <pc:spChg chg="mod">
          <ac:chgData name="THICKENS, Caroline (NHS NORTHAMPTONSHIRE ICB - 78H)" userId="7e3343a5-b5b8-4265-9cb0-34dc7401dd55" providerId="ADAL" clId="{08AFF39D-6FB7-4ECB-9320-21BD2ADB34AF}" dt="2025-09-30T15:01:22.191" v="3945" actId="20577"/>
          <ac:spMkLst>
            <pc:docMk/>
            <pc:sldMk cId="3426503536" sldId="2147475761"/>
            <ac:spMk id="4" creationId="{3712059A-75FE-AA60-D9EE-B57714BA67AE}"/>
          </ac:spMkLst>
        </pc:spChg>
        <pc:spChg chg="del">
          <ac:chgData name="THICKENS, Caroline (NHS NORTHAMPTONSHIRE ICB - 78H)" userId="7e3343a5-b5b8-4265-9cb0-34dc7401dd55" providerId="ADAL" clId="{08AFF39D-6FB7-4ECB-9320-21BD2ADB34AF}" dt="2025-09-30T14:20:27.703" v="3740" actId="478"/>
          <ac:spMkLst>
            <pc:docMk/>
            <pc:sldMk cId="3426503536" sldId="2147475761"/>
            <ac:spMk id="5" creationId="{C381CB65-BA46-6B90-D26D-1B38449940DF}"/>
          </ac:spMkLst>
        </pc:spChg>
        <pc:spChg chg="del">
          <ac:chgData name="THICKENS, Caroline (NHS NORTHAMPTONSHIRE ICB - 78H)" userId="7e3343a5-b5b8-4265-9cb0-34dc7401dd55" providerId="ADAL" clId="{08AFF39D-6FB7-4ECB-9320-21BD2ADB34AF}" dt="2025-09-30T14:20:34.732" v="3741" actId="478"/>
          <ac:spMkLst>
            <pc:docMk/>
            <pc:sldMk cId="3426503536" sldId="2147475761"/>
            <ac:spMk id="7" creationId="{F28A0980-E7FB-C84E-6CC6-6381A9810E69}"/>
          </ac:spMkLst>
        </pc:spChg>
        <pc:spChg chg="add mod">
          <ac:chgData name="THICKENS, Caroline (NHS NORTHAMPTONSHIRE ICB - 78H)" userId="7e3343a5-b5b8-4265-9cb0-34dc7401dd55" providerId="ADAL" clId="{08AFF39D-6FB7-4ECB-9320-21BD2ADB34AF}" dt="2025-09-30T15:13:48.251" v="3998" actId="20577"/>
          <ac:spMkLst>
            <pc:docMk/>
            <pc:sldMk cId="3426503536" sldId="2147475761"/>
            <ac:spMk id="8" creationId="{EA43BB59-63AD-6F55-A389-C26E36740D34}"/>
          </ac:spMkLst>
        </pc:spChg>
        <pc:picChg chg="del">
          <ac:chgData name="THICKENS, Caroline (NHS NORTHAMPTONSHIRE ICB - 78H)" userId="7e3343a5-b5b8-4265-9cb0-34dc7401dd55" providerId="ADAL" clId="{08AFF39D-6FB7-4ECB-9320-21BD2ADB34AF}" dt="2025-09-30T14:20:35.488" v="3742" actId="478"/>
          <ac:picMkLst>
            <pc:docMk/>
            <pc:sldMk cId="3426503536" sldId="2147475761"/>
            <ac:picMk id="6" creationId="{3A1F3C54-90B0-B955-586A-932656F8AD00}"/>
          </ac:picMkLst>
        </pc:picChg>
      </pc:sldChg>
      <pc:sldChg chg="addSp delSp modSp add del mod">
        <pc:chgData name="THICKENS, Caroline (NHS NORTHAMPTONSHIRE ICB - 78H)" userId="7e3343a5-b5b8-4265-9cb0-34dc7401dd55" providerId="ADAL" clId="{08AFF39D-6FB7-4ECB-9320-21BD2ADB34AF}" dt="2025-10-01T10:02:24.860" v="4895" actId="47"/>
        <pc:sldMkLst>
          <pc:docMk/>
          <pc:sldMk cId="3218243576" sldId="2147478386"/>
        </pc:sldMkLst>
        <pc:spChg chg="mod">
          <ac:chgData name="THICKENS, Caroline (NHS NORTHAMPTONSHIRE ICB - 78H)" userId="7e3343a5-b5b8-4265-9cb0-34dc7401dd55" providerId="ADAL" clId="{08AFF39D-6FB7-4ECB-9320-21BD2ADB34AF}" dt="2025-10-01T09:46:07.168" v="4818" actId="27636"/>
          <ac:spMkLst>
            <pc:docMk/>
            <pc:sldMk cId="3218243576" sldId="2147478386"/>
            <ac:spMk id="4" creationId="{5752129D-DDEF-D52F-25F3-2D374537BEA1}"/>
          </ac:spMkLst>
        </pc:spChg>
        <pc:spChg chg="mod">
          <ac:chgData name="THICKENS, Caroline (NHS NORTHAMPTONSHIRE ICB - 78H)" userId="7e3343a5-b5b8-4265-9cb0-34dc7401dd55" providerId="ADAL" clId="{08AFF39D-6FB7-4ECB-9320-21BD2ADB34AF}" dt="2025-10-01T09:45:59.045" v="4814" actId="1076"/>
          <ac:spMkLst>
            <pc:docMk/>
            <pc:sldMk cId="3218243576" sldId="2147478386"/>
            <ac:spMk id="5" creationId="{A163841D-1C1C-BB61-68D4-8F04A591C640}"/>
          </ac:spMkLst>
        </pc:spChg>
        <pc:spChg chg="mod">
          <ac:chgData name="THICKENS, Caroline (NHS NORTHAMPTONSHIRE ICB - 78H)" userId="7e3343a5-b5b8-4265-9cb0-34dc7401dd55" providerId="ADAL" clId="{08AFF39D-6FB7-4ECB-9320-21BD2ADB34AF}" dt="2025-10-01T08:56:17.622" v="4020" actId="14100"/>
          <ac:spMkLst>
            <pc:docMk/>
            <pc:sldMk cId="3218243576" sldId="2147478386"/>
            <ac:spMk id="9" creationId="{24EEE047-FABA-23EE-5775-0AEC822C9C33}"/>
          </ac:spMkLst>
        </pc:spChg>
        <pc:picChg chg="add del mod">
          <ac:chgData name="THICKENS, Caroline (NHS NORTHAMPTONSHIRE ICB - 78H)" userId="7e3343a5-b5b8-4265-9cb0-34dc7401dd55" providerId="ADAL" clId="{08AFF39D-6FB7-4ECB-9320-21BD2ADB34AF}" dt="2025-10-01T09:44:45.684" v="4802" actId="21"/>
          <ac:picMkLst>
            <pc:docMk/>
            <pc:sldMk cId="3218243576" sldId="2147478386"/>
            <ac:picMk id="2" creationId="{F8E58BBA-0DF7-4281-8518-2BDDD218A5A1}"/>
          </ac:picMkLst>
        </pc:picChg>
        <pc:picChg chg="mod modCrop">
          <ac:chgData name="THICKENS, Caroline (NHS NORTHAMPTONSHIRE ICB - 78H)" userId="7e3343a5-b5b8-4265-9cb0-34dc7401dd55" providerId="ADAL" clId="{08AFF39D-6FB7-4ECB-9320-21BD2ADB34AF}" dt="2025-10-01T09:46:00.259" v="4815" actId="1076"/>
          <ac:picMkLst>
            <pc:docMk/>
            <pc:sldMk cId="3218243576" sldId="2147478386"/>
            <ac:picMk id="6" creationId="{FAD9F1D7-297E-0D67-7599-A128E27CFCDA}"/>
          </ac:picMkLst>
        </pc:picChg>
      </pc:sldChg>
      <pc:sldChg chg="addSp delSp modSp add mod ord">
        <pc:chgData name="THICKENS, Caroline (NHS NORTHAMPTONSHIRE ICB - 78H)" userId="7e3343a5-b5b8-4265-9cb0-34dc7401dd55" providerId="ADAL" clId="{08AFF39D-6FB7-4ECB-9320-21BD2ADB34AF}" dt="2025-10-01T10:28:37.565" v="6209" actId="2711"/>
        <pc:sldMkLst>
          <pc:docMk/>
          <pc:sldMk cId="4204566947" sldId="2147478387"/>
        </pc:sldMkLst>
        <pc:spChg chg="add mod">
          <ac:chgData name="THICKENS, Caroline (NHS NORTHAMPTONSHIRE ICB - 78H)" userId="7e3343a5-b5b8-4265-9cb0-34dc7401dd55" providerId="ADAL" clId="{08AFF39D-6FB7-4ECB-9320-21BD2ADB34AF}" dt="2025-10-01T10:28:37.565" v="6209" actId="2711"/>
          <ac:spMkLst>
            <pc:docMk/>
            <pc:sldMk cId="4204566947" sldId="2147478387"/>
            <ac:spMk id="2" creationId="{5D9E3158-3024-4B2D-0FE0-5F89B1A35CA6}"/>
          </ac:spMkLst>
        </pc:spChg>
        <pc:spChg chg="mod">
          <ac:chgData name="THICKENS, Caroline (NHS NORTHAMPTONSHIRE ICB - 78H)" userId="7e3343a5-b5b8-4265-9cb0-34dc7401dd55" providerId="ADAL" clId="{08AFF39D-6FB7-4ECB-9320-21BD2ADB34AF}" dt="2025-10-01T09:31:07.261" v="4356" actId="20577"/>
          <ac:spMkLst>
            <pc:docMk/>
            <pc:sldMk cId="4204566947" sldId="2147478387"/>
            <ac:spMk id="4" creationId="{F6567F7D-FE3C-5A9B-CD03-D0B64D800F71}"/>
          </ac:spMkLst>
        </pc:spChg>
        <pc:spChg chg="del mod">
          <ac:chgData name="THICKENS, Caroline (NHS NORTHAMPTONSHIRE ICB - 78H)" userId="7e3343a5-b5b8-4265-9cb0-34dc7401dd55" providerId="ADAL" clId="{08AFF39D-6FB7-4ECB-9320-21BD2ADB34AF}" dt="2025-10-01T09:25:50.315" v="4352"/>
          <ac:spMkLst>
            <pc:docMk/>
            <pc:sldMk cId="4204566947" sldId="2147478387"/>
            <ac:spMk id="6" creationId="{2A95B609-EACB-72C0-F4AC-E6CE2E4A5A53}"/>
          </ac:spMkLst>
        </pc:spChg>
      </pc:sldChg>
      <pc:sldChg chg="addSp delSp modSp add mod ord delAnim">
        <pc:chgData name="THICKENS, Caroline (NHS NORTHAMPTONSHIRE ICB - 78H)" userId="7e3343a5-b5b8-4265-9cb0-34dc7401dd55" providerId="ADAL" clId="{08AFF39D-6FB7-4ECB-9320-21BD2ADB34AF}" dt="2025-10-01T11:59:37.296" v="6434" actId="6549"/>
        <pc:sldMkLst>
          <pc:docMk/>
          <pc:sldMk cId="2082558437" sldId="2147478388"/>
        </pc:sldMkLst>
        <pc:spChg chg="del">
          <ac:chgData name="THICKENS, Caroline (NHS NORTHAMPTONSHIRE ICB - 78H)" userId="7e3343a5-b5b8-4265-9cb0-34dc7401dd55" providerId="ADAL" clId="{08AFF39D-6FB7-4ECB-9320-21BD2ADB34AF}" dt="2025-10-01T09:44:41.811" v="4801" actId="478"/>
          <ac:spMkLst>
            <pc:docMk/>
            <pc:sldMk cId="2082558437" sldId="2147478388"/>
            <ac:spMk id="6" creationId="{2CF33079-42D2-E46A-2DC1-9654D06B7002}"/>
          </ac:spMkLst>
        </pc:spChg>
        <pc:spChg chg="add mod">
          <ac:chgData name="THICKENS, Caroline (NHS NORTHAMPTONSHIRE ICB - 78H)" userId="7e3343a5-b5b8-4265-9cb0-34dc7401dd55" providerId="ADAL" clId="{08AFF39D-6FB7-4ECB-9320-21BD2ADB34AF}" dt="2025-10-01T11:59:37.296" v="6434" actId="6549"/>
          <ac:spMkLst>
            <pc:docMk/>
            <pc:sldMk cId="2082558437" sldId="2147478388"/>
            <ac:spMk id="7" creationId="{2A588B35-6681-B9E8-8740-1004E47254D9}"/>
          </ac:spMkLst>
        </pc:spChg>
        <pc:spChg chg="add del mod">
          <ac:chgData name="THICKENS, Caroline (NHS NORTHAMPTONSHIRE ICB - 78H)" userId="7e3343a5-b5b8-4265-9cb0-34dc7401dd55" providerId="ADAL" clId="{08AFF39D-6FB7-4ECB-9320-21BD2ADB34AF}" dt="2025-10-01T10:10:18.425" v="4925" actId="478"/>
          <ac:spMkLst>
            <pc:docMk/>
            <pc:sldMk cId="2082558437" sldId="2147478388"/>
            <ac:spMk id="9" creationId="{A5011977-3424-CF3E-D2B4-364D2E70CB0F}"/>
          </ac:spMkLst>
        </pc:spChg>
        <pc:picChg chg="add mod">
          <ac:chgData name="THICKENS, Caroline (NHS NORTHAMPTONSHIRE ICB - 78H)" userId="7e3343a5-b5b8-4265-9cb0-34dc7401dd55" providerId="ADAL" clId="{08AFF39D-6FB7-4ECB-9320-21BD2ADB34AF}" dt="2025-10-01T09:44:51.826" v="4805" actId="14100"/>
          <ac:picMkLst>
            <pc:docMk/>
            <pc:sldMk cId="2082558437" sldId="2147478388"/>
            <ac:picMk id="2" creationId="{F8E58BBA-0DF7-4281-8518-2BDDD218A5A1}"/>
          </ac:picMkLst>
        </pc:picChg>
      </pc:sldChg>
      <pc:sldChg chg="addSp delSp modSp add mod modNotesTx">
        <pc:chgData name="THICKENS, Caroline (NHS NORTHAMPTONSHIRE ICB - 78H)" userId="7e3343a5-b5b8-4265-9cb0-34dc7401dd55" providerId="ADAL" clId="{08AFF39D-6FB7-4ECB-9320-21BD2ADB34AF}" dt="2025-10-01T16:04:18.971" v="6544" actId="6549"/>
        <pc:sldMkLst>
          <pc:docMk/>
          <pc:sldMk cId="496783596" sldId="2147478389"/>
        </pc:sldMkLst>
        <pc:spChg chg="mod">
          <ac:chgData name="THICKENS, Caroline (NHS NORTHAMPTONSHIRE ICB - 78H)" userId="7e3343a5-b5b8-4265-9cb0-34dc7401dd55" providerId="ADAL" clId="{08AFF39D-6FB7-4ECB-9320-21BD2ADB34AF}" dt="2025-10-01T10:32:58.250" v="6277" actId="20577"/>
          <ac:spMkLst>
            <pc:docMk/>
            <pc:sldMk cId="496783596" sldId="2147478389"/>
            <ac:spMk id="4" creationId="{D9CCD35F-821B-C3B3-194C-30865FFB6942}"/>
          </ac:spMkLst>
        </pc:spChg>
        <pc:spChg chg="add mod">
          <ac:chgData name="THICKENS, Caroline (NHS NORTHAMPTONSHIRE ICB - 78H)" userId="7e3343a5-b5b8-4265-9cb0-34dc7401dd55" providerId="ADAL" clId="{08AFF39D-6FB7-4ECB-9320-21BD2ADB34AF}" dt="2025-10-01T16:04:10.910" v="6542" actId="20577"/>
          <ac:spMkLst>
            <pc:docMk/>
            <pc:sldMk cId="496783596" sldId="2147478389"/>
            <ac:spMk id="5" creationId="{5632AAE9-971F-B390-1241-9CEC6B432ADC}"/>
          </ac:spMkLst>
        </pc:spChg>
        <pc:spChg chg="del">
          <ac:chgData name="THICKENS, Caroline (NHS NORTHAMPTONSHIRE ICB - 78H)" userId="7e3343a5-b5b8-4265-9cb0-34dc7401dd55" providerId="ADAL" clId="{08AFF39D-6FB7-4ECB-9320-21BD2ADB34AF}" dt="2025-10-01T10:32:48.618" v="6257" actId="478"/>
          <ac:spMkLst>
            <pc:docMk/>
            <pc:sldMk cId="496783596" sldId="2147478389"/>
            <ac:spMk id="6" creationId="{43D1D419-02F1-9783-73A9-D6D02CC5EDF7}"/>
          </ac:spMkLst>
        </pc:spChg>
        <pc:graphicFrameChg chg="del">
          <ac:chgData name="THICKENS, Caroline (NHS NORTHAMPTONSHIRE ICB - 78H)" userId="7e3343a5-b5b8-4265-9cb0-34dc7401dd55" providerId="ADAL" clId="{08AFF39D-6FB7-4ECB-9320-21BD2ADB34AF}" dt="2025-10-01T10:32:45.009" v="6256" actId="478"/>
          <ac:graphicFrameMkLst>
            <pc:docMk/>
            <pc:sldMk cId="496783596" sldId="2147478389"/>
            <ac:graphicFrameMk id="2" creationId="{662DFFBB-2F04-E322-963A-F247E356C738}"/>
          </ac:graphicFrameMkLst>
        </pc:graphicFrameChg>
      </pc:sldChg>
      <pc:sldChg chg="add ord">
        <pc:chgData name="THICKENS, Caroline (NHS NORTHAMPTONSHIRE ICB - 78H)" userId="7e3343a5-b5b8-4265-9cb0-34dc7401dd55" providerId="ADAL" clId="{08AFF39D-6FB7-4ECB-9320-21BD2ADB34AF}" dt="2025-10-01T15:58:14.909" v="6438"/>
        <pc:sldMkLst>
          <pc:docMk/>
          <pc:sldMk cId="784269269" sldId="2147478390"/>
        </pc:sldMkLst>
      </pc:sldChg>
      <pc:sldMasterChg chg="delSldLayout">
        <pc:chgData name="THICKENS, Caroline (NHS NORTHAMPTONSHIRE ICB - 78H)" userId="7e3343a5-b5b8-4265-9cb0-34dc7401dd55" providerId="ADAL" clId="{08AFF39D-6FB7-4ECB-9320-21BD2ADB34AF}" dt="2025-10-01T10:32:06.813" v="6248" actId="47"/>
        <pc:sldMasterMkLst>
          <pc:docMk/>
          <pc:sldMasterMk cId="1588090604" sldId="2147483648"/>
        </pc:sldMasterMkLst>
        <pc:sldLayoutChg chg="del">
          <pc:chgData name="THICKENS, Caroline (NHS NORTHAMPTONSHIRE ICB - 78H)" userId="7e3343a5-b5b8-4265-9cb0-34dc7401dd55" providerId="ADAL" clId="{08AFF39D-6FB7-4ECB-9320-21BD2ADB34AF}" dt="2025-10-01T10:32:06.813" v="6248" actId="47"/>
          <pc:sldLayoutMkLst>
            <pc:docMk/>
            <pc:sldMasterMk cId="1588090604" sldId="2147483648"/>
            <pc:sldLayoutMk cId="4188710828" sldId="2147483675"/>
          </pc:sldLayoutMkLst>
        </pc:sldLayoutChg>
      </pc:sldMasterChg>
    </pc:docChg>
  </pc:docChgLst>
  <pc:docChgLst>
    <pc:chgData name="BIRCH, Paul (NHS NORTHAMPTONSHIRE ICB - 78H)" userId="93b1bd65-15ce-45e5-909c-b3e632a3aaea" providerId="ADAL" clId="{55AFC07E-106B-44AA-AE29-7E7B80A107CC}"/>
    <pc:docChg chg="undo custSel addSld delSld modSld">
      <pc:chgData name="BIRCH, Paul (NHS NORTHAMPTONSHIRE ICB - 78H)" userId="93b1bd65-15ce-45e5-909c-b3e632a3aaea" providerId="ADAL" clId="{55AFC07E-106B-44AA-AE29-7E7B80A107CC}" dt="2025-10-01T10:55:08.949" v="304" actId="20577"/>
      <pc:docMkLst>
        <pc:docMk/>
      </pc:docMkLst>
      <pc:sldChg chg="modSp mod">
        <pc:chgData name="BIRCH, Paul (NHS NORTHAMPTONSHIRE ICB - 78H)" userId="93b1bd65-15ce-45e5-909c-b3e632a3aaea" providerId="ADAL" clId="{55AFC07E-106B-44AA-AE29-7E7B80A107CC}" dt="2025-10-01T07:25:32.308" v="197" actId="1076"/>
        <pc:sldMkLst>
          <pc:docMk/>
          <pc:sldMk cId="4142346069" sldId="256"/>
        </pc:sldMkLst>
        <pc:spChg chg="mod">
          <ac:chgData name="BIRCH, Paul (NHS NORTHAMPTONSHIRE ICB - 78H)" userId="93b1bd65-15ce-45e5-909c-b3e632a3aaea" providerId="ADAL" clId="{55AFC07E-106B-44AA-AE29-7E7B80A107CC}" dt="2025-10-01T07:25:32.308" v="197" actId="1076"/>
          <ac:spMkLst>
            <pc:docMk/>
            <pc:sldMk cId="4142346069" sldId="256"/>
            <ac:spMk id="7" creationId="{D58FD247-4D38-EA7A-43C5-F4478A1DC178}"/>
          </ac:spMkLst>
        </pc:spChg>
      </pc:sldChg>
      <pc:sldChg chg="modSp mod">
        <pc:chgData name="BIRCH, Paul (NHS NORTHAMPTONSHIRE ICB - 78H)" userId="93b1bd65-15ce-45e5-909c-b3e632a3aaea" providerId="ADAL" clId="{55AFC07E-106B-44AA-AE29-7E7B80A107CC}" dt="2025-10-01T10:55:08.949" v="304" actId="20577"/>
        <pc:sldMkLst>
          <pc:docMk/>
          <pc:sldMk cId="2354930296" sldId="2147475732"/>
        </pc:sldMkLst>
        <pc:spChg chg="mod">
          <ac:chgData name="BIRCH, Paul (NHS NORTHAMPTONSHIRE ICB - 78H)" userId="93b1bd65-15ce-45e5-909c-b3e632a3aaea" providerId="ADAL" clId="{55AFC07E-106B-44AA-AE29-7E7B80A107CC}" dt="2025-10-01T10:55:08.949" v="304" actId="20577"/>
          <ac:spMkLst>
            <pc:docMk/>
            <pc:sldMk cId="2354930296" sldId="2147475732"/>
            <ac:spMk id="10" creationId="{BB1CF4FC-DDCB-2999-B619-49C2324F16DF}"/>
          </ac:spMkLst>
        </pc:spChg>
      </pc:sldChg>
      <pc:sldChg chg="modSp mod">
        <pc:chgData name="BIRCH, Paul (NHS NORTHAMPTONSHIRE ICB - 78H)" userId="93b1bd65-15ce-45e5-909c-b3e632a3aaea" providerId="ADAL" clId="{55AFC07E-106B-44AA-AE29-7E7B80A107CC}" dt="2025-10-01T10:49:06.235" v="292" actId="20577"/>
        <pc:sldMkLst>
          <pc:docMk/>
          <pc:sldMk cId="2231842739" sldId="2147475734"/>
        </pc:sldMkLst>
        <pc:spChg chg="mod">
          <ac:chgData name="BIRCH, Paul (NHS NORTHAMPTONSHIRE ICB - 78H)" userId="93b1bd65-15ce-45e5-909c-b3e632a3aaea" providerId="ADAL" clId="{55AFC07E-106B-44AA-AE29-7E7B80A107CC}" dt="2025-10-01T10:49:06.235" v="292" actId="20577"/>
          <ac:spMkLst>
            <pc:docMk/>
            <pc:sldMk cId="2231842739" sldId="2147475734"/>
            <ac:spMk id="7" creationId="{27EDCA9D-A7A2-5628-46E6-8A1A25D5FA51}"/>
          </ac:spMkLst>
        </pc:spChg>
      </pc:sldChg>
      <pc:sldChg chg="modSp mod">
        <pc:chgData name="BIRCH, Paul (NHS NORTHAMPTONSHIRE ICB - 78H)" userId="93b1bd65-15ce-45e5-909c-b3e632a3aaea" providerId="ADAL" clId="{55AFC07E-106B-44AA-AE29-7E7B80A107CC}" dt="2025-10-01T10:45:22.808" v="235" actId="20577"/>
        <pc:sldMkLst>
          <pc:docMk/>
          <pc:sldMk cId="3245032695" sldId="2147475746"/>
        </pc:sldMkLst>
        <pc:spChg chg="mod">
          <ac:chgData name="BIRCH, Paul (NHS NORTHAMPTONSHIRE ICB - 78H)" userId="93b1bd65-15ce-45e5-909c-b3e632a3aaea" providerId="ADAL" clId="{55AFC07E-106B-44AA-AE29-7E7B80A107CC}" dt="2025-10-01T10:45:22.808" v="235" actId="20577"/>
          <ac:spMkLst>
            <pc:docMk/>
            <pc:sldMk cId="3245032695" sldId="2147475746"/>
            <ac:spMk id="4" creationId="{AC27FC85-9C2C-14BF-7EF1-5C801E6F11EC}"/>
          </ac:spMkLst>
        </pc:spChg>
      </pc:sldChg>
      <pc:sldChg chg="modSp add mod">
        <pc:chgData name="BIRCH, Paul (NHS NORTHAMPTONSHIRE ICB - 78H)" userId="93b1bd65-15ce-45e5-909c-b3e632a3aaea" providerId="ADAL" clId="{55AFC07E-106B-44AA-AE29-7E7B80A107CC}" dt="2025-09-18T11:13:07.703" v="170" actId="20577"/>
        <pc:sldMkLst>
          <pc:docMk/>
          <pc:sldMk cId="3328976749" sldId="2147475755"/>
        </pc:sldMkLst>
      </pc:sldChg>
      <pc:sldChg chg="new del">
        <pc:chgData name="BIRCH, Paul (NHS NORTHAMPTONSHIRE ICB - 78H)" userId="93b1bd65-15ce-45e5-909c-b3e632a3aaea" providerId="ADAL" clId="{55AFC07E-106B-44AA-AE29-7E7B80A107CC}" dt="2025-09-18T11:12:01.301" v="1" actId="680"/>
        <pc:sldMkLst>
          <pc:docMk/>
          <pc:sldMk cId="3502064849" sldId="2147475755"/>
        </pc:sldMkLst>
      </pc:sldChg>
      <pc:sldChg chg="modSp mod">
        <pc:chgData name="BIRCH, Paul (NHS NORTHAMPTONSHIRE ICB - 78H)" userId="93b1bd65-15ce-45e5-909c-b3e632a3aaea" providerId="ADAL" clId="{55AFC07E-106B-44AA-AE29-7E7B80A107CC}" dt="2025-10-01T10:42:02.046" v="216" actId="20577"/>
        <pc:sldMkLst>
          <pc:docMk/>
          <pc:sldMk cId="4204566947" sldId="2147478387"/>
        </pc:sldMkLst>
        <pc:spChg chg="mod">
          <ac:chgData name="BIRCH, Paul (NHS NORTHAMPTONSHIRE ICB - 78H)" userId="93b1bd65-15ce-45e5-909c-b3e632a3aaea" providerId="ADAL" clId="{55AFC07E-106B-44AA-AE29-7E7B80A107CC}" dt="2025-10-01T10:42:02.046" v="216" actId="20577"/>
          <ac:spMkLst>
            <pc:docMk/>
            <pc:sldMk cId="4204566947" sldId="2147478387"/>
            <ac:spMk id="2" creationId="{5D9E3158-3024-4B2D-0FE0-5F89B1A35CA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7C45BF-A253-42E2-820E-50C28FD7C877}" type="datetimeFigureOut">
              <a:rPr lang="en-GB" smtClean="0"/>
              <a:t>01/10/2025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44158D-C931-433A-A06D-317F0E70D828}" type="slidenum">
              <a:rPr lang="en-GB" smtClean="0"/>
              <a:t>‹#›</a:t>
            </a:fld>
            <a:endParaRPr lang="en-GB"/>
          </a:p>
        </p:txBody>
      </p:sp>
    </p:spTree>
    <p:extLst>
      <p:ext uri="{BB962C8B-B14F-4D97-AF65-F5344CB8AC3E}">
        <p14:creationId xmlns:p14="http://schemas.microsoft.com/office/powerpoint/2010/main" val="2421816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tx1"/>
                </a:solidFill>
                <a:latin typeface="Arial" panose="020B0604020202020204" pitchFamily="34" charset="0"/>
                <a:cs typeface="Arial" panose="020B0604020202020204" pitchFamily="34" charset="0"/>
              </a:rPr>
              <a:t>For example, the Mixed and Black groups have a younger population compared to the ICB average; the proportion of people aged 0-14 years in the Mixed ethnic group is nearly double that of White British. Conversely, White British has the highest older (65+ years) population. </a:t>
            </a:r>
          </a:p>
          <a:p>
            <a:endParaRPr lang="en-GB" dirty="0"/>
          </a:p>
        </p:txBody>
      </p:sp>
      <p:sp>
        <p:nvSpPr>
          <p:cNvPr id="4" name="Slide Number Placeholder 3"/>
          <p:cNvSpPr>
            <a:spLocks noGrp="1"/>
          </p:cNvSpPr>
          <p:nvPr>
            <p:ph type="sldNum" sz="quarter" idx="5"/>
          </p:nvPr>
        </p:nvSpPr>
        <p:spPr/>
        <p:txBody>
          <a:bodyPr/>
          <a:lstStyle/>
          <a:p>
            <a:fld id="{BC44158D-C931-433A-A06D-317F0E70D828}" type="slidenum">
              <a:rPr lang="en-GB" smtClean="0"/>
              <a:t>5</a:t>
            </a:fld>
            <a:endParaRPr lang="en-GB"/>
          </a:p>
        </p:txBody>
      </p:sp>
    </p:spTree>
    <p:extLst>
      <p:ext uri="{BB962C8B-B14F-4D97-AF65-F5344CB8AC3E}">
        <p14:creationId xmlns:p14="http://schemas.microsoft.com/office/powerpoint/2010/main" val="730287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Tx/>
              <a:buChar char="-"/>
            </a:pPr>
            <a:r>
              <a:rPr lang="en-GB" sz="1200" dirty="0">
                <a:latin typeface="Arial" panose="020B0604020202020204" pitchFamily="34" charset="0"/>
                <a:cs typeface="Arial" panose="020B0604020202020204" pitchFamily="34" charset="0"/>
              </a:rPr>
              <a:t>Black, White other and Mixed ethnic groups have the largest proportions who live in the most deprived areas.</a:t>
            </a:r>
          </a:p>
          <a:p>
            <a:r>
              <a:rPr lang="en-GB" sz="1200" dirty="0">
                <a:latin typeface="Arial" panose="020B0604020202020204" pitchFamily="34" charset="0"/>
                <a:cs typeface="Arial" panose="020B0604020202020204" pitchFamily="34" charset="0"/>
              </a:rPr>
              <a:t> </a:t>
            </a:r>
          </a:p>
          <a:p>
            <a:pPr marL="285750" indent="-285750">
              <a:buFontTx/>
              <a:buChar char="-"/>
            </a:pPr>
            <a:r>
              <a:rPr lang="en-GB" sz="1200" dirty="0">
                <a:latin typeface="Arial" panose="020B0604020202020204" pitchFamily="34" charset="0"/>
                <a:cs typeface="Arial" panose="020B0604020202020204" pitchFamily="34" charset="0"/>
              </a:rPr>
              <a:t>The proportion of Black ethnic groups living in the most deprived areas is more than twice that of those living in the least deprived areas. </a:t>
            </a:r>
            <a:endParaRPr lang="en-GB" sz="1200" b="1" dirty="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BC44158D-C931-433A-A06D-317F0E70D828}" type="slidenum">
              <a:rPr lang="en-GB" smtClean="0"/>
              <a:t>6</a:t>
            </a:fld>
            <a:endParaRPr lang="en-GB"/>
          </a:p>
        </p:txBody>
      </p:sp>
    </p:spTree>
    <p:extLst>
      <p:ext uri="{BB962C8B-B14F-4D97-AF65-F5344CB8AC3E}">
        <p14:creationId xmlns:p14="http://schemas.microsoft.com/office/powerpoint/2010/main" val="1737488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chemeClr val="tx1"/>
                </a:solidFill>
                <a:latin typeface="Arial" panose="020B0604020202020204" pitchFamily="34" charset="0"/>
                <a:cs typeface="Arial" panose="020B0604020202020204" pitchFamily="34" charset="0"/>
              </a:rPr>
              <a:t>Life expectancy varies by place.  People in the West live longer and spend more years in good health than those in the North</a:t>
            </a:r>
          </a:p>
          <a:p>
            <a:pPr marL="285750" indent="-285750">
              <a:buFontTx/>
              <a:buChar char="-"/>
            </a:pPr>
            <a:r>
              <a:rPr lang="en-GB" sz="1200" dirty="0">
                <a:solidFill>
                  <a:schemeClr val="tx1"/>
                </a:solidFill>
                <a:latin typeface="Arial" panose="020B0604020202020204" pitchFamily="34" charset="0"/>
                <a:cs typeface="Arial" panose="020B0604020202020204" pitchFamily="34" charset="0"/>
              </a:rPr>
              <a:t>West: 83.4F/79.4M, with 62.7F/62.4M years in good health;</a:t>
            </a:r>
          </a:p>
          <a:p>
            <a:pPr marL="285750" indent="-285750">
              <a:buFontTx/>
              <a:buChar char="-"/>
            </a:pPr>
            <a:r>
              <a:rPr lang="en-GB" sz="1200" dirty="0">
                <a:solidFill>
                  <a:schemeClr val="tx1"/>
                </a:solidFill>
                <a:latin typeface="Arial" panose="020B0604020202020204" pitchFamily="34" charset="0"/>
                <a:cs typeface="Arial" panose="020B0604020202020204" pitchFamily="34" charset="0"/>
              </a:rPr>
              <a:t>North: 82.2F/78.7M, with 59.9F/60.3M years in good health). </a:t>
            </a:r>
          </a:p>
          <a:p>
            <a:endParaRPr lang="en-GB" sz="1200" dirty="0">
              <a:solidFill>
                <a:schemeClr val="tx1"/>
              </a:solidFill>
              <a:latin typeface="Arial" panose="020B0604020202020204" pitchFamily="34" charset="0"/>
              <a:cs typeface="Arial" panose="020B0604020202020204" pitchFamily="34" charset="0"/>
            </a:endParaRPr>
          </a:p>
          <a:p>
            <a:endParaRPr lang="en-GB" sz="1200" dirty="0">
              <a:solidFill>
                <a:schemeClr val="tx1"/>
              </a:solidFill>
              <a:latin typeface="Arial" panose="020B0604020202020204" pitchFamily="34" charset="0"/>
              <a:ea typeface="Calibri"/>
              <a:cs typeface="Arial" panose="020B0604020202020204" pitchFamily="34" charset="0"/>
            </a:endParaRPr>
          </a:p>
          <a:p>
            <a:r>
              <a:rPr lang="en-GB" sz="1200" dirty="0">
                <a:solidFill>
                  <a:schemeClr val="tx1"/>
                </a:solidFill>
                <a:latin typeface="Arial" panose="020B0604020202020204" pitchFamily="34" charset="0"/>
                <a:cs typeface="Arial" panose="020B0604020202020204" pitchFamily="34" charset="0"/>
              </a:rPr>
              <a:t>Females live longer than males but spend more years and a greater proportion of their lives in poor health.</a:t>
            </a:r>
          </a:p>
          <a:p>
            <a:endParaRPr lang="en-GB" sz="1200" dirty="0">
              <a:solidFill>
                <a:schemeClr val="tx1"/>
              </a:solidFill>
              <a:latin typeface="Arial" panose="020B0604020202020204" pitchFamily="34" charset="0"/>
              <a:ea typeface="Calibri"/>
              <a:cs typeface="Arial" panose="020B0604020202020204" pitchFamily="34" charset="0"/>
            </a:endParaRPr>
          </a:p>
          <a:p>
            <a:r>
              <a:rPr lang="en-GB" sz="1200" dirty="0">
                <a:solidFill>
                  <a:schemeClr val="tx1"/>
                </a:solidFill>
                <a:latin typeface="Arial" panose="020B0604020202020204" pitchFamily="34" charset="0"/>
                <a:cs typeface="Arial" panose="020B0604020202020204" pitchFamily="34" charset="0"/>
              </a:rPr>
              <a:t>Across North and West Northamptonshire the inequality in life expectancy by deprivation is highest for males. The largest inequality in deprivation is seen within West Northamptonshire with a gap of 10 years for males and 6.2 years for females between the most and least deprived areas. </a:t>
            </a:r>
            <a:endParaRPr lang="en-GB" sz="1200" dirty="0">
              <a:solidFill>
                <a:schemeClr val="tx1"/>
              </a:solidFill>
              <a:latin typeface="Arial" panose="020B0604020202020204" pitchFamily="34" charset="0"/>
              <a:ea typeface="Calibri"/>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BC44158D-C931-433A-A06D-317F0E70D828}" type="slidenum">
              <a:rPr lang="en-GB" smtClean="0"/>
              <a:t>7</a:t>
            </a:fld>
            <a:endParaRPr lang="en-GB"/>
          </a:p>
        </p:txBody>
      </p:sp>
    </p:spTree>
    <p:extLst>
      <p:ext uri="{BB962C8B-B14F-4D97-AF65-F5344CB8AC3E}">
        <p14:creationId xmlns:p14="http://schemas.microsoft.com/office/powerpoint/2010/main" val="2432721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data is age standardised which helps interpret it correctly </a:t>
            </a:r>
          </a:p>
        </p:txBody>
      </p:sp>
      <p:sp>
        <p:nvSpPr>
          <p:cNvPr id="4" name="Slide Number Placeholder 3"/>
          <p:cNvSpPr>
            <a:spLocks noGrp="1"/>
          </p:cNvSpPr>
          <p:nvPr>
            <p:ph type="sldNum" sz="quarter" idx="5"/>
          </p:nvPr>
        </p:nvSpPr>
        <p:spPr/>
        <p:txBody>
          <a:bodyPr/>
          <a:lstStyle/>
          <a:p>
            <a:fld id="{76637DB4-82D2-214D-A98F-9C9C89B2A787}" type="slidenum">
              <a:rPr lang="en-US" smtClean="0"/>
              <a:t>12</a:t>
            </a:fld>
            <a:endParaRPr lang="en-US"/>
          </a:p>
        </p:txBody>
      </p:sp>
    </p:spTree>
    <p:extLst>
      <p:ext uri="{BB962C8B-B14F-4D97-AF65-F5344CB8AC3E}">
        <p14:creationId xmlns:p14="http://schemas.microsoft.com/office/powerpoint/2010/main" val="2268937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F3909-D090-75BD-4C4F-B200B775D8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C13986-A83E-912F-14C2-208797C317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F54C53-59A6-E85F-F9F6-361FB63738E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8C533BF-9CF2-0001-A0A6-510CE46957F2}"/>
              </a:ext>
            </a:extLst>
          </p:cNvPr>
          <p:cNvSpPr>
            <a:spLocks noGrp="1"/>
          </p:cNvSpPr>
          <p:nvPr>
            <p:ph type="sldNum" sz="quarter" idx="5"/>
          </p:nvPr>
        </p:nvSpPr>
        <p:spPr/>
        <p:txBody>
          <a:bodyPr/>
          <a:lstStyle/>
          <a:p>
            <a:fld id="{C91FCA67-4432-4F8D-B28A-2CA8BCC4B3E6}" type="slidenum">
              <a:t>16</a:t>
            </a:fld>
            <a:endParaRPr lang="en-GB"/>
          </a:p>
        </p:txBody>
      </p:sp>
    </p:spTree>
    <p:extLst>
      <p:ext uri="{BB962C8B-B14F-4D97-AF65-F5344CB8AC3E}">
        <p14:creationId xmlns:p14="http://schemas.microsoft.com/office/powerpoint/2010/main" val="2260328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460204-41A1-56D7-0D9A-45B5B43409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FB642C-1ABC-2155-91F3-769C28EFB1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D4B701-EFAB-6E6D-CE9C-6256B2F5A0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42E648-C274-3841-D740-C9FECC7C2E93}"/>
              </a:ext>
            </a:extLst>
          </p:cNvPr>
          <p:cNvSpPr>
            <a:spLocks noGrp="1"/>
          </p:cNvSpPr>
          <p:nvPr>
            <p:ph type="sldNum" sz="quarter" idx="5"/>
          </p:nvPr>
        </p:nvSpPr>
        <p:spPr/>
        <p:txBody>
          <a:bodyPr/>
          <a:lstStyle/>
          <a:p>
            <a:fld id="{C91FCA67-4432-4F8D-B28A-2CA8BCC4B3E6}" type="slidenum">
              <a:t>17</a:t>
            </a:fld>
            <a:endParaRPr lang="en-GB"/>
          </a:p>
        </p:txBody>
      </p:sp>
    </p:spTree>
    <p:extLst>
      <p:ext uri="{BB962C8B-B14F-4D97-AF65-F5344CB8AC3E}">
        <p14:creationId xmlns:p14="http://schemas.microsoft.com/office/powerpoint/2010/main" val="3697495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53910-75FA-595D-6B7F-A8E122D9F25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E252AC9-DFC7-D915-51D2-799362B9E0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61A2FF7-FF3A-64DC-B565-553FD21ADADD}"/>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5" name="Footer Placeholder 4">
            <a:extLst>
              <a:ext uri="{FF2B5EF4-FFF2-40B4-BE49-F238E27FC236}">
                <a16:creationId xmlns:a16="http://schemas.microsoft.com/office/drawing/2014/main" id="{60F029A0-08E9-2B2F-9AA7-BBFBE5118B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84021E-1D1B-CB9B-CEE0-CA5B225BB41C}"/>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1996732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8DE5-56AC-29CF-900E-81357C70EA8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D55AC8-4714-B786-9B68-CF72EE6414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CA0E36-8A40-BB83-4D54-94C94670E4D5}"/>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5" name="Footer Placeholder 4">
            <a:extLst>
              <a:ext uri="{FF2B5EF4-FFF2-40B4-BE49-F238E27FC236}">
                <a16:creationId xmlns:a16="http://schemas.microsoft.com/office/drawing/2014/main" id="{463F9D5C-087A-CCBE-C62E-879FCC8E9B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EE4D31-C5F9-8F91-17AC-8E164C663B95}"/>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594197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4E1381-6870-4D0C-3776-F5CC46476B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51E39D3-9553-6EE5-1752-882CB2E9D6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64A0AD-EB0A-3782-51CC-EF41C6E07178}"/>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5" name="Footer Placeholder 4">
            <a:extLst>
              <a:ext uri="{FF2B5EF4-FFF2-40B4-BE49-F238E27FC236}">
                <a16:creationId xmlns:a16="http://schemas.microsoft.com/office/drawing/2014/main" id="{971A8C91-CB25-5935-199F-6EBEA073CA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741B4AD-8BF5-4D77-A9A6-0E34DA52A561}"/>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2029153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A1EB-F4B6-8B7A-CBAB-DC93152CDF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6ED18E-43B3-CD5A-9FF3-0099F3590F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456A281-78B3-466A-95E2-A65A5E775A23}"/>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5" name="Footer Placeholder 4">
            <a:extLst>
              <a:ext uri="{FF2B5EF4-FFF2-40B4-BE49-F238E27FC236}">
                <a16:creationId xmlns:a16="http://schemas.microsoft.com/office/drawing/2014/main" id="{60EA9313-0818-ACC1-2DBF-1C0997B76C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FF1CEB-7663-3A4B-C73A-D3E92DA64AC9}"/>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1707983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59914-D573-5542-D734-DBF2810E8C3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209E744-F8B4-CB5A-1C0B-DBB09E7F199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E34334-B077-CA1D-A0DC-E0448945D7A5}"/>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5" name="Footer Placeholder 4">
            <a:extLst>
              <a:ext uri="{FF2B5EF4-FFF2-40B4-BE49-F238E27FC236}">
                <a16:creationId xmlns:a16="http://schemas.microsoft.com/office/drawing/2014/main" id="{49FDC487-DAFA-BFD1-F589-ABD30AC41E0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89E6A2-916D-5E37-47BE-16CF3662F2DA}"/>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12346334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AFDE7-C2C7-3151-11E8-FD9BC2BE44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C888027-F450-1446-0D8F-442EFEB0FCF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D7A8B97-BF9D-21DA-F4E1-E5F12E89EAFE}"/>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5" name="Footer Placeholder 4">
            <a:extLst>
              <a:ext uri="{FF2B5EF4-FFF2-40B4-BE49-F238E27FC236}">
                <a16:creationId xmlns:a16="http://schemas.microsoft.com/office/drawing/2014/main" id="{E2847DEB-3C06-DD47-2C04-2222C578EF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D9C19C-233E-C1A8-31EB-D753E6A1CAB7}"/>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1050545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A07CE-A751-7BD5-5518-4C4E5947EC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5C82DB-6164-F9D5-6B72-CE523B16F46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539D125-AF4C-831E-152D-C3C8544D31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FA66255-D961-6219-BFB4-550E0886EA5A}"/>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6" name="Footer Placeholder 5">
            <a:extLst>
              <a:ext uri="{FF2B5EF4-FFF2-40B4-BE49-F238E27FC236}">
                <a16:creationId xmlns:a16="http://schemas.microsoft.com/office/drawing/2014/main" id="{381A938A-A503-53B0-0769-9C4D1AB65D2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9F99602-5E8A-C4C8-E426-4FB9A8344A51}"/>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4038902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A5037-138E-0A31-8619-712A1BC4B4B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AA7A2E8-8567-ED28-4212-AA8DFA76C0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DA7B6D-18AC-701F-B3CE-6E687B70D28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63BDCA5-9C96-613D-4035-C26391577D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91A125D-5C90-5686-CC07-8A84E65BC3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E3F0C8F-7E5A-0BC7-D8C0-C65848067339}"/>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8" name="Footer Placeholder 7">
            <a:extLst>
              <a:ext uri="{FF2B5EF4-FFF2-40B4-BE49-F238E27FC236}">
                <a16:creationId xmlns:a16="http://schemas.microsoft.com/office/drawing/2014/main" id="{24D5F8FE-7FBE-843A-9ED5-539E28CDA02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C463E3D-0F2B-260C-1EC8-ADAE394CC123}"/>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3746667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28E1E-EBD5-1854-7724-5167F39B14F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B267BC5-8786-37B8-7352-FF068C38777B}"/>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4" name="Footer Placeholder 3">
            <a:extLst>
              <a:ext uri="{FF2B5EF4-FFF2-40B4-BE49-F238E27FC236}">
                <a16:creationId xmlns:a16="http://schemas.microsoft.com/office/drawing/2014/main" id="{05FEA5C6-113D-BD8F-90FA-1979EC44DFF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582521A-2AC3-6D25-C44D-DA4F6A8EDC7E}"/>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25999418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27DCB6-440A-59C3-708C-F04FD5AFE491}"/>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3" name="Footer Placeholder 2">
            <a:extLst>
              <a:ext uri="{FF2B5EF4-FFF2-40B4-BE49-F238E27FC236}">
                <a16:creationId xmlns:a16="http://schemas.microsoft.com/office/drawing/2014/main" id="{A0458B40-EF99-A231-ECF1-AC122D8ADE9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A981D0B-A9E8-39DC-F60A-328B36837EBB}"/>
              </a:ext>
            </a:extLst>
          </p:cNvPr>
          <p:cNvSpPr>
            <a:spLocks noGrp="1"/>
          </p:cNvSpPr>
          <p:nvPr>
            <p:ph type="sldNum" sz="quarter" idx="12"/>
          </p:nvPr>
        </p:nvSpPr>
        <p:spPr/>
        <p:txBody>
          <a:bodyPr/>
          <a:lstStyle/>
          <a:p>
            <a:fld id="{9C19E27A-E87A-4A66-99E7-20B1161DE55A}" type="slidenum">
              <a:rPr lang="en-GB" smtClean="0"/>
              <a:t>‹#›</a:t>
            </a:fld>
            <a:endParaRPr lang="en-GB"/>
          </a:p>
        </p:txBody>
      </p:sp>
      <p:sp>
        <p:nvSpPr>
          <p:cNvPr id="10" name="Chart Placeholder 9">
            <a:extLst>
              <a:ext uri="{FF2B5EF4-FFF2-40B4-BE49-F238E27FC236}">
                <a16:creationId xmlns:a16="http://schemas.microsoft.com/office/drawing/2014/main" id="{4E1F805B-9B5D-83C6-5F91-17C1E556DC05}"/>
              </a:ext>
            </a:extLst>
          </p:cNvPr>
          <p:cNvSpPr>
            <a:spLocks noGrp="1"/>
          </p:cNvSpPr>
          <p:nvPr>
            <p:ph type="chart" sz="quarter" idx="13"/>
          </p:nvPr>
        </p:nvSpPr>
        <p:spPr>
          <a:xfrm>
            <a:off x="8153400" y="4330700"/>
            <a:ext cx="914400" cy="914400"/>
          </a:xfrm>
        </p:spPr>
        <p:txBody>
          <a:bodyPr/>
          <a:lstStyle/>
          <a:p>
            <a:endParaRPr lang="en-GB"/>
          </a:p>
        </p:txBody>
      </p:sp>
    </p:spTree>
    <p:extLst>
      <p:ext uri="{BB962C8B-B14F-4D97-AF65-F5344CB8AC3E}">
        <p14:creationId xmlns:p14="http://schemas.microsoft.com/office/powerpoint/2010/main" val="771504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103C8-2F98-0812-184C-B21128233E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B6D9F08-C575-FB9B-1568-BF67931CD2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25D2D41-FED6-583C-BBD9-25C1447FB6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178BF3-6C13-316B-A5A0-133584CB4533}"/>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6" name="Footer Placeholder 5">
            <a:extLst>
              <a:ext uri="{FF2B5EF4-FFF2-40B4-BE49-F238E27FC236}">
                <a16:creationId xmlns:a16="http://schemas.microsoft.com/office/drawing/2014/main" id="{734186CB-AC61-42D2-2AFD-52E82155725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BA66E0-3281-9EE5-1FD3-F9E49EAD7B78}"/>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504412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08296-6CF7-A0BB-74EE-F97565CD7D4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50D2589-44D8-377E-2C23-A7B6E3E00D4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215DD0-D6CD-C192-F21A-46BA4674340E}"/>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5" name="Footer Placeholder 4">
            <a:extLst>
              <a:ext uri="{FF2B5EF4-FFF2-40B4-BE49-F238E27FC236}">
                <a16:creationId xmlns:a16="http://schemas.microsoft.com/office/drawing/2014/main" id="{72536787-B8EF-E03C-BFD7-AE85240FE8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EEC111-382B-4410-5000-C86AC6E0FEFB}"/>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35578664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CBBE4-78F6-BA7D-2B35-9F97E72E68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6160A9E-3C3E-640B-178B-9B39B412EE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E5C70-6E42-B0AF-3B3B-CEDF7B834F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582F66-7978-BA99-4740-ABF38ED033D4}"/>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6" name="Footer Placeholder 5">
            <a:extLst>
              <a:ext uri="{FF2B5EF4-FFF2-40B4-BE49-F238E27FC236}">
                <a16:creationId xmlns:a16="http://schemas.microsoft.com/office/drawing/2014/main" id="{638D6647-3E23-5EB9-1FD0-43A538DD4E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E90B300-38B6-2D1B-EEA0-16A99F08F98E}"/>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37809916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CE702-296C-C1E4-FF95-4A81A255CB3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7047E5-E4FF-7E2B-34FB-3DA076C6CD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1F2C302-3A7B-7CE3-8DF3-FC843CA6A3C8}"/>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5" name="Footer Placeholder 4">
            <a:extLst>
              <a:ext uri="{FF2B5EF4-FFF2-40B4-BE49-F238E27FC236}">
                <a16:creationId xmlns:a16="http://schemas.microsoft.com/office/drawing/2014/main" id="{CA0C3133-729E-5828-3DB2-E2EA539A49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E99F47-A58C-784B-DC34-478FDEDF1C3B}"/>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2056805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7F2E73-C890-E86C-5B5D-A5D92DEA4B5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99850BF-AD39-674C-94C8-F16442E6274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DCACC67-8EAA-3BA3-69DA-F7A3011B581E}"/>
              </a:ext>
            </a:extLst>
          </p:cNvPr>
          <p:cNvSpPr>
            <a:spLocks noGrp="1"/>
          </p:cNvSpPr>
          <p:nvPr>
            <p:ph type="dt" sz="half" idx="10"/>
          </p:nvPr>
        </p:nvSpPr>
        <p:spPr/>
        <p:txBody>
          <a:bodyPr/>
          <a:lstStyle/>
          <a:p>
            <a:fld id="{C6B271F7-FF8D-49A4-8BB2-C7234231D0AF}" type="datetimeFigureOut">
              <a:rPr lang="en-GB" smtClean="0"/>
              <a:t>01/10/2025</a:t>
            </a:fld>
            <a:endParaRPr lang="en-GB"/>
          </a:p>
        </p:txBody>
      </p:sp>
      <p:sp>
        <p:nvSpPr>
          <p:cNvPr id="5" name="Footer Placeholder 4">
            <a:extLst>
              <a:ext uri="{FF2B5EF4-FFF2-40B4-BE49-F238E27FC236}">
                <a16:creationId xmlns:a16="http://schemas.microsoft.com/office/drawing/2014/main" id="{B990DB65-0C6D-312A-9FB4-054CD8687C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3A4009-E549-473F-3798-B019F2CB81B5}"/>
              </a:ext>
            </a:extLst>
          </p:cNvPr>
          <p:cNvSpPr>
            <a:spLocks noGrp="1"/>
          </p:cNvSpPr>
          <p:nvPr>
            <p:ph type="sldNum" sz="quarter" idx="12"/>
          </p:nvPr>
        </p:nvSpPr>
        <p:spPr/>
        <p:txBody>
          <a:bodyPr/>
          <a:lstStyle/>
          <a:p>
            <a:fld id="{9C19E27A-E87A-4A66-99E7-20B1161DE55A}" type="slidenum">
              <a:rPr lang="en-GB" smtClean="0"/>
              <a:t>‹#›</a:t>
            </a:fld>
            <a:endParaRPr lang="en-GB"/>
          </a:p>
        </p:txBody>
      </p:sp>
    </p:spTree>
    <p:extLst>
      <p:ext uri="{BB962C8B-B14F-4D97-AF65-F5344CB8AC3E}">
        <p14:creationId xmlns:p14="http://schemas.microsoft.com/office/powerpoint/2010/main" val="3198876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847F6-2DCF-FA9E-AA79-834EBA9789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732E8DD-F3B6-E6B6-D605-8455BD4B784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1525B7-97F2-EB2D-FAB8-4CD2997ABB75}"/>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5" name="Footer Placeholder 4">
            <a:extLst>
              <a:ext uri="{FF2B5EF4-FFF2-40B4-BE49-F238E27FC236}">
                <a16:creationId xmlns:a16="http://schemas.microsoft.com/office/drawing/2014/main" id="{951EF4D1-E28C-77E0-F3BB-A3C059A421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2D9CE6-5EFC-7FF5-BF47-6D25075C9F49}"/>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1079335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99F53-EAE5-CB9F-17BD-1D7222AF83E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32E8ABC-9A7E-AB7D-BE0C-8CAE8562FC8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80A3BC9-153A-779D-A2E8-9CA38570A5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8E33D47-1937-BC7F-7635-D86942A44092}"/>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6" name="Footer Placeholder 5">
            <a:extLst>
              <a:ext uri="{FF2B5EF4-FFF2-40B4-BE49-F238E27FC236}">
                <a16:creationId xmlns:a16="http://schemas.microsoft.com/office/drawing/2014/main" id="{1B837665-BEE1-85CD-5559-D60EC77CE71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AC5F69-2B7F-9E99-6202-1B8C231A22FA}"/>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2636592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D9E8B-097B-BBA2-80F7-C385C514A7D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C01A617-A85B-6B56-368A-7567251EC6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A3A805-D479-E0D0-28E4-51FDB87C42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A6B6C8B-0CE8-6FCD-496E-1D3D25CC7A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C280B0-11C5-B980-9FD9-2D60905766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1C7B8A3-A0D8-3D85-CF5B-49DA06F85219}"/>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8" name="Footer Placeholder 7">
            <a:extLst>
              <a:ext uri="{FF2B5EF4-FFF2-40B4-BE49-F238E27FC236}">
                <a16:creationId xmlns:a16="http://schemas.microsoft.com/office/drawing/2014/main" id="{D20F09AD-D914-01A9-FFD2-B90EC2E9C98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0FFBAF8-6819-3FF5-1159-FB724BA4970F}"/>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1673311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3D7FD-5AC9-426A-96A2-F065F33B573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D070274-5E7B-A820-790B-7F031D61B464}"/>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4" name="Footer Placeholder 3">
            <a:extLst>
              <a:ext uri="{FF2B5EF4-FFF2-40B4-BE49-F238E27FC236}">
                <a16:creationId xmlns:a16="http://schemas.microsoft.com/office/drawing/2014/main" id="{F09AD458-AF2A-E564-5EBA-BFBFACCE421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A9FDD8C-DD52-377B-4526-51FAB888F0CB}"/>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401984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42F9CC-E4D2-13BD-0EC6-36EED2A8CE18}"/>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3" name="Footer Placeholder 2">
            <a:extLst>
              <a:ext uri="{FF2B5EF4-FFF2-40B4-BE49-F238E27FC236}">
                <a16:creationId xmlns:a16="http://schemas.microsoft.com/office/drawing/2014/main" id="{583D2959-2C2C-6EC0-BAA6-E6C27F95F6D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30FDA71-B18C-CD13-0723-66B959F937DA}"/>
              </a:ext>
            </a:extLst>
          </p:cNvPr>
          <p:cNvSpPr>
            <a:spLocks noGrp="1"/>
          </p:cNvSpPr>
          <p:nvPr>
            <p:ph type="sldNum" sz="quarter" idx="12"/>
          </p:nvPr>
        </p:nvSpPr>
        <p:spPr/>
        <p:txBody>
          <a:bodyPr/>
          <a:lstStyle/>
          <a:p>
            <a:fld id="{561B377D-7E37-445E-AD56-11656849DFA5}" type="slidenum">
              <a:rPr lang="en-GB" smtClean="0"/>
              <a:t>‹#›</a:t>
            </a:fld>
            <a:endParaRPr lang="en-GB"/>
          </a:p>
        </p:txBody>
      </p:sp>
      <p:sp>
        <p:nvSpPr>
          <p:cNvPr id="6" name="Picture Placeholder 5">
            <a:extLst>
              <a:ext uri="{FF2B5EF4-FFF2-40B4-BE49-F238E27FC236}">
                <a16:creationId xmlns:a16="http://schemas.microsoft.com/office/drawing/2014/main" id="{FC8A5FF4-6C21-7C0E-3F72-0561EE1FCECB}"/>
              </a:ext>
            </a:extLst>
          </p:cNvPr>
          <p:cNvSpPr>
            <a:spLocks noGrp="1"/>
          </p:cNvSpPr>
          <p:nvPr>
            <p:ph type="pic" sz="quarter" idx="13" hasCustomPrompt="1"/>
          </p:nvPr>
        </p:nvSpPr>
        <p:spPr>
          <a:xfrm>
            <a:off x="6418263" y="0"/>
            <a:ext cx="5773737" cy="6858000"/>
          </a:xfrm>
          <a:solidFill>
            <a:schemeClr val="bg1">
              <a:lumMod val="95000"/>
            </a:schemeClr>
          </a:solidFill>
        </p:spPr>
        <p:txBody>
          <a:bodyPr/>
          <a:lstStyle>
            <a:lvl1pPr>
              <a:defRPr/>
            </a:lvl1pPr>
          </a:lstStyle>
          <a:p>
            <a:r>
              <a:rPr lang="en-GB"/>
              <a:t>Click to add picture</a:t>
            </a:r>
          </a:p>
        </p:txBody>
      </p:sp>
    </p:spTree>
    <p:extLst>
      <p:ext uri="{BB962C8B-B14F-4D97-AF65-F5344CB8AC3E}">
        <p14:creationId xmlns:p14="http://schemas.microsoft.com/office/powerpoint/2010/main" val="41388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25CFC-854C-6BEF-4114-22217C2E22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5C31CF6-39EB-7717-681F-54B61565E0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3938747-606D-A1DC-4ECE-653F847F77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B7718A-9277-C7E9-E83E-C3B46A747C5E}"/>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6" name="Footer Placeholder 5">
            <a:extLst>
              <a:ext uri="{FF2B5EF4-FFF2-40B4-BE49-F238E27FC236}">
                <a16:creationId xmlns:a16="http://schemas.microsoft.com/office/drawing/2014/main" id="{CD9279EA-0510-B0AF-7FF6-85A9B65308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2845CB-9214-62EB-2768-2A6275E18A45}"/>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1543429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8A56D-391B-AD7C-A7A5-4315C4EB8F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E77A2B0-9BE6-66CC-FDCC-59D84EA08A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1ED2D1D-37BA-9A51-3A54-38981615B1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353E8D-DFF6-8E93-6187-342E393BA71B}"/>
              </a:ext>
            </a:extLst>
          </p:cNvPr>
          <p:cNvSpPr>
            <a:spLocks noGrp="1"/>
          </p:cNvSpPr>
          <p:nvPr>
            <p:ph type="dt" sz="half" idx="10"/>
          </p:nvPr>
        </p:nvSpPr>
        <p:spPr/>
        <p:txBody>
          <a:bodyPr/>
          <a:lstStyle/>
          <a:p>
            <a:fld id="{F6D7997C-3AF3-4122-9AE3-7DA4B7213035}" type="datetimeFigureOut">
              <a:rPr lang="en-GB" smtClean="0"/>
              <a:t>01/10/2025</a:t>
            </a:fld>
            <a:endParaRPr lang="en-GB"/>
          </a:p>
        </p:txBody>
      </p:sp>
      <p:sp>
        <p:nvSpPr>
          <p:cNvPr id="6" name="Footer Placeholder 5">
            <a:extLst>
              <a:ext uri="{FF2B5EF4-FFF2-40B4-BE49-F238E27FC236}">
                <a16:creationId xmlns:a16="http://schemas.microsoft.com/office/drawing/2014/main" id="{B25A1627-ED5E-8C59-0751-F138C5FD980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159B1BC-7631-99AE-E5FB-1D5FE8F9FF8E}"/>
              </a:ext>
            </a:extLst>
          </p:cNvPr>
          <p:cNvSpPr>
            <a:spLocks noGrp="1"/>
          </p:cNvSpPr>
          <p:nvPr>
            <p:ph type="sldNum" sz="quarter" idx="12"/>
          </p:nvPr>
        </p:nvSpPr>
        <p:spPr/>
        <p:txBody>
          <a:bodyPr/>
          <a:lstStyle/>
          <a:p>
            <a:fld id="{561B377D-7E37-445E-AD56-11656849DFA5}" type="slidenum">
              <a:rPr lang="en-GB" smtClean="0"/>
              <a:t>‹#›</a:t>
            </a:fld>
            <a:endParaRPr lang="en-GB"/>
          </a:p>
        </p:txBody>
      </p:sp>
    </p:spTree>
    <p:extLst>
      <p:ext uri="{BB962C8B-B14F-4D97-AF65-F5344CB8AC3E}">
        <p14:creationId xmlns:p14="http://schemas.microsoft.com/office/powerpoint/2010/main" val="4009360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732906-1BD3-6A18-57AD-547FA05583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D0D64B0-A712-7ADC-F12B-34C3F4F1B6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FC14F4-BCBB-90E8-8F07-462BF72363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6D7997C-3AF3-4122-9AE3-7DA4B7213035}" type="datetimeFigureOut">
              <a:rPr lang="en-GB" smtClean="0"/>
              <a:t>01/10/2025</a:t>
            </a:fld>
            <a:endParaRPr lang="en-GB"/>
          </a:p>
        </p:txBody>
      </p:sp>
      <p:sp>
        <p:nvSpPr>
          <p:cNvPr id="5" name="Footer Placeholder 4">
            <a:extLst>
              <a:ext uri="{FF2B5EF4-FFF2-40B4-BE49-F238E27FC236}">
                <a16:creationId xmlns:a16="http://schemas.microsoft.com/office/drawing/2014/main" id="{19B044F9-649A-7F5A-C14C-791E515E3E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EEBCEE6-24FD-E3AB-A903-7345E0B923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61B377D-7E37-445E-AD56-11656849DFA5}" type="slidenum">
              <a:rPr lang="en-GB" smtClean="0"/>
              <a:t>‹#›</a:t>
            </a:fld>
            <a:endParaRPr lang="en-GB"/>
          </a:p>
        </p:txBody>
      </p:sp>
    </p:spTree>
    <p:extLst>
      <p:ext uri="{BB962C8B-B14F-4D97-AF65-F5344CB8AC3E}">
        <p14:creationId xmlns:p14="http://schemas.microsoft.com/office/powerpoint/2010/main" val="15880906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607B69-B9AB-C4C4-1A28-A60A070774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4E69F16-B9E6-EB44-EB1B-7831C39A65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B7A933-6599-0F9F-5BB2-DDC59844AF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6B271F7-FF8D-49A4-8BB2-C7234231D0AF}" type="datetimeFigureOut">
              <a:rPr lang="en-GB" smtClean="0"/>
              <a:t>01/10/2025</a:t>
            </a:fld>
            <a:endParaRPr lang="en-GB"/>
          </a:p>
        </p:txBody>
      </p:sp>
      <p:sp>
        <p:nvSpPr>
          <p:cNvPr id="5" name="Footer Placeholder 4">
            <a:extLst>
              <a:ext uri="{FF2B5EF4-FFF2-40B4-BE49-F238E27FC236}">
                <a16:creationId xmlns:a16="http://schemas.microsoft.com/office/drawing/2014/main" id="{01DB4E63-1F18-7806-F983-DB6C920ACC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FC0EE1-6EC8-DB00-C8A7-90F79CD707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C19E27A-E87A-4A66-99E7-20B1161DE55A}" type="slidenum">
              <a:rPr lang="en-GB" smtClean="0"/>
              <a:t>‹#›</a:t>
            </a:fld>
            <a:endParaRPr lang="en-GB"/>
          </a:p>
        </p:txBody>
      </p:sp>
    </p:spTree>
    <p:extLst>
      <p:ext uri="{BB962C8B-B14F-4D97-AF65-F5344CB8AC3E}">
        <p14:creationId xmlns:p14="http://schemas.microsoft.com/office/powerpoint/2010/main" val="138482571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cid:image004.png@01DA8F4A.067E8E00" TargetMode="Externa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svg"/><Relationship Id="rId18" Type="http://schemas.openxmlformats.org/officeDocument/2006/relationships/image" Target="../media/image33.png"/><Relationship Id="rId3" Type="http://schemas.openxmlformats.org/officeDocument/2006/relationships/image" Target="../media/image18.png"/><Relationship Id="rId21" Type="http://schemas.openxmlformats.org/officeDocument/2006/relationships/image" Target="../media/image36.svg"/><Relationship Id="rId7" Type="http://schemas.openxmlformats.org/officeDocument/2006/relationships/image" Target="../media/image22.svg"/><Relationship Id="rId12" Type="http://schemas.openxmlformats.org/officeDocument/2006/relationships/image" Target="../media/image27.png"/><Relationship Id="rId17" Type="http://schemas.openxmlformats.org/officeDocument/2006/relationships/image" Target="../media/image32.svg"/><Relationship Id="rId25" Type="http://schemas.openxmlformats.org/officeDocument/2006/relationships/image" Target="../media/image40.svg"/><Relationship Id="rId2" Type="http://schemas.openxmlformats.org/officeDocument/2006/relationships/image" Target="../media/image2.png"/><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svg"/><Relationship Id="rId24" Type="http://schemas.openxmlformats.org/officeDocument/2006/relationships/image" Target="../media/image39.png"/><Relationship Id="rId5" Type="http://schemas.openxmlformats.org/officeDocument/2006/relationships/image" Target="../media/image20.svg"/><Relationship Id="rId15" Type="http://schemas.openxmlformats.org/officeDocument/2006/relationships/image" Target="../media/image30.svg"/><Relationship Id="rId23" Type="http://schemas.openxmlformats.org/officeDocument/2006/relationships/image" Target="../media/image38.svg"/><Relationship Id="rId10" Type="http://schemas.openxmlformats.org/officeDocument/2006/relationships/image" Target="../media/image25.png"/><Relationship Id="rId19" Type="http://schemas.openxmlformats.org/officeDocument/2006/relationships/image" Target="../media/image34.svg"/><Relationship Id="rId4" Type="http://schemas.openxmlformats.org/officeDocument/2006/relationships/image" Target="../media/image19.png"/><Relationship Id="rId9" Type="http://schemas.openxmlformats.org/officeDocument/2006/relationships/image" Target="../media/image24.svg"/><Relationship Id="rId14" Type="http://schemas.openxmlformats.org/officeDocument/2006/relationships/image" Target="../media/image29.png"/><Relationship Id="rId22"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hyperlink" Target="https://forms.office.com/e/de8WP8ehkw?origin=lprLink" TargetMode="External"/><Relationship Id="rId4" Type="http://schemas.openxmlformats.org/officeDocument/2006/relationships/hyperlink" Target="https://forms.office.com/e/4de8vf6NH3?origin=lprLink"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northantsicb.northantspophealth@nhs.net"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forms.office.com/e/43xLKAwEuY?origin=lprLink"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https://forms.office.com/e/gPtVEBctD8?origin=lprLink" TargetMode="External"/><Relationship Id="rId4" Type="http://schemas.openxmlformats.org/officeDocument/2006/relationships/hyperlink" Target="https://forms.office.com/e/HpiXAYddCn?origin=lprLin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080E1-C528-78C3-4E03-A5A4B29C448C}"/>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798C2884-6DB4-C5FE-613C-D33582824CD9}"/>
              </a:ext>
            </a:extLst>
          </p:cNvPr>
          <p:cNvSpPr>
            <a:spLocks noGrp="1"/>
          </p:cNvSpPr>
          <p:nvPr>
            <p:ph type="subTitle" idx="1"/>
          </p:nvPr>
        </p:nvSpPr>
        <p:spPr/>
        <p:txBody>
          <a:bodyPr/>
          <a:lstStyle/>
          <a:p>
            <a:endParaRPr lang="en-GB"/>
          </a:p>
        </p:txBody>
      </p:sp>
      <p:pic>
        <p:nvPicPr>
          <p:cNvPr id="5" name="Picture 4" descr="A blue rectangle with white lines&#10;&#10;AI-generated content may be incorrect.">
            <a:extLst>
              <a:ext uri="{FF2B5EF4-FFF2-40B4-BE49-F238E27FC236}">
                <a16:creationId xmlns:a16="http://schemas.microsoft.com/office/drawing/2014/main" id="{985DF629-E1A2-AE0D-006C-06DB2F46869D}"/>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7" name="Title 1">
            <a:extLst>
              <a:ext uri="{FF2B5EF4-FFF2-40B4-BE49-F238E27FC236}">
                <a16:creationId xmlns:a16="http://schemas.microsoft.com/office/drawing/2014/main" id="{D58FD247-4D38-EA7A-43C5-F4478A1DC178}"/>
              </a:ext>
            </a:extLst>
          </p:cNvPr>
          <p:cNvSpPr txBox="1">
            <a:spLocks/>
          </p:cNvSpPr>
          <p:nvPr/>
        </p:nvSpPr>
        <p:spPr>
          <a:xfrm>
            <a:off x="512618" y="1724171"/>
            <a:ext cx="10155382" cy="16624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800" b="1" dirty="0">
                <a:solidFill>
                  <a:schemeClr val="bg1"/>
                </a:solidFill>
                <a:latin typeface="Arial" panose="020B0604020202020204" pitchFamily="34" charset="0"/>
                <a:cs typeface="Arial" panose="020B0604020202020204" pitchFamily="34" charset="0"/>
              </a:rPr>
              <a:t>Health Inequalities in Northamptonshire</a:t>
            </a:r>
          </a:p>
        </p:txBody>
      </p:sp>
      <p:sp>
        <p:nvSpPr>
          <p:cNvPr id="8" name="Subtitle 2">
            <a:extLst>
              <a:ext uri="{FF2B5EF4-FFF2-40B4-BE49-F238E27FC236}">
                <a16:creationId xmlns:a16="http://schemas.microsoft.com/office/drawing/2014/main" id="{F8378642-60A5-E08E-2614-B4D68F9D87C7}"/>
              </a:ext>
            </a:extLst>
          </p:cNvPr>
          <p:cNvSpPr txBox="1">
            <a:spLocks/>
          </p:cNvSpPr>
          <p:nvPr/>
        </p:nvSpPr>
        <p:spPr>
          <a:xfrm>
            <a:off x="512618" y="3747653"/>
            <a:ext cx="10155382" cy="46051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600" dirty="0">
                <a:solidFill>
                  <a:schemeClr val="bg1"/>
                </a:solidFill>
                <a:latin typeface="Arial" panose="020B0604020202020204" pitchFamily="34" charset="0"/>
                <a:cs typeface="Arial" panose="020B0604020202020204" pitchFamily="34" charset="0"/>
              </a:rPr>
              <a:t>The Local Picture</a:t>
            </a:r>
          </a:p>
          <a:p>
            <a:pPr algn="l"/>
            <a:endParaRPr lang="en-US" sz="1600" dirty="0">
              <a:solidFill>
                <a:schemeClr val="bg1"/>
              </a:solidFill>
              <a:latin typeface="Arial" panose="020B0604020202020204" pitchFamily="34" charset="0"/>
              <a:cs typeface="Arial" panose="020B0604020202020204" pitchFamily="34" charset="0"/>
            </a:endParaRPr>
          </a:p>
          <a:p>
            <a:pPr algn="l"/>
            <a:r>
              <a:rPr lang="en-US" sz="1600" dirty="0">
                <a:solidFill>
                  <a:schemeClr val="bg1"/>
                </a:solidFill>
                <a:latin typeface="Arial" panose="020B0604020202020204" pitchFamily="34" charset="0"/>
                <a:cs typeface="Arial" panose="020B0604020202020204" pitchFamily="34" charset="0"/>
              </a:rPr>
              <a:t>Paul Birch and Caroline Thickens</a:t>
            </a:r>
          </a:p>
        </p:txBody>
      </p:sp>
    </p:spTree>
    <p:extLst>
      <p:ext uri="{BB962C8B-B14F-4D97-AF65-F5344CB8AC3E}">
        <p14:creationId xmlns:p14="http://schemas.microsoft.com/office/powerpoint/2010/main" val="4142346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EE8B6F-2DB8-93A1-58BF-8B30AEE76E80}"/>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A3C0C602-B09C-7C85-2A2B-24976F45929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AC27FC85-9C2C-14BF-7EF1-5C801E6F11EC}"/>
              </a:ext>
            </a:extLst>
          </p:cNvPr>
          <p:cNvSpPr txBox="1">
            <a:spLocks/>
          </p:cNvSpPr>
          <p:nvPr/>
        </p:nvSpPr>
        <p:spPr>
          <a:xfrm>
            <a:off x="344976" y="221673"/>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rgbClr val="005EB8"/>
                </a:solidFill>
                <a:latin typeface="Arial" panose="020B0604020202020204" pitchFamily="34" charset="0"/>
                <a:cs typeface="Arial" panose="020B0604020202020204" pitchFamily="34" charset="0"/>
              </a:rPr>
              <a:t>National Health Inequalities</a:t>
            </a:r>
            <a:r>
              <a:rPr lang="en-US" sz="3200" b="1">
                <a:solidFill>
                  <a:srgbClr val="005EB8"/>
                </a:solidFill>
                <a:latin typeface="Arial" panose="020B0604020202020204" pitchFamily="34" charset="0"/>
                <a:cs typeface="Arial" panose="020B0604020202020204" pitchFamily="34" charset="0"/>
              </a:rPr>
              <a:t> Approach</a:t>
            </a:r>
            <a:endParaRPr lang="en-US" sz="3200" b="1" dirty="0">
              <a:solidFill>
                <a:srgbClr val="005EB8"/>
              </a:solidFill>
              <a:latin typeface="Arial" panose="020B0604020202020204" pitchFamily="34" charset="0"/>
              <a:cs typeface="Arial" panose="020B0604020202020204" pitchFamily="34" charset="0"/>
            </a:endParaRPr>
          </a:p>
        </p:txBody>
      </p:sp>
      <p:pic>
        <p:nvPicPr>
          <p:cNvPr id="2" name="Content Placeholder 5">
            <a:extLst>
              <a:ext uri="{FF2B5EF4-FFF2-40B4-BE49-F238E27FC236}">
                <a16:creationId xmlns:a16="http://schemas.microsoft.com/office/drawing/2014/main" id="{0BE6A92F-3F01-9170-E98D-A99B0B5D2C4A}"/>
              </a:ext>
            </a:extLst>
          </p:cNvPr>
          <p:cNvPicPr>
            <a:picLocks noChangeAspect="1"/>
          </p:cNvPicPr>
          <p:nvPr/>
        </p:nvPicPr>
        <p:blipFill>
          <a:blip r:embed="rId3"/>
          <a:stretch>
            <a:fillRect/>
          </a:stretch>
        </p:blipFill>
        <p:spPr>
          <a:xfrm>
            <a:off x="168870" y="990695"/>
            <a:ext cx="4771953" cy="2731943"/>
          </a:xfrm>
          <a:prstGeom prst="rect">
            <a:avLst/>
          </a:prstGeom>
        </p:spPr>
      </p:pic>
      <p:pic>
        <p:nvPicPr>
          <p:cNvPr id="5" name="Picture 4">
            <a:extLst>
              <a:ext uri="{FF2B5EF4-FFF2-40B4-BE49-F238E27FC236}">
                <a16:creationId xmlns:a16="http://schemas.microsoft.com/office/drawing/2014/main" id="{BE6B03D8-AB5A-CA5A-5D41-ECF9C7729A82}"/>
              </a:ext>
            </a:extLst>
          </p:cNvPr>
          <p:cNvPicPr>
            <a:picLocks noChangeAspect="1"/>
          </p:cNvPicPr>
          <p:nvPr/>
        </p:nvPicPr>
        <p:blipFill>
          <a:blip r:embed="rId4"/>
          <a:stretch>
            <a:fillRect/>
          </a:stretch>
        </p:blipFill>
        <p:spPr>
          <a:xfrm>
            <a:off x="244549" y="3641642"/>
            <a:ext cx="4696274" cy="2731943"/>
          </a:xfrm>
          <a:prstGeom prst="rect">
            <a:avLst/>
          </a:prstGeom>
        </p:spPr>
      </p:pic>
      <p:sp>
        <p:nvSpPr>
          <p:cNvPr id="7" name="TextBox 6">
            <a:extLst>
              <a:ext uri="{FF2B5EF4-FFF2-40B4-BE49-F238E27FC236}">
                <a16:creationId xmlns:a16="http://schemas.microsoft.com/office/drawing/2014/main" id="{1FDB998F-CD27-0629-4962-288A778E6BED}"/>
              </a:ext>
            </a:extLst>
          </p:cNvPr>
          <p:cNvSpPr txBox="1"/>
          <p:nvPr/>
        </p:nvSpPr>
        <p:spPr>
          <a:xfrm>
            <a:off x="5109692" y="1865361"/>
            <a:ext cx="7082307" cy="4093428"/>
          </a:xfrm>
          <a:prstGeom prst="rect">
            <a:avLst/>
          </a:prstGeom>
          <a:noFill/>
        </p:spPr>
        <p:txBody>
          <a:bodyPr wrap="square" rtlCol="0">
            <a:spAutoFit/>
          </a:bodyPr>
          <a:lstStyle/>
          <a:p>
            <a:r>
              <a:rPr lang="en-GB" sz="2000" b="1" dirty="0"/>
              <a:t>Core20Plus5</a:t>
            </a:r>
            <a:r>
              <a:rPr lang="en-GB" sz="2000" dirty="0"/>
              <a:t>: NHS framework for addressing healthcare inequalities. </a:t>
            </a:r>
          </a:p>
          <a:p>
            <a:endParaRPr lang="en-GB" sz="2000" dirty="0"/>
          </a:p>
          <a:p>
            <a:pPr marL="285750" indent="-285750">
              <a:buFont typeface="Arial" panose="020B0604020202020204" pitchFamily="34" charset="0"/>
              <a:buChar char="•"/>
            </a:pPr>
            <a:r>
              <a:rPr lang="en-GB" sz="2000" dirty="0"/>
              <a:t>Core20 refers to the 20% most deprived neighbourhoods nationally. For Northamptonshire this is 15.4% of registered patients (&lt;1% to &gt;50% across England).</a:t>
            </a:r>
          </a:p>
          <a:p>
            <a:pPr marL="285750" indent="-285750">
              <a:buFont typeface="Arial" panose="020B0604020202020204" pitchFamily="34" charset="0"/>
              <a:buChar char="•"/>
            </a:pPr>
            <a:r>
              <a:rPr lang="en-GB" sz="2000" dirty="0"/>
              <a:t>Plus refers to groups experiencing poorer health outcomes not covered by the Core20</a:t>
            </a:r>
          </a:p>
          <a:p>
            <a:pPr marL="285750" indent="-285750">
              <a:buFont typeface="Arial" panose="020B0604020202020204" pitchFamily="34" charset="0"/>
              <a:buChar char="•"/>
            </a:pPr>
            <a:r>
              <a:rPr lang="en-GB" sz="2000" dirty="0"/>
              <a:t>5 clinical priorities  </a:t>
            </a:r>
          </a:p>
          <a:p>
            <a:pPr marL="742950" lvl="1" indent="-285750">
              <a:buFont typeface="Arial" panose="020B0604020202020204" pitchFamily="34" charset="0"/>
              <a:buChar char="•"/>
            </a:pPr>
            <a:r>
              <a:rPr lang="en-GB" sz="2000" b="1" dirty="0"/>
              <a:t>Adults: Maternity, mental illness, chronic respiratory disease, Cancer, Hypertension</a:t>
            </a:r>
          </a:p>
          <a:p>
            <a:pPr marL="742950" lvl="1" indent="-285750">
              <a:buFont typeface="Arial" panose="020B0604020202020204" pitchFamily="34" charset="0"/>
              <a:buChar char="•"/>
            </a:pPr>
            <a:r>
              <a:rPr lang="en-GB" sz="2000" b="1" dirty="0"/>
              <a:t>Children: Asthma, diabetes, epilepsy, oral health, mental health</a:t>
            </a:r>
            <a:endParaRPr lang="en-GB" sz="2000" dirty="0"/>
          </a:p>
        </p:txBody>
      </p:sp>
    </p:spTree>
    <p:extLst>
      <p:ext uri="{BB962C8B-B14F-4D97-AF65-F5344CB8AC3E}">
        <p14:creationId xmlns:p14="http://schemas.microsoft.com/office/powerpoint/2010/main" val="3245032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0DBDB-3D27-3983-BCB5-4C174BAEA2F4}"/>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161778C4-28BD-C1E6-8E4B-00860957E6E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BC947A1D-17F3-A6B2-CD31-429917350085}"/>
              </a:ext>
            </a:extLst>
          </p:cNvPr>
          <p:cNvSpPr txBox="1">
            <a:spLocks/>
          </p:cNvSpPr>
          <p:nvPr/>
        </p:nvSpPr>
        <p:spPr>
          <a:xfrm>
            <a:off x="344975" y="438085"/>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005EB8"/>
                </a:solidFill>
                <a:latin typeface="Arial" panose="020B0604020202020204" pitchFamily="34" charset="0"/>
                <a:cs typeface="Arial" panose="020B0604020202020204" pitchFamily="34" charset="0"/>
              </a:rPr>
              <a:t>Health Inequalities Annual Report findings</a:t>
            </a:r>
            <a:endParaRPr lang="en-US" sz="3200" b="1">
              <a:solidFill>
                <a:srgbClr val="005EB8"/>
              </a:solidFill>
              <a:latin typeface="Arial" panose="020B0604020202020204" pitchFamily="34" charset="0"/>
              <a:cs typeface="Arial" panose="020B0604020202020204" pitchFamily="34" charset="0"/>
            </a:endParaRPr>
          </a:p>
        </p:txBody>
      </p:sp>
      <p:sp>
        <p:nvSpPr>
          <p:cNvPr id="7" name="Table Placeholder 1">
            <a:extLst>
              <a:ext uri="{FF2B5EF4-FFF2-40B4-BE49-F238E27FC236}">
                <a16:creationId xmlns:a16="http://schemas.microsoft.com/office/drawing/2014/main" id="{27EDCA9D-A7A2-5628-46E6-8A1A25D5FA51}"/>
              </a:ext>
            </a:extLst>
          </p:cNvPr>
          <p:cNvSpPr txBox="1">
            <a:spLocks/>
          </p:cNvSpPr>
          <p:nvPr/>
        </p:nvSpPr>
        <p:spPr>
          <a:xfrm>
            <a:off x="301704" y="1159737"/>
            <a:ext cx="6008200" cy="5040000"/>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dirty="0">
                <a:solidFill>
                  <a:schemeClr val="tx1"/>
                </a:solidFill>
                <a:latin typeface="Arial" panose="020B0604020202020204" pitchFamily="34" charset="0"/>
                <a:cs typeface="Arial" panose="020B0604020202020204" pitchFamily="34" charset="0"/>
              </a:rPr>
              <a:t>Our recent Health Inequalities Annual Report looked at health inequalities across Northamptonshire. </a:t>
            </a:r>
          </a:p>
          <a:p>
            <a:endParaRPr lang="en-GB" sz="1600" b="1" dirty="0">
              <a:solidFill>
                <a:schemeClr val="tx1"/>
              </a:solidFill>
              <a:latin typeface="Arial" panose="020B0604020202020204" pitchFamily="34" charset="0"/>
              <a:cs typeface="Arial" panose="020B0604020202020204" pitchFamily="34" charset="0"/>
            </a:endParaRPr>
          </a:p>
          <a:p>
            <a:r>
              <a:rPr lang="en-GB" sz="1600" b="1" dirty="0">
                <a:solidFill>
                  <a:schemeClr val="tx1"/>
                </a:solidFill>
                <a:latin typeface="Arial" panose="020B0604020202020204" pitchFamily="34" charset="0"/>
                <a:cs typeface="Arial" panose="020B0604020202020204" pitchFamily="34" charset="0"/>
              </a:rPr>
              <a:t>Age – younger populations</a:t>
            </a:r>
            <a:r>
              <a:rPr lang="en-GB" sz="1600" dirty="0">
                <a:solidFill>
                  <a:schemeClr val="tx1"/>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Longer elective care waits</a:t>
            </a:r>
          </a:p>
          <a:p>
            <a:pPr marL="285750" indent="-285750">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Poorer mental health outcomes (e.g. health checks)</a:t>
            </a:r>
          </a:p>
          <a:p>
            <a:pPr marL="285750" indent="-285750">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Lower chronic condition management (e.g. blood pressure control). </a:t>
            </a:r>
          </a:p>
          <a:p>
            <a:r>
              <a:rPr lang="en-GB" sz="1600" b="1" dirty="0">
                <a:solidFill>
                  <a:schemeClr val="tx1"/>
                </a:solidFill>
                <a:latin typeface="Arial" panose="020B0604020202020204" pitchFamily="34" charset="0"/>
                <a:cs typeface="Arial" panose="020B0604020202020204" pitchFamily="34" charset="0"/>
              </a:rPr>
              <a:t>Deprivation - more deprived populations </a:t>
            </a:r>
          </a:p>
          <a:p>
            <a:pPr marL="285750" indent="-285750">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H</a:t>
            </a:r>
            <a:r>
              <a:rPr lang="en-GB" sz="1600">
                <a:solidFill>
                  <a:schemeClr val="tx1"/>
                </a:solidFill>
                <a:latin typeface="Arial" panose="020B0604020202020204" pitchFamily="34" charset="0"/>
                <a:cs typeface="Arial" panose="020B0604020202020204" pitchFamily="34" charset="0"/>
              </a:rPr>
              <a:t>igher</a:t>
            </a:r>
            <a:r>
              <a:rPr lang="en-GB" sz="1600" dirty="0">
                <a:solidFill>
                  <a:schemeClr val="tx1"/>
                </a:solidFill>
                <a:latin typeface="Arial" panose="020B0604020202020204" pitchFamily="34" charset="0"/>
                <a:cs typeface="Arial" panose="020B0604020202020204" pitchFamily="34" charset="0"/>
              </a:rPr>
              <a:t> emergency care and lower planned care.</a:t>
            </a:r>
          </a:p>
          <a:p>
            <a:pPr marL="285750" indent="-285750">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Lower uptake of preventive care, e.g. flu vaccines, LTC management. </a:t>
            </a:r>
          </a:p>
          <a:p>
            <a:pPr marL="285750" indent="-285750">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Lower early diagnosis of cancer</a:t>
            </a:r>
          </a:p>
          <a:p>
            <a:pPr marL="285750" indent="-285750">
              <a:buFont typeface="Arial" panose="020B0604020202020204" pitchFamily="34" charset="0"/>
              <a:buChar char="•"/>
            </a:pPr>
            <a:r>
              <a:rPr lang="en-GB" sz="1600">
                <a:solidFill>
                  <a:schemeClr val="tx1"/>
                </a:solidFill>
                <a:latin typeface="Arial" panose="020B0604020202020204" pitchFamily="34" charset="0"/>
                <a:cs typeface="Arial" panose="020B0604020202020204" pitchFamily="34" charset="0"/>
              </a:rPr>
              <a:t>Poorer LTC </a:t>
            </a:r>
            <a:r>
              <a:rPr lang="en-GB" sz="1600" dirty="0">
                <a:solidFill>
                  <a:schemeClr val="tx1"/>
                </a:solidFill>
                <a:latin typeface="Arial" panose="020B0604020202020204" pitchFamily="34" charset="0"/>
                <a:cs typeface="Arial" panose="020B0604020202020204" pitchFamily="34" charset="0"/>
              </a:rPr>
              <a:t>management </a:t>
            </a:r>
            <a:r>
              <a:rPr lang="en-GB" sz="1600">
                <a:solidFill>
                  <a:schemeClr val="tx1"/>
                </a:solidFill>
                <a:latin typeface="Arial" panose="020B0604020202020204" pitchFamily="34" charset="0"/>
                <a:cs typeface="Arial" panose="020B0604020202020204" pitchFamily="34" charset="0"/>
              </a:rPr>
              <a:t>and outcomes</a:t>
            </a:r>
            <a:endParaRPr lang="en-GB" sz="1600" dirty="0">
              <a:solidFill>
                <a:schemeClr val="tx1"/>
              </a:solidFill>
              <a:latin typeface="Arial" panose="020B0604020202020204" pitchFamily="34" charset="0"/>
              <a:cs typeface="Arial" panose="020B0604020202020204" pitchFamily="34" charset="0"/>
            </a:endParaRPr>
          </a:p>
          <a:p>
            <a:r>
              <a:rPr lang="en-GB" sz="1600" b="1" dirty="0">
                <a:solidFill>
                  <a:schemeClr val="tx1"/>
                </a:solidFill>
                <a:latin typeface="Arial" panose="020B0604020202020204" pitchFamily="34" charset="0"/>
                <a:cs typeface="Arial" panose="020B0604020202020204" pitchFamily="34" charset="0"/>
              </a:rPr>
              <a:t>Ethnicity</a:t>
            </a:r>
            <a:r>
              <a:rPr lang="en-GB" sz="1600" dirty="0">
                <a:solidFill>
                  <a:schemeClr val="tx1"/>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Racialised communities: higher emergency care use, lower vaccination uptake and LTC management. </a:t>
            </a:r>
          </a:p>
          <a:p>
            <a:pPr marL="285750" indent="-285750">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Widening of inequalities identified for males and Black populations for hypertension control. </a:t>
            </a:r>
          </a:p>
          <a:p>
            <a:pPr marL="285750" indent="-285750">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Variation by ethnic group presented in the report.  </a:t>
            </a:r>
          </a:p>
        </p:txBody>
      </p:sp>
      <p:pic>
        <p:nvPicPr>
          <p:cNvPr id="8" name="Picture 7">
            <a:extLst>
              <a:ext uri="{FF2B5EF4-FFF2-40B4-BE49-F238E27FC236}">
                <a16:creationId xmlns:a16="http://schemas.microsoft.com/office/drawing/2014/main" id="{21400EB7-6B50-5BA6-EA98-F74524CCEB0D}"/>
              </a:ext>
            </a:extLst>
          </p:cNvPr>
          <p:cNvPicPr>
            <a:picLocks noChangeAspect="1"/>
          </p:cNvPicPr>
          <p:nvPr/>
        </p:nvPicPr>
        <p:blipFill>
          <a:blip r:embed="rId3"/>
          <a:stretch>
            <a:fillRect/>
          </a:stretch>
        </p:blipFill>
        <p:spPr>
          <a:xfrm>
            <a:off x="6528557" y="1752600"/>
            <a:ext cx="5488059" cy="4019615"/>
          </a:xfrm>
          <a:prstGeom prst="rect">
            <a:avLst/>
          </a:prstGeom>
        </p:spPr>
      </p:pic>
      <p:sp>
        <p:nvSpPr>
          <p:cNvPr id="9" name="TextBox 8">
            <a:extLst>
              <a:ext uri="{FF2B5EF4-FFF2-40B4-BE49-F238E27FC236}">
                <a16:creationId xmlns:a16="http://schemas.microsoft.com/office/drawing/2014/main" id="{C5BC96CF-CE5A-2D45-FA08-AC896A65FD45}"/>
              </a:ext>
            </a:extLst>
          </p:cNvPr>
          <p:cNvSpPr txBox="1"/>
          <p:nvPr/>
        </p:nvSpPr>
        <p:spPr>
          <a:xfrm>
            <a:off x="6611607" y="5927707"/>
            <a:ext cx="5466735" cy="544060"/>
          </a:xfrm>
          <a:prstGeom prst="rect">
            <a:avLst/>
          </a:prstGeom>
          <a:noFill/>
        </p:spPr>
        <p:txBody>
          <a:bodyPr wrap="square">
            <a:spAutoFit/>
          </a:bodyPr>
          <a:lstStyle/>
          <a:p>
            <a:pPr>
              <a:lnSpc>
                <a:spcPct val="107000"/>
              </a:lnSpc>
              <a:spcAft>
                <a:spcPts val="800"/>
              </a:spcAft>
            </a:pPr>
            <a:r>
              <a:rPr lang="en-GB" sz="1100">
                <a:solidFill>
                  <a:srgbClr val="000000"/>
                </a:solidFill>
                <a:effectLst/>
                <a:latin typeface="Arial" panose="020B0604020202020204" pitchFamily="34" charset="0"/>
                <a:ea typeface="Calibri" panose="020F0502020204030204" pitchFamily="34" charset="0"/>
                <a:cs typeface="Arial" panose="020B0604020202020204" pitchFamily="34" charset="0"/>
              </a:rPr>
              <a:t>No deprivation breakdown in health checks among people with learning disability. </a:t>
            </a:r>
            <a:endParaRPr lang="en-GB" sz="160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100">
                <a:solidFill>
                  <a:srgbClr val="000000"/>
                </a:solidFill>
                <a:effectLst/>
                <a:latin typeface="Arial" panose="020B0604020202020204" pitchFamily="34" charset="0"/>
                <a:ea typeface="Calibri" panose="020F0502020204030204" pitchFamily="34" charset="0"/>
                <a:cs typeface="Arial" panose="020B0604020202020204" pitchFamily="34" charset="0"/>
              </a:rPr>
              <a:t>^ numbers are based on age standardised rate.   </a:t>
            </a:r>
            <a:endParaRPr lang="en-GB" sz="160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31842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A3B66-A4B3-FBF2-2C6D-2AD55476EE3D}"/>
              </a:ext>
            </a:extLst>
          </p:cNvPr>
          <p:cNvSpPr>
            <a:spLocks noGrp="1"/>
          </p:cNvSpPr>
          <p:nvPr>
            <p:ph type="title"/>
          </p:nvPr>
        </p:nvSpPr>
        <p:spPr>
          <a:xfrm>
            <a:off x="84748" y="0"/>
            <a:ext cx="11823717" cy="1325563"/>
          </a:xfrm>
        </p:spPr>
        <p:txBody>
          <a:bodyPr>
            <a:normAutofit/>
          </a:bodyPr>
          <a:lstStyle/>
          <a:p>
            <a:r>
              <a:rPr lang="en-GB" sz="3200" b="1" dirty="0">
                <a:solidFill>
                  <a:srgbClr val="005EB8"/>
                </a:solidFill>
                <a:latin typeface="Arial" panose="020B0604020202020204" pitchFamily="34" charset="0"/>
                <a:cs typeface="Arial" panose="020B0604020202020204" pitchFamily="34" charset="0"/>
              </a:rPr>
              <a:t>How inequalities impact – missed outpatient appointments</a:t>
            </a:r>
            <a:endParaRPr lang="en-GB"/>
          </a:p>
        </p:txBody>
      </p:sp>
      <p:sp>
        <p:nvSpPr>
          <p:cNvPr id="8" name="TextBox 7">
            <a:extLst>
              <a:ext uri="{FF2B5EF4-FFF2-40B4-BE49-F238E27FC236}">
                <a16:creationId xmlns:a16="http://schemas.microsoft.com/office/drawing/2014/main" id="{359E5F73-C624-5745-00DB-852EA854BD7A}"/>
              </a:ext>
            </a:extLst>
          </p:cNvPr>
          <p:cNvSpPr txBox="1"/>
          <p:nvPr/>
        </p:nvSpPr>
        <p:spPr>
          <a:xfrm>
            <a:off x="685800" y="4926176"/>
            <a:ext cx="10527030" cy="1323439"/>
          </a:xfrm>
          <a:prstGeom prst="rect">
            <a:avLst/>
          </a:prstGeom>
          <a:noFill/>
        </p:spPr>
        <p:txBody>
          <a:bodyPr wrap="square" lIns="91440" tIns="45720" rIns="91440" bIns="45720" anchor="t">
            <a:spAutoFit/>
          </a:bodyPr>
          <a:lstStyle/>
          <a:p>
            <a:pPr marL="342900" lvl="0" indent="-342900">
              <a:buFont typeface="Symbol" panose="05050102010706020507" pitchFamily="18" charset="2"/>
              <a:buChar char=""/>
            </a:pPr>
            <a:r>
              <a:rPr lang="en-GB" sz="2000" dirty="0">
                <a:latin typeface="Calibri" panose="020F0502020204030204" pitchFamily="34" charset="0"/>
                <a:ea typeface="Calibri" panose="020F0502020204030204" pitchFamily="34" charset="0"/>
              </a:rPr>
              <a:t>Patients from more deprived areas, and those from ethnic minority backgrounds are more likely to miss appointments</a:t>
            </a:r>
          </a:p>
          <a:p>
            <a:pPr marL="342900" lvl="0" indent="-342900">
              <a:buFont typeface="Symbol" panose="05050102010706020507" pitchFamily="18" charset="2"/>
              <a:buChar char=""/>
            </a:pPr>
            <a:r>
              <a:rPr lang="en-GB" sz="2000" dirty="0">
                <a:effectLst/>
                <a:latin typeface="Calibri" panose="020F0502020204030204" pitchFamily="34" charset="0"/>
                <a:ea typeface="Calibri" panose="020F0502020204030204" pitchFamily="34" charset="0"/>
              </a:rPr>
              <a:t>This is due to a range of factors and it is reflective of barriers to them accessing all areas of care</a:t>
            </a:r>
          </a:p>
          <a:p>
            <a:pPr marL="342900" lvl="0" indent="-342900">
              <a:buFont typeface="Symbol" panose="05050102010706020507" pitchFamily="18" charset="2"/>
              <a:buChar char=""/>
            </a:pPr>
            <a:r>
              <a:rPr lang="en-GB" sz="2000" dirty="0">
                <a:latin typeface="Calibri" panose="020F0502020204030204" pitchFamily="34" charset="0"/>
                <a:ea typeface="Calibri" panose="020F0502020204030204" pitchFamily="34" charset="0"/>
              </a:rPr>
              <a:t>This contributes to underdiagnosis, later presentation for treatment and poorer outcomes</a:t>
            </a:r>
            <a:endParaRPr lang="en-GB" sz="2000" dirty="0">
              <a:effectLst/>
              <a:latin typeface="Calibri" panose="020F0502020204030204" pitchFamily="34" charset="0"/>
              <a:ea typeface="Calibri" panose="020F0502020204030204" pitchFamily="34" charset="0"/>
            </a:endParaRPr>
          </a:p>
        </p:txBody>
      </p:sp>
      <p:pic>
        <p:nvPicPr>
          <p:cNvPr id="1026" name="Picture 2">
            <a:extLst>
              <a:ext uri="{FF2B5EF4-FFF2-40B4-BE49-F238E27FC236}">
                <a16:creationId xmlns:a16="http://schemas.microsoft.com/office/drawing/2014/main" id="{ADE59A58-14B2-17ED-4A9F-CA569650E8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535" y="1229251"/>
            <a:ext cx="5788997" cy="342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
            <a:extLst>
              <a:ext uri="{FF2B5EF4-FFF2-40B4-BE49-F238E27FC236}">
                <a16:creationId xmlns:a16="http://schemas.microsoft.com/office/drawing/2014/main" id="{90DC0AB1-1237-72C1-C71B-EE053655AEE9}"/>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6125932" y="1229251"/>
            <a:ext cx="5957852" cy="3425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931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9786E1-1EE0-2A88-8D67-236AD355B71E}"/>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709CC039-5A9A-6454-FA4C-C742DAFCCDF7}"/>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066F83F6-D4FE-0394-CB8C-D648B756FFDA}"/>
              </a:ext>
            </a:extLst>
          </p:cNvPr>
          <p:cNvSpPr txBox="1">
            <a:spLocks/>
          </p:cNvSpPr>
          <p:nvPr/>
        </p:nvSpPr>
        <p:spPr>
          <a:xfrm>
            <a:off x="344975" y="221673"/>
            <a:ext cx="9500773" cy="648000"/>
          </a:xfrm>
          <a:prstGeom prst="rect">
            <a:avLst/>
          </a:prstGeom>
        </p:spPr>
        <p:txBody>
          <a:bodyP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rgbClr val="005EB8"/>
                </a:solidFill>
                <a:latin typeface="Arial" panose="020B0604020202020204" pitchFamily="34" charset="0"/>
                <a:cs typeface="Arial" panose="020B0604020202020204" pitchFamily="34" charset="0"/>
              </a:rPr>
              <a:t>Northamptonshire Analytical Reporting Platform (</a:t>
            </a:r>
            <a:r>
              <a:rPr lang="en-GB" sz="3200" b="1">
                <a:solidFill>
                  <a:srgbClr val="005EB8"/>
                </a:solidFill>
                <a:latin typeface="Arial" panose="020B0604020202020204" pitchFamily="34" charset="0"/>
                <a:cs typeface="Arial" panose="020B0604020202020204" pitchFamily="34" charset="0"/>
              </a:rPr>
              <a:t>NARP</a:t>
            </a:r>
            <a:r>
              <a:rPr lang="en-GB" sz="3200" b="1" dirty="0">
                <a:solidFill>
                  <a:srgbClr val="005EB8"/>
                </a:solidFill>
                <a:latin typeface="Arial" panose="020B0604020202020204" pitchFamily="34" charset="0"/>
                <a:cs typeface="Arial" panose="020B0604020202020204" pitchFamily="34" charset="0"/>
              </a:rPr>
              <a:t>)</a:t>
            </a:r>
            <a:endParaRPr lang="en-US" sz="3200" b="1">
              <a:solidFill>
                <a:srgbClr val="005EB8"/>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606F216B-63FC-6602-D484-C57662B318C5}"/>
              </a:ext>
            </a:extLst>
          </p:cNvPr>
          <p:cNvPicPr>
            <a:picLocks noChangeAspect="1"/>
          </p:cNvPicPr>
          <p:nvPr/>
        </p:nvPicPr>
        <p:blipFill>
          <a:blip r:embed="rId3"/>
          <a:stretch>
            <a:fillRect/>
          </a:stretch>
        </p:blipFill>
        <p:spPr>
          <a:xfrm>
            <a:off x="7516247" y="2412274"/>
            <a:ext cx="4083735" cy="2712661"/>
          </a:xfrm>
          <a:prstGeom prst="rect">
            <a:avLst/>
          </a:prstGeom>
        </p:spPr>
      </p:pic>
      <p:sp>
        <p:nvSpPr>
          <p:cNvPr id="8" name="Arrow: Down 7">
            <a:extLst>
              <a:ext uri="{FF2B5EF4-FFF2-40B4-BE49-F238E27FC236}">
                <a16:creationId xmlns:a16="http://schemas.microsoft.com/office/drawing/2014/main" id="{0EA079CE-2B78-3AFA-320D-DC81AEB17B14}"/>
              </a:ext>
            </a:extLst>
          </p:cNvPr>
          <p:cNvSpPr/>
          <p:nvPr/>
        </p:nvSpPr>
        <p:spPr>
          <a:xfrm rot="16200000">
            <a:off x="6864998" y="3251167"/>
            <a:ext cx="367931" cy="856394"/>
          </a:xfrm>
          <a:prstGeom prst="downArrow">
            <a:avLst/>
          </a:prstGeom>
          <a:solidFill>
            <a:srgbClr val="0077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27F57D6C-149E-E972-6557-56AC792422B7}"/>
              </a:ext>
            </a:extLst>
          </p:cNvPr>
          <p:cNvSpPr/>
          <p:nvPr/>
        </p:nvSpPr>
        <p:spPr>
          <a:xfrm>
            <a:off x="855672" y="1015708"/>
            <a:ext cx="5765094" cy="5157750"/>
          </a:xfrm>
          <a:prstGeom prst="rect">
            <a:avLst/>
          </a:prstGeom>
          <a:solidFill>
            <a:srgbClr val="D1E6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a:p>
        </p:txBody>
      </p:sp>
      <p:pic>
        <p:nvPicPr>
          <p:cNvPr id="11" name="Graphic 10" descr="Inpatient with solid fill">
            <a:extLst>
              <a:ext uri="{FF2B5EF4-FFF2-40B4-BE49-F238E27FC236}">
                <a16:creationId xmlns:a16="http://schemas.microsoft.com/office/drawing/2014/main" id="{CD615848-FA9F-B3DB-20FC-0D90D9CC2A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861326" y="1253102"/>
            <a:ext cx="1068305" cy="978174"/>
          </a:xfrm>
          <a:prstGeom prst="rect">
            <a:avLst/>
          </a:prstGeom>
        </p:spPr>
      </p:pic>
      <p:pic>
        <p:nvPicPr>
          <p:cNvPr id="12" name="Graphic 11" descr="Stethoscope with solid fill">
            <a:extLst>
              <a:ext uri="{FF2B5EF4-FFF2-40B4-BE49-F238E27FC236}">
                <a16:creationId xmlns:a16="http://schemas.microsoft.com/office/drawing/2014/main" id="{10EBFB98-6E28-8BAF-733D-9DD81B3FA5A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07030" y="4285022"/>
            <a:ext cx="1068305" cy="978174"/>
          </a:xfrm>
          <a:prstGeom prst="rect">
            <a:avLst/>
          </a:prstGeom>
        </p:spPr>
      </p:pic>
      <p:pic>
        <p:nvPicPr>
          <p:cNvPr id="13" name="Graphic 12" descr="Ambulance with solid fill">
            <a:extLst>
              <a:ext uri="{FF2B5EF4-FFF2-40B4-BE49-F238E27FC236}">
                <a16:creationId xmlns:a16="http://schemas.microsoft.com/office/drawing/2014/main" id="{A0F5F61F-2AE7-4CE3-053C-5AA22DBA004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929471" y="3497115"/>
            <a:ext cx="1068305" cy="978174"/>
          </a:xfrm>
          <a:prstGeom prst="rect">
            <a:avLst/>
          </a:prstGeom>
        </p:spPr>
      </p:pic>
      <p:pic>
        <p:nvPicPr>
          <p:cNvPr id="14" name="Graphic 13" descr="Needle with solid fill">
            <a:extLst>
              <a:ext uri="{FF2B5EF4-FFF2-40B4-BE49-F238E27FC236}">
                <a16:creationId xmlns:a16="http://schemas.microsoft.com/office/drawing/2014/main" id="{EAD7DE13-98E0-5404-D409-F292981396F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682698" y="2347807"/>
            <a:ext cx="1068305" cy="978174"/>
          </a:xfrm>
          <a:prstGeom prst="rect">
            <a:avLst/>
          </a:prstGeom>
        </p:spPr>
      </p:pic>
      <p:pic>
        <p:nvPicPr>
          <p:cNvPr id="15" name="Graphic 14" descr="Medical with solid fill">
            <a:extLst>
              <a:ext uri="{FF2B5EF4-FFF2-40B4-BE49-F238E27FC236}">
                <a16:creationId xmlns:a16="http://schemas.microsoft.com/office/drawing/2014/main" id="{9E18856A-9C41-C752-47C7-051455E389E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364192" y="1494702"/>
            <a:ext cx="1068305" cy="978174"/>
          </a:xfrm>
          <a:prstGeom prst="rect">
            <a:avLst/>
          </a:prstGeom>
        </p:spPr>
      </p:pic>
      <p:pic>
        <p:nvPicPr>
          <p:cNvPr id="16" name="Graphic 15" descr="Medicine with solid fill">
            <a:extLst>
              <a:ext uri="{FF2B5EF4-FFF2-40B4-BE49-F238E27FC236}">
                <a16:creationId xmlns:a16="http://schemas.microsoft.com/office/drawing/2014/main" id="{8C184BB1-EC9C-4E5E-AF16-069013C139B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407030" y="2848939"/>
            <a:ext cx="1068305" cy="978174"/>
          </a:xfrm>
          <a:prstGeom prst="rect">
            <a:avLst/>
          </a:prstGeom>
        </p:spPr>
      </p:pic>
      <p:pic>
        <p:nvPicPr>
          <p:cNvPr id="17" name="Graphic 16" descr="Home with solid fill">
            <a:extLst>
              <a:ext uri="{FF2B5EF4-FFF2-40B4-BE49-F238E27FC236}">
                <a16:creationId xmlns:a16="http://schemas.microsoft.com/office/drawing/2014/main" id="{FD41C3BB-E625-C49E-0638-309213A4998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689517" y="3391173"/>
            <a:ext cx="1068305" cy="978174"/>
          </a:xfrm>
          <a:prstGeom prst="rect">
            <a:avLst/>
          </a:prstGeom>
        </p:spPr>
      </p:pic>
      <p:pic>
        <p:nvPicPr>
          <p:cNvPr id="18" name="Graphic 17" descr="Brain in head with solid fill">
            <a:extLst>
              <a:ext uri="{FF2B5EF4-FFF2-40B4-BE49-F238E27FC236}">
                <a16:creationId xmlns:a16="http://schemas.microsoft.com/office/drawing/2014/main" id="{8EF9E225-880C-66D6-945F-1D15D241B4F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929471" y="2361658"/>
            <a:ext cx="1068305" cy="978174"/>
          </a:xfrm>
          <a:prstGeom prst="rect">
            <a:avLst/>
          </a:prstGeom>
        </p:spPr>
      </p:pic>
      <p:pic>
        <p:nvPicPr>
          <p:cNvPr id="19" name="Graphic 18" descr="Family with boy with solid fill">
            <a:extLst>
              <a:ext uri="{FF2B5EF4-FFF2-40B4-BE49-F238E27FC236}">
                <a16:creationId xmlns:a16="http://schemas.microsoft.com/office/drawing/2014/main" id="{95AE412C-6E1B-01F9-77DD-9569CA2B2027}"/>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901287" y="4557978"/>
            <a:ext cx="1068305" cy="978174"/>
          </a:xfrm>
          <a:prstGeom prst="rect">
            <a:avLst/>
          </a:prstGeom>
        </p:spPr>
      </p:pic>
      <p:sp>
        <p:nvSpPr>
          <p:cNvPr id="20" name="TextBox 19">
            <a:extLst>
              <a:ext uri="{FF2B5EF4-FFF2-40B4-BE49-F238E27FC236}">
                <a16:creationId xmlns:a16="http://schemas.microsoft.com/office/drawing/2014/main" id="{4AADC5A1-D8C7-2F30-F8B9-0AD012B40624}"/>
              </a:ext>
            </a:extLst>
          </p:cNvPr>
          <p:cNvSpPr txBox="1"/>
          <p:nvPr/>
        </p:nvSpPr>
        <p:spPr>
          <a:xfrm>
            <a:off x="1204524" y="2375584"/>
            <a:ext cx="1441389" cy="369332"/>
          </a:xfrm>
          <a:prstGeom prst="rect">
            <a:avLst/>
          </a:prstGeom>
          <a:noFill/>
        </p:spPr>
        <p:txBody>
          <a:bodyPr wrap="square" rtlCol="0">
            <a:spAutoFit/>
          </a:bodyPr>
          <a:lstStyle/>
          <a:p>
            <a:r>
              <a:rPr lang="en-GB"/>
              <a:t>Encounters</a:t>
            </a:r>
          </a:p>
        </p:txBody>
      </p:sp>
      <p:sp>
        <p:nvSpPr>
          <p:cNvPr id="21" name="TextBox 20">
            <a:extLst>
              <a:ext uri="{FF2B5EF4-FFF2-40B4-BE49-F238E27FC236}">
                <a16:creationId xmlns:a16="http://schemas.microsoft.com/office/drawing/2014/main" id="{D6DBDDE6-7FAF-9795-696F-F50D3FFCA96C}"/>
              </a:ext>
            </a:extLst>
          </p:cNvPr>
          <p:cNvSpPr txBox="1"/>
          <p:nvPr/>
        </p:nvSpPr>
        <p:spPr>
          <a:xfrm>
            <a:off x="1271047" y="3753693"/>
            <a:ext cx="1343179" cy="369332"/>
          </a:xfrm>
          <a:prstGeom prst="rect">
            <a:avLst/>
          </a:prstGeom>
          <a:noFill/>
        </p:spPr>
        <p:txBody>
          <a:bodyPr wrap="square" rtlCol="0">
            <a:spAutoFit/>
          </a:bodyPr>
          <a:lstStyle/>
          <a:p>
            <a:r>
              <a:rPr lang="en-GB"/>
              <a:t>Medicines</a:t>
            </a:r>
          </a:p>
        </p:txBody>
      </p:sp>
      <p:sp>
        <p:nvSpPr>
          <p:cNvPr id="22" name="TextBox 21">
            <a:extLst>
              <a:ext uri="{FF2B5EF4-FFF2-40B4-BE49-F238E27FC236}">
                <a16:creationId xmlns:a16="http://schemas.microsoft.com/office/drawing/2014/main" id="{7D123779-67C7-5F86-CA13-6E2FCECCEA9E}"/>
              </a:ext>
            </a:extLst>
          </p:cNvPr>
          <p:cNvSpPr txBox="1"/>
          <p:nvPr/>
        </p:nvSpPr>
        <p:spPr>
          <a:xfrm>
            <a:off x="1251043" y="5273409"/>
            <a:ext cx="1366551" cy="369332"/>
          </a:xfrm>
          <a:prstGeom prst="rect">
            <a:avLst/>
          </a:prstGeom>
          <a:noFill/>
        </p:spPr>
        <p:txBody>
          <a:bodyPr wrap="square" rtlCol="0">
            <a:spAutoFit/>
          </a:bodyPr>
          <a:lstStyle/>
          <a:p>
            <a:r>
              <a:rPr lang="en-GB"/>
              <a:t>GP Results</a:t>
            </a:r>
          </a:p>
        </p:txBody>
      </p:sp>
      <p:sp>
        <p:nvSpPr>
          <p:cNvPr id="23" name="TextBox 22">
            <a:extLst>
              <a:ext uri="{FF2B5EF4-FFF2-40B4-BE49-F238E27FC236}">
                <a16:creationId xmlns:a16="http://schemas.microsoft.com/office/drawing/2014/main" id="{EBECF59F-4962-EDFC-DD05-C6FB02804C20}"/>
              </a:ext>
            </a:extLst>
          </p:cNvPr>
          <p:cNvSpPr txBox="1"/>
          <p:nvPr/>
        </p:nvSpPr>
        <p:spPr>
          <a:xfrm>
            <a:off x="2814734" y="2087347"/>
            <a:ext cx="1177173" cy="369332"/>
          </a:xfrm>
          <a:prstGeom prst="rect">
            <a:avLst/>
          </a:prstGeom>
          <a:noFill/>
        </p:spPr>
        <p:txBody>
          <a:bodyPr wrap="square" rtlCol="0">
            <a:spAutoFit/>
          </a:bodyPr>
          <a:lstStyle/>
          <a:p>
            <a:r>
              <a:rPr lang="en-GB"/>
              <a:t>Hospital </a:t>
            </a:r>
          </a:p>
        </p:txBody>
      </p:sp>
      <p:sp>
        <p:nvSpPr>
          <p:cNvPr id="24" name="TextBox 23">
            <a:extLst>
              <a:ext uri="{FF2B5EF4-FFF2-40B4-BE49-F238E27FC236}">
                <a16:creationId xmlns:a16="http://schemas.microsoft.com/office/drawing/2014/main" id="{1A33C1F4-2135-F7DE-AA9B-BEA057D80C10}"/>
              </a:ext>
            </a:extLst>
          </p:cNvPr>
          <p:cNvSpPr txBox="1"/>
          <p:nvPr/>
        </p:nvSpPr>
        <p:spPr>
          <a:xfrm>
            <a:off x="2527348" y="3249216"/>
            <a:ext cx="1848686" cy="378158"/>
          </a:xfrm>
          <a:prstGeom prst="rect">
            <a:avLst/>
          </a:prstGeom>
          <a:noFill/>
        </p:spPr>
        <p:txBody>
          <a:bodyPr wrap="square" rtlCol="0">
            <a:spAutoFit/>
          </a:bodyPr>
          <a:lstStyle/>
          <a:p>
            <a:r>
              <a:rPr lang="en-GB"/>
              <a:t>Mental Health</a:t>
            </a:r>
          </a:p>
        </p:txBody>
      </p:sp>
      <p:sp>
        <p:nvSpPr>
          <p:cNvPr id="25" name="TextBox 24">
            <a:extLst>
              <a:ext uri="{FF2B5EF4-FFF2-40B4-BE49-F238E27FC236}">
                <a16:creationId xmlns:a16="http://schemas.microsoft.com/office/drawing/2014/main" id="{3AB6C0FB-9509-D235-EB8A-31BA11A556A6}"/>
              </a:ext>
            </a:extLst>
          </p:cNvPr>
          <p:cNvSpPr txBox="1"/>
          <p:nvPr/>
        </p:nvSpPr>
        <p:spPr>
          <a:xfrm>
            <a:off x="2708552" y="4210005"/>
            <a:ext cx="1425282" cy="378158"/>
          </a:xfrm>
          <a:prstGeom prst="rect">
            <a:avLst/>
          </a:prstGeom>
          <a:noFill/>
        </p:spPr>
        <p:txBody>
          <a:bodyPr wrap="square" rtlCol="0">
            <a:spAutoFit/>
          </a:bodyPr>
          <a:lstStyle/>
          <a:p>
            <a:r>
              <a:rPr lang="en-GB"/>
              <a:t>Emergency</a:t>
            </a:r>
          </a:p>
        </p:txBody>
      </p:sp>
      <p:sp>
        <p:nvSpPr>
          <p:cNvPr id="26" name="TextBox 25">
            <a:extLst>
              <a:ext uri="{FF2B5EF4-FFF2-40B4-BE49-F238E27FC236}">
                <a16:creationId xmlns:a16="http://schemas.microsoft.com/office/drawing/2014/main" id="{E2856392-C9A4-920C-4E96-DF89D345062F}"/>
              </a:ext>
            </a:extLst>
          </p:cNvPr>
          <p:cNvSpPr txBox="1"/>
          <p:nvPr/>
        </p:nvSpPr>
        <p:spPr>
          <a:xfrm>
            <a:off x="2755502" y="5369629"/>
            <a:ext cx="1408951" cy="369332"/>
          </a:xfrm>
          <a:prstGeom prst="rect">
            <a:avLst/>
          </a:prstGeom>
          <a:noFill/>
        </p:spPr>
        <p:txBody>
          <a:bodyPr wrap="square" rtlCol="0">
            <a:spAutoFit/>
          </a:bodyPr>
          <a:lstStyle/>
          <a:p>
            <a:r>
              <a:rPr lang="en-GB"/>
              <a:t>Social Care</a:t>
            </a:r>
          </a:p>
        </p:txBody>
      </p:sp>
      <p:sp>
        <p:nvSpPr>
          <p:cNvPr id="27" name="TextBox 26">
            <a:extLst>
              <a:ext uri="{FF2B5EF4-FFF2-40B4-BE49-F238E27FC236}">
                <a16:creationId xmlns:a16="http://schemas.microsoft.com/office/drawing/2014/main" id="{1BE669A3-55EB-D4D0-189E-E279293227B8}"/>
              </a:ext>
            </a:extLst>
          </p:cNvPr>
          <p:cNvSpPr txBox="1"/>
          <p:nvPr/>
        </p:nvSpPr>
        <p:spPr>
          <a:xfrm>
            <a:off x="4164312" y="4207930"/>
            <a:ext cx="2279582" cy="378158"/>
          </a:xfrm>
          <a:prstGeom prst="rect">
            <a:avLst/>
          </a:prstGeom>
          <a:noFill/>
        </p:spPr>
        <p:txBody>
          <a:bodyPr wrap="square" rtlCol="0">
            <a:spAutoFit/>
          </a:bodyPr>
          <a:lstStyle/>
          <a:p>
            <a:r>
              <a:rPr lang="en-GB"/>
              <a:t>Community Health</a:t>
            </a:r>
          </a:p>
        </p:txBody>
      </p:sp>
      <p:sp>
        <p:nvSpPr>
          <p:cNvPr id="28" name="TextBox 27">
            <a:extLst>
              <a:ext uri="{FF2B5EF4-FFF2-40B4-BE49-F238E27FC236}">
                <a16:creationId xmlns:a16="http://schemas.microsoft.com/office/drawing/2014/main" id="{34D691E0-6AD2-ACD2-AE7F-7736B6119717}"/>
              </a:ext>
            </a:extLst>
          </p:cNvPr>
          <p:cNvSpPr txBox="1"/>
          <p:nvPr/>
        </p:nvSpPr>
        <p:spPr>
          <a:xfrm>
            <a:off x="4511828" y="3225251"/>
            <a:ext cx="1584172" cy="369332"/>
          </a:xfrm>
          <a:prstGeom prst="rect">
            <a:avLst/>
          </a:prstGeom>
          <a:noFill/>
        </p:spPr>
        <p:txBody>
          <a:bodyPr wrap="square" rtlCol="0">
            <a:spAutoFit/>
          </a:bodyPr>
          <a:lstStyle/>
          <a:p>
            <a:r>
              <a:rPr lang="en-GB"/>
              <a:t>Vaccinations</a:t>
            </a:r>
          </a:p>
        </p:txBody>
      </p:sp>
      <p:sp>
        <p:nvSpPr>
          <p:cNvPr id="29" name="TextBox 28">
            <a:extLst>
              <a:ext uri="{FF2B5EF4-FFF2-40B4-BE49-F238E27FC236}">
                <a16:creationId xmlns:a16="http://schemas.microsoft.com/office/drawing/2014/main" id="{168F2AA1-9761-C9EA-0804-1A8CF9980A7C}"/>
              </a:ext>
            </a:extLst>
          </p:cNvPr>
          <p:cNvSpPr txBox="1"/>
          <p:nvPr/>
        </p:nvSpPr>
        <p:spPr>
          <a:xfrm>
            <a:off x="4310015" y="5375413"/>
            <a:ext cx="1955062" cy="369332"/>
          </a:xfrm>
          <a:prstGeom prst="rect">
            <a:avLst/>
          </a:prstGeom>
          <a:noFill/>
        </p:spPr>
        <p:txBody>
          <a:bodyPr wrap="square" rtlCol="0">
            <a:spAutoFit/>
          </a:bodyPr>
          <a:lstStyle/>
          <a:p>
            <a:r>
              <a:rPr lang="en-GB"/>
              <a:t>Hospital Results</a:t>
            </a:r>
          </a:p>
        </p:txBody>
      </p:sp>
      <p:pic>
        <p:nvPicPr>
          <p:cNvPr id="30" name="Graphic 29" descr="Test tubes with solid fill">
            <a:extLst>
              <a:ext uri="{FF2B5EF4-FFF2-40B4-BE49-F238E27FC236}">
                <a16:creationId xmlns:a16="http://schemas.microsoft.com/office/drawing/2014/main" id="{F556D558-780F-D5BA-DCEA-8BCC1C376A1E}"/>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4689517" y="4496914"/>
            <a:ext cx="1068305" cy="978174"/>
          </a:xfrm>
          <a:prstGeom prst="rect">
            <a:avLst/>
          </a:prstGeom>
        </p:spPr>
      </p:pic>
      <p:sp>
        <p:nvSpPr>
          <p:cNvPr id="31" name="TextBox 30">
            <a:extLst>
              <a:ext uri="{FF2B5EF4-FFF2-40B4-BE49-F238E27FC236}">
                <a16:creationId xmlns:a16="http://schemas.microsoft.com/office/drawing/2014/main" id="{DF180F30-2FFC-1B35-9D9F-C1E355342DEA}"/>
              </a:ext>
            </a:extLst>
          </p:cNvPr>
          <p:cNvSpPr txBox="1"/>
          <p:nvPr/>
        </p:nvSpPr>
        <p:spPr>
          <a:xfrm>
            <a:off x="4567776" y="2081464"/>
            <a:ext cx="1352767" cy="369332"/>
          </a:xfrm>
          <a:prstGeom prst="rect">
            <a:avLst/>
          </a:prstGeom>
          <a:noFill/>
        </p:spPr>
        <p:txBody>
          <a:bodyPr wrap="square" rtlCol="0">
            <a:spAutoFit/>
          </a:bodyPr>
          <a:lstStyle/>
          <a:p>
            <a:r>
              <a:rPr lang="en-GB"/>
              <a:t>Care Plans</a:t>
            </a:r>
          </a:p>
        </p:txBody>
      </p:sp>
      <p:pic>
        <p:nvPicPr>
          <p:cNvPr id="32" name="Graphic 31" descr="Checklist with solid fill">
            <a:extLst>
              <a:ext uri="{FF2B5EF4-FFF2-40B4-BE49-F238E27FC236}">
                <a16:creationId xmlns:a16="http://schemas.microsoft.com/office/drawing/2014/main" id="{B458EFEE-E50C-D4F7-B86E-31D9875A140A}"/>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4747963" y="1324427"/>
            <a:ext cx="915806" cy="838541"/>
          </a:xfrm>
          <a:prstGeom prst="rect">
            <a:avLst/>
          </a:prstGeom>
        </p:spPr>
      </p:pic>
    </p:spTree>
    <p:extLst>
      <p:ext uri="{BB962C8B-B14F-4D97-AF65-F5344CB8AC3E}">
        <p14:creationId xmlns:p14="http://schemas.microsoft.com/office/powerpoint/2010/main" val="4022862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EF5C35-FD29-7037-D618-3706735237F0}"/>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E5047DD8-C916-7083-569E-7167F04D7FFE}"/>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701C3034-3F34-0986-0492-5D5B2828A576}"/>
              </a:ext>
            </a:extLst>
          </p:cNvPr>
          <p:cNvSpPr txBox="1">
            <a:spLocks/>
          </p:cNvSpPr>
          <p:nvPr/>
        </p:nvSpPr>
        <p:spPr>
          <a:xfrm>
            <a:off x="344975" y="438085"/>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500" b="1">
                <a:solidFill>
                  <a:srgbClr val="005EB8"/>
                </a:solidFill>
                <a:latin typeface="Arial" panose="020B0604020202020204" pitchFamily="34" charset="0"/>
                <a:cs typeface="Arial" panose="020B0604020202020204" pitchFamily="34" charset="0"/>
              </a:rPr>
              <a:t>Segmenting Population by Need</a:t>
            </a:r>
            <a:endParaRPr lang="en-US" sz="2500" b="1">
              <a:solidFill>
                <a:srgbClr val="005EB8"/>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6ADE0CE7-7939-2285-5203-8F9CD9EAF93A}"/>
              </a:ext>
            </a:extLst>
          </p:cNvPr>
          <p:cNvSpPr txBox="1"/>
          <p:nvPr/>
        </p:nvSpPr>
        <p:spPr>
          <a:xfrm>
            <a:off x="473278" y="1086085"/>
            <a:ext cx="9063084" cy="1569660"/>
          </a:xfrm>
          <a:prstGeom prst="rect">
            <a:avLst/>
          </a:prstGeom>
          <a:noFill/>
        </p:spPr>
        <p:txBody>
          <a:bodyPr wrap="square">
            <a:spAutoFit/>
          </a:bodyPr>
          <a:lstStyle/>
          <a:p>
            <a:pPr marL="285750" indent="-285750">
              <a:buFont typeface="Arial" panose="020B0604020202020204" pitchFamily="34" charset="0"/>
              <a:buChar char="•"/>
            </a:pPr>
            <a:r>
              <a:rPr lang="en-GB" sz="1600" kern="100" dirty="0">
                <a:effectLst/>
                <a:latin typeface="Calibri" panose="020F0502020204030204" pitchFamily="34" charset="0"/>
                <a:ea typeface="Calibri" panose="020F0502020204030204" pitchFamily="34" charset="0"/>
                <a:cs typeface="Arial" panose="020B0604020202020204" pitchFamily="34" charset="0"/>
              </a:rPr>
              <a:t>Nearly a</a:t>
            </a:r>
            <a:r>
              <a:rPr lang="en-GB" sz="1600" b="1" kern="100" dirty="0">
                <a:effectLst/>
                <a:latin typeface="Calibri" panose="020F0502020204030204" pitchFamily="34" charset="0"/>
                <a:ea typeface="Calibri" panose="020F0502020204030204" pitchFamily="34" charset="0"/>
                <a:cs typeface="Arial" panose="020B0604020202020204" pitchFamily="34" charset="0"/>
              </a:rPr>
              <a:t> </a:t>
            </a:r>
            <a:r>
              <a:rPr lang="en-GB" sz="1600" kern="100" dirty="0">
                <a:effectLst/>
                <a:latin typeface="Calibri" panose="020F0502020204030204" pitchFamily="34" charset="0"/>
                <a:ea typeface="Calibri" panose="020F0502020204030204" pitchFamily="34" charset="0"/>
                <a:cs typeface="Arial" panose="020B0604020202020204" pitchFamily="34" charset="0"/>
              </a:rPr>
              <a:t>third of our population are in PNG 3, classified as Low Need Adult.  </a:t>
            </a:r>
          </a:p>
          <a:p>
            <a:pPr marL="285750" indent="-285750">
              <a:buFont typeface="Arial" panose="020B0604020202020204" pitchFamily="34" charset="0"/>
              <a:buChar char="•"/>
            </a:pPr>
            <a:r>
              <a:rPr lang="en-GB" sz="1600" kern="100" dirty="0">
                <a:effectLst/>
                <a:latin typeface="Calibri" panose="020F0502020204030204" pitchFamily="34" charset="0"/>
                <a:ea typeface="Calibri" panose="020F0502020204030204" pitchFamily="34" charset="0"/>
                <a:cs typeface="Arial" panose="020B0604020202020204" pitchFamily="34" charset="0"/>
              </a:rPr>
              <a:t>A fifth of the population are in PNG 4, classified as having multi morbidity but low complexity; 1 in 10 with medium complexity multi morbidity.  </a:t>
            </a:r>
          </a:p>
          <a:p>
            <a:pPr marL="285750" indent="-285750">
              <a:buFont typeface="Arial" panose="020B0604020202020204" pitchFamily="34" charset="0"/>
              <a:buChar char="•"/>
            </a:pPr>
            <a:r>
              <a:rPr lang="en-GB" sz="1600" kern="100" dirty="0">
                <a:effectLst/>
                <a:latin typeface="Calibri" panose="020F0502020204030204" pitchFamily="34" charset="0"/>
                <a:ea typeface="Calibri" panose="020F0502020204030204" pitchFamily="34" charset="0"/>
                <a:cs typeface="Arial" panose="020B0604020202020204" pitchFamily="34" charset="0"/>
              </a:rPr>
              <a:t>These lower need and medium complexity cohorts represent 500k of the population. </a:t>
            </a:r>
          </a:p>
          <a:p>
            <a:pPr marL="285750" indent="-285750">
              <a:buFont typeface="Arial" panose="020B0604020202020204" pitchFamily="34" charset="0"/>
              <a:buChar char="•"/>
            </a:pPr>
            <a:r>
              <a:rPr lang="en-GB" sz="1600" kern="100" dirty="0">
                <a:effectLst/>
                <a:latin typeface="Calibri" panose="020F0502020204030204" pitchFamily="34" charset="0"/>
                <a:ea typeface="Calibri" panose="020F0502020204030204" pitchFamily="34" charset="0"/>
                <a:cs typeface="Arial" panose="020B0604020202020204" pitchFamily="34" charset="0"/>
              </a:rPr>
              <a:t>3% of the population are grouped into the higher complexity and frailty categories and represent over 24k people. </a:t>
            </a:r>
          </a:p>
        </p:txBody>
      </p:sp>
      <p:pic>
        <p:nvPicPr>
          <p:cNvPr id="6" name="Table Placeholder 4">
            <a:extLst>
              <a:ext uri="{FF2B5EF4-FFF2-40B4-BE49-F238E27FC236}">
                <a16:creationId xmlns:a16="http://schemas.microsoft.com/office/drawing/2014/main" id="{56102F90-1F2B-50A2-9498-42583D899F2A}"/>
              </a:ext>
            </a:extLst>
          </p:cNvPr>
          <p:cNvPicPr>
            <a:picLocks noChangeAspect="1"/>
          </p:cNvPicPr>
          <p:nvPr/>
        </p:nvPicPr>
        <p:blipFill>
          <a:blip r:embed="rId3"/>
          <a:stretch>
            <a:fillRect/>
          </a:stretch>
        </p:blipFill>
        <p:spPr>
          <a:xfrm>
            <a:off x="1069949" y="3551512"/>
            <a:ext cx="10387972" cy="2948441"/>
          </a:xfrm>
          <a:prstGeom prst="rect">
            <a:avLst/>
          </a:prstGeom>
        </p:spPr>
      </p:pic>
      <p:sp>
        <p:nvSpPr>
          <p:cNvPr id="7" name="TextBox 6">
            <a:extLst>
              <a:ext uri="{FF2B5EF4-FFF2-40B4-BE49-F238E27FC236}">
                <a16:creationId xmlns:a16="http://schemas.microsoft.com/office/drawing/2014/main" id="{CEE7C2B3-011E-3042-331E-427670350966}"/>
              </a:ext>
            </a:extLst>
          </p:cNvPr>
          <p:cNvSpPr txBox="1"/>
          <p:nvPr/>
        </p:nvSpPr>
        <p:spPr>
          <a:xfrm>
            <a:off x="310662" y="2675590"/>
            <a:ext cx="11570673" cy="830997"/>
          </a:xfrm>
          <a:prstGeom prst="rect">
            <a:avLst/>
          </a:prstGeom>
          <a:noFill/>
        </p:spPr>
        <p:txBody>
          <a:bodyPr wrap="square">
            <a:spAutoFit/>
          </a:bodyPr>
          <a:lstStyle/>
          <a:p>
            <a:r>
              <a:rPr lang="en-GB" sz="1600" kern="100" dirty="0">
                <a:latin typeface="Calibri" panose="020F0502020204030204" pitchFamily="34" charset="0"/>
                <a:ea typeface="Calibri" panose="020F0502020204030204" pitchFamily="34" charset="0"/>
                <a:cs typeface="Arial" panose="020B0604020202020204" pitchFamily="34" charset="0"/>
              </a:rPr>
              <a:t>Our most deprived communities are more likely to have dominant and/or multimorbid high-complexity conditions compared to those in the least deprived quintile. </a:t>
            </a:r>
            <a:r>
              <a:rPr lang="en-GB" sz="1600" dirty="0">
                <a:latin typeface="Calibri" panose="020F0502020204030204" pitchFamily="34" charset="0"/>
                <a:ea typeface="Calibri" panose="020F0502020204030204" pitchFamily="34" charset="0"/>
                <a:cs typeface="Times New Roman" panose="02020603050405020304" pitchFamily="18" charset="0"/>
              </a:rPr>
              <a:t>60% of the most deprived population aged over 50 years fall in the higher need groups compared to 49% of the least deprived population in this age group. </a:t>
            </a:r>
            <a:endParaRPr lang="en-GB" sz="1600" kern="1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4886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BB736CC8-F5C4-FA6E-8540-64D70E03C2D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315F7F01-AE22-F957-E10F-0AAD44AFADF8}"/>
              </a:ext>
            </a:extLst>
          </p:cNvPr>
          <p:cNvSpPr txBox="1">
            <a:spLocks/>
          </p:cNvSpPr>
          <p:nvPr/>
        </p:nvSpPr>
        <p:spPr>
          <a:xfrm>
            <a:off x="344976" y="221673"/>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solidFill>
                  <a:srgbClr val="005EB8"/>
                </a:solidFill>
                <a:latin typeface="Arial" panose="020B0604020202020204" pitchFamily="34" charset="0"/>
                <a:cs typeface="Arial" panose="020B0604020202020204" pitchFamily="34" charset="0"/>
              </a:rPr>
              <a:t>Review of Barriers to accessing care</a:t>
            </a:r>
          </a:p>
        </p:txBody>
      </p:sp>
      <p:sp>
        <p:nvSpPr>
          <p:cNvPr id="2" name="Content Placeholder 3">
            <a:extLst>
              <a:ext uri="{FF2B5EF4-FFF2-40B4-BE49-F238E27FC236}">
                <a16:creationId xmlns:a16="http://schemas.microsoft.com/office/drawing/2014/main" id="{438492A1-B833-C75D-BDA4-105D4DC2B78B}"/>
              </a:ext>
            </a:extLst>
          </p:cNvPr>
          <p:cNvSpPr txBox="1">
            <a:spLocks/>
          </p:cNvSpPr>
          <p:nvPr/>
        </p:nvSpPr>
        <p:spPr>
          <a:xfrm>
            <a:off x="606425" y="3429220"/>
            <a:ext cx="4406786" cy="2651939"/>
          </a:xfrm>
          <a:prstGeom prst="rect">
            <a:avLst/>
          </a:prstGeom>
          <a:ln>
            <a:noFill/>
          </a:ln>
        </p:spPr>
        <p:style>
          <a:lnRef idx="2">
            <a:schemeClr val="accent1"/>
          </a:lnRef>
          <a:fillRef idx="1">
            <a:schemeClr val="lt1"/>
          </a:fillRef>
          <a:effectRef idx="0">
            <a:schemeClr val="accent1"/>
          </a:effectRef>
          <a:fontRef idx="minor">
            <a:schemeClr val="dk1"/>
          </a:fontRef>
        </p:style>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r>
              <a:rPr lang="en-GB" sz="2400" dirty="0">
                <a:latin typeface="Arial"/>
                <a:cs typeface="Arial"/>
              </a:rPr>
              <a:t>Transport                                </a:t>
            </a:r>
            <a:endParaRPr lang="en-US" dirty="0">
              <a:latin typeface="Arial"/>
              <a:cs typeface="Arial"/>
            </a:endParaRPr>
          </a:p>
          <a:p>
            <a:r>
              <a:rPr lang="en-GB" sz="2400" dirty="0">
                <a:latin typeface="Arial"/>
                <a:cs typeface="Arial"/>
              </a:rPr>
              <a:t>Finance    </a:t>
            </a:r>
            <a:endParaRPr lang="en-GB" dirty="0">
              <a:latin typeface="Arial"/>
              <a:cs typeface="Arial"/>
            </a:endParaRPr>
          </a:p>
          <a:p>
            <a:r>
              <a:rPr lang="en-GB" sz="2400" dirty="0">
                <a:latin typeface="Arial"/>
                <a:cs typeface="Arial"/>
              </a:rPr>
              <a:t>Language</a:t>
            </a:r>
            <a:endParaRPr lang="en-GB" dirty="0">
              <a:latin typeface="Arial"/>
              <a:cs typeface="Arial"/>
            </a:endParaRPr>
          </a:p>
          <a:p>
            <a:r>
              <a:rPr lang="en-GB" sz="2400" dirty="0">
                <a:latin typeface="Arial"/>
                <a:cs typeface="Arial"/>
              </a:rPr>
              <a:t>Trust</a:t>
            </a:r>
          </a:p>
          <a:p>
            <a:r>
              <a:rPr lang="en-GB" sz="2400" dirty="0">
                <a:latin typeface="Arial"/>
                <a:cs typeface="Arial"/>
              </a:rPr>
              <a:t>Physical accessibility / location</a:t>
            </a:r>
            <a:r>
              <a:rPr lang="en-GB" sz="2400" dirty="0"/>
              <a:t>                             </a:t>
            </a:r>
            <a:endParaRPr lang="en-GB" dirty="0"/>
          </a:p>
          <a:p>
            <a:endParaRPr lang="en-GB" sz="2400" dirty="0"/>
          </a:p>
        </p:txBody>
      </p:sp>
      <p:sp>
        <p:nvSpPr>
          <p:cNvPr id="5" name="TextBox 4">
            <a:extLst>
              <a:ext uri="{FF2B5EF4-FFF2-40B4-BE49-F238E27FC236}">
                <a16:creationId xmlns:a16="http://schemas.microsoft.com/office/drawing/2014/main" id="{A2405D94-3EE6-0259-FF9E-CFE92FCFBAC6}"/>
              </a:ext>
            </a:extLst>
          </p:cNvPr>
          <p:cNvSpPr txBox="1"/>
          <p:nvPr/>
        </p:nvSpPr>
        <p:spPr>
          <a:xfrm>
            <a:off x="586454" y="1510547"/>
            <a:ext cx="10489129" cy="1323439"/>
          </a:xfrm>
          <a:prstGeom prst="rect">
            <a:avLst/>
          </a:prstGeom>
          <a:noFill/>
        </p:spPr>
        <p:txBody>
          <a:bodyPr wrap="square" lIns="91440" tIns="45720" rIns="91440" bIns="45720" anchor="t">
            <a:spAutoFit/>
          </a:bodyPr>
          <a:lstStyle/>
          <a:p>
            <a:r>
              <a:rPr lang="en-US" sz="2000" dirty="0">
                <a:latin typeface="Arial"/>
                <a:cs typeface="Arial"/>
              </a:rPr>
              <a:t>Inspired by the work in Newham on their Health Equity Toolkit, Northamptonshire ICB's Population Health Team has started to pull together the insights on barriers local communities face when they try to access healthcare services. </a:t>
            </a:r>
            <a:endParaRPr lang="en-US" dirty="0"/>
          </a:p>
          <a:p>
            <a:r>
              <a:rPr lang="en-US" sz="2000" dirty="0">
                <a:latin typeface="Arial"/>
                <a:cs typeface="Arial"/>
              </a:rPr>
              <a:t>Below are the common themes identified from this initial review. </a:t>
            </a:r>
          </a:p>
        </p:txBody>
      </p:sp>
      <p:sp>
        <p:nvSpPr>
          <p:cNvPr id="7" name="Title 1">
            <a:extLst>
              <a:ext uri="{FF2B5EF4-FFF2-40B4-BE49-F238E27FC236}">
                <a16:creationId xmlns:a16="http://schemas.microsoft.com/office/drawing/2014/main" id="{B26B1A90-D464-1498-5576-A7E9DC006720}"/>
              </a:ext>
            </a:extLst>
          </p:cNvPr>
          <p:cNvSpPr txBox="1">
            <a:spLocks/>
          </p:cNvSpPr>
          <p:nvPr/>
        </p:nvSpPr>
        <p:spPr>
          <a:xfrm>
            <a:off x="606425" y="2958793"/>
            <a:ext cx="10515600" cy="393245"/>
          </a:xfrm>
          <a:prstGeom prst="rect">
            <a:avLst/>
          </a:prstGeom>
        </p:spPr>
        <p:txBody>
          <a:bodyPr lIns="91440" tIns="45720" rIns="91440" bIns="4572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latin typeface="Arial"/>
                <a:cs typeface="Arial"/>
              </a:rPr>
              <a:t>Main themes</a:t>
            </a:r>
            <a:r>
              <a:rPr lang="en-GB" sz="2200" b="1" dirty="0"/>
              <a:t> </a:t>
            </a:r>
          </a:p>
        </p:txBody>
      </p:sp>
      <p:sp>
        <p:nvSpPr>
          <p:cNvPr id="8" name="Content Placeholder 3">
            <a:extLst>
              <a:ext uri="{FF2B5EF4-FFF2-40B4-BE49-F238E27FC236}">
                <a16:creationId xmlns:a16="http://schemas.microsoft.com/office/drawing/2014/main" id="{D3769E72-FC83-9859-3483-0B89DFFF99CB}"/>
              </a:ext>
            </a:extLst>
          </p:cNvPr>
          <p:cNvSpPr txBox="1">
            <a:spLocks/>
          </p:cNvSpPr>
          <p:nvPr/>
        </p:nvSpPr>
        <p:spPr>
          <a:xfrm>
            <a:off x="4159250" y="3429220"/>
            <a:ext cx="3882911" cy="2651939"/>
          </a:xfrm>
          <a:prstGeom prst="rect">
            <a:avLst/>
          </a:prstGeom>
          <a:ln>
            <a:noFill/>
          </a:ln>
        </p:spPr>
        <p:style>
          <a:lnRef idx="2">
            <a:schemeClr val="accent1"/>
          </a:lnRef>
          <a:fillRef idx="1">
            <a:schemeClr val="lt1"/>
          </a:fillRef>
          <a:effectRef idx="0">
            <a:schemeClr val="accent1"/>
          </a:effectRef>
          <a:fontRef idx="minor">
            <a:schemeClr val="dk1"/>
          </a:fontRef>
        </p:style>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r>
              <a:rPr lang="en-GB" sz="2400" dirty="0">
                <a:latin typeface="Arial"/>
                <a:cs typeface="Arial"/>
              </a:rPr>
              <a:t>Information accessibility                            </a:t>
            </a:r>
            <a:endParaRPr lang="en-US" dirty="0">
              <a:latin typeface="Arial"/>
              <a:cs typeface="Arial"/>
            </a:endParaRPr>
          </a:p>
          <a:p>
            <a:r>
              <a:rPr lang="en-GB" sz="2400" dirty="0">
                <a:latin typeface="Arial"/>
                <a:cs typeface="Arial"/>
              </a:rPr>
              <a:t>Employment </a:t>
            </a:r>
            <a:endParaRPr lang="en-US" dirty="0">
              <a:latin typeface="Arial"/>
              <a:cs typeface="Arial"/>
            </a:endParaRPr>
          </a:p>
          <a:p>
            <a:r>
              <a:rPr lang="en-GB" sz="2400" dirty="0">
                <a:latin typeface="Arial"/>
                <a:cs typeface="Arial"/>
              </a:rPr>
              <a:t>Awareness</a:t>
            </a:r>
          </a:p>
          <a:p>
            <a:r>
              <a:rPr lang="en-GB" sz="2400" dirty="0">
                <a:latin typeface="Arial"/>
                <a:cs typeface="Arial"/>
              </a:rPr>
              <a:t>Health literacy </a:t>
            </a:r>
          </a:p>
          <a:p>
            <a:r>
              <a:rPr lang="en-GB" sz="2400" dirty="0">
                <a:latin typeface="Arial"/>
                <a:cs typeface="Arial"/>
              </a:rPr>
              <a:t>Digital exclusion </a:t>
            </a:r>
          </a:p>
        </p:txBody>
      </p:sp>
      <p:sp>
        <p:nvSpPr>
          <p:cNvPr id="9" name="Content Placeholder 3">
            <a:extLst>
              <a:ext uri="{FF2B5EF4-FFF2-40B4-BE49-F238E27FC236}">
                <a16:creationId xmlns:a16="http://schemas.microsoft.com/office/drawing/2014/main" id="{FE39CF43-0A19-F3C8-EC6B-AB75D062FAFD}"/>
              </a:ext>
            </a:extLst>
          </p:cNvPr>
          <p:cNvSpPr txBox="1">
            <a:spLocks/>
          </p:cNvSpPr>
          <p:nvPr/>
        </p:nvSpPr>
        <p:spPr>
          <a:xfrm>
            <a:off x="8054975" y="3429220"/>
            <a:ext cx="3616211" cy="2575739"/>
          </a:xfrm>
          <a:prstGeom prst="rect">
            <a:avLst/>
          </a:prstGeom>
          <a:ln>
            <a:noFill/>
          </a:ln>
        </p:spPr>
        <p:style>
          <a:lnRef idx="2">
            <a:schemeClr val="accent1"/>
          </a:lnRef>
          <a:fillRef idx="1">
            <a:schemeClr val="lt1"/>
          </a:fillRef>
          <a:effectRef idx="0">
            <a:schemeClr val="accent1"/>
          </a:effectRef>
          <a:fontRef idx="minor">
            <a:schemeClr val="dk1"/>
          </a:fontRef>
        </p:style>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r>
              <a:rPr lang="en-GB" sz="2400" dirty="0"/>
              <a:t>Lifestyle commitments      </a:t>
            </a:r>
            <a:endParaRPr lang="en-US" dirty="0"/>
          </a:p>
          <a:p>
            <a:r>
              <a:rPr lang="en-GB" sz="2400" dirty="0"/>
              <a:t>Family/social support</a:t>
            </a:r>
            <a:endParaRPr lang="en-US" dirty="0"/>
          </a:p>
          <a:p>
            <a:r>
              <a:rPr lang="en-GB" sz="2400" dirty="0"/>
              <a:t>Race                                       </a:t>
            </a:r>
          </a:p>
          <a:p>
            <a:r>
              <a:rPr lang="en-GB" sz="2400" dirty="0"/>
              <a:t>Age                                              </a:t>
            </a:r>
            <a:endParaRPr lang="en-GB" dirty="0"/>
          </a:p>
          <a:p>
            <a:r>
              <a:rPr lang="en-GB" sz="2400" dirty="0"/>
              <a:t>Gender</a:t>
            </a:r>
            <a:endParaRPr lang="en-GB" dirty="0"/>
          </a:p>
          <a:p>
            <a:pPr marL="0" indent="0">
              <a:buFont typeface="Arial" panose="020B0604020202020204" pitchFamily="34" charset="0"/>
              <a:buNone/>
            </a:pPr>
            <a:endParaRPr lang="en-GB" sz="2400" dirty="0"/>
          </a:p>
          <a:p>
            <a:endParaRPr lang="en-GB" sz="2400" dirty="0"/>
          </a:p>
        </p:txBody>
      </p:sp>
      <p:sp>
        <p:nvSpPr>
          <p:cNvPr id="10" name="Rectangle 9">
            <a:extLst>
              <a:ext uri="{FF2B5EF4-FFF2-40B4-BE49-F238E27FC236}">
                <a16:creationId xmlns:a16="http://schemas.microsoft.com/office/drawing/2014/main" id="{2CE20C8D-C730-5C8B-70E8-2CC8D3C4F28C}"/>
              </a:ext>
            </a:extLst>
          </p:cNvPr>
          <p:cNvSpPr/>
          <p:nvPr/>
        </p:nvSpPr>
        <p:spPr>
          <a:xfrm>
            <a:off x="584548" y="3413342"/>
            <a:ext cx="11022904" cy="2599150"/>
          </a:xfrm>
          <a:prstGeom prst="rect">
            <a:avLst/>
          </a:prstGeom>
          <a:noFill/>
          <a:ln w="28575">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25215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9D67E-9E79-3BBC-ECA7-1A2E3A7512CD}"/>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2A4C4C50-0E63-A41B-82C2-2087262CD683}"/>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D70910A1-9BB0-E55E-52C5-E7F53DC7E0EB}"/>
              </a:ext>
            </a:extLst>
          </p:cNvPr>
          <p:cNvSpPr txBox="1">
            <a:spLocks/>
          </p:cNvSpPr>
          <p:nvPr/>
        </p:nvSpPr>
        <p:spPr>
          <a:xfrm>
            <a:off x="344976" y="221673"/>
            <a:ext cx="9000000" cy="648000"/>
          </a:xfrm>
          <a:prstGeom prst="rect">
            <a:avLst/>
          </a:prstGeom>
        </p:spPr>
        <p:txBody>
          <a:bodyPr lIns="91440" tIns="45720" rIns="91440" bIns="4572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solidFill>
                  <a:srgbClr val="005EB8"/>
                </a:solidFill>
                <a:latin typeface="Arial"/>
                <a:cs typeface="Arial"/>
              </a:rPr>
              <a:t>Focus: Primary Care</a:t>
            </a:r>
            <a:endParaRPr lang="en-US" sz="3200" b="1">
              <a:solidFill>
                <a:srgbClr val="005EB8"/>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7BBCAE4-425F-7CDC-7BCF-17D0D115397D}"/>
              </a:ext>
            </a:extLst>
          </p:cNvPr>
          <p:cNvSpPr txBox="1"/>
          <p:nvPr/>
        </p:nvSpPr>
        <p:spPr>
          <a:xfrm rot="10800000" flipV="1">
            <a:off x="344977" y="756335"/>
            <a:ext cx="8567321" cy="1077218"/>
          </a:xfrm>
          <a:prstGeom prst="rect">
            <a:avLst/>
          </a:prstGeom>
          <a:noFill/>
        </p:spPr>
        <p:txBody>
          <a:bodyPr wrap="square" lIns="91440" tIns="45720" rIns="91440" bIns="45720" anchor="t">
            <a:spAutoFit/>
          </a:bodyPr>
          <a:lstStyle/>
          <a:p>
            <a:r>
              <a:rPr lang="en-US" sz="1600" b="1">
                <a:latin typeface="Arial"/>
                <a:cs typeface="Arial"/>
              </a:rPr>
              <a:t>Specific insights related to primary care. </a:t>
            </a:r>
          </a:p>
          <a:p>
            <a:r>
              <a:rPr lang="en-US" sz="1600">
                <a:latin typeface="Arial"/>
                <a:cs typeface="Arial"/>
              </a:rPr>
              <a:t>Within this, there is significant overlap, e.g., between language, awareness, health literacy  &amp; information accessibility. </a:t>
            </a:r>
          </a:p>
          <a:p>
            <a:endParaRPr lang="en-US" sz="1600">
              <a:latin typeface="Arial"/>
              <a:cs typeface="Arial"/>
            </a:endParaRPr>
          </a:p>
        </p:txBody>
      </p:sp>
      <p:graphicFrame>
        <p:nvGraphicFramePr>
          <p:cNvPr id="2" name="Table 1">
            <a:extLst>
              <a:ext uri="{FF2B5EF4-FFF2-40B4-BE49-F238E27FC236}">
                <a16:creationId xmlns:a16="http://schemas.microsoft.com/office/drawing/2014/main" id="{E05BDD8F-9313-2390-3F78-9EA0CE59CF66}"/>
              </a:ext>
            </a:extLst>
          </p:cNvPr>
          <p:cNvGraphicFramePr>
            <a:graphicFrameLocks noGrp="1"/>
          </p:cNvGraphicFramePr>
          <p:nvPr>
            <p:extLst>
              <p:ext uri="{D42A27DB-BD31-4B8C-83A1-F6EECF244321}">
                <p14:modId xmlns:p14="http://schemas.microsoft.com/office/powerpoint/2010/main" val="868738644"/>
              </p:ext>
            </p:extLst>
          </p:nvPr>
        </p:nvGraphicFramePr>
        <p:xfrm>
          <a:off x="574090" y="1726541"/>
          <a:ext cx="10770850" cy="3611880"/>
        </p:xfrm>
        <a:graphic>
          <a:graphicData uri="http://schemas.openxmlformats.org/drawingml/2006/table">
            <a:tbl>
              <a:tblPr firstRow="1" bandRow="1">
                <a:tableStyleId>{5C22544A-7EE6-4342-B048-85BDC9FD1C3A}</a:tableStyleId>
              </a:tblPr>
              <a:tblGrid>
                <a:gridCol w="3164197">
                  <a:extLst>
                    <a:ext uri="{9D8B030D-6E8A-4147-A177-3AD203B41FA5}">
                      <a16:colId xmlns:a16="http://schemas.microsoft.com/office/drawing/2014/main" val="3033129878"/>
                    </a:ext>
                  </a:extLst>
                </a:gridCol>
                <a:gridCol w="7606653">
                  <a:extLst>
                    <a:ext uri="{9D8B030D-6E8A-4147-A177-3AD203B41FA5}">
                      <a16:colId xmlns:a16="http://schemas.microsoft.com/office/drawing/2014/main" val="1292766922"/>
                    </a:ext>
                  </a:extLst>
                </a:gridCol>
              </a:tblGrid>
              <a:tr h="370840">
                <a:tc>
                  <a:txBody>
                    <a:bodyPr/>
                    <a:lstStyle/>
                    <a:p>
                      <a:r>
                        <a:rPr lang="en-GB"/>
                        <a:t>Topic</a:t>
                      </a:r>
                    </a:p>
                  </a:txBody>
                  <a:tcPr/>
                </a:tc>
                <a:tc>
                  <a:txBody>
                    <a:bodyPr/>
                    <a:lstStyle/>
                    <a:p>
                      <a:r>
                        <a:rPr lang="en-GB"/>
                        <a:t>Description</a:t>
                      </a:r>
                    </a:p>
                  </a:txBody>
                  <a:tcPr/>
                </a:tc>
                <a:extLst>
                  <a:ext uri="{0D108BD9-81ED-4DB2-BD59-A6C34878D82A}">
                    <a16:rowId xmlns:a16="http://schemas.microsoft.com/office/drawing/2014/main" val="2625374298"/>
                  </a:ext>
                </a:extLst>
              </a:tr>
              <a:tr h="370840">
                <a:tc>
                  <a:txBody>
                    <a:bodyPr/>
                    <a:lstStyle/>
                    <a:p>
                      <a:r>
                        <a:rPr lang="en-GB" sz="1400">
                          <a:latin typeface="Arial"/>
                        </a:rPr>
                        <a:t>Language</a:t>
                      </a:r>
                    </a:p>
                  </a:txBody>
                  <a:tcPr/>
                </a:tc>
                <a:tc>
                  <a:txBody>
                    <a:bodyPr/>
                    <a:lstStyle/>
                    <a:p>
                      <a:pPr lvl="0">
                        <a:buNone/>
                      </a:pPr>
                      <a:r>
                        <a:rPr lang="en-GB" sz="1400" b="0" i="0" u="none" strike="noStrike" baseline="0" noProof="0">
                          <a:solidFill>
                            <a:srgbClr val="000000"/>
                          </a:solidFill>
                          <a:latin typeface="Arial"/>
                        </a:rPr>
                        <a:t>Understanding how to register with a GP, book an appointment, and navigate the system/rights. Understand complex communications regarding diagnoses, treatments, or prevention advice. Ensuring people where English is not their primary language have properly understood the information. Lack of translation services. </a:t>
                      </a:r>
                      <a:endParaRPr lang="en-US" sz="1400">
                        <a:latin typeface="Arial"/>
                      </a:endParaRPr>
                    </a:p>
                  </a:txBody>
                  <a:tcPr/>
                </a:tc>
                <a:extLst>
                  <a:ext uri="{0D108BD9-81ED-4DB2-BD59-A6C34878D82A}">
                    <a16:rowId xmlns:a16="http://schemas.microsoft.com/office/drawing/2014/main" val="2090928886"/>
                  </a:ext>
                </a:extLst>
              </a:tr>
              <a:tr h="370840">
                <a:tc>
                  <a:txBody>
                    <a:bodyPr/>
                    <a:lstStyle/>
                    <a:p>
                      <a:r>
                        <a:rPr lang="en-GB" sz="1400">
                          <a:latin typeface="Arial"/>
                        </a:rPr>
                        <a:t>Trust</a:t>
                      </a:r>
                    </a:p>
                  </a:txBody>
                  <a:tcPr/>
                </a:tc>
                <a:tc>
                  <a:txBody>
                    <a:bodyPr/>
                    <a:lstStyle/>
                    <a:p>
                      <a:pPr lvl="0">
                        <a:buNone/>
                      </a:pPr>
                      <a:r>
                        <a:rPr lang="en-GB" sz="1400" b="0" i="0" u="none" strike="noStrike" baseline="0" noProof="0" dirty="0">
                          <a:solidFill>
                            <a:srgbClr val="000000"/>
                          </a:solidFill>
                          <a:latin typeface="Arial"/>
                        </a:rPr>
                        <a:t>Considerable mistrust with professionals e.g. for the GRT community due to both perceived and experienced discrimination. </a:t>
                      </a:r>
                      <a:endParaRPr lang="en-US" sz="1400" dirty="0">
                        <a:latin typeface="Arial"/>
                      </a:endParaRPr>
                    </a:p>
                  </a:txBody>
                  <a:tcPr/>
                </a:tc>
                <a:extLst>
                  <a:ext uri="{0D108BD9-81ED-4DB2-BD59-A6C34878D82A}">
                    <a16:rowId xmlns:a16="http://schemas.microsoft.com/office/drawing/2014/main" val="3687579194"/>
                  </a:ext>
                </a:extLst>
              </a:tr>
              <a:tr h="370840">
                <a:tc>
                  <a:txBody>
                    <a:bodyPr/>
                    <a:lstStyle/>
                    <a:p>
                      <a:r>
                        <a:rPr lang="en-GB" sz="1400">
                          <a:latin typeface="Arial"/>
                        </a:rPr>
                        <a:t>Physical Accessibility / Location</a:t>
                      </a:r>
                    </a:p>
                  </a:txBody>
                  <a:tcPr/>
                </a:tc>
                <a:tc>
                  <a:txBody>
                    <a:bodyPr/>
                    <a:lstStyle/>
                    <a:p>
                      <a:pPr lvl="0">
                        <a:buNone/>
                      </a:pPr>
                      <a:r>
                        <a:rPr lang="en-GB" sz="1400" b="0" i="0" u="none" strike="noStrike" baseline="0" noProof="0" dirty="0">
                          <a:solidFill>
                            <a:srgbClr val="000000"/>
                          </a:solidFill>
                          <a:latin typeface="Arial"/>
                        </a:rPr>
                        <a:t>Patients often struggle to make pre-booked appointments or even make appointments. </a:t>
                      </a:r>
                      <a:endParaRPr lang="en-US" sz="1400" dirty="0">
                        <a:latin typeface="Arial"/>
                      </a:endParaRPr>
                    </a:p>
                  </a:txBody>
                  <a:tcPr/>
                </a:tc>
                <a:extLst>
                  <a:ext uri="{0D108BD9-81ED-4DB2-BD59-A6C34878D82A}">
                    <a16:rowId xmlns:a16="http://schemas.microsoft.com/office/drawing/2014/main" val="2017908838"/>
                  </a:ext>
                </a:extLst>
              </a:tr>
              <a:tr h="370840">
                <a:tc>
                  <a:txBody>
                    <a:bodyPr/>
                    <a:lstStyle/>
                    <a:p>
                      <a:r>
                        <a:rPr lang="en-GB" sz="1400">
                          <a:latin typeface="Arial"/>
                        </a:rPr>
                        <a:t>Information Accessibility</a:t>
                      </a:r>
                    </a:p>
                  </a:txBody>
                  <a:tcPr/>
                </a:tc>
                <a:tc>
                  <a:txBody>
                    <a:bodyPr/>
                    <a:lstStyle/>
                    <a:p>
                      <a:pPr lvl="0">
                        <a:buNone/>
                      </a:pPr>
                      <a:r>
                        <a:rPr lang="en-GB" sz="1400" b="0" i="0" u="none" strike="noStrike" noProof="0" dirty="0">
                          <a:solidFill>
                            <a:srgbClr val="000000"/>
                          </a:solidFill>
                          <a:latin typeface="Arial"/>
                        </a:rPr>
                        <a:t>Patients often lack trusted contacts, face stigma, and can struggle to access information about services &amp; how to access them</a:t>
                      </a:r>
                      <a:endParaRPr lang="en-US" sz="1400" dirty="0">
                        <a:latin typeface="Arial"/>
                      </a:endParaRPr>
                    </a:p>
                  </a:txBody>
                  <a:tcPr/>
                </a:tc>
                <a:extLst>
                  <a:ext uri="{0D108BD9-81ED-4DB2-BD59-A6C34878D82A}">
                    <a16:rowId xmlns:a16="http://schemas.microsoft.com/office/drawing/2014/main" val="3544483363"/>
                  </a:ext>
                </a:extLst>
              </a:tr>
              <a:tr h="370840">
                <a:tc>
                  <a:txBody>
                    <a:bodyPr/>
                    <a:lstStyle/>
                    <a:p>
                      <a:r>
                        <a:rPr lang="en-GB" sz="1400" dirty="0">
                          <a:latin typeface="Arial"/>
                        </a:rPr>
                        <a:t>Awareness</a:t>
                      </a:r>
                    </a:p>
                  </a:txBody>
                  <a:tcPr/>
                </a:tc>
                <a:tc>
                  <a:txBody>
                    <a:bodyPr/>
                    <a:lstStyle/>
                    <a:p>
                      <a:pPr lvl="0">
                        <a:buNone/>
                      </a:pPr>
                      <a:r>
                        <a:rPr lang="en-GB" sz="1400" b="0" i="0" u="none" strike="noStrike" baseline="0" noProof="0" dirty="0">
                          <a:solidFill>
                            <a:srgbClr val="000000"/>
                          </a:solidFill>
                          <a:latin typeface="Arial"/>
                        </a:rPr>
                        <a:t>Lack of awareness regarding how to access GP services and other health and care services, often higher for those not born in the UK.</a:t>
                      </a:r>
                      <a:endParaRPr lang="en-US" sz="1400" dirty="0">
                        <a:latin typeface="Arial"/>
                      </a:endParaRPr>
                    </a:p>
                  </a:txBody>
                  <a:tcPr/>
                </a:tc>
                <a:extLst>
                  <a:ext uri="{0D108BD9-81ED-4DB2-BD59-A6C34878D82A}">
                    <a16:rowId xmlns:a16="http://schemas.microsoft.com/office/drawing/2014/main" val="3333745062"/>
                  </a:ext>
                </a:extLst>
              </a:tr>
              <a:tr h="370840">
                <a:tc>
                  <a:txBody>
                    <a:bodyPr/>
                    <a:lstStyle/>
                    <a:p>
                      <a:r>
                        <a:rPr lang="en-GB" sz="1400">
                          <a:latin typeface="Arial"/>
                        </a:rPr>
                        <a:t>Health Literacy</a:t>
                      </a:r>
                    </a:p>
                  </a:txBody>
                  <a:tcPr/>
                </a:tc>
                <a:tc>
                  <a:txBody>
                    <a:bodyPr/>
                    <a:lstStyle/>
                    <a:p>
                      <a:r>
                        <a:rPr lang="en-GB" sz="1400" dirty="0">
                          <a:latin typeface="Arial"/>
                        </a:rPr>
                        <a:t>Challenges in navigating the health system, including primary care</a:t>
                      </a:r>
                    </a:p>
                  </a:txBody>
                  <a:tcPr/>
                </a:tc>
                <a:extLst>
                  <a:ext uri="{0D108BD9-81ED-4DB2-BD59-A6C34878D82A}">
                    <a16:rowId xmlns:a16="http://schemas.microsoft.com/office/drawing/2014/main" val="2283494112"/>
                  </a:ext>
                </a:extLst>
              </a:tr>
            </a:tbl>
          </a:graphicData>
        </a:graphic>
      </p:graphicFrame>
    </p:spTree>
    <p:extLst>
      <p:ext uri="{BB962C8B-B14F-4D97-AF65-F5344CB8AC3E}">
        <p14:creationId xmlns:p14="http://schemas.microsoft.com/office/powerpoint/2010/main" val="352625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99A8A-6A0D-42D9-DD3A-E2EFFCBEAC1C}"/>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9CDFD32E-8FD3-B98C-E61F-557AC439E34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D9CCD35F-821B-C3B3-194C-30865FFB6942}"/>
              </a:ext>
            </a:extLst>
          </p:cNvPr>
          <p:cNvSpPr txBox="1">
            <a:spLocks/>
          </p:cNvSpPr>
          <p:nvPr/>
        </p:nvSpPr>
        <p:spPr>
          <a:xfrm>
            <a:off x="344976" y="221673"/>
            <a:ext cx="9000000" cy="648000"/>
          </a:xfrm>
          <a:prstGeom prst="rect">
            <a:avLst/>
          </a:prstGeom>
        </p:spPr>
        <p:txBody>
          <a:bodyPr lIns="91440" tIns="45720" rIns="91440" bIns="4572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rgbClr val="005EB8"/>
                </a:solidFill>
                <a:latin typeface="Arial"/>
                <a:cs typeface="Arial"/>
              </a:rPr>
              <a:t>Comments, Questions?</a:t>
            </a:r>
            <a:endParaRPr lang="en-US" sz="3200" b="1" dirty="0">
              <a:solidFill>
                <a:srgbClr val="005EB8"/>
              </a:solidFill>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5632AAE9-971F-B390-1241-9CEC6B432ADC}"/>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r>
              <a:rPr lang="en-GB" dirty="0"/>
              <a:t>Are there small changes your team could make to address inequalities? - </a:t>
            </a:r>
            <a:r>
              <a:rPr lang="en-GB" dirty="0">
                <a:hlinkClick r:id="rId4"/>
              </a:rPr>
              <a:t>https://forms.office.com/e/4de8vf6NH3?origin=lprLink</a:t>
            </a:r>
            <a:r>
              <a:rPr lang="en-GB" dirty="0"/>
              <a:t> </a:t>
            </a:r>
          </a:p>
          <a:p>
            <a:r>
              <a:rPr lang="en-GB" dirty="0"/>
              <a:t>Have you seen good examples of tackling inequalities from elsewhere? - </a:t>
            </a:r>
            <a:r>
              <a:rPr lang="en-GB" dirty="0">
                <a:hlinkClick r:id="rId5"/>
              </a:rPr>
              <a:t>https://forms.office.com/e/de8WP8ehkw?origin=lprLink</a:t>
            </a:r>
            <a:r>
              <a:rPr lang="en-GB" dirty="0"/>
              <a:t> </a:t>
            </a:r>
          </a:p>
          <a:p>
            <a:pPr marL="0" indent="0">
              <a:buNone/>
            </a:pPr>
            <a:endParaRPr lang="en-GB" dirty="0"/>
          </a:p>
          <a:p>
            <a:pPr marL="0" indent="0">
              <a:buNone/>
            </a:pPr>
            <a:r>
              <a:rPr lang="en-GB" dirty="0"/>
              <a:t>Please share after the session</a:t>
            </a:r>
          </a:p>
          <a:p>
            <a:endParaRPr lang="en-GB" dirty="0"/>
          </a:p>
        </p:txBody>
      </p:sp>
    </p:spTree>
    <p:extLst>
      <p:ext uri="{BB962C8B-B14F-4D97-AF65-F5344CB8AC3E}">
        <p14:creationId xmlns:p14="http://schemas.microsoft.com/office/powerpoint/2010/main" val="496783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4AD26F-E7EE-BD28-63C3-0021E05D1803}"/>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A2859F1F-DBD9-918C-6A31-95066F25673B}"/>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F6567F7D-FE3C-5A9B-CD03-D0B64D800F71}"/>
              </a:ext>
            </a:extLst>
          </p:cNvPr>
          <p:cNvSpPr txBox="1">
            <a:spLocks/>
          </p:cNvSpPr>
          <p:nvPr/>
        </p:nvSpPr>
        <p:spPr>
          <a:xfrm>
            <a:off x="344976" y="221673"/>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rgbClr val="005EB8"/>
                </a:solidFill>
                <a:latin typeface="Arial" panose="020B0604020202020204" pitchFamily="34" charset="0"/>
                <a:cs typeface="Arial" panose="020B0604020202020204" pitchFamily="34" charset="0"/>
              </a:rPr>
              <a:t>ICB Population Health Team</a:t>
            </a:r>
            <a:endParaRPr lang="en-US" sz="3200" b="1" dirty="0">
              <a:solidFill>
                <a:srgbClr val="005EB8"/>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5D9E3158-3024-4B2D-0FE0-5F89B1A35CA6}"/>
              </a:ext>
            </a:extLst>
          </p:cNvPr>
          <p:cNvSpPr txBox="1"/>
          <p:nvPr/>
        </p:nvSpPr>
        <p:spPr>
          <a:xfrm>
            <a:off x="731520" y="2045970"/>
            <a:ext cx="10549890" cy="3816429"/>
          </a:xfrm>
          <a:prstGeom prst="rect">
            <a:avLst/>
          </a:prstGeom>
          <a:noFill/>
        </p:spPr>
        <p:txBody>
          <a:bodyPr wrap="square" rtlCol="0">
            <a:spAutoFit/>
          </a:bodyPr>
          <a:lstStyle/>
          <a:p>
            <a:r>
              <a:rPr lang="en-GB" sz="2200" dirty="0">
                <a:latin typeface="Arial" panose="020B0604020202020204" pitchFamily="34" charset="0"/>
                <a:cs typeface="Arial" panose="020B0604020202020204" pitchFamily="34" charset="0"/>
              </a:rPr>
              <a:t>Paul Birch – Assistant Director Population Health and Health Intelligence</a:t>
            </a:r>
          </a:p>
          <a:p>
            <a:endParaRPr lang="en-GB" sz="2200"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Caroline Thickens – Head of Population Health</a:t>
            </a:r>
          </a:p>
          <a:p>
            <a:endParaRPr lang="en-GB" sz="2200"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Gwyn Roberts – Population Health Programme manager – Prevention lead</a:t>
            </a:r>
          </a:p>
          <a:p>
            <a:endParaRPr lang="en-GB" sz="2200"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Oana </a:t>
            </a:r>
            <a:r>
              <a:rPr lang="en-GB" sz="2200" dirty="0" err="1">
                <a:latin typeface="Arial" panose="020B0604020202020204" pitchFamily="34" charset="0"/>
                <a:cs typeface="Arial" panose="020B0604020202020204" pitchFamily="34" charset="0"/>
              </a:rPr>
              <a:t>Ciurdarean</a:t>
            </a:r>
            <a:r>
              <a:rPr lang="en-GB" sz="2200" dirty="0">
                <a:latin typeface="Arial" panose="020B0604020202020204" pitchFamily="34" charset="0"/>
                <a:cs typeface="Arial" panose="020B0604020202020204" pitchFamily="34" charset="0"/>
              </a:rPr>
              <a:t> – Population Health Programme Manager –</a:t>
            </a:r>
            <a:r>
              <a:rPr lang="en-GB" sz="2200">
                <a:latin typeface="Arial" panose="020B0604020202020204" pitchFamily="34" charset="0"/>
                <a:cs typeface="Arial" panose="020B0604020202020204" pitchFamily="34" charset="0"/>
              </a:rPr>
              <a:t>Inequalities</a:t>
            </a:r>
            <a:r>
              <a:rPr lang="en-GB" sz="2200" dirty="0">
                <a:latin typeface="Arial" panose="020B0604020202020204" pitchFamily="34" charset="0"/>
                <a:cs typeface="Arial" panose="020B0604020202020204" pitchFamily="34" charset="0"/>
              </a:rPr>
              <a:t> lead</a:t>
            </a:r>
          </a:p>
          <a:p>
            <a:endParaRPr lang="en-GB" sz="2200"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Chenyu Shang – Lead Population Health Analyst</a:t>
            </a:r>
          </a:p>
          <a:p>
            <a:endParaRPr lang="en-GB" sz="2200"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Email: </a:t>
            </a:r>
            <a:r>
              <a:rPr lang="en-GB" sz="2200" dirty="0">
                <a:latin typeface="Arial" panose="020B0604020202020204" pitchFamily="34" charset="0"/>
                <a:cs typeface="Arial" panose="020B0604020202020204" pitchFamily="34" charset="0"/>
                <a:hlinkClick r:id="rId3"/>
              </a:rPr>
              <a:t>northantsicb.northantspophealth@nhs.net</a:t>
            </a:r>
            <a:r>
              <a:rPr lang="en-GB" sz="2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204566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1ECD1D-78C4-D65D-98E8-891478D3EB65}"/>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87DA31C4-F9F6-A3E4-FC98-0FF68D29A19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CE88C26F-B2E7-BF72-5569-B7855CABA863}"/>
              </a:ext>
            </a:extLst>
          </p:cNvPr>
          <p:cNvSpPr txBox="1">
            <a:spLocks/>
          </p:cNvSpPr>
          <p:nvPr/>
        </p:nvSpPr>
        <p:spPr>
          <a:xfrm>
            <a:off x="344976" y="221673"/>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rgbClr val="005EB8"/>
                </a:solidFill>
                <a:latin typeface="Arial" panose="020B0604020202020204" pitchFamily="34" charset="0"/>
                <a:cs typeface="Arial" panose="020B0604020202020204" pitchFamily="34" charset="0"/>
              </a:rPr>
              <a:t>Northamptonshire’s registered population</a:t>
            </a:r>
            <a:endParaRPr lang="en-US" sz="3200" b="1" dirty="0">
              <a:solidFill>
                <a:srgbClr val="005EB8"/>
              </a:solidFill>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BCB87693-A636-FD60-9D5A-9634086045EB}"/>
              </a:ext>
            </a:extLst>
          </p:cNvPr>
          <p:cNvPicPr>
            <a:picLocks noChangeAspect="1"/>
          </p:cNvPicPr>
          <p:nvPr/>
        </p:nvPicPr>
        <p:blipFill>
          <a:blip r:embed="rId3"/>
          <a:stretch>
            <a:fillRect/>
          </a:stretch>
        </p:blipFill>
        <p:spPr>
          <a:xfrm>
            <a:off x="6495291" y="1722785"/>
            <a:ext cx="4630051" cy="4047989"/>
          </a:xfrm>
          <a:prstGeom prst="rect">
            <a:avLst/>
          </a:prstGeom>
        </p:spPr>
      </p:pic>
      <p:sp>
        <p:nvSpPr>
          <p:cNvPr id="5" name="TextBox 4">
            <a:extLst>
              <a:ext uri="{FF2B5EF4-FFF2-40B4-BE49-F238E27FC236}">
                <a16:creationId xmlns:a16="http://schemas.microsoft.com/office/drawing/2014/main" id="{1DB5A6B3-237E-A915-658D-172348A98617}"/>
              </a:ext>
            </a:extLst>
          </p:cNvPr>
          <p:cNvSpPr txBox="1"/>
          <p:nvPr/>
        </p:nvSpPr>
        <p:spPr>
          <a:xfrm>
            <a:off x="6388469" y="5770774"/>
            <a:ext cx="5059819" cy="314894"/>
          </a:xfrm>
          <a:prstGeom prst="rect">
            <a:avLst/>
          </a:prstGeom>
          <a:noFill/>
        </p:spPr>
        <p:txBody>
          <a:bodyPr wrap="square">
            <a:spAutoFit/>
          </a:bodyPr>
          <a:lstStyle/>
          <a:p>
            <a:pPr algn="just">
              <a:lnSpc>
                <a:spcPct val="150000"/>
              </a:lnSpc>
              <a:spcAft>
                <a:spcPts val="800"/>
              </a:spcAft>
            </a:pPr>
            <a:r>
              <a:rPr lang="en-GB" sz="1100" dirty="0">
                <a:effectLst/>
                <a:latin typeface="Arial" panose="020B0604020202020204" pitchFamily="34" charset="0"/>
                <a:ea typeface="Calibri" panose="020F0502020204030204" pitchFamily="34" charset="0"/>
                <a:cs typeface="Arial" panose="020B0604020202020204" pitchFamily="34" charset="0"/>
              </a:rPr>
              <a:t>Source: Primary Care Dataset, NHS Northamptonshire ICB, January 2025</a:t>
            </a:r>
            <a:endParaRPr lang="en-GB"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F44C4D83-5701-8E87-2EEA-5F497D1E5399}"/>
              </a:ext>
            </a:extLst>
          </p:cNvPr>
          <p:cNvSpPr txBox="1"/>
          <p:nvPr/>
        </p:nvSpPr>
        <p:spPr>
          <a:xfrm>
            <a:off x="233084" y="1311573"/>
            <a:ext cx="5939261" cy="4832092"/>
          </a:xfrm>
          <a:prstGeom prst="rect">
            <a:avLst/>
          </a:prstGeom>
          <a:noFill/>
        </p:spPr>
        <p:txBody>
          <a:bodyPr wrap="square">
            <a:spAutoFit/>
          </a:bodyPr>
          <a:lstStyle/>
          <a:p>
            <a:r>
              <a:rPr lang="en-GB" sz="1400" dirty="0"/>
              <a:t>The ICB currently has a registered </a:t>
            </a:r>
            <a:r>
              <a:rPr lang="en-GB" sz="1400" b="1" dirty="0"/>
              <a:t>population of ~850k</a:t>
            </a:r>
            <a:r>
              <a:rPr lang="en-GB" sz="1400" dirty="0"/>
              <a:t>. </a:t>
            </a:r>
          </a:p>
          <a:p>
            <a:endParaRPr lang="en-GB" sz="1400" dirty="0"/>
          </a:p>
          <a:p>
            <a:r>
              <a:rPr lang="en-GB" sz="1400" dirty="0"/>
              <a:t>Over the </a:t>
            </a:r>
            <a:r>
              <a:rPr lang="en-GB" sz="1400" b="1" dirty="0"/>
              <a:t>last 5 years we have experienced 8.09% growth</a:t>
            </a:r>
            <a:r>
              <a:rPr lang="en-GB" sz="1400" dirty="0"/>
              <a:t>, which is significantly higher than ONS projections showed. </a:t>
            </a:r>
          </a:p>
          <a:p>
            <a:endParaRPr lang="en-GB" sz="1400" dirty="0"/>
          </a:p>
          <a:p>
            <a:r>
              <a:rPr lang="en-GB" sz="1400" b="1" dirty="0"/>
              <a:t>Current</a:t>
            </a:r>
            <a:r>
              <a:rPr lang="en-GB" sz="1400" dirty="0"/>
              <a:t> ONS projections show </a:t>
            </a:r>
            <a:r>
              <a:rPr lang="en-GB" sz="1400" b="1" dirty="0"/>
              <a:t>growth of 2.54% over the next 5 years </a:t>
            </a:r>
            <a:r>
              <a:rPr lang="en-GB" sz="1400" dirty="0"/>
              <a:t>and 0.5% next year however it should be noted that if current growth trends continue it would be double that rate. </a:t>
            </a:r>
          </a:p>
          <a:p>
            <a:endParaRPr lang="en-GB" sz="1400" dirty="0"/>
          </a:p>
          <a:p>
            <a:r>
              <a:rPr lang="en-GB" sz="1400" dirty="0"/>
              <a:t>Nearly </a:t>
            </a:r>
            <a:r>
              <a:rPr lang="en-GB" sz="1400" b="1" dirty="0"/>
              <a:t>half of this population consists of working-age adults </a:t>
            </a:r>
            <a:r>
              <a:rPr lang="en-GB" sz="1400" dirty="0"/>
              <a:t>between 30 and 59 years old. </a:t>
            </a:r>
          </a:p>
          <a:p>
            <a:endParaRPr lang="en-GB" sz="1400" dirty="0"/>
          </a:p>
          <a:p>
            <a:r>
              <a:rPr lang="en-GB" sz="1400" b="1" dirty="0"/>
              <a:t>Children and young people </a:t>
            </a:r>
            <a:r>
              <a:rPr lang="en-GB" sz="1400" dirty="0"/>
              <a:t>under the age of 20 make up nearly a </a:t>
            </a:r>
            <a:r>
              <a:rPr lang="en-GB" sz="1400" b="1" dirty="0"/>
              <a:t>quarter of the total population</a:t>
            </a:r>
            <a:r>
              <a:rPr lang="en-GB" sz="1400" dirty="0"/>
              <a:t>; young adults aged 20 to 29 years account for roughly one in eight people. </a:t>
            </a:r>
          </a:p>
          <a:p>
            <a:endParaRPr lang="en-GB" sz="1400" dirty="0"/>
          </a:p>
          <a:p>
            <a:r>
              <a:rPr lang="en-GB" sz="1400" dirty="0"/>
              <a:t>Adults aged </a:t>
            </a:r>
            <a:r>
              <a:rPr lang="en-GB" sz="1400" b="1" dirty="0"/>
              <a:t>70 years and older </a:t>
            </a:r>
            <a:r>
              <a:rPr lang="en-GB" sz="1400" dirty="0"/>
              <a:t>make up </a:t>
            </a:r>
            <a:r>
              <a:rPr lang="en-GB" sz="1400" b="1" dirty="0"/>
              <a:t>over 1 in 10 of the total population. </a:t>
            </a:r>
          </a:p>
          <a:p>
            <a:endParaRPr lang="en-GB" sz="1400" dirty="0"/>
          </a:p>
          <a:p>
            <a:r>
              <a:rPr lang="en-GB" sz="1400" dirty="0"/>
              <a:t>The population is broadly balanced between males and females across most age groups; a slightly higher number of females is observed in the older age categories, particularly among patients aged 80+.</a:t>
            </a:r>
          </a:p>
        </p:txBody>
      </p:sp>
    </p:spTree>
    <p:extLst>
      <p:ext uri="{BB962C8B-B14F-4D97-AF65-F5344CB8AC3E}">
        <p14:creationId xmlns:p14="http://schemas.microsoft.com/office/powerpoint/2010/main" val="784269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1ECD1D-78C4-D65D-98E8-891478D3EB65}"/>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87DA31C4-F9F6-A3E4-FC98-0FF68D29A19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CE88C26F-B2E7-BF72-5569-B7855CABA863}"/>
              </a:ext>
            </a:extLst>
          </p:cNvPr>
          <p:cNvSpPr txBox="1">
            <a:spLocks/>
          </p:cNvSpPr>
          <p:nvPr/>
        </p:nvSpPr>
        <p:spPr>
          <a:xfrm>
            <a:off x="344976" y="221673"/>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005EB8"/>
                </a:solidFill>
                <a:latin typeface="Arial" panose="020B0604020202020204" pitchFamily="34" charset="0"/>
                <a:cs typeface="Arial" panose="020B0604020202020204" pitchFamily="34" charset="0"/>
              </a:rPr>
              <a:t>Northamptonshire’s registered population</a:t>
            </a:r>
            <a:endParaRPr lang="en-US" sz="3200" b="1">
              <a:solidFill>
                <a:srgbClr val="005EB8"/>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934AB3DF-7713-CA33-A792-6C3D53107CCC}"/>
              </a:ext>
            </a:extLst>
          </p:cNvPr>
          <p:cNvSpPr txBox="1"/>
          <p:nvPr/>
        </p:nvSpPr>
        <p:spPr>
          <a:xfrm>
            <a:off x="344975" y="1917653"/>
            <a:ext cx="4566611" cy="4031873"/>
          </a:xfrm>
          <a:prstGeom prst="rect">
            <a:avLst/>
          </a:prstGeom>
          <a:noFill/>
        </p:spPr>
        <p:txBody>
          <a:bodyPr wrap="square">
            <a:spAutoFit/>
          </a:bodyPr>
          <a:lstStyle/>
          <a:p>
            <a:r>
              <a:rPr lang="en-GB" sz="1600" dirty="0">
                <a:latin typeface="Arial" panose="020B0604020202020204" pitchFamily="34" charset="0"/>
                <a:cs typeface="Arial" panose="020B0604020202020204" pitchFamily="34" charset="0"/>
              </a:rPr>
              <a:t>Over the </a:t>
            </a:r>
            <a:r>
              <a:rPr lang="en-GB" sz="1600" b="1" dirty="0">
                <a:latin typeface="Arial" panose="020B0604020202020204" pitchFamily="34" charset="0"/>
                <a:cs typeface="Arial" panose="020B0604020202020204" pitchFamily="34" charset="0"/>
              </a:rPr>
              <a:t>last 5 years we have experienced 8% growth</a:t>
            </a:r>
            <a:r>
              <a:rPr lang="en-GB" sz="1600" dirty="0">
                <a:latin typeface="Arial" panose="020B0604020202020204" pitchFamily="34" charset="0"/>
                <a:cs typeface="Arial" panose="020B0604020202020204" pitchFamily="34" charset="0"/>
              </a:rPr>
              <a:t>, which is significantly higher than expected. </a:t>
            </a:r>
          </a:p>
          <a:p>
            <a:endParaRPr lang="en-GB" sz="1600"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Current</a:t>
            </a:r>
            <a:r>
              <a:rPr lang="en-GB" sz="1600" dirty="0">
                <a:latin typeface="Arial" panose="020B0604020202020204" pitchFamily="34" charset="0"/>
                <a:cs typeface="Arial" panose="020B0604020202020204" pitchFamily="34" charset="0"/>
              </a:rPr>
              <a:t> projections to 2030 show </a:t>
            </a:r>
            <a:r>
              <a:rPr lang="en-GB" sz="1600" b="1" dirty="0">
                <a:latin typeface="Arial" panose="020B0604020202020204" pitchFamily="34" charset="0"/>
                <a:cs typeface="Arial" panose="020B0604020202020204" pitchFamily="34" charset="0"/>
              </a:rPr>
              <a:t>growth of 2.54% over the next 5 years</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The population aged </a:t>
            </a:r>
            <a:r>
              <a:rPr lang="en-GB" sz="1600" b="1" dirty="0">
                <a:latin typeface="Arial" panose="020B0604020202020204" pitchFamily="34" charset="0"/>
                <a:cs typeface="Arial" panose="020B0604020202020204" pitchFamily="34" charset="0"/>
              </a:rPr>
              <a:t>80 years and older </a:t>
            </a:r>
            <a:r>
              <a:rPr lang="en-GB" sz="1600" dirty="0">
                <a:latin typeface="Arial" panose="020B0604020202020204" pitchFamily="34" charset="0"/>
                <a:cs typeface="Arial" panose="020B0604020202020204" pitchFamily="34" charset="0"/>
              </a:rPr>
              <a:t>is expected to grow the fastest, </a:t>
            </a:r>
            <a:r>
              <a:rPr lang="en-GB" sz="1600" b="1" dirty="0">
                <a:latin typeface="Arial" panose="020B0604020202020204" pitchFamily="34" charset="0"/>
                <a:cs typeface="Arial" panose="020B0604020202020204" pitchFamily="34" charset="0"/>
              </a:rPr>
              <a:t>increasing 26.8% by 2030</a:t>
            </a:r>
            <a:r>
              <a:rPr lang="en-GB" sz="1600" dirty="0">
                <a:latin typeface="Arial" panose="020B0604020202020204" pitchFamily="34" charset="0"/>
                <a:cs typeface="Arial" panose="020B0604020202020204" pitchFamily="34" charset="0"/>
              </a:rPr>
              <a:t>. </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It is estimated that half of the population will fall within the 25-64 age range (53.5%), while nearly 1 in 5 residents (18.6%) will be aged 65 or older.  The latter with a growth rate of 11.2% over the next 5 years.</a:t>
            </a:r>
          </a:p>
        </p:txBody>
      </p:sp>
      <p:pic>
        <p:nvPicPr>
          <p:cNvPr id="11" name="Picture 10" descr="A graph with blue lines and a line&#10;&#10;AI-generated content may be incorrect.">
            <a:extLst>
              <a:ext uri="{FF2B5EF4-FFF2-40B4-BE49-F238E27FC236}">
                <a16:creationId xmlns:a16="http://schemas.microsoft.com/office/drawing/2014/main" id="{1F721197-4893-2D68-4DA3-C23717CCE4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1586" y="1705857"/>
            <a:ext cx="7035958" cy="4312935"/>
          </a:xfrm>
          <a:prstGeom prst="rect">
            <a:avLst/>
          </a:prstGeom>
        </p:spPr>
      </p:pic>
    </p:spTree>
    <p:extLst>
      <p:ext uri="{BB962C8B-B14F-4D97-AF65-F5344CB8AC3E}">
        <p14:creationId xmlns:p14="http://schemas.microsoft.com/office/powerpoint/2010/main" val="255718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2B4FD8-D656-3E1B-527F-92ADCED6EDE5}"/>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D33E247C-BDDC-FEA0-CA39-D971DBF2CA8C}"/>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513BB16B-5D13-9F55-D34C-CDD4375A7F7E}"/>
              </a:ext>
            </a:extLst>
          </p:cNvPr>
          <p:cNvSpPr txBox="1">
            <a:spLocks/>
          </p:cNvSpPr>
          <p:nvPr/>
        </p:nvSpPr>
        <p:spPr>
          <a:xfrm>
            <a:off x="344976" y="221673"/>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a:solidFill>
                  <a:srgbClr val="005EB8"/>
                </a:solidFill>
                <a:latin typeface="Arial" panose="020B0604020202020204" pitchFamily="34" charset="0"/>
                <a:cs typeface="Arial" panose="020B0604020202020204" pitchFamily="34" charset="0"/>
              </a:rPr>
              <a:t>Ethnicity</a:t>
            </a:r>
            <a:endParaRPr lang="en-US" sz="3200" b="1">
              <a:solidFill>
                <a:srgbClr val="005EB8"/>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6EA08D67-DAB2-8EB1-3664-BA1509C4C68E}"/>
              </a:ext>
            </a:extLst>
          </p:cNvPr>
          <p:cNvSpPr/>
          <p:nvPr/>
        </p:nvSpPr>
        <p:spPr>
          <a:xfrm>
            <a:off x="198304" y="990399"/>
            <a:ext cx="9265736" cy="2255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sz="1600" dirty="0">
              <a:solidFill>
                <a:schemeClr val="tx1"/>
              </a:solidFill>
              <a:latin typeface="Arial" panose="020B0604020202020204" pitchFamily="34" charset="0"/>
              <a:cs typeface="Arial" panose="020B0604020202020204" pitchFamily="34" charset="0"/>
            </a:endParaRPr>
          </a:p>
          <a:p>
            <a:r>
              <a:rPr lang="en-GB" sz="1600" b="1" dirty="0">
                <a:solidFill>
                  <a:schemeClr val="tx1"/>
                </a:solidFill>
                <a:latin typeface="Arial" panose="020B0604020202020204" pitchFamily="34" charset="0"/>
                <a:cs typeface="Arial" panose="020B0604020202020204" pitchFamily="34" charset="0"/>
              </a:rPr>
              <a:t>White British </a:t>
            </a:r>
            <a:r>
              <a:rPr lang="en-GB" sz="1600" dirty="0">
                <a:solidFill>
                  <a:schemeClr val="tx1"/>
                </a:solidFill>
                <a:latin typeface="Arial" panose="020B0604020202020204" pitchFamily="34" charset="0"/>
                <a:cs typeface="Arial" panose="020B0604020202020204" pitchFamily="34" charset="0"/>
              </a:rPr>
              <a:t>group account for approximately two thirds of the </a:t>
            </a:r>
            <a:r>
              <a:rPr lang="en-GB" sz="1600" b="1" dirty="0">
                <a:solidFill>
                  <a:schemeClr val="tx1"/>
                </a:solidFill>
                <a:latin typeface="Arial" panose="020B0604020202020204" pitchFamily="34" charset="0"/>
                <a:cs typeface="Arial" panose="020B0604020202020204" pitchFamily="34" charset="0"/>
              </a:rPr>
              <a:t>registered population (63.9%; 69.9% </a:t>
            </a:r>
            <a:r>
              <a:rPr lang="en-GB" sz="1600" dirty="0">
                <a:solidFill>
                  <a:schemeClr val="tx1"/>
                </a:solidFill>
                <a:latin typeface="Arial" panose="020B0604020202020204" pitchFamily="34" charset="0"/>
                <a:cs typeface="Arial" panose="020B0604020202020204" pitchFamily="34" charset="0"/>
              </a:rPr>
              <a:t>of those with a recorded ethnicity). </a:t>
            </a:r>
          </a:p>
          <a:p>
            <a:endParaRPr lang="en-GB" sz="1600" dirty="0">
              <a:solidFill>
                <a:schemeClr val="tx1"/>
              </a:solidFill>
              <a:latin typeface="Arial" panose="020B0604020202020204" pitchFamily="34" charset="0"/>
              <a:cs typeface="Arial" panose="020B0604020202020204" pitchFamily="34" charset="0"/>
            </a:endParaRPr>
          </a:p>
          <a:p>
            <a:r>
              <a:rPr lang="en-GB" sz="1600" dirty="0">
                <a:solidFill>
                  <a:schemeClr val="tx1"/>
                </a:solidFill>
                <a:latin typeface="Arial" panose="020B0604020202020204" pitchFamily="34" charset="0"/>
                <a:cs typeface="Arial" panose="020B0604020202020204" pitchFamily="34" charset="0"/>
              </a:rPr>
              <a:t>The </a:t>
            </a:r>
            <a:r>
              <a:rPr lang="en-GB" sz="1600" b="1" dirty="0">
                <a:solidFill>
                  <a:schemeClr val="tx1"/>
                </a:solidFill>
                <a:latin typeface="Arial" panose="020B0604020202020204" pitchFamily="34" charset="0"/>
                <a:cs typeface="Arial" panose="020B0604020202020204" pitchFamily="34" charset="0"/>
              </a:rPr>
              <a:t>largest ethnic minority group </a:t>
            </a:r>
            <a:r>
              <a:rPr lang="en-GB" sz="1600" dirty="0">
                <a:solidFill>
                  <a:schemeClr val="tx1"/>
                </a:solidFill>
                <a:latin typeface="Arial" panose="020B0604020202020204" pitchFamily="34" charset="0"/>
                <a:cs typeface="Arial" panose="020B0604020202020204" pitchFamily="34" charset="0"/>
              </a:rPr>
              <a:t>in Northamptonshire is </a:t>
            </a:r>
            <a:r>
              <a:rPr lang="en-GB" sz="1600" b="1" dirty="0">
                <a:solidFill>
                  <a:schemeClr val="tx1"/>
                </a:solidFill>
                <a:latin typeface="Arial" panose="020B0604020202020204" pitchFamily="34" charset="0"/>
                <a:cs typeface="Arial" panose="020B0604020202020204" pitchFamily="34" charset="0"/>
              </a:rPr>
              <a:t>White other (14.3%, 15.7% of recorded), </a:t>
            </a:r>
            <a:r>
              <a:rPr lang="en-GB" sz="1600" dirty="0">
                <a:solidFill>
                  <a:schemeClr val="tx1"/>
                </a:solidFill>
                <a:latin typeface="Arial" panose="020B0604020202020204" pitchFamily="34" charset="0"/>
                <a:cs typeface="Arial" panose="020B0604020202020204" pitchFamily="34" charset="0"/>
              </a:rPr>
              <a:t>with individuals of East European origin making up the largest group within this category  (ONS 2021).</a:t>
            </a:r>
          </a:p>
          <a:p>
            <a:endParaRPr lang="en-GB" sz="1600" dirty="0">
              <a:solidFill>
                <a:schemeClr val="tx1"/>
              </a:solidFill>
              <a:latin typeface="Arial" panose="020B0604020202020204" pitchFamily="34" charset="0"/>
              <a:cs typeface="Arial" panose="020B0604020202020204" pitchFamily="34" charset="0"/>
            </a:endParaRPr>
          </a:p>
          <a:p>
            <a:r>
              <a:rPr lang="en-GB" sz="1600" dirty="0">
                <a:solidFill>
                  <a:schemeClr val="tx1"/>
                </a:solidFill>
                <a:latin typeface="Arial" panose="020B0604020202020204" pitchFamily="34" charset="0"/>
                <a:cs typeface="Arial" panose="020B0604020202020204" pitchFamily="34" charset="0"/>
              </a:rPr>
              <a:t>The </a:t>
            </a:r>
            <a:r>
              <a:rPr lang="en-GB" sz="1600" b="1" dirty="0">
                <a:solidFill>
                  <a:schemeClr val="tx1"/>
                </a:solidFill>
                <a:latin typeface="Arial" panose="020B0604020202020204" pitchFamily="34" charset="0"/>
                <a:cs typeface="Arial" panose="020B0604020202020204" pitchFamily="34" charset="0"/>
              </a:rPr>
              <a:t>age profile </a:t>
            </a:r>
            <a:r>
              <a:rPr lang="en-GB" sz="1600" dirty="0">
                <a:solidFill>
                  <a:schemeClr val="tx1"/>
                </a:solidFill>
                <a:latin typeface="Arial" panose="020B0604020202020204" pitchFamily="34" charset="0"/>
                <a:cs typeface="Arial" panose="020B0604020202020204" pitchFamily="34" charset="0"/>
              </a:rPr>
              <a:t>of NHS Northamptonshire ICB’s registered population </a:t>
            </a:r>
            <a:r>
              <a:rPr lang="en-GB" sz="1600" b="1" dirty="0">
                <a:solidFill>
                  <a:schemeClr val="tx1"/>
                </a:solidFill>
                <a:latin typeface="Arial" panose="020B0604020202020204" pitchFamily="34" charset="0"/>
                <a:cs typeface="Arial" panose="020B0604020202020204" pitchFamily="34" charset="0"/>
              </a:rPr>
              <a:t>varies considerably by ethnicity.  </a:t>
            </a:r>
            <a:endParaRPr lang="en-GB" sz="1600" dirty="0">
              <a:solidFill>
                <a:schemeClr val="tx1"/>
              </a:solidFill>
            </a:endParaRPr>
          </a:p>
          <a:p>
            <a:endParaRPr lang="en-GB" sz="1600" dirty="0">
              <a:solidFill>
                <a:schemeClr val="tx1"/>
              </a:solidFill>
            </a:endParaRPr>
          </a:p>
        </p:txBody>
      </p:sp>
      <p:pic>
        <p:nvPicPr>
          <p:cNvPr id="8" name="Picture 7">
            <a:extLst>
              <a:ext uri="{FF2B5EF4-FFF2-40B4-BE49-F238E27FC236}">
                <a16:creationId xmlns:a16="http://schemas.microsoft.com/office/drawing/2014/main" id="{4E783A97-2EDD-E02D-7CD5-A519653DFC61}"/>
              </a:ext>
            </a:extLst>
          </p:cNvPr>
          <p:cNvPicPr>
            <a:picLocks noChangeAspect="1"/>
          </p:cNvPicPr>
          <p:nvPr/>
        </p:nvPicPr>
        <p:blipFill>
          <a:blip r:embed="rId4"/>
          <a:stretch>
            <a:fillRect/>
          </a:stretch>
        </p:blipFill>
        <p:spPr>
          <a:xfrm>
            <a:off x="5879617" y="3029638"/>
            <a:ext cx="6114079" cy="3162995"/>
          </a:xfrm>
          <a:prstGeom prst="rect">
            <a:avLst/>
          </a:prstGeom>
        </p:spPr>
      </p:pic>
      <p:sp>
        <p:nvSpPr>
          <p:cNvPr id="9" name="TextBox 8">
            <a:extLst>
              <a:ext uri="{FF2B5EF4-FFF2-40B4-BE49-F238E27FC236}">
                <a16:creationId xmlns:a16="http://schemas.microsoft.com/office/drawing/2014/main" id="{8E72EDCD-8A84-4751-5CCC-EE48B4471EB5}"/>
              </a:ext>
            </a:extLst>
          </p:cNvPr>
          <p:cNvSpPr txBox="1"/>
          <p:nvPr/>
        </p:nvSpPr>
        <p:spPr>
          <a:xfrm>
            <a:off x="344976" y="5622973"/>
            <a:ext cx="5751023" cy="415498"/>
          </a:xfrm>
          <a:prstGeom prst="rect">
            <a:avLst/>
          </a:prstGeom>
          <a:noFill/>
        </p:spPr>
        <p:txBody>
          <a:bodyPr wrap="square">
            <a:spAutoFit/>
          </a:bodyPr>
          <a:lstStyle/>
          <a:p>
            <a:r>
              <a:rPr lang="en-GB" sz="1050"/>
              <a:t>Source: Northamptonshire Analytical Reporting Platform (NARP), April, 2025</a:t>
            </a:r>
          </a:p>
          <a:p>
            <a:r>
              <a:rPr lang="en-GB" sz="1050"/>
              <a:t>Note that Unknown category includes Refused, Not stated and Unavailable ethnicity groups.</a:t>
            </a:r>
          </a:p>
        </p:txBody>
      </p:sp>
      <p:pic>
        <p:nvPicPr>
          <p:cNvPr id="10" name="Picture 9">
            <a:extLst>
              <a:ext uri="{FF2B5EF4-FFF2-40B4-BE49-F238E27FC236}">
                <a16:creationId xmlns:a16="http://schemas.microsoft.com/office/drawing/2014/main" id="{79186E83-968B-E34F-F2D5-1703FB6014CA}"/>
              </a:ext>
            </a:extLst>
          </p:cNvPr>
          <p:cNvPicPr>
            <a:picLocks noChangeAspect="1"/>
          </p:cNvPicPr>
          <p:nvPr/>
        </p:nvPicPr>
        <p:blipFill>
          <a:blip r:embed="rId5"/>
          <a:stretch>
            <a:fillRect/>
          </a:stretch>
        </p:blipFill>
        <p:spPr>
          <a:xfrm>
            <a:off x="287654" y="3611679"/>
            <a:ext cx="5463151" cy="1851452"/>
          </a:xfrm>
          <a:prstGeom prst="rect">
            <a:avLst/>
          </a:prstGeom>
        </p:spPr>
      </p:pic>
      <p:sp>
        <p:nvSpPr>
          <p:cNvPr id="11" name="TextBox 10">
            <a:extLst>
              <a:ext uri="{FF2B5EF4-FFF2-40B4-BE49-F238E27FC236}">
                <a16:creationId xmlns:a16="http://schemas.microsoft.com/office/drawing/2014/main" id="{E020201E-7F89-7812-617C-6E93AA73568D}"/>
              </a:ext>
            </a:extLst>
          </p:cNvPr>
          <p:cNvSpPr txBox="1"/>
          <p:nvPr/>
        </p:nvSpPr>
        <p:spPr>
          <a:xfrm>
            <a:off x="7201661" y="6192634"/>
            <a:ext cx="4990338" cy="261610"/>
          </a:xfrm>
          <a:prstGeom prst="rect">
            <a:avLst/>
          </a:prstGeom>
          <a:noFill/>
        </p:spPr>
        <p:txBody>
          <a:bodyPr wrap="square">
            <a:spAutoFit/>
          </a:bodyPr>
          <a:lstStyle/>
          <a:p>
            <a:r>
              <a:rPr lang="en-GB" sz="1050"/>
              <a:t>Source: Northamptonshire Analytical Reporting Platform (NARP), April 2025</a:t>
            </a:r>
          </a:p>
        </p:txBody>
      </p:sp>
    </p:spTree>
    <p:extLst>
      <p:ext uri="{BB962C8B-B14F-4D97-AF65-F5344CB8AC3E}">
        <p14:creationId xmlns:p14="http://schemas.microsoft.com/office/powerpoint/2010/main" val="2163850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4A700A-66DE-D77F-69C7-0EC2F043BA2C}"/>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57EFE66F-1FF8-29C8-4CAC-5DE42E75D7CD}"/>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D25774CF-7A39-08BA-6D81-5365477365EA}"/>
              </a:ext>
            </a:extLst>
          </p:cNvPr>
          <p:cNvSpPr txBox="1">
            <a:spLocks/>
          </p:cNvSpPr>
          <p:nvPr/>
        </p:nvSpPr>
        <p:spPr>
          <a:xfrm>
            <a:off x="344976" y="221673"/>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solidFill>
                  <a:srgbClr val="005EB8"/>
                </a:solidFill>
                <a:latin typeface="Arial" panose="020B0604020202020204" pitchFamily="34" charset="0"/>
                <a:cs typeface="Arial" panose="020B0604020202020204" pitchFamily="34" charset="0"/>
              </a:rPr>
              <a:t>Deprivation</a:t>
            </a:r>
          </a:p>
        </p:txBody>
      </p:sp>
      <p:sp>
        <p:nvSpPr>
          <p:cNvPr id="10" name="Table Placeholder 1">
            <a:extLst>
              <a:ext uri="{FF2B5EF4-FFF2-40B4-BE49-F238E27FC236}">
                <a16:creationId xmlns:a16="http://schemas.microsoft.com/office/drawing/2014/main" id="{BB1CF4FC-DDCB-2999-B619-49C2324F16DF}"/>
              </a:ext>
            </a:extLst>
          </p:cNvPr>
          <p:cNvSpPr txBox="1">
            <a:spLocks/>
          </p:cNvSpPr>
          <p:nvPr/>
        </p:nvSpPr>
        <p:spPr>
          <a:xfrm>
            <a:off x="344976" y="794903"/>
            <a:ext cx="8736376" cy="1166724"/>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sz="1600" dirty="0">
                <a:solidFill>
                  <a:schemeClr val="tx1"/>
                </a:solidFill>
                <a:latin typeface="Arial" panose="020B0604020202020204" pitchFamily="34" charset="0"/>
                <a:cs typeface="Arial" panose="020B0604020202020204" pitchFamily="34" charset="0"/>
              </a:rPr>
              <a:t>In Northamptonshire, </a:t>
            </a:r>
            <a:r>
              <a:rPr lang="en-GB" sz="1600" b="1" dirty="0">
                <a:solidFill>
                  <a:schemeClr val="tx1"/>
                </a:solidFill>
                <a:latin typeface="Arial" panose="020B0604020202020204" pitchFamily="34" charset="0"/>
                <a:cs typeface="Arial" panose="020B0604020202020204" pitchFamily="34" charset="0"/>
              </a:rPr>
              <a:t>15% of the population </a:t>
            </a:r>
            <a:r>
              <a:rPr lang="en-GB" sz="1600" dirty="0">
                <a:solidFill>
                  <a:schemeClr val="tx1"/>
                </a:solidFill>
                <a:latin typeface="Arial" panose="020B0604020202020204" pitchFamily="34" charset="0"/>
                <a:cs typeface="Arial" panose="020B0604020202020204" pitchFamily="34" charset="0"/>
              </a:rPr>
              <a:t>live within the </a:t>
            </a:r>
            <a:r>
              <a:rPr lang="en-GB" sz="1600" b="1" dirty="0">
                <a:solidFill>
                  <a:schemeClr val="tx1"/>
                </a:solidFill>
                <a:latin typeface="Arial" panose="020B0604020202020204" pitchFamily="34" charset="0"/>
                <a:cs typeface="Arial" panose="020B0604020202020204" pitchFamily="34" charset="0"/>
              </a:rPr>
              <a:t>20% most deprived areas (~130k people).  </a:t>
            </a:r>
            <a:r>
              <a:rPr lang="en-GB" sz="1600" dirty="0">
                <a:solidFill>
                  <a:schemeClr val="tx1"/>
                </a:solidFill>
                <a:latin typeface="Arial" panose="020B0604020202020204" pitchFamily="34" charset="0"/>
                <a:cs typeface="Arial" panose="020B0604020202020204" pitchFamily="34" charset="0"/>
              </a:rPr>
              <a:t>This is concentrated in the main towns of Northampton, Wellingborough, Kettering, </a:t>
            </a:r>
            <a:r>
              <a:rPr lang="en-GB" sz="1600">
                <a:solidFill>
                  <a:schemeClr val="tx1"/>
                </a:solidFill>
                <a:latin typeface="Arial" panose="020B0604020202020204" pitchFamily="34" charset="0"/>
                <a:cs typeface="Arial" panose="020B0604020202020204" pitchFamily="34" charset="0"/>
              </a:rPr>
              <a:t>Rushden</a:t>
            </a:r>
            <a:r>
              <a:rPr lang="en-GB" sz="1600" dirty="0">
                <a:solidFill>
                  <a:schemeClr val="tx1"/>
                </a:solidFill>
                <a:latin typeface="Arial" panose="020B0604020202020204" pitchFamily="34" charset="0"/>
                <a:cs typeface="Arial" panose="020B0604020202020204" pitchFamily="34" charset="0"/>
              </a:rPr>
              <a:t>,</a:t>
            </a:r>
            <a:r>
              <a:rPr lang="en-GB" sz="1600">
                <a:solidFill>
                  <a:schemeClr val="tx1"/>
                </a:solidFill>
                <a:latin typeface="Arial" panose="020B0604020202020204" pitchFamily="34" charset="0"/>
                <a:cs typeface="Arial" panose="020B0604020202020204" pitchFamily="34" charset="0"/>
              </a:rPr>
              <a:t> </a:t>
            </a:r>
            <a:r>
              <a:rPr lang="en-GB" sz="1600" dirty="0">
                <a:solidFill>
                  <a:schemeClr val="tx1"/>
                </a:solidFill>
                <a:latin typeface="Arial" panose="020B0604020202020204" pitchFamily="34" charset="0"/>
                <a:cs typeface="Arial" panose="020B0604020202020204" pitchFamily="34" charset="0"/>
              </a:rPr>
              <a:t>Corby and Daventry.  There remain significant pockets of rural deprivation however, this can sometimes be “hidden” within more affluent areas. </a:t>
            </a:r>
          </a:p>
        </p:txBody>
      </p:sp>
      <p:pic>
        <p:nvPicPr>
          <p:cNvPr id="11" name="Picture 10">
            <a:extLst>
              <a:ext uri="{FF2B5EF4-FFF2-40B4-BE49-F238E27FC236}">
                <a16:creationId xmlns:a16="http://schemas.microsoft.com/office/drawing/2014/main" id="{50F152C1-C0A0-2035-3218-6F21E6E16CDA}"/>
              </a:ext>
            </a:extLst>
          </p:cNvPr>
          <p:cNvPicPr>
            <a:picLocks noChangeAspect="1"/>
          </p:cNvPicPr>
          <p:nvPr/>
        </p:nvPicPr>
        <p:blipFill>
          <a:blip r:embed="rId4"/>
          <a:stretch>
            <a:fillRect/>
          </a:stretch>
        </p:blipFill>
        <p:spPr>
          <a:xfrm>
            <a:off x="127219" y="2924996"/>
            <a:ext cx="5916662" cy="3114032"/>
          </a:xfrm>
          <a:prstGeom prst="rect">
            <a:avLst/>
          </a:prstGeom>
        </p:spPr>
      </p:pic>
      <p:sp>
        <p:nvSpPr>
          <p:cNvPr id="13" name="TextBox 12">
            <a:extLst>
              <a:ext uri="{FF2B5EF4-FFF2-40B4-BE49-F238E27FC236}">
                <a16:creationId xmlns:a16="http://schemas.microsoft.com/office/drawing/2014/main" id="{ED4D0609-43D0-1DFE-5B02-E427CAA6A39D}"/>
              </a:ext>
            </a:extLst>
          </p:cNvPr>
          <p:cNvSpPr txBox="1"/>
          <p:nvPr/>
        </p:nvSpPr>
        <p:spPr>
          <a:xfrm>
            <a:off x="7179071" y="5993472"/>
            <a:ext cx="3957066" cy="261610"/>
          </a:xfrm>
          <a:prstGeom prst="rect">
            <a:avLst/>
          </a:prstGeom>
          <a:noFill/>
        </p:spPr>
        <p:txBody>
          <a:bodyPr wrap="square">
            <a:spAutoFit/>
          </a:bodyPr>
          <a:lstStyle/>
          <a:p>
            <a:r>
              <a:rPr lang="en-GB" sz="1100"/>
              <a:t>Source: Primary Care Dataset, NHS Northamptonshire ICB, 2025</a:t>
            </a:r>
          </a:p>
        </p:txBody>
      </p:sp>
      <p:pic>
        <p:nvPicPr>
          <p:cNvPr id="2" name="Picture 1">
            <a:extLst>
              <a:ext uri="{FF2B5EF4-FFF2-40B4-BE49-F238E27FC236}">
                <a16:creationId xmlns:a16="http://schemas.microsoft.com/office/drawing/2014/main" id="{13805187-19A8-101F-2201-E9814BC340F6}"/>
              </a:ext>
            </a:extLst>
          </p:cNvPr>
          <p:cNvPicPr>
            <a:picLocks noChangeAspect="1"/>
          </p:cNvPicPr>
          <p:nvPr/>
        </p:nvPicPr>
        <p:blipFill>
          <a:blip r:embed="rId5"/>
          <a:stretch>
            <a:fillRect/>
          </a:stretch>
        </p:blipFill>
        <p:spPr>
          <a:xfrm>
            <a:off x="6113602" y="3147277"/>
            <a:ext cx="5935500" cy="2704731"/>
          </a:xfrm>
          <a:prstGeom prst="rect">
            <a:avLst/>
          </a:prstGeom>
        </p:spPr>
      </p:pic>
      <p:sp>
        <p:nvSpPr>
          <p:cNvPr id="5" name="TextBox 4">
            <a:extLst>
              <a:ext uri="{FF2B5EF4-FFF2-40B4-BE49-F238E27FC236}">
                <a16:creationId xmlns:a16="http://schemas.microsoft.com/office/drawing/2014/main" id="{AF15C5E2-A9F4-CFAF-72AF-4962EDE3152A}"/>
              </a:ext>
            </a:extLst>
          </p:cNvPr>
          <p:cNvSpPr txBox="1"/>
          <p:nvPr/>
        </p:nvSpPr>
        <p:spPr>
          <a:xfrm>
            <a:off x="344976" y="2055323"/>
            <a:ext cx="11388353"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The distribution of population living in the most deprived areas varies across ethnic groups in Northamptonshire</a:t>
            </a:r>
          </a:p>
          <a:p>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4930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B4B6C-E9EC-15AC-583E-C0D33519B1AB}"/>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9B720F9A-B7A0-C78F-616A-699EB581ACDE}"/>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4DDCE65C-76A0-3D81-F631-6CEA92C365F2}"/>
              </a:ext>
            </a:extLst>
          </p:cNvPr>
          <p:cNvSpPr txBox="1">
            <a:spLocks/>
          </p:cNvSpPr>
          <p:nvPr/>
        </p:nvSpPr>
        <p:spPr>
          <a:xfrm>
            <a:off x="344976" y="221673"/>
            <a:ext cx="9587694" cy="648000"/>
          </a:xfrm>
          <a:prstGeom prst="rect">
            <a:avLst/>
          </a:prstGeom>
        </p:spPr>
        <p:txBody>
          <a:bodyP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rgbClr val="005EB8"/>
                </a:solidFill>
                <a:latin typeface="Arial" panose="020B0604020202020204" pitchFamily="34" charset="0"/>
                <a:cs typeface="Arial" panose="020B0604020202020204" pitchFamily="34" charset="0"/>
              </a:rPr>
              <a:t>The population is living longer but not always in good health </a:t>
            </a:r>
          </a:p>
        </p:txBody>
      </p:sp>
      <p:sp>
        <p:nvSpPr>
          <p:cNvPr id="8" name="Table Placeholder 1">
            <a:extLst>
              <a:ext uri="{FF2B5EF4-FFF2-40B4-BE49-F238E27FC236}">
                <a16:creationId xmlns:a16="http://schemas.microsoft.com/office/drawing/2014/main" id="{80B4BF76-5334-5391-A0F3-C4207C4FB261}"/>
              </a:ext>
            </a:extLst>
          </p:cNvPr>
          <p:cNvSpPr txBox="1">
            <a:spLocks/>
          </p:cNvSpPr>
          <p:nvPr/>
        </p:nvSpPr>
        <p:spPr>
          <a:xfrm>
            <a:off x="5297300" y="1618474"/>
            <a:ext cx="6687483" cy="3730766"/>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dirty="0">
                <a:solidFill>
                  <a:schemeClr val="tx1"/>
                </a:solidFill>
                <a:latin typeface="Arial" panose="020B0604020202020204" pitchFamily="34" charset="0"/>
                <a:cs typeface="Arial" panose="020B0604020202020204" pitchFamily="34" charset="0"/>
              </a:rPr>
              <a:t>Life expectancy varies by place.  People in the West live longer and spend more years in good health than those in the North</a:t>
            </a:r>
          </a:p>
          <a:p>
            <a:endParaRPr lang="en-GB" sz="1600" dirty="0">
              <a:solidFill>
                <a:schemeClr val="tx1"/>
              </a:solidFill>
              <a:latin typeface="Arial" panose="020B0604020202020204" pitchFamily="34" charset="0"/>
              <a:ea typeface="Calibri"/>
              <a:cs typeface="Arial" panose="020B0604020202020204" pitchFamily="34" charset="0"/>
            </a:endParaRPr>
          </a:p>
          <a:p>
            <a:r>
              <a:rPr lang="en-GB" sz="1600" dirty="0">
                <a:solidFill>
                  <a:schemeClr val="tx1"/>
                </a:solidFill>
                <a:latin typeface="Arial" panose="020B0604020202020204" pitchFamily="34" charset="0"/>
                <a:cs typeface="Arial" panose="020B0604020202020204" pitchFamily="34" charset="0"/>
              </a:rPr>
              <a:t>Females live longer than males but spend more years and a greater proportion of their lives in poor health.</a:t>
            </a:r>
          </a:p>
          <a:p>
            <a:endParaRPr lang="en-GB" sz="1600" dirty="0">
              <a:solidFill>
                <a:schemeClr val="tx1"/>
              </a:solidFill>
              <a:latin typeface="Arial" panose="020B0604020202020204" pitchFamily="34" charset="0"/>
              <a:cs typeface="Arial" panose="020B0604020202020204" pitchFamily="34" charset="0"/>
            </a:endParaRPr>
          </a:p>
          <a:p>
            <a:r>
              <a:rPr lang="en-GB" sz="1600" dirty="0">
                <a:solidFill>
                  <a:schemeClr val="tx1"/>
                </a:solidFill>
                <a:latin typeface="Arial" panose="020B0604020202020204" pitchFamily="34" charset="0"/>
                <a:cs typeface="Arial" panose="020B0604020202020204" pitchFamily="34" charset="0"/>
              </a:rPr>
              <a:t>Inequalities exists between the most and least deprived quintiles. </a:t>
            </a:r>
          </a:p>
          <a:p>
            <a:endParaRPr lang="en-GB" sz="1600" dirty="0">
              <a:solidFill>
                <a:schemeClr val="tx1"/>
              </a:solidFill>
            </a:endParaRPr>
          </a:p>
          <a:p>
            <a:r>
              <a:rPr lang="en-GB" sz="1600" dirty="0">
                <a:solidFill>
                  <a:schemeClr val="tx1"/>
                </a:solidFill>
                <a:latin typeface="Arial" panose="020B0604020202020204" pitchFamily="34" charset="0"/>
                <a:ea typeface="Calibri"/>
                <a:cs typeface="Arial" panose="020B0604020202020204" pitchFamily="34" charset="0"/>
              </a:rPr>
              <a:t>On average, it is estimated that people living in the least deprived areas of North and West Northamptonshire can expect to live 15-16 years longer in good health than those living in the most deprived quintile. This is similar for both males and females. </a:t>
            </a:r>
          </a:p>
          <a:p>
            <a:endParaRPr lang="en-GB" sz="1600" dirty="0">
              <a:solidFill>
                <a:schemeClr val="tx1"/>
              </a:solidFill>
              <a:latin typeface="Arial" panose="020B0604020202020204" pitchFamily="34" charset="0"/>
              <a:ea typeface="Calibri"/>
              <a:cs typeface="Arial" panose="020B0604020202020204" pitchFamily="34" charset="0"/>
            </a:endParaRPr>
          </a:p>
          <a:p>
            <a:endParaRPr lang="en-GB" sz="1600" dirty="0">
              <a:solidFill>
                <a:schemeClr val="tx1"/>
              </a:solidFill>
              <a:latin typeface="Arial" panose="020B0604020202020204" pitchFamily="34" charset="0"/>
              <a:cs typeface="Arial" panose="020B0604020202020204" pitchFamily="34" charset="0"/>
            </a:endParaRPr>
          </a:p>
          <a:p>
            <a:endParaRPr lang="en-GB" sz="1600" dirty="0">
              <a:solidFill>
                <a:schemeClr val="tx1"/>
              </a:solidFill>
              <a:latin typeface="Arial" panose="020B0604020202020204" pitchFamily="34" charset="0"/>
              <a:ea typeface="Calibri"/>
              <a:cs typeface="Arial" panose="020B0604020202020204" pitchFamily="34" charset="0"/>
            </a:endParaRPr>
          </a:p>
        </p:txBody>
      </p:sp>
      <p:pic>
        <p:nvPicPr>
          <p:cNvPr id="10" name="Picture 9">
            <a:extLst>
              <a:ext uri="{FF2B5EF4-FFF2-40B4-BE49-F238E27FC236}">
                <a16:creationId xmlns:a16="http://schemas.microsoft.com/office/drawing/2014/main" id="{C42174E1-8964-1984-4F81-C4382BCF55E8}"/>
              </a:ext>
            </a:extLst>
          </p:cNvPr>
          <p:cNvPicPr>
            <a:picLocks noChangeAspect="1"/>
          </p:cNvPicPr>
          <p:nvPr/>
        </p:nvPicPr>
        <p:blipFill>
          <a:blip r:embed="rId4"/>
          <a:srcRect t="-1092" r="49244"/>
          <a:stretch/>
        </p:blipFill>
        <p:spPr>
          <a:xfrm>
            <a:off x="104918" y="540511"/>
            <a:ext cx="5192382" cy="6175402"/>
          </a:xfrm>
          <a:prstGeom prst="rect">
            <a:avLst/>
          </a:prstGeom>
        </p:spPr>
      </p:pic>
      <p:pic>
        <p:nvPicPr>
          <p:cNvPr id="12" name="Picture 11">
            <a:extLst>
              <a:ext uri="{FF2B5EF4-FFF2-40B4-BE49-F238E27FC236}">
                <a16:creationId xmlns:a16="http://schemas.microsoft.com/office/drawing/2014/main" id="{48A7DC00-2588-F506-C792-D27BAE2FAFFE}"/>
              </a:ext>
            </a:extLst>
          </p:cNvPr>
          <p:cNvPicPr>
            <a:picLocks noChangeAspect="1"/>
          </p:cNvPicPr>
          <p:nvPr/>
        </p:nvPicPr>
        <p:blipFill>
          <a:blip r:embed="rId5"/>
          <a:stretch>
            <a:fillRect/>
          </a:stretch>
        </p:blipFill>
        <p:spPr>
          <a:xfrm>
            <a:off x="5619388" y="4887334"/>
            <a:ext cx="4096112" cy="1531397"/>
          </a:xfrm>
          <a:prstGeom prst="rect">
            <a:avLst/>
          </a:prstGeom>
        </p:spPr>
      </p:pic>
      <p:pic>
        <p:nvPicPr>
          <p:cNvPr id="13" name="Picture 12">
            <a:extLst>
              <a:ext uri="{FF2B5EF4-FFF2-40B4-BE49-F238E27FC236}">
                <a16:creationId xmlns:a16="http://schemas.microsoft.com/office/drawing/2014/main" id="{28BFB4E2-D320-985D-3F9C-7402DD33C951}"/>
              </a:ext>
            </a:extLst>
          </p:cNvPr>
          <p:cNvPicPr>
            <a:picLocks noChangeAspect="1"/>
          </p:cNvPicPr>
          <p:nvPr/>
        </p:nvPicPr>
        <p:blipFill>
          <a:blip r:embed="rId6"/>
          <a:srcRect t="26954" r="1769" b="-2945"/>
          <a:stretch/>
        </p:blipFill>
        <p:spPr>
          <a:xfrm>
            <a:off x="10252710" y="5178850"/>
            <a:ext cx="1773176" cy="1239881"/>
          </a:xfrm>
          <a:prstGeom prst="rect">
            <a:avLst/>
          </a:prstGeom>
        </p:spPr>
      </p:pic>
    </p:spTree>
    <p:extLst>
      <p:ext uri="{BB962C8B-B14F-4D97-AF65-F5344CB8AC3E}">
        <p14:creationId xmlns:p14="http://schemas.microsoft.com/office/powerpoint/2010/main" val="4281044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18291C-EDFE-4B49-C4D3-5BF6AF51DDFE}"/>
            </a:ext>
          </a:extLst>
        </p:cNvPr>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01F6B414-9A74-0286-8766-DE0A773F5FD5}"/>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14CBEDA4-71E3-30F2-0FB3-525312BEDDE5}"/>
              </a:ext>
            </a:extLst>
          </p:cNvPr>
          <p:cNvSpPr txBox="1">
            <a:spLocks/>
          </p:cNvSpPr>
          <p:nvPr/>
        </p:nvSpPr>
        <p:spPr>
          <a:xfrm>
            <a:off x="344976" y="221673"/>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solidFill>
                  <a:srgbClr val="005EB8"/>
                </a:solidFill>
                <a:latin typeface="Arial" panose="020B0604020202020204" pitchFamily="34" charset="0"/>
                <a:cs typeface="Arial" panose="020B0604020202020204" pitchFamily="34" charset="0"/>
              </a:rPr>
              <a:t>Northamptonshire Health Inequalities</a:t>
            </a:r>
          </a:p>
        </p:txBody>
      </p:sp>
      <p:pic>
        <p:nvPicPr>
          <p:cNvPr id="2" name="Table Placeholder 6">
            <a:extLst>
              <a:ext uri="{FF2B5EF4-FFF2-40B4-BE49-F238E27FC236}">
                <a16:creationId xmlns:a16="http://schemas.microsoft.com/office/drawing/2014/main" id="{F8E58BBA-0DF7-4281-8518-2BDDD218A5A1}"/>
              </a:ext>
            </a:extLst>
          </p:cNvPr>
          <p:cNvPicPr>
            <a:picLocks noChangeAspect="1"/>
          </p:cNvPicPr>
          <p:nvPr/>
        </p:nvPicPr>
        <p:blipFill>
          <a:blip r:embed="rId3"/>
          <a:stretch>
            <a:fillRect/>
          </a:stretch>
        </p:blipFill>
        <p:spPr>
          <a:xfrm>
            <a:off x="486101" y="1512079"/>
            <a:ext cx="5609899" cy="4586430"/>
          </a:xfrm>
          <a:prstGeom prst="rect">
            <a:avLst/>
          </a:prstGeom>
          <a:ln>
            <a:solidFill>
              <a:schemeClr val="tx1"/>
            </a:solidFill>
          </a:ln>
        </p:spPr>
      </p:pic>
      <p:sp>
        <p:nvSpPr>
          <p:cNvPr id="7" name="TextBox 6">
            <a:extLst>
              <a:ext uri="{FF2B5EF4-FFF2-40B4-BE49-F238E27FC236}">
                <a16:creationId xmlns:a16="http://schemas.microsoft.com/office/drawing/2014/main" id="{2A588B35-6681-B9E8-8740-1004E47254D9}"/>
              </a:ext>
            </a:extLst>
          </p:cNvPr>
          <p:cNvSpPr txBox="1"/>
          <p:nvPr/>
        </p:nvSpPr>
        <p:spPr>
          <a:xfrm>
            <a:off x="6376361" y="1905685"/>
            <a:ext cx="5216844" cy="5016758"/>
          </a:xfrm>
          <a:prstGeom prst="rect">
            <a:avLst/>
          </a:prstGeom>
          <a:noFill/>
        </p:spPr>
        <p:txBody>
          <a:bodyPr wrap="square">
            <a:spAutoFit/>
          </a:bodyPr>
          <a:lstStyle>
            <a:defPPr>
              <a:defRPr lang="en-US"/>
            </a:defPPr>
            <a:lvl1pPr>
              <a:defRPr sz="1600"/>
            </a:lvl1pPr>
          </a:lstStyle>
          <a:p>
            <a:r>
              <a:rPr lang="en-GB" b="1" dirty="0"/>
              <a:t>CVD, Cancer and Respiratory </a:t>
            </a:r>
            <a:r>
              <a:rPr lang="en-GB" dirty="0"/>
              <a:t>disease contribute more than half of the inequalities in Life Expectancy. They are also the leading causes of death </a:t>
            </a:r>
          </a:p>
          <a:p>
            <a:pPr marL="285750" indent="-285750">
              <a:buFont typeface="Arial" panose="020B0604020202020204" pitchFamily="34" charset="0"/>
              <a:buChar char="•"/>
            </a:pPr>
            <a:r>
              <a:rPr lang="en-GB" dirty="0"/>
              <a:t>Cancer (28.0%) </a:t>
            </a:r>
          </a:p>
          <a:p>
            <a:pPr marL="285750" indent="-285750">
              <a:buFont typeface="Arial" panose="020B0604020202020204" pitchFamily="34" charset="0"/>
              <a:buChar char="•"/>
            </a:pPr>
            <a:r>
              <a:rPr lang="en-GB" dirty="0"/>
              <a:t>Cardiovascular diseases (22.2%) </a:t>
            </a:r>
          </a:p>
          <a:p>
            <a:pPr marL="285750" indent="-285750">
              <a:buFont typeface="Arial" panose="020B0604020202020204" pitchFamily="34" charset="0"/>
              <a:buChar char="•"/>
            </a:pPr>
            <a:r>
              <a:rPr lang="en-GB" dirty="0"/>
              <a:t>Respiratory diseases (12.8%). </a:t>
            </a:r>
          </a:p>
          <a:p>
            <a:pPr marL="285750" indent="-285750">
              <a:buFont typeface="Arial" panose="020B0604020202020204" pitchFamily="34" charset="0"/>
              <a:buChar char="•"/>
            </a:pPr>
            <a:endParaRPr lang="en-GB" dirty="0"/>
          </a:p>
          <a:p>
            <a:r>
              <a:rPr lang="en-GB" b="1" dirty="0"/>
              <a:t>Mental health and MSK </a:t>
            </a:r>
            <a:r>
              <a:rPr lang="en-GB" dirty="0"/>
              <a:t>(especially Lower Back Pain and depression) are most common causes of ill health in Northamptonshire.</a:t>
            </a:r>
          </a:p>
          <a:p>
            <a:endParaRPr lang="en-GB" dirty="0"/>
          </a:p>
          <a:p>
            <a:r>
              <a:rPr lang="en-GB" dirty="0"/>
              <a:t>The </a:t>
            </a:r>
            <a:r>
              <a:rPr lang="en-GB" b="1" dirty="0"/>
              <a:t>top 10 risk factors account for 41% of </a:t>
            </a:r>
            <a:r>
              <a:rPr lang="en-GB" dirty="0"/>
              <a:t>all ill-health and mortality in Northamptonshire</a:t>
            </a:r>
          </a:p>
          <a:p>
            <a:endParaRPr lang="en-GB" dirty="0"/>
          </a:p>
          <a:p>
            <a:r>
              <a:rPr lang="en-GB" b="1" dirty="0"/>
              <a:t>Tobacco</a:t>
            </a:r>
            <a:r>
              <a:rPr lang="en-GB" dirty="0"/>
              <a:t> is the leading risk factor followed by </a:t>
            </a:r>
            <a:r>
              <a:rPr lang="en-GB" b="1" dirty="0"/>
              <a:t>high BMI</a:t>
            </a:r>
            <a:r>
              <a:rPr lang="en-GB" dirty="0"/>
              <a:t>.  Other notable risk factors include, diet, high blood sugar, alcohol use and hypertension.  </a:t>
            </a:r>
          </a:p>
          <a:p>
            <a:endParaRPr lang="en-GB" dirty="0"/>
          </a:p>
          <a:p>
            <a:endParaRPr lang="en-GB" dirty="0"/>
          </a:p>
          <a:p>
            <a:endParaRPr lang="en-US" dirty="0"/>
          </a:p>
        </p:txBody>
      </p:sp>
    </p:spTree>
    <p:extLst>
      <p:ext uri="{BB962C8B-B14F-4D97-AF65-F5344CB8AC3E}">
        <p14:creationId xmlns:p14="http://schemas.microsoft.com/office/powerpoint/2010/main" val="2082558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lorful rectangular object with text&#10;&#10;AI-generated content may be incorrect.">
            <a:extLst>
              <a:ext uri="{FF2B5EF4-FFF2-40B4-BE49-F238E27FC236}">
                <a16:creationId xmlns:a16="http://schemas.microsoft.com/office/drawing/2014/main" id="{BB736CC8-F5C4-FA6E-8540-64D70E03C2D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4" name="Title 1">
            <a:extLst>
              <a:ext uri="{FF2B5EF4-FFF2-40B4-BE49-F238E27FC236}">
                <a16:creationId xmlns:a16="http://schemas.microsoft.com/office/drawing/2014/main" id="{315F7F01-AE22-F957-E10F-0AAD44AFADF8}"/>
              </a:ext>
            </a:extLst>
          </p:cNvPr>
          <p:cNvSpPr txBox="1">
            <a:spLocks/>
          </p:cNvSpPr>
          <p:nvPr/>
        </p:nvSpPr>
        <p:spPr>
          <a:xfrm>
            <a:off x="344976" y="221673"/>
            <a:ext cx="9000000" cy="64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solidFill>
                  <a:srgbClr val="005EB8"/>
                </a:solidFill>
                <a:latin typeface="Arial" panose="020B0604020202020204" pitchFamily="34" charset="0"/>
                <a:cs typeface="Arial" panose="020B0604020202020204" pitchFamily="34" charset="0"/>
              </a:rPr>
              <a:t>Northamptonshire Health Inequalities</a:t>
            </a:r>
          </a:p>
        </p:txBody>
      </p:sp>
      <p:sp>
        <p:nvSpPr>
          <p:cNvPr id="6" name="TextBox 5">
            <a:extLst>
              <a:ext uri="{FF2B5EF4-FFF2-40B4-BE49-F238E27FC236}">
                <a16:creationId xmlns:a16="http://schemas.microsoft.com/office/drawing/2014/main" id="{7146BEBE-5C68-D3DA-AC50-A19D0E35EB75}"/>
              </a:ext>
            </a:extLst>
          </p:cNvPr>
          <p:cNvSpPr txBox="1"/>
          <p:nvPr/>
        </p:nvSpPr>
        <p:spPr>
          <a:xfrm>
            <a:off x="434116" y="1615787"/>
            <a:ext cx="11757884" cy="4832092"/>
          </a:xfrm>
          <a:prstGeom prst="rect">
            <a:avLst/>
          </a:prstGeom>
          <a:noFill/>
        </p:spPr>
        <p:txBody>
          <a:bodyPr wrap="square">
            <a:spAutoFit/>
          </a:bodyPr>
          <a:lstStyle/>
          <a:p>
            <a:pPr marL="285750" indent="-285750">
              <a:buFont typeface="Arial" panose="020B0604020202020204" pitchFamily="34" charset="0"/>
              <a:buChar char="•"/>
            </a:pPr>
            <a:r>
              <a:rPr lang="en-GB" sz="2800" dirty="0"/>
              <a:t>On a scale of 1–10, how confident do you feel in identifying health inequalities in your day-to-day practice? - </a:t>
            </a:r>
            <a:r>
              <a:rPr lang="en-GB" sz="2800" dirty="0">
                <a:hlinkClick r:id="rId3"/>
              </a:rPr>
              <a:t>https://forms.office.com/e/43xLKAwEuY?origin=lprLink</a:t>
            </a:r>
            <a:r>
              <a:rPr lang="en-GB" sz="2800" dirty="0"/>
              <a:t> </a:t>
            </a:r>
          </a:p>
          <a:p>
            <a:pPr marL="285750" indent="-285750">
              <a:buFont typeface="Arial" panose="020B0604020202020204" pitchFamily="34" charset="0"/>
              <a:buChar char="•"/>
            </a:pPr>
            <a:endParaRPr lang="en-GB" sz="2800" dirty="0"/>
          </a:p>
          <a:p>
            <a:pPr marL="285750" indent="-285750">
              <a:buFont typeface="Arial" panose="020B0604020202020204" pitchFamily="34" charset="0"/>
              <a:buChar char="•"/>
            </a:pPr>
            <a:r>
              <a:rPr lang="en-GB" sz="2800" dirty="0"/>
              <a:t>Which groups in your local population do you think experience the greatest health inequalities?  - </a:t>
            </a:r>
            <a:r>
              <a:rPr lang="en-GB" sz="2800" dirty="0">
                <a:hlinkClick r:id="rId4"/>
              </a:rPr>
              <a:t>https://forms.office.com/e/HpiXAYddCn?origin=lprLink</a:t>
            </a:r>
            <a:r>
              <a:rPr lang="en-GB" sz="2800" dirty="0"/>
              <a:t> </a:t>
            </a:r>
          </a:p>
          <a:p>
            <a:pPr marL="285750" indent="-285750">
              <a:buFont typeface="Arial" panose="020B0604020202020204" pitchFamily="34" charset="0"/>
              <a:buChar char="•"/>
            </a:pPr>
            <a:endParaRPr lang="en-GB" sz="2800" dirty="0"/>
          </a:p>
          <a:p>
            <a:pPr marL="285750" indent="-285750">
              <a:buFont typeface="Arial" panose="020B0604020202020204" pitchFamily="34" charset="0"/>
              <a:buChar char="•"/>
            </a:pPr>
            <a:r>
              <a:rPr lang="en-GB" sz="2800" dirty="0"/>
              <a:t>Which conditions, we have mentioned, do you think are important in relation to health inequalities in your practice?  - </a:t>
            </a:r>
            <a:r>
              <a:rPr lang="en-GB" sz="2800" dirty="0">
                <a:hlinkClick r:id="rId5"/>
              </a:rPr>
              <a:t>https://forms.office.com/e/gPtVEBctD8?origin=lprLink</a:t>
            </a:r>
            <a:r>
              <a:rPr lang="en-GB" sz="2800" dirty="0"/>
              <a:t> </a:t>
            </a:r>
            <a:endParaRPr lang="en-GB"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9997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457</TotalTime>
  <Words>1912</Words>
  <Application>Microsoft Office PowerPoint</Application>
  <PresentationFormat>Widescreen</PresentationFormat>
  <Paragraphs>189</Paragraphs>
  <Slides>17</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Aptos</vt:lpstr>
      <vt:lpstr>Aptos Display</vt:lpstr>
      <vt:lpstr>Arial</vt:lpstr>
      <vt:lpstr>Calibri</vt:lpstr>
      <vt:lpstr>Symbol</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inequalities impact – missed outpatient appointments</vt:lpstr>
      <vt:lpstr>PowerPoint Presentation</vt:lpstr>
      <vt:lpstr>PowerPoint Presentation</vt:lpstr>
      <vt:lpstr>PowerPoint Presentation</vt:lpstr>
      <vt:lpstr>PowerPoint Presentation</vt:lpstr>
      <vt:lpstr>PowerPoint Presentation</vt:lpstr>
    </vt:vector>
  </TitlesOfParts>
  <Company>NHS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CRUICKSHANK, Hannah (NHS NORTHAMPTONSHIRE ICB - 78H)</dc:creator>
  <cp:lastModifiedBy>THICKENS, Caroline (NHS NORTHAMPTONSHIRE ICB - 78H)</cp:lastModifiedBy>
  <cp:revision>1</cp:revision>
  <dcterms:created xsi:type="dcterms:W3CDTF">2025-08-19T11:29:05Z</dcterms:created>
  <dcterms:modified xsi:type="dcterms:W3CDTF">2025-10-01T16:05:05Z</dcterms:modified>
</cp:coreProperties>
</file>