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0" r:id="rId5"/>
    <p:sldId id="262" r:id="rId6"/>
    <p:sldId id="282" r:id="rId7"/>
    <p:sldId id="283" r:id="rId8"/>
    <p:sldId id="294" r:id="rId9"/>
    <p:sldId id="295" r:id="rId10"/>
    <p:sldId id="297" r:id="rId11"/>
    <p:sldId id="296" r:id="rId12"/>
    <p:sldId id="290" r:id="rId13"/>
    <p:sldId id="293" r:id="rId14"/>
    <p:sldId id="298" r:id="rId15"/>
    <p:sldId id="300" r:id="rId16"/>
    <p:sldId id="29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A67DD4-D1DB-41CA-A4C8-6E37251982B8}" v="13" dt="2025-09-10T11:20:00.5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8"/>
    <p:restoredTop sz="94061" autoAdjust="0"/>
  </p:normalViewPr>
  <p:slideViewPr>
    <p:cSldViewPr snapToGrid="0" snapToObjects="1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A8D27-F759-8740-87DB-86D48428A562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E661F-21F0-D64C-96B4-CB64C3EB3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9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5FDBB-D29E-8840-9DF2-E25CDF5C509B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37DB4-82D2-214D-A98F-9C9C89B2A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67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Our approach builds on insights from our previous REN work, and recommendations from our LCRN funded research project on 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understanding healthcare inequities faced by EE communities in Northamptonshire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51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7DB4-82D2-214D-A98F-9C9C89B2A7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29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 with medium confidence">
            <a:extLst>
              <a:ext uri="{FF2B5EF4-FFF2-40B4-BE49-F238E27FC236}">
                <a16:creationId xmlns:a16="http://schemas.microsoft.com/office/drawing/2014/main" id="{FA92FC62-ED16-4583-917A-64C02AD905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07102" y="3366656"/>
            <a:ext cx="1064301" cy="152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6"/>
            <a:ext cx="10155382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53"/>
            <a:ext cx="10155382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95288" y="1843088"/>
            <a:ext cx="3692525" cy="2549525"/>
          </a:xfrm>
          <a:solidFill>
            <a:schemeClr val="accent6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247862" y="1843088"/>
            <a:ext cx="3692525" cy="2549525"/>
          </a:xfrm>
          <a:solidFill>
            <a:schemeClr val="accent6"/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103034" y="1825625"/>
            <a:ext cx="3692525" cy="2549525"/>
          </a:xfrm>
          <a:solidFill>
            <a:schemeClr val="accent6"/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320" y="4530435"/>
            <a:ext cx="3688772" cy="164652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251615" y="4530434"/>
            <a:ext cx="3688772" cy="164652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8104911" y="4530434"/>
            <a:ext cx="3688772" cy="164652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website, timeline&#10;&#10;Description automatically generated">
            <a:extLst>
              <a:ext uri="{FF2B5EF4-FFF2-40B4-BE49-F238E27FC236}">
                <a16:creationId xmlns:a16="http://schemas.microsoft.com/office/drawing/2014/main" id="{D3988D00-36F4-4781-9CFB-C5D3882DAE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2"/>
            <a:ext cx="4184073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49"/>
            <a:ext cx="4890655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607102" y="3366656"/>
            <a:ext cx="1064301" cy="152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&#10;&#10;Description automatically generated with low confidence">
            <a:extLst>
              <a:ext uri="{FF2B5EF4-FFF2-40B4-BE49-F238E27FC236}">
                <a16:creationId xmlns:a16="http://schemas.microsoft.com/office/drawing/2014/main" id="{60885F62-D895-4C09-9BEB-1CDF79476F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C43002A-6C78-4101-8550-51658CCE0E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6"/>
            <a:ext cx="10155382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53"/>
            <a:ext cx="10155382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07102" y="3366656"/>
            <a:ext cx="1064301" cy="152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meline&#10;&#10;Description automatically generated">
            <a:extLst>
              <a:ext uri="{FF2B5EF4-FFF2-40B4-BE49-F238E27FC236}">
                <a16:creationId xmlns:a16="http://schemas.microsoft.com/office/drawing/2014/main" id="{582AD58C-42B0-488E-94EB-BA5BE9087D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2"/>
            <a:ext cx="4184073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49"/>
            <a:ext cx="4890655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607102" y="3366656"/>
            <a:ext cx="1064301" cy="152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27" y="1379913"/>
            <a:ext cx="11520000" cy="504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620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093526" y="1"/>
            <a:ext cx="5098473" cy="6553200"/>
          </a:xfrm>
          <a:solidFill>
            <a:schemeClr val="accent6"/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6" y="221671"/>
            <a:ext cx="9000000" cy="648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27" y="1379910"/>
            <a:ext cx="6480000" cy="504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344975" y="1379915"/>
            <a:ext cx="11520000" cy="5040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1"/>
          </p:nvPr>
        </p:nvSpPr>
        <p:spPr>
          <a:xfrm>
            <a:off x="344975" y="1377142"/>
            <a:ext cx="11520000" cy="5040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4" y="221672"/>
            <a:ext cx="9000000" cy="648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27" y="1379913"/>
            <a:ext cx="6480000" cy="504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093527" y="1"/>
            <a:ext cx="5098473" cy="3228108"/>
          </a:xfrm>
          <a:solidFill>
            <a:schemeClr val="accent6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7093526" y="3325093"/>
            <a:ext cx="5098473" cy="3228108"/>
          </a:xfrm>
          <a:solidFill>
            <a:schemeClr val="accent6"/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DA9487AC-6110-400F-A7E9-0B7F54D05BC6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6" y="221673"/>
            <a:ext cx="90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127" y="1280157"/>
            <a:ext cx="1152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309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70" r:id="rId3"/>
    <p:sldLayoutId id="2147483671" r:id="rId4"/>
    <p:sldLayoutId id="2147483650" r:id="rId5"/>
    <p:sldLayoutId id="2147483663" r:id="rId6"/>
    <p:sldLayoutId id="2147483666" r:id="rId7"/>
    <p:sldLayoutId id="2147483667" r:id="rId8"/>
    <p:sldLayoutId id="2147483664" r:id="rId9"/>
    <p:sldLayoutId id="214748366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gabriella@healthwatchwestnorthants.com" TargetMode="External"/><Relationship Id="rId2" Type="http://schemas.openxmlformats.org/officeDocument/2006/relationships/hyperlink" Target="https://www.youtube.com/@ICNorthamptonshire/videos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649" y="1440139"/>
            <a:ext cx="6312309" cy="1724004"/>
          </a:xfrm>
        </p:spPr>
        <p:txBody>
          <a:bodyPr>
            <a:normAutofit/>
          </a:bodyPr>
          <a:lstStyle/>
          <a:p>
            <a:r>
              <a:rPr lang="en-US" dirty="0"/>
              <a:t>HEALTH AND CARE RESEARCH FOR ALL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649" y="3724912"/>
            <a:ext cx="6625603" cy="2189191"/>
          </a:xfrm>
        </p:spPr>
        <p:txBody>
          <a:bodyPr>
            <a:normAutofit/>
          </a:bodyPr>
          <a:lstStyle/>
          <a:p>
            <a:r>
              <a:rPr lang="en-GB" sz="2400" dirty="0"/>
              <a:t>Strengthening Eastern European Voices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6ADD70-B2D3-A72B-8F46-9F445F5A1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49" y="389702"/>
            <a:ext cx="2633700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930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0E097-40C2-6DE4-5459-3A8FC0EAD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127" y="221673"/>
            <a:ext cx="9004849" cy="1158240"/>
          </a:xfrm>
        </p:spPr>
        <p:txBody>
          <a:bodyPr>
            <a:normAutofit/>
          </a:bodyPr>
          <a:lstStyle/>
          <a:p>
            <a:r>
              <a:rPr lang="en-GB" sz="3600" dirty="0"/>
              <a:t>Lessons and Recommendations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95325-BBCD-AD6E-538F-BBA89B06A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127" y="909000"/>
            <a:ext cx="11520000" cy="5040000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/>
              <a:t>We identified a need for proactive on the ground and in-person engagement to maximise impact.</a:t>
            </a:r>
          </a:p>
          <a:p>
            <a:r>
              <a:rPr lang="en-GB" dirty="0"/>
              <a:t>By investing into the communities, including hiring someone from the community, it allowed us to have a genuine understanding of their experiences and needs, for impactful engagement.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Collaborating across the system and with cultural partners, allowed us to ensure oversight and enabled us to gather previous learnings to support delivery </a:t>
            </a:r>
          </a:p>
          <a:p>
            <a:r>
              <a:rPr lang="en-GB" dirty="0"/>
              <a:t>We learned the importance of having on-the-ground engagement activities, removing the power imbalance, listening and conducting genuine engagement with communities.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We understood that language and literacy are major barriers in communication and innovation and accessibility expand reach.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We observed that partnerships across the system amplify impact and offer legitimacy to common efforts.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35A0B7-61D2-B79E-AC65-78E8C7868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230" y="238838"/>
            <a:ext cx="2108194" cy="48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23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2FEB0-E0CF-D555-A242-FC08D2BAE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Putting it into Practice 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1164A-AA46-B5E9-7F14-E92D0E332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Identify your patients, what type of ethnic groups attend your practice, and what are the demographics of your community </a:t>
            </a:r>
          </a:p>
          <a:p>
            <a:r>
              <a:rPr lang="en-GB" dirty="0"/>
              <a:t>Provide translated information (leaflets, texts, online resources) in key Eastern European languages.</a:t>
            </a:r>
          </a:p>
          <a:p>
            <a:r>
              <a:rPr lang="en-GB" dirty="0"/>
              <a:t>Actively promote interpreter services so patients know they are entitled to them. Use clear, jargon-free language and visuals to improve understanding.</a:t>
            </a:r>
          </a:p>
          <a:p>
            <a:r>
              <a:rPr lang="en-GB" dirty="0"/>
              <a:t>Build trust through continuity — same staff/clinician where possible.</a:t>
            </a:r>
          </a:p>
          <a:p>
            <a:r>
              <a:rPr lang="en-GB" dirty="0"/>
              <a:t>Work with community connectors (trusted local people/organisations) to bridge cultural gaps.</a:t>
            </a:r>
          </a:p>
          <a:p>
            <a:r>
              <a:rPr lang="en-GB" dirty="0"/>
              <a:t>Recognise cultural diversity — avoid assumptions and respect different health beliefs.</a:t>
            </a:r>
          </a:p>
          <a:p>
            <a:r>
              <a:rPr lang="en-GB" dirty="0"/>
              <a:t>Offer flexible, accessible appointments (evenings, walk-ins, multi-language reminders).</a:t>
            </a:r>
          </a:p>
          <a:p>
            <a:r>
              <a:rPr lang="en-GB" dirty="0"/>
              <a:t>Support digital inclusion — don’t rely solely on NHS App or online systems.</a:t>
            </a:r>
          </a:p>
          <a:p>
            <a:r>
              <a:rPr lang="en-GB" dirty="0"/>
              <a:t>Explain how UK primary care works and promote prevention (screening, vaccines, research).Invest in staff training &amp; partnerships to strengthen cultural competence and collaboration with local community groups.</a:t>
            </a:r>
          </a:p>
        </p:txBody>
      </p:sp>
    </p:spTree>
    <p:extLst>
      <p:ext uri="{BB962C8B-B14F-4D97-AF65-F5344CB8AC3E}">
        <p14:creationId xmlns:p14="http://schemas.microsoft.com/office/powerpoint/2010/main" val="1147239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4E03E-A890-85D3-7E75-22C46B4B9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76D8B-68FF-990B-312F-33624F91A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Sustainability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AF6FB-FC7A-A5A6-BF5A-139B69BDF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programme has concluded in line with its original objectives; however, a sustainability plan is in place. </a:t>
            </a:r>
          </a:p>
          <a:p>
            <a:r>
              <a:rPr lang="en-GB" dirty="0"/>
              <a:t>Resources remain available, and the work continues through the 2025/26 REN, with an emphasis on recruiting patients into studies.</a:t>
            </a:r>
          </a:p>
          <a:p>
            <a:r>
              <a:rPr lang="en-GB" dirty="0"/>
              <a:t>System Explainer videos can be found on the ICN YouTube page: </a:t>
            </a:r>
            <a:r>
              <a:rPr lang="en-GB" dirty="0">
                <a:hlinkClick r:id="rId2"/>
              </a:rPr>
              <a:t>https://www.youtube.com/@ICNorthamptonshire/videos</a:t>
            </a:r>
            <a:r>
              <a:rPr lang="en-GB" dirty="0"/>
              <a:t>.</a:t>
            </a:r>
          </a:p>
          <a:p>
            <a:r>
              <a:rPr lang="en-GB" dirty="0"/>
              <a:t>For more details, accessing resources, and/or getting involved please contact Gabriella van Beek – Healthwatch West Northamptonshire (</a:t>
            </a:r>
            <a:r>
              <a:rPr lang="en-GB" dirty="0">
                <a:hlinkClick r:id="rId3"/>
              </a:rPr>
              <a:t>gabriella@healthwatchwestnorthants.com</a:t>
            </a:r>
            <a:r>
              <a:rPr lang="en-GB" dirty="0"/>
              <a:t>) or Oana Ciurdarean – Northamptonshire ICB (oana.ciurdarean@nhs.net).</a:t>
            </a:r>
          </a:p>
        </p:txBody>
      </p:sp>
    </p:spTree>
    <p:extLst>
      <p:ext uri="{BB962C8B-B14F-4D97-AF65-F5344CB8AC3E}">
        <p14:creationId xmlns:p14="http://schemas.microsoft.com/office/powerpoint/2010/main" val="2212298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 photo description available.">
            <a:extLst>
              <a:ext uri="{FF2B5EF4-FFF2-40B4-BE49-F238E27FC236}">
                <a16:creationId xmlns:a16="http://schemas.microsoft.com/office/drawing/2014/main" id="{4A0E96F8-95CF-4BBC-44F7-6E618B809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16983"/>
            <a:ext cx="4058005" cy="405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1909A608-BD61-2A19-51A4-C9B54DF1CD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940" r="-3" b="-3"/>
          <a:stretch/>
        </p:blipFill>
        <p:spPr>
          <a:xfrm>
            <a:off x="187423" y="4249570"/>
            <a:ext cx="3367946" cy="2325418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D08058-80E7-AA41-0698-1490F46CF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76" y="221673"/>
            <a:ext cx="9000000" cy="648000"/>
          </a:xfrm>
        </p:spPr>
        <p:txBody>
          <a:bodyPr anchor="ctr">
            <a:normAutofit/>
          </a:bodyPr>
          <a:lstStyle/>
          <a:p>
            <a:r>
              <a:rPr lang="en-GB" dirty="0"/>
              <a:t>Pictures</a:t>
            </a:r>
          </a:p>
        </p:txBody>
      </p:sp>
      <p:pic>
        <p:nvPicPr>
          <p:cNvPr id="7" name="Picture 6" descr="A group of women holding a sign&#10;&#10;Description automatically generated">
            <a:extLst>
              <a:ext uri="{FF2B5EF4-FFF2-40B4-BE49-F238E27FC236}">
                <a16:creationId xmlns:a16="http://schemas.microsoft.com/office/drawing/2014/main" id="{075EE5C6-B00C-C55E-AA42-DA791BC42A1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93" r="-3" b="47521"/>
          <a:stretch/>
        </p:blipFill>
        <p:spPr>
          <a:xfrm>
            <a:off x="7205815" y="1230764"/>
            <a:ext cx="3407531" cy="2352749"/>
          </a:xfrm>
          <a:prstGeom prst="rect">
            <a:avLst/>
          </a:prstGeom>
          <a:noFill/>
        </p:spPr>
      </p:pic>
      <p:pic>
        <p:nvPicPr>
          <p:cNvPr id="14" name="Picture 13" descr="A collage of people in different poses&#10;&#10;AI-generated content may be incorrect.">
            <a:extLst>
              <a:ext uri="{FF2B5EF4-FFF2-40B4-BE49-F238E27FC236}">
                <a16:creationId xmlns:a16="http://schemas.microsoft.com/office/drawing/2014/main" id="{D9E00747-738A-8010-1DAC-4DBE1EFD81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23" y="978472"/>
            <a:ext cx="6105466" cy="3434008"/>
          </a:xfrm>
          <a:prstGeom prst="rect">
            <a:avLst/>
          </a:prstGeom>
          <a:noFill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B9D2E24-71F9-EEEC-C5C1-8691AF974A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5152" y="283012"/>
            <a:ext cx="2108194" cy="48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461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4" y="387919"/>
            <a:ext cx="9000000" cy="648000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Health and Care Research For All:</a:t>
            </a:r>
            <a:br>
              <a:rPr lang="en-US" dirty="0"/>
            </a:br>
            <a:r>
              <a:rPr lang="en-US" dirty="0"/>
              <a:t>Strengthening Eastern European Voices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0932" y="2047023"/>
            <a:ext cx="4161105" cy="34544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en-GB" dirty="0"/>
              <a:t>Working to improve access and opportunities for research involvement among Northamptonshire’s Eastern European communities through a programme managed by the ICB and delivered by Healthwatch West and North Northamptonshire.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endParaRPr lang="en-GB" sz="2200" dirty="0">
              <a:effectLst/>
            </a:endParaRPr>
          </a:p>
          <a:p>
            <a:pPr>
              <a:lnSpc>
                <a:spcPct val="90000"/>
              </a:lnSpc>
            </a:pPr>
            <a:endParaRPr lang="en-US" sz="2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54FEF3-80DB-7B92-8101-860A0881E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52" y="1497603"/>
            <a:ext cx="7195669" cy="45532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26CF49-8910-55E0-6164-EC96CB28B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4129" y="221672"/>
            <a:ext cx="1956986" cy="45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6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725B7-35E2-126D-7869-05DD0C8F7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873" y="221673"/>
            <a:ext cx="9013103" cy="1158240"/>
          </a:xfrm>
        </p:spPr>
        <p:txBody>
          <a:bodyPr>
            <a:normAutofit/>
          </a:bodyPr>
          <a:lstStyle/>
          <a:p>
            <a:r>
              <a:rPr lang="en-GB" sz="3600" dirty="0"/>
              <a:t>REN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C6030-C9A5-D38D-3017-2DC5CAD30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dirty="0"/>
              <a:t>Identify a cohort within our community that has low levels of engagement in research, representation in patient voice and is experiencing health inequalities and structure the project around supporting this cohort.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Largest cohort of the "White Other" category (76%), with Polish and Romanian communities making up 51% - 2021 Census.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latin typeface="Arial" panose="020B0604020202020204" pitchFamily="34" charset="0"/>
              </a:rPr>
              <a:t>Discussions within the community revealed significant challenges around language barriers, cultural differences and limited knowledge of the healthcare system.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GB" dirty="0">
                <a:latin typeface="Arial" panose="020B0604020202020204" pitchFamily="34" charset="0"/>
              </a:rPr>
              <a:t>Hesitancy to participate in research, often largely driven by misinformation from non-English social media platforms, as well as past negative experiences in their home countries, especially before the fall of the Communist block.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3150D-326F-D898-200A-2B190F140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0137" y="307336"/>
            <a:ext cx="1957353" cy="44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56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0E097-40C2-6DE4-5459-3A8FC0EAD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127" y="221673"/>
            <a:ext cx="9004849" cy="1158240"/>
          </a:xfrm>
        </p:spPr>
        <p:txBody>
          <a:bodyPr>
            <a:normAutofit/>
          </a:bodyPr>
          <a:lstStyle/>
          <a:p>
            <a:r>
              <a:rPr lang="en-GB" sz="3600" dirty="0"/>
              <a:t>Project Aims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95325-BBCD-AD6E-538F-BBA89B06A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127" y="1829466"/>
            <a:ext cx="11520000" cy="50400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To Build Trust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To Build Relationships with the Eastern European Community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To Explore Barriers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To Build Knowledge and to Encourage Participation in Research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To Identify Best Practice for Engagement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70D826-FC8C-F1A2-1DD8-8A289F7F9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2843" y="221673"/>
            <a:ext cx="2116591" cy="48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102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F2DF6-40A8-8F61-D7A5-43DE0ADEE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1F13E-4398-65EB-DE34-90CC09E5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127" y="221673"/>
            <a:ext cx="9004849" cy="1158240"/>
          </a:xfrm>
        </p:spPr>
        <p:txBody>
          <a:bodyPr>
            <a:normAutofit/>
          </a:bodyPr>
          <a:lstStyle/>
          <a:p>
            <a:r>
              <a:rPr lang="en-GB" sz="3600" dirty="0"/>
              <a:t>Project Approach and Delivery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42639-6E2C-8095-1C5F-EE5652B65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127" y="1466396"/>
            <a:ext cx="11520000" cy="5040000"/>
          </a:xfrm>
        </p:spPr>
        <p:txBody>
          <a:bodyPr/>
          <a:lstStyle/>
          <a:p>
            <a:r>
              <a:rPr lang="en-GB" dirty="0"/>
              <a:t>Worked with trusted intermediaries and cultural groups within the community </a:t>
            </a:r>
          </a:p>
          <a:p>
            <a:r>
              <a:rPr lang="en-GB" dirty="0"/>
              <a:t>Attended local events and used existing community assets to engage with the community</a:t>
            </a:r>
          </a:p>
          <a:p>
            <a:r>
              <a:rPr lang="en-GB" dirty="0"/>
              <a:t>Community Mapping Exercises (CME), online research and building trusted and sustained relationships</a:t>
            </a:r>
          </a:p>
          <a:p>
            <a:r>
              <a:rPr lang="en-GB" dirty="0"/>
              <a:t>Used the MECC approach to complement the project and inform communities on vaccination and system functionality and operations</a:t>
            </a:r>
          </a:p>
          <a:p>
            <a:r>
              <a:rPr lang="en-GB" dirty="0"/>
              <a:t>Focused on innovation to enhance productivity and increase target audience numbers by using their primary languages for information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FF54C4-1E5A-27BC-37FA-747C0CA35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2843" y="221673"/>
            <a:ext cx="2116591" cy="48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914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67F68D0-7C4E-3463-70B9-5FB475CB0C0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tretch/>
        </p:blipFill>
        <p:spPr>
          <a:xfrm>
            <a:off x="4909207" y="1511080"/>
            <a:ext cx="6942666" cy="440859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3EFC62-F00A-0928-8DBB-6A9AF47C0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76" y="221671"/>
            <a:ext cx="9000000" cy="648000"/>
          </a:xfrm>
        </p:spPr>
        <p:txBody>
          <a:bodyPr anchor="ctr">
            <a:normAutofit/>
          </a:bodyPr>
          <a:lstStyle/>
          <a:p>
            <a:r>
              <a:rPr lang="en-GB" dirty="0"/>
              <a:t>Community Mapping Exercises (CME)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5A810DD-9BBF-08B4-AF61-F8FF66424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127" y="1379910"/>
            <a:ext cx="3927073" cy="4828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team </a:t>
            </a:r>
            <a:r>
              <a:rPr lang="en-US" sz="2400" dirty="0" err="1"/>
              <a:t>utilised</a:t>
            </a:r>
            <a:r>
              <a:rPr lang="en-US" sz="2400" dirty="0"/>
              <a:t> the footprint of Northamptonshire and, through research, identified places, spaces, and people to engage with within the various Eastern European communities. </a:t>
            </a:r>
          </a:p>
          <a:p>
            <a:pPr marL="0" indent="0">
              <a:buNone/>
            </a:pPr>
            <a:r>
              <a:rPr lang="en-US" sz="2400" dirty="0"/>
              <a:t>“On the ground” engagement made this possible. </a:t>
            </a:r>
          </a:p>
        </p:txBody>
      </p:sp>
    </p:spTree>
    <p:extLst>
      <p:ext uri="{BB962C8B-B14F-4D97-AF65-F5344CB8AC3E}">
        <p14:creationId xmlns:p14="http://schemas.microsoft.com/office/powerpoint/2010/main" val="4188728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F12F91F-FAF8-A27A-5BF7-4045DB846F4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3680" r="3680"/>
          <a:stretch/>
        </p:blipFill>
        <p:spPr>
          <a:xfrm>
            <a:off x="8303288" y="0"/>
            <a:ext cx="3888712" cy="2851157"/>
          </a:xfrm>
          <a:prstGeom prst="rect">
            <a:avLst/>
          </a:prstGeom>
          <a:solidFill>
            <a:srgbClr val="DADADA"/>
          </a:solidFill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73A20DE-7853-8F47-E584-7B75F1209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Digital Connections 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BBEE0C-9B1E-DB5B-6D14-DBDFCE043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127" y="1379910"/>
            <a:ext cx="7296620" cy="50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The team worked to engage both in person and </a:t>
            </a:r>
            <a:r>
              <a:rPr lang="en-US" sz="2400" dirty="0"/>
              <a:t>online; we found that we were able to reach many individuals through</a:t>
            </a:r>
            <a:r>
              <a:rPr lang="en-GB" sz="2400" dirty="0"/>
              <a:t> the use of social media and our website. </a:t>
            </a:r>
          </a:p>
          <a:p>
            <a:pPr marL="0" indent="0">
              <a:buNone/>
            </a:pPr>
            <a:r>
              <a:rPr lang="en-GB" sz="2400" dirty="0"/>
              <a:t>We shared key information on research opportunities, events, and the videos we created with the AI-assisted platforms - all in Eastern European groups, often in their own languages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5C87726-C105-C8E3-3BF9-8947CEA7EF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800986"/>
              </p:ext>
            </p:extLst>
          </p:nvPr>
        </p:nvGraphicFramePr>
        <p:xfrm>
          <a:off x="720290" y="4946385"/>
          <a:ext cx="5397500" cy="12894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3300">
                  <a:extLst>
                    <a:ext uri="{9D8B030D-6E8A-4147-A177-3AD203B41FA5}">
                      <a16:colId xmlns:a16="http://schemas.microsoft.com/office/drawing/2014/main" val="1560323040"/>
                    </a:ext>
                  </a:extLst>
                </a:gridCol>
                <a:gridCol w="963930">
                  <a:extLst>
                    <a:ext uri="{9D8B030D-6E8A-4147-A177-3AD203B41FA5}">
                      <a16:colId xmlns:a16="http://schemas.microsoft.com/office/drawing/2014/main" val="1344953642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2269887666"/>
                    </a:ext>
                  </a:extLst>
                </a:gridCol>
                <a:gridCol w="1259840">
                  <a:extLst>
                    <a:ext uri="{9D8B030D-6E8A-4147-A177-3AD203B41FA5}">
                      <a16:colId xmlns:a16="http://schemas.microsoft.com/office/drawing/2014/main" val="2782584177"/>
                    </a:ext>
                  </a:extLst>
                </a:gridCol>
              </a:tblGrid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Social Media Platform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Impressions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Likes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Shares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276331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Instagram total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783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28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08927721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Facebook total (inc groups)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11,750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34</a:t>
                      </a:r>
                      <a:endParaRPr lang="en-GB" sz="1100" dirty="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39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34338291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Facebook total (exc groups)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8,959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24</a:t>
                      </a:r>
                      <a:endParaRPr lang="en-GB" sz="1100" dirty="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39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56983618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Twitter total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431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7</a:t>
                      </a:r>
                      <a:endParaRPr lang="en-GB" sz="1100" dirty="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84142707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TikTok total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7,835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45</a:t>
                      </a:r>
                      <a:endParaRPr lang="en-GB" sz="1100" dirty="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63514119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Total</a:t>
                      </a:r>
                      <a:endParaRPr lang="en-GB" sz="1100" dirty="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20,799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>
                          <a:effectLst/>
                        </a:rPr>
                        <a:t>114</a:t>
                      </a:r>
                      <a:endParaRPr lang="en-GB" sz="110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100" dirty="0">
                          <a:effectLst/>
                        </a:rPr>
                        <a:t>40</a:t>
                      </a:r>
                      <a:endParaRPr lang="en-GB" sz="1100" dirty="0">
                        <a:solidFill>
                          <a:srgbClr val="004C6A"/>
                        </a:solidFill>
                        <a:effectLst/>
                        <a:latin typeface="Poppins Light" panose="00000400000000000000" pitchFamily="2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31489269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809B156E-BFE5-817E-D6C9-93C1BC456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3288" y="2964774"/>
            <a:ext cx="3888712" cy="386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43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6574CA-3DCB-F3C4-6BFF-C3490F41D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74" y="221672"/>
            <a:ext cx="9000000" cy="648000"/>
          </a:xfrm>
        </p:spPr>
        <p:txBody>
          <a:bodyPr anchor="ctr">
            <a:normAutofit/>
          </a:bodyPr>
          <a:lstStyle/>
          <a:p>
            <a:r>
              <a:rPr lang="en-GB" dirty="0"/>
              <a:t>Approachable Materials 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1D912-8640-CB95-0BFB-3855BCD16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127" y="1095022"/>
            <a:ext cx="6480000" cy="5324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 key part of the EE REN work was ensuring that we provided informational materials in individuals’ own languages.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C27810F3-B514-E5C3-F66F-9D34916613B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8570" r="-1" b="-1"/>
          <a:stretch>
            <a:fillRect/>
          </a:stretch>
        </p:blipFill>
        <p:spPr>
          <a:xfrm>
            <a:off x="344974" y="2558824"/>
            <a:ext cx="6098203" cy="3861089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1209CB-9D29-C86D-EC1C-20515E330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0402" y="221672"/>
            <a:ext cx="4221598" cy="587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52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0E097-40C2-6DE4-5459-3A8FC0EAD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127" y="221673"/>
            <a:ext cx="9004849" cy="1158240"/>
          </a:xfrm>
        </p:spPr>
        <p:txBody>
          <a:bodyPr>
            <a:normAutofit/>
          </a:bodyPr>
          <a:lstStyle/>
          <a:p>
            <a:r>
              <a:rPr lang="en-GB" sz="3600" dirty="0"/>
              <a:t>Impacts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95325-BBCD-AD6E-538F-BBA89B06A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Increased Research Awareness and Participation</a:t>
            </a:r>
          </a:p>
          <a:p>
            <a:r>
              <a:rPr lang="en-GB" dirty="0"/>
              <a:t>Strengthened Community Trust</a:t>
            </a:r>
          </a:p>
          <a:p>
            <a:r>
              <a:rPr lang="en-GB" dirty="0"/>
              <a:t>Developed a bank of multilingual, culturally appropriate resources, which were sustainable and could be used beyond the project’s timeline </a:t>
            </a:r>
          </a:p>
          <a:p>
            <a:r>
              <a:rPr lang="en-GB" dirty="0"/>
              <a:t>Increased collaboration with partners across the system, encouraging further work with underrepresented communities </a:t>
            </a:r>
          </a:p>
          <a:p>
            <a:r>
              <a:rPr lang="en-GB" dirty="0"/>
              <a:t>Reduced barriers to participation in research</a:t>
            </a:r>
          </a:p>
          <a:p>
            <a:r>
              <a:rPr lang="en-GB" dirty="0"/>
              <a:t>System influence – due to the success of the project, this is seen as best practice in different instances nationally, e.g. migrant health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1DAE14-F415-B25D-935F-6E684A3D7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4357" y="237244"/>
            <a:ext cx="2108194" cy="48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249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ICB">
      <a:dk1>
        <a:srgbClr val="000000"/>
      </a:dk1>
      <a:lt1>
        <a:srgbClr val="FFFFFF"/>
      </a:lt1>
      <a:dk2>
        <a:srgbClr val="0DA5BF"/>
      </a:dk2>
      <a:lt2>
        <a:srgbClr val="FFFFFF"/>
      </a:lt2>
      <a:accent1>
        <a:srgbClr val="0DA5BF"/>
      </a:accent1>
      <a:accent2>
        <a:srgbClr val="005EB8"/>
      </a:accent2>
      <a:accent3>
        <a:srgbClr val="8FB5C8"/>
      </a:accent3>
      <a:accent4>
        <a:srgbClr val="6F6F6F"/>
      </a:accent4>
      <a:accent5>
        <a:srgbClr val="9D9D9D"/>
      </a:accent5>
      <a:accent6>
        <a:srgbClr val="DADAD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CB18D2DF46D04CB4ECD156B4D353A7" ma:contentTypeVersion="6" ma:contentTypeDescription="Create a new document." ma:contentTypeScope="" ma:versionID="4410ae13ca189a2ec74518870f6409de">
  <xsd:schema xmlns:xsd="http://www.w3.org/2001/XMLSchema" xmlns:xs="http://www.w3.org/2001/XMLSchema" xmlns:p="http://schemas.microsoft.com/office/2006/metadata/properties" xmlns:ns2="1507270f-e198-4923-bb78-0a1d6f1c7330" xmlns:ns3="63bcf672-040e-400f-9698-3d6117dcaa3c" targetNamespace="http://schemas.microsoft.com/office/2006/metadata/properties" ma:root="true" ma:fieldsID="765e428a1f56d53c3f87887222e7b203" ns2:_="" ns3:_="">
    <xsd:import namespace="1507270f-e198-4923-bb78-0a1d6f1c7330"/>
    <xsd:import namespace="63bcf672-040e-400f-9698-3d6117dcaa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07270f-e198-4923-bb78-0a1d6f1c73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bcf672-040e-400f-9698-3d6117dcaa3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5DCEC0B-6C9F-4691-AAFF-41780AAAB1E1}">
  <ds:schemaRefs>
    <ds:schemaRef ds:uri="1507270f-e198-4923-bb78-0a1d6f1c7330"/>
    <ds:schemaRef ds:uri="63bcf672-040e-400f-9698-3d6117dcaa3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8FDE2AC-D5BC-41BE-A4C7-7E809E58BE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419A4B-AF9B-4EDB-AF7A-48817F685D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07270f-e198-4923-bb78-0a1d6f1c7330"/>
    <ds:schemaRef ds:uri="63bcf672-040e-400f-9698-3d6117dcaa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974</Words>
  <Application>Microsoft Office PowerPoint</Application>
  <PresentationFormat>Widescreen</PresentationFormat>
  <Paragraphs>93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Poppins</vt:lpstr>
      <vt:lpstr>Poppins Light</vt:lpstr>
      <vt:lpstr>Wingdings</vt:lpstr>
      <vt:lpstr>Office Theme</vt:lpstr>
      <vt:lpstr>HEALTH AND CARE RESEARCH FOR ALL</vt:lpstr>
      <vt:lpstr>Health and Care Research For All: Strengthening Eastern European Voices </vt:lpstr>
      <vt:lpstr>REN Project</vt:lpstr>
      <vt:lpstr>Project Aims </vt:lpstr>
      <vt:lpstr>Project Approach and Delivery </vt:lpstr>
      <vt:lpstr>Community Mapping Exercises (CME)</vt:lpstr>
      <vt:lpstr>Digital Connections  </vt:lpstr>
      <vt:lpstr>Approachable Materials  </vt:lpstr>
      <vt:lpstr>Impacts</vt:lpstr>
      <vt:lpstr>Lessons and Recommendations </vt:lpstr>
      <vt:lpstr>Putting it into Practice  </vt:lpstr>
      <vt:lpstr>Sustainability</vt:lpstr>
      <vt:lpstr>Pictures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martha_mcgarry@yahoo.co.uk</dc:creator>
  <cp:lastModifiedBy>CIURDAREAN, Oana (NHS NORTHAMPTONSHIRE ICB - 78H)</cp:lastModifiedBy>
  <cp:revision>38</cp:revision>
  <dcterms:created xsi:type="dcterms:W3CDTF">2022-04-10T13:31:29Z</dcterms:created>
  <dcterms:modified xsi:type="dcterms:W3CDTF">2025-10-01T13:35:53Z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0x0101007BCB18D2DF46D04CB4ECD156B4D353A7</vt:lpwstr>
  </property>
</Properties>
</file>