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8" r:id="rId4"/>
    <p:sldId id="269" r:id="rId5"/>
    <p:sldId id="270" r:id="rId6"/>
    <p:sldId id="271" r:id="rId7"/>
    <p:sldId id="272" r:id="rId8"/>
    <p:sldId id="273" r:id="rId9"/>
    <p:sldId id="274" r:id="rId10"/>
    <p:sldId id="275" r:id="rId11"/>
    <p:sldId id="276" r:id="rId12"/>
    <p:sldId id="277" r:id="rId13"/>
    <p:sldId id="278" r:id="rId14"/>
    <p:sldId id="279" r:id="rId15"/>
    <p:sldId id="280" r:id="rId16"/>
    <p:sldId id="281" r:id="rId17"/>
    <p:sldId id="282" r:id="rId18"/>
    <p:sldId id="283" r:id="rId19"/>
    <p:sldId id="284" r:id="rId20"/>
    <p:sldId id="285" r:id="rId21"/>
    <p:sldId id="286" r:id="rId22"/>
    <p:sldId id="287" r:id="rId23"/>
    <p:sldId id="288" r:id="rId24"/>
    <p:sldId id="289" r:id="rId25"/>
    <p:sldId id="290" r:id="rId26"/>
    <p:sldId id="291" r:id="rId27"/>
    <p:sldId id="292" r:id="rId28"/>
    <p:sldId id="293" r:id="rId29"/>
    <p:sldId id="294" r:id="rId30"/>
    <p:sldId id="295" r:id="rId31"/>
    <p:sldId id="296" r:id="rId32"/>
    <p:sldId id="297" r:id="rId33"/>
    <p:sldId id="298" r:id="rId34"/>
    <p:sldId id="299" r:id="rId35"/>
    <p:sldId id="300" r:id="rId36"/>
    <p:sldId id="301" r:id="rId37"/>
    <p:sldId id="302" r:id="rId38"/>
    <p:sldId id="303" r:id="rId39"/>
    <p:sldId id="304" r:id="rId40"/>
    <p:sldId id="305" r:id="rId41"/>
    <p:sldId id="306" r:id="rId42"/>
    <p:sldId id="307" r:id="rId43"/>
    <p:sldId id="308" r:id="rId44"/>
    <p:sldId id="309" r:id="rId45"/>
    <p:sldId id="311" r:id="rId46"/>
  </p:sldIdLst>
  <p:sldSz cx="9144000" cy="5143500" type="screen16x9"/>
  <p:notesSz cx="6858000" cy="9144000"/>
  <p:defaultText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45"/>
    <p:restoredTop sz="96453" autoAdjust="0"/>
  </p:normalViewPr>
  <p:slideViewPr>
    <p:cSldViewPr snapToGrid="0" snapToObjects="1">
      <p:cViewPr varScale="1">
        <p:scale>
          <a:sx n="90" d="100"/>
          <a:sy n="90" d="100"/>
        </p:scale>
        <p:origin x="960" y="72"/>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28E549-45E8-49A9-9FD7-833E59A805A5}" type="doc">
      <dgm:prSet loTypeId="urn:microsoft.com/office/officeart/2005/8/layout/cycle7" loCatId="cycle" qsTypeId="urn:microsoft.com/office/officeart/2005/8/quickstyle/simple1" qsCatId="simple" csTypeId="urn:microsoft.com/office/officeart/2005/8/colors/colorful1" csCatId="colorful" phldr="1"/>
      <dgm:spPr/>
      <dgm:t>
        <a:bodyPr/>
        <a:lstStyle/>
        <a:p>
          <a:endParaRPr lang="en-GB"/>
        </a:p>
      </dgm:t>
    </dgm:pt>
    <dgm:pt modelId="{7ACBC009-B776-401C-9DA5-838DFB8DBEDE}">
      <dgm:prSet phldrT="[Text]"/>
      <dgm:spPr/>
      <dgm:t>
        <a:bodyPr/>
        <a:lstStyle/>
        <a:p>
          <a:r>
            <a:rPr lang="en-GB" dirty="0"/>
            <a:t>Academic Assessor</a:t>
          </a:r>
        </a:p>
      </dgm:t>
    </dgm:pt>
    <dgm:pt modelId="{834F02CD-7D12-4E0D-966B-0E717BF4B1D1}" type="parTrans" cxnId="{85CAB0A2-1D67-45A8-89E1-BADC54BD7DAE}">
      <dgm:prSet/>
      <dgm:spPr/>
      <dgm:t>
        <a:bodyPr/>
        <a:lstStyle/>
        <a:p>
          <a:endParaRPr lang="en-GB"/>
        </a:p>
      </dgm:t>
    </dgm:pt>
    <dgm:pt modelId="{BE4446C4-5E8E-46F4-90AD-2A8D6E7086CB}" type="sibTrans" cxnId="{85CAB0A2-1D67-45A8-89E1-BADC54BD7DAE}">
      <dgm:prSet/>
      <dgm:spPr/>
      <dgm:t>
        <a:bodyPr/>
        <a:lstStyle/>
        <a:p>
          <a:endParaRPr lang="en-GB"/>
        </a:p>
      </dgm:t>
    </dgm:pt>
    <dgm:pt modelId="{4EA02193-A163-4451-A9E6-75F3E2A721A5}">
      <dgm:prSet phldrT="[Text]"/>
      <dgm:spPr/>
      <dgm:t>
        <a:bodyPr/>
        <a:lstStyle/>
        <a:p>
          <a:r>
            <a:rPr lang="en-GB" dirty="0"/>
            <a:t>Practice Assessor</a:t>
          </a:r>
        </a:p>
      </dgm:t>
    </dgm:pt>
    <dgm:pt modelId="{67CDCCB5-A6C1-4B09-A951-195F249C5706}" type="parTrans" cxnId="{FBCE43C5-2A76-4DD8-8EBC-094FB40B7770}">
      <dgm:prSet/>
      <dgm:spPr/>
      <dgm:t>
        <a:bodyPr/>
        <a:lstStyle/>
        <a:p>
          <a:endParaRPr lang="en-GB"/>
        </a:p>
      </dgm:t>
    </dgm:pt>
    <dgm:pt modelId="{587E4866-0E8D-4F62-9DE1-1242140C266B}" type="sibTrans" cxnId="{FBCE43C5-2A76-4DD8-8EBC-094FB40B7770}">
      <dgm:prSet/>
      <dgm:spPr/>
      <dgm:t>
        <a:bodyPr/>
        <a:lstStyle/>
        <a:p>
          <a:endParaRPr lang="en-GB"/>
        </a:p>
      </dgm:t>
    </dgm:pt>
    <dgm:pt modelId="{CD22AF96-72F3-4CEF-B227-373C0DCC11A3}">
      <dgm:prSet phldrT="[Text]"/>
      <dgm:spPr/>
      <dgm:t>
        <a:bodyPr/>
        <a:lstStyle/>
        <a:p>
          <a:r>
            <a:rPr lang="en-GB" dirty="0"/>
            <a:t>Supervisor</a:t>
          </a:r>
        </a:p>
      </dgm:t>
    </dgm:pt>
    <dgm:pt modelId="{4AEBFCAB-3291-415B-AB04-0E1067E8CF68}" type="sibTrans" cxnId="{CB258AB7-3011-491F-9DAB-6A62A6E73D4A}">
      <dgm:prSet/>
      <dgm:spPr/>
      <dgm:t>
        <a:bodyPr/>
        <a:lstStyle/>
        <a:p>
          <a:endParaRPr lang="en-GB"/>
        </a:p>
      </dgm:t>
    </dgm:pt>
    <dgm:pt modelId="{5AA9C587-71D4-47E0-A5BE-6696C91E2517}" type="parTrans" cxnId="{CB258AB7-3011-491F-9DAB-6A62A6E73D4A}">
      <dgm:prSet/>
      <dgm:spPr/>
      <dgm:t>
        <a:bodyPr/>
        <a:lstStyle/>
        <a:p>
          <a:endParaRPr lang="en-GB"/>
        </a:p>
      </dgm:t>
    </dgm:pt>
    <dgm:pt modelId="{6B9A407A-8CCA-46DC-BB93-5D8C025D998A}" type="pres">
      <dgm:prSet presAssocID="{DB28E549-45E8-49A9-9FD7-833E59A805A5}" presName="Name0" presStyleCnt="0">
        <dgm:presLayoutVars>
          <dgm:dir/>
          <dgm:resizeHandles val="exact"/>
        </dgm:presLayoutVars>
      </dgm:prSet>
      <dgm:spPr/>
    </dgm:pt>
    <dgm:pt modelId="{68B107C4-6EDF-4092-BA37-175E73174B05}" type="pres">
      <dgm:prSet presAssocID="{CD22AF96-72F3-4CEF-B227-373C0DCC11A3}" presName="node" presStyleLbl="node1" presStyleIdx="0" presStyleCnt="3">
        <dgm:presLayoutVars>
          <dgm:bulletEnabled val="1"/>
        </dgm:presLayoutVars>
      </dgm:prSet>
      <dgm:spPr/>
    </dgm:pt>
    <dgm:pt modelId="{DC6146B8-7029-4488-B6BB-90390B6C010D}" type="pres">
      <dgm:prSet presAssocID="{4AEBFCAB-3291-415B-AB04-0E1067E8CF68}" presName="sibTrans" presStyleLbl="sibTrans2D1" presStyleIdx="0" presStyleCnt="3"/>
      <dgm:spPr/>
    </dgm:pt>
    <dgm:pt modelId="{0F15A41E-744E-47AD-9923-67C303A4D936}" type="pres">
      <dgm:prSet presAssocID="{4AEBFCAB-3291-415B-AB04-0E1067E8CF68}" presName="connectorText" presStyleLbl="sibTrans2D1" presStyleIdx="0" presStyleCnt="3"/>
      <dgm:spPr/>
    </dgm:pt>
    <dgm:pt modelId="{7755DAC7-4C5A-4DEE-ADDD-508C23217DEE}" type="pres">
      <dgm:prSet presAssocID="{7ACBC009-B776-401C-9DA5-838DFB8DBEDE}" presName="node" presStyleLbl="node1" presStyleIdx="1" presStyleCnt="3">
        <dgm:presLayoutVars>
          <dgm:bulletEnabled val="1"/>
        </dgm:presLayoutVars>
      </dgm:prSet>
      <dgm:spPr/>
    </dgm:pt>
    <dgm:pt modelId="{71D2DAEF-3457-4B6E-AD36-A12A6252A72F}" type="pres">
      <dgm:prSet presAssocID="{BE4446C4-5E8E-46F4-90AD-2A8D6E7086CB}" presName="sibTrans" presStyleLbl="sibTrans2D1" presStyleIdx="1" presStyleCnt="3"/>
      <dgm:spPr/>
    </dgm:pt>
    <dgm:pt modelId="{5A617BBF-D364-4AEA-B32A-837D4CFA8C8B}" type="pres">
      <dgm:prSet presAssocID="{BE4446C4-5E8E-46F4-90AD-2A8D6E7086CB}" presName="connectorText" presStyleLbl="sibTrans2D1" presStyleIdx="1" presStyleCnt="3"/>
      <dgm:spPr/>
    </dgm:pt>
    <dgm:pt modelId="{6390A037-137E-4698-8B6A-C1519269E32E}" type="pres">
      <dgm:prSet presAssocID="{4EA02193-A163-4451-A9E6-75F3E2A721A5}" presName="node" presStyleLbl="node1" presStyleIdx="2" presStyleCnt="3">
        <dgm:presLayoutVars>
          <dgm:bulletEnabled val="1"/>
        </dgm:presLayoutVars>
      </dgm:prSet>
      <dgm:spPr/>
    </dgm:pt>
    <dgm:pt modelId="{377340A3-1FA6-46CC-8E56-D442C708CADD}" type="pres">
      <dgm:prSet presAssocID="{587E4866-0E8D-4F62-9DE1-1242140C266B}" presName="sibTrans" presStyleLbl="sibTrans2D1" presStyleIdx="2" presStyleCnt="3"/>
      <dgm:spPr/>
    </dgm:pt>
    <dgm:pt modelId="{128AF2E9-CF53-4F01-B8B5-BF8E9F7848F7}" type="pres">
      <dgm:prSet presAssocID="{587E4866-0E8D-4F62-9DE1-1242140C266B}" presName="connectorText" presStyleLbl="sibTrans2D1" presStyleIdx="2" presStyleCnt="3"/>
      <dgm:spPr/>
    </dgm:pt>
  </dgm:ptLst>
  <dgm:cxnLst>
    <dgm:cxn modelId="{670AFE17-A9C8-42EC-8EC9-36399BA8E8E4}" type="presOf" srcId="{4AEBFCAB-3291-415B-AB04-0E1067E8CF68}" destId="{DC6146B8-7029-4488-B6BB-90390B6C010D}" srcOrd="0" destOrd="0" presId="urn:microsoft.com/office/officeart/2005/8/layout/cycle7"/>
    <dgm:cxn modelId="{6D36E12E-B8CA-44E3-84AA-3C1F575E898E}" type="presOf" srcId="{587E4866-0E8D-4F62-9DE1-1242140C266B}" destId="{377340A3-1FA6-46CC-8E56-D442C708CADD}" srcOrd="0" destOrd="0" presId="urn:microsoft.com/office/officeart/2005/8/layout/cycle7"/>
    <dgm:cxn modelId="{165F1C65-70FD-4766-AC0F-C213B640D8DE}" type="presOf" srcId="{BE4446C4-5E8E-46F4-90AD-2A8D6E7086CB}" destId="{71D2DAEF-3457-4B6E-AD36-A12A6252A72F}" srcOrd="0" destOrd="0" presId="urn:microsoft.com/office/officeart/2005/8/layout/cycle7"/>
    <dgm:cxn modelId="{C2EC504A-8D66-47FB-B958-B7472C764C1C}" type="presOf" srcId="{587E4866-0E8D-4F62-9DE1-1242140C266B}" destId="{128AF2E9-CF53-4F01-B8B5-BF8E9F7848F7}" srcOrd="1" destOrd="0" presId="urn:microsoft.com/office/officeart/2005/8/layout/cycle7"/>
    <dgm:cxn modelId="{99195D71-A760-4FDD-86D9-414A70A3FB0D}" type="presOf" srcId="{DB28E549-45E8-49A9-9FD7-833E59A805A5}" destId="{6B9A407A-8CCA-46DC-BB93-5D8C025D998A}" srcOrd="0" destOrd="0" presId="urn:microsoft.com/office/officeart/2005/8/layout/cycle7"/>
    <dgm:cxn modelId="{C81B1C78-B7EA-47C5-A728-F7EC3A5E1E96}" type="presOf" srcId="{4EA02193-A163-4451-A9E6-75F3E2A721A5}" destId="{6390A037-137E-4698-8B6A-C1519269E32E}" srcOrd="0" destOrd="0" presId="urn:microsoft.com/office/officeart/2005/8/layout/cycle7"/>
    <dgm:cxn modelId="{C42A6087-8F64-476E-BA65-26EE48635DF2}" type="presOf" srcId="{CD22AF96-72F3-4CEF-B227-373C0DCC11A3}" destId="{68B107C4-6EDF-4092-BA37-175E73174B05}" srcOrd="0" destOrd="0" presId="urn:microsoft.com/office/officeart/2005/8/layout/cycle7"/>
    <dgm:cxn modelId="{85CAB0A2-1D67-45A8-89E1-BADC54BD7DAE}" srcId="{DB28E549-45E8-49A9-9FD7-833E59A805A5}" destId="{7ACBC009-B776-401C-9DA5-838DFB8DBEDE}" srcOrd="1" destOrd="0" parTransId="{834F02CD-7D12-4E0D-966B-0E717BF4B1D1}" sibTransId="{BE4446C4-5E8E-46F4-90AD-2A8D6E7086CB}"/>
    <dgm:cxn modelId="{69B0DEB6-10F9-4E06-9E03-E22617665414}" type="presOf" srcId="{4AEBFCAB-3291-415B-AB04-0E1067E8CF68}" destId="{0F15A41E-744E-47AD-9923-67C303A4D936}" srcOrd="1" destOrd="0" presId="urn:microsoft.com/office/officeart/2005/8/layout/cycle7"/>
    <dgm:cxn modelId="{CB258AB7-3011-491F-9DAB-6A62A6E73D4A}" srcId="{DB28E549-45E8-49A9-9FD7-833E59A805A5}" destId="{CD22AF96-72F3-4CEF-B227-373C0DCC11A3}" srcOrd="0" destOrd="0" parTransId="{5AA9C587-71D4-47E0-A5BE-6696C91E2517}" sibTransId="{4AEBFCAB-3291-415B-AB04-0E1067E8CF68}"/>
    <dgm:cxn modelId="{FBCE43C5-2A76-4DD8-8EBC-094FB40B7770}" srcId="{DB28E549-45E8-49A9-9FD7-833E59A805A5}" destId="{4EA02193-A163-4451-A9E6-75F3E2A721A5}" srcOrd="2" destOrd="0" parTransId="{67CDCCB5-A6C1-4B09-A951-195F249C5706}" sibTransId="{587E4866-0E8D-4F62-9DE1-1242140C266B}"/>
    <dgm:cxn modelId="{1E39ADF1-32CA-4AAF-8F15-4C5492ACC09B}" type="presOf" srcId="{BE4446C4-5E8E-46F4-90AD-2A8D6E7086CB}" destId="{5A617BBF-D364-4AEA-B32A-837D4CFA8C8B}" srcOrd="1" destOrd="0" presId="urn:microsoft.com/office/officeart/2005/8/layout/cycle7"/>
    <dgm:cxn modelId="{22D245F9-4F9D-4D45-AC81-360838AFEAD6}" type="presOf" srcId="{7ACBC009-B776-401C-9DA5-838DFB8DBEDE}" destId="{7755DAC7-4C5A-4DEE-ADDD-508C23217DEE}" srcOrd="0" destOrd="0" presId="urn:microsoft.com/office/officeart/2005/8/layout/cycle7"/>
    <dgm:cxn modelId="{1FFDBF6F-D411-4ED2-BD79-37EEA3634351}" type="presParOf" srcId="{6B9A407A-8CCA-46DC-BB93-5D8C025D998A}" destId="{68B107C4-6EDF-4092-BA37-175E73174B05}" srcOrd="0" destOrd="0" presId="urn:microsoft.com/office/officeart/2005/8/layout/cycle7"/>
    <dgm:cxn modelId="{213C01FD-EABB-426D-8470-6B8E378B9A77}" type="presParOf" srcId="{6B9A407A-8CCA-46DC-BB93-5D8C025D998A}" destId="{DC6146B8-7029-4488-B6BB-90390B6C010D}" srcOrd="1" destOrd="0" presId="urn:microsoft.com/office/officeart/2005/8/layout/cycle7"/>
    <dgm:cxn modelId="{143CBD0A-2ABC-43C1-A913-89D0793E4F96}" type="presParOf" srcId="{DC6146B8-7029-4488-B6BB-90390B6C010D}" destId="{0F15A41E-744E-47AD-9923-67C303A4D936}" srcOrd="0" destOrd="0" presId="urn:microsoft.com/office/officeart/2005/8/layout/cycle7"/>
    <dgm:cxn modelId="{D491D4DC-7CA1-4685-92F3-6EF4F82ECDD6}" type="presParOf" srcId="{6B9A407A-8CCA-46DC-BB93-5D8C025D998A}" destId="{7755DAC7-4C5A-4DEE-ADDD-508C23217DEE}" srcOrd="2" destOrd="0" presId="urn:microsoft.com/office/officeart/2005/8/layout/cycle7"/>
    <dgm:cxn modelId="{FF3A2C81-E324-4949-AAAA-E75DA1271C0F}" type="presParOf" srcId="{6B9A407A-8CCA-46DC-BB93-5D8C025D998A}" destId="{71D2DAEF-3457-4B6E-AD36-A12A6252A72F}" srcOrd="3" destOrd="0" presId="urn:microsoft.com/office/officeart/2005/8/layout/cycle7"/>
    <dgm:cxn modelId="{DF077B1F-B824-4881-AE0B-B554C463C411}" type="presParOf" srcId="{71D2DAEF-3457-4B6E-AD36-A12A6252A72F}" destId="{5A617BBF-D364-4AEA-B32A-837D4CFA8C8B}" srcOrd="0" destOrd="0" presId="urn:microsoft.com/office/officeart/2005/8/layout/cycle7"/>
    <dgm:cxn modelId="{2B87E55D-17F4-49B2-B2A3-08FD9FBAE9A4}" type="presParOf" srcId="{6B9A407A-8CCA-46DC-BB93-5D8C025D998A}" destId="{6390A037-137E-4698-8B6A-C1519269E32E}" srcOrd="4" destOrd="0" presId="urn:microsoft.com/office/officeart/2005/8/layout/cycle7"/>
    <dgm:cxn modelId="{2FAE9165-4154-4D45-AA10-E22AC8CEFE56}" type="presParOf" srcId="{6B9A407A-8CCA-46DC-BB93-5D8C025D998A}" destId="{377340A3-1FA6-46CC-8E56-D442C708CADD}" srcOrd="5" destOrd="0" presId="urn:microsoft.com/office/officeart/2005/8/layout/cycle7"/>
    <dgm:cxn modelId="{833F49F8-023B-4EB6-89AE-C4CB3DB20F77}" type="presParOf" srcId="{377340A3-1FA6-46CC-8E56-D442C708CADD}" destId="{128AF2E9-CF53-4F01-B8B5-BF8E9F7848F7}" srcOrd="0" destOrd="0" presId="urn:microsoft.com/office/officeart/2005/8/layout/cycle7"/>
  </dgm:cxnLst>
  <dgm:bg/>
  <dgm:whole/>
  <dgm:extLst>
    <a:ext uri="http://schemas.microsoft.com/office/drawing/2008/diagram">
      <dsp:dataModelExt xmlns:dsp="http://schemas.microsoft.com/office/drawing/2008/diagram" relId="rId11"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2972967C-9805-4232-84C9-3F05E92186A7}" type="doc">
      <dgm:prSet loTypeId="urn:microsoft.com/office/officeart/2005/8/layout/vList6" loCatId="list" qsTypeId="urn:microsoft.com/office/officeart/2005/8/quickstyle/simple1" qsCatId="simple" csTypeId="urn:microsoft.com/office/officeart/2005/8/colors/colorful5" csCatId="colorful" phldr="1"/>
      <dgm:spPr/>
      <dgm:t>
        <a:bodyPr/>
        <a:lstStyle/>
        <a:p>
          <a:endParaRPr lang="en-GB"/>
        </a:p>
      </dgm:t>
    </dgm:pt>
    <dgm:pt modelId="{DA8A0B44-118C-457F-A658-7556E7D61A15}">
      <dgm:prSet phldrT="[Text]" custT="1"/>
      <dgm:spPr>
        <a:solidFill>
          <a:srgbClr val="39A6DF">
            <a:alpha val="90000"/>
          </a:srgbClr>
        </a:solidFill>
        <a:ln w="57150">
          <a:solidFill>
            <a:srgbClr val="575756"/>
          </a:solidFill>
        </a:ln>
      </dgm:spPr>
      <dgm:t>
        <a:bodyPr/>
        <a:lstStyle/>
        <a:p>
          <a:r>
            <a:rPr lang="en-GB" sz="1100" dirty="0">
              <a:solidFill>
                <a:schemeClr val="bg1"/>
              </a:solidFill>
              <a:latin typeface="Helvetica Now Text "/>
            </a:rPr>
            <a:t>Practice Assessor</a:t>
          </a:r>
        </a:p>
      </dgm:t>
    </dgm:pt>
    <dgm:pt modelId="{B1117502-B955-470B-9B06-2C721E48EC27}" type="sibTrans" cxnId="{C95F4D85-B23E-449E-9A6F-2E7D9498DD16}">
      <dgm:prSet/>
      <dgm:spPr/>
      <dgm:t>
        <a:bodyPr/>
        <a:lstStyle/>
        <a:p>
          <a:endParaRPr lang="en-GB"/>
        </a:p>
      </dgm:t>
    </dgm:pt>
    <dgm:pt modelId="{84CFB111-2133-45FF-8B22-03CB9A653822}" type="parTrans" cxnId="{C95F4D85-B23E-449E-9A6F-2E7D9498DD16}">
      <dgm:prSet/>
      <dgm:spPr/>
      <dgm:t>
        <a:bodyPr/>
        <a:lstStyle/>
        <a:p>
          <a:endParaRPr lang="en-GB"/>
        </a:p>
      </dgm:t>
    </dgm:pt>
    <dgm:pt modelId="{785B5B59-9807-4325-A9BF-2AA194DB9FA4}">
      <dgm:prSet phldrT="[Text]" custT="1"/>
      <dgm:spPr>
        <a:solidFill>
          <a:srgbClr val="3BAA36"/>
        </a:solidFill>
        <a:ln w="57150">
          <a:solidFill>
            <a:srgbClr val="575756"/>
          </a:solidFill>
        </a:ln>
      </dgm:spPr>
      <dgm:t>
        <a:bodyPr/>
        <a:lstStyle/>
        <a:p>
          <a:r>
            <a:rPr lang="en-GB" sz="1600" dirty="0">
              <a:latin typeface="Helvetica Now Text "/>
            </a:rPr>
            <a:t>Mentor role is now separated into</a:t>
          </a:r>
        </a:p>
      </dgm:t>
    </dgm:pt>
    <dgm:pt modelId="{CAE376B0-9220-477D-B4AD-8B0F16795A4D}" type="sibTrans" cxnId="{0698D989-3915-4F99-8A7F-0D28B3B51216}">
      <dgm:prSet/>
      <dgm:spPr/>
      <dgm:t>
        <a:bodyPr/>
        <a:lstStyle/>
        <a:p>
          <a:endParaRPr lang="en-GB"/>
        </a:p>
      </dgm:t>
    </dgm:pt>
    <dgm:pt modelId="{AD2D8C96-C316-4275-AE06-40544919212D}" type="parTrans" cxnId="{0698D989-3915-4F99-8A7F-0D28B3B51216}">
      <dgm:prSet/>
      <dgm:spPr/>
      <dgm:t>
        <a:bodyPr/>
        <a:lstStyle/>
        <a:p>
          <a:endParaRPr lang="en-GB"/>
        </a:p>
      </dgm:t>
    </dgm:pt>
    <dgm:pt modelId="{47A7B248-9725-4F92-9406-0169B9135203}">
      <dgm:prSet phldrT="[Text]" custT="1"/>
      <dgm:spPr>
        <a:solidFill>
          <a:srgbClr val="39A6DF">
            <a:alpha val="90000"/>
          </a:srgbClr>
        </a:solidFill>
        <a:ln w="57150">
          <a:solidFill>
            <a:srgbClr val="575756"/>
          </a:solidFill>
        </a:ln>
      </dgm:spPr>
      <dgm:t>
        <a:bodyPr/>
        <a:lstStyle/>
        <a:p>
          <a:endParaRPr lang="en-GB" sz="1100" dirty="0">
            <a:solidFill>
              <a:schemeClr val="bg1"/>
            </a:solidFill>
            <a:latin typeface="Helvetica Now Text "/>
          </a:endParaRPr>
        </a:p>
      </dgm:t>
    </dgm:pt>
    <dgm:pt modelId="{EE427162-8A34-482B-AE9E-C1734F2D2963}" type="parTrans" cxnId="{EA71449F-2BFB-4F53-8D8D-27420B98E5D6}">
      <dgm:prSet/>
      <dgm:spPr/>
      <dgm:t>
        <a:bodyPr/>
        <a:lstStyle/>
        <a:p>
          <a:endParaRPr lang="en-GB"/>
        </a:p>
      </dgm:t>
    </dgm:pt>
    <dgm:pt modelId="{964CB0C2-C6FE-4EBE-99C6-691B7960361B}" type="sibTrans" cxnId="{EA71449F-2BFB-4F53-8D8D-27420B98E5D6}">
      <dgm:prSet/>
      <dgm:spPr/>
      <dgm:t>
        <a:bodyPr/>
        <a:lstStyle/>
        <a:p>
          <a:endParaRPr lang="en-GB"/>
        </a:p>
      </dgm:t>
    </dgm:pt>
    <dgm:pt modelId="{F50882B5-54CC-497C-9ABD-06C5D22E6D5B}">
      <dgm:prSet phldrT="[Text]" custT="1"/>
      <dgm:spPr>
        <a:solidFill>
          <a:srgbClr val="39A6DF">
            <a:alpha val="90000"/>
          </a:srgbClr>
        </a:solidFill>
        <a:ln w="57150">
          <a:solidFill>
            <a:srgbClr val="575756"/>
          </a:solidFill>
        </a:ln>
      </dgm:spPr>
      <dgm:t>
        <a:bodyPr/>
        <a:lstStyle/>
        <a:p>
          <a:r>
            <a:rPr lang="en-GB" sz="1100" dirty="0">
              <a:solidFill>
                <a:schemeClr val="bg1"/>
              </a:solidFill>
              <a:latin typeface="Helvetica Now Text "/>
            </a:rPr>
            <a:t>Practice Supervisor</a:t>
          </a:r>
        </a:p>
      </dgm:t>
    </dgm:pt>
    <dgm:pt modelId="{8DDB5274-FF12-4E26-B91B-9EAE95241470}" type="parTrans" cxnId="{9540DF12-39D3-4CA2-8E2E-180237B9E404}">
      <dgm:prSet/>
      <dgm:spPr/>
      <dgm:t>
        <a:bodyPr/>
        <a:lstStyle/>
        <a:p>
          <a:endParaRPr lang="en-GB"/>
        </a:p>
      </dgm:t>
    </dgm:pt>
    <dgm:pt modelId="{37237CD0-0DE5-4ADE-9491-9757854BACCC}" type="sibTrans" cxnId="{9540DF12-39D3-4CA2-8E2E-180237B9E404}">
      <dgm:prSet/>
      <dgm:spPr/>
      <dgm:t>
        <a:bodyPr/>
        <a:lstStyle/>
        <a:p>
          <a:endParaRPr lang="en-GB"/>
        </a:p>
      </dgm:t>
    </dgm:pt>
    <dgm:pt modelId="{C5CEDCE9-92C6-42E0-AEA7-3C1407940AA1}" type="pres">
      <dgm:prSet presAssocID="{2972967C-9805-4232-84C9-3F05E92186A7}" presName="Name0" presStyleCnt="0">
        <dgm:presLayoutVars>
          <dgm:dir/>
          <dgm:animLvl val="lvl"/>
          <dgm:resizeHandles/>
        </dgm:presLayoutVars>
      </dgm:prSet>
      <dgm:spPr/>
    </dgm:pt>
    <dgm:pt modelId="{10B12264-8F12-47FB-A10E-FD89C1A2D513}" type="pres">
      <dgm:prSet presAssocID="{785B5B59-9807-4325-A9BF-2AA194DB9FA4}" presName="linNode" presStyleCnt="0"/>
      <dgm:spPr/>
    </dgm:pt>
    <dgm:pt modelId="{796D6546-B173-405D-85BE-2D6F602D0A87}" type="pres">
      <dgm:prSet presAssocID="{785B5B59-9807-4325-A9BF-2AA194DB9FA4}" presName="parentShp" presStyleLbl="node1" presStyleIdx="0" presStyleCnt="1" custScaleX="171394" custScaleY="25072" custLinFactX="8993" custLinFactY="-84030" custLinFactNeighborX="100000" custLinFactNeighborY="-100000">
        <dgm:presLayoutVars>
          <dgm:bulletEnabled val="1"/>
        </dgm:presLayoutVars>
      </dgm:prSet>
      <dgm:spPr/>
    </dgm:pt>
    <dgm:pt modelId="{CD4765DD-1BE7-49C9-90C2-3BBB9634B7F0}" type="pres">
      <dgm:prSet presAssocID="{785B5B59-9807-4325-A9BF-2AA194DB9FA4}" presName="childShp" presStyleLbl="bgAccFollowNode1" presStyleIdx="0" presStyleCnt="1" custScaleX="80228" custScaleY="42346" custLinFactNeighborX="-29933" custLinFactNeighborY="7070">
        <dgm:presLayoutVars>
          <dgm:bulletEnabled val="1"/>
        </dgm:presLayoutVars>
      </dgm:prSet>
      <dgm:spPr/>
    </dgm:pt>
  </dgm:ptLst>
  <dgm:cxnLst>
    <dgm:cxn modelId="{9540DF12-39D3-4CA2-8E2E-180237B9E404}" srcId="{785B5B59-9807-4325-A9BF-2AA194DB9FA4}" destId="{F50882B5-54CC-497C-9ABD-06C5D22E6D5B}" srcOrd="1" destOrd="0" parTransId="{8DDB5274-FF12-4E26-B91B-9EAE95241470}" sibTransId="{37237CD0-0DE5-4ADE-9491-9757854BACCC}"/>
    <dgm:cxn modelId="{EB5D5727-9CBA-4082-87ED-562FBE0AA8C2}" type="presOf" srcId="{DA8A0B44-118C-457F-A658-7556E7D61A15}" destId="{CD4765DD-1BE7-49C9-90C2-3BBB9634B7F0}" srcOrd="0" destOrd="2" presId="urn:microsoft.com/office/officeart/2005/8/layout/vList6"/>
    <dgm:cxn modelId="{692ECB70-ADD9-4670-A2F0-89B047CFCFE7}" type="presOf" srcId="{2972967C-9805-4232-84C9-3F05E92186A7}" destId="{C5CEDCE9-92C6-42E0-AEA7-3C1407940AA1}" srcOrd="0" destOrd="0" presId="urn:microsoft.com/office/officeart/2005/8/layout/vList6"/>
    <dgm:cxn modelId="{78D27472-0E19-46B9-A5F0-0047E1CD659A}" type="presOf" srcId="{F50882B5-54CC-497C-9ABD-06C5D22E6D5B}" destId="{CD4765DD-1BE7-49C9-90C2-3BBB9634B7F0}" srcOrd="0" destOrd="1" presId="urn:microsoft.com/office/officeart/2005/8/layout/vList6"/>
    <dgm:cxn modelId="{766E3655-9F01-4783-A7EC-FE799FDEA285}" type="presOf" srcId="{785B5B59-9807-4325-A9BF-2AA194DB9FA4}" destId="{796D6546-B173-405D-85BE-2D6F602D0A87}" srcOrd="0" destOrd="0" presId="urn:microsoft.com/office/officeart/2005/8/layout/vList6"/>
    <dgm:cxn modelId="{E3CAC680-540F-48E3-BBBD-F8A93B83B20B}" type="presOf" srcId="{47A7B248-9725-4F92-9406-0169B9135203}" destId="{CD4765DD-1BE7-49C9-90C2-3BBB9634B7F0}" srcOrd="0" destOrd="0" presId="urn:microsoft.com/office/officeart/2005/8/layout/vList6"/>
    <dgm:cxn modelId="{C95F4D85-B23E-449E-9A6F-2E7D9498DD16}" srcId="{785B5B59-9807-4325-A9BF-2AA194DB9FA4}" destId="{DA8A0B44-118C-457F-A658-7556E7D61A15}" srcOrd="2" destOrd="0" parTransId="{84CFB111-2133-45FF-8B22-03CB9A653822}" sibTransId="{B1117502-B955-470B-9B06-2C721E48EC27}"/>
    <dgm:cxn modelId="{0698D989-3915-4F99-8A7F-0D28B3B51216}" srcId="{2972967C-9805-4232-84C9-3F05E92186A7}" destId="{785B5B59-9807-4325-A9BF-2AA194DB9FA4}" srcOrd="0" destOrd="0" parTransId="{AD2D8C96-C316-4275-AE06-40544919212D}" sibTransId="{CAE376B0-9220-477D-B4AD-8B0F16795A4D}"/>
    <dgm:cxn modelId="{EA71449F-2BFB-4F53-8D8D-27420B98E5D6}" srcId="{785B5B59-9807-4325-A9BF-2AA194DB9FA4}" destId="{47A7B248-9725-4F92-9406-0169B9135203}" srcOrd="0" destOrd="0" parTransId="{EE427162-8A34-482B-AE9E-C1734F2D2963}" sibTransId="{964CB0C2-C6FE-4EBE-99C6-691B7960361B}"/>
    <dgm:cxn modelId="{F105E94C-99AE-470E-B5D7-D9D04FEC813C}" type="presParOf" srcId="{C5CEDCE9-92C6-42E0-AEA7-3C1407940AA1}" destId="{10B12264-8F12-47FB-A10E-FD89C1A2D513}" srcOrd="0" destOrd="0" presId="urn:microsoft.com/office/officeart/2005/8/layout/vList6"/>
    <dgm:cxn modelId="{AB630265-2FDD-4ABE-8F24-B578B0F73979}" type="presParOf" srcId="{10B12264-8F12-47FB-A10E-FD89C1A2D513}" destId="{796D6546-B173-405D-85BE-2D6F602D0A87}" srcOrd="0" destOrd="0" presId="urn:microsoft.com/office/officeart/2005/8/layout/vList6"/>
    <dgm:cxn modelId="{C5FC37D1-F612-4B51-BFED-C843C40091D6}" type="presParOf" srcId="{10B12264-8F12-47FB-A10E-FD89C1A2D513}" destId="{CD4765DD-1BE7-49C9-90C2-3BBB9634B7F0}" srcOrd="1" destOrd="0" presId="urn:microsoft.com/office/officeart/2005/8/layout/vList6"/>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476513C-4981-4474-9E54-741E9AA07AC9}"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GB"/>
        </a:p>
      </dgm:t>
    </dgm:pt>
    <dgm:pt modelId="{60C0DA31-2CEC-4FD6-8BF7-68678ACD9852}">
      <dgm:prSet phldrT="[Text]" custT="1"/>
      <dgm:spPr>
        <a:solidFill>
          <a:srgbClr val="393938"/>
        </a:solidFill>
      </dgm:spPr>
      <dgm:t>
        <a:bodyPr/>
        <a:lstStyle/>
        <a:p>
          <a:r>
            <a:rPr lang="en-GB" sz="1000" b="1" dirty="0">
              <a:solidFill>
                <a:schemeClr val="accent5"/>
              </a:solidFill>
              <a:latin typeface="Helvetica Now Text "/>
            </a:rPr>
            <a:t>Think about:</a:t>
          </a:r>
          <a:endParaRPr lang="en-GB" sz="1000" b="1" i="0" u="none" strike="noStrike" cap="none" baseline="0" noProof="0" dirty="0">
            <a:solidFill>
              <a:schemeClr val="accent5"/>
            </a:solidFill>
            <a:latin typeface="Helvetica Now Text "/>
          </a:endParaRPr>
        </a:p>
        <a:p>
          <a:r>
            <a:rPr lang="en-GB" sz="1000" b="1" dirty="0">
              <a:solidFill>
                <a:schemeClr val="accent5"/>
              </a:solidFill>
              <a:latin typeface="Helvetica Now Text "/>
            </a:rPr>
            <a:t>Mental health needs</a:t>
          </a:r>
        </a:p>
        <a:p>
          <a:r>
            <a:rPr lang="en-GB" sz="1000" b="1" dirty="0">
              <a:solidFill>
                <a:schemeClr val="accent5"/>
              </a:solidFill>
              <a:latin typeface="Helvetica Now Text "/>
            </a:rPr>
            <a:t>Impairment</a:t>
          </a:r>
        </a:p>
        <a:p>
          <a:r>
            <a:rPr lang="en-GB" sz="1000" b="1" dirty="0">
              <a:solidFill>
                <a:schemeClr val="accent5"/>
              </a:solidFill>
              <a:latin typeface="Helvetica Now Text "/>
            </a:rPr>
            <a:t>Disability</a:t>
          </a:r>
        </a:p>
        <a:p>
          <a:r>
            <a:rPr lang="en-GB" sz="1000" b="1" dirty="0">
              <a:solidFill>
                <a:schemeClr val="accent5"/>
              </a:solidFill>
              <a:latin typeface="Helvetica Now Text "/>
            </a:rPr>
            <a:t>Long term conditions</a:t>
          </a:r>
        </a:p>
      </dgm:t>
    </dgm:pt>
    <dgm:pt modelId="{69A4302B-4006-44EB-8668-CBDFCAD4FC2D}" type="parTrans" cxnId="{AEB910C1-7CFC-4D52-A003-4B6110886EB6}">
      <dgm:prSet/>
      <dgm:spPr/>
      <dgm:t>
        <a:bodyPr/>
        <a:lstStyle/>
        <a:p>
          <a:endParaRPr lang="en-GB"/>
        </a:p>
      </dgm:t>
    </dgm:pt>
    <dgm:pt modelId="{7DD815B6-C5D3-4971-AB5F-E0A686567B15}" type="sibTrans" cxnId="{AEB910C1-7CFC-4D52-A003-4B6110886EB6}">
      <dgm:prSet/>
      <dgm:spPr/>
      <dgm:t>
        <a:bodyPr/>
        <a:lstStyle/>
        <a:p>
          <a:endParaRPr lang="en-GB"/>
        </a:p>
      </dgm:t>
    </dgm:pt>
    <dgm:pt modelId="{9C7D3504-26FD-41FB-8091-FDE796F2EEC2}">
      <dgm:prSet phldrT="[Text]" custT="1"/>
      <dgm:spPr>
        <a:solidFill>
          <a:srgbClr val="39A6DF"/>
        </a:solidFill>
        <a:ln>
          <a:noFill/>
        </a:ln>
      </dgm:spPr>
      <dgm:t>
        <a:bodyPr/>
        <a:lstStyle/>
        <a:p>
          <a:r>
            <a:rPr lang="en-GB" sz="1050" b="1" dirty="0">
              <a:solidFill>
                <a:schemeClr val="accent5"/>
              </a:solidFill>
              <a:latin typeface="Helvetica Now Text "/>
            </a:rPr>
            <a:t>Long term impairment:</a:t>
          </a:r>
        </a:p>
        <a:p>
          <a:r>
            <a:rPr lang="en-GB" sz="1050" b="1" dirty="0">
              <a:solidFill>
                <a:schemeClr val="accent5"/>
              </a:solidFill>
              <a:latin typeface="Helvetica Now Text "/>
            </a:rPr>
            <a:t>Physical</a:t>
          </a:r>
        </a:p>
        <a:p>
          <a:r>
            <a:rPr lang="en-GB" sz="1050" b="1" dirty="0">
              <a:solidFill>
                <a:schemeClr val="accent5"/>
              </a:solidFill>
              <a:latin typeface="Helvetica Now Text "/>
            </a:rPr>
            <a:t>Mental</a:t>
          </a:r>
        </a:p>
        <a:p>
          <a:r>
            <a:rPr lang="en-GB" sz="1050" b="1" dirty="0">
              <a:solidFill>
                <a:schemeClr val="accent5"/>
              </a:solidFill>
              <a:latin typeface="Helvetica Now Text "/>
            </a:rPr>
            <a:t>or both</a:t>
          </a:r>
          <a:endParaRPr lang="en-GB" sz="1050" dirty="0">
            <a:solidFill>
              <a:schemeClr val="accent5"/>
            </a:solidFill>
            <a:latin typeface="Helvetica Now Text "/>
          </a:endParaRPr>
        </a:p>
      </dgm:t>
    </dgm:pt>
    <dgm:pt modelId="{0BB66B58-8083-41A3-B105-D2064D20E17B}" type="parTrans" cxnId="{B1043F3B-154C-427D-9C4C-61276D4931CC}">
      <dgm:prSet/>
      <dgm:spPr/>
      <dgm:t>
        <a:bodyPr/>
        <a:lstStyle/>
        <a:p>
          <a:endParaRPr lang="en-GB"/>
        </a:p>
      </dgm:t>
    </dgm:pt>
    <dgm:pt modelId="{D5CE7416-61F5-4AC8-983A-F2755E24AD73}" type="sibTrans" cxnId="{B1043F3B-154C-427D-9C4C-61276D4931CC}">
      <dgm:prSet/>
      <dgm:spPr/>
      <dgm:t>
        <a:bodyPr/>
        <a:lstStyle/>
        <a:p>
          <a:endParaRPr lang="en-GB"/>
        </a:p>
      </dgm:t>
    </dgm:pt>
    <dgm:pt modelId="{22FC0A45-989C-4858-9E93-8A5133B856A9}">
      <dgm:prSet phldrT="[Text]" custT="1"/>
      <dgm:spPr>
        <a:solidFill>
          <a:srgbClr val="3BAA36"/>
        </a:solidFill>
        <a:ln>
          <a:noFill/>
        </a:ln>
      </dgm:spPr>
      <dgm:t>
        <a:bodyPr/>
        <a:lstStyle/>
        <a:p>
          <a:r>
            <a:rPr lang="en-GB" sz="900" b="1" dirty="0">
              <a:solidFill>
                <a:schemeClr val="accent5"/>
              </a:solidFill>
              <a:latin typeface="Helvetica Now Text "/>
            </a:rPr>
            <a:t>Impairment:</a:t>
          </a:r>
        </a:p>
        <a:p>
          <a:r>
            <a:rPr lang="en-GB" sz="900" b="1" dirty="0">
              <a:solidFill>
                <a:schemeClr val="accent5"/>
              </a:solidFill>
              <a:latin typeface="Helvetica Now Text "/>
            </a:rPr>
            <a:t>Dyslexia </a:t>
          </a:r>
        </a:p>
        <a:p>
          <a:r>
            <a:rPr lang="en-GB" sz="900" b="1" dirty="0">
              <a:solidFill>
                <a:schemeClr val="accent5"/>
              </a:solidFill>
              <a:latin typeface="Helvetica Now Text "/>
            </a:rPr>
            <a:t>Dyspraxia</a:t>
          </a:r>
        </a:p>
        <a:p>
          <a:r>
            <a:rPr lang="en-GB" sz="900" b="1" dirty="0">
              <a:solidFill>
                <a:schemeClr val="accent5"/>
              </a:solidFill>
              <a:latin typeface="Helvetica Now Text "/>
            </a:rPr>
            <a:t>Dyscalculia</a:t>
          </a:r>
        </a:p>
        <a:p>
          <a:r>
            <a:rPr lang="en-GB" sz="900" b="1" dirty="0">
              <a:solidFill>
                <a:schemeClr val="accent5"/>
              </a:solidFill>
              <a:latin typeface="Helvetica Now Text "/>
            </a:rPr>
            <a:t>Hearing</a:t>
          </a:r>
        </a:p>
        <a:p>
          <a:r>
            <a:rPr lang="en-GB" sz="900" b="1" dirty="0">
              <a:solidFill>
                <a:schemeClr val="accent5"/>
              </a:solidFill>
              <a:latin typeface="Helvetica Now Text "/>
            </a:rPr>
            <a:t>Vision </a:t>
          </a:r>
        </a:p>
        <a:p>
          <a:r>
            <a:rPr lang="en-GB" sz="900" b="1" dirty="0">
              <a:solidFill>
                <a:schemeClr val="accent5"/>
              </a:solidFill>
              <a:latin typeface="Helvetica Now Text "/>
            </a:rPr>
            <a:t>Speech</a:t>
          </a:r>
        </a:p>
        <a:p>
          <a:r>
            <a:rPr lang="en-GB" sz="900" b="1" dirty="0">
              <a:solidFill>
                <a:schemeClr val="accent5"/>
              </a:solidFill>
              <a:latin typeface="Helvetica Now Text "/>
            </a:rPr>
            <a:t>Long-term </a:t>
          </a:r>
          <a:endParaRPr lang="en-GB" sz="900" dirty="0">
            <a:solidFill>
              <a:schemeClr val="accent5"/>
            </a:solidFill>
            <a:latin typeface="Helvetica Now Text "/>
          </a:endParaRPr>
        </a:p>
      </dgm:t>
    </dgm:pt>
    <dgm:pt modelId="{B93E5BA6-0126-40FD-BAED-AAE2867BDF9C}" type="parTrans" cxnId="{5F22BD45-41D0-4A21-8E9B-5ABEE68CB390}">
      <dgm:prSet/>
      <dgm:spPr/>
      <dgm:t>
        <a:bodyPr/>
        <a:lstStyle/>
        <a:p>
          <a:endParaRPr lang="en-GB"/>
        </a:p>
      </dgm:t>
    </dgm:pt>
    <dgm:pt modelId="{C55E68AD-EC8C-4453-9D15-63422508A1FE}" type="sibTrans" cxnId="{5F22BD45-41D0-4A21-8E9B-5ABEE68CB390}">
      <dgm:prSet/>
      <dgm:spPr/>
      <dgm:t>
        <a:bodyPr/>
        <a:lstStyle/>
        <a:p>
          <a:endParaRPr lang="en-GB"/>
        </a:p>
      </dgm:t>
    </dgm:pt>
    <dgm:pt modelId="{31F7A23A-3847-4CCA-843E-0A658596F912}">
      <dgm:prSet phldrT="[Text]" custT="1"/>
      <dgm:spPr>
        <a:solidFill>
          <a:srgbClr val="941D80"/>
        </a:solidFill>
        <a:ln>
          <a:noFill/>
        </a:ln>
      </dgm:spPr>
      <dgm:t>
        <a:bodyPr/>
        <a:lstStyle/>
        <a:p>
          <a:r>
            <a:rPr lang="en-GB" sz="1050" b="1" dirty="0">
              <a:solidFill>
                <a:schemeClr val="accent5"/>
              </a:solidFill>
              <a:latin typeface="Helvetica Now Text "/>
            </a:rPr>
            <a:t>Disability:</a:t>
          </a:r>
        </a:p>
        <a:p>
          <a:r>
            <a:rPr lang="en-GB" sz="1050" b="1" dirty="0">
              <a:solidFill>
                <a:schemeClr val="accent5"/>
              </a:solidFill>
              <a:latin typeface="Helvetica Now Text "/>
            </a:rPr>
            <a:t>Physical </a:t>
          </a:r>
        </a:p>
        <a:p>
          <a:r>
            <a:rPr lang="en-GB" sz="1050" b="1" dirty="0">
              <a:solidFill>
                <a:schemeClr val="accent5"/>
              </a:solidFill>
              <a:latin typeface="Helvetica Now Text "/>
            </a:rPr>
            <a:t>and/or </a:t>
          </a:r>
        </a:p>
        <a:p>
          <a:r>
            <a:rPr lang="en-GB" sz="1050" b="1" dirty="0">
              <a:solidFill>
                <a:schemeClr val="accent5"/>
              </a:solidFill>
              <a:latin typeface="Helvetica Now Text "/>
            </a:rPr>
            <a:t>emotional</a:t>
          </a:r>
          <a:endParaRPr lang="en-GB" sz="1050" dirty="0">
            <a:solidFill>
              <a:schemeClr val="accent5"/>
            </a:solidFill>
            <a:latin typeface="Helvetica Now Text "/>
          </a:endParaRPr>
        </a:p>
      </dgm:t>
    </dgm:pt>
    <dgm:pt modelId="{C77F85DD-9124-4005-961F-8BB2BD76F259}" type="parTrans" cxnId="{501E399D-593C-4763-92DA-BDACC171D6D3}">
      <dgm:prSet/>
      <dgm:spPr/>
      <dgm:t>
        <a:bodyPr/>
        <a:lstStyle/>
        <a:p>
          <a:endParaRPr lang="en-GB"/>
        </a:p>
      </dgm:t>
    </dgm:pt>
    <dgm:pt modelId="{9CE46E72-2899-4A27-8812-F61A30C9F6D3}" type="sibTrans" cxnId="{501E399D-593C-4763-92DA-BDACC171D6D3}">
      <dgm:prSet/>
      <dgm:spPr/>
      <dgm:t>
        <a:bodyPr/>
        <a:lstStyle/>
        <a:p>
          <a:endParaRPr lang="en-GB"/>
        </a:p>
      </dgm:t>
    </dgm:pt>
    <dgm:pt modelId="{2562D7B1-F7A4-49B4-9109-7D7B402D20BB}">
      <dgm:prSet phldrT="[Text]" custT="1"/>
      <dgm:spPr>
        <a:solidFill>
          <a:srgbClr val="3BAA36"/>
        </a:solidFill>
        <a:ln>
          <a:noFill/>
        </a:ln>
      </dgm:spPr>
      <dgm:t>
        <a:bodyPr/>
        <a:lstStyle/>
        <a:p>
          <a:r>
            <a:rPr lang="en-GB" sz="900" b="1" dirty="0">
              <a:solidFill>
                <a:schemeClr val="accent5"/>
              </a:solidFill>
              <a:latin typeface="Helvetica Now Text "/>
            </a:rPr>
            <a:t>Mental health needs:</a:t>
          </a:r>
        </a:p>
        <a:p>
          <a:r>
            <a:rPr lang="en-GB" sz="900" b="1" dirty="0">
              <a:solidFill>
                <a:schemeClr val="accent5"/>
              </a:solidFill>
              <a:latin typeface="Helvetica Now Text "/>
            </a:rPr>
            <a:t>Long or short term?</a:t>
          </a:r>
        </a:p>
        <a:p>
          <a:r>
            <a:rPr lang="en-GB" sz="900" b="1" dirty="0">
              <a:solidFill>
                <a:schemeClr val="accent5"/>
              </a:solidFill>
              <a:latin typeface="Helvetica Now Text "/>
            </a:rPr>
            <a:t>Anxiety</a:t>
          </a:r>
        </a:p>
        <a:p>
          <a:r>
            <a:rPr lang="en-GB" sz="900" b="1" dirty="0">
              <a:solidFill>
                <a:schemeClr val="accent5"/>
              </a:solidFill>
              <a:latin typeface="Helvetica Now Text "/>
            </a:rPr>
            <a:t>Depression</a:t>
          </a:r>
        </a:p>
        <a:p>
          <a:r>
            <a:rPr lang="en-GB" sz="900" b="1" dirty="0">
              <a:solidFill>
                <a:schemeClr val="accent5"/>
              </a:solidFill>
              <a:latin typeface="Helvetica Now Text "/>
            </a:rPr>
            <a:t>Stress</a:t>
          </a:r>
        </a:p>
        <a:p>
          <a:r>
            <a:rPr lang="en-GB" sz="900" b="1" dirty="0">
              <a:solidFill>
                <a:schemeClr val="accent5"/>
              </a:solidFill>
              <a:latin typeface="Helvetica Now Text "/>
            </a:rPr>
            <a:t>Dual diagnosis</a:t>
          </a:r>
        </a:p>
        <a:p>
          <a:r>
            <a:rPr lang="en-GB" sz="900" b="1" dirty="0">
              <a:solidFill>
                <a:schemeClr val="accent5"/>
              </a:solidFill>
              <a:latin typeface="Helvetica Now Text "/>
            </a:rPr>
            <a:t>Bereavement</a:t>
          </a:r>
          <a:endParaRPr lang="en-GB" sz="900" dirty="0">
            <a:solidFill>
              <a:schemeClr val="accent5"/>
            </a:solidFill>
            <a:latin typeface="Helvetica Now Text "/>
          </a:endParaRPr>
        </a:p>
      </dgm:t>
    </dgm:pt>
    <dgm:pt modelId="{C537464D-1800-470C-B96B-98E1303A221D}" type="parTrans" cxnId="{12FAF809-408F-492E-9976-6D18FC5629B1}">
      <dgm:prSet/>
      <dgm:spPr/>
      <dgm:t>
        <a:bodyPr/>
        <a:lstStyle/>
        <a:p>
          <a:endParaRPr lang="en-GB"/>
        </a:p>
      </dgm:t>
    </dgm:pt>
    <dgm:pt modelId="{5EFB838A-6D23-4FED-BC37-6D5A8CBD935B}" type="sibTrans" cxnId="{12FAF809-408F-492E-9976-6D18FC5629B1}">
      <dgm:prSet/>
      <dgm:spPr/>
      <dgm:t>
        <a:bodyPr/>
        <a:lstStyle/>
        <a:p>
          <a:endParaRPr lang="en-GB"/>
        </a:p>
      </dgm:t>
    </dgm:pt>
    <dgm:pt modelId="{54799315-2A97-4AE7-8163-626BF558E38D}" type="pres">
      <dgm:prSet presAssocID="{9476513C-4981-4474-9E54-741E9AA07AC9}" presName="composite" presStyleCnt="0">
        <dgm:presLayoutVars>
          <dgm:chMax val="1"/>
          <dgm:dir/>
          <dgm:resizeHandles val="exact"/>
        </dgm:presLayoutVars>
      </dgm:prSet>
      <dgm:spPr/>
    </dgm:pt>
    <dgm:pt modelId="{B1C8B9A8-8A9B-44ED-8DA1-632A5DA4E136}" type="pres">
      <dgm:prSet presAssocID="{9476513C-4981-4474-9E54-741E9AA07AC9}" presName="radial" presStyleCnt="0">
        <dgm:presLayoutVars>
          <dgm:animLvl val="ctr"/>
        </dgm:presLayoutVars>
      </dgm:prSet>
      <dgm:spPr/>
    </dgm:pt>
    <dgm:pt modelId="{C511F3B7-74DC-4D10-A4A0-5BE68ACDBF66}" type="pres">
      <dgm:prSet presAssocID="{60C0DA31-2CEC-4FD6-8BF7-68678ACD9852}" presName="centerShape" presStyleLbl="vennNode1" presStyleIdx="0" presStyleCnt="5" custScaleX="97233" custScaleY="97233"/>
      <dgm:spPr/>
    </dgm:pt>
    <dgm:pt modelId="{4B326D5C-52B5-4AC6-8B4C-DFD77E474DAE}" type="pres">
      <dgm:prSet presAssocID="{9C7D3504-26FD-41FB-8091-FDE796F2EEC2}" presName="node" presStyleLbl="vennNode1" presStyleIdx="1" presStyleCnt="5" custScaleX="155899" custScaleY="156264">
        <dgm:presLayoutVars>
          <dgm:bulletEnabled val="1"/>
        </dgm:presLayoutVars>
      </dgm:prSet>
      <dgm:spPr/>
    </dgm:pt>
    <dgm:pt modelId="{79F30988-EEB7-411B-94E9-33E7C2CC6058}" type="pres">
      <dgm:prSet presAssocID="{22FC0A45-989C-4858-9E93-8A5133B856A9}" presName="node" presStyleLbl="vennNode1" presStyleIdx="2" presStyleCnt="5" custScaleX="162223" custScaleY="156544" custRadScaleRad="119176">
        <dgm:presLayoutVars>
          <dgm:bulletEnabled val="1"/>
        </dgm:presLayoutVars>
      </dgm:prSet>
      <dgm:spPr/>
    </dgm:pt>
    <dgm:pt modelId="{6A497BFF-1CD3-440A-94A4-7269E496BEB7}" type="pres">
      <dgm:prSet presAssocID="{31F7A23A-3847-4CCA-843E-0A658596F912}" presName="node" presStyleLbl="vennNode1" presStyleIdx="3" presStyleCnt="5" custScaleX="159019" custScaleY="153078">
        <dgm:presLayoutVars>
          <dgm:bulletEnabled val="1"/>
        </dgm:presLayoutVars>
      </dgm:prSet>
      <dgm:spPr/>
    </dgm:pt>
    <dgm:pt modelId="{07E77317-5441-4177-B6D1-1F9CFF6A01E1}" type="pres">
      <dgm:prSet presAssocID="{2562D7B1-F7A4-49B4-9109-7D7B402D20BB}" presName="node" presStyleLbl="vennNode1" presStyleIdx="4" presStyleCnt="5" custScaleX="163079" custScaleY="167267" custRadScaleRad="121245" custRadScaleInc="-430">
        <dgm:presLayoutVars>
          <dgm:bulletEnabled val="1"/>
        </dgm:presLayoutVars>
      </dgm:prSet>
      <dgm:spPr/>
    </dgm:pt>
  </dgm:ptLst>
  <dgm:cxnLst>
    <dgm:cxn modelId="{12FAF809-408F-492E-9976-6D18FC5629B1}" srcId="{60C0DA31-2CEC-4FD6-8BF7-68678ACD9852}" destId="{2562D7B1-F7A4-49B4-9109-7D7B402D20BB}" srcOrd="3" destOrd="0" parTransId="{C537464D-1800-470C-B96B-98E1303A221D}" sibTransId="{5EFB838A-6D23-4FED-BC37-6D5A8CBD935B}"/>
    <dgm:cxn modelId="{B1043F3B-154C-427D-9C4C-61276D4931CC}" srcId="{60C0DA31-2CEC-4FD6-8BF7-68678ACD9852}" destId="{9C7D3504-26FD-41FB-8091-FDE796F2EEC2}" srcOrd="0" destOrd="0" parTransId="{0BB66B58-8083-41A3-B105-D2064D20E17B}" sibTransId="{D5CE7416-61F5-4AC8-983A-F2755E24AD73}"/>
    <dgm:cxn modelId="{5F22BD45-41D0-4A21-8E9B-5ABEE68CB390}" srcId="{60C0DA31-2CEC-4FD6-8BF7-68678ACD9852}" destId="{22FC0A45-989C-4858-9E93-8A5133B856A9}" srcOrd="1" destOrd="0" parTransId="{B93E5BA6-0126-40FD-BAED-AAE2867BDF9C}" sibTransId="{C55E68AD-EC8C-4453-9D15-63422508A1FE}"/>
    <dgm:cxn modelId="{043FD34A-6DA7-4D90-B2EB-48123597B15A}" type="presOf" srcId="{9C7D3504-26FD-41FB-8091-FDE796F2EEC2}" destId="{4B326D5C-52B5-4AC6-8B4C-DFD77E474DAE}" srcOrd="0" destOrd="0" presId="urn:microsoft.com/office/officeart/2005/8/layout/radial3"/>
    <dgm:cxn modelId="{FBDA709B-E1BF-4ABC-80F8-E77F6D7BCFC4}" type="presOf" srcId="{60C0DA31-2CEC-4FD6-8BF7-68678ACD9852}" destId="{C511F3B7-74DC-4D10-A4A0-5BE68ACDBF66}" srcOrd="0" destOrd="0" presId="urn:microsoft.com/office/officeart/2005/8/layout/radial3"/>
    <dgm:cxn modelId="{501E399D-593C-4763-92DA-BDACC171D6D3}" srcId="{60C0DA31-2CEC-4FD6-8BF7-68678ACD9852}" destId="{31F7A23A-3847-4CCA-843E-0A658596F912}" srcOrd="2" destOrd="0" parTransId="{C77F85DD-9124-4005-961F-8BB2BD76F259}" sibTransId="{9CE46E72-2899-4A27-8812-F61A30C9F6D3}"/>
    <dgm:cxn modelId="{7AAAC8BB-C7C6-4673-9579-9F0CF34F7482}" type="presOf" srcId="{31F7A23A-3847-4CCA-843E-0A658596F912}" destId="{6A497BFF-1CD3-440A-94A4-7269E496BEB7}" srcOrd="0" destOrd="0" presId="urn:microsoft.com/office/officeart/2005/8/layout/radial3"/>
    <dgm:cxn modelId="{AEB910C1-7CFC-4D52-A003-4B6110886EB6}" srcId="{9476513C-4981-4474-9E54-741E9AA07AC9}" destId="{60C0DA31-2CEC-4FD6-8BF7-68678ACD9852}" srcOrd="0" destOrd="0" parTransId="{69A4302B-4006-44EB-8668-CBDFCAD4FC2D}" sibTransId="{7DD815B6-C5D3-4971-AB5F-E0A686567B15}"/>
    <dgm:cxn modelId="{B42543DE-C6E1-4647-94AA-2EA296E75EC2}" type="presOf" srcId="{22FC0A45-989C-4858-9E93-8A5133B856A9}" destId="{79F30988-EEB7-411B-94E9-33E7C2CC6058}" srcOrd="0" destOrd="0" presId="urn:microsoft.com/office/officeart/2005/8/layout/radial3"/>
    <dgm:cxn modelId="{88604ADE-7EAA-4C03-AB5D-C6DABCC17F2D}" type="presOf" srcId="{2562D7B1-F7A4-49B4-9109-7D7B402D20BB}" destId="{07E77317-5441-4177-B6D1-1F9CFF6A01E1}" srcOrd="0" destOrd="0" presId="urn:microsoft.com/office/officeart/2005/8/layout/radial3"/>
    <dgm:cxn modelId="{0C7E30FB-FE17-4700-8B10-B0D414CCDAE3}" type="presOf" srcId="{9476513C-4981-4474-9E54-741E9AA07AC9}" destId="{54799315-2A97-4AE7-8163-626BF558E38D}" srcOrd="0" destOrd="0" presId="urn:microsoft.com/office/officeart/2005/8/layout/radial3"/>
    <dgm:cxn modelId="{6BEDB157-4CF3-4BA2-8031-F3E0512A1CAB}" type="presParOf" srcId="{54799315-2A97-4AE7-8163-626BF558E38D}" destId="{B1C8B9A8-8A9B-44ED-8DA1-632A5DA4E136}" srcOrd="0" destOrd="0" presId="urn:microsoft.com/office/officeart/2005/8/layout/radial3"/>
    <dgm:cxn modelId="{F959AC70-51D9-4F23-AAF4-93C62C0D323A}" type="presParOf" srcId="{B1C8B9A8-8A9B-44ED-8DA1-632A5DA4E136}" destId="{C511F3B7-74DC-4D10-A4A0-5BE68ACDBF66}" srcOrd="0" destOrd="0" presId="urn:microsoft.com/office/officeart/2005/8/layout/radial3"/>
    <dgm:cxn modelId="{B60E2F09-1CFD-4E1D-8EE6-5A811FA75F21}" type="presParOf" srcId="{B1C8B9A8-8A9B-44ED-8DA1-632A5DA4E136}" destId="{4B326D5C-52B5-4AC6-8B4C-DFD77E474DAE}" srcOrd="1" destOrd="0" presId="urn:microsoft.com/office/officeart/2005/8/layout/radial3"/>
    <dgm:cxn modelId="{D46AE4DE-88E7-4B19-B5BC-91C1A8F074AC}" type="presParOf" srcId="{B1C8B9A8-8A9B-44ED-8DA1-632A5DA4E136}" destId="{79F30988-EEB7-411B-94E9-33E7C2CC6058}" srcOrd="2" destOrd="0" presId="urn:microsoft.com/office/officeart/2005/8/layout/radial3"/>
    <dgm:cxn modelId="{A3DEA725-26CB-469A-81EB-2247DF7E12AD}" type="presParOf" srcId="{B1C8B9A8-8A9B-44ED-8DA1-632A5DA4E136}" destId="{6A497BFF-1CD3-440A-94A4-7269E496BEB7}" srcOrd="3" destOrd="0" presId="urn:microsoft.com/office/officeart/2005/8/layout/radial3"/>
    <dgm:cxn modelId="{988D119F-2F1E-430E-B928-E037B0F2F623}" type="presParOf" srcId="{B1C8B9A8-8A9B-44ED-8DA1-632A5DA4E136}" destId="{07E77317-5441-4177-B6D1-1F9CFF6A01E1}"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C4F30E2-5ACE-4EAA-AA9D-1B7A4862C810}"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n-GB"/>
        </a:p>
      </dgm:t>
    </dgm:pt>
    <dgm:pt modelId="{E8436537-B286-4036-A0A4-B55E022907EC}">
      <dgm:prSet phldrT="[Text]" custT="1"/>
      <dgm:spPr/>
      <dgm:t>
        <a:bodyPr/>
        <a:lstStyle/>
        <a:p>
          <a:r>
            <a:rPr lang="en-GB" sz="1000" dirty="0">
              <a:latin typeface="Helvetica Now Text "/>
            </a:rPr>
            <a:t>PCN supporting Student Nurses &amp; Trainee Nursing Associates</a:t>
          </a:r>
        </a:p>
      </dgm:t>
    </dgm:pt>
    <dgm:pt modelId="{7004F8FE-72EE-4A16-ACB6-7F93C59D0300}" type="parTrans" cxnId="{89718C52-B47D-4888-942F-2FB48E115F7D}">
      <dgm:prSet/>
      <dgm:spPr/>
      <dgm:t>
        <a:bodyPr/>
        <a:lstStyle/>
        <a:p>
          <a:endParaRPr lang="en-GB"/>
        </a:p>
      </dgm:t>
    </dgm:pt>
    <dgm:pt modelId="{446688B9-6D25-4211-AD31-73ED2A79469E}" type="sibTrans" cxnId="{89718C52-B47D-4888-942F-2FB48E115F7D}">
      <dgm:prSet/>
      <dgm:spPr/>
      <dgm:t>
        <a:bodyPr/>
        <a:lstStyle/>
        <a:p>
          <a:endParaRPr lang="en-GB"/>
        </a:p>
      </dgm:t>
    </dgm:pt>
    <dgm:pt modelId="{2E053729-6958-4679-AD47-DCED56A8A9B1}">
      <dgm:prSet phldrT="[Text]" custT="1"/>
      <dgm:spPr>
        <a:solidFill>
          <a:srgbClr val="39A6DF"/>
        </a:solidFill>
        <a:ln>
          <a:noFill/>
        </a:ln>
      </dgm:spPr>
      <dgm:t>
        <a:bodyPr/>
        <a:lstStyle/>
        <a:p>
          <a:r>
            <a:rPr lang="en-GB" sz="1050" dirty="0">
              <a:latin typeface="Helvetica Now Text "/>
            </a:rPr>
            <a:t>Practice 1:</a:t>
          </a:r>
        </a:p>
        <a:p>
          <a:r>
            <a:rPr lang="en-GB" sz="1050" dirty="0">
              <a:latin typeface="Helvetica Now Text "/>
            </a:rPr>
            <a:t>1 GPN</a:t>
          </a:r>
        </a:p>
        <a:p>
          <a:r>
            <a:rPr lang="en-GB" sz="1050" dirty="0">
              <a:latin typeface="Helvetica Now Text "/>
            </a:rPr>
            <a:t>Physiotherapist</a:t>
          </a:r>
        </a:p>
        <a:p>
          <a:r>
            <a:rPr lang="en-GB" sz="1050" dirty="0">
              <a:latin typeface="Helvetica Now Text "/>
            </a:rPr>
            <a:t>Phlebotomist</a:t>
          </a:r>
        </a:p>
        <a:p>
          <a:r>
            <a:rPr lang="en-GB" sz="1050" dirty="0">
              <a:latin typeface="Helvetica Now Text "/>
            </a:rPr>
            <a:t>GPs</a:t>
          </a:r>
        </a:p>
      </dgm:t>
    </dgm:pt>
    <dgm:pt modelId="{7E276A51-3F3C-43DD-8E73-B62F4110DF19}" type="parTrans" cxnId="{71832F3A-F051-4F37-ABF0-A93F622D49C8}">
      <dgm:prSet/>
      <dgm:spPr/>
      <dgm:t>
        <a:bodyPr/>
        <a:lstStyle/>
        <a:p>
          <a:endParaRPr lang="en-GB"/>
        </a:p>
      </dgm:t>
    </dgm:pt>
    <dgm:pt modelId="{6A818A75-01F2-4C6D-9B54-A538C0124A6D}" type="sibTrans" cxnId="{71832F3A-F051-4F37-ABF0-A93F622D49C8}">
      <dgm:prSet/>
      <dgm:spPr/>
      <dgm:t>
        <a:bodyPr/>
        <a:lstStyle/>
        <a:p>
          <a:endParaRPr lang="en-GB"/>
        </a:p>
      </dgm:t>
    </dgm:pt>
    <dgm:pt modelId="{75C3EF2F-BCB2-4A98-9B94-FA3FF0873705}">
      <dgm:prSet phldrT="[Text]" custT="1"/>
      <dgm:spPr>
        <a:solidFill>
          <a:srgbClr val="3BAA36"/>
        </a:solidFill>
        <a:ln>
          <a:noFill/>
        </a:ln>
      </dgm:spPr>
      <dgm:t>
        <a:bodyPr/>
        <a:lstStyle/>
        <a:p>
          <a:r>
            <a:rPr lang="en-GB" sz="1050" dirty="0">
              <a:latin typeface="Helvetica Now Text "/>
            </a:rPr>
            <a:t>Practice 2:</a:t>
          </a:r>
        </a:p>
        <a:p>
          <a:r>
            <a:rPr lang="en-GB" sz="1050" dirty="0">
              <a:latin typeface="Helvetica Now Text "/>
            </a:rPr>
            <a:t>3 GPNs</a:t>
          </a:r>
        </a:p>
        <a:p>
          <a:r>
            <a:rPr lang="en-GB" sz="1050" dirty="0">
              <a:latin typeface="Helvetica Now Text "/>
            </a:rPr>
            <a:t>Nursing Associate</a:t>
          </a:r>
        </a:p>
        <a:p>
          <a:r>
            <a:rPr lang="en-GB" sz="1050" dirty="0">
              <a:latin typeface="Helvetica Now Text "/>
            </a:rPr>
            <a:t>1 ACP</a:t>
          </a:r>
        </a:p>
        <a:p>
          <a:r>
            <a:rPr lang="en-GB" sz="1050" dirty="0">
              <a:latin typeface="Helvetica Now Text "/>
            </a:rPr>
            <a:t>GPs</a:t>
          </a:r>
        </a:p>
      </dgm:t>
    </dgm:pt>
    <dgm:pt modelId="{3B1332B3-16AA-44EC-85B0-0387F3FA0FD9}" type="parTrans" cxnId="{BF178B70-5FB0-4F9F-BC1B-82A769C86E93}">
      <dgm:prSet/>
      <dgm:spPr/>
      <dgm:t>
        <a:bodyPr/>
        <a:lstStyle/>
        <a:p>
          <a:endParaRPr lang="en-GB"/>
        </a:p>
      </dgm:t>
    </dgm:pt>
    <dgm:pt modelId="{53C48695-998E-458C-A25B-D77252876AB5}" type="sibTrans" cxnId="{BF178B70-5FB0-4F9F-BC1B-82A769C86E93}">
      <dgm:prSet/>
      <dgm:spPr/>
      <dgm:t>
        <a:bodyPr/>
        <a:lstStyle/>
        <a:p>
          <a:endParaRPr lang="en-GB"/>
        </a:p>
      </dgm:t>
    </dgm:pt>
    <dgm:pt modelId="{2B6D9C56-3CAA-46F6-9652-BE11D93D4FB5}">
      <dgm:prSet phldrT="[Text]" custT="1"/>
      <dgm:spPr>
        <a:solidFill>
          <a:srgbClr val="941D80"/>
        </a:solidFill>
        <a:ln>
          <a:noFill/>
        </a:ln>
      </dgm:spPr>
      <dgm:t>
        <a:bodyPr/>
        <a:lstStyle/>
        <a:p>
          <a:r>
            <a:rPr lang="en-GB" sz="1050" dirty="0">
              <a:latin typeface="Helvetica Now Text "/>
            </a:rPr>
            <a:t>Care Home:</a:t>
          </a:r>
        </a:p>
        <a:p>
          <a:r>
            <a:rPr lang="en-GB" sz="1050" dirty="0">
              <a:latin typeface="Helvetica Now Text "/>
            </a:rPr>
            <a:t>4 Nurses</a:t>
          </a:r>
        </a:p>
      </dgm:t>
    </dgm:pt>
    <dgm:pt modelId="{B9C4FC9E-F63C-4343-8E0E-12366B22BD7F}" type="parTrans" cxnId="{D5751748-CD1A-4AFB-9D61-FBB097A444A7}">
      <dgm:prSet/>
      <dgm:spPr/>
      <dgm:t>
        <a:bodyPr/>
        <a:lstStyle/>
        <a:p>
          <a:endParaRPr lang="en-GB"/>
        </a:p>
      </dgm:t>
    </dgm:pt>
    <dgm:pt modelId="{06ED1FD9-E0B0-4230-80D9-7A6194DC1DE2}" type="sibTrans" cxnId="{D5751748-CD1A-4AFB-9D61-FBB097A444A7}">
      <dgm:prSet/>
      <dgm:spPr/>
      <dgm:t>
        <a:bodyPr/>
        <a:lstStyle/>
        <a:p>
          <a:endParaRPr lang="en-GB"/>
        </a:p>
      </dgm:t>
    </dgm:pt>
    <dgm:pt modelId="{2A295999-CDB4-4D17-B96B-72B478BF17D2}">
      <dgm:prSet phldrT="[Text]" custT="1"/>
      <dgm:spPr>
        <a:solidFill>
          <a:srgbClr val="3BAA36"/>
        </a:solidFill>
        <a:ln>
          <a:noFill/>
        </a:ln>
      </dgm:spPr>
      <dgm:t>
        <a:bodyPr/>
        <a:lstStyle/>
        <a:p>
          <a:r>
            <a:rPr lang="en-GB" sz="900" dirty="0">
              <a:latin typeface="Helvetica Now Text "/>
            </a:rPr>
            <a:t>Practice 3:</a:t>
          </a:r>
        </a:p>
        <a:p>
          <a:r>
            <a:rPr lang="en-GB" sz="900" dirty="0">
              <a:latin typeface="Helvetica Now Text "/>
            </a:rPr>
            <a:t>2 GPNs</a:t>
          </a:r>
        </a:p>
        <a:p>
          <a:r>
            <a:rPr lang="en-GB" sz="900" dirty="0">
              <a:latin typeface="Helvetica Now Text "/>
            </a:rPr>
            <a:t>Nursing Associate</a:t>
          </a:r>
        </a:p>
        <a:p>
          <a:r>
            <a:rPr lang="en-GB" sz="900" dirty="0">
              <a:latin typeface="Helvetica Now Text "/>
            </a:rPr>
            <a:t>Phlebotomist</a:t>
          </a:r>
        </a:p>
        <a:p>
          <a:r>
            <a:rPr lang="en-GB" sz="900" dirty="0">
              <a:latin typeface="Helvetica Now Text "/>
            </a:rPr>
            <a:t>Clinical Pharmacist</a:t>
          </a:r>
        </a:p>
        <a:p>
          <a:r>
            <a:rPr lang="en-GB" sz="900" dirty="0">
              <a:latin typeface="Helvetica Now Text "/>
            </a:rPr>
            <a:t>GPs</a:t>
          </a:r>
        </a:p>
      </dgm:t>
    </dgm:pt>
    <dgm:pt modelId="{DC398010-CB48-470D-8A2B-3D2ACAE0E08F}" type="parTrans" cxnId="{C35D2A44-323F-474D-979E-3A837102BE04}">
      <dgm:prSet/>
      <dgm:spPr/>
      <dgm:t>
        <a:bodyPr/>
        <a:lstStyle/>
        <a:p>
          <a:endParaRPr lang="en-GB"/>
        </a:p>
      </dgm:t>
    </dgm:pt>
    <dgm:pt modelId="{46412F2A-9AED-4684-8738-A7DAF051E39E}" type="sibTrans" cxnId="{C35D2A44-323F-474D-979E-3A837102BE04}">
      <dgm:prSet/>
      <dgm:spPr/>
      <dgm:t>
        <a:bodyPr/>
        <a:lstStyle/>
        <a:p>
          <a:endParaRPr lang="en-GB"/>
        </a:p>
      </dgm:t>
    </dgm:pt>
    <dgm:pt modelId="{ACD6B6E4-24DD-4642-9D1B-1BE32F74E155}" type="pres">
      <dgm:prSet presAssocID="{BC4F30E2-5ACE-4EAA-AA9D-1B7A4862C810}" presName="Name0" presStyleCnt="0">
        <dgm:presLayoutVars>
          <dgm:chMax val="1"/>
          <dgm:dir/>
          <dgm:animLvl val="ctr"/>
          <dgm:resizeHandles val="exact"/>
        </dgm:presLayoutVars>
      </dgm:prSet>
      <dgm:spPr/>
    </dgm:pt>
    <dgm:pt modelId="{F00A8597-1502-4277-8A1B-C3FF4BC32DCA}" type="pres">
      <dgm:prSet presAssocID="{E8436537-B286-4036-A0A4-B55E022907EC}" presName="centerShape" presStyleLbl="node0" presStyleIdx="0" presStyleCnt="1" custScaleX="140665" custScaleY="130769"/>
      <dgm:spPr/>
    </dgm:pt>
    <dgm:pt modelId="{F4509AE1-09E6-462F-B284-A01E42F96CA4}" type="pres">
      <dgm:prSet presAssocID="{7E276A51-3F3C-43DD-8E73-B62F4110DF19}" presName="parTrans" presStyleLbl="sibTrans2D1" presStyleIdx="0" presStyleCnt="4"/>
      <dgm:spPr/>
    </dgm:pt>
    <dgm:pt modelId="{F614432F-AEA9-45B4-AAD2-3E344EA42B75}" type="pres">
      <dgm:prSet presAssocID="{7E276A51-3F3C-43DD-8E73-B62F4110DF19}" presName="connectorText" presStyleLbl="sibTrans2D1" presStyleIdx="0" presStyleCnt="4"/>
      <dgm:spPr/>
    </dgm:pt>
    <dgm:pt modelId="{7FE8D874-7118-4658-A43A-FBC1CAB06347}" type="pres">
      <dgm:prSet presAssocID="{2E053729-6958-4679-AD47-DCED56A8A9B1}" presName="node" presStyleLbl="node1" presStyleIdx="0" presStyleCnt="4" custScaleX="142030" custScaleY="132321">
        <dgm:presLayoutVars>
          <dgm:bulletEnabled val="1"/>
        </dgm:presLayoutVars>
      </dgm:prSet>
      <dgm:spPr/>
    </dgm:pt>
    <dgm:pt modelId="{7AA20243-2607-4AD6-9B57-E20F749A4A74}" type="pres">
      <dgm:prSet presAssocID="{3B1332B3-16AA-44EC-85B0-0387F3FA0FD9}" presName="parTrans" presStyleLbl="sibTrans2D1" presStyleIdx="1" presStyleCnt="4"/>
      <dgm:spPr/>
    </dgm:pt>
    <dgm:pt modelId="{04C38A46-1310-47A1-85BE-0647DE9194A5}" type="pres">
      <dgm:prSet presAssocID="{3B1332B3-16AA-44EC-85B0-0387F3FA0FD9}" presName="connectorText" presStyleLbl="sibTrans2D1" presStyleIdx="1" presStyleCnt="4"/>
      <dgm:spPr/>
    </dgm:pt>
    <dgm:pt modelId="{9DC10D97-2E79-4731-9AED-8E622463404A}" type="pres">
      <dgm:prSet presAssocID="{75C3EF2F-BCB2-4A98-9B94-FA3FF0873705}" presName="node" presStyleLbl="node1" presStyleIdx="1" presStyleCnt="4" custScaleX="142030" custScaleY="132321">
        <dgm:presLayoutVars>
          <dgm:bulletEnabled val="1"/>
        </dgm:presLayoutVars>
      </dgm:prSet>
      <dgm:spPr/>
    </dgm:pt>
    <dgm:pt modelId="{0755752E-B285-4C54-B476-4F0A34CC52EC}" type="pres">
      <dgm:prSet presAssocID="{B9C4FC9E-F63C-4343-8E0E-12366B22BD7F}" presName="parTrans" presStyleLbl="sibTrans2D1" presStyleIdx="2" presStyleCnt="4"/>
      <dgm:spPr/>
    </dgm:pt>
    <dgm:pt modelId="{08D3C788-0B2E-4D34-9DBD-A86FB356F6DC}" type="pres">
      <dgm:prSet presAssocID="{B9C4FC9E-F63C-4343-8E0E-12366B22BD7F}" presName="connectorText" presStyleLbl="sibTrans2D1" presStyleIdx="2" presStyleCnt="4"/>
      <dgm:spPr/>
    </dgm:pt>
    <dgm:pt modelId="{43F68738-8AEE-417E-9A0D-0E8CAA2407F6}" type="pres">
      <dgm:prSet presAssocID="{2B6D9C56-3CAA-46F6-9652-BE11D93D4FB5}" presName="node" presStyleLbl="node1" presStyleIdx="2" presStyleCnt="4" custScaleX="142030" custScaleY="132321">
        <dgm:presLayoutVars>
          <dgm:bulletEnabled val="1"/>
        </dgm:presLayoutVars>
      </dgm:prSet>
      <dgm:spPr/>
    </dgm:pt>
    <dgm:pt modelId="{45EC5AC6-6CDE-46E8-B0D2-3AEDE44ADAD1}" type="pres">
      <dgm:prSet presAssocID="{DC398010-CB48-470D-8A2B-3D2ACAE0E08F}" presName="parTrans" presStyleLbl="sibTrans2D1" presStyleIdx="3" presStyleCnt="4"/>
      <dgm:spPr/>
    </dgm:pt>
    <dgm:pt modelId="{4CCB25E3-B422-4848-ADD9-57C517D0C0AA}" type="pres">
      <dgm:prSet presAssocID="{DC398010-CB48-470D-8A2B-3D2ACAE0E08F}" presName="connectorText" presStyleLbl="sibTrans2D1" presStyleIdx="3" presStyleCnt="4"/>
      <dgm:spPr/>
    </dgm:pt>
    <dgm:pt modelId="{F1C81FEC-F8ED-4D1D-AD82-5A9A3D4FD7F9}" type="pres">
      <dgm:prSet presAssocID="{2A295999-CDB4-4D17-B96B-72B478BF17D2}" presName="node" presStyleLbl="node1" presStyleIdx="3" presStyleCnt="4" custScaleX="142030" custScaleY="132321">
        <dgm:presLayoutVars>
          <dgm:bulletEnabled val="1"/>
        </dgm:presLayoutVars>
      </dgm:prSet>
      <dgm:spPr/>
    </dgm:pt>
  </dgm:ptLst>
  <dgm:cxnLst>
    <dgm:cxn modelId="{0EA68206-4577-4D6B-ADD3-3726BE160F4A}" type="presOf" srcId="{E8436537-B286-4036-A0A4-B55E022907EC}" destId="{F00A8597-1502-4277-8A1B-C3FF4BC32DCA}" srcOrd="0" destOrd="0" presId="urn:microsoft.com/office/officeart/2005/8/layout/radial5"/>
    <dgm:cxn modelId="{45CE231F-972A-4FB0-BA3F-0F288F1632F1}" type="presOf" srcId="{DC398010-CB48-470D-8A2B-3D2ACAE0E08F}" destId="{4CCB25E3-B422-4848-ADD9-57C517D0C0AA}" srcOrd="1" destOrd="0" presId="urn:microsoft.com/office/officeart/2005/8/layout/radial5"/>
    <dgm:cxn modelId="{71832F3A-F051-4F37-ABF0-A93F622D49C8}" srcId="{E8436537-B286-4036-A0A4-B55E022907EC}" destId="{2E053729-6958-4679-AD47-DCED56A8A9B1}" srcOrd="0" destOrd="0" parTransId="{7E276A51-3F3C-43DD-8E73-B62F4110DF19}" sibTransId="{6A818A75-01F2-4C6D-9B54-A538C0124A6D}"/>
    <dgm:cxn modelId="{C35D2A44-323F-474D-979E-3A837102BE04}" srcId="{E8436537-B286-4036-A0A4-B55E022907EC}" destId="{2A295999-CDB4-4D17-B96B-72B478BF17D2}" srcOrd="3" destOrd="0" parTransId="{DC398010-CB48-470D-8A2B-3D2ACAE0E08F}" sibTransId="{46412F2A-9AED-4684-8738-A7DAF051E39E}"/>
    <dgm:cxn modelId="{627F3A47-5F3B-4BB6-8367-79D691638C29}" type="presOf" srcId="{BC4F30E2-5ACE-4EAA-AA9D-1B7A4862C810}" destId="{ACD6B6E4-24DD-4642-9D1B-1BE32F74E155}" srcOrd="0" destOrd="0" presId="urn:microsoft.com/office/officeart/2005/8/layout/radial5"/>
    <dgm:cxn modelId="{D5751748-CD1A-4AFB-9D61-FBB097A444A7}" srcId="{E8436537-B286-4036-A0A4-B55E022907EC}" destId="{2B6D9C56-3CAA-46F6-9652-BE11D93D4FB5}" srcOrd="2" destOrd="0" parTransId="{B9C4FC9E-F63C-4343-8E0E-12366B22BD7F}" sibTransId="{06ED1FD9-E0B0-4230-80D9-7A6194DC1DE2}"/>
    <dgm:cxn modelId="{CA85934C-C0EB-49DC-93C8-1536A6674A47}" type="presOf" srcId="{DC398010-CB48-470D-8A2B-3D2ACAE0E08F}" destId="{45EC5AC6-6CDE-46E8-B0D2-3AEDE44ADAD1}" srcOrd="0" destOrd="0" presId="urn:microsoft.com/office/officeart/2005/8/layout/radial5"/>
    <dgm:cxn modelId="{BF178B70-5FB0-4F9F-BC1B-82A769C86E93}" srcId="{E8436537-B286-4036-A0A4-B55E022907EC}" destId="{75C3EF2F-BCB2-4A98-9B94-FA3FF0873705}" srcOrd="1" destOrd="0" parTransId="{3B1332B3-16AA-44EC-85B0-0387F3FA0FD9}" sibTransId="{53C48695-998E-458C-A25B-D77252876AB5}"/>
    <dgm:cxn modelId="{A9402A71-EFC0-47AB-AAED-60F8E87D0A67}" type="presOf" srcId="{2E053729-6958-4679-AD47-DCED56A8A9B1}" destId="{7FE8D874-7118-4658-A43A-FBC1CAB06347}" srcOrd="0" destOrd="0" presId="urn:microsoft.com/office/officeart/2005/8/layout/radial5"/>
    <dgm:cxn modelId="{F8278651-E79A-4DC1-91C0-BF965EFCCBEF}" type="presOf" srcId="{B9C4FC9E-F63C-4343-8E0E-12366B22BD7F}" destId="{0755752E-B285-4C54-B476-4F0A34CC52EC}" srcOrd="0" destOrd="0" presId="urn:microsoft.com/office/officeart/2005/8/layout/radial5"/>
    <dgm:cxn modelId="{89718C52-B47D-4888-942F-2FB48E115F7D}" srcId="{BC4F30E2-5ACE-4EAA-AA9D-1B7A4862C810}" destId="{E8436537-B286-4036-A0A4-B55E022907EC}" srcOrd="0" destOrd="0" parTransId="{7004F8FE-72EE-4A16-ACB6-7F93C59D0300}" sibTransId="{446688B9-6D25-4211-AD31-73ED2A79469E}"/>
    <dgm:cxn modelId="{02E36074-78B8-4399-9CF5-14141418909A}" type="presOf" srcId="{B9C4FC9E-F63C-4343-8E0E-12366B22BD7F}" destId="{08D3C788-0B2E-4D34-9DBD-A86FB356F6DC}" srcOrd="1" destOrd="0" presId="urn:microsoft.com/office/officeart/2005/8/layout/radial5"/>
    <dgm:cxn modelId="{F036A978-FC25-4F0D-BD03-A178CE467E2B}" type="presOf" srcId="{3B1332B3-16AA-44EC-85B0-0387F3FA0FD9}" destId="{04C38A46-1310-47A1-85BE-0647DE9194A5}" srcOrd="1" destOrd="0" presId="urn:microsoft.com/office/officeart/2005/8/layout/radial5"/>
    <dgm:cxn modelId="{4F157E99-C998-4E71-A5C2-C494F9E35A35}" type="presOf" srcId="{2B6D9C56-3CAA-46F6-9652-BE11D93D4FB5}" destId="{43F68738-8AEE-417E-9A0D-0E8CAA2407F6}" srcOrd="0" destOrd="0" presId="urn:microsoft.com/office/officeart/2005/8/layout/radial5"/>
    <dgm:cxn modelId="{E5A5A7A1-B7FB-4DB8-89E5-C3523F867534}" type="presOf" srcId="{3B1332B3-16AA-44EC-85B0-0387F3FA0FD9}" destId="{7AA20243-2607-4AD6-9B57-E20F749A4A74}" srcOrd="0" destOrd="0" presId="urn:microsoft.com/office/officeart/2005/8/layout/radial5"/>
    <dgm:cxn modelId="{9FF9C1B2-68A0-465A-896D-69316160D13B}" type="presOf" srcId="{7E276A51-3F3C-43DD-8E73-B62F4110DF19}" destId="{F614432F-AEA9-45B4-AAD2-3E344EA42B75}" srcOrd="1" destOrd="0" presId="urn:microsoft.com/office/officeart/2005/8/layout/radial5"/>
    <dgm:cxn modelId="{D5F373BD-F2D1-4161-A7C1-E885F1D8ABD0}" type="presOf" srcId="{7E276A51-3F3C-43DD-8E73-B62F4110DF19}" destId="{F4509AE1-09E6-462F-B284-A01E42F96CA4}" srcOrd="0" destOrd="0" presId="urn:microsoft.com/office/officeart/2005/8/layout/radial5"/>
    <dgm:cxn modelId="{089FCDC9-8662-4333-AF8A-B1B41075FB2B}" type="presOf" srcId="{2A295999-CDB4-4D17-B96B-72B478BF17D2}" destId="{F1C81FEC-F8ED-4D1D-AD82-5A9A3D4FD7F9}" srcOrd="0" destOrd="0" presId="urn:microsoft.com/office/officeart/2005/8/layout/radial5"/>
    <dgm:cxn modelId="{D917C0E4-D02E-42B8-8E0A-DB5FE170255F}" type="presOf" srcId="{75C3EF2F-BCB2-4A98-9B94-FA3FF0873705}" destId="{9DC10D97-2E79-4731-9AED-8E622463404A}" srcOrd="0" destOrd="0" presId="urn:microsoft.com/office/officeart/2005/8/layout/radial5"/>
    <dgm:cxn modelId="{8A55AB91-5439-47CE-B041-9F5AEB258396}" type="presParOf" srcId="{ACD6B6E4-24DD-4642-9D1B-1BE32F74E155}" destId="{F00A8597-1502-4277-8A1B-C3FF4BC32DCA}" srcOrd="0" destOrd="0" presId="urn:microsoft.com/office/officeart/2005/8/layout/radial5"/>
    <dgm:cxn modelId="{B04D14AD-51FA-4E4E-B0C4-A8749D87BEC6}" type="presParOf" srcId="{ACD6B6E4-24DD-4642-9D1B-1BE32F74E155}" destId="{F4509AE1-09E6-462F-B284-A01E42F96CA4}" srcOrd="1" destOrd="0" presId="urn:microsoft.com/office/officeart/2005/8/layout/radial5"/>
    <dgm:cxn modelId="{D23AC817-605A-4471-BA04-4EF07DF8C622}" type="presParOf" srcId="{F4509AE1-09E6-462F-B284-A01E42F96CA4}" destId="{F614432F-AEA9-45B4-AAD2-3E344EA42B75}" srcOrd="0" destOrd="0" presId="urn:microsoft.com/office/officeart/2005/8/layout/radial5"/>
    <dgm:cxn modelId="{9FF3B72F-8D30-4EED-9913-A882847CCCEB}" type="presParOf" srcId="{ACD6B6E4-24DD-4642-9D1B-1BE32F74E155}" destId="{7FE8D874-7118-4658-A43A-FBC1CAB06347}" srcOrd="2" destOrd="0" presId="urn:microsoft.com/office/officeart/2005/8/layout/radial5"/>
    <dgm:cxn modelId="{3CCE9650-8202-481B-8518-43F0ED28C41C}" type="presParOf" srcId="{ACD6B6E4-24DD-4642-9D1B-1BE32F74E155}" destId="{7AA20243-2607-4AD6-9B57-E20F749A4A74}" srcOrd="3" destOrd="0" presId="urn:microsoft.com/office/officeart/2005/8/layout/radial5"/>
    <dgm:cxn modelId="{BB0636D1-1C89-4DF1-BBBC-A09518EBD9BA}" type="presParOf" srcId="{7AA20243-2607-4AD6-9B57-E20F749A4A74}" destId="{04C38A46-1310-47A1-85BE-0647DE9194A5}" srcOrd="0" destOrd="0" presId="urn:microsoft.com/office/officeart/2005/8/layout/radial5"/>
    <dgm:cxn modelId="{08AD5A83-4325-4749-8C16-29DD0259A51E}" type="presParOf" srcId="{ACD6B6E4-24DD-4642-9D1B-1BE32F74E155}" destId="{9DC10D97-2E79-4731-9AED-8E622463404A}" srcOrd="4" destOrd="0" presId="urn:microsoft.com/office/officeart/2005/8/layout/radial5"/>
    <dgm:cxn modelId="{299BE64D-9831-4629-8F86-2CDDC4563532}" type="presParOf" srcId="{ACD6B6E4-24DD-4642-9D1B-1BE32F74E155}" destId="{0755752E-B285-4C54-B476-4F0A34CC52EC}" srcOrd="5" destOrd="0" presId="urn:microsoft.com/office/officeart/2005/8/layout/radial5"/>
    <dgm:cxn modelId="{C99BF4CC-8C2B-425F-B1DC-40788FF936F9}" type="presParOf" srcId="{0755752E-B285-4C54-B476-4F0A34CC52EC}" destId="{08D3C788-0B2E-4D34-9DBD-A86FB356F6DC}" srcOrd="0" destOrd="0" presId="urn:microsoft.com/office/officeart/2005/8/layout/radial5"/>
    <dgm:cxn modelId="{21D6A4D7-E29E-4F15-96D5-7F0C69739310}" type="presParOf" srcId="{ACD6B6E4-24DD-4642-9D1B-1BE32F74E155}" destId="{43F68738-8AEE-417E-9A0D-0E8CAA2407F6}" srcOrd="6" destOrd="0" presId="urn:microsoft.com/office/officeart/2005/8/layout/radial5"/>
    <dgm:cxn modelId="{E0EAB89E-94D9-4F76-A3C5-F7A4DF156222}" type="presParOf" srcId="{ACD6B6E4-24DD-4642-9D1B-1BE32F74E155}" destId="{45EC5AC6-6CDE-46E8-B0D2-3AEDE44ADAD1}" srcOrd="7" destOrd="0" presId="urn:microsoft.com/office/officeart/2005/8/layout/radial5"/>
    <dgm:cxn modelId="{C7E3E454-F458-4884-87B5-4467CB6E1C30}" type="presParOf" srcId="{45EC5AC6-6CDE-46E8-B0D2-3AEDE44ADAD1}" destId="{4CCB25E3-B422-4848-ADD9-57C517D0C0AA}" srcOrd="0" destOrd="0" presId="urn:microsoft.com/office/officeart/2005/8/layout/radial5"/>
    <dgm:cxn modelId="{D0DAF3DA-DAE7-4535-AF67-913CA69EE074}" type="presParOf" srcId="{ACD6B6E4-24DD-4642-9D1B-1BE32F74E155}" destId="{F1C81FEC-F8ED-4D1D-AD82-5A9A3D4FD7F9}"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19B7992-5243-478D-928E-B7D6BA5E54BE}"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670DD511-9E35-4959-B3FE-8D5F2C4AF94A}">
      <dgm:prSet phldrT="[Text]" custT="1"/>
      <dgm:spPr/>
      <dgm:t>
        <a:bodyPr/>
        <a:lstStyle/>
        <a:p>
          <a:r>
            <a:rPr lang="en-US" sz="1800" dirty="0">
              <a:latin typeface="Helvetica Now Text "/>
            </a:rPr>
            <a:t>End Part 1</a:t>
          </a:r>
        </a:p>
        <a:p>
          <a:endParaRPr lang="en-US" sz="2700" dirty="0">
            <a:latin typeface="Helvetica Now Text "/>
          </a:endParaRPr>
        </a:p>
        <a:p>
          <a:endParaRPr lang="en-US" sz="2700" dirty="0">
            <a:latin typeface="Helvetica Now Text "/>
          </a:endParaRPr>
        </a:p>
      </dgm:t>
    </dgm:pt>
    <dgm:pt modelId="{3EB34AEE-A81C-430E-9090-36E2CAB394EB}" type="parTrans" cxnId="{D5A02E1A-1943-439E-BF5E-DCC7075922F8}">
      <dgm:prSet/>
      <dgm:spPr/>
      <dgm:t>
        <a:bodyPr/>
        <a:lstStyle/>
        <a:p>
          <a:endParaRPr lang="en-US"/>
        </a:p>
      </dgm:t>
    </dgm:pt>
    <dgm:pt modelId="{D43239AF-121E-46D7-A122-5427BCFCFDE4}" type="sibTrans" cxnId="{D5A02E1A-1943-439E-BF5E-DCC7075922F8}">
      <dgm:prSet/>
      <dgm:spPr/>
      <dgm:t>
        <a:bodyPr/>
        <a:lstStyle/>
        <a:p>
          <a:endParaRPr lang="en-US"/>
        </a:p>
      </dgm:t>
    </dgm:pt>
    <dgm:pt modelId="{4A6D10C5-F69D-4617-B7B9-BC7699112043}">
      <dgm:prSet phldrT="[Text]" custT="1"/>
      <dgm:spPr/>
      <dgm:t>
        <a:bodyPr/>
        <a:lstStyle/>
        <a:p>
          <a:r>
            <a:rPr lang="en-US" sz="1800" dirty="0">
              <a:latin typeface="Helvetica Now Text "/>
            </a:rPr>
            <a:t>End Part 2</a:t>
          </a:r>
        </a:p>
        <a:p>
          <a:r>
            <a:rPr lang="en-GB" sz="2000" b="1" i="0" u="none" strike="noStrike" dirty="0">
              <a:solidFill>
                <a:srgbClr val="FFFFFF"/>
              </a:solidFill>
              <a:effectLst/>
              <a:latin typeface="Helvetica Now Text "/>
            </a:rPr>
            <a:t>Knowledge</a:t>
          </a:r>
          <a:endParaRPr lang="en-GB" sz="2000" b="0" i="0" u="none" strike="noStrike" dirty="0">
            <a:effectLst/>
            <a:latin typeface="Helvetica Now Text "/>
          </a:endParaRPr>
        </a:p>
        <a:p>
          <a:pPr rtl="0"/>
          <a:r>
            <a:rPr lang="en-GB" sz="2000" b="1" i="0" u="none" strike="noStrike" dirty="0">
              <a:solidFill>
                <a:srgbClr val="FFFFFF"/>
              </a:solidFill>
              <a:effectLst/>
              <a:latin typeface="Helvetica Now Text "/>
            </a:rPr>
            <a:t>Skills</a:t>
          </a:r>
          <a:endParaRPr lang="en-GB" sz="2000" b="0" i="0" u="none" strike="noStrike" dirty="0">
            <a:effectLst/>
            <a:latin typeface="Helvetica Now Text "/>
          </a:endParaRPr>
        </a:p>
        <a:p>
          <a:pPr rtl="0"/>
          <a:r>
            <a:rPr lang="en-GB" sz="2000" b="1" i="0" u="none" strike="noStrike" dirty="0">
              <a:solidFill>
                <a:srgbClr val="FFFFFF"/>
              </a:solidFill>
              <a:effectLst/>
              <a:latin typeface="Helvetica Now Text "/>
            </a:rPr>
            <a:t>Attitude</a:t>
          </a:r>
          <a:endParaRPr lang="en-US" sz="2000" dirty="0">
            <a:latin typeface="Helvetica Now Text "/>
          </a:endParaRPr>
        </a:p>
      </dgm:t>
    </dgm:pt>
    <dgm:pt modelId="{F7F6B81E-2234-4CDD-A5BB-8085880BB56F}" type="parTrans" cxnId="{3B7EF64B-13EC-4613-A7B7-DD213A621F3C}">
      <dgm:prSet/>
      <dgm:spPr/>
      <dgm:t>
        <a:bodyPr/>
        <a:lstStyle/>
        <a:p>
          <a:endParaRPr lang="en-US"/>
        </a:p>
      </dgm:t>
    </dgm:pt>
    <dgm:pt modelId="{CFADC054-21F0-44D9-A79B-BCCE8EF2C536}" type="sibTrans" cxnId="{3B7EF64B-13EC-4613-A7B7-DD213A621F3C}">
      <dgm:prSet/>
      <dgm:spPr/>
      <dgm:t>
        <a:bodyPr/>
        <a:lstStyle/>
        <a:p>
          <a:endParaRPr lang="en-US"/>
        </a:p>
      </dgm:t>
    </dgm:pt>
    <dgm:pt modelId="{2548A5CD-DB46-41A8-954A-93B58939C873}">
      <dgm:prSet phldrT="[Text]" custT="1"/>
      <dgm:spPr/>
      <dgm:t>
        <a:bodyPr/>
        <a:lstStyle/>
        <a:p>
          <a:r>
            <a:rPr lang="en-US" sz="1800" dirty="0">
              <a:latin typeface="Helvetica Now Text "/>
            </a:rPr>
            <a:t>End Part 3</a:t>
          </a:r>
        </a:p>
      </dgm:t>
    </dgm:pt>
    <dgm:pt modelId="{FAC0498D-100E-4052-8B3D-A10AECC3F3E0}" type="parTrans" cxnId="{E2C7FE35-A401-491B-950F-2CCA86317486}">
      <dgm:prSet/>
      <dgm:spPr/>
      <dgm:t>
        <a:bodyPr/>
        <a:lstStyle/>
        <a:p>
          <a:endParaRPr lang="en-US"/>
        </a:p>
      </dgm:t>
    </dgm:pt>
    <dgm:pt modelId="{F0F74254-6DB0-4053-AA1F-D4FB00E988F4}" type="sibTrans" cxnId="{E2C7FE35-A401-491B-950F-2CCA86317486}">
      <dgm:prSet/>
      <dgm:spPr/>
      <dgm:t>
        <a:bodyPr/>
        <a:lstStyle/>
        <a:p>
          <a:endParaRPr lang="en-US"/>
        </a:p>
      </dgm:t>
    </dgm:pt>
    <dgm:pt modelId="{E3ACBBA4-A77F-4E7C-AB9B-68C341CE7CDD}" type="pres">
      <dgm:prSet presAssocID="{819B7992-5243-478D-928E-B7D6BA5E54BE}" presName="rootnode" presStyleCnt="0">
        <dgm:presLayoutVars>
          <dgm:chMax/>
          <dgm:chPref/>
          <dgm:dir/>
          <dgm:animLvl val="lvl"/>
        </dgm:presLayoutVars>
      </dgm:prSet>
      <dgm:spPr/>
    </dgm:pt>
    <dgm:pt modelId="{5DACEADA-1CA2-4631-A6B4-2E00173B2DD1}" type="pres">
      <dgm:prSet presAssocID="{670DD511-9E35-4959-B3FE-8D5F2C4AF94A}" presName="composite" presStyleCnt="0"/>
      <dgm:spPr/>
    </dgm:pt>
    <dgm:pt modelId="{E977D876-E512-4365-B325-689081A34049}" type="pres">
      <dgm:prSet presAssocID="{670DD511-9E35-4959-B3FE-8D5F2C4AF94A}" presName="LShape" presStyleLbl="alignNode1" presStyleIdx="0" presStyleCnt="5"/>
      <dgm:spPr>
        <a:solidFill>
          <a:srgbClr val="39A6DF"/>
        </a:solidFill>
      </dgm:spPr>
    </dgm:pt>
    <dgm:pt modelId="{E346DA06-A781-46B2-9A11-5A64B12A4ADA}" type="pres">
      <dgm:prSet presAssocID="{670DD511-9E35-4959-B3FE-8D5F2C4AF94A}" presName="ParentText" presStyleLbl="revTx" presStyleIdx="0" presStyleCnt="3">
        <dgm:presLayoutVars>
          <dgm:chMax val="0"/>
          <dgm:chPref val="0"/>
          <dgm:bulletEnabled val="1"/>
        </dgm:presLayoutVars>
      </dgm:prSet>
      <dgm:spPr/>
    </dgm:pt>
    <dgm:pt modelId="{E03FD607-CC0D-4442-8C8C-FBE85F4B27D7}" type="pres">
      <dgm:prSet presAssocID="{670DD511-9E35-4959-B3FE-8D5F2C4AF94A}" presName="Triangle" presStyleLbl="alignNode1" presStyleIdx="1" presStyleCnt="5"/>
      <dgm:spPr>
        <a:solidFill>
          <a:srgbClr val="393938"/>
        </a:solidFill>
      </dgm:spPr>
    </dgm:pt>
    <dgm:pt modelId="{59AFB227-5EF5-4A8F-9BF7-A2D248AE1A91}" type="pres">
      <dgm:prSet presAssocID="{D43239AF-121E-46D7-A122-5427BCFCFDE4}" presName="sibTrans" presStyleCnt="0"/>
      <dgm:spPr/>
    </dgm:pt>
    <dgm:pt modelId="{DC11F8F4-023E-46CC-82CC-5B16020BE32C}" type="pres">
      <dgm:prSet presAssocID="{D43239AF-121E-46D7-A122-5427BCFCFDE4}" presName="space" presStyleCnt="0"/>
      <dgm:spPr/>
    </dgm:pt>
    <dgm:pt modelId="{8455B52E-E1A9-4D4D-B4DF-4F95EC7EAE8C}" type="pres">
      <dgm:prSet presAssocID="{4A6D10C5-F69D-4617-B7B9-BC7699112043}" presName="composite" presStyleCnt="0"/>
      <dgm:spPr/>
    </dgm:pt>
    <dgm:pt modelId="{0712502D-6FEB-40F2-A702-64DD34648408}" type="pres">
      <dgm:prSet presAssocID="{4A6D10C5-F69D-4617-B7B9-BC7699112043}" presName="LShape" presStyleLbl="alignNode1" presStyleIdx="2" presStyleCnt="5" custLinFactNeighborX="-624" custLinFactNeighborY="2537"/>
      <dgm:spPr>
        <a:solidFill>
          <a:srgbClr val="3BAA36"/>
        </a:solidFill>
      </dgm:spPr>
    </dgm:pt>
    <dgm:pt modelId="{03C56C4B-891F-40CE-8CBA-B816070BB5FA}" type="pres">
      <dgm:prSet presAssocID="{4A6D10C5-F69D-4617-B7B9-BC7699112043}" presName="ParentText" presStyleLbl="revTx" presStyleIdx="1" presStyleCnt="3">
        <dgm:presLayoutVars>
          <dgm:chMax val="0"/>
          <dgm:chPref val="0"/>
          <dgm:bulletEnabled val="1"/>
        </dgm:presLayoutVars>
      </dgm:prSet>
      <dgm:spPr/>
    </dgm:pt>
    <dgm:pt modelId="{92D23EFB-0E08-4582-8D77-E8ADCA356881}" type="pres">
      <dgm:prSet presAssocID="{4A6D10C5-F69D-4617-B7B9-BC7699112043}" presName="Triangle" presStyleLbl="alignNode1" presStyleIdx="3" presStyleCnt="5"/>
      <dgm:spPr>
        <a:solidFill>
          <a:srgbClr val="393938"/>
        </a:solidFill>
      </dgm:spPr>
    </dgm:pt>
    <dgm:pt modelId="{F8E5F760-7905-498B-89FA-9BFDE8192206}" type="pres">
      <dgm:prSet presAssocID="{CFADC054-21F0-44D9-A79B-BCCE8EF2C536}" presName="sibTrans" presStyleCnt="0"/>
      <dgm:spPr/>
    </dgm:pt>
    <dgm:pt modelId="{34BE3B35-A1F3-401A-B336-200F21D88059}" type="pres">
      <dgm:prSet presAssocID="{CFADC054-21F0-44D9-A79B-BCCE8EF2C536}" presName="space" presStyleCnt="0"/>
      <dgm:spPr/>
    </dgm:pt>
    <dgm:pt modelId="{F38A4946-BBBE-44CD-928B-EFC543336697}" type="pres">
      <dgm:prSet presAssocID="{2548A5CD-DB46-41A8-954A-93B58939C873}" presName="composite" presStyleCnt="0"/>
      <dgm:spPr/>
    </dgm:pt>
    <dgm:pt modelId="{B142CDB0-577D-473C-BF2C-CDC41A6B4558}" type="pres">
      <dgm:prSet presAssocID="{2548A5CD-DB46-41A8-954A-93B58939C873}" presName="LShape" presStyleLbl="alignNode1" presStyleIdx="4" presStyleCnt="5"/>
      <dgm:spPr>
        <a:solidFill>
          <a:srgbClr val="941D80"/>
        </a:solidFill>
      </dgm:spPr>
    </dgm:pt>
    <dgm:pt modelId="{79CB157F-CDDC-4472-B96F-1F4D2BFA9D4B}" type="pres">
      <dgm:prSet presAssocID="{2548A5CD-DB46-41A8-954A-93B58939C873}" presName="ParentText" presStyleLbl="revTx" presStyleIdx="2" presStyleCnt="3">
        <dgm:presLayoutVars>
          <dgm:chMax val="0"/>
          <dgm:chPref val="0"/>
          <dgm:bulletEnabled val="1"/>
        </dgm:presLayoutVars>
      </dgm:prSet>
      <dgm:spPr/>
    </dgm:pt>
  </dgm:ptLst>
  <dgm:cxnLst>
    <dgm:cxn modelId="{D5A02E1A-1943-439E-BF5E-DCC7075922F8}" srcId="{819B7992-5243-478D-928E-B7D6BA5E54BE}" destId="{670DD511-9E35-4959-B3FE-8D5F2C4AF94A}" srcOrd="0" destOrd="0" parTransId="{3EB34AEE-A81C-430E-9090-36E2CAB394EB}" sibTransId="{D43239AF-121E-46D7-A122-5427BCFCFDE4}"/>
    <dgm:cxn modelId="{EF4C9F32-C2DD-47C6-812D-CF17415DFD97}" type="presOf" srcId="{670DD511-9E35-4959-B3FE-8D5F2C4AF94A}" destId="{E346DA06-A781-46B2-9A11-5A64B12A4ADA}" srcOrd="0" destOrd="0" presId="urn:microsoft.com/office/officeart/2009/3/layout/StepUpProcess"/>
    <dgm:cxn modelId="{E2C7FE35-A401-491B-950F-2CCA86317486}" srcId="{819B7992-5243-478D-928E-B7D6BA5E54BE}" destId="{2548A5CD-DB46-41A8-954A-93B58939C873}" srcOrd="2" destOrd="0" parTransId="{FAC0498D-100E-4052-8B3D-A10AECC3F3E0}" sibTransId="{F0F74254-6DB0-4053-AA1F-D4FB00E988F4}"/>
    <dgm:cxn modelId="{698CDE64-68BF-4630-B6B6-A1F6CDD540C0}" type="presOf" srcId="{2548A5CD-DB46-41A8-954A-93B58939C873}" destId="{79CB157F-CDDC-4472-B96F-1F4D2BFA9D4B}" srcOrd="0" destOrd="0" presId="urn:microsoft.com/office/officeart/2009/3/layout/StepUpProcess"/>
    <dgm:cxn modelId="{3B7EF64B-13EC-4613-A7B7-DD213A621F3C}" srcId="{819B7992-5243-478D-928E-B7D6BA5E54BE}" destId="{4A6D10C5-F69D-4617-B7B9-BC7699112043}" srcOrd="1" destOrd="0" parTransId="{F7F6B81E-2234-4CDD-A5BB-8085880BB56F}" sibTransId="{CFADC054-21F0-44D9-A79B-BCCE8EF2C536}"/>
    <dgm:cxn modelId="{70DCFEB7-C827-4E12-855B-8483A965B0D1}" type="presOf" srcId="{819B7992-5243-478D-928E-B7D6BA5E54BE}" destId="{E3ACBBA4-A77F-4E7C-AB9B-68C341CE7CDD}" srcOrd="0" destOrd="0" presId="urn:microsoft.com/office/officeart/2009/3/layout/StepUpProcess"/>
    <dgm:cxn modelId="{1B5103FD-D7DD-476D-B404-FF42F8BE00F1}" type="presOf" srcId="{4A6D10C5-F69D-4617-B7B9-BC7699112043}" destId="{03C56C4B-891F-40CE-8CBA-B816070BB5FA}" srcOrd="0" destOrd="0" presId="urn:microsoft.com/office/officeart/2009/3/layout/StepUpProcess"/>
    <dgm:cxn modelId="{2C2A31BA-5C91-4A0C-BB18-290951E61CA0}" type="presParOf" srcId="{E3ACBBA4-A77F-4E7C-AB9B-68C341CE7CDD}" destId="{5DACEADA-1CA2-4631-A6B4-2E00173B2DD1}" srcOrd="0" destOrd="0" presId="urn:microsoft.com/office/officeart/2009/3/layout/StepUpProcess"/>
    <dgm:cxn modelId="{3747D925-0BC1-4174-8342-F8A851953E44}" type="presParOf" srcId="{5DACEADA-1CA2-4631-A6B4-2E00173B2DD1}" destId="{E977D876-E512-4365-B325-689081A34049}" srcOrd="0" destOrd="0" presId="urn:microsoft.com/office/officeart/2009/3/layout/StepUpProcess"/>
    <dgm:cxn modelId="{73D6A2F6-5985-4C60-85B4-4C2CA6188C83}" type="presParOf" srcId="{5DACEADA-1CA2-4631-A6B4-2E00173B2DD1}" destId="{E346DA06-A781-46B2-9A11-5A64B12A4ADA}" srcOrd="1" destOrd="0" presId="urn:microsoft.com/office/officeart/2009/3/layout/StepUpProcess"/>
    <dgm:cxn modelId="{EFF3DA83-3945-46A6-8699-B5147D620934}" type="presParOf" srcId="{5DACEADA-1CA2-4631-A6B4-2E00173B2DD1}" destId="{E03FD607-CC0D-4442-8C8C-FBE85F4B27D7}" srcOrd="2" destOrd="0" presId="urn:microsoft.com/office/officeart/2009/3/layout/StepUpProcess"/>
    <dgm:cxn modelId="{25FE56DE-59EF-418A-B62A-0FC76E87234C}" type="presParOf" srcId="{E3ACBBA4-A77F-4E7C-AB9B-68C341CE7CDD}" destId="{59AFB227-5EF5-4A8F-9BF7-A2D248AE1A91}" srcOrd="1" destOrd="0" presId="urn:microsoft.com/office/officeart/2009/3/layout/StepUpProcess"/>
    <dgm:cxn modelId="{3D99BC25-5C51-45FD-AD7F-4A072F6C4A5E}" type="presParOf" srcId="{59AFB227-5EF5-4A8F-9BF7-A2D248AE1A91}" destId="{DC11F8F4-023E-46CC-82CC-5B16020BE32C}" srcOrd="0" destOrd="0" presId="urn:microsoft.com/office/officeart/2009/3/layout/StepUpProcess"/>
    <dgm:cxn modelId="{5E099B2C-6B77-40AF-A38C-ED0A5230F342}" type="presParOf" srcId="{E3ACBBA4-A77F-4E7C-AB9B-68C341CE7CDD}" destId="{8455B52E-E1A9-4D4D-B4DF-4F95EC7EAE8C}" srcOrd="2" destOrd="0" presId="urn:microsoft.com/office/officeart/2009/3/layout/StepUpProcess"/>
    <dgm:cxn modelId="{2E14A36A-4E87-4777-A9C3-F39B00D2D462}" type="presParOf" srcId="{8455B52E-E1A9-4D4D-B4DF-4F95EC7EAE8C}" destId="{0712502D-6FEB-40F2-A702-64DD34648408}" srcOrd="0" destOrd="0" presId="urn:microsoft.com/office/officeart/2009/3/layout/StepUpProcess"/>
    <dgm:cxn modelId="{3B9716EC-DF82-4DB1-A45D-27861B941891}" type="presParOf" srcId="{8455B52E-E1A9-4D4D-B4DF-4F95EC7EAE8C}" destId="{03C56C4B-891F-40CE-8CBA-B816070BB5FA}" srcOrd="1" destOrd="0" presId="urn:microsoft.com/office/officeart/2009/3/layout/StepUpProcess"/>
    <dgm:cxn modelId="{8F015989-2BE4-4870-8432-4D55EA945171}" type="presParOf" srcId="{8455B52E-E1A9-4D4D-B4DF-4F95EC7EAE8C}" destId="{92D23EFB-0E08-4582-8D77-E8ADCA356881}" srcOrd="2" destOrd="0" presId="urn:microsoft.com/office/officeart/2009/3/layout/StepUpProcess"/>
    <dgm:cxn modelId="{5052A6C7-9A7F-408E-9A12-69FCB4A04A57}" type="presParOf" srcId="{E3ACBBA4-A77F-4E7C-AB9B-68C341CE7CDD}" destId="{F8E5F760-7905-498B-89FA-9BFDE8192206}" srcOrd="3" destOrd="0" presId="urn:microsoft.com/office/officeart/2009/3/layout/StepUpProcess"/>
    <dgm:cxn modelId="{85062D2A-0E17-4DA7-B7DE-853D24DC3091}" type="presParOf" srcId="{F8E5F760-7905-498B-89FA-9BFDE8192206}" destId="{34BE3B35-A1F3-401A-B336-200F21D88059}" srcOrd="0" destOrd="0" presId="urn:microsoft.com/office/officeart/2009/3/layout/StepUpProcess"/>
    <dgm:cxn modelId="{1688826C-E409-49E8-A42A-B8D02B5E3555}" type="presParOf" srcId="{E3ACBBA4-A77F-4E7C-AB9B-68C341CE7CDD}" destId="{F38A4946-BBBE-44CD-928B-EFC543336697}" srcOrd="4" destOrd="0" presId="urn:microsoft.com/office/officeart/2009/3/layout/StepUpProcess"/>
    <dgm:cxn modelId="{B8E35D74-FA16-493B-B59C-209785729975}" type="presParOf" srcId="{F38A4946-BBBE-44CD-928B-EFC543336697}" destId="{B142CDB0-577D-473C-BF2C-CDC41A6B4558}" srcOrd="0" destOrd="0" presId="urn:microsoft.com/office/officeart/2009/3/layout/StepUpProcess"/>
    <dgm:cxn modelId="{E3E1B5C6-3213-4FC7-8E93-FC05DC4DBC86}" type="presParOf" srcId="{F38A4946-BBBE-44CD-928B-EFC543336697}" destId="{79CB157F-CDDC-4472-B96F-1F4D2BFA9D4B}"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AEA7634-AFEE-4E20-B229-850217B965A1}"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GB"/>
        </a:p>
      </dgm:t>
    </dgm:pt>
    <dgm:pt modelId="{08382E28-A817-4118-B70B-264EFB51A5AB}">
      <dgm:prSet/>
      <dgm:spPr/>
      <dgm:t>
        <a:bodyPr/>
        <a:lstStyle/>
        <a:p>
          <a:pPr rtl="0"/>
          <a:r>
            <a:rPr lang="en-GB" b="1" dirty="0">
              <a:latin typeface="Helvetica Now Text "/>
            </a:rPr>
            <a:t>Professional Values </a:t>
          </a:r>
          <a:r>
            <a:rPr lang="en-GB" dirty="0">
              <a:latin typeface="Helvetica Now Text "/>
            </a:rPr>
            <a:t>-  </a:t>
          </a:r>
          <a:r>
            <a:rPr lang="en-GB" u="none" dirty="0">
              <a:solidFill>
                <a:srgbClr val="941D80"/>
              </a:solidFill>
              <a:latin typeface="Helvetica Now Text "/>
            </a:rPr>
            <a:t>must be achieved every placement. If not the student fails the whole placement.</a:t>
          </a:r>
          <a:endParaRPr lang="en-GB" b="0" i="0" u="sng" strike="noStrike" cap="none" baseline="0" noProof="0" dirty="0">
            <a:solidFill>
              <a:srgbClr val="010000"/>
            </a:solidFill>
            <a:latin typeface="Helvetica Now Text "/>
          </a:endParaRPr>
        </a:p>
      </dgm:t>
    </dgm:pt>
    <dgm:pt modelId="{0039E398-5DA4-4779-841D-B18667C0E790}" type="parTrans" cxnId="{0185D23C-4872-4A60-955F-6EEFC11D9AE3}">
      <dgm:prSet/>
      <dgm:spPr/>
      <dgm:t>
        <a:bodyPr/>
        <a:lstStyle/>
        <a:p>
          <a:endParaRPr lang="en-GB"/>
        </a:p>
      </dgm:t>
    </dgm:pt>
    <dgm:pt modelId="{294A418E-DB88-4643-8334-61C648D8E7CA}" type="sibTrans" cxnId="{0185D23C-4872-4A60-955F-6EEFC11D9AE3}">
      <dgm:prSet/>
      <dgm:spPr/>
      <dgm:t>
        <a:bodyPr/>
        <a:lstStyle/>
        <a:p>
          <a:endParaRPr lang="en-GB"/>
        </a:p>
      </dgm:t>
    </dgm:pt>
    <dgm:pt modelId="{167783D9-C882-454F-8E45-88670C110341}">
      <dgm:prSet custT="1"/>
      <dgm:spPr/>
      <dgm:t>
        <a:bodyPr/>
        <a:lstStyle/>
        <a:p>
          <a:pPr rtl="0"/>
          <a:r>
            <a:rPr lang="en-GB" sz="1300" b="1" dirty="0">
              <a:latin typeface="Helvetica Now Text "/>
            </a:rPr>
            <a:t>Proficiencies -  </a:t>
          </a:r>
          <a:r>
            <a:rPr lang="en-GB" sz="1300" dirty="0">
              <a:latin typeface="Helvetica Now Text "/>
            </a:rPr>
            <a:t>can be achieved across </a:t>
          </a:r>
          <a:r>
            <a:rPr lang="en-GB" sz="1400" dirty="0">
              <a:latin typeface="Helvetica Now Text "/>
            </a:rPr>
            <a:t>the Part. Don’t worry if they cannot achieve all proficiencies in your placement area.</a:t>
          </a:r>
        </a:p>
      </dgm:t>
    </dgm:pt>
    <dgm:pt modelId="{C5914861-A4F4-4E5D-8E27-BD94DE6F6857}" type="parTrans" cxnId="{692B42EF-5F5B-4069-AA12-0BE6713D8AF2}">
      <dgm:prSet/>
      <dgm:spPr/>
      <dgm:t>
        <a:bodyPr/>
        <a:lstStyle/>
        <a:p>
          <a:endParaRPr lang="en-GB"/>
        </a:p>
      </dgm:t>
    </dgm:pt>
    <dgm:pt modelId="{F6FA18B8-CEFB-498C-95B0-172961365314}" type="sibTrans" cxnId="{692B42EF-5F5B-4069-AA12-0BE6713D8AF2}">
      <dgm:prSet/>
      <dgm:spPr/>
      <dgm:t>
        <a:bodyPr/>
        <a:lstStyle/>
        <a:p>
          <a:endParaRPr lang="en-GB"/>
        </a:p>
      </dgm:t>
    </dgm:pt>
    <dgm:pt modelId="{6338D824-0E3F-4AAF-A447-D5C4BA0E48B0}">
      <dgm:prSet custT="1"/>
      <dgm:spPr/>
      <dgm:t>
        <a:bodyPr/>
        <a:lstStyle/>
        <a:p>
          <a:pPr rtl="0"/>
          <a:r>
            <a:rPr lang="en-GB" sz="1400" b="1" dirty="0">
              <a:latin typeface="Helvetica Now Text "/>
            </a:rPr>
            <a:t>Episodes of Care </a:t>
          </a:r>
          <a:r>
            <a:rPr lang="en-GB" sz="1400" dirty="0">
              <a:latin typeface="Helvetica Now Text "/>
            </a:rPr>
            <a:t>- across the </a:t>
          </a:r>
          <a:r>
            <a:rPr lang="en-GB" sz="1400" b="1" dirty="0">
              <a:latin typeface="Helvetica Now Text "/>
            </a:rPr>
            <a:t>Part</a:t>
          </a:r>
        </a:p>
      </dgm:t>
    </dgm:pt>
    <dgm:pt modelId="{56864920-1049-47B3-B5B9-E16904164D54}" type="parTrans" cxnId="{8EAB22A3-6190-4B15-AE17-798CE846E033}">
      <dgm:prSet/>
      <dgm:spPr/>
      <dgm:t>
        <a:bodyPr/>
        <a:lstStyle/>
        <a:p>
          <a:endParaRPr lang="en-GB"/>
        </a:p>
      </dgm:t>
    </dgm:pt>
    <dgm:pt modelId="{EFC4077D-74EE-44E1-94EA-A0BE0A39CDB6}" type="sibTrans" cxnId="{8EAB22A3-6190-4B15-AE17-798CE846E033}">
      <dgm:prSet/>
      <dgm:spPr/>
      <dgm:t>
        <a:bodyPr/>
        <a:lstStyle/>
        <a:p>
          <a:endParaRPr lang="en-GB"/>
        </a:p>
      </dgm:t>
    </dgm:pt>
    <dgm:pt modelId="{AD1D46B9-79A5-46CF-93DE-A2A6B253E810}">
      <dgm:prSet custT="1"/>
      <dgm:spPr/>
      <dgm:t>
        <a:bodyPr/>
        <a:lstStyle/>
        <a:p>
          <a:pPr rtl="0"/>
          <a:r>
            <a:rPr lang="en-GB" sz="1400" b="1" dirty="0">
              <a:latin typeface="Helvetica Now Text "/>
            </a:rPr>
            <a:t>Feedback</a:t>
          </a:r>
          <a:r>
            <a:rPr lang="en-GB" sz="1400" dirty="0">
              <a:latin typeface="Helvetica Now Text "/>
            </a:rPr>
            <a:t> - obtained from supervisors, assessors, other staff, patients/service users, peers.</a:t>
          </a:r>
        </a:p>
      </dgm:t>
    </dgm:pt>
    <dgm:pt modelId="{C1234616-2522-4C10-978D-232FC93F69B8}" type="parTrans" cxnId="{365C7895-D1AD-4BB1-9E4E-699D5E2D650C}">
      <dgm:prSet/>
      <dgm:spPr/>
      <dgm:t>
        <a:bodyPr/>
        <a:lstStyle/>
        <a:p>
          <a:endParaRPr lang="en-GB"/>
        </a:p>
      </dgm:t>
    </dgm:pt>
    <dgm:pt modelId="{7420BE92-6658-40AD-B2B2-6A6A13A2DFEE}" type="sibTrans" cxnId="{365C7895-D1AD-4BB1-9E4E-699D5E2D650C}">
      <dgm:prSet/>
      <dgm:spPr/>
      <dgm:t>
        <a:bodyPr/>
        <a:lstStyle/>
        <a:p>
          <a:endParaRPr lang="en-GB"/>
        </a:p>
      </dgm:t>
    </dgm:pt>
    <dgm:pt modelId="{55BA84E7-DFD8-4BB7-8198-E8CB48CA0BF9}">
      <dgm:prSet custT="1"/>
      <dgm:spPr/>
      <dgm:t>
        <a:bodyPr/>
        <a:lstStyle/>
        <a:p>
          <a:pPr rtl="0"/>
          <a:r>
            <a:rPr lang="en-GB" sz="1400" b="1" dirty="0">
              <a:latin typeface="Helvetica Now Text "/>
            </a:rPr>
            <a:t>Confirmation of achievement and progression – </a:t>
          </a:r>
          <a:r>
            <a:rPr lang="en-GB" sz="1400" dirty="0">
              <a:latin typeface="Helvetica Now Text "/>
            </a:rPr>
            <a:t>OAR.</a:t>
          </a:r>
        </a:p>
      </dgm:t>
    </dgm:pt>
    <dgm:pt modelId="{93315B25-5EEF-4A10-9DFD-AD6A35731FE5}" type="parTrans" cxnId="{00954E30-0E60-49E8-94E4-79FC049450BE}">
      <dgm:prSet/>
      <dgm:spPr/>
      <dgm:t>
        <a:bodyPr/>
        <a:lstStyle/>
        <a:p>
          <a:endParaRPr lang="en-GB"/>
        </a:p>
      </dgm:t>
    </dgm:pt>
    <dgm:pt modelId="{308877B2-37A1-4D95-9D17-5FBB031A351E}" type="sibTrans" cxnId="{00954E30-0E60-49E8-94E4-79FC049450BE}">
      <dgm:prSet/>
      <dgm:spPr/>
      <dgm:t>
        <a:bodyPr/>
        <a:lstStyle/>
        <a:p>
          <a:endParaRPr lang="en-GB"/>
        </a:p>
      </dgm:t>
    </dgm:pt>
    <dgm:pt modelId="{C82E4E3E-EF9C-40EB-9063-BB1F29BB4CBB}">
      <dgm:prSet phldr="0"/>
      <dgm:spPr/>
      <dgm:t>
        <a:bodyPr/>
        <a:lstStyle/>
        <a:p>
          <a:r>
            <a:rPr lang="en-GB" sz="1400" b="1" dirty="0">
              <a:latin typeface="Helvetica Now Text "/>
            </a:rPr>
            <a:t>Medicines Management </a:t>
          </a:r>
          <a:r>
            <a:rPr lang="en-GB" sz="1400" dirty="0">
              <a:latin typeface="Helvetica Now Text "/>
            </a:rPr>
            <a:t>- across the </a:t>
          </a:r>
          <a:r>
            <a:rPr lang="en-GB" sz="1400" b="1" dirty="0">
              <a:latin typeface="Helvetica Now Text "/>
            </a:rPr>
            <a:t>Part</a:t>
          </a:r>
          <a:endParaRPr lang="en-US" b="1" dirty="0">
            <a:latin typeface="Helvetica Now Text "/>
          </a:endParaRPr>
        </a:p>
      </dgm:t>
    </dgm:pt>
    <dgm:pt modelId="{06BC438D-A5A4-45C7-B11A-4A2B193AFBF0}" type="parTrans" cxnId="{83650002-B9F7-4522-8646-6C8B651D3CFC}">
      <dgm:prSet/>
      <dgm:spPr/>
      <dgm:t>
        <a:bodyPr/>
        <a:lstStyle/>
        <a:p>
          <a:endParaRPr lang="en-GB"/>
        </a:p>
      </dgm:t>
    </dgm:pt>
    <dgm:pt modelId="{E1756DEC-92AC-4ED0-92DB-4174517DBD06}" type="sibTrans" cxnId="{83650002-B9F7-4522-8646-6C8B651D3CFC}">
      <dgm:prSet/>
      <dgm:spPr/>
      <dgm:t>
        <a:bodyPr/>
        <a:lstStyle/>
        <a:p>
          <a:endParaRPr lang="en-GB"/>
        </a:p>
      </dgm:t>
    </dgm:pt>
    <dgm:pt modelId="{983BA37E-C083-4315-98E8-A20261560E43}" type="pres">
      <dgm:prSet presAssocID="{8AEA7634-AFEE-4E20-B229-850217B965A1}" presName="vert0" presStyleCnt="0">
        <dgm:presLayoutVars>
          <dgm:dir/>
          <dgm:animOne val="branch"/>
          <dgm:animLvl val="lvl"/>
        </dgm:presLayoutVars>
      </dgm:prSet>
      <dgm:spPr/>
    </dgm:pt>
    <dgm:pt modelId="{FB084A39-179A-4316-A7C9-3F5F78968F96}" type="pres">
      <dgm:prSet presAssocID="{08382E28-A817-4118-B70B-264EFB51A5AB}" presName="thickLine" presStyleLbl="alignNode1" presStyleIdx="0" presStyleCnt="6"/>
      <dgm:spPr/>
    </dgm:pt>
    <dgm:pt modelId="{03DCB063-CE0F-414D-883D-0B926F4B6E21}" type="pres">
      <dgm:prSet presAssocID="{08382E28-A817-4118-B70B-264EFB51A5AB}" presName="horz1" presStyleCnt="0"/>
      <dgm:spPr/>
    </dgm:pt>
    <dgm:pt modelId="{415952E1-53F9-4CAE-AE1C-EAD565D763FE}" type="pres">
      <dgm:prSet presAssocID="{08382E28-A817-4118-B70B-264EFB51A5AB}" presName="tx1" presStyleLbl="revTx" presStyleIdx="0" presStyleCnt="6"/>
      <dgm:spPr/>
    </dgm:pt>
    <dgm:pt modelId="{F47872D3-C45E-4E20-B0F8-E5F8D162BE77}" type="pres">
      <dgm:prSet presAssocID="{08382E28-A817-4118-B70B-264EFB51A5AB}" presName="vert1" presStyleCnt="0"/>
      <dgm:spPr/>
    </dgm:pt>
    <dgm:pt modelId="{BA982BE3-4A3F-402A-BA47-4955CE5A29C3}" type="pres">
      <dgm:prSet presAssocID="{167783D9-C882-454F-8E45-88670C110341}" presName="thickLine" presStyleLbl="alignNode1" presStyleIdx="1" presStyleCnt="6"/>
      <dgm:spPr/>
    </dgm:pt>
    <dgm:pt modelId="{D4CE8D40-E1FA-42F7-975D-0716A8F966D4}" type="pres">
      <dgm:prSet presAssocID="{167783D9-C882-454F-8E45-88670C110341}" presName="horz1" presStyleCnt="0"/>
      <dgm:spPr/>
    </dgm:pt>
    <dgm:pt modelId="{FE3A2811-C515-4FBD-A513-4A3B80AA64E6}" type="pres">
      <dgm:prSet presAssocID="{167783D9-C882-454F-8E45-88670C110341}" presName="tx1" presStyleLbl="revTx" presStyleIdx="1" presStyleCnt="6" custLinFactNeighborX="-25" custLinFactNeighborY="5123"/>
      <dgm:spPr/>
    </dgm:pt>
    <dgm:pt modelId="{0B8EBF60-915E-4402-A389-7258E6632FC9}" type="pres">
      <dgm:prSet presAssocID="{167783D9-C882-454F-8E45-88670C110341}" presName="vert1" presStyleCnt="0"/>
      <dgm:spPr/>
    </dgm:pt>
    <dgm:pt modelId="{D78BE9A7-BD8B-4ACE-994C-AC2D8F8522E2}" type="pres">
      <dgm:prSet presAssocID="{6338D824-0E3F-4AAF-A447-D5C4BA0E48B0}" presName="thickLine" presStyleLbl="alignNode1" presStyleIdx="2" presStyleCnt="6" custLinFactNeighborX="-25" custLinFactNeighborY="10636"/>
      <dgm:spPr/>
    </dgm:pt>
    <dgm:pt modelId="{959A5570-16A2-4CDE-B957-C1D1778C3ADD}" type="pres">
      <dgm:prSet presAssocID="{6338D824-0E3F-4AAF-A447-D5C4BA0E48B0}" presName="horz1" presStyleCnt="0"/>
      <dgm:spPr/>
    </dgm:pt>
    <dgm:pt modelId="{E245E6A0-5158-4639-9860-8D91F72FFAC4}" type="pres">
      <dgm:prSet presAssocID="{6338D824-0E3F-4AAF-A447-D5C4BA0E48B0}" presName="tx1" presStyleLbl="revTx" presStyleIdx="2" presStyleCnt="6" custScaleY="59209" custLinFactNeighborX="-25" custLinFactNeighborY="16166"/>
      <dgm:spPr/>
    </dgm:pt>
    <dgm:pt modelId="{C2724FEA-835D-47EA-BECF-D802A2935CD5}" type="pres">
      <dgm:prSet presAssocID="{6338D824-0E3F-4AAF-A447-D5C4BA0E48B0}" presName="vert1" presStyleCnt="0"/>
      <dgm:spPr/>
    </dgm:pt>
    <dgm:pt modelId="{05DB0C3A-10FD-4FA1-BAF7-DB0CF3C1C833}" type="pres">
      <dgm:prSet presAssocID="{C82E4E3E-EF9C-40EB-9063-BB1F29BB4CBB}" presName="thickLine" presStyleLbl="alignNode1" presStyleIdx="3" presStyleCnt="6"/>
      <dgm:spPr/>
    </dgm:pt>
    <dgm:pt modelId="{3C082D0D-937F-4589-B3EB-12921AAE255D}" type="pres">
      <dgm:prSet presAssocID="{C82E4E3E-EF9C-40EB-9063-BB1F29BB4CBB}" presName="horz1" presStyleCnt="0"/>
      <dgm:spPr/>
    </dgm:pt>
    <dgm:pt modelId="{D4223B64-EE7E-4261-AB7B-9735DB9FE499}" type="pres">
      <dgm:prSet presAssocID="{C82E4E3E-EF9C-40EB-9063-BB1F29BB4CBB}" presName="tx1" presStyleLbl="revTx" presStyleIdx="3" presStyleCnt="6"/>
      <dgm:spPr/>
    </dgm:pt>
    <dgm:pt modelId="{A3C15271-9596-4E65-AA4D-699144EFA84C}" type="pres">
      <dgm:prSet presAssocID="{C82E4E3E-EF9C-40EB-9063-BB1F29BB4CBB}" presName="vert1" presStyleCnt="0"/>
      <dgm:spPr/>
    </dgm:pt>
    <dgm:pt modelId="{F7CB30A1-4217-4D1A-AA4D-C4A9F01199C7}" type="pres">
      <dgm:prSet presAssocID="{AD1D46B9-79A5-46CF-93DE-A2A6B253E810}" presName="thickLine" presStyleLbl="alignNode1" presStyleIdx="4" presStyleCnt="6"/>
      <dgm:spPr/>
    </dgm:pt>
    <dgm:pt modelId="{FA81F411-883C-4EB8-9894-1F7BA235BB03}" type="pres">
      <dgm:prSet presAssocID="{AD1D46B9-79A5-46CF-93DE-A2A6B253E810}" presName="horz1" presStyleCnt="0"/>
      <dgm:spPr/>
    </dgm:pt>
    <dgm:pt modelId="{5470DC16-E9C2-4DBE-9097-DBB961678F5B}" type="pres">
      <dgm:prSet presAssocID="{AD1D46B9-79A5-46CF-93DE-A2A6B253E810}" presName="tx1" presStyleLbl="revTx" presStyleIdx="4" presStyleCnt="6" custScaleY="132297"/>
      <dgm:spPr/>
    </dgm:pt>
    <dgm:pt modelId="{4174665A-62F4-4E18-98B0-8114E9087326}" type="pres">
      <dgm:prSet presAssocID="{AD1D46B9-79A5-46CF-93DE-A2A6B253E810}" presName="vert1" presStyleCnt="0"/>
      <dgm:spPr/>
    </dgm:pt>
    <dgm:pt modelId="{EC77BDCB-5F03-4986-88D6-C4205A11BAC2}" type="pres">
      <dgm:prSet presAssocID="{55BA84E7-DFD8-4BB7-8198-E8CB48CA0BF9}" presName="thickLine" presStyleLbl="alignNode1" presStyleIdx="5" presStyleCnt="6"/>
      <dgm:spPr/>
    </dgm:pt>
    <dgm:pt modelId="{E40BF177-E619-431C-A0D0-98846B2AD470}" type="pres">
      <dgm:prSet presAssocID="{55BA84E7-DFD8-4BB7-8198-E8CB48CA0BF9}" presName="horz1" presStyleCnt="0"/>
      <dgm:spPr/>
    </dgm:pt>
    <dgm:pt modelId="{464D276B-8D33-4A99-877E-805B3F14B5B8}" type="pres">
      <dgm:prSet presAssocID="{55BA84E7-DFD8-4BB7-8198-E8CB48CA0BF9}" presName="tx1" presStyleLbl="revTx" presStyleIdx="5" presStyleCnt="6" custLinFactNeighborX="-25" custLinFactNeighborY="24578"/>
      <dgm:spPr/>
    </dgm:pt>
    <dgm:pt modelId="{02ABFE58-2400-42D2-8727-FEBD1D727506}" type="pres">
      <dgm:prSet presAssocID="{55BA84E7-DFD8-4BB7-8198-E8CB48CA0BF9}" presName="vert1" presStyleCnt="0"/>
      <dgm:spPr/>
    </dgm:pt>
  </dgm:ptLst>
  <dgm:cxnLst>
    <dgm:cxn modelId="{83650002-B9F7-4522-8646-6C8B651D3CFC}" srcId="{8AEA7634-AFEE-4E20-B229-850217B965A1}" destId="{C82E4E3E-EF9C-40EB-9063-BB1F29BB4CBB}" srcOrd="3" destOrd="0" parTransId="{06BC438D-A5A4-45C7-B11A-4A2B193AFBF0}" sibTransId="{E1756DEC-92AC-4ED0-92DB-4174517DBD06}"/>
    <dgm:cxn modelId="{E6FC3A26-A1A5-4627-B39A-ED2433FEBF36}" type="presOf" srcId="{AD1D46B9-79A5-46CF-93DE-A2A6B253E810}" destId="{5470DC16-E9C2-4DBE-9097-DBB961678F5B}" srcOrd="0" destOrd="0" presId="urn:microsoft.com/office/officeart/2008/layout/LinedList"/>
    <dgm:cxn modelId="{00954E30-0E60-49E8-94E4-79FC049450BE}" srcId="{8AEA7634-AFEE-4E20-B229-850217B965A1}" destId="{55BA84E7-DFD8-4BB7-8198-E8CB48CA0BF9}" srcOrd="5" destOrd="0" parTransId="{93315B25-5EEF-4A10-9DFD-AD6A35731FE5}" sibTransId="{308877B2-37A1-4D95-9D17-5FBB031A351E}"/>
    <dgm:cxn modelId="{0185D23C-4872-4A60-955F-6EEFC11D9AE3}" srcId="{8AEA7634-AFEE-4E20-B229-850217B965A1}" destId="{08382E28-A817-4118-B70B-264EFB51A5AB}" srcOrd="0" destOrd="0" parTransId="{0039E398-5DA4-4779-841D-B18667C0E790}" sibTransId="{294A418E-DB88-4643-8334-61C648D8E7CA}"/>
    <dgm:cxn modelId="{9C06F771-0745-4CD9-A606-6E067E77280F}" type="presOf" srcId="{167783D9-C882-454F-8E45-88670C110341}" destId="{FE3A2811-C515-4FBD-A513-4A3B80AA64E6}" srcOrd="0" destOrd="0" presId="urn:microsoft.com/office/officeart/2008/layout/LinedList"/>
    <dgm:cxn modelId="{F33ED68C-5F87-44C3-ABB8-E3B3FAA329A0}" type="presOf" srcId="{C82E4E3E-EF9C-40EB-9063-BB1F29BB4CBB}" destId="{D4223B64-EE7E-4261-AB7B-9735DB9FE499}" srcOrd="0" destOrd="0" presId="urn:microsoft.com/office/officeart/2008/layout/LinedList"/>
    <dgm:cxn modelId="{365C7895-D1AD-4BB1-9E4E-699D5E2D650C}" srcId="{8AEA7634-AFEE-4E20-B229-850217B965A1}" destId="{AD1D46B9-79A5-46CF-93DE-A2A6B253E810}" srcOrd="4" destOrd="0" parTransId="{C1234616-2522-4C10-978D-232FC93F69B8}" sibTransId="{7420BE92-6658-40AD-B2B2-6A6A13A2DFEE}"/>
    <dgm:cxn modelId="{8181B895-E236-4EEF-A3C0-3A18607EAACA}" type="presOf" srcId="{55BA84E7-DFD8-4BB7-8198-E8CB48CA0BF9}" destId="{464D276B-8D33-4A99-877E-805B3F14B5B8}" srcOrd="0" destOrd="0" presId="urn:microsoft.com/office/officeart/2008/layout/LinedList"/>
    <dgm:cxn modelId="{9850D59E-20EB-4864-B05A-BEFAAEDF73CF}" type="presOf" srcId="{6338D824-0E3F-4AAF-A447-D5C4BA0E48B0}" destId="{E245E6A0-5158-4639-9860-8D91F72FFAC4}" srcOrd="0" destOrd="0" presId="urn:microsoft.com/office/officeart/2008/layout/LinedList"/>
    <dgm:cxn modelId="{8EAB22A3-6190-4B15-AE17-798CE846E033}" srcId="{8AEA7634-AFEE-4E20-B229-850217B965A1}" destId="{6338D824-0E3F-4AAF-A447-D5C4BA0E48B0}" srcOrd="2" destOrd="0" parTransId="{56864920-1049-47B3-B5B9-E16904164D54}" sibTransId="{EFC4077D-74EE-44E1-94EA-A0BE0A39CDB6}"/>
    <dgm:cxn modelId="{D0F400AB-546A-4301-A1C3-B60B455487C7}" type="presOf" srcId="{8AEA7634-AFEE-4E20-B229-850217B965A1}" destId="{983BA37E-C083-4315-98E8-A20261560E43}" srcOrd="0" destOrd="0" presId="urn:microsoft.com/office/officeart/2008/layout/LinedList"/>
    <dgm:cxn modelId="{16BF6ADB-BCAB-45D8-9391-D9613BF541D8}" type="presOf" srcId="{08382E28-A817-4118-B70B-264EFB51A5AB}" destId="{415952E1-53F9-4CAE-AE1C-EAD565D763FE}" srcOrd="0" destOrd="0" presId="urn:microsoft.com/office/officeart/2008/layout/LinedList"/>
    <dgm:cxn modelId="{692B42EF-5F5B-4069-AA12-0BE6713D8AF2}" srcId="{8AEA7634-AFEE-4E20-B229-850217B965A1}" destId="{167783D9-C882-454F-8E45-88670C110341}" srcOrd="1" destOrd="0" parTransId="{C5914861-A4F4-4E5D-8E27-BD94DE6F6857}" sibTransId="{F6FA18B8-CEFB-498C-95B0-172961365314}"/>
    <dgm:cxn modelId="{7C4E1669-21F6-4954-92E8-41CF89E22079}" type="presParOf" srcId="{983BA37E-C083-4315-98E8-A20261560E43}" destId="{FB084A39-179A-4316-A7C9-3F5F78968F96}" srcOrd="0" destOrd="0" presId="urn:microsoft.com/office/officeart/2008/layout/LinedList"/>
    <dgm:cxn modelId="{A1B75F9B-287F-4D2A-BAA1-17BA776C50B4}" type="presParOf" srcId="{983BA37E-C083-4315-98E8-A20261560E43}" destId="{03DCB063-CE0F-414D-883D-0B926F4B6E21}" srcOrd="1" destOrd="0" presId="urn:microsoft.com/office/officeart/2008/layout/LinedList"/>
    <dgm:cxn modelId="{3A2FFCDE-9069-440E-B413-EC0205644EF7}" type="presParOf" srcId="{03DCB063-CE0F-414D-883D-0B926F4B6E21}" destId="{415952E1-53F9-4CAE-AE1C-EAD565D763FE}" srcOrd="0" destOrd="0" presId="urn:microsoft.com/office/officeart/2008/layout/LinedList"/>
    <dgm:cxn modelId="{EA3FF9A7-7A14-4F7E-9D2C-F9EEA02B9AA6}" type="presParOf" srcId="{03DCB063-CE0F-414D-883D-0B926F4B6E21}" destId="{F47872D3-C45E-4E20-B0F8-E5F8D162BE77}" srcOrd="1" destOrd="0" presId="urn:microsoft.com/office/officeart/2008/layout/LinedList"/>
    <dgm:cxn modelId="{7ADE10A1-2E54-4ED9-ACA2-E9D9FD0B0F6E}" type="presParOf" srcId="{983BA37E-C083-4315-98E8-A20261560E43}" destId="{BA982BE3-4A3F-402A-BA47-4955CE5A29C3}" srcOrd="2" destOrd="0" presId="urn:microsoft.com/office/officeart/2008/layout/LinedList"/>
    <dgm:cxn modelId="{C14B72BA-1A12-4399-9037-74ECC393BA98}" type="presParOf" srcId="{983BA37E-C083-4315-98E8-A20261560E43}" destId="{D4CE8D40-E1FA-42F7-975D-0716A8F966D4}" srcOrd="3" destOrd="0" presId="urn:microsoft.com/office/officeart/2008/layout/LinedList"/>
    <dgm:cxn modelId="{3401C60B-FEC4-4C42-80B8-1AFC08DAD330}" type="presParOf" srcId="{D4CE8D40-E1FA-42F7-975D-0716A8F966D4}" destId="{FE3A2811-C515-4FBD-A513-4A3B80AA64E6}" srcOrd="0" destOrd="0" presId="urn:microsoft.com/office/officeart/2008/layout/LinedList"/>
    <dgm:cxn modelId="{4F8B1724-76DB-4956-9252-C759B5619F2C}" type="presParOf" srcId="{D4CE8D40-E1FA-42F7-975D-0716A8F966D4}" destId="{0B8EBF60-915E-4402-A389-7258E6632FC9}" srcOrd="1" destOrd="0" presId="urn:microsoft.com/office/officeart/2008/layout/LinedList"/>
    <dgm:cxn modelId="{A815EDCC-4398-4D71-9F4E-982E6A973593}" type="presParOf" srcId="{983BA37E-C083-4315-98E8-A20261560E43}" destId="{D78BE9A7-BD8B-4ACE-994C-AC2D8F8522E2}" srcOrd="4" destOrd="0" presId="urn:microsoft.com/office/officeart/2008/layout/LinedList"/>
    <dgm:cxn modelId="{FE0CB47B-FF0C-4878-8795-33D6C03D7ACB}" type="presParOf" srcId="{983BA37E-C083-4315-98E8-A20261560E43}" destId="{959A5570-16A2-4CDE-B957-C1D1778C3ADD}" srcOrd="5" destOrd="0" presId="urn:microsoft.com/office/officeart/2008/layout/LinedList"/>
    <dgm:cxn modelId="{ECB26FF1-8DBD-4BEF-A830-127FF4A6A2BA}" type="presParOf" srcId="{959A5570-16A2-4CDE-B957-C1D1778C3ADD}" destId="{E245E6A0-5158-4639-9860-8D91F72FFAC4}" srcOrd="0" destOrd="0" presId="urn:microsoft.com/office/officeart/2008/layout/LinedList"/>
    <dgm:cxn modelId="{CA6C1DC4-1BB5-4549-B400-EC7B4FC14674}" type="presParOf" srcId="{959A5570-16A2-4CDE-B957-C1D1778C3ADD}" destId="{C2724FEA-835D-47EA-BECF-D802A2935CD5}" srcOrd="1" destOrd="0" presId="urn:microsoft.com/office/officeart/2008/layout/LinedList"/>
    <dgm:cxn modelId="{AC6A4D08-E029-453D-9D60-6D124EF744A6}" type="presParOf" srcId="{983BA37E-C083-4315-98E8-A20261560E43}" destId="{05DB0C3A-10FD-4FA1-BAF7-DB0CF3C1C833}" srcOrd="6" destOrd="0" presId="urn:microsoft.com/office/officeart/2008/layout/LinedList"/>
    <dgm:cxn modelId="{0BA0B079-73C2-4CF0-BCB0-90AEBB1F4DE7}" type="presParOf" srcId="{983BA37E-C083-4315-98E8-A20261560E43}" destId="{3C082D0D-937F-4589-B3EB-12921AAE255D}" srcOrd="7" destOrd="0" presId="urn:microsoft.com/office/officeart/2008/layout/LinedList"/>
    <dgm:cxn modelId="{5CFB6E56-A990-42A3-A562-4004B5A9A809}" type="presParOf" srcId="{3C082D0D-937F-4589-B3EB-12921AAE255D}" destId="{D4223B64-EE7E-4261-AB7B-9735DB9FE499}" srcOrd="0" destOrd="0" presId="urn:microsoft.com/office/officeart/2008/layout/LinedList"/>
    <dgm:cxn modelId="{DCC9CA6A-CE22-4D29-99E0-DF899D80BFBF}" type="presParOf" srcId="{3C082D0D-937F-4589-B3EB-12921AAE255D}" destId="{A3C15271-9596-4E65-AA4D-699144EFA84C}" srcOrd="1" destOrd="0" presId="urn:microsoft.com/office/officeart/2008/layout/LinedList"/>
    <dgm:cxn modelId="{C4CE96CF-F983-4642-BE74-2D3913497013}" type="presParOf" srcId="{983BA37E-C083-4315-98E8-A20261560E43}" destId="{F7CB30A1-4217-4D1A-AA4D-C4A9F01199C7}" srcOrd="8" destOrd="0" presId="urn:microsoft.com/office/officeart/2008/layout/LinedList"/>
    <dgm:cxn modelId="{AC7B624F-7FA1-4E2A-87D4-41D982602235}" type="presParOf" srcId="{983BA37E-C083-4315-98E8-A20261560E43}" destId="{FA81F411-883C-4EB8-9894-1F7BA235BB03}" srcOrd="9" destOrd="0" presId="urn:microsoft.com/office/officeart/2008/layout/LinedList"/>
    <dgm:cxn modelId="{9AF26003-E316-48BD-91A9-5653197A580D}" type="presParOf" srcId="{FA81F411-883C-4EB8-9894-1F7BA235BB03}" destId="{5470DC16-E9C2-4DBE-9097-DBB961678F5B}" srcOrd="0" destOrd="0" presId="urn:microsoft.com/office/officeart/2008/layout/LinedList"/>
    <dgm:cxn modelId="{260B5674-739B-4FBA-9F54-769A25AADDDA}" type="presParOf" srcId="{FA81F411-883C-4EB8-9894-1F7BA235BB03}" destId="{4174665A-62F4-4E18-98B0-8114E9087326}" srcOrd="1" destOrd="0" presId="urn:microsoft.com/office/officeart/2008/layout/LinedList"/>
    <dgm:cxn modelId="{04A1E40E-B15C-4962-80D8-DCDC3E1B7025}" type="presParOf" srcId="{983BA37E-C083-4315-98E8-A20261560E43}" destId="{EC77BDCB-5F03-4986-88D6-C4205A11BAC2}" srcOrd="10" destOrd="0" presId="urn:microsoft.com/office/officeart/2008/layout/LinedList"/>
    <dgm:cxn modelId="{41690982-A893-41A1-9B42-D4F01A496973}" type="presParOf" srcId="{983BA37E-C083-4315-98E8-A20261560E43}" destId="{E40BF177-E619-431C-A0D0-98846B2AD470}" srcOrd="11" destOrd="0" presId="urn:microsoft.com/office/officeart/2008/layout/LinedList"/>
    <dgm:cxn modelId="{75821576-DD39-48E8-A345-F156C247787A}" type="presParOf" srcId="{E40BF177-E619-431C-A0D0-98846B2AD470}" destId="{464D276B-8D33-4A99-877E-805B3F14B5B8}" srcOrd="0" destOrd="0" presId="urn:microsoft.com/office/officeart/2008/layout/LinedList"/>
    <dgm:cxn modelId="{1C4865B4-1163-4626-B54D-9B3BE43B5DD3}" type="presParOf" srcId="{E40BF177-E619-431C-A0D0-98846B2AD470}" destId="{02ABFE58-2400-42D2-8727-FEBD1D72750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B107C4-6EDF-4092-BA37-175E73174B05}">
      <dsp:nvSpPr>
        <dsp:cNvPr id="0" name=""/>
        <dsp:cNvSpPr/>
      </dsp:nvSpPr>
      <dsp:spPr>
        <a:xfrm>
          <a:off x="1589502" y="85"/>
          <a:ext cx="1149853" cy="574926"/>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dirty="0"/>
            <a:t>Supervisor</a:t>
          </a:r>
        </a:p>
      </dsp:txBody>
      <dsp:txXfrm>
        <a:off x="1606341" y="16924"/>
        <a:ext cx="1116175" cy="541248"/>
      </dsp:txXfrm>
    </dsp:sp>
    <dsp:sp modelId="{DC6146B8-7029-4488-B6BB-90390B6C010D}">
      <dsp:nvSpPr>
        <dsp:cNvPr id="0" name=""/>
        <dsp:cNvSpPr/>
      </dsp:nvSpPr>
      <dsp:spPr>
        <a:xfrm rot="3600000">
          <a:off x="2339061" y="1010555"/>
          <a:ext cx="601769" cy="201224"/>
        </a:xfrm>
        <a:prstGeom prst="lef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a:off x="2399428" y="1050800"/>
        <a:ext cx="481035" cy="120734"/>
      </dsp:txXfrm>
    </dsp:sp>
    <dsp:sp modelId="{7755DAC7-4C5A-4DEE-ADDD-508C23217DEE}">
      <dsp:nvSpPr>
        <dsp:cNvPr id="0" name=""/>
        <dsp:cNvSpPr/>
      </dsp:nvSpPr>
      <dsp:spPr>
        <a:xfrm>
          <a:off x="2540535" y="1647322"/>
          <a:ext cx="1149853" cy="574926"/>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dirty="0"/>
            <a:t>Academic Assessor</a:t>
          </a:r>
        </a:p>
      </dsp:txBody>
      <dsp:txXfrm>
        <a:off x="2557374" y="1664161"/>
        <a:ext cx="1116175" cy="541248"/>
      </dsp:txXfrm>
    </dsp:sp>
    <dsp:sp modelId="{71D2DAEF-3457-4B6E-AD36-A12A6252A72F}">
      <dsp:nvSpPr>
        <dsp:cNvPr id="0" name=""/>
        <dsp:cNvSpPr/>
      </dsp:nvSpPr>
      <dsp:spPr>
        <a:xfrm rot="10800000">
          <a:off x="1863544" y="1834173"/>
          <a:ext cx="601769" cy="201224"/>
        </a:xfrm>
        <a:prstGeom prst="lef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rot="10800000">
        <a:off x="1923911" y="1874418"/>
        <a:ext cx="481035" cy="120734"/>
      </dsp:txXfrm>
    </dsp:sp>
    <dsp:sp modelId="{6390A037-137E-4698-8B6A-C1519269E32E}">
      <dsp:nvSpPr>
        <dsp:cNvPr id="0" name=""/>
        <dsp:cNvSpPr/>
      </dsp:nvSpPr>
      <dsp:spPr>
        <a:xfrm>
          <a:off x="638470" y="1647322"/>
          <a:ext cx="1149853" cy="574926"/>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dirty="0"/>
            <a:t>Practice Assessor</a:t>
          </a:r>
        </a:p>
      </dsp:txBody>
      <dsp:txXfrm>
        <a:off x="655309" y="1664161"/>
        <a:ext cx="1116175" cy="541248"/>
      </dsp:txXfrm>
    </dsp:sp>
    <dsp:sp modelId="{377340A3-1FA6-46CC-8E56-D442C708CADD}">
      <dsp:nvSpPr>
        <dsp:cNvPr id="0" name=""/>
        <dsp:cNvSpPr/>
      </dsp:nvSpPr>
      <dsp:spPr>
        <a:xfrm rot="18000000">
          <a:off x="1388028" y="1010555"/>
          <a:ext cx="601769" cy="201224"/>
        </a:xfrm>
        <a:prstGeom prst="lef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a:off x="1448395" y="1050800"/>
        <a:ext cx="481035" cy="1207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4765DD-1BE7-49C9-90C2-3BBB9634B7F0}">
      <dsp:nvSpPr>
        <dsp:cNvPr id="0" name=""/>
        <dsp:cNvSpPr/>
      </dsp:nvSpPr>
      <dsp:spPr>
        <a:xfrm>
          <a:off x="2159504" y="766926"/>
          <a:ext cx="1836015" cy="904707"/>
        </a:xfrm>
        <a:prstGeom prst="rightArrow">
          <a:avLst>
            <a:gd name="adj1" fmla="val 75000"/>
            <a:gd name="adj2" fmla="val 50000"/>
          </a:avLst>
        </a:prstGeom>
        <a:solidFill>
          <a:srgbClr val="39A6DF">
            <a:alpha val="90000"/>
          </a:srgbClr>
        </a:solidFill>
        <a:ln w="57150" cap="flat" cmpd="sng" algn="ctr">
          <a:solidFill>
            <a:srgbClr val="57575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985" tIns="6985" rIns="6985" bIns="6985" numCol="1" spcCol="1270" anchor="t" anchorCtr="0">
          <a:noAutofit/>
        </a:bodyPr>
        <a:lstStyle/>
        <a:p>
          <a:pPr marL="57150" lvl="1" indent="-57150" algn="l" defTabSz="488950">
            <a:lnSpc>
              <a:spcPct val="90000"/>
            </a:lnSpc>
            <a:spcBef>
              <a:spcPct val="0"/>
            </a:spcBef>
            <a:spcAft>
              <a:spcPct val="15000"/>
            </a:spcAft>
            <a:buChar char="•"/>
          </a:pPr>
          <a:endParaRPr lang="en-GB" sz="1100" kern="1200" dirty="0">
            <a:solidFill>
              <a:schemeClr val="bg1"/>
            </a:solidFill>
            <a:latin typeface="Helvetica Now Text "/>
          </a:endParaRPr>
        </a:p>
        <a:p>
          <a:pPr marL="57150" lvl="1" indent="-57150" algn="l" defTabSz="488950">
            <a:lnSpc>
              <a:spcPct val="90000"/>
            </a:lnSpc>
            <a:spcBef>
              <a:spcPct val="0"/>
            </a:spcBef>
            <a:spcAft>
              <a:spcPct val="15000"/>
            </a:spcAft>
            <a:buChar char="•"/>
          </a:pPr>
          <a:r>
            <a:rPr lang="en-GB" sz="1100" kern="1200" dirty="0">
              <a:solidFill>
                <a:schemeClr val="bg1"/>
              </a:solidFill>
              <a:latin typeface="Helvetica Now Text "/>
            </a:rPr>
            <a:t>Practice Supervisor</a:t>
          </a:r>
        </a:p>
        <a:p>
          <a:pPr marL="57150" lvl="1" indent="-57150" algn="l" defTabSz="488950">
            <a:lnSpc>
              <a:spcPct val="90000"/>
            </a:lnSpc>
            <a:spcBef>
              <a:spcPct val="0"/>
            </a:spcBef>
            <a:spcAft>
              <a:spcPct val="15000"/>
            </a:spcAft>
            <a:buChar char="•"/>
          </a:pPr>
          <a:r>
            <a:rPr lang="en-GB" sz="1100" kern="1200" dirty="0">
              <a:solidFill>
                <a:schemeClr val="bg1"/>
              </a:solidFill>
              <a:latin typeface="Helvetica Now Text "/>
            </a:rPr>
            <a:t>Practice Assessor</a:t>
          </a:r>
        </a:p>
      </dsp:txBody>
      <dsp:txXfrm>
        <a:off x="2159504" y="880014"/>
        <a:ext cx="1496750" cy="678531"/>
      </dsp:txXfrm>
    </dsp:sp>
    <dsp:sp modelId="{796D6546-B173-405D-85BE-2D6F602D0A87}">
      <dsp:nvSpPr>
        <dsp:cNvPr id="0" name=""/>
        <dsp:cNvSpPr/>
      </dsp:nvSpPr>
      <dsp:spPr>
        <a:xfrm>
          <a:off x="1838582" y="0"/>
          <a:ext cx="2614898" cy="535654"/>
        </a:xfrm>
        <a:prstGeom prst="roundRect">
          <a:avLst/>
        </a:prstGeom>
        <a:solidFill>
          <a:srgbClr val="3BAA36"/>
        </a:solidFill>
        <a:ln w="57150" cap="flat" cmpd="sng" algn="ctr">
          <a:solidFill>
            <a:srgbClr val="57575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Helvetica Now Text "/>
            </a:rPr>
            <a:t>Mentor role is now separated into</a:t>
          </a:r>
        </a:p>
      </dsp:txBody>
      <dsp:txXfrm>
        <a:off x="1864730" y="26148"/>
        <a:ext cx="2562602" cy="48335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11F3B7-74DC-4D10-A4A0-5BE68ACDBF66}">
      <dsp:nvSpPr>
        <dsp:cNvPr id="0" name=""/>
        <dsp:cNvSpPr/>
      </dsp:nvSpPr>
      <dsp:spPr>
        <a:xfrm>
          <a:off x="1411167" y="836836"/>
          <a:ext cx="1940914" cy="1940914"/>
        </a:xfrm>
        <a:prstGeom prst="ellipse">
          <a:avLst/>
        </a:prstGeom>
        <a:solidFill>
          <a:srgbClr val="39393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solidFill>
                <a:schemeClr val="accent5"/>
              </a:solidFill>
              <a:latin typeface="Helvetica Now Text "/>
            </a:rPr>
            <a:t>Think about:</a:t>
          </a:r>
          <a:endParaRPr lang="en-GB" sz="1000" b="1" i="0" u="none" strike="noStrike" kern="1200" cap="none" baseline="0" noProof="0" dirty="0">
            <a:solidFill>
              <a:schemeClr val="accent5"/>
            </a:solidFill>
            <a:latin typeface="Helvetica Now Text "/>
          </a:endParaRPr>
        </a:p>
        <a:p>
          <a:pPr marL="0" lvl="0" indent="0" algn="ctr" defTabSz="444500">
            <a:lnSpc>
              <a:spcPct val="90000"/>
            </a:lnSpc>
            <a:spcBef>
              <a:spcPct val="0"/>
            </a:spcBef>
            <a:spcAft>
              <a:spcPct val="35000"/>
            </a:spcAft>
            <a:buNone/>
          </a:pPr>
          <a:r>
            <a:rPr lang="en-GB" sz="1000" b="1" kern="1200" dirty="0">
              <a:solidFill>
                <a:schemeClr val="accent5"/>
              </a:solidFill>
              <a:latin typeface="Helvetica Now Text "/>
            </a:rPr>
            <a:t>Mental health needs</a:t>
          </a:r>
        </a:p>
        <a:p>
          <a:pPr marL="0" lvl="0" indent="0" algn="ctr" defTabSz="444500">
            <a:lnSpc>
              <a:spcPct val="90000"/>
            </a:lnSpc>
            <a:spcBef>
              <a:spcPct val="0"/>
            </a:spcBef>
            <a:spcAft>
              <a:spcPct val="35000"/>
            </a:spcAft>
            <a:buNone/>
          </a:pPr>
          <a:r>
            <a:rPr lang="en-GB" sz="1000" b="1" kern="1200" dirty="0">
              <a:solidFill>
                <a:schemeClr val="accent5"/>
              </a:solidFill>
              <a:latin typeface="Helvetica Now Text "/>
            </a:rPr>
            <a:t>Impairment</a:t>
          </a:r>
        </a:p>
        <a:p>
          <a:pPr marL="0" lvl="0" indent="0" algn="ctr" defTabSz="444500">
            <a:lnSpc>
              <a:spcPct val="90000"/>
            </a:lnSpc>
            <a:spcBef>
              <a:spcPct val="0"/>
            </a:spcBef>
            <a:spcAft>
              <a:spcPct val="35000"/>
            </a:spcAft>
            <a:buNone/>
          </a:pPr>
          <a:r>
            <a:rPr lang="en-GB" sz="1000" b="1" kern="1200" dirty="0">
              <a:solidFill>
                <a:schemeClr val="accent5"/>
              </a:solidFill>
              <a:latin typeface="Helvetica Now Text "/>
            </a:rPr>
            <a:t>Disability</a:t>
          </a:r>
        </a:p>
        <a:p>
          <a:pPr marL="0" lvl="0" indent="0" algn="ctr" defTabSz="444500">
            <a:lnSpc>
              <a:spcPct val="90000"/>
            </a:lnSpc>
            <a:spcBef>
              <a:spcPct val="0"/>
            </a:spcBef>
            <a:spcAft>
              <a:spcPct val="35000"/>
            </a:spcAft>
            <a:buNone/>
          </a:pPr>
          <a:r>
            <a:rPr lang="en-GB" sz="1000" b="1" kern="1200" dirty="0">
              <a:solidFill>
                <a:schemeClr val="accent5"/>
              </a:solidFill>
              <a:latin typeface="Helvetica Now Text "/>
            </a:rPr>
            <a:t>Long term conditions</a:t>
          </a:r>
        </a:p>
      </dsp:txBody>
      <dsp:txXfrm>
        <a:off x="1695407" y="1121076"/>
        <a:ext cx="1372434" cy="1372434"/>
      </dsp:txXfrm>
    </dsp:sp>
    <dsp:sp modelId="{4B326D5C-52B5-4AC6-8B4C-DFD77E474DAE}">
      <dsp:nvSpPr>
        <dsp:cNvPr id="0" name=""/>
        <dsp:cNvSpPr/>
      </dsp:nvSpPr>
      <dsp:spPr>
        <a:xfrm>
          <a:off x="1603630" y="-272472"/>
          <a:ext cx="1555987" cy="1559630"/>
        </a:xfrm>
        <a:prstGeom prst="ellipse">
          <a:avLst/>
        </a:prstGeom>
        <a:solidFill>
          <a:srgbClr val="39A6DF"/>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en-GB" sz="1050" b="1" kern="1200" dirty="0">
              <a:solidFill>
                <a:schemeClr val="accent5"/>
              </a:solidFill>
              <a:latin typeface="Helvetica Now Text "/>
            </a:rPr>
            <a:t>Long term impairment:</a:t>
          </a:r>
        </a:p>
        <a:p>
          <a:pPr marL="0" lvl="0" indent="0" algn="ctr" defTabSz="466725">
            <a:lnSpc>
              <a:spcPct val="90000"/>
            </a:lnSpc>
            <a:spcBef>
              <a:spcPct val="0"/>
            </a:spcBef>
            <a:spcAft>
              <a:spcPct val="35000"/>
            </a:spcAft>
            <a:buNone/>
          </a:pPr>
          <a:r>
            <a:rPr lang="en-GB" sz="1050" b="1" kern="1200" dirty="0">
              <a:solidFill>
                <a:schemeClr val="accent5"/>
              </a:solidFill>
              <a:latin typeface="Helvetica Now Text "/>
            </a:rPr>
            <a:t>Physical</a:t>
          </a:r>
        </a:p>
        <a:p>
          <a:pPr marL="0" lvl="0" indent="0" algn="ctr" defTabSz="466725">
            <a:lnSpc>
              <a:spcPct val="90000"/>
            </a:lnSpc>
            <a:spcBef>
              <a:spcPct val="0"/>
            </a:spcBef>
            <a:spcAft>
              <a:spcPct val="35000"/>
            </a:spcAft>
            <a:buNone/>
          </a:pPr>
          <a:r>
            <a:rPr lang="en-GB" sz="1050" b="1" kern="1200" dirty="0">
              <a:solidFill>
                <a:schemeClr val="accent5"/>
              </a:solidFill>
              <a:latin typeface="Helvetica Now Text "/>
            </a:rPr>
            <a:t>Mental</a:t>
          </a:r>
        </a:p>
        <a:p>
          <a:pPr marL="0" lvl="0" indent="0" algn="ctr" defTabSz="466725">
            <a:lnSpc>
              <a:spcPct val="90000"/>
            </a:lnSpc>
            <a:spcBef>
              <a:spcPct val="0"/>
            </a:spcBef>
            <a:spcAft>
              <a:spcPct val="35000"/>
            </a:spcAft>
            <a:buNone/>
          </a:pPr>
          <a:r>
            <a:rPr lang="en-GB" sz="1050" b="1" kern="1200" dirty="0">
              <a:solidFill>
                <a:schemeClr val="accent5"/>
              </a:solidFill>
              <a:latin typeface="Helvetica Now Text "/>
            </a:rPr>
            <a:t>or both</a:t>
          </a:r>
          <a:endParaRPr lang="en-GB" sz="1050" kern="1200" dirty="0">
            <a:solidFill>
              <a:schemeClr val="accent5"/>
            </a:solidFill>
            <a:latin typeface="Helvetica Now Text "/>
          </a:endParaRPr>
        </a:p>
      </dsp:txBody>
      <dsp:txXfrm>
        <a:off x="1831499" y="-44069"/>
        <a:ext cx="1100249" cy="1102824"/>
      </dsp:txXfrm>
    </dsp:sp>
    <dsp:sp modelId="{79F30988-EEB7-411B-94E9-33E7C2CC6058}">
      <dsp:nvSpPr>
        <dsp:cNvPr id="0" name=""/>
        <dsp:cNvSpPr/>
      </dsp:nvSpPr>
      <dsp:spPr>
        <a:xfrm>
          <a:off x="3121301" y="1026081"/>
          <a:ext cx="1619105" cy="1562424"/>
        </a:xfrm>
        <a:prstGeom prst="ellipse">
          <a:avLst/>
        </a:prstGeom>
        <a:solidFill>
          <a:srgbClr val="3BAA3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b="1" kern="1200" dirty="0">
              <a:solidFill>
                <a:schemeClr val="accent5"/>
              </a:solidFill>
              <a:latin typeface="Helvetica Now Text "/>
            </a:rPr>
            <a:t>Impairment:</a:t>
          </a:r>
        </a:p>
        <a:p>
          <a:pPr marL="0" lvl="0" indent="0" algn="ctr" defTabSz="400050">
            <a:lnSpc>
              <a:spcPct val="90000"/>
            </a:lnSpc>
            <a:spcBef>
              <a:spcPct val="0"/>
            </a:spcBef>
            <a:spcAft>
              <a:spcPct val="35000"/>
            </a:spcAft>
            <a:buNone/>
          </a:pPr>
          <a:r>
            <a:rPr lang="en-GB" sz="900" b="1" kern="1200" dirty="0">
              <a:solidFill>
                <a:schemeClr val="accent5"/>
              </a:solidFill>
              <a:latin typeface="Helvetica Now Text "/>
            </a:rPr>
            <a:t>Dyslexia </a:t>
          </a:r>
        </a:p>
        <a:p>
          <a:pPr marL="0" lvl="0" indent="0" algn="ctr" defTabSz="400050">
            <a:lnSpc>
              <a:spcPct val="90000"/>
            </a:lnSpc>
            <a:spcBef>
              <a:spcPct val="0"/>
            </a:spcBef>
            <a:spcAft>
              <a:spcPct val="35000"/>
            </a:spcAft>
            <a:buNone/>
          </a:pPr>
          <a:r>
            <a:rPr lang="en-GB" sz="900" b="1" kern="1200" dirty="0">
              <a:solidFill>
                <a:schemeClr val="accent5"/>
              </a:solidFill>
              <a:latin typeface="Helvetica Now Text "/>
            </a:rPr>
            <a:t>Dyspraxia</a:t>
          </a:r>
        </a:p>
        <a:p>
          <a:pPr marL="0" lvl="0" indent="0" algn="ctr" defTabSz="400050">
            <a:lnSpc>
              <a:spcPct val="90000"/>
            </a:lnSpc>
            <a:spcBef>
              <a:spcPct val="0"/>
            </a:spcBef>
            <a:spcAft>
              <a:spcPct val="35000"/>
            </a:spcAft>
            <a:buNone/>
          </a:pPr>
          <a:r>
            <a:rPr lang="en-GB" sz="900" b="1" kern="1200" dirty="0">
              <a:solidFill>
                <a:schemeClr val="accent5"/>
              </a:solidFill>
              <a:latin typeface="Helvetica Now Text "/>
            </a:rPr>
            <a:t>Dyscalculia</a:t>
          </a:r>
        </a:p>
        <a:p>
          <a:pPr marL="0" lvl="0" indent="0" algn="ctr" defTabSz="400050">
            <a:lnSpc>
              <a:spcPct val="90000"/>
            </a:lnSpc>
            <a:spcBef>
              <a:spcPct val="0"/>
            </a:spcBef>
            <a:spcAft>
              <a:spcPct val="35000"/>
            </a:spcAft>
            <a:buNone/>
          </a:pPr>
          <a:r>
            <a:rPr lang="en-GB" sz="900" b="1" kern="1200" dirty="0">
              <a:solidFill>
                <a:schemeClr val="accent5"/>
              </a:solidFill>
              <a:latin typeface="Helvetica Now Text "/>
            </a:rPr>
            <a:t>Hearing</a:t>
          </a:r>
        </a:p>
        <a:p>
          <a:pPr marL="0" lvl="0" indent="0" algn="ctr" defTabSz="400050">
            <a:lnSpc>
              <a:spcPct val="90000"/>
            </a:lnSpc>
            <a:spcBef>
              <a:spcPct val="0"/>
            </a:spcBef>
            <a:spcAft>
              <a:spcPct val="35000"/>
            </a:spcAft>
            <a:buNone/>
          </a:pPr>
          <a:r>
            <a:rPr lang="en-GB" sz="900" b="1" kern="1200" dirty="0">
              <a:solidFill>
                <a:schemeClr val="accent5"/>
              </a:solidFill>
              <a:latin typeface="Helvetica Now Text "/>
            </a:rPr>
            <a:t>Vision </a:t>
          </a:r>
        </a:p>
        <a:p>
          <a:pPr marL="0" lvl="0" indent="0" algn="ctr" defTabSz="400050">
            <a:lnSpc>
              <a:spcPct val="90000"/>
            </a:lnSpc>
            <a:spcBef>
              <a:spcPct val="0"/>
            </a:spcBef>
            <a:spcAft>
              <a:spcPct val="35000"/>
            </a:spcAft>
            <a:buNone/>
          </a:pPr>
          <a:r>
            <a:rPr lang="en-GB" sz="900" b="1" kern="1200" dirty="0">
              <a:solidFill>
                <a:schemeClr val="accent5"/>
              </a:solidFill>
              <a:latin typeface="Helvetica Now Text "/>
            </a:rPr>
            <a:t>Speech</a:t>
          </a:r>
        </a:p>
        <a:p>
          <a:pPr marL="0" lvl="0" indent="0" algn="ctr" defTabSz="400050">
            <a:lnSpc>
              <a:spcPct val="90000"/>
            </a:lnSpc>
            <a:spcBef>
              <a:spcPct val="0"/>
            </a:spcBef>
            <a:spcAft>
              <a:spcPct val="35000"/>
            </a:spcAft>
            <a:buNone/>
          </a:pPr>
          <a:r>
            <a:rPr lang="en-GB" sz="900" b="1" kern="1200" dirty="0">
              <a:solidFill>
                <a:schemeClr val="accent5"/>
              </a:solidFill>
              <a:latin typeface="Helvetica Now Text "/>
            </a:rPr>
            <a:t>Long-term </a:t>
          </a:r>
          <a:endParaRPr lang="en-GB" sz="900" kern="1200" dirty="0">
            <a:solidFill>
              <a:schemeClr val="accent5"/>
            </a:solidFill>
            <a:latin typeface="Helvetica Now Text "/>
          </a:endParaRPr>
        </a:p>
      </dsp:txBody>
      <dsp:txXfrm>
        <a:off x="3358413" y="1254893"/>
        <a:ext cx="1144881" cy="1104800"/>
      </dsp:txXfrm>
    </dsp:sp>
    <dsp:sp modelId="{6A497BFF-1CD3-440A-94A4-7269E496BEB7}">
      <dsp:nvSpPr>
        <dsp:cNvPr id="0" name=""/>
        <dsp:cNvSpPr/>
      </dsp:nvSpPr>
      <dsp:spPr>
        <a:xfrm>
          <a:off x="1588060" y="2343329"/>
          <a:ext cx="1587127" cy="1527831"/>
        </a:xfrm>
        <a:prstGeom prst="ellipse">
          <a:avLst/>
        </a:prstGeom>
        <a:solidFill>
          <a:srgbClr val="941D8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en-GB" sz="1050" b="1" kern="1200" dirty="0">
              <a:solidFill>
                <a:schemeClr val="accent5"/>
              </a:solidFill>
              <a:latin typeface="Helvetica Now Text "/>
            </a:rPr>
            <a:t>Disability:</a:t>
          </a:r>
        </a:p>
        <a:p>
          <a:pPr marL="0" lvl="0" indent="0" algn="ctr" defTabSz="466725">
            <a:lnSpc>
              <a:spcPct val="90000"/>
            </a:lnSpc>
            <a:spcBef>
              <a:spcPct val="0"/>
            </a:spcBef>
            <a:spcAft>
              <a:spcPct val="35000"/>
            </a:spcAft>
            <a:buNone/>
          </a:pPr>
          <a:r>
            <a:rPr lang="en-GB" sz="1050" b="1" kern="1200" dirty="0">
              <a:solidFill>
                <a:schemeClr val="accent5"/>
              </a:solidFill>
              <a:latin typeface="Helvetica Now Text "/>
            </a:rPr>
            <a:t>Physical </a:t>
          </a:r>
        </a:p>
        <a:p>
          <a:pPr marL="0" lvl="0" indent="0" algn="ctr" defTabSz="466725">
            <a:lnSpc>
              <a:spcPct val="90000"/>
            </a:lnSpc>
            <a:spcBef>
              <a:spcPct val="0"/>
            </a:spcBef>
            <a:spcAft>
              <a:spcPct val="35000"/>
            </a:spcAft>
            <a:buNone/>
          </a:pPr>
          <a:r>
            <a:rPr lang="en-GB" sz="1050" b="1" kern="1200" dirty="0">
              <a:solidFill>
                <a:schemeClr val="accent5"/>
              </a:solidFill>
              <a:latin typeface="Helvetica Now Text "/>
            </a:rPr>
            <a:t>and/or </a:t>
          </a:r>
        </a:p>
        <a:p>
          <a:pPr marL="0" lvl="0" indent="0" algn="ctr" defTabSz="466725">
            <a:lnSpc>
              <a:spcPct val="90000"/>
            </a:lnSpc>
            <a:spcBef>
              <a:spcPct val="0"/>
            </a:spcBef>
            <a:spcAft>
              <a:spcPct val="35000"/>
            </a:spcAft>
            <a:buNone/>
          </a:pPr>
          <a:r>
            <a:rPr lang="en-GB" sz="1050" b="1" kern="1200" dirty="0">
              <a:solidFill>
                <a:schemeClr val="accent5"/>
              </a:solidFill>
              <a:latin typeface="Helvetica Now Text "/>
            </a:rPr>
            <a:t>emotional</a:t>
          </a:r>
          <a:endParaRPr lang="en-GB" sz="1050" kern="1200" dirty="0">
            <a:solidFill>
              <a:schemeClr val="accent5"/>
            </a:solidFill>
            <a:latin typeface="Helvetica Now Text "/>
          </a:endParaRPr>
        </a:p>
      </dsp:txBody>
      <dsp:txXfrm>
        <a:off x="1820489" y="2567075"/>
        <a:ext cx="1122269" cy="1080339"/>
      </dsp:txXfrm>
    </dsp:sp>
    <dsp:sp modelId="{07E77317-5441-4177-B6D1-1F9CFF6A01E1}">
      <dsp:nvSpPr>
        <dsp:cNvPr id="0" name=""/>
        <dsp:cNvSpPr/>
      </dsp:nvSpPr>
      <dsp:spPr>
        <a:xfrm>
          <a:off x="0" y="983215"/>
          <a:ext cx="1627648" cy="1669448"/>
        </a:xfrm>
        <a:prstGeom prst="ellipse">
          <a:avLst/>
        </a:prstGeom>
        <a:solidFill>
          <a:srgbClr val="3BAA3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b="1" kern="1200" dirty="0">
              <a:solidFill>
                <a:schemeClr val="accent5"/>
              </a:solidFill>
              <a:latin typeface="Helvetica Now Text "/>
            </a:rPr>
            <a:t>Mental health needs:</a:t>
          </a:r>
        </a:p>
        <a:p>
          <a:pPr marL="0" lvl="0" indent="0" algn="ctr" defTabSz="400050">
            <a:lnSpc>
              <a:spcPct val="90000"/>
            </a:lnSpc>
            <a:spcBef>
              <a:spcPct val="0"/>
            </a:spcBef>
            <a:spcAft>
              <a:spcPct val="35000"/>
            </a:spcAft>
            <a:buNone/>
          </a:pPr>
          <a:r>
            <a:rPr lang="en-GB" sz="900" b="1" kern="1200" dirty="0">
              <a:solidFill>
                <a:schemeClr val="accent5"/>
              </a:solidFill>
              <a:latin typeface="Helvetica Now Text "/>
            </a:rPr>
            <a:t>Long or short term?</a:t>
          </a:r>
        </a:p>
        <a:p>
          <a:pPr marL="0" lvl="0" indent="0" algn="ctr" defTabSz="400050">
            <a:lnSpc>
              <a:spcPct val="90000"/>
            </a:lnSpc>
            <a:spcBef>
              <a:spcPct val="0"/>
            </a:spcBef>
            <a:spcAft>
              <a:spcPct val="35000"/>
            </a:spcAft>
            <a:buNone/>
          </a:pPr>
          <a:r>
            <a:rPr lang="en-GB" sz="900" b="1" kern="1200" dirty="0">
              <a:solidFill>
                <a:schemeClr val="accent5"/>
              </a:solidFill>
              <a:latin typeface="Helvetica Now Text "/>
            </a:rPr>
            <a:t>Anxiety</a:t>
          </a:r>
        </a:p>
        <a:p>
          <a:pPr marL="0" lvl="0" indent="0" algn="ctr" defTabSz="400050">
            <a:lnSpc>
              <a:spcPct val="90000"/>
            </a:lnSpc>
            <a:spcBef>
              <a:spcPct val="0"/>
            </a:spcBef>
            <a:spcAft>
              <a:spcPct val="35000"/>
            </a:spcAft>
            <a:buNone/>
          </a:pPr>
          <a:r>
            <a:rPr lang="en-GB" sz="900" b="1" kern="1200" dirty="0">
              <a:solidFill>
                <a:schemeClr val="accent5"/>
              </a:solidFill>
              <a:latin typeface="Helvetica Now Text "/>
            </a:rPr>
            <a:t>Depression</a:t>
          </a:r>
        </a:p>
        <a:p>
          <a:pPr marL="0" lvl="0" indent="0" algn="ctr" defTabSz="400050">
            <a:lnSpc>
              <a:spcPct val="90000"/>
            </a:lnSpc>
            <a:spcBef>
              <a:spcPct val="0"/>
            </a:spcBef>
            <a:spcAft>
              <a:spcPct val="35000"/>
            </a:spcAft>
            <a:buNone/>
          </a:pPr>
          <a:r>
            <a:rPr lang="en-GB" sz="900" b="1" kern="1200" dirty="0">
              <a:solidFill>
                <a:schemeClr val="accent5"/>
              </a:solidFill>
              <a:latin typeface="Helvetica Now Text "/>
            </a:rPr>
            <a:t>Stress</a:t>
          </a:r>
        </a:p>
        <a:p>
          <a:pPr marL="0" lvl="0" indent="0" algn="ctr" defTabSz="400050">
            <a:lnSpc>
              <a:spcPct val="90000"/>
            </a:lnSpc>
            <a:spcBef>
              <a:spcPct val="0"/>
            </a:spcBef>
            <a:spcAft>
              <a:spcPct val="35000"/>
            </a:spcAft>
            <a:buNone/>
          </a:pPr>
          <a:r>
            <a:rPr lang="en-GB" sz="900" b="1" kern="1200" dirty="0">
              <a:solidFill>
                <a:schemeClr val="accent5"/>
              </a:solidFill>
              <a:latin typeface="Helvetica Now Text "/>
            </a:rPr>
            <a:t>Dual diagnosis</a:t>
          </a:r>
        </a:p>
        <a:p>
          <a:pPr marL="0" lvl="0" indent="0" algn="ctr" defTabSz="400050">
            <a:lnSpc>
              <a:spcPct val="90000"/>
            </a:lnSpc>
            <a:spcBef>
              <a:spcPct val="0"/>
            </a:spcBef>
            <a:spcAft>
              <a:spcPct val="35000"/>
            </a:spcAft>
            <a:buNone/>
          </a:pPr>
          <a:r>
            <a:rPr lang="en-GB" sz="900" b="1" kern="1200" dirty="0">
              <a:solidFill>
                <a:schemeClr val="accent5"/>
              </a:solidFill>
              <a:latin typeface="Helvetica Now Text "/>
            </a:rPr>
            <a:t>Bereavement</a:t>
          </a:r>
          <a:endParaRPr lang="en-GB" sz="900" kern="1200" dirty="0">
            <a:solidFill>
              <a:schemeClr val="accent5"/>
            </a:solidFill>
            <a:latin typeface="Helvetica Now Text "/>
          </a:endParaRPr>
        </a:p>
      </dsp:txBody>
      <dsp:txXfrm>
        <a:off x="238364" y="1227700"/>
        <a:ext cx="1150920" cy="11804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0A8597-1502-4277-8A1B-C3FF4BC32DCA}">
      <dsp:nvSpPr>
        <dsp:cNvPr id="0" name=""/>
        <dsp:cNvSpPr/>
      </dsp:nvSpPr>
      <dsp:spPr>
        <a:xfrm>
          <a:off x="2223461" y="1262740"/>
          <a:ext cx="1423251" cy="132312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kern="1200" dirty="0">
              <a:latin typeface="Helvetica Now Text "/>
            </a:rPr>
            <a:t>PCN supporting Student Nurses &amp; Trainee Nursing Associates</a:t>
          </a:r>
        </a:p>
      </dsp:txBody>
      <dsp:txXfrm>
        <a:off x="2431891" y="1456507"/>
        <a:ext cx="1006391" cy="935589"/>
      </dsp:txXfrm>
    </dsp:sp>
    <dsp:sp modelId="{F4509AE1-09E6-462F-B284-A01E42F96CA4}">
      <dsp:nvSpPr>
        <dsp:cNvPr id="0" name=""/>
        <dsp:cNvSpPr/>
      </dsp:nvSpPr>
      <dsp:spPr>
        <a:xfrm rot="16200000">
          <a:off x="2912485" y="1049369"/>
          <a:ext cx="45202" cy="34401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2919266" y="1124952"/>
        <a:ext cx="31641" cy="206408"/>
      </dsp:txXfrm>
    </dsp:sp>
    <dsp:sp modelId="{7FE8D874-7118-4658-A43A-FBC1CAB06347}">
      <dsp:nvSpPr>
        <dsp:cNvPr id="0" name=""/>
        <dsp:cNvSpPr/>
      </dsp:nvSpPr>
      <dsp:spPr>
        <a:xfrm>
          <a:off x="2216555" y="-161374"/>
          <a:ext cx="1437063" cy="1338827"/>
        </a:xfrm>
        <a:prstGeom prst="ellipse">
          <a:avLst/>
        </a:prstGeom>
        <a:solidFill>
          <a:srgbClr val="39A6DF"/>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en-GB" sz="1050" kern="1200" dirty="0">
              <a:latin typeface="Helvetica Now Text "/>
            </a:rPr>
            <a:t>Practice 1:</a:t>
          </a:r>
        </a:p>
        <a:p>
          <a:pPr marL="0" lvl="0" indent="0" algn="ctr" defTabSz="466725">
            <a:lnSpc>
              <a:spcPct val="90000"/>
            </a:lnSpc>
            <a:spcBef>
              <a:spcPct val="0"/>
            </a:spcBef>
            <a:spcAft>
              <a:spcPct val="35000"/>
            </a:spcAft>
            <a:buNone/>
          </a:pPr>
          <a:r>
            <a:rPr lang="en-GB" sz="1050" kern="1200" dirty="0">
              <a:latin typeface="Helvetica Now Text "/>
            </a:rPr>
            <a:t>1 GPN</a:t>
          </a:r>
        </a:p>
        <a:p>
          <a:pPr marL="0" lvl="0" indent="0" algn="ctr" defTabSz="466725">
            <a:lnSpc>
              <a:spcPct val="90000"/>
            </a:lnSpc>
            <a:spcBef>
              <a:spcPct val="0"/>
            </a:spcBef>
            <a:spcAft>
              <a:spcPct val="35000"/>
            </a:spcAft>
            <a:buNone/>
          </a:pPr>
          <a:r>
            <a:rPr lang="en-GB" sz="1050" kern="1200" dirty="0">
              <a:latin typeface="Helvetica Now Text "/>
            </a:rPr>
            <a:t>Physiotherapist</a:t>
          </a:r>
        </a:p>
        <a:p>
          <a:pPr marL="0" lvl="0" indent="0" algn="ctr" defTabSz="466725">
            <a:lnSpc>
              <a:spcPct val="90000"/>
            </a:lnSpc>
            <a:spcBef>
              <a:spcPct val="0"/>
            </a:spcBef>
            <a:spcAft>
              <a:spcPct val="35000"/>
            </a:spcAft>
            <a:buNone/>
          </a:pPr>
          <a:r>
            <a:rPr lang="en-GB" sz="1050" kern="1200" dirty="0">
              <a:latin typeface="Helvetica Now Text "/>
            </a:rPr>
            <a:t>Phlebotomist</a:t>
          </a:r>
        </a:p>
        <a:p>
          <a:pPr marL="0" lvl="0" indent="0" algn="ctr" defTabSz="466725">
            <a:lnSpc>
              <a:spcPct val="90000"/>
            </a:lnSpc>
            <a:spcBef>
              <a:spcPct val="0"/>
            </a:spcBef>
            <a:spcAft>
              <a:spcPct val="35000"/>
            </a:spcAft>
            <a:buNone/>
          </a:pPr>
          <a:r>
            <a:rPr lang="en-GB" sz="1050" kern="1200" dirty="0">
              <a:latin typeface="Helvetica Now Text "/>
            </a:rPr>
            <a:t>GPs</a:t>
          </a:r>
        </a:p>
      </dsp:txBody>
      <dsp:txXfrm>
        <a:off x="2427008" y="34693"/>
        <a:ext cx="1016157" cy="946693"/>
      </dsp:txXfrm>
    </dsp:sp>
    <dsp:sp modelId="{7AA20243-2607-4AD6-9B57-E20F749A4A74}">
      <dsp:nvSpPr>
        <dsp:cNvPr id="0" name=""/>
        <dsp:cNvSpPr/>
      </dsp:nvSpPr>
      <dsp:spPr>
        <a:xfrm rot="10800000">
          <a:off x="3636291" y="1752295"/>
          <a:ext cx="7364" cy="34401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rot="10800000">
        <a:off x="3638500" y="1821097"/>
        <a:ext cx="5155" cy="206408"/>
      </dsp:txXfrm>
    </dsp:sp>
    <dsp:sp modelId="{9DC10D97-2E79-4731-9AED-8E622463404A}">
      <dsp:nvSpPr>
        <dsp:cNvPr id="0" name=""/>
        <dsp:cNvSpPr/>
      </dsp:nvSpPr>
      <dsp:spPr>
        <a:xfrm>
          <a:off x="3632817" y="1254888"/>
          <a:ext cx="1437063" cy="1338827"/>
        </a:xfrm>
        <a:prstGeom prst="ellipse">
          <a:avLst/>
        </a:prstGeom>
        <a:solidFill>
          <a:srgbClr val="3BAA3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en-GB" sz="1050" kern="1200" dirty="0">
              <a:latin typeface="Helvetica Now Text "/>
            </a:rPr>
            <a:t>Practice 2:</a:t>
          </a:r>
        </a:p>
        <a:p>
          <a:pPr marL="0" lvl="0" indent="0" algn="ctr" defTabSz="466725">
            <a:lnSpc>
              <a:spcPct val="90000"/>
            </a:lnSpc>
            <a:spcBef>
              <a:spcPct val="0"/>
            </a:spcBef>
            <a:spcAft>
              <a:spcPct val="35000"/>
            </a:spcAft>
            <a:buNone/>
          </a:pPr>
          <a:r>
            <a:rPr lang="en-GB" sz="1050" kern="1200" dirty="0">
              <a:latin typeface="Helvetica Now Text "/>
            </a:rPr>
            <a:t>3 GPNs</a:t>
          </a:r>
        </a:p>
        <a:p>
          <a:pPr marL="0" lvl="0" indent="0" algn="ctr" defTabSz="466725">
            <a:lnSpc>
              <a:spcPct val="90000"/>
            </a:lnSpc>
            <a:spcBef>
              <a:spcPct val="0"/>
            </a:spcBef>
            <a:spcAft>
              <a:spcPct val="35000"/>
            </a:spcAft>
            <a:buNone/>
          </a:pPr>
          <a:r>
            <a:rPr lang="en-GB" sz="1050" kern="1200" dirty="0">
              <a:latin typeface="Helvetica Now Text "/>
            </a:rPr>
            <a:t>Nursing Associate</a:t>
          </a:r>
        </a:p>
        <a:p>
          <a:pPr marL="0" lvl="0" indent="0" algn="ctr" defTabSz="466725">
            <a:lnSpc>
              <a:spcPct val="90000"/>
            </a:lnSpc>
            <a:spcBef>
              <a:spcPct val="0"/>
            </a:spcBef>
            <a:spcAft>
              <a:spcPct val="35000"/>
            </a:spcAft>
            <a:buNone/>
          </a:pPr>
          <a:r>
            <a:rPr lang="en-GB" sz="1050" kern="1200" dirty="0">
              <a:latin typeface="Helvetica Now Text "/>
            </a:rPr>
            <a:t>1 ACP</a:t>
          </a:r>
        </a:p>
        <a:p>
          <a:pPr marL="0" lvl="0" indent="0" algn="ctr" defTabSz="466725">
            <a:lnSpc>
              <a:spcPct val="90000"/>
            </a:lnSpc>
            <a:spcBef>
              <a:spcPct val="0"/>
            </a:spcBef>
            <a:spcAft>
              <a:spcPct val="35000"/>
            </a:spcAft>
            <a:buNone/>
          </a:pPr>
          <a:r>
            <a:rPr lang="en-GB" sz="1050" kern="1200" dirty="0">
              <a:latin typeface="Helvetica Now Text "/>
            </a:rPr>
            <a:t>GPs</a:t>
          </a:r>
        </a:p>
      </dsp:txBody>
      <dsp:txXfrm>
        <a:off x="3843270" y="1450955"/>
        <a:ext cx="1016157" cy="946693"/>
      </dsp:txXfrm>
    </dsp:sp>
    <dsp:sp modelId="{0755752E-B285-4C54-B476-4F0A34CC52EC}">
      <dsp:nvSpPr>
        <dsp:cNvPr id="0" name=""/>
        <dsp:cNvSpPr/>
      </dsp:nvSpPr>
      <dsp:spPr>
        <a:xfrm rot="5400000">
          <a:off x="2912485" y="2455221"/>
          <a:ext cx="45202" cy="34401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2919266" y="2517243"/>
        <a:ext cx="31641" cy="206408"/>
      </dsp:txXfrm>
    </dsp:sp>
    <dsp:sp modelId="{43F68738-8AEE-417E-9A0D-0E8CAA2407F6}">
      <dsp:nvSpPr>
        <dsp:cNvPr id="0" name=""/>
        <dsp:cNvSpPr/>
      </dsp:nvSpPr>
      <dsp:spPr>
        <a:xfrm>
          <a:off x="2216555" y="2671150"/>
          <a:ext cx="1437063" cy="1338827"/>
        </a:xfrm>
        <a:prstGeom prst="ellipse">
          <a:avLst/>
        </a:prstGeom>
        <a:solidFill>
          <a:srgbClr val="941D8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en-GB" sz="1050" kern="1200" dirty="0">
              <a:latin typeface="Helvetica Now Text "/>
            </a:rPr>
            <a:t>Care Home:</a:t>
          </a:r>
        </a:p>
        <a:p>
          <a:pPr marL="0" lvl="0" indent="0" algn="ctr" defTabSz="466725">
            <a:lnSpc>
              <a:spcPct val="90000"/>
            </a:lnSpc>
            <a:spcBef>
              <a:spcPct val="0"/>
            </a:spcBef>
            <a:spcAft>
              <a:spcPct val="35000"/>
            </a:spcAft>
            <a:buNone/>
          </a:pPr>
          <a:r>
            <a:rPr lang="en-GB" sz="1050" kern="1200" dirty="0">
              <a:latin typeface="Helvetica Now Text "/>
            </a:rPr>
            <a:t>4 Nurses</a:t>
          </a:r>
        </a:p>
      </dsp:txBody>
      <dsp:txXfrm>
        <a:off x="2427008" y="2867217"/>
        <a:ext cx="1016157" cy="946693"/>
      </dsp:txXfrm>
    </dsp:sp>
    <dsp:sp modelId="{45EC5AC6-6CDE-46E8-B0D2-3AEDE44ADAD1}">
      <dsp:nvSpPr>
        <dsp:cNvPr id="0" name=""/>
        <dsp:cNvSpPr/>
      </dsp:nvSpPr>
      <dsp:spPr>
        <a:xfrm>
          <a:off x="2226517" y="1752295"/>
          <a:ext cx="7364" cy="34401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2226517" y="1821097"/>
        <a:ext cx="5155" cy="206408"/>
      </dsp:txXfrm>
    </dsp:sp>
    <dsp:sp modelId="{F1C81FEC-F8ED-4D1D-AD82-5A9A3D4FD7F9}">
      <dsp:nvSpPr>
        <dsp:cNvPr id="0" name=""/>
        <dsp:cNvSpPr/>
      </dsp:nvSpPr>
      <dsp:spPr>
        <a:xfrm>
          <a:off x="800292" y="1254888"/>
          <a:ext cx="1437063" cy="1338827"/>
        </a:xfrm>
        <a:prstGeom prst="ellipse">
          <a:avLst/>
        </a:prstGeom>
        <a:solidFill>
          <a:srgbClr val="3BAA3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Helvetica Now Text "/>
            </a:rPr>
            <a:t>Practice 3:</a:t>
          </a:r>
        </a:p>
        <a:p>
          <a:pPr marL="0" lvl="0" indent="0" algn="ctr" defTabSz="400050">
            <a:lnSpc>
              <a:spcPct val="90000"/>
            </a:lnSpc>
            <a:spcBef>
              <a:spcPct val="0"/>
            </a:spcBef>
            <a:spcAft>
              <a:spcPct val="35000"/>
            </a:spcAft>
            <a:buNone/>
          </a:pPr>
          <a:r>
            <a:rPr lang="en-GB" sz="900" kern="1200" dirty="0">
              <a:latin typeface="Helvetica Now Text "/>
            </a:rPr>
            <a:t>2 GPNs</a:t>
          </a:r>
        </a:p>
        <a:p>
          <a:pPr marL="0" lvl="0" indent="0" algn="ctr" defTabSz="400050">
            <a:lnSpc>
              <a:spcPct val="90000"/>
            </a:lnSpc>
            <a:spcBef>
              <a:spcPct val="0"/>
            </a:spcBef>
            <a:spcAft>
              <a:spcPct val="35000"/>
            </a:spcAft>
            <a:buNone/>
          </a:pPr>
          <a:r>
            <a:rPr lang="en-GB" sz="900" kern="1200" dirty="0">
              <a:latin typeface="Helvetica Now Text "/>
            </a:rPr>
            <a:t>Nursing Associate</a:t>
          </a:r>
        </a:p>
        <a:p>
          <a:pPr marL="0" lvl="0" indent="0" algn="ctr" defTabSz="400050">
            <a:lnSpc>
              <a:spcPct val="90000"/>
            </a:lnSpc>
            <a:spcBef>
              <a:spcPct val="0"/>
            </a:spcBef>
            <a:spcAft>
              <a:spcPct val="35000"/>
            </a:spcAft>
            <a:buNone/>
          </a:pPr>
          <a:r>
            <a:rPr lang="en-GB" sz="900" kern="1200" dirty="0">
              <a:latin typeface="Helvetica Now Text "/>
            </a:rPr>
            <a:t>Phlebotomist</a:t>
          </a:r>
        </a:p>
        <a:p>
          <a:pPr marL="0" lvl="0" indent="0" algn="ctr" defTabSz="400050">
            <a:lnSpc>
              <a:spcPct val="90000"/>
            </a:lnSpc>
            <a:spcBef>
              <a:spcPct val="0"/>
            </a:spcBef>
            <a:spcAft>
              <a:spcPct val="35000"/>
            </a:spcAft>
            <a:buNone/>
          </a:pPr>
          <a:r>
            <a:rPr lang="en-GB" sz="900" kern="1200" dirty="0">
              <a:latin typeface="Helvetica Now Text "/>
            </a:rPr>
            <a:t>Clinical Pharmacist</a:t>
          </a:r>
        </a:p>
        <a:p>
          <a:pPr marL="0" lvl="0" indent="0" algn="ctr" defTabSz="400050">
            <a:lnSpc>
              <a:spcPct val="90000"/>
            </a:lnSpc>
            <a:spcBef>
              <a:spcPct val="0"/>
            </a:spcBef>
            <a:spcAft>
              <a:spcPct val="35000"/>
            </a:spcAft>
            <a:buNone/>
          </a:pPr>
          <a:r>
            <a:rPr lang="en-GB" sz="900" kern="1200" dirty="0">
              <a:latin typeface="Helvetica Now Text "/>
            </a:rPr>
            <a:t>GPs</a:t>
          </a:r>
        </a:p>
      </dsp:txBody>
      <dsp:txXfrm>
        <a:off x="1010745" y="1450955"/>
        <a:ext cx="1016157" cy="94669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77D876-E512-4365-B325-689081A34049}">
      <dsp:nvSpPr>
        <dsp:cNvPr id="0" name=""/>
        <dsp:cNvSpPr/>
      </dsp:nvSpPr>
      <dsp:spPr>
        <a:xfrm rot="5400000">
          <a:off x="2170558" y="614400"/>
          <a:ext cx="1060173" cy="1764104"/>
        </a:xfrm>
        <a:prstGeom prst="corner">
          <a:avLst>
            <a:gd name="adj1" fmla="val 16120"/>
            <a:gd name="adj2" fmla="val 16110"/>
          </a:avLst>
        </a:prstGeom>
        <a:solidFill>
          <a:srgbClr val="39A6DF"/>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346DA06-A781-46B2-9A11-5A64B12A4ADA}">
      <dsp:nvSpPr>
        <dsp:cNvPr id="0" name=""/>
        <dsp:cNvSpPr/>
      </dsp:nvSpPr>
      <dsp:spPr>
        <a:xfrm>
          <a:off x="1993588" y="1141487"/>
          <a:ext cx="1592643" cy="1396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Helvetica Now Text "/>
            </a:rPr>
            <a:t>End Part 1</a:t>
          </a:r>
        </a:p>
        <a:p>
          <a:pPr marL="0" lvl="0" indent="0" algn="l" defTabSz="800100">
            <a:lnSpc>
              <a:spcPct val="90000"/>
            </a:lnSpc>
            <a:spcBef>
              <a:spcPct val="0"/>
            </a:spcBef>
            <a:spcAft>
              <a:spcPct val="35000"/>
            </a:spcAft>
            <a:buNone/>
          </a:pPr>
          <a:endParaRPr lang="en-US" sz="2700" kern="1200" dirty="0">
            <a:latin typeface="Helvetica Now Text "/>
          </a:endParaRPr>
        </a:p>
        <a:p>
          <a:pPr marL="0" lvl="0" indent="0" algn="l" defTabSz="800100">
            <a:lnSpc>
              <a:spcPct val="90000"/>
            </a:lnSpc>
            <a:spcBef>
              <a:spcPct val="0"/>
            </a:spcBef>
            <a:spcAft>
              <a:spcPct val="35000"/>
            </a:spcAft>
            <a:buNone/>
          </a:pPr>
          <a:endParaRPr lang="en-US" sz="2700" kern="1200" dirty="0">
            <a:latin typeface="Helvetica Now Text "/>
          </a:endParaRPr>
        </a:p>
      </dsp:txBody>
      <dsp:txXfrm>
        <a:off x="1993588" y="1141487"/>
        <a:ext cx="1592643" cy="1396045"/>
      </dsp:txXfrm>
    </dsp:sp>
    <dsp:sp modelId="{E03FD607-CC0D-4442-8C8C-FBE85F4B27D7}">
      <dsp:nvSpPr>
        <dsp:cNvPr id="0" name=""/>
        <dsp:cNvSpPr/>
      </dsp:nvSpPr>
      <dsp:spPr>
        <a:xfrm>
          <a:off x="3285733" y="484525"/>
          <a:ext cx="300498" cy="300498"/>
        </a:xfrm>
        <a:prstGeom prst="triangle">
          <a:avLst>
            <a:gd name="adj" fmla="val 100000"/>
          </a:avLst>
        </a:prstGeom>
        <a:solidFill>
          <a:srgbClr val="393938"/>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712502D-6FEB-40F2-A702-64DD34648408}">
      <dsp:nvSpPr>
        <dsp:cNvPr id="0" name=""/>
        <dsp:cNvSpPr/>
      </dsp:nvSpPr>
      <dsp:spPr>
        <a:xfrm rot="5400000">
          <a:off x="4109257" y="158840"/>
          <a:ext cx="1060173" cy="1764104"/>
        </a:xfrm>
        <a:prstGeom prst="corner">
          <a:avLst>
            <a:gd name="adj1" fmla="val 16120"/>
            <a:gd name="adj2" fmla="val 16110"/>
          </a:avLst>
        </a:prstGeom>
        <a:solidFill>
          <a:srgbClr val="3BAA36"/>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3C56C4B-891F-40CE-8CBA-B816070BB5FA}">
      <dsp:nvSpPr>
        <dsp:cNvPr id="0" name=""/>
        <dsp:cNvSpPr/>
      </dsp:nvSpPr>
      <dsp:spPr>
        <a:xfrm>
          <a:off x="3943295" y="659031"/>
          <a:ext cx="1592643" cy="1396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Helvetica Now Text "/>
            </a:rPr>
            <a:t>End Part 2</a:t>
          </a:r>
        </a:p>
        <a:p>
          <a:pPr marL="0" lvl="0" indent="0" algn="l" defTabSz="800100">
            <a:lnSpc>
              <a:spcPct val="90000"/>
            </a:lnSpc>
            <a:spcBef>
              <a:spcPct val="0"/>
            </a:spcBef>
            <a:spcAft>
              <a:spcPct val="35000"/>
            </a:spcAft>
            <a:buNone/>
          </a:pPr>
          <a:r>
            <a:rPr lang="en-GB" sz="2000" b="1" i="0" u="none" strike="noStrike" kern="1200" dirty="0">
              <a:solidFill>
                <a:srgbClr val="FFFFFF"/>
              </a:solidFill>
              <a:effectLst/>
              <a:latin typeface="Helvetica Now Text "/>
            </a:rPr>
            <a:t>Knowledge</a:t>
          </a:r>
          <a:endParaRPr lang="en-GB" sz="2000" b="0" i="0" u="none" strike="noStrike" kern="1200" dirty="0">
            <a:effectLst/>
            <a:latin typeface="Helvetica Now Text "/>
          </a:endParaRPr>
        </a:p>
        <a:p>
          <a:pPr marL="0" lvl="0" indent="0" algn="l" defTabSz="800100" rtl="0">
            <a:lnSpc>
              <a:spcPct val="90000"/>
            </a:lnSpc>
            <a:spcBef>
              <a:spcPct val="0"/>
            </a:spcBef>
            <a:spcAft>
              <a:spcPct val="35000"/>
            </a:spcAft>
            <a:buNone/>
          </a:pPr>
          <a:r>
            <a:rPr lang="en-GB" sz="2000" b="1" i="0" u="none" strike="noStrike" kern="1200" dirty="0">
              <a:solidFill>
                <a:srgbClr val="FFFFFF"/>
              </a:solidFill>
              <a:effectLst/>
              <a:latin typeface="Helvetica Now Text "/>
            </a:rPr>
            <a:t>Skills</a:t>
          </a:r>
          <a:endParaRPr lang="en-GB" sz="2000" b="0" i="0" u="none" strike="noStrike" kern="1200" dirty="0">
            <a:effectLst/>
            <a:latin typeface="Helvetica Now Text "/>
          </a:endParaRPr>
        </a:p>
        <a:p>
          <a:pPr marL="0" lvl="0" indent="0" algn="l" defTabSz="800100" rtl="0">
            <a:lnSpc>
              <a:spcPct val="90000"/>
            </a:lnSpc>
            <a:spcBef>
              <a:spcPct val="0"/>
            </a:spcBef>
            <a:spcAft>
              <a:spcPct val="35000"/>
            </a:spcAft>
            <a:buNone/>
          </a:pPr>
          <a:r>
            <a:rPr lang="en-GB" sz="2000" b="1" i="0" u="none" strike="noStrike" kern="1200" dirty="0">
              <a:solidFill>
                <a:srgbClr val="FFFFFF"/>
              </a:solidFill>
              <a:effectLst/>
              <a:latin typeface="Helvetica Now Text "/>
            </a:rPr>
            <a:t>Attitude</a:t>
          </a:r>
          <a:endParaRPr lang="en-US" sz="2000" kern="1200" dirty="0">
            <a:latin typeface="Helvetica Now Text "/>
          </a:endParaRPr>
        </a:p>
      </dsp:txBody>
      <dsp:txXfrm>
        <a:off x="3943295" y="659031"/>
        <a:ext cx="1592643" cy="1396045"/>
      </dsp:txXfrm>
    </dsp:sp>
    <dsp:sp modelId="{92D23EFB-0E08-4582-8D77-E8ADCA356881}">
      <dsp:nvSpPr>
        <dsp:cNvPr id="0" name=""/>
        <dsp:cNvSpPr/>
      </dsp:nvSpPr>
      <dsp:spPr>
        <a:xfrm>
          <a:off x="5235440" y="2068"/>
          <a:ext cx="300498" cy="300498"/>
        </a:xfrm>
        <a:prstGeom prst="triangle">
          <a:avLst>
            <a:gd name="adj" fmla="val 100000"/>
          </a:avLst>
        </a:prstGeom>
        <a:solidFill>
          <a:srgbClr val="393938"/>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142CDB0-577D-473C-BF2C-CDC41A6B4558}">
      <dsp:nvSpPr>
        <dsp:cNvPr id="0" name=""/>
        <dsp:cNvSpPr/>
      </dsp:nvSpPr>
      <dsp:spPr>
        <a:xfrm rot="5400000">
          <a:off x="6069972" y="-350513"/>
          <a:ext cx="1060173" cy="1764104"/>
        </a:xfrm>
        <a:prstGeom prst="corner">
          <a:avLst>
            <a:gd name="adj1" fmla="val 16120"/>
            <a:gd name="adj2" fmla="val 16110"/>
          </a:avLst>
        </a:prstGeom>
        <a:solidFill>
          <a:srgbClr val="941D8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9CB157F-CDDC-4472-B96F-1F4D2BFA9D4B}">
      <dsp:nvSpPr>
        <dsp:cNvPr id="0" name=""/>
        <dsp:cNvSpPr/>
      </dsp:nvSpPr>
      <dsp:spPr>
        <a:xfrm>
          <a:off x="5893002" y="176574"/>
          <a:ext cx="1592643" cy="1396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Helvetica Now Text "/>
            </a:rPr>
            <a:t>End Part 3</a:t>
          </a:r>
        </a:p>
      </dsp:txBody>
      <dsp:txXfrm>
        <a:off x="5893002" y="176574"/>
        <a:ext cx="1592643" cy="139604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084A39-179A-4316-A7C9-3F5F78968F96}">
      <dsp:nvSpPr>
        <dsp:cNvPr id="0" name=""/>
        <dsp:cNvSpPr/>
      </dsp:nvSpPr>
      <dsp:spPr>
        <a:xfrm>
          <a:off x="0" y="1012"/>
          <a:ext cx="41910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15952E1-53F9-4CAE-AE1C-EAD565D763FE}">
      <dsp:nvSpPr>
        <dsp:cNvPr id="0" name=""/>
        <dsp:cNvSpPr/>
      </dsp:nvSpPr>
      <dsp:spPr>
        <a:xfrm>
          <a:off x="0" y="1012"/>
          <a:ext cx="4191000" cy="5041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rtl="0">
            <a:lnSpc>
              <a:spcPct val="90000"/>
            </a:lnSpc>
            <a:spcBef>
              <a:spcPct val="0"/>
            </a:spcBef>
            <a:spcAft>
              <a:spcPct val="35000"/>
            </a:spcAft>
            <a:buNone/>
          </a:pPr>
          <a:r>
            <a:rPr lang="en-GB" sz="1300" b="1" kern="1200" dirty="0">
              <a:latin typeface="Helvetica Now Text "/>
            </a:rPr>
            <a:t>Professional Values </a:t>
          </a:r>
          <a:r>
            <a:rPr lang="en-GB" sz="1300" kern="1200" dirty="0">
              <a:latin typeface="Helvetica Now Text "/>
            </a:rPr>
            <a:t>-  </a:t>
          </a:r>
          <a:r>
            <a:rPr lang="en-GB" sz="1300" u="none" kern="1200" dirty="0">
              <a:solidFill>
                <a:srgbClr val="941D80"/>
              </a:solidFill>
              <a:latin typeface="Helvetica Now Text "/>
            </a:rPr>
            <a:t>must be achieved every placement. If not the student fails the whole placement.</a:t>
          </a:r>
          <a:endParaRPr lang="en-GB" sz="1300" b="0" i="0" u="sng" strike="noStrike" kern="1200" cap="none" baseline="0" noProof="0" dirty="0">
            <a:solidFill>
              <a:srgbClr val="010000"/>
            </a:solidFill>
            <a:latin typeface="Helvetica Now Text "/>
          </a:endParaRPr>
        </a:p>
      </dsp:txBody>
      <dsp:txXfrm>
        <a:off x="0" y="1012"/>
        <a:ext cx="4191000" cy="504117"/>
      </dsp:txXfrm>
    </dsp:sp>
    <dsp:sp modelId="{BA982BE3-4A3F-402A-BA47-4955CE5A29C3}">
      <dsp:nvSpPr>
        <dsp:cNvPr id="0" name=""/>
        <dsp:cNvSpPr/>
      </dsp:nvSpPr>
      <dsp:spPr>
        <a:xfrm>
          <a:off x="0" y="505129"/>
          <a:ext cx="41910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E3A2811-C515-4FBD-A513-4A3B80AA64E6}">
      <dsp:nvSpPr>
        <dsp:cNvPr id="0" name=""/>
        <dsp:cNvSpPr/>
      </dsp:nvSpPr>
      <dsp:spPr>
        <a:xfrm>
          <a:off x="0" y="530955"/>
          <a:ext cx="4191000" cy="5041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rtl="0">
            <a:lnSpc>
              <a:spcPct val="90000"/>
            </a:lnSpc>
            <a:spcBef>
              <a:spcPct val="0"/>
            </a:spcBef>
            <a:spcAft>
              <a:spcPct val="35000"/>
            </a:spcAft>
            <a:buNone/>
          </a:pPr>
          <a:r>
            <a:rPr lang="en-GB" sz="1300" b="1" kern="1200" dirty="0">
              <a:latin typeface="Helvetica Now Text "/>
            </a:rPr>
            <a:t>Proficiencies -  </a:t>
          </a:r>
          <a:r>
            <a:rPr lang="en-GB" sz="1300" kern="1200" dirty="0">
              <a:latin typeface="Helvetica Now Text "/>
            </a:rPr>
            <a:t>can be achieved across </a:t>
          </a:r>
          <a:r>
            <a:rPr lang="en-GB" sz="1400" kern="1200" dirty="0">
              <a:latin typeface="Helvetica Now Text "/>
            </a:rPr>
            <a:t>the Part. Don’t worry if they cannot achieve all proficiencies in your placement area.</a:t>
          </a:r>
        </a:p>
      </dsp:txBody>
      <dsp:txXfrm>
        <a:off x="0" y="530955"/>
        <a:ext cx="4191000" cy="504117"/>
      </dsp:txXfrm>
    </dsp:sp>
    <dsp:sp modelId="{D78BE9A7-BD8B-4ACE-994C-AC2D8F8522E2}">
      <dsp:nvSpPr>
        <dsp:cNvPr id="0" name=""/>
        <dsp:cNvSpPr/>
      </dsp:nvSpPr>
      <dsp:spPr>
        <a:xfrm>
          <a:off x="0" y="1040993"/>
          <a:ext cx="41910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45E6A0-5158-4639-9860-8D91F72FFAC4}">
      <dsp:nvSpPr>
        <dsp:cNvPr id="0" name=""/>
        <dsp:cNvSpPr/>
      </dsp:nvSpPr>
      <dsp:spPr>
        <a:xfrm>
          <a:off x="0" y="1090742"/>
          <a:ext cx="4191000" cy="2984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rtl="0">
            <a:lnSpc>
              <a:spcPct val="90000"/>
            </a:lnSpc>
            <a:spcBef>
              <a:spcPct val="0"/>
            </a:spcBef>
            <a:spcAft>
              <a:spcPct val="35000"/>
            </a:spcAft>
            <a:buNone/>
          </a:pPr>
          <a:r>
            <a:rPr lang="en-GB" sz="1400" b="1" kern="1200" dirty="0">
              <a:latin typeface="Helvetica Now Text "/>
            </a:rPr>
            <a:t>Episodes of Care </a:t>
          </a:r>
          <a:r>
            <a:rPr lang="en-GB" sz="1400" kern="1200" dirty="0">
              <a:latin typeface="Helvetica Now Text "/>
            </a:rPr>
            <a:t>- across the </a:t>
          </a:r>
          <a:r>
            <a:rPr lang="en-GB" sz="1400" b="1" kern="1200" dirty="0">
              <a:latin typeface="Helvetica Now Text "/>
            </a:rPr>
            <a:t>Part</a:t>
          </a:r>
        </a:p>
      </dsp:txBody>
      <dsp:txXfrm>
        <a:off x="0" y="1090742"/>
        <a:ext cx="4191000" cy="298482"/>
      </dsp:txXfrm>
    </dsp:sp>
    <dsp:sp modelId="{05DB0C3A-10FD-4FA1-BAF7-DB0CF3C1C833}">
      <dsp:nvSpPr>
        <dsp:cNvPr id="0" name=""/>
        <dsp:cNvSpPr/>
      </dsp:nvSpPr>
      <dsp:spPr>
        <a:xfrm>
          <a:off x="0" y="1307729"/>
          <a:ext cx="41910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223B64-EE7E-4261-AB7B-9735DB9FE499}">
      <dsp:nvSpPr>
        <dsp:cNvPr id="0" name=""/>
        <dsp:cNvSpPr/>
      </dsp:nvSpPr>
      <dsp:spPr>
        <a:xfrm>
          <a:off x="0" y="1307729"/>
          <a:ext cx="4191000" cy="5041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n-GB" sz="1300" b="1" kern="1200" dirty="0">
              <a:latin typeface="Helvetica Now Text "/>
            </a:rPr>
            <a:t>Medicines Management </a:t>
          </a:r>
          <a:r>
            <a:rPr lang="en-GB" sz="1300" kern="1200" dirty="0">
              <a:latin typeface="Helvetica Now Text "/>
            </a:rPr>
            <a:t>- across the </a:t>
          </a:r>
          <a:r>
            <a:rPr lang="en-GB" sz="1300" b="1" kern="1200" dirty="0">
              <a:latin typeface="Helvetica Now Text "/>
            </a:rPr>
            <a:t>Part</a:t>
          </a:r>
          <a:endParaRPr lang="en-US" sz="1300" b="1" kern="1200" dirty="0">
            <a:latin typeface="Helvetica Now Text "/>
          </a:endParaRPr>
        </a:p>
      </dsp:txBody>
      <dsp:txXfrm>
        <a:off x="0" y="1307729"/>
        <a:ext cx="4191000" cy="504117"/>
      </dsp:txXfrm>
    </dsp:sp>
    <dsp:sp modelId="{F7CB30A1-4217-4D1A-AA4D-C4A9F01199C7}">
      <dsp:nvSpPr>
        <dsp:cNvPr id="0" name=""/>
        <dsp:cNvSpPr/>
      </dsp:nvSpPr>
      <dsp:spPr>
        <a:xfrm>
          <a:off x="0" y="1811846"/>
          <a:ext cx="41910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470DC16-E9C2-4DBE-9097-DBB961678F5B}">
      <dsp:nvSpPr>
        <dsp:cNvPr id="0" name=""/>
        <dsp:cNvSpPr/>
      </dsp:nvSpPr>
      <dsp:spPr>
        <a:xfrm>
          <a:off x="0" y="1811846"/>
          <a:ext cx="4186907" cy="6669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rtl="0">
            <a:lnSpc>
              <a:spcPct val="90000"/>
            </a:lnSpc>
            <a:spcBef>
              <a:spcPct val="0"/>
            </a:spcBef>
            <a:spcAft>
              <a:spcPct val="35000"/>
            </a:spcAft>
            <a:buNone/>
          </a:pPr>
          <a:r>
            <a:rPr lang="en-GB" sz="1400" b="1" kern="1200" dirty="0">
              <a:latin typeface="Helvetica Now Text "/>
            </a:rPr>
            <a:t>Feedback</a:t>
          </a:r>
          <a:r>
            <a:rPr lang="en-GB" sz="1400" kern="1200" dirty="0">
              <a:latin typeface="Helvetica Now Text "/>
            </a:rPr>
            <a:t> - obtained from supervisors, assessors, other staff, patients/service users, peers.</a:t>
          </a:r>
        </a:p>
      </dsp:txBody>
      <dsp:txXfrm>
        <a:off x="0" y="1811846"/>
        <a:ext cx="4186907" cy="666932"/>
      </dsp:txXfrm>
    </dsp:sp>
    <dsp:sp modelId="{EC77BDCB-5F03-4986-88D6-C4205A11BAC2}">
      <dsp:nvSpPr>
        <dsp:cNvPr id="0" name=""/>
        <dsp:cNvSpPr/>
      </dsp:nvSpPr>
      <dsp:spPr>
        <a:xfrm>
          <a:off x="0" y="2478778"/>
          <a:ext cx="41910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4D276B-8D33-4A99-877E-805B3F14B5B8}">
      <dsp:nvSpPr>
        <dsp:cNvPr id="0" name=""/>
        <dsp:cNvSpPr/>
      </dsp:nvSpPr>
      <dsp:spPr>
        <a:xfrm>
          <a:off x="0" y="2479790"/>
          <a:ext cx="4191000" cy="5041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rtl="0">
            <a:lnSpc>
              <a:spcPct val="90000"/>
            </a:lnSpc>
            <a:spcBef>
              <a:spcPct val="0"/>
            </a:spcBef>
            <a:spcAft>
              <a:spcPct val="35000"/>
            </a:spcAft>
            <a:buNone/>
          </a:pPr>
          <a:r>
            <a:rPr lang="en-GB" sz="1400" b="1" kern="1200" dirty="0">
              <a:latin typeface="Helvetica Now Text "/>
            </a:rPr>
            <a:t>Confirmation of achievement and progression – </a:t>
          </a:r>
          <a:r>
            <a:rPr lang="en-GB" sz="1400" kern="1200" dirty="0">
              <a:latin typeface="Helvetica Now Text "/>
            </a:rPr>
            <a:t>OAR.</a:t>
          </a:r>
        </a:p>
      </dsp:txBody>
      <dsp:txXfrm>
        <a:off x="0" y="2479790"/>
        <a:ext cx="4191000" cy="504117"/>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over Title">
    <p:spTree>
      <p:nvGrpSpPr>
        <p:cNvPr id="1" name=""/>
        <p:cNvGrpSpPr/>
        <p:nvPr/>
      </p:nvGrpSpPr>
      <p:grpSpPr>
        <a:xfrm>
          <a:off x="0" y="0"/>
          <a:ext cx="0" cy="0"/>
          <a:chOff x="0" y="0"/>
          <a:chExt cx="0" cy="0"/>
        </a:xfrm>
      </p:grpSpPr>
      <p:pic>
        <p:nvPicPr>
          <p:cNvPr id="1026" name="Picture 2" descr="S:\NATH\-Communications\Templates\PowerPoint\4x\PowerPoint Master - Cover Slide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86"/>
            <a:ext cx="9144000" cy="514368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4B631E8A-F111-4947-8488-39B9204C0524}"/>
              </a:ext>
            </a:extLst>
          </p:cNvPr>
          <p:cNvSpPr>
            <a:spLocks noGrp="1"/>
          </p:cNvSpPr>
          <p:nvPr>
            <p:ph type="ctrTitle" hasCustomPrompt="1"/>
          </p:nvPr>
        </p:nvSpPr>
        <p:spPr>
          <a:xfrm>
            <a:off x="471635" y="542925"/>
            <a:ext cx="6858000" cy="1239473"/>
          </a:xfrm>
        </p:spPr>
        <p:txBody>
          <a:bodyPr anchor="b">
            <a:normAutofit/>
          </a:bodyPr>
          <a:lstStyle>
            <a:lvl1pPr algn="l">
              <a:defRPr sz="3800" cap="all" baseline="0">
                <a:solidFill>
                  <a:schemeClr val="accent5"/>
                </a:solidFill>
              </a:defRPr>
            </a:lvl1pPr>
          </a:lstStyle>
          <a:p>
            <a:r>
              <a:rPr lang="en-GB" dirty="0"/>
              <a:t>Click to add Cover title</a:t>
            </a:r>
            <a:endParaRPr lang="en-US" dirty="0"/>
          </a:p>
        </p:txBody>
      </p:sp>
      <p:sp>
        <p:nvSpPr>
          <p:cNvPr id="3" name="Subtitle 2">
            <a:extLst>
              <a:ext uri="{FF2B5EF4-FFF2-40B4-BE49-F238E27FC236}">
                <a16:creationId xmlns:a16="http://schemas.microsoft.com/office/drawing/2014/main" id="{18264582-33FD-8442-B5EC-AED678271638}"/>
              </a:ext>
            </a:extLst>
          </p:cNvPr>
          <p:cNvSpPr>
            <a:spLocks noGrp="1"/>
          </p:cNvSpPr>
          <p:nvPr>
            <p:ph type="subTitle" idx="1" hasCustomPrompt="1"/>
          </p:nvPr>
        </p:nvSpPr>
        <p:spPr>
          <a:xfrm>
            <a:off x="471635" y="1796835"/>
            <a:ext cx="6858000" cy="337649"/>
          </a:xfrm>
        </p:spPr>
        <p:txBody>
          <a:bodyPr>
            <a:normAutofit/>
          </a:bodyPr>
          <a:lstStyle>
            <a:lvl1pPr marL="0" indent="0" algn="l">
              <a:buNone/>
              <a:defRPr sz="1500">
                <a:solidFill>
                  <a:schemeClr val="accent5"/>
                </a:solidFill>
              </a:defRPr>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Subtitle</a:t>
            </a:r>
            <a:endParaRPr lang="en-US" dirty="0"/>
          </a:p>
        </p:txBody>
      </p:sp>
    </p:spTree>
    <p:extLst>
      <p:ext uri="{BB962C8B-B14F-4D97-AF65-F5344CB8AC3E}">
        <p14:creationId xmlns:p14="http://schemas.microsoft.com/office/powerpoint/2010/main" val="26982647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976BA-39DB-4C4B-82AE-B3EDB83DE2FF}"/>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60BB0BE8-F682-4543-AF59-283DADB888F6}"/>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D234C9C-5ABD-BC40-AD00-E14FA1EF35FE}"/>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Click to edit Master text styles</a:t>
            </a:r>
          </a:p>
        </p:txBody>
      </p:sp>
      <p:cxnSp>
        <p:nvCxnSpPr>
          <p:cNvPr id="10" name="Straight Connector 9">
            <a:extLst>
              <a:ext uri="{FF2B5EF4-FFF2-40B4-BE49-F238E27FC236}">
                <a16:creationId xmlns:a16="http://schemas.microsoft.com/office/drawing/2014/main" id="{10A6B61F-7586-484D-9748-6E593C847E62}"/>
              </a:ext>
            </a:extLst>
          </p:cNvPr>
          <p:cNvCxnSpPr>
            <a:cxnSpLocks/>
          </p:cNvCxnSpPr>
          <p:nvPr userDrawn="1"/>
        </p:nvCxnSpPr>
        <p:spPr>
          <a:xfrm>
            <a:off x="8792679"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E6BBC73-07E7-1341-A2FE-277CDBD1CB49}"/>
              </a:ext>
            </a:extLst>
          </p:cNvPr>
          <p:cNvCxnSpPr>
            <a:cxnSpLocks/>
            <a:stCxn id="19" idx="3"/>
          </p:cNvCxnSpPr>
          <p:nvPr userDrawn="1"/>
        </p:nvCxnSpPr>
        <p:spPr>
          <a:xfrm>
            <a:off x="1937725" y="4888111"/>
            <a:ext cx="643541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4DE3FF8-37A9-F94B-B310-2FCA82A209C0}"/>
              </a:ext>
            </a:extLst>
          </p:cNvPr>
          <p:cNvCxnSpPr>
            <a:cxnSpLocks/>
          </p:cNvCxnSpPr>
          <p:nvPr userDrawn="1"/>
        </p:nvCxnSpPr>
        <p:spPr>
          <a:xfrm>
            <a:off x="-11831"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8" name="Slide Number Placeholder 5">
            <a:extLst>
              <a:ext uri="{FF2B5EF4-FFF2-40B4-BE49-F238E27FC236}">
                <a16:creationId xmlns:a16="http://schemas.microsoft.com/office/drawing/2014/main" id="{B4A2FE27-EAFC-0844-B9FA-397260799AAC}"/>
              </a:ext>
            </a:extLst>
          </p:cNvPr>
          <p:cNvSpPr txBox="1">
            <a:spLocks/>
          </p:cNvSpPr>
          <p:nvPr userDrawn="1"/>
        </p:nvSpPr>
        <p:spPr>
          <a:xfrm>
            <a:off x="8373140" y="4751188"/>
            <a:ext cx="419538" cy="273844"/>
          </a:xfrm>
          <a:prstGeom prst="rect">
            <a:avLst/>
          </a:prstGeom>
        </p:spPr>
        <p:txBody>
          <a:bodyPr vert="horz" lIns="68580" tIns="34290" rIns="68580" bIns="34290" rtlCol="0" anchor="ctr"/>
          <a:lstStyle>
            <a:defPPr>
              <a:defRPr lang="en-US"/>
            </a:defPPr>
            <a:lvl1pPr marL="0" algn="r" defTabSz="685800" rtl="0" eaLnBrk="1" latinLnBrk="0" hangingPunct="1">
              <a:defRPr sz="900" b="0" i="0" kern="1200">
                <a:solidFill>
                  <a:schemeClr val="accent3"/>
                </a:solidFill>
                <a:latin typeface="HelveticaNowText" panose="020B0504030202020204" pitchFamily="34" charset="77"/>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fld id="{8D82B02F-5E33-5F45-B749-127BC6B0E3BD}" type="slidenum">
              <a:rPr lang="en-US" smtClean="0"/>
              <a:pPr algn="ctr"/>
              <a:t>‹#›</a:t>
            </a:fld>
            <a:endParaRPr lang="en-US" dirty="0"/>
          </a:p>
        </p:txBody>
      </p:sp>
      <p:pic>
        <p:nvPicPr>
          <p:cNvPr id="19" name="Picture 3" descr="S:\NATH\-Communications\Templates\PowerPoint\4x\PowerPoint Master - Artboard 65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9491" y="4632511"/>
            <a:ext cx="1598234" cy="51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46778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64959-D426-D74F-A9E4-5AF2049C6161}"/>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036F1DB7-5A83-3242-94BC-01D8CD50D2AB}"/>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a:extLst>
              <a:ext uri="{FF2B5EF4-FFF2-40B4-BE49-F238E27FC236}">
                <a16:creationId xmlns:a16="http://schemas.microsoft.com/office/drawing/2014/main" id="{C7CF4909-557C-2B41-9AC3-078B452904E0}"/>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Click to edit Master text styles</a:t>
            </a:r>
          </a:p>
        </p:txBody>
      </p:sp>
      <p:cxnSp>
        <p:nvCxnSpPr>
          <p:cNvPr id="10" name="Straight Connector 9">
            <a:extLst>
              <a:ext uri="{FF2B5EF4-FFF2-40B4-BE49-F238E27FC236}">
                <a16:creationId xmlns:a16="http://schemas.microsoft.com/office/drawing/2014/main" id="{10A6B61F-7586-484D-9748-6E593C847E62}"/>
              </a:ext>
            </a:extLst>
          </p:cNvPr>
          <p:cNvCxnSpPr>
            <a:cxnSpLocks/>
          </p:cNvCxnSpPr>
          <p:nvPr userDrawn="1"/>
        </p:nvCxnSpPr>
        <p:spPr>
          <a:xfrm>
            <a:off x="8792679"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E6BBC73-07E7-1341-A2FE-277CDBD1CB49}"/>
              </a:ext>
            </a:extLst>
          </p:cNvPr>
          <p:cNvCxnSpPr>
            <a:cxnSpLocks/>
            <a:stCxn id="19" idx="3"/>
          </p:cNvCxnSpPr>
          <p:nvPr userDrawn="1"/>
        </p:nvCxnSpPr>
        <p:spPr>
          <a:xfrm>
            <a:off x="1937725" y="4888111"/>
            <a:ext cx="643541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4DE3FF8-37A9-F94B-B310-2FCA82A209C0}"/>
              </a:ext>
            </a:extLst>
          </p:cNvPr>
          <p:cNvCxnSpPr>
            <a:cxnSpLocks/>
          </p:cNvCxnSpPr>
          <p:nvPr userDrawn="1"/>
        </p:nvCxnSpPr>
        <p:spPr>
          <a:xfrm>
            <a:off x="-11831"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8" name="Slide Number Placeholder 5">
            <a:extLst>
              <a:ext uri="{FF2B5EF4-FFF2-40B4-BE49-F238E27FC236}">
                <a16:creationId xmlns:a16="http://schemas.microsoft.com/office/drawing/2014/main" id="{B4A2FE27-EAFC-0844-B9FA-397260799AAC}"/>
              </a:ext>
            </a:extLst>
          </p:cNvPr>
          <p:cNvSpPr txBox="1">
            <a:spLocks/>
          </p:cNvSpPr>
          <p:nvPr userDrawn="1"/>
        </p:nvSpPr>
        <p:spPr>
          <a:xfrm>
            <a:off x="8373140" y="4751188"/>
            <a:ext cx="419538" cy="273844"/>
          </a:xfrm>
          <a:prstGeom prst="rect">
            <a:avLst/>
          </a:prstGeom>
        </p:spPr>
        <p:txBody>
          <a:bodyPr vert="horz" lIns="68580" tIns="34290" rIns="68580" bIns="34290" rtlCol="0" anchor="ctr"/>
          <a:lstStyle>
            <a:defPPr>
              <a:defRPr lang="en-US"/>
            </a:defPPr>
            <a:lvl1pPr marL="0" algn="r" defTabSz="685800" rtl="0" eaLnBrk="1" latinLnBrk="0" hangingPunct="1">
              <a:defRPr sz="900" b="0" i="0" kern="1200">
                <a:solidFill>
                  <a:schemeClr val="accent3"/>
                </a:solidFill>
                <a:latin typeface="HelveticaNowText" panose="020B0504030202020204" pitchFamily="34" charset="77"/>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fld id="{8D82B02F-5E33-5F45-B749-127BC6B0E3BD}" type="slidenum">
              <a:rPr lang="en-US" smtClean="0"/>
              <a:pPr algn="ctr"/>
              <a:t>‹#›</a:t>
            </a:fld>
            <a:endParaRPr lang="en-US" dirty="0"/>
          </a:p>
        </p:txBody>
      </p:sp>
      <p:pic>
        <p:nvPicPr>
          <p:cNvPr id="19" name="Picture 3" descr="S:\NATH\-Communications\Templates\PowerPoint\4x\PowerPoint Master - Artboard 65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9491" y="4632511"/>
            <a:ext cx="1598234" cy="51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2188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43684-F1EB-BB4B-A4E4-41719E687B1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84B78F1-F01F-E244-9AD8-6B594CA0DD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9" name="Straight Connector 8">
            <a:extLst>
              <a:ext uri="{FF2B5EF4-FFF2-40B4-BE49-F238E27FC236}">
                <a16:creationId xmlns:a16="http://schemas.microsoft.com/office/drawing/2014/main" id="{10A6B61F-7586-484D-9748-6E593C847E62}"/>
              </a:ext>
            </a:extLst>
          </p:cNvPr>
          <p:cNvCxnSpPr>
            <a:cxnSpLocks/>
          </p:cNvCxnSpPr>
          <p:nvPr userDrawn="1"/>
        </p:nvCxnSpPr>
        <p:spPr>
          <a:xfrm>
            <a:off x="8792679"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E6BBC73-07E7-1341-A2FE-277CDBD1CB49}"/>
              </a:ext>
            </a:extLst>
          </p:cNvPr>
          <p:cNvCxnSpPr>
            <a:cxnSpLocks/>
            <a:stCxn id="18" idx="3"/>
          </p:cNvCxnSpPr>
          <p:nvPr userDrawn="1"/>
        </p:nvCxnSpPr>
        <p:spPr>
          <a:xfrm>
            <a:off x="1937725" y="4888111"/>
            <a:ext cx="643541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4DE3FF8-37A9-F94B-B310-2FCA82A209C0}"/>
              </a:ext>
            </a:extLst>
          </p:cNvPr>
          <p:cNvCxnSpPr>
            <a:cxnSpLocks/>
          </p:cNvCxnSpPr>
          <p:nvPr userDrawn="1"/>
        </p:nvCxnSpPr>
        <p:spPr>
          <a:xfrm>
            <a:off x="-11831"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B4A2FE27-EAFC-0844-B9FA-397260799AAC}"/>
              </a:ext>
            </a:extLst>
          </p:cNvPr>
          <p:cNvSpPr txBox="1">
            <a:spLocks/>
          </p:cNvSpPr>
          <p:nvPr userDrawn="1"/>
        </p:nvSpPr>
        <p:spPr>
          <a:xfrm>
            <a:off x="8373140" y="4751188"/>
            <a:ext cx="419538" cy="273844"/>
          </a:xfrm>
          <a:prstGeom prst="rect">
            <a:avLst/>
          </a:prstGeom>
        </p:spPr>
        <p:txBody>
          <a:bodyPr vert="horz" lIns="68580" tIns="34290" rIns="68580" bIns="34290" rtlCol="0" anchor="ctr"/>
          <a:lstStyle>
            <a:defPPr>
              <a:defRPr lang="en-US"/>
            </a:defPPr>
            <a:lvl1pPr marL="0" algn="r" defTabSz="685800" rtl="0" eaLnBrk="1" latinLnBrk="0" hangingPunct="1">
              <a:defRPr sz="900" b="0" i="0" kern="1200">
                <a:solidFill>
                  <a:schemeClr val="accent3"/>
                </a:solidFill>
                <a:latin typeface="HelveticaNowText" panose="020B0504030202020204" pitchFamily="34" charset="77"/>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fld id="{8D82B02F-5E33-5F45-B749-127BC6B0E3BD}" type="slidenum">
              <a:rPr lang="en-US" smtClean="0"/>
              <a:pPr algn="ctr"/>
              <a:t>‹#›</a:t>
            </a:fld>
            <a:endParaRPr lang="en-US" dirty="0"/>
          </a:p>
        </p:txBody>
      </p:sp>
      <p:pic>
        <p:nvPicPr>
          <p:cNvPr id="18" name="Picture 3" descr="S:\NATH\-Communications\Templates\PowerPoint\4x\PowerPoint Master - Artboard 65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9491" y="4632511"/>
            <a:ext cx="1598234" cy="51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13073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5FAB0C-39F8-234E-928E-E4E2DDE08975}"/>
              </a:ext>
            </a:extLst>
          </p:cNvPr>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363501B3-AB62-B54C-BD78-B785AC3955C7}"/>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9" name="Straight Connector 8">
            <a:extLst>
              <a:ext uri="{FF2B5EF4-FFF2-40B4-BE49-F238E27FC236}">
                <a16:creationId xmlns:a16="http://schemas.microsoft.com/office/drawing/2014/main" id="{10A6B61F-7586-484D-9748-6E593C847E62}"/>
              </a:ext>
            </a:extLst>
          </p:cNvPr>
          <p:cNvCxnSpPr>
            <a:cxnSpLocks/>
          </p:cNvCxnSpPr>
          <p:nvPr userDrawn="1"/>
        </p:nvCxnSpPr>
        <p:spPr>
          <a:xfrm>
            <a:off x="8792679"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E6BBC73-07E7-1341-A2FE-277CDBD1CB49}"/>
              </a:ext>
            </a:extLst>
          </p:cNvPr>
          <p:cNvCxnSpPr>
            <a:cxnSpLocks/>
            <a:stCxn id="18" idx="3"/>
          </p:cNvCxnSpPr>
          <p:nvPr userDrawn="1"/>
        </p:nvCxnSpPr>
        <p:spPr>
          <a:xfrm>
            <a:off x="1937725" y="4888111"/>
            <a:ext cx="643541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4DE3FF8-37A9-F94B-B310-2FCA82A209C0}"/>
              </a:ext>
            </a:extLst>
          </p:cNvPr>
          <p:cNvCxnSpPr>
            <a:cxnSpLocks/>
          </p:cNvCxnSpPr>
          <p:nvPr userDrawn="1"/>
        </p:nvCxnSpPr>
        <p:spPr>
          <a:xfrm>
            <a:off x="-11831"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B4A2FE27-EAFC-0844-B9FA-397260799AAC}"/>
              </a:ext>
            </a:extLst>
          </p:cNvPr>
          <p:cNvSpPr txBox="1">
            <a:spLocks/>
          </p:cNvSpPr>
          <p:nvPr userDrawn="1"/>
        </p:nvSpPr>
        <p:spPr>
          <a:xfrm>
            <a:off x="8373140" y="4751188"/>
            <a:ext cx="419538" cy="273844"/>
          </a:xfrm>
          <a:prstGeom prst="rect">
            <a:avLst/>
          </a:prstGeom>
        </p:spPr>
        <p:txBody>
          <a:bodyPr vert="horz" lIns="68580" tIns="34290" rIns="68580" bIns="34290" rtlCol="0" anchor="ctr"/>
          <a:lstStyle>
            <a:defPPr>
              <a:defRPr lang="en-US"/>
            </a:defPPr>
            <a:lvl1pPr marL="0" algn="r" defTabSz="685800" rtl="0" eaLnBrk="1" latinLnBrk="0" hangingPunct="1">
              <a:defRPr sz="900" b="0" i="0" kern="1200">
                <a:solidFill>
                  <a:schemeClr val="accent3"/>
                </a:solidFill>
                <a:latin typeface="HelveticaNowText" panose="020B0504030202020204" pitchFamily="34" charset="77"/>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fld id="{8D82B02F-5E33-5F45-B749-127BC6B0E3BD}" type="slidenum">
              <a:rPr lang="en-US" smtClean="0"/>
              <a:pPr algn="ctr"/>
              <a:t>‹#›</a:t>
            </a:fld>
            <a:endParaRPr lang="en-US" dirty="0"/>
          </a:p>
        </p:txBody>
      </p:sp>
      <p:pic>
        <p:nvPicPr>
          <p:cNvPr id="18" name="Picture 3" descr="S:\NATH\-Communications\Templates\PowerPoint\4x\PowerPoint Master - Artboard 65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9491" y="4632511"/>
            <a:ext cx="1598234" cy="51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83998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pic>
        <p:nvPicPr>
          <p:cNvPr id="2050" name="Picture 2" descr="S:\NATH\-Communications\Templates\PowerPoint\2x\PowerPoint Master - Section Slide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4207"/>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a:extLst>
              <a:ext uri="{FF2B5EF4-FFF2-40B4-BE49-F238E27FC236}">
                <a16:creationId xmlns:a16="http://schemas.microsoft.com/office/drawing/2014/main" id="{7ADC075A-30D2-8946-97E7-1A77F45CD423}"/>
              </a:ext>
            </a:extLst>
          </p:cNvPr>
          <p:cNvSpPr>
            <a:spLocks noGrp="1"/>
          </p:cNvSpPr>
          <p:nvPr>
            <p:ph type="subTitle" idx="1" hasCustomPrompt="1"/>
          </p:nvPr>
        </p:nvSpPr>
        <p:spPr>
          <a:xfrm>
            <a:off x="584199" y="1887902"/>
            <a:ext cx="7880351" cy="1366987"/>
          </a:xfrm>
        </p:spPr>
        <p:txBody>
          <a:bodyPr anchor="ctr">
            <a:normAutofit/>
          </a:bodyPr>
          <a:lstStyle>
            <a:lvl1pPr marL="0" indent="0" algn="ctr">
              <a:buNone/>
              <a:defRPr sz="3800" b="1">
                <a:solidFill>
                  <a:schemeClr val="accent5"/>
                </a:solidFill>
                <a:latin typeface="Gramatika-Bold" panose="00000800000000000000" pitchFamily="2" charset="0"/>
              </a:defRPr>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ADD SECTION TITLE</a:t>
            </a:r>
            <a:endParaRPr lang="en-US" dirty="0"/>
          </a:p>
        </p:txBody>
      </p:sp>
    </p:spTree>
    <p:extLst>
      <p:ext uri="{BB962C8B-B14F-4D97-AF65-F5344CB8AC3E}">
        <p14:creationId xmlns:p14="http://schemas.microsoft.com/office/powerpoint/2010/main" val="3055545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Title 2">
    <p:spTree>
      <p:nvGrpSpPr>
        <p:cNvPr id="1" name=""/>
        <p:cNvGrpSpPr/>
        <p:nvPr/>
      </p:nvGrpSpPr>
      <p:grpSpPr>
        <a:xfrm>
          <a:off x="0" y="0"/>
          <a:ext cx="0" cy="0"/>
          <a:chOff x="0" y="0"/>
          <a:chExt cx="0" cy="0"/>
        </a:xfrm>
      </p:grpSpPr>
      <p:pic>
        <p:nvPicPr>
          <p:cNvPr id="1026" name="Picture 2" descr="S:\NATH\-Communications\Templates\PowerPoint\2x\PowerPoint Master - Section Slide - Fern 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707"/>
            <a:ext cx="9144000" cy="5144207"/>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a:extLst>
              <a:ext uri="{FF2B5EF4-FFF2-40B4-BE49-F238E27FC236}">
                <a16:creationId xmlns:a16="http://schemas.microsoft.com/office/drawing/2014/main" id="{7ADC075A-30D2-8946-97E7-1A77F45CD423}"/>
              </a:ext>
            </a:extLst>
          </p:cNvPr>
          <p:cNvSpPr>
            <a:spLocks noGrp="1"/>
          </p:cNvSpPr>
          <p:nvPr>
            <p:ph type="subTitle" idx="1" hasCustomPrompt="1"/>
          </p:nvPr>
        </p:nvSpPr>
        <p:spPr>
          <a:xfrm>
            <a:off x="584199" y="1887902"/>
            <a:ext cx="7880351" cy="1366987"/>
          </a:xfrm>
        </p:spPr>
        <p:txBody>
          <a:bodyPr anchor="ctr">
            <a:normAutofit/>
          </a:bodyPr>
          <a:lstStyle>
            <a:lvl1pPr marL="0" indent="0" algn="ctr">
              <a:buNone/>
              <a:defRPr sz="3800" b="1">
                <a:solidFill>
                  <a:schemeClr val="accent6"/>
                </a:solidFill>
                <a:latin typeface="Gramatika-Bold" panose="00000800000000000000" pitchFamily="2" charset="0"/>
              </a:defRPr>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ADD SECTION TITLE</a:t>
            </a:r>
            <a:endParaRPr lang="en-US" dirty="0"/>
          </a:p>
        </p:txBody>
      </p:sp>
    </p:spTree>
    <p:extLst>
      <p:ext uri="{BB962C8B-B14F-4D97-AF65-F5344CB8AC3E}">
        <p14:creationId xmlns:p14="http://schemas.microsoft.com/office/powerpoint/2010/main" val="1423232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6DF2E-2645-2E49-933C-4557361164F6}"/>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51DCD60-0828-404B-9DDF-608922ABE81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9" name="Straight Connector 8">
            <a:extLst>
              <a:ext uri="{FF2B5EF4-FFF2-40B4-BE49-F238E27FC236}">
                <a16:creationId xmlns:a16="http://schemas.microsoft.com/office/drawing/2014/main" id="{10A6B61F-7586-484D-9748-6E593C847E62}"/>
              </a:ext>
            </a:extLst>
          </p:cNvPr>
          <p:cNvCxnSpPr>
            <a:cxnSpLocks/>
          </p:cNvCxnSpPr>
          <p:nvPr userDrawn="1"/>
        </p:nvCxnSpPr>
        <p:spPr>
          <a:xfrm>
            <a:off x="8792679"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E6BBC73-07E7-1341-A2FE-277CDBD1CB49}"/>
              </a:ext>
            </a:extLst>
          </p:cNvPr>
          <p:cNvCxnSpPr>
            <a:cxnSpLocks/>
            <a:stCxn id="14" idx="3"/>
          </p:cNvCxnSpPr>
          <p:nvPr userDrawn="1"/>
        </p:nvCxnSpPr>
        <p:spPr>
          <a:xfrm>
            <a:off x="1937725" y="4888111"/>
            <a:ext cx="643541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4DE3FF8-37A9-F94B-B310-2FCA82A209C0}"/>
              </a:ext>
            </a:extLst>
          </p:cNvPr>
          <p:cNvCxnSpPr>
            <a:cxnSpLocks/>
          </p:cNvCxnSpPr>
          <p:nvPr userDrawn="1"/>
        </p:nvCxnSpPr>
        <p:spPr>
          <a:xfrm>
            <a:off x="-11831"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3" name="Slide Number Placeholder 5">
            <a:extLst>
              <a:ext uri="{FF2B5EF4-FFF2-40B4-BE49-F238E27FC236}">
                <a16:creationId xmlns:a16="http://schemas.microsoft.com/office/drawing/2014/main" id="{B4A2FE27-EAFC-0844-B9FA-397260799AAC}"/>
              </a:ext>
            </a:extLst>
          </p:cNvPr>
          <p:cNvSpPr txBox="1">
            <a:spLocks/>
          </p:cNvSpPr>
          <p:nvPr userDrawn="1"/>
        </p:nvSpPr>
        <p:spPr>
          <a:xfrm>
            <a:off x="8373140" y="4751188"/>
            <a:ext cx="419538" cy="273844"/>
          </a:xfrm>
          <a:prstGeom prst="rect">
            <a:avLst/>
          </a:prstGeom>
        </p:spPr>
        <p:txBody>
          <a:bodyPr vert="horz" lIns="68580" tIns="34290" rIns="68580" bIns="34290" rtlCol="0" anchor="ctr"/>
          <a:lstStyle>
            <a:defPPr>
              <a:defRPr lang="en-US"/>
            </a:defPPr>
            <a:lvl1pPr marL="0" algn="r" defTabSz="685800" rtl="0" eaLnBrk="1" latinLnBrk="0" hangingPunct="1">
              <a:defRPr sz="900" b="0" i="0" kern="1200">
                <a:solidFill>
                  <a:schemeClr val="accent3"/>
                </a:solidFill>
                <a:latin typeface="HelveticaNowText" panose="020B0504030202020204" pitchFamily="34" charset="77"/>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fld id="{8D82B02F-5E33-5F45-B749-127BC6B0E3BD}" type="slidenum">
              <a:rPr lang="en-US" smtClean="0"/>
              <a:pPr algn="ctr"/>
              <a:t>‹#›</a:t>
            </a:fld>
            <a:endParaRPr lang="en-US" dirty="0"/>
          </a:p>
        </p:txBody>
      </p:sp>
      <p:pic>
        <p:nvPicPr>
          <p:cNvPr id="14" name="Picture 3" descr="S:\NATH\-Communications\Templates\PowerPoint\4x\PowerPoint Master - Artboard 65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9491" y="4632511"/>
            <a:ext cx="1598234" cy="51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8461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5BD9C-7B0E-D34F-9886-B5E8FD3C351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F79CC4-45EF-E148-ABBD-99BB8ACDD83C}"/>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02274BC-2A6B-594F-93CE-6792F1415D0A}"/>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0" name="Straight Connector 9">
            <a:extLst>
              <a:ext uri="{FF2B5EF4-FFF2-40B4-BE49-F238E27FC236}">
                <a16:creationId xmlns:a16="http://schemas.microsoft.com/office/drawing/2014/main" id="{10A6B61F-7586-484D-9748-6E593C847E62}"/>
              </a:ext>
            </a:extLst>
          </p:cNvPr>
          <p:cNvCxnSpPr>
            <a:cxnSpLocks/>
          </p:cNvCxnSpPr>
          <p:nvPr userDrawn="1"/>
        </p:nvCxnSpPr>
        <p:spPr>
          <a:xfrm>
            <a:off x="8792679"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E6BBC73-07E7-1341-A2FE-277CDBD1CB49}"/>
              </a:ext>
            </a:extLst>
          </p:cNvPr>
          <p:cNvCxnSpPr>
            <a:cxnSpLocks/>
            <a:stCxn id="19" idx="3"/>
          </p:cNvCxnSpPr>
          <p:nvPr userDrawn="1"/>
        </p:nvCxnSpPr>
        <p:spPr>
          <a:xfrm>
            <a:off x="1937725" y="4888111"/>
            <a:ext cx="643541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4DE3FF8-37A9-F94B-B310-2FCA82A209C0}"/>
              </a:ext>
            </a:extLst>
          </p:cNvPr>
          <p:cNvCxnSpPr>
            <a:cxnSpLocks/>
          </p:cNvCxnSpPr>
          <p:nvPr userDrawn="1"/>
        </p:nvCxnSpPr>
        <p:spPr>
          <a:xfrm>
            <a:off x="-11831"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8" name="Slide Number Placeholder 5">
            <a:extLst>
              <a:ext uri="{FF2B5EF4-FFF2-40B4-BE49-F238E27FC236}">
                <a16:creationId xmlns:a16="http://schemas.microsoft.com/office/drawing/2014/main" id="{B4A2FE27-EAFC-0844-B9FA-397260799AAC}"/>
              </a:ext>
            </a:extLst>
          </p:cNvPr>
          <p:cNvSpPr txBox="1">
            <a:spLocks/>
          </p:cNvSpPr>
          <p:nvPr userDrawn="1"/>
        </p:nvSpPr>
        <p:spPr>
          <a:xfrm>
            <a:off x="8373140" y="4751188"/>
            <a:ext cx="419538" cy="273844"/>
          </a:xfrm>
          <a:prstGeom prst="rect">
            <a:avLst/>
          </a:prstGeom>
        </p:spPr>
        <p:txBody>
          <a:bodyPr vert="horz" lIns="68580" tIns="34290" rIns="68580" bIns="34290" rtlCol="0" anchor="ctr"/>
          <a:lstStyle>
            <a:defPPr>
              <a:defRPr lang="en-US"/>
            </a:defPPr>
            <a:lvl1pPr marL="0" algn="r" defTabSz="685800" rtl="0" eaLnBrk="1" latinLnBrk="0" hangingPunct="1">
              <a:defRPr sz="900" b="0" i="0" kern="1200">
                <a:solidFill>
                  <a:schemeClr val="accent3"/>
                </a:solidFill>
                <a:latin typeface="HelveticaNowText" panose="020B0504030202020204" pitchFamily="34" charset="77"/>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fld id="{8D82B02F-5E33-5F45-B749-127BC6B0E3BD}" type="slidenum">
              <a:rPr lang="en-US" smtClean="0"/>
              <a:pPr algn="ctr"/>
              <a:t>‹#›</a:t>
            </a:fld>
            <a:endParaRPr lang="en-US" dirty="0"/>
          </a:p>
        </p:txBody>
      </p:sp>
      <p:pic>
        <p:nvPicPr>
          <p:cNvPr id="19" name="Picture 3" descr="S:\NATH\-Communications\Templates\PowerPoint\4x\PowerPoint Master - Artboard 65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9491" y="4632511"/>
            <a:ext cx="1598234" cy="51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98610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F8FBA-A9EC-B64E-9DB0-25091A96FEF1}"/>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65733CE1-2938-9B41-B470-F676662E7F2A}"/>
              </a:ext>
            </a:extLst>
          </p:cNvPr>
          <p:cNvSpPr>
            <a:spLocks noGrp="1"/>
          </p:cNvSpPr>
          <p:nvPr>
            <p:ph type="body" idx="1"/>
          </p:nvPr>
        </p:nvSpPr>
        <p:spPr>
          <a:xfrm>
            <a:off x="629842" y="1260872"/>
            <a:ext cx="3868340" cy="617934"/>
          </a:xfrm>
        </p:spPr>
        <p:txBody>
          <a:bodyPr anchor="b"/>
          <a:lstStyle>
            <a:lvl1pPr marL="0" indent="0">
              <a:buNone/>
              <a:defRPr sz="1800" b="1" baseline="0">
                <a:latin typeface="Gramatika-Black" pitchFamily="2" charset="0"/>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3AA34243-B988-7E45-9EA8-F1D3A31F0301}"/>
              </a:ext>
            </a:extLst>
          </p:cNvPr>
          <p:cNvSpPr>
            <a:spLocks noGrp="1"/>
          </p:cNvSpPr>
          <p:nvPr>
            <p:ph sz="half" idx="2"/>
          </p:nvPr>
        </p:nvSpPr>
        <p:spPr>
          <a:xfrm>
            <a:off x="629842" y="1878806"/>
            <a:ext cx="3868340" cy="2753705"/>
          </a:xfrm>
        </p:spPr>
        <p:txBody>
          <a:bodyPr/>
          <a:lstStyle>
            <a:lvl1pPr>
              <a:defRPr baseline="0">
                <a:latin typeface="Helvetica Now Text " panose="020B0504030202020204" pitchFamily="34" charset="77"/>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305E3ACD-9807-0447-B851-29494E7C7FE1}"/>
              </a:ext>
            </a:extLst>
          </p:cNvPr>
          <p:cNvSpPr>
            <a:spLocks noGrp="1"/>
          </p:cNvSpPr>
          <p:nvPr>
            <p:ph type="body" sz="quarter" idx="3"/>
          </p:nvPr>
        </p:nvSpPr>
        <p:spPr>
          <a:xfrm>
            <a:off x="4629150" y="1260872"/>
            <a:ext cx="3887391" cy="617934"/>
          </a:xfrm>
        </p:spPr>
        <p:txBody>
          <a:bodyPr anchor="b"/>
          <a:lstStyle>
            <a:lvl1pPr marL="0" indent="0">
              <a:buNone/>
              <a:defRPr sz="1800" b="1" baseline="0">
                <a:latin typeface="Gramatika-Bold" pitchFamily="2" charset="0"/>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4001D307-96D6-074D-82F2-A80298D4CE26}"/>
              </a:ext>
            </a:extLst>
          </p:cNvPr>
          <p:cNvSpPr>
            <a:spLocks noGrp="1"/>
          </p:cNvSpPr>
          <p:nvPr>
            <p:ph sz="quarter" idx="4"/>
          </p:nvPr>
        </p:nvSpPr>
        <p:spPr>
          <a:xfrm>
            <a:off x="4629150" y="1878806"/>
            <a:ext cx="3887391" cy="275370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2" name="Straight Connector 11">
            <a:extLst>
              <a:ext uri="{FF2B5EF4-FFF2-40B4-BE49-F238E27FC236}">
                <a16:creationId xmlns:a16="http://schemas.microsoft.com/office/drawing/2014/main" id="{10A6B61F-7586-484D-9748-6E593C847E62}"/>
              </a:ext>
            </a:extLst>
          </p:cNvPr>
          <p:cNvCxnSpPr>
            <a:cxnSpLocks/>
          </p:cNvCxnSpPr>
          <p:nvPr userDrawn="1"/>
        </p:nvCxnSpPr>
        <p:spPr>
          <a:xfrm>
            <a:off x="8792679"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E6BBC73-07E7-1341-A2FE-277CDBD1CB49}"/>
              </a:ext>
            </a:extLst>
          </p:cNvPr>
          <p:cNvCxnSpPr>
            <a:cxnSpLocks/>
            <a:stCxn id="21" idx="3"/>
          </p:cNvCxnSpPr>
          <p:nvPr userDrawn="1"/>
        </p:nvCxnSpPr>
        <p:spPr>
          <a:xfrm>
            <a:off x="1937725" y="4888111"/>
            <a:ext cx="643541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4DE3FF8-37A9-F94B-B310-2FCA82A209C0}"/>
              </a:ext>
            </a:extLst>
          </p:cNvPr>
          <p:cNvCxnSpPr>
            <a:cxnSpLocks/>
          </p:cNvCxnSpPr>
          <p:nvPr userDrawn="1"/>
        </p:nvCxnSpPr>
        <p:spPr>
          <a:xfrm>
            <a:off x="-11831"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20" name="Slide Number Placeholder 5">
            <a:extLst>
              <a:ext uri="{FF2B5EF4-FFF2-40B4-BE49-F238E27FC236}">
                <a16:creationId xmlns:a16="http://schemas.microsoft.com/office/drawing/2014/main" id="{B4A2FE27-EAFC-0844-B9FA-397260799AAC}"/>
              </a:ext>
            </a:extLst>
          </p:cNvPr>
          <p:cNvSpPr txBox="1">
            <a:spLocks/>
          </p:cNvSpPr>
          <p:nvPr userDrawn="1"/>
        </p:nvSpPr>
        <p:spPr>
          <a:xfrm>
            <a:off x="8373140" y="4751188"/>
            <a:ext cx="419538" cy="273844"/>
          </a:xfrm>
          <a:prstGeom prst="rect">
            <a:avLst/>
          </a:prstGeom>
        </p:spPr>
        <p:txBody>
          <a:bodyPr vert="horz" lIns="68580" tIns="34290" rIns="68580" bIns="34290" rtlCol="0" anchor="ctr"/>
          <a:lstStyle>
            <a:defPPr>
              <a:defRPr lang="en-US"/>
            </a:defPPr>
            <a:lvl1pPr marL="0" algn="r" defTabSz="685800" rtl="0" eaLnBrk="1" latinLnBrk="0" hangingPunct="1">
              <a:defRPr sz="900" b="0" i="0" kern="1200">
                <a:solidFill>
                  <a:schemeClr val="accent3"/>
                </a:solidFill>
                <a:latin typeface="HelveticaNowText" panose="020B0504030202020204" pitchFamily="34" charset="77"/>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fld id="{8D82B02F-5E33-5F45-B749-127BC6B0E3BD}" type="slidenum">
              <a:rPr lang="en-US" smtClean="0"/>
              <a:pPr algn="ctr"/>
              <a:t>‹#›</a:t>
            </a:fld>
            <a:endParaRPr lang="en-US" dirty="0"/>
          </a:p>
        </p:txBody>
      </p:sp>
      <p:pic>
        <p:nvPicPr>
          <p:cNvPr id="21" name="Picture 3" descr="S:\NATH\-Communications\Templates\PowerPoint\4x\PowerPoint Master - Artboard 65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9491" y="4632511"/>
            <a:ext cx="1598234" cy="51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2085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C88B6-9A1B-A64D-971B-CEC21A9B10A0}"/>
              </a:ext>
            </a:extLst>
          </p:cNvPr>
          <p:cNvSpPr>
            <a:spLocks noGrp="1"/>
          </p:cNvSpPr>
          <p:nvPr>
            <p:ph type="title"/>
          </p:nvPr>
        </p:nvSpPr>
        <p:spPr/>
        <p:txBody>
          <a:bodyPr/>
          <a:lstStyle/>
          <a:p>
            <a:r>
              <a:rPr lang="en-US"/>
              <a:t>Click to edit Master title style</a:t>
            </a:r>
          </a:p>
        </p:txBody>
      </p:sp>
      <p:cxnSp>
        <p:nvCxnSpPr>
          <p:cNvPr id="8" name="Straight Connector 7">
            <a:extLst>
              <a:ext uri="{FF2B5EF4-FFF2-40B4-BE49-F238E27FC236}">
                <a16:creationId xmlns:a16="http://schemas.microsoft.com/office/drawing/2014/main" id="{10A6B61F-7586-484D-9748-6E593C847E62}"/>
              </a:ext>
            </a:extLst>
          </p:cNvPr>
          <p:cNvCxnSpPr>
            <a:cxnSpLocks/>
          </p:cNvCxnSpPr>
          <p:nvPr userDrawn="1"/>
        </p:nvCxnSpPr>
        <p:spPr>
          <a:xfrm>
            <a:off x="8792679"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E6BBC73-07E7-1341-A2FE-277CDBD1CB49}"/>
              </a:ext>
            </a:extLst>
          </p:cNvPr>
          <p:cNvCxnSpPr>
            <a:cxnSpLocks/>
            <a:stCxn id="17" idx="3"/>
          </p:cNvCxnSpPr>
          <p:nvPr userDrawn="1"/>
        </p:nvCxnSpPr>
        <p:spPr>
          <a:xfrm>
            <a:off x="1937725" y="4888111"/>
            <a:ext cx="643541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4DE3FF8-37A9-F94B-B310-2FCA82A209C0}"/>
              </a:ext>
            </a:extLst>
          </p:cNvPr>
          <p:cNvCxnSpPr>
            <a:cxnSpLocks/>
          </p:cNvCxnSpPr>
          <p:nvPr userDrawn="1"/>
        </p:nvCxnSpPr>
        <p:spPr>
          <a:xfrm>
            <a:off x="-11831"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6" name="Slide Number Placeholder 5">
            <a:extLst>
              <a:ext uri="{FF2B5EF4-FFF2-40B4-BE49-F238E27FC236}">
                <a16:creationId xmlns:a16="http://schemas.microsoft.com/office/drawing/2014/main" id="{B4A2FE27-EAFC-0844-B9FA-397260799AAC}"/>
              </a:ext>
            </a:extLst>
          </p:cNvPr>
          <p:cNvSpPr txBox="1">
            <a:spLocks/>
          </p:cNvSpPr>
          <p:nvPr userDrawn="1"/>
        </p:nvSpPr>
        <p:spPr>
          <a:xfrm>
            <a:off x="8373140" y="4751188"/>
            <a:ext cx="419538" cy="273844"/>
          </a:xfrm>
          <a:prstGeom prst="rect">
            <a:avLst/>
          </a:prstGeom>
        </p:spPr>
        <p:txBody>
          <a:bodyPr vert="horz" lIns="68580" tIns="34290" rIns="68580" bIns="34290" rtlCol="0" anchor="ctr"/>
          <a:lstStyle>
            <a:defPPr>
              <a:defRPr lang="en-US"/>
            </a:defPPr>
            <a:lvl1pPr marL="0" algn="r" defTabSz="685800" rtl="0" eaLnBrk="1" latinLnBrk="0" hangingPunct="1">
              <a:defRPr sz="900" b="0" i="0" kern="1200">
                <a:solidFill>
                  <a:schemeClr val="accent3"/>
                </a:solidFill>
                <a:latin typeface="HelveticaNowText" panose="020B0504030202020204" pitchFamily="34" charset="77"/>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fld id="{8D82B02F-5E33-5F45-B749-127BC6B0E3BD}" type="slidenum">
              <a:rPr lang="en-US" smtClean="0"/>
              <a:pPr algn="ctr"/>
              <a:t>‹#›</a:t>
            </a:fld>
            <a:endParaRPr lang="en-US" dirty="0"/>
          </a:p>
        </p:txBody>
      </p:sp>
      <p:pic>
        <p:nvPicPr>
          <p:cNvPr id="17" name="Picture 3" descr="S:\NATH\-Communications\Templates\PowerPoint\4x\PowerPoint Master - Artboard 65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9491" y="4632511"/>
            <a:ext cx="1598234" cy="51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1209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16" name="Straight Connector 15">
            <a:extLst>
              <a:ext uri="{FF2B5EF4-FFF2-40B4-BE49-F238E27FC236}">
                <a16:creationId xmlns:a16="http://schemas.microsoft.com/office/drawing/2014/main" id="{10A6B61F-7586-484D-9748-6E593C847E62}"/>
              </a:ext>
            </a:extLst>
          </p:cNvPr>
          <p:cNvCxnSpPr>
            <a:cxnSpLocks/>
          </p:cNvCxnSpPr>
          <p:nvPr userDrawn="1"/>
        </p:nvCxnSpPr>
        <p:spPr>
          <a:xfrm>
            <a:off x="8792679"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E6BBC73-07E7-1341-A2FE-277CDBD1CB49}"/>
              </a:ext>
            </a:extLst>
          </p:cNvPr>
          <p:cNvCxnSpPr>
            <a:cxnSpLocks/>
            <a:stCxn id="20" idx="3"/>
          </p:cNvCxnSpPr>
          <p:nvPr userDrawn="1"/>
        </p:nvCxnSpPr>
        <p:spPr>
          <a:xfrm>
            <a:off x="1937725" y="4888111"/>
            <a:ext cx="643541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4DE3FF8-37A9-F94B-B310-2FCA82A209C0}"/>
              </a:ext>
            </a:extLst>
          </p:cNvPr>
          <p:cNvCxnSpPr>
            <a:cxnSpLocks/>
          </p:cNvCxnSpPr>
          <p:nvPr userDrawn="1"/>
        </p:nvCxnSpPr>
        <p:spPr>
          <a:xfrm>
            <a:off x="-11831"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9" name="Slide Number Placeholder 5">
            <a:extLst>
              <a:ext uri="{FF2B5EF4-FFF2-40B4-BE49-F238E27FC236}">
                <a16:creationId xmlns:a16="http://schemas.microsoft.com/office/drawing/2014/main" id="{B4A2FE27-EAFC-0844-B9FA-397260799AAC}"/>
              </a:ext>
            </a:extLst>
          </p:cNvPr>
          <p:cNvSpPr txBox="1">
            <a:spLocks/>
          </p:cNvSpPr>
          <p:nvPr userDrawn="1"/>
        </p:nvSpPr>
        <p:spPr>
          <a:xfrm>
            <a:off x="8373140" y="4751188"/>
            <a:ext cx="419538" cy="273844"/>
          </a:xfrm>
          <a:prstGeom prst="rect">
            <a:avLst/>
          </a:prstGeom>
        </p:spPr>
        <p:txBody>
          <a:bodyPr vert="horz" lIns="68580" tIns="34290" rIns="68580" bIns="34290" rtlCol="0" anchor="ctr"/>
          <a:lstStyle>
            <a:defPPr>
              <a:defRPr lang="en-US"/>
            </a:defPPr>
            <a:lvl1pPr marL="0" algn="r" defTabSz="685800" rtl="0" eaLnBrk="1" latinLnBrk="0" hangingPunct="1">
              <a:defRPr sz="900" b="0" i="0" kern="1200">
                <a:solidFill>
                  <a:schemeClr val="accent3"/>
                </a:solidFill>
                <a:latin typeface="HelveticaNowText" panose="020B0504030202020204" pitchFamily="34" charset="77"/>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fld id="{8D82B02F-5E33-5F45-B749-127BC6B0E3BD}" type="slidenum">
              <a:rPr lang="en-US" smtClean="0"/>
              <a:pPr algn="ctr"/>
              <a:t>‹#›</a:t>
            </a:fld>
            <a:endParaRPr lang="en-US" dirty="0"/>
          </a:p>
        </p:txBody>
      </p:sp>
      <p:pic>
        <p:nvPicPr>
          <p:cNvPr id="20" name="Picture 3" descr="S:\NATH\-Communications\Templates\PowerPoint\4x\PowerPoint Master - Artboard 65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9491" y="4632511"/>
            <a:ext cx="1598234" cy="51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08164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10A6B61F-7586-484D-9748-6E593C847E62}"/>
              </a:ext>
            </a:extLst>
          </p:cNvPr>
          <p:cNvCxnSpPr>
            <a:cxnSpLocks/>
          </p:cNvCxnSpPr>
          <p:nvPr userDrawn="1"/>
        </p:nvCxnSpPr>
        <p:spPr>
          <a:xfrm>
            <a:off x="8792679"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BE6BBC73-07E7-1341-A2FE-277CDBD1CB49}"/>
              </a:ext>
            </a:extLst>
          </p:cNvPr>
          <p:cNvCxnSpPr>
            <a:cxnSpLocks/>
            <a:stCxn id="10" idx="3"/>
          </p:cNvCxnSpPr>
          <p:nvPr userDrawn="1"/>
        </p:nvCxnSpPr>
        <p:spPr>
          <a:xfrm>
            <a:off x="1937725" y="4888111"/>
            <a:ext cx="643541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4DE3FF8-37A9-F94B-B310-2FCA82A209C0}"/>
              </a:ext>
            </a:extLst>
          </p:cNvPr>
          <p:cNvCxnSpPr>
            <a:cxnSpLocks/>
          </p:cNvCxnSpPr>
          <p:nvPr userDrawn="1"/>
        </p:nvCxnSpPr>
        <p:spPr>
          <a:xfrm>
            <a:off x="-11831"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B4A2FE27-EAFC-0844-B9FA-397260799AAC}"/>
              </a:ext>
            </a:extLst>
          </p:cNvPr>
          <p:cNvSpPr txBox="1">
            <a:spLocks/>
          </p:cNvSpPr>
          <p:nvPr userDrawn="1"/>
        </p:nvSpPr>
        <p:spPr>
          <a:xfrm>
            <a:off x="8373140" y="4751188"/>
            <a:ext cx="419538" cy="273844"/>
          </a:xfrm>
          <a:prstGeom prst="rect">
            <a:avLst/>
          </a:prstGeom>
        </p:spPr>
        <p:txBody>
          <a:bodyPr vert="horz" lIns="68580" tIns="34290" rIns="68580" bIns="34290" rtlCol="0" anchor="ctr"/>
          <a:lstStyle>
            <a:defPPr>
              <a:defRPr lang="en-US"/>
            </a:defPPr>
            <a:lvl1pPr marL="0" algn="r" defTabSz="685800" rtl="0" eaLnBrk="1" latinLnBrk="0" hangingPunct="1">
              <a:defRPr sz="900" b="0" i="0" kern="1200">
                <a:solidFill>
                  <a:schemeClr val="accent3"/>
                </a:solidFill>
                <a:latin typeface="HelveticaNowText" panose="020B0504030202020204" pitchFamily="34" charset="77"/>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fld id="{8D82B02F-5E33-5F45-B749-127BC6B0E3BD}" type="slidenum">
              <a:rPr lang="en-US" smtClean="0"/>
              <a:pPr algn="ctr"/>
              <a:t>‹#›</a:t>
            </a:fld>
            <a:endParaRPr lang="en-US" dirty="0"/>
          </a:p>
        </p:txBody>
      </p:sp>
      <p:pic>
        <p:nvPicPr>
          <p:cNvPr id="10" name="Picture 3" descr="S:\NATH\-Communications\Templates\PowerPoint\4x\PowerPoint Master - Artboard 65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9491" y="4632511"/>
            <a:ext cx="1598234" cy="5112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S:\NATH\Communications\Icons\Contact Details\Icon - Email - Fern Back.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562351" y="3613378"/>
            <a:ext cx="743192" cy="74319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S:\NATH\Communications\Icons\Contact Details\Icon - Website - Fern Back.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562353" y="2541250"/>
            <a:ext cx="743192" cy="74319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NATH\Communications\Icons\Social Platform Logos\Icon - Eventbrite - Fern Back.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562352" y="1408414"/>
            <a:ext cx="743192" cy="743192"/>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S:\NATH\Communications\Icons\Social Platform Logos\Icon - Facebook - Fern Back.png"/>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236908" y="412536"/>
            <a:ext cx="743192" cy="74319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NATH\Communications\Icons\Social Platform Logos\Icon - Instagram - Fern Back.pn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36908" y="3613378"/>
            <a:ext cx="743192" cy="743192"/>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S:\NATH\Communications\Icons\Social Platform Logos\Icon - LinkedIn - Fern Back.png"/>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4562353" y="412535"/>
            <a:ext cx="743192" cy="74319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S:\NATH\Communications\Icons\Social Platform Logos\Icon - Twitter - Fern Back.png"/>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236907" y="1454913"/>
            <a:ext cx="743192" cy="743192"/>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S:\NATH\Communications\Icons\Social Platform Logos\Icon - YouTube - Fern Back.png"/>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236906" y="2567629"/>
            <a:ext cx="743192" cy="743192"/>
          </a:xfrm>
          <a:prstGeom prst="rect">
            <a:avLst/>
          </a:prstGeom>
          <a:noFill/>
          <a:extLst>
            <a:ext uri="{909E8E84-426E-40DD-AFC4-6F175D3DCCD1}">
              <a14:hiddenFill xmlns:a14="http://schemas.microsoft.com/office/drawing/2010/main">
                <a:solidFill>
                  <a:srgbClr val="FFFFFF"/>
                </a:solidFill>
              </a14:hiddenFill>
            </a:ext>
          </a:extLst>
        </p:spPr>
      </p:pic>
      <p:sp>
        <p:nvSpPr>
          <p:cNvPr id="19" name="Content Placeholder 3">
            <a:extLst>
              <a:ext uri="{FF2B5EF4-FFF2-40B4-BE49-F238E27FC236}">
                <a16:creationId xmlns:a16="http://schemas.microsoft.com/office/drawing/2014/main" id="{3AA34243-B988-7E45-9EA8-F1D3A31F0301}"/>
              </a:ext>
            </a:extLst>
          </p:cNvPr>
          <p:cNvSpPr>
            <a:spLocks noGrp="1"/>
          </p:cNvSpPr>
          <p:nvPr>
            <p:ph sz="half" idx="2"/>
          </p:nvPr>
        </p:nvSpPr>
        <p:spPr>
          <a:xfrm>
            <a:off x="980098" y="653753"/>
            <a:ext cx="3582251" cy="259578"/>
          </a:xfrm>
        </p:spPr>
        <p:txBody>
          <a:bodyPr>
            <a:normAutofit/>
          </a:bodyPr>
          <a:lstStyle>
            <a:lvl1pPr marL="0" indent="0">
              <a:buNone/>
              <a:defRPr sz="1400" baseline="0">
                <a:latin typeface="Helvetica Now Text " panose="020B0504030202020204" pitchFamily="34" charset="77"/>
              </a:defRPr>
            </a:lvl1pPr>
          </a:lstStyle>
          <a:p>
            <a:pPr lvl="0"/>
            <a:r>
              <a:rPr lang="en-US" dirty="0"/>
              <a:t>Click to edit Master text styles</a:t>
            </a:r>
          </a:p>
        </p:txBody>
      </p:sp>
      <p:sp>
        <p:nvSpPr>
          <p:cNvPr id="20" name="Content Placeholder 3">
            <a:extLst>
              <a:ext uri="{FF2B5EF4-FFF2-40B4-BE49-F238E27FC236}">
                <a16:creationId xmlns:a16="http://schemas.microsoft.com/office/drawing/2014/main" id="{3AA34243-B988-7E45-9EA8-F1D3A31F0301}"/>
              </a:ext>
            </a:extLst>
          </p:cNvPr>
          <p:cNvSpPr>
            <a:spLocks noGrp="1"/>
          </p:cNvSpPr>
          <p:nvPr>
            <p:ph sz="half" idx="10"/>
          </p:nvPr>
        </p:nvSpPr>
        <p:spPr>
          <a:xfrm>
            <a:off x="5305543" y="1693567"/>
            <a:ext cx="3581070" cy="265884"/>
          </a:xfrm>
        </p:spPr>
        <p:txBody>
          <a:bodyPr>
            <a:normAutofit/>
          </a:bodyPr>
          <a:lstStyle>
            <a:lvl1pPr marL="0" indent="0">
              <a:buNone/>
              <a:defRPr sz="1400" baseline="0">
                <a:latin typeface="Helvetica Now Text " panose="020B0504030202020204" pitchFamily="34" charset="77"/>
              </a:defRPr>
            </a:lvl1pPr>
          </a:lstStyle>
          <a:p>
            <a:pPr lvl="0"/>
            <a:r>
              <a:rPr lang="en-US" dirty="0"/>
              <a:t>Click to edit Master text styles</a:t>
            </a:r>
          </a:p>
        </p:txBody>
      </p:sp>
      <p:sp>
        <p:nvSpPr>
          <p:cNvPr id="21" name="Content Placeholder 3">
            <a:extLst>
              <a:ext uri="{FF2B5EF4-FFF2-40B4-BE49-F238E27FC236}">
                <a16:creationId xmlns:a16="http://schemas.microsoft.com/office/drawing/2014/main" id="{3AA34243-B988-7E45-9EA8-F1D3A31F0301}"/>
              </a:ext>
            </a:extLst>
          </p:cNvPr>
          <p:cNvSpPr>
            <a:spLocks noGrp="1"/>
          </p:cNvSpPr>
          <p:nvPr>
            <p:ph sz="half" idx="11"/>
          </p:nvPr>
        </p:nvSpPr>
        <p:spPr>
          <a:xfrm>
            <a:off x="980106" y="1693567"/>
            <a:ext cx="3591898" cy="306762"/>
          </a:xfrm>
        </p:spPr>
        <p:txBody>
          <a:bodyPr>
            <a:normAutofit/>
          </a:bodyPr>
          <a:lstStyle>
            <a:lvl1pPr marL="0" indent="0">
              <a:buNone/>
              <a:defRPr sz="1400" baseline="0">
                <a:latin typeface="Helvetica Now Text " panose="020B0504030202020204" pitchFamily="34" charset="77"/>
              </a:defRPr>
            </a:lvl1pPr>
          </a:lstStyle>
          <a:p>
            <a:pPr lvl="0"/>
            <a:r>
              <a:rPr lang="en-US" dirty="0"/>
              <a:t>Click to edit Master text styles</a:t>
            </a:r>
          </a:p>
        </p:txBody>
      </p:sp>
      <p:sp>
        <p:nvSpPr>
          <p:cNvPr id="22" name="Content Placeholder 3">
            <a:extLst>
              <a:ext uri="{FF2B5EF4-FFF2-40B4-BE49-F238E27FC236}">
                <a16:creationId xmlns:a16="http://schemas.microsoft.com/office/drawing/2014/main" id="{3AA34243-B988-7E45-9EA8-F1D3A31F0301}"/>
              </a:ext>
            </a:extLst>
          </p:cNvPr>
          <p:cNvSpPr>
            <a:spLocks noGrp="1"/>
          </p:cNvSpPr>
          <p:nvPr>
            <p:ph sz="half" idx="12"/>
          </p:nvPr>
        </p:nvSpPr>
        <p:spPr>
          <a:xfrm>
            <a:off x="980098" y="2811100"/>
            <a:ext cx="3582251" cy="263510"/>
          </a:xfrm>
        </p:spPr>
        <p:txBody>
          <a:bodyPr>
            <a:normAutofit/>
          </a:bodyPr>
          <a:lstStyle>
            <a:lvl1pPr marL="0" indent="0">
              <a:buNone/>
              <a:defRPr sz="1400" baseline="0">
                <a:latin typeface="Helvetica Now Text " panose="020B0504030202020204" pitchFamily="34" charset="77"/>
              </a:defRPr>
            </a:lvl1pPr>
          </a:lstStyle>
          <a:p>
            <a:pPr lvl="0"/>
            <a:r>
              <a:rPr lang="en-US" dirty="0"/>
              <a:t>Click to edit Master text styles</a:t>
            </a:r>
          </a:p>
        </p:txBody>
      </p:sp>
      <p:sp>
        <p:nvSpPr>
          <p:cNvPr id="23" name="Content Placeholder 3">
            <a:extLst>
              <a:ext uri="{FF2B5EF4-FFF2-40B4-BE49-F238E27FC236}">
                <a16:creationId xmlns:a16="http://schemas.microsoft.com/office/drawing/2014/main" id="{3AA34243-B988-7E45-9EA8-F1D3A31F0301}"/>
              </a:ext>
            </a:extLst>
          </p:cNvPr>
          <p:cNvSpPr>
            <a:spLocks noGrp="1"/>
          </p:cNvSpPr>
          <p:nvPr>
            <p:ph sz="half" idx="13"/>
          </p:nvPr>
        </p:nvSpPr>
        <p:spPr>
          <a:xfrm>
            <a:off x="980102" y="3853149"/>
            <a:ext cx="3591902" cy="307562"/>
          </a:xfrm>
        </p:spPr>
        <p:txBody>
          <a:bodyPr>
            <a:normAutofit/>
          </a:bodyPr>
          <a:lstStyle>
            <a:lvl1pPr marL="0" indent="0">
              <a:buNone/>
              <a:defRPr sz="1400" baseline="0">
                <a:latin typeface="Helvetica Now Text " panose="020B0504030202020204" pitchFamily="34" charset="77"/>
              </a:defRPr>
            </a:lvl1pPr>
          </a:lstStyle>
          <a:p>
            <a:pPr lvl="0"/>
            <a:r>
              <a:rPr lang="en-US" dirty="0"/>
              <a:t>Click to edit Master text styles</a:t>
            </a:r>
          </a:p>
        </p:txBody>
      </p:sp>
      <p:sp>
        <p:nvSpPr>
          <p:cNvPr id="24" name="Content Placeholder 3">
            <a:extLst>
              <a:ext uri="{FF2B5EF4-FFF2-40B4-BE49-F238E27FC236}">
                <a16:creationId xmlns:a16="http://schemas.microsoft.com/office/drawing/2014/main" id="{3AA34243-B988-7E45-9EA8-F1D3A31F0301}"/>
              </a:ext>
            </a:extLst>
          </p:cNvPr>
          <p:cNvSpPr>
            <a:spLocks noGrp="1"/>
          </p:cNvSpPr>
          <p:nvPr>
            <p:ph sz="half" idx="14"/>
          </p:nvPr>
        </p:nvSpPr>
        <p:spPr>
          <a:xfrm>
            <a:off x="5305545" y="2803841"/>
            <a:ext cx="3581068" cy="270768"/>
          </a:xfrm>
        </p:spPr>
        <p:txBody>
          <a:bodyPr>
            <a:normAutofit/>
          </a:bodyPr>
          <a:lstStyle>
            <a:lvl1pPr marL="0" indent="0">
              <a:buNone/>
              <a:defRPr sz="1400" baseline="0">
                <a:latin typeface="Helvetica Now Text " panose="020B0504030202020204" pitchFamily="34" charset="77"/>
              </a:defRPr>
            </a:lvl1pPr>
          </a:lstStyle>
          <a:p>
            <a:pPr lvl="0"/>
            <a:r>
              <a:rPr lang="en-US" dirty="0"/>
              <a:t>Click to edit Master text styles</a:t>
            </a:r>
          </a:p>
        </p:txBody>
      </p:sp>
      <p:sp>
        <p:nvSpPr>
          <p:cNvPr id="25" name="Content Placeholder 3">
            <a:extLst>
              <a:ext uri="{FF2B5EF4-FFF2-40B4-BE49-F238E27FC236}">
                <a16:creationId xmlns:a16="http://schemas.microsoft.com/office/drawing/2014/main" id="{3AA34243-B988-7E45-9EA8-F1D3A31F0301}"/>
              </a:ext>
            </a:extLst>
          </p:cNvPr>
          <p:cNvSpPr>
            <a:spLocks noGrp="1"/>
          </p:cNvSpPr>
          <p:nvPr>
            <p:ph sz="half" idx="15"/>
          </p:nvPr>
        </p:nvSpPr>
        <p:spPr>
          <a:xfrm>
            <a:off x="5305543" y="654934"/>
            <a:ext cx="3581070" cy="258396"/>
          </a:xfrm>
        </p:spPr>
        <p:txBody>
          <a:bodyPr>
            <a:normAutofit/>
          </a:bodyPr>
          <a:lstStyle>
            <a:lvl1pPr marL="0" indent="0">
              <a:buNone/>
              <a:defRPr sz="1400" baseline="0">
                <a:latin typeface="Helvetica Now Text " panose="020B0504030202020204" pitchFamily="34" charset="77"/>
              </a:defRPr>
            </a:lvl1pPr>
          </a:lstStyle>
          <a:p>
            <a:pPr lvl="0"/>
            <a:r>
              <a:rPr lang="en-US" dirty="0"/>
              <a:t>Click to edit Master text styles</a:t>
            </a:r>
          </a:p>
        </p:txBody>
      </p:sp>
      <p:sp>
        <p:nvSpPr>
          <p:cNvPr id="26" name="Content Placeholder 3">
            <a:extLst>
              <a:ext uri="{FF2B5EF4-FFF2-40B4-BE49-F238E27FC236}">
                <a16:creationId xmlns:a16="http://schemas.microsoft.com/office/drawing/2014/main" id="{3AA34243-B988-7E45-9EA8-F1D3A31F0301}"/>
              </a:ext>
            </a:extLst>
          </p:cNvPr>
          <p:cNvSpPr>
            <a:spLocks noGrp="1"/>
          </p:cNvSpPr>
          <p:nvPr>
            <p:ph sz="half" idx="16"/>
          </p:nvPr>
        </p:nvSpPr>
        <p:spPr>
          <a:xfrm>
            <a:off x="5305545" y="3853148"/>
            <a:ext cx="3581068" cy="307562"/>
          </a:xfrm>
        </p:spPr>
        <p:txBody>
          <a:bodyPr>
            <a:normAutofit/>
          </a:bodyPr>
          <a:lstStyle>
            <a:lvl1pPr marL="0" indent="0">
              <a:buNone/>
              <a:defRPr sz="1400" baseline="0">
                <a:latin typeface="Helvetica Now Text " panose="020B0504030202020204" pitchFamily="34" charset="77"/>
              </a:defRPr>
            </a:lvl1pPr>
          </a:lstStyle>
          <a:p>
            <a:pPr lvl="0"/>
            <a:r>
              <a:rPr lang="en-US" dirty="0"/>
              <a:t>Click to edit Master text styles</a:t>
            </a:r>
          </a:p>
        </p:txBody>
      </p:sp>
    </p:spTree>
    <p:extLst>
      <p:ext uri="{BB962C8B-B14F-4D97-AF65-F5344CB8AC3E}">
        <p14:creationId xmlns:p14="http://schemas.microsoft.com/office/powerpoint/2010/main" val="3323892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A7B682C-F1DB-3146-B825-246C66E1558D}"/>
              </a:ext>
            </a:extLst>
          </p:cNvPr>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A63219F8-70BD-3B4E-AA67-394AE08456EC}"/>
              </a:ext>
            </a:extLst>
          </p:cNvPr>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CF99C48-696D-7E4D-84BA-4A7F4041EA66}"/>
              </a:ext>
            </a:extLst>
          </p:cNvPr>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b="0" i="0">
                <a:solidFill>
                  <a:schemeClr val="tx1">
                    <a:tint val="75000"/>
                  </a:schemeClr>
                </a:solidFill>
                <a:latin typeface="HelveticaNowText" panose="020B0504030202020204" pitchFamily="34" charset="77"/>
              </a:defRPr>
            </a:lvl1pPr>
          </a:lstStyle>
          <a:p>
            <a:fld id="{EFC60B6E-7D29-E240-AFD5-68EF175F758A}" type="datetimeFigureOut">
              <a:rPr lang="en-US" smtClean="0"/>
              <a:pPr/>
              <a:t>9/27/2021</a:t>
            </a:fld>
            <a:endParaRPr lang="en-US" dirty="0"/>
          </a:p>
        </p:txBody>
      </p:sp>
      <p:sp>
        <p:nvSpPr>
          <p:cNvPr id="5" name="Footer Placeholder 4">
            <a:extLst>
              <a:ext uri="{FF2B5EF4-FFF2-40B4-BE49-F238E27FC236}">
                <a16:creationId xmlns:a16="http://schemas.microsoft.com/office/drawing/2014/main" id="{412D30FB-3D23-324A-A8E9-A48FED14F39A}"/>
              </a:ext>
            </a:extLst>
          </p:cNvPr>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b="0" i="0">
                <a:solidFill>
                  <a:schemeClr val="tx1">
                    <a:tint val="75000"/>
                  </a:schemeClr>
                </a:solidFill>
                <a:latin typeface="HelveticaNowText" panose="020B0504030202020204" pitchFamily="34" charset="77"/>
              </a:defRPr>
            </a:lvl1pPr>
          </a:lstStyle>
          <a:p>
            <a:endParaRPr lang="en-US" dirty="0"/>
          </a:p>
        </p:txBody>
      </p:sp>
      <p:sp>
        <p:nvSpPr>
          <p:cNvPr id="6" name="Slide Number Placeholder 5">
            <a:extLst>
              <a:ext uri="{FF2B5EF4-FFF2-40B4-BE49-F238E27FC236}">
                <a16:creationId xmlns:a16="http://schemas.microsoft.com/office/drawing/2014/main" id="{B4A2FE27-EAFC-0844-B9FA-397260799AAC}"/>
              </a:ext>
            </a:extLst>
          </p:cNvPr>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b="0" i="0">
                <a:solidFill>
                  <a:schemeClr val="accent3"/>
                </a:solidFill>
                <a:latin typeface="HelveticaNowText" panose="020B0504030202020204" pitchFamily="34" charset="77"/>
              </a:defRPr>
            </a:lvl1pPr>
          </a:lstStyle>
          <a:p>
            <a:fld id="{8D82B02F-5E33-5F45-B749-127BC6B0E3BD}" type="slidenum">
              <a:rPr lang="en-US" smtClean="0"/>
              <a:pPr/>
              <a:t>‹#›</a:t>
            </a:fld>
            <a:endParaRPr lang="en-US" dirty="0"/>
          </a:p>
        </p:txBody>
      </p:sp>
    </p:spTree>
    <p:extLst>
      <p:ext uri="{BB962C8B-B14F-4D97-AF65-F5344CB8AC3E}">
        <p14:creationId xmlns:p14="http://schemas.microsoft.com/office/powerpoint/2010/main" val="3475792796"/>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60" r:id="rId3"/>
    <p:sldLayoutId id="2147483650" r:id="rId4"/>
    <p:sldLayoutId id="2147483652" r:id="rId5"/>
    <p:sldLayoutId id="2147483653" r:id="rId6"/>
    <p:sldLayoutId id="2147483654" r:id="rId7"/>
    <p:sldLayoutId id="2147483655" r:id="rId8"/>
    <p:sldLayoutId id="2147483663" r:id="rId9"/>
    <p:sldLayoutId id="2147483656" r:id="rId10"/>
    <p:sldLayoutId id="2147483657" r:id="rId11"/>
    <p:sldLayoutId id="2147483658" r:id="rId12"/>
    <p:sldLayoutId id="2147483659" r:id="rId13"/>
  </p:sldLayoutIdLst>
  <p:txStyles>
    <p:titleStyle>
      <a:lvl1pPr algn="l" defTabSz="685800" rtl="0" eaLnBrk="1" latinLnBrk="0" hangingPunct="1">
        <a:lnSpc>
          <a:spcPct val="90000"/>
        </a:lnSpc>
        <a:spcBef>
          <a:spcPct val="0"/>
        </a:spcBef>
        <a:buNone/>
        <a:defRPr sz="3300" b="1" i="0" kern="1200">
          <a:solidFill>
            <a:schemeClr val="accent6"/>
          </a:solidFill>
          <a:latin typeface="Gramatika-Bold" pitchFamily="2" charset="0"/>
          <a:ea typeface="+mj-ea"/>
          <a:cs typeface="+mj-cs"/>
        </a:defRPr>
      </a:lvl1pPr>
    </p:titleStyle>
    <p:body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hyperlink" Target="https://www.rcn.org.uk/professional-development/revalidation/continuing-professional-development" TargetMode="External"/><Relationship Id="rId2" Type="http://schemas.openxmlformats.org/officeDocument/2006/relationships/hyperlink" Target="mailto:enquiries.nth@nhs.net" TargetMode="Externa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4.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4.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8.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8.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8.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jp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jp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hyperlink" Target="https://www.nmc.org.uk/supporting-information-on-standards-for-student-supervision-and-assessment/" TargetMode="External"/><Relationship Id="rId2" Type="http://schemas.openxmlformats.org/officeDocument/2006/relationships/hyperlink" Target="https://www.myeplg.ac.uk/" TargetMode="Externa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3" Type="http://schemas.openxmlformats.org/officeDocument/2006/relationships/hyperlink" Target="mailto:enquiries.nth@nhs.net" TargetMode="External"/><Relationship Id="rId2" Type="http://schemas.openxmlformats.org/officeDocument/2006/relationships/hyperlink" Target="https://forms.office.com/r/Awpz21vbGD" TargetMode="Externa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hyperlink" Target="https://www.nmc.org.uk/standards-for-education-and-training/" TargetMode="Externa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8.xml"/><Relationship Id="rId6" Type="http://schemas.openxmlformats.org/officeDocument/2006/relationships/hyperlink" Target="https://www.nmc.org.uk/standards-for-education-and-training/" TargetMode="External"/><Relationship Id="rId5" Type="http://schemas.openxmlformats.org/officeDocument/2006/relationships/image" Target="../media/image18.png"/><Relationship Id="rId4" Type="http://schemas.openxmlformats.org/officeDocument/2006/relationships/image" Target="../media/image17.emf"/></Relationships>
</file>

<file path=ppt/slides/_rels/slide8.xml.rels><?xml version="1.0" encoding="UTF-8" standalone="yes"?>
<Relationships xmlns="http://schemas.openxmlformats.org/package/2006/relationships"><Relationship Id="rId3" Type="http://schemas.openxmlformats.org/officeDocument/2006/relationships/hyperlink" Target="https://www.nmc.org.uk/standards/standards-for-nurses/standards-of-proficiency-for-registered-nurses/" TargetMode="External"/><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image" Target="../media/image21.png"/><Relationship Id="rId7" Type="http://schemas.openxmlformats.org/officeDocument/2006/relationships/diagramData" Target="../diagrams/data1.xml"/><Relationship Id="rId2" Type="http://schemas.openxmlformats.org/officeDocument/2006/relationships/image" Target="../media/image20.png"/><Relationship Id="rId1" Type="http://schemas.openxmlformats.org/officeDocument/2006/relationships/slideLayout" Target="../slideLayouts/slideLayout8.xml"/><Relationship Id="rId6" Type="http://schemas.openxmlformats.org/officeDocument/2006/relationships/image" Target="../media/image18.png"/><Relationship Id="rId11" Type="http://schemas.microsoft.com/office/2007/relationships/diagramDrawing" Target="../diagrams/drawing1.xml"/><Relationship Id="rId5" Type="http://schemas.openxmlformats.org/officeDocument/2006/relationships/hyperlink" Target="https://www.nmc.org.uk/standards/standards-for-nurses/" TargetMode="External"/><Relationship Id="rId10" Type="http://schemas.openxmlformats.org/officeDocument/2006/relationships/diagramColors" Target="../diagrams/colors1.xml"/><Relationship Id="rId4" Type="http://schemas.openxmlformats.org/officeDocument/2006/relationships/image" Target="../media/image22.png"/><Relationship Id="rId9"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1A656-74AA-EE47-9FB4-3AD2EDFAD006}"/>
              </a:ext>
            </a:extLst>
          </p:cNvPr>
          <p:cNvSpPr>
            <a:spLocks noGrp="1"/>
          </p:cNvSpPr>
          <p:nvPr>
            <p:ph type="ctrTitle"/>
          </p:nvPr>
        </p:nvSpPr>
        <p:spPr>
          <a:xfrm>
            <a:off x="362232" y="1673505"/>
            <a:ext cx="8781768" cy="1239473"/>
          </a:xfrm>
        </p:spPr>
        <p:txBody>
          <a:bodyPr>
            <a:normAutofit fontScale="90000"/>
          </a:bodyPr>
          <a:lstStyle/>
          <a:p>
            <a:r>
              <a:rPr lang="en-GB" sz="4000" dirty="0">
                <a:solidFill>
                  <a:schemeClr val="bg2"/>
                </a:solidFill>
                <a:cs typeface="HelveticaNowText Bold" panose="020B0804030202020204" pitchFamily="34" charset="0"/>
              </a:rPr>
              <a:t>NMC 2018 SSSA</a:t>
            </a:r>
            <a:br>
              <a:rPr lang="en-GB" sz="4000" dirty="0">
                <a:solidFill>
                  <a:schemeClr val="bg2"/>
                </a:solidFill>
                <a:cs typeface="HelveticaNowText Bold" panose="020B0804030202020204" pitchFamily="34" charset="0"/>
              </a:rPr>
            </a:br>
            <a:r>
              <a:rPr lang="en-GB" sz="4000" dirty="0">
                <a:solidFill>
                  <a:schemeClr val="bg2"/>
                </a:solidFill>
                <a:cs typeface="HelveticaNowText Bold" panose="020B0804030202020204" pitchFamily="34" charset="0"/>
              </a:rPr>
              <a:t>Supervisor and Assessor</a:t>
            </a:r>
            <a:br>
              <a:rPr lang="en-GB" sz="4000" dirty="0">
                <a:solidFill>
                  <a:schemeClr val="bg2"/>
                </a:solidFill>
                <a:cs typeface="HelveticaNowText Bold" panose="020B0804030202020204" pitchFamily="34" charset="0"/>
              </a:rPr>
            </a:br>
            <a:r>
              <a:rPr lang="en-GB" sz="4000" dirty="0">
                <a:solidFill>
                  <a:schemeClr val="bg2"/>
                </a:solidFill>
                <a:cs typeface="HelveticaNowText Bold" panose="020B0804030202020204" pitchFamily="34" charset="0"/>
              </a:rPr>
              <a:t>Transition Training</a:t>
            </a:r>
            <a:endParaRPr lang="en-US" dirty="0"/>
          </a:p>
        </p:txBody>
      </p:sp>
      <p:sp>
        <p:nvSpPr>
          <p:cNvPr id="3" name="Subtitle 2">
            <a:extLst>
              <a:ext uri="{FF2B5EF4-FFF2-40B4-BE49-F238E27FC236}">
                <a16:creationId xmlns:a16="http://schemas.microsoft.com/office/drawing/2014/main" id="{A0F0C1E9-96A5-7542-99F5-A80B167A7E1B}"/>
              </a:ext>
            </a:extLst>
          </p:cNvPr>
          <p:cNvSpPr>
            <a:spLocks noGrp="1"/>
          </p:cNvSpPr>
          <p:nvPr>
            <p:ph type="subTitle" idx="1"/>
          </p:nvPr>
        </p:nvSpPr>
        <p:spPr>
          <a:xfrm>
            <a:off x="362232" y="2927415"/>
            <a:ext cx="6858000" cy="337649"/>
          </a:xfrm>
        </p:spPr>
        <p:txBody>
          <a:bodyPr/>
          <a:lstStyle/>
          <a:p>
            <a:r>
              <a:rPr lang="en-GB" b="1" dirty="0">
                <a:solidFill>
                  <a:schemeClr val="bg2"/>
                </a:solidFill>
                <a:latin typeface="HelveticaNowText Regular" panose="020B0504030202020204" pitchFamily="34" charset="0"/>
                <a:cs typeface="HelveticaNowText Regular" panose="020B0504030202020204" pitchFamily="34" charset="0"/>
              </a:rPr>
              <a:t>For Mentors in Primary and Social Care Settings</a:t>
            </a:r>
            <a:endParaRPr lang="en-US" dirty="0">
              <a:solidFill>
                <a:schemeClr val="bg2"/>
              </a:solidFill>
              <a:latin typeface="HelveticaNowText Regular" panose="020B0504030202020204" pitchFamily="34" charset="0"/>
              <a:cs typeface="HelveticaNowText Regular" panose="020B0504030202020204" pitchFamily="34" charset="0"/>
            </a:endParaRP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2232" y="355180"/>
            <a:ext cx="3904703" cy="495672"/>
          </a:xfrm>
          <a:prstGeom prst="rect">
            <a:avLst/>
          </a:prstGeom>
        </p:spPr>
      </p:pic>
    </p:spTree>
    <p:extLst>
      <p:ext uri="{BB962C8B-B14F-4D97-AF65-F5344CB8AC3E}">
        <p14:creationId xmlns:p14="http://schemas.microsoft.com/office/powerpoint/2010/main" val="4170532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1"/>
          <p:cNvSpPr txBox="1">
            <a:spLocks/>
          </p:cNvSpPr>
          <p:nvPr/>
        </p:nvSpPr>
        <p:spPr>
          <a:xfrm>
            <a:off x="249148" y="300114"/>
            <a:ext cx="5109662" cy="902749"/>
          </a:xfrm>
          <a:prstGeom prst="rect">
            <a:avLst/>
          </a:prstGeom>
        </p:spPr>
        <p:txBody>
          <a:bodyPr>
            <a:noAutofit/>
          </a:bodyPr>
          <a:lstStyle>
            <a:lvl1pPr algn="l" defTabSz="685800" rtl="0" eaLnBrk="1" latinLnBrk="0" hangingPunct="1">
              <a:lnSpc>
                <a:spcPct val="90000"/>
              </a:lnSpc>
              <a:spcBef>
                <a:spcPct val="0"/>
              </a:spcBef>
              <a:buNone/>
              <a:defRPr sz="3300" b="1" i="0" kern="1200">
                <a:solidFill>
                  <a:schemeClr val="accent6"/>
                </a:solidFill>
                <a:latin typeface="Gramatika-Bold" pitchFamily="2" charset="0"/>
                <a:ea typeface="+mj-ea"/>
                <a:cs typeface="+mj-cs"/>
              </a:defRPr>
            </a:lvl1pPr>
          </a:lstStyle>
          <a:p>
            <a:r>
              <a:rPr lang="en-GB" sz="2400" dirty="0">
                <a:solidFill>
                  <a:schemeClr val="tx1"/>
                </a:solidFill>
              </a:rPr>
              <a:t>Proposed model</a:t>
            </a:r>
            <a:br>
              <a:rPr lang="en-GB" sz="2400" dirty="0">
                <a:solidFill>
                  <a:schemeClr val="tx1"/>
                </a:solidFill>
              </a:rPr>
            </a:br>
            <a:r>
              <a:rPr lang="en-GB" sz="2400" dirty="0">
                <a:solidFill>
                  <a:schemeClr val="tx1"/>
                </a:solidFill>
              </a:rPr>
              <a:t>Based on 3 placements per year</a:t>
            </a:r>
          </a:p>
        </p:txBody>
      </p:sp>
      <p:grpSp>
        <p:nvGrpSpPr>
          <p:cNvPr id="39" name="Group 38">
            <a:extLst>
              <a:ext uri="{FF2B5EF4-FFF2-40B4-BE49-F238E27FC236}">
                <a16:creationId xmlns:a16="http://schemas.microsoft.com/office/drawing/2014/main" id="{ECC4ECE8-6628-41BA-A8F1-83E862DAE112}"/>
              </a:ext>
            </a:extLst>
          </p:cNvPr>
          <p:cNvGrpSpPr/>
          <p:nvPr/>
        </p:nvGrpSpPr>
        <p:grpSpPr>
          <a:xfrm>
            <a:off x="2565758" y="1151288"/>
            <a:ext cx="1570983" cy="2638770"/>
            <a:chOff x="4818964" y="1332858"/>
            <a:chExt cx="2190950" cy="3283078"/>
          </a:xfrm>
        </p:grpSpPr>
        <p:sp>
          <p:nvSpPr>
            <p:cNvPr id="40" name="Oval 39"/>
            <p:cNvSpPr/>
            <p:nvPr/>
          </p:nvSpPr>
          <p:spPr>
            <a:xfrm>
              <a:off x="4818964" y="1332858"/>
              <a:ext cx="1968353" cy="1594339"/>
            </a:xfrm>
            <a:prstGeom prst="ellipse">
              <a:avLst/>
            </a:prstGeom>
            <a:solidFill>
              <a:srgbClr val="3BAA36"/>
            </a:solidFill>
            <a:ln w="12700" cap="flat" cmpd="sng" algn="ctr">
              <a:noFill/>
              <a:prstDash val="solid"/>
              <a:miter lim="800000"/>
            </a:ln>
            <a:effectLst/>
          </p:spPr>
          <p:txBody>
            <a:bodyPr rtlCol="0" anchor="ctr"/>
            <a:lstStyle/>
            <a:p>
              <a:pPr algn="ctr">
                <a:defRPr/>
              </a:pPr>
              <a:r>
                <a:rPr lang="en-GB" sz="1200" b="1" kern="0" dirty="0">
                  <a:solidFill>
                    <a:prstClr val="white"/>
                  </a:solidFill>
                  <a:latin typeface="Helvetica Now Text "/>
                </a:rPr>
                <a:t>Placement B</a:t>
              </a:r>
            </a:p>
          </p:txBody>
        </p:sp>
        <p:sp>
          <p:nvSpPr>
            <p:cNvPr id="41" name="TextBox 40"/>
            <p:cNvSpPr txBox="1"/>
            <p:nvPr/>
          </p:nvSpPr>
          <p:spPr>
            <a:xfrm>
              <a:off x="4982086" y="4292786"/>
              <a:ext cx="2027828" cy="323150"/>
            </a:xfrm>
            <a:prstGeom prst="rect">
              <a:avLst/>
            </a:prstGeom>
            <a:noFill/>
          </p:spPr>
          <p:txBody>
            <a:bodyPr wrap="square" rtlCol="0">
              <a:spAutoFit/>
            </a:bodyPr>
            <a:lstStyle/>
            <a:p>
              <a:r>
                <a:rPr lang="en-GB" sz="1200" b="1" dirty="0">
                  <a:latin typeface="Helvetica Now Text "/>
                </a:rPr>
                <a:t>Team of supervisors</a:t>
              </a:r>
            </a:p>
          </p:txBody>
        </p:sp>
      </p:grpSp>
      <p:grpSp>
        <p:nvGrpSpPr>
          <p:cNvPr id="42" name="Group 41">
            <a:extLst>
              <a:ext uri="{FF2B5EF4-FFF2-40B4-BE49-F238E27FC236}">
                <a16:creationId xmlns:a16="http://schemas.microsoft.com/office/drawing/2014/main" id="{9210C53E-6B0D-4DC2-9A7A-C0DC2D3E47ED}"/>
              </a:ext>
            </a:extLst>
          </p:cNvPr>
          <p:cNvGrpSpPr/>
          <p:nvPr/>
        </p:nvGrpSpPr>
        <p:grpSpPr>
          <a:xfrm>
            <a:off x="4801730" y="1159199"/>
            <a:ext cx="1364773" cy="2803031"/>
            <a:chOff x="7738866" y="1340769"/>
            <a:chExt cx="1903572" cy="3488370"/>
          </a:xfrm>
        </p:grpSpPr>
        <p:sp>
          <p:nvSpPr>
            <p:cNvPr id="43" name="Oval 42"/>
            <p:cNvSpPr/>
            <p:nvPr/>
          </p:nvSpPr>
          <p:spPr>
            <a:xfrm>
              <a:off x="7738866" y="1340769"/>
              <a:ext cx="1903572" cy="1594339"/>
            </a:xfrm>
            <a:prstGeom prst="ellipse">
              <a:avLst/>
            </a:prstGeom>
            <a:solidFill>
              <a:srgbClr val="941D80"/>
            </a:solidFill>
            <a:ln w="12700" cap="flat" cmpd="sng" algn="ctr">
              <a:noFill/>
              <a:prstDash val="solid"/>
              <a:miter lim="800000"/>
            </a:ln>
            <a:effectLst/>
          </p:spPr>
          <p:txBody>
            <a:bodyPr rtlCol="0" anchor="ctr"/>
            <a:lstStyle/>
            <a:p>
              <a:pPr algn="ctr">
                <a:defRPr/>
              </a:pPr>
              <a:r>
                <a:rPr lang="en-GB" sz="1200" b="1" kern="0" dirty="0">
                  <a:solidFill>
                    <a:prstClr val="white"/>
                  </a:solidFill>
                  <a:latin typeface="Helvetica Now Text "/>
                </a:rPr>
                <a:t>Placement C</a:t>
              </a:r>
            </a:p>
          </p:txBody>
        </p:sp>
        <p:sp>
          <p:nvSpPr>
            <p:cNvPr id="44" name="Rectangle 43"/>
            <p:cNvSpPr/>
            <p:nvPr/>
          </p:nvSpPr>
          <p:spPr>
            <a:xfrm>
              <a:off x="7867976" y="4254597"/>
              <a:ext cx="1471639" cy="574542"/>
            </a:xfrm>
            <a:prstGeom prst="rect">
              <a:avLst/>
            </a:prstGeom>
          </p:spPr>
          <p:txBody>
            <a:bodyPr wrap="none">
              <a:spAutoFit/>
            </a:bodyPr>
            <a:lstStyle/>
            <a:p>
              <a:r>
                <a:rPr lang="en-GB" sz="1200" b="1" dirty="0">
                  <a:latin typeface="Helvetica Now Text "/>
                </a:rPr>
                <a:t>Team of</a:t>
              </a:r>
            </a:p>
            <a:p>
              <a:r>
                <a:rPr lang="en-GB" sz="1200" b="1" dirty="0">
                  <a:latin typeface="Helvetica Now Text "/>
                </a:rPr>
                <a:t>supervisors</a:t>
              </a:r>
              <a:endParaRPr lang="en-GB" sz="1200" dirty="0">
                <a:latin typeface="Helvetica Now Text "/>
              </a:endParaRPr>
            </a:p>
          </p:txBody>
        </p:sp>
      </p:grpSp>
      <p:sp>
        <p:nvSpPr>
          <p:cNvPr id="45" name="TextBox 44"/>
          <p:cNvSpPr txBox="1"/>
          <p:nvPr/>
        </p:nvSpPr>
        <p:spPr>
          <a:xfrm>
            <a:off x="6596480" y="1792012"/>
            <a:ext cx="2547520" cy="1200329"/>
          </a:xfrm>
          <a:prstGeom prst="rect">
            <a:avLst/>
          </a:prstGeom>
          <a:noFill/>
        </p:spPr>
        <p:txBody>
          <a:bodyPr wrap="square" rtlCol="0" anchor="t">
            <a:spAutoFit/>
          </a:bodyPr>
          <a:lstStyle/>
          <a:p>
            <a:r>
              <a:rPr lang="en-GB" sz="1200" b="1" dirty="0">
                <a:latin typeface="Helvetica Now Text "/>
              </a:rPr>
              <a:t>If the student is progressing well the Academic Assessor will only be involved on the final placement of each year to confirm progression with the Practice Assessor.</a:t>
            </a:r>
          </a:p>
        </p:txBody>
      </p:sp>
      <p:pic>
        <p:nvPicPr>
          <p:cNvPr id="46" name="Picture 4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68043" y="391342"/>
            <a:ext cx="3435387" cy="443846"/>
          </a:xfrm>
          <a:prstGeom prst="rect">
            <a:avLst/>
          </a:prstGeom>
        </p:spPr>
      </p:pic>
      <p:grpSp>
        <p:nvGrpSpPr>
          <p:cNvPr id="47" name="Group 46">
            <a:extLst>
              <a:ext uri="{FF2B5EF4-FFF2-40B4-BE49-F238E27FC236}">
                <a16:creationId xmlns:a16="http://schemas.microsoft.com/office/drawing/2014/main" id="{4D5EB04D-B791-4668-8192-D894B45317B5}"/>
              </a:ext>
            </a:extLst>
          </p:cNvPr>
          <p:cNvGrpSpPr/>
          <p:nvPr/>
        </p:nvGrpSpPr>
        <p:grpSpPr>
          <a:xfrm>
            <a:off x="264202" y="1216968"/>
            <a:ext cx="1588215" cy="2609618"/>
            <a:chOff x="1847529" y="1398537"/>
            <a:chExt cx="2214500" cy="3247713"/>
          </a:xfrm>
        </p:grpSpPr>
        <p:sp>
          <p:nvSpPr>
            <p:cNvPr id="48" name="Oval 47"/>
            <p:cNvSpPr/>
            <p:nvPr/>
          </p:nvSpPr>
          <p:spPr>
            <a:xfrm>
              <a:off x="1847529" y="1398537"/>
              <a:ext cx="2016223" cy="1594339"/>
            </a:xfrm>
            <a:prstGeom prst="ellipse">
              <a:avLst/>
            </a:prstGeom>
            <a:solidFill>
              <a:srgbClr val="39A6DF"/>
            </a:solidFill>
            <a:ln w="12700" cap="flat" cmpd="sng" algn="ctr">
              <a:noFill/>
              <a:prstDash val="solid"/>
              <a:miter lim="800000"/>
            </a:ln>
            <a:effectLst/>
          </p:spPr>
          <p:txBody>
            <a:bodyPr rtlCol="0" anchor="ctr"/>
            <a:lstStyle/>
            <a:p>
              <a:pPr algn="ctr">
                <a:defRPr/>
              </a:pPr>
              <a:r>
                <a:rPr lang="en-GB" sz="1200" b="1" kern="0" dirty="0">
                  <a:solidFill>
                    <a:prstClr val="white"/>
                  </a:solidFill>
                  <a:latin typeface="Helvetica Now Text "/>
                </a:rPr>
                <a:t>Placement A</a:t>
              </a:r>
            </a:p>
          </p:txBody>
        </p:sp>
        <p:sp>
          <p:nvSpPr>
            <p:cNvPr id="49" name="TextBox 48">
              <a:extLst>
                <a:ext uri="{FF2B5EF4-FFF2-40B4-BE49-F238E27FC236}">
                  <a16:creationId xmlns:a16="http://schemas.microsoft.com/office/drawing/2014/main" id="{BAA6D15F-6C99-4234-91C8-B3DE99F3C7EA}"/>
                </a:ext>
              </a:extLst>
            </p:cNvPr>
            <p:cNvSpPr txBox="1"/>
            <p:nvPr/>
          </p:nvSpPr>
          <p:spPr>
            <a:xfrm>
              <a:off x="2002711" y="4323009"/>
              <a:ext cx="2059318" cy="323241"/>
            </a:xfrm>
            <a:prstGeom prst="rect">
              <a:avLst/>
            </a:prstGeom>
            <a:noFill/>
          </p:spPr>
          <p:txBody>
            <a:bodyPr wrap="square" rtlCol="0">
              <a:spAutoFit/>
            </a:bodyPr>
            <a:lstStyle/>
            <a:p>
              <a:r>
                <a:rPr lang="en-GB" sz="1200" b="1" dirty="0">
                  <a:latin typeface="Helvetica Now Text "/>
                </a:rPr>
                <a:t>Team of supervisors</a:t>
              </a:r>
            </a:p>
          </p:txBody>
        </p:sp>
      </p:grpSp>
      <p:sp>
        <p:nvSpPr>
          <p:cNvPr id="50" name="Can 49"/>
          <p:cNvSpPr/>
          <p:nvPr/>
        </p:nvSpPr>
        <p:spPr>
          <a:xfrm>
            <a:off x="331718" y="2692295"/>
            <a:ext cx="381931" cy="63134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Can 50"/>
          <p:cNvSpPr/>
          <p:nvPr/>
        </p:nvSpPr>
        <p:spPr>
          <a:xfrm>
            <a:off x="846701" y="2697514"/>
            <a:ext cx="381931" cy="63134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Can 51"/>
          <p:cNvSpPr/>
          <p:nvPr/>
        </p:nvSpPr>
        <p:spPr>
          <a:xfrm>
            <a:off x="1356724" y="2688548"/>
            <a:ext cx="381931" cy="63134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TextBox 52"/>
          <p:cNvSpPr txBox="1"/>
          <p:nvPr/>
        </p:nvSpPr>
        <p:spPr>
          <a:xfrm>
            <a:off x="315498" y="2920589"/>
            <a:ext cx="510989" cy="369332"/>
          </a:xfrm>
          <a:prstGeom prst="rect">
            <a:avLst/>
          </a:prstGeom>
          <a:noFill/>
        </p:spPr>
        <p:txBody>
          <a:bodyPr wrap="square" rtlCol="0">
            <a:spAutoFit/>
          </a:bodyPr>
          <a:lstStyle/>
          <a:p>
            <a:r>
              <a:rPr lang="en-GB" dirty="0">
                <a:solidFill>
                  <a:schemeClr val="accent5"/>
                </a:solidFill>
                <a:latin typeface="Helvetica Now Text "/>
              </a:rPr>
              <a:t>PS</a:t>
            </a:r>
          </a:p>
        </p:txBody>
      </p:sp>
      <p:sp>
        <p:nvSpPr>
          <p:cNvPr id="54" name="TextBox 53"/>
          <p:cNvSpPr txBox="1"/>
          <p:nvPr/>
        </p:nvSpPr>
        <p:spPr>
          <a:xfrm>
            <a:off x="835494" y="2937164"/>
            <a:ext cx="510989" cy="369332"/>
          </a:xfrm>
          <a:prstGeom prst="rect">
            <a:avLst/>
          </a:prstGeom>
          <a:noFill/>
        </p:spPr>
        <p:txBody>
          <a:bodyPr wrap="square" rtlCol="0">
            <a:spAutoFit/>
          </a:bodyPr>
          <a:lstStyle/>
          <a:p>
            <a:r>
              <a:rPr lang="en-GB" dirty="0">
                <a:solidFill>
                  <a:schemeClr val="accent5"/>
                </a:solidFill>
                <a:latin typeface="Helvetica Now Text "/>
              </a:rPr>
              <a:t>PS</a:t>
            </a:r>
          </a:p>
        </p:txBody>
      </p:sp>
      <p:sp>
        <p:nvSpPr>
          <p:cNvPr id="55" name="TextBox 54"/>
          <p:cNvSpPr txBox="1"/>
          <p:nvPr/>
        </p:nvSpPr>
        <p:spPr>
          <a:xfrm>
            <a:off x="1350319" y="2938028"/>
            <a:ext cx="510989" cy="369332"/>
          </a:xfrm>
          <a:prstGeom prst="rect">
            <a:avLst/>
          </a:prstGeom>
          <a:noFill/>
        </p:spPr>
        <p:txBody>
          <a:bodyPr wrap="square" rtlCol="0">
            <a:spAutoFit/>
          </a:bodyPr>
          <a:lstStyle/>
          <a:p>
            <a:r>
              <a:rPr lang="en-GB" dirty="0">
                <a:solidFill>
                  <a:schemeClr val="accent5"/>
                </a:solidFill>
                <a:latin typeface="Helvetica Now Text "/>
              </a:rPr>
              <a:t>PS</a:t>
            </a:r>
          </a:p>
        </p:txBody>
      </p:sp>
      <p:sp>
        <p:nvSpPr>
          <p:cNvPr id="56" name="Can 55"/>
          <p:cNvSpPr/>
          <p:nvPr/>
        </p:nvSpPr>
        <p:spPr>
          <a:xfrm>
            <a:off x="2633226" y="2660994"/>
            <a:ext cx="381931" cy="63134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Can 56"/>
          <p:cNvSpPr/>
          <p:nvPr/>
        </p:nvSpPr>
        <p:spPr>
          <a:xfrm>
            <a:off x="3148209" y="2666213"/>
            <a:ext cx="381931" cy="63134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8" name="Can 57"/>
          <p:cNvSpPr/>
          <p:nvPr/>
        </p:nvSpPr>
        <p:spPr>
          <a:xfrm>
            <a:off x="3658232" y="2657247"/>
            <a:ext cx="381931" cy="63134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TextBox 58"/>
          <p:cNvSpPr txBox="1"/>
          <p:nvPr/>
        </p:nvSpPr>
        <p:spPr>
          <a:xfrm>
            <a:off x="2617006" y="2889288"/>
            <a:ext cx="510989" cy="369332"/>
          </a:xfrm>
          <a:prstGeom prst="rect">
            <a:avLst/>
          </a:prstGeom>
          <a:noFill/>
        </p:spPr>
        <p:txBody>
          <a:bodyPr wrap="square" rtlCol="0">
            <a:spAutoFit/>
          </a:bodyPr>
          <a:lstStyle/>
          <a:p>
            <a:r>
              <a:rPr lang="en-GB" dirty="0">
                <a:solidFill>
                  <a:schemeClr val="accent5"/>
                </a:solidFill>
                <a:latin typeface="Helvetica Now Text "/>
              </a:rPr>
              <a:t>PS</a:t>
            </a:r>
          </a:p>
        </p:txBody>
      </p:sp>
      <p:sp>
        <p:nvSpPr>
          <p:cNvPr id="60" name="TextBox 59"/>
          <p:cNvSpPr txBox="1"/>
          <p:nvPr/>
        </p:nvSpPr>
        <p:spPr>
          <a:xfrm>
            <a:off x="3137002" y="2905863"/>
            <a:ext cx="510989" cy="369332"/>
          </a:xfrm>
          <a:prstGeom prst="rect">
            <a:avLst/>
          </a:prstGeom>
          <a:noFill/>
        </p:spPr>
        <p:txBody>
          <a:bodyPr wrap="square" rtlCol="0">
            <a:spAutoFit/>
          </a:bodyPr>
          <a:lstStyle/>
          <a:p>
            <a:r>
              <a:rPr lang="en-GB" dirty="0">
                <a:solidFill>
                  <a:schemeClr val="accent5"/>
                </a:solidFill>
                <a:latin typeface="Helvetica Now Text "/>
              </a:rPr>
              <a:t>PS</a:t>
            </a:r>
          </a:p>
        </p:txBody>
      </p:sp>
      <p:sp>
        <p:nvSpPr>
          <p:cNvPr id="61" name="TextBox 60"/>
          <p:cNvSpPr txBox="1"/>
          <p:nvPr/>
        </p:nvSpPr>
        <p:spPr>
          <a:xfrm>
            <a:off x="3651827" y="2906727"/>
            <a:ext cx="510989" cy="369332"/>
          </a:xfrm>
          <a:prstGeom prst="rect">
            <a:avLst/>
          </a:prstGeom>
          <a:noFill/>
        </p:spPr>
        <p:txBody>
          <a:bodyPr wrap="square" rtlCol="0">
            <a:spAutoFit/>
          </a:bodyPr>
          <a:lstStyle/>
          <a:p>
            <a:r>
              <a:rPr lang="en-GB" dirty="0">
                <a:solidFill>
                  <a:schemeClr val="accent5"/>
                </a:solidFill>
                <a:latin typeface="Helvetica Now Text "/>
              </a:rPr>
              <a:t>PS</a:t>
            </a:r>
          </a:p>
        </p:txBody>
      </p:sp>
      <p:sp>
        <p:nvSpPr>
          <p:cNvPr id="62" name="Can 61"/>
          <p:cNvSpPr/>
          <p:nvPr/>
        </p:nvSpPr>
        <p:spPr>
          <a:xfrm>
            <a:off x="4830872" y="2619763"/>
            <a:ext cx="381931" cy="63134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Can 62"/>
          <p:cNvSpPr/>
          <p:nvPr/>
        </p:nvSpPr>
        <p:spPr>
          <a:xfrm>
            <a:off x="5345855" y="2624982"/>
            <a:ext cx="381931" cy="63134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Can 63"/>
          <p:cNvSpPr/>
          <p:nvPr/>
        </p:nvSpPr>
        <p:spPr>
          <a:xfrm>
            <a:off x="5855878" y="2616016"/>
            <a:ext cx="381931" cy="63134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TextBox 64"/>
          <p:cNvSpPr txBox="1"/>
          <p:nvPr/>
        </p:nvSpPr>
        <p:spPr>
          <a:xfrm>
            <a:off x="4814652" y="2848057"/>
            <a:ext cx="510989" cy="369332"/>
          </a:xfrm>
          <a:prstGeom prst="rect">
            <a:avLst/>
          </a:prstGeom>
          <a:noFill/>
        </p:spPr>
        <p:txBody>
          <a:bodyPr wrap="square" rtlCol="0">
            <a:spAutoFit/>
          </a:bodyPr>
          <a:lstStyle/>
          <a:p>
            <a:r>
              <a:rPr lang="en-GB" dirty="0">
                <a:solidFill>
                  <a:schemeClr val="accent5"/>
                </a:solidFill>
                <a:latin typeface="Helvetica Now Text "/>
              </a:rPr>
              <a:t>PS</a:t>
            </a:r>
          </a:p>
        </p:txBody>
      </p:sp>
      <p:sp>
        <p:nvSpPr>
          <p:cNvPr id="66" name="TextBox 65"/>
          <p:cNvSpPr txBox="1"/>
          <p:nvPr/>
        </p:nvSpPr>
        <p:spPr>
          <a:xfrm>
            <a:off x="5334648" y="2864632"/>
            <a:ext cx="510989" cy="369332"/>
          </a:xfrm>
          <a:prstGeom prst="rect">
            <a:avLst/>
          </a:prstGeom>
          <a:noFill/>
        </p:spPr>
        <p:txBody>
          <a:bodyPr wrap="square" rtlCol="0">
            <a:spAutoFit/>
          </a:bodyPr>
          <a:lstStyle/>
          <a:p>
            <a:r>
              <a:rPr lang="en-GB" dirty="0">
                <a:solidFill>
                  <a:schemeClr val="accent5"/>
                </a:solidFill>
                <a:latin typeface="Helvetica Now Text "/>
              </a:rPr>
              <a:t>PS</a:t>
            </a:r>
          </a:p>
        </p:txBody>
      </p:sp>
      <p:sp>
        <p:nvSpPr>
          <p:cNvPr id="67" name="TextBox 66"/>
          <p:cNvSpPr txBox="1"/>
          <p:nvPr/>
        </p:nvSpPr>
        <p:spPr>
          <a:xfrm>
            <a:off x="5849473" y="2865496"/>
            <a:ext cx="510989" cy="369332"/>
          </a:xfrm>
          <a:prstGeom prst="rect">
            <a:avLst/>
          </a:prstGeom>
          <a:noFill/>
        </p:spPr>
        <p:txBody>
          <a:bodyPr wrap="square" rtlCol="0">
            <a:spAutoFit/>
          </a:bodyPr>
          <a:lstStyle/>
          <a:p>
            <a:r>
              <a:rPr lang="en-GB" dirty="0">
                <a:solidFill>
                  <a:schemeClr val="accent5"/>
                </a:solidFill>
                <a:latin typeface="Helvetica Now Text "/>
              </a:rPr>
              <a:t>PS</a:t>
            </a:r>
          </a:p>
        </p:txBody>
      </p:sp>
      <p:sp>
        <p:nvSpPr>
          <p:cNvPr id="68" name="Can 67"/>
          <p:cNvSpPr/>
          <p:nvPr/>
        </p:nvSpPr>
        <p:spPr>
          <a:xfrm>
            <a:off x="801425" y="4064216"/>
            <a:ext cx="381931" cy="63134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TextBox 68"/>
          <p:cNvSpPr txBox="1"/>
          <p:nvPr/>
        </p:nvSpPr>
        <p:spPr>
          <a:xfrm>
            <a:off x="792502" y="4281877"/>
            <a:ext cx="510989" cy="369332"/>
          </a:xfrm>
          <a:prstGeom prst="rect">
            <a:avLst/>
          </a:prstGeom>
          <a:noFill/>
        </p:spPr>
        <p:txBody>
          <a:bodyPr wrap="square" rtlCol="0">
            <a:spAutoFit/>
          </a:bodyPr>
          <a:lstStyle/>
          <a:p>
            <a:r>
              <a:rPr lang="en-GB" dirty="0">
                <a:solidFill>
                  <a:schemeClr val="accent5"/>
                </a:solidFill>
                <a:latin typeface="Helvetica Now Text "/>
              </a:rPr>
              <a:t>PA</a:t>
            </a:r>
          </a:p>
        </p:txBody>
      </p:sp>
      <p:sp>
        <p:nvSpPr>
          <p:cNvPr id="70" name="Can 69"/>
          <p:cNvSpPr/>
          <p:nvPr/>
        </p:nvSpPr>
        <p:spPr>
          <a:xfrm>
            <a:off x="3108951" y="4064215"/>
            <a:ext cx="381931" cy="63134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TextBox 70"/>
          <p:cNvSpPr txBox="1"/>
          <p:nvPr/>
        </p:nvSpPr>
        <p:spPr>
          <a:xfrm>
            <a:off x="3100028" y="4281876"/>
            <a:ext cx="510989" cy="369332"/>
          </a:xfrm>
          <a:prstGeom prst="rect">
            <a:avLst/>
          </a:prstGeom>
          <a:noFill/>
        </p:spPr>
        <p:txBody>
          <a:bodyPr wrap="square" rtlCol="0">
            <a:spAutoFit/>
          </a:bodyPr>
          <a:lstStyle/>
          <a:p>
            <a:r>
              <a:rPr lang="en-GB" dirty="0">
                <a:solidFill>
                  <a:schemeClr val="accent5"/>
                </a:solidFill>
                <a:latin typeface="Helvetica Now Text "/>
              </a:rPr>
              <a:t>PA</a:t>
            </a:r>
          </a:p>
        </p:txBody>
      </p:sp>
      <p:sp>
        <p:nvSpPr>
          <p:cNvPr id="72" name="Can 71"/>
          <p:cNvSpPr/>
          <p:nvPr/>
        </p:nvSpPr>
        <p:spPr>
          <a:xfrm>
            <a:off x="5293150" y="3991601"/>
            <a:ext cx="381931" cy="63134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TextBox 72"/>
          <p:cNvSpPr txBox="1"/>
          <p:nvPr/>
        </p:nvSpPr>
        <p:spPr>
          <a:xfrm>
            <a:off x="5284227" y="4209262"/>
            <a:ext cx="510989" cy="369332"/>
          </a:xfrm>
          <a:prstGeom prst="rect">
            <a:avLst/>
          </a:prstGeom>
          <a:noFill/>
        </p:spPr>
        <p:txBody>
          <a:bodyPr wrap="square" rtlCol="0">
            <a:spAutoFit/>
          </a:bodyPr>
          <a:lstStyle/>
          <a:p>
            <a:r>
              <a:rPr lang="en-GB" dirty="0">
                <a:solidFill>
                  <a:schemeClr val="accent5"/>
                </a:solidFill>
                <a:latin typeface="Helvetica Now Text "/>
              </a:rPr>
              <a:t>PA</a:t>
            </a:r>
          </a:p>
        </p:txBody>
      </p:sp>
      <p:sp>
        <p:nvSpPr>
          <p:cNvPr id="74" name="Can 73"/>
          <p:cNvSpPr/>
          <p:nvPr/>
        </p:nvSpPr>
        <p:spPr>
          <a:xfrm>
            <a:off x="7107191" y="4020673"/>
            <a:ext cx="388762" cy="703957"/>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TextBox 74"/>
          <p:cNvSpPr txBox="1"/>
          <p:nvPr/>
        </p:nvSpPr>
        <p:spPr>
          <a:xfrm>
            <a:off x="7098268" y="4259601"/>
            <a:ext cx="510989" cy="369332"/>
          </a:xfrm>
          <a:prstGeom prst="rect">
            <a:avLst/>
          </a:prstGeom>
          <a:noFill/>
        </p:spPr>
        <p:txBody>
          <a:bodyPr wrap="square" rtlCol="0">
            <a:spAutoFit/>
          </a:bodyPr>
          <a:lstStyle/>
          <a:p>
            <a:r>
              <a:rPr lang="en-GB" dirty="0">
                <a:solidFill>
                  <a:schemeClr val="accent5"/>
                </a:solidFill>
                <a:latin typeface="Helvetica Now Text "/>
              </a:rPr>
              <a:t>AA</a:t>
            </a:r>
          </a:p>
        </p:txBody>
      </p:sp>
      <p:sp>
        <p:nvSpPr>
          <p:cNvPr id="76" name="Right Arrow 75"/>
          <p:cNvSpPr/>
          <p:nvPr/>
        </p:nvSpPr>
        <p:spPr>
          <a:xfrm rot="1628867">
            <a:off x="6246409" y="4000788"/>
            <a:ext cx="700143" cy="519291"/>
          </a:xfrm>
          <a:prstGeom prst="rightArrow">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165305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up)">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up)">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wipe(up)">
                                      <p:cBhvr>
                                        <p:cTn id="1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20365" y="412903"/>
            <a:ext cx="7543800" cy="864096"/>
          </a:xfrm>
          <a:prstGeom prst="rect">
            <a:avLst/>
          </a:prstGeom>
        </p:spPr>
        <p:txBody>
          <a:bodyPr>
            <a:normAutofit fontScale="97500"/>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t>Future Supervision of Students </a:t>
            </a:r>
          </a:p>
        </p:txBody>
      </p:sp>
      <p:pic>
        <p:nvPicPr>
          <p:cNvPr id="3" name="Picture 7" descr="NMC Primary Logo-01.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34175" y="293255"/>
            <a:ext cx="1312121" cy="679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ontent Placeholder 7">
            <a:extLst>
              <a:ext uri="{FF2B5EF4-FFF2-40B4-BE49-F238E27FC236}">
                <a16:creationId xmlns:a16="http://schemas.microsoft.com/office/drawing/2014/main" id="{B0F66DAC-FD63-4333-98FF-0B7E81ECD010}"/>
              </a:ext>
            </a:extLst>
          </p:cNvPr>
          <p:cNvSpPr txBox="1">
            <a:spLocks/>
          </p:cNvSpPr>
          <p:nvPr/>
        </p:nvSpPr>
        <p:spPr>
          <a:xfrm>
            <a:off x="254660" y="1145927"/>
            <a:ext cx="8889340" cy="391206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GB" sz="1600" dirty="0">
                <a:latin typeface="Helvetica Now Text "/>
                <a:ea typeface="Tahoma"/>
                <a:cs typeface="Calibri"/>
              </a:rPr>
              <a:t>All Students on an NMC approved programme are supervised while learning in practice</a:t>
            </a:r>
          </a:p>
          <a:p>
            <a:pPr>
              <a:lnSpc>
                <a:spcPct val="120000"/>
              </a:lnSpc>
            </a:pPr>
            <a:r>
              <a:rPr lang="en-GB" sz="1600" dirty="0">
                <a:latin typeface="Helvetica Now Text "/>
                <a:ea typeface="Tahoma"/>
                <a:cs typeface="Calibri"/>
              </a:rPr>
              <a:t>Practice supervision ensures safe and effective learning experiences that uphold public protection and the safety of people </a:t>
            </a:r>
            <a:endParaRPr lang="en-GB" sz="1600" dirty="0">
              <a:latin typeface="Helvetica Now Text "/>
            </a:endParaRPr>
          </a:p>
          <a:p>
            <a:pPr>
              <a:lnSpc>
                <a:spcPct val="120000"/>
              </a:lnSpc>
            </a:pPr>
            <a:r>
              <a:rPr lang="en-GB" sz="1600" dirty="0">
                <a:latin typeface="Helvetica Now Text "/>
                <a:ea typeface="Tahoma"/>
                <a:cs typeface="Calibri"/>
              </a:rPr>
              <a:t>The level of supervision provided to students reflects their learning needs and stage of learning</a:t>
            </a:r>
          </a:p>
          <a:p>
            <a:pPr>
              <a:lnSpc>
                <a:spcPct val="120000"/>
              </a:lnSpc>
            </a:pPr>
            <a:r>
              <a:rPr lang="en-GB" sz="1600" dirty="0">
                <a:latin typeface="Helvetica Now Text "/>
                <a:ea typeface="Tahoma"/>
                <a:cs typeface="Calibri"/>
              </a:rPr>
              <a:t>There is sufficient coordination and continuity of support and supervision of students to ensure safe and effective learning experiences</a:t>
            </a:r>
          </a:p>
          <a:p>
            <a:pPr>
              <a:lnSpc>
                <a:spcPct val="120000"/>
              </a:lnSpc>
            </a:pPr>
            <a:r>
              <a:rPr lang="en-GB" sz="1600" dirty="0">
                <a:latin typeface="Helvetica Now Text "/>
                <a:ea typeface="Tahoma"/>
                <a:cs typeface="Calibri"/>
              </a:rPr>
              <a:t>All students on an NMC approved programme are supervised in practice by NMC registered nurses and midwives and other registered health and social care professionals</a:t>
            </a:r>
          </a:p>
          <a:p>
            <a:endParaRPr lang="en-GB" sz="1600" dirty="0">
              <a:latin typeface="Helvetica Now Text "/>
            </a:endParaRPr>
          </a:p>
        </p:txBody>
      </p:sp>
    </p:spTree>
    <p:extLst>
      <p:ext uri="{BB962C8B-B14F-4D97-AF65-F5344CB8AC3E}">
        <p14:creationId xmlns:p14="http://schemas.microsoft.com/office/powerpoint/2010/main" val="3896915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50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par>
                          <p:cTn id="13" fill="hold">
                            <p:stCondLst>
                              <p:cond delay="1000"/>
                            </p:stCondLst>
                            <p:childTnLst>
                              <p:par>
                                <p:cTn id="14" presetID="10" presetClass="entr" presetSubtype="0" fill="hold" grpId="0" nodeType="afterEffect">
                                  <p:stCondLst>
                                    <p:cond delay="50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par>
                          <p:cTn id="17" fill="hold">
                            <p:stCondLst>
                              <p:cond delay="2000"/>
                            </p:stCondLst>
                            <p:childTnLst>
                              <p:par>
                                <p:cTn id="18" presetID="10" presetClass="entr" presetSubtype="0" fill="hold" grpId="0" nodeType="afterEffect">
                                  <p:stCondLst>
                                    <p:cond delay="50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fade">
                                      <p:cBhvr>
                                        <p:cTn id="20" dur="500"/>
                                        <p:tgtEl>
                                          <p:spTgt spid="4">
                                            <p:txEl>
                                              <p:pRg st="3" end="3"/>
                                            </p:txEl>
                                          </p:spTgt>
                                        </p:tgtEl>
                                      </p:cBhvr>
                                    </p:animEffect>
                                  </p:childTnLst>
                                </p:cTn>
                              </p:par>
                            </p:childTnLst>
                          </p:cTn>
                        </p:par>
                        <p:par>
                          <p:cTn id="21" fill="hold">
                            <p:stCondLst>
                              <p:cond delay="3000"/>
                            </p:stCondLst>
                            <p:childTnLst>
                              <p:par>
                                <p:cTn id="22" presetID="10" presetClass="entr" presetSubtype="0" fill="hold" grpId="0" nodeType="afterEffect">
                                  <p:stCondLst>
                                    <p:cond delay="500"/>
                                  </p:stCondLst>
                                  <p:childTnLst>
                                    <p:set>
                                      <p:cBhvr>
                                        <p:cTn id="23" dur="1" fill="hold">
                                          <p:stCondLst>
                                            <p:cond delay="0"/>
                                          </p:stCondLst>
                                        </p:cTn>
                                        <p:tgtEl>
                                          <p:spTgt spid="4">
                                            <p:txEl>
                                              <p:pRg st="4" end="4"/>
                                            </p:txEl>
                                          </p:spTgt>
                                        </p:tgtEl>
                                        <p:attrNameLst>
                                          <p:attrName>style.visibility</p:attrName>
                                        </p:attrNameLst>
                                      </p:cBhvr>
                                      <p:to>
                                        <p:strVal val="visible"/>
                                      </p:to>
                                    </p:set>
                                    <p:animEffect transition="in" filter="fade">
                                      <p:cBhvr>
                                        <p:cTn id="24"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descr="NMC Primary Logo-01.png">
            <a:extLst>
              <a:ext uri="{FF2B5EF4-FFF2-40B4-BE49-F238E27FC236}">
                <a16:creationId xmlns:a16="http://schemas.microsoft.com/office/drawing/2014/main" id="{DD3D3072-E96F-4BA7-953B-5461C4FC3F3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14238" y="350149"/>
            <a:ext cx="1277854" cy="656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1">
            <a:extLst>
              <a:ext uri="{FF2B5EF4-FFF2-40B4-BE49-F238E27FC236}">
                <a16:creationId xmlns:a16="http://schemas.microsoft.com/office/drawing/2014/main" id="{E5147637-CB02-4C20-A89D-1522D9E65F7C}"/>
              </a:ext>
            </a:extLst>
          </p:cNvPr>
          <p:cNvSpPr txBox="1">
            <a:spLocks/>
          </p:cNvSpPr>
          <p:nvPr/>
        </p:nvSpPr>
        <p:spPr>
          <a:xfrm>
            <a:off x="255624" y="309047"/>
            <a:ext cx="6453520" cy="1325563"/>
          </a:xfrm>
          <a:prstGeom prst="rect">
            <a:avLst/>
          </a:prstGeom>
        </p:spPr>
        <p:txBody>
          <a:bodyPr>
            <a:no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solidFill>
                  <a:srgbClr val="575756"/>
                </a:solidFill>
              </a:rPr>
              <a:t>Principles of the New NMC standards for student Supervision and assessment (SSSA)</a:t>
            </a:r>
            <a:br>
              <a:rPr lang="en-GB" sz="2400" dirty="0">
                <a:solidFill>
                  <a:srgbClr val="575756"/>
                </a:solidFill>
              </a:rPr>
            </a:br>
            <a:endParaRPr lang="en-GB" sz="2400" dirty="0">
              <a:solidFill>
                <a:srgbClr val="575756"/>
              </a:solidFill>
            </a:endParaRPr>
          </a:p>
        </p:txBody>
      </p:sp>
      <p:sp>
        <p:nvSpPr>
          <p:cNvPr id="4" name="Content Placeholder 2">
            <a:extLst>
              <a:ext uri="{FF2B5EF4-FFF2-40B4-BE49-F238E27FC236}">
                <a16:creationId xmlns:a16="http://schemas.microsoft.com/office/drawing/2014/main" id="{269AFEC0-BF2C-4017-9774-24DDD0A3E5DE}"/>
              </a:ext>
            </a:extLst>
          </p:cNvPr>
          <p:cNvSpPr txBox="1">
            <a:spLocks/>
          </p:cNvSpPr>
          <p:nvPr/>
        </p:nvSpPr>
        <p:spPr>
          <a:xfrm>
            <a:off x="255624" y="1418084"/>
            <a:ext cx="8809797" cy="328453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defRPr/>
            </a:pPr>
            <a:r>
              <a:rPr lang="en-US" sz="1600" dirty="0">
                <a:solidFill>
                  <a:srgbClr val="575756"/>
                </a:solidFill>
                <a:latin typeface="Helvetica Now Text "/>
                <a:ea typeface="Tahoma"/>
                <a:cs typeface="Arial"/>
              </a:rPr>
              <a:t>Separate Supervision and Assessment roles to "Increase consistency in assessment </a:t>
            </a:r>
            <a:r>
              <a:rPr lang="en-US" sz="1600" dirty="0" err="1">
                <a:solidFill>
                  <a:srgbClr val="575756"/>
                </a:solidFill>
                <a:latin typeface="Helvetica Now Text "/>
                <a:ea typeface="Tahoma"/>
                <a:cs typeface="Arial"/>
              </a:rPr>
              <a:t>judgements</a:t>
            </a:r>
            <a:r>
              <a:rPr lang="en-US" sz="1600" dirty="0">
                <a:solidFill>
                  <a:srgbClr val="575756"/>
                </a:solidFill>
                <a:latin typeface="Helvetica Now Text "/>
                <a:ea typeface="Tahoma"/>
                <a:cs typeface="Arial"/>
              </a:rPr>
              <a:t>- Avoid </a:t>
            </a:r>
            <a:r>
              <a:rPr lang="en-US" sz="1600" b="1" dirty="0">
                <a:solidFill>
                  <a:srgbClr val="575756"/>
                </a:solidFill>
                <a:latin typeface="Helvetica Now Text "/>
                <a:ea typeface="Tahoma"/>
                <a:cs typeface="Arial"/>
              </a:rPr>
              <a:t>‘failing to fail’</a:t>
            </a:r>
            <a:r>
              <a:rPr lang="en-US" sz="1600" dirty="0">
                <a:solidFill>
                  <a:srgbClr val="575756"/>
                </a:solidFill>
                <a:latin typeface="Helvetica Now Text "/>
                <a:ea typeface="Tahoma"/>
                <a:cs typeface="Arial"/>
              </a:rPr>
              <a:t> situations."</a:t>
            </a:r>
          </a:p>
          <a:p>
            <a:pPr marL="457200" indent="-457200">
              <a:defRPr/>
            </a:pPr>
            <a:r>
              <a:rPr lang="en-US" sz="1600" dirty="0">
                <a:solidFill>
                  <a:srgbClr val="575756"/>
                </a:solidFill>
                <a:latin typeface="Helvetica Now Text "/>
                <a:ea typeface="Tahoma"/>
                <a:cs typeface="Arial"/>
              </a:rPr>
              <a:t>Supporting students becomes every NMC registrant's responsibility (it is in The Code). Everyone will have an input to assessment.</a:t>
            </a:r>
          </a:p>
          <a:p>
            <a:pPr marL="457200" indent="-457200">
              <a:defRPr/>
            </a:pPr>
            <a:r>
              <a:rPr lang="en-US" sz="1600" dirty="0">
                <a:solidFill>
                  <a:srgbClr val="575756"/>
                </a:solidFill>
                <a:latin typeface="Helvetica Now Text "/>
                <a:ea typeface="Tahoma"/>
                <a:cs typeface="Arial"/>
              </a:rPr>
              <a:t>Each area must have a named supervisor to quality-assure the student's placement  experience (PLT representative).</a:t>
            </a:r>
          </a:p>
          <a:p>
            <a:pPr marL="457200" indent="-457200">
              <a:defRPr/>
            </a:pPr>
            <a:r>
              <a:rPr lang="en-US" sz="1600" dirty="0">
                <a:solidFill>
                  <a:srgbClr val="575756"/>
                </a:solidFill>
                <a:latin typeface="Helvetica Now Text "/>
                <a:ea typeface="Tahoma"/>
                <a:cs typeface="Arial"/>
              </a:rPr>
              <a:t>Local agreement that there will be a named supervisor each shift.</a:t>
            </a:r>
          </a:p>
          <a:p>
            <a:pPr marL="457200" indent="-457200">
              <a:defRPr/>
            </a:pPr>
            <a:r>
              <a:rPr lang="en-US" sz="1600" dirty="0">
                <a:solidFill>
                  <a:srgbClr val="575756"/>
                </a:solidFill>
                <a:latin typeface="Helvetica Now Text "/>
                <a:ea typeface="Tahoma"/>
                <a:cs typeface="Arial"/>
              </a:rPr>
              <a:t>Improved inter-professional working and student supervision.</a:t>
            </a:r>
          </a:p>
          <a:p>
            <a:pPr marL="457200" indent="-457200">
              <a:defRPr/>
            </a:pPr>
            <a:r>
              <a:rPr lang="en-US" sz="1600" dirty="0">
                <a:solidFill>
                  <a:srgbClr val="575756"/>
                </a:solidFill>
                <a:latin typeface="Helvetica Now Text "/>
                <a:ea typeface="Tahoma"/>
                <a:cs typeface="Arial"/>
              </a:rPr>
              <a:t>Enhance joint working between AEIs and practice placement partners.</a:t>
            </a:r>
          </a:p>
        </p:txBody>
      </p:sp>
    </p:spTree>
    <p:extLst>
      <p:ext uri="{BB962C8B-B14F-4D97-AF65-F5344CB8AC3E}">
        <p14:creationId xmlns:p14="http://schemas.microsoft.com/office/powerpoint/2010/main" val="3371741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50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500"/>
                                        <p:tgtEl>
                                          <p:spTgt spid="4">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50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50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par>
                          <p:cTn id="20" fill="hold">
                            <p:stCondLst>
                              <p:cond delay="4000"/>
                            </p:stCondLst>
                            <p:childTnLst>
                              <p:par>
                                <p:cTn id="21" presetID="10" presetClass="entr" presetSubtype="0" fill="hold" nodeType="afterEffect">
                                  <p:stCondLst>
                                    <p:cond delay="50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500"/>
                                        <p:tgtEl>
                                          <p:spTgt spid="4">
                                            <p:txEl>
                                              <p:pRg st="4" end="4"/>
                                            </p:txEl>
                                          </p:spTgt>
                                        </p:tgtEl>
                                      </p:cBhvr>
                                    </p:animEffect>
                                  </p:childTnLst>
                                </p:cTn>
                              </p:par>
                            </p:childTnLst>
                          </p:cTn>
                        </p:par>
                        <p:par>
                          <p:cTn id="24" fill="hold">
                            <p:stCondLst>
                              <p:cond delay="5000"/>
                            </p:stCondLst>
                            <p:childTnLst>
                              <p:par>
                                <p:cTn id="25" presetID="10" presetClass="entr" presetSubtype="0" fill="hold" nodeType="afterEffect">
                                  <p:stCondLst>
                                    <p:cond delay="50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fade">
                                      <p:cBhvr>
                                        <p:cTn id="27"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47154" y="318217"/>
            <a:ext cx="8896846" cy="662781"/>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000" dirty="0"/>
              <a:t>Each area must have a named supervisor to quality-assure </a:t>
            </a:r>
          </a:p>
          <a:p>
            <a:r>
              <a:rPr lang="en-GB" sz="2000" dirty="0"/>
              <a:t>the placement experience.</a:t>
            </a:r>
          </a:p>
        </p:txBody>
      </p:sp>
      <p:sp>
        <p:nvSpPr>
          <p:cNvPr id="3" name="Content Placeholder 2"/>
          <p:cNvSpPr txBox="1">
            <a:spLocks/>
          </p:cNvSpPr>
          <p:nvPr/>
        </p:nvSpPr>
        <p:spPr>
          <a:xfrm>
            <a:off x="247154" y="1116641"/>
            <a:ext cx="8896846" cy="435133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200" b="1" dirty="0">
                <a:latin typeface="Helvetica Now Text "/>
                <a:ea typeface="Tahoma"/>
                <a:cs typeface="Calibri"/>
              </a:rPr>
              <a:t>What does this mean?</a:t>
            </a:r>
          </a:p>
          <a:p>
            <a:pPr marL="0" indent="0">
              <a:buFont typeface="Arial" panose="020B0604020202020204" pitchFamily="34" charset="0"/>
              <a:buNone/>
            </a:pPr>
            <a:r>
              <a:rPr lang="en-GB" sz="1200" dirty="0">
                <a:latin typeface="Helvetica Now Text "/>
                <a:ea typeface="Tahoma"/>
                <a:cs typeface="Calibri"/>
              </a:rPr>
              <a:t>Each placement must have a named person who is responsible for:</a:t>
            </a:r>
          </a:p>
          <a:p>
            <a:r>
              <a:rPr lang="en-GB" sz="1200" dirty="0">
                <a:latin typeface="Helvetica Now Text "/>
                <a:ea typeface="Tahoma"/>
                <a:cs typeface="Calibri"/>
              </a:rPr>
              <a:t>Completing educational audits</a:t>
            </a:r>
          </a:p>
          <a:p>
            <a:r>
              <a:rPr lang="en-GB" sz="1200" dirty="0">
                <a:latin typeface="Helvetica Now Text "/>
                <a:ea typeface="Tahoma"/>
                <a:cs typeface="Calibri"/>
              </a:rPr>
              <a:t>Receiving student allocations</a:t>
            </a:r>
          </a:p>
          <a:p>
            <a:pPr>
              <a:lnSpc>
                <a:spcPct val="120000"/>
              </a:lnSpc>
            </a:pPr>
            <a:r>
              <a:rPr lang="en-GB" sz="1200" dirty="0">
                <a:latin typeface="Helvetica Now Text "/>
                <a:ea typeface="Tahoma"/>
                <a:cs typeface="Calibri"/>
              </a:rPr>
              <a:t>Ensuring the team knows the student is coming and ensuring a practice supervisor is available to complete their initial interview and induction to the placement area</a:t>
            </a:r>
          </a:p>
          <a:p>
            <a:r>
              <a:rPr lang="en-GB" sz="1200" dirty="0">
                <a:latin typeface="Helvetica Now Text "/>
                <a:ea typeface="Tahoma"/>
                <a:cs typeface="Calibri"/>
              </a:rPr>
              <a:t>Allocation of named Practice Assessor for the student</a:t>
            </a:r>
          </a:p>
          <a:p>
            <a:r>
              <a:rPr lang="en-GB" sz="1200" dirty="0">
                <a:latin typeface="Helvetica Now Text "/>
                <a:ea typeface="Tahoma"/>
                <a:cs typeface="Calibri"/>
              </a:rPr>
              <a:t>Links with the local university/ attends practice learning meetings</a:t>
            </a:r>
          </a:p>
          <a:p>
            <a:r>
              <a:rPr lang="en-GB" sz="1200" dirty="0">
                <a:latin typeface="Helvetica Now Text "/>
                <a:ea typeface="Tahoma"/>
                <a:cs typeface="Calibri"/>
              </a:rPr>
              <a:t>Updating the team on any curriculum changes</a:t>
            </a:r>
          </a:p>
          <a:p>
            <a:r>
              <a:rPr lang="en-GB" sz="1200" dirty="0">
                <a:latin typeface="Helvetica Now Text "/>
                <a:ea typeface="Tahoma"/>
                <a:cs typeface="Calibri"/>
              </a:rPr>
              <a:t>Agreeing placement capacity</a:t>
            </a:r>
          </a:p>
          <a:p>
            <a:r>
              <a:rPr lang="en-GB" sz="1200" dirty="0">
                <a:latin typeface="Helvetica Now Text "/>
                <a:ea typeface="Tahoma"/>
                <a:cs typeface="Calibri"/>
              </a:rPr>
              <a:t>Being the person the student can come to if they have any concerns</a:t>
            </a:r>
          </a:p>
          <a:p>
            <a:pPr marL="0" indent="0">
              <a:buFont typeface="Arial" panose="020B0604020202020204" pitchFamily="34" charset="0"/>
              <a:buNone/>
            </a:pPr>
            <a:r>
              <a:rPr lang="en-GB" sz="1200" dirty="0">
                <a:latin typeface="Helvetica Now Text "/>
                <a:ea typeface="Tahoma"/>
                <a:cs typeface="Calibri"/>
              </a:rPr>
              <a:t>You will know this role as </a:t>
            </a:r>
            <a:r>
              <a:rPr lang="en-GB" sz="1200" dirty="0">
                <a:solidFill>
                  <a:srgbClr val="575756"/>
                </a:solidFill>
                <a:latin typeface="Helvetica Now Text "/>
                <a:ea typeface="Tahoma"/>
                <a:cs typeface="Calibri"/>
              </a:rPr>
              <a:t>the </a:t>
            </a:r>
            <a:r>
              <a:rPr lang="en-GB" sz="1200" b="1" dirty="0">
                <a:solidFill>
                  <a:srgbClr val="575756"/>
                </a:solidFill>
                <a:latin typeface="Helvetica Now Text "/>
                <a:ea typeface="Tahoma"/>
                <a:cs typeface="Calibri"/>
              </a:rPr>
              <a:t>Practice Learning Team (PLT) representative</a:t>
            </a:r>
          </a:p>
          <a:p>
            <a:endParaRPr lang="en-GB" sz="1200" dirty="0">
              <a:solidFill>
                <a:srgbClr val="575756"/>
              </a:solidFill>
              <a:latin typeface="Helvetica Now Text "/>
            </a:endParaRPr>
          </a:p>
        </p:txBody>
      </p:sp>
    </p:spTree>
    <p:extLst>
      <p:ext uri="{BB962C8B-B14F-4D97-AF65-F5344CB8AC3E}">
        <p14:creationId xmlns:p14="http://schemas.microsoft.com/office/powerpoint/2010/main" val="2529678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par>
                          <p:cTn id="13" fill="hold">
                            <p:stCondLst>
                              <p:cond delay="1000"/>
                            </p:stCondLst>
                            <p:childTnLst>
                              <p:par>
                                <p:cTn id="14" presetID="10" presetClass="entr" presetSubtype="0" fill="hold" nodeType="afterEffect">
                                  <p:stCondLst>
                                    <p:cond delay="100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1000"/>
                                        <p:tgtEl>
                                          <p:spTgt spid="3">
                                            <p:txEl>
                                              <p:pRg st="2" end="2"/>
                                            </p:txEl>
                                          </p:spTgt>
                                        </p:tgtEl>
                                      </p:cBhvr>
                                    </p:animEffect>
                                  </p:childTnLst>
                                </p:cTn>
                              </p:par>
                            </p:childTnLst>
                          </p:cTn>
                        </p:par>
                        <p:par>
                          <p:cTn id="17" fill="hold">
                            <p:stCondLst>
                              <p:cond delay="3000"/>
                            </p:stCondLst>
                            <p:childTnLst>
                              <p:par>
                                <p:cTn id="18" presetID="10" presetClass="entr" presetSubtype="0" fill="hold" nodeType="afterEffect">
                                  <p:stCondLst>
                                    <p:cond delay="100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1000"/>
                                        <p:tgtEl>
                                          <p:spTgt spid="3">
                                            <p:txEl>
                                              <p:pRg st="3" end="3"/>
                                            </p:txEl>
                                          </p:spTgt>
                                        </p:tgtEl>
                                      </p:cBhvr>
                                    </p:animEffect>
                                  </p:childTnLst>
                                </p:cTn>
                              </p:par>
                            </p:childTnLst>
                          </p:cTn>
                        </p:par>
                        <p:par>
                          <p:cTn id="21" fill="hold">
                            <p:stCondLst>
                              <p:cond delay="5000"/>
                            </p:stCondLst>
                            <p:childTnLst>
                              <p:par>
                                <p:cTn id="22" presetID="10" presetClass="entr" presetSubtype="0" fill="hold" nodeType="afterEffect">
                                  <p:stCondLst>
                                    <p:cond delay="100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3000"/>
                                        <p:tgtEl>
                                          <p:spTgt spid="3">
                                            <p:txEl>
                                              <p:pRg st="4" end="4"/>
                                            </p:txEl>
                                          </p:spTgt>
                                        </p:tgtEl>
                                      </p:cBhvr>
                                    </p:animEffect>
                                  </p:childTnLst>
                                </p:cTn>
                              </p:par>
                            </p:childTnLst>
                          </p:cTn>
                        </p:par>
                        <p:par>
                          <p:cTn id="25" fill="hold">
                            <p:stCondLst>
                              <p:cond delay="9000"/>
                            </p:stCondLst>
                            <p:childTnLst>
                              <p:par>
                                <p:cTn id="26" presetID="10" presetClass="entr" presetSubtype="0" fill="hold" nodeType="afterEffect">
                                  <p:stCondLst>
                                    <p:cond delay="150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childTnLst>
                                </p:cTn>
                              </p:par>
                            </p:childTnLst>
                          </p:cTn>
                        </p:par>
                        <p:par>
                          <p:cTn id="29" fill="hold">
                            <p:stCondLst>
                              <p:cond delay="11500"/>
                            </p:stCondLst>
                            <p:childTnLst>
                              <p:par>
                                <p:cTn id="30" presetID="10" presetClass="entr" presetSubtype="0" fill="hold" nodeType="afterEffect">
                                  <p:stCondLst>
                                    <p:cond delay="100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1500"/>
                                        <p:tgtEl>
                                          <p:spTgt spid="3">
                                            <p:txEl>
                                              <p:pRg st="6" end="6"/>
                                            </p:txEl>
                                          </p:spTgt>
                                        </p:tgtEl>
                                      </p:cBhvr>
                                    </p:animEffect>
                                  </p:childTnLst>
                                </p:cTn>
                              </p:par>
                            </p:childTnLst>
                          </p:cTn>
                        </p:par>
                        <p:par>
                          <p:cTn id="33" fill="hold">
                            <p:stCondLst>
                              <p:cond delay="14000"/>
                            </p:stCondLst>
                            <p:childTnLst>
                              <p:par>
                                <p:cTn id="34" presetID="10" presetClass="entr" presetSubtype="0" fill="hold" nodeType="afterEffect">
                                  <p:stCondLst>
                                    <p:cond delay="100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1500"/>
                                        <p:tgtEl>
                                          <p:spTgt spid="3">
                                            <p:txEl>
                                              <p:pRg st="7" end="7"/>
                                            </p:txEl>
                                          </p:spTgt>
                                        </p:tgtEl>
                                      </p:cBhvr>
                                    </p:animEffect>
                                  </p:childTnLst>
                                </p:cTn>
                              </p:par>
                            </p:childTnLst>
                          </p:cTn>
                        </p:par>
                        <p:par>
                          <p:cTn id="37" fill="hold">
                            <p:stCondLst>
                              <p:cond delay="16500"/>
                            </p:stCondLst>
                            <p:childTnLst>
                              <p:par>
                                <p:cTn id="38" presetID="10" presetClass="entr" presetSubtype="0" fill="hold" nodeType="afterEffect">
                                  <p:stCondLst>
                                    <p:cond delay="1000"/>
                                  </p:stCondLst>
                                  <p:childTnLst>
                                    <p:set>
                                      <p:cBhvr>
                                        <p:cTn id="39" dur="1" fill="hold">
                                          <p:stCondLst>
                                            <p:cond delay="0"/>
                                          </p:stCondLst>
                                        </p:cTn>
                                        <p:tgtEl>
                                          <p:spTgt spid="3">
                                            <p:txEl>
                                              <p:pRg st="8" end="8"/>
                                            </p:txEl>
                                          </p:spTgt>
                                        </p:tgtEl>
                                        <p:attrNameLst>
                                          <p:attrName>style.visibility</p:attrName>
                                        </p:attrNameLst>
                                      </p:cBhvr>
                                      <p:to>
                                        <p:strVal val="visible"/>
                                      </p:to>
                                    </p:set>
                                    <p:animEffect transition="in" filter="fade">
                                      <p:cBhvr>
                                        <p:cTn id="40" dur="1500"/>
                                        <p:tgtEl>
                                          <p:spTgt spid="3">
                                            <p:txEl>
                                              <p:pRg st="8" end="8"/>
                                            </p:txEl>
                                          </p:spTgt>
                                        </p:tgtEl>
                                      </p:cBhvr>
                                    </p:animEffect>
                                  </p:childTnLst>
                                </p:cTn>
                              </p:par>
                            </p:childTnLst>
                          </p:cTn>
                        </p:par>
                        <p:par>
                          <p:cTn id="41" fill="hold">
                            <p:stCondLst>
                              <p:cond delay="19000"/>
                            </p:stCondLst>
                            <p:childTnLst>
                              <p:par>
                                <p:cTn id="42" presetID="10" presetClass="entr" presetSubtype="0" fill="hold" nodeType="afterEffect">
                                  <p:stCondLst>
                                    <p:cond delay="1000"/>
                                  </p:stCondLst>
                                  <p:childTnLst>
                                    <p:set>
                                      <p:cBhvr>
                                        <p:cTn id="43" dur="1" fill="hold">
                                          <p:stCondLst>
                                            <p:cond delay="0"/>
                                          </p:stCondLst>
                                        </p:cTn>
                                        <p:tgtEl>
                                          <p:spTgt spid="3">
                                            <p:txEl>
                                              <p:pRg st="9" end="9"/>
                                            </p:txEl>
                                          </p:spTgt>
                                        </p:tgtEl>
                                        <p:attrNameLst>
                                          <p:attrName>style.visibility</p:attrName>
                                        </p:attrNameLst>
                                      </p:cBhvr>
                                      <p:to>
                                        <p:strVal val="visible"/>
                                      </p:to>
                                    </p:set>
                                    <p:animEffect transition="in" filter="fade">
                                      <p:cBhvr>
                                        <p:cTn id="44" dur="1500"/>
                                        <p:tgtEl>
                                          <p:spTgt spid="3">
                                            <p:txEl>
                                              <p:pRg st="9" end="9"/>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Effect transition="in" filter="wipe(down)">
                                      <p:cBhvr>
                                        <p:cTn id="49" dur="125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36838" y="310121"/>
            <a:ext cx="8907162" cy="513663"/>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t>Why do we the team need a named supervisor daily?</a:t>
            </a:r>
          </a:p>
        </p:txBody>
      </p:sp>
      <p:sp>
        <p:nvSpPr>
          <p:cNvPr id="3" name="Content Placeholder 3"/>
          <p:cNvSpPr txBox="1">
            <a:spLocks/>
          </p:cNvSpPr>
          <p:nvPr/>
        </p:nvSpPr>
        <p:spPr>
          <a:xfrm>
            <a:off x="236838" y="910954"/>
            <a:ext cx="4285736" cy="327386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GB" sz="1300" dirty="0">
                <a:solidFill>
                  <a:srgbClr val="000000"/>
                </a:solidFill>
                <a:latin typeface="Helvetica Now Text "/>
                <a:ea typeface="Tahoma"/>
                <a:cs typeface="Calibri"/>
              </a:rPr>
              <a:t>This is so that there is one person in the team who knows where the student is on a day –to-day basis.</a:t>
            </a:r>
            <a:endParaRPr lang="en-US" sz="1300" dirty="0">
              <a:latin typeface="Helvetica Now Text "/>
            </a:endParaRPr>
          </a:p>
          <a:p>
            <a:pPr>
              <a:lnSpc>
                <a:spcPct val="120000"/>
              </a:lnSpc>
            </a:pPr>
            <a:r>
              <a:rPr lang="en-GB" sz="1300" dirty="0">
                <a:solidFill>
                  <a:srgbClr val="000000"/>
                </a:solidFill>
                <a:latin typeface="Helvetica Now Text "/>
                <a:ea typeface="Tahoma"/>
                <a:cs typeface="Calibri"/>
              </a:rPr>
              <a:t>They record the student's hours/ attendance/sickness.</a:t>
            </a:r>
            <a:endParaRPr lang="en-GB" sz="1300" dirty="0">
              <a:solidFill>
                <a:srgbClr val="000000"/>
              </a:solidFill>
              <a:latin typeface="Helvetica Now Text "/>
            </a:endParaRPr>
          </a:p>
          <a:p>
            <a:pPr>
              <a:lnSpc>
                <a:spcPct val="120000"/>
              </a:lnSpc>
            </a:pPr>
            <a:r>
              <a:rPr lang="en-GB" sz="1300" dirty="0">
                <a:solidFill>
                  <a:srgbClr val="000000"/>
                </a:solidFill>
                <a:latin typeface="Helvetica Now Text "/>
                <a:ea typeface="Tahoma"/>
                <a:cs typeface="Calibri"/>
              </a:rPr>
              <a:t>They are the person who is responsible for ensuring the student is engaged with their learning and acting in a professional manner.</a:t>
            </a:r>
          </a:p>
          <a:p>
            <a:pPr>
              <a:lnSpc>
                <a:spcPct val="120000"/>
              </a:lnSpc>
            </a:pPr>
            <a:r>
              <a:rPr lang="en-GB" sz="1300" dirty="0">
                <a:solidFill>
                  <a:srgbClr val="000000"/>
                </a:solidFill>
                <a:latin typeface="Helvetica Now Text "/>
                <a:ea typeface="Tahoma"/>
                <a:cs typeface="Calibri"/>
              </a:rPr>
              <a:t>They are the person who the student knows they can come to that shift with any concerns.</a:t>
            </a:r>
          </a:p>
          <a:p>
            <a:pPr>
              <a:lnSpc>
                <a:spcPct val="120000"/>
              </a:lnSpc>
            </a:pPr>
            <a:r>
              <a:rPr lang="en-GB" sz="1300" dirty="0">
                <a:solidFill>
                  <a:srgbClr val="000000"/>
                </a:solidFill>
                <a:latin typeface="Helvetica Now Text "/>
                <a:ea typeface="Tahoma"/>
                <a:cs typeface="Calibri"/>
              </a:rPr>
              <a:t>They are the person responsible for escalating any concerns regarding the student to the students practice assessor.</a:t>
            </a:r>
          </a:p>
          <a:p>
            <a:pPr marL="0" indent="0">
              <a:lnSpc>
                <a:spcPct val="120000"/>
              </a:lnSpc>
              <a:buFont typeface="Arial" panose="020B0604020202020204" pitchFamily="34" charset="0"/>
              <a:buNone/>
            </a:pPr>
            <a:endParaRPr lang="en-GB" sz="1300" dirty="0">
              <a:solidFill>
                <a:srgbClr val="000000"/>
              </a:solidFill>
              <a:latin typeface="Helvetica Now Text "/>
              <a:ea typeface="Tahoma"/>
              <a:cs typeface="Calibri"/>
            </a:endParaRPr>
          </a:p>
        </p:txBody>
      </p:sp>
      <p:sp>
        <p:nvSpPr>
          <p:cNvPr id="4" name="Content Placeholder 4"/>
          <p:cNvSpPr txBox="1">
            <a:spLocks/>
          </p:cNvSpPr>
          <p:nvPr/>
        </p:nvSpPr>
        <p:spPr>
          <a:xfrm>
            <a:off x="4473146" y="891032"/>
            <a:ext cx="4530812" cy="4397184"/>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GB" sz="1200" b="1" dirty="0">
                <a:latin typeface="Helvetica Now Text "/>
                <a:ea typeface="Tahoma"/>
                <a:cs typeface="Calibri"/>
              </a:rPr>
              <a:t>Lessons learned from practice</a:t>
            </a:r>
          </a:p>
          <a:p>
            <a:pPr>
              <a:lnSpc>
                <a:spcPct val="120000"/>
              </a:lnSpc>
            </a:pPr>
            <a:r>
              <a:rPr lang="en-GB" sz="1200" dirty="0">
                <a:latin typeface="Helvetica Now Text "/>
                <a:ea typeface="Tahoma"/>
                <a:cs typeface="Calibri"/>
              </a:rPr>
              <a:t>Students need to feel safe and supported and having a named person per shift will provide that for them.</a:t>
            </a:r>
            <a:endParaRPr lang="en-US" sz="1200" dirty="0">
              <a:latin typeface="Helvetica Now Text "/>
            </a:endParaRPr>
          </a:p>
          <a:p>
            <a:pPr>
              <a:lnSpc>
                <a:spcPct val="120000"/>
              </a:lnSpc>
            </a:pPr>
            <a:r>
              <a:rPr lang="en-GB" sz="1200" dirty="0">
                <a:latin typeface="Helvetica Now Text "/>
                <a:ea typeface="Tahoma"/>
                <a:cs typeface="Calibri"/>
              </a:rPr>
              <a:t>If the student doesn’t attend placement somebody needs to be responsible for finding out why and reporting concerns to the university.</a:t>
            </a:r>
          </a:p>
          <a:p>
            <a:pPr>
              <a:lnSpc>
                <a:spcPct val="120000"/>
              </a:lnSpc>
            </a:pPr>
            <a:r>
              <a:rPr lang="en-GB" sz="1200" dirty="0">
                <a:latin typeface="Helvetica Now Text "/>
                <a:ea typeface="Tahoma"/>
                <a:cs typeface="Calibri"/>
              </a:rPr>
              <a:t>There is a risk as we move into team supervision in a busy environment that </a:t>
            </a:r>
            <a:r>
              <a:rPr lang="en-GB" sz="1200" b="1" dirty="0">
                <a:latin typeface="Helvetica Now Text "/>
                <a:ea typeface="Tahoma"/>
                <a:cs typeface="Calibri"/>
              </a:rPr>
              <a:t>everybody </a:t>
            </a:r>
            <a:r>
              <a:rPr lang="en-GB" sz="1200" dirty="0">
                <a:latin typeface="Helvetica Now Text "/>
                <a:ea typeface="Tahoma"/>
                <a:cs typeface="Calibri"/>
              </a:rPr>
              <a:t>believes that </a:t>
            </a:r>
            <a:r>
              <a:rPr lang="en-GB" sz="1200" b="1" dirty="0">
                <a:latin typeface="Helvetica Now Text "/>
                <a:ea typeface="Tahoma"/>
                <a:cs typeface="Calibri"/>
              </a:rPr>
              <a:t>somebody </a:t>
            </a:r>
            <a:r>
              <a:rPr lang="en-GB" sz="1200" dirty="0">
                <a:latin typeface="Helvetica Now Text "/>
                <a:ea typeface="Tahoma"/>
                <a:cs typeface="Calibri"/>
              </a:rPr>
              <a:t>has acted/informed the student's practice assessor of any concerns when </a:t>
            </a:r>
            <a:r>
              <a:rPr lang="en-GB" sz="1200" b="1" dirty="0">
                <a:latin typeface="Helvetica Now Text "/>
                <a:ea typeface="Tahoma"/>
                <a:cs typeface="Calibri"/>
              </a:rPr>
              <a:t>nobody </a:t>
            </a:r>
            <a:r>
              <a:rPr lang="en-GB" sz="1200" dirty="0">
                <a:latin typeface="Helvetica Now Text "/>
                <a:ea typeface="Tahoma"/>
                <a:cs typeface="Calibri"/>
              </a:rPr>
              <a:t>actually has.</a:t>
            </a:r>
          </a:p>
          <a:p>
            <a:pPr>
              <a:lnSpc>
                <a:spcPct val="120000"/>
              </a:lnSpc>
            </a:pPr>
            <a:r>
              <a:rPr lang="en-GB" sz="1200" dirty="0">
                <a:latin typeface="Helvetica Now Text "/>
                <a:ea typeface="Tahoma"/>
                <a:cs typeface="Calibri"/>
              </a:rPr>
              <a:t>Student can get missed or feel unsupported if someone is not responsible for ensuring they have learning opportunities / tasks for the shift clarified with them.</a:t>
            </a:r>
          </a:p>
          <a:p>
            <a:pPr marL="0" indent="0">
              <a:buFont typeface="Arial" panose="020B0604020202020204" pitchFamily="34" charset="0"/>
              <a:buNone/>
            </a:pPr>
            <a:endParaRPr lang="en-GB" sz="1200" dirty="0">
              <a:latin typeface="Helvetica Now Text "/>
            </a:endParaRPr>
          </a:p>
        </p:txBody>
      </p:sp>
    </p:spTree>
    <p:extLst>
      <p:ext uri="{BB962C8B-B14F-4D97-AF65-F5344CB8AC3E}">
        <p14:creationId xmlns:p14="http://schemas.microsoft.com/office/powerpoint/2010/main" val="3809929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5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4000"/>
                            </p:stCondLst>
                            <p:childTnLst>
                              <p:par>
                                <p:cTn id="21" presetID="10" presetClass="entr" presetSubtype="0" fill="hold" nodeType="afterEffect">
                                  <p:stCondLst>
                                    <p:cond delay="50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4">
                                            <p:txEl>
                                              <p:pRg st="0" end="0"/>
                                            </p:txEl>
                                          </p:spTgt>
                                        </p:tgtEl>
                                        <p:attrNameLst>
                                          <p:attrName>style.visibility</p:attrName>
                                        </p:attrNameLst>
                                      </p:cBhvr>
                                      <p:to>
                                        <p:strVal val="visible"/>
                                      </p:to>
                                    </p:set>
                                    <p:animEffect transition="in" filter="fade">
                                      <p:cBhvr>
                                        <p:cTn id="28" dur="1000"/>
                                        <p:tgtEl>
                                          <p:spTgt spid="4">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4">
                                            <p:txEl>
                                              <p:pRg st="1" end="1"/>
                                            </p:txEl>
                                          </p:spTgt>
                                        </p:tgtEl>
                                        <p:attrNameLst>
                                          <p:attrName>style.visibility</p:attrName>
                                        </p:attrNameLst>
                                      </p:cBhvr>
                                      <p:to>
                                        <p:strVal val="visible"/>
                                      </p:to>
                                    </p:set>
                                    <p:animEffect transition="in" filter="fade">
                                      <p:cBhvr>
                                        <p:cTn id="33" dur="1000"/>
                                        <p:tgtEl>
                                          <p:spTgt spid="4">
                                            <p:txEl>
                                              <p:pRg st="1" end="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4">
                                            <p:txEl>
                                              <p:pRg st="2" end="2"/>
                                            </p:txEl>
                                          </p:spTgt>
                                        </p:tgtEl>
                                        <p:attrNameLst>
                                          <p:attrName>style.visibility</p:attrName>
                                        </p:attrNameLst>
                                      </p:cBhvr>
                                      <p:to>
                                        <p:strVal val="visible"/>
                                      </p:to>
                                    </p:set>
                                    <p:animEffect transition="in" filter="fade">
                                      <p:cBhvr>
                                        <p:cTn id="38" dur="1000"/>
                                        <p:tgtEl>
                                          <p:spTgt spid="4">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4">
                                            <p:txEl>
                                              <p:pRg st="3" end="3"/>
                                            </p:txEl>
                                          </p:spTgt>
                                        </p:tgtEl>
                                        <p:attrNameLst>
                                          <p:attrName>style.visibility</p:attrName>
                                        </p:attrNameLst>
                                      </p:cBhvr>
                                      <p:to>
                                        <p:strVal val="visible"/>
                                      </p:to>
                                    </p:set>
                                    <p:animEffect transition="in" filter="fade">
                                      <p:cBhvr>
                                        <p:cTn id="43" dur="1000"/>
                                        <p:tgtEl>
                                          <p:spTgt spid="4">
                                            <p:txEl>
                                              <p:pRg st="3" end="3"/>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4">
                                            <p:txEl>
                                              <p:pRg st="4" end="4"/>
                                            </p:txEl>
                                          </p:spTgt>
                                        </p:tgtEl>
                                        <p:attrNameLst>
                                          <p:attrName>style.visibility</p:attrName>
                                        </p:attrNameLst>
                                      </p:cBhvr>
                                      <p:to>
                                        <p:strVal val="visible"/>
                                      </p:to>
                                    </p:set>
                                    <p:animEffect transition="in" filter="fade">
                                      <p:cBhvr>
                                        <p:cTn id="48" dur="1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49559" y="307458"/>
            <a:ext cx="8305800" cy="565751"/>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t>Lessons learned – Case Study</a:t>
            </a:r>
          </a:p>
        </p:txBody>
      </p:sp>
      <p:sp>
        <p:nvSpPr>
          <p:cNvPr id="3" name="Content Placeholder 4"/>
          <p:cNvSpPr txBox="1">
            <a:spLocks/>
          </p:cNvSpPr>
          <p:nvPr/>
        </p:nvSpPr>
        <p:spPr>
          <a:xfrm>
            <a:off x="249559" y="1103265"/>
            <a:ext cx="5212127" cy="4490595"/>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400" b="1" dirty="0">
                <a:latin typeface="Helvetica Now Text "/>
                <a:ea typeface="Tahoma"/>
                <a:cs typeface="Calibri"/>
              </a:rPr>
              <a:t>Issue with students professional conduct in a busy theatre environment.</a:t>
            </a:r>
          </a:p>
          <a:p>
            <a:pPr marL="0" indent="0">
              <a:buFont typeface="Arial" panose="020B0604020202020204" pitchFamily="34" charset="0"/>
              <a:buNone/>
            </a:pPr>
            <a:endParaRPr lang="en-GB" sz="1400" dirty="0">
              <a:latin typeface="Helvetica Now Text "/>
            </a:endParaRPr>
          </a:p>
          <a:p>
            <a:pPr marL="0" indent="0">
              <a:buFont typeface="Arial" panose="020B0604020202020204" pitchFamily="34" charset="0"/>
              <a:buNone/>
            </a:pPr>
            <a:r>
              <a:rPr lang="en-GB" sz="1400" b="1" dirty="0">
                <a:latin typeface="Helvetica Now Text "/>
                <a:ea typeface="Tahoma"/>
                <a:cs typeface="Calibri"/>
              </a:rPr>
              <a:t>Background</a:t>
            </a:r>
            <a:r>
              <a:rPr lang="en-GB" sz="1400" dirty="0">
                <a:latin typeface="Helvetica Now Text "/>
                <a:ea typeface="Tahoma"/>
                <a:cs typeface="Calibri"/>
              </a:rPr>
              <a:t> </a:t>
            </a:r>
            <a:endParaRPr lang="en-GB" sz="1400" dirty="0">
              <a:latin typeface="Helvetica Now Text "/>
            </a:endParaRPr>
          </a:p>
          <a:p>
            <a:pPr marL="0" indent="0">
              <a:buFont typeface="Arial" panose="020B0604020202020204" pitchFamily="34" charset="0"/>
              <a:buNone/>
            </a:pPr>
            <a:r>
              <a:rPr lang="en-GB" sz="1400" dirty="0">
                <a:latin typeface="Helvetica Now Text "/>
                <a:ea typeface="Tahoma"/>
                <a:cs typeface="Calibri"/>
              </a:rPr>
              <a:t>The placement PLT representative returned from a period of sickness absence and asked to see a student to discuss their progress and review their practice assessment document.</a:t>
            </a:r>
          </a:p>
          <a:p>
            <a:pPr marL="0" indent="0">
              <a:buFont typeface="Arial" panose="020B0604020202020204" pitchFamily="34" charset="0"/>
              <a:buNone/>
            </a:pPr>
            <a:endParaRPr lang="en-GB" sz="1400" dirty="0">
              <a:latin typeface="Helvetica Now Text "/>
            </a:endParaRPr>
          </a:p>
          <a:p>
            <a:pPr marL="0" indent="0">
              <a:buFont typeface="Arial" panose="020B0604020202020204" pitchFamily="34" charset="0"/>
              <a:buNone/>
            </a:pPr>
            <a:r>
              <a:rPr lang="en-GB" sz="1400" dirty="0">
                <a:latin typeface="Helvetica Now Text "/>
                <a:ea typeface="Tahoma"/>
                <a:cs typeface="Calibri"/>
              </a:rPr>
              <a:t>The PLT representative's signature was next to several competencies which they could not have signed-off. </a:t>
            </a:r>
          </a:p>
          <a:p>
            <a:pPr marL="0" indent="0">
              <a:buFont typeface="Arial" panose="020B0604020202020204" pitchFamily="34" charset="0"/>
              <a:buNone/>
            </a:pPr>
            <a:r>
              <a:rPr lang="en-GB" sz="1400" dirty="0">
                <a:latin typeface="Helvetica Now Text "/>
                <a:ea typeface="Tahoma"/>
                <a:cs typeface="Calibri"/>
              </a:rPr>
              <a:t>This led to an </a:t>
            </a:r>
            <a:r>
              <a:rPr lang="en-GB" sz="1400" b="1" dirty="0">
                <a:latin typeface="Helvetica Now Text "/>
                <a:ea typeface="Tahoma"/>
                <a:cs typeface="Calibri"/>
              </a:rPr>
              <a:t>escalation of concern</a:t>
            </a:r>
            <a:r>
              <a:rPr lang="en-GB" sz="1400" dirty="0">
                <a:latin typeface="Helvetica Now Text "/>
                <a:ea typeface="Tahoma"/>
                <a:cs typeface="Calibri"/>
              </a:rPr>
              <a:t> and further investigation.</a:t>
            </a:r>
            <a:endParaRPr lang="en-GB" sz="1400" dirty="0">
              <a:latin typeface="Helvetica Now Text "/>
            </a:endParaRPr>
          </a:p>
          <a:p>
            <a:pPr marL="0" indent="0">
              <a:buFont typeface="Arial" panose="020B0604020202020204" pitchFamily="34" charset="0"/>
              <a:buNone/>
            </a:pPr>
            <a:endParaRPr lang="en-GB" sz="1400" dirty="0">
              <a:latin typeface="Helvetica Now Text "/>
            </a:endParaRPr>
          </a:p>
        </p:txBody>
      </p:sp>
      <p:pic>
        <p:nvPicPr>
          <p:cNvPr id="4" name="Picture 3">
            <a:extLst>
              <a:ext uri="{FF2B5EF4-FFF2-40B4-BE49-F238E27FC236}">
                <a16:creationId xmlns:a16="http://schemas.microsoft.com/office/drawing/2014/main" id="{73B84263-E10B-4E7D-B3EE-1CA9EC292D49}"/>
              </a:ext>
            </a:extLst>
          </p:cNvPr>
          <p:cNvPicPr>
            <a:picLocks noChangeAspect="1"/>
          </p:cNvPicPr>
          <p:nvPr/>
        </p:nvPicPr>
        <p:blipFill rotWithShape="1">
          <a:blip r:embed="rId2"/>
          <a:srcRect l="12000" r="4667"/>
          <a:stretch/>
        </p:blipFill>
        <p:spPr>
          <a:xfrm>
            <a:off x="5266840" y="1997918"/>
            <a:ext cx="3877160" cy="2392850"/>
          </a:xfrm>
          <a:prstGeom prst="rect">
            <a:avLst/>
          </a:prstGeom>
        </p:spPr>
      </p:pic>
    </p:spTree>
    <p:extLst>
      <p:ext uri="{BB962C8B-B14F-4D97-AF65-F5344CB8AC3E}">
        <p14:creationId xmlns:p14="http://schemas.microsoft.com/office/powerpoint/2010/main" val="35405890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a:extLst>
              <a:ext uri="{FF2B5EF4-FFF2-40B4-BE49-F238E27FC236}">
                <a16:creationId xmlns:a16="http://schemas.microsoft.com/office/drawing/2014/main" id="{B6631166-AEEE-43E9-812E-D5CDB5B4823C}"/>
              </a:ext>
            </a:extLst>
          </p:cNvPr>
          <p:cNvSpPr txBox="1">
            <a:spLocks/>
          </p:cNvSpPr>
          <p:nvPr/>
        </p:nvSpPr>
        <p:spPr>
          <a:xfrm>
            <a:off x="261551" y="307459"/>
            <a:ext cx="3363097" cy="563341"/>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t>Case Study continued</a:t>
            </a:r>
          </a:p>
        </p:txBody>
      </p:sp>
      <p:sp>
        <p:nvSpPr>
          <p:cNvPr id="3" name="Content Placeholder 4">
            <a:extLst>
              <a:ext uri="{FF2B5EF4-FFF2-40B4-BE49-F238E27FC236}">
                <a16:creationId xmlns:a16="http://schemas.microsoft.com/office/drawing/2014/main" id="{F060CB3C-2609-403C-89DC-9D901D698160}"/>
              </a:ext>
            </a:extLst>
          </p:cNvPr>
          <p:cNvSpPr txBox="1">
            <a:spLocks/>
          </p:cNvSpPr>
          <p:nvPr/>
        </p:nvSpPr>
        <p:spPr>
          <a:xfrm>
            <a:off x="261552" y="965374"/>
            <a:ext cx="4071552" cy="435133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b="1" dirty="0">
                <a:latin typeface="Helvetica Now Text "/>
                <a:ea typeface="Tahoma"/>
                <a:cs typeface="Calibri"/>
              </a:rPr>
              <a:t>Findings</a:t>
            </a:r>
          </a:p>
          <a:p>
            <a:r>
              <a:rPr lang="en-GB" sz="1200" dirty="0">
                <a:latin typeface="Helvetica Now Text "/>
                <a:ea typeface="Tahoma"/>
                <a:cs typeface="Calibri"/>
              </a:rPr>
              <a:t>The student had forged the signatures of several staff to sign-off their own competencies and practice hours over a 3 week period.</a:t>
            </a:r>
          </a:p>
          <a:p>
            <a:r>
              <a:rPr lang="en-GB" sz="1200" dirty="0">
                <a:latin typeface="Helvetica Now Text "/>
                <a:ea typeface="Tahoma"/>
                <a:cs typeface="Calibri"/>
              </a:rPr>
              <a:t>The fob required to access theatres had recorded the student being on the premises for only 12hrs in total. </a:t>
            </a:r>
          </a:p>
          <a:p>
            <a:r>
              <a:rPr lang="en-GB" sz="1200" dirty="0">
                <a:latin typeface="Helvetica Now Text "/>
                <a:ea typeface="Tahoma"/>
                <a:cs typeface="Calibri"/>
              </a:rPr>
              <a:t>The student admitted that the busy theatre environment had allowed them to attend handover, walk out behind the different theatre teams, and leave the building (they lived on-site in student accommodation).</a:t>
            </a:r>
          </a:p>
          <a:p>
            <a:r>
              <a:rPr lang="en-GB" sz="1200" dirty="0">
                <a:latin typeface="Helvetica Now Text "/>
                <a:ea typeface="Tahoma"/>
                <a:cs typeface="Calibri"/>
              </a:rPr>
              <a:t>Each theatre team had believed the student was working in a different theatre.</a:t>
            </a:r>
          </a:p>
          <a:p>
            <a:r>
              <a:rPr lang="en-GB" sz="1200" dirty="0">
                <a:latin typeface="Helvetica Now Text "/>
                <a:ea typeface="Tahoma"/>
                <a:cs typeface="Calibri"/>
              </a:rPr>
              <a:t>There was an overreliance on a system in which the PLT representative was the only member of staff responsible for the coordination, monitoring and support of student activity.</a:t>
            </a:r>
          </a:p>
          <a:p>
            <a:endParaRPr lang="en-GB" sz="1200" dirty="0">
              <a:latin typeface="Helvetica Now Text "/>
            </a:endParaRPr>
          </a:p>
        </p:txBody>
      </p:sp>
      <p:pic>
        <p:nvPicPr>
          <p:cNvPr id="5" name="Picture 4">
            <a:extLst>
              <a:ext uri="{FF2B5EF4-FFF2-40B4-BE49-F238E27FC236}">
                <a16:creationId xmlns:a16="http://schemas.microsoft.com/office/drawing/2014/main" id="{BDB3031C-8BD4-4F18-BE0B-10182E21B3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3443" y="-2411"/>
            <a:ext cx="3000557" cy="1539061"/>
          </a:xfrm>
          <a:prstGeom prst="rect">
            <a:avLst/>
          </a:prstGeom>
        </p:spPr>
      </p:pic>
      <p:sp>
        <p:nvSpPr>
          <p:cNvPr id="4" name="Content Placeholder 5">
            <a:extLst>
              <a:ext uri="{FF2B5EF4-FFF2-40B4-BE49-F238E27FC236}">
                <a16:creationId xmlns:a16="http://schemas.microsoft.com/office/drawing/2014/main" id="{E2F0875E-E506-4E37-8731-47D8B34B1952}"/>
              </a:ext>
            </a:extLst>
          </p:cNvPr>
          <p:cNvSpPr txBox="1">
            <a:spLocks/>
          </p:cNvSpPr>
          <p:nvPr/>
        </p:nvSpPr>
        <p:spPr>
          <a:xfrm>
            <a:off x="4473145" y="1152972"/>
            <a:ext cx="4431957" cy="435133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200" b="1" dirty="0">
                <a:latin typeface="Helvetica Now Text "/>
                <a:ea typeface="Tahoma"/>
                <a:cs typeface="Calibri"/>
              </a:rPr>
              <a:t>Outcome</a:t>
            </a:r>
          </a:p>
          <a:p>
            <a:r>
              <a:rPr lang="en-GB" sz="1200" dirty="0">
                <a:latin typeface="Helvetica Now Text "/>
                <a:ea typeface="Tahoma"/>
                <a:cs typeface="Calibri"/>
              </a:rPr>
              <a:t>The student was removed from the course after a fitness to practise hearing at the university.</a:t>
            </a:r>
          </a:p>
          <a:p>
            <a:r>
              <a:rPr lang="en-GB" sz="1200" dirty="0">
                <a:latin typeface="Helvetica Now Text "/>
                <a:ea typeface="Tahoma"/>
                <a:cs typeface="Calibri"/>
              </a:rPr>
              <a:t>The placement had to be re-audited as a safe and suitable environment for students with reassurances and evidence that:</a:t>
            </a:r>
          </a:p>
          <a:p>
            <a:pPr lvl="1"/>
            <a:r>
              <a:rPr lang="en-GB" sz="1200" dirty="0">
                <a:latin typeface="Helvetica Now Text "/>
                <a:ea typeface="Tahoma"/>
                <a:cs typeface="Calibri"/>
              </a:rPr>
              <a:t>Staff had been made aware of their own failings and new procedures were in place to monitor students' whereabouts and attendance and uphold student and public safety. </a:t>
            </a:r>
            <a:endParaRPr lang="en-GB" sz="1200" dirty="0">
              <a:latin typeface="Helvetica Now Text "/>
            </a:endParaRPr>
          </a:p>
          <a:p>
            <a:pPr lvl="1"/>
            <a:r>
              <a:rPr lang="en-GB" sz="1200" dirty="0">
                <a:latin typeface="Helvetica Now Text "/>
                <a:ea typeface="Tahoma"/>
                <a:cs typeface="Calibri"/>
              </a:rPr>
              <a:t>One of these measures was to introduce a daily supervisor rota for all students in the theatre placement.</a:t>
            </a:r>
          </a:p>
          <a:p>
            <a:pPr lvl="1"/>
            <a:r>
              <a:rPr lang="en-GB" sz="1200" dirty="0">
                <a:latin typeface="Helvetica Now Text "/>
                <a:ea typeface="Tahoma"/>
                <a:cs typeface="Calibri"/>
              </a:rPr>
              <a:t>New documentation to record students' attendance was put in place.</a:t>
            </a:r>
          </a:p>
          <a:p>
            <a:pPr lvl="1"/>
            <a:r>
              <a:rPr lang="en-GB" sz="1200" dirty="0">
                <a:latin typeface="Helvetica Now Text "/>
                <a:ea typeface="Tahoma"/>
                <a:cs typeface="Calibri"/>
              </a:rPr>
              <a:t>The role of the daily supervisor became part of the theatres daily co-ordinator's responsibility.</a:t>
            </a:r>
          </a:p>
          <a:p>
            <a:endParaRPr lang="en-GB" sz="1200" dirty="0">
              <a:latin typeface="Helvetica Now Text "/>
            </a:endParaRPr>
          </a:p>
        </p:txBody>
      </p:sp>
    </p:spTree>
    <p:extLst>
      <p:ext uri="{BB962C8B-B14F-4D97-AF65-F5344CB8AC3E}">
        <p14:creationId xmlns:p14="http://schemas.microsoft.com/office/powerpoint/2010/main" val="1350584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500"/>
                                        <p:tgtEl>
                                          <p:spTgt spid="3">
                                            <p:txEl>
                                              <p:pRg st="1" end="1"/>
                                            </p:txEl>
                                          </p:spTgt>
                                        </p:tgtEl>
                                      </p:cBhvr>
                                    </p:animEffect>
                                  </p:childTnLst>
                                </p:cTn>
                              </p:par>
                            </p:childTnLst>
                          </p:cTn>
                        </p:par>
                        <p:par>
                          <p:cTn id="8" fill="hold">
                            <p:stCondLst>
                              <p:cond delay="2500"/>
                            </p:stCondLst>
                            <p:childTnLst>
                              <p:par>
                                <p:cTn id="9" presetID="10" presetClass="entr" presetSubtype="0" fill="hold" nodeType="afterEffect">
                                  <p:stCondLst>
                                    <p:cond delay="100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1500"/>
                                        <p:tgtEl>
                                          <p:spTgt spid="3">
                                            <p:txEl>
                                              <p:pRg st="2" end="2"/>
                                            </p:txEl>
                                          </p:spTgt>
                                        </p:tgtEl>
                                      </p:cBhvr>
                                    </p:animEffect>
                                  </p:childTnLst>
                                </p:cTn>
                              </p:par>
                            </p:childTnLst>
                          </p:cTn>
                        </p:par>
                        <p:par>
                          <p:cTn id="12" fill="hold">
                            <p:stCondLst>
                              <p:cond delay="5000"/>
                            </p:stCondLst>
                            <p:childTnLst>
                              <p:par>
                                <p:cTn id="13" presetID="10" presetClass="entr" presetSubtype="0" fill="hold" nodeType="afterEffect">
                                  <p:stCondLst>
                                    <p:cond delay="100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1500"/>
                                        <p:tgtEl>
                                          <p:spTgt spid="3">
                                            <p:txEl>
                                              <p:pRg st="3" end="3"/>
                                            </p:txEl>
                                          </p:spTgt>
                                        </p:tgtEl>
                                      </p:cBhvr>
                                    </p:animEffect>
                                  </p:childTnLst>
                                </p:cTn>
                              </p:par>
                            </p:childTnLst>
                          </p:cTn>
                        </p:par>
                        <p:par>
                          <p:cTn id="16" fill="hold">
                            <p:stCondLst>
                              <p:cond delay="7500"/>
                            </p:stCondLst>
                            <p:childTnLst>
                              <p:par>
                                <p:cTn id="17" presetID="10" presetClass="entr" presetSubtype="0" fill="hold" nodeType="afterEffect">
                                  <p:stCondLst>
                                    <p:cond delay="100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1500"/>
                                        <p:tgtEl>
                                          <p:spTgt spid="3">
                                            <p:txEl>
                                              <p:pRg st="4" end="4"/>
                                            </p:txEl>
                                          </p:spTgt>
                                        </p:tgtEl>
                                      </p:cBhvr>
                                    </p:animEffect>
                                  </p:childTnLst>
                                </p:cTn>
                              </p:par>
                            </p:childTnLst>
                          </p:cTn>
                        </p:par>
                        <p:par>
                          <p:cTn id="20" fill="hold">
                            <p:stCondLst>
                              <p:cond delay="10000"/>
                            </p:stCondLst>
                            <p:childTnLst>
                              <p:par>
                                <p:cTn id="21" presetID="10" presetClass="entr" presetSubtype="0" fill="hold" nodeType="afterEffect">
                                  <p:stCondLst>
                                    <p:cond delay="100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1500"/>
                                        <p:tgtEl>
                                          <p:spTgt spid="3">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1000"/>
                                  </p:stCondLst>
                                  <p:childTnLst>
                                    <p:set>
                                      <p:cBhvr>
                                        <p:cTn id="27" dur="1" fill="hold">
                                          <p:stCondLst>
                                            <p:cond delay="0"/>
                                          </p:stCondLst>
                                        </p:cTn>
                                        <p:tgtEl>
                                          <p:spTgt spid="4">
                                            <p:txEl>
                                              <p:pRg st="1" end="1"/>
                                            </p:txEl>
                                          </p:spTgt>
                                        </p:tgtEl>
                                        <p:attrNameLst>
                                          <p:attrName>style.visibility</p:attrName>
                                        </p:attrNameLst>
                                      </p:cBhvr>
                                      <p:to>
                                        <p:strVal val="visible"/>
                                      </p:to>
                                    </p:set>
                                    <p:animEffect transition="in" filter="fade">
                                      <p:cBhvr>
                                        <p:cTn id="28" dur="1500"/>
                                        <p:tgtEl>
                                          <p:spTgt spid="4">
                                            <p:txEl>
                                              <p:pRg st="1" end="1"/>
                                            </p:txEl>
                                          </p:spTgt>
                                        </p:tgtEl>
                                      </p:cBhvr>
                                    </p:animEffect>
                                  </p:childTnLst>
                                </p:cTn>
                              </p:par>
                              <p:par>
                                <p:cTn id="29" presetID="10" presetClass="entr" presetSubtype="0" fill="hold" nodeType="withEffect">
                                  <p:stCondLst>
                                    <p:cond delay="1000"/>
                                  </p:stCondLst>
                                  <p:childTnLst>
                                    <p:set>
                                      <p:cBhvr>
                                        <p:cTn id="30" dur="1" fill="hold">
                                          <p:stCondLst>
                                            <p:cond delay="0"/>
                                          </p:stCondLst>
                                        </p:cTn>
                                        <p:tgtEl>
                                          <p:spTgt spid="4">
                                            <p:txEl>
                                              <p:pRg st="2" end="2"/>
                                            </p:txEl>
                                          </p:spTgt>
                                        </p:tgtEl>
                                        <p:attrNameLst>
                                          <p:attrName>style.visibility</p:attrName>
                                        </p:attrNameLst>
                                      </p:cBhvr>
                                      <p:to>
                                        <p:strVal val="visible"/>
                                      </p:to>
                                    </p:set>
                                    <p:animEffect transition="in" filter="fade">
                                      <p:cBhvr>
                                        <p:cTn id="31" dur="1500"/>
                                        <p:tgtEl>
                                          <p:spTgt spid="4">
                                            <p:txEl>
                                              <p:pRg st="2" end="2"/>
                                            </p:txEl>
                                          </p:spTgt>
                                        </p:tgtEl>
                                      </p:cBhvr>
                                    </p:animEffect>
                                  </p:childTnLst>
                                </p:cTn>
                              </p:par>
                              <p:par>
                                <p:cTn id="32" presetID="10" presetClass="entr" presetSubtype="0" fill="hold" nodeType="withEffect">
                                  <p:stCondLst>
                                    <p:cond delay="1000"/>
                                  </p:stCondLst>
                                  <p:childTnLst>
                                    <p:set>
                                      <p:cBhvr>
                                        <p:cTn id="33" dur="1" fill="hold">
                                          <p:stCondLst>
                                            <p:cond delay="0"/>
                                          </p:stCondLst>
                                        </p:cTn>
                                        <p:tgtEl>
                                          <p:spTgt spid="4">
                                            <p:txEl>
                                              <p:pRg st="3" end="3"/>
                                            </p:txEl>
                                          </p:spTgt>
                                        </p:tgtEl>
                                        <p:attrNameLst>
                                          <p:attrName>style.visibility</p:attrName>
                                        </p:attrNameLst>
                                      </p:cBhvr>
                                      <p:to>
                                        <p:strVal val="visible"/>
                                      </p:to>
                                    </p:set>
                                    <p:animEffect transition="in" filter="fade">
                                      <p:cBhvr>
                                        <p:cTn id="34" dur="1500"/>
                                        <p:tgtEl>
                                          <p:spTgt spid="4">
                                            <p:txEl>
                                              <p:pRg st="3" end="3"/>
                                            </p:txEl>
                                          </p:spTgt>
                                        </p:tgtEl>
                                      </p:cBhvr>
                                    </p:animEffect>
                                  </p:childTnLst>
                                </p:cTn>
                              </p:par>
                              <p:par>
                                <p:cTn id="35" presetID="10" presetClass="entr" presetSubtype="0" fill="hold" nodeType="withEffect">
                                  <p:stCondLst>
                                    <p:cond delay="1000"/>
                                  </p:stCondLst>
                                  <p:childTnLst>
                                    <p:set>
                                      <p:cBhvr>
                                        <p:cTn id="36" dur="1" fill="hold">
                                          <p:stCondLst>
                                            <p:cond delay="0"/>
                                          </p:stCondLst>
                                        </p:cTn>
                                        <p:tgtEl>
                                          <p:spTgt spid="4">
                                            <p:txEl>
                                              <p:pRg st="4" end="4"/>
                                            </p:txEl>
                                          </p:spTgt>
                                        </p:tgtEl>
                                        <p:attrNameLst>
                                          <p:attrName>style.visibility</p:attrName>
                                        </p:attrNameLst>
                                      </p:cBhvr>
                                      <p:to>
                                        <p:strVal val="visible"/>
                                      </p:to>
                                    </p:set>
                                    <p:animEffect transition="in" filter="fade">
                                      <p:cBhvr>
                                        <p:cTn id="37" dur="1500"/>
                                        <p:tgtEl>
                                          <p:spTgt spid="4">
                                            <p:txEl>
                                              <p:pRg st="4" end="4"/>
                                            </p:txEl>
                                          </p:spTgt>
                                        </p:tgtEl>
                                      </p:cBhvr>
                                    </p:animEffect>
                                  </p:childTnLst>
                                </p:cTn>
                              </p:par>
                              <p:par>
                                <p:cTn id="38" presetID="10" presetClass="entr" presetSubtype="0" fill="hold" nodeType="withEffect">
                                  <p:stCondLst>
                                    <p:cond delay="1000"/>
                                  </p:stCondLst>
                                  <p:childTnLst>
                                    <p:set>
                                      <p:cBhvr>
                                        <p:cTn id="39" dur="1" fill="hold">
                                          <p:stCondLst>
                                            <p:cond delay="0"/>
                                          </p:stCondLst>
                                        </p:cTn>
                                        <p:tgtEl>
                                          <p:spTgt spid="4">
                                            <p:txEl>
                                              <p:pRg st="5" end="5"/>
                                            </p:txEl>
                                          </p:spTgt>
                                        </p:tgtEl>
                                        <p:attrNameLst>
                                          <p:attrName>style.visibility</p:attrName>
                                        </p:attrNameLst>
                                      </p:cBhvr>
                                      <p:to>
                                        <p:strVal val="visible"/>
                                      </p:to>
                                    </p:set>
                                    <p:animEffect transition="in" filter="fade">
                                      <p:cBhvr>
                                        <p:cTn id="40" dur="1500"/>
                                        <p:tgtEl>
                                          <p:spTgt spid="4">
                                            <p:txEl>
                                              <p:pRg st="5" end="5"/>
                                            </p:txEl>
                                          </p:spTgt>
                                        </p:tgtEl>
                                      </p:cBhvr>
                                    </p:animEffect>
                                  </p:childTnLst>
                                </p:cTn>
                              </p:par>
                              <p:par>
                                <p:cTn id="41" presetID="10" presetClass="entr" presetSubtype="0" fill="hold" nodeType="withEffect">
                                  <p:stCondLst>
                                    <p:cond delay="1000"/>
                                  </p:stCondLst>
                                  <p:childTnLst>
                                    <p:set>
                                      <p:cBhvr>
                                        <p:cTn id="42" dur="1" fill="hold">
                                          <p:stCondLst>
                                            <p:cond delay="0"/>
                                          </p:stCondLst>
                                        </p:cTn>
                                        <p:tgtEl>
                                          <p:spTgt spid="4">
                                            <p:txEl>
                                              <p:pRg st="6" end="6"/>
                                            </p:txEl>
                                          </p:spTgt>
                                        </p:tgtEl>
                                        <p:attrNameLst>
                                          <p:attrName>style.visibility</p:attrName>
                                        </p:attrNameLst>
                                      </p:cBhvr>
                                      <p:to>
                                        <p:strVal val="visible"/>
                                      </p:to>
                                    </p:set>
                                    <p:animEffect transition="in" filter="fade">
                                      <p:cBhvr>
                                        <p:cTn id="43" dur="1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60421" y="304927"/>
            <a:ext cx="8229600" cy="1143000"/>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t>Key changes for existing mentors</a:t>
            </a:r>
          </a:p>
        </p:txBody>
      </p:sp>
      <p:sp>
        <p:nvSpPr>
          <p:cNvPr id="3" name="Content Placeholder 2"/>
          <p:cNvSpPr txBox="1">
            <a:spLocks/>
          </p:cNvSpPr>
          <p:nvPr/>
        </p:nvSpPr>
        <p:spPr>
          <a:xfrm>
            <a:off x="263173" y="866259"/>
            <a:ext cx="5437411" cy="3931379"/>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600"/>
              </a:spcAft>
            </a:pPr>
            <a:r>
              <a:rPr lang="en-GB" sz="1400" dirty="0">
                <a:latin typeface="Helvetica Now Text "/>
                <a:ea typeface="Tahoma"/>
                <a:cs typeface="Calibri"/>
              </a:rPr>
              <a:t>The roles of mentor and sign off mentor no longer exist.</a:t>
            </a:r>
          </a:p>
          <a:p>
            <a:pPr>
              <a:spcAft>
                <a:spcPts val="600"/>
              </a:spcAft>
            </a:pPr>
            <a:r>
              <a:rPr lang="en-GB" sz="1400" dirty="0">
                <a:latin typeface="Helvetica Now Text "/>
                <a:ea typeface="Tahoma"/>
                <a:cs typeface="Calibri"/>
              </a:rPr>
              <a:t>In 2018 the NMC introduced the new Standards for Student Supervision and Assessment (SSSA) and the new roles of Practice Supervisor and Practice Assessor</a:t>
            </a:r>
          </a:p>
          <a:p>
            <a:pPr>
              <a:spcAft>
                <a:spcPts val="600"/>
              </a:spcAft>
            </a:pPr>
            <a:r>
              <a:rPr lang="en-GB" sz="1400" dirty="0">
                <a:latin typeface="Helvetica Now Text "/>
                <a:ea typeface="Tahoma"/>
                <a:cs typeface="Calibri"/>
              </a:rPr>
              <a:t>Today you will all be transitioned to the roles of supervisor and assessor regardless of your previous role differences under the NMC 2008 SLAIP standards.</a:t>
            </a:r>
          </a:p>
          <a:p>
            <a:pPr>
              <a:spcAft>
                <a:spcPts val="600"/>
              </a:spcAft>
            </a:pPr>
            <a:r>
              <a:rPr lang="en-GB" sz="1400" dirty="0">
                <a:latin typeface="Helvetica Now Text "/>
                <a:ea typeface="Tahoma"/>
                <a:cs typeface="Calibri"/>
              </a:rPr>
              <a:t>The roles of supervisor and assessor are interchangeable but distinct.</a:t>
            </a:r>
          </a:p>
          <a:p>
            <a:pPr>
              <a:spcAft>
                <a:spcPts val="600"/>
              </a:spcAft>
            </a:pPr>
            <a:r>
              <a:rPr lang="en-GB" sz="1400" dirty="0">
                <a:latin typeface="Helvetica Now Text "/>
                <a:ea typeface="Tahoma"/>
                <a:cs typeface="Calibri"/>
              </a:rPr>
              <a:t>You cannot be a practice supervisor and a practice assessor to the same student at the same time.</a:t>
            </a:r>
            <a:endParaRPr lang="en-GB" sz="2400" dirty="0">
              <a:latin typeface="Helvetica Now Text "/>
            </a:endParaRPr>
          </a:p>
          <a:p>
            <a:pPr>
              <a:spcAft>
                <a:spcPts val="600"/>
              </a:spcAft>
            </a:pPr>
            <a:r>
              <a:rPr lang="en-GB" sz="1400" dirty="0">
                <a:latin typeface="Helvetica Now Text "/>
                <a:ea typeface="Tahoma"/>
                <a:cs typeface="Calibri"/>
              </a:rPr>
              <a:t>You may be the named assessor for one student whilst  supervising others on placement.</a:t>
            </a:r>
            <a:endParaRPr lang="en-GB" sz="2000" dirty="0">
              <a:latin typeface="Helvetica Now Text "/>
            </a:endParaRPr>
          </a:p>
          <a:p>
            <a:pPr marL="0" indent="0">
              <a:buFont typeface="Arial" panose="020B0604020202020204" pitchFamily="34" charset="0"/>
              <a:buNone/>
            </a:pPr>
            <a:endParaRPr lang="en-GB" sz="2000" dirty="0">
              <a:latin typeface="Helvetica Now Text "/>
            </a:endParaRPr>
          </a:p>
          <a:p>
            <a:endParaRPr lang="en-GB" sz="2400" dirty="0">
              <a:latin typeface="Helvetica Now Text "/>
            </a:endParaRPr>
          </a:p>
          <a:p>
            <a:endParaRPr lang="en-GB" sz="2400" dirty="0">
              <a:latin typeface="Helvetica Now Text "/>
            </a:endParaRPr>
          </a:p>
        </p:txBody>
      </p:sp>
      <p:graphicFrame>
        <p:nvGraphicFramePr>
          <p:cNvPr id="4" name="Diagram 3"/>
          <p:cNvGraphicFramePr/>
          <p:nvPr>
            <p:extLst>
              <p:ext uri="{D42A27DB-BD31-4B8C-83A1-F6EECF244321}">
                <p14:modId xmlns:p14="http://schemas.microsoft.com/office/powerpoint/2010/main" val="2770454881"/>
              </p:ext>
            </p:extLst>
          </p:nvPr>
        </p:nvGraphicFramePr>
        <p:xfrm>
          <a:off x="4522573" y="1850649"/>
          <a:ext cx="4453481" cy="21364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27773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100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100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100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100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100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500"/>
                                        <p:tgtEl>
                                          <p:spTgt spid="3">
                                            <p:txEl>
                                              <p:pRg st="5" end="5"/>
                                            </p:txEl>
                                          </p:spTgt>
                                        </p:tgtEl>
                                      </p:cBhvr>
                                    </p:animEffect>
                                  </p:childTnLst>
                                </p:cTn>
                              </p:par>
                            </p:childTnLst>
                          </p:cTn>
                        </p:par>
                        <p:par>
                          <p:cTn id="33" fill="hold">
                            <p:stCondLst>
                              <p:cond delay="2500"/>
                            </p:stCondLst>
                            <p:childTnLst>
                              <p:par>
                                <p:cTn id="34" presetID="10" presetClass="entr" presetSubtype="0" fill="hold" grpId="0" nodeType="afterEffect">
                                  <p:stCondLst>
                                    <p:cond delay="150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4"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45076" y="302885"/>
            <a:ext cx="10515600" cy="1325563"/>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t>Key changes for existing mentors</a:t>
            </a:r>
          </a:p>
        </p:txBody>
      </p:sp>
      <p:sp>
        <p:nvSpPr>
          <p:cNvPr id="3" name="Content Placeholder 2"/>
          <p:cNvSpPr txBox="1">
            <a:spLocks/>
          </p:cNvSpPr>
          <p:nvPr/>
        </p:nvSpPr>
        <p:spPr>
          <a:xfrm>
            <a:off x="245076" y="1054713"/>
            <a:ext cx="4318686" cy="3690060"/>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GB" sz="1400" dirty="0">
                <a:latin typeface="Helvetica Now Text "/>
                <a:ea typeface="Tahoma"/>
                <a:cs typeface="Calibri"/>
              </a:rPr>
              <a:t>The three-yearly (triennial) review is no longer a requirement.</a:t>
            </a:r>
          </a:p>
          <a:p>
            <a:pPr>
              <a:lnSpc>
                <a:spcPct val="110000"/>
              </a:lnSpc>
            </a:pPr>
            <a:r>
              <a:rPr lang="en-GB" sz="1400" dirty="0">
                <a:latin typeface="Helvetica Now Text "/>
                <a:ea typeface="Tahoma"/>
                <a:cs typeface="Calibri"/>
              </a:rPr>
              <a:t>You will not need to supervise a minimum number students to maintain your status as a supervisor and assessor. </a:t>
            </a:r>
            <a:endParaRPr lang="en-US" sz="1400" dirty="0">
              <a:latin typeface="Helvetica Now Text "/>
            </a:endParaRPr>
          </a:p>
          <a:p>
            <a:pPr>
              <a:lnSpc>
                <a:spcPct val="110000"/>
              </a:lnSpc>
            </a:pPr>
            <a:r>
              <a:rPr lang="en-GB" sz="1400" dirty="0">
                <a:latin typeface="Helvetica Now Text "/>
                <a:ea typeface="Tahoma"/>
                <a:cs typeface="Calibri"/>
              </a:rPr>
              <a:t>Students are to be supported as individuals with the level of supervision being tailored to their current level of competence and  the learning outcomes they need to achieve.</a:t>
            </a:r>
            <a:endParaRPr lang="en-US" sz="1400" dirty="0">
              <a:latin typeface="Helvetica Now Text "/>
            </a:endParaRPr>
          </a:p>
          <a:p>
            <a:pPr>
              <a:lnSpc>
                <a:spcPct val="110000"/>
              </a:lnSpc>
            </a:pPr>
            <a:r>
              <a:rPr lang="en-GB" sz="1400" dirty="0">
                <a:latin typeface="Helvetica Now Text "/>
                <a:ea typeface="Tahoma"/>
                <a:cs typeface="Calibri"/>
              </a:rPr>
              <a:t>The 40% rule is no longer a requirement for individuals supervising students.</a:t>
            </a:r>
            <a:endParaRPr lang="en-US" sz="1400" dirty="0">
              <a:latin typeface="Helvetica Now Text "/>
            </a:endParaRPr>
          </a:p>
          <a:p>
            <a:pPr>
              <a:lnSpc>
                <a:spcPct val="110000"/>
              </a:lnSpc>
            </a:pPr>
            <a:endParaRPr lang="en-GB" sz="1400" dirty="0">
              <a:latin typeface="Helvetica Now Text "/>
            </a:endParaRPr>
          </a:p>
        </p:txBody>
      </p:sp>
      <p:sp>
        <p:nvSpPr>
          <p:cNvPr id="4" name="Content Placeholder 2">
            <a:extLst>
              <a:ext uri="{FF2B5EF4-FFF2-40B4-BE49-F238E27FC236}">
                <a16:creationId xmlns:a16="http://schemas.microsoft.com/office/drawing/2014/main" id="{CC56BA63-692F-4C55-A320-D2FFC6FA7535}"/>
              </a:ext>
            </a:extLst>
          </p:cNvPr>
          <p:cNvSpPr txBox="1">
            <a:spLocks/>
          </p:cNvSpPr>
          <p:nvPr/>
        </p:nvSpPr>
        <p:spPr>
          <a:xfrm>
            <a:off x="4563762" y="1046251"/>
            <a:ext cx="4473146" cy="4239984"/>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2">
                    <a:lumMod val="75000"/>
                  </a:schemeClr>
                </a:solidFill>
                <a:latin typeface="Segoe Print" panose="020006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1400" dirty="0">
                <a:solidFill>
                  <a:schemeClr val="tx1"/>
                </a:solidFill>
                <a:latin typeface="Helvetica Now Text "/>
              </a:rPr>
              <a:t>If supporting a student for the achievement of a specific competency you may spend more time supervising them for that skill for the purposes of consistency than your other colleagues, especially if its your specialism.</a:t>
            </a:r>
            <a:endParaRPr lang="en-US" sz="1400" dirty="0">
              <a:solidFill>
                <a:schemeClr val="tx1"/>
              </a:solidFill>
              <a:latin typeface="Helvetica Now Text "/>
            </a:endParaRPr>
          </a:p>
          <a:p>
            <a:pPr>
              <a:lnSpc>
                <a:spcPct val="100000"/>
              </a:lnSpc>
            </a:pPr>
            <a:r>
              <a:rPr lang="en-GB" sz="1400" dirty="0">
                <a:solidFill>
                  <a:schemeClr val="tx1"/>
                </a:solidFill>
                <a:latin typeface="Helvetica Now Text "/>
              </a:rPr>
              <a:t>To be an assessor you do need to be a nurse, however you no longer need to be on the same part of the register as your student as you will be confirming the testimony of your colleagues (supervisors) and the evidence provided by the student themselves.</a:t>
            </a:r>
          </a:p>
          <a:p>
            <a:pPr>
              <a:lnSpc>
                <a:spcPct val="100000"/>
              </a:lnSpc>
            </a:pPr>
            <a:r>
              <a:rPr lang="en-GB" sz="1400" dirty="0">
                <a:solidFill>
                  <a:schemeClr val="tx1"/>
                </a:solidFill>
                <a:latin typeface="Helvetica Now Text "/>
              </a:rPr>
              <a:t>It has been locally agreed that you must update on the new standards every two years.</a:t>
            </a:r>
          </a:p>
          <a:p>
            <a:pPr marL="0" indent="0">
              <a:lnSpc>
                <a:spcPct val="100000"/>
              </a:lnSpc>
              <a:buNone/>
            </a:pPr>
            <a:endParaRPr lang="en-GB" sz="1400" dirty="0">
              <a:solidFill>
                <a:schemeClr val="tx1"/>
              </a:solidFill>
              <a:latin typeface="Helvetica Now Text "/>
            </a:endParaRPr>
          </a:p>
        </p:txBody>
      </p:sp>
    </p:spTree>
    <p:extLst>
      <p:ext uri="{BB962C8B-B14F-4D97-AF65-F5344CB8AC3E}">
        <p14:creationId xmlns:p14="http://schemas.microsoft.com/office/powerpoint/2010/main" val="475740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1" end="1"/>
                                            </p:txEl>
                                          </p:spTgt>
                                        </p:tgtEl>
                                        <p:attrNameLst>
                                          <p:attrName>style.visibility</p:attrName>
                                        </p:attrNameLst>
                                      </p:cBhvr>
                                      <p:to>
                                        <p:strVal val="visible"/>
                                      </p:to>
                                    </p:set>
                                    <p:animEffect transition="in" filter="fade">
                                      <p:cBhvr>
                                        <p:cTn id="32" dur="500"/>
                                        <p:tgtEl>
                                          <p:spTgt spid="4">
                                            <p:txEl>
                                              <p:pRg st="1" end="1"/>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4">
                                            <p:txEl>
                                              <p:pRg st="2" end="2"/>
                                            </p:txEl>
                                          </p:spTgt>
                                        </p:tgtEl>
                                        <p:attrNameLst>
                                          <p:attrName>style.visibility</p:attrName>
                                        </p:attrNameLst>
                                      </p:cBhvr>
                                      <p:to>
                                        <p:strVal val="visible"/>
                                      </p:to>
                                    </p:set>
                                    <p:animEffect transition="in" filter="fade">
                                      <p:cBhvr>
                                        <p:cTn id="35"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27035" y="328065"/>
            <a:ext cx="4946328" cy="460049"/>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t>Who can be Practice Supervisors?</a:t>
            </a:r>
          </a:p>
        </p:txBody>
      </p:sp>
      <p:sp>
        <p:nvSpPr>
          <p:cNvPr id="3" name="Content Placeholder 2"/>
          <p:cNvSpPr txBox="1">
            <a:spLocks/>
          </p:cNvSpPr>
          <p:nvPr/>
        </p:nvSpPr>
        <p:spPr>
          <a:xfrm>
            <a:off x="227035" y="1320319"/>
            <a:ext cx="5036369" cy="446633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400" dirty="0">
                <a:latin typeface="Helvetica Now Text "/>
                <a:ea typeface="Tahoma"/>
                <a:cs typeface="Calibri"/>
              </a:rPr>
              <a:t>Registered Nurses</a:t>
            </a:r>
          </a:p>
          <a:p>
            <a:r>
              <a:rPr lang="en-GB" sz="1400" dirty="0">
                <a:latin typeface="Helvetica Now Text "/>
                <a:ea typeface="Tahoma"/>
                <a:cs typeface="Calibri"/>
              </a:rPr>
              <a:t>Nursing Associates*</a:t>
            </a:r>
          </a:p>
          <a:p>
            <a:r>
              <a:rPr lang="en-GB" sz="1400" dirty="0">
                <a:latin typeface="Helvetica Now Text "/>
                <a:ea typeface="Tahoma"/>
                <a:cs typeface="Calibri"/>
              </a:rPr>
              <a:t>Doctors</a:t>
            </a:r>
          </a:p>
          <a:p>
            <a:r>
              <a:rPr lang="en-GB" sz="1400" dirty="0">
                <a:latin typeface="Helvetica Now Text "/>
                <a:ea typeface="Tahoma"/>
                <a:cs typeface="Calibri"/>
              </a:rPr>
              <a:t>AHP Colleagues</a:t>
            </a:r>
          </a:p>
          <a:p>
            <a:r>
              <a:rPr lang="en-GB" sz="1400" dirty="0">
                <a:latin typeface="Helvetica Now Text "/>
                <a:ea typeface="Tahoma"/>
                <a:cs typeface="Calibri"/>
              </a:rPr>
              <a:t>Teachers</a:t>
            </a:r>
          </a:p>
          <a:p>
            <a:r>
              <a:rPr lang="en-GB" sz="1400" dirty="0">
                <a:latin typeface="Helvetica Now Text "/>
                <a:ea typeface="Tahoma"/>
                <a:cs typeface="Calibri"/>
              </a:rPr>
              <a:t>Social workers</a:t>
            </a:r>
          </a:p>
          <a:p>
            <a:r>
              <a:rPr lang="en-GB" sz="1400" dirty="0">
                <a:latin typeface="Helvetica Now Text "/>
                <a:ea typeface="Tahoma"/>
                <a:cs typeface="Calibri"/>
              </a:rPr>
              <a:t>Phlebotomists (for the skills of venepuncture and </a:t>
            </a:r>
            <a:r>
              <a:rPr lang="en-GB" sz="1400" dirty="0" err="1">
                <a:latin typeface="Helvetica Now Text "/>
                <a:ea typeface="Tahoma"/>
                <a:cs typeface="Calibri"/>
              </a:rPr>
              <a:t>cannulation</a:t>
            </a:r>
            <a:r>
              <a:rPr lang="en-GB" sz="1400" dirty="0">
                <a:latin typeface="Helvetica Now Text "/>
                <a:ea typeface="Tahoma"/>
                <a:cs typeface="Calibri"/>
              </a:rPr>
              <a:t> only)</a:t>
            </a:r>
          </a:p>
          <a:p>
            <a:pPr marL="0" indent="0">
              <a:buFont typeface="Arial" panose="020B0604020202020204" pitchFamily="34" charset="0"/>
              <a:buNone/>
            </a:pPr>
            <a:r>
              <a:rPr lang="en-GB" sz="1400" dirty="0">
                <a:latin typeface="Helvetica Now Text "/>
                <a:ea typeface="Tahoma"/>
                <a:cs typeface="Calibri"/>
              </a:rPr>
              <a:t>*Nursing Associates can supervise and contribute to the assessment of student nurses in years one and two of their training.</a:t>
            </a:r>
          </a:p>
          <a:p>
            <a:pPr marL="0" indent="0">
              <a:buFont typeface="Arial" panose="020B0604020202020204" pitchFamily="34" charset="0"/>
              <a:buNone/>
            </a:pPr>
            <a:endParaRPr lang="en-GB" sz="1400" dirty="0">
              <a:latin typeface="Helvetica Now Text "/>
            </a:endParaRPr>
          </a:p>
          <a:p>
            <a:pPr marL="0" indent="0">
              <a:buFont typeface="Arial" panose="020B0604020202020204" pitchFamily="34" charset="0"/>
              <a:buNone/>
            </a:pPr>
            <a:endParaRPr lang="en-GB" sz="1400" dirty="0">
              <a:latin typeface="Helvetica Now Text "/>
            </a:endParaRPr>
          </a:p>
          <a:p>
            <a:pPr marL="0" indent="0">
              <a:buFont typeface="Arial" panose="020B0604020202020204" pitchFamily="34" charset="0"/>
              <a:buNone/>
            </a:pPr>
            <a:endParaRPr lang="en-GB" sz="1400" dirty="0">
              <a:latin typeface="Helvetica Now Text "/>
            </a:endParaRPr>
          </a:p>
        </p:txBody>
      </p:sp>
      <p:sp>
        <p:nvSpPr>
          <p:cNvPr id="4" name="TextBox 3"/>
          <p:cNvSpPr txBox="1"/>
          <p:nvPr/>
        </p:nvSpPr>
        <p:spPr>
          <a:xfrm>
            <a:off x="227035" y="844015"/>
            <a:ext cx="8257023" cy="477054"/>
          </a:xfrm>
          <a:prstGeom prst="rect">
            <a:avLst/>
          </a:prstGeom>
          <a:noFill/>
          <a:ln>
            <a:noFill/>
          </a:ln>
        </p:spPr>
        <p:txBody>
          <a:bodyPr wrap="square" rtlCol="0" anchor="t">
            <a:spAutoFit/>
          </a:bodyPr>
          <a:lstStyle/>
          <a:p>
            <a:r>
              <a:rPr lang="en-GB" b="1" dirty="0">
                <a:latin typeface="Helvetica Now Text "/>
                <a:cs typeface="Arial"/>
              </a:rPr>
              <a:t>Any registered / regulated professional (after preparation)</a:t>
            </a:r>
          </a:p>
          <a:p>
            <a:pPr marL="285750" indent="-285750">
              <a:buFont typeface="Arial" panose="020B0604020202020204" pitchFamily="34" charset="0"/>
              <a:buChar char="•"/>
            </a:pPr>
            <a:endParaRPr lang="en-GB" sz="1050" b="1" dirty="0">
              <a:latin typeface="Helvetica Now Text "/>
              <a:cs typeface="Arial" panose="020B0604020202020204" pitchFamily="34" charset="0"/>
            </a:endParaRPr>
          </a:p>
        </p:txBody>
      </p:sp>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263404" y="2166552"/>
            <a:ext cx="3880595" cy="2037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7131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500"/>
                                        <p:tgtEl>
                                          <p:spTgt spid="3">
                                            <p:txEl>
                                              <p:pRg st="2" end="2"/>
                                            </p:txEl>
                                          </p:spTgt>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500"/>
                                        <p:tgtEl>
                                          <p:spTgt spid="3">
                                            <p:txEl>
                                              <p:pRg st="3" end="3"/>
                                            </p:txEl>
                                          </p:spTgt>
                                        </p:tgtEl>
                                      </p:cBhvr>
                                    </p:animEffect>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500"/>
                                        <p:tgtEl>
                                          <p:spTgt spid="3">
                                            <p:txEl>
                                              <p:pRg st="4" end="4"/>
                                            </p:txEl>
                                          </p:spTgt>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500"/>
                                        <p:tgtEl>
                                          <p:spTgt spid="3">
                                            <p:txEl>
                                              <p:pRg st="5" end="5"/>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par>
                          <p:cTn id="38" fill="hold">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fade">
                                      <p:cBhvr>
                                        <p:cTn id="4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265454" y="279459"/>
            <a:ext cx="9120371" cy="665169"/>
          </a:xfrm>
          <a:prstGeom prst="rect">
            <a:avLst/>
          </a:prstGeom>
        </p:spPr>
        <p:txBody>
          <a:bodyPr>
            <a:noAutofit/>
          </a:bodyPr>
          <a:lstStyle>
            <a:lvl1pPr algn="l" defTabSz="685800" rtl="0" eaLnBrk="1" latinLnBrk="0" hangingPunct="1">
              <a:lnSpc>
                <a:spcPct val="90000"/>
              </a:lnSpc>
              <a:spcBef>
                <a:spcPct val="0"/>
              </a:spcBef>
              <a:buNone/>
              <a:defRPr sz="3300" b="1" i="0" kern="1200">
                <a:solidFill>
                  <a:schemeClr val="accent6"/>
                </a:solidFill>
                <a:latin typeface="Gramatika-Bold" pitchFamily="2" charset="0"/>
                <a:ea typeface="+mj-ea"/>
                <a:cs typeface="+mj-cs"/>
              </a:defRPr>
            </a:lvl1pPr>
          </a:lstStyle>
          <a:p>
            <a:r>
              <a:rPr lang="en-GB" sz="2400" dirty="0">
                <a:solidFill>
                  <a:schemeClr val="tx1"/>
                </a:solidFill>
              </a:rPr>
              <a:t>Introduction to your NMC Supervisor &amp; Assessor transition training package</a:t>
            </a:r>
          </a:p>
        </p:txBody>
      </p:sp>
      <p:sp>
        <p:nvSpPr>
          <p:cNvPr id="5" name="Content Placeholder 4"/>
          <p:cNvSpPr txBox="1">
            <a:spLocks/>
          </p:cNvSpPr>
          <p:nvPr/>
        </p:nvSpPr>
        <p:spPr>
          <a:xfrm>
            <a:off x="342901" y="1135429"/>
            <a:ext cx="8801100" cy="3764231"/>
          </a:xfrm>
          <a:prstGeom prst="rect">
            <a:avLst/>
          </a:prstGeom>
        </p:spPr>
        <p:txBody>
          <a:bodyPr>
            <a:no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1200" dirty="0">
                <a:solidFill>
                  <a:srgbClr val="575756"/>
                </a:solidFill>
                <a:latin typeface="HelveticaNowText Regular" panose="020B0504030202020204" pitchFamily="34" charset="0"/>
                <a:cs typeface="HelveticaNowText Regular" panose="020B0504030202020204" pitchFamily="34" charset="0"/>
              </a:rPr>
              <a:t>Dear colleagues,</a:t>
            </a:r>
          </a:p>
          <a:p>
            <a:pPr marL="0" indent="0">
              <a:lnSpc>
                <a:spcPct val="100000"/>
              </a:lnSpc>
              <a:buNone/>
            </a:pPr>
            <a:endParaRPr lang="en-GB" sz="100" dirty="0">
              <a:solidFill>
                <a:srgbClr val="575756"/>
              </a:solidFill>
              <a:latin typeface="HelveticaNowText Regular" panose="020B0504030202020204" pitchFamily="34" charset="0"/>
              <a:cs typeface="HelveticaNowText Regular" panose="020B0504030202020204" pitchFamily="34" charset="0"/>
            </a:endParaRPr>
          </a:p>
          <a:p>
            <a:pPr marL="0" indent="0">
              <a:lnSpc>
                <a:spcPct val="100000"/>
              </a:lnSpc>
              <a:buNone/>
            </a:pPr>
            <a:r>
              <a:rPr lang="en-GB" sz="1200" dirty="0" err="1">
                <a:solidFill>
                  <a:srgbClr val="575756"/>
                </a:solidFill>
                <a:latin typeface="HelveticaNowText Regular" panose="020B0504030202020204" pitchFamily="34" charset="0"/>
                <a:cs typeface="HelveticaNowText Regular" panose="020B0504030202020204" pitchFamily="34" charset="0"/>
              </a:rPr>
              <a:t>Northamptonshite</a:t>
            </a:r>
            <a:r>
              <a:rPr lang="en-GB" sz="1200" dirty="0">
                <a:solidFill>
                  <a:srgbClr val="575756"/>
                </a:solidFill>
                <a:latin typeface="HelveticaNowText Regular" panose="020B0504030202020204" pitchFamily="34" charset="0"/>
                <a:cs typeface="HelveticaNowText Regular" panose="020B0504030202020204" pitchFamily="34" charset="0"/>
              </a:rPr>
              <a:t> Training Hub (NTH)is working to ensure that every NMC registrant working in Primary and Social Care is ‘suitably  prepared’  in line with our NMC code of conduct to undertake the new roles of practice supervisor and/or assessor for student nurses' and trainee nursing associates' placements.</a:t>
            </a:r>
          </a:p>
          <a:p>
            <a:pPr marL="0" indent="0">
              <a:lnSpc>
                <a:spcPct val="100000"/>
              </a:lnSpc>
              <a:buFont typeface="Arial" panose="020B0604020202020204" pitchFamily="34" charset="0"/>
              <a:buNone/>
            </a:pPr>
            <a:endParaRPr lang="en-GB" sz="100" dirty="0">
              <a:solidFill>
                <a:srgbClr val="575756"/>
              </a:solidFill>
              <a:latin typeface="HelveticaNowText Regular" panose="020B0504030202020204" pitchFamily="34" charset="0"/>
              <a:cs typeface="HelveticaNowText Regular" panose="020B0504030202020204" pitchFamily="34" charset="0"/>
            </a:endParaRPr>
          </a:p>
          <a:p>
            <a:pPr marL="0" indent="0">
              <a:lnSpc>
                <a:spcPct val="100000"/>
              </a:lnSpc>
              <a:buFont typeface="Arial" panose="020B0604020202020204" pitchFamily="34" charset="0"/>
              <a:buNone/>
            </a:pPr>
            <a:r>
              <a:rPr lang="en-GB" sz="1200" dirty="0">
                <a:solidFill>
                  <a:srgbClr val="575756"/>
                </a:solidFill>
                <a:latin typeface="HelveticaNowText Regular" panose="020B0504030202020204" pitchFamily="34" charset="0"/>
                <a:cs typeface="HelveticaNowText Regular" panose="020B0504030202020204" pitchFamily="34" charset="0"/>
              </a:rPr>
              <a:t>This slide deck has been created for those of you with a mentor qualification to allow you to develop your knowledge and skills at a pace and a time that suits you.  </a:t>
            </a:r>
          </a:p>
          <a:p>
            <a:pPr marL="0" indent="0">
              <a:lnSpc>
                <a:spcPct val="100000"/>
              </a:lnSpc>
              <a:buFont typeface="Arial" panose="020B0604020202020204" pitchFamily="34" charset="0"/>
              <a:buNone/>
            </a:pPr>
            <a:endParaRPr lang="en-GB" sz="100" dirty="0">
              <a:solidFill>
                <a:srgbClr val="575756"/>
              </a:solidFill>
              <a:latin typeface="HelveticaNowText Regular" panose="020B0504030202020204" pitchFamily="34" charset="0"/>
              <a:cs typeface="HelveticaNowText Regular" panose="020B0504030202020204" pitchFamily="34" charset="0"/>
            </a:endParaRPr>
          </a:p>
          <a:p>
            <a:pPr marL="0" indent="0">
              <a:lnSpc>
                <a:spcPct val="100000"/>
              </a:lnSpc>
              <a:buFont typeface="Arial" panose="020B0604020202020204" pitchFamily="34" charset="0"/>
              <a:buNone/>
            </a:pPr>
            <a:r>
              <a:rPr lang="en-GB" sz="1200" dirty="0">
                <a:solidFill>
                  <a:srgbClr val="575756"/>
                </a:solidFill>
                <a:latin typeface="HelveticaNowText Regular" panose="020B0504030202020204" pitchFamily="34" charset="0"/>
                <a:cs typeface="HelveticaNowText Regular" panose="020B0504030202020204" pitchFamily="34" charset="0"/>
              </a:rPr>
              <a:t>Ordinarily, this would be delivered in person but in these current circumstances this package is here to enable you to complete the learning independently. </a:t>
            </a:r>
          </a:p>
          <a:p>
            <a:pPr marL="0" indent="0">
              <a:lnSpc>
                <a:spcPct val="100000"/>
              </a:lnSpc>
              <a:buFont typeface="Arial" panose="020B0604020202020204" pitchFamily="34" charset="0"/>
              <a:buNone/>
            </a:pPr>
            <a:endParaRPr lang="en-GB" sz="100" dirty="0">
              <a:solidFill>
                <a:srgbClr val="575756"/>
              </a:solidFill>
              <a:latin typeface="HelveticaNowText Regular" panose="020B0504030202020204" pitchFamily="34" charset="0"/>
              <a:cs typeface="HelveticaNowText Regular" panose="020B0504030202020204" pitchFamily="34" charset="0"/>
            </a:endParaRPr>
          </a:p>
          <a:p>
            <a:pPr marL="0" indent="0">
              <a:lnSpc>
                <a:spcPct val="100000"/>
              </a:lnSpc>
              <a:buFont typeface="Arial" panose="020B0604020202020204" pitchFamily="34" charset="0"/>
              <a:buNone/>
            </a:pPr>
            <a:r>
              <a:rPr lang="en-GB" sz="1200" dirty="0">
                <a:solidFill>
                  <a:srgbClr val="575756"/>
                </a:solidFill>
                <a:latin typeface="HelveticaNowText Regular" panose="020B0504030202020204" pitchFamily="34" charset="0"/>
                <a:cs typeface="HelveticaNowText Regular" panose="020B0504030202020204" pitchFamily="34" charset="0"/>
              </a:rPr>
              <a:t>However if you have any further questions or support needs after completing the training please contact me. My email is </a:t>
            </a:r>
            <a:r>
              <a:rPr lang="en-GB" sz="1200" dirty="0">
                <a:solidFill>
                  <a:srgbClr val="575756"/>
                </a:solidFill>
                <a:latin typeface="HelveticaNowText Regular" panose="020B0504030202020204" pitchFamily="34" charset="0"/>
                <a:cs typeface="HelveticaNowText Regular" panose="020B0504030202020204" pitchFamily="34" charset="0"/>
                <a:hlinkClick r:id="rId2"/>
              </a:rPr>
              <a:t>enquiries.nth@nhs.net</a:t>
            </a:r>
            <a:endParaRPr lang="en-GB" sz="1200" dirty="0">
              <a:solidFill>
                <a:srgbClr val="575756"/>
              </a:solidFill>
              <a:latin typeface="HelveticaNowText Regular" panose="020B0504030202020204" pitchFamily="34" charset="0"/>
              <a:cs typeface="HelveticaNowText Regular" panose="020B0504030202020204" pitchFamily="34" charset="0"/>
            </a:endParaRPr>
          </a:p>
          <a:p>
            <a:pPr marL="0" indent="0">
              <a:lnSpc>
                <a:spcPct val="100000"/>
              </a:lnSpc>
              <a:buFont typeface="Arial" panose="020B0604020202020204" pitchFamily="34" charset="0"/>
              <a:buNone/>
            </a:pPr>
            <a:endParaRPr lang="en-GB" sz="100" dirty="0">
              <a:solidFill>
                <a:srgbClr val="575756"/>
              </a:solidFill>
              <a:latin typeface="HelveticaNowText Regular" panose="020B0504030202020204" pitchFamily="34" charset="0"/>
              <a:cs typeface="HelveticaNowText Regular" panose="020B0504030202020204" pitchFamily="34" charset="0"/>
            </a:endParaRPr>
          </a:p>
          <a:p>
            <a:pPr marL="0" indent="0">
              <a:lnSpc>
                <a:spcPct val="100000"/>
              </a:lnSpc>
              <a:buFont typeface="Arial" panose="020B0604020202020204" pitchFamily="34" charset="0"/>
              <a:buNone/>
            </a:pPr>
            <a:r>
              <a:rPr lang="en-GB" sz="1200" dirty="0">
                <a:solidFill>
                  <a:srgbClr val="575756"/>
                </a:solidFill>
                <a:latin typeface="HelveticaNowText Regular" panose="020B0504030202020204" pitchFamily="34" charset="0"/>
                <a:cs typeface="HelveticaNowText Regular" panose="020B0504030202020204" pitchFamily="34" charset="0"/>
              </a:rPr>
              <a:t>Once completed you will receive a certificate which includes the NMC revalidation reflection account form for you to record this training as part of your </a:t>
            </a:r>
            <a:r>
              <a:rPr lang="en-GB" sz="1200" dirty="0">
                <a:solidFill>
                  <a:srgbClr val="575756"/>
                </a:solidFill>
                <a:latin typeface="HelveticaNowText Regular" panose="020B0504030202020204" pitchFamily="34" charset="0"/>
                <a:cs typeface="HelveticaNowText Regular" panose="020B0504030202020204" pitchFamily="34" charset="0"/>
                <a:hlinkClick r:id="rId3"/>
              </a:rPr>
              <a:t>participatory CPD hours</a:t>
            </a:r>
            <a:r>
              <a:rPr lang="en-GB" sz="1200" dirty="0">
                <a:solidFill>
                  <a:srgbClr val="575756"/>
                </a:solidFill>
                <a:latin typeface="HelveticaNowText Regular" panose="020B0504030202020204" pitchFamily="34" charset="0"/>
                <a:cs typeface="HelveticaNowText Regular" panose="020B0504030202020204" pitchFamily="34" charset="0"/>
              </a:rPr>
              <a:t>.</a:t>
            </a:r>
          </a:p>
          <a:p>
            <a:pPr marL="0" indent="0">
              <a:buFont typeface="Arial" panose="020B0604020202020204" pitchFamily="34" charset="0"/>
              <a:buNone/>
            </a:pPr>
            <a:endParaRPr lang="en-GB" sz="1200" dirty="0">
              <a:solidFill>
                <a:srgbClr val="575756"/>
              </a:solidFill>
              <a:latin typeface="HelveticaNowText Regular" panose="020B0504030202020204" pitchFamily="34" charset="0"/>
              <a:cs typeface="HelveticaNowText Regular" panose="020B0504030202020204" pitchFamily="34" charset="0"/>
            </a:endParaRPr>
          </a:p>
        </p:txBody>
      </p:sp>
    </p:spTree>
    <p:extLst>
      <p:ext uri="{BB962C8B-B14F-4D97-AF65-F5344CB8AC3E}">
        <p14:creationId xmlns:p14="http://schemas.microsoft.com/office/powerpoint/2010/main" val="36915970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p:cNvSpPr txBox="1">
            <a:spLocks/>
          </p:cNvSpPr>
          <p:nvPr/>
        </p:nvSpPr>
        <p:spPr>
          <a:xfrm>
            <a:off x="257994" y="318878"/>
            <a:ext cx="8647112" cy="917575"/>
          </a:xfrm>
          <a:prstGeom prst="rect">
            <a:avLst/>
          </a:prstGeom>
        </p:spPr>
        <p:txBody>
          <a:bodyPr>
            <a:noAutofit/>
          </a:bodyPr>
          <a:lstStyle>
            <a:lvl1pPr algn="l" defTabSz="685800" rtl="0" eaLnBrk="1" latinLnBrk="0" hangingPunct="1">
              <a:lnSpc>
                <a:spcPct val="90000"/>
              </a:lnSpc>
              <a:spcBef>
                <a:spcPct val="0"/>
              </a:spcBef>
              <a:buNone/>
              <a:defRPr sz="3300" b="1" i="0" kern="1200">
                <a:solidFill>
                  <a:schemeClr val="accent6"/>
                </a:solidFill>
                <a:latin typeface="Gramatika-Bold" pitchFamily="2" charset="0"/>
                <a:ea typeface="+mj-ea"/>
                <a:cs typeface="+mj-cs"/>
              </a:defRPr>
            </a:lvl1pPr>
          </a:lstStyle>
          <a:p>
            <a:r>
              <a:rPr lang="en-GB" sz="2400" dirty="0">
                <a:solidFill>
                  <a:schemeClr val="tx1"/>
                </a:solidFill>
              </a:rPr>
              <a:t>Examples of what proficiencies the wider team can support</a:t>
            </a:r>
          </a:p>
        </p:txBody>
      </p:sp>
      <p:sp>
        <p:nvSpPr>
          <p:cNvPr id="3" name="Text Placeholder 5"/>
          <p:cNvSpPr txBox="1">
            <a:spLocks/>
          </p:cNvSpPr>
          <p:nvPr/>
        </p:nvSpPr>
        <p:spPr>
          <a:xfrm>
            <a:off x="332135" y="3498850"/>
            <a:ext cx="4149249" cy="1092200"/>
          </a:xfrm>
          <a:prstGeom prst="rect">
            <a:avLst/>
          </a:prstGeom>
        </p:spPr>
        <p:txBody>
          <a:bodyPr>
            <a:norm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indent="0" algn="just">
              <a:buNone/>
            </a:pPr>
            <a:r>
              <a:rPr lang="en-GB" sz="1600" dirty="0">
                <a:latin typeface="Helvetica Now Text "/>
              </a:rPr>
              <a:t>With these new standards, We have an opportunity to re-think how we can all help each other, to support learners in practice!</a:t>
            </a:r>
          </a:p>
          <a:p>
            <a:pPr marL="0" indent="0" algn="just">
              <a:buNone/>
            </a:pPr>
            <a:endParaRPr lang="en-GB" sz="1600" dirty="0"/>
          </a:p>
        </p:txBody>
      </p:sp>
      <p:sp>
        <p:nvSpPr>
          <p:cNvPr id="4" name="Content Placeholder 8"/>
          <p:cNvSpPr txBox="1">
            <a:spLocks/>
          </p:cNvSpPr>
          <p:nvPr/>
        </p:nvSpPr>
        <p:spPr>
          <a:xfrm>
            <a:off x="4581550" y="1090617"/>
            <a:ext cx="2359577" cy="5626100"/>
          </a:xfrm>
          <a:prstGeom prst="rect">
            <a:avLst/>
          </a:prstGeom>
        </p:spPr>
        <p:txBody>
          <a:bodyPr>
            <a:no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buClrTx/>
            </a:pPr>
            <a:r>
              <a:rPr lang="en-GB" sz="1200" dirty="0"/>
              <a:t>Chest osculation</a:t>
            </a:r>
          </a:p>
          <a:p>
            <a:pPr>
              <a:buClrTx/>
            </a:pPr>
            <a:r>
              <a:rPr lang="en-GB" sz="1200" dirty="0"/>
              <a:t>Venepuncture &amp; </a:t>
            </a:r>
            <a:r>
              <a:rPr lang="en-GB" sz="1200" dirty="0" err="1"/>
              <a:t>cannulation</a:t>
            </a:r>
            <a:endParaRPr lang="en-GB" sz="1200" dirty="0"/>
          </a:p>
          <a:p>
            <a:pPr>
              <a:buClrTx/>
            </a:pPr>
            <a:r>
              <a:rPr lang="en-GB" sz="1200" dirty="0"/>
              <a:t>Dietary requirements</a:t>
            </a:r>
          </a:p>
          <a:p>
            <a:pPr>
              <a:buClrTx/>
            </a:pPr>
            <a:r>
              <a:rPr lang="en-GB" sz="1200" dirty="0"/>
              <a:t>Communication/ documentation skills</a:t>
            </a:r>
          </a:p>
          <a:p>
            <a:pPr>
              <a:buClrTx/>
            </a:pPr>
            <a:r>
              <a:rPr lang="en-GB" sz="1200" dirty="0"/>
              <a:t>Moving and handling</a:t>
            </a:r>
          </a:p>
          <a:p>
            <a:pPr>
              <a:buClrTx/>
            </a:pPr>
            <a:r>
              <a:rPr lang="en-GB" sz="1200" dirty="0"/>
              <a:t>Medicines management</a:t>
            </a:r>
          </a:p>
          <a:p>
            <a:pPr>
              <a:buClrTx/>
            </a:pPr>
            <a:r>
              <a:rPr lang="en-GB" sz="1200" dirty="0"/>
              <a:t>ECG’s</a:t>
            </a:r>
          </a:p>
          <a:p>
            <a:pPr>
              <a:buClrTx/>
            </a:pPr>
            <a:r>
              <a:rPr lang="en-GB" sz="1200" dirty="0"/>
              <a:t>Professional conduct</a:t>
            </a:r>
          </a:p>
          <a:p>
            <a:pPr>
              <a:buClrTx/>
            </a:pPr>
            <a:r>
              <a:rPr lang="en-GB" sz="1200" dirty="0"/>
              <a:t>Infection control</a:t>
            </a:r>
          </a:p>
          <a:p>
            <a:pPr marL="0" indent="0">
              <a:buClrTx/>
              <a:buNone/>
            </a:pPr>
            <a:endParaRPr lang="en-GB" sz="1200" dirty="0"/>
          </a:p>
          <a:p>
            <a:pPr>
              <a:buClrTx/>
            </a:pPr>
            <a:endParaRPr lang="en-GB" sz="1200" dirty="0"/>
          </a:p>
        </p:txBody>
      </p:sp>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32135" y="1114318"/>
            <a:ext cx="4149249" cy="21783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8"/>
          <p:cNvSpPr txBox="1">
            <a:spLocks/>
          </p:cNvSpPr>
          <p:nvPr/>
        </p:nvSpPr>
        <p:spPr>
          <a:xfrm>
            <a:off x="6755246" y="1092563"/>
            <a:ext cx="2388754" cy="2834805"/>
          </a:xfrm>
          <a:prstGeom prst="rect">
            <a:avLst/>
          </a:prstGeom>
        </p:spPr>
        <p:txBody>
          <a:bodyPr>
            <a:no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buClrTx/>
            </a:pPr>
            <a:r>
              <a:rPr lang="en-GB" sz="1200" dirty="0"/>
              <a:t>Safeguarding</a:t>
            </a:r>
          </a:p>
          <a:p>
            <a:pPr>
              <a:buClrTx/>
            </a:pPr>
            <a:r>
              <a:rPr lang="en-GB" sz="1200" dirty="0"/>
              <a:t>Care planning</a:t>
            </a:r>
          </a:p>
          <a:p>
            <a:pPr>
              <a:buClrTx/>
            </a:pPr>
            <a:r>
              <a:rPr lang="en-GB" sz="1200" dirty="0"/>
              <a:t>Health promotion</a:t>
            </a:r>
          </a:p>
          <a:p>
            <a:pPr>
              <a:buClrTx/>
            </a:pPr>
            <a:r>
              <a:rPr lang="en-GB" sz="1200" dirty="0"/>
              <a:t>Activities of daily living</a:t>
            </a:r>
          </a:p>
          <a:p>
            <a:pPr>
              <a:buClrTx/>
            </a:pPr>
            <a:r>
              <a:rPr lang="en-GB" sz="1200" dirty="0"/>
              <a:t>Leadership/Management skills</a:t>
            </a:r>
          </a:p>
          <a:p>
            <a:pPr>
              <a:buClrTx/>
            </a:pPr>
            <a:r>
              <a:rPr lang="en-GB" sz="1200" dirty="0"/>
              <a:t>Assessments/ risk assessments</a:t>
            </a:r>
          </a:p>
          <a:p>
            <a:pPr>
              <a:buClrTx/>
            </a:pPr>
            <a:r>
              <a:rPr lang="en-GB" sz="1200" dirty="0"/>
              <a:t>Sign posting &amp; referrals </a:t>
            </a:r>
          </a:p>
          <a:p>
            <a:pPr>
              <a:buClrTx/>
            </a:pPr>
            <a:r>
              <a:rPr lang="en-GB" sz="1200" dirty="0"/>
              <a:t>Inter-professional learning</a:t>
            </a:r>
          </a:p>
          <a:p>
            <a:pPr>
              <a:buClrTx/>
            </a:pPr>
            <a:r>
              <a:rPr lang="en-GB" sz="1200" dirty="0"/>
              <a:t>Safe use of equipment</a:t>
            </a:r>
          </a:p>
          <a:p>
            <a:pPr>
              <a:buClrTx/>
            </a:pPr>
            <a:endParaRPr lang="en-GB" sz="1200" dirty="0"/>
          </a:p>
          <a:p>
            <a:pPr>
              <a:buClrTx/>
            </a:pPr>
            <a:endParaRPr lang="en-GB" sz="1200" dirty="0"/>
          </a:p>
        </p:txBody>
      </p:sp>
    </p:spTree>
    <p:extLst>
      <p:ext uri="{BB962C8B-B14F-4D97-AF65-F5344CB8AC3E}">
        <p14:creationId xmlns:p14="http://schemas.microsoft.com/office/powerpoint/2010/main" val="42082796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57897" y="309704"/>
            <a:ext cx="8886103" cy="1325563"/>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t>How is the role of the Practice Supervisor different to that of mentor?</a:t>
            </a:r>
          </a:p>
        </p:txBody>
      </p:sp>
      <p:sp>
        <p:nvSpPr>
          <p:cNvPr id="3" name="TextBox 2"/>
          <p:cNvSpPr txBox="1"/>
          <p:nvPr/>
        </p:nvSpPr>
        <p:spPr>
          <a:xfrm>
            <a:off x="257897" y="3329945"/>
            <a:ext cx="5425545" cy="1077218"/>
          </a:xfrm>
          <a:prstGeom prst="rect">
            <a:avLst/>
          </a:prstGeom>
          <a:noFill/>
        </p:spPr>
        <p:txBody>
          <a:bodyPr wrap="square" rtlCol="0" anchor="t">
            <a:spAutoFit/>
          </a:bodyPr>
          <a:lstStyle/>
          <a:p>
            <a:pPr marL="285750" indent="-285750">
              <a:buFont typeface="Arial"/>
              <a:buChar char="•"/>
            </a:pPr>
            <a:r>
              <a:rPr lang="en-GB" sz="1600" dirty="0">
                <a:latin typeface="Helvetica Now Text "/>
              </a:rPr>
              <a:t>Some of you will support clinical skills development, others will monitor professional behaviours.</a:t>
            </a:r>
            <a:endParaRPr lang="en-US" sz="1600" dirty="0">
              <a:latin typeface="Helvetica Now Text "/>
            </a:endParaRPr>
          </a:p>
          <a:p>
            <a:pPr marL="285750" indent="-285750">
              <a:buFont typeface="Arial"/>
              <a:buChar char="•"/>
            </a:pPr>
            <a:r>
              <a:rPr lang="en-GB" sz="1600" dirty="0">
                <a:latin typeface="Helvetica Now Text "/>
              </a:rPr>
              <a:t>All will provide feedback to the student and their Practice Assessor.</a:t>
            </a:r>
            <a:endParaRPr lang="en-US" sz="1600" dirty="0">
              <a:latin typeface="Helvetica Now Text "/>
            </a:endParaRPr>
          </a:p>
        </p:txBody>
      </p:sp>
      <p:pic>
        <p:nvPicPr>
          <p:cNvPr id="4"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t="12840" b="19903"/>
          <a:stretch/>
        </p:blipFill>
        <p:spPr bwMode="auto">
          <a:xfrm>
            <a:off x="4792582" y="1842655"/>
            <a:ext cx="4351418" cy="29287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a:extLst>
              <a:ext uri="{FF2B5EF4-FFF2-40B4-BE49-F238E27FC236}">
                <a16:creationId xmlns:a16="http://schemas.microsoft.com/office/drawing/2014/main" id="{748084BD-E322-4704-9A30-D6F795659605}"/>
              </a:ext>
            </a:extLst>
          </p:cNvPr>
          <p:cNvSpPr txBox="1">
            <a:spLocks/>
          </p:cNvSpPr>
          <p:nvPr/>
        </p:nvSpPr>
        <p:spPr>
          <a:xfrm>
            <a:off x="257897" y="1273105"/>
            <a:ext cx="5520743" cy="203391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Font typeface="Arial" panose="020B0604020202020204" pitchFamily="34" charset="0"/>
              <a:buNone/>
            </a:pPr>
            <a:r>
              <a:rPr lang="en-GB" sz="1600" b="1" dirty="0">
                <a:latin typeface="Helvetica Now Text "/>
                <a:ea typeface="Tahoma"/>
                <a:cs typeface="Arial"/>
              </a:rPr>
              <a:t>Nothing is different! </a:t>
            </a:r>
            <a:endParaRPr lang="en-GB" sz="1600" b="1" dirty="0">
              <a:latin typeface="Helvetica Now Text "/>
            </a:endParaRPr>
          </a:p>
          <a:p>
            <a:pPr marL="0" indent="0">
              <a:lnSpc>
                <a:spcPct val="110000"/>
              </a:lnSpc>
              <a:buFont typeface="Arial" panose="020B0604020202020204" pitchFamily="34" charset="0"/>
              <a:buNone/>
            </a:pPr>
            <a:r>
              <a:rPr lang="en-GB" sz="1600" dirty="0">
                <a:latin typeface="Helvetica Now Text "/>
                <a:ea typeface="Tahoma"/>
                <a:cs typeface="Arial"/>
              </a:rPr>
              <a:t>You have the same responsibilities.</a:t>
            </a:r>
            <a:endParaRPr lang="en-GB" sz="1600" dirty="0">
              <a:latin typeface="Helvetica Now Text "/>
            </a:endParaRPr>
          </a:p>
          <a:p>
            <a:pPr marL="0" indent="0">
              <a:lnSpc>
                <a:spcPct val="110000"/>
              </a:lnSpc>
              <a:buFont typeface="Arial" panose="020B0604020202020204" pitchFamily="34" charset="0"/>
              <a:buNone/>
            </a:pPr>
            <a:r>
              <a:rPr lang="en-GB" sz="1600" dirty="0">
                <a:latin typeface="Helvetica Now Text "/>
                <a:ea typeface="Tahoma"/>
                <a:cs typeface="Arial"/>
              </a:rPr>
              <a:t>However instead of one person being responsible for the student a team of supervisors will support them, sharing the daily responsibility  ensuring the student is supervised &amp; supported 100% of the time.</a:t>
            </a:r>
            <a:endParaRPr lang="en-GB" sz="1600" dirty="0">
              <a:latin typeface="Helvetica Now Text "/>
              <a:ea typeface="Tahoma"/>
            </a:endParaRPr>
          </a:p>
        </p:txBody>
      </p:sp>
    </p:spTree>
    <p:extLst>
      <p:ext uri="{BB962C8B-B14F-4D97-AF65-F5344CB8AC3E}">
        <p14:creationId xmlns:p14="http://schemas.microsoft.com/office/powerpoint/2010/main" val="3631311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105892" y="1395346"/>
            <a:ext cx="3038108" cy="3038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6"/>
          <p:cNvSpPr txBox="1">
            <a:spLocks/>
          </p:cNvSpPr>
          <p:nvPr/>
        </p:nvSpPr>
        <p:spPr>
          <a:xfrm>
            <a:off x="236996" y="321530"/>
            <a:ext cx="8229600" cy="970717"/>
          </a:xfrm>
          <a:prstGeom prst="rect">
            <a:avLst/>
          </a:prstGeom>
        </p:spPr>
        <p:txBody>
          <a:bodyPr>
            <a:normAutofit fontScale="97500"/>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t>The role of the Practice Supervisor</a:t>
            </a:r>
          </a:p>
        </p:txBody>
      </p:sp>
      <p:sp>
        <p:nvSpPr>
          <p:cNvPr id="4" name="Content Placeholder 7"/>
          <p:cNvSpPr txBox="1">
            <a:spLocks/>
          </p:cNvSpPr>
          <p:nvPr/>
        </p:nvSpPr>
        <p:spPr>
          <a:xfrm>
            <a:off x="236996" y="1054303"/>
            <a:ext cx="5845149" cy="4475519"/>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400" dirty="0">
                <a:latin typeface="Helvetica Now Text "/>
                <a:ea typeface="Tahoma"/>
                <a:cs typeface="Calibri"/>
              </a:rPr>
              <a:t>Serve as role models for safe and effective practice in line with their code.</a:t>
            </a:r>
          </a:p>
          <a:p>
            <a:r>
              <a:rPr lang="en-GB" sz="1400" dirty="0">
                <a:latin typeface="Helvetica Now Text "/>
                <a:ea typeface="Tahoma"/>
                <a:cs typeface="Calibri"/>
              </a:rPr>
              <a:t>Support learning in line with their scope of practice to enable the student to meet their proficiencies and programme outcomes.</a:t>
            </a:r>
          </a:p>
          <a:p>
            <a:r>
              <a:rPr lang="en-GB" sz="1400" dirty="0">
                <a:latin typeface="Helvetica Now Text "/>
                <a:ea typeface="Tahoma"/>
                <a:cs typeface="Calibri"/>
              </a:rPr>
              <a:t>Support and supervise students, providing feedback on their progress towards, and achievement of, proficiencies and skills.</a:t>
            </a:r>
          </a:p>
          <a:p>
            <a:r>
              <a:rPr lang="en-GB" sz="1400" dirty="0">
                <a:latin typeface="Helvetica Now Text "/>
                <a:ea typeface="Tahoma"/>
                <a:cs typeface="Calibri"/>
              </a:rPr>
              <a:t>Have current knowledge and experience of the area in which they are providing support, supervision and feedback; and</a:t>
            </a:r>
          </a:p>
          <a:p>
            <a:r>
              <a:rPr lang="en-GB" sz="1400" dirty="0">
                <a:latin typeface="Helvetica Now Text "/>
                <a:ea typeface="Tahoma"/>
                <a:cs typeface="Calibri"/>
              </a:rPr>
              <a:t>Receive on-going support to participate in the practice learning of students.</a:t>
            </a:r>
          </a:p>
          <a:p>
            <a:r>
              <a:rPr lang="en-GB" sz="1400" dirty="0">
                <a:latin typeface="Helvetica Now Text "/>
                <a:ea typeface="Tahoma"/>
                <a:cs typeface="Calibri"/>
              </a:rPr>
              <a:t>Contribute to a student's assessment to inform decisions for progression.</a:t>
            </a:r>
          </a:p>
          <a:p>
            <a:r>
              <a:rPr lang="en-GB" sz="1400" dirty="0">
                <a:latin typeface="Helvetica Now Text "/>
                <a:ea typeface="Tahoma"/>
                <a:cs typeface="Calibri"/>
              </a:rPr>
              <a:t>Appropriately raise and respond to student conduct and competence concerns and are supported in doing so.</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63496" y="338709"/>
            <a:ext cx="1126045" cy="617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6841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500"/>
                                        <p:tgtEl>
                                          <p:spTgt spid="4">
                                            <p:txEl>
                                              <p:pRg st="0" end="0"/>
                                            </p:txEl>
                                          </p:spTgt>
                                        </p:tgtEl>
                                      </p:cBhvr>
                                    </p:animEffect>
                                  </p:childTnLst>
                                </p:cTn>
                              </p:par>
                            </p:childTnLst>
                          </p:cTn>
                        </p:par>
                        <p:par>
                          <p:cTn id="8" fill="hold">
                            <p:stCondLst>
                              <p:cond delay="2500"/>
                            </p:stCondLst>
                            <p:childTnLst>
                              <p:par>
                                <p:cTn id="9" presetID="10" presetClass="entr" presetSubtype="0" fill="hold" nodeType="afterEffect">
                                  <p:stCondLst>
                                    <p:cond delay="100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1500"/>
                                        <p:tgtEl>
                                          <p:spTgt spid="4">
                                            <p:txEl>
                                              <p:pRg st="1" end="1"/>
                                            </p:txEl>
                                          </p:spTgt>
                                        </p:tgtEl>
                                      </p:cBhvr>
                                    </p:animEffect>
                                  </p:childTnLst>
                                </p:cTn>
                              </p:par>
                            </p:childTnLst>
                          </p:cTn>
                        </p:par>
                        <p:par>
                          <p:cTn id="12" fill="hold">
                            <p:stCondLst>
                              <p:cond delay="5000"/>
                            </p:stCondLst>
                            <p:childTnLst>
                              <p:par>
                                <p:cTn id="13" presetID="10" presetClass="entr" presetSubtype="0" fill="hold" nodeType="afterEffect">
                                  <p:stCondLst>
                                    <p:cond delay="100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1500"/>
                                        <p:tgtEl>
                                          <p:spTgt spid="4">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100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1500"/>
                                        <p:tgtEl>
                                          <p:spTgt spid="4">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100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1500"/>
                                        <p:tgtEl>
                                          <p:spTgt spid="4">
                                            <p:txEl>
                                              <p:pRg st="4" end="4"/>
                                            </p:txEl>
                                          </p:spTgt>
                                        </p:tgtEl>
                                      </p:cBhvr>
                                    </p:animEffect>
                                  </p:childTnLst>
                                </p:cTn>
                              </p:par>
                            </p:childTnLst>
                          </p:cTn>
                        </p:par>
                        <p:par>
                          <p:cTn id="24" fill="hold">
                            <p:stCondLst>
                              <p:cond delay="12500"/>
                            </p:stCondLst>
                            <p:childTnLst>
                              <p:par>
                                <p:cTn id="25" presetID="10" presetClass="entr" presetSubtype="0" fill="hold" nodeType="afterEffect">
                                  <p:stCondLst>
                                    <p:cond delay="100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fade">
                                      <p:cBhvr>
                                        <p:cTn id="27" dur="1500"/>
                                        <p:tgtEl>
                                          <p:spTgt spid="4">
                                            <p:txEl>
                                              <p:pRg st="5" end="5"/>
                                            </p:txEl>
                                          </p:spTgt>
                                        </p:tgtEl>
                                      </p:cBhvr>
                                    </p:animEffect>
                                  </p:childTnLst>
                                </p:cTn>
                              </p:par>
                            </p:childTnLst>
                          </p:cTn>
                        </p:par>
                        <p:par>
                          <p:cTn id="28" fill="hold">
                            <p:stCondLst>
                              <p:cond delay="15000"/>
                            </p:stCondLst>
                            <p:childTnLst>
                              <p:par>
                                <p:cTn id="29" presetID="10" presetClass="entr" presetSubtype="0" fill="hold" nodeType="afterEffect">
                                  <p:stCondLst>
                                    <p:cond delay="1000"/>
                                  </p:stCondLst>
                                  <p:childTnLst>
                                    <p:set>
                                      <p:cBhvr>
                                        <p:cTn id="30" dur="1" fill="hold">
                                          <p:stCondLst>
                                            <p:cond delay="0"/>
                                          </p:stCondLst>
                                        </p:cTn>
                                        <p:tgtEl>
                                          <p:spTgt spid="4">
                                            <p:txEl>
                                              <p:pRg st="6" end="6"/>
                                            </p:txEl>
                                          </p:spTgt>
                                        </p:tgtEl>
                                        <p:attrNameLst>
                                          <p:attrName>style.visibility</p:attrName>
                                        </p:attrNameLst>
                                      </p:cBhvr>
                                      <p:to>
                                        <p:strVal val="visible"/>
                                      </p:to>
                                    </p:set>
                                    <p:animEffect transition="in" filter="fade">
                                      <p:cBhvr>
                                        <p:cTn id="31" dur="1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5967"/>
          <a:stretch/>
        </p:blipFill>
        <p:spPr bwMode="auto">
          <a:xfrm>
            <a:off x="4762704" y="2003074"/>
            <a:ext cx="2716416" cy="2285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6"/>
          <p:cNvSpPr txBox="1">
            <a:spLocks/>
          </p:cNvSpPr>
          <p:nvPr/>
        </p:nvSpPr>
        <p:spPr>
          <a:xfrm>
            <a:off x="253377" y="363255"/>
            <a:ext cx="5224106" cy="616206"/>
          </a:xfrm>
          <a:prstGeom prst="rect">
            <a:avLst/>
          </a:prstGeom>
        </p:spPr>
        <p:txBody>
          <a:bodyPr>
            <a:normAutofit fontScale="82500" lnSpcReduction="10000"/>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3200" dirty="0"/>
              <a:t>The role of the Practice Supervisor</a:t>
            </a:r>
          </a:p>
        </p:txBody>
      </p:sp>
      <p:sp>
        <p:nvSpPr>
          <p:cNvPr id="4" name="Content Placeholder 7"/>
          <p:cNvSpPr txBox="1">
            <a:spLocks/>
          </p:cNvSpPr>
          <p:nvPr/>
        </p:nvSpPr>
        <p:spPr>
          <a:xfrm>
            <a:off x="253377" y="1172076"/>
            <a:ext cx="3741766" cy="3116733"/>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latin typeface="Helvetica Now Text "/>
                <a:ea typeface="Tahoma"/>
                <a:cs typeface="Arial"/>
              </a:rPr>
              <a:t>Practice Supervisors undertake the student's initial interview.</a:t>
            </a:r>
          </a:p>
          <a:p>
            <a:r>
              <a:rPr lang="en-GB" sz="1800" dirty="0">
                <a:latin typeface="Helvetica Now Text "/>
                <a:ea typeface="Tahoma"/>
                <a:cs typeface="Arial"/>
              </a:rPr>
              <a:t>Contribute to the mid-point professional values assessment.</a:t>
            </a:r>
          </a:p>
          <a:p>
            <a:r>
              <a:rPr lang="en-GB" sz="1800" dirty="0">
                <a:latin typeface="Helvetica Now Text "/>
                <a:ea typeface="Tahoma"/>
                <a:cs typeface="Arial"/>
              </a:rPr>
              <a:t>Sign-off Service User Feedback</a:t>
            </a:r>
          </a:p>
          <a:p>
            <a:r>
              <a:rPr lang="en-GB" sz="1800" dirty="0">
                <a:latin typeface="Helvetica Now Text "/>
                <a:ea typeface="Tahoma"/>
                <a:cs typeface="Calibri"/>
              </a:rPr>
              <a:t>Escalate concerns regarding the student's competency or professional conduct to the practice assessor, if it is felt the student requires an action plan to support their progress.</a:t>
            </a:r>
          </a:p>
          <a:p>
            <a:pPr marL="0" indent="0">
              <a:buFont typeface="Arial" panose="020B0604020202020204" pitchFamily="34" charset="0"/>
              <a:buNone/>
            </a:pPr>
            <a:endParaRPr lang="en-GB" sz="1800" dirty="0">
              <a:latin typeface="Helvetica Now Text "/>
            </a:endParaRPr>
          </a:p>
          <a:p>
            <a:pPr marL="0" indent="0">
              <a:buFont typeface="Arial" panose="020B0604020202020204" pitchFamily="34" charset="0"/>
              <a:buNone/>
            </a:pPr>
            <a:endParaRPr lang="en-GB" sz="1800" dirty="0">
              <a:latin typeface="Helvetica Now Text "/>
            </a:endParaRPr>
          </a:p>
          <a:p>
            <a:pPr marL="0" indent="0">
              <a:buFont typeface="Arial" panose="020B0604020202020204" pitchFamily="34" charset="0"/>
              <a:buNone/>
            </a:pPr>
            <a:endParaRPr lang="en-GB" sz="1800" dirty="0">
              <a:latin typeface="Helvetica Now Text "/>
            </a:endParaRPr>
          </a:p>
          <a:p>
            <a:endParaRPr lang="en-GB" sz="1800" dirty="0">
              <a:latin typeface="Helvetica Now Text "/>
            </a:endParaRPr>
          </a:p>
        </p:txBody>
      </p:sp>
      <p:sp>
        <p:nvSpPr>
          <p:cNvPr id="5" name="TextBox 4"/>
          <p:cNvSpPr txBox="1"/>
          <p:nvPr/>
        </p:nvSpPr>
        <p:spPr>
          <a:xfrm>
            <a:off x="4606810" y="1172077"/>
            <a:ext cx="4273953" cy="830997"/>
          </a:xfrm>
          <a:prstGeom prst="rect">
            <a:avLst/>
          </a:prstGeom>
          <a:noFill/>
        </p:spPr>
        <p:txBody>
          <a:bodyPr wrap="square" rtlCol="0">
            <a:spAutoFit/>
          </a:bodyPr>
          <a:lstStyle/>
          <a:p>
            <a:r>
              <a:rPr lang="en-GB" sz="1600" dirty="0">
                <a:latin typeface="Helvetica Now Text "/>
              </a:rPr>
              <a:t>Take some time to think about the role of the wider team and how team supervision could work in your area.</a:t>
            </a:r>
          </a:p>
        </p:txBody>
      </p:sp>
    </p:spTree>
    <p:extLst>
      <p:ext uri="{BB962C8B-B14F-4D97-AF65-F5344CB8AC3E}">
        <p14:creationId xmlns:p14="http://schemas.microsoft.com/office/powerpoint/2010/main" val="2810390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100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1000"/>
                                        <p:tgtEl>
                                          <p:spTgt spid="4">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100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1000"/>
                                        <p:tgtEl>
                                          <p:spTgt spid="4">
                                            <p:txEl>
                                              <p:pRg st="2" end="2"/>
                                            </p:txEl>
                                          </p:spTgt>
                                        </p:tgtEl>
                                      </p:cBhvr>
                                    </p:animEffect>
                                  </p:childTnLst>
                                </p:cTn>
                              </p:par>
                            </p:childTnLst>
                          </p:cTn>
                        </p:par>
                        <p:par>
                          <p:cTn id="16" fill="hold">
                            <p:stCondLst>
                              <p:cond delay="6000"/>
                            </p:stCondLst>
                            <p:childTnLst>
                              <p:par>
                                <p:cTn id="17" presetID="10" presetClass="entr" presetSubtype="0" fill="hold" nodeType="afterEffect">
                                  <p:stCondLst>
                                    <p:cond delay="100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10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6"/>
          <p:cNvSpPr txBox="1">
            <a:spLocks/>
          </p:cNvSpPr>
          <p:nvPr/>
        </p:nvSpPr>
        <p:spPr>
          <a:xfrm>
            <a:off x="260268" y="312232"/>
            <a:ext cx="9072704" cy="903783"/>
          </a:xfrm>
          <a:prstGeom prst="rect">
            <a:avLst/>
          </a:prstGeom>
        </p:spPr>
        <p:txBody>
          <a:bodyPr>
            <a:no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800" dirty="0"/>
              <a:t>The role of the Practice Assessor</a:t>
            </a:r>
            <a:br>
              <a:rPr lang="en-GB" sz="2800" dirty="0"/>
            </a:br>
            <a:r>
              <a:rPr lang="en-GB" sz="2400" b="0" dirty="0"/>
              <a:t>What are the key differences to the role of the Practice Supervisor?</a:t>
            </a:r>
          </a:p>
        </p:txBody>
      </p:sp>
      <p:sp>
        <p:nvSpPr>
          <p:cNvPr id="7" name="Content Placeholder 14"/>
          <p:cNvSpPr txBox="1">
            <a:spLocks/>
          </p:cNvSpPr>
          <p:nvPr/>
        </p:nvSpPr>
        <p:spPr>
          <a:xfrm>
            <a:off x="2521527" y="1618910"/>
            <a:ext cx="6317673" cy="310176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1400" dirty="0">
                <a:latin typeface="Helvetica Now Text "/>
                <a:ea typeface="Tahoma"/>
                <a:cs typeface="Calibri"/>
              </a:rPr>
              <a:t>Your role is to conduct objective, evidence based assessments of students competencies based on your periodic observations and the evidence and feedback provided from the student themselves and their supervisors. </a:t>
            </a:r>
          </a:p>
          <a:p>
            <a:pPr>
              <a:lnSpc>
                <a:spcPct val="100000"/>
              </a:lnSpc>
            </a:pPr>
            <a:r>
              <a:rPr lang="en-GB" sz="1400" dirty="0">
                <a:latin typeface="Helvetica Now Text "/>
                <a:ea typeface="Tahoma"/>
                <a:cs typeface="Calibri"/>
              </a:rPr>
              <a:t>Practice Assessors must be an </a:t>
            </a:r>
            <a:r>
              <a:rPr lang="en-GB" sz="1400" b="1" dirty="0">
                <a:latin typeface="Helvetica Now Text "/>
                <a:ea typeface="Tahoma"/>
                <a:cs typeface="Calibri"/>
              </a:rPr>
              <a:t>NMC registrant.</a:t>
            </a:r>
            <a:endParaRPr lang="en-GB" sz="1400" dirty="0">
              <a:latin typeface="Helvetica Now Text "/>
            </a:endParaRPr>
          </a:p>
          <a:p>
            <a:pPr>
              <a:lnSpc>
                <a:spcPct val="100000"/>
              </a:lnSpc>
            </a:pPr>
            <a:r>
              <a:rPr lang="en-GB" sz="1400" dirty="0">
                <a:latin typeface="Helvetica Now Text "/>
                <a:ea typeface="Tahoma"/>
                <a:cs typeface="Calibri"/>
              </a:rPr>
              <a:t>An experienced </a:t>
            </a:r>
            <a:r>
              <a:rPr lang="en-GB" sz="1400" b="1" dirty="0">
                <a:latin typeface="Helvetica Now Text "/>
                <a:ea typeface="Tahoma"/>
                <a:cs typeface="Calibri"/>
              </a:rPr>
              <a:t>Nursing Associate </a:t>
            </a:r>
            <a:r>
              <a:rPr lang="en-GB" sz="1400" dirty="0">
                <a:latin typeface="Helvetica Now Text "/>
                <a:ea typeface="Tahoma"/>
                <a:cs typeface="Calibri"/>
              </a:rPr>
              <a:t>can be an Assessor for trainee nursing associate as they are on the </a:t>
            </a:r>
            <a:r>
              <a:rPr lang="en-GB" sz="1400" b="1" dirty="0">
                <a:latin typeface="Helvetica Now Text "/>
                <a:ea typeface="Tahoma"/>
                <a:cs typeface="Calibri"/>
              </a:rPr>
              <a:t>same part of the register</a:t>
            </a:r>
            <a:r>
              <a:rPr lang="en-GB" sz="1400" dirty="0">
                <a:latin typeface="Helvetica Now Text "/>
                <a:ea typeface="Tahoma"/>
                <a:cs typeface="Calibri"/>
              </a:rPr>
              <a:t>.</a:t>
            </a:r>
          </a:p>
          <a:p>
            <a:pPr>
              <a:lnSpc>
                <a:spcPct val="100000"/>
              </a:lnSpc>
            </a:pPr>
            <a:r>
              <a:rPr lang="en-GB" sz="1400" dirty="0">
                <a:latin typeface="Helvetica Now Text "/>
                <a:ea typeface="Tahoma"/>
                <a:cs typeface="Calibri"/>
              </a:rPr>
              <a:t>Practice assessors must have the opportunity to </a:t>
            </a:r>
            <a:r>
              <a:rPr lang="en-GB" sz="1400" b="1" dirty="0">
                <a:latin typeface="Helvetica Now Text "/>
                <a:ea typeface="Tahoma"/>
                <a:cs typeface="Calibri"/>
              </a:rPr>
              <a:t>periodically observe</a:t>
            </a:r>
            <a:r>
              <a:rPr lang="en-GB" sz="1400" dirty="0">
                <a:latin typeface="Helvetica Now Text "/>
                <a:ea typeface="Tahoma"/>
                <a:cs typeface="Calibri"/>
              </a:rPr>
              <a:t> their named student in practice.</a:t>
            </a:r>
            <a:endParaRPr lang="en-GB" sz="1400" dirty="0">
              <a:latin typeface="Helvetica Now Text "/>
            </a:endParaRPr>
          </a:p>
          <a:p>
            <a:pPr lvl="1" indent="-342900">
              <a:lnSpc>
                <a:spcPct val="100000"/>
              </a:lnSpc>
            </a:pPr>
            <a:r>
              <a:rPr lang="en-GB" sz="1400" dirty="0">
                <a:latin typeface="Helvetica Now Text "/>
                <a:ea typeface="Tahoma"/>
                <a:cs typeface="Calibri"/>
              </a:rPr>
              <a:t>An example would be observing them conducting a drug round.</a:t>
            </a:r>
          </a:p>
          <a:p>
            <a:pPr lvl="1" indent="-342900">
              <a:lnSpc>
                <a:spcPct val="100000"/>
              </a:lnSpc>
            </a:pPr>
            <a:r>
              <a:rPr lang="en-GB" sz="1400" dirty="0">
                <a:latin typeface="Helvetica Now Text "/>
                <a:ea typeface="Tahoma"/>
                <a:cs typeface="Calibri"/>
              </a:rPr>
              <a:t>However you </a:t>
            </a:r>
            <a:r>
              <a:rPr lang="en-GB" sz="1400" b="1" dirty="0">
                <a:latin typeface="Helvetica Now Text "/>
                <a:ea typeface="Tahoma"/>
                <a:cs typeface="Calibri"/>
              </a:rPr>
              <a:t>do not </a:t>
            </a:r>
            <a:r>
              <a:rPr lang="en-GB" sz="1400" dirty="0">
                <a:latin typeface="Helvetica Now Text "/>
                <a:ea typeface="Tahoma"/>
                <a:cs typeface="Calibri"/>
              </a:rPr>
              <a:t>supervise them on a day-to-day basis.</a:t>
            </a:r>
            <a:endParaRPr lang="en-GB" sz="1400" dirty="0">
              <a:latin typeface="Helvetica Now Text "/>
            </a:endParaRPr>
          </a:p>
          <a:p>
            <a:pPr>
              <a:lnSpc>
                <a:spcPct val="100000"/>
              </a:lnSpc>
            </a:pPr>
            <a:endParaRPr lang="en-GB" sz="1400" dirty="0">
              <a:latin typeface="Helvetica Now Text "/>
            </a:endParaRPr>
          </a:p>
        </p:txBody>
      </p:sp>
      <p:pic>
        <p:nvPicPr>
          <p:cNvPr id="8" name="Picture 2">
            <a:extLst>
              <a:ext uri="{FF2B5EF4-FFF2-40B4-BE49-F238E27FC236}">
                <a16:creationId xmlns:a16="http://schemas.microsoft.com/office/drawing/2014/main" id="{98001C4F-EBAE-4B95-9A62-3DCF4D13DE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877" y="1796739"/>
            <a:ext cx="2045814" cy="1022906"/>
          </a:xfrm>
          <a:prstGeom prst="rect">
            <a:avLst/>
          </a:prstGeom>
        </p:spPr>
      </p:pic>
      <p:pic>
        <p:nvPicPr>
          <p:cNvPr id="9" name="Picture 7">
            <a:extLst>
              <a:ext uri="{FF2B5EF4-FFF2-40B4-BE49-F238E27FC236}">
                <a16:creationId xmlns:a16="http://schemas.microsoft.com/office/drawing/2014/main" id="{21A2CFDC-A994-411C-A058-037FB42CDD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877" y="2961555"/>
            <a:ext cx="2045814" cy="1363876"/>
          </a:xfrm>
          <a:prstGeom prst="rect">
            <a:avLst/>
          </a:prstGeom>
        </p:spPr>
      </p:pic>
    </p:spTree>
    <p:extLst>
      <p:ext uri="{BB962C8B-B14F-4D97-AF65-F5344CB8AC3E}">
        <p14:creationId xmlns:p14="http://schemas.microsoft.com/office/powerpoint/2010/main" val="1117244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fade">
                                      <p:cBhvr>
                                        <p:cTn id="7" dur="1500"/>
                                        <p:tgtEl>
                                          <p:spTgt spid="7">
                                            <p:txEl>
                                              <p:pRg st="1" end="1"/>
                                            </p:txEl>
                                          </p:spTgt>
                                        </p:tgtEl>
                                      </p:cBhvr>
                                    </p:animEffect>
                                  </p:childTnLst>
                                </p:cTn>
                              </p:par>
                            </p:childTnLst>
                          </p:cTn>
                        </p:par>
                        <p:par>
                          <p:cTn id="8" fill="hold">
                            <p:stCondLst>
                              <p:cond delay="2500"/>
                            </p:stCondLst>
                            <p:childTnLst>
                              <p:par>
                                <p:cTn id="9" presetID="10" presetClass="entr" presetSubtype="0" fill="hold" nodeType="afterEffect">
                                  <p:stCondLst>
                                    <p:cond delay="100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1500"/>
                                        <p:tgtEl>
                                          <p:spTgt spid="7">
                                            <p:txEl>
                                              <p:pRg st="0" end="0"/>
                                            </p:txEl>
                                          </p:spTgt>
                                        </p:tgtEl>
                                      </p:cBhvr>
                                    </p:animEffect>
                                  </p:childTnLst>
                                </p:cTn>
                              </p:par>
                            </p:childTnLst>
                          </p:cTn>
                        </p:par>
                        <p:par>
                          <p:cTn id="12" fill="hold">
                            <p:stCondLst>
                              <p:cond delay="5000"/>
                            </p:stCondLst>
                            <p:childTnLst>
                              <p:par>
                                <p:cTn id="13" presetID="10" presetClass="entr" presetSubtype="0" fill="hold" nodeType="afterEffect">
                                  <p:stCondLst>
                                    <p:cond delay="100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fade">
                                      <p:cBhvr>
                                        <p:cTn id="15" dur="1500"/>
                                        <p:tgtEl>
                                          <p:spTgt spid="7">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1000"/>
                                  </p:stCondLst>
                                  <p:childTnLst>
                                    <p:set>
                                      <p:cBhvr>
                                        <p:cTn id="18" dur="1" fill="hold">
                                          <p:stCondLst>
                                            <p:cond delay="0"/>
                                          </p:stCondLst>
                                        </p:cTn>
                                        <p:tgtEl>
                                          <p:spTgt spid="7">
                                            <p:txEl>
                                              <p:pRg st="3" end="3"/>
                                            </p:txEl>
                                          </p:spTgt>
                                        </p:tgtEl>
                                        <p:attrNameLst>
                                          <p:attrName>style.visibility</p:attrName>
                                        </p:attrNameLst>
                                      </p:cBhvr>
                                      <p:to>
                                        <p:strVal val="visible"/>
                                      </p:to>
                                    </p:set>
                                    <p:animEffect transition="in" filter="fade">
                                      <p:cBhvr>
                                        <p:cTn id="19" dur="1500"/>
                                        <p:tgtEl>
                                          <p:spTgt spid="7">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1000"/>
                                  </p:stCondLst>
                                  <p:childTnLst>
                                    <p:set>
                                      <p:cBhvr>
                                        <p:cTn id="22" dur="1" fill="hold">
                                          <p:stCondLst>
                                            <p:cond delay="0"/>
                                          </p:stCondLst>
                                        </p:cTn>
                                        <p:tgtEl>
                                          <p:spTgt spid="7">
                                            <p:txEl>
                                              <p:pRg st="4" end="4"/>
                                            </p:txEl>
                                          </p:spTgt>
                                        </p:tgtEl>
                                        <p:attrNameLst>
                                          <p:attrName>style.visibility</p:attrName>
                                        </p:attrNameLst>
                                      </p:cBhvr>
                                      <p:to>
                                        <p:strVal val="visible"/>
                                      </p:to>
                                    </p:set>
                                    <p:animEffect transition="in" filter="fade">
                                      <p:cBhvr>
                                        <p:cTn id="23" dur="1500"/>
                                        <p:tgtEl>
                                          <p:spTgt spid="7">
                                            <p:txEl>
                                              <p:pRg st="4" end="4"/>
                                            </p:txEl>
                                          </p:spTgt>
                                        </p:tgtEl>
                                      </p:cBhvr>
                                    </p:animEffect>
                                  </p:childTnLst>
                                </p:cTn>
                              </p:par>
                            </p:childTnLst>
                          </p:cTn>
                        </p:par>
                        <p:par>
                          <p:cTn id="24" fill="hold">
                            <p:stCondLst>
                              <p:cond delay="12500"/>
                            </p:stCondLst>
                            <p:childTnLst>
                              <p:par>
                                <p:cTn id="25" presetID="10" presetClass="entr" presetSubtype="0" fill="hold" nodeType="afterEffect">
                                  <p:stCondLst>
                                    <p:cond delay="1000"/>
                                  </p:stCondLst>
                                  <p:childTnLst>
                                    <p:set>
                                      <p:cBhvr>
                                        <p:cTn id="26" dur="1" fill="hold">
                                          <p:stCondLst>
                                            <p:cond delay="0"/>
                                          </p:stCondLst>
                                        </p:cTn>
                                        <p:tgtEl>
                                          <p:spTgt spid="7">
                                            <p:txEl>
                                              <p:pRg st="5" end="5"/>
                                            </p:txEl>
                                          </p:spTgt>
                                        </p:tgtEl>
                                        <p:attrNameLst>
                                          <p:attrName>style.visibility</p:attrName>
                                        </p:attrNameLst>
                                      </p:cBhvr>
                                      <p:to>
                                        <p:strVal val="visible"/>
                                      </p:to>
                                    </p:set>
                                    <p:animEffect transition="in" filter="fade">
                                      <p:cBhvr>
                                        <p:cTn id="27" dur="1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6"/>
          <p:cNvSpPr txBox="1">
            <a:spLocks/>
          </p:cNvSpPr>
          <p:nvPr/>
        </p:nvSpPr>
        <p:spPr>
          <a:xfrm>
            <a:off x="242455" y="308465"/>
            <a:ext cx="10515600" cy="1325563"/>
          </a:xfrm>
          <a:prstGeom prst="rect">
            <a:avLst/>
          </a:prstGeom>
        </p:spPr>
        <p:txBody>
          <a:bodyPr>
            <a:no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800" dirty="0"/>
              <a:t>Role of the Practice Assessor (continued) </a:t>
            </a:r>
          </a:p>
          <a:p>
            <a:r>
              <a:rPr lang="en-GB" sz="2400" b="0" dirty="0"/>
              <a:t>Responsibilities</a:t>
            </a:r>
          </a:p>
        </p:txBody>
      </p:sp>
      <p:sp>
        <p:nvSpPr>
          <p:cNvPr id="3" name="Content Placeholder 14"/>
          <p:cNvSpPr txBox="1">
            <a:spLocks/>
          </p:cNvSpPr>
          <p:nvPr/>
        </p:nvSpPr>
        <p:spPr>
          <a:xfrm>
            <a:off x="2736200" y="1248459"/>
            <a:ext cx="6407800" cy="334778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latin typeface="Helvetica Now Text "/>
                <a:ea typeface="Tahoma"/>
                <a:cs typeface="Calibri"/>
              </a:rPr>
              <a:t>Practice assessors conduct the </a:t>
            </a:r>
            <a:r>
              <a:rPr lang="en-GB" sz="1600" b="1" dirty="0">
                <a:latin typeface="Helvetica Now Text "/>
                <a:ea typeface="Tahoma"/>
                <a:cs typeface="Calibri"/>
              </a:rPr>
              <a:t>mid </a:t>
            </a:r>
            <a:r>
              <a:rPr lang="en-GB" sz="1600" dirty="0">
                <a:latin typeface="Helvetica Now Text "/>
                <a:ea typeface="Tahoma"/>
                <a:cs typeface="Calibri"/>
              </a:rPr>
              <a:t>and </a:t>
            </a:r>
            <a:r>
              <a:rPr lang="en-GB" sz="1600" b="1" dirty="0">
                <a:latin typeface="Helvetica Now Text "/>
                <a:ea typeface="Tahoma"/>
                <a:cs typeface="Calibri"/>
              </a:rPr>
              <a:t>final point interviews</a:t>
            </a:r>
            <a:r>
              <a:rPr lang="en-GB" sz="1600" dirty="0">
                <a:latin typeface="Helvetica Now Text "/>
                <a:ea typeface="Tahoma"/>
                <a:cs typeface="Calibri"/>
              </a:rPr>
              <a:t>, but must read and sign the initial interview conducted by the Practice Supervisor.</a:t>
            </a:r>
          </a:p>
          <a:p>
            <a:r>
              <a:rPr lang="en-GB" sz="1600" dirty="0">
                <a:latin typeface="Helvetica Now Text "/>
                <a:ea typeface="Tahoma"/>
                <a:cs typeface="Calibri"/>
              </a:rPr>
              <a:t>If an </a:t>
            </a:r>
            <a:r>
              <a:rPr lang="en-GB" sz="1600" b="1" dirty="0">
                <a:latin typeface="Helvetica Now Text "/>
                <a:ea typeface="Tahoma"/>
                <a:cs typeface="Calibri"/>
              </a:rPr>
              <a:t>action plan</a:t>
            </a:r>
            <a:r>
              <a:rPr lang="en-GB" sz="1600" dirty="0">
                <a:latin typeface="Helvetica Now Text "/>
                <a:ea typeface="Tahoma"/>
                <a:cs typeface="Calibri"/>
              </a:rPr>
              <a:t> is required for a student who is struggling this is completed by the practice assessor with the student and academic assessor.</a:t>
            </a:r>
          </a:p>
          <a:p>
            <a:r>
              <a:rPr lang="en-US" sz="1600" dirty="0">
                <a:latin typeface="Helvetica Now Text "/>
                <a:ea typeface="Tahoma"/>
                <a:cs typeface="Calibri"/>
              </a:rPr>
              <a:t>You will need sufficient opportunities to </a:t>
            </a:r>
            <a:r>
              <a:rPr lang="en-US" sz="1600" b="1" dirty="0">
                <a:latin typeface="Helvetica Now Text "/>
                <a:ea typeface="Tahoma"/>
                <a:cs typeface="Calibri"/>
              </a:rPr>
              <a:t>gather </a:t>
            </a:r>
            <a:r>
              <a:rPr lang="en-US" sz="1600" dirty="0">
                <a:latin typeface="Helvetica Now Text "/>
                <a:ea typeface="Tahoma"/>
                <a:cs typeface="Calibri"/>
              </a:rPr>
              <a:t>and </a:t>
            </a:r>
            <a:r>
              <a:rPr lang="en-US" sz="1600" b="1" dirty="0">
                <a:latin typeface="Helvetica Now Text "/>
                <a:ea typeface="Tahoma"/>
                <a:cs typeface="Calibri"/>
              </a:rPr>
              <a:t>coordinate feedback </a:t>
            </a:r>
            <a:r>
              <a:rPr lang="en-US" sz="1600" dirty="0">
                <a:latin typeface="Helvetica Now Text "/>
                <a:ea typeface="Tahoma"/>
                <a:cs typeface="Calibri"/>
              </a:rPr>
              <a:t>from practice supervisors and other relevant people to be assured about decisions for assessment and progression. </a:t>
            </a:r>
            <a:endParaRPr lang="en-US" sz="1600" dirty="0">
              <a:latin typeface="Helvetica Now Text "/>
            </a:endParaRPr>
          </a:p>
          <a:p>
            <a:r>
              <a:rPr lang="en-GB" sz="1600" dirty="0">
                <a:latin typeface="Helvetica Now Text "/>
                <a:ea typeface="Tahoma"/>
                <a:cs typeface="Calibri"/>
              </a:rPr>
              <a:t>You will need to identify if the student has any practice based assessments (episodes of care) that need to be completed during the placement. These will need to be planned with the student.</a:t>
            </a:r>
          </a:p>
          <a:p>
            <a:endParaRPr lang="en-US" sz="1800" dirty="0">
              <a:latin typeface="Helvetica Now Text "/>
            </a:endParaRPr>
          </a:p>
          <a:p>
            <a:endParaRPr lang="en-GB" sz="1800" dirty="0">
              <a:latin typeface="Helvetica Now Text "/>
            </a:endParaRPr>
          </a:p>
          <a:p>
            <a:endParaRPr lang="en-GB" sz="1800" dirty="0">
              <a:latin typeface="Helvetica Now Text "/>
            </a:endParaRPr>
          </a:p>
          <a:p>
            <a:pPr marL="0" indent="0">
              <a:buFont typeface="Arial" panose="020B0604020202020204" pitchFamily="34" charset="0"/>
              <a:buNone/>
            </a:pPr>
            <a:endParaRPr lang="en-GB" sz="1800" dirty="0">
              <a:latin typeface="Helvetica Now Text "/>
            </a:endParaRPr>
          </a:p>
        </p:txBody>
      </p:sp>
      <p:pic>
        <p:nvPicPr>
          <p:cNvPr id="4" name="Picture 2">
            <a:extLst>
              <a:ext uri="{FF2B5EF4-FFF2-40B4-BE49-F238E27FC236}">
                <a16:creationId xmlns:a16="http://schemas.microsoft.com/office/drawing/2014/main" id="{3E7E7B29-2551-4E4E-8E5C-48779378DB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4457" y="1248459"/>
            <a:ext cx="1969769" cy="1525676"/>
          </a:xfrm>
          <a:prstGeom prst="rect">
            <a:avLst/>
          </a:prstGeom>
        </p:spPr>
      </p:pic>
      <p:pic>
        <p:nvPicPr>
          <p:cNvPr id="5" name="Picture 7">
            <a:extLst>
              <a:ext uri="{FF2B5EF4-FFF2-40B4-BE49-F238E27FC236}">
                <a16:creationId xmlns:a16="http://schemas.microsoft.com/office/drawing/2014/main" id="{648E8C61-DDF9-43D7-AD00-88B292672A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4456" y="2922350"/>
            <a:ext cx="2195481" cy="1463653"/>
          </a:xfrm>
          <a:prstGeom prst="rect">
            <a:avLst/>
          </a:prstGeom>
        </p:spPr>
      </p:pic>
    </p:spTree>
    <p:extLst>
      <p:ext uri="{BB962C8B-B14F-4D97-AF65-F5344CB8AC3E}">
        <p14:creationId xmlns:p14="http://schemas.microsoft.com/office/powerpoint/2010/main" val="1465034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500"/>
                                        <p:tgtEl>
                                          <p:spTgt spid="3">
                                            <p:txEl>
                                              <p:pRg st="0" end="0"/>
                                            </p:txEl>
                                          </p:spTgt>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500"/>
                                        <p:tgtEl>
                                          <p:spTgt spid="3">
                                            <p:txEl>
                                              <p:pRg st="1" end="1"/>
                                            </p:txEl>
                                          </p:spTgt>
                                        </p:tgtEl>
                                      </p:cBhvr>
                                    </p:animEffect>
                                  </p:childTnLst>
                                </p:cTn>
                              </p:par>
                            </p:childTnLst>
                          </p:cTn>
                        </p:par>
                        <p:par>
                          <p:cTn id="12" fill="hold">
                            <p:stCondLst>
                              <p:cond delay="3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500"/>
                                        <p:tgtEl>
                                          <p:spTgt spid="3">
                                            <p:txEl>
                                              <p:pRg st="2" end="2"/>
                                            </p:txEl>
                                          </p:spTgt>
                                        </p:tgtEl>
                                      </p:cBhvr>
                                    </p:animEffect>
                                  </p:childTnLst>
                                </p:cTn>
                              </p:par>
                            </p:childTnLst>
                          </p:cTn>
                        </p:par>
                        <p:par>
                          <p:cTn id="16" fill="hold">
                            <p:stCondLst>
                              <p:cond delay="4500"/>
                            </p:stCondLst>
                            <p:childTnLst>
                              <p:par>
                                <p:cTn id="17" presetID="10"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4"/>
          <p:cNvSpPr txBox="1">
            <a:spLocks/>
          </p:cNvSpPr>
          <p:nvPr/>
        </p:nvSpPr>
        <p:spPr>
          <a:xfrm>
            <a:off x="2695367" y="1275042"/>
            <a:ext cx="6448633" cy="435268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sz="1600" dirty="0">
                <a:latin typeface="Helvetica Now Text "/>
              </a:rPr>
              <a:t>If an action plan is required you will need to ensure that the practice supervisors are aware to enable them to support the student.</a:t>
            </a:r>
            <a:endParaRPr lang="en-US" sz="2400" dirty="0">
              <a:latin typeface="Helvetica Now Text "/>
            </a:endParaRPr>
          </a:p>
          <a:p>
            <a:pPr>
              <a:lnSpc>
                <a:spcPct val="120000"/>
              </a:lnSpc>
            </a:pPr>
            <a:r>
              <a:rPr lang="en-US" sz="1600" dirty="0">
                <a:latin typeface="Helvetica Now Text "/>
                <a:ea typeface="Tahoma"/>
                <a:cs typeface="Calibri"/>
              </a:rPr>
              <a:t>The Practice assessor in the last placement of each year will need to work in partnership with the academic assessor to evaluate and </a:t>
            </a:r>
            <a:r>
              <a:rPr lang="en-US" sz="1600" b="1" dirty="0">
                <a:latin typeface="Helvetica Now Text "/>
                <a:ea typeface="Tahoma"/>
                <a:cs typeface="Calibri"/>
              </a:rPr>
              <a:t>recommend progression</a:t>
            </a:r>
            <a:r>
              <a:rPr lang="en-US" sz="1600" dirty="0">
                <a:latin typeface="Helvetica Now Text "/>
                <a:ea typeface="Tahoma"/>
                <a:cs typeface="Calibri"/>
              </a:rPr>
              <a:t> to the next year of the </a:t>
            </a:r>
            <a:r>
              <a:rPr lang="en-US" sz="1600" dirty="0" err="1">
                <a:latin typeface="Helvetica Now Text "/>
                <a:ea typeface="Tahoma"/>
                <a:cs typeface="Calibri"/>
              </a:rPr>
              <a:t>programme</a:t>
            </a:r>
            <a:r>
              <a:rPr lang="en-US" sz="1600" dirty="0">
                <a:latin typeface="Helvetica Now Text "/>
                <a:ea typeface="Tahoma"/>
                <a:cs typeface="Calibri"/>
              </a:rPr>
              <a:t> or </a:t>
            </a:r>
            <a:r>
              <a:rPr lang="en-US" sz="1600" b="1" dirty="0">
                <a:latin typeface="Helvetica Now Text "/>
                <a:ea typeface="Tahoma"/>
                <a:cs typeface="Calibri"/>
              </a:rPr>
              <a:t>entry onto the NMC register</a:t>
            </a:r>
            <a:r>
              <a:rPr lang="en-US" sz="1600" dirty="0">
                <a:latin typeface="Helvetica Now Text "/>
                <a:ea typeface="Tahoma"/>
                <a:cs typeface="Calibri"/>
              </a:rPr>
              <a:t>.</a:t>
            </a:r>
          </a:p>
          <a:p>
            <a:pPr>
              <a:lnSpc>
                <a:spcPct val="120000"/>
              </a:lnSpc>
            </a:pPr>
            <a:r>
              <a:rPr lang="en-US" sz="1600" dirty="0">
                <a:latin typeface="Helvetica Now Text "/>
                <a:ea typeface="Tahoma"/>
                <a:cs typeface="Calibri"/>
              </a:rPr>
              <a:t>Practice assessors are responsible for signing-off clinical practice but do need to be aware of the student's academic progress through communication with the academic assessor and the student's documentation.</a:t>
            </a:r>
          </a:p>
          <a:p>
            <a:pPr marL="0" indent="0">
              <a:lnSpc>
                <a:spcPct val="120000"/>
              </a:lnSpc>
              <a:buFont typeface="Arial" panose="020B0604020202020204" pitchFamily="34" charset="0"/>
              <a:buNone/>
            </a:pPr>
            <a:endParaRPr lang="en-US" sz="1600" dirty="0">
              <a:latin typeface="Helvetica Now Text "/>
            </a:endParaRPr>
          </a:p>
          <a:p>
            <a:pPr>
              <a:lnSpc>
                <a:spcPct val="120000"/>
              </a:lnSpc>
            </a:pPr>
            <a:endParaRPr lang="en-GB" sz="1600" dirty="0">
              <a:latin typeface="Helvetica Now Text "/>
            </a:endParaRPr>
          </a:p>
          <a:p>
            <a:pPr>
              <a:lnSpc>
                <a:spcPct val="120000"/>
              </a:lnSpc>
            </a:pPr>
            <a:endParaRPr lang="en-GB" sz="1600" dirty="0">
              <a:latin typeface="Helvetica Now Text "/>
            </a:endParaRPr>
          </a:p>
          <a:p>
            <a:pPr marL="0" indent="0">
              <a:lnSpc>
                <a:spcPct val="120000"/>
              </a:lnSpc>
              <a:buFont typeface="Arial" panose="020B0604020202020204" pitchFamily="34" charset="0"/>
              <a:buNone/>
            </a:pPr>
            <a:endParaRPr lang="en-GB" sz="1600" dirty="0">
              <a:latin typeface="Helvetica Now Text "/>
            </a:endParaRPr>
          </a:p>
        </p:txBody>
      </p:sp>
      <p:pic>
        <p:nvPicPr>
          <p:cNvPr id="3" name="Picture 2">
            <a:extLst>
              <a:ext uri="{FF2B5EF4-FFF2-40B4-BE49-F238E27FC236}">
                <a16:creationId xmlns:a16="http://schemas.microsoft.com/office/drawing/2014/main" id="{E2CA670E-6D54-4F5F-8279-369AA466A8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245" y="1399733"/>
            <a:ext cx="1849583" cy="1432586"/>
          </a:xfrm>
          <a:prstGeom prst="rect">
            <a:avLst/>
          </a:prstGeom>
        </p:spPr>
      </p:pic>
      <p:pic>
        <p:nvPicPr>
          <p:cNvPr id="4" name="Picture 7">
            <a:extLst>
              <a:ext uri="{FF2B5EF4-FFF2-40B4-BE49-F238E27FC236}">
                <a16:creationId xmlns:a16="http://schemas.microsoft.com/office/drawing/2014/main" id="{DDB939C9-E8DC-46A3-93AE-FA0B4B771B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245" y="3032130"/>
            <a:ext cx="2018860" cy="1345906"/>
          </a:xfrm>
          <a:prstGeom prst="rect">
            <a:avLst/>
          </a:prstGeom>
        </p:spPr>
      </p:pic>
      <p:sp>
        <p:nvSpPr>
          <p:cNvPr id="5" name="Title 6">
            <a:extLst>
              <a:ext uri="{FF2B5EF4-FFF2-40B4-BE49-F238E27FC236}">
                <a16:creationId xmlns:a16="http://schemas.microsoft.com/office/drawing/2014/main" id="{B1982EC9-5287-44D3-9CAD-F953B7CFF72E}"/>
              </a:ext>
            </a:extLst>
          </p:cNvPr>
          <p:cNvSpPr txBox="1">
            <a:spLocks/>
          </p:cNvSpPr>
          <p:nvPr/>
        </p:nvSpPr>
        <p:spPr>
          <a:xfrm>
            <a:off x="242453" y="74170"/>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latin typeface="Gramatika-Bold" panose="00000800000000000000" pitchFamily="2" charset="0"/>
              </a:rPr>
              <a:t>Role of the Practice Assessor (continued)</a:t>
            </a:r>
            <a:br>
              <a:rPr lang="en-GB" sz="2800" b="1" dirty="0">
                <a:latin typeface="Gramatika-Bold" panose="00000800000000000000" pitchFamily="2" charset="0"/>
              </a:rPr>
            </a:br>
            <a:r>
              <a:rPr lang="en-GB" sz="2400" dirty="0">
                <a:latin typeface="Gramatika-Bold" panose="00000800000000000000" pitchFamily="2" charset="0"/>
              </a:rPr>
              <a:t>Responsibilities</a:t>
            </a:r>
          </a:p>
        </p:txBody>
      </p:sp>
    </p:spTree>
    <p:extLst>
      <p:ext uri="{BB962C8B-B14F-4D97-AF65-F5344CB8AC3E}">
        <p14:creationId xmlns:p14="http://schemas.microsoft.com/office/powerpoint/2010/main" val="4237351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25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1000"/>
                                        <p:tgtEl>
                                          <p:spTgt spid="2">
                                            <p:txEl>
                                              <p:pRg st="1" end="1"/>
                                            </p:txEl>
                                          </p:spTgt>
                                        </p:tgtEl>
                                      </p:cBhvr>
                                    </p:animEffect>
                                  </p:childTnLst>
                                </p:cTn>
                              </p:par>
                            </p:childTnLst>
                          </p:cTn>
                        </p:par>
                        <p:par>
                          <p:cTn id="12" fill="hold">
                            <p:stCondLst>
                              <p:cond delay="4500"/>
                            </p:stCondLst>
                            <p:childTnLst>
                              <p:par>
                                <p:cTn id="13" presetID="10" presetClass="entr" presetSubtype="0" fill="hold" nodeType="afterEffect">
                                  <p:stCondLst>
                                    <p:cond delay="25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1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16334" y="334337"/>
            <a:ext cx="6928614" cy="571820"/>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t>Long-arm supervision and assessment</a:t>
            </a:r>
          </a:p>
        </p:txBody>
      </p:sp>
      <p:sp>
        <p:nvSpPr>
          <p:cNvPr id="3" name="Text Placeholder 4"/>
          <p:cNvSpPr txBox="1">
            <a:spLocks/>
          </p:cNvSpPr>
          <p:nvPr/>
        </p:nvSpPr>
        <p:spPr>
          <a:xfrm>
            <a:off x="282231" y="1131009"/>
            <a:ext cx="3949876" cy="596160"/>
          </a:xfrm>
          <a:prstGeom prst="rect">
            <a:avLst/>
          </a:prstGeom>
          <a:solidFill>
            <a:srgbClr val="3BAA36"/>
          </a:solidFill>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en-GB" sz="2400" dirty="0">
                <a:solidFill>
                  <a:schemeClr val="bg1"/>
                </a:solidFill>
                <a:latin typeface="Helvetica Now Text "/>
                <a:ea typeface="Tahoma"/>
                <a:cs typeface="Calibri"/>
              </a:rPr>
              <a:t>Practice Supervisors</a:t>
            </a:r>
          </a:p>
        </p:txBody>
      </p:sp>
      <p:sp>
        <p:nvSpPr>
          <p:cNvPr id="4" name="Content Placeholder 5"/>
          <p:cNvSpPr txBox="1">
            <a:spLocks/>
          </p:cNvSpPr>
          <p:nvPr/>
        </p:nvSpPr>
        <p:spPr>
          <a:xfrm>
            <a:off x="282231" y="1836142"/>
            <a:ext cx="3949876" cy="2807857"/>
          </a:xfrm>
          <a:prstGeom prst="rect">
            <a:avLst/>
          </a:prstGeom>
          <a:ln>
            <a:solidFill>
              <a:srgbClr val="3BAA36"/>
            </a:solidFill>
          </a:ln>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1200" dirty="0">
                <a:latin typeface="Helvetica Now Text "/>
                <a:ea typeface="Tahoma"/>
                <a:cs typeface="Arial"/>
              </a:rPr>
              <a:t>Practice supervisors in the base placement can supervise students 'long-arm' if the student is attending other areas to gain experience and knowledge to enhance their skills in places like:</a:t>
            </a:r>
            <a:endParaRPr lang="en-US" sz="2400" dirty="0">
              <a:latin typeface="Helvetica Now Text "/>
            </a:endParaRPr>
          </a:p>
          <a:p>
            <a:pPr>
              <a:lnSpc>
                <a:spcPct val="100000"/>
              </a:lnSpc>
            </a:pPr>
            <a:r>
              <a:rPr lang="en-GB" sz="1200" dirty="0">
                <a:latin typeface="Helvetica Now Text "/>
                <a:ea typeface="Tahoma"/>
                <a:cs typeface="Arial"/>
              </a:rPr>
              <a:t>Day centres</a:t>
            </a:r>
          </a:p>
          <a:p>
            <a:pPr>
              <a:lnSpc>
                <a:spcPct val="100000"/>
              </a:lnSpc>
            </a:pPr>
            <a:r>
              <a:rPr lang="en-GB" sz="1200" dirty="0">
                <a:latin typeface="Helvetica Now Text "/>
                <a:ea typeface="Tahoma"/>
                <a:cs typeface="Arial"/>
              </a:rPr>
              <a:t>Insight visits</a:t>
            </a:r>
          </a:p>
          <a:p>
            <a:pPr>
              <a:lnSpc>
                <a:spcPct val="100000"/>
              </a:lnSpc>
            </a:pPr>
            <a:r>
              <a:rPr lang="en-GB" sz="1200" dirty="0">
                <a:latin typeface="Helvetica Now Text "/>
                <a:ea typeface="Tahoma"/>
                <a:cs typeface="Arial"/>
              </a:rPr>
              <a:t>Voluntary and private sector experiences </a:t>
            </a:r>
            <a:endParaRPr lang="en-GB" sz="1200" dirty="0">
              <a:latin typeface="Helvetica Now Text "/>
            </a:endParaRPr>
          </a:p>
          <a:p>
            <a:pPr marL="0" indent="0">
              <a:lnSpc>
                <a:spcPct val="100000"/>
              </a:lnSpc>
              <a:buFont typeface="Arial" panose="020B0604020202020204" pitchFamily="34" charset="0"/>
              <a:buNone/>
            </a:pPr>
            <a:r>
              <a:rPr lang="en-GB" sz="1200" dirty="0">
                <a:latin typeface="Helvetica Now Text "/>
                <a:ea typeface="Tahoma"/>
                <a:cs typeface="Arial"/>
              </a:rPr>
              <a:t>Staff supporting students in these areas can contribute to the overall feedback regarding the student's competencies and professional conduct whilst visiting their areas. Using the relevant electronic form in the student's practice assessment document</a:t>
            </a:r>
          </a:p>
          <a:p>
            <a:pPr marL="0" indent="0">
              <a:buFont typeface="Arial" panose="020B0604020202020204" pitchFamily="34" charset="0"/>
              <a:buNone/>
            </a:pPr>
            <a:endParaRPr lang="en-GB" sz="2400" dirty="0">
              <a:latin typeface="Helvetica Now Text "/>
            </a:endParaRPr>
          </a:p>
          <a:p>
            <a:pPr marL="0" indent="0">
              <a:buFont typeface="Arial" panose="020B0604020202020204" pitchFamily="34" charset="0"/>
              <a:buNone/>
            </a:pPr>
            <a:endParaRPr lang="en-GB" sz="2400" dirty="0">
              <a:latin typeface="Helvetica Now Text "/>
            </a:endParaRPr>
          </a:p>
          <a:p>
            <a:endParaRPr lang="en-GB" sz="2400" dirty="0">
              <a:latin typeface="Helvetica Now Text "/>
            </a:endParaRPr>
          </a:p>
        </p:txBody>
      </p:sp>
      <p:sp>
        <p:nvSpPr>
          <p:cNvPr id="5" name="Text Placeholder 6"/>
          <p:cNvSpPr txBox="1">
            <a:spLocks/>
          </p:cNvSpPr>
          <p:nvPr/>
        </p:nvSpPr>
        <p:spPr>
          <a:xfrm>
            <a:off x="4592782" y="1108073"/>
            <a:ext cx="3969328" cy="602960"/>
          </a:xfrm>
          <a:prstGeom prst="rect">
            <a:avLst/>
          </a:prstGeom>
          <a:solidFill>
            <a:srgbClr val="39A6DF"/>
          </a:solidFill>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en-GB" sz="2400" dirty="0">
                <a:solidFill>
                  <a:schemeClr val="bg1"/>
                </a:solidFill>
                <a:latin typeface="Helvetica Now Text "/>
                <a:ea typeface="Tahoma"/>
                <a:cs typeface="Calibri"/>
              </a:rPr>
              <a:t>Practice Assessors</a:t>
            </a:r>
            <a:endParaRPr lang="en-US" sz="2400" dirty="0">
              <a:solidFill>
                <a:schemeClr val="bg1"/>
              </a:solidFill>
              <a:latin typeface="Helvetica Now Text "/>
              <a:ea typeface="Tahoma"/>
              <a:cs typeface="Calibri"/>
            </a:endParaRPr>
          </a:p>
        </p:txBody>
      </p:sp>
      <p:sp>
        <p:nvSpPr>
          <p:cNvPr id="6" name="Content Placeholder 7"/>
          <p:cNvSpPr txBox="1">
            <a:spLocks/>
          </p:cNvSpPr>
          <p:nvPr/>
        </p:nvSpPr>
        <p:spPr>
          <a:xfrm>
            <a:off x="4592782" y="1843485"/>
            <a:ext cx="3969328" cy="2800514"/>
          </a:xfrm>
          <a:prstGeom prst="rect">
            <a:avLst/>
          </a:prstGeom>
          <a:ln>
            <a:solidFill>
              <a:srgbClr val="39A6DF"/>
            </a:solidFill>
          </a:ln>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200" dirty="0">
                <a:latin typeface="Helvetica Now Text "/>
                <a:ea typeface="Tahoma"/>
                <a:cs typeface="Arial"/>
              </a:rPr>
              <a:t>Do not have to work in the same building, team or department as the student they are assessing.</a:t>
            </a:r>
          </a:p>
          <a:p>
            <a:r>
              <a:rPr lang="en-GB" sz="1200" dirty="0">
                <a:latin typeface="Helvetica Now Text "/>
                <a:ea typeface="Tahoma"/>
                <a:cs typeface="Arial"/>
              </a:rPr>
              <a:t>As they will have constant and instant access to the student's electronic practice assessment document and the feedback being left by practice supervisors.</a:t>
            </a:r>
          </a:p>
          <a:p>
            <a:r>
              <a:rPr lang="en-GB" sz="1200" dirty="0">
                <a:latin typeface="Helvetica Now Text "/>
                <a:ea typeface="Tahoma"/>
                <a:cs typeface="Arial"/>
              </a:rPr>
              <a:t>Practice assessors will need to ensure that they check the communications section and the testimonies from practice supervisors regularly.</a:t>
            </a:r>
            <a:endParaRPr lang="en-GB" sz="1200" dirty="0">
              <a:latin typeface="Helvetica Now Text "/>
            </a:endParaRPr>
          </a:p>
          <a:p>
            <a:r>
              <a:rPr lang="en-GB" sz="1200" dirty="0">
                <a:latin typeface="Helvetica Now Text "/>
                <a:ea typeface="Tahoma"/>
                <a:cs typeface="Arial"/>
              </a:rPr>
              <a:t>Long-arm practice assessors will need to co-ordinate visits and telephone conversations with the base placement's practice supervisors and the student.</a:t>
            </a:r>
          </a:p>
        </p:txBody>
      </p:sp>
    </p:spTree>
    <p:extLst>
      <p:ext uri="{BB962C8B-B14F-4D97-AF65-F5344CB8AC3E}">
        <p14:creationId xmlns:p14="http://schemas.microsoft.com/office/powerpoint/2010/main" val="277644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100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500"/>
                                        <p:tgtEl>
                                          <p:spTgt spid="4">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par>
                          <p:cTn id="20" fill="hold">
                            <p:stCondLst>
                              <p:cond delay="3000"/>
                            </p:stCondLst>
                            <p:childTnLst>
                              <p:par>
                                <p:cTn id="21" presetID="10" presetClass="entr" presetSubtype="0" fill="hold" nodeType="afterEffect">
                                  <p:stCondLst>
                                    <p:cond delay="150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500"/>
                                        <p:tgtEl>
                                          <p:spTgt spid="4">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fade">
                                      <p:cBhvr>
                                        <p:cTn id="28" dur="500"/>
                                        <p:tgtEl>
                                          <p:spTgt spid="6">
                                            <p:txEl>
                                              <p:pRg st="0" end="0"/>
                                            </p:txEl>
                                          </p:spTgt>
                                        </p:tgtEl>
                                      </p:cBhvr>
                                    </p:animEffect>
                                  </p:childTnLst>
                                </p:cTn>
                              </p:par>
                            </p:childTnLst>
                          </p:cTn>
                        </p:par>
                        <p:par>
                          <p:cTn id="29" fill="hold">
                            <p:stCondLst>
                              <p:cond delay="500"/>
                            </p:stCondLst>
                            <p:childTnLst>
                              <p:par>
                                <p:cTn id="30" presetID="10" presetClass="entr" presetSubtype="0" fill="hold" nodeType="afterEffect">
                                  <p:stCondLst>
                                    <p:cond delay="200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childTnLst>
                          </p:cTn>
                        </p:par>
                        <p:par>
                          <p:cTn id="33" fill="hold">
                            <p:stCondLst>
                              <p:cond delay="3000"/>
                            </p:stCondLst>
                            <p:childTnLst>
                              <p:par>
                                <p:cTn id="34" presetID="10" presetClass="entr" presetSubtype="0" fill="hold" nodeType="afterEffect">
                                  <p:stCondLst>
                                    <p:cond delay="2000"/>
                                  </p:stCondLst>
                                  <p:childTnLst>
                                    <p:set>
                                      <p:cBhvr>
                                        <p:cTn id="35" dur="1" fill="hold">
                                          <p:stCondLst>
                                            <p:cond delay="0"/>
                                          </p:stCondLst>
                                        </p:cTn>
                                        <p:tgtEl>
                                          <p:spTgt spid="6">
                                            <p:txEl>
                                              <p:pRg st="2" end="2"/>
                                            </p:txEl>
                                          </p:spTgt>
                                        </p:tgtEl>
                                        <p:attrNameLst>
                                          <p:attrName>style.visibility</p:attrName>
                                        </p:attrNameLst>
                                      </p:cBhvr>
                                      <p:to>
                                        <p:strVal val="visible"/>
                                      </p:to>
                                    </p:set>
                                    <p:animEffect transition="in" filter="fade">
                                      <p:cBhvr>
                                        <p:cTn id="36" dur="500"/>
                                        <p:tgtEl>
                                          <p:spTgt spid="6">
                                            <p:txEl>
                                              <p:pRg st="2" end="2"/>
                                            </p:txEl>
                                          </p:spTgt>
                                        </p:tgtEl>
                                      </p:cBhvr>
                                    </p:animEffect>
                                  </p:childTnLst>
                                </p:cTn>
                              </p:par>
                            </p:childTnLst>
                          </p:cTn>
                        </p:par>
                        <p:par>
                          <p:cTn id="37" fill="hold">
                            <p:stCondLst>
                              <p:cond delay="5500"/>
                            </p:stCondLst>
                            <p:childTnLst>
                              <p:par>
                                <p:cTn id="38" presetID="10" presetClass="entr" presetSubtype="0" fill="hold" nodeType="afterEffect">
                                  <p:stCondLst>
                                    <p:cond delay="2000"/>
                                  </p:stCondLst>
                                  <p:childTnLst>
                                    <p:set>
                                      <p:cBhvr>
                                        <p:cTn id="39" dur="1" fill="hold">
                                          <p:stCondLst>
                                            <p:cond delay="0"/>
                                          </p:stCondLst>
                                        </p:cTn>
                                        <p:tgtEl>
                                          <p:spTgt spid="6">
                                            <p:txEl>
                                              <p:pRg st="3" end="3"/>
                                            </p:txEl>
                                          </p:spTgt>
                                        </p:tgtEl>
                                        <p:attrNameLst>
                                          <p:attrName>style.visibility</p:attrName>
                                        </p:attrNameLst>
                                      </p:cBhvr>
                                      <p:to>
                                        <p:strVal val="visible"/>
                                      </p:to>
                                    </p:set>
                                    <p:animEffect transition="in" filter="fade">
                                      <p:cBhvr>
                                        <p:cTn id="40"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2100210E-BF85-4FF2-8981-65C3E73251D0}"/>
              </a:ext>
            </a:extLst>
          </p:cNvPr>
          <p:cNvSpPr txBox="1">
            <a:spLocks/>
          </p:cNvSpPr>
          <p:nvPr/>
        </p:nvSpPr>
        <p:spPr>
          <a:xfrm>
            <a:off x="255479" y="326947"/>
            <a:ext cx="8627264" cy="479504"/>
          </a:xfrm>
          <a:prstGeom prst="rect">
            <a:avLst/>
          </a:prstGeom>
        </p:spPr>
        <p:txBody>
          <a:bodyPr>
            <a:no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solidFill>
                  <a:srgbClr val="575756"/>
                </a:solidFill>
                <a:cs typeface="Calibri"/>
              </a:rPr>
              <a:t>The responsibilities of each role when supporting students and completing </a:t>
            </a:r>
            <a:r>
              <a:rPr lang="en-GB" sz="2400" u="sng" dirty="0">
                <a:solidFill>
                  <a:srgbClr val="575756"/>
                </a:solidFill>
                <a:cs typeface="Calibri"/>
              </a:rPr>
              <a:t>documentation</a:t>
            </a:r>
            <a:r>
              <a:rPr lang="en-GB" sz="2400" dirty="0">
                <a:solidFill>
                  <a:srgbClr val="575756"/>
                </a:solidFill>
                <a:cs typeface="Calibri"/>
              </a:rPr>
              <a:t> and </a:t>
            </a:r>
            <a:r>
              <a:rPr lang="en-GB" sz="2400" dirty="0">
                <a:solidFill>
                  <a:srgbClr val="941D80"/>
                </a:solidFill>
                <a:cs typeface="Calibri"/>
              </a:rPr>
              <a:t>assessment </a:t>
            </a:r>
            <a:endParaRPr lang="en-GB" sz="2400" dirty="0">
              <a:solidFill>
                <a:srgbClr val="941D80"/>
              </a:solidFill>
              <a:cs typeface="Calibri" panose="020F0502020204030204" pitchFamily="34" charset="0"/>
            </a:endParaRPr>
          </a:p>
        </p:txBody>
      </p:sp>
      <p:sp>
        <p:nvSpPr>
          <p:cNvPr id="3" name="Content Placeholder 5">
            <a:extLst>
              <a:ext uri="{FF2B5EF4-FFF2-40B4-BE49-F238E27FC236}">
                <a16:creationId xmlns:a16="http://schemas.microsoft.com/office/drawing/2014/main" id="{86076D4C-852C-48D3-A2FE-B5DCE649CBEF}"/>
              </a:ext>
            </a:extLst>
          </p:cNvPr>
          <p:cNvSpPr txBox="1">
            <a:spLocks/>
          </p:cNvSpPr>
          <p:nvPr/>
        </p:nvSpPr>
        <p:spPr>
          <a:xfrm>
            <a:off x="356488" y="2111607"/>
            <a:ext cx="3881951" cy="2151449"/>
          </a:xfrm>
          <a:prstGeom prst="rect">
            <a:avLst/>
          </a:prstGeom>
          <a:ln>
            <a:solidFill>
              <a:srgbClr val="3BAA36"/>
            </a:solidFill>
          </a:ln>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400" dirty="0">
                <a:latin typeface="Helvetica Now Text "/>
                <a:ea typeface="Tahoma"/>
                <a:cs typeface="Arial"/>
              </a:rPr>
              <a:t>Initial interview per placement</a:t>
            </a:r>
          </a:p>
          <a:p>
            <a:r>
              <a:rPr lang="en-GB" sz="1400" dirty="0">
                <a:solidFill>
                  <a:srgbClr val="941D80"/>
                </a:solidFill>
                <a:latin typeface="Helvetica Now Text "/>
                <a:ea typeface="Tahoma"/>
                <a:cs typeface="Arial"/>
              </a:rPr>
              <a:t>Mid-point professional values</a:t>
            </a:r>
          </a:p>
          <a:p>
            <a:r>
              <a:rPr lang="en-GB" sz="1400" dirty="0">
                <a:solidFill>
                  <a:srgbClr val="941D80"/>
                </a:solidFill>
                <a:latin typeface="Helvetica Now Text "/>
                <a:ea typeface="Tahoma"/>
                <a:cs typeface="Arial"/>
              </a:rPr>
              <a:t>Contributes to assessment of proficiencies </a:t>
            </a:r>
            <a:r>
              <a:rPr lang="en-GB" sz="1400" dirty="0">
                <a:solidFill>
                  <a:srgbClr val="00B050"/>
                </a:solidFill>
                <a:latin typeface="Helvetica Now Text "/>
                <a:ea typeface="Tahoma"/>
                <a:cs typeface="Arial"/>
              </a:rPr>
              <a:t>(based on own scope of practice in liaison with the Practice Assessor)</a:t>
            </a:r>
          </a:p>
          <a:p>
            <a:r>
              <a:rPr lang="en-GB" sz="1400" dirty="0">
                <a:latin typeface="Helvetica Now Text "/>
                <a:ea typeface="Tahoma"/>
                <a:cs typeface="Arial"/>
              </a:rPr>
              <a:t>Signs-off Service User Feedback</a:t>
            </a:r>
          </a:p>
          <a:p>
            <a:r>
              <a:rPr lang="en-GB" sz="1400" dirty="0">
                <a:latin typeface="Helvetica Now Text "/>
                <a:ea typeface="Tahoma"/>
                <a:cs typeface="Arial"/>
              </a:rPr>
              <a:t>Provides feedback via the inter-professional working page</a:t>
            </a:r>
          </a:p>
        </p:txBody>
      </p:sp>
      <p:sp>
        <p:nvSpPr>
          <p:cNvPr id="4" name="Content Placeholder 7">
            <a:extLst>
              <a:ext uri="{FF2B5EF4-FFF2-40B4-BE49-F238E27FC236}">
                <a16:creationId xmlns:a16="http://schemas.microsoft.com/office/drawing/2014/main" id="{63A1F6BE-EE20-42F5-BB03-65BA1F458190}"/>
              </a:ext>
            </a:extLst>
          </p:cNvPr>
          <p:cNvSpPr txBox="1">
            <a:spLocks/>
          </p:cNvSpPr>
          <p:nvPr/>
        </p:nvSpPr>
        <p:spPr>
          <a:xfrm>
            <a:off x="4861928" y="2122052"/>
            <a:ext cx="3901069" cy="2151449"/>
          </a:xfrm>
          <a:prstGeom prst="rect">
            <a:avLst/>
          </a:prstGeom>
          <a:ln>
            <a:solidFill>
              <a:srgbClr val="39A6DF"/>
            </a:solidFill>
          </a:ln>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200" dirty="0">
                <a:latin typeface="Helvetica Now Text "/>
                <a:ea typeface="Tahoma"/>
                <a:cs typeface="Arial"/>
              </a:rPr>
              <a:t>Confirm initial interview per placement</a:t>
            </a:r>
          </a:p>
          <a:p>
            <a:r>
              <a:rPr lang="en-GB" sz="1200" dirty="0">
                <a:latin typeface="Helvetica Now Text "/>
                <a:ea typeface="Tahoma"/>
                <a:cs typeface="Arial"/>
              </a:rPr>
              <a:t>Mid-point and final interview per placement</a:t>
            </a:r>
          </a:p>
          <a:p>
            <a:r>
              <a:rPr lang="en-GB" sz="1200" dirty="0">
                <a:solidFill>
                  <a:srgbClr val="941D80"/>
                </a:solidFill>
                <a:latin typeface="Helvetica Now Text "/>
                <a:ea typeface="Tahoma"/>
                <a:cs typeface="Arial"/>
              </a:rPr>
              <a:t>Assessment and confirmation of proficiencies</a:t>
            </a:r>
          </a:p>
          <a:p>
            <a:r>
              <a:rPr lang="en-GB" sz="1200" dirty="0">
                <a:solidFill>
                  <a:srgbClr val="941D80"/>
                </a:solidFill>
                <a:latin typeface="Helvetica Now Text "/>
                <a:ea typeface="Tahoma"/>
                <a:cs typeface="Arial"/>
              </a:rPr>
              <a:t>Final professional values per placement</a:t>
            </a:r>
          </a:p>
          <a:p>
            <a:r>
              <a:rPr lang="en-GB" sz="1200" dirty="0">
                <a:solidFill>
                  <a:srgbClr val="941D80"/>
                </a:solidFill>
                <a:latin typeface="Helvetica Now Text "/>
                <a:ea typeface="Tahoma"/>
                <a:cs typeface="Arial"/>
              </a:rPr>
              <a:t>Episode(s) of care</a:t>
            </a:r>
          </a:p>
          <a:p>
            <a:r>
              <a:rPr lang="en-GB" sz="1200" dirty="0">
                <a:solidFill>
                  <a:srgbClr val="941D80"/>
                </a:solidFill>
                <a:latin typeface="Helvetica Now Text "/>
                <a:ea typeface="Tahoma"/>
                <a:cs typeface="Arial"/>
              </a:rPr>
              <a:t>Medicines Management</a:t>
            </a:r>
          </a:p>
          <a:p>
            <a:r>
              <a:rPr lang="en-GB" sz="1200" dirty="0">
                <a:latin typeface="Helvetica Now Text "/>
                <a:ea typeface="Tahoma"/>
                <a:cs typeface="Arial"/>
              </a:rPr>
              <a:t>Completes On-going Achievement Record (OAR) at end of each placement and progression point</a:t>
            </a:r>
          </a:p>
        </p:txBody>
      </p:sp>
      <p:sp>
        <p:nvSpPr>
          <p:cNvPr id="5" name="Text Placeholder 4">
            <a:extLst>
              <a:ext uri="{FF2B5EF4-FFF2-40B4-BE49-F238E27FC236}">
                <a16:creationId xmlns:a16="http://schemas.microsoft.com/office/drawing/2014/main" id="{B0AF11F2-3EB5-4E24-B4F2-FAFCD848CDCF}"/>
              </a:ext>
            </a:extLst>
          </p:cNvPr>
          <p:cNvSpPr txBox="1">
            <a:spLocks/>
          </p:cNvSpPr>
          <p:nvPr/>
        </p:nvSpPr>
        <p:spPr>
          <a:xfrm>
            <a:off x="356489" y="1394763"/>
            <a:ext cx="3881951" cy="463870"/>
          </a:xfrm>
          <a:prstGeom prst="rect">
            <a:avLst/>
          </a:prstGeom>
          <a:solidFill>
            <a:srgbClr val="3BAA36"/>
          </a:solidFill>
          <a:ln>
            <a:solidFill>
              <a:srgbClr val="3BAA36"/>
            </a:solidFill>
          </a:ln>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en-GB" sz="2000" dirty="0">
                <a:solidFill>
                  <a:schemeClr val="bg1"/>
                </a:solidFill>
                <a:latin typeface="Helvetica Now Text "/>
                <a:ea typeface="Tahoma"/>
                <a:cs typeface="Calibri"/>
              </a:rPr>
              <a:t>Practice Supervisors</a:t>
            </a:r>
          </a:p>
        </p:txBody>
      </p:sp>
      <p:sp>
        <p:nvSpPr>
          <p:cNvPr id="6" name="Text Placeholder 6">
            <a:extLst>
              <a:ext uri="{FF2B5EF4-FFF2-40B4-BE49-F238E27FC236}">
                <a16:creationId xmlns:a16="http://schemas.microsoft.com/office/drawing/2014/main" id="{EFD501D7-45E0-438C-ABAE-989C37BC7D98}"/>
              </a:ext>
            </a:extLst>
          </p:cNvPr>
          <p:cNvSpPr txBox="1">
            <a:spLocks/>
          </p:cNvSpPr>
          <p:nvPr/>
        </p:nvSpPr>
        <p:spPr>
          <a:xfrm>
            <a:off x="4861928" y="1404953"/>
            <a:ext cx="3901068" cy="463870"/>
          </a:xfrm>
          <a:prstGeom prst="rect">
            <a:avLst/>
          </a:prstGeom>
          <a:solidFill>
            <a:srgbClr val="39A6DF"/>
          </a:solidFill>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en-GB" sz="2000" dirty="0">
                <a:solidFill>
                  <a:schemeClr val="bg1"/>
                </a:solidFill>
                <a:latin typeface="Helvetica Now Text "/>
                <a:ea typeface="Tahoma"/>
                <a:cs typeface="Calibri"/>
              </a:rPr>
              <a:t>Practice Assessor</a:t>
            </a:r>
            <a:endParaRPr lang="en-US" sz="2000" dirty="0">
              <a:solidFill>
                <a:schemeClr val="bg1"/>
              </a:solidFill>
              <a:latin typeface="Helvetica Now Text "/>
              <a:ea typeface="Tahoma"/>
              <a:cs typeface="Calibri"/>
            </a:endParaRPr>
          </a:p>
        </p:txBody>
      </p:sp>
    </p:spTree>
    <p:extLst>
      <p:ext uri="{BB962C8B-B14F-4D97-AF65-F5344CB8AC3E}">
        <p14:creationId xmlns:p14="http://schemas.microsoft.com/office/powerpoint/2010/main" val="41090338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04005888-CC42-4ACA-8C33-6F67BE5B1B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943" y="1129565"/>
            <a:ext cx="3432936" cy="2228791"/>
          </a:xfrm>
          <a:prstGeom prst="rect">
            <a:avLst/>
          </a:prstGeom>
        </p:spPr>
      </p:pic>
      <p:sp>
        <p:nvSpPr>
          <p:cNvPr id="2" name="Title 1"/>
          <p:cNvSpPr txBox="1">
            <a:spLocks/>
          </p:cNvSpPr>
          <p:nvPr/>
        </p:nvSpPr>
        <p:spPr>
          <a:xfrm>
            <a:off x="254543" y="316591"/>
            <a:ext cx="6837671" cy="503499"/>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t>The Role of the Academic Assessor</a:t>
            </a:r>
          </a:p>
        </p:txBody>
      </p:sp>
      <p:sp>
        <p:nvSpPr>
          <p:cNvPr id="3" name="Content Placeholder 3"/>
          <p:cNvSpPr txBox="1">
            <a:spLocks/>
          </p:cNvSpPr>
          <p:nvPr/>
        </p:nvSpPr>
        <p:spPr>
          <a:xfrm>
            <a:off x="2982687" y="1129565"/>
            <a:ext cx="5921828" cy="2883026"/>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1600" dirty="0">
                <a:latin typeface="Helvetica Now Text "/>
                <a:ea typeface="Tahoma"/>
                <a:cs typeface="Calibri"/>
              </a:rPr>
              <a:t>Collates and confirms student achievement of proficiencies and programme outcomes in the academic environment. </a:t>
            </a:r>
            <a:endParaRPr lang="en-GB" sz="1600" dirty="0">
              <a:latin typeface="Helvetica Now Text "/>
            </a:endParaRPr>
          </a:p>
          <a:p>
            <a:pPr>
              <a:lnSpc>
                <a:spcPct val="100000"/>
              </a:lnSpc>
            </a:pPr>
            <a:r>
              <a:rPr lang="en-GB" sz="1600" dirty="0">
                <a:latin typeface="Helvetica Now Text "/>
                <a:ea typeface="Tahoma"/>
                <a:cs typeface="Calibri"/>
              </a:rPr>
              <a:t>Makes and records objective evidence based decisions on conduct, proficiency and achievements and makes recommendations for progression.</a:t>
            </a:r>
          </a:p>
          <a:p>
            <a:pPr>
              <a:lnSpc>
                <a:spcPct val="100000"/>
              </a:lnSpc>
            </a:pPr>
            <a:r>
              <a:rPr lang="en-GB" sz="1600" dirty="0">
                <a:latin typeface="Helvetica Now Text "/>
                <a:ea typeface="Tahoma"/>
                <a:cs typeface="Calibri"/>
              </a:rPr>
              <a:t>Work in partnership with a practice assessor to evaluate and recommend the student for progression for each part of the programme. </a:t>
            </a:r>
            <a:endParaRPr lang="en-GB" sz="1600" dirty="0">
              <a:latin typeface="Helvetica Now Text "/>
            </a:endParaRPr>
          </a:p>
          <a:p>
            <a:pPr>
              <a:lnSpc>
                <a:spcPct val="100000"/>
              </a:lnSpc>
            </a:pPr>
            <a:r>
              <a:rPr lang="en-GB" sz="1600" dirty="0">
                <a:latin typeface="Helvetica Now Text "/>
                <a:ea typeface="Tahoma"/>
                <a:cs typeface="Calibri"/>
              </a:rPr>
              <a:t>Enables scheduled communication and collaboration between academic and practice assessors.</a:t>
            </a:r>
          </a:p>
          <a:p>
            <a:pPr>
              <a:lnSpc>
                <a:spcPct val="100000"/>
              </a:lnSpc>
            </a:pPr>
            <a:r>
              <a:rPr lang="en-GB" sz="1600" dirty="0">
                <a:latin typeface="Helvetica Now Text "/>
                <a:ea typeface="Tahoma"/>
                <a:cs typeface="Calibri"/>
              </a:rPr>
              <a:t>Objectivity is maintained as the academic assessor cannot support a student for sequential parts of the 3yr programme.</a:t>
            </a:r>
            <a:endParaRPr lang="en-US" sz="1600" dirty="0">
              <a:latin typeface="Helvetica Now Text "/>
              <a:ea typeface="Tahoma"/>
              <a:cs typeface="Calibri"/>
            </a:endParaRPr>
          </a:p>
          <a:p>
            <a:endParaRPr lang="en-US" sz="1600" dirty="0">
              <a:latin typeface="Helvetica Now Text "/>
            </a:endParaRPr>
          </a:p>
          <a:p>
            <a:endParaRPr lang="en-GB" sz="1600" dirty="0">
              <a:latin typeface="Helvetica Now Text "/>
            </a:endParaRPr>
          </a:p>
        </p:txBody>
      </p:sp>
    </p:spTree>
    <p:extLst>
      <p:ext uri="{BB962C8B-B14F-4D97-AF65-F5344CB8AC3E}">
        <p14:creationId xmlns:p14="http://schemas.microsoft.com/office/powerpoint/2010/main" val="1451717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1000"/>
                                        <p:tgtEl>
                                          <p:spTgt spid="3">
                                            <p:txEl>
                                              <p:pRg st="1" end="1"/>
                                            </p:txEl>
                                          </p:spTgt>
                                        </p:tgtEl>
                                      </p:cBhvr>
                                    </p:animEffect>
                                  </p:childTnLst>
                                </p:cTn>
                              </p:par>
                              <p:par>
                                <p:cTn id="11" presetID="10" presetClass="entr" presetSubtype="0" fill="hold" nodeType="withEffect">
                                  <p:stCondLst>
                                    <p:cond delay="5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childTnLst>
                                </p:cTn>
                              </p:par>
                              <p:par>
                                <p:cTn id="14" presetID="10" presetClass="entr" presetSubtype="0" fill="hold" nodeType="withEffect">
                                  <p:stCondLst>
                                    <p:cond delay="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1000"/>
                                        <p:tgtEl>
                                          <p:spTgt spid="3">
                                            <p:txEl>
                                              <p:pRg st="3" end="3"/>
                                            </p:txEl>
                                          </p:spTgt>
                                        </p:tgtEl>
                                      </p:cBhvr>
                                    </p:animEffect>
                                  </p:childTnLst>
                                </p:cTn>
                              </p:par>
                              <p:par>
                                <p:cTn id="17" presetID="10" presetClass="entr" presetSubtype="0" fill="hold" nodeType="withEffect">
                                  <p:stCondLst>
                                    <p:cond delay="50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71378" y="325394"/>
            <a:ext cx="7208009" cy="495739"/>
          </a:xfrm>
          <a:prstGeom prst="rect">
            <a:avLst/>
          </a:prstGeom>
        </p:spPr>
        <p:txBody>
          <a:bodyPr/>
          <a:lstStyle>
            <a:lvl1pPr algn="l" defTabSz="685800" rtl="0" eaLnBrk="1" latinLnBrk="0" hangingPunct="1">
              <a:lnSpc>
                <a:spcPct val="90000"/>
              </a:lnSpc>
              <a:spcBef>
                <a:spcPct val="0"/>
              </a:spcBef>
              <a:buNone/>
              <a:defRPr sz="3300" b="1" i="0" kern="1200">
                <a:solidFill>
                  <a:schemeClr val="accent6"/>
                </a:solidFill>
                <a:latin typeface="Gramatika-Bold" pitchFamily="2" charset="0"/>
                <a:ea typeface="+mj-ea"/>
                <a:cs typeface="+mj-cs"/>
              </a:defRPr>
            </a:lvl1pPr>
          </a:lstStyle>
          <a:p>
            <a:r>
              <a:rPr lang="en-GB" sz="2400" dirty="0"/>
              <a:t>About this learning package</a:t>
            </a:r>
          </a:p>
        </p:txBody>
      </p:sp>
      <p:sp>
        <p:nvSpPr>
          <p:cNvPr id="3" name="Text Placeholder 3"/>
          <p:cNvSpPr txBox="1">
            <a:spLocks/>
          </p:cNvSpPr>
          <p:nvPr/>
        </p:nvSpPr>
        <p:spPr>
          <a:xfrm>
            <a:off x="271378" y="918683"/>
            <a:ext cx="7603996" cy="2928387"/>
          </a:xfrm>
          <a:prstGeom prst="rect">
            <a:avLst/>
          </a:prstGeom>
        </p:spPr>
        <p:txBody>
          <a:bodyPr>
            <a:no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buClrTx/>
            </a:pPr>
            <a:r>
              <a:rPr lang="en-GB" sz="1400" dirty="0">
                <a:latin typeface="Helvetica Now Text "/>
                <a:ea typeface="Tahoma"/>
                <a:cs typeface="Calibri"/>
              </a:rPr>
              <a:t>This package is aimed at Nurses with a Mentorship qualification to update them on the new NMC standards.</a:t>
            </a:r>
          </a:p>
          <a:p>
            <a:pPr>
              <a:buClrTx/>
            </a:pPr>
            <a:r>
              <a:rPr lang="en-GB" sz="1400" dirty="0">
                <a:latin typeface="Helvetica Now Text "/>
                <a:ea typeface="Tahoma"/>
                <a:cs typeface="Calibri"/>
              </a:rPr>
              <a:t>All the information needed for this module is within this package</a:t>
            </a:r>
            <a:endParaRPr lang="en-GB" sz="1400" dirty="0">
              <a:latin typeface="Helvetica Now Text "/>
            </a:endParaRPr>
          </a:p>
          <a:p>
            <a:pPr>
              <a:buClrTx/>
            </a:pPr>
            <a:r>
              <a:rPr lang="en-GB" sz="1400" dirty="0">
                <a:latin typeface="Helvetica Now Text "/>
                <a:ea typeface="Tahoma"/>
                <a:cs typeface="Calibri"/>
              </a:rPr>
              <a:t>Further information is included in the notes at the bottom of each page (you can “pull up” the box at the bottom of the screen).</a:t>
            </a:r>
          </a:p>
          <a:p>
            <a:pPr>
              <a:buClrTx/>
            </a:pPr>
            <a:endParaRPr lang="en-GB" sz="1400" dirty="0">
              <a:latin typeface="Helvetica Now Text "/>
            </a:endParaRPr>
          </a:p>
          <a:p>
            <a:pPr>
              <a:buClrTx/>
            </a:pPr>
            <a:r>
              <a:rPr lang="en-GB" sz="1400" dirty="0">
                <a:latin typeface="Helvetica Now Text "/>
                <a:ea typeface="Tahoma"/>
                <a:cs typeface="Calibri"/>
              </a:rPr>
              <a:t>At the end of this course there will be a link to a short quiz to  assess your knowledge. </a:t>
            </a:r>
            <a:endParaRPr lang="en-GB" sz="1400" dirty="0">
              <a:latin typeface="Helvetica Now Text "/>
            </a:endParaRPr>
          </a:p>
          <a:p>
            <a:pPr marL="800100" lvl="1" indent="-342900">
              <a:buClrTx/>
              <a:buFont typeface="Wingdings" panose="05000000000000000000" pitchFamily="2" charset="2"/>
              <a:buChar char="q"/>
            </a:pPr>
            <a:r>
              <a:rPr lang="en-GB" sz="1400" dirty="0">
                <a:latin typeface="Helvetica Now Text "/>
                <a:ea typeface="Tahoma"/>
                <a:cs typeface="Arial"/>
              </a:rPr>
              <a:t>You will need to pass 80% of the questions to receive your training certificate but do not fear as all of the answers are within this package.  </a:t>
            </a:r>
            <a:endParaRPr lang="en-GB" sz="1400" dirty="0">
              <a:latin typeface="Helvetica Now Text "/>
            </a:endParaRPr>
          </a:p>
          <a:p>
            <a:pPr>
              <a:buClrTx/>
            </a:pPr>
            <a:endParaRPr lang="en-GB" sz="1400" dirty="0">
              <a:latin typeface="Helvetica Now Text "/>
            </a:endParaRPr>
          </a:p>
          <a:p>
            <a:pPr>
              <a:buClrTx/>
            </a:pPr>
            <a:r>
              <a:rPr lang="en-GB" sz="1400" dirty="0">
                <a:latin typeface="Helvetica Now Text "/>
              </a:rPr>
              <a:t>This package will take between 1-1.5 hours to do and with the assessment is expected to be </a:t>
            </a:r>
            <a:r>
              <a:rPr lang="en-GB" sz="1400" b="1" u="sng" dirty="0">
                <a:latin typeface="Helvetica Now Text "/>
              </a:rPr>
              <a:t>2 hours</a:t>
            </a:r>
            <a:r>
              <a:rPr lang="en-GB" sz="1400" dirty="0">
                <a:latin typeface="Helvetica Now Text "/>
              </a:rPr>
              <a:t> of CPD.</a:t>
            </a:r>
          </a:p>
        </p:txBody>
      </p:sp>
    </p:spTree>
    <p:extLst>
      <p:ext uri="{BB962C8B-B14F-4D97-AF65-F5344CB8AC3E}">
        <p14:creationId xmlns:p14="http://schemas.microsoft.com/office/powerpoint/2010/main" val="27603415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52277" y="324207"/>
            <a:ext cx="6977119" cy="636122"/>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t>Students' responsibilities </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93605" y="1061761"/>
            <a:ext cx="3347231" cy="1757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3"/>
          <p:cNvSpPr txBox="1">
            <a:spLocks/>
          </p:cNvSpPr>
          <p:nvPr/>
        </p:nvSpPr>
        <p:spPr>
          <a:xfrm>
            <a:off x="4193562" y="1061761"/>
            <a:ext cx="4678295" cy="3247702"/>
          </a:xfrm>
          <a:prstGeom prst="rect">
            <a:avLst/>
          </a:prstGeom>
        </p:spPr>
        <p:txBody>
          <a:bodyPr vert="horz" lIns="91440" tIns="45720" rIns="91440" bIns="45720"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1600" dirty="0">
                <a:latin typeface="Helvetica Now Text "/>
                <a:ea typeface="Tahoma"/>
                <a:cs typeface="Calibri"/>
              </a:rPr>
              <a:t>Students are responsible for letting their supervisors and assessor know if they have a learning contract in place.</a:t>
            </a:r>
            <a:endParaRPr lang="en-US" dirty="0">
              <a:latin typeface="Helvetica Now Text "/>
              <a:ea typeface="Tahoma"/>
              <a:cs typeface="Calibri"/>
            </a:endParaRPr>
          </a:p>
          <a:p>
            <a:pPr>
              <a:lnSpc>
                <a:spcPct val="100000"/>
              </a:lnSpc>
            </a:pPr>
            <a:r>
              <a:rPr lang="en-GB" sz="1600" dirty="0">
                <a:latin typeface="Helvetica Now Text "/>
                <a:ea typeface="Tahoma"/>
                <a:cs typeface="Calibri"/>
              </a:rPr>
              <a:t>Students must take a key role in their supervision and assessment in practice.</a:t>
            </a:r>
          </a:p>
          <a:p>
            <a:pPr>
              <a:lnSpc>
                <a:spcPct val="100000"/>
              </a:lnSpc>
            </a:pPr>
            <a:r>
              <a:rPr lang="en-GB" sz="1600" dirty="0">
                <a:latin typeface="Helvetica Now Text "/>
                <a:ea typeface="Tahoma"/>
                <a:cs typeface="Calibri"/>
              </a:rPr>
              <a:t>Prepare for and have a sound understanding of the proficiencies they need to achieve</a:t>
            </a:r>
          </a:p>
          <a:p>
            <a:pPr>
              <a:lnSpc>
                <a:spcPct val="100000"/>
              </a:lnSpc>
            </a:pPr>
            <a:r>
              <a:rPr lang="en-GB" sz="1600" dirty="0">
                <a:latin typeface="Helvetica Now Text "/>
                <a:ea typeface="Tahoma"/>
                <a:cs typeface="Calibri"/>
              </a:rPr>
              <a:t>They should actively seek out practice supervisors to support their learning and encourage feedback to be recorded in their practice assessment documents (MYPAD)</a:t>
            </a:r>
          </a:p>
          <a:p>
            <a:pPr>
              <a:lnSpc>
                <a:spcPct val="100000"/>
              </a:lnSpc>
            </a:pPr>
            <a:r>
              <a:rPr lang="en-GB" sz="1600" dirty="0">
                <a:latin typeface="Helvetica Now Text "/>
                <a:ea typeface="Tahoma"/>
                <a:cs typeface="Calibri"/>
              </a:rPr>
              <a:t>Be aware of the person they should to speak to in the practice area if they have concerns</a:t>
            </a:r>
            <a:endParaRPr lang="en-US" sz="1600" dirty="0">
              <a:latin typeface="Helvetica Now Text "/>
              <a:ea typeface="Tahoma"/>
              <a:cs typeface="Calibri"/>
            </a:endParaRPr>
          </a:p>
          <a:p>
            <a:pPr marL="0" indent="0">
              <a:buFont typeface="Arial" panose="020B0604020202020204" pitchFamily="34" charset="0"/>
              <a:buNone/>
            </a:pPr>
            <a:endParaRPr lang="en-US" sz="1600" dirty="0">
              <a:latin typeface="Helvetica Now Text "/>
            </a:endParaRPr>
          </a:p>
          <a:p>
            <a:endParaRPr lang="en-GB" sz="1600" dirty="0">
              <a:latin typeface="Helvetica Now Text "/>
            </a:endParaRPr>
          </a:p>
          <a:p>
            <a:endParaRPr lang="en-US" sz="1600" dirty="0">
              <a:latin typeface="Helvetica Now Text "/>
            </a:endParaRPr>
          </a:p>
          <a:p>
            <a:endParaRPr lang="en-GB" sz="1600" dirty="0">
              <a:latin typeface="Helvetica Now Text "/>
            </a:endParaRPr>
          </a:p>
          <a:p>
            <a:endParaRPr lang="en-US" sz="1600" dirty="0">
              <a:latin typeface="Helvetica Now Text "/>
            </a:endParaRPr>
          </a:p>
          <a:p>
            <a:endParaRPr lang="en-GB" sz="1600" dirty="0">
              <a:latin typeface="Helvetica Now Text "/>
            </a:endParaRPr>
          </a:p>
          <a:p>
            <a:endParaRPr lang="en-GB" sz="1600" dirty="0">
              <a:latin typeface="Helvetica Now Text "/>
            </a:endParaRPr>
          </a:p>
        </p:txBody>
      </p:sp>
    </p:spTree>
    <p:extLst>
      <p:ext uri="{BB962C8B-B14F-4D97-AF65-F5344CB8AC3E}">
        <p14:creationId xmlns:p14="http://schemas.microsoft.com/office/powerpoint/2010/main" val="35388570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51539" y="323323"/>
            <a:ext cx="10515600" cy="449563"/>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t>Equality and Diversity</a:t>
            </a:r>
          </a:p>
        </p:txBody>
      </p:sp>
      <p:sp>
        <p:nvSpPr>
          <p:cNvPr id="3" name="Content Placeholder 4"/>
          <p:cNvSpPr txBox="1">
            <a:spLocks/>
          </p:cNvSpPr>
          <p:nvPr/>
        </p:nvSpPr>
        <p:spPr>
          <a:xfrm>
            <a:off x="3733800" y="1104602"/>
            <a:ext cx="5279572" cy="432288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1800" dirty="0">
                <a:latin typeface="Helvetica Now Text "/>
                <a:ea typeface="Tahoma"/>
                <a:cs typeface="Calibri"/>
              </a:rPr>
              <a:t>Students should be supported as individuals and have the same rights and protected characteristics under equality and diversity legislation as any employee.</a:t>
            </a:r>
          </a:p>
          <a:p>
            <a:pPr algn="just"/>
            <a:r>
              <a:rPr lang="en-GB" sz="1800" dirty="0">
                <a:latin typeface="Helvetica Now Text "/>
                <a:ea typeface="Tahoma"/>
                <a:cs typeface="Calibri"/>
              </a:rPr>
              <a:t>Students may have a learning contract in place with the university and if disclosed reasonable adjustments should be made in practice where possible.</a:t>
            </a:r>
          </a:p>
          <a:p>
            <a:pPr algn="just"/>
            <a:r>
              <a:rPr lang="en-GB" sz="1800" dirty="0">
                <a:latin typeface="Helvetica Now Text "/>
                <a:ea typeface="Tahoma"/>
                <a:cs typeface="Calibri"/>
              </a:rPr>
              <a:t>Students learning and support should be tailored to the needs of the individual and they should be supervised and assessed at the appropriate level to the part of the programme (e.g. year) they are undertaking.</a:t>
            </a:r>
            <a:endParaRPr lang="en-GB" sz="1800" dirty="0">
              <a:latin typeface="Helvetica Now Text "/>
            </a:endParaRPr>
          </a:p>
          <a:p>
            <a:pPr marL="0" indent="0">
              <a:buFont typeface="Arial" panose="020B0604020202020204" pitchFamily="34" charset="0"/>
              <a:buNone/>
            </a:pPr>
            <a:endParaRPr lang="en-GB" sz="1800" dirty="0">
              <a:latin typeface="Helvetica Now Text "/>
            </a:endParaRPr>
          </a:p>
          <a:p>
            <a:pPr marL="0" indent="0">
              <a:buNone/>
            </a:pPr>
            <a:endParaRPr lang="en-GB" sz="1800" dirty="0">
              <a:latin typeface="Helvetica Now Text "/>
            </a:endParaRPr>
          </a:p>
        </p:txBody>
      </p:sp>
      <p:pic>
        <p:nvPicPr>
          <p:cNvPr id="4" name="Picture 3">
            <a:extLst>
              <a:ext uri="{FF2B5EF4-FFF2-40B4-BE49-F238E27FC236}">
                <a16:creationId xmlns:a16="http://schemas.microsoft.com/office/drawing/2014/main" id="{E6509924-DB87-4CFA-9976-F56D032584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458" y="1104602"/>
            <a:ext cx="3254828" cy="1830191"/>
          </a:xfrm>
          <a:prstGeom prst="rect">
            <a:avLst/>
          </a:prstGeom>
        </p:spPr>
      </p:pic>
    </p:spTree>
    <p:extLst>
      <p:ext uri="{BB962C8B-B14F-4D97-AF65-F5344CB8AC3E}">
        <p14:creationId xmlns:p14="http://schemas.microsoft.com/office/powerpoint/2010/main" val="10202076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68B81-A5B9-44F7-8978-47C080F68B8D}"/>
              </a:ext>
            </a:extLst>
          </p:cNvPr>
          <p:cNvSpPr txBox="1">
            <a:spLocks/>
          </p:cNvSpPr>
          <p:nvPr/>
        </p:nvSpPr>
        <p:spPr>
          <a:xfrm>
            <a:off x="233722" y="319264"/>
            <a:ext cx="7658420" cy="588656"/>
          </a:xfrm>
          <a:prstGeom prst="rect">
            <a:avLst/>
          </a:prstGeom>
        </p:spPr>
        <p:txBody>
          <a:bodyPr>
            <a:no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solidFill>
                  <a:srgbClr val="393938"/>
                </a:solidFill>
              </a:rPr>
              <a:t>Equality and Diversity – things to think about</a:t>
            </a:r>
            <a:br>
              <a:rPr lang="en-GB" sz="2400" dirty="0">
                <a:solidFill>
                  <a:srgbClr val="393938"/>
                </a:solidFill>
              </a:rPr>
            </a:br>
            <a:endParaRPr lang="en-GB" sz="2400" dirty="0">
              <a:solidFill>
                <a:srgbClr val="393938"/>
              </a:solidFill>
            </a:endParaRPr>
          </a:p>
        </p:txBody>
      </p:sp>
      <p:sp>
        <p:nvSpPr>
          <p:cNvPr id="3" name="TextBox 2"/>
          <p:cNvSpPr txBox="1"/>
          <p:nvPr/>
        </p:nvSpPr>
        <p:spPr>
          <a:xfrm>
            <a:off x="233722" y="1271053"/>
            <a:ext cx="2349894" cy="2062103"/>
          </a:xfrm>
          <a:prstGeom prst="rect">
            <a:avLst/>
          </a:prstGeom>
          <a:noFill/>
        </p:spPr>
        <p:txBody>
          <a:bodyPr wrap="square" rtlCol="0" anchor="t">
            <a:spAutoFit/>
          </a:bodyPr>
          <a:lstStyle/>
          <a:p>
            <a:pPr marL="285750" indent="-285750">
              <a:buFont typeface="Arial" panose="020B0604020202020204" pitchFamily="34" charset="0"/>
              <a:buChar char="•"/>
            </a:pPr>
            <a:r>
              <a:rPr lang="en-GB" sz="1600" dirty="0">
                <a:latin typeface="Helvetica Now Text "/>
              </a:rPr>
              <a:t>What reasonable adjustments can be made? </a:t>
            </a:r>
          </a:p>
          <a:p>
            <a:endParaRPr lang="en-GB" sz="1600" dirty="0">
              <a:latin typeface="Helvetica Now Text "/>
            </a:endParaRPr>
          </a:p>
          <a:p>
            <a:pPr marL="285750" indent="-285750">
              <a:buFont typeface="Arial" panose="020B0604020202020204" pitchFamily="34" charset="0"/>
              <a:buChar char="•"/>
            </a:pPr>
            <a:r>
              <a:rPr lang="en-GB" sz="1600" dirty="0">
                <a:latin typeface="Helvetica Now Text "/>
              </a:rPr>
              <a:t>How can you as a team support a student with a learning contract?</a:t>
            </a:r>
          </a:p>
        </p:txBody>
      </p:sp>
      <p:graphicFrame>
        <p:nvGraphicFramePr>
          <p:cNvPr id="4" name="Diagram 3"/>
          <p:cNvGraphicFramePr/>
          <p:nvPr>
            <p:extLst>
              <p:ext uri="{D42A27DB-BD31-4B8C-83A1-F6EECF244321}">
                <p14:modId xmlns:p14="http://schemas.microsoft.com/office/powerpoint/2010/main" val="2178763979"/>
              </p:ext>
            </p:extLst>
          </p:nvPr>
        </p:nvGraphicFramePr>
        <p:xfrm>
          <a:off x="3133165" y="1005968"/>
          <a:ext cx="4758977" cy="35986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263205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68B81-A5B9-44F7-8978-47C080F68B8D}"/>
              </a:ext>
            </a:extLst>
          </p:cNvPr>
          <p:cNvSpPr txBox="1">
            <a:spLocks/>
          </p:cNvSpPr>
          <p:nvPr/>
        </p:nvSpPr>
        <p:spPr>
          <a:xfrm>
            <a:off x="246955" y="336814"/>
            <a:ext cx="7357821" cy="590767"/>
          </a:xfrm>
          <a:prstGeom prst="rect">
            <a:avLst/>
          </a:prstGeom>
        </p:spPr>
        <p:txBody>
          <a:bodyPr>
            <a:no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t>Suggested PCN placement model </a:t>
            </a:r>
            <a:br>
              <a:rPr lang="en-GB" sz="2400" dirty="0"/>
            </a:br>
            <a:endParaRPr lang="en-GB" sz="2400" dirty="0"/>
          </a:p>
        </p:txBody>
      </p:sp>
      <p:graphicFrame>
        <p:nvGraphicFramePr>
          <p:cNvPr id="3" name="Diagram 2"/>
          <p:cNvGraphicFramePr/>
          <p:nvPr>
            <p:extLst>
              <p:ext uri="{D42A27DB-BD31-4B8C-83A1-F6EECF244321}">
                <p14:modId xmlns:p14="http://schemas.microsoft.com/office/powerpoint/2010/main" val="1614085043"/>
              </p:ext>
            </p:extLst>
          </p:nvPr>
        </p:nvGraphicFramePr>
        <p:xfrm>
          <a:off x="1542990" y="886972"/>
          <a:ext cx="5870174" cy="38486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323155" y="950515"/>
            <a:ext cx="2768387" cy="1015663"/>
          </a:xfrm>
          <a:prstGeom prst="rect">
            <a:avLst/>
          </a:prstGeom>
          <a:noFill/>
        </p:spPr>
        <p:txBody>
          <a:bodyPr wrap="square" rtlCol="0">
            <a:spAutoFit/>
          </a:bodyPr>
          <a:lstStyle/>
          <a:p>
            <a:r>
              <a:rPr lang="en-GB" sz="1200" dirty="0">
                <a:latin typeface="Helvetica Now Text "/>
              </a:rPr>
              <a:t>Primary care and social care is made up of numerous individual practices and care homes which may not individually have enough capacity to support the new model</a:t>
            </a:r>
          </a:p>
        </p:txBody>
      </p:sp>
      <p:sp>
        <p:nvSpPr>
          <p:cNvPr id="5" name="TextBox 4"/>
          <p:cNvSpPr txBox="1"/>
          <p:nvPr/>
        </p:nvSpPr>
        <p:spPr>
          <a:xfrm>
            <a:off x="246954" y="3350581"/>
            <a:ext cx="2564421" cy="1384995"/>
          </a:xfrm>
          <a:prstGeom prst="rect">
            <a:avLst/>
          </a:prstGeom>
          <a:noFill/>
        </p:spPr>
        <p:txBody>
          <a:bodyPr wrap="square" rtlCol="0">
            <a:spAutoFit/>
          </a:bodyPr>
          <a:lstStyle/>
          <a:p>
            <a:r>
              <a:rPr lang="en-GB" sz="1200" dirty="0">
                <a:latin typeface="Helvetica Now Text "/>
              </a:rPr>
              <a:t>Educational placement tariff could be paid to the PCN to increase education and supervision capacity.</a:t>
            </a:r>
          </a:p>
          <a:p>
            <a:r>
              <a:rPr lang="en-GB" sz="1200" dirty="0">
                <a:latin typeface="Helvetica Now Text "/>
              </a:rPr>
              <a:t>Increasing capacity to take students across the PCN in turn increase tariff income.</a:t>
            </a:r>
          </a:p>
        </p:txBody>
      </p:sp>
      <p:sp>
        <p:nvSpPr>
          <p:cNvPr id="6" name="TextBox 5"/>
          <p:cNvSpPr txBox="1"/>
          <p:nvPr/>
        </p:nvSpPr>
        <p:spPr>
          <a:xfrm>
            <a:off x="5966652" y="765849"/>
            <a:ext cx="2937861" cy="1384995"/>
          </a:xfrm>
          <a:prstGeom prst="rect">
            <a:avLst/>
          </a:prstGeom>
          <a:noFill/>
        </p:spPr>
        <p:txBody>
          <a:bodyPr wrap="square" rtlCol="0">
            <a:spAutoFit/>
          </a:bodyPr>
          <a:lstStyle/>
          <a:p>
            <a:r>
              <a:rPr lang="en-GB" sz="1200" dirty="0">
                <a:latin typeface="Helvetica Now Text "/>
              </a:rPr>
              <a:t>By moving away from traditional individual placements to the PCN becoming a placement pathway, primary and social care will increase the experiences of students who may wish to make this a first destination career choice.</a:t>
            </a:r>
          </a:p>
        </p:txBody>
      </p:sp>
      <p:sp>
        <p:nvSpPr>
          <p:cNvPr id="7" name="TextBox 6"/>
          <p:cNvSpPr txBox="1"/>
          <p:nvPr/>
        </p:nvSpPr>
        <p:spPr>
          <a:xfrm>
            <a:off x="5966652" y="3442913"/>
            <a:ext cx="2926336" cy="1200329"/>
          </a:xfrm>
          <a:prstGeom prst="rect">
            <a:avLst/>
          </a:prstGeom>
          <a:noFill/>
        </p:spPr>
        <p:txBody>
          <a:bodyPr wrap="square" rtlCol="0">
            <a:spAutoFit/>
          </a:bodyPr>
          <a:lstStyle/>
          <a:p>
            <a:r>
              <a:rPr lang="en-GB" sz="1200" dirty="0">
                <a:latin typeface="Helvetica Now Text "/>
              </a:rPr>
              <a:t>Sharing and coordinating supervision and assessment responsibilities across the network enables the involvement of practice settings that would not otherwise be able to support student placements.</a:t>
            </a:r>
          </a:p>
        </p:txBody>
      </p:sp>
    </p:spTree>
    <p:extLst>
      <p:ext uri="{BB962C8B-B14F-4D97-AF65-F5344CB8AC3E}">
        <p14:creationId xmlns:p14="http://schemas.microsoft.com/office/powerpoint/2010/main" val="32847522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244645" y="298534"/>
            <a:ext cx="10515600" cy="662781"/>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t>Changes to the assessment process </a:t>
            </a:r>
          </a:p>
        </p:txBody>
      </p:sp>
      <p:graphicFrame>
        <p:nvGraphicFramePr>
          <p:cNvPr id="10" name="Content Placeholder 4"/>
          <p:cNvGraphicFramePr>
            <a:graphicFrameLocks/>
          </p:cNvGraphicFramePr>
          <p:nvPr>
            <p:extLst>
              <p:ext uri="{D42A27DB-BD31-4B8C-83A1-F6EECF244321}">
                <p14:modId xmlns:p14="http://schemas.microsoft.com/office/powerpoint/2010/main" val="714697560"/>
              </p:ext>
            </p:extLst>
          </p:nvPr>
        </p:nvGraphicFramePr>
        <p:xfrm>
          <a:off x="1135686" y="2206952"/>
          <a:ext cx="9304239" cy="25389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Oval 10"/>
          <p:cNvSpPr/>
          <p:nvPr/>
        </p:nvSpPr>
        <p:spPr>
          <a:xfrm>
            <a:off x="2913472" y="1431550"/>
            <a:ext cx="1686756" cy="1550804"/>
          </a:xfrm>
          <a:prstGeom prst="ellipse">
            <a:avLst/>
          </a:prstGeom>
          <a:solidFill>
            <a:srgbClr val="39A6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a:solidFill>
                  <a:schemeClr val="accent5"/>
                </a:solidFill>
                <a:latin typeface="Helvetica Now Text "/>
              </a:rPr>
              <a:t>Guided participation in care and performing with increasing confidence</a:t>
            </a:r>
          </a:p>
        </p:txBody>
      </p:sp>
      <p:sp>
        <p:nvSpPr>
          <p:cNvPr id="12" name="Oval 11"/>
          <p:cNvSpPr/>
          <p:nvPr/>
        </p:nvSpPr>
        <p:spPr>
          <a:xfrm>
            <a:off x="4932013" y="660357"/>
            <a:ext cx="1653844" cy="1644050"/>
          </a:xfrm>
          <a:prstGeom prst="ellipse">
            <a:avLst/>
          </a:prstGeom>
          <a:solidFill>
            <a:srgbClr val="3BA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a:solidFill>
                  <a:schemeClr val="accent5"/>
                </a:solidFill>
                <a:latin typeface="Helvetica Now Text "/>
              </a:rPr>
              <a:t>Active participation in care, minimal guidance, performing with increased confidence and competence</a:t>
            </a:r>
          </a:p>
        </p:txBody>
      </p:sp>
      <p:sp>
        <p:nvSpPr>
          <p:cNvPr id="13" name="Oval 12"/>
          <p:cNvSpPr/>
          <p:nvPr/>
        </p:nvSpPr>
        <p:spPr>
          <a:xfrm>
            <a:off x="6931571" y="423437"/>
            <a:ext cx="1646363" cy="1555394"/>
          </a:xfrm>
          <a:prstGeom prst="ellipse">
            <a:avLst/>
          </a:prstGeom>
          <a:solidFill>
            <a:srgbClr val="941D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a:solidFill>
                  <a:schemeClr val="accent5"/>
                </a:solidFill>
                <a:latin typeface="Helvetica Now Text "/>
              </a:rPr>
              <a:t>Practising independently with minimal supervision, leading and coordinating care with confidence</a:t>
            </a:r>
          </a:p>
        </p:txBody>
      </p:sp>
      <p:graphicFrame>
        <p:nvGraphicFramePr>
          <p:cNvPr id="14" name="Table 13"/>
          <p:cNvGraphicFramePr>
            <a:graphicFrameLocks noGrp="1"/>
          </p:cNvGraphicFramePr>
          <p:nvPr>
            <p:extLst>
              <p:ext uri="{D42A27DB-BD31-4B8C-83A1-F6EECF244321}">
                <p14:modId xmlns:p14="http://schemas.microsoft.com/office/powerpoint/2010/main" val="2242901049"/>
              </p:ext>
            </p:extLst>
          </p:nvPr>
        </p:nvGraphicFramePr>
        <p:xfrm>
          <a:off x="3375783" y="4210164"/>
          <a:ext cx="4948913" cy="597714"/>
        </p:xfrm>
        <a:graphic>
          <a:graphicData uri="http://schemas.openxmlformats.org/drawingml/2006/table">
            <a:tbl>
              <a:tblPr firstRow="1" bandRow="1">
                <a:tableStyleId>{5C22544A-7EE6-4342-B048-85BDC9FD1C3A}</a:tableStyleId>
              </a:tblPr>
              <a:tblGrid>
                <a:gridCol w="1649638">
                  <a:extLst>
                    <a:ext uri="{9D8B030D-6E8A-4147-A177-3AD203B41FA5}">
                      <a16:colId xmlns:a16="http://schemas.microsoft.com/office/drawing/2014/main" val="3033729168"/>
                    </a:ext>
                  </a:extLst>
                </a:gridCol>
                <a:gridCol w="1812290">
                  <a:extLst>
                    <a:ext uri="{9D8B030D-6E8A-4147-A177-3AD203B41FA5}">
                      <a16:colId xmlns:a16="http://schemas.microsoft.com/office/drawing/2014/main" val="2582927850"/>
                    </a:ext>
                  </a:extLst>
                </a:gridCol>
                <a:gridCol w="1486985">
                  <a:extLst>
                    <a:ext uri="{9D8B030D-6E8A-4147-A177-3AD203B41FA5}">
                      <a16:colId xmlns:a16="http://schemas.microsoft.com/office/drawing/2014/main" val="3354680840"/>
                    </a:ext>
                  </a:extLst>
                </a:gridCol>
              </a:tblGrid>
              <a:tr h="597714">
                <a:tc>
                  <a:txBody>
                    <a:bodyPr/>
                    <a:lstStyle/>
                    <a:p>
                      <a:pPr algn="ctr"/>
                      <a:r>
                        <a:rPr lang="en-GB" dirty="0">
                          <a:latin typeface="Helvetica Now Text "/>
                        </a:rPr>
                        <a:t>Knowledge</a:t>
                      </a:r>
                    </a:p>
                  </a:txBody>
                  <a:tcPr marL="68580" marR="68580">
                    <a:solidFill>
                      <a:srgbClr val="393938"/>
                    </a:solidFill>
                  </a:tcPr>
                </a:tc>
                <a:tc>
                  <a:txBody>
                    <a:bodyPr/>
                    <a:lstStyle/>
                    <a:p>
                      <a:pPr algn="ctr"/>
                      <a:r>
                        <a:rPr lang="en-GB" dirty="0">
                          <a:latin typeface="Helvetica Now Text "/>
                        </a:rPr>
                        <a:t>Skills</a:t>
                      </a:r>
                    </a:p>
                  </a:txBody>
                  <a:tcPr marL="68580" marR="68580">
                    <a:solidFill>
                      <a:srgbClr val="393938"/>
                    </a:solidFill>
                  </a:tcPr>
                </a:tc>
                <a:tc>
                  <a:txBody>
                    <a:bodyPr/>
                    <a:lstStyle/>
                    <a:p>
                      <a:pPr algn="ctr"/>
                      <a:r>
                        <a:rPr lang="en-GB" dirty="0">
                          <a:latin typeface="Helvetica Now Text "/>
                        </a:rPr>
                        <a:t>Attitude and</a:t>
                      </a:r>
                      <a:r>
                        <a:rPr lang="en-GB" baseline="0" dirty="0">
                          <a:latin typeface="Helvetica Now Text "/>
                        </a:rPr>
                        <a:t> values</a:t>
                      </a:r>
                      <a:endParaRPr lang="en-GB" dirty="0">
                        <a:latin typeface="Helvetica Now Text "/>
                      </a:endParaRPr>
                    </a:p>
                  </a:txBody>
                  <a:tcPr marL="68580" marR="68580">
                    <a:solidFill>
                      <a:srgbClr val="393938"/>
                    </a:solidFill>
                  </a:tcPr>
                </a:tc>
                <a:extLst>
                  <a:ext uri="{0D108BD9-81ED-4DB2-BD59-A6C34878D82A}">
                    <a16:rowId xmlns:a16="http://schemas.microsoft.com/office/drawing/2014/main" val="3845592159"/>
                  </a:ext>
                </a:extLst>
              </a:tr>
            </a:tbl>
          </a:graphicData>
        </a:graphic>
      </p:graphicFrame>
      <p:sp>
        <p:nvSpPr>
          <p:cNvPr id="15" name="Rectangle 14"/>
          <p:cNvSpPr/>
          <p:nvPr/>
        </p:nvSpPr>
        <p:spPr>
          <a:xfrm>
            <a:off x="7086207" y="2982354"/>
            <a:ext cx="2057793" cy="1200329"/>
          </a:xfrm>
          <a:prstGeom prst="rect">
            <a:avLst/>
          </a:prstGeom>
        </p:spPr>
        <p:txBody>
          <a:bodyPr wrap="square" anchor="t">
            <a:spAutoFit/>
          </a:bodyPr>
          <a:lstStyle/>
          <a:p>
            <a:pPr algn="just"/>
            <a:r>
              <a:rPr lang="en-GB" sz="1200" dirty="0">
                <a:latin typeface="Helvetica Now Text "/>
              </a:rPr>
              <a:t>Students proficiencies are now assessed in the MYEPAD under the 3 categories below, as a simple </a:t>
            </a:r>
            <a:r>
              <a:rPr lang="en-GB" sz="1200" b="1" dirty="0">
                <a:latin typeface="Helvetica Now Text "/>
              </a:rPr>
              <a:t>Yes or No </a:t>
            </a:r>
            <a:r>
              <a:rPr lang="en-GB" sz="1200" dirty="0">
                <a:latin typeface="Helvetica Now Text "/>
              </a:rPr>
              <a:t>with new assessment guidance.</a:t>
            </a:r>
          </a:p>
        </p:txBody>
      </p:sp>
      <p:sp>
        <p:nvSpPr>
          <p:cNvPr id="16" name="TextBox 15"/>
          <p:cNvSpPr txBox="1"/>
          <p:nvPr/>
        </p:nvSpPr>
        <p:spPr>
          <a:xfrm>
            <a:off x="141513" y="867052"/>
            <a:ext cx="2727155" cy="2800767"/>
          </a:xfrm>
          <a:prstGeom prst="rect">
            <a:avLst/>
          </a:prstGeom>
          <a:noFill/>
        </p:spPr>
        <p:txBody>
          <a:bodyPr wrap="square" rtlCol="0" anchor="t">
            <a:spAutoFit/>
          </a:bodyPr>
          <a:lstStyle/>
          <a:p>
            <a:pPr marL="285750" indent="-285750">
              <a:buFont typeface="Arial" panose="020B0604020202020204" pitchFamily="34" charset="0"/>
              <a:buChar char="•"/>
            </a:pPr>
            <a:r>
              <a:rPr lang="en-GB" sz="1600" dirty="0">
                <a:latin typeface="Helvetica Now Text "/>
              </a:rPr>
              <a:t>Students are no longer assessed at Bondi levels 1-3. </a:t>
            </a:r>
          </a:p>
          <a:p>
            <a:pPr marL="285750" indent="-285750">
              <a:buFont typeface="Arial" panose="020B0604020202020204" pitchFamily="34" charset="0"/>
              <a:buChar char="•"/>
            </a:pPr>
            <a:r>
              <a:rPr lang="en-GB" sz="1600" dirty="0">
                <a:latin typeface="Helvetica Now Text "/>
              </a:rPr>
              <a:t>However Bondi remains integral as the levels are incorporated into the level students are to work at per part (i.e. year or shortened or part-time programme equivalent).</a:t>
            </a:r>
          </a:p>
        </p:txBody>
      </p:sp>
    </p:spTree>
    <p:extLst>
      <p:ext uri="{BB962C8B-B14F-4D97-AF65-F5344CB8AC3E}">
        <p14:creationId xmlns:p14="http://schemas.microsoft.com/office/powerpoint/2010/main" val="1416590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0"/>
                                  </p:iterate>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mph" presetSubtype="0" fill="hold" grpId="1" nodeType="clickEffect">
                                  <p:stCondLst>
                                    <p:cond delay="0"/>
                                  </p:stCondLst>
                                  <p:iterate type="lt">
                                    <p:tmPct val="1239"/>
                                  </p:iterate>
                                  <p:childTnLst>
                                    <p:set>
                                      <p:cBhvr override="childStyle">
                                        <p:cTn id="16" dur="500" fill="hold"/>
                                        <p:tgtEl>
                                          <p:spTgt spid="15"/>
                                        </p:tgtEl>
                                        <p:attrNameLst>
                                          <p:attrName>style.color</p:attrName>
                                        </p:attrNameLst>
                                      </p:cBhvr>
                                      <p:to>
                                        <p:clrVal>
                                          <a:schemeClr val="accent2"/>
                                        </p:clrVal>
                                      </p:to>
                                    </p:set>
                                    <p:set>
                                      <p:cBhvr>
                                        <p:cTn id="17" dur="500" fill="hold"/>
                                        <p:tgtEl>
                                          <p:spTgt spid="15"/>
                                        </p:tgtEl>
                                        <p:attrNameLst>
                                          <p:attrName>fillcolor</p:attrName>
                                        </p:attrNameLst>
                                      </p:cBhvr>
                                      <p:to>
                                        <p:clrVal>
                                          <a:schemeClr val="accent2"/>
                                        </p:clrVal>
                                      </p:to>
                                    </p:set>
                                    <p:set>
                                      <p:cBhvr>
                                        <p:cTn id="18" dur="500" fill="hold"/>
                                        <p:tgtEl>
                                          <p:spTgt spid="1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5" grpId="1"/>
      <p:bldP spid="1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50372" y="308426"/>
            <a:ext cx="10515600" cy="1325563"/>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t>New Assessment Criteria - Part 1</a:t>
            </a:r>
          </a:p>
        </p:txBody>
      </p:sp>
      <p:graphicFrame>
        <p:nvGraphicFramePr>
          <p:cNvPr id="3" name="Table 2"/>
          <p:cNvGraphicFramePr>
            <a:graphicFrameLocks noGrp="1"/>
          </p:cNvGraphicFramePr>
          <p:nvPr>
            <p:extLst>
              <p:ext uri="{D42A27DB-BD31-4B8C-83A1-F6EECF244321}">
                <p14:modId xmlns:p14="http://schemas.microsoft.com/office/powerpoint/2010/main" val="1534673695"/>
              </p:ext>
            </p:extLst>
          </p:nvPr>
        </p:nvGraphicFramePr>
        <p:xfrm>
          <a:off x="357606" y="846906"/>
          <a:ext cx="8514250" cy="894808"/>
        </p:xfrm>
        <a:graphic>
          <a:graphicData uri="http://schemas.openxmlformats.org/drawingml/2006/table">
            <a:tbl>
              <a:tblPr firstRow="1" firstCol="1" bandRow="1"/>
              <a:tblGrid>
                <a:gridCol w="2320562">
                  <a:extLst>
                    <a:ext uri="{9D8B030D-6E8A-4147-A177-3AD203B41FA5}">
                      <a16:colId xmlns:a16="http://schemas.microsoft.com/office/drawing/2014/main" val="20000"/>
                    </a:ext>
                  </a:extLst>
                </a:gridCol>
                <a:gridCol w="773520">
                  <a:extLst>
                    <a:ext uri="{9D8B030D-6E8A-4147-A177-3AD203B41FA5}">
                      <a16:colId xmlns:a16="http://schemas.microsoft.com/office/drawing/2014/main" val="20001"/>
                    </a:ext>
                  </a:extLst>
                </a:gridCol>
                <a:gridCol w="2322403">
                  <a:extLst>
                    <a:ext uri="{9D8B030D-6E8A-4147-A177-3AD203B41FA5}">
                      <a16:colId xmlns:a16="http://schemas.microsoft.com/office/drawing/2014/main" val="20002"/>
                    </a:ext>
                  </a:extLst>
                </a:gridCol>
                <a:gridCol w="774441">
                  <a:extLst>
                    <a:ext uri="{9D8B030D-6E8A-4147-A177-3AD203B41FA5}">
                      <a16:colId xmlns:a16="http://schemas.microsoft.com/office/drawing/2014/main" val="20003"/>
                    </a:ext>
                  </a:extLst>
                </a:gridCol>
                <a:gridCol w="2323324">
                  <a:extLst>
                    <a:ext uri="{9D8B030D-6E8A-4147-A177-3AD203B41FA5}">
                      <a16:colId xmlns:a16="http://schemas.microsoft.com/office/drawing/2014/main" val="20004"/>
                    </a:ext>
                  </a:extLst>
                </a:gridCol>
              </a:tblGrid>
              <a:tr h="894808">
                <a:tc>
                  <a:txBody>
                    <a:bodyPr/>
                    <a:lstStyle/>
                    <a:p>
                      <a:pPr algn="ctr">
                        <a:lnSpc>
                          <a:spcPct val="100000"/>
                        </a:lnSpc>
                        <a:spcBef>
                          <a:spcPts val="600"/>
                        </a:spcBef>
                        <a:spcAft>
                          <a:spcPts val="600"/>
                        </a:spcAft>
                      </a:pPr>
                      <a:r>
                        <a:rPr lang="en-GB" sz="1100" dirty="0">
                          <a:effectLst/>
                          <a:latin typeface="Helvetica Now Text "/>
                          <a:ea typeface="Arial"/>
                          <a:cs typeface="Arial"/>
                        </a:rPr>
                        <a:t>Guided participation in care and performing with increasing confidence and competence</a:t>
                      </a:r>
                    </a:p>
                  </a:txBody>
                  <a:tcPr marL="68580" marR="68580" marT="0" marB="0" anchor="ctr">
                    <a:lnL w="19050" cap="flat" cmpd="sng" algn="ctr">
                      <a:solidFill>
                        <a:srgbClr val="2E74B5"/>
                      </a:solidFill>
                      <a:prstDash val="solid"/>
                      <a:round/>
                      <a:headEnd type="none" w="med" len="med"/>
                      <a:tailEnd type="none" w="med" len="med"/>
                    </a:lnL>
                    <a:lnR w="19050" cap="flat" cmpd="sng" algn="ctr">
                      <a:solidFill>
                        <a:srgbClr val="2E74B5"/>
                      </a:solidFill>
                      <a:prstDash val="solid"/>
                      <a:round/>
                      <a:headEnd type="none" w="med" len="med"/>
                      <a:tailEnd type="none" w="med" len="med"/>
                    </a:lnR>
                    <a:lnT w="19050" cap="flat" cmpd="sng" algn="ctr">
                      <a:solidFill>
                        <a:srgbClr val="2E74B5"/>
                      </a:solidFill>
                      <a:prstDash val="solid"/>
                      <a:round/>
                      <a:headEnd type="none" w="med" len="med"/>
                      <a:tailEnd type="none" w="med" len="med"/>
                    </a:lnT>
                    <a:lnB w="19050" cap="flat" cmpd="sng" algn="ctr">
                      <a:solidFill>
                        <a:srgbClr val="2E74B5"/>
                      </a:solidFill>
                      <a:prstDash val="solid"/>
                      <a:round/>
                      <a:headEnd type="none" w="med" len="med"/>
                      <a:tailEnd type="none" w="med" len="med"/>
                    </a:lnB>
                    <a:solidFill>
                      <a:schemeClr val="accent1">
                        <a:lumMod val="40000"/>
                        <a:lumOff val="60000"/>
                      </a:schemeClr>
                    </a:solidFill>
                  </a:tcPr>
                </a:tc>
                <a:tc>
                  <a:txBody>
                    <a:bodyPr/>
                    <a:lstStyle/>
                    <a:p>
                      <a:pPr algn="ctr">
                        <a:lnSpc>
                          <a:spcPct val="100000"/>
                        </a:lnSpc>
                        <a:spcBef>
                          <a:spcPts val="600"/>
                        </a:spcBef>
                        <a:spcAft>
                          <a:spcPts val="600"/>
                        </a:spcAft>
                      </a:pPr>
                      <a:endParaRPr lang="en-GB" sz="1100" dirty="0">
                        <a:effectLst/>
                        <a:latin typeface="Helvetica Now Text "/>
                        <a:ea typeface="Arial"/>
                        <a:cs typeface="Arial"/>
                      </a:endParaRPr>
                    </a:p>
                  </a:txBody>
                  <a:tcPr marL="68580" marR="68580" marT="0" marB="0" anchor="ctr">
                    <a:lnL w="19050" cap="flat" cmpd="sng" algn="ctr">
                      <a:solidFill>
                        <a:srgbClr val="2E74B5"/>
                      </a:solidFill>
                      <a:prstDash val="solid"/>
                      <a:round/>
                      <a:headEnd type="none" w="med" len="med"/>
                      <a:tailEnd type="none" w="med" len="med"/>
                    </a:lnL>
                    <a:lnR w="19050" cap="flat" cmpd="sng" algn="ctr">
                      <a:solidFill>
                        <a:srgbClr val="2E74B5"/>
                      </a:solidFill>
                      <a:prstDash val="solid"/>
                      <a:round/>
                      <a:headEnd type="none" w="med" len="med"/>
                      <a:tailEnd type="none" w="med" len="med"/>
                    </a:lnR>
                    <a:lnT>
                      <a:noFill/>
                    </a:lnT>
                    <a:lnB>
                      <a:noFill/>
                    </a:lnB>
                  </a:tcPr>
                </a:tc>
                <a:tc>
                  <a:txBody>
                    <a:bodyPr/>
                    <a:lstStyle/>
                    <a:p>
                      <a:pPr algn="ctr">
                        <a:lnSpc>
                          <a:spcPct val="100000"/>
                        </a:lnSpc>
                        <a:spcBef>
                          <a:spcPts val="600"/>
                        </a:spcBef>
                        <a:spcAft>
                          <a:spcPts val="600"/>
                        </a:spcAft>
                      </a:pPr>
                      <a:r>
                        <a:rPr lang="en-GB" sz="1100" dirty="0">
                          <a:effectLst/>
                          <a:latin typeface="Helvetica Now Text "/>
                          <a:ea typeface="Arial"/>
                          <a:cs typeface="Arial"/>
                        </a:rPr>
                        <a:t>Active participation in care with minimal guidance and performing with increased confidence and competence</a:t>
                      </a:r>
                    </a:p>
                  </a:txBody>
                  <a:tcPr marL="68580" marR="68580" marT="0" marB="0" anchor="ctr">
                    <a:lnL w="19050" cap="flat" cmpd="sng" algn="ctr">
                      <a:solidFill>
                        <a:srgbClr val="2E74B5"/>
                      </a:solidFill>
                      <a:prstDash val="solid"/>
                      <a:round/>
                      <a:headEnd type="none" w="med" len="med"/>
                      <a:tailEnd type="none" w="med" len="med"/>
                    </a:lnL>
                    <a:lnR w="19050" cap="flat" cmpd="sng" algn="ctr">
                      <a:solidFill>
                        <a:srgbClr val="2E74B5"/>
                      </a:solidFill>
                      <a:prstDash val="solid"/>
                      <a:round/>
                      <a:headEnd type="none" w="med" len="med"/>
                      <a:tailEnd type="none" w="med" len="med"/>
                    </a:lnR>
                    <a:lnT w="19050" cap="flat" cmpd="sng" algn="ctr">
                      <a:solidFill>
                        <a:srgbClr val="2E74B5"/>
                      </a:solidFill>
                      <a:prstDash val="solid"/>
                      <a:round/>
                      <a:headEnd type="none" w="med" len="med"/>
                      <a:tailEnd type="none" w="med" len="med"/>
                    </a:lnT>
                    <a:lnB w="19050" cap="flat" cmpd="sng" algn="ctr">
                      <a:solidFill>
                        <a:srgbClr val="2E74B5"/>
                      </a:solidFill>
                      <a:prstDash val="solid"/>
                      <a:round/>
                      <a:headEnd type="none" w="med" len="med"/>
                      <a:tailEnd type="none" w="med" len="med"/>
                    </a:lnB>
                  </a:tcPr>
                </a:tc>
                <a:tc>
                  <a:txBody>
                    <a:bodyPr/>
                    <a:lstStyle/>
                    <a:p>
                      <a:pPr algn="ctr">
                        <a:lnSpc>
                          <a:spcPct val="100000"/>
                        </a:lnSpc>
                        <a:spcBef>
                          <a:spcPts val="600"/>
                        </a:spcBef>
                        <a:spcAft>
                          <a:spcPts val="600"/>
                        </a:spcAft>
                      </a:pPr>
                      <a:endParaRPr lang="en-GB" sz="1100" dirty="0">
                        <a:effectLst/>
                        <a:latin typeface="Helvetica Now Text "/>
                        <a:ea typeface="Arial"/>
                        <a:cs typeface="Arial"/>
                      </a:endParaRPr>
                    </a:p>
                  </a:txBody>
                  <a:tcPr marL="68580" marR="68580" marT="0" marB="0" anchor="ctr">
                    <a:lnL w="19050" cap="flat" cmpd="sng" algn="ctr">
                      <a:solidFill>
                        <a:srgbClr val="2E74B5"/>
                      </a:solidFill>
                      <a:prstDash val="solid"/>
                      <a:round/>
                      <a:headEnd type="none" w="med" len="med"/>
                      <a:tailEnd type="none" w="med" len="med"/>
                    </a:lnL>
                    <a:lnR w="19050" cap="flat" cmpd="sng" algn="ctr">
                      <a:solidFill>
                        <a:srgbClr val="2E74B5"/>
                      </a:solidFill>
                      <a:prstDash val="solid"/>
                      <a:round/>
                      <a:headEnd type="none" w="med" len="med"/>
                      <a:tailEnd type="none" w="med" len="med"/>
                    </a:lnR>
                    <a:lnT>
                      <a:noFill/>
                    </a:lnT>
                    <a:lnB>
                      <a:noFill/>
                    </a:lnB>
                  </a:tcPr>
                </a:tc>
                <a:tc>
                  <a:txBody>
                    <a:bodyPr/>
                    <a:lstStyle/>
                    <a:p>
                      <a:pPr algn="ctr">
                        <a:lnSpc>
                          <a:spcPct val="100000"/>
                        </a:lnSpc>
                        <a:spcBef>
                          <a:spcPts val="600"/>
                        </a:spcBef>
                        <a:spcAft>
                          <a:spcPts val="600"/>
                        </a:spcAft>
                      </a:pPr>
                      <a:r>
                        <a:rPr lang="en-GB" sz="1100" dirty="0">
                          <a:effectLst/>
                          <a:latin typeface="Helvetica Now Text "/>
                          <a:ea typeface="Arial"/>
                          <a:cs typeface="Arial"/>
                        </a:rPr>
                        <a:t>Practising independently with minimal supervision and leading and coordinating care with confidence</a:t>
                      </a:r>
                    </a:p>
                  </a:txBody>
                  <a:tcPr marL="68580" marR="68580" marT="0" marB="0" anchor="ctr">
                    <a:lnL w="19050" cap="flat" cmpd="sng" algn="ctr">
                      <a:solidFill>
                        <a:srgbClr val="2E74B5"/>
                      </a:solidFill>
                      <a:prstDash val="solid"/>
                      <a:round/>
                      <a:headEnd type="none" w="med" len="med"/>
                      <a:tailEnd type="none" w="med" len="med"/>
                    </a:lnL>
                    <a:lnR w="19050" cap="flat" cmpd="sng" algn="ctr">
                      <a:solidFill>
                        <a:srgbClr val="2E74B5"/>
                      </a:solidFill>
                      <a:prstDash val="solid"/>
                      <a:round/>
                      <a:headEnd type="none" w="med" len="med"/>
                      <a:tailEnd type="none" w="med" len="med"/>
                    </a:lnR>
                    <a:lnT w="19050" cap="flat" cmpd="sng" algn="ctr">
                      <a:solidFill>
                        <a:srgbClr val="2E74B5"/>
                      </a:solidFill>
                      <a:prstDash val="solid"/>
                      <a:round/>
                      <a:headEnd type="none" w="med" len="med"/>
                      <a:tailEnd type="none" w="med" len="med"/>
                    </a:lnT>
                    <a:lnB w="19050" cap="flat" cmpd="sng" algn="ctr">
                      <a:solidFill>
                        <a:srgbClr val="2E74B5"/>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420379701"/>
              </p:ext>
            </p:extLst>
          </p:nvPr>
        </p:nvGraphicFramePr>
        <p:xfrm>
          <a:off x="357607" y="1876426"/>
          <a:ext cx="8514249" cy="288032"/>
        </p:xfrm>
        <a:graphic>
          <a:graphicData uri="http://schemas.openxmlformats.org/drawingml/2006/table">
            <a:tbl>
              <a:tblPr firstRow="1" firstCol="1" bandRow="1"/>
              <a:tblGrid>
                <a:gridCol w="979795">
                  <a:extLst>
                    <a:ext uri="{9D8B030D-6E8A-4147-A177-3AD203B41FA5}">
                      <a16:colId xmlns:a16="http://schemas.microsoft.com/office/drawing/2014/main" val="20000"/>
                    </a:ext>
                  </a:extLst>
                </a:gridCol>
                <a:gridCol w="752907">
                  <a:extLst>
                    <a:ext uri="{9D8B030D-6E8A-4147-A177-3AD203B41FA5}">
                      <a16:colId xmlns:a16="http://schemas.microsoft.com/office/drawing/2014/main" val="20001"/>
                    </a:ext>
                  </a:extLst>
                </a:gridCol>
                <a:gridCol w="2258726">
                  <a:extLst>
                    <a:ext uri="{9D8B030D-6E8A-4147-A177-3AD203B41FA5}">
                      <a16:colId xmlns:a16="http://schemas.microsoft.com/office/drawing/2014/main" val="20002"/>
                    </a:ext>
                  </a:extLst>
                </a:gridCol>
                <a:gridCol w="753803">
                  <a:extLst>
                    <a:ext uri="{9D8B030D-6E8A-4147-A177-3AD203B41FA5}">
                      <a16:colId xmlns:a16="http://schemas.microsoft.com/office/drawing/2014/main" val="20003"/>
                    </a:ext>
                  </a:extLst>
                </a:gridCol>
                <a:gridCol w="2261412">
                  <a:extLst>
                    <a:ext uri="{9D8B030D-6E8A-4147-A177-3AD203B41FA5}">
                      <a16:colId xmlns:a16="http://schemas.microsoft.com/office/drawing/2014/main" val="20004"/>
                    </a:ext>
                  </a:extLst>
                </a:gridCol>
                <a:gridCol w="753803">
                  <a:extLst>
                    <a:ext uri="{9D8B030D-6E8A-4147-A177-3AD203B41FA5}">
                      <a16:colId xmlns:a16="http://schemas.microsoft.com/office/drawing/2014/main" val="20005"/>
                    </a:ext>
                  </a:extLst>
                </a:gridCol>
                <a:gridCol w="753803">
                  <a:extLst>
                    <a:ext uri="{9D8B030D-6E8A-4147-A177-3AD203B41FA5}">
                      <a16:colId xmlns:a16="http://schemas.microsoft.com/office/drawing/2014/main" val="20006"/>
                    </a:ext>
                  </a:extLst>
                </a:gridCol>
              </a:tblGrid>
              <a:tr h="288032">
                <a:tc>
                  <a:txBody>
                    <a:bodyPr/>
                    <a:lstStyle/>
                    <a:p>
                      <a:pPr algn="ctr">
                        <a:lnSpc>
                          <a:spcPct val="100000"/>
                        </a:lnSpc>
                        <a:spcBef>
                          <a:spcPts val="400"/>
                        </a:spcBef>
                        <a:spcAft>
                          <a:spcPts val="0"/>
                        </a:spcAft>
                      </a:pPr>
                      <a:endParaRPr lang="en-GB" sz="1100" dirty="0">
                        <a:effectLst/>
                        <a:latin typeface="Helvetica Now Text "/>
                        <a:ea typeface="Arial"/>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00000"/>
                        </a:lnSpc>
                        <a:spcBef>
                          <a:spcPts val="400"/>
                        </a:spcBef>
                        <a:spcAft>
                          <a:spcPts val="0"/>
                        </a:spcAft>
                      </a:pPr>
                      <a:r>
                        <a:rPr lang="en-GB" sz="1100" dirty="0">
                          <a:effectLst/>
                          <a:latin typeface="Helvetica Now Text "/>
                          <a:ea typeface="Arial"/>
                          <a:cs typeface="Arial"/>
                        </a:rPr>
                        <a:t>Part 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00000"/>
                        </a:lnSpc>
                        <a:spcBef>
                          <a:spcPts val="400"/>
                        </a:spcBef>
                        <a:spcAft>
                          <a:spcPts val="0"/>
                        </a:spcAft>
                      </a:pPr>
                      <a:endParaRPr lang="en-GB" sz="1100" dirty="0">
                        <a:effectLst/>
                        <a:latin typeface="Helvetica Now Text "/>
                        <a:ea typeface="Arial"/>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00000"/>
                        </a:lnSpc>
                        <a:spcBef>
                          <a:spcPts val="400"/>
                        </a:spcBef>
                        <a:spcAft>
                          <a:spcPts val="0"/>
                        </a:spcAft>
                      </a:pPr>
                      <a:r>
                        <a:rPr lang="en-GB" sz="1100" dirty="0">
                          <a:effectLst/>
                          <a:latin typeface="Helvetica Now Text "/>
                          <a:ea typeface="Arial"/>
                          <a:cs typeface="Arial"/>
                        </a:rPr>
                        <a:t>Part 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400"/>
                        </a:spcBef>
                        <a:spcAft>
                          <a:spcPts val="0"/>
                        </a:spcAft>
                      </a:pPr>
                      <a:endParaRPr lang="en-GB" sz="1100" dirty="0">
                        <a:effectLst/>
                        <a:latin typeface="Helvetica Now Text "/>
                        <a:ea typeface="Arial"/>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00000"/>
                        </a:lnSpc>
                        <a:spcBef>
                          <a:spcPts val="400"/>
                        </a:spcBef>
                        <a:spcAft>
                          <a:spcPts val="0"/>
                        </a:spcAft>
                      </a:pPr>
                      <a:r>
                        <a:rPr lang="en-GB" sz="1100" dirty="0">
                          <a:effectLst/>
                          <a:latin typeface="Helvetica Now Text "/>
                          <a:ea typeface="Arial"/>
                          <a:cs typeface="Arial"/>
                        </a:rPr>
                        <a:t>Part 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400"/>
                        </a:spcBef>
                        <a:spcAft>
                          <a:spcPts val="0"/>
                        </a:spcAft>
                      </a:pPr>
                      <a:endParaRPr lang="en-GB" sz="1100" dirty="0">
                        <a:effectLst/>
                        <a:latin typeface="Helvetica Now Text "/>
                        <a:ea typeface="Arial"/>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0"/>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940001864"/>
              </p:ext>
            </p:extLst>
          </p:nvPr>
        </p:nvGraphicFramePr>
        <p:xfrm>
          <a:off x="442190" y="2557814"/>
          <a:ext cx="8429665" cy="2164080"/>
        </p:xfrm>
        <a:graphic>
          <a:graphicData uri="http://schemas.openxmlformats.org/drawingml/2006/table">
            <a:tbl>
              <a:tblPr firstRow="1" firstCol="1" bandRow="1"/>
              <a:tblGrid>
                <a:gridCol w="1200960">
                  <a:extLst>
                    <a:ext uri="{9D8B030D-6E8A-4147-A177-3AD203B41FA5}">
                      <a16:colId xmlns:a16="http://schemas.microsoft.com/office/drawing/2014/main" val="20000"/>
                    </a:ext>
                  </a:extLst>
                </a:gridCol>
                <a:gridCol w="2305704">
                  <a:extLst>
                    <a:ext uri="{9D8B030D-6E8A-4147-A177-3AD203B41FA5}">
                      <a16:colId xmlns:a16="http://schemas.microsoft.com/office/drawing/2014/main" val="20001"/>
                    </a:ext>
                  </a:extLst>
                </a:gridCol>
                <a:gridCol w="2462777">
                  <a:extLst>
                    <a:ext uri="{9D8B030D-6E8A-4147-A177-3AD203B41FA5}">
                      <a16:colId xmlns:a16="http://schemas.microsoft.com/office/drawing/2014/main" val="20002"/>
                    </a:ext>
                  </a:extLst>
                </a:gridCol>
                <a:gridCol w="2460224">
                  <a:extLst>
                    <a:ext uri="{9D8B030D-6E8A-4147-A177-3AD203B41FA5}">
                      <a16:colId xmlns:a16="http://schemas.microsoft.com/office/drawing/2014/main" val="20003"/>
                    </a:ext>
                  </a:extLst>
                </a:gridCol>
              </a:tblGrid>
              <a:tr h="373175">
                <a:tc>
                  <a:txBody>
                    <a:bodyPr/>
                    <a:lstStyle/>
                    <a:p>
                      <a:pPr algn="ctr">
                        <a:spcBef>
                          <a:spcPts val="400"/>
                        </a:spcBef>
                        <a:spcAft>
                          <a:spcPts val="400"/>
                        </a:spcAft>
                      </a:pPr>
                      <a:r>
                        <a:rPr lang="en-GB" sz="1200" b="1" dirty="0">
                          <a:effectLst/>
                          <a:latin typeface="Helvetica Now Text "/>
                          <a:ea typeface="Arial"/>
                          <a:cs typeface="Arial"/>
                        </a:rPr>
                        <a:t>Achieved</a:t>
                      </a:r>
                      <a:endParaRPr lang="en-GB" sz="1200" dirty="0">
                        <a:effectLst/>
                        <a:latin typeface="Helvetica Now Text "/>
                        <a:ea typeface="Arial"/>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Bef>
                          <a:spcPts val="400"/>
                        </a:spcBef>
                        <a:spcAft>
                          <a:spcPts val="400"/>
                        </a:spcAft>
                      </a:pPr>
                      <a:r>
                        <a:rPr lang="en-GB" sz="1200" b="1" dirty="0">
                          <a:effectLst/>
                          <a:latin typeface="Helvetica Now Text "/>
                          <a:ea typeface="Arial"/>
                          <a:cs typeface="Arial"/>
                        </a:rPr>
                        <a:t>Knowledge</a:t>
                      </a:r>
                    </a:p>
                    <a:p>
                      <a:pPr algn="ctr">
                        <a:spcBef>
                          <a:spcPts val="400"/>
                        </a:spcBef>
                        <a:spcAft>
                          <a:spcPts val="400"/>
                        </a:spcAft>
                      </a:pPr>
                      <a:r>
                        <a:rPr lang="en-GB" sz="1000" b="1" dirty="0">
                          <a:effectLst/>
                          <a:latin typeface="Helvetica Now Text "/>
                          <a:ea typeface="Arial"/>
                          <a:cs typeface="Arial"/>
                        </a:rPr>
                        <a:t>can be achieved</a:t>
                      </a:r>
                      <a:r>
                        <a:rPr lang="en-GB" sz="1000" b="1" baseline="0" dirty="0">
                          <a:effectLst/>
                          <a:latin typeface="Helvetica Now Text "/>
                          <a:ea typeface="Arial"/>
                          <a:cs typeface="Arial"/>
                        </a:rPr>
                        <a:t> across the part</a:t>
                      </a:r>
                      <a:endParaRPr lang="en-GB" sz="1000" b="1" dirty="0">
                        <a:effectLst/>
                        <a:latin typeface="Helvetica Now Text "/>
                        <a:ea typeface="Arial"/>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Bef>
                          <a:spcPts val="400"/>
                        </a:spcBef>
                        <a:spcAft>
                          <a:spcPts val="400"/>
                        </a:spcAft>
                      </a:pPr>
                      <a:r>
                        <a:rPr lang="en-GB" sz="1200" b="1" dirty="0">
                          <a:effectLst/>
                          <a:latin typeface="Helvetica Now Text "/>
                          <a:ea typeface="Arial"/>
                          <a:cs typeface="Arial"/>
                        </a:rPr>
                        <a:t>Skills</a:t>
                      </a:r>
                    </a:p>
                    <a:p>
                      <a:pPr algn="ctr">
                        <a:spcBef>
                          <a:spcPts val="400"/>
                        </a:spcBef>
                        <a:spcAft>
                          <a:spcPts val="400"/>
                        </a:spcAft>
                      </a:pPr>
                      <a:r>
                        <a:rPr lang="en-GB" sz="1000" b="1" dirty="0">
                          <a:effectLst/>
                          <a:latin typeface="Helvetica Now Text "/>
                          <a:ea typeface="Arial"/>
                          <a:cs typeface="Arial"/>
                        </a:rPr>
                        <a:t>can be achieved across the part </a:t>
                      </a:r>
                      <a:endParaRPr lang="en-GB" sz="1100" b="1" dirty="0">
                        <a:effectLst/>
                        <a:latin typeface="Helvetica Now Text "/>
                        <a:ea typeface="Arial"/>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Bef>
                          <a:spcPts val="400"/>
                        </a:spcBef>
                        <a:spcAft>
                          <a:spcPts val="400"/>
                        </a:spcAft>
                      </a:pPr>
                      <a:r>
                        <a:rPr lang="en-GB" sz="1200" b="1" dirty="0">
                          <a:effectLst/>
                          <a:latin typeface="Helvetica Now Text "/>
                          <a:ea typeface="Arial"/>
                          <a:cs typeface="Arial"/>
                        </a:rPr>
                        <a:t>Attitude and Values</a:t>
                      </a:r>
                    </a:p>
                    <a:p>
                      <a:pPr algn="ctr">
                        <a:spcBef>
                          <a:spcPts val="400"/>
                        </a:spcBef>
                        <a:spcAft>
                          <a:spcPts val="400"/>
                        </a:spcAft>
                      </a:pPr>
                      <a:r>
                        <a:rPr lang="en-GB" sz="1000" b="1" dirty="0">
                          <a:solidFill>
                            <a:srgbClr val="941D80"/>
                          </a:solidFill>
                          <a:effectLst/>
                          <a:latin typeface="Helvetica Now Text "/>
                          <a:ea typeface="Arial"/>
                          <a:cs typeface="Arial"/>
                        </a:rPr>
                        <a:t>Must be achieved every placement</a:t>
                      </a:r>
                      <a:endParaRPr lang="en-GB" sz="1000" dirty="0">
                        <a:solidFill>
                          <a:srgbClr val="941D80"/>
                        </a:solidFill>
                        <a:effectLst/>
                        <a:latin typeface="Helvetica Now Text "/>
                        <a:ea typeface="Arial"/>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0"/>
                  </a:ext>
                </a:extLst>
              </a:tr>
              <a:tr h="723026">
                <a:tc>
                  <a:txBody>
                    <a:bodyPr/>
                    <a:lstStyle/>
                    <a:p>
                      <a:pPr algn="ctr">
                        <a:spcBef>
                          <a:spcPts val="400"/>
                        </a:spcBef>
                        <a:spcAft>
                          <a:spcPts val="400"/>
                        </a:spcAft>
                      </a:pPr>
                      <a:endParaRPr lang="en-GB" sz="1600" b="1" dirty="0">
                        <a:effectLst/>
                        <a:latin typeface="Helvetica Now Text "/>
                        <a:ea typeface="Arial"/>
                        <a:cs typeface="Arial"/>
                      </a:endParaRPr>
                    </a:p>
                    <a:p>
                      <a:pPr algn="ctr">
                        <a:spcBef>
                          <a:spcPts val="400"/>
                        </a:spcBef>
                        <a:spcAft>
                          <a:spcPts val="400"/>
                        </a:spcAft>
                      </a:pPr>
                      <a:r>
                        <a:rPr lang="en-GB" sz="1600" b="1" dirty="0">
                          <a:effectLst/>
                          <a:latin typeface="Helvetica Now Text "/>
                          <a:ea typeface="Arial"/>
                          <a:cs typeface="Arial"/>
                        </a:rPr>
                        <a:t>Yes</a:t>
                      </a:r>
                      <a:endParaRPr lang="en-GB" sz="1600">
                        <a:effectLst/>
                        <a:latin typeface="Helvetica Now Text "/>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endParaRPr lang="en-GB" sz="1000" dirty="0">
                        <a:effectLst/>
                        <a:latin typeface="Helvetica Now Text "/>
                        <a:ea typeface="Arial"/>
                        <a:cs typeface="Arial"/>
                      </a:endParaRPr>
                    </a:p>
                    <a:p>
                      <a:pPr algn="ctr">
                        <a:spcBef>
                          <a:spcPts val="400"/>
                        </a:spcBef>
                        <a:spcAft>
                          <a:spcPts val="400"/>
                        </a:spcAft>
                      </a:pPr>
                      <a:r>
                        <a:rPr lang="en-GB" sz="1000" dirty="0">
                          <a:effectLst/>
                          <a:latin typeface="Helvetica Now Text "/>
                          <a:ea typeface="Arial"/>
                          <a:cs typeface="Arial"/>
                        </a:rPr>
                        <a:t>Is able to identify the appropriate knowledge base required to deliver safe, person-centred care under some guidance.</a:t>
                      </a:r>
                      <a:endParaRPr lang="en-GB" sz="1100" dirty="0">
                        <a:effectLst/>
                        <a:latin typeface="Helvetica Now Text "/>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endParaRPr lang="en-GB" sz="1000" dirty="0">
                        <a:effectLst/>
                        <a:latin typeface="Helvetica Now Text "/>
                        <a:ea typeface="Arial"/>
                        <a:cs typeface="Arial"/>
                      </a:endParaRPr>
                    </a:p>
                    <a:p>
                      <a:pPr algn="ctr">
                        <a:spcBef>
                          <a:spcPts val="400"/>
                        </a:spcBef>
                        <a:spcAft>
                          <a:spcPts val="400"/>
                        </a:spcAft>
                      </a:pPr>
                      <a:r>
                        <a:rPr lang="en-GB" sz="1000" dirty="0">
                          <a:effectLst/>
                          <a:latin typeface="Helvetica Now Text "/>
                          <a:ea typeface="Arial"/>
                          <a:cs typeface="Arial"/>
                        </a:rPr>
                        <a:t>In commonly encountered situations is able to utilise appropriate skills in the delivery of person-centred care with some guidance.</a:t>
                      </a:r>
                      <a:endParaRPr lang="en-GB" sz="1100" dirty="0">
                        <a:effectLst/>
                        <a:latin typeface="Helvetica Now Text "/>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endParaRPr lang="en-GB" sz="1000" dirty="0">
                        <a:effectLst/>
                        <a:latin typeface="Helvetica Now Text "/>
                        <a:ea typeface="Arial"/>
                        <a:cs typeface="Arial"/>
                      </a:endParaRPr>
                    </a:p>
                    <a:p>
                      <a:pPr algn="ctr">
                        <a:spcBef>
                          <a:spcPts val="400"/>
                        </a:spcBef>
                        <a:spcAft>
                          <a:spcPts val="400"/>
                        </a:spcAft>
                      </a:pPr>
                      <a:r>
                        <a:rPr lang="en-GB" sz="1000" dirty="0">
                          <a:effectLst/>
                          <a:latin typeface="Helvetica Now Text "/>
                          <a:ea typeface="Arial"/>
                          <a:cs typeface="Arial"/>
                        </a:rPr>
                        <a:t>Is able to demonstrate a professional attitude in delivering person-centred care. Demonstrates positive engagement with own learning.</a:t>
                      </a:r>
                      <a:endParaRPr lang="en-GB" sz="1100">
                        <a:effectLst/>
                        <a:latin typeface="Helvetica Now Text "/>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23026">
                <a:tc>
                  <a:txBody>
                    <a:bodyPr/>
                    <a:lstStyle/>
                    <a:p>
                      <a:pPr algn="ctr">
                        <a:spcBef>
                          <a:spcPts val="400"/>
                        </a:spcBef>
                        <a:spcAft>
                          <a:spcPts val="400"/>
                        </a:spcAft>
                      </a:pPr>
                      <a:endParaRPr lang="en-GB" sz="1600" b="1" dirty="0">
                        <a:effectLst/>
                        <a:latin typeface="Helvetica Now Text "/>
                        <a:ea typeface="Arial"/>
                        <a:cs typeface="Arial"/>
                      </a:endParaRPr>
                    </a:p>
                    <a:p>
                      <a:pPr algn="ctr">
                        <a:spcBef>
                          <a:spcPts val="400"/>
                        </a:spcBef>
                        <a:spcAft>
                          <a:spcPts val="400"/>
                        </a:spcAft>
                      </a:pPr>
                      <a:r>
                        <a:rPr lang="en-GB" sz="1600" b="1" dirty="0">
                          <a:effectLst/>
                          <a:latin typeface="Helvetica Now Text "/>
                          <a:ea typeface="Arial"/>
                          <a:cs typeface="Arial"/>
                        </a:rPr>
                        <a:t>No</a:t>
                      </a:r>
                      <a:endParaRPr lang="en-GB" sz="1600">
                        <a:effectLst/>
                        <a:latin typeface="Helvetica Now Text "/>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endParaRPr lang="en-GB" sz="1000" dirty="0">
                        <a:effectLst/>
                        <a:latin typeface="Helvetica Now Text "/>
                        <a:ea typeface="Arial"/>
                        <a:cs typeface="Arial"/>
                      </a:endParaRPr>
                    </a:p>
                    <a:p>
                      <a:pPr algn="ctr">
                        <a:spcBef>
                          <a:spcPts val="400"/>
                        </a:spcBef>
                        <a:spcAft>
                          <a:spcPts val="400"/>
                        </a:spcAft>
                      </a:pPr>
                      <a:r>
                        <a:rPr lang="en-GB" sz="1000" dirty="0">
                          <a:effectLst/>
                          <a:latin typeface="Helvetica Now Text "/>
                          <a:ea typeface="Arial"/>
                          <a:cs typeface="Arial"/>
                        </a:rPr>
                        <a:t>Is not able to demonstrate an adequate knowledge base and has significant gaps in understanding, leading to poor practice.</a:t>
                      </a:r>
                      <a:endParaRPr lang="en-GB" sz="1100" dirty="0">
                        <a:effectLst/>
                        <a:latin typeface="Helvetica Now Text "/>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endParaRPr lang="en-GB" sz="1000" dirty="0">
                        <a:effectLst/>
                        <a:latin typeface="Helvetica Now Text "/>
                        <a:ea typeface="Arial"/>
                        <a:cs typeface="Arial"/>
                      </a:endParaRPr>
                    </a:p>
                    <a:p>
                      <a:pPr algn="ctr">
                        <a:spcBef>
                          <a:spcPts val="400"/>
                        </a:spcBef>
                        <a:spcAft>
                          <a:spcPts val="400"/>
                        </a:spcAft>
                      </a:pPr>
                      <a:r>
                        <a:rPr lang="en-GB" sz="1000" dirty="0">
                          <a:effectLst/>
                          <a:latin typeface="Helvetica Now Text "/>
                          <a:ea typeface="Arial"/>
                          <a:cs typeface="Arial"/>
                        </a:rPr>
                        <a:t>Under direct supervision is not able to demonstrate safe practice in delivering care despite repeated guidance and prompting in familiar tasks.</a:t>
                      </a:r>
                      <a:endParaRPr lang="en-GB" sz="1100">
                        <a:effectLst/>
                        <a:latin typeface="Helvetica Now Text "/>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endParaRPr lang="en-GB" sz="1000" dirty="0">
                        <a:effectLst/>
                        <a:latin typeface="Helvetica Now Text "/>
                        <a:ea typeface="Arial"/>
                        <a:cs typeface="Arial"/>
                      </a:endParaRPr>
                    </a:p>
                    <a:p>
                      <a:pPr algn="ctr">
                        <a:spcBef>
                          <a:spcPts val="400"/>
                        </a:spcBef>
                        <a:spcAft>
                          <a:spcPts val="400"/>
                        </a:spcAft>
                      </a:pPr>
                      <a:r>
                        <a:rPr lang="en-GB" sz="1000" dirty="0">
                          <a:effectLst/>
                          <a:latin typeface="Helvetica Now Text "/>
                          <a:ea typeface="Arial"/>
                          <a:cs typeface="Arial"/>
                        </a:rPr>
                        <a:t>Inconsistent professional attitude towards others and lacks self-awareness. Is not asking questions nor engaging with own learning needs.</a:t>
                      </a:r>
                      <a:endParaRPr lang="en-GB" sz="1100" dirty="0">
                        <a:effectLst/>
                        <a:latin typeface="Helvetica Now Text "/>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6" name="Rectangle 4"/>
          <p:cNvSpPr>
            <a:spLocks noChangeArrowheads="1"/>
          </p:cNvSpPr>
          <p:nvPr/>
        </p:nvSpPr>
        <p:spPr bwMode="auto">
          <a:xfrm>
            <a:off x="357607" y="2229585"/>
            <a:ext cx="768623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GB" altLang="en-US" dirty="0">
                <a:latin typeface="Helvetica Now Text "/>
                <a:ea typeface="Arial" pitchFamily="34" charset="0"/>
                <a:cs typeface="Arial"/>
              </a:rPr>
              <a:t>'Achieved' must be obtained in all three criteria by the student.</a:t>
            </a:r>
            <a:endParaRPr lang="en-GB" altLang="en-US" dirty="0">
              <a:latin typeface="Helvetica Now Text "/>
              <a:cs typeface="Arial"/>
            </a:endParaRPr>
          </a:p>
        </p:txBody>
      </p:sp>
    </p:spTree>
    <p:extLst>
      <p:ext uri="{BB962C8B-B14F-4D97-AF65-F5344CB8AC3E}">
        <p14:creationId xmlns:p14="http://schemas.microsoft.com/office/powerpoint/2010/main" val="19698965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8"/>
          <p:cNvSpPr txBox="1">
            <a:spLocks/>
          </p:cNvSpPr>
          <p:nvPr/>
        </p:nvSpPr>
        <p:spPr>
          <a:xfrm>
            <a:off x="251960" y="328285"/>
            <a:ext cx="7193869" cy="662781"/>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t>Assessment Process</a:t>
            </a:r>
          </a:p>
        </p:txBody>
      </p:sp>
      <p:sp>
        <p:nvSpPr>
          <p:cNvPr id="3" name="Text Placeholder 1"/>
          <p:cNvSpPr txBox="1">
            <a:spLocks/>
          </p:cNvSpPr>
          <p:nvPr/>
        </p:nvSpPr>
        <p:spPr>
          <a:xfrm>
            <a:off x="219300" y="933378"/>
            <a:ext cx="4170461" cy="667233"/>
          </a:xfrm>
          <a:prstGeom prst="rect">
            <a:avLst/>
          </a:prstGeom>
          <a:solidFill>
            <a:srgbClr val="39A6DF"/>
          </a:solidFill>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000" dirty="0">
                <a:solidFill>
                  <a:schemeClr val="bg1"/>
                </a:solidFill>
                <a:latin typeface="Helvetica Now Text "/>
                <a:ea typeface="Tahoma"/>
                <a:cs typeface="Calibri"/>
              </a:rPr>
              <a:t>Parts 1, 2 &amp; 3</a:t>
            </a:r>
            <a:endParaRPr lang="en-GB" sz="2000" dirty="0">
              <a:solidFill>
                <a:schemeClr val="bg1"/>
              </a:solidFill>
              <a:latin typeface="Helvetica Now Text "/>
            </a:endParaRPr>
          </a:p>
        </p:txBody>
      </p:sp>
      <p:sp>
        <p:nvSpPr>
          <p:cNvPr id="4" name="Content Placeholder 7"/>
          <p:cNvSpPr txBox="1">
            <a:spLocks/>
          </p:cNvSpPr>
          <p:nvPr/>
        </p:nvSpPr>
        <p:spPr>
          <a:xfrm>
            <a:off x="219300" y="1757289"/>
            <a:ext cx="4170461" cy="2867749"/>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1600" dirty="0">
                <a:latin typeface="Helvetica Now Text "/>
                <a:ea typeface="Tahoma"/>
                <a:cs typeface="Arial"/>
              </a:rPr>
              <a:t>You will need to look at each individual AEI’s MYEPAD documentation to see where the student's assessments and level of competency relates to parts 1,2 &amp; 3 of study.</a:t>
            </a:r>
            <a:endParaRPr lang="en-US" dirty="0">
              <a:latin typeface="Helvetica Now Text "/>
            </a:endParaRPr>
          </a:p>
          <a:p>
            <a:pPr>
              <a:lnSpc>
                <a:spcPct val="100000"/>
              </a:lnSpc>
            </a:pPr>
            <a:r>
              <a:rPr lang="en-GB" sz="1600" dirty="0">
                <a:latin typeface="Helvetica Now Text "/>
                <a:ea typeface="Tahoma"/>
                <a:cs typeface="Arial"/>
              </a:rPr>
              <a:t>Each placement would be advised to review a copy of each document on the MYEPLG website and check what can be achieved in your placement.</a:t>
            </a:r>
          </a:p>
          <a:p>
            <a:pPr>
              <a:lnSpc>
                <a:spcPct val="100000"/>
              </a:lnSpc>
            </a:pPr>
            <a:r>
              <a:rPr lang="en-GB" sz="1600" dirty="0">
                <a:latin typeface="Helvetica Now Text "/>
                <a:ea typeface="Tahoma"/>
                <a:cs typeface="Arial"/>
              </a:rPr>
              <a:t>Each MYEPAD has this information documented for you.</a:t>
            </a:r>
            <a:endParaRPr lang="en-GB" sz="1600" dirty="0">
              <a:latin typeface="Helvetica Now Text "/>
            </a:endParaRPr>
          </a:p>
        </p:txBody>
      </p:sp>
      <p:sp>
        <p:nvSpPr>
          <p:cNvPr id="5" name="Text Placeholder 2"/>
          <p:cNvSpPr txBox="1">
            <a:spLocks/>
          </p:cNvSpPr>
          <p:nvPr/>
        </p:nvSpPr>
        <p:spPr>
          <a:xfrm>
            <a:off x="4604655" y="933377"/>
            <a:ext cx="4191000" cy="667233"/>
          </a:xfrm>
          <a:prstGeom prst="rect">
            <a:avLst/>
          </a:prstGeom>
          <a:solidFill>
            <a:srgbClr val="3BAA36"/>
          </a:solidFill>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None/>
            </a:pPr>
            <a:r>
              <a:rPr lang="en-GB" sz="2000" dirty="0">
                <a:solidFill>
                  <a:schemeClr val="bg1"/>
                </a:solidFill>
                <a:latin typeface="Helvetica Now Text "/>
                <a:ea typeface="Tahoma"/>
                <a:cs typeface="Calibri"/>
              </a:rPr>
              <a:t>Assessment items</a:t>
            </a:r>
            <a:endParaRPr lang="en-US" sz="2000" dirty="0">
              <a:solidFill>
                <a:schemeClr val="bg1"/>
              </a:solidFill>
              <a:latin typeface="Helvetica Now Text "/>
              <a:ea typeface="Tahoma"/>
              <a:cs typeface="Calibri"/>
            </a:endParaRPr>
          </a:p>
        </p:txBody>
      </p:sp>
      <p:graphicFrame>
        <p:nvGraphicFramePr>
          <p:cNvPr id="6" name="Content Placeholder 5"/>
          <p:cNvGraphicFramePr>
            <a:graphicFrameLocks/>
          </p:cNvGraphicFramePr>
          <p:nvPr>
            <p:extLst>
              <p:ext uri="{D42A27DB-BD31-4B8C-83A1-F6EECF244321}">
                <p14:modId xmlns:p14="http://schemas.microsoft.com/office/powerpoint/2010/main" val="279580709"/>
              </p:ext>
            </p:extLst>
          </p:nvPr>
        </p:nvGraphicFramePr>
        <p:xfrm>
          <a:off x="4604655" y="1757289"/>
          <a:ext cx="4191000" cy="2983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33309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500"/>
                                        <p:tgtEl>
                                          <p:spTgt spid="4">
                                            <p:txEl>
                                              <p:pRg st="1" end="1"/>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39486" y="327479"/>
            <a:ext cx="8306921" cy="996022"/>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cs typeface="Calibri"/>
              </a:rPr>
              <a:t>Key Components of the MYEPAD</a:t>
            </a:r>
          </a:p>
        </p:txBody>
      </p:sp>
      <p:sp>
        <p:nvSpPr>
          <p:cNvPr id="3" name="Content Placeholder 2"/>
          <p:cNvSpPr txBox="1">
            <a:spLocks/>
          </p:cNvSpPr>
          <p:nvPr/>
        </p:nvSpPr>
        <p:spPr>
          <a:xfrm>
            <a:off x="239486" y="1052053"/>
            <a:ext cx="8632371" cy="3487290"/>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b="1" dirty="0">
                <a:latin typeface="Helvetica Now Text "/>
                <a:ea typeface="Tahoma"/>
                <a:cs typeface="Calibri"/>
              </a:rPr>
              <a:t>Patient/Service User/Carer Feedback Form</a:t>
            </a:r>
          </a:p>
          <a:p>
            <a:pPr marL="0" indent="0">
              <a:buFont typeface="Arial" panose="020B0604020202020204" pitchFamily="34" charset="0"/>
              <a:buNone/>
            </a:pPr>
            <a:r>
              <a:rPr lang="en-GB" sz="1800" dirty="0">
                <a:latin typeface="Helvetica Now Text "/>
                <a:ea typeface="Tahoma"/>
                <a:cs typeface="Calibri"/>
              </a:rPr>
              <a:t>Feedback will be sought in relation to how the student cared for the person receiving care. This is not formally assessed but will contribute to overall student feedback. </a:t>
            </a:r>
            <a:endParaRPr lang="en-GB" sz="1800" dirty="0">
              <a:latin typeface="Helvetica Now Text "/>
              <a:cs typeface="Calibri" panose="020F0502020204030204" pitchFamily="34" charset="0"/>
            </a:endParaRPr>
          </a:p>
          <a:p>
            <a:pPr marL="0" indent="0">
              <a:buFont typeface="Arial" panose="020B0604020202020204" pitchFamily="34" charset="0"/>
              <a:buNone/>
            </a:pPr>
            <a:endParaRPr lang="en-GB" sz="1800" dirty="0">
              <a:latin typeface="Helvetica Now Text "/>
              <a:cs typeface="Calibri" panose="020F0502020204030204" pitchFamily="34" charset="0"/>
            </a:endParaRPr>
          </a:p>
          <a:p>
            <a:pPr marL="0" indent="0">
              <a:buFont typeface="Arial" panose="020B0604020202020204" pitchFamily="34" charset="0"/>
              <a:buNone/>
            </a:pPr>
            <a:r>
              <a:rPr lang="en-GB" sz="1800" b="1" dirty="0">
                <a:latin typeface="Helvetica Now Text "/>
                <a:ea typeface="Tahoma"/>
                <a:cs typeface="Calibri"/>
              </a:rPr>
              <a:t>Recording Additional Experiences and Feedback </a:t>
            </a:r>
            <a:endParaRPr lang="en-GB" sz="1800" b="1" dirty="0">
              <a:latin typeface="Helvetica Now Text "/>
              <a:cs typeface="Calibri" panose="020F0502020204030204" pitchFamily="34" charset="0"/>
            </a:endParaRPr>
          </a:p>
          <a:p>
            <a:pPr marL="0" indent="0">
              <a:buFont typeface="Arial" panose="020B0604020202020204" pitchFamily="34" charset="0"/>
              <a:buNone/>
            </a:pPr>
            <a:r>
              <a:rPr lang="en-GB" sz="1800" dirty="0">
                <a:latin typeface="Helvetica Now Text "/>
                <a:ea typeface="Tahoma"/>
                <a:cs typeface="Calibri"/>
              </a:rPr>
              <a:t>There additional pages for the student to record reflections on their own learning and pages to record communication and additional feedback from all those supporting learning and assessment. </a:t>
            </a:r>
            <a:endParaRPr lang="en-GB" sz="1800" dirty="0">
              <a:latin typeface="Helvetica Now Text "/>
              <a:cs typeface="Calibri" panose="020F0502020204030204" pitchFamily="34" charset="0"/>
            </a:endParaRPr>
          </a:p>
          <a:p>
            <a:pPr marL="0" indent="0">
              <a:buFont typeface="Arial" panose="020B0604020202020204" pitchFamily="34" charset="0"/>
              <a:buNone/>
            </a:pPr>
            <a:endParaRPr lang="en-GB" sz="1800" dirty="0">
              <a:latin typeface="Helvetica Now Text "/>
              <a:cs typeface="Calibri" panose="020F0502020204030204" pitchFamily="34" charset="0"/>
            </a:endParaRPr>
          </a:p>
          <a:p>
            <a:pPr marL="0" indent="0">
              <a:buFont typeface="Arial" panose="020B0604020202020204" pitchFamily="34" charset="0"/>
              <a:buNone/>
            </a:pPr>
            <a:r>
              <a:rPr lang="en-GB" sz="1800" b="1" dirty="0">
                <a:latin typeface="Helvetica Now Text "/>
                <a:ea typeface="Tahoma"/>
                <a:cs typeface="Calibri"/>
              </a:rPr>
              <a:t>On-going Achievement Record</a:t>
            </a:r>
            <a:endParaRPr lang="en-GB" sz="1800" b="1" dirty="0">
              <a:latin typeface="Helvetica Now Text "/>
              <a:cs typeface="Calibri" panose="020F0502020204030204" pitchFamily="34" charset="0"/>
            </a:endParaRPr>
          </a:p>
          <a:p>
            <a:pPr marL="0" indent="0">
              <a:buFont typeface="Arial" panose="020B0604020202020204" pitchFamily="34" charset="0"/>
              <a:buNone/>
            </a:pPr>
            <a:r>
              <a:rPr lang="en-GB" sz="1800" dirty="0">
                <a:latin typeface="Helvetica Now Text "/>
                <a:ea typeface="Tahoma"/>
                <a:cs typeface="Calibri"/>
              </a:rPr>
              <a:t>The OAR summarises overall achievements and provides a comprehensive record of student development and overall performance. </a:t>
            </a:r>
            <a:endParaRPr lang="en-GB" sz="1800" dirty="0">
              <a:latin typeface="Helvetica Now Text "/>
              <a:cs typeface="Calibri" panose="020F0502020204030204" pitchFamily="34" charset="0"/>
            </a:endParaRPr>
          </a:p>
          <a:p>
            <a:endParaRPr lang="en-GB" sz="1800" dirty="0">
              <a:latin typeface="Helvetica Now Text "/>
            </a:endParaRPr>
          </a:p>
        </p:txBody>
      </p:sp>
    </p:spTree>
    <p:extLst>
      <p:ext uri="{BB962C8B-B14F-4D97-AF65-F5344CB8AC3E}">
        <p14:creationId xmlns:p14="http://schemas.microsoft.com/office/powerpoint/2010/main" val="2990414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234D1E94-CC68-4E03-8755-29366D4474DC}"/>
              </a:ext>
            </a:extLst>
          </p:cNvPr>
          <p:cNvSpPr txBox="1">
            <a:spLocks/>
          </p:cNvSpPr>
          <p:nvPr/>
        </p:nvSpPr>
        <p:spPr>
          <a:xfrm>
            <a:off x="244583" y="1054157"/>
            <a:ext cx="3636301" cy="312075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1800" dirty="0">
                <a:latin typeface="Helvetica Now Text "/>
                <a:ea typeface="Tahoma"/>
                <a:cs typeface="Arial"/>
              </a:rPr>
              <a:t>This is </a:t>
            </a:r>
            <a:r>
              <a:rPr lang="en-US" sz="1800" dirty="0">
                <a:latin typeface="Helvetica Now Text "/>
                <a:ea typeface="Tahoma"/>
                <a:cs typeface="Calibri"/>
              </a:rPr>
              <a:t>completed if a Practice Assessor identifies a cause for concern in a student’s performance.</a:t>
            </a:r>
            <a:endParaRPr lang="en-US" sz="1800" dirty="0">
              <a:latin typeface="Helvetica Now Text "/>
            </a:endParaRPr>
          </a:p>
          <a:p>
            <a:pPr>
              <a:lnSpc>
                <a:spcPct val="100000"/>
              </a:lnSpc>
            </a:pPr>
            <a:r>
              <a:rPr lang="en-US" sz="1800" dirty="0">
                <a:latin typeface="Helvetica Now Text "/>
                <a:ea typeface="Tahoma"/>
                <a:cs typeface="Calibri"/>
              </a:rPr>
              <a:t>Academic Assessors will liaise with Practice Assessors and sign the action plan.</a:t>
            </a:r>
            <a:endParaRPr lang="en-US" sz="1800" dirty="0">
              <a:latin typeface="Helvetica Now Text "/>
            </a:endParaRPr>
          </a:p>
          <a:p>
            <a:pPr>
              <a:lnSpc>
                <a:spcPct val="100000"/>
              </a:lnSpc>
            </a:pPr>
            <a:r>
              <a:rPr lang="en-US" sz="1800" dirty="0">
                <a:latin typeface="Helvetica Now Text "/>
                <a:ea typeface="Tahoma"/>
                <a:cs typeface="Calibri"/>
              </a:rPr>
              <a:t>Monitored by the Practice Assessor .</a:t>
            </a:r>
            <a:endParaRPr lang="en-GB" sz="1800" dirty="0">
              <a:latin typeface="Helvetica Now Text "/>
              <a:cs typeface="Arial" panose="020B0604020202020204" pitchFamily="34" charset="0"/>
            </a:endParaRPr>
          </a:p>
          <a:p>
            <a:pPr marL="114300" indent="0">
              <a:buFont typeface="Arial" panose="020B0604020202020204" pitchFamily="34" charset="0"/>
              <a:buNone/>
            </a:pPr>
            <a:endParaRPr lang="en-GB" sz="1800" dirty="0">
              <a:latin typeface="Helvetica Now Text "/>
              <a:cs typeface="Arial" panose="020B0604020202020204" pitchFamily="34" charset="0"/>
            </a:endParaRPr>
          </a:p>
        </p:txBody>
      </p:sp>
      <p:sp>
        <p:nvSpPr>
          <p:cNvPr id="3" name="TextBox 2">
            <a:extLst>
              <a:ext uri="{FF2B5EF4-FFF2-40B4-BE49-F238E27FC236}">
                <a16:creationId xmlns:a16="http://schemas.microsoft.com/office/drawing/2014/main" id="{0454AEC2-0811-4750-9730-4A8688D363DD}"/>
              </a:ext>
            </a:extLst>
          </p:cNvPr>
          <p:cNvSpPr txBox="1"/>
          <p:nvPr/>
        </p:nvSpPr>
        <p:spPr>
          <a:xfrm>
            <a:off x="244583" y="278908"/>
            <a:ext cx="8636239" cy="461665"/>
          </a:xfrm>
          <a:prstGeom prst="rect">
            <a:avLst/>
          </a:prstGeom>
          <a:noFill/>
        </p:spPr>
        <p:txBody>
          <a:bodyPr wrap="square" rtlCol="0" anchor="ctr">
            <a:spAutoFit/>
          </a:bodyPr>
          <a:lstStyle/>
          <a:p>
            <a:r>
              <a:rPr lang="en-GB" sz="2400" b="1" dirty="0">
                <a:latin typeface="Gramatika-Bold" panose="00000800000000000000" pitchFamily="2" charset="0"/>
                <a:cs typeface="Arial"/>
              </a:rPr>
              <a:t>What happens if an action plan is required?</a:t>
            </a:r>
          </a:p>
        </p:txBody>
      </p:sp>
      <p:pic>
        <p:nvPicPr>
          <p:cNvPr id="4" name="Picture 3" descr="A screenshot of a cell phone&#10;&#10;Description generated with very high confidence"/>
          <p:cNvPicPr/>
          <p:nvPr/>
        </p:nvPicPr>
        <p:blipFill>
          <a:blip r:embed="rId2">
            <a:extLst>
              <a:ext uri="{28A0092B-C50C-407E-A947-70E740481C1C}">
                <a14:useLocalDpi xmlns:a14="http://schemas.microsoft.com/office/drawing/2010/main" val="0"/>
              </a:ext>
            </a:extLst>
          </a:blip>
          <a:stretch>
            <a:fillRect/>
          </a:stretch>
        </p:blipFill>
        <p:spPr>
          <a:xfrm>
            <a:off x="3880884" y="740572"/>
            <a:ext cx="4838659" cy="3990761"/>
          </a:xfrm>
          <a:prstGeom prst="rect">
            <a:avLst/>
          </a:prstGeom>
        </p:spPr>
      </p:pic>
    </p:spTree>
    <p:extLst>
      <p:ext uri="{BB962C8B-B14F-4D97-AF65-F5344CB8AC3E}">
        <p14:creationId xmlns:p14="http://schemas.microsoft.com/office/powerpoint/2010/main" val="2183804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3"/>
          <p:cNvSpPr txBox="1">
            <a:spLocks/>
          </p:cNvSpPr>
          <p:nvPr/>
        </p:nvSpPr>
        <p:spPr>
          <a:xfrm>
            <a:off x="249865" y="318934"/>
            <a:ext cx="3524693" cy="552934"/>
          </a:xfrm>
          <a:prstGeom prst="rect">
            <a:avLst/>
          </a:prstGeom>
        </p:spPr>
        <p:txBody>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cs typeface="Calibri"/>
              </a:rPr>
              <a:t>MYEPLG Website</a:t>
            </a:r>
          </a:p>
        </p:txBody>
      </p:sp>
      <p:pic>
        <p:nvPicPr>
          <p:cNvPr id="3" name="Content Placeholder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66868" y="595401"/>
            <a:ext cx="4397188" cy="4051830"/>
          </a:xfrm>
          <a:prstGeom prst="rect">
            <a:avLst/>
          </a:prstGeom>
          <a:ln>
            <a:solidFill>
              <a:schemeClr val="tx1"/>
            </a:solidFill>
          </a:ln>
        </p:spPr>
      </p:pic>
      <p:sp>
        <p:nvSpPr>
          <p:cNvPr id="4" name="Content Placeholder 14"/>
          <p:cNvSpPr txBox="1">
            <a:spLocks/>
          </p:cNvSpPr>
          <p:nvPr/>
        </p:nvSpPr>
        <p:spPr>
          <a:xfrm>
            <a:off x="249866" y="889451"/>
            <a:ext cx="4311502" cy="2759368"/>
          </a:xfrm>
          <a:prstGeom prst="rect">
            <a:avLst/>
          </a:prstGeom>
          <a:ln>
            <a:noFill/>
          </a:ln>
        </p:spPr>
        <p:txBody>
          <a:bodyPr vert="horz" lIns="91440" tIns="45720" rIns="91440" bIns="45720" rtlCol="0" anchor="ct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GB" sz="1800" dirty="0">
                <a:latin typeface="Helvetica Now Text "/>
                <a:ea typeface="Tahoma"/>
                <a:cs typeface="Calibri"/>
              </a:rPr>
              <a:t>Resources for supervisors and assessors</a:t>
            </a:r>
            <a:endParaRPr lang="en-US" sz="1800" dirty="0">
              <a:latin typeface="Helvetica Now Text "/>
            </a:endParaRPr>
          </a:p>
          <a:p>
            <a:pPr>
              <a:lnSpc>
                <a:spcPct val="110000"/>
              </a:lnSpc>
            </a:pPr>
            <a:r>
              <a:rPr lang="en-GB" sz="1800" dirty="0">
                <a:latin typeface="Helvetica Now Text "/>
                <a:ea typeface="Tahoma"/>
                <a:cs typeface="Calibri"/>
              </a:rPr>
              <a:t>Copy of practice assessment document (MYEPAD)</a:t>
            </a:r>
          </a:p>
          <a:p>
            <a:pPr>
              <a:lnSpc>
                <a:spcPct val="110000"/>
              </a:lnSpc>
            </a:pPr>
            <a:r>
              <a:rPr lang="en-GB" sz="1800" dirty="0">
                <a:latin typeface="Helvetica Now Text "/>
                <a:ea typeface="Tahoma"/>
                <a:cs typeface="Calibri"/>
              </a:rPr>
              <a:t>Regional updates to practice supervision and assessment </a:t>
            </a:r>
            <a:endParaRPr lang="en-GB" sz="1800" dirty="0">
              <a:latin typeface="Helvetica Now Text "/>
            </a:endParaRPr>
          </a:p>
          <a:p>
            <a:pPr>
              <a:lnSpc>
                <a:spcPct val="110000"/>
              </a:lnSpc>
            </a:pPr>
            <a:r>
              <a:rPr lang="en-GB" sz="1800" dirty="0">
                <a:latin typeface="Helvetica Now Text "/>
                <a:ea typeface="Tahoma"/>
                <a:cs typeface="Calibri"/>
              </a:rPr>
              <a:t>NMC SSSA link</a:t>
            </a:r>
          </a:p>
          <a:p>
            <a:pPr>
              <a:lnSpc>
                <a:spcPct val="110000"/>
              </a:lnSpc>
            </a:pPr>
            <a:r>
              <a:rPr lang="en-GB" sz="1800" dirty="0">
                <a:latin typeface="Helvetica Now Text "/>
                <a:ea typeface="Tahoma"/>
                <a:cs typeface="Calibri"/>
              </a:rPr>
              <a:t>Online supervisor and assessor update</a:t>
            </a:r>
          </a:p>
        </p:txBody>
      </p:sp>
    </p:spTree>
    <p:extLst>
      <p:ext uri="{BB962C8B-B14F-4D97-AF65-F5344CB8AC3E}">
        <p14:creationId xmlns:p14="http://schemas.microsoft.com/office/powerpoint/2010/main" val="2488497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0086" y="323637"/>
            <a:ext cx="2687852" cy="710680"/>
          </a:xfrm>
          <a:prstGeom prst="rect">
            <a:avLst/>
          </a:prstGeom>
        </p:spPr>
        <p:txBody>
          <a:bodyPr/>
          <a:lstStyle>
            <a:lvl1pPr algn="l" defTabSz="685800" rtl="0" eaLnBrk="1" latinLnBrk="0" hangingPunct="1">
              <a:lnSpc>
                <a:spcPct val="90000"/>
              </a:lnSpc>
              <a:spcBef>
                <a:spcPct val="0"/>
              </a:spcBef>
              <a:buNone/>
              <a:defRPr sz="3300" b="1" i="0" kern="1200">
                <a:solidFill>
                  <a:schemeClr val="accent6"/>
                </a:solidFill>
                <a:latin typeface="Gramatika-Bold" pitchFamily="2" charset="0"/>
                <a:ea typeface="+mj-ea"/>
                <a:cs typeface="+mj-cs"/>
              </a:defRPr>
            </a:lvl1pPr>
          </a:lstStyle>
          <a:p>
            <a:r>
              <a:rPr lang="en-GB" sz="2400" dirty="0"/>
              <a:t>Over view</a:t>
            </a:r>
          </a:p>
        </p:txBody>
      </p:sp>
      <p:sp>
        <p:nvSpPr>
          <p:cNvPr id="3" name="Text Placeholder 3"/>
          <p:cNvSpPr txBox="1">
            <a:spLocks/>
          </p:cNvSpPr>
          <p:nvPr/>
        </p:nvSpPr>
        <p:spPr>
          <a:xfrm>
            <a:off x="280086" y="1034317"/>
            <a:ext cx="8392701" cy="1886376"/>
          </a:xfrm>
          <a:prstGeom prst="rect">
            <a:avLst/>
          </a:prstGeom>
        </p:spPr>
        <p:txBody>
          <a:bodyPr>
            <a:no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285750" indent="-285750">
              <a:lnSpc>
                <a:spcPct val="120000"/>
              </a:lnSpc>
              <a:buClrTx/>
            </a:pPr>
            <a:r>
              <a:rPr lang="en-GB" sz="1200" dirty="0">
                <a:ea typeface="Tahoma"/>
                <a:cs typeface="Calibri"/>
              </a:rPr>
              <a:t>The MYEPLG is a group of 33 universities working together with each other and practice partners across the region.</a:t>
            </a:r>
          </a:p>
          <a:p>
            <a:pPr marL="285750" indent="-285750">
              <a:lnSpc>
                <a:spcPct val="120000"/>
              </a:lnSpc>
              <a:buClrTx/>
            </a:pPr>
            <a:r>
              <a:rPr lang="en-GB" sz="1200" dirty="0">
                <a:ea typeface="Tahoma"/>
                <a:cs typeface="Calibri"/>
              </a:rPr>
              <a:t>Practice partners across the East Midlands have contributed to the core content of this transition training package.</a:t>
            </a:r>
          </a:p>
          <a:p>
            <a:pPr marL="285750" indent="-285750">
              <a:lnSpc>
                <a:spcPct val="120000"/>
              </a:lnSpc>
              <a:buClrTx/>
            </a:pPr>
            <a:r>
              <a:rPr lang="en-GB" sz="1200" dirty="0">
                <a:ea typeface="Tahoma"/>
                <a:cs typeface="Calibri"/>
              </a:rPr>
              <a:t>For quality assurance purposes there is a local agreement in place that you can undertake this training in your own or fellow organisation and that your training certificate will be recognised by the local universities and NHS, private and voluntary sector employers.</a:t>
            </a:r>
          </a:p>
          <a:p>
            <a:pPr marL="285750" indent="-285750">
              <a:lnSpc>
                <a:spcPct val="120000"/>
              </a:lnSpc>
              <a:buClrTx/>
            </a:pPr>
            <a:r>
              <a:rPr lang="en-GB" sz="1200" dirty="0">
                <a:ea typeface="Tahoma"/>
                <a:cs typeface="Calibri"/>
              </a:rPr>
              <a:t>The MYEPLG have developed the new electronic Midlands, Yorkshire &amp; East Practice Assessment Document (MYEPAD)</a:t>
            </a:r>
          </a:p>
          <a:p>
            <a:pPr marL="285750" indent="-285750">
              <a:lnSpc>
                <a:spcPct val="120000"/>
              </a:lnSpc>
              <a:buClrTx/>
            </a:pPr>
            <a:r>
              <a:rPr lang="en-GB" sz="1200" dirty="0">
                <a:ea typeface="Tahoma"/>
                <a:cs typeface="Calibri"/>
              </a:rPr>
              <a:t>Student nurses on the new programmes commencing from September 2019 will all be using the same documentation (MYEPAD)</a:t>
            </a:r>
          </a:p>
          <a:p>
            <a:pPr marL="285750" indent="-285750">
              <a:lnSpc>
                <a:spcPct val="120000"/>
              </a:lnSpc>
              <a:buClrTx/>
            </a:pPr>
            <a:r>
              <a:rPr lang="en-GB" sz="1200" dirty="0">
                <a:ea typeface="Tahoma"/>
                <a:cs typeface="Calibri"/>
              </a:rPr>
              <a:t>The MYEPLG have a website which provides regionally agreed training and resources to support supervisors and assessors.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5358" y="454426"/>
            <a:ext cx="2462860" cy="325995"/>
          </a:xfrm>
          <a:prstGeom prst="rect">
            <a:avLst/>
          </a:prstGeom>
        </p:spPr>
      </p:pic>
    </p:spTree>
    <p:extLst>
      <p:ext uri="{BB962C8B-B14F-4D97-AF65-F5344CB8AC3E}">
        <p14:creationId xmlns:p14="http://schemas.microsoft.com/office/powerpoint/2010/main" val="15643787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44651" y="308421"/>
            <a:ext cx="6042953" cy="662781"/>
          </a:xfrm>
          <a:prstGeom prst="rect">
            <a:avLst/>
          </a:prstGeom>
        </p:spPr>
        <p:txBody>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cs typeface="Calibri"/>
              </a:rPr>
              <a:t>Accessing online update</a:t>
            </a:r>
          </a:p>
        </p:txBody>
      </p:sp>
      <p:pic>
        <p:nvPicPr>
          <p:cNvPr id="3"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262" y="724872"/>
            <a:ext cx="3550971" cy="2644759"/>
          </a:xfrm>
          <a:prstGeom prst="rect">
            <a:avLst/>
          </a:prstGeom>
        </p:spPr>
      </p:pic>
      <p:pic>
        <p:nvPicPr>
          <p:cNvPr id="4"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8132" y="138224"/>
            <a:ext cx="3780905" cy="4593265"/>
          </a:xfrm>
          <a:prstGeom prst="rect">
            <a:avLst/>
          </a:prstGeom>
          <a:ln>
            <a:solidFill>
              <a:schemeClr val="tx1"/>
            </a:solidFill>
          </a:ln>
        </p:spPr>
      </p:pic>
      <p:sp>
        <p:nvSpPr>
          <p:cNvPr id="5" name="Right Arrow 4"/>
          <p:cNvSpPr/>
          <p:nvPr/>
        </p:nvSpPr>
        <p:spPr>
          <a:xfrm>
            <a:off x="4057473" y="1756778"/>
            <a:ext cx="780346" cy="911994"/>
          </a:xfrm>
          <a:prstGeom prst="rightArrow">
            <a:avLst/>
          </a:prstGeom>
          <a:noFill/>
          <a:ln w="57150">
            <a:solidFill>
              <a:srgbClr val="5757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151713" y="3250801"/>
            <a:ext cx="5086419" cy="1384995"/>
          </a:xfrm>
          <a:prstGeom prst="rect">
            <a:avLst/>
          </a:prstGeom>
          <a:noFill/>
        </p:spPr>
        <p:txBody>
          <a:bodyPr wrap="square" rtlCol="0" anchor="t">
            <a:spAutoFit/>
          </a:bodyPr>
          <a:lstStyle/>
          <a:p>
            <a:r>
              <a:rPr lang="en-GB" dirty="0">
                <a:latin typeface="Helvetica Now Text "/>
              </a:rPr>
              <a:t>You can complete your 2 yearly update online by accessing the video or slide deck then completing the questionnaire.</a:t>
            </a:r>
          </a:p>
          <a:p>
            <a:endParaRPr lang="en-GB" dirty="0">
              <a:latin typeface="Helvetica Now Text "/>
            </a:endParaRPr>
          </a:p>
          <a:p>
            <a:r>
              <a:rPr lang="en-GB" dirty="0">
                <a:latin typeface="Helvetica Now Text "/>
              </a:rPr>
              <a:t>The MYEPLG will then email you with confirmation you have completed your update. Forward the confirmation email to whoever holds your register.</a:t>
            </a:r>
          </a:p>
        </p:txBody>
      </p:sp>
    </p:spTree>
    <p:extLst>
      <p:ext uri="{BB962C8B-B14F-4D97-AF65-F5344CB8AC3E}">
        <p14:creationId xmlns:p14="http://schemas.microsoft.com/office/powerpoint/2010/main" val="8406020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p:cNvSpPr txBox="1">
            <a:spLocks/>
          </p:cNvSpPr>
          <p:nvPr/>
        </p:nvSpPr>
        <p:spPr>
          <a:xfrm>
            <a:off x="249687" y="317684"/>
            <a:ext cx="5013430" cy="415963"/>
          </a:xfrm>
          <a:prstGeom prst="rect">
            <a:avLst/>
          </a:prstGeom>
        </p:spPr>
        <p:txBody>
          <a:bodyPr>
            <a:normAutofit fontScale="97500"/>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cs typeface="Calibri"/>
              </a:rPr>
              <a:t>Practice Assessment Documents</a:t>
            </a:r>
          </a:p>
        </p:txBody>
      </p:sp>
      <p:pic>
        <p:nvPicPr>
          <p:cNvPr id="3" name="Content Placeholder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110" y="736827"/>
            <a:ext cx="3685611" cy="2609551"/>
          </a:xfrm>
          <a:prstGeom prst="rect">
            <a:avLst/>
          </a:prstGeom>
        </p:spPr>
      </p:pic>
      <p:pic>
        <p:nvPicPr>
          <p:cNvPr id="4" name="Content Placeholder 8"/>
          <p:cNvPicPr>
            <a:picLocks noChangeAspect="1"/>
          </p:cNvPicPr>
          <p:nvPr/>
        </p:nvPicPr>
        <p:blipFill rotWithShape="1">
          <a:blip r:embed="rId3" cstate="print">
            <a:extLst>
              <a:ext uri="{28A0092B-C50C-407E-A947-70E740481C1C}">
                <a14:useLocalDpi xmlns:a14="http://schemas.microsoft.com/office/drawing/2010/main" val="0"/>
              </a:ext>
            </a:extLst>
          </a:blip>
          <a:srcRect b="8596"/>
          <a:stretch/>
        </p:blipFill>
        <p:spPr>
          <a:xfrm>
            <a:off x="5369442" y="703421"/>
            <a:ext cx="3476846" cy="4097576"/>
          </a:xfrm>
          <a:prstGeom prst="rect">
            <a:avLst/>
          </a:prstGeom>
          <a:ln>
            <a:solidFill>
              <a:schemeClr val="tx1"/>
            </a:solidFill>
          </a:ln>
        </p:spPr>
      </p:pic>
      <p:sp>
        <p:nvSpPr>
          <p:cNvPr id="5" name="TextBox 4"/>
          <p:cNvSpPr txBox="1"/>
          <p:nvPr/>
        </p:nvSpPr>
        <p:spPr>
          <a:xfrm>
            <a:off x="381156" y="3498585"/>
            <a:ext cx="4211996" cy="830997"/>
          </a:xfrm>
          <a:prstGeom prst="rect">
            <a:avLst/>
          </a:prstGeom>
          <a:noFill/>
        </p:spPr>
        <p:txBody>
          <a:bodyPr wrap="square" rtlCol="0" anchor="t">
            <a:spAutoFit/>
          </a:bodyPr>
          <a:lstStyle/>
          <a:p>
            <a:r>
              <a:rPr lang="en-GB" sz="1600" dirty="0">
                <a:latin typeface="Helvetica Now Text "/>
                <a:cs typeface="Calibri"/>
              </a:rPr>
              <a:t>This is where you can open and download copies of the student's practice assessment documents</a:t>
            </a:r>
          </a:p>
        </p:txBody>
      </p:sp>
      <p:sp>
        <p:nvSpPr>
          <p:cNvPr id="6" name="Right Arrow 6">
            <a:extLst>
              <a:ext uri="{FF2B5EF4-FFF2-40B4-BE49-F238E27FC236}">
                <a16:creationId xmlns:a16="http://schemas.microsoft.com/office/drawing/2014/main" id="{A366ACC4-68E4-4F3A-BAF2-5FD971EC7FF6}"/>
              </a:ext>
            </a:extLst>
          </p:cNvPr>
          <p:cNvSpPr/>
          <p:nvPr/>
        </p:nvSpPr>
        <p:spPr>
          <a:xfrm>
            <a:off x="4103948" y="2041602"/>
            <a:ext cx="978408" cy="946147"/>
          </a:xfrm>
          <a:prstGeom prst="rightArrow">
            <a:avLst/>
          </a:prstGeom>
          <a:noFill/>
          <a:ln w="57150">
            <a:solidFill>
              <a:srgbClr val="5757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889451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p:cNvSpPr txBox="1">
            <a:spLocks/>
          </p:cNvSpPr>
          <p:nvPr/>
        </p:nvSpPr>
        <p:spPr>
          <a:xfrm>
            <a:off x="221512" y="326214"/>
            <a:ext cx="10515600" cy="449964"/>
          </a:xfrm>
          <a:prstGeom prst="rect">
            <a:avLst/>
          </a:prstGeom>
        </p:spPr>
        <p:txBody>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latin typeface="Gramatika-Black"/>
                <a:cs typeface="Calibri"/>
              </a:rPr>
              <a:t>Helpful resources </a:t>
            </a:r>
            <a:endParaRPr lang="en-GB" sz="2400" dirty="0">
              <a:latin typeface="Gramatika-Black"/>
              <a:cs typeface="Calibri" panose="020F0502020204030204" pitchFamily="34" charset="0"/>
            </a:endParaRPr>
          </a:p>
        </p:txBody>
      </p:sp>
      <p:pic>
        <p:nvPicPr>
          <p:cNvPr id="3" name="Content Placeholder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4039" y="760428"/>
            <a:ext cx="3542417" cy="2801012"/>
          </a:xfrm>
          <a:prstGeom prst="rect">
            <a:avLst/>
          </a:prstGeom>
        </p:spPr>
      </p:pic>
      <p:pic>
        <p:nvPicPr>
          <p:cNvPr id="4" name="Content Placeholder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65404" y="114267"/>
            <a:ext cx="3897884" cy="4585323"/>
          </a:xfrm>
          <a:prstGeom prst="rect">
            <a:avLst/>
          </a:prstGeom>
          <a:ln>
            <a:solidFill>
              <a:schemeClr val="tx1"/>
            </a:solidFill>
          </a:ln>
        </p:spPr>
      </p:pic>
      <p:sp>
        <p:nvSpPr>
          <p:cNvPr id="5" name="TextBox 4"/>
          <p:cNvSpPr txBox="1"/>
          <p:nvPr/>
        </p:nvSpPr>
        <p:spPr>
          <a:xfrm>
            <a:off x="221511" y="3601545"/>
            <a:ext cx="4339855" cy="584775"/>
          </a:xfrm>
          <a:prstGeom prst="rect">
            <a:avLst/>
          </a:prstGeom>
          <a:noFill/>
        </p:spPr>
        <p:txBody>
          <a:bodyPr wrap="square" rtlCol="0" anchor="t">
            <a:spAutoFit/>
          </a:bodyPr>
          <a:lstStyle/>
          <a:p>
            <a:r>
              <a:rPr lang="en-GB" sz="1600" dirty="0">
                <a:latin typeface="Helvetica Now Text "/>
                <a:cs typeface="Calibri"/>
              </a:rPr>
              <a:t>In this section you can find case studies to use for team discussions and updates</a:t>
            </a:r>
          </a:p>
        </p:txBody>
      </p:sp>
      <p:sp>
        <p:nvSpPr>
          <p:cNvPr id="6" name="Right Arrow 6">
            <a:extLst>
              <a:ext uri="{FF2B5EF4-FFF2-40B4-BE49-F238E27FC236}">
                <a16:creationId xmlns:a16="http://schemas.microsoft.com/office/drawing/2014/main" id="{6FF37EC8-E021-41C6-A9ED-18F7CF86B4B5}"/>
              </a:ext>
            </a:extLst>
          </p:cNvPr>
          <p:cNvSpPr/>
          <p:nvPr/>
        </p:nvSpPr>
        <p:spPr>
          <a:xfrm>
            <a:off x="3937484" y="2131561"/>
            <a:ext cx="815269" cy="898615"/>
          </a:xfrm>
          <a:prstGeom prst="rightArrow">
            <a:avLst/>
          </a:prstGeom>
          <a:noFill/>
          <a:ln w="57150">
            <a:solidFill>
              <a:srgbClr val="393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302081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32144" y="313866"/>
            <a:ext cx="4361121" cy="430414"/>
          </a:xfrm>
          <a:prstGeom prst="rect">
            <a:avLst/>
          </a:prstGeom>
        </p:spPr>
        <p:txBody>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cs typeface="Calibri"/>
              </a:rPr>
              <a:t>What else you will need</a:t>
            </a:r>
          </a:p>
        </p:txBody>
      </p:sp>
      <p:sp>
        <p:nvSpPr>
          <p:cNvPr id="3" name="Content Placeholder 2"/>
          <p:cNvSpPr txBox="1">
            <a:spLocks/>
          </p:cNvSpPr>
          <p:nvPr/>
        </p:nvSpPr>
        <p:spPr>
          <a:xfrm>
            <a:off x="232144" y="828021"/>
            <a:ext cx="4701363" cy="3892835"/>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GB" sz="1600" dirty="0">
                <a:latin typeface="Helvetica Now Text "/>
                <a:ea typeface="Tahoma"/>
                <a:cs typeface="Calibri"/>
              </a:rPr>
              <a:t>All supervisors and assessors will require a </a:t>
            </a:r>
            <a:r>
              <a:rPr lang="en-GB" sz="1600" b="1" dirty="0" err="1">
                <a:latin typeface="Helvetica Now Text "/>
                <a:ea typeface="Tahoma"/>
                <a:cs typeface="Calibri"/>
              </a:rPr>
              <a:t>PebblePad</a:t>
            </a:r>
            <a:r>
              <a:rPr lang="en-GB" sz="1600" dirty="0">
                <a:latin typeface="Helvetica Now Text "/>
                <a:ea typeface="Tahoma"/>
                <a:cs typeface="Calibri"/>
              </a:rPr>
              <a:t> account with each university you take students from to be able to access and record information in the student's MYEPAD.</a:t>
            </a:r>
            <a:endParaRPr lang="en-US" sz="1600" dirty="0">
              <a:latin typeface="Helvetica Now Text "/>
            </a:endParaRPr>
          </a:p>
          <a:p>
            <a:pPr>
              <a:lnSpc>
                <a:spcPct val="120000"/>
              </a:lnSpc>
            </a:pPr>
            <a:r>
              <a:rPr lang="en-GB" sz="1600" dirty="0">
                <a:latin typeface="Helvetica Now Text "/>
                <a:ea typeface="Tahoma"/>
                <a:cs typeface="Calibri"/>
              </a:rPr>
              <a:t>You should use the same username and password for each account to make it easier to remember.</a:t>
            </a:r>
            <a:endParaRPr lang="en-GB" sz="1600" dirty="0">
              <a:latin typeface="Helvetica Now Text "/>
            </a:endParaRPr>
          </a:p>
          <a:p>
            <a:pPr>
              <a:lnSpc>
                <a:spcPct val="120000"/>
              </a:lnSpc>
            </a:pPr>
            <a:r>
              <a:rPr lang="en-GB" sz="1600" dirty="0">
                <a:latin typeface="Helvetica Now Text "/>
                <a:ea typeface="Tahoma"/>
                <a:cs typeface="Calibri"/>
              </a:rPr>
              <a:t>There is also an app you can download which automatically directs you to the correct university's </a:t>
            </a:r>
            <a:r>
              <a:rPr lang="en-GB" sz="1600" dirty="0" err="1">
                <a:latin typeface="Helvetica Now Text "/>
                <a:ea typeface="Tahoma"/>
                <a:cs typeface="Calibri"/>
              </a:rPr>
              <a:t>PebblePad</a:t>
            </a:r>
            <a:r>
              <a:rPr lang="en-GB" sz="1600" dirty="0">
                <a:latin typeface="Helvetica Now Text "/>
                <a:ea typeface="Tahoma"/>
                <a:cs typeface="Calibri"/>
              </a:rPr>
              <a:t> site once you have been given the student's unique identification number.</a:t>
            </a:r>
          </a:p>
        </p:txBody>
      </p:sp>
      <p:sp>
        <p:nvSpPr>
          <p:cNvPr id="4" name="Content Placeholder 3"/>
          <p:cNvSpPr txBox="1">
            <a:spLocks/>
          </p:cNvSpPr>
          <p:nvPr/>
        </p:nvSpPr>
        <p:spPr>
          <a:xfrm>
            <a:off x="5092995" y="744280"/>
            <a:ext cx="4051006" cy="4177874"/>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GB" sz="1600" dirty="0">
                <a:latin typeface="Helvetica Now Text "/>
                <a:ea typeface="Tahoma"/>
                <a:cs typeface="Calibri"/>
              </a:rPr>
              <a:t>The student providing you with their unique identification number is giving you permission under GDPR to access their information.</a:t>
            </a:r>
            <a:endParaRPr lang="en-US" sz="1600" dirty="0">
              <a:latin typeface="Helvetica Now Text "/>
            </a:endParaRPr>
          </a:p>
          <a:p>
            <a:pPr>
              <a:lnSpc>
                <a:spcPct val="110000"/>
              </a:lnSpc>
            </a:pPr>
            <a:r>
              <a:rPr lang="en-GB" sz="1600" dirty="0">
                <a:latin typeface="Helvetica Now Text "/>
                <a:ea typeface="Tahoma"/>
                <a:cs typeface="Calibri"/>
              </a:rPr>
              <a:t>Your </a:t>
            </a:r>
            <a:r>
              <a:rPr lang="en-GB" sz="1600" dirty="0" err="1">
                <a:latin typeface="Helvetica Now Text "/>
                <a:ea typeface="Tahoma"/>
                <a:cs typeface="Calibri"/>
              </a:rPr>
              <a:t>PebblePad</a:t>
            </a:r>
            <a:r>
              <a:rPr lang="en-GB" sz="1600" dirty="0">
                <a:latin typeface="Helvetica Now Text "/>
                <a:ea typeface="Tahoma"/>
                <a:cs typeface="Calibri"/>
              </a:rPr>
              <a:t> account is your own unique electronic signature.</a:t>
            </a:r>
          </a:p>
          <a:p>
            <a:pPr>
              <a:lnSpc>
                <a:spcPct val="110000"/>
              </a:lnSpc>
            </a:pPr>
            <a:r>
              <a:rPr lang="en-GB" sz="1600" dirty="0">
                <a:latin typeface="Helvetica Now Text "/>
                <a:ea typeface="Tahoma"/>
                <a:cs typeface="Calibri"/>
              </a:rPr>
              <a:t>The app is called </a:t>
            </a:r>
            <a:r>
              <a:rPr lang="en-GB" sz="1600" b="1" dirty="0" err="1">
                <a:latin typeface="Helvetica Now Text "/>
                <a:ea typeface="Tahoma"/>
                <a:cs typeface="Calibri"/>
              </a:rPr>
              <a:t>PebblePocket</a:t>
            </a:r>
            <a:r>
              <a:rPr lang="en-GB" sz="1600" b="1" dirty="0">
                <a:latin typeface="Helvetica Now Text "/>
                <a:ea typeface="Tahoma"/>
                <a:cs typeface="Calibri"/>
              </a:rPr>
              <a:t> </a:t>
            </a:r>
            <a:r>
              <a:rPr lang="en-GB" sz="1600" dirty="0">
                <a:latin typeface="Helvetica Now Text "/>
                <a:ea typeface="Tahoma"/>
                <a:cs typeface="Calibri"/>
              </a:rPr>
              <a:t>and can be downloaded for free from your app store.</a:t>
            </a:r>
          </a:p>
          <a:p>
            <a:pPr marL="0" indent="0">
              <a:lnSpc>
                <a:spcPct val="110000"/>
              </a:lnSpc>
              <a:buFont typeface="Arial" panose="020B0604020202020204" pitchFamily="34" charset="0"/>
              <a:buNone/>
            </a:pPr>
            <a:endParaRPr lang="en-GB" sz="1600" dirty="0">
              <a:latin typeface="Helvetica Now Text "/>
            </a:endParaRPr>
          </a:p>
          <a:p>
            <a:pPr>
              <a:lnSpc>
                <a:spcPct val="110000"/>
              </a:lnSpc>
            </a:pPr>
            <a:endParaRPr lang="en-GB" sz="1600" dirty="0">
              <a:latin typeface="Helvetica Now Text "/>
            </a:endParaRPr>
          </a:p>
          <a:p>
            <a:pPr>
              <a:lnSpc>
                <a:spcPct val="110000"/>
              </a:lnSpc>
            </a:pPr>
            <a:endParaRPr lang="en-GB" sz="1600" dirty="0">
              <a:latin typeface="Helvetica Now Text "/>
            </a:endParaRPr>
          </a:p>
          <a:p>
            <a:pPr marL="0" indent="0">
              <a:lnSpc>
                <a:spcPct val="110000"/>
              </a:lnSpc>
              <a:buFont typeface="Arial" panose="020B0604020202020204" pitchFamily="34" charset="0"/>
              <a:buNone/>
            </a:pPr>
            <a:endParaRPr lang="en-GB" sz="1600" dirty="0">
              <a:latin typeface="Helvetica Now Text "/>
            </a:endParaRPr>
          </a:p>
        </p:txBody>
      </p:sp>
    </p:spTree>
    <p:extLst>
      <p:ext uri="{BB962C8B-B14F-4D97-AF65-F5344CB8AC3E}">
        <p14:creationId xmlns:p14="http://schemas.microsoft.com/office/powerpoint/2010/main" val="2967529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500"/>
                                        <p:tgtEl>
                                          <p:spTgt spid="4">
                                            <p:txEl>
                                              <p:pRg st="0" end="0"/>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fade">
                                      <p:cBhvr>
                                        <p:cTn id="25" dur="500"/>
                                        <p:tgtEl>
                                          <p:spTgt spid="4">
                                            <p:txEl>
                                              <p:pRg st="1" end="1"/>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Effect transition="in" filter="fade">
                                      <p:cBhvr>
                                        <p:cTn id="28"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40146" y="316507"/>
            <a:ext cx="8260672" cy="611087"/>
          </a:xfrm>
          <a:prstGeom prst="rect">
            <a:avLst/>
          </a:prstGeom>
        </p:spPr>
        <p:txBody>
          <a:bodyPr>
            <a:normAutofit fontScale="97500"/>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t>Further information</a:t>
            </a:r>
          </a:p>
        </p:txBody>
      </p:sp>
      <p:sp>
        <p:nvSpPr>
          <p:cNvPr id="3" name="Content Placeholder 2"/>
          <p:cNvSpPr txBox="1">
            <a:spLocks/>
          </p:cNvSpPr>
          <p:nvPr/>
        </p:nvSpPr>
        <p:spPr>
          <a:xfrm>
            <a:off x="240146" y="928721"/>
            <a:ext cx="8903854" cy="368580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1400" b="1" dirty="0">
              <a:latin typeface="Helvetica Now Text "/>
            </a:endParaRPr>
          </a:p>
          <a:p>
            <a:pPr marL="0" indent="0">
              <a:buNone/>
            </a:pPr>
            <a:r>
              <a:rPr lang="en-GB" sz="1400" dirty="0">
                <a:solidFill>
                  <a:srgbClr val="0070C0"/>
                </a:solidFill>
                <a:latin typeface="Helvetica Now Text "/>
                <a:ea typeface="Tahoma"/>
                <a:cs typeface="Calibri"/>
                <a:hlinkClick r:id="rId2"/>
              </a:rPr>
              <a:t>https://www.myeplg.ac.uk/</a:t>
            </a:r>
            <a:endParaRPr lang="en-GB" sz="1400" dirty="0">
              <a:solidFill>
                <a:srgbClr val="0070C0"/>
              </a:solidFill>
              <a:latin typeface="Helvetica Now Text "/>
              <a:ea typeface="Tahoma"/>
              <a:cs typeface="Calibri"/>
            </a:endParaRPr>
          </a:p>
          <a:p>
            <a:pPr marL="0" indent="0">
              <a:buNone/>
            </a:pPr>
            <a:endParaRPr lang="en-GB" sz="1400" dirty="0">
              <a:solidFill>
                <a:srgbClr val="0076A3"/>
              </a:solidFill>
              <a:latin typeface="Helvetica Now Text "/>
              <a:ea typeface="Tahoma"/>
              <a:cs typeface="Calibri"/>
            </a:endParaRPr>
          </a:p>
          <a:p>
            <a:pPr marL="0" indent="0">
              <a:buFont typeface="Arial" panose="020B0604020202020204" pitchFamily="34" charset="0"/>
              <a:buNone/>
            </a:pPr>
            <a:r>
              <a:rPr lang="en-GB" sz="1400" b="1" dirty="0">
                <a:latin typeface="Helvetica Now Text "/>
                <a:ea typeface="Tahoma"/>
                <a:cs typeface="Calibri"/>
              </a:rPr>
              <a:t>SSSA supporting Information </a:t>
            </a:r>
          </a:p>
          <a:p>
            <a:pPr marL="0" indent="0">
              <a:buFont typeface="Arial" panose="020B0604020202020204" pitchFamily="34" charset="0"/>
              <a:buNone/>
            </a:pPr>
            <a:r>
              <a:rPr lang="en-GB" sz="1400" dirty="0">
                <a:solidFill>
                  <a:srgbClr val="0070C0"/>
                </a:solidFill>
                <a:latin typeface="Helvetica Now Text "/>
                <a:ea typeface="Tahoma"/>
                <a:cs typeface="Calibri"/>
                <a:hlinkClick r:id="rId3"/>
              </a:rPr>
              <a:t>https://www.nmc.org.uk/supporting-information-on-standards-for-student-supervision-and-assessment/</a:t>
            </a:r>
            <a:r>
              <a:rPr lang="en-GB" sz="1400" dirty="0">
                <a:solidFill>
                  <a:srgbClr val="0070C0"/>
                </a:solidFill>
                <a:latin typeface="Helvetica Now Text "/>
                <a:ea typeface="Tahoma"/>
                <a:cs typeface="Calibri"/>
              </a:rPr>
              <a:t> </a:t>
            </a:r>
            <a:endParaRPr lang="en-GB" sz="1400" dirty="0">
              <a:solidFill>
                <a:srgbClr val="0070C0"/>
              </a:solidFill>
              <a:latin typeface="Helvetica Now Text "/>
            </a:endParaRPr>
          </a:p>
          <a:p>
            <a:pPr marL="0" indent="0">
              <a:buFont typeface="Arial" panose="020B0604020202020204" pitchFamily="34" charset="0"/>
              <a:buNone/>
            </a:pPr>
            <a:endParaRPr lang="en-GB" sz="1400" dirty="0">
              <a:solidFill>
                <a:srgbClr val="0070C0"/>
              </a:solidFill>
              <a:latin typeface="Helvetica Now Text "/>
            </a:endParaRPr>
          </a:p>
          <a:p>
            <a:pPr marL="0" indent="0" algn="ctr">
              <a:buFont typeface="Arial" panose="020B0604020202020204" pitchFamily="34" charset="0"/>
              <a:buNone/>
            </a:pPr>
            <a:endParaRPr lang="en-GB" sz="1400" dirty="0">
              <a:latin typeface="Helvetica Now Text "/>
            </a:endParaRPr>
          </a:p>
        </p:txBody>
      </p:sp>
      <p:sp>
        <p:nvSpPr>
          <p:cNvPr id="4" name="TextBox 3"/>
          <p:cNvSpPr txBox="1"/>
          <p:nvPr/>
        </p:nvSpPr>
        <p:spPr>
          <a:xfrm>
            <a:off x="240146" y="904898"/>
            <a:ext cx="6463553" cy="307777"/>
          </a:xfrm>
          <a:prstGeom prst="rect">
            <a:avLst/>
          </a:prstGeom>
          <a:noFill/>
        </p:spPr>
        <p:txBody>
          <a:bodyPr wrap="square" rtlCol="0">
            <a:spAutoFit/>
          </a:bodyPr>
          <a:lstStyle/>
          <a:p>
            <a:r>
              <a:rPr lang="en-GB" b="1" dirty="0">
                <a:latin typeface="HelveticaNowText"/>
              </a:rPr>
              <a:t>Pan-Midlands, Yorkshire &amp; East Practice Learning Group</a:t>
            </a:r>
          </a:p>
        </p:txBody>
      </p:sp>
    </p:spTree>
    <p:extLst>
      <p:ext uri="{BB962C8B-B14F-4D97-AF65-F5344CB8AC3E}">
        <p14:creationId xmlns:p14="http://schemas.microsoft.com/office/powerpoint/2010/main" val="13325326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D4F70-70DA-4D7F-A063-EA86BB598A07}"/>
              </a:ext>
            </a:extLst>
          </p:cNvPr>
          <p:cNvSpPr txBox="1">
            <a:spLocks/>
          </p:cNvSpPr>
          <p:nvPr/>
        </p:nvSpPr>
        <p:spPr>
          <a:xfrm>
            <a:off x="253408" y="333225"/>
            <a:ext cx="6223591" cy="496113"/>
          </a:xfrm>
          <a:prstGeom prst="rect">
            <a:avLst/>
          </a:prstGeom>
        </p:spPr>
        <p:txBody>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t>NMC SSSA Knowledge Test </a:t>
            </a:r>
          </a:p>
        </p:txBody>
      </p:sp>
      <p:sp>
        <p:nvSpPr>
          <p:cNvPr id="3" name="Content Placeholder 2">
            <a:extLst>
              <a:ext uri="{FF2B5EF4-FFF2-40B4-BE49-F238E27FC236}">
                <a16:creationId xmlns:a16="http://schemas.microsoft.com/office/drawing/2014/main" id="{866FEDC9-E247-40B4-B093-6F2722A78908}"/>
              </a:ext>
            </a:extLst>
          </p:cNvPr>
          <p:cNvSpPr txBox="1">
            <a:spLocks/>
          </p:cNvSpPr>
          <p:nvPr/>
        </p:nvSpPr>
        <p:spPr>
          <a:xfrm>
            <a:off x="253409" y="1076400"/>
            <a:ext cx="8890591" cy="3027767"/>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b="1" dirty="0">
                <a:solidFill>
                  <a:schemeClr val="accent2"/>
                </a:solidFill>
                <a:latin typeface="Helvetica Now Text "/>
                <a:ea typeface="Tahoma"/>
                <a:cs typeface="Arial"/>
              </a:rPr>
              <a:t>Now you must complete the post course NMC SSSA Knowledge Test </a:t>
            </a:r>
            <a:r>
              <a:rPr lang="en-GB" sz="1600" dirty="0">
                <a:solidFill>
                  <a:schemeClr val="accent6"/>
                </a:solidFill>
                <a:latin typeface="Helvetica Now Text "/>
                <a:ea typeface="Tahoma"/>
                <a:cs typeface="Arial"/>
              </a:rPr>
              <a:t>to assess your learning (</a:t>
            </a:r>
            <a:r>
              <a:rPr lang="en-GB" sz="1600" dirty="0">
                <a:solidFill>
                  <a:schemeClr val="accent6"/>
                </a:solidFill>
              </a:rPr>
              <a:t>via online test)</a:t>
            </a:r>
            <a:r>
              <a:rPr lang="en-GB" sz="1600" dirty="0">
                <a:solidFill>
                  <a:schemeClr val="accent6"/>
                </a:solidFill>
                <a:latin typeface="Helvetica Now Text "/>
                <a:ea typeface="Tahoma"/>
                <a:cs typeface="Arial"/>
              </a:rPr>
              <a:t> and to receive a certificate of completion. </a:t>
            </a:r>
          </a:p>
          <a:p>
            <a:r>
              <a:rPr lang="en-GB" sz="1600" dirty="0"/>
              <a:t>Link to the Knowledge Test: </a:t>
            </a:r>
            <a:r>
              <a:rPr lang="en-GB" sz="1600" dirty="0">
                <a:hlinkClick r:id="rId2"/>
              </a:rPr>
              <a:t>https://forms.office.com/r/Awpz21vbGD</a:t>
            </a:r>
            <a:endParaRPr lang="en-GB" sz="1600" dirty="0"/>
          </a:p>
          <a:p>
            <a:r>
              <a:rPr lang="en-GB" sz="1600" dirty="0"/>
              <a:t>If you experience any difficulties please email </a:t>
            </a:r>
            <a:r>
              <a:rPr lang="en-GB" sz="1600" dirty="0">
                <a:hlinkClick r:id="rId3"/>
              </a:rPr>
              <a:t>enquiries.nth@nhs.net</a:t>
            </a:r>
            <a:r>
              <a:rPr lang="en-GB" sz="1600" dirty="0"/>
              <a:t> with </a:t>
            </a:r>
            <a:r>
              <a:rPr lang="en-GB" sz="1600" dirty="0">
                <a:solidFill>
                  <a:srgbClr val="FF0000"/>
                </a:solidFill>
              </a:rPr>
              <a:t>&lt;Your Name&gt; - SSSA Supervisor and Assessor Training </a:t>
            </a:r>
            <a:r>
              <a:rPr lang="en-GB" sz="1600" dirty="0"/>
              <a:t>in the email subject title </a:t>
            </a:r>
          </a:p>
        </p:txBody>
      </p:sp>
    </p:spTree>
    <p:extLst>
      <p:ext uri="{BB962C8B-B14F-4D97-AF65-F5344CB8AC3E}">
        <p14:creationId xmlns:p14="http://schemas.microsoft.com/office/powerpoint/2010/main" val="9635806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30659" y="313040"/>
            <a:ext cx="5667632" cy="469555"/>
          </a:xfrm>
          <a:prstGeom prst="rect">
            <a:avLst/>
          </a:prstGeom>
        </p:spPr>
        <p:txBody>
          <a:bodyPr/>
          <a:lstStyle>
            <a:lvl1pPr algn="l" defTabSz="685800" rtl="0" eaLnBrk="1" latinLnBrk="0" hangingPunct="1">
              <a:lnSpc>
                <a:spcPct val="90000"/>
              </a:lnSpc>
              <a:spcBef>
                <a:spcPct val="0"/>
              </a:spcBef>
              <a:buNone/>
              <a:defRPr sz="3300" b="1" i="0" kern="1200">
                <a:solidFill>
                  <a:schemeClr val="accent6"/>
                </a:solidFill>
                <a:latin typeface="Gramatika-Bold" pitchFamily="2" charset="0"/>
                <a:ea typeface="+mj-ea"/>
                <a:cs typeface="+mj-cs"/>
              </a:defRPr>
            </a:lvl1pPr>
          </a:lstStyle>
          <a:p>
            <a:r>
              <a:rPr lang="en-GB" sz="2400" dirty="0"/>
              <a:t>Learning Outcomes</a:t>
            </a:r>
          </a:p>
        </p:txBody>
      </p:sp>
      <p:sp>
        <p:nvSpPr>
          <p:cNvPr id="3" name="Text Placeholder 3"/>
          <p:cNvSpPr txBox="1">
            <a:spLocks/>
          </p:cNvSpPr>
          <p:nvPr/>
        </p:nvSpPr>
        <p:spPr>
          <a:xfrm>
            <a:off x="230659" y="861925"/>
            <a:ext cx="8913341" cy="3811588"/>
          </a:xfrm>
          <a:prstGeom prst="rect">
            <a:avLst/>
          </a:prstGeom>
        </p:spPr>
        <p:txBody>
          <a:bodyPr>
            <a:no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indent="0">
              <a:buNone/>
            </a:pPr>
            <a:r>
              <a:rPr lang="en-GB" sz="1400" b="1" dirty="0">
                <a:solidFill>
                  <a:schemeClr val="tx1"/>
                </a:solidFill>
                <a:latin typeface="HelveticaNowText"/>
                <a:ea typeface="Tahoma"/>
                <a:cs typeface="Calibri"/>
              </a:rPr>
              <a:t>By the end of this transition training you will</a:t>
            </a:r>
          </a:p>
          <a:p>
            <a:pPr>
              <a:lnSpc>
                <a:spcPct val="170000"/>
              </a:lnSpc>
              <a:buClrTx/>
            </a:pPr>
            <a:r>
              <a:rPr lang="en-GB" sz="1200" dirty="0">
                <a:latin typeface="HelveticaNowText"/>
                <a:ea typeface="Tahoma"/>
                <a:cs typeface="Calibri"/>
              </a:rPr>
              <a:t>Have a clear understanding of the responsibility of practice supervision and assessment.</a:t>
            </a:r>
          </a:p>
          <a:p>
            <a:pPr>
              <a:lnSpc>
                <a:spcPct val="170000"/>
              </a:lnSpc>
              <a:buClrTx/>
            </a:pPr>
            <a:r>
              <a:rPr lang="en-GB" sz="1200" dirty="0">
                <a:latin typeface="HelveticaNowText"/>
                <a:ea typeface="Tahoma"/>
                <a:cs typeface="Calibri"/>
              </a:rPr>
              <a:t>Understand the process of student supervision, assessment and feedback</a:t>
            </a:r>
          </a:p>
          <a:p>
            <a:pPr>
              <a:lnSpc>
                <a:spcPct val="170000"/>
              </a:lnSpc>
              <a:buClrTx/>
            </a:pPr>
            <a:r>
              <a:rPr lang="en-GB" sz="1200" dirty="0">
                <a:latin typeface="HelveticaNowText"/>
                <a:ea typeface="Tahoma"/>
                <a:cs typeface="Calibri"/>
              </a:rPr>
              <a:t>Be able to help your practice area develop a learning experience for students identifying their specific needs at their level of training including consideration of equality, diversity and reasonable adjustments</a:t>
            </a:r>
          </a:p>
          <a:p>
            <a:pPr>
              <a:lnSpc>
                <a:spcPct val="170000"/>
              </a:lnSpc>
              <a:buClrTx/>
            </a:pPr>
            <a:r>
              <a:rPr lang="en-GB" sz="1200" dirty="0">
                <a:latin typeface="HelveticaNowText"/>
                <a:ea typeface="Tahoma"/>
                <a:cs typeface="Calibri"/>
              </a:rPr>
              <a:t>Understand the collaboration required between the Practice Supervisor (PS), Practice Assessor (PA) and Academic Assessor (AA) who all contribute to the student’s assessment in practice </a:t>
            </a:r>
            <a:endParaRPr lang="en-GB" sz="1200" dirty="0">
              <a:latin typeface="HelveticaNowText"/>
            </a:endParaRPr>
          </a:p>
          <a:p>
            <a:pPr>
              <a:lnSpc>
                <a:spcPct val="170000"/>
              </a:lnSpc>
              <a:buClrTx/>
            </a:pPr>
            <a:r>
              <a:rPr lang="en-GB" sz="1200" dirty="0">
                <a:latin typeface="HelveticaNowText"/>
                <a:ea typeface="Tahoma"/>
                <a:cs typeface="Calibri"/>
              </a:rPr>
              <a:t>Have knowledge about the Practice Assessment Document and written forms of evidence to support student assessment and progression</a:t>
            </a:r>
          </a:p>
          <a:p>
            <a:pPr>
              <a:lnSpc>
                <a:spcPct val="170000"/>
              </a:lnSpc>
              <a:buClrTx/>
            </a:pPr>
            <a:r>
              <a:rPr lang="en-GB" sz="1200" dirty="0">
                <a:latin typeface="HelveticaNowText"/>
                <a:ea typeface="Tahoma"/>
                <a:cs typeface="Calibri"/>
              </a:rPr>
              <a:t>Understand the student’s programme of study and the proficiencies to be achieved</a:t>
            </a:r>
          </a:p>
          <a:p>
            <a:endParaRPr lang="en-GB" sz="300" dirty="0">
              <a:latin typeface="Helvetica Now Text "/>
            </a:endParaRPr>
          </a:p>
        </p:txBody>
      </p:sp>
    </p:spTree>
    <p:extLst>
      <p:ext uri="{BB962C8B-B14F-4D97-AF65-F5344CB8AC3E}">
        <p14:creationId xmlns:p14="http://schemas.microsoft.com/office/powerpoint/2010/main" val="403675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54903" y="305767"/>
            <a:ext cx="2999044" cy="303831"/>
          </a:xfrm>
          <a:prstGeom prst="rect">
            <a:avLst/>
          </a:prstGeom>
        </p:spPr>
        <p:txBody>
          <a:bodyPr/>
          <a:lstStyle>
            <a:lvl1pPr algn="l" defTabSz="685800" rtl="0" eaLnBrk="1" latinLnBrk="0" hangingPunct="1">
              <a:lnSpc>
                <a:spcPct val="90000"/>
              </a:lnSpc>
              <a:spcBef>
                <a:spcPct val="0"/>
              </a:spcBef>
              <a:buNone/>
              <a:defRPr sz="3300" b="1" i="0" kern="1200">
                <a:solidFill>
                  <a:schemeClr val="accent6"/>
                </a:solidFill>
                <a:latin typeface="Gramatika-Bold" pitchFamily="2" charset="0"/>
                <a:ea typeface="+mj-ea"/>
                <a:cs typeface="+mj-cs"/>
              </a:defRPr>
            </a:lvl1pPr>
          </a:lstStyle>
          <a:p>
            <a:r>
              <a:rPr lang="en-GB" sz="2400" dirty="0"/>
              <a:t>Introduction</a:t>
            </a:r>
          </a:p>
        </p:txBody>
      </p:sp>
      <p:sp>
        <p:nvSpPr>
          <p:cNvPr id="3" name="Text Placeholder 3"/>
          <p:cNvSpPr txBox="1">
            <a:spLocks/>
          </p:cNvSpPr>
          <p:nvPr/>
        </p:nvSpPr>
        <p:spPr>
          <a:xfrm>
            <a:off x="254903" y="1656465"/>
            <a:ext cx="3515989" cy="1570029"/>
          </a:xfrm>
          <a:prstGeom prst="rect">
            <a:avLst/>
          </a:prstGeom>
        </p:spPr>
        <p:txBody>
          <a:bodyPr>
            <a:no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285750" indent="-285750">
              <a:lnSpc>
                <a:spcPct val="120000"/>
              </a:lnSpc>
              <a:buClrTx/>
            </a:pPr>
            <a:r>
              <a:rPr lang="en-GB" sz="1400" dirty="0">
                <a:solidFill>
                  <a:srgbClr val="000000"/>
                </a:solidFill>
                <a:latin typeface="HelveticaNowText"/>
                <a:ea typeface="Tahoma"/>
                <a:cs typeface="Calibri"/>
              </a:rPr>
              <a:t>Supervising students is now every registrant's responsibility.</a:t>
            </a:r>
            <a:endParaRPr lang="en-US" sz="1400" dirty="0">
              <a:solidFill>
                <a:srgbClr val="000000"/>
              </a:solidFill>
              <a:latin typeface="HelveticaNowText"/>
            </a:endParaRPr>
          </a:p>
          <a:p>
            <a:pPr marL="285750" indent="-285750">
              <a:lnSpc>
                <a:spcPct val="120000"/>
              </a:lnSpc>
              <a:buClrTx/>
            </a:pPr>
            <a:r>
              <a:rPr lang="en-GB" sz="1400" dirty="0">
                <a:solidFill>
                  <a:srgbClr val="000000"/>
                </a:solidFill>
                <a:latin typeface="HelveticaNowText"/>
                <a:ea typeface="Tahoma"/>
                <a:cs typeface="Calibri"/>
              </a:rPr>
              <a:t>Students on the new standards will now qualify 'supervisor-ready'. Student nurses must support the learning of others to pass their placement under Annexe A of the Future Nurse proficiencies.</a:t>
            </a:r>
          </a:p>
          <a:p>
            <a:pPr>
              <a:buClrTx/>
            </a:pPr>
            <a:endParaRPr lang="en-GB" sz="1400" dirty="0"/>
          </a:p>
        </p:txBody>
      </p:sp>
      <p:sp>
        <p:nvSpPr>
          <p:cNvPr id="4" name="Text Placeholder 3"/>
          <p:cNvSpPr txBox="1">
            <a:spLocks/>
          </p:cNvSpPr>
          <p:nvPr/>
        </p:nvSpPr>
        <p:spPr>
          <a:xfrm>
            <a:off x="4346849" y="1672446"/>
            <a:ext cx="4541778" cy="15700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solidFill>
                <a:latin typeface="HelveticaNowText" panose="020B0504030202020204" pitchFamily="34" charset="77"/>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tx1"/>
                </a:solidFill>
                <a:latin typeface="HelveticaNowText" panose="020B0504030202020204" pitchFamily="34" charset="77"/>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b="0" i="0" kern="1200">
                <a:solidFill>
                  <a:schemeClr val="tx1"/>
                </a:solidFill>
                <a:latin typeface="HelveticaNowText" panose="020B0504030202020204" pitchFamily="34" charset="77"/>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b="0" i="0" kern="1200">
                <a:solidFill>
                  <a:schemeClr val="tx1"/>
                </a:solidFill>
                <a:latin typeface="HelveticaNowText" panose="020B0504030202020204" pitchFamily="34" charset="77"/>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b="0" i="0" kern="1200">
                <a:solidFill>
                  <a:schemeClr val="tx1"/>
                </a:solidFill>
                <a:latin typeface="HelveticaNowText" panose="020B0504030202020204" pitchFamily="34" charset="77"/>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285750" indent="-285750">
              <a:lnSpc>
                <a:spcPct val="120000"/>
              </a:lnSpc>
              <a:buFont typeface="Arial" panose="020B0604020202020204" pitchFamily="34" charset="0"/>
              <a:buChar char="•"/>
            </a:pPr>
            <a:r>
              <a:rPr lang="en-GB" sz="1400" dirty="0">
                <a:solidFill>
                  <a:srgbClr val="000000"/>
                </a:solidFill>
                <a:latin typeface="HelveticaNowText"/>
              </a:rPr>
              <a:t>All existing mentors will need transition training on these changes and the impact of the supervising and assessing model in practice. </a:t>
            </a:r>
            <a:endParaRPr lang="en-US" sz="1400" dirty="0">
              <a:solidFill>
                <a:srgbClr val="000000"/>
              </a:solidFill>
              <a:latin typeface="HelveticaNowText"/>
            </a:endParaRPr>
          </a:p>
          <a:p>
            <a:pPr marL="285750" indent="-285750">
              <a:lnSpc>
                <a:spcPct val="120000"/>
              </a:lnSpc>
              <a:buFont typeface="Arial" panose="020B0604020202020204" pitchFamily="34" charset="0"/>
              <a:buChar char="•"/>
            </a:pPr>
            <a:r>
              <a:rPr lang="en-GB" sz="1400" dirty="0">
                <a:solidFill>
                  <a:srgbClr val="000000"/>
                </a:solidFill>
                <a:latin typeface="HelveticaNowText"/>
              </a:rPr>
              <a:t>Supervisor training courses for staff without a current NMC mentor qualification will be rolled out shortly and will replace the traditional mentor preparation courses.</a:t>
            </a:r>
          </a:p>
          <a:p>
            <a:endParaRPr lang="en-GB" sz="1400" dirty="0">
              <a:latin typeface="HelveticaNowText"/>
            </a:endParaRPr>
          </a:p>
        </p:txBody>
      </p:sp>
      <p:sp>
        <p:nvSpPr>
          <p:cNvPr id="5" name="Text Placeholder 3"/>
          <p:cNvSpPr txBox="1">
            <a:spLocks/>
          </p:cNvSpPr>
          <p:nvPr/>
        </p:nvSpPr>
        <p:spPr>
          <a:xfrm>
            <a:off x="254903" y="906491"/>
            <a:ext cx="8183892" cy="41933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solidFill>
                <a:latin typeface="HelveticaNowText" panose="020B0504030202020204" pitchFamily="34" charset="77"/>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tx1"/>
                </a:solidFill>
                <a:latin typeface="HelveticaNowText" panose="020B0504030202020204" pitchFamily="34" charset="77"/>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b="0" i="0" kern="1200">
                <a:solidFill>
                  <a:schemeClr val="tx1"/>
                </a:solidFill>
                <a:latin typeface="HelveticaNowText" panose="020B0504030202020204" pitchFamily="34" charset="77"/>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b="0" i="0" kern="1200">
                <a:solidFill>
                  <a:schemeClr val="tx1"/>
                </a:solidFill>
                <a:latin typeface="HelveticaNowText" panose="020B0504030202020204" pitchFamily="34" charset="77"/>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b="0" i="0" kern="1200">
                <a:solidFill>
                  <a:schemeClr val="tx1"/>
                </a:solidFill>
                <a:latin typeface="HelveticaNowText" panose="020B0504030202020204" pitchFamily="34" charset="77"/>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nSpc>
                <a:spcPct val="120000"/>
              </a:lnSpc>
            </a:pPr>
            <a:r>
              <a:rPr lang="en-GB" sz="1400" dirty="0">
                <a:latin typeface="HelveticaNowText"/>
              </a:rPr>
              <a:t>The </a:t>
            </a:r>
            <a:r>
              <a:rPr lang="en-GB" sz="1400" b="1" dirty="0">
                <a:latin typeface="HelveticaNowText"/>
                <a:hlinkClick r:id="rId2"/>
              </a:rPr>
              <a:t>Future Nurse Standards</a:t>
            </a:r>
            <a:r>
              <a:rPr lang="en-GB" sz="1400" dirty="0">
                <a:latin typeface="HelveticaNowText"/>
              </a:rPr>
              <a:t> have made some fundamental changes to the way in which students are supported in practice. </a:t>
            </a:r>
          </a:p>
        </p:txBody>
      </p:sp>
    </p:spTree>
    <p:extLst>
      <p:ext uri="{BB962C8B-B14F-4D97-AF65-F5344CB8AC3E}">
        <p14:creationId xmlns:p14="http://schemas.microsoft.com/office/powerpoint/2010/main" val="23307418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60421" y="349464"/>
            <a:ext cx="7707137" cy="713792"/>
          </a:xfrm>
          <a:prstGeom prst="rect">
            <a:avLst/>
          </a:prstGeom>
        </p:spPr>
        <p:txBody>
          <a:bodyPr>
            <a:noAutofit/>
          </a:bodyPr>
          <a:lstStyle>
            <a:lvl1pPr algn="l" defTabSz="685800" rtl="0" eaLnBrk="1" latinLnBrk="0" hangingPunct="1">
              <a:lnSpc>
                <a:spcPct val="90000"/>
              </a:lnSpc>
              <a:spcBef>
                <a:spcPct val="0"/>
              </a:spcBef>
              <a:buNone/>
              <a:defRPr sz="3300" b="1" i="0" kern="1200">
                <a:solidFill>
                  <a:schemeClr val="accent6"/>
                </a:solidFill>
                <a:latin typeface="Gramatika-Bold" pitchFamily="2" charset="0"/>
                <a:ea typeface="+mj-ea"/>
                <a:cs typeface="+mj-cs"/>
              </a:defRPr>
            </a:lvl1pPr>
          </a:lstStyle>
          <a:p>
            <a:r>
              <a:rPr lang="en-GB" sz="2400" dirty="0">
                <a:solidFill>
                  <a:schemeClr val="tx1"/>
                </a:solidFill>
                <a:cs typeface="Arial"/>
              </a:rPr>
              <a:t>Overview of the new</a:t>
            </a:r>
            <a:br>
              <a:rPr lang="en-GB" sz="2400" dirty="0">
                <a:solidFill>
                  <a:schemeClr val="tx1"/>
                </a:solidFill>
                <a:cs typeface="Arial"/>
              </a:rPr>
            </a:br>
            <a:r>
              <a:rPr lang="en-GB" sz="2400" dirty="0">
                <a:solidFill>
                  <a:schemeClr val="tx1"/>
                </a:solidFill>
                <a:cs typeface="Arial"/>
              </a:rPr>
              <a:t>Standards for Education &amp; Training</a:t>
            </a:r>
            <a:endParaRPr lang="en-GB" sz="2400" dirty="0">
              <a:solidFill>
                <a:schemeClr val="tx1"/>
              </a:solidFill>
            </a:endParaRP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r="2757"/>
          <a:stretch/>
        </p:blipFill>
        <p:spPr bwMode="auto">
          <a:xfrm>
            <a:off x="260421" y="2162717"/>
            <a:ext cx="5193929" cy="247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1928" y="1588730"/>
            <a:ext cx="631680" cy="585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44075" y="1833291"/>
            <a:ext cx="650539" cy="587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Content Placeholder 7" descr="NMC Primary Logo-01.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27852" y="479842"/>
            <a:ext cx="1326260" cy="646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5993190" y="3717904"/>
            <a:ext cx="2396378" cy="584775"/>
          </a:xfrm>
          <a:prstGeom prst="rect">
            <a:avLst/>
          </a:prstGeom>
        </p:spPr>
        <p:txBody>
          <a:bodyPr wrap="square">
            <a:spAutoFit/>
          </a:bodyPr>
          <a:lstStyle/>
          <a:p>
            <a:r>
              <a:rPr lang="en-GB" sz="1600" dirty="0">
                <a:latin typeface="Helvetica Now Text "/>
              </a:rPr>
              <a:t>These can be found on the </a:t>
            </a:r>
            <a:r>
              <a:rPr lang="en-GB" sz="1600" dirty="0">
                <a:latin typeface="Helvetica Now Text "/>
                <a:hlinkClick r:id="rId6"/>
              </a:rPr>
              <a:t>NMC website</a:t>
            </a:r>
            <a:endParaRPr lang="en-GB" sz="1600" dirty="0">
              <a:latin typeface="Helvetica Now Text "/>
            </a:endParaRPr>
          </a:p>
        </p:txBody>
      </p:sp>
    </p:spTree>
    <p:extLst>
      <p:ext uri="{BB962C8B-B14F-4D97-AF65-F5344CB8AC3E}">
        <p14:creationId xmlns:p14="http://schemas.microsoft.com/office/powerpoint/2010/main" val="4083566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40926" y="310305"/>
            <a:ext cx="6096078" cy="512177"/>
          </a:xfrm>
          <a:prstGeom prst="rect">
            <a:avLst/>
          </a:prstGeom>
        </p:spPr>
        <p:txBody>
          <a:bodyPr>
            <a:noAutofit/>
          </a:bodyPr>
          <a:lstStyle>
            <a:lvl1pPr algn="l" defTabSz="685800" rtl="0" eaLnBrk="1" latinLnBrk="0" hangingPunct="1">
              <a:lnSpc>
                <a:spcPct val="90000"/>
              </a:lnSpc>
              <a:spcBef>
                <a:spcPct val="0"/>
              </a:spcBef>
              <a:buNone/>
              <a:defRPr sz="3300" b="1" i="0" kern="1200">
                <a:solidFill>
                  <a:schemeClr val="accent6"/>
                </a:solidFill>
                <a:latin typeface="Gramatika-Bold" pitchFamily="2" charset="0"/>
                <a:ea typeface="+mj-ea"/>
                <a:cs typeface="+mj-cs"/>
              </a:defRPr>
            </a:lvl1pPr>
          </a:lstStyle>
          <a:p>
            <a:r>
              <a:rPr lang="en-GB" sz="2400" dirty="0">
                <a:solidFill>
                  <a:schemeClr val="tx1"/>
                </a:solidFill>
              </a:rPr>
              <a:t>Future Nurse Proficiencies </a:t>
            </a:r>
          </a:p>
        </p:txBody>
      </p:sp>
      <p:pic>
        <p:nvPicPr>
          <p:cNvPr id="3"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9804" y="1100778"/>
            <a:ext cx="3027818" cy="2291008"/>
          </a:xfrm>
          <a:prstGeom prst="rect">
            <a:avLst/>
          </a:prstGeom>
        </p:spPr>
      </p:pic>
      <p:sp>
        <p:nvSpPr>
          <p:cNvPr id="4" name="Text Placeholder 3"/>
          <p:cNvSpPr txBox="1">
            <a:spLocks/>
          </p:cNvSpPr>
          <p:nvPr/>
        </p:nvSpPr>
        <p:spPr>
          <a:xfrm>
            <a:off x="240925" y="1036980"/>
            <a:ext cx="5658877" cy="2663151"/>
          </a:xfrm>
          <a:prstGeom prst="rect">
            <a:avLst/>
          </a:prstGeom>
        </p:spPr>
        <p:txBody>
          <a:bodyPr>
            <a:no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buClrTx/>
            </a:pPr>
            <a:r>
              <a:rPr lang="en-GB" sz="1400" b="1" dirty="0">
                <a:solidFill>
                  <a:schemeClr val="tx1"/>
                </a:solidFill>
                <a:latin typeface="Helvetica Now Text "/>
                <a:ea typeface="Tahoma"/>
                <a:cs typeface="Calibri"/>
              </a:rPr>
              <a:t>Key differences</a:t>
            </a:r>
          </a:p>
          <a:p>
            <a:pPr marL="342900" indent="-342900">
              <a:buClrTx/>
            </a:pPr>
            <a:r>
              <a:rPr lang="en-GB" sz="1400" dirty="0">
                <a:solidFill>
                  <a:schemeClr val="tx1"/>
                </a:solidFill>
                <a:latin typeface="Helvetica Now Text "/>
                <a:ea typeface="Tahoma"/>
                <a:cs typeface="Arial"/>
              </a:rPr>
              <a:t>Annex A- refers to a stronger emphasis on the students professional conduct</a:t>
            </a:r>
          </a:p>
          <a:p>
            <a:pPr marL="342900" indent="-342900">
              <a:buClrTx/>
            </a:pPr>
            <a:r>
              <a:rPr lang="en-GB" sz="1400" dirty="0">
                <a:solidFill>
                  <a:schemeClr val="tx1"/>
                </a:solidFill>
                <a:latin typeface="Helvetica Now Text "/>
                <a:ea typeface="Tahoma"/>
                <a:cs typeface="Arial"/>
              </a:rPr>
              <a:t>Annex B- refers to the changes to students proficiencies. </a:t>
            </a:r>
            <a:endParaRPr lang="en-GB" sz="1400" dirty="0">
              <a:solidFill>
                <a:schemeClr val="tx1"/>
              </a:solidFill>
              <a:latin typeface="Helvetica Now Text "/>
              <a:cs typeface="Arial" panose="020B0604020202020204" pitchFamily="34" charset="0"/>
            </a:endParaRPr>
          </a:p>
          <a:p>
            <a:pPr marL="342900" indent="-342900">
              <a:buClrTx/>
            </a:pPr>
            <a:r>
              <a:rPr lang="en-GB" sz="1400" dirty="0">
                <a:solidFill>
                  <a:schemeClr val="tx1"/>
                </a:solidFill>
                <a:latin typeface="Helvetica Now Text "/>
                <a:ea typeface="Tahoma"/>
                <a:cs typeface="Arial"/>
              </a:rPr>
              <a:t>These are now to be achieved across all branches, by the end of each year, at an increasing level of competency based on the part of the programme they are currently undertaking (years 1,2 &amp; 3)</a:t>
            </a:r>
          </a:p>
          <a:p>
            <a:pPr>
              <a:buClrTx/>
            </a:pPr>
            <a:endParaRPr lang="en-GB" sz="1400" dirty="0">
              <a:solidFill>
                <a:schemeClr val="tx1"/>
              </a:solidFill>
              <a:latin typeface="Helvetica Now Text "/>
            </a:endParaRPr>
          </a:p>
          <a:p>
            <a:pPr>
              <a:buClrTx/>
            </a:pPr>
            <a:r>
              <a:rPr lang="en-GB" sz="1400" b="1" dirty="0">
                <a:solidFill>
                  <a:schemeClr val="tx1"/>
                </a:solidFill>
                <a:latin typeface="Helvetica Now Text "/>
                <a:ea typeface="Tahoma"/>
                <a:cs typeface="Calibri"/>
              </a:rPr>
              <a:t>New proficiencies include</a:t>
            </a:r>
          </a:p>
          <a:p>
            <a:pPr marL="342900" indent="-342900">
              <a:buClrTx/>
            </a:pPr>
            <a:r>
              <a:rPr lang="en-GB" sz="1400" dirty="0">
                <a:solidFill>
                  <a:schemeClr val="tx1"/>
                </a:solidFill>
                <a:latin typeface="Helvetica Now Text "/>
                <a:ea typeface="Tahoma"/>
                <a:cs typeface="Arial"/>
              </a:rPr>
              <a:t>Chest auscultation</a:t>
            </a:r>
          </a:p>
          <a:p>
            <a:pPr marL="342900" indent="-342900">
              <a:buClrTx/>
            </a:pPr>
            <a:r>
              <a:rPr lang="en-GB" sz="1400" dirty="0">
                <a:solidFill>
                  <a:schemeClr val="tx1"/>
                </a:solidFill>
                <a:latin typeface="Helvetica Now Text "/>
                <a:ea typeface="Tahoma"/>
                <a:cs typeface="Arial"/>
              </a:rPr>
              <a:t>Venepuncture and </a:t>
            </a:r>
            <a:r>
              <a:rPr lang="en-GB" sz="1400" dirty="0" err="1">
                <a:solidFill>
                  <a:schemeClr val="tx1"/>
                </a:solidFill>
                <a:latin typeface="Helvetica Now Text "/>
                <a:ea typeface="Tahoma"/>
                <a:cs typeface="Arial"/>
              </a:rPr>
              <a:t>cannulation</a:t>
            </a:r>
            <a:endParaRPr lang="en-GB" sz="1400" dirty="0">
              <a:solidFill>
                <a:schemeClr val="tx1"/>
              </a:solidFill>
              <a:latin typeface="Helvetica Now Text "/>
              <a:cs typeface="Arial" panose="020B0604020202020204" pitchFamily="34" charset="0"/>
            </a:endParaRPr>
          </a:p>
          <a:p>
            <a:pPr marL="342900" indent="-342900">
              <a:buClrTx/>
            </a:pPr>
            <a:r>
              <a:rPr lang="en-GB" sz="1400" dirty="0">
                <a:solidFill>
                  <a:schemeClr val="tx1"/>
                </a:solidFill>
                <a:latin typeface="Helvetica Now Text "/>
                <a:ea typeface="Tahoma"/>
                <a:cs typeface="Arial"/>
              </a:rPr>
              <a:t>ECG acquisition and interpretation</a:t>
            </a:r>
            <a:endParaRPr lang="en-GB" sz="1400" dirty="0">
              <a:solidFill>
                <a:schemeClr val="tx1"/>
              </a:solidFill>
              <a:latin typeface="Helvetica Now Text "/>
              <a:cs typeface="Arial" panose="020B0604020202020204" pitchFamily="34" charset="0"/>
            </a:endParaRPr>
          </a:p>
          <a:p>
            <a:endParaRPr lang="en-GB" sz="1400" dirty="0">
              <a:solidFill>
                <a:schemeClr val="tx1"/>
              </a:solidFill>
              <a:latin typeface="Helvetica Now Text "/>
            </a:endParaRPr>
          </a:p>
        </p:txBody>
      </p:sp>
      <p:sp>
        <p:nvSpPr>
          <p:cNvPr id="5" name="Rectangle 4"/>
          <p:cNvSpPr/>
          <p:nvPr/>
        </p:nvSpPr>
        <p:spPr>
          <a:xfrm>
            <a:off x="6593907" y="3530854"/>
            <a:ext cx="1639611" cy="338554"/>
          </a:xfrm>
          <a:prstGeom prst="rect">
            <a:avLst/>
          </a:prstGeom>
        </p:spPr>
        <p:txBody>
          <a:bodyPr wrap="square">
            <a:spAutoFit/>
          </a:bodyPr>
          <a:lstStyle/>
          <a:p>
            <a:pPr algn="ctr"/>
            <a:r>
              <a:rPr lang="en-GB" sz="1600" dirty="0">
                <a:latin typeface="Helvetica Now Text "/>
                <a:hlinkClick r:id="rId3"/>
              </a:rPr>
              <a:t>NMC 2018</a:t>
            </a:r>
            <a:endParaRPr lang="en-GB" sz="1600" dirty="0">
              <a:latin typeface="Helvetica Now Text "/>
            </a:endParaRPr>
          </a:p>
        </p:txBody>
      </p:sp>
    </p:spTree>
    <p:extLst>
      <p:ext uri="{BB962C8B-B14F-4D97-AF65-F5344CB8AC3E}">
        <p14:creationId xmlns:p14="http://schemas.microsoft.com/office/powerpoint/2010/main" val="26255138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9947" y="371740"/>
            <a:ext cx="1735070" cy="1197093"/>
          </a:xfrm>
          <a:prstGeom prst="rect">
            <a:avLst/>
          </a:prstGeom>
          <a:solidFill>
            <a:srgbClr val="FFFF00"/>
          </a:solidFill>
          <a:ln>
            <a:noFill/>
          </a:ln>
        </p:spPr>
      </p:pic>
      <p:pic>
        <p:nvPicPr>
          <p:cNvPr id="3" name="Picture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8403" y="1856452"/>
            <a:ext cx="1731848" cy="1153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5180" y="3324427"/>
            <a:ext cx="1735071" cy="1198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ight Brace 4"/>
          <p:cNvSpPr/>
          <p:nvPr/>
        </p:nvSpPr>
        <p:spPr>
          <a:xfrm>
            <a:off x="2610762" y="456092"/>
            <a:ext cx="143071" cy="4066731"/>
          </a:xfrm>
          <a:prstGeom prst="rightBrace">
            <a:avLst/>
          </a:prstGeom>
          <a:ln w="38100"/>
        </p:spPr>
        <p:style>
          <a:lnRef idx="1">
            <a:schemeClr val="accent2"/>
          </a:lnRef>
          <a:fillRef idx="0">
            <a:schemeClr val="accent2"/>
          </a:fillRef>
          <a:effectRef idx="0">
            <a:schemeClr val="accent2"/>
          </a:effectRef>
          <a:fontRef idx="minor">
            <a:schemeClr val="tx1"/>
          </a:fontRef>
        </p:style>
        <p:txBody>
          <a:bodyPr anchor="ctr"/>
          <a:lstStyle/>
          <a:p>
            <a:pPr algn="ctr">
              <a:defRPr/>
            </a:pPr>
            <a:endParaRPr lang="en-GB" dirty="0"/>
          </a:p>
        </p:txBody>
      </p:sp>
      <p:sp>
        <p:nvSpPr>
          <p:cNvPr id="6" name="TextBox 5"/>
          <p:cNvSpPr txBox="1"/>
          <p:nvPr/>
        </p:nvSpPr>
        <p:spPr>
          <a:xfrm>
            <a:off x="3438684" y="970286"/>
            <a:ext cx="4333713" cy="584775"/>
          </a:xfrm>
          <a:prstGeom prst="rect">
            <a:avLst/>
          </a:prstGeom>
          <a:noFill/>
        </p:spPr>
        <p:txBody>
          <a:bodyPr wrap="square" rtlCol="0" anchor="t">
            <a:spAutoFit/>
          </a:bodyPr>
          <a:lstStyle/>
          <a:p>
            <a:pPr algn="ctr"/>
            <a:r>
              <a:rPr lang="en-GB" sz="1600" b="1" dirty="0">
                <a:solidFill>
                  <a:srgbClr val="393938"/>
                </a:solidFill>
                <a:latin typeface="Helvetica Now Text "/>
              </a:rPr>
              <a:t>New model of team student supervision and assessment in practice </a:t>
            </a:r>
          </a:p>
        </p:txBody>
      </p:sp>
      <p:sp>
        <p:nvSpPr>
          <p:cNvPr id="7" name="TextBox 6"/>
          <p:cNvSpPr txBox="1"/>
          <p:nvPr/>
        </p:nvSpPr>
        <p:spPr>
          <a:xfrm>
            <a:off x="4530860" y="4133810"/>
            <a:ext cx="2149363" cy="338554"/>
          </a:xfrm>
          <a:prstGeom prst="rect">
            <a:avLst/>
          </a:prstGeom>
          <a:noFill/>
        </p:spPr>
        <p:txBody>
          <a:bodyPr wrap="square" rtlCol="0" anchor="t">
            <a:spAutoFit/>
          </a:bodyPr>
          <a:lstStyle/>
          <a:p>
            <a:pPr algn="ctr"/>
            <a:r>
              <a:rPr lang="en-GB" sz="1600" dirty="0">
                <a:latin typeface="Helvetica Now Text "/>
                <a:hlinkClick r:id="rId5"/>
              </a:rPr>
              <a:t>NMC 2018</a:t>
            </a:r>
            <a:endParaRPr lang="en-GB" sz="1600" dirty="0">
              <a:latin typeface="Helvetica Now Text "/>
            </a:endParaRPr>
          </a:p>
        </p:txBody>
      </p:sp>
      <p:pic>
        <p:nvPicPr>
          <p:cNvPr id="8" name="Content Placeholder 7" descr="NMC Primary Logo-01.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72399" y="241060"/>
            <a:ext cx="1089952" cy="531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 name="Diagram 8"/>
          <p:cNvGraphicFramePr/>
          <p:nvPr>
            <p:extLst>
              <p:ext uri="{D42A27DB-BD31-4B8C-83A1-F6EECF244321}">
                <p14:modId xmlns:p14="http://schemas.microsoft.com/office/powerpoint/2010/main" val="1666069213"/>
              </p:ext>
            </p:extLst>
          </p:nvPr>
        </p:nvGraphicFramePr>
        <p:xfrm>
          <a:off x="3443540" y="1733057"/>
          <a:ext cx="4328859" cy="222233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419991196"/>
      </p:ext>
    </p:extLst>
  </p:cSld>
  <p:clrMapOvr>
    <a:masterClrMapping/>
  </p:clrMapOvr>
</p:sld>
</file>

<file path=ppt/theme/theme1.xml><?xml version="1.0" encoding="utf-8"?>
<a:theme xmlns:a="http://schemas.openxmlformats.org/drawingml/2006/main" name="NATH_PPT_PRESENTATION">
  <a:themeElements>
    <a:clrScheme name="NATH">
      <a:dk1>
        <a:sysClr val="windowText" lastClr="000000"/>
      </a:dk1>
      <a:lt1>
        <a:sysClr val="window" lastClr="FFFFFF"/>
      </a:lt1>
      <a:dk2>
        <a:srgbClr val="1F497D"/>
      </a:dk2>
      <a:lt2>
        <a:srgbClr val="EEECE1"/>
      </a:lt2>
      <a:accent1>
        <a:srgbClr val="39A6DF"/>
      </a:accent1>
      <a:accent2>
        <a:srgbClr val="941D80"/>
      </a:accent2>
      <a:accent3>
        <a:srgbClr val="3BAA36"/>
      </a:accent3>
      <a:accent4>
        <a:srgbClr val="575756"/>
      </a:accent4>
      <a:accent5>
        <a:srgbClr val="FFFFFF"/>
      </a:accent5>
      <a:accent6>
        <a:srgbClr val="1D1D27"/>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ATH_PPT_PRES_TEST" id="{685CE773-FED3-914C-9949-A691EBE717A1}" vid="{C03F78D0-1BF4-C249-8296-BFBD5A5BEB46}"/>
    </a:ext>
  </a:extLst>
</a:theme>
</file>

<file path=docProps/app.xml><?xml version="1.0" encoding="utf-8"?>
<Properties xmlns="http://schemas.openxmlformats.org/officeDocument/2006/extended-properties" xmlns:vt="http://schemas.openxmlformats.org/officeDocument/2006/docPropsVTypes">
  <Template>NATH_PPT_PRESENTATION</Template>
  <TotalTime>1056</TotalTime>
  <Words>4580</Words>
  <Application>Microsoft Office PowerPoint</Application>
  <PresentationFormat>On-screen Show (16:9)</PresentationFormat>
  <Paragraphs>448</Paragraphs>
  <Slides>45</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45</vt:i4>
      </vt:variant>
    </vt:vector>
  </HeadingPairs>
  <TitlesOfParts>
    <vt:vector size="54" baseType="lpstr">
      <vt:lpstr>Arial</vt:lpstr>
      <vt:lpstr>Calibri</vt:lpstr>
      <vt:lpstr>Gramatika-Black</vt:lpstr>
      <vt:lpstr>Gramatika-Bold</vt:lpstr>
      <vt:lpstr>Helvetica Now Text </vt:lpstr>
      <vt:lpstr>HelveticaNowText</vt:lpstr>
      <vt:lpstr>HelveticaNowText Regular</vt:lpstr>
      <vt:lpstr>Wingdings</vt:lpstr>
      <vt:lpstr>NATH_PPT_PRESENTATION</vt:lpstr>
      <vt:lpstr>NMC 2018 SSSA Supervisor and Assessor Transition Training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Nottinghamshire Health Informatics Service (NHIS)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Louise Woodward</dc:creator>
  <cp:lastModifiedBy>Buck Craig</cp:lastModifiedBy>
  <cp:revision>47</cp:revision>
  <dcterms:created xsi:type="dcterms:W3CDTF">2020-11-09T12:20:03Z</dcterms:created>
  <dcterms:modified xsi:type="dcterms:W3CDTF">2021-09-27T14:57:31Z</dcterms:modified>
</cp:coreProperties>
</file>