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2" r:id="rId6"/>
    <p:sldId id="263" r:id="rId7"/>
    <p:sldId id="261" r:id="rId8"/>
    <p:sldId id="267" r:id="rId9"/>
    <p:sldId id="264" r:id="rId10"/>
    <p:sldId id="265" r:id="rId11"/>
    <p:sldId id="274" r:id="rId12"/>
    <p:sldId id="275" r:id="rId13"/>
    <p:sldId id="258" r:id="rId14"/>
    <p:sldId id="266" r:id="rId15"/>
    <p:sldId id="268" r:id="rId16"/>
    <p:sldId id="269" r:id="rId17"/>
    <p:sldId id="270" r:id="rId18"/>
    <p:sldId id="271" r:id="rId19"/>
    <p:sldId id="282" r:id="rId20"/>
    <p:sldId id="279" r:id="rId21"/>
    <p:sldId id="280" r:id="rId22"/>
    <p:sldId id="281" r:id="rId23"/>
    <p:sldId id="284" r:id="rId24"/>
    <p:sldId id="285" r:id="rId25"/>
    <p:sldId id="272" r:id="rId26"/>
    <p:sldId id="283" r:id="rId27"/>
    <p:sldId id="273" r:id="rId28"/>
    <p:sldId id="276" r:id="rId29"/>
    <p:sldId id="277" r:id="rId30"/>
    <p:sldId id="278" r:id="rId31"/>
    <p:sldId id="286" r:id="rId32"/>
    <p:sldId id="287"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7" r:id="rId51"/>
    <p:sldId id="308" r:id="rId52"/>
    <p:sldId id="309" r:id="rId53"/>
    <p:sldId id="310" r:id="rId54"/>
    <p:sldId id="311" r:id="rId55"/>
    <p:sldId id="312" r:id="rId56"/>
    <p:sldId id="313" r:id="rId57"/>
    <p:sldId id="314" r:id="rId58"/>
    <p:sldId id="315" r:id="rId59"/>
    <p:sldId id="321" r:id="rId60"/>
    <p:sldId id="318" r:id="rId61"/>
    <p:sldId id="319" r:id="rId62"/>
  </p:sldIdLst>
  <p:sldSz cx="9144000" cy="5143500" type="screen16x9"/>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D80"/>
    <a:srgbClr val="3BAA36"/>
    <a:srgbClr val="39A6DF"/>
    <a:srgbClr val="5757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45"/>
    <p:restoredTop sz="35802" autoAdjust="0"/>
  </p:normalViewPr>
  <p:slideViewPr>
    <p:cSldViewPr snapToGrid="0" snapToObjects="1">
      <p:cViewPr varScale="1">
        <p:scale>
          <a:sx n="95" d="100"/>
          <a:sy n="95" d="100"/>
        </p:scale>
        <p:origin x="810" y="8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28E549-45E8-49A9-9FD7-833E59A805A5}"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n-GB"/>
        </a:p>
      </dgm:t>
    </dgm:pt>
    <dgm:pt modelId="{7ACBC009-B776-401C-9DA5-838DFB8DBEDE}">
      <dgm:prSet phldrT="[Text]"/>
      <dgm:spPr/>
      <dgm:t>
        <a:bodyPr/>
        <a:lstStyle/>
        <a:p>
          <a:r>
            <a:rPr lang="en-GB" dirty="0"/>
            <a:t>Academic Assessor</a:t>
          </a:r>
        </a:p>
      </dgm:t>
    </dgm:pt>
    <dgm:pt modelId="{834F02CD-7D12-4E0D-966B-0E717BF4B1D1}" type="parTrans" cxnId="{85CAB0A2-1D67-45A8-89E1-BADC54BD7DAE}">
      <dgm:prSet/>
      <dgm:spPr/>
      <dgm:t>
        <a:bodyPr/>
        <a:lstStyle/>
        <a:p>
          <a:endParaRPr lang="en-GB"/>
        </a:p>
      </dgm:t>
    </dgm:pt>
    <dgm:pt modelId="{BE4446C4-5E8E-46F4-90AD-2A8D6E7086CB}" type="sibTrans" cxnId="{85CAB0A2-1D67-45A8-89E1-BADC54BD7DAE}">
      <dgm:prSet/>
      <dgm:spPr/>
      <dgm:t>
        <a:bodyPr/>
        <a:lstStyle/>
        <a:p>
          <a:endParaRPr lang="en-GB"/>
        </a:p>
      </dgm:t>
    </dgm:pt>
    <dgm:pt modelId="{4EA02193-A163-4451-A9E6-75F3E2A721A5}">
      <dgm:prSet phldrT="[Text]"/>
      <dgm:spPr/>
      <dgm:t>
        <a:bodyPr/>
        <a:lstStyle/>
        <a:p>
          <a:r>
            <a:rPr lang="en-GB" dirty="0"/>
            <a:t>Practice Assessor</a:t>
          </a:r>
        </a:p>
      </dgm:t>
    </dgm:pt>
    <dgm:pt modelId="{67CDCCB5-A6C1-4B09-A951-195F249C5706}" type="parTrans" cxnId="{FBCE43C5-2A76-4DD8-8EBC-094FB40B7770}">
      <dgm:prSet/>
      <dgm:spPr/>
      <dgm:t>
        <a:bodyPr/>
        <a:lstStyle/>
        <a:p>
          <a:endParaRPr lang="en-GB"/>
        </a:p>
      </dgm:t>
    </dgm:pt>
    <dgm:pt modelId="{587E4866-0E8D-4F62-9DE1-1242140C266B}" type="sibTrans" cxnId="{FBCE43C5-2A76-4DD8-8EBC-094FB40B7770}">
      <dgm:prSet/>
      <dgm:spPr/>
      <dgm:t>
        <a:bodyPr/>
        <a:lstStyle/>
        <a:p>
          <a:endParaRPr lang="en-GB"/>
        </a:p>
      </dgm:t>
    </dgm:pt>
    <dgm:pt modelId="{CD22AF96-72F3-4CEF-B227-373C0DCC11A3}">
      <dgm:prSet phldrT="[Text]"/>
      <dgm:spPr/>
      <dgm:t>
        <a:bodyPr/>
        <a:lstStyle/>
        <a:p>
          <a:r>
            <a:rPr lang="en-GB" dirty="0"/>
            <a:t>Supervisor</a:t>
          </a:r>
        </a:p>
      </dgm:t>
    </dgm:pt>
    <dgm:pt modelId="{4AEBFCAB-3291-415B-AB04-0E1067E8CF68}" type="sibTrans" cxnId="{CB258AB7-3011-491F-9DAB-6A62A6E73D4A}">
      <dgm:prSet/>
      <dgm:spPr/>
      <dgm:t>
        <a:bodyPr/>
        <a:lstStyle/>
        <a:p>
          <a:endParaRPr lang="en-GB"/>
        </a:p>
      </dgm:t>
    </dgm:pt>
    <dgm:pt modelId="{5AA9C587-71D4-47E0-A5BE-6696C91E2517}" type="parTrans" cxnId="{CB258AB7-3011-491F-9DAB-6A62A6E73D4A}">
      <dgm:prSet/>
      <dgm:spPr/>
      <dgm:t>
        <a:bodyPr/>
        <a:lstStyle/>
        <a:p>
          <a:endParaRPr lang="en-GB"/>
        </a:p>
      </dgm:t>
    </dgm:pt>
    <dgm:pt modelId="{6B9A407A-8CCA-46DC-BB93-5D8C025D998A}" type="pres">
      <dgm:prSet presAssocID="{DB28E549-45E8-49A9-9FD7-833E59A805A5}" presName="Name0" presStyleCnt="0">
        <dgm:presLayoutVars>
          <dgm:dir/>
          <dgm:resizeHandles val="exact"/>
        </dgm:presLayoutVars>
      </dgm:prSet>
      <dgm:spPr/>
    </dgm:pt>
    <dgm:pt modelId="{68B107C4-6EDF-4092-BA37-175E73174B05}" type="pres">
      <dgm:prSet presAssocID="{CD22AF96-72F3-4CEF-B227-373C0DCC11A3}" presName="node" presStyleLbl="node1" presStyleIdx="0" presStyleCnt="3">
        <dgm:presLayoutVars>
          <dgm:bulletEnabled val="1"/>
        </dgm:presLayoutVars>
      </dgm:prSet>
      <dgm:spPr/>
    </dgm:pt>
    <dgm:pt modelId="{DC6146B8-7029-4488-B6BB-90390B6C010D}" type="pres">
      <dgm:prSet presAssocID="{4AEBFCAB-3291-415B-AB04-0E1067E8CF68}" presName="sibTrans" presStyleLbl="sibTrans2D1" presStyleIdx="0" presStyleCnt="3"/>
      <dgm:spPr/>
    </dgm:pt>
    <dgm:pt modelId="{0F15A41E-744E-47AD-9923-67C303A4D936}" type="pres">
      <dgm:prSet presAssocID="{4AEBFCAB-3291-415B-AB04-0E1067E8CF68}" presName="connectorText" presStyleLbl="sibTrans2D1" presStyleIdx="0" presStyleCnt="3"/>
      <dgm:spPr/>
    </dgm:pt>
    <dgm:pt modelId="{7755DAC7-4C5A-4DEE-ADDD-508C23217DEE}" type="pres">
      <dgm:prSet presAssocID="{7ACBC009-B776-401C-9DA5-838DFB8DBEDE}" presName="node" presStyleLbl="node1" presStyleIdx="1" presStyleCnt="3">
        <dgm:presLayoutVars>
          <dgm:bulletEnabled val="1"/>
        </dgm:presLayoutVars>
      </dgm:prSet>
      <dgm:spPr/>
    </dgm:pt>
    <dgm:pt modelId="{71D2DAEF-3457-4B6E-AD36-A12A6252A72F}" type="pres">
      <dgm:prSet presAssocID="{BE4446C4-5E8E-46F4-90AD-2A8D6E7086CB}" presName="sibTrans" presStyleLbl="sibTrans2D1" presStyleIdx="1" presStyleCnt="3"/>
      <dgm:spPr/>
    </dgm:pt>
    <dgm:pt modelId="{5A617BBF-D364-4AEA-B32A-837D4CFA8C8B}" type="pres">
      <dgm:prSet presAssocID="{BE4446C4-5E8E-46F4-90AD-2A8D6E7086CB}" presName="connectorText" presStyleLbl="sibTrans2D1" presStyleIdx="1" presStyleCnt="3"/>
      <dgm:spPr/>
    </dgm:pt>
    <dgm:pt modelId="{6390A037-137E-4698-8B6A-C1519269E32E}" type="pres">
      <dgm:prSet presAssocID="{4EA02193-A163-4451-A9E6-75F3E2A721A5}" presName="node" presStyleLbl="node1" presStyleIdx="2" presStyleCnt="3">
        <dgm:presLayoutVars>
          <dgm:bulletEnabled val="1"/>
        </dgm:presLayoutVars>
      </dgm:prSet>
      <dgm:spPr/>
    </dgm:pt>
    <dgm:pt modelId="{377340A3-1FA6-46CC-8E56-D442C708CADD}" type="pres">
      <dgm:prSet presAssocID="{587E4866-0E8D-4F62-9DE1-1242140C266B}" presName="sibTrans" presStyleLbl="sibTrans2D1" presStyleIdx="2" presStyleCnt="3"/>
      <dgm:spPr/>
    </dgm:pt>
    <dgm:pt modelId="{128AF2E9-CF53-4F01-B8B5-BF8E9F7848F7}" type="pres">
      <dgm:prSet presAssocID="{587E4866-0E8D-4F62-9DE1-1242140C266B}" presName="connectorText" presStyleLbl="sibTrans2D1" presStyleIdx="2" presStyleCnt="3"/>
      <dgm:spPr/>
    </dgm:pt>
  </dgm:ptLst>
  <dgm:cxnLst>
    <dgm:cxn modelId="{A5292425-D50D-406A-85B5-E747863F4E46}" type="presOf" srcId="{4AEBFCAB-3291-415B-AB04-0E1067E8CF68}" destId="{DC6146B8-7029-4488-B6BB-90390B6C010D}" srcOrd="0" destOrd="0" presId="urn:microsoft.com/office/officeart/2005/8/layout/cycle7"/>
    <dgm:cxn modelId="{10F1815D-A2C6-4DC0-BB09-6DD96BA9C802}" type="presOf" srcId="{4EA02193-A163-4451-A9E6-75F3E2A721A5}" destId="{6390A037-137E-4698-8B6A-C1519269E32E}" srcOrd="0" destOrd="0" presId="urn:microsoft.com/office/officeart/2005/8/layout/cycle7"/>
    <dgm:cxn modelId="{451CC14D-C9A3-4BF7-B52A-D8248E562757}" type="presOf" srcId="{587E4866-0E8D-4F62-9DE1-1242140C266B}" destId="{128AF2E9-CF53-4F01-B8B5-BF8E9F7848F7}" srcOrd="1" destOrd="0" presId="urn:microsoft.com/office/officeart/2005/8/layout/cycle7"/>
    <dgm:cxn modelId="{A159C250-836E-48D3-A151-CE7134E829D2}" type="presOf" srcId="{587E4866-0E8D-4F62-9DE1-1242140C266B}" destId="{377340A3-1FA6-46CC-8E56-D442C708CADD}" srcOrd="0" destOrd="0" presId="urn:microsoft.com/office/officeart/2005/8/layout/cycle7"/>
    <dgm:cxn modelId="{85CAB0A2-1D67-45A8-89E1-BADC54BD7DAE}" srcId="{DB28E549-45E8-49A9-9FD7-833E59A805A5}" destId="{7ACBC009-B776-401C-9DA5-838DFB8DBEDE}" srcOrd="1" destOrd="0" parTransId="{834F02CD-7D12-4E0D-966B-0E717BF4B1D1}" sibTransId="{BE4446C4-5E8E-46F4-90AD-2A8D6E7086CB}"/>
    <dgm:cxn modelId="{BCE925B0-568B-4CA6-9979-93F47300F150}" type="presOf" srcId="{7ACBC009-B776-401C-9DA5-838DFB8DBEDE}" destId="{7755DAC7-4C5A-4DEE-ADDD-508C23217DEE}" srcOrd="0" destOrd="0" presId="urn:microsoft.com/office/officeart/2005/8/layout/cycle7"/>
    <dgm:cxn modelId="{CB258AB7-3011-491F-9DAB-6A62A6E73D4A}" srcId="{DB28E549-45E8-49A9-9FD7-833E59A805A5}" destId="{CD22AF96-72F3-4CEF-B227-373C0DCC11A3}" srcOrd="0" destOrd="0" parTransId="{5AA9C587-71D4-47E0-A5BE-6696C91E2517}" sibTransId="{4AEBFCAB-3291-415B-AB04-0E1067E8CF68}"/>
    <dgm:cxn modelId="{CF5E55BA-A476-46B2-892E-7FC7D83FC616}" type="presOf" srcId="{4AEBFCAB-3291-415B-AB04-0E1067E8CF68}" destId="{0F15A41E-744E-47AD-9923-67C303A4D936}" srcOrd="1" destOrd="0" presId="urn:microsoft.com/office/officeart/2005/8/layout/cycle7"/>
    <dgm:cxn modelId="{FBCE43C5-2A76-4DD8-8EBC-094FB40B7770}" srcId="{DB28E549-45E8-49A9-9FD7-833E59A805A5}" destId="{4EA02193-A163-4451-A9E6-75F3E2A721A5}" srcOrd="2" destOrd="0" parTransId="{67CDCCB5-A6C1-4B09-A951-195F249C5706}" sibTransId="{587E4866-0E8D-4F62-9DE1-1242140C266B}"/>
    <dgm:cxn modelId="{84B6D4D1-6832-4217-AFF6-8052AC6E4064}" type="presOf" srcId="{CD22AF96-72F3-4CEF-B227-373C0DCC11A3}" destId="{68B107C4-6EDF-4092-BA37-175E73174B05}" srcOrd="0" destOrd="0" presId="urn:microsoft.com/office/officeart/2005/8/layout/cycle7"/>
    <dgm:cxn modelId="{664D8FE4-0374-49D2-B0B7-3192978A6CD2}" type="presOf" srcId="{DB28E549-45E8-49A9-9FD7-833E59A805A5}" destId="{6B9A407A-8CCA-46DC-BB93-5D8C025D998A}" srcOrd="0" destOrd="0" presId="urn:microsoft.com/office/officeart/2005/8/layout/cycle7"/>
    <dgm:cxn modelId="{0BAE4CEC-5AF1-44C5-B195-8E9C5229FFD5}" type="presOf" srcId="{BE4446C4-5E8E-46F4-90AD-2A8D6E7086CB}" destId="{71D2DAEF-3457-4B6E-AD36-A12A6252A72F}" srcOrd="0" destOrd="0" presId="urn:microsoft.com/office/officeart/2005/8/layout/cycle7"/>
    <dgm:cxn modelId="{F21C74FF-9692-4F5C-AB26-B6D64B3C35B8}" type="presOf" srcId="{BE4446C4-5E8E-46F4-90AD-2A8D6E7086CB}" destId="{5A617BBF-D364-4AEA-B32A-837D4CFA8C8B}" srcOrd="1" destOrd="0" presId="urn:microsoft.com/office/officeart/2005/8/layout/cycle7"/>
    <dgm:cxn modelId="{5AB2ABCD-8BA4-407F-BBC2-7E004C103626}" type="presParOf" srcId="{6B9A407A-8CCA-46DC-BB93-5D8C025D998A}" destId="{68B107C4-6EDF-4092-BA37-175E73174B05}" srcOrd="0" destOrd="0" presId="urn:microsoft.com/office/officeart/2005/8/layout/cycle7"/>
    <dgm:cxn modelId="{97C8A0ED-1151-467F-A8BB-BF0F39281F42}" type="presParOf" srcId="{6B9A407A-8CCA-46DC-BB93-5D8C025D998A}" destId="{DC6146B8-7029-4488-B6BB-90390B6C010D}" srcOrd="1" destOrd="0" presId="urn:microsoft.com/office/officeart/2005/8/layout/cycle7"/>
    <dgm:cxn modelId="{D75B0CA6-1946-440B-A479-B97F28E94096}" type="presParOf" srcId="{DC6146B8-7029-4488-B6BB-90390B6C010D}" destId="{0F15A41E-744E-47AD-9923-67C303A4D936}" srcOrd="0" destOrd="0" presId="urn:microsoft.com/office/officeart/2005/8/layout/cycle7"/>
    <dgm:cxn modelId="{94BDE354-1CF3-4B06-A1C7-83A2BF25FA2A}" type="presParOf" srcId="{6B9A407A-8CCA-46DC-BB93-5D8C025D998A}" destId="{7755DAC7-4C5A-4DEE-ADDD-508C23217DEE}" srcOrd="2" destOrd="0" presId="urn:microsoft.com/office/officeart/2005/8/layout/cycle7"/>
    <dgm:cxn modelId="{41107AEF-FD86-4B8C-B790-81697BAF6557}" type="presParOf" srcId="{6B9A407A-8CCA-46DC-BB93-5D8C025D998A}" destId="{71D2DAEF-3457-4B6E-AD36-A12A6252A72F}" srcOrd="3" destOrd="0" presId="urn:microsoft.com/office/officeart/2005/8/layout/cycle7"/>
    <dgm:cxn modelId="{584E9A1D-E3CE-4FD3-960B-3475E4BA8EC9}" type="presParOf" srcId="{71D2DAEF-3457-4B6E-AD36-A12A6252A72F}" destId="{5A617BBF-D364-4AEA-B32A-837D4CFA8C8B}" srcOrd="0" destOrd="0" presId="urn:microsoft.com/office/officeart/2005/8/layout/cycle7"/>
    <dgm:cxn modelId="{302D9E2E-74FA-41C7-8B38-653138A337A4}" type="presParOf" srcId="{6B9A407A-8CCA-46DC-BB93-5D8C025D998A}" destId="{6390A037-137E-4698-8B6A-C1519269E32E}" srcOrd="4" destOrd="0" presId="urn:microsoft.com/office/officeart/2005/8/layout/cycle7"/>
    <dgm:cxn modelId="{0FE41486-34D6-4F9F-8055-7A768E442A98}" type="presParOf" srcId="{6B9A407A-8CCA-46DC-BB93-5D8C025D998A}" destId="{377340A3-1FA6-46CC-8E56-D442C708CADD}" srcOrd="5" destOrd="0" presId="urn:microsoft.com/office/officeart/2005/8/layout/cycle7"/>
    <dgm:cxn modelId="{67D0A389-ECDB-4BCE-B2F9-CCC6FA70F355}" type="presParOf" srcId="{377340A3-1FA6-46CC-8E56-D442C708CADD}" destId="{128AF2E9-CF53-4F01-B8B5-BF8E9F7848F7}" srcOrd="0" destOrd="0" presId="urn:microsoft.com/office/officeart/2005/8/layout/cycle7"/>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AFA5501-DB6C-4F4E-81E9-DC811A77F942}"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F91716D9-2848-4F0A-A263-E5FC756EA440}">
      <dgm:prSet phldrT="[Text]"/>
      <dgm:spPr>
        <a:solidFill>
          <a:srgbClr val="575756"/>
        </a:solidFill>
        <a:ln>
          <a:noFill/>
        </a:ln>
      </dgm:spPr>
      <dgm:t>
        <a:bodyPr/>
        <a:lstStyle/>
        <a:p>
          <a:r>
            <a:rPr lang="en-GB" b="1" dirty="0">
              <a:latin typeface="HelveticaNowText"/>
            </a:rPr>
            <a:t>PCN supporting Student Nurses &amp; Trainee Nursing Associates</a:t>
          </a:r>
          <a:endParaRPr lang="en-GB" b="1" dirty="0"/>
        </a:p>
      </dgm:t>
    </dgm:pt>
    <dgm:pt modelId="{4BA51579-21C9-4245-92B9-14C0A409916D}" type="parTrans" cxnId="{769B5D8A-E02F-4E5B-AFFE-EB984426BEE2}">
      <dgm:prSet/>
      <dgm:spPr/>
      <dgm:t>
        <a:bodyPr/>
        <a:lstStyle/>
        <a:p>
          <a:endParaRPr lang="en-GB"/>
        </a:p>
      </dgm:t>
    </dgm:pt>
    <dgm:pt modelId="{C82D777F-F2EB-4681-A278-3F1727811804}" type="sibTrans" cxnId="{769B5D8A-E02F-4E5B-AFFE-EB984426BEE2}">
      <dgm:prSet/>
      <dgm:spPr/>
      <dgm:t>
        <a:bodyPr/>
        <a:lstStyle/>
        <a:p>
          <a:endParaRPr lang="en-GB"/>
        </a:p>
      </dgm:t>
    </dgm:pt>
    <dgm:pt modelId="{A503B9C5-3CD7-4984-90D6-6D1A93086A2D}">
      <dgm:prSet phldrT="[Text]"/>
      <dgm:spPr>
        <a:solidFill>
          <a:srgbClr val="39A6DF"/>
        </a:solidFill>
        <a:ln>
          <a:noFill/>
        </a:ln>
      </dgm:spPr>
      <dgm:t>
        <a:bodyPr/>
        <a:lstStyle/>
        <a:p>
          <a:r>
            <a:rPr lang="en-GB" b="1" dirty="0">
              <a:latin typeface="HelveticaNowText"/>
            </a:rPr>
            <a:t>Practice 1:</a:t>
          </a:r>
        </a:p>
        <a:p>
          <a:r>
            <a:rPr lang="en-GB" b="1" dirty="0">
              <a:latin typeface="HelveticaNowText"/>
            </a:rPr>
            <a:t>1 GPN</a:t>
          </a:r>
        </a:p>
        <a:p>
          <a:r>
            <a:rPr lang="en-GB" b="1" dirty="0">
              <a:latin typeface="HelveticaNowText"/>
            </a:rPr>
            <a:t>Physiotherapist</a:t>
          </a:r>
        </a:p>
        <a:p>
          <a:r>
            <a:rPr lang="en-GB" b="1" dirty="0">
              <a:latin typeface="HelveticaNowText"/>
            </a:rPr>
            <a:t>Phlebotomist</a:t>
          </a:r>
        </a:p>
        <a:p>
          <a:r>
            <a:rPr lang="en-GB" b="1" dirty="0">
              <a:latin typeface="HelveticaNowText"/>
            </a:rPr>
            <a:t>GPs</a:t>
          </a:r>
          <a:endParaRPr lang="en-GB" b="1" dirty="0"/>
        </a:p>
      </dgm:t>
    </dgm:pt>
    <dgm:pt modelId="{F4CCC04C-2FFD-4F97-BA84-8295F788BC9E}" type="parTrans" cxnId="{629BC5E6-10EC-4C08-AA33-FFC08F053BBE}">
      <dgm:prSet/>
      <dgm:spPr>
        <a:solidFill>
          <a:srgbClr val="575756"/>
        </a:solidFill>
      </dgm:spPr>
      <dgm:t>
        <a:bodyPr/>
        <a:lstStyle/>
        <a:p>
          <a:endParaRPr lang="en-GB"/>
        </a:p>
      </dgm:t>
    </dgm:pt>
    <dgm:pt modelId="{DAC30F01-C821-4111-B239-337E33C2A738}" type="sibTrans" cxnId="{629BC5E6-10EC-4C08-AA33-FFC08F053BBE}">
      <dgm:prSet/>
      <dgm:spPr/>
      <dgm:t>
        <a:bodyPr/>
        <a:lstStyle/>
        <a:p>
          <a:endParaRPr lang="en-GB"/>
        </a:p>
      </dgm:t>
    </dgm:pt>
    <dgm:pt modelId="{6C9409D3-DECE-4409-97E3-A6A4FA91303A}">
      <dgm:prSet phldrT="[Text]"/>
      <dgm:spPr>
        <a:solidFill>
          <a:srgbClr val="3BAA36"/>
        </a:solidFill>
        <a:ln>
          <a:noFill/>
        </a:ln>
      </dgm:spPr>
      <dgm:t>
        <a:bodyPr/>
        <a:lstStyle/>
        <a:p>
          <a:r>
            <a:rPr lang="en-GB" b="1" dirty="0">
              <a:latin typeface="HelveticaNowText"/>
            </a:rPr>
            <a:t>Practice 2:</a:t>
          </a:r>
        </a:p>
        <a:p>
          <a:r>
            <a:rPr lang="en-GB" b="1" dirty="0">
              <a:latin typeface="HelveticaNowText"/>
            </a:rPr>
            <a:t>3 GPNs</a:t>
          </a:r>
        </a:p>
        <a:p>
          <a:r>
            <a:rPr lang="en-GB" b="1" dirty="0">
              <a:latin typeface="HelveticaNowText"/>
            </a:rPr>
            <a:t>Nursing Associate</a:t>
          </a:r>
        </a:p>
        <a:p>
          <a:r>
            <a:rPr lang="en-GB" b="1" dirty="0">
              <a:latin typeface="HelveticaNowText"/>
            </a:rPr>
            <a:t>1 ACP</a:t>
          </a:r>
        </a:p>
        <a:p>
          <a:r>
            <a:rPr lang="en-GB" b="1" dirty="0">
              <a:latin typeface="HelveticaNowText"/>
            </a:rPr>
            <a:t>GPs</a:t>
          </a:r>
          <a:endParaRPr lang="en-GB" b="1" dirty="0"/>
        </a:p>
      </dgm:t>
    </dgm:pt>
    <dgm:pt modelId="{4643D7D1-B2D5-4A35-8A91-531DB5112466}" type="parTrans" cxnId="{3F75C354-C537-44A4-8489-2CADB1689613}">
      <dgm:prSet/>
      <dgm:spPr>
        <a:solidFill>
          <a:srgbClr val="575756"/>
        </a:solidFill>
      </dgm:spPr>
      <dgm:t>
        <a:bodyPr/>
        <a:lstStyle/>
        <a:p>
          <a:endParaRPr lang="en-GB"/>
        </a:p>
      </dgm:t>
    </dgm:pt>
    <dgm:pt modelId="{15DF6347-508C-4081-B2F6-509397B5605E}" type="sibTrans" cxnId="{3F75C354-C537-44A4-8489-2CADB1689613}">
      <dgm:prSet/>
      <dgm:spPr/>
      <dgm:t>
        <a:bodyPr/>
        <a:lstStyle/>
        <a:p>
          <a:endParaRPr lang="en-GB"/>
        </a:p>
      </dgm:t>
    </dgm:pt>
    <dgm:pt modelId="{FF5DB30D-D58F-456A-8E66-659199FB8CE9}">
      <dgm:prSet phldrT="[Text]"/>
      <dgm:spPr>
        <a:solidFill>
          <a:srgbClr val="941D80"/>
        </a:solidFill>
        <a:ln>
          <a:noFill/>
        </a:ln>
      </dgm:spPr>
      <dgm:t>
        <a:bodyPr/>
        <a:lstStyle/>
        <a:p>
          <a:r>
            <a:rPr lang="en-GB" b="1" dirty="0">
              <a:latin typeface="HelveticaNowText"/>
            </a:rPr>
            <a:t>Care Home:</a:t>
          </a:r>
        </a:p>
        <a:p>
          <a:r>
            <a:rPr lang="en-GB" b="1" dirty="0">
              <a:latin typeface="HelveticaNowText"/>
            </a:rPr>
            <a:t>4 Nurses</a:t>
          </a:r>
          <a:endParaRPr lang="en-GB" b="1" dirty="0"/>
        </a:p>
      </dgm:t>
    </dgm:pt>
    <dgm:pt modelId="{F9EF5FEA-E7EA-4BCD-92A8-85AB419AB7A0}" type="parTrans" cxnId="{A92901FA-C1E6-4BAE-9FA3-3289F3B4586A}">
      <dgm:prSet/>
      <dgm:spPr>
        <a:solidFill>
          <a:srgbClr val="575756"/>
        </a:solidFill>
      </dgm:spPr>
      <dgm:t>
        <a:bodyPr/>
        <a:lstStyle/>
        <a:p>
          <a:endParaRPr lang="en-GB"/>
        </a:p>
      </dgm:t>
    </dgm:pt>
    <dgm:pt modelId="{0581227F-C1DC-4331-A73F-0F58B62427E6}" type="sibTrans" cxnId="{A92901FA-C1E6-4BAE-9FA3-3289F3B4586A}">
      <dgm:prSet/>
      <dgm:spPr/>
      <dgm:t>
        <a:bodyPr/>
        <a:lstStyle/>
        <a:p>
          <a:endParaRPr lang="en-GB"/>
        </a:p>
      </dgm:t>
    </dgm:pt>
    <dgm:pt modelId="{5CD24A8E-01DE-46B7-9386-F12EDBEFBC8E}">
      <dgm:prSet phldrT="[Text]"/>
      <dgm:spPr>
        <a:solidFill>
          <a:srgbClr val="3BAA36"/>
        </a:solidFill>
        <a:ln>
          <a:noFill/>
        </a:ln>
      </dgm:spPr>
      <dgm:t>
        <a:bodyPr/>
        <a:lstStyle/>
        <a:p>
          <a:r>
            <a:rPr lang="en-GB" b="1" dirty="0">
              <a:latin typeface="HelveticaNowText"/>
            </a:rPr>
            <a:t>Practice 3:</a:t>
          </a:r>
        </a:p>
        <a:p>
          <a:r>
            <a:rPr lang="en-GB" b="1" dirty="0">
              <a:latin typeface="HelveticaNowText"/>
            </a:rPr>
            <a:t>2 GPNs</a:t>
          </a:r>
        </a:p>
        <a:p>
          <a:r>
            <a:rPr lang="en-GB" b="1" dirty="0">
              <a:latin typeface="HelveticaNowText"/>
            </a:rPr>
            <a:t>Nursing Associate</a:t>
          </a:r>
        </a:p>
        <a:p>
          <a:r>
            <a:rPr lang="en-GB" b="1" dirty="0">
              <a:latin typeface="HelveticaNowText"/>
            </a:rPr>
            <a:t>Phlebotomist</a:t>
          </a:r>
        </a:p>
        <a:p>
          <a:r>
            <a:rPr lang="en-GB" b="1" dirty="0">
              <a:latin typeface="HelveticaNowText"/>
            </a:rPr>
            <a:t>Clinical Pharmacist</a:t>
          </a:r>
        </a:p>
        <a:p>
          <a:r>
            <a:rPr lang="en-GB" b="1" dirty="0">
              <a:latin typeface="HelveticaNowText"/>
            </a:rPr>
            <a:t>GPs</a:t>
          </a:r>
          <a:endParaRPr lang="en-GB" b="1" dirty="0"/>
        </a:p>
      </dgm:t>
    </dgm:pt>
    <dgm:pt modelId="{4C13AD0A-A67A-4604-9DCA-F4796EBDF24E}" type="parTrans" cxnId="{22FDF65B-DD4B-4E50-9764-816B5730708C}">
      <dgm:prSet/>
      <dgm:spPr>
        <a:solidFill>
          <a:srgbClr val="575756"/>
        </a:solidFill>
      </dgm:spPr>
      <dgm:t>
        <a:bodyPr/>
        <a:lstStyle/>
        <a:p>
          <a:endParaRPr lang="en-GB"/>
        </a:p>
      </dgm:t>
    </dgm:pt>
    <dgm:pt modelId="{AAE00377-5FB2-4E17-B6EA-E5927F869AF0}" type="sibTrans" cxnId="{22FDF65B-DD4B-4E50-9764-816B5730708C}">
      <dgm:prSet/>
      <dgm:spPr/>
      <dgm:t>
        <a:bodyPr/>
        <a:lstStyle/>
        <a:p>
          <a:endParaRPr lang="en-GB"/>
        </a:p>
      </dgm:t>
    </dgm:pt>
    <dgm:pt modelId="{660C0DA7-262C-4F96-B479-4494A653C0F5}" type="pres">
      <dgm:prSet presAssocID="{6AFA5501-DB6C-4F4E-81E9-DC811A77F942}" presName="Name0" presStyleCnt="0">
        <dgm:presLayoutVars>
          <dgm:chMax val="1"/>
          <dgm:dir/>
          <dgm:animLvl val="ctr"/>
          <dgm:resizeHandles val="exact"/>
        </dgm:presLayoutVars>
      </dgm:prSet>
      <dgm:spPr/>
    </dgm:pt>
    <dgm:pt modelId="{B99C3D92-9D28-45C7-A90E-84093CC17388}" type="pres">
      <dgm:prSet presAssocID="{F91716D9-2848-4F0A-A263-E5FC756EA440}" presName="centerShape" presStyleLbl="node0" presStyleIdx="0" presStyleCnt="1"/>
      <dgm:spPr/>
    </dgm:pt>
    <dgm:pt modelId="{4D9B41E1-061A-4A90-9C4F-8DDDCE103802}" type="pres">
      <dgm:prSet presAssocID="{F4CCC04C-2FFD-4F97-BA84-8295F788BC9E}" presName="parTrans" presStyleLbl="sibTrans2D1" presStyleIdx="0" presStyleCnt="4"/>
      <dgm:spPr/>
    </dgm:pt>
    <dgm:pt modelId="{584D398C-056C-4C63-B485-DC84C57B8871}" type="pres">
      <dgm:prSet presAssocID="{F4CCC04C-2FFD-4F97-BA84-8295F788BC9E}" presName="connectorText" presStyleLbl="sibTrans2D1" presStyleIdx="0" presStyleCnt="4"/>
      <dgm:spPr/>
    </dgm:pt>
    <dgm:pt modelId="{C80A343B-3AFD-474D-B852-F31703216330}" type="pres">
      <dgm:prSet presAssocID="{A503B9C5-3CD7-4984-90D6-6D1A93086A2D}" presName="node" presStyleLbl="node1" presStyleIdx="0" presStyleCnt="4">
        <dgm:presLayoutVars>
          <dgm:bulletEnabled val="1"/>
        </dgm:presLayoutVars>
      </dgm:prSet>
      <dgm:spPr/>
    </dgm:pt>
    <dgm:pt modelId="{C94DA190-51EE-49E0-9017-E906FEF0E4E3}" type="pres">
      <dgm:prSet presAssocID="{4643D7D1-B2D5-4A35-8A91-531DB5112466}" presName="parTrans" presStyleLbl="sibTrans2D1" presStyleIdx="1" presStyleCnt="4"/>
      <dgm:spPr/>
    </dgm:pt>
    <dgm:pt modelId="{DB29A6BD-17DD-4BCD-A387-CA3B3AC49CD9}" type="pres">
      <dgm:prSet presAssocID="{4643D7D1-B2D5-4A35-8A91-531DB5112466}" presName="connectorText" presStyleLbl="sibTrans2D1" presStyleIdx="1" presStyleCnt="4"/>
      <dgm:spPr/>
    </dgm:pt>
    <dgm:pt modelId="{7D3C1A7F-1B6E-48F2-ADF3-C66C7F32EE2D}" type="pres">
      <dgm:prSet presAssocID="{6C9409D3-DECE-4409-97E3-A6A4FA91303A}" presName="node" presStyleLbl="node1" presStyleIdx="1" presStyleCnt="4">
        <dgm:presLayoutVars>
          <dgm:bulletEnabled val="1"/>
        </dgm:presLayoutVars>
      </dgm:prSet>
      <dgm:spPr/>
    </dgm:pt>
    <dgm:pt modelId="{7D049036-40D7-4787-A98C-65DE4E52CBDD}" type="pres">
      <dgm:prSet presAssocID="{F9EF5FEA-E7EA-4BCD-92A8-85AB419AB7A0}" presName="parTrans" presStyleLbl="sibTrans2D1" presStyleIdx="2" presStyleCnt="4"/>
      <dgm:spPr/>
    </dgm:pt>
    <dgm:pt modelId="{5CC51CB5-CCC3-4378-96F1-130C46088FD2}" type="pres">
      <dgm:prSet presAssocID="{F9EF5FEA-E7EA-4BCD-92A8-85AB419AB7A0}" presName="connectorText" presStyleLbl="sibTrans2D1" presStyleIdx="2" presStyleCnt="4"/>
      <dgm:spPr/>
    </dgm:pt>
    <dgm:pt modelId="{DDFE85C7-38D6-4C88-A3C6-14136764E859}" type="pres">
      <dgm:prSet presAssocID="{FF5DB30D-D58F-456A-8E66-659199FB8CE9}" presName="node" presStyleLbl="node1" presStyleIdx="2" presStyleCnt="4">
        <dgm:presLayoutVars>
          <dgm:bulletEnabled val="1"/>
        </dgm:presLayoutVars>
      </dgm:prSet>
      <dgm:spPr/>
    </dgm:pt>
    <dgm:pt modelId="{C85B3FF4-331F-457A-A047-5301E7CC1E9A}" type="pres">
      <dgm:prSet presAssocID="{4C13AD0A-A67A-4604-9DCA-F4796EBDF24E}" presName="parTrans" presStyleLbl="sibTrans2D1" presStyleIdx="3" presStyleCnt="4"/>
      <dgm:spPr/>
    </dgm:pt>
    <dgm:pt modelId="{EC3B1AD9-B53B-4489-9FFF-EA7CED1A1C3E}" type="pres">
      <dgm:prSet presAssocID="{4C13AD0A-A67A-4604-9DCA-F4796EBDF24E}" presName="connectorText" presStyleLbl="sibTrans2D1" presStyleIdx="3" presStyleCnt="4"/>
      <dgm:spPr/>
    </dgm:pt>
    <dgm:pt modelId="{C9BCA84A-F38D-4C15-AF95-0F4E73080338}" type="pres">
      <dgm:prSet presAssocID="{5CD24A8E-01DE-46B7-9386-F12EDBEFBC8E}" presName="node" presStyleLbl="node1" presStyleIdx="3" presStyleCnt="4">
        <dgm:presLayoutVars>
          <dgm:bulletEnabled val="1"/>
        </dgm:presLayoutVars>
      </dgm:prSet>
      <dgm:spPr/>
    </dgm:pt>
  </dgm:ptLst>
  <dgm:cxnLst>
    <dgm:cxn modelId="{72DF5D25-8AB3-45A8-BD4A-DB415DA28311}" type="presOf" srcId="{F9EF5FEA-E7EA-4BCD-92A8-85AB419AB7A0}" destId="{5CC51CB5-CCC3-4378-96F1-130C46088FD2}" srcOrd="1" destOrd="0" presId="urn:microsoft.com/office/officeart/2005/8/layout/radial5"/>
    <dgm:cxn modelId="{CD37073D-530F-464B-8C42-F396038360AC}" type="presOf" srcId="{6AFA5501-DB6C-4F4E-81E9-DC811A77F942}" destId="{660C0DA7-262C-4F96-B479-4494A653C0F5}" srcOrd="0" destOrd="0" presId="urn:microsoft.com/office/officeart/2005/8/layout/radial5"/>
    <dgm:cxn modelId="{22FDF65B-DD4B-4E50-9764-816B5730708C}" srcId="{F91716D9-2848-4F0A-A263-E5FC756EA440}" destId="{5CD24A8E-01DE-46B7-9386-F12EDBEFBC8E}" srcOrd="3" destOrd="0" parTransId="{4C13AD0A-A67A-4604-9DCA-F4796EBDF24E}" sibTransId="{AAE00377-5FB2-4E17-B6EA-E5927F869AF0}"/>
    <dgm:cxn modelId="{803BA747-7AB5-4092-8178-3D5B53DB8038}" type="presOf" srcId="{5CD24A8E-01DE-46B7-9386-F12EDBEFBC8E}" destId="{C9BCA84A-F38D-4C15-AF95-0F4E73080338}" srcOrd="0" destOrd="0" presId="urn:microsoft.com/office/officeart/2005/8/layout/radial5"/>
    <dgm:cxn modelId="{6C50E971-6612-40E4-92FD-D3B06D4909A5}" type="presOf" srcId="{4643D7D1-B2D5-4A35-8A91-531DB5112466}" destId="{C94DA190-51EE-49E0-9017-E906FEF0E4E3}" srcOrd="0" destOrd="0" presId="urn:microsoft.com/office/officeart/2005/8/layout/radial5"/>
    <dgm:cxn modelId="{2C763E52-BDF6-4E38-A462-1B6A3E2D8586}" type="presOf" srcId="{F9EF5FEA-E7EA-4BCD-92A8-85AB419AB7A0}" destId="{7D049036-40D7-4787-A98C-65DE4E52CBDD}" srcOrd="0" destOrd="0" presId="urn:microsoft.com/office/officeart/2005/8/layout/radial5"/>
    <dgm:cxn modelId="{3F75C354-C537-44A4-8489-2CADB1689613}" srcId="{F91716D9-2848-4F0A-A263-E5FC756EA440}" destId="{6C9409D3-DECE-4409-97E3-A6A4FA91303A}" srcOrd="1" destOrd="0" parTransId="{4643D7D1-B2D5-4A35-8A91-531DB5112466}" sibTransId="{15DF6347-508C-4081-B2F6-509397B5605E}"/>
    <dgm:cxn modelId="{F9584285-CCDA-43DC-BA8C-51424A566754}" type="presOf" srcId="{4C13AD0A-A67A-4604-9DCA-F4796EBDF24E}" destId="{C85B3FF4-331F-457A-A047-5301E7CC1E9A}" srcOrd="0" destOrd="0" presId="urn:microsoft.com/office/officeart/2005/8/layout/radial5"/>
    <dgm:cxn modelId="{769B5D8A-E02F-4E5B-AFFE-EB984426BEE2}" srcId="{6AFA5501-DB6C-4F4E-81E9-DC811A77F942}" destId="{F91716D9-2848-4F0A-A263-E5FC756EA440}" srcOrd="0" destOrd="0" parTransId="{4BA51579-21C9-4245-92B9-14C0A409916D}" sibTransId="{C82D777F-F2EB-4681-A278-3F1727811804}"/>
    <dgm:cxn modelId="{BD668D90-28DB-411D-9BA5-6B0E76962B94}" type="presOf" srcId="{FF5DB30D-D58F-456A-8E66-659199FB8CE9}" destId="{DDFE85C7-38D6-4C88-A3C6-14136764E859}" srcOrd="0" destOrd="0" presId="urn:microsoft.com/office/officeart/2005/8/layout/radial5"/>
    <dgm:cxn modelId="{0E407295-E28F-4FDB-83C5-22B1AF1CE409}" type="presOf" srcId="{4C13AD0A-A67A-4604-9DCA-F4796EBDF24E}" destId="{EC3B1AD9-B53B-4489-9FFF-EA7CED1A1C3E}" srcOrd="1" destOrd="0" presId="urn:microsoft.com/office/officeart/2005/8/layout/radial5"/>
    <dgm:cxn modelId="{4F11FE9C-C50D-467F-AD71-F642F66915C9}" type="presOf" srcId="{F91716D9-2848-4F0A-A263-E5FC756EA440}" destId="{B99C3D92-9D28-45C7-A90E-84093CC17388}" srcOrd="0" destOrd="0" presId="urn:microsoft.com/office/officeart/2005/8/layout/radial5"/>
    <dgm:cxn modelId="{2583DBBC-81E4-4238-912E-5C0114150220}" type="presOf" srcId="{A503B9C5-3CD7-4984-90D6-6D1A93086A2D}" destId="{C80A343B-3AFD-474D-B852-F31703216330}" srcOrd="0" destOrd="0" presId="urn:microsoft.com/office/officeart/2005/8/layout/radial5"/>
    <dgm:cxn modelId="{8C235EC3-543C-49EA-A414-1514C15DF885}" type="presOf" srcId="{F4CCC04C-2FFD-4F97-BA84-8295F788BC9E}" destId="{584D398C-056C-4C63-B485-DC84C57B8871}" srcOrd="1" destOrd="0" presId="urn:microsoft.com/office/officeart/2005/8/layout/radial5"/>
    <dgm:cxn modelId="{35E691DC-1421-42C1-A7A3-CC2B3D1E87F3}" type="presOf" srcId="{6C9409D3-DECE-4409-97E3-A6A4FA91303A}" destId="{7D3C1A7F-1B6E-48F2-ADF3-C66C7F32EE2D}" srcOrd="0" destOrd="0" presId="urn:microsoft.com/office/officeart/2005/8/layout/radial5"/>
    <dgm:cxn modelId="{629BC5E6-10EC-4C08-AA33-FFC08F053BBE}" srcId="{F91716D9-2848-4F0A-A263-E5FC756EA440}" destId="{A503B9C5-3CD7-4984-90D6-6D1A93086A2D}" srcOrd="0" destOrd="0" parTransId="{F4CCC04C-2FFD-4F97-BA84-8295F788BC9E}" sibTransId="{DAC30F01-C821-4111-B239-337E33C2A738}"/>
    <dgm:cxn modelId="{4AC5B6E8-2186-4FCF-92DD-E53AEA1083AD}" type="presOf" srcId="{4643D7D1-B2D5-4A35-8A91-531DB5112466}" destId="{DB29A6BD-17DD-4BCD-A387-CA3B3AC49CD9}" srcOrd="1" destOrd="0" presId="urn:microsoft.com/office/officeart/2005/8/layout/radial5"/>
    <dgm:cxn modelId="{B32696F2-8995-49FB-B0A8-1DE646814AB5}" type="presOf" srcId="{F4CCC04C-2FFD-4F97-BA84-8295F788BC9E}" destId="{4D9B41E1-061A-4A90-9C4F-8DDDCE103802}" srcOrd="0" destOrd="0" presId="urn:microsoft.com/office/officeart/2005/8/layout/radial5"/>
    <dgm:cxn modelId="{A92901FA-C1E6-4BAE-9FA3-3289F3B4586A}" srcId="{F91716D9-2848-4F0A-A263-E5FC756EA440}" destId="{FF5DB30D-D58F-456A-8E66-659199FB8CE9}" srcOrd="2" destOrd="0" parTransId="{F9EF5FEA-E7EA-4BCD-92A8-85AB419AB7A0}" sibTransId="{0581227F-C1DC-4331-A73F-0F58B62427E6}"/>
    <dgm:cxn modelId="{41935BE4-A357-4030-A924-BDE344DE8969}" type="presParOf" srcId="{660C0DA7-262C-4F96-B479-4494A653C0F5}" destId="{B99C3D92-9D28-45C7-A90E-84093CC17388}" srcOrd="0" destOrd="0" presId="urn:microsoft.com/office/officeart/2005/8/layout/radial5"/>
    <dgm:cxn modelId="{28992A96-84CD-4369-A5A0-5145EB96102D}" type="presParOf" srcId="{660C0DA7-262C-4F96-B479-4494A653C0F5}" destId="{4D9B41E1-061A-4A90-9C4F-8DDDCE103802}" srcOrd="1" destOrd="0" presId="urn:microsoft.com/office/officeart/2005/8/layout/radial5"/>
    <dgm:cxn modelId="{76C76A5D-F835-4E20-8962-55549ADF128F}" type="presParOf" srcId="{4D9B41E1-061A-4A90-9C4F-8DDDCE103802}" destId="{584D398C-056C-4C63-B485-DC84C57B8871}" srcOrd="0" destOrd="0" presId="urn:microsoft.com/office/officeart/2005/8/layout/radial5"/>
    <dgm:cxn modelId="{98935D94-F5EE-4336-B950-70FD802A8FE5}" type="presParOf" srcId="{660C0DA7-262C-4F96-B479-4494A653C0F5}" destId="{C80A343B-3AFD-474D-B852-F31703216330}" srcOrd="2" destOrd="0" presId="urn:microsoft.com/office/officeart/2005/8/layout/radial5"/>
    <dgm:cxn modelId="{4F88545E-1DBD-4161-8734-3CBD18FBD637}" type="presParOf" srcId="{660C0DA7-262C-4F96-B479-4494A653C0F5}" destId="{C94DA190-51EE-49E0-9017-E906FEF0E4E3}" srcOrd="3" destOrd="0" presId="urn:microsoft.com/office/officeart/2005/8/layout/radial5"/>
    <dgm:cxn modelId="{F9FF9366-30CB-44B7-A083-FC092D0EB95C}" type="presParOf" srcId="{C94DA190-51EE-49E0-9017-E906FEF0E4E3}" destId="{DB29A6BD-17DD-4BCD-A387-CA3B3AC49CD9}" srcOrd="0" destOrd="0" presId="urn:microsoft.com/office/officeart/2005/8/layout/radial5"/>
    <dgm:cxn modelId="{92B9BDB4-531B-4791-B07D-CD7EBD512928}" type="presParOf" srcId="{660C0DA7-262C-4F96-B479-4494A653C0F5}" destId="{7D3C1A7F-1B6E-48F2-ADF3-C66C7F32EE2D}" srcOrd="4" destOrd="0" presId="urn:microsoft.com/office/officeart/2005/8/layout/radial5"/>
    <dgm:cxn modelId="{891A62A9-9683-4AA9-973D-FE9AE9CB5433}" type="presParOf" srcId="{660C0DA7-262C-4F96-B479-4494A653C0F5}" destId="{7D049036-40D7-4787-A98C-65DE4E52CBDD}" srcOrd="5" destOrd="0" presId="urn:microsoft.com/office/officeart/2005/8/layout/radial5"/>
    <dgm:cxn modelId="{B378FCD3-8194-4613-BD8F-236ABB164F0A}" type="presParOf" srcId="{7D049036-40D7-4787-A98C-65DE4E52CBDD}" destId="{5CC51CB5-CCC3-4378-96F1-130C46088FD2}" srcOrd="0" destOrd="0" presId="urn:microsoft.com/office/officeart/2005/8/layout/radial5"/>
    <dgm:cxn modelId="{54F836B8-AB23-4463-A15C-B2C387155750}" type="presParOf" srcId="{660C0DA7-262C-4F96-B479-4494A653C0F5}" destId="{DDFE85C7-38D6-4C88-A3C6-14136764E859}" srcOrd="6" destOrd="0" presId="urn:microsoft.com/office/officeart/2005/8/layout/radial5"/>
    <dgm:cxn modelId="{5350F0B7-CD71-4FCB-830A-4099B08579D6}" type="presParOf" srcId="{660C0DA7-262C-4F96-B479-4494A653C0F5}" destId="{C85B3FF4-331F-457A-A047-5301E7CC1E9A}" srcOrd="7" destOrd="0" presId="urn:microsoft.com/office/officeart/2005/8/layout/radial5"/>
    <dgm:cxn modelId="{2DACFDE0-EA66-4FFF-AB50-D7BBCE70E7EF}" type="presParOf" srcId="{C85B3FF4-331F-457A-A047-5301E7CC1E9A}" destId="{EC3B1AD9-B53B-4489-9FFF-EA7CED1A1C3E}" srcOrd="0" destOrd="0" presId="urn:microsoft.com/office/officeart/2005/8/layout/radial5"/>
    <dgm:cxn modelId="{F9ACBE56-F600-425B-8089-AC4E8708EEDF}" type="presParOf" srcId="{660C0DA7-262C-4F96-B479-4494A653C0F5}" destId="{C9BCA84A-F38D-4C15-AF95-0F4E73080338}"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9B7992-5243-478D-928E-B7D6BA5E54B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670DD511-9E35-4959-B3FE-8D5F2C4AF94A}">
      <dgm:prSet phldrT="[Text]" custT="1"/>
      <dgm:spPr/>
      <dgm:t>
        <a:bodyPr/>
        <a:lstStyle/>
        <a:p>
          <a:r>
            <a:rPr lang="en-US" sz="1600" dirty="0">
              <a:latin typeface="HelveticaNowText"/>
            </a:rPr>
            <a:t>End Part 1</a:t>
          </a:r>
        </a:p>
        <a:p>
          <a:endParaRPr lang="en-US" sz="1600" dirty="0">
            <a:latin typeface="HelveticaNowText"/>
          </a:endParaRPr>
        </a:p>
        <a:p>
          <a:endParaRPr lang="en-US" sz="1600" dirty="0">
            <a:latin typeface="HelveticaNowText"/>
          </a:endParaRPr>
        </a:p>
      </dgm:t>
    </dgm:pt>
    <dgm:pt modelId="{3EB34AEE-A81C-430E-9090-36E2CAB394EB}" type="parTrans" cxnId="{D5A02E1A-1943-439E-BF5E-DCC7075922F8}">
      <dgm:prSet/>
      <dgm:spPr/>
      <dgm:t>
        <a:bodyPr/>
        <a:lstStyle/>
        <a:p>
          <a:endParaRPr lang="en-US"/>
        </a:p>
      </dgm:t>
    </dgm:pt>
    <dgm:pt modelId="{D43239AF-121E-46D7-A122-5427BCFCFDE4}" type="sibTrans" cxnId="{D5A02E1A-1943-439E-BF5E-DCC7075922F8}">
      <dgm:prSet/>
      <dgm:spPr/>
      <dgm:t>
        <a:bodyPr/>
        <a:lstStyle/>
        <a:p>
          <a:endParaRPr lang="en-US"/>
        </a:p>
      </dgm:t>
    </dgm:pt>
    <dgm:pt modelId="{4A6D10C5-F69D-4617-B7B9-BC7699112043}">
      <dgm:prSet phldrT="[Text]" custT="1"/>
      <dgm:spPr/>
      <dgm:t>
        <a:bodyPr/>
        <a:lstStyle/>
        <a:p>
          <a:r>
            <a:rPr lang="en-US" sz="1600" dirty="0">
              <a:latin typeface="HelveticaNowText"/>
            </a:rPr>
            <a:t>End Part 2</a:t>
          </a:r>
        </a:p>
        <a:p>
          <a:r>
            <a:rPr lang="en-GB" sz="1600" b="1" i="0" u="none" strike="noStrike" dirty="0">
              <a:solidFill>
                <a:srgbClr val="FFFFFF"/>
              </a:solidFill>
              <a:effectLst/>
              <a:latin typeface="HelveticaNowText"/>
            </a:rPr>
            <a:t>Knowledge</a:t>
          </a:r>
          <a:endParaRPr lang="en-GB" sz="1600" b="0" i="0" u="none" strike="noStrike" dirty="0">
            <a:effectLst/>
            <a:latin typeface="HelveticaNowText"/>
          </a:endParaRPr>
        </a:p>
        <a:p>
          <a:pPr rtl="0"/>
          <a:r>
            <a:rPr lang="en-GB" sz="1600" b="1" i="0" u="none" strike="noStrike" dirty="0">
              <a:solidFill>
                <a:srgbClr val="FFFFFF"/>
              </a:solidFill>
              <a:effectLst/>
              <a:latin typeface="HelveticaNowText"/>
            </a:rPr>
            <a:t>Skills</a:t>
          </a:r>
          <a:endParaRPr lang="en-GB" sz="1600" b="0" i="0" u="none" strike="noStrike" dirty="0">
            <a:effectLst/>
            <a:latin typeface="HelveticaNowText"/>
          </a:endParaRPr>
        </a:p>
        <a:p>
          <a:pPr rtl="0"/>
          <a:r>
            <a:rPr lang="en-GB" sz="1600" b="1" i="0" u="none" strike="noStrike" dirty="0">
              <a:solidFill>
                <a:srgbClr val="FFFFFF"/>
              </a:solidFill>
              <a:effectLst/>
              <a:latin typeface="HelveticaNowText"/>
            </a:rPr>
            <a:t>Attitude</a:t>
          </a:r>
          <a:endParaRPr lang="en-US" sz="1600" dirty="0">
            <a:latin typeface="HelveticaNowText"/>
          </a:endParaRPr>
        </a:p>
      </dgm:t>
    </dgm:pt>
    <dgm:pt modelId="{F7F6B81E-2234-4CDD-A5BB-8085880BB56F}" type="parTrans" cxnId="{3B7EF64B-13EC-4613-A7B7-DD213A621F3C}">
      <dgm:prSet/>
      <dgm:spPr/>
      <dgm:t>
        <a:bodyPr/>
        <a:lstStyle/>
        <a:p>
          <a:endParaRPr lang="en-US"/>
        </a:p>
      </dgm:t>
    </dgm:pt>
    <dgm:pt modelId="{CFADC054-21F0-44D9-A79B-BCCE8EF2C536}" type="sibTrans" cxnId="{3B7EF64B-13EC-4613-A7B7-DD213A621F3C}">
      <dgm:prSet/>
      <dgm:spPr/>
      <dgm:t>
        <a:bodyPr/>
        <a:lstStyle/>
        <a:p>
          <a:endParaRPr lang="en-US"/>
        </a:p>
      </dgm:t>
    </dgm:pt>
    <dgm:pt modelId="{2548A5CD-DB46-41A8-954A-93B58939C873}">
      <dgm:prSet phldrT="[Text]" custT="1"/>
      <dgm:spPr/>
      <dgm:t>
        <a:bodyPr/>
        <a:lstStyle/>
        <a:p>
          <a:r>
            <a:rPr lang="en-US" sz="1600" dirty="0">
              <a:latin typeface="HelveticaNowText"/>
            </a:rPr>
            <a:t>End Part 3</a:t>
          </a:r>
        </a:p>
      </dgm:t>
    </dgm:pt>
    <dgm:pt modelId="{FAC0498D-100E-4052-8B3D-A10AECC3F3E0}" type="parTrans" cxnId="{E2C7FE35-A401-491B-950F-2CCA86317486}">
      <dgm:prSet/>
      <dgm:spPr/>
      <dgm:t>
        <a:bodyPr/>
        <a:lstStyle/>
        <a:p>
          <a:endParaRPr lang="en-US"/>
        </a:p>
      </dgm:t>
    </dgm:pt>
    <dgm:pt modelId="{F0F74254-6DB0-4053-AA1F-D4FB00E988F4}" type="sibTrans" cxnId="{E2C7FE35-A401-491B-950F-2CCA86317486}">
      <dgm:prSet/>
      <dgm:spPr/>
      <dgm:t>
        <a:bodyPr/>
        <a:lstStyle/>
        <a:p>
          <a:endParaRPr lang="en-US"/>
        </a:p>
      </dgm:t>
    </dgm:pt>
    <dgm:pt modelId="{E3ACBBA4-A77F-4E7C-AB9B-68C341CE7CDD}" type="pres">
      <dgm:prSet presAssocID="{819B7992-5243-478D-928E-B7D6BA5E54BE}" presName="rootnode" presStyleCnt="0">
        <dgm:presLayoutVars>
          <dgm:chMax/>
          <dgm:chPref/>
          <dgm:dir/>
          <dgm:animLvl val="lvl"/>
        </dgm:presLayoutVars>
      </dgm:prSet>
      <dgm:spPr/>
    </dgm:pt>
    <dgm:pt modelId="{5DACEADA-1CA2-4631-A6B4-2E00173B2DD1}" type="pres">
      <dgm:prSet presAssocID="{670DD511-9E35-4959-B3FE-8D5F2C4AF94A}" presName="composite" presStyleCnt="0"/>
      <dgm:spPr/>
    </dgm:pt>
    <dgm:pt modelId="{E977D876-E512-4365-B325-689081A34049}" type="pres">
      <dgm:prSet presAssocID="{670DD511-9E35-4959-B3FE-8D5F2C4AF94A}" presName="LShape" presStyleLbl="alignNode1" presStyleIdx="0" presStyleCnt="5"/>
      <dgm:spPr>
        <a:solidFill>
          <a:srgbClr val="39A6DF"/>
        </a:solidFill>
      </dgm:spPr>
    </dgm:pt>
    <dgm:pt modelId="{E346DA06-A781-46B2-9A11-5A64B12A4ADA}" type="pres">
      <dgm:prSet presAssocID="{670DD511-9E35-4959-B3FE-8D5F2C4AF94A}" presName="ParentText" presStyleLbl="revTx" presStyleIdx="0" presStyleCnt="3">
        <dgm:presLayoutVars>
          <dgm:chMax val="0"/>
          <dgm:chPref val="0"/>
          <dgm:bulletEnabled val="1"/>
        </dgm:presLayoutVars>
      </dgm:prSet>
      <dgm:spPr/>
    </dgm:pt>
    <dgm:pt modelId="{E03FD607-CC0D-4442-8C8C-FBE85F4B27D7}" type="pres">
      <dgm:prSet presAssocID="{670DD511-9E35-4959-B3FE-8D5F2C4AF94A}" presName="Triangle" presStyleLbl="alignNode1" presStyleIdx="1" presStyleCnt="5"/>
      <dgm:spPr>
        <a:solidFill>
          <a:srgbClr val="393938"/>
        </a:solidFill>
      </dgm:spPr>
    </dgm:pt>
    <dgm:pt modelId="{59AFB227-5EF5-4A8F-9BF7-A2D248AE1A91}" type="pres">
      <dgm:prSet presAssocID="{D43239AF-121E-46D7-A122-5427BCFCFDE4}" presName="sibTrans" presStyleCnt="0"/>
      <dgm:spPr/>
    </dgm:pt>
    <dgm:pt modelId="{DC11F8F4-023E-46CC-82CC-5B16020BE32C}" type="pres">
      <dgm:prSet presAssocID="{D43239AF-121E-46D7-A122-5427BCFCFDE4}" presName="space" presStyleCnt="0"/>
      <dgm:spPr/>
    </dgm:pt>
    <dgm:pt modelId="{8455B52E-E1A9-4D4D-B4DF-4F95EC7EAE8C}" type="pres">
      <dgm:prSet presAssocID="{4A6D10C5-F69D-4617-B7B9-BC7699112043}" presName="composite" presStyleCnt="0"/>
      <dgm:spPr/>
    </dgm:pt>
    <dgm:pt modelId="{0712502D-6FEB-40F2-A702-64DD34648408}" type="pres">
      <dgm:prSet presAssocID="{4A6D10C5-F69D-4617-B7B9-BC7699112043}" presName="LShape" presStyleLbl="alignNode1" presStyleIdx="2" presStyleCnt="5" custLinFactNeighborX="-624" custLinFactNeighborY="2537"/>
      <dgm:spPr>
        <a:solidFill>
          <a:srgbClr val="3BAA36"/>
        </a:solidFill>
      </dgm:spPr>
    </dgm:pt>
    <dgm:pt modelId="{03C56C4B-891F-40CE-8CBA-B816070BB5FA}" type="pres">
      <dgm:prSet presAssocID="{4A6D10C5-F69D-4617-B7B9-BC7699112043}" presName="ParentText" presStyleLbl="revTx" presStyleIdx="1" presStyleCnt="3">
        <dgm:presLayoutVars>
          <dgm:chMax val="0"/>
          <dgm:chPref val="0"/>
          <dgm:bulletEnabled val="1"/>
        </dgm:presLayoutVars>
      </dgm:prSet>
      <dgm:spPr/>
    </dgm:pt>
    <dgm:pt modelId="{92D23EFB-0E08-4582-8D77-E8ADCA356881}" type="pres">
      <dgm:prSet presAssocID="{4A6D10C5-F69D-4617-B7B9-BC7699112043}" presName="Triangle" presStyleLbl="alignNode1" presStyleIdx="3" presStyleCnt="5"/>
      <dgm:spPr>
        <a:solidFill>
          <a:srgbClr val="393938"/>
        </a:solidFill>
      </dgm:spPr>
    </dgm:pt>
    <dgm:pt modelId="{F8E5F760-7905-498B-89FA-9BFDE8192206}" type="pres">
      <dgm:prSet presAssocID="{CFADC054-21F0-44D9-A79B-BCCE8EF2C536}" presName="sibTrans" presStyleCnt="0"/>
      <dgm:spPr/>
    </dgm:pt>
    <dgm:pt modelId="{34BE3B35-A1F3-401A-B336-200F21D88059}" type="pres">
      <dgm:prSet presAssocID="{CFADC054-21F0-44D9-A79B-BCCE8EF2C536}" presName="space" presStyleCnt="0"/>
      <dgm:spPr/>
    </dgm:pt>
    <dgm:pt modelId="{F38A4946-BBBE-44CD-928B-EFC543336697}" type="pres">
      <dgm:prSet presAssocID="{2548A5CD-DB46-41A8-954A-93B58939C873}" presName="composite" presStyleCnt="0"/>
      <dgm:spPr/>
    </dgm:pt>
    <dgm:pt modelId="{B142CDB0-577D-473C-BF2C-CDC41A6B4558}" type="pres">
      <dgm:prSet presAssocID="{2548A5CD-DB46-41A8-954A-93B58939C873}" presName="LShape" presStyleLbl="alignNode1" presStyleIdx="4" presStyleCnt="5"/>
      <dgm:spPr>
        <a:solidFill>
          <a:srgbClr val="941D80"/>
        </a:solidFill>
      </dgm:spPr>
    </dgm:pt>
    <dgm:pt modelId="{79CB157F-CDDC-4472-B96F-1F4D2BFA9D4B}" type="pres">
      <dgm:prSet presAssocID="{2548A5CD-DB46-41A8-954A-93B58939C873}" presName="ParentText" presStyleLbl="revTx" presStyleIdx="2" presStyleCnt="3">
        <dgm:presLayoutVars>
          <dgm:chMax val="0"/>
          <dgm:chPref val="0"/>
          <dgm:bulletEnabled val="1"/>
        </dgm:presLayoutVars>
      </dgm:prSet>
      <dgm:spPr/>
    </dgm:pt>
  </dgm:ptLst>
  <dgm:cxnLst>
    <dgm:cxn modelId="{581C120D-ED81-4FBE-A961-C6F70D069F72}" type="presOf" srcId="{2548A5CD-DB46-41A8-954A-93B58939C873}" destId="{79CB157F-CDDC-4472-B96F-1F4D2BFA9D4B}" srcOrd="0" destOrd="0" presId="urn:microsoft.com/office/officeart/2009/3/layout/StepUpProcess"/>
    <dgm:cxn modelId="{6D34670E-8A4A-4C97-BC0F-DB52BD713354}" type="presOf" srcId="{819B7992-5243-478D-928E-B7D6BA5E54BE}" destId="{E3ACBBA4-A77F-4E7C-AB9B-68C341CE7CDD}" srcOrd="0" destOrd="0" presId="urn:microsoft.com/office/officeart/2009/3/layout/StepUpProcess"/>
    <dgm:cxn modelId="{D5A02E1A-1943-439E-BF5E-DCC7075922F8}" srcId="{819B7992-5243-478D-928E-B7D6BA5E54BE}" destId="{670DD511-9E35-4959-B3FE-8D5F2C4AF94A}" srcOrd="0" destOrd="0" parTransId="{3EB34AEE-A81C-430E-9090-36E2CAB394EB}" sibTransId="{D43239AF-121E-46D7-A122-5427BCFCFDE4}"/>
    <dgm:cxn modelId="{E2C7FE35-A401-491B-950F-2CCA86317486}" srcId="{819B7992-5243-478D-928E-B7D6BA5E54BE}" destId="{2548A5CD-DB46-41A8-954A-93B58939C873}" srcOrd="2" destOrd="0" parTransId="{FAC0498D-100E-4052-8B3D-A10AECC3F3E0}" sibTransId="{F0F74254-6DB0-4053-AA1F-D4FB00E988F4}"/>
    <dgm:cxn modelId="{3B7EF64B-13EC-4613-A7B7-DD213A621F3C}" srcId="{819B7992-5243-478D-928E-B7D6BA5E54BE}" destId="{4A6D10C5-F69D-4617-B7B9-BC7699112043}" srcOrd="1" destOrd="0" parTransId="{F7F6B81E-2234-4CDD-A5BB-8085880BB56F}" sibTransId="{CFADC054-21F0-44D9-A79B-BCCE8EF2C536}"/>
    <dgm:cxn modelId="{FA066553-D40B-4A08-991B-37B206201439}" type="presOf" srcId="{4A6D10C5-F69D-4617-B7B9-BC7699112043}" destId="{03C56C4B-891F-40CE-8CBA-B816070BB5FA}" srcOrd="0" destOrd="0" presId="urn:microsoft.com/office/officeart/2009/3/layout/StepUpProcess"/>
    <dgm:cxn modelId="{341B98E6-D851-489B-9F94-4704B80E4908}" type="presOf" srcId="{670DD511-9E35-4959-B3FE-8D5F2C4AF94A}" destId="{E346DA06-A781-46B2-9A11-5A64B12A4ADA}" srcOrd="0" destOrd="0" presId="urn:microsoft.com/office/officeart/2009/3/layout/StepUpProcess"/>
    <dgm:cxn modelId="{72FD9E48-7EA6-43F1-B7EC-86F062365A8F}" type="presParOf" srcId="{E3ACBBA4-A77F-4E7C-AB9B-68C341CE7CDD}" destId="{5DACEADA-1CA2-4631-A6B4-2E00173B2DD1}" srcOrd="0" destOrd="0" presId="urn:microsoft.com/office/officeart/2009/3/layout/StepUpProcess"/>
    <dgm:cxn modelId="{35068DD2-3C8E-4E51-AD1C-8E84328FDBC8}" type="presParOf" srcId="{5DACEADA-1CA2-4631-A6B4-2E00173B2DD1}" destId="{E977D876-E512-4365-B325-689081A34049}" srcOrd="0" destOrd="0" presId="urn:microsoft.com/office/officeart/2009/3/layout/StepUpProcess"/>
    <dgm:cxn modelId="{513DA2CE-4419-4241-9E5F-01F4E5E9A184}" type="presParOf" srcId="{5DACEADA-1CA2-4631-A6B4-2E00173B2DD1}" destId="{E346DA06-A781-46B2-9A11-5A64B12A4ADA}" srcOrd="1" destOrd="0" presId="urn:microsoft.com/office/officeart/2009/3/layout/StepUpProcess"/>
    <dgm:cxn modelId="{A72D1F63-5603-4F96-84FB-089825912707}" type="presParOf" srcId="{5DACEADA-1CA2-4631-A6B4-2E00173B2DD1}" destId="{E03FD607-CC0D-4442-8C8C-FBE85F4B27D7}" srcOrd="2" destOrd="0" presId="urn:microsoft.com/office/officeart/2009/3/layout/StepUpProcess"/>
    <dgm:cxn modelId="{140C47F0-0C00-4322-8C99-68295F75692B}" type="presParOf" srcId="{E3ACBBA4-A77F-4E7C-AB9B-68C341CE7CDD}" destId="{59AFB227-5EF5-4A8F-9BF7-A2D248AE1A91}" srcOrd="1" destOrd="0" presId="urn:microsoft.com/office/officeart/2009/3/layout/StepUpProcess"/>
    <dgm:cxn modelId="{7FA0A17C-6C26-419C-80AA-683360B48AD4}" type="presParOf" srcId="{59AFB227-5EF5-4A8F-9BF7-A2D248AE1A91}" destId="{DC11F8F4-023E-46CC-82CC-5B16020BE32C}" srcOrd="0" destOrd="0" presId="urn:microsoft.com/office/officeart/2009/3/layout/StepUpProcess"/>
    <dgm:cxn modelId="{EFA40DCB-6765-45CF-A0DB-9D71F177C761}" type="presParOf" srcId="{E3ACBBA4-A77F-4E7C-AB9B-68C341CE7CDD}" destId="{8455B52E-E1A9-4D4D-B4DF-4F95EC7EAE8C}" srcOrd="2" destOrd="0" presId="urn:microsoft.com/office/officeart/2009/3/layout/StepUpProcess"/>
    <dgm:cxn modelId="{3A6BBEAE-B155-445F-9653-A80CEE8CA2C6}" type="presParOf" srcId="{8455B52E-E1A9-4D4D-B4DF-4F95EC7EAE8C}" destId="{0712502D-6FEB-40F2-A702-64DD34648408}" srcOrd="0" destOrd="0" presId="urn:microsoft.com/office/officeart/2009/3/layout/StepUpProcess"/>
    <dgm:cxn modelId="{C8E98BB7-FD58-441C-9560-981BC7EF01D9}" type="presParOf" srcId="{8455B52E-E1A9-4D4D-B4DF-4F95EC7EAE8C}" destId="{03C56C4B-891F-40CE-8CBA-B816070BB5FA}" srcOrd="1" destOrd="0" presId="urn:microsoft.com/office/officeart/2009/3/layout/StepUpProcess"/>
    <dgm:cxn modelId="{60605F13-120F-4503-963E-F83DAF8B2F50}" type="presParOf" srcId="{8455B52E-E1A9-4D4D-B4DF-4F95EC7EAE8C}" destId="{92D23EFB-0E08-4582-8D77-E8ADCA356881}" srcOrd="2" destOrd="0" presId="urn:microsoft.com/office/officeart/2009/3/layout/StepUpProcess"/>
    <dgm:cxn modelId="{75113E06-A705-45D5-9743-2C090D43FB73}" type="presParOf" srcId="{E3ACBBA4-A77F-4E7C-AB9B-68C341CE7CDD}" destId="{F8E5F760-7905-498B-89FA-9BFDE8192206}" srcOrd="3" destOrd="0" presId="urn:microsoft.com/office/officeart/2009/3/layout/StepUpProcess"/>
    <dgm:cxn modelId="{8B23A1A9-B149-416E-81AF-995CA8F61D2F}" type="presParOf" srcId="{F8E5F760-7905-498B-89FA-9BFDE8192206}" destId="{34BE3B35-A1F3-401A-B336-200F21D88059}" srcOrd="0" destOrd="0" presId="urn:microsoft.com/office/officeart/2009/3/layout/StepUpProcess"/>
    <dgm:cxn modelId="{4DCE37F5-9A80-4335-BA82-CD0DCE02DF35}" type="presParOf" srcId="{E3ACBBA4-A77F-4E7C-AB9B-68C341CE7CDD}" destId="{F38A4946-BBBE-44CD-928B-EFC543336697}" srcOrd="4" destOrd="0" presId="urn:microsoft.com/office/officeart/2009/3/layout/StepUpProcess"/>
    <dgm:cxn modelId="{0786D9D4-BAD9-4483-8BFF-0F8754AFF90B}" type="presParOf" srcId="{F38A4946-BBBE-44CD-928B-EFC543336697}" destId="{B142CDB0-577D-473C-BF2C-CDC41A6B4558}" srcOrd="0" destOrd="0" presId="urn:microsoft.com/office/officeart/2009/3/layout/StepUpProcess"/>
    <dgm:cxn modelId="{DE442879-1565-47DD-B525-AFE317BDA3CF}" type="presParOf" srcId="{F38A4946-BBBE-44CD-928B-EFC543336697}" destId="{79CB157F-CDDC-4472-B96F-1F4D2BFA9D4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EA7634-AFEE-4E20-B229-850217B965A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GB"/>
        </a:p>
      </dgm:t>
    </dgm:pt>
    <dgm:pt modelId="{08382E28-A817-4118-B70B-264EFB51A5AB}">
      <dgm:prSet custT="1"/>
      <dgm:spPr/>
      <dgm:t>
        <a:bodyPr/>
        <a:lstStyle/>
        <a:p>
          <a:pPr rtl="0"/>
          <a:r>
            <a:rPr lang="en-GB" sz="1100" b="1" dirty="0">
              <a:latin typeface="HelveticaNowText"/>
            </a:rPr>
            <a:t>Professional Values </a:t>
          </a:r>
          <a:r>
            <a:rPr lang="en-GB" sz="1100" dirty="0">
              <a:latin typeface="HelveticaNowText"/>
            </a:rPr>
            <a:t>-  </a:t>
          </a:r>
          <a:r>
            <a:rPr lang="en-GB" sz="1100" u="none" dirty="0">
              <a:solidFill>
                <a:srgbClr val="941D80"/>
              </a:solidFill>
              <a:latin typeface="HelveticaNowText"/>
            </a:rPr>
            <a:t>must be achieved every placement. If not the student fails the whole placement.</a:t>
          </a:r>
          <a:endParaRPr lang="en-GB" sz="1100" b="0" i="0" u="sng" strike="noStrike" cap="none" baseline="0" noProof="0" dirty="0">
            <a:solidFill>
              <a:srgbClr val="010000"/>
            </a:solidFill>
            <a:latin typeface="HelveticaNowText"/>
          </a:endParaRPr>
        </a:p>
      </dgm:t>
    </dgm:pt>
    <dgm:pt modelId="{0039E398-5DA4-4779-841D-B18667C0E790}" type="parTrans" cxnId="{0185D23C-4872-4A60-955F-6EEFC11D9AE3}">
      <dgm:prSet/>
      <dgm:spPr/>
      <dgm:t>
        <a:bodyPr/>
        <a:lstStyle/>
        <a:p>
          <a:endParaRPr lang="en-GB"/>
        </a:p>
      </dgm:t>
    </dgm:pt>
    <dgm:pt modelId="{294A418E-DB88-4643-8334-61C648D8E7CA}" type="sibTrans" cxnId="{0185D23C-4872-4A60-955F-6EEFC11D9AE3}">
      <dgm:prSet/>
      <dgm:spPr/>
      <dgm:t>
        <a:bodyPr/>
        <a:lstStyle/>
        <a:p>
          <a:endParaRPr lang="en-GB"/>
        </a:p>
      </dgm:t>
    </dgm:pt>
    <dgm:pt modelId="{167783D9-C882-454F-8E45-88670C110341}">
      <dgm:prSet custT="1"/>
      <dgm:spPr/>
      <dgm:t>
        <a:bodyPr anchor="ctr"/>
        <a:lstStyle/>
        <a:p>
          <a:pPr rtl="0"/>
          <a:r>
            <a:rPr lang="en-GB" sz="1100" b="1" dirty="0">
              <a:latin typeface="HelveticaNowText"/>
            </a:rPr>
            <a:t>Proficiencies -  </a:t>
          </a:r>
          <a:r>
            <a:rPr lang="en-GB" sz="1100" dirty="0">
              <a:latin typeface="HelveticaNowText"/>
            </a:rPr>
            <a:t>can be achieved across the Part. Don’t worry if they cannot achieve all proficiencies in your placement area.</a:t>
          </a:r>
        </a:p>
      </dgm:t>
    </dgm:pt>
    <dgm:pt modelId="{C5914861-A4F4-4E5D-8E27-BD94DE6F6857}" type="parTrans" cxnId="{692B42EF-5F5B-4069-AA12-0BE6713D8AF2}">
      <dgm:prSet/>
      <dgm:spPr/>
      <dgm:t>
        <a:bodyPr/>
        <a:lstStyle/>
        <a:p>
          <a:endParaRPr lang="en-GB"/>
        </a:p>
      </dgm:t>
    </dgm:pt>
    <dgm:pt modelId="{F6FA18B8-CEFB-498C-95B0-172961365314}" type="sibTrans" cxnId="{692B42EF-5F5B-4069-AA12-0BE6713D8AF2}">
      <dgm:prSet/>
      <dgm:spPr/>
      <dgm:t>
        <a:bodyPr/>
        <a:lstStyle/>
        <a:p>
          <a:endParaRPr lang="en-GB"/>
        </a:p>
      </dgm:t>
    </dgm:pt>
    <dgm:pt modelId="{6338D824-0E3F-4AAF-A447-D5C4BA0E48B0}">
      <dgm:prSet custT="1"/>
      <dgm:spPr/>
      <dgm:t>
        <a:bodyPr/>
        <a:lstStyle/>
        <a:p>
          <a:pPr rtl="0"/>
          <a:r>
            <a:rPr lang="en-GB" sz="1200" b="1" dirty="0">
              <a:latin typeface="HelveticaNowText"/>
            </a:rPr>
            <a:t>Episodes of Care </a:t>
          </a:r>
          <a:r>
            <a:rPr lang="en-GB" sz="1200" dirty="0">
              <a:latin typeface="HelveticaNowText"/>
            </a:rPr>
            <a:t>- across the </a:t>
          </a:r>
          <a:r>
            <a:rPr lang="en-GB" sz="1200" b="1" dirty="0">
              <a:latin typeface="HelveticaNowText"/>
            </a:rPr>
            <a:t>Part</a:t>
          </a:r>
        </a:p>
      </dgm:t>
    </dgm:pt>
    <dgm:pt modelId="{56864920-1049-47B3-B5B9-E16904164D54}" type="parTrans" cxnId="{8EAB22A3-6190-4B15-AE17-798CE846E033}">
      <dgm:prSet/>
      <dgm:spPr/>
      <dgm:t>
        <a:bodyPr/>
        <a:lstStyle/>
        <a:p>
          <a:endParaRPr lang="en-GB"/>
        </a:p>
      </dgm:t>
    </dgm:pt>
    <dgm:pt modelId="{EFC4077D-74EE-44E1-94EA-A0BE0A39CDB6}" type="sibTrans" cxnId="{8EAB22A3-6190-4B15-AE17-798CE846E033}">
      <dgm:prSet/>
      <dgm:spPr/>
      <dgm:t>
        <a:bodyPr/>
        <a:lstStyle/>
        <a:p>
          <a:endParaRPr lang="en-GB"/>
        </a:p>
      </dgm:t>
    </dgm:pt>
    <dgm:pt modelId="{AD1D46B9-79A5-46CF-93DE-A2A6B253E810}">
      <dgm:prSet custT="1"/>
      <dgm:spPr/>
      <dgm:t>
        <a:bodyPr/>
        <a:lstStyle/>
        <a:p>
          <a:pPr rtl="0"/>
          <a:r>
            <a:rPr lang="en-GB" sz="1200" b="1" dirty="0">
              <a:latin typeface="HelveticaNowText"/>
            </a:rPr>
            <a:t>Feedback</a:t>
          </a:r>
          <a:r>
            <a:rPr lang="en-GB" sz="1200" dirty="0">
              <a:latin typeface="HelveticaNowText"/>
            </a:rPr>
            <a:t> - obtained from supervisors, assessors, other staff, patients/service users, peers.</a:t>
          </a:r>
        </a:p>
      </dgm:t>
    </dgm:pt>
    <dgm:pt modelId="{C1234616-2522-4C10-978D-232FC93F69B8}" type="parTrans" cxnId="{365C7895-D1AD-4BB1-9E4E-699D5E2D650C}">
      <dgm:prSet/>
      <dgm:spPr/>
      <dgm:t>
        <a:bodyPr/>
        <a:lstStyle/>
        <a:p>
          <a:endParaRPr lang="en-GB"/>
        </a:p>
      </dgm:t>
    </dgm:pt>
    <dgm:pt modelId="{7420BE92-6658-40AD-B2B2-6A6A13A2DFEE}" type="sibTrans" cxnId="{365C7895-D1AD-4BB1-9E4E-699D5E2D650C}">
      <dgm:prSet/>
      <dgm:spPr/>
      <dgm:t>
        <a:bodyPr/>
        <a:lstStyle/>
        <a:p>
          <a:endParaRPr lang="en-GB"/>
        </a:p>
      </dgm:t>
    </dgm:pt>
    <dgm:pt modelId="{55BA84E7-DFD8-4BB7-8198-E8CB48CA0BF9}">
      <dgm:prSet custT="1"/>
      <dgm:spPr/>
      <dgm:t>
        <a:bodyPr/>
        <a:lstStyle/>
        <a:p>
          <a:pPr rtl="0"/>
          <a:r>
            <a:rPr lang="en-GB" sz="1200" b="1" dirty="0">
              <a:latin typeface="HelveticaNowText"/>
            </a:rPr>
            <a:t>Confirmation of achievement and progression – </a:t>
          </a:r>
          <a:r>
            <a:rPr lang="en-GB" sz="1200" dirty="0">
              <a:latin typeface="HelveticaNowText"/>
            </a:rPr>
            <a:t>OAR.</a:t>
          </a:r>
        </a:p>
      </dgm:t>
    </dgm:pt>
    <dgm:pt modelId="{93315B25-5EEF-4A10-9DFD-AD6A35731FE5}" type="parTrans" cxnId="{00954E30-0E60-49E8-94E4-79FC049450BE}">
      <dgm:prSet/>
      <dgm:spPr/>
      <dgm:t>
        <a:bodyPr/>
        <a:lstStyle/>
        <a:p>
          <a:endParaRPr lang="en-GB"/>
        </a:p>
      </dgm:t>
    </dgm:pt>
    <dgm:pt modelId="{308877B2-37A1-4D95-9D17-5FBB031A351E}" type="sibTrans" cxnId="{00954E30-0E60-49E8-94E4-79FC049450BE}">
      <dgm:prSet/>
      <dgm:spPr/>
      <dgm:t>
        <a:bodyPr/>
        <a:lstStyle/>
        <a:p>
          <a:endParaRPr lang="en-GB"/>
        </a:p>
      </dgm:t>
    </dgm:pt>
    <dgm:pt modelId="{C82E4E3E-EF9C-40EB-9063-BB1F29BB4CBB}">
      <dgm:prSet phldr="0" custT="1"/>
      <dgm:spPr/>
      <dgm:t>
        <a:bodyPr anchor="ctr"/>
        <a:lstStyle/>
        <a:p>
          <a:r>
            <a:rPr lang="en-GB" sz="1200" b="1" dirty="0">
              <a:latin typeface="HelveticaNowText"/>
            </a:rPr>
            <a:t>Medicines Management </a:t>
          </a:r>
          <a:r>
            <a:rPr lang="en-GB" sz="1200" dirty="0">
              <a:latin typeface="HelveticaNowText"/>
            </a:rPr>
            <a:t>- across the </a:t>
          </a:r>
          <a:r>
            <a:rPr lang="en-GB" sz="1200" b="1" dirty="0">
              <a:latin typeface="HelveticaNowText"/>
            </a:rPr>
            <a:t>Part</a:t>
          </a:r>
          <a:endParaRPr lang="en-US" sz="1100" b="1" dirty="0">
            <a:latin typeface="HelveticaNowText"/>
          </a:endParaRPr>
        </a:p>
      </dgm:t>
    </dgm:pt>
    <dgm:pt modelId="{06BC438D-A5A4-45C7-B11A-4A2B193AFBF0}" type="parTrans" cxnId="{83650002-B9F7-4522-8646-6C8B651D3CFC}">
      <dgm:prSet/>
      <dgm:spPr/>
      <dgm:t>
        <a:bodyPr/>
        <a:lstStyle/>
        <a:p>
          <a:endParaRPr lang="en-GB"/>
        </a:p>
      </dgm:t>
    </dgm:pt>
    <dgm:pt modelId="{E1756DEC-92AC-4ED0-92DB-4174517DBD06}" type="sibTrans" cxnId="{83650002-B9F7-4522-8646-6C8B651D3CFC}">
      <dgm:prSet/>
      <dgm:spPr/>
      <dgm:t>
        <a:bodyPr/>
        <a:lstStyle/>
        <a:p>
          <a:endParaRPr lang="en-GB"/>
        </a:p>
      </dgm:t>
    </dgm:pt>
    <dgm:pt modelId="{983BA37E-C083-4315-98E8-A20261560E43}" type="pres">
      <dgm:prSet presAssocID="{8AEA7634-AFEE-4E20-B229-850217B965A1}" presName="vert0" presStyleCnt="0">
        <dgm:presLayoutVars>
          <dgm:dir/>
          <dgm:animOne val="branch"/>
          <dgm:animLvl val="lvl"/>
        </dgm:presLayoutVars>
      </dgm:prSet>
      <dgm:spPr/>
    </dgm:pt>
    <dgm:pt modelId="{FB084A39-179A-4316-A7C9-3F5F78968F96}" type="pres">
      <dgm:prSet presAssocID="{08382E28-A817-4118-B70B-264EFB51A5AB}" presName="thickLine" presStyleLbl="alignNode1" presStyleIdx="0" presStyleCnt="6"/>
      <dgm:spPr/>
    </dgm:pt>
    <dgm:pt modelId="{03DCB063-CE0F-414D-883D-0B926F4B6E21}" type="pres">
      <dgm:prSet presAssocID="{08382E28-A817-4118-B70B-264EFB51A5AB}" presName="horz1" presStyleCnt="0"/>
      <dgm:spPr/>
    </dgm:pt>
    <dgm:pt modelId="{415952E1-53F9-4CAE-AE1C-EAD565D763FE}" type="pres">
      <dgm:prSet presAssocID="{08382E28-A817-4118-B70B-264EFB51A5AB}" presName="tx1" presStyleLbl="revTx" presStyleIdx="0" presStyleCnt="6"/>
      <dgm:spPr/>
    </dgm:pt>
    <dgm:pt modelId="{F47872D3-C45E-4E20-B0F8-E5F8D162BE77}" type="pres">
      <dgm:prSet presAssocID="{08382E28-A817-4118-B70B-264EFB51A5AB}" presName="vert1" presStyleCnt="0"/>
      <dgm:spPr/>
    </dgm:pt>
    <dgm:pt modelId="{BA982BE3-4A3F-402A-BA47-4955CE5A29C3}" type="pres">
      <dgm:prSet presAssocID="{167783D9-C882-454F-8E45-88670C110341}" presName="thickLine" presStyleLbl="alignNode1" presStyleIdx="1" presStyleCnt="6"/>
      <dgm:spPr/>
    </dgm:pt>
    <dgm:pt modelId="{D4CE8D40-E1FA-42F7-975D-0716A8F966D4}" type="pres">
      <dgm:prSet presAssocID="{167783D9-C882-454F-8E45-88670C110341}" presName="horz1" presStyleCnt="0"/>
      <dgm:spPr/>
    </dgm:pt>
    <dgm:pt modelId="{FE3A2811-C515-4FBD-A513-4A3B80AA64E6}" type="pres">
      <dgm:prSet presAssocID="{167783D9-C882-454F-8E45-88670C110341}" presName="tx1" presStyleLbl="revTx" presStyleIdx="1" presStyleCnt="6" custLinFactNeighborX="-25" custLinFactNeighborY="5123"/>
      <dgm:spPr/>
    </dgm:pt>
    <dgm:pt modelId="{0B8EBF60-915E-4402-A389-7258E6632FC9}" type="pres">
      <dgm:prSet presAssocID="{167783D9-C882-454F-8E45-88670C110341}" presName="vert1" presStyleCnt="0"/>
      <dgm:spPr/>
    </dgm:pt>
    <dgm:pt modelId="{D78BE9A7-BD8B-4ACE-994C-AC2D8F8522E2}" type="pres">
      <dgm:prSet presAssocID="{6338D824-0E3F-4AAF-A447-D5C4BA0E48B0}" presName="thickLine" presStyleLbl="alignNode1" presStyleIdx="2" presStyleCnt="6" custLinFactNeighborX="-25" custLinFactNeighborY="10636"/>
      <dgm:spPr/>
    </dgm:pt>
    <dgm:pt modelId="{959A5570-16A2-4CDE-B957-C1D1778C3ADD}" type="pres">
      <dgm:prSet presAssocID="{6338D824-0E3F-4AAF-A447-D5C4BA0E48B0}" presName="horz1" presStyleCnt="0"/>
      <dgm:spPr/>
    </dgm:pt>
    <dgm:pt modelId="{E245E6A0-5158-4639-9860-8D91F72FFAC4}" type="pres">
      <dgm:prSet presAssocID="{6338D824-0E3F-4AAF-A447-D5C4BA0E48B0}" presName="tx1" presStyleLbl="revTx" presStyleIdx="2" presStyleCnt="6" custScaleY="59209" custLinFactNeighborY="7966"/>
      <dgm:spPr/>
    </dgm:pt>
    <dgm:pt modelId="{C2724FEA-835D-47EA-BECF-D802A2935CD5}" type="pres">
      <dgm:prSet presAssocID="{6338D824-0E3F-4AAF-A447-D5C4BA0E48B0}" presName="vert1" presStyleCnt="0"/>
      <dgm:spPr/>
    </dgm:pt>
    <dgm:pt modelId="{05DB0C3A-10FD-4FA1-BAF7-DB0CF3C1C833}" type="pres">
      <dgm:prSet presAssocID="{C82E4E3E-EF9C-40EB-9063-BB1F29BB4CBB}" presName="thickLine" presStyleLbl="alignNode1" presStyleIdx="3" presStyleCnt="6"/>
      <dgm:spPr/>
    </dgm:pt>
    <dgm:pt modelId="{3C082D0D-937F-4589-B3EB-12921AAE255D}" type="pres">
      <dgm:prSet presAssocID="{C82E4E3E-EF9C-40EB-9063-BB1F29BB4CBB}" presName="horz1" presStyleCnt="0"/>
      <dgm:spPr/>
    </dgm:pt>
    <dgm:pt modelId="{D4223B64-EE7E-4261-AB7B-9735DB9FE499}" type="pres">
      <dgm:prSet presAssocID="{C82E4E3E-EF9C-40EB-9063-BB1F29BB4CBB}" presName="tx1" presStyleLbl="revTx" presStyleIdx="3" presStyleCnt="6"/>
      <dgm:spPr/>
    </dgm:pt>
    <dgm:pt modelId="{A3C15271-9596-4E65-AA4D-699144EFA84C}" type="pres">
      <dgm:prSet presAssocID="{C82E4E3E-EF9C-40EB-9063-BB1F29BB4CBB}" presName="vert1" presStyleCnt="0"/>
      <dgm:spPr/>
    </dgm:pt>
    <dgm:pt modelId="{F7CB30A1-4217-4D1A-AA4D-C4A9F01199C7}" type="pres">
      <dgm:prSet presAssocID="{AD1D46B9-79A5-46CF-93DE-A2A6B253E810}" presName="thickLine" presStyleLbl="alignNode1" presStyleIdx="4" presStyleCnt="6"/>
      <dgm:spPr/>
    </dgm:pt>
    <dgm:pt modelId="{FA81F411-883C-4EB8-9894-1F7BA235BB03}" type="pres">
      <dgm:prSet presAssocID="{AD1D46B9-79A5-46CF-93DE-A2A6B253E810}" presName="horz1" presStyleCnt="0"/>
      <dgm:spPr/>
    </dgm:pt>
    <dgm:pt modelId="{5470DC16-E9C2-4DBE-9097-DBB961678F5B}" type="pres">
      <dgm:prSet presAssocID="{AD1D46B9-79A5-46CF-93DE-A2A6B253E810}" presName="tx1" presStyleLbl="revTx" presStyleIdx="4" presStyleCnt="6" custScaleY="132297"/>
      <dgm:spPr/>
    </dgm:pt>
    <dgm:pt modelId="{4174665A-62F4-4E18-98B0-8114E9087326}" type="pres">
      <dgm:prSet presAssocID="{AD1D46B9-79A5-46CF-93DE-A2A6B253E810}" presName="vert1" presStyleCnt="0"/>
      <dgm:spPr/>
    </dgm:pt>
    <dgm:pt modelId="{EC77BDCB-5F03-4986-88D6-C4205A11BAC2}" type="pres">
      <dgm:prSet presAssocID="{55BA84E7-DFD8-4BB7-8198-E8CB48CA0BF9}" presName="thickLine" presStyleLbl="alignNode1" presStyleIdx="5" presStyleCnt="6"/>
      <dgm:spPr/>
    </dgm:pt>
    <dgm:pt modelId="{E40BF177-E619-431C-A0D0-98846B2AD470}" type="pres">
      <dgm:prSet presAssocID="{55BA84E7-DFD8-4BB7-8198-E8CB48CA0BF9}" presName="horz1" presStyleCnt="0"/>
      <dgm:spPr/>
    </dgm:pt>
    <dgm:pt modelId="{464D276B-8D33-4A99-877E-805B3F14B5B8}" type="pres">
      <dgm:prSet presAssocID="{55BA84E7-DFD8-4BB7-8198-E8CB48CA0BF9}" presName="tx1" presStyleLbl="revTx" presStyleIdx="5" presStyleCnt="6" custLinFactNeighborX="-25" custLinFactNeighborY="24578"/>
      <dgm:spPr/>
    </dgm:pt>
    <dgm:pt modelId="{02ABFE58-2400-42D2-8727-FEBD1D727506}" type="pres">
      <dgm:prSet presAssocID="{55BA84E7-DFD8-4BB7-8198-E8CB48CA0BF9}" presName="vert1" presStyleCnt="0"/>
      <dgm:spPr/>
    </dgm:pt>
  </dgm:ptLst>
  <dgm:cxnLst>
    <dgm:cxn modelId="{83650002-B9F7-4522-8646-6C8B651D3CFC}" srcId="{8AEA7634-AFEE-4E20-B229-850217B965A1}" destId="{C82E4E3E-EF9C-40EB-9063-BB1F29BB4CBB}" srcOrd="3" destOrd="0" parTransId="{06BC438D-A5A4-45C7-B11A-4A2B193AFBF0}" sibTransId="{E1756DEC-92AC-4ED0-92DB-4174517DBD06}"/>
    <dgm:cxn modelId="{FB308B07-73EA-45E1-B0E1-CBE7C7E0C5AB}" type="presOf" srcId="{08382E28-A817-4118-B70B-264EFB51A5AB}" destId="{415952E1-53F9-4CAE-AE1C-EAD565D763FE}" srcOrd="0" destOrd="0" presId="urn:microsoft.com/office/officeart/2008/layout/LinedList"/>
    <dgm:cxn modelId="{00954E30-0E60-49E8-94E4-79FC049450BE}" srcId="{8AEA7634-AFEE-4E20-B229-850217B965A1}" destId="{55BA84E7-DFD8-4BB7-8198-E8CB48CA0BF9}" srcOrd="5" destOrd="0" parTransId="{93315B25-5EEF-4A10-9DFD-AD6A35731FE5}" sibTransId="{308877B2-37A1-4D95-9D17-5FBB031A351E}"/>
    <dgm:cxn modelId="{0185D23C-4872-4A60-955F-6EEFC11D9AE3}" srcId="{8AEA7634-AFEE-4E20-B229-850217B965A1}" destId="{08382E28-A817-4118-B70B-264EFB51A5AB}" srcOrd="0" destOrd="0" parTransId="{0039E398-5DA4-4779-841D-B18667C0E790}" sibTransId="{294A418E-DB88-4643-8334-61C648D8E7CA}"/>
    <dgm:cxn modelId="{77780545-C44B-41BD-AECD-EF774AF0112F}" type="presOf" srcId="{167783D9-C882-454F-8E45-88670C110341}" destId="{FE3A2811-C515-4FBD-A513-4A3B80AA64E6}" srcOrd="0" destOrd="0" presId="urn:microsoft.com/office/officeart/2008/layout/LinedList"/>
    <dgm:cxn modelId="{B8BA6A46-B18A-4EF6-9C0D-ED663980D5F2}" type="presOf" srcId="{AD1D46B9-79A5-46CF-93DE-A2A6B253E810}" destId="{5470DC16-E9C2-4DBE-9097-DBB961678F5B}" srcOrd="0" destOrd="0" presId="urn:microsoft.com/office/officeart/2008/layout/LinedList"/>
    <dgm:cxn modelId="{3973216B-3E28-4EB3-BA49-87494E4DF086}" type="presOf" srcId="{6338D824-0E3F-4AAF-A447-D5C4BA0E48B0}" destId="{E245E6A0-5158-4639-9860-8D91F72FFAC4}" srcOrd="0" destOrd="0" presId="urn:microsoft.com/office/officeart/2008/layout/LinedList"/>
    <dgm:cxn modelId="{149BF16F-D37E-4729-9D32-193524C92929}" type="presOf" srcId="{55BA84E7-DFD8-4BB7-8198-E8CB48CA0BF9}" destId="{464D276B-8D33-4A99-877E-805B3F14B5B8}" srcOrd="0" destOrd="0" presId="urn:microsoft.com/office/officeart/2008/layout/LinedList"/>
    <dgm:cxn modelId="{365C7895-D1AD-4BB1-9E4E-699D5E2D650C}" srcId="{8AEA7634-AFEE-4E20-B229-850217B965A1}" destId="{AD1D46B9-79A5-46CF-93DE-A2A6B253E810}" srcOrd="4" destOrd="0" parTransId="{C1234616-2522-4C10-978D-232FC93F69B8}" sibTransId="{7420BE92-6658-40AD-B2B2-6A6A13A2DFEE}"/>
    <dgm:cxn modelId="{8EAB22A3-6190-4B15-AE17-798CE846E033}" srcId="{8AEA7634-AFEE-4E20-B229-850217B965A1}" destId="{6338D824-0E3F-4AAF-A447-D5C4BA0E48B0}" srcOrd="2" destOrd="0" parTransId="{56864920-1049-47B3-B5B9-E16904164D54}" sibTransId="{EFC4077D-74EE-44E1-94EA-A0BE0A39CDB6}"/>
    <dgm:cxn modelId="{A81EC6D9-0ADC-4FDA-957A-0320ECCC6495}" type="presOf" srcId="{C82E4E3E-EF9C-40EB-9063-BB1F29BB4CBB}" destId="{D4223B64-EE7E-4261-AB7B-9735DB9FE499}" srcOrd="0" destOrd="0" presId="urn:microsoft.com/office/officeart/2008/layout/LinedList"/>
    <dgm:cxn modelId="{9077F5DD-C25D-4B07-8FD0-74A0729BC02F}" type="presOf" srcId="{8AEA7634-AFEE-4E20-B229-850217B965A1}" destId="{983BA37E-C083-4315-98E8-A20261560E43}" srcOrd="0" destOrd="0" presId="urn:microsoft.com/office/officeart/2008/layout/LinedList"/>
    <dgm:cxn modelId="{692B42EF-5F5B-4069-AA12-0BE6713D8AF2}" srcId="{8AEA7634-AFEE-4E20-B229-850217B965A1}" destId="{167783D9-C882-454F-8E45-88670C110341}" srcOrd="1" destOrd="0" parTransId="{C5914861-A4F4-4E5D-8E27-BD94DE6F6857}" sibTransId="{F6FA18B8-CEFB-498C-95B0-172961365314}"/>
    <dgm:cxn modelId="{EE44C79C-126C-41EC-BE3A-EAE79BC94D08}" type="presParOf" srcId="{983BA37E-C083-4315-98E8-A20261560E43}" destId="{FB084A39-179A-4316-A7C9-3F5F78968F96}" srcOrd="0" destOrd="0" presId="urn:microsoft.com/office/officeart/2008/layout/LinedList"/>
    <dgm:cxn modelId="{E5184B42-AABC-428F-AF9A-5D389A739DD6}" type="presParOf" srcId="{983BA37E-C083-4315-98E8-A20261560E43}" destId="{03DCB063-CE0F-414D-883D-0B926F4B6E21}" srcOrd="1" destOrd="0" presId="urn:microsoft.com/office/officeart/2008/layout/LinedList"/>
    <dgm:cxn modelId="{551FE36B-0C7C-4B8C-982D-A37A54B5229D}" type="presParOf" srcId="{03DCB063-CE0F-414D-883D-0B926F4B6E21}" destId="{415952E1-53F9-4CAE-AE1C-EAD565D763FE}" srcOrd="0" destOrd="0" presId="urn:microsoft.com/office/officeart/2008/layout/LinedList"/>
    <dgm:cxn modelId="{6BABF74C-AC97-4B40-98D4-B32D65D7C7A2}" type="presParOf" srcId="{03DCB063-CE0F-414D-883D-0B926F4B6E21}" destId="{F47872D3-C45E-4E20-B0F8-E5F8D162BE77}" srcOrd="1" destOrd="0" presId="urn:microsoft.com/office/officeart/2008/layout/LinedList"/>
    <dgm:cxn modelId="{F7ADF0FB-7FDA-42AD-9B84-70FA8AF348E0}" type="presParOf" srcId="{983BA37E-C083-4315-98E8-A20261560E43}" destId="{BA982BE3-4A3F-402A-BA47-4955CE5A29C3}" srcOrd="2" destOrd="0" presId="urn:microsoft.com/office/officeart/2008/layout/LinedList"/>
    <dgm:cxn modelId="{0E0605BD-2610-4D92-B208-29C7941457D5}" type="presParOf" srcId="{983BA37E-C083-4315-98E8-A20261560E43}" destId="{D4CE8D40-E1FA-42F7-975D-0716A8F966D4}" srcOrd="3" destOrd="0" presId="urn:microsoft.com/office/officeart/2008/layout/LinedList"/>
    <dgm:cxn modelId="{AFABFE96-1946-4A66-A4E3-1CE2BE878293}" type="presParOf" srcId="{D4CE8D40-E1FA-42F7-975D-0716A8F966D4}" destId="{FE3A2811-C515-4FBD-A513-4A3B80AA64E6}" srcOrd="0" destOrd="0" presId="urn:microsoft.com/office/officeart/2008/layout/LinedList"/>
    <dgm:cxn modelId="{8C0CE595-45BF-4E75-B763-BF6F2687086F}" type="presParOf" srcId="{D4CE8D40-E1FA-42F7-975D-0716A8F966D4}" destId="{0B8EBF60-915E-4402-A389-7258E6632FC9}" srcOrd="1" destOrd="0" presId="urn:microsoft.com/office/officeart/2008/layout/LinedList"/>
    <dgm:cxn modelId="{7FFCCC5A-711F-48E5-A3BF-42008C30EC93}" type="presParOf" srcId="{983BA37E-C083-4315-98E8-A20261560E43}" destId="{D78BE9A7-BD8B-4ACE-994C-AC2D8F8522E2}" srcOrd="4" destOrd="0" presId="urn:microsoft.com/office/officeart/2008/layout/LinedList"/>
    <dgm:cxn modelId="{7749586F-7294-4F51-9197-AFD0A4C1220E}" type="presParOf" srcId="{983BA37E-C083-4315-98E8-A20261560E43}" destId="{959A5570-16A2-4CDE-B957-C1D1778C3ADD}" srcOrd="5" destOrd="0" presId="urn:microsoft.com/office/officeart/2008/layout/LinedList"/>
    <dgm:cxn modelId="{66F244AD-AE59-4105-84A4-573562887B4E}" type="presParOf" srcId="{959A5570-16A2-4CDE-B957-C1D1778C3ADD}" destId="{E245E6A0-5158-4639-9860-8D91F72FFAC4}" srcOrd="0" destOrd="0" presId="urn:microsoft.com/office/officeart/2008/layout/LinedList"/>
    <dgm:cxn modelId="{230AD9E0-C98C-403A-9EC8-262CECF8E6F6}" type="presParOf" srcId="{959A5570-16A2-4CDE-B957-C1D1778C3ADD}" destId="{C2724FEA-835D-47EA-BECF-D802A2935CD5}" srcOrd="1" destOrd="0" presId="urn:microsoft.com/office/officeart/2008/layout/LinedList"/>
    <dgm:cxn modelId="{D367A449-5A7E-438B-BC8C-BDAB0F50F38A}" type="presParOf" srcId="{983BA37E-C083-4315-98E8-A20261560E43}" destId="{05DB0C3A-10FD-4FA1-BAF7-DB0CF3C1C833}" srcOrd="6" destOrd="0" presId="urn:microsoft.com/office/officeart/2008/layout/LinedList"/>
    <dgm:cxn modelId="{CFD2F07F-DE3A-4800-AC75-3B6D84A685C0}" type="presParOf" srcId="{983BA37E-C083-4315-98E8-A20261560E43}" destId="{3C082D0D-937F-4589-B3EB-12921AAE255D}" srcOrd="7" destOrd="0" presId="urn:microsoft.com/office/officeart/2008/layout/LinedList"/>
    <dgm:cxn modelId="{7130C4D2-5453-4A2C-A70F-28E34F8D57C0}" type="presParOf" srcId="{3C082D0D-937F-4589-B3EB-12921AAE255D}" destId="{D4223B64-EE7E-4261-AB7B-9735DB9FE499}" srcOrd="0" destOrd="0" presId="urn:microsoft.com/office/officeart/2008/layout/LinedList"/>
    <dgm:cxn modelId="{FF5C4625-CECB-4A31-9573-8979AA11D39D}" type="presParOf" srcId="{3C082D0D-937F-4589-B3EB-12921AAE255D}" destId="{A3C15271-9596-4E65-AA4D-699144EFA84C}" srcOrd="1" destOrd="0" presId="urn:microsoft.com/office/officeart/2008/layout/LinedList"/>
    <dgm:cxn modelId="{E8E20717-3FBF-4FAF-BB6A-EB6401AC080F}" type="presParOf" srcId="{983BA37E-C083-4315-98E8-A20261560E43}" destId="{F7CB30A1-4217-4D1A-AA4D-C4A9F01199C7}" srcOrd="8" destOrd="0" presId="urn:microsoft.com/office/officeart/2008/layout/LinedList"/>
    <dgm:cxn modelId="{44AB26C5-1F5F-419A-8025-BEDC3F5CB9BA}" type="presParOf" srcId="{983BA37E-C083-4315-98E8-A20261560E43}" destId="{FA81F411-883C-4EB8-9894-1F7BA235BB03}" srcOrd="9" destOrd="0" presId="urn:microsoft.com/office/officeart/2008/layout/LinedList"/>
    <dgm:cxn modelId="{8CBBFF81-6BDD-41BC-8F75-90BF45733091}" type="presParOf" srcId="{FA81F411-883C-4EB8-9894-1F7BA235BB03}" destId="{5470DC16-E9C2-4DBE-9097-DBB961678F5B}" srcOrd="0" destOrd="0" presId="urn:microsoft.com/office/officeart/2008/layout/LinedList"/>
    <dgm:cxn modelId="{4762E052-6E4F-4C2D-8775-C4EABE433401}" type="presParOf" srcId="{FA81F411-883C-4EB8-9894-1F7BA235BB03}" destId="{4174665A-62F4-4E18-98B0-8114E9087326}" srcOrd="1" destOrd="0" presId="urn:microsoft.com/office/officeart/2008/layout/LinedList"/>
    <dgm:cxn modelId="{A1966928-BE17-4DD5-8E54-EF3CCFDD0DCC}" type="presParOf" srcId="{983BA37E-C083-4315-98E8-A20261560E43}" destId="{EC77BDCB-5F03-4986-88D6-C4205A11BAC2}" srcOrd="10" destOrd="0" presId="urn:microsoft.com/office/officeart/2008/layout/LinedList"/>
    <dgm:cxn modelId="{B928F8B2-DFF4-40F0-8E0D-D770A5AAC1D9}" type="presParOf" srcId="{983BA37E-C083-4315-98E8-A20261560E43}" destId="{E40BF177-E619-431C-A0D0-98846B2AD470}" srcOrd="11" destOrd="0" presId="urn:microsoft.com/office/officeart/2008/layout/LinedList"/>
    <dgm:cxn modelId="{48DDA1BA-59CF-4F03-B52B-77B21F67D3AF}" type="presParOf" srcId="{E40BF177-E619-431C-A0D0-98846B2AD470}" destId="{464D276B-8D33-4A99-877E-805B3F14B5B8}" srcOrd="0" destOrd="0" presId="urn:microsoft.com/office/officeart/2008/layout/LinedList"/>
    <dgm:cxn modelId="{E5DB3920-9F84-4D59-92E8-36659A161ACB}" type="presParOf" srcId="{E40BF177-E619-431C-A0D0-98846B2AD470}" destId="{02ABFE58-2400-42D2-8727-FEBD1D72750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76513C-4981-4474-9E54-741E9AA07AC9}"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60C0DA31-2CEC-4FD6-8BF7-68678ACD9852}">
      <dgm:prSet phldrT="[Text]" custT="1"/>
      <dgm:spPr>
        <a:solidFill>
          <a:srgbClr val="393938"/>
        </a:solidFill>
      </dgm:spPr>
      <dgm:t>
        <a:bodyPr/>
        <a:lstStyle/>
        <a:p>
          <a:r>
            <a:rPr lang="en-GB" sz="1100" b="1" dirty="0">
              <a:solidFill>
                <a:schemeClr val="accent5"/>
              </a:solidFill>
              <a:latin typeface="HelveticaNowText"/>
            </a:rPr>
            <a:t>Think about:</a:t>
          </a:r>
          <a:endParaRPr lang="en-GB" sz="1100" b="1" i="0" u="none" strike="noStrike" cap="none" baseline="0" noProof="0" dirty="0">
            <a:solidFill>
              <a:schemeClr val="accent5"/>
            </a:solidFill>
            <a:latin typeface="HelveticaNowText"/>
          </a:endParaRPr>
        </a:p>
        <a:p>
          <a:r>
            <a:rPr lang="en-GB" sz="1100" b="1" dirty="0">
              <a:solidFill>
                <a:schemeClr val="accent5"/>
              </a:solidFill>
              <a:latin typeface="HelveticaNowText"/>
            </a:rPr>
            <a:t>Mental health needs</a:t>
          </a:r>
        </a:p>
        <a:p>
          <a:r>
            <a:rPr lang="en-GB" sz="1100" b="1" dirty="0">
              <a:solidFill>
                <a:schemeClr val="accent5"/>
              </a:solidFill>
              <a:latin typeface="HelveticaNowText"/>
            </a:rPr>
            <a:t>Impairment</a:t>
          </a:r>
        </a:p>
        <a:p>
          <a:r>
            <a:rPr lang="en-GB" sz="1100" b="1" dirty="0">
              <a:solidFill>
                <a:schemeClr val="accent5"/>
              </a:solidFill>
              <a:latin typeface="HelveticaNowText"/>
            </a:rPr>
            <a:t>Disability</a:t>
          </a:r>
        </a:p>
        <a:p>
          <a:r>
            <a:rPr lang="en-GB" sz="1100" b="1" dirty="0">
              <a:solidFill>
                <a:schemeClr val="accent5"/>
              </a:solidFill>
              <a:latin typeface="HelveticaNowText"/>
            </a:rPr>
            <a:t>Long term conditions</a:t>
          </a:r>
        </a:p>
        <a:p>
          <a:endParaRPr lang="en-GB" sz="1100" dirty="0">
            <a:solidFill>
              <a:schemeClr val="accent5"/>
            </a:solidFill>
            <a:latin typeface="HelveticaNowText"/>
          </a:endParaRPr>
        </a:p>
      </dgm:t>
    </dgm:pt>
    <dgm:pt modelId="{69A4302B-4006-44EB-8668-CBDFCAD4FC2D}" type="parTrans" cxnId="{AEB910C1-7CFC-4D52-A003-4B6110886EB6}">
      <dgm:prSet/>
      <dgm:spPr/>
      <dgm:t>
        <a:bodyPr/>
        <a:lstStyle/>
        <a:p>
          <a:endParaRPr lang="en-GB"/>
        </a:p>
      </dgm:t>
    </dgm:pt>
    <dgm:pt modelId="{7DD815B6-C5D3-4971-AB5F-E0A686567B15}" type="sibTrans" cxnId="{AEB910C1-7CFC-4D52-A003-4B6110886EB6}">
      <dgm:prSet/>
      <dgm:spPr/>
      <dgm:t>
        <a:bodyPr/>
        <a:lstStyle/>
        <a:p>
          <a:endParaRPr lang="en-GB"/>
        </a:p>
      </dgm:t>
    </dgm:pt>
    <dgm:pt modelId="{9C7D3504-26FD-41FB-8091-FDE796F2EEC2}">
      <dgm:prSet phldrT="[Text]" custT="1"/>
      <dgm:spPr>
        <a:solidFill>
          <a:srgbClr val="39A6DF"/>
        </a:solidFill>
        <a:ln>
          <a:noFill/>
        </a:ln>
      </dgm:spPr>
      <dgm:t>
        <a:bodyPr/>
        <a:lstStyle/>
        <a:p>
          <a:r>
            <a:rPr lang="en-GB" sz="1050" b="1" dirty="0">
              <a:solidFill>
                <a:schemeClr val="accent5"/>
              </a:solidFill>
              <a:latin typeface="HelveticaNowText"/>
            </a:rPr>
            <a:t>Long term impairment:</a:t>
          </a:r>
        </a:p>
        <a:p>
          <a:r>
            <a:rPr lang="en-GB" sz="1050" b="1" dirty="0">
              <a:solidFill>
                <a:schemeClr val="accent5"/>
              </a:solidFill>
              <a:latin typeface="HelveticaNowText"/>
            </a:rPr>
            <a:t>Physical</a:t>
          </a:r>
        </a:p>
        <a:p>
          <a:r>
            <a:rPr lang="en-GB" sz="1050" b="1" dirty="0">
              <a:solidFill>
                <a:schemeClr val="accent5"/>
              </a:solidFill>
              <a:latin typeface="HelveticaNowText"/>
            </a:rPr>
            <a:t>Mental</a:t>
          </a:r>
        </a:p>
        <a:p>
          <a:r>
            <a:rPr lang="en-GB" sz="1050" b="1" dirty="0">
              <a:solidFill>
                <a:schemeClr val="accent5"/>
              </a:solidFill>
              <a:latin typeface="HelveticaNowText"/>
            </a:rPr>
            <a:t>or both</a:t>
          </a:r>
          <a:endParaRPr lang="en-GB" sz="1050" dirty="0">
            <a:solidFill>
              <a:schemeClr val="accent5"/>
            </a:solidFill>
            <a:latin typeface="HelveticaNowText"/>
          </a:endParaRPr>
        </a:p>
      </dgm:t>
    </dgm:pt>
    <dgm:pt modelId="{0BB66B58-8083-41A3-B105-D2064D20E17B}" type="parTrans" cxnId="{B1043F3B-154C-427D-9C4C-61276D4931CC}">
      <dgm:prSet/>
      <dgm:spPr/>
      <dgm:t>
        <a:bodyPr/>
        <a:lstStyle/>
        <a:p>
          <a:endParaRPr lang="en-GB"/>
        </a:p>
      </dgm:t>
    </dgm:pt>
    <dgm:pt modelId="{D5CE7416-61F5-4AC8-983A-F2755E24AD73}" type="sibTrans" cxnId="{B1043F3B-154C-427D-9C4C-61276D4931CC}">
      <dgm:prSet/>
      <dgm:spPr/>
      <dgm:t>
        <a:bodyPr/>
        <a:lstStyle/>
        <a:p>
          <a:endParaRPr lang="en-GB"/>
        </a:p>
      </dgm:t>
    </dgm:pt>
    <dgm:pt modelId="{22FC0A45-989C-4858-9E93-8A5133B856A9}">
      <dgm:prSet phldrT="[Text]" custT="1"/>
      <dgm:spPr>
        <a:solidFill>
          <a:srgbClr val="3BAA36"/>
        </a:solidFill>
        <a:ln>
          <a:noFill/>
        </a:ln>
      </dgm:spPr>
      <dgm:t>
        <a:bodyPr/>
        <a:lstStyle/>
        <a:p>
          <a:r>
            <a:rPr lang="en-GB" sz="800" b="1" dirty="0">
              <a:solidFill>
                <a:schemeClr val="accent5"/>
              </a:solidFill>
              <a:latin typeface="HelveticaNowText"/>
            </a:rPr>
            <a:t>Impairment:</a:t>
          </a:r>
        </a:p>
        <a:p>
          <a:r>
            <a:rPr lang="en-GB" sz="800" b="1" dirty="0">
              <a:solidFill>
                <a:schemeClr val="accent5"/>
              </a:solidFill>
              <a:latin typeface="HelveticaNowText"/>
            </a:rPr>
            <a:t>Dyslexia </a:t>
          </a:r>
        </a:p>
        <a:p>
          <a:r>
            <a:rPr lang="en-GB" sz="800" b="1" dirty="0">
              <a:solidFill>
                <a:schemeClr val="accent5"/>
              </a:solidFill>
              <a:latin typeface="HelveticaNowText"/>
            </a:rPr>
            <a:t>Dyspraxia</a:t>
          </a:r>
        </a:p>
        <a:p>
          <a:r>
            <a:rPr lang="en-GB" sz="800" b="1" dirty="0">
              <a:solidFill>
                <a:schemeClr val="accent5"/>
              </a:solidFill>
              <a:latin typeface="HelveticaNowText"/>
            </a:rPr>
            <a:t>Dyscalculia</a:t>
          </a:r>
        </a:p>
        <a:p>
          <a:r>
            <a:rPr lang="en-GB" sz="800" b="1" dirty="0">
              <a:solidFill>
                <a:schemeClr val="accent5"/>
              </a:solidFill>
              <a:latin typeface="HelveticaNowText"/>
            </a:rPr>
            <a:t>Hearing</a:t>
          </a:r>
        </a:p>
        <a:p>
          <a:r>
            <a:rPr lang="en-GB" sz="800" b="1" dirty="0">
              <a:solidFill>
                <a:schemeClr val="accent5"/>
              </a:solidFill>
              <a:latin typeface="HelveticaNowText"/>
            </a:rPr>
            <a:t>Vision </a:t>
          </a:r>
        </a:p>
        <a:p>
          <a:r>
            <a:rPr lang="en-GB" sz="800" b="1" dirty="0">
              <a:solidFill>
                <a:schemeClr val="accent5"/>
              </a:solidFill>
              <a:latin typeface="HelveticaNowText"/>
            </a:rPr>
            <a:t>Speech</a:t>
          </a:r>
        </a:p>
        <a:p>
          <a:r>
            <a:rPr lang="en-GB" sz="800" b="1" dirty="0">
              <a:solidFill>
                <a:schemeClr val="accent5"/>
              </a:solidFill>
              <a:latin typeface="HelveticaNowText"/>
            </a:rPr>
            <a:t>Long-term </a:t>
          </a:r>
          <a:endParaRPr lang="en-GB" sz="800" dirty="0">
            <a:solidFill>
              <a:schemeClr val="accent5"/>
            </a:solidFill>
            <a:latin typeface="HelveticaNowText"/>
          </a:endParaRPr>
        </a:p>
      </dgm:t>
    </dgm:pt>
    <dgm:pt modelId="{B93E5BA6-0126-40FD-BAED-AAE2867BDF9C}" type="parTrans" cxnId="{5F22BD45-41D0-4A21-8E9B-5ABEE68CB390}">
      <dgm:prSet/>
      <dgm:spPr/>
      <dgm:t>
        <a:bodyPr/>
        <a:lstStyle/>
        <a:p>
          <a:endParaRPr lang="en-GB"/>
        </a:p>
      </dgm:t>
    </dgm:pt>
    <dgm:pt modelId="{C55E68AD-EC8C-4453-9D15-63422508A1FE}" type="sibTrans" cxnId="{5F22BD45-41D0-4A21-8E9B-5ABEE68CB390}">
      <dgm:prSet/>
      <dgm:spPr/>
      <dgm:t>
        <a:bodyPr/>
        <a:lstStyle/>
        <a:p>
          <a:endParaRPr lang="en-GB"/>
        </a:p>
      </dgm:t>
    </dgm:pt>
    <dgm:pt modelId="{31F7A23A-3847-4CCA-843E-0A658596F912}">
      <dgm:prSet phldrT="[Text]" custT="1"/>
      <dgm:spPr>
        <a:solidFill>
          <a:srgbClr val="941D80"/>
        </a:solidFill>
        <a:ln>
          <a:noFill/>
        </a:ln>
      </dgm:spPr>
      <dgm:t>
        <a:bodyPr/>
        <a:lstStyle/>
        <a:p>
          <a:r>
            <a:rPr lang="en-GB" sz="1050" b="1" dirty="0">
              <a:solidFill>
                <a:schemeClr val="accent5"/>
              </a:solidFill>
              <a:latin typeface="HelveticaNowText"/>
            </a:rPr>
            <a:t>Disability:</a:t>
          </a:r>
        </a:p>
        <a:p>
          <a:r>
            <a:rPr lang="en-GB" sz="1050" b="1" dirty="0">
              <a:solidFill>
                <a:schemeClr val="accent5"/>
              </a:solidFill>
              <a:latin typeface="HelveticaNowText"/>
            </a:rPr>
            <a:t>Physical </a:t>
          </a:r>
        </a:p>
        <a:p>
          <a:r>
            <a:rPr lang="en-GB" sz="1050" b="1" dirty="0">
              <a:solidFill>
                <a:schemeClr val="accent5"/>
              </a:solidFill>
              <a:latin typeface="HelveticaNowText"/>
            </a:rPr>
            <a:t>and/or </a:t>
          </a:r>
        </a:p>
        <a:p>
          <a:r>
            <a:rPr lang="en-GB" sz="1050" b="1" dirty="0">
              <a:solidFill>
                <a:schemeClr val="accent5"/>
              </a:solidFill>
              <a:latin typeface="HelveticaNowText"/>
            </a:rPr>
            <a:t>emotional</a:t>
          </a:r>
          <a:endParaRPr lang="en-GB" sz="1050" dirty="0">
            <a:solidFill>
              <a:schemeClr val="accent5"/>
            </a:solidFill>
            <a:latin typeface="HelveticaNowText"/>
          </a:endParaRPr>
        </a:p>
      </dgm:t>
    </dgm:pt>
    <dgm:pt modelId="{C77F85DD-9124-4005-961F-8BB2BD76F259}" type="parTrans" cxnId="{501E399D-593C-4763-92DA-BDACC171D6D3}">
      <dgm:prSet/>
      <dgm:spPr/>
      <dgm:t>
        <a:bodyPr/>
        <a:lstStyle/>
        <a:p>
          <a:endParaRPr lang="en-GB"/>
        </a:p>
      </dgm:t>
    </dgm:pt>
    <dgm:pt modelId="{9CE46E72-2899-4A27-8812-F61A30C9F6D3}" type="sibTrans" cxnId="{501E399D-593C-4763-92DA-BDACC171D6D3}">
      <dgm:prSet/>
      <dgm:spPr/>
      <dgm:t>
        <a:bodyPr/>
        <a:lstStyle/>
        <a:p>
          <a:endParaRPr lang="en-GB"/>
        </a:p>
      </dgm:t>
    </dgm:pt>
    <dgm:pt modelId="{2562D7B1-F7A4-49B4-9109-7D7B402D20BB}">
      <dgm:prSet phldrT="[Text]" custT="1"/>
      <dgm:spPr>
        <a:solidFill>
          <a:srgbClr val="3BAA36"/>
        </a:solidFill>
        <a:ln>
          <a:noFill/>
        </a:ln>
      </dgm:spPr>
      <dgm:t>
        <a:bodyPr/>
        <a:lstStyle/>
        <a:p>
          <a:endParaRPr lang="en-GB" sz="800" b="1" dirty="0">
            <a:solidFill>
              <a:schemeClr val="accent5"/>
            </a:solidFill>
            <a:latin typeface="HelveticaNowText"/>
          </a:endParaRPr>
        </a:p>
        <a:p>
          <a:r>
            <a:rPr lang="en-GB" sz="800" b="1" dirty="0">
              <a:solidFill>
                <a:schemeClr val="accent5"/>
              </a:solidFill>
              <a:latin typeface="HelveticaNowText"/>
            </a:rPr>
            <a:t>Mental health needs:</a:t>
          </a:r>
        </a:p>
        <a:p>
          <a:r>
            <a:rPr lang="en-GB" sz="800" b="1" dirty="0">
              <a:solidFill>
                <a:schemeClr val="accent5"/>
              </a:solidFill>
              <a:latin typeface="HelveticaNowText"/>
            </a:rPr>
            <a:t>Long or short term?</a:t>
          </a:r>
        </a:p>
        <a:p>
          <a:r>
            <a:rPr lang="en-GB" sz="800" b="1" dirty="0">
              <a:solidFill>
                <a:schemeClr val="accent5"/>
              </a:solidFill>
              <a:latin typeface="HelveticaNowText"/>
            </a:rPr>
            <a:t>Anxiety</a:t>
          </a:r>
        </a:p>
        <a:p>
          <a:r>
            <a:rPr lang="en-GB" sz="800" b="1" dirty="0">
              <a:solidFill>
                <a:schemeClr val="accent5"/>
              </a:solidFill>
              <a:latin typeface="HelveticaNowText"/>
            </a:rPr>
            <a:t>Depression</a:t>
          </a:r>
        </a:p>
        <a:p>
          <a:r>
            <a:rPr lang="en-GB" sz="800" b="1" dirty="0">
              <a:solidFill>
                <a:schemeClr val="accent5"/>
              </a:solidFill>
              <a:latin typeface="HelveticaNowText"/>
            </a:rPr>
            <a:t>Stress</a:t>
          </a:r>
        </a:p>
        <a:p>
          <a:r>
            <a:rPr lang="en-GB" sz="800" b="1" dirty="0">
              <a:solidFill>
                <a:schemeClr val="accent5"/>
              </a:solidFill>
              <a:latin typeface="HelveticaNowText"/>
            </a:rPr>
            <a:t>Dual diagnosis</a:t>
          </a:r>
        </a:p>
        <a:p>
          <a:r>
            <a:rPr lang="en-GB" sz="800" b="1" dirty="0">
              <a:solidFill>
                <a:schemeClr val="accent5"/>
              </a:solidFill>
              <a:latin typeface="HelveticaNowText"/>
            </a:rPr>
            <a:t>Bereavement</a:t>
          </a:r>
        </a:p>
        <a:p>
          <a:endParaRPr lang="en-GB" sz="800" dirty="0">
            <a:solidFill>
              <a:schemeClr val="accent5"/>
            </a:solidFill>
            <a:latin typeface="HelveticaNowText"/>
          </a:endParaRPr>
        </a:p>
      </dgm:t>
    </dgm:pt>
    <dgm:pt modelId="{C537464D-1800-470C-B96B-98E1303A221D}" type="parTrans" cxnId="{12FAF809-408F-492E-9976-6D18FC5629B1}">
      <dgm:prSet/>
      <dgm:spPr/>
      <dgm:t>
        <a:bodyPr/>
        <a:lstStyle/>
        <a:p>
          <a:endParaRPr lang="en-GB"/>
        </a:p>
      </dgm:t>
    </dgm:pt>
    <dgm:pt modelId="{5EFB838A-6D23-4FED-BC37-6D5A8CBD935B}" type="sibTrans" cxnId="{12FAF809-408F-492E-9976-6D18FC5629B1}">
      <dgm:prSet/>
      <dgm:spPr/>
      <dgm:t>
        <a:bodyPr/>
        <a:lstStyle/>
        <a:p>
          <a:endParaRPr lang="en-GB"/>
        </a:p>
      </dgm:t>
    </dgm:pt>
    <dgm:pt modelId="{54799315-2A97-4AE7-8163-626BF558E38D}" type="pres">
      <dgm:prSet presAssocID="{9476513C-4981-4474-9E54-741E9AA07AC9}" presName="composite" presStyleCnt="0">
        <dgm:presLayoutVars>
          <dgm:chMax val="1"/>
          <dgm:dir/>
          <dgm:resizeHandles val="exact"/>
        </dgm:presLayoutVars>
      </dgm:prSet>
      <dgm:spPr/>
    </dgm:pt>
    <dgm:pt modelId="{B1C8B9A8-8A9B-44ED-8DA1-632A5DA4E136}" type="pres">
      <dgm:prSet presAssocID="{9476513C-4981-4474-9E54-741E9AA07AC9}" presName="radial" presStyleCnt="0">
        <dgm:presLayoutVars>
          <dgm:animLvl val="ctr"/>
        </dgm:presLayoutVars>
      </dgm:prSet>
      <dgm:spPr/>
    </dgm:pt>
    <dgm:pt modelId="{C511F3B7-74DC-4D10-A4A0-5BE68ACDBF66}" type="pres">
      <dgm:prSet presAssocID="{60C0DA31-2CEC-4FD6-8BF7-68678ACD9852}" presName="centerShape" presStyleLbl="vennNode1" presStyleIdx="0" presStyleCnt="5" custScaleX="88358" custScaleY="88358" custLinFactNeighborX="-990" custLinFactNeighborY="-1320"/>
      <dgm:spPr/>
    </dgm:pt>
    <dgm:pt modelId="{4B326D5C-52B5-4AC6-8B4C-DFD77E474DAE}" type="pres">
      <dgm:prSet presAssocID="{9C7D3504-26FD-41FB-8091-FDE796F2EEC2}" presName="node" presStyleLbl="vennNode1" presStyleIdx="1" presStyleCnt="5" custScaleX="121690" custScaleY="121690">
        <dgm:presLayoutVars>
          <dgm:bulletEnabled val="1"/>
        </dgm:presLayoutVars>
      </dgm:prSet>
      <dgm:spPr/>
    </dgm:pt>
    <dgm:pt modelId="{79F30988-EEB7-411B-94E9-33E7C2CC6058}" type="pres">
      <dgm:prSet presAssocID="{22FC0A45-989C-4858-9E93-8A5133B856A9}" presName="node" presStyleLbl="vennNode1" presStyleIdx="2" presStyleCnt="5" custScaleX="140066" custScaleY="134847">
        <dgm:presLayoutVars>
          <dgm:bulletEnabled val="1"/>
        </dgm:presLayoutVars>
      </dgm:prSet>
      <dgm:spPr/>
    </dgm:pt>
    <dgm:pt modelId="{6A497BFF-1CD3-440A-94A4-7269E496BEB7}" type="pres">
      <dgm:prSet presAssocID="{31F7A23A-3847-4CCA-843E-0A658596F912}" presName="node" presStyleLbl="vennNode1" presStyleIdx="3" presStyleCnt="5" custScaleX="124125" custScaleY="119209">
        <dgm:presLayoutVars>
          <dgm:bulletEnabled val="1"/>
        </dgm:presLayoutVars>
      </dgm:prSet>
      <dgm:spPr/>
    </dgm:pt>
    <dgm:pt modelId="{07E77317-5441-4177-B6D1-1F9CFF6A01E1}" type="pres">
      <dgm:prSet presAssocID="{2562D7B1-F7A4-49B4-9109-7D7B402D20BB}" presName="node" presStyleLbl="vennNode1" presStyleIdx="4" presStyleCnt="5" custScaleX="138453" custScaleY="141678" custRadScaleRad="103667" custRadScaleInc="-503">
        <dgm:presLayoutVars>
          <dgm:bulletEnabled val="1"/>
        </dgm:presLayoutVars>
      </dgm:prSet>
      <dgm:spPr/>
    </dgm:pt>
  </dgm:ptLst>
  <dgm:cxnLst>
    <dgm:cxn modelId="{29222800-1725-465A-ACF8-7FCD7B5B0D2F}" type="presOf" srcId="{22FC0A45-989C-4858-9E93-8A5133B856A9}" destId="{79F30988-EEB7-411B-94E9-33E7C2CC6058}" srcOrd="0" destOrd="0" presId="urn:microsoft.com/office/officeart/2005/8/layout/radial3"/>
    <dgm:cxn modelId="{12FAF809-408F-492E-9976-6D18FC5629B1}" srcId="{60C0DA31-2CEC-4FD6-8BF7-68678ACD9852}" destId="{2562D7B1-F7A4-49B4-9109-7D7B402D20BB}" srcOrd="3" destOrd="0" parTransId="{C537464D-1800-470C-B96B-98E1303A221D}" sibTransId="{5EFB838A-6D23-4FED-BC37-6D5A8CBD935B}"/>
    <dgm:cxn modelId="{389BDC26-12A6-4EE1-92E3-514742E00481}" type="presOf" srcId="{31F7A23A-3847-4CCA-843E-0A658596F912}" destId="{6A497BFF-1CD3-440A-94A4-7269E496BEB7}" srcOrd="0" destOrd="0" presId="urn:microsoft.com/office/officeart/2005/8/layout/radial3"/>
    <dgm:cxn modelId="{B1043F3B-154C-427D-9C4C-61276D4931CC}" srcId="{60C0DA31-2CEC-4FD6-8BF7-68678ACD9852}" destId="{9C7D3504-26FD-41FB-8091-FDE796F2EEC2}" srcOrd="0" destOrd="0" parTransId="{0BB66B58-8083-41A3-B105-D2064D20E17B}" sibTransId="{D5CE7416-61F5-4AC8-983A-F2755E24AD73}"/>
    <dgm:cxn modelId="{5F22BD45-41D0-4A21-8E9B-5ABEE68CB390}" srcId="{60C0DA31-2CEC-4FD6-8BF7-68678ACD9852}" destId="{22FC0A45-989C-4858-9E93-8A5133B856A9}" srcOrd="1" destOrd="0" parTransId="{B93E5BA6-0126-40FD-BAED-AAE2867BDF9C}" sibTransId="{C55E68AD-EC8C-4453-9D15-63422508A1FE}"/>
    <dgm:cxn modelId="{501E399D-593C-4763-92DA-BDACC171D6D3}" srcId="{60C0DA31-2CEC-4FD6-8BF7-68678ACD9852}" destId="{31F7A23A-3847-4CCA-843E-0A658596F912}" srcOrd="2" destOrd="0" parTransId="{C77F85DD-9124-4005-961F-8BB2BD76F259}" sibTransId="{9CE46E72-2899-4A27-8812-F61A30C9F6D3}"/>
    <dgm:cxn modelId="{885592B3-0647-4CAB-8B7F-DB5A4005393D}" type="presOf" srcId="{60C0DA31-2CEC-4FD6-8BF7-68678ACD9852}" destId="{C511F3B7-74DC-4D10-A4A0-5BE68ACDBF66}" srcOrd="0" destOrd="0" presId="urn:microsoft.com/office/officeart/2005/8/layout/radial3"/>
    <dgm:cxn modelId="{AEB910C1-7CFC-4D52-A003-4B6110886EB6}" srcId="{9476513C-4981-4474-9E54-741E9AA07AC9}" destId="{60C0DA31-2CEC-4FD6-8BF7-68678ACD9852}" srcOrd="0" destOrd="0" parTransId="{69A4302B-4006-44EB-8668-CBDFCAD4FC2D}" sibTransId="{7DD815B6-C5D3-4971-AB5F-E0A686567B15}"/>
    <dgm:cxn modelId="{FDF626C2-177E-4864-8BB3-CC0B08EB9384}" type="presOf" srcId="{9476513C-4981-4474-9E54-741E9AA07AC9}" destId="{54799315-2A97-4AE7-8163-626BF558E38D}" srcOrd="0" destOrd="0" presId="urn:microsoft.com/office/officeart/2005/8/layout/radial3"/>
    <dgm:cxn modelId="{B2D283EB-BEA5-41EC-BA10-D67BB5840862}" type="presOf" srcId="{2562D7B1-F7A4-49B4-9109-7D7B402D20BB}" destId="{07E77317-5441-4177-B6D1-1F9CFF6A01E1}" srcOrd="0" destOrd="0" presId="urn:microsoft.com/office/officeart/2005/8/layout/radial3"/>
    <dgm:cxn modelId="{C29AD7FC-AA54-4527-A5F0-35E4CB0DDE1D}" type="presOf" srcId="{9C7D3504-26FD-41FB-8091-FDE796F2EEC2}" destId="{4B326D5C-52B5-4AC6-8B4C-DFD77E474DAE}" srcOrd="0" destOrd="0" presId="urn:microsoft.com/office/officeart/2005/8/layout/radial3"/>
    <dgm:cxn modelId="{D596E82A-26C6-487D-83E1-30E5BC3814DE}" type="presParOf" srcId="{54799315-2A97-4AE7-8163-626BF558E38D}" destId="{B1C8B9A8-8A9B-44ED-8DA1-632A5DA4E136}" srcOrd="0" destOrd="0" presId="urn:microsoft.com/office/officeart/2005/8/layout/radial3"/>
    <dgm:cxn modelId="{F32D646E-F513-4BDD-92B5-D5DE5CA6D01E}" type="presParOf" srcId="{B1C8B9A8-8A9B-44ED-8DA1-632A5DA4E136}" destId="{C511F3B7-74DC-4D10-A4A0-5BE68ACDBF66}" srcOrd="0" destOrd="0" presId="urn:microsoft.com/office/officeart/2005/8/layout/radial3"/>
    <dgm:cxn modelId="{CB9E8022-7944-4843-956B-1B1837C33475}" type="presParOf" srcId="{B1C8B9A8-8A9B-44ED-8DA1-632A5DA4E136}" destId="{4B326D5C-52B5-4AC6-8B4C-DFD77E474DAE}" srcOrd="1" destOrd="0" presId="urn:microsoft.com/office/officeart/2005/8/layout/radial3"/>
    <dgm:cxn modelId="{027C7EB2-E4C6-45AA-8A3B-B05FCE445CE1}" type="presParOf" srcId="{B1C8B9A8-8A9B-44ED-8DA1-632A5DA4E136}" destId="{79F30988-EEB7-411B-94E9-33E7C2CC6058}" srcOrd="2" destOrd="0" presId="urn:microsoft.com/office/officeart/2005/8/layout/radial3"/>
    <dgm:cxn modelId="{D39B85B9-C3A1-4027-8B0E-34B12FE84407}" type="presParOf" srcId="{B1C8B9A8-8A9B-44ED-8DA1-632A5DA4E136}" destId="{6A497BFF-1CD3-440A-94A4-7269E496BEB7}" srcOrd="3" destOrd="0" presId="urn:microsoft.com/office/officeart/2005/8/layout/radial3"/>
    <dgm:cxn modelId="{004929CF-75EA-489D-870B-AEB936FC15E7}" type="presParOf" srcId="{B1C8B9A8-8A9B-44ED-8DA1-632A5DA4E136}" destId="{07E77317-5441-4177-B6D1-1F9CFF6A01E1}"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64F734-DB94-4D91-9DB7-B48C28DA0260}"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419024C2-48E2-45F1-8B57-5F03A518ED52}">
      <dgm:prSet phldrT="[Text]" custT="1"/>
      <dgm:spPr>
        <a:solidFill>
          <a:srgbClr val="39A6DF"/>
        </a:solidFill>
      </dgm:spPr>
      <dgm:t>
        <a:bodyPr/>
        <a:lstStyle/>
        <a:p>
          <a:r>
            <a:rPr lang="en-GB" sz="1200" b="1" dirty="0">
              <a:latin typeface="HelveticaNowText" panose="020B0504030202020204" pitchFamily="34" charset="77"/>
              <a:ea typeface="ＭＳ Ｐゴシック" pitchFamily="-48" charset="-128"/>
              <a:cs typeface="HelveticaNowText" panose="020B0504030202020204" pitchFamily="34" charset="77"/>
            </a:rPr>
            <a:t>Description</a:t>
          </a:r>
        </a:p>
        <a:p>
          <a:r>
            <a:rPr lang="en-GB" sz="1000" dirty="0">
              <a:latin typeface="HelveticaNowText" panose="020B0504030202020204" pitchFamily="34" charset="77"/>
              <a:ea typeface="ＭＳ Ｐゴシック" pitchFamily="-48" charset="-128"/>
              <a:cs typeface="HelveticaNowText" panose="020B0504030202020204" pitchFamily="34" charset="77"/>
            </a:rPr>
            <a:t>What happened?</a:t>
          </a:r>
          <a:endParaRPr lang="en-GB" sz="1000" dirty="0"/>
        </a:p>
      </dgm:t>
    </dgm:pt>
    <dgm:pt modelId="{0BD15F23-C028-43D2-9D76-51EB8A239226}" type="parTrans" cxnId="{8ED36F79-5723-4C9A-B794-F24FC48B23B2}">
      <dgm:prSet/>
      <dgm:spPr/>
      <dgm:t>
        <a:bodyPr/>
        <a:lstStyle/>
        <a:p>
          <a:endParaRPr lang="en-GB"/>
        </a:p>
      </dgm:t>
    </dgm:pt>
    <dgm:pt modelId="{05CB57A3-4EB1-4A20-953A-D967DE75F06D}" type="sibTrans" cxnId="{8ED36F79-5723-4C9A-B794-F24FC48B23B2}">
      <dgm:prSet/>
      <dgm:spPr/>
      <dgm:t>
        <a:bodyPr/>
        <a:lstStyle/>
        <a:p>
          <a:endParaRPr lang="en-GB"/>
        </a:p>
      </dgm:t>
    </dgm:pt>
    <dgm:pt modelId="{0E872EB9-6198-4B79-99FB-BF67A8F73C67}">
      <dgm:prSet phldrT="[Text]" custT="1"/>
      <dgm:spPr>
        <a:solidFill>
          <a:srgbClr val="3BAA36"/>
        </a:solidFill>
      </dgm:spPr>
      <dgm:t>
        <a:bodyPr/>
        <a:lstStyle/>
        <a:p>
          <a:r>
            <a:rPr lang="en-US" sz="1200" b="1" dirty="0">
              <a:latin typeface="HelveticaNowText" panose="020B0504030202020204" pitchFamily="34" charset="77"/>
              <a:ea typeface="ＭＳ Ｐゴシック" pitchFamily="-48" charset="-128"/>
              <a:cs typeface="HelveticaNowText" panose="020B0504030202020204" pitchFamily="34" charset="77"/>
            </a:rPr>
            <a:t>Evaluation</a:t>
          </a:r>
          <a:br>
            <a:rPr lang="en-US" sz="1000" dirty="0">
              <a:latin typeface="HelveticaNowText" panose="020B0504030202020204" pitchFamily="34" charset="77"/>
              <a:ea typeface="ＭＳ Ｐゴシック" pitchFamily="-48" charset="-128"/>
              <a:cs typeface="HelveticaNowText" panose="020B0504030202020204" pitchFamily="34" charset="77"/>
            </a:rPr>
          </a:br>
          <a:r>
            <a:rPr lang="en-US" sz="1000" dirty="0">
              <a:latin typeface="HelveticaNowText" panose="020B0504030202020204" pitchFamily="34" charset="77"/>
              <a:ea typeface="ＭＳ Ｐゴシック" pitchFamily="-48" charset="-128"/>
              <a:cs typeface="HelveticaNowText" panose="020B0504030202020204" pitchFamily="34" charset="77"/>
            </a:rPr>
            <a:t>What was good and bad about the experience?</a:t>
          </a:r>
          <a:endParaRPr lang="en-GB" sz="1000" dirty="0"/>
        </a:p>
      </dgm:t>
    </dgm:pt>
    <dgm:pt modelId="{FD48CC9D-E2D7-41DA-A1E5-EC3372CC2D2A}" type="parTrans" cxnId="{69A81845-BC73-468B-9575-11018D11B132}">
      <dgm:prSet/>
      <dgm:spPr/>
      <dgm:t>
        <a:bodyPr/>
        <a:lstStyle/>
        <a:p>
          <a:endParaRPr lang="en-GB"/>
        </a:p>
      </dgm:t>
    </dgm:pt>
    <dgm:pt modelId="{14D317CA-EB45-47D1-BD58-C714BA0257F2}" type="sibTrans" cxnId="{69A81845-BC73-468B-9575-11018D11B132}">
      <dgm:prSet/>
      <dgm:spPr/>
      <dgm:t>
        <a:bodyPr/>
        <a:lstStyle/>
        <a:p>
          <a:endParaRPr lang="en-GB"/>
        </a:p>
      </dgm:t>
    </dgm:pt>
    <dgm:pt modelId="{4449F6D9-4BB5-4AC2-A5D0-2267FD27822E}">
      <dgm:prSet phldrT="[Text]" custT="1"/>
      <dgm:spPr>
        <a:solidFill>
          <a:srgbClr val="575756"/>
        </a:solidFill>
      </dgm:spPr>
      <dgm:t>
        <a:bodyPr/>
        <a:lstStyle/>
        <a:p>
          <a:r>
            <a:rPr lang="en-GB" sz="1200" b="1" dirty="0">
              <a:latin typeface="HelveticaNowText" panose="020B0504030202020204" pitchFamily="34" charset="77"/>
              <a:ea typeface="ＭＳ Ｐゴシック" pitchFamily="-48" charset="-128"/>
              <a:cs typeface="HelveticaNowText" panose="020B0504030202020204" pitchFamily="34" charset="77"/>
            </a:rPr>
            <a:t>Analysis</a:t>
          </a:r>
        </a:p>
        <a:p>
          <a:r>
            <a:rPr lang="en-GB" sz="1000" dirty="0">
              <a:latin typeface="HelveticaNowText" panose="020B0504030202020204" pitchFamily="34" charset="77"/>
              <a:ea typeface="ＭＳ Ｐゴシック" pitchFamily="-48" charset="-128"/>
              <a:cs typeface="HelveticaNowText" panose="020B0504030202020204" pitchFamily="34" charset="77"/>
            </a:rPr>
            <a:t>What sense can you </a:t>
          </a:r>
        </a:p>
        <a:p>
          <a:r>
            <a:rPr lang="en-GB" sz="1000" dirty="0">
              <a:latin typeface="HelveticaNowText" panose="020B0504030202020204" pitchFamily="34" charset="77"/>
              <a:ea typeface="ＭＳ Ｐゴシック" pitchFamily="-48" charset="-128"/>
              <a:cs typeface="HelveticaNowText" panose="020B0504030202020204" pitchFamily="34" charset="77"/>
            </a:rPr>
            <a:t>make of the situation?</a:t>
          </a:r>
          <a:endParaRPr lang="en-GB" sz="1000" dirty="0"/>
        </a:p>
      </dgm:t>
    </dgm:pt>
    <dgm:pt modelId="{D33B4A5D-8B4C-4AD7-B9C8-C09EAE8A59E0}" type="parTrans" cxnId="{A59A2FA5-FB57-46F2-941E-5020FBAF3395}">
      <dgm:prSet/>
      <dgm:spPr/>
      <dgm:t>
        <a:bodyPr/>
        <a:lstStyle/>
        <a:p>
          <a:endParaRPr lang="en-GB"/>
        </a:p>
      </dgm:t>
    </dgm:pt>
    <dgm:pt modelId="{FC4B69BD-B4AB-4D9A-98DB-90C4E556A784}" type="sibTrans" cxnId="{A59A2FA5-FB57-46F2-941E-5020FBAF3395}">
      <dgm:prSet/>
      <dgm:spPr/>
      <dgm:t>
        <a:bodyPr/>
        <a:lstStyle/>
        <a:p>
          <a:endParaRPr lang="en-GB"/>
        </a:p>
      </dgm:t>
    </dgm:pt>
    <dgm:pt modelId="{A6373B42-B4FD-4E7B-A2A3-730DC4F10270}">
      <dgm:prSet phldrT="[Text]"/>
      <dgm:spPr>
        <a:solidFill>
          <a:srgbClr val="941D80"/>
        </a:solidFill>
      </dgm:spPr>
      <dgm:t>
        <a:bodyPr/>
        <a:lstStyle/>
        <a:p>
          <a:r>
            <a:rPr lang="en-US" b="1" dirty="0">
              <a:latin typeface="HelveticaNowText" panose="020B0504030202020204" pitchFamily="34" charset="77"/>
              <a:ea typeface="ＭＳ Ｐゴシック" pitchFamily="-48" charset="-128"/>
              <a:cs typeface="HelveticaNowText" panose="020B0504030202020204" pitchFamily="34" charset="77"/>
            </a:rPr>
            <a:t>Conclusion</a:t>
          </a:r>
          <a:br>
            <a:rPr lang="en-US" b="1" dirty="0">
              <a:latin typeface="HelveticaNowText" panose="020B0504030202020204" pitchFamily="34" charset="77"/>
              <a:ea typeface="ＭＳ Ｐゴシック" pitchFamily="-48" charset="-128"/>
              <a:cs typeface="HelveticaNowText" panose="020B0504030202020204" pitchFamily="34" charset="77"/>
            </a:rPr>
          </a:br>
          <a:r>
            <a:rPr lang="en-US" dirty="0">
              <a:latin typeface="HelveticaNowText" panose="020B0504030202020204" pitchFamily="34" charset="77"/>
              <a:ea typeface="ＭＳ Ｐゴシック" pitchFamily="-48" charset="-128"/>
              <a:cs typeface="HelveticaNowText" panose="020B0504030202020204" pitchFamily="34" charset="77"/>
            </a:rPr>
            <a:t>What else could you have done?</a:t>
          </a:r>
          <a:endParaRPr lang="en-GB" dirty="0"/>
        </a:p>
      </dgm:t>
    </dgm:pt>
    <dgm:pt modelId="{FB858A1D-334D-43CF-868E-848D4F00132A}" type="parTrans" cxnId="{B5171B00-B295-4AA4-8924-97F4679523C8}">
      <dgm:prSet/>
      <dgm:spPr/>
      <dgm:t>
        <a:bodyPr/>
        <a:lstStyle/>
        <a:p>
          <a:endParaRPr lang="en-GB"/>
        </a:p>
      </dgm:t>
    </dgm:pt>
    <dgm:pt modelId="{97538F24-5AD1-4E0E-8E83-4F1AE995F7B2}" type="sibTrans" cxnId="{B5171B00-B295-4AA4-8924-97F4679523C8}">
      <dgm:prSet/>
      <dgm:spPr/>
      <dgm:t>
        <a:bodyPr/>
        <a:lstStyle/>
        <a:p>
          <a:endParaRPr lang="en-GB"/>
        </a:p>
      </dgm:t>
    </dgm:pt>
    <dgm:pt modelId="{5CB4375E-A07D-49E7-A904-EEC5B52FC791}">
      <dgm:prSet phldrT="[Text]" custT="1"/>
      <dgm:spPr>
        <a:solidFill>
          <a:srgbClr val="3BAA36"/>
        </a:solidFill>
      </dgm:spPr>
      <dgm:t>
        <a:bodyPr/>
        <a:lstStyle/>
        <a:p>
          <a:r>
            <a:rPr lang="en-GB" sz="1200" b="1" dirty="0">
              <a:latin typeface="HelveticaNowText" panose="020B0504030202020204" pitchFamily="34" charset="77"/>
              <a:ea typeface="ＭＳ Ｐゴシック" pitchFamily="-48" charset="-128"/>
              <a:cs typeface="HelveticaNowText" panose="020B0504030202020204" pitchFamily="34" charset="77"/>
            </a:rPr>
            <a:t>Action Plan</a:t>
          </a:r>
        </a:p>
        <a:p>
          <a:r>
            <a:rPr lang="en-GB" sz="1000" dirty="0">
              <a:latin typeface="HelveticaNowText" panose="020B0504030202020204" pitchFamily="34" charset="77"/>
              <a:ea typeface="ＭＳ Ｐゴシック" pitchFamily="-48" charset="-128"/>
              <a:cs typeface="HelveticaNowText" panose="020B0504030202020204" pitchFamily="34" charset="77"/>
            </a:rPr>
            <a:t>If it arose again, </a:t>
          </a:r>
        </a:p>
        <a:p>
          <a:r>
            <a:rPr lang="en-GB" sz="1000" dirty="0">
              <a:latin typeface="HelveticaNowText" panose="020B0504030202020204" pitchFamily="34" charset="77"/>
              <a:ea typeface="ＭＳ Ｐゴシック" pitchFamily="-48" charset="-128"/>
              <a:cs typeface="HelveticaNowText" panose="020B0504030202020204" pitchFamily="34" charset="77"/>
            </a:rPr>
            <a:t>what would you do?</a:t>
          </a:r>
          <a:endParaRPr lang="en-GB" sz="1000" dirty="0"/>
        </a:p>
      </dgm:t>
    </dgm:pt>
    <dgm:pt modelId="{4CAD1167-C05C-4A2F-BD5C-D5510B5C85B2}" type="parTrans" cxnId="{60268F6D-AF1C-40C1-A3C9-05F21A1B5005}">
      <dgm:prSet/>
      <dgm:spPr/>
      <dgm:t>
        <a:bodyPr/>
        <a:lstStyle/>
        <a:p>
          <a:endParaRPr lang="en-GB"/>
        </a:p>
      </dgm:t>
    </dgm:pt>
    <dgm:pt modelId="{ED023E5F-BCFF-4002-B603-35FDBDA00336}" type="sibTrans" cxnId="{60268F6D-AF1C-40C1-A3C9-05F21A1B5005}">
      <dgm:prSet/>
      <dgm:spPr/>
      <dgm:t>
        <a:bodyPr/>
        <a:lstStyle/>
        <a:p>
          <a:endParaRPr lang="en-GB"/>
        </a:p>
      </dgm:t>
    </dgm:pt>
    <dgm:pt modelId="{58B90D45-9AB8-4792-AF0E-EA1CB7D8B594}">
      <dgm:prSet custT="1"/>
      <dgm:spPr>
        <a:solidFill>
          <a:srgbClr val="941D80"/>
        </a:solidFill>
      </dgm:spPr>
      <dgm:t>
        <a:bodyPr/>
        <a:lstStyle/>
        <a:p>
          <a:r>
            <a:rPr lang="en-GB" sz="1200" b="1" dirty="0">
              <a:latin typeface="HelveticaNowText" panose="020B0504030202020204" pitchFamily="34" charset="77"/>
              <a:ea typeface="ＭＳ Ｐゴシック" pitchFamily="-48" charset="-128"/>
              <a:cs typeface="HelveticaNowText" panose="020B0504030202020204" pitchFamily="34" charset="77"/>
            </a:rPr>
            <a:t>Feelings</a:t>
          </a:r>
        </a:p>
        <a:p>
          <a:r>
            <a:rPr lang="en-GB" sz="1000" dirty="0">
              <a:latin typeface="HelveticaNowText" panose="020B0504030202020204" pitchFamily="34" charset="77"/>
              <a:ea typeface="ＭＳ Ｐゴシック" pitchFamily="-48" charset="-128"/>
              <a:cs typeface="HelveticaNowText" panose="020B0504030202020204" pitchFamily="34" charset="77"/>
            </a:rPr>
            <a:t>What were you thinking </a:t>
          </a:r>
        </a:p>
        <a:p>
          <a:r>
            <a:rPr lang="en-GB" sz="1000" dirty="0">
              <a:latin typeface="HelveticaNowText" panose="020B0504030202020204" pitchFamily="34" charset="77"/>
              <a:ea typeface="ＭＳ Ｐゴシック" pitchFamily="-48" charset="-128"/>
              <a:cs typeface="HelveticaNowText" panose="020B0504030202020204" pitchFamily="34" charset="77"/>
            </a:rPr>
            <a:t>and feeling?</a:t>
          </a:r>
          <a:endParaRPr lang="en-GB" sz="1000" dirty="0"/>
        </a:p>
      </dgm:t>
    </dgm:pt>
    <dgm:pt modelId="{332C7A10-31C2-4875-9691-1992A4299FAE}" type="parTrans" cxnId="{20B9F251-A79E-4568-9876-896BD32DF959}">
      <dgm:prSet/>
      <dgm:spPr/>
      <dgm:t>
        <a:bodyPr/>
        <a:lstStyle/>
        <a:p>
          <a:endParaRPr lang="en-GB"/>
        </a:p>
      </dgm:t>
    </dgm:pt>
    <dgm:pt modelId="{2EBABFC6-7979-476E-A6A7-F943B44EB35C}" type="sibTrans" cxnId="{20B9F251-A79E-4568-9876-896BD32DF959}">
      <dgm:prSet/>
      <dgm:spPr/>
      <dgm:t>
        <a:bodyPr/>
        <a:lstStyle/>
        <a:p>
          <a:endParaRPr lang="en-GB"/>
        </a:p>
      </dgm:t>
    </dgm:pt>
    <dgm:pt modelId="{97483A2E-DFC6-4545-AF12-2CC2B7F12764}" type="pres">
      <dgm:prSet presAssocID="{7664F734-DB94-4D91-9DB7-B48C28DA0260}" presName="cycle" presStyleCnt="0">
        <dgm:presLayoutVars>
          <dgm:dir/>
          <dgm:resizeHandles val="exact"/>
        </dgm:presLayoutVars>
      </dgm:prSet>
      <dgm:spPr/>
    </dgm:pt>
    <dgm:pt modelId="{146175EF-B896-4CA0-9544-48A18BD17E78}" type="pres">
      <dgm:prSet presAssocID="{419024C2-48E2-45F1-8B57-5F03A518ED52}" presName="node" presStyleLbl="node1" presStyleIdx="0" presStyleCnt="6" custScaleX="121538" custScaleY="121538">
        <dgm:presLayoutVars>
          <dgm:bulletEnabled val="1"/>
        </dgm:presLayoutVars>
      </dgm:prSet>
      <dgm:spPr/>
    </dgm:pt>
    <dgm:pt modelId="{66763875-7599-40A5-88A2-2CDFA194B237}" type="pres">
      <dgm:prSet presAssocID="{419024C2-48E2-45F1-8B57-5F03A518ED52}" presName="spNode" presStyleCnt="0"/>
      <dgm:spPr/>
    </dgm:pt>
    <dgm:pt modelId="{0A89C0EB-5A44-429C-999F-D21E2EA31C09}" type="pres">
      <dgm:prSet presAssocID="{05CB57A3-4EB1-4A20-953A-D967DE75F06D}" presName="sibTrans" presStyleLbl="sibTrans1D1" presStyleIdx="0" presStyleCnt="6"/>
      <dgm:spPr/>
    </dgm:pt>
    <dgm:pt modelId="{DACDDD33-94BC-485D-8EF9-76B1A2318A20}" type="pres">
      <dgm:prSet presAssocID="{58B90D45-9AB8-4792-AF0E-EA1CB7D8B594}" presName="node" presStyleLbl="node1" presStyleIdx="1" presStyleCnt="6" custScaleX="121638" custScaleY="121638">
        <dgm:presLayoutVars>
          <dgm:bulletEnabled val="1"/>
        </dgm:presLayoutVars>
      </dgm:prSet>
      <dgm:spPr/>
    </dgm:pt>
    <dgm:pt modelId="{F244E8AB-28B4-4526-9B84-D766959C6E1F}" type="pres">
      <dgm:prSet presAssocID="{58B90D45-9AB8-4792-AF0E-EA1CB7D8B594}" presName="spNode" presStyleCnt="0"/>
      <dgm:spPr/>
    </dgm:pt>
    <dgm:pt modelId="{A88A9031-4157-4E5B-9521-EAF2D2F633F0}" type="pres">
      <dgm:prSet presAssocID="{2EBABFC6-7979-476E-A6A7-F943B44EB35C}" presName="sibTrans" presStyleLbl="sibTrans1D1" presStyleIdx="1" presStyleCnt="6"/>
      <dgm:spPr/>
    </dgm:pt>
    <dgm:pt modelId="{C2C5921D-B72C-4B2B-AB58-EB8F936F3A4D}" type="pres">
      <dgm:prSet presAssocID="{0E872EB9-6198-4B79-99FB-BF67A8F73C67}" presName="node" presStyleLbl="node1" presStyleIdx="2" presStyleCnt="6" custScaleX="118761" custScaleY="118761">
        <dgm:presLayoutVars>
          <dgm:bulletEnabled val="1"/>
        </dgm:presLayoutVars>
      </dgm:prSet>
      <dgm:spPr/>
    </dgm:pt>
    <dgm:pt modelId="{F2B54267-738F-4E9C-A0C0-5858C95031C1}" type="pres">
      <dgm:prSet presAssocID="{0E872EB9-6198-4B79-99FB-BF67A8F73C67}" presName="spNode" presStyleCnt="0"/>
      <dgm:spPr/>
    </dgm:pt>
    <dgm:pt modelId="{F5DE870C-0115-4448-B02F-8A9003C963B3}" type="pres">
      <dgm:prSet presAssocID="{14D317CA-EB45-47D1-BD58-C714BA0257F2}" presName="sibTrans" presStyleLbl="sibTrans1D1" presStyleIdx="2" presStyleCnt="6"/>
      <dgm:spPr/>
    </dgm:pt>
    <dgm:pt modelId="{37156C2A-9D70-429A-8FC3-72C5B4E9B2C8}" type="pres">
      <dgm:prSet presAssocID="{4449F6D9-4BB5-4AC2-A5D0-2267FD27822E}" presName="node" presStyleLbl="node1" presStyleIdx="3" presStyleCnt="6" custScaleX="121688" custScaleY="121689">
        <dgm:presLayoutVars>
          <dgm:bulletEnabled val="1"/>
        </dgm:presLayoutVars>
      </dgm:prSet>
      <dgm:spPr/>
    </dgm:pt>
    <dgm:pt modelId="{CF5D373E-BD9D-45B5-BE73-873025E3306D}" type="pres">
      <dgm:prSet presAssocID="{4449F6D9-4BB5-4AC2-A5D0-2267FD27822E}" presName="spNode" presStyleCnt="0"/>
      <dgm:spPr/>
    </dgm:pt>
    <dgm:pt modelId="{44AB1BAD-A742-4CCC-B750-88937C5F170B}" type="pres">
      <dgm:prSet presAssocID="{FC4B69BD-B4AB-4D9A-98DB-90C4E556A784}" presName="sibTrans" presStyleLbl="sibTrans1D1" presStyleIdx="3" presStyleCnt="6"/>
      <dgm:spPr/>
    </dgm:pt>
    <dgm:pt modelId="{24AB2D65-BBFA-411C-A010-06BE8987E746}" type="pres">
      <dgm:prSet presAssocID="{A6373B42-B4FD-4E7B-A2A3-730DC4F10270}" presName="node" presStyleLbl="node1" presStyleIdx="4" presStyleCnt="6" custScaleX="115817" custScaleY="115817">
        <dgm:presLayoutVars>
          <dgm:bulletEnabled val="1"/>
        </dgm:presLayoutVars>
      </dgm:prSet>
      <dgm:spPr/>
    </dgm:pt>
    <dgm:pt modelId="{7869D771-097A-4930-9EA7-B212A9947301}" type="pres">
      <dgm:prSet presAssocID="{A6373B42-B4FD-4E7B-A2A3-730DC4F10270}" presName="spNode" presStyleCnt="0"/>
      <dgm:spPr/>
    </dgm:pt>
    <dgm:pt modelId="{1137BDE8-CEC9-4864-B524-CF5DA11C29CD}" type="pres">
      <dgm:prSet presAssocID="{97538F24-5AD1-4E0E-8E83-4F1AE995F7B2}" presName="sibTrans" presStyleLbl="sibTrans1D1" presStyleIdx="4" presStyleCnt="6"/>
      <dgm:spPr/>
    </dgm:pt>
    <dgm:pt modelId="{48B12F7E-7553-4B3B-A732-BCEA933B4443}" type="pres">
      <dgm:prSet presAssocID="{5CB4375E-A07D-49E7-A904-EEC5B52FC791}" presName="node" presStyleLbl="node1" presStyleIdx="5" presStyleCnt="6" custScaleX="120227" custScaleY="120227">
        <dgm:presLayoutVars>
          <dgm:bulletEnabled val="1"/>
        </dgm:presLayoutVars>
      </dgm:prSet>
      <dgm:spPr/>
    </dgm:pt>
    <dgm:pt modelId="{B9E9E176-E895-47D5-81B1-C407B854C90D}" type="pres">
      <dgm:prSet presAssocID="{5CB4375E-A07D-49E7-A904-EEC5B52FC791}" presName="spNode" presStyleCnt="0"/>
      <dgm:spPr/>
    </dgm:pt>
    <dgm:pt modelId="{2FC9C08C-627D-41A1-BAAE-57B82107A4C1}" type="pres">
      <dgm:prSet presAssocID="{ED023E5F-BCFF-4002-B603-35FDBDA00336}" presName="sibTrans" presStyleLbl="sibTrans1D1" presStyleIdx="5" presStyleCnt="6"/>
      <dgm:spPr/>
    </dgm:pt>
  </dgm:ptLst>
  <dgm:cxnLst>
    <dgm:cxn modelId="{B5171B00-B295-4AA4-8924-97F4679523C8}" srcId="{7664F734-DB94-4D91-9DB7-B48C28DA0260}" destId="{A6373B42-B4FD-4E7B-A2A3-730DC4F10270}" srcOrd="4" destOrd="0" parTransId="{FB858A1D-334D-43CF-868E-848D4F00132A}" sibTransId="{97538F24-5AD1-4E0E-8E83-4F1AE995F7B2}"/>
    <dgm:cxn modelId="{20395104-D5C7-4D18-BCFB-8470484B0C0B}" type="presOf" srcId="{0E872EB9-6198-4B79-99FB-BF67A8F73C67}" destId="{C2C5921D-B72C-4B2B-AB58-EB8F936F3A4D}" srcOrd="0" destOrd="0" presId="urn:microsoft.com/office/officeart/2005/8/layout/cycle5"/>
    <dgm:cxn modelId="{5DF33620-49A3-4F6C-A6F2-049E69AD8CE2}" type="presOf" srcId="{7664F734-DB94-4D91-9DB7-B48C28DA0260}" destId="{97483A2E-DFC6-4545-AF12-2CC2B7F12764}" srcOrd="0" destOrd="0" presId="urn:microsoft.com/office/officeart/2005/8/layout/cycle5"/>
    <dgm:cxn modelId="{6BED9F24-0209-4798-887F-68079F51F2A7}" type="presOf" srcId="{58B90D45-9AB8-4792-AF0E-EA1CB7D8B594}" destId="{DACDDD33-94BC-485D-8EF9-76B1A2318A20}" srcOrd="0" destOrd="0" presId="urn:microsoft.com/office/officeart/2005/8/layout/cycle5"/>
    <dgm:cxn modelId="{5004BC28-B725-4C90-9D92-543863B6416A}" type="presOf" srcId="{ED023E5F-BCFF-4002-B603-35FDBDA00336}" destId="{2FC9C08C-627D-41A1-BAAE-57B82107A4C1}" srcOrd="0" destOrd="0" presId="urn:microsoft.com/office/officeart/2005/8/layout/cycle5"/>
    <dgm:cxn modelId="{00D26C39-B816-4547-A6B1-5CA6DB083CF9}" type="presOf" srcId="{5CB4375E-A07D-49E7-A904-EEC5B52FC791}" destId="{48B12F7E-7553-4B3B-A732-BCEA933B4443}" srcOrd="0" destOrd="0" presId="urn:microsoft.com/office/officeart/2005/8/layout/cycle5"/>
    <dgm:cxn modelId="{69A81845-BC73-468B-9575-11018D11B132}" srcId="{7664F734-DB94-4D91-9DB7-B48C28DA0260}" destId="{0E872EB9-6198-4B79-99FB-BF67A8F73C67}" srcOrd="2" destOrd="0" parTransId="{FD48CC9D-E2D7-41DA-A1E5-EC3372CC2D2A}" sibTransId="{14D317CA-EB45-47D1-BD58-C714BA0257F2}"/>
    <dgm:cxn modelId="{E1C15B69-7774-41AD-940A-BEA836815849}" type="presOf" srcId="{2EBABFC6-7979-476E-A6A7-F943B44EB35C}" destId="{A88A9031-4157-4E5B-9521-EAF2D2F633F0}" srcOrd="0" destOrd="0" presId="urn:microsoft.com/office/officeart/2005/8/layout/cycle5"/>
    <dgm:cxn modelId="{7EB8A049-1817-4B04-9C7A-B8F28A6FE04F}" type="presOf" srcId="{419024C2-48E2-45F1-8B57-5F03A518ED52}" destId="{146175EF-B896-4CA0-9544-48A18BD17E78}" srcOrd="0" destOrd="0" presId="urn:microsoft.com/office/officeart/2005/8/layout/cycle5"/>
    <dgm:cxn modelId="{9691DA6A-1458-4C88-B0EC-4886978A35F8}" type="presOf" srcId="{A6373B42-B4FD-4E7B-A2A3-730DC4F10270}" destId="{24AB2D65-BBFA-411C-A010-06BE8987E746}" srcOrd="0" destOrd="0" presId="urn:microsoft.com/office/officeart/2005/8/layout/cycle5"/>
    <dgm:cxn modelId="{60268F6D-AF1C-40C1-A3C9-05F21A1B5005}" srcId="{7664F734-DB94-4D91-9DB7-B48C28DA0260}" destId="{5CB4375E-A07D-49E7-A904-EEC5B52FC791}" srcOrd="5" destOrd="0" parTransId="{4CAD1167-C05C-4A2F-BD5C-D5510B5C85B2}" sibTransId="{ED023E5F-BCFF-4002-B603-35FDBDA00336}"/>
    <dgm:cxn modelId="{20B9F251-A79E-4568-9876-896BD32DF959}" srcId="{7664F734-DB94-4D91-9DB7-B48C28DA0260}" destId="{58B90D45-9AB8-4792-AF0E-EA1CB7D8B594}" srcOrd="1" destOrd="0" parTransId="{332C7A10-31C2-4875-9691-1992A4299FAE}" sibTransId="{2EBABFC6-7979-476E-A6A7-F943B44EB35C}"/>
    <dgm:cxn modelId="{08142276-0FD0-4AFD-B2A4-467D2F83AF88}" type="presOf" srcId="{14D317CA-EB45-47D1-BD58-C714BA0257F2}" destId="{F5DE870C-0115-4448-B02F-8A9003C963B3}" srcOrd="0" destOrd="0" presId="urn:microsoft.com/office/officeart/2005/8/layout/cycle5"/>
    <dgm:cxn modelId="{8ED36F79-5723-4C9A-B794-F24FC48B23B2}" srcId="{7664F734-DB94-4D91-9DB7-B48C28DA0260}" destId="{419024C2-48E2-45F1-8B57-5F03A518ED52}" srcOrd="0" destOrd="0" parTransId="{0BD15F23-C028-43D2-9D76-51EB8A239226}" sibTransId="{05CB57A3-4EB1-4A20-953A-D967DE75F06D}"/>
    <dgm:cxn modelId="{FA46B79F-8845-4814-8F4C-5D6FF3439377}" type="presOf" srcId="{97538F24-5AD1-4E0E-8E83-4F1AE995F7B2}" destId="{1137BDE8-CEC9-4864-B524-CF5DA11C29CD}" srcOrd="0" destOrd="0" presId="urn:microsoft.com/office/officeart/2005/8/layout/cycle5"/>
    <dgm:cxn modelId="{A59A2FA5-FB57-46F2-941E-5020FBAF3395}" srcId="{7664F734-DB94-4D91-9DB7-B48C28DA0260}" destId="{4449F6D9-4BB5-4AC2-A5D0-2267FD27822E}" srcOrd="3" destOrd="0" parTransId="{D33B4A5D-8B4C-4AD7-B9C8-C09EAE8A59E0}" sibTransId="{FC4B69BD-B4AB-4D9A-98DB-90C4E556A784}"/>
    <dgm:cxn modelId="{E72742B7-9450-4626-8BB0-8FEB0559E523}" type="presOf" srcId="{05CB57A3-4EB1-4A20-953A-D967DE75F06D}" destId="{0A89C0EB-5A44-429C-999F-D21E2EA31C09}" srcOrd="0" destOrd="0" presId="urn:microsoft.com/office/officeart/2005/8/layout/cycle5"/>
    <dgm:cxn modelId="{F8C016EA-9D83-4F8F-AB03-5D161087FACA}" type="presOf" srcId="{FC4B69BD-B4AB-4D9A-98DB-90C4E556A784}" destId="{44AB1BAD-A742-4CCC-B750-88937C5F170B}" srcOrd="0" destOrd="0" presId="urn:microsoft.com/office/officeart/2005/8/layout/cycle5"/>
    <dgm:cxn modelId="{A767E4EC-A301-41B9-8145-FC5DBB2B5387}" type="presOf" srcId="{4449F6D9-4BB5-4AC2-A5D0-2267FD27822E}" destId="{37156C2A-9D70-429A-8FC3-72C5B4E9B2C8}" srcOrd="0" destOrd="0" presId="urn:microsoft.com/office/officeart/2005/8/layout/cycle5"/>
    <dgm:cxn modelId="{647591A9-8861-4C53-893D-C801479088A0}" type="presParOf" srcId="{97483A2E-DFC6-4545-AF12-2CC2B7F12764}" destId="{146175EF-B896-4CA0-9544-48A18BD17E78}" srcOrd="0" destOrd="0" presId="urn:microsoft.com/office/officeart/2005/8/layout/cycle5"/>
    <dgm:cxn modelId="{6201F502-656E-4D72-BD58-12A8706F15CB}" type="presParOf" srcId="{97483A2E-DFC6-4545-AF12-2CC2B7F12764}" destId="{66763875-7599-40A5-88A2-2CDFA194B237}" srcOrd="1" destOrd="0" presId="urn:microsoft.com/office/officeart/2005/8/layout/cycle5"/>
    <dgm:cxn modelId="{8283389E-7ABF-440D-9E60-D3E04C5B348F}" type="presParOf" srcId="{97483A2E-DFC6-4545-AF12-2CC2B7F12764}" destId="{0A89C0EB-5A44-429C-999F-D21E2EA31C09}" srcOrd="2" destOrd="0" presId="urn:microsoft.com/office/officeart/2005/8/layout/cycle5"/>
    <dgm:cxn modelId="{4CC123B8-4663-44F8-9790-5AC358713C22}" type="presParOf" srcId="{97483A2E-DFC6-4545-AF12-2CC2B7F12764}" destId="{DACDDD33-94BC-485D-8EF9-76B1A2318A20}" srcOrd="3" destOrd="0" presId="urn:microsoft.com/office/officeart/2005/8/layout/cycle5"/>
    <dgm:cxn modelId="{AEA24E3F-4197-4014-B5D8-868F382A3A38}" type="presParOf" srcId="{97483A2E-DFC6-4545-AF12-2CC2B7F12764}" destId="{F244E8AB-28B4-4526-9B84-D766959C6E1F}" srcOrd="4" destOrd="0" presId="urn:microsoft.com/office/officeart/2005/8/layout/cycle5"/>
    <dgm:cxn modelId="{56F25B38-1A46-403D-8F31-3D9836BEE985}" type="presParOf" srcId="{97483A2E-DFC6-4545-AF12-2CC2B7F12764}" destId="{A88A9031-4157-4E5B-9521-EAF2D2F633F0}" srcOrd="5" destOrd="0" presId="urn:microsoft.com/office/officeart/2005/8/layout/cycle5"/>
    <dgm:cxn modelId="{A339400D-1854-48EA-8720-CBD8E1F97CF6}" type="presParOf" srcId="{97483A2E-DFC6-4545-AF12-2CC2B7F12764}" destId="{C2C5921D-B72C-4B2B-AB58-EB8F936F3A4D}" srcOrd="6" destOrd="0" presId="urn:microsoft.com/office/officeart/2005/8/layout/cycle5"/>
    <dgm:cxn modelId="{ECB2DBBC-0B61-433C-ABE4-031D0B1B943A}" type="presParOf" srcId="{97483A2E-DFC6-4545-AF12-2CC2B7F12764}" destId="{F2B54267-738F-4E9C-A0C0-5858C95031C1}" srcOrd="7" destOrd="0" presId="urn:microsoft.com/office/officeart/2005/8/layout/cycle5"/>
    <dgm:cxn modelId="{01125F5E-B611-4A75-B46A-64B3251D8723}" type="presParOf" srcId="{97483A2E-DFC6-4545-AF12-2CC2B7F12764}" destId="{F5DE870C-0115-4448-B02F-8A9003C963B3}" srcOrd="8" destOrd="0" presId="urn:microsoft.com/office/officeart/2005/8/layout/cycle5"/>
    <dgm:cxn modelId="{6922EE3F-D325-491E-BDEC-2DA2C8BDEEE6}" type="presParOf" srcId="{97483A2E-DFC6-4545-AF12-2CC2B7F12764}" destId="{37156C2A-9D70-429A-8FC3-72C5B4E9B2C8}" srcOrd="9" destOrd="0" presId="urn:microsoft.com/office/officeart/2005/8/layout/cycle5"/>
    <dgm:cxn modelId="{67EDB73C-A11C-4BD4-955C-98B05F43C160}" type="presParOf" srcId="{97483A2E-DFC6-4545-AF12-2CC2B7F12764}" destId="{CF5D373E-BD9D-45B5-BE73-873025E3306D}" srcOrd="10" destOrd="0" presId="urn:microsoft.com/office/officeart/2005/8/layout/cycle5"/>
    <dgm:cxn modelId="{D99C9FE9-5AED-47D7-AB16-0E03A70534AF}" type="presParOf" srcId="{97483A2E-DFC6-4545-AF12-2CC2B7F12764}" destId="{44AB1BAD-A742-4CCC-B750-88937C5F170B}" srcOrd="11" destOrd="0" presId="urn:microsoft.com/office/officeart/2005/8/layout/cycle5"/>
    <dgm:cxn modelId="{F765494B-AC02-4037-8243-CEE979FE6250}" type="presParOf" srcId="{97483A2E-DFC6-4545-AF12-2CC2B7F12764}" destId="{24AB2D65-BBFA-411C-A010-06BE8987E746}" srcOrd="12" destOrd="0" presId="urn:microsoft.com/office/officeart/2005/8/layout/cycle5"/>
    <dgm:cxn modelId="{ADD5358F-9793-4B24-BBA2-C809E1FC1914}" type="presParOf" srcId="{97483A2E-DFC6-4545-AF12-2CC2B7F12764}" destId="{7869D771-097A-4930-9EA7-B212A9947301}" srcOrd="13" destOrd="0" presId="urn:microsoft.com/office/officeart/2005/8/layout/cycle5"/>
    <dgm:cxn modelId="{149D17BD-0A33-4394-AD9F-99908F618941}" type="presParOf" srcId="{97483A2E-DFC6-4545-AF12-2CC2B7F12764}" destId="{1137BDE8-CEC9-4864-B524-CF5DA11C29CD}" srcOrd="14" destOrd="0" presId="urn:microsoft.com/office/officeart/2005/8/layout/cycle5"/>
    <dgm:cxn modelId="{8516FC42-A2FC-492E-8987-C889095ED7E1}" type="presParOf" srcId="{97483A2E-DFC6-4545-AF12-2CC2B7F12764}" destId="{48B12F7E-7553-4B3B-A732-BCEA933B4443}" srcOrd="15" destOrd="0" presId="urn:microsoft.com/office/officeart/2005/8/layout/cycle5"/>
    <dgm:cxn modelId="{EBEF6226-B31E-43A7-BF56-298099220524}" type="presParOf" srcId="{97483A2E-DFC6-4545-AF12-2CC2B7F12764}" destId="{B9E9E176-E895-47D5-81B1-C407B854C90D}" srcOrd="16" destOrd="0" presId="urn:microsoft.com/office/officeart/2005/8/layout/cycle5"/>
    <dgm:cxn modelId="{83EEF8EE-B874-4CBA-9224-865C1C7BA1B2}" type="presParOf" srcId="{97483A2E-DFC6-4545-AF12-2CC2B7F12764}" destId="{2FC9C08C-627D-41A1-BAAE-57B82107A4C1}"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265E99F-7B4A-4809-9C4F-E9A4F4D0B60C}"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n-GB"/>
        </a:p>
      </dgm:t>
    </dgm:pt>
    <dgm:pt modelId="{DFB9C0F6-150A-4CED-8B55-EA27838923C6}">
      <dgm:prSet phldrT="[Text]" custT="1"/>
      <dgm:spPr/>
      <dgm:t>
        <a:bodyPr/>
        <a:lstStyle/>
        <a:p>
          <a:r>
            <a:rPr lang="en-GB" sz="1200" b="0" i="0" dirty="0">
              <a:latin typeface="HelveticaNowText" panose="020B0504030202020204" pitchFamily="34" charset="77"/>
              <a:cs typeface="HelveticaNowText" panose="020B0504030202020204" pitchFamily="34" charset="77"/>
            </a:rPr>
            <a:t>What?</a:t>
          </a:r>
        </a:p>
      </dgm:t>
    </dgm:pt>
    <dgm:pt modelId="{4FF075CB-3461-4EAB-A712-8130EC1D6DB8}" type="parTrans" cxnId="{7612B60F-C562-4F83-BB70-A27F42F7AF14}">
      <dgm:prSet/>
      <dgm:spPr/>
      <dgm:t>
        <a:bodyPr/>
        <a:lstStyle/>
        <a:p>
          <a:endParaRPr lang="en-GB"/>
        </a:p>
      </dgm:t>
    </dgm:pt>
    <dgm:pt modelId="{923F7DB6-2EE4-4817-A98B-7986AC469DAA}" type="sibTrans" cxnId="{7612B60F-C562-4F83-BB70-A27F42F7AF14}">
      <dgm:prSet/>
      <dgm:spPr/>
      <dgm:t>
        <a:bodyPr/>
        <a:lstStyle/>
        <a:p>
          <a:endParaRPr lang="en-GB"/>
        </a:p>
      </dgm:t>
    </dgm:pt>
    <dgm:pt modelId="{EFFD1B75-7C83-47D6-BC7D-F6BD2717C416}">
      <dgm:prSet phldrT="[Text]" custT="1"/>
      <dgm:spPr/>
      <dgm:t>
        <a:bodyPr/>
        <a:lstStyle/>
        <a:p>
          <a:r>
            <a:rPr lang="en-GB" sz="1200" b="0" i="0" dirty="0">
              <a:latin typeface="HelveticaNowText" panose="020B0504030202020204" pitchFamily="34" charset="77"/>
              <a:cs typeface="HelveticaNowText" panose="020B0504030202020204" pitchFamily="34" charset="77"/>
            </a:rPr>
            <a:t>So what?</a:t>
          </a:r>
        </a:p>
      </dgm:t>
    </dgm:pt>
    <dgm:pt modelId="{F0BFDF59-395A-4E76-9D02-07591E3B26CB}" type="parTrans" cxnId="{32633DDF-5048-47AC-9E1A-0A6CBC1DC466}">
      <dgm:prSet/>
      <dgm:spPr/>
      <dgm:t>
        <a:bodyPr/>
        <a:lstStyle/>
        <a:p>
          <a:endParaRPr lang="en-GB"/>
        </a:p>
      </dgm:t>
    </dgm:pt>
    <dgm:pt modelId="{9833487D-38F6-4CA8-9F43-FF6DB86CCE92}" type="sibTrans" cxnId="{32633DDF-5048-47AC-9E1A-0A6CBC1DC466}">
      <dgm:prSet/>
      <dgm:spPr/>
      <dgm:t>
        <a:bodyPr/>
        <a:lstStyle/>
        <a:p>
          <a:endParaRPr lang="en-GB"/>
        </a:p>
      </dgm:t>
    </dgm:pt>
    <dgm:pt modelId="{7AA13172-17BC-416B-87E1-AA953D139835}">
      <dgm:prSet phldrT="[Text]" custT="1"/>
      <dgm:spPr/>
      <dgm:t>
        <a:bodyPr/>
        <a:lstStyle/>
        <a:p>
          <a:r>
            <a:rPr lang="en-GB" sz="1200" b="0" i="0" dirty="0">
              <a:latin typeface="HelveticaNowText" panose="020B0504030202020204" pitchFamily="34" charset="77"/>
              <a:cs typeface="HelveticaNowText" panose="020B0504030202020204" pitchFamily="34" charset="77"/>
            </a:rPr>
            <a:t>Now what?</a:t>
          </a:r>
        </a:p>
      </dgm:t>
    </dgm:pt>
    <dgm:pt modelId="{F3C86A3D-DC45-4C17-9F0D-5E61EC6FB609}" type="parTrans" cxnId="{3E7B013B-A038-45C8-BE4B-DABD0702CC5D}">
      <dgm:prSet/>
      <dgm:spPr/>
      <dgm:t>
        <a:bodyPr/>
        <a:lstStyle/>
        <a:p>
          <a:endParaRPr lang="en-GB"/>
        </a:p>
      </dgm:t>
    </dgm:pt>
    <dgm:pt modelId="{B8D14923-61A3-4DE1-A7BE-6B94ECA42BCA}" type="sibTrans" cxnId="{3E7B013B-A038-45C8-BE4B-DABD0702CC5D}">
      <dgm:prSet/>
      <dgm:spPr/>
      <dgm:t>
        <a:bodyPr/>
        <a:lstStyle/>
        <a:p>
          <a:endParaRPr lang="en-GB"/>
        </a:p>
      </dgm:t>
    </dgm:pt>
    <dgm:pt modelId="{149B1F20-9C3C-4E62-AFD0-EE8996EF7D44}" type="pres">
      <dgm:prSet presAssocID="{8265E99F-7B4A-4809-9C4F-E9A4F4D0B60C}" presName="Name0" presStyleCnt="0">
        <dgm:presLayoutVars>
          <dgm:chMax val="7"/>
          <dgm:chPref val="7"/>
          <dgm:dir/>
          <dgm:animLvl val="lvl"/>
        </dgm:presLayoutVars>
      </dgm:prSet>
      <dgm:spPr/>
    </dgm:pt>
    <dgm:pt modelId="{0F519558-5972-45CC-9DB5-2B5173491F31}" type="pres">
      <dgm:prSet presAssocID="{DFB9C0F6-150A-4CED-8B55-EA27838923C6}" presName="Accent1" presStyleCnt="0"/>
      <dgm:spPr/>
    </dgm:pt>
    <dgm:pt modelId="{9B5ABC50-755E-41B8-A56D-3BBA2670CE12}" type="pres">
      <dgm:prSet presAssocID="{DFB9C0F6-150A-4CED-8B55-EA27838923C6}" presName="Accent" presStyleLbl="node1" presStyleIdx="0" presStyleCnt="3"/>
      <dgm:spPr>
        <a:solidFill>
          <a:srgbClr val="3BAA36"/>
        </a:solidFill>
      </dgm:spPr>
    </dgm:pt>
    <dgm:pt modelId="{01DADA05-19F5-45EC-91BE-0CB94BA8AFE1}" type="pres">
      <dgm:prSet presAssocID="{DFB9C0F6-150A-4CED-8B55-EA27838923C6}" presName="Parent1" presStyleLbl="revTx" presStyleIdx="0" presStyleCnt="3">
        <dgm:presLayoutVars>
          <dgm:chMax val="1"/>
          <dgm:chPref val="1"/>
          <dgm:bulletEnabled val="1"/>
        </dgm:presLayoutVars>
      </dgm:prSet>
      <dgm:spPr/>
    </dgm:pt>
    <dgm:pt modelId="{F59D070C-B147-4CF8-A111-3BD37947F810}" type="pres">
      <dgm:prSet presAssocID="{EFFD1B75-7C83-47D6-BC7D-F6BD2717C416}" presName="Accent2" presStyleCnt="0"/>
      <dgm:spPr/>
    </dgm:pt>
    <dgm:pt modelId="{18E1E6D9-5118-423C-8F29-D948643A65DF}" type="pres">
      <dgm:prSet presAssocID="{EFFD1B75-7C83-47D6-BC7D-F6BD2717C416}" presName="Accent" presStyleLbl="node1" presStyleIdx="1" presStyleCnt="3"/>
      <dgm:spPr>
        <a:solidFill>
          <a:srgbClr val="39A6DF"/>
        </a:solidFill>
      </dgm:spPr>
    </dgm:pt>
    <dgm:pt modelId="{A1F83F32-5E27-4F99-AA80-09735E585200}" type="pres">
      <dgm:prSet presAssocID="{EFFD1B75-7C83-47D6-BC7D-F6BD2717C416}" presName="Parent2" presStyleLbl="revTx" presStyleIdx="1" presStyleCnt="3">
        <dgm:presLayoutVars>
          <dgm:chMax val="1"/>
          <dgm:chPref val="1"/>
          <dgm:bulletEnabled val="1"/>
        </dgm:presLayoutVars>
      </dgm:prSet>
      <dgm:spPr/>
    </dgm:pt>
    <dgm:pt modelId="{92D874B2-16C5-41C4-A480-FA4E914D7717}" type="pres">
      <dgm:prSet presAssocID="{7AA13172-17BC-416B-87E1-AA953D139835}" presName="Accent3" presStyleCnt="0"/>
      <dgm:spPr/>
    </dgm:pt>
    <dgm:pt modelId="{74233CFB-68A3-4770-8B9F-0FBA5B8BE5B2}" type="pres">
      <dgm:prSet presAssocID="{7AA13172-17BC-416B-87E1-AA953D139835}" presName="Accent" presStyleLbl="node1" presStyleIdx="2" presStyleCnt="3"/>
      <dgm:spPr>
        <a:solidFill>
          <a:srgbClr val="941D80"/>
        </a:solidFill>
      </dgm:spPr>
    </dgm:pt>
    <dgm:pt modelId="{328EAE63-B07E-418C-B869-3BDDB22CAAAA}" type="pres">
      <dgm:prSet presAssocID="{7AA13172-17BC-416B-87E1-AA953D139835}" presName="Parent3" presStyleLbl="revTx" presStyleIdx="2" presStyleCnt="3">
        <dgm:presLayoutVars>
          <dgm:chMax val="1"/>
          <dgm:chPref val="1"/>
          <dgm:bulletEnabled val="1"/>
        </dgm:presLayoutVars>
      </dgm:prSet>
      <dgm:spPr/>
    </dgm:pt>
  </dgm:ptLst>
  <dgm:cxnLst>
    <dgm:cxn modelId="{7612B60F-C562-4F83-BB70-A27F42F7AF14}" srcId="{8265E99F-7B4A-4809-9C4F-E9A4F4D0B60C}" destId="{DFB9C0F6-150A-4CED-8B55-EA27838923C6}" srcOrd="0" destOrd="0" parTransId="{4FF075CB-3461-4EAB-A712-8130EC1D6DB8}" sibTransId="{923F7DB6-2EE4-4817-A98B-7986AC469DAA}"/>
    <dgm:cxn modelId="{A1C8D52D-6492-4FBB-919F-9B81A7F2858F}" type="presOf" srcId="{DFB9C0F6-150A-4CED-8B55-EA27838923C6}" destId="{01DADA05-19F5-45EC-91BE-0CB94BA8AFE1}" srcOrd="0" destOrd="0" presId="urn:microsoft.com/office/officeart/2009/layout/CircleArrowProcess"/>
    <dgm:cxn modelId="{3E7B013B-A038-45C8-BE4B-DABD0702CC5D}" srcId="{8265E99F-7B4A-4809-9C4F-E9A4F4D0B60C}" destId="{7AA13172-17BC-416B-87E1-AA953D139835}" srcOrd="2" destOrd="0" parTransId="{F3C86A3D-DC45-4C17-9F0D-5E61EC6FB609}" sibTransId="{B8D14923-61A3-4DE1-A7BE-6B94ECA42BCA}"/>
    <dgm:cxn modelId="{6D166B45-920D-4A5F-9989-7C4C28473C1E}" type="presOf" srcId="{7AA13172-17BC-416B-87E1-AA953D139835}" destId="{328EAE63-B07E-418C-B869-3BDDB22CAAAA}" srcOrd="0" destOrd="0" presId="urn:microsoft.com/office/officeart/2009/layout/CircleArrowProcess"/>
    <dgm:cxn modelId="{32633DDF-5048-47AC-9E1A-0A6CBC1DC466}" srcId="{8265E99F-7B4A-4809-9C4F-E9A4F4D0B60C}" destId="{EFFD1B75-7C83-47D6-BC7D-F6BD2717C416}" srcOrd="1" destOrd="0" parTransId="{F0BFDF59-395A-4E76-9D02-07591E3B26CB}" sibTransId="{9833487D-38F6-4CA8-9F43-FF6DB86CCE92}"/>
    <dgm:cxn modelId="{994C40E5-6C6F-4FD6-8CEB-30F85450EE1B}" type="presOf" srcId="{8265E99F-7B4A-4809-9C4F-E9A4F4D0B60C}" destId="{149B1F20-9C3C-4E62-AFD0-EE8996EF7D44}" srcOrd="0" destOrd="0" presId="urn:microsoft.com/office/officeart/2009/layout/CircleArrowProcess"/>
    <dgm:cxn modelId="{19C748E5-9872-477A-854A-EC13391C44CF}" type="presOf" srcId="{EFFD1B75-7C83-47D6-BC7D-F6BD2717C416}" destId="{A1F83F32-5E27-4F99-AA80-09735E585200}" srcOrd="0" destOrd="0" presId="urn:microsoft.com/office/officeart/2009/layout/CircleArrowProcess"/>
    <dgm:cxn modelId="{5BDF3A31-F049-4446-9E88-EF0CDDF4785E}" type="presParOf" srcId="{149B1F20-9C3C-4E62-AFD0-EE8996EF7D44}" destId="{0F519558-5972-45CC-9DB5-2B5173491F31}" srcOrd="0" destOrd="0" presId="urn:microsoft.com/office/officeart/2009/layout/CircleArrowProcess"/>
    <dgm:cxn modelId="{6D68FDC3-D0AD-4976-BF34-7C607DE4928F}" type="presParOf" srcId="{0F519558-5972-45CC-9DB5-2B5173491F31}" destId="{9B5ABC50-755E-41B8-A56D-3BBA2670CE12}" srcOrd="0" destOrd="0" presId="urn:microsoft.com/office/officeart/2009/layout/CircleArrowProcess"/>
    <dgm:cxn modelId="{713F8C26-F3EB-4D65-9122-9B2E014B6FC4}" type="presParOf" srcId="{149B1F20-9C3C-4E62-AFD0-EE8996EF7D44}" destId="{01DADA05-19F5-45EC-91BE-0CB94BA8AFE1}" srcOrd="1" destOrd="0" presId="urn:microsoft.com/office/officeart/2009/layout/CircleArrowProcess"/>
    <dgm:cxn modelId="{A299FD62-CC20-4B8D-B5C5-1C2F6594991A}" type="presParOf" srcId="{149B1F20-9C3C-4E62-AFD0-EE8996EF7D44}" destId="{F59D070C-B147-4CF8-A111-3BD37947F810}" srcOrd="2" destOrd="0" presId="urn:microsoft.com/office/officeart/2009/layout/CircleArrowProcess"/>
    <dgm:cxn modelId="{12E0E5FC-F969-45D8-B3C5-14C837741648}" type="presParOf" srcId="{F59D070C-B147-4CF8-A111-3BD37947F810}" destId="{18E1E6D9-5118-423C-8F29-D948643A65DF}" srcOrd="0" destOrd="0" presId="urn:microsoft.com/office/officeart/2009/layout/CircleArrowProcess"/>
    <dgm:cxn modelId="{EA60B9D6-8E02-418A-826D-AD232EBDFDF3}" type="presParOf" srcId="{149B1F20-9C3C-4E62-AFD0-EE8996EF7D44}" destId="{A1F83F32-5E27-4F99-AA80-09735E585200}" srcOrd="3" destOrd="0" presId="urn:microsoft.com/office/officeart/2009/layout/CircleArrowProcess"/>
    <dgm:cxn modelId="{A80B3C69-795C-445B-A4D5-90072DF763F8}" type="presParOf" srcId="{149B1F20-9C3C-4E62-AFD0-EE8996EF7D44}" destId="{92D874B2-16C5-41C4-A480-FA4E914D7717}" srcOrd="4" destOrd="0" presId="urn:microsoft.com/office/officeart/2009/layout/CircleArrowProcess"/>
    <dgm:cxn modelId="{731C2721-84FD-467F-A79E-C9BC84750045}" type="presParOf" srcId="{92D874B2-16C5-41C4-A480-FA4E914D7717}" destId="{74233CFB-68A3-4770-8B9F-0FBA5B8BE5B2}" srcOrd="0" destOrd="0" presId="urn:microsoft.com/office/officeart/2009/layout/CircleArrowProcess"/>
    <dgm:cxn modelId="{526DCA47-D570-41AE-B287-27A42F574AC3}" type="presParOf" srcId="{149B1F20-9C3C-4E62-AFD0-EE8996EF7D44}" destId="{328EAE63-B07E-418C-B869-3BDDB22CAAAA}"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107C4-6EDF-4092-BA37-175E73174B05}">
      <dsp:nvSpPr>
        <dsp:cNvPr id="0" name=""/>
        <dsp:cNvSpPr/>
      </dsp:nvSpPr>
      <dsp:spPr>
        <a:xfrm>
          <a:off x="1205595" y="705"/>
          <a:ext cx="1301680" cy="65084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Supervisor</a:t>
          </a:r>
        </a:p>
      </dsp:txBody>
      <dsp:txXfrm>
        <a:off x="1224657" y="19767"/>
        <a:ext cx="1263556" cy="612716"/>
      </dsp:txXfrm>
    </dsp:sp>
    <dsp:sp modelId="{DC6146B8-7029-4488-B6BB-90390B6C010D}">
      <dsp:nvSpPr>
        <dsp:cNvPr id="0" name=""/>
        <dsp:cNvSpPr/>
      </dsp:nvSpPr>
      <dsp:spPr>
        <a:xfrm rot="3600000">
          <a:off x="2054690" y="1142969"/>
          <a:ext cx="678218" cy="227794"/>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2123028" y="1188528"/>
        <a:ext cx="541542" cy="136676"/>
      </dsp:txXfrm>
    </dsp:sp>
    <dsp:sp modelId="{7755DAC7-4C5A-4DEE-ADDD-508C23217DEE}">
      <dsp:nvSpPr>
        <dsp:cNvPr id="0" name=""/>
        <dsp:cNvSpPr/>
      </dsp:nvSpPr>
      <dsp:spPr>
        <a:xfrm>
          <a:off x="2280322" y="1862187"/>
          <a:ext cx="1301680" cy="65084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Academic Assessor</a:t>
          </a:r>
        </a:p>
      </dsp:txBody>
      <dsp:txXfrm>
        <a:off x="2299384" y="1881249"/>
        <a:ext cx="1263556" cy="612716"/>
      </dsp:txXfrm>
    </dsp:sp>
    <dsp:sp modelId="{71D2DAEF-3457-4B6E-AD36-A12A6252A72F}">
      <dsp:nvSpPr>
        <dsp:cNvPr id="0" name=""/>
        <dsp:cNvSpPr/>
      </dsp:nvSpPr>
      <dsp:spPr>
        <a:xfrm rot="10800000">
          <a:off x="1517326" y="2073710"/>
          <a:ext cx="678218" cy="227794"/>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rot="10800000">
        <a:off x="1585664" y="2119269"/>
        <a:ext cx="541542" cy="136676"/>
      </dsp:txXfrm>
    </dsp:sp>
    <dsp:sp modelId="{6390A037-137E-4698-8B6A-C1519269E32E}">
      <dsp:nvSpPr>
        <dsp:cNvPr id="0" name=""/>
        <dsp:cNvSpPr/>
      </dsp:nvSpPr>
      <dsp:spPr>
        <a:xfrm>
          <a:off x="130868" y="1862187"/>
          <a:ext cx="1301680" cy="65084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Practice Assessor</a:t>
          </a:r>
        </a:p>
      </dsp:txBody>
      <dsp:txXfrm>
        <a:off x="149930" y="1881249"/>
        <a:ext cx="1263556" cy="612716"/>
      </dsp:txXfrm>
    </dsp:sp>
    <dsp:sp modelId="{377340A3-1FA6-46CC-8E56-D442C708CADD}">
      <dsp:nvSpPr>
        <dsp:cNvPr id="0" name=""/>
        <dsp:cNvSpPr/>
      </dsp:nvSpPr>
      <dsp:spPr>
        <a:xfrm rot="18000000">
          <a:off x="979963" y="1142969"/>
          <a:ext cx="678218" cy="227794"/>
        </a:xfrm>
        <a:prstGeom prst="lef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048301" y="1188528"/>
        <a:ext cx="541542" cy="1366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C3D92-9D28-45C7-A90E-84093CC17388}">
      <dsp:nvSpPr>
        <dsp:cNvPr id="0" name=""/>
        <dsp:cNvSpPr/>
      </dsp:nvSpPr>
      <dsp:spPr>
        <a:xfrm>
          <a:off x="2575867" y="1559867"/>
          <a:ext cx="944265" cy="944265"/>
        </a:xfrm>
        <a:prstGeom prst="ellipse">
          <a:avLst/>
        </a:prstGeom>
        <a:solidFill>
          <a:srgbClr val="57575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GB" sz="700" b="1" kern="1200" dirty="0">
              <a:latin typeface="HelveticaNowText"/>
            </a:rPr>
            <a:t>PCN supporting Student Nurses &amp; Trainee Nursing Associates</a:t>
          </a:r>
          <a:endParaRPr lang="en-GB" sz="700" b="1" kern="1200" dirty="0"/>
        </a:p>
      </dsp:txBody>
      <dsp:txXfrm>
        <a:off x="2714151" y="1698151"/>
        <a:ext cx="667697" cy="667697"/>
      </dsp:txXfrm>
    </dsp:sp>
    <dsp:sp modelId="{4D9B41E1-061A-4A90-9C4F-8DDDCE103802}">
      <dsp:nvSpPr>
        <dsp:cNvPr id="0" name=""/>
        <dsp:cNvSpPr/>
      </dsp:nvSpPr>
      <dsp:spPr>
        <a:xfrm rot="16200000">
          <a:off x="2946972" y="1216584"/>
          <a:ext cx="202055" cy="316765"/>
        </a:xfrm>
        <a:prstGeom prst="rightArrow">
          <a:avLst>
            <a:gd name="adj1" fmla="val 60000"/>
            <a:gd name="adj2" fmla="val 50000"/>
          </a:avLst>
        </a:prstGeom>
        <a:solidFill>
          <a:srgbClr val="57575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977280" y="1310245"/>
        <a:ext cx="141439" cy="190059"/>
      </dsp:txXfrm>
    </dsp:sp>
    <dsp:sp modelId="{C80A343B-3AFD-474D-B852-F31703216330}">
      <dsp:nvSpPr>
        <dsp:cNvPr id="0" name=""/>
        <dsp:cNvSpPr/>
      </dsp:nvSpPr>
      <dsp:spPr>
        <a:xfrm>
          <a:off x="2461522" y="5675"/>
          <a:ext cx="1172954" cy="1172954"/>
        </a:xfrm>
        <a:prstGeom prst="ellipse">
          <a:avLst/>
        </a:prstGeom>
        <a:solidFill>
          <a:srgbClr val="39A6D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b="1" kern="1200" dirty="0">
              <a:latin typeface="HelveticaNowText"/>
            </a:rPr>
            <a:t>Practice 1:</a:t>
          </a:r>
        </a:p>
        <a:p>
          <a:pPr marL="0" lvl="0" indent="0" algn="ctr" defTabSz="266700">
            <a:lnSpc>
              <a:spcPct val="90000"/>
            </a:lnSpc>
            <a:spcBef>
              <a:spcPct val="0"/>
            </a:spcBef>
            <a:spcAft>
              <a:spcPct val="35000"/>
            </a:spcAft>
            <a:buNone/>
          </a:pPr>
          <a:r>
            <a:rPr lang="en-GB" sz="600" b="1" kern="1200" dirty="0">
              <a:latin typeface="HelveticaNowText"/>
            </a:rPr>
            <a:t>1 GPN</a:t>
          </a:r>
        </a:p>
        <a:p>
          <a:pPr marL="0" lvl="0" indent="0" algn="ctr" defTabSz="266700">
            <a:lnSpc>
              <a:spcPct val="90000"/>
            </a:lnSpc>
            <a:spcBef>
              <a:spcPct val="0"/>
            </a:spcBef>
            <a:spcAft>
              <a:spcPct val="35000"/>
            </a:spcAft>
            <a:buNone/>
          </a:pPr>
          <a:r>
            <a:rPr lang="en-GB" sz="600" b="1" kern="1200" dirty="0">
              <a:latin typeface="HelveticaNowText"/>
            </a:rPr>
            <a:t>Physiotherapist</a:t>
          </a:r>
        </a:p>
        <a:p>
          <a:pPr marL="0" lvl="0" indent="0" algn="ctr" defTabSz="266700">
            <a:lnSpc>
              <a:spcPct val="90000"/>
            </a:lnSpc>
            <a:spcBef>
              <a:spcPct val="0"/>
            </a:spcBef>
            <a:spcAft>
              <a:spcPct val="35000"/>
            </a:spcAft>
            <a:buNone/>
          </a:pPr>
          <a:r>
            <a:rPr lang="en-GB" sz="600" b="1" kern="1200" dirty="0">
              <a:latin typeface="HelveticaNowText"/>
            </a:rPr>
            <a:t>Phlebotomist</a:t>
          </a:r>
        </a:p>
        <a:p>
          <a:pPr marL="0" lvl="0" indent="0" algn="ctr" defTabSz="266700">
            <a:lnSpc>
              <a:spcPct val="90000"/>
            </a:lnSpc>
            <a:spcBef>
              <a:spcPct val="0"/>
            </a:spcBef>
            <a:spcAft>
              <a:spcPct val="35000"/>
            </a:spcAft>
            <a:buNone/>
          </a:pPr>
          <a:r>
            <a:rPr lang="en-GB" sz="600" b="1" kern="1200" dirty="0">
              <a:latin typeface="HelveticaNowText"/>
            </a:rPr>
            <a:t>GPs</a:t>
          </a:r>
          <a:endParaRPr lang="en-GB" sz="600" b="1" kern="1200" dirty="0"/>
        </a:p>
      </dsp:txBody>
      <dsp:txXfrm>
        <a:off x="2633297" y="177450"/>
        <a:ext cx="829404" cy="829404"/>
      </dsp:txXfrm>
    </dsp:sp>
    <dsp:sp modelId="{C94DA190-51EE-49E0-9017-E906FEF0E4E3}">
      <dsp:nvSpPr>
        <dsp:cNvPr id="0" name=""/>
        <dsp:cNvSpPr/>
      </dsp:nvSpPr>
      <dsp:spPr>
        <a:xfrm>
          <a:off x="3604004" y="1873617"/>
          <a:ext cx="202055" cy="316765"/>
        </a:xfrm>
        <a:prstGeom prst="rightArrow">
          <a:avLst>
            <a:gd name="adj1" fmla="val 60000"/>
            <a:gd name="adj2" fmla="val 50000"/>
          </a:avLst>
        </a:prstGeom>
        <a:solidFill>
          <a:srgbClr val="57575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604004" y="1936970"/>
        <a:ext cx="141439" cy="190059"/>
      </dsp:txXfrm>
    </dsp:sp>
    <dsp:sp modelId="{7D3C1A7F-1B6E-48F2-ADF3-C66C7F32EE2D}">
      <dsp:nvSpPr>
        <dsp:cNvPr id="0" name=""/>
        <dsp:cNvSpPr/>
      </dsp:nvSpPr>
      <dsp:spPr>
        <a:xfrm>
          <a:off x="3901370" y="1445522"/>
          <a:ext cx="1172954" cy="1172954"/>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b="1" kern="1200" dirty="0">
              <a:latin typeface="HelveticaNowText"/>
            </a:rPr>
            <a:t>Practice 2:</a:t>
          </a:r>
        </a:p>
        <a:p>
          <a:pPr marL="0" lvl="0" indent="0" algn="ctr" defTabSz="266700">
            <a:lnSpc>
              <a:spcPct val="90000"/>
            </a:lnSpc>
            <a:spcBef>
              <a:spcPct val="0"/>
            </a:spcBef>
            <a:spcAft>
              <a:spcPct val="35000"/>
            </a:spcAft>
            <a:buNone/>
          </a:pPr>
          <a:r>
            <a:rPr lang="en-GB" sz="600" b="1" kern="1200" dirty="0">
              <a:latin typeface="HelveticaNowText"/>
            </a:rPr>
            <a:t>3 GPNs</a:t>
          </a:r>
        </a:p>
        <a:p>
          <a:pPr marL="0" lvl="0" indent="0" algn="ctr" defTabSz="266700">
            <a:lnSpc>
              <a:spcPct val="90000"/>
            </a:lnSpc>
            <a:spcBef>
              <a:spcPct val="0"/>
            </a:spcBef>
            <a:spcAft>
              <a:spcPct val="35000"/>
            </a:spcAft>
            <a:buNone/>
          </a:pPr>
          <a:r>
            <a:rPr lang="en-GB" sz="600" b="1" kern="1200" dirty="0">
              <a:latin typeface="HelveticaNowText"/>
            </a:rPr>
            <a:t>Nursing Associate</a:t>
          </a:r>
        </a:p>
        <a:p>
          <a:pPr marL="0" lvl="0" indent="0" algn="ctr" defTabSz="266700">
            <a:lnSpc>
              <a:spcPct val="90000"/>
            </a:lnSpc>
            <a:spcBef>
              <a:spcPct val="0"/>
            </a:spcBef>
            <a:spcAft>
              <a:spcPct val="35000"/>
            </a:spcAft>
            <a:buNone/>
          </a:pPr>
          <a:r>
            <a:rPr lang="en-GB" sz="600" b="1" kern="1200" dirty="0">
              <a:latin typeface="HelveticaNowText"/>
            </a:rPr>
            <a:t>1 ACP</a:t>
          </a:r>
        </a:p>
        <a:p>
          <a:pPr marL="0" lvl="0" indent="0" algn="ctr" defTabSz="266700">
            <a:lnSpc>
              <a:spcPct val="90000"/>
            </a:lnSpc>
            <a:spcBef>
              <a:spcPct val="0"/>
            </a:spcBef>
            <a:spcAft>
              <a:spcPct val="35000"/>
            </a:spcAft>
            <a:buNone/>
          </a:pPr>
          <a:r>
            <a:rPr lang="en-GB" sz="600" b="1" kern="1200" dirty="0">
              <a:latin typeface="HelveticaNowText"/>
            </a:rPr>
            <a:t>GPs</a:t>
          </a:r>
          <a:endParaRPr lang="en-GB" sz="600" b="1" kern="1200" dirty="0"/>
        </a:p>
      </dsp:txBody>
      <dsp:txXfrm>
        <a:off x="4073145" y="1617297"/>
        <a:ext cx="829404" cy="829404"/>
      </dsp:txXfrm>
    </dsp:sp>
    <dsp:sp modelId="{7D049036-40D7-4787-A98C-65DE4E52CBDD}">
      <dsp:nvSpPr>
        <dsp:cNvPr id="0" name=""/>
        <dsp:cNvSpPr/>
      </dsp:nvSpPr>
      <dsp:spPr>
        <a:xfrm rot="5400000">
          <a:off x="2946972" y="2530649"/>
          <a:ext cx="202055" cy="316765"/>
        </a:xfrm>
        <a:prstGeom prst="rightArrow">
          <a:avLst>
            <a:gd name="adj1" fmla="val 60000"/>
            <a:gd name="adj2" fmla="val 50000"/>
          </a:avLst>
        </a:prstGeom>
        <a:solidFill>
          <a:srgbClr val="57575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977280" y="2563694"/>
        <a:ext cx="141439" cy="190059"/>
      </dsp:txXfrm>
    </dsp:sp>
    <dsp:sp modelId="{DDFE85C7-38D6-4C88-A3C6-14136764E859}">
      <dsp:nvSpPr>
        <dsp:cNvPr id="0" name=""/>
        <dsp:cNvSpPr/>
      </dsp:nvSpPr>
      <dsp:spPr>
        <a:xfrm>
          <a:off x="2461522" y="2885370"/>
          <a:ext cx="1172954" cy="1172954"/>
        </a:xfrm>
        <a:prstGeom prst="ellipse">
          <a:avLst/>
        </a:prstGeom>
        <a:solidFill>
          <a:srgbClr val="941D8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b="1" kern="1200" dirty="0">
              <a:latin typeface="HelveticaNowText"/>
            </a:rPr>
            <a:t>Care Home:</a:t>
          </a:r>
        </a:p>
        <a:p>
          <a:pPr marL="0" lvl="0" indent="0" algn="ctr" defTabSz="266700">
            <a:lnSpc>
              <a:spcPct val="90000"/>
            </a:lnSpc>
            <a:spcBef>
              <a:spcPct val="0"/>
            </a:spcBef>
            <a:spcAft>
              <a:spcPct val="35000"/>
            </a:spcAft>
            <a:buNone/>
          </a:pPr>
          <a:r>
            <a:rPr lang="en-GB" sz="600" b="1" kern="1200" dirty="0">
              <a:latin typeface="HelveticaNowText"/>
            </a:rPr>
            <a:t>4 Nurses</a:t>
          </a:r>
          <a:endParaRPr lang="en-GB" sz="600" b="1" kern="1200" dirty="0"/>
        </a:p>
      </dsp:txBody>
      <dsp:txXfrm>
        <a:off x="2633297" y="3057145"/>
        <a:ext cx="829404" cy="829404"/>
      </dsp:txXfrm>
    </dsp:sp>
    <dsp:sp modelId="{C85B3FF4-331F-457A-A047-5301E7CC1E9A}">
      <dsp:nvSpPr>
        <dsp:cNvPr id="0" name=""/>
        <dsp:cNvSpPr/>
      </dsp:nvSpPr>
      <dsp:spPr>
        <a:xfrm rot="10800000">
          <a:off x="2289939" y="1873617"/>
          <a:ext cx="202055" cy="316765"/>
        </a:xfrm>
        <a:prstGeom prst="rightArrow">
          <a:avLst>
            <a:gd name="adj1" fmla="val 60000"/>
            <a:gd name="adj2" fmla="val 50000"/>
          </a:avLst>
        </a:prstGeom>
        <a:solidFill>
          <a:srgbClr val="57575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rot="10800000">
        <a:off x="2350555" y="1936970"/>
        <a:ext cx="141439" cy="190059"/>
      </dsp:txXfrm>
    </dsp:sp>
    <dsp:sp modelId="{C9BCA84A-F38D-4C15-AF95-0F4E73080338}">
      <dsp:nvSpPr>
        <dsp:cNvPr id="0" name=""/>
        <dsp:cNvSpPr/>
      </dsp:nvSpPr>
      <dsp:spPr>
        <a:xfrm>
          <a:off x="1021675" y="1445522"/>
          <a:ext cx="1172954" cy="1172954"/>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b="1" kern="1200" dirty="0">
              <a:latin typeface="HelveticaNowText"/>
            </a:rPr>
            <a:t>Practice 3:</a:t>
          </a:r>
        </a:p>
        <a:p>
          <a:pPr marL="0" lvl="0" indent="0" algn="ctr" defTabSz="266700">
            <a:lnSpc>
              <a:spcPct val="90000"/>
            </a:lnSpc>
            <a:spcBef>
              <a:spcPct val="0"/>
            </a:spcBef>
            <a:spcAft>
              <a:spcPct val="35000"/>
            </a:spcAft>
            <a:buNone/>
          </a:pPr>
          <a:r>
            <a:rPr lang="en-GB" sz="600" b="1" kern="1200" dirty="0">
              <a:latin typeface="HelveticaNowText"/>
            </a:rPr>
            <a:t>2 GPNs</a:t>
          </a:r>
        </a:p>
        <a:p>
          <a:pPr marL="0" lvl="0" indent="0" algn="ctr" defTabSz="266700">
            <a:lnSpc>
              <a:spcPct val="90000"/>
            </a:lnSpc>
            <a:spcBef>
              <a:spcPct val="0"/>
            </a:spcBef>
            <a:spcAft>
              <a:spcPct val="35000"/>
            </a:spcAft>
            <a:buNone/>
          </a:pPr>
          <a:r>
            <a:rPr lang="en-GB" sz="600" b="1" kern="1200" dirty="0">
              <a:latin typeface="HelveticaNowText"/>
            </a:rPr>
            <a:t>Nursing Associate</a:t>
          </a:r>
        </a:p>
        <a:p>
          <a:pPr marL="0" lvl="0" indent="0" algn="ctr" defTabSz="266700">
            <a:lnSpc>
              <a:spcPct val="90000"/>
            </a:lnSpc>
            <a:spcBef>
              <a:spcPct val="0"/>
            </a:spcBef>
            <a:spcAft>
              <a:spcPct val="35000"/>
            </a:spcAft>
            <a:buNone/>
          </a:pPr>
          <a:r>
            <a:rPr lang="en-GB" sz="600" b="1" kern="1200" dirty="0">
              <a:latin typeface="HelveticaNowText"/>
            </a:rPr>
            <a:t>Phlebotomist</a:t>
          </a:r>
        </a:p>
        <a:p>
          <a:pPr marL="0" lvl="0" indent="0" algn="ctr" defTabSz="266700">
            <a:lnSpc>
              <a:spcPct val="90000"/>
            </a:lnSpc>
            <a:spcBef>
              <a:spcPct val="0"/>
            </a:spcBef>
            <a:spcAft>
              <a:spcPct val="35000"/>
            </a:spcAft>
            <a:buNone/>
          </a:pPr>
          <a:r>
            <a:rPr lang="en-GB" sz="600" b="1" kern="1200" dirty="0">
              <a:latin typeface="HelveticaNowText"/>
            </a:rPr>
            <a:t>Clinical Pharmacist</a:t>
          </a:r>
        </a:p>
        <a:p>
          <a:pPr marL="0" lvl="0" indent="0" algn="ctr" defTabSz="266700">
            <a:lnSpc>
              <a:spcPct val="90000"/>
            </a:lnSpc>
            <a:spcBef>
              <a:spcPct val="0"/>
            </a:spcBef>
            <a:spcAft>
              <a:spcPct val="35000"/>
            </a:spcAft>
            <a:buNone/>
          </a:pPr>
          <a:r>
            <a:rPr lang="en-GB" sz="600" b="1" kern="1200" dirty="0">
              <a:latin typeface="HelveticaNowText"/>
            </a:rPr>
            <a:t>GPs</a:t>
          </a:r>
          <a:endParaRPr lang="en-GB" sz="600" b="1" kern="1200" dirty="0"/>
        </a:p>
      </dsp:txBody>
      <dsp:txXfrm>
        <a:off x="1193450" y="1617297"/>
        <a:ext cx="829404" cy="8294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77D876-E512-4365-B325-689081A34049}">
      <dsp:nvSpPr>
        <dsp:cNvPr id="0" name=""/>
        <dsp:cNvSpPr/>
      </dsp:nvSpPr>
      <dsp:spPr>
        <a:xfrm rot="5400000">
          <a:off x="2585576" y="484165"/>
          <a:ext cx="835448" cy="1390166"/>
        </a:xfrm>
        <a:prstGeom prst="corner">
          <a:avLst>
            <a:gd name="adj1" fmla="val 16120"/>
            <a:gd name="adj2" fmla="val 16110"/>
          </a:avLst>
        </a:prstGeom>
        <a:solidFill>
          <a:srgbClr val="39A6DF"/>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46DA06-A781-46B2-9A11-5A64B12A4ADA}">
      <dsp:nvSpPr>
        <dsp:cNvPr id="0" name=""/>
        <dsp:cNvSpPr/>
      </dsp:nvSpPr>
      <dsp:spPr>
        <a:xfrm>
          <a:off x="2446119" y="899526"/>
          <a:ext cx="1255050" cy="11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HelveticaNowText"/>
            </a:rPr>
            <a:t>End Part 1</a:t>
          </a:r>
        </a:p>
        <a:p>
          <a:pPr marL="0" lvl="0" indent="0" algn="l" defTabSz="711200">
            <a:lnSpc>
              <a:spcPct val="90000"/>
            </a:lnSpc>
            <a:spcBef>
              <a:spcPct val="0"/>
            </a:spcBef>
            <a:spcAft>
              <a:spcPct val="35000"/>
            </a:spcAft>
            <a:buNone/>
          </a:pPr>
          <a:endParaRPr lang="en-US" sz="1600" kern="1200" dirty="0">
            <a:latin typeface="HelveticaNowText"/>
          </a:endParaRPr>
        </a:p>
        <a:p>
          <a:pPr marL="0" lvl="0" indent="0" algn="l" defTabSz="711200">
            <a:lnSpc>
              <a:spcPct val="90000"/>
            </a:lnSpc>
            <a:spcBef>
              <a:spcPct val="0"/>
            </a:spcBef>
            <a:spcAft>
              <a:spcPct val="35000"/>
            </a:spcAft>
            <a:buNone/>
          </a:pPr>
          <a:endParaRPr lang="en-US" sz="1600" kern="1200" dirty="0">
            <a:latin typeface="HelveticaNowText"/>
          </a:endParaRPr>
        </a:p>
      </dsp:txBody>
      <dsp:txXfrm>
        <a:off x="2446119" y="899526"/>
        <a:ext cx="1255050" cy="1100125"/>
      </dsp:txXfrm>
    </dsp:sp>
    <dsp:sp modelId="{E03FD607-CC0D-4442-8C8C-FBE85F4B27D7}">
      <dsp:nvSpPr>
        <dsp:cNvPr id="0" name=""/>
        <dsp:cNvSpPr/>
      </dsp:nvSpPr>
      <dsp:spPr>
        <a:xfrm>
          <a:off x="3464368" y="381820"/>
          <a:ext cx="236801" cy="236801"/>
        </a:xfrm>
        <a:prstGeom prst="triangle">
          <a:avLst>
            <a:gd name="adj" fmla="val 100000"/>
          </a:avLst>
        </a:prstGeom>
        <a:solidFill>
          <a:srgbClr val="39393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12502D-6FEB-40F2-A702-64DD34648408}">
      <dsp:nvSpPr>
        <dsp:cNvPr id="0" name=""/>
        <dsp:cNvSpPr/>
      </dsp:nvSpPr>
      <dsp:spPr>
        <a:xfrm rot="5400000">
          <a:off x="4113328" y="125170"/>
          <a:ext cx="835448" cy="1390166"/>
        </a:xfrm>
        <a:prstGeom prst="corner">
          <a:avLst>
            <a:gd name="adj1" fmla="val 16120"/>
            <a:gd name="adj2" fmla="val 16110"/>
          </a:avLst>
        </a:prstGeom>
        <a:solidFill>
          <a:srgbClr val="3BAA3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C56C4B-891F-40CE-8CBA-B816070BB5FA}">
      <dsp:nvSpPr>
        <dsp:cNvPr id="0" name=""/>
        <dsp:cNvSpPr/>
      </dsp:nvSpPr>
      <dsp:spPr>
        <a:xfrm>
          <a:off x="3982546" y="519335"/>
          <a:ext cx="1255050" cy="11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HelveticaNowText"/>
            </a:rPr>
            <a:t>End Part 2</a:t>
          </a:r>
        </a:p>
        <a:p>
          <a:pPr marL="0" lvl="0" indent="0" algn="l" defTabSz="711200">
            <a:lnSpc>
              <a:spcPct val="90000"/>
            </a:lnSpc>
            <a:spcBef>
              <a:spcPct val="0"/>
            </a:spcBef>
            <a:spcAft>
              <a:spcPct val="35000"/>
            </a:spcAft>
            <a:buNone/>
          </a:pPr>
          <a:r>
            <a:rPr lang="en-GB" sz="1600" b="1" i="0" u="none" strike="noStrike" kern="1200" dirty="0">
              <a:solidFill>
                <a:srgbClr val="FFFFFF"/>
              </a:solidFill>
              <a:effectLst/>
              <a:latin typeface="HelveticaNowText"/>
            </a:rPr>
            <a:t>Knowledge</a:t>
          </a:r>
          <a:endParaRPr lang="en-GB" sz="1600" b="0" i="0" u="none" strike="noStrike" kern="1200" dirty="0">
            <a:effectLst/>
            <a:latin typeface="HelveticaNowText"/>
          </a:endParaRPr>
        </a:p>
        <a:p>
          <a:pPr marL="0" lvl="0" indent="0" algn="l" defTabSz="711200" rtl="0">
            <a:lnSpc>
              <a:spcPct val="90000"/>
            </a:lnSpc>
            <a:spcBef>
              <a:spcPct val="0"/>
            </a:spcBef>
            <a:spcAft>
              <a:spcPct val="35000"/>
            </a:spcAft>
            <a:buNone/>
          </a:pPr>
          <a:r>
            <a:rPr lang="en-GB" sz="1600" b="1" i="0" u="none" strike="noStrike" kern="1200" dirty="0">
              <a:solidFill>
                <a:srgbClr val="FFFFFF"/>
              </a:solidFill>
              <a:effectLst/>
              <a:latin typeface="HelveticaNowText"/>
            </a:rPr>
            <a:t>Skills</a:t>
          </a:r>
          <a:endParaRPr lang="en-GB" sz="1600" b="0" i="0" u="none" strike="noStrike" kern="1200" dirty="0">
            <a:effectLst/>
            <a:latin typeface="HelveticaNowText"/>
          </a:endParaRPr>
        </a:p>
        <a:p>
          <a:pPr marL="0" lvl="0" indent="0" algn="l" defTabSz="711200" rtl="0">
            <a:lnSpc>
              <a:spcPct val="90000"/>
            </a:lnSpc>
            <a:spcBef>
              <a:spcPct val="0"/>
            </a:spcBef>
            <a:spcAft>
              <a:spcPct val="35000"/>
            </a:spcAft>
            <a:buNone/>
          </a:pPr>
          <a:r>
            <a:rPr lang="en-GB" sz="1600" b="1" i="0" u="none" strike="noStrike" kern="1200" dirty="0">
              <a:solidFill>
                <a:srgbClr val="FFFFFF"/>
              </a:solidFill>
              <a:effectLst/>
              <a:latin typeface="HelveticaNowText"/>
            </a:rPr>
            <a:t>Attitude</a:t>
          </a:r>
          <a:endParaRPr lang="en-US" sz="1600" kern="1200" dirty="0">
            <a:latin typeface="HelveticaNowText"/>
          </a:endParaRPr>
        </a:p>
      </dsp:txBody>
      <dsp:txXfrm>
        <a:off x="3982546" y="519335"/>
        <a:ext cx="1255050" cy="1100125"/>
      </dsp:txXfrm>
    </dsp:sp>
    <dsp:sp modelId="{92D23EFB-0E08-4582-8D77-E8ADCA356881}">
      <dsp:nvSpPr>
        <dsp:cNvPr id="0" name=""/>
        <dsp:cNvSpPr/>
      </dsp:nvSpPr>
      <dsp:spPr>
        <a:xfrm>
          <a:off x="5000794" y="1629"/>
          <a:ext cx="236801" cy="236801"/>
        </a:xfrm>
        <a:prstGeom prst="triangle">
          <a:avLst>
            <a:gd name="adj" fmla="val 100000"/>
          </a:avLst>
        </a:prstGeom>
        <a:solidFill>
          <a:srgbClr val="393938"/>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42CDB0-577D-473C-BF2C-CDC41A6B4558}">
      <dsp:nvSpPr>
        <dsp:cNvPr id="0" name=""/>
        <dsp:cNvSpPr/>
      </dsp:nvSpPr>
      <dsp:spPr>
        <a:xfrm rot="5400000">
          <a:off x="5658430" y="-276214"/>
          <a:ext cx="835448" cy="1390166"/>
        </a:xfrm>
        <a:prstGeom prst="corner">
          <a:avLst>
            <a:gd name="adj1" fmla="val 16120"/>
            <a:gd name="adj2" fmla="val 16110"/>
          </a:avLst>
        </a:prstGeom>
        <a:solidFill>
          <a:srgbClr val="941D8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CB157F-CDDC-4472-B96F-1F4D2BFA9D4B}">
      <dsp:nvSpPr>
        <dsp:cNvPr id="0" name=""/>
        <dsp:cNvSpPr/>
      </dsp:nvSpPr>
      <dsp:spPr>
        <a:xfrm>
          <a:off x="5518973" y="139145"/>
          <a:ext cx="1255050" cy="110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HelveticaNowText"/>
            </a:rPr>
            <a:t>End Part 3</a:t>
          </a:r>
        </a:p>
      </dsp:txBody>
      <dsp:txXfrm>
        <a:off x="5518973" y="139145"/>
        <a:ext cx="1255050" cy="11001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084A39-179A-4316-A7C9-3F5F78968F96}">
      <dsp:nvSpPr>
        <dsp:cNvPr id="0" name=""/>
        <dsp:cNvSpPr/>
      </dsp:nvSpPr>
      <dsp:spPr>
        <a:xfrm>
          <a:off x="0" y="1036"/>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5952E1-53F9-4CAE-AE1C-EAD565D763FE}">
      <dsp:nvSpPr>
        <dsp:cNvPr id="0" name=""/>
        <dsp:cNvSpPr/>
      </dsp:nvSpPr>
      <dsp:spPr>
        <a:xfrm>
          <a:off x="0" y="1036"/>
          <a:ext cx="3751318" cy="516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rtl="0">
            <a:lnSpc>
              <a:spcPct val="90000"/>
            </a:lnSpc>
            <a:spcBef>
              <a:spcPct val="0"/>
            </a:spcBef>
            <a:spcAft>
              <a:spcPct val="35000"/>
            </a:spcAft>
            <a:buNone/>
          </a:pPr>
          <a:r>
            <a:rPr lang="en-GB" sz="1100" b="1" kern="1200" dirty="0">
              <a:latin typeface="HelveticaNowText"/>
            </a:rPr>
            <a:t>Professional Values </a:t>
          </a:r>
          <a:r>
            <a:rPr lang="en-GB" sz="1100" kern="1200" dirty="0">
              <a:latin typeface="HelveticaNowText"/>
            </a:rPr>
            <a:t>-  </a:t>
          </a:r>
          <a:r>
            <a:rPr lang="en-GB" sz="1100" u="none" kern="1200" dirty="0">
              <a:solidFill>
                <a:srgbClr val="941D80"/>
              </a:solidFill>
              <a:latin typeface="HelveticaNowText"/>
            </a:rPr>
            <a:t>must be achieved every placement. If not the student fails the whole placement.</a:t>
          </a:r>
          <a:endParaRPr lang="en-GB" sz="1100" b="0" i="0" u="sng" strike="noStrike" kern="1200" cap="none" baseline="0" noProof="0" dirty="0">
            <a:solidFill>
              <a:srgbClr val="010000"/>
            </a:solidFill>
            <a:latin typeface="HelveticaNowText"/>
          </a:endParaRPr>
        </a:p>
      </dsp:txBody>
      <dsp:txXfrm>
        <a:off x="0" y="1036"/>
        <a:ext cx="3751318" cy="516395"/>
      </dsp:txXfrm>
    </dsp:sp>
    <dsp:sp modelId="{BA982BE3-4A3F-402A-BA47-4955CE5A29C3}">
      <dsp:nvSpPr>
        <dsp:cNvPr id="0" name=""/>
        <dsp:cNvSpPr/>
      </dsp:nvSpPr>
      <dsp:spPr>
        <a:xfrm>
          <a:off x="0" y="517432"/>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3A2811-C515-4FBD-A513-4A3B80AA64E6}">
      <dsp:nvSpPr>
        <dsp:cNvPr id="0" name=""/>
        <dsp:cNvSpPr/>
      </dsp:nvSpPr>
      <dsp:spPr>
        <a:xfrm>
          <a:off x="0" y="543887"/>
          <a:ext cx="3751318" cy="516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GB" sz="1100" b="1" kern="1200" dirty="0">
              <a:latin typeface="HelveticaNowText"/>
            </a:rPr>
            <a:t>Proficiencies -  </a:t>
          </a:r>
          <a:r>
            <a:rPr lang="en-GB" sz="1100" kern="1200" dirty="0">
              <a:latin typeface="HelveticaNowText"/>
            </a:rPr>
            <a:t>can be achieved across the Part. Don’t worry if they cannot achieve all proficiencies in your placement area.</a:t>
          </a:r>
        </a:p>
      </dsp:txBody>
      <dsp:txXfrm>
        <a:off x="0" y="543887"/>
        <a:ext cx="3751318" cy="516395"/>
      </dsp:txXfrm>
    </dsp:sp>
    <dsp:sp modelId="{D78BE9A7-BD8B-4ACE-994C-AC2D8F8522E2}">
      <dsp:nvSpPr>
        <dsp:cNvPr id="0" name=""/>
        <dsp:cNvSpPr/>
      </dsp:nvSpPr>
      <dsp:spPr>
        <a:xfrm>
          <a:off x="0" y="1066347"/>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45E6A0-5158-4639-9860-8D91F72FFAC4}">
      <dsp:nvSpPr>
        <dsp:cNvPr id="0" name=""/>
        <dsp:cNvSpPr/>
      </dsp:nvSpPr>
      <dsp:spPr>
        <a:xfrm>
          <a:off x="0" y="1074963"/>
          <a:ext cx="3751318" cy="305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rtl="0">
            <a:lnSpc>
              <a:spcPct val="90000"/>
            </a:lnSpc>
            <a:spcBef>
              <a:spcPct val="0"/>
            </a:spcBef>
            <a:spcAft>
              <a:spcPct val="35000"/>
            </a:spcAft>
            <a:buNone/>
          </a:pPr>
          <a:r>
            <a:rPr lang="en-GB" sz="1200" b="1" kern="1200" dirty="0">
              <a:latin typeface="HelveticaNowText"/>
            </a:rPr>
            <a:t>Episodes of Care </a:t>
          </a:r>
          <a:r>
            <a:rPr lang="en-GB" sz="1200" kern="1200" dirty="0">
              <a:latin typeface="HelveticaNowText"/>
            </a:rPr>
            <a:t>- across the </a:t>
          </a:r>
          <a:r>
            <a:rPr lang="en-GB" sz="1200" b="1" kern="1200" dirty="0">
              <a:latin typeface="HelveticaNowText"/>
            </a:rPr>
            <a:t>Part</a:t>
          </a:r>
        </a:p>
      </dsp:txBody>
      <dsp:txXfrm>
        <a:off x="0" y="1074963"/>
        <a:ext cx="3751318" cy="305752"/>
      </dsp:txXfrm>
    </dsp:sp>
    <dsp:sp modelId="{05DB0C3A-10FD-4FA1-BAF7-DB0CF3C1C833}">
      <dsp:nvSpPr>
        <dsp:cNvPr id="0" name=""/>
        <dsp:cNvSpPr/>
      </dsp:nvSpPr>
      <dsp:spPr>
        <a:xfrm>
          <a:off x="0" y="1339580"/>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223B64-EE7E-4261-AB7B-9735DB9FE499}">
      <dsp:nvSpPr>
        <dsp:cNvPr id="0" name=""/>
        <dsp:cNvSpPr/>
      </dsp:nvSpPr>
      <dsp:spPr>
        <a:xfrm>
          <a:off x="0" y="1339580"/>
          <a:ext cx="3751318" cy="516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1" kern="1200" dirty="0">
              <a:latin typeface="HelveticaNowText"/>
            </a:rPr>
            <a:t>Medicines Management </a:t>
          </a:r>
          <a:r>
            <a:rPr lang="en-GB" sz="1200" kern="1200" dirty="0">
              <a:latin typeface="HelveticaNowText"/>
            </a:rPr>
            <a:t>- across the </a:t>
          </a:r>
          <a:r>
            <a:rPr lang="en-GB" sz="1200" b="1" kern="1200" dirty="0">
              <a:latin typeface="HelveticaNowText"/>
            </a:rPr>
            <a:t>Part</a:t>
          </a:r>
          <a:endParaRPr lang="en-US" sz="1100" b="1" kern="1200" dirty="0">
            <a:latin typeface="HelveticaNowText"/>
          </a:endParaRPr>
        </a:p>
      </dsp:txBody>
      <dsp:txXfrm>
        <a:off x="0" y="1339580"/>
        <a:ext cx="3751318" cy="516395"/>
      </dsp:txXfrm>
    </dsp:sp>
    <dsp:sp modelId="{F7CB30A1-4217-4D1A-AA4D-C4A9F01199C7}">
      <dsp:nvSpPr>
        <dsp:cNvPr id="0" name=""/>
        <dsp:cNvSpPr/>
      </dsp:nvSpPr>
      <dsp:spPr>
        <a:xfrm>
          <a:off x="0" y="1855975"/>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70DC16-E9C2-4DBE-9097-DBB961678F5B}">
      <dsp:nvSpPr>
        <dsp:cNvPr id="0" name=""/>
        <dsp:cNvSpPr/>
      </dsp:nvSpPr>
      <dsp:spPr>
        <a:xfrm>
          <a:off x="0" y="1855975"/>
          <a:ext cx="3747654" cy="683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rtl="0">
            <a:lnSpc>
              <a:spcPct val="90000"/>
            </a:lnSpc>
            <a:spcBef>
              <a:spcPct val="0"/>
            </a:spcBef>
            <a:spcAft>
              <a:spcPct val="35000"/>
            </a:spcAft>
            <a:buNone/>
          </a:pPr>
          <a:r>
            <a:rPr lang="en-GB" sz="1200" b="1" kern="1200" dirty="0">
              <a:latin typeface="HelveticaNowText"/>
            </a:rPr>
            <a:t>Feedback</a:t>
          </a:r>
          <a:r>
            <a:rPr lang="en-GB" sz="1200" kern="1200" dirty="0">
              <a:latin typeface="HelveticaNowText"/>
            </a:rPr>
            <a:t> - obtained from supervisors, assessors, other staff, patients/service users, peers.</a:t>
          </a:r>
        </a:p>
      </dsp:txBody>
      <dsp:txXfrm>
        <a:off x="0" y="1855975"/>
        <a:ext cx="3747654" cy="683175"/>
      </dsp:txXfrm>
    </dsp:sp>
    <dsp:sp modelId="{EC77BDCB-5F03-4986-88D6-C4205A11BAC2}">
      <dsp:nvSpPr>
        <dsp:cNvPr id="0" name=""/>
        <dsp:cNvSpPr/>
      </dsp:nvSpPr>
      <dsp:spPr>
        <a:xfrm>
          <a:off x="0" y="2539151"/>
          <a:ext cx="375131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4D276B-8D33-4A99-877E-805B3F14B5B8}">
      <dsp:nvSpPr>
        <dsp:cNvPr id="0" name=""/>
        <dsp:cNvSpPr/>
      </dsp:nvSpPr>
      <dsp:spPr>
        <a:xfrm>
          <a:off x="0" y="2540188"/>
          <a:ext cx="3751318" cy="516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rtl="0">
            <a:lnSpc>
              <a:spcPct val="90000"/>
            </a:lnSpc>
            <a:spcBef>
              <a:spcPct val="0"/>
            </a:spcBef>
            <a:spcAft>
              <a:spcPct val="35000"/>
            </a:spcAft>
            <a:buNone/>
          </a:pPr>
          <a:r>
            <a:rPr lang="en-GB" sz="1200" b="1" kern="1200" dirty="0">
              <a:latin typeface="HelveticaNowText"/>
            </a:rPr>
            <a:t>Confirmation of achievement and progression – </a:t>
          </a:r>
          <a:r>
            <a:rPr lang="en-GB" sz="1200" kern="1200" dirty="0">
              <a:latin typeface="HelveticaNowText"/>
            </a:rPr>
            <a:t>OAR.</a:t>
          </a:r>
        </a:p>
      </dsp:txBody>
      <dsp:txXfrm>
        <a:off x="0" y="2540188"/>
        <a:ext cx="3751318" cy="5163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1F3B7-74DC-4D10-A4A0-5BE68ACDBF66}">
      <dsp:nvSpPr>
        <dsp:cNvPr id="0" name=""/>
        <dsp:cNvSpPr/>
      </dsp:nvSpPr>
      <dsp:spPr>
        <a:xfrm>
          <a:off x="1737782" y="1009893"/>
          <a:ext cx="2002844" cy="2002844"/>
        </a:xfrm>
        <a:prstGeom prst="ellipse">
          <a:avLst/>
        </a:prstGeom>
        <a:solidFill>
          <a:srgbClr val="39393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b="1" kern="1200" dirty="0">
              <a:solidFill>
                <a:schemeClr val="accent5"/>
              </a:solidFill>
              <a:latin typeface="HelveticaNowText"/>
            </a:rPr>
            <a:t>Think about:</a:t>
          </a:r>
          <a:endParaRPr lang="en-GB" sz="1100" b="1" i="0" u="none" strike="noStrike" kern="1200" cap="none" baseline="0" noProof="0" dirty="0">
            <a:solidFill>
              <a:schemeClr val="accent5"/>
            </a:solidFill>
            <a:latin typeface="HelveticaNowText"/>
          </a:endParaRPr>
        </a:p>
        <a:p>
          <a:pPr marL="0" lvl="0" indent="0" algn="ctr" defTabSz="488950">
            <a:lnSpc>
              <a:spcPct val="90000"/>
            </a:lnSpc>
            <a:spcBef>
              <a:spcPct val="0"/>
            </a:spcBef>
            <a:spcAft>
              <a:spcPct val="35000"/>
            </a:spcAft>
            <a:buNone/>
          </a:pPr>
          <a:r>
            <a:rPr lang="en-GB" sz="1100" b="1" kern="1200" dirty="0">
              <a:solidFill>
                <a:schemeClr val="accent5"/>
              </a:solidFill>
              <a:latin typeface="HelveticaNowText"/>
            </a:rPr>
            <a:t>Mental health needs</a:t>
          </a:r>
        </a:p>
        <a:p>
          <a:pPr marL="0" lvl="0" indent="0" algn="ctr" defTabSz="488950">
            <a:lnSpc>
              <a:spcPct val="90000"/>
            </a:lnSpc>
            <a:spcBef>
              <a:spcPct val="0"/>
            </a:spcBef>
            <a:spcAft>
              <a:spcPct val="35000"/>
            </a:spcAft>
            <a:buNone/>
          </a:pPr>
          <a:r>
            <a:rPr lang="en-GB" sz="1100" b="1" kern="1200" dirty="0">
              <a:solidFill>
                <a:schemeClr val="accent5"/>
              </a:solidFill>
              <a:latin typeface="HelveticaNowText"/>
            </a:rPr>
            <a:t>Impairment</a:t>
          </a:r>
        </a:p>
        <a:p>
          <a:pPr marL="0" lvl="0" indent="0" algn="ctr" defTabSz="488950">
            <a:lnSpc>
              <a:spcPct val="90000"/>
            </a:lnSpc>
            <a:spcBef>
              <a:spcPct val="0"/>
            </a:spcBef>
            <a:spcAft>
              <a:spcPct val="35000"/>
            </a:spcAft>
            <a:buNone/>
          </a:pPr>
          <a:r>
            <a:rPr lang="en-GB" sz="1100" b="1" kern="1200" dirty="0">
              <a:solidFill>
                <a:schemeClr val="accent5"/>
              </a:solidFill>
              <a:latin typeface="HelveticaNowText"/>
            </a:rPr>
            <a:t>Disability</a:t>
          </a:r>
        </a:p>
        <a:p>
          <a:pPr marL="0" lvl="0" indent="0" algn="ctr" defTabSz="488950">
            <a:lnSpc>
              <a:spcPct val="90000"/>
            </a:lnSpc>
            <a:spcBef>
              <a:spcPct val="0"/>
            </a:spcBef>
            <a:spcAft>
              <a:spcPct val="35000"/>
            </a:spcAft>
            <a:buNone/>
          </a:pPr>
          <a:r>
            <a:rPr lang="en-GB" sz="1100" b="1" kern="1200" dirty="0">
              <a:solidFill>
                <a:schemeClr val="accent5"/>
              </a:solidFill>
              <a:latin typeface="HelveticaNowText"/>
            </a:rPr>
            <a:t>Long term conditions</a:t>
          </a:r>
        </a:p>
        <a:p>
          <a:pPr marL="0" lvl="0" indent="0" algn="ctr" defTabSz="488950">
            <a:lnSpc>
              <a:spcPct val="90000"/>
            </a:lnSpc>
            <a:spcBef>
              <a:spcPct val="0"/>
            </a:spcBef>
            <a:spcAft>
              <a:spcPct val="35000"/>
            </a:spcAft>
            <a:buNone/>
          </a:pPr>
          <a:endParaRPr lang="en-GB" sz="1100" kern="1200" dirty="0">
            <a:solidFill>
              <a:schemeClr val="accent5"/>
            </a:solidFill>
            <a:latin typeface="HelveticaNowText"/>
          </a:endParaRPr>
        </a:p>
      </dsp:txBody>
      <dsp:txXfrm>
        <a:off x="2031092" y="1303203"/>
        <a:ext cx="1416224" cy="1416224"/>
      </dsp:txXfrm>
    </dsp:sp>
    <dsp:sp modelId="{4B326D5C-52B5-4AC6-8B4C-DFD77E474DAE}">
      <dsp:nvSpPr>
        <dsp:cNvPr id="0" name=""/>
        <dsp:cNvSpPr/>
      </dsp:nvSpPr>
      <dsp:spPr>
        <a:xfrm>
          <a:off x="2078834" y="-115479"/>
          <a:ext cx="1379196" cy="1379196"/>
        </a:xfrm>
        <a:prstGeom prst="ellipse">
          <a:avLst/>
        </a:prstGeom>
        <a:solidFill>
          <a:srgbClr val="39A6DF"/>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Long term impairment:</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Physical</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Mental</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or both</a:t>
          </a:r>
          <a:endParaRPr lang="en-GB" sz="1050" kern="1200" dirty="0">
            <a:solidFill>
              <a:schemeClr val="accent5"/>
            </a:solidFill>
            <a:latin typeface="HelveticaNowText"/>
          </a:endParaRPr>
        </a:p>
      </dsp:txBody>
      <dsp:txXfrm>
        <a:off x="2280813" y="86500"/>
        <a:ext cx="975238" cy="975238"/>
      </dsp:txXfrm>
    </dsp:sp>
    <dsp:sp modelId="{79F30988-EEB7-411B-94E9-33E7C2CC6058}">
      <dsp:nvSpPr>
        <dsp:cNvPr id="0" name=""/>
        <dsp:cNvSpPr/>
      </dsp:nvSpPr>
      <dsp:spPr>
        <a:xfrm>
          <a:off x="3450867" y="1286129"/>
          <a:ext cx="1587464" cy="1528313"/>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Impairment:</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Dyslexia </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Dyspraxia</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Dyscalculia</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Hearing</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Vision </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Speech</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Long-term </a:t>
          </a:r>
          <a:endParaRPr lang="en-GB" sz="800" kern="1200" dirty="0">
            <a:solidFill>
              <a:schemeClr val="accent5"/>
            </a:solidFill>
            <a:latin typeface="HelveticaNowText"/>
          </a:endParaRPr>
        </a:p>
      </dsp:txBody>
      <dsp:txXfrm>
        <a:off x="3683346" y="1509945"/>
        <a:ext cx="1122506" cy="1080681"/>
      </dsp:txXfrm>
    </dsp:sp>
    <dsp:sp modelId="{6A497BFF-1CD3-440A-94A4-7269E496BEB7}">
      <dsp:nvSpPr>
        <dsp:cNvPr id="0" name=""/>
        <dsp:cNvSpPr/>
      </dsp:nvSpPr>
      <dsp:spPr>
        <a:xfrm>
          <a:off x="2065035" y="2850914"/>
          <a:ext cx="1406794" cy="1351077"/>
        </a:xfrm>
        <a:prstGeom prst="ellipse">
          <a:avLst/>
        </a:prstGeom>
        <a:solidFill>
          <a:srgbClr val="941D8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Disability:</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Physical </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and/or </a:t>
          </a:r>
        </a:p>
        <a:p>
          <a:pPr marL="0" lvl="0" indent="0" algn="ctr" defTabSz="466725">
            <a:lnSpc>
              <a:spcPct val="90000"/>
            </a:lnSpc>
            <a:spcBef>
              <a:spcPct val="0"/>
            </a:spcBef>
            <a:spcAft>
              <a:spcPct val="35000"/>
            </a:spcAft>
            <a:buNone/>
          </a:pPr>
          <a:r>
            <a:rPr lang="en-GB" sz="1050" b="1" kern="1200" dirty="0">
              <a:solidFill>
                <a:schemeClr val="accent5"/>
              </a:solidFill>
              <a:latin typeface="HelveticaNowText"/>
            </a:rPr>
            <a:t>emotional</a:t>
          </a:r>
          <a:endParaRPr lang="en-GB" sz="1050" kern="1200" dirty="0">
            <a:solidFill>
              <a:schemeClr val="accent5"/>
            </a:solidFill>
            <a:latin typeface="HelveticaNowText"/>
          </a:endParaRPr>
        </a:p>
      </dsp:txBody>
      <dsp:txXfrm>
        <a:off x="2271055" y="3048775"/>
        <a:ext cx="994754" cy="955355"/>
      </dsp:txXfrm>
    </dsp:sp>
    <dsp:sp modelId="{07E77317-5441-4177-B6D1-1F9CFF6A01E1}">
      <dsp:nvSpPr>
        <dsp:cNvPr id="0" name=""/>
        <dsp:cNvSpPr/>
      </dsp:nvSpPr>
      <dsp:spPr>
        <a:xfrm>
          <a:off x="453590" y="1259509"/>
          <a:ext cx="1569183" cy="1605734"/>
        </a:xfrm>
        <a:prstGeom prst="ellipse">
          <a:avLst/>
        </a:prstGeom>
        <a:solidFill>
          <a:srgbClr val="3BAA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endParaRPr lang="en-GB" sz="800" b="1" kern="1200" dirty="0">
            <a:solidFill>
              <a:schemeClr val="accent5"/>
            </a:solidFill>
            <a:latin typeface="HelveticaNowText"/>
          </a:endParaRP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Mental health needs:</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Long or short term?</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Anxiety</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Depression</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Stress</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Dual diagnosis</a:t>
          </a:r>
        </a:p>
        <a:p>
          <a:pPr marL="0" lvl="0" indent="0" algn="ctr" defTabSz="355600">
            <a:lnSpc>
              <a:spcPct val="90000"/>
            </a:lnSpc>
            <a:spcBef>
              <a:spcPct val="0"/>
            </a:spcBef>
            <a:spcAft>
              <a:spcPct val="35000"/>
            </a:spcAft>
            <a:buNone/>
          </a:pPr>
          <a:r>
            <a:rPr lang="en-GB" sz="800" b="1" kern="1200" dirty="0">
              <a:solidFill>
                <a:schemeClr val="accent5"/>
              </a:solidFill>
              <a:latin typeface="HelveticaNowText"/>
            </a:rPr>
            <a:t>Bereavement</a:t>
          </a:r>
        </a:p>
        <a:p>
          <a:pPr marL="0" lvl="0" indent="0" algn="ctr" defTabSz="355600">
            <a:lnSpc>
              <a:spcPct val="90000"/>
            </a:lnSpc>
            <a:spcBef>
              <a:spcPct val="0"/>
            </a:spcBef>
            <a:spcAft>
              <a:spcPct val="35000"/>
            </a:spcAft>
            <a:buNone/>
          </a:pPr>
          <a:endParaRPr lang="en-GB" sz="800" kern="1200" dirty="0">
            <a:solidFill>
              <a:schemeClr val="accent5"/>
            </a:solidFill>
            <a:latin typeface="HelveticaNowText"/>
          </a:endParaRPr>
        </a:p>
      </dsp:txBody>
      <dsp:txXfrm>
        <a:off x="683392" y="1494663"/>
        <a:ext cx="1109579" cy="11354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175EF-B896-4CA0-9544-48A18BD17E78}">
      <dsp:nvSpPr>
        <dsp:cNvPr id="0" name=""/>
        <dsp:cNvSpPr/>
      </dsp:nvSpPr>
      <dsp:spPr>
        <a:xfrm>
          <a:off x="2379397" y="-74873"/>
          <a:ext cx="1329488" cy="864167"/>
        </a:xfrm>
        <a:prstGeom prst="roundRect">
          <a:avLst/>
        </a:prstGeom>
        <a:solidFill>
          <a:srgbClr val="39A6D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HelveticaNowText" panose="020B0504030202020204" pitchFamily="34" charset="77"/>
              <a:ea typeface="ＭＳ Ｐゴシック" pitchFamily="-48" charset="-128"/>
              <a:cs typeface="HelveticaNowText" panose="020B0504030202020204" pitchFamily="34" charset="77"/>
            </a:rPr>
            <a:t>Description</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What happened?</a:t>
          </a:r>
          <a:endParaRPr lang="en-GB" sz="1000" kern="1200" dirty="0"/>
        </a:p>
      </dsp:txBody>
      <dsp:txXfrm>
        <a:off x="2421582" y="-32688"/>
        <a:ext cx="1245118" cy="779797"/>
      </dsp:txXfrm>
    </dsp:sp>
    <dsp:sp modelId="{0A89C0EB-5A44-429C-999F-D21E2EA31C09}">
      <dsp:nvSpPr>
        <dsp:cNvPr id="0" name=""/>
        <dsp:cNvSpPr/>
      </dsp:nvSpPr>
      <dsp:spPr>
        <a:xfrm>
          <a:off x="1369620" y="357210"/>
          <a:ext cx="3349042" cy="3349042"/>
        </a:xfrm>
        <a:custGeom>
          <a:avLst/>
          <a:gdLst/>
          <a:ahLst/>
          <a:cxnLst/>
          <a:rect l="0" t="0" r="0" b="0"/>
          <a:pathLst>
            <a:path>
              <a:moveTo>
                <a:pt x="2430471" y="180345"/>
              </a:moveTo>
              <a:arcTo wR="1674521" hR="1674521" stAng="17810178" swAng="624408"/>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DACDDD33-94BC-485D-8EF9-76B1A2318A20}">
      <dsp:nvSpPr>
        <dsp:cNvPr id="0" name=""/>
        <dsp:cNvSpPr/>
      </dsp:nvSpPr>
      <dsp:spPr>
        <a:xfrm>
          <a:off x="3829028" y="762031"/>
          <a:ext cx="1330581" cy="864878"/>
        </a:xfrm>
        <a:prstGeom prst="roundRect">
          <a:avLst/>
        </a:prstGeom>
        <a:solidFill>
          <a:srgbClr val="941D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HelveticaNowText" panose="020B0504030202020204" pitchFamily="34" charset="77"/>
              <a:ea typeface="ＭＳ Ｐゴシック" pitchFamily="-48" charset="-128"/>
              <a:cs typeface="HelveticaNowText" panose="020B0504030202020204" pitchFamily="34" charset="77"/>
            </a:rPr>
            <a:t>Feelings</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What were you thinking </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and feeling?</a:t>
          </a:r>
          <a:endParaRPr lang="en-GB" sz="1000" kern="1200" dirty="0"/>
        </a:p>
      </dsp:txBody>
      <dsp:txXfrm>
        <a:off x="3871248" y="804251"/>
        <a:ext cx="1246141" cy="780438"/>
      </dsp:txXfrm>
    </dsp:sp>
    <dsp:sp modelId="{A88A9031-4157-4E5B-9521-EAF2D2F633F0}">
      <dsp:nvSpPr>
        <dsp:cNvPr id="0" name=""/>
        <dsp:cNvSpPr/>
      </dsp:nvSpPr>
      <dsp:spPr>
        <a:xfrm>
          <a:off x="1369620" y="357210"/>
          <a:ext cx="3349042" cy="3349042"/>
        </a:xfrm>
        <a:custGeom>
          <a:avLst/>
          <a:gdLst/>
          <a:ahLst/>
          <a:cxnLst/>
          <a:rect l="0" t="0" r="0" b="0"/>
          <a:pathLst>
            <a:path>
              <a:moveTo>
                <a:pt x="3331166" y="1430496"/>
              </a:moveTo>
              <a:arcTo wR="1674521" hR="1674521" stAng="21097233" swAng="102719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2C5921D-B72C-4B2B-AB58-EB8F936F3A4D}">
      <dsp:nvSpPr>
        <dsp:cNvPr id="0" name=""/>
        <dsp:cNvSpPr/>
      </dsp:nvSpPr>
      <dsp:spPr>
        <a:xfrm>
          <a:off x="3844763" y="2446781"/>
          <a:ext cx="1299110" cy="844422"/>
        </a:xfrm>
        <a:prstGeom prst="roundRect">
          <a:avLst/>
        </a:prstGeom>
        <a:solidFill>
          <a:srgbClr val="3BAA3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HelveticaNowText" panose="020B0504030202020204" pitchFamily="34" charset="77"/>
              <a:ea typeface="ＭＳ Ｐゴシック" pitchFamily="-48" charset="-128"/>
              <a:cs typeface="HelveticaNowText" panose="020B0504030202020204" pitchFamily="34" charset="77"/>
            </a:rPr>
            <a:t>Evaluation</a:t>
          </a:r>
          <a:br>
            <a:rPr lang="en-US" sz="1000" kern="1200" dirty="0">
              <a:latin typeface="HelveticaNowText" panose="020B0504030202020204" pitchFamily="34" charset="77"/>
              <a:ea typeface="ＭＳ Ｐゴシック" pitchFamily="-48" charset="-128"/>
              <a:cs typeface="HelveticaNowText" panose="020B0504030202020204" pitchFamily="34" charset="77"/>
            </a:rPr>
          </a:br>
          <a:r>
            <a:rPr lang="en-US" sz="1000" kern="1200" dirty="0">
              <a:latin typeface="HelveticaNowText" panose="020B0504030202020204" pitchFamily="34" charset="77"/>
              <a:ea typeface="ＭＳ Ｐゴシック" pitchFamily="-48" charset="-128"/>
              <a:cs typeface="HelveticaNowText" panose="020B0504030202020204" pitchFamily="34" charset="77"/>
            </a:rPr>
            <a:t>What was good and bad about the experience?</a:t>
          </a:r>
          <a:endParaRPr lang="en-GB" sz="1000" kern="1200" dirty="0"/>
        </a:p>
      </dsp:txBody>
      <dsp:txXfrm>
        <a:off x="3885984" y="2488002"/>
        <a:ext cx="1216668" cy="761980"/>
      </dsp:txXfrm>
    </dsp:sp>
    <dsp:sp modelId="{F5DE870C-0115-4448-B02F-8A9003C963B3}">
      <dsp:nvSpPr>
        <dsp:cNvPr id="0" name=""/>
        <dsp:cNvSpPr/>
      </dsp:nvSpPr>
      <dsp:spPr>
        <a:xfrm>
          <a:off x="1369620" y="357210"/>
          <a:ext cx="3349042" cy="3349042"/>
        </a:xfrm>
        <a:custGeom>
          <a:avLst/>
          <a:gdLst/>
          <a:ahLst/>
          <a:cxnLst/>
          <a:rect l="0" t="0" r="0" b="0"/>
          <a:pathLst>
            <a:path>
              <a:moveTo>
                <a:pt x="2698016" y="2999843"/>
              </a:moveTo>
              <a:arcTo wR="1674521" hR="1674521" stAng="3139349" swAng="64266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37156C2A-9D70-429A-8FC3-72C5B4E9B2C8}">
      <dsp:nvSpPr>
        <dsp:cNvPr id="0" name=""/>
        <dsp:cNvSpPr/>
      </dsp:nvSpPr>
      <dsp:spPr>
        <a:xfrm>
          <a:off x="2378576" y="3273632"/>
          <a:ext cx="1331128" cy="865240"/>
        </a:xfrm>
        <a:prstGeom prst="roundRect">
          <a:avLst/>
        </a:prstGeom>
        <a:solidFill>
          <a:srgbClr val="5757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HelveticaNowText" panose="020B0504030202020204" pitchFamily="34" charset="77"/>
              <a:ea typeface="ＭＳ Ｐゴシック" pitchFamily="-48" charset="-128"/>
              <a:cs typeface="HelveticaNowText" panose="020B0504030202020204" pitchFamily="34" charset="77"/>
            </a:rPr>
            <a:t>Analysis</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What sense can you </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make of the situation?</a:t>
          </a:r>
          <a:endParaRPr lang="en-GB" sz="1000" kern="1200" dirty="0"/>
        </a:p>
      </dsp:txBody>
      <dsp:txXfrm>
        <a:off x="2420814" y="3315870"/>
        <a:ext cx="1246652" cy="780764"/>
      </dsp:txXfrm>
    </dsp:sp>
    <dsp:sp modelId="{44AB1BAD-A742-4CCC-B750-88937C5F170B}">
      <dsp:nvSpPr>
        <dsp:cNvPr id="0" name=""/>
        <dsp:cNvSpPr/>
      </dsp:nvSpPr>
      <dsp:spPr>
        <a:xfrm>
          <a:off x="1369620" y="357210"/>
          <a:ext cx="3349042" cy="3349042"/>
        </a:xfrm>
        <a:custGeom>
          <a:avLst/>
          <a:gdLst/>
          <a:ahLst/>
          <a:cxnLst/>
          <a:rect l="0" t="0" r="0" b="0"/>
          <a:pathLst>
            <a:path>
              <a:moveTo>
                <a:pt x="912400" y="3165559"/>
              </a:moveTo>
              <a:arcTo wR="1674521" hR="1674521" stAng="7024388" swAng="66228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4AB2D65-BBFA-411C-A010-06BE8987E746}">
      <dsp:nvSpPr>
        <dsp:cNvPr id="0" name=""/>
        <dsp:cNvSpPr/>
      </dsp:nvSpPr>
      <dsp:spPr>
        <a:xfrm>
          <a:off x="960510" y="2457247"/>
          <a:ext cx="1266906" cy="823489"/>
        </a:xfrm>
        <a:prstGeom prst="roundRect">
          <a:avLst/>
        </a:prstGeom>
        <a:solidFill>
          <a:srgbClr val="941D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latin typeface="HelveticaNowText" panose="020B0504030202020204" pitchFamily="34" charset="77"/>
              <a:ea typeface="ＭＳ Ｐゴシック" pitchFamily="-48" charset="-128"/>
              <a:cs typeface="HelveticaNowText" panose="020B0504030202020204" pitchFamily="34" charset="77"/>
            </a:rPr>
            <a:t>Conclusion</a:t>
          </a:r>
          <a:br>
            <a:rPr lang="en-US" sz="1100" b="1" kern="1200" dirty="0">
              <a:latin typeface="HelveticaNowText" panose="020B0504030202020204" pitchFamily="34" charset="77"/>
              <a:ea typeface="ＭＳ Ｐゴシック" pitchFamily="-48" charset="-128"/>
              <a:cs typeface="HelveticaNowText" panose="020B0504030202020204" pitchFamily="34" charset="77"/>
            </a:rPr>
          </a:br>
          <a:r>
            <a:rPr lang="en-US" sz="1100" kern="1200" dirty="0">
              <a:latin typeface="HelveticaNowText" panose="020B0504030202020204" pitchFamily="34" charset="77"/>
              <a:ea typeface="ＭＳ Ｐゴシック" pitchFamily="-48" charset="-128"/>
              <a:cs typeface="HelveticaNowText" panose="020B0504030202020204" pitchFamily="34" charset="77"/>
            </a:rPr>
            <a:t>What else could you have done?</a:t>
          </a:r>
          <a:endParaRPr lang="en-GB" sz="1100" kern="1200" dirty="0"/>
        </a:p>
      </dsp:txBody>
      <dsp:txXfrm>
        <a:off x="1000709" y="2497446"/>
        <a:ext cx="1186508" cy="743091"/>
      </dsp:txXfrm>
    </dsp:sp>
    <dsp:sp modelId="{1137BDE8-CEC9-4864-B524-CF5DA11C29CD}">
      <dsp:nvSpPr>
        <dsp:cNvPr id="0" name=""/>
        <dsp:cNvSpPr/>
      </dsp:nvSpPr>
      <dsp:spPr>
        <a:xfrm>
          <a:off x="1369620" y="357210"/>
          <a:ext cx="3349042" cy="3349042"/>
        </a:xfrm>
        <a:custGeom>
          <a:avLst/>
          <a:gdLst/>
          <a:ahLst/>
          <a:cxnLst/>
          <a:rect l="0" t="0" r="0" b="0"/>
          <a:pathLst>
            <a:path>
              <a:moveTo>
                <a:pt x="20636" y="1936600"/>
              </a:moveTo>
              <a:arcTo wR="1674521" hR="1674521" stAng="10259737" swAng="1047288"/>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8B12F7E-7553-4B3B-A732-BCEA933B4443}">
      <dsp:nvSpPr>
        <dsp:cNvPr id="0" name=""/>
        <dsp:cNvSpPr/>
      </dsp:nvSpPr>
      <dsp:spPr>
        <a:xfrm>
          <a:off x="936389" y="767048"/>
          <a:ext cx="1315147" cy="854845"/>
        </a:xfrm>
        <a:prstGeom prst="roundRect">
          <a:avLst/>
        </a:prstGeom>
        <a:solidFill>
          <a:srgbClr val="3BAA3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latin typeface="HelveticaNowText" panose="020B0504030202020204" pitchFamily="34" charset="77"/>
              <a:ea typeface="ＭＳ Ｐゴシック" pitchFamily="-48" charset="-128"/>
              <a:cs typeface="HelveticaNowText" panose="020B0504030202020204" pitchFamily="34" charset="77"/>
            </a:rPr>
            <a:t>Action Plan</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If it arose again, </a:t>
          </a:r>
        </a:p>
        <a:p>
          <a:pPr marL="0" lvl="0" indent="0" algn="ctr" defTabSz="533400">
            <a:lnSpc>
              <a:spcPct val="90000"/>
            </a:lnSpc>
            <a:spcBef>
              <a:spcPct val="0"/>
            </a:spcBef>
            <a:spcAft>
              <a:spcPct val="35000"/>
            </a:spcAft>
            <a:buNone/>
          </a:pPr>
          <a:r>
            <a:rPr lang="en-GB" sz="1000" kern="1200" dirty="0">
              <a:latin typeface="HelveticaNowText" panose="020B0504030202020204" pitchFamily="34" charset="77"/>
              <a:ea typeface="ＭＳ Ｐゴシック" pitchFamily="-48" charset="-128"/>
              <a:cs typeface="HelveticaNowText" panose="020B0504030202020204" pitchFamily="34" charset="77"/>
            </a:rPr>
            <a:t>what would you do?</a:t>
          </a:r>
          <a:endParaRPr lang="en-GB" sz="1000" kern="1200" dirty="0"/>
        </a:p>
      </dsp:txBody>
      <dsp:txXfrm>
        <a:off x="978119" y="808778"/>
        <a:ext cx="1231687" cy="771385"/>
      </dsp:txXfrm>
    </dsp:sp>
    <dsp:sp modelId="{2FC9C08C-627D-41A1-BAAE-57B82107A4C1}">
      <dsp:nvSpPr>
        <dsp:cNvPr id="0" name=""/>
        <dsp:cNvSpPr/>
      </dsp:nvSpPr>
      <dsp:spPr>
        <a:xfrm>
          <a:off x="1369620" y="357210"/>
          <a:ext cx="3349042" cy="3349042"/>
        </a:xfrm>
        <a:custGeom>
          <a:avLst/>
          <a:gdLst/>
          <a:ahLst/>
          <a:cxnLst/>
          <a:rect l="0" t="0" r="0" b="0"/>
          <a:pathLst>
            <a:path>
              <a:moveTo>
                <a:pt x="656209" y="345211"/>
              </a:moveTo>
              <a:arcTo wR="1674521" hR="1674521" stAng="13952775" swAng="633933"/>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5ABC50-755E-41B8-A56D-3BBA2670CE12}">
      <dsp:nvSpPr>
        <dsp:cNvPr id="0" name=""/>
        <dsp:cNvSpPr/>
      </dsp:nvSpPr>
      <dsp:spPr>
        <a:xfrm>
          <a:off x="857688" y="32082"/>
          <a:ext cx="1484300" cy="1484525"/>
        </a:xfrm>
        <a:prstGeom prst="circularArrow">
          <a:avLst>
            <a:gd name="adj1" fmla="val 10980"/>
            <a:gd name="adj2" fmla="val 1142322"/>
            <a:gd name="adj3" fmla="val 4500000"/>
            <a:gd name="adj4" fmla="val 10800000"/>
            <a:gd name="adj5" fmla="val 12500"/>
          </a:avLst>
        </a:prstGeom>
        <a:solidFill>
          <a:srgbClr val="3BAA3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DADA05-19F5-45EC-91BE-0CB94BA8AFE1}">
      <dsp:nvSpPr>
        <dsp:cNvPr id="0" name=""/>
        <dsp:cNvSpPr/>
      </dsp:nvSpPr>
      <dsp:spPr>
        <a:xfrm>
          <a:off x="1185767" y="568041"/>
          <a:ext cx="824796" cy="412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latin typeface="HelveticaNowText" panose="020B0504030202020204" pitchFamily="34" charset="77"/>
              <a:cs typeface="HelveticaNowText" panose="020B0504030202020204" pitchFamily="34" charset="77"/>
            </a:rPr>
            <a:t>What?</a:t>
          </a:r>
        </a:p>
      </dsp:txBody>
      <dsp:txXfrm>
        <a:off x="1185767" y="568041"/>
        <a:ext cx="824796" cy="412299"/>
      </dsp:txXfrm>
    </dsp:sp>
    <dsp:sp modelId="{18E1E6D9-5118-423C-8F29-D948643A65DF}">
      <dsp:nvSpPr>
        <dsp:cNvPr id="0" name=""/>
        <dsp:cNvSpPr/>
      </dsp:nvSpPr>
      <dsp:spPr>
        <a:xfrm>
          <a:off x="445429" y="885053"/>
          <a:ext cx="1484300" cy="1484525"/>
        </a:xfrm>
        <a:prstGeom prst="leftCircularArrow">
          <a:avLst>
            <a:gd name="adj1" fmla="val 10980"/>
            <a:gd name="adj2" fmla="val 1142322"/>
            <a:gd name="adj3" fmla="val 6300000"/>
            <a:gd name="adj4" fmla="val 18900000"/>
            <a:gd name="adj5" fmla="val 12500"/>
          </a:avLst>
        </a:prstGeom>
        <a:solidFill>
          <a:srgbClr val="39A6D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F83F32-5E27-4F99-AA80-09735E585200}">
      <dsp:nvSpPr>
        <dsp:cNvPr id="0" name=""/>
        <dsp:cNvSpPr/>
      </dsp:nvSpPr>
      <dsp:spPr>
        <a:xfrm>
          <a:off x="775180" y="1425946"/>
          <a:ext cx="824796" cy="412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latin typeface="HelveticaNowText" panose="020B0504030202020204" pitchFamily="34" charset="77"/>
              <a:cs typeface="HelveticaNowText" panose="020B0504030202020204" pitchFamily="34" charset="77"/>
            </a:rPr>
            <a:t>So what?</a:t>
          </a:r>
        </a:p>
      </dsp:txBody>
      <dsp:txXfrm>
        <a:off x="775180" y="1425946"/>
        <a:ext cx="824796" cy="412299"/>
      </dsp:txXfrm>
    </dsp:sp>
    <dsp:sp modelId="{74233CFB-68A3-4770-8B9F-0FBA5B8BE5B2}">
      <dsp:nvSpPr>
        <dsp:cNvPr id="0" name=""/>
        <dsp:cNvSpPr/>
      </dsp:nvSpPr>
      <dsp:spPr>
        <a:xfrm>
          <a:off x="963331" y="1840096"/>
          <a:ext cx="1275243" cy="1275754"/>
        </a:xfrm>
        <a:prstGeom prst="blockArc">
          <a:avLst>
            <a:gd name="adj1" fmla="val 13500000"/>
            <a:gd name="adj2" fmla="val 10800000"/>
            <a:gd name="adj3" fmla="val 12740"/>
          </a:avLst>
        </a:prstGeom>
        <a:solidFill>
          <a:srgbClr val="941D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8EAE63-B07E-418C-B869-3BDDB22CAAAA}">
      <dsp:nvSpPr>
        <dsp:cNvPr id="0" name=""/>
        <dsp:cNvSpPr/>
      </dsp:nvSpPr>
      <dsp:spPr>
        <a:xfrm>
          <a:off x="1187718" y="2285083"/>
          <a:ext cx="824796" cy="412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latin typeface="HelveticaNowText" panose="020B0504030202020204" pitchFamily="34" charset="77"/>
              <a:cs typeface="HelveticaNowText" panose="020B0504030202020204" pitchFamily="34" charset="77"/>
            </a:rPr>
            <a:t>Now what?</a:t>
          </a:r>
        </a:p>
      </dsp:txBody>
      <dsp:txXfrm>
        <a:off x="1187718" y="2285083"/>
        <a:ext cx="824796" cy="412299"/>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Title">
    <p:spTree>
      <p:nvGrpSpPr>
        <p:cNvPr id="1" name=""/>
        <p:cNvGrpSpPr/>
        <p:nvPr/>
      </p:nvGrpSpPr>
      <p:grpSpPr>
        <a:xfrm>
          <a:off x="0" y="0"/>
          <a:ext cx="0" cy="0"/>
          <a:chOff x="0" y="0"/>
          <a:chExt cx="0" cy="0"/>
        </a:xfrm>
      </p:grpSpPr>
      <p:pic>
        <p:nvPicPr>
          <p:cNvPr id="1026" name="Picture 2" descr="S:\NATH\-Communications\Templates\PowerPoint\4x\PowerPoint Master - Cover Slide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86"/>
            <a:ext cx="9144000" cy="514368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B631E8A-F111-4947-8488-39B9204C0524}"/>
              </a:ext>
            </a:extLst>
          </p:cNvPr>
          <p:cNvSpPr>
            <a:spLocks noGrp="1"/>
          </p:cNvSpPr>
          <p:nvPr>
            <p:ph type="ctrTitle" hasCustomPrompt="1"/>
          </p:nvPr>
        </p:nvSpPr>
        <p:spPr>
          <a:xfrm>
            <a:off x="471635" y="542925"/>
            <a:ext cx="6858000" cy="1239473"/>
          </a:xfrm>
        </p:spPr>
        <p:txBody>
          <a:bodyPr anchor="b">
            <a:normAutofit/>
          </a:bodyPr>
          <a:lstStyle>
            <a:lvl1pPr algn="l">
              <a:defRPr sz="3800" cap="all" baseline="0">
                <a:solidFill>
                  <a:schemeClr val="accent5"/>
                </a:solidFill>
              </a:defRPr>
            </a:lvl1pPr>
          </a:lstStyle>
          <a:p>
            <a:r>
              <a:rPr lang="en-GB" dirty="0"/>
              <a:t>Click to add Cover title</a:t>
            </a:r>
            <a:endParaRPr lang="en-US" dirty="0"/>
          </a:p>
        </p:txBody>
      </p:sp>
      <p:sp>
        <p:nvSpPr>
          <p:cNvPr id="3" name="Subtitle 2">
            <a:extLst>
              <a:ext uri="{FF2B5EF4-FFF2-40B4-BE49-F238E27FC236}">
                <a16:creationId xmlns:a16="http://schemas.microsoft.com/office/drawing/2014/main" id="{18264582-33FD-8442-B5EC-AED678271638}"/>
              </a:ext>
            </a:extLst>
          </p:cNvPr>
          <p:cNvSpPr>
            <a:spLocks noGrp="1"/>
          </p:cNvSpPr>
          <p:nvPr>
            <p:ph type="subTitle" idx="1" hasCustomPrompt="1"/>
          </p:nvPr>
        </p:nvSpPr>
        <p:spPr>
          <a:xfrm>
            <a:off x="471635" y="1796835"/>
            <a:ext cx="6858000" cy="337649"/>
          </a:xfrm>
        </p:spPr>
        <p:txBody>
          <a:bodyPr>
            <a:normAutofit/>
          </a:bodyPr>
          <a:lstStyle>
            <a:lvl1pPr marL="0" indent="0" algn="l">
              <a:buNone/>
              <a:defRPr sz="1500">
                <a:solidFill>
                  <a:schemeClr val="accent5"/>
                </a:solidFill>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a:t>
            </a:r>
            <a:endParaRPr lang="en-US" dirty="0"/>
          </a:p>
        </p:txBody>
      </p:sp>
      <p:pic>
        <p:nvPicPr>
          <p:cNvPr id="10" name="Picture 9">
            <a:extLst>
              <a:ext uri="{FF2B5EF4-FFF2-40B4-BE49-F238E27FC236}">
                <a16:creationId xmlns:a16="http://schemas.microsoft.com/office/drawing/2014/main" id="{99017891-509A-1B44-BA03-B7A22071A2A1}"/>
              </a:ext>
            </a:extLst>
          </p:cNvPr>
          <p:cNvPicPr>
            <a:picLocks noChangeAspect="1"/>
          </p:cNvPicPr>
          <p:nvPr userDrawn="1"/>
        </p:nvPicPr>
        <p:blipFill>
          <a:blip r:embed="rId3"/>
          <a:stretch>
            <a:fillRect/>
          </a:stretch>
        </p:blipFill>
        <p:spPr>
          <a:xfrm>
            <a:off x="6983207" y="3753853"/>
            <a:ext cx="1765413" cy="1131188"/>
          </a:xfrm>
          <a:prstGeom prst="rect">
            <a:avLst/>
          </a:prstGeom>
        </p:spPr>
      </p:pic>
    </p:spTree>
    <p:extLst>
      <p:ext uri="{BB962C8B-B14F-4D97-AF65-F5344CB8AC3E}">
        <p14:creationId xmlns:p14="http://schemas.microsoft.com/office/powerpoint/2010/main" val="2698264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64959-D426-D74F-A9E4-5AF2049C616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036F1DB7-5A83-3242-94BC-01D8CD50D2AB}"/>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C7CF4909-557C-2B41-9AC3-078B452904E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18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43684-F1EB-BB4B-A4E4-41719E687B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4B78F1-F01F-E244-9AD8-6B594CA0DD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6BBC73-07E7-1341-A2FE-277CDBD1CB49}"/>
              </a:ext>
            </a:extLst>
          </p:cNvPr>
          <p:cNvCxnSpPr>
            <a:cxnSpLocks/>
            <a:stCxn id="18"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8"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07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5FAB0C-39F8-234E-928E-E4E2DDE08975}"/>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63501B3-AB62-B54C-BD78-B785AC3955C7}"/>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6BBC73-07E7-1341-A2FE-277CDBD1CB49}"/>
              </a:ext>
            </a:extLst>
          </p:cNvPr>
          <p:cNvCxnSpPr>
            <a:cxnSpLocks/>
            <a:stCxn id="18"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8"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399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pic>
        <p:nvPicPr>
          <p:cNvPr id="2050" name="Picture 2" descr="S:\NATH\-Communications\Templates\PowerPoint\2x\PowerPoint Master - Section Slide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4207"/>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7ADC075A-30D2-8946-97E7-1A77F45CD423}"/>
              </a:ext>
            </a:extLst>
          </p:cNvPr>
          <p:cNvSpPr>
            <a:spLocks noGrp="1"/>
          </p:cNvSpPr>
          <p:nvPr>
            <p:ph type="subTitle" idx="1" hasCustomPrompt="1"/>
          </p:nvPr>
        </p:nvSpPr>
        <p:spPr>
          <a:xfrm>
            <a:off x="584199" y="1887902"/>
            <a:ext cx="7880351" cy="1366987"/>
          </a:xfrm>
        </p:spPr>
        <p:txBody>
          <a:bodyPr anchor="ctr">
            <a:normAutofit/>
          </a:bodyPr>
          <a:lstStyle>
            <a:lvl1pPr marL="0" indent="0" algn="ctr">
              <a:buNone/>
              <a:defRPr sz="3800" b="1">
                <a:solidFill>
                  <a:schemeClr val="accent5"/>
                </a:solidFill>
                <a:latin typeface="Gramatika-Bold" panose="00000800000000000000" pitchFamily="2"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ADD SECTION TITLE</a:t>
            </a:r>
            <a:endParaRPr lang="en-US" dirty="0"/>
          </a:p>
        </p:txBody>
      </p:sp>
    </p:spTree>
    <p:extLst>
      <p:ext uri="{BB962C8B-B14F-4D97-AF65-F5344CB8AC3E}">
        <p14:creationId xmlns:p14="http://schemas.microsoft.com/office/powerpoint/2010/main" val="305554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pic>
        <p:nvPicPr>
          <p:cNvPr id="1026" name="Picture 2" descr="S:\NATH\-Communications\Templates\PowerPoint\2x\PowerPoint Master - Section Slide - Fern 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07"/>
            <a:ext cx="9144000" cy="5144207"/>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7ADC075A-30D2-8946-97E7-1A77F45CD423}"/>
              </a:ext>
            </a:extLst>
          </p:cNvPr>
          <p:cNvSpPr>
            <a:spLocks noGrp="1"/>
          </p:cNvSpPr>
          <p:nvPr>
            <p:ph type="subTitle" idx="1" hasCustomPrompt="1"/>
          </p:nvPr>
        </p:nvSpPr>
        <p:spPr>
          <a:xfrm>
            <a:off x="584199" y="1887902"/>
            <a:ext cx="7880351" cy="1366987"/>
          </a:xfrm>
        </p:spPr>
        <p:txBody>
          <a:bodyPr anchor="ctr">
            <a:normAutofit/>
          </a:bodyPr>
          <a:lstStyle>
            <a:lvl1pPr marL="0" indent="0" algn="ctr">
              <a:buNone/>
              <a:defRPr sz="3800" b="1">
                <a:solidFill>
                  <a:schemeClr val="accent6"/>
                </a:solidFill>
                <a:latin typeface="Gramatika-Bold" panose="00000800000000000000" pitchFamily="2"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ADD SECTION TITLE</a:t>
            </a:r>
            <a:endParaRPr lang="en-US" dirty="0"/>
          </a:p>
        </p:txBody>
      </p:sp>
    </p:spTree>
    <p:extLst>
      <p:ext uri="{BB962C8B-B14F-4D97-AF65-F5344CB8AC3E}">
        <p14:creationId xmlns:p14="http://schemas.microsoft.com/office/powerpoint/2010/main" val="1423232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6DF2E-2645-2E49-933C-4557361164F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1DCD60-0828-404B-9DDF-608922ABE8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E6BBC73-07E7-1341-A2FE-277CDBD1CB49}"/>
              </a:ext>
            </a:extLst>
          </p:cNvPr>
          <p:cNvCxnSpPr>
            <a:cxnSpLocks/>
            <a:stCxn id="14"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4"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461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BD9C-7B0E-D34F-9886-B5E8FD3C35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F79CC4-45EF-E148-ABBD-99BB8ACDD83C}"/>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2274BC-2A6B-594F-93CE-6792F1415D0A}"/>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861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F8FBA-A9EC-B64E-9DB0-25091A96FEF1}"/>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733CE1-2938-9B41-B470-F676662E7F2A}"/>
              </a:ext>
            </a:extLst>
          </p:cNvPr>
          <p:cNvSpPr>
            <a:spLocks noGrp="1"/>
          </p:cNvSpPr>
          <p:nvPr>
            <p:ph type="body" idx="1"/>
          </p:nvPr>
        </p:nvSpPr>
        <p:spPr>
          <a:xfrm>
            <a:off x="629842" y="1260872"/>
            <a:ext cx="3868340" cy="617934"/>
          </a:xfrm>
        </p:spPr>
        <p:txBody>
          <a:bodyPr anchor="b"/>
          <a:lstStyle>
            <a:lvl1pPr marL="0" indent="0">
              <a:buNone/>
              <a:defRPr sz="1800" b="1" baseline="0">
                <a:latin typeface="Gramatika-Black" pitchFamily="2"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AA34243-B988-7E45-9EA8-F1D3A31F0301}"/>
              </a:ext>
            </a:extLst>
          </p:cNvPr>
          <p:cNvSpPr>
            <a:spLocks noGrp="1"/>
          </p:cNvSpPr>
          <p:nvPr>
            <p:ph sz="half" idx="2"/>
          </p:nvPr>
        </p:nvSpPr>
        <p:spPr>
          <a:xfrm>
            <a:off x="629842" y="1878806"/>
            <a:ext cx="3868340" cy="2753705"/>
          </a:xfrm>
        </p:spPr>
        <p:txBody>
          <a:bodyPr/>
          <a:lstStyle>
            <a:lvl1pPr>
              <a:defRPr baseline="0">
                <a:latin typeface="Helvetica Now Text " panose="020B0504030202020204" pitchFamily="34" charset="77"/>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05E3ACD-9807-0447-B851-29494E7C7FE1}"/>
              </a:ext>
            </a:extLst>
          </p:cNvPr>
          <p:cNvSpPr>
            <a:spLocks noGrp="1"/>
          </p:cNvSpPr>
          <p:nvPr>
            <p:ph type="body" sz="quarter" idx="3"/>
          </p:nvPr>
        </p:nvSpPr>
        <p:spPr>
          <a:xfrm>
            <a:off x="4629150" y="1260872"/>
            <a:ext cx="3887391" cy="617934"/>
          </a:xfrm>
        </p:spPr>
        <p:txBody>
          <a:bodyPr anchor="b"/>
          <a:lstStyle>
            <a:lvl1pPr marL="0" indent="0">
              <a:buNone/>
              <a:defRPr sz="1800" b="1" baseline="0">
                <a:latin typeface="Gramatika-Bold" pitchFamily="2"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001D307-96D6-074D-82F2-A80298D4CE26}"/>
              </a:ext>
            </a:extLst>
          </p:cNvPr>
          <p:cNvSpPr>
            <a:spLocks noGrp="1"/>
          </p:cNvSpPr>
          <p:nvPr>
            <p:ph sz="quarter" idx="4"/>
          </p:nvPr>
        </p:nvSpPr>
        <p:spPr>
          <a:xfrm>
            <a:off x="4629150" y="1878806"/>
            <a:ext cx="3887391" cy="27537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E6BBC73-07E7-1341-A2FE-277CDBD1CB49}"/>
              </a:ext>
            </a:extLst>
          </p:cNvPr>
          <p:cNvCxnSpPr>
            <a:cxnSpLocks/>
            <a:stCxn id="21"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21"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085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88B6-9A1B-A64D-971B-CEC21A9B10A0}"/>
              </a:ext>
            </a:extLst>
          </p:cNvPr>
          <p:cNvSpPr>
            <a:spLocks noGrp="1"/>
          </p:cNvSpPr>
          <p:nvPr>
            <p:ph type="title"/>
          </p:nvPr>
        </p:nvSpPr>
        <p:spPr/>
        <p:txBody>
          <a:bodyPr/>
          <a:lstStyle/>
          <a:p>
            <a:r>
              <a:rPr lang="en-US"/>
              <a:t>Click to edit Master title style</a:t>
            </a:r>
          </a:p>
        </p:txBody>
      </p:sp>
      <p:cxnSp>
        <p:nvCxnSpPr>
          <p:cNvPr id="8" name="Straight Connector 7">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E6BBC73-07E7-1341-A2FE-277CDBD1CB49}"/>
              </a:ext>
            </a:extLst>
          </p:cNvPr>
          <p:cNvCxnSpPr>
            <a:cxnSpLocks/>
            <a:stCxn id="17"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7"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209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6" name="Straight Connector 15">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6BBC73-07E7-1341-A2FE-277CDBD1CB49}"/>
              </a:ext>
            </a:extLst>
          </p:cNvPr>
          <p:cNvCxnSpPr>
            <a:cxnSpLocks/>
            <a:stCxn id="20"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20"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816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976BA-39DB-4C4B-82AE-B3EDB83DE2F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0BB0BE8-F682-4543-AF59-283DADB888F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234C9C-5ABD-BC40-AD00-E14FA1EF35F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cxnSp>
        <p:nvCxnSpPr>
          <p:cNvPr id="10" name="Straight Connector 9">
            <a:extLst>
              <a:ext uri="{FF2B5EF4-FFF2-40B4-BE49-F238E27FC236}">
                <a16:creationId xmlns:a16="http://schemas.microsoft.com/office/drawing/2014/main" id="{10A6B61F-7586-484D-9748-6E593C847E62}"/>
              </a:ext>
            </a:extLst>
          </p:cNvPr>
          <p:cNvCxnSpPr>
            <a:cxnSpLocks/>
          </p:cNvCxnSpPr>
          <p:nvPr userDrawn="1"/>
        </p:nvCxnSpPr>
        <p:spPr>
          <a:xfrm>
            <a:off x="8792679"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E6BBC73-07E7-1341-A2FE-277CDBD1CB49}"/>
              </a:ext>
            </a:extLst>
          </p:cNvPr>
          <p:cNvCxnSpPr>
            <a:cxnSpLocks/>
            <a:stCxn id="19" idx="3"/>
          </p:cNvCxnSpPr>
          <p:nvPr userDrawn="1"/>
        </p:nvCxnSpPr>
        <p:spPr>
          <a:xfrm>
            <a:off x="1937725" y="4888111"/>
            <a:ext cx="643541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DE3FF8-37A9-F94B-B310-2FCA82A209C0}"/>
              </a:ext>
            </a:extLst>
          </p:cNvPr>
          <p:cNvCxnSpPr>
            <a:cxnSpLocks/>
          </p:cNvCxnSpPr>
          <p:nvPr userDrawn="1"/>
        </p:nvCxnSpPr>
        <p:spPr>
          <a:xfrm>
            <a:off x="-11831" y="4888111"/>
            <a:ext cx="35132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B4A2FE27-EAFC-0844-B9FA-397260799AAC}"/>
              </a:ext>
            </a:extLst>
          </p:cNvPr>
          <p:cNvSpPr txBox="1">
            <a:spLocks/>
          </p:cNvSpPr>
          <p:nvPr userDrawn="1"/>
        </p:nvSpPr>
        <p:spPr>
          <a:xfrm>
            <a:off x="8373140" y="4751188"/>
            <a:ext cx="419538" cy="273844"/>
          </a:xfrm>
          <a:prstGeom prst="rect">
            <a:avLst/>
          </a:prstGeom>
        </p:spPr>
        <p:txBody>
          <a:bodyPr vert="horz" lIns="68580" tIns="34290" rIns="68580" bIns="34290" rtlCol="0" anchor="ctr"/>
          <a:lstStyle>
            <a:defPPr>
              <a:defRPr lang="en-US"/>
            </a:defPPr>
            <a:lvl1pPr marL="0" algn="r" defTabSz="685800" rtl="0" eaLnBrk="1" latinLnBrk="0" hangingPunct="1">
              <a:defRPr sz="900" b="0" i="0" kern="1200">
                <a:solidFill>
                  <a:schemeClr val="accent3"/>
                </a:solidFill>
                <a:latin typeface="HelveticaNowText" panose="020B0504030202020204" pitchFamily="34" charset="77"/>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fld id="{8D82B02F-5E33-5F45-B749-127BC6B0E3BD}" type="slidenum">
              <a:rPr lang="en-US" smtClean="0"/>
              <a:pPr algn="ctr"/>
              <a:t>‹#›</a:t>
            </a:fld>
            <a:endParaRPr lang="en-US" dirty="0"/>
          </a:p>
        </p:txBody>
      </p:sp>
      <p:pic>
        <p:nvPicPr>
          <p:cNvPr id="19" name="Picture 3" descr="S:\NATH\-Communications\Templates\PowerPoint\4x\PowerPoint Master - Artboard 65 - Fern.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9491" y="4632511"/>
            <a:ext cx="1598234" cy="51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677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7B682C-F1DB-3146-B825-246C66E1558D}"/>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63219F8-70BD-3B4E-AA67-394AE08456EC}"/>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F99C48-696D-7E4D-84BA-4A7F4041EA66}"/>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b="0" i="0">
                <a:solidFill>
                  <a:schemeClr val="tx1">
                    <a:tint val="75000"/>
                  </a:schemeClr>
                </a:solidFill>
                <a:latin typeface="HelveticaNowText" panose="020B0504030202020204" pitchFamily="34" charset="77"/>
              </a:defRPr>
            </a:lvl1pPr>
          </a:lstStyle>
          <a:p>
            <a:fld id="{EFC60B6E-7D29-E240-AFD5-68EF175F758A}" type="datetimeFigureOut">
              <a:rPr lang="en-US" smtClean="0"/>
              <a:pPr/>
              <a:t>9/27/2021</a:t>
            </a:fld>
            <a:endParaRPr lang="en-US" dirty="0"/>
          </a:p>
        </p:txBody>
      </p:sp>
      <p:sp>
        <p:nvSpPr>
          <p:cNvPr id="5" name="Footer Placeholder 4">
            <a:extLst>
              <a:ext uri="{FF2B5EF4-FFF2-40B4-BE49-F238E27FC236}">
                <a16:creationId xmlns:a16="http://schemas.microsoft.com/office/drawing/2014/main" id="{412D30FB-3D23-324A-A8E9-A48FED14F39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b="0" i="0">
                <a:solidFill>
                  <a:schemeClr val="tx1">
                    <a:tint val="75000"/>
                  </a:schemeClr>
                </a:solidFill>
                <a:latin typeface="HelveticaNowText" panose="020B0504030202020204" pitchFamily="34" charset="77"/>
              </a:defRPr>
            </a:lvl1pPr>
          </a:lstStyle>
          <a:p>
            <a:endParaRPr lang="en-US" dirty="0"/>
          </a:p>
        </p:txBody>
      </p:sp>
      <p:sp>
        <p:nvSpPr>
          <p:cNvPr id="6" name="Slide Number Placeholder 5">
            <a:extLst>
              <a:ext uri="{FF2B5EF4-FFF2-40B4-BE49-F238E27FC236}">
                <a16:creationId xmlns:a16="http://schemas.microsoft.com/office/drawing/2014/main" id="{B4A2FE27-EAFC-0844-B9FA-397260799AAC}"/>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b="0" i="0">
                <a:solidFill>
                  <a:schemeClr val="accent3"/>
                </a:solidFill>
                <a:latin typeface="HelveticaNowText" panose="020B0504030202020204" pitchFamily="34" charset="77"/>
              </a:defRPr>
            </a:lvl1pPr>
          </a:lstStyle>
          <a:p>
            <a:fld id="{8D82B02F-5E33-5F45-B749-127BC6B0E3BD}" type="slidenum">
              <a:rPr lang="en-US" smtClean="0"/>
              <a:pPr/>
              <a:t>‹#›</a:t>
            </a:fld>
            <a:endParaRPr lang="en-US" dirty="0"/>
          </a:p>
        </p:txBody>
      </p:sp>
    </p:spTree>
    <p:extLst>
      <p:ext uri="{BB962C8B-B14F-4D97-AF65-F5344CB8AC3E}">
        <p14:creationId xmlns:p14="http://schemas.microsoft.com/office/powerpoint/2010/main" val="3475792796"/>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0" r:id="rId3"/>
    <p:sldLayoutId id="214748365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rcn.org.uk/professional-development/revalidation/continuing-professional-development" TargetMode="External"/><Relationship Id="rId2" Type="http://schemas.openxmlformats.org/officeDocument/2006/relationships/hyperlink" Target="mailto:enquiries.nth@nhs.net"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hyperlink" Target="https://www.rcn.org.uk/get-help/member-support-services/peer-support-services/students" TargetMode="External"/><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hyperlink" Target="https://www.rcn.org.uk/professional-development/practice-based-learning/practice-supervision" TargetMode="External"/><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s://www.myeplg.ac.uk/" TargetMode="External"/><Relationship Id="rId2" Type="http://schemas.openxmlformats.org/officeDocument/2006/relationships/image" Target="../media/image26.jpg"/><Relationship Id="rId1" Type="http://schemas.openxmlformats.org/officeDocument/2006/relationships/slideLayout" Target="../slideLayouts/slideLayout8.xml"/><Relationship Id="rId4" Type="http://schemas.openxmlformats.org/officeDocument/2006/relationships/hyperlink" Target="http://www.myeplg.ac.uk/"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hyperlink" Target="https://www.youtube.com/watch?v=zHgQWjcg68Y" TargetMode="Externa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8.xml"/><Relationship Id="rId6" Type="http://schemas.openxmlformats.org/officeDocument/2006/relationships/hyperlink" Target="https://www.nmc.org.uk/standards-for-education-and-training/" TargetMode="External"/><Relationship Id="rId5" Type="http://schemas.openxmlformats.org/officeDocument/2006/relationships/image" Target="../media/image10.png"/><Relationship Id="rId4" Type="http://schemas.openxmlformats.org/officeDocument/2006/relationships/image" Target="../media/image9.emf"/></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4.xml.rels><?xml version="1.0" encoding="UTF-8" standalone="yes"?>
<Relationships xmlns="http://schemas.openxmlformats.org/package/2006/relationships"><Relationship Id="rId2" Type="http://schemas.openxmlformats.org/officeDocument/2006/relationships/hyperlink" Target="https://www.youtube.com/watch?v=fWHnbCRYvbc" TargetMode="Externa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hyperlink" Target="https://forms.office.com/Pages/ResponsePage.aspx?id=OrvxmPpegkeIur2JfbYOYsFrTxP2K3pDiTW3oH-nDEtUNEI5MTcyNjc4R05FSkVCMDRSTDZTNFJOWCQlQCN0PWcu" TargetMode="External"/><Relationship Id="rId2" Type="http://schemas.openxmlformats.org/officeDocument/2006/relationships/hyperlink" Target="https://forms.office.com/Pages/ResponsePage.aspx?id=7qe9Z4D970GskTWEGCkKHvDIHOLjX9pCi9nwq7TecqJURTRTWkpQSTU1TVBQVDlLUzg1OTk5M1NJNiQlQCN0PWcu" TargetMode="Externa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hyperlink" Target="mailto:alliance.hub1@nhs.net" TargetMode="External"/><Relationship Id="rId2" Type="http://schemas.openxmlformats.org/officeDocument/2006/relationships/hyperlink" Target="https://www.surveymonkey.co.uk/r/LHK62GZ"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nmc.org.uk/standards/standards-for-nurses/standards-of-proficiency-for-registered-nurses/" TargetMode="External"/><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hyperlink" Target="mailto:enquiries.nth@nhs.net"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www.nmc.org.uk/standards-for-education-and-training/" TargetMode="Externa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hyperlink" Target="https://www.nmc.org.uk/standards/standards-for-nurses/" TargetMode="External"/><Relationship Id="rId1" Type="http://schemas.openxmlformats.org/officeDocument/2006/relationships/slideLayout" Target="../slideLayouts/slideLayout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0F0C1E9-96A5-7542-99F5-A80B167A7E1B}"/>
              </a:ext>
            </a:extLst>
          </p:cNvPr>
          <p:cNvSpPr>
            <a:spLocks noGrp="1"/>
          </p:cNvSpPr>
          <p:nvPr>
            <p:ph type="subTitle" idx="1"/>
          </p:nvPr>
        </p:nvSpPr>
        <p:spPr>
          <a:xfrm>
            <a:off x="503813" y="1526161"/>
            <a:ext cx="7880351" cy="1366987"/>
          </a:xfrm>
        </p:spPr>
        <p:txBody>
          <a:bodyPr>
            <a:noAutofit/>
          </a:bodyPr>
          <a:lstStyle/>
          <a:p>
            <a:endParaRPr lang="en-GB" dirty="0"/>
          </a:p>
          <a:p>
            <a:endParaRPr lang="en-GB" dirty="0"/>
          </a:p>
          <a:p>
            <a:r>
              <a:rPr lang="en-GB" dirty="0"/>
              <a:t>Standards for student supervision and assessment in practice for Primary and Social Care </a:t>
            </a:r>
          </a:p>
        </p:txBody>
      </p:sp>
      <p:sp>
        <p:nvSpPr>
          <p:cNvPr id="2" name="Title 1">
            <a:extLst>
              <a:ext uri="{FF2B5EF4-FFF2-40B4-BE49-F238E27FC236}">
                <a16:creationId xmlns:a16="http://schemas.microsoft.com/office/drawing/2014/main" id="{F031A656-74AA-EE47-9FB4-3AD2EDFAD006}"/>
              </a:ext>
            </a:extLst>
          </p:cNvPr>
          <p:cNvSpPr>
            <a:spLocks noGrp="1"/>
          </p:cNvSpPr>
          <p:nvPr>
            <p:ph type="ctrTitle" idx="4294967295"/>
          </p:nvPr>
        </p:nvSpPr>
        <p:spPr>
          <a:xfrm>
            <a:off x="0" y="0"/>
            <a:ext cx="8035925" cy="1238250"/>
          </a:xfrm>
        </p:spPr>
        <p:txBody>
          <a:bodyPr>
            <a:normAutofit fontScale="90000"/>
          </a:bodyPr>
          <a:lstStyle/>
          <a:p>
            <a:br>
              <a:rPr lang="en-GB" b="0" dirty="0"/>
            </a:br>
            <a:br>
              <a:rPr lang="en-GB" b="0" dirty="0"/>
            </a:br>
            <a:r>
              <a:rPr lang="en-GB" b="0" dirty="0"/>
              <a:t>NMC 2018 SSSA </a:t>
            </a:r>
            <a:br>
              <a:rPr lang="en-GB" b="0" dirty="0"/>
            </a:br>
            <a:r>
              <a:rPr lang="en-GB" b="0" dirty="0"/>
              <a:t>SUPERVISOR TRAINING </a:t>
            </a:r>
            <a:endParaRPr lang="en-US" dirty="0"/>
          </a:p>
        </p:txBody>
      </p:sp>
      <p:sp>
        <p:nvSpPr>
          <p:cNvPr id="5" name="Subtitle 2">
            <a:extLst>
              <a:ext uri="{FF2B5EF4-FFF2-40B4-BE49-F238E27FC236}">
                <a16:creationId xmlns:a16="http://schemas.microsoft.com/office/drawing/2014/main" id="{A0F0C1E9-96A5-7542-99F5-A80B167A7E1B}"/>
              </a:ext>
            </a:extLst>
          </p:cNvPr>
          <p:cNvSpPr txBox="1">
            <a:spLocks/>
          </p:cNvSpPr>
          <p:nvPr/>
        </p:nvSpPr>
        <p:spPr>
          <a:xfrm>
            <a:off x="131382" y="3992190"/>
            <a:ext cx="6858000" cy="1151310"/>
          </a:xfrm>
          <a:prstGeom prst="rect">
            <a:avLst/>
          </a:prstGeom>
        </p:spPr>
        <p:txBody>
          <a:bodyPr vert="horz" lIns="68580" tIns="34290" rIns="68580" bIns="34290" rtlCol="0">
            <a:normAutofit/>
          </a:bodyPr>
          <a:lstStyle>
            <a:lvl1pPr marL="0" indent="0" algn="l" defTabSz="685800" rtl="0" eaLnBrk="1" latinLnBrk="0" hangingPunct="1">
              <a:lnSpc>
                <a:spcPct val="90000"/>
              </a:lnSpc>
              <a:spcBef>
                <a:spcPts val="750"/>
              </a:spcBef>
              <a:buClr>
                <a:schemeClr val="accent3"/>
              </a:buClr>
              <a:buFont typeface="Arial" panose="020B0604020202020204" pitchFamily="34" charset="0"/>
              <a:buNone/>
              <a:defRPr sz="1500" b="0" i="0" kern="1200">
                <a:solidFill>
                  <a:schemeClr val="accent5"/>
                </a:solidFill>
                <a:latin typeface="HelveticaNowText" panose="020B0504030202020204" pitchFamily="34" charset="77"/>
                <a:ea typeface="+mn-ea"/>
                <a:cs typeface="+mn-cs"/>
              </a:defRPr>
            </a:lvl1pPr>
            <a:lvl2pPr marL="342900" indent="0" algn="ctr" defTabSz="685800" rtl="0" eaLnBrk="1" latinLnBrk="0" hangingPunct="1">
              <a:lnSpc>
                <a:spcPct val="90000"/>
              </a:lnSpc>
              <a:spcBef>
                <a:spcPts val="375"/>
              </a:spcBef>
              <a:buClr>
                <a:schemeClr val="accent3"/>
              </a:buClr>
              <a:buFont typeface="Arial" panose="020B0604020202020204" pitchFamily="34" charset="0"/>
              <a:buNone/>
              <a:defRPr sz="1500" b="0" i="0" kern="1200">
                <a:solidFill>
                  <a:schemeClr val="accent6"/>
                </a:solidFill>
                <a:latin typeface="HelveticaNowText" panose="020B0504030202020204" pitchFamily="34" charset="77"/>
                <a:ea typeface="+mn-ea"/>
                <a:cs typeface="+mn-cs"/>
              </a:defRPr>
            </a:lvl2pPr>
            <a:lvl3pPr marL="685800" indent="0" algn="ctr" defTabSz="685800" rtl="0" eaLnBrk="1" latinLnBrk="0" hangingPunct="1">
              <a:lnSpc>
                <a:spcPct val="90000"/>
              </a:lnSpc>
              <a:spcBef>
                <a:spcPts val="375"/>
              </a:spcBef>
              <a:buClr>
                <a:schemeClr val="accent3"/>
              </a:buClr>
              <a:buFont typeface="Arial" panose="020B0604020202020204" pitchFamily="34" charset="0"/>
              <a:buNone/>
              <a:defRPr sz="1400" b="0" i="0" kern="1200">
                <a:solidFill>
                  <a:schemeClr val="accent6"/>
                </a:solidFill>
                <a:latin typeface="HelveticaNowText" panose="020B0504030202020204" pitchFamily="34" charset="77"/>
                <a:ea typeface="+mn-ea"/>
                <a:cs typeface="+mn-cs"/>
              </a:defRPr>
            </a:lvl3pPr>
            <a:lvl4pPr marL="1028700" indent="0" algn="ctr" defTabSz="685800" rtl="0" eaLnBrk="1" latinLnBrk="0" hangingPunct="1">
              <a:lnSpc>
                <a:spcPct val="90000"/>
              </a:lnSpc>
              <a:spcBef>
                <a:spcPts val="375"/>
              </a:spcBef>
              <a:buClr>
                <a:schemeClr val="accent3"/>
              </a:buClr>
              <a:buFont typeface="Arial" panose="020B0604020202020204" pitchFamily="34" charset="0"/>
              <a:buNone/>
              <a:defRPr sz="1200" b="0" i="0" kern="1200">
                <a:solidFill>
                  <a:schemeClr val="accent6"/>
                </a:solidFill>
                <a:latin typeface="HelveticaNowText" panose="020B0504030202020204" pitchFamily="34" charset="77"/>
                <a:ea typeface="+mn-ea"/>
                <a:cs typeface="+mn-cs"/>
              </a:defRPr>
            </a:lvl4pPr>
            <a:lvl5pPr marL="1371600" indent="0" algn="ctr" defTabSz="685800" rtl="0" eaLnBrk="1" latinLnBrk="0" hangingPunct="1">
              <a:lnSpc>
                <a:spcPct val="90000"/>
              </a:lnSpc>
              <a:spcBef>
                <a:spcPts val="375"/>
              </a:spcBef>
              <a:buClr>
                <a:schemeClr val="accent3"/>
              </a:buClr>
              <a:buFont typeface="Arial" panose="020B0604020202020204" pitchFamily="34" charset="0"/>
              <a:buNone/>
              <a:defRPr sz="1200" b="0" i="0" kern="1200">
                <a:solidFill>
                  <a:schemeClr val="accent6"/>
                </a:solidFill>
                <a:latin typeface="HelveticaNowText" panose="020B0504030202020204" pitchFamily="34" charset="77"/>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dirty="0"/>
              <a:t>Training utilises the agreed Core Content Developed by PAN Midlands Yorkshire and East Practice Learning Group for use and amendments under the Creative Commons licence. Details at https://creativecommons.org/licenses/by-nc-nd/3.0/ </a:t>
            </a:r>
            <a:endParaRPr lang="en-US" dirty="0"/>
          </a:p>
        </p:txBody>
      </p:sp>
    </p:spTree>
    <p:extLst>
      <p:ext uri="{BB962C8B-B14F-4D97-AF65-F5344CB8AC3E}">
        <p14:creationId xmlns:p14="http://schemas.microsoft.com/office/powerpoint/2010/main" val="4170532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5204" y="237037"/>
            <a:ext cx="5877578" cy="902749"/>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Proposed Model</a:t>
            </a:r>
            <a:br>
              <a:rPr lang="en-GB" sz="2800" dirty="0">
                <a:solidFill>
                  <a:schemeClr val="tx1"/>
                </a:solidFill>
              </a:rPr>
            </a:br>
            <a:r>
              <a:rPr lang="en-GB" sz="2800" dirty="0">
                <a:solidFill>
                  <a:schemeClr val="tx1"/>
                </a:solidFill>
              </a:rPr>
              <a:t>Based on 3 Placements per Year</a:t>
            </a:r>
          </a:p>
        </p:txBody>
      </p:sp>
      <p:grpSp>
        <p:nvGrpSpPr>
          <p:cNvPr id="3" name="Group 2">
            <a:extLst>
              <a:ext uri="{FF2B5EF4-FFF2-40B4-BE49-F238E27FC236}">
                <a16:creationId xmlns:a16="http://schemas.microsoft.com/office/drawing/2014/main" id="{ECC4ECE8-6628-41BA-A8F1-83E862DAE112}"/>
              </a:ext>
            </a:extLst>
          </p:cNvPr>
          <p:cNvGrpSpPr/>
          <p:nvPr/>
        </p:nvGrpSpPr>
        <p:grpSpPr>
          <a:xfrm>
            <a:off x="2882797" y="1293438"/>
            <a:ext cx="1749385" cy="2167434"/>
            <a:chOff x="4747954" y="1332858"/>
            <a:chExt cx="2190313" cy="3261398"/>
          </a:xfrm>
        </p:grpSpPr>
        <p:sp>
          <p:nvSpPr>
            <p:cNvPr id="4" name="Oval 3"/>
            <p:cNvSpPr/>
            <p:nvPr/>
          </p:nvSpPr>
          <p:spPr>
            <a:xfrm>
              <a:off x="4818964" y="1332858"/>
              <a:ext cx="1968353" cy="1594339"/>
            </a:xfrm>
            <a:prstGeom prst="ellipse">
              <a:avLst/>
            </a:prstGeom>
            <a:solidFill>
              <a:srgbClr val="3BAA36"/>
            </a:solidFill>
            <a:ln w="12700" cap="flat" cmpd="sng" algn="ctr">
              <a:noFill/>
              <a:prstDash val="solid"/>
              <a:miter lim="800000"/>
            </a:ln>
            <a:effectLst/>
          </p:spPr>
          <p:txBody>
            <a:bodyPr rtlCol="0" anchor="ctr"/>
            <a:lstStyle/>
            <a:p>
              <a:pPr algn="ctr">
                <a:defRPr/>
              </a:pPr>
              <a:r>
                <a:rPr lang="en-GB" b="1" kern="0" dirty="0">
                  <a:solidFill>
                    <a:prstClr val="white"/>
                  </a:solidFill>
                  <a:latin typeface="Helvetica Now Text "/>
                </a:rPr>
                <a:t>Placement B</a:t>
              </a:r>
            </a:p>
          </p:txBody>
        </p:sp>
        <p:sp>
          <p:nvSpPr>
            <p:cNvPr id="5" name="TextBox 4"/>
            <p:cNvSpPr txBox="1"/>
            <p:nvPr/>
          </p:nvSpPr>
          <p:spPr>
            <a:xfrm>
              <a:off x="4747954" y="4177448"/>
              <a:ext cx="2190313" cy="416808"/>
            </a:xfrm>
            <a:prstGeom prst="rect">
              <a:avLst/>
            </a:prstGeom>
            <a:noFill/>
          </p:spPr>
          <p:txBody>
            <a:bodyPr wrap="square" rtlCol="0">
              <a:spAutoFit/>
            </a:bodyPr>
            <a:lstStyle/>
            <a:p>
              <a:r>
                <a:rPr lang="en-GB" sz="1200" b="1" dirty="0">
                  <a:latin typeface="Helvetica Now Text "/>
                </a:rPr>
                <a:t>Team of supervisors</a:t>
              </a:r>
            </a:p>
          </p:txBody>
        </p:sp>
      </p:grpSp>
      <p:grpSp>
        <p:nvGrpSpPr>
          <p:cNvPr id="6" name="Group 5">
            <a:extLst>
              <a:ext uri="{FF2B5EF4-FFF2-40B4-BE49-F238E27FC236}">
                <a16:creationId xmlns:a16="http://schemas.microsoft.com/office/drawing/2014/main" id="{9210C53E-6B0D-4DC2-9A7A-C0DC2D3E47ED}"/>
              </a:ext>
            </a:extLst>
          </p:cNvPr>
          <p:cNvGrpSpPr/>
          <p:nvPr/>
        </p:nvGrpSpPr>
        <p:grpSpPr>
          <a:xfrm>
            <a:off x="5376078" y="1293437"/>
            <a:ext cx="1524571" cy="2114656"/>
            <a:chOff x="7738866" y="1340769"/>
            <a:chExt cx="1909045" cy="3182825"/>
          </a:xfrm>
        </p:grpSpPr>
        <p:sp>
          <p:nvSpPr>
            <p:cNvPr id="7" name="Oval 6"/>
            <p:cNvSpPr/>
            <p:nvPr/>
          </p:nvSpPr>
          <p:spPr>
            <a:xfrm>
              <a:off x="7738866" y="1340769"/>
              <a:ext cx="1903572" cy="1594339"/>
            </a:xfrm>
            <a:prstGeom prst="ellipse">
              <a:avLst/>
            </a:prstGeom>
            <a:solidFill>
              <a:srgbClr val="941D80"/>
            </a:solidFill>
            <a:ln w="12700" cap="flat" cmpd="sng" algn="ctr">
              <a:noFill/>
              <a:prstDash val="solid"/>
              <a:miter lim="800000"/>
            </a:ln>
            <a:effectLst/>
          </p:spPr>
          <p:txBody>
            <a:bodyPr rtlCol="0" anchor="ctr"/>
            <a:lstStyle/>
            <a:p>
              <a:pPr algn="ctr">
                <a:defRPr/>
              </a:pPr>
              <a:r>
                <a:rPr lang="en-GB" b="1" kern="0" dirty="0">
                  <a:solidFill>
                    <a:prstClr val="white"/>
                  </a:solidFill>
                  <a:latin typeface="Helvetica Now Text "/>
                </a:rPr>
                <a:t>Placement C</a:t>
              </a:r>
            </a:p>
          </p:txBody>
        </p:sp>
        <p:sp>
          <p:nvSpPr>
            <p:cNvPr id="8" name="Rectangle 7"/>
            <p:cNvSpPr/>
            <p:nvPr/>
          </p:nvSpPr>
          <p:spPr>
            <a:xfrm>
              <a:off x="7819801" y="4200357"/>
              <a:ext cx="1828110" cy="323237"/>
            </a:xfrm>
            <a:prstGeom prst="rect">
              <a:avLst/>
            </a:prstGeom>
          </p:spPr>
          <p:txBody>
            <a:bodyPr wrap="none">
              <a:spAutoFit/>
            </a:bodyPr>
            <a:lstStyle/>
            <a:p>
              <a:r>
                <a:rPr lang="en-GB" sz="1200" b="1" dirty="0">
                  <a:latin typeface="Helvetica Now Text "/>
                </a:rPr>
                <a:t>Team of supervisors</a:t>
              </a:r>
              <a:endParaRPr lang="en-GB" sz="1200" dirty="0">
                <a:latin typeface="Helvetica Now Text "/>
              </a:endParaRPr>
            </a:p>
          </p:txBody>
        </p:sp>
      </p:grpSp>
      <p:sp>
        <p:nvSpPr>
          <p:cNvPr id="9" name="TextBox 8"/>
          <p:cNvSpPr txBox="1"/>
          <p:nvPr/>
        </p:nvSpPr>
        <p:spPr>
          <a:xfrm>
            <a:off x="562602" y="4265604"/>
            <a:ext cx="6744451" cy="461665"/>
          </a:xfrm>
          <a:prstGeom prst="rect">
            <a:avLst/>
          </a:prstGeom>
          <a:noFill/>
        </p:spPr>
        <p:txBody>
          <a:bodyPr wrap="square" rtlCol="0" anchor="t">
            <a:spAutoFit/>
          </a:bodyPr>
          <a:lstStyle/>
          <a:p>
            <a:pPr algn="ctr"/>
            <a:r>
              <a:rPr lang="en-GB" sz="1200" dirty="0">
                <a:latin typeface="HelveticaNowText"/>
              </a:rPr>
              <a:t>If the student is progressing well the Academic Assessor will only be involved on the final placement of each year to confirm progression with the Practice Assessor.</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8001" y="221923"/>
            <a:ext cx="2308034" cy="298194"/>
          </a:xfrm>
          <a:prstGeom prst="rect">
            <a:avLst/>
          </a:prstGeom>
        </p:spPr>
      </p:pic>
      <p:grpSp>
        <p:nvGrpSpPr>
          <p:cNvPr id="11" name="Group 10">
            <a:extLst>
              <a:ext uri="{FF2B5EF4-FFF2-40B4-BE49-F238E27FC236}">
                <a16:creationId xmlns:a16="http://schemas.microsoft.com/office/drawing/2014/main" id="{4D5EB04D-B791-4668-8192-D894B45317B5}"/>
              </a:ext>
            </a:extLst>
          </p:cNvPr>
          <p:cNvGrpSpPr/>
          <p:nvPr/>
        </p:nvGrpSpPr>
        <p:grpSpPr>
          <a:xfrm>
            <a:off x="562603" y="1352131"/>
            <a:ext cx="2357949" cy="2118203"/>
            <a:chOff x="1847528" y="1398537"/>
            <a:chExt cx="2951620" cy="3188207"/>
          </a:xfrm>
        </p:grpSpPr>
        <p:sp>
          <p:nvSpPr>
            <p:cNvPr id="12" name="Oval 11"/>
            <p:cNvSpPr/>
            <p:nvPr/>
          </p:nvSpPr>
          <p:spPr>
            <a:xfrm>
              <a:off x="1847528" y="1398537"/>
              <a:ext cx="2016223" cy="1594339"/>
            </a:xfrm>
            <a:prstGeom prst="ellipse">
              <a:avLst/>
            </a:prstGeom>
            <a:solidFill>
              <a:srgbClr val="39A6DF"/>
            </a:solidFill>
            <a:ln w="12700" cap="flat" cmpd="sng" algn="ctr">
              <a:noFill/>
              <a:prstDash val="solid"/>
              <a:miter lim="800000"/>
            </a:ln>
            <a:effectLst/>
          </p:spPr>
          <p:txBody>
            <a:bodyPr rtlCol="0" anchor="ctr"/>
            <a:lstStyle/>
            <a:p>
              <a:pPr algn="ctr">
                <a:defRPr/>
              </a:pPr>
              <a:r>
                <a:rPr lang="en-GB" b="1" kern="0" dirty="0">
                  <a:solidFill>
                    <a:prstClr val="white"/>
                  </a:solidFill>
                  <a:latin typeface="Helvetica Now Text "/>
                </a:rPr>
                <a:t>Placement A</a:t>
              </a:r>
            </a:p>
          </p:txBody>
        </p:sp>
        <p:sp>
          <p:nvSpPr>
            <p:cNvPr id="13" name="TextBox 12">
              <a:extLst>
                <a:ext uri="{FF2B5EF4-FFF2-40B4-BE49-F238E27FC236}">
                  <a16:creationId xmlns:a16="http://schemas.microsoft.com/office/drawing/2014/main" id="{BAA6D15F-6C99-4234-91C8-B3DE99F3C7EA}"/>
                </a:ext>
              </a:extLst>
            </p:cNvPr>
            <p:cNvSpPr txBox="1"/>
            <p:nvPr/>
          </p:nvSpPr>
          <p:spPr>
            <a:xfrm>
              <a:off x="1847528" y="4169820"/>
              <a:ext cx="2951620" cy="416924"/>
            </a:xfrm>
            <a:prstGeom prst="rect">
              <a:avLst/>
            </a:prstGeom>
            <a:noFill/>
          </p:spPr>
          <p:txBody>
            <a:bodyPr wrap="square" rtlCol="0">
              <a:spAutoFit/>
            </a:bodyPr>
            <a:lstStyle/>
            <a:p>
              <a:r>
                <a:rPr lang="en-GB" sz="1200" b="1" dirty="0">
                  <a:latin typeface="Helvetica Now Text "/>
                </a:rPr>
                <a:t>Team of supervisors</a:t>
              </a:r>
            </a:p>
          </p:txBody>
        </p:sp>
      </p:grpSp>
      <p:sp>
        <p:nvSpPr>
          <p:cNvPr id="14" name="Can 13"/>
          <p:cNvSpPr/>
          <p:nvPr/>
        </p:nvSpPr>
        <p:spPr>
          <a:xfrm>
            <a:off x="1194178" y="3508397"/>
            <a:ext cx="365653" cy="728300"/>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1165388" y="3723619"/>
            <a:ext cx="434213" cy="307777"/>
          </a:xfrm>
          <a:prstGeom prst="rect">
            <a:avLst/>
          </a:prstGeom>
          <a:solidFill>
            <a:schemeClr val="bg1"/>
          </a:solidFill>
          <a:ln>
            <a:solidFill>
              <a:schemeClr val="tx1"/>
            </a:solidFill>
          </a:ln>
        </p:spPr>
        <p:txBody>
          <a:bodyPr wrap="square" rtlCol="0">
            <a:spAutoFit/>
          </a:bodyPr>
          <a:lstStyle/>
          <a:p>
            <a:pPr algn="ctr"/>
            <a:r>
              <a:rPr lang="en-GB" dirty="0">
                <a:latin typeface="Helvetica Now Text "/>
              </a:rPr>
              <a:t>PA</a:t>
            </a:r>
          </a:p>
        </p:txBody>
      </p:sp>
      <p:sp>
        <p:nvSpPr>
          <p:cNvPr id="20" name="Can 19"/>
          <p:cNvSpPr/>
          <p:nvPr/>
        </p:nvSpPr>
        <p:spPr>
          <a:xfrm>
            <a:off x="8033958" y="3661740"/>
            <a:ext cx="430306" cy="908843"/>
          </a:xfrm>
          <a:prstGeom prst="can">
            <a:avLst/>
          </a:prstGeom>
          <a:solidFill>
            <a:srgbClr val="5757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7999868" y="3996365"/>
            <a:ext cx="510989" cy="307777"/>
          </a:xfrm>
          <a:prstGeom prst="rect">
            <a:avLst/>
          </a:prstGeom>
          <a:solidFill>
            <a:schemeClr val="bg1"/>
          </a:solidFill>
          <a:ln>
            <a:solidFill>
              <a:schemeClr val="tx1"/>
            </a:solidFill>
          </a:ln>
        </p:spPr>
        <p:txBody>
          <a:bodyPr wrap="square" rtlCol="0">
            <a:spAutoFit/>
          </a:bodyPr>
          <a:lstStyle/>
          <a:p>
            <a:pPr algn="ctr"/>
            <a:r>
              <a:rPr lang="en-GB" dirty="0">
                <a:latin typeface="Helvetica Now Text "/>
              </a:rPr>
              <a:t>AA</a:t>
            </a:r>
          </a:p>
        </p:txBody>
      </p:sp>
      <p:sp>
        <p:nvSpPr>
          <p:cNvPr id="22" name="Right Arrow 21"/>
          <p:cNvSpPr/>
          <p:nvPr/>
        </p:nvSpPr>
        <p:spPr>
          <a:xfrm rot="1628867">
            <a:off x="7170630" y="3698661"/>
            <a:ext cx="565582" cy="225942"/>
          </a:xfrm>
          <a:prstGeom prst="rightArrow">
            <a:avLst/>
          </a:prstGeom>
          <a:solidFill>
            <a:srgbClr val="575756"/>
          </a:solidFill>
          <a:ln w="3810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an 26"/>
          <p:cNvSpPr/>
          <p:nvPr/>
        </p:nvSpPr>
        <p:spPr>
          <a:xfrm>
            <a:off x="736979" y="2529562"/>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an 27"/>
          <p:cNvSpPr/>
          <p:nvPr/>
        </p:nvSpPr>
        <p:spPr>
          <a:xfrm>
            <a:off x="1144512" y="2535278"/>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an 28"/>
          <p:cNvSpPr/>
          <p:nvPr/>
        </p:nvSpPr>
        <p:spPr>
          <a:xfrm>
            <a:off x="1569587" y="2535278"/>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705841" y="2718789"/>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31" name="TextBox 30"/>
          <p:cNvSpPr txBox="1"/>
          <p:nvPr/>
        </p:nvSpPr>
        <p:spPr>
          <a:xfrm>
            <a:off x="1118387" y="2722213"/>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32" name="TextBox 31"/>
          <p:cNvSpPr txBox="1"/>
          <p:nvPr/>
        </p:nvSpPr>
        <p:spPr>
          <a:xfrm>
            <a:off x="1541440" y="2732043"/>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33" name="Can 32"/>
          <p:cNvSpPr/>
          <p:nvPr/>
        </p:nvSpPr>
        <p:spPr>
          <a:xfrm>
            <a:off x="3569174" y="3533594"/>
            <a:ext cx="365653" cy="728300"/>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3540384" y="3748816"/>
            <a:ext cx="434213" cy="307777"/>
          </a:xfrm>
          <a:prstGeom prst="rect">
            <a:avLst/>
          </a:prstGeom>
          <a:solidFill>
            <a:schemeClr val="bg1"/>
          </a:solidFill>
          <a:ln>
            <a:solidFill>
              <a:schemeClr val="tx1"/>
            </a:solidFill>
          </a:ln>
        </p:spPr>
        <p:txBody>
          <a:bodyPr wrap="square" rtlCol="0">
            <a:spAutoFit/>
          </a:bodyPr>
          <a:lstStyle/>
          <a:p>
            <a:pPr algn="ctr"/>
            <a:r>
              <a:rPr lang="en-GB" dirty="0">
                <a:latin typeface="Helvetica Now Text "/>
              </a:rPr>
              <a:t>PA</a:t>
            </a:r>
          </a:p>
        </p:txBody>
      </p:sp>
      <p:sp>
        <p:nvSpPr>
          <p:cNvPr id="35" name="Can 34"/>
          <p:cNvSpPr/>
          <p:nvPr/>
        </p:nvSpPr>
        <p:spPr>
          <a:xfrm>
            <a:off x="6030546" y="3575842"/>
            <a:ext cx="365653" cy="728300"/>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6001756" y="3791064"/>
            <a:ext cx="434213" cy="307777"/>
          </a:xfrm>
          <a:prstGeom prst="rect">
            <a:avLst/>
          </a:prstGeom>
          <a:solidFill>
            <a:schemeClr val="bg1"/>
          </a:solidFill>
          <a:ln>
            <a:solidFill>
              <a:schemeClr val="tx1"/>
            </a:solidFill>
          </a:ln>
        </p:spPr>
        <p:txBody>
          <a:bodyPr wrap="square" rtlCol="0">
            <a:spAutoFit/>
          </a:bodyPr>
          <a:lstStyle/>
          <a:p>
            <a:pPr algn="ctr"/>
            <a:r>
              <a:rPr lang="en-GB" dirty="0">
                <a:latin typeface="Helvetica Now Text "/>
              </a:rPr>
              <a:t>PA</a:t>
            </a:r>
          </a:p>
        </p:txBody>
      </p:sp>
      <p:sp>
        <p:nvSpPr>
          <p:cNvPr id="42" name="Can 41"/>
          <p:cNvSpPr/>
          <p:nvPr/>
        </p:nvSpPr>
        <p:spPr>
          <a:xfrm>
            <a:off x="3141989" y="2484414"/>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Can 42"/>
          <p:cNvSpPr/>
          <p:nvPr/>
        </p:nvSpPr>
        <p:spPr>
          <a:xfrm>
            <a:off x="3549522" y="2490130"/>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Can 43"/>
          <p:cNvSpPr/>
          <p:nvPr/>
        </p:nvSpPr>
        <p:spPr>
          <a:xfrm>
            <a:off x="3974597" y="2490130"/>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110851" y="2673641"/>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46" name="TextBox 45"/>
          <p:cNvSpPr txBox="1"/>
          <p:nvPr/>
        </p:nvSpPr>
        <p:spPr>
          <a:xfrm>
            <a:off x="3523397" y="2677065"/>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47" name="TextBox 46"/>
          <p:cNvSpPr txBox="1"/>
          <p:nvPr/>
        </p:nvSpPr>
        <p:spPr>
          <a:xfrm>
            <a:off x="3946450" y="2686895"/>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48" name="Can 47"/>
          <p:cNvSpPr/>
          <p:nvPr/>
        </p:nvSpPr>
        <p:spPr>
          <a:xfrm>
            <a:off x="5556655" y="2491026"/>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Can 48"/>
          <p:cNvSpPr/>
          <p:nvPr/>
        </p:nvSpPr>
        <p:spPr>
          <a:xfrm>
            <a:off x="5964188" y="2496742"/>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Can 49"/>
          <p:cNvSpPr/>
          <p:nvPr/>
        </p:nvSpPr>
        <p:spPr>
          <a:xfrm>
            <a:off x="6389263" y="2496742"/>
            <a:ext cx="343980" cy="658058"/>
          </a:xfrm>
          <a:prstGeom prst="can">
            <a:avLst/>
          </a:prstGeom>
          <a:solidFill>
            <a:srgbClr val="575756"/>
          </a:solidFill>
          <a:ln>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p:cNvSpPr txBox="1"/>
          <p:nvPr/>
        </p:nvSpPr>
        <p:spPr>
          <a:xfrm>
            <a:off x="5525517" y="2680253"/>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52" name="TextBox 51"/>
          <p:cNvSpPr txBox="1"/>
          <p:nvPr/>
        </p:nvSpPr>
        <p:spPr>
          <a:xfrm>
            <a:off x="5938063" y="2683677"/>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
        <p:nvSpPr>
          <p:cNvPr id="53" name="TextBox 52"/>
          <p:cNvSpPr txBox="1"/>
          <p:nvPr/>
        </p:nvSpPr>
        <p:spPr>
          <a:xfrm>
            <a:off x="6361116" y="2693507"/>
            <a:ext cx="408476" cy="276999"/>
          </a:xfrm>
          <a:prstGeom prst="rect">
            <a:avLst/>
          </a:prstGeom>
          <a:noFill/>
        </p:spPr>
        <p:txBody>
          <a:bodyPr wrap="square" rtlCol="0">
            <a:spAutoFit/>
          </a:bodyPr>
          <a:lstStyle/>
          <a:p>
            <a:pPr algn="ctr"/>
            <a:r>
              <a:rPr lang="en-GB" sz="1200" dirty="0">
                <a:solidFill>
                  <a:schemeClr val="accent5"/>
                </a:solidFill>
                <a:latin typeface="Helvetica Now Text "/>
              </a:rPr>
              <a:t>PS</a:t>
            </a:r>
          </a:p>
        </p:txBody>
      </p:sp>
    </p:spTree>
    <p:extLst>
      <p:ext uri="{BB962C8B-B14F-4D97-AF65-F5344CB8AC3E}">
        <p14:creationId xmlns:p14="http://schemas.microsoft.com/office/powerpoint/2010/main" val="385641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37544" y="208728"/>
            <a:ext cx="8716618" cy="920098"/>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Who can be Practice Supervisors?</a:t>
            </a:r>
          </a:p>
        </p:txBody>
      </p:sp>
      <p:sp>
        <p:nvSpPr>
          <p:cNvPr id="3" name="Content Placeholder 2"/>
          <p:cNvSpPr txBox="1">
            <a:spLocks/>
          </p:cNvSpPr>
          <p:nvPr/>
        </p:nvSpPr>
        <p:spPr>
          <a:xfrm>
            <a:off x="337544" y="1770797"/>
            <a:ext cx="6053528" cy="270072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NowText"/>
                <a:ea typeface="Tahoma"/>
                <a:cs typeface="Calibri"/>
              </a:rPr>
              <a:t>Registered Nurses</a:t>
            </a:r>
          </a:p>
          <a:p>
            <a:r>
              <a:rPr lang="en-GB" sz="1400" dirty="0">
                <a:latin typeface="HelveticaNowText"/>
                <a:ea typeface="Tahoma"/>
                <a:cs typeface="Calibri"/>
              </a:rPr>
              <a:t>Nursing Associates*</a:t>
            </a:r>
          </a:p>
          <a:p>
            <a:r>
              <a:rPr lang="en-GB" sz="1400" dirty="0">
                <a:latin typeface="HelveticaNowText"/>
                <a:ea typeface="Tahoma"/>
                <a:cs typeface="Calibri"/>
              </a:rPr>
              <a:t>Doctors</a:t>
            </a:r>
          </a:p>
          <a:p>
            <a:r>
              <a:rPr lang="en-GB" sz="1400" dirty="0">
                <a:latin typeface="HelveticaNowText"/>
                <a:ea typeface="Tahoma"/>
                <a:cs typeface="Calibri"/>
              </a:rPr>
              <a:t>AHP Colleagues</a:t>
            </a:r>
          </a:p>
          <a:p>
            <a:r>
              <a:rPr lang="en-GB" sz="1400" dirty="0">
                <a:latin typeface="HelveticaNowText"/>
                <a:ea typeface="Tahoma"/>
                <a:cs typeface="Calibri"/>
              </a:rPr>
              <a:t>Teachers</a:t>
            </a:r>
          </a:p>
          <a:p>
            <a:r>
              <a:rPr lang="en-GB" sz="1400" dirty="0">
                <a:latin typeface="HelveticaNowText"/>
                <a:ea typeface="Tahoma"/>
                <a:cs typeface="Calibri"/>
              </a:rPr>
              <a:t>Social workers</a:t>
            </a:r>
          </a:p>
          <a:p>
            <a:r>
              <a:rPr lang="en-GB" sz="1400" dirty="0">
                <a:latin typeface="HelveticaNowText"/>
                <a:ea typeface="Tahoma"/>
                <a:cs typeface="Calibri"/>
              </a:rPr>
              <a:t>Phlebotomists (for the skills of venepuncture and </a:t>
            </a:r>
            <a:r>
              <a:rPr lang="en-GB" sz="1400" dirty="0" err="1">
                <a:latin typeface="HelveticaNowText"/>
                <a:ea typeface="Tahoma"/>
                <a:cs typeface="Calibri"/>
              </a:rPr>
              <a:t>cannulation</a:t>
            </a:r>
            <a:r>
              <a:rPr lang="en-GB" sz="1400" dirty="0">
                <a:latin typeface="HelveticaNowText"/>
                <a:ea typeface="Tahoma"/>
                <a:cs typeface="Calibri"/>
              </a:rPr>
              <a:t> only)</a:t>
            </a:r>
          </a:p>
          <a:p>
            <a:pPr marL="0" indent="0">
              <a:buFont typeface="Arial" panose="020B0604020202020204" pitchFamily="34" charset="0"/>
              <a:buNone/>
            </a:pPr>
            <a:endParaRPr lang="en-GB" sz="1600" dirty="0">
              <a:latin typeface="HelveticaNowText"/>
            </a:endParaRPr>
          </a:p>
          <a:p>
            <a:pPr marL="0" indent="0">
              <a:buFont typeface="Arial" panose="020B0604020202020204" pitchFamily="34" charset="0"/>
              <a:buNone/>
            </a:pPr>
            <a:endParaRPr lang="en-GB" sz="1600" dirty="0">
              <a:latin typeface="HelveticaNowText"/>
            </a:endParaRPr>
          </a:p>
          <a:p>
            <a:pPr marL="0" indent="0">
              <a:buFont typeface="Arial" panose="020B0604020202020204" pitchFamily="34" charset="0"/>
              <a:buNone/>
            </a:pPr>
            <a:endParaRPr lang="en-GB" sz="1600" dirty="0">
              <a:latin typeface="HelveticaNowText"/>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06624" y="1591754"/>
            <a:ext cx="3818286" cy="2004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37544" y="668777"/>
            <a:ext cx="8257023" cy="477054"/>
          </a:xfrm>
          <a:prstGeom prst="rect">
            <a:avLst/>
          </a:prstGeom>
          <a:noFill/>
          <a:ln>
            <a:noFill/>
          </a:ln>
        </p:spPr>
        <p:txBody>
          <a:bodyPr wrap="square" rtlCol="0" anchor="t">
            <a:spAutoFit/>
          </a:bodyPr>
          <a:lstStyle/>
          <a:p>
            <a:r>
              <a:rPr lang="en-GB" b="1" dirty="0">
                <a:latin typeface="HelveticaNowText"/>
                <a:cs typeface="Arial"/>
              </a:rPr>
              <a:t>Any registered / regulated professional (after preparation)</a:t>
            </a:r>
          </a:p>
          <a:p>
            <a:pPr marL="285750" indent="-285750">
              <a:buFont typeface="Arial" panose="020B0604020202020204" pitchFamily="34" charset="0"/>
              <a:buChar char="•"/>
            </a:pPr>
            <a:endParaRPr lang="en-GB" sz="1100" b="1" dirty="0">
              <a:latin typeface="HelveticaNowText"/>
              <a:cs typeface="Arial" panose="020B0604020202020204" pitchFamily="34" charset="0"/>
            </a:endParaRPr>
          </a:p>
        </p:txBody>
      </p:sp>
      <p:sp>
        <p:nvSpPr>
          <p:cNvPr id="6" name="TextBox 5"/>
          <p:cNvSpPr txBox="1"/>
          <p:nvPr/>
        </p:nvSpPr>
        <p:spPr>
          <a:xfrm>
            <a:off x="337544" y="4007796"/>
            <a:ext cx="8257023" cy="738664"/>
          </a:xfrm>
          <a:prstGeom prst="rect">
            <a:avLst/>
          </a:prstGeom>
          <a:noFill/>
        </p:spPr>
        <p:txBody>
          <a:bodyPr wrap="square" rtlCol="0">
            <a:spAutoFit/>
          </a:bodyPr>
          <a:lstStyle/>
          <a:p>
            <a:pPr marL="285750" indent="-285750">
              <a:buFont typeface="Wingdings" panose="05000000000000000000" pitchFamily="2" charset="2"/>
              <a:buChar char="q"/>
            </a:pPr>
            <a:r>
              <a:rPr lang="en-GB" dirty="0">
                <a:latin typeface="HelveticaNowText"/>
                <a:ea typeface="Tahoma"/>
                <a:cs typeface="Calibri"/>
              </a:rPr>
              <a:t>Nursing Associates can supervise and contribute to the assessment of student nurses in years one and two of their training.</a:t>
            </a:r>
          </a:p>
          <a:p>
            <a:endParaRPr lang="en-GB" dirty="0">
              <a:latin typeface="HelveticaNowText"/>
            </a:endParaRPr>
          </a:p>
        </p:txBody>
      </p:sp>
      <p:sp>
        <p:nvSpPr>
          <p:cNvPr id="7" name="TextBox 6"/>
          <p:cNvSpPr txBox="1"/>
          <p:nvPr/>
        </p:nvSpPr>
        <p:spPr>
          <a:xfrm>
            <a:off x="337543" y="993368"/>
            <a:ext cx="5289533" cy="954107"/>
          </a:xfrm>
          <a:prstGeom prst="rect">
            <a:avLst/>
          </a:prstGeom>
          <a:noFill/>
        </p:spPr>
        <p:txBody>
          <a:bodyPr wrap="square" rtlCol="0">
            <a:spAutoFit/>
          </a:bodyPr>
          <a:lstStyle/>
          <a:p>
            <a:r>
              <a:rPr lang="en-GB" dirty="0">
                <a:latin typeface="HelveticaNowText"/>
                <a:ea typeface="Tahoma"/>
                <a:cs typeface="Calibri"/>
              </a:rPr>
              <a:t>Who will form a team of supervisors that will support the student, sharing the daily responsibility ensuring the student is supervised &amp; supported 100% of the time.</a:t>
            </a:r>
          </a:p>
          <a:p>
            <a:endParaRPr lang="en-GB" dirty="0"/>
          </a:p>
        </p:txBody>
      </p:sp>
    </p:spTree>
    <p:extLst>
      <p:ext uri="{BB962C8B-B14F-4D97-AF65-F5344CB8AC3E}">
        <p14:creationId xmlns:p14="http://schemas.microsoft.com/office/powerpoint/2010/main" val="200727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258322" y="297910"/>
            <a:ext cx="8749491" cy="917575"/>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Examples of What Proficiencies the </a:t>
            </a:r>
          </a:p>
          <a:p>
            <a:r>
              <a:rPr lang="en-GB" sz="2800" dirty="0">
                <a:solidFill>
                  <a:schemeClr val="tx1"/>
                </a:solidFill>
              </a:rPr>
              <a:t>Wider Team Can Support</a:t>
            </a:r>
          </a:p>
        </p:txBody>
      </p:sp>
      <p:sp>
        <p:nvSpPr>
          <p:cNvPr id="3" name="Text Placeholder 5"/>
          <p:cNvSpPr txBox="1">
            <a:spLocks/>
          </p:cNvSpPr>
          <p:nvPr/>
        </p:nvSpPr>
        <p:spPr>
          <a:xfrm>
            <a:off x="404236" y="3297059"/>
            <a:ext cx="3575537" cy="1092200"/>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lgn="just">
              <a:buNone/>
            </a:pPr>
            <a:r>
              <a:rPr lang="en-GB" sz="1400" dirty="0">
                <a:solidFill>
                  <a:schemeClr val="tx1"/>
                </a:solidFill>
                <a:latin typeface="HelveticaNowText"/>
              </a:rPr>
              <a:t>With these new standards, We have an opportunity to re-think how we can all help each other, to support learners in practice!</a:t>
            </a:r>
          </a:p>
          <a:p>
            <a:pPr algn="just"/>
            <a:endParaRPr lang="en-GB" sz="1400" dirty="0">
              <a:solidFill>
                <a:schemeClr val="tx1"/>
              </a:solidFill>
              <a:latin typeface="HelveticaNowText"/>
            </a:endParaRPr>
          </a:p>
        </p:txBody>
      </p:sp>
      <p:sp>
        <p:nvSpPr>
          <p:cNvPr id="4" name="Content Placeholder 8"/>
          <p:cNvSpPr txBox="1">
            <a:spLocks/>
          </p:cNvSpPr>
          <p:nvPr/>
        </p:nvSpPr>
        <p:spPr>
          <a:xfrm>
            <a:off x="4153711" y="1303788"/>
            <a:ext cx="2532434" cy="5626100"/>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00000"/>
              </a:lnSpc>
            </a:pPr>
            <a:r>
              <a:rPr lang="en-GB" sz="1400" dirty="0">
                <a:solidFill>
                  <a:schemeClr val="tx1"/>
                </a:solidFill>
              </a:rPr>
              <a:t>Chest osculation</a:t>
            </a:r>
          </a:p>
          <a:p>
            <a:pPr>
              <a:lnSpc>
                <a:spcPct val="100000"/>
              </a:lnSpc>
            </a:pPr>
            <a:r>
              <a:rPr lang="en-GB" sz="1400" dirty="0">
                <a:solidFill>
                  <a:schemeClr val="tx1"/>
                </a:solidFill>
              </a:rPr>
              <a:t>Venepuncture &amp; </a:t>
            </a:r>
            <a:r>
              <a:rPr lang="en-GB" sz="1400" dirty="0" err="1">
                <a:solidFill>
                  <a:schemeClr val="tx1"/>
                </a:solidFill>
              </a:rPr>
              <a:t>cannulation</a:t>
            </a:r>
            <a:endParaRPr lang="en-GB" sz="1400" dirty="0">
              <a:solidFill>
                <a:schemeClr val="tx1"/>
              </a:solidFill>
            </a:endParaRPr>
          </a:p>
          <a:p>
            <a:pPr>
              <a:lnSpc>
                <a:spcPct val="100000"/>
              </a:lnSpc>
            </a:pPr>
            <a:r>
              <a:rPr lang="en-GB" sz="1400" dirty="0">
                <a:solidFill>
                  <a:schemeClr val="tx1"/>
                </a:solidFill>
              </a:rPr>
              <a:t>Dietary requirements</a:t>
            </a:r>
          </a:p>
          <a:p>
            <a:pPr>
              <a:lnSpc>
                <a:spcPct val="100000"/>
              </a:lnSpc>
            </a:pPr>
            <a:r>
              <a:rPr lang="en-GB" sz="1400" dirty="0">
                <a:solidFill>
                  <a:schemeClr val="tx1"/>
                </a:solidFill>
              </a:rPr>
              <a:t>Communication/ documentation skills</a:t>
            </a:r>
          </a:p>
          <a:p>
            <a:pPr>
              <a:lnSpc>
                <a:spcPct val="100000"/>
              </a:lnSpc>
            </a:pPr>
            <a:r>
              <a:rPr lang="en-GB" sz="1400" dirty="0">
                <a:solidFill>
                  <a:schemeClr val="tx1"/>
                </a:solidFill>
              </a:rPr>
              <a:t>Moving and handling</a:t>
            </a:r>
          </a:p>
          <a:p>
            <a:pPr>
              <a:lnSpc>
                <a:spcPct val="100000"/>
              </a:lnSpc>
            </a:pPr>
            <a:r>
              <a:rPr lang="en-GB" sz="1400" dirty="0">
                <a:solidFill>
                  <a:schemeClr val="tx1"/>
                </a:solidFill>
              </a:rPr>
              <a:t>Medicines management</a:t>
            </a:r>
          </a:p>
          <a:p>
            <a:pPr>
              <a:lnSpc>
                <a:spcPct val="100000"/>
              </a:lnSpc>
            </a:pPr>
            <a:r>
              <a:rPr lang="en-GB" sz="1400" dirty="0">
                <a:solidFill>
                  <a:schemeClr val="tx1"/>
                </a:solidFill>
              </a:rPr>
              <a:t>ECG’s</a:t>
            </a:r>
          </a:p>
          <a:p>
            <a:pPr>
              <a:lnSpc>
                <a:spcPct val="100000"/>
              </a:lnSpc>
            </a:pPr>
            <a:r>
              <a:rPr lang="en-GB" sz="1400" dirty="0">
                <a:solidFill>
                  <a:schemeClr val="tx1"/>
                </a:solidFill>
              </a:rPr>
              <a:t>Professional conduct</a:t>
            </a:r>
          </a:p>
          <a:p>
            <a:pPr>
              <a:lnSpc>
                <a:spcPct val="100000"/>
              </a:lnSpc>
            </a:pPr>
            <a:r>
              <a:rPr lang="en-GB" sz="1400" dirty="0">
                <a:solidFill>
                  <a:schemeClr val="tx1"/>
                </a:solidFill>
              </a:rPr>
              <a:t>Infection control</a:t>
            </a:r>
          </a:p>
          <a:p>
            <a:pPr>
              <a:lnSpc>
                <a:spcPct val="100000"/>
              </a:lnSpc>
            </a:pPr>
            <a:endParaRPr lang="en-GB" sz="1400" dirty="0">
              <a:solidFill>
                <a:schemeClr val="tx1"/>
              </a:solidFill>
            </a:endParaRPr>
          </a:p>
          <a:p>
            <a:pPr>
              <a:lnSpc>
                <a:spcPct val="100000"/>
              </a:lnSpc>
            </a:pPr>
            <a:endParaRPr lang="en-GB" sz="1400" dirty="0">
              <a:solidFill>
                <a:schemeClr val="tx1"/>
              </a:solidFill>
            </a:endParaRPr>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4237" y="1303788"/>
            <a:ext cx="3575537" cy="1877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8"/>
          <p:cNvSpPr txBox="1">
            <a:spLocks/>
          </p:cNvSpPr>
          <p:nvPr/>
        </p:nvSpPr>
        <p:spPr>
          <a:xfrm>
            <a:off x="6462408" y="1303787"/>
            <a:ext cx="2545405" cy="3530859"/>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00000"/>
              </a:lnSpc>
            </a:pPr>
            <a:r>
              <a:rPr lang="en-GB" sz="1400" dirty="0">
                <a:solidFill>
                  <a:schemeClr val="tx1"/>
                </a:solidFill>
              </a:rPr>
              <a:t>Safeguarding</a:t>
            </a:r>
          </a:p>
          <a:p>
            <a:pPr>
              <a:lnSpc>
                <a:spcPct val="100000"/>
              </a:lnSpc>
            </a:pPr>
            <a:r>
              <a:rPr lang="en-GB" sz="1400" dirty="0">
                <a:solidFill>
                  <a:schemeClr val="tx1"/>
                </a:solidFill>
              </a:rPr>
              <a:t>Care planning</a:t>
            </a:r>
          </a:p>
          <a:p>
            <a:pPr>
              <a:lnSpc>
                <a:spcPct val="100000"/>
              </a:lnSpc>
            </a:pPr>
            <a:r>
              <a:rPr lang="en-GB" sz="1400" dirty="0">
                <a:solidFill>
                  <a:schemeClr val="tx1"/>
                </a:solidFill>
              </a:rPr>
              <a:t>Health promotion</a:t>
            </a:r>
          </a:p>
          <a:p>
            <a:pPr>
              <a:lnSpc>
                <a:spcPct val="100000"/>
              </a:lnSpc>
            </a:pPr>
            <a:r>
              <a:rPr lang="en-GB" sz="1400" dirty="0">
                <a:solidFill>
                  <a:schemeClr val="tx1"/>
                </a:solidFill>
              </a:rPr>
              <a:t>Activities of daily living</a:t>
            </a:r>
          </a:p>
          <a:p>
            <a:pPr>
              <a:lnSpc>
                <a:spcPct val="100000"/>
              </a:lnSpc>
            </a:pPr>
            <a:r>
              <a:rPr lang="en-GB" sz="1400" dirty="0">
                <a:solidFill>
                  <a:schemeClr val="tx1"/>
                </a:solidFill>
              </a:rPr>
              <a:t>Leadership/Management skills</a:t>
            </a:r>
          </a:p>
          <a:p>
            <a:pPr>
              <a:lnSpc>
                <a:spcPct val="100000"/>
              </a:lnSpc>
            </a:pPr>
            <a:r>
              <a:rPr lang="en-GB" sz="1400" dirty="0">
                <a:solidFill>
                  <a:schemeClr val="tx1"/>
                </a:solidFill>
              </a:rPr>
              <a:t>Assessments/ risk assessments</a:t>
            </a:r>
          </a:p>
          <a:p>
            <a:pPr>
              <a:lnSpc>
                <a:spcPct val="100000"/>
              </a:lnSpc>
            </a:pPr>
            <a:r>
              <a:rPr lang="en-GB" sz="1400" dirty="0">
                <a:solidFill>
                  <a:schemeClr val="tx1"/>
                </a:solidFill>
              </a:rPr>
              <a:t>Sign posting &amp; referrals </a:t>
            </a:r>
          </a:p>
          <a:p>
            <a:pPr>
              <a:lnSpc>
                <a:spcPct val="100000"/>
              </a:lnSpc>
            </a:pPr>
            <a:r>
              <a:rPr lang="en-GB" sz="1400" dirty="0">
                <a:solidFill>
                  <a:schemeClr val="tx1"/>
                </a:solidFill>
              </a:rPr>
              <a:t>Inter-professional learning</a:t>
            </a:r>
          </a:p>
          <a:p>
            <a:pPr>
              <a:lnSpc>
                <a:spcPct val="100000"/>
              </a:lnSpc>
            </a:pPr>
            <a:r>
              <a:rPr lang="en-GB" sz="1400" dirty="0">
                <a:solidFill>
                  <a:schemeClr val="tx1"/>
                </a:solidFill>
              </a:rPr>
              <a:t>Safe use of equipment</a:t>
            </a:r>
          </a:p>
          <a:p>
            <a:pPr>
              <a:lnSpc>
                <a:spcPct val="100000"/>
              </a:lnSpc>
            </a:pPr>
            <a:endParaRPr lang="en-GB" sz="1400" dirty="0">
              <a:solidFill>
                <a:schemeClr val="tx1"/>
              </a:solidFill>
            </a:endParaRPr>
          </a:p>
          <a:p>
            <a:pPr>
              <a:lnSpc>
                <a:spcPct val="100000"/>
              </a:lnSpc>
            </a:pPr>
            <a:endParaRPr lang="en-GB" sz="1400" dirty="0">
              <a:solidFill>
                <a:schemeClr val="tx1"/>
              </a:solidFill>
            </a:endParaRPr>
          </a:p>
        </p:txBody>
      </p:sp>
    </p:spTree>
    <p:extLst>
      <p:ext uri="{BB962C8B-B14F-4D97-AF65-F5344CB8AC3E}">
        <p14:creationId xmlns:p14="http://schemas.microsoft.com/office/powerpoint/2010/main" val="3841491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B668B81-A5B9-44F7-8978-47C080F68B8D}"/>
              </a:ext>
            </a:extLst>
          </p:cNvPr>
          <p:cNvSpPr txBox="1">
            <a:spLocks/>
          </p:cNvSpPr>
          <p:nvPr/>
        </p:nvSpPr>
        <p:spPr>
          <a:xfrm>
            <a:off x="321352" y="228624"/>
            <a:ext cx="9569824" cy="1569349"/>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Suggested PCN Placement Model </a:t>
            </a:r>
            <a:br>
              <a:rPr lang="en-GB" sz="2800" dirty="0"/>
            </a:br>
            <a:endParaRPr lang="en-GB" sz="2800" dirty="0"/>
          </a:p>
        </p:txBody>
      </p:sp>
      <p:sp>
        <p:nvSpPr>
          <p:cNvPr id="14" name="TextBox 13"/>
          <p:cNvSpPr txBox="1"/>
          <p:nvPr/>
        </p:nvSpPr>
        <p:spPr>
          <a:xfrm>
            <a:off x="321352" y="890224"/>
            <a:ext cx="3236260" cy="1015663"/>
          </a:xfrm>
          <a:prstGeom prst="rect">
            <a:avLst/>
          </a:prstGeom>
          <a:noFill/>
        </p:spPr>
        <p:txBody>
          <a:bodyPr wrap="square" rtlCol="0">
            <a:spAutoFit/>
          </a:bodyPr>
          <a:lstStyle/>
          <a:p>
            <a:r>
              <a:rPr lang="en-GB" sz="1200" dirty="0">
                <a:latin typeface="HelveticaNowText"/>
              </a:rPr>
              <a:t>Primary care and social care is made up of numerous individual practices and care homes which may not individually have enough capacity to support the new model</a:t>
            </a:r>
          </a:p>
        </p:txBody>
      </p:sp>
      <p:sp>
        <p:nvSpPr>
          <p:cNvPr id="15" name="TextBox 14"/>
          <p:cNvSpPr txBox="1"/>
          <p:nvPr/>
        </p:nvSpPr>
        <p:spPr>
          <a:xfrm>
            <a:off x="321352" y="3481760"/>
            <a:ext cx="3146611" cy="1200329"/>
          </a:xfrm>
          <a:prstGeom prst="rect">
            <a:avLst/>
          </a:prstGeom>
          <a:noFill/>
        </p:spPr>
        <p:txBody>
          <a:bodyPr wrap="square" rtlCol="0">
            <a:spAutoFit/>
          </a:bodyPr>
          <a:lstStyle/>
          <a:p>
            <a:r>
              <a:rPr lang="en-GB" sz="1200" dirty="0">
                <a:latin typeface="HelveticaNowText"/>
              </a:rPr>
              <a:t>Educational placement tariff could be paid to the PCN to increase education and supervision capacity.</a:t>
            </a:r>
          </a:p>
          <a:p>
            <a:r>
              <a:rPr lang="en-GB" sz="1200" dirty="0">
                <a:latin typeface="HelveticaNowText"/>
              </a:rPr>
              <a:t>Increasing capacity to take students across the PCN in turn increase tariff income.</a:t>
            </a:r>
          </a:p>
        </p:txBody>
      </p:sp>
      <p:sp>
        <p:nvSpPr>
          <p:cNvPr id="16" name="TextBox 15"/>
          <p:cNvSpPr txBox="1"/>
          <p:nvPr/>
        </p:nvSpPr>
        <p:spPr>
          <a:xfrm>
            <a:off x="5486400" y="782310"/>
            <a:ext cx="3657600" cy="1015663"/>
          </a:xfrm>
          <a:prstGeom prst="rect">
            <a:avLst/>
          </a:prstGeom>
          <a:noFill/>
        </p:spPr>
        <p:txBody>
          <a:bodyPr wrap="square" rtlCol="0">
            <a:spAutoFit/>
          </a:bodyPr>
          <a:lstStyle/>
          <a:p>
            <a:r>
              <a:rPr lang="en-GB" sz="1200" dirty="0">
                <a:latin typeface="HelveticaNowText"/>
              </a:rPr>
              <a:t>By moving away from traditional individual placements to the PCN becoming a placement pathway, primary and social care will increase the experiences of students who may wish to make this a first destination career choice.</a:t>
            </a:r>
          </a:p>
        </p:txBody>
      </p:sp>
      <p:sp>
        <p:nvSpPr>
          <p:cNvPr id="17" name="TextBox 16"/>
          <p:cNvSpPr txBox="1"/>
          <p:nvPr/>
        </p:nvSpPr>
        <p:spPr>
          <a:xfrm>
            <a:off x="5553636" y="3574092"/>
            <a:ext cx="3523128" cy="1015663"/>
          </a:xfrm>
          <a:prstGeom prst="rect">
            <a:avLst/>
          </a:prstGeom>
          <a:noFill/>
        </p:spPr>
        <p:txBody>
          <a:bodyPr wrap="square" rtlCol="0">
            <a:spAutoFit/>
          </a:bodyPr>
          <a:lstStyle/>
          <a:p>
            <a:r>
              <a:rPr lang="en-GB" sz="1200" dirty="0">
                <a:latin typeface="HelveticaNowText"/>
              </a:rPr>
              <a:t>Sharing and coordinating supervision and assessment responsibilities across the network enables the involvement of practice settings that would not otherwise be able to support student placements.</a:t>
            </a:r>
          </a:p>
        </p:txBody>
      </p:sp>
      <p:graphicFrame>
        <p:nvGraphicFramePr>
          <p:cNvPr id="2" name="Diagram 1"/>
          <p:cNvGraphicFramePr/>
          <p:nvPr>
            <p:extLst>
              <p:ext uri="{D42A27DB-BD31-4B8C-83A1-F6EECF244321}">
                <p14:modId xmlns:p14="http://schemas.microsoft.com/office/powerpoint/2010/main" val="1841987941"/>
              </p:ext>
            </p:extLst>
          </p:nvPr>
        </p:nvGraphicFramePr>
        <p:xfrm>
          <a:off x="1311953" y="70885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2255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8538" y="246591"/>
            <a:ext cx="10515600" cy="815975"/>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What Else Are Practice Supervisors Responsible For? </a:t>
            </a:r>
          </a:p>
        </p:txBody>
      </p:sp>
      <p:sp>
        <p:nvSpPr>
          <p:cNvPr id="6" name="Content Placeholder 2"/>
          <p:cNvSpPr txBox="1">
            <a:spLocks/>
          </p:cNvSpPr>
          <p:nvPr/>
        </p:nvSpPr>
        <p:spPr>
          <a:xfrm>
            <a:off x="194738" y="902758"/>
            <a:ext cx="4368795" cy="435133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600" dirty="0"/>
              <a:t>Practice Supervisors undertake the students Initial interview on the first day of the students placement for the practice assessor to review and counter sign.</a:t>
            </a:r>
          </a:p>
          <a:p>
            <a:pPr>
              <a:buClrTx/>
            </a:pPr>
            <a:r>
              <a:rPr lang="en-GB" sz="1600" dirty="0"/>
              <a:t>The practice assessor will ask you to complete the Mid-point professional values assessment paperwork and contribute to the assessment for the students mid and final point interviews.</a:t>
            </a:r>
          </a:p>
          <a:p>
            <a:pPr>
              <a:buClrTx/>
            </a:pPr>
            <a:r>
              <a:rPr lang="en-GB" sz="1600" dirty="0"/>
              <a:t>Practice Supervisors will provide the practice assessor with written evidence that that the student is competent in the skills they have supported the student to undertake.</a:t>
            </a:r>
          </a:p>
          <a:p>
            <a:pPr>
              <a:buClrTx/>
            </a:pPr>
            <a:endParaRPr lang="en-GB" sz="1600" dirty="0"/>
          </a:p>
        </p:txBody>
      </p:sp>
      <p:sp>
        <p:nvSpPr>
          <p:cNvPr id="7" name="Content Placeholder 3"/>
          <p:cNvSpPr txBox="1">
            <a:spLocks/>
          </p:cNvSpPr>
          <p:nvPr/>
        </p:nvSpPr>
        <p:spPr>
          <a:xfrm>
            <a:off x="4665133" y="1066799"/>
            <a:ext cx="4317999" cy="435133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342900" indent="-342900">
              <a:buClrTx/>
            </a:pPr>
            <a:r>
              <a:rPr lang="en-GB" sz="1600" dirty="0">
                <a:latin typeface="Helvetica Now Text  Medium"/>
              </a:rPr>
              <a:t>Practice supervisors approach appropriate service users and relatives to complete the relevant feedback form on the students behalf and signs off Service User Feedback in the students documentation.</a:t>
            </a:r>
          </a:p>
          <a:p>
            <a:pPr marL="342900" indent="-342900">
              <a:buClrTx/>
            </a:pPr>
            <a:r>
              <a:rPr lang="en-GB" sz="1600" dirty="0">
                <a:latin typeface="Helvetica Now Text  Medium"/>
              </a:rPr>
              <a:t>Practice supervisors are responsible for escalating concerns regarding the students competency or professional conduct to the practice assessor, if it is felt the student requires an action plan to support their progress.</a:t>
            </a:r>
          </a:p>
          <a:p>
            <a:pPr>
              <a:buClrTx/>
            </a:pPr>
            <a:endParaRPr lang="en-GB" sz="1600" dirty="0"/>
          </a:p>
        </p:txBody>
      </p:sp>
    </p:spTree>
    <p:extLst>
      <p:ext uri="{BB962C8B-B14F-4D97-AF65-F5344CB8AC3E}">
        <p14:creationId xmlns:p14="http://schemas.microsoft.com/office/powerpoint/2010/main" val="3047770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90589" y="241526"/>
            <a:ext cx="8240567"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600" dirty="0"/>
              <a:t>Each Area Must Have a Named Supervisor to </a:t>
            </a:r>
          </a:p>
          <a:p>
            <a:r>
              <a:rPr lang="en-GB" sz="2600" dirty="0"/>
              <a:t>Quality-Assure the Placement Experience</a:t>
            </a:r>
          </a:p>
        </p:txBody>
      </p:sp>
      <p:sp>
        <p:nvSpPr>
          <p:cNvPr id="3" name="Content Placeholder 2"/>
          <p:cNvSpPr txBox="1">
            <a:spLocks/>
          </p:cNvSpPr>
          <p:nvPr/>
        </p:nvSpPr>
        <p:spPr>
          <a:xfrm>
            <a:off x="290589" y="1114444"/>
            <a:ext cx="8581037"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a:latin typeface="HelveticaNowText"/>
                <a:ea typeface="Tahoma"/>
                <a:cs typeface="Calibri"/>
              </a:rPr>
              <a:t>What does this mean?</a:t>
            </a:r>
            <a:endParaRPr lang="en-GB" sz="1200" b="1" dirty="0">
              <a:latin typeface="HelveticaNowText"/>
            </a:endParaRPr>
          </a:p>
          <a:p>
            <a:pPr marL="0" indent="0">
              <a:lnSpc>
                <a:spcPct val="100000"/>
              </a:lnSpc>
              <a:buFont typeface="Arial" panose="020B0604020202020204" pitchFamily="34" charset="0"/>
              <a:buNone/>
            </a:pPr>
            <a:r>
              <a:rPr lang="en-GB" sz="1200" dirty="0">
                <a:latin typeface="HelveticaNowText"/>
                <a:ea typeface="Tahoma"/>
                <a:cs typeface="Calibri"/>
              </a:rPr>
              <a:t>Each placement must have a named person who is responsible for:</a:t>
            </a:r>
          </a:p>
          <a:p>
            <a:pPr>
              <a:lnSpc>
                <a:spcPct val="100000"/>
              </a:lnSpc>
            </a:pPr>
            <a:r>
              <a:rPr lang="en-GB" sz="1200" dirty="0">
                <a:latin typeface="HelveticaNowText"/>
                <a:ea typeface="Tahoma"/>
                <a:cs typeface="Calibri"/>
              </a:rPr>
              <a:t>Completing educational audits</a:t>
            </a:r>
          </a:p>
          <a:p>
            <a:pPr>
              <a:lnSpc>
                <a:spcPct val="100000"/>
              </a:lnSpc>
            </a:pPr>
            <a:r>
              <a:rPr lang="en-GB" sz="1200" dirty="0">
                <a:latin typeface="HelveticaNowText"/>
                <a:ea typeface="Tahoma"/>
                <a:cs typeface="Calibri"/>
              </a:rPr>
              <a:t>Receiving student allocations</a:t>
            </a:r>
          </a:p>
          <a:p>
            <a:pPr>
              <a:lnSpc>
                <a:spcPct val="100000"/>
              </a:lnSpc>
            </a:pPr>
            <a:r>
              <a:rPr lang="en-GB" sz="1200" dirty="0">
                <a:latin typeface="HelveticaNowText"/>
                <a:ea typeface="Tahoma"/>
                <a:cs typeface="Calibri"/>
              </a:rPr>
              <a:t>Ensuring the team knows the student is coming and ensuring a practice supervisor is available to complete their initial interview and induction to the placement area</a:t>
            </a:r>
          </a:p>
          <a:p>
            <a:pPr>
              <a:lnSpc>
                <a:spcPct val="100000"/>
              </a:lnSpc>
            </a:pPr>
            <a:r>
              <a:rPr lang="en-GB" sz="1200" dirty="0">
                <a:latin typeface="HelveticaNowText"/>
                <a:ea typeface="Tahoma"/>
                <a:cs typeface="Calibri"/>
              </a:rPr>
              <a:t>Allocation of named Practice Assessor for the student</a:t>
            </a:r>
          </a:p>
          <a:p>
            <a:pPr>
              <a:lnSpc>
                <a:spcPct val="100000"/>
              </a:lnSpc>
            </a:pPr>
            <a:r>
              <a:rPr lang="en-GB" sz="1200" dirty="0">
                <a:latin typeface="HelveticaNowText"/>
                <a:ea typeface="Tahoma"/>
                <a:cs typeface="Calibri"/>
              </a:rPr>
              <a:t>Links with the local university/ attends practice learning meetings</a:t>
            </a:r>
          </a:p>
          <a:p>
            <a:pPr>
              <a:lnSpc>
                <a:spcPct val="100000"/>
              </a:lnSpc>
            </a:pPr>
            <a:r>
              <a:rPr lang="en-GB" sz="1200" dirty="0">
                <a:latin typeface="HelveticaNowText"/>
                <a:ea typeface="Tahoma"/>
                <a:cs typeface="Calibri"/>
              </a:rPr>
              <a:t>Updating the team on any curriculum changes</a:t>
            </a:r>
          </a:p>
          <a:p>
            <a:pPr>
              <a:lnSpc>
                <a:spcPct val="100000"/>
              </a:lnSpc>
            </a:pPr>
            <a:r>
              <a:rPr lang="en-GB" sz="1200" dirty="0">
                <a:latin typeface="HelveticaNowText"/>
                <a:ea typeface="Tahoma"/>
                <a:cs typeface="Calibri"/>
              </a:rPr>
              <a:t>Agreeing placement capacity</a:t>
            </a:r>
          </a:p>
          <a:p>
            <a:pPr>
              <a:lnSpc>
                <a:spcPct val="100000"/>
              </a:lnSpc>
            </a:pPr>
            <a:r>
              <a:rPr lang="en-GB" sz="1200" dirty="0">
                <a:latin typeface="HelveticaNowText"/>
                <a:ea typeface="Tahoma"/>
                <a:cs typeface="Calibri"/>
              </a:rPr>
              <a:t>Being the person the student can come to if they have any concerns</a:t>
            </a:r>
            <a:endParaRPr lang="en-GB" sz="1200" dirty="0">
              <a:latin typeface="HelveticaNowText"/>
            </a:endParaRPr>
          </a:p>
          <a:p>
            <a:pPr marL="0" indent="0">
              <a:buFont typeface="Arial" panose="020B0604020202020204" pitchFamily="34" charset="0"/>
              <a:buNone/>
            </a:pPr>
            <a:r>
              <a:rPr lang="en-GB" sz="1200" dirty="0">
                <a:latin typeface="HelveticaNowText"/>
                <a:ea typeface="Tahoma"/>
                <a:cs typeface="Calibri"/>
              </a:rPr>
              <a:t>You will know this role as </a:t>
            </a:r>
            <a:r>
              <a:rPr lang="en-GB" sz="1200" dirty="0">
                <a:solidFill>
                  <a:srgbClr val="575756"/>
                </a:solidFill>
                <a:latin typeface="HelveticaNowText"/>
                <a:ea typeface="Tahoma"/>
                <a:cs typeface="Calibri"/>
              </a:rPr>
              <a:t>the </a:t>
            </a:r>
            <a:r>
              <a:rPr lang="en-GB" sz="1200" b="1" dirty="0">
                <a:solidFill>
                  <a:srgbClr val="575756"/>
                </a:solidFill>
                <a:latin typeface="HelveticaNowText"/>
                <a:ea typeface="Tahoma"/>
                <a:cs typeface="Calibri"/>
              </a:rPr>
              <a:t>Practice Learning Team (PLT) representative</a:t>
            </a:r>
          </a:p>
          <a:p>
            <a:endParaRPr lang="en-GB" sz="1400" dirty="0">
              <a:solidFill>
                <a:srgbClr val="575756"/>
              </a:solidFill>
              <a:latin typeface="HelveticaNowText"/>
            </a:endParaRPr>
          </a:p>
        </p:txBody>
      </p:sp>
    </p:spTree>
    <p:extLst>
      <p:ext uri="{BB962C8B-B14F-4D97-AF65-F5344CB8AC3E}">
        <p14:creationId xmlns:p14="http://schemas.microsoft.com/office/powerpoint/2010/main" val="388616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par>
                          <p:cTn id="13" fill="hold">
                            <p:stCondLst>
                              <p:cond delay="1000"/>
                            </p:stCondLst>
                            <p:childTnLst>
                              <p:par>
                                <p:cTn id="14" presetID="10" presetClass="entr" presetSubtype="0" fill="hold" nodeType="afterEffect">
                                  <p:stCondLst>
                                    <p:cond delay="100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par>
                          <p:cTn id="17" fill="hold">
                            <p:stCondLst>
                              <p:cond delay="3000"/>
                            </p:stCondLst>
                            <p:childTnLst>
                              <p:par>
                                <p:cTn id="18" presetID="10" presetClass="entr" presetSubtype="0" fill="hold" nodeType="afterEffect">
                                  <p:stCondLst>
                                    <p:cond delay="10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childTnLst>
                                </p:cTn>
                              </p:par>
                            </p:childTnLst>
                          </p:cTn>
                        </p:par>
                        <p:par>
                          <p:cTn id="21" fill="hold">
                            <p:stCondLst>
                              <p:cond delay="5000"/>
                            </p:stCondLst>
                            <p:childTnLst>
                              <p:par>
                                <p:cTn id="22" presetID="10" presetClass="entr" presetSubtype="0" fill="hold" nodeType="afterEffect">
                                  <p:stCondLst>
                                    <p:cond delay="1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3000"/>
                                        <p:tgtEl>
                                          <p:spTgt spid="3">
                                            <p:txEl>
                                              <p:pRg st="4" end="4"/>
                                            </p:txEl>
                                          </p:spTgt>
                                        </p:tgtEl>
                                      </p:cBhvr>
                                    </p:animEffect>
                                  </p:childTnLst>
                                </p:cTn>
                              </p:par>
                            </p:childTnLst>
                          </p:cTn>
                        </p:par>
                        <p:par>
                          <p:cTn id="25" fill="hold">
                            <p:stCondLst>
                              <p:cond delay="9000"/>
                            </p:stCondLst>
                            <p:childTnLst>
                              <p:par>
                                <p:cTn id="26" presetID="10" presetClass="entr" presetSubtype="0" fill="hold" nodeType="afterEffect">
                                  <p:stCondLst>
                                    <p:cond delay="15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childTnLst>
                                </p:cTn>
                              </p:par>
                            </p:childTnLst>
                          </p:cTn>
                        </p:par>
                        <p:par>
                          <p:cTn id="29" fill="hold">
                            <p:stCondLst>
                              <p:cond delay="11500"/>
                            </p:stCondLst>
                            <p:childTnLst>
                              <p:par>
                                <p:cTn id="30" presetID="10" presetClass="entr" presetSubtype="0" fill="hold" nodeType="afterEffect">
                                  <p:stCondLst>
                                    <p:cond delay="100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500"/>
                                        <p:tgtEl>
                                          <p:spTgt spid="3">
                                            <p:txEl>
                                              <p:pRg st="6" end="6"/>
                                            </p:txEl>
                                          </p:spTgt>
                                        </p:tgtEl>
                                      </p:cBhvr>
                                    </p:animEffect>
                                  </p:childTnLst>
                                </p:cTn>
                              </p:par>
                            </p:childTnLst>
                          </p:cTn>
                        </p:par>
                        <p:par>
                          <p:cTn id="33" fill="hold">
                            <p:stCondLst>
                              <p:cond delay="14000"/>
                            </p:stCondLst>
                            <p:childTnLst>
                              <p:par>
                                <p:cTn id="34" presetID="10" presetClass="entr" presetSubtype="0" fill="hold" nodeType="afterEffect">
                                  <p:stCondLst>
                                    <p:cond delay="100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500"/>
                                        <p:tgtEl>
                                          <p:spTgt spid="3">
                                            <p:txEl>
                                              <p:pRg st="7" end="7"/>
                                            </p:txEl>
                                          </p:spTgt>
                                        </p:tgtEl>
                                      </p:cBhvr>
                                    </p:animEffect>
                                  </p:childTnLst>
                                </p:cTn>
                              </p:par>
                            </p:childTnLst>
                          </p:cTn>
                        </p:par>
                        <p:par>
                          <p:cTn id="37" fill="hold">
                            <p:stCondLst>
                              <p:cond delay="16500"/>
                            </p:stCondLst>
                            <p:childTnLst>
                              <p:par>
                                <p:cTn id="38" presetID="10" presetClass="entr" presetSubtype="0" fill="hold" nodeType="afterEffect">
                                  <p:stCondLst>
                                    <p:cond delay="100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1500"/>
                                        <p:tgtEl>
                                          <p:spTgt spid="3">
                                            <p:txEl>
                                              <p:pRg st="8" end="8"/>
                                            </p:txEl>
                                          </p:spTgt>
                                        </p:tgtEl>
                                      </p:cBhvr>
                                    </p:animEffect>
                                  </p:childTnLst>
                                </p:cTn>
                              </p:par>
                            </p:childTnLst>
                          </p:cTn>
                        </p:par>
                        <p:par>
                          <p:cTn id="41" fill="hold">
                            <p:stCondLst>
                              <p:cond delay="19000"/>
                            </p:stCondLst>
                            <p:childTnLst>
                              <p:par>
                                <p:cTn id="42" presetID="10" presetClass="entr" presetSubtype="0" fill="hold" nodeType="afterEffect">
                                  <p:stCondLst>
                                    <p:cond delay="100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1500"/>
                                        <p:tgtEl>
                                          <p:spTgt spid="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wipe(down)">
                                      <p:cBhvr>
                                        <p:cTn id="49" dur="125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1084" y="274590"/>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600" dirty="0"/>
              <a:t>Why Do We the Team Need a Named Supervisor Daily?</a:t>
            </a:r>
          </a:p>
        </p:txBody>
      </p:sp>
      <p:sp>
        <p:nvSpPr>
          <p:cNvPr id="3" name="Content Placeholder 3"/>
          <p:cNvSpPr txBox="1">
            <a:spLocks/>
          </p:cNvSpPr>
          <p:nvPr/>
        </p:nvSpPr>
        <p:spPr>
          <a:xfrm>
            <a:off x="231618" y="852415"/>
            <a:ext cx="4177421" cy="41914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solidFill>
                  <a:srgbClr val="000000"/>
                </a:solidFill>
                <a:latin typeface="HelveticaNowText"/>
                <a:ea typeface="Tahoma"/>
                <a:cs typeface="Calibri"/>
              </a:rPr>
              <a:t>This is so that there is one person in the team who knows where the student is on a day-to-day basis.</a:t>
            </a:r>
            <a:endParaRPr lang="en-US" sz="1400" dirty="0">
              <a:latin typeface="HelveticaNowText"/>
            </a:endParaRPr>
          </a:p>
          <a:p>
            <a:pPr>
              <a:lnSpc>
                <a:spcPct val="100000"/>
              </a:lnSpc>
            </a:pPr>
            <a:r>
              <a:rPr lang="en-GB" sz="1400" dirty="0">
                <a:solidFill>
                  <a:srgbClr val="000000"/>
                </a:solidFill>
                <a:latin typeface="HelveticaNowText"/>
                <a:ea typeface="Tahoma"/>
                <a:cs typeface="Calibri"/>
              </a:rPr>
              <a:t>They record the student's hours/ attendance/sickness.</a:t>
            </a:r>
            <a:endParaRPr lang="en-GB" sz="1400" dirty="0">
              <a:solidFill>
                <a:srgbClr val="000000"/>
              </a:solidFill>
              <a:latin typeface="HelveticaNowText"/>
            </a:endParaRPr>
          </a:p>
          <a:p>
            <a:pPr>
              <a:lnSpc>
                <a:spcPct val="100000"/>
              </a:lnSpc>
            </a:pPr>
            <a:r>
              <a:rPr lang="en-GB" sz="1400" dirty="0">
                <a:solidFill>
                  <a:srgbClr val="000000"/>
                </a:solidFill>
                <a:latin typeface="HelveticaNowText"/>
                <a:ea typeface="Tahoma"/>
                <a:cs typeface="Calibri"/>
              </a:rPr>
              <a:t>They are the person who is responsible for ensuring the student is engaged with their learning and acting in a professional manner.</a:t>
            </a:r>
          </a:p>
          <a:p>
            <a:pPr>
              <a:lnSpc>
                <a:spcPct val="100000"/>
              </a:lnSpc>
            </a:pPr>
            <a:r>
              <a:rPr lang="en-GB" sz="1400" dirty="0">
                <a:solidFill>
                  <a:srgbClr val="000000"/>
                </a:solidFill>
                <a:latin typeface="HelveticaNowText"/>
                <a:ea typeface="Tahoma"/>
                <a:cs typeface="Calibri"/>
              </a:rPr>
              <a:t>They are the person who the student knows they can come to that shift with any concerns.</a:t>
            </a:r>
          </a:p>
          <a:p>
            <a:pPr>
              <a:lnSpc>
                <a:spcPct val="100000"/>
              </a:lnSpc>
            </a:pPr>
            <a:r>
              <a:rPr lang="en-GB" sz="1400" dirty="0">
                <a:solidFill>
                  <a:srgbClr val="000000"/>
                </a:solidFill>
                <a:latin typeface="HelveticaNowText"/>
                <a:ea typeface="Tahoma"/>
                <a:cs typeface="Calibri"/>
              </a:rPr>
              <a:t>They are the person responsible for escalating any concerns regarding the student to the students practice assessor.</a:t>
            </a:r>
          </a:p>
          <a:p>
            <a:pPr marL="0" indent="0">
              <a:lnSpc>
                <a:spcPct val="120000"/>
              </a:lnSpc>
              <a:buFont typeface="Arial" panose="020B0604020202020204" pitchFamily="34" charset="0"/>
              <a:buNone/>
            </a:pPr>
            <a:endParaRPr lang="en-GB" sz="1400" dirty="0">
              <a:solidFill>
                <a:srgbClr val="000000"/>
              </a:solidFill>
              <a:latin typeface="HelveticaNowText"/>
              <a:ea typeface="Tahoma"/>
              <a:cs typeface="Calibri"/>
            </a:endParaRPr>
          </a:p>
        </p:txBody>
      </p:sp>
      <p:sp>
        <p:nvSpPr>
          <p:cNvPr id="4" name="Content Placeholder 4"/>
          <p:cNvSpPr txBox="1">
            <a:spLocks/>
          </p:cNvSpPr>
          <p:nvPr/>
        </p:nvSpPr>
        <p:spPr>
          <a:xfrm>
            <a:off x="4253394" y="848796"/>
            <a:ext cx="4890605" cy="439718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400" b="1" dirty="0">
                <a:latin typeface="HelveticaNowText"/>
                <a:ea typeface="Tahoma"/>
                <a:cs typeface="Calibri"/>
              </a:rPr>
              <a:t>Lessons learned from practice</a:t>
            </a:r>
          </a:p>
          <a:p>
            <a:pPr>
              <a:lnSpc>
                <a:spcPct val="100000"/>
              </a:lnSpc>
            </a:pPr>
            <a:r>
              <a:rPr lang="en-GB" sz="1400" dirty="0">
                <a:latin typeface="HelveticaNowText"/>
                <a:ea typeface="Tahoma"/>
                <a:cs typeface="Calibri"/>
              </a:rPr>
              <a:t>Students need to feel safe and supported and having a named person per shift will provide that for them.</a:t>
            </a:r>
            <a:endParaRPr lang="en-US" sz="1400" dirty="0">
              <a:latin typeface="HelveticaNowText"/>
            </a:endParaRPr>
          </a:p>
          <a:p>
            <a:pPr>
              <a:lnSpc>
                <a:spcPct val="100000"/>
              </a:lnSpc>
            </a:pPr>
            <a:r>
              <a:rPr lang="en-GB" sz="1400" dirty="0">
                <a:latin typeface="HelveticaNowText"/>
                <a:ea typeface="Tahoma"/>
                <a:cs typeface="Calibri"/>
              </a:rPr>
              <a:t>If the student doesn’t attend placement somebody needs to be responsible for finding out why and reporting concerns to the university.</a:t>
            </a:r>
          </a:p>
          <a:p>
            <a:pPr>
              <a:lnSpc>
                <a:spcPct val="100000"/>
              </a:lnSpc>
            </a:pPr>
            <a:r>
              <a:rPr lang="en-GB" sz="1400" dirty="0">
                <a:latin typeface="HelveticaNowText"/>
                <a:ea typeface="Tahoma"/>
                <a:cs typeface="Calibri"/>
              </a:rPr>
              <a:t>There is a risk as we move into team supervision in a busy environment that </a:t>
            </a:r>
            <a:r>
              <a:rPr lang="en-GB" sz="1400" b="1" dirty="0">
                <a:latin typeface="HelveticaNowText"/>
                <a:ea typeface="Tahoma"/>
                <a:cs typeface="Calibri"/>
              </a:rPr>
              <a:t>everybody </a:t>
            </a:r>
            <a:r>
              <a:rPr lang="en-GB" sz="1400" dirty="0">
                <a:latin typeface="HelveticaNowText"/>
                <a:ea typeface="Tahoma"/>
                <a:cs typeface="Calibri"/>
              </a:rPr>
              <a:t>believes that </a:t>
            </a:r>
            <a:r>
              <a:rPr lang="en-GB" sz="1400" b="1" dirty="0">
                <a:latin typeface="HelveticaNowText"/>
                <a:ea typeface="Tahoma"/>
                <a:cs typeface="Calibri"/>
              </a:rPr>
              <a:t>somebody </a:t>
            </a:r>
            <a:r>
              <a:rPr lang="en-GB" sz="1400" dirty="0">
                <a:latin typeface="HelveticaNowText"/>
                <a:ea typeface="Tahoma"/>
                <a:cs typeface="Calibri"/>
              </a:rPr>
              <a:t>has acted/informed the student's practice assessor of any concerns when </a:t>
            </a:r>
            <a:r>
              <a:rPr lang="en-GB" sz="1400" b="1" dirty="0">
                <a:latin typeface="HelveticaNowText"/>
                <a:ea typeface="Tahoma"/>
                <a:cs typeface="Calibri"/>
              </a:rPr>
              <a:t>nobody </a:t>
            </a:r>
            <a:r>
              <a:rPr lang="en-GB" sz="1400" dirty="0">
                <a:latin typeface="HelveticaNowText"/>
                <a:ea typeface="Tahoma"/>
                <a:cs typeface="Calibri"/>
              </a:rPr>
              <a:t>actually has.</a:t>
            </a:r>
          </a:p>
          <a:p>
            <a:pPr>
              <a:lnSpc>
                <a:spcPct val="100000"/>
              </a:lnSpc>
            </a:pPr>
            <a:r>
              <a:rPr lang="en-GB" sz="1400" dirty="0">
                <a:latin typeface="HelveticaNowText"/>
                <a:ea typeface="Tahoma"/>
                <a:cs typeface="Calibri"/>
              </a:rPr>
              <a:t>Student can get missed or feel unsupported if someone is not responsible for ensuring they have learning opportunities / tasks for the shift clarified with them.</a:t>
            </a:r>
          </a:p>
          <a:p>
            <a:pPr marL="0" indent="0">
              <a:lnSpc>
                <a:spcPct val="100000"/>
              </a:lnSpc>
              <a:buFont typeface="Arial" panose="020B0604020202020204" pitchFamily="34" charset="0"/>
              <a:buNone/>
            </a:pPr>
            <a:endParaRPr lang="en-GB" sz="1400" dirty="0">
              <a:latin typeface="HelveticaNowText"/>
            </a:endParaRPr>
          </a:p>
        </p:txBody>
      </p:sp>
    </p:spTree>
    <p:extLst>
      <p:ext uri="{BB962C8B-B14F-4D97-AF65-F5344CB8AC3E}">
        <p14:creationId xmlns:p14="http://schemas.microsoft.com/office/powerpoint/2010/main" val="359243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1000"/>
                                        <p:tgtEl>
                                          <p:spTgt spid="4">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2" end="2"/>
                                            </p:txEl>
                                          </p:spTgt>
                                        </p:tgtEl>
                                        <p:attrNameLst>
                                          <p:attrName>style.visibility</p:attrName>
                                        </p:attrNameLst>
                                      </p:cBhvr>
                                      <p:to>
                                        <p:strVal val="visible"/>
                                      </p:to>
                                    </p:set>
                                    <p:animEffect transition="in" filter="fade">
                                      <p:cBhvr>
                                        <p:cTn id="38" dur="1000"/>
                                        <p:tgtEl>
                                          <p:spTgt spid="4">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fade">
                                      <p:cBhvr>
                                        <p:cTn id="43" dur="1000"/>
                                        <p:tgtEl>
                                          <p:spTgt spid="4">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
                                            <p:txEl>
                                              <p:pRg st="4" end="4"/>
                                            </p:txEl>
                                          </p:spTgt>
                                        </p:tgtEl>
                                        <p:attrNameLst>
                                          <p:attrName>style.visibility</p:attrName>
                                        </p:attrNameLst>
                                      </p:cBhvr>
                                      <p:to>
                                        <p:strVal val="visible"/>
                                      </p:to>
                                    </p:set>
                                    <p:animEffect transition="in" filter="fade">
                                      <p:cBhvr>
                                        <p:cTn id="48"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3B84263-E10B-4E7D-B3EE-1CA9EC292D49}"/>
              </a:ext>
            </a:extLst>
          </p:cNvPr>
          <p:cNvPicPr>
            <a:picLocks noChangeAspect="1"/>
          </p:cNvPicPr>
          <p:nvPr/>
        </p:nvPicPr>
        <p:blipFill rotWithShape="1">
          <a:blip r:embed="rId2"/>
          <a:srcRect l="12000" r="4667"/>
          <a:stretch/>
        </p:blipFill>
        <p:spPr>
          <a:xfrm>
            <a:off x="5474585" y="2105734"/>
            <a:ext cx="3669415" cy="2264637"/>
          </a:xfrm>
          <a:prstGeom prst="rect">
            <a:avLst/>
          </a:prstGeom>
        </p:spPr>
      </p:pic>
      <p:sp>
        <p:nvSpPr>
          <p:cNvPr id="2" name="Content Placeholder 4"/>
          <p:cNvSpPr txBox="1">
            <a:spLocks/>
          </p:cNvSpPr>
          <p:nvPr/>
        </p:nvSpPr>
        <p:spPr>
          <a:xfrm>
            <a:off x="283721" y="1262671"/>
            <a:ext cx="5659879" cy="449059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600" b="1" dirty="0">
                <a:latin typeface="HelveticaNowText"/>
                <a:ea typeface="Tahoma"/>
                <a:cs typeface="Calibri"/>
              </a:rPr>
              <a:t>Background</a:t>
            </a:r>
            <a:r>
              <a:rPr lang="en-GB" sz="1600" dirty="0">
                <a:latin typeface="HelveticaNowText"/>
                <a:ea typeface="Tahoma"/>
                <a:cs typeface="Calibri"/>
              </a:rPr>
              <a:t> </a:t>
            </a:r>
            <a:endParaRPr lang="en-GB" sz="1600" dirty="0">
              <a:latin typeface="HelveticaNowText"/>
            </a:endParaRPr>
          </a:p>
          <a:p>
            <a:pPr marL="0" indent="0">
              <a:lnSpc>
                <a:spcPct val="100000"/>
              </a:lnSpc>
              <a:buFont typeface="Arial" panose="020B0604020202020204" pitchFamily="34" charset="0"/>
              <a:buNone/>
            </a:pPr>
            <a:r>
              <a:rPr lang="en-GB" sz="1600" dirty="0">
                <a:latin typeface="HelveticaNowText"/>
                <a:ea typeface="Tahoma"/>
                <a:cs typeface="Calibri"/>
              </a:rPr>
              <a:t>The placement PLT representative returned from a period of sickness absence and asked to see a student to discuss their progress and review their practice assessment document.</a:t>
            </a:r>
          </a:p>
          <a:p>
            <a:pPr marL="0" indent="0">
              <a:lnSpc>
                <a:spcPct val="100000"/>
              </a:lnSpc>
              <a:buFont typeface="Arial" panose="020B0604020202020204" pitchFamily="34" charset="0"/>
              <a:buNone/>
            </a:pPr>
            <a:endParaRPr lang="en-GB" sz="1000" dirty="0">
              <a:latin typeface="HelveticaNowText"/>
            </a:endParaRPr>
          </a:p>
          <a:p>
            <a:pPr marL="0" indent="0">
              <a:lnSpc>
                <a:spcPct val="100000"/>
              </a:lnSpc>
              <a:buFont typeface="Arial" panose="020B0604020202020204" pitchFamily="34" charset="0"/>
              <a:buNone/>
            </a:pPr>
            <a:r>
              <a:rPr lang="en-GB" sz="1600" dirty="0">
                <a:latin typeface="HelveticaNowText"/>
                <a:ea typeface="Tahoma"/>
                <a:cs typeface="Calibri"/>
              </a:rPr>
              <a:t>The PLT representative's signature was next to several competencies which they could not have signed-off. </a:t>
            </a:r>
          </a:p>
          <a:p>
            <a:pPr marL="0" indent="0">
              <a:lnSpc>
                <a:spcPct val="100000"/>
              </a:lnSpc>
              <a:buFont typeface="Arial" panose="020B0604020202020204" pitchFamily="34" charset="0"/>
              <a:buNone/>
            </a:pPr>
            <a:r>
              <a:rPr lang="en-GB" sz="1600" dirty="0">
                <a:latin typeface="HelveticaNowText"/>
                <a:ea typeface="Tahoma"/>
                <a:cs typeface="Calibri"/>
              </a:rPr>
              <a:t>This led to an </a:t>
            </a:r>
            <a:r>
              <a:rPr lang="en-GB" sz="1600" b="1" dirty="0">
                <a:latin typeface="HelveticaNowText"/>
                <a:ea typeface="Tahoma"/>
                <a:cs typeface="Calibri"/>
              </a:rPr>
              <a:t>escalation of concern</a:t>
            </a:r>
            <a:r>
              <a:rPr lang="en-GB" sz="1600" dirty="0">
                <a:latin typeface="HelveticaNowText"/>
                <a:ea typeface="Tahoma"/>
                <a:cs typeface="Calibri"/>
              </a:rPr>
              <a:t> and further investigation.</a:t>
            </a:r>
            <a:endParaRPr lang="en-GB" sz="1600" dirty="0">
              <a:latin typeface="HelveticaNowText"/>
            </a:endParaRPr>
          </a:p>
          <a:p>
            <a:pPr marL="0" indent="0">
              <a:lnSpc>
                <a:spcPct val="100000"/>
              </a:lnSpc>
              <a:buFont typeface="Arial" panose="020B0604020202020204" pitchFamily="34" charset="0"/>
              <a:buNone/>
            </a:pPr>
            <a:endParaRPr lang="en-GB" sz="1600" dirty="0">
              <a:latin typeface="HelveticaNowText"/>
            </a:endParaRPr>
          </a:p>
        </p:txBody>
      </p:sp>
      <p:sp>
        <p:nvSpPr>
          <p:cNvPr id="4" name="Title 1"/>
          <p:cNvSpPr txBox="1">
            <a:spLocks/>
          </p:cNvSpPr>
          <p:nvPr/>
        </p:nvSpPr>
        <p:spPr>
          <a:xfrm>
            <a:off x="283723" y="199755"/>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Lessons Learned – Case Study</a:t>
            </a:r>
          </a:p>
        </p:txBody>
      </p:sp>
      <p:sp>
        <p:nvSpPr>
          <p:cNvPr id="5" name="TextBox 4"/>
          <p:cNvSpPr txBox="1"/>
          <p:nvPr/>
        </p:nvSpPr>
        <p:spPr>
          <a:xfrm>
            <a:off x="283722" y="786654"/>
            <a:ext cx="8120975" cy="338554"/>
          </a:xfrm>
          <a:prstGeom prst="rect">
            <a:avLst/>
          </a:prstGeom>
          <a:noFill/>
        </p:spPr>
        <p:txBody>
          <a:bodyPr wrap="square" rtlCol="0">
            <a:spAutoFit/>
          </a:bodyPr>
          <a:lstStyle/>
          <a:p>
            <a:r>
              <a:rPr lang="en-GB" sz="1600" b="1" dirty="0">
                <a:latin typeface="HelveticaNowText"/>
                <a:ea typeface="Tahoma"/>
                <a:cs typeface="Calibri"/>
              </a:rPr>
              <a:t>Issue with students professional conduct in a busy theatre environment.</a:t>
            </a:r>
            <a:endParaRPr lang="en-GB" sz="1600" dirty="0">
              <a:latin typeface="HelveticaNowText"/>
            </a:endParaRPr>
          </a:p>
        </p:txBody>
      </p:sp>
    </p:spTree>
    <p:extLst>
      <p:ext uri="{BB962C8B-B14F-4D97-AF65-F5344CB8AC3E}">
        <p14:creationId xmlns:p14="http://schemas.microsoft.com/office/powerpoint/2010/main" val="245467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B6631166-AEEE-43E9-812E-D5CDB5B4823C}"/>
              </a:ext>
            </a:extLst>
          </p:cNvPr>
          <p:cNvSpPr txBox="1">
            <a:spLocks/>
          </p:cNvSpPr>
          <p:nvPr/>
        </p:nvSpPr>
        <p:spPr>
          <a:xfrm>
            <a:off x="361544" y="211023"/>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Case Study Continued</a:t>
            </a:r>
          </a:p>
        </p:txBody>
      </p:sp>
      <p:sp>
        <p:nvSpPr>
          <p:cNvPr id="3" name="Content Placeholder 4">
            <a:extLst>
              <a:ext uri="{FF2B5EF4-FFF2-40B4-BE49-F238E27FC236}">
                <a16:creationId xmlns:a16="http://schemas.microsoft.com/office/drawing/2014/main" id="{F060CB3C-2609-403C-89DC-9D901D698160}"/>
              </a:ext>
            </a:extLst>
          </p:cNvPr>
          <p:cNvSpPr txBox="1">
            <a:spLocks/>
          </p:cNvSpPr>
          <p:nvPr/>
        </p:nvSpPr>
        <p:spPr>
          <a:xfrm>
            <a:off x="361543" y="1009096"/>
            <a:ext cx="4113179"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a:latin typeface="Helvetica Now Text "/>
                <a:ea typeface="Tahoma"/>
                <a:cs typeface="Calibri"/>
              </a:rPr>
              <a:t>Findings</a:t>
            </a:r>
          </a:p>
          <a:p>
            <a:r>
              <a:rPr lang="en-GB" sz="1200" dirty="0">
                <a:latin typeface="Helvetica Now Text "/>
                <a:ea typeface="Tahoma"/>
                <a:cs typeface="Calibri"/>
              </a:rPr>
              <a:t>The student had forged the signatures of several staff to sign-off their own competencies and practice hours over a 3 week period.</a:t>
            </a:r>
          </a:p>
          <a:p>
            <a:r>
              <a:rPr lang="en-GB" sz="1200" dirty="0">
                <a:latin typeface="Helvetica Now Text "/>
                <a:ea typeface="Tahoma"/>
                <a:cs typeface="Calibri"/>
              </a:rPr>
              <a:t>The fob required to access theatres had recorded the student being on the premises for only 12hrs in total. </a:t>
            </a:r>
          </a:p>
          <a:p>
            <a:r>
              <a:rPr lang="en-GB" sz="1200" dirty="0">
                <a:latin typeface="Helvetica Now Text "/>
                <a:ea typeface="Tahoma"/>
                <a:cs typeface="Calibri"/>
              </a:rPr>
              <a:t>The student admitted that the busy theatre environment had allowed them to attend handover, walk out behind the different theatre teams, and leave the building (they lived on-site in student accommodation).</a:t>
            </a:r>
          </a:p>
          <a:p>
            <a:r>
              <a:rPr lang="en-GB" sz="1200" dirty="0">
                <a:latin typeface="Helvetica Now Text "/>
                <a:ea typeface="Tahoma"/>
                <a:cs typeface="Calibri"/>
              </a:rPr>
              <a:t>Each theatre team had believed the student was working in a different theatre.</a:t>
            </a:r>
          </a:p>
          <a:p>
            <a:r>
              <a:rPr lang="en-GB" sz="1200" dirty="0">
                <a:latin typeface="Helvetica Now Text "/>
                <a:ea typeface="Tahoma"/>
                <a:cs typeface="Calibri"/>
              </a:rPr>
              <a:t>There was an overreliance on a system in which the PLT representative was the only member of staff responsible for the coordination, monitoring and support of student activity.</a:t>
            </a:r>
          </a:p>
          <a:p>
            <a:endParaRPr lang="en-GB" sz="1200" dirty="0">
              <a:latin typeface="Helvetica Now Text "/>
            </a:endParaRPr>
          </a:p>
        </p:txBody>
      </p:sp>
      <p:sp>
        <p:nvSpPr>
          <p:cNvPr id="4" name="Content Placeholder 5">
            <a:extLst>
              <a:ext uri="{FF2B5EF4-FFF2-40B4-BE49-F238E27FC236}">
                <a16:creationId xmlns:a16="http://schemas.microsoft.com/office/drawing/2014/main" id="{E2F0875E-E506-4E37-8731-47D8B34B1952}"/>
              </a:ext>
            </a:extLst>
          </p:cNvPr>
          <p:cNvSpPr txBox="1">
            <a:spLocks/>
          </p:cNvSpPr>
          <p:nvPr/>
        </p:nvSpPr>
        <p:spPr>
          <a:xfrm>
            <a:off x="4377445" y="985375"/>
            <a:ext cx="4357992" cy="43513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a:latin typeface="Helvetica Now Text "/>
                <a:ea typeface="Tahoma"/>
                <a:cs typeface="Calibri"/>
              </a:rPr>
              <a:t>Outcome</a:t>
            </a:r>
          </a:p>
          <a:p>
            <a:r>
              <a:rPr lang="en-GB" sz="1200" dirty="0">
                <a:latin typeface="Helvetica Now Text "/>
                <a:ea typeface="Tahoma"/>
                <a:cs typeface="Calibri"/>
              </a:rPr>
              <a:t>The student was removed from the course after a fitness to practise hearing at the university.</a:t>
            </a:r>
          </a:p>
          <a:p>
            <a:r>
              <a:rPr lang="en-GB" sz="1200" dirty="0">
                <a:latin typeface="Helvetica Now Text "/>
                <a:ea typeface="Tahoma"/>
                <a:cs typeface="Calibri"/>
              </a:rPr>
              <a:t>The placement had to be re-audited as a safe and suitable environment for students with reassurances and evidence that:</a:t>
            </a:r>
          </a:p>
          <a:p>
            <a:pPr lvl="1">
              <a:buFont typeface="Courier New" panose="02070309020205020404" pitchFamily="49" charset="0"/>
              <a:buChar char="o"/>
            </a:pPr>
            <a:r>
              <a:rPr lang="en-GB" sz="1200" dirty="0">
                <a:latin typeface="Helvetica Now Text "/>
                <a:ea typeface="Tahoma"/>
                <a:cs typeface="Calibri"/>
              </a:rPr>
              <a:t>Staff had been made aware of their own failings and new procedures were in place to monitor students' whereabouts and attendance and uphold student and public safety. </a:t>
            </a:r>
            <a:endParaRPr lang="en-GB" sz="1200" dirty="0">
              <a:latin typeface="Helvetica Now Text "/>
            </a:endParaRPr>
          </a:p>
          <a:p>
            <a:pPr lvl="1">
              <a:buFont typeface="Courier New" panose="02070309020205020404" pitchFamily="49" charset="0"/>
              <a:buChar char="o"/>
            </a:pPr>
            <a:r>
              <a:rPr lang="en-GB" sz="1200" dirty="0">
                <a:latin typeface="Helvetica Now Text "/>
                <a:ea typeface="Tahoma"/>
                <a:cs typeface="Calibri"/>
              </a:rPr>
              <a:t>One of these measures was to introduce a daily supervisor rota for all students in the theatre placement.</a:t>
            </a:r>
          </a:p>
          <a:p>
            <a:pPr lvl="1">
              <a:buFont typeface="Courier New" panose="02070309020205020404" pitchFamily="49" charset="0"/>
              <a:buChar char="o"/>
            </a:pPr>
            <a:r>
              <a:rPr lang="en-GB" sz="1200" dirty="0">
                <a:latin typeface="Helvetica Now Text "/>
                <a:ea typeface="Tahoma"/>
                <a:cs typeface="Calibri"/>
              </a:rPr>
              <a:t>New documentation to record students' attendance was put in place.</a:t>
            </a:r>
          </a:p>
          <a:p>
            <a:pPr lvl="1">
              <a:buFont typeface="Courier New" panose="02070309020205020404" pitchFamily="49" charset="0"/>
              <a:buChar char="o"/>
            </a:pPr>
            <a:r>
              <a:rPr lang="en-GB" sz="1200" dirty="0">
                <a:latin typeface="Helvetica Now Text "/>
                <a:ea typeface="Tahoma"/>
                <a:cs typeface="Calibri"/>
              </a:rPr>
              <a:t>The role of the daily supervisor became part of the theatres daily co-ordinator's responsibility.</a:t>
            </a:r>
          </a:p>
          <a:p>
            <a:endParaRPr lang="en-GB" sz="1200" dirty="0">
              <a:latin typeface="Helvetica Now Text "/>
            </a:endParaRPr>
          </a:p>
        </p:txBody>
      </p:sp>
      <p:pic>
        <p:nvPicPr>
          <p:cNvPr id="5" name="Picture 4">
            <a:extLst>
              <a:ext uri="{FF2B5EF4-FFF2-40B4-BE49-F238E27FC236}">
                <a16:creationId xmlns:a16="http://schemas.microsoft.com/office/drawing/2014/main" id="{BDB3031C-8BD4-4F18-BE0B-10182E21B3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3718" y="0"/>
            <a:ext cx="2490282" cy="1277328"/>
          </a:xfrm>
          <a:prstGeom prst="rect">
            <a:avLst/>
          </a:prstGeom>
        </p:spPr>
      </p:pic>
    </p:spTree>
    <p:extLst>
      <p:ext uri="{BB962C8B-B14F-4D97-AF65-F5344CB8AC3E}">
        <p14:creationId xmlns:p14="http://schemas.microsoft.com/office/powerpoint/2010/main" val="161842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500"/>
                                        <p:tgtEl>
                                          <p:spTgt spid="3">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500"/>
                                        <p:tgtEl>
                                          <p:spTgt spid="3">
                                            <p:txEl>
                                              <p:pRg st="2" end="2"/>
                                            </p:txEl>
                                          </p:spTgt>
                                        </p:tgtEl>
                                      </p:cBhvr>
                                    </p:animEffect>
                                  </p:childTnLst>
                                </p:cTn>
                              </p:par>
                            </p:childTnLst>
                          </p:cTn>
                        </p:par>
                        <p:par>
                          <p:cTn id="12" fill="hold">
                            <p:stCondLst>
                              <p:cond delay="5000"/>
                            </p:stCondLst>
                            <p:childTnLst>
                              <p:par>
                                <p:cTn id="13" presetID="10" presetClass="entr" presetSubtype="0" fill="hold" nodeType="afterEffect">
                                  <p:stCondLst>
                                    <p:cond delay="10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500"/>
                                        <p:tgtEl>
                                          <p:spTgt spid="3">
                                            <p:txEl>
                                              <p:pRg st="3" end="3"/>
                                            </p:txEl>
                                          </p:spTgt>
                                        </p:tgtEl>
                                      </p:cBhvr>
                                    </p:animEffect>
                                  </p:childTnLst>
                                </p:cTn>
                              </p:par>
                            </p:childTnLst>
                          </p:cTn>
                        </p:par>
                        <p:par>
                          <p:cTn id="16" fill="hold">
                            <p:stCondLst>
                              <p:cond delay="7500"/>
                            </p:stCondLst>
                            <p:childTnLst>
                              <p:par>
                                <p:cTn id="17" presetID="10" presetClass="entr" presetSubtype="0" fill="hold" nodeType="afterEffect">
                                  <p:stCondLst>
                                    <p:cond delay="10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500"/>
                                        <p:tgtEl>
                                          <p:spTgt spid="3">
                                            <p:txEl>
                                              <p:pRg st="4" end="4"/>
                                            </p:txEl>
                                          </p:spTgt>
                                        </p:tgtEl>
                                      </p:cBhvr>
                                    </p:animEffect>
                                  </p:childTnLst>
                                </p:cTn>
                              </p:par>
                            </p:childTnLst>
                          </p:cTn>
                        </p:par>
                        <p:par>
                          <p:cTn id="20" fill="hold">
                            <p:stCondLst>
                              <p:cond delay="10000"/>
                            </p:stCondLst>
                            <p:childTnLst>
                              <p:par>
                                <p:cTn id="21" presetID="10" presetClass="entr" presetSubtype="0" fill="hold" nodeType="afterEffect">
                                  <p:stCondLst>
                                    <p:cond delay="100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100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500"/>
                                        <p:tgtEl>
                                          <p:spTgt spid="4">
                                            <p:txEl>
                                              <p:pRg st="1" end="1"/>
                                            </p:txEl>
                                          </p:spTgt>
                                        </p:tgtEl>
                                      </p:cBhvr>
                                    </p:animEffect>
                                  </p:childTnLst>
                                </p:cTn>
                              </p:par>
                              <p:par>
                                <p:cTn id="29" presetID="10" presetClass="entr" presetSubtype="0" fill="hold" nodeType="withEffect">
                                  <p:stCondLst>
                                    <p:cond delay="100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1500"/>
                                        <p:tgtEl>
                                          <p:spTgt spid="4">
                                            <p:txEl>
                                              <p:pRg st="2" end="2"/>
                                            </p:txEl>
                                          </p:spTgt>
                                        </p:tgtEl>
                                      </p:cBhvr>
                                    </p:animEffect>
                                  </p:childTnLst>
                                </p:cTn>
                              </p:par>
                              <p:par>
                                <p:cTn id="32" presetID="10" presetClass="entr" presetSubtype="0" fill="hold" nodeType="withEffect">
                                  <p:stCondLst>
                                    <p:cond delay="100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fade">
                                      <p:cBhvr>
                                        <p:cTn id="34" dur="1500"/>
                                        <p:tgtEl>
                                          <p:spTgt spid="4">
                                            <p:txEl>
                                              <p:pRg st="3" end="3"/>
                                            </p:txEl>
                                          </p:spTgt>
                                        </p:tgtEl>
                                      </p:cBhvr>
                                    </p:animEffect>
                                  </p:childTnLst>
                                </p:cTn>
                              </p:par>
                              <p:par>
                                <p:cTn id="35" presetID="10" presetClass="entr" presetSubtype="0" fill="hold" nodeType="withEffect">
                                  <p:stCondLst>
                                    <p:cond delay="100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fade">
                                      <p:cBhvr>
                                        <p:cTn id="37" dur="1500"/>
                                        <p:tgtEl>
                                          <p:spTgt spid="4">
                                            <p:txEl>
                                              <p:pRg st="4" end="4"/>
                                            </p:txEl>
                                          </p:spTgt>
                                        </p:tgtEl>
                                      </p:cBhvr>
                                    </p:animEffect>
                                  </p:childTnLst>
                                </p:cTn>
                              </p:par>
                              <p:par>
                                <p:cTn id="38" presetID="10" presetClass="entr" presetSubtype="0" fill="hold" nodeType="withEffect">
                                  <p:stCondLst>
                                    <p:cond delay="100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1500"/>
                                        <p:tgtEl>
                                          <p:spTgt spid="4">
                                            <p:txEl>
                                              <p:pRg st="5" end="5"/>
                                            </p:txEl>
                                          </p:spTgt>
                                        </p:tgtEl>
                                      </p:cBhvr>
                                    </p:animEffect>
                                  </p:childTnLst>
                                </p:cTn>
                              </p:par>
                              <p:par>
                                <p:cTn id="41" presetID="10" presetClass="entr" presetSubtype="0" fill="hold" nodeType="withEffect">
                                  <p:stCondLst>
                                    <p:cond delay="1000"/>
                                  </p:stCondLst>
                                  <p:childTnLst>
                                    <p:set>
                                      <p:cBhvr>
                                        <p:cTn id="42" dur="1" fill="hold">
                                          <p:stCondLst>
                                            <p:cond delay="0"/>
                                          </p:stCondLst>
                                        </p:cTn>
                                        <p:tgtEl>
                                          <p:spTgt spid="4">
                                            <p:txEl>
                                              <p:pRg st="6" end="6"/>
                                            </p:txEl>
                                          </p:spTgt>
                                        </p:tgtEl>
                                        <p:attrNameLst>
                                          <p:attrName>style.visibility</p:attrName>
                                        </p:attrNameLst>
                                      </p:cBhvr>
                                      <p:to>
                                        <p:strVal val="visible"/>
                                      </p:to>
                                    </p:set>
                                    <p:animEffect transition="in" filter="fade">
                                      <p:cBhvr>
                                        <p:cTn id="43" dur="1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91830" y="269680"/>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Long-arm Supervision and Assessment</a:t>
            </a:r>
          </a:p>
        </p:txBody>
      </p:sp>
      <p:sp>
        <p:nvSpPr>
          <p:cNvPr id="3" name="Text Placeholder 4"/>
          <p:cNvSpPr txBox="1">
            <a:spLocks/>
          </p:cNvSpPr>
          <p:nvPr/>
        </p:nvSpPr>
        <p:spPr>
          <a:xfrm>
            <a:off x="291830" y="932461"/>
            <a:ext cx="4046706" cy="550580"/>
          </a:xfrm>
          <a:prstGeom prst="rect">
            <a:avLst/>
          </a:prstGeom>
          <a:solidFill>
            <a:srgbClr val="3BAA36"/>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NowText"/>
                <a:ea typeface="Tahoma"/>
                <a:cs typeface="Calibri"/>
              </a:rPr>
              <a:t>Practice Supervisors</a:t>
            </a:r>
          </a:p>
        </p:txBody>
      </p:sp>
      <p:sp>
        <p:nvSpPr>
          <p:cNvPr id="4" name="Content Placeholder 5"/>
          <p:cNvSpPr txBox="1">
            <a:spLocks/>
          </p:cNvSpPr>
          <p:nvPr/>
        </p:nvSpPr>
        <p:spPr>
          <a:xfrm>
            <a:off x="291830" y="1594531"/>
            <a:ext cx="3998068" cy="3001454"/>
          </a:xfrm>
          <a:prstGeom prst="rect">
            <a:avLst/>
          </a:prstGeom>
          <a:ln>
            <a:solidFill>
              <a:srgbClr val="3BAA36"/>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200" dirty="0">
                <a:latin typeface="HelveticaNowText"/>
                <a:ea typeface="Tahoma"/>
                <a:cs typeface="Arial"/>
              </a:rPr>
              <a:t>Practice supervisors in the base placement can supervise students 'long-arm' if the student is attending other areas to gain experience and knowledge to enhance their skills in places like:</a:t>
            </a:r>
            <a:endParaRPr lang="en-US" sz="1200" dirty="0">
              <a:latin typeface="HelveticaNowText"/>
            </a:endParaRPr>
          </a:p>
          <a:p>
            <a:pPr>
              <a:lnSpc>
                <a:spcPct val="100000"/>
              </a:lnSpc>
            </a:pPr>
            <a:r>
              <a:rPr lang="en-GB" sz="1200" dirty="0">
                <a:latin typeface="HelveticaNowText"/>
                <a:ea typeface="Tahoma"/>
                <a:cs typeface="Arial"/>
              </a:rPr>
              <a:t>Day centres</a:t>
            </a:r>
          </a:p>
          <a:p>
            <a:pPr>
              <a:lnSpc>
                <a:spcPct val="100000"/>
              </a:lnSpc>
            </a:pPr>
            <a:r>
              <a:rPr lang="en-GB" sz="1200" dirty="0">
                <a:latin typeface="HelveticaNowText"/>
                <a:ea typeface="Tahoma"/>
                <a:cs typeface="Arial"/>
              </a:rPr>
              <a:t>Insight visits</a:t>
            </a:r>
          </a:p>
          <a:p>
            <a:pPr>
              <a:lnSpc>
                <a:spcPct val="100000"/>
              </a:lnSpc>
            </a:pPr>
            <a:r>
              <a:rPr lang="en-GB" sz="1200" dirty="0">
                <a:latin typeface="HelveticaNowText"/>
                <a:ea typeface="Tahoma"/>
                <a:cs typeface="Arial"/>
              </a:rPr>
              <a:t>Voluntary and private sector experiences </a:t>
            </a:r>
            <a:endParaRPr lang="en-GB" sz="1200" dirty="0">
              <a:latin typeface="HelveticaNowText"/>
            </a:endParaRPr>
          </a:p>
          <a:p>
            <a:pPr marL="0" indent="0">
              <a:lnSpc>
                <a:spcPct val="100000"/>
              </a:lnSpc>
              <a:buFont typeface="Arial" panose="020B0604020202020204" pitchFamily="34" charset="0"/>
              <a:buNone/>
            </a:pPr>
            <a:r>
              <a:rPr lang="en-GB" sz="1200" dirty="0">
                <a:latin typeface="HelveticaNowText"/>
                <a:ea typeface="Tahoma"/>
                <a:cs typeface="Arial"/>
              </a:rPr>
              <a:t>Staff supporting students in these areas can contribute to the overall feedback regarding the student's competencies and professional conduct whilst visiting their areas. Using the relevant electronic form in the student's practice assessment document</a:t>
            </a:r>
          </a:p>
          <a:p>
            <a:pPr marL="0" indent="0">
              <a:buFont typeface="Arial" panose="020B0604020202020204" pitchFamily="34" charset="0"/>
              <a:buNone/>
            </a:pPr>
            <a:endParaRPr lang="en-GB" sz="1200" dirty="0">
              <a:latin typeface="HelveticaNowText"/>
            </a:endParaRPr>
          </a:p>
          <a:p>
            <a:pPr marL="0" indent="0">
              <a:buFont typeface="Arial" panose="020B0604020202020204" pitchFamily="34" charset="0"/>
              <a:buNone/>
            </a:pPr>
            <a:endParaRPr lang="en-GB" sz="1200" dirty="0">
              <a:latin typeface="HelveticaNowText"/>
            </a:endParaRPr>
          </a:p>
          <a:p>
            <a:endParaRPr lang="en-GB" sz="1200" dirty="0">
              <a:latin typeface="HelveticaNowText"/>
            </a:endParaRPr>
          </a:p>
        </p:txBody>
      </p:sp>
      <p:sp>
        <p:nvSpPr>
          <p:cNvPr id="5" name="Text Placeholder 6"/>
          <p:cNvSpPr txBox="1">
            <a:spLocks/>
          </p:cNvSpPr>
          <p:nvPr/>
        </p:nvSpPr>
        <p:spPr>
          <a:xfrm>
            <a:off x="4640095" y="919246"/>
            <a:ext cx="4046706" cy="563795"/>
          </a:xfrm>
          <a:prstGeom prst="rect">
            <a:avLst/>
          </a:prstGeom>
          <a:solidFill>
            <a:srgbClr val="39A6DF"/>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NowText"/>
                <a:ea typeface="Tahoma"/>
                <a:cs typeface="Calibri"/>
              </a:rPr>
              <a:t>Practice Assessors</a:t>
            </a:r>
            <a:endParaRPr lang="en-US" sz="2400" dirty="0">
              <a:solidFill>
                <a:schemeClr val="bg1"/>
              </a:solidFill>
              <a:latin typeface="HelveticaNowText"/>
              <a:ea typeface="Tahoma"/>
              <a:cs typeface="Calibri"/>
            </a:endParaRPr>
          </a:p>
        </p:txBody>
      </p:sp>
      <p:sp>
        <p:nvSpPr>
          <p:cNvPr id="6" name="Content Placeholder 7"/>
          <p:cNvSpPr txBox="1">
            <a:spLocks/>
          </p:cNvSpPr>
          <p:nvPr/>
        </p:nvSpPr>
        <p:spPr>
          <a:xfrm>
            <a:off x="4640095" y="1594532"/>
            <a:ext cx="4046706" cy="3001454"/>
          </a:xfrm>
          <a:prstGeom prst="rect">
            <a:avLst/>
          </a:prstGeom>
          <a:ln>
            <a:solidFill>
              <a:srgbClr val="39A6DF"/>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dirty="0">
                <a:latin typeface="HelveticaNowText"/>
                <a:ea typeface="Tahoma"/>
                <a:cs typeface="Arial"/>
              </a:rPr>
              <a:t>Do not have to work in the same building, team or department as the student they are assessing.</a:t>
            </a:r>
          </a:p>
          <a:p>
            <a:r>
              <a:rPr lang="en-GB" sz="1200" dirty="0">
                <a:latin typeface="HelveticaNowText"/>
                <a:ea typeface="Tahoma"/>
                <a:cs typeface="Arial"/>
              </a:rPr>
              <a:t>As they will have constant and instant access to the student's electronic practice assessment document and the feedback being left by practice supervisors.</a:t>
            </a:r>
          </a:p>
          <a:p>
            <a:r>
              <a:rPr lang="en-GB" sz="1200" dirty="0">
                <a:latin typeface="HelveticaNowText"/>
                <a:ea typeface="Tahoma"/>
                <a:cs typeface="Arial"/>
              </a:rPr>
              <a:t>Practice assessors will need to ensure that they check the communications section and the testimonies from practice supervisors regularly.</a:t>
            </a:r>
            <a:endParaRPr lang="en-GB" sz="1200" dirty="0">
              <a:latin typeface="HelveticaNowText"/>
            </a:endParaRPr>
          </a:p>
          <a:p>
            <a:r>
              <a:rPr lang="en-GB" sz="1200" dirty="0">
                <a:latin typeface="HelveticaNowText"/>
                <a:ea typeface="Tahoma"/>
                <a:cs typeface="Arial"/>
              </a:rPr>
              <a:t>Long-arm practice assessors will need to co-ordinate visits and telephone conversations with the base placement's practice supervisors and the student.</a:t>
            </a:r>
          </a:p>
        </p:txBody>
      </p:sp>
    </p:spTree>
    <p:extLst>
      <p:ext uri="{BB962C8B-B14F-4D97-AF65-F5344CB8AC3E}">
        <p14:creationId xmlns:p14="http://schemas.microsoft.com/office/powerpoint/2010/main" val="213302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3000"/>
                            </p:stCondLst>
                            <p:childTnLst>
                              <p:par>
                                <p:cTn id="21" presetID="10" presetClass="entr" presetSubtype="0" fill="hold" nodeType="afterEffect">
                                  <p:stCondLst>
                                    <p:cond delay="150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par>
                          <p:cTn id="29" fill="hold">
                            <p:stCondLst>
                              <p:cond delay="500"/>
                            </p:stCondLst>
                            <p:childTnLst>
                              <p:par>
                                <p:cTn id="30" presetID="10" presetClass="entr" presetSubtype="0" fill="hold" nodeType="afterEffect">
                                  <p:stCondLst>
                                    <p:cond delay="200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par>
                          <p:cTn id="33" fill="hold">
                            <p:stCondLst>
                              <p:cond delay="3000"/>
                            </p:stCondLst>
                            <p:childTnLst>
                              <p:par>
                                <p:cTn id="34" presetID="10" presetClass="entr" presetSubtype="0" fill="hold" nodeType="afterEffect">
                                  <p:stCondLst>
                                    <p:cond delay="200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fade">
                                      <p:cBhvr>
                                        <p:cTn id="36" dur="500"/>
                                        <p:tgtEl>
                                          <p:spTgt spid="6">
                                            <p:txEl>
                                              <p:pRg st="2" end="2"/>
                                            </p:txEl>
                                          </p:spTgt>
                                        </p:tgtEl>
                                      </p:cBhvr>
                                    </p:animEffect>
                                  </p:childTnLst>
                                </p:cTn>
                              </p:par>
                            </p:childTnLst>
                          </p:cTn>
                        </p:par>
                        <p:par>
                          <p:cTn id="37" fill="hold">
                            <p:stCondLst>
                              <p:cond delay="5500"/>
                            </p:stCondLst>
                            <p:childTnLst>
                              <p:par>
                                <p:cTn id="38" presetID="10" presetClass="entr" presetSubtype="0" fill="hold" nodeType="afterEffect">
                                  <p:stCondLst>
                                    <p:cond delay="200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fade">
                                      <p:cBhvr>
                                        <p:cTn id="40"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9592" y="166624"/>
            <a:ext cx="8322862" cy="777240"/>
          </a:xfrm>
        </p:spPr>
        <p:txBody>
          <a:bodyPr>
            <a:noAutofit/>
          </a:bodyPr>
          <a:lstStyle/>
          <a:p>
            <a:br>
              <a:rPr lang="en-GB" sz="2800" b="0" dirty="0"/>
            </a:br>
            <a:r>
              <a:rPr lang="en-GB" sz="2800" b="0" dirty="0"/>
              <a:t>Introduction to your NMC Practice Supervisor Training Package </a:t>
            </a:r>
            <a:endParaRPr lang="en-GB" sz="2800" dirty="0">
              <a:solidFill>
                <a:schemeClr val="tx1"/>
              </a:solidFill>
            </a:endParaRPr>
          </a:p>
        </p:txBody>
      </p:sp>
      <p:sp>
        <p:nvSpPr>
          <p:cNvPr id="5" name="Content Placeholder 4"/>
          <p:cNvSpPr>
            <a:spLocks noGrp="1"/>
          </p:cNvSpPr>
          <p:nvPr>
            <p:ph idx="1"/>
          </p:nvPr>
        </p:nvSpPr>
        <p:spPr>
          <a:xfrm>
            <a:off x="421419" y="1323249"/>
            <a:ext cx="8444873" cy="3208993"/>
          </a:xfrm>
        </p:spPr>
        <p:txBody>
          <a:bodyPr>
            <a:noAutofit/>
          </a:bodyPr>
          <a:lstStyle/>
          <a:p>
            <a:pPr marL="0" indent="0">
              <a:lnSpc>
                <a:spcPct val="100000"/>
              </a:lnSpc>
              <a:buNone/>
            </a:pPr>
            <a:r>
              <a:rPr lang="en-GB" sz="1200" dirty="0">
                <a:solidFill>
                  <a:schemeClr val="tx1"/>
                </a:solidFill>
                <a:latin typeface="HelveticaNowText"/>
              </a:rPr>
              <a:t>Dear colleagues,</a:t>
            </a:r>
          </a:p>
          <a:p>
            <a:pPr marL="0" indent="0">
              <a:lnSpc>
                <a:spcPct val="100000"/>
              </a:lnSpc>
              <a:buNone/>
            </a:pPr>
            <a:endParaRPr lang="en-GB" sz="800" dirty="0">
              <a:solidFill>
                <a:schemeClr val="tx1"/>
              </a:solidFill>
              <a:latin typeface="HelveticaNowText"/>
            </a:endParaRPr>
          </a:p>
          <a:p>
            <a:pPr marL="0" indent="0" algn="just">
              <a:lnSpc>
                <a:spcPct val="100000"/>
              </a:lnSpc>
              <a:buNone/>
            </a:pPr>
            <a:r>
              <a:rPr lang="en-GB" sz="1200" dirty="0">
                <a:solidFill>
                  <a:schemeClr val="tx1"/>
                </a:solidFill>
                <a:latin typeface="HelveticaNowText"/>
              </a:rPr>
              <a:t>Northamptonshire Training Hub (NTH) is working to ensure that every NMC registrant working in Primary and Social Care is ‘suitably  prepared’  in line with our NMC code of conduct to undertake the new roles of practice supervisor and/or assessor for student nurses' and trainee nursing associates' placements.</a:t>
            </a:r>
          </a:p>
          <a:p>
            <a:pPr marL="0" indent="0" algn="just">
              <a:lnSpc>
                <a:spcPct val="100000"/>
              </a:lnSpc>
              <a:buNone/>
            </a:pPr>
            <a:r>
              <a:rPr lang="en-GB" sz="1200" dirty="0">
                <a:solidFill>
                  <a:schemeClr val="tx1"/>
                </a:solidFill>
                <a:latin typeface="HelveticaNowText"/>
              </a:rPr>
              <a:t>This slide deck has been created for those of you who </a:t>
            </a:r>
            <a:r>
              <a:rPr lang="en-GB" sz="1200" b="1" dirty="0">
                <a:solidFill>
                  <a:schemeClr val="tx1"/>
                </a:solidFill>
                <a:latin typeface="HelveticaNowText"/>
              </a:rPr>
              <a:t>have not </a:t>
            </a:r>
            <a:r>
              <a:rPr lang="en-GB" sz="1200" dirty="0">
                <a:solidFill>
                  <a:schemeClr val="tx1"/>
                </a:solidFill>
                <a:latin typeface="HelveticaNowText"/>
              </a:rPr>
              <a:t>had a previous mentor qualification, to allow you to develop your knowledge and skills at a pace and a time that suits you.  </a:t>
            </a:r>
          </a:p>
          <a:p>
            <a:pPr marL="0" indent="0" algn="just">
              <a:lnSpc>
                <a:spcPct val="100000"/>
              </a:lnSpc>
              <a:buNone/>
            </a:pPr>
            <a:r>
              <a:rPr lang="en-GB" sz="1200" dirty="0">
                <a:solidFill>
                  <a:schemeClr val="tx1"/>
                </a:solidFill>
                <a:latin typeface="HelveticaNowText"/>
              </a:rPr>
              <a:t>Ordinarily, this would be delivered in person but in these current circumstances this package is here to enable you to complete the learning independently. </a:t>
            </a:r>
          </a:p>
          <a:p>
            <a:pPr marL="0" indent="0" algn="just">
              <a:lnSpc>
                <a:spcPct val="100000"/>
              </a:lnSpc>
              <a:buNone/>
            </a:pPr>
            <a:r>
              <a:rPr lang="en-GB" sz="1200" dirty="0">
                <a:solidFill>
                  <a:schemeClr val="tx1"/>
                </a:solidFill>
                <a:latin typeface="HelveticaNowText"/>
              </a:rPr>
              <a:t>However if you have any further questions or support needs after completing the training please contact me. My email is </a:t>
            </a:r>
            <a:r>
              <a:rPr lang="en-GB" sz="1200" dirty="0">
                <a:solidFill>
                  <a:schemeClr val="tx1"/>
                </a:solidFill>
                <a:latin typeface="HelveticaNowText"/>
                <a:hlinkClick r:id="rId2"/>
              </a:rPr>
              <a:t>enquiries.nth@nhs.net</a:t>
            </a:r>
            <a:endParaRPr lang="en-GB" sz="1200" dirty="0">
              <a:solidFill>
                <a:schemeClr val="tx1"/>
              </a:solidFill>
              <a:latin typeface="HelveticaNowText"/>
            </a:endParaRPr>
          </a:p>
          <a:p>
            <a:pPr marL="0" indent="0" algn="just">
              <a:lnSpc>
                <a:spcPct val="100000"/>
              </a:lnSpc>
              <a:buNone/>
            </a:pPr>
            <a:r>
              <a:rPr lang="en-GB" sz="1200" dirty="0">
                <a:solidFill>
                  <a:schemeClr val="tx1"/>
                </a:solidFill>
                <a:latin typeface="HelveticaNowText"/>
              </a:rPr>
              <a:t>Once completed you will receive a certificate which includes the NMC revalidation reflection account form for you to record this training as part of your </a:t>
            </a:r>
            <a:r>
              <a:rPr lang="en-GB" sz="1200" dirty="0">
                <a:solidFill>
                  <a:schemeClr val="tx1"/>
                </a:solidFill>
                <a:latin typeface="HelveticaNowText"/>
                <a:hlinkClick r:id="rId3"/>
              </a:rPr>
              <a:t>participatory CPD hours</a:t>
            </a:r>
            <a:r>
              <a:rPr lang="en-GB" sz="1200" dirty="0">
                <a:solidFill>
                  <a:schemeClr val="tx1"/>
                </a:solidFill>
                <a:latin typeface="HelveticaNowText"/>
              </a:rPr>
              <a:t>.</a:t>
            </a:r>
          </a:p>
          <a:p>
            <a:pPr marL="0" indent="0">
              <a:lnSpc>
                <a:spcPct val="100000"/>
              </a:lnSpc>
              <a:buNone/>
            </a:pPr>
            <a:endParaRPr lang="en-GB" sz="1200" dirty="0">
              <a:solidFill>
                <a:schemeClr val="tx1"/>
              </a:solidFill>
              <a:latin typeface="HelveticaNowText"/>
            </a:endParaRPr>
          </a:p>
        </p:txBody>
      </p:sp>
    </p:spTree>
    <p:extLst>
      <p:ext uri="{BB962C8B-B14F-4D97-AF65-F5344CB8AC3E}">
        <p14:creationId xmlns:p14="http://schemas.microsoft.com/office/powerpoint/2010/main" val="3691597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p:cNvSpPr txBox="1">
            <a:spLocks/>
          </p:cNvSpPr>
          <p:nvPr/>
        </p:nvSpPr>
        <p:spPr>
          <a:xfrm>
            <a:off x="265153" y="158932"/>
            <a:ext cx="9851613" cy="132556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The Role of the Practice Assessor</a:t>
            </a:r>
            <a:br>
              <a:rPr lang="en-GB" sz="2800" dirty="0"/>
            </a:br>
            <a:r>
              <a:rPr lang="en-GB" sz="2000" b="0" dirty="0"/>
              <a:t>What are the key differences to the role of the Practice Supervisor?</a:t>
            </a:r>
          </a:p>
        </p:txBody>
      </p:sp>
      <p:sp>
        <p:nvSpPr>
          <p:cNvPr id="3" name="Content Placeholder 14"/>
          <p:cNvSpPr txBox="1">
            <a:spLocks/>
          </p:cNvSpPr>
          <p:nvPr/>
        </p:nvSpPr>
        <p:spPr>
          <a:xfrm>
            <a:off x="3190201" y="1141187"/>
            <a:ext cx="5875977" cy="454931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latin typeface="Helvetica Now Text "/>
                <a:ea typeface="Tahoma"/>
                <a:cs typeface="Calibri"/>
              </a:rPr>
              <a:t>Your role is to conduct objective, evidence based assessments of students competencies based on your periodic observations and the evidence and feedback provided from the student themselves and their supervisors. </a:t>
            </a:r>
          </a:p>
          <a:p>
            <a:pPr>
              <a:lnSpc>
                <a:spcPct val="100000"/>
              </a:lnSpc>
            </a:pPr>
            <a:r>
              <a:rPr lang="en-GB" sz="1400" dirty="0">
                <a:latin typeface="Helvetica Now Text "/>
                <a:ea typeface="Tahoma"/>
                <a:cs typeface="Calibri"/>
              </a:rPr>
              <a:t>Practice Assessors must be an </a:t>
            </a:r>
            <a:r>
              <a:rPr lang="en-GB" sz="1400" b="1" dirty="0">
                <a:latin typeface="Helvetica Now Text "/>
                <a:ea typeface="Tahoma"/>
                <a:cs typeface="Calibri"/>
              </a:rPr>
              <a:t>NMC registrant.</a:t>
            </a:r>
            <a:endParaRPr lang="en-GB" sz="1400" dirty="0">
              <a:latin typeface="Helvetica Now Text "/>
            </a:endParaRPr>
          </a:p>
          <a:p>
            <a:pPr>
              <a:lnSpc>
                <a:spcPct val="100000"/>
              </a:lnSpc>
            </a:pPr>
            <a:r>
              <a:rPr lang="en-GB" sz="1400" dirty="0">
                <a:latin typeface="Helvetica Now Text "/>
                <a:ea typeface="Tahoma"/>
                <a:cs typeface="Calibri"/>
              </a:rPr>
              <a:t>An experienced </a:t>
            </a:r>
            <a:r>
              <a:rPr lang="en-GB" sz="1400" b="1" dirty="0">
                <a:latin typeface="Helvetica Now Text "/>
                <a:ea typeface="Tahoma"/>
                <a:cs typeface="Calibri"/>
              </a:rPr>
              <a:t>Nursing Associate </a:t>
            </a:r>
            <a:r>
              <a:rPr lang="en-GB" sz="1400" dirty="0">
                <a:latin typeface="Helvetica Now Text "/>
                <a:ea typeface="Tahoma"/>
                <a:cs typeface="Calibri"/>
              </a:rPr>
              <a:t>can be an Assessor for trainee nursing associate as they are on the </a:t>
            </a:r>
            <a:r>
              <a:rPr lang="en-GB" sz="1400" b="1" dirty="0">
                <a:latin typeface="Helvetica Now Text "/>
                <a:ea typeface="Tahoma"/>
                <a:cs typeface="Calibri"/>
              </a:rPr>
              <a:t>same part of the register</a:t>
            </a:r>
            <a:r>
              <a:rPr lang="en-GB" sz="1400" dirty="0">
                <a:latin typeface="Helvetica Now Text "/>
                <a:ea typeface="Tahoma"/>
                <a:cs typeface="Calibri"/>
              </a:rPr>
              <a:t>.</a:t>
            </a:r>
          </a:p>
          <a:p>
            <a:pPr>
              <a:lnSpc>
                <a:spcPct val="100000"/>
              </a:lnSpc>
            </a:pPr>
            <a:r>
              <a:rPr lang="en-GB" sz="1400" dirty="0">
                <a:latin typeface="Helvetica Now Text "/>
                <a:ea typeface="Tahoma"/>
                <a:cs typeface="Calibri"/>
              </a:rPr>
              <a:t>Practice assessors must have the opportunity to </a:t>
            </a:r>
            <a:r>
              <a:rPr lang="en-GB" sz="1400" b="1" dirty="0">
                <a:latin typeface="Helvetica Now Text "/>
                <a:ea typeface="Tahoma"/>
                <a:cs typeface="Calibri"/>
              </a:rPr>
              <a:t>periodically observe</a:t>
            </a:r>
            <a:r>
              <a:rPr lang="en-GB" sz="1400" dirty="0">
                <a:latin typeface="Helvetica Now Text "/>
                <a:ea typeface="Tahoma"/>
                <a:cs typeface="Calibri"/>
              </a:rPr>
              <a:t> their named student in practice.</a:t>
            </a:r>
            <a:endParaRPr lang="en-GB" sz="1400" dirty="0">
              <a:latin typeface="Helvetica Now Text "/>
            </a:endParaRPr>
          </a:p>
          <a:p>
            <a:pPr lvl="1" indent="-342900">
              <a:lnSpc>
                <a:spcPct val="100000"/>
              </a:lnSpc>
              <a:buFont typeface="Courier New" panose="02070309020205020404" pitchFamily="49" charset="0"/>
              <a:buChar char="o"/>
            </a:pPr>
            <a:r>
              <a:rPr lang="en-GB" sz="1400" dirty="0">
                <a:latin typeface="Helvetica Now Text "/>
                <a:ea typeface="Tahoma"/>
                <a:cs typeface="Calibri"/>
              </a:rPr>
              <a:t>An example would be observing them conducting a drug round.</a:t>
            </a:r>
          </a:p>
          <a:p>
            <a:pPr lvl="1" indent="-342900">
              <a:lnSpc>
                <a:spcPct val="100000"/>
              </a:lnSpc>
              <a:buFont typeface="Courier New" panose="02070309020205020404" pitchFamily="49" charset="0"/>
              <a:buChar char="o"/>
            </a:pPr>
            <a:r>
              <a:rPr lang="en-GB" sz="1400" dirty="0">
                <a:latin typeface="Helvetica Now Text "/>
                <a:ea typeface="Tahoma"/>
                <a:cs typeface="Calibri"/>
              </a:rPr>
              <a:t>However you </a:t>
            </a:r>
            <a:r>
              <a:rPr lang="en-GB" sz="1400" b="1" dirty="0">
                <a:latin typeface="Helvetica Now Text "/>
                <a:ea typeface="Tahoma"/>
                <a:cs typeface="Calibri"/>
              </a:rPr>
              <a:t>do not </a:t>
            </a:r>
            <a:r>
              <a:rPr lang="en-GB" sz="1400" dirty="0">
                <a:latin typeface="Helvetica Now Text "/>
                <a:ea typeface="Tahoma"/>
                <a:cs typeface="Calibri"/>
              </a:rPr>
              <a:t>supervise them on a day-to-day basis. That is the role of the teams practice supervisors.</a:t>
            </a:r>
            <a:endParaRPr lang="en-GB" sz="1400" dirty="0">
              <a:latin typeface="Helvetica Now Text "/>
            </a:endParaRPr>
          </a:p>
          <a:p>
            <a:pPr>
              <a:lnSpc>
                <a:spcPct val="100000"/>
              </a:lnSpc>
            </a:pPr>
            <a:endParaRPr lang="en-GB" sz="1400" dirty="0">
              <a:latin typeface="Helvetica Now Text "/>
            </a:endParaRPr>
          </a:p>
        </p:txBody>
      </p:sp>
      <p:pic>
        <p:nvPicPr>
          <p:cNvPr id="4" name="Picture 2">
            <a:extLst>
              <a:ext uri="{FF2B5EF4-FFF2-40B4-BE49-F238E27FC236}">
                <a16:creationId xmlns:a16="http://schemas.microsoft.com/office/drawing/2014/main" id="{98001C4F-EBAE-4B95-9A62-3DCF4D13DE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154" y="1134299"/>
            <a:ext cx="2821669" cy="1410834"/>
          </a:xfrm>
          <a:prstGeom prst="rect">
            <a:avLst/>
          </a:prstGeom>
        </p:spPr>
      </p:pic>
      <p:pic>
        <p:nvPicPr>
          <p:cNvPr id="5" name="Picture 7">
            <a:extLst>
              <a:ext uri="{FF2B5EF4-FFF2-40B4-BE49-F238E27FC236}">
                <a16:creationId xmlns:a16="http://schemas.microsoft.com/office/drawing/2014/main" id="{21A2CFDC-A994-411C-A058-037FB42CDD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155" y="2647838"/>
            <a:ext cx="2821670" cy="1881113"/>
          </a:xfrm>
          <a:prstGeom prst="rect">
            <a:avLst/>
          </a:prstGeom>
        </p:spPr>
      </p:pic>
    </p:spTree>
    <p:extLst>
      <p:ext uri="{BB962C8B-B14F-4D97-AF65-F5344CB8AC3E}">
        <p14:creationId xmlns:p14="http://schemas.microsoft.com/office/powerpoint/2010/main" val="56346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500"/>
                                        <p:tgtEl>
                                          <p:spTgt spid="3">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500"/>
                                        <p:tgtEl>
                                          <p:spTgt spid="3">
                                            <p:txEl>
                                              <p:pRg st="0" end="0"/>
                                            </p:txEl>
                                          </p:spTgt>
                                        </p:tgtEl>
                                      </p:cBhvr>
                                    </p:animEffect>
                                  </p:childTnLst>
                                </p:cTn>
                              </p:par>
                            </p:childTnLst>
                          </p:cTn>
                        </p:par>
                        <p:par>
                          <p:cTn id="12" fill="hold">
                            <p:stCondLst>
                              <p:cond delay="5000"/>
                            </p:stCondLst>
                            <p:childTnLst>
                              <p:par>
                                <p:cTn id="13" presetID="10" presetClass="entr" presetSubtype="0"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500"/>
                                        <p:tgtEl>
                                          <p:spTgt spid="3">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500"/>
                                        <p:tgtEl>
                                          <p:spTgt spid="3">
                                            <p:txEl>
                                              <p:pRg st="3" end="3"/>
                                            </p:txEl>
                                          </p:spTgt>
                                        </p:tgtEl>
                                      </p:cBhvr>
                                    </p:animEffect>
                                  </p:childTnLst>
                                </p:cTn>
                              </p:par>
                            </p:childTnLst>
                          </p:cTn>
                        </p:par>
                        <p:par>
                          <p:cTn id="20" fill="hold">
                            <p:stCondLst>
                              <p:cond delay="10000"/>
                            </p:stCondLst>
                            <p:childTnLst>
                              <p:par>
                                <p:cTn id="21" presetID="10" presetClass="entr" presetSubtype="0" fill="hold" nodeType="afterEffect">
                                  <p:stCondLst>
                                    <p:cond delay="1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500"/>
                                        <p:tgtEl>
                                          <p:spTgt spid="3">
                                            <p:txEl>
                                              <p:pRg st="4" end="4"/>
                                            </p:txEl>
                                          </p:spTgt>
                                        </p:tgtEl>
                                      </p:cBhvr>
                                    </p:animEffect>
                                  </p:childTnLst>
                                </p:cTn>
                              </p:par>
                            </p:childTnLst>
                          </p:cTn>
                        </p:par>
                        <p:par>
                          <p:cTn id="24" fill="hold">
                            <p:stCondLst>
                              <p:cond delay="12500"/>
                            </p:stCondLst>
                            <p:childTnLst>
                              <p:par>
                                <p:cTn id="25" presetID="10" presetClass="entr" presetSubtype="0" fill="hold" nodeType="afterEffect">
                                  <p:stCondLst>
                                    <p:cond delay="10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p:cNvSpPr txBox="1">
            <a:spLocks/>
          </p:cNvSpPr>
          <p:nvPr/>
        </p:nvSpPr>
        <p:spPr>
          <a:xfrm>
            <a:off x="243192" y="233464"/>
            <a:ext cx="10515600" cy="132556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Role of the Practice Assessor (Continued) </a:t>
            </a:r>
          </a:p>
          <a:p>
            <a:r>
              <a:rPr lang="en-GB" sz="2400" b="0" dirty="0"/>
              <a:t>Responsibilities</a:t>
            </a:r>
          </a:p>
        </p:txBody>
      </p:sp>
      <p:sp>
        <p:nvSpPr>
          <p:cNvPr id="3" name="Content Placeholder 14"/>
          <p:cNvSpPr txBox="1">
            <a:spLocks/>
          </p:cNvSpPr>
          <p:nvPr/>
        </p:nvSpPr>
        <p:spPr>
          <a:xfrm>
            <a:off x="2881673" y="1251003"/>
            <a:ext cx="6145595" cy="457005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NowText"/>
                <a:ea typeface="Tahoma"/>
                <a:cs typeface="Calibri"/>
              </a:rPr>
              <a:t>Practice assessors conduct the </a:t>
            </a:r>
            <a:r>
              <a:rPr lang="en-GB" sz="1400" b="1" dirty="0">
                <a:latin typeface="HelveticaNowText"/>
                <a:ea typeface="Tahoma"/>
                <a:cs typeface="Calibri"/>
              </a:rPr>
              <a:t>mid </a:t>
            </a:r>
            <a:r>
              <a:rPr lang="en-GB" sz="1400" dirty="0">
                <a:latin typeface="HelveticaNowText"/>
                <a:ea typeface="Tahoma"/>
                <a:cs typeface="Calibri"/>
              </a:rPr>
              <a:t>and </a:t>
            </a:r>
            <a:r>
              <a:rPr lang="en-GB" sz="1400" b="1" dirty="0">
                <a:latin typeface="HelveticaNowText"/>
                <a:ea typeface="Tahoma"/>
                <a:cs typeface="Calibri"/>
              </a:rPr>
              <a:t>final point interviews</a:t>
            </a:r>
            <a:r>
              <a:rPr lang="en-GB" sz="1400" dirty="0">
                <a:latin typeface="HelveticaNowText"/>
                <a:ea typeface="Tahoma"/>
                <a:cs typeface="Calibri"/>
              </a:rPr>
              <a:t>, but must read and sign the initial interview conducted by the Practice Supervisor.</a:t>
            </a:r>
          </a:p>
          <a:p>
            <a:r>
              <a:rPr lang="en-GB" sz="1400" dirty="0">
                <a:latin typeface="HelveticaNowText"/>
                <a:ea typeface="Tahoma"/>
                <a:cs typeface="Calibri"/>
              </a:rPr>
              <a:t>If an </a:t>
            </a:r>
            <a:r>
              <a:rPr lang="en-GB" sz="1400" b="1" dirty="0">
                <a:latin typeface="HelveticaNowText"/>
                <a:ea typeface="Tahoma"/>
                <a:cs typeface="Calibri"/>
              </a:rPr>
              <a:t>action plan</a:t>
            </a:r>
            <a:r>
              <a:rPr lang="en-GB" sz="1400" dirty="0">
                <a:latin typeface="HelveticaNowText"/>
                <a:ea typeface="Tahoma"/>
                <a:cs typeface="Calibri"/>
              </a:rPr>
              <a:t> is required for a student who is struggling this is completed by the practice assessor with the student and academic assessor.</a:t>
            </a:r>
          </a:p>
          <a:p>
            <a:r>
              <a:rPr lang="en-US" sz="1400" dirty="0">
                <a:latin typeface="HelveticaNowText"/>
                <a:ea typeface="Tahoma"/>
                <a:cs typeface="Calibri"/>
              </a:rPr>
              <a:t>You will need sufficient opportunities to </a:t>
            </a:r>
            <a:r>
              <a:rPr lang="en-US" sz="1400" b="1" dirty="0">
                <a:latin typeface="HelveticaNowText"/>
                <a:ea typeface="Tahoma"/>
                <a:cs typeface="Calibri"/>
              </a:rPr>
              <a:t>gather </a:t>
            </a:r>
            <a:r>
              <a:rPr lang="en-US" sz="1400" dirty="0">
                <a:latin typeface="HelveticaNowText"/>
                <a:ea typeface="Tahoma"/>
                <a:cs typeface="Calibri"/>
              </a:rPr>
              <a:t>and </a:t>
            </a:r>
            <a:r>
              <a:rPr lang="en-US" sz="1400" b="1" dirty="0">
                <a:latin typeface="HelveticaNowText"/>
                <a:ea typeface="Tahoma"/>
                <a:cs typeface="Calibri"/>
              </a:rPr>
              <a:t>coordinate feedback </a:t>
            </a:r>
            <a:r>
              <a:rPr lang="en-US" sz="1400" dirty="0">
                <a:latin typeface="HelveticaNowText"/>
                <a:ea typeface="Tahoma"/>
                <a:cs typeface="Calibri"/>
              </a:rPr>
              <a:t>from practice supervisors and other relevant people to be assured about decisions for assessment and progression. </a:t>
            </a:r>
            <a:endParaRPr lang="en-US" sz="1400" dirty="0">
              <a:latin typeface="HelveticaNowText"/>
            </a:endParaRPr>
          </a:p>
          <a:p>
            <a:r>
              <a:rPr lang="en-GB" sz="1400" dirty="0">
                <a:latin typeface="HelveticaNowText"/>
                <a:ea typeface="Tahoma"/>
                <a:cs typeface="Calibri"/>
              </a:rPr>
              <a:t>You will need to identify if the student has any practice based assessments (episodes of care) that need to be completed during the placement. These will need to be planned with the student.</a:t>
            </a:r>
          </a:p>
          <a:p>
            <a:endParaRPr lang="en-US" sz="1600" dirty="0">
              <a:latin typeface="HelveticaNowText"/>
            </a:endParaRPr>
          </a:p>
          <a:p>
            <a:endParaRPr lang="en-GB" sz="1600" dirty="0">
              <a:latin typeface="HelveticaNowText"/>
            </a:endParaRPr>
          </a:p>
          <a:p>
            <a:endParaRPr lang="en-GB" sz="1600" dirty="0">
              <a:latin typeface="HelveticaNowText"/>
            </a:endParaRPr>
          </a:p>
          <a:p>
            <a:pPr marL="0" indent="0">
              <a:buFont typeface="Arial" panose="020B0604020202020204" pitchFamily="34" charset="0"/>
              <a:buNone/>
            </a:pPr>
            <a:endParaRPr lang="en-GB" sz="1600" dirty="0">
              <a:latin typeface="HelveticaNowText"/>
            </a:endParaRPr>
          </a:p>
        </p:txBody>
      </p:sp>
      <p:pic>
        <p:nvPicPr>
          <p:cNvPr id="4" name="Picture 2">
            <a:extLst>
              <a:ext uri="{FF2B5EF4-FFF2-40B4-BE49-F238E27FC236}">
                <a16:creationId xmlns:a16="http://schemas.microsoft.com/office/drawing/2014/main" id="{3E7E7B29-2551-4E4E-8E5C-48779378DB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192" y="1251003"/>
            <a:ext cx="2066475" cy="1600579"/>
          </a:xfrm>
          <a:prstGeom prst="rect">
            <a:avLst/>
          </a:prstGeom>
        </p:spPr>
      </p:pic>
      <p:pic>
        <p:nvPicPr>
          <p:cNvPr id="5" name="Picture 7">
            <a:extLst>
              <a:ext uri="{FF2B5EF4-FFF2-40B4-BE49-F238E27FC236}">
                <a16:creationId xmlns:a16="http://schemas.microsoft.com/office/drawing/2014/main" id="{648E8C61-DDF9-43D7-AD00-88B292672A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192" y="2851582"/>
            <a:ext cx="2638481" cy="1758987"/>
          </a:xfrm>
          <a:prstGeom prst="rect">
            <a:avLst/>
          </a:prstGeom>
        </p:spPr>
      </p:pic>
    </p:spTree>
    <p:extLst>
      <p:ext uri="{BB962C8B-B14F-4D97-AF65-F5344CB8AC3E}">
        <p14:creationId xmlns:p14="http://schemas.microsoft.com/office/powerpoint/2010/main" val="2519046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500"/>
                                        <p:tgtEl>
                                          <p:spTgt spid="3">
                                            <p:txEl>
                                              <p:pRg st="1" end="1"/>
                                            </p:txEl>
                                          </p:spTgt>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500"/>
                                        <p:tgtEl>
                                          <p:spTgt spid="3">
                                            <p:txEl>
                                              <p:pRg st="2" end="2"/>
                                            </p:txEl>
                                          </p:spTgt>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4"/>
          <p:cNvSpPr txBox="1">
            <a:spLocks/>
          </p:cNvSpPr>
          <p:nvPr/>
        </p:nvSpPr>
        <p:spPr>
          <a:xfrm>
            <a:off x="3069271" y="1369676"/>
            <a:ext cx="5909359" cy="43526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400" dirty="0">
                <a:latin typeface="Helvetica Now Text "/>
              </a:rPr>
              <a:t>If an action plan is required you will need to ensure that the practice supervisors are aware to enable them to support the student.</a:t>
            </a:r>
            <a:endParaRPr lang="en-US" sz="2000" dirty="0">
              <a:latin typeface="Helvetica Now Text "/>
            </a:endParaRPr>
          </a:p>
          <a:p>
            <a:pPr>
              <a:lnSpc>
                <a:spcPct val="120000"/>
              </a:lnSpc>
            </a:pPr>
            <a:r>
              <a:rPr lang="en-US" sz="1400" dirty="0">
                <a:latin typeface="Helvetica Now Text "/>
                <a:ea typeface="Tahoma"/>
                <a:cs typeface="Calibri"/>
              </a:rPr>
              <a:t>The Practice assessor in the last placement of each year will need to work in partnership with the academic assessor to evaluate and </a:t>
            </a:r>
            <a:r>
              <a:rPr lang="en-US" sz="1400" b="1" dirty="0">
                <a:latin typeface="Helvetica Now Text "/>
                <a:ea typeface="Tahoma"/>
                <a:cs typeface="Calibri"/>
              </a:rPr>
              <a:t>recommend progression</a:t>
            </a:r>
            <a:r>
              <a:rPr lang="en-US" sz="1400" dirty="0">
                <a:latin typeface="Helvetica Now Text "/>
                <a:ea typeface="Tahoma"/>
                <a:cs typeface="Calibri"/>
              </a:rPr>
              <a:t> to the next year of the </a:t>
            </a:r>
            <a:r>
              <a:rPr lang="en-US" sz="1400" dirty="0" err="1">
                <a:latin typeface="Helvetica Now Text "/>
                <a:ea typeface="Tahoma"/>
                <a:cs typeface="Calibri"/>
              </a:rPr>
              <a:t>programme</a:t>
            </a:r>
            <a:r>
              <a:rPr lang="en-US" sz="1400" dirty="0">
                <a:latin typeface="Helvetica Now Text "/>
                <a:ea typeface="Tahoma"/>
                <a:cs typeface="Calibri"/>
              </a:rPr>
              <a:t> or </a:t>
            </a:r>
            <a:r>
              <a:rPr lang="en-US" sz="1400" b="1" dirty="0">
                <a:latin typeface="Helvetica Now Text "/>
                <a:ea typeface="Tahoma"/>
                <a:cs typeface="Calibri"/>
              </a:rPr>
              <a:t>entry onto the NMC register</a:t>
            </a:r>
            <a:r>
              <a:rPr lang="en-US" sz="1400" dirty="0">
                <a:latin typeface="Helvetica Now Text "/>
                <a:ea typeface="Tahoma"/>
                <a:cs typeface="Calibri"/>
              </a:rPr>
              <a:t>.</a:t>
            </a:r>
          </a:p>
          <a:p>
            <a:pPr>
              <a:lnSpc>
                <a:spcPct val="120000"/>
              </a:lnSpc>
            </a:pPr>
            <a:r>
              <a:rPr lang="en-US" sz="1400" dirty="0">
                <a:latin typeface="Helvetica Now Text "/>
                <a:ea typeface="Tahoma"/>
                <a:cs typeface="Calibri"/>
              </a:rPr>
              <a:t>Practice assessors are responsible for signing-off clinical practice but do need to be aware of the student's academic progress through communication with the academic assessor and the student's documentation.</a:t>
            </a:r>
          </a:p>
          <a:p>
            <a:pPr marL="0" indent="0">
              <a:lnSpc>
                <a:spcPct val="120000"/>
              </a:lnSpc>
              <a:buFont typeface="Arial" panose="020B0604020202020204" pitchFamily="34" charset="0"/>
              <a:buNone/>
            </a:pPr>
            <a:endParaRPr lang="en-US" sz="1400" dirty="0">
              <a:latin typeface="Helvetica Now Text "/>
            </a:endParaRPr>
          </a:p>
          <a:p>
            <a:pPr>
              <a:lnSpc>
                <a:spcPct val="120000"/>
              </a:lnSpc>
            </a:pPr>
            <a:endParaRPr lang="en-GB" sz="1400" dirty="0">
              <a:latin typeface="Helvetica Now Text "/>
            </a:endParaRPr>
          </a:p>
          <a:p>
            <a:pPr>
              <a:lnSpc>
                <a:spcPct val="120000"/>
              </a:lnSpc>
            </a:pPr>
            <a:endParaRPr lang="en-GB" sz="1400" dirty="0">
              <a:latin typeface="Helvetica Now Text "/>
            </a:endParaRPr>
          </a:p>
          <a:p>
            <a:pPr marL="0" indent="0">
              <a:lnSpc>
                <a:spcPct val="120000"/>
              </a:lnSpc>
              <a:buFont typeface="Arial" panose="020B0604020202020204" pitchFamily="34" charset="0"/>
              <a:buNone/>
            </a:pPr>
            <a:endParaRPr lang="en-GB" sz="1400" dirty="0">
              <a:latin typeface="Helvetica Now Text "/>
            </a:endParaRPr>
          </a:p>
        </p:txBody>
      </p:sp>
      <p:pic>
        <p:nvPicPr>
          <p:cNvPr id="3" name="Picture 2">
            <a:extLst>
              <a:ext uri="{FF2B5EF4-FFF2-40B4-BE49-F238E27FC236}">
                <a16:creationId xmlns:a16="http://schemas.microsoft.com/office/drawing/2014/main" id="{E2CA670E-6D54-4F5F-8279-369AA466A8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361" y="1369676"/>
            <a:ext cx="2028856" cy="1571441"/>
          </a:xfrm>
          <a:prstGeom prst="rect">
            <a:avLst/>
          </a:prstGeom>
        </p:spPr>
      </p:pic>
      <p:pic>
        <p:nvPicPr>
          <p:cNvPr id="4" name="Picture 7">
            <a:extLst>
              <a:ext uri="{FF2B5EF4-FFF2-40B4-BE49-F238E27FC236}">
                <a16:creationId xmlns:a16="http://schemas.microsoft.com/office/drawing/2014/main" id="{DDB939C9-E8DC-46A3-93AE-FA0B4B771B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361" y="2941117"/>
            <a:ext cx="2482009" cy="1654672"/>
          </a:xfrm>
          <a:prstGeom prst="rect">
            <a:avLst/>
          </a:prstGeom>
        </p:spPr>
      </p:pic>
      <p:sp>
        <p:nvSpPr>
          <p:cNvPr id="5" name="Title 6">
            <a:extLst>
              <a:ext uri="{FF2B5EF4-FFF2-40B4-BE49-F238E27FC236}">
                <a16:creationId xmlns:a16="http://schemas.microsoft.com/office/drawing/2014/main" id="{B1982EC9-5287-44D3-9CAD-F953B7CFF72E}"/>
              </a:ext>
            </a:extLst>
          </p:cNvPr>
          <p:cNvSpPr txBox="1">
            <a:spLocks/>
          </p:cNvSpPr>
          <p:nvPr/>
        </p:nvSpPr>
        <p:spPr>
          <a:xfrm>
            <a:off x="332361" y="170572"/>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latin typeface="Gramatika-Bold" panose="00000800000000000000" pitchFamily="2" charset="0"/>
              </a:rPr>
              <a:t>Role of the Practice Assessor (continued)</a:t>
            </a:r>
            <a:br>
              <a:rPr lang="en-GB" sz="2800" b="1" dirty="0">
                <a:latin typeface="Gramatika-Bold" panose="00000800000000000000" pitchFamily="2" charset="0"/>
              </a:rPr>
            </a:br>
            <a:r>
              <a:rPr lang="en-GB" sz="2400" dirty="0">
                <a:latin typeface="Gramatika-Bold" panose="00000800000000000000" pitchFamily="2" charset="0"/>
              </a:rPr>
              <a:t>Responsibilities</a:t>
            </a:r>
          </a:p>
        </p:txBody>
      </p:sp>
    </p:spTree>
    <p:extLst>
      <p:ext uri="{BB962C8B-B14F-4D97-AF65-F5344CB8AC3E}">
        <p14:creationId xmlns:p14="http://schemas.microsoft.com/office/powerpoint/2010/main" val="187628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250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1000"/>
                                        <p:tgtEl>
                                          <p:spTgt spid="2">
                                            <p:txEl>
                                              <p:pRg st="1" end="1"/>
                                            </p:txEl>
                                          </p:spTgt>
                                        </p:tgtEl>
                                      </p:cBhvr>
                                    </p:animEffect>
                                  </p:childTnLst>
                                </p:cTn>
                              </p:par>
                            </p:childTnLst>
                          </p:cTn>
                        </p:par>
                        <p:par>
                          <p:cTn id="12" fill="hold">
                            <p:stCondLst>
                              <p:cond delay="4500"/>
                            </p:stCondLst>
                            <p:childTnLst>
                              <p:par>
                                <p:cTn id="13" presetID="10" presetClass="entr" presetSubtype="0" fill="hold" nodeType="afterEffect">
                                  <p:stCondLst>
                                    <p:cond delay="25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4005888-CC42-4ACA-8C33-6F67BE5B1B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646" y="1052354"/>
            <a:ext cx="3429794" cy="2226751"/>
          </a:xfrm>
          <a:prstGeom prst="rect">
            <a:avLst/>
          </a:prstGeom>
        </p:spPr>
      </p:pic>
      <p:sp>
        <p:nvSpPr>
          <p:cNvPr id="2" name="Title 1"/>
          <p:cNvSpPr txBox="1">
            <a:spLocks/>
          </p:cNvSpPr>
          <p:nvPr/>
        </p:nvSpPr>
        <p:spPr>
          <a:xfrm>
            <a:off x="276285" y="251202"/>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The Role of the Academic Assessor</a:t>
            </a:r>
          </a:p>
        </p:txBody>
      </p:sp>
      <p:sp>
        <p:nvSpPr>
          <p:cNvPr id="3" name="Content Placeholder 3"/>
          <p:cNvSpPr txBox="1">
            <a:spLocks/>
          </p:cNvSpPr>
          <p:nvPr/>
        </p:nvSpPr>
        <p:spPr>
          <a:xfrm>
            <a:off x="2806552" y="1070926"/>
            <a:ext cx="5753789" cy="379507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latin typeface="Helvetica Now Text "/>
                <a:ea typeface="Tahoma"/>
                <a:cs typeface="Calibri"/>
              </a:rPr>
              <a:t>Collates and confirms student achievement of proficiencies and programme outcomes in the academic environment. </a:t>
            </a:r>
            <a:endParaRPr lang="en-GB" sz="1400" dirty="0">
              <a:latin typeface="Helvetica Now Text "/>
            </a:endParaRPr>
          </a:p>
          <a:p>
            <a:pPr>
              <a:lnSpc>
                <a:spcPct val="100000"/>
              </a:lnSpc>
            </a:pPr>
            <a:r>
              <a:rPr lang="en-GB" sz="1400" dirty="0">
                <a:latin typeface="Helvetica Now Text "/>
                <a:ea typeface="Tahoma"/>
                <a:cs typeface="Calibri"/>
              </a:rPr>
              <a:t>Makes and records objective evidence based decisions on conduct, proficiency and achievements and makes recommendations for progression.</a:t>
            </a:r>
          </a:p>
          <a:p>
            <a:pPr>
              <a:lnSpc>
                <a:spcPct val="100000"/>
              </a:lnSpc>
            </a:pPr>
            <a:r>
              <a:rPr lang="en-GB" sz="1400" dirty="0">
                <a:latin typeface="Helvetica Now Text "/>
                <a:ea typeface="Tahoma"/>
                <a:cs typeface="Calibri"/>
              </a:rPr>
              <a:t>Work in partnership with a practice assessor to evaluate and recommend the student for progression for each part of the programme. </a:t>
            </a:r>
            <a:endParaRPr lang="en-GB" sz="1400" dirty="0">
              <a:latin typeface="Helvetica Now Text "/>
            </a:endParaRPr>
          </a:p>
          <a:p>
            <a:pPr>
              <a:lnSpc>
                <a:spcPct val="100000"/>
              </a:lnSpc>
            </a:pPr>
            <a:r>
              <a:rPr lang="en-GB" sz="1400" dirty="0">
                <a:latin typeface="Helvetica Now Text "/>
                <a:ea typeface="Tahoma"/>
                <a:cs typeface="Calibri"/>
              </a:rPr>
              <a:t>Enables scheduled communication and collaboration between academic and practice assessors.</a:t>
            </a:r>
          </a:p>
          <a:p>
            <a:pPr>
              <a:lnSpc>
                <a:spcPct val="100000"/>
              </a:lnSpc>
            </a:pPr>
            <a:r>
              <a:rPr lang="en-GB" sz="1400" dirty="0">
                <a:latin typeface="Helvetica Now Text "/>
                <a:ea typeface="Tahoma"/>
                <a:cs typeface="Calibri"/>
              </a:rPr>
              <a:t>Objectivity is maintained as the academic assessor cannot support a student for sequential parts of the 3yr programme.</a:t>
            </a:r>
            <a:endParaRPr lang="en-US" sz="1400" dirty="0">
              <a:latin typeface="Helvetica Now Text "/>
              <a:ea typeface="Tahoma"/>
              <a:cs typeface="Calibri"/>
            </a:endParaRPr>
          </a:p>
          <a:p>
            <a:endParaRPr lang="en-US" sz="1400" dirty="0">
              <a:latin typeface="Helvetica Now Text "/>
            </a:endParaRPr>
          </a:p>
          <a:p>
            <a:endParaRPr lang="en-GB" sz="1400" dirty="0">
              <a:latin typeface="Helvetica Now Text "/>
            </a:endParaRPr>
          </a:p>
        </p:txBody>
      </p:sp>
    </p:spTree>
    <p:extLst>
      <p:ext uri="{BB962C8B-B14F-4D97-AF65-F5344CB8AC3E}">
        <p14:creationId xmlns:p14="http://schemas.microsoft.com/office/powerpoint/2010/main" val="263821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nodeType="withEffect">
                                  <p:stCondLst>
                                    <p:cond delay="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nodeType="withEffect">
                                  <p:stCondLst>
                                    <p:cond delay="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nodeType="withEffect">
                                  <p:stCondLst>
                                    <p:cond delay="50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1013" y="204282"/>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Students' Responsibilities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1012" y="1141604"/>
            <a:ext cx="3414409" cy="1792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txBox="1">
            <a:spLocks/>
          </p:cNvSpPr>
          <p:nvPr/>
        </p:nvSpPr>
        <p:spPr>
          <a:xfrm>
            <a:off x="3803515" y="1141604"/>
            <a:ext cx="5116749" cy="39122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400" dirty="0">
                <a:solidFill>
                  <a:srgbClr val="575756"/>
                </a:solidFill>
                <a:latin typeface="Helvetica Now Text "/>
                <a:ea typeface="Tahoma"/>
                <a:cs typeface="Calibri"/>
              </a:rPr>
              <a:t>Students are responsible for letting their supervisors and assessor know if they have a learning contract in place.</a:t>
            </a:r>
            <a:endParaRPr lang="en-US" sz="2400" dirty="0">
              <a:solidFill>
                <a:srgbClr val="575756"/>
              </a:solidFill>
              <a:latin typeface="Helvetica Now Text "/>
              <a:ea typeface="Tahoma"/>
              <a:cs typeface="Calibri"/>
            </a:endParaRPr>
          </a:p>
          <a:p>
            <a:pPr>
              <a:lnSpc>
                <a:spcPct val="100000"/>
              </a:lnSpc>
            </a:pPr>
            <a:r>
              <a:rPr lang="en-GB" sz="1400" dirty="0">
                <a:solidFill>
                  <a:srgbClr val="575756"/>
                </a:solidFill>
                <a:latin typeface="Helvetica Now Text "/>
                <a:ea typeface="Tahoma"/>
                <a:cs typeface="Calibri"/>
              </a:rPr>
              <a:t>Students must take a key role in their supervision and assessment in practice.</a:t>
            </a:r>
          </a:p>
          <a:p>
            <a:pPr>
              <a:lnSpc>
                <a:spcPct val="100000"/>
              </a:lnSpc>
            </a:pPr>
            <a:r>
              <a:rPr lang="en-GB" sz="1400" dirty="0">
                <a:solidFill>
                  <a:srgbClr val="575756"/>
                </a:solidFill>
                <a:latin typeface="Helvetica Now Text "/>
                <a:ea typeface="Tahoma"/>
                <a:cs typeface="Calibri"/>
              </a:rPr>
              <a:t>Prepare for and have a sound understanding of the proficiencies they need to achieve</a:t>
            </a:r>
          </a:p>
          <a:p>
            <a:pPr>
              <a:lnSpc>
                <a:spcPct val="100000"/>
              </a:lnSpc>
            </a:pPr>
            <a:r>
              <a:rPr lang="en-GB" sz="1400" dirty="0">
                <a:solidFill>
                  <a:srgbClr val="575756"/>
                </a:solidFill>
                <a:latin typeface="Helvetica Now Text "/>
                <a:ea typeface="Tahoma"/>
                <a:cs typeface="Calibri"/>
              </a:rPr>
              <a:t>They should actively seek out practice supervisors to support their learning and encourage feedback to be recorded in their practice assessment documents (MYPAD)</a:t>
            </a:r>
          </a:p>
          <a:p>
            <a:pPr>
              <a:lnSpc>
                <a:spcPct val="100000"/>
              </a:lnSpc>
            </a:pPr>
            <a:r>
              <a:rPr lang="en-GB" sz="1400" dirty="0">
                <a:solidFill>
                  <a:srgbClr val="575756"/>
                </a:solidFill>
                <a:latin typeface="Helvetica Now Text "/>
                <a:ea typeface="Tahoma"/>
                <a:cs typeface="Calibri"/>
              </a:rPr>
              <a:t>Be aware of the person they should to speak to in the practice area if they have concerns</a:t>
            </a:r>
            <a:endParaRPr lang="en-US" sz="1400" dirty="0">
              <a:solidFill>
                <a:srgbClr val="575756"/>
              </a:solidFill>
              <a:latin typeface="Helvetica Now Text "/>
              <a:ea typeface="Tahoma"/>
              <a:cs typeface="Calibri"/>
            </a:endParaRPr>
          </a:p>
          <a:p>
            <a:pPr marL="0" indent="0">
              <a:buFont typeface="Arial" panose="020B0604020202020204" pitchFamily="34" charset="0"/>
              <a:buNone/>
            </a:pPr>
            <a:endParaRPr lang="en-US" sz="1400" dirty="0">
              <a:solidFill>
                <a:srgbClr val="575756"/>
              </a:solidFill>
              <a:latin typeface="Helvetica Now Text "/>
            </a:endParaRPr>
          </a:p>
          <a:p>
            <a:endParaRPr lang="en-GB" sz="1400" dirty="0">
              <a:solidFill>
                <a:srgbClr val="575756"/>
              </a:solidFill>
              <a:latin typeface="Helvetica Now Text "/>
            </a:endParaRPr>
          </a:p>
          <a:p>
            <a:endParaRPr lang="en-US" sz="1400" dirty="0">
              <a:solidFill>
                <a:srgbClr val="575756"/>
              </a:solidFill>
              <a:latin typeface="Helvetica Now Text "/>
            </a:endParaRPr>
          </a:p>
          <a:p>
            <a:endParaRPr lang="en-GB" sz="1400" dirty="0">
              <a:solidFill>
                <a:srgbClr val="575756"/>
              </a:solidFill>
              <a:latin typeface="Helvetica Now Text "/>
            </a:endParaRPr>
          </a:p>
          <a:p>
            <a:endParaRPr lang="en-US" sz="1400" dirty="0">
              <a:solidFill>
                <a:srgbClr val="575756"/>
              </a:solidFill>
              <a:latin typeface="Helvetica Now Text "/>
            </a:endParaRPr>
          </a:p>
          <a:p>
            <a:endParaRPr lang="en-GB" sz="1400" dirty="0">
              <a:solidFill>
                <a:srgbClr val="575756"/>
              </a:solidFill>
              <a:latin typeface="Helvetica Now Text "/>
            </a:endParaRPr>
          </a:p>
          <a:p>
            <a:endParaRPr lang="en-GB" sz="1400" dirty="0">
              <a:solidFill>
                <a:srgbClr val="575756"/>
              </a:solidFill>
              <a:latin typeface="Helvetica Now Text "/>
            </a:endParaRPr>
          </a:p>
        </p:txBody>
      </p:sp>
    </p:spTree>
    <p:extLst>
      <p:ext uri="{BB962C8B-B14F-4D97-AF65-F5344CB8AC3E}">
        <p14:creationId xmlns:p14="http://schemas.microsoft.com/office/powerpoint/2010/main" val="1622116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63588" y="262467"/>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cs typeface="Calibri"/>
              </a:rPr>
              <a:t>Key Components of the MYEPAD</a:t>
            </a:r>
          </a:p>
        </p:txBody>
      </p:sp>
      <p:sp>
        <p:nvSpPr>
          <p:cNvPr id="6" name="Content Placeholder 2"/>
          <p:cNvSpPr txBox="1">
            <a:spLocks/>
          </p:cNvSpPr>
          <p:nvPr/>
        </p:nvSpPr>
        <p:spPr>
          <a:xfrm>
            <a:off x="263588" y="792162"/>
            <a:ext cx="8812679"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b="1" dirty="0">
                <a:latin typeface="HelveticaNowText"/>
                <a:ea typeface="Tahoma"/>
                <a:cs typeface="Calibri"/>
              </a:rPr>
              <a:t>Patient/Service User/Carer Feedback Form</a:t>
            </a:r>
          </a:p>
          <a:p>
            <a:pPr marL="0" indent="0">
              <a:buFont typeface="Arial" panose="020B0604020202020204" pitchFamily="34" charset="0"/>
              <a:buNone/>
            </a:pPr>
            <a:r>
              <a:rPr lang="en-GB" sz="1600" dirty="0">
                <a:latin typeface="HelveticaNowText"/>
                <a:ea typeface="Tahoma"/>
                <a:cs typeface="Calibri"/>
              </a:rPr>
              <a:t>Feedback will be sought in relation to how the student cared for the person receiving care. This is not formally assessed but will contribute to overall student feedback. </a:t>
            </a:r>
            <a:endParaRPr lang="en-GB" sz="1600" dirty="0">
              <a:latin typeface="HelveticaNowText"/>
              <a:cs typeface="Calibri" panose="020F0502020204030204" pitchFamily="34" charset="0"/>
            </a:endParaRPr>
          </a:p>
          <a:p>
            <a:pPr marL="0" indent="0">
              <a:buFont typeface="Arial" panose="020B0604020202020204" pitchFamily="34" charset="0"/>
              <a:buNone/>
            </a:pPr>
            <a:endParaRPr lang="en-GB" sz="1600" dirty="0">
              <a:latin typeface="HelveticaNowText"/>
              <a:cs typeface="Calibri" panose="020F0502020204030204" pitchFamily="34" charset="0"/>
            </a:endParaRPr>
          </a:p>
          <a:p>
            <a:pPr marL="0" indent="0">
              <a:buFont typeface="Arial" panose="020B0604020202020204" pitchFamily="34" charset="0"/>
              <a:buNone/>
            </a:pPr>
            <a:r>
              <a:rPr lang="en-GB" sz="1600" b="1" dirty="0">
                <a:latin typeface="HelveticaNowText"/>
                <a:ea typeface="Tahoma"/>
                <a:cs typeface="Calibri"/>
              </a:rPr>
              <a:t>Recording Additional Experiences and Feedback </a:t>
            </a:r>
            <a:endParaRPr lang="en-GB" sz="1600" b="1" dirty="0">
              <a:latin typeface="HelveticaNowText"/>
              <a:cs typeface="Calibri" panose="020F0502020204030204" pitchFamily="34" charset="0"/>
            </a:endParaRPr>
          </a:p>
          <a:p>
            <a:pPr marL="0" indent="0">
              <a:buFont typeface="Arial" panose="020B0604020202020204" pitchFamily="34" charset="0"/>
              <a:buNone/>
            </a:pPr>
            <a:r>
              <a:rPr lang="en-GB" sz="1600" dirty="0">
                <a:latin typeface="HelveticaNowText"/>
                <a:ea typeface="Tahoma"/>
                <a:cs typeface="Calibri"/>
              </a:rPr>
              <a:t>There additional pages for the student to record reflections on their own learning and pages to record communication and additional feedback from all those supporting learning and assessment. </a:t>
            </a:r>
            <a:endParaRPr lang="en-GB" sz="1600" dirty="0">
              <a:latin typeface="HelveticaNowText"/>
              <a:cs typeface="Calibri" panose="020F0502020204030204" pitchFamily="34" charset="0"/>
            </a:endParaRPr>
          </a:p>
          <a:p>
            <a:pPr marL="0" indent="0">
              <a:buFont typeface="Arial" panose="020B0604020202020204" pitchFamily="34" charset="0"/>
              <a:buNone/>
            </a:pPr>
            <a:endParaRPr lang="en-GB" sz="1600" dirty="0">
              <a:latin typeface="HelveticaNowText"/>
              <a:cs typeface="Calibri" panose="020F0502020204030204" pitchFamily="34" charset="0"/>
            </a:endParaRPr>
          </a:p>
          <a:p>
            <a:pPr marL="0" indent="0">
              <a:buFont typeface="Arial" panose="020B0604020202020204" pitchFamily="34" charset="0"/>
              <a:buNone/>
            </a:pPr>
            <a:r>
              <a:rPr lang="en-GB" sz="1600" b="1" dirty="0">
                <a:latin typeface="HelveticaNowText"/>
                <a:ea typeface="Tahoma"/>
                <a:cs typeface="Calibri"/>
              </a:rPr>
              <a:t>On-going Achievement Record</a:t>
            </a:r>
            <a:endParaRPr lang="en-GB" sz="1600" b="1" dirty="0">
              <a:latin typeface="HelveticaNowText"/>
              <a:cs typeface="Calibri" panose="020F0502020204030204" pitchFamily="34" charset="0"/>
            </a:endParaRPr>
          </a:p>
          <a:p>
            <a:pPr marL="0" indent="0">
              <a:buFont typeface="Arial" panose="020B0604020202020204" pitchFamily="34" charset="0"/>
              <a:buNone/>
            </a:pPr>
            <a:r>
              <a:rPr lang="en-GB" sz="1600" dirty="0">
                <a:latin typeface="HelveticaNowText"/>
                <a:ea typeface="Tahoma"/>
                <a:cs typeface="Calibri"/>
              </a:rPr>
              <a:t>The OAR summarises overall achievements and provides a comprehensive record of student development and overall performance. </a:t>
            </a:r>
            <a:endParaRPr lang="en-GB" sz="1600" dirty="0">
              <a:latin typeface="HelveticaNowText"/>
              <a:cs typeface="Calibri" panose="020F0502020204030204" pitchFamily="34" charset="0"/>
            </a:endParaRPr>
          </a:p>
          <a:p>
            <a:endParaRPr lang="en-GB" sz="1600" dirty="0">
              <a:latin typeface="HelveticaNowText"/>
            </a:endParaRPr>
          </a:p>
        </p:txBody>
      </p:sp>
    </p:spTree>
    <p:extLst>
      <p:ext uri="{BB962C8B-B14F-4D97-AF65-F5344CB8AC3E}">
        <p14:creationId xmlns:p14="http://schemas.microsoft.com/office/powerpoint/2010/main" val="71944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Effect transition="in" filter="fade">
                                      <p:cBhvr>
                                        <p:cTn id="18" dur="500"/>
                                        <p:tgtEl>
                                          <p:spTgt spid="6">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fade">
                                      <p:cBhvr>
                                        <p:cTn id="23" dur="500"/>
                                        <p:tgtEl>
                                          <p:spTgt spid="6">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7" end="7"/>
                                            </p:txEl>
                                          </p:spTgt>
                                        </p:tgtEl>
                                        <p:attrNameLst>
                                          <p:attrName>style.visibility</p:attrName>
                                        </p:attrNameLst>
                                      </p:cBhvr>
                                      <p:to>
                                        <p:strVal val="visible"/>
                                      </p:to>
                                    </p:set>
                                    <p:animEffect transition="in" filter="fade">
                                      <p:cBhvr>
                                        <p:cTn id="26"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2100210E-BF85-4FF2-8981-65C3E73251D0}"/>
              </a:ext>
            </a:extLst>
          </p:cNvPr>
          <p:cNvSpPr txBox="1">
            <a:spLocks/>
          </p:cNvSpPr>
          <p:nvPr/>
        </p:nvSpPr>
        <p:spPr>
          <a:xfrm>
            <a:off x="325957" y="223735"/>
            <a:ext cx="8920264" cy="645044"/>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pPr>
              <a:tabLst>
                <a:tab pos="3405188" algn="l"/>
              </a:tabLst>
            </a:pPr>
            <a:r>
              <a:rPr lang="en-GB" sz="2400" dirty="0">
                <a:cs typeface="Calibri"/>
              </a:rPr>
              <a:t>The responsibilities of each role when supporting students and completing </a:t>
            </a:r>
            <a:r>
              <a:rPr lang="en-GB" sz="2400" u="sng" dirty="0">
                <a:cs typeface="Calibri"/>
              </a:rPr>
              <a:t>documentation</a:t>
            </a:r>
            <a:r>
              <a:rPr lang="en-GB" sz="2400" dirty="0">
                <a:cs typeface="Calibri"/>
              </a:rPr>
              <a:t> and </a:t>
            </a:r>
            <a:r>
              <a:rPr lang="en-GB" sz="2400" dirty="0">
                <a:solidFill>
                  <a:srgbClr val="941D80"/>
                </a:solidFill>
                <a:cs typeface="Calibri"/>
              </a:rPr>
              <a:t>assessment </a:t>
            </a:r>
            <a:endParaRPr lang="en-GB" sz="2400" dirty="0">
              <a:solidFill>
                <a:srgbClr val="941D80"/>
              </a:solidFill>
              <a:cs typeface="Calibri" panose="020F0502020204030204" pitchFamily="34" charset="0"/>
            </a:endParaRPr>
          </a:p>
        </p:txBody>
      </p:sp>
      <p:sp>
        <p:nvSpPr>
          <p:cNvPr id="3" name="Content Placeholder 5">
            <a:extLst>
              <a:ext uri="{FF2B5EF4-FFF2-40B4-BE49-F238E27FC236}">
                <a16:creationId xmlns:a16="http://schemas.microsoft.com/office/drawing/2014/main" id="{86076D4C-852C-48D3-A2FE-B5DCE649CBEF}"/>
              </a:ext>
            </a:extLst>
          </p:cNvPr>
          <p:cNvSpPr txBox="1">
            <a:spLocks/>
          </p:cNvSpPr>
          <p:nvPr/>
        </p:nvSpPr>
        <p:spPr>
          <a:xfrm>
            <a:off x="326924" y="2027392"/>
            <a:ext cx="4182826" cy="2622429"/>
          </a:xfrm>
          <a:prstGeom prst="rect">
            <a:avLst/>
          </a:prstGeom>
          <a:ln>
            <a:solidFill>
              <a:srgbClr val="3BAA36"/>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latin typeface="Helvetica Now Text "/>
                <a:ea typeface="Tahoma"/>
                <a:cs typeface="Arial"/>
              </a:rPr>
              <a:t>Initial interview per placement</a:t>
            </a:r>
          </a:p>
          <a:p>
            <a:r>
              <a:rPr lang="en-GB" sz="1600" dirty="0">
                <a:solidFill>
                  <a:srgbClr val="941D80"/>
                </a:solidFill>
                <a:latin typeface="Helvetica Now Text "/>
                <a:ea typeface="Tahoma"/>
                <a:cs typeface="Arial"/>
              </a:rPr>
              <a:t>Mid-point professional values</a:t>
            </a:r>
          </a:p>
          <a:p>
            <a:r>
              <a:rPr lang="en-GB" sz="1600" dirty="0">
                <a:solidFill>
                  <a:srgbClr val="941D80"/>
                </a:solidFill>
                <a:latin typeface="Helvetica Now Text "/>
                <a:ea typeface="Tahoma"/>
                <a:cs typeface="Arial"/>
              </a:rPr>
              <a:t>Contributes to assessment of proficiencies </a:t>
            </a:r>
            <a:r>
              <a:rPr lang="en-GB" sz="1600" dirty="0">
                <a:solidFill>
                  <a:srgbClr val="3BAA36"/>
                </a:solidFill>
                <a:latin typeface="Helvetica Now Text "/>
                <a:ea typeface="Tahoma"/>
                <a:cs typeface="Arial"/>
              </a:rPr>
              <a:t>(based on own scope of practice in liaison with the Practice Assessor)</a:t>
            </a:r>
          </a:p>
          <a:p>
            <a:r>
              <a:rPr lang="en-GB" sz="1600" dirty="0">
                <a:latin typeface="Helvetica Now Text "/>
                <a:ea typeface="Tahoma"/>
                <a:cs typeface="Arial"/>
              </a:rPr>
              <a:t>Signs-off Service User Feedback</a:t>
            </a:r>
          </a:p>
          <a:p>
            <a:r>
              <a:rPr lang="en-GB" sz="1600" dirty="0">
                <a:latin typeface="Helvetica Now Text "/>
                <a:ea typeface="Tahoma"/>
                <a:cs typeface="Arial"/>
              </a:rPr>
              <a:t>Provides feedback via the inter-professional working page</a:t>
            </a:r>
          </a:p>
        </p:txBody>
      </p:sp>
      <p:sp>
        <p:nvSpPr>
          <p:cNvPr id="4" name="Content Placeholder 7">
            <a:extLst>
              <a:ext uri="{FF2B5EF4-FFF2-40B4-BE49-F238E27FC236}">
                <a16:creationId xmlns:a16="http://schemas.microsoft.com/office/drawing/2014/main" id="{63A1F6BE-EE20-42F5-BB03-65BA1F458190}"/>
              </a:ext>
            </a:extLst>
          </p:cNvPr>
          <p:cNvSpPr txBox="1">
            <a:spLocks/>
          </p:cNvSpPr>
          <p:nvPr/>
        </p:nvSpPr>
        <p:spPr>
          <a:xfrm>
            <a:off x="4779455" y="2027392"/>
            <a:ext cx="4185381" cy="2622429"/>
          </a:xfrm>
          <a:prstGeom prst="rect">
            <a:avLst/>
          </a:prstGeom>
          <a:ln>
            <a:solidFill>
              <a:srgbClr val="39A6DF"/>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Helvetica Now Text "/>
                <a:ea typeface="Tahoma"/>
                <a:cs typeface="Arial"/>
              </a:rPr>
              <a:t>Confirm initial interview per placement</a:t>
            </a:r>
          </a:p>
          <a:p>
            <a:r>
              <a:rPr lang="en-GB" sz="1400" dirty="0">
                <a:latin typeface="Helvetica Now Text "/>
                <a:ea typeface="Tahoma"/>
                <a:cs typeface="Arial"/>
              </a:rPr>
              <a:t>Mid-point and final interview per placement</a:t>
            </a:r>
          </a:p>
          <a:p>
            <a:r>
              <a:rPr lang="en-GB" sz="1400" dirty="0">
                <a:solidFill>
                  <a:srgbClr val="941D80"/>
                </a:solidFill>
                <a:latin typeface="Helvetica Now Text "/>
                <a:ea typeface="Tahoma"/>
                <a:cs typeface="Arial"/>
              </a:rPr>
              <a:t>Assessment and confirmation of proficiencies</a:t>
            </a:r>
          </a:p>
          <a:p>
            <a:r>
              <a:rPr lang="en-GB" sz="1400" dirty="0">
                <a:solidFill>
                  <a:srgbClr val="941D80"/>
                </a:solidFill>
                <a:latin typeface="Helvetica Now Text "/>
                <a:ea typeface="Tahoma"/>
                <a:cs typeface="Arial"/>
              </a:rPr>
              <a:t>Final professional values per placement</a:t>
            </a:r>
          </a:p>
          <a:p>
            <a:r>
              <a:rPr lang="en-GB" sz="1400" dirty="0">
                <a:solidFill>
                  <a:srgbClr val="941D80"/>
                </a:solidFill>
                <a:latin typeface="Helvetica Now Text "/>
                <a:ea typeface="Tahoma"/>
                <a:cs typeface="Arial"/>
              </a:rPr>
              <a:t>Episode(s) of care</a:t>
            </a:r>
          </a:p>
          <a:p>
            <a:r>
              <a:rPr lang="en-GB" sz="1400" dirty="0">
                <a:solidFill>
                  <a:srgbClr val="941D80"/>
                </a:solidFill>
                <a:latin typeface="Helvetica Now Text "/>
                <a:ea typeface="Tahoma"/>
                <a:cs typeface="Arial"/>
              </a:rPr>
              <a:t>Medicines Management</a:t>
            </a:r>
          </a:p>
          <a:p>
            <a:r>
              <a:rPr lang="en-GB" sz="1400" dirty="0">
                <a:latin typeface="Helvetica Now Text "/>
                <a:ea typeface="Tahoma"/>
                <a:cs typeface="Arial"/>
              </a:rPr>
              <a:t>Completes On-going Achievement Record (OAR) at end of each placement and progression point</a:t>
            </a:r>
          </a:p>
        </p:txBody>
      </p:sp>
      <p:sp>
        <p:nvSpPr>
          <p:cNvPr id="5" name="Text Placeholder 4">
            <a:extLst>
              <a:ext uri="{FF2B5EF4-FFF2-40B4-BE49-F238E27FC236}">
                <a16:creationId xmlns:a16="http://schemas.microsoft.com/office/drawing/2014/main" id="{B0AF11F2-3EB5-4E24-B4F2-FAFCD848CDCF}"/>
              </a:ext>
            </a:extLst>
          </p:cNvPr>
          <p:cNvSpPr txBox="1">
            <a:spLocks/>
          </p:cNvSpPr>
          <p:nvPr/>
        </p:nvSpPr>
        <p:spPr>
          <a:xfrm>
            <a:off x="325957" y="1114714"/>
            <a:ext cx="4183611" cy="734851"/>
          </a:xfrm>
          <a:prstGeom prst="rect">
            <a:avLst/>
          </a:prstGeom>
          <a:solidFill>
            <a:srgbClr val="3BAA36"/>
          </a:solidFill>
          <a:ln>
            <a:solidFill>
              <a:srgbClr val="3BAA36"/>
            </a:solid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NowText"/>
                <a:ea typeface="Tahoma"/>
                <a:cs typeface="Calibri"/>
              </a:rPr>
              <a:t>Practice Supervisors</a:t>
            </a:r>
          </a:p>
        </p:txBody>
      </p:sp>
      <p:sp>
        <p:nvSpPr>
          <p:cNvPr id="6" name="Text Placeholder 6">
            <a:extLst>
              <a:ext uri="{FF2B5EF4-FFF2-40B4-BE49-F238E27FC236}">
                <a16:creationId xmlns:a16="http://schemas.microsoft.com/office/drawing/2014/main" id="{EFD501D7-45E0-438C-ABAE-989C37BC7D98}"/>
              </a:ext>
            </a:extLst>
          </p:cNvPr>
          <p:cNvSpPr txBox="1">
            <a:spLocks/>
          </p:cNvSpPr>
          <p:nvPr/>
        </p:nvSpPr>
        <p:spPr>
          <a:xfrm>
            <a:off x="4783648" y="1092135"/>
            <a:ext cx="4184162" cy="734851"/>
          </a:xfrm>
          <a:prstGeom prst="rect">
            <a:avLst/>
          </a:prstGeom>
          <a:solidFill>
            <a:srgbClr val="39A6DF"/>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2400" dirty="0">
                <a:solidFill>
                  <a:schemeClr val="bg1"/>
                </a:solidFill>
                <a:latin typeface="HelveticaNowText"/>
                <a:ea typeface="Tahoma"/>
                <a:cs typeface="Calibri"/>
              </a:rPr>
              <a:t>Practice Assessor</a:t>
            </a:r>
            <a:endParaRPr lang="en-US" sz="2400" dirty="0">
              <a:solidFill>
                <a:schemeClr val="bg1"/>
              </a:solidFill>
              <a:latin typeface="HelveticaNowText"/>
              <a:ea typeface="Tahoma"/>
              <a:cs typeface="Calibri"/>
            </a:endParaRPr>
          </a:p>
        </p:txBody>
      </p:sp>
    </p:spTree>
    <p:extLst>
      <p:ext uri="{BB962C8B-B14F-4D97-AF65-F5344CB8AC3E}">
        <p14:creationId xmlns:p14="http://schemas.microsoft.com/office/powerpoint/2010/main" val="3920846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44645" y="269502"/>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 The assessment process </a:t>
            </a:r>
          </a:p>
        </p:txBody>
      </p:sp>
      <p:graphicFrame>
        <p:nvGraphicFramePr>
          <p:cNvPr id="6" name="Content Placeholder 4"/>
          <p:cNvGraphicFramePr>
            <a:graphicFrameLocks/>
          </p:cNvGraphicFramePr>
          <p:nvPr>
            <p:extLst>
              <p:ext uri="{D42A27DB-BD31-4B8C-83A1-F6EECF244321}">
                <p14:modId xmlns:p14="http://schemas.microsoft.com/office/powerpoint/2010/main" val="3679133930"/>
              </p:ext>
            </p:extLst>
          </p:nvPr>
        </p:nvGraphicFramePr>
        <p:xfrm>
          <a:off x="-454723" y="2662924"/>
          <a:ext cx="9082241" cy="2000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3317845" y="1679252"/>
            <a:ext cx="1424341" cy="1346498"/>
          </a:xfrm>
          <a:prstGeom prst="ellipse">
            <a:avLst/>
          </a:prstGeom>
          <a:solidFill>
            <a:srgbClr val="3BA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5"/>
                </a:solidFill>
                <a:latin typeface="HelveticaNowText"/>
              </a:rPr>
              <a:t>Active participation in care, minimal guidance, performing with increased confidence and competence</a:t>
            </a:r>
          </a:p>
        </p:txBody>
      </p:sp>
      <p:graphicFrame>
        <p:nvGraphicFramePr>
          <p:cNvPr id="10" name="Table 9"/>
          <p:cNvGraphicFramePr>
            <a:graphicFrameLocks noGrp="1"/>
          </p:cNvGraphicFramePr>
          <p:nvPr>
            <p:extLst>
              <p:ext uri="{D42A27DB-BD31-4B8C-83A1-F6EECF244321}">
                <p14:modId xmlns:p14="http://schemas.microsoft.com/office/powerpoint/2010/main" val="1535205227"/>
              </p:ext>
            </p:extLst>
          </p:nvPr>
        </p:nvGraphicFramePr>
        <p:xfrm>
          <a:off x="1552584" y="4331606"/>
          <a:ext cx="5127606" cy="457200"/>
        </p:xfrm>
        <a:graphic>
          <a:graphicData uri="http://schemas.openxmlformats.org/drawingml/2006/table">
            <a:tbl>
              <a:tblPr firstRow="1" bandRow="1">
                <a:tableStyleId>{5C22544A-7EE6-4342-B048-85BDC9FD1C3A}</a:tableStyleId>
              </a:tblPr>
              <a:tblGrid>
                <a:gridCol w="1709202">
                  <a:extLst>
                    <a:ext uri="{9D8B030D-6E8A-4147-A177-3AD203B41FA5}">
                      <a16:colId xmlns:a16="http://schemas.microsoft.com/office/drawing/2014/main" val="3033729168"/>
                    </a:ext>
                  </a:extLst>
                </a:gridCol>
                <a:gridCol w="1877727">
                  <a:extLst>
                    <a:ext uri="{9D8B030D-6E8A-4147-A177-3AD203B41FA5}">
                      <a16:colId xmlns:a16="http://schemas.microsoft.com/office/drawing/2014/main" val="2582927850"/>
                    </a:ext>
                  </a:extLst>
                </a:gridCol>
                <a:gridCol w="1540677">
                  <a:extLst>
                    <a:ext uri="{9D8B030D-6E8A-4147-A177-3AD203B41FA5}">
                      <a16:colId xmlns:a16="http://schemas.microsoft.com/office/drawing/2014/main" val="3354680840"/>
                    </a:ext>
                  </a:extLst>
                </a:gridCol>
              </a:tblGrid>
              <a:tr h="391383">
                <a:tc>
                  <a:txBody>
                    <a:bodyPr/>
                    <a:lstStyle/>
                    <a:p>
                      <a:pPr algn="ctr"/>
                      <a:r>
                        <a:rPr lang="en-GB" sz="1200" dirty="0">
                          <a:latin typeface="HelveticaNowText"/>
                        </a:rPr>
                        <a:t>Knowledge</a:t>
                      </a:r>
                    </a:p>
                  </a:txBody>
                  <a:tcPr marL="68580" marR="68580">
                    <a:solidFill>
                      <a:srgbClr val="393938"/>
                    </a:solidFill>
                  </a:tcPr>
                </a:tc>
                <a:tc>
                  <a:txBody>
                    <a:bodyPr/>
                    <a:lstStyle/>
                    <a:p>
                      <a:pPr algn="ctr"/>
                      <a:r>
                        <a:rPr lang="en-GB" sz="1200" dirty="0">
                          <a:latin typeface="HelveticaNowText"/>
                        </a:rPr>
                        <a:t>Skills</a:t>
                      </a:r>
                    </a:p>
                  </a:txBody>
                  <a:tcPr marL="68580" marR="68580">
                    <a:solidFill>
                      <a:srgbClr val="393938"/>
                    </a:solidFill>
                  </a:tcPr>
                </a:tc>
                <a:tc>
                  <a:txBody>
                    <a:bodyPr/>
                    <a:lstStyle/>
                    <a:p>
                      <a:pPr algn="ctr"/>
                      <a:r>
                        <a:rPr lang="en-GB" sz="1200" dirty="0">
                          <a:latin typeface="HelveticaNowText"/>
                        </a:rPr>
                        <a:t>Attitude and</a:t>
                      </a:r>
                      <a:r>
                        <a:rPr lang="en-GB" sz="1200" baseline="0" dirty="0">
                          <a:latin typeface="HelveticaNowText"/>
                        </a:rPr>
                        <a:t> values</a:t>
                      </a:r>
                      <a:endParaRPr lang="en-GB" sz="1200" dirty="0">
                        <a:latin typeface="HelveticaNowText"/>
                      </a:endParaRPr>
                    </a:p>
                  </a:txBody>
                  <a:tcPr marL="68580" marR="68580">
                    <a:solidFill>
                      <a:srgbClr val="393938"/>
                    </a:solidFill>
                  </a:tcPr>
                </a:tc>
                <a:extLst>
                  <a:ext uri="{0D108BD9-81ED-4DB2-BD59-A6C34878D82A}">
                    <a16:rowId xmlns:a16="http://schemas.microsoft.com/office/drawing/2014/main" val="3845592159"/>
                  </a:ext>
                </a:extLst>
              </a:tr>
            </a:tbl>
          </a:graphicData>
        </a:graphic>
      </p:graphicFrame>
      <p:sp>
        <p:nvSpPr>
          <p:cNvPr id="11" name="Rectangle 10"/>
          <p:cNvSpPr/>
          <p:nvPr/>
        </p:nvSpPr>
        <p:spPr>
          <a:xfrm>
            <a:off x="5053697" y="3200375"/>
            <a:ext cx="3201288" cy="830997"/>
          </a:xfrm>
          <a:prstGeom prst="rect">
            <a:avLst/>
          </a:prstGeom>
        </p:spPr>
        <p:txBody>
          <a:bodyPr wrap="square" anchor="t">
            <a:spAutoFit/>
          </a:bodyPr>
          <a:lstStyle/>
          <a:p>
            <a:r>
              <a:rPr lang="en-GB" sz="1200" dirty="0">
                <a:latin typeface="HelveticaNowText"/>
              </a:rPr>
              <a:t>Students proficiencies are now assessed in the MYEPAD under the 3 categories below, as a simple </a:t>
            </a:r>
            <a:r>
              <a:rPr lang="en-GB" sz="1200" b="1" dirty="0">
                <a:latin typeface="HelveticaNowText"/>
              </a:rPr>
              <a:t>Yes or No </a:t>
            </a:r>
            <a:r>
              <a:rPr lang="en-GB" sz="1200" dirty="0">
                <a:latin typeface="HelveticaNowText"/>
              </a:rPr>
              <a:t>with new assessment guidance.</a:t>
            </a:r>
          </a:p>
        </p:txBody>
      </p:sp>
      <p:sp>
        <p:nvSpPr>
          <p:cNvPr id="12" name="Rectangle 11"/>
          <p:cNvSpPr/>
          <p:nvPr/>
        </p:nvSpPr>
        <p:spPr>
          <a:xfrm>
            <a:off x="177799" y="771248"/>
            <a:ext cx="8822267" cy="646331"/>
          </a:xfrm>
          <a:prstGeom prst="rect">
            <a:avLst/>
          </a:prstGeom>
        </p:spPr>
        <p:txBody>
          <a:bodyPr wrap="square">
            <a:spAutoFit/>
          </a:bodyPr>
          <a:lstStyle/>
          <a:p>
            <a:pPr marL="285750" lvl="0" indent="-285750">
              <a:buFont typeface="Arial" panose="020B0604020202020204" pitchFamily="34" charset="0"/>
              <a:buChar char="•"/>
              <a:defRPr/>
            </a:pPr>
            <a:r>
              <a:rPr lang="en-GB" sz="1200" kern="0" dirty="0">
                <a:latin typeface="HelveticaNowText"/>
              </a:rPr>
              <a:t>Students are  assessed at a different level each year/part of their training.</a:t>
            </a:r>
          </a:p>
          <a:p>
            <a:pPr marL="285750" lvl="0" indent="-285750">
              <a:buFont typeface="Arial" panose="020B0604020202020204" pitchFamily="34" charset="0"/>
              <a:buChar char="•"/>
              <a:defRPr/>
            </a:pPr>
            <a:r>
              <a:rPr lang="en-GB" sz="1200" kern="0" dirty="0">
                <a:latin typeface="HelveticaNowText"/>
              </a:rPr>
              <a:t>It is important that when supervising students you are ensuring they are working to the expected level for where they are in their training based on this model</a:t>
            </a:r>
          </a:p>
        </p:txBody>
      </p:sp>
      <p:sp>
        <p:nvSpPr>
          <p:cNvPr id="13" name="Oval 12"/>
          <p:cNvSpPr/>
          <p:nvPr/>
        </p:nvSpPr>
        <p:spPr>
          <a:xfrm>
            <a:off x="4892824" y="1276052"/>
            <a:ext cx="1424341" cy="1346498"/>
          </a:xfrm>
          <a:prstGeom prst="ellipse">
            <a:avLst/>
          </a:prstGeom>
          <a:solidFill>
            <a:srgbClr val="941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5"/>
                </a:solidFill>
                <a:latin typeface="Helvetica Now Text "/>
              </a:rPr>
              <a:t>Practising independently with minimal supervision, leading and coordinating care with confidence</a:t>
            </a:r>
          </a:p>
        </p:txBody>
      </p:sp>
      <p:sp>
        <p:nvSpPr>
          <p:cNvPr id="14" name="Oval 13"/>
          <p:cNvSpPr/>
          <p:nvPr/>
        </p:nvSpPr>
        <p:spPr>
          <a:xfrm>
            <a:off x="1800367" y="2032306"/>
            <a:ext cx="1424341" cy="1346498"/>
          </a:xfrm>
          <a:prstGeom prst="ellipse">
            <a:avLst/>
          </a:prstGeom>
          <a:solidFill>
            <a:srgbClr val="39A6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5"/>
                </a:solidFill>
                <a:latin typeface="Helvetica Now Text "/>
              </a:rPr>
              <a:t>Guided participation in care and performing with increasing confidence</a:t>
            </a:r>
          </a:p>
        </p:txBody>
      </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37031" y="208678"/>
            <a:ext cx="2627784" cy="347825"/>
          </a:xfrm>
          <a:prstGeom prst="rect">
            <a:avLst/>
          </a:prstGeom>
        </p:spPr>
      </p:pic>
    </p:spTree>
    <p:extLst>
      <p:ext uri="{BB962C8B-B14F-4D97-AF65-F5344CB8AC3E}">
        <p14:creationId xmlns:p14="http://schemas.microsoft.com/office/powerpoint/2010/main" val="375883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mph" presetSubtype="0" fill="hold" grpId="1" nodeType="clickEffect">
                                  <p:stCondLst>
                                    <p:cond delay="0"/>
                                  </p:stCondLst>
                                  <p:iterate type="lt">
                                    <p:tmPct val="1239"/>
                                  </p:iterate>
                                  <p:childTnLst>
                                    <p:set>
                                      <p:cBhvr override="childStyle">
                                        <p:cTn id="11" dur="500" fill="hold"/>
                                        <p:tgtEl>
                                          <p:spTgt spid="11"/>
                                        </p:tgtEl>
                                        <p:attrNameLst>
                                          <p:attrName>style.color</p:attrName>
                                        </p:attrNameLst>
                                      </p:cBhvr>
                                      <p:to>
                                        <p:clrVal>
                                          <a:schemeClr val="accent2"/>
                                        </p:clrVal>
                                      </p:to>
                                    </p:set>
                                    <p:set>
                                      <p:cBhvr>
                                        <p:cTn id="12" dur="500" fill="hold"/>
                                        <p:tgtEl>
                                          <p:spTgt spid="11"/>
                                        </p:tgtEl>
                                        <p:attrNameLst>
                                          <p:attrName>fillcolor</p:attrName>
                                        </p:attrNameLst>
                                      </p:cBhvr>
                                      <p:to>
                                        <p:clrVal>
                                          <a:schemeClr val="accent2"/>
                                        </p:clrVal>
                                      </p:to>
                                    </p:set>
                                    <p:set>
                                      <p:cBhvr>
                                        <p:cTn id="13" dur="500" fill="hold"/>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p:cNvSpPr txBox="1">
            <a:spLocks/>
          </p:cNvSpPr>
          <p:nvPr/>
        </p:nvSpPr>
        <p:spPr>
          <a:xfrm>
            <a:off x="323321" y="280458"/>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Assessment Process Continued:</a:t>
            </a:r>
          </a:p>
        </p:txBody>
      </p:sp>
      <p:sp>
        <p:nvSpPr>
          <p:cNvPr id="7" name="Text Placeholder 1"/>
          <p:cNvSpPr txBox="1">
            <a:spLocks/>
          </p:cNvSpPr>
          <p:nvPr/>
        </p:nvSpPr>
        <p:spPr>
          <a:xfrm>
            <a:off x="381008" y="948522"/>
            <a:ext cx="3759200" cy="564690"/>
          </a:xfrm>
          <a:prstGeom prst="rect">
            <a:avLst/>
          </a:prstGeom>
          <a:solidFill>
            <a:srgbClr val="39A6DF"/>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a:solidFill>
                  <a:schemeClr val="bg1"/>
                </a:solidFill>
                <a:latin typeface="HelveticaNowText"/>
                <a:ea typeface="Tahoma"/>
                <a:cs typeface="Calibri"/>
              </a:rPr>
              <a:t>Parts 1, 2 &amp; 3</a:t>
            </a:r>
            <a:endParaRPr lang="en-GB" sz="2000" b="1" dirty="0">
              <a:solidFill>
                <a:schemeClr val="bg1"/>
              </a:solidFill>
              <a:latin typeface="HelveticaNowText"/>
            </a:endParaRPr>
          </a:p>
        </p:txBody>
      </p:sp>
      <p:sp>
        <p:nvSpPr>
          <p:cNvPr id="8" name="Content Placeholder 7"/>
          <p:cNvSpPr txBox="1">
            <a:spLocks/>
          </p:cNvSpPr>
          <p:nvPr/>
        </p:nvSpPr>
        <p:spPr>
          <a:xfrm>
            <a:off x="323321" y="1608933"/>
            <a:ext cx="3816887" cy="28131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200" dirty="0">
                <a:latin typeface="HelveticaNowText"/>
                <a:ea typeface="Tahoma"/>
                <a:cs typeface="Arial"/>
              </a:rPr>
              <a:t>You will need to look at each individual AEI’s MYEPAD documentation to see where the student's assessments and level of competency relates to parts 1,2 &amp; 3 of study.</a:t>
            </a:r>
            <a:endParaRPr lang="en-US" sz="1200" dirty="0">
              <a:latin typeface="HelveticaNowText"/>
            </a:endParaRPr>
          </a:p>
          <a:p>
            <a:pPr>
              <a:lnSpc>
                <a:spcPct val="100000"/>
              </a:lnSpc>
            </a:pPr>
            <a:r>
              <a:rPr lang="en-GB" sz="1200" dirty="0">
                <a:latin typeface="HelveticaNowText"/>
                <a:ea typeface="Tahoma"/>
                <a:cs typeface="Arial"/>
              </a:rPr>
              <a:t>Each placement would be advised to review a copy of each document on the MYEPLG website and check what can be achieved in your placement.</a:t>
            </a:r>
          </a:p>
          <a:p>
            <a:pPr>
              <a:lnSpc>
                <a:spcPct val="100000"/>
              </a:lnSpc>
            </a:pPr>
            <a:r>
              <a:rPr lang="en-GB" sz="1200" dirty="0">
                <a:latin typeface="HelveticaNowText"/>
                <a:ea typeface="Tahoma"/>
                <a:cs typeface="Arial"/>
              </a:rPr>
              <a:t>Each MYEPAD has this information documented for you.</a:t>
            </a:r>
            <a:endParaRPr lang="en-GB" sz="1200" dirty="0">
              <a:latin typeface="HelveticaNowText"/>
            </a:endParaRPr>
          </a:p>
        </p:txBody>
      </p:sp>
      <p:sp>
        <p:nvSpPr>
          <p:cNvPr id="9" name="Text Placeholder 2"/>
          <p:cNvSpPr txBox="1">
            <a:spLocks/>
          </p:cNvSpPr>
          <p:nvPr/>
        </p:nvSpPr>
        <p:spPr>
          <a:xfrm>
            <a:off x="4504269" y="948522"/>
            <a:ext cx="3759200" cy="564690"/>
          </a:xfrm>
          <a:prstGeom prst="rect">
            <a:avLst/>
          </a:prstGeom>
          <a:solidFill>
            <a:srgbClr val="3BAA36"/>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GB" sz="2000" b="1" dirty="0">
                <a:solidFill>
                  <a:schemeClr val="bg1"/>
                </a:solidFill>
                <a:latin typeface="HelveticaNowText"/>
                <a:ea typeface="Tahoma"/>
                <a:cs typeface="Calibri"/>
              </a:rPr>
              <a:t>Assessment items</a:t>
            </a:r>
            <a:endParaRPr lang="en-US" sz="2000" b="1" dirty="0">
              <a:solidFill>
                <a:schemeClr val="bg1"/>
              </a:solidFill>
              <a:latin typeface="HelveticaNowText"/>
              <a:ea typeface="Tahoma"/>
              <a:cs typeface="Calibri"/>
            </a:endParaRPr>
          </a:p>
        </p:txBody>
      </p:sp>
      <p:graphicFrame>
        <p:nvGraphicFramePr>
          <p:cNvPr id="10" name="Content Placeholder 5"/>
          <p:cNvGraphicFramePr>
            <a:graphicFrameLocks/>
          </p:cNvGraphicFramePr>
          <p:nvPr>
            <p:extLst>
              <p:ext uri="{D42A27DB-BD31-4B8C-83A1-F6EECF244321}">
                <p14:modId xmlns:p14="http://schemas.microsoft.com/office/powerpoint/2010/main" val="2737753432"/>
              </p:ext>
            </p:extLst>
          </p:nvPr>
        </p:nvGraphicFramePr>
        <p:xfrm>
          <a:off x="4512152" y="1684749"/>
          <a:ext cx="3751318" cy="30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91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42690" y="132147"/>
            <a:ext cx="8434043" cy="954882"/>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The assessment criteria for a student undertaking Part/year 1</a:t>
            </a:r>
          </a:p>
        </p:txBody>
      </p:sp>
      <p:graphicFrame>
        <p:nvGraphicFramePr>
          <p:cNvPr id="12" name="Table 11"/>
          <p:cNvGraphicFramePr>
            <a:graphicFrameLocks noGrp="1"/>
          </p:cNvGraphicFramePr>
          <p:nvPr>
            <p:extLst>
              <p:ext uri="{D42A27DB-BD31-4B8C-83A1-F6EECF244321}">
                <p14:modId xmlns:p14="http://schemas.microsoft.com/office/powerpoint/2010/main" val="2496650279"/>
              </p:ext>
            </p:extLst>
          </p:nvPr>
        </p:nvGraphicFramePr>
        <p:xfrm>
          <a:off x="1236132" y="958745"/>
          <a:ext cx="6459677" cy="609600"/>
        </p:xfrm>
        <a:graphic>
          <a:graphicData uri="http://schemas.openxmlformats.org/drawingml/2006/table">
            <a:tbl>
              <a:tblPr firstRow="1" firstCol="1" bandRow="1"/>
              <a:tblGrid>
                <a:gridCol w="1760587">
                  <a:extLst>
                    <a:ext uri="{9D8B030D-6E8A-4147-A177-3AD203B41FA5}">
                      <a16:colId xmlns:a16="http://schemas.microsoft.com/office/drawing/2014/main" val="20000"/>
                    </a:ext>
                  </a:extLst>
                </a:gridCol>
                <a:gridCol w="586862">
                  <a:extLst>
                    <a:ext uri="{9D8B030D-6E8A-4147-A177-3AD203B41FA5}">
                      <a16:colId xmlns:a16="http://schemas.microsoft.com/office/drawing/2014/main" val="20001"/>
                    </a:ext>
                  </a:extLst>
                </a:gridCol>
                <a:gridCol w="1761984">
                  <a:extLst>
                    <a:ext uri="{9D8B030D-6E8A-4147-A177-3AD203B41FA5}">
                      <a16:colId xmlns:a16="http://schemas.microsoft.com/office/drawing/2014/main" val="20002"/>
                    </a:ext>
                  </a:extLst>
                </a:gridCol>
                <a:gridCol w="587561">
                  <a:extLst>
                    <a:ext uri="{9D8B030D-6E8A-4147-A177-3AD203B41FA5}">
                      <a16:colId xmlns:a16="http://schemas.microsoft.com/office/drawing/2014/main" val="20003"/>
                    </a:ext>
                  </a:extLst>
                </a:gridCol>
                <a:gridCol w="1762683">
                  <a:extLst>
                    <a:ext uri="{9D8B030D-6E8A-4147-A177-3AD203B41FA5}">
                      <a16:colId xmlns:a16="http://schemas.microsoft.com/office/drawing/2014/main" val="20004"/>
                    </a:ext>
                  </a:extLst>
                </a:gridCol>
              </a:tblGrid>
              <a:tr h="315294">
                <a:tc>
                  <a:txBody>
                    <a:bodyPr/>
                    <a:lstStyle/>
                    <a:p>
                      <a:pPr algn="ctr">
                        <a:lnSpc>
                          <a:spcPct val="100000"/>
                        </a:lnSpc>
                        <a:spcBef>
                          <a:spcPts val="600"/>
                        </a:spcBef>
                        <a:spcAft>
                          <a:spcPts val="600"/>
                        </a:spcAft>
                      </a:pPr>
                      <a:r>
                        <a:rPr lang="en-GB" sz="1000" dirty="0">
                          <a:solidFill>
                            <a:schemeClr val="bg1"/>
                          </a:solidFill>
                          <a:effectLst/>
                          <a:latin typeface="HelveticaNowText"/>
                          <a:ea typeface="Arial"/>
                          <a:cs typeface="Arial"/>
                        </a:rPr>
                        <a:t>Guided participation in care and performing with increasing confidence and competence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solidFill>
                      <a:srgbClr val="39A6DF"/>
                    </a:solidFill>
                  </a:tcPr>
                </a:tc>
                <a:tc>
                  <a:txBody>
                    <a:bodyPr/>
                    <a:lstStyle/>
                    <a:p>
                      <a:pPr algn="ctr">
                        <a:lnSpc>
                          <a:spcPct val="100000"/>
                        </a:lnSpc>
                        <a:spcBef>
                          <a:spcPts val="600"/>
                        </a:spcBef>
                        <a:spcAft>
                          <a:spcPts val="600"/>
                        </a:spcAft>
                      </a:pPr>
                      <a:endParaRPr lang="en-GB" sz="1100" dirty="0">
                        <a:effectLst/>
                        <a:latin typeface="Helvetica Now Text "/>
                        <a:ea typeface="Arial"/>
                        <a:cs typeface="Arial"/>
                      </a:endParaRP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a:noFill/>
                    </a:lnT>
                    <a:lnB>
                      <a:noFill/>
                    </a:lnB>
                  </a:tcPr>
                </a:tc>
                <a:tc>
                  <a:txBody>
                    <a:bodyPr/>
                    <a:lstStyle/>
                    <a:p>
                      <a:pPr algn="ctr">
                        <a:lnSpc>
                          <a:spcPct val="100000"/>
                        </a:lnSpc>
                        <a:spcBef>
                          <a:spcPts val="600"/>
                        </a:spcBef>
                        <a:spcAft>
                          <a:spcPts val="600"/>
                        </a:spcAft>
                      </a:pPr>
                      <a:r>
                        <a:rPr lang="en-GB" sz="1000" dirty="0">
                          <a:effectLst/>
                          <a:latin typeface="HelveticaNowText"/>
                          <a:ea typeface="Arial"/>
                          <a:cs typeface="Arial"/>
                        </a:rPr>
                        <a:t>Active participation in care with minimal guidance and performing with increased confidence and competence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tcPr>
                </a:tc>
                <a:tc>
                  <a:txBody>
                    <a:bodyPr/>
                    <a:lstStyle/>
                    <a:p>
                      <a:pPr algn="ctr">
                        <a:lnSpc>
                          <a:spcPct val="100000"/>
                        </a:lnSpc>
                        <a:spcBef>
                          <a:spcPts val="600"/>
                        </a:spcBef>
                        <a:spcAft>
                          <a:spcPts val="600"/>
                        </a:spcAft>
                      </a:pPr>
                      <a:endParaRPr lang="en-GB" sz="1100" dirty="0">
                        <a:effectLst/>
                        <a:latin typeface="Helvetica Now Text "/>
                        <a:ea typeface="Arial"/>
                        <a:cs typeface="Arial"/>
                      </a:endParaRP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a:noFill/>
                    </a:lnT>
                    <a:lnB>
                      <a:noFill/>
                    </a:lnB>
                  </a:tcPr>
                </a:tc>
                <a:tc>
                  <a:txBody>
                    <a:bodyPr/>
                    <a:lstStyle/>
                    <a:p>
                      <a:pPr algn="ctr">
                        <a:lnSpc>
                          <a:spcPct val="100000"/>
                        </a:lnSpc>
                        <a:spcBef>
                          <a:spcPts val="600"/>
                        </a:spcBef>
                        <a:spcAft>
                          <a:spcPts val="600"/>
                        </a:spcAft>
                      </a:pPr>
                      <a:r>
                        <a:rPr lang="en-GB" sz="1000" dirty="0">
                          <a:effectLst/>
                          <a:latin typeface="HelveticaNowText"/>
                          <a:ea typeface="Arial"/>
                          <a:cs typeface="Arial"/>
                        </a:rPr>
                        <a:t>Practising independently with minimal supervision and leading and coordinating care with confidence</a:t>
                      </a:r>
                    </a:p>
                  </a:txBody>
                  <a:tcPr marL="68580" marR="68580" marT="0" marB="0" anchor="ctr">
                    <a:lnL w="19050" cap="flat" cmpd="sng" algn="ctr">
                      <a:solidFill>
                        <a:srgbClr val="2E74B5"/>
                      </a:solidFill>
                      <a:prstDash val="solid"/>
                      <a:round/>
                      <a:headEnd type="none" w="med" len="med"/>
                      <a:tailEnd type="none" w="med" len="med"/>
                    </a:lnL>
                    <a:lnR w="19050" cap="flat" cmpd="sng" algn="ctr">
                      <a:solidFill>
                        <a:srgbClr val="2E74B5"/>
                      </a:solidFill>
                      <a:prstDash val="solid"/>
                      <a:round/>
                      <a:headEnd type="none" w="med" len="med"/>
                      <a:tailEnd type="none" w="med" len="med"/>
                    </a:lnR>
                    <a:lnT w="19050" cap="flat" cmpd="sng" algn="ctr">
                      <a:solidFill>
                        <a:srgbClr val="2E74B5"/>
                      </a:solidFill>
                      <a:prstDash val="solid"/>
                      <a:round/>
                      <a:headEnd type="none" w="med" len="med"/>
                      <a:tailEnd type="none" w="med" len="med"/>
                    </a:lnT>
                    <a:lnB w="19050" cap="flat" cmpd="sng" algn="ctr">
                      <a:solidFill>
                        <a:srgbClr val="2E74B5"/>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00357942"/>
              </p:ext>
            </p:extLst>
          </p:nvPr>
        </p:nvGraphicFramePr>
        <p:xfrm>
          <a:off x="1093729" y="1808075"/>
          <a:ext cx="6727478" cy="167640"/>
        </p:xfrm>
        <a:graphic>
          <a:graphicData uri="http://schemas.openxmlformats.org/drawingml/2006/table">
            <a:tbl>
              <a:tblPr firstRow="1" firstCol="1" bandRow="1"/>
              <a:tblGrid>
                <a:gridCol w="774178">
                  <a:extLst>
                    <a:ext uri="{9D8B030D-6E8A-4147-A177-3AD203B41FA5}">
                      <a16:colId xmlns:a16="http://schemas.microsoft.com/office/drawing/2014/main" val="20000"/>
                    </a:ext>
                  </a:extLst>
                </a:gridCol>
                <a:gridCol w="594905">
                  <a:extLst>
                    <a:ext uri="{9D8B030D-6E8A-4147-A177-3AD203B41FA5}">
                      <a16:colId xmlns:a16="http://schemas.microsoft.com/office/drawing/2014/main" val="20001"/>
                    </a:ext>
                  </a:extLst>
                </a:gridCol>
                <a:gridCol w="1784716">
                  <a:extLst>
                    <a:ext uri="{9D8B030D-6E8A-4147-A177-3AD203B41FA5}">
                      <a16:colId xmlns:a16="http://schemas.microsoft.com/office/drawing/2014/main" val="20002"/>
                    </a:ext>
                  </a:extLst>
                </a:gridCol>
                <a:gridCol w="595613">
                  <a:extLst>
                    <a:ext uri="{9D8B030D-6E8A-4147-A177-3AD203B41FA5}">
                      <a16:colId xmlns:a16="http://schemas.microsoft.com/office/drawing/2014/main" val="20003"/>
                    </a:ext>
                  </a:extLst>
                </a:gridCol>
                <a:gridCol w="1786840">
                  <a:extLst>
                    <a:ext uri="{9D8B030D-6E8A-4147-A177-3AD203B41FA5}">
                      <a16:colId xmlns:a16="http://schemas.microsoft.com/office/drawing/2014/main" val="20004"/>
                    </a:ext>
                  </a:extLst>
                </a:gridCol>
                <a:gridCol w="595613">
                  <a:extLst>
                    <a:ext uri="{9D8B030D-6E8A-4147-A177-3AD203B41FA5}">
                      <a16:colId xmlns:a16="http://schemas.microsoft.com/office/drawing/2014/main" val="20005"/>
                    </a:ext>
                  </a:extLst>
                </a:gridCol>
                <a:gridCol w="595613">
                  <a:extLst>
                    <a:ext uri="{9D8B030D-6E8A-4147-A177-3AD203B41FA5}">
                      <a16:colId xmlns:a16="http://schemas.microsoft.com/office/drawing/2014/main" val="20006"/>
                    </a:ext>
                  </a:extLst>
                </a:gridCol>
              </a:tblGrid>
              <a:tr h="90084">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solidFill>
                            <a:schemeClr val="bg1"/>
                          </a:solidFill>
                          <a:effectLst/>
                          <a:latin typeface="HelveticaNowText"/>
                          <a:ea typeface="Arial"/>
                          <a:cs typeface="Arial"/>
                        </a:rPr>
                        <a:t>Part 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6DF"/>
                    </a:solidFill>
                  </a:tcPr>
                </a:tc>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effectLst/>
                          <a:latin typeface="HelveticaNowText"/>
                          <a:ea typeface="Arial"/>
                          <a:cs typeface="Arial"/>
                        </a:rPr>
                        <a:t>Part 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0000"/>
                        </a:lnSpc>
                        <a:spcBef>
                          <a:spcPts val="400"/>
                        </a:spcBef>
                        <a:spcAft>
                          <a:spcPts val="0"/>
                        </a:spcAft>
                      </a:pPr>
                      <a:r>
                        <a:rPr lang="en-GB" sz="1100" dirty="0">
                          <a:effectLst/>
                          <a:latin typeface="HelveticaNowText"/>
                          <a:ea typeface="Arial"/>
                          <a:cs typeface="Arial"/>
                        </a:rPr>
                        <a:t>Part 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400"/>
                        </a:spcBef>
                        <a:spcAft>
                          <a:spcPts val="0"/>
                        </a:spcAft>
                      </a:pPr>
                      <a:endParaRPr lang="en-GB" sz="1100" dirty="0">
                        <a:effectLst/>
                        <a:latin typeface="Helvetica Now Text "/>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693787400"/>
              </p:ext>
            </p:extLst>
          </p:nvPr>
        </p:nvGraphicFramePr>
        <p:xfrm>
          <a:off x="1168399" y="2564537"/>
          <a:ext cx="6674959" cy="2082800"/>
        </p:xfrm>
        <a:graphic>
          <a:graphicData uri="http://schemas.openxmlformats.org/drawingml/2006/table">
            <a:tbl>
              <a:tblPr firstRow="1" firstCol="1" bandRow="1"/>
              <a:tblGrid>
                <a:gridCol w="950971">
                  <a:extLst>
                    <a:ext uri="{9D8B030D-6E8A-4147-A177-3AD203B41FA5}">
                      <a16:colId xmlns:a16="http://schemas.microsoft.com/office/drawing/2014/main" val="20000"/>
                    </a:ext>
                  </a:extLst>
                </a:gridCol>
                <a:gridCol w="1825750">
                  <a:extLst>
                    <a:ext uri="{9D8B030D-6E8A-4147-A177-3AD203B41FA5}">
                      <a16:colId xmlns:a16="http://schemas.microsoft.com/office/drawing/2014/main" val="20001"/>
                    </a:ext>
                  </a:extLst>
                </a:gridCol>
                <a:gridCol w="1950130">
                  <a:extLst>
                    <a:ext uri="{9D8B030D-6E8A-4147-A177-3AD203B41FA5}">
                      <a16:colId xmlns:a16="http://schemas.microsoft.com/office/drawing/2014/main" val="20002"/>
                    </a:ext>
                  </a:extLst>
                </a:gridCol>
                <a:gridCol w="1948108">
                  <a:extLst>
                    <a:ext uri="{9D8B030D-6E8A-4147-A177-3AD203B41FA5}">
                      <a16:colId xmlns:a16="http://schemas.microsoft.com/office/drawing/2014/main" val="20003"/>
                    </a:ext>
                  </a:extLst>
                </a:gridCol>
              </a:tblGrid>
              <a:tr h="180168">
                <a:tc>
                  <a:txBody>
                    <a:bodyPr/>
                    <a:lstStyle/>
                    <a:p>
                      <a:pPr algn="ctr">
                        <a:spcBef>
                          <a:spcPts val="400"/>
                        </a:spcBef>
                        <a:spcAft>
                          <a:spcPts val="400"/>
                        </a:spcAft>
                      </a:pPr>
                      <a:r>
                        <a:rPr lang="en-GB" sz="1200" b="1" dirty="0">
                          <a:solidFill>
                            <a:schemeClr val="bg1"/>
                          </a:solidFill>
                          <a:effectLst/>
                          <a:latin typeface="HelveticaNowText"/>
                          <a:ea typeface="Arial"/>
                          <a:cs typeface="Arial"/>
                        </a:rPr>
                        <a:t>Achieved</a:t>
                      </a:r>
                      <a:endParaRPr lang="en-GB" sz="1200" dirty="0">
                        <a:solidFill>
                          <a:schemeClr val="bg1"/>
                        </a:solidFill>
                        <a:effectLst/>
                        <a:latin typeface="HelveticaNowText"/>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6DF"/>
                    </a:solidFill>
                  </a:tcPr>
                </a:tc>
                <a:tc>
                  <a:txBody>
                    <a:bodyPr/>
                    <a:lstStyle/>
                    <a:p>
                      <a:pPr algn="ctr">
                        <a:spcBef>
                          <a:spcPts val="400"/>
                        </a:spcBef>
                        <a:spcAft>
                          <a:spcPts val="400"/>
                        </a:spcAft>
                      </a:pPr>
                      <a:r>
                        <a:rPr lang="en-GB" sz="1200" b="1" dirty="0">
                          <a:solidFill>
                            <a:schemeClr val="bg1"/>
                          </a:solidFill>
                          <a:effectLst/>
                          <a:latin typeface="HelveticaNowText"/>
                          <a:ea typeface="Arial"/>
                          <a:cs typeface="Arial"/>
                        </a:rPr>
                        <a:t>Knowledge</a:t>
                      </a:r>
                    </a:p>
                    <a:p>
                      <a:pPr algn="ctr">
                        <a:spcBef>
                          <a:spcPts val="400"/>
                        </a:spcBef>
                        <a:spcAft>
                          <a:spcPts val="400"/>
                        </a:spcAft>
                      </a:pPr>
                      <a:r>
                        <a:rPr lang="en-GB" sz="900" b="1" dirty="0">
                          <a:solidFill>
                            <a:schemeClr val="bg1"/>
                          </a:solidFill>
                          <a:effectLst/>
                          <a:latin typeface="HelveticaNowText"/>
                          <a:ea typeface="Arial"/>
                          <a:cs typeface="Arial"/>
                        </a:rPr>
                        <a:t>can be achieved</a:t>
                      </a:r>
                      <a:r>
                        <a:rPr lang="en-GB" sz="900" b="1" baseline="0" dirty="0">
                          <a:solidFill>
                            <a:schemeClr val="bg1"/>
                          </a:solidFill>
                          <a:effectLst/>
                          <a:latin typeface="HelveticaNowText"/>
                          <a:ea typeface="Arial"/>
                          <a:cs typeface="Arial"/>
                        </a:rPr>
                        <a:t> across the part</a:t>
                      </a:r>
                      <a:endParaRPr lang="en-GB" sz="900" b="1" dirty="0">
                        <a:solidFill>
                          <a:schemeClr val="bg1"/>
                        </a:solidFill>
                        <a:effectLst/>
                        <a:latin typeface="HelveticaNowText"/>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6DF"/>
                    </a:solidFill>
                  </a:tcPr>
                </a:tc>
                <a:tc>
                  <a:txBody>
                    <a:bodyPr/>
                    <a:lstStyle/>
                    <a:p>
                      <a:pPr algn="ctr">
                        <a:spcBef>
                          <a:spcPts val="400"/>
                        </a:spcBef>
                        <a:spcAft>
                          <a:spcPts val="400"/>
                        </a:spcAft>
                      </a:pPr>
                      <a:r>
                        <a:rPr lang="en-GB" sz="1200" b="1" dirty="0">
                          <a:solidFill>
                            <a:schemeClr val="bg1"/>
                          </a:solidFill>
                          <a:effectLst/>
                          <a:latin typeface="HelveticaNowText"/>
                          <a:ea typeface="Arial"/>
                          <a:cs typeface="Arial"/>
                        </a:rPr>
                        <a:t>Skills</a:t>
                      </a:r>
                    </a:p>
                    <a:p>
                      <a:pPr algn="ctr">
                        <a:spcBef>
                          <a:spcPts val="400"/>
                        </a:spcBef>
                        <a:spcAft>
                          <a:spcPts val="400"/>
                        </a:spcAft>
                      </a:pPr>
                      <a:r>
                        <a:rPr lang="en-GB" sz="900" b="1" dirty="0">
                          <a:solidFill>
                            <a:schemeClr val="bg1"/>
                          </a:solidFill>
                          <a:effectLst/>
                          <a:latin typeface="HelveticaNowText"/>
                          <a:ea typeface="Arial"/>
                          <a:cs typeface="Arial"/>
                        </a:rPr>
                        <a:t>can be achieved across the part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6DF"/>
                    </a:solidFill>
                  </a:tcPr>
                </a:tc>
                <a:tc>
                  <a:txBody>
                    <a:bodyPr/>
                    <a:lstStyle/>
                    <a:p>
                      <a:pPr algn="ctr">
                        <a:spcBef>
                          <a:spcPts val="400"/>
                        </a:spcBef>
                        <a:spcAft>
                          <a:spcPts val="400"/>
                        </a:spcAft>
                      </a:pPr>
                      <a:r>
                        <a:rPr lang="en-GB" sz="1200" b="1" dirty="0">
                          <a:solidFill>
                            <a:schemeClr val="bg1"/>
                          </a:solidFill>
                          <a:effectLst/>
                          <a:latin typeface="HelveticaNowText"/>
                          <a:ea typeface="Arial"/>
                          <a:cs typeface="Arial"/>
                        </a:rPr>
                        <a:t>Attitude and Values</a:t>
                      </a:r>
                    </a:p>
                    <a:p>
                      <a:pPr algn="ctr">
                        <a:spcBef>
                          <a:spcPts val="400"/>
                        </a:spcBef>
                        <a:spcAft>
                          <a:spcPts val="400"/>
                        </a:spcAft>
                      </a:pPr>
                      <a:r>
                        <a:rPr lang="en-GB" sz="900" b="1" dirty="0">
                          <a:solidFill>
                            <a:srgbClr val="941D80"/>
                          </a:solidFill>
                          <a:effectLst/>
                          <a:latin typeface="HelveticaNowText"/>
                          <a:ea typeface="Arial"/>
                          <a:cs typeface="Arial"/>
                        </a:rPr>
                        <a:t>Must be achieved every placement</a:t>
                      </a:r>
                      <a:endParaRPr lang="en-GB" sz="900" dirty="0">
                        <a:solidFill>
                          <a:srgbClr val="941D80"/>
                        </a:solidFill>
                        <a:effectLst/>
                        <a:latin typeface="HelveticaNowText"/>
                        <a:ea typeface="Arial"/>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6DF"/>
                    </a:solidFill>
                  </a:tcPr>
                </a:tc>
                <a:extLst>
                  <a:ext uri="{0D108BD9-81ED-4DB2-BD59-A6C34878D82A}">
                    <a16:rowId xmlns:a16="http://schemas.microsoft.com/office/drawing/2014/main" val="10000"/>
                  </a:ext>
                </a:extLst>
              </a:tr>
              <a:tr h="377359">
                <a:tc>
                  <a:txBody>
                    <a:bodyPr/>
                    <a:lstStyle/>
                    <a:p>
                      <a:pPr algn="ctr">
                        <a:spcBef>
                          <a:spcPts val="400"/>
                        </a:spcBef>
                        <a:spcAft>
                          <a:spcPts val="400"/>
                        </a:spcAft>
                      </a:pPr>
                      <a:endParaRPr lang="en-GB" sz="1600" b="1" dirty="0">
                        <a:effectLst/>
                        <a:latin typeface="Helvetica Now Text "/>
                        <a:ea typeface="Arial"/>
                        <a:cs typeface="Arial"/>
                      </a:endParaRPr>
                    </a:p>
                    <a:p>
                      <a:pPr algn="ctr">
                        <a:spcBef>
                          <a:spcPts val="400"/>
                        </a:spcBef>
                        <a:spcAft>
                          <a:spcPts val="400"/>
                        </a:spcAft>
                      </a:pPr>
                      <a:r>
                        <a:rPr lang="en-GB" sz="1400" b="1" dirty="0">
                          <a:effectLst/>
                          <a:latin typeface="HelveticaNowText"/>
                          <a:ea typeface="Arial"/>
                          <a:cs typeface="Arial"/>
                        </a:rPr>
                        <a:t>Yes</a:t>
                      </a:r>
                      <a:endParaRPr lang="en-GB" sz="1400" dirty="0">
                        <a:effectLst/>
                        <a:latin typeface="HelveticaNowText"/>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Is able to identify the appropriate knowledge base required to deliver safe, person-centred care under some guidance.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In commonly encountered situations is able to utilise appropriate skills in the delivery of person-centred care with some guidance.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Is able to demonstrate a professional attitude in delivering person-centred care. Demonstrates positive engagement with own learning.</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7359">
                <a:tc>
                  <a:txBody>
                    <a:bodyPr/>
                    <a:lstStyle/>
                    <a:p>
                      <a:pPr algn="ctr">
                        <a:spcBef>
                          <a:spcPts val="400"/>
                        </a:spcBef>
                        <a:spcAft>
                          <a:spcPts val="400"/>
                        </a:spcAft>
                      </a:pPr>
                      <a:endParaRPr lang="en-GB" sz="1600" b="1" dirty="0">
                        <a:effectLst/>
                        <a:latin typeface="Helvetica Now Text "/>
                        <a:ea typeface="Arial"/>
                        <a:cs typeface="Arial"/>
                      </a:endParaRPr>
                    </a:p>
                    <a:p>
                      <a:pPr algn="ctr">
                        <a:spcBef>
                          <a:spcPts val="400"/>
                        </a:spcBef>
                        <a:spcAft>
                          <a:spcPts val="400"/>
                        </a:spcAft>
                      </a:pPr>
                      <a:r>
                        <a:rPr lang="en-GB" sz="1400" b="1" dirty="0">
                          <a:effectLst/>
                          <a:latin typeface="HelveticaNowText"/>
                          <a:ea typeface="Arial"/>
                          <a:cs typeface="Arial"/>
                        </a:rPr>
                        <a:t>No</a:t>
                      </a:r>
                      <a:endParaRPr lang="en-GB" sz="1400" dirty="0">
                        <a:effectLst/>
                        <a:latin typeface="HelveticaNowText"/>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Is not able to demonstrate an adequate knowledge base and has significant gaps in understanding, leading to poor practice.</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Under direct supervision is not able to demonstrate safe practice in delivering care despite repeated guidance and prompting in familiar tasks.</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GB" sz="1000" dirty="0">
                          <a:effectLst/>
                          <a:latin typeface="Helvetica Now Text "/>
                          <a:ea typeface="Arial"/>
                          <a:cs typeface="Arial"/>
                        </a:rPr>
                        <a:t>Inconsistent professional attitude towards others and lacks self-awareness. Is not asking questions nor engaging with own learning needs.</a:t>
                      </a:r>
                      <a:endParaRPr lang="en-GB" sz="1100" dirty="0">
                        <a:effectLst/>
                        <a:latin typeface="Helvetica Now Text "/>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5" name="Rectangle 4"/>
          <p:cNvSpPr>
            <a:spLocks noChangeArrowheads="1"/>
          </p:cNvSpPr>
          <p:nvPr/>
        </p:nvSpPr>
        <p:spPr bwMode="auto">
          <a:xfrm>
            <a:off x="1093390" y="2076593"/>
            <a:ext cx="669432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altLang="en-US" dirty="0">
                <a:latin typeface="HelveticaNowText"/>
                <a:ea typeface="Arial" pitchFamily="34" charset="0"/>
                <a:cs typeface="Arial"/>
              </a:rPr>
              <a:t>'Achieved' must be obtained in all three criteria by the student.</a:t>
            </a:r>
            <a:endParaRPr lang="en-GB" altLang="en-US" dirty="0">
              <a:latin typeface="HelveticaNowText"/>
              <a:cs typeface="Arial"/>
            </a:endParaRPr>
          </a:p>
        </p:txBody>
      </p:sp>
    </p:spTree>
    <p:extLst>
      <p:ext uri="{BB962C8B-B14F-4D97-AF65-F5344CB8AC3E}">
        <p14:creationId xmlns:p14="http://schemas.microsoft.com/office/powerpoint/2010/main" val="308388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1404" y="294083"/>
            <a:ext cx="3932237" cy="1600200"/>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t>Over View</a:t>
            </a:r>
          </a:p>
        </p:txBody>
      </p:sp>
      <p:sp>
        <p:nvSpPr>
          <p:cNvPr id="3" name="Text Placeholder 3"/>
          <p:cNvSpPr txBox="1">
            <a:spLocks/>
          </p:cNvSpPr>
          <p:nvPr/>
        </p:nvSpPr>
        <p:spPr>
          <a:xfrm>
            <a:off x="301402" y="966884"/>
            <a:ext cx="8620405" cy="4247452"/>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285750" indent="-285750">
              <a:lnSpc>
                <a:spcPct val="120000"/>
              </a:lnSpc>
              <a:buClrTx/>
            </a:pPr>
            <a:r>
              <a:rPr lang="en-GB" sz="1300" dirty="0">
                <a:solidFill>
                  <a:schemeClr val="tx1"/>
                </a:solidFill>
                <a:ea typeface="Tahoma"/>
                <a:cs typeface="Calibri"/>
              </a:rPr>
              <a:t>The MYEPLG is a group of 33 universities working together with each other and practice partners across the region.</a:t>
            </a:r>
          </a:p>
          <a:p>
            <a:pPr marL="285750" indent="-285750">
              <a:lnSpc>
                <a:spcPct val="120000"/>
              </a:lnSpc>
              <a:buClrTx/>
            </a:pPr>
            <a:r>
              <a:rPr lang="en-GB" sz="1300" dirty="0">
                <a:solidFill>
                  <a:schemeClr val="tx1"/>
                </a:solidFill>
                <a:ea typeface="Tahoma"/>
                <a:cs typeface="Calibri"/>
              </a:rPr>
              <a:t>Practice partners across the East Midlands have contributed to the core content of this transition training package.</a:t>
            </a:r>
          </a:p>
          <a:p>
            <a:pPr marL="285750" indent="-285750">
              <a:lnSpc>
                <a:spcPct val="120000"/>
              </a:lnSpc>
              <a:buClrTx/>
            </a:pPr>
            <a:r>
              <a:rPr lang="en-GB" sz="1300" dirty="0">
                <a:solidFill>
                  <a:schemeClr val="tx1"/>
                </a:solidFill>
                <a:ea typeface="Tahoma"/>
                <a:cs typeface="Calibri"/>
              </a:rPr>
              <a:t>For quality assurance purposes there is a local agreement in place that you can undertake this training in your own or fellow organisation and that your training certificate will be recognised by the local universities and NHS, private and voluntary sector employers.</a:t>
            </a:r>
          </a:p>
          <a:p>
            <a:pPr marL="285750" indent="-285750">
              <a:lnSpc>
                <a:spcPct val="120000"/>
              </a:lnSpc>
              <a:buClrTx/>
            </a:pPr>
            <a:r>
              <a:rPr lang="en-GB" sz="1300" dirty="0">
                <a:solidFill>
                  <a:schemeClr val="tx1"/>
                </a:solidFill>
                <a:ea typeface="Tahoma"/>
                <a:cs typeface="Calibri"/>
              </a:rPr>
              <a:t>The MYEPLG have developed the new electronic Midlands, Yorkshire &amp; East Practice Assessment Document (MYEPAD)</a:t>
            </a:r>
          </a:p>
          <a:p>
            <a:pPr marL="285750" indent="-285750">
              <a:lnSpc>
                <a:spcPct val="120000"/>
              </a:lnSpc>
              <a:buClrTx/>
            </a:pPr>
            <a:r>
              <a:rPr lang="en-GB" sz="1300" dirty="0">
                <a:solidFill>
                  <a:schemeClr val="tx1"/>
                </a:solidFill>
                <a:ea typeface="Tahoma"/>
                <a:cs typeface="Calibri"/>
              </a:rPr>
              <a:t>Student nurses on the new programmes commencing from September 2019 will all be using the same documentation (MYEPAD)</a:t>
            </a:r>
          </a:p>
          <a:p>
            <a:pPr marL="285750" indent="-285750">
              <a:lnSpc>
                <a:spcPct val="120000"/>
              </a:lnSpc>
              <a:buClrTx/>
            </a:pPr>
            <a:r>
              <a:rPr lang="en-GB" sz="1300" dirty="0">
                <a:solidFill>
                  <a:schemeClr val="tx1"/>
                </a:solidFill>
                <a:ea typeface="Tahoma"/>
                <a:cs typeface="Calibri"/>
              </a:rPr>
              <a:t>The MYEPLG have a website which provides regionally agreed training and resources to support supervisors and assessors.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7031" y="208678"/>
            <a:ext cx="2627784" cy="347825"/>
          </a:xfrm>
          <a:prstGeom prst="rect">
            <a:avLst/>
          </a:prstGeom>
        </p:spPr>
      </p:pic>
    </p:spTree>
    <p:extLst>
      <p:ext uri="{BB962C8B-B14F-4D97-AF65-F5344CB8AC3E}">
        <p14:creationId xmlns:p14="http://schemas.microsoft.com/office/powerpoint/2010/main" val="17701920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51539" y="395690"/>
            <a:ext cx="10515600" cy="1325563"/>
          </a:xfrm>
          <a:prstGeom prst="rect">
            <a:avLst/>
          </a:prstGeom>
        </p:spPr>
        <p:txBody>
          <a:bodyPr>
            <a:norm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Equality and Diversity</a:t>
            </a:r>
          </a:p>
        </p:txBody>
      </p:sp>
      <p:sp>
        <p:nvSpPr>
          <p:cNvPr id="10" name="Content Placeholder 4"/>
          <p:cNvSpPr txBox="1">
            <a:spLocks/>
          </p:cNvSpPr>
          <p:nvPr/>
        </p:nvSpPr>
        <p:spPr>
          <a:xfrm>
            <a:off x="4047067" y="1058472"/>
            <a:ext cx="4753285" cy="43228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a:latin typeface="HelveticaNowText"/>
                <a:ea typeface="Tahoma"/>
                <a:cs typeface="Calibri"/>
              </a:rPr>
              <a:t>Students should be supported as individuals and have the same rights and protected characteristics under equality and diversity legislation as any employee.</a:t>
            </a:r>
          </a:p>
          <a:p>
            <a:pPr algn="just"/>
            <a:r>
              <a:rPr lang="en-GB" sz="1600" dirty="0">
                <a:latin typeface="HelveticaNowText"/>
                <a:ea typeface="Tahoma"/>
                <a:cs typeface="Calibri"/>
              </a:rPr>
              <a:t>Students may have a learning contract in place with the university and if disclosed reasonable adjustments should be made in practice where possible.</a:t>
            </a:r>
          </a:p>
          <a:p>
            <a:pPr algn="just"/>
            <a:r>
              <a:rPr lang="en-GB" sz="1600" dirty="0">
                <a:latin typeface="HelveticaNowText"/>
                <a:ea typeface="Tahoma"/>
                <a:cs typeface="Calibri"/>
              </a:rPr>
              <a:t>Students learning and support should be tailored to the needs of the individual and they should be supervised and assessed at the appropriate level to the part of the programme (e.g. year) they are undertaking.</a:t>
            </a:r>
            <a:endParaRPr lang="en-GB" sz="1600" dirty="0">
              <a:latin typeface="HelveticaNowText"/>
            </a:endParaRPr>
          </a:p>
          <a:p>
            <a:pPr marL="0" indent="0">
              <a:buFont typeface="Arial" panose="020B0604020202020204" pitchFamily="34" charset="0"/>
              <a:buNone/>
            </a:pPr>
            <a:endParaRPr lang="en-GB" sz="1600" dirty="0">
              <a:latin typeface="HelveticaNowText"/>
            </a:endParaRPr>
          </a:p>
          <a:p>
            <a:pPr marL="0" indent="0">
              <a:buNone/>
            </a:pPr>
            <a:endParaRPr lang="en-GB" sz="1600" dirty="0">
              <a:latin typeface="HelveticaNowText"/>
            </a:endParaRPr>
          </a:p>
        </p:txBody>
      </p:sp>
      <p:pic>
        <p:nvPicPr>
          <p:cNvPr id="11" name="Picture 10">
            <a:extLst>
              <a:ext uri="{FF2B5EF4-FFF2-40B4-BE49-F238E27FC236}">
                <a16:creationId xmlns:a16="http://schemas.microsoft.com/office/drawing/2014/main" id="{E6509924-DB87-4CFA-9976-F56D03258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134" y="1058473"/>
            <a:ext cx="3699933" cy="2080472"/>
          </a:xfrm>
          <a:prstGeom prst="rect">
            <a:avLst/>
          </a:prstGeom>
        </p:spPr>
      </p:pic>
    </p:spTree>
    <p:extLst>
      <p:ext uri="{BB962C8B-B14F-4D97-AF65-F5344CB8AC3E}">
        <p14:creationId xmlns:p14="http://schemas.microsoft.com/office/powerpoint/2010/main" val="2325955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68B81-A5B9-44F7-8978-47C080F68B8D}"/>
              </a:ext>
            </a:extLst>
          </p:cNvPr>
          <p:cNvSpPr txBox="1">
            <a:spLocks/>
          </p:cNvSpPr>
          <p:nvPr/>
        </p:nvSpPr>
        <p:spPr>
          <a:xfrm>
            <a:off x="230094" y="269674"/>
            <a:ext cx="9569824" cy="1569349"/>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Equality and Diversity – Things to Think About</a:t>
            </a:r>
            <a:br>
              <a:rPr lang="en-GB" sz="2800" dirty="0"/>
            </a:br>
            <a:endParaRPr lang="en-GB" sz="2800" dirty="0"/>
          </a:p>
        </p:txBody>
      </p:sp>
      <p:sp>
        <p:nvSpPr>
          <p:cNvPr id="3" name="TextBox 2"/>
          <p:cNvSpPr txBox="1"/>
          <p:nvPr/>
        </p:nvSpPr>
        <p:spPr>
          <a:xfrm>
            <a:off x="230094" y="949710"/>
            <a:ext cx="4023818" cy="3539430"/>
          </a:xfrm>
          <a:prstGeom prst="rect">
            <a:avLst/>
          </a:prstGeom>
          <a:noFill/>
        </p:spPr>
        <p:txBody>
          <a:bodyPr wrap="square" rtlCol="0" anchor="t">
            <a:spAutoFit/>
          </a:bodyPr>
          <a:lstStyle/>
          <a:p>
            <a:pPr marL="285750" indent="-285750">
              <a:buFont typeface="Arial" panose="020B0604020202020204" pitchFamily="34" charset="0"/>
              <a:buChar char="•"/>
            </a:pPr>
            <a:r>
              <a:rPr lang="en-GB" dirty="0">
                <a:latin typeface="HelveticaNowText"/>
              </a:rPr>
              <a:t>The NMC are very clear that each students placement experience should be tailored to the needs of the individual and the relevant assessment criteria for the part/ year they are currently undertaking.</a:t>
            </a:r>
          </a:p>
          <a:p>
            <a:pPr marL="285750" indent="-285750">
              <a:buFont typeface="Arial" panose="020B0604020202020204" pitchFamily="34" charset="0"/>
              <a:buChar char="•"/>
            </a:pPr>
            <a:endParaRPr lang="en-GB" dirty="0">
              <a:latin typeface="HelveticaNowText"/>
            </a:endParaRPr>
          </a:p>
          <a:p>
            <a:pPr marL="285750" indent="-285750">
              <a:buFont typeface="Arial" panose="020B0604020202020204" pitchFamily="34" charset="0"/>
              <a:buChar char="•"/>
            </a:pPr>
            <a:r>
              <a:rPr lang="en-GB" dirty="0">
                <a:latin typeface="HelveticaNowText"/>
              </a:rPr>
              <a:t>As part of the initial interview please remember to ask the student if they have a learning contract in place or any issues or concerns  they need to make you aware of. Then you can decide:</a:t>
            </a:r>
          </a:p>
          <a:p>
            <a:pPr marL="285750" indent="-285750">
              <a:buFont typeface="Arial" panose="020B0604020202020204" pitchFamily="34" charset="0"/>
              <a:buChar char="•"/>
            </a:pPr>
            <a:endParaRPr lang="en-GB" dirty="0">
              <a:latin typeface="HelveticaNowText"/>
            </a:endParaRPr>
          </a:p>
          <a:p>
            <a:pPr marL="342900" indent="-342900">
              <a:buFont typeface="+mj-lt"/>
              <a:buAutoNum type="arabicPeriod"/>
            </a:pPr>
            <a:r>
              <a:rPr lang="en-GB" dirty="0">
                <a:latin typeface="HelveticaNowText"/>
              </a:rPr>
              <a:t>What reasonable adjustments can be made? </a:t>
            </a:r>
          </a:p>
          <a:p>
            <a:pPr marL="342900" indent="-342900">
              <a:buFont typeface="+mj-lt"/>
              <a:buAutoNum type="arabicPeriod"/>
            </a:pPr>
            <a:r>
              <a:rPr lang="en-GB" dirty="0">
                <a:latin typeface="HelveticaNowText"/>
              </a:rPr>
              <a:t>How can you as a team support a student with a learning contract?</a:t>
            </a:r>
          </a:p>
        </p:txBody>
      </p:sp>
      <p:graphicFrame>
        <p:nvGraphicFramePr>
          <p:cNvPr id="4" name="Diagram 3"/>
          <p:cNvGraphicFramePr/>
          <p:nvPr>
            <p:extLst>
              <p:ext uri="{D42A27DB-BD31-4B8C-83A1-F6EECF244321}">
                <p14:modId xmlns:p14="http://schemas.microsoft.com/office/powerpoint/2010/main" val="2491851059"/>
              </p:ext>
            </p:extLst>
          </p:nvPr>
        </p:nvGraphicFramePr>
        <p:xfrm>
          <a:off x="3839044" y="783890"/>
          <a:ext cx="5546006" cy="4086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11421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09733" y="1280084"/>
            <a:ext cx="3043524" cy="3043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6"/>
          <p:cNvSpPr txBox="1">
            <a:spLocks/>
          </p:cNvSpPr>
          <p:nvPr/>
        </p:nvSpPr>
        <p:spPr>
          <a:xfrm>
            <a:off x="154404" y="224545"/>
            <a:ext cx="8229600" cy="970717"/>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t>The Role of the Practice Supervisor in </a:t>
            </a:r>
          </a:p>
          <a:p>
            <a:r>
              <a:rPr lang="en-GB" sz="2800" dirty="0"/>
              <a:t>Supporting Students with Varying Needs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0210" y="224545"/>
            <a:ext cx="1134593" cy="62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7"/>
          <p:cNvSpPr txBox="1">
            <a:spLocks/>
          </p:cNvSpPr>
          <p:nvPr/>
        </p:nvSpPr>
        <p:spPr>
          <a:xfrm>
            <a:off x="154405" y="1280084"/>
            <a:ext cx="5577528" cy="435133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400" dirty="0"/>
              <a:t>Ensuring you and the team have a positive attitudes towards supporting students to learn without compromising standards and patient safety</a:t>
            </a:r>
          </a:p>
          <a:p>
            <a:pPr>
              <a:buClrTx/>
            </a:pPr>
            <a:r>
              <a:rPr lang="en-GB" sz="1400" dirty="0"/>
              <a:t>Not all students will feel confident to disclose everything at the initial interview so ensure you create a positive environment for further disclosure.</a:t>
            </a:r>
          </a:p>
          <a:p>
            <a:pPr>
              <a:buClrTx/>
            </a:pPr>
            <a:r>
              <a:rPr lang="en-GB" sz="1400" dirty="0"/>
              <a:t>Ensure the learning environment is free from harassment, victimisation and discrimination .</a:t>
            </a:r>
          </a:p>
          <a:p>
            <a:pPr>
              <a:buClrTx/>
            </a:pPr>
            <a:r>
              <a:rPr lang="en-GB" sz="1400" dirty="0"/>
              <a:t>Facilitate inclusion/ make reasonable adjustments.</a:t>
            </a:r>
          </a:p>
          <a:p>
            <a:pPr>
              <a:buClrTx/>
            </a:pPr>
            <a:r>
              <a:rPr lang="en-GB" sz="1400" dirty="0"/>
              <a:t>Ensure you let the students Practice Assessor know of any extra support the student requires so that they can contact the students Academic Assessor.</a:t>
            </a:r>
          </a:p>
          <a:p>
            <a:endParaRPr lang="en-GB" sz="1400" dirty="0"/>
          </a:p>
          <a:p>
            <a:endParaRPr lang="en-GB" sz="1400" dirty="0"/>
          </a:p>
        </p:txBody>
      </p:sp>
    </p:spTree>
    <p:extLst>
      <p:ext uri="{BB962C8B-B14F-4D97-AF65-F5344CB8AC3E}">
        <p14:creationId xmlns:p14="http://schemas.microsoft.com/office/powerpoint/2010/main" val="890874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81777" y="1333025"/>
            <a:ext cx="11107554" cy="1384995"/>
          </a:xfrm>
          <a:prstGeom prst="rect">
            <a:avLst/>
          </a:prstGeom>
          <a:noFill/>
        </p:spPr>
        <p:txBody>
          <a:bodyPr wrap="square" rtlCol="0">
            <a:spAutoFit/>
          </a:bodyPr>
          <a:lstStyle/>
          <a:p>
            <a:pPr algn="ctr"/>
            <a:r>
              <a:rPr lang="en-GB" sz="2800" b="1" dirty="0">
                <a:solidFill>
                  <a:schemeClr val="bg1"/>
                </a:solidFill>
                <a:latin typeface="Gramatika-Bold" panose="00000800000000000000" pitchFamily="2" charset="0"/>
              </a:rPr>
              <a:t>RESOURCES FOR COMPETING YOUR </a:t>
            </a:r>
          </a:p>
          <a:p>
            <a:pPr algn="ctr"/>
            <a:r>
              <a:rPr lang="en-GB" sz="2800" b="1" dirty="0">
                <a:solidFill>
                  <a:schemeClr val="bg1"/>
                </a:solidFill>
                <a:latin typeface="Gramatika-Bold" panose="00000800000000000000" pitchFamily="2" charset="0"/>
              </a:rPr>
              <a:t>SELF DIRECTED LEARNING </a:t>
            </a:r>
          </a:p>
          <a:p>
            <a:pPr algn="ctr"/>
            <a:r>
              <a:rPr lang="en-GB" sz="2800" b="1" dirty="0">
                <a:solidFill>
                  <a:schemeClr val="bg1"/>
                </a:solidFill>
                <a:latin typeface="Gramatika-Bold" panose="00000800000000000000" pitchFamily="2" charset="0"/>
              </a:rPr>
              <a:t>AND GAIN YOUR TRAINING CERTIFICATE</a:t>
            </a:r>
          </a:p>
        </p:txBody>
      </p:sp>
      <p:sp>
        <p:nvSpPr>
          <p:cNvPr id="5" name="TextBox 4"/>
          <p:cNvSpPr txBox="1"/>
          <p:nvPr/>
        </p:nvSpPr>
        <p:spPr>
          <a:xfrm>
            <a:off x="567688" y="2851566"/>
            <a:ext cx="8162224" cy="646331"/>
          </a:xfrm>
          <a:prstGeom prst="rect">
            <a:avLst/>
          </a:prstGeom>
          <a:noFill/>
        </p:spPr>
        <p:txBody>
          <a:bodyPr wrap="square" rtlCol="0">
            <a:spAutoFit/>
          </a:bodyPr>
          <a:lstStyle/>
          <a:p>
            <a:pPr algn="ctr"/>
            <a:r>
              <a:rPr lang="en-GB" sz="1800" dirty="0">
                <a:solidFill>
                  <a:schemeClr val="bg1"/>
                </a:solidFill>
                <a:latin typeface="HelveticaNowText"/>
              </a:rPr>
              <a:t>The role of the Practice Supervisor: resources and information to help you feel confident to create a safe and welcoming learning environment</a:t>
            </a:r>
          </a:p>
        </p:txBody>
      </p:sp>
    </p:spTree>
    <p:extLst>
      <p:ext uri="{BB962C8B-B14F-4D97-AF65-F5344CB8AC3E}">
        <p14:creationId xmlns:p14="http://schemas.microsoft.com/office/powerpoint/2010/main" val="31033020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81777" y="1844827"/>
            <a:ext cx="11107554" cy="830997"/>
          </a:xfrm>
          <a:prstGeom prst="rect">
            <a:avLst/>
          </a:prstGeom>
          <a:noFill/>
        </p:spPr>
        <p:txBody>
          <a:bodyPr wrap="square" rtlCol="0">
            <a:spAutoFit/>
          </a:bodyPr>
          <a:lstStyle/>
          <a:p>
            <a:pPr algn="ctr"/>
            <a:r>
              <a:rPr lang="en-GB" sz="4800" b="1" dirty="0">
                <a:solidFill>
                  <a:schemeClr val="bg1"/>
                </a:solidFill>
                <a:latin typeface="Gramatika-Bold" panose="00000800000000000000" pitchFamily="2" charset="0"/>
              </a:rPr>
              <a:t>ACTIVITY 1</a:t>
            </a:r>
          </a:p>
        </p:txBody>
      </p:sp>
      <p:sp>
        <p:nvSpPr>
          <p:cNvPr id="4" name="TextBox 3"/>
          <p:cNvSpPr txBox="1"/>
          <p:nvPr/>
        </p:nvSpPr>
        <p:spPr>
          <a:xfrm>
            <a:off x="567688" y="2675824"/>
            <a:ext cx="8162224" cy="400110"/>
          </a:xfrm>
          <a:prstGeom prst="rect">
            <a:avLst/>
          </a:prstGeom>
          <a:noFill/>
        </p:spPr>
        <p:txBody>
          <a:bodyPr wrap="square" rtlCol="0">
            <a:spAutoFit/>
          </a:bodyPr>
          <a:lstStyle/>
          <a:p>
            <a:pPr algn="ctr"/>
            <a:r>
              <a:rPr lang="en-GB" sz="2000" dirty="0">
                <a:solidFill>
                  <a:schemeClr val="bg1"/>
                </a:solidFill>
                <a:latin typeface="HelveticaNowText"/>
              </a:rPr>
              <a:t>Equality and Diversity- Reflective Activity</a:t>
            </a:r>
          </a:p>
        </p:txBody>
      </p:sp>
    </p:spTree>
    <p:extLst>
      <p:ext uri="{BB962C8B-B14F-4D97-AF65-F5344CB8AC3E}">
        <p14:creationId xmlns:p14="http://schemas.microsoft.com/office/powerpoint/2010/main" val="10500907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3307" y="181611"/>
            <a:ext cx="10515600" cy="1325563"/>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Equality and Diversity Case Studies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8432" y="2340391"/>
            <a:ext cx="3497294" cy="169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txBox="1">
            <a:spLocks/>
          </p:cNvSpPr>
          <p:nvPr/>
        </p:nvSpPr>
        <p:spPr>
          <a:xfrm>
            <a:off x="4379738" y="779673"/>
            <a:ext cx="4648762" cy="5031879"/>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GB" sz="1400" b="1" dirty="0"/>
              <a:t>Reflection:</a:t>
            </a:r>
          </a:p>
          <a:p>
            <a:pPr>
              <a:buClrTx/>
            </a:pPr>
            <a:r>
              <a:rPr lang="en-GB" sz="1400" dirty="0"/>
              <a:t>Please think about yourself as a learner, what are you feeling or thinking when asked whether you have a disability? If you do, would you be happy to disclose this?</a:t>
            </a:r>
          </a:p>
          <a:p>
            <a:pPr>
              <a:buClrTx/>
            </a:pPr>
            <a:r>
              <a:rPr lang="en-GB" sz="1400" dirty="0"/>
              <a:t>Now think about the role you will have as a practice supervisor, what you may be feeling or thinking when asking a student, you are supporting, whether they may have a disability?</a:t>
            </a:r>
          </a:p>
          <a:p>
            <a:pPr>
              <a:buClrTx/>
            </a:pPr>
            <a:r>
              <a:rPr lang="en-GB" sz="1400" dirty="0"/>
              <a:t>As a practice supervisor, what would be your role and responsibility to a student (who has declared a disability) in terms of patient care delivery, patient safety, working within your organisation and to the standards of the Code (NMC, 2018)?</a:t>
            </a:r>
          </a:p>
          <a:p>
            <a:pPr>
              <a:buClrTx/>
            </a:pPr>
            <a:r>
              <a:rPr lang="en-GB" sz="1400" dirty="0"/>
              <a:t>Would you know when to seek assistance in supporting a student with a disability and whom to refer to?</a:t>
            </a:r>
          </a:p>
          <a:p>
            <a:pPr marL="0" indent="0">
              <a:buNone/>
            </a:pPr>
            <a:endParaRPr lang="en-GB" sz="1400" u="sng" dirty="0">
              <a:solidFill>
                <a:srgbClr val="0563C1"/>
              </a:solidFill>
              <a:latin typeface="Calibri"/>
              <a:ea typeface="Calibri"/>
              <a:cs typeface="Times New Roman"/>
            </a:endParaRPr>
          </a:p>
        </p:txBody>
      </p:sp>
      <p:sp>
        <p:nvSpPr>
          <p:cNvPr id="5" name="Rectangle 4"/>
          <p:cNvSpPr/>
          <p:nvPr/>
        </p:nvSpPr>
        <p:spPr>
          <a:xfrm>
            <a:off x="125930" y="1156966"/>
            <a:ext cx="3579796" cy="1895134"/>
          </a:xfrm>
          <a:prstGeom prst="rect">
            <a:avLst/>
          </a:prstGeom>
        </p:spPr>
        <p:txBody>
          <a:bodyPr wrap="square">
            <a:spAutoFit/>
          </a:bodyPr>
          <a:lstStyle/>
          <a:p>
            <a:pPr>
              <a:lnSpc>
                <a:spcPct val="110000"/>
              </a:lnSpc>
            </a:pPr>
            <a:r>
              <a:rPr lang="en-US" sz="1600" dirty="0">
                <a:latin typeface="HelveticaNowText"/>
              </a:rPr>
              <a:t>Please read the 2 case studies on the bottom of the RCN’s Peer Support Services </a:t>
            </a:r>
            <a:r>
              <a:rPr lang="en-US" sz="1600" dirty="0">
                <a:latin typeface="HelveticaNowText"/>
                <a:hlinkClick r:id="rId3"/>
              </a:rPr>
              <a:t>page link.</a:t>
            </a:r>
            <a:endParaRPr lang="en-US" sz="1600" dirty="0">
              <a:latin typeface="HelveticaNowText"/>
            </a:endParaRPr>
          </a:p>
          <a:p>
            <a:pPr algn="just">
              <a:lnSpc>
                <a:spcPct val="110000"/>
              </a:lnSpc>
            </a:pPr>
            <a:endParaRPr lang="en-US" sz="1600" dirty="0">
              <a:latin typeface="HelveticaNowText"/>
            </a:endParaRPr>
          </a:p>
          <a:p>
            <a:pPr algn="just">
              <a:lnSpc>
                <a:spcPct val="110000"/>
              </a:lnSpc>
            </a:pPr>
            <a:endParaRPr lang="en-GB" sz="1600" dirty="0">
              <a:latin typeface="HelveticaNowText"/>
            </a:endParaRPr>
          </a:p>
          <a:p>
            <a:pPr algn="just">
              <a:lnSpc>
                <a:spcPct val="110000"/>
              </a:lnSpc>
            </a:pPr>
            <a:endParaRPr lang="en-US" sz="1600" dirty="0">
              <a:latin typeface="HelveticaNowText"/>
            </a:endParaRPr>
          </a:p>
          <a:p>
            <a:pPr algn="just">
              <a:lnSpc>
                <a:spcPct val="110000"/>
              </a:lnSpc>
            </a:pPr>
            <a:endParaRPr lang="en-GB" sz="1050" dirty="0">
              <a:latin typeface="HelveticaNowText"/>
              <a:ea typeface="Tahoma"/>
              <a:cs typeface="Calibri"/>
            </a:endParaRPr>
          </a:p>
        </p:txBody>
      </p:sp>
      <p:sp>
        <p:nvSpPr>
          <p:cNvPr id="6" name="Right Arrow 5"/>
          <p:cNvSpPr/>
          <p:nvPr/>
        </p:nvSpPr>
        <p:spPr>
          <a:xfrm flipV="1">
            <a:off x="3888606" y="1885997"/>
            <a:ext cx="463431" cy="614998"/>
          </a:xfrm>
          <a:prstGeom prst="rightArrow">
            <a:avLst/>
          </a:prstGeom>
          <a:solidFill>
            <a:srgbClr val="5757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7639617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60684" y="230372"/>
            <a:ext cx="10515600" cy="1325563"/>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RCN- Practice Supervisor Resources</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612680" y="1039111"/>
            <a:ext cx="5034305" cy="2445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60684" y="1039111"/>
            <a:ext cx="3329538" cy="3342453"/>
          </a:xfrm>
          <a:prstGeom prst="rect">
            <a:avLst/>
          </a:prstGeom>
        </p:spPr>
        <p:txBody>
          <a:bodyPr wrap="square">
            <a:spAutoFit/>
          </a:bodyPr>
          <a:lstStyle/>
          <a:p>
            <a:pPr>
              <a:lnSpc>
                <a:spcPct val="110000"/>
              </a:lnSpc>
            </a:pPr>
            <a:r>
              <a:rPr lang="en-GB" sz="2000" dirty="0">
                <a:latin typeface="Helvetica Now Text "/>
                <a:ea typeface="Tahoma"/>
                <a:cs typeface="Calibri"/>
              </a:rPr>
              <a:t>The full suite of RCN resources  can access in your own time to further develop your confidence and understanding of the role of the Practice Supervisor can be found by clicking the </a:t>
            </a:r>
            <a:r>
              <a:rPr lang="en-GB" sz="2000" dirty="0">
                <a:latin typeface="Helvetica Now Text "/>
                <a:ea typeface="Tahoma"/>
                <a:cs typeface="Calibri"/>
                <a:hlinkClick r:id="rId3"/>
              </a:rPr>
              <a:t>link </a:t>
            </a:r>
            <a:r>
              <a:rPr lang="en-GB" sz="2000" dirty="0">
                <a:latin typeface="Helvetica Now Text "/>
                <a:ea typeface="Tahoma"/>
                <a:cs typeface="Calibri"/>
              </a:rPr>
              <a:t>provided.</a:t>
            </a:r>
          </a:p>
          <a:p>
            <a:pPr algn="just">
              <a:lnSpc>
                <a:spcPct val="110000"/>
              </a:lnSpc>
            </a:pPr>
            <a:endParaRPr lang="en-US" sz="2000" dirty="0">
              <a:latin typeface="Helvetica Now Text "/>
            </a:endParaRPr>
          </a:p>
          <a:p>
            <a:pPr algn="just">
              <a:lnSpc>
                <a:spcPct val="110000"/>
              </a:lnSpc>
            </a:pPr>
            <a:endParaRPr lang="en-GB" sz="1200" dirty="0">
              <a:latin typeface="Helvetica Now Text "/>
              <a:ea typeface="Tahoma"/>
              <a:cs typeface="Calibri"/>
            </a:endParaRPr>
          </a:p>
        </p:txBody>
      </p:sp>
    </p:spTree>
    <p:extLst>
      <p:ext uri="{BB962C8B-B14F-4D97-AF65-F5344CB8AC3E}">
        <p14:creationId xmlns:p14="http://schemas.microsoft.com/office/powerpoint/2010/main" val="26047809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81777" y="1844827"/>
            <a:ext cx="11107554" cy="830997"/>
          </a:xfrm>
          <a:prstGeom prst="rect">
            <a:avLst/>
          </a:prstGeom>
          <a:noFill/>
        </p:spPr>
        <p:txBody>
          <a:bodyPr wrap="square" rtlCol="0">
            <a:spAutoFit/>
          </a:bodyPr>
          <a:lstStyle/>
          <a:p>
            <a:pPr algn="ctr"/>
            <a:r>
              <a:rPr lang="en-GB" sz="4800" b="1" dirty="0">
                <a:solidFill>
                  <a:schemeClr val="bg1"/>
                </a:solidFill>
                <a:latin typeface="Gramatika-Bold" panose="00000800000000000000" pitchFamily="2" charset="0"/>
              </a:rPr>
              <a:t>ACTIVITY 2</a:t>
            </a:r>
          </a:p>
        </p:txBody>
      </p:sp>
      <p:sp>
        <p:nvSpPr>
          <p:cNvPr id="4" name="TextBox 3"/>
          <p:cNvSpPr txBox="1"/>
          <p:nvPr/>
        </p:nvSpPr>
        <p:spPr>
          <a:xfrm>
            <a:off x="567688" y="2675824"/>
            <a:ext cx="8162224" cy="646331"/>
          </a:xfrm>
          <a:prstGeom prst="rect">
            <a:avLst/>
          </a:prstGeom>
          <a:noFill/>
        </p:spPr>
        <p:txBody>
          <a:bodyPr wrap="square" rtlCol="0">
            <a:spAutoFit/>
          </a:bodyPr>
          <a:lstStyle/>
          <a:p>
            <a:pPr algn="ctr"/>
            <a:r>
              <a:rPr lang="en-GB" sz="1800" dirty="0">
                <a:solidFill>
                  <a:schemeClr val="bg1"/>
                </a:solidFill>
                <a:latin typeface="HelveticaNowText"/>
              </a:rPr>
              <a:t>Navigate your way to the MYEPLG website and familiarise yourself with the resources as directed</a:t>
            </a:r>
          </a:p>
        </p:txBody>
      </p:sp>
    </p:spTree>
    <p:extLst>
      <p:ext uri="{BB962C8B-B14F-4D97-AF65-F5344CB8AC3E}">
        <p14:creationId xmlns:p14="http://schemas.microsoft.com/office/powerpoint/2010/main" val="356517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3"/>
          <p:cNvSpPr txBox="1">
            <a:spLocks/>
          </p:cNvSpPr>
          <p:nvPr/>
        </p:nvSpPr>
        <p:spPr>
          <a:xfrm>
            <a:off x="262288" y="260065"/>
            <a:ext cx="10515600" cy="132556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cs typeface="Calibri"/>
              </a:rPr>
              <a:t>MYEPLG Website</a:t>
            </a:r>
          </a:p>
        </p:txBody>
      </p:sp>
      <p:pic>
        <p:nvPicPr>
          <p:cNvPr id="3" name="Content Placeholder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3187" y="922846"/>
            <a:ext cx="3828476" cy="3527785"/>
          </a:xfrm>
          <a:prstGeom prst="rect">
            <a:avLst/>
          </a:prstGeom>
          <a:ln>
            <a:solidFill>
              <a:schemeClr val="tx1"/>
            </a:solidFill>
          </a:ln>
        </p:spPr>
      </p:pic>
      <p:sp>
        <p:nvSpPr>
          <p:cNvPr id="4" name="Content Placeholder 14"/>
          <p:cNvSpPr txBox="1">
            <a:spLocks/>
          </p:cNvSpPr>
          <p:nvPr/>
        </p:nvSpPr>
        <p:spPr>
          <a:xfrm>
            <a:off x="262289" y="922846"/>
            <a:ext cx="4935353" cy="4389152"/>
          </a:xfrm>
          <a:prstGeom prst="rect">
            <a:avLst/>
          </a:prstGeom>
          <a:ln>
            <a:no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800" dirty="0">
                <a:latin typeface="Helvetica Now Text "/>
                <a:ea typeface="Tahoma"/>
                <a:cs typeface="Calibri"/>
              </a:rPr>
              <a:t>Resources for supervisors and assessors</a:t>
            </a:r>
            <a:endParaRPr lang="en-US" sz="1800" dirty="0">
              <a:latin typeface="Helvetica Now Text "/>
            </a:endParaRPr>
          </a:p>
          <a:p>
            <a:pPr>
              <a:lnSpc>
                <a:spcPct val="110000"/>
              </a:lnSpc>
            </a:pPr>
            <a:r>
              <a:rPr lang="en-GB" sz="1800" dirty="0">
                <a:latin typeface="Helvetica Now Text "/>
                <a:ea typeface="Tahoma"/>
                <a:cs typeface="Calibri"/>
              </a:rPr>
              <a:t>Copy of practice assessment document (MYEPAD)</a:t>
            </a:r>
          </a:p>
          <a:p>
            <a:pPr>
              <a:lnSpc>
                <a:spcPct val="110000"/>
              </a:lnSpc>
            </a:pPr>
            <a:r>
              <a:rPr lang="en-GB" sz="1800" dirty="0">
                <a:latin typeface="Helvetica Now Text "/>
                <a:ea typeface="Tahoma"/>
                <a:cs typeface="Calibri"/>
              </a:rPr>
              <a:t>Regional updates to practice supervision and assessment </a:t>
            </a:r>
            <a:endParaRPr lang="en-GB" sz="1800" dirty="0">
              <a:latin typeface="Helvetica Now Text "/>
            </a:endParaRPr>
          </a:p>
          <a:p>
            <a:pPr>
              <a:lnSpc>
                <a:spcPct val="110000"/>
              </a:lnSpc>
            </a:pPr>
            <a:r>
              <a:rPr lang="en-GB" sz="1800" dirty="0">
                <a:latin typeface="Helvetica Now Text "/>
                <a:ea typeface="Tahoma"/>
                <a:cs typeface="Calibri"/>
              </a:rPr>
              <a:t>NMC SSSA link</a:t>
            </a:r>
          </a:p>
          <a:p>
            <a:pPr>
              <a:lnSpc>
                <a:spcPct val="110000"/>
              </a:lnSpc>
            </a:pPr>
            <a:r>
              <a:rPr lang="en-GB" sz="1800" dirty="0">
                <a:latin typeface="Helvetica Now Text "/>
                <a:ea typeface="Tahoma"/>
                <a:cs typeface="Calibri"/>
              </a:rPr>
              <a:t>Online supervisor and assessor update</a:t>
            </a:r>
          </a:p>
          <a:p>
            <a:pPr marL="0" indent="0">
              <a:lnSpc>
                <a:spcPct val="110000"/>
              </a:lnSpc>
              <a:buNone/>
            </a:pPr>
            <a:r>
              <a:rPr lang="en-GB" sz="1800" dirty="0">
                <a:latin typeface="Helvetica Now Text "/>
                <a:ea typeface="Tahoma"/>
                <a:cs typeface="Calibri"/>
              </a:rPr>
              <a:t>For Activity 2 please open the </a:t>
            </a:r>
            <a:r>
              <a:rPr lang="en-GB" sz="1800" dirty="0">
                <a:latin typeface="Helvetica Now Text "/>
                <a:ea typeface="Tahoma"/>
                <a:cs typeface="Calibri"/>
                <a:hlinkClick r:id="rId3"/>
              </a:rPr>
              <a:t>link to the website</a:t>
            </a:r>
            <a:r>
              <a:rPr lang="en-GB" sz="1800" dirty="0">
                <a:latin typeface="Helvetica Now Text "/>
                <a:ea typeface="Tahoma"/>
                <a:cs typeface="Calibri"/>
              </a:rPr>
              <a:t> – Then view the next slide.</a:t>
            </a:r>
          </a:p>
          <a:p>
            <a:pPr marL="0" indent="0">
              <a:lnSpc>
                <a:spcPct val="110000"/>
              </a:lnSpc>
              <a:buNone/>
            </a:pPr>
            <a:endParaRPr lang="en-GB" sz="1800" u="sng" dirty="0">
              <a:hlinkClick r:id="rId4"/>
            </a:endParaRPr>
          </a:p>
          <a:p>
            <a:pPr>
              <a:lnSpc>
                <a:spcPct val="110000"/>
              </a:lnSpc>
            </a:pPr>
            <a:endParaRPr lang="en-GB" sz="1800" dirty="0">
              <a:latin typeface="Helvetica Now Text "/>
              <a:ea typeface="Tahoma"/>
              <a:cs typeface="Calibri"/>
            </a:endParaRPr>
          </a:p>
        </p:txBody>
      </p:sp>
    </p:spTree>
    <p:extLst>
      <p:ext uri="{BB962C8B-B14F-4D97-AF65-F5344CB8AC3E}">
        <p14:creationId xmlns:p14="http://schemas.microsoft.com/office/powerpoint/2010/main" val="206479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Diagonal Corner Rectangle 7"/>
          <p:cNvSpPr/>
          <p:nvPr/>
        </p:nvSpPr>
        <p:spPr>
          <a:xfrm>
            <a:off x="225093" y="4081112"/>
            <a:ext cx="4770419" cy="499964"/>
          </a:xfrm>
          <a:prstGeom prst="snip2DiagRect">
            <a:avLst/>
          </a:prstGeom>
          <a:solidFill>
            <a:srgbClr val="941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4"/>
          <p:cNvSpPr txBox="1">
            <a:spLocks/>
          </p:cNvSpPr>
          <p:nvPr/>
        </p:nvSpPr>
        <p:spPr>
          <a:xfrm>
            <a:off x="132392" y="207506"/>
            <a:ext cx="8261781" cy="1167283"/>
          </a:xfrm>
          <a:prstGeom prst="rect">
            <a:avLst/>
          </a:prstGeom>
        </p:spPr>
        <p:txBody>
          <a:bodyPr>
            <a:normAutofit fontScale="97500"/>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cs typeface="Calibri"/>
              </a:rPr>
              <a:t>Activity 2: Practice Assessment Documents</a:t>
            </a:r>
          </a:p>
        </p:txBody>
      </p:sp>
      <p:pic>
        <p:nvPicPr>
          <p:cNvPr id="3"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093" y="597220"/>
            <a:ext cx="3427042" cy="2426474"/>
          </a:xfrm>
          <a:prstGeom prst="rect">
            <a:avLst/>
          </a:prstGeom>
        </p:spPr>
      </p:pic>
      <p:pic>
        <p:nvPicPr>
          <p:cNvPr id="4" name="Content Placeholder 8"/>
          <p:cNvPicPr>
            <a:picLocks noChangeAspect="1"/>
          </p:cNvPicPr>
          <p:nvPr/>
        </p:nvPicPr>
        <p:blipFill rotWithShape="1">
          <a:blip r:embed="rId3" cstate="print">
            <a:extLst>
              <a:ext uri="{28A0092B-C50C-407E-A947-70E740481C1C}">
                <a14:useLocalDpi xmlns:a14="http://schemas.microsoft.com/office/drawing/2010/main" val="0"/>
              </a:ext>
            </a:extLst>
          </a:blip>
          <a:srcRect b="8596"/>
          <a:stretch/>
        </p:blipFill>
        <p:spPr>
          <a:xfrm>
            <a:off x="5468357" y="791146"/>
            <a:ext cx="3370433" cy="3972165"/>
          </a:xfrm>
          <a:prstGeom prst="rect">
            <a:avLst/>
          </a:prstGeom>
          <a:ln>
            <a:solidFill>
              <a:schemeClr val="tx1"/>
            </a:solidFill>
          </a:ln>
        </p:spPr>
      </p:pic>
      <p:sp>
        <p:nvSpPr>
          <p:cNvPr id="5" name="TextBox 4"/>
          <p:cNvSpPr txBox="1"/>
          <p:nvPr/>
        </p:nvSpPr>
        <p:spPr>
          <a:xfrm>
            <a:off x="225093" y="2980638"/>
            <a:ext cx="4857046" cy="1169551"/>
          </a:xfrm>
          <a:prstGeom prst="rect">
            <a:avLst/>
          </a:prstGeom>
          <a:noFill/>
        </p:spPr>
        <p:txBody>
          <a:bodyPr wrap="square" rtlCol="0" anchor="t">
            <a:spAutoFit/>
          </a:bodyPr>
          <a:lstStyle/>
          <a:p>
            <a:r>
              <a:rPr lang="en-GB" dirty="0">
                <a:solidFill>
                  <a:srgbClr val="575756"/>
                </a:solidFill>
                <a:latin typeface="Helvetica Now Text "/>
                <a:cs typeface="Calibri"/>
              </a:rPr>
              <a:t>This is where you can open and download copies of the student's practice assessment documents. To familiarise yourself with the content, required paperwork and assessment criteria for each part of the programme.</a:t>
            </a:r>
          </a:p>
          <a:p>
            <a:endParaRPr lang="en-GB" dirty="0">
              <a:solidFill>
                <a:srgbClr val="575756"/>
              </a:solidFill>
              <a:latin typeface="Helvetica Now Text "/>
              <a:cs typeface="Calibri"/>
            </a:endParaRPr>
          </a:p>
        </p:txBody>
      </p:sp>
      <p:sp>
        <p:nvSpPr>
          <p:cNvPr id="6" name="Right Arrow 6">
            <a:extLst>
              <a:ext uri="{FF2B5EF4-FFF2-40B4-BE49-F238E27FC236}">
                <a16:creationId xmlns:a16="http://schemas.microsoft.com/office/drawing/2014/main" id="{A366ACC4-68E4-4F3A-BAF2-5FD971EC7FF6}"/>
              </a:ext>
            </a:extLst>
          </p:cNvPr>
          <p:cNvSpPr/>
          <p:nvPr/>
        </p:nvSpPr>
        <p:spPr>
          <a:xfrm>
            <a:off x="4745255" y="1987973"/>
            <a:ext cx="475955" cy="535685"/>
          </a:xfrm>
          <a:prstGeom prst="rightArrow">
            <a:avLst/>
          </a:prstGeom>
          <a:solidFill>
            <a:srgbClr val="575756"/>
          </a:solidFill>
          <a:ln w="5715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79093" y="4111689"/>
            <a:ext cx="4857046" cy="461665"/>
          </a:xfrm>
          <a:prstGeom prst="rect">
            <a:avLst/>
          </a:prstGeom>
          <a:noFill/>
          <a:ln>
            <a:noFill/>
          </a:ln>
        </p:spPr>
        <p:txBody>
          <a:bodyPr wrap="square" rtlCol="0" anchor="t">
            <a:spAutoFit/>
          </a:bodyPr>
          <a:lstStyle/>
          <a:p>
            <a:r>
              <a:rPr lang="en-GB" sz="1200" b="1" dirty="0">
                <a:solidFill>
                  <a:schemeClr val="bg1"/>
                </a:solidFill>
                <a:latin typeface="Helvetica Now Text "/>
                <a:cs typeface="Calibri"/>
              </a:rPr>
              <a:t>Please ensure </a:t>
            </a:r>
            <a:r>
              <a:rPr lang="en-GB" sz="1200" dirty="0">
                <a:solidFill>
                  <a:schemeClr val="bg1"/>
                </a:solidFill>
                <a:latin typeface="Helvetica Now Text "/>
                <a:cs typeface="Calibri"/>
              </a:rPr>
              <a:t>you watch the MYEPLG Assessment Document Podcast as part of </a:t>
            </a:r>
            <a:r>
              <a:rPr lang="en-GB" sz="1200" b="1" dirty="0">
                <a:solidFill>
                  <a:schemeClr val="bg1"/>
                </a:solidFill>
                <a:latin typeface="Helvetica Now Text "/>
                <a:cs typeface="Calibri"/>
              </a:rPr>
              <a:t>your self directed learning.</a:t>
            </a:r>
          </a:p>
        </p:txBody>
      </p:sp>
    </p:spTree>
    <p:extLst>
      <p:ext uri="{BB962C8B-B14F-4D97-AF65-F5344CB8AC3E}">
        <p14:creationId xmlns:p14="http://schemas.microsoft.com/office/powerpoint/2010/main" val="35149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9834" y="295656"/>
            <a:ext cx="7890974" cy="1225296"/>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dirty="0"/>
              <a:t>Learning Outcomes</a:t>
            </a:r>
          </a:p>
        </p:txBody>
      </p:sp>
      <p:sp>
        <p:nvSpPr>
          <p:cNvPr id="3" name="Text Placeholder 3"/>
          <p:cNvSpPr txBox="1">
            <a:spLocks/>
          </p:cNvSpPr>
          <p:nvPr/>
        </p:nvSpPr>
        <p:spPr>
          <a:xfrm>
            <a:off x="329834" y="1072544"/>
            <a:ext cx="8532812" cy="3811588"/>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GB" sz="1400" b="1" dirty="0">
                <a:solidFill>
                  <a:schemeClr val="tx1"/>
                </a:solidFill>
                <a:latin typeface="HelveticaNowText"/>
                <a:ea typeface="Tahoma"/>
                <a:cs typeface="Calibri"/>
              </a:rPr>
              <a:t>By the end of this transition training you will</a:t>
            </a:r>
          </a:p>
          <a:p>
            <a:pPr marL="354013" indent="-354013">
              <a:lnSpc>
                <a:spcPct val="100000"/>
              </a:lnSpc>
              <a:buClrTx/>
            </a:pPr>
            <a:r>
              <a:rPr lang="en-GB" sz="1400" dirty="0">
                <a:solidFill>
                  <a:schemeClr val="tx1"/>
                </a:solidFill>
                <a:latin typeface="HelveticaNowText"/>
                <a:ea typeface="Tahoma"/>
                <a:cs typeface="Calibri"/>
              </a:rPr>
              <a:t>Have a clear understanding of the responsibility of practice supervision and assessment.</a:t>
            </a:r>
          </a:p>
          <a:p>
            <a:pPr marL="354013" indent="-354013">
              <a:lnSpc>
                <a:spcPct val="100000"/>
              </a:lnSpc>
              <a:buClrTx/>
            </a:pPr>
            <a:r>
              <a:rPr lang="en-GB" sz="1400" dirty="0">
                <a:solidFill>
                  <a:schemeClr val="tx1"/>
                </a:solidFill>
                <a:latin typeface="HelveticaNowText"/>
                <a:ea typeface="Tahoma"/>
                <a:cs typeface="Calibri"/>
              </a:rPr>
              <a:t>Understand the process of student supervision, assessment and feedback</a:t>
            </a:r>
          </a:p>
          <a:p>
            <a:pPr marL="354013" indent="-354013">
              <a:lnSpc>
                <a:spcPct val="100000"/>
              </a:lnSpc>
              <a:buClrTx/>
            </a:pPr>
            <a:r>
              <a:rPr lang="en-GB" sz="1400" dirty="0">
                <a:solidFill>
                  <a:schemeClr val="tx1"/>
                </a:solidFill>
                <a:latin typeface="HelveticaNowText"/>
                <a:ea typeface="Tahoma"/>
                <a:cs typeface="Calibri"/>
              </a:rPr>
              <a:t>Be able to help your practice area develop a learning experience for students identifying their specific needs at their level of training including consideration of equality, diversity and reasonable adjustments</a:t>
            </a:r>
          </a:p>
          <a:p>
            <a:pPr marL="354013" indent="-354013">
              <a:lnSpc>
                <a:spcPct val="100000"/>
              </a:lnSpc>
              <a:buClrTx/>
            </a:pPr>
            <a:r>
              <a:rPr lang="en-GB" sz="1400" dirty="0">
                <a:solidFill>
                  <a:schemeClr val="tx1"/>
                </a:solidFill>
                <a:latin typeface="HelveticaNowText"/>
                <a:ea typeface="Tahoma"/>
                <a:cs typeface="Calibri"/>
              </a:rPr>
              <a:t>Understand the collaboration required between the Practice Supervisor (PS), Practice Assessor (PA) and Academic Assessor (AA) who all contribute to the student’s assessment in practice </a:t>
            </a:r>
            <a:endParaRPr lang="en-GB" sz="1400" dirty="0">
              <a:solidFill>
                <a:schemeClr val="tx1"/>
              </a:solidFill>
              <a:latin typeface="HelveticaNowText"/>
            </a:endParaRPr>
          </a:p>
          <a:p>
            <a:pPr marL="354013" indent="-354013">
              <a:lnSpc>
                <a:spcPct val="100000"/>
              </a:lnSpc>
              <a:buClrTx/>
            </a:pPr>
            <a:r>
              <a:rPr lang="en-GB" sz="1400" dirty="0">
                <a:solidFill>
                  <a:schemeClr val="tx1"/>
                </a:solidFill>
                <a:latin typeface="HelveticaNowText"/>
                <a:ea typeface="Tahoma"/>
                <a:cs typeface="Calibri"/>
              </a:rPr>
              <a:t>Have knowledge about the Practice Assessment Document and written forms of evidence to support student assessment and progression</a:t>
            </a:r>
          </a:p>
          <a:p>
            <a:pPr marL="354013" indent="-354013">
              <a:lnSpc>
                <a:spcPct val="100000"/>
              </a:lnSpc>
              <a:buClrTx/>
            </a:pPr>
            <a:r>
              <a:rPr lang="en-GB" sz="1400" dirty="0">
                <a:solidFill>
                  <a:schemeClr val="tx1"/>
                </a:solidFill>
                <a:latin typeface="HelveticaNowText"/>
                <a:ea typeface="Tahoma"/>
                <a:cs typeface="Calibri"/>
              </a:rPr>
              <a:t>Understand the student’s programme of study and the proficiencies to be achieved</a:t>
            </a:r>
          </a:p>
          <a:p>
            <a:pPr>
              <a:lnSpc>
                <a:spcPct val="100000"/>
              </a:lnSpc>
            </a:pPr>
            <a:endParaRPr lang="en-GB" sz="400" dirty="0">
              <a:solidFill>
                <a:schemeClr val="tx1"/>
              </a:solidFill>
              <a:latin typeface="Helvetica Now Text "/>
            </a:endParaRPr>
          </a:p>
        </p:txBody>
      </p:sp>
    </p:spTree>
    <p:extLst>
      <p:ext uri="{BB962C8B-B14F-4D97-AF65-F5344CB8AC3E}">
        <p14:creationId xmlns:p14="http://schemas.microsoft.com/office/powerpoint/2010/main" val="19706454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79916" y="196381"/>
            <a:ext cx="6042953" cy="132556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cs typeface="Calibri"/>
              </a:rPr>
              <a:t>Accessing online update</a:t>
            </a:r>
          </a:p>
        </p:txBody>
      </p:sp>
      <p:pic>
        <p:nvPicPr>
          <p:cNvPr id="3"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916" y="723814"/>
            <a:ext cx="3336081" cy="2484709"/>
          </a:xfrm>
          <a:prstGeom prst="rect">
            <a:avLst/>
          </a:prstGeom>
        </p:spPr>
      </p:pic>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6775" y="723812"/>
            <a:ext cx="3335844" cy="4052579"/>
          </a:xfrm>
          <a:prstGeom prst="rect">
            <a:avLst/>
          </a:prstGeom>
          <a:ln>
            <a:solidFill>
              <a:schemeClr val="tx1"/>
            </a:solidFill>
          </a:ln>
        </p:spPr>
      </p:pic>
      <p:sp>
        <p:nvSpPr>
          <p:cNvPr id="5" name="Right Arrow 4"/>
          <p:cNvSpPr/>
          <p:nvPr/>
        </p:nvSpPr>
        <p:spPr>
          <a:xfrm>
            <a:off x="4774683" y="2305252"/>
            <a:ext cx="461458" cy="532997"/>
          </a:xfrm>
          <a:prstGeom prst="rightArrow">
            <a:avLst/>
          </a:prstGeom>
          <a:solidFill>
            <a:srgbClr val="575756"/>
          </a:solidFill>
          <a:ln w="5715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79916" y="3054519"/>
            <a:ext cx="4551465" cy="1600438"/>
          </a:xfrm>
          <a:prstGeom prst="rect">
            <a:avLst/>
          </a:prstGeom>
          <a:noFill/>
        </p:spPr>
        <p:txBody>
          <a:bodyPr wrap="square" rtlCol="0" anchor="t">
            <a:spAutoFit/>
          </a:bodyPr>
          <a:lstStyle/>
          <a:p>
            <a:r>
              <a:rPr lang="en-GB" sz="1400" dirty="0">
                <a:latin typeface="HelveticaNowText"/>
              </a:rPr>
              <a:t>You can complete your 2 yearly update online by accessing the video or slide deck then completing the questionnaire.</a:t>
            </a:r>
          </a:p>
          <a:p>
            <a:endParaRPr lang="en-GB" sz="1400" dirty="0">
              <a:latin typeface="HelveticaNowText"/>
            </a:endParaRPr>
          </a:p>
          <a:p>
            <a:r>
              <a:rPr lang="en-GB" sz="1400" dirty="0">
                <a:latin typeface="HelveticaNowText"/>
              </a:rPr>
              <a:t>The MYEPLG will then email you with confirmation you have completed your update. Forward the confirmation email to whoever holds your register.</a:t>
            </a:r>
          </a:p>
        </p:txBody>
      </p:sp>
    </p:spTree>
    <p:extLst>
      <p:ext uri="{BB962C8B-B14F-4D97-AF65-F5344CB8AC3E}">
        <p14:creationId xmlns:p14="http://schemas.microsoft.com/office/powerpoint/2010/main" val="3288460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231809" y="259247"/>
            <a:ext cx="10515600" cy="132556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latin typeface="Gramatika-Black"/>
                <a:cs typeface="Calibri"/>
              </a:rPr>
              <a:t>Helpful resources </a:t>
            </a:r>
            <a:endParaRPr lang="en-GB" sz="2800" dirty="0">
              <a:latin typeface="Gramatika-Black"/>
              <a:cs typeface="Calibri" panose="020F0502020204030204" pitchFamily="34" charset="0"/>
            </a:endParaRPr>
          </a:p>
        </p:txBody>
      </p:sp>
      <p:pic>
        <p:nvPicPr>
          <p:cNvPr id="3"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09" y="696668"/>
            <a:ext cx="3493168" cy="2762071"/>
          </a:xfrm>
          <a:prstGeom prst="rect">
            <a:avLst/>
          </a:prstGeom>
        </p:spPr>
      </p:pic>
      <p:pic>
        <p:nvPicPr>
          <p:cNvPr id="4" name="Content Placehold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2983" y="801596"/>
            <a:ext cx="3346382" cy="3936556"/>
          </a:xfrm>
          <a:prstGeom prst="rect">
            <a:avLst/>
          </a:prstGeom>
          <a:ln>
            <a:solidFill>
              <a:schemeClr val="tx1"/>
            </a:solidFill>
          </a:ln>
        </p:spPr>
      </p:pic>
      <p:sp>
        <p:nvSpPr>
          <p:cNvPr id="5" name="TextBox 4"/>
          <p:cNvSpPr txBox="1"/>
          <p:nvPr/>
        </p:nvSpPr>
        <p:spPr>
          <a:xfrm>
            <a:off x="231809" y="3502114"/>
            <a:ext cx="4480600" cy="584775"/>
          </a:xfrm>
          <a:prstGeom prst="rect">
            <a:avLst/>
          </a:prstGeom>
          <a:noFill/>
        </p:spPr>
        <p:txBody>
          <a:bodyPr wrap="square" rtlCol="0" anchor="t">
            <a:spAutoFit/>
          </a:bodyPr>
          <a:lstStyle/>
          <a:p>
            <a:r>
              <a:rPr lang="en-GB" sz="1600" dirty="0">
                <a:latin typeface="HelveticaNowText"/>
                <a:cs typeface="Calibri"/>
              </a:rPr>
              <a:t>In this section you can find case studies to use for team discussions and updates</a:t>
            </a:r>
          </a:p>
        </p:txBody>
      </p:sp>
      <p:sp>
        <p:nvSpPr>
          <p:cNvPr id="6" name="Right Arrow 6">
            <a:extLst>
              <a:ext uri="{FF2B5EF4-FFF2-40B4-BE49-F238E27FC236}">
                <a16:creationId xmlns:a16="http://schemas.microsoft.com/office/drawing/2014/main" id="{6FF37EC8-E021-41C6-A9ED-18F7CF86B4B5}"/>
              </a:ext>
            </a:extLst>
          </p:cNvPr>
          <p:cNvSpPr/>
          <p:nvPr/>
        </p:nvSpPr>
        <p:spPr>
          <a:xfrm>
            <a:off x="4712409" y="2300658"/>
            <a:ext cx="489204" cy="565045"/>
          </a:xfrm>
          <a:prstGeom prst="rightArrow">
            <a:avLst/>
          </a:prstGeom>
          <a:solidFill>
            <a:srgbClr val="575756"/>
          </a:solidFill>
          <a:ln w="57150">
            <a:solidFill>
              <a:srgbClr val="5757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44866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81777" y="1844827"/>
            <a:ext cx="11107554" cy="1569660"/>
          </a:xfrm>
          <a:prstGeom prst="rect">
            <a:avLst/>
          </a:prstGeom>
          <a:noFill/>
        </p:spPr>
        <p:txBody>
          <a:bodyPr wrap="square" rtlCol="0">
            <a:spAutoFit/>
          </a:bodyPr>
          <a:lstStyle/>
          <a:p>
            <a:pPr algn="ctr"/>
            <a:r>
              <a:rPr lang="en-GB" sz="4800" b="1" dirty="0">
                <a:solidFill>
                  <a:schemeClr val="bg1"/>
                </a:solidFill>
                <a:latin typeface="Gramatika-Bold" panose="00000800000000000000" pitchFamily="2" charset="0"/>
              </a:rPr>
              <a:t>ACTIVITY 3</a:t>
            </a:r>
          </a:p>
          <a:p>
            <a:pPr algn="ctr"/>
            <a:endParaRPr lang="en-GB" sz="4800" b="1" dirty="0">
              <a:solidFill>
                <a:schemeClr val="bg1"/>
              </a:solidFill>
              <a:latin typeface="Gramatika-Bold" panose="00000800000000000000" pitchFamily="2" charset="0"/>
            </a:endParaRPr>
          </a:p>
        </p:txBody>
      </p:sp>
      <p:sp>
        <p:nvSpPr>
          <p:cNvPr id="4" name="TextBox 3"/>
          <p:cNvSpPr txBox="1"/>
          <p:nvPr/>
        </p:nvSpPr>
        <p:spPr>
          <a:xfrm>
            <a:off x="567688" y="2675824"/>
            <a:ext cx="8162224" cy="369332"/>
          </a:xfrm>
          <a:prstGeom prst="rect">
            <a:avLst/>
          </a:prstGeom>
          <a:noFill/>
        </p:spPr>
        <p:txBody>
          <a:bodyPr wrap="square" rtlCol="0">
            <a:spAutoFit/>
          </a:bodyPr>
          <a:lstStyle/>
          <a:p>
            <a:pPr algn="ctr"/>
            <a:r>
              <a:rPr lang="en-GB" sz="1800" dirty="0">
                <a:solidFill>
                  <a:schemeClr val="bg1"/>
                </a:solidFill>
                <a:latin typeface="Helvetica Now Text "/>
              </a:rPr>
              <a:t>Creating a supportive learning environment </a:t>
            </a:r>
          </a:p>
        </p:txBody>
      </p:sp>
    </p:spTree>
    <p:extLst>
      <p:ext uri="{BB962C8B-B14F-4D97-AF65-F5344CB8AC3E}">
        <p14:creationId xmlns:p14="http://schemas.microsoft.com/office/powerpoint/2010/main" val="12199266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44120"/>
            <a:ext cx="11300298" cy="954107"/>
          </a:xfrm>
          <a:prstGeom prst="rect">
            <a:avLst/>
          </a:prstGeom>
        </p:spPr>
        <p:txBody>
          <a:bodyPr wrap="square">
            <a:spAutoFit/>
          </a:bodyPr>
          <a:lstStyle/>
          <a:p>
            <a:pPr algn="ctr"/>
            <a:r>
              <a:rPr lang="en-GB" sz="2800" dirty="0">
                <a:latin typeface="Gramatika-Bold" panose="00000800000000000000" pitchFamily="2" charset="0"/>
              </a:rPr>
              <a:t>Creating a Supportive </a:t>
            </a:r>
          </a:p>
          <a:p>
            <a:pPr algn="ctr"/>
            <a:r>
              <a:rPr lang="en-GB" sz="2800" dirty="0">
                <a:latin typeface="Gramatika-Bold" panose="00000800000000000000" pitchFamily="2" charset="0"/>
              </a:rPr>
              <a:t>Learning Environment for Students</a:t>
            </a:r>
            <a:endParaRPr lang="en-US" sz="2800" dirty="0">
              <a:latin typeface="Gramatika-Bold" panose="00000800000000000000" pitchFamily="2" charset="0"/>
            </a:endParaRPr>
          </a:p>
        </p:txBody>
      </p:sp>
      <p:sp>
        <p:nvSpPr>
          <p:cNvPr id="3" name="Rectangle 2">
            <a:extLst>
              <a:ext uri="{FF2B5EF4-FFF2-40B4-BE49-F238E27FC236}">
                <a16:creationId xmlns:a16="http://schemas.microsoft.com/office/drawing/2014/main" id="{2E265651-4C6E-364A-9F71-E54AB290E708}"/>
              </a:ext>
            </a:extLst>
          </p:cNvPr>
          <p:cNvSpPr/>
          <p:nvPr/>
        </p:nvSpPr>
        <p:spPr>
          <a:xfrm>
            <a:off x="93966" y="1379473"/>
            <a:ext cx="9050034" cy="3093154"/>
          </a:xfrm>
          <a:prstGeom prst="rect">
            <a:avLst/>
          </a:prstGeom>
        </p:spPr>
        <p:txBody>
          <a:bodyPr wrap="square">
            <a:spAutoFit/>
          </a:bodyPr>
          <a:lstStyle/>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The</a:t>
            </a:r>
            <a:r>
              <a:rPr lang="en-GB" sz="1300" b="1" dirty="0">
                <a:latin typeface="HelveticaNowText" panose="020B0504030202020204" pitchFamily="34" charset="77"/>
                <a:cs typeface="HelveticaNowText" panose="020B0504030202020204" pitchFamily="34" charset="77"/>
              </a:rPr>
              <a:t> most important</a:t>
            </a:r>
            <a:r>
              <a:rPr lang="en-GB" sz="1300" dirty="0">
                <a:latin typeface="HelveticaNowText" panose="020B0504030202020204" pitchFamily="34" charset="77"/>
                <a:cs typeface="HelveticaNowText" panose="020B0504030202020204" pitchFamily="34" charset="77"/>
              </a:rPr>
              <a:t> part is making your student feel welcome and part of the team during their time with you. The first day is the most important one! Ensure that everyone knows they are coming and that one of the team has the time to welcome them and complete their induction and initial interview.</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Promote a culture and acceptance that supporting education and placement experience is a shared expectation and responsibility for all registered healthcare professionals and not just some (HEE 2018).</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Form a learning community, where students feel safe and supported and where supervisors can be approached to explore challenges and where you all learn with and from each other.</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Encourage discussion, reflection and innovation.</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Support development.</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Ensure you have a robust induction policy for all new learners.</a:t>
            </a:r>
          </a:p>
        </p:txBody>
      </p:sp>
    </p:spTree>
    <p:extLst>
      <p:ext uri="{BB962C8B-B14F-4D97-AF65-F5344CB8AC3E}">
        <p14:creationId xmlns:p14="http://schemas.microsoft.com/office/powerpoint/2010/main" val="13719816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44379"/>
            <a:ext cx="11300298" cy="954107"/>
          </a:xfrm>
          <a:prstGeom prst="rect">
            <a:avLst/>
          </a:prstGeom>
        </p:spPr>
        <p:txBody>
          <a:bodyPr wrap="square">
            <a:spAutoFit/>
          </a:bodyPr>
          <a:lstStyle/>
          <a:p>
            <a:pPr algn="ctr"/>
            <a:r>
              <a:rPr lang="en-GB" sz="2800" dirty="0">
                <a:latin typeface="Gramatika-Bold" panose="00000800000000000000" pitchFamily="2" charset="0"/>
              </a:rPr>
              <a:t> Overcoming Problems in the </a:t>
            </a:r>
          </a:p>
          <a:p>
            <a:pPr algn="ctr"/>
            <a:r>
              <a:rPr lang="en-GB" sz="2800" dirty="0">
                <a:latin typeface="Gramatika-Bold" panose="00000800000000000000" pitchFamily="2" charset="0"/>
              </a:rPr>
              <a:t>Practice Learning Environment Before They Occur</a:t>
            </a:r>
            <a:endParaRPr lang="en-US" sz="2800" dirty="0">
              <a:latin typeface="Gramatika-Bold" panose="00000800000000000000" pitchFamily="2" charset="0"/>
              <a:cs typeface="HelveticaNowText" panose="020B0504030202020204" pitchFamily="34" charset="77"/>
            </a:endParaRPr>
          </a:p>
        </p:txBody>
      </p:sp>
      <p:sp>
        <p:nvSpPr>
          <p:cNvPr id="3" name="Rectangle 2">
            <a:extLst>
              <a:ext uri="{FF2B5EF4-FFF2-40B4-BE49-F238E27FC236}">
                <a16:creationId xmlns:a16="http://schemas.microsoft.com/office/drawing/2014/main" id="{2E265651-4C6E-364A-9F71-E54AB290E708}"/>
              </a:ext>
            </a:extLst>
          </p:cNvPr>
          <p:cNvSpPr/>
          <p:nvPr/>
        </p:nvSpPr>
        <p:spPr>
          <a:xfrm>
            <a:off x="147468" y="1204280"/>
            <a:ext cx="8996532" cy="3939220"/>
          </a:xfrm>
          <a:prstGeom prst="rect">
            <a:avLst/>
          </a:prstGeom>
        </p:spPr>
        <p:txBody>
          <a:bodyPr wrap="square">
            <a:spAutoFit/>
          </a:bodyPr>
          <a:lstStyle/>
          <a:p>
            <a:pPr>
              <a:lnSpc>
                <a:spcPct val="150000"/>
              </a:lnSpc>
            </a:pPr>
            <a:r>
              <a:rPr lang="en-GB" sz="1300" dirty="0">
                <a:latin typeface="HelveticaNowText" panose="020B0504030202020204" pitchFamily="34" charset="77"/>
                <a:cs typeface="HelveticaNowText" panose="020B0504030202020204" pitchFamily="34" charset="77"/>
              </a:rPr>
              <a:t>One of the best ways to prevent the need to overcome problems that develop in practice is to have a comprehensive induction process.</a:t>
            </a:r>
          </a:p>
          <a:p>
            <a:pPr>
              <a:lnSpc>
                <a:spcPct val="150000"/>
              </a:lnSpc>
            </a:pPr>
            <a:r>
              <a:rPr lang="en-GB" sz="1300" dirty="0">
                <a:latin typeface="HelveticaNowText" panose="020B0504030202020204" pitchFamily="34" charset="77"/>
                <a:cs typeface="HelveticaNowText" panose="020B0504030202020204" pitchFamily="34" charset="77"/>
              </a:rPr>
              <a:t>Think of what you need in an induction plan for a learner</a:t>
            </a:r>
          </a:p>
          <a:p>
            <a:pPr>
              <a:lnSpc>
                <a:spcPct val="150000"/>
              </a:lnSpc>
            </a:pPr>
            <a:r>
              <a:rPr lang="en-GB" sz="1300" dirty="0">
                <a:latin typeface="HelveticaNowText" panose="020B0504030202020204" pitchFamily="34" charset="77"/>
                <a:cs typeface="HelveticaNowText" panose="020B0504030202020204" pitchFamily="34" charset="77"/>
              </a:rPr>
              <a:t>This may have differences from an induction for an employed staff member?</a:t>
            </a:r>
          </a:p>
          <a:p>
            <a:pPr>
              <a:lnSpc>
                <a:spcPct val="150000"/>
              </a:lnSpc>
            </a:pPr>
            <a:r>
              <a:rPr lang="en-GB" sz="1300" b="1" dirty="0">
                <a:latin typeface="HelveticaNowText" panose="020B0504030202020204" pitchFamily="34" charset="77"/>
                <a:cs typeface="HelveticaNowText" panose="020B0504030202020204" pitchFamily="34" charset="77"/>
              </a:rPr>
              <a:t>Some examples of things you might want to think about:</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Does your area have an induction pack specifically for Students?</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Are all members of the team aware of this? / happy to facilitate this on the students first day?</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Does this have to be one of the clinical team? As students tend to arrive when your clinical staff are already seeing patients, could you involve the non-clinical team in this so that the students get to engage and work with wider members of the team and welcome the student until clinics are over?</a:t>
            </a:r>
          </a:p>
          <a:p>
            <a:pPr marL="285750" indent="-285750">
              <a:lnSpc>
                <a:spcPct val="150000"/>
              </a:lnSpc>
              <a:buFont typeface="Arial" panose="020B0604020202020204" pitchFamily="34" charset="0"/>
              <a:buChar char="•"/>
            </a:pPr>
            <a:r>
              <a:rPr lang="en-GB" sz="1300" dirty="0">
                <a:latin typeface="HelveticaNowText" panose="020B0504030202020204" pitchFamily="34" charset="77"/>
                <a:cs typeface="HelveticaNowText" panose="020B0504030202020204" pitchFamily="34" charset="77"/>
              </a:rPr>
              <a:t>What activities can the student do on their first morning that help them adjust to a new clinical setting?</a:t>
            </a:r>
          </a:p>
          <a:p>
            <a:pPr marL="285750" indent="-285750">
              <a:lnSpc>
                <a:spcPct val="150000"/>
              </a:lnSpc>
              <a:buFont typeface="Arial" panose="020B0604020202020204" pitchFamily="34" charset="0"/>
              <a:buChar char="•"/>
            </a:pPr>
            <a:endParaRPr lang="en-GB" sz="1300" dirty="0">
              <a:latin typeface="HelveticaNowText" panose="020B0504030202020204" pitchFamily="34" charset="77"/>
              <a:cs typeface="HelveticaNowText" panose="020B0504030202020204" pitchFamily="34" charset="77"/>
            </a:endParaRPr>
          </a:p>
          <a:p>
            <a:pPr marL="285750" indent="-285750">
              <a:lnSpc>
                <a:spcPct val="150000"/>
              </a:lnSpc>
              <a:buFont typeface="Arial" panose="020B0604020202020204" pitchFamily="34" charset="0"/>
              <a:buChar char="•"/>
            </a:pPr>
            <a:endParaRPr lang="en-GB" sz="1300" dirty="0">
              <a:latin typeface="HelveticaNowText" panose="020B0504030202020204" pitchFamily="34" charset="77"/>
              <a:cs typeface="HelveticaNowText" panose="020B0504030202020204" pitchFamily="34" charset="77"/>
            </a:endParaRPr>
          </a:p>
        </p:txBody>
      </p:sp>
    </p:spTree>
    <p:extLst>
      <p:ext uri="{BB962C8B-B14F-4D97-AF65-F5344CB8AC3E}">
        <p14:creationId xmlns:p14="http://schemas.microsoft.com/office/powerpoint/2010/main" val="29427997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92247"/>
            <a:ext cx="11300298" cy="523220"/>
          </a:xfrm>
          <a:prstGeom prst="rect">
            <a:avLst/>
          </a:prstGeom>
        </p:spPr>
        <p:txBody>
          <a:bodyPr wrap="square">
            <a:spAutoFit/>
          </a:bodyPr>
          <a:lstStyle/>
          <a:p>
            <a:pPr algn="ctr"/>
            <a:r>
              <a:rPr lang="en-GB" sz="2800" dirty="0">
                <a:latin typeface="Gramatika-Bold" panose="00000800000000000000" pitchFamily="2" charset="0"/>
              </a:rPr>
              <a:t> Induction: Why is Workplace Culture So Important?</a:t>
            </a:r>
            <a:endParaRPr lang="en-US" sz="2800" dirty="0">
              <a:latin typeface="Gramatika-Bold" panose="00000800000000000000" pitchFamily="2" charset="0"/>
              <a:cs typeface="HelveticaNowText" panose="020B0504030202020204" pitchFamily="34" charset="77"/>
            </a:endParaRPr>
          </a:p>
        </p:txBody>
      </p:sp>
      <p:sp>
        <p:nvSpPr>
          <p:cNvPr id="3" name="Rectangle 2">
            <a:extLst>
              <a:ext uri="{FF2B5EF4-FFF2-40B4-BE49-F238E27FC236}">
                <a16:creationId xmlns:a16="http://schemas.microsoft.com/office/drawing/2014/main" id="{2E265651-4C6E-364A-9F71-E54AB290E708}"/>
              </a:ext>
            </a:extLst>
          </p:cNvPr>
          <p:cNvSpPr/>
          <p:nvPr/>
        </p:nvSpPr>
        <p:spPr>
          <a:xfrm>
            <a:off x="319178" y="861168"/>
            <a:ext cx="8698149" cy="3693319"/>
          </a:xfrm>
          <a:prstGeom prst="rect">
            <a:avLst/>
          </a:prstGeom>
        </p:spPr>
        <p:txBody>
          <a:bodyPr wrap="square">
            <a:spAutoFit/>
          </a:bodyPr>
          <a:lstStyle/>
          <a:p>
            <a:r>
              <a:rPr lang="en-US" sz="1300" dirty="0">
                <a:latin typeface="HelveticaNowText"/>
              </a:rPr>
              <a:t>Workplace culture is rarely discussed at induction and transgressing it is a very common way for issues to develop between the student and other members of the practice.</a:t>
            </a:r>
          </a:p>
          <a:p>
            <a:endParaRPr lang="en-US" sz="1300" dirty="0">
              <a:latin typeface="HelveticaNowText"/>
            </a:endParaRPr>
          </a:p>
          <a:p>
            <a:r>
              <a:rPr lang="en-US" sz="1300" dirty="0">
                <a:latin typeface="HelveticaNowText"/>
              </a:rPr>
              <a:t>It is the set of unspoken rules surrounding “How we do things around here”. </a:t>
            </a:r>
          </a:p>
          <a:p>
            <a:endParaRPr lang="en-US" sz="1300" dirty="0">
              <a:latin typeface="HelveticaNowText"/>
            </a:endParaRPr>
          </a:p>
          <a:p>
            <a:pPr marL="285750" indent="-285750">
              <a:buFont typeface="Arial" panose="020B0604020202020204" pitchFamily="34" charset="0"/>
              <a:buChar char="•"/>
            </a:pPr>
            <a:r>
              <a:rPr lang="en-US" sz="1300" dirty="0">
                <a:latin typeface="HelveticaNowText"/>
              </a:rPr>
              <a:t>We never arrive late, we are all usually here at least 20 minutes before the surgery/handover starts</a:t>
            </a:r>
          </a:p>
          <a:p>
            <a:pPr marL="285750" indent="-285750">
              <a:buFont typeface="Arial" panose="020B0604020202020204" pitchFamily="34" charset="0"/>
              <a:buChar char="•"/>
            </a:pPr>
            <a:r>
              <a:rPr lang="en-US" sz="1300" dirty="0">
                <a:latin typeface="HelveticaNowText"/>
              </a:rPr>
              <a:t>We all have our own personal mugs/ wash our own cups</a:t>
            </a:r>
          </a:p>
          <a:p>
            <a:pPr marL="285750" indent="-285750">
              <a:buFont typeface="Arial" panose="020B0604020202020204" pitchFamily="34" charset="0"/>
              <a:buChar char="•"/>
            </a:pPr>
            <a:r>
              <a:rPr lang="en-US" sz="1300" dirty="0">
                <a:latin typeface="HelveticaNowText"/>
              </a:rPr>
              <a:t>If you are make a drink you are expected to offer to make one for everyone</a:t>
            </a:r>
          </a:p>
          <a:p>
            <a:pPr marL="285750" indent="-285750">
              <a:buFont typeface="Arial" panose="020B0604020202020204" pitchFamily="34" charset="0"/>
              <a:buChar char="•"/>
            </a:pPr>
            <a:r>
              <a:rPr lang="en-US" sz="1300" dirty="0">
                <a:latin typeface="HelveticaNowText"/>
              </a:rPr>
              <a:t>You have to pay to use the tea &amp; coffee</a:t>
            </a:r>
          </a:p>
          <a:p>
            <a:pPr marL="285750" indent="-285750">
              <a:buFont typeface="Arial" panose="020B0604020202020204" pitchFamily="34" charset="0"/>
              <a:buChar char="•"/>
            </a:pPr>
            <a:r>
              <a:rPr lang="en-US" sz="1300" dirty="0">
                <a:latin typeface="HelveticaNowText"/>
              </a:rPr>
              <a:t>We take it in turns to bring milk to work at the start of each week</a:t>
            </a:r>
          </a:p>
          <a:p>
            <a:endParaRPr lang="en-US" sz="1300" dirty="0">
              <a:latin typeface="HelveticaNowText"/>
            </a:endParaRPr>
          </a:p>
          <a:p>
            <a:r>
              <a:rPr lang="en-US" sz="1300" dirty="0">
                <a:latin typeface="HelveticaNowText"/>
              </a:rPr>
              <a:t>It is not fair to get annoyed or cross with a new team member unless they know what you usually like and have a chance to tell you whether it’s fair or not!</a:t>
            </a:r>
          </a:p>
          <a:p>
            <a:endParaRPr lang="en-US" sz="1300" dirty="0">
              <a:latin typeface="HelveticaNowText"/>
            </a:endParaRPr>
          </a:p>
          <a:p>
            <a:r>
              <a:rPr lang="en-US" sz="1300" b="1" dirty="0">
                <a:latin typeface="HelveticaNowText"/>
              </a:rPr>
              <a:t>Ask yourselves what do students need to be aware of- what reasonable adjustments request are appropriate that cover work base culture without making them feel uncomfortable? I.e.- asking students to make a small contribution to the tea and coffee fund, having mugs available for students to us?</a:t>
            </a:r>
            <a:endParaRPr lang="en-GB" sz="1300" b="1" dirty="0">
              <a:latin typeface="HelveticaNowText"/>
            </a:endParaRPr>
          </a:p>
          <a:p>
            <a:endParaRPr lang="en-GB" sz="1300" b="1" dirty="0">
              <a:latin typeface="HelveticaNowText"/>
            </a:endParaRPr>
          </a:p>
        </p:txBody>
      </p:sp>
    </p:spTree>
    <p:extLst>
      <p:ext uri="{BB962C8B-B14F-4D97-AF65-F5344CB8AC3E}">
        <p14:creationId xmlns:p14="http://schemas.microsoft.com/office/powerpoint/2010/main" val="2683330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81777" y="1844827"/>
            <a:ext cx="11107554" cy="1569660"/>
          </a:xfrm>
          <a:prstGeom prst="rect">
            <a:avLst/>
          </a:prstGeom>
          <a:noFill/>
        </p:spPr>
        <p:txBody>
          <a:bodyPr wrap="square" rtlCol="0">
            <a:spAutoFit/>
          </a:bodyPr>
          <a:lstStyle/>
          <a:p>
            <a:pPr algn="ctr"/>
            <a:r>
              <a:rPr lang="en-GB" sz="4800" b="1" dirty="0">
                <a:solidFill>
                  <a:schemeClr val="bg1"/>
                </a:solidFill>
                <a:latin typeface="Gramatika-Bold" panose="00000800000000000000" pitchFamily="2" charset="0"/>
              </a:rPr>
              <a:t>ACTIVITY 4</a:t>
            </a:r>
          </a:p>
          <a:p>
            <a:pPr algn="ctr"/>
            <a:endParaRPr lang="en-GB" sz="4800" b="1" dirty="0">
              <a:solidFill>
                <a:schemeClr val="bg1"/>
              </a:solidFill>
              <a:latin typeface="Gramatika-Bold" panose="00000800000000000000" pitchFamily="2" charset="0"/>
            </a:endParaRPr>
          </a:p>
        </p:txBody>
      </p:sp>
      <p:sp>
        <p:nvSpPr>
          <p:cNvPr id="8" name="TextBox 7"/>
          <p:cNvSpPr txBox="1"/>
          <p:nvPr/>
        </p:nvSpPr>
        <p:spPr>
          <a:xfrm>
            <a:off x="567688" y="2675824"/>
            <a:ext cx="8162224" cy="369332"/>
          </a:xfrm>
          <a:prstGeom prst="rect">
            <a:avLst/>
          </a:prstGeom>
          <a:noFill/>
        </p:spPr>
        <p:txBody>
          <a:bodyPr wrap="square" rtlCol="0">
            <a:spAutoFit/>
          </a:bodyPr>
          <a:lstStyle/>
          <a:p>
            <a:pPr algn="ctr"/>
            <a:r>
              <a:rPr lang="en-GB" sz="1800" dirty="0">
                <a:solidFill>
                  <a:schemeClr val="bg1"/>
                </a:solidFill>
                <a:latin typeface="HelveticaNowText"/>
              </a:rPr>
              <a:t>Giving Feedback, facilitating reflection and on-going development</a:t>
            </a:r>
          </a:p>
        </p:txBody>
      </p:sp>
    </p:spTree>
    <p:extLst>
      <p:ext uri="{BB962C8B-B14F-4D97-AF65-F5344CB8AC3E}">
        <p14:creationId xmlns:p14="http://schemas.microsoft.com/office/powerpoint/2010/main" val="13357430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181844"/>
            <a:ext cx="9144000" cy="1325563"/>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b="0" dirty="0"/>
              <a:t>Helpful information and guidance for supervisors conducting the initial interview, facilitating reflective practice and giving feedback.</a:t>
            </a:r>
          </a:p>
        </p:txBody>
      </p:sp>
      <p:sp>
        <p:nvSpPr>
          <p:cNvPr id="3" name="Text Placeholder 3"/>
          <p:cNvSpPr txBox="1">
            <a:spLocks/>
          </p:cNvSpPr>
          <p:nvPr/>
        </p:nvSpPr>
        <p:spPr>
          <a:xfrm>
            <a:off x="127520" y="1603317"/>
            <a:ext cx="8583343" cy="823912"/>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400" dirty="0">
                <a:solidFill>
                  <a:schemeClr val="tx1"/>
                </a:solidFill>
              </a:rPr>
              <a:t>The GROW model will help you construct the initial interview conversation with your student, forms the basis for reflective practice and decision making based on the opportunities available to them.</a:t>
            </a:r>
          </a:p>
        </p:txBody>
      </p:sp>
      <p:sp>
        <p:nvSpPr>
          <p:cNvPr id="5" name="Text Placeholder 5"/>
          <p:cNvSpPr txBox="1">
            <a:spLocks/>
          </p:cNvSpPr>
          <p:nvPr/>
        </p:nvSpPr>
        <p:spPr>
          <a:xfrm>
            <a:off x="3323107" y="2427229"/>
            <a:ext cx="4829493" cy="823912"/>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endParaRPr lang="en-GB" dirty="0"/>
          </a:p>
        </p:txBody>
      </p:sp>
      <p:sp>
        <p:nvSpPr>
          <p:cNvPr id="6" name="Content Placeholder 6"/>
          <p:cNvSpPr txBox="1">
            <a:spLocks/>
          </p:cNvSpPr>
          <p:nvPr/>
        </p:nvSpPr>
        <p:spPr>
          <a:xfrm>
            <a:off x="127522" y="2427229"/>
            <a:ext cx="9016480" cy="3286343"/>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GB" sz="1400" dirty="0">
                <a:solidFill>
                  <a:schemeClr val="tx1"/>
                </a:solidFill>
              </a:rPr>
              <a:t>Remember your student will know what they need to achieve on their placement with you. Things to think about during the initial interview are:</a:t>
            </a:r>
          </a:p>
          <a:p>
            <a:pPr>
              <a:buClrTx/>
            </a:pPr>
            <a:r>
              <a:rPr lang="en-GB" sz="1400" dirty="0">
                <a:solidFill>
                  <a:schemeClr val="tx1"/>
                </a:solidFill>
              </a:rPr>
              <a:t>Who can best support the student with specific competencies they need to achieve</a:t>
            </a:r>
          </a:p>
          <a:p>
            <a:pPr>
              <a:buClrTx/>
            </a:pPr>
            <a:r>
              <a:rPr lang="en-GB" sz="1400" dirty="0">
                <a:solidFill>
                  <a:schemeClr val="tx1"/>
                </a:solidFill>
              </a:rPr>
              <a:t>What opportunities can your team provide the student with? </a:t>
            </a:r>
          </a:p>
          <a:p>
            <a:pPr>
              <a:buClrTx/>
            </a:pPr>
            <a:r>
              <a:rPr lang="en-GB" sz="1400" dirty="0">
                <a:solidFill>
                  <a:schemeClr val="tx1"/>
                </a:solidFill>
              </a:rPr>
              <a:t>Are there any reasonable adjustment you need to make?</a:t>
            </a:r>
          </a:p>
          <a:p>
            <a:pPr marL="0" indent="0">
              <a:buFont typeface="Arial" panose="020B0604020202020204" pitchFamily="34" charset="0"/>
              <a:buNone/>
            </a:pPr>
            <a:r>
              <a:rPr lang="en-GB" sz="1400" dirty="0">
                <a:solidFill>
                  <a:schemeClr val="tx1"/>
                </a:solidFill>
              </a:rPr>
              <a:t> </a:t>
            </a:r>
          </a:p>
          <a:p>
            <a:pPr marL="0" indent="0">
              <a:buNone/>
            </a:pPr>
            <a:endParaRPr lang="en-GB" sz="1400" dirty="0">
              <a:solidFill>
                <a:schemeClr val="tx1"/>
              </a:solidFill>
            </a:endParaRPr>
          </a:p>
        </p:txBody>
      </p:sp>
      <p:sp>
        <p:nvSpPr>
          <p:cNvPr id="7" name="Snip Diagonal Corner Rectangle 6"/>
          <p:cNvSpPr/>
          <p:nvPr/>
        </p:nvSpPr>
        <p:spPr>
          <a:xfrm>
            <a:off x="6403187" y="3820887"/>
            <a:ext cx="2307674" cy="635610"/>
          </a:xfrm>
          <a:prstGeom prst="snip2DiagRect">
            <a:avLst/>
          </a:prstGeom>
          <a:solidFill>
            <a:schemeClr val="accent1">
              <a:lumMod val="20000"/>
              <a:lumOff val="80000"/>
            </a:schemeClr>
          </a:solidFill>
          <a:ln w="38100">
            <a:solidFill>
              <a:srgbClr val="39A6D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dirty="0">
                <a:solidFill>
                  <a:schemeClr val="tx1"/>
                </a:solidFill>
                <a:hlinkClick r:id="rId2"/>
              </a:rPr>
              <a:t>Watch this short video</a:t>
            </a:r>
            <a:endParaRPr lang="en-GB" dirty="0">
              <a:solidFill>
                <a:schemeClr val="tx1"/>
              </a:solidFill>
            </a:endParaRPr>
          </a:p>
        </p:txBody>
      </p:sp>
    </p:spTree>
    <p:extLst>
      <p:ext uri="{BB962C8B-B14F-4D97-AF65-F5344CB8AC3E}">
        <p14:creationId xmlns:p14="http://schemas.microsoft.com/office/powerpoint/2010/main" val="28840158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65563"/>
            <a:ext cx="11300298" cy="523220"/>
          </a:xfrm>
          <a:prstGeom prst="rect">
            <a:avLst/>
          </a:prstGeom>
        </p:spPr>
        <p:txBody>
          <a:bodyPr wrap="square">
            <a:spAutoFit/>
          </a:bodyPr>
          <a:lstStyle/>
          <a:p>
            <a:pPr algn="ctr"/>
            <a:r>
              <a:rPr lang="en-GB" sz="2800" dirty="0">
                <a:latin typeface="Gramatika-Bold" panose="00000800000000000000" pitchFamily="2" charset="0"/>
              </a:rPr>
              <a:t>Giving feedback</a:t>
            </a:r>
            <a:endParaRPr lang="en-US" sz="2800" dirty="0">
              <a:latin typeface="Gramatika-Bold" panose="00000800000000000000" pitchFamily="2" charset="0"/>
            </a:endParaRPr>
          </a:p>
        </p:txBody>
      </p:sp>
      <p:sp>
        <p:nvSpPr>
          <p:cNvPr id="4" name="Text Placeholder 10"/>
          <p:cNvSpPr txBox="1">
            <a:spLocks/>
          </p:cNvSpPr>
          <p:nvPr/>
        </p:nvSpPr>
        <p:spPr>
          <a:xfrm>
            <a:off x="75422" y="942976"/>
            <a:ext cx="9068578" cy="944693"/>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pPr>
            <a:r>
              <a:rPr lang="en-GB" sz="1800" dirty="0">
                <a:cs typeface="HelveticaNowText" panose="020B0504030202020204" pitchFamily="34" charset="77"/>
              </a:rPr>
              <a:t>Giving feed back is an integral part of the clinical supervision process and aids the reflection of both the supervisee and supervisor.</a:t>
            </a:r>
          </a:p>
          <a:p>
            <a:pPr>
              <a:buClrTx/>
            </a:pPr>
            <a:endParaRPr lang="en-GB" sz="1800" dirty="0"/>
          </a:p>
        </p:txBody>
      </p:sp>
      <p:sp>
        <p:nvSpPr>
          <p:cNvPr id="5" name="Text Placeholder 12"/>
          <p:cNvSpPr txBox="1">
            <a:spLocks/>
          </p:cNvSpPr>
          <p:nvPr/>
        </p:nvSpPr>
        <p:spPr>
          <a:xfrm>
            <a:off x="75422" y="1670979"/>
            <a:ext cx="5183188" cy="823912"/>
          </a:xfrm>
          <a:prstGeom prst="rect">
            <a:avLst/>
          </a:prstGeom>
        </p:spPr>
        <p:txBody>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
                <a:srgbClr val="941D80"/>
              </a:buClr>
            </a:pPr>
            <a:r>
              <a:rPr lang="en-GB" dirty="0">
                <a:solidFill>
                  <a:srgbClr val="941D80"/>
                </a:solidFill>
              </a:rPr>
              <a:t>The Principle of giving feedback:</a:t>
            </a:r>
          </a:p>
        </p:txBody>
      </p:sp>
      <p:sp>
        <p:nvSpPr>
          <p:cNvPr id="6" name="Content Placeholder 13"/>
          <p:cNvSpPr txBox="1">
            <a:spLocks/>
          </p:cNvSpPr>
          <p:nvPr/>
        </p:nvSpPr>
        <p:spPr>
          <a:xfrm>
            <a:off x="392349" y="2077188"/>
            <a:ext cx="8135634" cy="368458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Tx/>
              <a:buFont typeface="Wingdings" panose="05000000000000000000" pitchFamily="2" charset="2"/>
              <a:buChar char="ü"/>
            </a:pPr>
            <a:r>
              <a:rPr lang="en-GB" altLang="en-US" sz="1800" dirty="0">
                <a:cs typeface="HelveticaNowText" panose="020B0504030202020204" pitchFamily="34" charset="77"/>
              </a:rPr>
              <a:t> Aims to promote insight. </a:t>
            </a:r>
          </a:p>
          <a:p>
            <a:pPr>
              <a:buClrTx/>
              <a:buFont typeface="Wingdings" panose="05000000000000000000" pitchFamily="2" charset="2"/>
              <a:buChar char="ü"/>
            </a:pPr>
            <a:r>
              <a:rPr lang="en-GB" altLang="en-US" sz="1800" b="1" dirty="0">
                <a:cs typeface="HelveticaNowText" panose="020B0504030202020204" pitchFamily="34" charset="77"/>
              </a:rPr>
              <a:t> NOT</a:t>
            </a:r>
            <a:r>
              <a:rPr lang="en-GB" altLang="en-US" sz="1800" dirty="0">
                <a:cs typeface="HelveticaNowText" panose="020B0504030202020204" pitchFamily="34" charset="77"/>
              </a:rPr>
              <a:t>. </a:t>
            </a:r>
          </a:p>
          <a:p>
            <a:pPr>
              <a:buClrTx/>
              <a:buFont typeface="Wingdings" panose="05000000000000000000" pitchFamily="2" charset="2"/>
              <a:buChar char="ü"/>
            </a:pPr>
            <a:r>
              <a:rPr lang="en-GB" altLang="en-US" sz="1800" dirty="0">
                <a:cs typeface="HelveticaNowText" panose="020B0504030202020204" pitchFamily="34" charset="77"/>
              </a:rPr>
              <a:t> To judge or offer quick solutions</a:t>
            </a:r>
          </a:p>
          <a:p>
            <a:pPr>
              <a:lnSpc>
                <a:spcPct val="150000"/>
              </a:lnSpc>
              <a:buClrTx/>
              <a:buFont typeface="Wingdings" panose="05000000000000000000" pitchFamily="2" charset="2"/>
              <a:buChar char="ü"/>
            </a:pPr>
            <a:r>
              <a:rPr lang="en-GB" sz="1800" dirty="0">
                <a:cs typeface="HelveticaNowText" panose="020B0504030202020204" pitchFamily="34" charset="77"/>
              </a:rPr>
              <a:t> For some of us giving feedback to a struggling student can be quite anxiety provoking.</a:t>
            </a:r>
          </a:p>
          <a:p>
            <a:pPr>
              <a:lnSpc>
                <a:spcPct val="150000"/>
              </a:lnSpc>
              <a:buClrTx/>
              <a:buFont typeface="Wingdings" panose="05000000000000000000" pitchFamily="2" charset="2"/>
              <a:buChar char="ü"/>
            </a:pPr>
            <a:r>
              <a:rPr lang="en-GB" sz="1800" dirty="0">
                <a:cs typeface="HelveticaNowText" panose="020B0504030202020204" pitchFamily="34" charset="77"/>
              </a:rPr>
              <a:t> It need not be…there are ways to do it.</a:t>
            </a:r>
          </a:p>
          <a:p>
            <a:pPr marL="285750" indent="-285750">
              <a:buClrTx/>
            </a:pPr>
            <a:endParaRPr lang="en-GB" altLang="en-US" sz="1800" dirty="0">
              <a:cs typeface="HelveticaNowText" panose="020B0504030202020204" pitchFamily="34" charset="77"/>
            </a:endParaRPr>
          </a:p>
          <a:p>
            <a:pPr marL="285750" indent="-285750">
              <a:buClrTx/>
            </a:pPr>
            <a:endParaRPr lang="en-GB" sz="1800" dirty="0"/>
          </a:p>
        </p:txBody>
      </p:sp>
    </p:spTree>
    <p:extLst>
      <p:ext uri="{BB962C8B-B14F-4D97-AF65-F5344CB8AC3E}">
        <p14:creationId xmlns:p14="http://schemas.microsoft.com/office/powerpoint/2010/main" val="34290855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25128"/>
            <a:ext cx="11300298" cy="954107"/>
          </a:xfrm>
          <a:prstGeom prst="rect">
            <a:avLst/>
          </a:prstGeom>
        </p:spPr>
        <p:txBody>
          <a:bodyPr wrap="square">
            <a:spAutoFit/>
          </a:bodyPr>
          <a:lstStyle/>
          <a:p>
            <a:pPr algn="ctr"/>
            <a:r>
              <a:rPr lang="en-GB" sz="2800" dirty="0">
                <a:latin typeface="Gramatika-Bold" panose="00000800000000000000" pitchFamily="2" charset="0"/>
              </a:rPr>
              <a:t>The Keys to Providing Effective Feedback </a:t>
            </a:r>
          </a:p>
          <a:p>
            <a:pPr algn="ctr"/>
            <a:r>
              <a:rPr lang="en-GB" sz="2800" dirty="0">
                <a:latin typeface="Gramatika-Bold" panose="00000800000000000000" pitchFamily="2" charset="0"/>
              </a:rPr>
              <a:t>in Student Supervision</a:t>
            </a:r>
            <a:endParaRPr lang="en-US" sz="2800" dirty="0">
              <a:latin typeface="Gramatika-Bold" panose="00000800000000000000" pitchFamily="2" charset="0"/>
            </a:endParaRPr>
          </a:p>
        </p:txBody>
      </p:sp>
      <p:sp>
        <p:nvSpPr>
          <p:cNvPr id="3" name="Rectangle 2">
            <a:extLst>
              <a:ext uri="{FF2B5EF4-FFF2-40B4-BE49-F238E27FC236}">
                <a16:creationId xmlns:a16="http://schemas.microsoft.com/office/drawing/2014/main" id="{2E265651-4C6E-364A-9F71-E54AB290E708}"/>
              </a:ext>
            </a:extLst>
          </p:cNvPr>
          <p:cNvSpPr/>
          <p:nvPr/>
        </p:nvSpPr>
        <p:spPr>
          <a:xfrm>
            <a:off x="348575" y="1460673"/>
            <a:ext cx="8888239" cy="954107"/>
          </a:xfrm>
          <a:prstGeom prst="rect">
            <a:avLst/>
          </a:prstGeom>
        </p:spPr>
        <p:txBody>
          <a:bodyPr wrap="square">
            <a:spAutoFit/>
          </a:bodyPr>
          <a:lstStyle/>
          <a:p>
            <a:pPr marL="285750" indent="-285750">
              <a:buFont typeface="Arial" panose="020B0604020202020204" pitchFamily="34" charset="0"/>
              <a:buChar char="•"/>
            </a:pPr>
            <a:r>
              <a:rPr lang="en-GB" dirty="0">
                <a:latin typeface="HelveticaNowText" panose="020B0504030202020204" pitchFamily="34" charset="77"/>
                <a:cs typeface="HelveticaNowText" panose="020B0504030202020204" pitchFamily="34" charset="77"/>
              </a:rPr>
              <a:t>Good</a:t>
            </a:r>
            <a:r>
              <a:rPr lang="en-GB" b="1" dirty="0">
                <a:latin typeface="HelveticaNowText" panose="020B0504030202020204" pitchFamily="34" charset="77"/>
                <a:cs typeface="HelveticaNowText" panose="020B0504030202020204" pitchFamily="34" charset="77"/>
              </a:rPr>
              <a:t> listening</a:t>
            </a:r>
            <a:r>
              <a:rPr lang="en-GB" dirty="0">
                <a:latin typeface="HelveticaNowText" panose="020B0504030202020204" pitchFamily="34" charset="77"/>
                <a:cs typeface="HelveticaNowText" panose="020B0504030202020204" pitchFamily="34" charset="77"/>
              </a:rPr>
              <a:t> allows us to demonstrate that we are paying attention to the thoughts, feelings and behaviours of the other person (seeing the world through their eyes). </a:t>
            </a:r>
          </a:p>
          <a:p>
            <a:pPr marL="285750" indent="-285750">
              <a:buFont typeface="Arial" panose="020B0604020202020204" pitchFamily="34" charset="0"/>
              <a:buChar char="•"/>
            </a:pPr>
            <a:r>
              <a:rPr lang="en-GB" dirty="0">
                <a:latin typeface="HelveticaNowText" panose="020B0504030202020204" pitchFamily="34" charset="77"/>
                <a:cs typeface="HelveticaNowText" panose="020B0504030202020204" pitchFamily="34" charset="77"/>
              </a:rPr>
              <a:t>This is </a:t>
            </a:r>
            <a:r>
              <a:rPr lang="en-GB" b="1" dirty="0">
                <a:latin typeface="HelveticaNowText" panose="020B0504030202020204" pitchFamily="34" charset="77"/>
                <a:cs typeface="HelveticaNowText" panose="020B0504030202020204" pitchFamily="34" charset="77"/>
              </a:rPr>
              <a:t>crucial</a:t>
            </a:r>
            <a:r>
              <a:rPr lang="en-GB" dirty="0">
                <a:solidFill>
                  <a:srgbClr val="00B050"/>
                </a:solidFill>
                <a:latin typeface="HelveticaNowText" panose="020B0504030202020204" pitchFamily="34" charset="77"/>
                <a:cs typeface="HelveticaNowText" panose="020B0504030202020204" pitchFamily="34" charset="77"/>
              </a:rPr>
              <a:t> </a:t>
            </a:r>
            <a:r>
              <a:rPr lang="en-GB" dirty="0">
                <a:latin typeface="HelveticaNowText" panose="020B0504030202020204" pitchFamily="34" charset="77"/>
                <a:cs typeface="HelveticaNowText" panose="020B0504030202020204" pitchFamily="34" charset="77"/>
              </a:rPr>
              <a:t>to maintaining productive relationships, and sometimes the only way to establish communication.</a:t>
            </a:r>
          </a:p>
        </p:txBody>
      </p:sp>
      <p:sp>
        <p:nvSpPr>
          <p:cNvPr id="4" name="Content Placeholder 4"/>
          <p:cNvSpPr txBox="1">
            <a:spLocks/>
          </p:cNvSpPr>
          <p:nvPr/>
        </p:nvSpPr>
        <p:spPr>
          <a:xfrm>
            <a:off x="392349" y="1186834"/>
            <a:ext cx="5181600" cy="426687"/>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GB" sz="1400" dirty="0"/>
              <a:t>Good Communication Skills:</a:t>
            </a:r>
          </a:p>
        </p:txBody>
      </p:sp>
      <p:sp>
        <p:nvSpPr>
          <p:cNvPr id="5" name="Content Placeholder 5"/>
          <p:cNvSpPr txBox="1">
            <a:spLocks/>
          </p:cNvSpPr>
          <p:nvPr/>
        </p:nvSpPr>
        <p:spPr>
          <a:xfrm>
            <a:off x="348575" y="2427928"/>
            <a:ext cx="8446850" cy="435133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400" dirty="0">
                <a:latin typeface="HelveticaNowText"/>
              </a:rPr>
              <a:t>There are five key active listening techniques you can use to help you become a more effective listener:</a:t>
            </a:r>
          </a:p>
          <a:p>
            <a:pPr marL="285750" indent="-285750">
              <a:lnSpc>
                <a:spcPct val="100000"/>
              </a:lnSpc>
              <a:buClrTx/>
            </a:pPr>
            <a:r>
              <a:rPr lang="en-GB" sz="1400" dirty="0">
                <a:latin typeface="HelveticaNowText"/>
                <a:cs typeface="HelveticaNowText" panose="020B0504030202020204" pitchFamily="34" charset="77"/>
              </a:rPr>
              <a:t>Pay Attention. Give the speaker your undivided attention, and acknowledge the message. ...</a:t>
            </a:r>
          </a:p>
          <a:p>
            <a:pPr marL="285750" indent="-285750">
              <a:lnSpc>
                <a:spcPct val="100000"/>
              </a:lnSpc>
              <a:buClrTx/>
            </a:pPr>
            <a:r>
              <a:rPr lang="en-GB" sz="1400" dirty="0">
                <a:latin typeface="HelveticaNowText"/>
                <a:cs typeface="HelveticaNowText" panose="020B0504030202020204" pitchFamily="34" charset="77"/>
              </a:rPr>
              <a:t>Show That You're Listening. ...</a:t>
            </a:r>
          </a:p>
          <a:p>
            <a:pPr marL="285750" indent="-285750">
              <a:lnSpc>
                <a:spcPct val="100000"/>
              </a:lnSpc>
              <a:buClrTx/>
            </a:pPr>
            <a:r>
              <a:rPr lang="en-GB" sz="1400" dirty="0">
                <a:latin typeface="HelveticaNowText"/>
                <a:cs typeface="HelveticaNowText" panose="020B0504030202020204" pitchFamily="34" charset="77"/>
              </a:rPr>
              <a:t>Provide Feedback. ...</a:t>
            </a:r>
          </a:p>
          <a:p>
            <a:pPr marL="285750" indent="-285750">
              <a:lnSpc>
                <a:spcPct val="100000"/>
              </a:lnSpc>
              <a:buClrTx/>
            </a:pPr>
            <a:r>
              <a:rPr lang="en-GB" sz="1400" dirty="0">
                <a:latin typeface="HelveticaNowText"/>
                <a:cs typeface="HelveticaNowText" panose="020B0504030202020204" pitchFamily="34" charset="77"/>
              </a:rPr>
              <a:t>Defer judgment. ...</a:t>
            </a:r>
          </a:p>
          <a:p>
            <a:pPr marL="285750" indent="-285750">
              <a:lnSpc>
                <a:spcPct val="100000"/>
              </a:lnSpc>
              <a:buClrTx/>
            </a:pPr>
            <a:r>
              <a:rPr lang="en-GB" sz="1400" dirty="0">
                <a:latin typeface="HelveticaNowText"/>
                <a:cs typeface="HelveticaNowText" panose="020B0504030202020204" pitchFamily="34" charset="77"/>
              </a:rPr>
              <a:t>Respond appropriately</a:t>
            </a:r>
          </a:p>
          <a:p>
            <a:endParaRPr lang="en-GB" sz="1400" dirty="0">
              <a:solidFill>
                <a:schemeClr val="accent2"/>
              </a:solidFill>
              <a:latin typeface="HelveticaNowText"/>
            </a:endParaRPr>
          </a:p>
          <a:p>
            <a:endParaRPr lang="en-US" sz="1400" dirty="0">
              <a:solidFill>
                <a:schemeClr val="accent2"/>
              </a:solidFill>
              <a:latin typeface="HelveticaNowText"/>
            </a:endParaRPr>
          </a:p>
          <a:p>
            <a:endParaRPr lang="en-GB" sz="1400" dirty="0">
              <a:latin typeface="HelveticaNowText"/>
            </a:endParaRPr>
          </a:p>
        </p:txBody>
      </p:sp>
    </p:spTree>
    <p:extLst>
      <p:ext uri="{BB962C8B-B14F-4D97-AF65-F5344CB8AC3E}">
        <p14:creationId xmlns:p14="http://schemas.microsoft.com/office/powerpoint/2010/main" val="3611921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p:cNvPicPr>
          <p:nvPr/>
        </p:nvPicPr>
        <p:blipFill rotWithShape="1">
          <a:blip r:embed="rId2">
            <a:extLst>
              <a:ext uri="{28A0092B-C50C-407E-A947-70E740481C1C}">
                <a14:useLocalDpi xmlns:a14="http://schemas.microsoft.com/office/drawing/2010/main" val="0"/>
              </a:ext>
            </a:extLst>
          </a:blip>
          <a:srcRect r="2757"/>
          <a:stretch/>
        </p:blipFill>
        <p:spPr bwMode="auto">
          <a:xfrm>
            <a:off x="977281" y="2119836"/>
            <a:ext cx="5549025" cy="264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txBox="1">
            <a:spLocks/>
          </p:cNvSpPr>
          <p:nvPr/>
        </p:nvSpPr>
        <p:spPr>
          <a:xfrm>
            <a:off x="362157" y="255560"/>
            <a:ext cx="8013420" cy="869855"/>
          </a:xfrm>
          <a:prstGeom prst="rect">
            <a:avLst/>
          </a:prstGeom>
        </p:spPr>
        <p:txBody>
          <a:bodyPr>
            <a:no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cs typeface="Arial"/>
              </a:rPr>
              <a:t>Overview of the New</a:t>
            </a:r>
            <a:br>
              <a:rPr lang="en-GB" sz="2800" dirty="0">
                <a:solidFill>
                  <a:schemeClr val="tx1"/>
                </a:solidFill>
                <a:cs typeface="Arial"/>
              </a:rPr>
            </a:br>
            <a:r>
              <a:rPr lang="en-GB" sz="2800" dirty="0">
                <a:solidFill>
                  <a:schemeClr val="tx1"/>
                </a:solidFill>
                <a:cs typeface="Arial"/>
              </a:rPr>
              <a:t>Standards for Education &amp; Training</a:t>
            </a:r>
            <a:endParaRPr lang="en-GB" sz="2800" dirty="0">
              <a:solidFill>
                <a:schemeClr val="tx1"/>
              </a:solidFill>
            </a:endParaRPr>
          </a:p>
        </p:txBody>
      </p:sp>
      <p:pic>
        <p:nvPicPr>
          <p:cNvPr id="4"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9953" y="1261045"/>
            <a:ext cx="771527" cy="71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88124" y="1536097"/>
            <a:ext cx="775947" cy="7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7" descr="NMC Primary Logo-01.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23262" y="255560"/>
            <a:ext cx="1304215" cy="63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708327" y="3957028"/>
            <a:ext cx="2435673" cy="461665"/>
          </a:xfrm>
          <a:prstGeom prst="rect">
            <a:avLst/>
          </a:prstGeom>
        </p:spPr>
        <p:txBody>
          <a:bodyPr wrap="square">
            <a:spAutoFit/>
          </a:bodyPr>
          <a:lstStyle/>
          <a:p>
            <a:r>
              <a:rPr lang="en-GB" sz="1200" dirty="0">
                <a:latin typeface="Helvetica Now Text "/>
              </a:rPr>
              <a:t>These can be found </a:t>
            </a:r>
          </a:p>
          <a:p>
            <a:r>
              <a:rPr lang="en-GB" sz="1200" dirty="0">
                <a:latin typeface="Helvetica Now Text "/>
              </a:rPr>
              <a:t>on the </a:t>
            </a:r>
            <a:r>
              <a:rPr lang="en-GB" sz="1200" dirty="0">
                <a:latin typeface="Helvetica Now Text "/>
                <a:hlinkClick r:id="rId6"/>
              </a:rPr>
              <a:t>NMC website</a:t>
            </a:r>
            <a:endParaRPr lang="en-GB" sz="1200" dirty="0">
              <a:latin typeface="Helvetica Now Text "/>
            </a:endParaRPr>
          </a:p>
        </p:txBody>
      </p:sp>
    </p:spTree>
    <p:extLst>
      <p:ext uri="{BB962C8B-B14F-4D97-AF65-F5344CB8AC3E}">
        <p14:creationId xmlns:p14="http://schemas.microsoft.com/office/powerpoint/2010/main" val="31649906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3760" y="946661"/>
            <a:ext cx="3790240" cy="3790240"/>
          </a:xfrm>
          <a:prstGeom prst="rect">
            <a:avLst/>
          </a:prstGeom>
        </p:spPr>
      </p:pic>
      <p:sp>
        <p:nvSpPr>
          <p:cNvPr id="3" name="Rectangle 2">
            <a:extLst>
              <a:ext uri="{FF2B5EF4-FFF2-40B4-BE49-F238E27FC236}">
                <a16:creationId xmlns:a16="http://schemas.microsoft.com/office/drawing/2014/main" id="{FDC25819-4C51-1F4F-8387-5B71E5C9D2D2}"/>
              </a:ext>
            </a:extLst>
          </p:cNvPr>
          <p:cNvSpPr/>
          <p:nvPr/>
        </p:nvSpPr>
        <p:spPr>
          <a:xfrm>
            <a:off x="-1078149" y="155679"/>
            <a:ext cx="11300298" cy="523220"/>
          </a:xfrm>
          <a:prstGeom prst="rect">
            <a:avLst/>
          </a:prstGeom>
        </p:spPr>
        <p:txBody>
          <a:bodyPr wrap="square">
            <a:spAutoFit/>
          </a:bodyPr>
          <a:lstStyle/>
          <a:p>
            <a:pPr algn="ctr"/>
            <a:r>
              <a:rPr lang="en-US" sz="2800" dirty="0">
                <a:latin typeface="Gramatika-Bold" panose="00000800000000000000" pitchFamily="2" charset="0"/>
              </a:rPr>
              <a:t>Challenging skills</a:t>
            </a:r>
          </a:p>
        </p:txBody>
      </p:sp>
      <p:sp>
        <p:nvSpPr>
          <p:cNvPr id="11" name="Content Placeholder 3"/>
          <p:cNvSpPr txBox="1">
            <a:spLocks/>
          </p:cNvSpPr>
          <p:nvPr/>
        </p:nvSpPr>
        <p:spPr>
          <a:xfrm>
            <a:off x="127398" y="700424"/>
            <a:ext cx="5636908" cy="5416749"/>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fontAlgn="base">
              <a:buNone/>
            </a:pPr>
            <a:r>
              <a:rPr lang="en-GB" sz="1000" b="1" dirty="0">
                <a:solidFill>
                  <a:srgbClr val="941D80"/>
                </a:solidFill>
                <a:latin typeface="HelveticaNowText"/>
              </a:rPr>
              <a:t>Heron split these skills into two groups.</a:t>
            </a:r>
          </a:p>
          <a:p>
            <a:pPr marL="0" indent="0" fontAlgn="base">
              <a:buNone/>
            </a:pPr>
            <a:endParaRPr lang="en-GB" sz="1000" b="1" dirty="0">
              <a:solidFill>
                <a:srgbClr val="0070C0"/>
              </a:solidFill>
              <a:latin typeface="HelveticaNowText"/>
            </a:endParaRPr>
          </a:p>
          <a:p>
            <a:pPr marL="0" indent="0" fontAlgn="base">
              <a:buNone/>
            </a:pPr>
            <a:r>
              <a:rPr lang="en-GB" sz="1000" b="1" dirty="0">
                <a:solidFill>
                  <a:srgbClr val="941D80"/>
                </a:solidFill>
                <a:latin typeface="HelveticaNowText"/>
              </a:rPr>
              <a:t>Authoritative Interventions</a:t>
            </a:r>
            <a:endParaRPr lang="en-GB" sz="1000" dirty="0">
              <a:solidFill>
                <a:srgbClr val="941D80"/>
              </a:solidFill>
              <a:latin typeface="HelveticaNowText"/>
            </a:endParaRPr>
          </a:p>
          <a:p>
            <a:pPr fontAlgn="base"/>
            <a:r>
              <a:rPr lang="en-GB" sz="1000" dirty="0">
                <a:latin typeface="HelveticaNowText"/>
              </a:rPr>
              <a:t>“</a:t>
            </a:r>
            <a:r>
              <a:rPr lang="en-GB" sz="1000" b="1" dirty="0">
                <a:latin typeface="HelveticaNowText"/>
              </a:rPr>
              <a:t>Prescriptive” </a:t>
            </a:r>
            <a:r>
              <a:rPr lang="en-GB" sz="1000" dirty="0">
                <a:latin typeface="HelveticaNowText"/>
              </a:rPr>
              <a:t>– You explicitly direct the person you are helping by giving advice and direction.</a:t>
            </a:r>
          </a:p>
          <a:p>
            <a:pPr fontAlgn="base"/>
            <a:r>
              <a:rPr lang="en-GB" sz="1000" dirty="0">
                <a:latin typeface="HelveticaNowText"/>
              </a:rPr>
              <a:t>“</a:t>
            </a:r>
            <a:r>
              <a:rPr lang="en-GB" sz="1000" b="1" dirty="0">
                <a:latin typeface="HelveticaNowText"/>
              </a:rPr>
              <a:t>Informative”</a:t>
            </a:r>
            <a:r>
              <a:rPr lang="en-GB" sz="1000" dirty="0">
                <a:latin typeface="HelveticaNowText"/>
              </a:rPr>
              <a:t> – You provide information to instruct and guide the other person.</a:t>
            </a:r>
          </a:p>
          <a:p>
            <a:pPr fontAlgn="base"/>
            <a:r>
              <a:rPr lang="en-GB" sz="1000" dirty="0">
                <a:latin typeface="HelveticaNowText"/>
              </a:rPr>
              <a:t>“</a:t>
            </a:r>
            <a:r>
              <a:rPr lang="en-GB" sz="1000" b="1" dirty="0">
                <a:latin typeface="HelveticaNowText"/>
              </a:rPr>
              <a:t>Confronting</a:t>
            </a:r>
            <a:r>
              <a:rPr lang="en-GB" sz="1000" dirty="0">
                <a:latin typeface="HelveticaNowText"/>
              </a:rPr>
              <a:t>” – You challenge the other person’s behaviour or attitude. Not to be confused with aggressive confrontation, “confronting” is positive and constructive. It helps the other person consider behaviour and attitudes of which they would otherwise be unaware.</a:t>
            </a:r>
          </a:p>
          <a:p>
            <a:pPr marL="0" indent="0" fontAlgn="base">
              <a:buNone/>
            </a:pPr>
            <a:r>
              <a:rPr lang="en-GB" sz="1000" dirty="0">
                <a:solidFill>
                  <a:srgbClr val="0070C0"/>
                </a:solidFill>
                <a:latin typeface="HelveticaNowText"/>
              </a:rPr>
              <a:t> </a:t>
            </a:r>
          </a:p>
          <a:p>
            <a:pPr marL="0" indent="0" fontAlgn="base">
              <a:buNone/>
            </a:pPr>
            <a:r>
              <a:rPr lang="en-GB" sz="1000" b="1" dirty="0">
                <a:solidFill>
                  <a:srgbClr val="941D80"/>
                </a:solidFill>
                <a:latin typeface="HelveticaNowText"/>
              </a:rPr>
              <a:t>Facilitative Interventions</a:t>
            </a:r>
            <a:endParaRPr lang="en-GB" sz="1000" dirty="0">
              <a:solidFill>
                <a:srgbClr val="941D80"/>
              </a:solidFill>
              <a:latin typeface="HelveticaNowText"/>
            </a:endParaRPr>
          </a:p>
          <a:p>
            <a:pPr fontAlgn="base"/>
            <a:r>
              <a:rPr lang="en-GB" sz="1000" dirty="0">
                <a:latin typeface="HelveticaNowText"/>
              </a:rPr>
              <a:t>“</a:t>
            </a:r>
            <a:r>
              <a:rPr lang="en-GB" sz="1000" b="1" dirty="0">
                <a:latin typeface="HelveticaNowText"/>
              </a:rPr>
              <a:t>Cathartic” </a:t>
            </a:r>
            <a:r>
              <a:rPr lang="en-GB" sz="1000" dirty="0">
                <a:latin typeface="HelveticaNowText"/>
              </a:rPr>
              <a:t>– You help the other person to express and overcome thoughts or emotions that they have not previously confronted.</a:t>
            </a:r>
          </a:p>
          <a:p>
            <a:pPr fontAlgn="base"/>
            <a:r>
              <a:rPr lang="en-GB" sz="1000" dirty="0">
                <a:latin typeface="HelveticaNowText"/>
              </a:rPr>
              <a:t>“</a:t>
            </a:r>
            <a:r>
              <a:rPr lang="en-GB" sz="1000" b="1" dirty="0">
                <a:latin typeface="HelveticaNowText"/>
              </a:rPr>
              <a:t>Catalytic” </a:t>
            </a:r>
            <a:r>
              <a:rPr lang="en-GB" sz="1000" dirty="0">
                <a:latin typeface="HelveticaNowText"/>
              </a:rPr>
              <a:t>– You help the other person reflect, discover and learn for him or herself. This helps him or her become more self-directed in making decisions, solving problems and so on.</a:t>
            </a:r>
          </a:p>
          <a:p>
            <a:pPr fontAlgn="base"/>
            <a:r>
              <a:rPr lang="en-GB" sz="1000" b="1" dirty="0">
                <a:latin typeface="HelveticaNowText"/>
              </a:rPr>
              <a:t>“Supportive</a:t>
            </a:r>
            <a:r>
              <a:rPr lang="en-GB" sz="1000" dirty="0">
                <a:latin typeface="HelveticaNowText"/>
              </a:rPr>
              <a:t>” – You build up the confidence of the other person by focusing on their competences, qualities and achievements.</a:t>
            </a:r>
          </a:p>
          <a:p>
            <a:endParaRPr lang="en-GB" altLang="en-US" sz="1000" dirty="0">
              <a:latin typeface="HelveticaNowText"/>
              <a:ea typeface="ＭＳ Ｐゴシック" panose="020B0600070205080204" pitchFamily="34" charset="-128"/>
            </a:endParaRPr>
          </a:p>
          <a:p>
            <a:endParaRPr lang="en-GB" sz="1000" dirty="0">
              <a:latin typeface="HelveticaNowText"/>
            </a:endParaRPr>
          </a:p>
        </p:txBody>
      </p:sp>
    </p:spTree>
    <p:extLst>
      <p:ext uri="{BB962C8B-B14F-4D97-AF65-F5344CB8AC3E}">
        <p14:creationId xmlns:p14="http://schemas.microsoft.com/office/powerpoint/2010/main" val="12191518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65795"/>
            <a:ext cx="11300298" cy="954107"/>
          </a:xfrm>
          <a:prstGeom prst="rect">
            <a:avLst/>
          </a:prstGeom>
        </p:spPr>
        <p:txBody>
          <a:bodyPr wrap="square">
            <a:spAutoFit/>
          </a:bodyPr>
          <a:lstStyle/>
          <a:p>
            <a:pPr algn="ctr"/>
            <a:r>
              <a:rPr lang="en-GB" sz="2800" dirty="0">
                <a:latin typeface="Gramatika-Bold" panose="00000800000000000000" pitchFamily="2" charset="0"/>
              </a:rPr>
              <a:t> Encouraging Reflection </a:t>
            </a:r>
          </a:p>
          <a:p>
            <a:pPr algn="ctr"/>
            <a:r>
              <a:rPr lang="en-GB" sz="2800" dirty="0">
                <a:latin typeface="Gramatika-Bold" panose="00000800000000000000" pitchFamily="2" charset="0"/>
              </a:rPr>
              <a:t>and Giving Reflective Feedback</a:t>
            </a:r>
            <a:endParaRPr lang="en-US" sz="2800" dirty="0">
              <a:latin typeface="Gramatika-Bold" panose="00000800000000000000" pitchFamily="2" charset="0"/>
            </a:endParaRPr>
          </a:p>
        </p:txBody>
      </p:sp>
      <p:sp>
        <p:nvSpPr>
          <p:cNvPr id="3" name="Rectangle 2"/>
          <p:cNvSpPr/>
          <p:nvPr/>
        </p:nvSpPr>
        <p:spPr>
          <a:xfrm>
            <a:off x="96373" y="1119902"/>
            <a:ext cx="9047628" cy="3539430"/>
          </a:xfrm>
          <a:prstGeom prst="rect">
            <a:avLst/>
          </a:prstGeom>
        </p:spPr>
        <p:txBody>
          <a:bodyPr wrap="square">
            <a:spAutoFit/>
          </a:bodyPr>
          <a:lstStyle/>
          <a:p>
            <a:r>
              <a:rPr lang="en-GB" dirty="0">
                <a:latin typeface="HelveticaNowText"/>
              </a:rPr>
              <a:t>Reflective Practice</a:t>
            </a:r>
          </a:p>
          <a:p>
            <a:endParaRPr lang="en-GB" dirty="0">
              <a:latin typeface="HelveticaNowText"/>
            </a:endParaRPr>
          </a:p>
          <a:p>
            <a:r>
              <a:rPr lang="en-GB" dirty="0">
                <a:latin typeface="HelveticaNowText"/>
              </a:rPr>
              <a:t>From a humanistic perspective, reflective practice refers to professional self-reflection that includes a self-assessment of skills and strengths alongside a consideration of areas in need of further development </a:t>
            </a:r>
          </a:p>
          <a:p>
            <a:r>
              <a:rPr lang="en-GB" dirty="0">
                <a:latin typeface="HelveticaNowText"/>
              </a:rPr>
              <a:t>(</a:t>
            </a:r>
            <a:r>
              <a:rPr lang="en-GB" dirty="0" err="1">
                <a:latin typeface="HelveticaNowText"/>
              </a:rPr>
              <a:t>Kaslow</a:t>
            </a:r>
            <a:r>
              <a:rPr lang="en-GB" dirty="0">
                <a:latin typeface="HelveticaNowText"/>
              </a:rPr>
              <a:t>, Dunn and Smith, 2008 ). </a:t>
            </a:r>
          </a:p>
          <a:p>
            <a:endParaRPr lang="en-GB" dirty="0">
              <a:latin typeface="HelveticaNowText"/>
            </a:endParaRPr>
          </a:p>
          <a:p>
            <a:r>
              <a:rPr lang="en-GB" dirty="0">
                <a:latin typeface="HelveticaNowText"/>
              </a:rPr>
              <a:t>These capacities are essential skills for the student and their supervisors as part of our on-going professional development and regulation/ revalidation with the NMC</a:t>
            </a:r>
          </a:p>
          <a:p>
            <a:endParaRPr lang="en-GB" dirty="0">
              <a:latin typeface="HelveticaNowText"/>
            </a:endParaRPr>
          </a:p>
          <a:p>
            <a:r>
              <a:rPr lang="en-GB" dirty="0">
                <a:latin typeface="HelveticaNowText"/>
              </a:rPr>
              <a:t>Student Supervision focuses on working with the student as they reflect on the subjective experience of being with clients, practicing clinical skills , evidencing  knowledge and their professional behaviours in the learning environment.</a:t>
            </a:r>
          </a:p>
          <a:p>
            <a:endParaRPr lang="en-GB" dirty="0">
              <a:latin typeface="HelveticaNowText"/>
            </a:endParaRPr>
          </a:p>
          <a:p>
            <a:r>
              <a:rPr lang="en-GB" dirty="0">
                <a:latin typeface="HelveticaNowText"/>
              </a:rPr>
              <a:t>Student Supervision provides both the placement supervisors and the student an opportunity to promote awareness of the students on-going learning needs as well as celebrating the things that have gone well during the placement. </a:t>
            </a:r>
          </a:p>
        </p:txBody>
      </p:sp>
    </p:spTree>
    <p:extLst>
      <p:ext uri="{BB962C8B-B14F-4D97-AF65-F5344CB8AC3E}">
        <p14:creationId xmlns:p14="http://schemas.microsoft.com/office/powerpoint/2010/main" val="5379887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3478167" y="153746"/>
            <a:ext cx="11300298" cy="523220"/>
          </a:xfrm>
          <a:prstGeom prst="rect">
            <a:avLst/>
          </a:prstGeom>
        </p:spPr>
        <p:txBody>
          <a:bodyPr wrap="square">
            <a:spAutoFit/>
          </a:bodyPr>
          <a:lstStyle/>
          <a:p>
            <a:pPr algn="ctr"/>
            <a:r>
              <a:rPr lang="en-GB" altLang="en-US" sz="2800" dirty="0">
                <a:latin typeface="Gramatika-Bold" panose="00000800000000000000" pitchFamily="2" charset="0"/>
              </a:rPr>
              <a:t>Gibbs reflective cycle</a:t>
            </a:r>
            <a:endParaRPr lang="en-US" sz="2800" dirty="0">
              <a:latin typeface="Gramatika-Bold" panose="00000800000000000000" pitchFamily="2" charset="0"/>
            </a:endParaRPr>
          </a:p>
        </p:txBody>
      </p:sp>
      <p:sp>
        <p:nvSpPr>
          <p:cNvPr id="15" name="Text Box 15">
            <a:extLst>
              <a:ext uri="{FF2B5EF4-FFF2-40B4-BE49-F238E27FC236}">
                <a16:creationId xmlns:a16="http://schemas.microsoft.com/office/drawing/2014/main" id="{9D19711E-ACB3-774E-9899-554BA0E426A3}"/>
              </a:ext>
            </a:extLst>
          </p:cNvPr>
          <p:cNvSpPr txBox="1">
            <a:spLocks noChangeArrowheads="1"/>
          </p:cNvSpPr>
          <p:nvPr/>
        </p:nvSpPr>
        <p:spPr bwMode="auto">
          <a:xfrm>
            <a:off x="6681061" y="4295266"/>
            <a:ext cx="1728787" cy="338554"/>
          </a:xfrm>
          <a:prstGeom prst="rect">
            <a:avLst/>
          </a:prstGeom>
          <a:noFill/>
          <a:ln w="19050" algn="ctr">
            <a:noFill/>
            <a:miter lim="800000"/>
            <a:headEnd/>
            <a:tailEnd/>
          </a:ln>
        </p:spPr>
        <p:txBody>
          <a:bodyPr>
            <a:spAutoFit/>
          </a:bodyPr>
          <a:lstStyle/>
          <a:p>
            <a:pPr eaLnBrk="0" hangingPunct="0">
              <a:spcBef>
                <a:spcPct val="50000"/>
              </a:spcBef>
              <a:defRPr/>
            </a:pPr>
            <a:r>
              <a:rPr lang="en-US" sz="1600" dirty="0">
                <a:latin typeface="HelveticaNowText" panose="020B0504030202020204" pitchFamily="34" charset="77"/>
                <a:ea typeface="ＭＳ Ｐゴシック" pitchFamily="-48" charset="-128"/>
                <a:cs typeface="HelveticaNowText" panose="020B0504030202020204" pitchFamily="34" charset="77"/>
              </a:rPr>
              <a:t> (Gibbs, 1988)</a:t>
            </a:r>
          </a:p>
        </p:txBody>
      </p:sp>
      <p:graphicFrame>
        <p:nvGraphicFramePr>
          <p:cNvPr id="16" name="Diagram 15"/>
          <p:cNvGraphicFramePr/>
          <p:nvPr>
            <p:extLst>
              <p:ext uri="{D42A27DB-BD31-4B8C-83A1-F6EECF244321}">
                <p14:modId xmlns:p14="http://schemas.microsoft.com/office/powerpoint/2010/main" val="3277983099"/>
              </p:ext>
            </p:extLst>
          </p:nvPr>
        </p:nvGraphicFramePr>
        <p:xfrm>
          <a:off x="1524000" y="73122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19263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9745" y="189419"/>
            <a:ext cx="11300298" cy="707886"/>
          </a:xfrm>
          <a:prstGeom prst="rect">
            <a:avLst/>
          </a:prstGeom>
        </p:spPr>
        <p:txBody>
          <a:bodyPr wrap="square">
            <a:spAutoFit/>
          </a:bodyPr>
          <a:lstStyle/>
          <a:p>
            <a:r>
              <a:rPr lang="en-GB" sz="2000" dirty="0">
                <a:solidFill>
                  <a:schemeClr val="accent2"/>
                </a:solidFill>
                <a:latin typeface="Gramatika-Bold" panose="00000800000000000000" pitchFamily="2" charset="0"/>
              </a:rPr>
              <a:t>The Driscoll model provides a framework to consider the What? So What? </a:t>
            </a:r>
          </a:p>
          <a:p>
            <a:r>
              <a:rPr lang="en-GB" sz="2000" dirty="0">
                <a:solidFill>
                  <a:schemeClr val="accent2"/>
                </a:solidFill>
                <a:latin typeface="Gramatika-Bold" panose="00000800000000000000" pitchFamily="2" charset="0"/>
              </a:rPr>
              <a:t>and Now What? relating to a students challenging event.</a:t>
            </a:r>
            <a:endParaRPr lang="en-US" sz="2000" dirty="0">
              <a:solidFill>
                <a:schemeClr val="accent2"/>
              </a:solidFill>
              <a:latin typeface="Gramatika-Bold" panose="00000800000000000000" pitchFamily="2" charset="0"/>
            </a:endParaRPr>
          </a:p>
        </p:txBody>
      </p:sp>
      <p:sp>
        <p:nvSpPr>
          <p:cNvPr id="3" name="Rectangle 2">
            <a:extLst>
              <a:ext uri="{FF2B5EF4-FFF2-40B4-BE49-F238E27FC236}">
                <a16:creationId xmlns:a16="http://schemas.microsoft.com/office/drawing/2014/main" id="{2E265651-4C6E-364A-9F71-E54AB290E708}"/>
              </a:ext>
            </a:extLst>
          </p:cNvPr>
          <p:cNvSpPr/>
          <p:nvPr/>
        </p:nvSpPr>
        <p:spPr>
          <a:xfrm>
            <a:off x="255188" y="1286697"/>
            <a:ext cx="5703651" cy="3600986"/>
          </a:xfrm>
          <a:prstGeom prst="rect">
            <a:avLst/>
          </a:prstGeom>
        </p:spPr>
        <p:txBody>
          <a:bodyPr wrap="square">
            <a:spAutoFit/>
          </a:bodyPr>
          <a:lstStyle/>
          <a:p>
            <a:pPr marL="171450" indent="-171450">
              <a:buFont typeface="Arial" panose="020B0604020202020204" pitchFamily="34" charset="0"/>
              <a:buChar char="•"/>
            </a:pPr>
            <a:r>
              <a:rPr lang="en-GB" sz="1200" b="1" dirty="0">
                <a:solidFill>
                  <a:srgbClr val="3BAA36"/>
                </a:solidFill>
                <a:latin typeface="HelveticaNowText" panose="020B0504030202020204" pitchFamily="34" charset="77"/>
                <a:cs typeface="HelveticaNowText" panose="020B0504030202020204" pitchFamily="34" charset="77"/>
              </a:rPr>
              <a:t>Wha</a:t>
            </a:r>
            <a:r>
              <a:rPr lang="en-GB" sz="1200" dirty="0">
                <a:solidFill>
                  <a:srgbClr val="3BAA36"/>
                </a:solidFill>
                <a:latin typeface="HelveticaNowText" panose="020B0504030202020204" pitchFamily="34" charset="77"/>
                <a:cs typeface="HelveticaNowText" panose="020B0504030202020204" pitchFamily="34" charset="77"/>
              </a:rPr>
              <a:t>t</a:t>
            </a:r>
            <a:r>
              <a:rPr lang="en-GB" sz="1200" b="1" dirty="0">
                <a:solidFill>
                  <a:srgbClr val="3BAA36"/>
                </a:solidFill>
                <a:latin typeface="HelveticaNowText" panose="020B0504030202020204" pitchFamily="34" charset="77"/>
                <a:cs typeface="HelveticaNowText" panose="020B0504030202020204" pitchFamily="34" charset="77"/>
              </a:rPr>
              <a:t>?</a:t>
            </a:r>
            <a:r>
              <a:rPr lang="en-GB" sz="1200" dirty="0">
                <a:solidFill>
                  <a:schemeClr val="accent4"/>
                </a:solidFill>
                <a:latin typeface="HelveticaNowText" panose="020B0504030202020204" pitchFamily="34" charset="77"/>
                <a:cs typeface="HelveticaNowText" panose="020B0504030202020204" pitchFamily="34" charset="77"/>
              </a:rPr>
              <a:t> </a:t>
            </a:r>
            <a:r>
              <a:rPr lang="en-GB" sz="1200" dirty="0">
                <a:latin typeface="HelveticaNowText" panose="020B0504030202020204" pitchFamily="34" charset="77"/>
                <a:cs typeface="HelveticaNowText" panose="020B0504030202020204" pitchFamily="34" charset="77"/>
              </a:rPr>
              <a:t>Returning to the situation</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is the purpose of returning to this situation?</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exactly occurred?</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was your reaction?</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do you see as key aspects of this situation?</a:t>
            </a:r>
          </a:p>
          <a:p>
            <a:pPr marL="171450" indent="-171450">
              <a:buFont typeface="Arial" panose="020B0604020202020204" pitchFamily="34" charset="0"/>
              <a:buChar char="•"/>
            </a:pPr>
            <a:endParaRPr lang="en-GB" sz="1200" dirty="0">
              <a:solidFill>
                <a:schemeClr val="accent4"/>
              </a:solidFill>
              <a:latin typeface="HelveticaNowText" panose="020B0504030202020204" pitchFamily="34" charset="77"/>
              <a:cs typeface="HelveticaNowText" panose="020B0504030202020204" pitchFamily="34" charset="77"/>
            </a:endParaRPr>
          </a:p>
          <a:p>
            <a:pPr marL="171450" indent="-171450">
              <a:buFont typeface="Arial" panose="020B0604020202020204" pitchFamily="34" charset="0"/>
              <a:buChar char="•"/>
            </a:pPr>
            <a:r>
              <a:rPr lang="en-GB" sz="1200" b="1" dirty="0">
                <a:solidFill>
                  <a:srgbClr val="39A6DF"/>
                </a:solidFill>
                <a:latin typeface="HelveticaNowText" panose="020B0504030202020204" pitchFamily="34" charset="77"/>
                <a:cs typeface="HelveticaNowText" panose="020B0504030202020204" pitchFamily="34" charset="77"/>
              </a:rPr>
              <a:t>So What?</a:t>
            </a:r>
            <a:r>
              <a:rPr lang="en-GB" sz="1200" dirty="0">
                <a:solidFill>
                  <a:schemeClr val="accent4"/>
                </a:solidFill>
                <a:latin typeface="HelveticaNowText" panose="020B0504030202020204" pitchFamily="34" charset="77"/>
                <a:cs typeface="HelveticaNowText" panose="020B0504030202020204" pitchFamily="34" charset="77"/>
              </a:rPr>
              <a:t> </a:t>
            </a:r>
            <a:r>
              <a:rPr lang="en-GB" sz="1200" dirty="0">
                <a:latin typeface="HelveticaNowText" panose="020B0504030202020204" pitchFamily="34" charset="77"/>
                <a:cs typeface="HelveticaNowText" panose="020B0504030202020204" pitchFamily="34" charset="77"/>
              </a:rPr>
              <a:t>Understanding the context</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were you feeling at the time?</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are you feeling now? Are there any differences and, if so, why?</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troubles you, if anything?</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are the main reasons for feeling differently from your colleagues?</a:t>
            </a:r>
          </a:p>
          <a:p>
            <a:pPr marL="171450" indent="-171450">
              <a:buFont typeface="Arial" panose="020B0604020202020204" pitchFamily="34" charset="0"/>
              <a:buChar char="•"/>
            </a:pPr>
            <a:endParaRPr lang="en-GB" sz="1200" dirty="0">
              <a:latin typeface="HelveticaNowText" panose="020B0504030202020204" pitchFamily="34" charset="77"/>
              <a:cs typeface="HelveticaNowText" panose="020B0504030202020204" pitchFamily="34" charset="77"/>
            </a:endParaRPr>
          </a:p>
          <a:p>
            <a:pPr marL="171450" indent="-171450">
              <a:buFont typeface="Arial" panose="020B0604020202020204" pitchFamily="34" charset="0"/>
              <a:buChar char="•"/>
            </a:pPr>
            <a:r>
              <a:rPr lang="en-GB" sz="1200" b="1" dirty="0">
                <a:solidFill>
                  <a:srgbClr val="941D80"/>
                </a:solidFill>
                <a:latin typeface="HelveticaNowText" panose="020B0504030202020204" pitchFamily="34" charset="77"/>
                <a:cs typeface="HelveticaNowText" panose="020B0504030202020204" pitchFamily="34" charset="77"/>
              </a:rPr>
              <a:t>Now what? </a:t>
            </a:r>
            <a:r>
              <a:rPr lang="en-GB" sz="1200" dirty="0">
                <a:latin typeface="HelveticaNowText" panose="020B0504030202020204" pitchFamily="34" charset="77"/>
                <a:cs typeface="HelveticaNowText" panose="020B0504030202020204" pitchFamily="34" charset="77"/>
              </a:rPr>
              <a:t>Modifying future outcomes</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are the implications for you?</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needs to happen to alter the situation?</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information do you need to face a similar situation again?</a:t>
            </a:r>
          </a:p>
          <a:p>
            <a:pPr marL="171450" indent="-171450">
              <a:buFont typeface="Arial" panose="020B0604020202020204" pitchFamily="34" charset="0"/>
              <a:buChar char="•"/>
            </a:pPr>
            <a:r>
              <a:rPr lang="en-GB" sz="1200" dirty="0">
                <a:latin typeface="HelveticaNowText" panose="020B0504030202020204" pitchFamily="34" charset="77"/>
                <a:cs typeface="HelveticaNowText" panose="020B0504030202020204" pitchFamily="34" charset="77"/>
              </a:rPr>
              <a:t>What are the best ways of getting information about the situation should it arise again?</a:t>
            </a:r>
          </a:p>
          <a:p>
            <a:pPr marL="171450" indent="-171450">
              <a:buFont typeface="Arial" panose="020B0604020202020204" pitchFamily="34" charset="0"/>
              <a:buChar char="•"/>
            </a:pPr>
            <a:endParaRPr lang="en-GB" sz="1100" dirty="0">
              <a:latin typeface="HelveticaNowText" panose="020B0504030202020204" pitchFamily="34" charset="77"/>
              <a:cs typeface="HelveticaNowText" panose="020B0504030202020204" pitchFamily="34" charset="77"/>
            </a:endParaRPr>
          </a:p>
        </p:txBody>
      </p:sp>
      <p:sp>
        <p:nvSpPr>
          <p:cNvPr id="4" name="Rectangle 3">
            <a:extLst>
              <a:ext uri="{FF2B5EF4-FFF2-40B4-BE49-F238E27FC236}">
                <a16:creationId xmlns:a16="http://schemas.microsoft.com/office/drawing/2014/main" id="{A86E5764-2F28-E544-8880-8240DD793C2B}"/>
              </a:ext>
            </a:extLst>
          </p:cNvPr>
          <p:cNvSpPr/>
          <p:nvPr/>
        </p:nvSpPr>
        <p:spPr>
          <a:xfrm>
            <a:off x="7448230" y="5862795"/>
            <a:ext cx="4519863" cy="261610"/>
          </a:xfrm>
          <a:prstGeom prst="rect">
            <a:avLst/>
          </a:prstGeom>
        </p:spPr>
        <p:txBody>
          <a:bodyPr wrap="square">
            <a:spAutoFit/>
          </a:bodyPr>
          <a:lstStyle/>
          <a:p>
            <a:r>
              <a:rPr lang="en-GB" sz="1100" dirty="0">
                <a:latin typeface="HelveticaNowText" panose="020B0504030202020204" pitchFamily="34" charset="77"/>
                <a:cs typeface="HelveticaNowText" panose="020B0504030202020204" pitchFamily="34" charset="77"/>
              </a:rPr>
              <a:t>Driscoll's model of reflection  Source: Driscoll, 2000, p. 52 </a:t>
            </a:r>
          </a:p>
        </p:txBody>
      </p:sp>
      <p:graphicFrame>
        <p:nvGraphicFramePr>
          <p:cNvPr id="5" name="Content Placeholder 4">
            <a:extLst>
              <a:ext uri="{FF2B5EF4-FFF2-40B4-BE49-F238E27FC236}">
                <a16:creationId xmlns:a16="http://schemas.microsoft.com/office/drawing/2014/main" id="{D034E180-1975-1348-8399-6A99221066B9}"/>
              </a:ext>
            </a:extLst>
          </p:cNvPr>
          <p:cNvGraphicFramePr>
            <a:graphicFrameLocks/>
          </p:cNvGraphicFramePr>
          <p:nvPr>
            <p:extLst>
              <p:ext uri="{D42A27DB-BD31-4B8C-83A1-F6EECF244321}">
                <p14:modId xmlns:p14="http://schemas.microsoft.com/office/powerpoint/2010/main" val="673395014"/>
              </p:ext>
            </p:extLst>
          </p:nvPr>
        </p:nvGraphicFramePr>
        <p:xfrm>
          <a:off x="5673189" y="1266975"/>
          <a:ext cx="2787418" cy="3147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03710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335741" y="1028773"/>
            <a:ext cx="8472518" cy="1015663"/>
          </a:xfrm>
          <a:prstGeom prst="rect">
            <a:avLst/>
          </a:prstGeom>
        </p:spPr>
        <p:txBody>
          <a:bodyPr wrap="square">
            <a:spAutoFit/>
          </a:bodyPr>
          <a:lstStyle/>
          <a:p>
            <a:pPr algn="ctr"/>
            <a:r>
              <a:rPr lang="en-GB" sz="2000" dirty="0">
                <a:latin typeface="HelveticaNowText"/>
              </a:rPr>
              <a:t>Watching this reflective supervision video will give you an idea of how to support a students reflection on their practice and help them work out their on-going development needs.</a:t>
            </a:r>
            <a:endParaRPr lang="en-US" sz="2000" dirty="0">
              <a:latin typeface="HelveticaNowText"/>
            </a:endParaRPr>
          </a:p>
        </p:txBody>
      </p:sp>
      <p:sp>
        <p:nvSpPr>
          <p:cNvPr id="3" name="Rectangle 2">
            <a:extLst>
              <a:ext uri="{FF2B5EF4-FFF2-40B4-BE49-F238E27FC236}">
                <a16:creationId xmlns:a16="http://schemas.microsoft.com/office/drawing/2014/main" id="{A86E5764-2F28-E544-8880-8240DD793C2B}"/>
              </a:ext>
            </a:extLst>
          </p:cNvPr>
          <p:cNvSpPr/>
          <p:nvPr/>
        </p:nvSpPr>
        <p:spPr>
          <a:xfrm>
            <a:off x="-1729695" y="0"/>
            <a:ext cx="1330069" cy="769441"/>
          </a:xfrm>
          <a:prstGeom prst="rect">
            <a:avLst/>
          </a:prstGeom>
        </p:spPr>
        <p:txBody>
          <a:bodyPr wrap="square">
            <a:spAutoFit/>
          </a:bodyPr>
          <a:lstStyle/>
          <a:p>
            <a:pPr algn="ctr"/>
            <a:r>
              <a:rPr lang="en-GB" sz="1100" dirty="0">
                <a:solidFill>
                  <a:schemeClr val="accent4"/>
                </a:solidFill>
                <a:latin typeface="HelveticaNowText" panose="020B0504030202020204" pitchFamily="34" charset="77"/>
                <a:cs typeface="HelveticaNowText" panose="020B0504030202020204" pitchFamily="34" charset="77"/>
                <a:hlinkClick r:id="rId2">
                  <a:extLst>
                    <a:ext uri="{A12FA001-AC4F-418D-AE19-62706E023703}">
                      <ahyp:hlinkClr xmlns:ahyp="http://schemas.microsoft.com/office/drawing/2018/hyperlinkcolor" val="tx"/>
                    </a:ext>
                  </a:extLst>
                </a:hlinkClick>
              </a:rPr>
              <a:t>https://www.youtube.com/watch?v=fWHnbCRYvbc</a:t>
            </a:r>
            <a:endParaRPr lang="en-GB" sz="1100" dirty="0">
              <a:solidFill>
                <a:schemeClr val="accent4"/>
              </a:solidFill>
              <a:latin typeface="HelveticaNowText" panose="020B0504030202020204" pitchFamily="34" charset="77"/>
              <a:cs typeface="HelveticaNowText" panose="020B0504030202020204" pitchFamily="34" charset="77"/>
            </a:endParaRPr>
          </a:p>
        </p:txBody>
      </p:sp>
      <p:sp>
        <p:nvSpPr>
          <p:cNvPr id="4" name="Rounded Rectangle 3"/>
          <p:cNvSpPr/>
          <p:nvPr/>
        </p:nvSpPr>
        <p:spPr>
          <a:xfrm>
            <a:off x="3330388" y="2509064"/>
            <a:ext cx="2483223" cy="1030941"/>
          </a:xfrm>
          <a:prstGeom prst="roundRect">
            <a:avLst/>
          </a:prstGeom>
          <a:solidFill>
            <a:schemeClr val="accent1">
              <a:lumMod val="20000"/>
              <a:lumOff val="80000"/>
            </a:schemeClr>
          </a:solidFill>
          <a:ln w="57150">
            <a:solidFill>
              <a:srgbClr val="39A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3500718" y="2846292"/>
            <a:ext cx="2214282" cy="338554"/>
          </a:xfrm>
          <a:prstGeom prst="rect">
            <a:avLst/>
          </a:prstGeom>
          <a:noFill/>
        </p:spPr>
        <p:txBody>
          <a:bodyPr wrap="square" rtlCol="0">
            <a:spAutoFit/>
          </a:bodyPr>
          <a:lstStyle/>
          <a:p>
            <a:r>
              <a:rPr lang="en-GB" sz="1600" b="1" dirty="0">
                <a:solidFill>
                  <a:schemeClr val="bg1"/>
                </a:solidFill>
                <a:latin typeface="HelveticaNowText"/>
                <a:hlinkClick r:id="rId2"/>
              </a:rPr>
              <a:t>Click here to watch!</a:t>
            </a:r>
            <a:endParaRPr lang="en-GB" sz="1600" b="1" dirty="0">
              <a:solidFill>
                <a:schemeClr val="bg1"/>
              </a:solidFill>
              <a:latin typeface="HelveticaNowText"/>
            </a:endParaRPr>
          </a:p>
        </p:txBody>
      </p:sp>
    </p:spTree>
    <p:extLst>
      <p:ext uri="{BB962C8B-B14F-4D97-AF65-F5344CB8AC3E}">
        <p14:creationId xmlns:p14="http://schemas.microsoft.com/office/powerpoint/2010/main" val="31832500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C25819-4C51-1F4F-8387-5B71E5C9D2D2}"/>
              </a:ext>
            </a:extLst>
          </p:cNvPr>
          <p:cNvSpPr/>
          <p:nvPr/>
        </p:nvSpPr>
        <p:spPr>
          <a:xfrm>
            <a:off x="-1078149" y="19928"/>
            <a:ext cx="11300298" cy="954107"/>
          </a:xfrm>
          <a:prstGeom prst="rect">
            <a:avLst/>
          </a:prstGeom>
        </p:spPr>
        <p:txBody>
          <a:bodyPr wrap="square">
            <a:spAutoFit/>
          </a:bodyPr>
          <a:lstStyle/>
          <a:p>
            <a:pPr algn="ctr"/>
            <a:r>
              <a:rPr lang="en-GB" sz="2800" dirty="0">
                <a:solidFill>
                  <a:schemeClr val="accent2"/>
                </a:solidFill>
                <a:latin typeface="Gramatika-Bold" panose="00000800000000000000" pitchFamily="2" charset="0"/>
              </a:rPr>
              <a:t>Remember that students are adult learners: </a:t>
            </a:r>
          </a:p>
          <a:p>
            <a:pPr algn="ctr"/>
            <a:r>
              <a:rPr lang="en-GB" sz="2800" dirty="0">
                <a:solidFill>
                  <a:schemeClr val="accent2"/>
                </a:solidFill>
                <a:latin typeface="Gramatika-Bold" panose="00000800000000000000" pitchFamily="2" charset="0"/>
              </a:rPr>
              <a:t>Characteristics of Adult Learners (CAL)</a:t>
            </a:r>
            <a:endParaRPr lang="en-US" sz="2800" dirty="0">
              <a:solidFill>
                <a:schemeClr val="accent2"/>
              </a:solidFill>
              <a:latin typeface="Gramatika-Bold" panose="00000800000000000000" pitchFamily="2" charset="0"/>
            </a:endParaRPr>
          </a:p>
        </p:txBody>
      </p:sp>
      <p:grpSp>
        <p:nvGrpSpPr>
          <p:cNvPr id="3" name="Group 2">
            <a:extLst>
              <a:ext uri="{FF2B5EF4-FFF2-40B4-BE49-F238E27FC236}">
                <a16:creationId xmlns:a16="http://schemas.microsoft.com/office/drawing/2014/main" id="{B8A5DF78-4DCF-E744-B91E-2A4C881E2E75}"/>
              </a:ext>
            </a:extLst>
          </p:cNvPr>
          <p:cNvGrpSpPr/>
          <p:nvPr/>
        </p:nvGrpSpPr>
        <p:grpSpPr>
          <a:xfrm>
            <a:off x="124396" y="1183907"/>
            <a:ext cx="8895209" cy="3431283"/>
            <a:chOff x="1347537" y="1443789"/>
            <a:chExt cx="9622486" cy="5149964"/>
          </a:xfrm>
        </p:grpSpPr>
        <p:grpSp>
          <p:nvGrpSpPr>
            <p:cNvPr id="4" name="Group 3">
              <a:extLst>
                <a:ext uri="{FF2B5EF4-FFF2-40B4-BE49-F238E27FC236}">
                  <a16:creationId xmlns:a16="http://schemas.microsoft.com/office/drawing/2014/main" id="{47641FB1-4C87-FC4B-82E8-C89771038EFF}"/>
                </a:ext>
              </a:extLst>
            </p:cNvPr>
            <p:cNvGrpSpPr/>
            <p:nvPr/>
          </p:nvGrpSpPr>
          <p:grpSpPr>
            <a:xfrm>
              <a:off x="5712779" y="1511148"/>
              <a:ext cx="5257244" cy="647127"/>
              <a:chOff x="3084821" y="96046"/>
              <a:chExt cx="5484129" cy="755380"/>
            </a:xfrm>
          </p:grpSpPr>
          <p:sp>
            <p:nvSpPr>
              <p:cNvPr id="38" name="Round Same-side Corner of Rectangle 39">
                <a:extLst>
                  <a:ext uri="{FF2B5EF4-FFF2-40B4-BE49-F238E27FC236}">
                    <a16:creationId xmlns:a16="http://schemas.microsoft.com/office/drawing/2014/main" id="{24CA667F-F096-954C-8321-EC58ED2E1197}"/>
                  </a:ext>
                </a:extLst>
              </p:cNvPr>
              <p:cNvSpPr/>
              <p:nvPr/>
            </p:nvSpPr>
            <p:spPr>
              <a:xfrm rot="5400000">
                <a:off x="5449196" y="-2268329"/>
                <a:ext cx="755380" cy="5484129"/>
              </a:xfrm>
              <a:prstGeom prst="round2SameRect">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39" name="Round Same-side Corner of Rectangle 4">
                <a:extLst>
                  <a:ext uri="{FF2B5EF4-FFF2-40B4-BE49-F238E27FC236}">
                    <a16:creationId xmlns:a16="http://schemas.microsoft.com/office/drawing/2014/main" id="{F6897FC4-BBCF-CA4C-AFC4-C84AC21676EC}"/>
                  </a:ext>
                </a:extLst>
              </p:cNvPr>
              <p:cNvSpPr txBox="1"/>
              <p:nvPr/>
            </p:nvSpPr>
            <p:spPr>
              <a:xfrm>
                <a:off x="3084822" y="132920"/>
                <a:ext cx="5447254" cy="681630"/>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1" indent="-171450" defTabSz="622300">
                  <a:spcBef>
                    <a:spcPct val="0"/>
                  </a:spcBef>
                  <a:spcAft>
                    <a:spcPct val="15000"/>
                  </a:spcAft>
                  <a:buFont typeface="Arial" panose="020B0604020202020204" pitchFamily="34" charset="0"/>
                  <a:buChar char="•"/>
                </a:pPr>
                <a:r>
                  <a:rPr lang="en-GB" sz="1000" kern="1200" dirty="0">
                    <a:latin typeface="HelveticaNowText" panose="020B0504030202020204" pitchFamily="34" charset="77"/>
                    <a:cs typeface="HelveticaNowText" panose="020B0504030202020204" pitchFamily="34" charset="77"/>
                  </a:rPr>
                  <a:t>They need to be free to direct themselves.</a:t>
                </a:r>
              </a:p>
            </p:txBody>
          </p:sp>
        </p:grpSp>
        <p:grpSp>
          <p:nvGrpSpPr>
            <p:cNvPr id="5" name="Group 4">
              <a:extLst>
                <a:ext uri="{FF2B5EF4-FFF2-40B4-BE49-F238E27FC236}">
                  <a16:creationId xmlns:a16="http://schemas.microsoft.com/office/drawing/2014/main" id="{CE965B6B-ACBE-8C49-A438-6551F6306D70}"/>
                </a:ext>
              </a:extLst>
            </p:cNvPr>
            <p:cNvGrpSpPr/>
            <p:nvPr/>
          </p:nvGrpSpPr>
          <p:grpSpPr>
            <a:xfrm>
              <a:off x="1347537" y="1443789"/>
              <a:ext cx="4138358" cy="808908"/>
              <a:chOff x="0" y="1621"/>
              <a:chExt cx="3084822" cy="944225"/>
            </a:xfrm>
          </p:grpSpPr>
          <p:sp>
            <p:nvSpPr>
              <p:cNvPr id="36" name="Rounded Rectangle 35">
                <a:extLst>
                  <a:ext uri="{FF2B5EF4-FFF2-40B4-BE49-F238E27FC236}">
                    <a16:creationId xmlns:a16="http://schemas.microsoft.com/office/drawing/2014/main" id="{B24D648A-4747-E247-8CD3-E059988ADFB9}"/>
                  </a:ext>
                </a:extLst>
              </p:cNvPr>
              <p:cNvSpPr/>
              <p:nvPr/>
            </p:nvSpPr>
            <p:spPr>
              <a:xfrm>
                <a:off x="0" y="1621"/>
                <a:ext cx="3084822" cy="944225"/>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7" name="Rounded Rectangle 6">
                <a:extLst>
                  <a:ext uri="{FF2B5EF4-FFF2-40B4-BE49-F238E27FC236}">
                    <a16:creationId xmlns:a16="http://schemas.microsoft.com/office/drawing/2014/main" id="{2C97D89B-7C64-E943-A720-A3B48A60DFB3}"/>
                  </a:ext>
                </a:extLst>
              </p:cNvPr>
              <p:cNvSpPr txBox="1"/>
              <p:nvPr/>
            </p:nvSpPr>
            <p:spPr>
              <a:xfrm>
                <a:off x="46093" y="47713"/>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HelveticaNowText" panose="020B0504030202020204" pitchFamily="34" charset="77"/>
                    <a:cs typeface="HelveticaNowText" panose="020B0504030202020204" pitchFamily="34" charset="77"/>
                  </a:rPr>
                  <a:t>Adults are autonomous and self-directed</a:t>
                </a:r>
              </a:p>
            </p:txBody>
          </p:sp>
        </p:grpSp>
        <p:grpSp>
          <p:nvGrpSpPr>
            <p:cNvPr id="6" name="Group 5">
              <a:extLst>
                <a:ext uri="{FF2B5EF4-FFF2-40B4-BE49-F238E27FC236}">
                  <a16:creationId xmlns:a16="http://schemas.microsoft.com/office/drawing/2014/main" id="{231F6CFC-91B7-7C4D-A8DD-042C57C3C439}"/>
                </a:ext>
              </a:extLst>
            </p:cNvPr>
            <p:cNvGrpSpPr/>
            <p:nvPr/>
          </p:nvGrpSpPr>
          <p:grpSpPr>
            <a:xfrm>
              <a:off x="5712779" y="2370233"/>
              <a:ext cx="5257244" cy="647127"/>
              <a:chOff x="3084821" y="1087483"/>
              <a:chExt cx="5484129" cy="755380"/>
            </a:xfrm>
          </p:grpSpPr>
          <p:sp>
            <p:nvSpPr>
              <p:cNvPr id="34" name="Round Same-side Corner of Rectangle 35">
                <a:extLst>
                  <a:ext uri="{FF2B5EF4-FFF2-40B4-BE49-F238E27FC236}">
                    <a16:creationId xmlns:a16="http://schemas.microsoft.com/office/drawing/2014/main" id="{A8961F53-A9D9-354A-9D25-CB7C01638E28}"/>
                  </a:ext>
                </a:extLst>
              </p:cNvPr>
              <p:cNvSpPr/>
              <p:nvPr/>
            </p:nvSpPr>
            <p:spPr>
              <a:xfrm rot="5400000">
                <a:off x="5449196" y="-1276892"/>
                <a:ext cx="755380" cy="5484129"/>
              </a:xfrm>
              <a:prstGeom prst="round2Same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35" name="Round Same-side Corner of Rectangle 8">
                <a:extLst>
                  <a:ext uri="{FF2B5EF4-FFF2-40B4-BE49-F238E27FC236}">
                    <a16:creationId xmlns:a16="http://schemas.microsoft.com/office/drawing/2014/main" id="{0B30C39A-5AF6-3040-BD1C-BAD55BC3C73D}"/>
                  </a:ext>
                </a:extLst>
              </p:cNvPr>
              <p:cNvSpPr txBox="1"/>
              <p:nvPr/>
            </p:nvSpPr>
            <p:spPr>
              <a:xfrm>
                <a:off x="3084822" y="1124357"/>
                <a:ext cx="5447254" cy="681630"/>
              </a:xfrm>
              <a:prstGeom prst="rect">
                <a:avLst/>
              </a:prstGeom>
              <a:solidFill>
                <a:schemeClr val="accent3">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1" indent="-171450" defTabSz="622300">
                  <a:spcBef>
                    <a:spcPct val="0"/>
                  </a:spcBef>
                  <a:spcAft>
                    <a:spcPct val="15000"/>
                  </a:spcAft>
                  <a:buFont typeface="Arial" panose="020B0604020202020204" pitchFamily="34" charset="0"/>
                  <a:buChar char="•"/>
                </a:pPr>
                <a:r>
                  <a:rPr lang="en-GB" sz="900" dirty="0">
                    <a:latin typeface="HelveticaNowText" panose="020B0504030202020204" pitchFamily="34" charset="77"/>
                    <a:cs typeface="HelveticaNowText" panose="020B0504030202020204" pitchFamily="34" charset="77"/>
                  </a:rPr>
                  <a:t>T</a:t>
                </a:r>
                <a:r>
                  <a:rPr lang="en-GB" sz="900" kern="1200" dirty="0">
                    <a:latin typeface="HelveticaNowText" panose="020B0504030202020204" pitchFamily="34" charset="77"/>
                    <a:cs typeface="HelveticaNowText" panose="020B0504030202020204" pitchFamily="34" charset="77"/>
                  </a:rPr>
                  <a:t>hat may include work-related activities,</a:t>
                </a:r>
              </a:p>
              <a:p>
                <a:pPr marL="171450" lvl="1" indent="-171450" defTabSz="622300">
                  <a:spcBef>
                    <a:spcPct val="0"/>
                  </a:spcBef>
                  <a:spcAft>
                    <a:spcPct val="15000"/>
                  </a:spcAft>
                  <a:buFont typeface="Arial" panose="020B0604020202020204" pitchFamily="34" charset="0"/>
                  <a:buChar char="•"/>
                </a:pPr>
                <a:r>
                  <a:rPr lang="en-GB" sz="900" dirty="0">
                    <a:latin typeface="HelveticaNowText" panose="020B0504030202020204" pitchFamily="34" charset="77"/>
                    <a:cs typeface="HelveticaNowText" panose="020B0504030202020204" pitchFamily="34" charset="77"/>
                  </a:rPr>
                  <a:t>F</a:t>
                </a:r>
                <a:r>
                  <a:rPr lang="en-GB" sz="900" kern="1200" dirty="0">
                    <a:latin typeface="HelveticaNowText" panose="020B0504030202020204" pitchFamily="34" charset="77"/>
                    <a:cs typeface="HelveticaNowText" panose="020B0504030202020204" pitchFamily="34" charset="77"/>
                  </a:rPr>
                  <a:t>amily responsibilities, and previous education. They need to connect learning to this knowledge/experience base.</a:t>
                </a:r>
              </a:p>
            </p:txBody>
          </p:sp>
        </p:grpSp>
        <p:grpSp>
          <p:nvGrpSpPr>
            <p:cNvPr id="7" name="Group 6">
              <a:extLst>
                <a:ext uri="{FF2B5EF4-FFF2-40B4-BE49-F238E27FC236}">
                  <a16:creationId xmlns:a16="http://schemas.microsoft.com/office/drawing/2014/main" id="{ECB75B57-0CD7-5F46-960C-228A88C5191C}"/>
                </a:ext>
              </a:extLst>
            </p:cNvPr>
            <p:cNvGrpSpPr/>
            <p:nvPr/>
          </p:nvGrpSpPr>
          <p:grpSpPr>
            <a:xfrm>
              <a:off x="1347537" y="2302875"/>
              <a:ext cx="4138358" cy="808908"/>
              <a:chOff x="0" y="993059"/>
              <a:chExt cx="3084822" cy="944225"/>
            </a:xfrm>
          </p:grpSpPr>
          <p:sp>
            <p:nvSpPr>
              <p:cNvPr id="32" name="Rounded Rectangle 31">
                <a:extLst>
                  <a:ext uri="{FF2B5EF4-FFF2-40B4-BE49-F238E27FC236}">
                    <a16:creationId xmlns:a16="http://schemas.microsoft.com/office/drawing/2014/main" id="{102E5E66-470D-7747-8831-B2197A77515B}"/>
                  </a:ext>
                </a:extLst>
              </p:cNvPr>
              <p:cNvSpPr/>
              <p:nvPr/>
            </p:nvSpPr>
            <p:spPr>
              <a:xfrm>
                <a:off x="0" y="993059"/>
                <a:ext cx="3084822" cy="944225"/>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3" name="Rounded Rectangle 10">
                <a:extLst>
                  <a:ext uri="{FF2B5EF4-FFF2-40B4-BE49-F238E27FC236}">
                    <a16:creationId xmlns:a16="http://schemas.microsoft.com/office/drawing/2014/main" id="{A9E48455-6B43-EF4C-A829-65C19CEBDFBB}"/>
                  </a:ext>
                </a:extLst>
              </p:cNvPr>
              <p:cNvSpPr txBox="1"/>
              <p:nvPr/>
            </p:nvSpPr>
            <p:spPr>
              <a:xfrm>
                <a:off x="46093" y="1039151"/>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HelveticaNowText" panose="020B0504030202020204" pitchFamily="34" charset="77"/>
                    <a:cs typeface="HelveticaNowText" panose="020B0504030202020204" pitchFamily="34" charset="77"/>
                  </a:rPr>
                  <a:t>Adults have accumulated a foundation of life experiences and knowledge</a:t>
                </a:r>
              </a:p>
            </p:txBody>
          </p:sp>
        </p:grpSp>
        <p:grpSp>
          <p:nvGrpSpPr>
            <p:cNvPr id="8" name="Group 7">
              <a:extLst>
                <a:ext uri="{FF2B5EF4-FFF2-40B4-BE49-F238E27FC236}">
                  <a16:creationId xmlns:a16="http://schemas.microsoft.com/office/drawing/2014/main" id="{78922B09-C921-BC41-A9A7-2C68F74E5528}"/>
                </a:ext>
              </a:extLst>
            </p:cNvPr>
            <p:cNvGrpSpPr/>
            <p:nvPr/>
          </p:nvGrpSpPr>
          <p:grpSpPr>
            <a:xfrm>
              <a:off x="5712779" y="3229318"/>
              <a:ext cx="5257244" cy="647127"/>
              <a:chOff x="3084821" y="2078920"/>
              <a:chExt cx="5484129" cy="755380"/>
            </a:xfrm>
          </p:grpSpPr>
          <p:sp>
            <p:nvSpPr>
              <p:cNvPr id="30" name="Round Same-side Corner of Rectangle 31">
                <a:extLst>
                  <a:ext uri="{FF2B5EF4-FFF2-40B4-BE49-F238E27FC236}">
                    <a16:creationId xmlns:a16="http://schemas.microsoft.com/office/drawing/2014/main" id="{18FC15FC-30A4-7440-BC86-F9631FE7CFFB}"/>
                  </a:ext>
                </a:extLst>
              </p:cNvPr>
              <p:cNvSpPr/>
              <p:nvPr/>
            </p:nvSpPr>
            <p:spPr>
              <a:xfrm rot="5400000">
                <a:off x="5449196" y="-285455"/>
                <a:ext cx="755380" cy="5484129"/>
              </a:xfrm>
              <a:prstGeom prst="round2Same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31" name="Round Same-side Corner of Rectangle 12">
                <a:extLst>
                  <a:ext uri="{FF2B5EF4-FFF2-40B4-BE49-F238E27FC236}">
                    <a16:creationId xmlns:a16="http://schemas.microsoft.com/office/drawing/2014/main" id="{944470FC-D4BD-0C4A-AD49-D69BA7B28D2D}"/>
                  </a:ext>
                </a:extLst>
              </p:cNvPr>
              <p:cNvSpPr txBox="1"/>
              <p:nvPr/>
            </p:nvSpPr>
            <p:spPr>
              <a:xfrm>
                <a:off x="3084822" y="2115794"/>
                <a:ext cx="5447254" cy="681630"/>
              </a:xfrm>
              <a:prstGeom prst="rect">
                <a:avLst/>
              </a:prstGeom>
              <a:solidFill>
                <a:schemeClr val="accent4">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1" indent="-171450" defTabSz="622300">
                  <a:spcBef>
                    <a:spcPct val="0"/>
                  </a:spcBef>
                  <a:spcAft>
                    <a:spcPct val="15000"/>
                  </a:spcAft>
                  <a:buFont typeface="Arial" panose="020B0604020202020204" pitchFamily="34" charset="0"/>
                  <a:buChar char="•"/>
                </a:pPr>
                <a:r>
                  <a:rPr lang="en-GB" sz="1000" dirty="0">
                    <a:latin typeface="HelveticaNowText" panose="020B0504030202020204" pitchFamily="34" charset="77"/>
                    <a:cs typeface="HelveticaNowText" panose="020B0504030202020204" pitchFamily="34" charset="77"/>
                  </a:rPr>
                  <a:t>T</a:t>
                </a:r>
                <a:r>
                  <a:rPr lang="en-GB" sz="1000" kern="1200" dirty="0">
                    <a:latin typeface="HelveticaNowText" panose="020B0504030202020204" pitchFamily="34" charset="77"/>
                    <a:cs typeface="HelveticaNowText" panose="020B0504030202020204" pitchFamily="34" charset="77"/>
                  </a:rPr>
                  <a:t>hey usually know what goal they want to attain.</a:t>
                </a:r>
              </a:p>
            </p:txBody>
          </p:sp>
        </p:grpSp>
        <p:grpSp>
          <p:nvGrpSpPr>
            <p:cNvPr id="9" name="Group 8">
              <a:extLst>
                <a:ext uri="{FF2B5EF4-FFF2-40B4-BE49-F238E27FC236}">
                  <a16:creationId xmlns:a16="http://schemas.microsoft.com/office/drawing/2014/main" id="{5596657C-1ABA-C749-A012-B741E28E3682}"/>
                </a:ext>
              </a:extLst>
            </p:cNvPr>
            <p:cNvGrpSpPr/>
            <p:nvPr/>
          </p:nvGrpSpPr>
          <p:grpSpPr>
            <a:xfrm>
              <a:off x="1347537" y="3161960"/>
              <a:ext cx="4138358" cy="808908"/>
              <a:chOff x="0" y="1984496"/>
              <a:chExt cx="3084822" cy="944225"/>
            </a:xfrm>
          </p:grpSpPr>
          <p:sp>
            <p:nvSpPr>
              <p:cNvPr id="28" name="Rounded Rectangle 27">
                <a:extLst>
                  <a:ext uri="{FF2B5EF4-FFF2-40B4-BE49-F238E27FC236}">
                    <a16:creationId xmlns:a16="http://schemas.microsoft.com/office/drawing/2014/main" id="{A0FC3347-64F4-7E45-B3E7-9564004FA272}"/>
                  </a:ext>
                </a:extLst>
              </p:cNvPr>
              <p:cNvSpPr/>
              <p:nvPr/>
            </p:nvSpPr>
            <p:spPr>
              <a:xfrm>
                <a:off x="0" y="1984496"/>
                <a:ext cx="3084822" cy="944225"/>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29" name="Rounded Rectangle 14">
                <a:extLst>
                  <a:ext uri="{FF2B5EF4-FFF2-40B4-BE49-F238E27FC236}">
                    <a16:creationId xmlns:a16="http://schemas.microsoft.com/office/drawing/2014/main" id="{6DDE6CA0-8CC3-AB40-B0A2-09D706EC4D1D}"/>
                  </a:ext>
                </a:extLst>
              </p:cNvPr>
              <p:cNvSpPr txBox="1"/>
              <p:nvPr/>
            </p:nvSpPr>
            <p:spPr>
              <a:xfrm>
                <a:off x="46093" y="2030588"/>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HelveticaNowText" panose="020B0504030202020204" pitchFamily="34" charset="77"/>
                    <a:cs typeface="HelveticaNowText" panose="020B0504030202020204" pitchFamily="34" charset="77"/>
                  </a:rPr>
                  <a:t>Adults are goal-oriented</a:t>
                </a:r>
              </a:p>
            </p:txBody>
          </p:sp>
        </p:grpSp>
        <p:grpSp>
          <p:nvGrpSpPr>
            <p:cNvPr id="10" name="Group 9">
              <a:extLst>
                <a:ext uri="{FF2B5EF4-FFF2-40B4-BE49-F238E27FC236}">
                  <a16:creationId xmlns:a16="http://schemas.microsoft.com/office/drawing/2014/main" id="{2468FE88-FE94-0848-A33D-DE7B8746FBF9}"/>
                </a:ext>
              </a:extLst>
            </p:cNvPr>
            <p:cNvGrpSpPr/>
            <p:nvPr/>
          </p:nvGrpSpPr>
          <p:grpSpPr>
            <a:xfrm>
              <a:off x="5712779" y="4134033"/>
              <a:ext cx="5257244" cy="647127"/>
              <a:chOff x="3084821" y="96046"/>
              <a:chExt cx="5484129" cy="755380"/>
            </a:xfrm>
          </p:grpSpPr>
          <p:sp>
            <p:nvSpPr>
              <p:cNvPr id="26" name="Round Same-side Corner of Rectangle 42">
                <a:extLst>
                  <a:ext uri="{FF2B5EF4-FFF2-40B4-BE49-F238E27FC236}">
                    <a16:creationId xmlns:a16="http://schemas.microsoft.com/office/drawing/2014/main" id="{AFCB607E-3B4A-7147-9E29-00EC1FED22A3}"/>
                  </a:ext>
                </a:extLst>
              </p:cNvPr>
              <p:cNvSpPr/>
              <p:nvPr/>
            </p:nvSpPr>
            <p:spPr>
              <a:xfrm rot="5400000">
                <a:off x="5449196" y="-2268329"/>
                <a:ext cx="755380" cy="5484129"/>
              </a:xfrm>
              <a:prstGeom prst="round2SameRect">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27" name="Round Same-side Corner of Rectangle 4">
                <a:extLst>
                  <a:ext uri="{FF2B5EF4-FFF2-40B4-BE49-F238E27FC236}">
                    <a16:creationId xmlns:a16="http://schemas.microsoft.com/office/drawing/2014/main" id="{4FF5E877-577A-FD42-8064-48CE805B74AB}"/>
                  </a:ext>
                </a:extLst>
              </p:cNvPr>
              <p:cNvSpPr txBox="1"/>
              <p:nvPr/>
            </p:nvSpPr>
            <p:spPr>
              <a:xfrm>
                <a:off x="3084822" y="132920"/>
                <a:ext cx="5447254" cy="681630"/>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0" indent="-171450">
                  <a:buFont typeface="Arial" panose="020B0604020202020204" pitchFamily="34" charset="0"/>
                  <a:buChar char="•"/>
                </a:pPr>
                <a:r>
                  <a:rPr lang="en-GB" sz="1000" dirty="0">
                    <a:latin typeface="HelveticaNowText" panose="020B0504030202020204" pitchFamily="34" charset="77"/>
                    <a:cs typeface="HelveticaNowText" panose="020B0504030202020204" pitchFamily="34" charset="77"/>
                  </a:rPr>
                  <a:t>They must see a reason for learning something. Learning has to be applicable to their work or other responsibilities to be of value to them.</a:t>
                </a:r>
              </a:p>
            </p:txBody>
          </p:sp>
        </p:grpSp>
        <p:grpSp>
          <p:nvGrpSpPr>
            <p:cNvPr id="11" name="Group 10">
              <a:extLst>
                <a:ext uri="{FF2B5EF4-FFF2-40B4-BE49-F238E27FC236}">
                  <a16:creationId xmlns:a16="http://schemas.microsoft.com/office/drawing/2014/main" id="{C513F7B3-086F-704F-9BD4-3C3F922B3FA0}"/>
                </a:ext>
              </a:extLst>
            </p:cNvPr>
            <p:cNvGrpSpPr/>
            <p:nvPr/>
          </p:nvGrpSpPr>
          <p:grpSpPr>
            <a:xfrm>
              <a:off x="1347537" y="4066674"/>
              <a:ext cx="4138358" cy="808908"/>
              <a:chOff x="0" y="1621"/>
              <a:chExt cx="3084822" cy="944225"/>
            </a:xfrm>
          </p:grpSpPr>
          <p:sp>
            <p:nvSpPr>
              <p:cNvPr id="24" name="Rounded Rectangle 23">
                <a:extLst>
                  <a:ext uri="{FF2B5EF4-FFF2-40B4-BE49-F238E27FC236}">
                    <a16:creationId xmlns:a16="http://schemas.microsoft.com/office/drawing/2014/main" id="{51E5554A-ACFB-8148-A7C7-5F4B792BC103}"/>
                  </a:ext>
                </a:extLst>
              </p:cNvPr>
              <p:cNvSpPr/>
              <p:nvPr/>
            </p:nvSpPr>
            <p:spPr>
              <a:xfrm>
                <a:off x="0" y="1621"/>
                <a:ext cx="3084822" cy="944225"/>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5" name="Rounded Rectangle 6">
                <a:extLst>
                  <a:ext uri="{FF2B5EF4-FFF2-40B4-BE49-F238E27FC236}">
                    <a16:creationId xmlns:a16="http://schemas.microsoft.com/office/drawing/2014/main" id="{7F63DD25-8F86-B44A-BBB0-303A279F0C3E}"/>
                  </a:ext>
                </a:extLst>
              </p:cNvPr>
              <p:cNvSpPr txBox="1"/>
              <p:nvPr/>
            </p:nvSpPr>
            <p:spPr>
              <a:xfrm>
                <a:off x="46093" y="47713"/>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a:r>
                  <a:rPr lang="en-GB" sz="1300" dirty="0">
                    <a:latin typeface="HelveticaNowText" panose="020B0504030202020204" pitchFamily="34" charset="77"/>
                    <a:cs typeface="HelveticaNowText" panose="020B0504030202020204" pitchFamily="34" charset="77"/>
                  </a:rPr>
                  <a:t>Adults are relevancy-oriented</a:t>
                </a:r>
              </a:p>
            </p:txBody>
          </p:sp>
        </p:grpSp>
        <p:grpSp>
          <p:nvGrpSpPr>
            <p:cNvPr id="12" name="Group 11">
              <a:extLst>
                <a:ext uri="{FF2B5EF4-FFF2-40B4-BE49-F238E27FC236}">
                  <a16:creationId xmlns:a16="http://schemas.microsoft.com/office/drawing/2014/main" id="{8A05D217-EC2F-794D-AFF8-F4BBB2651024}"/>
                </a:ext>
              </a:extLst>
            </p:cNvPr>
            <p:cNvGrpSpPr/>
            <p:nvPr/>
          </p:nvGrpSpPr>
          <p:grpSpPr>
            <a:xfrm>
              <a:off x="5712779" y="4993118"/>
              <a:ext cx="5257244" cy="647127"/>
              <a:chOff x="3084821" y="1087483"/>
              <a:chExt cx="5484129" cy="755380"/>
            </a:xfrm>
          </p:grpSpPr>
          <p:sp>
            <p:nvSpPr>
              <p:cNvPr id="22" name="Round Same-side Corner of Rectangle 48">
                <a:extLst>
                  <a:ext uri="{FF2B5EF4-FFF2-40B4-BE49-F238E27FC236}">
                    <a16:creationId xmlns:a16="http://schemas.microsoft.com/office/drawing/2014/main" id="{4A6309AA-6E86-AA4E-8D6F-CB28C53986A2}"/>
                  </a:ext>
                </a:extLst>
              </p:cNvPr>
              <p:cNvSpPr/>
              <p:nvPr/>
            </p:nvSpPr>
            <p:spPr>
              <a:xfrm rot="5400000">
                <a:off x="5449196" y="-1276892"/>
                <a:ext cx="755380" cy="5484129"/>
              </a:xfrm>
              <a:prstGeom prst="round2Same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23" name="Round Same-side Corner of Rectangle 8">
                <a:extLst>
                  <a:ext uri="{FF2B5EF4-FFF2-40B4-BE49-F238E27FC236}">
                    <a16:creationId xmlns:a16="http://schemas.microsoft.com/office/drawing/2014/main" id="{78CDA76E-A511-FB4E-B2C2-BCF5B678F775}"/>
                  </a:ext>
                </a:extLst>
              </p:cNvPr>
              <p:cNvSpPr txBox="1"/>
              <p:nvPr/>
            </p:nvSpPr>
            <p:spPr>
              <a:xfrm>
                <a:off x="3084822" y="1124357"/>
                <a:ext cx="5447254" cy="681630"/>
              </a:xfrm>
              <a:prstGeom prst="rect">
                <a:avLst/>
              </a:prstGeom>
              <a:solidFill>
                <a:schemeClr val="accent3">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0" indent="-171450">
                  <a:buFont typeface="Arial" panose="020B0604020202020204" pitchFamily="34" charset="0"/>
                  <a:buChar char="•"/>
                </a:pPr>
                <a:r>
                  <a:rPr lang="en-GB" sz="900" dirty="0">
                    <a:latin typeface="HelveticaNowText" panose="020B0504030202020204" pitchFamily="34" charset="77"/>
                    <a:cs typeface="HelveticaNowText" panose="020B0504030202020204" pitchFamily="34" charset="77"/>
                  </a:rPr>
                  <a:t>In focusing on the aspects of a lesson most useful to them in their work. </a:t>
                </a:r>
              </a:p>
              <a:p>
                <a:pPr marL="171450" lvl="0" indent="-171450">
                  <a:buFont typeface="Arial" panose="020B0604020202020204" pitchFamily="34" charset="0"/>
                  <a:buChar char="•"/>
                </a:pPr>
                <a:r>
                  <a:rPr lang="en-GB" sz="900" dirty="0">
                    <a:latin typeface="HelveticaNowText" panose="020B0504030202020204" pitchFamily="34" charset="77"/>
                    <a:cs typeface="HelveticaNowText" panose="020B0504030202020204" pitchFamily="34" charset="77"/>
                  </a:rPr>
                  <a:t>In knowledge for its own sake. Instructors must tell participants explicitly how the learning  will be useful to them on the job. </a:t>
                </a:r>
              </a:p>
            </p:txBody>
          </p:sp>
        </p:grpSp>
        <p:grpSp>
          <p:nvGrpSpPr>
            <p:cNvPr id="13" name="Group 12">
              <a:extLst>
                <a:ext uri="{FF2B5EF4-FFF2-40B4-BE49-F238E27FC236}">
                  <a16:creationId xmlns:a16="http://schemas.microsoft.com/office/drawing/2014/main" id="{5EA58CBF-9B60-4740-85D1-FE87106D4235}"/>
                </a:ext>
              </a:extLst>
            </p:cNvPr>
            <p:cNvGrpSpPr/>
            <p:nvPr/>
          </p:nvGrpSpPr>
          <p:grpSpPr>
            <a:xfrm>
              <a:off x="1347537" y="4925760"/>
              <a:ext cx="4138358" cy="808908"/>
              <a:chOff x="0" y="993059"/>
              <a:chExt cx="3084822" cy="944225"/>
            </a:xfrm>
          </p:grpSpPr>
          <p:sp>
            <p:nvSpPr>
              <p:cNvPr id="20" name="Rounded Rectangle 19">
                <a:extLst>
                  <a:ext uri="{FF2B5EF4-FFF2-40B4-BE49-F238E27FC236}">
                    <a16:creationId xmlns:a16="http://schemas.microsoft.com/office/drawing/2014/main" id="{08C352E8-349E-ED47-9C31-A2B236CE3235}"/>
                  </a:ext>
                </a:extLst>
              </p:cNvPr>
              <p:cNvSpPr/>
              <p:nvPr/>
            </p:nvSpPr>
            <p:spPr>
              <a:xfrm>
                <a:off x="0" y="993059"/>
                <a:ext cx="3084822" cy="944225"/>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1" name="Rounded Rectangle 10">
                <a:extLst>
                  <a:ext uri="{FF2B5EF4-FFF2-40B4-BE49-F238E27FC236}">
                    <a16:creationId xmlns:a16="http://schemas.microsoft.com/office/drawing/2014/main" id="{2E74552D-C876-C443-9454-68B407225FB3}"/>
                  </a:ext>
                </a:extLst>
              </p:cNvPr>
              <p:cNvSpPr txBox="1"/>
              <p:nvPr/>
            </p:nvSpPr>
            <p:spPr>
              <a:xfrm>
                <a:off x="46093" y="1039151"/>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HelveticaNowText" panose="020B0504030202020204" pitchFamily="34" charset="77"/>
                    <a:cs typeface="HelveticaNowText" panose="020B0504030202020204" pitchFamily="34" charset="77"/>
                  </a:rPr>
                  <a:t>Adults have accumulated a foundation of life experiences and knowledge</a:t>
                </a:r>
              </a:p>
            </p:txBody>
          </p:sp>
        </p:grpSp>
        <p:grpSp>
          <p:nvGrpSpPr>
            <p:cNvPr id="14" name="Group 13">
              <a:extLst>
                <a:ext uri="{FF2B5EF4-FFF2-40B4-BE49-F238E27FC236}">
                  <a16:creationId xmlns:a16="http://schemas.microsoft.com/office/drawing/2014/main" id="{2DA1364B-6904-9D40-90F1-381810BC1F9A}"/>
                </a:ext>
              </a:extLst>
            </p:cNvPr>
            <p:cNvGrpSpPr/>
            <p:nvPr/>
          </p:nvGrpSpPr>
          <p:grpSpPr>
            <a:xfrm>
              <a:off x="5712779" y="5852203"/>
              <a:ext cx="5257244" cy="647127"/>
              <a:chOff x="3084821" y="2078920"/>
              <a:chExt cx="5484129" cy="755380"/>
            </a:xfrm>
          </p:grpSpPr>
          <p:sp>
            <p:nvSpPr>
              <p:cNvPr id="18" name="Round Same-side Corner of Rectangle 54">
                <a:extLst>
                  <a:ext uri="{FF2B5EF4-FFF2-40B4-BE49-F238E27FC236}">
                    <a16:creationId xmlns:a16="http://schemas.microsoft.com/office/drawing/2014/main" id="{2772AA50-9B54-B84F-A0BE-6293C56D92AB}"/>
                  </a:ext>
                </a:extLst>
              </p:cNvPr>
              <p:cNvSpPr/>
              <p:nvPr/>
            </p:nvSpPr>
            <p:spPr>
              <a:xfrm rot="5400000">
                <a:off x="5449196" y="-285455"/>
                <a:ext cx="755380" cy="5484129"/>
              </a:xfrm>
              <a:prstGeom prst="round2Same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9" name="Round Same-side Corner of Rectangle 12">
                <a:extLst>
                  <a:ext uri="{FF2B5EF4-FFF2-40B4-BE49-F238E27FC236}">
                    <a16:creationId xmlns:a16="http://schemas.microsoft.com/office/drawing/2014/main" id="{28FC3633-4BC1-B84C-A2A5-C7C093C5FD89}"/>
                  </a:ext>
                </a:extLst>
              </p:cNvPr>
              <p:cNvSpPr txBox="1"/>
              <p:nvPr/>
            </p:nvSpPr>
            <p:spPr>
              <a:xfrm>
                <a:off x="3084822" y="2115792"/>
                <a:ext cx="5447254" cy="681629"/>
              </a:xfrm>
              <a:prstGeom prst="rect">
                <a:avLst/>
              </a:prstGeom>
              <a:solidFill>
                <a:schemeClr val="accent4">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171450" lvl="0" indent="-171450">
                  <a:buFont typeface="Arial" panose="020B0604020202020204" pitchFamily="34" charset="0"/>
                  <a:buChar char="•"/>
                </a:pPr>
                <a:r>
                  <a:rPr lang="en-GB" sz="900" dirty="0">
                    <a:latin typeface="HelveticaNowText" panose="020B0504030202020204" pitchFamily="34" charset="77"/>
                    <a:cs typeface="HelveticaNowText" panose="020B0504030202020204" pitchFamily="34" charset="77"/>
                  </a:rPr>
                  <a:t>Facilitators must acknowledge the wealth of experiences that adult participants bring to the classroom. These adults should be treated as equals in experience and knowledge and allowed to voice their opinions freely in class. </a:t>
                </a:r>
              </a:p>
            </p:txBody>
          </p:sp>
        </p:grpSp>
        <p:grpSp>
          <p:nvGrpSpPr>
            <p:cNvPr id="15" name="Group 14">
              <a:extLst>
                <a:ext uri="{FF2B5EF4-FFF2-40B4-BE49-F238E27FC236}">
                  <a16:creationId xmlns:a16="http://schemas.microsoft.com/office/drawing/2014/main" id="{C77707B2-038F-7041-BB60-D2583FE2DA83}"/>
                </a:ext>
              </a:extLst>
            </p:cNvPr>
            <p:cNvGrpSpPr/>
            <p:nvPr/>
          </p:nvGrpSpPr>
          <p:grpSpPr>
            <a:xfrm>
              <a:off x="1347537" y="5784845"/>
              <a:ext cx="4138358" cy="808908"/>
              <a:chOff x="0" y="1984496"/>
              <a:chExt cx="3084822" cy="944225"/>
            </a:xfrm>
          </p:grpSpPr>
          <p:sp>
            <p:nvSpPr>
              <p:cNvPr id="16" name="Rounded Rectangle 15">
                <a:extLst>
                  <a:ext uri="{FF2B5EF4-FFF2-40B4-BE49-F238E27FC236}">
                    <a16:creationId xmlns:a16="http://schemas.microsoft.com/office/drawing/2014/main" id="{B6AD4DFD-F350-E24B-A757-ABCE7B3FB58B}"/>
                  </a:ext>
                </a:extLst>
              </p:cNvPr>
              <p:cNvSpPr/>
              <p:nvPr/>
            </p:nvSpPr>
            <p:spPr>
              <a:xfrm>
                <a:off x="0" y="1984496"/>
                <a:ext cx="3084822" cy="944225"/>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7" name="Rounded Rectangle 14">
                <a:extLst>
                  <a:ext uri="{FF2B5EF4-FFF2-40B4-BE49-F238E27FC236}">
                    <a16:creationId xmlns:a16="http://schemas.microsoft.com/office/drawing/2014/main" id="{F22E584A-2BB0-4A40-BC7B-89E89FA13FA7}"/>
                  </a:ext>
                </a:extLst>
              </p:cNvPr>
              <p:cNvSpPr txBox="1"/>
              <p:nvPr/>
            </p:nvSpPr>
            <p:spPr>
              <a:xfrm>
                <a:off x="46093" y="2030588"/>
                <a:ext cx="2992636" cy="8520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HelveticaNowText" panose="020B0504030202020204" pitchFamily="34" charset="77"/>
                    <a:cs typeface="HelveticaNowText" panose="020B0504030202020204" pitchFamily="34" charset="77"/>
                  </a:rPr>
                  <a:t>Adults are goal-oriented</a:t>
                </a:r>
              </a:p>
            </p:txBody>
          </p:sp>
        </p:grpSp>
      </p:grpSp>
    </p:spTree>
    <p:extLst>
      <p:ext uri="{BB962C8B-B14F-4D97-AF65-F5344CB8AC3E}">
        <p14:creationId xmlns:p14="http://schemas.microsoft.com/office/powerpoint/2010/main" val="32078005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8600" y="248584"/>
            <a:ext cx="10515600" cy="132556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800" dirty="0">
                <a:cs typeface="Calibri"/>
              </a:rPr>
              <a:t>What Else You Will Need</a:t>
            </a:r>
          </a:p>
        </p:txBody>
      </p:sp>
      <p:sp>
        <p:nvSpPr>
          <p:cNvPr id="3" name="Content Placeholder 2"/>
          <p:cNvSpPr txBox="1">
            <a:spLocks/>
          </p:cNvSpPr>
          <p:nvPr/>
        </p:nvSpPr>
        <p:spPr>
          <a:xfrm>
            <a:off x="228601" y="884506"/>
            <a:ext cx="4316506" cy="431547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1400" dirty="0">
                <a:solidFill>
                  <a:srgbClr val="575756"/>
                </a:solidFill>
                <a:latin typeface="HelveticaNowText"/>
                <a:ea typeface="Tahoma"/>
                <a:cs typeface="Calibri"/>
              </a:rPr>
              <a:t>All supervisors and assessors will require a </a:t>
            </a:r>
            <a:r>
              <a:rPr lang="en-GB" sz="1400" b="1" dirty="0" err="1">
                <a:solidFill>
                  <a:srgbClr val="575756"/>
                </a:solidFill>
                <a:latin typeface="HelveticaNowText"/>
                <a:ea typeface="Tahoma"/>
                <a:cs typeface="Calibri"/>
              </a:rPr>
              <a:t>PebblePad</a:t>
            </a:r>
            <a:r>
              <a:rPr lang="en-GB" sz="1400" dirty="0">
                <a:solidFill>
                  <a:srgbClr val="575756"/>
                </a:solidFill>
                <a:latin typeface="HelveticaNowText"/>
                <a:ea typeface="Tahoma"/>
                <a:cs typeface="Calibri"/>
              </a:rPr>
              <a:t> account with each university you take students from to be able to access and record information in the student's MYEPAD.</a:t>
            </a:r>
            <a:endParaRPr lang="en-US" sz="1400" dirty="0">
              <a:solidFill>
                <a:srgbClr val="575756"/>
              </a:solidFill>
              <a:latin typeface="HelveticaNowText"/>
            </a:endParaRPr>
          </a:p>
          <a:p>
            <a:pPr>
              <a:lnSpc>
                <a:spcPct val="120000"/>
              </a:lnSpc>
            </a:pPr>
            <a:r>
              <a:rPr lang="en-GB" sz="1400" dirty="0">
                <a:solidFill>
                  <a:srgbClr val="575756"/>
                </a:solidFill>
                <a:latin typeface="HelveticaNowText"/>
                <a:ea typeface="Tahoma"/>
                <a:cs typeface="Calibri"/>
              </a:rPr>
              <a:t>You should use the same username and password for each account to make it easier to remember.</a:t>
            </a:r>
            <a:endParaRPr lang="en-GB" sz="1400" dirty="0">
              <a:solidFill>
                <a:srgbClr val="575756"/>
              </a:solidFill>
              <a:latin typeface="HelveticaNowText"/>
            </a:endParaRPr>
          </a:p>
          <a:p>
            <a:pPr>
              <a:lnSpc>
                <a:spcPct val="120000"/>
              </a:lnSpc>
            </a:pPr>
            <a:r>
              <a:rPr lang="en-GB" sz="1400" dirty="0">
                <a:solidFill>
                  <a:srgbClr val="575756"/>
                </a:solidFill>
                <a:latin typeface="HelveticaNowText"/>
                <a:ea typeface="Tahoma"/>
                <a:cs typeface="Calibri"/>
              </a:rPr>
              <a:t>There is also an app you can download which automatically directs you to the correct university's </a:t>
            </a:r>
            <a:r>
              <a:rPr lang="en-GB" sz="1400" dirty="0" err="1">
                <a:solidFill>
                  <a:srgbClr val="575756"/>
                </a:solidFill>
                <a:latin typeface="HelveticaNowText"/>
                <a:ea typeface="Tahoma"/>
                <a:cs typeface="Calibri"/>
              </a:rPr>
              <a:t>PebblePad</a:t>
            </a:r>
            <a:r>
              <a:rPr lang="en-GB" sz="1400" dirty="0">
                <a:solidFill>
                  <a:srgbClr val="575756"/>
                </a:solidFill>
                <a:latin typeface="HelveticaNowText"/>
                <a:ea typeface="Tahoma"/>
                <a:cs typeface="Calibri"/>
              </a:rPr>
              <a:t> site once you have been given the student's unique identification number.</a:t>
            </a:r>
          </a:p>
        </p:txBody>
      </p:sp>
      <p:sp>
        <p:nvSpPr>
          <p:cNvPr id="4" name="Content Placeholder 3"/>
          <p:cNvSpPr txBox="1">
            <a:spLocks/>
          </p:cNvSpPr>
          <p:nvPr/>
        </p:nvSpPr>
        <p:spPr>
          <a:xfrm>
            <a:off x="4545107" y="878471"/>
            <a:ext cx="4598893" cy="417787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400" dirty="0">
                <a:solidFill>
                  <a:srgbClr val="575756"/>
                </a:solidFill>
                <a:latin typeface="HelveticaNowText"/>
                <a:ea typeface="Tahoma"/>
                <a:cs typeface="Calibri"/>
              </a:rPr>
              <a:t>The student providing you with their unique identification number is giving you permission under GDPR to access their information.</a:t>
            </a:r>
            <a:endParaRPr lang="en-US" sz="1400" dirty="0">
              <a:solidFill>
                <a:srgbClr val="575756"/>
              </a:solidFill>
              <a:latin typeface="HelveticaNowText"/>
            </a:endParaRPr>
          </a:p>
          <a:p>
            <a:pPr>
              <a:lnSpc>
                <a:spcPct val="110000"/>
              </a:lnSpc>
            </a:pPr>
            <a:r>
              <a:rPr lang="en-GB" sz="1400" dirty="0">
                <a:solidFill>
                  <a:srgbClr val="575756"/>
                </a:solidFill>
                <a:latin typeface="HelveticaNowText"/>
                <a:ea typeface="Tahoma"/>
                <a:cs typeface="Calibri"/>
              </a:rPr>
              <a:t>Your </a:t>
            </a:r>
            <a:r>
              <a:rPr lang="en-GB" sz="1400" dirty="0" err="1">
                <a:solidFill>
                  <a:srgbClr val="575756"/>
                </a:solidFill>
                <a:latin typeface="HelveticaNowText"/>
                <a:ea typeface="Tahoma"/>
                <a:cs typeface="Calibri"/>
              </a:rPr>
              <a:t>PebblePad</a:t>
            </a:r>
            <a:r>
              <a:rPr lang="en-GB" sz="1400" dirty="0">
                <a:solidFill>
                  <a:srgbClr val="575756"/>
                </a:solidFill>
                <a:latin typeface="HelveticaNowText"/>
                <a:ea typeface="Tahoma"/>
                <a:cs typeface="Calibri"/>
              </a:rPr>
              <a:t> account is your own unique electronic signature.</a:t>
            </a:r>
          </a:p>
          <a:p>
            <a:pPr>
              <a:lnSpc>
                <a:spcPct val="110000"/>
              </a:lnSpc>
            </a:pPr>
            <a:r>
              <a:rPr lang="en-GB" sz="1400" dirty="0">
                <a:solidFill>
                  <a:srgbClr val="575756"/>
                </a:solidFill>
                <a:latin typeface="HelveticaNowText"/>
                <a:ea typeface="Tahoma"/>
                <a:cs typeface="Calibri"/>
              </a:rPr>
              <a:t>The app is called </a:t>
            </a:r>
            <a:r>
              <a:rPr lang="en-GB" sz="1400" b="1" dirty="0" err="1">
                <a:solidFill>
                  <a:srgbClr val="575756"/>
                </a:solidFill>
                <a:latin typeface="HelveticaNowText"/>
                <a:ea typeface="Tahoma"/>
                <a:cs typeface="Calibri"/>
              </a:rPr>
              <a:t>PebblePocket</a:t>
            </a:r>
            <a:r>
              <a:rPr lang="en-GB" sz="1400" b="1" dirty="0">
                <a:solidFill>
                  <a:srgbClr val="575756"/>
                </a:solidFill>
                <a:latin typeface="HelveticaNowText"/>
                <a:ea typeface="Tahoma"/>
                <a:cs typeface="Calibri"/>
              </a:rPr>
              <a:t> </a:t>
            </a:r>
            <a:r>
              <a:rPr lang="en-GB" sz="1400" dirty="0">
                <a:solidFill>
                  <a:srgbClr val="575756"/>
                </a:solidFill>
                <a:latin typeface="HelveticaNowText"/>
                <a:ea typeface="Tahoma"/>
                <a:cs typeface="Calibri"/>
              </a:rPr>
              <a:t>and can be downloaded for free from your app store.</a:t>
            </a:r>
          </a:p>
          <a:p>
            <a:pPr marL="0" indent="0">
              <a:lnSpc>
                <a:spcPct val="110000"/>
              </a:lnSpc>
              <a:buFont typeface="Arial" panose="020B0604020202020204" pitchFamily="34" charset="0"/>
              <a:buNone/>
            </a:pPr>
            <a:endParaRPr lang="en-GB" sz="1400" dirty="0">
              <a:solidFill>
                <a:srgbClr val="575756"/>
              </a:solidFill>
              <a:latin typeface="HelveticaNowText"/>
            </a:endParaRPr>
          </a:p>
          <a:p>
            <a:pPr>
              <a:lnSpc>
                <a:spcPct val="110000"/>
              </a:lnSpc>
            </a:pPr>
            <a:endParaRPr lang="en-GB" sz="1400" dirty="0">
              <a:solidFill>
                <a:srgbClr val="575756"/>
              </a:solidFill>
              <a:latin typeface="HelveticaNowText"/>
            </a:endParaRPr>
          </a:p>
          <a:p>
            <a:pPr>
              <a:lnSpc>
                <a:spcPct val="110000"/>
              </a:lnSpc>
            </a:pPr>
            <a:endParaRPr lang="en-GB" sz="1400" dirty="0">
              <a:solidFill>
                <a:srgbClr val="575756"/>
              </a:solidFill>
              <a:latin typeface="HelveticaNowText"/>
            </a:endParaRPr>
          </a:p>
          <a:p>
            <a:pPr marL="0" indent="0">
              <a:lnSpc>
                <a:spcPct val="110000"/>
              </a:lnSpc>
              <a:buFont typeface="Arial" panose="020B0604020202020204" pitchFamily="34" charset="0"/>
              <a:buNone/>
            </a:pPr>
            <a:endParaRPr lang="en-GB" sz="1400" dirty="0">
              <a:solidFill>
                <a:srgbClr val="575756"/>
              </a:solidFill>
              <a:latin typeface="HelveticaNowText"/>
            </a:endParaRPr>
          </a:p>
        </p:txBody>
      </p:sp>
    </p:spTree>
    <p:extLst>
      <p:ext uri="{BB962C8B-B14F-4D97-AF65-F5344CB8AC3E}">
        <p14:creationId xmlns:p14="http://schemas.microsoft.com/office/powerpoint/2010/main" val="106597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81777" y="413666"/>
            <a:ext cx="11107554" cy="3293209"/>
          </a:xfrm>
          <a:prstGeom prst="rect">
            <a:avLst/>
          </a:prstGeom>
          <a:noFill/>
        </p:spPr>
        <p:txBody>
          <a:bodyPr wrap="square" rtlCol="0">
            <a:spAutoFit/>
          </a:bodyPr>
          <a:lstStyle/>
          <a:p>
            <a:pPr algn="ctr"/>
            <a:br>
              <a:rPr lang="en-GB" sz="2800" dirty="0">
                <a:solidFill>
                  <a:schemeClr val="bg1"/>
                </a:solidFill>
                <a:latin typeface="Gramatika-Bold" panose="00000800000000000000" pitchFamily="2" charset="0"/>
              </a:rPr>
            </a:br>
            <a:r>
              <a:rPr lang="en-GB" sz="2000" dirty="0">
                <a:solidFill>
                  <a:schemeClr val="bg1"/>
                </a:solidFill>
                <a:latin typeface="Gramatika-Bold" panose="00000800000000000000" pitchFamily="2" charset="0"/>
              </a:rPr>
              <a:t>In this section you will find:</a:t>
            </a:r>
            <a:br>
              <a:rPr lang="en-GB" sz="2000" dirty="0">
                <a:solidFill>
                  <a:schemeClr val="bg1"/>
                </a:solidFill>
                <a:latin typeface="Gramatika-Bold" panose="00000800000000000000" pitchFamily="2" charset="0"/>
              </a:rPr>
            </a:br>
            <a:br>
              <a:rPr lang="en-GB" sz="2800" dirty="0">
                <a:solidFill>
                  <a:schemeClr val="bg1"/>
                </a:solidFill>
                <a:latin typeface="Gramatika-Bold" panose="00000800000000000000" pitchFamily="2" charset="0"/>
              </a:rPr>
            </a:br>
            <a:r>
              <a:rPr lang="en-GB" sz="2800" dirty="0">
                <a:solidFill>
                  <a:schemeClr val="bg1"/>
                </a:solidFill>
                <a:latin typeface="Gramatika-Bold" panose="00000800000000000000" pitchFamily="2" charset="0"/>
              </a:rPr>
              <a:t>The NMC SSSA Knowledge Test and</a:t>
            </a:r>
          </a:p>
          <a:p>
            <a:pPr algn="ctr"/>
            <a:r>
              <a:rPr lang="en-GB" sz="2800" dirty="0">
                <a:solidFill>
                  <a:schemeClr val="bg1"/>
                </a:solidFill>
                <a:latin typeface="Gramatika-Bold" panose="00000800000000000000" pitchFamily="2" charset="0"/>
              </a:rPr>
              <a:t>Work-Based Learning Assessment</a:t>
            </a:r>
            <a:br>
              <a:rPr lang="en-GB" sz="2800" dirty="0">
                <a:solidFill>
                  <a:schemeClr val="bg1"/>
                </a:solidFill>
                <a:latin typeface="Gramatika-Bold" panose="00000800000000000000" pitchFamily="2" charset="0"/>
              </a:rPr>
            </a:br>
            <a:br>
              <a:rPr lang="en-GB" sz="2800" dirty="0">
                <a:solidFill>
                  <a:schemeClr val="bg1"/>
                </a:solidFill>
                <a:latin typeface="Gramatika-Bold" panose="00000800000000000000" pitchFamily="2" charset="0"/>
              </a:rPr>
            </a:br>
            <a:r>
              <a:rPr lang="en-GB" sz="2800" dirty="0">
                <a:solidFill>
                  <a:schemeClr val="bg1"/>
                </a:solidFill>
                <a:latin typeface="Gramatika-Bold" panose="00000800000000000000" pitchFamily="2" charset="0"/>
              </a:rPr>
              <a:t> </a:t>
            </a:r>
            <a:r>
              <a:rPr lang="en-GB" sz="2000" dirty="0">
                <a:solidFill>
                  <a:schemeClr val="bg1"/>
                </a:solidFill>
                <a:latin typeface="Gramatika-Bold" panose="00000800000000000000" pitchFamily="2" charset="0"/>
              </a:rPr>
              <a:t>You need to complete both of these </a:t>
            </a:r>
          </a:p>
          <a:p>
            <a:pPr algn="ctr"/>
            <a:r>
              <a:rPr lang="en-GB" sz="2000" dirty="0">
                <a:solidFill>
                  <a:schemeClr val="bg1"/>
                </a:solidFill>
                <a:latin typeface="Gramatika-Bold" panose="00000800000000000000" pitchFamily="2" charset="0"/>
              </a:rPr>
              <a:t>to achieve your certificate and Supervisor Pebble Pad account</a:t>
            </a:r>
            <a:endParaRPr lang="en-GB" sz="2000" b="1" dirty="0">
              <a:solidFill>
                <a:schemeClr val="bg1"/>
              </a:solidFill>
              <a:latin typeface="Gramatika-Bold" panose="00000800000000000000" pitchFamily="2" charset="0"/>
            </a:endParaRPr>
          </a:p>
        </p:txBody>
      </p:sp>
    </p:spTree>
    <p:extLst>
      <p:ext uri="{BB962C8B-B14F-4D97-AF65-F5344CB8AC3E}">
        <p14:creationId xmlns:p14="http://schemas.microsoft.com/office/powerpoint/2010/main" val="3911068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89647"/>
            <a:ext cx="10515600" cy="1325563"/>
          </a:xfrm>
          <a:prstGeom prst="rect">
            <a:avLst/>
          </a:prstGeom>
        </p:spPr>
        <p:txBody>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pPr algn="ctr"/>
            <a:r>
              <a:rPr lang="en-GB" sz="2800" dirty="0">
                <a:solidFill>
                  <a:srgbClr val="FF0000"/>
                </a:solidFill>
                <a:cs typeface="Calibri"/>
              </a:rPr>
              <a:t>IMPORTANT INFORMATION!</a:t>
            </a:r>
          </a:p>
        </p:txBody>
      </p:sp>
      <p:sp>
        <p:nvSpPr>
          <p:cNvPr id="3" name="Rectangle 2"/>
          <p:cNvSpPr/>
          <p:nvPr/>
        </p:nvSpPr>
        <p:spPr>
          <a:xfrm>
            <a:off x="133707" y="823117"/>
            <a:ext cx="8749363" cy="3539430"/>
          </a:xfrm>
          <a:prstGeom prst="rect">
            <a:avLst/>
          </a:prstGeom>
        </p:spPr>
        <p:txBody>
          <a:bodyPr wrap="square">
            <a:spAutoFit/>
          </a:bodyPr>
          <a:lstStyle/>
          <a:p>
            <a:r>
              <a:rPr lang="en-GB" b="1" dirty="0">
                <a:latin typeface="HelveticaNowText"/>
              </a:rPr>
              <a:t>Before requesting a </a:t>
            </a:r>
            <a:r>
              <a:rPr lang="en-GB" b="1" dirty="0" err="1">
                <a:latin typeface="HelveticaNowText"/>
              </a:rPr>
              <a:t>PebblePad</a:t>
            </a:r>
            <a:r>
              <a:rPr lang="en-GB" b="1" dirty="0">
                <a:latin typeface="HelveticaNowText"/>
              </a:rPr>
              <a:t> account </a:t>
            </a:r>
            <a:r>
              <a:rPr lang="en-GB" dirty="0">
                <a:latin typeface="HelveticaNowText"/>
              </a:rPr>
              <a:t>to access the students MYEPAD </a:t>
            </a:r>
          </a:p>
          <a:p>
            <a:endParaRPr lang="en-GB" b="1" dirty="0">
              <a:latin typeface="HelveticaNowText"/>
            </a:endParaRPr>
          </a:p>
          <a:p>
            <a:r>
              <a:rPr lang="en-GB" b="1" dirty="0">
                <a:latin typeface="HelveticaNowText"/>
              </a:rPr>
              <a:t>You must have </a:t>
            </a:r>
            <a:r>
              <a:rPr lang="en-GB" dirty="0">
                <a:latin typeface="HelveticaNowText"/>
              </a:rPr>
              <a:t>completed this package, passed the post course NMC SSSA Knowledge Test with a  minimum score of 80% and completed your Work-Based Learning Assessment (Activity 5 Workbook) to gain your training certificate. </a:t>
            </a:r>
          </a:p>
          <a:p>
            <a:endParaRPr lang="en-GB" dirty="0">
              <a:latin typeface="HelveticaNowText"/>
            </a:endParaRPr>
          </a:p>
          <a:p>
            <a:r>
              <a:rPr lang="en-GB" dirty="0">
                <a:latin typeface="HelveticaNowText"/>
              </a:rPr>
              <a:t>The Knowledge Test is completed on </a:t>
            </a:r>
            <a:r>
              <a:rPr lang="en-GB" dirty="0" err="1">
                <a:latin typeface="HelveticaNowText"/>
              </a:rPr>
              <a:t>SurveyMonkey</a:t>
            </a:r>
            <a:r>
              <a:rPr lang="en-GB" dirty="0">
                <a:latin typeface="HelveticaNowText"/>
              </a:rPr>
              <a:t> and responses are checked monthly. Once you receive your training certificate you can then apply to the relevant university for your </a:t>
            </a:r>
            <a:r>
              <a:rPr lang="en-GB" dirty="0" err="1">
                <a:latin typeface="HelveticaNowText"/>
              </a:rPr>
              <a:t>PebblePad</a:t>
            </a:r>
            <a:r>
              <a:rPr lang="en-GB" dirty="0">
                <a:latin typeface="HelveticaNowText"/>
              </a:rPr>
              <a:t> account.</a:t>
            </a:r>
          </a:p>
          <a:p>
            <a:endParaRPr lang="en-GB" dirty="0">
              <a:latin typeface="HelveticaNowText"/>
            </a:endParaRPr>
          </a:p>
          <a:p>
            <a:r>
              <a:rPr lang="en-GB" dirty="0">
                <a:latin typeface="HelveticaNowText"/>
              </a:rPr>
              <a:t>The Training Hub database holder will only share your training information with the relevant universities accessing your placement area once you have signed the privacy agreement on the post training quiz form. </a:t>
            </a:r>
          </a:p>
          <a:p>
            <a:endParaRPr lang="en-GB" dirty="0">
              <a:latin typeface="HelveticaNowText"/>
            </a:endParaRPr>
          </a:p>
          <a:p>
            <a:pPr>
              <a:buClrTx/>
            </a:pPr>
            <a:r>
              <a:rPr lang="en-GB" dirty="0">
                <a:latin typeface="HelveticaNowText"/>
                <a:hlinkClick r:id="rId2"/>
              </a:rPr>
              <a:t>Pebble Pad MYE PAD </a:t>
            </a:r>
            <a:r>
              <a:rPr lang="en-GB" dirty="0">
                <a:latin typeface="HelveticaNowText"/>
              </a:rPr>
              <a:t>access to students from the University of Nottingham. </a:t>
            </a:r>
          </a:p>
          <a:p>
            <a:pPr>
              <a:buClrTx/>
            </a:pPr>
            <a:r>
              <a:rPr lang="en-GB" dirty="0">
                <a:latin typeface="HelveticaNowText"/>
                <a:hlinkClick r:id="rId3"/>
              </a:rPr>
              <a:t>Pebble Pad MYE PAD </a:t>
            </a:r>
            <a:r>
              <a:rPr lang="en-GB" dirty="0">
                <a:latin typeface="HelveticaNowText"/>
              </a:rPr>
              <a:t>access to students from the University of Derby.</a:t>
            </a:r>
          </a:p>
        </p:txBody>
      </p:sp>
    </p:spTree>
    <p:extLst>
      <p:ext uri="{BB962C8B-B14F-4D97-AF65-F5344CB8AC3E}">
        <p14:creationId xmlns:p14="http://schemas.microsoft.com/office/powerpoint/2010/main" val="22728144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NMC SSSA Knowledge Test</a:t>
            </a:r>
          </a:p>
        </p:txBody>
      </p:sp>
      <p:sp>
        <p:nvSpPr>
          <p:cNvPr id="3" name="Content Placeholder 2"/>
          <p:cNvSpPr>
            <a:spLocks noGrp="1"/>
          </p:cNvSpPr>
          <p:nvPr>
            <p:ph idx="1"/>
          </p:nvPr>
        </p:nvSpPr>
        <p:spPr/>
        <p:txBody>
          <a:bodyPr>
            <a:normAutofit/>
          </a:bodyPr>
          <a:lstStyle/>
          <a:p>
            <a:r>
              <a:rPr lang="en-GB" sz="1400" b="1" dirty="0">
                <a:solidFill>
                  <a:schemeClr val="accent2"/>
                </a:solidFill>
              </a:rPr>
              <a:t>To assess your learning, you must now complete our NMC SSSA Knowledge Test </a:t>
            </a:r>
            <a:r>
              <a:rPr lang="en-GB" sz="1400" dirty="0"/>
              <a:t>(via a </a:t>
            </a:r>
            <a:r>
              <a:rPr lang="en-GB" sz="1400" dirty="0" err="1"/>
              <a:t>SurveyMonkey</a:t>
            </a:r>
            <a:r>
              <a:rPr lang="en-GB" sz="1400" dirty="0"/>
              <a:t> quiz)</a:t>
            </a:r>
            <a:endParaRPr lang="en-GB" sz="1400" dirty="0">
              <a:hlinkClick r:id="rId2"/>
            </a:endParaRPr>
          </a:p>
          <a:p>
            <a:r>
              <a:rPr lang="en-GB" sz="1400" dirty="0"/>
              <a:t>Link to the Knowledge Test: </a:t>
            </a:r>
            <a:r>
              <a:rPr lang="en-GB" sz="1400" dirty="0">
                <a:hlinkClick r:id="rId2"/>
              </a:rPr>
              <a:t>https://www.surveymonkey.co.uk/r/LHK62GZ</a:t>
            </a:r>
            <a:endParaRPr lang="en-GB" sz="1400" dirty="0"/>
          </a:p>
          <a:p>
            <a:r>
              <a:rPr lang="en-GB" sz="1400" dirty="0"/>
              <a:t>If you experience any difficulties please email </a:t>
            </a:r>
            <a:r>
              <a:rPr lang="en-GB" sz="1400" dirty="0">
                <a:hlinkClick r:id="rId3"/>
              </a:rPr>
              <a:t>alliance.hub1@nhs.net</a:t>
            </a:r>
            <a:r>
              <a:rPr lang="en-GB" sz="1400" dirty="0"/>
              <a:t> with </a:t>
            </a:r>
            <a:r>
              <a:rPr lang="en-GB" sz="1400" dirty="0">
                <a:solidFill>
                  <a:srgbClr val="FF0000"/>
                </a:solidFill>
              </a:rPr>
              <a:t>&lt;Your Name&gt; - SSSA </a:t>
            </a:r>
            <a:r>
              <a:rPr lang="en-GB" sz="1400">
                <a:solidFill>
                  <a:srgbClr val="FF0000"/>
                </a:solidFill>
              </a:rPr>
              <a:t>Supervisor Training </a:t>
            </a:r>
            <a:r>
              <a:rPr lang="en-GB" sz="1400" dirty="0"/>
              <a:t>in the email subject title </a:t>
            </a:r>
          </a:p>
          <a:p>
            <a:endParaRPr lang="en-GB" sz="1400" dirty="0"/>
          </a:p>
          <a:p>
            <a:endParaRPr lang="en-GB" sz="1400" dirty="0"/>
          </a:p>
        </p:txBody>
      </p:sp>
    </p:spTree>
    <p:extLst>
      <p:ext uri="{BB962C8B-B14F-4D97-AF65-F5344CB8AC3E}">
        <p14:creationId xmlns:p14="http://schemas.microsoft.com/office/powerpoint/2010/main" val="428857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1729" y="223386"/>
            <a:ext cx="6548564" cy="733044"/>
          </a:xfrm>
          <a:prstGeom prst="rect">
            <a:avLst/>
          </a:prstGeom>
        </p:spPr>
        <p:txBody>
          <a:bodyPr>
            <a:normAutofit/>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sz="2800" dirty="0">
                <a:solidFill>
                  <a:schemeClr val="tx1"/>
                </a:solidFill>
              </a:rPr>
              <a:t>Future Nurse Proficiencies </a:t>
            </a:r>
          </a:p>
        </p:txBody>
      </p:sp>
      <p:pic>
        <p:nvPicPr>
          <p:cNvPr id="3"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0856" y="1236038"/>
            <a:ext cx="3886040" cy="2940385"/>
          </a:xfrm>
          <a:prstGeom prst="rect">
            <a:avLst/>
          </a:prstGeom>
        </p:spPr>
      </p:pic>
      <p:sp>
        <p:nvSpPr>
          <p:cNvPr id="4" name="Text Placeholder 3"/>
          <p:cNvSpPr txBox="1">
            <a:spLocks/>
          </p:cNvSpPr>
          <p:nvPr/>
        </p:nvSpPr>
        <p:spPr>
          <a:xfrm>
            <a:off x="341729" y="873303"/>
            <a:ext cx="5114443" cy="3811588"/>
          </a:xfrm>
          <a:prstGeom prst="rect">
            <a:avLst/>
          </a:prstGeom>
        </p:spPr>
        <p:txBody>
          <a:bodyPr>
            <a:no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ClrTx/>
              <a:buNone/>
            </a:pPr>
            <a:r>
              <a:rPr lang="en-GB" sz="1600" b="1" dirty="0">
                <a:solidFill>
                  <a:schemeClr val="tx1"/>
                </a:solidFill>
                <a:latin typeface="HelveticaNowText"/>
                <a:ea typeface="Tahoma"/>
                <a:cs typeface="Calibri"/>
              </a:rPr>
              <a:t>Key differences</a:t>
            </a:r>
          </a:p>
          <a:p>
            <a:pPr>
              <a:buClrTx/>
            </a:pPr>
            <a:r>
              <a:rPr lang="en-GB" sz="1600" dirty="0">
                <a:solidFill>
                  <a:schemeClr val="tx1"/>
                </a:solidFill>
                <a:latin typeface="HelveticaNowText"/>
                <a:ea typeface="Tahoma"/>
                <a:cs typeface="Arial"/>
              </a:rPr>
              <a:t>Annex A- refers to a stronger emphasis on the students professional conduct</a:t>
            </a:r>
          </a:p>
          <a:p>
            <a:pPr>
              <a:buClrTx/>
            </a:pPr>
            <a:r>
              <a:rPr lang="en-GB" sz="1600" dirty="0">
                <a:solidFill>
                  <a:schemeClr val="tx1"/>
                </a:solidFill>
                <a:latin typeface="HelveticaNowText"/>
                <a:ea typeface="Tahoma"/>
                <a:cs typeface="Arial"/>
              </a:rPr>
              <a:t>Annex B- refers to the changes to students proficiencies. </a:t>
            </a:r>
            <a:endParaRPr lang="en-GB" sz="1600" dirty="0">
              <a:solidFill>
                <a:schemeClr val="tx1"/>
              </a:solidFill>
              <a:latin typeface="HelveticaNowText"/>
              <a:cs typeface="Arial" panose="020B0604020202020204" pitchFamily="34" charset="0"/>
            </a:endParaRPr>
          </a:p>
          <a:p>
            <a:pPr>
              <a:buClrTx/>
            </a:pPr>
            <a:r>
              <a:rPr lang="en-GB" sz="1600" dirty="0">
                <a:solidFill>
                  <a:schemeClr val="tx1"/>
                </a:solidFill>
                <a:latin typeface="HelveticaNowText"/>
                <a:ea typeface="Tahoma"/>
                <a:cs typeface="Arial"/>
              </a:rPr>
              <a:t>These are now to be achieved across all branches, by the end of each year, at an increasing level of competency based on the part of the programme they are currently undertaking (years 1,2 &amp; 3)</a:t>
            </a:r>
            <a:endParaRPr lang="en-GB" sz="1600" dirty="0">
              <a:solidFill>
                <a:schemeClr val="tx1"/>
              </a:solidFill>
              <a:latin typeface="HelveticaNowText"/>
            </a:endParaRPr>
          </a:p>
          <a:p>
            <a:pPr marL="0" indent="0">
              <a:buClrTx/>
              <a:buNone/>
            </a:pPr>
            <a:r>
              <a:rPr lang="en-GB" sz="1600" b="1" dirty="0">
                <a:solidFill>
                  <a:schemeClr val="tx1"/>
                </a:solidFill>
                <a:latin typeface="HelveticaNowText"/>
                <a:ea typeface="Tahoma"/>
                <a:cs typeface="Calibri"/>
              </a:rPr>
              <a:t>New proficiencies include</a:t>
            </a:r>
          </a:p>
          <a:p>
            <a:pPr>
              <a:buClrTx/>
            </a:pPr>
            <a:r>
              <a:rPr lang="en-GB" sz="1600" dirty="0">
                <a:solidFill>
                  <a:schemeClr val="tx1"/>
                </a:solidFill>
                <a:latin typeface="HelveticaNowText"/>
                <a:ea typeface="Tahoma"/>
                <a:cs typeface="Arial"/>
              </a:rPr>
              <a:t>Chest auscultation</a:t>
            </a:r>
          </a:p>
          <a:p>
            <a:pPr>
              <a:buClrTx/>
            </a:pPr>
            <a:r>
              <a:rPr lang="en-GB" sz="1600" dirty="0">
                <a:solidFill>
                  <a:schemeClr val="tx1"/>
                </a:solidFill>
                <a:latin typeface="HelveticaNowText"/>
                <a:ea typeface="Tahoma"/>
                <a:cs typeface="Arial"/>
              </a:rPr>
              <a:t>Venepuncture and </a:t>
            </a:r>
            <a:r>
              <a:rPr lang="en-GB" sz="1600" dirty="0" err="1">
                <a:solidFill>
                  <a:schemeClr val="tx1"/>
                </a:solidFill>
                <a:latin typeface="HelveticaNowText"/>
                <a:ea typeface="Tahoma"/>
                <a:cs typeface="Arial"/>
              </a:rPr>
              <a:t>cannulation</a:t>
            </a:r>
            <a:endParaRPr lang="en-GB" sz="1600" dirty="0">
              <a:solidFill>
                <a:schemeClr val="tx1"/>
              </a:solidFill>
              <a:latin typeface="HelveticaNowText"/>
              <a:cs typeface="Arial" panose="020B0604020202020204" pitchFamily="34" charset="0"/>
            </a:endParaRPr>
          </a:p>
          <a:p>
            <a:pPr>
              <a:buClrTx/>
            </a:pPr>
            <a:r>
              <a:rPr lang="en-GB" sz="1600" dirty="0">
                <a:solidFill>
                  <a:schemeClr val="tx1"/>
                </a:solidFill>
                <a:latin typeface="HelveticaNowText"/>
                <a:ea typeface="Tahoma"/>
                <a:cs typeface="Arial"/>
              </a:rPr>
              <a:t>ECG acquisition and interpretation</a:t>
            </a:r>
            <a:endParaRPr lang="en-GB" sz="1600" dirty="0">
              <a:solidFill>
                <a:schemeClr val="tx1"/>
              </a:solidFill>
              <a:latin typeface="HelveticaNowText"/>
              <a:cs typeface="Arial" panose="020B0604020202020204" pitchFamily="34" charset="0"/>
            </a:endParaRPr>
          </a:p>
          <a:p>
            <a:endParaRPr lang="en-GB" sz="1600" dirty="0">
              <a:solidFill>
                <a:schemeClr val="tx1"/>
              </a:solidFill>
              <a:latin typeface="HelveticaNowText"/>
            </a:endParaRPr>
          </a:p>
        </p:txBody>
      </p:sp>
      <p:sp>
        <p:nvSpPr>
          <p:cNvPr id="5" name="Rectangle 4"/>
          <p:cNvSpPr/>
          <p:nvPr/>
        </p:nvSpPr>
        <p:spPr>
          <a:xfrm>
            <a:off x="6513541" y="4206203"/>
            <a:ext cx="1040670" cy="307777"/>
          </a:xfrm>
          <a:prstGeom prst="rect">
            <a:avLst/>
          </a:prstGeom>
        </p:spPr>
        <p:txBody>
          <a:bodyPr wrap="none">
            <a:spAutoFit/>
          </a:bodyPr>
          <a:lstStyle/>
          <a:p>
            <a:r>
              <a:rPr lang="en-GB" dirty="0">
                <a:latin typeface="Helvetica Now Text "/>
                <a:hlinkClick r:id="rId3"/>
              </a:rPr>
              <a:t>NMC 2018</a:t>
            </a:r>
            <a:endParaRPr lang="en-GB" dirty="0">
              <a:latin typeface="Helvetica Now Text "/>
            </a:endParaRPr>
          </a:p>
        </p:txBody>
      </p:sp>
    </p:spTree>
    <p:extLst>
      <p:ext uri="{BB962C8B-B14F-4D97-AF65-F5344CB8AC3E}">
        <p14:creationId xmlns:p14="http://schemas.microsoft.com/office/powerpoint/2010/main" val="11167425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nguyosc\Downloads\REDUCED\REDUCED\Title divider P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9297602" cy="53516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81777" y="1844827"/>
            <a:ext cx="11107554" cy="1569660"/>
          </a:xfrm>
          <a:prstGeom prst="rect">
            <a:avLst/>
          </a:prstGeom>
          <a:noFill/>
        </p:spPr>
        <p:txBody>
          <a:bodyPr wrap="square" rtlCol="0">
            <a:spAutoFit/>
          </a:bodyPr>
          <a:lstStyle/>
          <a:p>
            <a:pPr algn="ctr"/>
            <a:r>
              <a:rPr lang="en-GB" sz="4800" b="1" dirty="0">
                <a:solidFill>
                  <a:schemeClr val="bg1"/>
                </a:solidFill>
                <a:latin typeface="Gramatika-Bold" panose="00000800000000000000" pitchFamily="2" charset="0"/>
              </a:rPr>
              <a:t>ACTIVITY 5</a:t>
            </a:r>
          </a:p>
          <a:p>
            <a:pPr algn="ctr"/>
            <a:endParaRPr lang="en-GB" sz="4800" b="1" dirty="0">
              <a:solidFill>
                <a:schemeClr val="bg1"/>
              </a:solidFill>
              <a:latin typeface="Gramatika-Bold" panose="00000800000000000000" pitchFamily="2" charset="0"/>
            </a:endParaRPr>
          </a:p>
        </p:txBody>
      </p:sp>
      <p:sp>
        <p:nvSpPr>
          <p:cNvPr id="8" name="TextBox 7"/>
          <p:cNvSpPr txBox="1"/>
          <p:nvPr/>
        </p:nvSpPr>
        <p:spPr>
          <a:xfrm>
            <a:off x="567688" y="2675824"/>
            <a:ext cx="8162224" cy="369332"/>
          </a:xfrm>
          <a:prstGeom prst="rect">
            <a:avLst/>
          </a:prstGeom>
          <a:noFill/>
        </p:spPr>
        <p:txBody>
          <a:bodyPr wrap="square" rtlCol="0">
            <a:spAutoFit/>
          </a:bodyPr>
          <a:lstStyle/>
          <a:p>
            <a:pPr algn="ctr"/>
            <a:r>
              <a:rPr lang="en-GB" sz="1800" dirty="0">
                <a:solidFill>
                  <a:schemeClr val="bg1"/>
                </a:solidFill>
                <a:latin typeface="HelveticaNowText"/>
              </a:rPr>
              <a:t>Work-Based Learning Assessment</a:t>
            </a:r>
          </a:p>
        </p:txBody>
      </p:sp>
    </p:spTree>
    <p:extLst>
      <p:ext uri="{BB962C8B-B14F-4D97-AF65-F5344CB8AC3E}">
        <p14:creationId xmlns:p14="http://schemas.microsoft.com/office/powerpoint/2010/main" val="25061586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Work-Based Learning Assessment</a:t>
            </a:r>
          </a:p>
        </p:txBody>
      </p:sp>
      <p:sp>
        <p:nvSpPr>
          <p:cNvPr id="3" name="Content Placeholder 2"/>
          <p:cNvSpPr>
            <a:spLocks noGrp="1"/>
          </p:cNvSpPr>
          <p:nvPr>
            <p:ph idx="1"/>
          </p:nvPr>
        </p:nvSpPr>
        <p:spPr/>
        <p:txBody>
          <a:bodyPr>
            <a:normAutofit/>
          </a:bodyPr>
          <a:lstStyle/>
          <a:p>
            <a:r>
              <a:rPr lang="en-GB" sz="1400" dirty="0"/>
              <a:t>The Workbook for your Work-Based Learning Assessment can be downloaded from the </a:t>
            </a:r>
            <a:r>
              <a:rPr lang="en-GB" sz="1400" dirty="0" err="1"/>
              <a:t>NorthamptonshireTraining</a:t>
            </a:r>
            <a:r>
              <a:rPr lang="en-GB" sz="1400" dirty="0"/>
              <a:t> Hub website here: </a:t>
            </a:r>
          </a:p>
          <a:p>
            <a:r>
              <a:rPr lang="en-GB" sz="1400" dirty="0"/>
              <a:t>Once you have completed your Workbook, please email the </a:t>
            </a:r>
            <a:r>
              <a:rPr lang="en-GB" sz="1400" i="1" dirty="0"/>
              <a:t>Practice Assessor feedback </a:t>
            </a:r>
            <a:r>
              <a:rPr lang="en-GB" sz="1400" dirty="0"/>
              <a:t>section to </a:t>
            </a:r>
            <a:r>
              <a:rPr lang="en-GB" sz="1400" dirty="0">
                <a:hlinkClick r:id="rId2"/>
              </a:rPr>
              <a:t>enquiries.nth@nhs.net</a:t>
            </a:r>
            <a:endParaRPr lang="en-GB" sz="1400" dirty="0"/>
          </a:p>
          <a:p>
            <a:r>
              <a:rPr lang="en-GB" sz="1400" dirty="0"/>
              <a:t>Set the email subject title as </a:t>
            </a:r>
            <a:r>
              <a:rPr lang="en-GB" sz="1400" dirty="0">
                <a:solidFill>
                  <a:srgbClr val="FF0000"/>
                </a:solidFill>
              </a:rPr>
              <a:t>&lt;Your Name&gt; - SSSA Supervisor Training Activity 5 Workbook</a:t>
            </a:r>
          </a:p>
          <a:p>
            <a:r>
              <a:rPr lang="en-GB" sz="1400" dirty="0"/>
              <a:t>When NTH have received your Workbook and you have passed the NMC SSSA Knowledge Test, a member of the Training Hub will email you with your certificate</a:t>
            </a:r>
          </a:p>
        </p:txBody>
      </p:sp>
    </p:spTree>
    <p:extLst>
      <p:ext uri="{BB962C8B-B14F-4D97-AF65-F5344CB8AC3E}">
        <p14:creationId xmlns:p14="http://schemas.microsoft.com/office/powerpoint/2010/main" val="3689366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1042" y="215153"/>
            <a:ext cx="3932237" cy="737616"/>
          </a:xfrm>
          <a:prstGeom prst="rect">
            <a:avLst/>
          </a:prstGeom>
        </p:spPr>
        <p:txBody>
          <a:bodyPr/>
          <a:lstStyle>
            <a:lvl1pPr algn="l" defTabSz="685800" rtl="0" eaLnBrk="1" latinLnBrk="0" hangingPunct="1">
              <a:lnSpc>
                <a:spcPct val="90000"/>
              </a:lnSpc>
              <a:spcBef>
                <a:spcPct val="0"/>
              </a:spcBef>
              <a:buNone/>
              <a:defRPr sz="3300" b="1" i="0" kern="1200">
                <a:solidFill>
                  <a:schemeClr val="accent6"/>
                </a:solidFill>
                <a:latin typeface="Gramatika-Bold" pitchFamily="2" charset="0"/>
                <a:ea typeface="+mj-ea"/>
                <a:cs typeface="+mj-cs"/>
              </a:defRPr>
            </a:lvl1pPr>
          </a:lstStyle>
          <a:p>
            <a:r>
              <a:rPr lang="en-GB" dirty="0"/>
              <a:t>Key Changes</a:t>
            </a:r>
          </a:p>
        </p:txBody>
      </p:sp>
      <p:sp>
        <p:nvSpPr>
          <p:cNvPr id="3" name="Text Placeholder 3"/>
          <p:cNvSpPr txBox="1">
            <a:spLocks/>
          </p:cNvSpPr>
          <p:nvPr/>
        </p:nvSpPr>
        <p:spPr>
          <a:xfrm>
            <a:off x="321042" y="1580975"/>
            <a:ext cx="4240029" cy="3811588"/>
          </a:xfrm>
          <a:prstGeom prst="rect">
            <a:avLst/>
          </a:prstGeom>
        </p:spPr>
        <p:txBody>
          <a:bodyPr>
            <a:normAutofit/>
          </a:bodyPr>
          <a:lstStyle>
            <a:lvl1pPr marL="171450" indent="-171450" algn="l" defTabSz="685800" rtl="0" eaLnBrk="1" latinLnBrk="0" hangingPunct="1">
              <a:lnSpc>
                <a:spcPct val="90000"/>
              </a:lnSpc>
              <a:spcBef>
                <a:spcPts val="750"/>
              </a:spcBef>
              <a:buClr>
                <a:schemeClr val="accent3"/>
              </a:buClr>
              <a:buFont typeface="Arial" panose="020B0604020202020204" pitchFamily="34" charset="0"/>
              <a:buChar char="•"/>
              <a:defRPr sz="2100" b="0" i="0" kern="1200">
                <a:solidFill>
                  <a:schemeClr val="accent6"/>
                </a:solidFill>
                <a:latin typeface="HelveticaNowText" panose="020B0504030202020204" pitchFamily="34" charset="77"/>
                <a:ea typeface="+mn-ea"/>
                <a:cs typeface="+mn-cs"/>
              </a:defRPr>
            </a:lvl1pPr>
            <a:lvl2pPr marL="514350" indent="-171450" algn="l" defTabSz="685800" rtl="0" eaLnBrk="1" latinLnBrk="0" hangingPunct="1">
              <a:lnSpc>
                <a:spcPct val="90000"/>
              </a:lnSpc>
              <a:spcBef>
                <a:spcPts val="375"/>
              </a:spcBef>
              <a:buClr>
                <a:schemeClr val="accent3"/>
              </a:buClr>
              <a:buFont typeface="Arial" panose="020B0604020202020204" pitchFamily="34" charset="0"/>
              <a:buChar char="•"/>
              <a:defRPr sz="1800" b="0" i="0" kern="1200">
                <a:solidFill>
                  <a:schemeClr val="accent6"/>
                </a:solidFill>
                <a:latin typeface="HelveticaNowText" panose="020B0504030202020204" pitchFamily="34" charset="77"/>
                <a:ea typeface="+mn-ea"/>
                <a:cs typeface="+mn-cs"/>
              </a:defRPr>
            </a:lvl2pPr>
            <a:lvl3pPr marL="857250" indent="-171450" algn="l" defTabSz="685800" rtl="0" eaLnBrk="1" latinLnBrk="0" hangingPunct="1">
              <a:lnSpc>
                <a:spcPct val="90000"/>
              </a:lnSpc>
              <a:spcBef>
                <a:spcPts val="375"/>
              </a:spcBef>
              <a:buClr>
                <a:schemeClr val="accent3"/>
              </a:buClr>
              <a:buFont typeface="Arial" panose="020B0604020202020204" pitchFamily="34" charset="0"/>
              <a:buChar char="•"/>
              <a:defRPr sz="1500" b="0" i="0" kern="1200">
                <a:solidFill>
                  <a:schemeClr val="accent6"/>
                </a:solidFill>
                <a:latin typeface="HelveticaNowText" panose="020B0504030202020204" pitchFamily="34" charset="77"/>
                <a:ea typeface="+mn-ea"/>
                <a:cs typeface="+mn-cs"/>
              </a:defRPr>
            </a:lvl3pPr>
            <a:lvl4pPr marL="12001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4pPr>
            <a:lvl5pPr marL="1543050" indent="-171450" algn="l" defTabSz="685800" rtl="0" eaLnBrk="1" latinLnBrk="0" hangingPunct="1">
              <a:lnSpc>
                <a:spcPct val="90000"/>
              </a:lnSpc>
              <a:spcBef>
                <a:spcPts val="375"/>
              </a:spcBef>
              <a:buClr>
                <a:schemeClr val="accent3"/>
              </a:buClr>
              <a:buFont typeface="Arial" panose="020B0604020202020204" pitchFamily="34" charset="0"/>
              <a:buChar char="•"/>
              <a:defRPr sz="1400" b="0" i="0" kern="1200">
                <a:solidFill>
                  <a:schemeClr val="accent6"/>
                </a:solidFill>
                <a:latin typeface="HelveticaNowText" panose="020B0504030202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285750" indent="-285750">
              <a:lnSpc>
                <a:spcPct val="120000"/>
              </a:lnSpc>
              <a:buClr>
                <a:schemeClr val="tx1"/>
              </a:buClr>
            </a:pPr>
            <a:r>
              <a:rPr lang="en-GB" sz="1600" dirty="0">
                <a:solidFill>
                  <a:srgbClr val="000000"/>
                </a:solidFill>
                <a:latin typeface="HelveticaNowText"/>
                <a:ea typeface="Tahoma"/>
                <a:cs typeface="Calibri"/>
              </a:rPr>
              <a:t>Supervising students is now every registrant's responsibility.</a:t>
            </a:r>
          </a:p>
          <a:p>
            <a:pPr marL="285750" indent="-285750">
              <a:lnSpc>
                <a:spcPct val="120000"/>
              </a:lnSpc>
              <a:buClr>
                <a:schemeClr val="tx1"/>
              </a:buClr>
            </a:pPr>
            <a:r>
              <a:rPr lang="en-GB" sz="1600" dirty="0">
                <a:solidFill>
                  <a:srgbClr val="000000"/>
                </a:solidFill>
                <a:latin typeface="HelveticaNowText"/>
                <a:ea typeface="Tahoma"/>
                <a:cs typeface="Calibri"/>
              </a:rPr>
              <a:t>Students on the new standards will now qualify 'supervisor-ready'. Student nurses must support the learning of others to pass their placement under Annexe A of the Future Nurse proficiencies.</a:t>
            </a:r>
            <a:endParaRPr lang="en-GB" sz="1600" dirty="0"/>
          </a:p>
        </p:txBody>
      </p:sp>
      <p:sp>
        <p:nvSpPr>
          <p:cNvPr id="4" name="Text Placeholder 3"/>
          <p:cNvSpPr txBox="1">
            <a:spLocks/>
          </p:cNvSpPr>
          <p:nvPr/>
        </p:nvSpPr>
        <p:spPr>
          <a:xfrm>
            <a:off x="4561071" y="1576990"/>
            <a:ext cx="4240029" cy="381158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NowText" panose="020B0504030202020204" pitchFamily="34"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HelveticaNowText" panose="020B0504030202020204" pitchFamily="34"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HelveticaNowText" panose="020B0504030202020204" pitchFamily="34"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nSpc>
                <a:spcPct val="120000"/>
              </a:lnSpc>
              <a:buClr>
                <a:schemeClr val="tx1"/>
              </a:buClr>
              <a:buFont typeface="Arial" panose="020B0604020202020204" pitchFamily="34" charset="0"/>
              <a:buChar char="•"/>
            </a:pPr>
            <a:r>
              <a:rPr lang="en-GB" dirty="0">
                <a:solidFill>
                  <a:srgbClr val="000000"/>
                </a:solidFill>
                <a:latin typeface="HelveticaNowText"/>
              </a:rPr>
              <a:t>All existing staff who qualified before September 2018 who haven't previously undertaken a mentorship qualification, need to undertake training to ensure they are ‘suitably prepared’ for the role of the Practice Supervisor.</a:t>
            </a:r>
          </a:p>
          <a:p>
            <a:pPr marL="285750" indent="-285750">
              <a:lnSpc>
                <a:spcPct val="120000"/>
              </a:lnSpc>
              <a:buClr>
                <a:schemeClr val="tx1"/>
              </a:buClr>
              <a:buFont typeface="Arial" panose="020B0604020202020204" pitchFamily="34" charset="0"/>
              <a:buChar char="•"/>
            </a:pPr>
            <a:r>
              <a:rPr lang="en-GB" dirty="0">
                <a:solidFill>
                  <a:srgbClr val="000000"/>
                </a:solidFill>
                <a:latin typeface="HelveticaNowText"/>
              </a:rPr>
              <a:t>Ensuring a sooth transition to the new team model of student supervision and assessment in practice.</a:t>
            </a:r>
            <a:endParaRPr lang="en-GB" dirty="0">
              <a:latin typeface="HelveticaNowText"/>
            </a:endParaRPr>
          </a:p>
        </p:txBody>
      </p:sp>
      <p:sp>
        <p:nvSpPr>
          <p:cNvPr id="5" name="Text Placeholder 3"/>
          <p:cNvSpPr txBox="1">
            <a:spLocks/>
          </p:cNvSpPr>
          <p:nvPr/>
        </p:nvSpPr>
        <p:spPr>
          <a:xfrm>
            <a:off x="321042" y="772000"/>
            <a:ext cx="8480058" cy="101803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NowText" panose="020B0504030202020204" pitchFamily="34"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HelveticaNowText" panose="020B0504030202020204" pitchFamily="34"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HelveticaNowText" panose="020B0504030202020204" pitchFamily="34"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HelveticaNowText" panose="020B0504030202020204" pitchFamily="34" charset="77"/>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nSpc>
                <a:spcPct val="120000"/>
              </a:lnSpc>
            </a:pPr>
            <a:r>
              <a:rPr lang="en-GB" dirty="0">
                <a:latin typeface="HelveticaNowText"/>
              </a:rPr>
              <a:t>The </a:t>
            </a:r>
            <a:r>
              <a:rPr lang="en-GB" dirty="0">
                <a:latin typeface="HelveticaNowText"/>
                <a:hlinkClick r:id="rId2"/>
              </a:rPr>
              <a:t>Future Nurse Standards</a:t>
            </a:r>
            <a:r>
              <a:rPr lang="en-GB" dirty="0">
                <a:latin typeface="HelveticaNowText"/>
              </a:rPr>
              <a:t> have made some fundamental changes to the way in which students are supported in practice. </a:t>
            </a:r>
          </a:p>
        </p:txBody>
      </p:sp>
    </p:spTree>
    <p:extLst>
      <p:ext uri="{BB962C8B-B14F-4D97-AF65-F5344CB8AC3E}">
        <p14:creationId xmlns:p14="http://schemas.microsoft.com/office/powerpoint/2010/main" val="1990267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NMC Primary Logo-01.png">
            <a:extLst>
              <a:ext uri="{FF2B5EF4-FFF2-40B4-BE49-F238E27FC236}">
                <a16:creationId xmlns:a16="http://schemas.microsoft.com/office/drawing/2014/main" id="{DD3D3072-E96F-4BA7-953B-5461C4FC3F3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399" y="246398"/>
            <a:ext cx="1040513" cy="53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a:extLst>
              <a:ext uri="{FF2B5EF4-FFF2-40B4-BE49-F238E27FC236}">
                <a16:creationId xmlns:a16="http://schemas.microsoft.com/office/drawing/2014/main" id="{E5147637-CB02-4C20-A89D-1522D9E65F7C}"/>
              </a:ext>
            </a:extLst>
          </p:cNvPr>
          <p:cNvSpPr txBox="1">
            <a:spLocks/>
          </p:cNvSpPr>
          <p:nvPr/>
        </p:nvSpPr>
        <p:spPr>
          <a:xfrm>
            <a:off x="342496" y="240325"/>
            <a:ext cx="9539501" cy="1325563"/>
          </a:xfrm>
          <a:prstGeom prst="rect">
            <a:avLst/>
          </a:prstGeom>
        </p:spPr>
        <p:txBody>
          <a:bodyPr>
            <a:noAutofit/>
          </a:bodyPr>
          <a:lstStyle>
            <a:lvl1pPr algn="l" defTabSz="914400" rtl="0" eaLnBrk="1" latinLnBrk="0" hangingPunct="1">
              <a:lnSpc>
                <a:spcPct val="90000"/>
              </a:lnSpc>
              <a:spcBef>
                <a:spcPct val="0"/>
              </a:spcBef>
              <a:buNone/>
              <a:defRPr sz="4400" b="1" i="0" kern="1200">
                <a:solidFill>
                  <a:schemeClr val="tx1"/>
                </a:solidFill>
                <a:latin typeface="Gramatika-Bold" pitchFamily="2" charset="0"/>
                <a:ea typeface="+mj-ea"/>
                <a:cs typeface="+mj-cs"/>
              </a:defRPr>
            </a:lvl1pPr>
          </a:lstStyle>
          <a:p>
            <a:r>
              <a:rPr lang="en-GB" sz="2400" dirty="0"/>
              <a:t>Why Were These Changes Made?</a:t>
            </a:r>
          </a:p>
          <a:p>
            <a:r>
              <a:rPr lang="en-GB" sz="2400" dirty="0"/>
              <a:t>Principles of the New NMC Standards </a:t>
            </a:r>
          </a:p>
          <a:p>
            <a:r>
              <a:rPr lang="en-GB" sz="2400" dirty="0"/>
              <a:t>for Student Supervision and Assessment (SSSA)</a:t>
            </a:r>
            <a:br>
              <a:rPr lang="en-GB" sz="2400" dirty="0"/>
            </a:br>
            <a:endParaRPr lang="en-GB" sz="2400" dirty="0"/>
          </a:p>
        </p:txBody>
      </p:sp>
      <p:sp>
        <p:nvSpPr>
          <p:cNvPr id="4" name="Content Placeholder 2">
            <a:extLst>
              <a:ext uri="{FF2B5EF4-FFF2-40B4-BE49-F238E27FC236}">
                <a16:creationId xmlns:a16="http://schemas.microsoft.com/office/drawing/2014/main" id="{269AFEC0-BF2C-4017-9774-24DDD0A3E5DE}"/>
              </a:ext>
            </a:extLst>
          </p:cNvPr>
          <p:cNvSpPr txBox="1">
            <a:spLocks/>
          </p:cNvSpPr>
          <p:nvPr/>
        </p:nvSpPr>
        <p:spPr>
          <a:xfrm>
            <a:off x="342496" y="1353246"/>
            <a:ext cx="8279300" cy="32845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NowText" panose="020B050403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NowText" panose="020B050403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NowText" panose="020B050403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NowText" panose="020B050403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defRPr/>
            </a:pPr>
            <a:r>
              <a:rPr lang="en-US" sz="1600" dirty="0">
                <a:latin typeface="HelveticaNowText"/>
                <a:ea typeface="Tahoma"/>
                <a:cs typeface="Arial"/>
              </a:rPr>
              <a:t>Separate Supervision and Assessment roles to "Increase consistency in assessment judgments - Avoid </a:t>
            </a:r>
            <a:r>
              <a:rPr lang="en-US" sz="1600" b="1" dirty="0">
                <a:latin typeface="HelveticaNowText"/>
                <a:ea typeface="Tahoma"/>
                <a:cs typeface="Arial"/>
              </a:rPr>
              <a:t>‘failing to fail’</a:t>
            </a:r>
            <a:r>
              <a:rPr lang="en-US" sz="1600" dirty="0">
                <a:latin typeface="HelveticaNowText"/>
                <a:ea typeface="Tahoma"/>
                <a:cs typeface="Arial"/>
              </a:rPr>
              <a:t> situations."</a:t>
            </a:r>
          </a:p>
          <a:p>
            <a:pPr marL="457200" indent="-457200">
              <a:defRPr/>
            </a:pPr>
            <a:r>
              <a:rPr lang="en-US" sz="1600" dirty="0">
                <a:latin typeface="HelveticaNowText"/>
                <a:ea typeface="Tahoma"/>
                <a:cs typeface="Arial"/>
              </a:rPr>
              <a:t>Supporting students becomes every NMC registrant's responsibility (it is in The Code). Everyone will have an input to assessment.</a:t>
            </a:r>
          </a:p>
          <a:p>
            <a:pPr marL="457200" indent="-457200">
              <a:defRPr/>
            </a:pPr>
            <a:r>
              <a:rPr lang="en-US" sz="1600" dirty="0">
                <a:latin typeface="HelveticaNowText"/>
                <a:ea typeface="Tahoma"/>
                <a:cs typeface="Arial"/>
              </a:rPr>
              <a:t>Each area must have a named supervisor to quality-assure the student's placement  experience (PLT representative).</a:t>
            </a:r>
          </a:p>
          <a:p>
            <a:pPr marL="457200" indent="-457200">
              <a:defRPr/>
            </a:pPr>
            <a:r>
              <a:rPr lang="en-US" sz="1600" dirty="0">
                <a:latin typeface="HelveticaNowText"/>
                <a:ea typeface="Tahoma"/>
                <a:cs typeface="Arial"/>
              </a:rPr>
              <a:t>Local agreement that there will be a named supervisor each shift.</a:t>
            </a:r>
          </a:p>
          <a:p>
            <a:pPr marL="457200" indent="-457200">
              <a:defRPr/>
            </a:pPr>
            <a:r>
              <a:rPr lang="en-US" sz="1600" dirty="0">
                <a:latin typeface="HelveticaNowText"/>
                <a:ea typeface="Tahoma"/>
                <a:cs typeface="Arial"/>
              </a:rPr>
              <a:t>Improved inter-professional working and student supervision.</a:t>
            </a:r>
          </a:p>
          <a:p>
            <a:pPr marL="457200" indent="-457200">
              <a:defRPr/>
            </a:pPr>
            <a:r>
              <a:rPr lang="en-US" sz="1600" dirty="0">
                <a:latin typeface="HelveticaNowText"/>
                <a:ea typeface="Tahoma"/>
                <a:cs typeface="Arial"/>
              </a:rPr>
              <a:t>Enhance joint working between AEIs and practice placement partners.</a:t>
            </a:r>
          </a:p>
        </p:txBody>
      </p:sp>
    </p:spTree>
    <p:extLst>
      <p:ext uri="{BB962C8B-B14F-4D97-AF65-F5344CB8AC3E}">
        <p14:creationId xmlns:p14="http://schemas.microsoft.com/office/powerpoint/2010/main" val="26336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50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50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Brace 4"/>
          <p:cNvSpPr/>
          <p:nvPr/>
        </p:nvSpPr>
        <p:spPr>
          <a:xfrm>
            <a:off x="2848376" y="277470"/>
            <a:ext cx="317962" cy="4280151"/>
          </a:xfrm>
          <a:prstGeom prst="rightBrace">
            <a:avLst>
              <a:gd name="adj1" fmla="val 203572"/>
              <a:gd name="adj2" fmla="val 50000"/>
            </a:avLst>
          </a:prstGeom>
          <a:ln w="38100"/>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n-GB" dirty="0"/>
          </a:p>
        </p:txBody>
      </p:sp>
      <p:sp>
        <p:nvSpPr>
          <p:cNvPr id="6" name="TextBox 5"/>
          <p:cNvSpPr txBox="1"/>
          <p:nvPr/>
        </p:nvSpPr>
        <p:spPr>
          <a:xfrm>
            <a:off x="3530948" y="1118346"/>
            <a:ext cx="4680519" cy="584775"/>
          </a:xfrm>
          <a:prstGeom prst="rect">
            <a:avLst/>
          </a:prstGeom>
          <a:noFill/>
        </p:spPr>
        <p:txBody>
          <a:bodyPr wrap="square" rtlCol="0" anchor="t">
            <a:spAutoFit/>
          </a:bodyPr>
          <a:lstStyle/>
          <a:p>
            <a:pPr algn="ctr"/>
            <a:r>
              <a:rPr lang="en-GB" sz="1600" dirty="0">
                <a:latin typeface="Helvetica Now Text "/>
              </a:rPr>
              <a:t>New model of team student supervision and assessment in practice </a:t>
            </a:r>
          </a:p>
        </p:txBody>
      </p:sp>
      <p:sp>
        <p:nvSpPr>
          <p:cNvPr id="7" name="TextBox 6"/>
          <p:cNvSpPr txBox="1"/>
          <p:nvPr/>
        </p:nvSpPr>
        <p:spPr>
          <a:xfrm>
            <a:off x="7575259" y="4138203"/>
            <a:ext cx="1628651" cy="338554"/>
          </a:xfrm>
          <a:prstGeom prst="rect">
            <a:avLst/>
          </a:prstGeom>
          <a:noFill/>
        </p:spPr>
        <p:txBody>
          <a:bodyPr wrap="square" rtlCol="0" anchor="t">
            <a:spAutoFit/>
          </a:bodyPr>
          <a:lstStyle/>
          <a:p>
            <a:r>
              <a:rPr lang="en-GB" sz="1600" dirty="0">
                <a:latin typeface="Helvetica Now Text "/>
                <a:hlinkClick r:id="rId2"/>
              </a:rPr>
              <a:t>NMC 2018</a:t>
            </a:r>
            <a:endParaRPr lang="en-GB" sz="1600" dirty="0">
              <a:latin typeface="Helvetica Now Text "/>
            </a:endParaRPr>
          </a:p>
        </p:txBody>
      </p:sp>
      <p:pic>
        <p:nvPicPr>
          <p:cNvPr id="8" name="Content Placeholder 7" descr="NMC Primary Logo-0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5259" y="286258"/>
            <a:ext cx="1133080" cy="5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Diagram 8"/>
          <p:cNvGraphicFramePr/>
          <p:nvPr>
            <p:extLst>
              <p:ext uri="{D42A27DB-BD31-4B8C-83A1-F6EECF244321}">
                <p14:modId xmlns:p14="http://schemas.microsoft.com/office/powerpoint/2010/main" val="1103316985"/>
              </p:ext>
            </p:extLst>
          </p:nvPr>
        </p:nvGraphicFramePr>
        <p:xfrm>
          <a:off x="3934436" y="1963024"/>
          <a:ext cx="3712872" cy="25137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a:off x="646176" y="540108"/>
            <a:ext cx="1950720" cy="3754874"/>
          </a:xfrm>
          <a:prstGeom prst="rect">
            <a:avLst/>
          </a:prstGeom>
          <a:noFill/>
        </p:spPr>
        <p:txBody>
          <a:bodyPr wrap="square" rtlCol="0">
            <a:spAutoFit/>
          </a:bodyPr>
          <a:lstStyle/>
          <a:p>
            <a:r>
              <a:rPr lang="en-GB" dirty="0"/>
              <a:t>Rather than an individual ‘mentor’ being responsible for the students supervision as on the 2008 SLAIP standards.</a:t>
            </a:r>
          </a:p>
          <a:p>
            <a:endParaRPr lang="en-GB" dirty="0"/>
          </a:p>
          <a:p>
            <a:r>
              <a:rPr lang="en-GB" dirty="0"/>
              <a:t>Under the 2018 SSSA standards the whole team works together to support and supervise the students achievement of their identified learning outcomes and competencies for the placement</a:t>
            </a:r>
          </a:p>
        </p:txBody>
      </p:sp>
    </p:spTree>
    <p:extLst>
      <p:ext uri="{BB962C8B-B14F-4D97-AF65-F5344CB8AC3E}">
        <p14:creationId xmlns:p14="http://schemas.microsoft.com/office/powerpoint/2010/main" val="2719277121"/>
      </p:ext>
    </p:extLst>
  </p:cSld>
  <p:clrMapOvr>
    <a:masterClrMapping/>
  </p:clrMapOvr>
</p:sld>
</file>

<file path=ppt/theme/theme1.xml><?xml version="1.0" encoding="utf-8"?>
<a:theme xmlns:a="http://schemas.openxmlformats.org/drawingml/2006/main" name="2020.11.10 - NATH PowerPoint Template - Fern - V3.0">
  <a:themeElements>
    <a:clrScheme name="NATH">
      <a:dk1>
        <a:sysClr val="windowText" lastClr="000000"/>
      </a:dk1>
      <a:lt1>
        <a:sysClr val="window" lastClr="FFFFFF"/>
      </a:lt1>
      <a:dk2>
        <a:srgbClr val="1F497D"/>
      </a:dk2>
      <a:lt2>
        <a:srgbClr val="EEECE1"/>
      </a:lt2>
      <a:accent1>
        <a:srgbClr val="39A6DF"/>
      </a:accent1>
      <a:accent2>
        <a:srgbClr val="941D80"/>
      </a:accent2>
      <a:accent3>
        <a:srgbClr val="3BAA36"/>
      </a:accent3>
      <a:accent4>
        <a:srgbClr val="575756"/>
      </a:accent4>
      <a:accent5>
        <a:srgbClr val="FFFFFF"/>
      </a:accent5>
      <a:accent6>
        <a:srgbClr val="1D1D27"/>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H_PPT_PRES_TEST" id="{685CE773-FED3-914C-9949-A691EBE717A1}" vid="{C03F78D0-1BF4-C249-8296-BFBD5A5BEB46}"/>
    </a:ext>
  </a:extLst>
</a:theme>
</file>

<file path=docProps/app.xml><?xml version="1.0" encoding="utf-8"?>
<Properties xmlns="http://schemas.openxmlformats.org/officeDocument/2006/extended-properties" xmlns:vt="http://schemas.openxmlformats.org/officeDocument/2006/docPropsVTypes">
  <Template>2020.11.10 - NATH PowerPoint Template - Fern - V3.0</Template>
  <TotalTime>8553</TotalTime>
  <Words>6406</Words>
  <Application>Microsoft Office PowerPoint</Application>
  <PresentationFormat>On-screen Show (16:9)</PresentationFormat>
  <Paragraphs>583</Paragraphs>
  <Slides>61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61</vt:i4>
      </vt:variant>
    </vt:vector>
  </HeadingPairs>
  <TitlesOfParts>
    <vt:vector size="71" baseType="lpstr">
      <vt:lpstr>Arial</vt:lpstr>
      <vt:lpstr>Calibri</vt:lpstr>
      <vt:lpstr>Courier New</vt:lpstr>
      <vt:lpstr>Gramatika-Black</vt:lpstr>
      <vt:lpstr>Gramatika-Bold</vt:lpstr>
      <vt:lpstr>Helvetica Now Text </vt:lpstr>
      <vt:lpstr>Helvetica Now Text  Medium</vt:lpstr>
      <vt:lpstr>HelveticaNowText</vt:lpstr>
      <vt:lpstr>Wingdings</vt:lpstr>
      <vt:lpstr>2020.11.10 - NATH PowerPoint Template - Fern - V3.0</vt:lpstr>
      <vt:lpstr>  NMC 2018 SSSA  SUPERVISOR TRAINING </vt:lpstr>
      <vt:lpstr> Introduction to your NMC Practice Supervisor Training Package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NMC SSSA Knowledge Test</vt:lpstr>
      <vt:lpstr>PowerPoint Presentation</vt:lpstr>
      <vt:lpstr>Work-Based Learning Assessment</vt:lpstr>
    </vt:vector>
  </TitlesOfParts>
  <Company>Nottinghamshire Health Informatics Service (NHIS)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 Supervisor &amp; Assessor Transition Training</dc:title>
  <dc:creator>nguyosc</dc:creator>
  <cp:lastModifiedBy>Buck Craig</cp:lastModifiedBy>
  <cp:revision>61</cp:revision>
  <dcterms:created xsi:type="dcterms:W3CDTF">2020-11-18T14:48:14Z</dcterms:created>
  <dcterms:modified xsi:type="dcterms:W3CDTF">2021-09-27T13:10:12Z</dcterms:modified>
</cp:coreProperties>
</file>