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65" r:id="rId2"/>
    <p:sldId id="268" r:id="rId3"/>
    <p:sldId id="270" r:id="rId4"/>
    <p:sldId id="271" r:id="rId5"/>
    <p:sldId id="272" r:id="rId6"/>
    <p:sldId id="276" r:id="rId7"/>
    <p:sldId id="285" r:id="rId8"/>
    <p:sldId id="283" r:id="rId9"/>
    <p:sldId id="277" r:id="rId10"/>
    <p:sldId id="260" r:id="rId11"/>
    <p:sldId id="297" r:id="rId12"/>
    <p:sldId id="299" r:id="rId13"/>
    <p:sldId id="287" r:id="rId14"/>
    <p:sldId id="288" r:id="rId15"/>
    <p:sldId id="289" r:id="rId16"/>
    <p:sldId id="292" r:id="rId17"/>
    <p:sldId id="293" r:id="rId18"/>
    <p:sldId id="291" r:id="rId19"/>
    <p:sldId id="269" r:id="rId20"/>
    <p:sldId id="29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71"/>
    <a:srgbClr val="8CC1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4"/>
    <p:restoredTop sz="94590"/>
  </p:normalViewPr>
  <p:slideViewPr>
    <p:cSldViewPr snapToGrid="0" snapToObjects="1">
      <p:cViewPr varScale="1">
        <p:scale>
          <a:sx n="110" d="100"/>
          <a:sy n="110" d="100"/>
        </p:scale>
        <p:origin x="103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61358-2586-1C46-A210-ACF3005E613A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B094D-282D-EB4C-AF85-9421BDE62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42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21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17208"/>
            <a:ext cx="8181975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916" y="2055814"/>
            <a:ext cx="3989784" cy="42374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4660107" y="2055812"/>
            <a:ext cx="3989784" cy="42374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63">
          <p15:clr>
            <a:srgbClr val="FBAE40"/>
          </p15:clr>
        </p15:guide>
        <p15:guide id="2" pos="39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17208"/>
            <a:ext cx="8181975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916" y="2055814"/>
            <a:ext cx="3989784" cy="42374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660107" y="2055814"/>
            <a:ext cx="3989784" cy="423741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63">
          <p15:clr>
            <a:srgbClr val="FBAE40"/>
          </p15:clr>
        </p15:guide>
        <p15:guide id="2" pos="39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17208"/>
            <a:ext cx="8181975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660107" y="2055814"/>
            <a:ext cx="3989784" cy="423741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467916" y="2055814"/>
            <a:ext cx="3989784" cy="423741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63">
          <p15:clr>
            <a:srgbClr val="FBAE40"/>
          </p15:clr>
        </p15:guide>
        <p15:guide id="2" pos="393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17208"/>
            <a:ext cx="8181975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467916" y="2055814"/>
            <a:ext cx="8181975" cy="423741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63">
          <p15:clr>
            <a:srgbClr val="FBAE40"/>
          </p15:clr>
        </p15:guide>
        <p15:guide id="2" pos="393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FCB08CE-B749-4A34-8E38-256DAB23FDA3}"/>
              </a:ext>
            </a:extLst>
          </p:cNvPr>
          <p:cNvSpPr txBox="1"/>
          <p:nvPr userDrawn="1"/>
        </p:nvSpPr>
        <p:spPr>
          <a:xfrm>
            <a:off x="218485" y="6372537"/>
            <a:ext cx="485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34F92BC6-D7C3-584B-87F2-0B845776A5AD}" type="slidenum">
              <a:rPr lang="en-US" sz="120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r>
              <a:rPr lang="en-US" sz="120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endParaRPr lang="en-US" sz="120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0">
            <a:extLst>
              <a:ext uri="{FF2B5EF4-FFF2-40B4-BE49-F238E27FC236}">
                <a16:creationId xmlns:a16="http://schemas.microsoft.com/office/drawing/2014/main" id="{22B34758-9E88-47CF-97D6-6500D97D9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08" y="1037980"/>
            <a:ext cx="7981124" cy="611649"/>
          </a:xfrm>
          <a:prstGeom prst="rect">
            <a:avLst/>
          </a:prstGeom>
        </p:spPr>
        <p:txBody>
          <a:bodyPr/>
          <a:lstStyle>
            <a:lvl1pPr>
              <a:defRPr sz="3600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sz="2800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34C2919C-3AD4-436F-A0CC-4F48C43AA52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86408" y="1833143"/>
            <a:ext cx="7981124" cy="2244128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4" name="Picture 13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284323AA-9573-44A2-B321-13F3CEFFCC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01812" y="365911"/>
            <a:ext cx="981707" cy="528611"/>
          </a:xfrm>
          <a:prstGeom prst="rect">
            <a:avLst/>
          </a:prstGeom>
        </p:spPr>
      </p:pic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5AB091A9-979F-438D-A004-40CFB3EAC3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007" y="6333440"/>
            <a:ext cx="42923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9138587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FCB08CE-B749-4A34-8E38-256DAB23FDA3}"/>
              </a:ext>
            </a:extLst>
          </p:cNvPr>
          <p:cNvSpPr txBox="1"/>
          <p:nvPr userDrawn="1"/>
        </p:nvSpPr>
        <p:spPr>
          <a:xfrm>
            <a:off x="218485" y="6372537"/>
            <a:ext cx="485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34F92BC6-D7C3-584B-87F2-0B845776A5AD}" type="slidenum">
              <a:rPr lang="en-US" sz="120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r>
              <a:rPr lang="en-US" sz="120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endParaRPr lang="en-US" sz="120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0">
            <a:extLst>
              <a:ext uri="{FF2B5EF4-FFF2-40B4-BE49-F238E27FC236}">
                <a16:creationId xmlns:a16="http://schemas.microsoft.com/office/drawing/2014/main" id="{22B34758-9E88-47CF-97D6-6500D97D9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08" y="1037980"/>
            <a:ext cx="7981124" cy="611649"/>
          </a:xfrm>
          <a:prstGeom prst="rect">
            <a:avLst/>
          </a:prstGeom>
        </p:spPr>
        <p:txBody>
          <a:bodyPr/>
          <a:lstStyle>
            <a:lvl1pPr>
              <a:defRPr sz="3600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sz="2800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34C2919C-3AD4-436F-A0CC-4F48C43AA52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86408" y="1833143"/>
            <a:ext cx="7981124" cy="2244128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4" name="Picture 13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284323AA-9573-44A2-B321-13F3CEFFCC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01812" y="365911"/>
            <a:ext cx="981707" cy="528611"/>
          </a:xfrm>
          <a:prstGeom prst="rect">
            <a:avLst/>
          </a:prstGeom>
        </p:spPr>
      </p:pic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5AB091A9-979F-438D-A004-40CFB3EAC3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007" y="6333440"/>
            <a:ext cx="42923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3046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FCB08CE-B749-4A34-8E38-256DAB23FDA3}"/>
              </a:ext>
            </a:extLst>
          </p:cNvPr>
          <p:cNvSpPr txBox="1"/>
          <p:nvPr userDrawn="1"/>
        </p:nvSpPr>
        <p:spPr>
          <a:xfrm>
            <a:off x="218485" y="6372537"/>
            <a:ext cx="485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34F92BC6-D7C3-584B-87F2-0B845776A5AD}" type="slidenum">
              <a:rPr lang="en-US" sz="120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r>
              <a:rPr lang="en-US" sz="120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endParaRPr lang="en-US" sz="120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0">
            <a:extLst>
              <a:ext uri="{FF2B5EF4-FFF2-40B4-BE49-F238E27FC236}">
                <a16:creationId xmlns:a16="http://schemas.microsoft.com/office/drawing/2014/main" id="{22B34758-9E88-47CF-97D6-6500D97D9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08" y="1037980"/>
            <a:ext cx="7981124" cy="611649"/>
          </a:xfrm>
          <a:prstGeom prst="rect">
            <a:avLst/>
          </a:prstGeom>
        </p:spPr>
        <p:txBody>
          <a:bodyPr/>
          <a:lstStyle>
            <a:lvl1pPr>
              <a:defRPr sz="3600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sz="2800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34C2919C-3AD4-436F-A0CC-4F48C43AA52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86408" y="1833143"/>
            <a:ext cx="7981124" cy="2244128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4" name="Picture 13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284323AA-9573-44A2-B321-13F3CEFFCC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01812" y="365911"/>
            <a:ext cx="981707" cy="528611"/>
          </a:xfrm>
          <a:prstGeom prst="rect">
            <a:avLst/>
          </a:prstGeom>
        </p:spPr>
      </p:pic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5AB091A9-979F-438D-A004-40CFB3EAC3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007" y="6333440"/>
            <a:ext cx="42923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844191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6299" y="2235200"/>
            <a:ext cx="3211403" cy="2387600"/>
          </a:xfrm>
        </p:spPr>
        <p:txBody>
          <a:bodyPr anchor="b">
            <a:normAutofit/>
          </a:bodyPr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9313" y="4890648"/>
            <a:ext cx="2785374" cy="84975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6299" y="2235200"/>
            <a:ext cx="3211403" cy="2387600"/>
          </a:xfrm>
        </p:spPr>
        <p:txBody>
          <a:bodyPr anchor="b">
            <a:normAutofit/>
          </a:bodyPr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9313" y="4890648"/>
            <a:ext cx="2785374" cy="84975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6299" y="2235200"/>
            <a:ext cx="3211403" cy="2387600"/>
          </a:xfrm>
        </p:spPr>
        <p:txBody>
          <a:bodyPr anchor="b">
            <a:normAutofit/>
          </a:bodyPr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9313" y="4890648"/>
            <a:ext cx="2785374" cy="84975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6299" y="2235200"/>
            <a:ext cx="3211403" cy="2387600"/>
          </a:xfrm>
        </p:spPr>
        <p:txBody>
          <a:bodyPr anchor="b">
            <a:normAutofit/>
          </a:bodyPr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9313" y="4890648"/>
            <a:ext cx="2785374" cy="84975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6299" y="2235200"/>
            <a:ext cx="3211403" cy="2387600"/>
          </a:xfrm>
        </p:spPr>
        <p:txBody>
          <a:bodyPr anchor="b">
            <a:normAutofit/>
          </a:bodyPr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9313" y="4890648"/>
            <a:ext cx="2785374" cy="84975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6299" y="2235200"/>
            <a:ext cx="3211403" cy="2387600"/>
          </a:xfrm>
        </p:spPr>
        <p:txBody>
          <a:bodyPr anchor="b">
            <a:normAutofit/>
          </a:bodyPr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9313" y="4890648"/>
            <a:ext cx="2785374" cy="84975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17208"/>
            <a:ext cx="8181975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916" y="2055813"/>
            <a:ext cx="8181975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34902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63" userDrawn="1">
          <p15:clr>
            <a:srgbClr val="FBAE40"/>
          </p15:clr>
        </p15:guide>
        <p15:guide id="2" pos="39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916" y="211759"/>
            <a:ext cx="8195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2055813"/>
            <a:ext cx="819535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81340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0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50" r:id="rId9"/>
    <p:sldLayoutId id="2147483663" r:id="rId10"/>
    <p:sldLayoutId id="2147483666" r:id="rId11"/>
    <p:sldLayoutId id="2147483664" r:id="rId12"/>
    <p:sldLayoutId id="2147483665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777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7771"/>
        </a:buClr>
        <a:buFont typeface="Arial"/>
        <a:buChar char="•"/>
        <a:defRPr sz="26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771"/>
        </a:buClr>
        <a:buFont typeface="Arial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771"/>
        </a:buClr>
        <a:buFont typeface="Arial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771"/>
        </a:buClr>
        <a:buFont typeface="Arial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771"/>
        </a:buClr>
        <a:buFont typeface="Arial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93" userDrawn="1">
          <p15:clr>
            <a:srgbClr val="F26B43"/>
          </p15:clr>
        </p15:guide>
        <p15:guide id="2" orient="horz" pos="663" userDrawn="1">
          <p15:clr>
            <a:srgbClr val="F26B43"/>
          </p15:clr>
        </p15:guide>
        <p15:guide id="3" orient="horz" pos="1298" userDrawn="1">
          <p15:clr>
            <a:srgbClr val="F26B43"/>
          </p15:clr>
        </p15:guide>
        <p15:guide id="4" pos="72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vimeo.com/565521252" TargetMode="Externa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support-ew.ardens.org.uk/support/solutions/articles/31000159192-community-pharmacist-consultation-service" TargetMode="Externa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gp.northamptonshireccg.nhs.uk/medicinesoptimisation/gp-cpcs.htm" TargetMode="Externa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olivia.williams16@nhs.net" TargetMode="External"/><Relationship Id="rId2" Type="http://schemas.openxmlformats.org/officeDocument/2006/relationships/hyperlink" Target="mailto:arti.chauhan@nhs.net" TargetMode="External"/><Relationship Id="rId1" Type="http://schemas.openxmlformats.org/officeDocument/2006/relationships/slideLayout" Target="../slideLayouts/slideLayout9.xml"/><Relationship Id="rId4" Type="http://schemas.openxmlformats.org/officeDocument/2006/relationships/hyperlink" Target="mailto:chiefofficer@pharmacynorthamptonshire.co.uk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hyperlink" Target="https://humannhealth.com/how-to-take-care-of-your-eyes-while-using-a-pc/371/" TargetMode="External"/><Relationship Id="rId7" Type="http://schemas.openxmlformats.org/officeDocument/2006/relationships/hyperlink" Target="http://minstrelinhibernation.blogspot.com/2010/03/girls-are-complicated-think-again.html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5.jpeg"/><Relationship Id="rId5" Type="http://schemas.openxmlformats.org/officeDocument/2006/relationships/hyperlink" Target="http://www.publicdomainpictures.net/view-image.php?image=40388" TargetMode="External"/><Relationship Id="rId4" Type="http://schemas.openxmlformats.org/officeDocument/2006/relationships/image" Target="../media/image14.jpe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6299" y="2235200"/>
            <a:ext cx="3211403" cy="3895256"/>
          </a:xfrm>
        </p:spPr>
        <p:txBody>
          <a:bodyPr>
            <a:normAutofit fontScale="90000"/>
          </a:bodyPr>
          <a:lstStyle/>
          <a:p>
            <a:r>
              <a:rPr lang="en-US" dirty="0"/>
              <a:t>General Practice Referral to Community Pharmacist Consultation Service</a:t>
            </a:r>
          </a:p>
        </p:txBody>
      </p:sp>
    </p:spTree>
    <p:extLst>
      <p:ext uri="{BB962C8B-B14F-4D97-AF65-F5344CB8AC3E}">
        <p14:creationId xmlns:p14="http://schemas.microsoft.com/office/powerpoint/2010/main" val="578860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 CPCS Training Film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916" y="2066446"/>
            <a:ext cx="8181975" cy="4351338"/>
          </a:xfrm>
        </p:spPr>
        <p:txBody>
          <a:bodyPr/>
          <a:lstStyle/>
          <a:p>
            <a:pPr marL="0" indent="0" algn="ctr">
              <a:buNone/>
            </a:pPr>
            <a:endParaRPr lang="en-US" dirty="0">
              <a:hlinkClick r:id="rId2"/>
            </a:endParaRPr>
          </a:p>
          <a:p>
            <a:pPr marL="0" indent="0" algn="ctr">
              <a:buNone/>
            </a:pPr>
            <a:endParaRPr lang="en-US" dirty="0">
              <a:hlinkClick r:id="rId2"/>
            </a:endParaRPr>
          </a:p>
          <a:p>
            <a:pPr marL="0" indent="0" algn="ctr">
              <a:buNone/>
            </a:pPr>
            <a:endParaRPr lang="en-US" dirty="0">
              <a:hlinkClick r:id="rId2"/>
            </a:endParaRPr>
          </a:p>
          <a:p>
            <a:pPr marL="0" indent="0" algn="ctr">
              <a:buNone/>
            </a:pPr>
            <a:r>
              <a:rPr lang="en-US" dirty="0">
                <a:hlinkClick r:id="rId2"/>
              </a:rPr>
              <a:t>https://vimeo.com/565521252</a:t>
            </a:r>
            <a:r>
              <a:rPr lang="en-US" dirty="0"/>
              <a:t> </a:t>
            </a:r>
          </a:p>
          <a:p>
            <a:pPr marL="0" indent="0" algn="ctr">
              <a:buNone/>
            </a:pPr>
            <a:r>
              <a:rPr lang="en-US" dirty="0"/>
              <a:t>Password: CPCS</a:t>
            </a:r>
          </a:p>
        </p:txBody>
      </p:sp>
    </p:spTree>
    <p:extLst>
      <p:ext uri="{BB962C8B-B14F-4D97-AF65-F5344CB8AC3E}">
        <p14:creationId xmlns:p14="http://schemas.microsoft.com/office/powerpoint/2010/main" val="1739786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27041"/>
            <a:ext cx="9144000" cy="6630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0770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Emis</a:t>
            </a:r>
            <a:r>
              <a:rPr lang="en-GB" dirty="0"/>
              <a:t> Training Film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dirty="0">
              <a:hlinkClick r:id="rId2"/>
            </a:endParaRPr>
          </a:p>
          <a:p>
            <a:pPr marL="0" indent="0" algn="ctr">
              <a:buNone/>
            </a:pPr>
            <a:endParaRPr lang="en-GB" dirty="0">
              <a:hlinkClick r:id="rId2"/>
            </a:endParaRPr>
          </a:p>
          <a:p>
            <a:pPr marL="0" indent="0" algn="ctr">
              <a:buNone/>
            </a:pPr>
            <a:endParaRPr lang="en-GB" dirty="0">
              <a:hlinkClick r:id="rId2"/>
            </a:endParaRPr>
          </a:p>
          <a:p>
            <a:pPr marL="0" indent="0" algn="ctr">
              <a:buNone/>
            </a:pPr>
            <a:r>
              <a:rPr lang="en-GB" dirty="0">
                <a:hlinkClick r:id="rId2"/>
              </a:rPr>
              <a:t>https://support-ew.ardens.org.uk/support/solutions/articles/31000159192-community-pharmacist-consultation-service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88580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 referring Practices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5246356"/>
              </p:ext>
            </p:extLst>
          </p:nvPr>
        </p:nvGraphicFramePr>
        <p:xfrm>
          <a:off x="468313" y="2055813"/>
          <a:ext cx="8181976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5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54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54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54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ICS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Practice Go Live 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Number of referrals</a:t>
                      </a:r>
                      <a:r>
                        <a:rPr lang="en-GB" baseline="0" dirty="0"/>
                        <a:t> sent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GP/Nurse time saved in Practice since go live (in hours)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Herefordshire and Worcestershire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26/04/2021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Birmingham and Solihull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21/06/2021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Leicester, Leicestershire</a:t>
                      </a:r>
                      <a:r>
                        <a:rPr lang="en-GB" baseline="0" dirty="0"/>
                        <a:t> and Rutland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18/06/2021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2380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Northamptonshire referrals </a:t>
            </a:r>
            <a:br>
              <a:rPr lang="en-GB" dirty="0"/>
            </a:br>
            <a:r>
              <a:rPr lang="en-GB" sz="1600" dirty="0"/>
              <a:t>(as of 28/10/2021)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6417325"/>
              </p:ext>
            </p:extLst>
          </p:nvPr>
        </p:nvGraphicFramePr>
        <p:xfrm>
          <a:off x="468313" y="2055813"/>
          <a:ext cx="8181975" cy="425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6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6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63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63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363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Agreed go-live 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Count of referrals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Practice</a:t>
                      </a:r>
                      <a:r>
                        <a:rPr lang="en-GB" baseline="0" dirty="0"/>
                        <a:t> list size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Referrals per 1000 patients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National average referral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01/03/2021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9062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10/01/2021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12866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7.04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11/05/2021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6211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7.04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21/09/2021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5879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4.76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7.04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19/07/2021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12567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7.04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16/02/2021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5667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7.04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25/07/2021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14202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7.04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21/01/2021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11726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7.04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20/06/2021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6828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7.04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6029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Northamptonshire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Working group</a:t>
            </a:r>
          </a:p>
          <a:p>
            <a:r>
              <a:rPr lang="en-GB" dirty="0"/>
              <a:t>Tablet Press Extras</a:t>
            </a:r>
          </a:p>
          <a:p>
            <a:r>
              <a:rPr lang="en-GB" dirty="0"/>
              <a:t>Primary Care Bulletin</a:t>
            </a:r>
          </a:p>
          <a:p>
            <a:r>
              <a:rPr lang="en-GB" dirty="0"/>
              <a:t>LPC newsletter</a:t>
            </a:r>
          </a:p>
          <a:p>
            <a:r>
              <a:rPr lang="en-GB" dirty="0"/>
              <a:t>Locality Meetings</a:t>
            </a:r>
          </a:p>
          <a:p>
            <a:r>
              <a:rPr lang="en-GB" dirty="0"/>
              <a:t>PCN Pharmacist meeting</a:t>
            </a:r>
          </a:p>
          <a:p>
            <a:r>
              <a:rPr lang="en-GB" dirty="0"/>
              <a:t>Care Navigation champions</a:t>
            </a:r>
          </a:p>
          <a:p>
            <a:r>
              <a:rPr lang="en-GB" dirty="0"/>
              <a:t>Including in Care Navigation training</a:t>
            </a:r>
          </a:p>
          <a:p>
            <a:r>
              <a:rPr lang="en-GB" dirty="0"/>
              <a:t>Future PLT training session</a:t>
            </a:r>
          </a:p>
          <a:p>
            <a:r>
              <a:rPr lang="en-GB" dirty="0"/>
              <a:t>Resources available on Primary Care Portal</a:t>
            </a:r>
          </a:p>
        </p:txBody>
      </p:sp>
    </p:spTree>
    <p:extLst>
      <p:ext uri="{BB962C8B-B14F-4D97-AF65-F5344CB8AC3E}">
        <p14:creationId xmlns:p14="http://schemas.microsoft.com/office/powerpoint/2010/main" val="30988525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Next steps for </a:t>
            </a:r>
            <a:br>
              <a:rPr lang="en-GB" sz="3200" dirty="0"/>
            </a:br>
            <a:r>
              <a:rPr lang="en-GB" sz="3200" dirty="0"/>
              <a:t>PCNs and General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Make contact with PCN Community Pharmacies </a:t>
            </a:r>
          </a:p>
          <a:p>
            <a:pPr lvl="1"/>
            <a:r>
              <a:rPr lang="en-GB" dirty="0"/>
              <a:t>Advising that the Practice will be implementing GP CPCS </a:t>
            </a:r>
          </a:p>
          <a:p>
            <a:pPr lvl="1"/>
            <a:r>
              <a:rPr lang="en-GB" dirty="0"/>
              <a:t>Advise when they should expect to see referrals from</a:t>
            </a:r>
          </a:p>
          <a:p>
            <a:pPr lvl="1"/>
            <a:r>
              <a:rPr lang="en-GB" dirty="0"/>
              <a:t>Agree which conditions to refer first (some or all)</a:t>
            </a:r>
          </a:p>
          <a:p>
            <a:pPr lvl="1"/>
            <a:r>
              <a:rPr lang="en-GB" dirty="0"/>
              <a:t>Agree testing to build confidence and test the pathway</a:t>
            </a:r>
          </a:p>
          <a:p>
            <a:pPr lvl="1"/>
            <a:r>
              <a:rPr lang="en-GB" dirty="0"/>
              <a:t>Agree how Community Pharmacists can contact Practices when they have a patient who needs to be referred back to a GP (preferably a back office line and not asking the patient to call again)</a:t>
            </a:r>
          </a:p>
          <a:p>
            <a:pPr lvl="1"/>
            <a:r>
              <a:rPr lang="en-GB" dirty="0"/>
              <a:t>Agree a post implementation review meeting date to iron out any wrinkles that arise in the first few days/weeks of implementation</a:t>
            </a:r>
          </a:p>
          <a:p>
            <a:pPr marL="228600" lvl="1">
              <a:spcBef>
                <a:spcPts val="1000"/>
              </a:spcBef>
            </a:pPr>
            <a:r>
              <a:rPr lang="en-GB" dirty="0"/>
              <a:t>Email addresses set up with Pinnacle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1023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Next steps for Reception/Top tips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Visit the GP CPCS area of the Primary Care Portal </a:t>
            </a:r>
            <a:r>
              <a:rPr lang="en-GB">
                <a:hlinkClick r:id="rId2"/>
              </a:rPr>
              <a:t>https://gp.northamptonshireccg.nhs.uk/medicinesoptimisation/gp-cpcs.htm</a:t>
            </a:r>
            <a:r>
              <a:rPr lang="en-GB" dirty="0"/>
              <a:t> </a:t>
            </a:r>
          </a:p>
          <a:p>
            <a:r>
              <a:rPr lang="en-GB" dirty="0"/>
              <a:t>Discuss with your Practice</a:t>
            </a:r>
          </a:p>
          <a:p>
            <a:pPr lvl="1"/>
            <a:r>
              <a:rPr lang="en-GB" dirty="0"/>
              <a:t>Implementation plan and go-live date</a:t>
            </a:r>
          </a:p>
          <a:p>
            <a:pPr lvl="1"/>
            <a:r>
              <a:rPr lang="en-GB" dirty="0"/>
              <a:t>Conditions (some or all)</a:t>
            </a:r>
          </a:p>
          <a:p>
            <a:pPr lvl="1"/>
            <a:r>
              <a:rPr lang="en-GB" dirty="0"/>
              <a:t>Time of day</a:t>
            </a:r>
          </a:p>
          <a:p>
            <a:r>
              <a:rPr lang="en-GB" dirty="0"/>
              <a:t>Print key documents and ensure they are in the best place for you and your team</a:t>
            </a:r>
          </a:p>
          <a:p>
            <a:r>
              <a:rPr lang="en-GB" dirty="0"/>
              <a:t>Test referral process</a:t>
            </a:r>
          </a:p>
        </p:txBody>
      </p:sp>
    </p:spTree>
    <p:extLst>
      <p:ext uri="{BB962C8B-B14F-4D97-AF65-F5344CB8AC3E}">
        <p14:creationId xmlns:p14="http://schemas.microsoft.com/office/powerpoint/2010/main" val="27034063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FAQs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What if a Pharmacist escalates patients back to the Practice unnecessarily?</a:t>
            </a:r>
          </a:p>
          <a:p>
            <a:pPr marL="457200" lvl="1" indent="0">
              <a:buNone/>
            </a:pPr>
            <a:r>
              <a:rPr lang="en-GB" dirty="0"/>
              <a:t>Discuss at the review meeting, speak directly to the Pharmacist or inform your local or regional GP CPCS Lead</a:t>
            </a:r>
          </a:p>
          <a:p>
            <a:r>
              <a:rPr lang="en-GB" dirty="0"/>
              <a:t>The Pharmacy have a Locum and are saying they can’t provide the service today</a:t>
            </a:r>
          </a:p>
          <a:p>
            <a:pPr marL="457200" lvl="1" indent="0">
              <a:buNone/>
            </a:pPr>
            <a:r>
              <a:rPr lang="en-GB" dirty="0"/>
              <a:t>The service has to be provided all hours so this is not an acceptable reason. Please discuss with regular pharmacist and inform your local GP CPCS team</a:t>
            </a:r>
          </a:p>
          <a:p>
            <a:r>
              <a:rPr lang="en-GB" dirty="0"/>
              <a:t>Some of my pharmacists haven’t been opening their referrals?</a:t>
            </a:r>
          </a:p>
          <a:p>
            <a:pPr marL="457200" lvl="1" indent="0">
              <a:buNone/>
            </a:pPr>
            <a:r>
              <a:rPr lang="en-GB" dirty="0"/>
              <a:t>If you have a specific problem, either call the pharmacy, the PCN Community Pharmacist Lead or us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37315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Local contact details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CCG Medicines Optimisation Pharmacist: </a:t>
            </a:r>
          </a:p>
          <a:p>
            <a:pPr marL="0" indent="0">
              <a:buNone/>
            </a:pPr>
            <a:r>
              <a:rPr lang="en-GB" dirty="0"/>
              <a:t>	Arti Chauhan 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>
                <a:hlinkClick r:id="rId2"/>
              </a:rPr>
              <a:t>arti.chauhan@nhs.net</a:t>
            </a:r>
            <a:r>
              <a:rPr lang="en-GB" dirty="0"/>
              <a:t> </a:t>
            </a:r>
          </a:p>
          <a:p>
            <a:r>
              <a:rPr lang="en-GB" dirty="0"/>
              <a:t>CCG Assistant Primary Care Development Manager:</a:t>
            </a:r>
          </a:p>
          <a:p>
            <a:pPr marL="0" indent="0">
              <a:buNone/>
            </a:pPr>
            <a:r>
              <a:rPr lang="en-GB" dirty="0"/>
              <a:t>	Olivia Williams 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>
                <a:hlinkClick r:id="rId3"/>
              </a:rPr>
              <a:t>olivia.williams16@nhs.net</a:t>
            </a:r>
            <a:r>
              <a:rPr lang="en-GB" dirty="0"/>
              <a:t> </a:t>
            </a:r>
          </a:p>
          <a:p>
            <a:r>
              <a:rPr lang="en-GB" dirty="0"/>
              <a:t>Local Pharmaceutical Committee Chief Officer:</a:t>
            </a:r>
          </a:p>
          <a:p>
            <a:pPr marL="0" indent="0">
              <a:buNone/>
            </a:pPr>
            <a:r>
              <a:rPr lang="en-GB" dirty="0"/>
              <a:t>	Anne-Marie King 	</a:t>
            </a:r>
            <a:r>
              <a:rPr lang="en-GB" dirty="0">
                <a:hlinkClick r:id="rId4"/>
              </a:rPr>
              <a:t>chiefofficer@pharmacynorthamptonshire.co.uk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8165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GP CPCS?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Care Navigators formally refer patients with a minor ailment to a NHS Community Pharmacist for a consultation</a:t>
            </a:r>
          </a:p>
          <a:p>
            <a:r>
              <a:rPr lang="en-GB" dirty="0"/>
              <a:t>CPCS is well established in Community Pharmacy across England and has been managing referrals for minor illness conditions from 111 since October 2019</a:t>
            </a:r>
          </a:p>
          <a:p>
            <a:r>
              <a:rPr lang="en-GB" dirty="0"/>
              <a:t>267 GP Practices are live in the Midlands and 404 are engaged for implementation</a:t>
            </a:r>
          </a:p>
          <a:p>
            <a:r>
              <a:rPr lang="en-GB" dirty="0"/>
              <a:t>A key factor for successful delivery of this new service will be good working relationships between the Practices and the Pharmacies</a:t>
            </a:r>
          </a:p>
        </p:txBody>
      </p:sp>
    </p:spTree>
    <p:extLst>
      <p:ext uri="{BB962C8B-B14F-4D97-AF65-F5344CB8AC3E}">
        <p14:creationId xmlns:p14="http://schemas.microsoft.com/office/powerpoint/2010/main" val="5340954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Any questions?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224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Benefits of the service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Helps patients get seen by the right professional at the right time in the right place</a:t>
            </a:r>
          </a:p>
          <a:p>
            <a:r>
              <a:rPr lang="en-GB" dirty="0"/>
              <a:t>Frees up practice appointments to see patients with more complex needs</a:t>
            </a:r>
          </a:p>
          <a:p>
            <a:r>
              <a:rPr lang="en-GB" dirty="0"/>
              <a:t>Builds relationships between the Practice and the Pharmacy</a:t>
            </a:r>
          </a:p>
          <a:p>
            <a:r>
              <a:rPr lang="en-GB" dirty="0"/>
              <a:t>Protects the Care Navigator as the referral is documented in the patient’s notes</a:t>
            </a:r>
          </a:p>
          <a:p>
            <a:r>
              <a:rPr lang="en-GB" dirty="0"/>
              <a:t>GP receives information on the consultation outcome</a:t>
            </a:r>
          </a:p>
          <a:p>
            <a:r>
              <a:rPr lang="en-GB" dirty="0"/>
              <a:t>Gives Care Navigators a way to help patients</a:t>
            </a:r>
          </a:p>
        </p:txBody>
      </p:sp>
    </p:spTree>
    <p:extLst>
      <p:ext uri="{BB962C8B-B14F-4D97-AF65-F5344CB8AC3E}">
        <p14:creationId xmlns:p14="http://schemas.microsoft.com/office/powerpoint/2010/main" val="3673355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Benefits of the service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6-10% of all GP and Nurse consultations can be safely transferred to a Community Pharmacist. This equates to referring up to 55 GP Practice appointments per Practice each week to Pharmacists</a:t>
            </a:r>
          </a:p>
          <a:p>
            <a:r>
              <a:rPr lang="en-GB" dirty="0"/>
              <a:t>GP Practices that have implemented GP CPCS have seen a reduction in repeat calls, DNAs, secondary care activity and having to turn patients away because appointment ledgers are full</a:t>
            </a:r>
          </a:p>
        </p:txBody>
      </p:sp>
    </p:spTree>
    <p:extLst>
      <p:ext uri="{BB962C8B-B14F-4D97-AF65-F5344CB8AC3E}">
        <p14:creationId xmlns:p14="http://schemas.microsoft.com/office/powerpoint/2010/main" val="1990828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Benefits of the service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Supports patients to self-manage their health more effectively with the support of Community Pharmacists</a:t>
            </a:r>
          </a:p>
          <a:p>
            <a:r>
              <a:rPr lang="en-GB" dirty="0"/>
              <a:t>Educates patients to attend Community Pharmacy for minor ailments in the future</a:t>
            </a:r>
          </a:p>
        </p:txBody>
      </p:sp>
    </p:spTree>
    <p:extLst>
      <p:ext uri="{BB962C8B-B14F-4D97-AF65-F5344CB8AC3E}">
        <p14:creationId xmlns:p14="http://schemas.microsoft.com/office/powerpoint/2010/main" val="2176598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Group 146">
            <a:extLst>
              <a:ext uri="{FF2B5EF4-FFF2-40B4-BE49-F238E27FC236}">
                <a16:creationId xmlns:a16="http://schemas.microsoft.com/office/drawing/2014/main" id="{D8AE2B30-F52C-4B35-A67E-62FFCEBF48DE}"/>
              </a:ext>
            </a:extLst>
          </p:cNvPr>
          <p:cNvGrpSpPr/>
          <p:nvPr/>
        </p:nvGrpSpPr>
        <p:grpSpPr>
          <a:xfrm>
            <a:off x="0" y="0"/>
            <a:ext cx="9144000" cy="6858000"/>
            <a:chOff x="365849" y="1154526"/>
            <a:chExt cx="11070496" cy="5548134"/>
          </a:xfrm>
        </p:grpSpPr>
        <p:pic>
          <p:nvPicPr>
            <p:cNvPr id="146" name="Picture 145">
              <a:extLst>
                <a:ext uri="{FF2B5EF4-FFF2-40B4-BE49-F238E27FC236}">
                  <a16:creationId xmlns:a16="http://schemas.microsoft.com/office/drawing/2014/main" id="{34770017-549C-4F66-A092-173037414F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-1" r="369"/>
            <a:stretch/>
          </p:blipFill>
          <p:spPr>
            <a:xfrm>
              <a:off x="365849" y="1154526"/>
              <a:ext cx="11070496" cy="5548134"/>
            </a:xfrm>
            <a:prstGeom prst="rect">
              <a:avLst/>
            </a:prstGeom>
          </p:spPr>
        </p:pic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A964E603-C80D-428C-935F-E27D787D046A}"/>
                </a:ext>
              </a:extLst>
            </p:cNvPr>
            <p:cNvGrpSpPr/>
            <p:nvPr/>
          </p:nvGrpSpPr>
          <p:grpSpPr>
            <a:xfrm>
              <a:off x="518927" y="1292281"/>
              <a:ext cx="10779703" cy="5378461"/>
              <a:chOff x="1025610" y="438663"/>
              <a:chExt cx="10268467" cy="5492554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795FFC00-DBE1-47A7-A5D2-D510644315D6}"/>
                  </a:ext>
                </a:extLst>
              </p:cNvPr>
              <p:cNvGrpSpPr/>
              <p:nvPr/>
            </p:nvGrpSpPr>
            <p:grpSpPr>
              <a:xfrm>
                <a:off x="1025610" y="438663"/>
                <a:ext cx="10268466" cy="461321"/>
                <a:chOff x="1025610" y="438663"/>
                <a:chExt cx="10268466" cy="461321"/>
              </a:xfrm>
              <a:solidFill>
                <a:schemeClr val="bg1"/>
              </a:solidFill>
            </p:grpSpPr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6F795308-6834-4665-8085-E4423A1024F0}"/>
                    </a:ext>
                  </a:extLst>
                </p:cNvPr>
                <p:cNvSpPr/>
                <p:nvPr/>
              </p:nvSpPr>
              <p:spPr>
                <a:xfrm>
                  <a:off x="1025611" y="726989"/>
                  <a:ext cx="10268465" cy="17299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900"/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DC9C177F-176D-4263-8E46-1C8DBECDFA1C}"/>
                    </a:ext>
                  </a:extLst>
                </p:cNvPr>
                <p:cNvSpPr/>
                <p:nvPr/>
              </p:nvSpPr>
              <p:spPr>
                <a:xfrm>
                  <a:off x="1025610" y="438663"/>
                  <a:ext cx="10268465" cy="288325"/>
                </a:xfrm>
                <a:prstGeom prst="rect">
                  <a:avLst/>
                </a:prstGeom>
                <a:solidFill>
                  <a:schemeClr val="bg2"/>
                </a:solidFill>
                <a:ln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GB" sz="1600" b="1">
                      <a:solidFill>
                        <a:schemeClr val="tx1"/>
                      </a:solidFill>
                    </a:rPr>
                    <a:t>General Practice Referral to CPCS – Process</a:t>
                  </a:r>
                </a:p>
              </p:txBody>
            </p:sp>
          </p:grp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69357DDF-AEE9-4620-8FF6-88507EDB86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96447" y="1328174"/>
                <a:ext cx="214987" cy="446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7A9BC7E3-68B3-42DC-B5C6-12A8FE2A6531}"/>
                  </a:ext>
                </a:extLst>
              </p:cNvPr>
              <p:cNvCxnSpPr/>
              <p:nvPr/>
            </p:nvCxnSpPr>
            <p:spPr>
              <a:xfrm>
                <a:off x="3545301" y="1339841"/>
                <a:ext cx="214987" cy="446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8B725509-64CD-4B1C-8762-9BB0CA3FB94C}"/>
                  </a:ext>
                </a:extLst>
              </p:cNvPr>
              <p:cNvCxnSpPr>
                <a:cxnSpLocks/>
                <a:stCxn id="19" idx="3"/>
              </p:cNvCxnSpPr>
              <p:nvPr/>
            </p:nvCxnSpPr>
            <p:spPr>
              <a:xfrm>
                <a:off x="4532540" y="1313122"/>
                <a:ext cx="172587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FA4237F2-2E06-449A-9952-BADB12E446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80124" y="1354689"/>
                <a:ext cx="161377" cy="223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84E51393-573F-44F2-9308-8ABF78C53C3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94195" y="3908807"/>
                <a:ext cx="163239" cy="783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8F78DE03-AA97-470F-AEC3-B9557D119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28532" y="3907402"/>
                <a:ext cx="176076" cy="446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259CA0A6-4D4E-4E8E-A7F5-E96F74DE1FA1}"/>
                  </a:ext>
                </a:extLst>
              </p:cNvPr>
              <p:cNvCxnSpPr>
                <a:cxnSpLocks/>
                <a:endCxn id="33" idx="1"/>
              </p:cNvCxnSpPr>
              <p:nvPr/>
            </p:nvCxnSpPr>
            <p:spPr>
              <a:xfrm>
                <a:off x="7740397" y="4095848"/>
                <a:ext cx="298317" cy="446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1FD4DB9D-2325-4B06-ADAD-E1BC5FD8CC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583316" y="1976726"/>
                <a:ext cx="0" cy="167032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440154E0-2C04-41D1-A63C-B9E95424E1FC}"/>
                  </a:ext>
                </a:extLst>
              </p:cNvPr>
              <p:cNvGrpSpPr/>
              <p:nvPr/>
            </p:nvGrpSpPr>
            <p:grpSpPr>
              <a:xfrm>
                <a:off x="1617684" y="1035541"/>
                <a:ext cx="9517261" cy="4680281"/>
                <a:chOff x="1617684" y="1035541"/>
                <a:chExt cx="9517261" cy="4680281"/>
              </a:xfrm>
            </p:grpSpPr>
            <p:grpSp>
              <p:nvGrpSpPr>
                <p:cNvPr id="93" name="Group 92">
                  <a:extLst>
                    <a:ext uri="{FF2B5EF4-FFF2-40B4-BE49-F238E27FC236}">
                      <a16:creationId xmlns:a16="http://schemas.microsoft.com/office/drawing/2014/main" id="{A3B365F9-CAB1-401A-94F3-3B43F5F2769F}"/>
                    </a:ext>
                  </a:extLst>
                </p:cNvPr>
                <p:cNvGrpSpPr/>
                <p:nvPr/>
              </p:nvGrpSpPr>
              <p:grpSpPr>
                <a:xfrm>
                  <a:off x="1617684" y="1035541"/>
                  <a:ext cx="9517261" cy="4680281"/>
                  <a:chOff x="1617684" y="1035541"/>
                  <a:chExt cx="9517261" cy="4680281"/>
                </a:xfrm>
              </p:grpSpPr>
              <p:grpSp>
                <p:nvGrpSpPr>
                  <p:cNvPr id="44" name="Group 43">
                    <a:extLst>
                      <a:ext uri="{FF2B5EF4-FFF2-40B4-BE49-F238E27FC236}">
                        <a16:creationId xmlns:a16="http://schemas.microsoft.com/office/drawing/2014/main" id="{710CA9AA-E05C-42BF-BABE-741EAA5C5A2A}"/>
                      </a:ext>
                    </a:extLst>
                  </p:cNvPr>
                  <p:cNvGrpSpPr/>
                  <p:nvPr/>
                </p:nvGrpSpPr>
                <p:grpSpPr>
                  <a:xfrm>
                    <a:off x="1617684" y="1035541"/>
                    <a:ext cx="9517261" cy="4680281"/>
                    <a:chOff x="1669449" y="1043375"/>
                    <a:chExt cx="9517261" cy="4680281"/>
                  </a:xfrm>
                </p:grpSpPr>
                <p:grpSp>
                  <p:nvGrpSpPr>
                    <p:cNvPr id="42" name="Group 41">
                      <a:extLst>
                        <a:ext uri="{FF2B5EF4-FFF2-40B4-BE49-F238E27FC236}">
                          <a16:creationId xmlns:a16="http://schemas.microsoft.com/office/drawing/2014/main" id="{2CB359AD-33B2-48ED-92C0-08FB4D8D9EE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669449" y="1728813"/>
                      <a:ext cx="3108710" cy="454620"/>
                      <a:chOff x="1669449" y="1728813"/>
                      <a:chExt cx="3108710" cy="454620"/>
                    </a:xfrm>
                  </p:grpSpPr>
                  <p:sp>
                    <p:nvSpPr>
                      <p:cNvPr id="24" name="Rectangle 23">
                        <a:extLst>
                          <a:ext uri="{FF2B5EF4-FFF2-40B4-BE49-F238E27FC236}">
                            <a16:creationId xmlns:a16="http://schemas.microsoft.com/office/drawing/2014/main" id="{CA3B7BD5-3046-41E7-9B7A-33EDC05889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9449" y="1741538"/>
                        <a:ext cx="963827" cy="3570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GB" sz="900" dirty="0">
                            <a:solidFill>
                              <a:schemeClr val="tx1"/>
                            </a:solidFill>
                          </a:rPr>
                          <a:t>Call or </a:t>
                        </a:r>
                      </a:p>
                      <a:p>
                        <a:pPr algn="ctr"/>
                        <a:r>
                          <a:rPr lang="en-GB" sz="900" dirty="0">
                            <a:solidFill>
                              <a:schemeClr val="tx1"/>
                            </a:solidFill>
                          </a:rPr>
                          <a:t>walk-in</a:t>
                        </a:r>
                      </a:p>
                    </p:txBody>
                  </p:sp>
                  <p:sp>
                    <p:nvSpPr>
                      <p:cNvPr id="25" name="Rectangle 24">
                        <a:extLst>
                          <a:ext uri="{FF2B5EF4-FFF2-40B4-BE49-F238E27FC236}">
                            <a16:creationId xmlns:a16="http://schemas.microsoft.com/office/drawing/2014/main" id="{B196AC5C-F868-4C9D-996E-E41E8E22FB5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25072" y="1759062"/>
                        <a:ext cx="963827" cy="3570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GB" sz="900">
                            <a:solidFill>
                              <a:schemeClr val="tx1"/>
                            </a:solidFill>
                          </a:rPr>
                          <a:t>Locally agreed minor ailment identification process </a:t>
                        </a:r>
                      </a:p>
                    </p:txBody>
                  </p:sp>
                  <p:sp>
                    <p:nvSpPr>
                      <p:cNvPr id="26" name="Rectangle 25">
                        <a:extLst>
                          <a:ext uri="{FF2B5EF4-FFF2-40B4-BE49-F238E27FC236}">
                            <a16:creationId xmlns:a16="http://schemas.microsoft.com/office/drawing/2014/main" id="{247FAB39-1A95-478E-A1EE-6418108C22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564850" y="1728813"/>
                        <a:ext cx="1213309" cy="4546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GB" sz="900">
                            <a:solidFill>
                              <a:schemeClr val="tx1"/>
                            </a:solidFill>
                          </a:rPr>
                          <a:t>Using Locally agreed referral method and forms</a:t>
                        </a:r>
                      </a:p>
                    </p:txBody>
                  </p:sp>
                </p:grpSp>
                <p:grpSp>
                  <p:nvGrpSpPr>
                    <p:cNvPr id="43" name="Group 42">
                      <a:extLst>
                        <a:ext uri="{FF2B5EF4-FFF2-40B4-BE49-F238E27FC236}">
                          <a16:creationId xmlns:a16="http://schemas.microsoft.com/office/drawing/2014/main" id="{7D0A4E41-9A5A-4EDA-AB44-BF94AFEFF6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669449" y="1043375"/>
                      <a:ext cx="9517261" cy="4680281"/>
                      <a:chOff x="1669449" y="1043375"/>
                      <a:chExt cx="9517261" cy="4680281"/>
                    </a:xfrm>
                  </p:grpSpPr>
                  <p:sp>
                    <p:nvSpPr>
                      <p:cNvPr id="17" name="Rectangle 16">
                        <a:extLst>
                          <a:ext uri="{FF2B5EF4-FFF2-40B4-BE49-F238E27FC236}">
                            <a16:creationId xmlns:a16="http://schemas.microsoft.com/office/drawing/2014/main" id="{DE067597-7A93-4844-8DE1-FFDEDE94DC2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9449" y="1043375"/>
                        <a:ext cx="878763" cy="52146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GB" sz="900" dirty="0">
                            <a:solidFill>
                              <a:schemeClr val="tx1"/>
                            </a:solidFill>
                          </a:rPr>
                          <a:t>Patient Contact Received </a:t>
                        </a:r>
                      </a:p>
                    </p:txBody>
                  </p:sp>
                  <p:sp>
                    <p:nvSpPr>
                      <p:cNvPr id="18" name="Rectangle 17">
                        <a:extLst>
                          <a:ext uri="{FF2B5EF4-FFF2-40B4-BE49-F238E27FC236}">
                            <a16:creationId xmlns:a16="http://schemas.microsoft.com/office/drawing/2014/main" id="{CFF375B6-9C35-41D4-81CE-B7D852DD8A7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63199" y="1047838"/>
                        <a:ext cx="801652" cy="541816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GB" sz="900" dirty="0">
                            <a:solidFill>
                              <a:schemeClr val="tx1"/>
                            </a:solidFill>
                          </a:rPr>
                          <a:t>Simple Care Navigation  Conducted</a:t>
                        </a:r>
                      </a:p>
                    </p:txBody>
                  </p:sp>
                  <p:sp>
                    <p:nvSpPr>
                      <p:cNvPr id="19" name="Rectangle 18">
                        <a:extLst>
                          <a:ext uri="{FF2B5EF4-FFF2-40B4-BE49-F238E27FC236}">
                            <a16:creationId xmlns:a16="http://schemas.microsoft.com/office/drawing/2014/main" id="{5B937059-A12F-49C2-BE49-0A73A654CE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798606" y="1052256"/>
                        <a:ext cx="785699" cy="537399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GB" sz="900" dirty="0">
                            <a:solidFill>
                              <a:schemeClr val="tx1"/>
                            </a:solidFill>
                          </a:rPr>
                          <a:t>Open Referral Form In Clinical Database</a:t>
                        </a:r>
                      </a:p>
                    </p:txBody>
                  </p:sp>
                  <p:sp>
                    <p:nvSpPr>
                      <p:cNvPr id="20" name="Rectangle 19">
                        <a:extLst>
                          <a:ext uri="{FF2B5EF4-FFF2-40B4-BE49-F238E27FC236}">
                            <a16:creationId xmlns:a16="http://schemas.microsoft.com/office/drawing/2014/main" id="{82785EEA-4D0B-4F12-8F4D-BB2466AE55A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78159" y="1052255"/>
                        <a:ext cx="766399" cy="537399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GB" sz="900" dirty="0">
                            <a:solidFill>
                              <a:schemeClr val="tx1"/>
                            </a:solidFill>
                          </a:rPr>
                          <a:t>Complete Form and save to EPR  </a:t>
                        </a:r>
                      </a:p>
                    </p:txBody>
                  </p:sp>
                  <p:sp>
                    <p:nvSpPr>
                      <p:cNvPr id="27" name="Rectangle 26">
                        <a:extLst>
                          <a:ext uri="{FF2B5EF4-FFF2-40B4-BE49-F238E27FC236}">
                            <a16:creationId xmlns:a16="http://schemas.microsoft.com/office/drawing/2014/main" id="{94DB5A15-DD4C-4D99-BCC6-BBFE2C27F7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14896" y="2349839"/>
                        <a:ext cx="1297545" cy="946534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GB" sz="900" dirty="0">
                            <a:solidFill>
                              <a:schemeClr val="tx1"/>
                            </a:solidFill>
                          </a:rPr>
                          <a:t>Referral form is  emailed or sent electronically to the chosen respective pharmacy</a:t>
                        </a:r>
                      </a:p>
                    </p:txBody>
                  </p:sp>
                  <p:sp>
                    <p:nvSpPr>
                      <p:cNvPr id="28" name="Rectangle 27">
                        <a:extLst>
                          <a:ext uri="{FF2B5EF4-FFF2-40B4-BE49-F238E27FC236}">
                            <a16:creationId xmlns:a16="http://schemas.microsoft.com/office/drawing/2014/main" id="{B0DD1CEB-0D90-403F-9235-2A7146F65B8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33768" y="3640154"/>
                        <a:ext cx="1015587" cy="934007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r>
                          <a:rPr lang="en-GB" sz="900" dirty="0">
                            <a:solidFill>
                              <a:schemeClr val="tx1"/>
                            </a:solidFill>
                          </a:rPr>
                          <a:t>Referral picked up. Patient is contacted  by Community  Pharmacist	</a:t>
                        </a:r>
                      </a:p>
                    </p:txBody>
                  </p:sp>
                  <p:sp>
                    <p:nvSpPr>
                      <p:cNvPr id="29" name="Rectangle 28">
                        <a:extLst>
                          <a:ext uri="{FF2B5EF4-FFF2-40B4-BE49-F238E27FC236}">
                            <a16:creationId xmlns:a16="http://schemas.microsoft.com/office/drawing/2014/main" id="{0FE4318E-9454-4651-ABB5-4DB30569F6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764931" y="3640153"/>
                        <a:ext cx="1176389" cy="647484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GB" sz="900" dirty="0">
                            <a:solidFill>
                              <a:schemeClr val="tx1"/>
                            </a:solidFill>
                          </a:rPr>
                          <a:t>Consultation completed in  </a:t>
                        </a:r>
                        <a:r>
                          <a:rPr lang="en-GB" sz="900" dirty="0" err="1">
                            <a:solidFill>
                              <a:schemeClr val="tx1"/>
                            </a:solidFill>
                          </a:rPr>
                          <a:t>PharmOutcomes</a:t>
                        </a:r>
                        <a:r>
                          <a:rPr lang="en-GB" sz="900" dirty="0">
                            <a:solidFill>
                              <a:schemeClr val="tx1"/>
                            </a:solidFill>
                          </a:rPr>
                          <a:t> and sent to referring Practice</a:t>
                        </a:r>
                      </a:p>
                    </p:txBody>
                  </p:sp>
                  <p:sp>
                    <p:nvSpPr>
                      <p:cNvPr id="30" name="Rectangle 29">
                        <a:extLst>
                          <a:ext uri="{FF2B5EF4-FFF2-40B4-BE49-F238E27FC236}">
                            <a16:creationId xmlns:a16="http://schemas.microsoft.com/office/drawing/2014/main" id="{AA3988A9-1988-4BD3-9FED-B7A1692B59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12439" y="3640153"/>
                        <a:ext cx="976415" cy="55341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GB" sz="900" dirty="0">
                            <a:solidFill>
                              <a:schemeClr val="tx1"/>
                            </a:solidFill>
                          </a:rPr>
                          <a:t>Consultation is conducted</a:t>
                        </a:r>
                      </a:p>
                    </p:txBody>
                  </p:sp>
                  <p:sp>
                    <p:nvSpPr>
                      <p:cNvPr id="31" name="Rectangle 30">
                        <a:extLst>
                          <a:ext uri="{FF2B5EF4-FFF2-40B4-BE49-F238E27FC236}">
                            <a16:creationId xmlns:a16="http://schemas.microsoft.com/office/drawing/2014/main" id="{0AD809E6-BA5E-417F-99F2-C136B28AF1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83109" y="1057261"/>
                        <a:ext cx="1115778" cy="53370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GB" sz="900">
                            <a:solidFill>
                              <a:schemeClr val="tx1"/>
                            </a:solidFill>
                          </a:rPr>
                          <a:t>Upload the received form in to Patient Medical Record</a:t>
                        </a:r>
                      </a:p>
                    </p:txBody>
                  </p:sp>
                  <p:grpSp>
                    <p:nvGrpSpPr>
                      <p:cNvPr id="34" name="Group 33">
                        <a:extLst>
                          <a:ext uri="{FF2B5EF4-FFF2-40B4-BE49-F238E27FC236}">
                            <a16:creationId xmlns:a16="http://schemas.microsoft.com/office/drawing/2014/main" id="{48B85DE2-0D60-456A-9DDE-7D49B54AB44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090479" y="3642130"/>
                        <a:ext cx="1106279" cy="932030"/>
                        <a:chOff x="8437761" y="3642130"/>
                        <a:chExt cx="1106279" cy="932030"/>
                      </a:xfrm>
                    </p:grpSpPr>
                    <p:sp>
                      <p:nvSpPr>
                        <p:cNvPr id="32" name="Rectangle 31">
                          <a:extLst>
                            <a:ext uri="{FF2B5EF4-FFF2-40B4-BE49-F238E27FC236}">
                              <a16:creationId xmlns:a16="http://schemas.microsoft.com/office/drawing/2014/main" id="{F908DD73-BA7F-444F-B340-0E2E6EDB9C1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446319" y="3642131"/>
                          <a:ext cx="1097721" cy="932029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95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0">
                          <a:schemeClr val="accent3"/>
                        </a:lnRef>
                        <a:fillRef idx="3">
                          <a:schemeClr val="accent3"/>
                        </a:fillRef>
                        <a:effectRef idx="3">
                          <a:schemeClr val="accent3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GB" sz="900">
                              <a:solidFill>
                                <a:schemeClr val="tx1"/>
                              </a:solidFill>
                            </a:rPr>
                            <a:t>Is Another Service Required?</a:t>
                          </a:r>
                        </a:p>
                      </p:txBody>
                    </p:sp>
                    <p:sp>
                      <p:nvSpPr>
                        <p:cNvPr id="33" name="Diamond 32">
                          <a:extLst>
                            <a:ext uri="{FF2B5EF4-FFF2-40B4-BE49-F238E27FC236}">
                              <a16:creationId xmlns:a16="http://schemas.microsoft.com/office/drawing/2014/main" id="{763DA19F-D6E0-478C-9B58-65B785A0942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437761" y="3642130"/>
                          <a:ext cx="1097721" cy="932030"/>
                        </a:xfrm>
                        <a:prstGeom prst="diamond">
                          <a:avLst/>
                        </a:prstGeom>
                        <a:no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900"/>
                        </a:p>
                      </p:txBody>
                    </p:sp>
                  </p:grpSp>
                  <p:sp>
                    <p:nvSpPr>
                      <p:cNvPr id="35" name="Rectangle 34">
                        <a:extLst>
                          <a:ext uri="{FF2B5EF4-FFF2-40B4-BE49-F238E27FC236}">
                            <a16:creationId xmlns:a16="http://schemas.microsoft.com/office/drawing/2014/main" id="{53C6A760-2E36-41B1-9465-FE4F91C331F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630227" y="5048720"/>
                        <a:ext cx="1083803" cy="674936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GB" sz="900" dirty="0">
                            <a:solidFill>
                              <a:schemeClr val="tx1"/>
                            </a:solidFill>
                          </a:rPr>
                          <a:t>Make any further appropriate  arrangements with Patient</a:t>
                        </a:r>
                      </a:p>
                    </p:txBody>
                  </p:sp>
                  <p:sp>
                    <p:nvSpPr>
                      <p:cNvPr id="36" name="Rectangle 35">
                        <a:extLst>
                          <a:ext uri="{FF2B5EF4-FFF2-40B4-BE49-F238E27FC236}">
                            <a16:creationId xmlns:a16="http://schemas.microsoft.com/office/drawing/2014/main" id="{3DEF1C19-D509-4E48-8088-DA0827D0B06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630226" y="3667489"/>
                        <a:ext cx="1108896" cy="828369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GB" sz="900" dirty="0">
                            <a:solidFill>
                              <a:schemeClr val="tx1"/>
                            </a:solidFill>
                          </a:rPr>
                          <a:t>Community Pharmacist will contact the referring Practice</a:t>
                        </a:r>
                      </a:p>
                    </p:txBody>
                  </p:sp>
                  <p:grpSp>
                    <p:nvGrpSpPr>
                      <p:cNvPr id="41" name="Group 40">
                        <a:extLst>
                          <a:ext uri="{FF2B5EF4-FFF2-40B4-BE49-F238E27FC236}">
                            <a16:creationId xmlns:a16="http://schemas.microsoft.com/office/drawing/2014/main" id="{570B293D-32AF-41D8-A944-24BE825817D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522178" y="1153216"/>
                        <a:ext cx="664532" cy="372495"/>
                        <a:chOff x="10522178" y="1153216"/>
                        <a:chExt cx="664532" cy="372495"/>
                      </a:xfrm>
                    </p:grpSpPr>
                    <p:sp>
                      <p:nvSpPr>
                        <p:cNvPr id="37" name="Rectangle 36">
                          <a:extLst>
                            <a:ext uri="{FF2B5EF4-FFF2-40B4-BE49-F238E27FC236}">
                              <a16:creationId xmlns:a16="http://schemas.microsoft.com/office/drawing/2014/main" id="{2EB364D6-9D11-457C-904C-18A0158F075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522178" y="1153216"/>
                          <a:ext cx="664532" cy="372495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95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0">
                          <a:schemeClr val="accent3"/>
                        </a:lnRef>
                        <a:fillRef idx="3">
                          <a:schemeClr val="accent3"/>
                        </a:fillRef>
                        <a:effectRef idx="3">
                          <a:schemeClr val="accent3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GB" sz="900">
                              <a:solidFill>
                                <a:schemeClr val="tx1"/>
                              </a:solidFill>
                            </a:rPr>
                            <a:t>END</a:t>
                          </a:r>
                        </a:p>
                      </p:txBody>
                    </p:sp>
                    <p:sp>
                      <p:nvSpPr>
                        <p:cNvPr id="38" name="Rectangle: Rounded Corners 37">
                          <a:extLst>
                            <a:ext uri="{FF2B5EF4-FFF2-40B4-BE49-F238E27FC236}">
                              <a16:creationId xmlns:a16="http://schemas.microsoft.com/office/drawing/2014/main" id="{AEEB532D-8651-472D-AB4E-7A71A021FD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580003" y="1167301"/>
                          <a:ext cx="558774" cy="329434"/>
                        </a:xfrm>
                        <a:prstGeom prst="roundRect">
                          <a:avLst/>
                        </a:prstGeom>
                        <a:no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900">
                            <a:ln>
                              <a:solidFill>
                                <a:schemeClr val="tx1"/>
                              </a:solidFill>
                            </a:ln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92" name="Group 91">
                    <a:extLst>
                      <a:ext uri="{FF2B5EF4-FFF2-40B4-BE49-F238E27FC236}">
                        <a16:creationId xmlns:a16="http://schemas.microsoft.com/office/drawing/2014/main" id="{BF88D27C-F994-4493-B4AD-942068EB1E5F}"/>
                      </a:ext>
                    </a:extLst>
                  </p:cNvPr>
                  <p:cNvGrpSpPr/>
                  <p:nvPr/>
                </p:nvGrpSpPr>
                <p:grpSpPr>
                  <a:xfrm>
                    <a:off x="8814876" y="3830594"/>
                    <a:ext cx="963827" cy="357051"/>
                    <a:chOff x="8814876" y="3830594"/>
                    <a:chExt cx="963827" cy="357051"/>
                  </a:xfrm>
                </p:grpSpPr>
                <p:cxnSp>
                  <p:nvCxnSpPr>
                    <p:cNvPr id="58" name="Straight Arrow Connector 57">
                      <a:extLst>
                        <a:ext uri="{FF2B5EF4-FFF2-40B4-BE49-F238E27FC236}">
                          <a16:creationId xmlns:a16="http://schemas.microsoft.com/office/drawing/2014/main" id="{C36AD383-0434-4E15-98E9-5DB8AA70CE30}"/>
                        </a:ext>
                      </a:extLst>
                    </p:cNvPr>
                    <p:cNvCxnSpPr>
                      <a:cxnSpLocks/>
                      <a:endCxn id="36" idx="1"/>
                    </p:cNvCxnSpPr>
                    <p:nvPr/>
                  </p:nvCxnSpPr>
                  <p:spPr>
                    <a:xfrm>
                      <a:off x="9179620" y="4073840"/>
                      <a:ext cx="398842" cy="0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8" name="Rectangle 87">
                      <a:extLst>
                        <a:ext uri="{FF2B5EF4-FFF2-40B4-BE49-F238E27FC236}">
                          <a16:creationId xmlns:a16="http://schemas.microsoft.com/office/drawing/2014/main" id="{873357A2-C13C-423F-A772-1D22F325AD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14876" y="3830594"/>
                      <a:ext cx="963827" cy="35705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GB" sz="90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p:txBody>
                </p:sp>
              </p:grpSp>
            </p:grp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35833FF5-E11C-40B9-AD04-73EBDE6C1EE6}"/>
                    </a:ext>
                  </a:extLst>
                </p:cNvPr>
                <p:cNvCxnSpPr>
                  <a:cxnSpLocks/>
                  <a:endCxn id="28" idx="0"/>
                </p:cNvCxnSpPr>
                <p:nvPr/>
              </p:nvCxnSpPr>
              <p:spPr>
                <a:xfrm flipH="1">
                  <a:off x="4889797" y="3321133"/>
                  <a:ext cx="3282" cy="311187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2FC4E929-BCE9-4CBB-8CA1-EF403A101D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26329" y="1620702"/>
                <a:ext cx="0" cy="72130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id="{F9B3716F-905A-4F5B-8CED-D9F61228AFC8}"/>
                  </a:ext>
                </a:extLst>
              </p:cNvPr>
              <p:cNvGrpSpPr/>
              <p:nvPr/>
            </p:nvGrpSpPr>
            <p:grpSpPr>
              <a:xfrm>
                <a:off x="1025611" y="914399"/>
                <a:ext cx="10268466" cy="5016818"/>
                <a:chOff x="1025611" y="914399"/>
                <a:chExt cx="10268466" cy="5016818"/>
              </a:xfrm>
            </p:grpSpPr>
            <p:grpSp>
              <p:nvGrpSpPr>
                <p:cNvPr id="124" name="Group 123">
                  <a:extLst>
                    <a:ext uri="{FF2B5EF4-FFF2-40B4-BE49-F238E27FC236}">
                      <a16:creationId xmlns:a16="http://schemas.microsoft.com/office/drawing/2014/main" id="{62EE0B16-5A7D-4BC9-8681-C43613256872}"/>
                    </a:ext>
                  </a:extLst>
                </p:cNvPr>
                <p:cNvGrpSpPr/>
                <p:nvPr/>
              </p:nvGrpSpPr>
              <p:grpSpPr>
                <a:xfrm>
                  <a:off x="1025611" y="914399"/>
                  <a:ext cx="10268466" cy="5016818"/>
                  <a:chOff x="1025611" y="914399"/>
                  <a:chExt cx="10268466" cy="5016818"/>
                </a:xfrm>
              </p:grpSpPr>
              <p:grpSp>
                <p:nvGrpSpPr>
                  <p:cNvPr id="16" name="Group 15">
                    <a:extLst>
                      <a:ext uri="{FF2B5EF4-FFF2-40B4-BE49-F238E27FC236}">
                        <a16:creationId xmlns:a16="http://schemas.microsoft.com/office/drawing/2014/main" id="{846977A7-DD92-48C7-A589-0B72854A3E83}"/>
                      </a:ext>
                    </a:extLst>
                  </p:cNvPr>
                  <p:cNvGrpSpPr/>
                  <p:nvPr/>
                </p:nvGrpSpPr>
                <p:grpSpPr>
                  <a:xfrm>
                    <a:off x="1025611" y="914399"/>
                    <a:ext cx="10268466" cy="5016818"/>
                    <a:chOff x="1025611" y="914399"/>
                    <a:chExt cx="10268466" cy="5016818"/>
                  </a:xfrm>
                </p:grpSpPr>
                <p:grpSp>
                  <p:nvGrpSpPr>
                    <p:cNvPr id="9" name="Group 8">
                      <a:extLst>
                        <a:ext uri="{FF2B5EF4-FFF2-40B4-BE49-F238E27FC236}">
                          <a16:creationId xmlns:a16="http://schemas.microsoft.com/office/drawing/2014/main" id="{EBFC8235-6E35-4B3E-97B1-AE3DA14A6C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25611" y="914399"/>
                      <a:ext cx="579905" cy="5016817"/>
                      <a:chOff x="1025611" y="914399"/>
                      <a:chExt cx="579905" cy="5016817"/>
                    </a:xfrm>
                  </p:grpSpPr>
                  <p:sp>
                    <p:nvSpPr>
                      <p:cNvPr id="4" name="Rectangle 3">
                        <a:extLst>
                          <a:ext uri="{FF2B5EF4-FFF2-40B4-BE49-F238E27FC236}">
                            <a16:creationId xmlns:a16="http://schemas.microsoft.com/office/drawing/2014/main" id="{5AA01071-9453-4D76-A4DA-9F10FF18E56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25611" y="2224215"/>
                        <a:ext cx="579905" cy="130981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vert="vert270" rtlCol="0" anchor="ctr"/>
                      <a:lstStyle/>
                      <a:p>
                        <a:pPr algn="ctr"/>
                        <a:r>
                          <a:rPr lang="en-GB" sz="900">
                            <a:solidFill>
                              <a:schemeClr val="tx1"/>
                            </a:solidFill>
                          </a:rPr>
                          <a:t>GP/ IT Admin</a:t>
                        </a:r>
                      </a:p>
                    </p:txBody>
                  </p:sp>
                  <p:sp>
                    <p:nvSpPr>
                      <p:cNvPr id="5" name="Rectangle 4">
                        <a:extLst>
                          <a:ext uri="{FF2B5EF4-FFF2-40B4-BE49-F238E27FC236}">
                            <a16:creationId xmlns:a16="http://schemas.microsoft.com/office/drawing/2014/main" id="{4F374548-FF48-40BD-A546-A058DE81C68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25611" y="3534031"/>
                        <a:ext cx="579905" cy="119860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vert="vert270" rtlCol="0" anchor="ctr"/>
                      <a:lstStyle/>
                      <a:p>
                        <a:pPr algn="ctr"/>
                        <a:r>
                          <a:rPr lang="en-GB" sz="900">
                            <a:solidFill>
                              <a:schemeClr val="tx1"/>
                            </a:solidFill>
                          </a:rPr>
                          <a:t>Pharmacy</a:t>
                        </a:r>
                      </a:p>
                    </p:txBody>
                  </p:sp>
                  <p:sp>
                    <p:nvSpPr>
                      <p:cNvPr id="6" name="Rectangle 5">
                        <a:extLst>
                          <a:ext uri="{FF2B5EF4-FFF2-40B4-BE49-F238E27FC236}">
                            <a16:creationId xmlns:a16="http://schemas.microsoft.com/office/drawing/2014/main" id="{4D4B85D2-97FB-43A0-A32D-3618CE4D6AC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25611" y="4732636"/>
                        <a:ext cx="579905" cy="119858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vert="vert270" rtlCol="0" anchor="ctr"/>
                      <a:lstStyle/>
                      <a:p>
                        <a:pPr algn="ctr"/>
                        <a:r>
                          <a:rPr lang="en-GB" sz="900">
                            <a:solidFill>
                              <a:schemeClr val="tx1"/>
                            </a:solidFill>
                          </a:rPr>
                          <a:t>GP Reception Manager / Team Lead</a:t>
                        </a:r>
                      </a:p>
                    </p:txBody>
                  </p:sp>
                  <p:sp>
                    <p:nvSpPr>
                      <p:cNvPr id="8" name="Rectangle 7">
                        <a:extLst>
                          <a:ext uri="{FF2B5EF4-FFF2-40B4-BE49-F238E27FC236}">
                            <a16:creationId xmlns:a16="http://schemas.microsoft.com/office/drawing/2014/main" id="{085717AA-7765-4FB3-9A57-8903E0D5A6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25611" y="914399"/>
                        <a:ext cx="579905" cy="130981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vert="vert270" rtlCol="0" anchor="ctr"/>
                      <a:lstStyle/>
                      <a:p>
                        <a:pPr algn="ctr"/>
                        <a:r>
                          <a:rPr lang="en-GB" sz="900">
                            <a:solidFill>
                              <a:schemeClr val="tx1"/>
                            </a:solidFill>
                          </a:rPr>
                          <a:t>GP Reception / Care Navigation</a:t>
                        </a:r>
                      </a:p>
                    </p:txBody>
                  </p:sp>
                </p:grpSp>
                <p:grpSp>
                  <p:nvGrpSpPr>
                    <p:cNvPr id="15" name="Group 14">
                      <a:extLst>
                        <a:ext uri="{FF2B5EF4-FFF2-40B4-BE49-F238E27FC236}">
                          <a16:creationId xmlns:a16="http://schemas.microsoft.com/office/drawing/2014/main" id="{B660E00F-634A-4CCA-87AB-6A9A1069C61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605517" y="914399"/>
                      <a:ext cx="9688560" cy="5016818"/>
                      <a:chOff x="1605517" y="914399"/>
                      <a:chExt cx="9688560" cy="5016818"/>
                    </a:xfrm>
                  </p:grpSpPr>
                  <p:sp>
                    <p:nvSpPr>
                      <p:cNvPr id="10" name="Rectangle 9">
                        <a:extLst>
                          <a:ext uri="{FF2B5EF4-FFF2-40B4-BE49-F238E27FC236}">
                            <a16:creationId xmlns:a16="http://schemas.microsoft.com/office/drawing/2014/main" id="{53827A90-9B9C-4EEF-8D6C-ADCE99F74F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05517" y="914399"/>
                        <a:ext cx="9688560" cy="130981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900"/>
                      </a:p>
                    </p:txBody>
                  </p:sp>
                  <p:sp>
                    <p:nvSpPr>
                      <p:cNvPr id="11" name="Rectangle 10">
                        <a:extLst>
                          <a:ext uri="{FF2B5EF4-FFF2-40B4-BE49-F238E27FC236}">
                            <a16:creationId xmlns:a16="http://schemas.microsoft.com/office/drawing/2014/main" id="{DCF37D37-58B5-4325-991F-42C2968A41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05517" y="2224214"/>
                        <a:ext cx="9688560" cy="130981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900"/>
                      </a:p>
                    </p:txBody>
                  </p:sp>
                  <p:sp>
                    <p:nvSpPr>
                      <p:cNvPr id="12" name="Rectangle 11">
                        <a:extLst>
                          <a:ext uri="{FF2B5EF4-FFF2-40B4-BE49-F238E27FC236}">
                            <a16:creationId xmlns:a16="http://schemas.microsoft.com/office/drawing/2014/main" id="{37704FA1-8969-4C6C-A5FC-67CCF6B0572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05517" y="3534030"/>
                        <a:ext cx="9688560" cy="1198604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900"/>
                      </a:p>
                    </p:txBody>
                  </p:sp>
                  <p:sp>
                    <p:nvSpPr>
                      <p:cNvPr id="13" name="Rectangle 12">
                        <a:extLst>
                          <a:ext uri="{FF2B5EF4-FFF2-40B4-BE49-F238E27FC236}">
                            <a16:creationId xmlns:a16="http://schemas.microsoft.com/office/drawing/2014/main" id="{C70943C7-3489-4F21-BF6E-9CF31AF551B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05517" y="4732635"/>
                        <a:ext cx="9688560" cy="119858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900"/>
                      </a:p>
                    </p:txBody>
                  </p:sp>
                </p:grpSp>
              </p:grpSp>
              <p:grpSp>
                <p:nvGrpSpPr>
                  <p:cNvPr id="123" name="Group 122">
                    <a:extLst>
                      <a:ext uri="{FF2B5EF4-FFF2-40B4-BE49-F238E27FC236}">
                        <a16:creationId xmlns:a16="http://schemas.microsoft.com/office/drawing/2014/main" id="{08679734-3131-4C9F-9624-78C4CA4EB7F0}"/>
                      </a:ext>
                    </a:extLst>
                  </p:cNvPr>
                  <p:cNvGrpSpPr/>
                  <p:nvPr/>
                </p:nvGrpSpPr>
                <p:grpSpPr>
                  <a:xfrm>
                    <a:off x="8118864" y="1331629"/>
                    <a:ext cx="1026130" cy="766960"/>
                    <a:chOff x="8118864" y="1331629"/>
                    <a:chExt cx="1026130" cy="766960"/>
                  </a:xfrm>
                </p:grpSpPr>
                <p:sp>
                  <p:nvSpPr>
                    <p:cNvPr id="67" name="Rectangle 66">
                      <a:extLst>
                        <a:ext uri="{FF2B5EF4-FFF2-40B4-BE49-F238E27FC236}">
                          <a16:creationId xmlns:a16="http://schemas.microsoft.com/office/drawing/2014/main" id="{1BFB2F24-DC65-4502-BA92-330DA7631A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18864" y="1741538"/>
                      <a:ext cx="963827" cy="35705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GB" sz="90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</p:txBody>
                </p:sp>
                <p:cxnSp>
                  <p:nvCxnSpPr>
                    <p:cNvPr id="64" name="Straight Arrow Connector 63">
                      <a:extLst>
                        <a:ext uri="{FF2B5EF4-FFF2-40B4-BE49-F238E27FC236}">
                          <a16:creationId xmlns:a16="http://schemas.microsoft.com/office/drawing/2014/main" id="{A09517A6-BF1E-42F2-8DEF-ADAB650A9D8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583316" y="1331629"/>
                      <a:ext cx="561678" cy="3802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0" name="Straight Connector 69">
                      <a:extLst>
                        <a:ext uri="{FF2B5EF4-FFF2-40B4-BE49-F238E27FC236}">
                          <a16:creationId xmlns:a16="http://schemas.microsoft.com/office/drawing/2014/main" id="{917016DE-1923-4AA0-919D-62909DFF10E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8583316" y="1331629"/>
                      <a:ext cx="0" cy="53593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25" name="Rectangle 124">
                  <a:extLst>
                    <a:ext uri="{FF2B5EF4-FFF2-40B4-BE49-F238E27FC236}">
                      <a16:creationId xmlns:a16="http://schemas.microsoft.com/office/drawing/2014/main" id="{583EFF75-C2DA-427A-B16E-A14740440191}"/>
                    </a:ext>
                  </a:extLst>
                </p:cNvPr>
                <p:cNvSpPr/>
                <p:nvPr/>
              </p:nvSpPr>
              <p:spPr>
                <a:xfrm>
                  <a:off x="8775169" y="1646254"/>
                  <a:ext cx="1824791" cy="54898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900" dirty="0">
                      <a:solidFill>
                        <a:schemeClr val="tx1"/>
                      </a:solidFill>
                    </a:rPr>
                    <a:t>Includes an entry “Seen by Pharmacist”</a:t>
                  </a:r>
                </a:p>
              </p:txBody>
            </p:sp>
          </p:grp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905CE13B-76DC-4BFA-863A-B0086F23B0FB}"/>
                  </a:ext>
                </a:extLst>
              </p:cNvPr>
              <p:cNvSpPr/>
              <p:nvPr/>
            </p:nvSpPr>
            <p:spPr>
              <a:xfrm>
                <a:off x="5752527" y="2383488"/>
                <a:ext cx="1335603" cy="93226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dirty="0">
                    <a:solidFill>
                      <a:schemeClr val="tx1"/>
                    </a:solidFill>
                  </a:rPr>
                  <a:t>Following the locally agreed process and timescales</a:t>
                </a:r>
              </a:p>
            </p:txBody>
          </p:sp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CB3235FF-50D2-48B3-8E06-F7D39E0BADC7}"/>
                  </a:ext>
                </a:extLst>
              </p:cNvPr>
              <p:cNvSpPr/>
              <p:nvPr/>
            </p:nvSpPr>
            <p:spPr>
              <a:xfrm>
                <a:off x="5369255" y="4357675"/>
                <a:ext cx="1307289" cy="35705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dirty="0">
                    <a:solidFill>
                      <a:schemeClr val="tx1"/>
                    </a:solidFill>
                  </a:rPr>
                  <a:t> Phone, Face to Face or Via Video Consultation</a:t>
                </a:r>
              </a:p>
            </p:txBody>
          </p:sp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5D34C192-A6E4-4288-A7F2-FB599BAD3251}"/>
                  </a:ext>
                </a:extLst>
              </p:cNvPr>
              <p:cNvSpPr/>
              <p:nvPr/>
            </p:nvSpPr>
            <p:spPr>
              <a:xfrm>
                <a:off x="6768620" y="4375582"/>
                <a:ext cx="1120935" cy="35705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dirty="0">
                    <a:solidFill>
                      <a:schemeClr val="tx1"/>
                    </a:solidFill>
                  </a:rPr>
                  <a:t>Following Locally Agreed Process</a:t>
                </a:r>
              </a:p>
            </p:txBody>
          </p:sp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FE014941-9646-41BE-880B-550CE58474B1}"/>
                  </a:ext>
                </a:extLst>
              </p:cNvPr>
              <p:cNvSpPr/>
              <p:nvPr/>
            </p:nvSpPr>
            <p:spPr>
              <a:xfrm>
                <a:off x="10802679" y="726988"/>
                <a:ext cx="491396" cy="15369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>
                  <a:solidFill>
                    <a:schemeClr val="tx1"/>
                  </a:solidFill>
                </a:endParaRPr>
              </a:p>
            </p:txBody>
          </p:sp>
        </p:grpSp>
      </p:grp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BAA6DFBB-FF9F-43FB-AC47-E102FB622B90}"/>
              </a:ext>
            </a:extLst>
          </p:cNvPr>
          <p:cNvCxnSpPr>
            <a:cxnSpLocks/>
          </p:cNvCxnSpPr>
          <p:nvPr/>
        </p:nvCxnSpPr>
        <p:spPr>
          <a:xfrm>
            <a:off x="8023399" y="5071685"/>
            <a:ext cx="0" cy="669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or: Elbow 94">
            <a:extLst>
              <a:ext uri="{FF2B5EF4-FFF2-40B4-BE49-F238E27FC236}">
                <a16:creationId xmlns:a16="http://schemas.microsoft.com/office/drawing/2014/main" id="{16281DCB-C7DD-4048-AF95-C299E2FF7732}"/>
              </a:ext>
            </a:extLst>
          </p:cNvPr>
          <p:cNvCxnSpPr>
            <a:cxnSpLocks/>
            <a:stCxn id="35" idx="3"/>
            <a:endCxn id="37" idx="2"/>
          </p:cNvCxnSpPr>
          <p:nvPr/>
        </p:nvCxnSpPr>
        <p:spPr>
          <a:xfrm flipV="1">
            <a:off x="8482405" y="1476575"/>
            <a:ext cx="121754" cy="467277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0723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7B0BA8C5-E4ED-4C46-93EB-A605172D32C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</p:spPr>
      </p:pic>
    </p:spTree>
    <p:extLst>
      <p:ext uri="{BB962C8B-B14F-4D97-AF65-F5344CB8AC3E}">
        <p14:creationId xmlns:p14="http://schemas.microsoft.com/office/powerpoint/2010/main" val="1943048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45410-64D3-43F4-B4C4-A9B1BB703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759" y="182881"/>
            <a:ext cx="5972894" cy="770020"/>
          </a:xfrm>
        </p:spPr>
        <p:txBody>
          <a:bodyPr>
            <a:normAutofit fontScale="90000"/>
          </a:bodyPr>
          <a:lstStyle/>
          <a:p>
            <a:r>
              <a:rPr lang="en-GB">
                <a:solidFill>
                  <a:schemeClr val="accent1">
                    <a:lumMod val="75000"/>
                  </a:schemeClr>
                </a:solidFill>
              </a:rPr>
              <a:t>Potential outcomes from the consultation with the pharmacist</a:t>
            </a:r>
          </a:p>
        </p:txBody>
      </p:sp>
      <p:pic>
        <p:nvPicPr>
          <p:cNvPr id="5" name="Picture 4" descr="A person sitting at a desk in front of a car&#10;&#10;Description automatically generated">
            <a:extLst>
              <a:ext uri="{FF2B5EF4-FFF2-40B4-BE49-F238E27FC236}">
                <a16:creationId xmlns:a16="http://schemas.microsoft.com/office/drawing/2014/main" id="{A3476EF7-B5B4-403D-A52D-648E1A4B41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36036" y="2829140"/>
            <a:ext cx="1153910" cy="1420613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E8F04ABA-25B3-4F41-AFA0-5E500BDF2DC8}"/>
              </a:ext>
            </a:extLst>
          </p:cNvPr>
          <p:cNvGrpSpPr/>
          <p:nvPr/>
        </p:nvGrpSpPr>
        <p:grpSpPr>
          <a:xfrm>
            <a:off x="3897710" y="1538316"/>
            <a:ext cx="1187558" cy="1132876"/>
            <a:chOff x="4645634" y="299877"/>
            <a:chExt cx="1444993" cy="2764800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E63289E4-2C12-4EB2-A1E9-4DBCFB9B8C15}"/>
                </a:ext>
              </a:extLst>
            </p:cNvPr>
            <p:cNvSpPr/>
            <p:nvPr/>
          </p:nvSpPr>
          <p:spPr>
            <a:xfrm>
              <a:off x="4645634" y="299877"/>
              <a:ext cx="1444993" cy="27648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ectangle: Rounded Corners 4">
              <a:extLst>
                <a:ext uri="{FF2B5EF4-FFF2-40B4-BE49-F238E27FC236}">
                  <a16:creationId xmlns:a16="http://schemas.microsoft.com/office/drawing/2014/main" id="{A560B71F-4124-49B6-8813-1A11BD72733D}"/>
                </a:ext>
              </a:extLst>
            </p:cNvPr>
            <p:cNvSpPr txBox="1"/>
            <p:nvPr/>
          </p:nvSpPr>
          <p:spPr>
            <a:xfrm>
              <a:off x="4645634" y="299877"/>
              <a:ext cx="1444993" cy="5779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99568" rIns="99568" bIns="53340" numCol="1" spcCol="1270" anchor="t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Advice + referred on to another NHS service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AC197F4-59FF-4F0C-95F8-EF7332862A39}"/>
              </a:ext>
            </a:extLst>
          </p:cNvPr>
          <p:cNvGrpSpPr/>
          <p:nvPr/>
        </p:nvGrpSpPr>
        <p:grpSpPr>
          <a:xfrm>
            <a:off x="2122541" y="1538316"/>
            <a:ext cx="1242573" cy="1132876"/>
            <a:chOff x="4645634" y="299877"/>
            <a:chExt cx="1444993" cy="2764800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B2D854DB-811F-431D-BFDF-08AA6E179BA1}"/>
                </a:ext>
              </a:extLst>
            </p:cNvPr>
            <p:cNvSpPr/>
            <p:nvPr/>
          </p:nvSpPr>
          <p:spPr>
            <a:xfrm>
              <a:off x="4645634" y="299877"/>
              <a:ext cx="1444993" cy="27648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ectangle: Rounded Corners 4">
              <a:extLst>
                <a:ext uri="{FF2B5EF4-FFF2-40B4-BE49-F238E27FC236}">
                  <a16:creationId xmlns:a16="http://schemas.microsoft.com/office/drawing/2014/main" id="{AC9937EB-BD96-4820-BDD9-037CDEC39569}"/>
                </a:ext>
              </a:extLst>
            </p:cNvPr>
            <p:cNvSpPr txBox="1"/>
            <p:nvPr/>
          </p:nvSpPr>
          <p:spPr>
            <a:xfrm>
              <a:off x="4645634" y="299877"/>
              <a:ext cx="1444993" cy="5779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99568" rIns="99568" bIns="53340" numCol="1" spcCol="127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Advice + sale of an Over The Counter (OTC) product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C260C3C-D593-47B9-8236-CA89804D1264}"/>
              </a:ext>
            </a:extLst>
          </p:cNvPr>
          <p:cNvGrpSpPr/>
          <p:nvPr/>
        </p:nvGrpSpPr>
        <p:grpSpPr>
          <a:xfrm>
            <a:off x="436036" y="1538315"/>
            <a:ext cx="1153910" cy="1144867"/>
            <a:chOff x="4645634" y="299877"/>
            <a:chExt cx="1444993" cy="2764800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D1D2F199-F844-46CD-B9A6-C0B2F6267CC6}"/>
                </a:ext>
              </a:extLst>
            </p:cNvPr>
            <p:cNvSpPr/>
            <p:nvPr/>
          </p:nvSpPr>
          <p:spPr>
            <a:xfrm>
              <a:off x="4645634" y="299877"/>
              <a:ext cx="1444993" cy="27648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ectangle: Rounded Corners 4">
              <a:extLst>
                <a:ext uri="{FF2B5EF4-FFF2-40B4-BE49-F238E27FC236}">
                  <a16:creationId xmlns:a16="http://schemas.microsoft.com/office/drawing/2014/main" id="{323113B0-5463-465A-B7BF-BED5C7DCE971}"/>
                </a:ext>
              </a:extLst>
            </p:cNvPr>
            <p:cNvSpPr txBox="1"/>
            <p:nvPr/>
          </p:nvSpPr>
          <p:spPr>
            <a:xfrm>
              <a:off x="4645634" y="299877"/>
              <a:ext cx="1444993" cy="5779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99568" rIns="99568" bIns="53340" numCol="1" spcCol="1270" anchor="t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Advice only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F3D2D54-1500-4359-A490-772F7C3BEF50}"/>
              </a:ext>
            </a:extLst>
          </p:cNvPr>
          <p:cNvGrpSpPr/>
          <p:nvPr/>
        </p:nvGrpSpPr>
        <p:grpSpPr>
          <a:xfrm>
            <a:off x="372913" y="4257892"/>
            <a:ext cx="1346639" cy="2417228"/>
            <a:chOff x="4645634" y="299877"/>
            <a:chExt cx="1444993" cy="2764800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53B0D5C4-859D-4415-9C96-366FCBEE32B5}"/>
                </a:ext>
              </a:extLst>
            </p:cNvPr>
            <p:cNvSpPr/>
            <p:nvPr/>
          </p:nvSpPr>
          <p:spPr>
            <a:xfrm>
              <a:off x="4645634" y="299877"/>
              <a:ext cx="1444993" cy="27648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ectangle: Rounded Corners 4">
              <a:extLst>
                <a:ext uri="{FF2B5EF4-FFF2-40B4-BE49-F238E27FC236}">
                  <a16:creationId xmlns:a16="http://schemas.microsoft.com/office/drawing/2014/main" id="{0A9A08D5-825D-48FB-BAD2-E18162D8DE86}"/>
                </a:ext>
              </a:extLst>
            </p:cNvPr>
            <p:cNvSpPr txBox="1"/>
            <p:nvPr/>
          </p:nvSpPr>
          <p:spPr>
            <a:xfrm>
              <a:off x="4645634" y="299877"/>
              <a:ext cx="1444993" cy="5779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99568" rIns="99568" bIns="53340" numCol="1" spcCol="127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Adult with sleep difficulties - during consultation patient explains recently started working shifts or new mother and discussion with pharmacist leads to appropriate advice.  All consultations end with “if”. 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5D85F1A-5EFE-4CC9-927B-C23342EC0222}"/>
              </a:ext>
            </a:extLst>
          </p:cNvPr>
          <p:cNvGrpSpPr/>
          <p:nvPr/>
        </p:nvGrpSpPr>
        <p:grpSpPr>
          <a:xfrm>
            <a:off x="2122540" y="4169871"/>
            <a:ext cx="1283516" cy="2588737"/>
            <a:chOff x="4645634" y="210444"/>
            <a:chExt cx="1444994" cy="2792644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13004DD6-6E5A-4208-997F-91CB8C714D45}"/>
                </a:ext>
              </a:extLst>
            </p:cNvPr>
            <p:cNvSpPr/>
            <p:nvPr/>
          </p:nvSpPr>
          <p:spPr>
            <a:xfrm>
              <a:off x="4645635" y="238288"/>
              <a:ext cx="1444993" cy="27648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ectangle: Rounded Corners 4">
              <a:extLst>
                <a:ext uri="{FF2B5EF4-FFF2-40B4-BE49-F238E27FC236}">
                  <a16:creationId xmlns:a16="http://schemas.microsoft.com/office/drawing/2014/main" id="{98F677B4-2B51-4C71-AA4B-4D26F67636D3}"/>
                </a:ext>
              </a:extLst>
            </p:cNvPr>
            <p:cNvSpPr txBox="1"/>
            <p:nvPr/>
          </p:nvSpPr>
          <p:spPr>
            <a:xfrm>
              <a:off x="4645634" y="210444"/>
              <a:ext cx="1444993" cy="5779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99568" rIns="99568" bIns="53340" numCol="1" spcCol="127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Adult with headache - during consultation pharmacist eliminates red flags and identifies it as a tension headache. Pharmacist provides self care advice and suggests the patient buys paracetamol. 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BC26F9A-04A0-4062-94F6-625E100F9F62}"/>
              </a:ext>
            </a:extLst>
          </p:cNvPr>
          <p:cNvGrpSpPr/>
          <p:nvPr/>
        </p:nvGrpSpPr>
        <p:grpSpPr>
          <a:xfrm>
            <a:off x="3939611" y="4249752"/>
            <a:ext cx="1205824" cy="2428116"/>
            <a:chOff x="4645634" y="299877"/>
            <a:chExt cx="1444993" cy="2764800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AF6DC0C0-ACC9-4964-A31E-8040F6C7D23F}"/>
                </a:ext>
              </a:extLst>
            </p:cNvPr>
            <p:cNvSpPr/>
            <p:nvPr/>
          </p:nvSpPr>
          <p:spPr>
            <a:xfrm>
              <a:off x="4645634" y="299877"/>
              <a:ext cx="1444993" cy="27648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ectangle: Rounded Corners 4">
              <a:extLst>
                <a:ext uri="{FF2B5EF4-FFF2-40B4-BE49-F238E27FC236}">
                  <a16:creationId xmlns:a16="http://schemas.microsoft.com/office/drawing/2014/main" id="{6E31FDD3-0682-4A77-A5BF-916797467E11}"/>
                </a:ext>
              </a:extLst>
            </p:cNvPr>
            <p:cNvSpPr txBox="1"/>
            <p:nvPr/>
          </p:nvSpPr>
          <p:spPr>
            <a:xfrm>
              <a:off x="4645634" y="299877"/>
              <a:ext cx="1444993" cy="5779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99568" rIns="99568" bIns="53340" numCol="1" spcCol="1270" anchor="t" anchorCtr="0">
              <a:noAutofit/>
            </a:bodyPr>
            <a:lstStyle/>
            <a:p>
              <a:pPr lvl="0" algn="ctr">
                <a:defRPr/>
              </a:pPr>
              <a:r>
                <a:rPr lang="en-GB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Female between 16 and 65 with a simple urinary tract infection- </a:t>
              </a: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during consultation the pharmacist uses the Extended Care PGD.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B3A860D-D1EF-4578-B8A5-C05C3E5A907F}"/>
              </a:ext>
            </a:extLst>
          </p:cNvPr>
          <p:cNvGrpSpPr/>
          <p:nvPr/>
        </p:nvGrpSpPr>
        <p:grpSpPr>
          <a:xfrm>
            <a:off x="5721678" y="1538315"/>
            <a:ext cx="1246997" cy="1118973"/>
            <a:chOff x="4645634" y="299877"/>
            <a:chExt cx="1444993" cy="2764800"/>
          </a:xfrm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B7524BC9-D4CA-4D02-BCAD-86C702F67F18}"/>
                </a:ext>
              </a:extLst>
            </p:cNvPr>
            <p:cNvSpPr/>
            <p:nvPr/>
          </p:nvSpPr>
          <p:spPr>
            <a:xfrm>
              <a:off x="4645634" y="299877"/>
              <a:ext cx="1444993" cy="27648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Rectangle: Rounded Corners 4">
              <a:extLst>
                <a:ext uri="{FF2B5EF4-FFF2-40B4-BE49-F238E27FC236}">
                  <a16:creationId xmlns:a16="http://schemas.microsoft.com/office/drawing/2014/main" id="{C58976F9-5B83-4850-BFA6-C649502209BE}"/>
                </a:ext>
              </a:extLst>
            </p:cNvPr>
            <p:cNvSpPr txBox="1"/>
            <p:nvPr/>
          </p:nvSpPr>
          <p:spPr>
            <a:xfrm>
              <a:off x="4645634" y="299877"/>
              <a:ext cx="1444993" cy="5779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99568" rIns="99568" bIns="53340" numCol="1" spcCol="127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Advice + signpost</a:t>
              </a:r>
            </a:p>
          </p:txBody>
        </p:sp>
      </p:grp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CCE899B0-C808-4557-AE9D-A104D7CA40C0}"/>
              </a:ext>
            </a:extLst>
          </p:cNvPr>
          <p:cNvSpPr/>
          <p:nvPr/>
        </p:nvSpPr>
        <p:spPr>
          <a:xfrm>
            <a:off x="5721678" y="4257892"/>
            <a:ext cx="1370776" cy="2392759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9A08776-DE90-4FAF-8B5B-6389195725EB}"/>
              </a:ext>
            </a:extLst>
          </p:cNvPr>
          <p:cNvSpPr txBox="1"/>
          <p:nvPr/>
        </p:nvSpPr>
        <p:spPr>
          <a:xfrm>
            <a:off x="5645888" y="4261012"/>
            <a:ext cx="154172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Patient with lower back pain - during consultation pharmacist eliminates red flags and provides self-care advice to patient. Patient advised that if it doesn't resolve then they may need to see a physiotherapist and explain how to access physio services in their local area.</a:t>
            </a:r>
          </a:p>
        </p:txBody>
      </p:sp>
      <p:pic>
        <p:nvPicPr>
          <p:cNvPr id="50" name="Picture 49" descr="A close up of a logo&#10;&#10;Description automatically generated">
            <a:extLst>
              <a:ext uri="{FF2B5EF4-FFF2-40B4-BE49-F238E27FC236}">
                <a16:creationId xmlns:a16="http://schemas.microsoft.com/office/drawing/2014/main" id="{70D4B0C2-ABC4-46DF-81D1-1814AA2FF7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814765" y="2821002"/>
            <a:ext cx="1153910" cy="1428750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574A0B09-AAB1-46DD-B49E-A5911177FF63}"/>
              </a:ext>
            </a:extLst>
          </p:cNvPr>
          <p:cNvGrpSpPr/>
          <p:nvPr/>
        </p:nvGrpSpPr>
        <p:grpSpPr>
          <a:xfrm>
            <a:off x="7366286" y="1538316"/>
            <a:ext cx="1171919" cy="1113014"/>
            <a:chOff x="9288067" y="276090"/>
            <a:chExt cx="1444993" cy="2764800"/>
          </a:xfrm>
        </p:grpSpPr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6CC65B44-A0BA-4BDC-8A10-CE50F54F0FDB}"/>
                </a:ext>
              </a:extLst>
            </p:cNvPr>
            <p:cNvSpPr/>
            <p:nvPr/>
          </p:nvSpPr>
          <p:spPr>
            <a:xfrm>
              <a:off x="9288067" y="276090"/>
              <a:ext cx="1444993" cy="27648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Rectangle: Rounded Corners 4">
              <a:extLst>
                <a:ext uri="{FF2B5EF4-FFF2-40B4-BE49-F238E27FC236}">
                  <a16:creationId xmlns:a16="http://schemas.microsoft.com/office/drawing/2014/main" id="{073A5521-5E48-4C44-87CE-EC8C33800A92}"/>
                </a:ext>
              </a:extLst>
            </p:cNvPr>
            <p:cNvSpPr txBox="1"/>
            <p:nvPr/>
          </p:nvSpPr>
          <p:spPr>
            <a:xfrm>
              <a:off x="9288067" y="276090"/>
              <a:ext cx="1444993" cy="5779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99568" rIns="99568" bIns="53340" numCol="1" spcCol="1270" anchor="t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Advice + refer</a:t>
              </a:r>
            </a:p>
          </p:txBody>
        </p:sp>
      </p:grp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7744F4E-EF3F-4AE3-A5A4-2B00997581DE}"/>
              </a:ext>
            </a:extLst>
          </p:cNvPr>
          <p:cNvSpPr/>
          <p:nvPr/>
        </p:nvSpPr>
        <p:spPr>
          <a:xfrm>
            <a:off x="7400312" y="4257893"/>
            <a:ext cx="1370776" cy="241997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B32437C-38F5-4F0B-8EB4-E1F516A45246}"/>
              </a:ext>
            </a:extLst>
          </p:cNvPr>
          <p:cNvSpPr/>
          <p:nvPr/>
        </p:nvSpPr>
        <p:spPr>
          <a:xfrm>
            <a:off x="7443946" y="4261012"/>
            <a:ext cx="12835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Young adult male with headache but during consultation explains they received a blow to the head during boxing training the day before. Pharmacist contacts GP practice using the agreed number to refer the patient back to them.</a:t>
            </a:r>
          </a:p>
        </p:txBody>
      </p:sp>
      <p:pic>
        <p:nvPicPr>
          <p:cNvPr id="60" name="Picture 59" descr="A picture containing drawing&#10;&#10;Description automatically generated">
            <a:extLst>
              <a:ext uri="{FF2B5EF4-FFF2-40B4-BE49-F238E27FC236}">
                <a16:creationId xmlns:a16="http://schemas.microsoft.com/office/drawing/2014/main" id="{AAEB051B-79FB-4E02-BDE8-4BF653A5CA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7443946" y="2821002"/>
            <a:ext cx="1171919" cy="1436889"/>
          </a:xfrm>
          <a:prstGeom prst="rect">
            <a:avLst/>
          </a:prstGeom>
        </p:spPr>
      </p:pic>
      <p:pic>
        <p:nvPicPr>
          <p:cNvPr id="4" name="Picture 3" descr="A picture containing person, indoor&#10;&#10;Description automatically generated">
            <a:extLst>
              <a:ext uri="{FF2B5EF4-FFF2-40B4-BE49-F238E27FC236}">
                <a16:creationId xmlns:a16="http://schemas.microsoft.com/office/drawing/2014/main" id="{83144A18-1942-4EA8-A20D-DC301109A4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76636" y="2836513"/>
            <a:ext cx="1301101" cy="135767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2B6CBFB-BE00-47F8-94B7-40B86FA7E0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75303" y="2834588"/>
            <a:ext cx="1153910" cy="135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963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Electronic Referral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Locally, the Ardens template is being used. Guides on how to access and complete this form can be found on the Primary Care Portal</a:t>
            </a:r>
          </a:p>
          <a:p>
            <a:r>
              <a:rPr lang="en-GB" dirty="0"/>
              <a:t>Once completed, the practice can send the referral via NHS mail to the patient’s chosen pharmacy. The address books have been updated with the pharmacy’s email addresses</a:t>
            </a:r>
          </a:p>
          <a:p>
            <a:r>
              <a:rPr lang="en-GB" dirty="0"/>
              <a:t>The Community Pharmacist can open the attachment during their consultation and transfer the relevant information to </a:t>
            </a:r>
            <a:r>
              <a:rPr lang="en-GB" dirty="0" err="1"/>
              <a:t>PharmOutcomes</a:t>
            </a:r>
            <a:r>
              <a:rPr lang="en-GB" dirty="0"/>
              <a:t>, once completed the post event message goes back to the referring GP practice</a:t>
            </a:r>
          </a:p>
        </p:txBody>
      </p:sp>
    </p:spTree>
    <p:extLst>
      <p:ext uri="{BB962C8B-B14F-4D97-AF65-F5344CB8AC3E}">
        <p14:creationId xmlns:p14="http://schemas.microsoft.com/office/powerpoint/2010/main" val="741993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212734"/>
      </a:dk1>
      <a:lt1>
        <a:srgbClr val="FFFFFF"/>
      </a:lt1>
      <a:dk2>
        <a:srgbClr val="44546A"/>
      </a:dk2>
      <a:lt2>
        <a:srgbClr val="E7E6E6"/>
      </a:lt2>
      <a:accent1>
        <a:srgbClr val="263776"/>
      </a:accent1>
      <a:accent2>
        <a:srgbClr val="006D62"/>
      </a:accent2>
      <a:accent3>
        <a:srgbClr val="007DA0"/>
      </a:accent3>
      <a:accent4>
        <a:srgbClr val="732979"/>
      </a:accent4>
      <a:accent5>
        <a:srgbClr val="CF1E5A"/>
      </a:accent5>
      <a:accent6>
        <a:srgbClr val="DD8648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1235</Words>
  <Application>Microsoft Office PowerPoint</Application>
  <PresentationFormat>On-screen Show (4:3)</PresentationFormat>
  <Paragraphs>186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General Practice Referral to Community Pharmacist Consultation Service</vt:lpstr>
      <vt:lpstr>What is GP CPCS?</vt:lpstr>
      <vt:lpstr>Benefits of the service</vt:lpstr>
      <vt:lpstr>Benefits of the service cont.</vt:lpstr>
      <vt:lpstr>Benefits of the service cont.</vt:lpstr>
      <vt:lpstr>PowerPoint Presentation</vt:lpstr>
      <vt:lpstr>PowerPoint Presentation</vt:lpstr>
      <vt:lpstr>Potential outcomes from the consultation with the pharmacist</vt:lpstr>
      <vt:lpstr>Electronic Referral Process</vt:lpstr>
      <vt:lpstr>GP CPCS Training Film</vt:lpstr>
      <vt:lpstr>PowerPoint Presentation</vt:lpstr>
      <vt:lpstr>Emis Training Film</vt:lpstr>
      <vt:lpstr>Top referring Practices</vt:lpstr>
      <vt:lpstr>Northamptonshire referrals  (as of 28/10/2021)</vt:lpstr>
      <vt:lpstr>Northamptonshire</vt:lpstr>
      <vt:lpstr>Next steps for  PCNs and General Practices</vt:lpstr>
      <vt:lpstr>Next steps for Reception/Top tips</vt:lpstr>
      <vt:lpstr>FAQs</vt:lpstr>
      <vt:lpstr>Local contact details</vt:lpstr>
      <vt:lpstr>Any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martha_mcgarry@yahoo.co.uk</dc:creator>
  <cp:lastModifiedBy>Buck Craig</cp:lastModifiedBy>
  <cp:revision>28</cp:revision>
  <dcterms:created xsi:type="dcterms:W3CDTF">2018-03-20T19:03:30Z</dcterms:created>
  <dcterms:modified xsi:type="dcterms:W3CDTF">2021-12-02T13:12:41Z</dcterms:modified>
</cp:coreProperties>
</file>