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7"/>
  </p:notesMasterIdLst>
  <p:sldIdLst>
    <p:sldId id="256" r:id="rId5"/>
    <p:sldId id="257" r:id="rId6"/>
    <p:sldId id="258" r:id="rId7"/>
    <p:sldId id="259" r:id="rId8"/>
    <p:sldId id="260" r:id="rId9"/>
    <p:sldId id="301" r:id="rId10"/>
    <p:sldId id="261" r:id="rId11"/>
    <p:sldId id="262" r:id="rId12"/>
    <p:sldId id="263" r:id="rId13"/>
    <p:sldId id="264" r:id="rId14"/>
    <p:sldId id="265" r:id="rId15"/>
    <p:sldId id="297" r:id="rId16"/>
    <p:sldId id="298" r:id="rId17"/>
    <p:sldId id="299" r:id="rId18"/>
    <p:sldId id="300" r:id="rId19"/>
    <p:sldId id="294" r:id="rId20"/>
    <p:sldId id="295" r:id="rId21"/>
    <p:sldId id="296" r:id="rId22"/>
    <p:sldId id="266" r:id="rId23"/>
    <p:sldId id="290" r:id="rId24"/>
    <p:sldId id="274" r:id="rId25"/>
    <p:sldId id="275" r:id="rId26"/>
    <p:sldId id="276" r:id="rId27"/>
    <p:sldId id="277" r:id="rId28"/>
    <p:sldId id="278" r:id="rId29"/>
    <p:sldId id="279" r:id="rId30"/>
    <p:sldId id="280" r:id="rId31"/>
    <p:sldId id="281" r:id="rId32"/>
    <p:sldId id="282" r:id="rId33"/>
    <p:sldId id="283" r:id="rId34"/>
    <p:sldId id="284" r:id="rId35"/>
    <p:sldId id="291" r:id="rId36"/>
    <p:sldId id="292" r:id="rId37"/>
    <p:sldId id="286" r:id="rId38"/>
    <p:sldId id="287" r:id="rId39"/>
    <p:sldId id="288" r:id="rId40"/>
    <p:sldId id="289" r:id="rId41"/>
    <p:sldId id="268" r:id="rId42"/>
    <p:sldId id="293" r:id="rId43"/>
    <p:sldId id="269" r:id="rId44"/>
    <p:sldId id="270" r:id="rId45"/>
    <p:sldId id="27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0" autoAdjust="0"/>
    <p:restoredTop sz="94602" autoAdjust="0"/>
  </p:normalViewPr>
  <p:slideViewPr>
    <p:cSldViewPr>
      <p:cViewPr varScale="1">
        <p:scale>
          <a:sx n="104" d="100"/>
          <a:sy n="104" d="100"/>
        </p:scale>
        <p:origin x="121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C3EA30-28B1-4CA2-9276-9F925D2171A8}" type="datetimeFigureOut">
              <a:rPr lang="en-GB" smtClean="0"/>
              <a:t>02/12/2021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6091C5-38F1-4289-8A30-204558805CBF}" type="slidenum">
              <a:rPr lang="en-GB" smtClean="0"/>
              <a:t>‹#›</a:t>
            </a:fld>
            <a:endParaRPr lang="en-GB"/>
          </a:p>
        </p:txBody>
      </p:sp>
    </p:spTree>
    <p:extLst>
      <p:ext uri="{BB962C8B-B14F-4D97-AF65-F5344CB8AC3E}">
        <p14:creationId xmlns:p14="http://schemas.microsoft.com/office/powerpoint/2010/main" val="3790054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i="0" u="none" strike="noStrike" kern="1200" dirty="0">
                <a:solidFill>
                  <a:schemeClr val="tx1"/>
                </a:solidFill>
                <a:effectLst/>
                <a:latin typeface="+mn-lt"/>
                <a:ea typeface="+mn-ea"/>
                <a:cs typeface="+mn-cs"/>
              </a:rPr>
              <a:t>They were established by the government to look into the deaths of people with learning disabilities. Their aim is to drive improvements in the equality of health and social care for people with LD and to reduce premature mortality and health inequalities.</a:t>
            </a:r>
            <a:r>
              <a:rPr lang="en-US" sz="1200" b="0" i="0" kern="1200" dirty="0">
                <a:solidFill>
                  <a:schemeClr val="tx1"/>
                </a:solidFill>
                <a:effectLst/>
                <a:latin typeface="+mn-lt"/>
                <a:ea typeface="+mn-ea"/>
                <a:cs typeface="+mn-cs"/>
              </a:rPr>
              <a:t>​</a:t>
            </a:r>
            <a:endParaRPr lang="en-US" b="0" i="0" dirty="0">
              <a:effectLst/>
            </a:endParaRPr>
          </a:p>
          <a:p>
            <a:pPr rtl="0" fontAlgn="base"/>
            <a:r>
              <a:rPr lang="en-US" sz="1200" b="1" i="0" u="none" strike="noStrike" kern="1200" dirty="0">
                <a:solidFill>
                  <a:schemeClr val="tx1"/>
                </a:solidFill>
                <a:effectLst/>
                <a:latin typeface="+mn-lt"/>
                <a:ea typeface="+mn-ea"/>
                <a:cs typeface="+mn-cs"/>
              </a:rPr>
              <a:t>According to The 2018, Learning Disabilities Mortality Review (</a:t>
            </a:r>
            <a:r>
              <a:rPr lang="en-US" sz="1200" b="1" i="0" u="none" strike="noStrike" kern="1200" dirty="0" err="1">
                <a:solidFill>
                  <a:schemeClr val="tx1"/>
                </a:solidFill>
                <a:effectLst/>
                <a:latin typeface="+mn-lt"/>
                <a:ea typeface="+mn-ea"/>
                <a:cs typeface="+mn-cs"/>
              </a:rPr>
              <a:t>LeDeR</a:t>
            </a:r>
            <a:r>
              <a:rPr lang="en-US" sz="1200" b="1" i="0" u="none" strike="noStrike" kern="1200" dirty="0">
                <a:solidFill>
                  <a:schemeClr val="tx1"/>
                </a:solidFill>
                <a:effectLst/>
                <a:latin typeface="+mn-lt"/>
                <a:ea typeface="+mn-ea"/>
                <a:cs typeface="+mn-cs"/>
              </a:rPr>
              <a:t>) the median age at death for men was 60 and for women was at 59(ages between 4 and over who died April 2017-December 2018).This is significantly less than the median age of 83 for men and 86 for women in the general population.</a:t>
            </a:r>
            <a:r>
              <a:rPr lang="en-US" sz="1200" b="0" i="0" kern="1200" dirty="0">
                <a:solidFill>
                  <a:schemeClr val="tx1"/>
                </a:solidFill>
                <a:effectLst/>
                <a:latin typeface="+mn-lt"/>
                <a:ea typeface="+mn-ea"/>
                <a:cs typeface="+mn-cs"/>
              </a:rPr>
              <a:t>​</a:t>
            </a:r>
            <a:endParaRPr lang="en-US" b="0" i="0" dirty="0">
              <a:effectLst/>
            </a:endParaRPr>
          </a:p>
          <a:p>
            <a:endParaRPr lang="en-GB" dirty="0"/>
          </a:p>
        </p:txBody>
      </p:sp>
      <p:sp>
        <p:nvSpPr>
          <p:cNvPr id="4" name="Slide Number Placeholder 3"/>
          <p:cNvSpPr>
            <a:spLocks noGrp="1"/>
          </p:cNvSpPr>
          <p:nvPr>
            <p:ph type="sldNum" sz="quarter" idx="10"/>
          </p:nvPr>
        </p:nvSpPr>
        <p:spPr/>
        <p:txBody>
          <a:bodyPr/>
          <a:lstStyle/>
          <a:p>
            <a:fld id="{536091C5-38F1-4289-8A30-204558805CBF}" type="slidenum">
              <a:rPr lang="en-GB" smtClean="0"/>
              <a:t>3</a:t>
            </a:fld>
            <a:endParaRPr lang="en-GB"/>
          </a:p>
        </p:txBody>
      </p:sp>
    </p:spTree>
    <p:extLst>
      <p:ext uri="{BB962C8B-B14F-4D97-AF65-F5344CB8AC3E}">
        <p14:creationId xmlns:p14="http://schemas.microsoft.com/office/powerpoint/2010/main" val="450470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MCA does not apply to anyone held under the Mental Health Act – which is a separate piece of legislation.</a:t>
            </a:r>
          </a:p>
          <a:p>
            <a:r>
              <a:rPr lang="en-GB" dirty="0"/>
              <a:t>The approved mental capacity professional becomes involved, for example where someone may need to be treated in a placement they may not wish to reside in.</a:t>
            </a:r>
          </a:p>
        </p:txBody>
      </p:sp>
      <p:sp>
        <p:nvSpPr>
          <p:cNvPr id="4" name="Slide Number Placeholder 3"/>
          <p:cNvSpPr>
            <a:spLocks noGrp="1"/>
          </p:cNvSpPr>
          <p:nvPr>
            <p:ph type="sldNum" sz="quarter" idx="10"/>
          </p:nvPr>
        </p:nvSpPr>
        <p:spPr/>
        <p:txBody>
          <a:bodyPr/>
          <a:lstStyle/>
          <a:p>
            <a:fld id="{536091C5-38F1-4289-8A30-204558805CBF}" type="slidenum">
              <a:rPr lang="en-GB" smtClean="0"/>
              <a:t>37</a:t>
            </a:fld>
            <a:endParaRPr lang="en-GB"/>
          </a:p>
        </p:txBody>
      </p:sp>
    </p:spTree>
    <p:extLst>
      <p:ext uri="{BB962C8B-B14F-4D97-AF65-F5344CB8AC3E}">
        <p14:creationId xmlns:p14="http://schemas.microsoft.com/office/powerpoint/2010/main" val="3837275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people with a learning disability may experience these as well as their learning disability.</a:t>
            </a:r>
          </a:p>
        </p:txBody>
      </p:sp>
      <p:sp>
        <p:nvSpPr>
          <p:cNvPr id="4" name="Slide Number Placeholder 3"/>
          <p:cNvSpPr>
            <a:spLocks noGrp="1"/>
          </p:cNvSpPr>
          <p:nvPr>
            <p:ph type="sldNum" sz="quarter" idx="10"/>
          </p:nvPr>
        </p:nvSpPr>
        <p:spPr/>
        <p:txBody>
          <a:bodyPr/>
          <a:lstStyle/>
          <a:p>
            <a:fld id="{536091C5-38F1-4289-8A30-204558805CBF}" type="slidenum">
              <a:rPr lang="en-GB" smtClean="0"/>
              <a:t>7</a:t>
            </a:fld>
            <a:endParaRPr lang="en-GB"/>
          </a:p>
        </p:txBody>
      </p:sp>
    </p:spTree>
    <p:extLst>
      <p:ext uri="{BB962C8B-B14F-4D97-AF65-F5344CB8AC3E}">
        <p14:creationId xmlns:p14="http://schemas.microsoft.com/office/powerpoint/2010/main" val="1437605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people with a learning disability may experience these as well as their learning disability.</a:t>
            </a:r>
          </a:p>
        </p:txBody>
      </p:sp>
      <p:sp>
        <p:nvSpPr>
          <p:cNvPr id="4" name="Slide Number Placeholder 3"/>
          <p:cNvSpPr>
            <a:spLocks noGrp="1"/>
          </p:cNvSpPr>
          <p:nvPr>
            <p:ph type="sldNum" sz="quarter" idx="10"/>
          </p:nvPr>
        </p:nvSpPr>
        <p:spPr/>
        <p:txBody>
          <a:bodyPr/>
          <a:lstStyle/>
          <a:p>
            <a:fld id="{536091C5-38F1-4289-8A30-204558805CBF}" type="slidenum">
              <a:rPr lang="en-GB" smtClean="0"/>
              <a:t>8</a:t>
            </a:fld>
            <a:endParaRPr lang="en-GB"/>
          </a:p>
        </p:txBody>
      </p:sp>
    </p:spTree>
    <p:extLst>
      <p:ext uri="{BB962C8B-B14F-4D97-AF65-F5344CB8AC3E}">
        <p14:creationId xmlns:p14="http://schemas.microsoft.com/office/powerpoint/2010/main" val="1949877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Constipation or incontinence.  Some</a:t>
            </a:r>
            <a:r>
              <a:rPr lang="en-GB" baseline="0" dirty="0"/>
              <a:t> medications can effect dental health.  </a:t>
            </a:r>
            <a:endParaRPr lang="en-GB" dirty="0"/>
          </a:p>
        </p:txBody>
      </p:sp>
      <p:sp>
        <p:nvSpPr>
          <p:cNvPr id="4" name="Slide Number Placeholder 3"/>
          <p:cNvSpPr>
            <a:spLocks noGrp="1"/>
          </p:cNvSpPr>
          <p:nvPr>
            <p:ph type="sldNum" sz="quarter" idx="10"/>
          </p:nvPr>
        </p:nvSpPr>
        <p:spPr/>
        <p:txBody>
          <a:bodyPr/>
          <a:lstStyle/>
          <a:p>
            <a:fld id="{536091C5-38F1-4289-8A30-204558805CBF}" type="slidenum">
              <a:rPr lang="en-GB" smtClean="0"/>
              <a:t>10</a:t>
            </a:fld>
            <a:endParaRPr lang="en-GB"/>
          </a:p>
        </p:txBody>
      </p:sp>
    </p:spTree>
    <p:extLst>
      <p:ext uri="{BB962C8B-B14F-4D97-AF65-F5344CB8AC3E}">
        <p14:creationId xmlns:p14="http://schemas.microsoft.com/office/powerpoint/2010/main" val="3158833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Physical check- bloods and urine samples, weight, heart </a:t>
            </a:r>
            <a:r>
              <a:rPr lang="en-GB" dirty="0" err="1"/>
              <a:t>rate,blood</a:t>
            </a:r>
            <a:r>
              <a:rPr lang="en-GB" dirty="0"/>
              <a:t> pressure </a:t>
            </a:r>
            <a:r>
              <a:rPr lang="en-GB" dirty="0" err="1"/>
              <a:t>etc</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dirty="0">
                <a:solidFill>
                  <a:schemeClr val="tx1"/>
                </a:solidFill>
                <a:effectLst/>
                <a:latin typeface="+mn-lt"/>
                <a:ea typeface="+mn-ea"/>
                <a:cs typeface="+mn-cs"/>
              </a:rPr>
              <a:t>Discuss </a:t>
            </a:r>
            <a:r>
              <a:rPr lang="en-GB" sz="1200" b="0" i="0" u="none" strike="noStrike" kern="1200" dirty="0">
                <a:solidFill>
                  <a:schemeClr val="tx1"/>
                </a:solidFill>
                <a:effectLst/>
                <a:latin typeface="+mn-lt"/>
                <a:ea typeface="+mn-ea"/>
                <a:cs typeface="+mn-cs"/>
              </a:rPr>
              <a:t>health issues that are more common if a person has a learning disability</a:t>
            </a:r>
            <a:r>
              <a:rPr lang="en-GB" sz="1200" b="0" i="0" kern="1200" dirty="0">
                <a:solidFill>
                  <a:schemeClr val="tx1"/>
                </a:solidFill>
                <a:effectLst/>
                <a:latin typeface="+mn-lt"/>
                <a:ea typeface="+mn-ea"/>
                <a:cs typeface="+mn-cs"/>
              </a:rPr>
              <a:t>​</a:t>
            </a:r>
            <a:endParaRPr lang="en-GB" b="0" i="0" dirty="0">
              <a:effectLst/>
            </a:endParaRPr>
          </a:p>
          <a:p>
            <a:endParaRPr lang="en-GB" dirty="0"/>
          </a:p>
        </p:txBody>
      </p:sp>
      <p:sp>
        <p:nvSpPr>
          <p:cNvPr id="4" name="Slide Number Placeholder 3"/>
          <p:cNvSpPr>
            <a:spLocks noGrp="1"/>
          </p:cNvSpPr>
          <p:nvPr>
            <p:ph type="sldNum" sz="quarter" idx="10"/>
          </p:nvPr>
        </p:nvSpPr>
        <p:spPr/>
        <p:txBody>
          <a:bodyPr/>
          <a:lstStyle/>
          <a:p>
            <a:fld id="{536091C5-38F1-4289-8A30-204558805CBF}" type="slidenum">
              <a:rPr lang="en-GB" smtClean="0"/>
              <a:t>11</a:t>
            </a:fld>
            <a:endParaRPr lang="en-GB"/>
          </a:p>
        </p:txBody>
      </p:sp>
    </p:spTree>
    <p:extLst>
      <p:ext uri="{BB962C8B-B14F-4D97-AF65-F5344CB8AC3E}">
        <p14:creationId xmlns:p14="http://schemas.microsoft.com/office/powerpoint/2010/main" val="627852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GB" sz="1200" b="0" i="0" kern="1200" dirty="0">
                <a:solidFill>
                  <a:schemeClr val="tx1"/>
                </a:solidFill>
                <a:effectLst/>
                <a:latin typeface="+mn-lt"/>
                <a:ea typeface="+mn-ea"/>
                <a:cs typeface="+mn-cs"/>
              </a:rPr>
              <a:t>Review medication and side effects</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Explain any current health problems</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Checks to see if the person has any other health appointments</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Enquire if the family/carers are getting the support they need.</a:t>
            </a:r>
            <a:r>
              <a:rPr lang="en-US" sz="1200" b="0" i="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fld id="{536091C5-38F1-4289-8A30-204558805CBF}" type="slidenum">
              <a:rPr lang="en-GB" smtClean="0"/>
              <a:t>19</a:t>
            </a:fld>
            <a:endParaRPr lang="en-GB"/>
          </a:p>
        </p:txBody>
      </p:sp>
    </p:spTree>
    <p:extLst>
      <p:ext uri="{BB962C8B-B14F-4D97-AF65-F5344CB8AC3E}">
        <p14:creationId xmlns:p14="http://schemas.microsoft.com/office/powerpoint/2010/main" val="1278952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Play video straight from you tube site as hyperlink does not work.</a:t>
            </a:r>
          </a:p>
          <a:p>
            <a:endParaRPr lang="en-GB" dirty="0"/>
          </a:p>
        </p:txBody>
      </p:sp>
      <p:sp>
        <p:nvSpPr>
          <p:cNvPr id="4" name="Slide Number Placeholder 3"/>
          <p:cNvSpPr>
            <a:spLocks noGrp="1"/>
          </p:cNvSpPr>
          <p:nvPr>
            <p:ph type="sldNum" sz="quarter" idx="10"/>
          </p:nvPr>
        </p:nvSpPr>
        <p:spPr/>
        <p:txBody>
          <a:bodyPr/>
          <a:lstStyle/>
          <a:p>
            <a:fld id="{536091C5-38F1-4289-8A30-204558805CBF}" type="slidenum">
              <a:rPr lang="en-GB" smtClean="0"/>
              <a:t>23</a:t>
            </a:fld>
            <a:endParaRPr lang="en-GB"/>
          </a:p>
        </p:txBody>
      </p:sp>
    </p:spTree>
    <p:extLst>
      <p:ext uri="{BB962C8B-B14F-4D97-AF65-F5344CB8AC3E}">
        <p14:creationId xmlns:p14="http://schemas.microsoft.com/office/powerpoint/2010/main" val="4174083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Also Makaton and </a:t>
            </a:r>
            <a:r>
              <a:rPr lang="en-GB"/>
              <a:t>intensive interaction</a:t>
            </a:r>
          </a:p>
        </p:txBody>
      </p:sp>
      <p:sp>
        <p:nvSpPr>
          <p:cNvPr id="4" name="Slide Number Placeholder 3"/>
          <p:cNvSpPr>
            <a:spLocks noGrp="1"/>
          </p:cNvSpPr>
          <p:nvPr>
            <p:ph type="sldNum" sz="quarter" idx="10"/>
          </p:nvPr>
        </p:nvSpPr>
        <p:spPr/>
        <p:txBody>
          <a:bodyPr/>
          <a:lstStyle/>
          <a:p>
            <a:fld id="{536091C5-38F1-4289-8A30-204558805CBF}" type="slidenum">
              <a:rPr lang="en-GB" smtClean="0"/>
              <a:t>26</a:t>
            </a:fld>
            <a:endParaRPr lang="en-GB"/>
          </a:p>
        </p:txBody>
      </p:sp>
    </p:spTree>
    <p:extLst>
      <p:ext uri="{BB962C8B-B14F-4D97-AF65-F5344CB8AC3E}">
        <p14:creationId xmlns:p14="http://schemas.microsoft.com/office/powerpoint/2010/main" val="2283006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Don’t assume that</a:t>
            </a:r>
            <a:r>
              <a:rPr lang="en-GB" baseline="0" dirty="0"/>
              <a:t> the person is not able to make their own decisions just because they have a learning disability.  </a:t>
            </a:r>
          </a:p>
          <a:p>
            <a:pPr marL="228600" indent="-228600">
              <a:buAutoNum type="arabicPeriod"/>
            </a:pPr>
            <a:r>
              <a:rPr lang="en-GB" baseline="0" dirty="0"/>
              <a:t>Provide the person with as much information as possible in a format they are most likely to understand and give every opportunity practicable for them to make their own choices.</a:t>
            </a:r>
          </a:p>
          <a:p>
            <a:pPr marL="228600" indent="-228600">
              <a:buAutoNum type="arabicPeriod"/>
            </a:pPr>
            <a:r>
              <a:rPr lang="en-GB" baseline="0" dirty="0"/>
              <a:t>The person has the right to make their own decisions, even if we might think the decision they are making is not a wise decision.  If they have capacity, the decision is </a:t>
            </a:r>
            <a:r>
              <a:rPr lang="en-GB" baseline="0" dirty="0" err="1"/>
              <a:t>their’s</a:t>
            </a:r>
            <a:r>
              <a:rPr lang="en-GB" baseline="0" dirty="0"/>
              <a:t> alone.</a:t>
            </a:r>
          </a:p>
          <a:p>
            <a:pPr marL="228600" indent="-228600">
              <a:buAutoNum type="arabicPeriod"/>
            </a:pPr>
            <a:r>
              <a:rPr lang="en-GB" baseline="0" dirty="0"/>
              <a:t>For those who lack capacity, then any decision made on their behalf should be within their best interest.  This should be an MDT decision and not just based on one person’s opinion.</a:t>
            </a:r>
          </a:p>
          <a:p>
            <a:pPr marL="228600" indent="-228600">
              <a:buAutoNum type="arabicPeriod"/>
            </a:pPr>
            <a:r>
              <a:rPr lang="en-GB" baseline="0" dirty="0"/>
              <a:t>Always choose the option that is the least restrictive for that individual.</a:t>
            </a:r>
            <a:endParaRPr lang="en-GB" dirty="0"/>
          </a:p>
        </p:txBody>
      </p:sp>
      <p:sp>
        <p:nvSpPr>
          <p:cNvPr id="4" name="Slide Number Placeholder 3"/>
          <p:cNvSpPr>
            <a:spLocks noGrp="1"/>
          </p:cNvSpPr>
          <p:nvPr>
            <p:ph type="sldNum" sz="quarter" idx="10"/>
          </p:nvPr>
        </p:nvSpPr>
        <p:spPr/>
        <p:txBody>
          <a:bodyPr/>
          <a:lstStyle/>
          <a:p>
            <a:fld id="{9C76255C-746C-44AE-B39B-68F4295D4220}" type="slidenum">
              <a:rPr lang="en-GB" smtClean="0"/>
              <a:t>34</a:t>
            </a:fld>
            <a:endParaRPr lang="en-GB"/>
          </a:p>
        </p:txBody>
      </p:sp>
    </p:spTree>
    <p:extLst>
      <p:ext uri="{BB962C8B-B14F-4D97-AF65-F5344CB8AC3E}">
        <p14:creationId xmlns:p14="http://schemas.microsoft.com/office/powerpoint/2010/main" val="64160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fld id="{F1E7ABD5-250A-45AC-B0A8-0A62EC3E3C2E}" type="datetime1">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C34DD6-56C2-41A6-A2F3-C1B75414A85C}" type="datetime1">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26D488-5B1A-4C98-AF02-6B7B780F7322}" type="datetime1">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FFBEBF-E1D3-487C-BC55-1BE616899F5C}" type="datetime1">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fld id="{9E06C97E-15E7-43C6-9C65-103F2ED557B8}" type="datetime1">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CD5974-250B-4554-925F-B9FB42CBA24F}" type="datetime1">
              <a:rPr lang="en-GB" smtClean="0"/>
              <a:t>02/12/2021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E59B8D-ED49-4AF3-85E5-CEC8431481B8}" type="slidenum">
              <a:rPr lang="en-GB" smtClean="0"/>
              <a:t>‹#›</a:t>
            </a:fld>
            <a:endParaRPr lang="en-GB"/>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CFA8A2-B23C-4919-9E2A-6AE8A2527DDC}" type="datetime1">
              <a:rPr lang="en-GB" smtClean="0"/>
              <a:t>02/12/2021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033505-B54B-437E-BCCD-027B20687106}" type="datetime1">
              <a:rPr lang="en-GB" smtClean="0"/>
              <a:t>02/12/2021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E1ADB-6189-4E78-9BC6-93E67D158A21}" type="datetime1">
              <a:rPr lang="en-GB" smtClean="0"/>
              <a:t>02/12/2021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fld id="{1904AD2B-C5D3-46C0-A3FB-0FFB6E13E40B}" type="datetime1">
              <a:rPr lang="en-GB" smtClean="0"/>
              <a:t>02/12/2021</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41E59B8D-ED49-4AF3-85E5-CEC8431481B8}"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D4207-D114-4A80-AD6A-072BEFF4B681}" type="datetime1">
              <a:rPr lang="en-GB" smtClean="0"/>
              <a:t>02/12/2021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E59B8D-ED49-4AF3-85E5-CEC8431481B8}"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2EF83D8-8C71-4543-BF31-C193C92C1197}" type="datetime1">
              <a:rPr lang="en-GB" smtClean="0"/>
              <a:t>02/12/2021</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41E59B8D-ED49-4AF3-85E5-CEC8431481B8}"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easyhealth.org.u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png"/><Relationship Id="rId9"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email:debbie.wigley1@nhs.net" TargetMode="External"/><Relationship Id="rId2" Type="http://schemas.openxmlformats.org/officeDocument/2006/relationships/hyperlink" Target="tel:01604545431;mob:07725496888" TargetMode="External"/><Relationship Id="rId1" Type="http://schemas.openxmlformats.org/officeDocument/2006/relationships/slideLayout" Target="../slideLayouts/slideLayout5.xml"/><Relationship Id="rId4" Type="http://schemas.openxmlformats.org/officeDocument/2006/relationships/hyperlink" Target="tel:01536491241"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mailto:nyasha.kanhukamwe@nhs.net" TargetMode="External"/><Relationship Id="rId2" Type="http://schemas.openxmlformats.org/officeDocument/2006/relationships/hyperlink" Target="mailto:michelle.martin60@nhs.net"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hyperlink" Target="http://www.westnorthants.gov.uk/" TargetMode="External"/><Relationship Id="rId2" Type="http://schemas.openxmlformats.org/officeDocument/2006/relationships/hyperlink" Target="mailto:Julie.Lee@westnorthants.gov.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Improving Health Outcomes for People with Learning Disabilities</a:t>
            </a:r>
          </a:p>
        </p:txBody>
      </p:sp>
      <p:sp>
        <p:nvSpPr>
          <p:cNvPr id="3" name="Subtitle 2"/>
          <p:cNvSpPr>
            <a:spLocks noGrp="1"/>
          </p:cNvSpPr>
          <p:nvPr>
            <p:ph type="subTitle" idx="1"/>
          </p:nvPr>
        </p:nvSpPr>
        <p:spPr/>
        <p:txBody>
          <a:bodyPr>
            <a:normAutofit fontScale="77500" lnSpcReduction="20000"/>
          </a:bodyPr>
          <a:lstStyle/>
          <a:p>
            <a:r>
              <a:rPr lang="en-GB" dirty="0"/>
              <a:t>Presented by Michelle martins &amp;nyasha KANHUKAMWE</a:t>
            </a:r>
          </a:p>
        </p:txBody>
      </p:sp>
      <p:sp>
        <p:nvSpPr>
          <p:cNvPr id="4" name="Slide Number Placeholder 3"/>
          <p:cNvSpPr>
            <a:spLocks noGrp="1"/>
          </p:cNvSpPr>
          <p:nvPr>
            <p:ph type="sldNum" sz="quarter" idx="12"/>
          </p:nvPr>
        </p:nvSpPr>
        <p:spPr/>
        <p:txBody>
          <a:bodyPr/>
          <a:lstStyle/>
          <a:p>
            <a:fld id="{41E59B8D-ED49-4AF3-85E5-CEC8431481B8}" type="slidenum">
              <a:rPr lang="en-GB" smtClean="0"/>
              <a:t>1</a:t>
            </a:fld>
            <a:endParaRPr lang="en-GB"/>
          </a:p>
        </p:txBody>
      </p:sp>
    </p:spTree>
    <p:extLst>
      <p:ext uri="{BB962C8B-B14F-4D97-AF65-F5344CB8AC3E}">
        <p14:creationId xmlns:p14="http://schemas.microsoft.com/office/powerpoint/2010/main" val="3239841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sz="2000" dirty="0"/>
              <a:t>Other health risks relevant to people with </a:t>
            </a:r>
            <a:r>
              <a:rPr lang="en-GB" sz="2000" dirty="0" err="1"/>
              <a:t>ld</a:t>
            </a:r>
            <a:endParaRPr lang="en-GB" sz="2000" dirty="0"/>
          </a:p>
        </p:txBody>
      </p:sp>
      <p:sp>
        <p:nvSpPr>
          <p:cNvPr id="3" name="Content Placeholder 2"/>
          <p:cNvSpPr>
            <a:spLocks noGrp="1"/>
          </p:cNvSpPr>
          <p:nvPr>
            <p:ph idx="1"/>
          </p:nvPr>
        </p:nvSpPr>
        <p:spPr/>
        <p:txBody>
          <a:bodyPr>
            <a:normAutofit lnSpcReduction="10000"/>
          </a:bodyPr>
          <a:lstStyle/>
          <a:p>
            <a:pPr fontAlgn="base">
              <a:buFont typeface="Arial" panose="020B0604020202020204" pitchFamily="34" charset="0"/>
              <a:buChar char="•"/>
            </a:pPr>
            <a:r>
              <a:rPr lang="en-GB" b="0" dirty="0"/>
              <a:t>Continence</a:t>
            </a:r>
            <a:r>
              <a:rPr lang="en-US" b="0" dirty="0"/>
              <a:t>​ </a:t>
            </a:r>
          </a:p>
          <a:p>
            <a:pPr fontAlgn="base">
              <a:buFont typeface="Arial" panose="020B0604020202020204" pitchFamily="34" charset="0"/>
              <a:buChar char="•"/>
            </a:pPr>
            <a:r>
              <a:rPr lang="en-GB" b="0" dirty="0"/>
              <a:t>Oral/Dental health</a:t>
            </a:r>
            <a:r>
              <a:rPr lang="en-US" b="0" dirty="0"/>
              <a:t>​</a:t>
            </a:r>
          </a:p>
          <a:p>
            <a:pPr fontAlgn="base">
              <a:buFont typeface="Arial" panose="020B0604020202020204" pitchFamily="34" charset="0"/>
              <a:buChar char="•"/>
            </a:pPr>
            <a:r>
              <a:rPr lang="en-GB" b="0" dirty="0"/>
              <a:t>Mobility issues</a:t>
            </a:r>
            <a:r>
              <a:rPr lang="en-US" b="0" dirty="0"/>
              <a:t>​</a:t>
            </a:r>
          </a:p>
          <a:p>
            <a:pPr fontAlgn="base">
              <a:buFont typeface="Arial" panose="020B0604020202020204" pitchFamily="34" charset="0"/>
              <a:buChar char="•"/>
            </a:pPr>
            <a:r>
              <a:rPr lang="en-GB" b="0" dirty="0"/>
              <a:t>Screening for cervical/breast/testicular/bowel cancers</a:t>
            </a:r>
            <a:r>
              <a:rPr lang="en-US" b="0" dirty="0"/>
              <a:t>​</a:t>
            </a:r>
          </a:p>
          <a:p>
            <a:pPr fontAlgn="base">
              <a:buFont typeface="Arial" panose="020B0604020202020204" pitchFamily="34" charset="0"/>
              <a:buChar char="•"/>
            </a:pPr>
            <a:r>
              <a:rPr lang="en-GB" b="0" dirty="0"/>
              <a:t>Hearing and visual problems</a:t>
            </a:r>
            <a:r>
              <a:rPr lang="en-US" b="0" dirty="0"/>
              <a:t>​</a:t>
            </a:r>
          </a:p>
          <a:p>
            <a:pPr fontAlgn="base">
              <a:buFont typeface="Arial" panose="020B0604020202020204" pitchFamily="34" charset="0"/>
              <a:buChar char="•"/>
            </a:pPr>
            <a:r>
              <a:rPr lang="en-GB" b="0" dirty="0"/>
              <a:t>Immunisations</a:t>
            </a:r>
            <a:r>
              <a:rPr lang="en-US" b="0" dirty="0"/>
              <a:t>​</a:t>
            </a:r>
          </a:p>
          <a:p>
            <a:pPr fontAlgn="base">
              <a:buFont typeface="Arial" panose="020B0604020202020204" pitchFamily="34" charset="0"/>
              <a:buChar char="•"/>
            </a:pPr>
            <a:r>
              <a:rPr lang="en-GB" b="0" dirty="0"/>
              <a:t>Medication and side effects</a:t>
            </a:r>
            <a:r>
              <a:rPr lang="en-US" b="0" dirty="0"/>
              <a:t>​</a:t>
            </a:r>
          </a:p>
          <a:p>
            <a:pPr fontAlgn="base">
              <a:buFont typeface="Arial" panose="020B0604020202020204" pitchFamily="34" charset="0"/>
              <a:buChar char="•"/>
            </a:pPr>
            <a:r>
              <a:rPr lang="en-US" b="0" dirty="0"/>
              <a:t>Higher risk of developing Diabetes</a:t>
            </a:r>
          </a:p>
          <a:p>
            <a:pPr marL="285750" indent="-285750">
              <a:buFont typeface="Arial" panose="020B0604020202020204" pitchFamily="34" charset="0"/>
              <a:buChar char="•"/>
            </a:pPr>
            <a:r>
              <a:rPr lang="en-GB" b="0" dirty="0"/>
              <a:t>Eating and drinking problems including special diets</a:t>
            </a:r>
          </a:p>
          <a:p>
            <a:pPr marL="285750" indent="-285750">
              <a:buFont typeface="Arial" panose="020B0604020202020204" pitchFamily="34" charset="0"/>
              <a:buChar char="•"/>
            </a:pPr>
            <a:r>
              <a:rPr lang="en-GB" b="0" dirty="0"/>
              <a:t>Cardiac conditions</a:t>
            </a:r>
          </a:p>
          <a:p>
            <a:pPr marL="285750" indent="-285750">
              <a:buFont typeface="Arial" panose="020B0604020202020204" pitchFamily="34" charset="0"/>
              <a:buChar char="•"/>
            </a:pPr>
            <a:r>
              <a:rPr lang="en-GB" b="0" dirty="0"/>
              <a:t>Thyroid conditions</a:t>
            </a:r>
          </a:p>
        </p:txBody>
      </p:sp>
      <p:sp>
        <p:nvSpPr>
          <p:cNvPr id="4" name="Slide Number Placeholder 3"/>
          <p:cNvSpPr>
            <a:spLocks noGrp="1"/>
          </p:cNvSpPr>
          <p:nvPr>
            <p:ph type="sldNum" sz="quarter" idx="12"/>
          </p:nvPr>
        </p:nvSpPr>
        <p:spPr/>
        <p:txBody>
          <a:bodyPr/>
          <a:lstStyle/>
          <a:p>
            <a:fld id="{41E59B8D-ED49-4AF3-85E5-CEC8431481B8}" type="slidenum">
              <a:rPr lang="en-GB" smtClean="0"/>
              <a:t>10</a:t>
            </a:fld>
            <a:endParaRPr lang="en-GB"/>
          </a:p>
        </p:txBody>
      </p:sp>
    </p:spTree>
    <p:extLst>
      <p:ext uri="{BB962C8B-B14F-4D97-AF65-F5344CB8AC3E}">
        <p14:creationId xmlns:p14="http://schemas.microsoft.com/office/powerpoint/2010/main" val="2739831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65760"/>
            <a:ext cx="8568952" cy="548640"/>
          </a:xfrm>
          <a:solidFill>
            <a:schemeClr val="accent2"/>
          </a:solidFill>
        </p:spPr>
        <p:txBody>
          <a:bodyPr/>
          <a:lstStyle/>
          <a:p>
            <a:pPr algn="ctr"/>
            <a:r>
              <a:rPr lang="en-GB" dirty="0"/>
              <a:t>Annual Health Checks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b="0" dirty="0"/>
              <a:t>Provides an opportunity for a systematic enquiry of potential signs, symptoms and potential risks to health and for health promotion activity.    </a:t>
            </a:r>
            <a:endParaRPr lang="en-GB" dirty="0"/>
          </a:p>
        </p:txBody>
      </p:sp>
      <p:sp>
        <p:nvSpPr>
          <p:cNvPr id="5" name="Rounded Rectangle 4"/>
          <p:cNvSpPr/>
          <p:nvPr/>
        </p:nvSpPr>
        <p:spPr>
          <a:xfrm>
            <a:off x="3779912" y="1772816"/>
            <a:ext cx="5112568" cy="1562472"/>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GB" b="1" i="0" dirty="0">
                <a:solidFill>
                  <a:schemeClr val="accent2">
                    <a:lumMod val="60000"/>
                    <a:lumOff val="40000"/>
                  </a:schemeClr>
                </a:solidFill>
                <a:effectLst/>
              </a:rPr>
              <a:t>Who is eligible for AHC ?</a:t>
            </a:r>
          </a:p>
          <a:p>
            <a:pPr fontAlgn="base"/>
            <a:r>
              <a:rPr lang="en-GB" dirty="0">
                <a:solidFill>
                  <a:schemeClr val="accent2">
                    <a:lumMod val="60000"/>
                    <a:lumOff val="40000"/>
                  </a:schemeClr>
                </a:solidFill>
              </a:rPr>
              <a:t>Anyone above the age of 14 who is on a GP LD Register is eligible for an AHC once every year.</a:t>
            </a:r>
          </a:p>
        </p:txBody>
      </p:sp>
      <p:sp>
        <p:nvSpPr>
          <p:cNvPr id="6" name="Rounded Rectangle 5"/>
          <p:cNvSpPr/>
          <p:nvPr/>
        </p:nvSpPr>
        <p:spPr>
          <a:xfrm>
            <a:off x="406346" y="3379296"/>
            <a:ext cx="3888432" cy="1656184"/>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2">
                    <a:lumMod val="75000"/>
                  </a:schemeClr>
                </a:solidFill>
              </a:rPr>
              <a:t>What happens during  an AHC?</a:t>
            </a:r>
          </a:p>
          <a:p>
            <a:pPr algn="ctr"/>
            <a:r>
              <a:rPr lang="en-GB" dirty="0">
                <a:solidFill>
                  <a:schemeClr val="accent2">
                    <a:lumMod val="75000"/>
                  </a:schemeClr>
                </a:solidFill>
              </a:rPr>
              <a:t>A physical health check is conducted Discuss with the patient or carer about staying health and accessing screening  </a:t>
            </a:r>
          </a:p>
          <a:p>
            <a:pPr algn="ctr"/>
            <a:endParaRPr lang="en-GB" dirty="0"/>
          </a:p>
        </p:txBody>
      </p:sp>
      <p:sp>
        <p:nvSpPr>
          <p:cNvPr id="8" name="Rounded Rectangle 7"/>
          <p:cNvSpPr/>
          <p:nvPr/>
        </p:nvSpPr>
        <p:spPr>
          <a:xfrm>
            <a:off x="406346" y="1916832"/>
            <a:ext cx="3157542" cy="141845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2">
                    <a:lumMod val="75000"/>
                  </a:schemeClr>
                </a:solidFill>
              </a:rPr>
              <a:t>They are important to identify conditions that need to be investigated and treated at the earliest opportunity</a:t>
            </a:r>
          </a:p>
        </p:txBody>
      </p:sp>
      <p:sp>
        <p:nvSpPr>
          <p:cNvPr id="4" name="Rounded Rectangle 3"/>
          <p:cNvSpPr/>
          <p:nvPr/>
        </p:nvSpPr>
        <p:spPr>
          <a:xfrm>
            <a:off x="4788024" y="3501008"/>
            <a:ext cx="4104456" cy="144016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75000"/>
                  </a:schemeClr>
                </a:solidFill>
              </a:rPr>
              <a:t>There are Two Annual health check templates available to use – </a:t>
            </a:r>
            <a:r>
              <a:rPr lang="en-GB" dirty="0" err="1">
                <a:solidFill>
                  <a:schemeClr val="accent2">
                    <a:lumMod val="75000"/>
                  </a:schemeClr>
                </a:solidFill>
              </a:rPr>
              <a:t>Ardens</a:t>
            </a:r>
            <a:r>
              <a:rPr lang="en-GB" dirty="0">
                <a:solidFill>
                  <a:schemeClr val="accent2">
                    <a:lumMod val="75000"/>
                  </a:schemeClr>
                </a:solidFill>
              </a:rPr>
              <a:t> and TPP tool are both accessible on </a:t>
            </a:r>
            <a:r>
              <a:rPr lang="en-GB" dirty="0" err="1">
                <a:solidFill>
                  <a:schemeClr val="accent2">
                    <a:lumMod val="75000"/>
                  </a:schemeClr>
                </a:solidFill>
              </a:rPr>
              <a:t>Systm</a:t>
            </a:r>
            <a:r>
              <a:rPr lang="en-GB" dirty="0">
                <a:solidFill>
                  <a:schemeClr val="accent2">
                    <a:lumMod val="75000"/>
                  </a:schemeClr>
                </a:solidFill>
              </a:rPr>
              <a:t> One and </a:t>
            </a:r>
            <a:r>
              <a:rPr lang="en-GB" dirty="0" err="1">
                <a:solidFill>
                  <a:schemeClr val="accent2">
                    <a:lumMod val="75000"/>
                  </a:schemeClr>
                </a:solidFill>
              </a:rPr>
              <a:t>Emis</a:t>
            </a:r>
            <a:r>
              <a:rPr lang="en-GB" dirty="0">
                <a:solidFill>
                  <a:schemeClr val="accent2">
                    <a:lumMod val="75000"/>
                  </a:schemeClr>
                </a:solidFill>
              </a:rPr>
              <a:t>, there is also an EMIS template</a:t>
            </a:r>
          </a:p>
        </p:txBody>
      </p:sp>
      <p:sp>
        <p:nvSpPr>
          <p:cNvPr id="7" name="Slide Number Placeholder 6"/>
          <p:cNvSpPr>
            <a:spLocks noGrp="1"/>
          </p:cNvSpPr>
          <p:nvPr>
            <p:ph type="sldNum" sz="quarter" idx="12"/>
          </p:nvPr>
        </p:nvSpPr>
        <p:spPr/>
        <p:txBody>
          <a:bodyPr/>
          <a:lstStyle/>
          <a:p>
            <a:fld id="{41E59B8D-ED49-4AF3-85E5-CEC8431481B8}" type="slidenum">
              <a:rPr lang="en-GB" smtClean="0"/>
              <a:t>11</a:t>
            </a:fld>
            <a:endParaRPr lang="en-GB"/>
          </a:p>
        </p:txBody>
      </p:sp>
    </p:spTree>
    <p:extLst>
      <p:ext uri="{BB962C8B-B14F-4D97-AF65-F5344CB8AC3E}">
        <p14:creationId xmlns:p14="http://schemas.microsoft.com/office/powerpoint/2010/main" val="2233254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dirty="0"/>
              <a:t>Annual Health Check Templates</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822325" y="2749089"/>
            <a:ext cx="3200400" cy="408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00588" y="2733517"/>
            <a:ext cx="3200400" cy="440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99592" y="1844824"/>
            <a:ext cx="2448272" cy="369332"/>
          </a:xfrm>
          <a:prstGeom prst="rect">
            <a:avLst/>
          </a:prstGeom>
          <a:noFill/>
        </p:spPr>
        <p:txBody>
          <a:bodyPr wrap="square" rtlCol="0">
            <a:spAutoFit/>
          </a:bodyPr>
          <a:lstStyle/>
          <a:p>
            <a:r>
              <a:rPr lang="en-GB" dirty="0"/>
              <a:t>EMIS</a:t>
            </a:r>
          </a:p>
        </p:txBody>
      </p:sp>
      <p:sp>
        <p:nvSpPr>
          <p:cNvPr id="6" name="TextBox 5"/>
          <p:cNvSpPr txBox="1"/>
          <p:nvPr/>
        </p:nvSpPr>
        <p:spPr>
          <a:xfrm>
            <a:off x="4860032" y="1916832"/>
            <a:ext cx="2448272" cy="369332"/>
          </a:xfrm>
          <a:prstGeom prst="rect">
            <a:avLst/>
          </a:prstGeom>
          <a:noFill/>
        </p:spPr>
        <p:txBody>
          <a:bodyPr wrap="square" rtlCol="0">
            <a:spAutoFit/>
          </a:bodyPr>
          <a:lstStyle/>
          <a:p>
            <a:r>
              <a:rPr lang="en-GB" dirty="0"/>
              <a:t>SYSTM ONE</a:t>
            </a:r>
          </a:p>
        </p:txBody>
      </p:sp>
      <p:sp>
        <p:nvSpPr>
          <p:cNvPr id="7" name="TextBox 6"/>
          <p:cNvSpPr txBox="1"/>
          <p:nvPr/>
        </p:nvSpPr>
        <p:spPr>
          <a:xfrm>
            <a:off x="1475656" y="3501008"/>
            <a:ext cx="6192688" cy="1200329"/>
          </a:xfrm>
          <a:prstGeom prst="rect">
            <a:avLst/>
          </a:prstGeom>
          <a:noFill/>
        </p:spPr>
        <p:txBody>
          <a:bodyPr wrap="square" rtlCol="0">
            <a:spAutoFit/>
          </a:bodyPr>
          <a:lstStyle/>
          <a:p>
            <a:pPr algn="ctr"/>
            <a:r>
              <a:rPr lang="en-GB" dirty="0"/>
              <a:t>Or ARDENS </a:t>
            </a:r>
          </a:p>
          <a:p>
            <a:pPr algn="ctr"/>
            <a:endParaRPr lang="en-GB" dirty="0"/>
          </a:p>
          <a:p>
            <a:pPr algn="ctr"/>
            <a:r>
              <a:rPr lang="en-GB" dirty="0"/>
              <a:t>All these templates cover the required sections as per Enhanced Service Contract</a:t>
            </a:r>
          </a:p>
        </p:txBody>
      </p:sp>
      <p:sp>
        <p:nvSpPr>
          <p:cNvPr id="2" name="Slide Number Placeholder 1"/>
          <p:cNvSpPr>
            <a:spLocks noGrp="1"/>
          </p:cNvSpPr>
          <p:nvPr>
            <p:ph type="sldNum" sz="quarter" idx="12"/>
          </p:nvPr>
        </p:nvSpPr>
        <p:spPr/>
        <p:txBody>
          <a:bodyPr/>
          <a:lstStyle/>
          <a:p>
            <a:fld id="{41E59B8D-ED49-4AF3-85E5-CEC8431481B8}" type="slidenum">
              <a:rPr lang="en-GB" smtClean="0"/>
              <a:t>12</a:t>
            </a:fld>
            <a:endParaRPr lang="en-GB"/>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9560" y="3291986"/>
            <a:ext cx="40005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0676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Templates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980377"/>
            <a:ext cx="7272807" cy="409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1E59B8D-ED49-4AF3-85E5-CEC8431481B8}" type="slidenum">
              <a:rPr lang="en-GB" smtClean="0"/>
              <a:t>13</a:t>
            </a:fld>
            <a:endParaRPr lang="en-GB"/>
          </a:p>
        </p:txBody>
      </p:sp>
    </p:spTree>
    <p:extLst>
      <p:ext uri="{BB962C8B-B14F-4D97-AF65-F5344CB8AC3E}">
        <p14:creationId xmlns:p14="http://schemas.microsoft.com/office/powerpoint/2010/main" val="4154793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Templates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7584" y="836712"/>
            <a:ext cx="7200799" cy="4176464"/>
          </a:xfrm>
        </p:spPr>
      </p:pic>
      <p:sp>
        <p:nvSpPr>
          <p:cNvPr id="3" name="Slide Number Placeholder 2"/>
          <p:cNvSpPr>
            <a:spLocks noGrp="1"/>
          </p:cNvSpPr>
          <p:nvPr>
            <p:ph type="sldNum" sz="quarter" idx="12"/>
          </p:nvPr>
        </p:nvSpPr>
        <p:spPr/>
        <p:txBody>
          <a:bodyPr/>
          <a:lstStyle/>
          <a:p>
            <a:fld id="{41E59B8D-ED49-4AF3-85E5-CEC8431481B8}" type="slidenum">
              <a:rPr lang="en-GB" smtClean="0"/>
              <a:t>14</a:t>
            </a:fld>
            <a:endParaRPr lang="en-GB"/>
          </a:p>
        </p:txBody>
      </p:sp>
    </p:spTree>
    <p:extLst>
      <p:ext uri="{BB962C8B-B14F-4D97-AF65-F5344CB8AC3E}">
        <p14:creationId xmlns:p14="http://schemas.microsoft.com/office/powerpoint/2010/main" val="3825754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Templates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63688" y="836712"/>
            <a:ext cx="5904656" cy="4215524"/>
          </a:xfrm>
        </p:spPr>
      </p:pic>
      <p:sp>
        <p:nvSpPr>
          <p:cNvPr id="3" name="Slide Number Placeholder 2"/>
          <p:cNvSpPr>
            <a:spLocks noGrp="1"/>
          </p:cNvSpPr>
          <p:nvPr>
            <p:ph type="sldNum" sz="quarter" idx="12"/>
          </p:nvPr>
        </p:nvSpPr>
        <p:spPr/>
        <p:txBody>
          <a:bodyPr/>
          <a:lstStyle/>
          <a:p>
            <a:fld id="{41E59B8D-ED49-4AF3-85E5-CEC8431481B8}" type="slidenum">
              <a:rPr lang="en-GB" smtClean="0"/>
              <a:t>15</a:t>
            </a:fld>
            <a:endParaRPr lang="en-GB"/>
          </a:p>
        </p:txBody>
      </p:sp>
    </p:spTree>
    <p:extLst>
      <p:ext uri="{BB962C8B-B14F-4D97-AF65-F5344CB8AC3E}">
        <p14:creationId xmlns:p14="http://schemas.microsoft.com/office/powerpoint/2010/main" val="867052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Annual Health Checks</a:t>
            </a: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GB" dirty="0"/>
              <a:t>They are a systematic review of the patients physical and mental health.</a:t>
            </a:r>
          </a:p>
          <a:p>
            <a:pPr>
              <a:buFont typeface="Wingdings" panose="05000000000000000000" pitchFamily="2" charset="2"/>
              <a:buChar char="Ø"/>
            </a:pPr>
            <a:r>
              <a:rPr lang="en-GB" dirty="0"/>
              <a:t>A yearly holistic assessment of the person’s medical needs.</a:t>
            </a:r>
          </a:p>
          <a:p>
            <a:pPr marL="285750" indent="-285750">
              <a:buFont typeface="Wingdings" panose="05000000000000000000" pitchFamily="2" charset="2"/>
              <a:buChar char="Ø"/>
            </a:pPr>
            <a:r>
              <a:rPr lang="en-GB" dirty="0"/>
              <a:t>Both the Arden ,</a:t>
            </a:r>
            <a:r>
              <a:rPr lang="en-GB" dirty="0" err="1"/>
              <a:t>Emis</a:t>
            </a:r>
            <a:r>
              <a:rPr lang="en-GB" dirty="0"/>
              <a:t> and TPP template allow you to carry out a top to toe assessment</a:t>
            </a:r>
          </a:p>
          <a:p>
            <a:pPr marL="285750" indent="-285750">
              <a:buFont typeface="Wingdings" panose="05000000000000000000" pitchFamily="2" charset="2"/>
              <a:buChar char="Ø"/>
            </a:pPr>
            <a:r>
              <a:rPr lang="en-GB" dirty="0"/>
              <a:t>All templates take in to consideration specific conditions that can experienced by people with a learning disability</a:t>
            </a:r>
          </a:p>
          <a:p>
            <a:pPr marL="285750" indent="-285750">
              <a:buFont typeface="Wingdings" panose="05000000000000000000" pitchFamily="2" charset="2"/>
              <a:buChar char="Ø"/>
            </a:pPr>
            <a:r>
              <a:rPr lang="en-GB" dirty="0"/>
              <a:t>An initial invitation letter can be sent out with a checklist of questions related to the template used</a:t>
            </a:r>
          </a:p>
          <a:p>
            <a:pPr marL="285750" indent="-285750">
              <a:buFont typeface="Wingdings" panose="05000000000000000000" pitchFamily="2" charset="2"/>
              <a:buChar char="Ø"/>
            </a:pPr>
            <a:r>
              <a:rPr lang="en-GB" dirty="0"/>
              <a:t>If the person is unable to read – the initial checklist could be completed by way of a telephone call.</a:t>
            </a:r>
          </a:p>
          <a:p>
            <a:pPr marL="285750" indent="-285750">
              <a:buFont typeface="Wingdings" panose="05000000000000000000" pitchFamily="2" charset="2"/>
              <a:buChar char="Ø"/>
            </a:pPr>
            <a:r>
              <a:rPr lang="en-GB" dirty="0"/>
              <a:t>The annual health check could be completed in one appointment or over a few appointments.</a:t>
            </a:r>
          </a:p>
          <a:p>
            <a:pPr algn="ctr"/>
            <a:endParaRPr lang="en-GB" dirty="0"/>
          </a:p>
          <a:p>
            <a:r>
              <a:rPr lang="en-GB" dirty="0"/>
              <a:t> </a:t>
            </a:r>
          </a:p>
        </p:txBody>
      </p:sp>
      <p:sp>
        <p:nvSpPr>
          <p:cNvPr id="4" name="Slide Number Placeholder 3"/>
          <p:cNvSpPr>
            <a:spLocks noGrp="1"/>
          </p:cNvSpPr>
          <p:nvPr>
            <p:ph type="sldNum" sz="quarter" idx="12"/>
          </p:nvPr>
        </p:nvSpPr>
        <p:spPr/>
        <p:txBody>
          <a:bodyPr/>
          <a:lstStyle/>
          <a:p>
            <a:fld id="{41E59B8D-ED49-4AF3-85E5-CEC8431481B8}" type="slidenum">
              <a:rPr lang="en-GB" smtClean="0"/>
              <a:t>16</a:t>
            </a:fld>
            <a:endParaRPr lang="en-GB"/>
          </a:p>
        </p:txBody>
      </p:sp>
    </p:spTree>
    <p:extLst>
      <p:ext uri="{BB962C8B-B14F-4D97-AF65-F5344CB8AC3E}">
        <p14:creationId xmlns:p14="http://schemas.microsoft.com/office/powerpoint/2010/main" val="2919712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Top to toe assessment</a:t>
            </a:r>
          </a:p>
        </p:txBody>
      </p:sp>
      <p:pic>
        <p:nvPicPr>
          <p:cNvPr id="2050" name="Picture 2" descr="C:\Users\martinmi\AppData\Local\Microsoft\Windows\INetCache\IE\E3JV6HZT\Gerald-G-Man-in-Suit-2[1].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692696"/>
            <a:ext cx="1617449" cy="42484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11760" y="1124744"/>
            <a:ext cx="6336704" cy="3693319"/>
          </a:xfrm>
          <a:prstGeom prst="rect">
            <a:avLst/>
          </a:prstGeom>
          <a:noFill/>
        </p:spPr>
        <p:txBody>
          <a:bodyPr wrap="square" rtlCol="0">
            <a:spAutoFit/>
          </a:bodyPr>
          <a:lstStyle/>
          <a:p>
            <a:r>
              <a:rPr lang="en-GB" dirty="0"/>
              <a:t>Eyes – glasses worn?  Last optician appointment?</a:t>
            </a:r>
          </a:p>
          <a:p>
            <a:r>
              <a:rPr lang="en-GB" dirty="0"/>
              <a:t>Ears – Any hearing problems?  </a:t>
            </a:r>
            <a:r>
              <a:rPr lang="en-GB"/>
              <a:t>Tinnitus, </a:t>
            </a:r>
            <a:r>
              <a:rPr lang="en-GB" dirty="0"/>
              <a:t>aids worn, referral to audiology – any wax build up.</a:t>
            </a:r>
          </a:p>
          <a:p>
            <a:r>
              <a:rPr lang="en-GB" dirty="0"/>
              <a:t>Any dental issues – last visit to dentist?</a:t>
            </a:r>
          </a:p>
          <a:p>
            <a:r>
              <a:rPr lang="en-GB" dirty="0"/>
              <a:t>Any eating and drinking problems – appetite</a:t>
            </a:r>
          </a:p>
          <a:p>
            <a:r>
              <a:rPr lang="en-GB" dirty="0"/>
              <a:t>Any cough when eating, swallowing problems</a:t>
            </a:r>
          </a:p>
          <a:p>
            <a:r>
              <a:rPr lang="en-GB" dirty="0"/>
              <a:t>Any reflux/ abdominal pains</a:t>
            </a:r>
          </a:p>
          <a:p>
            <a:r>
              <a:rPr lang="en-GB" dirty="0"/>
              <a:t>Bowel and bladder issues</a:t>
            </a:r>
          </a:p>
          <a:p>
            <a:r>
              <a:rPr lang="en-GB" dirty="0"/>
              <a:t>Foot care – seeing a podiatrist/ referral to foot clinic?</a:t>
            </a:r>
          </a:p>
          <a:p>
            <a:r>
              <a:rPr lang="en-GB" dirty="0"/>
              <a:t>Circulation</a:t>
            </a:r>
          </a:p>
          <a:p>
            <a:r>
              <a:rPr lang="en-GB" dirty="0"/>
              <a:t>Mobility</a:t>
            </a:r>
          </a:p>
          <a:p>
            <a:r>
              <a:rPr lang="en-GB" dirty="0"/>
              <a:t>Height and weight to measure BMI</a:t>
            </a:r>
          </a:p>
          <a:p>
            <a:endParaRPr lang="en-GB" dirty="0"/>
          </a:p>
        </p:txBody>
      </p:sp>
      <p:sp>
        <p:nvSpPr>
          <p:cNvPr id="3" name="Slide Number Placeholder 2"/>
          <p:cNvSpPr>
            <a:spLocks noGrp="1"/>
          </p:cNvSpPr>
          <p:nvPr>
            <p:ph type="sldNum" sz="quarter" idx="12"/>
          </p:nvPr>
        </p:nvSpPr>
        <p:spPr/>
        <p:txBody>
          <a:bodyPr/>
          <a:lstStyle/>
          <a:p>
            <a:fld id="{41E59B8D-ED49-4AF3-85E5-CEC8431481B8}" type="slidenum">
              <a:rPr lang="en-GB" smtClean="0"/>
              <a:t>17</a:t>
            </a:fld>
            <a:endParaRPr lang="en-GB"/>
          </a:p>
        </p:txBody>
      </p:sp>
    </p:spTree>
    <p:extLst>
      <p:ext uri="{BB962C8B-B14F-4D97-AF65-F5344CB8AC3E}">
        <p14:creationId xmlns:p14="http://schemas.microsoft.com/office/powerpoint/2010/main" val="3033622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Other areas to be considered in the Annual Health Check</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GB" dirty="0"/>
              <a:t>Mental health needs</a:t>
            </a:r>
          </a:p>
          <a:p>
            <a:pPr>
              <a:buFont typeface="Wingdings" panose="05000000000000000000" pitchFamily="2" charset="2"/>
              <a:buChar char="Ø"/>
            </a:pPr>
            <a:r>
              <a:rPr lang="en-GB" dirty="0"/>
              <a:t>Discuss Lifestyle choices/ family circumstances</a:t>
            </a:r>
          </a:p>
          <a:p>
            <a:pPr>
              <a:buFont typeface="Wingdings" panose="05000000000000000000" pitchFamily="2" charset="2"/>
              <a:buChar char="Ø"/>
            </a:pPr>
            <a:r>
              <a:rPr lang="en-GB" dirty="0"/>
              <a:t>Does the person have a care provider?</a:t>
            </a:r>
          </a:p>
          <a:p>
            <a:pPr>
              <a:buFont typeface="Wingdings" panose="05000000000000000000" pitchFamily="2" charset="2"/>
              <a:buChar char="Ø"/>
            </a:pPr>
            <a:r>
              <a:rPr lang="en-GB" dirty="0"/>
              <a:t>Do they have an occupation?</a:t>
            </a:r>
          </a:p>
          <a:p>
            <a:pPr>
              <a:buFont typeface="Wingdings" panose="05000000000000000000" pitchFamily="2" charset="2"/>
              <a:buChar char="Ø"/>
            </a:pPr>
            <a:r>
              <a:rPr lang="en-GB" dirty="0"/>
              <a:t>Support the person and family/carers to develop a health action plan </a:t>
            </a:r>
          </a:p>
          <a:p>
            <a:pPr>
              <a:buFont typeface="Wingdings" panose="05000000000000000000" pitchFamily="2" charset="2"/>
              <a:buChar char="Ø"/>
            </a:pPr>
            <a:r>
              <a:rPr lang="en-GB" dirty="0"/>
              <a:t>Review of medication – antipsychotic medications can have numerous side effects such as :-  </a:t>
            </a:r>
          </a:p>
          <a:p>
            <a:pPr lvl="8">
              <a:buFont typeface="Wingdings" panose="05000000000000000000" pitchFamily="2" charset="2"/>
              <a:buChar char="Ø"/>
            </a:pPr>
            <a:r>
              <a:rPr lang="en-GB" dirty="0"/>
              <a:t>Weight gain</a:t>
            </a:r>
          </a:p>
          <a:p>
            <a:pPr lvl="8">
              <a:buFont typeface="Wingdings" panose="05000000000000000000" pitchFamily="2" charset="2"/>
              <a:buChar char="Ø"/>
            </a:pPr>
            <a:r>
              <a:rPr lang="en-GB" dirty="0"/>
              <a:t>Heart problems</a:t>
            </a:r>
          </a:p>
          <a:p>
            <a:pPr lvl="8">
              <a:buFont typeface="Wingdings" panose="05000000000000000000" pitchFamily="2" charset="2"/>
              <a:buChar char="Ø"/>
            </a:pPr>
            <a:r>
              <a:rPr lang="en-GB" dirty="0"/>
              <a:t>Low BP</a:t>
            </a:r>
          </a:p>
          <a:p>
            <a:pPr lvl="8">
              <a:buFont typeface="Wingdings" panose="05000000000000000000" pitchFamily="2" charset="2"/>
              <a:buChar char="Ø"/>
            </a:pPr>
            <a:r>
              <a:rPr lang="en-GB" dirty="0"/>
              <a:t>Osteoporosis</a:t>
            </a:r>
          </a:p>
          <a:p>
            <a:pPr lvl="8">
              <a:buFont typeface="Wingdings" panose="05000000000000000000" pitchFamily="2" charset="2"/>
              <a:buChar char="Ø"/>
            </a:pPr>
            <a:r>
              <a:rPr lang="en-GB" dirty="0"/>
              <a:t>Parkinson’s type symptoms</a:t>
            </a:r>
          </a:p>
          <a:p>
            <a:pPr lvl="8">
              <a:buFont typeface="Wingdings" panose="05000000000000000000" pitchFamily="2" charset="2"/>
              <a:buChar char="Ø"/>
            </a:pPr>
            <a:endParaRPr lang="en-GB" dirty="0"/>
          </a:p>
          <a:p>
            <a:pPr lvl="8">
              <a:buFont typeface="Wingdings" panose="05000000000000000000" pitchFamily="2" charset="2"/>
              <a:buChar char="Ø"/>
            </a:pPr>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18</a:t>
            </a:fld>
            <a:endParaRPr lang="en-GB"/>
          </a:p>
        </p:txBody>
      </p:sp>
    </p:spTree>
    <p:extLst>
      <p:ext uri="{BB962C8B-B14F-4D97-AF65-F5344CB8AC3E}">
        <p14:creationId xmlns:p14="http://schemas.microsoft.com/office/powerpoint/2010/main" val="3623895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pPr algn="ctr"/>
            <a:r>
              <a:rPr lang="en-GB" dirty="0"/>
              <a:t>HEALTH ACTION PLANS</a:t>
            </a:r>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b="0" dirty="0"/>
              <a:t>They are Person centered plans (PCP) that are devised by the patient and with their GP, nurse or another health professional as well as family and </a:t>
            </a:r>
            <a:r>
              <a:rPr lang="en-US" b="0" dirty="0" err="1"/>
              <a:t>carers</a:t>
            </a:r>
            <a:r>
              <a:rPr lang="en-US" b="0" dirty="0"/>
              <a:t>.</a:t>
            </a:r>
          </a:p>
          <a:p>
            <a:pPr>
              <a:buFont typeface="Arial" panose="020B0604020202020204" pitchFamily="34" charset="0"/>
              <a:buChar char="•"/>
            </a:pPr>
            <a:r>
              <a:rPr lang="en-US" b="0" dirty="0"/>
              <a:t>They identify patients health needs and specific targets that need to be achieved.​</a:t>
            </a:r>
          </a:p>
          <a:p>
            <a:pPr>
              <a:buFont typeface="Arial" panose="020B0604020202020204" pitchFamily="34" charset="0"/>
              <a:buChar char="•"/>
            </a:pPr>
            <a:r>
              <a:rPr lang="en-GB" b="0" dirty="0"/>
              <a:t>The role of the GP and the primary care team is integral to HAPs in terms of providing and updating information, and in meeting primary healthcare needs.​</a:t>
            </a:r>
          </a:p>
          <a:p>
            <a:pPr marL="285750" indent="-285750">
              <a:buFont typeface="Arial" panose="020B0604020202020204" pitchFamily="34" charset="0"/>
              <a:buChar char="•"/>
            </a:pPr>
            <a:r>
              <a:rPr lang="en-GB" b="0" dirty="0"/>
              <a:t>Health action planning is a shared responsibility and each agency or professional is expected to play a role.</a:t>
            </a:r>
          </a:p>
          <a:p>
            <a:pPr marL="285750" indent="-285750">
              <a:buFont typeface="Arial" panose="020B0604020202020204" pitchFamily="34" charset="0"/>
              <a:buChar char="•"/>
            </a:pPr>
            <a:r>
              <a:rPr lang="en-GB" b="0" u="sng" dirty="0">
                <a:hlinkClick r:id="rId3"/>
              </a:rPr>
              <a:t>Health action plans can be written in easy read format – link below:- </a:t>
            </a:r>
          </a:p>
          <a:p>
            <a:pPr fontAlgn="base">
              <a:buFont typeface="Arial" panose="020B0604020202020204" pitchFamily="34" charset="0"/>
              <a:buChar char="•"/>
            </a:pPr>
            <a:r>
              <a:rPr lang="en-GB" b="0" u="sng" dirty="0">
                <a:hlinkClick r:id="rId3"/>
              </a:rPr>
              <a:t>https://www.easyhealth.org.uk/</a:t>
            </a:r>
            <a:r>
              <a:rPr lang="en-GB" b="0" dirty="0"/>
              <a:t>​ They offer a wider variety of easy read leaflets</a:t>
            </a:r>
            <a:r>
              <a:rPr lang="en-US" b="0" dirty="0"/>
              <a:t>​</a:t>
            </a:r>
          </a:p>
          <a:p>
            <a:pPr fontAlgn="base">
              <a:buFont typeface="Arial" panose="020B0604020202020204" pitchFamily="34" charset="0"/>
              <a:buChar char="•"/>
            </a:pPr>
            <a:r>
              <a:rPr lang="en-US" b="0" dirty="0"/>
              <a:t>They are a summary of identified actions from carrying out the annual health check.</a:t>
            </a:r>
          </a:p>
          <a:p>
            <a:pPr marL="0" indent="0"/>
            <a:endParaRPr lang="en-GB" b="0" dirty="0"/>
          </a:p>
          <a:p>
            <a:pPr>
              <a:buFont typeface="Arial" panose="020B0604020202020204" pitchFamily="34" charset="0"/>
              <a:buChar char="•"/>
            </a:pPr>
            <a:endParaRPr lang="en-US" b="0" dirty="0"/>
          </a:p>
          <a:p>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19</a:t>
            </a:fld>
            <a:endParaRPr lang="en-GB"/>
          </a:p>
        </p:txBody>
      </p:sp>
    </p:spTree>
    <p:extLst>
      <p:ext uri="{BB962C8B-B14F-4D97-AF65-F5344CB8AC3E}">
        <p14:creationId xmlns:p14="http://schemas.microsoft.com/office/powerpoint/2010/main" val="1468598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t>SUBJECTs OF INTEREST</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Definition of LD</a:t>
            </a:r>
          </a:p>
          <a:p>
            <a:pPr>
              <a:buFont typeface="Arial" panose="020B0604020202020204" pitchFamily="34" charset="0"/>
              <a:buChar char="•"/>
            </a:pPr>
            <a:r>
              <a:rPr lang="en-GB" dirty="0"/>
              <a:t>Health Risks Prevalent in People with Learning Disabilities</a:t>
            </a:r>
          </a:p>
          <a:p>
            <a:pPr>
              <a:buFont typeface="Arial" panose="020B0604020202020204" pitchFamily="34" charset="0"/>
              <a:buChar char="•"/>
            </a:pPr>
            <a:r>
              <a:rPr lang="en-GB" dirty="0"/>
              <a:t>Annual Health Checks</a:t>
            </a:r>
          </a:p>
          <a:p>
            <a:pPr>
              <a:buFont typeface="Arial" panose="020B0604020202020204" pitchFamily="34" charset="0"/>
              <a:buChar char="•"/>
            </a:pPr>
            <a:r>
              <a:rPr lang="en-GB" dirty="0"/>
              <a:t>Health Action Plans</a:t>
            </a:r>
          </a:p>
          <a:p>
            <a:pPr>
              <a:buFont typeface="Arial" panose="020B0604020202020204" pitchFamily="34" charset="0"/>
              <a:buChar char="•"/>
            </a:pPr>
            <a:r>
              <a:rPr lang="en-GB" dirty="0"/>
              <a:t>Communication</a:t>
            </a:r>
          </a:p>
          <a:p>
            <a:pPr>
              <a:buFont typeface="Arial" panose="020B0604020202020204" pitchFamily="34" charset="0"/>
              <a:buChar char="•"/>
            </a:pPr>
            <a:r>
              <a:rPr lang="en-GB" dirty="0"/>
              <a:t>Reasonable Adjustments and Equality Act</a:t>
            </a:r>
          </a:p>
          <a:p>
            <a:pPr>
              <a:buFont typeface="Arial" panose="020B0604020202020204" pitchFamily="34" charset="0"/>
              <a:buChar char="•"/>
            </a:pPr>
            <a:r>
              <a:rPr lang="en-GB" dirty="0"/>
              <a:t>Mental Capacity Act and Liberty protection safeguards</a:t>
            </a:r>
          </a:p>
          <a:p>
            <a:pPr>
              <a:buFont typeface="Arial" panose="020B0604020202020204" pitchFamily="34" charset="0"/>
              <a:buChar char="•"/>
            </a:pPr>
            <a:r>
              <a:rPr lang="en-GB" dirty="0"/>
              <a:t>Useful Resource for LD</a:t>
            </a:r>
          </a:p>
          <a:p>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2</a:t>
            </a:fld>
            <a:endParaRPr lang="en-GB"/>
          </a:p>
        </p:txBody>
      </p:sp>
    </p:spTree>
    <p:extLst>
      <p:ext uri="{BB962C8B-B14F-4D97-AF65-F5344CB8AC3E}">
        <p14:creationId xmlns:p14="http://schemas.microsoft.com/office/powerpoint/2010/main" val="2245272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Health action plan</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836712"/>
            <a:ext cx="7776864"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41E59B8D-ED49-4AF3-85E5-CEC8431481B8}" type="slidenum">
              <a:rPr lang="en-GB" smtClean="0"/>
              <a:t>20</a:t>
            </a:fld>
            <a:endParaRPr lang="en-GB"/>
          </a:p>
        </p:txBody>
      </p:sp>
    </p:spTree>
    <p:extLst>
      <p:ext uri="{BB962C8B-B14F-4D97-AF65-F5344CB8AC3E}">
        <p14:creationId xmlns:p14="http://schemas.microsoft.com/office/powerpoint/2010/main" val="1335939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ree, nature, outdoor, rainbow&#10;&#10;Description automatically generated">
            <a:extLst>
              <a:ext uri="{FF2B5EF4-FFF2-40B4-BE49-F238E27FC236}">
                <a16:creationId xmlns:a16="http://schemas.microsoft.com/office/drawing/2014/main" id="{C9FCAC2F-5965-4035-8301-3845A5E3DB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 b="1389"/>
          <a:stretch/>
        </p:blipFill>
        <p:spPr>
          <a:xfrm>
            <a:off x="15" y="10"/>
            <a:ext cx="6954677" cy="5085174"/>
          </a:xfrm>
          <a:custGeom>
            <a:avLst/>
            <a:gdLst/>
            <a:ahLst/>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p:spPr>
      </p:pic>
      <p:sp>
        <p:nvSpPr>
          <p:cNvPr id="7" name="TextBox 6">
            <a:extLst>
              <a:ext uri="{FF2B5EF4-FFF2-40B4-BE49-F238E27FC236}">
                <a16:creationId xmlns:a16="http://schemas.microsoft.com/office/drawing/2014/main" id="{3762AABC-FD2E-4316-8822-270F49E871A3}"/>
              </a:ext>
            </a:extLst>
          </p:cNvPr>
          <p:cNvSpPr txBox="1"/>
          <p:nvPr/>
        </p:nvSpPr>
        <p:spPr>
          <a:xfrm>
            <a:off x="6954692" y="1988840"/>
            <a:ext cx="2099118" cy="2554545"/>
          </a:xfrm>
          <a:prstGeom prst="rect">
            <a:avLst/>
          </a:prstGeom>
          <a:noFill/>
        </p:spPr>
        <p:txBody>
          <a:bodyPr wrap="square" rtlCol="0">
            <a:spAutoFit/>
          </a:bodyPr>
          <a:lstStyle/>
          <a:p>
            <a:r>
              <a:rPr lang="en-GB" sz="3200" b="1" dirty="0">
                <a:solidFill>
                  <a:srgbClr val="0070C0"/>
                </a:solidFill>
              </a:rPr>
              <a:t>Active listening! </a:t>
            </a:r>
          </a:p>
          <a:p>
            <a:r>
              <a:rPr lang="en-GB" sz="3200" b="1" dirty="0">
                <a:solidFill>
                  <a:srgbClr val="0070C0"/>
                </a:solidFill>
              </a:rPr>
              <a:t> (Listen with your Eyes)</a:t>
            </a:r>
          </a:p>
        </p:txBody>
      </p:sp>
      <p:sp>
        <p:nvSpPr>
          <p:cNvPr id="2" name="Slide Number Placeholder 1"/>
          <p:cNvSpPr>
            <a:spLocks noGrp="1"/>
          </p:cNvSpPr>
          <p:nvPr>
            <p:ph type="sldNum" sz="quarter" idx="12"/>
          </p:nvPr>
        </p:nvSpPr>
        <p:spPr/>
        <p:txBody>
          <a:bodyPr/>
          <a:lstStyle/>
          <a:p>
            <a:fld id="{41E59B8D-ED49-4AF3-85E5-CEC8431481B8}" type="slidenum">
              <a:rPr lang="en-GB" smtClean="0"/>
              <a:t>21</a:t>
            </a:fld>
            <a:endParaRPr lang="en-GB"/>
          </a:p>
        </p:txBody>
      </p:sp>
    </p:spTree>
    <p:extLst>
      <p:ext uri="{BB962C8B-B14F-4D97-AF65-F5344CB8AC3E}">
        <p14:creationId xmlns:p14="http://schemas.microsoft.com/office/powerpoint/2010/main" val="1845837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332656"/>
            <a:ext cx="6079998" cy="461665"/>
          </a:xfrm>
          <a:prstGeom prst="rect">
            <a:avLst/>
          </a:prstGeom>
        </p:spPr>
        <p:txBody>
          <a:bodyPr wrap="none">
            <a:spAutoFit/>
          </a:bodyPr>
          <a:lstStyle/>
          <a:p>
            <a:pPr algn="ctr"/>
            <a:r>
              <a:rPr lang="en-US" sz="2400" b="1" dirty="0"/>
              <a:t>Communication difficulties for people with LD</a:t>
            </a:r>
            <a:endParaRPr lang="en-GB" sz="2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6761" y="620688"/>
            <a:ext cx="6516687" cy="402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1E59B8D-ED49-4AF3-85E5-CEC8431481B8}" type="slidenum">
              <a:rPr lang="en-GB" smtClean="0"/>
              <a:t>22</a:t>
            </a:fld>
            <a:endParaRPr lang="en-GB"/>
          </a:p>
        </p:txBody>
      </p:sp>
    </p:spTree>
    <p:extLst>
      <p:ext uri="{BB962C8B-B14F-4D97-AF65-F5344CB8AC3E}">
        <p14:creationId xmlns:p14="http://schemas.microsoft.com/office/powerpoint/2010/main" val="4034356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Don’t be Dr Gobbledegook!</a:t>
            </a:r>
          </a:p>
        </p:txBody>
      </p:sp>
      <p:sp>
        <p:nvSpPr>
          <p:cNvPr id="3" name="Content Placeholder 2"/>
          <p:cNvSpPr>
            <a:spLocks noGrp="1"/>
          </p:cNvSpPr>
          <p:nvPr>
            <p:ph idx="1"/>
          </p:nvPr>
        </p:nvSpPr>
        <p:spPr/>
        <p:txBody>
          <a:bodyPr/>
          <a:lstStyle/>
          <a:p>
            <a:endParaRPr lang="en-GB" dirty="0"/>
          </a:p>
          <a:p>
            <a:endParaRPr lang="en-GB" dirty="0"/>
          </a:p>
          <a:p>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3" y="908721"/>
            <a:ext cx="552235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41E59B8D-ED49-4AF3-85E5-CEC8431481B8}" type="slidenum">
              <a:rPr lang="en-GB" smtClean="0"/>
              <a:t>23</a:t>
            </a:fld>
            <a:endParaRPr lang="en-GB"/>
          </a:p>
        </p:txBody>
      </p:sp>
    </p:spTree>
    <p:extLst>
      <p:ext uri="{BB962C8B-B14F-4D97-AF65-F5344CB8AC3E}">
        <p14:creationId xmlns:p14="http://schemas.microsoft.com/office/powerpoint/2010/main" val="1994249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How you can help to support better communication</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6779" y="1609773"/>
            <a:ext cx="5852667" cy="2560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1E59B8D-ED49-4AF3-85E5-CEC8431481B8}" type="slidenum">
              <a:rPr lang="en-GB" smtClean="0"/>
              <a:t>24</a:t>
            </a:fld>
            <a:endParaRPr lang="en-GB"/>
          </a:p>
        </p:txBody>
      </p:sp>
    </p:spTree>
    <p:extLst>
      <p:ext uri="{BB962C8B-B14F-4D97-AF65-F5344CB8AC3E}">
        <p14:creationId xmlns:p14="http://schemas.microsoft.com/office/powerpoint/2010/main" val="3830830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 they have a communication passport?</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7013" y="1100138"/>
            <a:ext cx="7332199" cy="357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700808"/>
            <a:ext cx="1052669" cy="1075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772816"/>
            <a:ext cx="1009850" cy="1069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7530" y="1860870"/>
            <a:ext cx="93610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3017" y="3789040"/>
            <a:ext cx="1371631" cy="79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1E59B8D-ED49-4AF3-85E5-CEC8431481B8}" type="slidenum">
              <a:rPr lang="en-GB" smtClean="0"/>
              <a:t>25</a:t>
            </a:fld>
            <a:endParaRPr lang="en-GB"/>
          </a:p>
        </p:txBody>
      </p:sp>
    </p:spTree>
    <p:extLst>
      <p:ext uri="{BB962C8B-B14F-4D97-AF65-F5344CB8AC3E}">
        <p14:creationId xmlns:p14="http://schemas.microsoft.com/office/powerpoint/2010/main" val="3271009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t>Present information in an accessible format</a:t>
            </a:r>
          </a:p>
        </p:txBody>
      </p:sp>
      <p:sp>
        <p:nvSpPr>
          <p:cNvPr id="3" name="Text Placeholder 2"/>
          <p:cNvSpPr>
            <a:spLocks noGrp="1"/>
          </p:cNvSpPr>
          <p:nvPr>
            <p:ph type="body" idx="1"/>
          </p:nvPr>
        </p:nvSpPr>
        <p:spPr/>
        <p:txBody>
          <a:bodyPr/>
          <a:lstStyle/>
          <a:p>
            <a:pPr algn="ctr"/>
            <a:r>
              <a:rPr lang="en-GB" b="1" dirty="0"/>
              <a:t>Easy Read</a:t>
            </a:r>
          </a:p>
        </p:txBody>
      </p:sp>
      <p:sp>
        <p:nvSpPr>
          <p:cNvPr id="5" name="Text Placeholder 4"/>
          <p:cNvSpPr>
            <a:spLocks noGrp="1"/>
          </p:cNvSpPr>
          <p:nvPr>
            <p:ph type="body" sz="quarter" idx="3"/>
          </p:nvPr>
        </p:nvSpPr>
        <p:spPr/>
        <p:txBody>
          <a:bodyPr/>
          <a:lstStyle/>
          <a:p>
            <a:pPr algn="ctr"/>
            <a:r>
              <a:rPr lang="en-GB" b="1" dirty="0"/>
              <a:t>Objects of reference</a:t>
            </a:r>
          </a:p>
        </p:txBody>
      </p:sp>
      <p:pic>
        <p:nvPicPr>
          <p:cNvPr id="4098"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628800"/>
            <a:ext cx="1451037" cy="967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068960"/>
            <a:ext cx="1440159" cy="108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9792" y="1700808"/>
            <a:ext cx="1426318"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9792" y="3129654"/>
            <a:ext cx="1530455" cy="102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67544" y="2636912"/>
            <a:ext cx="1440159" cy="338554"/>
          </a:xfrm>
          <a:prstGeom prst="rect">
            <a:avLst/>
          </a:prstGeom>
          <a:noFill/>
        </p:spPr>
        <p:txBody>
          <a:bodyPr wrap="square" rtlCol="0">
            <a:spAutoFit/>
          </a:bodyPr>
          <a:lstStyle/>
          <a:p>
            <a:r>
              <a:rPr lang="en-GB" sz="1600" dirty="0"/>
              <a:t>Health Check</a:t>
            </a:r>
          </a:p>
        </p:txBody>
      </p:sp>
      <p:sp>
        <p:nvSpPr>
          <p:cNvPr id="8" name="TextBox 7"/>
          <p:cNvSpPr txBox="1"/>
          <p:nvPr/>
        </p:nvSpPr>
        <p:spPr>
          <a:xfrm>
            <a:off x="2699792" y="2636912"/>
            <a:ext cx="1530455" cy="369332"/>
          </a:xfrm>
          <a:prstGeom prst="rect">
            <a:avLst/>
          </a:prstGeom>
          <a:noFill/>
        </p:spPr>
        <p:txBody>
          <a:bodyPr wrap="square" rtlCol="0">
            <a:spAutoFit/>
          </a:bodyPr>
          <a:lstStyle/>
          <a:p>
            <a:r>
              <a:rPr lang="en-GB" dirty="0"/>
              <a:t>Date</a:t>
            </a:r>
          </a:p>
        </p:txBody>
      </p:sp>
      <p:sp>
        <p:nvSpPr>
          <p:cNvPr id="9" name="TextBox 8"/>
          <p:cNvSpPr txBox="1"/>
          <p:nvPr/>
        </p:nvSpPr>
        <p:spPr>
          <a:xfrm>
            <a:off x="467543" y="4180438"/>
            <a:ext cx="1440159" cy="369332"/>
          </a:xfrm>
          <a:prstGeom prst="rect">
            <a:avLst/>
          </a:prstGeom>
          <a:noFill/>
        </p:spPr>
        <p:txBody>
          <a:bodyPr wrap="square" rtlCol="0">
            <a:spAutoFit/>
          </a:bodyPr>
          <a:lstStyle/>
          <a:p>
            <a:r>
              <a:rPr lang="en-GB" dirty="0"/>
              <a:t>Time</a:t>
            </a:r>
          </a:p>
        </p:txBody>
      </p:sp>
      <p:sp>
        <p:nvSpPr>
          <p:cNvPr id="10" name="TextBox 9"/>
          <p:cNvSpPr txBox="1"/>
          <p:nvPr/>
        </p:nvSpPr>
        <p:spPr>
          <a:xfrm>
            <a:off x="2692037" y="4180438"/>
            <a:ext cx="1530455" cy="369332"/>
          </a:xfrm>
          <a:prstGeom prst="rect">
            <a:avLst/>
          </a:prstGeom>
          <a:noFill/>
        </p:spPr>
        <p:txBody>
          <a:bodyPr wrap="square" rtlCol="0">
            <a:spAutoFit/>
          </a:bodyPr>
          <a:lstStyle/>
          <a:p>
            <a:r>
              <a:rPr lang="en-GB" dirty="0"/>
              <a:t>Doctor</a:t>
            </a:r>
          </a:p>
        </p:txBody>
      </p:sp>
      <p:pic>
        <p:nvPicPr>
          <p:cNvPr id="4102" name="Picture 6"/>
          <p:cNvPicPr>
            <a:picLocks noGrp="1" noChangeAspect="1" noChangeArrowheads="1"/>
          </p:cNvPicPr>
          <p:nvPr>
            <p:ph sz="quarter" idx="4"/>
          </p:nvPr>
        </p:nvPicPr>
        <p:blipFill>
          <a:blip r:embed="rId7" cstate="print">
            <a:extLst>
              <a:ext uri="{28A0092B-C50C-407E-A947-70E740481C1C}">
                <a14:useLocalDpi xmlns:a14="http://schemas.microsoft.com/office/drawing/2010/main" val="0"/>
              </a:ext>
            </a:extLst>
          </a:blip>
          <a:srcRect/>
          <a:stretch>
            <a:fillRect/>
          </a:stretch>
        </p:blipFill>
        <p:spPr bwMode="auto">
          <a:xfrm>
            <a:off x="7308304" y="1807072"/>
            <a:ext cx="1150275" cy="999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6136" y="1690267"/>
            <a:ext cx="1239464" cy="1105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descr="C:\Users\martinmi\AppData\Local\Microsoft\Windows\INetCache\IE\K3T17NR5\1200px-Cusco's_selfretaining_bivalve_vaginal_speculum_open[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80312" y="2821578"/>
            <a:ext cx="1494095" cy="112057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C:\Users\martinmi\AppData\Local\Microsoft\Windows\INetCache\IE\K3T17NR5\medication-tablets[1].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92080" y="2988625"/>
            <a:ext cx="1936215" cy="1089121"/>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a:off x="4572000" y="1412776"/>
            <a:ext cx="0" cy="3600400"/>
          </a:xfrm>
          <a:prstGeom prst="line">
            <a:avLst/>
          </a:prstGeom>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41E59B8D-ED49-4AF3-85E5-CEC8431481B8}" type="slidenum">
              <a:rPr lang="en-GB" smtClean="0"/>
              <a:t>26</a:t>
            </a:fld>
            <a:endParaRPr lang="en-GB"/>
          </a:p>
        </p:txBody>
      </p:sp>
    </p:spTree>
    <p:extLst>
      <p:ext uri="{BB962C8B-B14F-4D97-AF65-F5344CB8AC3E}">
        <p14:creationId xmlns:p14="http://schemas.microsoft.com/office/powerpoint/2010/main" val="2972602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lgn="ctr"/>
            <a:r>
              <a:rPr lang="en-GB" dirty="0"/>
              <a:t>Allow more time</a:t>
            </a:r>
          </a:p>
        </p:txBody>
      </p:sp>
      <p:sp>
        <p:nvSpPr>
          <p:cNvPr id="3" name="Content Placeholder 2"/>
          <p:cNvSpPr>
            <a:spLocks noGrp="1"/>
          </p:cNvSpPr>
          <p:nvPr>
            <p:ph sz="half" idx="2"/>
          </p:nvPr>
        </p:nvSpPr>
        <p:spPr/>
        <p:txBody>
          <a:bodyPr/>
          <a:lstStyle/>
          <a:p>
            <a:pPr algn="ctr"/>
            <a:r>
              <a:rPr lang="en-GB" dirty="0"/>
              <a:t>Break it down</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252738"/>
            <a:ext cx="3998913" cy="399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561656"/>
            <a:ext cx="3191511"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394449" y="260648"/>
            <a:ext cx="0" cy="4320480"/>
          </a:xfrm>
          <a:prstGeom prst="line">
            <a:avLst/>
          </a:prstGeom>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41E59B8D-ED49-4AF3-85E5-CEC8431481B8}" type="slidenum">
              <a:rPr lang="en-GB" smtClean="0"/>
              <a:t>27</a:t>
            </a:fld>
            <a:endParaRPr lang="en-GB"/>
          </a:p>
        </p:txBody>
      </p:sp>
    </p:spTree>
    <p:extLst>
      <p:ext uri="{BB962C8B-B14F-4D97-AF65-F5344CB8AC3E}">
        <p14:creationId xmlns:p14="http://schemas.microsoft.com/office/powerpoint/2010/main" val="50348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t>Don’t use Jargon or complex medical terms</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1800" y="1052736"/>
            <a:ext cx="3579812" cy="357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051720" y="1375250"/>
            <a:ext cx="4572000" cy="3539430"/>
          </a:xfrm>
          <a:prstGeom prst="rect">
            <a:avLst/>
          </a:prstGeom>
        </p:spPr>
        <p:txBody>
          <a:bodyPr>
            <a:spAutoFit/>
          </a:bodyPr>
          <a:lstStyle/>
          <a:p>
            <a:r>
              <a:rPr lang="en-GB" sz="2800" dirty="0"/>
              <a:t>HTN                                                                                         </a:t>
            </a:r>
          </a:p>
          <a:p>
            <a:r>
              <a:rPr lang="en-GB" sz="2800" dirty="0"/>
              <a:t>C.V.A                                                                                                       </a:t>
            </a:r>
          </a:p>
          <a:p>
            <a:r>
              <a:rPr lang="en-GB" sz="2800" dirty="0"/>
              <a:t>AAA                                                                                          </a:t>
            </a:r>
          </a:p>
          <a:p>
            <a:r>
              <a:rPr lang="en-GB" sz="2800" dirty="0"/>
              <a:t>T2DM                                                                                                                                                                             </a:t>
            </a:r>
          </a:p>
          <a:p>
            <a:r>
              <a:rPr lang="en-GB" sz="2800" dirty="0"/>
              <a:t>PE                                                                                             </a:t>
            </a:r>
          </a:p>
          <a:p>
            <a:r>
              <a:rPr lang="en-GB" sz="2800" dirty="0"/>
              <a:t>CKD</a:t>
            </a:r>
          </a:p>
          <a:p>
            <a:r>
              <a:rPr lang="en-GB" sz="2800" dirty="0"/>
              <a:t>MI</a:t>
            </a:r>
          </a:p>
          <a:p>
            <a:r>
              <a:rPr lang="en-GB" sz="2800" dirty="0"/>
              <a:t>CABG</a:t>
            </a:r>
          </a:p>
        </p:txBody>
      </p:sp>
      <p:sp>
        <p:nvSpPr>
          <p:cNvPr id="3" name="Slide Number Placeholder 2"/>
          <p:cNvSpPr>
            <a:spLocks noGrp="1"/>
          </p:cNvSpPr>
          <p:nvPr>
            <p:ph type="sldNum" sz="quarter" idx="12"/>
          </p:nvPr>
        </p:nvSpPr>
        <p:spPr/>
        <p:txBody>
          <a:bodyPr/>
          <a:lstStyle/>
          <a:p>
            <a:fld id="{41E59B8D-ED49-4AF3-85E5-CEC8431481B8}" type="slidenum">
              <a:rPr lang="en-GB" smtClean="0"/>
              <a:t>28</a:t>
            </a:fld>
            <a:endParaRPr lang="en-GB"/>
          </a:p>
        </p:txBody>
      </p:sp>
    </p:spTree>
    <p:extLst>
      <p:ext uri="{BB962C8B-B14F-4D97-AF65-F5344CB8AC3E}">
        <p14:creationId xmlns:p14="http://schemas.microsoft.com/office/powerpoint/2010/main" val="296862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fontScale="85000" lnSpcReduction="20000"/>
          </a:bodyPr>
          <a:lstStyle/>
          <a:p>
            <a:pPr marL="457200" indent="-457200">
              <a:buFont typeface="Wingdings" panose="05000000000000000000" pitchFamily="2" charset="2"/>
              <a:buChar char="Ø"/>
            </a:pPr>
            <a:r>
              <a:rPr lang="en-GB" dirty="0"/>
              <a:t>Flinching when touched</a:t>
            </a:r>
          </a:p>
          <a:p>
            <a:pPr marL="457200" indent="-457200">
              <a:buFont typeface="Wingdings" panose="05000000000000000000" pitchFamily="2" charset="2"/>
              <a:buChar char="Ø"/>
            </a:pPr>
            <a:r>
              <a:rPr lang="en-GB" dirty="0"/>
              <a:t>Facial expressions</a:t>
            </a:r>
          </a:p>
          <a:p>
            <a:pPr marL="457200" indent="-457200">
              <a:buFont typeface="Wingdings" panose="05000000000000000000" pitchFamily="2" charset="2"/>
              <a:buChar char="Ø"/>
            </a:pPr>
            <a:r>
              <a:rPr lang="en-GB" dirty="0"/>
              <a:t>Appearing withdrawn </a:t>
            </a:r>
          </a:p>
          <a:p>
            <a:pPr marL="457200" indent="-457200">
              <a:buFont typeface="Wingdings" panose="05000000000000000000" pitchFamily="2" charset="2"/>
              <a:buChar char="Ø"/>
            </a:pPr>
            <a:r>
              <a:rPr lang="en-GB" dirty="0"/>
              <a:t>Increase in behaviours</a:t>
            </a:r>
          </a:p>
          <a:p>
            <a:pPr marL="457200" indent="-457200">
              <a:buFont typeface="Wingdings" panose="05000000000000000000" pitchFamily="2" charset="2"/>
              <a:buChar char="Ø"/>
            </a:pPr>
            <a:r>
              <a:rPr lang="en-GB" dirty="0"/>
              <a:t>Decrease in usual behaviour</a:t>
            </a:r>
          </a:p>
          <a:p>
            <a:pPr marL="457200" indent="-457200">
              <a:buFont typeface="Wingdings" panose="05000000000000000000" pitchFamily="2" charset="2"/>
              <a:buChar char="Ø"/>
            </a:pPr>
            <a:r>
              <a:rPr lang="en-GB" dirty="0"/>
              <a:t>Lethargy</a:t>
            </a:r>
          </a:p>
          <a:p>
            <a:endParaRPr lang="en-GB" dirty="0"/>
          </a:p>
        </p:txBody>
      </p:sp>
      <p:sp>
        <p:nvSpPr>
          <p:cNvPr id="4" name="Title 3"/>
          <p:cNvSpPr>
            <a:spLocks noGrp="1"/>
          </p:cNvSpPr>
          <p:nvPr>
            <p:ph type="title"/>
          </p:nvPr>
        </p:nvSpPr>
        <p:spPr/>
        <p:txBody>
          <a:bodyPr/>
          <a:lstStyle/>
          <a:p>
            <a:pPr algn="ctr"/>
            <a:r>
              <a:rPr lang="en-GB" dirty="0"/>
              <a:t>Observe Body Language</a:t>
            </a:r>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822325" y="1360662"/>
            <a:ext cx="3200400" cy="31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1E59B8D-ED49-4AF3-85E5-CEC8431481B8}" type="slidenum">
              <a:rPr lang="en-GB" smtClean="0"/>
              <a:t>29</a:t>
            </a:fld>
            <a:endParaRPr lang="en-GB"/>
          </a:p>
        </p:txBody>
      </p:sp>
    </p:spTree>
    <p:extLst>
      <p:ext uri="{BB962C8B-B14F-4D97-AF65-F5344CB8AC3E}">
        <p14:creationId xmlns:p14="http://schemas.microsoft.com/office/powerpoint/2010/main" val="1271137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t>Background information</a:t>
            </a:r>
          </a:p>
        </p:txBody>
      </p:sp>
      <p:sp>
        <p:nvSpPr>
          <p:cNvPr id="3" name="Content Placeholder 2"/>
          <p:cNvSpPr>
            <a:spLocks noGrp="1"/>
          </p:cNvSpPr>
          <p:nvPr>
            <p:ph idx="1"/>
          </p:nvPr>
        </p:nvSpPr>
        <p:spPr/>
        <p:txBody>
          <a:bodyPr/>
          <a:lstStyle/>
          <a:p>
            <a:r>
              <a:rPr lang="en-GB" dirty="0"/>
              <a:t>Over the years there has been an increase of premature deaths recorded for people with learning disabilities</a:t>
            </a:r>
          </a:p>
          <a:p>
            <a:endParaRPr lang="en-GB" dirty="0"/>
          </a:p>
          <a:p>
            <a:pPr fontAlgn="base">
              <a:buFont typeface="Arial" panose="020B0604020202020204" pitchFamily="34" charset="0"/>
              <a:buChar char="•"/>
            </a:pPr>
            <a:r>
              <a:rPr lang="en-GB" b="0" dirty="0"/>
              <a:t>Confidential Inquiry into the deaths of people with learning disabilities (CIPOLD) established in  2010 </a:t>
            </a:r>
            <a:r>
              <a:rPr lang="en-US" b="0" dirty="0"/>
              <a:t>​</a:t>
            </a:r>
          </a:p>
          <a:p>
            <a:pPr fontAlgn="base">
              <a:buFont typeface="Arial" panose="020B0604020202020204" pitchFamily="34" charset="0"/>
              <a:buChar char="•"/>
            </a:pPr>
            <a:r>
              <a:rPr lang="en-GB" b="0" dirty="0"/>
              <a:t>Learning from Lives and Deaths People with a Learning Disability - </a:t>
            </a:r>
            <a:r>
              <a:rPr lang="en-GB" b="0"/>
              <a:t>LeDer</a:t>
            </a:r>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3</a:t>
            </a:fld>
            <a:endParaRPr lang="en-GB"/>
          </a:p>
        </p:txBody>
      </p:sp>
    </p:spTree>
    <p:extLst>
      <p:ext uri="{BB962C8B-B14F-4D97-AF65-F5344CB8AC3E}">
        <p14:creationId xmlns:p14="http://schemas.microsoft.com/office/powerpoint/2010/main" val="37037432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lnSpcReduction="10000"/>
          </a:bodyPr>
          <a:lstStyle/>
          <a:p>
            <a:pPr marL="457200" indent="-457200">
              <a:buFont typeface="Courier New" panose="02070309020205020404" pitchFamily="49" charset="0"/>
              <a:buChar char="o"/>
            </a:pPr>
            <a:r>
              <a:rPr lang="en-GB" dirty="0"/>
              <a:t>Don’t put any change in behaviour just down to their Learning disability.</a:t>
            </a:r>
          </a:p>
          <a:p>
            <a:pPr marL="457200" indent="-457200">
              <a:buFont typeface="Courier New" panose="02070309020205020404" pitchFamily="49" charset="0"/>
              <a:buChar char="o"/>
            </a:pPr>
            <a:r>
              <a:rPr lang="en-GB" dirty="0"/>
              <a:t>All changes in behaviour are for a reason</a:t>
            </a:r>
          </a:p>
          <a:p>
            <a:endParaRPr lang="en-GB" dirty="0"/>
          </a:p>
        </p:txBody>
      </p:sp>
      <p:sp>
        <p:nvSpPr>
          <p:cNvPr id="4" name="Title 3"/>
          <p:cNvSpPr>
            <a:spLocks noGrp="1"/>
          </p:cNvSpPr>
          <p:nvPr>
            <p:ph type="title"/>
          </p:nvPr>
        </p:nvSpPr>
        <p:spPr/>
        <p:txBody>
          <a:bodyPr/>
          <a:lstStyle/>
          <a:p>
            <a:pPr algn="ctr"/>
            <a:r>
              <a:rPr lang="en-GB" b="1" dirty="0"/>
              <a:t>Overshadowing</a:t>
            </a:r>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030089" y="1096963"/>
            <a:ext cx="2784871" cy="371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1E59B8D-ED49-4AF3-85E5-CEC8431481B8}" type="slidenum">
              <a:rPr lang="en-GB" smtClean="0"/>
              <a:t>30</a:t>
            </a:fld>
            <a:endParaRPr lang="en-GB"/>
          </a:p>
        </p:txBody>
      </p:sp>
    </p:spTree>
    <p:extLst>
      <p:ext uri="{BB962C8B-B14F-4D97-AF65-F5344CB8AC3E}">
        <p14:creationId xmlns:p14="http://schemas.microsoft.com/office/powerpoint/2010/main" val="2524841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716016" y="1988840"/>
            <a:ext cx="4120456" cy="2664296"/>
          </a:xfrm>
        </p:spPr>
        <p:txBody>
          <a:bodyPr>
            <a:noAutofit/>
          </a:bodyPr>
          <a:lstStyle/>
          <a:p>
            <a:pPr marL="457200" indent="-457200">
              <a:buFont typeface="Wingdings" panose="05000000000000000000" pitchFamily="2" charset="2"/>
              <a:buChar char="ü"/>
            </a:pPr>
            <a:r>
              <a:rPr lang="en-GB" sz="1800" dirty="0"/>
              <a:t>Listen to the people who know the person with a learning disability well</a:t>
            </a:r>
          </a:p>
          <a:p>
            <a:pPr marL="457200" indent="-457200">
              <a:buFont typeface="Wingdings" panose="05000000000000000000" pitchFamily="2" charset="2"/>
              <a:buChar char="ü"/>
            </a:pPr>
            <a:endParaRPr lang="en-GB" sz="1800" dirty="0"/>
          </a:p>
          <a:p>
            <a:pPr marL="457200" indent="-457200">
              <a:buFont typeface="Wingdings" panose="05000000000000000000" pitchFamily="2" charset="2"/>
              <a:buChar char="ü"/>
            </a:pPr>
            <a:r>
              <a:rPr lang="en-GB" sz="1800" dirty="0"/>
              <a:t>Talk to the person with a learning disability too.  Even if they can’t speak.</a:t>
            </a:r>
          </a:p>
          <a:p>
            <a:pPr marL="285750" indent="-285750">
              <a:buFont typeface="Wingdings" panose="05000000000000000000" pitchFamily="2" charset="2"/>
              <a:buChar char="ü"/>
            </a:pPr>
            <a:r>
              <a:rPr lang="en-GB" sz="1800" dirty="0"/>
              <a:t>Check the person with learning disability and/or their carer has understood</a:t>
            </a:r>
          </a:p>
          <a:p>
            <a:pPr marL="457200" indent="-457200">
              <a:buFont typeface="Wingdings" panose="05000000000000000000" pitchFamily="2" charset="2"/>
              <a:buChar char="ü"/>
            </a:pPr>
            <a:endParaRPr lang="en-GB" sz="1800" dirty="0"/>
          </a:p>
        </p:txBody>
      </p:sp>
      <p:sp>
        <p:nvSpPr>
          <p:cNvPr id="4" name="Title 3"/>
          <p:cNvSpPr>
            <a:spLocks noGrp="1"/>
          </p:cNvSpPr>
          <p:nvPr>
            <p:ph type="title"/>
          </p:nvPr>
        </p:nvSpPr>
        <p:spPr/>
        <p:txBody>
          <a:bodyPr/>
          <a:lstStyle/>
          <a:p>
            <a:pPr algn="ctr"/>
            <a:r>
              <a:rPr lang="en-GB" dirty="0"/>
              <a:t>Build a rapport with your patient and their family or carers.</a:t>
            </a:r>
          </a:p>
        </p:txBody>
      </p:sp>
      <p:pic>
        <p:nvPicPr>
          <p:cNvPr id="921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3823089" cy="2551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1E59B8D-ED49-4AF3-85E5-CEC8431481B8}" type="slidenum">
              <a:rPr lang="en-GB" smtClean="0"/>
              <a:t>31</a:t>
            </a:fld>
            <a:endParaRPr lang="en-GB"/>
          </a:p>
        </p:txBody>
      </p:sp>
    </p:spTree>
    <p:extLst>
      <p:ext uri="{BB962C8B-B14F-4D97-AF65-F5344CB8AC3E}">
        <p14:creationId xmlns:p14="http://schemas.microsoft.com/office/powerpoint/2010/main" val="3218177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Equality Act 2010</a:t>
            </a:r>
          </a:p>
        </p:txBody>
      </p:sp>
      <p:sp>
        <p:nvSpPr>
          <p:cNvPr id="3" name="Content Placeholder 2"/>
          <p:cNvSpPr>
            <a:spLocks noGrp="1"/>
          </p:cNvSpPr>
          <p:nvPr>
            <p:ph idx="1"/>
          </p:nvPr>
        </p:nvSpPr>
        <p:spPr/>
        <p:txBody>
          <a:bodyPr/>
          <a:lstStyle/>
          <a:p>
            <a:r>
              <a:rPr lang="en-GB" dirty="0"/>
              <a:t>It is against the law to discriminate  someone in relation to:-</a:t>
            </a:r>
          </a:p>
          <a:p>
            <a:pPr>
              <a:buFont typeface="Courier New" panose="02070309020205020404" pitchFamily="49" charset="0"/>
              <a:buChar char="o"/>
            </a:pPr>
            <a:r>
              <a:rPr lang="en-GB" dirty="0"/>
              <a:t>Age </a:t>
            </a:r>
          </a:p>
          <a:p>
            <a:pPr>
              <a:buFont typeface="Courier New" panose="02070309020205020404" pitchFamily="49" charset="0"/>
              <a:buChar char="o"/>
            </a:pPr>
            <a:r>
              <a:rPr lang="en-GB" dirty="0"/>
              <a:t>Gender reassignment</a:t>
            </a:r>
          </a:p>
          <a:p>
            <a:pPr>
              <a:buFont typeface="Courier New" panose="02070309020205020404" pitchFamily="49" charset="0"/>
              <a:buChar char="o"/>
            </a:pPr>
            <a:r>
              <a:rPr lang="en-GB" dirty="0"/>
              <a:t>Being married or in a civil partnership</a:t>
            </a:r>
          </a:p>
          <a:p>
            <a:pPr>
              <a:buFont typeface="Courier New" panose="02070309020205020404" pitchFamily="49" charset="0"/>
              <a:buChar char="o"/>
            </a:pPr>
            <a:r>
              <a:rPr lang="en-GB" dirty="0"/>
              <a:t>Disability</a:t>
            </a:r>
          </a:p>
          <a:p>
            <a:pPr>
              <a:buFont typeface="Courier New" panose="02070309020205020404" pitchFamily="49" charset="0"/>
              <a:buChar char="o"/>
            </a:pPr>
            <a:r>
              <a:rPr lang="en-GB" dirty="0"/>
              <a:t>Race</a:t>
            </a:r>
          </a:p>
          <a:p>
            <a:pPr>
              <a:buFont typeface="Courier New" panose="02070309020205020404" pitchFamily="49" charset="0"/>
              <a:buChar char="o"/>
            </a:pPr>
            <a:r>
              <a:rPr lang="en-GB" dirty="0"/>
              <a:t>Religion</a:t>
            </a:r>
          </a:p>
          <a:p>
            <a:pPr>
              <a:buFont typeface="Courier New" panose="02070309020205020404" pitchFamily="49" charset="0"/>
              <a:buChar char="o"/>
            </a:pPr>
            <a:r>
              <a:rPr lang="en-GB" dirty="0"/>
              <a:t>Sex</a:t>
            </a:r>
          </a:p>
          <a:p>
            <a:pPr>
              <a:buFont typeface="Courier New" panose="02070309020205020404" pitchFamily="49" charset="0"/>
              <a:buChar char="o"/>
            </a:pPr>
            <a:r>
              <a:rPr lang="en-GB" dirty="0"/>
              <a:t>Sexual orientation</a:t>
            </a:r>
          </a:p>
        </p:txBody>
      </p:sp>
      <p:sp>
        <p:nvSpPr>
          <p:cNvPr id="4" name="Slide Number Placeholder 3"/>
          <p:cNvSpPr>
            <a:spLocks noGrp="1"/>
          </p:cNvSpPr>
          <p:nvPr>
            <p:ph type="sldNum" sz="quarter" idx="12"/>
          </p:nvPr>
        </p:nvSpPr>
        <p:spPr/>
        <p:txBody>
          <a:bodyPr/>
          <a:lstStyle/>
          <a:p>
            <a:fld id="{41E59B8D-ED49-4AF3-85E5-CEC8431481B8}" type="slidenum">
              <a:rPr lang="en-GB" smtClean="0"/>
              <a:t>32</a:t>
            </a:fld>
            <a:endParaRPr lang="en-GB"/>
          </a:p>
        </p:txBody>
      </p:sp>
    </p:spTree>
    <p:extLst>
      <p:ext uri="{BB962C8B-B14F-4D97-AF65-F5344CB8AC3E}">
        <p14:creationId xmlns:p14="http://schemas.microsoft.com/office/powerpoint/2010/main" val="641106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In relation to learning Disability</a:t>
            </a:r>
          </a:p>
        </p:txBody>
      </p:sp>
      <p:sp>
        <p:nvSpPr>
          <p:cNvPr id="3" name="Content Placeholder 2"/>
          <p:cNvSpPr>
            <a:spLocks noGrp="1"/>
          </p:cNvSpPr>
          <p:nvPr>
            <p:ph idx="1"/>
          </p:nvPr>
        </p:nvSpPr>
        <p:spPr/>
        <p:txBody>
          <a:bodyPr/>
          <a:lstStyle/>
          <a:p>
            <a:r>
              <a:rPr lang="en-GB" dirty="0"/>
              <a:t>Reasonable adjustments need to be put in place to allow your patients the access they need to your service:-</a:t>
            </a:r>
          </a:p>
          <a:p>
            <a:pPr>
              <a:buFont typeface="Wingdings" panose="05000000000000000000" pitchFamily="2" charset="2"/>
              <a:buChar char="ü"/>
            </a:pPr>
            <a:r>
              <a:rPr lang="en-GB" dirty="0"/>
              <a:t>Wheelchair access for those with a physical disability</a:t>
            </a:r>
          </a:p>
          <a:p>
            <a:pPr>
              <a:buFont typeface="Wingdings" panose="05000000000000000000" pitchFamily="2" charset="2"/>
              <a:buChar char="ü"/>
            </a:pPr>
            <a:r>
              <a:rPr lang="en-GB" dirty="0"/>
              <a:t>Easy read invitation letters to appointments ( available in different languages)</a:t>
            </a:r>
          </a:p>
          <a:p>
            <a:pPr>
              <a:buFont typeface="Wingdings" panose="05000000000000000000" pitchFamily="2" charset="2"/>
              <a:buChar char="ü"/>
            </a:pPr>
            <a:r>
              <a:rPr lang="en-GB" dirty="0"/>
              <a:t>Offering priority appointments so there is less waiting around </a:t>
            </a:r>
          </a:p>
          <a:p>
            <a:pPr>
              <a:buFont typeface="Wingdings" panose="05000000000000000000" pitchFamily="2" charset="2"/>
              <a:buChar char="ü"/>
            </a:pPr>
            <a:r>
              <a:rPr lang="en-GB" dirty="0"/>
              <a:t>Longer appointment times</a:t>
            </a:r>
          </a:p>
          <a:p>
            <a:pPr>
              <a:buFont typeface="Wingdings" panose="05000000000000000000" pitchFamily="2" charset="2"/>
              <a:buChar char="ü"/>
            </a:pPr>
            <a:r>
              <a:rPr lang="en-GB" dirty="0"/>
              <a:t>Considering the lighting – some people may have sensory overload</a:t>
            </a:r>
          </a:p>
          <a:p>
            <a:pPr>
              <a:buFont typeface="Wingdings" panose="05000000000000000000" pitchFamily="2" charset="2"/>
              <a:buChar char="ü"/>
            </a:pPr>
            <a:r>
              <a:rPr lang="en-GB" dirty="0"/>
              <a:t>Offering appointments at less busy times</a:t>
            </a:r>
          </a:p>
          <a:p>
            <a:pPr>
              <a:buFont typeface="Wingdings" panose="05000000000000000000" pitchFamily="2" charset="2"/>
              <a:buChar char="ü"/>
            </a:pPr>
            <a:r>
              <a:rPr lang="en-GB" dirty="0"/>
              <a:t>Having handrails to hold onto in the corridors or appointment rooms</a:t>
            </a:r>
          </a:p>
          <a:p>
            <a:pPr>
              <a:buFont typeface="Wingdings" panose="05000000000000000000" pitchFamily="2" charset="2"/>
              <a:buChar char="ü"/>
            </a:pPr>
            <a:r>
              <a:rPr lang="en-GB" dirty="0"/>
              <a:t>Sending out reminders for appointments</a:t>
            </a:r>
          </a:p>
        </p:txBody>
      </p:sp>
      <p:sp>
        <p:nvSpPr>
          <p:cNvPr id="4" name="Slide Number Placeholder 3"/>
          <p:cNvSpPr>
            <a:spLocks noGrp="1"/>
          </p:cNvSpPr>
          <p:nvPr>
            <p:ph type="sldNum" sz="quarter" idx="12"/>
          </p:nvPr>
        </p:nvSpPr>
        <p:spPr/>
        <p:txBody>
          <a:bodyPr/>
          <a:lstStyle/>
          <a:p>
            <a:fld id="{41E59B8D-ED49-4AF3-85E5-CEC8431481B8}" type="slidenum">
              <a:rPr lang="en-GB" smtClean="0"/>
              <a:t>33</a:t>
            </a:fld>
            <a:endParaRPr lang="en-GB"/>
          </a:p>
        </p:txBody>
      </p:sp>
    </p:spTree>
    <p:extLst>
      <p:ext uri="{BB962C8B-B14F-4D97-AF65-F5344CB8AC3E}">
        <p14:creationId xmlns:p14="http://schemas.microsoft.com/office/powerpoint/2010/main" val="1397668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Mental Capacity Act</a:t>
            </a:r>
            <a:br>
              <a:rPr lang="en-GB" dirty="0"/>
            </a:br>
            <a:r>
              <a:rPr lang="en-GB" dirty="0"/>
              <a:t>Five principles</a:t>
            </a:r>
          </a:p>
        </p:txBody>
      </p:sp>
      <p:pic>
        <p:nvPicPr>
          <p:cNvPr id="1026" name="Picture 2" descr="C:\Users\martinmi\AppData\Local\Microsoft\Windows\INetCache\IE\E41P8H9E\child-hand[1].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555777" y="1161446"/>
            <a:ext cx="3888432" cy="3888432"/>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a:xfrm>
            <a:off x="179512" y="404448"/>
            <a:ext cx="1422887" cy="15650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Use the least restrictive practice</a:t>
            </a:r>
          </a:p>
        </p:txBody>
      </p:sp>
      <p:cxnSp>
        <p:nvCxnSpPr>
          <p:cNvPr id="6" name="Straight Arrow Connector 5"/>
          <p:cNvCxnSpPr>
            <a:stCxn id="4" idx="3"/>
          </p:cNvCxnSpPr>
          <p:nvPr/>
        </p:nvCxnSpPr>
        <p:spPr>
          <a:xfrm>
            <a:off x="1602399" y="1186963"/>
            <a:ext cx="2105505" cy="10179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79512" y="2204864"/>
            <a:ext cx="1944216" cy="12618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Always act in the person’s best interest</a:t>
            </a:r>
          </a:p>
        </p:txBody>
      </p:sp>
      <p:cxnSp>
        <p:nvCxnSpPr>
          <p:cNvPr id="9" name="Straight Arrow Connector 8"/>
          <p:cNvCxnSpPr>
            <a:stCxn id="7" idx="3"/>
          </p:cNvCxnSpPr>
          <p:nvPr/>
        </p:nvCxnSpPr>
        <p:spPr>
          <a:xfrm flipV="1">
            <a:off x="2123728" y="1695913"/>
            <a:ext cx="2045340" cy="113987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6804248" y="834267"/>
            <a:ext cx="2097963" cy="1723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If the person has capacity they can make their own choices, even if it is an unwise choice</a:t>
            </a:r>
          </a:p>
        </p:txBody>
      </p:sp>
      <p:cxnSp>
        <p:nvCxnSpPr>
          <p:cNvPr id="13" name="Straight Arrow Connector 12"/>
          <p:cNvCxnSpPr>
            <a:stCxn id="11" idx="1"/>
          </p:cNvCxnSpPr>
          <p:nvPr/>
        </p:nvCxnSpPr>
        <p:spPr>
          <a:xfrm flipH="1" flipV="1">
            <a:off x="4734658" y="1546445"/>
            <a:ext cx="2069590" cy="14946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020272" y="2901368"/>
            <a:ext cx="1881939" cy="1952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Provide information in an accessible format to allow the person to make their own choices</a:t>
            </a:r>
          </a:p>
        </p:txBody>
      </p:sp>
      <p:sp>
        <p:nvSpPr>
          <p:cNvPr id="17" name="Rounded Rectangle 16"/>
          <p:cNvSpPr/>
          <p:nvPr/>
        </p:nvSpPr>
        <p:spPr>
          <a:xfrm>
            <a:off x="179512" y="3618348"/>
            <a:ext cx="1944216" cy="1354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Assume </a:t>
            </a:r>
            <a:r>
              <a:rPr lang="en-GB" sz="1600" dirty="0"/>
              <a:t>the person has capacity unless proved otherwise</a:t>
            </a:r>
          </a:p>
        </p:txBody>
      </p:sp>
      <p:cxnSp>
        <p:nvCxnSpPr>
          <p:cNvPr id="25" name="Straight Arrow Connector 24"/>
          <p:cNvCxnSpPr/>
          <p:nvPr/>
        </p:nvCxnSpPr>
        <p:spPr>
          <a:xfrm flipV="1">
            <a:off x="1984384" y="3140968"/>
            <a:ext cx="3447039" cy="127575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4" idx="1"/>
          </p:cNvCxnSpPr>
          <p:nvPr/>
        </p:nvCxnSpPr>
        <p:spPr>
          <a:xfrm flipH="1" flipV="1">
            <a:off x="4932040" y="1969478"/>
            <a:ext cx="2088232" cy="190815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41E59B8D-ED49-4AF3-85E5-CEC8431481B8}" type="slidenum">
              <a:rPr lang="en-GB" smtClean="0"/>
              <a:t>34</a:t>
            </a:fld>
            <a:endParaRPr lang="en-GB"/>
          </a:p>
        </p:txBody>
      </p:sp>
    </p:spTree>
    <p:extLst>
      <p:ext uri="{BB962C8B-B14F-4D97-AF65-F5344CB8AC3E}">
        <p14:creationId xmlns:p14="http://schemas.microsoft.com/office/powerpoint/2010/main" val="1699774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Assessment of Capacity</a:t>
            </a:r>
          </a:p>
        </p:txBody>
      </p:sp>
      <p:sp>
        <p:nvSpPr>
          <p:cNvPr id="3" name="Content Placeholder 2"/>
          <p:cNvSpPr>
            <a:spLocks noGrp="1"/>
          </p:cNvSpPr>
          <p:nvPr>
            <p:ph idx="1"/>
          </p:nvPr>
        </p:nvSpPr>
        <p:spPr/>
        <p:txBody>
          <a:bodyPr/>
          <a:lstStyle/>
          <a:p>
            <a:r>
              <a:rPr lang="en-GB" dirty="0"/>
              <a:t>Assessment of capacity should be related to the particular decision to be made at that particular point in time.</a:t>
            </a:r>
          </a:p>
          <a:p>
            <a:pPr algn="ctr"/>
            <a:r>
              <a:rPr lang="en-GB" u="sng" dirty="0"/>
              <a:t>Two Stage Capacity Assessment</a:t>
            </a:r>
          </a:p>
        </p:txBody>
      </p:sp>
      <p:sp>
        <p:nvSpPr>
          <p:cNvPr id="4" name="TextBox 3"/>
          <p:cNvSpPr txBox="1"/>
          <p:nvPr/>
        </p:nvSpPr>
        <p:spPr>
          <a:xfrm>
            <a:off x="323528" y="2276872"/>
            <a:ext cx="8712968" cy="2708434"/>
          </a:xfrm>
          <a:prstGeom prst="rect">
            <a:avLst/>
          </a:prstGeom>
          <a:noFill/>
        </p:spPr>
        <p:txBody>
          <a:bodyPr wrap="square" rtlCol="0">
            <a:spAutoFit/>
          </a:bodyPr>
          <a:lstStyle/>
          <a:p>
            <a:r>
              <a:rPr lang="en-GB" b="1" dirty="0"/>
              <a:t>The Diagnostic approach</a:t>
            </a:r>
          </a:p>
          <a:p>
            <a:endParaRPr lang="en-GB" b="1" dirty="0"/>
          </a:p>
          <a:p>
            <a:pPr marL="285750" indent="-285750">
              <a:buFont typeface="Arial" panose="020B0604020202020204" pitchFamily="34" charset="0"/>
              <a:buChar char="•"/>
            </a:pPr>
            <a:r>
              <a:rPr lang="en-GB" sz="1600" dirty="0"/>
              <a:t>Does the person have an impairment or disturbance of the functioning of the mind or brain?</a:t>
            </a:r>
          </a:p>
          <a:p>
            <a:endParaRPr lang="en-GB" b="1" dirty="0"/>
          </a:p>
          <a:p>
            <a:r>
              <a:rPr lang="en-GB" b="1" dirty="0"/>
              <a:t>The decision Making process</a:t>
            </a:r>
          </a:p>
          <a:p>
            <a:endParaRPr lang="en-GB" b="1" dirty="0"/>
          </a:p>
          <a:p>
            <a:pPr marL="285750" indent="-285750">
              <a:buFont typeface="Arial" panose="020B0604020202020204" pitchFamily="34" charset="0"/>
              <a:buChar char="•"/>
            </a:pPr>
            <a:r>
              <a:rPr lang="en-GB" sz="1600" dirty="0"/>
              <a:t>Does the person understand the information regarding the decision?</a:t>
            </a:r>
          </a:p>
          <a:p>
            <a:pPr marL="285750" indent="-285750">
              <a:buFont typeface="Arial" panose="020B0604020202020204" pitchFamily="34" charset="0"/>
              <a:buChar char="•"/>
            </a:pPr>
            <a:r>
              <a:rPr lang="en-GB" sz="1600" dirty="0"/>
              <a:t>Can the individual retain the information long enough to make a decision?</a:t>
            </a:r>
          </a:p>
          <a:p>
            <a:pPr marL="285750" indent="-285750">
              <a:buFont typeface="Arial" panose="020B0604020202020204" pitchFamily="34" charset="0"/>
              <a:buChar char="•"/>
            </a:pPr>
            <a:r>
              <a:rPr lang="en-GB" sz="1600" dirty="0"/>
              <a:t>Does the individual understand the implications of their decision?</a:t>
            </a:r>
          </a:p>
          <a:p>
            <a:pPr marL="285750" indent="-285750">
              <a:buFont typeface="Arial" panose="020B0604020202020204" pitchFamily="34" charset="0"/>
              <a:buChar char="•"/>
            </a:pPr>
            <a:r>
              <a:rPr lang="en-GB" sz="1600" dirty="0"/>
              <a:t>Can the person communicate their decision to you?</a:t>
            </a:r>
          </a:p>
        </p:txBody>
      </p:sp>
      <p:sp>
        <p:nvSpPr>
          <p:cNvPr id="5" name="Slide Number Placeholder 4"/>
          <p:cNvSpPr>
            <a:spLocks noGrp="1"/>
          </p:cNvSpPr>
          <p:nvPr>
            <p:ph type="sldNum" sz="quarter" idx="12"/>
          </p:nvPr>
        </p:nvSpPr>
        <p:spPr/>
        <p:txBody>
          <a:bodyPr/>
          <a:lstStyle/>
          <a:p>
            <a:fld id="{41E59B8D-ED49-4AF3-85E5-CEC8431481B8}" type="slidenum">
              <a:rPr lang="en-GB" smtClean="0"/>
              <a:t>35</a:t>
            </a:fld>
            <a:endParaRPr lang="en-GB"/>
          </a:p>
        </p:txBody>
      </p:sp>
    </p:spTree>
    <p:extLst>
      <p:ext uri="{BB962C8B-B14F-4D97-AF65-F5344CB8AC3E}">
        <p14:creationId xmlns:p14="http://schemas.microsoft.com/office/powerpoint/2010/main" val="385505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Best Interest decisions checklist</a:t>
            </a:r>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GB" dirty="0"/>
              <a:t>Consider whether the person will ever have capacity to make the decision.</a:t>
            </a:r>
          </a:p>
          <a:p>
            <a:pPr>
              <a:buFont typeface="Arial" panose="020B0604020202020204" pitchFamily="34" charset="0"/>
              <a:buChar char="•"/>
            </a:pPr>
            <a:r>
              <a:rPr lang="en-GB" dirty="0"/>
              <a:t>Involve the person who the decision is about.</a:t>
            </a:r>
          </a:p>
          <a:p>
            <a:pPr>
              <a:buFont typeface="Arial" panose="020B0604020202020204" pitchFamily="34" charset="0"/>
              <a:buChar char="•"/>
            </a:pPr>
            <a:r>
              <a:rPr lang="en-GB" dirty="0"/>
              <a:t>Have regard for previous wishes in relation to the decision</a:t>
            </a:r>
          </a:p>
          <a:p>
            <a:pPr>
              <a:buFont typeface="Arial" panose="020B0604020202020204" pitchFamily="34" charset="0"/>
              <a:buChar char="•"/>
            </a:pPr>
            <a:r>
              <a:rPr lang="en-GB" dirty="0"/>
              <a:t>Consult those who are involved in the care of the individual</a:t>
            </a:r>
          </a:p>
          <a:p>
            <a:pPr>
              <a:buFont typeface="Arial" panose="020B0604020202020204" pitchFamily="34" charset="0"/>
              <a:buChar char="•"/>
            </a:pPr>
            <a:r>
              <a:rPr lang="en-GB" dirty="0"/>
              <a:t>Do not make assumptions in relation to age, appearance, condition or behaviour.</a:t>
            </a:r>
          </a:p>
          <a:p>
            <a:pPr>
              <a:buFont typeface="Arial" panose="020B0604020202020204" pitchFamily="34" charset="0"/>
              <a:buChar char="•"/>
            </a:pPr>
            <a:r>
              <a:rPr lang="en-GB" dirty="0"/>
              <a:t>Do not make a decision based on a desire to bring about death in relation to life-sustaining treatments.</a:t>
            </a:r>
          </a:p>
          <a:p>
            <a:pPr>
              <a:buFont typeface="Arial" panose="020B0604020202020204" pitchFamily="34" charset="0"/>
              <a:buChar char="•"/>
            </a:pPr>
            <a:r>
              <a:rPr lang="en-GB" dirty="0"/>
              <a:t>Use a multi-disciplinary approach if possible</a:t>
            </a:r>
          </a:p>
          <a:p>
            <a:pPr>
              <a:buFont typeface="Arial" panose="020B0604020202020204" pitchFamily="34" charset="0"/>
              <a:buChar char="•"/>
            </a:pPr>
            <a:r>
              <a:rPr lang="en-GB" dirty="0"/>
              <a:t>If the person does not have a carer, or someone who can speak on their behalf, consider an independent mental capacity advocate</a:t>
            </a:r>
          </a:p>
          <a:p>
            <a:pPr>
              <a:buFont typeface="Arial" panose="020B0604020202020204" pitchFamily="34" charset="0"/>
              <a:buChar char="•"/>
            </a:pPr>
            <a:r>
              <a:rPr lang="en-GB" dirty="0"/>
              <a:t>Take account of Advanced decisions and Lasting power of attorney for welfare.</a:t>
            </a:r>
          </a:p>
        </p:txBody>
      </p:sp>
      <p:sp>
        <p:nvSpPr>
          <p:cNvPr id="4" name="Slide Number Placeholder 3"/>
          <p:cNvSpPr>
            <a:spLocks noGrp="1"/>
          </p:cNvSpPr>
          <p:nvPr>
            <p:ph type="sldNum" sz="quarter" idx="12"/>
          </p:nvPr>
        </p:nvSpPr>
        <p:spPr/>
        <p:txBody>
          <a:bodyPr/>
          <a:lstStyle/>
          <a:p>
            <a:fld id="{41E59B8D-ED49-4AF3-85E5-CEC8431481B8}" type="slidenum">
              <a:rPr lang="en-GB" smtClean="0"/>
              <a:t>36</a:t>
            </a:fld>
            <a:endParaRPr lang="en-GB"/>
          </a:p>
        </p:txBody>
      </p:sp>
    </p:spTree>
    <p:extLst>
      <p:ext uri="{BB962C8B-B14F-4D97-AF65-F5344CB8AC3E}">
        <p14:creationId xmlns:p14="http://schemas.microsoft.com/office/powerpoint/2010/main" val="1268370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Liberty protection guidelines</a:t>
            </a:r>
          </a:p>
        </p:txBody>
      </p:sp>
      <p:sp>
        <p:nvSpPr>
          <p:cNvPr id="3" name="Content Placeholder 2"/>
          <p:cNvSpPr>
            <a:spLocks noGrp="1"/>
          </p:cNvSpPr>
          <p:nvPr>
            <p:ph idx="1"/>
          </p:nvPr>
        </p:nvSpPr>
        <p:spPr/>
        <p:txBody>
          <a:bodyPr>
            <a:normAutofit fontScale="92500" lnSpcReduction="10000"/>
          </a:bodyPr>
          <a:lstStyle/>
          <a:p>
            <a:r>
              <a:rPr lang="en-GB" dirty="0"/>
              <a:t>Where a person lacks capacity, any treatment carried out must be necessary and proportionate.</a:t>
            </a:r>
          </a:p>
          <a:p>
            <a:r>
              <a:rPr lang="en-GB" dirty="0"/>
              <a:t>Any act that deprives the person of their liberty must use the least restrictive option.</a:t>
            </a:r>
          </a:p>
          <a:p>
            <a:r>
              <a:rPr lang="en-GB" dirty="0"/>
              <a:t>Three assessments will form the basis of the liberty protection safeguards:-</a:t>
            </a:r>
          </a:p>
          <a:p>
            <a:pPr>
              <a:buFont typeface="Arial" panose="020B0604020202020204" pitchFamily="34" charset="0"/>
              <a:buChar char="•"/>
            </a:pPr>
            <a:r>
              <a:rPr lang="en-GB" dirty="0"/>
              <a:t>Capacity assessment</a:t>
            </a:r>
          </a:p>
          <a:p>
            <a:pPr>
              <a:buFont typeface="Arial" panose="020B0604020202020204" pitchFamily="34" charset="0"/>
              <a:buChar char="•"/>
            </a:pPr>
            <a:r>
              <a:rPr lang="en-GB" dirty="0"/>
              <a:t>Medical assessment</a:t>
            </a:r>
          </a:p>
          <a:p>
            <a:pPr>
              <a:buFont typeface="Arial" panose="020B0604020202020204" pitchFamily="34" charset="0"/>
              <a:buChar char="•"/>
            </a:pPr>
            <a:r>
              <a:rPr lang="en-GB" dirty="0"/>
              <a:t>A necessary and proportionate assessment</a:t>
            </a:r>
          </a:p>
          <a:p>
            <a:pPr marL="0" indent="0"/>
            <a:r>
              <a:rPr lang="en-GB" dirty="0"/>
              <a:t>Those involved in the care of the individual MUST be consulted</a:t>
            </a:r>
          </a:p>
          <a:p>
            <a:pPr marL="0" indent="0"/>
            <a:r>
              <a:rPr lang="en-GB" dirty="0"/>
              <a:t>Consult those with a vested interest in the person’s welfare</a:t>
            </a:r>
          </a:p>
          <a:p>
            <a:pPr marL="0" indent="0"/>
            <a:r>
              <a:rPr lang="en-GB" dirty="0"/>
              <a:t>The role of the approved mental capacity professional, where needed.</a:t>
            </a:r>
          </a:p>
          <a:p>
            <a:pPr marL="0" indent="0"/>
            <a:r>
              <a:rPr lang="en-GB" dirty="0"/>
              <a:t>Now extended to 16 and 17 year olds.</a:t>
            </a:r>
          </a:p>
          <a:p>
            <a:pPr marL="0" indent="0"/>
            <a:r>
              <a:rPr lang="en-GB" dirty="0"/>
              <a:t>Also now applies in domestic settings such as the person’s own home.</a:t>
            </a:r>
          </a:p>
          <a:p>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37</a:t>
            </a:fld>
            <a:endParaRPr lang="en-GB"/>
          </a:p>
        </p:txBody>
      </p:sp>
    </p:spTree>
    <p:extLst>
      <p:ext uri="{BB962C8B-B14F-4D97-AF65-F5344CB8AC3E}">
        <p14:creationId xmlns:p14="http://schemas.microsoft.com/office/powerpoint/2010/main" val="15858142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pPr algn="ctr"/>
            <a:r>
              <a:rPr lang="en-GB" dirty="0"/>
              <a:t>USEFUL INFORMATION- Acute Liaison Nurses</a:t>
            </a:r>
          </a:p>
        </p:txBody>
      </p:sp>
      <p:sp>
        <p:nvSpPr>
          <p:cNvPr id="3" name="Text Placeholder 2"/>
          <p:cNvSpPr>
            <a:spLocks noGrp="1"/>
          </p:cNvSpPr>
          <p:nvPr>
            <p:ph type="body" idx="1"/>
          </p:nvPr>
        </p:nvSpPr>
        <p:spPr/>
        <p:txBody>
          <a:bodyPr>
            <a:normAutofit/>
          </a:bodyPr>
          <a:lstStyle/>
          <a:p>
            <a:r>
              <a:rPr lang="en-GB" sz="1800" b="1" dirty="0"/>
              <a:t>Northampton</a:t>
            </a:r>
          </a:p>
        </p:txBody>
      </p:sp>
      <p:sp>
        <p:nvSpPr>
          <p:cNvPr id="4" name="Content Placeholder 3"/>
          <p:cNvSpPr>
            <a:spLocks noGrp="1"/>
          </p:cNvSpPr>
          <p:nvPr>
            <p:ph sz="half" idx="2"/>
          </p:nvPr>
        </p:nvSpPr>
        <p:spPr>
          <a:xfrm>
            <a:off x="251520" y="1628800"/>
            <a:ext cx="3704456" cy="3108960"/>
          </a:xfrm>
        </p:spPr>
        <p:txBody>
          <a:bodyPr>
            <a:normAutofit fontScale="25000" lnSpcReduction="20000"/>
          </a:bodyPr>
          <a:lstStyle/>
          <a:p>
            <a:pPr fontAlgn="base"/>
            <a:r>
              <a:rPr lang="en-GB" sz="4400" b="0" dirty="0"/>
              <a:t>Northampton General Hospital ​</a:t>
            </a:r>
          </a:p>
          <a:p>
            <a:pPr fontAlgn="base"/>
            <a:r>
              <a:rPr lang="en-GB" sz="4400" b="0" dirty="0"/>
              <a:t>Debbie </a:t>
            </a:r>
            <a:r>
              <a:rPr lang="en-GB" sz="4400" b="0" dirty="0" err="1"/>
              <a:t>Wigley</a:t>
            </a:r>
            <a:r>
              <a:rPr lang="en-GB" sz="4400" b="0" dirty="0"/>
              <a:t> </a:t>
            </a:r>
          </a:p>
          <a:p>
            <a:pPr fontAlgn="base"/>
            <a:r>
              <a:rPr lang="en-GB" sz="4400" b="0" u="sng" dirty="0">
                <a:hlinkClick r:id="rId2"/>
              </a:rPr>
              <a:t>tel:01604545431;</a:t>
            </a:r>
          </a:p>
          <a:p>
            <a:pPr fontAlgn="base"/>
            <a:r>
              <a:rPr lang="en-GB" sz="4400" b="0" u="sng" dirty="0">
                <a:hlinkClick r:id="rId2"/>
              </a:rPr>
              <a:t>mob:07725496888</a:t>
            </a:r>
            <a:r>
              <a:rPr lang="en-GB" sz="4400" b="0" dirty="0"/>
              <a:t>;</a:t>
            </a:r>
            <a:r>
              <a:rPr lang="en-US" sz="4400" b="0" dirty="0"/>
              <a:t>​</a:t>
            </a:r>
          </a:p>
          <a:p>
            <a:pPr fontAlgn="base"/>
            <a:r>
              <a:rPr lang="en-GB" sz="4400" b="0" u="sng" dirty="0">
                <a:hlinkClick r:id="rId3"/>
              </a:rPr>
              <a:t>email:debbie.wigley1@nhs.net</a:t>
            </a:r>
            <a:r>
              <a:rPr lang="en-GB" sz="4400" b="0" dirty="0"/>
              <a:t>​</a:t>
            </a:r>
          </a:p>
          <a:p>
            <a:pPr fontAlgn="base"/>
            <a:r>
              <a:rPr lang="en-GB" sz="4400" b="0" dirty="0"/>
              <a:t>​Supports acute staff when working with people with a learning disability &gt; reasonable adjustments</a:t>
            </a:r>
            <a:r>
              <a:rPr lang="en-US" sz="4400" b="0" dirty="0"/>
              <a:t>​</a:t>
            </a:r>
          </a:p>
          <a:p>
            <a:pPr fontAlgn="base"/>
            <a:r>
              <a:rPr lang="en-GB" sz="4400" b="0" dirty="0"/>
              <a:t>​A&amp;E Hospital Grab sheet/hospital passport</a:t>
            </a:r>
            <a:r>
              <a:rPr lang="en-US" sz="4400" b="0" dirty="0"/>
              <a:t>​</a:t>
            </a:r>
          </a:p>
          <a:p>
            <a:pPr fontAlgn="base"/>
            <a:r>
              <a:rPr lang="en-GB" sz="4400" b="0" dirty="0"/>
              <a:t>​If you stipulate on your referral letters to secondary/tertiary care that the individual has a learning disability this should then alert the acute LD nurses and reasonable adjustments should be made prior to</a:t>
            </a:r>
            <a:r>
              <a:rPr lang="en-US" sz="4400" b="0" dirty="0"/>
              <a:t>​ individual arriving wherever possible.</a:t>
            </a:r>
          </a:p>
          <a:p>
            <a:endParaRPr lang="en-GB" dirty="0"/>
          </a:p>
        </p:txBody>
      </p:sp>
      <p:sp>
        <p:nvSpPr>
          <p:cNvPr id="5" name="Text Placeholder 4"/>
          <p:cNvSpPr>
            <a:spLocks noGrp="1"/>
          </p:cNvSpPr>
          <p:nvPr>
            <p:ph type="body" sz="quarter" idx="3"/>
          </p:nvPr>
        </p:nvSpPr>
        <p:spPr/>
        <p:txBody>
          <a:bodyPr>
            <a:normAutofit/>
          </a:bodyPr>
          <a:lstStyle/>
          <a:p>
            <a:r>
              <a:rPr lang="en-GB" sz="1800" b="1" dirty="0"/>
              <a:t>Kettering</a:t>
            </a:r>
          </a:p>
        </p:txBody>
      </p:sp>
      <p:sp>
        <p:nvSpPr>
          <p:cNvPr id="6" name="Content Placeholder 5"/>
          <p:cNvSpPr>
            <a:spLocks noGrp="1"/>
          </p:cNvSpPr>
          <p:nvPr>
            <p:ph sz="quarter" idx="4"/>
          </p:nvPr>
        </p:nvSpPr>
        <p:spPr>
          <a:xfrm>
            <a:off x="4700016" y="1701848"/>
            <a:ext cx="3904432" cy="3108960"/>
          </a:xfrm>
        </p:spPr>
        <p:txBody>
          <a:bodyPr>
            <a:normAutofit fontScale="25000" lnSpcReduction="20000"/>
          </a:bodyPr>
          <a:lstStyle/>
          <a:p>
            <a:pPr fontAlgn="base"/>
            <a:r>
              <a:rPr lang="en-GB" sz="4400" b="0" dirty="0"/>
              <a:t>Kettering General Hospital ​</a:t>
            </a:r>
          </a:p>
          <a:p>
            <a:pPr fontAlgn="base"/>
            <a:r>
              <a:rPr lang="en-GB" sz="4400" b="0" dirty="0"/>
              <a:t>Leanne Farmer </a:t>
            </a:r>
          </a:p>
          <a:p>
            <a:pPr fontAlgn="base"/>
            <a:r>
              <a:rPr lang="en-GB" sz="4400" b="0" dirty="0">
                <a:hlinkClick r:id="rId4"/>
              </a:rPr>
              <a:t>tel:01536491241</a:t>
            </a:r>
            <a:r>
              <a:rPr lang="en-GB" sz="4400" b="0" dirty="0"/>
              <a:t>;</a:t>
            </a:r>
          </a:p>
          <a:p>
            <a:pPr fontAlgn="base"/>
            <a:r>
              <a:rPr lang="en-GB" sz="4400" b="0" u="sng" dirty="0"/>
              <a:t>mob:07966775169;</a:t>
            </a:r>
            <a:r>
              <a:rPr lang="en-US" sz="4400" b="0" u="sng" dirty="0"/>
              <a:t>​</a:t>
            </a:r>
          </a:p>
          <a:p>
            <a:pPr fontAlgn="base"/>
            <a:r>
              <a:rPr lang="en-GB" sz="4400" b="0" u="sng" dirty="0"/>
              <a:t>email: leanne.farmer@nhs.net</a:t>
            </a:r>
            <a:r>
              <a:rPr lang="en-US" sz="4400" b="0" u="sng" dirty="0"/>
              <a:t>​</a:t>
            </a:r>
          </a:p>
          <a:p>
            <a:pPr fontAlgn="base"/>
            <a:r>
              <a:rPr lang="en-GB" sz="4400" b="0" dirty="0"/>
              <a:t>​Supports acute staff when working with people with a learning disability &gt; reasonable adjustments</a:t>
            </a:r>
            <a:r>
              <a:rPr lang="en-US" sz="4400" b="0" dirty="0"/>
              <a:t>​</a:t>
            </a:r>
          </a:p>
          <a:p>
            <a:pPr fontAlgn="base"/>
            <a:r>
              <a:rPr lang="en-GB" sz="4400" b="0" dirty="0"/>
              <a:t>​A&amp;E Hospital Grab sheet/hospital passport</a:t>
            </a:r>
            <a:r>
              <a:rPr lang="en-US" sz="4400" b="0" dirty="0"/>
              <a:t>​</a:t>
            </a:r>
          </a:p>
          <a:p>
            <a:pPr fontAlgn="base"/>
            <a:r>
              <a:rPr lang="en-GB" sz="4400" b="0" dirty="0"/>
              <a:t>​If you stipulate on your referral letters to secondary/tertiary care that the individual has a learning disability this should then alert the acute LD nurses and reasonable adjustments should be made prior to individual arriving wherever possible</a:t>
            </a:r>
            <a:r>
              <a:rPr lang="en-US" sz="4400" b="0" dirty="0"/>
              <a:t>​</a:t>
            </a:r>
          </a:p>
          <a:p>
            <a:pPr fontAlgn="base"/>
            <a:r>
              <a:rPr lang="en-GB" sz="4400" b="0" dirty="0"/>
              <a:t>​</a:t>
            </a:r>
          </a:p>
          <a:p>
            <a:endParaRPr lang="en-GB" dirty="0"/>
          </a:p>
        </p:txBody>
      </p:sp>
      <p:sp>
        <p:nvSpPr>
          <p:cNvPr id="7" name="Slide Number Placeholder 6"/>
          <p:cNvSpPr>
            <a:spLocks noGrp="1"/>
          </p:cNvSpPr>
          <p:nvPr>
            <p:ph type="sldNum" sz="quarter" idx="12"/>
          </p:nvPr>
        </p:nvSpPr>
        <p:spPr/>
        <p:txBody>
          <a:bodyPr/>
          <a:lstStyle/>
          <a:p>
            <a:fld id="{41E59B8D-ED49-4AF3-85E5-CEC8431481B8}" type="slidenum">
              <a:rPr lang="en-GB" smtClean="0"/>
              <a:t>38</a:t>
            </a:fld>
            <a:endParaRPr lang="en-GB"/>
          </a:p>
        </p:txBody>
      </p:sp>
    </p:spTree>
    <p:extLst>
      <p:ext uri="{BB962C8B-B14F-4D97-AF65-F5344CB8AC3E}">
        <p14:creationId xmlns:p14="http://schemas.microsoft.com/office/powerpoint/2010/main" val="41116719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51520" y="1097280"/>
            <a:ext cx="4104456" cy="3712464"/>
          </a:xfrm>
        </p:spPr>
        <p:txBody>
          <a:bodyPr>
            <a:normAutofit/>
          </a:bodyPr>
          <a:lstStyle/>
          <a:p>
            <a:r>
              <a:rPr lang="en-GB" dirty="0"/>
              <a:t>Michelle Martin</a:t>
            </a:r>
          </a:p>
          <a:p>
            <a:r>
              <a:rPr lang="en-GB" sz="1400" dirty="0"/>
              <a:t>LD Strategic Health Facilitator</a:t>
            </a:r>
          </a:p>
          <a:p>
            <a:r>
              <a:rPr lang="en-GB" sz="1400" dirty="0"/>
              <a:t>Transformation and Delivery</a:t>
            </a:r>
          </a:p>
          <a:p>
            <a:r>
              <a:rPr lang="en-GB" sz="1400" dirty="0"/>
              <a:t>NHS Northamptonshire Clinical Commissioning Group</a:t>
            </a:r>
          </a:p>
          <a:p>
            <a:r>
              <a:rPr lang="en-GB" sz="1400" dirty="0"/>
              <a:t>Corby Enterprise Centre/Priors Hall/Corby/NN17 5EU</a:t>
            </a:r>
          </a:p>
          <a:p>
            <a:r>
              <a:rPr lang="en-GB" sz="1400" dirty="0"/>
              <a:t>Frances Crick House/Summerhouse Road/Moulton Park/Northampton/ NN3 6BF</a:t>
            </a:r>
          </a:p>
          <a:p>
            <a:r>
              <a:rPr lang="en-GB" sz="1400" dirty="0"/>
              <a:t>TEL: 01604 651283</a:t>
            </a:r>
          </a:p>
          <a:p>
            <a:r>
              <a:rPr lang="en-GB" sz="1400" dirty="0"/>
              <a:t>EMAIL: </a:t>
            </a:r>
            <a:r>
              <a:rPr lang="en-GB" sz="1400" dirty="0">
                <a:hlinkClick r:id="rId2"/>
              </a:rPr>
              <a:t>michelle.martin60@nhs.net</a:t>
            </a:r>
            <a:endParaRPr lang="en-GB" sz="1400" dirty="0"/>
          </a:p>
          <a:p>
            <a:r>
              <a:rPr lang="en-GB" sz="1400" dirty="0"/>
              <a:t>MOB: 07775542305</a:t>
            </a:r>
          </a:p>
        </p:txBody>
      </p:sp>
      <p:sp>
        <p:nvSpPr>
          <p:cNvPr id="3" name="Content Placeholder 2"/>
          <p:cNvSpPr>
            <a:spLocks noGrp="1"/>
          </p:cNvSpPr>
          <p:nvPr>
            <p:ph sz="half" idx="2"/>
          </p:nvPr>
        </p:nvSpPr>
        <p:spPr>
          <a:xfrm>
            <a:off x="4427984" y="1097280"/>
            <a:ext cx="4320480" cy="3712464"/>
          </a:xfrm>
        </p:spPr>
        <p:txBody>
          <a:bodyPr>
            <a:normAutofit/>
          </a:bodyPr>
          <a:lstStyle/>
          <a:p>
            <a:r>
              <a:rPr lang="en-GB" dirty="0"/>
              <a:t>Nyasha </a:t>
            </a:r>
            <a:r>
              <a:rPr lang="en-GB" dirty="0" err="1"/>
              <a:t>Kanhukamwe</a:t>
            </a:r>
            <a:endParaRPr lang="en-GB" dirty="0"/>
          </a:p>
          <a:p>
            <a:r>
              <a:rPr lang="en-GB" sz="1400" dirty="0"/>
              <a:t>LD Health Facilitator</a:t>
            </a:r>
          </a:p>
          <a:p>
            <a:r>
              <a:rPr lang="en-GB" sz="1400" dirty="0"/>
              <a:t>Transformation and Delivery</a:t>
            </a:r>
          </a:p>
          <a:p>
            <a:r>
              <a:rPr lang="en-GB" sz="1400" dirty="0"/>
              <a:t>NHS Northamptonshire Clinical Commissioning Group</a:t>
            </a:r>
          </a:p>
          <a:p>
            <a:r>
              <a:rPr lang="en-GB" sz="1400" dirty="0"/>
              <a:t>Corby Enterprise Centre/Priors Hall/Corby/NN17 5EU</a:t>
            </a:r>
          </a:p>
          <a:p>
            <a:r>
              <a:rPr lang="en-GB" sz="1400" dirty="0"/>
              <a:t>Frances Crick House/Summerhouse Road/Moulton Park/Northampton/NN3 6BF</a:t>
            </a:r>
          </a:p>
          <a:p>
            <a:r>
              <a:rPr lang="en-GB" sz="1400" dirty="0"/>
              <a:t>TEL: 01604 651283</a:t>
            </a:r>
          </a:p>
          <a:p>
            <a:r>
              <a:rPr lang="en-GB" sz="1400" dirty="0"/>
              <a:t>Email: </a:t>
            </a:r>
            <a:r>
              <a:rPr lang="en-GB" sz="1400" dirty="0">
                <a:hlinkClick r:id="rId3"/>
              </a:rPr>
              <a:t>nyasha.kanhukamwe@nhs.net</a:t>
            </a:r>
            <a:endParaRPr lang="en-GB" sz="1400" dirty="0"/>
          </a:p>
          <a:p>
            <a:r>
              <a:rPr lang="en-GB" sz="1400" dirty="0"/>
              <a:t>MOB: 07775412745</a:t>
            </a:r>
          </a:p>
        </p:txBody>
      </p:sp>
      <p:sp>
        <p:nvSpPr>
          <p:cNvPr id="4" name="Title 3"/>
          <p:cNvSpPr>
            <a:spLocks noGrp="1"/>
          </p:cNvSpPr>
          <p:nvPr>
            <p:ph type="title"/>
          </p:nvPr>
        </p:nvSpPr>
        <p:spPr/>
        <p:txBody>
          <a:bodyPr/>
          <a:lstStyle/>
          <a:p>
            <a:pPr algn="ctr"/>
            <a:r>
              <a:rPr lang="en-GB" dirty="0"/>
              <a:t>Learning Disability Health Facilitators</a:t>
            </a:r>
          </a:p>
        </p:txBody>
      </p:sp>
      <p:sp>
        <p:nvSpPr>
          <p:cNvPr id="5" name="Slide Number Placeholder 4"/>
          <p:cNvSpPr>
            <a:spLocks noGrp="1"/>
          </p:cNvSpPr>
          <p:nvPr>
            <p:ph type="sldNum" sz="quarter" idx="12"/>
          </p:nvPr>
        </p:nvSpPr>
        <p:spPr/>
        <p:txBody>
          <a:bodyPr/>
          <a:lstStyle/>
          <a:p>
            <a:fld id="{41E59B8D-ED49-4AF3-85E5-CEC8431481B8}" type="slidenum">
              <a:rPr lang="en-GB" smtClean="0"/>
              <a:t>39</a:t>
            </a:fld>
            <a:endParaRPr lang="en-GB"/>
          </a:p>
        </p:txBody>
      </p:sp>
    </p:spTree>
    <p:extLst>
      <p:ext uri="{BB962C8B-B14F-4D97-AF65-F5344CB8AC3E}">
        <p14:creationId xmlns:p14="http://schemas.microsoft.com/office/powerpoint/2010/main" val="649986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65760"/>
            <a:ext cx="8712968" cy="548640"/>
          </a:xfrm>
          <a:solidFill>
            <a:schemeClr val="accent2"/>
          </a:solidFill>
        </p:spPr>
        <p:txBody>
          <a:bodyPr/>
          <a:lstStyle/>
          <a:p>
            <a:pPr algn="ctr"/>
            <a:r>
              <a:rPr lang="en-GB" dirty="0"/>
              <a:t>What is a learning disability?</a:t>
            </a:r>
          </a:p>
        </p:txBody>
      </p:sp>
      <p:sp>
        <p:nvSpPr>
          <p:cNvPr id="3" name="Content Placeholder 2"/>
          <p:cNvSpPr>
            <a:spLocks noGrp="1"/>
          </p:cNvSpPr>
          <p:nvPr>
            <p:ph idx="1"/>
          </p:nvPr>
        </p:nvSpPr>
        <p:spPr>
          <a:xfrm>
            <a:off x="246896" y="1052736"/>
            <a:ext cx="7925504" cy="3579849"/>
          </a:xfrm>
          <a:effectLst>
            <a:glow rad="101600">
              <a:schemeClr val="accent3">
                <a:satMod val="175000"/>
                <a:alpha val="40000"/>
              </a:schemeClr>
            </a:glow>
          </a:effectLst>
        </p:spPr>
        <p:txBody>
          <a:bodyPr>
            <a:normAutofit/>
          </a:bodyPr>
          <a:lstStyle/>
          <a:p>
            <a:r>
              <a:rPr lang="en-GB" b="0" dirty="0"/>
              <a:t>The Department of Health defines it </a:t>
            </a:r>
            <a:r>
              <a:rPr lang="en-GB" b="0" i="1" dirty="0"/>
              <a:t>as: “a significant reduced ability to understand</a:t>
            </a:r>
          </a:p>
          <a:p>
            <a:r>
              <a:rPr lang="en-GB" b="0" i="1" dirty="0"/>
              <a:t>new or complex information, to learn a new skill  (impaired intelligence), with a</a:t>
            </a:r>
          </a:p>
          <a:p>
            <a:r>
              <a:rPr lang="en-GB" b="0" i="1" dirty="0"/>
              <a:t>reduced ability to cope independently (impaired social functioning), which started</a:t>
            </a:r>
          </a:p>
          <a:p>
            <a:r>
              <a:rPr lang="en-GB" b="0" i="1" dirty="0"/>
              <a:t>before adulthood.”    </a:t>
            </a:r>
          </a:p>
          <a:p>
            <a:r>
              <a:rPr lang="en-GB" b="0" i="1" dirty="0"/>
              <a:t>                                                   </a:t>
            </a:r>
          </a:p>
          <a:p>
            <a:r>
              <a:rPr lang="en-GB" b="0" i="1" dirty="0"/>
              <a:t>Please also see below a link to further information                                                                                                                                                             from CTPLD   	</a:t>
            </a:r>
          </a:p>
          <a:p>
            <a:endParaRPr lang="en-GB" b="0" i="1" dirty="0"/>
          </a:p>
          <a:p>
            <a:r>
              <a:rPr lang="en-GB" b="0" i="1" dirty="0">
                <a:solidFill>
                  <a:srgbClr val="0070C0"/>
                </a:solidFill>
              </a:rPr>
              <a:t>https://www.youtube.com/watch?v=WmI_Ceh5S_A</a:t>
            </a:r>
            <a:r>
              <a:rPr lang="en-GB" b="0" i="1" dirty="0"/>
              <a:t>							           										       </a:t>
            </a:r>
          </a:p>
          <a:p>
            <a:endParaRPr lang="en-GB" b="0" i="1" dirty="0"/>
          </a:p>
        </p:txBody>
      </p:sp>
      <p:sp>
        <p:nvSpPr>
          <p:cNvPr id="4" name="Oval 3"/>
          <p:cNvSpPr/>
          <p:nvPr/>
        </p:nvSpPr>
        <p:spPr>
          <a:xfrm>
            <a:off x="624269" y="-2907704"/>
            <a:ext cx="3240360" cy="223224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GB" dirty="0"/>
              <a:t>​The Department</a:t>
            </a:r>
            <a:endParaRPr lang="en-GB" b="0" i="0" dirty="0">
              <a:effectLst/>
            </a:endParaRPr>
          </a:p>
        </p:txBody>
      </p:sp>
      <p:sp>
        <p:nvSpPr>
          <p:cNvPr id="5" name="Rounded Rectangle 4"/>
          <p:cNvSpPr/>
          <p:nvPr/>
        </p:nvSpPr>
        <p:spPr>
          <a:xfrm flipV="1">
            <a:off x="5220072" y="-1539552"/>
            <a:ext cx="2952328" cy="1182610"/>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4788024" y="2075983"/>
            <a:ext cx="4248472" cy="2736304"/>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Impaired Intelligence</a:t>
            </a:r>
          </a:p>
          <a:p>
            <a:pPr algn="ctr"/>
            <a:r>
              <a:rPr lang="en-GB" dirty="0"/>
              <a:t>Impaired Social Functioning Low IQ &lt; 70</a:t>
            </a:r>
          </a:p>
          <a:p>
            <a:pPr algn="ctr"/>
            <a:r>
              <a:rPr lang="en-GB" dirty="0"/>
              <a:t>Started before adulthood</a:t>
            </a:r>
          </a:p>
          <a:p>
            <a:pPr algn="ctr"/>
            <a:r>
              <a:rPr lang="en-GB" dirty="0"/>
              <a:t>About 1.5million people in the UK have a learning disability according to </a:t>
            </a:r>
            <a:r>
              <a:rPr lang="en-GB" dirty="0" err="1"/>
              <a:t>Mencap</a:t>
            </a:r>
            <a:endParaRPr lang="en-GB" dirty="0"/>
          </a:p>
        </p:txBody>
      </p:sp>
      <p:sp>
        <p:nvSpPr>
          <p:cNvPr id="7" name="Slide Number Placeholder 6"/>
          <p:cNvSpPr>
            <a:spLocks noGrp="1"/>
          </p:cNvSpPr>
          <p:nvPr>
            <p:ph type="sldNum" sz="quarter" idx="12"/>
          </p:nvPr>
        </p:nvSpPr>
        <p:spPr/>
        <p:txBody>
          <a:bodyPr/>
          <a:lstStyle/>
          <a:p>
            <a:fld id="{41E59B8D-ED49-4AF3-85E5-CEC8431481B8}" type="slidenum">
              <a:rPr lang="en-GB" smtClean="0"/>
              <a:t>4</a:t>
            </a:fld>
            <a:endParaRPr lang="en-GB"/>
          </a:p>
        </p:txBody>
      </p:sp>
    </p:spTree>
    <p:extLst>
      <p:ext uri="{BB962C8B-B14F-4D97-AF65-F5344CB8AC3E}">
        <p14:creationId xmlns:p14="http://schemas.microsoft.com/office/powerpoint/2010/main" val="15891960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833744" y="1576103"/>
            <a:ext cx="5212080" cy="1089427"/>
          </a:xfrm>
        </p:spPr>
        <p:txBody>
          <a:bodyPr/>
          <a:lstStyle/>
          <a:p>
            <a:r>
              <a:rPr lang="en-GB" dirty="0"/>
              <a:t>Community team for people with a learning disability</a:t>
            </a:r>
          </a:p>
        </p:txBody>
      </p:sp>
      <p:sp>
        <p:nvSpPr>
          <p:cNvPr id="3" name="Content Placeholder 2"/>
          <p:cNvSpPr>
            <a:spLocks noGrp="1"/>
          </p:cNvSpPr>
          <p:nvPr>
            <p:ph idx="1"/>
          </p:nvPr>
        </p:nvSpPr>
        <p:spPr>
          <a:xfrm>
            <a:off x="5327167" y="1988840"/>
            <a:ext cx="3807779" cy="3324687"/>
          </a:xfrm>
        </p:spPr>
        <p:txBody>
          <a:bodyPr>
            <a:normAutofit fontScale="32500" lnSpcReduction="20000"/>
          </a:bodyPr>
          <a:lstStyle/>
          <a:p>
            <a:r>
              <a:rPr lang="en-GB" sz="3400" dirty="0"/>
              <a:t>SOUTH CTPLD</a:t>
            </a:r>
            <a:r>
              <a:rPr lang="en-GB" sz="3400" b="0" dirty="0"/>
              <a:t>​</a:t>
            </a:r>
          </a:p>
          <a:p>
            <a:pPr fontAlgn="base"/>
            <a:r>
              <a:rPr lang="en-GB" sz="3400" b="0" dirty="0"/>
              <a:t>Campbell House, Northampton, ​</a:t>
            </a:r>
          </a:p>
          <a:p>
            <a:pPr fontAlgn="base"/>
            <a:r>
              <a:rPr lang="en-GB" sz="3400" b="0" dirty="0"/>
              <a:t>NN1 3EB​</a:t>
            </a:r>
          </a:p>
          <a:p>
            <a:pPr fontAlgn="base"/>
            <a:r>
              <a:rPr lang="en-GB" sz="3400" b="0" dirty="0"/>
              <a:t>Tel: 01604 657700​</a:t>
            </a:r>
          </a:p>
          <a:p>
            <a:pPr fontAlgn="base"/>
            <a:r>
              <a:rPr lang="en-GB" sz="3400" b="0" dirty="0"/>
              <a:t>•​</a:t>
            </a:r>
          </a:p>
          <a:p>
            <a:pPr fontAlgn="base"/>
            <a:r>
              <a:rPr lang="en-GB" sz="3400" b="0" dirty="0"/>
              <a:t>•Community LD Nurses, Psychiatry, Psychology, SALT, Physiotherapy, Occupational Therapy.​</a:t>
            </a:r>
          </a:p>
          <a:p>
            <a:pPr fontAlgn="base"/>
            <a:r>
              <a:rPr lang="en-GB" sz="3400" b="0" dirty="0"/>
              <a:t>•​</a:t>
            </a:r>
          </a:p>
          <a:p>
            <a:pPr fontAlgn="base"/>
            <a:r>
              <a:rPr lang="en-GB" sz="3400" b="0" dirty="0"/>
              <a:t>•Work with adults and children with learning disabilities and require a health intervention​</a:t>
            </a:r>
          </a:p>
          <a:p>
            <a:pPr fontAlgn="base"/>
            <a:r>
              <a:rPr lang="en-GB" sz="3400" b="0" dirty="0"/>
              <a:t>•​</a:t>
            </a:r>
          </a:p>
          <a:p>
            <a:pPr fontAlgn="base"/>
            <a:r>
              <a:rPr lang="en-GB" sz="3400" b="0" dirty="0"/>
              <a:t>•Referrals for children are now sent to a Referral Management Centre​</a:t>
            </a:r>
          </a:p>
          <a:p>
            <a:pPr fontAlgn="base"/>
            <a:r>
              <a:rPr lang="en-GB" b="0" dirty="0"/>
              <a:t>​</a:t>
            </a:r>
          </a:p>
          <a:p>
            <a:endParaRPr lang="en-GB" dirty="0"/>
          </a:p>
        </p:txBody>
      </p:sp>
      <p:sp>
        <p:nvSpPr>
          <p:cNvPr id="4" name="Text Placeholder 3"/>
          <p:cNvSpPr>
            <a:spLocks noGrp="1"/>
          </p:cNvSpPr>
          <p:nvPr>
            <p:ph type="body" sz="half" idx="2"/>
          </p:nvPr>
        </p:nvSpPr>
        <p:spPr/>
        <p:txBody>
          <a:bodyPr/>
          <a:lstStyle/>
          <a:p>
            <a:r>
              <a:rPr lang="en-GB" dirty="0"/>
              <a:t>                              SOUTH CTPLD</a:t>
            </a:r>
          </a:p>
        </p:txBody>
      </p:sp>
      <p:sp>
        <p:nvSpPr>
          <p:cNvPr id="5" name="Slide Number Placeholder 4"/>
          <p:cNvSpPr>
            <a:spLocks noGrp="1"/>
          </p:cNvSpPr>
          <p:nvPr>
            <p:ph type="sldNum" sz="quarter" idx="12"/>
          </p:nvPr>
        </p:nvSpPr>
        <p:spPr/>
        <p:txBody>
          <a:bodyPr/>
          <a:lstStyle/>
          <a:p>
            <a:fld id="{41E59B8D-ED49-4AF3-85E5-CEC8431481B8}" type="slidenum">
              <a:rPr lang="en-GB" smtClean="0"/>
              <a:t>40</a:t>
            </a:fld>
            <a:endParaRPr lang="en-GB"/>
          </a:p>
        </p:txBody>
      </p:sp>
    </p:spTree>
    <p:extLst>
      <p:ext uri="{BB962C8B-B14F-4D97-AF65-F5344CB8AC3E}">
        <p14:creationId xmlns:p14="http://schemas.microsoft.com/office/powerpoint/2010/main" val="12589212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COMMUNITY TEAM FOR PEOPLE WITH A LEARNING DISABILITY</a:t>
            </a:r>
          </a:p>
        </p:txBody>
      </p:sp>
      <p:sp>
        <p:nvSpPr>
          <p:cNvPr id="3" name="Content Placeholder 2"/>
          <p:cNvSpPr>
            <a:spLocks noGrp="1"/>
          </p:cNvSpPr>
          <p:nvPr>
            <p:ph idx="1"/>
          </p:nvPr>
        </p:nvSpPr>
        <p:spPr/>
        <p:txBody>
          <a:bodyPr>
            <a:normAutofit fontScale="40000" lnSpcReduction="20000"/>
          </a:bodyPr>
          <a:lstStyle/>
          <a:p>
            <a:r>
              <a:rPr lang="en-GB" dirty="0"/>
              <a:t>North CTPLD</a:t>
            </a:r>
            <a:r>
              <a:rPr lang="en-GB" b="0" dirty="0"/>
              <a:t>​</a:t>
            </a:r>
          </a:p>
          <a:p>
            <a:pPr fontAlgn="base"/>
            <a:r>
              <a:rPr lang="en-GB" b="0" dirty="0"/>
              <a:t>•Carey Suite, St Mary’s Hospital, London Road, Kettering, NN15 7PW​</a:t>
            </a:r>
          </a:p>
          <a:p>
            <a:pPr fontAlgn="base"/>
            <a:r>
              <a:rPr lang="en-GB" b="0" dirty="0"/>
              <a:t>•Tel: 01536 452300​</a:t>
            </a:r>
          </a:p>
          <a:p>
            <a:pPr fontAlgn="base"/>
            <a:r>
              <a:rPr lang="en-GB" b="0" dirty="0"/>
              <a:t>•​</a:t>
            </a:r>
          </a:p>
          <a:p>
            <a:pPr fontAlgn="base"/>
            <a:r>
              <a:rPr lang="en-GB" b="0" dirty="0"/>
              <a:t>•Community LD Nurses, Psychiatry, Psychology, SALT, Physiotherapy, Occupational Therapy.​</a:t>
            </a:r>
          </a:p>
          <a:p>
            <a:pPr fontAlgn="base"/>
            <a:r>
              <a:rPr lang="en-GB" b="0" dirty="0"/>
              <a:t>•​</a:t>
            </a:r>
          </a:p>
          <a:p>
            <a:pPr fontAlgn="base"/>
            <a:r>
              <a:rPr lang="en-GB" b="0" dirty="0"/>
              <a:t>•Work with adults and children with learning disabilities and require a health intervention​</a:t>
            </a:r>
          </a:p>
          <a:p>
            <a:pPr fontAlgn="base"/>
            <a:r>
              <a:rPr lang="en-GB" b="0" dirty="0"/>
              <a:t>•​</a:t>
            </a:r>
          </a:p>
          <a:p>
            <a:pPr fontAlgn="base"/>
            <a:r>
              <a:rPr lang="en-GB" b="0" dirty="0"/>
              <a:t>•Referrals for children are now sent to a central point instead of the CTPLD​</a:t>
            </a:r>
          </a:p>
          <a:p>
            <a:pPr fontAlgn="base"/>
            <a:r>
              <a:rPr lang="en-GB" b="0" dirty="0"/>
              <a:t>​</a:t>
            </a:r>
          </a:p>
          <a:p>
            <a:endParaRPr lang="en-GB" dirty="0"/>
          </a:p>
        </p:txBody>
      </p:sp>
      <p:sp>
        <p:nvSpPr>
          <p:cNvPr id="4" name="Text Placeholder 3"/>
          <p:cNvSpPr>
            <a:spLocks noGrp="1"/>
          </p:cNvSpPr>
          <p:nvPr>
            <p:ph type="body" sz="half" idx="2"/>
          </p:nvPr>
        </p:nvSpPr>
        <p:spPr/>
        <p:txBody>
          <a:bodyPr/>
          <a:lstStyle/>
          <a:p>
            <a:r>
              <a:rPr lang="en-GB" dirty="0"/>
              <a:t>NORTH CTPLD</a:t>
            </a:r>
          </a:p>
        </p:txBody>
      </p:sp>
      <p:sp>
        <p:nvSpPr>
          <p:cNvPr id="5" name="Slide Number Placeholder 4"/>
          <p:cNvSpPr>
            <a:spLocks noGrp="1"/>
          </p:cNvSpPr>
          <p:nvPr>
            <p:ph type="sldNum" sz="quarter" idx="12"/>
          </p:nvPr>
        </p:nvSpPr>
        <p:spPr/>
        <p:txBody>
          <a:bodyPr/>
          <a:lstStyle/>
          <a:p>
            <a:fld id="{41E59B8D-ED49-4AF3-85E5-CEC8431481B8}" type="slidenum">
              <a:rPr lang="en-GB" smtClean="0"/>
              <a:t>41</a:t>
            </a:fld>
            <a:endParaRPr lang="en-GB"/>
          </a:p>
        </p:txBody>
      </p:sp>
    </p:spTree>
    <p:extLst>
      <p:ext uri="{BB962C8B-B14F-4D97-AF65-F5344CB8AC3E}">
        <p14:creationId xmlns:p14="http://schemas.microsoft.com/office/powerpoint/2010/main" val="37502720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t>OTHER USEFUL CONTACT</a:t>
            </a:r>
          </a:p>
        </p:txBody>
      </p:sp>
      <p:sp>
        <p:nvSpPr>
          <p:cNvPr id="3" name="Content Placeholder 2"/>
          <p:cNvSpPr>
            <a:spLocks noGrp="1"/>
          </p:cNvSpPr>
          <p:nvPr>
            <p:ph idx="1"/>
          </p:nvPr>
        </p:nvSpPr>
        <p:spPr/>
        <p:txBody>
          <a:bodyPr>
            <a:normAutofit/>
          </a:bodyPr>
          <a:lstStyle/>
          <a:p>
            <a:pPr fontAlgn="base">
              <a:buFont typeface="Arial" panose="020B0604020202020204" pitchFamily="34" charset="0"/>
              <a:buChar char="•"/>
            </a:pPr>
            <a:r>
              <a:rPr lang="en-GB" b="0" dirty="0"/>
              <a:t>Sue Freeman: </a:t>
            </a:r>
            <a:r>
              <a:rPr lang="en-GB" b="0" u="sng" dirty="0"/>
              <a:t>Sue.freeman5@nhs.net</a:t>
            </a:r>
            <a:r>
              <a:rPr lang="en-GB" b="0" dirty="0"/>
              <a:t> Learning Disability Commissioner Northamptonshire CCG​ ​</a:t>
            </a:r>
          </a:p>
          <a:p>
            <a:pPr marL="285750" indent="-285750" fontAlgn="base">
              <a:buFont typeface="Arial" panose="020B0604020202020204" pitchFamily="34" charset="0"/>
              <a:buChar char="•"/>
            </a:pPr>
            <a:r>
              <a:rPr lang="en-GB" b="0" dirty="0"/>
              <a:t>Dr Tom </a:t>
            </a:r>
            <a:r>
              <a:rPr lang="en-GB" b="0" dirty="0" err="1"/>
              <a:t>Howseman</a:t>
            </a:r>
            <a:r>
              <a:rPr lang="en-GB" b="0" dirty="0"/>
              <a:t>​: </a:t>
            </a:r>
            <a:r>
              <a:rPr lang="en-GB" b="0" u="sng" dirty="0"/>
              <a:t>Tom.Howseman@nhs.net​</a:t>
            </a:r>
            <a:br>
              <a:rPr lang="en-GB" b="0" dirty="0"/>
            </a:br>
            <a:r>
              <a:rPr lang="en-GB" b="0" dirty="0"/>
              <a:t>GP Clinical Lead (LD, Dementia &amp; MH: job share portfolio 2session/</a:t>
            </a:r>
            <a:r>
              <a:rPr lang="en-GB" b="0" dirty="0" err="1"/>
              <a:t>wk</a:t>
            </a:r>
            <a:r>
              <a:rPr lang="en-GB" b="0" dirty="0"/>
              <a:t>),​</a:t>
            </a:r>
          </a:p>
          <a:p>
            <a:pPr fontAlgn="base">
              <a:buFont typeface="Arial" panose="020B0604020202020204" pitchFamily="34" charset="0"/>
              <a:buChar char="•"/>
            </a:pPr>
            <a:r>
              <a:rPr lang="en-GB" b="0" dirty="0"/>
              <a:t>Julie Lee: </a:t>
            </a:r>
            <a:r>
              <a:rPr lang="en-GB" b="0" u="sng" dirty="0">
                <a:hlinkClick r:id="rId2"/>
              </a:rPr>
              <a:t>Julie.Lee@westnorthants.gov.uk</a:t>
            </a:r>
            <a:r>
              <a:rPr lang="en-GB" b="0" dirty="0"/>
              <a:t> Commissioning &amp; Quality Outcomes Manager Learning Disability &amp; Autism, West Northamptonshire Council | One Angel Square | Angel Street | Northampton | NN1 1ED Tel:  07841784962| </a:t>
            </a:r>
            <a:r>
              <a:rPr lang="en-GB" b="0" dirty="0">
                <a:hlinkClick r:id="rId3"/>
              </a:rPr>
              <a:t>www.westnorthants.gov.uk</a:t>
            </a:r>
            <a:endParaRPr lang="en-GB" b="0" dirty="0"/>
          </a:p>
          <a:p>
            <a:pPr fontAlgn="base">
              <a:buFont typeface="Arial" panose="020B0604020202020204" pitchFamily="34" charset="0"/>
              <a:buChar char="•"/>
            </a:pPr>
            <a:r>
              <a:rPr lang="en-GB" b="0" dirty="0"/>
              <a:t>Fiona Steinhardt: </a:t>
            </a:r>
            <a:r>
              <a:rPr lang="en-GB" b="0" u="sng" dirty="0"/>
              <a:t>Fiona.Steinhardt@northnorthants.gov.uk</a:t>
            </a:r>
            <a:r>
              <a:rPr lang="en-GB" b="0" dirty="0"/>
              <a:t> Commissioning, Quality and Outcomes Manager Learning Disabilities and Autism, North Northamptonshire Council One Angel Square | Northampton | NN1 1ED T:07912891750 Twitter: @</a:t>
            </a:r>
            <a:r>
              <a:rPr lang="en-GB" b="0" dirty="0" err="1"/>
              <a:t>NNorthantsC</a:t>
            </a:r>
            <a:r>
              <a:rPr lang="en-GB" b="0" dirty="0"/>
              <a:t>  Facebook: @</a:t>
            </a:r>
            <a:r>
              <a:rPr lang="en-GB" b="0" dirty="0" err="1"/>
              <a:t>NorthNorthants</a:t>
            </a:r>
            <a:r>
              <a:rPr lang="en-GB" b="0"/>
              <a:t> </a:t>
            </a:r>
            <a:r>
              <a:rPr lang="en-GB" b="0" u="sng"/>
              <a:t>www.northnorthants.gov.uk</a:t>
            </a:r>
            <a:endParaRPr lang="en-GB" b="0" u="sng" dirty="0"/>
          </a:p>
          <a:p>
            <a:pPr fontAlgn="base">
              <a:buFont typeface="Arial" panose="020B0604020202020204" pitchFamily="34" charset="0"/>
              <a:buChar char="•"/>
            </a:pPr>
            <a:endParaRPr lang="en-GB" b="0" dirty="0"/>
          </a:p>
          <a:p>
            <a:pPr fontAlgn="base"/>
            <a:endParaRPr lang="en-GB" b="0" dirty="0"/>
          </a:p>
          <a:p>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42</a:t>
            </a:fld>
            <a:endParaRPr lang="en-GB"/>
          </a:p>
        </p:txBody>
      </p:sp>
    </p:spTree>
    <p:extLst>
      <p:ext uri="{BB962C8B-B14F-4D97-AF65-F5344CB8AC3E}">
        <p14:creationId xmlns:p14="http://schemas.microsoft.com/office/powerpoint/2010/main" val="3365327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t>INTELLIGENCE QUOTIENT (IQ)</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b="0" dirty="0"/>
              <a:t>A person with an IQ of less than 20 would be described as having a </a:t>
            </a:r>
            <a:r>
              <a:rPr lang="en-GB" dirty="0"/>
              <a:t>profound Learning Disability.</a:t>
            </a:r>
            <a:r>
              <a:rPr lang="en-US" b="0" dirty="0"/>
              <a:t>​</a:t>
            </a:r>
          </a:p>
          <a:p>
            <a:pPr fontAlgn="base">
              <a:buFont typeface="Arial" panose="020B0604020202020204" pitchFamily="34" charset="0"/>
              <a:buChar char="•"/>
            </a:pPr>
            <a:r>
              <a:rPr lang="en-GB" b="0" dirty="0"/>
              <a:t>A person with an IQ of 20-34,  would be described as having a</a:t>
            </a:r>
            <a:r>
              <a:rPr lang="en-GB" dirty="0"/>
              <a:t> severe learning disability.</a:t>
            </a:r>
            <a:r>
              <a:rPr lang="en-US" b="0" dirty="0"/>
              <a:t>​</a:t>
            </a:r>
          </a:p>
          <a:p>
            <a:pPr fontAlgn="base">
              <a:buFont typeface="Arial" panose="020B0604020202020204" pitchFamily="34" charset="0"/>
              <a:buChar char="•"/>
            </a:pPr>
            <a:r>
              <a:rPr lang="en-GB" b="0" dirty="0"/>
              <a:t>A person with an IQ of 35-49, would be described as having a </a:t>
            </a:r>
            <a:r>
              <a:rPr lang="en-GB" dirty="0"/>
              <a:t>moderate learning disability.</a:t>
            </a:r>
            <a:r>
              <a:rPr lang="en-US" b="0" dirty="0"/>
              <a:t>​</a:t>
            </a:r>
          </a:p>
          <a:p>
            <a:pPr fontAlgn="base">
              <a:buFont typeface="Arial" panose="020B0604020202020204" pitchFamily="34" charset="0"/>
              <a:buChar char="•"/>
            </a:pPr>
            <a:r>
              <a:rPr lang="en-GB" b="0" dirty="0"/>
              <a:t>A person with an IQ of 50-70, would be described as having a </a:t>
            </a:r>
            <a:r>
              <a:rPr lang="en-GB" dirty="0"/>
              <a:t>mild learning disability.</a:t>
            </a:r>
            <a:r>
              <a:rPr lang="en-US" b="0" dirty="0"/>
              <a:t>​</a:t>
            </a:r>
          </a:p>
          <a:p>
            <a:pPr marL="0" indent="0"/>
            <a:endParaRPr lang="en-GB" dirty="0"/>
          </a:p>
        </p:txBody>
      </p:sp>
      <p:sp>
        <p:nvSpPr>
          <p:cNvPr id="4" name="Slide Number Placeholder 3"/>
          <p:cNvSpPr>
            <a:spLocks noGrp="1"/>
          </p:cNvSpPr>
          <p:nvPr>
            <p:ph type="sldNum" sz="quarter" idx="12"/>
          </p:nvPr>
        </p:nvSpPr>
        <p:spPr/>
        <p:txBody>
          <a:bodyPr/>
          <a:lstStyle/>
          <a:p>
            <a:fld id="{41E59B8D-ED49-4AF3-85E5-CEC8431481B8}" type="slidenum">
              <a:rPr lang="en-GB" smtClean="0"/>
              <a:t>5</a:t>
            </a:fld>
            <a:endParaRPr lang="en-GB"/>
          </a:p>
        </p:txBody>
      </p:sp>
    </p:spTree>
    <p:extLst>
      <p:ext uri="{BB962C8B-B14F-4D97-AF65-F5344CB8AC3E}">
        <p14:creationId xmlns:p14="http://schemas.microsoft.com/office/powerpoint/2010/main" val="40046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1E59B8D-ED49-4AF3-85E5-CEC8431481B8}" type="slidenum">
              <a:rPr lang="en-GB" smtClean="0"/>
              <a:pPr/>
              <a:t>6</a:t>
            </a:fld>
            <a:endParaRPr lang="en-GB"/>
          </a:p>
        </p:txBody>
      </p:sp>
      <p:sp>
        <p:nvSpPr>
          <p:cNvPr id="3" name="Rectangle 2"/>
          <p:cNvSpPr/>
          <p:nvPr/>
        </p:nvSpPr>
        <p:spPr>
          <a:xfrm>
            <a:off x="107504" y="188640"/>
            <a:ext cx="8568952" cy="584775"/>
          </a:xfrm>
          <a:prstGeom prst="rect">
            <a:avLst/>
          </a:prstGeom>
        </p:spPr>
        <p:txBody>
          <a:bodyPr wrap="square">
            <a:spAutoFit/>
          </a:bodyPr>
          <a:lstStyle/>
          <a:p>
            <a:endParaRPr lang="en-GB" dirty="0"/>
          </a:p>
          <a:p>
            <a:r>
              <a:rPr lang="en-GB" sz="1400" dirty="0"/>
              <a:t> </a:t>
            </a:r>
          </a:p>
        </p:txBody>
      </p:sp>
      <p:graphicFrame>
        <p:nvGraphicFramePr>
          <p:cNvPr id="12" name="Table 11"/>
          <p:cNvGraphicFramePr>
            <a:graphicFrameLocks noGrp="1"/>
          </p:cNvGraphicFramePr>
          <p:nvPr>
            <p:extLst>
              <p:ext uri="{D42A27DB-BD31-4B8C-83A1-F6EECF244321}">
                <p14:modId xmlns:p14="http://schemas.microsoft.com/office/powerpoint/2010/main" val="1407618173"/>
              </p:ext>
            </p:extLst>
          </p:nvPr>
        </p:nvGraphicFramePr>
        <p:xfrm>
          <a:off x="107505" y="116633"/>
          <a:ext cx="8856983" cy="4527911"/>
        </p:xfrm>
        <a:graphic>
          <a:graphicData uri="http://schemas.openxmlformats.org/drawingml/2006/table">
            <a:tbl>
              <a:tblPr firstRow="1" bandRow="1">
                <a:tableStyleId>{21E4AEA4-8DFA-4A89-87EB-49C32662AFE0}</a:tableStyleId>
              </a:tblPr>
              <a:tblGrid>
                <a:gridCol w="7344815">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720080">
                  <a:extLst>
                    <a:ext uri="{9D8B030D-6E8A-4147-A177-3AD203B41FA5}">
                      <a16:colId xmlns:a16="http://schemas.microsoft.com/office/drawing/2014/main" val="20002"/>
                    </a:ext>
                  </a:extLst>
                </a:gridCol>
              </a:tblGrid>
              <a:tr h="288031">
                <a:tc>
                  <a:txBody>
                    <a:bodyPr/>
                    <a:lstStyle/>
                    <a:p>
                      <a:r>
                        <a:rPr lang="en-GB" sz="1800" dirty="0"/>
                        <a:t>Questions to consider</a:t>
                      </a:r>
                    </a:p>
                  </a:txBody>
                  <a:tcPr/>
                </a:tc>
                <a:tc>
                  <a:txBody>
                    <a:bodyPr/>
                    <a:lstStyle/>
                    <a:p>
                      <a:r>
                        <a:rPr lang="en-GB" dirty="0"/>
                        <a:t>Yes</a:t>
                      </a:r>
                    </a:p>
                  </a:txBody>
                  <a:tcPr/>
                </a:tc>
                <a:tc>
                  <a:txBody>
                    <a:bodyPr/>
                    <a:lstStyle/>
                    <a:p>
                      <a:r>
                        <a:rPr lang="en-GB" dirty="0"/>
                        <a:t>No</a:t>
                      </a:r>
                    </a:p>
                  </a:txBody>
                  <a:tcPr/>
                </a:tc>
                <a:extLst>
                  <a:ext uri="{0D108BD9-81ED-4DB2-BD59-A6C34878D82A}">
                    <a16:rowId xmlns:a16="http://schemas.microsoft.com/office/drawing/2014/main" val="10000"/>
                  </a:ext>
                </a:extLst>
              </a:tr>
              <a:tr h="426327">
                <a:tc>
                  <a:txBody>
                    <a:bodyPr/>
                    <a:lstStyle/>
                    <a:p>
                      <a:r>
                        <a:rPr lang="en-GB" sz="1200" dirty="0"/>
                        <a:t>Did person attend any special schools or were they statemented in mainstream school? Do they have an educational health care plan?</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484231">
                <a:tc>
                  <a:txBody>
                    <a:bodyPr/>
                    <a:lstStyle/>
                    <a:p>
                      <a:r>
                        <a:rPr lang="en-GB" sz="1200" dirty="0"/>
                        <a:t>Is there a diagnosis of a learning disability/mental handicap in any notes? IQ under 70 (please refer to read code list of definite and potential diagnosis of a learning disability)</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2"/>
                  </a:ext>
                </a:extLst>
              </a:tr>
              <a:tr h="254103">
                <a:tc>
                  <a:txBody>
                    <a:bodyPr/>
                    <a:lstStyle/>
                    <a:p>
                      <a:r>
                        <a:rPr lang="en-GB" sz="1200" dirty="0"/>
                        <a:t>Is the person known to the Learning Disability Service?</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sz="1200" dirty="0"/>
                        <a:t>Is the person under the care of a consultant psychiatrist for learning disabilities?</a:t>
                      </a:r>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sz="1200" dirty="0"/>
                        <a:t>Has anyone ever told the person that they have a learning disability?</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r>
                        <a:rPr lang="en-GB" sz="1200" dirty="0"/>
                        <a:t>Did the person achieve qualifications at school?(GCSE at low grades could</a:t>
                      </a:r>
                    </a:p>
                    <a:p>
                      <a:r>
                        <a:rPr lang="en-GB" sz="1200" dirty="0"/>
                        <a:t>indicate LD but high grade GCSE, A Levels or university education then LD is not likely</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sz="1200" dirty="0"/>
                        <a:t>How does the person function in society? Does the person need support with activities of daily living? Tell me what you do during the day. Does this indicate that they require support to undertake daily living activities?</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7"/>
                  </a:ext>
                </a:extLst>
              </a:tr>
              <a:tr h="370840">
                <a:tc>
                  <a:txBody>
                    <a:bodyPr/>
                    <a:lstStyle/>
                    <a:p>
                      <a:r>
                        <a:rPr lang="en-GB" sz="1200" dirty="0"/>
                        <a:t>Does the person need help to read i.e. appointment letters or other official letters?</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8"/>
                  </a:ext>
                </a:extLst>
              </a:tr>
              <a:tr h="370840">
                <a:tc>
                  <a:txBody>
                    <a:bodyPr/>
                    <a:lstStyle/>
                    <a:p>
                      <a:r>
                        <a:rPr lang="en-GB" sz="1200" dirty="0"/>
                        <a:t>Does the person have problems with simple numerical calculations? (i.e. “If I gave you £5 to buy milk. Milk costs £1.50 – how much change would you have left?)</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9"/>
                  </a:ext>
                </a:extLst>
              </a:tr>
              <a:tr h="370840">
                <a:tc>
                  <a:txBody>
                    <a:bodyPr/>
                    <a:lstStyle/>
                    <a:p>
                      <a:r>
                        <a:rPr lang="en-GB" sz="1200" dirty="0"/>
                        <a:t>Does the person need assistance with transport? (unable to get around independently?)</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627538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fontAlgn="base"/>
            <a:r>
              <a:rPr lang="en-GB" b="0" dirty="0"/>
              <a:t>•Autism Spectrum Disorder</a:t>
            </a:r>
            <a:r>
              <a:rPr lang="en-US" b="0" dirty="0"/>
              <a:t>​</a:t>
            </a:r>
          </a:p>
          <a:p>
            <a:pPr fontAlgn="base"/>
            <a:r>
              <a:rPr lang="en-GB" b="0" dirty="0"/>
              <a:t>•Cerebral Palsy​</a:t>
            </a:r>
          </a:p>
          <a:p>
            <a:pPr fontAlgn="base"/>
            <a:r>
              <a:rPr lang="en-GB" b="0" dirty="0"/>
              <a:t>•Stroke</a:t>
            </a:r>
            <a:r>
              <a:rPr lang="en-US" b="0" dirty="0"/>
              <a:t>​</a:t>
            </a:r>
          </a:p>
          <a:p>
            <a:pPr fontAlgn="base"/>
            <a:r>
              <a:rPr lang="en-GB" b="0" dirty="0"/>
              <a:t>•Mental illness​</a:t>
            </a:r>
          </a:p>
          <a:p>
            <a:pPr fontAlgn="base"/>
            <a:r>
              <a:rPr lang="en-GB" b="0" dirty="0"/>
              <a:t>•Brain tumours​</a:t>
            </a:r>
          </a:p>
          <a:p>
            <a:pPr fontAlgn="base"/>
            <a:r>
              <a:rPr lang="en-GB" b="0" dirty="0"/>
              <a:t>•Chronic alcohol use​</a:t>
            </a:r>
          </a:p>
          <a:p>
            <a:pPr fontAlgn="base"/>
            <a:r>
              <a:rPr lang="en-GB" b="0" dirty="0"/>
              <a:t>•Substance abuse​</a:t>
            </a:r>
          </a:p>
          <a:p>
            <a:pPr fontAlgn="base"/>
            <a:r>
              <a:rPr lang="en-GB" b="0" dirty="0"/>
              <a:t>•Acquired brain injury​</a:t>
            </a:r>
          </a:p>
          <a:p>
            <a:pPr fontAlgn="base"/>
            <a:r>
              <a:rPr lang="en-GB" b="0" dirty="0"/>
              <a:t>•Infection of the brain or of the covering of the brain and spinal cord (meningitis)​</a:t>
            </a:r>
          </a:p>
          <a:p>
            <a:pPr fontAlgn="base"/>
            <a:r>
              <a:rPr lang="en-GB" dirty="0"/>
              <a:t>Someone with Asperger's may not have a learning disability</a:t>
            </a:r>
          </a:p>
          <a:p>
            <a:endParaRPr lang="en-GB" dirty="0"/>
          </a:p>
        </p:txBody>
      </p:sp>
      <p:sp>
        <p:nvSpPr>
          <p:cNvPr id="4" name="Title 3"/>
          <p:cNvSpPr>
            <a:spLocks noGrp="1"/>
          </p:cNvSpPr>
          <p:nvPr>
            <p:ph type="title"/>
          </p:nvPr>
        </p:nvSpPr>
        <p:spPr>
          <a:solidFill>
            <a:schemeClr val="accent2"/>
          </a:solidFill>
        </p:spPr>
        <p:txBody>
          <a:bodyPr/>
          <a:lstStyle/>
          <a:p>
            <a:pPr algn="ctr"/>
            <a:r>
              <a:rPr lang="en-GB" sz="2000" dirty="0"/>
              <a:t>These conditions alone do not constitute a Learning disability</a:t>
            </a:r>
          </a:p>
        </p:txBody>
      </p:sp>
      <p:sp>
        <p:nvSpPr>
          <p:cNvPr id="2" name="Slide Number Placeholder 1"/>
          <p:cNvSpPr>
            <a:spLocks noGrp="1"/>
          </p:cNvSpPr>
          <p:nvPr>
            <p:ph type="sldNum" sz="quarter" idx="12"/>
          </p:nvPr>
        </p:nvSpPr>
        <p:spPr/>
        <p:txBody>
          <a:bodyPr/>
          <a:lstStyle/>
          <a:p>
            <a:fld id="{41E59B8D-ED49-4AF3-85E5-CEC8431481B8}" type="slidenum">
              <a:rPr lang="en-GB" smtClean="0"/>
              <a:t>7</a:t>
            </a:fld>
            <a:endParaRPr lang="en-GB"/>
          </a:p>
        </p:txBody>
      </p:sp>
    </p:spTree>
    <p:extLst>
      <p:ext uri="{BB962C8B-B14F-4D97-AF65-F5344CB8AC3E}">
        <p14:creationId xmlns:p14="http://schemas.microsoft.com/office/powerpoint/2010/main" val="1835040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pPr algn="ctr"/>
            <a:r>
              <a:rPr lang="en-GB" dirty="0"/>
              <a:t>What is A LEARNING </a:t>
            </a:r>
            <a:r>
              <a:rPr lang="en-GB" u="sng" dirty="0"/>
              <a:t>DIFFICULTY</a:t>
            </a:r>
          </a:p>
        </p:txBody>
      </p:sp>
      <p:sp>
        <p:nvSpPr>
          <p:cNvPr id="4" name="Rounded Rectangle 3"/>
          <p:cNvSpPr/>
          <p:nvPr/>
        </p:nvSpPr>
        <p:spPr>
          <a:xfrm>
            <a:off x="838852" y="1396044"/>
            <a:ext cx="1562472" cy="1473624"/>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DYSLEXIA</a:t>
            </a:r>
          </a:p>
        </p:txBody>
      </p:sp>
      <p:sp>
        <p:nvSpPr>
          <p:cNvPr id="5" name="Rounded Rectangle 4"/>
          <p:cNvSpPr/>
          <p:nvPr/>
        </p:nvSpPr>
        <p:spPr>
          <a:xfrm>
            <a:off x="3059832" y="1484784"/>
            <a:ext cx="2376264" cy="129614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DYSPRAXIA</a:t>
            </a:r>
          </a:p>
        </p:txBody>
      </p:sp>
      <p:sp>
        <p:nvSpPr>
          <p:cNvPr id="6" name="Rounded Rectangle 5"/>
          <p:cNvSpPr/>
          <p:nvPr/>
        </p:nvSpPr>
        <p:spPr>
          <a:xfrm>
            <a:off x="6012160" y="1484784"/>
            <a:ext cx="1872208" cy="1418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DYSCALCULIA</a:t>
            </a:r>
          </a:p>
        </p:txBody>
      </p:sp>
      <p:sp>
        <p:nvSpPr>
          <p:cNvPr id="7" name="Rounded Rectangle 6"/>
          <p:cNvSpPr/>
          <p:nvPr/>
        </p:nvSpPr>
        <p:spPr>
          <a:xfrm>
            <a:off x="838852" y="2988058"/>
            <a:ext cx="2736304" cy="1562472"/>
          </a:xfrm>
          <a:prstGeom prst="round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ADD OR ADHD</a:t>
            </a:r>
          </a:p>
        </p:txBody>
      </p:sp>
      <p:sp>
        <p:nvSpPr>
          <p:cNvPr id="8" name="Rounded Rectangle 7"/>
          <p:cNvSpPr/>
          <p:nvPr/>
        </p:nvSpPr>
        <p:spPr>
          <a:xfrm>
            <a:off x="4651953" y="2959824"/>
            <a:ext cx="3240360" cy="1562472"/>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AUDITORY PROCESSING DISORDER</a:t>
            </a:r>
          </a:p>
          <a:p>
            <a:pPr algn="ctr"/>
            <a:r>
              <a:rPr lang="en-GB" dirty="0"/>
              <a:t>(INFORMATION /STIMULATION OVERLOAD)</a:t>
            </a:r>
          </a:p>
        </p:txBody>
      </p:sp>
      <p:sp>
        <p:nvSpPr>
          <p:cNvPr id="3" name="Slide Number Placeholder 2"/>
          <p:cNvSpPr>
            <a:spLocks noGrp="1"/>
          </p:cNvSpPr>
          <p:nvPr>
            <p:ph type="sldNum" sz="quarter" idx="12"/>
          </p:nvPr>
        </p:nvSpPr>
        <p:spPr/>
        <p:txBody>
          <a:bodyPr/>
          <a:lstStyle/>
          <a:p>
            <a:fld id="{41E59B8D-ED49-4AF3-85E5-CEC8431481B8}" type="slidenum">
              <a:rPr lang="en-GB" smtClean="0"/>
              <a:t>8</a:t>
            </a:fld>
            <a:endParaRPr lang="en-GB"/>
          </a:p>
        </p:txBody>
      </p:sp>
    </p:spTree>
    <p:extLst>
      <p:ext uri="{BB962C8B-B14F-4D97-AF65-F5344CB8AC3E}">
        <p14:creationId xmlns:p14="http://schemas.microsoft.com/office/powerpoint/2010/main" val="3773295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t>Health Risks prevalent in people with </a:t>
            </a:r>
            <a:r>
              <a:rPr lang="en-GB" dirty="0" err="1"/>
              <a:t>ld</a:t>
            </a:r>
            <a:endParaRPr lang="en-GB" dirty="0"/>
          </a:p>
        </p:txBody>
      </p:sp>
      <p:sp>
        <p:nvSpPr>
          <p:cNvPr id="6" name="Rounded Rectangle 5"/>
          <p:cNvSpPr/>
          <p:nvPr/>
        </p:nvSpPr>
        <p:spPr>
          <a:xfrm>
            <a:off x="5940152" y="1196752"/>
            <a:ext cx="2088232" cy="1224136"/>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Swallowing Issues</a:t>
            </a:r>
          </a:p>
        </p:txBody>
      </p:sp>
      <p:sp>
        <p:nvSpPr>
          <p:cNvPr id="8" name="Rounded Rectangle 7"/>
          <p:cNvSpPr/>
          <p:nvPr/>
        </p:nvSpPr>
        <p:spPr>
          <a:xfrm>
            <a:off x="2564030" y="2996952"/>
            <a:ext cx="1850504" cy="12995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Respiratory including aspiration pneumonia</a:t>
            </a:r>
          </a:p>
        </p:txBody>
      </p:sp>
      <p:sp>
        <p:nvSpPr>
          <p:cNvPr id="9" name="Rounded Rectangle 8"/>
          <p:cNvSpPr/>
          <p:nvPr/>
        </p:nvSpPr>
        <p:spPr>
          <a:xfrm>
            <a:off x="4644008" y="2852936"/>
            <a:ext cx="1944216" cy="1512168"/>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Gastro-</a:t>
            </a:r>
            <a:r>
              <a:rPr lang="en-GB" dirty="0" err="1"/>
              <a:t>intenstinal</a:t>
            </a:r>
            <a:endParaRPr lang="en-GB" dirty="0"/>
          </a:p>
          <a:p>
            <a:pPr algn="ctr"/>
            <a:r>
              <a:rPr lang="en-GB" dirty="0"/>
              <a:t>problems</a:t>
            </a:r>
          </a:p>
        </p:txBody>
      </p:sp>
      <p:sp>
        <p:nvSpPr>
          <p:cNvPr id="10" name="Rounded Rectangle 9"/>
          <p:cNvSpPr/>
          <p:nvPr/>
        </p:nvSpPr>
        <p:spPr>
          <a:xfrm>
            <a:off x="6732240" y="2899792"/>
            <a:ext cx="1584176" cy="144360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Underweight</a:t>
            </a:r>
          </a:p>
          <a:p>
            <a:pPr algn="ctr"/>
            <a:r>
              <a:rPr lang="en-GB" dirty="0"/>
              <a:t>&amp;</a:t>
            </a:r>
          </a:p>
          <a:p>
            <a:pPr algn="ctr"/>
            <a:r>
              <a:rPr lang="en-GB" dirty="0"/>
              <a:t>overweight</a:t>
            </a:r>
          </a:p>
        </p:txBody>
      </p:sp>
      <p:sp>
        <p:nvSpPr>
          <p:cNvPr id="11" name="Rounded Rectangle 10"/>
          <p:cNvSpPr/>
          <p:nvPr/>
        </p:nvSpPr>
        <p:spPr>
          <a:xfrm>
            <a:off x="971600" y="1268760"/>
            <a:ext cx="1944216" cy="1368152"/>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Epilepsy</a:t>
            </a:r>
          </a:p>
        </p:txBody>
      </p:sp>
      <p:sp>
        <p:nvSpPr>
          <p:cNvPr id="12" name="Rounded Rectangle 11"/>
          <p:cNvSpPr/>
          <p:nvPr/>
        </p:nvSpPr>
        <p:spPr>
          <a:xfrm>
            <a:off x="3489282" y="1204056"/>
            <a:ext cx="2069126" cy="138245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Constipation</a:t>
            </a:r>
          </a:p>
        </p:txBody>
      </p:sp>
      <p:sp>
        <p:nvSpPr>
          <p:cNvPr id="13" name="Rounded Rectangle 12"/>
          <p:cNvSpPr/>
          <p:nvPr/>
        </p:nvSpPr>
        <p:spPr>
          <a:xfrm>
            <a:off x="827584" y="3068960"/>
            <a:ext cx="1562472" cy="127444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Dementia</a:t>
            </a:r>
          </a:p>
        </p:txBody>
      </p:sp>
      <p:sp>
        <p:nvSpPr>
          <p:cNvPr id="3" name="Slide Number Placeholder 2"/>
          <p:cNvSpPr>
            <a:spLocks noGrp="1"/>
          </p:cNvSpPr>
          <p:nvPr>
            <p:ph type="sldNum" sz="quarter" idx="12"/>
          </p:nvPr>
        </p:nvSpPr>
        <p:spPr/>
        <p:txBody>
          <a:bodyPr/>
          <a:lstStyle/>
          <a:p>
            <a:fld id="{41E59B8D-ED49-4AF3-85E5-CEC8431481B8}" type="slidenum">
              <a:rPr lang="en-GB" smtClean="0"/>
              <a:t>9</a:t>
            </a:fld>
            <a:endParaRPr lang="en-GB"/>
          </a:p>
        </p:txBody>
      </p:sp>
    </p:spTree>
    <p:extLst>
      <p:ext uri="{BB962C8B-B14F-4D97-AF65-F5344CB8AC3E}">
        <p14:creationId xmlns:p14="http://schemas.microsoft.com/office/powerpoint/2010/main" val="22820553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675D4AFBB2FD4F8CD4A08AFBEC8CB2" ma:contentTypeVersion="7" ma:contentTypeDescription="Create a new document." ma:contentTypeScope="" ma:versionID="bd7d3be971bc70f35412af1508858a18">
  <xsd:schema xmlns:xsd="http://www.w3.org/2001/XMLSchema" xmlns:xs="http://www.w3.org/2001/XMLSchema" xmlns:p="http://schemas.microsoft.com/office/2006/metadata/properties" xmlns:ns3="b82ebbeb-a020-4b4b-bade-24a9cb29aa10" xmlns:ns4="98c5cc9c-4b15-4093-8db9-a58d19e864c0" targetNamespace="http://schemas.microsoft.com/office/2006/metadata/properties" ma:root="true" ma:fieldsID="22d163f2812f33b16502fbc13105d163" ns3:_="" ns4:_="">
    <xsd:import namespace="b82ebbeb-a020-4b4b-bade-24a9cb29aa10"/>
    <xsd:import namespace="98c5cc9c-4b15-4093-8db9-a58d19e864c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ebbeb-a020-4b4b-bade-24a9cb29aa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c5cc9c-4b15-4093-8db9-a58d19e864c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C48B48-6788-41EF-B0E1-915CBC63BF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2ebbeb-a020-4b4b-bade-24a9cb29aa10"/>
    <ds:schemaRef ds:uri="98c5cc9c-4b15-4093-8db9-a58d19e864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ED8207-BBF7-4524-AB6E-022654CA973B}">
  <ds:schemaRefs>
    <ds:schemaRef ds:uri="b82ebbeb-a020-4b4b-bade-24a9cb29aa10"/>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98c5cc9c-4b15-4093-8db9-a58d19e864c0"/>
    <ds:schemaRef ds:uri="http://www.w3.org/XML/1998/namespace"/>
  </ds:schemaRefs>
</ds:datastoreItem>
</file>

<file path=customXml/itemProps3.xml><?xml version="1.0" encoding="utf-8"?>
<ds:datastoreItem xmlns:ds="http://schemas.openxmlformats.org/officeDocument/2006/customXml" ds:itemID="{1341DCF1-40FD-4DE2-A825-BC55895C41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Angles</Template>
  <TotalTime>1711</TotalTime>
  <Words>3079</Words>
  <Application>Microsoft Office PowerPoint</Application>
  <PresentationFormat>On-screen Show (4:3)</PresentationFormat>
  <Paragraphs>398</Paragraphs>
  <Slides>42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Courier New</vt:lpstr>
      <vt:lpstr>Franklin Gothic Book</vt:lpstr>
      <vt:lpstr>Franklin Gothic Medium</vt:lpstr>
      <vt:lpstr>Wingdings</vt:lpstr>
      <vt:lpstr>Angles</vt:lpstr>
      <vt:lpstr>Improving Health Outcomes for People with Learning Disabilities</vt:lpstr>
      <vt:lpstr>SUBJECTs OF INTEREST</vt:lpstr>
      <vt:lpstr>Background information</vt:lpstr>
      <vt:lpstr>What is a learning disability?</vt:lpstr>
      <vt:lpstr>INTELLIGENCE QUOTIENT (IQ)</vt:lpstr>
      <vt:lpstr>PowerPoint Presentation</vt:lpstr>
      <vt:lpstr>These conditions alone do not constitute a Learning disability</vt:lpstr>
      <vt:lpstr>What is A LEARNING DIFFICULTY</vt:lpstr>
      <vt:lpstr>Health Risks prevalent in people with ld</vt:lpstr>
      <vt:lpstr>Other health risks relevant to people with ld</vt:lpstr>
      <vt:lpstr>Annual Health Checks</vt:lpstr>
      <vt:lpstr>Annual Health Check Templates</vt:lpstr>
      <vt:lpstr>Templates</vt:lpstr>
      <vt:lpstr>Templates</vt:lpstr>
      <vt:lpstr>Templates</vt:lpstr>
      <vt:lpstr>Annual Health Checks</vt:lpstr>
      <vt:lpstr>Top to toe assessment</vt:lpstr>
      <vt:lpstr>Other areas to be considered in the Annual Health Check</vt:lpstr>
      <vt:lpstr>HEALTH ACTION PLANS</vt:lpstr>
      <vt:lpstr>Health action plan</vt:lpstr>
      <vt:lpstr>PowerPoint Presentation</vt:lpstr>
      <vt:lpstr>PowerPoint Presentation</vt:lpstr>
      <vt:lpstr>Don’t be Dr Gobbledegook!</vt:lpstr>
      <vt:lpstr>How you can help to support better communication</vt:lpstr>
      <vt:lpstr>Do they have a communication passport?</vt:lpstr>
      <vt:lpstr>Present information in an accessible format</vt:lpstr>
      <vt:lpstr>PowerPoint Presentation</vt:lpstr>
      <vt:lpstr>Don’t use Jargon or complex medical terms</vt:lpstr>
      <vt:lpstr>Observe Body Language</vt:lpstr>
      <vt:lpstr>Overshadowing</vt:lpstr>
      <vt:lpstr>Build a rapport with your patient and their family or carers.</vt:lpstr>
      <vt:lpstr>Equality Act 2010</vt:lpstr>
      <vt:lpstr>In relation to learning Disability</vt:lpstr>
      <vt:lpstr>Mental Capacity Act Five principles</vt:lpstr>
      <vt:lpstr>Assessment of Capacity</vt:lpstr>
      <vt:lpstr>Best Interest decisions checklist</vt:lpstr>
      <vt:lpstr>Liberty protection guidelines</vt:lpstr>
      <vt:lpstr>USEFUL INFORMATION- Acute Liaison Nurses</vt:lpstr>
      <vt:lpstr>Learning Disability Health Facilitators</vt:lpstr>
      <vt:lpstr>Community team for people with a learning disability</vt:lpstr>
      <vt:lpstr>COMMUNITY TEAM FOR PEOPLE WITH A LEARNING DISABILITY</vt:lpstr>
      <vt:lpstr>OTHER USEFUL CONTACT</vt:lpstr>
    </vt:vector>
  </TitlesOfParts>
  <Company>NEL CSU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Health Outcomes for People with Learning Disabilities</dc:title>
  <dc:creator>Kanhukamwe, Nyasha</dc:creator>
  <cp:lastModifiedBy>Buck Craig</cp:lastModifiedBy>
  <cp:revision>93</cp:revision>
  <dcterms:created xsi:type="dcterms:W3CDTF">2021-06-09T13:59:30Z</dcterms:created>
  <dcterms:modified xsi:type="dcterms:W3CDTF">2021-12-02T13:12:22Z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0x010100B2675D4AFBB2FD4F8CD4A08AFBEC8CB2</vt:lpwstr>
  </property>
</Properties>
</file>