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85" r:id="rId6"/>
    <p:sldId id="270" r:id="rId7"/>
    <p:sldId id="257" r:id="rId8"/>
    <p:sldId id="266" r:id="rId9"/>
    <p:sldId id="276" r:id="rId10"/>
    <p:sldId id="262" r:id="rId11"/>
    <p:sldId id="264" r:id="rId12"/>
    <p:sldId id="283" r:id="rId13"/>
    <p:sldId id="284" r:id="rId14"/>
    <p:sldId id="269" r:id="rId15"/>
    <p:sldId id="272" r:id="rId16"/>
    <p:sldId id="267" r:id="rId17"/>
    <p:sldId id="273" r:id="rId18"/>
    <p:sldId id="265" r:id="rId19"/>
    <p:sldId id="271" r:id="rId20"/>
    <p:sldId id="259" r:id="rId21"/>
    <p:sldId id="274" r:id="rId22"/>
    <p:sldId id="282" r:id="rId23"/>
    <p:sldId id="275" r:id="rId24"/>
    <p:sldId id="279" r:id="rId25"/>
    <p:sldId id="280" r:id="rId26"/>
    <p:sldId id="281"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11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6.xml.rels><?xml version="1.0" encoding="UTF-8" standalone="yes"?>
<Relationships xmlns="http://schemas.openxmlformats.org/package/2006/relationships"><Relationship Id="rId3" Type="http://schemas.openxmlformats.org/officeDocument/2006/relationships/hyperlink" Target="https://uk.provider.dexcom.com/webinars" TargetMode="External"/><Relationship Id="rId7" Type="http://schemas.openxmlformats.org/officeDocument/2006/relationships/hyperlink" Target="https://uk.provider.dexcom.com/education-and-resources/clinic-resources" TargetMode="External"/><Relationship Id="rId2" Type="http://schemas.openxmlformats.org/officeDocument/2006/relationships/hyperlink" Target="https://uk.provider.dexcom.com/education-and-resources/rt-cgm-education" TargetMode="External"/><Relationship Id="rId1" Type="http://schemas.openxmlformats.org/officeDocument/2006/relationships/hyperlink" Target="https://uk.provider.dexcom.com/education-and-resources/nice-guidelines" TargetMode="External"/><Relationship Id="rId6" Type="http://schemas.openxmlformats.org/officeDocument/2006/relationships/hyperlink" Target="mailto:ukie.pcs@dexcom.com" TargetMode="External"/><Relationship Id="rId5" Type="http://schemas.openxmlformats.org/officeDocument/2006/relationships/hyperlink" Target="https://uk.provider.dexcom.com/support/dexcom-one-pharmacy-faq" TargetMode="External"/><Relationship Id="rId4" Type="http://schemas.openxmlformats.org/officeDocument/2006/relationships/hyperlink" Target="https://support.glooko.com/hc/en-us/article_attachments/7569712278163/ENGLISH-AU_-_IFU-0026-17-AU_05_Glooko_for_Clinics.pdf" TargetMode="External"/></Relationships>
</file>

<file path=ppt/diagrams/_rels/data7.xml.rels><?xml version="1.0" encoding="UTF-8" standalone="yes"?>
<Relationships xmlns="http://schemas.openxmlformats.org/package/2006/relationships"><Relationship Id="rId3" Type="http://schemas.openxmlformats.org/officeDocument/2006/relationships/hyperlink" Target="https://trenddiabetes.online/about/" TargetMode="External"/><Relationship Id="rId2" Type="http://schemas.openxmlformats.org/officeDocument/2006/relationships/hyperlink" Target="https://go.glooko.com/academy" TargetMode="External"/><Relationship Id="rId1" Type="http://schemas.openxmlformats.org/officeDocument/2006/relationships/hyperlink" Target="https://www.edendiabetes.com/news-blog/2022/6/9/flash-and-cgm-education-pack-for-primary-care-now-available" TargetMode="External"/></Relationships>
</file>

<file path=ppt/diagrams/_rels/drawing6.xml.rels><?xml version="1.0" encoding="UTF-8" standalone="yes"?>
<Relationships xmlns="http://schemas.openxmlformats.org/package/2006/relationships"><Relationship Id="rId3" Type="http://schemas.openxmlformats.org/officeDocument/2006/relationships/hyperlink" Target="https://uk.provider.dexcom.com/webinars" TargetMode="External"/><Relationship Id="rId7" Type="http://schemas.openxmlformats.org/officeDocument/2006/relationships/hyperlink" Target="https://uk.provider.dexcom.com/education-and-resources/clinic-resources" TargetMode="External"/><Relationship Id="rId2" Type="http://schemas.openxmlformats.org/officeDocument/2006/relationships/hyperlink" Target="https://uk.provider.dexcom.com/education-and-resources/rt-cgm-education" TargetMode="External"/><Relationship Id="rId1" Type="http://schemas.openxmlformats.org/officeDocument/2006/relationships/hyperlink" Target="https://uk.provider.dexcom.com/education-and-resources/nice-guidelines" TargetMode="External"/><Relationship Id="rId6" Type="http://schemas.openxmlformats.org/officeDocument/2006/relationships/hyperlink" Target="mailto:ukie.pcs@dexcom.com" TargetMode="External"/><Relationship Id="rId5" Type="http://schemas.openxmlformats.org/officeDocument/2006/relationships/hyperlink" Target="https://uk.provider.dexcom.com/support/dexcom-one-pharmacy-faq" TargetMode="External"/><Relationship Id="rId4" Type="http://schemas.openxmlformats.org/officeDocument/2006/relationships/hyperlink" Target="https://support.glooko.com/hc/en-us/article_attachments/7569712278163/ENGLISH-AU_-_IFU-0026-17-AU_05_Glooko_for_Clinics.pdf" TargetMode="External"/></Relationships>
</file>

<file path=ppt/diagrams/_rels/drawing7.xml.rels><?xml version="1.0" encoding="UTF-8" standalone="yes"?>
<Relationships xmlns="http://schemas.openxmlformats.org/package/2006/relationships"><Relationship Id="rId3" Type="http://schemas.openxmlformats.org/officeDocument/2006/relationships/hyperlink" Target="https://trenddiabetes.online/about/" TargetMode="External"/><Relationship Id="rId2" Type="http://schemas.openxmlformats.org/officeDocument/2006/relationships/hyperlink" Target="https://go.glooko.com/academy" TargetMode="External"/><Relationship Id="rId1" Type="http://schemas.openxmlformats.org/officeDocument/2006/relationships/hyperlink" Target="https://www.edendiabetes.com/news-blog/2022/6/9/flash-and-cgm-education-pack-for-primary-care-now-available"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550BF1-21E2-4FDC-84E0-B8E9AD5CFB3B}" type="doc">
      <dgm:prSet loTypeId="urn:microsoft.com/office/officeart/2005/8/layout/bProcess2" loCatId="process" qsTypeId="urn:microsoft.com/office/officeart/2005/8/quickstyle/simple4" qsCatId="simple" csTypeId="urn:microsoft.com/office/officeart/2005/8/colors/colorful5" csCatId="colorful"/>
      <dgm:spPr/>
      <dgm:t>
        <a:bodyPr/>
        <a:lstStyle/>
        <a:p>
          <a:endParaRPr lang="en-US"/>
        </a:p>
      </dgm:t>
    </dgm:pt>
    <dgm:pt modelId="{5E1948D0-546C-4BE9-9226-474F1F5420FF}">
      <dgm:prSet/>
      <dgm:spPr/>
      <dgm:t>
        <a:bodyPr/>
        <a:lstStyle/>
        <a:p>
          <a:r>
            <a:rPr lang="en-US" b="0" i="0" dirty="0"/>
            <a:t>A continuous glucose monitor is a wearable device that measures blood sugar, or glucose. Because it is attached to your body, it takes measurements throughout the day and night, and you can view the results on a device, such as a smartphone.</a:t>
          </a:r>
          <a:endParaRPr lang="en-US" dirty="0"/>
        </a:p>
      </dgm:t>
    </dgm:pt>
    <dgm:pt modelId="{EFFFCBDD-34E9-40F1-81E2-5943F3DFE294}" type="parTrans" cxnId="{02FCC306-3BCC-47DC-A53E-A4CCB9F8B028}">
      <dgm:prSet/>
      <dgm:spPr/>
      <dgm:t>
        <a:bodyPr/>
        <a:lstStyle/>
        <a:p>
          <a:endParaRPr lang="en-US"/>
        </a:p>
      </dgm:t>
    </dgm:pt>
    <dgm:pt modelId="{935B1EEB-BF96-451B-8F36-0509E668C84B}" type="sibTrans" cxnId="{02FCC306-3BCC-47DC-A53E-A4CCB9F8B028}">
      <dgm:prSet/>
      <dgm:spPr/>
      <dgm:t>
        <a:bodyPr/>
        <a:lstStyle/>
        <a:p>
          <a:endParaRPr lang="en-US"/>
        </a:p>
      </dgm:t>
    </dgm:pt>
    <dgm:pt modelId="{35119A65-41D5-407B-AA59-143119E633BE}">
      <dgm:prSet/>
      <dgm:spPr/>
      <dgm:t>
        <a:bodyPr/>
        <a:lstStyle/>
        <a:p>
          <a:r>
            <a:rPr lang="en-US" b="0" i="0"/>
            <a:t>Continuous glucose monitors (CGMs) were developed for people with diabetes to help them monitor and manage changes in blood glucose levels. </a:t>
          </a:r>
          <a:endParaRPr lang="en-US"/>
        </a:p>
      </dgm:t>
    </dgm:pt>
    <dgm:pt modelId="{B1193269-6743-49D7-BDD3-1341BC947B70}" type="parTrans" cxnId="{591D1D29-619B-49A4-AEE3-BA0BC6037815}">
      <dgm:prSet/>
      <dgm:spPr/>
      <dgm:t>
        <a:bodyPr/>
        <a:lstStyle/>
        <a:p>
          <a:endParaRPr lang="en-US"/>
        </a:p>
      </dgm:t>
    </dgm:pt>
    <dgm:pt modelId="{A5F7F63D-D497-4CF7-A3A0-4DB234C8557A}" type="sibTrans" cxnId="{591D1D29-619B-49A4-AEE3-BA0BC6037815}">
      <dgm:prSet/>
      <dgm:spPr/>
      <dgm:t>
        <a:bodyPr/>
        <a:lstStyle/>
        <a:p>
          <a:endParaRPr lang="en-US"/>
        </a:p>
      </dgm:t>
    </dgm:pt>
    <dgm:pt modelId="{8FFCEFCE-2B27-4558-8272-B5F96B0735F5}" type="pres">
      <dgm:prSet presAssocID="{65550BF1-21E2-4FDC-84E0-B8E9AD5CFB3B}" presName="diagram" presStyleCnt="0">
        <dgm:presLayoutVars>
          <dgm:dir/>
          <dgm:resizeHandles/>
        </dgm:presLayoutVars>
      </dgm:prSet>
      <dgm:spPr/>
    </dgm:pt>
    <dgm:pt modelId="{7F65FCAA-C10D-4291-95C5-DB221703312A}" type="pres">
      <dgm:prSet presAssocID="{5E1948D0-546C-4BE9-9226-474F1F5420FF}" presName="firstNode" presStyleLbl="node1" presStyleIdx="0" presStyleCnt="2">
        <dgm:presLayoutVars>
          <dgm:bulletEnabled val="1"/>
        </dgm:presLayoutVars>
      </dgm:prSet>
      <dgm:spPr/>
    </dgm:pt>
    <dgm:pt modelId="{51CEE2B4-F87D-441E-BF3B-103CD643BC22}" type="pres">
      <dgm:prSet presAssocID="{935B1EEB-BF96-451B-8F36-0509E668C84B}" presName="sibTrans" presStyleLbl="sibTrans2D1" presStyleIdx="0" presStyleCnt="1"/>
      <dgm:spPr/>
    </dgm:pt>
    <dgm:pt modelId="{98136E2E-5120-45BF-905B-AA53A430A13A}" type="pres">
      <dgm:prSet presAssocID="{35119A65-41D5-407B-AA59-143119E633BE}" presName="lastNode" presStyleLbl="node1" presStyleIdx="1" presStyleCnt="2">
        <dgm:presLayoutVars>
          <dgm:bulletEnabled val="1"/>
        </dgm:presLayoutVars>
      </dgm:prSet>
      <dgm:spPr/>
    </dgm:pt>
  </dgm:ptLst>
  <dgm:cxnLst>
    <dgm:cxn modelId="{02FCC306-3BCC-47DC-A53E-A4CCB9F8B028}" srcId="{65550BF1-21E2-4FDC-84E0-B8E9AD5CFB3B}" destId="{5E1948D0-546C-4BE9-9226-474F1F5420FF}" srcOrd="0" destOrd="0" parTransId="{EFFFCBDD-34E9-40F1-81E2-5943F3DFE294}" sibTransId="{935B1EEB-BF96-451B-8F36-0509E668C84B}"/>
    <dgm:cxn modelId="{591D1D29-619B-49A4-AEE3-BA0BC6037815}" srcId="{65550BF1-21E2-4FDC-84E0-B8E9AD5CFB3B}" destId="{35119A65-41D5-407B-AA59-143119E633BE}" srcOrd="1" destOrd="0" parTransId="{B1193269-6743-49D7-BDD3-1341BC947B70}" sibTransId="{A5F7F63D-D497-4CF7-A3A0-4DB234C8557A}"/>
    <dgm:cxn modelId="{BA18EF65-7019-47ED-A7B0-C6BB9C7E99C8}" type="presOf" srcId="{65550BF1-21E2-4FDC-84E0-B8E9AD5CFB3B}" destId="{8FFCEFCE-2B27-4558-8272-B5F96B0735F5}" srcOrd="0" destOrd="0" presId="urn:microsoft.com/office/officeart/2005/8/layout/bProcess2"/>
    <dgm:cxn modelId="{6978BAA8-1E28-4A81-A536-D598F64B843B}" type="presOf" srcId="{5E1948D0-546C-4BE9-9226-474F1F5420FF}" destId="{7F65FCAA-C10D-4291-95C5-DB221703312A}" srcOrd="0" destOrd="0" presId="urn:microsoft.com/office/officeart/2005/8/layout/bProcess2"/>
    <dgm:cxn modelId="{3C9092B4-237B-4C65-8BD9-303C1EC2CDAC}" type="presOf" srcId="{35119A65-41D5-407B-AA59-143119E633BE}" destId="{98136E2E-5120-45BF-905B-AA53A430A13A}" srcOrd="0" destOrd="0" presId="urn:microsoft.com/office/officeart/2005/8/layout/bProcess2"/>
    <dgm:cxn modelId="{BB257EB8-980C-4521-A5F0-A79898FBB7F4}" type="presOf" srcId="{935B1EEB-BF96-451B-8F36-0509E668C84B}" destId="{51CEE2B4-F87D-441E-BF3B-103CD643BC22}" srcOrd="0" destOrd="0" presId="urn:microsoft.com/office/officeart/2005/8/layout/bProcess2"/>
    <dgm:cxn modelId="{EF579CD5-3F25-4CCE-AC07-CDA80DC7085B}" type="presParOf" srcId="{8FFCEFCE-2B27-4558-8272-B5F96B0735F5}" destId="{7F65FCAA-C10D-4291-95C5-DB221703312A}" srcOrd="0" destOrd="0" presId="urn:microsoft.com/office/officeart/2005/8/layout/bProcess2"/>
    <dgm:cxn modelId="{2D0FEB58-F927-4875-98DC-64072C817DC6}" type="presParOf" srcId="{8FFCEFCE-2B27-4558-8272-B5F96B0735F5}" destId="{51CEE2B4-F87D-441E-BF3B-103CD643BC22}" srcOrd="1" destOrd="0" presId="urn:microsoft.com/office/officeart/2005/8/layout/bProcess2"/>
    <dgm:cxn modelId="{4BCA4A45-8957-476C-96BB-6F1E842E8261}" type="presParOf" srcId="{8FFCEFCE-2B27-4558-8272-B5F96B0735F5}" destId="{98136E2E-5120-45BF-905B-AA53A430A13A}" srcOrd="2" destOrd="0" presId="urn:microsoft.com/office/officeart/2005/8/layout/b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779C12-55C7-4DAD-B5A2-71308CB2E658}" type="doc">
      <dgm:prSet loTypeId="urn:microsoft.com/office/officeart/2005/8/layout/process4" loCatId="process" qsTypeId="urn:microsoft.com/office/officeart/2005/8/quickstyle/simple5" qsCatId="simple" csTypeId="urn:microsoft.com/office/officeart/2005/8/colors/colorful1" csCatId="colorful"/>
      <dgm:spPr/>
      <dgm:t>
        <a:bodyPr/>
        <a:lstStyle/>
        <a:p>
          <a:endParaRPr lang="en-US"/>
        </a:p>
      </dgm:t>
    </dgm:pt>
    <dgm:pt modelId="{B93F8F18-13DC-40F8-A680-7297AB8DD356}">
      <dgm:prSet/>
      <dgm:spPr/>
      <dgm:t>
        <a:bodyPr/>
        <a:lstStyle/>
        <a:p>
          <a:r>
            <a:rPr lang="en-GB" b="0" i="0"/>
            <a:t>The latest updates to the NICE NG17 and NG28 guidelines recommend wider access to real-time continuous glucose monitoring (rtCGM) and intermittently scanned CGM (isCGM, commonly known as “flash”) for people living with diabetes.</a:t>
          </a:r>
          <a:endParaRPr lang="en-US"/>
        </a:p>
      </dgm:t>
    </dgm:pt>
    <dgm:pt modelId="{1323A957-284F-457B-9540-C9B4800EF6C7}" type="parTrans" cxnId="{DD5B3D02-8392-417B-A4F1-42CFB9B12170}">
      <dgm:prSet/>
      <dgm:spPr/>
      <dgm:t>
        <a:bodyPr/>
        <a:lstStyle/>
        <a:p>
          <a:endParaRPr lang="en-US"/>
        </a:p>
      </dgm:t>
    </dgm:pt>
    <dgm:pt modelId="{7E7C4471-A260-4798-B88C-F08EF2852300}" type="sibTrans" cxnId="{DD5B3D02-8392-417B-A4F1-42CFB9B12170}">
      <dgm:prSet/>
      <dgm:spPr/>
      <dgm:t>
        <a:bodyPr/>
        <a:lstStyle/>
        <a:p>
          <a:endParaRPr lang="en-US"/>
        </a:p>
      </dgm:t>
    </dgm:pt>
    <dgm:pt modelId="{76520F3A-FF2D-4BF5-B14C-CE1168BD0BCC}">
      <dgm:prSet/>
      <dgm:spPr/>
      <dgm:t>
        <a:bodyPr/>
        <a:lstStyle/>
        <a:p>
          <a:r>
            <a:rPr lang="en-GB" b="0" i="0"/>
            <a:t>Historically, these types of technology were limited to some people with type 1 diabetes, who received support from specialist teams in secondary care. However, the updated NICE guidance recommends that all people with type 1 diabetes and some people with type 2 diabetes using multiple daily insulin injections be offered this technology.</a:t>
          </a:r>
          <a:endParaRPr lang="en-US"/>
        </a:p>
      </dgm:t>
    </dgm:pt>
    <dgm:pt modelId="{CAD0E79E-0E48-4C7C-A56B-2AADF5E78B4F}" type="parTrans" cxnId="{02D38464-995E-411D-8E9E-94188F15FE41}">
      <dgm:prSet/>
      <dgm:spPr/>
      <dgm:t>
        <a:bodyPr/>
        <a:lstStyle/>
        <a:p>
          <a:endParaRPr lang="en-US"/>
        </a:p>
      </dgm:t>
    </dgm:pt>
    <dgm:pt modelId="{75BBC3C6-8143-4425-8499-3475F9EB1889}" type="sibTrans" cxnId="{02D38464-995E-411D-8E9E-94188F15FE41}">
      <dgm:prSet/>
      <dgm:spPr/>
      <dgm:t>
        <a:bodyPr/>
        <a:lstStyle/>
        <a:p>
          <a:endParaRPr lang="en-US"/>
        </a:p>
      </dgm:t>
    </dgm:pt>
    <dgm:pt modelId="{97055D39-7017-48F0-9C35-4F262370BDFD}" type="pres">
      <dgm:prSet presAssocID="{69779C12-55C7-4DAD-B5A2-71308CB2E658}" presName="Name0" presStyleCnt="0">
        <dgm:presLayoutVars>
          <dgm:dir/>
          <dgm:animLvl val="lvl"/>
          <dgm:resizeHandles val="exact"/>
        </dgm:presLayoutVars>
      </dgm:prSet>
      <dgm:spPr/>
    </dgm:pt>
    <dgm:pt modelId="{AFA5B118-911A-4F0A-8E3A-82BE011B61BC}" type="pres">
      <dgm:prSet presAssocID="{76520F3A-FF2D-4BF5-B14C-CE1168BD0BCC}" presName="boxAndChildren" presStyleCnt="0"/>
      <dgm:spPr/>
    </dgm:pt>
    <dgm:pt modelId="{825AE41E-8CD7-4426-A0E7-0DCB7F81970A}" type="pres">
      <dgm:prSet presAssocID="{76520F3A-FF2D-4BF5-B14C-CE1168BD0BCC}" presName="parentTextBox" presStyleLbl="node1" presStyleIdx="0" presStyleCnt="2"/>
      <dgm:spPr/>
    </dgm:pt>
    <dgm:pt modelId="{E9C4051E-2EC7-4361-BCD2-D87D88291DDB}" type="pres">
      <dgm:prSet presAssocID="{7E7C4471-A260-4798-B88C-F08EF2852300}" presName="sp" presStyleCnt="0"/>
      <dgm:spPr/>
    </dgm:pt>
    <dgm:pt modelId="{9780BD45-BC37-42BB-B1C6-F95BED685ACD}" type="pres">
      <dgm:prSet presAssocID="{B93F8F18-13DC-40F8-A680-7297AB8DD356}" presName="arrowAndChildren" presStyleCnt="0"/>
      <dgm:spPr/>
    </dgm:pt>
    <dgm:pt modelId="{06086253-7E27-4712-89A8-81B18AB6D196}" type="pres">
      <dgm:prSet presAssocID="{B93F8F18-13DC-40F8-A680-7297AB8DD356}" presName="parentTextArrow" presStyleLbl="node1" presStyleIdx="1" presStyleCnt="2"/>
      <dgm:spPr/>
    </dgm:pt>
  </dgm:ptLst>
  <dgm:cxnLst>
    <dgm:cxn modelId="{DD5B3D02-8392-417B-A4F1-42CFB9B12170}" srcId="{69779C12-55C7-4DAD-B5A2-71308CB2E658}" destId="{B93F8F18-13DC-40F8-A680-7297AB8DD356}" srcOrd="0" destOrd="0" parTransId="{1323A957-284F-457B-9540-C9B4800EF6C7}" sibTransId="{7E7C4471-A260-4798-B88C-F08EF2852300}"/>
    <dgm:cxn modelId="{935A7329-5C67-4721-AB18-4BA4ED6E01CB}" type="presOf" srcId="{76520F3A-FF2D-4BF5-B14C-CE1168BD0BCC}" destId="{825AE41E-8CD7-4426-A0E7-0DCB7F81970A}" srcOrd="0" destOrd="0" presId="urn:microsoft.com/office/officeart/2005/8/layout/process4"/>
    <dgm:cxn modelId="{02D38464-995E-411D-8E9E-94188F15FE41}" srcId="{69779C12-55C7-4DAD-B5A2-71308CB2E658}" destId="{76520F3A-FF2D-4BF5-B14C-CE1168BD0BCC}" srcOrd="1" destOrd="0" parTransId="{CAD0E79E-0E48-4C7C-A56B-2AADF5E78B4F}" sibTransId="{75BBC3C6-8143-4425-8499-3475F9EB1889}"/>
    <dgm:cxn modelId="{8813CC7C-006E-45FA-A8FA-0FCE27D440AC}" type="presOf" srcId="{B93F8F18-13DC-40F8-A680-7297AB8DD356}" destId="{06086253-7E27-4712-89A8-81B18AB6D196}" srcOrd="0" destOrd="0" presId="urn:microsoft.com/office/officeart/2005/8/layout/process4"/>
    <dgm:cxn modelId="{479937DE-8AC0-40EB-B2D9-20E395A988DE}" type="presOf" srcId="{69779C12-55C7-4DAD-B5A2-71308CB2E658}" destId="{97055D39-7017-48F0-9C35-4F262370BDFD}" srcOrd="0" destOrd="0" presId="urn:microsoft.com/office/officeart/2005/8/layout/process4"/>
    <dgm:cxn modelId="{62F45534-9A2C-4529-B5C1-52BBE3EC8FB7}" type="presParOf" srcId="{97055D39-7017-48F0-9C35-4F262370BDFD}" destId="{AFA5B118-911A-4F0A-8E3A-82BE011B61BC}" srcOrd="0" destOrd="0" presId="urn:microsoft.com/office/officeart/2005/8/layout/process4"/>
    <dgm:cxn modelId="{D43AAADE-C974-44BC-B1A6-3D70A8995BFB}" type="presParOf" srcId="{AFA5B118-911A-4F0A-8E3A-82BE011B61BC}" destId="{825AE41E-8CD7-4426-A0E7-0DCB7F81970A}" srcOrd="0" destOrd="0" presId="urn:microsoft.com/office/officeart/2005/8/layout/process4"/>
    <dgm:cxn modelId="{A8433C4B-74E6-4C2E-ABC4-F1743E088183}" type="presParOf" srcId="{97055D39-7017-48F0-9C35-4F262370BDFD}" destId="{E9C4051E-2EC7-4361-BCD2-D87D88291DDB}" srcOrd="1" destOrd="0" presId="urn:microsoft.com/office/officeart/2005/8/layout/process4"/>
    <dgm:cxn modelId="{2FF584F3-98F5-42B7-B814-2A8E2A4FD974}" type="presParOf" srcId="{97055D39-7017-48F0-9C35-4F262370BDFD}" destId="{9780BD45-BC37-42BB-B1C6-F95BED685ACD}" srcOrd="2" destOrd="0" presId="urn:microsoft.com/office/officeart/2005/8/layout/process4"/>
    <dgm:cxn modelId="{74AE1643-7139-4743-84AE-0D498462AEFE}" type="presParOf" srcId="{9780BD45-BC37-42BB-B1C6-F95BED685ACD}" destId="{06086253-7E27-4712-89A8-81B18AB6D19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ADCB33-4DA8-40FC-A619-7BDE0B183324}"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3C17ECBD-332B-4806-ADA7-02071EA2DA9F}">
      <dgm:prSet/>
      <dgm:spPr/>
      <dgm:t>
        <a:bodyPr/>
        <a:lstStyle/>
        <a:p>
          <a:r>
            <a:rPr lang="en-US" dirty="0"/>
            <a:t>NICE NG28 recommendations on offering continuous glucose monitoring to people with type 2 diabetes. Offer intermittently scanned continuous glucose monitoring (</a:t>
          </a:r>
          <a:r>
            <a:rPr lang="en-US" dirty="0" err="1"/>
            <a:t>isCGM</a:t>
          </a:r>
          <a:r>
            <a:rPr lang="en-US" dirty="0"/>
            <a:t>), or real-time CGM (</a:t>
          </a:r>
          <a:r>
            <a:rPr lang="en-US" dirty="0" err="1"/>
            <a:t>rtCGM</a:t>
          </a:r>
          <a:r>
            <a:rPr lang="en-US" dirty="0"/>
            <a:t>) if it is available for the same or lower cost, to adults with type 2 diabetes on multiple daily insulin injections if any of the following apply: </a:t>
          </a:r>
        </a:p>
      </dgm:t>
    </dgm:pt>
    <dgm:pt modelId="{34A4DF7F-27B0-422C-8E91-1A0ADAE4ADFD}" type="parTrans" cxnId="{32C6BF98-03E8-48AC-9CD9-8FB76DA95C16}">
      <dgm:prSet/>
      <dgm:spPr/>
      <dgm:t>
        <a:bodyPr/>
        <a:lstStyle/>
        <a:p>
          <a:endParaRPr lang="en-US"/>
        </a:p>
      </dgm:t>
    </dgm:pt>
    <dgm:pt modelId="{8A136225-ACAF-4E22-88C8-430EF2AEC965}" type="sibTrans" cxnId="{32C6BF98-03E8-48AC-9CD9-8FB76DA95C16}">
      <dgm:prSet/>
      <dgm:spPr/>
      <dgm:t>
        <a:bodyPr/>
        <a:lstStyle/>
        <a:p>
          <a:endParaRPr lang="en-US"/>
        </a:p>
      </dgm:t>
    </dgm:pt>
    <dgm:pt modelId="{DE7F84A3-F342-4B7C-B016-3A64A6410944}">
      <dgm:prSet/>
      <dgm:spPr/>
      <dgm:t>
        <a:bodyPr/>
        <a:lstStyle/>
        <a:p>
          <a:r>
            <a:rPr lang="en-US"/>
            <a:t>They have recurrent hypoglycaemia or severe hypoglycaemia. </a:t>
          </a:r>
        </a:p>
      </dgm:t>
    </dgm:pt>
    <dgm:pt modelId="{270F3EBD-C710-40AE-8DEF-97944013A62E}" type="parTrans" cxnId="{48FB900D-8FC6-4579-81FD-47CFF38C6FB1}">
      <dgm:prSet/>
      <dgm:spPr/>
      <dgm:t>
        <a:bodyPr/>
        <a:lstStyle/>
        <a:p>
          <a:endParaRPr lang="en-US"/>
        </a:p>
      </dgm:t>
    </dgm:pt>
    <dgm:pt modelId="{90C0ED88-3951-40F0-A14E-229C04188F55}" type="sibTrans" cxnId="{48FB900D-8FC6-4579-81FD-47CFF38C6FB1}">
      <dgm:prSet/>
      <dgm:spPr/>
      <dgm:t>
        <a:bodyPr/>
        <a:lstStyle/>
        <a:p>
          <a:endParaRPr lang="en-US"/>
        </a:p>
      </dgm:t>
    </dgm:pt>
    <dgm:pt modelId="{57AAC679-F7D2-4645-A95C-975CF49DD287}">
      <dgm:prSet/>
      <dgm:spPr/>
      <dgm:t>
        <a:bodyPr/>
        <a:lstStyle/>
        <a:p>
          <a:r>
            <a:rPr lang="en-US"/>
            <a:t>They have impaired hypoglycaemia awareness. </a:t>
          </a:r>
        </a:p>
      </dgm:t>
    </dgm:pt>
    <dgm:pt modelId="{6DF48F5B-6163-4EAD-9836-9914ABA83E58}" type="parTrans" cxnId="{8CDCA50A-D5B4-4FD2-A8C4-3CB1EC915187}">
      <dgm:prSet/>
      <dgm:spPr/>
      <dgm:t>
        <a:bodyPr/>
        <a:lstStyle/>
        <a:p>
          <a:endParaRPr lang="en-US"/>
        </a:p>
      </dgm:t>
    </dgm:pt>
    <dgm:pt modelId="{D8B436BC-5FC5-4A22-B3AB-52C1D8A87AF0}" type="sibTrans" cxnId="{8CDCA50A-D5B4-4FD2-A8C4-3CB1EC915187}">
      <dgm:prSet/>
      <dgm:spPr/>
      <dgm:t>
        <a:bodyPr/>
        <a:lstStyle/>
        <a:p>
          <a:endParaRPr lang="en-US"/>
        </a:p>
      </dgm:t>
    </dgm:pt>
    <dgm:pt modelId="{8114D6DB-28BF-4BDE-8A31-79A642996337}">
      <dgm:prSet/>
      <dgm:spPr/>
      <dgm:t>
        <a:bodyPr/>
        <a:lstStyle/>
        <a:p>
          <a:r>
            <a:rPr lang="en-US"/>
            <a:t>They have a condition or disability (including a learning disability or cognitive impairment) that means they cannot self-monitor their blood glucose by capillary blood glucose monitoring but could use a CGM device (or have it scanned for them). </a:t>
          </a:r>
        </a:p>
      </dgm:t>
    </dgm:pt>
    <dgm:pt modelId="{BBCC0AC7-39E9-434D-8A46-10BD1EB7DA9F}" type="parTrans" cxnId="{CC188A93-F919-41D1-BB9C-CB6B04A8CA5F}">
      <dgm:prSet/>
      <dgm:spPr/>
      <dgm:t>
        <a:bodyPr/>
        <a:lstStyle/>
        <a:p>
          <a:endParaRPr lang="en-US"/>
        </a:p>
      </dgm:t>
    </dgm:pt>
    <dgm:pt modelId="{FD4C1D28-1F12-4471-A5A8-361183902D9D}" type="sibTrans" cxnId="{CC188A93-F919-41D1-BB9C-CB6B04A8CA5F}">
      <dgm:prSet/>
      <dgm:spPr/>
      <dgm:t>
        <a:bodyPr/>
        <a:lstStyle/>
        <a:p>
          <a:endParaRPr lang="en-US"/>
        </a:p>
      </dgm:t>
    </dgm:pt>
    <dgm:pt modelId="{3B981B08-CCFF-42A4-BFF5-8D27307D9601}">
      <dgm:prSet/>
      <dgm:spPr/>
      <dgm:t>
        <a:bodyPr/>
        <a:lstStyle/>
        <a:p>
          <a:r>
            <a:rPr lang="en-US"/>
            <a:t>They would otherwise be advised to self-measure at least 8 times a day. Offer CGM to adults with insulin-treated type 2 diabetes who would otherwise need help from a care worker or healthcare professional to monitor their blood glucose.</a:t>
          </a:r>
        </a:p>
      </dgm:t>
    </dgm:pt>
    <dgm:pt modelId="{BCBF6A44-B7F2-41D9-BD2F-BDAA62CABD18}" type="parTrans" cxnId="{B9CBF6DD-075A-467D-ADFA-54C8B2F18DFA}">
      <dgm:prSet/>
      <dgm:spPr/>
      <dgm:t>
        <a:bodyPr/>
        <a:lstStyle/>
        <a:p>
          <a:endParaRPr lang="en-US"/>
        </a:p>
      </dgm:t>
    </dgm:pt>
    <dgm:pt modelId="{1CBA0C56-658C-4368-95F9-94590A3EE475}" type="sibTrans" cxnId="{B9CBF6DD-075A-467D-ADFA-54C8B2F18DFA}">
      <dgm:prSet/>
      <dgm:spPr/>
      <dgm:t>
        <a:bodyPr/>
        <a:lstStyle/>
        <a:p>
          <a:endParaRPr lang="en-US"/>
        </a:p>
      </dgm:t>
    </dgm:pt>
    <dgm:pt modelId="{F08DD54C-4102-4D8C-888D-2A37A9F13D67}" type="pres">
      <dgm:prSet presAssocID="{F6ADCB33-4DA8-40FC-A619-7BDE0B183324}" presName="linear" presStyleCnt="0">
        <dgm:presLayoutVars>
          <dgm:animLvl val="lvl"/>
          <dgm:resizeHandles val="exact"/>
        </dgm:presLayoutVars>
      </dgm:prSet>
      <dgm:spPr/>
    </dgm:pt>
    <dgm:pt modelId="{DE0AB10F-CA69-480F-AFB7-B40C0129B94A}" type="pres">
      <dgm:prSet presAssocID="{3C17ECBD-332B-4806-ADA7-02071EA2DA9F}" presName="parentText" presStyleLbl="node1" presStyleIdx="0" presStyleCnt="5">
        <dgm:presLayoutVars>
          <dgm:chMax val="0"/>
          <dgm:bulletEnabled val="1"/>
        </dgm:presLayoutVars>
      </dgm:prSet>
      <dgm:spPr/>
    </dgm:pt>
    <dgm:pt modelId="{1E01DED5-0070-4E70-A0EA-C993A0758CF6}" type="pres">
      <dgm:prSet presAssocID="{8A136225-ACAF-4E22-88C8-430EF2AEC965}" presName="spacer" presStyleCnt="0"/>
      <dgm:spPr/>
    </dgm:pt>
    <dgm:pt modelId="{69929392-385D-4A19-BBFE-A2B22FB40EAD}" type="pres">
      <dgm:prSet presAssocID="{DE7F84A3-F342-4B7C-B016-3A64A6410944}" presName="parentText" presStyleLbl="node1" presStyleIdx="1" presStyleCnt="5">
        <dgm:presLayoutVars>
          <dgm:chMax val="0"/>
          <dgm:bulletEnabled val="1"/>
        </dgm:presLayoutVars>
      </dgm:prSet>
      <dgm:spPr/>
    </dgm:pt>
    <dgm:pt modelId="{48ACE5AC-82AF-4DB2-84CD-1F2E6B2433FA}" type="pres">
      <dgm:prSet presAssocID="{90C0ED88-3951-40F0-A14E-229C04188F55}" presName="spacer" presStyleCnt="0"/>
      <dgm:spPr/>
    </dgm:pt>
    <dgm:pt modelId="{46D1497F-75DC-4A05-A5B9-019EFFC6444B}" type="pres">
      <dgm:prSet presAssocID="{57AAC679-F7D2-4645-A95C-975CF49DD287}" presName="parentText" presStyleLbl="node1" presStyleIdx="2" presStyleCnt="5">
        <dgm:presLayoutVars>
          <dgm:chMax val="0"/>
          <dgm:bulletEnabled val="1"/>
        </dgm:presLayoutVars>
      </dgm:prSet>
      <dgm:spPr/>
    </dgm:pt>
    <dgm:pt modelId="{376F6F92-18FF-4E11-A2D7-B463141AD977}" type="pres">
      <dgm:prSet presAssocID="{D8B436BC-5FC5-4A22-B3AB-52C1D8A87AF0}" presName="spacer" presStyleCnt="0"/>
      <dgm:spPr/>
    </dgm:pt>
    <dgm:pt modelId="{F2A5BC22-F00E-4DBD-96C1-628699F1CB79}" type="pres">
      <dgm:prSet presAssocID="{8114D6DB-28BF-4BDE-8A31-79A642996337}" presName="parentText" presStyleLbl="node1" presStyleIdx="3" presStyleCnt="5">
        <dgm:presLayoutVars>
          <dgm:chMax val="0"/>
          <dgm:bulletEnabled val="1"/>
        </dgm:presLayoutVars>
      </dgm:prSet>
      <dgm:spPr/>
    </dgm:pt>
    <dgm:pt modelId="{55E01613-F05B-440B-8AAC-FC427E1FECA5}" type="pres">
      <dgm:prSet presAssocID="{FD4C1D28-1F12-4471-A5A8-361183902D9D}" presName="spacer" presStyleCnt="0"/>
      <dgm:spPr/>
    </dgm:pt>
    <dgm:pt modelId="{EBB7CED0-3C05-45AD-929E-773354ADCF19}" type="pres">
      <dgm:prSet presAssocID="{3B981B08-CCFF-42A4-BFF5-8D27307D9601}" presName="parentText" presStyleLbl="node1" presStyleIdx="4" presStyleCnt="5">
        <dgm:presLayoutVars>
          <dgm:chMax val="0"/>
          <dgm:bulletEnabled val="1"/>
        </dgm:presLayoutVars>
      </dgm:prSet>
      <dgm:spPr/>
    </dgm:pt>
  </dgm:ptLst>
  <dgm:cxnLst>
    <dgm:cxn modelId="{8CDCA50A-D5B4-4FD2-A8C4-3CB1EC915187}" srcId="{F6ADCB33-4DA8-40FC-A619-7BDE0B183324}" destId="{57AAC679-F7D2-4645-A95C-975CF49DD287}" srcOrd="2" destOrd="0" parTransId="{6DF48F5B-6163-4EAD-9836-9914ABA83E58}" sibTransId="{D8B436BC-5FC5-4A22-B3AB-52C1D8A87AF0}"/>
    <dgm:cxn modelId="{126A0B0C-269E-4193-9531-BF336C5B6B8F}" type="presOf" srcId="{3C17ECBD-332B-4806-ADA7-02071EA2DA9F}" destId="{DE0AB10F-CA69-480F-AFB7-B40C0129B94A}" srcOrd="0" destOrd="0" presId="urn:microsoft.com/office/officeart/2005/8/layout/vList2"/>
    <dgm:cxn modelId="{48FB900D-8FC6-4579-81FD-47CFF38C6FB1}" srcId="{F6ADCB33-4DA8-40FC-A619-7BDE0B183324}" destId="{DE7F84A3-F342-4B7C-B016-3A64A6410944}" srcOrd="1" destOrd="0" parTransId="{270F3EBD-C710-40AE-8DEF-97944013A62E}" sibTransId="{90C0ED88-3951-40F0-A14E-229C04188F55}"/>
    <dgm:cxn modelId="{3A212971-53C4-4C02-8922-40AF9C01D329}" type="presOf" srcId="{DE7F84A3-F342-4B7C-B016-3A64A6410944}" destId="{69929392-385D-4A19-BBFE-A2B22FB40EAD}" srcOrd="0" destOrd="0" presId="urn:microsoft.com/office/officeart/2005/8/layout/vList2"/>
    <dgm:cxn modelId="{CC188A93-F919-41D1-BB9C-CB6B04A8CA5F}" srcId="{F6ADCB33-4DA8-40FC-A619-7BDE0B183324}" destId="{8114D6DB-28BF-4BDE-8A31-79A642996337}" srcOrd="3" destOrd="0" parTransId="{BBCC0AC7-39E9-434D-8A46-10BD1EB7DA9F}" sibTransId="{FD4C1D28-1F12-4471-A5A8-361183902D9D}"/>
    <dgm:cxn modelId="{32C6BF98-03E8-48AC-9CD9-8FB76DA95C16}" srcId="{F6ADCB33-4DA8-40FC-A619-7BDE0B183324}" destId="{3C17ECBD-332B-4806-ADA7-02071EA2DA9F}" srcOrd="0" destOrd="0" parTransId="{34A4DF7F-27B0-422C-8E91-1A0ADAE4ADFD}" sibTransId="{8A136225-ACAF-4E22-88C8-430EF2AEC965}"/>
    <dgm:cxn modelId="{63939AA7-6ED6-476C-9DB4-BB93B80A6115}" type="presOf" srcId="{F6ADCB33-4DA8-40FC-A619-7BDE0B183324}" destId="{F08DD54C-4102-4D8C-888D-2A37A9F13D67}" srcOrd="0" destOrd="0" presId="urn:microsoft.com/office/officeart/2005/8/layout/vList2"/>
    <dgm:cxn modelId="{6684E6B6-3182-4CDE-B3F4-4E98C84C1431}" type="presOf" srcId="{8114D6DB-28BF-4BDE-8A31-79A642996337}" destId="{F2A5BC22-F00E-4DBD-96C1-628699F1CB79}" srcOrd="0" destOrd="0" presId="urn:microsoft.com/office/officeart/2005/8/layout/vList2"/>
    <dgm:cxn modelId="{4DADD3DD-5766-4AAE-904A-9E726A357153}" type="presOf" srcId="{3B981B08-CCFF-42A4-BFF5-8D27307D9601}" destId="{EBB7CED0-3C05-45AD-929E-773354ADCF19}" srcOrd="0" destOrd="0" presId="urn:microsoft.com/office/officeart/2005/8/layout/vList2"/>
    <dgm:cxn modelId="{B9CBF6DD-075A-467D-ADFA-54C8B2F18DFA}" srcId="{F6ADCB33-4DA8-40FC-A619-7BDE0B183324}" destId="{3B981B08-CCFF-42A4-BFF5-8D27307D9601}" srcOrd="4" destOrd="0" parTransId="{BCBF6A44-B7F2-41D9-BD2F-BDAA62CABD18}" sibTransId="{1CBA0C56-658C-4368-95F9-94590A3EE475}"/>
    <dgm:cxn modelId="{164C4EFB-A704-46CC-A1D8-6889BEC561D7}" type="presOf" srcId="{57AAC679-F7D2-4645-A95C-975CF49DD287}" destId="{46D1497F-75DC-4A05-A5B9-019EFFC6444B}" srcOrd="0" destOrd="0" presId="urn:microsoft.com/office/officeart/2005/8/layout/vList2"/>
    <dgm:cxn modelId="{CCE31A3E-4A0B-49D2-81B7-F3842917118A}" type="presParOf" srcId="{F08DD54C-4102-4D8C-888D-2A37A9F13D67}" destId="{DE0AB10F-CA69-480F-AFB7-B40C0129B94A}" srcOrd="0" destOrd="0" presId="urn:microsoft.com/office/officeart/2005/8/layout/vList2"/>
    <dgm:cxn modelId="{00C58B55-6D58-40A9-B392-D34E25CA508E}" type="presParOf" srcId="{F08DD54C-4102-4D8C-888D-2A37A9F13D67}" destId="{1E01DED5-0070-4E70-A0EA-C993A0758CF6}" srcOrd="1" destOrd="0" presId="urn:microsoft.com/office/officeart/2005/8/layout/vList2"/>
    <dgm:cxn modelId="{E57A719A-67B1-4D5B-A886-888AD262790B}" type="presParOf" srcId="{F08DD54C-4102-4D8C-888D-2A37A9F13D67}" destId="{69929392-385D-4A19-BBFE-A2B22FB40EAD}" srcOrd="2" destOrd="0" presId="urn:microsoft.com/office/officeart/2005/8/layout/vList2"/>
    <dgm:cxn modelId="{F12B93B6-A888-4CE6-9A42-640277FFD1FC}" type="presParOf" srcId="{F08DD54C-4102-4D8C-888D-2A37A9F13D67}" destId="{48ACE5AC-82AF-4DB2-84CD-1F2E6B2433FA}" srcOrd="3" destOrd="0" presId="urn:microsoft.com/office/officeart/2005/8/layout/vList2"/>
    <dgm:cxn modelId="{013C6D98-41C1-41B1-9DB7-51DA0F677DB8}" type="presParOf" srcId="{F08DD54C-4102-4D8C-888D-2A37A9F13D67}" destId="{46D1497F-75DC-4A05-A5B9-019EFFC6444B}" srcOrd="4" destOrd="0" presId="urn:microsoft.com/office/officeart/2005/8/layout/vList2"/>
    <dgm:cxn modelId="{B5DDA276-4339-44F8-91F9-B9553EE9F749}" type="presParOf" srcId="{F08DD54C-4102-4D8C-888D-2A37A9F13D67}" destId="{376F6F92-18FF-4E11-A2D7-B463141AD977}" srcOrd="5" destOrd="0" presId="urn:microsoft.com/office/officeart/2005/8/layout/vList2"/>
    <dgm:cxn modelId="{A94CA003-6D5B-4703-B58D-A9005AA9131B}" type="presParOf" srcId="{F08DD54C-4102-4D8C-888D-2A37A9F13D67}" destId="{F2A5BC22-F00E-4DBD-96C1-628699F1CB79}" srcOrd="6" destOrd="0" presId="urn:microsoft.com/office/officeart/2005/8/layout/vList2"/>
    <dgm:cxn modelId="{741A8CE1-4820-4F26-982D-7B97C87C5B43}" type="presParOf" srcId="{F08DD54C-4102-4D8C-888D-2A37A9F13D67}" destId="{55E01613-F05B-440B-8AAC-FC427E1FECA5}" srcOrd="7" destOrd="0" presId="urn:microsoft.com/office/officeart/2005/8/layout/vList2"/>
    <dgm:cxn modelId="{D3E218A8-0124-4E82-B085-BF24FB102444}" type="presParOf" srcId="{F08DD54C-4102-4D8C-888D-2A37A9F13D67}" destId="{EBB7CED0-3C05-45AD-929E-773354ADCF1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9066FF-5936-4119-B32E-097316533538}"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03EC522-1B63-4839-9C67-C4F13546E299}">
      <dgm:prSet/>
      <dgm:spPr/>
      <dgm:t>
        <a:bodyPr/>
        <a:lstStyle/>
        <a:p>
          <a:r>
            <a:rPr lang="en-GB" b="1" i="0"/>
            <a:t>24/7 glucose Monitoring​</a:t>
          </a:r>
          <a:endParaRPr lang="en-US"/>
        </a:p>
      </dgm:t>
    </dgm:pt>
    <dgm:pt modelId="{2D672EFC-4661-40F3-B22A-584BA89F277F}" type="parTrans" cxnId="{E6A76766-570B-4CF6-BA80-FDF94B8E02E7}">
      <dgm:prSet/>
      <dgm:spPr/>
      <dgm:t>
        <a:bodyPr/>
        <a:lstStyle/>
        <a:p>
          <a:endParaRPr lang="en-US"/>
        </a:p>
      </dgm:t>
    </dgm:pt>
    <dgm:pt modelId="{32307128-312A-440C-9DA3-32F02291D756}" type="sibTrans" cxnId="{E6A76766-570B-4CF6-BA80-FDF94B8E02E7}">
      <dgm:prSet/>
      <dgm:spPr/>
      <dgm:t>
        <a:bodyPr/>
        <a:lstStyle/>
        <a:p>
          <a:endParaRPr lang="en-US"/>
        </a:p>
      </dgm:t>
    </dgm:pt>
    <dgm:pt modelId="{52735AD8-4740-456C-A3D9-C2206316D383}">
      <dgm:prSet/>
      <dgm:spPr/>
      <dgm:t>
        <a:bodyPr/>
        <a:lstStyle/>
        <a:p>
          <a:r>
            <a:rPr lang="en-GB" b="1" i="0"/>
            <a:t>Comfortable &amp; Easy to Wear​</a:t>
          </a:r>
          <a:endParaRPr lang="en-US"/>
        </a:p>
      </dgm:t>
    </dgm:pt>
    <dgm:pt modelId="{D328D030-F7CA-410D-8A29-EB41B198DCCA}" type="parTrans" cxnId="{ACEF8961-9D4E-4A60-B36F-3F95D5FDEB0D}">
      <dgm:prSet/>
      <dgm:spPr/>
      <dgm:t>
        <a:bodyPr/>
        <a:lstStyle/>
        <a:p>
          <a:endParaRPr lang="en-US"/>
        </a:p>
      </dgm:t>
    </dgm:pt>
    <dgm:pt modelId="{17482471-34AE-4962-9BA4-E4AB2B2B1791}" type="sibTrans" cxnId="{ACEF8961-9D4E-4A60-B36F-3F95D5FDEB0D}">
      <dgm:prSet/>
      <dgm:spPr/>
      <dgm:t>
        <a:bodyPr/>
        <a:lstStyle/>
        <a:p>
          <a:endParaRPr lang="en-US"/>
        </a:p>
      </dgm:t>
    </dgm:pt>
    <dgm:pt modelId="{8C71B169-22E7-4DC9-8C35-0D62E824D944}">
      <dgm:prSet/>
      <dgm:spPr/>
      <dgm:t>
        <a:bodyPr/>
        <a:lstStyle/>
        <a:p>
          <a:r>
            <a:rPr lang="en-GB" b="1" i="0"/>
            <a:t>Glucose results on phone smart watch or reader</a:t>
          </a:r>
          <a:endParaRPr lang="en-US"/>
        </a:p>
      </dgm:t>
    </dgm:pt>
    <dgm:pt modelId="{832F2177-A887-4FA0-A128-E9A01CC73DBC}" type="parTrans" cxnId="{92C2151F-360A-4BAC-8D08-8AD8A97D23E5}">
      <dgm:prSet/>
      <dgm:spPr/>
      <dgm:t>
        <a:bodyPr/>
        <a:lstStyle/>
        <a:p>
          <a:endParaRPr lang="en-US"/>
        </a:p>
      </dgm:t>
    </dgm:pt>
    <dgm:pt modelId="{45A3873C-C3C8-43AF-A94E-6F446F57B140}" type="sibTrans" cxnId="{92C2151F-360A-4BAC-8D08-8AD8A97D23E5}">
      <dgm:prSet/>
      <dgm:spPr/>
      <dgm:t>
        <a:bodyPr/>
        <a:lstStyle/>
        <a:p>
          <a:endParaRPr lang="en-US"/>
        </a:p>
      </dgm:t>
    </dgm:pt>
    <dgm:pt modelId="{8D9AC4A6-1A7B-4E29-BD17-EEA2ED0CE98A}">
      <dgm:prSet/>
      <dgm:spPr/>
      <dgm:t>
        <a:bodyPr/>
        <a:lstStyle/>
        <a:p>
          <a:r>
            <a:rPr lang="en-GB" b="1" i="0"/>
            <a:t>No Calibration​</a:t>
          </a:r>
          <a:endParaRPr lang="en-US"/>
        </a:p>
      </dgm:t>
    </dgm:pt>
    <dgm:pt modelId="{5821F66A-E693-4BF8-A6F9-C2CF9B91E9C4}" type="parTrans" cxnId="{AF7B1645-5B62-4244-B29E-F9FCB92C0446}">
      <dgm:prSet/>
      <dgm:spPr/>
      <dgm:t>
        <a:bodyPr/>
        <a:lstStyle/>
        <a:p>
          <a:endParaRPr lang="en-US"/>
        </a:p>
      </dgm:t>
    </dgm:pt>
    <dgm:pt modelId="{C651F0FA-55EB-4075-AC80-7DD2761EB9F5}" type="sibTrans" cxnId="{AF7B1645-5B62-4244-B29E-F9FCB92C0446}">
      <dgm:prSet/>
      <dgm:spPr/>
      <dgm:t>
        <a:bodyPr/>
        <a:lstStyle/>
        <a:p>
          <a:endParaRPr lang="en-US"/>
        </a:p>
      </dgm:t>
    </dgm:pt>
    <dgm:pt modelId="{6BACF22D-72EA-4914-BD74-B5608851FE21}">
      <dgm:prSet/>
      <dgm:spPr/>
      <dgm:t>
        <a:bodyPr/>
        <a:lstStyle/>
        <a:p>
          <a:r>
            <a:rPr lang="en-GB" b="1" i="0"/>
            <a:t>Readings Every 5 Minutes​</a:t>
          </a:r>
          <a:endParaRPr lang="en-US"/>
        </a:p>
      </dgm:t>
    </dgm:pt>
    <dgm:pt modelId="{EAC9457E-72AE-4F56-A39C-5B2EF28589BF}" type="parTrans" cxnId="{2B90025B-794B-4CB3-93C4-550982C67718}">
      <dgm:prSet/>
      <dgm:spPr/>
      <dgm:t>
        <a:bodyPr/>
        <a:lstStyle/>
        <a:p>
          <a:endParaRPr lang="en-US"/>
        </a:p>
      </dgm:t>
    </dgm:pt>
    <dgm:pt modelId="{964CD570-E060-4FC2-B71A-4B6B33AAC5F1}" type="sibTrans" cxnId="{2B90025B-794B-4CB3-93C4-550982C67718}">
      <dgm:prSet/>
      <dgm:spPr/>
      <dgm:t>
        <a:bodyPr/>
        <a:lstStyle/>
        <a:p>
          <a:endParaRPr lang="en-US"/>
        </a:p>
      </dgm:t>
    </dgm:pt>
    <dgm:pt modelId="{5AD4795B-0D6F-4F18-A7CA-04BCF07BCF83}">
      <dgm:prSet/>
      <dgm:spPr/>
      <dgm:t>
        <a:bodyPr/>
        <a:lstStyle/>
        <a:p>
          <a:r>
            <a:rPr lang="en-GB" b="1" i="0"/>
            <a:t>Customizable Alerts and Notification</a:t>
          </a:r>
          <a:endParaRPr lang="en-US"/>
        </a:p>
      </dgm:t>
    </dgm:pt>
    <dgm:pt modelId="{339575FD-F4FF-42F7-982E-5AF0699E4FBD}" type="parTrans" cxnId="{43715962-AD4C-42B7-BC94-81774EDE0EB5}">
      <dgm:prSet/>
      <dgm:spPr/>
      <dgm:t>
        <a:bodyPr/>
        <a:lstStyle/>
        <a:p>
          <a:endParaRPr lang="en-US"/>
        </a:p>
      </dgm:t>
    </dgm:pt>
    <dgm:pt modelId="{1418C38E-5A5A-4E3F-B48A-B79A55BCB77A}" type="sibTrans" cxnId="{43715962-AD4C-42B7-BC94-81774EDE0EB5}">
      <dgm:prSet/>
      <dgm:spPr/>
      <dgm:t>
        <a:bodyPr/>
        <a:lstStyle/>
        <a:p>
          <a:endParaRPr lang="en-US"/>
        </a:p>
      </dgm:t>
    </dgm:pt>
    <dgm:pt modelId="{295ECDCD-B3F5-4C98-9641-E44F96F000FC}">
      <dgm:prSet/>
      <dgm:spPr/>
      <dgm:t>
        <a:bodyPr/>
        <a:lstStyle/>
        <a:p>
          <a:r>
            <a:rPr lang="en-GB" b="1" i="0"/>
            <a:t>Real Time Alarms​</a:t>
          </a:r>
          <a:endParaRPr lang="en-US"/>
        </a:p>
      </dgm:t>
    </dgm:pt>
    <dgm:pt modelId="{5A979475-3FEB-4BE8-B3AC-14643EA95D38}" type="parTrans" cxnId="{66C5930C-D879-4660-A92E-AD7243F18119}">
      <dgm:prSet/>
      <dgm:spPr/>
      <dgm:t>
        <a:bodyPr/>
        <a:lstStyle/>
        <a:p>
          <a:endParaRPr lang="en-US"/>
        </a:p>
      </dgm:t>
    </dgm:pt>
    <dgm:pt modelId="{1C4F24A7-654F-42EC-A8B0-8DFFB8339806}" type="sibTrans" cxnId="{66C5930C-D879-4660-A92E-AD7243F18119}">
      <dgm:prSet/>
      <dgm:spPr/>
      <dgm:t>
        <a:bodyPr/>
        <a:lstStyle/>
        <a:p>
          <a:endParaRPr lang="en-US"/>
        </a:p>
      </dgm:t>
    </dgm:pt>
    <dgm:pt modelId="{4009C6B0-DAD3-41F0-BD5C-60B4EF9102A0}">
      <dgm:prSet/>
      <dgm:spPr/>
      <dgm:t>
        <a:bodyPr/>
        <a:lstStyle/>
        <a:p>
          <a:r>
            <a:rPr lang="en-GB" b="1" i="0"/>
            <a:t>Hi / Lo BG Alert​</a:t>
          </a:r>
          <a:endParaRPr lang="en-US"/>
        </a:p>
      </dgm:t>
    </dgm:pt>
    <dgm:pt modelId="{B2DA8F81-832F-4562-BA5B-AD3E53300757}" type="parTrans" cxnId="{53FD2A90-1A7A-4738-A71A-0B71FDAAB383}">
      <dgm:prSet/>
      <dgm:spPr/>
      <dgm:t>
        <a:bodyPr/>
        <a:lstStyle/>
        <a:p>
          <a:endParaRPr lang="en-US"/>
        </a:p>
      </dgm:t>
    </dgm:pt>
    <dgm:pt modelId="{7C05BD80-4E2E-4B5E-9B40-58814B47164E}" type="sibTrans" cxnId="{53FD2A90-1A7A-4738-A71A-0B71FDAAB383}">
      <dgm:prSet/>
      <dgm:spPr/>
      <dgm:t>
        <a:bodyPr/>
        <a:lstStyle/>
        <a:p>
          <a:endParaRPr lang="en-US"/>
        </a:p>
      </dgm:t>
    </dgm:pt>
    <dgm:pt modelId="{024D3EC6-40F9-40A8-BD87-5C9F471CF202}">
      <dgm:prSet/>
      <dgm:spPr/>
      <dgm:t>
        <a:bodyPr/>
        <a:lstStyle/>
        <a:p>
          <a:r>
            <a:rPr lang="en-GB" b="1" i="0"/>
            <a:t>Waterproof​​</a:t>
          </a:r>
          <a:endParaRPr lang="en-US"/>
        </a:p>
      </dgm:t>
    </dgm:pt>
    <dgm:pt modelId="{B6C3C640-68EB-422A-AD5B-BD1785B64918}" type="parTrans" cxnId="{60AC6F92-F43A-444D-B10F-408E953FAB62}">
      <dgm:prSet/>
      <dgm:spPr/>
      <dgm:t>
        <a:bodyPr/>
        <a:lstStyle/>
        <a:p>
          <a:endParaRPr lang="en-US"/>
        </a:p>
      </dgm:t>
    </dgm:pt>
    <dgm:pt modelId="{E927D990-8337-4267-BE5C-893C1B0BDB7B}" type="sibTrans" cxnId="{60AC6F92-F43A-444D-B10F-408E953FAB62}">
      <dgm:prSet/>
      <dgm:spPr/>
      <dgm:t>
        <a:bodyPr/>
        <a:lstStyle/>
        <a:p>
          <a:endParaRPr lang="en-US"/>
        </a:p>
      </dgm:t>
    </dgm:pt>
    <dgm:pt modelId="{D09EC2AE-AAAC-4595-AB98-7A524D2D93DB}">
      <dgm:prSet/>
      <dgm:spPr/>
      <dgm:t>
        <a:bodyPr/>
        <a:lstStyle/>
        <a:p>
          <a:r>
            <a:rPr lang="en-GB" b="1" i="0"/>
            <a:t>Access and analyse glucose readings from any web browser</a:t>
          </a:r>
          <a:endParaRPr lang="en-US"/>
        </a:p>
      </dgm:t>
    </dgm:pt>
    <dgm:pt modelId="{30CAE8DC-D521-4000-9E8D-2D1427F66820}" type="parTrans" cxnId="{92180214-6C3F-49DB-8263-792CA951900C}">
      <dgm:prSet/>
      <dgm:spPr/>
      <dgm:t>
        <a:bodyPr/>
        <a:lstStyle/>
        <a:p>
          <a:endParaRPr lang="en-US"/>
        </a:p>
      </dgm:t>
    </dgm:pt>
    <dgm:pt modelId="{74F64A82-7201-4D30-B99C-A8769E504598}" type="sibTrans" cxnId="{92180214-6C3F-49DB-8263-792CA951900C}">
      <dgm:prSet/>
      <dgm:spPr/>
      <dgm:t>
        <a:bodyPr/>
        <a:lstStyle/>
        <a:p>
          <a:endParaRPr lang="en-US"/>
        </a:p>
      </dgm:t>
    </dgm:pt>
    <dgm:pt modelId="{2E2677F3-6E9B-4654-BA30-AA64DD2F321C}" type="pres">
      <dgm:prSet presAssocID="{019066FF-5936-4119-B32E-097316533538}" presName="diagram" presStyleCnt="0">
        <dgm:presLayoutVars>
          <dgm:dir/>
          <dgm:resizeHandles val="exact"/>
        </dgm:presLayoutVars>
      </dgm:prSet>
      <dgm:spPr/>
    </dgm:pt>
    <dgm:pt modelId="{F5AC0100-A3FE-42A3-8B19-14AA70E49EDF}" type="pres">
      <dgm:prSet presAssocID="{503EC522-1B63-4839-9C67-C4F13546E299}" presName="node" presStyleLbl="node1" presStyleIdx="0" presStyleCnt="10">
        <dgm:presLayoutVars>
          <dgm:bulletEnabled val="1"/>
        </dgm:presLayoutVars>
      </dgm:prSet>
      <dgm:spPr/>
    </dgm:pt>
    <dgm:pt modelId="{854F5F2C-B2D2-4B6D-B526-72FFBD8E7784}" type="pres">
      <dgm:prSet presAssocID="{32307128-312A-440C-9DA3-32F02291D756}" presName="sibTrans" presStyleCnt="0"/>
      <dgm:spPr/>
    </dgm:pt>
    <dgm:pt modelId="{AFA33D1A-FEE2-4D81-BFD1-2D683BAF631D}" type="pres">
      <dgm:prSet presAssocID="{52735AD8-4740-456C-A3D9-C2206316D383}" presName="node" presStyleLbl="node1" presStyleIdx="1" presStyleCnt="10">
        <dgm:presLayoutVars>
          <dgm:bulletEnabled val="1"/>
        </dgm:presLayoutVars>
      </dgm:prSet>
      <dgm:spPr/>
    </dgm:pt>
    <dgm:pt modelId="{E1DF500F-4E52-482E-8CC4-E27CFED10165}" type="pres">
      <dgm:prSet presAssocID="{17482471-34AE-4962-9BA4-E4AB2B2B1791}" presName="sibTrans" presStyleCnt="0"/>
      <dgm:spPr/>
    </dgm:pt>
    <dgm:pt modelId="{38FB0BE6-F334-4AC5-AB9B-84187CE7E05A}" type="pres">
      <dgm:prSet presAssocID="{8C71B169-22E7-4DC9-8C35-0D62E824D944}" presName="node" presStyleLbl="node1" presStyleIdx="2" presStyleCnt="10">
        <dgm:presLayoutVars>
          <dgm:bulletEnabled val="1"/>
        </dgm:presLayoutVars>
      </dgm:prSet>
      <dgm:spPr/>
    </dgm:pt>
    <dgm:pt modelId="{4E5A5025-CDDB-4AB3-9981-5E7A072B955C}" type="pres">
      <dgm:prSet presAssocID="{45A3873C-C3C8-43AF-A94E-6F446F57B140}" presName="sibTrans" presStyleCnt="0"/>
      <dgm:spPr/>
    </dgm:pt>
    <dgm:pt modelId="{567A6688-1739-401D-A361-37CC1046C004}" type="pres">
      <dgm:prSet presAssocID="{8D9AC4A6-1A7B-4E29-BD17-EEA2ED0CE98A}" presName="node" presStyleLbl="node1" presStyleIdx="3" presStyleCnt="10">
        <dgm:presLayoutVars>
          <dgm:bulletEnabled val="1"/>
        </dgm:presLayoutVars>
      </dgm:prSet>
      <dgm:spPr/>
    </dgm:pt>
    <dgm:pt modelId="{1DB9EE33-73DB-4202-8E83-7AC7748760D2}" type="pres">
      <dgm:prSet presAssocID="{C651F0FA-55EB-4075-AC80-7DD2761EB9F5}" presName="sibTrans" presStyleCnt="0"/>
      <dgm:spPr/>
    </dgm:pt>
    <dgm:pt modelId="{8A1E10E4-6526-4824-B6BD-7CF485D74D30}" type="pres">
      <dgm:prSet presAssocID="{6BACF22D-72EA-4914-BD74-B5608851FE21}" presName="node" presStyleLbl="node1" presStyleIdx="4" presStyleCnt="10">
        <dgm:presLayoutVars>
          <dgm:bulletEnabled val="1"/>
        </dgm:presLayoutVars>
      </dgm:prSet>
      <dgm:spPr/>
    </dgm:pt>
    <dgm:pt modelId="{CD5739FE-B43F-4422-8C09-F3DB728C017E}" type="pres">
      <dgm:prSet presAssocID="{964CD570-E060-4FC2-B71A-4B6B33AAC5F1}" presName="sibTrans" presStyleCnt="0"/>
      <dgm:spPr/>
    </dgm:pt>
    <dgm:pt modelId="{2BEFFF06-A0D8-470A-8970-01D730837D53}" type="pres">
      <dgm:prSet presAssocID="{5AD4795B-0D6F-4F18-A7CA-04BCF07BCF83}" presName="node" presStyleLbl="node1" presStyleIdx="5" presStyleCnt="10">
        <dgm:presLayoutVars>
          <dgm:bulletEnabled val="1"/>
        </dgm:presLayoutVars>
      </dgm:prSet>
      <dgm:spPr/>
    </dgm:pt>
    <dgm:pt modelId="{9B349C9D-C0F0-43E6-B655-0B5A2C573A59}" type="pres">
      <dgm:prSet presAssocID="{1418C38E-5A5A-4E3F-B48A-B79A55BCB77A}" presName="sibTrans" presStyleCnt="0"/>
      <dgm:spPr/>
    </dgm:pt>
    <dgm:pt modelId="{913CD953-3C32-4A59-B8CA-FE602D7376DA}" type="pres">
      <dgm:prSet presAssocID="{295ECDCD-B3F5-4C98-9641-E44F96F000FC}" presName="node" presStyleLbl="node1" presStyleIdx="6" presStyleCnt="10">
        <dgm:presLayoutVars>
          <dgm:bulletEnabled val="1"/>
        </dgm:presLayoutVars>
      </dgm:prSet>
      <dgm:spPr/>
    </dgm:pt>
    <dgm:pt modelId="{9040756A-6B1C-4111-BA96-F56D5A1FC7C4}" type="pres">
      <dgm:prSet presAssocID="{1C4F24A7-654F-42EC-A8B0-8DFFB8339806}" presName="sibTrans" presStyleCnt="0"/>
      <dgm:spPr/>
    </dgm:pt>
    <dgm:pt modelId="{EDD329C3-AF64-419B-A25B-345666C5E8C4}" type="pres">
      <dgm:prSet presAssocID="{4009C6B0-DAD3-41F0-BD5C-60B4EF9102A0}" presName="node" presStyleLbl="node1" presStyleIdx="7" presStyleCnt="10">
        <dgm:presLayoutVars>
          <dgm:bulletEnabled val="1"/>
        </dgm:presLayoutVars>
      </dgm:prSet>
      <dgm:spPr/>
    </dgm:pt>
    <dgm:pt modelId="{4D8C73D2-F1D4-4B97-873D-4DC46A59CFFC}" type="pres">
      <dgm:prSet presAssocID="{7C05BD80-4E2E-4B5E-9B40-58814B47164E}" presName="sibTrans" presStyleCnt="0"/>
      <dgm:spPr/>
    </dgm:pt>
    <dgm:pt modelId="{77FFFCA7-4EC8-4776-B864-0D5BEE027831}" type="pres">
      <dgm:prSet presAssocID="{024D3EC6-40F9-40A8-BD87-5C9F471CF202}" presName="node" presStyleLbl="node1" presStyleIdx="8" presStyleCnt="10">
        <dgm:presLayoutVars>
          <dgm:bulletEnabled val="1"/>
        </dgm:presLayoutVars>
      </dgm:prSet>
      <dgm:spPr/>
    </dgm:pt>
    <dgm:pt modelId="{3FF042D3-5FF4-46E6-BE51-EE4373225FCE}" type="pres">
      <dgm:prSet presAssocID="{E927D990-8337-4267-BE5C-893C1B0BDB7B}" presName="sibTrans" presStyleCnt="0"/>
      <dgm:spPr/>
    </dgm:pt>
    <dgm:pt modelId="{A6E77614-B385-4A50-A974-48715061B0B1}" type="pres">
      <dgm:prSet presAssocID="{D09EC2AE-AAAC-4595-AB98-7A524D2D93DB}" presName="node" presStyleLbl="node1" presStyleIdx="9" presStyleCnt="10">
        <dgm:presLayoutVars>
          <dgm:bulletEnabled val="1"/>
        </dgm:presLayoutVars>
      </dgm:prSet>
      <dgm:spPr/>
    </dgm:pt>
  </dgm:ptLst>
  <dgm:cxnLst>
    <dgm:cxn modelId="{66C5930C-D879-4660-A92E-AD7243F18119}" srcId="{019066FF-5936-4119-B32E-097316533538}" destId="{295ECDCD-B3F5-4C98-9641-E44F96F000FC}" srcOrd="6" destOrd="0" parTransId="{5A979475-3FEB-4BE8-B3AC-14643EA95D38}" sibTransId="{1C4F24A7-654F-42EC-A8B0-8DFFB8339806}"/>
    <dgm:cxn modelId="{C3C2FF12-E451-42B9-9C04-38584F7375FF}" type="presOf" srcId="{295ECDCD-B3F5-4C98-9641-E44F96F000FC}" destId="{913CD953-3C32-4A59-B8CA-FE602D7376DA}" srcOrd="0" destOrd="0" presId="urn:microsoft.com/office/officeart/2005/8/layout/default"/>
    <dgm:cxn modelId="{92180214-6C3F-49DB-8263-792CA951900C}" srcId="{019066FF-5936-4119-B32E-097316533538}" destId="{D09EC2AE-AAAC-4595-AB98-7A524D2D93DB}" srcOrd="9" destOrd="0" parTransId="{30CAE8DC-D521-4000-9E8D-2D1427F66820}" sibTransId="{74F64A82-7201-4D30-B99C-A8769E504598}"/>
    <dgm:cxn modelId="{92C2151F-360A-4BAC-8D08-8AD8A97D23E5}" srcId="{019066FF-5936-4119-B32E-097316533538}" destId="{8C71B169-22E7-4DC9-8C35-0D62E824D944}" srcOrd="2" destOrd="0" parTransId="{832F2177-A887-4FA0-A128-E9A01CC73DBC}" sibTransId="{45A3873C-C3C8-43AF-A94E-6F446F57B140}"/>
    <dgm:cxn modelId="{63DBD527-3A6C-45AA-B956-C1647915C24D}" type="presOf" srcId="{D09EC2AE-AAAC-4595-AB98-7A524D2D93DB}" destId="{A6E77614-B385-4A50-A974-48715061B0B1}" srcOrd="0" destOrd="0" presId="urn:microsoft.com/office/officeart/2005/8/layout/default"/>
    <dgm:cxn modelId="{3857112E-7E71-4763-9805-8210BB565795}" type="presOf" srcId="{6BACF22D-72EA-4914-BD74-B5608851FE21}" destId="{8A1E10E4-6526-4824-B6BD-7CF485D74D30}" srcOrd="0" destOrd="0" presId="urn:microsoft.com/office/officeart/2005/8/layout/default"/>
    <dgm:cxn modelId="{2B90025B-794B-4CB3-93C4-550982C67718}" srcId="{019066FF-5936-4119-B32E-097316533538}" destId="{6BACF22D-72EA-4914-BD74-B5608851FE21}" srcOrd="4" destOrd="0" parTransId="{EAC9457E-72AE-4F56-A39C-5B2EF28589BF}" sibTransId="{964CD570-E060-4FC2-B71A-4B6B33AAC5F1}"/>
    <dgm:cxn modelId="{EC23585B-D94B-49EE-8166-F51ACD08C31D}" type="presOf" srcId="{8C71B169-22E7-4DC9-8C35-0D62E824D944}" destId="{38FB0BE6-F334-4AC5-AB9B-84187CE7E05A}" srcOrd="0" destOrd="0" presId="urn:microsoft.com/office/officeart/2005/8/layout/default"/>
    <dgm:cxn modelId="{0E5E0061-BDC0-4DEC-9DCE-EAC9A7DA66A5}" type="presOf" srcId="{024D3EC6-40F9-40A8-BD87-5C9F471CF202}" destId="{77FFFCA7-4EC8-4776-B864-0D5BEE027831}" srcOrd="0" destOrd="0" presId="urn:microsoft.com/office/officeart/2005/8/layout/default"/>
    <dgm:cxn modelId="{ACEF8961-9D4E-4A60-B36F-3F95D5FDEB0D}" srcId="{019066FF-5936-4119-B32E-097316533538}" destId="{52735AD8-4740-456C-A3D9-C2206316D383}" srcOrd="1" destOrd="0" parTransId="{D328D030-F7CA-410D-8A29-EB41B198DCCA}" sibTransId="{17482471-34AE-4962-9BA4-E4AB2B2B1791}"/>
    <dgm:cxn modelId="{43715962-AD4C-42B7-BC94-81774EDE0EB5}" srcId="{019066FF-5936-4119-B32E-097316533538}" destId="{5AD4795B-0D6F-4F18-A7CA-04BCF07BCF83}" srcOrd="5" destOrd="0" parTransId="{339575FD-F4FF-42F7-982E-5AF0699E4FBD}" sibTransId="{1418C38E-5A5A-4E3F-B48A-B79A55BCB77A}"/>
    <dgm:cxn modelId="{AF7B1645-5B62-4244-B29E-F9FCB92C0446}" srcId="{019066FF-5936-4119-B32E-097316533538}" destId="{8D9AC4A6-1A7B-4E29-BD17-EEA2ED0CE98A}" srcOrd="3" destOrd="0" parTransId="{5821F66A-E693-4BF8-A6F9-C2CF9B91E9C4}" sibTransId="{C651F0FA-55EB-4075-AC80-7DD2761EB9F5}"/>
    <dgm:cxn modelId="{E6A76766-570B-4CF6-BA80-FDF94B8E02E7}" srcId="{019066FF-5936-4119-B32E-097316533538}" destId="{503EC522-1B63-4839-9C67-C4F13546E299}" srcOrd="0" destOrd="0" parTransId="{2D672EFC-4661-40F3-B22A-584BA89F277F}" sibTransId="{32307128-312A-440C-9DA3-32F02291D756}"/>
    <dgm:cxn modelId="{53FD2A90-1A7A-4738-A71A-0B71FDAAB383}" srcId="{019066FF-5936-4119-B32E-097316533538}" destId="{4009C6B0-DAD3-41F0-BD5C-60B4EF9102A0}" srcOrd="7" destOrd="0" parTransId="{B2DA8F81-832F-4562-BA5B-AD3E53300757}" sibTransId="{7C05BD80-4E2E-4B5E-9B40-58814B47164E}"/>
    <dgm:cxn modelId="{17147A91-EC62-4FBD-B5CA-9CFA5ED1EA14}" type="presOf" srcId="{019066FF-5936-4119-B32E-097316533538}" destId="{2E2677F3-6E9B-4654-BA30-AA64DD2F321C}" srcOrd="0" destOrd="0" presId="urn:microsoft.com/office/officeart/2005/8/layout/default"/>
    <dgm:cxn modelId="{60AC6F92-F43A-444D-B10F-408E953FAB62}" srcId="{019066FF-5936-4119-B32E-097316533538}" destId="{024D3EC6-40F9-40A8-BD87-5C9F471CF202}" srcOrd="8" destOrd="0" parTransId="{B6C3C640-68EB-422A-AD5B-BD1785B64918}" sibTransId="{E927D990-8337-4267-BE5C-893C1B0BDB7B}"/>
    <dgm:cxn modelId="{764870AD-14AB-4AB7-AC78-9FFABA5DA89C}" type="presOf" srcId="{52735AD8-4740-456C-A3D9-C2206316D383}" destId="{AFA33D1A-FEE2-4D81-BFD1-2D683BAF631D}" srcOrd="0" destOrd="0" presId="urn:microsoft.com/office/officeart/2005/8/layout/default"/>
    <dgm:cxn modelId="{705FD9B2-C9CA-42AA-9E6C-6B84EC177EAE}" type="presOf" srcId="{4009C6B0-DAD3-41F0-BD5C-60B4EF9102A0}" destId="{EDD329C3-AF64-419B-A25B-345666C5E8C4}" srcOrd="0" destOrd="0" presId="urn:microsoft.com/office/officeart/2005/8/layout/default"/>
    <dgm:cxn modelId="{89DF0DBF-DD58-4669-9923-F38CAFB5212C}" type="presOf" srcId="{5AD4795B-0D6F-4F18-A7CA-04BCF07BCF83}" destId="{2BEFFF06-A0D8-470A-8970-01D730837D53}" srcOrd="0" destOrd="0" presId="urn:microsoft.com/office/officeart/2005/8/layout/default"/>
    <dgm:cxn modelId="{B7113DD2-38F8-481E-A433-DBF4474756D0}" type="presOf" srcId="{8D9AC4A6-1A7B-4E29-BD17-EEA2ED0CE98A}" destId="{567A6688-1739-401D-A361-37CC1046C004}" srcOrd="0" destOrd="0" presId="urn:microsoft.com/office/officeart/2005/8/layout/default"/>
    <dgm:cxn modelId="{A5F2DBE1-3A99-4B31-B050-3AD5571F9CA2}" type="presOf" srcId="{503EC522-1B63-4839-9C67-C4F13546E299}" destId="{F5AC0100-A3FE-42A3-8B19-14AA70E49EDF}" srcOrd="0" destOrd="0" presId="urn:microsoft.com/office/officeart/2005/8/layout/default"/>
    <dgm:cxn modelId="{EBE1D9F1-559B-4D89-AD2F-1222B53CB9E5}" type="presParOf" srcId="{2E2677F3-6E9B-4654-BA30-AA64DD2F321C}" destId="{F5AC0100-A3FE-42A3-8B19-14AA70E49EDF}" srcOrd="0" destOrd="0" presId="urn:microsoft.com/office/officeart/2005/8/layout/default"/>
    <dgm:cxn modelId="{9DBC3CFF-93BF-4A2A-B23E-11394F4BBFEE}" type="presParOf" srcId="{2E2677F3-6E9B-4654-BA30-AA64DD2F321C}" destId="{854F5F2C-B2D2-4B6D-B526-72FFBD8E7784}" srcOrd="1" destOrd="0" presId="urn:microsoft.com/office/officeart/2005/8/layout/default"/>
    <dgm:cxn modelId="{1E91D6B9-73D5-491D-AE35-9839B34235E9}" type="presParOf" srcId="{2E2677F3-6E9B-4654-BA30-AA64DD2F321C}" destId="{AFA33D1A-FEE2-4D81-BFD1-2D683BAF631D}" srcOrd="2" destOrd="0" presId="urn:microsoft.com/office/officeart/2005/8/layout/default"/>
    <dgm:cxn modelId="{365C1830-8AFA-463E-97B8-EF1A40AA8E80}" type="presParOf" srcId="{2E2677F3-6E9B-4654-BA30-AA64DD2F321C}" destId="{E1DF500F-4E52-482E-8CC4-E27CFED10165}" srcOrd="3" destOrd="0" presId="urn:microsoft.com/office/officeart/2005/8/layout/default"/>
    <dgm:cxn modelId="{8A1EDE85-797E-4735-94E5-70464CB6F366}" type="presParOf" srcId="{2E2677F3-6E9B-4654-BA30-AA64DD2F321C}" destId="{38FB0BE6-F334-4AC5-AB9B-84187CE7E05A}" srcOrd="4" destOrd="0" presId="urn:microsoft.com/office/officeart/2005/8/layout/default"/>
    <dgm:cxn modelId="{A50F954D-A90D-4F4F-A7CB-F4D8271D7D3F}" type="presParOf" srcId="{2E2677F3-6E9B-4654-BA30-AA64DD2F321C}" destId="{4E5A5025-CDDB-4AB3-9981-5E7A072B955C}" srcOrd="5" destOrd="0" presId="urn:microsoft.com/office/officeart/2005/8/layout/default"/>
    <dgm:cxn modelId="{E26AB36A-F1D3-4A88-9274-7F96311E3BA5}" type="presParOf" srcId="{2E2677F3-6E9B-4654-BA30-AA64DD2F321C}" destId="{567A6688-1739-401D-A361-37CC1046C004}" srcOrd="6" destOrd="0" presId="urn:microsoft.com/office/officeart/2005/8/layout/default"/>
    <dgm:cxn modelId="{3CB0C242-DAD0-4BDD-8CCE-A31D88FA1C60}" type="presParOf" srcId="{2E2677F3-6E9B-4654-BA30-AA64DD2F321C}" destId="{1DB9EE33-73DB-4202-8E83-7AC7748760D2}" srcOrd="7" destOrd="0" presId="urn:microsoft.com/office/officeart/2005/8/layout/default"/>
    <dgm:cxn modelId="{24D73AD0-ED05-4E6A-BBFE-282857949F0F}" type="presParOf" srcId="{2E2677F3-6E9B-4654-BA30-AA64DD2F321C}" destId="{8A1E10E4-6526-4824-B6BD-7CF485D74D30}" srcOrd="8" destOrd="0" presId="urn:microsoft.com/office/officeart/2005/8/layout/default"/>
    <dgm:cxn modelId="{D506AFA0-2A2D-4E97-A5D5-263DABBC0E72}" type="presParOf" srcId="{2E2677F3-6E9B-4654-BA30-AA64DD2F321C}" destId="{CD5739FE-B43F-4422-8C09-F3DB728C017E}" srcOrd="9" destOrd="0" presId="urn:microsoft.com/office/officeart/2005/8/layout/default"/>
    <dgm:cxn modelId="{D96E3324-4FF9-4085-B110-DCA1DD47B187}" type="presParOf" srcId="{2E2677F3-6E9B-4654-BA30-AA64DD2F321C}" destId="{2BEFFF06-A0D8-470A-8970-01D730837D53}" srcOrd="10" destOrd="0" presId="urn:microsoft.com/office/officeart/2005/8/layout/default"/>
    <dgm:cxn modelId="{29A0C478-EBE4-4CC1-B39B-E8D3796AA396}" type="presParOf" srcId="{2E2677F3-6E9B-4654-BA30-AA64DD2F321C}" destId="{9B349C9D-C0F0-43E6-B655-0B5A2C573A59}" srcOrd="11" destOrd="0" presId="urn:microsoft.com/office/officeart/2005/8/layout/default"/>
    <dgm:cxn modelId="{ADC9F199-8F90-4E93-AF63-EBBC1C7A4ED3}" type="presParOf" srcId="{2E2677F3-6E9B-4654-BA30-AA64DD2F321C}" destId="{913CD953-3C32-4A59-B8CA-FE602D7376DA}" srcOrd="12" destOrd="0" presId="urn:microsoft.com/office/officeart/2005/8/layout/default"/>
    <dgm:cxn modelId="{3B02D7C2-AD20-4095-94AE-0F32BFE15E6E}" type="presParOf" srcId="{2E2677F3-6E9B-4654-BA30-AA64DD2F321C}" destId="{9040756A-6B1C-4111-BA96-F56D5A1FC7C4}" srcOrd="13" destOrd="0" presId="urn:microsoft.com/office/officeart/2005/8/layout/default"/>
    <dgm:cxn modelId="{A4EF3A81-689C-4823-805B-17265462E1C6}" type="presParOf" srcId="{2E2677F3-6E9B-4654-BA30-AA64DD2F321C}" destId="{EDD329C3-AF64-419B-A25B-345666C5E8C4}" srcOrd="14" destOrd="0" presId="urn:microsoft.com/office/officeart/2005/8/layout/default"/>
    <dgm:cxn modelId="{3443E1DC-37DC-4F33-9CA8-9696881E54E9}" type="presParOf" srcId="{2E2677F3-6E9B-4654-BA30-AA64DD2F321C}" destId="{4D8C73D2-F1D4-4B97-873D-4DC46A59CFFC}" srcOrd="15" destOrd="0" presId="urn:microsoft.com/office/officeart/2005/8/layout/default"/>
    <dgm:cxn modelId="{E4472414-0135-4333-A1F3-1A3B31D6AE43}" type="presParOf" srcId="{2E2677F3-6E9B-4654-BA30-AA64DD2F321C}" destId="{77FFFCA7-4EC8-4776-B864-0D5BEE027831}" srcOrd="16" destOrd="0" presId="urn:microsoft.com/office/officeart/2005/8/layout/default"/>
    <dgm:cxn modelId="{B6365FED-6AA4-4CB5-982E-08816D77F38F}" type="presParOf" srcId="{2E2677F3-6E9B-4654-BA30-AA64DD2F321C}" destId="{3FF042D3-5FF4-46E6-BE51-EE4373225FCE}" srcOrd="17" destOrd="0" presId="urn:microsoft.com/office/officeart/2005/8/layout/default"/>
    <dgm:cxn modelId="{06BB3432-543D-4CD6-B49F-EA1F0C15F3DA}" type="presParOf" srcId="{2E2677F3-6E9B-4654-BA30-AA64DD2F321C}" destId="{A6E77614-B385-4A50-A974-48715061B0B1}"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7012E4-0768-44DF-81ED-D053283B314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E946338-4D49-4FAB-B216-4CD1D7B5C70D}">
      <dgm:prSet/>
      <dgm:spPr/>
      <dgm:t>
        <a:bodyPr/>
        <a:lstStyle/>
        <a:p>
          <a:r>
            <a:rPr lang="en-GB" b="0" i="0"/>
            <a:t>Patients with intensive insulin therapy may benefit more from CGM/is-CGM</a:t>
          </a:r>
          <a:endParaRPr lang="en-US"/>
        </a:p>
      </dgm:t>
    </dgm:pt>
    <dgm:pt modelId="{B6E49855-F0BA-4607-B8FD-A1C057A0293B}" type="parTrans" cxnId="{FABE1801-ED34-4426-9EF1-4C338AB0CD1C}">
      <dgm:prSet/>
      <dgm:spPr/>
      <dgm:t>
        <a:bodyPr/>
        <a:lstStyle/>
        <a:p>
          <a:endParaRPr lang="en-US"/>
        </a:p>
      </dgm:t>
    </dgm:pt>
    <dgm:pt modelId="{2C750B61-9AB7-4A85-801C-BC9A7D2D5482}" type="sibTrans" cxnId="{FABE1801-ED34-4426-9EF1-4C338AB0CD1C}">
      <dgm:prSet/>
      <dgm:spPr/>
      <dgm:t>
        <a:bodyPr/>
        <a:lstStyle/>
        <a:p>
          <a:endParaRPr lang="en-US"/>
        </a:p>
      </dgm:t>
    </dgm:pt>
    <dgm:pt modelId="{037D6C9F-8E11-4BBF-9EA2-1926761C6F51}">
      <dgm:prSet/>
      <dgm:spPr/>
      <dgm:t>
        <a:bodyPr/>
        <a:lstStyle/>
        <a:p>
          <a:r>
            <a:rPr lang="en-GB" b="0" i="0"/>
            <a:t>CGM was more effective at reducing HbA1c compared with usual care </a:t>
          </a:r>
          <a:endParaRPr lang="en-US"/>
        </a:p>
      </dgm:t>
    </dgm:pt>
    <dgm:pt modelId="{616F9208-CD5E-47AE-BD14-BC28F73B7A8C}" type="parTrans" cxnId="{49FC6396-FE6E-443E-9DB1-D0AC5DD042A1}">
      <dgm:prSet/>
      <dgm:spPr/>
      <dgm:t>
        <a:bodyPr/>
        <a:lstStyle/>
        <a:p>
          <a:endParaRPr lang="en-US"/>
        </a:p>
      </dgm:t>
    </dgm:pt>
    <dgm:pt modelId="{5CF015D7-9AD4-4116-91B6-DE3620799179}" type="sibTrans" cxnId="{49FC6396-FE6E-443E-9DB1-D0AC5DD042A1}">
      <dgm:prSet/>
      <dgm:spPr/>
      <dgm:t>
        <a:bodyPr/>
        <a:lstStyle/>
        <a:p>
          <a:endParaRPr lang="en-US"/>
        </a:p>
      </dgm:t>
    </dgm:pt>
    <dgm:pt modelId="{965BC7DF-10BB-49E0-9489-311804BB0C22}">
      <dgm:prSet/>
      <dgm:spPr/>
      <dgm:t>
        <a:bodyPr/>
        <a:lstStyle/>
        <a:p>
          <a:r>
            <a:rPr lang="en-GB" b="0" i="0" dirty="0"/>
            <a:t>Connected   care  Simple upload, clinician can access data remotely   Clear, easy-to-read reports</a:t>
          </a:r>
        </a:p>
        <a:p>
          <a:r>
            <a:rPr lang="en-GB" b="0" i="0" dirty="0"/>
            <a:t>CGM/is-CGM improves TIR, TAR, or TBR over usual care. </a:t>
          </a:r>
          <a:endParaRPr lang="en-US" dirty="0"/>
        </a:p>
      </dgm:t>
    </dgm:pt>
    <dgm:pt modelId="{4F9C8F80-BBB1-4FE6-AC1F-A9325429333A}" type="parTrans" cxnId="{FDCE73AC-32C1-4DC3-9966-297A78D69F23}">
      <dgm:prSet/>
      <dgm:spPr/>
      <dgm:t>
        <a:bodyPr/>
        <a:lstStyle/>
        <a:p>
          <a:endParaRPr lang="en-US"/>
        </a:p>
      </dgm:t>
    </dgm:pt>
    <dgm:pt modelId="{D976D7CD-D8DC-4F39-8CDB-3EB64F09577B}" type="sibTrans" cxnId="{FDCE73AC-32C1-4DC3-9966-297A78D69F23}">
      <dgm:prSet/>
      <dgm:spPr/>
      <dgm:t>
        <a:bodyPr/>
        <a:lstStyle/>
        <a:p>
          <a:endParaRPr lang="en-US"/>
        </a:p>
      </dgm:t>
    </dgm:pt>
    <dgm:pt modelId="{0A962355-FD54-45E1-A683-A19349381808}">
      <dgm:prSet/>
      <dgm:spPr/>
      <dgm:t>
        <a:bodyPr/>
        <a:lstStyle/>
        <a:p>
          <a:r>
            <a:rPr lang="en-GB"/>
            <a:t>R</a:t>
          </a:r>
          <a:r>
            <a:rPr lang="en-GB" b="0" i="0"/>
            <a:t>educe hypoglycemia events </a:t>
          </a:r>
          <a:endParaRPr lang="en-US"/>
        </a:p>
      </dgm:t>
    </dgm:pt>
    <dgm:pt modelId="{D9DB4460-A4C6-4B3C-B76B-E9493AC4510D}" type="parTrans" cxnId="{D0A42381-0A7A-4182-92C2-6A1AB355BD42}">
      <dgm:prSet/>
      <dgm:spPr/>
      <dgm:t>
        <a:bodyPr/>
        <a:lstStyle/>
        <a:p>
          <a:endParaRPr lang="en-US"/>
        </a:p>
      </dgm:t>
    </dgm:pt>
    <dgm:pt modelId="{E5468E1B-2B1B-4F0C-9663-EE1CE12198E9}" type="sibTrans" cxnId="{D0A42381-0A7A-4182-92C2-6A1AB355BD42}">
      <dgm:prSet/>
      <dgm:spPr/>
      <dgm:t>
        <a:bodyPr/>
        <a:lstStyle/>
        <a:p>
          <a:endParaRPr lang="en-US"/>
        </a:p>
      </dgm:t>
    </dgm:pt>
    <dgm:pt modelId="{9060694F-96FF-4713-A4C9-C55BBA087419}">
      <dgm:prSet/>
      <dgm:spPr/>
      <dgm:t>
        <a:bodyPr/>
        <a:lstStyle/>
        <a:p>
          <a:r>
            <a:rPr lang="en-GB" b="0" i="0"/>
            <a:t>staff/patient satisfaction is high. </a:t>
          </a:r>
          <a:endParaRPr lang="en-US"/>
        </a:p>
      </dgm:t>
    </dgm:pt>
    <dgm:pt modelId="{3CB82D45-A392-4EAB-B7B7-0D6A80583123}" type="parTrans" cxnId="{9C57C14D-18F1-46C1-B41C-EDE3E00D8A50}">
      <dgm:prSet/>
      <dgm:spPr/>
      <dgm:t>
        <a:bodyPr/>
        <a:lstStyle/>
        <a:p>
          <a:endParaRPr lang="en-US"/>
        </a:p>
      </dgm:t>
    </dgm:pt>
    <dgm:pt modelId="{71F554F8-A178-4F55-A502-59D90B474E87}" type="sibTrans" cxnId="{9C57C14D-18F1-46C1-B41C-EDE3E00D8A50}">
      <dgm:prSet/>
      <dgm:spPr/>
      <dgm:t>
        <a:bodyPr/>
        <a:lstStyle/>
        <a:p>
          <a:endParaRPr lang="en-US"/>
        </a:p>
      </dgm:t>
    </dgm:pt>
    <dgm:pt modelId="{187A3F13-561F-4BB9-BAE3-3952A04DDDE0}" type="pres">
      <dgm:prSet presAssocID="{F47012E4-0768-44DF-81ED-D053283B314D}" presName="linear" presStyleCnt="0">
        <dgm:presLayoutVars>
          <dgm:animLvl val="lvl"/>
          <dgm:resizeHandles val="exact"/>
        </dgm:presLayoutVars>
      </dgm:prSet>
      <dgm:spPr/>
    </dgm:pt>
    <dgm:pt modelId="{26377E22-29A8-4D62-AE15-2CC3DD3D0F12}" type="pres">
      <dgm:prSet presAssocID="{4E946338-4D49-4FAB-B216-4CD1D7B5C70D}" presName="parentText" presStyleLbl="node1" presStyleIdx="0" presStyleCnt="5">
        <dgm:presLayoutVars>
          <dgm:chMax val="0"/>
          <dgm:bulletEnabled val="1"/>
        </dgm:presLayoutVars>
      </dgm:prSet>
      <dgm:spPr/>
    </dgm:pt>
    <dgm:pt modelId="{461A292B-72AD-4B9C-96FA-E05575684A9F}" type="pres">
      <dgm:prSet presAssocID="{2C750B61-9AB7-4A85-801C-BC9A7D2D5482}" presName="spacer" presStyleCnt="0"/>
      <dgm:spPr/>
    </dgm:pt>
    <dgm:pt modelId="{8A69599E-953C-4511-9335-24F15579BF90}" type="pres">
      <dgm:prSet presAssocID="{037D6C9F-8E11-4BBF-9EA2-1926761C6F51}" presName="parentText" presStyleLbl="node1" presStyleIdx="1" presStyleCnt="5">
        <dgm:presLayoutVars>
          <dgm:chMax val="0"/>
          <dgm:bulletEnabled val="1"/>
        </dgm:presLayoutVars>
      </dgm:prSet>
      <dgm:spPr/>
    </dgm:pt>
    <dgm:pt modelId="{FDA92BDF-EDC4-480E-82D4-46510D200D8C}" type="pres">
      <dgm:prSet presAssocID="{5CF015D7-9AD4-4116-91B6-DE3620799179}" presName="spacer" presStyleCnt="0"/>
      <dgm:spPr/>
    </dgm:pt>
    <dgm:pt modelId="{1B67D1EA-430A-4671-9555-32FE492FD692}" type="pres">
      <dgm:prSet presAssocID="{965BC7DF-10BB-49E0-9489-311804BB0C22}" presName="parentText" presStyleLbl="node1" presStyleIdx="2" presStyleCnt="5">
        <dgm:presLayoutVars>
          <dgm:chMax val="0"/>
          <dgm:bulletEnabled val="1"/>
        </dgm:presLayoutVars>
      </dgm:prSet>
      <dgm:spPr/>
    </dgm:pt>
    <dgm:pt modelId="{BEA5A269-92FC-43A6-979A-9B22F5575216}" type="pres">
      <dgm:prSet presAssocID="{D976D7CD-D8DC-4F39-8CDB-3EB64F09577B}" presName="spacer" presStyleCnt="0"/>
      <dgm:spPr/>
    </dgm:pt>
    <dgm:pt modelId="{5C7A4B9A-C25D-4CB6-9B55-CC1BAB2186A0}" type="pres">
      <dgm:prSet presAssocID="{0A962355-FD54-45E1-A683-A19349381808}" presName="parentText" presStyleLbl="node1" presStyleIdx="3" presStyleCnt="5">
        <dgm:presLayoutVars>
          <dgm:chMax val="0"/>
          <dgm:bulletEnabled val="1"/>
        </dgm:presLayoutVars>
      </dgm:prSet>
      <dgm:spPr/>
    </dgm:pt>
    <dgm:pt modelId="{68382D6C-10B5-4175-9921-5108B44CCDFC}" type="pres">
      <dgm:prSet presAssocID="{E5468E1B-2B1B-4F0C-9663-EE1CE12198E9}" presName="spacer" presStyleCnt="0"/>
      <dgm:spPr/>
    </dgm:pt>
    <dgm:pt modelId="{49150D2F-564A-4F11-9256-7BDCAAA4DE85}" type="pres">
      <dgm:prSet presAssocID="{9060694F-96FF-4713-A4C9-C55BBA087419}" presName="parentText" presStyleLbl="node1" presStyleIdx="4" presStyleCnt="5">
        <dgm:presLayoutVars>
          <dgm:chMax val="0"/>
          <dgm:bulletEnabled val="1"/>
        </dgm:presLayoutVars>
      </dgm:prSet>
      <dgm:spPr/>
    </dgm:pt>
  </dgm:ptLst>
  <dgm:cxnLst>
    <dgm:cxn modelId="{FABE1801-ED34-4426-9EF1-4C338AB0CD1C}" srcId="{F47012E4-0768-44DF-81ED-D053283B314D}" destId="{4E946338-4D49-4FAB-B216-4CD1D7B5C70D}" srcOrd="0" destOrd="0" parTransId="{B6E49855-F0BA-4607-B8FD-A1C057A0293B}" sibTransId="{2C750B61-9AB7-4A85-801C-BC9A7D2D5482}"/>
    <dgm:cxn modelId="{B5275402-B6B1-4866-8F5C-8C3D4425B051}" type="presOf" srcId="{F47012E4-0768-44DF-81ED-D053283B314D}" destId="{187A3F13-561F-4BB9-BAE3-3952A04DDDE0}" srcOrd="0" destOrd="0" presId="urn:microsoft.com/office/officeart/2005/8/layout/vList2"/>
    <dgm:cxn modelId="{80640A63-15A0-4B01-AEBF-253BF1CBD49C}" type="presOf" srcId="{9060694F-96FF-4713-A4C9-C55BBA087419}" destId="{49150D2F-564A-4F11-9256-7BDCAAA4DE85}" srcOrd="0" destOrd="0" presId="urn:microsoft.com/office/officeart/2005/8/layout/vList2"/>
    <dgm:cxn modelId="{9C57C14D-18F1-46C1-B41C-EDE3E00D8A50}" srcId="{F47012E4-0768-44DF-81ED-D053283B314D}" destId="{9060694F-96FF-4713-A4C9-C55BBA087419}" srcOrd="4" destOrd="0" parTransId="{3CB82D45-A392-4EAB-B7B7-0D6A80583123}" sibTransId="{71F554F8-A178-4F55-A502-59D90B474E87}"/>
    <dgm:cxn modelId="{D0A42381-0A7A-4182-92C2-6A1AB355BD42}" srcId="{F47012E4-0768-44DF-81ED-D053283B314D}" destId="{0A962355-FD54-45E1-A683-A19349381808}" srcOrd="3" destOrd="0" parTransId="{D9DB4460-A4C6-4B3C-B76B-E9493AC4510D}" sibTransId="{E5468E1B-2B1B-4F0C-9663-EE1CE12198E9}"/>
    <dgm:cxn modelId="{FC7DBF89-1ECB-402B-8BCF-1EDF13726C05}" type="presOf" srcId="{4E946338-4D49-4FAB-B216-4CD1D7B5C70D}" destId="{26377E22-29A8-4D62-AE15-2CC3DD3D0F12}" srcOrd="0" destOrd="0" presId="urn:microsoft.com/office/officeart/2005/8/layout/vList2"/>
    <dgm:cxn modelId="{49FC6396-FE6E-443E-9DB1-D0AC5DD042A1}" srcId="{F47012E4-0768-44DF-81ED-D053283B314D}" destId="{037D6C9F-8E11-4BBF-9EA2-1926761C6F51}" srcOrd="1" destOrd="0" parTransId="{616F9208-CD5E-47AE-BD14-BC28F73B7A8C}" sibTransId="{5CF015D7-9AD4-4116-91B6-DE3620799179}"/>
    <dgm:cxn modelId="{091BD3A1-0011-4026-B3BF-D8F5A0859DBF}" type="presOf" srcId="{0A962355-FD54-45E1-A683-A19349381808}" destId="{5C7A4B9A-C25D-4CB6-9B55-CC1BAB2186A0}" srcOrd="0" destOrd="0" presId="urn:microsoft.com/office/officeart/2005/8/layout/vList2"/>
    <dgm:cxn modelId="{47B645A6-891A-4C6B-987C-BB4F79642D91}" type="presOf" srcId="{965BC7DF-10BB-49E0-9489-311804BB0C22}" destId="{1B67D1EA-430A-4671-9555-32FE492FD692}" srcOrd="0" destOrd="0" presId="urn:microsoft.com/office/officeart/2005/8/layout/vList2"/>
    <dgm:cxn modelId="{FDCE73AC-32C1-4DC3-9966-297A78D69F23}" srcId="{F47012E4-0768-44DF-81ED-D053283B314D}" destId="{965BC7DF-10BB-49E0-9489-311804BB0C22}" srcOrd="2" destOrd="0" parTransId="{4F9C8F80-BBB1-4FE6-AC1F-A9325429333A}" sibTransId="{D976D7CD-D8DC-4F39-8CDB-3EB64F09577B}"/>
    <dgm:cxn modelId="{4FF038AE-7981-427A-890B-DCEEB55A9882}" type="presOf" srcId="{037D6C9F-8E11-4BBF-9EA2-1926761C6F51}" destId="{8A69599E-953C-4511-9335-24F15579BF90}" srcOrd="0" destOrd="0" presId="urn:microsoft.com/office/officeart/2005/8/layout/vList2"/>
    <dgm:cxn modelId="{A3ACDEC3-27E6-4709-BAA7-046823C2CF05}" type="presParOf" srcId="{187A3F13-561F-4BB9-BAE3-3952A04DDDE0}" destId="{26377E22-29A8-4D62-AE15-2CC3DD3D0F12}" srcOrd="0" destOrd="0" presId="urn:microsoft.com/office/officeart/2005/8/layout/vList2"/>
    <dgm:cxn modelId="{D9FC4653-7DA0-4033-A211-7A565CA57654}" type="presParOf" srcId="{187A3F13-561F-4BB9-BAE3-3952A04DDDE0}" destId="{461A292B-72AD-4B9C-96FA-E05575684A9F}" srcOrd="1" destOrd="0" presId="urn:microsoft.com/office/officeart/2005/8/layout/vList2"/>
    <dgm:cxn modelId="{1E4525C4-2E89-4400-B56A-8349D8CC36D4}" type="presParOf" srcId="{187A3F13-561F-4BB9-BAE3-3952A04DDDE0}" destId="{8A69599E-953C-4511-9335-24F15579BF90}" srcOrd="2" destOrd="0" presId="urn:microsoft.com/office/officeart/2005/8/layout/vList2"/>
    <dgm:cxn modelId="{A9B308AD-4EA6-430B-BBDB-12DC2CBAD9BE}" type="presParOf" srcId="{187A3F13-561F-4BB9-BAE3-3952A04DDDE0}" destId="{FDA92BDF-EDC4-480E-82D4-46510D200D8C}" srcOrd="3" destOrd="0" presId="urn:microsoft.com/office/officeart/2005/8/layout/vList2"/>
    <dgm:cxn modelId="{FA26E595-71C6-432E-9809-7A166DBFCD6C}" type="presParOf" srcId="{187A3F13-561F-4BB9-BAE3-3952A04DDDE0}" destId="{1B67D1EA-430A-4671-9555-32FE492FD692}" srcOrd="4" destOrd="0" presId="urn:microsoft.com/office/officeart/2005/8/layout/vList2"/>
    <dgm:cxn modelId="{2BBA95E7-3687-43F5-9F81-2675ED2EC096}" type="presParOf" srcId="{187A3F13-561F-4BB9-BAE3-3952A04DDDE0}" destId="{BEA5A269-92FC-43A6-979A-9B22F5575216}" srcOrd="5" destOrd="0" presId="urn:microsoft.com/office/officeart/2005/8/layout/vList2"/>
    <dgm:cxn modelId="{C60EB723-0ABD-428E-9563-628971EB5DEF}" type="presParOf" srcId="{187A3F13-561F-4BB9-BAE3-3952A04DDDE0}" destId="{5C7A4B9A-C25D-4CB6-9B55-CC1BAB2186A0}" srcOrd="6" destOrd="0" presId="urn:microsoft.com/office/officeart/2005/8/layout/vList2"/>
    <dgm:cxn modelId="{6587894D-E198-4114-B529-D1D605DF60FA}" type="presParOf" srcId="{187A3F13-561F-4BB9-BAE3-3952A04DDDE0}" destId="{68382D6C-10B5-4175-9921-5108B44CCDFC}" srcOrd="7" destOrd="0" presId="urn:microsoft.com/office/officeart/2005/8/layout/vList2"/>
    <dgm:cxn modelId="{D7CBABFF-E7A9-442E-85AD-FBFEC8A0219C}" type="presParOf" srcId="{187A3F13-561F-4BB9-BAE3-3952A04DDDE0}" destId="{49150D2F-564A-4F11-9256-7BDCAAA4DE85}"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A24D87-D34C-4032-9D81-A2CBA90362CC}"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7F8DCA4B-2CF9-4760-B519-E2FE5E9D0E69}">
      <dgm:prSet/>
      <dgm:spPr/>
      <dgm:t>
        <a:bodyPr/>
        <a:lstStyle/>
        <a:p>
          <a:r>
            <a:rPr lang="en-GB"/>
            <a:t>Information on the updated </a:t>
          </a:r>
          <a:r>
            <a:rPr lang="en-GB" u="sng">
              <a:hlinkClick xmlns:r="http://schemas.openxmlformats.org/officeDocument/2006/relationships" r:id="rId1"/>
            </a:rPr>
            <a:t>NICE Guidelines</a:t>
          </a:r>
          <a:r>
            <a:rPr lang="en-GB"/>
            <a:t>  can be found on our HCP website. </a:t>
          </a:r>
          <a:endParaRPr lang="en-US"/>
        </a:p>
      </dgm:t>
    </dgm:pt>
    <dgm:pt modelId="{F75A72D6-4AB7-4961-A5AA-9C8AA83E4692}" type="parTrans" cxnId="{D482C8BA-3FC0-436E-8017-FD542DDB409B}">
      <dgm:prSet/>
      <dgm:spPr/>
      <dgm:t>
        <a:bodyPr/>
        <a:lstStyle/>
        <a:p>
          <a:endParaRPr lang="en-US"/>
        </a:p>
      </dgm:t>
    </dgm:pt>
    <dgm:pt modelId="{28E62922-334D-44D2-8537-E2BD885D4902}" type="sibTrans" cxnId="{D482C8BA-3FC0-436E-8017-FD542DDB409B}">
      <dgm:prSet/>
      <dgm:spPr/>
      <dgm:t>
        <a:bodyPr/>
        <a:lstStyle/>
        <a:p>
          <a:endParaRPr lang="en-US"/>
        </a:p>
      </dgm:t>
    </dgm:pt>
    <dgm:pt modelId="{6FA1E091-7D1B-4341-A8E8-6ED802C2B0C5}">
      <dgm:prSet/>
      <dgm:spPr/>
      <dgm:t>
        <a:bodyPr/>
        <a:lstStyle/>
        <a:p>
          <a:r>
            <a:rPr lang="en-GB" u="sng">
              <a:hlinkClick xmlns:r="http://schemas.openxmlformats.org/officeDocument/2006/relationships" r:id="rId2"/>
            </a:rPr>
            <a:t>Training for HCP's on Dexcom ONE</a:t>
          </a:r>
          <a:r>
            <a:rPr lang="en-GB"/>
            <a:t>  and how to get your patients started on Dexcom ONE can be found on the HCP website </a:t>
          </a:r>
          <a:endParaRPr lang="en-US"/>
        </a:p>
      </dgm:t>
    </dgm:pt>
    <dgm:pt modelId="{69A4B8CF-AACB-416F-A387-8B9D8EDECC18}" type="parTrans" cxnId="{44C60ED8-22C3-4ABF-8F9B-6246885FC987}">
      <dgm:prSet/>
      <dgm:spPr/>
      <dgm:t>
        <a:bodyPr/>
        <a:lstStyle/>
        <a:p>
          <a:endParaRPr lang="en-US"/>
        </a:p>
      </dgm:t>
    </dgm:pt>
    <dgm:pt modelId="{C2DF5301-1394-42DA-A384-A5470AD6D1D8}" type="sibTrans" cxnId="{44C60ED8-22C3-4ABF-8F9B-6246885FC987}">
      <dgm:prSet/>
      <dgm:spPr/>
      <dgm:t>
        <a:bodyPr/>
        <a:lstStyle/>
        <a:p>
          <a:endParaRPr lang="en-US"/>
        </a:p>
      </dgm:t>
    </dgm:pt>
    <dgm:pt modelId="{1C64527E-588A-4865-8E72-A84418FBF9C8}">
      <dgm:prSet/>
      <dgm:spPr/>
      <dgm:t>
        <a:bodyPr/>
        <a:lstStyle/>
        <a:p>
          <a:r>
            <a:rPr lang="en-GB"/>
            <a:t>Upcoming Webinars for healthcare professionals from Dexcom can be accessed and registered for here </a:t>
          </a:r>
          <a:r>
            <a:rPr lang="en-GB" u="sng">
              <a:hlinkClick xmlns:r="http://schemas.openxmlformats.org/officeDocument/2006/relationships" r:id="rId3"/>
            </a:rPr>
            <a:t>Dexcom Webinars</a:t>
          </a:r>
          <a:r>
            <a:rPr lang="en-GB"/>
            <a:t> </a:t>
          </a:r>
          <a:endParaRPr lang="en-US"/>
        </a:p>
      </dgm:t>
    </dgm:pt>
    <dgm:pt modelId="{14DACD85-C4ED-4DE5-9B1C-F5CE9F3069C7}" type="parTrans" cxnId="{2479838A-628B-4C76-8736-30FAE428A11F}">
      <dgm:prSet/>
      <dgm:spPr/>
      <dgm:t>
        <a:bodyPr/>
        <a:lstStyle/>
        <a:p>
          <a:endParaRPr lang="en-US"/>
        </a:p>
      </dgm:t>
    </dgm:pt>
    <dgm:pt modelId="{86EA803E-2CB5-4622-A8B4-7C0A07875E84}" type="sibTrans" cxnId="{2479838A-628B-4C76-8736-30FAE428A11F}">
      <dgm:prSet/>
      <dgm:spPr/>
      <dgm:t>
        <a:bodyPr/>
        <a:lstStyle/>
        <a:p>
          <a:endParaRPr lang="en-US"/>
        </a:p>
      </dgm:t>
    </dgm:pt>
    <dgm:pt modelId="{8FA3E05B-8BC5-4CC0-BD50-B932DBD7488C}">
      <dgm:prSet/>
      <dgm:spPr/>
      <dgm:t>
        <a:bodyPr/>
        <a:lstStyle/>
        <a:p>
          <a:r>
            <a:rPr lang="en-GB"/>
            <a:t>Information on how to set up  </a:t>
          </a:r>
          <a:r>
            <a:rPr lang="en-GB" u="sng">
              <a:hlinkClick xmlns:r="http://schemas.openxmlformats.org/officeDocument/2006/relationships" r:id="rId4"/>
            </a:rPr>
            <a:t>Glooko for your Clinic</a:t>
          </a:r>
          <a:endParaRPr lang="en-US"/>
        </a:p>
      </dgm:t>
    </dgm:pt>
    <dgm:pt modelId="{CAE4A002-CC87-4B1C-BE0C-D3EBBFCE491A}" type="parTrans" cxnId="{FB9601A9-D4E7-4A15-A200-9F5E8B5DD471}">
      <dgm:prSet/>
      <dgm:spPr/>
      <dgm:t>
        <a:bodyPr/>
        <a:lstStyle/>
        <a:p>
          <a:endParaRPr lang="en-US"/>
        </a:p>
      </dgm:t>
    </dgm:pt>
    <dgm:pt modelId="{9500B595-9003-418B-8025-4183C384FEE5}" type="sibTrans" cxnId="{FB9601A9-D4E7-4A15-A200-9F5E8B5DD471}">
      <dgm:prSet/>
      <dgm:spPr/>
      <dgm:t>
        <a:bodyPr/>
        <a:lstStyle/>
        <a:p>
          <a:endParaRPr lang="en-US"/>
        </a:p>
      </dgm:t>
    </dgm:pt>
    <dgm:pt modelId="{727EE4DC-B85A-4989-9E10-43C6357432A8}">
      <dgm:prSet/>
      <dgm:spPr/>
      <dgm:t>
        <a:bodyPr/>
        <a:lstStyle/>
        <a:p>
          <a:r>
            <a:rPr lang="en-GB"/>
            <a:t>As well as the wealth of information on our healthcare professional website there is a dedicated </a:t>
          </a:r>
          <a:r>
            <a:rPr lang="en-GB" u="sng">
              <a:hlinkClick xmlns:r="http://schemas.openxmlformats.org/officeDocument/2006/relationships" r:id="rId5"/>
            </a:rPr>
            <a:t>Pharmacy FAQ page</a:t>
          </a:r>
          <a:r>
            <a:rPr lang="en-GB"/>
            <a:t>   that is particularly helpful for Dexcom ONE  </a:t>
          </a:r>
          <a:endParaRPr lang="en-US"/>
        </a:p>
      </dgm:t>
    </dgm:pt>
    <dgm:pt modelId="{A43614B1-CF8D-4E73-8B54-25D01172AB18}" type="parTrans" cxnId="{6E051D20-47D6-446B-9B98-662F10085DD4}">
      <dgm:prSet/>
      <dgm:spPr/>
      <dgm:t>
        <a:bodyPr/>
        <a:lstStyle/>
        <a:p>
          <a:endParaRPr lang="en-US"/>
        </a:p>
      </dgm:t>
    </dgm:pt>
    <dgm:pt modelId="{65EE514D-98D1-4550-B65D-A704AA3D6A2E}" type="sibTrans" cxnId="{6E051D20-47D6-446B-9B98-662F10085DD4}">
      <dgm:prSet/>
      <dgm:spPr/>
      <dgm:t>
        <a:bodyPr/>
        <a:lstStyle/>
        <a:p>
          <a:endParaRPr lang="en-US"/>
        </a:p>
      </dgm:t>
    </dgm:pt>
    <dgm:pt modelId="{57E60A97-230A-4B23-AD88-E41BB4CBC56A}">
      <dgm:prSet/>
      <dgm:spPr/>
      <dgm:t>
        <a:bodyPr/>
        <a:lstStyle/>
        <a:p>
          <a:r>
            <a:rPr lang="en-GB"/>
            <a:t>The Patient Care specialist team can be contacted on </a:t>
          </a:r>
          <a:r>
            <a:rPr lang="en-GB" u="sng">
              <a:hlinkClick xmlns:r="http://schemas.openxmlformats.org/officeDocument/2006/relationships" r:id="rId6"/>
            </a:rPr>
            <a:t>ukie.pcs@dexcom.com</a:t>
          </a:r>
          <a:r>
            <a:rPr lang="en-GB"/>
            <a:t> </a:t>
          </a:r>
          <a:endParaRPr lang="en-US"/>
        </a:p>
      </dgm:t>
    </dgm:pt>
    <dgm:pt modelId="{A5204E82-50E5-4D04-9417-3C2183CD6E7F}" type="parTrans" cxnId="{81365636-3D60-49D1-9F73-7EA3F2C5C8BA}">
      <dgm:prSet/>
      <dgm:spPr/>
      <dgm:t>
        <a:bodyPr/>
        <a:lstStyle/>
        <a:p>
          <a:endParaRPr lang="en-US"/>
        </a:p>
      </dgm:t>
    </dgm:pt>
    <dgm:pt modelId="{89BCFB81-CA20-4F53-9D80-D106D2CECDFB}" type="sibTrans" cxnId="{81365636-3D60-49D1-9F73-7EA3F2C5C8BA}">
      <dgm:prSet/>
      <dgm:spPr/>
      <dgm:t>
        <a:bodyPr/>
        <a:lstStyle/>
        <a:p>
          <a:endParaRPr lang="en-US"/>
        </a:p>
      </dgm:t>
    </dgm:pt>
    <dgm:pt modelId="{64BE3AC0-9787-4940-9FCF-C13CF4DAA54C}">
      <dgm:prSet/>
      <dgm:spPr/>
      <dgm:t>
        <a:bodyPr/>
        <a:lstStyle/>
        <a:p>
          <a:r>
            <a:rPr lang="en-GB"/>
            <a:t>You can find all the resources you need to get your patients started on Dexcom ONE, ‘Get Started Decks’ and ‘Patient handouts’ on our </a:t>
          </a:r>
          <a:r>
            <a:rPr lang="en-GB" u="sng">
              <a:hlinkClick xmlns:r="http://schemas.openxmlformats.org/officeDocument/2006/relationships" r:id="rId7"/>
            </a:rPr>
            <a:t>clinic resources page</a:t>
          </a:r>
          <a:r>
            <a:rPr lang="en-GB"/>
            <a:t> </a:t>
          </a:r>
          <a:endParaRPr lang="en-US"/>
        </a:p>
      </dgm:t>
    </dgm:pt>
    <dgm:pt modelId="{812EC78E-E97C-4A9A-A7B5-D7CDDDC9191C}" type="parTrans" cxnId="{6A3EB68A-AAB3-4F10-9BFD-81425AC00D90}">
      <dgm:prSet/>
      <dgm:spPr/>
      <dgm:t>
        <a:bodyPr/>
        <a:lstStyle/>
        <a:p>
          <a:endParaRPr lang="en-US"/>
        </a:p>
      </dgm:t>
    </dgm:pt>
    <dgm:pt modelId="{02063085-102A-4789-960E-C345C074DD5A}" type="sibTrans" cxnId="{6A3EB68A-AAB3-4F10-9BFD-81425AC00D90}">
      <dgm:prSet/>
      <dgm:spPr/>
      <dgm:t>
        <a:bodyPr/>
        <a:lstStyle/>
        <a:p>
          <a:endParaRPr lang="en-US"/>
        </a:p>
      </dgm:t>
    </dgm:pt>
    <dgm:pt modelId="{DB0F91C6-4F8A-4D0B-8081-5B0DEB336EE9}" type="pres">
      <dgm:prSet presAssocID="{45A24D87-D34C-4032-9D81-A2CBA90362CC}" presName="diagram" presStyleCnt="0">
        <dgm:presLayoutVars>
          <dgm:dir/>
          <dgm:resizeHandles val="exact"/>
        </dgm:presLayoutVars>
      </dgm:prSet>
      <dgm:spPr/>
    </dgm:pt>
    <dgm:pt modelId="{857B1852-FE76-4B74-857C-FADF385EC7F0}" type="pres">
      <dgm:prSet presAssocID="{7F8DCA4B-2CF9-4760-B519-E2FE5E9D0E69}" presName="node" presStyleLbl="node1" presStyleIdx="0" presStyleCnt="7">
        <dgm:presLayoutVars>
          <dgm:bulletEnabled val="1"/>
        </dgm:presLayoutVars>
      </dgm:prSet>
      <dgm:spPr/>
    </dgm:pt>
    <dgm:pt modelId="{5C1AC087-6128-423C-8D38-421ADEAC85FF}" type="pres">
      <dgm:prSet presAssocID="{28E62922-334D-44D2-8537-E2BD885D4902}" presName="sibTrans" presStyleCnt="0"/>
      <dgm:spPr/>
    </dgm:pt>
    <dgm:pt modelId="{ADD814C9-974E-4167-82EE-13B3B3DCDC93}" type="pres">
      <dgm:prSet presAssocID="{6FA1E091-7D1B-4341-A8E8-6ED802C2B0C5}" presName="node" presStyleLbl="node1" presStyleIdx="1" presStyleCnt="7">
        <dgm:presLayoutVars>
          <dgm:bulletEnabled val="1"/>
        </dgm:presLayoutVars>
      </dgm:prSet>
      <dgm:spPr/>
    </dgm:pt>
    <dgm:pt modelId="{4D0E98A8-B6B7-4938-8DC2-C84F4C28C678}" type="pres">
      <dgm:prSet presAssocID="{C2DF5301-1394-42DA-A384-A5470AD6D1D8}" presName="sibTrans" presStyleCnt="0"/>
      <dgm:spPr/>
    </dgm:pt>
    <dgm:pt modelId="{B8634654-2354-4964-8D05-0007686DD342}" type="pres">
      <dgm:prSet presAssocID="{1C64527E-588A-4865-8E72-A84418FBF9C8}" presName="node" presStyleLbl="node1" presStyleIdx="2" presStyleCnt="7">
        <dgm:presLayoutVars>
          <dgm:bulletEnabled val="1"/>
        </dgm:presLayoutVars>
      </dgm:prSet>
      <dgm:spPr/>
    </dgm:pt>
    <dgm:pt modelId="{6AE6A844-33FE-4981-9396-6C616BD9C2C3}" type="pres">
      <dgm:prSet presAssocID="{86EA803E-2CB5-4622-A8B4-7C0A07875E84}" presName="sibTrans" presStyleCnt="0"/>
      <dgm:spPr/>
    </dgm:pt>
    <dgm:pt modelId="{2CCD1BA7-C80E-4132-8AE7-0C9995FF865D}" type="pres">
      <dgm:prSet presAssocID="{8FA3E05B-8BC5-4CC0-BD50-B932DBD7488C}" presName="node" presStyleLbl="node1" presStyleIdx="3" presStyleCnt="7">
        <dgm:presLayoutVars>
          <dgm:bulletEnabled val="1"/>
        </dgm:presLayoutVars>
      </dgm:prSet>
      <dgm:spPr/>
    </dgm:pt>
    <dgm:pt modelId="{7A63F28C-EEA6-41F5-B80D-CD8FD28F375D}" type="pres">
      <dgm:prSet presAssocID="{9500B595-9003-418B-8025-4183C384FEE5}" presName="sibTrans" presStyleCnt="0"/>
      <dgm:spPr/>
    </dgm:pt>
    <dgm:pt modelId="{54C4FEFD-F8E8-4FE9-89B3-6D7BA771B412}" type="pres">
      <dgm:prSet presAssocID="{727EE4DC-B85A-4989-9E10-43C6357432A8}" presName="node" presStyleLbl="node1" presStyleIdx="4" presStyleCnt="7">
        <dgm:presLayoutVars>
          <dgm:bulletEnabled val="1"/>
        </dgm:presLayoutVars>
      </dgm:prSet>
      <dgm:spPr/>
    </dgm:pt>
    <dgm:pt modelId="{C9A978DF-1AA7-481F-8FBA-C0A07612BAD8}" type="pres">
      <dgm:prSet presAssocID="{65EE514D-98D1-4550-B65D-A704AA3D6A2E}" presName="sibTrans" presStyleCnt="0"/>
      <dgm:spPr/>
    </dgm:pt>
    <dgm:pt modelId="{C3DF1429-C708-49CF-B362-284ECCA5D71C}" type="pres">
      <dgm:prSet presAssocID="{57E60A97-230A-4B23-AD88-E41BB4CBC56A}" presName="node" presStyleLbl="node1" presStyleIdx="5" presStyleCnt="7">
        <dgm:presLayoutVars>
          <dgm:bulletEnabled val="1"/>
        </dgm:presLayoutVars>
      </dgm:prSet>
      <dgm:spPr/>
    </dgm:pt>
    <dgm:pt modelId="{8C1AF760-FEE1-4367-AE48-7F0531F5E3E6}" type="pres">
      <dgm:prSet presAssocID="{89BCFB81-CA20-4F53-9D80-D106D2CECDFB}" presName="sibTrans" presStyleCnt="0"/>
      <dgm:spPr/>
    </dgm:pt>
    <dgm:pt modelId="{93ABE586-5C53-46C0-8BF1-FD01AEF28D49}" type="pres">
      <dgm:prSet presAssocID="{64BE3AC0-9787-4940-9FCF-C13CF4DAA54C}" presName="node" presStyleLbl="node1" presStyleIdx="6" presStyleCnt="7">
        <dgm:presLayoutVars>
          <dgm:bulletEnabled val="1"/>
        </dgm:presLayoutVars>
      </dgm:prSet>
      <dgm:spPr/>
    </dgm:pt>
  </dgm:ptLst>
  <dgm:cxnLst>
    <dgm:cxn modelId="{C22AA718-1FFC-4A42-AB7D-329E4302F670}" type="presOf" srcId="{6FA1E091-7D1B-4341-A8E8-6ED802C2B0C5}" destId="{ADD814C9-974E-4167-82EE-13B3B3DCDC93}" srcOrd="0" destOrd="0" presId="urn:microsoft.com/office/officeart/2005/8/layout/default"/>
    <dgm:cxn modelId="{6E051D20-47D6-446B-9B98-662F10085DD4}" srcId="{45A24D87-D34C-4032-9D81-A2CBA90362CC}" destId="{727EE4DC-B85A-4989-9E10-43C6357432A8}" srcOrd="4" destOrd="0" parTransId="{A43614B1-CF8D-4E73-8B54-25D01172AB18}" sibTransId="{65EE514D-98D1-4550-B65D-A704AA3D6A2E}"/>
    <dgm:cxn modelId="{81365636-3D60-49D1-9F73-7EA3F2C5C8BA}" srcId="{45A24D87-D34C-4032-9D81-A2CBA90362CC}" destId="{57E60A97-230A-4B23-AD88-E41BB4CBC56A}" srcOrd="5" destOrd="0" parTransId="{A5204E82-50E5-4D04-9417-3C2183CD6E7F}" sibTransId="{89BCFB81-CA20-4F53-9D80-D106D2CECDFB}"/>
    <dgm:cxn modelId="{0E5EDC36-84FB-45CB-B299-FB71411F64E1}" type="presOf" srcId="{8FA3E05B-8BC5-4CC0-BD50-B932DBD7488C}" destId="{2CCD1BA7-C80E-4132-8AE7-0C9995FF865D}" srcOrd="0" destOrd="0" presId="urn:microsoft.com/office/officeart/2005/8/layout/default"/>
    <dgm:cxn modelId="{F5B48737-95DB-48CC-B0F8-837CBD4BA621}" type="presOf" srcId="{45A24D87-D34C-4032-9D81-A2CBA90362CC}" destId="{DB0F91C6-4F8A-4D0B-8081-5B0DEB336EE9}" srcOrd="0" destOrd="0" presId="urn:microsoft.com/office/officeart/2005/8/layout/default"/>
    <dgm:cxn modelId="{28C5EC38-8D7D-4BE7-A803-35467C47C8CC}" type="presOf" srcId="{64BE3AC0-9787-4940-9FCF-C13CF4DAA54C}" destId="{93ABE586-5C53-46C0-8BF1-FD01AEF28D49}" srcOrd="0" destOrd="0" presId="urn:microsoft.com/office/officeart/2005/8/layout/default"/>
    <dgm:cxn modelId="{C58B1A68-B6FF-42E4-B6BE-1C25CEC8E32D}" type="presOf" srcId="{7F8DCA4B-2CF9-4760-B519-E2FE5E9D0E69}" destId="{857B1852-FE76-4B74-857C-FADF385EC7F0}" srcOrd="0" destOrd="0" presId="urn:microsoft.com/office/officeart/2005/8/layout/default"/>
    <dgm:cxn modelId="{E8C72C72-E7E4-4C47-A85B-18FA99846F90}" type="presOf" srcId="{57E60A97-230A-4B23-AD88-E41BB4CBC56A}" destId="{C3DF1429-C708-49CF-B362-284ECCA5D71C}" srcOrd="0" destOrd="0" presId="urn:microsoft.com/office/officeart/2005/8/layout/default"/>
    <dgm:cxn modelId="{0F524952-034F-4B1F-9119-FA85D39EBA4B}" type="presOf" srcId="{727EE4DC-B85A-4989-9E10-43C6357432A8}" destId="{54C4FEFD-F8E8-4FE9-89B3-6D7BA771B412}" srcOrd="0" destOrd="0" presId="urn:microsoft.com/office/officeart/2005/8/layout/default"/>
    <dgm:cxn modelId="{2479838A-628B-4C76-8736-30FAE428A11F}" srcId="{45A24D87-D34C-4032-9D81-A2CBA90362CC}" destId="{1C64527E-588A-4865-8E72-A84418FBF9C8}" srcOrd="2" destOrd="0" parTransId="{14DACD85-C4ED-4DE5-9B1C-F5CE9F3069C7}" sibTransId="{86EA803E-2CB5-4622-A8B4-7C0A07875E84}"/>
    <dgm:cxn modelId="{6A3EB68A-AAB3-4F10-9BFD-81425AC00D90}" srcId="{45A24D87-D34C-4032-9D81-A2CBA90362CC}" destId="{64BE3AC0-9787-4940-9FCF-C13CF4DAA54C}" srcOrd="6" destOrd="0" parTransId="{812EC78E-E97C-4A9A-A7B5-D7CDDDC9191C}" sibTransId="{02063085-102A-4789-960E-C345C074DD5A}"/>
    <dgm:cxn modelId="{FB9601A9-D4E7-4A15-A200-9F5E8B5DD471}" srcId="{45A24D87-D34C-4032-9D81-A2CBA90362CC}" destId="{8FA3E05B-8BC5-4CC0-BD50-B932DBD7488C}" srcOrd="3" destOrd="0" parTransId="{CAE4A002-CC87-4B1C-BE0C-D3EBBFCE491A}" sibTransId="{9500B595-9003-418B-8025-4183C384FEE5}"/>
    <dgm:cxn modelId="{D482C8BA-3FC0-436E-8017-FD542DDB409B}" srcId="{45A24D87-D34C-4032-9D81-A2CBA90362CC}" destId="{7F8DCA4B-2CF9-4760-B519-E2FE5E9D0E69}" srcOrd="0" destOrd="0" parTransId="{F75A72D6-4AB7-4961-A5AA-9C8AA83E4692}" sibTransId="{28E62922-334D-44D2-8537-E2BD885D4902}"/>
    <dgm:cxn modelId="{44C60ED8-22C3-4ABF-8F9B-6246885FC987}" srcId="{45A24D87-D34C-4032-9D81-A2CBA90362CC}" destId="{6FA1E091-7D1B-4341-A8E8-6ED802C2B0C5}" srcOrd="1" destOrd="0" parTransId="{69A4B8CF-AACB-416F-A387-8B9D8EDECC18}" sibTransId="{C2DF5301-1394-42DA-A384-A5470AD6D1D8}"/>
    <dgm:cxn modelId="{021ACBFE-C7C4-4538-89B0-015E64E80D1B}" type="presOf" srcId="{1C64527E-588A-4865-8E72-A84418FBF9C8}" destId="{B8634654-2354-4964-8D05-0007686DD342}" srcOrd="0" destOrd="0" presId="urn:microsoft.com/office/officeart/2005/8/layout/default"/>
    <dgm:cxn modelId="{856470A6-25A9-4FA8-893D-79CDAB9C79EE}" type="presParOf" srcId="{DB0F91C6-4F8A-4D0B-8081-5B0DEB336EE9}" destId="{857B1852-FE76-4B74-857C-FADF385EC7F0}" srcOrd="0" destOrd="0" presId="urn:microsoft.com/office/officeart/2005/8/layout/default"/>
    <dgm:cxn modelId="{3F5DA736-5F72-44B8-850E-A4D07F94C27D}" type="presParOf" srcId="{DB0F91C6-4F8A-4D0B-8081-5B0DEB336EE9}" destId="{5C1AC087-6128-423C-8D38-421ADEAC85FF}" srcOrd="1" destOrd="0" presId="urn:microsoft.com/office/officeart/2005/8/layout/default"/>
    <dgm:cxn modelId="{6165ECD5-0063-499D-8BDD-7B4742BCE238}" type="presParOf" srcId="{DB0F91C6-4F8A-4D0B-8081-5B0DEB336EE9}" destId="{ADD814C9-974E-4167-82EE-13B3B3DCDC93}" srcOrd="2" destOrd="0" presId="urn:microsoft.com/office/officeart/2005/8/layout/default"/>
    <dgm:cxn modelId="{A7C30403-F51D-483B-B82F-E0BFBC008262}" type="presParOf" srcId="{DB0F91C6-4F8A-4D0B-8081-5B0DEB336EE9}" destId="{4D0E98A8-B6B7-4938-8DC2-C84F4C28C678}" srcOrd="3" destOrd="0" presId="urn:microsoft.com/office/officeart/2005/8/layout/default"/>
    <dgm:cxn modelId="{33F9CA1C-BC55-400D-B009-F5A9B1B23430}" type="presParOf" srcId="{DB0F91C6-4F8A-4D0B-8081-5B0DEB336EE9}" destId="{B8634654-2354-4964-8D05-0007686DD342}" srcOrd="4" destOrd="0" presId="urn:microsoft.com/office/officeart/2005/8/layout/default"/>
    <dgm:cxn modelId="{1A61D63E-015F-423C-9767-707D2B9A7934}" type="presParOf" srcId="{DB0F91C6-4F8A-4D0B-8081-5B0DEB336EE9}" destId="{6AE6A844-33FE-4981-9396-6C616BD9C2C3}" srcOrd="5" destOrd="0" presId="urn:microsoft.com/office/officeart/2005/8/layout/default"/>
    <dgm:cxn modelId="{887C07DA-A1B4-4366-AAC6-1CFCC438CA0C}" type="presParOf" srcId="{DB0F91C6-4F8A-4D0B-8081-5B0DEB336EE9}" destId="{2CCD1BA7-C80E-4132-8AE7-0C9995FF865D}" srcOrd="6" destOrd="0" presId="urn:microsoft.com/office/officeart/2005/8/layout/default"/>
    <dgm:cxn modelId="{AF9806BC-06C2-44B1-A168-82A941133299}" type="presParOf" srcId="{DB0F91C6-4F8A-4D0B-8081-5B0DEB336EE9}" destId="{7A63F28C-EEA6-41F5-B80D-CD8FD28F375D}" srcOrd="7" destOrd="0" presId="urn:microsoft.com/office/officeart/2005/8/layout/default"/>
    <dgm:cxn modelId="{9C7A807A-7907-42DB-9D22-56DB916974C1}" type="presParOf" srcId="{DB0F91C6-4F8A-4D0B-8081-5B0DEB336EE9}" destId="{54C4FEFD-F8E8-4FE9-89B3-6D7BA771B412}" srcOrd="8" destOrd="0" presId="urn:microsoft.com/office/officeart/2005/8/layout/default"/>
    <dgm:cxn modelId="{514F4993-804A-4753-928D-3CEBFD35F4CB}" type="presParOf" srcId="{DB0F91C6-4F8A-4D0B-8081-5B0DEB336EE9}" destId="{C9A978DF-1AA7-481F-8FBA-C0A07612BAD8}" srcOrd="9" destOrd="0" presId="urn:microsoft.com/office/officeart/2005/8/layout/default"/>
    <dgm:cxn modelId="{842BB7A7-5B55-4543-820E-2B27EED652E2}" type="presParOf" srcId="{DB0F91C6-4F8A-4D0B-8081-5B0DEB336EE9}" destId="{C3DF1429-C708-49CF-B362-284ECCA5D71C}" srcOrd="10" destOrd="0" presId="urn:microsoft.com/office/officeart/2005/8/layout/default"/>
    <dgm:cxn modelId="{3C252CF1-A59C-4E76-86A4-CEF9AF53CB9B}" type="presParOf" srcId="{DB0F91C6-4F8A-4D0B-8081-5B0DEB336EE9}" destId="{8C1AF760-FEE1-4367-AE48-7F0531F5E3E6}" srcOrd="11" destOrd="0" presId="urn:microsoft.com/office/officeart/2005/8/layout/default"/>
    <dgm:cxn modelId="{EEF8FF5F-43CE-49F8-BD49-5C5B99AF3F1A}" type="presParOf" srcId="{DB0F91C6-4F8A-4D0B-8081-5B0DEB336EE9}" destId="{93ABE586-5C53-46C0-8BF1-FD01AEF28D49}"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00710B-7E59-4751-ABE0-1E31FB597946}"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1B06155A-C3ED-4A40-998D-7A7457AE705B}">
      <dgm:prSet/>
      <dgm:spPr/>
      <dgm:t>
        <a:bodyPr/>
        <a:lstStyle/>
        <a:p>
          <a:r>
            <a:rPr lang="en-GB" dirty="0"/>
            <a:t>For those NEW to rt-CGM, Eden have developed an excellent </a:t>
          </a:r>
        </a:p>
        <a:p>
          <a:r>
            <a:rPr lang="en-GB" u="sng" dirty="0">
              <a:hlinkClick xmlns:r="http://schemas.openxmlformats.org/officeDocument/2006/relationships" r:id="rId1"/>
            </a:rPr>
            <a:t>Education pack for Primary Care</a:t>
          </a:r>
          <a:r>
            <a:rPr lang="en-GB" dirty="0"/>
            <a:t> </a:t>
          </a:r>
          <a:endParaRPr lang="en-US" dirty="0"/>
        </a:p>
      </dgm:t>
    </dgm:pt>
    <dgm:pt modelId="{4A1AA245-71CE-47E4-92DD-7AFC41658E45}" type="parTrans" cxnId="{239312BC-CDAD-4005-98BE-481CEE56C28E}">
      <dgm:prSet/>
      <dgm:spPr/>
      <dgm:t>
        <a:bodyPr/>
        <a:lstStyle/>
        <a:p>
          <a:endParaRPr lang="en-US"/>
        </a:p>
      </dgm:t>
    </dgm:pt>
    <dgm:pt modelId="{8A372B33-94D5-48A2-8F50-BCCC1E0DEDEE}" type="sibTrans" cxnId="{239312BC-CDAD-4005-98BE-481CEE56C28E}">
      <dgm:prSet/>
      <dgm:spPr/>
      <dgm:t>
        <a:bodyPr/>
        <a:lstStyle/>
        <a:p>
          <a:endParaRPr lang="en-US"/>
        </a:p>
      </dgm:t>
    </dgm:pt>
    <dgm:pt modelId="{A4C37669-CC52-46A4-AB94-E243CC7412B8}">
      <dgm:prSet/>
      <dgm:spPr/>
      <dgm:t>
        <a:bodyPr/>
        <a:lstStyle/>
        <a:p>
          <a:r>
            <a:rPr lang="en-GB" u="sng">
              <a:hlinkClick xmlns:r="http://schemas.openxmlformats.org/officeDocument/2006/relationships" r:id="rId2"/>
            </a:rPr>
            <a:t>Glooko Academy</a:t>
          </a:r>
          <a:r>
            <a:rPr lang="en-GB"/>
            <a:t> is an excellent education platform for diabetes technology, certified by the Association of British Clinical Diabetologists (ABCD) and can be accessed .  Modules you may find beneficial include:</a:t>
          </a:r>
          <a:endParaRPr lang="en-US"/>
        </a:p>
      </dgm:t>
    </dgm:pt>
    <dgm:pt modelId="{6EB3D4EE-9A66-4D54-AC43-2ADED9AE7869}" type="parTrans" cxnId="{C5A2DA1D-5C75-441C-8006-D37560FAD6DC}">
      <dgm:prSet/>
      <dgm:spPr/>
      <dgm:t>
        <a:bodyPr/>
        <a:lstStyle/>
        <a:p>
          <a:endParaRPr lang="en-US"/>
        </a:p>
      </dgm:t>
    </dgm:pt>
    <dgm:pt modelId="{21CA0D51-9395-47CD-BFFD-79BBEB1629B1}" type="sibTrans" cxnId="{C5A2DA1D-5C75-441C-8006-D37560FAD6DC}">
      <dgm:prSet/>
      <dgm:spPr/>
      <dgm:t>
        <a:bodyPr/>
        <a:lstStyle/>
        <a:p>
          <a:endParaRPr lang="en-US"/>
        </a:p>
      </dgm:t>
    </dgm:pt>
    <dgm:pt modelId="{9D7DD37D-D3FD-43E7-A8C2-ADBC902350DC}">
      <dgm:prSet/>
      <dgm:spPr/>
      <dgm:t>
        <a:bodyPr/>
        <a:lstStyle/>
        <a:p>
          <a:r>
            <a:rPr lang="en-GB"/>
            <a:t>Continuous Glucose monitoring</a:t>
          </a:r>
          <a:endParaRPr lang="en-US"/>
        </a:p>
      </dgm:t>
    </dgm:pt>
    <dgm:pt modelId="{FBAE81A7-7CE9-4257-9D44-250738133071}" type="parTrans" cxnId="{9547E8D1-6C41-4B3F-A1F2-0E95E22B2C97}">
      <dgm:prSet/>
      <dgm:spPr/>
      <dgm:t>
        <a:bodyPr/>
        <a:lstStyle/>
        <a:p>
          <a:endParaRPr lang="en-US"/>
        </a:p>
      </dgm:t>
    </dgm:pt>
    <dgm:pt modelId="{B473ED1E-6B57-482D-8942-1714BDDCB8B6}" type="sibTrans" cxnId="{9547E8D1-6C41-4B3F-A1F2-0E95E22B2C97}">
      <dgm:prSet/>
      <dgm:spPr/>
      <dgm:t>
        <a:bodyPr/>
        <a:lstStyle/>
        <a:p>
          <a:endParaRPr lang="en-US"/>
        </a:p>
      </dgm:t>
    </dgm:pt>
    <dgm:pt modelId="{5CCE8954-6E22-450C-B0B5-F8EF168208BB}">
      <dgm:prSet/>
      <dgm:spPr/>
      <dgm:t>
        <a:bodyPr/>
        <a:lstStyle/>
        <a:p>
          <a:r>
            <a:rPr lang="en-GB"/>
            <a:t>Continuous Glucose monitoring in pregnancy</a:t>
          </a:r>
          <a:endParaRPr lang="en-US"/>
        </a:p>
      </dgm:t>
    </dgm:pt>
    <dgm:pt modelId="{4AC167CC-F687-4BFF-B230-98AFDD5E2835}" type="parTrans" cxnId="{9DE5E58F-FCEA-4E1A-B45B-54F2C8914258}">
      <dgm:prSet/>
      <dgm:spPr/>
      <dgm:t>
        <a:bodyPr/>
        <a:lstStyle/>
        <a:p>
          <a:endParaRPr lang="en-US"/>
        </a:p>
      </dgm:t>
    </dgm:pt>
    <dgm:pt modelId="{4304106A-D3F2-4B57-BE7F-421585B16D4B}" type="sibTrans" cxnId="{9DE5E58F-FCEA-4E1A-B45B-54F2C8914258}">
      <dgm:prSet/>
      <dgm:spPr/>
      <dgm:t>
        <a:bodyPr/>
        <a:lstStyle/>
        <a:p>
          <a:endParaRPr lang="en-US"/>
        </a:p>
      </dgm:t>
    </dgm:pt>
    <dgm:pt modelId="{6CB531B3-CC45-4CB0-86DB-4D019DEE9C55}">
      <dgm:prSet/>
      <dgm:spPr/>
      <dgm:t>
        <a:bodyPr/>
        <a:lstStyle/>
        <a:p>
          <a:r>
            <a:rPr lang="en-GB"/>
            <a:t>Virtual consultation</a:t>
          </a:r>
          <a:endParaRPr lang="en-US"/>
        </a:p>
      </dgm:t>
    </dgm:pt>
    <dgm:pt modelId="{1DE41059-2F12-4253-84D0-D29BFCDA1A27}" type="parTrans" cxnId="{76ADDC20-FD62-4BA4-95C4-11269568B192}">
      <dgm:prSet/>
      <dgm:spPr/>
      <dgm:t>
        <a:bodyPr/>
        <a:lstStyle/>
        <a:p>
          <a:endParaRPr lang="en-US"/>
        </a:p>
      </dgm:t>
    </dgm:pt>
    <dgm:pt modelId="{7E5A5B7A-811F-4ABF-ABCA-F0722BB541C8}" type="sibTrans" cxnId="{76ADDC20-FD62-4BA4-95C4-11269568B192}">
      <dgm:prSet/>
      <dgm:spPr/>
      <dgm:t>
        <a:bodyPr/>
        <a:lstStyle/>
        <a:p>
          <a:endParaRPr lang="en-US"/>
        </a:p>
      </dgm:t>
    </dgm:pt>
    <dgm:pt modelId="{BAFDC133-5F15-42B3-831D-2F61A5F2344D}">
      <dgm:prSet/>
      <dgm:spPr/>
      <dgm:t>
        <a:bodyPr/>
        <a:lstStyle/>
        <a:p>
          <a:r>
            <a:rPr lang="en-GB" u="sng">
              <a:hlinkClick xmlns:r="http://schemas.openxmlformats.org/officeDocument/2006/relationships" r:id="rId3"/>
            </a:rPr>
            <a:t>Trend Diabetes</a:t>
          </a:r>
          <a:r>
            <a:rPr lang="en-GB"/>
            <a:t> has a comprehensive set of resources to support nurses and other HCPS’s working in Diabetes and can be accessed </a:t>
          </a:r>
          <a:endParaRPr lang="en-US"/>
        </a:p>
      </dgm:t>
    </dgm:pt>
    <dgm:pt modelId="{9F55AF5B-18DF-4A64-9BC2-8A3D9F75440F}" type="parTrans" cxnId="{2782AE6D-8A6C-40C8-A076-F9DBCEDFE480}">
      <dgm:prSet/>
      <dgm:spPr/>
      <dgm:t>
        <a:bodyPr/>
        <a:lstStyle/>
        <a:p>
          <a:endParaRPr lang="en-US"/>
        </a:p>
      </dgm:t>
    </dgm:pt>
    <dgm:pt modelId="{1CFBFAAD-D4DD-41FA-A8D4-BC4DFC4050FA}" type="sibTrans" cxnId="{2782AE6D-8A6C-40C8-A076-F9DBCEDFE480}">
      <dgm:prSet/>
      <dgm:spPr/>
      <dgm:t>
        <a:bodyPr/>
        <a:lstStyle/>
        <a:p>
          <a:endParaRPr lang="en-US"/>
        </a:p>
      </dgm:t>
    </dgm:pt>
    <dgm:pt modelId="{05E180B8-1098-4020-93EB-332923D5DC23}" type="pres">
      <dgm:prSet presAssocID="{3B00710B-7E59-4751-ABE0-1E31FB597946}" presName="Name0" presStyleCnt="0">
        <dgm:presLayoutVars>
          <dgm:dir/>
          <dgm:animLvl val="lvl"/>
          <dgm:resizeHandles val="exact"/>
        </dgm:presLayoutVars>
      </dgm:prSet>
      <dgm:spPr/>
    </dgm:pt>
    <dgm:pt modelId="{692BBCAC-3240-4CAA-9EB5-3D7736CBFE9F}" type="pres">
      <dgm:prSet presAssocID="{1B06155A-C3ED-4A40-998D-7A7457AE705B}" presName="boxAndChildren" presStyleCnt="0"/>
      <dgm:spPr/>
    </dgm:pt>
    <dgm:pt modelId="{793E3BE6-DD8A-4292-BC3C-76CF801C6085}" type="pres">
      <dgm:prSet presAssocID="{1B06155A-C3ED-4A40-998D-7A7457AE705B}" presName="parentTextBox" presStyleLbl="node1" presStyleIdx="0" presStyleCnt="1"/>
      <dgm:spPr/>
    </dgm:pt>
    <dgm:pt modelId="{9816E822-C4B1-4A5D-B938-CDB6BC1A9E78}" type="pres">
      <dgm:prSet presAssocID="{1B06155A-C3ED-4A40-998D-7A7457AE705B}" presName="entireBox" presStyleLbl="node1" presStyleIdx="0" presStyleCnt="1"/>
      <dgm:spPr/>
    </dgm:pt>
    <dgm:pt modelId="{E4544AD5-C8D4-4497-8BA1-AB473D90AD8D}" type="pres">
      <dgm:prSet presAssocID="{1B06155A-C3ED-4A40-998D-7A7457AE705B}" presName="descendantBox" presStyleCnt="0"/>
      <dgm:spPr/>
    </dgm:pt>
    <dgm:pt modelId="{7F7C16F5-63C3-4574-B05D-89E722CC1C34}" type="pres">
      <dgm:prSet presAssocID="{A4C37669-CC52-46A4-AB94-E243CC7412B8}" presName="childTextBox" presStyleLbl="fgAccFollowNode1" presStyleIdx="0" presStyleCnt="2">
        <dgm:presLayoutVars>
          <dgm:bulletEnabled val="1"/>
        </dgm:presLayoutVars>
      </dgm:prSet>
      <dgm:spPr/>
    </dgm:pt>
    <dgm:pt modelId="{DACE6649-F05F-4D68-AEEA-9D080FFB4F56}" type="pres">
      <dgm:prSet presAssocID="{BAFDC133-5F15-42B3-831D-2F61A5F2344D}" presName="childTextBox" presStyleLbl="fgAccFollowNode1" presStyleIdx="1" presStyleCnt="2">
        <dgm:presLayoutVars>
          <dgm:bulletEnabled val="1"/>
        </dgm:presLayoutVars>
      </dgm:prSet>
      <dgm:spPr/>
    </dgm:pt>
  </dgm:ptLst>
  <dgm:cxnLst>
    <dgm:cxn modelId="{50A32904-3CE3-46F3-B0DC-B249AAA955D5}" type="presOf" srcId="{5CCE8954-6E22-450C-B0B5-F8EF168208BB}" destId="{7F7C16F5-63C3-4574-B05D-89E722CC1C34}" srcOrd="0" destOrd="2" presId="urn:microsoft.com/office/officeart/2005/8/layout/process4"/>
    <dgm:cxn modelId="{C5A2DA1D-5C75-441C-8006-D37560FAD6DC}" srcId="{1B06155A-C3ED-4A40-998D-7A7457AE705B}" destId="{A4C37669-CC52-46A4-AB94-E243CC7412B8}" srcOrd="0" destOrd="0" parTransId="{6EB3D4EE-9A66-4D54-AC43-2ADED9AE7869}" sibTransId="{21CA0D51-9395-47CD-BFFD-79BBEB1629B1}"/>
    <dgm:cxn modelId="{76ADDC20-FD62-4BA4-95C4-11269568B192}" srcId="{A4C37669-CC52-46A4-AB94-E243CC7412B8}" destId="{6CB531B3-CC45-4CB0-86DB-4D019DEE9C55}" srcOrd="2" destOrd="0" parTransId="{1DE41059-2F12-4253-84D0-D29BFCDA1A27}" sibTransId="{7E5A5B7A-811F-4ABF-ABCA-F0722BB541C8}"/>
    <dgm:cxn modelId="{2782AE6D-8A6C-40C8-A076-F9DBCEDFE480}" srcId="{1B06155A-C3ED-4A40-998D-7A7457AE705B}" destId="{BAFDC133-5F15-42B3-831D-2F61A5F2344D}" srcOrd="1" destOrd="0" parTransId="{9F55AF5B-18DF-4A64-9BC2-8A3D9F75440F}" sibTransId="{1CFBFAAD-D4DD-41FA-A8D4-BC4DFC4050FA}"/>
    <dgm:cxn modelId="{39F45E58-3323-40A1-8600-592ACB9773EC}" type="presOf" srcId="{1B06155A-C3ED-4A40-998D-7A7457AE705B}" destId="{793E3BE6-DD8A-4292-BC3C-76CF801C6085}" srcOrd="0" destOrd="0" presId="urn:microsoft.com/office/officeart/2005/8/layout/process4"/>
    <dgm:cxn modelId="{78575F81-2342-4257-9737-76DC1F651C70}" type="presOf" srcId="{9D7DD37D-D3FD-43E7-A8C2-ADBC902350DC}" destId="{7F7C16F5-63C3-4574-B05D-89E722CC1C34}" srcOrd="0" destOrd="1" presId="urn:microsoft.com/office/officeart/2005/8/layout/process4"/>
    <dgm:cxn modelId="{9DE5E58F-FCEA-4E1A-B45B-54F2C8914258}" srcId="{A4C37669-CC52-46A4-AB94-E243CC7412B8}" destId="{5CCE8954-6E22-450C-B0B5-F8EF168208BB}" srcOrd="1" destOrd="0" parTransId="{4AC167CC-F687-4BFF-B230-98AFDD5E2835}" sibTransId="{4304106A-D3F2-4B57-BE7F-421585B16D4B}"/>
    <dgm:cxn modelId="{40B43AA0-0622-46C5-B450-B1552622C497}" type="presOf" srcId="{BAFDC133-5F15-42B3-831D-2F61A5F2344D}" destId="{DACE6649-F05F-4D68-AEEA-9D080FFB4F56}" srcOrd="0" destOrd="0" presId="urn:microsoft.com/office/officeart/2005/8/layout/process4"/>
    <dgm:cxn modelId="{239312BC-CDAD-4005-98BE-481CEE56C28E}" srcId="{3B00710B-7E59-4751-ABE0-1E31FB597946}" destId="{1B06155A-C3ED-4A40-998D-7A7457AE705B}" srcOrd="0" destOrd="0" parTransId="{4A1AA245-71CE-47E4-92DD-7AFC41658E45}" sibTransId="{8A372B33-94D5-48A2-8F50-BCCC1E0DEDEE}"/>
    <dgm:cxn modelId="{23C1A4D0-F777-4D2F-8A66-C68E7295860F}" type="presOf" srcId="{6CB531B3-CC45-4CB0-86DB-4D019DEE9C55}" destId="{7F7C16F5-63C3-4574-B05D-89E722CC1C34}" srcOrd="0" destOrd="3" presId="urn:microsoft.com/office/officeart/2005/8/layout/process4"/>
    <dgm:cxn modelId="{9547E8D1-6C41-4B3F-A1F2-0E95E22B2C97}" srcId="{A4C37669-CC52-46A4-AB94-E243CC7412B8}" destId="{9D7DD37D-D3FD-43E7-A8C2-ADBC902350DC}" srcOrd="0" destOrd="0" parTransId="{FBAE81A7-7CE9-4257-9D44-250738133071}" sibTransId="{B473ED1E-6B57-482D-8942-1714BDDCB8B6}"/>
    <dgm:cxn modelId="{EACDF2D6-FA4D-441D-8381-324495441801}" type="presOf" srcId="{1B06155A-C3ED-4A40-998D-7A7457AE705B}" destId="{9816E822-C4B1-4A5D-B938-CDB6BC1A9E78}" srcOrd="1" destOrd="0" presId="urn:microsoft.com/office/officeart/2005/8/layout/process4"/>
    <dgm:cxn modelId="{C4D621FE-9C7C-48BC-828E-AB8E3707FB3B}" type="presOf" srcId="{A4C37669-CC52-46A4-AB94-E243CC7412B8}" destId="{7F7C16F5-63C3-4574-B05D-89E722CC1C34}" srcOrd="0" destOrd="0" presId="urn:microsoft.com/office/officeart/2005/8/layout/process4"/>
    <dgm:cxn modelId="{B308ACFE-E4BB-45FD-9785-753A65306659}" type="presOf" srcId="{3B00710B-7E59-4751-ABE0-1E31FB597946}" destId="{05E180B8-1098-4020-93EB-332923D5DC23}" srcOrd="0" destOrd="0" presId="urn:microsoft.com/office/officeart/2005/8/layout/process4"/>
    <dgm:cxn modelId="{CEBF91B2-3EAC-4EA0-94D1-889E25BA5B19}" type="presParOf" srcId="{05E180B8-1098-4020-93EB-332923D5DC23}" destId="{692BBCAC-3240-4CAA-9EB5-3D7736CBFE9F}" srcOrd="0" destOrd="0" presId="urn:microsoft.com/office/officeart/2005/8/layout/process4"/>
    <dgm:cxn modelId="{64077E80-F6ED-43D0-8436-B418714A0833}" type="presParOf" srcId="{692BBCAC-3240-4CAA-9EB5-3D7736CBFE9F}" destId="{793E3BE6-DD8A-4292-BC3C-76CF801C6085}" srcOrd="0" destOrd="0" presId="urn:microsoft.com/office/officeart/2005/8/layout/process4"/>
    <dgm:cxn modelId="{E0162022-C5FF-4D03-B9F5-E5B6E02B6144}" type="presParOf" srcId="{692BBCAC-3240-4CAA-9EB5-3D7736CBFE9F}" destId="{9816E822-C4B1-4A5D-B938-CDB6BC1A9E78}" srcOrd="1" destOrd="0" presId="urn:microsoft.com/office/officeart/2005/8/layout/process4"/>
    <dgm:cxn modelId="{2A620500-E006-4839-A581-FFA3C17E1602}" type="presParOf" srcId="{692BBCAC-3240-4CAA-9EB5-3D7736CBFE9F}" destId="{E4544AD5-C8D4-4497-8BA1-AB473D90AD8D}" srcOrd="2" destOrd="0" presId="urn:microsoft.com/office/officeart/2005/8/layout/process4"/>
    <dgm:cxn modelId="{1D3A9CE2-BC51-48D2-B2D7-23832DD6614B}" type="presParOf" srcId="{E4544AD5-C8D4-4497-8BA1-AB473D90AD8D}" destId="{7F7C16F5-63C3-4574-B05D-89E722CC1C34}" srcOrd="0" destOrd="0" presId="urn:microsoft.com/office/officeart/2005/8/layout/process4"/>
    <dgm:cxn modelId="{CD975D31-3CDA-4D9E-85B9-511B5AB23A97}" type="presParOf" srcId="{E4544AD5-C8D4-4497-8BA1-AB473D90AD8D}" destId="{DACE6649-F05F-4D68-AEEA-9D080FFB4F56}"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5FCAA-C10D-4291-95C5-DB221703312A}">
      <dsp:nvSpPr>
        <dsp:cNvPr id="0" name=""/>
        <dsp:cNvSpPr/>
      </dsp:nvSpPr>
      <dsp:spPr>
        <a:xfrm>
          <a:off x="1283" y="73062"/>
          <a:ext cx="4205213" cy="4205213"/>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i="0" kern="1200" dirty="0"/>
            <a:t>A continuous glucose monitor is a wearable device that measures blood sugar, or glucose. Because it is attached to your body, it takes measurements throughout the day and night, and you can view the results on a device, such as a smartphone.</a:t>
          </a:r>
          <a:endParaRPr lang="en-US" sz="2000" kern="1200" dirty="0"/>
        </a:p>
      </dsp:txBody>
      <dsp:txXfrm>
        <a:off x="617122" y="688901"/>
        <a:ext cx="2973535" cy="2973535"/>
      </dsp:txXfrm>
    </dsp:sp>
    <dsp:sp modelId="{51CEE2B4-F87D-441E-BF3B-103CD643BC22}">
      <dsp:nvSpPr>
        <dsp:cNvPr id="0" name=""/>
        <dsp:cNvSpPr/>
      </dsp:nvSpPr>
      <dsp:spPr>
        <a:xfrm rot="5400000">
          <a:off x="4553426" y="1618478"/>
          <a:ext cx="1471824" cy="1114381"/>
        </a:xfrm>
        <a:prstGeom prst="triangl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8136E2E-5120-45BF-905B-AA53A430A13A}">
      <dsp:nvSpPr>
        <dsp:cNvPr id="0" name=""/>
        <dsp:cNvSpPr/>
      </dsp:nvSpPr>
      <dsp:spPr>
        <a:xfrm>
          <a:off x="6309103" y="73062"/>
          <a:ext cx="4205213" cy="4205213"/>
        </a:xfrm>
        <a:prstGeom prst="ellips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i="0" kern="1200"/>
            <a:t>Continuous glucose monitors (CGMs) were developed for people with diabetes to help them monitor and manage changes in blood glucose levels. </a:t>
          </a:r>
          <a:endParaRPr lang="en-US" sz="2000" kern="1200"/>
        </a:p>
      </dsp:txBody>
      <dsp:txXfrm>
        <a:off x="6924942" y="688901"/>
        <a:ext cx="2973535" cy="2973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AE41E-8CD7-4426-A0E7-0DCB7F81970A}">
      <dsp:nvSpPr>
        <dsp:cNvPr id="0" name=""/>
        <dsp:cNvSpPr/>
      </dsp:nvSpPr>
      <dsp:spPr>
        <a:xfrm>
          <a:off x="0" y="2626263"/>
          <a:ext cx="10515600" cy="172311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b="0" i="0" kern="1200"/>
            <a:t>Historically, these types of technology were limited to some people with type 1 diabetes, who received support from specialist teams in secondary care. However, the updated NICE guidance recommends that all people with type 1 diabetes and some people with type 2 diabetes using multiple daily insulin injections be offered this technology.</a:t>
          </a:r>
          <a:endParaRPr lang="en-US" sz="2200" kern="1200"/>
        </a:p>
      </dsp:txBody>
      <dsp:txXfrm>
        <a:off x="0" y="2626263"/>
        <a:ext cx="10515600" cy="1723112"/>
      </dsp:txXfrm>
    </dsp:sp>
    <dsp:sp modelId="{06086253-7E27-4712-89A8-81B18AB6D196}">
      <dsp:nvSpPr>
        <dsp:cNvPr id="0" name=""/>
        <dsp:cNvSpPr/>
      </dsp:nvSpPr>
      <dsp:spPr>
        <a:xfrm rot="10800000">
          <a:off x="0" y="1962"/>
          <a:ext cx="10515600" cy="265014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b="0" i="0" kern="1200"/>
            <a:t>The latest updates to the NICE NG17 and NG28 guidelines recommend wider access to real-time continuous glucose monitoring (rtCGM) and intermittently scanned CGM (isCGM, commonly known as “flash”) for people living with diabetes.</a:t>
          </a:r>
          <a:endParaRPr lang="en-US" sz="2200" kern="1200"/>
        </a:p>
      </dsp:txBody>
      <dsp:txXfrm rot="10800000">
        <a:off x="0" y="1962"/>
        <a:ext cx="10515600" cy="17219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0AB10F-CA69-480F-AFB7-B40C0129B94A}">
      <dsp:nvSpPr>
        <dsp:cNvPr id="0" name=""/>
        <dsp:cNvSpPr/>
      </dsp:nvSpPr>
      <dsp:spPr>
        <a:xfrm>
          <a:off x="0" y="613101"/>
          <a:ext cx="12191979" cy="1099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NICE NG28 recommendations on offering continuous glucose monitoring to people with type 2 diabetes. Offer intermittently scanned continuous glucose monitoring (</a:t>
          </a:r>
          <a:r>
            <a:rPr lang="en-US" sz="2000" kern="1200" dirty="0" err="1"/>
            <a:t>isCGM</a:t>
          </a:r>
          <a:r>
            <a:rPr lang="en-US" sz="2000" kern="1200" dirty="0"/>
            <a:t>), or real-time CGM (</a:t>
          </a:r>
          <a:r>
            <a:rPr lang="en-US" sz="2000" kern="1200" dirty="0" err="1"/>
            <a:t>rtCGM</a:t>
          </a:r>
          <a:r>
            <a:rPr lang="en-US" sz="2000" kern="1200" dirty="0"/>
            <a:t>) if it is available for the same or lower cost, to adults with type 2 diabetes on multiple daily insulin injections if any of the following apply: </a:t>
          </a:r>
        </a:p>
      </dsp:txBody>
      <dsp:txXfrm>
        <a:off x="53688" y="666789"/>
        <a:ext cx="12084603" cy="992424"/>
      </dsp:txXfrm>
    </dsp:sp>
    <dsp:sp modelId="{69929392-385D-4A19-BBFE-A2B22FB40EAD}">
      <dsp:nvSpPr>
        <dsp:cNvPr id="0" name=""/>
        <dsp:cNvSpPr/>
      </dsp:nvSpPr>
      <dsp:spPr>
        <a:xfrm>
          <a:off x="0" y="1770501"/>
          <a:ext cx="12191979" cy="1099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They have recurrent hypoglycaemia or severe hypoglycaemia. </a:t>
          </a:r>
        </a:p>
      </dsp:txBody>
      <dsp:txXfrm>
        <a:off x="53688" y="1824189"/>
        <a:ext cx="12084603" cy="992424"/>
      </dsp:txXfrm>
    </dsp:sp>
    <dsp:sp modelId="{46D1497F-75DC-4A05-A5B9-019EFFC6444B}">
      <dsp:nvSpPr>
        <dsp:cNvPr id="0" name=""/>
        <dsp:cNvSpPr/>
      </dsp:nvSpPr>
      <dsp:spPr>
        <a:xfrm>
          <a:off x="0" y="2927902"/>
          <a:ext cx="12191979" cy="1099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They have impaired hypoglycaemia awareness. </a:t>
          </a:r>
        </a:p>
      </dsp:txBody>
      <dsp:txXfrm>
        <a:off x="53688" y="2981590"/>
        <a:ext cx="12084603" cy="992424"/>
      </dsp:txXfrm>
    </dsp:sp>
    <dsp:sp modelId="{F2A5BC22-F00E-4DBD-96C1-628699F1CB79}">
      <dsp:nvSpPr>
        <dsp:cNvPr id="0" name=""/>
        <dsp:cNvSpPr/>
      </dsp:nvSpPr>
      <dsp:spPr>
        <a:xfrm>
          <a:off x="0" y="4085302"/>
          <a:ext cx="12191979" cy="1099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They have a condition or disability (including a learning disability or cognitive impairment) that means they cannot self-monitor their blood glucose by capillary blood glucose monitoring but could use a CGM device (or have it scanned for them). </a:t>
          </a:r>
        </a:p>
      </dsp:txBody>
      <dsp:txXfrm>
        <a:off x="53688" y="4138990"/>
        <a:ext cx="12084603" cy="992424"/>
      </dsp:txXfrm>
    </dsp:sp>
    <dsp:sp modelId="{EBB7CED0-3C05-45AD-929E-773354ADCF19}">
      <dsp:nvSpPr>
        <dsp:cNvPr id="0" name=""/>
        <dsp:cNvSpPr/>
      </dsp:nvSpPr>
      <dsp:spPr>
        <a:xfrm>
          <a:off x="0" y="5242702"/>
          <a:ext cx="12191979" cy="10998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They would otherwise be advised to self-measure at least 8 times a day. Offer CGM to adults with insulin-treated type 2 diabetes who would otherwise need help from a care worker or healthcare professional to monitor their blood glucose.</a:t>
          </a:r>
        </a:p>
      </dsp:txBody>
      <dsp:txXfrm>
        <a:off x="53688" y="5296390"/>
        <a:ext cx="12084603" cy="9924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AC0100-A3FE-42A3-8B19-14AA70E49EDF}">
      <dsp:nvSpPr>
        <dsp:cNvPr id="0" name=""/>
        <dsp:cNvSpPr/>
      </dsp:nvSpPr>
      <dsp:spPr>
        <a:xfrm>
          <a:off x="730154" y="536"/>
          <a:ext cx="2196454" cy="131787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24/7 glucose Monitoring​</a:t>
          </a:r>
          <a:endParaRPr lang="en-US" sz="2000" kern="1200"/>
        </a:p>
      </dsp:txBody>
      <dsp:txXfrm>
        <a:off x="730154" y="536"/>
        <a:ext cx="2196454" cy="1317872"/>
      </dsp:txXfrm>
    </dsp:sp>
    <dsp:sp modelId="{AFA33D1A-FEE2-4D81-BFD1-2D683BAF631D}">
      <dsp:nvSpPr>
        <dsp:cNvPr id="0" name=""/>
        <dsp:cNvSpPr/>
      </dsp:nvSpPr>
      <dsp:spPr>
        <a:xfrm>
          <a:off x="3146255" y="536"/>
          <a:ext cx="2196454" cy="1317872"/>
        </a:xfrm>
        <a:prstGeom prst="rect">
          <a:avLst/>
        </a:prstGeom>
        <a:solidFill>
          <a:schemeClr val="accent5">
            <a:hueOff val="-750949"/>
            <a:satOff val="-1935"/>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Comfortable &amp; Easy to Wear​</a:t>
          </a:r>
          <a:endParaRPr lang="en-US" sz="2000" kern="1200"/>
        </a:p>
      </dsp:txBody>
      <dsp:txXfrm>
        <a:off x="3146255" y="536"/>
        <a:ext cx="2196454" cy="1317872"/>
      </dsp:txXfrm>
    </dsp:sp>
    <dsp:sp modelId="{38FB0BE6-F334-4AC5-AB9B-84187CE7E05A}">
      <dsp:nvSpPr>
        <dsp:cNvPr id="0" name=""/>
        <dsp:cNvSpPr/>
      </dsp:nvSpPr>
      <dsp:spPr>
        <a:xfrm>
          <a:off x="5562355" y="536"/>
          <a:ext cx="2196454" cy="1317872"/>
        </a:xfrm>
        <a:prstGeom prst="rect">
          <a:avLst/>
        </a:prstGeom>
        <a:solidFill>
          <a:schemeClr val="accent5">
            <a:hueOff val="-1501898"/>
            <a:satOff val="-3871"/>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Glucose results on phone smart watch or reader</a:t>
          </a:r>
          <a:endParaRPr lang="en-US" sz="2000" kern="1200"/>
        </a:p>
      </dsp:txBody>
      <dsp:txXfrm>
        <a:off x="5562355" y="536"/>
        <a:ext cx="2196454" cy="1317872"/>
      </dsp:txXfrm>
    </dsp:sp>
    <dsp:sp modelId="{567A6688-1739-401D-A361-37CC1046C004}">
      <dsp:nvSpPr>
        <dsp:cNvPr id="0" name=""/>
        <dsp:cNvSpPr/>
      </dsp:nvSpPr>
      <dsp:spPr>
        <a:xfrm>
          <a:off x="7978456" y="536"/>
          <a:ext cx="2196454" cy="1317872"/>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No Calibration​</a:t>
          </a:r>
          <a:endParaRPr lang="en-US" sz="2000" kern="1200"/>
        </a:p>
      </dsp:txBody>
      <dsp:txXfrm>
        <a:off x="7978456" y="536"/>
        <a:ext cx="2196454" cy="1317872"/>
      </dsp:txXfrm>
    </dsp:sp>
    <dsp:sp modelId="{8A1E10E4-6526-4824-B6BD-7CF485D74D30}">
      <dsp:nvSpPr>
        <dsp:cNvPr id="0" name=""/>
        <dsp:cNvSpPr/>
      </dsp:nvSpPr>
      <dsp:spPr>
        <a:xfrm>
          <a:off x="730154" y="1538054"/>
          <a:ext cx="2196454" cy="1317872"/>
        </a:xfrm>
        <a:prstGeom prst="rect">
          <a:avLst/>
        </a:prstGeom>
        <a:solidFill>
          <a:schemeClr val="accent5">
            <a:hueOff val="-3003797"/>
            <a:satOff val="-7742"/>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Readings Every 5 Minutes​</a:t>
          </a:r>
          <a:endParaRPr lang="en-US" sz="2000" kern="1200"/>
        </a:p>
      </dsp:txBody>
      <dsp:txXfrm>
        <a:off x="730154" y="1538054"/>
        <a:ext cx="2196454" cy="1317872"/>
      </dsp:txXfrm>
    </dsp:sp>
    <dsp:sp modelId="{2BEFFF06-A0D8-470A-8970-01D730837D53}">
      <dsp:nvSpPr>
        <dsp:cNvPr id="0" name=""/>
        <dsp:cNvSpPr/>
      </dsp:nvSpPr>
      <dsp:spPr>
        <a:xfrm>
          <a:off x="3146255" y="1538054"/>
          <a:ext cx="2196454" cy="1317872"/>
        </a:xfrm>
        <a:prstGeom prst="rect">
          <a:avLst/>
        </a:prstGeom>
        <a:solidFill>
          <a:schemeClr val="accent5">
            <a:hueOff val="-3754746"/>
            <a:satOff val="-9677"/>
            <a:lumOff val="-65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Customizable Alerts and Notification</a:t>
          </a:r>
          <a:endParaRPr lang="en-US" sz="2000" kern="1200"/>
        </a:p>
      </dsp:txBody>
      <dsp:txXfrm>
        <a:off x="3146255" y="1538054"/>
        <a:ext cx="2196454" cy="1317872"/>
      </dsp:txXfrm>
    </dsp:sp>
    <dsp:sp modelId="{913CD953-3C32-4A59-B8CA-FE602D7376DA}">
      <dsp:nvSpPr>
        <dsp:cNvPr id="0" name=""/>
        <dsp:cNvSpPr/>
      </dsp:nvSpPr>
      <dsp:spPr>
        <a:xfrm>
          <a:off x="5562355" y="1538054"/>
          <a:ext cx="2196454" cy="1317872"/>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Real Time Alarms​</a:t>
          </a:r>
          <a:endParaRPr lang="en-US" sz="2000" kern="1200"/>
        </a:p>
      </dsp:txBody>
      <dsp:txXfrm>
        <a:off x="5562355" y="1538054"/>
        <a:ext cx="2196454" cy="1317872"/>
      </dsp:txXfrm>
    </dsp:sp>
    <dsp:sp modelId="{EDD329C3-AF64-419B-A25B-345666C5E8C4}">
      <dsp:nvSpPr>
        <dsp:cNvPr id="0" name=""/>
        <dsp:cNvSpPr/>
      </dsp:nvSpPr>
      <dsp:spPr>
        <a:xfrm>
          <a:off x="7978456" y="1538054"/>
          <a:ext cx="2196454" cy="1317872"/>
        </a:xfrm>
        <a:prstGeom prst="rect">
          <a:avLst/>
        </a:prstGeom>
        <a:solidFill>
          <a:schemeClr val="accent5">
            <a:hueOff val="-5256644"/>
            <a:satOff val="-13548"/>
            <a:lumOff val="-9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Hi / Lo BG Alert​</a:t>
          </a:r>
          <a:endParaRPr lang="en-US" sz="2000" kern="1200"/>
        </a:p>
      </dsp:txBody>
      <dsp:txXfrm>
        <a:off x="7978456" y="1538054"/>
        <a:ext cx="2196454" cy="1317872"/>
      </dsp:txXfrm>
    </dsp:sp>
    <dsp:sp modelId="{77FFFCA7-4EC8-4776-B864-0D5BEE027831}">
      <dsp:nvSpPr>
        <dsp:cNvPr id="0" name=""/>
        <dsp:cNvSpPr/>
      </dsp:nvSpPr>
      <dsp:spPr>
        <a:xfrm>
          <a:off x="3146255" y="3075572"/>
          <a:ext cx="2196454" cy="1317872"/>
        </a:xfrm>
        <a:prstGeom prst="rect">
          <a:avLst/>
        </a:prstGeom>
        <a:solidFill>
          <a:schemeClr val="accent5">
            <a:hueOff val="-6007594"/>
            <a:satOff val="-15484"/>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Waterproof​​</a:t>
          </a:r>
          <a:endParaRPr lang="en-US" sz="2000" kern="1200"/>
        </a:p>
      </dsp:txBody>
      <dsp:txXfrm>
        <a:off x="3146255" y="3075572"/>
        <a:ext cx="2196454" cy="1317872"/>
      </dsp:txXfrm>
    </dsp:sp>
    <dsp:sp modelId="{A6E77614-B385-4A50-A974-48715061B0B1}">
      <dsp:nvSpPr>
        <dsp:cNvPr id="0" name=""/>
        <dsp:cNvSpPr/>
      </dsp:nvSpPr>
      <dsp:spPr>
        <a:xfrm>
          <a:off x="5562355" y="3075572"/>
          <a:ext cx="2196454" cy="1317872"/>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Access and analyse glucose readings from any web browser</a:t>
          </a:r>
          <a:endParaRPr lang="en-US" sz="2000" kern="1200"/>
        </a:p>
      </dsp:txBody>
      <dsp:txXfrm>
        <a:off x="5562355" y="3075572"/>
        <a:ext cx="2196454" cy="13178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77E22-29A8-4D62-AE15-2CC3DD3D0F12}">
      <dsp:nvSpPr>
        <dsp:cNvPr id="0" name=""/>
        <dsp:cNvSpPr/>
      </dsp:nvSpPr>
      <dsp:spPr>
        <a:xfrm>
          <a:off x="0" y="14525"/>
          <a:ext cx="10515600" cy="8229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Patients with intensive insulin therapy may benefit more from CGM/is-CGM</a:t>
          </a:r>
          <a:endParaRPr lang="en-US" sz="1800" kern="1200"/>
        </a:p>
      </dsp:txBody>
      <dsp:txXfrm>
        <a:off x="40175" y="54700"/>
        <a:ext cx="10435250" cy="742635"/>
      </dsp:txXfrm>
    </dsp:sp>
    <dsp:sp modelId="{8A69599E-953C-4511-9335-24F15579BF90}">
      <dsp:nvSpPr>
        <dsp:cNvPr id="0" name=""/>
        <dsp:cNvSpPr/>
      </dsp:nvSpPr>
      <dsp:spPr>
        <a:xfrm>
          <a:off x="0" y="889351"/>
          <a:ext cx="10515600" cy="822985"/>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CGM was more effective at reducing HbA1c compared with usual care </a:t>
          </a:r>
          <a:endParaRPr lang="en-US" sz="1800" kern="1200"/>
        </a:p>
      </dsp:txBody>
      <dsp:txXfrm>
        <a:off x="40175" y="929526"/>
        <a:ext cx="10435250" cy="742635"/>
      </dsp:txXfrm>
    </dsp:sp>
    <dsp:sp modelId="{1B67D1EA-430A-4671-9555-32FE492FD692}">
      <dsp:nvSpPr>
        <dsp:cNvPr id="0" name=""/>
        <dsp:cNvSpPr/>
      </dsp:nvSpPr>
      <dsp:spPr>
        <a:xfrm>
          <a:off x="0" y="1764176"/>
          <a:ext cx="10515600" cy="82298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Connected   care  Simple upload, clinician can access data remotely   Clear, easy-to-read reports</a:t>
          </a:r>
        </a:p>
        <a:p>
          <a:pPr marL="0" lvl="0" indent="0" algn="l" defTabSz="800100">
            <a:lnSpc>
              <a:spcPct val="90000"/>
            </a:lnSpc>
            <a:spcBef>
              <a:spcPct val="0"/>
            </a:spcBef>
            <a:spcAft>
              <a:spcPct val="35000"/>
            </a:spcAft>
            <a:buNone/>
          </a:pPr>
          <a:r>
            <a:rPr lang="en-GB" sz="1800" b="0" i="0" kern="1200" dirty="0"/>
            <a:t>CGM/is-CGM improves TIR, TAR, or TBR over usual care. </a:t>
          </a:r>
          <a:endParaRPr lang="en-US" sz="1800" kern="1200" dirty="0"/>
        </a:p>
      </dsp:txBody>
      <dsp:txXfrm>
        <a:off x="40175" y="1804351"/>
        <a:ext cx="10435250" cy="742635"/>
      </dsp:txXfrm>
    </dsp:sp>
    <dsp:sp modelId="{5C7A4B9A-C25D-4CB6-9B55-CC1BAB2186A0}">
      <dsp:nvSpPr>
        <dsp:cNvPr id="0" name=""/>
        <dsp:cNvSpPr/>
      </dsp:nvSpPr>
      <dsp:spPr>
        <a:xfrm>
          <a:off x="0" y="2639001"/>
          <a:ext cx="10515600" cy="822985"/>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R</a:t>
          </a:r>
          <a:r>
            <a:rPr lang="en-GB" sz="1800" b="0" i="0" kern="1200"/>
            <a:t>educe hypoglycemia events </a:t>
          </a:r>
          <a:endParaRPr lang="en-US" sz="1800" kern="1200"/>
        </a:p>
      </dsp:txBody>
      <dsp:txXfrm>
        <a:off x="40175" y="2679176"/>
        <a:ext cx="10435250" cy="742635"/>
      </dsp:txXfrm>
    </dsp:sp>
    <dsp:sp modelId="{49150D2F-564A-4F11-9256-7BDCAAA4DE85}">
      <dsp:nvSpPr>
        <dsp:cNvPr id="0" name=""/>
        <dsp:cNvSpPr/>
      </dsp:nvSpPr>
      <dsp:spPr>
        <a:xfrm>
          <a:off x="0" y="3513826"/>
          <a:ext cx="10515600" cy="8229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a:t>staff/patient satisfaction is high. </a:t>
          </a:r>
          <a:endParaRPr lang="en-US" sz="1800" kern="1200"/>
        </a:p>
      </dsp:txBody>
      <dsp:txXfrm>
        <a:off x="40175" y="3554001"/>
        <a:ext cx="10435250" cy="7426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B1852-FE76-4B74-857C-FADF385EC7F0}">
      <dsp:nvSpPr>
        <dsp:cNvPr id="0" name=""/>
        <dsp:cNvSpPr/>
      </dsp:nvSpPr>
      <dsp:spPr>
        <a:xfrm>
          <a:off x="0" y="209693"/>
          <a:ext cx="3019028" cy="18114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Information on the updated </a:t>
          </a:r>
          <a:r>
            <a:rPr lang="en-GB" sz="1800" u="sng" kern="1200">
              <a:hlinkClick xmlns:r="http://schemas.openxmlformats.org/officeDocument/2006/relationships" r:id="rId1"/>
            </a:rPr>
            <a:t>NICE Guidelines</a:t>
          </a:r>
          <a:r>
            <a:rPr lang="en-GB" sz="1800" kern="1200"/>
            <a:t>  can be found on our HCP website. </a:t>
          </a:r>
          <a:endParaRPr lang="en-US" sz="1800" kern="1200"/>
        </a:p>
      </dsp:txBody>
      <dsp:txXfrm>
        <a:off x="0" y="209693"/>
        <a:ext cx="3019028" cy="1811417"/>
      </dsp:txXfrm>
    </dsp:sp>
    <dsp:sp modelId="{ADD814C9-974E-4167-82EE-13B3B3DCDC93}">
      <dsp:nvSpPr>
        <dsp:cNvPr id="0" name=""/>
        <dsp:cNvSpPr/>
      </dsp:nvSpPr>
      <dsp:spPr>
        <a:xfrm>
          <a:off x="3320931" y="209693"/>
          <a:ext cx="3019028" cy="181141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u="sng" kern="1200">
              <a:hlinkClick xmlns:r="http://schemas.openxmlformats.org/officeDocument/2006/relationships" r:id="rId2"/>
            </a:rPr>
            <a:t>Training for HCP's on Dexcom ONE</a:t>
          </a:r>
          <a:r>
            <a:rPr lang="en-GB" sz="1800" kern="1200"/>
            <a:t>  and how to get your patients started on Dexcom ONE can be found on the HCP website </a:t>
          </a:r>
          <a:endParaRPr lang="en-US" sz="1800" kern="1200"/>
        </a:p>
      </dsp:txBody>
      <dsp:txXfrm>
        <a:off x="3320931" y="209693"/>
        <a:ext cx="3019028" cy="1811417"/>
      </dsp:txXfrm>
    </dsp:sp>
    <dsp:sp modelId="{B8634654-2354-4964-8D05-0007686DD342}">
      <dsp:nvSpPr>
        <dsp:cNvPr id="0" name=""/>
        <dsp:cNvSpPr/>
      </dsp:nvSpPr>
      <dsp:spPr>
        <a:xfrm>
          <a:off x="6641863" y="209693"/>
          <a:ext cx="3019028" cy="181141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Upcoming Webinars for healthcare professionals from Dexcom can be accessed and registered for here </a:t>
          </a:r>
          <a:r>
            <a:rPr lang="en-GB" sz="1800" u="sng" kern="1200">
              <a:hlinkClick xmlns:r="http://schemas.openxmlformats.org/officeDocument/2006/relationships" r:id="rId3"/>
            </a:rPr>
            <a:t>Dexcom Webinars</a:t>
          </a:r>
          <a:r>
            <a:rPr lang="en-GB" sz="1800" kern="1200"/>
            <a:t> </a:t>
          </a:r>
          <a:endParaRPr lang="en-US" sz="1800" kern="1200"/>
        </a:p>
      </dsp:txBody>
      <dsp:txXfrm>
        <a:off x="6641863" y="209693"/>
        <a:ext cx="3019028" cy="1811417"/>
      </dsp:txXfrm>
    </dsp:sp>
    <dsp:sp modelId="{2CCD1BA7-C80E-4132-8AE7-0C9995FF865D}">
      <dsp:nvSpPr>
        <dsp:cNvPr id="0" name=""/>
        <dsp:cNvSpPr/>
      </dsp:nvSpPr>
      <dsp:spPr>
        <a:xfrm>
          <a:off x="0" y="2323013"/>
          <a:ext cx="3019028" cy="181141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Information on how to set up  </a:t>
          </a:r>
          <a:r>
            <a:rPr lang="en-GB" sz="1800" u="sng" kern="1200">
              <a:hlinkClick xmlns:r="http://schemas.openxmlformats.org/officeDocument/2006/relationships" r:id="rId4"/>
            </a:rPr>
            <a:t>Glooko for your Clinic</a:t>
          </a:r>
          <a:endParaRPr lang="en-US" sz="1800" kern="1200"/>
        </a:p>
      </dsp:txBody>
      <dsp:txXfrm>
        <a:off x="0" y="2323013"/>
        <a:ext cx="3019028" cy="1811417"/>
      </dsp:txXfrm>
    </dsp:sp>
    <dsp:sp modelId="{54C4FEFD-F8E8-4FE9-89B3-6D7BA771B412}">
      <dsp:nvSpPr>
        <dsp:cNvPr id="0" name=""/>
        <dsp:cNvSpPr/>
      </dsp:nvSpPr>
      <dsp:spPr>
        <a:xfrm>
          <a:off x="3320931" y="2323013"/>
          <a:ext cx="3019028" cy="181141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As well as the wealth of information on our healthcare professional website there is a dedicated </a:t>
          </a:r>
          <a:r>
            <a:rPr lang="en-GB" sz="1800" u="sng" kern="1200">
              <a:hlinkClick xmlns:r="http://schemas.openxmlformats.org/officeDocument/2006/relationships" r:id="rId5"/>
            </a:rPr>
            <a:t>Pharmacy FAQ page</a:t>
          </a:r>
          <a:r>
            <a:rPr lang="en-GB" sz="1800" kern="1200"/>
            <a:t>   that is particularly helpful for Dexcom ONE  </a:t>
          </a:r>
          <a:endParaRPr lang="en-US" sz="1800" kern="1200"/>
        </a:p>
      </dsp:txBody>
      <dsp:txXfrm>
        <a:off x="3320931" y="2323013"/>
        <a:ext cx="3019028" cy="1811417"/>
      </dsp:txXfrm>
    </dsp:sp>
    <dsp:sp modelId="{C3DF1429-C708-49CF-B362-284ECCA5D71C}">
      <dsp:nvSpPr>
        <dsp:cNvPr id="0" name=""/>
        <dsp:cNvSpPr/>
      </dsp:nvSpPr>
      <dsp:spPr>
        <a:xfrm>
          <a:off x="6641863" y="2323013"/>
          <a:ext cx="3019028" cy="18114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The Patient Care specialist team can be contacted on </a:t>
          </a:r>
          <a:r>
            <a:rPr lang="en-GB" sz="1800" u="sng" kern="1200">
              <a:hlinkClick xmlns:r="http://schemas.openxmlformats.org/officeDocument/2006/relationships" r:id="rId6"/>
            </a:rPr>
            <a:t>ukie.pcs@dexcom.com</a:t>
          </a:r>
          <a:r>
            <a:rPr lang="en-GB" sz="1800" kern="1200"/>
            <a:t> </a:t>
          </a:r>
          <a:endParaRPr lang="en-US" sz="1800" kern="1200"/>
        </a:p>
      </dsp:txBody>
      <dsp:txXfrm>
        <a:off x="6641863" y="2323013"/>
        <a:ext cx="3019028" cy="1811417"/>
      </dsp:txXfrm>
    </dsp:sp>
    <dsp:sp modelId="{93ABE586-5C53-46C0-8BF1-FD01AEF28D49}">
      <dsp:nvSpPr>
        <dsp:cNvPr id="0" name=""/>
        <dsp:cNvSpPr/>
      </dsp:nvSpPr>
      <dsp:spPr>
        <a:xfrm>
          <a:off x="3320931" y="4436333"/>
          <a:ext cx="3019028" cy="181141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You can find all the resources you need to get your patients started on Dexcom ONE, ‘Get Started Decks’ and ‘Patient handouts’ on our </a:t>
          </a:r>
          <a:r>
            <a:rPr lang="en-GB" sz="1800" u="sng" kern="1200">
              <a:hlinkClick xmlns:r="http://schemas.openxmlformats.org/officeDocument/2006/relationships" r:id="rId7"/>
            </a:rPr>
            <a:t>clinic resources page</a:t>
          </a:r>
          <a:r>
            <a:rPr lang="en-GB" sz="1800" kern="1200"/>
            <a:t> </a:t>
          </a:r>
          <a:endParaRPr lang="en-US" sz="1800" kern="1200"/>
        </a:p>
      </dsp:txBody>
      <dsp:txXfrm>
        <a:off x="3320931" y="4436333"/>
        <a:ext cx="3019028" cy="18114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6E822-C4B1-4A5D-B938-CDB6BC1A9E78}">
      <dsp:nvSpPr>
        <dsp:cNvPr id="0" name=""/>
        <dsp:cNvSpPr/>
      </dsp:nvSpPr>
      <dsp:spPr>
        <a:xfrm>
          <a:off x="0" y="0"/>
          <a:ext cx="10515600" cy="435133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kern="1200" dirty="0"/>
            <a:t>For those NEW to rt-CGM, Eden have developed an excellent </a:t>
          </a:r>
        </a:p>
        <a:p>
          <a:pPr marL="0" lvl="0" indent="0" algn="ctr" defTabSz="1689100">
            <a:lnSpc>
              <a:spcPct val="90000"/>
            </a:lnSpc>
            <a:spcBef>
              <a:spcPct val="0"/>
            </a:spcBef>
            <a:spcAft>
              <a:spcPct val="35000"/>
            </a:spcAft>
            <a:buNone/>
          </a:pPr>
          <a:r>
            <a:rPr lang="en-GB" sz="3800" u="sng" kern="1200" dirty="0">
              <a:hlinkClick xmlns:r="http://schemas.openxmlformats.org/officeDocument/2006/relationships" r:id="rId1"/>
            </a:rPr>
            <a:t>Education pack for Primary Care</a:t>
          </a:r>
          <a:r>
            <a:rPr lang="en-GB" sz="3800" kern="1200" dirty="0"/>
            <a:t> </a:t>
          </a:r>
          <a:endParaRPr lang="en-US" sz="3800" kern="1200" dirty="0"/>
        </a:p>
      </dsp:txBody>
      <dsp:txXfrm>
        <a:off x="0" y="0"/>
        <a:ext cx="10515600" cy="2349722"/>
      </dsp:txXfrm>
    </dsp:sp>
    <dsp:sp modelId="{7F7C16F5-63C3-4574-B05D-89E722CC1C34}">
      <dsp:nvSpPr>
        <dsp:cNvPr id="0" name=""/>
        <dsp:cNvSpPr/>
      </dsp:nvSpPr>
      <dsp:spPr>
        <a:xfrm>
          <a:off x="0" y="2262695"/>
          <a:ext cx="5257799" cy="200161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t" anchorCtr="0">
          <a:noAutofit/>
        </a:bodyPr>
        <a:lstStyle/>
        <a:p>
          <a:pPr marL="0" lvl="0" indent="0" algn="l" defTabSz="800100">
            <a:lnSpc>
              <a:spcPct val="90000"/>
            </a:lnSpc>
            <a:spcBef>
              <a:spcPct val="0"/>
            </a:spcBef>
            <a:spcAft>
              <a:spcPct val="35000"/>
            </a:spcAft>
            <a:buNone/>
          </a:pPr>
          <a:r>
            <a:rPr lang="en-GB" sz="1800" u="sng" kern="1200">
              <a:hlinkClick xmlns:r="http://schemas.openxmlformats.org/officeDocument/2006/relationships" r:id="rId2"/>
            </a:rPr>
            <a:t>Glooko Academy</a:t>
          </a:r>
          <a:r>
            <a:rPr lang="en-GB" sz="1800" kern="1200"/>
            <a:t> is an excellent education platform for diabetes technology, certified by the Association of British Clinical Diabetologists (ABCD) and can be accessed .  Modules you may find beneficial include:</a:t>
          </a:r>
          <a:endParaRPr lang="en-US" sz="1800" kern="1200"/>
        </a:p>
        <a:p>
          <a:pPr marL="114300" lvl="1" indent="-114300" algn="l" defTabSz="622300">
            <a:lnSpc>
              <a:spcPct val="90000"/>
            </a:lnSpc>
            <a:spcBef>
              <a:spcPct val="0"/>
            </a:spcBef>
            <a:spcAft>
              <a:spcPct val="15000"/>
            </a:spcAft>
            <a:buChar char="•"/>
          </a:pPr>
          <a:r>
            <a:rPr lang="en-GB" sz="1400" kern="1200"/>
            <a:t>Continuous Glucose monitoring</a:t>
          </a:r>
          <a:endParaRPr lang="en-US" sz="1400" kern="1200"/>
        </a:p>
        <a:p>
          <a:pPr marL="114300" lvl="1" indent="-114300" algn="l" defTabSz="622300">
            <a:lnSpc>
              <a:spcPct val="90000"/>
            </a:lnSpc>
            <a:spcBef>
              <a:spcPct val="0"/>
            </a:spcBef>
            <a:spcAft>
              <a:spcPct val="15000"/>
            </a:spcAft>
            <a:buChar char="•"/>
          </a:pPr>
          <a:r>
            <a:rPr lang="en-GB" sz="1400" kern="1200"/>
            <a:t>Continuous Glucose monitoring in pregnancy</a:t>
          </a:r>
          <a:endParaRPr lang="en-US" sz="1400" kern="1200"/>
        </a:p>
        <a:p>
          <a:pPr marL="114300" lvl="1" indent="-114300" algn="l" defTabSz="622300">
            <a:lnSpc>
              <a:spcPct val="90000"/>
            </a:lnSpc>
            <a:spcBef>
              <a:spcPct val="0"/>
            </a:spcBef>
            <a:spcAft>
              <a:spcPct val="15000"/>
            </a:spcAft>
            <a:buChar char="•"/>
          </a:pPr>
          <a:r>
            <a:rPr lang="en-GB" sz="1400" kern="1200"/>
            <a:t>Virtual consultation</a:t>
          </a:r>
          <a:endParaRPr lang="en-US" sz="1400" kern="1200"/>
        </a:p>
      </dsp:txBody>
      <dsp:txXfrm>
        <a:off x="0" y="2262695"/>
        <a:ext cx="5257799" cy="2001615"/>
      </dsp:txXfrm>
    </dsp:sp>
    <dsp:sp modelId="{DACE6649-F05F-4D68-AEEA-9D080FFB4F56}">
      <dsp:nvSpPr>
        <dsp:cNvPr id="0" name=""/>
        <dsp:cNvSpPr/>
      </dsp:nvSpPr>
      <dsp:spPr>
        <a:xfrm>
          <a:off x="5257800" y="2262695"/>
          <a:ext cx="5257799" cy="2001615"/>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u="sng" kern="1200">
              <a:hlinkClick xmlns:r="http://schemas.openxmlformats.org/officeDocument/2006/relationships" r:id="rId3"/>
            </a:rPr>
            <a:t>Trend Diabetes</a:t>
          </a:r>
          <a:r>
            <a:rPr lang="en-GB" sz="1800" kern="1200"/>
            <a:t> has a comprehensive set of resources to support nurses and other HCPS’s working in Diabetes and can be accessed </a:t>
          </a:r>
          <a:endParaRPr lang="en-US" sz="1800" kern="1200"/>
        </a:p>
      </dsp:txBody>
      <dsp:txXfrm>
        <a:off x="5257800" y="2262695"/>
        <a:ext cx="5257799" cy="200161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89DC96-4D8B-4056-88B7-C365E1E0F477}" type="datetimeFigureOut">
              <a:rPr lang="en-GB" smtClean="0"/>
              <a:t>09/11/2022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3795A2-DD5C-4D86-8E2C-EC11F76A4E2C}" type="slidenum">
              <a:rPr lang="en-GB" smtClean="0"/>
              <a:t>‹#›</a:t>
            </a:fld>
            <a:endParaRPr lang="en-GB"/>
          </a:p>
        </p:txBody>
      </p:sp>
    </p:spTree>
    <p:extLst>
      <p:ext uri="{BB962C8B-B14F-4D97-AF65-F5344CB8AC3E}">
        <p14:creationId xmlns:p14="http://schemas.microsoft.com/office/powerpoint/2010/main" val="4268296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jdrf.org.uk/news/everyone-with-type-1-diabetes-will-be-offered-flash-or-cgm-technology-free-on-the-nhs-in-england-and-wales-new-nice-guidelines-published"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a:t>
            </a:r>
          </a:p>
        </p:txBody>
      </p:sp>
      <p:sp>
        <p:nvSpPr>
          <p:cNvPr id="4" name="Slide Number Placeholder 3"/>
          <p:cNvSpPr>
            <a:spLocks noGrp="1"/>
          </p:cNvSpPr>
          <p:nvPr>
            <p:ph type="sldNum" sz="quarter" idx="5"/>
          </p:nvPr>
        </p:nvSpPr>
        <p:spPr/>
        <p:txBody>
          <a:bodyPr/>
          <a:lstStyle/>
          <a:p>
            <a:fld id="{643795A2-DD5C-4D86-8E2C-EC11F76A4E2C}" type="slidenum">
              <a:rPr lang="en-GB" smtClean="0"/>
              <a:t>1</a:t>
            </a:fld>
            <a:endParaRPr lang="en-GB"/>
          </a:p>
        </p:txBody>
      </p:sp>
    </p:spTree>
    <p:extLst>
      <p:ext uri="{BB962C8B-B14F-4D97-AF65-F5344CB8AC3E}">
        <p14:creationId xmlns:p14="http://schemas.microsoft.com/office/powerpoint/2010/main" val="407766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12121"/>
                </a:solidFill>
                <a:effectLst/>
                <a:latin typeface="BlinkMacSystemFont"/>
              </a:rPr>
              <a:t>How effectiveness of continuous glucose monitoring (CGM) vs self-monitoring of blood glucose (SMBG) in maintaining glycaemic control among people with type 1 diabetes mellitus. Findings from RCT have demonstrated CGM is superior to SMBG in improving glycaemic control among individuals with type 1 diabetes in the community, especially in those with uncontrolled glycaemia. Individuals with type 1 diabetes with HbA</a:t>
            </a:r>
            <a:r>
              <a:rPr lang="en-GB" b="0" i="0" baseline="-25000" dirty="0">
                <a:solidFill>
                  <a:srgbClr val="212121"/>
                </a:solidFill>
                <a:effectLst/>
                <a:latin typeface="BlinkMacSystemFont"/>
              </a:rPr>
              <a:t>1c</a:t>
            </a:r>
            <a:r>
              <a:rPr lang="en-GB" b="0" i="0" dirty="0">
                <a:solidFill>
                  <a:srgbClr val="212121"/>
                </a:solidFill>
                <a:effectLst/>
                <a:latin typeface="BlinkMacSystemFont"/>
              </a:rPr>
              <a:t> &gt;64 mmol/mol (&gt;8%) are most likely to benefit from CGM. </a:t>
            </a:r>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17</a:t>
            </a:fld>
            <a:endParaRPr lang="en-GB"/>
          </a:p>
        </p:txBody>
      </p:sp>
    </p:spTree>
    <p:extLst>
      <p:ext uri="{BB962C8B-B14F-4D97-AF65-F5344CB8AC3E}">
        <p14:creationId xmlns:p14="http://schemas.microsoft.com/office/powerpoint/2010/main" val="539991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44444"/>
                </a:solidFill>
                <a:effectLst/>
                <a:latin typeface="helvetica_neueroman"/>
              </a:rPr>
              <a:t>Glucose testing began as far back as 1925, when eight drops of urine were mixed in a test tube with 6 cc of Benedict’s solution and put into boiling water for five minutes</a:t>
            </a:r>
            <a:r>
              <a:rPr lang="en-GB" b="0" i="0" baseline="30000" dirty="0">
                <a:solidFill>
                  <a:srgbClr val="444444"/>
                </a:solidFill>
                <a:effectLst/>
                <a:latin typeface="helvetica_neueroman"/>
              </a:rPr>
              <a:t>1</a:t>
            </a:r>
            <a:r>
              <a:rPr lang="en-GB" b="0" i="0" dirty="0">
                <a:solidFill>
                  <a:srgbClr val="444444"/>
                </a:solidFill>
                <a:effectLst/>
                <a:latin typeface="helvetica_neueroman"/>
              </a:rPr>
              <a:t>. The colour of the liquid would indicate how high the sugar content was.  The late 1940s saw a major improvement in this crude methodology with the introduction of the “dip-and-read” urine test (</a:t>
            </a:r>
            <a:r>
              <a:rPr lang="en-GB" b="0" i="0" dirty="0" err="1">
                <a:solidFill>
                  <a:srgbClr val="444444"/>
                </a:solidFill>
                <a:effectLst/>
                <a:latin typeface="helvetica_neueroman"/>
              </a:rPr>
              <a:t>Clinistix</a:t>
            </a:r>
            <a:r>
              <a:rPr lang="en-GB" b="0" i="0" dirty="0">
                <a:solidFill>
                  <a:srgbClr val="444444"/>
                </a:solidFill>
                <a:effectLst/>
                <a:latin typeface="helvetica_neueroman"/>
              </a:rPr>
              <a:t>), allowing instant monitoring of blood glucose levels</a:t>
            </a:r>
            <a:r>
              <a:rPr lang="en-GB" b="0" i="0" baseline="30000" dirty="0">
                <a:solidFill>
                  <a:srgbClr val="444444"/>
                </a:solidFill>
                <a:effectLst/>
                <a:latin typeface="helvetica_neueroman"/>
              </a:rPr>
              <a:t>3</a:t>
            </a:r>
            <a:r>
              <a:rPr lang="en-GB" b="0" i="0" dirty="0">
                <a:solidFill>
                  <a:srgbClr val="444444"/>
                </a:solidFill>
                <a:effectLst/>
                <a:latin typeface="helvetica_neueroman"/>
              </a:rPr>
              <a:t>.</a:t>
            </a:r>
          </a:p>
          <a:p>
            <a:r>
              <a:rPr lang="en-GB" b="0" i="0" dirty="0">
                <a:solidFill>
                  <a:srgbClr val="202122"/>
                </a:solidFill>
                <a:effectLst/>
                <a:latin typeface="Montserrat" panose="00000500000000000000" pitchFamily="2" charset="0"/>
              </a:rPr>
              <a:t>The biggest benefit of using CGM or Flash is gaining better insight into your blood glucose levels so you can adjust your strategies for better glucose management. For people living with diabetes, these solutions mean fewer finger-prick testing, more insight and more peace of mind.  </a:t>
            </a:r>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3</a:t>
            </a:fld>
            <a:endParaRPr lang="en-GB"/>
          </a:p>
        </p:txBody>
      </p:sp>
    </p:spTree>
    <p:extLst>
      <p:ext uri="{BB962C8B-B14F-4D97-AF65-F5344CB8AC3E}">
        <p14:creationId xmlns:p14="http://schemas.microsoft.com/office/powerpoint/2010/main" val="982922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02122"/>
                </a:solidFill>
                <a:effectLst/>
                <a:latin typeface="Montserrat" panose="00000500000000000000" pitchFamily="2" charset="0"/>
              </a:rPr>
              <a:t>Continuous glucose monitoring refers to the activity of constantly measuring blood sugar levels 24-hours a day – either in real-time or retrospectively. This is achieved with the help of wearable technology called a continuous glucose monitor (CGM). </a:t>
            </a:r>
          </a:p>
          <a:p>
            <a:pPr algn="l"/>
            <a:r>
              <a:rPr lang="en-GB" b="0" i="0" dirty="0">
                <a:solidFill>
                  <a:srgbClr val="202122"/>
                </a:solidFill>
                <a:effectLst/>
                <a:latin typeface="Montserrat" panose="00000500000000000000" pitchFamily="2" charset="0"/>
              </a:rPr>
              <a:t>A CGM device has three parts: a sensor (worn on the arm or belly), a wireless transmitter and a display device. The display device could be a handheld reader, a mobile phone or even an insulin pump monitor.  </a:t>
            </a:r>
          </a:p>
          <a:p>
            <a:pPr algn="l"/>
            <a:r>
              <a:rPr lang="en-GB" b="0" i="0" dirty="0">
                <a:solidFill>
                  <a:srgbClr val="202122"/>
                </a:solidFill>
                <a:effectLst/>
                <a:latin typeface="Montserrat" panose="00000500000000000000" pitchFamily="2" charset="0"/>
              </a:rPr>
              <a:t>A CGM works by measuring the amount of glucose in your interstitial fluid – the fluid between your cells. Unlike a finger-prick test, the blood glucose reading from your interstitial fluid has a slight delay. However, the biggest advantage of CGM is that it tells you what your current levels are, where they have been and whether they are trending up or down. This allows you to make informed decisions about what action to take, if any. </a:t>
            </a:r>
          </a:p>
          <a:p>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4</a:t>
            </a:fld>
            <a:endParaRPr lang="en-GB"/>
          </a:p>
        </p:txBody>
      </p:sp>
    </p:spTree>
    <p:extLst>
      <p:ext uri="{BB962C8B-B14F-4D97-AF65-F5344CB8AC3E}">
        <p14:creationId xmlns:p14="http://schemas.microsoft.com/office/powerpoint/2010/main" val="3831910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5</a:t>
            </a:fld>
            <a:endParaRPr lang="en-GB"/>
          </a:p>
        </p:txBody>
      </p:sp>
    </p:spTree>
    <p:extLst>
      <p:ext uri="{BB962C8B-B14F-4D97-AF65-F5344CB8AC3E}">
        <p14:creationId xmlns:p14="http://schemas.microsoft.com/office/powerpoint/2010/main" val="4172689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b="0" i="0" dirty="0">
                <a:solidFill>
                  <a:srgbClr val="202123"/>
                </a:solidFill>
                <a:effectLst/>
                <a:latin typeface="inherit"/>
              </a:rPr>
              <a:t>NICE has </a:t>
            </a:r>
            <a:r>
              <a:rPr lang="en-GB" b="1" i="0" u="none" strike="noStrike" dirty="0">
                <a:solidFill>
                  <a:srgbClr val="3E83D7"/>
                </a:solidFill>
                <a:effectLst/>
                <a:latin typeface="inherit"/>
                <a:hlinkClick r:id="rId3"/>
              </a:rPr>
              <a:t>published updated guidelines</a:t>
            </a:r>
            <a:r>
              <a:rPr lang="en-GB" b="0" i="0" dirty="0">
                <a:solidFill>
                  <a:srgbClr val="202123"/>
                </a:solidFill>
                <a:effectLst/>
                <a:latin typeface="inherit"/>
              </a:rPr>
              <a:t> for clinicians and commissioners about how to manage type 1 diabetes in adults, and type 1 or type 2 diabetes in children and young people. </a:t>
            </a:r>
            <a:endParaRPr lang="en-GB" b="0" i="0" dirty="0">
              <a:solidFill>
                <a:srgbClr val="202123"/>
              </a:solidFill>
              <a:effectLst/>
              <a:latin typeface="Gotham SSm A"/>
            </a:endParaRPr>
          </a:p>
          <a:p>
            <a:pPr algn="l" fontAlgn="base"/>
            <a:r>
              <a:rPr lang="en-GB" b="0" i="0" dirty="0">
                <a:solidFill>
                  <a:srgbClr val="202123"/>
                </a:solidFill>
                <a:effectLst/>
                <a:latin typeface="Gotham SSm A"/>
              </a:rPr>
              <a:t>The NICE guidelines recommend that people with type 1 diabetes be offered a choice of intermittently scanned glucose monitoring (otherwise known as ‘flash’) or real-time continuous glucose monitoring (CGM) on the NHS.</a:t>
            </a:r>
          </a:p>
          <a:p>
            <a:pPr algn="l" fontAlgn="base"/>
            <a:r>
              <a:rPr lang="en-GB" b="1" i="0" dirty="0">
                <a:solidFill>
                  <a:srgbClr val="01081A"/>
                </a:solidFill>
                <a:effectLst/>
                <a:latin typeface="Graphik Bold Web"/>
              </a:rPr>
              <a:t>Will all people with type 1 diabetes be able to access CGM or flash on the NHS?</a:t>
            </a:r>
          </a:p>
          <a:p>
            <a:pPr algn="l" fontAlgn="base"/>
            <a:r>
              <a:rPr lang="en-GB" b="0" i="0" dirty="0">
                <a:solidFill>
                  <a:srgbClr val="202123"/>
                </a:solidFill>
                <a:effectLst/>
                <a:latin typeface="inherit"/>
              </a:rPr>
              <a:t>A: Yes, in time – at the discretion of your healthcare team. For those with type 1, there are no longer any criteria to meet to access CGM and Flash. </a:t>
            </a:r>
          </a:p>
          <a:p>
            <a:pPr algn="l" fontAlgn="base"/>
            <a:r>
              <a:rPr lang="en-GB" dirty="0"/>
              <a:t>(NG28 type 2 diabetes in adults: management) • Offer intermittently scanned continuous glucose monitoring (</a:t>
            </a:r>
            <a:r>
              <a:rPr lang="en-GB" dirty="0" err="1"/>
              <a:t>isCGM</a:t>
            </a:r>
            <a:r>
              <a:rPr lang="en-GB" dirty="0"/>
              <a:t>) to adults with type 2 diabetes on multiple daily insulin injections if any of the following apply: - they have recurrent or severe hypoglycaemia - they have impaired hypoglycaemia awareness - they have a condition or disability (including a learning disability or cognitive impairment) that means they cannot self-monitor their blood glucose by capillary blood glucose monitoring but could use an </a:t>
            </a:r>
            <a:r>
              <a:rPr lang="en-GB" dirty="0" err="1"/>
              <a:t>isCGM</a:t>
            </a:r>
            <a:r>
              <a:rPr lang="en-GB" dirty="0"/>
              <a:t> device (or have it scanned for them) - they would otherwise be advised to self-test at least 8 times a day. </a:t>
            </a:r>
            <a:endParaRPr lang="en-GB" b="0" i="0" dirty="0">
              <a:solidFill>
                <a:srgbClr val="202123"/>
              </a:solidFill>
              <a:effectLst/>
              <a:latin typeface="Gotham SSm A"/>
            </a:endParaRPr>
          </a:p>
          <a:p>
            <a:pPr algn="l" fontAlgn="base"/>
            <a:endParaRPr lang="en-GB" b="0" i="0" dirty="0">
              <a:solidFill>
                <a:srgbClr val="202123"/>
              </a:solidFill>
              <a:effectLst/>
              <a:latin typeface="Gotham SSm A"/>
            </a:endParaRPr>
          </a:p>
          <a:p>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7</a:t>
            </a:fld>
            <a:endParaRPr lang="en-GB"/>
          </a:p>
        </p:txBody>
      </p:sp>
    </p:spTree>
    <p:extLst>
      <p:ext uri="{BB962C8B-B14F-4D97-AF65-F5344CB8AC3E}">
        <p14:creationId xmlns:p14="http://schemas.microsoft.com/office/powerpoint/2010/main" val="3227008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02122"/>
                </a:solidFill>
                <a:effectLst/>
                <a:latin typeface="Montserrat" panose="00000500000000000000" pitchFamily="2" charset="0"/>
              </a:rPr>
              <a:t>A CGM device is always working and recording your blood sugar levels – whether you’re awake, asleep, eating or exercising. There are several types of CGMs available with different features that work with the blood glucose data that is collected 24 hours a day. Some special features might include:  </a:t>
            </a:r>
          </a:p>
          <a:p>
            <a:pPr algn="l">
              <a:buFont typeface="Arial" panose="020B0604020202020204" pitchFamily="34" charset="0"/>
              <a:buChar char="•"/>
            </a:pPr>
            <a:r>
              <a:rPr lang="en-GB" b="0" i="0" dirty="0">
                <a:solidFill>
                  <a:srgbClr val="202122"/>
                </a:solidFill>
                <a:effectLst/>
                <a:latin typeface="Montserrat" panose="00000500000000000000" pitchFamily="2" charset="0"/>
              </a:rPr>
              <a:t>You can typically programme alarms for when your blood sugar goes too high or too low. </a:t>
            </a:r>
          </a:p>
          <a:p>
            <a:pPr algn="l">
              <a:buFont typeface="Arial" panose="020B0604020202020204" pitchFamily="34" charset="0"/>
              <a:buChar char="•"/>
            </a:pPr>
            <a:r>
              <a:rPr lang="en-GB" b="0" i="0" dirty="0">
                <a:solidFill>
                  <a:srgbClr val="202122"/>
                </a:solidFill>
                <a:effectLst/>
                <a:latin typeface="Montserrat" panose="00000500000000000000" pitchFamily="2" charset="0"/>
              </a:rPr>
              <a:t>You might be able to share your data with a family member or partner and programme alarms in case your blood sugar goes too high or too low (this is especially helpful in the case of monitoring your child). </a:t>
            </a:r>
          </a:p>
          <a:p>
            <a:pPr algn="l">
              <a:buFont typeface="Arial" panose="020B0604020202020204" pitchFamily="34" charset="0"/>
              <a:buChar char="•"/>
            </a:pPr>
            <a:r>
              <a:rPr lang="en-GB" b="0" i="0" dirty="0">
                <a:solidFill>
                  <a:srgbClr val="202122"/>
                </a:solidFill>
                <a:effectLst/>
                <a:latin typeface="Montserrat" panose="00000500000000000000" pitchFamily="2" charset="0"/>
              </a:rPr>
              <a:t>You can download the data onto a computer or tablet to easily see trends and patterns in your levels. </a:t>
            </a:r>
          </a:p>
          <a:p>
            <a:pPr algn="l">
              <a:buFont typeface="Arial" panose="020B0604020202020204" pitchFamily="34" charset="0"/>
              <a:buChar char="•"/>
            </a:pPr>
            <a:r>
              <a:rPr lang="en-GB" b="0" i="0" dirty="0">
                <a:solidFill>
                  <a:srgbClr val="202122"/>
                </a:solidFill>
                <a:effectLst/>
                <a:latin typeface="Montserrat" panose="00000500000000000000" pitchFamily="2" charset="0"/>
              </a:rPr>
              <a:t>You can use your smartphone instead of an additional reader. </a:t>
            </a:r>
          </a:p>
          <a:p>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11</a:t>
            </a:fld>
            <a:endParaRPr lang="en-GB"/>
          </a:p>
        </p:txBody>
      </p:sp>
    </p:spTree>
    <p:extLst>
      <p:ext uri="{BB962C8B-B14F-4D97-AF65-F5344CB8AC3E}">
        <p14:creationId xmlns:p14="http://schemas.microsoft.com/office/powerpoint/2010/main" val="3876849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02122"/>
                </a:solidFill>
                <a:effectLst/>
                <a:latin typeface="Montserrat" panose="020B0604020202020204" pitchFamily="2" charset="0"/>
              </a:rPr>
              <a:t>Continuous glucose monitoring refers to the activity of constantly measuring blood sugar levels 24-hours a day – either in real-time or retrospectively. This is achieved with the help of wearable technology called a continuous glucose monitor (CGM). </a:t>
            </a:r>
          </a:p>
          <a:p>
            <a:pPr algn="l"/>
            <a:r>
              <a:rPr lang="en-GB" b="0" i="0" dirty="0">
                <a:solidFill>
                  <a:srgbClr val="202122"/>
                </a:solidFill>
                <a:effectLst/>
                <a:latin typeface="Montserrat" panose="020B0604020202020204" pitchFamily="2" charset="0"/>
              </a:rPr>
              <a:t>A CGM device has three parts: a sensor (worn on the arm or belly), a wireless transmitter and a display device. The display device could be a handheld reader, a mobile phone or even an insulin pump monitor.  </a:t>
            </a:r>
          </a:p>
          <a:p>
            <a:pPr algn="l"/>
            <a:r>
              <a:rPr lang="en-GB" b="0" i="0" dirty="0">
                <a:solidFill>
                  <a:srgbClr val="202122"/>
                </a:solidFill>
                <a:effectLst/>
                <a:latin typeface="Montserrat" panose="020B0604020202020204" pitchFamily="2" charset="0"/>
              </a:rPr>
              <a:t>A CGM works by measuring the amount of glucose in your interstitial fluid – the fluid between your cells. Unlike a finger-prick test, the blood glucose reading from your interstitial fluid has a slight delay. However, the biggest advantage of CGM is that it tells you what your current levels are, where they have been and whether they are trending up or down. This allows you to make informed decisions about what action to take, if any. </a:t>
            </a:r>
          </a:p>
          <a:p>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12</a:t>
            </a:fld>
            <a:endParaRPr lang="en-GB"/>
          </a:p>
        </p:txBody>
      </p:sp>
    </p:spTree>
    <p:extLst>
      <p:ext uri="{BB962C8B-B14F-4D97-AF65-F5344CB8AC3E}">
        <p14:creationId xmlns:p14="http://schemas.microsoft.com/office/powerpoint/2010/main" val="3403728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Times New Roman" panose="02020603050405020304" pitchFamily="18" charset="0"/>
              </a:rPr>
              <a:t>Dexcom One and </a:t>
            </a:r>
            <a:r>
              <a:rPr lang="en-GB" b="0" i="0" dirty="0" err="1">
                <a:solidFill>
                  <a:srgbClr val="000000"/>
                </a:solidFill>
                <a:effectLst/>
                <a:latin typeface="Times New Roman" panose="02020603050405020304" pitchFamily="18" charset="0"/>
              </a:rPr>
              <a:t>GlucoRx</a:t>
            </a:r>
            <a:r>
              <a:rPr lang="en-GB" b="0" i="0" dirty="0">
                <a:solidFill>
                  <a:srgbClr val="000000"/>
                </a:solidFill>
                <a:effectLst/>
                <a:latin typeface="Times New Roman" panose="02020603050405020304" pitchFamily="18" charset="0"/>
              </a:rPr>
              <a:t> </a:t>
            </a:r>
            <a:r>
              <a:rPr lang="en-GB" b="0" i="0" dirty="0" err="1">
                <a:solidFill>
                  <a:srgbClr val="000000"/>
                </a:solidFill>
                <a:effectLst/>
                <a:latin typeface="Times New Roman" panose="02020603050405020304" pitchFamily="18" charset="0"/>
              </a:rPr>
              <a:t>AiDEX</a:t>
            </a:r>
            <a:r>
              <a:rPr lang="en-GB" b="0" i="0" dirty="0">
                <a:solidFill>
                  <a:srgbClr val="000000"/>
                </a:solidFill>
                <a:effectLst/>
                <a:latin typeface="Times New Roman" panose="02020603050405020304" pitchFamily="18" charset="0"/>
              </a:rPr>
              <a:t> are new CGM systems that like Freestyle Libre 2 can be prescribed on FP10. It was previously recommended that Freestyle Libre 2 should only be prescribed in primary care following the Diabetes Multidisciplinary Team (DMDT) advising that the patient had attended training session on using the device and advice on the aims of monitoring. However it has been agreed that since there is now considerable experience in primary care with Freestyle Libre that these devices can now be initiated in primary care.</a:t>
            </a:r>
            <a:endParaRPr lang="en-GB" dirty="0"/>
          </a:p>
        </p:txBody>
      </p:sp>
      <p:sp>
        <p:nvSpPr>
          <p:cNvPr id="4" name="Slide Number Placeholder 3"/>
          <p:cNvSpPr>
            <a:spLocks noGrp="1"/>
          </p:cNvSpPr>
          <p:nvPr>
            <p:ph type="sldNum" sz="quarter" idx="5"/>
          </p:nvPr>
        </p:nvSpPr>
        <p:spPr/>
        <p:txBody>
          <a:bodyPr/>
          <a:lstStyle/>
          <a:p>
            <a:fld id="{643795A2-DD5C-4D86-8E2C-EC11F76A4E2C}" type="slidenum">
              <a:rPr lang="en-GB" smtClean="0"/>
              <a:t>13</a:t>
            </a:fld>
            <a:endParaRPr lang="en-GB"/>
          </a:p>
        </p:txBody>
      </p:sp>
    </p:spTree>
    <p:extLst>
      <p:ext uri="{BB962C8B-B14F-4D97-AF65-F5344CB8AC3E}">
        <p14:creationId xmlns:p14="http://schemas.microsoft.com/office/powerpoint/2010/main" val="3065150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Libre 2 is </a:t>
            </a:r>
          </a:p>
        </p:txBody>
      </p:sp>
      <p:sp>
        <p:nvSpPr>
          <p:cNvPr id="4" name="Slide Number Placeholder 3"/>
          <p:cNvSpPr>
            <a:spLocks noGrp="1"/>
          </p:cNvSpPr>
          <p:nvPr>
            <p:ph type="sldNum" sz="quarter" idx="5"/>
          </p:nvPr>
        </p:nvSpPr>
        <p:spPr/>
        <p:txBody>
          <a:bodyPr/>
          <a:lstStyle/>
          <a:p>
            <a:fld id="{643795A2-DD5C-4D86-8E2C-EC11F76A4E2C}" type="slidenum">
              <a:rPr lang="en-GB" smtClean="0"/>
              <a:t>15</a:t>
            </a:fld>
            <a:endParaRPr lang="en-GB"/>
          </a:p>
        </p:txBody>
      </p:sp>
    </p:spTree>
    <p:extLst>
      <p:ext uri="{BB962C8B-B14F-4D97-AF65-F5344CB8AC3E}">
        <p14:creationId xmlns:p14="http://schemas.microsoft.com/office/powerpoint/2010/main" val="494822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43F86-D659-4031-A905-9A3BF8EE69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672E383-6C0C-4642-A7F5-19286AC367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C0EFC7-EB89-4374-9FF1-19EEAC720AF2}"/>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5" name="Footer Placeholder 4">
            <a:extLst>
              <a:ext uri="{FF2B5EF4-FFF2-40B4-BE49-F238E27FC236}">
                <a16:creationId xmlns:a16="http://schemas.microsoft.com/office/drawing/2014/main" id="{B07AC70B-FF0F-4D97-87B7-29A4282BE2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F7C4DB-FE92-47C2-93CB-A6D85C47FDDA}"/>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2912419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3A106-D05F-418B-9FE0-D78927F46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B58BA1-A9AB-4FC4-A527-B2A183046B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E9E6E1-A45F-4BE2-AF58-E59C4B31CD13}"/>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5" name="Footer Placeholder 4">
            <a:extLst>
              <a:ext uri="{FF2B5EF4-FFF2-40B4-BE49-F238E27FC236}">
                <a16:creationId xmlns:a16="http://schemas.microsoft.com/office/drawing/2014/main" id="{550F123F-F4E8-4A94-B423-D9579B437C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CA80C9-D112-4150-91BC-69972A4D0883}"/>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3538456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D3B79B-BE7A-42B4-B0E4-2BBEFD049D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D63599-E0FE-4F9E-A9AF-F25080ED1A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11CDC9-FD9C-44E9-BA83-0A213CAAD7FC}"/>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5" name="Footer Placeholder 4">
            <a:extLst>
              <a:ext uri="{FF2B5EF4-FFF2-40B4-BE49-F238E27FC236}">
                <a16:creationId xmlns:a16="http://schemas.microsoft.com/office/drawing/2014/main" id="{782BF973-AC98-42ED-81C4-0913F1D3A2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6C798-B9E0-45A7-AEAC-DE61ABCE5709}"/>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237166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6249-2266-4548-A8A9-BDA5E0E90E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F25F54B-C2BA-4C46-8BCB-1B0E24FA05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AF680A-47AC-44FE-9ECE-489C23AE28AB}"/>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5" name="Footer Placeholder 4">
            <a:extLst>
              <a:ext uri="{FF2B5EF4-FFF2-40B4-BE49-F238E27FC236}">
                <a16:creationId xmlns:a16="http://schemas.microsoft.com/office/drawing/2014/main" id="{9646B2C3-F4C6-4189-8BD3-BFF697A1E7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14EF82-037C-4543-AB4A-B6080B7FEAC4}"/>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251339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EF4BF-72D2-45F6-8131-26221C30D7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92C7B1-4AC2-4AB7-A954-7F0745A1E8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C1BE81-296C-4B1F-995E-D27887CD435F}"/>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5" name="Footer Placeholder 4">
            <a:extLst>
              <a:ext uri="{FF2B5EF4-FFF2-40B4-BE49-F238E27FC236}">
                <a16:creationId xmlns:a16="http://schemas.microsoft.com/office/drawing/2014/main" id="{DC116EF0-C581-422F-AC81-DBE5D32508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E34E32-2973-4C86-8554-F9C69AB092EF}"/>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1181081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02458-E7DA-4BA3-A021-62B702C5B1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49C768-1A3F-4691-95FD-2FDB56BBF0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FE9E10-59CD-48C2-AEFC-BE29D81BC3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9E3A33-44E7-448E-B389-5EBFAF55375A}"/>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6" name="Footer Placeholder 5">
            <a:extLst>
              <a:ext uri="{FF2B5EF4-FFF2-40B4-BE49-F238E27FC236}">
                <a16:creationId xmlns:a16="http://schemas.microsoft.com/office/drawing/2014/main" id="{F4CDD149-665C-467A-BA66-83E0A8561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AC2A53-58FC-4C93-A057-C87589AEEEAA}"/>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318405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BF3FC-7725-4C97-839E-19CE9C8A7C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80FDAA-471D-48EE-A37D-D96E2B8B99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8F9689-10C7-47EB-A655-87CC95F946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B6E9BA8-0B6C-4E7F-AC70-0413C26EBA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6BC806-8F4E-4259-B7E8-B78FBD6797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65661C-63D3-474B-AFBD-7C2A8018CA34}"/>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8" name="Footer Placeholder 7">
            <a:extLst>
              <a:ext uri="{FF2B5EF4-FFF2-40B4-BE49-F238E27FC236}">
                <a16:creationId xmlns:a16="http://schemas.microsoft.com/office/drawing/2014/main" id="{40A5D4E7-04B3-4BD2-81F6-8E9753C8DF0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11E1864-9FBD-4A11-A3C8-524B797E3F38}"/>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3194198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E76FA-33EA-4CA1-A001-B0424A402E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C108353-A097-44AA-AEE1-46D36783A9F9}"/>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4" name="Footer Placeholder 3">
            <a:extLst>
              <a:ext uri="{FF2B5EF4-FFF2-40B4-BE49-F238E27FC236}">
                <a16:creationId xmlns:a16="http://schemas.microsoft.com/office/drawing/2014/main" id="{FEF6C4EE-DFC4-42A2-ACE1-26179F9919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E2E5C22-3BF3-444A-975C-93FD8C575736}"/>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67149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19C49C-28E1-4BE3-9BC7-407339D8048A}"/>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3" name="Footer Placeholder 2">
            <a:extLst>
              <a:ext uri="{FF2B5EF4-FFF2-40B4-BE49-F238E27FC236}">
                <a16:creationId xmlns:a16="http://schemas.microsoft.com/office/drawing/2014/main" id="{D007681A-1688-43D3-BA54-55A7EE9979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D3CD3D-7630-4AEB-AB19-AC470A4C0A1E}"/>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1210535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0075-611C-47C5-BEE2-CC9B0983C3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5B3C73-FEC7-4143-AEF9-1E2B87D24E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DAE4BED-1B8F-4729-9F22-8D49226757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FA0A19-17EB-4129-8792-F3B62D2A7809}"/>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6" name="Footer Placeholder 5">
            <a:extLst>
              <a:ext uri="{FF2B5EF4-FFF2-40B4-BE49-F238E27FC236}">
                <a16:creationId xmlns:a16="http://schemas.microsoft.com/office/drawing/2014/main" id="{26FF6075-6E55-4077-AEA6-32E7B4F6C5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E06CF9-84DF-40C8-BE21-C0B3BE9F9592}"/>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3844480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8359D-29E2-4375-875D-36BC986AD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C38B573-A2BD-4129-9C00-FC48484FB5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B8E2BDC-C60F-4AAA-B397-41CDD9554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A8EDEB-61A7-4547-BBBE-0BE6BFE9FAB8}"/>
              </a:ext>
            </a:extLst>
          </p:cNvPr>
          <p:cNvSpPr>
            <a:spLocks noGrp="1"/>
          </p:cNvSpPr>
          <p:nvPr>
            <p:ph type="dt" sz="half" idx="10"/>
          </p:nvPr>
        </p:nvSpPr>
        <p:spPr/>
        <p:txBody>
          <a:bodyPr/>
          <a:lstStyle/>
          <a:p>
            <a:fld id="{1CD0E9E5-1BB5-4293-89FA-DF3955D2BF0C}" type="datetimeFigureOut">
              <a:rPr lang="en-GB" smtClean="0"/>
              <a:t>08/11/2022</a:t>
            </a:fld>
            <a:endParaRPr lang="en-GB"/>
          </a:p>
        </p:txBody>
      </p:sp>
      <p:sp>
        <p:nvSpPr>
          <p:cNvPr id="6" name="Footer Placeholder 5">
            <a:extLst>
              <a:ext uri="{FF2B5EF4-FFF2-40B4-BE49-F238E27FC236}">
                <a16:creationId xmlns:a16="http://schemas.microsoft.com/office/drawing/2014/main" id="{0761DBF9-92FF-48A0-8B46-CEA3D4D0B9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841A55-0F03-428F-9952-62D7399825A1}"/>
              </a:ext>
            </a:extLst>
          </p:cNvPr>
          <p:cNvSpPr>
            <a:spLocks noGrp="1"/>
          </p:cNvSpPr>
          <p:nvPr>
            <p:ph type="sldNum" sz="quarter" idx="12"/>
          </p:nvPr>
        </p:nvSpPr>
        <p:spPr/>
        <p:txBody>
          <a:bodyPr/>
          <a:lstStyle/>
          <a:p>
            <a:fld id="{BAFF7B52-50AB-419C-9FA8-9F1D466440FD}" type="slidenum">
              <a:rPr lang="en-GB" smtClean="0"/>
              <a:t>‹#›</a:t>
            </a:fld>
            <a:endParaRPr lang="en-GB"/>
          </a:p>
        </p:txBody>
      </p:sp>
    </p:spTree>
    <p:extLst>
      <p:ext uri="{BB962C8B-B14F-4D97-AF65-F5344CB8AC3E}">
        <p14:creationId xmlns:p14="http://schemas.microsoft.com/office/powerpoint/2010/main" val="263612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252370-D841-4F5B-9DBA-AEA406FF37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C9895BF-37F3-49DD-99D5-9D74D84E8A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B12852-1232-4C09-94AC-4147FD454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D0E9E5-1BB5-4293-89FA-DF3955D2BF0C}" type="datetimeFigureOut">
              <a:rPr lang="en-GB" smtClean="0"/>
              <a:t>08/11/2022</a:t>
            </a:fld>
            <a:endParaRPr lang="en-GB"/>
          </a:p>
        </p:txBody>
      </p:sp>
      <p:sp>
        <p:nvSpPr>
          <p:cNvPr id="5" name="Footer Placeholder 4">
            <a:extLst>
              <a:ext uri="{FF2B5EF4-FFF2-40B4-BE49-F238E27FC236}">
                <a16:creationId xmlns:a16="http://schemas.microsoft.com/office/drawing/2014/main" id="{C3AA040B-E320-4F28-A8C8-F7C8A46B0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ECCD569-22EF-4B11-8317-711902E6B8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FF7B52-50AB-419C-9FA8-9F1D466440FD}" type="slidenum">
              <a:rPr lang="en-GB" smtClean="0"/>
              <a:t>‹#›</a:t>
            </a:fld>
            <a:endParaRPr lang="en-GB"/>
          </a:p>
        </p:txBody>
      </p:sp>
    </p:spTree>
    <p:extLst>
      <p:ext uri="{BB962C8B-B14F-4D97-AF65-F5344CB8AC3E}">
        <p14:creationId xmlns:p14="http://schemas.microsoft.com/office/powerpoint/2010/main" val="687900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lh506E91euU?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7.jpe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edendiabetes.com/" TargetMode="External"/><Relationship Id="rId2" Type="http://schemas.openxmlformats.org/officeDocument/2006/relationships/hyperlink" Target="https://www.edendiabetes.com/news-blog/2022/6/9/flash-and-cgm-education-pack-for-primary-care-now-available"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26" name="Group 25">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30" name="Freeform: Shape 29">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7" name="Group 26">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28" name="Freeform: Shape 27">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3">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80C5A93A-D92E-42FE-BA53-6C71ADCDDA58}"/>
              </a:ext>
            </a:extLst>
          </p:cNvPr>
          <p:cNvSpPr>
            <a:spLocks noGrp="1"/>
          </p:cNvSpPr>
          <p:nvPr>
            <p:ph type="ctrTitle"/>
          </p:nvPr>
        </p:nvSpPr>
        <p:spPr>
          <a:xfrm>
            <a:off x="223521" y="-284480"/>
            <a:ext cx="10210800" cy="3327789"/>
          </a:xfrm>
        </p:spPr>
        <p:txBody>
          <a:bodyPr vert="horz" lIns="91440" tIns="45720" rIns="91440" bIns="45720" rtlCol="0">
            <a:normAutofit/>
          </a:bodyPr>
          <a:lstStyle/>
          <a:p>
            <a:pPr algn="l"/>
            <a:r>
              <a:rPr lang="en-US" sz="8800" kern="1200" dirty="0">
                <a:solidFill>
                  <a:schemeClr val="bg1"/>
                </a:solidFill>
                <a:latin typeface="+mj-lt"/>
                <a:ea typeface="+mj-ea"/>
                <a:cs typeface="+mj-cs"/>
              </a:rPr>
              <a:t>Continuous Glucose Monitoring</a:t>
            </a:r>
          </a:p>
        </p:txBody>
      </p:sp>
      <p:sp>
        <p:nvSpPr>
          <p:cNvPr id="3" name="Subtitle 2">
            <a:extLst>
              <a:ext uri="{FF2B5EF4-FFF2-40B4-BE49-F238E27FC236}">
                <a16:creationId xmlns:a16="http://schemas.microsoft.com/office/drawing/2014/main" id="{53C4BCD8-6D48-43AD-B954-35C018010639}"/>
              </a:ext>
            </a:extLst>
          </p:cNvPr>
          <p:cNvSpPr>
            <a:spLocks noGrp="1"/>
          </p:cNvSpPr>
          <p:nvPr>
            <p:ph type="subTitle" idx="1"/>
          </p:nvPr>
        </p:nvSpPr>
        <p:spPr>
          <a:xfrm>
            <a:off x="398367" y="3296011"/>
            <a:ext cx="12069536" cy="3530211"/>
          </a:xfrm>
        </p:spPr>
        <p:txBody>
          <a:bodyPr vert="horz" lIns="91440" tIns="45720" rIns="91440" bIns="45720" rtlCol="0">
            <a:noAutofit/>
          </a:bodyPr>
          <a:lstStyle/>
          <a:p>
            <a:pPr algn="l"/>
            <a:r>
              <a:rPr lang="en-US" sz="4400" dirty="0">
                <a:solidFill>
                  <a:schemeClr val="accent5">
                    <a:lumMod val="75000"/>
                  </a:schemeClr>
                </a:solidFill>
              </a:rPr>
              <a:t>T</a:t>
            </a:r>
            <a:r>
              <a:rPr lang="en-US" sz="4400" b="0" i="0" dirty="0">
                <a:solidFill>
                  <a:schemeClr val="accent5">
                    <a:lumMod val="75000"/>
                  </a:schemeClr>
                </a:solidFill>
                <a:effectLst/>
              </a:rPr>
              <a:t>he expanding role of continuous glucose monitoring in </a:t>
            </a:r>
            <a:r>
              <a:rPr lang="en-US" sz="4400" b="0" i="0" dirty="0" err="1">
                <a:solidFill>
                  <a:schemeClr val="accent5">
                    <a:lumMod val="75000"/>
                  </a:schemeClr>
                </a:solidFill>
                <a:effectLst/>
              </a:rPr>
              <a:t>glycaemic</a:t>
            </a:r>
            <a:r>
              <a:rPr lang="en-US" sz="4400" b="0" i="0" dirty="0">
                <a:solidFill>
                  <a:schemeClr val="accent5">
                    <a:lumMod val="75000"/>
                  </a:schemeClr>
                </a:solidFill>
                <a:effectLst/>
              </a:rPr>
              <a:t> management in </a:t>
            </a:r>
          </a:p>
          <a:p>
            <a:pPr algn="l"/>
            <a:r>
              <a:rPr lang="en-US" sz="4400" b="0" i="0" dirty="0">
                <a:solidFill>
                  <a:schemeClr val="accent5">
                    <a:lumMod val="75000"/>
                  </a:schemeClr>
                </a:solidFill>
                <a:effectLst/>
              </a:rPr>
              <a:t>primary care.</a:t>
            </a:r>
          </a:p>
          <a:p>
            <a:pPr algn="l"/>
            <a:endParaRPr lang="en-US" sz="4400" b="0" i="0" dirty="0">
              <a:solidFill>
                <a:schemeClr val="bg1"/>
              </a:solidFill>
              <a:effectLst/>
            </a:endParaRPr>
          </a:p>
          <a:p>
            <a:pPr algn="l"/>
            <a:r>
              <a:rPr lang="en-US" sz="4400" dirty="0">
                <a:solidFill>
                  <a:schemeClr val="bg1"/>
                </a:solidFill>
              </a:rPr>
              <a:t>                                                          </a:t>
            </a:r>
            <a:r>
              <a:rPr lang="en-US" sz="4000" dirty="0" err="1">
                <a:solidFill>
                  <a:schemeClr val="bg1"/>
                </a:solidFill>
              </a:rPr>
              <a:t>Northamptonshire</a:t>
            </a:r>
            <a:r>
              <a:rPr lang="en-US" sz="4400" dirty="0">
                <a:solidFill>
                  <a:schemeClr val="bg1"/>
                </a:solidFill>
              </a:rPr>
              <a:t> </a:t>
            </a:r>
          </a:p>
          <a:p>
            <a:pPr indent="-228600" algn="l">
              <a:buFont typeface="Arial" panose="020B0604020202020204" pitchFamily="34" charset="0"/>
              <a:buChar char="•"/>
            </a:pPr>
            <a:endParaRPr lang="en-US" sz="4400" dirty="0">
              <a:solidFill>
                <a:schemeClr val="bg1"/>
              </a:solidFill>
            </a:endParaRPr>
          </a:p>
          <a:p>
            <a:pPr indent="-228600" algn="l">
              <a:buFont typeface="Arial" panose="020B0604020202020204" pitchFamily="34" charset="0"/>
              <a:buChar char="•"/>
            </a:pPr>
            <a:endParaRPr lang="en-US" sz="4400" dirty="0">
              <a:solidFill>
                <a:schemeClr val="bg1"/>
              </a:solidFill>
            </a:endParaRPr>
          </a:p>
          <a:p>
            <a:pPr indent="-228600" algn="l">
              <a:buFont typeface="Arial" panose="020B0604020202020204" pitchFamily="34" charset="0"/>
              <a:buChar char="•"/>
            </a:pPr>
            <a:r>
              <a:rPr lang="en-US" sz="4400" dirty="0">
                <a:solidFill>
                  <a:schemeClr val="bg1"/>
                </a:solidFill>
              </a:rPr>
              <a:t>November 2022</a:t>
            </a:r>
          </a:p>
        </p:txBody>
      </p:sp>
    </p:spTree>
    <p:extLst>
      <p:ext uri="{BB962C8B-B14F-4D97-AF65-F5344CB8AC3E}">
        <p14:creationId xmlns:p14="http://schemas.microsoft.com/office/powerpoint/2010/main" val="2683631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A291D-2A32-4204-82CA-8940EB462D84}"/>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07D27FA-56B5-4343-94A6-B18740B0F6D2}"/>
              </a:ext>
            </a:extLst>
          </p:cNvPr>
          <p:cNvSpPr>
            <a:spLocks noGrp="1"/>
          </p:cNvSpPr>
          <p:nvPr>
            <p:ph idx="1"/>
          </p:nvPr>
        </p:nvSpPr>
        <p:spPr/>
        <p:txBody>
          <a:bodyPr/>
          <a:lstStyle/>
          <a:p>
            <a:pPr algn="l"/>
            <a:r>
              <a:rPr lang="en-GB" b="0" i="0" dirty="0">
                <a:solidFill>
                  <a:srgbClr val="000000"/>
                </a:solidFill>
                <a:effectLst/>
                <a:latin typeface="Times New Roman" panose="02020603050405020304" pitchFamily="18" charset="0"/>
              </a:rPr>
              <a:t>Type 2 Diabetes</a:t>
            </a:r>
          </a:p>
          <a:p>
            <a:pPr algn="l"/>
            <a:r>
              <a:rPr lang="en-GB" b="0" i="0" dirty="0">
                <a:solidFill>
                  <a:srgbClr val="000000"/>
                </a:solidFill>
                <a:effectLst/>
                <a:latin typeface="Times New Roman" panose="02020603050405020304" pitchFamily="18" charset="0"/>
              </a:rPr>
              <a:t>Dexcom One, </a:t>
            </a:r>
            <a:r>
              <a:rPr lang="en-GB" b="0" i="0" dirty="0" err="1">
                <a:solidFill>
                  <a:srgbClr val="000000"/>
                </a:solidFill>
                <a:effectLst/>
                <a:latin typeface="Times New Roman" panose="02020603050405020304" pitchFamily="18" charset="0"/>
              </a:rPr>
              <a:t>GlucoRx</a:t>
            </a:r>
            <a:r>
              <a:rPr lang="en-GB" b="0" i="0" dirty="0">
                <a:solidFill>
                  <a:srgbClr val="000000"/>
                </a:solidFill>
                <a:effectLst/>
                <a:latin typeface="Times New Roman" panose="02020603050405020304" pitchFamily="18" charset="0"/>
              </a:rPr>
              <a:t> </a:t>
            </a:r>
            <a:r>
              <a:rPr lang="en-GB" b="0" i="0" dirty="0" err="1">
                <a:solidFill>
                  <a:srgbClr val="000000"/>
                </a:solidFill>
                <a:effectLst/>
                <a:latin typeface="Times New Roman" panose="02020603050405020304" pitchFamily="18" charset="0"/>
              </a:rPr>
              <a:t>AiDEX</a:t>
            </a:r>
            <a:r>
              <a:rPr lang="en-GB" b="0" i="0" dirty="0">
                <a:solidFill>
                  <a:srgbClr val="000000"/>
                </a:solidFill>
                <a:effectLst/>
                <a:latin typeface="Times New Roman" panose="02020603050405020304" pitchFamily="18" charset="0"/>
              </a:rPr>
              <a:t> and Freestyle Libre 2 currently are not currently routinely commissioned for patients with Type 2 diabetes.</a:t>
            </a:r>
          </a:p>
          <a:p>
            <a:pPr algn="l"/>
            <a:endParaRPr lang="en-GB" dirty="0">
              <a:solidFill>
                <a:srgbClr val="000000"/>
              </a:solidFill>
              <a:latin typeface="Times New Roman" panose="02020603050405020304" pitchFamily="18" charset="0"/>
            </a:endParaRPr>
          </a:p>
          <a:p>
            <a:pPr algn="l"/>
            <a:r>
              <a:rPr lang="en-GB" b="0" i="0" dirty="0">
                <a:solidFill>
                  <a:srgbClr val="000000"/>
                </a:solidFill>
                <a:effectLst/>
                <a:latin typeface="Times New Roman" panose="02020603050405020304" pitchFamily="18" charset="0"/>
              </a:rPr>
              <a:t> For patients with Type 2 diabetes who are on insulin and who have difficulty using blood glucose test strips or who have severe or problematic hypoglycaemia a prior approval request may be submitted by the GP DMDT .</a:t>
            </a:r>
          </a:p>
          <a:p>
            <a:endParaRPr lang="en-GB" dirty="0"/>
          </a:p>
        </p:txBody>
      </p:sp>
      <p:pic>
        <p:nvPicPr>
          <p:cNvPr id="4" name="Picture 3">
            <a:extLst>
              <a:ext uri="{FF2B5EF4-FFF2-40B4-BE49-F238E27FC236}">
                <a16:creationId xmlns:a16="http://schemas.microsoft.com/office/drawing/2014/main" id="{D0E013D2-EFF4-4CAC-A746-E1C9CE0B2DC8}"/>
              </a:ext>
            </a:extLst>
          </p:cNvPr>
          <p:cNvPicPr>
            <a:picLocks noChangeAspect="1"/>
          </p:cNvPicPr>
          <p:nvPr/>
        </p:nvPicPr>
        <p:blipFill>
          <a:blip r:embed="rId2"/>
          <a:stretch>
            <a:fillRect/>
          </a:stretch>
        </p:blipFill>
        <p:spPr>
          <a:xfrm>
            <a:off x="204787" y="-51371"/>
            <a:ext cx="11782425" cy="2305050"/>
          </a:xfrm>
          <a:prstGeom prst="rect">
            <a:avLst/>
          </a:prstGeom>
        </p:spPr>
      </p:pic>
    </p:spTree>
    <p:extLst>
      <p:ext uri="{BB962C8B-B14F-4D97-AF65-F5344CB8AC3E}">
        <p14:creationId xmlns:p14="http://schemas.microsoft.com/office/powerpoint/2010/main" val="2204599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32385"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4" name="Rectangle 10">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2385" y="0"/>
            <a:ext cx="3218914"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D94B58-A325-40AE-8EA2-DB3B7FE7B175}"/>
              </a:ext>
            </a:extLst>
          </p:cNvPr>
          <p:cNvSpPr>
            <a:spLocks noGrp="1"/>
          </p:cNvSpPr>
          <p:nvPr>
            <p:ph type="title"/>
          </p:nvPr>
        </p:nvSpPr>
        <p:spPr>
          <a:xfrm>
            <a:off x="992206" y="1608667"/>
            <a:ext cx="2823275" cy="4501127"/>
          </a:xfrm>
        </p:spPr>
        <p:txBody>
          <a:bodyPr anchor="t">
            <a:normAutofit/>
          </a:bodyPr>
          <a:lstStyle/>
          <a:p>
            <a:pPr algn="r"/>
            <a:r>
              <a:rPr lang="en-GB" sz="3200" dirty="0">
                <a:solidFill>
                  <a:srgbClr val="FFFFFF"/>
                </a:solidFill>
              </a:rPr>
              <a:t>Types of CGM</a:t>
            </a:r>
          </a:p>
        </p:txBody>
      </p:sp>
      <p:sp>
        <p:nvSpPr>
          <p:cNvPr id="3" name="Content Placeholder 2">
            <a:extLst>
              <a:ext uri="{FF2B5EF4-FFF2-40B4-BE49-F238E27FC236}">
                <a16:creationId xmlns:a16="http://schemas.microsoft.com/office/drawing/2014/main" id="{04B7F7F1-E298-4F32-98E8-232979B4E275}"/>
              </a:ext>
            </a:extLst>
          </p:cNvPr>
          <p:cNvSpPr>
            <a:spLocks noGrp="1"/>
          </p:cNvSpPr>
          <p:nvPr>
            <p:ph sz="half" idx="1"/>
          </p:nvPr>
        </p:nvSpPr>
        <p:spPr>
          <a:xfrm>
            <a:off x="4211120" y="721361"/>
            <a:ext cx="3734000" cy="5388434"/>
          </a:xfrm>
        </p:spPr>
        <p:txBody>
          <a:bodyPr>
            <a:normAutofit fontScale="85000" lnSpcReduction="20000"/>
          </a:bodyPr>
          <a:lstStyle/>
          <a:p>
            <a:pPr marL="0" indent="0">
              <a:buNone/>
            </a:pPr>
            <a:r>
              <a:rPr lang="en-GB" sz="4200" dirty="0"/>
              <a:t>Specialist </a:t>
            </a:r>
            <a:r>
              <a:rPr lang="en-GB" sz="4200" dirty="0" err="1"/>
              <a:t>rtCGM</a:t>
            </a:r>
            <a:r>
              <a:rPr lang="en-GB" sz="4200" dirty="0"/>
              <a:t> – </a:t>
            </a:r>
          </a:p>
          <a:p>
            <a:pPr marL="0" indent="0">
              <a:buNone/>
            </a:pPr>
            <a:r>
              <a:rPr lang="en-GB" sz="4200" dirty="0"/>
              <a:t>Not available on FP10 </a:t>
            </a:r>
          </a:p>
          <a:p>
            <a:pPr marL="0" indent="0">
              <a:buNone/>
            </a:pPr>
            <a:endParaRPr lang="en-GB" sz="2400" dirty="0"/>
          </a:p>
          <a:p>
            <a:pPr marL="0" indent="0">
              <a:buNone/>
            </a:pPr>
            <a:r>
              <a:rPr lang="en-GB" sz="2400" dirty="0"/>
              <a:t>Specialist or Secondary care initiation</a:t>
            </a:r>
          </a:p>
          <a:p>
            <a:pPr marL="0" indent="0">
              <a:buNone/>
            </a:pPr>
            <a:r>
              <a:rPr lang="en-GB" sz="2400" dirty="0"/>
              <a:t>Supply chain only. - Speciality features appropriate for specific clinical conditions or compatibility with certain CSII devices </a:t>
            </a:r>
          </a:p>
          <a:p>
            <a:pPr marL="0" indent="0">
              <a:buNone/>
            </a:pPr>
            <a:endParaRPr lang="en-GB" sz="2400" dirty="0"/>
          </a:p>
          <a:p>
            <a:pPr marL="0" indent="0">
              <a:buNone/>
            </a:pPr>
            <a:r>
              <a:rPr lang="en-GB" sz="2400" dirty="0"/>
              <a:t>Dexcom G7</a:t>
            </a:r>
          </a:p>
          <a:p>
            <a:pPr marL="0" indent="0">
              <a:buNone/>
            </a:pPr>
            <a:r>
              <a:rPr lang="en-GB" sz="2400" dirty="0"/>
              <a:t>Dexcom G6</a:t>
            </a:r>
          </a:p>
          <a:p>
            <a:pPr marL="0" indent="0">
              <a:buNone/>
            </a:pPr>
            <a:r>
              <a:rPr lang="en-GB" sz="2400" dirty="0"/>
              <a:t>Guardian 4</a:t>
            </a:r>
          </a:p>
          <a:p>
            <a:pPr marL="0" indent="0">
              <a:buNone/>
            </a:pPr>
            <a:r>
              <a:rPr lang="en-GB" sz="2400" dirty="0"/>
              <a:t>Libre 3</a:t>
            </a:r>
          </a:p>
          <a:p>
            <a:pPr marL="0" indent="0">
              <a:buNone/>
            </a:pPr>
            <a:endParaRPr lang="en-GB" sz="1700" dirty="0"/>
          </a:p>
        </p:txBody>
      </p:sp>
      <p:sp>
        <p:nvSpPr>
          <p:cNvPr id="4" name="Content Placeholder 3">
            <a:extLst>
              <a:ext uri="{FF2B5EF4-FFF2-40B4-BE49-F238E27FC236}">
                <a16:creationId xmlns:a16="http://schemas.microsoft.com/office/drawing/2014/main" id="{53398DEF-1DD6-4198-81F8-8D0D5FAB9659}"/>
              </a:ext>
            </a:extLst>
          </p:cNvPr>
          <p:cNvSpPr>
            <a:spLocks noGrp="1"/>
          </p:cNvSpPr>
          <p:nvPr>
            <p:ph sz="half" idx="2"/>
          </p:nvPr>
        </p:nvSpPr>
        <p:spPr>
          <a:xfrm>
            <a:off x="8289696" y="640081"/>
            <a:ext cx="3556864" cy="5469714"/>
          </a:xfrm>
        </p:spPr>
        <p:txBody>
          <a:bodyPr>
            <a:normAutofit fontScale="85000" lnSpcReduction="20000"/>
          </a:bodyPr>
          <a:lstStyle/>
          <a:p>
            <a:pPr marL="0" indent="0">
              <a:buNone/>
            </a:pPr>
            <a:r>
              <a:rPr lang="en-GB" sz="4200" dirty="0">
                <a:solidFill>
                  <a:schemeClr val="accent4">
                    <a:lumMod val="60000"/>
                    <a:lumOff val="40000"/>
                  </a:schemeClr>
                </a:solidFill>
              </a:rPr>
              <a:t>FP10 </a:t>
            </a:r>
            <a:r>
              <a:rPr lang="en-GB" sz="4200" dirty="0" err="1">
                <a:solidFill>
                  <a:schemeClr val="accent4">
                    <a:lumMod val="60000"/>
                    <a:lumOff val="40000"/>
                  </a:schemeClr>
                </a:solidFill>
              </a:rPr>
              <a:t>rtCGM</a:t>
            </a:r>
            <a:r>
              <a:rPr lang="en-GB" sz="4200" dirty="0">
                <a:solidFill>
                  <a:schemeClr val="accent4">
                    <a:lumMod val="60000"/>
                    <a:lumOff val="40000"/>
                  </a:schemeClr>
                </a:solidFill>
              </a:rPr>
              <a:t> and Flash</a:t>
            </a:r>
          </a:p>
          <a:p>
            <a:pPr marL="0" indent="0">
              <a:buNone/>
            </a:pPr>
            <a:r>
              <a:rPr lang="en-GB" sz="4200" dirty="0">
                <a:solidFill>
                  <a:schemeClr val="accent4">
                    <a:lumMod val="60000"/>
                    <a:lumOff val="40000"/>
                  </a:schemeClr>
                </a:solidFill>
              </a:rPr>
              <a:t>Available on FP10 </a:t>
            </a:r>
          </a:p>
          <a:p>
            <a:pPr marL="0" indent="0">
              <a:buNone/>
            </a:pPr>
            <a:endParaRPr lang="en-GB" sz="2600" dirty="0"/>
          </a:p>
          <a:p>
            <a:pPr marL="0" indent="0">
              <a:buNone/>
            </a:pPr>
            <a:r>
              <a:rPr lang="en-GB" sz="2600" dirty="0">
                <a:solidFill>
                  <a:schemeClr val="accent4">
                    <a:lumMod val="60000"/>
                    <a:lumOff val="40000"/>
                  </a:schemeClr>
                </a:solidFill>
              </a:rPr>
              <a:t>All have optional low and high glucose alerts - No compatibility with CSII devices - All devices have sharing capability for HCP’s but not all offer sharing with relatives/carers</a:t>
            </a:r>
          </a:p>
          <a:p>
            <a:pPr marL="0" indent="0">
              <a:buNone/>
            </a:pPr>
            <a:endParaRPr lang="en-GB" sz="2600" dirty="0">
              <a:solidFill>
                <a:schemeClr val="accent4">
                  <a:lumMod val="60000"/>
                  <a:lumOff val="40000"/>
                </a:schemeClr>
              </a:solidFill>
            </a:endParaRPr>
          </a:p>
          <a:p>
            <a:pPr marL="0" indent="0">
              <a:buNone/>
            </a:pPr>
            <a:r>
              <a:rPr lang="en-GB" sz="2600" dirty="0">
                <a:solidFill>
                  <a:schemeClr val="accent4">
                    <a:lumMod val="60000"/>
                    <a:lumOff val="40000"/>
                  </a:schemeClr>
                </a:solidFill>
              </a:rPr>
              <a:t>Libre 2</a:t>
            </a:r>
          </a:p>
          <a:p>
            <a:pPr marL="0" indent="0">
              <a:buNone/>
            </a:pPr>
            <a:r>
              <a:rPr lang="en-GB" sz="2600" dirty="0">
                <a:solidFill>
                  <a:schemeClr val="accent4">
                    <a:lumMod val="60000"/>
                    <a:lumOff val="40000"/>
                  </a:schemeClr>
                </a:solidFill>
              </a:rPr>
              <a:t>Dexcom One</a:t>
            </a:r>
          </a:p>
          <a:p>
            <a:pPr marL="0" indent="0">
              <a:buNone/>
            </a:pPr>
            <a:r>
              <a:rPr lang="en-GB" sz="2600" dirty="0" err="1">
                <a:solidFill>
                  <a:schemeClr val="accent4">
                    <a:lumMod val="60000"/>
                    <a:lumOff val="40000"/>
                  </a:schemeClr>
                </a:solidFill>
              </a:rPr>
              <a:t>GlucoRX</a:t>
            </a:r>
            <a:r>
              <a:rPr lang="en-GB" sz="2600" dirty="0">
                <a:solidFill>
                  <a:schemeClr val="accent4">
                    <a:lumMod val="60000"/>
                    <a:lumOff val="40000"/>
                  </a:schemeClr>
                </a:solidFill>
              </a:rPr>
              <a:t> </a:t>
            </a:r>
            <a:r>
              <a:rPr lang="en-GB" sz="1900" dirty="0" err="1">
                <a:solidFill>
                  <a:schemeClr val="accent4">
                    <a:lumMod val="60000"/>
                    <a:lumOff val="40000"/>
                  </a:schemeClr>
                </a:solidFill>
              </a:rPr>
              <a:t>Aidex</a:t>
            </a:r>
            <a:endParaRPr lang="en-GB" sz="1900" dirty="0">
              <a:solidFill>
                <a:schemeClr val="accent4">
                  <a:lumMod val="60000"/>
                  <a:lumOff val="40000"/>
                </a:schemeClr>
              </a:solidFill>
            </a:endParaRPr>
          </a:p>
        </p:txBody>
      </p:sp>
    </p:spTree>
    <p:extLst>
      <p:ext uri="{BB962C8B-B14F-4D97-AF65-F5344CB8AC3E}">
        <p14:creationId xmlns:p14="http://schemas.microsoft.com/office/powerpoint/2010/main" val="234664339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E92FF2F-0EF1-2D3B-56B6-1285AB5CF51E}"/>
              </a:ext>
            </a:extLst>
          </p:cNvPr>
          <p:cNvPicPr>
            <a:picLocks noChangeAspect="1"/>
          </p:cNvPicPr>
          <p:nvPr/>
        </p:nvPicPr>
        <p:blipFill rotWithShape="1">
          <a:blip r:embed="rId3">
            <a:alphaModFix amt="35000"/>
          </a:blip>
          <a:srcRect t="15443" r="1" b="1"/>
          <a:stretch/>
        </p:blipFill>
        <p:spPr>
          <a:xfrm>
            <a:off x="-4243" y="10"/>
            <a:ext cx="12196243" cy="6857990"/>
          </a:xfrm>
          <a:prstGeom prst="rect">
            <a:avLst/>
          </a:prstGeom>
        </p:spPr>
      </p:pic>
      <p:sp>
        <p:nvSpPr>
          <p:cNvPr id="2" name="Title 1">
            <a:extLst>
              <a:ext uri="{FF2B5EF4-FFF2-40B4-BE49-F238E27FC236}">
                <a16:creationId xmlns:a16="http://schemas.microsoft.com/office/drawing/2014/main" id="{AE8262BF-01D9-4270-89B5-89C7B546CA35}"/>
              </a:ext>
            </a:extLst>
          </p:cNvPr>
          <p:cNvSpPr>
            <a:spLocks noGrp="1"/>
          </p:cNvSpPr>
          <p:nvPr>
            <p:ph type="title"/>
          </p:nvPr>
        </p:nvSpPr>
        <p:spPr>
          <a:xfrm>
            <a:off x="643467" y="321734"/>
            <a:ext cx="10905066" cy="1135737"/>
          </a:xfrm>
        </p:spPr>
        <p:txBody>
          <a:bodyPr>
            <a:normAutofit/>
          </a:bodyPr>
          <a:lstStyle/>
          <a:p>
            <a:r>
              <a:rPr lang="en-GB" sz="3600"/>
              <a:t>Benefits to patients</a:t>
            </a: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100443F-C217-AF1B-6B35-4D7A983E9EB9}"/>
              </a:ext>
            </a:extLst>
          </p:cNvPr>
          <p:cNvGraphicFramePr>
            <a:graphicFrameLocks noGrp="1"/>
          </p:cNvGraphicFramePr>
          <p:nvPr>
            <p:ph idx="1"/>
            <p:extLst>
              <p:ext uri="{D42A27DB-BD31-4B8C-83A1-F6EECF244321}">
                <p14:modId xmlns:p14="http://schemas.microsoft.com/office/powerpoint/2010/main" val="890998886"/>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7395101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52">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3305728-265F-4134-8220-ABAFBEB8E1EE}"/>
              </a:ext>
            </a:extLst>
          </p:cNvPr>
          <p:cNvPicPr>
            <a:picLocks noChangeAspect="1"/>
          </p:cNvPicPr>
          <p:nvPr/>
        </p:nvPicPr>
        <p:blipFill rotWithShape="1">
          <a:blip r:embed="rId3"/>
          <a:srcRect r="7674"/>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13" name="Content Placeholder 12">
            <a:extLst>
              <a:ext uri="{FF2B5EF4-FFF2-40B4-BE49-F238E27FC236}">
                <a16:creationId xmlns:a16="http://schemas.microsoft.com/office/drawing/2014/main" id="{7A9DB662-0BD9-4D8E-A630-FBF3F9B61635}"/>
              </a:ext>
            </a:extLst>
          </p:cNvPr>
          <p:cNvPicPr>
            <a:picLocks noGrp="1" noChangeAspect="1"/>
          </p:cNvPicPr>
          <p:nvPr>
            <p:ph idx="1"/>
          </p:nvPr>
        </p:nvPicPr>
        <p:blipFill rotWithShape="1">
          <a:blip r:embed="rId4"/>
          <a:srcRect r="116"/>
          <a:stretch/>
        </p:blipFill>
        <p:spPr>
          <a:xfrm>
            <a:off x="3119360" y="18"/>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66" name="Freeform: Shape 54">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7" name="Freeform: Shape 56">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C37B5722-BAB8-44BF-A4EA-BB765E62440F}"/>
              </a:ext>
            </a:extLst>
          </p:cNvPr>
          <p:cNvSpPr>
            <a:spLocks noGrp="1"/>
          </p:cNvSpPr>
          <p:nvPr>
            <p:ph type="title"/>
          </p:nvPr>
        </p:nvSpPr>
        <p:spPr>
          <a:xfrm>
            <a:off x="448056" y="681038"/>
            <a:ext cx="2804504" cy="1325563"/>
          </a:xfrm>
        </p:spPr>
        <p:txBody>
          <a:bodyPr vert="horz" lIns="91440" tIns="45720" rIns="91440" bIns="45720" rtlCol="0" anchor="ctr">
            <a:normAutofit/>
          </a:bodyPr>
          <a:lstStyle/>
          <a:p>
            <a:r>
              <a:rPr lang="en-US" sz="2800" b="1" kern="1200">
                <a:solidFill>
                  <a:schemeClr val="tx1"/>
                </a:solidFill>
                <a:latin typeface="+mj-lt"/>
                <a:ea typeface="+mj-ea"/>
                <a:cs typeface="+mj-cs"/>
              </a:rPr>
              <a:t>Dexcom One</a:t>
            </a:r>
          </a:p>
        </p:txBody>
      </p:sp>
      <p:sp>
        <p:nvSpPr>
          <p:cNvPr id="68" name="Rectangle 58">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9" name="Rectangle 60">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10">
            <a:extLst>
              <a:ext uri="{FF2B5EF4-FFF2-40B4-BE49-F238E27FC236}">
                <a16:creationId xmlns:a16="http://schemas.microsoft.com/office/drawing/2014/main" id="{E248F4E6-5FC9-4DD4-812C-B8D075CD0329}"/>
              </a:ext>
            </a:extLst>
          </p:cNvPr>
          <p:cNvSpPr>
            <a:spLocks noGrp="1"/>
          </p:cNvSpPr>
          <p:nvPr>
            <p:ph type="body" sz="half" idx="2"/>
          </p:nvPr>
        </p:nvSpPr>
        <p:spPr>
          <a:xfrm>
            <a:off x="448056" y="2258171"/>
            <a:ext cx="2825496" cy="4009065"/>
          </a:xfrm>
        </p:spPr>
        <p:txBody>
          <a:bodyPr vert="horz" lIns="91440" tIns="45720" rIns="91440" bIns="45720" rtlCol="0">
            <a:normAutofit/>
          </a:bodyPr>
          <a:lstStyle/>
          <a:p>
            <a:pPr indent="-228600">
              <a:buFont typeface="Arial" panose="020B0604020202020204" pitchFamily="34" charset="0"/>
              <a:buChar char="•"/>
            </a:pPr>
            <a:r>
              <a:rPr lang="en-US" sz="3200" b="0" i="0" dirty="0">
                <a:effectLst/>
              </a:rPr>
              <a:t>The glucose sensor can be worn up to 10 days and has a slim profile, making it nearly invisible under clothing. </a:t>
            </a:r>
          </a:p>
          <a:p>
            <a:pPr indent="-228600">
              <a:buFont typeface="Arial" panose="020B0604020202020204" pitchFamily="34" charset="0"/>
              <a:buChar char="•"/>
            </a:pPr>
            <a:endParaRPr lang="en-US" sz="1800" dirty="0"/>
          </a:p>
        </p:txBody>
      </p:sp>
    </p:spTree>
    <p:extLst>
      <p:ext uri="{BB962C8B-B14F-4D97-AF65-F5344CB8AC3E}">
        <p14:creationId xmlns:p14="http://schemas.microsoft.com/office/powerpoint/2010/main" val="3571566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041C60-E06A-4C69-BFDB-E521D42FAEA4}"/>
              </a:ext>
            </a:extLst>
          </p:cNvPr>
          <p:cNvSpPr>
            <a:spLocks noGrp="1"/>
          </p:cNvSpPr>
          <p:nvPr>
            <p:ph type="title"/>
          </p:nvPr>
        </p:nvSpPr>
        <p:spPr/>
        <p:txBody>
          <a:bodyPr/>
          <a:lstStyle/>
          <a:p>
            <a:endParaRPr lang="en-GB"/>
          </a:p>
        </p:txBody>
      </p:sp>
      <p:pic>
        <p:nvPicPr>
          <p:cNvPr id="5" name="Online Media 15" title="Step 2. 3 Dexcom One EN How to insert your sensor &amp; attach transmitter generic">
            <a:hlinkClick r:id="" action="ppaction://media"/>
            <a:extLst>
              <a:ext uri="{FF2B5EF4-FFF2-40B4-BE49-F238E27FC236}">
                <a16:creationId xmlns:a16="http://schemas.microsoft.com/office/drawing/2014/main" id="{55C5AB4B-1639-490C-94E5-BF4CFE19487A}"/>
              </a:ext>
            </a:extLst>
          </p:cNvPr>
          <p:cNvPicPr>
            <a:picLocks noGrp="1" noRot="1" noChangeAspect="1"/>
          </p:cNvPicPr>
          <p:nvPr>
            <p:ph idx="1"/>
            <a:videoFile r:link="rId1"/>
          </p:nvPr>
        </p:nvPicPr>
        <p:blipFill>
          <a:blip r:embed="rId3"/>
          <a:stretch>
            <a:fillRect/>
          </a:stretch>
        </p:blipFill>
        <p:spPr>
          <a:xfrm>
            <a:off x="588959" y="243052"/>
            <a:ext cx="11277693" cy="6371896"/>
          </a:xfrm>
          <a:prstGeom prst="rect">
            <a:avLst/>
          </a:prstGeom>
        </p:spPr>
      </p:pic>
    </p:spTree>
    <p:extLst>
      <p:ext uri="{BB962C8B-B14F-4D97-AF65-F5344CB8AC3E}">
        <p14:creationId xmlns:p14="http://schemas.microsoft.com/office/powerpoint/2010/main" val="117606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C7EFBF1-FAE1-4F2F-8619-903905E63064}"/>
              </a:ext>
            </a:extLst>
          </p:cNvPr>
          <p:cNvPicPr>
            <a:picLocks noChangeAspect="1"/>
          </p:cNvPicPr>
          <p:nvPr/>
        </p:nvPicPr>
        <p:blipFill>
          <a:blip r:embed="rId3"/>
          <a:stretch>
            <a:fillRect/>
          </a:stretch>
        </p:blipFill>
        <p:spPr>
          <a:xfrm>
            <a:off x="4837113" y="642938"/>
            <a:ext cx="6661150" cy="3363913"/>
          </a:xfrm>
          <a:prstGeom prst="rect">
            <a:avLst/>
          </a:prstGeom>
        </p:spPr>
      </p:pic>
      <p:pic>
        <p:nvPicPr>
          <p:cNvPr id="5" name="Content Placeholder 4">
            <a:extLst>
              <a:ext uri="{FF2B5EF4-FFF2-40B4-BE49-F238E27FC236}">
                <a16:creationId xmlns:a16="http://schemas.microsoft.com/office/drawing/2014/main" id="{DE098E8B-E87D-4656-821E-EE2E78E19F4B}"/>
              </a:ext>
            </a:extLst>
          </p:cNvPr>
          <p:cNvPicPr>
            <a:picLocks noGrp="1" noChangeAspect="1"/>
          </p:cNvPicPr>
          <p:nvPr>
            <p:ph idx="1"/>
          </p:nvPr>
        </p:nvPicPr>
        <p:blipFill>
          <a:blip r:embed="rId4"/>
          <a:stretch>
            <a:fillRect/>
          </a:stretch>
        </p:blipFill>
        <p:spPr>
          <a:xfrm>
            <a:off x="4837113" y="4075113"/>
            <a:ext cx="6661150" cy="2135188"/>
          </a:xfrm>
        </p:spPr>
      </p:pic>
      <p:sp>
        <p:nvSpPr>
          <p:cNvPr id="2" name="Title 1">
            <a:extLst>
              <a:ext uri="{FF2B5EF4-FFF2-40B4-BE49-F238E27FC236}">
                <a16:creationId xmlns:a16="http://schemas.microsoft.com/office/drawing/2014/main" id="{DA36941A-8911-430E-A853-76A5E02A200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Freestyle Libre 2</a:t>
            </a:r>
          </a:p>
        </p:txBody>
      </p:sp>
    </p:spTree>
    <p:extLst>
      <p:ext uri="{BB962C8B-B14F-4D97-AF65-F5344CB8AC3E}">
        <p14:creationId xmlns:p14="http://schemas.microsoft.com/office/powerpoint/2010/main" val="768718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CD8B31E-FAEC-4707-BC64-51FCA53D8526}"/>
              </a:ext>
            </a:extLst>
          </p:cNvPr>
          <p:cNvPicPr>
            <a:picLocks noGrp="1" noChangeAspect="1"/>
          </p:cNvPicPr>
          <p:nvPr>
            <p:ph idx="1"/>
          </p:nvPr>
        </p:nvPicPr>
        <p:blipFill rotWithShape="1">
          <a:blip r:embed="rId2"/>
          <a:srcRect t="15547" b="27635"/>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2D6EFD30-8B62-4A70-B3DC-33A83D5024B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Gluco</a:t>
            </a:r>
            <a:r>
              <a:rPr lang="en-US" sz="3600" dirty="0">
                <a:solidFill>
                  <a:schemeClr val="tx1">
                    <a:lumMod val="85000"/>
                    <a:lumOff val="15000"/>
                  </a:schemeClr>
                </a:solidFill>
              </a:rPr>
              <a:t> </a:t>
            </a:r>
            <a:r>
              <a:rPr lang="en-US" sz="3600">
                <a:solidFill>
                  <a:schemeClr val="tx1">
                    <a:lumMod val="85000"/>
                    <a:lumOff val="15000"/>
                  </a:schemeClr>
                </a:solidFill>
              </a:rPr>
              <a:t>Aidex</a:t>
            </a:r>
            <a:endParaRPr lang="en-US" sz="3600" dirty="0">
              <a:solidFill>
                <a:schemeClr val="tx1">
                  <a:lumMod val="85000"/>
                  <a:lumOff val="15000"/>
                </a:schemeClr>
              </a:solidFill>
            </a:endParaRPr>
          </a:p>
        </p:txBody>
      </p:sp>
      <p:cxnSp>
        <p:nvCxnSpPr>
          <p:cNvPr id="24" name="Straight Connector 2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0243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1CFA7A8A-F2D6-D0B9-93AA-8DF4D33FA10F}"/>
              </a:ext>
            </a:extLst>
          </p:cNvPr>
          <p:cNvPicPr>
            <a:picLocks noChangeAspect="1"/>
          </p:cNvPicPr>
          <p:nvPr/>
        </p:nvPicPr>
        <p:blipFill rotWithShape="1">
          <a:blip r:embed="rId3">
            <a:alphaModFix amt="35000"/>
          </a:blip>
          <a:srcRect l="2667"/>
          <a:stretch/>
        </p:blipFill>
        <p:spPr>
          <a:xfrm>
            <a:off x="20" y="10"/>
            <a:ext cx="12191980" cy="6857990"/>
          </a:xfrm>
          <a:prstGeom prst="rect">
            <a:avLst/>
          </a:prstGeom>
        </p:spPr>
      </p:pic>
      <p:sp>
        <p:nvSpPr>
          <p:cNvPr id="2" name="Title 1">
            <a:extLst>
              <a:ext uri="{FF2B5EF4-FFF2-40B4-BE49-F238E27FC236}">
                <a16:creationId xmlns:a16="http://schemas.microsoft.com/office/drawing/2014/main" id="{1EE77B8C-28C9-4223-B414-1E0AE6FCC2FA}"/>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kern="1200">
                <a:solidFill>
                  <a:srgbClr val="FFFFFF"/>
                </a:solidFill>
                <a:latin typeface="+mj-lt"/>
                <a:ea typeface="+mj-ea"/>
                <a:cs typeface="+mj-cs"/>
              </a:rPr>
              <a:t>Benefits to clinicians</a:t>
            </a:r>
          </a:p>
        </p:txBody>
      </p:sp>
      <p:graphicFrame>
        <p:nvGraphicFramePr>
          <p:cNvPr id="18" name="Content Placeholder 2">
            <a:extLst>
              <a:ext uri="{FF2B5EF4-FFF2-40B4-BE49-F238E27FC236}">
                <a16:creationId xmlns:a16="http://schemas.microsoft.com/office/drawing/2014/main" id="{20A31878-68A7-75D7-7B44-CF1DE8E6342B}"/>
              </a:ext>
            </a:extLst>
          </p:cNvPr>
          <p:cNvGraphicFramePr>
            <a:graphicFrameLocks noGrp="1"/>
          </p:cNvGraphicFramePr>
          <p:nvPr>
            <p:ph idx="1"/>
            <p:extLst>
              <p:ext uri="{D42A27DB-BD31-4B8C-83A1-F6EECF244321}">
                <p14:modId xmlns:p14="http://schemas.microsoft.com/office/powerpoint/2010/main" val="25992482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59876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1C3C1-9180-42CF-903A-122E57C68ADF}"/>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AA8C0EA5-5D05-4F4B-88EF-F603A1A68BA2}"/>
              </a:ext>
            </a:extLst>
          </p:cNvPr>
          <p:cNvPicPr>
            <a:picLocks noGrp="1" noChangeAspect="1"/>
          </p:cNvPicPr>
          <p:nvPr>
            <p:ph idx="1"/>
          </p:nvPr>
        </p:nvPicPr>
        <p:blipFill>
          <a:blip r:embed="rId2"/>
          <a:stretch>
            <a:fillRect/>
          </a:stretch>
        </p:blipFill>
        <p:spPr>
          <a:xfrm>
            <a:off x="0" y="0"/>
            <a:ext cx="12016463" cy="6858000"/>
          </a:xfrm>
        </p:spPr>
      </p:pic>
      <p:pic>
        <p:nvPicPr>
          <p:cNvPr id="6" name="Picture 5">
            <a:extLst>
              <a:ext uri="{FF2B5EF4-FFF2-40B4-BE49-F238E27FC236}">
                <a16:creationId xmlns:a16="http://schemas.microsoft.com/office/drawing/2014/main" id="{C1DDBEF7-A47D-4FE0-BF34-76BE8A5AB590}"/>
              </a:ext>
            </a:extLst>
          </p:cNvPr>
          <p:cNvPicPr>
            <a:picLocks noChangeAspect="1"/>
          </p:cNvPicPr>
          <p:nvPr/>
        </p:nvPicPr>
        <p:blipFill>
          <a:blip r:embed="rId3"/>
          <a:stretch>
            <a:fillRect/>
          </a:stretch>
        </p:blipFill>
        <p:spPr>
          <a:xfrm>
            <a:off x="175537" y="4961135"/>
            <a:ext cx="2771632" cy="1655933"/>
          </a:xfrm>
          <a:prstGeom prst="rect">
            <a:avLst/>
          </a:prstGeom>
        </p:spPr>
      </p:pic>
    </p:spTree>
    <p:extLst>
      <p:ext uri="{BB962C8B-B14F-4D97-AF65-F5344CB8AC3E}">
        <p14:creationId xmlns:p14="http://schemas.microsoft.com/office/powerpoint/2010/main" val="596199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98F93B3-425E-46E6-9652-8025150C4807}"/>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a:solidFill>
                  <a:srgbClr val="FFFFFF"/>
                </a:solidFill>
              </a:rPr>
              <a:t>Time in Range </a:t>
            </a:r>
          </a:p>
        </p:txBody>
      </p:sp>
      <p:cxnSp>
        <p:nvCxnSpPr>
          <p:cNvPr id="17" name="Straight Connector 16">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8" name="Content Placeholder 7">
            <a:extLst>
              <a:ext uri="{FF2B5EF4-FFF2-40B4-BE49-F238E27FC236}">
                <a16:creationId xmlns:a16="http://schemas.microsoft.com/office/drawing/2014/main" id="{6B757AFD-857C-476F-829A-19F9B2BB6405}"/>
              </a:ext>
            </a:extLst>
          </p:cNvPr>
          <p:cNvPicPr>
            <a:picLocks noGrp="1" noChangeAspect="1"/>
          </p:cNvPicPr>
          <p:nvPr>
            <p:ph sz="half" idx="1"/>
          </p:nvPr>
        </p:nvPicPr>
        <p:blipFill>
          <a:blip r:embed="rId2"/>
          <a:stretch>
            <a:fillRect/>
          </a:stretch>
        </p:blipFill>
        <p:spPr>
          <a:xfrm>
            <a:off x="331567" y="1680592"/>
            <a:ext cx="6032193" cy="5177401"/>
          </a:xfrm>
          <a:prstGeom prst="rect">
            <a:avLst/>
          </a:prstGeom>
        </p:spPr>
      </p:pic>
      <p:cxnSp>
        <p:nvCxnSpPr>
          <p:cNvPr id="19" name="Straight Connector 18">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 name="Content Placeholder 9">
            <a:extLst>
              <a:ext uri="{FF2B5EF4-FFF2-40B4-BE49-F238E27FC236}">
                <a16:creationId xmlns:a16="http://schemas.microsoft.com/office/drawing/2014/main" id="{2E8D98AA-7C38-4212-A4B3-B390DF922688}"/>
              </a:ext>
            </a:extLst>
          </p:cNvPr>
          <p:cNvPicPr>
            <a:picLocks noGrp="1" noChangeAspect="1"/>
          </p:cNvPicPr>
          <p:nvPr>
            <p:ph sz="half" idx="2"/>
          </p:nvPr>
        </p:nvPicPr>
        <p:blipFill>
          <a:blip r:embed="rId3"/>
          <a:stretch>
            <a:fillRect/>
          </a:stretch>
        </p:blipFill>
        <p:spPr>
          <a:xfrm>
            <a:off x="6279955" y="1680593"/>
            <a:ext cx="5621035" cy="5177400"/>
          </a:xfrm>
          <a:prstGeom prst="rect">
            <a:avLst/>
          </a:prstGeom>
        </p:spPr>
      </p:pic>
    </p:spTree>
    <p:extLst>
      <p:ext uri="{BB962C8B-B14F-4D97-AF65-F5344CB8AC3E}">
        <p14:creationId xmlns:p14="http://schemas.microsoft.com/office/powerpoint/2010/main" val="145211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EAE83E-4257-48F1-92BF-F5D683B892BE}"/>
              </a:ext>
            </a:extLst>
          </p:cNvPr>
          <p:cNvSpPr>
            <a:spLocks noGrp="1"/>
          </p:cNvSpPr>
          <p:nvPr>
            <p:ph type="title" idx="4294967295"/>
          </p:nvPr>
        </p:nvSpPr>
        <p:spPr>
          <a:xfrm>
            <a:off x="838199" y="4428000"/>
            <a:ext cx="6143626" cy="1400400"/>
          </a:xfrm>
        </p:spPr>
        <p:txBody>
          <a:bodyPr vert="horz" wrap="square" lIns="91440" tIns="45720" rIns="91440" bIns="45720" rtlCol="0" anchor="b">
            <a:normAutofit/>
          </a:bodyPr>
          <a:lstStyle/>
          <a:p>
            <a:r>
              <a:rPr lang="en-US" sz="3900">
                <a:solidFill>
                  <a:schemeClr val="bg1"/>
                </a:solidFill>
              </a:rPr>
              <a:t>Referrals </a:t>
            </a:r>
            <a:br>
              <a:rPr lang="en-US" sz="3900">
                <a:solidFill>
                  <a:schemeClr val="bg1"/>
                </a:solidFill>
              </a:rPr>
            </a:br>
            <a:r>
              <a:rPr lang="en-US" sz="3900">
                <a:solidFill>
                  <a:schemeClr val="bg1"/>
                </a:solidFill>
              </a:rPr>
              <a:t>diabetes.northants @nhs.net</a:t>
            </a:r>
          </a:p>
        </p:txBody>
      </p:sp>
      <p:pic>
        <p:nvPicPr>
          <p:cNvPr id="5" name="Content Placeholder 4">
            <a:extLst>
              <a:ext uri="{FF2B5EF4-FFF2-40B4-BE49-F238E27FC236}">
                <a16:creationId xmlns:a16="http://schemas.microsoft.com/office/drawing/2014/main" id="{67134420-E12C-43A9-818C-74F09C26C6F7}"/>
              </a:ext>
            </a:extLst>
          </p:cNvPr>
          <p:cNvPicPr>
            <a:picLocks noChangeAspect="1"/>
          </p:cNvPicPr>
          <p:nvPr/>
        </p:nvPicPr>
        <p:blipFill rotWithShape="1">
          <a:blip r:embed="rId2"/>
          <a:srcRect t="7548" b="4708"/>
          <a:stretch/>
        </p:blipFill>
        <p:spPr>
          <a:xfrm>
            <a:off x="20" y="-1"/>
            <a:ext cx="12191980" cy="3984912"/>
          </a:xfrm>
          <a:custGeom>
            <a:avLst/>
            <a:gdLst/>
            <a:ahLst/>
            <a:cxnLst/>
            <a:rect l="l" t="t" r="r" b="b"/>
            <a:pathLst>
              <a:path w="12192000" h="3984912">
                <a:moveTo>
                  <a:pt x="0" y="0"/>
                </a:moveTo>
                <a:lnTo>
                  <a:pt x="12192000" y="0"/>
                </a:lnTo>
                <a:lnTo>
                  <a:pt x="12192000" y="566059"/>
                </a:lnTo>
                <a:lnTo>
                  <a:pt x="12192000" y="794037"/>
                </a:lnTo>
                <a:lnTo>
                  <a:pt x="12192000" y="2336800"/>
                </a:lnTo>
                <a:lnTo>
                  <a:pt x="12192000" y="2631227"/>
                </a:lnTo>
                <a:lnTo>
                  <a:pt x="12192000" y="3908712"/>
                </a:lnTo>
                <a:lnTo>
                  <a:pt x="9439275" y="3984912"/>
                </a:lnTo>
                <a:lnTo>
                  <a:pt x="5572127" y="3737262"/>
                </a:lnTo>
                <a:lnTo>
                  <a:pt x="0" y="3908712"/>
                </a:lnTo>
                <a:lnTo>
                  <a:pt x="0" y="2631227"/>
                </a:lnTo>
                <a:lnTo>
                  <a:pt x="0" y="2336800"/>
                </a:lnTo>
                <a:lnTo>
                  <a:pt x="0" y="794037"/>
                </a:lnTo>
                <a:lnTo>
                  <a:pt x="0" y="566059"/>
                </a:lnTo>
                <a:close/>
              </a:path>
            </a:pathLst>
          </a:custGeom>
        </p:spPr>
      </p:pic>
      <p:grpSp>
        <p:nvGrpSpPr>
          <p:cNvPr id="7" name="Group 11">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3" name="Freeform: Shape 12">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13">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3">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650523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38D60393-55A4-4544-BB30-E1CFFEE7B8E8}"/>
              </a:ext>
            </a:extLst>
          </p:cNvPr>
          <p:cNvSpPr>
            <a:spLocks noChangeArrowheads="1"/>
          </p:cNvSpPr>
          <p:nvPr/>
        </p:nvSpPr>
        <p:spPr bwMode="auto">
          <a:xfrm>
            <a:off x="643469" y="1782981"/>
            <a:ext cx="4008384" cy="439398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eaLnBrk="1" fontAlgn="base" hangingPunct="1">
              <a:lnSpc>
                <a:spcPct val="90000"/>
              </a:lnSpc>
              <a:spcBef>
                <a:spcPct val="0"/>
              </a:spcBef>
              <a:spcAft>
                <a:spcPts val="600"/>
              </a:spcAft>
              <a:buClrTx/>
              <a:buSzTx/>
              <a:tabLst/>
            </a:pPr>
            <a:r>
              <a:rPr kumimoji="0" lang="en-US" altLang="en-US" sz="2000" b="0" i="0" u="none" strike="noStrike" cap="none" normalizeH="0" baseline="0" dirty="0">
                <a:ln>
                  <a:noFill/>
                </a:ln>
                <a:effectLst/>
                <a:latin typeface="+mn-lt"/>
              </a:rPr>
              <a:t> </a:t>
            </a:r>
          </a:p>
        </p:txBody>
      </p:sp>
      <p:sp>
        <p:nvSpPr>
          <p:cNvPr id="4" name="AutoShape 2">
            <a:hlinkClick r:id="rId2"/>
            <a:extLst>
              <a:ext uri="{FF2B5EF4-FFF2-40B4-BE49-F238E27FC236}">
                <a16:creationId xmlns:a16="http://schemas.microsoft.com/office/drawing/2014/main" id="{EC093646-EE0C-4B66-87ED-C8FB491D1CDB}"/>
              </a:ext>
            </a:extLst>
          </p:cNvPr>
          <p:cNvSpPr>
            <a:spLocks noChangeAspect="1" noChangeArrowheads="1"/>
          </p:cNvSpPr>
          <p:nvPr/>
        </p:nvSpPr>
        <p:spPr bwMode="auto">
          <a:xfrm>
            <a:off x="5607050" y="4714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2" name="Table 1">
            <a:extLst>
              <a:ext uri="{FF2B5EF4-FFF2-40B4-BE49-F238E27FC236}">
                <a16:creationId xmlns:a16="http://schemas.microsoft.com/office/drawing/2014/main" id="{228DCBE9-9908-428F-9D62-49009468413B}"/>
              </a:ext>
            </a:extLst>
          </p:cNvPr>
          <p:cNvGraphicFramePr>
            <a:graphicFrameLocks noGrp="1"/>
          </p:cNvGraphicFramePr>
          <p:nvPr>
            <p:extLst>
              <p:ext uri="{D42A27DB-BD31-4B8C-83A1-F6EECF244321}">
                <p14:modId xmlns:p14="http://schemas.microsoft.com/office/powerpoint/2010/main" val="2930862088"/>
              </p:ext>
            </p:extLst>
          </p:nvPr>
        </p:nvGraphicFramePr>
        <p:xfrm>
          <a:off x="2833236" y="643467"/>
          <a:ext cx="9154039" cy="5615517"/>
        </p:xfrm>
        <a:graphic>
          <a:graphicData uri="http://schemas.openxmlformats.org/drawingml/2006/table">
            <a:tbl>
              <a:tblPr>
                <a:solidFill>
                  <a:schemeClr val="tx1">
                    <a:lumMod val="65000"/>
                    <a:lumOff val="35000"/>
                  </a:schemeClr>
                </a:solidFill>
              </a:tblPr>
              <a:tblGrid>
                <a:gridCol w="1375184">
                  <a:extLst>
                    <a:ext uri="{9D8B030D-6E8A-4147-A177-3AD203B41FA5}">
                      <a16:colId xmlns:a16="http://schemas.microsoft.com/office/drawing/2014/main" val="3558910725"/>
                    </a:ext>
                  </a:extLst>
                </a:gridCol>
                <a:gridCol w="7778855">
                  <a:extLst>
                    <a:ext uri="{9D8B030D-6E8A-4147-A177-3AD203B41FA5}">
                      <a16:colId xmlns:a16="http://schemas.microsoft.com/office/drawing/2014/main" val="3745043253"/>
                    </a:ext>
                  </a:extLst>
                </a:gridCol>
              </a:tblGrid>
              <a:tr h="5615517">
                <a:tc>
                  <a:txBody>
                    <a:bodyPr/>
                    <a:lstStyle/>
                    <a:p>
                      <a:pPr marR="114300" fontAlgn="base"/>
                      <a:endParaRPr lang="en-GB" sz="3000" cap="none" spc="0" dirty="0">
                        <a:solidFill>
                          <a:schemeClr val="bg1"/>
                        </a:solidFill>
                        <a:effectLst/>
                        <a:latin typeface="Calibri" panose="020F0502020204030204" pitchFamily="34" charset="0"/>
                      </a:endParaRPr>
                    </a:p>
                  </a:txBody>
                  <a:tcPr marL="75507" marR="226522" marT="75507" marB="178136">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marR="76200" fontAlgn="base">
                        <a:spcAft>
                          <a:spcPts val="900"/>
                        </a:spcAft>
                      </a:pPr>
                      <a:r>
                        <a:rPr lang="en-GB" sz="3000" u="none" strike="noStrike" cap="none" spc="0" dirty="0">
                          <a:solidFill>
                            <a:schemeClr val="bg1"/>
                          </a:solidFill>
                          <a:effectLst/>
                          <a:latin typeface="Segoe UI Light" panose="020B0502040204020203" pitchFamily="34" charset="0"/>
                          <a:hlinkClick r:id="rId2">
                            <a:extLst>
                              <a:ext uri="{A12FA001-AC4F-418D-AE19-62706E023703}">
                                <ahyp:hlinkClr xmlns:ahyp="http://schemas.microsoft.com/office/drawing/2018/hyperlinkcolor" val="tx"/>
                              </a:ext>
                            </a:extLst>
                          </a:hlinkClick>
                        </a:rPr>
                        <a:t>Flash and CGM education pack for primary care now available</a:t>
                      </a:r>
                      <a:endParaRPr lang="en-GB" sz="3000" cap="none" spc="0" dirty="0">
                        <a:solidFill>
                          <a:schemeClr val="bg1"/>
                        </a:solidFill>
                        <a:effectLst/>
                        <a:latin typeface="Calibri" panose="020F0502020204030204" pitchFamily="34" charset="0"/>
                      </a:endParaRPr>
                    </a:p>
                    <a:p>
                      <a:pPr marR="76200" fontAlgn="base">
                        <a:spcAft>
                          <a:spcPts val="900"/>
                        </a:spcAft>
                      </a:pPr>
                      <a:r>
                        <a:rPr lang="en-GB" sz="3000" cap="none" spc="0" dirty="0">
                          <a:solidFill>
                            <a:schemeClr val="bg1"/>
                          </a:solidFill>
                          <a:effectLst/>
                          <a:latin typeface="Segoe UI" panose="020B0502040204020203" pitchFamily="34" charset="0"/>
                        </a:rPr>
                        <a:t>Healthcare professionals working in primary care can increase their knowledge of and confidence in flash glucose monitoring and continuous glucose monitoring (CGM) thanks to a new suite of resources. They have been put together by the award-winning </a:t>
                      </a:r>
                      <a:r>
                        <a:rPr lang="en-GB" sz="3000" cap="none" spc="0" dirty="0" err="1">
                          <a:solidFill>
                            <a:schemeClr val="bg1"/>
                          </a:solidFill>
                          <a:effectLst/>
                          <a:latin typeface="Segoe UI" panose="020B0502040204020203" pitchFamily="34" charset="0"/>
                        </a:rPr>
                        <a:t>EDEN&amp;nbsp</a:t>
                      </a:r>
                      <a:r>
                        <a:rPr lang="en-GB" sz="3000" cap="none" spc="0" dirty="0">
                          <a:solidFill>
                            <a:schemeClr val="bg1"/>
                          </a:solidFill>
                          <a:effectLst/>
                          <a:latin typeface="Segoe UI" panose="020B0502040204020203" pitchFamily="34" charset="0"/>
                        </a:rPr>
                        <a:t>;(Effective Diabetes Education Now)</a:t>
                      </a:r>
                      <a:endParaRPr lang="en-GB" sz="3000" cap="none" spc="0" dirty="0">
                        <a:solidFill>
                          <a:schemeClr val="bg1"/>
                        </a:solidFill>
                        <a:effectLst/>
                        <a:latin typeface="Calibri" panose="020F0502020204030204" pitchFamily="34" charset="0"/>
                      </a:endParaRPr>
                    </a:p>
                    <a:p>
                      <a:pPr fontAlgn="base"/>
                      <a:r>
                        <a:rPr lang="en-GB" sz="3000" cap="none" spc="0" dirty="0">
                          <a:solidFill>
                            <a:schemeClr val="bg1"/>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www.edendiabetes.com</a:t>
                      </a:r>
                      <a:endParaRPr lang="en-GB" sz="3000" cap="none" spc="0" dirty="0">
                        <a:solidFill>
                          <a:schemeClr val="bg1"/>
                        </a:solidFill>
                        <a:effectLst/>
                        <a:latin typeface="Calibri" panose="020F0502020204030204" pitchFamily="34" charset="0"/>
                      </a:endParaRPr>
                    </a:p>
                  </a:txBody>
                  <a:tcPr marL="75507" marR="226522" marT="75507" marB="178136">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420429375"/>
                  </a:ext>
                </a:extLst>
              </a:tr>
            </a:tbl>
          </a:graphicData>
        </a:graphic>
      </p:graphicFrame>
      <p:grpSp>
        <p:nvGrpSpPr>
          <p:cNvPr id="25" name="Group 24">
            <a:extLst>
              <a:ext uri="{FF2B5EF4-FFF2-40B4-BE49-F238E27FC236}">
                <a16:creationId xmlns:a16="http://schemas.microsoft.com/office/drawing/2014/main" id="{0DACE11A-DAB6-4DBD-9776-F71716EFAD95}"/>
              </a:ext>
            </a:extLst>
          </p:cNvPr>
          <p:cNvGrpSpPr/>
          <p:nvPr/>
        </p:nvGrpSpPr>
        <p:grpSpPr>
          <a:xfrm>
            <a:off x="161197" y="184935"/>
            <a:ext cx="3845724" cy="6491983"/>
            <a:chOff x="5801" y="0"/>
            <a:chExt cx="11869605" cy="6495836"/>
          </a:xfrm>
        </p:grpSpPr>
        <p:sp>
          <p:nvSpPr>
            <p:cNvPr id="27" name="Rectangle: Rounded Corners 26">
              <a:extLst>
                <a:ext uri="{FF2B5EF4-FFF2-40B4-BE49-F238E27FC236}">
                  <a16:creationId xmlns:a16="http://schemas.microsoft.com/office/drawing/2014/main" id="{1D0F3045-16C9-4DAA-A8F9-CE52C6666DEF}"/>
                </a:ext>
              </a:extLst>
            </p:cNvPr>
            <p:cNvSpPr/>
            <p:nvPr/>
          </p:nvSpPr>
          <p:spPr>
            <a:xfrm>
              <a:off x="5801" y="0"/>
              <a:ext cx="11869605" cy="6495836"/>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29" name="Rectangle: Rounded Corners 4">
              <a:extLst>
                <a:ext uri="{FF2B5EF4-FFF2-40B4-BE49-F238E27FC236}">
                  <a16:creationId xmlns:a16="http://schemas.microsoft.com/office/drawing/2014/main" id="{C704722C-E4AF-4D46-AD26-3865B5EDE01E}"/>
                </a:ext>
              </a:extLst>
            </p:cNvPr>
            <p:cNvSpPr txBox="1"/>
            <p:nvPr/>
          </p:nvSpPr>
          <p:spPr>
            <a:xfrm>
              <a:off x="196059" y="190257"/>
              <a:ext cx="11489092" cy="6115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2800" b="0" i="0" kern="1200" baseline="0" dirty="0"/>
                <a:t>With the change in guidance, primary care will play an increasing role in the initiation and prescribing of these technologies. This inevitably creates a need for healthcare professionals to increase their knowledge and confidence around these technologies</a:t>
              </a:r>
              <a:endParaRPr lang="en-US" sz="2800" kern="1200" dirty="0"/>
            </a:p>
          </p:txBody>
        </p:sp>
      </p:grpSp>
    </p:spTree>
    <p:extLst>
      <p:ext uri="{BB962C8B-B14F-4D97-AF65-F5344CB8AC3E}">
        <p14:creationId xmlns:p14="http://schemas.microsoft.com/office/powerpoint/2010/main" val="246646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Rectangle 3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73C36F-D6FC-436C-BE93-8D9BA0A1C7AF}"/>
              </a:ext>
            </a:extLst>
          </p:cNvPr>
          <p:cNvSpPr>
            <a:spLocks noGrp="1"/>
          </p:cNvSpPr>
          <p:nvPr>
            <p:ph type="title"/>
          </p:nvPr>
        </p:nvSpPr>
        <p:spPr>
          <a:xfrm>
            <a:off x="205484" y="2691828"/>
            <a:ext cx="3496260" cy="3575407"/>
          </a:xfrm>
        </p:spPr>
        <p:txBody>
          <a:bodyPr anchor="b">
            <a:normAutofit/>
          </a:bodyPr>
          <a:lstStyle/>
          <a:p>
            <a:pPr algn="r"/>
            <a:r>
              <a:rPr lang="en-GB" sz="4000" b="1" u="sng" dirty="0">
                <a:solidFill>
                  <a:srgbClr val="FFFFFF"/>
                </a:solidFill>
                <a:effectLst/>
                <a:latin typeface="Calibri" panose="020F0502020204030204" pitchFamily="34" charset="0"/>
                <a:ea typeface="Calibri" panose="020F0502020204030204" pitchFamily="34" charset="0"/>
              </a:rPr>
              <a:t>HCP Resources</a:t>
            </a:r>
            <a:r>
              <a:rPr lang="en-GB" sz="4000" dirty="0">
                <a:solidFill>
                  <a:srgbClr val="FFFFFF"/>
                </a:solidFill>
                <a:effectLst/>
                <a:latin typeface="Calibri" panose="020F0502020204030204" pitchFamily="34" charset="0"/>
                <a:ea typeface="Calibri" panose="020F0502020204030204" pitchFamily="34" charset="0"/>
              </a:rPr>
              <a:t> </a:t>
            </a:r>
            <a:br>
              <a:rPr lang="en-GB" sz="4000" dirty="0">
                <a:solidFill>
                  <a:srgbClr val="FFFFFF"/>
                </a:solidFill>
                <a:effectLst/>
                <a:latin typeface="Calibri" panose="020F0502020204030204" pitchFamily="34" charset="0"/>
                <a:ea typeface="Calibri" panose="020F0502020204030204" pitchFamily="34" charset="0"/>
              </a:rPr>
            </a:br>
            <a:endParaRPr lang="en-GB" sz="4000" dirty="0">
              <a:solidFill>
                <a:srgbClr val="FFFFFF"/>
              </a:solidFill>
            </a:endParaRPr>
          </a:p>
        </p:txBody>
      </p:sp>
      <p:graphicFrame>
        <p:nvGraphicFramePr>
          <p:cNvPr id="22" name="Content Placeholder 2">
            <a:extLst>
              <a:ext uri="{FF2B5EF4-FFF2-40B4-BE49-F238E27FC236}">
                <a16:creationId xmlns:a16="http://schemas.microsoft.com/office/drawing/2014/main" id="{C018A77B-3914-8F51-F606-703FA5BF4B6B}"/>
              </a:ext>
            </a:extLst>
          </p:cNvPr>
          <p:cNvGraphicFramePr>
            <a:graphicFrameLocks noGrp="1"/>
          </p:cNvGraphicFramePr>
          <p:nvPr>
            <p:ph idx="1"/>
            <p:extLst>
              <p:ext uri="{D42A27DB-BD31-4B8C-83A1-F6EECF244321}">
                <p14:modId xmlns:p14="http://schemas.microsoft.com/office/powerpoint/2010/main" val="3618887590"/>
              </p:ext>
            </p:extLst>
          </p:nvPr>
        </p:nvGraphicFramePr>
        <p:xfrm>
          <a:off x="1910994" y="390418"/>
          <a:ext cx="9660892" cy="6457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6963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21ED5FCA-9564-42B4-9F52-2CCED8ED6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CA0952-1ED8-4A2B-BFC5-0A9CFD9E3FEA}"/>
              </a:ext>
            </a:extLst>
          </p:cNvPr>
          <p:cNvSpPr>
            <a:spLocks noGrp="1"/>
          </p:cNvSpPr>
          <p:nvPr>
            <p:ph type="title"/>
          </p:nvPr>
        </p:nvSpPr>
        <p:spPr>
          <a:xfrm>
            <a:off x="838200" y="365125"/>
            <a:ext cx="10515600" cy="1325563"/>
          </a:xfrm>
        </p:spPr>
        <p:txBody>
          <a:bodyPr>
            <a:normAutofit/>
          </a:bodyPr>
          <a:lstStyle/>
          <a:p>
            <a:r>
              <a:rPr lang="en-GB" b="1" u="sng">
                <a:solidFill>
                  <a:srgbClr val="FFFFFF"/>
                </a:solidFill>
                <a:effectLst/>
                <a:latin typeface="Calibri" panose="020F0502020204030204" pitchFamily="34" charset="0"/>
                <a:ea typeface="Calibri" panose="020F0502020204030204" pitchFamily="34" charset="0"/>
              </a:rPr>
              <a:t>CGM Educational Resources</a:t>
            </a:r>
            <a:br>
              <a:rPr lang="en-GB">
                <a:solidFill>
                  <a:srgbClr val="FFFFFF"/>
                </a:solidFill>
                <a:effectLst/>
                <a:latin typeface="Calibri" panose="020F0502020204030204" pitchFamily="34" charset="0"/>
                <a:ea typeface="Calibri" panose="020F0502020204030204" pitchFamily="34" charset="0"/>
              </a:rPr>
            </a:br>
            <a:endParaRPr lang="en-GB">
              <a:solidFill>
                <a:srgbClr val="FFFFFF"/>
              </a:solidFill>
            </a:endParaRPr>
          </a:p>
        </p:txBody>
      </p:sp>
      <p:sp>
        <p:nvSpPr>
          <p:cNvPr id="26" name="Arc 2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CA57FB09-DA24-B6D4-E1C9-415586D9304D}"/>
              </a:ext>
            </a:extLst>
          </p:cNvPr>
          <p:cNvGraphicFramePr>
            <a:graphicFrameLocks noGrp="1"/>
          </p:cNvGraphicFramePr>
          <p:nvPr>
            <p:ph idx="1"/>
            <p:extLst>
              <p:ext uri="{D42A27DB-BD31-4B8C-83A1-F6EECF244321}">
                <p14:modId xmlns:p14="http://schemas.microsoft.com/office/powerpoint/2010/main" val="42616972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4901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6659C6F-A29D-4D83-86DA-5B0289733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C477BC8-08D5-47A1-8ADF-393CDA648774}"/>
              </a:ext>
            </a:extLst>
          </p:cNvPr>
          <p:cNvPicPr>
            <a:picLocks noChangeAspect="1"/>
          </p:cNvPicPr>
          <p:nvPr/>
        </p:nvPicPr>
        <p:blipFill rotWithShape="1">
          <a:blip r:embed="rId2"/>
          <a:srcRect t="16685" r="-1" b="16950"/>
          <a:stretch/>
        </p:blipFill>
        <p:spPr>
          <a:xfrm>
            <a:off x="4472902" y="18"/>
            <a:ext cx="4049486" cy="3681383"/>
          </a:xfrm>
          <a:prstGeom prst="rect">
            <a:avLst/>
          </a:prstGeom>
        </p:spPr>
      </p:pic>
      <p:pic>
        <p:nvPicPr>
          <p:cNvPr id="6" name="Picture 5">
            <a:extLst>
              <a:ext uri="{FF2B5EF4-FFF2-40B4-BE49-F238E27FC236}">
                <a16:creationId xmlns:a16="http://schemas.microsoft.com/office/drawing/2014/main" id="{3BB06CC0-FE4F-45F2-80F2-77B075D0DCF2}"/>
              </a:ext>
            </a:extLst>
          </p:cNvPr>
          <p:cNvPicPr>
            <a:picLocks noChangeAspect="1"/>
          </p:cNvPicPr>
          <p:nvPr/>
        </p:nvPicPr>
        <p:blipFill rotWithShape="1">
          <a:blip r:embed="rId3">
            <a:alphaModFix/>
          </a:blip>
          <a:srcRect l="19983" r="25442"/>
          <a:stretch/>
        </p:blipFill>
        <p:spPr>
          <a:xfrm>
            <a:off x="8522390" y="-7"/>
            <a:ext cx="3669610" cy="3681406"/>
          </a:xfrm>
          <a:prstGeom prst="rect">
            <a:avLst/>
          </a:prstGeom>
        </p:spPr>
      </p:pic>
      <p:pic>
        <p:nvPicPr>
          <p:cNvPr id="4" name="Picture 3">
            <a:extLst>
              <a:ext uri="{FF2B5EF4-FFF2-40B4-BE49-F238E27FC236}">
                <a16:creationId xmlns:a16="http://schemas.microsoft.com/office/drawing/2014/main" id="{B4A357AC-929D-43C4-B96C-838651E5D48F}"/>
              </a:ext>
            </a:extLst>
          </p:cNvPr>
          <p:cNvPicPr>
            <a:picLocks noChangeAspect="1"/>
          </p:cNvPicPr>
          <p:nvPr/>
        </p:nvPicPr>
        <p:blipFill rotWithShape="1">
          <a:blip r:embed="rId4"/>
          <a:srcRect l="8199" r="15865" b="1"/>
          <a:stretch/>
        </p:blipFill>
        <p:spPr>
          <a:xfrm>
            <a:off x="4472902" y="3681405"/>
            <a:ext cx="7719098" cy="3176595"/>
          </a:xfrm>
          <a:prstGeom prst="rect">
            <a:avLst/>
          </a:prstGeom>
        </p:spPr>
      </p:pic>
      <p:sp>
        <p:nvSpPr>
          <p:cNvPr id="15" name="Rectangle 14">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43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EF6330-29D8-4530-87F5-D51735CBE78C}"/>
              </a:ext>
            </a:extLst>
          </p:cNvPr>
          <p:cNvSpPr>
            <a:spLocks noGrp="1"/>
          </p:cNvSpPr>
          <p:nvPr>
            <p:ph type="title" idx="4294967295"/>
          </p:nvPr>
        </p:nvSpPr>
        <p:spPr>
          <a:xfrm>
            <a:off x="838200" y="1115219"/>
            <a:ext cx="5395912" cy="2387600"/>
          </a:xfrm>
        </p:spPr>
        <p:txBody>
          <a:bodyPr vert="horz" lIns="91440" tIns="45720" rIns="91440" bIns="45720" rtlCol="0" anchor="b">
            <a:normAutofit/>
          </a:bodyPr>
          <a:lstStyle/>
          <a:p>
            <a:r>
              <a:rPr lang="en-US" sz="5000" kern="1200">
                <a:solidFill>
                  <a:schemeClr val="bg1"/>
                </a:solidFill>
                <a:latin typeface="+mj-lt"/>
                <a:ea typeface="+mj-ea"/>
                <a:cs typeface="+mj-cs"/>
              </a:rPr>
              <a:t>Patient resources</a:t>
            </a:r>
          </a:p>
        </p:txBody>
      </p:sp>
      <p:cxnSp>
        <p:nvCxnSpPr>
          <p:cNvPr id="17" name="Straight Connector 16">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24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FB86FC4-2ABD-4846-A373-36E9F7F5AE0A}"/>
              </a:ext>
            </a:extLst>
          </p:cNvPr>
          <p:cNvSpPr>
            <a:spLocks noGrp="1"/>
          </p:cNvSpPr>
          <p:nvPr>
            <p:ph type="title"/>
          </p:nvPr>
        </p:nvSpPr>
        <p:spPr>
          <a:xfrm>
            <a:off x="2555631" y="1441938"/>
            <a:ext cx="7080738" cy="3974124"/>
          </a:xfrm>
        </p:spPr>
        <p:txBody>
          <a:bodyPr>
            <a:normAutofit/>
          </a:bodyPr>
          <a:lstStyle/>
          <a:p>
            <a:pPr algn="ctr"/>
            <a:r>
              <a:rPr lang="en-GB" sz="5400">
                <a:solidFill>
                  <a:schemeClr val="bg1">
                    <a:lumMod val="95000"/>
                    <a:lumOff val="5000"/>
                  </a:schemeClr>
                </a:solidFill>
              </a:rPr>
              <a:t>Questions ?</a:t>
            </a:r>
          </a:p>
        </p:txBody>
      </p:sp>
    </p:spTree>
    <p:extLst>
      <p:ext uri="{BB962C8B-B14F-4D97-AF65-F5344CB8AC3E}">
        <p14:creationId xmlns:p14="http://schemas.microsoft.com/office/powerpoint/2010/main" val="176550442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99764A-C153-4DB1-B44F-1E8EFA7DAAF9}"/>
              </a:ext>
            </a:extLst>
          </p:cNvPr>
          <p:cNvPicPr>
            <a:picLocks noGrp="1" noChangeAspect="1"/>
          </p:cNvPicPr>
          <p:nvPr>
            <p:ph idx="1"/>
          </p:nvPr>
        </p:nvPicPr>
        <p:blipFill rotWithShape="1">
          <a:blip r:embed="rId3"/>
          <a:srcRect r="9777" b="-1"/>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8F15D7-762A-4B4C-9109-69274D41DDA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      1960                1980                2016  </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023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1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20">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34" name="Group 21">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30" name="Freeform: Shape 29">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35" name="Group 22">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24" name="Group 23">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8" name="Freeform: Shape 27">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5" name="Group 24">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26" name="Freeform: Shape 25">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216A6B62-0F74-4178-BC6E-75AE6E3C156C}"/>
              </a:ext>
            </a:extLst>
          </p:cNvPr>
          <p:cNvSpPr>
            <a:spLocks noGrp="1"/>
          </p:cNvSpPr>
          <p:nvPr>
            <p:ph type="title"/>
          </p:nvPr>
        </p:nvSpPr>
        <p:spPr>
          <a:xfrm>
            <a:off x="827088" y="1641752"/>
            <a:ext cx="2655887" cy="3213277"/>
          </a:xfrm>
        </p:spPr>
        <p:txBody>
          <a:bodyPr anchor="t">
            <a:noAutofit/>
          </a:bodyPr>
          <a:lstStyle/>
          <a:p>
            <a:r>
              <a:rPr lang="en-GB" sz="8800" dirty="0">
                <a:solidFill>
                  <a:schemeClr val="accent5">
                    <a:lumMod val="75000"/>
                  </a:schemeClr>
                </a:solidFill>
              </a:rPr>
              <a:t>What is CGM</a:t>
            </a:r>
          </a:p>
        </p:txBody>
      </p:sp>
      <p:sp>
        <p:nvSpPr>
          <p:cNvPr id="3" name="Content Placeholder 2">
            <a:extLst>
              <a:ext uri="{FF2B5EF4-FFF2-40B4-BE49-F238E27FC236}">
                <a16:creationId xmlns:a16="http://schemas.microsoft.com/office/drawing/2014/main" id="{D65AF425-ECC9-4969-B393-B97E12B89751}"/>
              </a:ext>
            </a:extLst>
          </p:cNvPr>
          <p:cNvSpPr>
            <a:spLocks noGrp="1"/>
          </p:cNvSpPr>
          <p:nvPr>
            <p:ph idx="1"/>
          </p:nvPr>
        </p:nvSpPr>
        <p:spPr>
          <a:xfrm>
            <a:off x="4857750" y="200025"/>
            <a:ext cx="6924675" cy="5474203"/>
          </a:xfrm>
        </p:spPr>
        <p:txBody>
          <a:bodyPr>
            <a:noAutofit/>
          </a:bodyPr>
          <a:lstStyle/>
          <a:p>
            <a:pPr marL="0" indent="0">
              <a:buNone/>
            </a:pPr>
            <a:r>
              <a:rPr lang="en-GB" sz="3200" b="0" i="0" dirty="0">
                <a:solidFill>
                  <a:schemeClr val="tx1">
                    <a:alpha val="80000"/>
                  </a:schemeClr>
                </a:solidFill>
                <a:effectLst/>
                <a:latin typeface="BlinkMacSystemFont"/>
              </a:rPr>
              <a:t>Monitoring of glucose levels is essential to effective diabetes management. Over the past 100 years, there have been numerous innovations in glucose monitoring methods. The most recent advances have centred on continuous glucose monitoring (CGM) technologies</a:t>
            </a:r>
          </a:p>
          <a:p>
            <a:pPr marL="0" indent="0">
              <a:buNone/>
            </a:pPr>
            <a:endParaRPr lang="en-GB" sz="3200" b="0" i="0" dirty="0">
              <a:solidFill>
                <a:schemeClr val="tx1">
                  <a:alpha val="80000"/>
                </a:schemeClr>
              </a:solidFill>
              <a:effectLst/>
              <a:latin typeface="BlinkMacSystemFont"/>
            </a:endParaRPr>
          </a:p>
          <a:p>
            <a:pPr marL="0" indent="0">
              <a:buNone/>
            </a:pPr>
            <a:endParaRPr lang="en-GB" sz="3200" b="0" i="0" dirty="0">
              <a:solidFill>
                <a:schemeClr val="tx1">
                  <a:alpha val="80000"/>
                </a:schemeClr>
              </a:solidFill>
              <a:effectLst/>
              <a:latin typeface="BlinkMacSystemFont"/>
            </a:endParaRPr>
          </a:p>
          <a:p>
            <a:pPr marL="0" indent="0">
              <a:buNone/>
            </a:pPr>
            <a:r>
              <a:rPr lang="en-GB" sz="3200" b="0" i="0" dirty="0">
                <a:solidFill>
                  <a:schemeClr val="tx1">
                    <a:alpha val="80000"/>
                  </a:schemeClr>
                </a:solidFill>
                <a:effectLst/>
                <a:latin typeface="BlinkMacSystemFont"/>
              </a:rPr>
              <a:t>Improving technology and decreasing cost have increased the uptake of use of continuous glucose monitoring (CGM) for glycaemic management in primary care</a:t>
            </a:r>
            <a:endParaRPr lang="en-GB" sz="3200" dirty="0">
              <a:solidFill>
                <a:schemeClr val="tx1">
                  <a:alpha val="80000"/>
                </a:schemeClr>
              </a:solidFill>
            </a:endParaRPr>
          </a:p>
        </p:txBody>
      </p:sp>
    </p:spTree>
    <p:extLst>
      <p:ext uri="{BB962C8B-B14F-4D97-AF65-F5344CB8AC3E}">
        <p14:creationId xmlns:p14="http://schemas.microsoft.com/office/powerpoint/2010/main" val="2374586772"/>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84988E26-3616-23DE-E4D5-4D52D29CFBB2}"/>
              </a:ext>
            </a:extLst>
          </p:cNvPr>
          <p:cNvPicPr>
            <a:picLocks noChangeAspect="1"/>
          </p:cNvPicPr>
          <p:nvPr/>
        </p:nvPicPr>
        <p:blipFill rotWithShape="1">
          <a:blip r:embed="rId3">
            <a:alphaModFix amt="35000"/>
          </a:blip>
          <a:srcRect/>
          <a:stretch/>
        </p:blipFill>
        <p:spPr>
          <a:xfrm>
            <a:off x="20" y="10"/>
            <a:ext cx="12191980" cy="6857990"/>
          </a:xfrm>
          <a:prstGeom prst="rect">
            <a:avLst/>
          </a:prstGeom>
        </p:spPr>
      </p:pic>
      <p:graphicFrame>
        <p:nvGraphicFramePr>
          <p:cNvPr id="14" name="Content Placeholder 2">
            <a:extLst>
              <a:ext uri="{FF2B5EF4-FFF2-40B4-BE49-F238E27FC236}">
                <a16:creationId xmlns:a16="http://schemas.microsoft.com/office/drawing/2014/main" id="{234BA444-2AA9-DC40-7B3C-1A5102705D88}"/>
              </a:ext>
            </a:extLst>
          </p:cNvPr>
          <p:cNvGraphicFramePr>
            <a:graphicFrameLocks noGrp="1"/>
          </p:cNvGraphicFramePr>
          <p:nvPr>
            <p:ph idx="4294967295"/>
            <p:extLst>
              <p:ext uri="{D42A27DB-BD31-4B8C-83A1-F6EECF244321}">
                <p14:modId xmlns:p14="http://schemas.microsoft.com/office/powerpoint/2010/main" val="13462537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2C1A2C2A-A392-4261-9A0B-90771E3649DF}"/>
              </a:ext>
            </a:extLst>
          </p:cNvPr>
          <p:cNvPicPr>
            <a:picLocks noChangeAspect="1"/>
          </p:cNvPicPr>
          <p:nvPr/>
        </p:nvPicPr>
        <p:blipFill>
          <a:blip r:embed="rId9"/>
          <a:stretch>
            <a:fillRect/>
          </a:stretch>
        </p:blipFill>
        <p:spPr>
          <a:xfrm>
            <a:off x="4834473" y="451663"/>
            <a:ext cx="2737582" cy="2496217"/>
          </a:xfrm>
          <a:prstGeom prst="rect">
            <a:avLst/>
          </a:prstGeom>
        </p:spPr>
      </p:pic>
    </p:spTree>
    <p:extLst>
      <p:ext uri="{BB962C8B-B14F-4D97-AF65-F5344CB8AC3E}">
        <p14:creationId xmlns:p14="http://schemas.microsoft.com/office/powerpoint/2010/main" val="141087822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DC77E04-E7B5-47CA-B2DE-331BE2FC8400}"/>
              </a:ext>
            </a:extLst>
          </p:cNvPr>
          <p:cNvPicPr>
            <a:picLocks noChangeAspect="1"/>
          </p:cNvPicPr>
          <p:nvPr/>
        </p:nvPicPr>
        <p:blipFill>
          <a:blip r:embed="rId2"/>
          <a:stretch>
            <a:fillRect/>
          </a:stretch>
        </p:blipFill>
        <p:spPr>
          <a:xfrm>
            <a:off x="2865782" y="457200"/>
            <a:ext cx="6460435" cy="5943600"/>
          </a:xfrm>
          <a:prstGeom prst="rect">
            <a:avLst/>
          </a:prstGeom>
        </p:spPr>
      </p:pic>
    </p:spTree>
    <p:extLst>
      <p:ext uri="{BB962C8B-B14F-4D97-AF65-F5344CB8AC3E}">
        <p14:creationId xmlns:p14="http://schemas.microsoft.com/office/powerpoint/2010/main" val="224536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42B11CE-6FAC-0496-27FC-B8F219C5427B}"/>
              </a:ext>
            </a:extLst>
          </p:cNvPr>
          <p:cNvPicPr>
            <a:picLocks noChangeAspect="1"/>
          </p:cNvPicPr>
          <p:nvPr/>
        </p:nvPicPr>
        <p:blipFill rotWithShape="1">
          <a:blip r:embed="rId3">
            <a:alphaModFix amt="35000"/>
          </a:blip>
          <a:srcRect t="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BBE2601E-3B2C-47CB-BD5E-EF87F14B3FC9}"/>
              </a:ext>
            </a:extLst>
          </p:cNvPr>
          <p:cNvSpPr>
            <a:spLocks noGrp="1"/>
          </p:cNvSpPr>
          <p:nvPr>
            <p:ph type="title"/>
          </p:nvPr>
        </p:nvSpPr>
        <p:spPr>
          <a:xfrm>
            <a:off x="838200" y="365125"/>
            <a:ext cx="10515600" cy="1325563"/>
          </a:xfrm>
        </p:spPr>
        <p:txBody>
          <a:bodyPr>
            <a:normAutofit/>
          </a:bodyPr>
          <a:lstStyle/>
          <a:p>
            <a:r>
              <a:rPr lang="en-GB" dirty="0">
                <a:solidFill>
                  <a:srgbClr val="FFFFFF"/>
                </a:solidFill>
              </a:rPr>
              <a:t>NICE Updates</a:t>
            </a:r>
          </a:p>
        </p:txBody>
      </p:sp>
      <p:graphicFrame>
        <p:nvGraphicFramePr>
          <p:cNvPr id="12" name="Content Placeholder 2">
            <a:extLst>
              <a:ext uri="{FF2B5EF4-FFF2-40B4-BE49-F238E27FC236}">
                <a16:creationId xmlns:a16="http://schemas.microsoft.com/office/drawing/2014/main" id="{9D1C538E-CE65-7880-B24F-0ADFEF7A1694}"/>
              </a:ext>
            </a:extLst>
          </p:cNvPr>
          <p:cNvGraphicFramePr>
            <a:graphicFrameLocks noGrp="1"/>
          </p:cNvGraphicFramePr>
          <p:nvPr>
            <p:ph idx="1"/>
            <p:extLst>
              <p:ext uri="{D42A27DB-BD31-4B8C-83A1-F6EECF244321}">
                <p14:modId xmlns:p14="http://schemas.microsoft.com/office/powerpoint/2010/main" val="13050118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7659312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E3D8293-646D-39F5-A42B-D6026CDB1E15}"/>
              </a:ext>
            </a:extLst>
          </p:cNvPr>
          <p:cNvPicPr>
            <a:picLocks noChangeAspect="1"/>
          </p:cNvPicPr>
          <p:nvPr/>
        </p:nvPicPr>
        <p:blipFill rotWithShape="1">
          <a:blip r:embed="rId2">
            <a:alphaModFix amt="35000"/>
          </a:blip>
          <a:srcRect t="15413"/>
          <a:stretch/>
        </p:blipFill>
        <p:spPr>
          <a:xfrm>
            <a:off x="20" y="10"/>
            <a:ext cx="12191980" cy="6857990"/>
          </a:xfrm>
          <a:prstGeom prst="rect">
            <a:avLst/>
          </a:prstGeom>
        </p:spPr>
      </p:pic>
      <p:graphicFrame>
        <p:nvGraphicFramePr>
          <p:cNvPr id="12" name="TextBox 2">
            <a:extLst>
              <a:ext uri="{FF2B5EF4-FFF2-40B4-BE49-F238E27FC236}">
                <a16:creationId xmlns:a16="http://schemas.microsoft.com/office/drawing/2014/main" id="{EF45D33E-9C30-9CFE-655F-5CB3A704EDA5}"/>
              </a:ext>
            </a:extLst>
          </p:cNvPr>
          <p:cNvGraphicFramePr/>
          <p:nvPr>
            <p:extLst>
              <p:ext uri="{D42A27DB-BD31-4B8C-83A1-F6EECF244321}">
                <p14:modId xmlns:p14="http://schemas.microsoft.com/office/powerpoint/2010/main" val="887966054"/>
              </p:ext>
            </p:extLst>
          </p:nvPr>
        </p:nvGraphicFramePr>
        <p:xfrm>
          <a:off x="0" y="0"/>
          <a:ext cx="12191979" cy="6955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275546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F9D804-FF58-4EB3-9AC2-D939BC758AD4}"/>
              </a:ext>
            </a:extLst>
          </p:cNvPr>
          <p:cNvSpPr txBox="1"/>
          <p:nvPr/>
        </p:nvSpPr>
        <p:spPr>
          <a:xfrm>
            <a:off x="801384" y="1993187"/>
            <a:ext cx="11065267" cy="4524315"/>
          </a:xfrm>
          <a:prstGeom prst="rect">
            <a:avLst/>
          </a:prstGeom>
          <a:noFill/>
        </p:spPr>
        <p:txBody>
          <a:bodyPr wrap="square">
            <a:spAutoFit/>
          </a:bodyPr>
          <a:lstStyle/>
          <a:p>
            <a:pPr algn="l"/>
            <a:r>
              <a:rPr lang="en-GB" b="0" i="0" dirty="0">
                <a:solidFill>
                  <a:srgbClr val="000000"/>
                </a:solidFill>
                <a:effectLst/>
                <a:latin typeface="Times New Roman" panose="02020603050405020304" pitchFamily="18" charset="0"/>
              </a:rPr>
              <a:t>Which patients can be prescribed CGM?</a:t>
            </a:r>
          </a:p>
          <a:p>
            <a:pPr algn="l"/>
            <a:r>
              <a:rPr lang="en-GB" b="0" i="0" dirty="0">
                <a:solidFill>
                  <a:srgbClr val="000000"/>
                </a:solidFill>
                <a:effectLst/>
                <a:latin typeface="Times New Roman" panose="02020603050405020304" pitchFamily="18" charset="0"/>
              </a:rPr>
              <a:t>Currently patients should only be considered for CGM if they fit within one of the following cohorts:</a:t>
            </a:r>
          </a:p>
          <a:p>
            <a:pPr algn="l"/>
            <a:r>
              <a:rPr lang="en-GB" b="0" i="0" dirty="0">
                <a:solidFill>
                  <a:srgbClr val="000000"/>
                </a:solidFill>
                <a:effectLst/>
                <a:latin typeface="Times New Roman" panose="02020603050405020304" pitchFamily="18" charset="0"/>
              </a:rPr>
              <a:t> Patients with Type 1 diabetes and</a:t>
            </a:r>
          </a:p>
          <a:p>
            <a:pPr algn="l"/>
            <a:r>
              <a:rPr lang="en-GB" b="0" i="0" dirty="0">
                <a:solidFill>
                  <a:srgbClr val="000000"/>
                </a:solidFill>
                <a:effectLst/>
                <a:latin typeface="Times New Roman" panose="02020603050405020304" pitchFamily="18" charset="0"/>
              </a:rPr>
              <a:t>¨ already performing ≥ 8 SMBG (self-monitoring of blood glucose) per day</a:t>
            </a:r>
          </a:p>
          <a:p>
            <a:pPr algn="l"/>
            <a:r>
              <a:rPr lang="en-GB" b="0" i="0" dirty="0">
                <a:solidFill>
                  <a:srgbClr val="000000"/>
                </a:solidFill>
                <a:effectLst/>
                <a:latin typeface="Times New Roman" panose="02020603050405020304" pitchFamily="18" charset="0"/>
              </a:rPr>
              <a:t>¨ HbA1c ≥8.5% (69mmoL/</a:t>
            </a:r>
            <a:r>
              <a:rPr lang="en-GB" b="0" i="0" dirty="0" err="1">
                <a:solidFill>
                  <a:srgbClr val="000000"/>
                </a:solidFill>
                <a:effectLst/>
                <a:latin typeface="Times New Roman" panose="02020603050405020304" pitchFamily="18" charset="0"/>
              </a:rPr>
              <a:t>moL</a:t>
            </a:r>
            <a:r>
              <a:rPr lang="en-GB" b="0" i="0" dirty="0">
                <a:solidFill>
                  <a:srgbClr val="000000"/>
                </a:solidFill>
                <a:effectLst/>
                <a:latin typeface="Times New Roman" panose="02020603050405020304" pitchFamily="18" charset="0"/>
              </a:rPr>
              <a:t>) or disabling hypoglycaemia. (This is in line with criteria for pump therapy as in NICE TA151; a successful trial of continuous glucose monitoring may avoid the need for pump therapy)</a:t>
            </a:r>
          </a:p>
          <a:p>
            <a:pPr algn="l"/>
            <a:r>
              <a:rPr lang="en-GB" b="0" i="0" dirty="0">
                <a:solidFill>
                  <a:srgbClr val="000000"/>
                </a:solidFill>
                <a:effectLst/>
                <a:latin typeface="Times New Roman" panose="02020603050405020304" pitchFamily="18" charset="0"/>
              </a:rPr>
              <a:t>¨ recent onset of impaired awareness of hypoglycaemia. (CGM may reduce hypoglycaemia)</a:t>
            </a:r>
          </a:p>
          <a:p>
            <a:pPr algn="l"/>
            <a:r>
              <a:rPr lang="en-GB" b="0" i="0" dirty="0">
                <a:solidFill>
                  <a:srgbClr val="000000"/>
                </a:solidFill>
                <a:effectLst/>
                <a:latin typeface="Times New Roman" panose="02020603050405020304" pitchFamily="18" charset="0"/>
              </a:rPr>
              <a:t>¨ frequent admissions (&gt; 2 per year) with DKA or hypoglycaemia</a:t>
            </a:r>
          </a:p>
          <a:p>
            <a:pPr algn="l"/>
            <a:r>
              <a:rPr lang="en-GB" b="0" i="0" dirty="0">
                <a:solidFill>
                  <a:srgbClr val="000000"/>
                </a:solidFill>
                <a:effectLst/>
                <a:latin typeface="Times New Roman" panose="02020603050405020304" pitchFamily="18" charset="0"/>
              </a:rPr>
              <a:t>¨ those who require third parties to carry out monitoring and where conventional blood testing is not possible (e.g. mentally or physically unable to undertake blood glucose testing)</a:t>
            </a:r>
          </a:p>
          <a:p>
            <a:pPr algn="l"/>
            <a:r>
              <a:rPr lang="en-GB" b="0" i="0" dirty="0">
                <a:solidFill>
                  <a:srgbClr val="000000"/>
                </a:solidFill>
                <a:effectLst/>
                <a:latin typeface="Times New Roman" panose="02020603050405020304" pitchFamily="18" charset="0"/>
              </a:rPr>
              <a:t>¨ women who are trying to conceive.</a:t>
            </a:r>
          </a:p>
          <a:p>
            <a:pPr algn="l"/>
            <a:r>
              <a:rPr lang="en-GB" b="0" i="0" dirty="0">
                <a:solidFill>
                  <a:srgbClr val="000000"/>
                </a:solidFill>
                <a:effectLst/>
                <a:latin typeface="Times New Roman" panose="02020603050405020304" pitchFamily="18" charset="0"/>
              </a:rPr>
              <a:t>¨ patients with learning disability and Type 1 or 2 Diabetes who are prescribed insulin</a:t>
            </a:r>
          </a:p>
          <a:p>
            <a:pPr algn="l"/>
            <a:r>
              <a:rPr lang="en-GB" b="0" i="0" dirty="0">
                <a:solidFill>
                  <a:srgbClr val="000000"/>
                </a:solidFill>
                <a:effectLst/>
                <a:latin typeface="Times New Roman" panose="02020603050405020304" pitchFamily="18" charset="0"/>
              </a:rPr>
              <a:t>¨ any patient with any form of diabetes on haemodialysis and on insulin treatment</a:t>
            </a:r>
          </a:p>
          <a:p>
            <a:pPr algn="l"/>
            <a:r>
              <a:rPr lang="en-GB" b="0" i="0" dirty="0">
                <a:solidFill>
                  <a:srgbClr val="000000"/>
                </a:solidFill>
                <a:effectLst/>
                <a:latin typeface="Times New Roman" panose="02020603050405020304" pitchFamily="18" charset="0"/>
              </a:rPr>
              <a:t>¨ any patient with diabetes associated with cystic fibrosis on insulin treatment</a:t>
            </a:r>
          </a:p>
          <a:p>
            <a:pPr algn="l"/>
            <a:r>
              <a:rPr lang="en-GB" b="0" i="0" dirty="0">
                <a:solidFill>
                  <a:srgbClr val="000000"/>
                </a:solidFill>
                <a:effectLst/>
                <a:latin typeface="Times New Roman" panose="02020603050405020304" pitchFamily="18" charset="0"/>
              </a:rPr>
              <a:t>¨ any patient with Type 1 diabetes for whom the specialist diabetes MDT determines that occupational/psychosocial circumstances warrant a trial of CGM monitoring.</a:t>
            </a:r>
          </a:p>
        </p:txBody>
      </p:sp>
      <p:sp>
        <p:nvSpPr>
          <p:cNvPr id="4" name="Title 3">
            <a:extLst>
              <a:ext uri="{FF2B5EF4-FFF2-40B4-BE49-F238E27FC236}">
                <a16:creationId xmlns:a16="http://schemas.microsoft.com/office/drawing/2014/main" id="{11ABC783-B45E-48A8-A8AA-0F4CA6F1A9A1}"/>
              </a:ext>
            </a:extLst>
          </p:cNvPr>
          <p:cNvSpPr>
            <a:spLocks noGrp="1"/>
          </p:cNvSpPr>
          <p:nvPr>
            <p:ph type="title"/>
          </p:nvPr>
        </p:nvSpPr>
        <p:spPr/>
        <p:txBody>
          <a:bodyPr/>
          <a:lstStyle/>
          <a:p>
            <a:endParaRPr lang="en-GB" dirty="0"/>
          </a:p>
        </p:txBody>
      </p:sp>
      <p:sp>
        <p:nvSpPr>
          <p:cNvPr id="5" name="Content Placeholder 4">
            <a:extLst>
              <a:ext uri="{FF2B5EF4-FFF2-40B4-BE49-F238E27FC236}">
                <a16:creationId xmlns:a16="http://schemas.microsoft.com/office/drawing/2014/main" id="{C21E3C03-9403-411D-B551-EAF8DAA83377}"/>
              </a:ext>
            </a:extLst>
          </p:cNvPr>
          <p:cNvSpPr>
            <a:spLocks noGrp="1"/>
          </p:cNvSpPr>
          <p:nvPr>
            <p:ph idx="1"/>
          </p:nvPr>
        </p:nvSpPr>
        <p:spPr>
          <a:xfrm>
            <a:off x="441789" y="1825624"/>
            <a:ext cx="10912011" cy="4934771"/>
          </a:xfrm>
        </p:spPr>
        <p:txBody>
          <a:bodyPr/>
          <a:lstStyle/>
          <a:p>
            <a:endParaRPr lang="en-GB" dirty="0"/>
          </a:p>
        </p:txBody>
      </p:sp>
      <p:pic>
        <p:nvPicPr>
          <p:cNvPr id="7" name="Picture 6">
            <a:extLst>
              <a:ext uri="{FF2B5EF4-FFF2-40B4-BE49-F238E27FC236}">
                <a16:creationId xmlns:a16="http://schemas.microsoft.com/office/drawing/2014/main" id="{F95FD16E-7FD6-4C20-B1F0-9108C6D34D2F}"/>
              </a:ext>
            </a:extLst>
          </p:cNvPr>
          <p:cNvPicPr>
            <a:picLocks noChangeAspect="1"/>
          </p:cNvPicPr>
          <p:nvPr/>
        </p:nvPicPr>
        <p:blipFill>
          <a:blip r:embed="rId2"/>
          <a:stretch>
            <a:fillRect/>
          </a:stretch>
        </p:blipFill>
        <p:spPr>
          <a:xfrm>
            <a:off x="204787" y="0"/>
            <a:ext cx="11782425" cy="2305050"/>
          </a:xfrm>
          <a:prstGeom prst="rect">
            <a:avLst/>
          </a:prstGeom>
        </p:spPr>
      </p:pic>
    </p:spTree>
    <p:extLst>
      <p:ext uri="{BB962C8B-B14F-4D97-AF65-F5344CB8AC3E}">
        <p14:creationId xmlns:p14="http://schemas.microsoft.com/office/powerpoint/2010/main" val="990666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CBE18E6ACEDF4E8F8AFA06E933BD83" ma:contentTypeVersion="9" ma:contentTypeDescription="Create a new document." ma:contentTypeScope="" ma:versionID="f8032e6c4deb31655c434abceafb6bd5">
  <xsd:schema xmlns:xsd="http://www.w3.org/2001/XMLSchema" xmlns:xs="http://www.w3.org/2001/XMLSchema" xmlns:p="http://schemas.microsoft.com/office/2006/metadata/properties" xmlns:ns1="http://schemas.microsoft.com/sharepoint/v3" xmlns:ns3="e24e5997-6f2b-4b84-a379-d8413c8e964d" xmlns:ns4="5e82dc57-ca5e-41a7-9b7c-988994591531" targetNamespace="http://schemas.microsoft.com/office/2006/metadata/properties" ma:root="true" ma:fieldsID="d0cd695acedf801b90bc8a9ef8b3fdeb" ns1:_="" ns3:_="" ns4:_="">
    <xsd:import namespace="http://schemas.microsoft.com/sharepoint/v3"/>
    <xsd:import namespace="e24e5997-6f2b-4b84-a379-d8413c8e964d"/>
    <xsd:import namespace="5e82dc57-ca5e-41a7-9b7c-988994591531"/>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4e5997-6f2b-4b84-a379-d8413c8e96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e82dc57-ca5e-41a7-9b7c-98899459153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D113AD62-ADD8-48BD-8E9D-D689A32D5C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24e5997-6f2b-4b84-a379-d8413c8e964d"/>
    <ds:schemaRef ds:uri="5e82dc57-ca5e-41a7-9b7c-9889945915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88F6F7A-774C-46EE-9360-57FB2B0C6BCA}">
  <ds:schemaRefs>
    <ds:schemaRef ds:uri="http://schemas.microsoft.com/sharepoint/v3/contenttype/forms"/>
  </ds:schemaRefs>
</ds:datastoreItem>
</file>

<file path=customXml/itemProps3.xml><?xml version="1.0" encoding="utf-8"?>
<ds:datastoreItem xmlns:ds="http://schemas.openxmlformats.org/officeDocument/2006/customXml" ds:itemID="{68BAFCB7-990C-4765-B6B3-09787712C8B7}">
  <ds:schemaRefs>
    <ds:schemaRef ds:uri="http://schemas.microsoft.com/sharepoint/v3"/>
    <ds:schemaRef ds:uri="http://purl.org/dc/dcmitype/"/>
    <ds:schemaRef ds:uri="http://schemas.microsoft.com/office/2006/metadata/properties"/>
    <ds:schemaRef ds:uri="http://schemas.microsoft.com/office/2006/documentManagement/types"/>
    <ds:schemaRef ds:uri="http://purl.org/dc/elements/1.1/"/>
    <ds:schemaRef ds:uri="e24e5997-6f2b-4b84-a379-d8413c8e964d"/>
    <ds:schemaRef ds:uri="http://www.w3.org/XML/1998/namespace"/>
    <ds:schemaRef ds:uri="http://schemas.openxmlformats.org/package/2006/metadata/core-properties"/>
    <ds:schemaRef ds:uri="http://schemas.microsoft.com/office/infopath/2007/PartnerControls"/>
    <ds:schemaRef ds:uri="5e82dc57-ca5e-41a7-9b7c-988994591531"/>
    <ds:schemaRef ds:uri="http://purl.org/dc/terms/"/>
  </ds:schemaRefs>
</ds:datastoreItem>
</file>

<file path=docProps/app.xml><?xml version="1.0" encoding="utf-8"?>
<Properties xmlns="http://schemas.openxmlformats.org/officeDocument/2006/extended-properties" xmlns:vt="http://schemas.openxmlformats.org/officeDocument/2006/docPropsVTypes">
  <TotalTime>951</TotalTime>
  <Words>2319</Words>
  <Application>Microsoft Office PowerPoint</Application>
  <PresentationFormat>Widescreen</PresentationFormat>
  <Paragraphs>139</Paragraphs>
  <Slides>24</Slides>
  <Notes>10</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Arial</vt:lpstr>
      <vt:lpstr>BlinkMacSystemFont</vt:lpstr>
      <vt:lpstr>Calibri</vt:lpstr>
      <vt:lpstr>Calibri Light</vt:lpstr>
      <vt:lpstr>Gotham SSm A</vt:lpstr>
      <vt:lpstr>Graphik Bold Web</vt:lpstr>
      <vt:lpstr>helvetica_neueroman</vt:lpstr>
      <vt:lpstr>inherit</vt:lpstr>
      <vt:lpstr>Montserrat</vt:lpstr>
      <vt:lpstr>Segoe UI</vt:lpstr>
      <vt:lpstr>Segoe UI Light</vt:lpstr>
      <vt:lpstr>Times New Roman</vt:lpstr>
      <vt:lpstr>Office Theme</vt:lpstr>
      <vt:lpstr>Continuous Glucose Monitoring</vt:lpstr>
      <vt:lpstr>Referrals  diabetes.northants @nhs.net</vt:lpstr>
      <vt:lpstr>      1960                1980                2016  </vt:lpstr>
      <vt:lpstr>What is CGM</vt:lpstr>
      <vt:lpstr>PowerPoint Presentation</vt:lpstr>
      <vt:lpstr>PowerPoint Presentation</vt:lpstr>
      <vt:lpstr>NICE Updates</vt:lpstr>
      <vt:lpstr>PowerPoint Presentation</vt:lpstr>
      <vt:lpstr>PowerPoint Presentation</vt:lpstr>
      <vt:lpstr>PowerPoint Presentation</vt:lpstr>
      <vt:lpstr>Types of CGM</vt:lpstr>
      <vt:lpstr>Benefits to patients</vt:lpstr>
      <vt:lpstr>Dexcom One</vt:lpstr>
      <vt:lpstr>PowerPoint Presentation</vt:lpstr>
      <vt:lpstr>Freestyle Libre 2</vt:lpstr>
      <vt:lpstr>Gluco Aidex</vt:lpstr>
      <vt:lpstr>Benefits to clinicians</vt:lpstr>
      <vt:lpstr>PowerPoint Presentation</vt:lpstr>
      <vt:lpstr>Time in Range </vt:lpstr>
      <vt:lpstr>PowerPoint Presentation</vt:lpstr>
      <vt:lpstr>HCP Resources  </vt:lpstr>
      <vt:lpstr>CGM Educational Resources </vt:lpstr>
      <vt:lpstr>Patient resources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Continuous Glucose Monitoring</dc:title>
  <dc:creator>Smith Lauren</dc:creator>
  <cp:lastModifiedBy>Smith Lauren</cp:lastModifiedBy>
  <cp:revision>6</cp:revision>
  <dcterms:created xsi:type="dcterms:W3CDTF">2022-11-08T21:23:00Z</dcterms:created>
  <dcterms:modified xsi:type="dcterms:W3CDTF">2022-11-09T13:14:46Z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0x010100D5CBE18E6ACEDF4E8F8AFA06E933BD83</vt:lpwstr>
  </property>
</Properties>
</file>