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9"/>
  </p:notesMasterIdLst>
  <p:sldIdLst>
    <p:sldId id="256" r:id="rId5"/>
    <p:sldId id="285" r:id="rId6"/>
    <p:sldId id="270" r:id="rId7"/>
    <p:sldId id="257" r:id="rId8"/>
    <p:sldId id="266" r:id="rId9"/>
    <p:sldId id="276" r:id="rId10"/>
    <p:sldId id="262" r:id="rId11"/>
    <p:sldId id="264" r:id="rId12"/>
    <p:sldId id="283" r:id="rId13"/>
    <p:sldId id="284" r:id="rId14"/>
    <p:sldId id="269" r:id="rId15"/>
    <p:sldId id="272" r:id="rId16"/>
    <p:sldId id="267" r:id="rId17"/>
    <p:sldId id="273" r:id="rId18"/>
    <p:sldId id="265" r:id="rId19"/>
    <p:sldId id="271" r:id="rId20"/>
    <p:sldId id="259" r:id="rId21"/>
    <p:sldId id="274" r:id="rId22"/>
    <p:sldId id="282" r:id="rId23"/>
    <p:sldId id="275" r:id="rId24"/>
    <p:sldId id="279" r:id="rId25"/>
    <p:sldId id="280" r:id="rId26"/>
    <p:sldId id="281" r:id="rId27"/>
    <p:sldId id="286"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112"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diagrams/_rels/data6.xml.rels><?xml version="1.0" encoding="UTF-8" standalone="yes"?>
<Relationships xmlns="http://schemas.openxmlformats.org/package/2006/relationships"><Relationship Id="rId3" Type="http://schemas.openxmlformats.org/officeDocument/2006/relationships/hyperlink" Target="https://uk.provider.dexcom.com/webinars" TargetMode="External"/><Relationship Id="rId7" Type="http://schemas.openxmlformats.org/officeDocument/2006/relationships/hyperlink" Target="https://uk.provider.dexcom.com/education-and-resources/clinic-resources" TargetMode="External"/><Relationship Id="rId2" Type="http://schemas.openxmlformats.org/officeDocument/2006/relationships/hyperlink" Target="https://uk.provider.dexcom.com/education-and-resources/rt-cgm-education" TargetMode="External"/><Relationship Id="rId1" Type="http://schemas.openxmlformats.org/officeDocument/2006/relationships/hyperlink" Target="https://uk.provider.dexcom.com/education-and-resources/nice-guidelines" TargetMode="External"/><Relationship Id="rId6" Type="http://schemas.openxmlformats.org/officeDocument/2006/relationships/hyperlink" Target="mailto:ukie.pcs@dexcom.com" TargetMode="External"/><Relationship Id="rId5" Type="http://schemas.openxmlformats.org/officeDocument/2006/relationships/hyperlink" Target="https://uk.provider.dexcom.com/support/dexcom-one-pharmacy-faq" TargetMode="External"/><Relationship Id="rId4" Type="http://schemas.openxmlformats.org/officeDocument/2006/relationships/hyperlink" Target="https://support.glooko.com/hc/en-us/article_attachments/7569712278163/ENGLISH-AU_-_IFU-0026-17-AU_05_Glooko_for_Clinics.pdf" TargetMode="External"/></Relationships>
</file>

<file path=ppt/diagrams/_rels/data7.xml.rels><?xml version="1.0" encoding="UTF-8" standalone="yes"?>
<Relationships xmlns="http://schemas.openxmlformats.org/package/2006/relationships"><Relationship Id="rId3" Type="http://schemas.openxmlformats.org/officeDocument/2006/relationships/hyperlink" Target="https://trenddiabetes.online/about/" TargetMode="External"/><Relationship Id="rId2" Type="http://schemas.openxmlformats.org/officeDocument/2006/relationships/hyperlink" Target="https://go.glooko.com/academy" TargetMode="External"/><Relationship Id="rId1" Type="http://schemas.openxmlformats.org/officeDocument/2006/relationships/hyperlink" Target="https://www.edendiabetes.com/news-blog/2022/6/9/flash-and-cgm-education-pack-for-primary-care-now-available" TargetMode="External"/></Relationships>
</file>

<file path=ppt/diagrams/_rels/drawing6.xml.rels><?xml version="1.0" encoding="UTF-8" standalone="yes"?>
<Relationships xmlns="http://schemas.openxmlformats.org/package/2006/relationships"><Relationship Id="rId3" Type="http://schemas.openxmlformats.org/officeDocument/2006/relationships/hyperlink" Target="https://uk.provider.dexcom.com/webinars" TargetMode="External"/><Relationship Id="rId7" Type="http://schemas.openxmlformats.org/officeDocument/2006/relationships/hyperlink" Target="https://uk.provider.dexcom.com/education-and-resources/clinic-resources" TargetMode="External"/><Relationship Id="rId2" Type="http://schemas.openxmlformats.org/officeDocument/2006/relationships/hyperlink" Target="https://uk.provider.dexcom.com/education-and-resources/rt-cgm-education" TargetMode="External"/><Relationship Id="rId1" Type="http://schemas.openxmlformats.org/officeDocument/2006/relationships/hyperlink" Target="https://uk.provider.dexcom.com/education-and-resources/nice-guidelines" TargetMode="External"/><Relationship Id="rId6" Type="http://schemas.openxmlformats.org/officeDocument/2006/relationships/hyperlink" Target="mailto:ukie.pcs@dexcom.com" TargetMode="External"/><Relationship Id="rId5" Type="http://schemas.openxmlformats.org/officeDocument/2006/relationships/hyperlink" Target="https://uk.provider.dexcom.com/support/dexcom-one-pharmacy-faq" TargetMode="External"/><Relationship Id="rId4" Type="http://schemas.openxmlformats.org/officeDocument/2006/relationships/hyperlink" Target="https://support.glooko.com/hc/en-us/article_attachments/7569712278163/ENGLISH-AU_-_IFU-0026-17-AU_05_Glooko_for_Clinics.pdf" TargetMode="External"/></Relationships>
</file>

<file path=ppt/diagrams/_rels/drawing7.xml.rels><?xml version="1.0" encoding="UTF-8" standalone="yes"?>
<Relationships xmlns="http://schemas.openxmlformats.org/package/2006/relationships"><Relationship Id="rId3" Type="http://schemas.openxmlformats.org/officeDocument/2006/relationships/hyperlink" Target="https://trenddiabetes.online/about/" TargetMode="External"/><Relationship Id="rId2" Type="http://schemas.openxmlformats.org/officeDocument/2006/relationships/hyperlink" Target="https://go.glooko.com/academy" TargetMode="External"/><Relationship Id="rId1" Type="http://schemas.openxmlformats.org/officeDocument/2006/relationships/hyperlink" Target="https://www.edendiabetes.com/news-blog/2022/6/9/flash-and-cgm-education-pack-for-primary-care-now-available" TargetMode="Externa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550BF1-21E2-4FDC-84E0-B8E9AD5CFB3B}" type="doc">
      <dgm:prSet loTypeId="urn:microsoft.com/office/officeart/2005/8/layout/bProcess2" loCatId="process" qsTypeId="urn:microsoft.com/office/officeart/2005/8/quickstyle/simple4" qsCatId="simple" csTypeId="urn:microsoft.com/office/officeart/2005/8/colors/colorful5" csCatId="colorful"/>
      <dgm:spPr/>
      <dgm:t>
        <a:bodyPr/>
        <a:lstStyle/>
        <a:p>
          <a:endParaRPr lang="en-US"/>
        </a:p>
      </dgm:t>
    </dgm:pt>
    <dgm:pt modelId="{5E1948D0-546C-4BE9-9226-474F1F5420FF}">
      <dgm:prSet/>
      <dgm:spPr/>
      <dgm:t>
        <a:bodyPr/>
        <a:lstStyle/>
        <a:p>
          <a:r>
            <a:rPr lang="en-US" b="0" i="0" dirty="0"/>
            <a:t>A continuous glucose monitor is a wearable device that measures blood sugar, or glucose. Because it is attached to your body, it takes measurements throughout the day and night, and you can view the results on a device, such as a smartphone.</a:t>
          </a:r>
          <a:endParaRPr lang="en-US" dirty="0"/>
        </a:p>
      </dgm:t>
    </dgm:pt>
    <dgm:pt modelId="{EFFFCBDD-34E9-40F1-81E2-5943F3DFE294}" type="parTrans" cxnId="{02FCC306-3BCC-47DC-A53E-A4CCB9F8B028}">
      <dgm:prSet/>
      <dgm:spPr/>
      <dgm:t>
        <a:bodyPr/>
        <a:lstStyle/>
        <a:p>
          <a:endParaRPr lang="en-US"/>
        </a:p>
      </dgm:t>
    </dgm:pt>
    <dgm:pt modelId="{935B1EEB-BF96-451B-8F36-0509E668C84B}" type="sibTrans" cxnId="{02FCC306-3BCC-47DC-A53E-A4CCB9F8B028}">
      <dgm:prSet/>
      <dgm:spPr/>
      <dgm:t>
        <a:bodyPr/>
        <a:lstStyle/>
        <a:p>
          <a:endParaRPr lang="en-US"/>
        </a:p>
      </dgm:t>
    </dgm:pt>
    <dgm:pt modelId="{35119A65-41D5-407B-AA59-143119E633BE}">
      <dgm:prSet/>
      <dgm:spPr/>
      <dgm:t>
        <a:bodyPr/>
        <a:lstStyle/>
        <a:p>
          <a:r>
            <a:rPr lang="en-US" b="0" i="0"/>
            <a:t>Continuous glucose monitors (CGMs) were developed for people with diabetes to help them monitor and manage changes in blood glucose levels. </a:t>
          </a:r>
          <a:endParaRPr lang="en-US"/>
        </a:p>
      </dgm:t>
    </dgm:pt>
    <dgm:pt modelId="{B1193269-6743-49D7-BDD3-1341BC947B70}" type="parTrans" cxnId="{591D1D29-619B-49A4-AEE3-BA0BC6037815}">
      <dgm:prSet/>
      <dgm:spPr/>
      <dgm:t>
        <a:bodyPr/>
        <a:lstStyle/>
        <a:p>
          <a:endParaRPr lang="en-US"/>
        </a:p>
      </dgm:t>
    </dgm:pt>
    <dgm:pt modelId="{A5F7F63D-D497-4CF7-A3A0-4DB234C8557A}" type="sibTrans" cxnId="{591D1D29-619B-49A4-AEE3-BA0BC6037815}">
      <dgm:prSet/>
      <dgm:spPr/>
      <dgm:t>
        <a:bodyPr/>
        <a:lstStyle/>
        <a:p>
          <a:endParaRPr lang="en-US"/>
        </a:p>
      </dgm:t>
    </dgm:pt>
    <dgm:pt modelId="{8FFCEFCE-2B27-4558-8272-B5F96B0735F5}" type="pres">
      <dgm:prSet presAssocID="{65550BF1-21E2-4FDC-84E0-B8E9AD5CFB3B}" presName="diagram" presStyleCnt="0">
        <dgm:presLayoutVars>
          <dgm:dir/>
          <dgm:resizeHandles/>
        </dgm:presLayoutVars>
      </dgm:prSet>
      <dgm:spPr/>
    </dgm:pt>
    <dgm:pt modelId="{7F65FCAA-C10D-4291-95C5-DB221703312A}" type="pres">
      <dgm:prSet presAssocID="{5E1948D0-546C-4BE9-9226-474F1F5420FF}" presName="firstNode" presStyleLbl="node1" presStyleIdx="0" presStyleCnt="2">
        <dgm:presLayoutVars>
          <dgm:bulletEnabled val="1"/>
        </dgm:presLayoutVars>
      </dgm:prSet>
      <dgm:spPr/>
    </dgm:pt>
    <dgm:pt modelId="{51CEE2B4-F87D-441E-BF3B-103CD643BC22}" type="pres">
      <dgm:prSet presAssocID="{935B1EEB-BF96-451B-8F36-0509E668C84B}" presName="sibTrans" presStyleLbl="sibTrans2D1" presStyleIdx="0" presStyleCnt="1"/>
      <dgm:spPr/>
    </dgm:pt>
    <dgm:pt modelId="{98136E2E-5120-45BF-905B-AA53A430A13A}" type="pres">
      <dgm:prSet presAssocID="{35119A65-41D5-407B-AA59-143119E633BE}" presName="lastNode" presStyleLbl="node1" presStyleIdx="1" presStyleCnt="2">
        <dgm:presLayoutVars>
          <dgm:bulletEnabled val="1"/>
        </dgm:presLayoutVars>
      </dgm:prSet>
      <dgm:spPr/>
    </dgm:pt>
  </dgm:ptLst>
  <dgm:cxnLst>
    <dgm:cxn modelId="{02FCC306-3BCC-47DC-A53E-A4CCB9F8B028}" srcId="{65550BF1-21E2-4FDC-84E0-B8E9AD5CFB3B}" destId="{5E1948D0-546C-4BE9-9226-474F1F5420FF}" srcOrd="0" destOrd="0" parTransId="{EFFFCBDD-34E9-40F1-81E2-5943F3DFE294}" sibTransId="{935B1EEB-BF96-451B-8F36-0509E668C84B}"/>
    <dgm:cxn modelId="{591D1D29-619B-49A4-AEE3-BA0BC6037815}" srcId="{65550BF1-21E2-4FDC-84E0-B8E9AD5CFB3B}" destId="{35119A65-41D5-407B-AA59-143119E633BE}" srcOrd="1" destOrd="0" parTransId="{B1193269-6743-49D7-BDD3-1341BC947B70}" sibTransId="{A5F7F63D-D497-4CF7-A3A0-4DB234C8557A}"/>
    <dgm:cxn modelId="{BA18EF65-7019-47ED-A7B0-C6BB9C7E99C8}" type="presOf" srcId="{65550BF1-21E2-4FDC-84E0-B8E9AD5CFB3B}" destId="{8FFCEFCE-2B27-4558-8272-B5F96B0735F5}" srcOrd="0" destOrd="0" presId="urn:microsoft.com/office/officeart/2005/8/layout/bProcess2"/>
    <dgm:cxn modelId="{6978BAA8-1E28-4A81-A536-D598F64B843B}" type="presOf" srcId="{5E1948D0-546C-4BE9-9226-474F1F5420FF}" destId="{7F65FCAA-C10D-4291-95C5-DB221703312A}" srcOrd="0" destOrd="0" presId="urn:microsoft.com/office/officeart/2005/8/layout/bProcess2"/>
    <dgm:cxn modelId="{3C9092B4-237B-4C65-8BD9-303C1EC2CDAC}" type="presOf" srcId="{35119A65-41D5-407B-AA59-143119E633BE}" destId="{98136E2E-5120-45BF-905B-AA53A430A13A}" srcOrd="0" destOrd="0" presId="urn:microsoft.com/office/officeart/2005/8/layout/bProcess2"/>
    <dgm:cxn modelId="{BB257EB8-980C-4521-A5F0-A79898FBB7F4}" type="presOf" srcId="{935B1EEB-BF96-451B-8F36-0509E668C84B}" destId="{51CEE2B4-F87D-441E-BF3B-103CD643BC22}" srcOrd="0" destOrd="0" presId="urn:microsoft.com/office/officeart/2005/8/layout/bProcess2"/>
    <dgm:cxn modelId="{EF579CD5-3F25-4CCE-AC07-CDA80DC7085B}" type="presParOf" srcId="{8FFCEFCE-2B27-4558-8272-B5F96B0735F5}" destId="{7F65FCAA-C10D-4291-95C5-DB221703312A}" srcOrd="0" destOrd="0" presId="urn:microsoft.com/office/officeart/2005/8/layout/bProcess2"/>
    <dgm:cxn modelId="{2D0FEB58-F927-4875-98DC-64072C817DC6}" type="presParOf" srcId="{8FFCEFCE-2B27-4558-8272-B5F96B0735F5}" destId="{51CEE2B4-F87D-441E-BF3B-103CD643BC22}" srcOrd="1" destOrd="0" presId="urn:microsoft.com/office/officeart/2005/8/layout/bProcess2"/>
    <dgm:cxn modelId="{4BCA4A45-8957-476C-96BB-6F1E842E8261}" type="presParOf" srcId="{8FFCEFCE-2B27-4558-8272-B5F96B0735F5}" destId="{98136E2E-5120-45BF-905B-AA53A430A13A}" srcOrd="2" destOrd="0" presId="urn:microsoft.com/office/officeart/2005/8/layout/b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9779C12-55C7-4DAD-B5A2-71308CB2E658}" type="doc">
      <dgm:prSet loTypeId="urn:microsoft.com/office/officeart/2005/8/layout/process4" loCatId="process" qsTypeId="urn:microsoft.com/office/officeart/2005/8/quickstyle/simple5" qsCatId="simple" csTypeId="urn:microsoft.com/office/officeart/2005/8/colors/colorful1" csCatId="colorful"/>
      <dgm:spPr/>
      <dgm:t>
        <a:bodyPr/>
        <a:lstStyle/>
        <a:p>
          <a:endParaRPr lang="en-US"/>
        </a:p>
      </dgm:t>
    </dgm:pt>
    <dgm:pt modelId="{B93F8F18-13DC-40F8-A680-7297AB8DD356}">
      <dgm:prSet/>
      <dgm:spPr/>
      <dgm:t>
        <a:bodyPr/>
        <a:lstStyle/>
        <a:p>
          <a:r>
            <a:rPr lang="en-GB" b="0" i="0"/>
            <a:t>The latest updates to the NICE NG17 and NG28 guidelines recommend wider access to real-time continuous glucose monitoring (rtCGM) and intermittently scanned CGM (isCGM, commonly known as “flash”) for people living with diabetes.</a:t>
          </a:r>
          <a:endParaRPr lang="en-US"/>
        </a:p>
      </dgm:t>
    </dgm:pt>
    <dgm:pt modelId="{1323A957-284F-457B-9540-C9B4800EF6C7}" type="parTrans" cxnId="{DD5B3D02-8392-417B-A4F1-42CFB9B12170}">
      <dgm:prSet/>
      <dgm:spPr/>
      <dgm:t>
        <a:bodyPr/>
        <a:lstStyle/>
        <a:p>
          <a:endParaRPr lang="en-US"/>
        </a:p>
      </dgm:t>
    </dgm:pt>
    <dgm:pt modelId="{7E7C4471-A260-4798-B88C-F08EF2852300}" type="sibTrans" cxnId="{DD5B3D02-8392-417B-A4F1-42CFB9B12170}">
      <dgm:prSet/>
      <dgm:spPr/>
      <dgm:t>
        <a:bodyPr/>
        <a:lstStyle/>
        <a:p>
          <a:endParaRPr lang="en-US"/>
        </a:p>
      </dgm:t>
    </dgm:pt>
    <dgm:pt modelId="{76520F3A-FF2D-4BF5-B14C-CE1168BD0BCC}">
      <dgm:prSet/>
      <dgm:spPr/>
      <dgm:t>
        <a:bodyPr/>
        <a:lstStyle/>
        <a:p>
          <a:r>
            <a:rPr lang="en-GB" b="0" i="0"/>
            <a:t>Historically, these types of technology were limited to some people with type 1 diabetes, who received support from specialist teams in secondary care. However, the updated NICE guidance recommends that all people with type 1 diabetes and some people with type 2 diabetes using multiple daily insulin injections be offered this technology.</a:t>
          </a:r>
          <a:endParaRPr lang="en-US"/>
        </a:p>
      </dgm:t>
    </dgm:pt>
    <dgm:pt modelId="{CAD0E79E-0E48-4C7C-A56B-2AADF5E78B4F}" type="parTrans" cxnId="{02D38464-995E-411D-8E9E-94188F15FE41}">
      <dgm:prSet/>
      <dgm:spPr/>
      <dgm:t>
        <a:bodyPr/>
        <a:lstStyle/>
        <a:p>
          <a:endParaRPr lang="en-US"/>
        </a:p>
      </dgm:t>
    </dgm:pt>
    <dgm:pt modelId="{75BBC3C6-8143-4425-8499-3475F9EB1889}" type="sibTrans" cxnId="{02D38464-995E-411D-8E9E-94188F15FE41}">
      <dgm:prSet/>
      <dgm:spPr/>
      <dgm:t>
        <a:bodyPr/>
        <a:lstStyle/>
        <a:p>
          <a:endParaRPr lang="en-US"/>
        </a:p>
      </dgm:t>
    </dgm:pt>
    <dgm:pt modelId="{97055D39-7017-48F0-9C35-4F262370BDFD}" type="pres">
      <dgm:prSet presAssocID="{69779C12-55C7-4DAD-B5A2-71308CB2E658}" presName="Name0" presStyleCnt="0">
        <dgm:presLayoutVars>
          <dgm:dir/>
          <dgm:animLvl val="lvl"/>
          <dgm:resizeHandles val="exact"/>
        </dgm:presLayoutVars>
      </dgm:prSet>
      <dgm:spPr/>
    </dgm:pt>
    <dgm:pt modelId="{AFA5B118-911A-4F0A-8E3A-82BE011B61BC}" type="pres">
      <dgm:prSet presAssocID="{76520F3A-FF2D-4BF5-B14C-CE1168BD0BCC}" presName="boxAndChildren" presStyleCnt="0"/>
      <dgm:spPr/>
    </dgm:pt>
    <dgm:pt modelId="{825AE41E-8CD7-4426-A0E7-0DCB7F81970A}" type="pres">
      <dgm:prSet presAssocID="{76520F3A-FF2D-4BF5-B14C-CE1168BD0BCC}" presName="parentTextBox" presStyleLbl="node1" presStyleIdx="0" presStyleCnt="2"/>
      <dgm:spPr/>
    </dgm:pt>
    <dgm:pt modelId="{E9C4051E-2EC7-4361-BCD2-D87D88291DDB}" type="pres">
      <dgm:prSet presAssocID="{7E7C4471-A260-4798-B88C-F08EF2852300}" presName="sp" presStyleCnt="0"/>
      <dgm:spPr/>
    </dgm:pt>
    <dgm:pt modelId="{9780BD45-BC37-42BB-B1C6-F95BED685ACD}" type="pres">
      <dgm:prSet presAssocID="{B93F8F18-13DC-40F8-A680-7297AB8DD356}" presName="arrowAndChildren" presStyleCnt="0"/>
      <dgm:spPr/>
    </dgm:pt>
    <dgm:pt modelId="{06086253-7E27-4712-89A8-81B18AB6D196}" type="pres">
      <dgm:prSet presAssocID="{B93F8F18-13DC-40F8-A680-7297AB8DD356}" presName="parentTextArrow" presStyleLbl="node1" presStyleIdx="1" presStyleCnt="2"/>
      <dgm:spPr/>
    </dgm:pt>
  </dgm:ptLst>
  <dgm:cxnLst>
    <dgm:cxn modelId="{DD5B3D02-8392-417B-A4F1-42CFB9B12170}" srcId="{69779C12-55C7-4DAD-B5A2-71308CB2E658}" destId="{B93F8F18-13DC-40F8-A680-7297AB8DD356}" srcOrd="0" destOrd="0" parTransId="{1323A957-284F-457B-9540-C9B4800EF6C7}" sibTransId="{7E7C4471-A260-4798-B88C-F08EF2852300}"/>
    <dgm:cxn modelId="{935A7329-5C67-4721-AB18-4BA4ED6E01CB}" type="presOf" srcId="{76520F3A-FF2D-4BF5-B14C-CE1168BD0BCC}" destId="{825AE41E-8CD7-4426-A0E7-0DCB7F81970A}" srcOrd="0" destOrd="0" presId="urn:microsoft.com/office/officeart/2005/8/layout/process4"/>
    <dgm:cxn modelId="{02D38464-995E-411D-8E9E-94188F15FE41}" srcId="{69779C12-55C7-4DAD-B5A2-71308CB2E658}" destId="{76520F3A-FF2D-4BF5-B14C-CE1168BD0BCC}" srcOrd="1" destOrd="0" parTransId="{CAD0E79E-0E48-4C7C-A56B-2AADF5E78B4F}" sibTransId="{75BBC3C6-8143-4425-8499-3475F9EB1889}"/>
    <dgm:cxn modelId="{8813CC7C-006E-45FA-A8FA-0FCE27D440AC}" type="presOf" srcId="{B93F8F18-13DC-40F8-A680-7297AB8DD356}" destId="{06086253-7E27-4712-89A8-81B18AB6D196}" srcOrd="0" destOrd="0" presId="urn:microsoft.com/office/officeart/2005/8/layout/process4"/>
    <dgm:cxn modelId="{479937DE-8AC0-40EB-B2D9-20E395A988DE}" type="presOf" srcId="{69779C12-55C7-4DAD-B5A2-71308CB2E658}" destId="{97055D39-7017-48F0-9C35-4F262370BDFD}" srcOrd="0" destOrd="0" presId="urn:microsoft.com/office/officeart/2005/8/layout/process4"/>
    <dgm:cxn modelId="{62F45534-9A2C-4529-B5C1-52BBE3EC8FB7}" type="presParOf" srcId="{97055D39-7017-48F0-9C35-4F262370BDFD}" destId="{AFA5B118-911A-4F0A-8E3A-82BE011B61BC}" srcOrd="0" destOrd="0" presId="urn:microsoft.com/office/officeart/2005/8/layout/process4"/>
    <dgm:cxn modelId="{D43AAADE-C974-44BC-B1A6-3D70A8995BFB}" type="presParOf" srcId="{AFA5B118-911A-4F0A-8E3A-82BE011B61BC}" destId="{825AE41E-8CD7-4426-A0E7-0DCB7F81970A}" srcOrd="0" destOrd="0" presId="urn:microsoft.com/office/officeart/2005/8/layout/process4"/>
    <dgm:cxn modelId="{A8433C4B-74E6-4C2E-ABC4-F1743E088183}" type="presParOf" srcId="{97055D39-7017-48F0-9C35-4F262370BDFD}" destId="{E9C4051E-2EC7-4361-BCD2-D87D88291DDB}" srcOrd="1" destOrd="0" presId="urn:microsoft.com/office/officeart/2005/8/layout/process4"/>
    <dgm:cxn modelId="{2FF584F3-98F5-42B7-B814-2A8E2A4FD974}" type="presParOf" srcId="{97055D39-7017-48F0-9C35-4F262370BDFD}" destId="{9780BD45-BC37-42BB-B1C6-F95BED685ACD}" srcOrd="2" destOrd="0" presId="urn:microsoft.com/office/officeart/2005/8/layout/process4"/>
    <dgm:cxn modelId="{74AE1643-7139-4743-84AE-0D498462AEFE}" type="presParOf" srcId="{9780BD45-BC37-42BB-B1C6-F95BED685ACD}" destId="{06086253-7E27-4712-89A8-81B18AB6D196}" srcOrd="0"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6ADCB33-4DA8-40FC-A619-7BDE0B183324}"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n-US"/>
        </a:p>
      </dgm:t>
    </dgm:pt>
    <dgm:pt modelId="{3C17ECBD-332B-4806-ADA7-02071EA2DA9F}">
      <dgm:prSet/>
      <dgm:spPr/>
      <dgm:t>
        <a:bodyPr/>
        <a:lstStyle/>
        <a:p>
          <a:r>
            <a:rPr lang="en-US" dirty="0"/>
            <a:t>NICE NG28 recommendations on offering continuous glucose monitoring to people with type 2 diabetes. Offer intermittently scanned continuous glucose monitoring (</a:t>
          </a:r>
          <a:r>
            <a:rPr lang="en-US" dirty="0" err="1"/>
            <a:t>isCGM</a:t>
          </a:r>
          <a:r>
            <a:rPr lang="en-US" dirty="0"/>
            <a:t>), or real-time CGM (</a:t>
          </a:r>
          <a:r>
            <a:rPr lang="en-US" dirty="0" err="1"/>
            <a:t>rtCGM</a:t>
          </a:r>
          <a:r>
            <a:rPr lang="en-US" dirty="0"/>
            <a:t>) if it is available for the same or lower cost, to adults with type 2 diabetes on multiple daily insulin injections if any of the following apply: </a:t>
          </a:r>
        </a:p>
      </dgm:t>
    </dgm:pt>
    <dgm:pt modelId="{34A4DF7F-27B0-422C-8E91-1A0ADAE4ADFD}" type="parTrans" cxnId="{32C6BF98-03E8-48AC-9CD9-8FB76DA95C16}">
      <dgm:prSet/>
      <dgm:spPr/>
      <dgm:t>
        <a:bodyPr/>
        <a:lstStyle/>
        <a:p>
          <a:endParaRPr lang="en-US"/>
        </a:p>
      </dgm:t>
    </dgm:pt>
    <dgm:pt modelId="{8A136225-ACAF-4E22-88C8-430EF2AEC965}" type="sibTrans" cxnId="{32C6BF98-03E8-48AC-9CD9-8FB76DA95C16}">
      <dgm:prSet/>
      <dgm:spPr/>
      <dgm:t>
        <a:bodyPr/>
        <a:lstStyle/>
        <a:p>
          <a:endParaRPr lang="en-US"/>
        </a:p>
      </dgm:t>
    </dgm:pt>
    <dgm:pt modelId="{DE7F84A3-F342-4B7C-B016-3A64A6410944}">
      <dgm:prSet/>
      <dgm:spPr/>
      <dgm:t>
        <a:bodyPr/>
        <a:lstStyle/>
        <a:p>
          <a:r>
            <a:rPr lang="en-US"/>
            <a:t>They have recurrent hypoglycaemia or severe hypoglycaemia. </a:t>
          </a:r>
        </a:p>
      </dgm:t>
    </dgm:pt>
    <dgm:pt modelId="{270F3EBD-C710-40AE-8DEF-97944013A62E}" type="parTrans" cxnId="{48FB900D-8FC6-4579-81FD-47CFF38C6FB1}">
      <dgm:prSet/>
      <dgm:spPr/>
      <dgm:t>
        <a:bodyPr/>
        <a:lstStyle/>
        <a:p>
          <a:endParaRPr lang="en-US"/>
        </a:p>
      </dgm:t>
    </dgm:pt>
    <dgm:pt modelId="{90C0ED88-3951-40F0-A14E-229C04188F55}" type="sibTrans" cxnId="{48FB900D-8FC6-4579-81FD-47CFF38C6FB1}">
      <dgm:prSet/>
      <dgm:spPr/>
      <dgm:t>
        <a:bodyPr/>
        <a:lstStyle/>
        <a:p>
          <a:endParaRPr lang="en-US"/>
        </a:p>
      </dgm:t>
    </dgm:pt>
    <dgm:pt modelId="{57AAC679-F7D2-4645-A95C-975CF49DD287}">
      <dgm:prSet/>
      <dgm:spPr/>
      <dgm:t>
        <a:bodyPr/>
        <a:lstStyle/>
        <a:p>
          <a:r>
            <a:rPr lang="en-US"/>
            <a:t>They have impaired hypoglycaemia awareness. </a:t>
          </a:r>
        </a:p>
      </dgm:t>
    </dgm:pt>
    <dgm:pt modelId="{6DF48F5B-6163-4EAD-9836-9914ABA83E58}" type="parTrans" cxnId="{8CDCA50A-D5B4-4FD2-A8C4-3CB1EC915187}">
      <dgm:prSet/>
      <dgm:spPr/>
      <dgm:t>
        <a:bodyPr/>
        <a:lstStyle/>
        <a:p>
          <a:endParaRPr lang="en-US"/>
        </a:p>
      </dgm:t>
    </dgm:pt>
    <dgm:pt modelId="{D8B436BC-5FC5-4A22-B3AB-52C1D8A87AF0}" type="sibTrans" cxnId="{8CDCA50A-D5B4-4FD2-A8C4-3CB1EC915187}">
      <dgm:prSet/>
      <dgm:spPr/>
      <dgm:t>
        <a:bodyPr/>
        <a:lstStyle/>
        <a:p>
          <a:endParaRPr lang="en-US"/>
        </a:p>
      </dgm:t>
    </dgm:pt>
    <dgm:pt modelId="{8114D6DB-28BF-4BDE-8A31-79A642996337}">
      <dgm:prSet/>
      <dgm:spPr/>
      <dgm:t>
        <a:bodyPr/>
        <a:lstStyle/>
        <a:p>
          <a:r>
            <a:rPr lang="en-US"/>
            <a:t>They have a condition or disability (including a learning disability or cognitive impairment) that means they cannot self-monitor their blood glucose by capillary blood glucose monitoring but could use a CGM device (or have it scanned for them). </a:t>
          </a:r>
        </a:p>
      </dgm:t>
    </dgm:pt>
    <dgm:pt modelId="{BBCC0AC7-39E9-434D-8A46-10BD1EB7DA9F}" type="parTrans" cxnId="{CC188A93-F919-41D1-BB9C-CB6B04A8CA5F}">
      <dgm:prSet/>
      <dgm:spPr/>
      <dgm:t>
        <a:bodyPr/>
        <a:lstStyle/>
        <a:p>
          <a:endParaRPr lang="en-US"/>
        </a:p>
      </dgm:t>
    </dgm:pt>
    <dgm:pt modelId="{FD4C1D28-1F12-4471-A5A8-361183902D9D}" type="sibTrans" cxnId="{CC188A93-F919-41D1-BB9C-CB6B04A8CA5F}">
      <dgm:prSet/>
      <dgm:spPr/>
      <dgm:t>
        <a:bodyPr/>
        <a:lstStyle/>
        <a:p>
          <a:endParaRPr lang="en-US"/>
        </a:p>
      </dgm:t>
    </dgm:pt>
    <dgm:pt modelId="{3B981B08-CCFF-42A4-BFF5-8D27307D9601}">
      <dgm:prSet/>
      <dgm:spPr/>
      <dgm:t>
        <a:bodyPr/>
        <a:lstStyle/>
        <a:p>
          <a:r>
            <a:rPr lang="en-US"/>
            <a:t>They would otherwise be advised to self-measure at least 8 times a day. Offer CGM to adults with insulin-treated type 2 diabetes who would otherwise need help from a care worker or healthcare professional to monitor their blood glucose.</a:t>
          </a:r>
        </a:p>
      </dgm:t>
    </dgm:pt>
    <dgm:pt modelId="{BCBF6A44-B7F2-41D9-BD2F-BDAA62CABD18}" type="parTrans" cxnId="{B9CBF6DD-075A-467D-ADFA-54C8B2F18DFA}">
      <dgm:prSet/>
      <dgm:spPr/>
      <dgm:t>
        <a:bodyPr/>
        <a:lstStyle/>
        <a:p>
          <a:endParaRPr lang="en-US"/>
        </a:p>
      </dgm:t>
    </dgm:pt>
    <dgm:pt modelId="{1CBA0C56-658C-4368-95F9-94590A3EE475}" type="sibTrans" cxnId="{B9CBF6DD-075A-467D-ADFA-54C8B2F18DFA}">
      <dgm:prSet/>
      <dgm:spPr/>
      <dgm:t>
        <a:bodyPr/>
        <a:lstStyle/>
        <a:p>
          <a:endParaRPr lang="en-US"/>
        </a:p>
      </dgm:t>
    </dgm:pt>
    <dgm:pt modelId="{F08DD54C-4102-4D8C-888D-2A37A9F13D67}" type="pres">
      <dgm:prSet presAssocID="{F6ADCB33-4DA8-40FC-A619-7BDE0B183324}" presName="linear" presStyleCnt="0">
        <dgm:presLayoutVars>
          <dgm:animLvl val="lvl"/>
          <dgm:resizeHandles val="exact"/>
        </dgm:presLayoutVars>
      </dgm:prSet>
      <dgm:spPr/>
    </dgm:pt>
    <dgm:pt modelId="{DE0AB10F-CA69-480F-AFB7-B40C0129B94A}" type="pres">
      <dgm:prSet presAssocID="{3C17ECBD-332B-4806-ADA7-02071EA2DA9F}" presName="parentText" presStyleLbl="node1" presStyleIdx="0" presStyleCnt="5">
        <dgm:presLayoutVars>
          <dgm:chMax val="0"/>
          <dgm:bulletEnabled val="1"/>
        </dgm:presLayoutVars>
      </dgm:prSet>
      <dgm:spPr/>
    </dgm:pt>
    <dgm:pt modelId="{1E01DED5-0070-4E70-A0EA-C993A0758CF6}" type="pres">
      <dgm:prSet presAssocID="{8A136225-ACAF-4E22-88C8-430EF2AEC965}" presName="spacer" presStyleCnt="0"/>
      <dgm:spPr/>
    </dgm:pt>
    <dgm:pt modelId="{69929392-385D-4A19-BBFE-A2B22FB40EAD}" type="pres">
      <dgm:prSet presAssocID="{DE7F84A3-F342-4B7C-B016-3A64A6410944}" presName="parentText" presStyleLbl="node1" presStyleIdx="1" presStyleCnt="5">
        <dgm:presLayoutVars>
          <dgm:chMax val="0"/>
          <dgm:bulletEnabled val="1"/>
        </dgm:presLayoutVars>
      </dgm:prSet>
      <dgm:spPr/>
    </dgm:pt>
    <dgm:pt modelId="{48ACE5AC-82AF-4DB2-84CD-1F2E6B2433FA}" type="pres">
      <dgm:prSet presAssocID="{90C0ED88-3951-40F0-A14E-229C04188F55}" presName="spacer" presStyleCnt="0"/>
      <dgm:spPr/>
    </dgm:pt>
    <dgm:pt modelId="{46D1497F-75DC-4A05-A5B9-019EFFC6444B}" type="pres">
      <dgm:prSet presAssocID="{57AAC679-F7D2-4645-A95C-975CF49DD287}" presName="parentText" presStyleLbl="node1" presStyleIdx="2" presStyleCnt="5">
        <dgm:presLayoutVars>
          <dgm:chMax val="0"/>
          <dgm:bulletEnabled val="1"/>
        </dgm:presLayoutVars>
      </dgm:prSet>
      <dgm:spPr/>
    </dgm:pt>
    <dgm:pt modelId="{376F6F92-18FF-4E11-A2D7-B463141AD977}" type="pres">
      <dgm:prSet presAssocID="{D8B436BC-5FC5-4A22-B3AB-52C1D8A87AF0}" presName="spacer" presStyleCnt="0"/>
      <dgm:spPr/>
    </dgm:pt>
    <dgm:pt modelId="{F2A5BC22-F00E-4DBD-96C1-628699F1CB79}" type="pres">
      <dgm:prSet presAssocID="{8114D6DB-28BF-4BDE-8A31-79A642996337}" presName="parentText" presStyleLbl="node1" presStyleIdx="3" presStyleCnt="5">
        <dgm:presLayoutVars>
          <dgm:chMax val="0"/>
          <dgm:bulletEnabled val="1"/>
        </dgm:presLayoutVars>
      </dgm:prSet>
      <dgm:spPr/>
    </dgm:pt>
    <dgm:pt modelId="{55E01613-F05B-440B-8AAC-FC427E1FECA5}" type="pres">
      <dgm:prSet presAssocID="{FD4C1D28-1F12-4471-A5A8-361183902D9D}" presName="spacer" presStyleCnt="0"/>
      <dgm:spPr/>
    </dgm:pt>
    <dgm:pt modelId="{EBB7CED0-3C05-45AD-929E-773354ADCF19}" type="pres">
      <dgm:prSet presAssocID="{3B981B08-CCFF-42A4-BFF5-8D27307D9601}" presName="parentText" presStyleLbl="node1" presStyleIdx="4" presStyleCnt="5">
        <dgm:presLayoutVars>
          <dgm:chMax val="0"/>
          <dgm:bulletEnabled val="1"/>
        </dgm:presLayoutVars>
      </dgm:prSet>
      <dgm:spPr/>
    </dgm:pt>
  </dgm:ptLst>
  <dgm:cxnLst>
    <dgm:cxn modelId="{8CDCA50A-D5B4-4FD2-A8C4-3CB1EC915187}" srcId="{F6ADCB33-4DA8-40FC-A619-7BDE0B183324}" destId="{57AAC679-F7D2-4645-A95C-975CF49DD287}" srcOrd="2" destOrd="0" parTransId="{6DF48F5B-6163-4EAD-9836-9914ABA83E58}" sibTransId="{D8B436BC-5FC5-4A22-B3AB-52C1D8A87AF0}"/>
    <dgm:cxn modelId="{126A0B0C-269E-4193-9531-BF336C5B6B8F}" type="presOf" srcId="{3C17ECBD-332B-4806-ADA7-02071EA2DA9F}" destId="{DE0AB10F-CA69-480F-AFB7-B40C0129B94A}" srcOrd="0" destOrd="0" presId="urn:microsoft.com/office/officeart/2005/8/layout/vList2"/>
    <dgm:cxn modelId="{48FB900D-8FC6-4579-81FD-47CFF38C6FB1}" srcId="{F6ADCB33-4DA8-40FC-A619-7BDE0B183324}" destId="{DE7F84A3-F342-4B7C-B016-3A64A6410944}" srcOrd="1" destOrd="0" parTransId="{270F3EBD-C710-40AE-8DEF-97944013A62E}" sibTransId="{90C0ED88-3951-40F0-A14E-229C04188F55}"/>
    <dgm:cxn modelId="{3A212971-53C4-4C02-8922-40AF9C01D329}" type="presOf" srcId="{DE7F84A3-F342-4B7C-B016-3A64A6410944}" destId="{69929392-385D-4A19-BBFE-A2B22FB40EAD}" srcOrd="0" destOrd="0" presId="urn:microsoft.com/office/officeart/2005/8/layout/vList2"/>
    <dgm:cxn modelId="{CC188A93-F919-41D1-BB9C-CB6B04A8CA5F}" srcId="{F6ADCB33-4DA8-40FC-A619-7BDE0B183324}" destId="{8114D6DB-28BF-4BDE-8A31-79A642996337}" srcOrd="3" destOrd="0" parTransId="{BBCC0AC7-39E9-434D-8A46-10BD1EB7DA9F}" sibTransId="{FD4C1D28-1F12-4471-A5A8-361183902D9D}"/>
    <dgm:cxn modelId="{32C6BF98-03E8-48AC-9CD9-8FB76DA95C16}" srcId="{F6ADCB33-4DA8-40FC-A619-7BDE0B183324}" destId="{3C17ECBD-332B-4806-ADA7-02071EA2DA9F}" srcOrd="0" destOrd="0" parTransId="{34A4DF7F-27B0-422C-8E91-1A0ADAE4ADFD}" sibTransId="{8A136225-ACAF-4E22-88C8-430EF2AEC965}"/>
    <dgm:cxn modelId="{63939AA7-6ED6-476C-9DB4-BB93B80A6115}" type="presOf" srcId="{F6ADCB33-4DA8-40FC-A619-7BDE0B183324}" destId="{F08DD54C-4102-4D8C-888D-2A37A9F13D67}" srcOrd="0" destOrd="0" presId="urn:microsoft.com/office/officeart/2005/8/layout/vList2"/>
    <dgm:cxn modelId="{6684E6B6-3182-4CDE-B3F4-4E98C84C1431}" type="presOf" srcId="{8114D6DB-28BF-4BDE-8A31-79A642996337}" destId="{F2A5BC22-F00E-4DBD-96C1-628699F1CB79}" srcOrd="0" destOrd="0" presId="urn:microsoft.com/office/officeart/2005/8/layout/vList2"/>
    <dgm:cxn modelId="{4DADD3DD-5766-4AAE-904A-9E726A357153}" type="presOf" srcId="{3B981B08-CCFF-42A4-BFF5-8D27307D9601}" destId="{EBB7CED0-3C05-45AD-929E-773354ADCF19}" srcOrd="0" destOrd="0" presId="urn:microsoft.com/office/officeart/2005/8/layout/vList2"/>
    <dgm:cxn modelId="{B9CBF6DD-075A-467D-ADFA-54C8B2F18DFA}" srcId="{F6ADCB33-4DA8-40FC-A619-7BDE0B183324}" destId="{3B981B08-CCFF-42A4-BFF5-8D27307D9601}" srcOrd="4" destOrd="0" parTransId="{BCBF6A44-B7F2-41D9-BD2F-BDAA62CABD18}" sibTransId="{1CBA0C56-658C-4368-95F9-94590A3EE475}"/>
    <dgm:cxn modelId="{164C4EFB-A704-46CC-A1D8-6889BEC561D7}" type="presOf" srcId="{57AAC679-F7D2-4645-A95C-975CF49DD287}" destId="{46D1497F-75DC-4A05-A5B9-019EFFC6444B}" srcOrd="0" destOrd="0" presId="urn:microsoft.com/office/officeart/2005/8/layout/vList2"/>
    <dgm:cxn modelId="{CCE31A3E-4A0B-49D2-81B7-F3842917118A}" type="presParOf" srcId="{F08DD54C-4102-4D8C-888D-2A37A9F13D67}" destId="{DE0AB10F-CA69-480F-AFB7-B40C0129B94A}" srcOrd="0" destOrd="0" presId="urn:microsoft.com/office/officeart/2005/8/layout/vList2"/>
    <dgm:cxn modelId="{00C58B55-6D58-40A9-B392-D34E25CA508E}" type="presParOf" srcId="{F08DD54C-4102-4D8C-888D-2A37A9F13D67}" destId="{1E01DED5-0070-4E70-A0EA-C993A0758CF6}" srcOrd="1" destOrd="0" presId="urn:microsoft.com/office/officeart/2005/8/layout/vList2"/>
    <dgm:cxn modelId="{E57A719A-67B1-4D5B-A886-888AD262790B}" type="presParOf" srcId="{F08DD54C-4102-4D8C-888D-2A37A9F13D67}" destId="{69929392-385D-4A19-BBFE-A2B22FB40EAD}" srcOrd="2" destOrd="0" presId="urn:microsoft.com/office/officeart/2005/8/layout/vList2"/>
    <dgm:cxn modelId="{F12B93B6-A888-4CE6-9A42-640277FFD1FC}" type="presParOf" srcId="{F08DD54C-4102-4D8C-888D-2A37A9F13D67}" destId="{48ACE5AC-82AF-4DB2-84CD-1F2E6B2433FA}" srcOrd="3" destOrd="0" presId="urn:microsoft.com/office/officeart/2005/8/layout/vList2"/>
    <dgm:cxn modelId="{013C6D98-41C1-41B1-9DB7-51DA0F677DB8}" type="presParOf" srcId="{F08DD54C-4102-4D8C-888D-2A37A9F13D67}" destId="{46D1497F-75DC-4A05-A5B9-019EFFC6444B}" srcOrd="4" destOrd="0" presId="urn:microsoft.com/office/officeart/2005/8/layout/vList2"/>
    <dgm:cxn modelId="{B5DDA276-4339-44F8-91F9-B9553EE9F749}" type="presParOf" srcId="{F08DD54C-4102-4D8C-888D-2A37A9F13D67}" destId="{376F6F92-18FF-4E11-A2D7-B463141AD977}" srcOrd="5" destOrd="0" presId="urn:microsoft.com/office/officeart/2005/8/layout/vList2"/>
    <dgm:cxn modelId="{A94CA003-6D5B-4703-B58D-A9005AA9131B}" type="presParOf" srcId="{F08DD54C-4102-4D8C-888D-2A37A9F13D67}" destId="{F2A5BC22-F00E-4DBD-96C1-628699F1CB79}" srcOrd="6" destOrd="0" presId="urn:microsoft.com/office/officeart/2005/8/layout/vList2"/>
    <dgm:cxn modelId="{741A8CE1-4820-4F26-982D-7B97C87C5B43}" type="presParOf" srcId="{F08DD54C-4102-4D8C-888D-2A37A9F13D67}" destId="{55E01613-F05B-440B-8AAC-FC427E1FECA5}" srcOrd="7" destOrd="0" presId="urn:microsoft.com/office/officeart/2005/8/layout/vList2"/>
    <dgm:cxn modelId="{D3E218A8-0124-4E82-B085-BF24FB102444}" type="presParOf" srcId="{F08DD54C-4102-4D8C-888D-2A37A9F13D67}" destId="{EBB7CED0-3C05-45AD-929E-773354ADCF19}"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19066FF-5936-4119-B32E-097316533538}" type="doc">
      <dgm:prSet loTypeId="urn:microsoft.com/office/officeart/2005/8/layout/default" loCatId="list" qsTypeId="urn:microsoft.com/office/officeart/2005/8/quickstyle/simple1" qsCatId="simple" csTypeId="urn:microsoft.com/office/officeart/2005/8/colors/colorful5" csCatId="colorful"/>
      <dgm:spPr/>
      <dgm:t>
        <a:bodyPr/>
        <a:lstStyle/>
        <a:p>
          <a:endParaRPr lang="en-US"/>
        </a:p>
      </dgm:t>
    </dgm:pt>
    <dgm:pt modelId="{503EC522-1B63-4839-9C67-C4F13546E299}">
      <dgm:prSet/>
      <dgm:spPr/>
      <dgm:t>
        <a:bodyPr/>
        <a:lstStyle/>
        <a:p>
          <a:r>
            <a:rPr lang="en-GB" b="1" i="0"/>
            <a:t>24/7 glucose Monitoring​</a:t>
          </a:r>
          <a:endParaRPr lang="en-US"/>
        </a:p>
      </dgm:t>
    </dgm:pt>
    <dgm:pt modelId="{2D672EFC-4661-40F3-B22A-584BA89F277F}" type="parTrans" cxnId="{E6A76766-570B-4CF6-BA80-FDF94B8E02E7}">
      <dgm:prSet/>
      <dgm:spPr/>
      <dgm:t>
        <a:bodyPr/>
        <a:lstStyle/>
        <a:p>
          <a:endParaRPr lang="en-US"/>
        </a:p>
      </dgm:t>
    </dgm:pt>
    <dgm:pt modelId="{32307128-312A-440C-9DA3-32F02291D756}" type="sibTrans" cxnId="{E6A76766-570B-4CF6-BA80-FDF94B8E02E7}">
      <dgm:prSet/>
      <dgm:spPr/>
      <dgm:t>
        <a:bodyPr/>
        <a:lstStyle/>
        <a:p>
          <a:endParaRPr lang="en-US"/>
        </a:p>
      </dgm:t>
    </dgm:pt>
    <dgm:pt modelId="{52735AD8-4740-456C-A3D9-C2206316D383}">
      <dgm:prSet/>
      <dgm:spPr/>
      <dgm:t>
        <a:bodyPr/>
        <a:lstStyle/>
        <a:p>
          <a:r>
            <a:rPr lang="en-GB" b="1" i="0"/>
            <a:t>Comfortable &amp; Easy to Wear​</a:t>
          </a:r>
          <a:endParaRPr lang="en-US"/>
        </a:p>
      </dgm:t>
    </dgm:pt>
    <dgm:pt modelId="{D328D030-F7CA-410D-8A29-EB41B198DCCA}" type="parTrans" cxnId="{ACEF8961-9D4E-4A60-B36F-3F95D5FDEB0D}">
      <dgm:prSet/>
      <dgm:spPr/>
      <dgm:t>
        <a:bodyPr/>
        <a:lstStyle/>
        <a:p>
          <a:endParaRPr lang="en-US"/>
        </a:p>
      </dgm:t>
    </dgm:pt>
    <dgm:pt modelId="{17482471-34AE-4962-9BA4-E4AB2B2B1791}" type="sibTrans" cxnId="{ACEF8961-9D4E-4A60-B36F-3F95D5FDEB0D}">
      <dgm:prSet/>
      <dgm:spPr/>
      <dgm:t>
        <a:bodyPr/>
        <a:lstStyle/>
        <a:p>
          <a:endParaRPr lang="en-US"/>
        </a:p>
      </dgm:t>
    </dgm:pt>
    <dgm:pt modelId="{8C71B169-22E7-4DC9-8C35-0D62E824D944}">
      <dgm:prSet/>
      <dgm:spPr/>
      <dgm:t>
        <a:bodyPr/>
        <a:lstStyle/>
        <a:p>
          <a:r>
            <a:rPr lang="en-GB" b="1" i="0"/>
            <a:t>Glucose results on phone smart watch or reader</a:t>
          </a:r>
          <a:endParaRPr lang="en-US"/>
        </a:p>
      </dgm:t>
    </dgm:pt>
    <dgm:pt modelId="{832F2177-A887-4FA0-A128-E9A01CC73DBC}" type="parTrans" cxnId="{92C2151F-360A-4BAC-8D08-8AD8A97D23E5}">
      <dgm:prSet/>
      <dgm:spPr/>
      <dgm:t>
        <a:bodyPr/>
        <a:lstStyle/>
        <a:p>
          <a:endParaRPr lang="en-US"/>
        </a:p>
      </dgm:t>
    </dgm:pt>
    <dgm:pt modelId="{45A3873C-C3C8-43AF-A94E-6F446F57B140}" type="sibTrans" cxnId="{92C2151F-360A-4BAC-8D08-8AD8A97D23E5}">
      <dgm:prSet/>
      <dgm:spPr/>
      <dgm:t>
        <a:bodyPr/>
        <a:lstStyle/>
        <a:p>
          <a:endParaRPr lang="en-US"/>
        </a:p>
      </dgm:t>
    </dgm:pt>
    <dgm:pt modelId="{8D9AC4A6-1A7B-4E29-BD17-EEA2ED0CE98A}">
      <dgm:prSet/>
      <dgm:spPr/>
      <dgm:t>
        <a:bodyPr/>
        <a:lstStyle/>
        <a:p>
          <a:r>
            <a:rPr lang="en-GB" b="1" i="0"/>
            <a:t>No Calibration​</a:t>
          </a:r>
          <a:endParaRPr lang="en-US"/>
        </a:p>
      </dgm:t>
    </dgm:pt>
    <dgm:pt modelId="{5821F66A-E693-4BF8-A6F9-C2CF9B91E9C4}" type="parTrans" cxnId="{AF7B1645-5B62-4244-B29E-F9FCB92C0446}">
      <dgm:prSet/>
      <dgm:spPr/>
      <dgm:t>
        <a:bodyPr/>
        <a:lstStyle/>
        <a:p>
          <a:endParaRPr lang="en-US"/>
        </a:p>
      </dgm:t>
    </dgm:pt>
    <dgm:pt modelId="{C651F0FA-55EB-4075-AC80-7DD2761EB9F5}" type="sibTrans" cxnId="{AF7B1645-5B62-4244-B29E-F9FCB92C0446}">
      <dgm:prSet/>
      <dgm:spPr/>
      <dgm:t>
        <a:bodyPr/>
        <a:lstStyle/>
        <a:p>
          <a:endParaRPr lang="en-US"/>
        </a:p>
      </dgm:t>
    </dgm:pt>
    <dgm:pt modelId="{6BACF22D-72EA-4914-BD74-B5608851FE21}">
      <dgm:prSet/>
      <dgm:spPr/>
      <dgm:t>
        <a:bodyPr/>
        <a:lstStyle/>
        <a:p>
          <a:r>
            <a:rPr lang="en-GB" b="1" i="0"/>
            <a:t>Readings Every 5 Minutes​</a:t>
          </a:r>
          <a:endParaRPr lang="en-US"/>
        </a:p>
      </dgm:t>
    </dgm:pt>
    <dgm:pt modelId="{EAC9457E-72AE-4F56-A39C-5B2EF28589BF}" type="parTrans" cxnId="{2B90025B-794B-4CB3-93C4-550982C67718}">
      <dgm:prSet/>
      <dgm:spPr/>
      <dgm:t>
        <a:bodyPr/>
        <a:lstStyle/>
        <a:p>
          <a:endParaRPr lang="en-US"/>
        </a:p>
      </dgm:t>
    </dgm:pt>
    <dgm:pt modelId="{964CD570-E060-4FC2-B71A-4B6B33AAC5F1}" type="sibTrans" cxnId="{2B90025B-794B-4CB3-93C4-550982C67718}">
      <dgm:prSet/>
      <dgm:spPr/>
      <dgm:t>
        <a:bodyPr/>
        <a:lstStyle/>
        <a:p>
          <a:endParaRPr lang="en-US"/>
        </a:p>
      </dgm:t>
    </dgm:pt>
    <dgm:pt modelId="{5AD4795B-0D6F-4F18-A7CA-04BCF07BCF83}">
      <dgm:prSet/>
      <dgm:spPr/>
      <dgm:t>
        <a:bodyPr/>
        <a:lstStyle/>
        <a:p>
          <a:r>
            <a:rPr lang="en-GB" b="1" i="0"/>
            <a:t>Customizable Alerts and Notification</a:t>
          </a:r>
          <a:endParaRPr lang="en-US"/>
        </a:p>
      </dgm:t>
    </dgm:pt>
    <dgm:pt modelId="{339575FD-F4FF-42F7-982E-5AF0699E4FBD}" type="parTrans" cxnId="{43715962-AD4C-42B7-BC94-81774EDE0EB5}">
      <dgm:prSet/>
      <dgm:spPr/>
      <dgm:t>
        <a:bodyPr/>
        <a:lstStyle/>
        <a:p>
          <a:endParaRPr lang="en-US"/>
        </a:p>
      </dgm:t>
    </dgm:pt>
    <dgm:pt modelId="{1418C38E-5A5A-4E3F-B48A-B79A55BCB77A}" type="sibTrans" cxnId="{43715962-AD4C-42B7-BC94-81774EDE0EB5}">
      <dgm:prSet/>
      <dgm:spPr/>
      <dgm:t>
        <a:bodyPr/>
        <a:lstStyle/>
        <a:p>
          <a:endParaRPr lang="en-US"/>
        </a:p>
      </dgm:t>
    </dgm:pt>
    <dgm:pt modelId="{295ECDCD-B3F5-4C98-9641-E44F96F000FC}">
      <dgm:prSet/>
      <dgm:spPr/>
      <dgm:t>
        <a:bodyPr/>
        <a:lstStyle/>
        <a:p>
          <a:r>
            <a:rPr lang="en-GB" b="1" i="0"/>
            <a:t>Real Time Alarms​</a:t>
          </a:r>
          <a:endParaRPr lang="en-US"/>
        </a:p>
      </dgm:t>
    </dgm:pt>
    <dgm:pt modelId="{5A979475-3FEB-4BE8-B3AC-14643EA95D38}" type="parTrans" cxnId="{66C5930C-D879-4660-A92E-AD7243F18119}">
      <dgm:prSet/>
      <dgm:spPr/>
      <dgm:t>
        <a:bodyPr/>
        <a:lstStyle/>
        <a:p>
          <a:endParaRPr lang="en-US"/>
        </a:p>
      </dgm:t>
    </dgm:pt>
    <dgm:pt modelId="{1C4F24A7-654F-42EC-A8B0-8DFFB8339806}" type="sibTrans" cxnId="{66C5930C-D879-4660-A92E-AD7243F18119}">
      <dgm:prSet/>
      <dgm:spPr/>
      <dgm:t>
        <a:bodyPr/>
        <a:lstStyle/>
        <a:p>
          <a:endParaRPr lang="en-US"/>
        </a:p>
      </dgm:t>
    </dgm:pt>
    <dgm:pt modelId="{4009C6B0-DAD3-41F0-BD5C-60B4EF9102A0}">
      <dgm:prSet/>
      <dgm:spPr/>
      <dgm:t>
        <a:bodyPr/>
        <a:lstStyle/>
        <a:p>
          <a:r>
            <a:rPr lang="en-GB" b="1" i="0"/>
            <a:t>Hi / Lo BG Alert​</a:t>
          </a:r>
          <a:endParaRPr lang="en-US"/>
        </a:p>
      </dgm:t>
    </dgm:pt>
    <dgm:pt modelId="{B2DA8F81-832F-4562-BA5B-AD3E53300757}" type="parTrans" cxnId="{53FD2A90-1A7A-4738-A71A-0B71FDAAB383}">
      <dgm:prSet/>
      <dgm:spPr/>
      <dgm:t>
        <a:bodyPr/>
        <a:lstStyle/>
        <a:p>
          <a:endParaRPr lang="en-US"/>
        </a:p>
      </dgm:t>
    </dgm:pt>
    <dgm:pt modelId="{7C05BD80-4E2E-4B5E-9B40-58814B47164E}" type="sibTrans" cxnId="{53FD2A90-1A7A-4738-A71A-0B71FDAAB383}">
      <dgm:prSet/>
      <dgm:spPr/>
      <dgm:t>
        <a:bodyPr/>
        <a:lstStyle/>
        <a:p>
          <a:endParaRPr lang="en-US"/>
        </a:p>
      </dgm:t>
    </dgm:pt>
    <dgm:pt modelId="{024D3EC6-40F9-40A8-BD87-5C9F471CF202}">
      <dgm:prSet/>
      <dgm:spPr/>
      <dgm:t>
        <a:bodyPr/>
        <a:lstStyle/>
        <a:p>
          <a:r>
            <a:rPr lang="en-GB" b="1" i="0"/>
            <a:t>Waterproof​​</a:t>
          </a:r>
          <a:endParaRPr lang="en-US"/>
        </a:p>
      </dgm:t>
    </dgm:pt>
    <dgm:pt modelId="{B6C3C640-68EB-422A-AD5B-BD1785B64918}" type="parTrans" cxnId="{60AC6F92-F43A-444D-B10F-408E953FAB62}">
      <dgm:prSet/>
      <dgm:spPr/>
      <dgm:t>
        <a:bodyPr/>
        <a:lstStyle/>
        <a:p>
          <a:endParaRPr lang="en-US"/>
        </a:p>
      </dgm:t>
    </dgm:pt>
    <dgm:pt modelId="{E927D990-8337-4267-BE5C-893C1B0BDB7B}" type="sibTrans" cxnId="{60AC6F92-F43A-444D-B10F-408E953FAB62}">
      <dgm:prSet/>
      <dgm:spPr/>
      <dgm:t>
        <a:bodyPr/>
        <a:lstStyle/>
        <a:p>
          <a:endParaRPr lang="en-US"/>
        </a:p>
      </dgm:t>
    </dgm:pt>
    <dgm:pt modelId="{D09EC2AE-AAAC-4595-AB98-7A524D2D93DB}">
      <dgm:prSet/>
      <dgm:spPr/>
      <dgm:t>
        <a:bodyPr/>
        <a:lstStyle/>
        <a:p>
          <a:r>
            <a:rPr lang="en-GB" b="1" i="0"/>
            <a:t>Access and analyse glucose readings from any web browser</a:t>
          </a:r>
          <a:endParaRPr lang="en-US"/>
        </a:p>
      </dgm:t>
    </dgm:pt>
    <dgm:pt modelId="{30CAE8DC-D521-4000-9E8D-2D1427F66820}" type="parTrans" cxnId="{92180214-6C3F-49DB-8263-792CA951900C}">
      <dgm:prSet/>
      <dgm:spPr/>
      <dgm:t>
        <a:bodyPr/>
        <a:lstStyle/>
        <a:p>
          <a:endParaRPr lang="en-US"/>
        </a:p>
      </dgm:t>
    </dgm:pt>
    <dgm:pt modelId="{74F64A82-7201-4D30-B99C-A8769E504598}" type="sibTrans" cxnId="{92180214-6C3F-49DB-8263-792CA951900C}">
      <dgm:prSet/>
      <dgm:spPr/>
      <dgm:t>
        <a:bodyPr/>
        <a:lstStyle/>
        <a:p>
          <a:endParaRPr lang="en-US"/>
        </a:p>
      </dgm:t>
    </dgm:pt>
    <dgm:pt modelId="{2E2677F3-6E9B-4654-BA30-AA64DD2F321C}" type="pres">
      <dgm:prSet presAssocID="{019066FF-5936-4119-B32E-097316533538}" presName="diagram" presStyleCnt="0">
        <dgm:presLayoutVars>
          <dgm:dir/>
          <dgm:resizeHandles val="exact"/>
        </dgm:presLayoutVars>
      </dgm:prSet>
      <dgm:spPr/>
    </dgm:pt>
    <dgm:pt modelId="{F5AC0100-A3FE-42A3-8B19-14AA70E49EDF}" type="pres">
      <dgm:prSet presAssocID="{503EC522-1B63-4839-9C67-C4F13546E299}" presName="node" presStyleLbl="node1" presStyleIdx="0" presStyleCnt="10">
        <dgm:presLayoutVars>
          <dgm:bulletEnabled val="1"/>
        </dgm:presLayoutVars>
      </dgm:prSet>
      <dgm:spPr/>
    </dgm:pt>
    <dgm:pt modelId="{854F5F2C-B2D2-4B6D-B526-72FFBD8E7784}" type="pres">
      <dgm:prSet presAssocID="{32307128-312A-440C-9DA3-32F02291D756}" presName="sibTrans" presStyleCnt="0"/>
      <dgm:spPr/>
    </dgm:pt>
    <dgm:pt modelId="{AFA33D1A-FEE2-4D81-BFD1-2D683BAF631D}" type="pres">
      <dgm:prSet presAssocID="{52735AD8-4740-456C-A3D9-C2206316D383}" presName="node" presStyleLbl="node1" presStyleIdx="1" presStyleCnt="10">
        <dgm:presLayoutVars>
          <dgm:bulletEnabled val="1"/>
        </dgm:presLayoutVars>
      </dgm:prSet>
      <dgm:spPr/>
    </dgm:pt>
    <dgm:pt modelId="{E1DF500F-4E52-482E-8CC4-E27CFED10165}" type="pres">
      <dgm:prSet presAssocID="{17482471-34AE-4962-9BA4-E4AB2B2B1791}" presName="sibTrans" presStyleCnt="0"/>
      <dgm:spPr/>
    </dgm:pt>
    <dgm:pt modelId="{38FB0BE6-F334-4AC5-AB9B-84187CE7E05A}" type="pres">
      <dgm:prSet presAssocID="{8C71B169-22E7-4DC9-8C35-0D62E824D944}" presName="node" presStyleLbl="node1" presStyleIdx="2" presStyleCnt="10">
        <dgm:presLayoutVars>
          <dgm:bulletEnabled val="1"/>
        </dgm:presLayoutVars>
      </dgm:prSet>
      <dgm:spPr/>
    </dgm:pt>
    <dgm:pt modelId="{4E5A5025-CDDB-4AB3-9981-5E7A072B955C}" type="pres">
      <dgm:prSet presAssocID="{45A3873C-C3C8-43AF-A94E-6F446F57B140}" presName="sibTrans" presStyleCnt="0"/>
      <dgm:spPr/>
    </dgm:pt>
    <dgm:pt modelId="{567A6688-1739-401D-A361-37CC1046C004}" type="pres">
      <dgm:prSet presAssocID="{8D9AC4A6-1A7B-4E29-BD17-EEA2ED0CE98A}" presName="node" presStyleLbl="node1" presStyleIdx="3" presStyleCnt="10">
        <dgm:presLayoutVars>
          <dgm:bulletEnabled val="1"/>
        </dgm:presLayoutVars>
      </dgm:prSet>
      <dgm:spPr/>
    </dgm:pt>
    <dgm:pt modelId="{1DB9EE33-73DB-4202-8E83-7AC7748760D2}" type="pres">
      <dgm:prSet presAssocID="{C651F0FA-55EB-4075-AC80-7DD2761EB9F5}" presName="sibTrans" presStyleCnt="0"/>
      <dgm:spPr/>
    </dgm:pt>
    <dgm:pt modelId="{8A1E10E4-6526-4824-B6BD-7CF485D74D30}" type="pres">
      <dgm:prSet presAssocID="{6BACF22D-72EA-4914-BD74-B5608851FE21}" presName="node" presStyleLbl="node1" presStyleIdx="4" presStyleCnt="10">
        <dgm:presLayoutVars>
          <dgm:bulletEnabled val="1"/>
        </dgm:presLayoutVars>
      </dgm:prSet>
      <dgm:spPr/>
    </dgm:pt>
    <dgm:pt modelId="{CD5739FE-B43F-4422-8C09-F3DB728C017E}" type="pres">
      <dgm:prSet presAssocID="{964CD570-E060-4FC2-B71A-4B6B33AAC5F1}" presName="sibTrans" presStyleCnt="0"/>
      <dgm:spPr/>
    </dgm:pt>
    <dgm:pt modelId="{2BEFFF06-A0D8-470A-8970-01D730837D53}" type="pres">
      <dgm:prSet presAssocID="{5AD4795B-0D6F-4F18-A7CA-04BCF07BCF83}" presName="node" presStyleLbl="node1" presStyleIdx="5" presStyleCnt="10">
        <dgm:presLayoutVars>
          <dgm:bulletEnabled val="1"/>
        </dgm:presLayoutVars>
      </dgm:prSet>
      <dgm:spPr/>
    </dgm:pt>
    <dgm:pt modelId="{9B349C9D-C0F0-43E6-B655-0B5A2C573A59}" type="pres">
      <dgm:prSet presAssocID="{1418C38E-5A5A-4E3F-B48A-B79A55BCB77A}" presName="sibTrans" presStyleCnt="0"/>
      <dgm:spPr/>
    </dgm:pt>
    <dgm:pt modelId="{913CD953-3C32-4A59-B8CA-FE602D7376DA}" type="pres">
      <dgm:prSet presAssocID="{295ECDCD-B3F5-4C98-9641-E44F96F000FC}" presName="node" presStyleLbl="node1" presStyleIdx="6" presStyleCnt="10">
        <dgm:presLayoutVars>
          <dgm:bulletEnabled val="1"/>
        </dgm:presLayoutVars>
      </dgm:prSet>
      <dgm:spPr/>
    </dgm:pt>
    <dgm:pt modelId="{9040756A-6B1C-4111-BA96-F56D5A1FC7C4}" type="pres">
      <dgm:prSet presAssocID="{1C4F24A7-654F-42EC-A8B0-8DFFB8339806}" presName="sibTrans" presStyleCnt="0"/>
      <dgm:spPr/>
    </dgm:pt>
    <dgm:pt modelId="{EDD329C3-AF64-419B-A25B-345666C5E8C4}" type="pres">
      <dgm:prSet presAssocID="{4009C6B0-DAD3-41F0-BD5C-60B4EF9102A0}" presName="node" presStyleLbl="node1" presStyleIdx="7" presStyleCnt="10">
        <dgm:presLayoutVars>
          <dgm:bulletEnabled val="1"/>
        </dgm:presLayoutVars>
      </dgm:prSet>
      <dgm:spPr/>
    </dgm:pt>
    <dgm:pt modelId="{4D8C73D2-F1D4-4B97-873D-4DC46A59CFFC}" type="pres">
      <dgm:prSet presAssocID="{7C05BD80-4E2E-4B5E-9B40-58814B47164E}" presName="sibTrans" presStyleCnt="0"/>
      <dgm:spPr/>
    </dgm:pt>
    <dgm:pt modelId="{77FFFCA7-4EC8-4776-B864-0D5BEE027831}" type="pres">
      <dgm:prSet presAssocID="{024D3EC6-40F9-40A8-BD87-5C9F471CF202}" presName="node" presStyleLbl="node1" presStyleIdx="8" presStyleCnt="10">
        <dgm:presLayoutVars>
          <dgm:bulletEnabled val="1"/>
        </dgm:presLayoutVars>
      </dgm:prSet>
      <dgm:spPr/>
    </dgm:pt>
    <dgm:pt modelId="{3FF042D3-5FF4-46E6-BE51-EE4373225FCE}" type="pres">
      <dgm:prSet presAssocID="{E927D990-8337-4267-BE5C-893C1B0BDB7B}" presName="sibTrans" presStyleCnt="0"/>
      <dgm:spPr/>
    </dgm:pt>
    <dgm:pt modelId="{A6E77614-B385-4A50-A974-48715061B0B1}" type="pres">
      <dgm:prSet presAssocID="{D09EC2AE-AAAC-4595-AB98-7A524D2D93DB}" presName="node" presStyleLbl="node1" presStyleIdx="9" presStyleCnt="10">
        <dgm:presLayoutVars>
          <dgm:bulletEnabled val="1"/>
        </dgm:presLayoutVars>
      </dgm:prSet>
      <dgm:spPr/>
    </dgm:pt>
  </dgm:ptLst>
  <dgm:cxnLst>
    <dgm:cxn modelId="{66C5930C-D879-4660-A92E-AD7243F18119}" srcId="{019066FF-5936-4119-B32E-097316533538}" destId="{295ECDCD-B3F5-4C98-9641-E44F96F000FC}" srcOrd="6" destOrd="0" parTransId="{5A979475-3FEB-4BE8-B3AC-14643EA95D38}" sibTransId="{1C4F24A7-654F-42EC-A8B0-8DFFB8339806}"/>
    <dgm:cxn modelId="{C3C2FF12-E451-42B9-9C04-38584F7375FF}" type="presOf" srcId="{295ECDCD-B3F5-4C98-9641-E44F96F000FC}" destId="{913CD953-3C32-4A59-B8CA-FE602D7376DA}" srcOrd="0" destOrd="0" presId="urn:microsoft.com/office/officeart/2005/8/layout/default"/>
    <dgm:cxn modelId="{92180214-6C3F-49DB-8263-792CA951900C}" srcId="{019066FF-5936-4119-B32E-097316533538}" destId="{D09EC2AE-AAAC-4595-AB98-7A524D2D93DB}" srcOrd="9" destOrd="0" parTransId="{30CAE8DC-D521-4000-9E8D-2D1427F66820}" sibTransId="{74F64A82-7201-4D30-B99C-A8769E504598}"/>
    <dgm:cxn modelId="{92C2151F-360A-4BAC-8D08-8AD8A97D23E5}" srcId="{019066FF-5936-4119-B32E-097316533538}" destId="{8C71B169-22E7-4DC9-8C35-0D62E824D944}" srcOrd="2" destOrd="0" parTransId="{832F2177-A887-4FA0-A128-E9A01CC73DBC}" sibTransId="{45A3873C-C3C8-43AF-A94E-6F446F57B140}"/>
    <dgm:cxn modelId="{63DBD527-3A6C-45AA-B956-C1647915C24D}" type="presOf" srcId="{D09EC2AE-AAAC-4595-AB98-7A524D2D93DB}" destId="{A6E77614-B385-4A50-A974-48715061B0B1}" srcOrd="0" destOrd="0" presId="urn:microsoft.com/office/officeart/2005/8/layout/default"/>
    <dgm:cxn modelId="{3857112E-7E71-4763-9805-8210BB565795}" type="presOf" srcId="{6BACF22D-72EA-4914-BD74-B5608851FE21}" destId="{8A1E10E4-6526-4824-B6BD-7CF485D74D30}" srcOrd="0" destOrd="0" presId="urn:microsoft.com/office/officeart/2005/8/layout/default"/>
    <dgm:cxn modelId="{2B90025B-794B-4CB3-93C4-550982C67718}" srcId="{019066FF-5936-4119-B32E-097316533538}" destId="{6BACF22D-72EA-4914-BD74-B5608851FE21}" srcOrd="4" destOrd="0" parTransId="{EAC9457E-72AE-4F56-A39C-5B2EF28589BF}" sibTransId="{964CD570-E060-4FC2-B71A-4B6B33AAC5F1}"/>
    <dgm:cxn modelId="{EC23585B-D94B-49EE-8166-F51ACD08C31D}" type="presOf" srcId="{8C71B169-22E7-4DC9-8C35-0D62E824D944}" destId="{38FB0BE6-F334-4AC5-AB9B-84187CE7E05A}" srcOrd="0" destOrd="0" presId="urn:microsoft.com/office/officeart/2005/8/layout/default"/>
    <dgm:cxn modelId="{0E5E0061-BDC0-4DEC-9DCE-EAC9A7DA66A5}" type="presOf" srcId="{024D3EC6-40F9-40A8-BD87-5C9F471CF202}" destId="{77FFFCA7-4EC8-4776-B864-0D5BEE027831}" srcOrd="0" destOrd="0" presId="urn:microsoft.com/office/officeart/2005/8/layout/default"/>
    <dgm:cxn modelId="{ACEF8961-9D4E-4A60-B36F-3F95D5FDEB0D}" srcId="{019066FF-5936-4119-B32E-097316533538}" destId="{52735AD8-4740-456C-A3D9-C2206316D383}" srcOrd="1" destOrd="0" parTransId="{D328D030-F7CA-410D-8A29-EB41B198DCCA}" sibTransId="{17482471-34AE-4962-9BA4-E4AB2B2B1791}"/>
    <dgm:cxn modelId="{43715962-AD4C-42B7-BC94-81774EDE0EB5}" srcId="{019066FF-5936-4119-B32E-097316533538}" destId="{5AD4795B-0D6F-4F18-A7CA-04BCF07BCF83}" srcOrd="5" destOrd="0" parTransId="{339575FD-F4FF-42F7-982E-5AF0699E4FBD}" sibTransId="{1418C38E-5A5A-4E3F-B48A-B79A55BCB77A}"/>
    <dgm:cxn modelId="{AF7B1645-5B62-4244-B29E-F9FCB92C0446}" srcId="{019066FF-5936-4119-B32E-097316533538}" destId="{8D9AC4A6-1A7B-4E29-BD17-EEA2ED0CE98A}" srcOrd="3" destOrd="0" parTransId="{5821F66A-E693-4BF8-A6F9-C2CF9B91E9C4}" sibTransId="{C651F0FA-55EB-4075-AC80-7DD2761EB9F5}"/>
    <dgm:cxn modelId="{E6A76766-570B-4CF6-BA80-FDF94B8E02E7}" srcId="{019066FF-5936-4119-B32E-097316533538}" destId="{503EC522-1B63-4839-9C67-C4F13546E299}" srcOrd="0" destOrd="0" parTransId="{2D672EFC-4661-40F3-B22A-584BA89F277F}" sibTransId="{32307128-312A-440C-9DA3-32F02291D756}"/>
    <dgm:cxn modelId="{53FD2A90-1A7A-4738-A71A-0B71FDAAB383}" srcId="{019066FF-5936-4119-B32E-097316533538}" destId="{4009C6B0-DAD3-41F0-BD5C-60B4EF9102A0}" srcOrd="7" destOrd="0" parTransId="{B2DA8F81-832F-4562-BA5B-AD3E53300757}" sibTransId="{7C05BD80-4E2E-4B5E-9B40-58814B47164E}"/>
    <dgm:cxn modelId="{17147A91-EC62-4FBD-B5CA-9CFA5ED1EA14}" type="presOf" srcId="{019066FF-5936-4119-B32E-097316533538}" destId="{2E2677F3-6E9B-4654-BA30-AA64DD2F321C}" srcOrd="0" destOrd="0" presId="urn:microsoft.com/office/officeart/2005/8/layout/default"/>
    <dgm:cxn modelId="{60AC6F92-F43A-444D-B10F-408E953FAB62}" srcId="{019066FF-5936-4119-B32E-097316533538}" destId="{024D3EC6-40F9-40A8-BD87-5C9F471CF202}" srcOrd="8" destOrd="0" parTransId="{B6C3C640-68EB-422A-AD5B-BD1785B64918}" sibTransId="{E927D990-8337-4267-BE5C-893C1B0BDB7B}"/>
    <dgm:cxn modelId="{764870AD-14AB-4AB7-AC78-9FFABA5DA89C}" type="presOf" srcId="{52735AD8-4740-456C-A3D9-C2206316D383}" destId="{AFA33D1A-FEE2-4D81-BFD1-2D683BAF631D}" srcOrd="0" destOrd="0" presId="urn:microsoft.com/office/officeart/2005/8/layout/default"/>
    <dgm:cxn modelId="{705FD9B2-C9CA-42AA-9E6C-6B84EC177EAE}" type="presOf" srcId="{4009C6B0-DAD3-41F0-BD5C-60B4EF9102A0}" destId="{EDD329C3-AF64-419B-A25B-345666C5E8C4}" srcOrd="0" destOrd="0" presId="urn:microsoft.com/office/officeart/2005/8/layout/default"/>
    <dgm:cxn modelId="{89DF0DBF-DD58-4669-9923-F38CAFB5212C}" type="presOf" srcId="{5AD4795B-0D6F-4F18-A7CA-04BCF07BCF83}" destId="{2BEFFF06-A0D8-470A-8970-01D730837D53}" srcOrd="0" destOrd="0" presId="urn:microsoft.com/office/officeart/2005/8/layout/default"/>
    <dgm:cxn modelId="{B7113DD2-38F8-481E-A433-DBF4474756D0}" type="presOf" srcId="{8D9AC4A6-1A7B-4E29-BD17-EEA2ED0CE98A}" destId="{567A6688-1739-401D-A361-37CC1046C004}" srcOrd="0" destOrd="0" presId="urn:microsoft.com/office/officeart/2005/8/layout/default"/>
    <dgm:cxn modelId="{A5F2DBE1-3A99-4B31-B050-3AD5571F9CA2}" type="presOf" srcId="{503EC522-1B63-4839-9C67-C4F13546E299}" destId="{F5AC0100-A3FE-42A3-8B19-14AA70E49EDF}" srcOrd="0" destOrd="0" presId="urn:microsoft.com/office/officeart/2005/8/layout/default"/>
    <dgm:cxn modelId="{EBE1D9F1-559B-4D89-AD2F-1222B53CB9E5}" type="presParOf" srcId="{2E2677F3-6E9B-4654-BA30-AA64DD2F321C}" destId="{F5AC0100-A3FE-42A3-8B19-14AA70E49EDF}" srcOrd="0" destOrd="0" presId="urn:microsoft.com/office/officeart/2005/8/layout/default"/>
    <dgm:cxn modelId="{9DBC3CFF-93BF-4A2A-B23E-11394F4BBFEE}" type="presParOf" srcId="{2E2677F3-6E9B-4654-BA30-AA64DD2F321C}" destId="{854F5F2C-B2D2-4B6D-B526-72FFBD8E7784}" srcOrd="1" destOrd="0" presId="urn:microsoft.com/office/officeart/2005/8/layout/default"/>
    <dgm:cxn modelId="{1E91D6B9-73D5-491D-AE35-9839B34235E9}" type="presParOf" srcId="{2E2677F3-6E9B-4654-BA30-AA64DD2F321C}" destId="{AFA33D1A-FEE2-4D81-BFD1-2D683BAF631D}" srcOrd="2" destOrd="0" presId="urn:microsoft.com/office/officeart/2005/8/layout/default"/>
    <dgm:cxn modelId="{365C1830-8AFA-463E-97B8-EF1A40AA8E80}" type="presParOf" srcId="{2E2677F3-6E9B-4654-BA30-AA64DD2F321C}" destId="{E1DF500F-4E52-482E-8CC4-E27CFED10165}" srcOrd="3" destOrd="0" presId="urn:microsoft.com/office/officeart/2005/8/layout/default"/>
    <dgm:cxn modelId="{8A1EDE85-797E-4735-94E5-70464CB6F366}" type="presParOf" srcId="{2E2677F3-6E9B-4654-BA30-AA64DD2F321C}" destId="{38FB0BE6-F334-4AC5-AB9B-84187CE7E05A}" srcOrd="4" destOrd="0" presId="urn:microsoft.com/office/officeart/2005/8/layout/default"/>
    <dgm:cxn modelId="{A50F954D-A90D-4F4F-A7CB-F4D8271D7D3F}" type="presParOf" srcId="{2E2677F3-6E9B-4654-BA30-AA64DD2F321C}" destId="{4E5A5025-CDDB-4AB3-9981-5E7A072B955C}" srcOrd="5" destOrd="0" presId="urn:microsoft.com/office/officeart/2005/8/layout/default"/>
    <dgm:cxn modelId="{E26AB36A-F1D3-4A88-9274-7F96311E3BA5}" type="presParOf" srcId="{2E2677F3-6E9B-4654-BA30-AA64DD2F321C}" destId="{567A6688-1739-401D-A361-37CC1046C004}" srcOrd="6" destOrd="0" presId="urn:microsoft.com/office/officeart/2005/8/layout/default"/>
    <dgm:cxn modelId="{3CB0C242-DAD0-4BDD-8CCE-A31D88FA1C60}" type="presParOf" srcId="{2E2677F3-6E9B-4654-BA30-AA64DD2F321C}" destId="{1DB9EE33-73DB-4202-8E83-7AC7748760D2}" srcOrd="7" destOrd="0" presId="urn:microsoft.com/office/officeart/2005/8/layout/default"/>
    <dgm:cxn modelId="{24D73AD0-ED05-4E6A-BBFE-282857949F0F}" type="presParOf" srcId="{2E2677F3-6E9B-4654-BA30-AA64DD2F321C}" destId="{8A1E10E4-6526-4824-B6BD-7CF485D74D30}" srcOrd="8" destOrd="0" presId="urn:microsoft.com/office/officeart/2005/8/layout/default"/>
    <dgm:cxn modelId="{D506AFA0-2A2D-4E97-A5D5-263DABBC0E72}" type="presParOf" srcId="{2E2677F3-6E9B-4654-BA30-AA64DD2F321C}" destId="{CD5739FE-B43F-4422-8C09-F3DB728C017E}" srcOrd="9" destOrd="0" presId="urn:microsoft.com/office/officeart/2005/8/layout/default"/>
    <dgm:cxn modelId="{D96E3324-4FF9-4085-B110-DCA1DD47B187}" type="presParOf" srcId="{2E2677F3-6E9B-4654-BA30-AA64DD2F321C}" destId="{2BEFFF06-A0D8-470A-8970-01D730837D53}" srcOrd="10" destOrd="0" presId="urn:microsoft.com/office/officeart/2005/8/layout/default"/>
    <dgm:cxn modelId="{29A0C478-EBE4-4CC1-B39B-E8D3796AA396}" type="presParOf" srcId="{2E2677F3-6E9B-4654-BA30-AA64DD2F321C}" destId="{9B349C9D-C0F0-43E6-B655-0B5A2C573A59}" srcOrd="11" destOrd="0" presId="urn:microsoft.com/office/officeart/2005/8/layout/default"/>
    <dgm:cxn modelId="{ADC9F199-8F90-4E93-AF63-EBBC1C7A4ED3}" type="presParOf" srcId="{2E2677F3-6E9B-4654-BA30-AA64DD2F321C}" destId="{913CD953-3C32-4A59-B8CA-FE602D7376DA}" srcOrd="12" destOrd="0" presId="urn:microsoft.com/office/officeart/2005/8/layout/default"/>
    <dgm:cxn modelId="{3B02D7C2-AD20-4095-94AE-0F32BFE15E6E}" type="presParOf" srcId="{2E2677F3-6E9B-4654-BA30-AA64DD2F321C}" destId="{9040756A-6B1C-4111-BA96-F56D5A1FC7C4}" srcOrd="13" destOrd="0" presId="urn:microsoft.com/office/officeart/2005/8/layout/default"/>
    <dgm:cxn modelId="{A4EF3A81-689C-4823-805B-17265462E1C6}" type="presParOf" srcId="{2E2677F3-6E9B-4654-BA30-AA64DD2F321C}" destId="{EDD329C3-AF64-419B-A25B-345666C5E8C4}" srcOrd="14" destOrd="0" presId="urn:microsoft.com/office/officeart/2005/8/layout/default"/>
    <dgm:cxn modelId="{3443E1DC-37DC-4F33-9CA8-9696881E54E9}" type="presParOf" srcId="{2E2677F3-6E9B-4654-BA30-AA64DD2F321C}" destId="{4D8C73D2-F1D4-4B97-873D-4DC46A59CFFC}" srcOrd="15" destOrd="0" presId="urn:microsoft.com/office/officeart/2005/8/layout/default"/>
    <dgm:cxn modelId="{E4472414-0135-4333-A1F3-1A3B31D6AE43}" type="presParOf" srcId="{2E2677F3-6E9B-4654-BA30-AA64DD2F321C}" destId="{77FFFCA7-4EC8-4776-B864-0D5BEE027831}" srcOrd="16" destOrd="0" presId="urn:microsoft.com/office/officeart/2005/8/layout/default"/>
    <dgm:cxn modelId="{B6365FED-6AA4-4CB5-982E-08816D77F38F}" type="presParOf" srcId="{2E2677F3-6E9B-4654-BA30-AA64DD2F321C}" destId="{3FF042D3-5FF4-46E6-BE51-EE4373225FCE}" srcOrd="17" destOrd="0" presId="urn:microsoft.com/office/officeart/2005/8/layout/default"/>
    <dgm:cxn modelId="{06BB3432-543D-4CD6-B49F-EA1F0C15F3DA}" type="presParOf" srcId="{2E2677F3-6E9B-4654-BA30-AA64DD2F321C}" destId="{A6E77614-B385-4A50-A974-48715061B0B1}" srcOrd="1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47012E4-0768-44DF-81ED-D053283B314D}"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4E946338-4D49-4FAB-B216-4CD1D7B5C70D}">
      <dgm:prSet/>
      <dgm:spPr/>
      <dgm:t>
        <a:bodyPr/>
        <a:lstStyle/>
        <a:p>
          <a:r>
            <a:rPr lang="en-GB" b="0" i="0"/>
            <a:t>Patients with intensive insulin therapy may benefit more from CGM/is-CGM</a:t>
          </a:r>
          <a:endParaRPr lang="en-US"/>
        </a:p>
      </dgm:t>
    </dgm:pt>
    <dgm:pt modelId="{B6E49855-F0BA-4607-B8FD-A1C057A0293B}" type="parTrans" cxnId="{FABE1801-ED34-4426-9EF1-4C338AB0CD1C}">
      <dgm:prSet/>
      <dgm:spPr/>
      <dgm:t>
        <a:bodyPr/>
        <a:lstStyle/>
        <a:p>
          <a:endParaRPr lang="en-US"/>
        </a:p>
      </dgm:t>
    </dgm:pt>
    <dgm:pt modelId="{2C750B61-9AB7-4A85-801C-BC9A7D2D5482}" type="sibTrans" cxnId="{FABE1801-ED34-4426-9EF1-4C338AB0CD1C}">
      <dgm:prSet/>
      <dgm:spPr/>
      <dgm:t>
        <a:bodyPr/>
        <a:lstStyle/>
        <a:p>
          <a:endParaRPr lang="en-US"/>
        </a:p>
      </dgm:t>
    </dgm:pt>
    <dgm:pt modelId="{037D6C9F-8E11-4BBF-9EA2-1926761C6F51}">
      <dgm:prSet/>
      <dgm:spPr/>
      <dgm:t>
        <a:bodyPr/>
        <a:lstStyle/>
        <a:p>
          <a:r>
            <a:rPr lang="en-GB" b="0" i="0"/>
            <a:t>CGM was more effective at reducing HbA1c compared with usual care </a:t>
          </a:r>
          <a:endParaRPr lang="en-US"/>
        </a:p>
      </dgm:t>
    </dgm:pt>
    <dgm:pt modelId="{616F9208-CD5E-47AE-BD14-BC28F73B7A8C}" type="parTrans" cxnId="{49FC6396-FE6E-443E-9DB1-D0AC5DD042A1}">
      <dgm:prSet/>
      <dgm:spPr/>
      <dgm:t>
        <a:bodyPr/>
        <a:lstStyle/>
        <a:p>
          <a:endParaRPr lang="en-US"/>
        </a:p>
      </dgm:t>
    </dgm:pt>
    <dgm:pt modelId="{5CF015D7-9AD4-4116-91B6-DE3620799179}" type="sibTrans" cxnId="{49FC6396-FE6E-443E-9DB1-D0AC5DD042A1}">
      <dgm:prSet/>
      <dgm:spPr/>
      <dgm:t>
        <a:bodyPr/>
        <a:lstStyle/>
        <a:p>
          <a:endParaRPr lang="en-US"/>
        </a:p>
      </dgm:t>
    </dgm:pt>
    <dgm:pt modelId="{965BC7DF-10BB-49E0-9489-311804BB0C22}">
      <dgm:prSet/>
      <dgm:spPr/>
      <dgm:t>
        <a:bodyPr/>
        <a:lstStyle/>
        <a:p>
          <a:r>
            <a:rPr lang="en-GB" b="0" i="0" dirty="0"/>
            <a:t>Connected   care  Simple upload, clinician can access data remotely   Clear, easy-to-read reports</a:t>
          </a:r>
        </a:p>
        <a:p>
          <a:r>
            <a:rPr lang="en-GB" b="0" i="0" dirty="0"/>
            <a:t>CGM/is-CGM improves TIR, TAR, or TBR over usual care. </a:t>
          </a:r>
          <a:endParaRPr lang="en-US" dirty="0"/>
        </a:p>
      </dgm:t>
    </dgm:pt>
    <dgm:pt modelId="{4F9C8F80-BBB1-4FE6-AC1F-A9325429333A}" type="parTrans" cxnId="{FDCE73AC-32C1-4DC3-9966-297A78D69F23}">
      <dgm:prSet/>
      <dgm:spPr/>
      <dgm:t>
        <a:bodyPr/>
        <a:lstStyle/>
        <a:p>
          <a:endParaRPr lang="en-US"/>
        </a:p>
      </dgm:t>
    </dgm:pt>
    <dgm:pt modelId="{D976D7CD-D8DC-4F39-8CDB-3EB64F09577B}" type="sibTrans" cxnId="{FDCE73AC-32C1-4DC3-9966-297A78D69F23}">
      <dgm:prSet/>
      <dgm:spPr/>
      <dgm:t>
        <a:bodyPr/>
        <a:lstStyle/>
        <a:p>
          <a:endParaRPr lang="en-US"/>
        </a:p>
      </dgm:t>
    </dgm:pt>
    <dgm:pt modelId="{0A962355-FD54-45E1-A683-A19349381808}">
      <dgm:prSet/>
      <dgm:spPr/>
      <dgm:t>
        <a:bodyPr/>
        <a:lstStyle/>
        <a:p>
          <a:r>
            <a:rPr lang="en-GB"/>
            <a:t>R</a:t>
          </a:r>
          <a:r>
            <a:rPr lang="en-GB" b="0" i="0"/>
            <a:t>educe hypoglycemia events </a:t>
          </a:r>
          <a:endParaRPr lang="en-US"/>
        </a:p>
      </dgm:t>
    </dgm:pt>
    <dgm:pt modelId="{D9DB4460-A4C6-4B3C-B76B-E9493AC4510D}" type="parTrans" cxnId="{D0A42381-0A7A-4182-92C2-6A1AB355BD42}">
      <dgm:prSet/>
      <dgm:spPr/>
      <dgm:t>
        <a:bodyPr/>
        <a:lstStyle/>
        <a:p>
          <a:endParaRPr lang="en-US"/>
        </a:p>
      </dgm:t>
    </dgm:pt>
    <dgm:pt modelId="{E5468E1B-2B1B-4F0C-9663-EE1CE12198E9}" type="sibTrans" cxnId="{D0A42381-0A7A-4182-92C2-6A1AB355BD42}">
      <dgm:prSet/>
      <dgm:spPr/>
      <dgm:t>
        <a:bodyPr/>
        <a:lstStyle/>
        <a:p>
          <a:endParaRPr lang="en-US"/>
        </a:p>
      </dgm:t>
    </dgm:pt>
    <dgm:pt modelId="{9060694F-96FF-4713-A4C9-C55BBA087419}">
      <dgm:prSet/>
      <dgm:spPr/>
      <dgm:t>
        <a:bodyPr/>
        <a:lstStyle/>
        <a:p>
          <a:r>
            <a:rPr lang="en-GB" b="0" i="0"/>
            <a:t>staff/patient satisfaction is high. </a:t>
          </a:r>
          <a:endParaRPr lang="en-US"/>
        </a:p>
      </dgm:t>
    </dgm:pt>
    <dgm:pt modelId="{3CB82D45-A392-4EAB-B7B7-0D6A80583123}" type="parTrans" cxnId="{9C57C14D-18F1-46C1-B41C-EDE3E00D8A50}">
      <dgm:prSet/>
      <dgm:spPr/>
      <dgm:t>
        <a:bodyPr/>
        <a:lstStyle/>
        <a:p>
          <a:endParaRPr lang="en-US"/>
        </a:p>
      </dgm:t>
    </dgm:pt>
    <dgm:pt modelId="{71F554F8-A178-4F55-A502-59D90B474E87}" type="sibTrans" cxnId="{9C57C14D-18F1-46C1-B41C-EDE3E00D8A50}">
      <dgm:prSet/>
      <dgm:spPr/>
      <dgm:t>
        <a:bodyPr/>
        <a:lstStyle/>
        <a:p>
          <a:endParaRPr lang="en-US"/>
        </a:p>
      </dgm:t>
    </dgm:pt>
    <dgm:pt modelId="{187A3F13-561F-4BB9-BAE3-3952A04DDDE0}" type="pres">
      <dgm:prSet presAssocID="{F47012E4-0768-44DF-81ED-D053283B314D}" presName="linear" presStyleCnt="0">
        <dgm:presLayoutVars>
          <dgm:animLvl val="lvl"/>
          <dgm:resizeHandles val="exact"/>
        </dgm:presLayoutVars>
      </dgm:prSet>
      <dgm:spPr/>
    </dgm:pt>
    <dgm:pt modelId="{26377E22-29A8-4D62-AE15-2CC3DD3D0F12}" type="pres">
      <dgm:prSet presAssocID="{4E946338-4D49-4FAB-B216-4CD1D7B5C70D}" presName="parentText" presStyleLbl="node1" presStyleIdx="0" presStyleCnt="5">
        <dgm:presLayoutVars>
          <dgm:chMax val="0"/>
          <dgm:bulletEnabled val="1"/>
        </dgm:presLayoutVars>
      </dgm:prSet>
      <dgm:spPr/>
    </dgm:pt>
    <dgm:pt modelId="{461A292B-72AD-4B9C-96FA-E05575684A9F}" type="pres">
      <dgm:prSet presAssocID="{2C750B61-9AB7-4A85-801C-BC9A7D2D5482}" presName="spacer" presStyleCnt="0"/>
      <dgm:spPr/>
    </dgm:pt>
    <dgm:pt modelId="{8A69599E-953C-4511-9335-24F15579BF90}" type="pres">
      <dgm:prSet presAssocID="{037D6C9F-8E11-4BBF-9EA2-1926761C6F51}" presName="parentText" presStyleLbl="node1" presStyleIdx="1" presStyleCnt="5">
        <dgm:presLayoutVars>
          <dgm:chMax val="0"/>
          <dgm:bulletEnabled val="1"/>
        </dgm:presLayoutVars>
      </dgm:prSet>
      <dgm:spPr/>
    </dgm:pt>
    <dgm:pt modelId="{FDA92BDF-EDC4-480E-82D4-46510D200D8C}" type="pres">
      <dgm:prSet presAssocID="{5CF015D7-9AD4-4116-91B6-DE3620799179}" presName="spacer" presStyleCnt="0"/>
      <dgm:spPr/>
    </dgm:pt>
    <dgm:pt modelId="{1B67D1EA-430A-4671-9555-32FE492FD692}" type="pres">
      <dgm:prSet presAssocID="{965BC7DF-10BB-49E0-9489-311804BB0C22}" presName="parentText" presStyleLbl="node1" presStyleIdx="2" presStyleCnt="5">
        <dgm:presLayoutVars>
          <dgm:chMax val="0"/>
          <dgm:bulletEnabled val="1"/>
        </dgm:presLayoutVars>
      </dgm:prSet>
      <dgm:spPr/>
    </dgm:pt>
    <dgm:pt modelId="{BEA5A269-92FC-43A6-979A-9B22F5575216}" type="pres">
      <dgm:prSet presAssocID="{D976D7CD-D8DC-4F39-8CDB-3EB64F09577B}" presName="spacer" presStyleCnt="0"/>
      <dgm:spPr/>
    </dgm:pt>
    <dgm:pt modelId="{5C7A4B9A-C25D-4CB6-9B55-CC1BAB2186A0}" type="pres">
      <dgm:prSet presAssocID="{0A962355-FD54-45E1-A683-A19349381808}" presName="parentText" presStyleLbl="node1" presStyleIdx="3" presStyleCnt="5">
        <dgm:presLayoutVars>
          <dgm:chMax val="0"/>
          <dgm:bulletEnabled val="1"/>
        </dgm:presLayoutVars>
      </dgm:prSet>
      <dgm:spPr/>
    </dgm:pt>
    <dgm:pt modelId="{68382D6C-10B5-4175-9921-5108B44CCDFC}" type="pres">
      <dgm:prSet presAssocID="{E5468E1B-2B1B-4F0C-9663-EE1CE12198E9}" presName="spacer" presStyleCnt="0"/>
      <dgm:spPr/>
    </dgm:pt>
    <dgm:pt modelId="{49150D2F-564A-4F11-9256-7BDCAAA4DE85}" type="pres">
      <dgm:prSet presAssocID="{9060694F-96FF-4713-A4C9-C55BBA087419}" presName="parentText" presStyleLbl="node1" presStyleIdx="4" presStyleCnt="5">
        <dgm:presLayoutVars>
          <dgm:chMax val="0"/>
          <dgm:bulletEnabled val="1"/>
        </dgm:presLayoutVars>
      </dgm:prSet>
      <dgm:spPr/>
    </dgm:pt>
  </dgm:ptLst>
  <dgm:cxnLst>
    <dgm:cxn modelId="{FABE1801-ED34-4426-9EF1-4C338AB0CD1C}" srcId="{F47012E4-0768-44DF-81ED-D053283B314D}" destId="{4E946338-4D49-4FAB-B216-4CD1D7B5C70D}" srcOrd="0" destOrd="0" parTransId="{B6E49855-F0BA-4607-B8FD-A1C057A0293B}" sibTransId="{2C750B61-9AB7-4A85-801C-BC9A7D2D5482}"/>
    <dgm:cxn modelId="{B5275402-B6B1-4866-8F5C-8C3D4425B051}" type="presOf" srcId="{F47012E4-0768-44DF-81ED-D053283B314D}" destId="{187A3F13-561F-4BB9-BAE3-3952A04DDDE0}" srcOrd="0" destOrd="0" presId="urn:microsoft.com/office/officeart/2005/8/layout/vList2"/>
    <dgm:cxn modelId="{80640A63-15A0-4B01-AEBF-253BF1CBD49C}" type="presOf" srcId="{9060694F-96FF-4713-A4C9-C55BBA087419}" destId="{49150D2F-564A-4F11-9256-7BDCAAA4DE85}" srcOrd="0" destOrd="0" presId="urn:microsoft.com/office/officeart/2005/8/layout/vList2"/>
    <dgm:cxn modelId="{9C57C14D-18F1-46C1-B41C-EDE3E00D8A50}" srcId="{F47012E4-0768-44DF-81ED-D053283B314D}" destId="{9060694F-96FF-4713-A4C9-C55BBA087419}" srcOrd="4" destOrd="0" parTransId="{3CB82D45-A392-4EAB-B7B7-0D6A80583123}" sibTransId="{71F554F8-A178-4F55-A502-59D90B474E87}"/>
    <dgm:cxn modelId="{D0A42381-0A7A-4182-92C2-6A1AB355BD42}" srcId="{F47012E4-0768-44DF-81ED-D053283B314D}" destId="{0A962355-FD54-45E1-A683-A19349381808}" srcOrd="3" destOrd="0" parTransId="{D9DB4460-A4C6-4B3C-B76B-E9493AC4510D}" sibTransId="{E5468E1B-2B1B-4F0C-9663-EE1CE12198E9}"/>
    <dgm:cxn modelId="{FC7DBF89-1ECB-402B-8BCF-1EDF13726C05}" type="presOf" srcId="{4E946338-4D49-4FAB-B216-4CD1D7B5C70D}" destId="{26377E22-29A8-4D62-AE15-2CC3DD3D0F12}" srcOrd="0" destOrd="0" presId="urn:microsoft.com/office/officeart/2005/8/layout/vList2"/>
    <dgm:cxn modelId="{49FC6396-FE6E-443E-9DB1-D0AC5DD042A1}" srcId="{F47012E4-0768-44DF-81ED-D053283B314D}" destId="{037D6C9F-8E11-4BBF-9EA2-1926761C6F51}" srcOrd="1" destOrd="0" parTransId="{616F9208-CD5E-47AE-BD14-BC28F73B7A8C}" sibTransId="{5CF015D7-9AD4-4116-91B6-DE3620799179}"/>
    <dgm:cxn modelId="{091BD3A1-0011-4026-B3BF-D8F5A0859DBF}" type="presOf" srcId="{0A962355-FD54-45E1-A683-A19349381808}" destId="{5C7A4B9A-C25D-4CB6-9B55-CC1BAB2186A0}" srcOrd="0" destOrd="0" presId="urn:microsoft.com/office/officeart/2005/8/layout/vList2"/>
    <dgm:cxn modelId="{47B645A6-891A-4C6B-987C-BB4F79642D91}" type="presOf" srcId="{965BC7DF-10BB-49E0-9489-311804BB0C22}" destId="{1B67D1EA-430A-4671-9555-32FE492FD692}" srcOrd="0" destOrd="0" presId="urn:microsoft.com/office/officeart/2005/8/layout/vList2"/>
    <dgm:cxn modelId="{FDCE73AC-32C1-4DC3-9966-297A78D69F23}" srcId="{F47012E4-0768-44DF-81ED-D053283B314D}" destId="{965BC7DF-10BB-49E0-9489-311804BB0C22}" srcOrd="2" destOrd="0" parTransId="{4F9C8F80-BBB1-4FE6-AC1F-A9325429333A}" sibTransId="{D976D7CD-D8DC-4F39-8CDB-3EB64F09577B}"/>
    <dgm:cxn modelId="{4FF038AE-7981-427A-890B-DCEEB55A9882}" type="presOf" srcId="{037D6C9F-8E11-4BBF-9EA2-1926761C6F51}" destId="{8A69599E-953C-4511-9335-24F15579BF90}" srcOrd="0" destOrd="0" presId="urn:microsoft.com/office/officeart/2005/8/layout/vList2"/>
    <dgm:cxn modelId="{A3ACDEC3-27E6-4709-BAA7-046823C2CF05}" type="presParOf" srcId="{187A3F13-561F-4BB9-BAE3-3952A04DDDE0}" destId="{26377E22-29A8-4D62-AE15-2CC3DD3D0F12}" srcOrd="0" destOrd="0" presId="urn:microsoft.com/office/officeart/2005/8/layout/vList2"/>
    <dgm:cxn modelId="{D9FC4653-7DA0-4033-A211-7A565CA57654}" type="presParOf" srcId="{187A3F13-561F-4BB9-BAE3-3952A04DDDE0}" destId="{461A292B-72AD-4B9C-96FA-E05575684A9F}" srcOrd="1" destOrd="0" presId="urn:microsoft.com/office/officeart/2005/8/layout/vList2"/>
    <dgm:cxn modelId="{1E4525C4-2E89-4400-B56A-8349D8CC36D4}" type="presParOf" srcId="{187A3F13-561F-4BB9-BAE3-3952A04DDDE0}" destId="{8A69599E-953C-4511-9335-24F15579BF90}" srcOrd="2" destOrd="0" presId="urn:microsoft.com/office/officeart/2005/8/layout/vList2"/>
    <dgm:cxn modelId="{A9B308AD-4EA6-430B-BBDB-12DC2CBAD9BE}" type="presParOf" srcId="{187A3F13-561F-4BB9-BAE3-3952A04DDDE0}" destId="{FDA92BDF-EDC4-480E-82D4-46510D200D8C}" srcOrd="3" destOrd="0" presId="urn:microsoft.com/office/officeart/2005/8/layout/vList2"/>
    <dgm:cxn modelId="{FA26E595-71C6-432E-9809-7A166DBFCD6C}" type="presParOf" srcId="{187A3F13-561F-4BB9-BAE3-3952A04DDDE0}" destId="{1B67D1EA-430A-4671-9555-32FE492FD692}" srcOrd="4" destOrd="0" presId="urn:microsoft.com/office/officeart/2005/8/layout/vList2"/>
    <dgm:cxn modelId="{2BBA95E7-3687-43F5-9F81-2675ED2EC096}" type="presParOf" srcId="{187A3F13-561F-4BB9-BAE3-3952A04DDDE0}" destId="{BEA5A269-92FC-43A6-979A-9B22F5575216}" srcOrd="5" destOrd="0" presId="urn:microsoft.com/office/officeart/2005/8/layout/vList2"/>
    <dgm:cxn modelId="{C60EB723-0ABD-428E-9563-628971EB5DEF}" type="presParOf" srcId="{187A3F13-561F-4BB9-BAE3-3952A04DDDE0}" destId="{5C7A4B9A-C25D-4CB6-9B55-CC1BAB2186A0}" srcOrd="6" destOrd="0" presId="urn:microsoft.com/office/officeart/2005/8/layout/vList2"/>
    <dgm:cxn modelId="{6587894D-E198-4114-B529-D1D605DF60FA}" type="presParOf" srcId="{187A3F13-561F-4BB9-BAE3-3952A04DDDE0}" destId="{68382D6C-10B5-4175-9921-5108B44CCDFC}" srcOrd="7" destOrd="0" presId="urn:microsoft.com/office/officeart/2005/8/layout/vList2"/>
    <dgm:cxn modelId="{D7CBABFF-E7A9-442E-85AD-FBFEC8A0219C}" type="presParOf" srcId="{187A3F13-561F-4BB9-BAE3-3952A04DDDE0}" destId="{49150D2F-564A-4F11-9256-7BDCAAA4DE85}" srcOrd="8"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5A24D87-D34C-4032-9D81-A2CBA90362CC}" type="doc">
      <dgm:prSet loTypeId="urn:microsoft.com/office/officeart/2005/8/layout/default" loCatId="list" qsTypeId="urn:microsoft.com/office/officeart/2005/8/quickstyle/simple4" qsCatId="simple" csTypeId="urn:microsoft.com/office/officeart/2005/8/colors/colorful1" csCatId="colorful"/>
      <dgm:spPr/>
      <dgm:t>
        <a:bodyPr/>
        <a:lstStyle/>
        <a:p>
          <a:endParaRPr lang="en-US"/>
        </a:p>
      </dgm:t>
    </dgm:pt>
    <dgm:pt modelId="{7F8DCA4B-2CF9-4760-B519-E2FE5E9D0E69}">
      <dgm:prSet/>
      <dgm:spPr/>
      <dgm:t>
        <a:bodyPr/>
        <a:lstStyle/>
        <a:p>
          <a:r>
            <a:rPr lang="en-GB"/>
            <a:t>Information on the updated </a:t>
          </a:r>
          <a:r>
            <a:rPr lang="en-GB" u="sng">
              <a:hlinkClick xmlns:r="http://schemas.openxmlformats.org/officeDocument/2006/relationships" r:id="rId1"/>
            </a:rPr>
            <a:t>NICE Guidelines</a:t>
          </a:r>
          <a:r>
            <a:rPr lang="en-GB"/>
            <a:t>  can be found on our HCP website. </a:t>
          </a:r>
          <a:endParaRPr lang="en-US"/>
        </a:p>
      </dgm:t>
    </dgm:pt>
    <dgm:pt modelId="{F75A72D6-4AB7-4961-A5AA-9C8AA83E4692}" type="parTrans" cxnId="{D482C8BA-3FC0-436E-8017-FD542DDB409B}">
      <dgm:prSet/>
      <dgm:spPr/>
      <dgm:t>
        <a:bodyPr/>
        <a:lstStyle/>
        <a:p>
          <a:endParaRPr lang="en-US"/>
        </a:p>
      </dgm:t>
    </dgm:pt>
    <dgm:pt modelId="{28E62922-334D-44D2-8537-E2BD885D4902}" type="sibTrans" cxnId="{D482C8BA-3FC0-436E-8017-FD542DDB409B}">
      <dgm:prSet/>
      <dgm:spPr/>
      <dgm:t>
        <a:bodyPr/>
        <a:lstStyle/>
        <a:p>
          <a:endParaRPr lang="en-US"/>
        </a:p>
      </dgm:t>
    </dgm:pt>
    <dgm:pt modelId="{6FA1E091-7D1B-4341-A8E8-6ED802C2B0C5}">
      <dgm:prSet/>
      <dgm:spPr/>
      <dgm:t>
        <a:bodyPr/>
        <a:lstStyle/>
        <a:p>
          <a:r>
            <a:rPr lang="en-GB" u="sng">
              <a:hlinkClick xmlns:r="http://schemas.openxmlformats.org/officeDocument/2006/relationships" r:id="rId2"/>
            </a:rPr>
            <a:t>Training for HCP's on Dexcom ONE</a:t>
          </a:r>
          <a:r>
            <a:rPr lang="en-GB"/>
            <a:t>  and how to get your patients started on Dexcom ONE can be found on the HCP website </a:t>
          </a:r>
          <a:endParaRPr lang="en-US"/>
        </a:p>
      </dgm:t>
    </dgm:pt>
    <dgm:pt modelId="{69A4B8CF-AACB-416F-A387-8B9D8EDECC18}" type="parTrans" cxnId="{44C60ED8-22C3-4ABF-8F9B-6246885FC987}">
      <dgm:prSet/>
      <dgm:spPr/>
      <dgm:t>
        <a:bodyPr/>
        <a:lstStyle/>
        <a:p>
          <a:endParaRPr lang="en-US"/>
        </a:p>
      </dgm:t>
    </dgm:pt>
    <dgm:pt modelId="{C2DF5301-1394-42DA-A384-A5470AD6D1D8}" type="sibTrans" cxnId="{44C60ED8-22C3-4ABF-8F9B-6246885FC987}">
      <dgm:prSet/>
      <dgm:spPr/>
      <dgm:t>
        <a:bodyPr/>
        <a:lstStyle/>
        <a:p>
          <a:endParaRPr lang="en-US"/>
        </a:p>
      </dgm:t>
    </dgm:pt>
    <dgm:pt modelId="{1C64527E-588A-4865-8E72-A84418FBF9C8}">
      <dgm:prSet/>
      <dgm:spPr/>
      <dgm:t>
        <a:bodyPr/>
        <a:lstStyle/>
        <a:p>
          <a:r>
            <a:rPr lang="en-GB"/>
            <a:t>Upcoming Webinars for healthcare professionals from Dexcom can be accessed and registered for here </a:t>
          </a:r>
          <a:r>
            <a:rPr lang="en-GB" u="sng">
              <a:hlinkClick xmlns:r="http://schemas.openxmlformats.org/officeDocument/2006/relationships" r:id="rId3"/>
            </a:rPr>
            <a:t>Dexcom Webinars</a:t>
          </a:r>
          <a:r>
            <a:rPr lang="en-GB"/>
            <a:t> </a:t>
          </a:r>
          <a:endParaRPr lang="en-US"/>
        </a:p>
      </dgm:t>
    </dgm:pt>
    <dgm:pt modelId="{14DACD85-C4ED-4DE5-9B1C-F5CE9F3069C7}" type="parTrans" cxnId="{2479838A-628B-4C76-8736-30FAE428A11F}">
      <dgm:prSet/>
      <dgm:spPr/>
      <dgm:t>
        <a:bodyPr/>
        <a:lstStyle/>
        <a:p>
          <a:endParaRPr lang="en-US"/>
        </a:p>
      </dgm:t>
    </dgm:pt>
    <dgm:pt modelId="{86EA803E-2CB5-4622-A8B4-7C0A07875E84}" type="sibTrans" cxnId="{2479838A-628B-4C76-8736-30FAE428A11F}">
      <dgm:prSet/>
      <dgm:spPr/>
      <dgm:t>
        <a:bodyPr/>
        <a:lstStyle/>
        <a:p>
          <a:endParaRPr lang="en-US"/>
        </a:p>
      </dgm:t>
    </dgm:pt>
    <dgm:pt modelId="{8FA3E05B-8BC5-4CC0-BD50-B932DBD7488C}">
      <dgm:prSet/>
      <dgm:spPr/>
      <dgm:t>
        <a:bodyPr/>
        <a:lstStyle/>
        <a:p>
          <a:r>
            <a:rPr lang="en-GB"/>
            <a:t>Information on how to set up  </a:t>
          </a:r>
          <a:r>
            <a:rPr lang="en-GB" u="sng">
              <a:hlinkClick xmlns:r="http://schemas.openxmlformats.org/officeDocument/2006/relationships" r:id="rId4"/>
            </a:rPr>
            <a:t>Glooko for your Clinic</a:t>
          </a:r>
          <a:endParaRPr lang="en-US"/>
        </a:p>
      </dgm:t>
    </dgm:pt>
    <dgm:pt modelId="{CAE4A002-CC87-4B1C-BE0C-D3EBBFCE491A}" type="parTrans" cxnId="{FB9601A9-D4E7-4A15-A200-9F5E8B5DD471}">
      <dgm:prSet/>
      <dgm:spPr/>
      <dgm:t>
        <a:bodyPr/>
        <a:lstStyle/>
        <a:p>
          <a:endParaRPr lang="en-US"/>
        </a:p>
      </dgm:t>
    </dgm:pt>
    <dgm:pt modelId="{9500B595-9003-418B-8025-4183C384FEE5}" type="sibTrans" cxnId="{FB9601A9-D4E7-4A15-A200-9F5E8B5DD471}">
      <dgm:prSet/>
      <dgm:spPr/>
      <dgm:t>
        <a:bodyPr/>
        <a:lstStyle/>
        <a:p>
          <a:endParaRPr lang="en-US"/>
        </a:p>
      </dgm:t>
    </dgm:pt>
    <dgm:pt modelId="{727EE4DC-B85A-4989-9E10-43C6357432A8}">
      <dgm:prSet/>
      <dgm:spPr/>
      <dgm:t>
        <a:bodyPr/>
        <a:lstStyle/>
        <a:p>
          <a:r>
            <a:rPr lang="en-GB"/>
            <a:t>As well as the wealth of information on our healthcare professional website there is a dedicated </a:t>
          </a:r>
          <a:r>
            <a:rPr lang="en-GB" u="sng">
              <a:hlinkClick xmlns:r="http://schemas.openxmlformats.org/officeDocument/2006/relationships" r:id="rId5"/>
            </a:rPr>
            <a:t>Pharmacy FAQ page</a:t>
          </a:r>
          <a:r>
            <a:rPr lang="en-GB"/>
            <a:t>   that is particularly helpful for Dexcom ONE  </a:t>
          </a:r>
          <a:endParaRPr lang="en-US"/>
        </a:p>
      </dgm:t>
    </dgm:pt>
    <dgm:pt modelId="{A43614B1-CF8D-4E73-8B54-25D01172AB18}" type="parTrans" cxnId="{6E051D20-47D6-446B-9B98-662F10085DD4}">
      <dgm:prSet/>
      <dgm:spPr/>
      <dgm:t>
        <a:bodyPr/>
        <a:lstStyle/>
        <a:p>
          <a:endParaRPr lang="en-US"/>
        </a:p>
      </dgm:t>
    </dgm:pt>
    <dgm:pt modelId="{65EE514D-98D1-4550-B65D-A704AA3D6A2E}" type="sibTrans" cxnId="{6E051D20-47D6-446B-9B98-662F10085DD4}">
      <dgm:prSet/>
      <dgm:spPr/>
      <dgm:t>
        <a:bodyPr/>
        <a:lstStyle/>
        <a:p>
          <a:endParaRPr lang="en-US"/>
        </a:p>
      </dgm:t>
    </dgm:pt>
    <dgm:pt modelId="{57E60A97-230A-4B23-AD88-E41BB4CBC56A}">
      <dgm:prSet/>
      <dgm:spPr/>
      <dgm:t>
        <a:bodyPr/>
        <a:lstStyle/>
        <a:p>
          <a:r>
            <a:rPr lang="en-GB"/>
            <a:t>The Patient Care specialist team can be contacted on </a:t>
          </a:r>
          <a:r>
            <a:rPr lang="en-GB" u="sng">
              <a:hlinkClick xmlns:r="http://schemas.openxmlformats.org/officeDocument/2006/relationships" r:id="rId6"/>
            </a:rPr>
            <a:t>ukie.pcs@dexcom.com</a:t>
          </a:r>
          <a:r>
            <a:rPr lang="en-GB"/>
            <a:t> </a:t>
          </a:r>
          <a:endParaRPr lang="en-US"/>
        </a:p>
      </dgm:t>
    </dgm:pt>
    <dgm:pt modelId="{A5204E82-50E5-4D04-9417-3C2183CD6E7F}" type="parTrans" cxnId="{81365636-3D60-49D1-9F73-7EA3F2C5C8BA}">
      <dgm:prSet/>
      <dgm:spPr/>
      <dgm:t>
        <a:bodyPr/>
        <a:lstStyle/>
        <a:p>
          <a:endParaRPr lang="en-US"/>
        </a:p>
      </dgm:t>
    </dgm:pt>
    <dgm:pt modelId="{89BCFB81-CA20-4F53-9D80-D106D2CECDFB}" type="sibTrans" cxnId="{81365636-3D60-49D1-9F73-7EA3F2C5C8BA}">
      <dgm:prSet/>
      <dgm:spPr/>
      <dgm:t>
        <a:bodyPr/>
        <a:lstStyle/>
        <a:p>
          <a:endParaRPr lang="en-US"/>
        </a:p>
      </dgm:t>
    </dgm:pt>
    <dgm:pt modelId="{64BE3AC0-9787-4940-9FCF-C13CF4DAA54C}">
      <dgm:prSet/>
      <dgm:spPr/>
      <dgm:t>
        <a:bodyPr/>
        <a:lstStyle/>
        <a:p>
          <a:r>
            <a:rPr lang="en-GB"/>
            <a:t>You can find all the resources you need to get your patients started on Dexcom ONE, ‘Get Started Decks’ and ‘Patient handouts’ on our </a:t>
          </a:r>
          <a:r>
            <a:rPr lang="en-GB" u="sng">
              <a:hlinkClick xmlns:r="http://schemas.openxmlformats.org/officeDocument/2006/relationships" r:id="rId7"/>
            </a:rPr>
            <a:t>clinic resources page</a:t>
          </a:r>
          <a:r>
            <a:rPr lang="en-GB"/>
            <a:t> </a:t>
          </a:r>
          <a:endParaRPr lang="en-US"/>
        </a:p>
      </dgm:t>
    </dgm:pt>
    <dgm:pt modelId="{812EC78E-E97C-4A9A-A7B5-D7CDDDC9191C}" type="parTrans" cxnId="{6A3EB68A-AAB3-4F10-9BFD-81425AC00D90}">
      <dgm:prSet/>
      <dgm:spPr/>
      <dgm:t>
        <a:bodyPr/>
        <a:lstStyle/>
        <a:p>
          <a:endParaRPr lang="en-US"/>
        </a:p>
      </dgm:t>
    </dgm:pt>
    <dgm:pt modelId="{02063085-102A-4789-960E-C345C074DD5A}" type="sibTrans" cxnId="{6A3EB68A-AAB3-4F10-9BFD-81425AC00D90}">
      <dgm:prSet/>
      <dgm:spPr/>
      <dgm:t>
        <a:bodyPr/>
        <a:lstStyle/>
        <a:p>
          <a:endParaRPr lang="en-US"/>
        </a:p>
      </dgm:t>
    </dgm:pt>
    <dgm:pt modelId="{DB0F91C6-4F8A-4D0B-8081-5B0DEB336EE9}" type="pres">
      <dgm:prSet presAssocID="{45A24D87-D34C-4032-9D81-A2CBA90362CC}" presName="diagram" presStyleCnt="0">
        <dgm:presLayoutVars>
          <dgm:dir/>
          <dgm:resizeHandles val="exact"/>
        </dgm:presLayoutVars>
      </dgm:prSet>
      <dgm:spPr/>
    </dgm:pt>
    <dgm:pt modelId="{857B1852-FE76-4B74-857C-FADF385EC7F0}" type="pres">
      <dgm:prSet presAssocID="{7F8DCA4B-2CF9-4760-B519-E2FE5E9D0E69}" presName="node" presStyleLbl="node1" presStyleIdx="0" presStyleCnt="7">
        <dgm:presLayoutVars>
          <dgm:bulletEnabled val="1"/>
        </dgm:presLayoutVars>
      </dgm:prSet>
      <dgm:spPr/>
    </dgm:pt>
    <dgm:pt modelId="{5C1AC087-6128-423C-8D38-421ADEAC85FF}" type="pres">
      <dgm:prSet presAssocID="{28E62922-334D-44D2-8537-E2BD885D4902}" presName="sibTrans" presStyleCnt="0"/>
      <dgm:spPr/>
    </dgm:pt>
    <dgm:pt modelId="{ADD814C9-974E-4167-82EE-13B3B3DCDC93}" type="pres">
      <dgm:prSet presAssocID="{6FA1E091-7D1B-4341-A8E8-6ED802C2B0C5}" presName="node" presStyleLbl="node1" presStyleIdx="1" presStyleCnt="7">
        <dgm:presLayoutVars>
          <dgm:bulletEnabled val="1"/>
        </dgm:presLayoutVars>
      </dgm:prSet>
      <dgm:spPr/>
    </dgm:pt>
    <dgm:pt modelId="{4D0E98A8-B6B7-4938-8DC2-C84F4C28C678}" type="pres">
      <dgm:prSet presAssocID="{C2DF5301-1394-42DA-A384-A5470AD6D1D8}" presName="sibTrans" presStyleCnt="0"/>
      <dgm:spPr/>
    </dgm:pt>
    <dgm:pt modelId="{B8634654-2354-4964-8D05-0007686DD342}" type="pres">
      <dgm:prSet presAssocID="{1C64527E-588A-4865-8E72-A84418FBF9C8}" presName="node" presStyleLbl="node1" presStyleIdx="2" presStyleCnt="7">
        <dgm:presLayoutVars>
          <dgm:bulletEnabled val="1"/>
        </dgm:presLayoutVars>
      </dgm:prSet>
      <dgm:spPr/>
    </dgm:pt>
    <dgm:pt modelId="{6AE6A844-33FE-4981-9396-6C616BD9C2C3}" type="pres">
      <dgm:prSet presAssocID="{86EA803E-2CB5-4622-A8B4-7C0A07875E84}" presName="sibTrans" presStyleCnt="0"/>
      <dgm:spPr/>
    </dgm:pt>
    <dgm:pt modelId="{2CCD1BA7-C80E-4132-8AE7-0C9995FF865D}" type="pres">
      <dgm:prSet presAssocID="{8FA3E05B-8BC5-4CC0-BD50-B932DBD7488C}" presName="node" presStyleLbl="node1" presStyleIdx="3" presStyleCnt="7">
        <dgm:presLayoutVars>
          <dgm:bulletEnabled val="1"/>
        </dgm:presLayoutVars>
      </dgm:prSet>
      <dgm:spPr/>
    </dgm:pt>
    <dgm:pt modelId="{7A63F28C-EEA6-41F5-B80D-CD8FD28F375D}" type="pres">
      <dgm:prSet presAssocID="{9500B595-9003-418B-8025-4183C384FEE5}" presName="sibTrans" presStyleCnt="0"/>
      <dgm:spPr/>
    </dgm:pt>
    <dgm:pt modelId="{54C4FEFD-F8E8-4FE9-89B3-6D7BA771B412}" type="pres">
      <dgm:prSet presAssocID="{727EE4DC-B85A-4989-9E10-43C6357432A8}" presName="node" presStyleLbl="node1" presStyleIdx="4" presStyleCnt="7">
        <dgm:presLayoutVars>
          <dgm:bulletEnabled val="1"/>
        </dgm:presLayoutVars>
      </dgm:prSet>
      <dgm:spPr/>
    </dgm:pt>
    <dgm:pt modelId="{C9A978DF-1AA7-481F-8FBA-C0A07612BAD8}" type="pres">
      <dgm:prSet presAssocID="{65EE514D-98D1-4550-B65D-A704AA3D6A2E}" presName="sibTrans" presStyleCnt="0"/>
      <dgm:spPr/>
    </dgm:pt>
    <dgm:pt modelId="{C3DF1429-C708-49CF-B362-284ECCA5D71C}" type="pres">
      <dgm:prSet presAssocID="{57E60A97-230A-4B23-AD88-E41BB4CBC56A}" presName="node" presStyleLbl="node1" presStyleIdx="5" presStyleCnt="7">
        <dgm:presLayoutVars>
          <dgm:bulletEnabled val="1"/>
        </dgm:presLayoutVars>
      </dgm:prSet>
      <dgm:spPr/>
    </dgm:pt>
    <dgm:pt modelId="{8C1AF760-FEE1-4367-AE48-7F0531F5E3E6}" type="pres">
      <dgm:prSet presAssocID="{89BCFB81-CA20-4F53-9D80-D106D2CECDFB}" presName="sibTrans" presStyleCnt="0"/>
      <dgm:spPr/>
    </dgm:pt>
    <dgm:pt modelId="{93ABE586-5C53-46C0-8BF1-FD01AEF28D49}" type="pres">
      <dgm:prSet presAssocID="{64BE3AC0-9787-4940-9FCF-C13CF4DAA54C}" presName="node" presStyleLbl="node1" presStyleIdx="6" presStyleCnt="7">
        <dgm:presLayoutVars>
          <dgm:bulletEnabled val="1"/>
        </dgm:presLayoutVars>
      </dgm:prSet>
      <dgm:spPr/>
    </dgm:pt>
  </dgm:ptLst>
  <dgm:cxnLst>
    <dgm:cxn modelId="{C22AA718-1FFC-4A42-AB7D-329E4302F670}" type="presOf" srcId="{6FA1E091-7D1B-4341-A8E8-6ED802C2B0C5}" destId="{ADD814C9-974E-4167-82EE-13B3B3DCDC93}" srcOrd="0" destOrd="0" presId="urn:microsoft.com/office/officeart/2005/8/layout/default"/>
    <dgm:cxn modelId="{6E051D20-47D6-446B-9B98-662F10085DD4}" srcId="{45A24D87-D34C-4032-9D81-A2CBA90362CC}" destId="{727EE4DC-B85A-4989-9E10-43C6357432A8}" srcOrd="4" destOrd="0" parTransId="{A43614B1-CF8D-4E73-8B54-25D01172AB18}" sibTransId="{65EE514D-98D1-4550-B65D-A704AA3D6A2E}"/>
    <dgm:cxn modelId="{81365636-3D60-49D1-9F73-7EA3F2C5C8BA}" srcId="{45A24D87-D34C-4032-9D81-A2CBA90362CC}" destId="{57E60A97-230A-4B23-AD88-E41BB4CBC56A}" srcOrd="5" destOrd="0" parTransId="{A5204E82-50E5-4D04-9417-3C2183CD6E7F}" sibTransId="{89BCFB81-CA20-4F53-9D80-D106D2CECDFB}"/>
    <dgm:cxn modelId="{0E5EDC36-84FB-45CB-B299-FB71411F64E1}" type="presOf" srcId="{8FA3E05B-8BC5-4CC0-BD50-B932DBD7488C}" destId="{2CCD1BA7-C80E-4132-8AE7-0C9995FF865D}" srcOrd="0" destOrd="0" presId="urn:microsoft.com/office/officeart/2005/8/layout/default"/>
    <dgm:cxn modelId="{F5B48737-95DB-48CC-B0F8-837CBD4BA621}" type="presOf" srcId="{45A24D87-D34C-4032-9D81-A2CBA90362CC}" destId="{DB0F91C6-4F8A-4D0B-8081-5B0DEB336EE9}" srcOrd="0" destOrd="0" presId="urn:microsoft.com/office/officeart/2005/8/layout/default"/>
    <dgm:cxn modelId="{28C5EC38-8D7D-4BE7-A803-35467C47C8CC}" type="presOf" srcId="{64BE3AC0-9787-4940-9FCF-C13CF4DAA54C}" destId="{93ABE586-5C53-46C0-8BF1-FD01AEF28D49}" srcOrd="0" destOrd="0" presId="urn:microsoft.com/office/officeart/2005/8/layout/default"/>
    <dgm:cxn modelId="{C58B1A68-B6FF-42E4-B6BE-1C25CEC8E32D}" type="presOf" srcId="{7F8DCA4B-2CF9-4760-B519-E2FE5E9D0E69}" destId="{857B1852-FE76-4B74-857C-FADF385EC7F0}" srcOrd="0" destOrd="0" presId="urn:microsoft.com/office/officeart/2005/8/layout/default"/>
    <dgm:cxn modelId="{E8C72C72-E7E4-4C47-A85B-18FA99846F90}" type="presOf" srcId="{57E60A97-230A-4B23-AD88-E41BB4CBC56A}" destId="{C3DF1429-C708-49CF-B362-284ECCA5D71C}" srcOrd="0" destOrd="0" presId="urn:microsoft.com/office/officeart/2005/8/layout/default"/>
    <dgm:cxn modelId="{0F524952-034F-4B1F-9119-FA85D39EBA4B}" type="presOf" srcId="{727EE4DC-B85A-4989-9E10-43C6357432A8}" destId="{54C4FEFD-F8E8-4FE9-89B3-6D7BA771B412}" srcOrd="0" destOrd="0" presId="urn:microsoft.com/office/officeart/2005/8/layout/default"/>
    <dgm:cxn modelId="{2479838A-628B-4C76-8736-30FAE428A11F}" srcId="{45A24D87-D34C-4032-9D81-A2CBA90362CC}" destId="{1C64527E-588A-4865-8E72-A84418FBF9C8}" srcOrd="2" destOrd="0" parTransId="{14DACD85-C4ED-4DE5-9B1C-F5CE9F3069C7}" sibTransId="{86EA803E-2CB5-4622-A8B4-7C0A07875E84}"/>
    <dgm:cxn modelId="{6A3EB68A-AAB3-4F10-9BFD-81425AC00D90}" srcId="{45A24D87-D34C-4032-9D81-A2CBA90362CC}" destId="{64BE3AC0-9787-4940-9FCF-C13CF4DAA54C}" srcOrd="6" destOrd="0" parTransId="{812EC78E-E97C-4A9A-A7B5-D7CDDDC9191C}" sibTransId="{02063085-102A-4789-960E-C345C074DD5A}"/>
    <dgm:cxn modelId="{FB9601A9-D4E7-4A15-A200-9F5E8B5DD471}" srcId="{45A24D87-D34C-4032-9D81-A2CBA90362CC}" destId="{8FA3E05B-8BC5-4CC0-BD50-B932DBD7488C}" srcOrd="3" destOrd="0" parTransId="{CAE4A002-CC87-4B1C-BE0C-D3EBBFCE491A}" sibTransId="{9500B595-9003-418B-8025-4183C384FEE5}"/>
    <dgm:cxn modelId="{D482C8BA-3FC0-436E-8017-FD542DDB409B}" srcId="{45A24D87-D34C-4032-9D81-A2CBA90362CC}" destId="{7F8DCA4B-2CF9-4760-B519-E2FE5E9D0E69}" srcOrd="0" destOrd="0" parTransId="{F75A72D6-4AB7-4961-A5AA-9C8AA83E4692}" sibTransId="{28E62922-334D-44D2-8537-E2BD885D4902}"/>
    <dgm:cxn modelId="{44C60ED8-22C3-4ABF-8F9B-6246885FC987}" srcId="{45A24D87-D34C-4032-9D81-A2CBA90362CC}" destId="{6FA1E091-7D1B-4341-A8E8-6ED802C2B0C5}" srcOrd="1" destOrd="0" parTransId="{69A4B8CF-AACB-416F-A387-8B9D8EDECC18}" sibTransId="{C2DF5301-1394-42DA-A384-A5470AD6D1D8}"/>
    <dgm:cxn modelId="{021ACBFE-C7C4-4538-89B0-015E64E80D1B}" type="presOf" srcId="{1C64527E-588A-4865-8E72-A84418FBF9C8}" destId="{B8634654-2354-4964-8D05-0007686DD342}" srcOrd="0" destOrd="0" presId="urn:microsoft.com/office/officeart/2005/8/layout/default"/>
    <dgm:cxn modelId="{856470A6-25A9-4FA8-893D-79CDAB9C79EE}" type="presParOf" srcId="{DB0F91C6-4F8A-4D0B-8081-5B0DEB336EE9}" destId="{857B1852-FE76-4B74-857C-FADF385EC7F0}" srcOrd="0" destOrd="0" presId="urn:microsoft.com/office/officeart/2005/8/layout/default"/>
    <dgm:cxn modelId="{3F5DA736-5F72-44B8-850E-A4D07F94C27D}" type="presParOf" srcId="{DB0F91C6-4F8A-4D0B-8081-5B0DEB336EE9}" destId="{5C1AC087-6128-423C-8D38-421ADEAC85FF}" srcOrd="1" destOrd="0" presId="urn:microsoft.com/office/officeart/2005/8/layout/default"/>
    <dgm:cxn modelId="{6165ECD5-0063-499D-8BDD-7B4742BCE238}" type="presParOf" srcId="{DB0F91C6-4F8A-4D0B-8081-5B0DEB336EE9}" destId="{ADD814C9-974E-4167-82EE-13B3B3DCDC93}" srcOrd="2" destOrd="0" presId="urn:microsoft.com/office/officeart/2005/8/layout/default"/>
    <dgm:cxn modelId="{A7C30403-F51D-483B-B82F-E0BFBC008262}" type="presParOf" srcId="{DB0F91C6-4F8A-4D0B-8081-5B0DEB336EE9}" destId="{4D0E98A8-B6B7-4938-8DC2-C84F4C28C678}" srcOrd="3" destOrd="0" presId="urn:microsoft.com/office/officeart/2005/8/layout/default"/>
    <dgm:cxn modelId="{33F9CA1C-BC55-400D-B009-F5A9B1B23430}" type="presParOf" srcId="{DB0F91C6-4F8A-4D0B-8081-5B0DEB336EE9}" destId="{B8634654-2354-4964-8D05-0007686DD342}" srcOrd="4" destOrd="0" presId="urn:microsoft.com/office/officeart/2005/8/layout/default"/>
    <dgm:cxn modelId="{1A61D63E-015F-423C-9767-707D2B9A7934}" type="presParOf" srcId="{DB0F91C6-4F8A-4D0B-8081-5B0DEB336EE9}" destId="{6AE6A844-33FE-4981-9396-6C616BD9C2C3}" srcOrd="5" destOrd="0" presId="urn:microsoft.com/office/officeart/2005/8/layout/default"/>
    <dgm:cxn modelId="{887C07DA-A1B4-4366-AAC6-1CFCC438CA0C}" type="presParOf" srcId="{DB0F91C6-4F8A-4D0B-8081-5B0DEB336EE9}" destId="{2CCD1BA7-C80E-4132-8AE7-0C9995FF865D}" srcOrd="6" destOrd="0" presId="urn:microsoft.com/office/officeart/2005/8/layout/default"/>
    <dgm:cxn modelId="{AF9806BC-06C2-44B1-A168-82A941133299}" type="presParOf" srcId="{DB0F91C6-4F8A-4D0B-8081-5B0DEB336EE9}" destId="{7A63F28C-EEA6-41F5-B80D-CD8FD28F375D}" srcOrd="7" destOrd="0" presId="urn:microsoft.com/office/officeart/2005/8/layout/default"/>
    <dgm:cxn modelId="{9C7A807A-7907-42DB-9D22-56DB916974C1}" type="presParOf" srcId="{DB0F91C6-4F8A-4D0B-8081-5B0DEB336EE9}" destId="{54C4FEFD-F8E8-4FE9-89B3-6D7BA771B412}" srcOrd="8" destOrd="0" presId="urn:microsoft.com/office/officeart/2005/8/layout/default"/>
    <dgm:cxn modelId="{514F4993-804A-4753-928D-3CEBFD35F4CB}" type="presParOf" srcId="{DB0F91C6-4F8A-4D0B-8081-5B0DEB336EE9}" destId="{C9A978DF-1AA7-481F-8FBA-C0A07612BAD8}" srcOrd="9" destOrd="0" presId="urn:microsoft.com/office/officeart/2005/8/layout/default"/>
    <dgm:cxn modelId="{842BB7A7-5B55-4543-820E-2B27EED652E2}" type="presParOf" srcId="{DB0F91C6-4F8A-4D0B-8081-5B0DEB336EE9}" destId="{C3DF1429-C708-49CF-B362-284ECCA5D71C}" srcOrd="10" destOrd="0" presId="urn:microsoft.com/office/officeart/2005/8/layout/default"/>
    <dgm:cxn modelId="{3C252CF1-A59C-4E76-86A4-CEF9AF53CB9B}" type="presParOf" srcId="{DB0F91C6-4F8A-4D0B-8081-5B0DEB336EE9}" destId="{8C1AF760-FEE1-4367-AE48-7F0531F5E3E6}" srcOrd="11" destOrd="0" presId="urn:microsoft.com/office/officeart/2005/8/layout/default"/>
    <dgm:cxn modelId="{EEF8FF5F-43CE-49F8-BD49-5C5B99AF3F1A}" type="presParOf" srcId="{DB0F91C6-4F8A-4D0B-8081-5B0DEB336EE9}" destId="{93ABE586-5C53-46C0-8BF1-FD01AEF28D49}"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B00710B-7E59-4751-ABE0-1E31FB597946}" type="doc">
      <dgm:prSet loTypeId="urn:microsoft.com/office/officeart/2005/8/layout/process4" loCatId="process" qsTypeId="urn:microsoft.com/office/officeart/2005/8/quickstyle/simple1" qsCatId="simple" csTypeId="urn:microsoft.com/office/officeart/2005/8/colors/colorful2" csCatId="colorful" phldr="1"/>
      <dgm:spPr/>
      <dgm:t>
        <a:bodyPr/>
        <a:lstStyle/>
        <a:p>
          <a:endParaRPr lang="en-US"/>
        </a:p>
      </dgm:t>
    </dgm:pt>
    <dgm:pt modelId="{1B06155A-C3ED-4A40-998D-7A7457AE705B}">
      <dgm:prSet/>
      <dgm:spPr/>
      <dgm:t>
        <a:bodyPr/>
        <a:lstStyle/>
        <a:p>
          <a:r>
            <a:rPr lang="en-GB" dirty="0"/>
            <a:t>For those NEW to rt-CGM, Eden have developed an excellent </a:t>
          </a:r>
        </a:p>
        <a:p>
          <a:r>
            <a:rPr lang="en-GB" u="sng" dirty="0">
              <a:hlinkClick xmlns:r="http://schemas.openxmlformats.org/officeDocument/2006/relationships" r:id="rId1"/>
            </a:rPr>
            <a:t>Education pack for Primary Care</a:t>
          </a:r>
          <a:r>
            <a:rPr lang="en-GB" dirty="0"/>
            <a:t> </a:t>
          </a:r>
          <a:endParaRPr lang="en-US" dirty="0"/>
        </a:p>
      </dgm:t>
    </dgm:pt>
    <dgm:pt modelId="{4A1AA245-71CE-47E4-92DD-7AFC41658E45}" type="parTrans" cxnId="{239312BC-CDAD-4005-98BE-481CEE56C28E}">
      <dgm:prSet/>
      <dgm:spPr/>
      <dgm:t>
        <a:bodyPr/>
        <a:lstStyle/>
        <a:p>
          <a:endParaRPr lang="en-US"/>
        </a:p>
      </dgm:t>
    </dgm:pt>
    <dgm:pt modelId="{8A372B33-94D5-48A2-8F50-BCCC1E0DEDEE}" type="sibTrans" cxnId="{239312BC-CDAD-4005-98BE-481CEE56C28E}">
      <dgm:prSet/>
      <dgm:spPr/>
      <dgm:t>
        <a:bodyPr/>
        <a:lstStyle/>
        <a:p>
          <a:endParaRPr lang="en-US"/>
        </a:p>
      </dgm:t>
    </dgm:pt>
    <dgm:pt modelId="{A4C37669-CC52-46A4-AB94-E243CC7412B8}">
      <dgm:prSet/>
      <dgm:spPr/>
      <dgm:t>
        <a:bodyPr/>
        <a:lstStyle/>
        <a:p>
          <a:r>
            <a:rPr lang="en-GB" u="sng">
              <a:hlinkClick xmlns:r="http://schemas.openxmlformats.org/officeDocument/2006/relationships" r:id="rId2"/>
            </a:rPr>
            <a:t>Glooko Academy</a:t>
          </a:r>
          <a:r>
            <a:rPr lang="en-GB"/>
            <a:t> is an excellent education platform for diabetes technology, certified by the Association of British Clinical Diabetologists (ABCD) and can be accessed .  Modules you may find beneficial include:</a:t>
          </a:r>
          <a:endParaRPr lang="en-US"/>
        </a:p>
      </dgm:t>
    </dgm:pt>
    <dgm:pt modelId="{6EB3D4EE-9A66-4D54-AC43-2ADED9AE7869}" type="parTrans" cxnId="{C5A2DA1D-5C75-441C-8006-D37560FAD6DC}">
      <dgm:prSet/>
      <dgm:spPr/>
      <dgm:t>
        <a:bodyPr/>
        <a:lstStyle/>
        <a:p>
          <a:endParaRPr lang="en-US"/>
        </a:p>
      </dgm:t>
    </dgm:pt>
    <dgm:pt modelId="{21CA0D51-9395-47CD-BFFD-79BBEB1629B1}" type="sibTrans" cxnId="{C5A2DA1D-5C75-441C-8006-D37560FAD6DC}">
      <dgm:prSet/>
      <dgm:spPr/>
      <dgm:t>
        <a:bodyPr/>
        <a:lstStyle/>
        <a:p>
          <a:endParaRPr lang="en-US"/>
        </a:p>
      </dgm:t>
    </dgm:pt>
    <dgm:pt modelId="{9D7DD37D-D3FD-43E7-A8C2-ADBC902350DC}">
      <dgm:prSet/>
      <dgm:spPr/>
      <dgm:t>
        <a:bodyPr/>
        <a:lstStyle/>
        <a:p>
          <a:r>
            <a:rPr lang="en-GB"/>
            <a:t>Continuous Glucose monitoring</a:t>
          </a:r>
          <a:endParaRPr lang="en-US"/>
        </a:p>
      </dgm:t>
    </dgm:pt>
    <dgm:pt modelId="{FBAE81A7-7CE9-4257-9D44-250738133071}" type="parTrans" cxnId="{9547E8D1-6C41-4B3F-A1F2-0E95E22B2C97}">
      <dgm:prSet/>
      <dgm:spPr/>
      <dgm:t>
        <a:bodyPr/>
        <a:lstStyle/>
        <a:p>
          <a:endParaRPr lang="en-US"/>
        </a:p>
      </dgm:t>
    </dgm:pt>
    <dgm:pt modelId="{B473ED1E-6B57-482D-8942-1714BDDCB8B6}" type="sibTrans" cxnId="{9547E8D1-6C41-4B3F-A1F2-0E95E22B2C97}">
      <dgm:prSet/>
      <dgm:spPr/>
      <dgm:t>
        <a:bodyPr/>
        <a:lstStyle/>
        <a:p>
          <a:endParaRPr lang="en-US"/>
        </a:p>
      </dgm:t>
    </dgm:pt>
    <dgm:pt modelId="{5CCE8954-6E22-450C-B0B5-F8EF168208BB}">
      <dgm:prSet/>
      <dgm:spPr/>
      <dgm:t>
        <a:bodyPr/>
        <a:lstStyle/>
        <a:p>
          <a:r>
            <a:rPr lang="en-GB"/>
            <a:t>Continuous Glucose monitoring in pregnancy</a:t>
          </a:r>
          <a:endParaRPr lang="en-US"/>
        </a:p>
      </dgm:t>
    </dgm:pt>
    <dgm:pt modelId="{4AC167CC-F687-4BFF-B230-98AFDD5E2835}" type="parTrans" cxnId="{9DE5E58F-FCEA-4E1A-B45B-54F2C8914258}">
      <dgm:prSet/>
      <dgm:spPr/>
      <dgm:t>
        <a:bodyPr/>
        <a:lstStyle/>
        <a:p>
          <a:endParaRPr lang="en-US"/>
        </a:p>
      </dgm:t>
    </dgm:pt>
    <dgm:pt modelId="{4304106A-D3F2-4B57-BE7F-421585B16D4B}" type="sibTrans" cxnId="{9DE5E58F-FCEA-4E1A-B45B-54F2C8914258}">
      <dgm:prSet/>
      <dgm:spPr/>
      <dgm:t>
        <a:bodyPr/>
        <a:lstStyle/>
        <a:p>
          <a:endParaRPr lang="en-US"/>
        </a:p>
      </dgm:t>
    </dgm:pt>
    <dgm:pt modelId="{6CB531B3-CC45-4CB0-86DB-4D019DEE9C55}">
      <dgm:prSet/>
      <dgm:spPr/>
      <dgm:t>
        <a:bodyPr/>
        <a:lstStyle/>
        <a:p>
          <a:r>
            <a:rPr lang="en-GB"/>
            <a:t>Virtual consultation</a:t>
          </a:r>
          <a:endParaRPr lang="en-US"/>
        </a:p>
      </dgm:t>
    </dgm:pt>
    <dgm:pt modelId="{1DE41059-2F12-4253-84D0-D29BFCDA1A27}" type="parTrans" cxnId="{76ADDC20-FD62-4BA4-95C4-11269568B192}">
      <dgm:prSet/>
      <dgm:spPr/>
      <dgm:t>
        <a:bodyPr/>
        <a:lstStyle/>
        <a:p>
          <a:endParaRPr lang="en-US"/>
        </a:p>
      </dgm:t>
    </dgm:pt>
    <dgm:pt modelId="{7E5A5B7A-811F-4ABF-ABCA-F0722BB541C8}" type="sibTrans" cxnId="{76ADDC20-FD62-4BA4-95C4-11269568B192}">
      <dgm:prSet/>
      <dgm:spPr/>
      <dgm:t>
        <a:bodyPr/>
        <a:lstStyle/>
        <a:p>
          <a:endParaRPr lang="en-US"/>
        </a:p>
      </dgm:t>
    </dgm:pt>
    <dgm:pt modelId="{BAFDC133-5F15-42B3-831D-2F61A5F2344D}">
      <dgm:prSet/>
      <dgm:spPr/>
      <dgm:t>
        <a:bodyPr/>
        <a:lstStyle/>
        <a:p>
          <a:r>
            <a:rPr lang="en-GB" u="sng">
              <a:hlinkClick xmlns:r="http://schemas.openxmlformats.org/officeDocument/2006/relationships" r:id="rId3"/>
            </a:rPr>
            <a:t>Trend Diabetes</a:t>
          </a:r>
          <a:r>
            <a:rPr lang="en-GB"/>
            <a:t> has a comprehensive set of resources to support nurses and other HCPS’s working in Diabetes and can be accessed </a:t>
          </a:r>
          <a:endParaRPr lang="en-US"/>
        </a:p>
      </dgm:t>
    </dgm:pt>
    <dgm:pt modelId="{9F55AF5B-18DF-4A64-9BC2-8A3D9F75440F}" type="parTrans" cxnId="{2782AE6D-8A6C-40C8-A076-F9DBCEDFE480}">
      <dgm:prSet/>
      <dgm:spPr/>
      <dgm:t>
        <a:bodyPr/>
        <a:lstStyle/>
        <a:p>
          <a:endParaRPr lang="en-US"/>
        </a:p>
      </dgm:t>
    </dgm:pt>
    <dgm:pt modelId="{1CFBFAAD-D4DD-41FA-A8D4-BC4DFC4050FA}" type="sibTrans" cxnId="{2782AE6D-8A6C-40C8-A076-F9DBCEDFE480}">
      <dgm:prSet/>
      <dgm:spPr/>
      <dgm:t>
        <a:bodyPr/>
        <a:lstStyle/>
        <a:p>
          <a:endParaRPr lang="en-US"/>
        </a:p>
      </dgm:t>
    </dgm:pt>
    <dgm:pt modelId="{05E180B8-1098-4020-93EB-332923D5DC23}" type="pres">
      <dgm:prSet presAssocID="{3B00710B-7E59-4751-ABE0-1E31FB597946}" presName="Name0" presStyleCnt="0">
        <dgm:presLayoutVars>
          <dgm:dir/>
          <dgm:animLvl val="lvl"/>
          <dgm:resizeHandles val="exact"/>
        </dgm:presLayoutVars>
      </dgm:prSet>
      <dgm:spPr/>
    </dgm:pt>
    <dgm:pt modelId="{692BBCAC-3240-4CAA-9EB5-3D7736CBFE9F}" type="pres">
      <dgm:prSet presAssocID="{1B06155A-C3ED-4A40-998D-7A7457AE705B}" presName="boxAndChildren" presStyleCnt="0"/>
      <dgm:spPr/>
    </dgm:pt>
    <dgm:pt modelId="{793E3BE6-DD8A-4292-BC3C-76CF801C6085}" type="pres">
      <dgm:prSet presAssocID="{1B06155A-C3ED-4A40-998D-7A7457AE705B}" presName="parentTextBox" presStyleLbl="node1" presStyleIdx="0" presStyleCnt="1"/>
      <dgm:spPr/>
    </dgm:pt>
    <dgm:pt modelId="{9816E822-C4B1-4A5D-B938-CDB6BC1A9E78}" type="pres">
      <dgm:prSet presAssocID="{1B06155A-C3ED-4A40-998D-7A7457AE705B}" presName="entireBox" presStyleLbl="node1" presStyleIdx="0" presStyleCnt="1"/>
      <dgm:spPr/>
    </dgm:pt>
    <dgm:pt modelId="{E4544AD5-C8D4-4497-8BA1-AB473D90AD8D}" type="pres">
      <dgm:prSet presAssocID="{1B06155A-C3ED-4A40-998D-7A7457AE705B}" presName="descendantBox" presStyleCnt="0"/>
      <dgm:spPr/>
    </dgm:pt>
    <dgm:pt modelId="{7F7C16F5-63C3-4574-B05D-89E722CC1C34}" type="pres">
      <dgm:prSet presAssocID="{A4C37669-CC52-46A4-AB94-E243CC7412B8}" presName="childTextBox" presStyleLbl="fgAccFollowNode1" presStyleIdx="0" presStyleCnt="2">
        <dgm:presLayoutVars>
          <dgm:bulletEnabled val="1"/>
        </dgm:presLayoutVars>
      </dgm:prSet>
      <dgm:spPr/>
    </dgm:pt>
    <dgm:pt modelId="{DACE6649-F05F-4D68-AEEA-9D080FFB4F56}" type="pres">
      <dgm:prSet presAssocID="{BAFDC133-5F15-42B3-831D-2F61A5F2344D}" presName="childTextBox" presStyleLbl="fgAccFollowNode1" presStyleIdx="1" presStyleCnt="2">
        <dgm:presLayoutVars>
          <dgm:bulletEnabled val="1"/>
        </dgm:presLayoutVars>
      </dgm:prSet>
      <dgm:spPr/>
    </dgm:pt>
  </dgm:ptLst>
  <dgm:cxnLst>
    <dgm:cxn modelId="{50A32904-3CE3-46F3-B0DC-B249AAA955D5}" type="presOf" srcId="{5CCE8954-6E22-450C-B0B5-F8EF168208BB}" destId="{7F7C16F5-63C3-4574-B05D-89E722CC1C34}" srcOrd="0" destOrd="2" presId="urn:microsoft.com/office/officeart/2005/8/layout/process4"/>
    <dgm:cxn modelId="{C5A2DA1D-5C75-441C-8006-D37560FAD6DC}" srcId="{1B06155A-C3ED-4A40-998D-7A7457AE705B}" destId="{A4C37669-CC52-46A4-AB94-E243CC7412B8}" srcOrd="0" destOrd="0" parTransId="{6EB3D4EE-9A66-4D54-AC43-2ADED9AE7869}" sibTransId="{21CA0D51-9395-47CD-BFFD-79BBEB1629B1}"/>
    <dgm:cxn modelId="{76ADDC20-FD62-4BA4-95C4-11269568B192}" srcId="{A4C37669-CC52-46A4-AB94-E243CC7412B8}" destId="{6CB531B3-CC45-4CB0-86DB-4D019DEE9C55}" srcOrd="2" destOrd="0" parTransId="{1DE41059-2F12-4253-84D0-D29BFCDA1A27}" sibTransId="{7E5A5B7A-811F-4ABF-ABCA-F0722BB541C8}"/>
    <dgm:cxn modelId="{2782AE6D-8A6C-40C8-A076-F9DBCEDFE480}" srcId="{1B06155A-C3ED-4A40-998D-7A7457AE705B}" destId="{BAFDC133-5F15-42B3-831D-2F61A5F2344D}" srcOrd="1" destOrd="0" parTransId="{9F55AF5B-18DF-4A64-9BC2-8A3D9F75440F}" sibTransId="{1CFBFAAD-D4DD-41FA-A8D4-BC4DFC4050FA}"/>
    <dgm:cxn modelId="{39F45E58-3323-40A1-8600-592ACB9773EC}" type="presOf" srcId="{1B06155A-C3ED-4A40-998D-7A7457AE705B}" destId="{793E3BE6-DD8A-4292-BC3C-76CF801C6085}" srcOrd="0" destOrd="0" presId="urn:microsoft.com/office/officeart/2005/8/layout/process4"/>
    <dgm:cxn modelId="{78575F81-2342-4257-9737-76DC1F651C70}" type="presOf" srcId="{9D7DD37D-D3FD-43E7-A8C2-ADBC902350DC}" destId="{7F7C16F5-63C3-4574-B05D-89E722CC1C34}" srcOrd="0" destOrd="1" presId="urn:microsoft.com/office/officeart/2005/8/layout/process4"/>
    <dgm:cxn modelId="{9DE5E58F-FCEA-4E1A-B45B-54F2C8914258}" srcId="{A4C37669-CC52-46A4-AB94-E243CC7412B8}" destId="{5CCE8954-6E22-450C-B0B5-F8EF168208BB}" srcOrd="1" destOrd="0" parTransId="{4AC167CC-F687-4BFF-B230-98AFDD5E2835}" sibTransId="{4304106A-D3F2-4B57-BE7F-421585B16D4B}"/>
    <dgm:cxn modelId="{40B43AA0-0622-46C5-B450-B1552622C497}" type="presOf" srcId="{BAFDC133-5F15-42B3-831D-2F61A5F2344D}" destId="{DACE6649-F05F-4D68-AEEA-9D080FFB4F56}" srcOrd="0" destOrd="0" presId="urn:microsoft.com/office/officeart/2005/8/layout/process4"/>
    <dgm:cxn modelId="{239312BC-CDAD-4005-98BE-481CEE56C28E}" srcId="{3B00710B-7E59-4751-ABE0-1E31FB597946}" destId="{1B06155A-C3ED-4A40-998D-7A7457AE705B}" srcOrd="0" destOrd="0" parTransId="{4A1AA245-71CE-47E4-92DD-7AFC41658E45}" sibTransId="{8A372B33-94D5-48A2-8F50-BCCC1E0DEDEE}"/>
    <dgm:cxn modelId="{23C1A4D0-F777-4D2F-8A66-C68E7295860F}" type="presOf" srcId="{6CB531B3-CC45-4CB0-86DB-4D019DEE9C55}" destId="{7F7C16F5-63C3-4574-B05D-89E722CC1C34}" srcOrd="0" destOrd="3" presId="urn:microsoft.com/office/officeart/2005/8/layout/process4"/>
    <dgm:cxn modelId="{9547E8D1-6C41-4B3F-A1F2-0E95E22B2C97}" srcId="{A4C37669-CC52-46A4-AB94-E243CC7412B8}" destId="{9D7DD37D-D3FD-43E7-A8C2-ADBC902350DC}" srcOrd="0" destOrd="0" parTransId="{FBAE81A7-7CE9-4257-9D44-250738133071}" sibTransId="{B473ED1E-6B57-482D-8942-1714BDDCB8B6}"/>
    <dgm:cxn modelId="{EACDF2D6-FA4D-441D-8381-324495441801}" type="presOf" srcId="{1B06155A-C3ED-4A40-998D-7A7457AE705B}" destId="{9816E822-C4B1-4A5D-B938-CDB6BC1A9E78}" srcOrd="1" destOrd="0" presId="urn:microsoft.com/office/officeart/2005/8/layout/process4"/>
    <dgm:cxn modelId="{C4D621FE-9C7C-48BC-828E-AB8E3707FB3B}" type="presOf" srcId="{A4C37669-CC52-46A4-AB94-E243CC7412B8}" destId="{7F7C16F5-63C3-4574-B05D-89E722CC1C34}" srcOrd="0" destOrd="0" presId="urn:microsoft.com/office/officeart/2005/8/layout/process4"/>
    <dgm:cxn modelId="{B308ACFE-E4BB-45FD-9785-753A65306659}" type="presOf" srcId="{3B00710B-7E59-4751-ABE0-1E31FB597946}" destId="{05E180B8-1098-4020-93EB-332923D5DC23}" srcOrd="0" destOrd="0" presId="urn:microsoft.com/office/officeart/2005/8/layout/process4"/>
    <dgm:cxn modelId="{CEBF91B2-3EAC-4EA0-94D1-889E25BA5B19}" type="presParOf" srcId="{05E180B8-1098-4020-93EB-332923D5DC23}" destId="{692BBCAC-3240-4CAA-9EB5-3D7736CBFE9F}" srcOrd="0" destOrd="0" presId="urn:microsoft.com/office/officeart/2005/8/layout/process4"/>
    <dgm:cxn modelId="{64077E80-F6ED-43D0-8436-B418714A0833}" type="presParOf" srcId="{692BBCAC-3240-4CAA-9EB5-3D7736CBFE9F}" destId="{793E3BE6-DD8A-4292-BC3C-76CF801C6085}" srcOrd="0" destOrd="0" presId="urn:microsoft.com/office/officeart/2005/8/layout/process4"/>
    <dgm:cxn modelId="{E0162022-C5FF-4D03-B9F5-E5B6E02B6144}" type="presParOf" srcId="{692BBCAC-3240-4CAA-9EB5-3D7736CBFE9F}" destId="{9816E822-C4B1-4A5D-B938-CDB6BC1A9E78}" srcOrd="1" destOrd="0" presId="urn:microsoft.com/office/officeart/2005/8/layout/process4"/>
    <dgm:cxn modelId="{2A620500-E006-4839-A581-FFA3C17E1602}" type="presParOf" srcId="{692BBCAC-3240-4CAA-9EB5-3D7736CBFE9F}" destId="{E4544AD5-C8D4-4497-8BA1-AB473D90AD8D}" srcOrd="2" destOrd="0" presId="urn:microsoft.com/office/officeart/2005/8/layout/process4"/>
    <dgm:cxn modelId="{1D3A9CE2-BC51-48D2-B2D7-23832DD6614B}" type="presParOf" srcId="{E4544AD5-C8D4-4497-8BA1-AB473D90AD8D}" destId="{7F7C16F5-63C3-4574-B05D-89E722CC1C34}" srcOrd="0" destOrd="0" presId="urn:microsoft.com/office/officeart/2005/8/layout/process4"/>
    <dgm:cxn modelId="{CD975D31-3CDA-4D9E-85B9-511B5AB23A97}" type="presParOf" srcId="{E4544AD5-C8D4-4497-8BA1-AB473D90AD8D}" destId="{DACE6649-F05F-4D68-AEEA-9D080FFB4F56}"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65FCAA-C10D-4291-95C5-DB221703312A}">
      <dsp:nvSpPr>
        <dsp:cNvPr id="0" name=""/>
        <dsp:cNvSpPr/>
      </dsp:nvSpPr>
      <dsp:spPr>
        <a:xfrm>
          <a:off x="1283" y="73062"/>
          <a:ext cx="4205213" cy="4205213"/>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0" i="0" kern="1200" dirty="0"/>
            <a:t>A continuous glucose monitor is a wearable device that measures blood sugar, or glucose. Because it is attached to your body, it takes measurements throughout the day and night, and you can view the results on a device, such as a smartphone.</a:t>
          </a:r>
          <a:endParaRPr lang="en-US" sz="2000" kern="1200" dirty="0"/>
        </a:p>
      </dsp:txBody>
      <dsp:txXfrm>
        <a:off x="617122" y="688901"/>
        <a:ext cx="2973535" cy="2973535"/>
      </dsp:txXfrm>
    </dsp:sp>
    <dsp:sp modelId="{51CEE2B4-F87D-441E-BF3B-103CD643BC22}">
      <dsp:nvSpPr>
        <dsp:cNvPr id="0" name=""/>
        <dsp:cNvSpPr/>
      </dsp:nvSpPr>
      <dsp:spPr>
        <a:xfrm rot="5400000">
          <a:off x="4553426" y="1618478"/>
          <a:ext cx="1471824" cy="1114381"/>
        </a:xfrm>
        <a:prstGeom prst="triangl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98136E2E-5120-45BF-905B-AA53A430A13A}">
      <dsp:nvSpPr>
        <dsp:cNvPr id="0" name=""/>
        <dsp:cNvSpPr/>
      </dsp:nvSpPr>
      <dsp:spPr>
        <a:xfrm>
          <a:off x="6309103" y="73062"/>
          <a:ext cx="4205213" cy="4205213"/>
        </a:xfrm>
        <a:prstGeom prst="ellipse">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0" i="0" kern="1200"/>
            <a:t>Continuous glucose monitors (CGMs) were developed for people with diabetes to help them monitor and manage changes in blood glucose levels. </a:t>
          </a:r>
          <a:endParaRPr lang="en-US" sz="2000" kern="1200"/>
        </a:p>
      </dsp:txBody>
      <dsp:txXfrm>
        <a:off x="6924942" y="688901"/>
        <a:ext cx="2973535" cy="29735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5AE41E-8CD7-4426-A0E7-0DCB7F81970A}">
      <dsp:nvSpPr>
        <dsp:cNvPr id="0" name=""/>
        <dsp:cNvSpPr/>
      </dsp:nvSpPr>
      <dsp:spPr>
        <a:xfrm>
          <a:off x="0" y="2626263"/>
          <a:ext cx="10515600" cy="1723112"/>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GB" sz="2200" b="0" i="0" kern="1200"/>
            <a:t>Historically, these types of technology were limited to some people with type 1 diabetes, who received support from specialist teams in secondary care. However, the updated NICE guidance recommends that all people with type 1 diabetes and some people with type 2 diabetes using multiple daily insulin injections be offered this technology.</a:t>
          </a:r>
          <a:endParaRPr lang="en-US" sz="2200" kern="1200"/>
        </a:p>
      </dsp:txBody>
      <dsp:txXfrm>
        <a:off x="0" y="2626263"/>
        <a:ext cx="10515600" cy="1723112"/>
      </dsp:txXfrm>
    </dsp:sp>
    <dsp:sp modelId="{06086253-7E27-4712-89A8-81B18AB6D196}">
      <dsp:nvSpPr>
        <dsp:cNvPr id="0" name=""/>
        <dsp:cNvSpPr/>
      </dsp:nvSpPr>
      <dsp:spPr>
        <a:xfrm rot="10800000">
          <a:off x="0" y="1962"/>
          <a:ext cx="10515600" cy="2650147"/>
        </a:xfrm>
        <a:prstGeom prst="upArrowCallou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GB" sz="2200" b="0" i="0" kern="1200"/>
            <a:t>The latest updates to the NICE NG17 and NG28 guidelines recommend wider access to real-time continuous glucose monitoring (rtCGM) and intermittently scanned CGM (isCGM, commonly known as “flash”) for people living with diabetes.</a:t>
          </a:r>
          <a:endParaRPr lang="en-US" sz="2200" kern="1200"/>
        </a:p>
      </dsp:txBody>
      <dsp:txXfrm rot="10800000">
        <a:off x="0" y="1962"/>
        <a:ext cx="10515600" cy="17219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0AB10F-CA69-480F-AFB7-B40C0129B94A}">
      <dsp:nvSpPr>
        <dsp:cNvPr id="0" name=""/>
        <dsp:cNvSpPr/>
      </dsp:nvSpPr>
      <dsp:spPr>
        <a:xfrm>
          <a:off x="0" y="613101"/>
          <a:ext cx="12191979" cy="10998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NICE NG28 recommendations on offering continuous glucose monitoring to people with type 2 diabetes. Offer intermittently scanned continuous glucose monitoring (</a:t>
          </a:r>
          <a:r>
            <a:rPr lang="en-US" sz="2000" kern="1200" dirty="0" err="1"/>
            <a:t>isCGM</a:t>
          </a:r>
          <a:r>
            <a:rPr lang="en-US" sz="2000" kern="1200" dirty="0"/>
            <a:t>), or real-time CGM (</a:t>
          </a:r>
          <a:r>
            <a:rPr lang="en-US" sz="2000" kern="1200" dirty="0" err="1"/>
            <a:t>rtCGM</a:t>
          </a:r>
          <a:r>
            <a:rPr lang="en-US" sz="2000" kern="1200" dirty="0"/>
            <a:t>) if it is available for the same or lower cost, to adults with type 2 diabetes on multiple daily insulin injections if any of the following apply: </a:t>
          </a:r>
        </a:p>
      </dsp:txBody>
      <dsp:txXfrm>
        <a:off x="53688" y="666789"/>
        <a:ext cx="12084603" cy="992424"/>
      </dsp:txXfrm>
    </dsp:sp>
    <dsp:sp modelId="{69929392-385D-4A19-BBFE-A2B22FB40EAD}">
      <dsp:nvSpPr>
        <dsp:cNvPr id="0" name=""/>
        <dsp:cNvSpPr/>
      </dsp:nvSpPr>
      <dsp:spPr>
        <a:xfrm>
          <a:off x="0" y="1770501"/>
          <a:ext cx="12191979" cy="109980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They have recurrent hypoglycaemia or severe hypoglycaemia. </a:t>
          </a:r>
        </a:p>
      </dsp:txBody>
      <dsp:txXfrm>
        <a:off x="53688" y="1824189"/>
        <a:ext cx="12084603" cy="992424"/>
      </dsp:txXfrm>
    </dsp:sp>
    <dsp:sp modelId="{46D1497F-75DC-4A05-A5B9-019EFFC6444B}">
      <dsp:nvSpPr>
        <dsp:cNvPr id="0" name=""/>
        <dsp:cNvSpPr/>
      </dsp:nvSpPr>
      <dsp:spPr>
        <a:xfrm>
          <a:off x="0" y="2927902"/>
          <a:ext cx="12191979" cy="109980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They have impaired hypoglycaemia awareness. </a:t>
          </a:r>
        </a:p>
      </dsp:txBody>
      <dsp:txXfrm>
        <a:off x="53688" y="2981590"/>
        <a:ext cx="12084603" cy="992424"/>
      </dsp:txXfrm>
    </dsp:sp>
    <dsp:sp modelId="{F2A5BC22-F00E-4DBD-96C1-628699F1CB79}">
      <dsp:nvSpPr>
        <dsp:cNvPr id="0" name=""/>
        <dsp:cNvSpPr/>
      </dsp:nvSpPr>
      <dsp:spPr>
        <a:xfrm>
          <a:off x="0" y="4085302"/>
          <a:ext cx="12191979" cy="109980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They have a condition or disability (including a learning disability or cognitive impairment) that means they cannot self-monitor their blood glucose by capillary blood glucose monitoring but could use a CGM device (or have it scanned for them). </a:t>
          </a:r>
        </a:p>
      </dsp:txBody>
      <dsp:txXfrm>
        <a:off x="53688" y="4138990"/>
        <a:ext cx="12084603" cy="992424"/>
      </dsp:txXfrm>
    </dsp:sp>
    <dsp:sp modelId="{EBB7CED0-3C05-45AD-929E-773354ADCF19}">
      <dsp:nvSpPr>
        <dsp:cNvPr id="0" name=""/>
        <dsp:cNvSpPr/>
      </dsp:nvSpPr>
      <dsp:spPr>
        <a:xfrm>
          <a:off x="0" y="5242702"/>
          <a:ext cx="12191979" cy="1099800"/>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They would otherwise be advised to self-measure at least 8 times a day. Offer CGM to adults with insulin-treated type 2 diabetes who would otherwise need help from a care worker or healthcare professional to monitor their blood glucose.</a:t>
          </a:r>
        </a:p>
      </dsp:txBody>
      <dsp:txXfrm>
        <a:off x="53688" y="5296390"/>
        <a:ext cx="12084603" cy="99242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AC0100-A3FE-42A3-8B19-14AA70E49EDF}">
      <dsp:nvSpPr>
        <dsp:cNvPr id="0" name=""/>
        <dsp:cNvSpPr/>
      </dsp:nvSpPr>
      <dsp:spPr>
        <a:xfrm>
          <a:off x="730154" y="536"/>
          <a:ext cx="2196454" cy="1317872"/>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i="0" kern="1200"/>
            <a:t>24/7 glucose Monitoring​</a:t>
          </a:r>
          <a:endParaRPr lang="en-US" sz="2000" kern="1200"/>
        </a:p>
      </dsp:txBody>
      <dsp:txXfrm>
        <a:off x="730154" y="536"/>
        <a:ext cx="2196454" cy="1317872"/>
      </dsp:txXfrm>
    </dsp:sp>
    <dsp:sp modelId="{AFA33D1A-FEE2-4D81-BFD1-2D683BAF631D}">
      <dsp:nvSpPr>
        <dsp:cNvPr id="0" name=""/>
        <dsp:cNvSpPr/>
      </dsp:nvSpPr>
      <dsp:spPr>
        <a:xfrm>
          <a:off x="3146255" y="536"/>
          <a:ext cx="2196454" cy="1317872"/>
        </a:xfrm>
        <a:prstGeom prst="rect">
          <a:avLst/>
        </a:prstGeom>
        <a:solidFill>
          <a:schemeClr val="accent5">
            <a:hueOff val="-750949"/>
            <a:satOff val="-1935"/>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i="0" kern="1200"/>
            <a:t>Comfortable &amp; Easy to Wear​</a:t>
          </a:r>
          <a:endParaRPr lang="en-US" sz="2000" kern="1200"/>
        </a:p>
      </dsp:txBody>
      <dsp:txXfrm>
        <a:off x="3146255" y="536"/>
        <a:ext cx="2196454" cy="1317872"/>
      </dsp:txXfrm>
    </dsp:sp>
    <dsp:sp modelId="{38FB0BE6-F334-4AC5-AB9B-84187CE7E05A}">
      <dsp:nvSpPr>
        <dsp:cNvPr id="0" name=""/>
        <dsp:cNvSpPr/>
      </dsp:nvSpPr>
      <dsp:spPr>
        <a:xfrm>
          <a:off x="5562355" y="536"/>
          <a:ext cx="2196454" cy="1317872"/>
        </a:xfrm>
        <a:prstGeom prst="rect">
          <a:avLst/>
        </a:prstGeom>
        <a:solidFill>
          <a:schemeClr val="accent5">
            <a:hueOff val="-1501898"/>
            <a:satOff val="-3871"/>
            <a:lumOff val="-26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i="0" kern="1200"/>
            <a:t>Glucose results on phone smart watch or reader</a:t>
          </a:r>
          <a:endParaRPr lang="en-US" sz="2000" kern="1200"/>
        </a:p>
      </dsp:txBody>
      <dsp:txXfrm>
        <a:off x="5562355" y="536"/>
        <a:ext cx="2196454" cy="1317872"/>
      </dsp:txXfrm>
    </dsp:sp>
    <dsp:sp modelId="{567A6688-1739-401D-A361-37CC1046C004}">
      <dsp:nvSpPr>
        <dsp:cNvPr id="0" name=""/>
        <dsp:cNvSpPr/>
      </dsp:nvSpPr>
      <dsp:spPr>
        <a:xfrm>
          <a:off x="7978456" y="536"/>
          <a:ext cx="2196454" cy="1317872"/>
        </a:xfrm>
        <a:prstGeom prst="rect">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i="0" kern="1200"/>
            <a:t>No Calibration​</a:t>
          </a:r>
          <a:endParaRPr lang="en-US" sz="2000" kern="1200"/>
        </a:p>
      </dsp:txBody>
      <dsp:txXfrm>
        <a:off x="7978456" y="536"/>
        <a:ext cx="2196454" cy="1317872"/>
      </dsp:txXfrm>
    </dsp:sp>
    <dsp:sp modelId="{8A1E10E4-6526-4824-B6BD-7CF485D74D30}">
      <dsp:nvSpPr>
        <dsp:cNvPr id="0" name=""/>
        <dsp:cNvSpPr/>
      </dsp:nvSpPr>
      <dsp:spPr>
        <a:xfrm>
          <a:off x="730154" y="1538054"/>
          <a:ext cx="2196454" cy="1317872"/>
        </a:xfrm>
        <a:prstGeom prst="rect">
          <a:avLst/>
        </a:prstGeom>
        <a:solidFill>
          <a:schemeClr val="accent5">
            <a:hueOff val="-3003797"/>
            <a:satOff val="-7742"/>
            <a:lumOff val="-522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i="0" kern="1200"/>
            <a:t>Readings Every 5 Minutes​</a:t>
          </a:r>
          <a:endParaRPr lang="en-US" sz="2000" kern="1200"/>
        </a:p>
      </dsp:txBody>
      <dsp:txXfrm>
        <a:off x="730154" y="1538054"/>
        <a:ext cx="2196454" cy="1317872"/>
      </dsp:txXfrm>
    </dsp:sp>
    <dsp:sp modelId="{2BEFFF06-A0D8-470A-8970-01D730837D53}">
      <dsp:nvSpPr>
        <dsp:cNvPr id="0" name=""/>
        <dsp:cNvSpPr/>
      </dsp:nvSpPr>
      <dsp:spPr>
        <a:xfrm>
          <a:off x="3146255" y="1538054"/>
          <a:ext cx="2196454" cy="1317872"/>
        </a:xfrm>
        <a:prstGeom prst="rect">
          <a:avLst/>
        </a:prstGeom>
        <a:solidFill>
          <a:schemeClr val="accent5">
            <a:hueOff val="-3754746"/>
            <a:satOff val="-9677"/>
            <a:lumOff val="-653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i="0" kern="1200"/>
            <a:t>Customizable Alerts and Notification</a:t>
          </a:r>
          <a:endParaRPr lang="en-US" sz="2000" kern="1200"/>
        </a:p>
      </dsp:txBody>
      <dsp:txXfrm>
        <a:off x="3146255" y="1538054"/>
        <a:ext cx="2196454" cy="1317872"/>
      </dsp:txXfrm>
    </dsp:sp>
    <dsp:sp modelId="{913CD953-3C32-4A59-B8CA-FE602D7376DA}">
      <dsp:nvSpPr>
        <dsp:cNvPr id="0" name=""/>
        <dsp:cNvSpPr/>
      </dsp:nvSpPr>
      <dsp:spPr>
        <a:xfrm>
          <a:off x="5562355" y="1538054"/>
          <a:ext cx="2196454" cy="1317872"/>
        </a:xfrm>
        <a:prstGeom prst="rect">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i="0" kern="1200"/>
            <a:t>Real Time Alarms​</a:t>
          </a:r>
          <a:endParaRPr lang="en-US" sz="2000" kern="1200"/>
        </a:p>
      </dsp:txBody>
      <dsp:txXfrm>
        <a:off x="5562355" y="1538054"/>
        <a:ext cx="2196454" cy="1317872"/>
      </dsp:txXfrm>
    </dsp:sp>
    <dsp:sp modelId="{EDD329C3-AF64-419B-A25B-345666C5E8C4}">
      <dsp:nvSpPr>
        <dsp:cNvPr id="0" name=""/>
        <dsp:cNvSpPr/>
      </dsp:nvSpPr>
      <dsp:spPr>
        <a:xfrm>
          <a:off x="7978456" y="1538054"/>
          <a:ext cx="2196454" cy="1317872"/>
        </a:xfrm>
        <a:prstGeom prst="rect">
          <a:avLst/>
        </a:prstGeom>
        <a:solidFill>
          <a:schemeClr val="accent5">
            <a:hueOff val="-5256644"/>
            <a:satOff val="-13548"/>
            <a:lumOff val="-915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i="0" kern="1200"/>
            <a:t>Hi / Lo BG Alert​</a:t>
          </a:r>
          <a:endParaRPr lang="en-US" sz="2000" kern="1200"/>
        </a:p>
      </dsp:txBody>
      <dsp:txXfrm>
        <a:off x="7978456" y="1538054"/>
        <a:ext cx="2196454" cy="1317872"/>
      </dsp:txXfrm>
    </dsp:sp>
    <dsp:sp modelId="{77FFFCA7-4EC8-4776-B864-0D5BEE027831}">
      <dsp:nvSpPr>
        <dsp:cNvPr id="0" name=""/>
        <dsp:cNvSpPr/>
      </dsp:nvSpPr>
      <dsp:spPr>
        <a:xfrm>
          <a:off x="3146255" y="3075572"/>
          <a:ext cx="2196454" cy="1317872"/>
        </a:xfrm>
        <a:prstGeom prst="rect">
          <a:avLst/>
        </a:prstGeom>
        <a:solidFill>
          <a:schemeClr val="accent5">
            <a:hueOff val="-6007594"/>
            <a:satOff val="-15484"/>
            <a:lumOff val="-1045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i="0" kern="1200"/>
            <a:t>Waterproof​​</a:t>
          </a:r>
          <a:endParaRPr lang="en-US" sz="2000" kern="1200"/>
        </a:p>
      </dsp:txBody>
      <dsp:txXfrm>
        <a:off x="3146255" y="3075572"/>
        <a:ext cx="2196454" cy="1317872"/>
      </dsp:txXfrm>
    </dsp:sp>
    <dsp:sp modelId="{A6E77614-B385-4A50-A974-48715061B0B1}">
      <dsp:nvSpPr>
        <dsp:cNvPr id="0" name=""/>
        <dsp:cNvSpPr/>
      </dsp:nvSpPr>
      <dsp:spPr>
        <a:xfrm>
          <a:off x="5562355" y="3075572"/>
          <a:ext cx="2196454" cy="1317872"/>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i="0" kern="1200"/>
            <a:t>Access and analyse glucose readings from any web browser</a:t>
          </a:r>
          <a:endParaRPr lang="en-US" sz="2000" kern="1200"/>
        </a:p>
      </dsp:txBody>
      <dsp:txXfrm>
        <a:off x="5562355" y="3075572"/>
        <a:ext cx="2196454" cy="131787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377E22-29A8-4D62-AE15-2CC3DD3D0F12}">
      <dsp:nvSpPr>
        <dsp:cNvPr id="0" name=""/>
        <dsp:cNvSpPr/>
      </dsp:nvSpPr>
      <dsp:spPr>
        <a:xfrm>
          <a:off x="0" y="14525"/>
          <a:ext cx="10515600" cy="82298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0" i="0" kern="1200"/>
            <a:t>Patients with intensive insulin therapy may benefit more from CGM/is-CGM</a:t>
          </a:r>
          <a:endParaRPr lang="en-US" sz="1800" kern="1200"/>
        </a:p>
      </dsp:txBody>
      <dsp:txXfrm>
        <a:off x="40175" y="54700"/>
        <a:ext cx="10435250" cy="742635"/>
      </dsp:txXfrm>
    </dsp:sp>
    <dsp:sp modelId="{8A69599E-953C-4511-9335-24F15579BF90}">
      <dsp:nvSpPr>
        <dsp:cNvPr id="0" name=""/>
        <dsp:cNvSpPr/>
      </dsp:nvSpPr>
      <dsp:spPr>
        <a:xfrm>
          <a:off x="0" y="889351"/>
          <a:ext cx="10515600" cy="822985"/>
        </a:xfrm>
        <a:prstGeom prst="roundRect">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0" i="0" kern="1200"/>
            <a:t>CGM was more effective at reducing HbA1c compared with usual care </a:t>
          </a:r>
          <a:endParaRPr lang="en-US" sz="1800" kern="1200"/>
        </a:p>
      </dsp:txBody>
      <dsp:txXfrm>
        <a:off x="40175" y="929526"/>
        <a:ext cx="10435250" cy="742635"/>
      </dsp:txXfrm>
    </dsp:sp>
    <dsp:sp modelId="{1B67D1EA-430A-4671-9555-32FE492FD692}">
      <dsp:nvSpPr>
        <dsp:cNvPr id="0" name=""/>
        <dsp:cNvSpPr/>
      </dsp:nvSpPr>
      <dsp:spPr>
        <a:xfrm>
          <a:off x="0" y="1764176"/>
          <a:ext cx="10515600" cy="822985"/>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0" i="0" kern="1200" dirty="0"/>
            <a:t>Connected   care  Simple upload, clinician can access data remotely   Clear, easy-to-read reports</a:t>
          </a:r>
        </a:p>
        <a:p>
          <a:pPr marL="0" lvl="0" indent="0" algn="l" defTabSz="800100">
            <a:lnSpc>
              <a:spcPct val="90000"/>
            </a:lnSpc>
            <a:spcBef>
              <a:spcPct val="0"/>
            </a:spcBef>
            <a:spcAft>
              <a:spcPct val="35000"/>
            </a:spcAft>
            <a:buNone/>
          </a:pPr>
          <a:r>
            <a:rPr lang="en-GB" sz="1800" b="0" i="0" kern="1200" dirty="0"/>
            <a:t>CGM/is-CGM improves TIR, TAR, or TBR over usual care. </a:t>
          </a:r>
          <a:endParaRPr lang="en-US" sz="1800" kern="1200" dirty="0"/>
        </a:p>
      </dsp:txBody>
      <dsp:txXfrm>
        <a:off x="40175" y="1804351"/>
        <a:ext cx="10435250" cy="742635"/>
      </dsp:txXfrm>
    </dsp:sp>
    <dsp:sp modelId="{5C7A4B9A-C25D-4CB6-9B55-CC1BAB2186A0}">
      <dsp:nvSpPr>
        <dsp:cNvPr id="0" name=""/>
        <dsp:cNvSpPr/>
      </dsp:nvSpPr>
      <dsp:spPr>
        <a:xfrm>
          <a:off x="0" y="2639001"/>
          <a:ext cx="10515600" cy="822985"/>
        </a:xfrm>
        <a:prstGeom prst="roundRect">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a:t>R</a:t>
          </a:r>
          <a:r>
            <a:rPr lang="en-GB" sz="1800" b="0" i="0" kern="1200"/>
            <a:t>educe hypoglycemia events </a:t>
          </a:r>
          <a:endParaRPr lang="en-US" sz="1800" kern="1200"/>
        </a:p>
      </dsp:txBody>
      <dsp:txXfrm>
        <a:off x="40175" y="2679176"/>
        <a:ext cx="10435250" cy="742635"/>
      </dsp:txXfrm>
    </dsp:sp>
    <dsp:sp modelId="{49150D2F-564A-4F11-9256-7BDCAAA4DE85}">
      <dsp:nvSpPr>
        <dsp:cNvPr id="0" name=""/>
        <dsp:cNvSpPr/>
      </dsp:nvSpPr>
      <dsp:spPr>
        <a:xfrm>
          <a:off x="0" y="3513826"/>
          <a:ext cx="10515600" cy="822985"/>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0" i="0" kern="1200"/>
            <a:t>staff/patient satisfaction is high. </a:t>
          </a:r>
          <a:endParaRPr lang="en-US" sz="1800" kern="1200"/>
        </a:p>
      </dsp:txBody>
      <dsp:txXfrm>
        <a:off x="40175" y="3554001"/>
        <a:ext cx="10435250" cy="74263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7B1852-FE76-4B74-857C-FADF385EC7F0}">
      <dsp:nvSpPr>
        <dsp:cNvPr id="0" name=""/>
        <dsp:cNvSpPr/>
      </dsp:nvSpPr>
      <dsp:spPr>
        <a:xfrm>
          <a:off x="0" y="209693"/>
          <a:ext cx="3019028" cy="1811417"/>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Information on the updated </a:t>
          </a:r>
          <a:r>
            <a:rPr lang="en-GB" sz="1800" u="sng" kern="1200">
              <a:hlinkClick xmlns:r="http://schemas.openxmlformats.org/officeDocument/2006/relationships" r:id="rId1"/>
            </a:rPr>
            <a:t>NICE Guidelines</a:t>
          </a:r>
          <a:r>
            <a:rPr lang="en-GB" sz="1800" kern="1200"/>
            <a:t>  can be found on our HCP website. </a:t>
          </a:r>
          <a:endParaRPr lang="en-US" sz="1800" kern="1200"/>
        </a:p>
      </dsp:txBody>
      <dsp:txXfrm>
        <a:off x="0" y="209693"/>
        <a:ext cx="3019028" cy="1811417"/>
      </dsp:txXfrm>
    </dsp:sp>
    <dsp:sp modelId="{ADD814C9-974E-4167-82EE-13B3B3DCDC93}">
      <dsp:nvSpPr>
        <dsp:cNvPr id="0" name=""/>
        <dsp:cNvSpPr/>
      </dsp:nvSpPr>
      <dsp:spPr>
        <a:xfrm>
          <a:off x="3320931" y="209693"/>
          <a:ext cx="3019028" cy="1811417"/>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u="sng" kern="1200">
              <a:hlinkClick xmlns:r="http://schemas.openxmlformats.org/officeDocument/2006/relationships" r:id="rId2"/>
            </a:rPr>
            <a:t>Training for HCP's on Dexcom ONE</a:t>
          </a:r>
          <a:r>
            <a:rPr lang="en-GB" sz="1800" kern="1200"/>
            <a:t>  and how to get your patients started on Dexcom ONE can be found on the HCP website </a:t>
          </a:r>
          <a:endParaRPr lang="en-US" sz="1800" kern="1200"/>
        </a:p>
      </dsp:txBody>
      <dsp:txXfrm>
        <a:off x="3320931" y="209693"/>
        <a:ext cx="3019028" cy="1811417"/>
      </dsp:txXfrm>
    </dsp:sp>
    <dsp:sp modelId="{B8634654-2354-4964-8D05-0007686DD342}">
      <dsp:nvSpPr>
        <dsp:cNvPr id="0" name=""/>
        <dsp:cNvSpPr/>
      </dsp:nvSpPr>
      <dsp:spPr>
        <a:xfrm>
          <a:off x="6641863" y="209693"/>
          <a:ext cx="3019028" cy="1811417"/>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Upcoming Webinars for healthcare professionals from Dexcom can be accessed and registered for here </a:t>
          </a:r>
          <a:r>
            <a:rPr lang="en-GB" sz="1800" u="sng" kern="1200">
              <a:hlinkClick xmlns:r="http://schemas.openxmlformats.org/officeDocument/2006/relationships" r:id="rId3"/>
            </a:rPr>
            <a:t>Dexcom Webinars</a:t>
          </a:r>
          <a:r>
            <a:rPr lang="en-GB" sz="1800" kern="1200"/>
            <a:t> </a:t>
          </a:r>
          <a:endParaRPr lang="en-US" sz="1800" kern="1200"/>
        </a:p>
      </dsp:txBody>
      <dsp:txXfrm>
        <a:off x="6641863" y="209693"/>
        <a:ext cx="3019028" cy="1811417"/>
      </dsp:txXfrm>
    </dsp:sp>
    <dsp:sp modelId="{2CCD1BA7-C80E-4132-8AE7-0C9995FF865D}">
      <dsp:nvSpPr>
        <dsp:cNvPr id="0" name=""/>
        <dsp:cNvSpPr/>
      </dsp:nvSpPr>
      <dsp:spPr>
        <a:xfrm>
          <a:off x="0" y="2323013"/>
          <a:ext cx="3019028" cy="1811417"/>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Information on how to set up  </a:t>
          </a:r>
          <a:r>
            <a:rPr lang="en-GB" sz="1800" u="sng" kern="1200">
              <a:hlinkClick xmlns:r="http://schemas.openxmlformats.org/officeDocument/2006/relationships" r:id="rId4"/>
            </a:rPr>
            <a:t>Glooko for your Clinic</a:t>
          </a:r>
          <a:endParaRPr lang="en-US" sz="1800" kern="1200"/>
        </a:p>
      </dsp:txBody>
      <dsp:txXfrm>
        <a:off x="0" y="2323013"/>
        <a:ext cx="3019028" cy="1811417"/>
      </dsp:txXfrm>
    </dsp:sp>
    <dsp:sp modelId="{54C4FEFD-F8E8-4FE9-89B3-6D7BA771B412}">
      <dsp:nvSpPr>
        <dsp:cNvPr id="0" name=""/>
        <dsp:cNvSpPr/>
      </dsp:nvSpPr>
      <dsp:spPr>
        <a:xfrm>
          <a:off x="3320931" y="2323013"/>
          <a:ext cx="3019028" cy="1811417"/>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As well as the wealth of information on our healthcare professional website there is a dedicated </a:t>
          </a:r>
          <a:r>
            <a:rPr lang="en-GB" sz="1800" u="sng" kern="1200">
              <a:hlinkClick xmlns:r="http://schemas.openxmlformats.org/officeDocument/2006/relationships" r:id="rId5"/>
            </a:rPr>
            <a:t>Pharmacy FAQ page</a:t>
          </a:r>
          <a:r>
            <a:rPr lang="en-GB" sz="1800" kern="1200"/>
            <a:t>   that is particularly helpful for Dexcom ONE  </a:t>
          </a:r>
          <a:endParaRPr lang="en-US" sz="1800" kern="1200"/>
        </a:p>
      </dsp:txBody>
      <dsp:txXfrm>
        <a:off x="3320931" y="2323013"/>
        <a:ext cx="3019028" cy="1811417"/>
      </dsp:txXfrm>
    </dsp:sp>
    <dsp:sp modelId="{C3DF1429-C708-49CF-B362-284ECCA5D71C}">
      <dsp:nvSpPr>
        <dsp:cNvPr id="0" name=""/>
        <dsp:cNvSpPr/>
      </dsp:nvSpPr>
      <dsp:spPr>
        <a:xfrm>
          <a:off x="6641863" y="2323013"/>
          <a:ext cx="3019028" cy="1811417"/>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The Patient Care specialist team can be contacted on </a:t>
          </a:r>
          <a:r>
            <a:rPr lang="en-GB" sz="1800" u="sng" kern="1200">
              <a:hlinkClick xmlns:r="http://schemas.openxmlformats.org/officeDocument/2006/relationships" r:id="rId6"/>
            </a:rPr>
            <a:t>ukie.pcs@dexcom.com</a:t>
          </a:r>
          <a:r>
            <a:rPr lang="en-GB" sz="1800" kern="1200"/>
            <a:t> </a:t>
          </a:r>
          <a:endParaRPr lang="en-US" sz="1800" kern="1200"/>
        </a:p>
      </dsp:txBody>
      <dsp:txXfrm>
        <a:off x="6641863" y="2323013"/>
        <a:ext cx="3019028" cy="1811417"/>
      </dsp:txXfrm>
    </dsp:sp>
    <dsp:sp modelId="{93ABE586-5C53-46C0-8BF1-FD01AEF28D49}">
      <dsp:nvSpPr>
        <dsp:cNvPr id="0" name=""/>
        <dsp:cNvSpPr/>
      </dsp:nvSpPr>
      <dsp:spPr>
        <a:xfrm>
          <a:off x="3320931" y="4436333"/>
          <a:ext cx="3019028" cy="1811417"/>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You can find all the resources you need to get your patients started on Dexcom ONE, ‘Get Started Decks’ and ‘Patient handouts’ on our </a:t>
          </a:r>
          <a:r>
            <a:rPr lang="en-GB" sz="1800" u="sng" kern="1200">
              <a:hlinkClick xmlns:r="http://schemas.openxmlformats.org/officeDocument/2006/relationships" r:id="rId7"/>
            </a:rPr>
            <a:t>clinic resources page</a:t>
          </a:r>
          <a:r>
            <a:rPr lang="en-GB" sz="1800" kern="1200"/>
            <a:t> </a:t>
          </a:r>
          <a:endParaRPr lang="en-US" sz="1800" kern="1200"/>
        </a:p>
      </dsp:txBody>
      <dsp:txXfrm>
        <a:off x="3320931" y="4436333"/>
        <a:ext cx="3019028" cy="181141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16E822-C4B1-4A5D-B938-CDB6BC1A9E78}">
      <dsp:nvSpPr>
        <dsp:cNvPr id="0" name=""/>
        <dsp:cNvSpPr/>
      </dsp:nvSpPr>
      <dsp:spPr>
        <a:xfrm>
          <a:off x="0" y="0"/>
          <a:ext cx="10515600" cy="4351338"/>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0256" tIns="270256" rIns="270256" bIns="270256" numCol="1" spcCol="1270" anchor="ctr" anchorCtr="0">
          <a:noAutofit/>
        </a:bodyPr>
        <a:lstStyle/>
        <a:p>
          <a:pPr marL="0" lvl="0" indent="0" algn="ctr" defTabSz="1689100">
            <a:lnSpc>
              <a:spcPct val="90000"/>
            </a:lnSpc>
            <a:spcBef>
              <a:spcPct val="0"/>
            </a:spcBef>
            <a:spcAft>
              <a:spcPct val="35000"/>
            </a:spcAft>
            <a:buNone/>
          </a:pPr>
          <a:r>
            <a:rPr lang="en-GB" sz="3800" kern="1200" dirty="0"/>
            <a:t>For those NEW to rt-CGM, Eden have developed an excellent </a:t>
          </a:r>
        </a:p>
        <a:p>
          <a:pPr marL="0" lvl="0" indent="0" algn="ctr" defTabSz="1689100">
            <a:lnSpc>
              <a:spcPct val="90000"/>
            </a:lnSpc>
            <a:spcBef>
              <a:spcPct val="0"/>
            </a:spcBef>
            <a:spcAft>
              <a:spcPct val="35000"/>
            </a:spcAft>
            <a:buNone/>
          </a:pPr>
          <a:r>
            <a:rPr lang="en-GB" sz="3800" u="sng" kern="1200" dirty="0">
              <a:hlinkClick xmlns:r="http://schemas.openxmlformats.org/officeDocument/2006/relationships" r:id="rId1"/>
            </a:rPr>
            <a:t>Education pack for Primary Care</a:t>
          </a:r>
          <a:r>
            <a:rPr lang="en-GB" sz="3800" kern="1200" dirty="0"/>
            <a:t> </a:t>
          </a:r>
          <a:endParaRPr lang="en-US" sz="3800" kern="1200" dirty="0"/>
        </a:p>
      </dsp:txBody>
      <dsp:txXfrm>
        <a:off x="0" y="0"/>
        <a:ext cx="10515600" cy="2349722"/>
      </dsp:txXfrm>
    </dsp:sp>
    <dsp:sp modelId="{7F7C16F5-63C3-4574-B05D-89E722CC1C34}">
      <dsp:nvSpPr>
        <dsp:cNvPr id="0" name=""/>
        <dsp:cNvSpPr/>
      </dsp:nvSpPr>
      <dsp:spPr>
        <a:xfrm>
          <a:off x="0" y="2262695"/>
          <a:ext cx="5257799" cy="2001615"/>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t" anchorCtr="0">
          <a:noAutofit/>
        </a:bodyPr>
        <a:lstStyle/>
        <a:p>
          <a:pPr marL="0" lvl="0" indent="0" algn="l" defTabSz="800100">
            <a:lnSpc>
              <a:spcPct val="90000"/>
            </a:lnSpc>
            <a:spcBef>
              <a:spcPct val="0"/>
            </a:spcBef>
            <a:spcAft>
              <a:spcPct val="35000"/>
            </a:spcAft>
            <a:buNone/>
          </a:pPr>
          <a:r>
            <a:rPr lang="en-GB" sz="1800" u="sng" kern="1200">
              <a:hlinkClick xmlns:r="http://schemas.openxmlformats.org/officeDocument/2006/relationships" r:id="rId2"/>
            </a:rPr>
            <a:t>Glooko Academy</a:t>
          </a:r>
          <a:r>
            <a:rPr lang="en-GB" sz="1800" kern="1200"/>
            <a:t> is an excellent education platform for diabetes technology, certified by the Association of British Clinical Diabetologists (ABCD) and can be accessed .  Modules you may find beneficial include:</a:t>
          </a:r>
          <a:endParaRPr lang="en-US" sz="1800" kern="1200"/>
        </a:p>
        <a:p>
          <a:pPr marL="114300" lvl="1" indent="-114300" algn="l" defTabSz="622300">
            <a:lnSpc>
              <a:spcPct val="90000"/>
            </a:lnSpc>
            <a:spcBef>
              <a:spcPct val="0"/>
            </a:spcBef>
            <a:spcAft>
              <a:spcPct val="15000"/>
            </a:spcAft>
            <a:buChar char="•"/>
          </a:pPr>
          <a:r>
            <a:rPr lang="en-GB" sz="1400" kern="1200"/>
            <a:t>Continuous Glucose monitoring</a:t>
          </a:r>
          <a:endParaRPr lang="en-US" sz="1400" kern="1200"/>
        </a:p>
        <a:p>
          <a:pPr marL="114300" lvl="1" indent="-114300" algn="l" defTabSz="622300">
            <a:lnSpc>
              <a:spcPct val="90000"/>
            </a:lnSpc>
            <a:spcBef>
              <a:spcPct val="0"/>
            </a:spcBef>
            <a:spcAft>
              <a:spcPct val="15000"/>
            </a:spcAft>
            <a:buChar char="•"/>
          </a:pPr>
          <a:r>
            <a:rPr lang="en-GB" sz="1400" kern="1200"/>
            <a:t>Continuous Glucose monitoring in pregnancy</a:t>
          </a:r>
          <a:endParaRPr lang="en-US" sz="1400" kern="1200"/>
        </a:p>
        <a:p>
          <a:pPr marL="114300" lvl="1" indent="-114300" algn="l" defTabSz="622300">
            <a:lnSpc>
              <a:spcPct val="90000"/>
            </a:lnSpc>
            <a:spcBef>
              <a:spcPct val="0"/>
            </a:spcBef>
            <a:spcAft>
              <a:spcPct val="15000"/>
            </a:spcAft>
            <a:buChar char="•"/>
          </a:pPr>
          <a:r>
            <a:rPr lang="en-GB" sz="1400" kern="1200"/>
            <a:t>Virtual consultation</a:t>
          </a:r>
          <a:endParaRPr lang="en-US" sz="1400" kern="1200"/>
        </a:p>
      </dsp:txBody>
      <dsp:txXfrm>
        <a:off x="0" y="2262695"/>
        <a:ext cx="5257799" cy="2001615"/>
      </dsp:txXfrm>
    </dsp:sp>
    <dsp:sp modelId="{DACE6649-F05F-4D68-AEEA-9D080FFB4F56}">
      <dsp:nvSpPr>
        <dsp:cNvPr id="0" name=""/>
        <dsp:cNvSpPr/>
      </dsp:nvSpPr>
      <dsp:spPr>
        <a:xfrm>
          <a:off x="5257800" y="2262695"/>
          <a:ext cx="5257799" cy="2001615"/>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lang="en-GB" sz="1800" u="sng" kern="1200">
              <a:hlinkClick xmlns:r="http://schemas.openxmlformats.org/officeDocument/2006/relationships" r:id="rId3"/>
            </a:rPr>
            <a:t>Trend Diabetes</a:t>
          </a:r>
          <a:r>
            <a:rPr lang="en-GB" sz="1800" kern="1200"/>
            <a:t> has a comprehensive set of resources to support nurses and other HCPS’s working in Diabetes and can be accessed </a:t>
          </a:r>
          <a:endParaRPr lang="en-US" sz="1800" kern="1200"/>
        </a:p>
      </dsp:txBody>
      <dsp:txXfrm>
        <a:off x="5257800" y="2262695"/>
        <a:ext cx="5257799" cy="2001615"/>
      </dsp:txXfrm>
    </dsp:sp>
  </dsp:spTree>
</dsp:drawing>
</file>

<file path=ppt/diagrams/layout1.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89DC96-4D8B-4056-88B7-C365E1E0F477}" type="datetimeFigureOut">
              <a:rPr lang="en-GB" smtClean="0"/>
              <a:t>09/11/2022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3795A2-DD5C-4D86-8E2C-EC11F76A4E2C}" type="slidenum">
              <a:rPr lang="en-GB" smtClean="0"/>
              <a:t>‹#›</a:t>
            </a:fld>
            <a:endParaRPr lang="en-GB"/>
          </a:p>
        </p:txBody>
      </p:sp>
    </p:spTree>
    <p:extLst>
      <p:ext uri="{BB962C8B-B14F-4D97-AF65-F5344CB8AC3E}">
        <p14:creationId xmlns:p14="http://schemas.microsoft.com/office/powerpoint/2010/main" val="42682961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jdrf.org.uk/news/everyone-with-type-1-diabetes-will-be-offered-flash-or-cgm-technology-free-on-the-nhs-in-england-and-wales-new-nice-guidelines-published"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Intro</a:t>
            </a:r>
          </a:p>
        </p:txBody>
      </p:sp>
      <p:sp>
        <p:nvSpPr>
          <p:cNvPr id="4" name="Slide Number Placeholder 3"/>
          <p:cNvSpPr>
            <a:spLocks noGrp="1"/>
          </p:cNvSpPr>
          <p:nvPr>
            <p:ph type="sldNum" sz="quarter" idx="5"/>
          </p:nvPr>
        </p:nvSpPr>
        <p:spPr/>
        <p:txBody>
          <a:bodyPr/>
          <a:lstStyle/>
          <a:p>
            <a:fld id="{643795A2-DD5C-4D86-8E2C-EC11F76A4E2C}" type="slidenum">
              <a:rPr lang="en-GB" smtClean="0"/>
              <a:t>1</a:t>
            </a:fld>
            <a:endParaRPr lang="en-GB"/>
          </a:p>
        </p:txBody>
      </p:sp>
    </p:spTree>
    <p:extLst>
      <p:ext uri="{BB962C8B-B14F-4D97-AF65-F5344CB8AC3E}">
        <p14:creationId xmlns:p14="http://schemas.microsoft.com/office/powerpoint/2010/main" val="4077664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212121"/>
                </a:solidFill>
                <a:effectLst/>
                <a:latin typeface="BlinkMacSystemFont"/>
              </a:rPr>
              <a:t>How effectiveness of continuous glucose monitoring (CGM) vs self-monitoring of blood glucose (SMBG) in maintaining glycaemic control among people with type 1 diabetes mellitus. Findings from RCT have demonstrated CGM is superior to SMBG in improving glycaemic control among individuals with type 1 diabetes in the community, especially in those with uncontrolled glycaemia. Individuals with type 1 diabetes with HbA</a:t>
            </a:r>
            <a:r>
              <a:rPr lang="en-GB" b="0" i="0" baseline="-25000" dirty="0">
                <a:solidFill>
                  <a:srgbClr val="212121"/>
                </a:solidFill>
                <a:effectLst/>
                <a:latin typeface="BlinkMacSystemFont"/>
              </a:rPr>
              <a:t>1c</a:t>
            </a:r>
            <a:r>
              <a:rPr lang="en-GB" b="0" i="0" dirty="0">
                <a:solidFill>
                  <a:srgbClr val="212121"/>
                </a:solidFill>
                <a:effectLst/>
                <a:latin typeface="BlinkMacSystemFont"/>
              </a:rPr>
              <a:t> &gt;64 mmol/mol (&gt;8%) are most likely to benefit from CGM. </a:t>
            </a:r>
            <a:endParaRPr lang="en-GB" dirty="0"/>
          </a:p>
        </p:txBody>
      </p:sp>
      <p:sp>
        <p:nvSpPr>
          <p:cNvPr id="4" name="Slide Number Placeholder 3"/>
          <p:cNvSpPr>
            <a:spLocks noGrp="1"/>
          </p:cNvSpPr>
          <p:nvPr>
            <p:ph type="sldNum" sz="quarter" idx="5"/>
          </p:nvPr>
        </p:nvSpPr>
        <p:spPr/>
        <p:txBody>
          <a:bodyPr/>
          <a:lstStyle/>
          <a:p>
            <a:fld id="{643795A2-DD5C-4D86-8E2C-EC11F76A4E2C}" type="slidenum">
              <a:rPr lang="en-GB" smtClean="0"/>
              <a:t>17</a:t>
            </a:fld>
            <a:endParaRPr lang="en-GB"/>
          </a:p>
        </p:txBody>
      </p:sp>
    </p:spTree>
    <p:extLst>
      <p:ext uri="{BB962C8B-B14F-4D97-AF65-F5344CB8AC3E}">
        <p14:creationId xmlns:p14="http://schemas.microsoft.com/office/powerpoint/2010/main" val="539991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444444"/>
                </a:solidFill>
                <a:effectLst/>
                <a:latin typeface="helvetica_neueroman"/>
              </a:rPr>
              <a:t>Glucose testing began as far back as 1925, when eight drops of urine were mixed in a test tube with 6 cc of Benedict’s solution and put into boiling water for five minutes</a:t>
            </a:r>
            <a:r>
              <a:rPr lang="en-GB" b="0" i="0" baseline="30000" dirty="0">
                <a:solidFill>
                  <a:srgbClr val="444444"/>
                </a:solidFill>
                <a:effectLst/>
                <a:latin typeface="helvetica_neueroman"/>
              </a:rPr>
              <a:t>1</a:t>
            </a:r>
            <a:r>
              <a:rPr lang="en-GB" b="0" i="0" dirty="0">
                <a:solidFill>
                  <a:srgbClr val="444444"/>
                </a:solidFill>
                <a:effectLst/>
                <a:latin typeface="helvetica_neueroman"/>
              </a:rPr>
              <a:t>. The colour of the liquid would indicate how high the sugar content was.  The late 1940s saw a major improvement in this crude methodology with the introduction of the “dip-and-read” urine test (</a:t>
            </a:r>
            <a:r>
              <a:rPr lang="en-GB" b="0" i="0" dirty="0" err="1">
                <a:solidFill>
                  <a:srgbClr val="444444"/>
                </a:solidFill>
                <a:effectLst/>
                <a:latin typeface="helvetica_neueroman"/>
              </a:rPr>
              <a:t>Clinistix</a:t>
            </a:r>
            <a:r>
              <a:rPr lang="en-GB" b="0" i="0" dirty="0">
                <a:solidFill>
                  <a:srgbClr val="444444"/>
                </a:solidFill>
                <a:effectLst/>
                <a:latin typeface="helvetica_neueroman"/>
              </a:rPr>
              <a:t>), allowing instant monitoring of blood glucose levels</a:t>
            </a:r>
            <a:r>
              <a:rPr lang="en-GB" b="0" i="0" baseline="30000" dirty="0">
                <a:solidFill>
                  <a:srgbClr val="444444"/>
                </a:solidFill>
                <a:effectLst/>
                <a:latin typeface="helvetica_neueroman"/>
              </a:rPr>
              <a:t>3</a:t>
            </a:r>
            <a:r>
              <a:rPr lang="en-GB" b="0" i="0" dirty="0">
                <a:solidFill>
                  <a:srgbClr val="444444"/>
                </a:solidFill>
                <a:effectLst/>
                <a:latin typeface="helvetica_neueroman"/>
              </a:rPr>
              <a:t>.</a:t>
            </a:r>
          </a:p>
          <a:p>
            <a:r>
              <a:rPr lang="en-GB" b="0" i="0" dirty="0">
                <a:solidFill>
                  <a:srgbClr val="202122"/>
                </a:solidFill>
                <a:effectLst/>
                <a:latin typeface="Montserrat" panose="00000500000000000000" pitchFamily="2" charset="0"/>
              </a:rPr>
              <a:t>The biggest benefit of using CGM or Flash is gaining better insight into your blood glucose levels so you can adjust your strategies for better glucose management. For people living with diabetes, these solutions mean fewer finger-prick testing, more insight and more peace of mind.  </a:t>
            </a:r>
            <a:endParaRPr lang="en-GB" dirty="0"/>
          </a:p>
        </p:txBody>
      </p:sp>
      <p:sp>
        <p:nvSpPr>
          <p:cNvPr id="4" name="Slide Number Placeholder 3"/>
          <p:cNvSpPr>
            <a:spLocks noGrp="1"/>
          </p:cNvSpPr>
          <p:nvPr>
            <p:ph type="sldNum" sz="quarter" idx="5"/>
          </p:nvPr>
        </p:nvSpPr>
        <p:spPr/>
        <p:txBody>
          <a:bodyPr/>
          <a:lstStyle/>
          <a:p>
            <a:fld id="{643795A2-DD5C-4D86-8E2C-EC11F76A4E2C}" type="slidenum">
              <a:rPr lang="en-GB" smtClean="0"/>
              <a:t>3</a:t>
            </a:fld>
            <a:endParaRPr lang="en-GB"/>
          </a:p>
        </p:txBody>
      </p:sp>
    </p:spTree>
    <p:extLst>
      <p:ext uri="{BB962C8B-B14F-4D97-AF65-F5344CB8AC3E}">
        <p14:creationId xmlns:p14="http://schemas.microsoft.com/office/powerpoint/2010/main" val="982922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a:solidFill>
                  <a:srgbClr val="202122"/>
                </a:solidFill>
                <a:effectLst/>
                <a:latin typeface="Montserrat" panose="00000500000000000000" pitchFamily="2" charset="0"/>
              </a:rPr>
              <a:t>Continuous glucose monitoring refers to the activity of constantly measuring blood sugar levels 24-hours a day – either in real-time or retrospectively. This is achieved with the help of wearable technology called a continuous glucose monitor (CGM). </a:t>
            </a:r>
          </a:p>
          <a:p>
            <a:pPr algn="l"/>
            <a:r>
              <a:rPr lang="en-GB" b="0" i="0" dirty="0">
                <a:solidFill>
                  <a:srgbClr val="202122"/>
                </a:solidFill>
                <a:effectLst/>
                <a:latin typeface="Montserrat" panose="00000500000000000000" pitchFamily="2" charset="0"/>
              </a:rPr>
              <a:t>A CGM device has three parts: a sensor (worn on the arm or belly), a wireless transmitter and a display device. The display device could be a handheld reader, a mobile phone or even an insulin pump monitor.  </a:t>
            </a:r>
          </a:p>
          <a:p>
            <a:pPr algn="l"/>
            <a:r>
              <a:rPr lang="en-GB" b="0" i="0" dirty="0">
                <a:solidFill>
                  <a:srgbClr val="202122"/>
                </a:solidFill>
                <a:effectLst/>
                <a:latin typeface="Montserrat" panose="00000500000000000000" pitchFamily="2" charset="0"/>
              </a:rPr>
              <a:t>A CGM works by measuring the amount of glucose in your interstitial fluid – the fluid between your cells. Unlike a finger-prick test, the blood glucose reading from your interstitial fluid has a slight delay. However, the biggest advantage of CGM is that it tells you what your current levels are, where they have been and whether they are trending up or down. This allows you to make informed decisions about what action to take, if any. </a:t>
            </a:r>
          </a:p>
          <a:p>
            <a:endParaRPr lang="en-GB" dirty="0"/>
          </a:p>
        </p:txBody>
      </p:sp>
      <p:sp>
        <p:nvSpPr>
          <p:cNvPr id="4" name="Slide Number Placeholder 3"/>
          <p:cNvSpPr>
            <a:spLocks noGrp="1"/>
          </p:cNvSpPr>
          <p:nvPr>
            <p:ph type="sldNum" sz="quarter" idx="5"/>
          </p:nvPr>
        </p:nvSpPr>
        <p:spPr/>
        <p:txBody>
          <a:bodyPr/>
          <a:lstStyle/>
          <a:p>
            <a:fld id="{643795A2-DD5C-4D86-8E2C-EC11F76A4E2C}" type="slidenum">
              <a:rPr lang="en-GB" smtClean="0"/>
              <a:t>4</a:t>
            </a:fld>
            <a:endParaRPr lang="en-GB"/>
          </a:p>
        </p:txBody>
      </p:sp>
    </p:spTree>
    <p:extLst>
      <p:ext uri="{BB962C8B-B14F-4D97-AF65-F5344CB8AC3E}">
        <p14:creationId xmlns:p14="http://schemas.microsoft.com/office/powerpoint/2010/main" val="3831910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43795A2-DD5C-4D86-8E2C-EC11F76A4E2C}" type="slidenum">
              <a:rPr lang="en-GB" smtClean="0"/>
              <a:t>5</a:t>
            </a:fld>
            <a:endParaRPr lang="en-GB"/>
          </a:p>
        </p:txBody>
      </p:sp>
    </p:spTree>
    <p:extLst>
      <p:ext uri="{BB962C8B-B14F-4D97-AF65-F5344CB8AC3E}">
        <p14:creationId xmlns:p14="http://schemas.microsoft.com/office/powerpoint/2010/main" val="4172689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r>
              <a:rPr lang="en-GB" b="0" i="0" dirty="0">
                <a:solidFill>
                  <a:srgbClr val="202123"/>
                </a:solidFill>
                <a:effectLst/>
                <a:latin typeface="inherit"/>
              </a:rPr>
              <a:t>NICE has </a:t>
            </a:r>
            <a:r>
              <a:rPr lang="en-GB" b="1" i="0" u="none" strike="noStrike" dirty="0">
                <a:solidFill>
                  <a:srgbClr val="3E83D7"/>
                </a:solidFill>
                <a:effectLst/>
                <a:latin typeface="inherit"/>
                <a:hlinkClick r:id="rId3"/>
              </a:rPr>
              <a:t>published updated guidelines</a:t>
            </a:r>
            <a:r>
              <a:rPr lang="en-GB" b="0" i="0" dirty="0">
                <a:solidFill>
                  <a:srgbClr val="202123"/>
                </a:solidFill>
                <a:effectLst/>
                <a:latin typeface="inherit"/>
              </a:rPr>
              <a:t> for clinicians and commissioners about how to manage type 1 diabetes in adults, and type 1 or type 2 diabetes in children and young people. </a:t>
            </a:r>
            <a:endParaRPr lang="en-GB" b="0" i="0" dirty="0">
              <a:solidFill>
                <a:srgbClr val="202123"/>
              </a:solidFill>
              <a:effectLst/>
              <a:latin typeface="Gotham SSm A"/>
            </a:endParaRPr>
          </a:p>
          <a:p>
            <a:pPr algn="l" fontAlgn="base"/>
            <a:r>
              <a:rPr lang="en-GB" b="0" i="0" dirty="0">
                <a:solidFill>
                  <a:srgbClr val="202123"/>
                </a:solidFill>
                <a:effectLst/>
                <a:latin typeface="Gotham SSm A"/>
              </a:rPr>
              <a:t>The NICE guidelines recommend that people with type 1 diabetes be offered a choice of intermittently scanned glucose monitoring (otherwise known as ‘flash’) or real-time continuous glucose monitoring (CGM) on the NHS.</a:t>
            </a:r>
          </a:p>
          <a:p>
            <a:pPr algn="l" fontAlgn="base"/>
            <a:r>
              <a:rPr lang="en-GB" b="1" i="0" dirty="0">
                <a:solidFill>
                  <a:srgbClr val="01081A"/>
                </a:solidFill>
                <a:effectLst/>
                <a:latin typeface="Graphik Bold Web"/>
              </a:rPr>
              <a:t>Will all people with type 1 diabetes be able to access CGM or flash on the NHS?</a:t>
            </a:r>
          </a:p>
          <a:p>
            <a:pPr algn="l" fontAlgn="base"/>
            <a:r>
              <a:rPr lang="en-GB" b="0" i="0" dirty="0">
                <a:solidFill>
                  <a:srgbClr val="202123"/>
                </a:solidFill>
                <a:effectLst/>
                <a:latin typeface="inherit"/>
              </a:rPr>
              <a:t>A: Yes, in time – at the discretion of your healthcare team. For those with type 1, there are no longer any criteria to meet to access CGM and Flash. </a:t>
            </a:r>
          </a:p>
          <a:p>
            <a:pPr algn="l" fontAlgn="base"/>
            <a:r>
              <a:rPr lang="en-GB" dirty="0"/>
              <a:t>(NG28 type 2 diabetes in adults: management) • Offer intermittently scanned continuous glucose monitoring (</a:t>
            </a:r>
            <a:r>
              <a:rPr lang="en-GB" dirty="0" err="1"/>
              <a:t>isCGM</a:t>
            </a:r>
            <a:r>
              <a:rPr lang="en-GB" dirty="0"/>
              <a:t>) to adults with type 2 diabetes on multiple daily insulin injections if any of the following apply: - they have recurrent or severe hypoglycaemia - they have impaired hypoglycaemia awareness - they have a condition or disability (including a learning disability or cognitive impairment) that means they cannot self-monitor their blood glucose by capillary blood glucose monitoring but could use an </a:t>
            </a:r>
            <a:r>
              <a:rPr lang="en-GB" dirty="0" err="1"/>
              <a:t>isCGM</a:t>
            </a:r>
            <a:r>
              <a:rPr lang="en-GB" dirty="0"/>
              <a:t> device (or have it scanned for them) - they would otherwise be advised to self-test at least 8 times a day. </a:t>
            </a:r>
            <a:endParaRPr lang="en-GB" b="0" i="0" dirty="0">
              <a:solidFill>
                <a:srgbClr val="202123"/>
              </a:solidFill>
              <a:effectLst/>
              <a:latin typeface="Gotham SSm A"/>
            </a:endParaRPr>
          </a:p>
          <a:p>
            <a:pPr algn="l" fontAlgn="base"/>
            <a:endParaRPr lang="en-GB" b="0" i="0" dirty="0">
              <a:solidFill>
                <a:srgbClr val="202123"/>
              </a:solidFill>
              <a:effectLst/>
              <a:latin typeface="Gotham SSm A"/>
            </a:endParaRPr>
          </a:p>
          <a:p>
            <a:endParaRPr lang="en-GB" dirty="0"/>
          </a:p>
        </p:txBody>
      </p:sp>
      <p:sp>
        <p:nvSpPr>
          <p:cNvPr id="4" name="Slide Number Placeholder 3"/>
          <p:cNvSpPr>
            <a:spLocks noGrp="1"/>
          </p:cNvSpPr>
          <p:nvPr>
            <p:ph type="sldNum" sz="quarter" idx="5"/>
          </p:nvPr>
        </p:nvSpPr>
        <p:spPr/>
        <p:txBody>
          <a:bodyPr/>
          <a:lstStyle/>
          <a:p>
            <a:fld id="{643795A2-DD5C-4D86-8E2C-EC11F76A4E2C}" type="slidenum">
              <a:rPr lang="en-GB" smtClean="0"/>
              <a:t>7</a:t>
            </a:fld>
            <a:endParaRPr lang="en-GB"/>
          </a:p>
        </p:txBody>
      </p:sp>
    </p:spTree>
    <p:extLst>
      <p:ext uri="{BB962C8B-B14F-4D97-AF65-F5344CB8AC3E}">
        <p14:creationId xmlns:p14="http://schemas.microsoft.com/office/powerpoint/2010/main" val="32270083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a:solidFill>
                  <a:srgbClr val="202122"/>
                </a:solidFill>
                <a:effectLst/>
                <a:latin typeface="Montserrat" panose="00000500000000000000" pitchFamily="2" charset="0"/>
              </a:rPr>
              <a:t>A CGM device is always working and recording your blood sugar levels – whether you’re awake, asleep, eating or exercising. There are several types of CGMs available with different features that work with the blood glucose data that is collected 24 hours a day. Some special features might include:  </a:t>
            </a:r>
          </a:p>
          <a:p>
            <a:pPr algn="l">
              <a:buFont typeface="Arial" panose="020B0604020202020204" pitchFamily="34" charset="0"/>
              <a:buChar char="•"/>
            </a:pPr>
            <a:r>
              <a:rPr lang="en-GB" b="0" i="0" dirty="0">
                <a:solidFill>
                  <a:srgbClr val="202122"/>
                </a:solidFill>
                <a:effectLst/>
                <a:latin typeface="Montserrat" panose="00000500000000000000" pitchFamily="2" charset="0"/>
              </a:rPr>
              <a:t>You can typically programme alarms for when your blood sugar goes too high or too low. </a:t>
            </a:r>
          </a:p>
          <a:p>
            <a:pPr algn="l">
              <a:buFont typeface="Arial" panose="020B0604020202020204" pitchFamily="34" charset="0"/>
              <a:buChar char="•"/>
            </a:pPr>
            <a:r>
              <a:rPr lang="en-GB" b="0" i="0" dirty="0">
                <a:solidFill>
                  <a:srgbClr val="202122"/>
                </a:solidFill>
                <a:effectLst/>
                <a:latin typeface="Montserrat" panose="00000500000000000000" pitchFamily="2" charset="0"/>
              </a:rPr>
              <a:t>You might be able to share your data with a family member or partner and programme alarms in case your blood sugar goes too high or too low (this is especially helpful in the case of monitoring your child). </a:t>
            </a:r>
          </a:p>
          <a:p>
            <a:pPr algn="l">
              <a:buFont typeface="Arial" panose="020B0604020202020204" pitchFamily="34" charset="0"/>
              <a:buChar char="•"/>
            </a:pPr>
            <a:r>
              <a:rPr lang="en-GB" b="0" i="0" dirty="0">
                <a:solidFill>
                  <a:srgbClr val="202122"/>
                </a:solidFill>
                <a:effectLst/>
                <a:latin typeface="Montserrat" panose="00000500000000000000" pitchFamily="2" charset="0"/>
              </a:rPr>
              <a:t>You can download the data onto a computer or tablet to easily see trends and patterns in your levels. </a:t>
            </a:r>
          </a:p>
          <a:p>
            <a:pPr algn="l">
              <a:buFont typeface="Arial" panose="020B0604020202020204" pitchFamily="34" charset="0"/>
              <a:buChar char="•"/>
            </a:pPr>
            <a:r>
              <a:rPr lang="en-GB" b="0" i="0" dirty="0">
                <a:solidFill>
                  <a:srgbClr val="202122"/>
                </a:solidFill>
                <a:effectLst/>
                <a:latin typeface="Montserrat" panose="00000500000000000000" pitchFamily="2" charset="0"/>
              </a:rPr>
              <a:t>You can use your smartphone instead of an additional reader. </a:t>
            </a:r>
          </a:p>
          <a:p>
            <a:endParaRPr lang="en-GB" dirty="0"/>
          </a:p>
        </p:txBody>
      </p:sp>
      <p:sp>
        <p:nvSpPr>
          <p:cNvPr id="4" name="Slide Number Placeholder 3"/>
          <p:cNvSpPr>
            <a:spLocks noGrp="1"/>
          </p:cNvSpPr>
          <p:nvPr>
            <p:ph type="sldNum" sz="quarter" idx="5"/>
          </p:nvPr>
        </p:nvSpPr>
        <p:spPr/>
        <p:txBody>
          <a:bodyPr/>
          <a:lstStyle/>
          <a:p>
            <a:fld id="{643795A2-DD5C-4D86-8E2C-EC11F76A4E2C}" type="slidenum">
              <a:rPr lang="en-GB" smtClean="0"/>
              <a:t>11</a:t>
            </a:fld>
            <a:endParaRPr lang="en-GB"/>
          </a:p>
        </p:txBody>
      </p:sp>
    </p:spTree>
    <p:extLst>
      <p:ext uri="{BB962C8B-B14F-4D97-AF65-F5344CB8AC3E}">
        <p14:creationId xmlns:p14="http://schemas.microsoft.com/office/powerpoint/2010/main" val="38768497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a:solidFill>
                  <a:srgbClr val="202122"/>
                </a:solidFill>
                <a:effectLst/>
                <a:latin typeface="Montserrat" panose="020B0604020202020204" pitchFamily="2" charset="0"/>
              </a:rPr>
              <a:t>Continuous glucose monitoring refers to the activity of constantly measuring blood sugar levels 24-hours a day – either in real-time or retrospectively. This is achieved with the help of wearable technology called a continuous glucose monitor (CGM). </a:t>
            </a:r>
          </a:p>
          <a:p>
            <a:pPr algn="l"/>
            <a:r>
              <a:rPr lang="en-GB" b="0" i="0" dirty="0">
                <a:solidFill>
                  <a:srgbClr val="202122"/>
                </a:solidFill>
                <a:effectLst/>
                <a:latin typeface="Montserrat" panose="020B0604020202020204" pitchFamily="2" charset="0"/>
              </a:rPr>
              <a:t>A CGM device has three parts: a sensor (worn on the arm or belly), a wireless transmitter and a display device. The display device could be a handheld reader, a mobile phone or even an insulin pump monitor.  </a:t>
            </a:r>
          </a:p>
          <a:p>
            <a:pPr algn="l"/>
            <a:r>
              <a:rPr lang="en-GB" b="0" i="0" dirty="0">
                <a:solidFill>
                  <a:srgbClr val="202122"/>
                </a:solidFill>
                <a:effectLst/>
                <a:latin typeface="Montserrat" panose="020B0604020202020204" pitchFamily="2" charset="0"/>
              </a:rPr>
              <a:t>A CGM works by measuring the amount of glucose in your interstitial fluid – the fluid between your cells. Unlike a finger-prick test, the blood glucose reading from your interstitial fluid has a slight delay. However, the biggest advantage of CGM is that it tells you what your current levels are, where they have been and whether they are trending up or down. This allows you to make informed decisions about what action to take, if any. </a:t>
            </a:r>
          </a:p>
          <a:p>
            <a:endParaRPr lang="en-GB" dirty="0"/>
          </a:p>
        </p:txBody>
      </p:sp>
      <p:sp>
        <p:nvSpPr>
          <p:cNvPr id="4" name="Slide Number Placeholder 3"/>
          <p:cNvSpPr>
            <a:spLocks noGrp="1"/>
          </p:cNvSpPr>
          <p:nvPr>
            <p:ph type="sldNum" sz="quarter" idx="5"/>
          </p:nvPr>
        </p:nvSpPr>
        <p:spPr/>
        <p:txBody>
          <a:bodyPr/>
          <a:lstStyle/>
          <a:p>
            <a:fld id="{643795A2-DD5C-4D86-8E2C-EC11F76A4E2C}" type="slidenum">
              <a:rPr lang="en-GB" smtClean="0"/>
              <a:t>12</a:t>
            </a:fld>
            <a:endParaRPr lang="en-GB"/>
          </a:p>
        </p:txBody>
      </p:sp>
    </p:spTree>
    <p:extLst>
      <p:ext uri="{BB962C8B-B14F-4D97-AF65-F5344CB8AC3E}">
        <p14:creationId xmlns:p14="http://schemas.microsoft.com/office/powerpoint/2010/main" val="34037288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000000"/>
                </a:solidFill>
                <a:effectLst/>
                <a:latin typeface="Times New Roman" panose="02020603050405020304" pitchFamily="18" charset="0"/>
              </a:rPr>
              <a:t>Dexcom One and </a:t>
            </a:r>
            <a:r>
              <a:rPr lang="en-GB" b="0" i="0" dirty="0" err="1">
                <a:solidFill>
                  <a:srgbClr val="000000"/>
                </a:solidFill>
                <a:effectLst/>
                <a:latin typeface="Times New Roman" panose="02020603050405020304" pitchFamily="18" charset="0"/>
              </a:rPr>
              <a:t>GlucoRx</a:t>
            </a:r>
            <a:r>
              <a:rPr lang="en-GB" b="0" i="0" dirty="0">
                <a:solidFill>
                  <a:srgbClr val="000000"/>
                </a:solidFill>
                <a:effectLst/>
                <a:latin typeface="Times New Roman" panose="02020603050405020304" pitchFamily="18" charset="0"/>
              </a:rPr>
              <a:t> </a:t>
            </a:r>
            <a:r>
              <a:rPr lang="en-GB" b="0" i="0" dirty="0" err="1">
                <a:solidFill>
                  <a:srgbClr val="000000"/>
                </a:solidFill>
                <a:effectLst/>
                <a:latin typeface="Times New Roman" panose="02020603050405020304" pitchFamily="18" charset="0"/>
              </a:rPr>
              <a:t>AiDEX</a:t>
            </a:r>
            <a:r>
              <a:rPr lang="en-GB" b="0" i="0" dirty="0">
                <a:solidFill>
                  <a:srgbClr val="000000"/>
                </a:solidFill>
                <a:effectLst/>
                <a:latin typeface="Times New Roman" panose="02020603050405020304" pitchFamily="18" charset="0"/>
              </a:rPr>
              <a:t> are new CGM systems that like Freestyle Libre 2 can be prescribed on FP10. It was previously recommended that Freestyle Libre 2 should only be prescribed in primary care following the Diabetes Multidisciplinary Team (DMDT) advising that the patient had attended training session on using the device and advice on the aims of monitoring. However it has been agreed that since there is now considerable experience in primary care with Freestyle Libre that these devices can now be initiated in primary care.</a:t>
            </a:r>
            <a:endParaRPr lang="en-GB" dirty="0"/>
          </a:p>
        </p:txBody>
      </p:sp>
      <p:sp>
        <p:nvSpPr>
          <p:cNvPr id="4" name="Slide Number Placeholder 3"/>
          <p:cNvSpPr>
            <a:spLocks noGrp="1"/>
          </p:cNvSpPr>
          <p:nvPr>
            <p:ph type="sldNum" sz="quarter" idx="5"/>
          </p:nvPr>
        </p:nvSpPr>
        <p:spPr/>
        <p:txBody>
          <a:bodyPr/>
          <a:lstStyle/>
          <a:p>
            <a:fld id="{643795A2-DD5C-4D86-8E2C-EC11F76A4E2C}" type="slidenum">
              <a:rPr lang="en-GB" smtClean="0"/>
              <a:t>13</a:t>
            </a:fld>
            <a:endParaRPr lang="en-GB"/>
          </a:p>
        </p:txBody>
      </p:sp>
    </p:spTree>
    <p:extLst>
      <p:ext uri="{BB962C8B-B14F-4D97-AF65-F5344CB8AC3E}">
        <p14:creationId xmlns:p14="http://schemas.microsoft.com/office/powerpoint/2010/main" val="30651507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Libre 2 is </a:t>
            </a:r>
          </a:p>
        </p:txBody>
      </p:sp>
      <p:sp>
        <p:nvSpPr>
          <p:cNvPr id="4" name="Slide Number Placeholder 3"/>
          <p:cNvSpPr>
            <a:spLocks noGrp="1"/>
          </p:cNvSpPr>
          <p:nvPr>
            <p:ph type="sldNum" sz="quarter" idx="5"/>
          </p:nvPr>
        </p:nvSpPr>
        <p:spPr/>
        <p:txBody>
          <a:bodyPr/>
          <a:lstStyle/>
          <a:p>
            <a:fld id="{643795A2-DD5C-4D86-8E2C-EC11F76A4E2C}" type="slidenum">
              <a:rPr lang="en-GB" smtClean="0"/>
              <a:t>15</a:t>
            </a:fld>
            <a:endParaRPr lang="en-GB"/>
          </a:p>
        </p:txBody>
      </p:sp>
    </p:spTree>
    <p:extLst>
      <p:ext uri="{BB962C8B-B14F-4D97-AF65-F5344CB8AC3E}">
        <p14:creationId xmlns:p14="http://schemas.microsoft.com/office/powerpoint/2010/main" val="494822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43F86-D659-4031-A905-9A3BF8EE695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672E383-6C0C-4642-A7F5-19286AC367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AC0EFC7-EB89-4374-9FF1-19EEAC720AF2}"/>
              </a:ext>
            </a:extLst>
          </p:cNvPr>
          <p:cNvSpPr>
            <a:spLocks noGrp="1"/>
          </p:cNvSpPr>
          <p:nvPr>
            <p:ph type="dt" sz="half" idx="10"/>
          </p:nvPr>
        </p:nvSpPr>
        <p:spPr/>
        <p:txBody>
          <a:bodyPr/>
          <a:lstStyle/>
          <a:p>
            <a:fld id="{1CD0E9E5-1BB5-4293-89FA-DF3955D2BF0C}" type="datetimeFigureOut">
              <a:rPr lang="en-GB" smtClean="0"/>
              <a:t>08/11/2022</a:t>
            </a:fld>
            <a:endParaRPr lang="en-GB"/>
          </a:p>
        </p:txBody>
      </p:sp>
      <p:sp>
        <p:nvSpPr>
          <p:cNvPr id="5" name="Footer Placeholder 4">
            <a:extLst>
              <a:ext uri="{FF2B5EF4-FFF2-40B4-BE49-F238E27FC236}">
                <a16:creationId xmlns:a16="http://schemas.microsoft.com/office/drawing/2014/main" id="{B07AC70B-FF0F-4D97-87B7-29A4282BE2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DF7C4DB-FE92-47C2-93CB-A6D85C47FDDA}"/>
              </a:ext>
            </a:extLst>
          </p:cNvPr>
          <p:cNvSpPr>
            <a:spLocks noGrp="1"/>
          </p:cNvSpPr>
          <p:nvPr>
            <p:ph type="sldNum" sz="quarter" idx="12"/>
          </p:nvPr>
        </p:nvSpPr>
        <p:spPr/>
        <p:txBody>
          <a:bodyPr/>
          <a:lstStyle/>
          <a:p>
            <a:fld id="{BAFF7B52-50AB-419C-9FA8-9F1D466440FD}" type="slidenum">
              <a:rPr lang="en-GB" smtClean="0"/>
              <a:t>‹#›</a:t>
            </a:fld>
            <a:endParaRPr lang="en-GB"/>
          </a:p>
        </p:txBody>
      </p:sp>
    </p:spTree>
    <p:extLst>
      <p:ext uri="{BB962C8B-B14F-4D97-AF65-F5344CB8AC3E}">
        <p14:creationId xmlns:p14="http://schemas.microsoft.com/office/powerpoint/2010/main" val="2912419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73A106-D05F-418B-9FE0-D78927F46D8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4B58BA1-A9AB-4FC4-A527-B2A183046BD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E9E6E1-A45F-4BE2-AF58-E59C4B31CD13}"/>
              </a:ext>
            </a:extLst>
          </p:cNvPr>
          <p:cNvSpPr>
            <a:spLocks noGrp="1"/>
          </p:cNvSpPr>
          <p:nvPr>
            <p:ph type="dt" sz="half" idx="10"/>
          </p:nvPr>
        </p:nvSpPr>
        <p:spPr/>
        <p:txBody>
          <a:bodyPr/>
          <a:lstStyle/>
          <a:p>
            <a:fld id="{1CD0E9E5-1BB5-4293-89FA-DF3955D2BF0C}" type="datetimeFigureOut">
              <a:rPr lang="en-GB" smtClean="0"/>
              <a:t>08/11/2022</a:t>
            </a:fld>
            <a:endParaRPr lang="en-GB"/>
          </a:p>
        </p:txBody>
      </p:sp>
      <p:sp>
        <p:nvSpPr>
          <p:cNvPr id="5" name="Footer Placeholder 4">
            <a:extLst>
              <a:ext uri="{FF2B5EF4-FFF2-40B4-BE49-F238E27FC236}">
                <a16:creationId xmlns:a16="http://schemas.microsoft.com/office/drawing/2014/main" id="{550F123F-F4E8-4A94-B423-D9579B437C6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BCA80C9-D112-4150-91BC-69972A4D0883}"/>
              </a:ext>
            </a:extLst>
          </p:cNvPr>
          <p:cNvSpPr>
            <a:spLocks noGrp="1"/>
          </p:cNvSpPr>
          <p:nvPr>
            <p:ph type="sldNum" sz="quarter" idx="12"/>
          </p:nvPr>
        </p:nvSpPr>
        <p:spPr/>
        <p:txBody>
          <a:bodyPr/>
          <a:lstStyle/>
          <a:p>
            <a:fld id="{BAFF7B52-50AB-419C-9FA8-9F1D466440FD}" type="slidenum">
              <a:rPr lang="en-GB" smtClean="0"/>
              <a:t>‹#›</a:t>
            </a:fld>
            <a:endParaRPr lang="en-GB"/>
          </a:p>
        </p:txBody>
      </p:sp>
    </p:spTree>
    <p:extLst>
      <p:ext uri="{BB962C8B-B14F-4D97-AF65-F5344CB8AC3E}">
        <p14:creationId xmlns:p14="http://schemas.microsoft.com/office/powerpoint/2010/main" val="3538456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3B79B-BE7A-42B4-B0E4-2BBEFD049D5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FD63599-E0FE-4F9E-A9AF-F25080ED1A7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11CDC9-FD9C-44E9-BA83-0A213CAAD7FC}"/>
              </a:ext>
            </a:extLst>
          </p:cNvPr>
          <p:cNvSpPr>
            <a:spLocks noGrp="1"/>
          </p:cNvSpPr>
          <p:nvPr>
            <p:ph type="dt" sz="half" idx="10"/>
          </p:nvPr>
        </p:nvSpPr>
        <p:spPr/>
        <p:txBody>
          <a:bodyPr/>
          <a:lstStyle/>
          <a:p>
            <a:fld id="{1CD0E9E5-1BB5-4293-89FA-DF3955D2BF0C}" type="datetimeFigureOut">
              <a:rPr lang="en-GB" smtClean="0"/>
              <a:t>08/11/2022</a:t>
            </a:fld>
            <a:endParaRPr lang="en-GB"/>
          </a:p>
        </p:txBody>
      </p:sp>
      <p:sp>
        <p:nvSpPr>
          <p:cNvPr id="5" name="Footer Placeholder 4">
            <a:extLst>
              <a:ext uri="{FF2B5EF4-FFF2-40B4-BE49-F238E27FC236}">
                <a16:creationId xmlns:a16="http://schemas.microsoft.com/office/drawing/2014/main" id="{782BF973-AC98-42ED-81C4-0913F1D3A2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146C798-B9E0-45A7-AEAC-DE61ABCE5709}"/>
              </a:ext>
            </a:extLst>
          </p:cNvPr>
          <p:cNvSpPr>
            <a:spLocks noGrp="1"/>
          </p:cNvSpPr>
          <p:nvPr>
            <p:ph type="sldNum" sz="quarter" idx="12"/>
          </p:nvPr>
        </p:nvSpPr>
        <p:spPr/>
        <p:txBody>
          <a:bodyPr/>
          <a:lstStyle/>
          <a:p>
            <a:fld id="{BAFF7B52-50AB-419C-9FA8-9F1D466440FD}" type="slidenum">
              <a:rPr lang="en-GB" smtClean="0"/>
              <a:t>‹#›</a:t>
            </a:fld>
            <a:endParaRPr lang="en-GB"/>
          </a:p>
        </p:txBody>
      </p:sp>
    </p:spTree>
    <p:extLst>
      <p:ext uri="{BB962C8B-B14F-4D97-AF65-F5344CB8AC3E}">
        <p14:creationId xmlns:p14="http://schemas.microsoft.com/office/powerpoint/2010/main" val="2371667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A6249-2266-4548-A8A9-BDA5E0E90E6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F25F54B-C2BA-4C46-8BCB-1B0E24FA056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0AF680A-47AC-44FE-9ECE-489C23AE28AB}"/>
              </a:ext>
            </a:extLst>
          </p:cNvPr>
          <p:cNvSpPr>
            <a:spLocks noGrp="1"/>
          </p:cNvSpPr>
          <p:nvPr>
            <p:ph type="dt" sz="half" idx="10"/>
          </p:nvPr>
        </p:nvSpPr>
        <p:spPr/>
        <p:txBody>
          <a:bodyPr/>
          <a:lstStyle/>
          <a:p>
            <a:fld id="{1CD0E9E5-1BB5-4293-89FA-DF3955D2BF0C}" type="datetimeFigureOut">
              <a:rPr lang="en-GB" smtClean="0"/>
              <a:t>08/11/2022</a:t>
            </a:fld>
            <a:endParaRPr lang="en-GB"/>
          </a:p>
        </p:txBody>
      </p:sp>
      <p:sp>
        <p:nvSpPr>
          <p:cNvPr id="5" name="Footer Placeholder 4">
            <a:extLst>
              <a:ext uri="{FF2B5EF4-FFF2-40B4-BE49-F238E27FC236}">
                <a16:creationId xmlns:a16="http://schemas.microsoft.com/office/drawing/2014/main" id="{9646B2C3-F4C6-4189-8BD3-BFF697A1E7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14EF82-037C-4543-AB4A-B6080B7FEAC4}"/>
              </a:ext>
            </a:extLst>
          </p:cNvPr>
          <p:cNvSpPr>
            <a:spLocks noGrp="1"/>
          </p:cNvSpPr>
          <p:nvPr>
            <p:ph type="sldNum" sz="quarter" idx="12"/>
          </p:nvPr>
        </p:nvSpPr>
        <p:spPr/>
        <p:txBody>
          <a:bodyPr/>
          <a:lstStyle/>
          <a:p>
            <a:fld id="{BAFF7B52-50AB-419C-9FA8-9F1D466440FD}" type="slidenum">
              <a:rPr lang="en-GB" smtClean="0"/>
              <a:t>‹#›</a:t>
            </a:fld>
            <a:endParaRPr lang="en-GB"/>
          </a:p>
        </p:txBody>
      </p:sp>
    </p:spTree>
    <p:extLst>
      <p:ext uri="{BB962C8B-B14F-4D97-AF65-F5344CB8AC3E}">
        <p14:creationId xmlns:p14="http://schemas.microsoft.com/office/powerpoint/2010/main" val="2513395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EF4BF-72D2-45F6-8131-26221C30D7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992C7B1-4AC2-4AB7-A954-7F0745A1E85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5C1BE81-296C-4B1F-995E-D27887CD435F}"/>
              </a:ext>
            </a:extLst>
          </p:cNvPr>
          <p:cNvSpPr>
            <a:spLocks noGrp="1"/>
          </p:cNvSpPr>
          <p:nvPr>
            <p:ph type="dt" sz="half" idx="10"/>
          </p:nvPr>
        </p:nvSpPr>
        <p:spPr/>
        <p:txBody>
          <a:bodyPr/>
          <a:lstStyle/>
          <a:p>
            <a:fld id="{1CD0E9E5-1BB5-4293-89FA-DF3955D2BF0C}" type="datetimeFigureOut">
              <a:rPr lang="en-GB" smtClean="0"/>
              <a:t>08/11/2022</a:t>
            </a:fld>
            <a:endParaRPr lang="en-GB"/>
          </a:p>
        </p:txBody>
      </p:sp>
      <p:sp>
        <p:nvSpPr>
          <p:cNvPr id="5" name="Footer Placeholder 4">
            <a:extLst>
              <a:ext uri="{FF2B5EF4-FFF2-40B4-BE49-F238E27FC236}">
                <a16:creationId xmlns:a16="http://schemas.microsoft.com/office/drawing/2014/main" id="{DC116EF0-C581-422F-AC81-DBE5D32508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DE34E32-2973-4C86-8554-F9C69AB092EF}"/>
              </a:ext>
            </a:extLst>
          </p:cNvPr>
          <p:cNvSpPr>
            <a:spLocks noGrp="1"/>
          </p:cNvSpPr>
          <p:nvPr>
            <p:ph type="sldNum" sz="quarter" idx="12"/>
          </p:nvPr>
        </p:nvSpPr>
        <p:spPr/>
        <p:txBody>
          <a:bodyPr/>
          <a:lstStyle/>
          <a:p>
            <a:fld id="{BAFF7B52-50AB-419C-9FA8-9F1D466440FD}" type="slidenum">
              <a:rPr lang="en-GB" smtClean="0"/>
              <a:t>‹#›</a:t>
            </a:fld>
            <a:endParaRPr lang="en-GB"/>
          </a:p>
        </p:txBody>
      </p:sp>
    </p:spTree>
    <p:extLst>
      <p:ext uri="{BB962C8B-B14F-4D97-AF65-F5344CB8AC3E}">
        <p14:creationId xmlns:p14="http://schemas.microsoft.com/office/powerpoint/2010/main" val="1181081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102458-E7DA-4BA3-A021-62B702C5B13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249C768-1A3F-4691-95FD-2FDB56BBF04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6FE9E10-59CD-48C2-AEFC-BE29D81BC3F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99E3A33-44E7-448E-B389-5EBFAF55375A}"/>
              </a:ext>
            </a:extLst>
          </p:cNvPr>
          <p:cNvSpPr>
            <a:spLocks noGrp="1"/>
          </p:cNvSpPr>
          <p:nvPr>
            <p:ph type="dt" sz="half" idx="10"/>
          </p:nvPr>
        </p:nvSpPr>
        <p:spPr/>
        <p:txBody>
          <a:bodyPr/>
          <a:lstStyle/>
          <a:p>
            <a:fld id="{1CD0E9E5-1BB5-4293-89FA-DF3955D2BF0C}" type="datetimeFigureOut">
              <a:rPr lang="en-GB" smtClean="0"/>
              <a:t>08/11/2022</a:t>
            </a:fld>
            <a:endParaRPr lang="en-GB"/>
          </a:p>
        </p:txBody>
      </p:sp>
      <p:sp>
        <p:nvSpPr>
          <p:cNvPr id="6" name="Footer Placeholder 5">
            <a:extLst>
              <a:ext uri="{FF2B5EF4-FFF2-40B4-BE49-F238E27FC236}">
                <a16:creationId xmlns:a16="http://schemas.microsoft.com/office/drawing/2014/main" id="{F4CDD149-665C-467A-BA66-83E0A8561FC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FAC2A53-58FC-4C93-A057-C87589AEEEAA}"/>
              </a:ext>
            </a:extLst>
          </p:cNvPr>
          <p:cNvSpPr>
            <a:spLocks noGrp="1"/>
          </p:cNvSpPr>
          <p:nvPr>
            <p:ph type="sldNum" sz="quarter" idx="12"/>
          </p:nvPr>
        </p:nvSpPr>
        <p:spPr/>
        <p:txBody>
          <a:bodyPr/>
          <a:lstStyle/>
          <a:p>
            <a:fld id="{BAFF7B52-50AB-419C-9FA8-9F1D466440FD}" type="slidenum">
              <a:rPr lang="en-GB" smtClean="0"/>
              <a:t>‹#›</a:t>
            </a:fld>
            <a:endParaRPr lang="en-GB"/>
          </a:p>
        </p:txBody>
      </p:sp>
    </p:spTree>
    <p:extLst>
      <p:ext uri="{BB962C8B-B14F-4D97-AF65-F5344CB8AC3E}">
        <p14:creationId xmlns:p14="http://schemas.microsoft.com/office/powerpoint/2010/main" val="3184052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BF3FC-7725-4C97-839E-19CE9C8A7C6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D80FDAA-471D-48EE-A37D-D96E2B8B998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68F9689-10C7-47EB-A655-87CC95F9466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B6E9BA8-0B6C-4E7F-AC70-0413C26EBA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66BC806-8F4E-4259-B7E8-B78FBD67970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E65661C-63D3-474B-AFBD-7C2A8018CA34}"/>
              </a:ext>
            </a:extLst>
          </p:cNvPr>
          <p:cNvSpPr>
            <a:spLocks noGrp="1"/>
          </p:cNvSpPr>
          <p:nvPr>
            <p:ph type="dt" sz="half" idx="10"/>
          </p:nvPr>
        </p:nvSpPr>
        <p:spPr/>
        <p:txBody>
          <a:bodyPr/>
          <a:lstStyle/>
          <a:p>
            <a:fld id="{1CD0E9E5-1BB5-4293-89FA-DF3955D2BF0C}" type="datetimeFigureOut">
              <a:rPr lang="en-GB" smtClean="0"/>
              <a:t>08/11/2022</a:t>
            </a:fld>
            <a:endParaRPr lang="en-GB"/>
          </a:p>
        </p:txBody>
      </p:sp>
      <p:sp>
        <p:nvSpPr>
          <p:cNvPr id="8" name="Footer Placeholder 7">
            <a:extLst>
              <a:ext uri="{FF2B5EF4-FFF2-40B4-BE49-F238E27FC236}">
                <a16:creationId xmlns:a16="http://schemas.microsoft.com/office/drawing/2014/main" id="{40A5D4E7-04B3-4BD2-81F6-8E9753C8DF0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11E1864-9FBD-4A11-A3C8-524B797E3F38}"/>
              </a:ext>
            </a:extLst>
          </p:cNvPr>
          <p:cNvSpPr>
            <a:spLocks noGrp="1"/>
          </p:cNvSpPr>
          <p:nvPr>
            <p:ph type="sldNum" sz="quarter" idx="12"/>
          </p:nvPr>
        </p:nvSpPr>
        <p:spPr/>
        <p:txBody>
          <a:bodyPr/>
          <a:lstStyle/>
          <a:p>
            <a:fld id="{BAFF7B52-50AB-419C-9FA8-9F1D466440FD}" type="slidenum">
              <a:rPr lang="en-GB" smtClean="0"/>
              <a:t>‹#›</a:t>
            </a:fld>
            <a:endParaRPr lang="en-GB"/>
          </a:p>
        </p:txBody>
      </p:sp>
    </p:spTree>
    <p:extLst>
      <p:ext uri="{BB962C8B-B14F-4D97-AF65-F5344CB8AC3E}">
        <p14:creationId xmlns:p14="http://schemas.microsoft.com/office/powerpoint/2010/main" val="3194198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FE76FA-33EA-4CA1-A001-B0424A402E3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C108353-A097-44AA-AEE1-46D36783A9F9}"/>
              </a:ext>
            </a:extLst>
          </p:cNvPr>
          <p:cNvSpPr>
            <a:spLocks noGrp="1"/>
          </p:cNvSpPr>
          <p:nvPr>
            <p:ph type="dt" sz="half" idx="10"/>
          </p:nvPr>
        </p:nvSpPr>
        <p:spPr/>
        <p:txBody>
          <a:bodyPr/>
          <a:lstStyle/>
          <a:p>
            <a:fld id="{1CD0E9E5-1BB5-4293-89FA-DF3955D2BF0C}" type="datetimeFigureOut">
              <a:rPr lang="en-GB" smtClean="0"/>
              <a:t>08/11/2022</a:t>
            </a:fld>
            <a:endParaRPr lang="en-GB"/>
          </a:p>
        </p:txBody>
      </p:sp>
      <p:sp>
        <p:nvSpPr>
          <p:cNvPr id="4" name="Footer Placeholder 3">
            <a:extLst>
              <a:ext uri="{FF2B5EF4-FFF2-40B4-BE49-F238E27FC236}">
                <a16:creationId xmlns:a16="http://schemas.microsoft.com/office/drawing/2014/main" id="{FEF6C4EE-DFC4-42A2-ACE1-26179F99198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E2E5C22-3BF3-444A-975C-93FD8C575736}"/>
              </a:ext>
            </a:extLst>
          </p:cNvPr>
          <p:cNvSpPr>
            <a:spLocks noGrp="1"/>
          </p:cNvSpPr>
          <p:nvPr>
            <p:ph type="sldNum" sz="quarter" idx="12"/>
          </p:nvPr>
        </p:nvSpPr>
        <p:spPr/>
        <p:txBody>
          <a:bodyPr/>
          <a:lstStyle/>
          <a:p>
            <a:fld id="{BAFF7B52-50AB-419C-9FA8-9F1D466440FD}" type="slidenum">
              <a:rPr lang="en-GB" smtClean="0"/>
              <a:t>‹#›</a:t>
            </a:fld>
            <a:endParaRPr lang="en-GB"/>
          </a:p>
        </p:txBody>
      </p:sp>
    </p:spTree>
    <p:extLst>
      <p:ext uri="{BB962C8B-B14F-4D97-AF65-F5344CB8AC3E}">
        <p14:creationId xmlns:p14="http://schemas.microsoft.com/office/powerpoint/2010/main" val="67149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19C49C-28E1-4BE3-9BC7-407339D8048A}"/>
              </a:ext>
            </a:extLst>
          </p:cNvPr>
          <p:cNvSpPr>
            <a:spLocks noGrp="1"/>
          </p:cNvSpPr>
          <p:nvPr>
            <p:ph type="dt" sz="half" idx="10"/>
          </p:nvPr>
        </p:nvSpPr>
        <p:spPr/>
        <p:txBody>
          <a:bodyPr/>
          <a:lstStyle/>
          <a:p>
            <a:fld id="{1CD0E9E5-1BB5-4293-89FA-DF3955D2BF0C}" type="datetimeFigureOut">
              <a:rPr lang="en-GB" smtClean="0"/>
              <a:t>08/11/2022</a:t>
            </a:fld>
            <a:endParaRPr lang="en-GB"/>
          </a:p>
        </p:txBody>
      </p:sp>
      <p:sp>
        <p:nvSpPr>
          <p:cNvPr id="3" name="Footer Placeholder 2">
            <a:extLst>
              <a:ext uri="{FF2B5EF4-FFF2-40B4-BE49-F238E27FC236}">
                <a16:creationId xmlns:a16="http://schemas.microsoft.com/office/drawing/2014/main" id="{D007681A-1688-43D3-BA54-55A7EE99798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5D3CD3D-7630-4AEB-AB19-AC470A4C0A1E}"/>
              </a:ext>
            </a:extLst>
          </p:cNvPr>
          <p:cNvSpPr>
            <a:spLocks noGrp="1"/>
          </p:cNvSpPr>
          <p:nvPr>
            <p:ph type="sldNum" sz="quarter" idx="12"/>
          </p:nvPr>
        </p:nvSpPr>
        <p:spPr/>
        <p:txBody>
          <a:bodyPr/>
          <a:lstStyle/>
          <a:p>
            <a:fld id="{BAFF7B52-50AB-419C-9FA8-9F1D466440FD}" type="slidenum">
              <a:rPr lang="en-GB" smtClean="0"/>
              <a:t>‹#›</a:t>
            </a:fld>
            <a:endParaRPr lang="en-GB"/>
          </a:p>
        </p:txBody>
      </p:sp>
    </p:spTree>
    <p:extLst>
      <p:ext uri="{BB962C8B-B14F-4D97-AF65-F5344CB8AC3E}">
        <p14:creationId xmlns:p14="http://schemas.microsoft.com/office/powerpoint/2010/main" val="1210535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20075-611C-47C5-BEE2-CC9B0983C3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05B3C73-FEC7-4143-AEF9-1E2B87D24E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DAE4BED-1B8F-4729-9F22-8D49226757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FA0A19-17EB-4129-8792-F3B62D2A7809}"/>
              </a:ext>
            </a:extLst>
          </p:cNvPr>
          <p:cNvSpPr>
            <a:spLocks noGrp="1"/>
          </p:cNvSpPr>
          <p:nvPr>
            <p:ph type="dt" sz="half" idx="10"/>
          </p:nvPr>
        </p:nvSpPr>
        <p:spPr/>
        <p:txBody>
          <a:bodyPr/>
          <a:lstStyle/>
          <a:p>
            <a:fld id="{1CD0E9E5-1BB5-4293-89FA-DF3955D2BF0C}" type="datetimeFigureOut">
              <a:rPr lang="en-GB" smtClean="0"/>
              <a:t>08/11/2022</a:t>
            </a:fld>
            <a:endParaRPr lang="en-GB"/>
          </a:p>
        </p:txBody>
      </p:sp>
      <p:sp>
        <p:nvSpPr>
          <p:cNvPr id="6" name="Footer Placeholder 5">
            <a:extLst>
              <a:ext uri="{FF2B5EF4-FFF2-40B4-BE49-F238E27FC236}">
                <a16:creationId xmlns:a16="http://schemas.microsoft.com/office/drawing/2014/main" id="{26FF6075-6E55-4077-AEA6-32E7B4F6C5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6E06CF9-84DF-40C8-BE21-C0B3BE9F9592}"/>
              </a:ext>
            </a:extLst>
          </p:cNvPr>
          <p:cNvSpPr>
            <a:spLocks noGrp="1"/>
          </p:cNvSpPr>
          <p:nvPr>
            <p:ph type="sldNum" sz="quarter" idx="12"/>
          </p:nvPr>
        </p:nvSpPr>
        <p:spPr/>
        <p:txBody>
          <a:bodyPr/>
          <a:lstStyle/>
          <a:p>
            <a:fld id="{BAFF7B52-50AB-419C-9FA8-9F1D466440FD}" type="slidenum">
              <a:rPr lang="en-GB" smtClean="0"/>
              <a:t>‹#›</a:t>
            </a:fld>
            <a:endParaRPr lang="en-GB"/>
          </a:p>
        </p:txBody>
      </p:sp>
    </p:spTree>
    <p:extLst>
      <p:ext uri="{BB962C8B-B14F-4D97-AF65-F5344CB8AC3E}">
        <p14:creationId xmlns:p14="http://schemas.microsoft.com/office/powerpoint/2010/main" val="3844480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8359D-29E2-4375-875D-36BC986AD8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C38B573-A2BD-4129-9C00-FC48484FB5D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B8E2BDC-C60F-4AAA-B397-41CDD95545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7A8EDEB-61A7-4547-BBBE-0BE6BFE9FAB8}"/>
              </a:ext>
            </a:extLst>
          </p:cNvPr>
          <p:cNvSpPr>
            <a:spLocks noGrp="1"/>
          </p:cNvSpPr>
          <p:nvPr>
            <p:ph type="dt" sz="half" idx="10"/>
          </p:nvPr>
        </p:nvSpPr>
        <p:spPr/>
        <p:txBody>
          <a:bodyPr/>
          <a:lstStyle/>
          <a:p>
            <a:fld id="{1CD0E9E5-1BB5-4293-89FA-DF3955D2BF0C}" type="datetimeFigureOut">
              <a:rPr lang="en-GB" smtClean="0"/>
              <a:t>08/11/2022</a:t>
            </a:fld>
            <a:endParaRPr lang="en-GB"/>
          </a:p>
        </p:txBody>
      </p:sp>
      <p:sp>
        <p:nvSpPr>
          <p:cNvPr id="6" name="Footer Placeholder 5">
            <a:extLst>
              <a:ext uri="{FF2B5EF4-FFF2-40B4-BE49-F238E27FC236}">
                <a16:creationId xmlns:a16="http://schemas.microsoft.com/office/drawing/2014/main" id="{0761DBF9-92FF-48A0-8B46-CEA3D4D0B94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3841A55-0F03-428F-9952-62D7399825A1}"/>
              </a:ext>
            </a:extLst>
          </p:cNvPr>
          <p:cNvSpPr>
            <a:spLocks noGrp="1"/>
          </p:cNvSpPr>
          <p:nvPr>
            <p:ph type="sldNum" sz="quarter" idx="12"/>
          </p:nvPr>
        </p:nvSpPr>
        <p:spPr/>
        <p:txBody>
          <a:bodyPr/>
          <a:lstStyle/>
          <a:p>
            <a:fld id="{BAFF7B52-50AB-419C-9FA8-9F1D466440FD}" type="slidenum">
              <a:rPr lang="en-GB" smtClean="0"/>
              <a:t>‹#›</a:t>
            </a:fld>
            <a:endParaRPr lang="en-GB"/>
          </a:p>
        </p:txBody>
      </p:sp>
    </p:spTree>
    <p:extLst>
      <p:ext uri="{BB962C8B-B14F-4D97-AF65-F5344CB8AC3E}">
        <p14:creationId xmlns:p14="http://schemas.microsoft.com/office/powerpoint/2010/main" val="2636122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252370-D841-4F5B-9DBA-AEA406FF37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C9895BF-37F3-49DD-99D5-9D74D84E8A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BB12852-1232-4C09-94AC-4147FD454C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D0E9E5-1BB5-4293-89FA-DF3955D2BF0C}" type="datetimeFigureOut">
              <a:rPr lang="en-GB" smtClean="0"/>
              <a:t>08/11/2022</a:t>
            </a:fld>
            <a:endParaRPr lang="en-GB"/>
          </a:p>
        </p:txBody>
      </p:sp>
      <p:sp>
        <p:nvSpPr>
          <p:cNvPr id="5" name="Footer Placeholder 4">
            <a:extLst>
              <a:ext uri="{FF2B5EF4-FFF2-40B4-BE49-F238E27FC236}">
                <a16:creationId xmlns:a16="http://schemas.microsoft.com/office/drawing/2014/main" id="{C3AA040B-E320-4F28-A8C8-F7C8A46B0CD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ECCD569-22EF-4B11-8317-711902E6B8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FF7B52-50AB-419C-9FA8-9F1D466440FD}" type="slidenum">
              <a:rPr lang="en-GB" smtClean="0"/>
              <a:t>‹#›</a:t>
            </a:fld>
            <a:endParaRPr lang="en-GB"/>
          </a:p>
        </p:txBody>
      </p:sp>
    </p:spTree>
    <p:extLst>
      <p:ext uri="{BB962C8B-B14F-4D97-AF65-F5344CB8AC3E}">
        <p14:creationId xmlns:p14="http://schemas.microsoft.com/office/powerpoint/2010/main" val="6879009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0.jpeg"/><Relationship Id="rId7" Type="http://schemas.openxmlformats.org/officeDocument/2006/relationships/diagramColors" Target="../diagrams/colors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ideo" Target="https://www.youtube.com/embed/lh506E91euU?feature=oembed"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7.jpeg"/><Relationship Id="rId7" Type="http://schemas.openxmlformats.org/officeDocument/2006/relationships/diagramColors" Target="../diagrams/colors5.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www.edendiabetes.com/" TargetMode="External"/><Relationship Id="rId2" Type="http://schemas.openxmlformats.org/officeDocument/2006/relationships/hyperlink" Target="https://www.edendiabetes.com/news-blog/2022/6/9/flash-and-cgm-education-pack-for-primary-care-now-available"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jpe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7.jpe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787F4F1C-8D3D-4EC1-B72D-A0470A5A0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D1E3DD61-64DB-46AD-B249-E273CD86B05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296011"/>
            <a:ext cx="12192000" cy="3561989"/>
            <a:chOff x="0" y="3296011"/>
            <a:chExt cx="12192000" cy="3561989"/>
          </a:xfrm>
          <a:effectLst>
            <a:outerShdw blurRad="254000" dist="152400" dir="16200000" rotWithShape="0">
              <a:prstClr val="black">
                <a:alpha val="10000"/>
              </a:prstClr>
            </a:outerShdw>
          </a:effectLst>
        </p:grpSpPr>
        <p:grpSp>
          <p:nvGrpSpPr>
            <p:cNvPr id="26" name="Group 25">
              <a:extLst>
                <a:ext uri="{FF2B5EF4-FFF2-40B4-BE49-F238E27FC236}">
                  <a16:creationId xmlns:a16="http://schemas.microsoft.com/office/drawing/2014/main" id="{0D7053D3-590A-4E94-B092-C96EAF744C33}"/>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0" y="3681702"/>
              <a:ext cx="12192000" cy="3176298"/>
              <a:chOff x="0" y="3681702"/>
              <a:chExt cx="12192000" cy="3176298"/>
            </a:xfrm>
          </p:grpSpPr>
          <p:sp>
            <p:nvSpPr>
              <p:cNvPr id="30" name="Freeform: Shape 29">
                <a:extLst>
                  <a:ext uri="{FF2B5EF4-FFF2-40B4-BE49-F238E27FC236}">
                    <a16:creationId xmlns:a16="http://schemas.microsoft.com/office/drawing/2014/main" id="{2EB67199-6FF0-4DED-89D1-BAEA95F9F5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Freeform: Shape 30">
                <a:extLst>
                  <a:ext uri="{FF2B5EF4-FFF2-40B4-BE49-F238E27FC236}">
                    <a16:creationId xmlns:a16="http://schemas.microsoft.com/office/drawing/2014/main" id="{D1A0BEEB-C008-4150-A935-C6AAF537DA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27" name="Group 26">
              <a:extLst>
                <a:ext uri="{FF2B5EF4-FFF2-40B4-BE49-F238E27FC236}">
                  <a16:creationId xmlns:a16="http://schemas.microsoft.com/office/drawing/2014/main" id="{05148B0F-801C-45A1-80C1-EEC25A22A7C6}"/>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544" y="3296011"/>
              <a:ext cx="12191456" cy="2849975"/>
              <a:chOff x="544" y="3296011"/>
              <a:chExt cx="12191456" cy="2849975"/>
            </a:xfrm>
          </p:grpSpPr>
          <p:sp>
            <p:nvSpPr>
              <p:cNvPr id="28" name="Freeform: Shape 27">
                <a:extLst>
                  <a:ext uri="{FF2B5EF4-FFF2-40B4-BE49-F238E27FC236}">
                    <a16:creationId xmlns:a16="http://schemas.microsoft.com/office/drawing/2014/main" id="{E7715ED9-C8CE-4651-82AA-1C4B5F14A0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Freeform: Shape 28">
                <a:extLst>
                  <a:ext uri="{FF2B5EF4-FFF2-40B4-BE49-F238E27FC236}">
                    <a16:creationId xmlns:a16="http://schemas.microsoft.com/office/drawing/2014/main" id="{B911230A-EF3B-4760-9087-E4FBE05BD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a:blip r:embed="rId3">
                  <a:alphaModFix amt="57000"/>
                </a:blip>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sp>
        <p:nvSpPr>
          <p:cNvPr id="2" name="Title 1">
            <a:extLst>
              <a:ext uri="{FF2B5EF4-FFF2-40B4-BE49-F238E27FC236}">
                <a16:creationId xmlns:a16="http://schemas.microsoft.com/office/drawing/2014/main" id="{80C5A93A-D92E-42FE-BA53-6C71ADCDDA58}"/>
              </a:ext>
            </a:extLst>
          </p:cNvPr>
          <p:cNvSpPr>
            <a:spLocks noGrp="1"/>
          </p:cNvSpPr>
          <p:nvPr>
            <p:ph type="ctrTitle"/>
          </p:nvPr>
        </p:nvSpPr>
        <p:spPr>
          <a:xfrm>
            <a:off x="223521" y="-284480"/>
            <a:ext cx="10210800" cy="3327789"/>
          </a:xfrm>
        </p:spPr>
        <p:txBody>
          <a:bodyPr vert="horz" lIns="91440" tIns="45720" rIns="91440" bIns="45720" rtlCol="0">
            <a:normAutofit/>
          </a:bodyPr>
          <a:lstStyle/>
          <a:p>
            <a:pPr algn="l"/>
            <a:r>
              <a:rPr lang="en-US" sz="8800" kern="1200" dirty="0">
                <a:solidFill>
                  <a:schemeClr val="bg1"/>
                </a:solidFill>
                <a:latin typeface="+mj-lt"/>
                <a:ea typeface="+mj-ea"/>
                <a:cs typeface="+mj-cs"/>
              </a:rPr>
              <a:t>Continuous Glucose Monitoring</a:t>
            </a:r>
          </a:p>
        </p:txBody>
      </p:sp>
      <p:sp>
        <p:nvSpPr>
          <p:cNvPr id="3" name="Subtitle 2">
            <a:extLst>
              <a:ext uri="{FF2B5EF4-FFF2-40B4-BE49-F238E27FC236}">
                <a16:creationId xmlns:a16="http://schemas.microsoft.com/office/drawing/2014/main" id="{53C4BCD8-6D48-43AD-B954-35C018010639}"/>
              </a:ext>
            </a:extLst>
          </p:cNvPr>
          <p:cNvSpPr>
            <a:spLocks noGrp="1"/>
          </p:cNvSpPr>
          <p:nvPr>
            <p:ph type="subTitle" idx="1"/>
          </p:nvPr>
        </p:nvSpPr>
        <p:spPr>
          <a:xfrm>
            <a:off x="398367" y="3296011"/>
            <a:ext cx="12069536" cy="3530211"/>
          </a:xfrm>
        </p:spPr>
        <p:txBody>
          <a:bodyPr vert="horz" lIns="91440" tIns="45720" rIns="91440" bIns="45720" rtlCol="0">
            <a:noAutofit/>
          </a:bodyPr>
          <a:lstStyle/>
          <a:p>
            <a:pPr algn="l"/>
            <a:r>
              <a:rPr lang="en-US" sz="4400" dirty="0">
                <a:solidFill>
                  <a:schemeClr val="accent5">
                    <a:lumMod val="75000"/>
                  </a:schemeClr>
                </a:solidFill>
              </a:rPr>
              <a:t>T</a:t>
            </a:r>
            <a:r>
              <a:rPr lang="en-US" sz="4400" b="0" i="0" dirty="0">
                <a:solidFill>
                  <a:schemeClr val="accent5">
                    <a:lumMod val="75000"/>
                  </a:schemeClr>
                </a:solidFill>
                <a:effectLst/>
              </a:rPr>
              <a:t>he expanding role of continuous glucose monitoring in </a:t>
            </a:r>
            <a:r>
              <a:rPr lang="en-US" sz="4400" b="0" i="0" dirty="0" err="1">
                <a:solidFill>
                  <a:schemeClr val="accent5">
                    <a:lumMod val="75000"/>
                  </a:schemeClr>
                </a:solidFill>
                <a:effectLst/>
              </a:rPr>
              <a:t>glycaemic</a:t>
            </a:r>
            <a:r>
              <a:rPr lang="en-US" sz="4400" b="0" i="0" dirty="0">
                <a:solidFill>
                  <a:schemeClr val="accent5">
                    <a:lumMod val="75000"/>
                  </a:schemeClr>
                </a:solidFill>
                <a:effectLst/>
              </a:rPr>
              <a:t> management in </a:t>
            </a:r>
          </a:p>
          <a:p>
            <a:pPr algn="l"/>
            <a:r>
              <a:rPr lang="en-US" sz="4400" b="0" i="0" dirty="0">
                <a:solidFill>
                  <a:schemeClr val="accent5">
                    <a:lumMod val="75000"/>
                  </a:schemeClr>
                </a:solidFill>
                <a:effectLst/>
              </a:rPr>
              <a:t>primary care.</a:t>
            </a:r>
          </a:p>
          <a:p>
            <a:pPr algn="l"/>
            <a:endParaRPr lang="en-US" sz="4400" b="0" i="0" dirty="0">
              <a:solidFill>
                <a:schemeClr val="bg1"/>
              </a:solidFill>
              <a:effectLst/>
            </a:endParaRPr>
          </a:p>
          <a:p>
            <a:pPr algn="l"/>
            <a:r>
              <a:rPr lang="en-US" sz="4400" dirty="0">
                <a:solidFill>
                  <a:schemeClr val="bg1"/>
                </a:solidFill>
              </a:rPr>
              <a:t>                                                          </a:t>
            </a:r>
            <a:r>
              <a:rPr lang="en-US" sz="4000" dirty="0" err="1">
                <a:solidFill>
                  <a:schemeClr val="bg1"/>
                </a:solidFill>
              </a:rPr>
              <a:t>Northamptonshire</a:t>
            </a:r>
            <a:r>
              <a:rPr lang="en-US" sz="4400" dirty="0">
                <a:solidFill>
                  <a:schemeClr val="bg1"/>
                </a:solidFill>
              </a:rPr>
              <a:t> </a:t>
            </a:r>
          </a:p>
          <a:p>
            <a:pPr indent="-228600" algn="l">
              <a:buFont typeface="Arial" panose="020B0604020202020204" pitchFamily="34" charset="0"/>
              <a:buChar char="•"/>
            </a:pPr>
            <a:endParaRPr lang="en-US" sz="4400" dirty="0">
              <a:solidFill>
                <a:schemeClr val="bg1"/>
              </a:solidFill>
            </a:endParaRPr>
          </a:p>
          <a:p>
            <a:pPr indent="-228600" algn="l">
              <a:buFont typeface="Arial" panose="020B0604020202020204" pitchFamily="34" charset="0"/>
              <a:buChar char="•"/>
            </a:pPr>
            <a:endParaRPr lang="en-US" sz="4400" dirty="0">
              <a:solidFill>
                <a:schemeClr val="bg1"/>
              </a:solidFill>
            </a:endParaRPr>
          </a:p>
          <a:p>
            <a:pPr indent="-228600" algn="l">
              <a:buFont typeface="Arial" panose="020B0604020202020204" pitchFamily="34" charset="0"/>
              <a:buChar char="•"/>
            </a:pPr>
            <a:r>
              <a:rPr lang="en-US" sz="4400" dirty="0">
                <a:solidFill>
                  <a:schemeClr val="bg1"/>
                </a:solidFill>
              </a:rPr>
              <a:t>November 2022</a:t>
            </a:r>
          </a:p>
        </p:txBody>
      </p:sp>
    </p:spTree>
    <p:extLst>
      <p:ext uri="{BB962C8B-B14F-4D97-AF65-F5344CB8AC3E}">
        <p14:creationId xmlns:p14="http://schemas.microsoft.com/office/powerpoint/2010/main" val="26836319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A291D-2A32-4204-82CA-8940EB462D84}"/>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807D27FA-56B5-4343-94A6-B18740B0F6D2}"/>
              </a:ext>
            </a:extLst>
          </p:cNvPr>
          <p:cNvSpPr>
            <a:spLocks noGrp="1"/>
          </p:cNvSpPr>
          <p:nvPr>
            <p:ph idx="1"/>
          </p:nvPr>
        </p:nvSpPr>
        <p:spPr/>
        <p:txBody>
          <a:bodyPr/>
          <a:lstStyle/>
          <a:p>
            <a:pPr algn="l"/>
            <a:r>
              <a:rPr lang="en-GB" b="0" i="0" dirty="0">
                <a:solidFill>
                  <a:srgbClr val="000000"/>
                </a:solidFill>
                <a:effectLst/>
                <a:latin typeface="Times New Roman" panose="02020603050405020304" pitchFamily="18" charset="0"/>
              </a:rPr>
              <a:t>Type 2 Diabetes</a:t>
            </a:r>
          </a:p>
          <a:p>
            <a:pPr algn="l"/>
            <a:r>
              <a:rPr lang="en-GB" b="0" i="0" dirty="0">
                <a:solidFill>
                  <a:srgbClr val="000000"/>
                </a:solidFill>
                <a:effectLst/>
                <a:latin typeface="Times New Roman" panose="02020603050405020304" pitchFamily="18" charset="0"/>
              </a:rPr>
              <a:t>Dexcom One, </a:t>
            </a:r>
            <a:r>
              <a:rPr lang="en-GB" b="0" i="0" dirty="0" err="1">
                <a:solidFill>
                  <a:srgbClr val="000000"/>
                </a:solidFill>
                <a:effectLst/>
                <a:latin typeface="Times New Roman" panose="02020603050405020304" pitchFamily="18" charset="0"/>
              </a:rPr>
              <a:t>GlucoRx</a:t>
            </a:r>
            <a:r>
              <a:rPr lang="en-GB" b="0" i="0" dirty="0">
                <a:solidFill>
                  <a:srgbClr val="000000"/>
                </a:solidFill>
                <a:effectLst/>
                <a:latin typeface="Times New Roman" panose="02020603050405020304" pitchFamily="18" charset="0"/>
              </a:rPr>
              <a:t> </a:t>
            </a:r>
            <a:r>
              <a:rPr lang="en-GB" b="0" i="0" dirty="0" err="1">
                <a:solidFill>
                  <a:srgbClr val="000000"/>
                </a:solidFill>
                <a:effectLst/>
                <a:latin typeface="Times New Roman" panose="02020603050405020304" pitchFamily="18" charset="0"/>
              </a:rPr>
              <a:t>AiDEX</a:t>
            </a:r>
            <a:r>
              <a:rPr lang="en-GB" b="0" i="0" dirty="0">
                <a:solidFill>
                  <a:srgbClr val="000000"/>
                </a:solidFill>
                <a:effectLst/>
                <a:latin typeface="Times New Roman" panose="02020603050405020304" pitchFamily="18" charset="0"/>
              </a:rPr>
              <a:t> and Freestyle Libre 2 currently are not currently routinely commissioned for patients with Type 2 diabetes.</a:t>
            </a:r>
          </a:p>
          <a:p>
            <a:pPr algn="l"/>
            <a:endParaRPr lang="en-GB" dirty="0">
              <a:solidFill>
                <a:srgbClr val="000000"/>
              </a:solidFill>
              <a:latin typeface="Times New Roman" panose="02020603050405020304" pitchFamily="18" charset="0"/>
            </a:endParaRPr>
          </a:p>
          <a:p>
            <a:pPr algn="l"/>
            <a:r>
              <a:rPr lang="en-GB" b="0" i="0" dirty="0">
                <a:solidFill>
                  <a:srgbClr val="000000"/>
                </a:solidFill>
                <a:effectLst/>
                <a:latin typeface="Times New Roman" panose="02020603050405020304" pitchFamily="18" charset="0"/>
              </a:rPr>
              <a:t> For patients with Type 2 diabetes who are on insulin and who have difficulty using blood glucose test strips or who have severe or problematic hypoglycaemia a prior approval request may be submitted by the GP DMDT .</a:t>
            </a:r>
          </a:p>
          <a:p>
            <a:endParaRPr lang="en-GB" dirty="0"/>
          </a:p>
        </p:txBody>
      </p:sp>
      <p:pic>
        <p:nvPicPr>
          <p:cNvPr id="4" name="Picture 3">
            <a:extLst>
              <a:ext uri="{FF2B5EF4-FFF2-40B4-BE49-F238E27FC236}">
                <a16:creationId xmlns:a16="http://schemas.microsoft.com/office/drawing/2014/main" id="{D0E013D2-EFF4-4CAC-A746-E1C9CE0B2DC8}"/>
              </a:ext>
            </a:extLst>
          </p:cNvPr>
          <p:cNvPicPr>
            <a:picLocks noChangeAspect="1"/>
          </p:cNvPicPr>
          <p:nvPr/>
        </p:nvPicPr>
        <p:blipFill>
          <a:blip r:embed="rId2"/>
          <a:stretch>
            <a:fillRect/>
          </a:stretch>
        </p:blipFill>
        <p:spPr>
          <a:xfrm>
            <a:off x="204787" y="-51371"/>
            <a:ext cx="11782425" cy="2305050"/>
          </a:xfrm>
          <a:prstGeom prst="rect">
            <a:avLst/>
          </a:prstGeom>
        </p:spPr>
      </p:pic>
    </p:spTree>
    <p:extLst>
      <p:ext uri="{BB962C8B-B14F-4D97-AF65-F5344CB8AC3E}">
        <p14:creationId xmlns:p14="http://schemas.microsoft.com/office/powerpoint/2010/main" val="22045995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13" name="Rectangle 8">
            <a:extLst>
              <a:ext uri="{FF2B5EF4-FFF2-40B4-BE49-F238E27FC236}">
                <a16:creationId xmlns:a16="http://schemas.microsoft.com/office/drawing/2014/main" id="{2A6B319F-86FE-4754-878E-06F0804D8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32385" cy="6858000"/>
          </a:xfrm>
          <a:prstGeom prst="rect">
            <a:avLst/>
          </a:prstGeom>
          <a:solidFill>
            <a:schemeClr val="accent5">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14" name="Rectangle 10">
            <a:extLst>
              <a:ext uri="{FF2B5EF4-FFF2-40B4-BE49-F238E27FC236}">
                <a16:creationId xmlns:a16="http://schemas.microsoft.com/office/drawing/2014/main" id="{DCF7D1B5-3477-499F-ACC5-2C8B07F4ED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2385" y="0"/>
            <a:ext cx="3218914" cy="6858000"/>
          </a:xfrm>
          <a:prstGeom prst="rect">
            <a:avLst/>
          </a:prstGeom>
          <a:solidFill>
            <a:schemeClr val="accent5">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7D94B58-A325-40AE-8EA2-DB3B7FE7B175}"/>
              </a:ext>
            </a:extLst>
          </p:cNvPr>
          <p:cNvSpPr>
            <a:spLocks noGrp="1"/>
          </p:cNvSpPr>
          <p:nvPr>
            <p:ph type="title"/>
          </p:nvPr>
        </p:nvSpPr>
        <p:spPr>
          <a:xfrm>
            <a:off x="992206" y="1608667"/>
            <a:ext cx="2823275" cy="4501127"/>
          </a:xfrm>
        </p:spPr>
        <p:txBody>
          <a:bodyPr anchor="t">
            <a:normAutofit/>
          </a:bodyPr>
          <a:lstStyle/>
          <a:p>
            <a:pPr algn="r"/>
            <a:r>
              <a:rPr lang="en-GB" sz="3200" dirty="0">
                <a:solidFill>
                  <a:srgbClr val="FFFFFF"/>
                </a:solidFill>
              </a:rPr>
              <a:t>Types of CGM</a:t>
            </a:r>
          </a:p>
        </p:txBody>
      </p:sp>
      <p:sp>
        <p:nvSpPr>
          <p:cNvPr id="3" name="Content Placeholder 2">
            <a:extLst>
              <a:ext uri="{FF2B5EF4-FFF2-40B4-BE49-F238E27FC236}">
                <a16:creationId xmlns:a16="http://schemas.microsoft.com/office/drawing/2014/main" id="{04B7F7F1-E298-4F32-98E8-232979B4E275}"/>
              </a:ext>
            </a:extLst>
          </p:cNvPr>
          <p:cNvSpPr>
            <a:spLocks noGrp="1"/>
          </p:cNvSpPr>
          <p:nvPr>
            <p:ph sz="half" idx="1"/>
          </p:nvPr>
        </p:nvSpPr>
        <p:spPr>
          <a:xfrm>
            <a:off x="4211120" y="721361"/>
            <a:ext cx="3734000" cy="5388434"/>
          </a:xfrm>
        </p:spPr>
        <p:txBody>
          <a:bodyPr>
            <a:normAutofit fontScale="85000" lnSpcReduction="20000"/>
          </a:bodyPr>
          <a:lstStyle/>
          <a:p>
            <a:pPr marL="0" indent="0">
              <a:buNone/>
            </a:pPr>
            <a:r>
              <a:rPr lang="en-GB" sz="4200" dirty="0"/>
              <a:t>Specialist </a:t>
            </a:r>
            <a:r>
              <a:rPr lang="en-GB" sz="4200" dirty="0" err="1"/>
              <a:t>rtCGM</a:t>
            </a:r>
            <a:r>
              <a:rPr lang="en-GB" sz="4200" dirty="0"/>
              <a:t> – </a:t>
            </a:r>
          </a:p>
          <a:p>
            <a:pPr marL="0" indent="0">
              <a:buNone/>
            </a:pPr>
            <a:r>
              <a:rPr lang="en-GB" sz="4200" dirty="0"/>
              <a:t>Not available on FP10 </a:t>
            </a:r>
          </a:p>
          <a:p>
            <a:pPr marL="0" indent="0">
              <a:buNone/>
            </a:pPr>
            <a:endParaRPr lang="en-GB" sz="2400" dirty="0"/>
          </a:p>
          <a:p>
            <a:pPr marL="0" indent="0">
              <a:buNone/>
            </a:pPr>
            <a:r>
              <a:rPr lang="en-GB" sz="2400" dirty="0"/>
              <a:t>Specialist or Secondary care initiation</a:t>
            </a:r>
          </a:p>
          <a:p>
            <a:pPr marL="0" indent="0">
              <a:buNone/>
            </a:pPr>
            <a:r>
              <a:rPr lang="en-GB" sz="2400" dirty="0"/>
              <a:t>Supply chain only. - Speciality features appropriate for specific clinical conditions or compatibility with certain CSII devices </a:t>
            </a:r>
          </a:p>
          <a:p>
            <a:pPr marL="0" indent="0">
              <a:buNone/>
            </a:pPr>
            <a:endParaRPr lang="en-GB" sz="2400" dirty="0"/>
          </a:p>
          <a:p>
            <a:pPr marL="0" indent="0">
              <a:buNone/>
            </a:pPr>
            <a:r>
              <a:rPr lang="en-GB" sz="2400" dirty="0"/>
              <a:t>Dexcom G7</a:t>
            </a:r>
          </a:p>
          <a:p>
            <a:pPr marL="0" indent="0">
              <a:buNone/>
            </a:pPr>
            <a:r>
              <a:rPr lang="en-GB" sz="2400" dirty="0"/>
              <a:t>Dexcom G6</a:t>
            </a:r>
          </a:p>
          <a:p>
            <a:pPr marL="0" indent="0">
              <a:buNone/>
            </a:pPr>
            <a:r>
              <a:rPr lang="en-GB" sz="2400" dirty="0"/>
              <a:t>Guardian 4</a:t>
            </a:r>
          </a:p>
          <a:p>
            <a:pPr marL="0" indent="0">
              <a:buNone/>
            </a:pPr>
            <a:r>
              <a:rPr lang="en-GB" sz="2400" dirty="0"/>
              <a:t>Libre 3</a:t>
            </a:r>
          </a:p>
          <a:p>
            <a:pPr marL="0" indent="0">
              <a:buNone/>
            </a:pPr>
            <a:endParaRPr lang="en-GB" sz="1700" dirty="0"/>
          </a:p>
        </p:txBody>
      </p:sp>
      <p:sp>
        <p:nvSpPr>
          <p:cNvPr id="4" name="Content Placeholder 3">
            <a:extLst>
              <a:ext uri="{FF2B5EF4-FFF2-40B4-BE49-F238E27FC236}">
                <a16:creationId xmlns:a16="http://schemas.microsoft.com/office/drawing/2014/main" id="{53398DEF-1DD6-4198-81F8-8D0D5FAB9659}"/>
              </a:ext>
            </a:extLst>
          </p:cNvPr>
          <p:cNvSpPr>
            <a:spLocks noGrp="1"/>
          </p:cNvSpPr>
          <p:nvPr>
            <p:ph sz="half" idx="2"/>
          </p:nvPr>
        </p:nvSpPr>
        <p:spPr>
          <a:xfrm>
            <a:off x="8289696" y="640081"/>
            <a:ext cx="3556864" cy="5469714"/>
          </a:xfrm>
        </p:spPr>
        <p:txBody>
          <a:bodyPr>
            <a:normAutofit fontScale="85000" lnSpcReduction="20000"/>
          </a:bodyPr>
          <a:lstStyle/>
          <a:p>
            <a:pPr marL="0" indent="0">
              <a:buNone/>
            </a:pPr>
            <a:r>
              <a:rPr lang="en-GB" sz="4200" dirty="0">
                <a:solidFill>
                  <a:schemeClr val="accent4">
                    <a:lumMod val="60000"/>
                    <a:lumOff val="40000"/>
                  </a:schemeClr>
                </a:solidFill>
              </a:rPr>
              <a:t>FP10 </a:t>
            </a:r>
            <a:r>
              <a:rPr lang="en-GB" sz="4200" dirty="0" err="1">
                <a:solidFill>
                  <a:schemeClr val="accent4">
                    <a:lumMod val="60000"/>
                    <a:lumOff val="40000"/>
                  </a:schemeClr>
                </a:solidFill>
              </a:rPr>
              <a:t>rtCGM</a:t>
            </a:r>
            <a:r>
              <a:rPr lang="en-GB" sz="4200" dirty="0">
                <a:solidFill>
                  <a:schemeClr val="accent4">
                    <a:lumMod val="60000"/>
                    <a:lumOff val="40000"/>
                  </a:schemeClr>
                </a:solidFill>
              </a:rPr>
              <a:t> and Flash</a:t>
            </a:r>
          </a:p>
          <a:p>
            <a:pPr marL="0" indent="0">
              <a:buNone/>
            </a:pPr>
            <a:r>
              <a:rPr lang="en-GB" sz="4200" dirty="0">
                <a:solidFill>
                  <a:schemeClr val="accent4">
                    <a:lumMod val="60000"/>
                    <a:lumOff val="40000"/>
                  </a:schemeClr>
                </a:solidFill>
              </a:rPr>
              <a:t>Available on FP10 </a:t>
            </a:r>
          </a:p>
          <a:p>
            <a:pPr marL="0" indent="0">
              <a:buNone/>
            </a:pPr>
            <a:endParaRPr lang="en-GB" sz="2600" dirty="0"/>
          </a:p>
          <a:p>
            <a:pPr marL="0" indent="0">
              <a:buNone/>
            </a:pPr>
            <a:r>
              <a:rPr lang="en-GB" sz="2600" dirty="0">
                <a:solidFill>
                  <a:schemeClr val="accent4">
                    <a:lumMod val="60000"/>
                    <a:lumOff val="40000"/>
                  </a:schemeClr>
                </a:solidFill>
              </a:rPr>
              <a:t>All have optional low and high glucose alerts - No compatibility with CSII devices - All devices have sharing capability for HCP’s but not all offer sharing with relatives/carers</a:t>
            </a:r>
          </a:p>
          <a:p>
            <a:pPr marL="0" indent="0">
              <a:buNone/>
            </a:pPr>
            <a:endParaRPr lang="en-GB" sz="2600" dirty="0">
              <a:solidFill>
                <a:schemeClr val="accent4">
                  <a:lumMod val="60000"/>
                  <a:lumOff val="40000"/>
                </a:schemeClr>
              </a:solidFill>
            </a:endParaRPr>
          </a:p>
          <a:p>
            <a:pPr marL="0" indent="0">
              <a:buNone/>
            </a:pPr>
            <a:r>
              <a:rPr lang="en-GB" sz="2600" dirty="0">
                <a:solidFill>
                  <a:schemeClr val="accent4">
                    <a:lumMod val="60000"/>
                    <a:lumOff val="40000"/>
                  </a:schemeClr>
                </a:solidFill>
              </a:rPr>
              <a:t>Libre 2</a:t>
            </a:r>
          </a:p>
          <a:p>
            <a:pPr marL="0" indent="0">
              <a:buNone/>
            </a:pPr>
            <a:r>
              <a:rPr lang="en-GB" sz="2600" dirty="0">
                <a:solidFill>
                  <a:schemeClr val="accent4">
                    <a:lumMod val="60000"/>
                    <a:lumOff val="40000"/>
                  </a:schemeClr>
                </a:solidFill>
              </a:rPr>
              <a:t>Dexcom One</a:t>
            </a:r>
          </a:p>
          <a:p>
            <a:pPr marL="0" indent="0">
              <a:buNone/>
            </a:pPr>
            <a:r>
              <a:rPr lang="en-GB" sz="2600" dirty="0" err="1">
                <a:solidFill>
                  <a:schemeClr val="accent4">
                    <a:lumMod val="60000"/>
                    <a:lumOff val="40000"/>
                  </a:schemeClr>
                </a:solidFill>
              </a:rPr>
              <a:t>GlucoRX</a:t>
            </a:r>
            <a:r>
              <a:rPr lang="en-GB" sz="2600" dirty="0">
                <a:solidFill>
                  <a:schemeClr val="accent4">
                    <a:lumMod val="60000"/>
                    <a:lumOff val="40000"/>
                  </a:schemeClr>
                </a:solidFill>
              </a:rPr>
              <a:t> </a:t>
            </a:r>
            <a:r>
              <a:rPr lang="en-GB" sz="1900" dirty="0" err="1">
                <a:solidFill>
                  <a:schemeClr val="accent4">
                    <a:lumMod val="60000"/>
                    <a:lumOff val="40000"/>
                  </a:schemeClr>
                </a:solidFill>
              </a:rPr>
              <a:t>Aidex</a:t>
            </a:r>
            <a:endParaRPr lang="en-GB" sz="1900" dirty="0">
              <a:solidFill>
                <a:schemeClr val="accent4">
                  <a:lumMod val="60000"/>
                  <a:lumOff val="40000"/>
                </a:schemeClr>
              </a:solidFill>
            </a:endParaRPr>
          </a:p>
        </p:txBody>
      </p:sp>
    </p:spTree>
    <p:extLst>
      <p:ext uri="{BB962C8B-B14F-4D97-AF65-F5344CB8AC3E}">
        <p14:creationId xmlns:p14="http://schemas.microsoft.com/office/powerpoint/2010/main" val="2346643399"/>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CE92FF2F-0EF1-2D3B-56B6-1285AB5CF51E}"/>
              </a:ext>
            </a:extLst>
          </p:cNvPr>
          <p:cNvPicPr>
            <a:picLocks noChangeAspect="1"/>
          </p:cNvPicPr>
          <p:nvPr/>
        </p:nvPicPr>
        <p:blipFill rotWithShape="1">
          <a:blip r:embed="rId3">
            <a:alphaModFix amt="35000"/>
          </a:blip>
          <a:srcRect t="15443" r="1" b="1"/>
          <a:stretch/>
        </p:blipFill>
        <p:spPr>
          <a:xfrm>
            <a:off x="-4243" y="10"/>
            <a:ext cx="12196243" cy="6857990"/>
          </a:xfrm>
          <a:prstGeom prst="rect">
            <a:avLst/>
          </a:prstGeom>
        </p:spPr>
      </p:pic>
      <p:sp>
        <p:nvSpPr>
          <p:cNvPr id="2" name="Title 1">
            <a:extLst>
              <a:ext uri="{FF2B5EF4-FFF2-40B4-BE49-F238E27FC236}">
                <a16:creationId xmlns:a16="http://schemas.microsoft.com/office/drawing/2014/main" id="{AE8262BF-01D9-4270-89B5-89C7B546CA35}"/>
              </a:ext>
            </a:extLst>
          </p:cNvPr>
          <p:cNvSpPr>
            <a:spLocks noGrp="1"/>
          </p:cNvSpPr>
          <p:nvPr>
            <p:ph type="title"/>
          </p:nvPr>
        </p:nvSpPr>
        <p:spPr>
          <a:xfrm>
            <a:off x="643467" y="321734"/>
            <a:ext cx="10905066" cy="1135737"/>
          </a:xfrm>
        </p:spPr>
        <p:txBody>
          <a:bodyPr>
            <a:normAutofit/>
          </a:bodyPr>
          <a:lstStyle/>
          <a:p>
            <a:r>
              <a:rPr lang="en-GB" sz="3600"/>
              <a:t>Benefits to patients</a:t>
            </a:r>
          </a:p>
        </p:txBody>
      </p:sp>
      <p:sp>
        <p:nvSpPr>
          <p:cNvPr id="12" name="Rectangle 11">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9100443F-C217-AF1B-6B35-4D7A983E9EB9}"/>
              </a:ext>
            </a:extLst>
          </p:cNvPr>
          <p:cNvGraphicFramePr>
            <a:graphicFrameLocks noGrp="1"/>
          </p:cNvGraphicFramePr>
          <p:nvPr>
            <p:ph idx="1"/>
            <p:extLst>
              <p:ext uri="{D42A27DB-BD31-4B8C-83A1-F6EECF244321}">
                <p14:modId xmlns:p14="http://schemas.microsoft.com/office/powerpoint/2010/main" val="890998886"/>
              </p:ext>
            </p:extLst>
          </p:nvPr>
        </p:nvGraphicFramePr>
        <p:xfrm>
          <a:off x="643467" y="1782981"/>
          <a:ext cx="10905066" cy="439398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273951015"/>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5" name="Rectangle 52">
            <a:extLst>
              <a:ext uri="{FF2B5EF4-FFF2-40B4-BE49-F238E27FC236}">
                <a16:creationId xmlns:a16="http://schemas.microsoft.com/office/drawing/2014/main" id="{63F5877B-98C7-49DD-83AB-0F6F57CB65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33305728-265F-4134-8220-ABAFBEB8E1EE}"/>
              </a:ext>
            </a:extLst>
          </p:cNvPr>
          <p:cNvPicPr>
            <a:picLocks noChangeAspect="1"/>
          </p:cNvPicPr>
          <p:nvPr/>
        </p:nvPicPr>
        <p:blipFill rotWithShape="1">
          <a:blip r:embed="rId3"/>
          <a:srcRect r="7674"/>
          <a:stretch/>
        </p:blipFill>
        <p:spPr>
          <a:xfrm>
            <a:off x="7364078" y="-18"/>
            <a:ext cx="4827922" cy="6857999"/>
          </a:xfrm>
          <a:custGeom>
            <a:avLst/>
            <a:gdLst/>
            <a:ahLst/>
            <a:cxnLst/>
            <a:rect l="l" t="t" r="r" b="b"/>
            <a:pathLst>
              <a:path w="4827922" h="6858000">
                <a:moveTo>
                  <a:pt x="4441" y="0"/>
                </a:moveTo>
                <a:lnTo>
                  <a:pt x="4827922" y="0"/>
                </a:lnTo>
                <a:lnTo>
                  <a:pt x="4827922" y="6858000"/>
                </a:lnTo>
                <a:lnTo>
                  <a:pt x="0" y="6858000"/>
                </a:lnTo>
                <a:lnTo>
                  <a:pt x="106674" y="6638378"/>
                </a:lnTo>
                <a:cubicBezTo>
                  <a:pt x="530028" y="5720938"/>
                  <a:pt x="777229" y="4614948"/>
                  <a:pt x="777229" y="3424428"/>
                </a:cubicBezTo>
                <a:cubicBezTo>
                  <a:pt x="777229" y="2233909"/>
                  <a:pt x="530028" y="1127919"/>
                  <a:pt x="106674" y="210478"/>
                </a:cubicBezTo>
                <a:close/>
              </a:path>
            </a:pathLst>
          </a:custGeom>
        </p:spPr>
      </p:pic>
      <p:pic>
        <p:nvPicPr>
          <p:cNvPr id="13" name="Content Placeholder 12">
            <a:extLst>
              <a:ext uri="{FF2B5EF4-FFF2-40B4-BE49-F238E27FC236}">
                <a16:creationId xmlns:a16="http://schemas.microsoft.com/office/drawing/2014/main" id="{7A9DB662-0BD9-4D8E-A630-FBF3F9B61635}"/>
              </a:ext>
            </a:extLst>
          </p:cNvPr>
          <p:cNvPicPr>
            <a:picLocks noGrp="1" noChangeAspect="1"/>
          </p:cNvPicPr>
          <p:nvPr>
            <p:ph idx="1"/>
          </p:nvPr>
        </p:nvPicPr>
        <p:blipFill rotWithShape="1">
          <a:blip r:embed="rId4"/>
          <a:srcRect r="116"/>
          <a:stretch/>
        </p:blipFill>
        <p:spPr>
          <a:xfrm>
            <a:off x="3119360" y="18"/>
            <a:ext cx="4966290" cy="6857999"/>
          </a:xfrm>
          <a:custGeom>
            <a:avLst/>
            <a:gdLst/>
            <a:ahLst/>
            <a:cxnLst/>
            <a:rect l="l" t="t" r="r" b="b"/>
            <a:pathLst>
              <a:path w="4966290" h="6857999">
                <a:moveTo>
                  <a:pt x="0" y="0"/>
                </a:moveTo>
                <a:lnTo>
                  <a:pt x="4188230" y="0"/>
                </a:lnTo>
                <a:lnTo>
                  <a:pt x="4295735" y="210478"/>
                </a:lnTo>
                <a:cubicBezTo>
                  <a:pt x="4719089" y="1127919"/>
                  <a:pt x="4966290" y="2233909"/>
                  <a:pt x="4966290" y="3424428"/>
                </a:cubicBezTo>
                <a:cubicBezTo>
                  <a:pt x="4966290" y="4614948"/>
                  <a:pt x="4719089" y="5720938"/>
                  <a:pt x="4295735" y="6638378"/>
                </a:cubicBezTo>
                <a:lnTo>
                  <a:pt x="4183560" y="6857999"/>
                </a:lnTo>
                <a:lnTo>
                  <a:pt x="53039" y="6857999"/>
                </a:lnTo>
                <a:lnTo>
                  <a:pt x="132047" y="6695338"/>
                </a:lnTo>
                <a:cubicBezTo>
                  <a:pt x="555401" y="5777898"/>
                  <a:pt x="802602" y="4671908"/>
                  <a:pt x="802602" y="3481388"/>
                </a:cubicBezTo>
                <a:cubicBezTo>
                  <a:pt x="802602" y="2191659"/>
                  <a:pt x="512484" y="1001134"/>
                  <a:pt x="22579" y="42066"/>
                </a:cubicBezTo>
                <a:close/>
              </a:path>
            </a:pathLst>
          </a:custGeom>
        </p:spPr>
      </p:pic>
      <p:sp useBgFill="1">
        <p:nvSpPr>
          <p:cNvPr id="66" name="Freeform: Shape 54">
            <a:extLst>
              <a:ext uri="{FF2B5EF4-FFF2-40B4-BE49-F238E27FC236}">
                <a16:creationId xmlns:a16="http://schemas.microsoft.com/office/drawing/2014/main" id="{4EA91930-66BC-4C41-B4F5-C31EB216F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45815" cy="6858000"/>
          </a:xfrm>
          <a:custGeom>
            <a:avLst/>
            <a:gdLst>
              <a:gd name="connsiteX0" fmla="*/ 0 w 3945815"/>
              <a:gd name="connsiteY0" fmla="*/ 0 h 6858000"/>
              <a:gd name="connsiteX1" fmla="*/ 3138662 w 3945815"/>
              <a:gd name="connsiteY1" fmla="*/ 0 h 6858000"/>
              <a:gd name="connsiteX2" fmla="*/ 3275260 w 3945815"/>
              <a:gd name="connsiteY2" fmla="*/ 267438 h 6858000"/>
              <a:gd name="connsiteX3" fmla="*/ 3945815 w 3945815"/>
              <a:gd name="connsiteY3" fmla="*/ 3481388 h 6858000"/>
              <a:gd name="connsiteX4" fmla="*/ 3275260 w 3945815"/>
              <a:gd name="connsiteY4" fmla="*/ 6695338 h 6858000"/>
              <a:gd name="connsiteX5" fmla="*/ 3192177 w 3945815"/>
              <a:gd name="connsiteY5" fmla="*/ 6858000 h 6858000"/>
              <a:gd name="connsiteX6" fmla="*/ 0 w 394581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5815" h="6858000">
                <a:moveTo>
                  <a:pt x="0" y="0"/>
                </a:moveTo>
                <a:lnTo>
                  <a:pt x="3138662" y="0"/>
                </a:lnTo>
                <a:lnTo>
                  <a:pt x="3275260" y="267438"/>
                </a:lnTo>
                <a:cubicBezTo>
                  <a:pt x="3698614" y="1184879"/>
                  <a:pt x="3945815" y="2290869"/>
                  <a:pt x="3945815" y="3481388"/>
                </a:cubicBezTo>
                <a:cubicBezTo>
                  <a:pt x="3945815" y="4671908"/>
                  <a:pt x="3698614" y="5777898"/>
                  <a:pt x="3275260" y="6695338"/>
                </a:cubicBezTo>
                <a:lnTo>
                  <a:pt x="3192177"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67" name="Freeform: Shape 56">
            <a:extLst>
              <a:ext uri="{FF2B5EF4-FFF2-40B4-BE49-F238E27FC236}">
                <a16:creationId xmlns:a16="http://schemas.microsoft.com/office/drawing/2014/main" id="{6313CF8F-B436-401E-9575-DE0F8E8B5B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36670" cy="6858000"/>
          </a:xfrm>
          <a:custGeom>
            <a:avLst/>
            <a:gdLst>
              <a:gd name="connsiteX0" fmla="*/ 0 w 3936670"/>
              <a:gd name="connsiteY0" fmla="*/ 0 h 6858000"/>
              <a:gd name="connsiteX1" fmla="*/ 3129517 w 3936670"/>
              <a:gd name="connsiteY1" fmla="*/ 0 h 6858000"/>
              <a:gd name="connsiteX2" fmla="*/ 3266115 w 3936670"/>
              <a:gd name="connsiteY2" fmla="*/ 267438 h 6858000"/>
              <a:gd name="connsiteX3" fmla="*/ 3936670 w 3936670"/>
              <a:gd name="connsiteY3" fmla="*/ 3481388 h 6858000"/>
              <a:gd name="connsiteX4" fmla="*/ 3266115 w 3936670"/>
              <a:gd name="connsiteY4" fmla="*/ 6695338 h 6858000"/>
              <a:gd name="connsiteX5" fmla="*/ 3183032 w 3936670"/>
              <a:gd name="connsiteY5" fmla="*/ 6858000 h 6858000"/>
              <a:gd name="connsiteX6" fmla="*/ 0 w 393667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6670" h="6858000">
                <a:moveTo>
                  <a:pt x="0" y="0"/>
                </a:moveTo>
                <a:lnTo>
                  <a:pt x="3129517" y="0"/>
                </a:lnTo>
                <a:lnTo>
                  <a:pt x="3266115" y="267438"/>
                </a:lnTo>
                <a:cubicBezTo>
                  <a:pt x="3689469" y="1184879"/>
                  <a:pt x="3936670" y="2290869"/>
                  <a:pt x="3936670" y="3481388"/>
                </a:cubicBezTo>
                <a:cubicBezTo>
                  <a:pt x="3936670" y="4671908"/>
                  <a:pt x="3689469" y="5777898"/>
                  <a:pt x="3266115" y="6695338"/>
                </a:cubicBezTo>
                <a:lnTo>
                  <a:pt x="3183032"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itle 8">
            <a:extLst>
              <a:ext uri="{FF2B5EF4-FFF2-40B4-BE49-F238E27FC236}">
                <a16:creationId xmlns:a16="http://schemas.microsoft.com/office/drawing/2014/main" id="{C37B5722-BAB8-44BF-A4EA-BB765E62440F}"/>
              </a:ext>
            </a:extLst>
          </p:cNvPr>
          <p:cNvSpPr>
            <a:spLocks noGrp="1"/>
          </p:cNvSpPr>
          <p:nvPr>
            <p:ph type="title"/>
          </p:nvPr>
        </p:nvSpPr>
        <p:spPr>
          <a:xfrm>
            <a:off x="448056" y="681038"/>
            <a:ext cx="2804504" cy="1325563"/>
          </a:xfrm>
        </p:spPr>
        <p:txBody>
          <a:bodyPr vert="horz" lIns="91440" tIns="45720" rIns="91440" bIns="45720" rtlCol="0" anchor="ctr">
            <a:normAutofit/>
          </a:bodyPr>
          <a:lstStyle/>
          <a:p>
            <a:r>
              <a:rPr lang="en-US" sz="2800" b="1" kern="1200">
                <a:solidFill>
                  <a:schemeClr val="tx1"/>
                </a:solidFill>
                <a:latin typeface="+mj-lt"/>
                <a:ea typeface="+mj-ea"/>
                <a:cs typeface="+mj-cs"/>
              </a:rPr>
              <a:t>Dexcom One</a:t>
            </a:r>
          </a:p>
        </p:txBody>
      </p:sp>
      <p:sp>
        <p:nvSpPr>
          <p:cNvPr id="68" name="Rectangle 58">
            <a:extLst>
              <a:ext uri="{FF2B5EF4-FFF2-40B4-BE49-F238E27FC236}">
                <a16:creationId xmlns:a16="http://schemas.microsoft.com/office/drawing/2014/main" id="{2A38CFE9-C30A-4551-ACCB-D5808FBC39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016867"/>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69" name="Rectangle 60">
            <a:extLst>
              <a:ext uri="{FF2B5EF4-FFF2-40B4-BE49-F238E27FC236}">
                <a16:creationId xmlns:a16="http://schemas.microsoft.com/office/drawing/2014/main" id="{67EF550F-47CE-4FB2-9DAC-12AD835C83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2" y="2089941"/>
            <a:ext cx="2834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Text Placeholder 10">
            <a:extLst>
              <a:ext uri="{FF2B5EF4-FFF2-40B4-BE49-F238E27FC236}">
                <a16:creationId xmlns:a16="http://schemas.microsoft.com/office/drawing/2014/main" id="{E248F4E6-5FC9-4DD4-812C-B8D075CD0329}"/>
              </a:ext>
            </a:extLst>
          </p:cNvPr>
          <p:cNvSpPr>
            <a:spLocks noGrp="1"/>
          </p:cNvSpPr>
          <p:nvPr>
            <p:ph type="body" sz="half" idx="2"/>
          </p:nvPr>
        </p:nvSpPr>
        <p:spPr>
          <a:xfrm>
            <a:off x="448056" y="2258171"/>
            <a:ext cx="2825496" cy="4009065"/>
          </a:xfrm>
        </p:spPr>
        <p:txBody>
          <a:bodyPr vert="horz" lIns="91440" tIns="45720" rIns="91440" bIns="45720" rtlCol="0">
            <a:normAutofit/>
          </a:bodyPr>
          <a:lstStyle/>
          <a:p>
            <a:pPr indent="-228600">
              <a:buFont typeface="Arial" panose="020B0604020202020204" pitchFamily="34" charset="0"/>
              <a:buChar char="•"/>
            </a:pPr>
            <a:r>
              <a:rPr lang="en-US" sz="3200" b="0" i="0" dirty="0">
                <a:effectLst/>
              </a:rPr>
              <a:t>The glucose sensor can be worn up to 10 days and has a slim profile, making it nearly invisible under clothing. </a:t>
            </a:r>
          </a:p>
          <a:p>
            <a:pPr indent="-228600">
              <a:buFont typeface="Arial" panose="020B0604020202020204" pitchFamily="34" charset="0"/>
              <a:buChar char="•"/>
            </a:pPr>
            <a:endParaRPr lang="en-US" sz="1800" dirty="0"/>
          </a:p>
        </p:txBody>
      </p:sp>
    </p:spTree>
    <p:extLst>
      <p:ext uri="{BB962C8B-B14F-4D97-AF65-F5344CB8AC3E}">
        <p14:creationId xmlns:p14="http://schemas.microsoft.com/office/powerpoint/2010/main" val="35715660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5041C60-E06A-4C69-BFDB-E521D42FAEA4}"/>
              </a:ext>
            </a:extLst>
          </p:cNvPr>
          <p:cNvSpPr>
            <a:spLocks noGrp="1"/>
          </p:cNvSpPr>
          <p:nvPr>
            <p:ph type="title"/>
          </p:nvPr>
        </p:nvSpPr>
        <p:spPr/>
        <p:txBody>
          <a:bodyPr/>
          <a:lstStyle/>
          <a:p>
            <a:endParaRPr lang="en-GB"/>
          </a:p>
        </p:txBody>
      </p:sp>
      <p:pic>
        <p:nvPicPr>
          <p:cNvPr id="5" name="Online Media 15" title="Step 2. 3 Dexcom One EN How to insert your sensor &amp; attach transmitter generic">
            <a:hlinkClick r:id="" action="ppaction://media"/>
            <a:extLst>
              <a:ext uri="{FF2B5EF4-FFF2-40B4-BE49-F238E27FC236}">
                <a16:creationId xmlns:a16="http://schemas.microsoft.com/office/drawing/2014/main" id="{55C5AB4B-1639-490C-94E5-BF4CFE19487A}"/>
              </a:ext>
            </a:extLst>
          </p:cNvPr>
          <p:cNvPicPr>
            <a:picLocks noGrp="1" noRot="1" noChangeAspect="1"/>
          </p:cNvPicPr>
          <p:nvPr>
            <p:ph idx="1"/>
            <a:videoFile r:link="rId1"/>
          </p:nvPr>
        </p:nvPicPr>
        <p:blipFill>
          <a:blip r:embed="rId3"/>
          <a:stretch>
            <a:fillRect/>
          </a:stretch>
        </p:blipFill>
        <p:spPr>
          <a:xfrm>
            <a:off x="588959" y="243052"/>
            <a:ext cx="11277693" cy="6371896"/>
          </a:xfrm>
          <a:prstGeom prst="rect">
            <a:avLst/>
          </a:prstGeom>
        </p:spPr>
      </p:pic>
    </p:spTree>
    <p:extLst>
      <p:ext uri="{BB962C8B-B14F-4D97-AF65-F5344CB8AC3E}">
        <p14:creationId xmlns:p14="http://schemas.microsoft.com/office/powerpoint/2010/main" val="1176069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vol="80000">
                <p:cTn id="12" fill="hold" display="0">
                  <p:stCondLst>
                    <p:cond delay="indefinite"/>
                  </p:stCondLst>
                </p:cTn>
                <p:tgtEl>
                  <p:spTgt spid="5"/>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CC7EFBF1-FAE1-4F2F-8619-903905E63064}"/>
              </a:ext>
            </a:extLst>
          </p:cNvPr>
          <p:cNvPicPr>
            <a:picLocks noChangeAspect="1"/>
          </p:cNvPicPr>
          <p:nvPr/>
        </p:nvPicPr>
        <p:blipFill>
          <a:blip r:embed="rId3"/>
          <a:stretch>
            <a:fillRect/>
          </a:stretch>
        </p:blipFill>
        <p:spPr>
          <a:xfrm>
            <a:off x="4837113" y="642938"/>
            <a:ext cx="6661150" cy="3363913"/>
          </a:xfrm>
          <a:prstGeom prst="rect">
            <a:avLst/>
          </a:prstGeom>
        </p:spPr>
      </p:pic>
      <p:pic>
        <p:nvPicPr>
          <p:cNvPr id="5" name="Content Placeholder 4">
            <a:extLst>
              <a:ext uri="{FF2B5EF4-FFF2-40B4-BE49-F238E27FC236}">
                <a16:creationId xmlns:a16="http://schemas.microsoft.com/office/drawing/2014/main" id="{DE098E8B-E87D-4656-821E-EE2E78E19F4B}"/>
              </a:ext>
            </a:extLst>
          </p:cNvPr>
          <p:cNvPicPr>
            <a:picLocks noGrp="1" noChangeAspect="1"/>
          </p:cNvPicPr>
          <p:nvPr>
            <p:ph idx="1"/>
          </p:nvPr>
        </p:nvPicPr>
        <p:blipFill>
          <a:blip r:embed="rId4"/>
          <a:stretch>
            <a:fillRect/>
          </a:stretch>
        </p:blipFill>
        <p:spPr>
          <a:xfrm>
            <a:off x="4837113" y="4075113"/>
            <a:ext cx="6661150" cy="2135188"/>
          </a:xfrm>
        </p:spPr>
      </p:pic>
      <p:sp>
        <p:nvSpPr>
          <p:cNvPr id="2" name="Title 1">
            <a:extLst>
              <a:ext uri="{FF2B5EF4-FFF2-40B4-BE49-F238E27FC236}">
                <a16:creationId xmlns:a16="http://schemas.microsoft.com/office/drawing/2014/main" id="{DA36941A-8911-430E-A853-76A5E02A200F}"/>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600" kern="1200">
                <a:solidFill>
                  <a:srgbClr val="FFFFFF"/>
                </a:solidFill>
                <a:latin typeface="+mj-lt"/>
                <a:ea typeface="+mj-ea"/>
                <a:cs typeface="+mj-cs"/>
              </a:rPr>
              <a:t>Freestyle Libre 2</a:t>
            </a:r>
          </a:p>
        </p:txBody>
      </p:sp>
    </p:spTree>
    <p:extLst>
      <p:ext uri="{BB962C8B-B14F-4D97-AF65-F5344CB8AC3E}">
        <p14:creationId xmlns:p14="http://schemas.microsoft.com/office/powerpoint/2010/main" val="7687184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BCD8B31E-FAEC-4707-BC64-51FCA53D8526}"/>
              </a:ext>
            </a:extLst>
          </p:cNvPr>
          <p:cNvPicPr>
            <a:picLocks noGrp="1" noChangeAspect="1"/>
          </p:cNvPicPr>
          <p:nvPr>
            <p:ph idx="1"/>
          </p:nvPr>
        </p:nvPicPr>
        <p:blipFill rotWithShape="1">
          <a:blip r:embed="rId2"/>
          <a:srcRect t="15547" b="27635"/>
          <a:stretch/>
        </p:blipFill>
        <p:spPr>
          <a:xfrm>
            <a:off x="20" y="10"/>
            <a:ext cx="12191980" cy="6857990"/>
          </a:xfrm>
          <a:prstGeom prst="rect">
            <a:avLst/>
          </a:prstGeom>
        </p:spPr>
      </p:pic>
      <p:sp>
        <p:nvSpPr>
          <p:cNvPr id="22" name="Rectangle 21">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2D6EFD30-8B62-4A70-B3DC-33A83D5024BC}"/>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a:solidFill>
                  <a:schemeClr val="tx1">
                    <a:lumMod val="85000"/>
                    <a:lumOff val="15000"/>
                  </a:schemeClr>
                </a:solidFill>
              </a:rPr>
              <a:t>Gluco</a:t>
            </a:r>
            <a:r>
              <a:rPr lang="en-US" sz="3600" dirty="0">
                <a:solidFill>
                  <a:schemeClr val="tx1">
                    <a:lumMod val="85000"/>
                    <a:lumOff val="15000"/>
                  </a:schemeClr>
                </a:solidFill>
              </a:rPr>
              <a:t> </a:t>
            </a:r>
            <a:r>
              <a:rPr lang="en-US" sz="3600">
                <a:solidFill>
                  <a:schemeClr val="tx1">
                    <a:lumMod val="85000"/>
                    <a:lumOff val="15000"/>
                  </a:schemeClr>
                </a:solidFill>
              </a:rPr>
              <a:t>Aidex</a:t>
            </a:r>
            <a:endParaRPr lang="en-US" sz="3600" dirty="0">
              <a:solidFill>
                <a:schemeClr val="tx1">
                  <a:lumMod val="85000"/>
                  <a:lumOff val="15000"/>
                </a:schemeClr>
              </a:solidFill>
            </a:endParaRPr>
          </a:p>
        </p:txBody>
      </p:sp>
      <p:cxnSp>
        <p:nvCxnSpPr>
          <p:cNvPr id="24" name="Straight Connector 23">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02433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CFA7A8A-F2D6-D0B9-93AA-8DF4D33FA10F}"/>
              </a:ext>
            </a:extLst>
          </p:cNvPr>
          <p:cNvPicPr>
            <a:picLocks noChangeAspect="1"/>
          </p:cNvPicPr>
          <p:nvPr/>
        </p:nvPicPr>
        <p:blipFill rotWithShape="1">
          <a:blip r:embed="rId3">
            <a:alphaModFix amt="35000"/>
          </a:blip>
          <a:srcRect l="2667"/>
          <a:stretch/>
        </p:blipFill>
        <p:spPr>
          <a:xfrm>
            <a:off x="20" y="10"/>
            <a:ext cx="12191980" cy="6857990"/>
          </a:xfrm>
          <a:prstGeom prst="rect">
            <a:avLst/>
          </a:prstGeom>
        </p:spPr>
      </p:pic>
      <p:sp>
        <p:nvSpPr>
          <p:cNvPr id="2" name="Title 1">
            <a:extLst>
              <a:ext uri="{FF2B5EF4-FFF2-40B4-BE49-F238E27FC236}">
                <a16:creationId xmlns:a16="http://schemas.microsoft.com/office/drawing/2014/main" id="{1EE77B8C-28C9-4223-B414-1E0AE6FCC2FA}"/>
              </a:ext>
            </a:extLst>
          </p:cNvPr>
          <p:cNvSpPr>
            <a:spLocks noGrp="1"/>
          </p:cNvSpPr>
          <p:nvPr>
            <p:ph type="title"/>
          </p:nvPr>
        </p:nvSpPr>
        <p:spPr>
          <a:xfrm>
            <a:off x="838200" y="365125"/>
            <a:ext cx="10515600" cy="1325563"/>
          </a:xfrm>
        </p:spPr>
        <p:txBody>
          <a:bodyPr vert="horz" lIns="91440" tIns="45720" rIns="91440" bIns="45720" rtlCol="0">
            <a:normAutofit/>
          </a:bodyPr>
          <a:lstStyle/>
          <a:p>
            <a:r>
              <a:rPr lang="en-US" kern="1200">
                <a:solidFill>
                  <a:srgbClr val="FFFFFF"/>
                </a:solidFill>
                <a:latin typeface="+mj-lt"/>
                <a:ea typeface="+mj-ea"/>
                <a:cs typeface="+mj-cs"/>
              </a:rPr>
              <a:t>Benefits to clinicians</a:t>
            </a:r>
          </a:p>
        </p:txBody>
      </p:sp>
      <p:graphicFrame>
        <p:nvGraphicFramePr>
          <p:cNvPr id="18" name="Content Placeholder 2">
            <a:extLst>
              <a:ext uri="{FF2B5EF4-FFF2-40B4-BE49-F238E27FC236}">
                <a16:creationId xmlns:a16="http://schemas.microsoft.com/office/drawing/2014/main" id="{20A31878-68A7-75D7-7B44-CF1DE8E6342B}"/>
              </a:ext>
            </a:extLst>
          </p:cNvPr>
          <p:cNvGraphicFramePr>
            <a:graphicFrameLocks noGrp="1"/>
          </p:cNvGraphicFramePr>
          <p:nvPr>
            <p:ph idx="1"/>
            <p:extLst>
              <p:ext uri="{D42A27DB-BD31-4B8C-83A1-F6EECF244321}">
                <p14:modId xmlns:p14="http://schemas.microsoft.com/office/powerpoint/2010/main" val="259924827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13598767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1C3C1-9180-42CF-903A-122E57C68ADF}"/>
              </a:ext>
            </a:extLst>
          </p:cNvPr>
          <p:cNvSpPr>
            <a:spLocks noGrp="1"/>
          </p:cNvSpPr>
          <p:nvPr>
            <p:ph type="title"/>
          </p:nvPr>
        </p:nvSpPr>
        <p:spPr/>
        <p:txBody>
          <a:bodyPr/>
          <a:lstStyle/>
          <a:p>
            <a:endParaRPr lang="en-GB" dirty="0"/>
          </a:p>
        </p:txBody>
      </p:sp>
      <p:pic>
        <p:nvPicPr>
          <p:cNvPr id="5" name="Content Placeholder 4">
            <a:extLst>
              <a:ext uri="{FF2B5EF4-FFF2-40B4-BE49-F238E27FC236}">
                <a16:creationId xmlns:a16="http://schemas.microsoft.com/office/drawing/2014/main" id="{AA8C0EA5-5D05-4F4B-88EF-F603A1A68BA2}"/>
              </a:ext>
            </a:extLst>
          </p:cNvPr>
          <p:cNvPicPr>
            <a:picLocks noGrp="1" noChangeAspect="1"/>
          </p:cNvPicPr>
          <p:nvPr>
            <p:ph idx="1"/>
          </p:nvPr>
        </p:nvPicPr>
        <p:blipFill>
          <a:blip r:embed="rId2"/>
          <a:stretch>
            <a:fillRect/>
          </a:stretch>
        </p:blipFill>
        <p:spPr>
          <a:xfrm>
            <a:off x="0" y="0"/>
            <a:ext cx="12016463" cy="6858000"/>
          </a:xfrm>
        </p:spPr>
      </p:pic>
      <p:pic>
        <p:nvPicPr>
          <p:cNvPr id="6" name="Picture 5">
            <a:extLst>
              <a:ext uri="{FF2B5EF4-FFF2-40B4-BE49-F238E27FC236}">
                <a16:creationId xmlns:a16="http://schemas.microsoft.com/office/drawing/2014/main" id="{C1DDBEF7-A47D-4FE0-BF34-76BE8A5AB590}"/>
              </a:ext>
            </a:extLst>
          </p:cNvPr>
          <p:cNvPicPr>
            <a:picLocks noChangeAspect="1"/>
          </p:cNvPicPr>
          <p:nvPr/>
        </p:nvPicPr>
        <p:blipFill>
          <a:blip r:embed="rId3"/>
          <a:stretch>
            <a:fillRect/>
          </a:stretch>
        </p:blipFill>
        <p:spPr>
          <a:xfrm>
            <a:off x="175537" y="4961135"/>
            <a:ext cx="2771632" cy="1655933"/>
          </a:xfrm>
          <a:prstGeom prst="rect">
            <a:avLst/>
          </a:prstGeom>
        </p:spPr>
      </p:pic>
    </p:spTree>
    <p:extLst>
      <p:ext uri="{BB962C8B-B14F-4D97-AF65-F5344CB8AC3E}">
        <p14:creationId xmlns:p14="http://schemas.microsoft.com/office/powerpoint/2010/main" val="5961990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B98F93B3-425E-46E6-9652-8025150C4807}"/>
              </a:ext>
            </a:extLst>
          </p:cNvPr>
          <p:cNvSpPr>
            <a:spLocks noGrp="1"/>
          </p:cNvSpPr>
          <p:nvPr>
            <p:ph type="title"/>
          </p:nvPr>
        </p:nvSpPr>
        <p:spPr>
          <a:xfrm>
            <a:off x="546351" y="433545"/>
            <a:ext cx="11139854" cy="930447"/>
          </a:xfrm>
        </p:spPr>
        <p:txBody>
          <a:bodyPr vert="horz" lIns="91440" tIns="45720" rIns="91440" bIns="45720" rtlCol="0" anchor="b">
            <a:normAutofit/>
          </a:bodyPr>
          <a:lstStyle/>
          <a:p>
            <a:pPr algn="ctr"/>
            <a:r>
              <a:rPr lang="en-US" sz="5400">
                <a:solidFill>
                  <a:srgbClr val="FFFFFF"/>
                </a:solidFill>
              </a:rPr>
              <a:t>Time in Range </a:t>
            </a:r>
          </a:p>
        </p:txBody>
      </p:sp>
      <p:cxnSp>
        <p:nvCxnSpPr>
          <p:cNvPr id="17" name="Straight Connector 16">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8" name="Content Placeholder 7">
            <a:extLst>
              <a:ext uri="{FF2B5EF4-FFF2-40B4-BE49-F238E27FC236}">
                <a16:creationId xmlns:a16="http://schemas.microsoft.com/office/drawing/2014/main" id="{6B757AFD-857C-476F-829A-19F9B2BB6405}"/>
              </a:ext>
            </a:extLst>
          </p:cNvPr>
          <p:cNvPicPr>
            <a:picLocks noGrp="1" noChangeAspect="1"/>
          </p:cNvPicPr>
          <p:nvPr>
            <p:ph sz="half" idx="1"/>
          </p:nvPr>
        </p:nvPicPr>
        <p:blipFill>
          <a:blip r:embed="rId2"/>
          <a:stretch>
            <a:fillRect/>
          </a:stretch>
        </p:blipFill>
        <p:spPr>
          <a:xfrm>
            <a:off x="331567" y="1680592"/>
            <a:ext cx="6032193" cy="5177401"/>
          </a:xfrm>
          <a:prstGeom prst="rect">
            <a:avLst/>
          </a:prstGeom>
        </p:spPr>
      </p:pic>
      <p:cxnSp>
        <p:nvCxnSpPr>
          <p:cNvPr id="19" name="Straight Connector 18">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10" name="Content Placeholder 9">
            <a:extLst>
              <a:ext uri="{FF2B5EF4-FFF2-40B4-BE49-F238E27FC236}">
                <a16:creationId xmlns:a16="http://schemas.microsoft.com/office/drawing/2014/main" id="{2E8D98AA-7C38-4212-A4B3-B390DF922688}"/>
              </a:ext>
            </a:extLst>
          </p:cNvPr>
          <p:cNvPicPr>
            <a:picLocks noGrp="1" noChangeAspect="1"/>
          </p:cNvPicPr>
          <p:nvPr>
            <p:ph sz="half" idx="2"/>
          </p:nvPr>
        </p:nvPicPr>
        <p:blipFill>
          <a:blip r:embed="rId3"/>
          <a:stretch>
            <a:fillRect/>
          </a:stretch>
        </p:blipFill>
        <p:spPr>
          <a:xfrm>
            <a:off x="6279955" y="1680593"/>
            <a:ext cx="5621035" cy="5177400"/>
          </a:xfrm>
          <a:prstGeom prst="rect">
            <a:avLst/>
          </a:prstGeom>
        </p:spPr>
      </p:pic>
    </p:spTree>
    <p:extLst>
      <p:ext uri="{BB962C8B-B14F-4D97-AF65-F5344CB8AC3E}">
        <p14:creationId xmlns:p14="http://schemas.microsoft.com/office/powerpoint/2010/main" val="1452115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8446B12-7391-4711-8B31-112A0B896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DEAE83E-4257-48F1-92BF-F5D683B892BE}"/>
              </a:ext>
            </a:extLst>
          </p:cNvPr>
          <p:cNvSpPr>
            <a:spLocks noGrp="1"/>
          </p:cNvSpPr>
          <p:nvPr>
            <p:ph type="title" idx="4294967295"/>
          </p:nvPr>
        </p:nvSpPr>
        <p:spPr>
          <a:xfrm>
            <a:off x="838199" y="4428000"/>
            <a:ext cx="6143626" cy="1400400"/>
          </a:xfrm>
        </p:spPr>
        <p:txBody>
          <a:bodyPr vert="horz" wrap="square" lIns="91440" tIns="45720" rIns="91440" bIns="45720" rtlCol="0" anchor="b">
            <a:normAutofit/>
          </a:bodyPr>
          <a:lstStyle/>
          <a:p>
            <a:r>
              <a:rPr lang="en-US" sz="3900">
                <a:solidFill>
                  <a:schemeClr val="bg1"/>
                </a:solidFill>
              </a:rPr>
              <a:t>Referrals </a:t>
            </a:r>
            <a:br>
              <a:rPr lang="en-US" sz="3900">
                <a:solidFill>
                  <a:schemeClr val="bg1"/>
                </a:solidFill>
              </a:rPr>
            </a:br>
            <a:r>
              <a:rPr lang="en-US" sz="3900">
                <a:solidFill>
                  <a:schemeClr val="bg1"/>
                </a:solidFill>
              </a:rPr>
              <a:t>diabetes.northants @nhs.net</a:t>
            </a:r>
          </a:p>
        </p:txBody>
      </p:sp>
      <p:pic>
        <p:nvPicPr>
          <p:cNvPr id="5" name="Content Placeholder 4">
            <a:extLst>
              <a:ext uri="{FF2B5EF4-FFF2-40B4-BE49-F238E27FC236}">
                <a16:creationId xmlns:a16="http://schemas.microsoft.com/office/drawing/2014/main" id="{67134420-E12C-43A9-818C-74F09C26C6F7}"/>
              </a:ext>
            </a:extLst>
          </p:cNvPr>
          <p:cNvPicPr>
            <a:picLocks noChangeAspect="1"/>
          </p:cNvPicPr>
          <p:nvPr/>
        </p:nvPicPr>
        <p:blipFill rotWithShape="1">
          <a:blip r:embed="rId2"/>
          <a:srcRect t="7548" b="4708"/>
          <a:stretch/>
        </p:blipFill>
        <p:spPr>
          <a:xfrm>
            <a:off x="20" y="-1"/>
            <a:ext cx="12191980" cy="3984912"/>
          </a:xfrm>
          <a:custGeom>
            <a:avLst/>
            <a:gdLst/>
            <a:ahLst/>
            <a:cxnLst/>
            <a:rect l="l" t="t" r="r" b="b"/>
            <a:pathLst>
              <a:path w="12192000" h="3984912">
                <a:moveTo>
                  <a:pt x="0" y="0"/>
                </a:moveTo>
                <a:lnTo>
                  <a:pt x="12192000" y="0"/>
                </a:lnTo>
                <a:lnTo>
                  <a:pt x="12192000" y="566059"/>
                </a:lnTo>
                <a:lnTo>
                  <a:pt x="12192000" y="794037"/>
                </a:lnTo>
                <a:lnTo>
                  <a:pt x="12192000" y="2336800"/>
                </a:lnTo>
                <a:lnTo>
                  <a:pt x="12192000" y="2631227"/>
                </a:lnTo>
                <a:lnTo>
                  <a:pt x="12192000" y="3908712"/>
                </a:lnTo>
                <a:lnTo>
                  <a:pt x="9439275" y="3984912"/>
                </a:lnTo>
                <a:lnTo>
                  <a:pt x="5572127" y="3737262"/>
                </a:lnTo>
                <a:lnTo>
                  <a:pt x="0" y="3908712"/>
                </a:lnTo>
                <a:lnTo>
                  <a:pt x="0" y="2631227"/>
                </a:lnTo>
                <a:lnTo>
                  <a:pt x="0" y="2336800"/>
                </a:lnTo>
                <a:lnTo>
                  <a:pt x="0" y="794037"/>
                </a:lnTo>
                <a:lnTo>
                  <a:pt x="0" y="566059"/>
                </a:lnTo>
                <a:close/>
              </a:path>
            </a:pathLst>
          </a:custGeom>
        </p:spPr>
      </p:pic>
      <p:grpSp>
        <p:nvGrpSpPr>
          <p:cNvPr id="7" name="Group 11">
            <a:extLst>
              <a:ext uri="{FF2B5EF4-FFF2-40B4-BE49-F238E27FC236}">
                <a16:creationId xmlns:a16="http://schemas.microsoft.com/office/drawing/2014/main" id="{AC0B7807-0C83-4963-821A-69B172722E4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528992"/>
            <a:ext cx="12192000" cy="757168"/>
            <a:chOff x="0" y="2959818"/>
            <a:chExt cx="12192000" cy="757168"/>
          </a:xfrm>
        </p:grpSpPr>
        <p:sp>
          <p:nvSpPr>
            <p:cNvPr id="13" name="Freeform: Shape 12">
              <a:extLst>
                <a:ext uri="{FF2B5EF4-FFF2-40B4-BE49-F238E27FC236}">
                  <a16:creationId xmlns:a16="http://schemas.microsoft.com/office/drawing/2014/main" id="{BB027EC7-3252-48A2-A7A4-1741F72E47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13">
              <a:extLst>
                <a:ext uri="{FF2B5EF4-FFF2-40B4-BE49-F238E27FC236}">
                  <a16:creationId xmlns:a16="http://schemas.microsoft.com/office/drawing/2014/main" id="{4EBC51E4-7477-4290-BBD0-18AD942C36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3">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16505230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38D60393-55A4-4544-BB30-E1CFFEE7B8E8}"/>
              </a:ext>
            </a:extLst>
          </p:cNvPr>
          <p:cNvSpPr>
            <a:spLocks noChangeArrowheads="1"/>
          </p:cNvSpPr>
          <p:nvPr/>
        </p:nvSpPr>
        <p:spPr bwMode="auto">
          <a:xfrm>
            <a:off x="643469" y="1782981"/>
            <a:ext cx="4008384" cy="4393982"/>
          </a:xfrm>
          <a:prstGeom prst="rect">
            <a:avLst/>
          </a:prstGeo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rm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eaLnBrk="1" fontAlgn="base" hangingPunct="1">
              <a:lnSpc>
                <a:spcPct val="90000"/>
              </a:lnSpc>
              <a:spcBef>
                <a:spcPct val="0"/>
              </a:spcBef>
              <a:spcAft>
                <a:spcPts val="600"/>
              </a:spcAft>
              <a:buClrTx/>
              <a:buSzTx/>
              <a:tabLst/>
            </a:pPr>
            <a:r>
              <a:rPr kumimoji="0" lang="en-US" altLang="en-US" sz="2000" b="0" i="0" u="none" strike="noStrike" cap="none" normalizeH="0" baseline="0" dirty="0">
                <a:ln>
                  <a:noFill/>
                </a:ln>
                <a:effectLst/>
                <a:latin typeface="+mn-lt"/>
              </a:rPr>
              <a:t> </a:t>
            </a:r>
          </a:p>
        </p:txBody>
      </p:sp>
      <p:sp>
        <p:nvSpPr>
          <p:cNvPr id="4" name="AutoShape 2">
            <a:hlinkClick r:id="rId2"/>
            <a:extLst>
              <a:ext uri="{FF2B5EF4-FFF2-40B4-BE49-F238E27FC236}">
                <a16:creationId xmlns:a16="http://schemas.microsoft.com/office/drawing/2014/main" id="{EC093646-EE0C-4B66-87ED-C8FB491D1CDB}"/>
              </a:ext>
            </a:extLst>
          </p:cNvPr>
          <p:cNvSpPr>
            <a:spLocks noChangeAspect="1" noChangeArrowheads="1"/>
          </p:cNvSpPr>
          <p:nvPr/>
        </p:nvSpPr>
        <p:spPr bwMode="auto">
          <a:xfrm>
            <a:off x="5607050" y="47148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2" name="Table 1">
            <a:extLst>
              <a:ext uri="{FF2B5EF4-FFF2-40B4-BE49-F238E27FC236}">
                <a16:creationId xmlns:a16="http://schemas.microsoft.com/office/drawing/2014/main" id="{228DCBE9-9908-428F-9D62-49009468413B}"/>
              </a:ext>
            </a:extLst>
          </p:cNvPr>
          <p:cNvGraphicFramePr>
            <a:graphicFrameLocks noGrp="1"/>
          </p:cNvGraphicFramePr>
          <p:nvPr>
            <p:extLst>
              <p:ext uri="{D42A27DB-BD31-4B8C-83A1-F6EECF244321}">
                <p14:modId xmlns:p14="http://schemas.microsoft.com/office/powerpoint/2010/main" val="2930862088"/>
              </p:ext>
            </p:extLst>
          </p:nvPr>
        </p:nvGraphicFramePr>
        <p:xfrm>
          <a:off x="2833236" y="643467"/>
          <a:ext cx="9154039" cy="5615517"/>
        </p:xfrm>
        <a:graphic>
          <a:graphicData uri="http://schemas.openxmlformats.org/drawingml/2006/table">
            <a:tbl>
              <a:tblPr>
                <a:solidFill>
                  <a:schemeClr val="tx1">
                    <a:lumMod val="65000"/>
                    <a:lumOff val="35000"/>
                  </a:schemeClr>
                </a:solidFill>
              </a:tblPr>
              <a:tblGrid>
                <a:gridCol w="1375184">
                  <a:extLst>
                    <a:ext uri="{9D8B030D-6E8A-4147-A177-3AD203B41FA5}">
                      <a16:colId xmlns:a16="http://schemas.microsoft.com/office/drawing/2014/main" val="3558910725"/>
                    </a:ext>
                  </a:extLst>
                </a:gridCol>
                <a:gridCol w="7778855">
                  <a:extLst>
                    <a:ext uri="{9D8B030D-6E8A-4147-A177-3AD203B41FA5}">
                      <a16:colId xmlns:a16="http://schemas.microsoft.com/office/drawing/2014/main" val="3745043253"/>
                    </a:ext>
                  </a:extLst>
                </a:gridCol>
              </a:tblGrid>
              <a:tr h="5615517">
                <a:tc>
                  <a:txBody>
                    <a:bodyPr/>
                    <a:lstStyle/>
                    <a:p>
                      <a:pPr marR="114300" fontAlgn="base"/>
                      <a:endParaRPr lang="en-GB" sz="3000" cap="none" spc="0" dirty="0">
                        <a:solidFill>
                          <a:schemeClr val="bg1"/>
                        </a:solidFill>
                        <a:effectLst/>
                        <a:latin typeface="Calibri" panose="020F0502020204030204" pitchFamily="34" charset="0"/>
                      </a:endParaRPr>
                    </a:p>
                  </a:txBody>
                  <a:tcPr marL="75507" marR="226522" marT="75507" marB="178136">
                    <a:lnL w="12700" cmpd="sng">
                      <a:noFill/>
                      <a:prstDash val="solid"/>
                    </a:lnL>
                    <a:lnR w="12700" cmpd="sng">
                      <a:noFill/>
                      <a:prstDash val="solid"/>
                    </a:lnR>
                    <a:lnT w="12700" cmpd="sng">
                      <a:noFill/>
                      <a:prstDash val="solid"/>
                    </a:lnT>
                    <a:lnB w="12700" cmpd="sng">
                      <a:noFill/>
                      <a:prstDash val="solid"/>
                    </a:lnB>
                    <a:solidFill>
                      <a:schemeClr val="tx1">
                        <a:lumMod val="65000"/>
                        <a:lumOff val="35000"/>
                      </a:schemeClr>
                    </a:solidFill>
                  </a:tcPr>
                </a:tc>
                <a:tc>
                  <a:txBody>
                    <a:bodyPr/>
                    <a:lstStyle/>
                    <a:p>
                      <a:pPr marR="76200" fontAlgn="base">
                        <a:spcAft>
                          <a:spcPts val="900"/>
                        </a:spcAft>
                      </a:pPr>
                      <a:r>
                        <a:rPr lang="en-GB" sz="3000" u="none" strike="noStrike" cap="none" spc="0" dirty="0">
                          <a:solidFill>
                            <a:schemeClr val="bg1"/>
                          </a:solidFill>
                          <a:effectLst/>
                          <a:latin typeface="Segoe UI Light" panose="020B0502040204020203" pitchFamily="34" charset="0"/>
                          <a:hlinkClick r:id="rId2">
                            <a:extLst>
                              <a:ext uri="{A12FA001-AC4F-418D-AE19-62706E023703}">
                                <ahyp:hlinkClr xmlns:ahyp="http://schemas.microsoft.com/office/drawing/2018/hyperlinkcolor" val="tx"/>
                              </a:ext>
                            </a:extLst>
                          </a:hlinkClick>
                        </a:rPr>
                        <a:t>Flash and CGM education pack for primary care now available</a:t>
                      </a:r>
                      <a:endParaRPr lang="en-GB" sz="3000" cap="none" spc="0" dirty="0">
                        <a:solidFill>
                          <a:schemeClr val="bg1"/>
                        </a:solidFill>
                        <a:effectLst/>
                        <a:latin typeface="Calibri" panose="020F0502020204030204" pitchFamily="34" charset="0"/>
                      </a:endParaRPr>
                    </a:p>
                    <a:p>
                      <a:pPr marR="76200" fontAlgn="base">
                        <a:spcAft>
                          <a:spcPts val="900"/>
                        </a:spcAft>
                      </a:pPr>
                      <a:r>
                        <a:rPr lang="en-GB" sz="3000" cap="none" spc="0" dirty="0">
                          <a:solidFill>
                            <a:schemeClr val="bg1"/>
                          </a:solidFill>
                          <a:effectLst/>
                          <a:latin typeface="Segoe UI" panose="020B0502040204020203" pitchFamily="34" charset="0"/>
                        </a:rPr>
                        <a:t>Healthcare professionals working in primary care can increase their knowledge of and confidence in flash glucose monitoring and continuous glucose monitoring (CGM) thanks to a new suite of resources. They have been put together by the award-winning </a:t>
                      </a:r>
                      <a:r>
                        <a:rPr lang="en-GB" sz="3000" cap="none" spc="0" dirty="0" err="1">
                          <a:solidFill>
                            <a:schemeClr val="bg1"/>
                          </a:solidFill>
                          <a:effectLst/>
                          <a:latin typeface="Segoe UI" panose="020B0502040204020203" pitchFamily="34" charset="0"/>
                        </a:rPr>
                        <a:t>EDEN&amp;nbsp</a:t>
                      </a:r>
                      <a:r>
                        <a:rPr lang="en-GB" sz="3000" cap="none" spc="0" dirty="0">
                          <a:solidFill>
                            <a:schemeClr val="bg1"/>
                          </a:solidFill>
                          <a:effectLst/>
                          <a:latin typeface="Segoe UI" panose="020B0502040204020203" pitchFamily="34" charset="0"/>
                        </a:rPr>
                        <a:t>;(Effective Diabetes Education Now)</a:t>
                      </a:r>
                      <a:endParaRPr lang="en-GB" sz="3000" cap="none" spc="0" dirty="0">
                        <a:solidFill>
                          <a:schemeClr val="bg1"/>
                        </a:solidFill>
                        <a:effectLst/>
                        <a:latin typeface="Calibri" panose="020F0502020204030204" pitchFamily="34" charset="0"/>
                      </a:endParaRPr>
                    </a:p>
                    <a:p>
                      <a:pPr fontAlgn="base"/>
                      <a:r>
                        <a:rPr lang="en-GB" sz="3000" cap="none" spc="0" dirty="0">
                          <a:solidFill>
                            <a:schemeClr val="bg1"/>
                          </a:solidFill>
                          <a:effectLst/>
                          <a:latin typeface="Segoe UI" panose="020B0502040204020203" pitchFamily="34" charset="0"/>
                          <a:hlinkClick r:id="rId3">
                            <a:extLst>
                              <a:ext uri="{A12FA001-AC4F-418D-AE19-62706E023703}">
                                <ahyp:hlinkClr xmlns:ahyp="http://schemas.microsoft.com/office/drawing/2018/hyperlinkcolor" val="tx"/>
                              </a:ext>
                            </a:extLst>
                          </a:hlinkClick>
                        </a:rPr>
                        <a:t>www.edendiabetes.com</a:t>
                      </a:r>
                      <a:endParaRPr lang="en-GB" sz="3000" cap="none" spc="0" dirty="0">
                        <a:solidFill>
                          <a:schemeClr val="bg1"/>
                        </a:solidFill>
                        <a:effectLst/>
                        <a:latin typeface="Calibri" panose="020F0502020204030204" pitchFamily="34" charset="0"/>
                      </a:endParaRPr>
                    </a:p>
                  </a:txBody>
                  <a:tcPr marL="75507" marR="226522" marT="75507" marB="178136">
                    <a:lnL w="12700" cmpd="sng">
                      <a:noFill/>
                      <a:prstDash val="solid"/>
                    </a:lnL>
                    <a:lnR w="12700" cmpd="sng">
                      <a:noFill/>
                      <a:prstDash val="solid"/>
                    </a:lnR>
                    <a:lnT w="12700" cmpd="sng">
                      <a:noFill/>
                      <a:prstDash val="solid"/>
                    </a:lnT>
                    <a:lnB w="12700" cmpd="sng">
                      <a:noFill/>
                      <a:prstDash val="solid"/>
                    </a:lnB>
                    <a:solidFill>
                      <a:schemeClr val="tx1">
                        <a:lumMod val="65000"/>
                        <a:lumOff val="35000"/>
                      </a:schemeClr>
                    </a:solidFill>
                  </a:tcPr>
                </a:tc>
                <a:extLst>
                  <a:ext uri="{0D108BD9-81ED-4DB2-BD59-A6C34878D82A}">
                    <a16:rowId xmlns:a16="http://schemas.microsoft.com/office/drawing/2014/main" val="420429375"/>
                  </a:ext>
                </a:extLst>
              </a:tr>
            </a:tbl>
          </a:graphicData>
        </a:graphic>
      </p:graphicFrame>
      <p:grpSp>
        <p:nvGrpSpPr>
          <p:cNvPr id="25" name="Group 24">
            <a:extLst>
              <a:ext uri="{FF2B5EF4-FFF2-40B4-BE49-F238E27FC236}">
                <a16:creationId xmlns:a16="http://schemas.microsoft.com/office/drawing/2014/main" id="{0DACE11A-DAB6-4DBD-9776-F71716EFAD95}"/>
              </a:ext>
            </a:extLst>
          </p:cNvPr>
          <p:cNvGrpSpPr/>
          <p:nvPr/>
        </p:nvGrpSpPr>
        <p:grpSpPr>
          <a:xfrm>
            <a:off x="161197" y="184935"/>
            <a:ext cx="3845724" cy="6491983"/>
            <a:chOff x="5801" y="0"/>
            <a:chExt cx="11869605" cy="6495836"/>
          </a:xfrm>
        </p:grpSpPr>
        <p:sp>
          <p:nvSpPr>
            <p:cNvPr id="27" name="Rectangle: Rounded Corners 26">
              <a:extLst>
                <a:ext uri="{FF2B5EF4-FFF2-40B4-BE49-F238E27FC236}">
                  <a16:creationId xmlns:a16="http://schemas.microsoft.com/office/drawing/2014/main" id="{1D0F3045-16C9-4DAA-A8F9-CE52C6666DEF}"/>
                </a:ext>
              </a:extLst>
            </p:cNvPr>
            <p:cNvSpPr/>
            <p:nvPr/>
          </p:nvSpPr>
          <p:spPr>
            <a:xfrm>
              <a:off x="5801" y="0"/>
              <a:ext cx="11869605" cy="6495836"/>
            </a:xfrm>
            <a:prstGeom prst="roundRect">
              <a:avLst>
                <a:gd name="adj" fmla="val 10000"/>
              </a:avLst>
            </a:prstGeom>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29" name="Rectangle: Rounded Corners 4">
              <a:extLst>
                <a:ext uri="{FF2B5EF4-FFF2-40B4-BE49-F238E27FC236}">
                  <a16:creationId xmlns:a16="http://schemas.microsoft.com/office/drawing/2014/main" id="{C704722C-E4AF-4D46-AD26-3865B5EDE01E}"/>
                </a:ext>
              </a:extLst>
            </p:cNvPr>
            <p:cNvSpPr txBox="1"/>
            <p:nvPr/>
          </p:nvSpPr>
          <p:spPr>
            <a:xfrm>
              <a:off x="196059" y="190257"/>
              <a:ext cx="11489092" cy="61153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3360" tIns="213360" rIns="213360" bIns="213360" numCol="1" spcCol="1270" anchor="ctr" anchorCtr="0">
              <a:noAutofit/>
            </a:bodyPr>
            <a:lstStyle/>
            <a:p>
              <a:pPr marL="0" lvl="0" indent="0" algn="ctr" defTabSz="2489200">
                <a:lnSpc>
                  <a:spcPct val="90000"/>
                </a:lnSpc>
                <a:spcBef>
                  <a:spcPct val="0"/>
                </a:spcBef>
                <a:spcAft>
                  <a:spcPct val="35000"/>
                </a:spcAft>
                <a:buNone/>
              </a:pPr>
              <a:r>
                <a:rPr lang="en-US" sz="2800" b="0" i="0" kern="1200" baseline="0" dirty="0"/>
                <a:t>With the change in guidance, primary care will play an increasing role in the initiation and prescribing of these technologies. This inevitably creates a need for healthcare professionals to increase their knowledge and confidence around these technologies</a:t>
              </a:r>
              <a:endParaRPr lang="en-US" sz="2800" kern="1200" dirty="0"/>
            </a:p>
          </p:txBody>
        </p:sp>
      </p:grpSp>
    </p:spTree>
    <p:extLst>
      <p:ext uri="{BB962C8B-B14F-4D97-AF65-F5344CB8AC3E}">
        <p14:creationId xmlns:p14="http://schemas.microsoft.com/office/powerpoint/2010/main" val="2466465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Freeform: Shape 33">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6" name="Rectangle 35">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173C36F-D6FC-436C-BE93-8D9BA0A1C7AF}"/>
              </a:ext>
            </a:extLst>
          </p:cNvPr>
          <p:cNvSpPr>
            <a:spLocks noGrp="1"/>
          </p:cNvSpPr>
          <p:nvPr>
            <p:ph type="title"/>
          </p:nvPr>
        </p:nvSpPr>
        <p:spPr>
          <a:xfrm>
            <a:off x="205484" y="2691828"/>
            <a:ext cx="3496260" cy="3575407"/>
          </a:xfrm>
        </p:spPr>
        <p:txBody>
          <a:bodyPr anchor="b">
            <a:normAutofit/>
          </a:bodyPr>
          <a:lstStyle/>
          <a:p>
            <a:pPr algn="r"/>
            <a:r>
              <a:rPr lang="en-GB" sz="4000" b="1" u="sng" dirty="0">
                <a:solidFill>
                  <a:srgbClr val="FFFFFF"/>
                </a:solidFill>
                <a:effectLst/>
                <a:latin typeface="Calibri" panose="020F0502020204030204" pitchFamily="34" charset="0"/>
                <a:ea typeface="Calibri" panose="020F0502020204030204" pitchFamily="34" charset="0"/>
              </a:rPr>
              <a:t>HCP Resources</a:t>
            </a:r>
            <a:r>
              <a:rPr lang="en-GB" sz="4000" dirty="0">
                <a:solidFill>
                  <a:srgbClr val="FFFFFF"/>
                </a:solidFill>
                <a:effectLst/>
                <a:latin typeface="Calibri" panose="020F0502020204030204" pitchFamily="34" charset="0"/>
                <a:ea typeface="Calibri" panose="020F0502020204030204" pitchFamily="34" charset="0"/>
              </a:rPr>
              <a:t> </a:t>
            </a:r>
            <a:br>
              <a:rPr lang="en-GB" sz="4000" dirty="0">
                <a:solidFill>
                  <a:srgbClr val="FFFFFF"/>
                </a:solidFill>
                <a:effectLst/>
                <a:latin typeface="Calibri" panose="020F0502020204030204" pitchFamily="34" charset="0"/>
                <a:ea typeface="Calibri" panose="020F0502020204030204" pitchFamily="34" charset="0"/>
              </a:rPr>
            </a:br>
            <a:endParaRPr lang="en-GB" sz="4000" dirty="0">
              <a:solidFill>
                <a:srgbClr val="FFFFFF"/>
              </a:solidFill>
            </a:endParaRPr>
          </a:p>
        </p:txBody>
      </p:sp>
      <p:graphicFrame>
        <p:nvGraphicFramePr>
          <p:cNvPr id="22" name="Content Placeholder 2">
            <a:extLst>
              <a:ext uri="{FF2B5EF4-FFF2-40B4-BE49-F238E27FC236}">
                <a16:creationId xmlns:a16="http://schemas.microsoft.com/office/drawing/2014/main" id="{C018A77B-3914-8F51-F606-703FA5BF4B6B}"/>
              </a:ext>
            </a:extLst>
          </p:cNvPr>
          <p:cNvGraphicFramePr>
            <a:graphicFrameLocks noGrp="1"/>
          </p:cNvGraphicFramePr>
          <p:nvPr>
            <p:ph idx="1"/>
            <p:extLst>
              <p:ext uri="{D42A27DB-BD31-4B8C-83A1-F6EECF244321}">
                <p14:modId xmlns:p14="http://schemas.microsoft.com/office/powerpoint/2010/main" val="3618887590"/>
              </p:ext>
            </p:extLst>
          </p:nvPr>
        </p:nvGraphicFramePr>
        <p:xfrm>
          <a:off x="1910994" y="390418"/>
          <a:ext cx="9660892" cy="64574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369633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a:extLst>
              <a:ext uri="{FF2B5EF4-FFF2-40B4-BE49-F238E27FC236}">
                <a16:creationId xmlns:a16="http://schemas.microsoft.com/office/drawing/2014/main" id="{21ED5FCA-9564-42B4-9F52-2CCED8ED6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467"/>
            <a:ext cx="12191999" cy="6866467"/>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5CA0952-1ED8-4A2B-BFC5-0A9CFD9E3FEA}"/>
              </a:ext>
            </a:extLst>
          </p:cNvPr>
          <p:cNvSpPr>
            <a:spLocks noGrp="1"/>
          </p:cNvSpPr>
          <p:nvPr>
            <p:ph type="title"/>
          </p:nvPr>
        </p:nvSpPr>
        <p:spPr>
          <a:xfrm>
            <a:off x="838200" y="365125"/>
            <a:ext cx="10515600" cy="1325563"/>
          </a:xfrm>
        </p:spPr>
        <p:txBody>
          <a:bodyPr>
            <a:normAutofit/>
          </a:bodyPr>
          <a:lstStyle/>
          <a:p>
            <a:r>
              <a:rPr lang="en-GB" b="1" u="sng">
                <a:solidFill>
                  <a:srgbClr val="FFFFFF"/>
                </a:solidFill>
                <a:effectLst/>
                <a:latin typeface="Calibri" panose="020F0502020204030204" pitchFamily="34" charset="0"/>
                <a:ea typeface="Calibri" panose="020F0502020204030204" pitchFamily="34" charset="0"/>
              </a:rPr>
              <a:t>CGM Educational Resources</a:t>
            </a:r>
            <a:br>
              <a:rPr lang="en-GB">
                <a:solidFill>
                  <a:srgbClr val="FFFFFF"/>
                </a:solidFill>
                <a:effectLst/>
                <a:latin typeface="Calibri" panose="020F0502020204030204" pitchFamily="34" charset="0"/>
                <a:ea typeface="Calibri" panose="020F0502020204030204" pitchFamily="34" charset="0"/>
              </a:rPr>
            </a:br>
            <a:endParaRPr lang="en-GB">
              <a:solidFill>
                <a:srgbClr val="FFFFFF"/>
              </a:solidFill>
            </a:endParaRPr>
          </a:p>
        </p:txBody>
      </p:sp>
      <p:sp>
        <p:nvSpPr>
          <p:cNvPr id="26" name="Arc 25">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5" name="Content Placeholder 2">
            <a:extLst>
              <a:ext uri="{FF2B5EF4-FFF2-40B4-BE49-F238E27FC236}">
                <a16:creationId xmlns:a16="http://schemas.microsoft.com/office/drawing/2014/main" id="{CA57FB09-DA24-B6D4-E1C9-415586D9304D}"/>
              </a:ext>
            </a:extLst>
          </p:cNvPr>
          <p:cNvGraphicFramePr>
            <a:graphicFrameLocks noGrp="1"/>
          </p:cNvGraphicFramePr>
          <p:nvPr>
            <p:ph idx="1"/>
            <p:extLst>
              <p:ext uri="{D42A27DB-BD31-4B8C-83A1-F6EECF244321}">
                <p14:modId xmlns:p14="http://schemas.microsoft.com/office/powerpoint/2010/main" val="426169725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049011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6659C6F-A29D-4D83-86DA-5B0289733C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4C477BC8-08D5-47A1-8ADF-393CDA648774}"/>
              </a:ext>
            </a:extLst>
          </p:cNvPr>
          <p:cNvPicPr>
            <a:picLocks noChangeAspect="1"/>
          </p:cNvPicPr>
          <p:nvPr/>
        </p:nvPicPr>
        <p:blipFill rotWithShape="1">
          <a:blip r:embed="rId2"/>
          <a:srcRect t="16685" r="-1" b="16950"/>
          <a:stretch/>
        </p:blipFill>
        <p:spPr>
          <a:xfrm>
            <a:off x="4472902" y="18"/>
            <a:ext cx="4049486" cy="3681383"/>
          </a:xfrm>
          <a:prstGeom prst="rect">
            <a:avLst/>
          </a:prstGeom>
        </p:spPr>
      </p:pic>
      <p:pic>
        <p:nvPicPr>
          <p:cNvPr id="6" name="Picture 5">
            <a:extLst>
              <a:ext uri="{FF2B5EF4-FFF2-40B4-BE49-F238E27FC236}">
                <a16:creationId xmlns:a16="http://schemas.microsoft.com/office/drawing/2014/main" id="{3BB06CC0-FE4F-45F2-80F2-77B075D0DCF2}"/>
              </a:ext>
            </a:extLst>
          </p:cNvPr>
          <p:cNvPicPr>
            <a:picLocks noChangeAspect="1"/>
          </p:cNvPicPr>
          <p:nvPr/>
        </p:nvPicPr>
        <p:blipFill rotWithShape="1">
          <a:blip r:embed="rId3">
            <a:alphaModFix/>
          </a:blip>
          <a:srcRect l="19983" r="25442"/>
          <a:stretch/>
        </p:blipFill>
        <p:spPr>
          <a:xfrm>
            <a:off x="8522390" y="-7"/>
            <a:ext cx="3669610" cy="3681406"/>
          </a:xfrm>
          <a:prstGeom prst="rect">
            <a:avLst/>
          </a:prstGeom>
        </p:spPr>
      </p:pic>
      <p:pic>
        <p:nvPicPr>
          <p:cNvPr id="4" name="Picture 3">
            <a:extLst>
              <a:ext uri="{FF2B5EF4-FFF2-40B4-BE49-F238E27FC236}">
                <a16:creationId xmlns:a16="http://schemas.microsoft.com/office/drawing/2014/main" id="{B4A357AC-929D-43C4-B96C-838651E5D48F}"/>
              </a:ext>
            </a:extLst>
          </p:cNvPr>
          <p:cNvPicPr>
            <a:picLocks noChangeAspect="1"/>
          </p:cNvPicPr>
          <p:nvPr/>
        </p:nvPicPr>
        <p:blipFill rotWithShape="1">
          <a:blip r:embed="rId4"/>
          <a:srcRect l="8199" r="15865" b="1"/>
          <a:stretch/>
        </p:blipFill>
        <p:spPr>
          <a:xfrm>
            <a:off x="4472902" y="3681405"/>
            <a:ext cx="7719098" cy="3176595"/>
          </a:xfrm>
          <a:prstGeom prst="rect">
            <a:avLst/>
          </a:prstGeom>
        </p:spPr>
      </p:pic>
      <p:sp>
        <p:nvSpPr>
          <p:cNvPr id="15" name="Rectangle 14">
            <a:extLst>
              <a:ext uri="{FF2B5EF4-FFF2-40B4-BE49-F238E27FC236}">
                <a16:creationId xmlns:a16="http://schemas.microsoft.com/office/drawing/2014/main" id="{890DEF05-784E-4B61-89E4-04C4ECF4E5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43000">
                <a:schemeClr val="tx1">
                  <a:lumMod val="95000"/>
                  <a:lumOff val="5000"/>
                </a:schemeClr>
              </a:gs>
              <a:gs pos="81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3EF6330-29D8-4530-87F5-D51735CBE78C}"/>
              </a:ext>
            </a:extLst>
          </p:cNvPr>
          <p:cNvSpPr>
            <a:spLocks noGrp="1"/>
          </p:cNvSpPr>
          <p:nvPr>
            <p:ph type="title" idx="4294967295"/>
          </p:nvPr>
        </p:nvSpPr>
        <p:spPr>
          <a:xfrm>
            <a:off x="838200" y="1115219"/>
            <a:ext cx="5395912" cy="2387600"/>
          </a:xfrm>
        </p:spPr>
        <p:txBody>
          <a:bodyPr vert="horz" lIns="91440" tIns="45720" rIns="91440" bIns="45720" rtlCol="0" anchor="b">
            <a:normAutofit/>
          </a:bodyPr>
          <a:lstStyle/>
          <a:p>
            <a:r>
              <a:rPr lang="en-US" sz="5000" kern="1200">
                <a:solidFill>
                  <a:schemeClr val="bg1"/>
                </a:solidFill>
                <a:latin typeface="+mj-lt"/>
                <a:ea typeface="+mj-ea"/>
                <a:cs typeface="+mj-cs"/>
              </a:rPr>
              <a:t>Patient resources</a:t>
            </a:r>
          </a:p>
        </p:txBody>
      </p:sp>
      <p:cxnSp>
        <p:nvCxnSpPr>
          <p:cNvPr id="17" name="Straight Connector 16">
            <a:extLst>
              <a:ext uri="{FF2B5EF4-FFF2-40B4-BE49-F238E27FC236}">
                <a16:creationId xmlns:a16="http://schemas.microsoft.com/office/drawing/2014/main" id="{C41BAEC7-F7B0-4224-8B18-8F74B7D87F0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3681408"/>
            <a:ext cx="113537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8242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4FB86FC4-2ABD-4846-A373-36E9F7F5AE0A}"/>
              </a:ext>
            </a:extLst>
          </p:cNvPr>
          <p:cNvSpPr>
            <a:spLocks noGrp="1"/>
          </p:cNvSpPr>
          <p:nvPr>
            <p:ph type="title"/>
          </p:nvPr>
        </p:nvSpPr>
        <p:spPr>
          <a:xfrm>
            <a:off x="2555631" y="1441938"/>
            <a:ext cx="7080738" cy="3974124"/>
          </a:xfrm>
        </p:spPr>
        <p:txBody>
          <a:bodyPr>
            <a:normAutofit/>
          </a:bodyPr>
          <a:lstStyle/>
          <a:p>
            <a:pPr algn="ctr"/>
            <a:r>
              <a:rPr lang="en-GB" sz="5400">
                <a:solidFill>
                  <a:schemeClr val="bg1">
                    <a:lumMod val="95000"/>
                    <a:lumOff val="5000"/>
                  </a:schemeClr>
                </a:solidFill>
              </a:rPr>
              <a:t>Questions ?</a:t>
            </a:r>
          </a:p>
        </p:txBody>
      </p:sp>
    </p:spTree>
    <p:extLst>
      <p:ext uri="{BB962C8B-B14F-4D97-AF65-F5344CB8AC3E}">
        <p14:creationId xmlns:p14="http://schemas.microsoft.com/office/powerpoint/2010/main" val="176550442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C99764A-C153-4DB1-B44F-1E8EFA7DAAF9}"/>
              </a:ext>
            </a:extLst>
          </p:cNvPr>
          <p:cNvPicPr>
            <a:picLocks noGrp="1" noChangeAspect="1"/>
          </p:cNvPicPr>
          <p:nvPr>
            <p:ph idx="1"/>
          </p:nvPr>
        </p:nvPicPr>
        <p:blipFill rotWithShape="1">
          <a:blip r:embed="rId3"/>
          <a:srcRect r="9777" b="-1"/>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8F15D7-762A-4B4C-9109-69274D41DDA2}"/>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a:solidFill>
                  <a:schemeClr val="tx1">
                    <a:lumMod val="85000"/>
                    <a:lumOff val="15000"/>
                  </a:schemeClr>
                </a:solidFill>
              </a:rPr>
              <a:t>      1960                1980                2016  </a:t>
            </a:r>
          </a:p>
        </p:txBody>
      </p:sp>
      <p:cxnSp>
        <p:nvCxnSpPr>
          <p:cNvPr id="12" name="Straight Connector 11">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9023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18">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20">
            <a:extLst>
              <a:ext uri="{FF2B5EF4-FFF2-40B4-BE49-F238E27FC236}">
                <a16:creationId xmlns:a16="http://schemas.microsoft.com/office/drawing/2014/main" id="{5F892E19-92E7-4BB2-8C3F-DBDFE8D9D3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
            <a:ext cx="4581527" cy="6858002"/>
            <a:chOff x="-2" y="-1"/>
            <a:chExt cx="4581527" cy="6858002"/>
          </a:xfrm>
          <a:effectLst>
            <a:outerShdw blurRad="381000" dist="50800" algn="ctr" rotWithShape="0">
              <a:srgbClr val="000000">
                <a:alpha val="10000"/>
              </a:srgbClr>
            </a:outerShdw>
          </a:effectLst>
        </p:grpSpPr>
        <p:grpSp>
          <p:nvGrpSpPr>
            <p:cNvPr id="34" name="Group 21">
              <a:extLst>
                <a:ext uri="{FF2B5EF4-FFF2-40B4-BE49-F238E27FC236}">
                  <a16:creationId xmlns:a16="http://schemas.microsoft.com/office/drawing/2014/main" id="{81E493D3-31D9-4B80-9798-EEA082E12A84}"/>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 y="-1"/>
              <a:ext cx="4572002" cy="6858002"/>
              <a:chOff x="-2" y="-1"/>
              <a:chExt cx="4572002" cy="6858002"/>
            </a:xfrm>
            <a:effectLst/>
          </p:grpSpPr>
          <p:sp>
            <p:nvSpPr>
              <p:cNvPr id="30" name="Freeform: Shape 29">
                <a:extLst>
                  <a:ext uri="{FF2B5EF4-FFF2-40B4-BE49-F238E27FC236}">
                    <a16:creationId xmlns:a16="http://schemas.microsoft.com/office/drawing/2014/main" id="{62E6AA4D-EC17-45B5-B621-DF0FD91FD4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 y="-1"/>
                <a:ext cx="4572002" cy="6858002"/>
              </a:xfrm>
              <a:custGeom>
                <a:avLst/>
                <a:gdLst>
                  <a:gd name="connsiteX0" fmla="*/ 4214994 w 4572002"/>
                  <a:gd name="connsiteY0" fmla="*/ 6564620 h 6858002"/>
                  <a:gd name="connsiteX1" fmla="*/ 4214994 w 4572002"/>
                  <a:gd name="connsiteY1" fmla="*/ 6564621 h 6858002"/>
                  <a:gd name="connsiteX2" fmla="*/ 4237474 w 4572002"/>
                  <a:gd name="connsiteY2" fmla="*/ 6588626 h 6858002"/>
                  <a:gd name="connsiteX3" fmla="*/ 4254096 w 4572002"/>
                  <a:gd name="connsiteY3" fmla="*/ 6625225 h 6858002"/>
                  <a:gd name="connsiteX4" fmla="*/ 4247001 w 4572002"/>
                  <a:gd name="connsiteY4" fmla="*/ 6662540 h 6858002"/>
                  <a:gd name="connsiteX5" fmla="*/ 4247000 w 4572002"/>
                  <a:gd name="connsiteY5" fmla="*/ 6662541 h 6858002"/>
                  <a:gd name="connsiteX6" fmla="*/ 4246999 w 4572002"/>
                  <a:gd name="connsiteY6" fmla="*/ 6662544 h 6858002"/>
                  <a:gd name="connsiteX7" fmla="*/ 4235550 w 4572002"/>
                  <a:gd name="connsiteY7" fmla="*/ 6683027 h 6858002"/>
                  <a:gd name="connsiteX8" fmla="*/ 4232403 w 4572002"/>
                  <a:gd name="connsiteY8" fmla="*/ 6702976 h 6858002"/>
                  <a:gd name="connsiteX9" fmla="*/ 4232403 w 4572002"/>
                  <a:gd name="connsiteY9" fmla="*/ 6702977 h 6858002"/>
                  <a:gd name="connsiteX10" fmla="*/ 4246238 w 4572002"/>
                  <a:gd name="connsiteY10" fmla="*/ 6742553 h 6858002"/>
                  <a:gd name="connsiteX11" fmla="*/ 4246239 w 4572002"/>
                  <a:gd name="connsiteY11" fmla="*/ 6742555 h 6858002"/>
                  <a:gd name="connsiteX12" fmla="*/ 4265716 w 4572002"/>
                  <a:gd name="connsiteY12" fmla="*/ 6812062 h 6858002"/>
                  <a:gd name="connsiteX13" fmla="*/ 4265717 w 4572002"/>
                  <a:gd name="connsiteY13" fmla="*/ 6812064 h 6858002"/>
                  <a:gd name="connsiteX14" fmla="*/ 4265717 w 4572002"/>
                  <a:gd name="connsiteY14" fmla="*/ 6812063 h 6858002"/>
                  <a:gd name="connsiteX15" fmla="*/ 4265716 w 4572002"/>
                  <a:gd name="connsiteY15" fmla="*/ 6812062 h 6858002"/>
                  <a:gd name="connsiteX16" fmla="*/ 4260942 w 4572002"/>
                  <a:gd name="connsiteY16" fmla="*/ 6776800 h 6858002"/>
                  <a:gd name="connsiteX17" fmla="*/ 4246239 w 4572002"/>
                  <a:gd name="connsiteY17" fmla="*/ 6742555 h 6858002"/>
                  <a:gd name="connsiteX18" fmla="*/ 4246238 w 4572002"/>
                  <a:gd name="connsiteY18" fmla="*/ 6742552 h 6858002"/>
                  <a:gd name="connsiteX19" fmla="*/ 4232403 w 4572002"/>
                  <a:gd name="connsiteY19" fmla="*/ 6702976 h 6858002"/>
                  <a:gd name="connsiteX20" fmla="*/ 4246999 w 4572002"/>
                  <a:gd name="connsiteY20" fmla="*/ 6662544 h 6858002"/>
                  <a:gd name="connsiteX21" fmla="*/ 4247000 w 4572002"/>
                  <a:gd name="connsiteY21" fmla="*/ 6662542 h 6858002"/>
                  <a:gd name="connsiteX22" fmla="*/ 4247001 w 4572002"/>
                  <a:gd name="connsiteY22" fmla="*/ 6662540 h 6858002"/>
                  <a:gd name="connsiteX23" fmla="*/ 4254084 w 4572002"/>
                  <a:gd name="connsiteY23" fmla="*/ 6645552 h 6858002"/>
                  <a:gd name="connsiteX24" fmla="*/ 4254096 w 4572002"/>
                  <a:gd name="connsiteY24" fmla="*/ 6625225 h 6858002"/>
                  <a:gd name="connsiteX25" fmla="*/ 4254096 w 4572002"/>
                  <a:gd name="connsiteY25" fmla="*/ 6625224 h 6858002"/>
                  <a:gd name="connsiteX26" fmla="*/ 4237474 w 4572002"/>
                  <a:gd name="connsiteY26" fmla="*/ 6588625 h 6858002"/>
                  <a:gd name="connsiteX27" fmla="*/ 4295315 w 4572002"/>
                  <a:gd name="connsiteY27" fmla="*/ 6438981 h 6858002"/>
                  <a:gd name="connsiteX28" fmla="*/ 4275385 w 4572002"/>
                  <a:gd name="connsiteY28" fmla="*/ 6463840 h 6858002"/>
                  <a:gd name="connsiteX29" fmla="*/ 4275382 w 4572002"/>
                  <a:gd name="connsiteY29" fmla="*/ 6463849 h 6858002"/>
                  <a:gd name="connsiteX30" fmla="*/ 4261587 w 4572002"/>
                  <a:gd name="connsiteY30" fmla="*/ 6513012 h 6858002"/>
                  <a:gd name="connsiteX31" fmla="*/ 4242781 w 4572002"/>
                  <a:gd name="connsiteY31" fmla="*/ 6546194 h 6858002"/>
                  <a:gd name="connsiteX32" fmla="*/ 4242781 w 4572002"/>
                  <a:gd name="connsiteY32" fmla="*/ 6546195 h 6858002"/>
                  <a:gd name="connsiteX33" fmla="*/ 4259120 w 4572002"/>
                  <a:gd name="connsiteY33" fmla="*/ 6521804 h 6858002"/>
                  <a:gd name="connsiteX34" fmla="*/ 4261587 w 4572002"/>
                  <a:gd name="connsiteY34" fmla="*/ 6513012 h 6858002"/>
                  <a:gd name="connsiteX35" fmla="*/ 4264398 w 4572002"/>
                  <a:gd name="connsiteY35" fmla="*/ 6508052 h 6858002"/>
                  <a:gd name="connsiteX36" fmla="*/ 4275382 w 4572002"/>
                  <a:gd name="connsiteY36" fmla="*/ 6463849 h 6858002"/>
                  <a:gd name="connsiteX37" fmla="*/ 4275385 w 4572002"/>
                  <a:gd name="connsiteY37" fmla="*/ 6463841 h 6858002"/>
                  <a:gd name="connsiteX38" fmla="*/ 4295315 w 4572002"/>
                  <a:gd name="connsiteY38" fmla="*/ 6438981 h 6858002"/>
                  <a:gd name="connsiteX39" fmla="*/ 4381289 w 4572002"/>
                  <a:gd name="connsiteY39" fmla="*/ 6365204 h 6858002"/>
                  <a:gd name="connsiteX40" fmla="*/ 4380008 w 4572002"/>
                  <a:gd name="connsiteY40" fmla="*/ 6387910 h 6858002"/>
                  <a:gd name="connsiteX41" fmla="*/ 4378243 w 4572002"/>
                  <a:gd name="connsiteY41" fmla="*/ 6391549 h 6858002"/>
                  <a:gd name="connsiteX42" fmla="*/ 4370589 w 4572002"/>
                  <a:gd name="connsiteY42" fmla="*/ 6407332 h 6858002"/>
                  <a:gd name="connsiteX43" fmla="*/ 4370589 w 4572002"/>
                  <a:gd name="connsiteY43" fmla="*/ 6407333 h 6858002"/>
                  <a:gd name="connsiteX44" fmla="*/ 4378243 w 4572002"/>
                  <a:gd name="connsiteY44" fmla="*/ 6391549 h 6858002"/>
                  <a:gd name="connsiteX45" fmla="*/ 4380008 w 4572002"/>
                  <a:gd name="connsiteY45" fmla="*/ 6387910 h 6858002"/>
                  <a:gd name="connsiteX46" fmla="*/ 4142220 w 4572002"/>
                  <a:gd name="connsiteY46" fmla="*/ 4221391 h 6858002"/>
                  <a:gd name="connsiteX47" fmla="*/ 4142220 w 4572002"/>
                  <a:gd name="connsiteY47" fmla="*/ 4221392 h 6858002"/>
                  <a:gd name="connsiteX48" fmla="*/ 4147936 w 4572002"/>
                  <a:gd name="connsiteY48" fmla="*/ 4253015 h 6858002"/>
                  <a:gd name="connsiteX49" fmla="*/ 4187752 w 4572002"/>
                  <a:gd name="connsiteY49" fmla="*/ 4324646 h 6858002"/>
                  <a:gd name="connsiteX50" fmla="*/ 4196706 w 4572002"/>
                  <a:gd name="connsiteY50" fmla="*/ 4363891 h 6858002"/>
                  <a:gd name="connsiteX51" fmla="*/ 4195944 w 4572002"/>
                  <a:gd name="connsiteY51" fmla="*/ 4482004 h 6858002"/>
                  <a:gd name="connsiteX52" fmla="*/ 4135934 w 4572002"/>
                  <a:gd name="connsiteY52" fmla="*/ 4659174 h 6858002"/>
                  <a:gd name="connsiteX53" fmla="*/ 4127932 w 4572002"/>
                  <a:gd name="connsiteY53" fmla="*/ 4677655 h 6858002"/>
                  <a:gd name="connsiteX54" fmla="*/ 4118025 w 4572002"/>
                  <a:gd name="connsiteY54" fmla="*/ 4767764 h 6858002"/>
                  <a:gd name="connsiteX55" fmla="*/ 4116716 w 4572002"/>
                  <a:gd name="connsiteY55" fmla="*/ 4800483 h 6858002"/>
                  <a:gd name="connsiteX56" fmla="*/ 4116716 w 4572002"/>
                  <a:gd name="connsiteY56" fmla="*/ 4800484 h 6858002"/>
                  <a:gd name="connsiteX57" fmla="*/ 4131552 w 4572002"/>
                  <a:gd name="connsiteY57" fmla="*/ 4828917 h 6858002"/>
                  <a:gd name="connsiteX58" fmla="*/ 4153733 w 4572002"/>
                  <a:gd name="connsiteY58" fmla="*/ 4863343 h 6858002"/>
                  <a:gd name="connsiteX59" fmla="*/ 4161262 w 4572002"/>
                  <a:gd name="connsiteY59" fmla="*/ 4889275 h 6858002"/>
                  <a:gd name="connsiteX60" fmla="*/ 4159557 w 4572002"/>
                  <a:gd name="connsiteY60" fmla="*/ 4912168 h 6858002"/>
                  <a:gd name="connsiteX61" fmla="*/ 4158155 w 4572002"/>
                  <a:gd name="connsiteY61" fmla="*/ 4933804 h 6858002"/>
                  <a:gd name="connsiteX62" fmla="*/ 4158155 w 4572002"/>
                  <a:gd name="connsiteY62" fmla="*/ 4933805 h 6858002"/>
                  <a:gd name="connsiteX63" fmla="*/ 4162914 w 4572002"/>
                  <a:gd name="connsiteY63" fmla="*/ 4952673 h 6858002"/>
                  <a:gd name="connsiteX64" fmla="*/ 4165707 w 4572002"/>
                  <a:gd name="connsiteY64" fmla="*/ 4957454 h 6858002"/>
                  <a:gd name="connsiteX65" fmla="*/ 4166985 w 4572002"/>
                  <a:gd name="connsiteY65" fmla="*/ 4961456 h 6858002"/>
                  <a:gd name="connsiteX66" fmla="*/ 4182989 w 4572002"/>
                  <a:gd name="connsiteY66" fmla="*/ 4987038 h 6858002"/>
                  <a:gd name="connsiteX67" fmla="*/ 4209468 w 4572002"/>
                  <a:gd name="connsiteY67" fmla="*/ 5041522 h 6858002"/>
                  <a:gd name="connsiteX68" fmla="*/ 4216684 w 4572002"/>
                  <a:gd name="connsiteY68" fmla="*/ 5072376 h 6858002"/>
                  <a:gd name="connsiteX69" fmla="*/ 4222587 w 4572002"/>
                  <a:gd name="connsiteY69" fmla="*/ 5087441 h 6858002"/>
                  <a:gd name="connsiteX70" fmla="*/ 4235615 w 4572002"/>
                  <a:gd name="connsiteY70" fmla="*/ 5133220 h 6858002"/>
                  <a:gd name="connsiteX71" fmla="*/ 4235616 w 4572002"/>
                  <a:gd name="connsiteY71" fmla="*/ 5133225 h 6858002"/>
                  <a:gd name="connsiteX72" fmla="*/ 4228901 w 4572002"/>
                  <a:gd name="connsiteY72" fmla="*/ 5166113 h 6858002"/>
                  <a:gd name="connsiteX73" fmla="*/ 4228901 w 4572002"/>
                  <a:gd name="connsiteY73" fmla="*/ 5166114 h 6858002"/>
                  <a:gd name="connsiteX74" fmla="*/ 4229593 w 4572002"/>
                  <a:gd name="connsiteY74" fmla="*/ 5172091 h 6858002"/>
                  <a:gd name="connsiteX75" fmla="*/ 4232139 w 4572002"/>
                  <a:gd name="connsiteY75" fmla="*/ 5179068 h 6858002"/>
                  <a:gd name="connsiteX76" fmla="*/ 4231973 w 4572002"/>
                  <a:gd name="connsiteY76" fmla="*/ 5229434 h 6858002"/>
                  <a:gd name="connsiteX77" fmla="*/ 4225669 w 4572002"/>
                  <a:gd name="connsiteY77" fmla="*/ 5241089 h 6858002"/>
                  <a:gd name="connsiteX78" fmla="*/ 4208517 w 4572002"/>
                  <a:gd name="connsiteY78" fmla="*/ 5272796 h 6858002"/>
                  <a:gd name="connsiteX79" fmla="*/ 4184613 w 4572002"/>
                  <a:gd name="connsiteY79" fmla="*/ 5312288 h 6858002"/>
                  <a:gd name="connsiteX80" fmla="*/ 4183557 w 4572002"/>
                  <a:gd name="connsiteY80" fmla="*/ 5321350 h 6858002"/>
                  <a:gd name="connsiteX81" fmla="*/ 4181083 w 4572002"/>
                  <a:gd name="connsiteY81" fmla="*/ 5326163 h 6858002"/>
                  <a:gd name="connsiteX82" fmla="*/ 4179637 w 4572002"/>
                  <a:gd name="connsiteY82" fmla="*/ 5355014 h 6858002"/>
                  <a:gd name="connsiteX83" fmla="*/ 4179637 w 4572002"/>
                  <a:gd name="connsiteY83" fmla="*/ 5355015 h 6858002"/>
                  <a:gd name="connsiteX84" fmla="*/ 4184513 w 4572002"/>
                  <a:gd name="connsiteY84" fmla="*/ 5385385 h 6858002"/>
                  <a:gd name="connsiteX85" fmla="*/ 4192704 w 4572002"/>
                  <a:gd name="connsiteY85" fmla="*/ 5425583 h 6858002"/>
                  <a:gd name="connsiteX86" fmla="*/ 4204327 w 4572002"/>
                  <a:gd name="connsiteY86" fmla="*/ 5480638 h 6858002"/>
                  <a:gd name="connsiteX87" fmla="*/ 4208850 w 4572002"/>
                  <a:gd name="connsiteY87" fmla="*/ 5507668 h 6858002"/>
                  <a:gd name="connsiteX88" fmla="*/ 4198232 w 4572002"/>
                  <a:gd name="connsiteY88" fmla="*/ 5531692 h 6858002"/>
                  <a:gd name="connsiteX89" fmla="*/ 4198231 w 4572002"/>
                  <a:gd name="connsiteY89" fmla="*/ 5531693 h 6858002"/>
                  <a:gd name="connsiteX90" fmla="*/ 4188085 w 4572002"/>
                  <a:gd name="connsiteY90" fmla="*/ 5547578 h 6858002"/>
                  <a:gd name="connsiteX91" fmla="*/ 4188085 w 4572002"/>
                  <a:gd name="connsiteY91" fmla="*/ 5547579 h 6858002"/>
                  <a:gd name="connsiteX92" fmla="*/ 4197659 w 4572002"/>
                  <a:gd name="connsiteY92" fmla="*/ 5562747 h 6858002"/>
                  <a:gd name="connsiteX93" fmla="*/ 4268907 w 4572002"/>
                  <a:gd name="connsiteY93" fmla="*/ 5704484 h 6858002"/>
                  <a:gd name="connsiteX94" fmla="*/ 4274812 w 4572002"/>
                  <a:gd name="connsiteY94" fmla="*/ 5740489 h 6858002"/>
                  <a:gd name="connsiteX95" fmla="*/ 4283578 w 4572002"/>
                  <a:gd name="connsiteY95" fmla="*/ 5760874 h 6858002"/>
                  <a:gd name="connsiteX96" fmla="*/ 4371973 w 4572002"/>
                  <a:gd name="connsiteY96" fmla="*/ 5883752 h 6858002"/>
                  <a:gd name="connsiteX97" fmla="*/ 4371974 w 4572002"/>
                  <a:gd name="connsiteY97" fmla="*/ 5883757 h 6858002"/>
                  <a:gd name="connsiteX98" fmla="*/ 4389877 w 4572002"/>
                  <a:gd name="connsiteY98" fmla="*/ 5935946 h 6858002"/>
                  <a:gd name="connsiteX99" fmla="*/ 4389878 w 4572002"/>
                  <a:gd name="connsiteY99" fmla="*/ 5935950 h 6858002"/>
                  <a:gd name="connsiteX100" fmla="*/ 4386259 w 4572002"/>
                  <a:gd name="connsiteY100" fmla="*/ 5993290 h 6858002"/>
                  <a:gd name="connsiteX101" fmla="*/ 4386259 w 4572002"/>
                  <a:gd name="connsiteY101" fmla="*/ 5993291 h 6858002"/>
                  <a:gd name="connsiteX102" fmla="*/ 4379782 w 4572002"/>
                  <a:gd name="connsiteY102" fmla="*/ 6026440 h 6858002"/>
                  <a:gd name="connsiteX103" fmla="*/ 4323583 w 4572002"/>
                  <a:gd name="connsiteY103" fmla="*/ 6108738 h 6858002"/>
                  <a:gd name="connsiteX104" fmla="*/ 4309890 w 4572002"/>
                  <a:gd name="connsiteY104" fmla="*/ 6133314 h 6858002"/>
                  <a:gd name="connsiteX105" fmla="*/ 4309890 w 4572002"/>
                  <a:gd name="connsiteY105" fmla="*/ 6133315 h 6858002"/>
                  <a:gd name="connsiteX106" fmla="*/ 4313591 w 4572002"/>
                  <a:gd name="connsiteY106" fmla="*/ 6143190 h 6858002"/>
                  <a:gd name="connsiteX107" fmla="*/ 4325486 w 4572002"/>
                  <a:gd name="connsiteY107" fmla="*/ 6155600 h 6858002"/>
                  <a:gd name="connsiteX108" fmla="*/ 4325488 w 4572002"/>
                  <a:gd name="connsiteY108" fmla="*/ 6155603 h 6858002"/>
                  <a:gd name="connsiteX109" fmla="*/ 4364160 w 4572002"/>
                  <a:gd name="connsiteY109" fmla="*/ 6228757 h 6858002"/>
                  <a:gd name="connsiteX110" fmla="*/ 4381497 w 4572002"/>
                  <a:gd name="connsiteY110" fmla="*/ 6361540 h 6858002"/>
                  <a:gd name="connsiteX111" fmla="*/ 4381497 w 4572002"/>
                  <a:gd name="connsiteY111" fmla="*/ 6361539 h 6858002"/>
                  <a:gd name="connsiteX112" fmla="*/ 4364160 w 4572002"/>
                  <a:gd name="connsiteY112" fmla="*/ 6228756 h 6858002"/>
                  <a:gd name="connsiteX113" fmla="*/ 4325488 w 4572002"/>
                  <a:gd name="connsiteY113" fmla="*/ 6155602 h 6858002"/>
                  <a:gd name="connsiteX114" fmla="*/ 4325486 w 4572002"/>
                  <a:gd name="connsiteY114" fmla="*/ 6155600 h 6858002"/>
                  <a:gd name="connsiteX115" fmla="*/ 4309890 w 4572002"/>
                  <a:gd name="connsiteY115" fmla="*/ 6133315 h 6858002"/>
                  <a:gd name="connsiteX116" fmla="*/ 4323583 w 4572002"/>
                  <a:gd name="connsiteY116" fmla="*/ 6108739 h 6858002"/>
                  <a:gd name="connsiteX117" fmla="*/ 4379782 w 4572002"/>
                  <a:gd name="connsiteY117" fmla="*/ 6026441 h 6858002"/>
                  <a:gd name="connsiteX118" fmla="*/ 4386259 w 4572002"/>
                  <a:gd name="connsiteY118" fmla="*/ 5993292 h 6858002"/>
                  <a:gd name="connsiteX119" fmla="*/ 4386259 w 4572002"/>
                  <a:gd name="connsiteY119" fmla="*/ 5993290 h 6858002"/>
                  <a:gd name="connsiteX120" fmla="*/ 4389712 w 4572002"/>
                  <a:gd name="connsiteY120" fmla="*/ 5964477 h 6858002"/>
                  <a:gd name="connsiteX121" fmla="*/ 4389878 w 4572002"/>
                  <a:gd name="connsiteY121" fmla="*/ 5935950 h 6858002"/>
                  <a:gd name="connsiteX122" fmla="*/ 4389878 w 4572002"/>
                  <a:gd name="connsiteY122" fmla="*/ 5935949 h 6858002"/>
                  <a:gd name="connsiteX123" fmla="*/ 4389877 w 4572002"/>
                  <a:gd name="connsiteY123" fmla="*/ 5935946 h 6858002"/>
                  <a:gd name="connsiteX124" fmla="*/ 4382997 w 4572002"/>
                  <a:gd name="connsiteY124" fmla="*/ 5909351 h 6858002"/>
                  <a:gd name="connsiteX125" fmla="*/ 4371974 w 4572002"/>
                  <a:gd name="connsiteY125" fmla="*/ 5883757 h 6858002"/>
                  <a:gd name="connsiteX126" fmla="*/ 4371973 w 4572002"/>
                  <a:gd name="connsiteY126" fmla="*/ 5883751 h 6858002"/>
                  <a:gd name="connsiteX127" fmla="*/ 4283578 w 4572002"/>
                  <a:gd name="connsiteY127" fmla="*/ 5760873 h 6858002"/>
                  <a:gd name="connsiteX128" fmla="*/ 4274812 w 4572002"/>
                  <a:gd name="connsiteY128" fmla="*/ 5740488 h 6858002"/>
                  <a:gd name="connsiteX129" fmla="*/ 4268907 w 4572002"/>
                  <a:gd name="connsiteY129" fmla="*/ 5704483 h 6858002"/>
                  <a:gd name="connsiteX130" fmla="*/ 4197659 w 4572002"/>
                  <a:gd name="connsiteY130" fmla="*/ 5562746 h 6858002"/>
                  <a:gd name="connsiteX131" fmla="*/ 4188085 w 4572002"/>
                  <a:gd name="connsiteY131" fmla="*/ 5547578 h 6858002"/>
                  <a:gd name="connsiteX132" fmla="*/ 4198231 w 4572002"/>
                  <a:gd name="connsiteY132" fmla="*/ 5531694 h 6858002"/>
                  <a:gd name="connsiteX133" fmla="*/ 4198232 w 4572002"/>
                  <a:gd name="connsiteY133" fmla="*/ 5531692 h 6858002"/>
                  <a:gd name="connsiteX134" fmla="*/ 4206630 w 4572002"/>
                  <a:gd name="connsiteY134" fmla="*/ 5520422 h 6858002"/>
                  <a:gd name="connsiteX135" fmla="*/ 4208850 w 4572002"/>
                  <a:gd name="connsiteY135" fmla="*/ 5507668 h 6858002"/>
                  <a:gd name="connsiteX136" fmla="*/ 4208850 w 4572002"/>
                  <a:gd name="connsiteY136" fmla="*/ 5507667 h 6858002"/>
                  <a:gd name="connsiteX137" fmla="*/ 4204327 w 4572002"/>
                  <a:gd name="connsiteY137" fmla="*/ 5480637 h 6858002"/>
                  <a:gd name="connsiteX138" fmla="*/ 4192704 w 4572002"/>
                  <a:gd name="connsiteY138" fmla="*/ 5425582 h 6858002"/>
                  <a:gd name="connsiteX139" fmla="*/ 4184513 w 4572002"/>
                  <a:gd name="connsiteY139" fmla="*/ 5385384 h 6858002"/>
                  <a:gd name="connsiteX140" fmla="*/ 4179637 w 4572002"/>
                  <a:gd name="connsiteY140" fmla="*/ 5355014 h 6858002"/>
                  <a:gd name="connsiteX141" fmla="*/ 4183557 w 4572002"/>
                  <a:gd name="connsiteY141" fmla="*/ 5321350 h 6858002"/>
                  <a:gd name="connsiteX142" fmla="*/ 4208517 w 4572002"/>
                  <a:gd name="connsiteY142" fmla="*/ 5272797 h 6858002"/>
                  <a:gd name="connsiteX143" fmla="*/ 4225669 w 4572002"/>
                  <a:gd name="connsiteY143" fmla="*/ 5241089 h 6858002"/>
                  <a:gd name="connsiteX144" fmla="*/ 4231973 w 4572002"/>
                  <a:gd name="connsiteY144" fmla="*/ 5229433 h 6858002"/>
                  <a:gd name="connsiteX145" fmla="*/ 4232139 w 4572002"/>
                  <a:gd name="connsiteY145" fmla="*/ 5179068 h 6858002"/>
                  <a:gd name="connsiteX146" fmla="*/ 4232139 w 4572002"/>
                  <a:gd name="connsiteY146" fmla="*/ 5179067 h 6858002"/>
                  <a:gd name="connsiteX147" fmla="*/ 4229593 w 4572002"/>
                  <a:gd name="connsiteY147" fmla="*/ 5172090 h 6858002"/>
                  <a:gd name="connsiteX148" fmla="*/ 4228901 w 4572002"/>
                  <a:gd name="connsiteY148" fmla="*/ 5166114 h 6858002"/>
                  <a:gd name="connsiteX149" fmla="*/ 4235616 w 4572002"/>
                  <a:gd name="connsiteY149" fmla="*/ 5133225 h 6858002"/>
                  <a:gd name="connsiteX150" fmla="*/ 4235616 w 4572002"/>
                  <a:gd name="connsiteY150" fmla="*/ 5133224 h 6858002"/>
                  <a:gd name="connsiteX151" fmla="*/ 4235615 w 4572002"/>
                  <a:gd name="connsiteY151" fmla="*/ 5133220 h 6858002"/>
                  <a:gd name="connsiteX152" fmla="*/ 4228473 w 4572002"/>
                  <a:gd name="connsiteY152" fmla="*/ 5102461 h 6858002"/>
                  <a:gd name="connsiteX153" fmla="*/ 4222587 w 4572002"/>
                  <a:gd name="connsiteY153" fmla="*/ 5087441 h 6858002"/>
                  <a:gd name="connsiteX154" fmla="*/ 4222582 w 4572002"/>
                  <a:gd name="connsiteY154" fmla="*/ 5087423 h 6858002"/>
                  <a:gd name="connsiteX155" fmla="*/ 4209468 w 4572002"/>
                  <a:gd name="connsiteY155" fmla="*/ 5041521 h 6858002"/>
                  <a:gd name="connsiteX156" fmla="*/ 4182989 w 4572002"/>
                  <a:gd name="connsiteY156" fmla="*/ 4987037 h 6858002"/>
                  <a:gd name="connsiteX157" fmla="*/ 4165707 w 4572002"/>
                  <a:gd name="connsiteY157" fmla="*/ 4957454 h 6858002"/>
                  <a:gd name="connsiteX158" fmla="*/ 4158155 w 4572002"/>
                  <a:gd name="connsiteY158" fmla="*/ 4933805 h 6858002"/>
                  <a:gd name="connsiteX159" fmla="*/ 4159557 w 4572002"/>
                  <a:gd name="connsiteY159" fmla="*/ 4912169 h 6858002"/>
                  <a:gd name="connsiteX160" fmla="*/ 4161262 w 4572002"/>
                  <a:gd name="connsiteY160" fmla="*/ 4889276 h 6858002"/>
                  <a:gd name="connsiteX161" fmla="*/ 4161262 w 4572002"/>
                  <a:gd name="connsiteY161" fmla="*/ 4889275 h 6858002"/>
                  <a:gd name="connsiteX162" fmla="*/ 4156484 w 4572002"/>
                  <a:gd name="connsiteY162" fmla="*/ 4867614 h 6858002"/>
                  <a:gd name="connsiteX163" fmla="*/ 4153733 w 4572002"/>
                  <a:gd name="connsiteY163" fmla="*/ 4863343 h 6858002"/>
                  <a:gd name="connsiteX164" fmla="*/ 4151983 w 4572002"/>
                  <a:gd name="connsiteY164" fmla="*/ 4857317 h 6858002"/>
                  <a:gd name="connsiteX165" fmla="*/ 4131552 w 4572002"/>
                  <a:gd name="connsiteY165" fmla="*/ 4828916 h 6858002"/>
                  <a:gd name="connsiteX166" fmla="*/ 4116716 w 4572002"/>
                  <a:gd name="connsiteY166" fmla="*/ 4800483 h 6858002"/>
                  <a:gd name="connsiteX167" fmla="*/ 4118025 w 4572002"/>
                  <a:gd name="connsiteY167" fmla="*/ 4767765 h 6858002"/>
                  <a:gd name="connsiteX168" fmla="*/ 4127932 w 4572002"/>
                  <a:gd name="connsiteY168" fmla="*/ 4677656 h 6858002"/>
                  <a:gd name="connsiteX169" fmla="*/ 4135934 w 4572002"/>
                  <a:gd name="connsiteY169" fmla="*/ 4659175 h 6858002"/>
                  <a:gd name="connsiteX170" fmla="*/ 4195944 w 4572002"/>
                  <a:gd name="connsiteY170" fmla="*/ 4482005 h 6858002"/>
                  <a:gd name="connsiteX171" fmla="*/ 4196706 w 4572002"/>
                  <a:gd name="connsiteY171" fmla="*/ 4363891 h 6858002"/>
                  <a:gd name="connsiteX172" fmla="*/ 4196706 w 4572002"/>
                  <a:gd name="connsiteY172" fmla="*/ 4363890 h 6858002"/>
                  <a:gd name="connsiteX173" fmla="*/ 4187752 w 4572002"/>
                  <a:gd name="connsiteY173" fmla="*/ 4324645 h 6858002"/>
                  <a:gd name="connsiteX174" fmla="*/ 4147936 w 4572002"/>
                  <a:gd name="connsiteY174" fmla="*/ 4253014 h 6858002"/>
                  <a:gd name="connsiteX175" fmla="*/ 4211111 w 4572002"/>
                  <a:gd name="connsiteY175" fmla="*/ 2836172 h 6858002"/>
                  <a:gd name="connsiteX176" fmla="*/ 4202421 w 4572002"/>
                  <a:gd name="connsiteY176" fmla="*/ 2848793 h 6858002"/>
                  <a:gd name="connsiteX177" fmla="*/ 4186816 w 4572002"/>
                  <a:gd name="connsiteY177" fmla="*/ 2897785 h 6858002"/>
                  <a:gd name="connsiteX178" fmla="*/ 4185787 w 4572002"/>
                  <a:gd name="connsiteY178" fmla="*/ 2903551 h 6858002"/>
                  <a:gd name="connsiteX179" fmla="*/ 4182513 w 4572002"/>
                  <a:gd name="connsiteY179" fmla="*/ 2914328 h 6858002"/>
                  <a:gd name="connsiteX180" fmla="*/ 4177882 w 4572002"/>
                  <a:gd name="connsiteY180" fmla="*/ 2947858 h 6858002"/>
                  <a:gd name="connsiteX181" fmla="*/ 4177881 w 4572002"/>
                  <a:gd name="connsiteY181" fmla="*/ 2947862 h 6858002"/>
                  <a:gd name="connsiteX182" fmla="*/ 4177881 w 4572002"/>
                  <a:gd name="connsiteY182" fmla="*/ 2947863 h 6858002"/>
                  <a:gd name="connsiteX183" fmla="*/ 4181465 w 4572002"/>
                  <a:gd name="connsiteY183" fmla="*/ 2982149 h 6858002"/>
                  <a:gd name="connsiteX184" fmla="*/ 4193158 w 4572002"/>
                  <a:gd name="connsiteY184" fmla="*/ 3077402 h 6858002"/>
                  <a:gd name="connsiteX185" fmla="*/ 4180703 w 4572002"/>
                  <a:gd name="connsiteY185" fmla="*/ 3172654 h 6858002"/>
                  <a:gd name="connsiteX186" fmla="*/ 4133076 w 4572002"/>
                  <a:gd name="connsiteY186" fmla="*/ 3489467 h 6858002"/>
                  <a:gd name="connsiteX187" fmla="*/ 4110977 w 4572002"/>
                  <a:gd name="connsiteY187" fmla="*/ 3544713 h 6858002"/>
                  <a:gd name="connsiteX188" fmla="*/ 4093355 w 4572002"/>
                  <a:gd name="connsiteY188" fmla="*/ 3574408 h 6858002"/>
                  <a:gd name="connsiteX189" fmla="*/ 4093355 w 4572002"/>
                  <a:gd name="connsiteY189" fmla="*/ 3574409 h 6858002"/>
                  <a:gd name="connsiteX190" fmla="*/ 4105453 w 4572002"/>
                  <a:gd name="connsiteY190" fmla="*/ 3606818 h 6858002"/>
                  <a:gd name="connsiteX191" fmla="*/ 4118979 w 4572002"/>
                  <a:gd name="connsiteY191" fmla="*/ 3630633 h 6858002"/>
                  <a:gd name="connsiteX192" fmla="*/ 4136708 w 4572002"/>
                  <a:gd name="connsiteY192" fmla="*/ 3654416 h 6858002"/>
                  <a:gd name="connsiteX193" fmla="*/ 4140382 w 4572002"/>
                  <a:gd name="connsiteY193" fmla="*/ 3668940 h 6858002"/>
                  <a:gd name="connsiteX194" fmla="*/ 4143220 w 4572002"/>
                  <a:gd name="connsiteY194" fmla="*/ 3680164 h 6858002"/>
                  <a:gd name="connsiteX195" fmla="*/ 4139172 w 4572002"/>
                  <a:gd name="connsiteY195" fmla="*/ 3734837 h 6858002"/>
                  <a:gd name="connsiteX196" fmla="*/ 4139172 w 4572002"/>
                  <a:gd name="connsiteY196" fmla="*/ 3734838 h 6858002"/>
                  <a:gd name="connsiteX197" fmla="*/ 4139554 w 4572002"/>
                  <a:gd name="connsiteY197" fmla="*/ 3754653 h 6858002"/>
                  <a:gd name="connsiteX198" fmla="*/ 4145911 w 4572002"/>
                  <a:gd name="connsiteY198" fmla="*/ 3789776 h 6858002"/>
                  <a:gd name="connsiteX199" fmla="*/ 4130980 w 4572002"/>
                  <a:gd name="connsiteY199" fmla="*/ 3822472 h 6858002"/>
                  <a:gd name="connsiteX200" fmla="*/ 4116645 w 4572002"/>
                  <a:gd name="connsiteY200" fmla="*/ 3852619 h 6858002"/>
                  <a:gd name="connsiteX201" fmla="*/ 4116645 w 4572002"/>
                  <a:gd name="connsiteY201" fmla="*/ 3852620 h 6858002"/>
                  <a:gd name="connsiteX202" fmla="*/ 4117425 w 4572002"/>
                  <a:gd name="connsiteY202" fmla="*/ 3868764 h 6858002"/>
                  <a:gd name="connsiteX203" fmla="*/ 4126028 w 4572002"/>
                  <a:gd name="connsiteY203" fmla="*/ 3885337 h 6858002"/>
                  <a:gd name="connsiteX204" fmla="*/ 4126028 w 4572002"/>
                  <a:gd name="connsiteY204" fmla="*/ 3885339 h 6858002"/>
                  <a:gd name="connsiteX205" fmla="*/ 4148409 w 4572002"/>
                  <a:gd name="connsiteY205" fmla="*/ 3923125 h 6858002"/>
                  <a:gd name="connsiteX206" fmla="*/ 4157913 w 4572002"/>
                  <a:gd name="connsiteY206" fmla="*/ 3962160 h 6858002"/>
                  <a:gd name="connsiteX207" fmla="*/ 4142221 w 4572002"/>
                  <a:gd name="connsiteY207" fmla="*/ 4043838 h 6858002"/>
                  <a:gd name="connsiteX208" fmla="*/ 4142220 w 4572002"/>
                  <a:gd name="connsiteY208" fmla="*/ 4043839 h 6858002"/>
                  <a:gd name="connsiteX209" fmla="*/ 4127099 w 4572002"/>
                  <a:gd name="connsiteY209" fmla="*/ 4103825 h 6858002"/>
                  <a:gd name="connsiteX210" fmla="*/ 4127099 w 4572002"/>
                  <a:gd name="connsiteY210" fmla="*/ 4103826 h 6858002"/>
                  <a:gd name="connsiteX211" fmla="*/ 4129066 w 4572002"/>
                  <a:gd name="connsiteY211" fmla="*/ 4134256 h 6858002"/>
                  <a:gd name="connsiteX212" fmla="*/ 4138410 w 4572002"/>
                  <a:gd name="connsiteY212" fmla="*/ 4165382 h 6858002"/>
                  <a:gd name="connsiteX213" fmla="*/ 4138410 w 4572002"/>
                  <a:gd name="connsiteY213" fmla="*/ 4165384 h 6858002"/>
                  <a:gd name="connsiteX214" fmla="*/ 4142315 w 4572002"/>
                  <a:gd name="connsiteY214" fmla="*/ 4192388 h 6858002"/>
                  <a:gd name="connsiteX215" fmla="*/ 4142315 w 4572002"/>
                  <a:gd name="connsiteY215" fmla="*/ 4192387 h 6858002"/>
                  <a:gd name="connsiteX216" fmla="*/ 4138410 w 4572002"/>
                  <a:gd name="connsiteY216" fmla="*/ 4165383 h 6858002"/>
                  <a:gd name="connsiteX217" fmla="*/ 4138410 w 4572002"/>
                  <a:gd name="connsiteY217" fmla="*/ 4165382 h 6858002"/>
                  <a:gd name="connsiteX218" fmla="*/ 4127099 w 4572002"/>
                  <a:gd name="connsiteY218" fmla="*/ 4103826 h 6858002"/>
                  <a:gd name="connsiteX219" fmla="*/ 4142220 w 4572002"/>
                  <a:gd name="connsiteY219" fmla="*/ 4043840 h 6858002"/>
                  <a:gd name="connsiteX220" fmla="*/ 4142221 w 4572002"/>
                  <a:gd name="connsiteY220" fmla="*/ 4043838 h 6858002"/>
                  <a:gd name="connsiteX221" fmla="*/ 4155523 w 4572002"/>
                  <a:gd name="connsiteY221" fmla="*/ 4002410 h 6858002"/>
                  <a:gd name="connsiteX222" fmla="*/ 4157913 w 4572002"/>
                  <a:gd name="connsiteY222" fmla="*/ 3962160 h 6858002"/>
                  <a:gd name="connsiteX223" fmla="*/ 4157913 w 4572002"/>
                  <a:gd name="connsiteY223" fmla="*/ 3962159 h 6858002"/>
                  <a:gd name="connsiteX224" fmla="*/ 4126028 w 4572002"/>
                  <a:gd name="connsiteY224" fmla="*/ 3885338 h 6858002"/>
                  <a:gd name="connsiteX225" fmla="*/ 4126028 w 4572002"/>
                  <a:gd name="connsiteY225" fmla="*/ 3885337 h 6858002"/>
                  <a:gd name="connsiteX226" fmla="*/ 4116645 w 4572002"/>
                  <a:gd name="connsiteY226" fmla="*/ 3852620 h 6858002"/>
                  <a:gd name="connsiteX227" fmla="*/ 4130980 w 4572002"/>
                  <a:gd name="connsiteY227" fmla="*/ 3822473 h 6858002"/>
                  <a:gd name="connsiteX228" fmla="*/ 4145911 w 4572002"/>
                  <a:gd name="connsiteY228" fmla="*/ 3789777 h 6858002"/>
                  <a:gd name="connsiteX229" fmla="*/ 4145911 w 4572002"/>
                  <a:gd name="connsiteY229" fmla="*/ 3789776 h 6858002"/>
                  <a:gd name="connsiteX230" fmla="*/ 4139554 w 4572002"/>
                  <a:gd name="connsiteY230" fmla="*/ 3754652 h 6858002"/>
                  <a:gd name="connsiteX231" fmla="*/ 4139172 w 4572002"/>
                  <a:gd name="connsiteY231" fmla="*/ 3734838 h 6858002"/>
                  <a:gd name="connsiteX232" fmla="*/ 4143220 w 4572002"/>
                  <a:gd name="connsiteY232" fmla="*/ 3680164 h 6858002"/>
                  <a:gd name="connsiteX233" fmla="*/ 4143220 w 4572002"/>
                  <a:gd name="connsiteY233" fmla="*/ 3680163 h 6858002"/>
                  <a:gd name="connsiteX234" fmla="*/ 4140382 w 4572002"/>
                  <a:gd name="connsiteY234" fmla="*/ 3668940 h 6858002"/>
                  <a:gd name="connsiteX235" fmla="*/ 4136708 w 4572002"/>
                  <a:gd name="connsiteY235" fmla="*/ 3654416 h 6858002"/>
                  <a:gd name="connsiteX236" fmla="*/ 4136708 w 4572002"/>
                  <a:gd name="connsiteY236" fmla="*/ 3654416 h 6858002"/>
                  <a:gd name="connsiteX237" fmla="*/ 4136708 w 4572002"/>
                  <a:gd name="connsiteY237" fmla="*/ 3654415 h 6858002"/>
                  <a:gd name="connsiteX238" fmla="*/ 4118979 w 4572002"/>
                  <a:gd name="connsiteY238" fmla="*/ 3630632 h 6858002"/>
                  <a:gd name="connsiteX239" fmla="*/ 4105453 w 4572002"/>
                  <a:gd name="connsiteY239" fmla="*/ 3606817 h 6858002"/>
                  <a:gd name="connsiteX240" fmla="*/ 4095707 w 4572002"/>
                  <a:gd name="connsiteY240" fmla="*/ 3587174 h 6858002"/>
                  <a:gd name="connsiteX241" fmla="*/ 4093355 w 4572002"/>
                  <a:gd name="connsiteY241" fmla="*/ 3574408 h 6858002"/>
                  <a:gd name="connsiteX242" fmla="*/ 4098434 w 4572002"/>
                  <a:gd name="connsiteY242" fmla="*/ 3562321 h 6858002"/>
                  <a:gd name="connsiteX243" fmla="*/ 4110977 w 4572002"/>
                  <a:gd name="connsiteY243" fmla="*/ 3544714 h 6858002"/>
                  <a:gd name="connsiteX244" fmla="*/ 4133076 w 4572002"/>
                  <a:gd name="connsiteY244" fmla="*/ 3489468 h 6858002"/>
                  <a:gd name="connsiteX245" fmla="*/ 4180703 w 4572002"/>
                  <a:gd name="connsiteY245" fmla="*/ 3172655 h 6858002"/>
                  <a:gd name="connsiteX246" fmla="*/ 4193158 w 4572002"/>
                  <a:gd name="connsiteY246" fmla="*/ 3077402 h 6858002"/>
                  <a:gd name="connsiteX247" fmla="*/ 4193158 w 4572002"/>
                  <a:gd name="connsiteY247" fmla="*/ 3077401 h 6858002"/>
                  <a:gd name="connsiteX248" fmla="*/ 4181465 w 4572002"/>
                  <a:gd name="connsiteY248" fmla="*/ 2982148 h 6858002"/>
                  <a:gd name="connsiteX249" fmla="*/ 4177881 w 4572002"/>
                  <a:gd name="connsiteY249" fmla="*/ 2947863 h 6858002"/>
                  <a:gd name="connsiteX250" fmla="*/ 4177882 w 4572002"/>
                  <a:gd name="connsiteY250" fmla="*/ 2947858 h 6858002"/>
                  <a:gd name="connsiteX251" fmla="*/ 4185787 w 4572002"/>
                  <a:gd name="connsiteY251" fmla="*/ 2903551 h 6858002"/>
                  <a:gd name="connsiteX252" fmla="*/ 4202421 w 4572002"/>
                  <a:gd name="connsiteY252" fmla="*/ 2848794 h 6858002"/>
                  <a:gd name="connsiteX253" fmla="*/ 4211111 w 4572002"/>
                  <a:gd name="connsiteY253" fmla="*/ 2836173 h 6858002"/>
                  <a:gd name="connsiteX254" fmla="*/ 3726625 w 4572002"/>
                  <a:gd name="connsiteY254" fmla="*/ 1508458 h 6858002"/>
                  <a:gd name="connsiteX255" fmla="*/ 3698531 w 4572002"/>
                  <a:gd name="connsiteY255" fmla="*/ 1596214 h 6858002"/>
                  <a:gd name="connsiteX256" fmla="*/ 3700436 w 4572002"/>
                  <a:gd name="connsiteY256" fmla="*/ 1624981 h 6858002"/>
                  <a:gd name="connsiteX257" fmla="*/ 3757017 w 4572002"/>
                  <a:gd name="connsiteY257" fmla="*/ 1697754 h 6858002"/>
                  <a:gd name="connsiteX258" fmla="*/ 3779686 w 4572002"/>
                  <a:gd name="connsiteY258" fmla="*/ 1733189 h 6858002"/>
                  <a:gd name="connsiteX259" fmla="*/ 3821407 w 4572002"/>
                  <a:gd name="connsiteY259" fmla="*/ 1833776 h 6858002"/>
                  <a:gd name="connsiteX260" fmla="*/ 3829028 w 4572002"/>
                  <a:gd name="connsiteY260" fmla="*/ 1842159 h 6858002"/>
                  <a:gd name="connsiteX261" fmla="*/ 3919519 w 4572002"/>
                  <a:gd name="connsiteY261" fmla="*/ 1916455 h 6858002"/>
                  <a:gd name="connsiteX262" fmla="*/ 3934949 w 4572002"/>
                  <a:gd name="connsiteY262" fmla="*/ 1933220 h 6858002"/>
                  <a:gd name="connsiteX263" fmla="*/ 3958954 w 4572002"/>
                  <a:gd name="connsiteY263" fmla="*/ 1953414 h 6858002"/>
                  <a:gd name="connsiteX264" fmla="*/ 4005437 w 4572002"/>
                  <a:gd name="connsiteY264" fmla="*/ 2016470 h 6858002"/>
                  <a:gd name="connsiteX265" fmla="*/ 4020296 w 4572002"/>
                  <a:gd name="connsiteY265" fmla="*/ 2094579 h 6858002"/>
                  <a:gd name="connsiteX266" fmla="*/ 4042967 w 4572002"/>
                  <a:gd name="connsiteY266" fmla="*/ 2188880 h 6858002"/>
                  <a:gd name="connsiteX267" fmla="*/ 4058207 w 4572002"/>
                  <a:gd name="connsiteY267" fmla="*/ 2228315 h 6858002"/>
                  <a:gd name="connsiteX268" fmla="*/ 4087164 w 4572002"/>
                  <a:gd name="connsiteY268" fmla="*/ 2334045 h 6858002"/>
                  <a:gd name="connsiteX269" fmla="*/ 4111549 w 4572002"/>
                  <a:gd name="connsiteY269" fmla="*/ 2409486 h 6858002"/>
                  <a:gd name="connsiteX270" fmla="*/ 4128650 w 4572002"/>
                  <a:gd name="connsiteY270" fmla="*/ 2435913 h 6858002"/>
                  <a:gd name="connsiteX271" fmla="*/ 4134481 w 4572002"/>
                  <a:gd name="connsiteY271" fmla="*/ 2463018 h 6858002"/>
                  <a:gd name="connsiteX272" fmla="*/ 4125839 w 4572002"/>
                  <a:gd name="connsiteY272" fmla="*/ 2518262 h 6858002"/>
                  <a:gd name="connsiteX273" fmla="*/ 4125838 w 4572002"/>
                  <a:gd name="connsiteY273" fmla="*/ 2518264 h 6858002"/>
                  <a:gd name="connsiteX274" fmla="*/ 4122194 w 4572002"/>
                  <a:gd name="connsiteY274" fmla="*/ 2545006 h 6858002"/>
                  <a:gd name="connsiteX275" fmla="*/ 4122194 w 4572002"/>
                  <a:gd name="connsiteY275" fmla="*/ 2545007 h 6858002"/>
                  <a:gd name="connsiteX276" fmla="*/ 4126408 w 4572002"/>
                  <a:gd name="connsiteY276" fmla="*/ 2571035 h 6858002"/>
                  <a:gd name="connsiteX277" fmla="*/ 4199563 w 4572002"/>
                  <a:gd name="connsiteY277" fmla="*/ 2668002 h 6858002"/>
                  <a:gd name="connsiteX278" fmla="*/ 4247953 w 4572002"/>
                  <a:gd name="connsiteY278" fmla="*/ 2745349 h 6858002"/>
                  <a:gd name="connsiteX279" fmla="*/ 4247954 w 4572002"/>
                  <a:gd name="connsiteY279" fmla="*/ 2745352 h 6858002"/>
                  <a:gd name="connsiteX280" fmla="*/ 4253873 w 4572002"/>
                  <a:gd name="connsiteY280" fmla="*/ 2778006 h 6858002"/>
                  <a:gd name="connsiteX281" fmla="*/ 4253453 w 4572002"/>
                  <a:gd name="connsiteY281" fmla="*/ 2785440 h 6858002"/>
                  <a:gd name="connsiteX282" fmla="*/ 4243374 w 4572002"/>
                  <a:gd name="connsiteY282" fmla="*/ 2811780 h 6858002"/>
                  <a:gd name="connsiteX283" fmla="*/ 4243371 w 4572002"/>
                  <a:gd name="connsiteY283" fmla="*/ 2811787 h 6858002"/>
                  <a:gd name="connsiteX284" fmla="*/ 4243372 w 4572002"/>
                  <a:gd name="connsiteY284" fmla="*/ 2811787 h 6858002"/>
                  <a:gd name="connsiteX285" fmla="*/ 4243374 w 4572002"/>
                  <a:gd name="connsiteY285" fmla="*/ 2811780 h 6858002"/>
                  <a:gd name="connsiteX286" fmla="*/ 4253025 w 4572002"/>
                  <a:gd name="connsiteY286" fmla="*/ 2793023 h 6858002"/>
                  <a:gd name="connsiteX287" fmla="*/ 4253453 w 4572002"/>
                  <a:gd name="connsiteY287" fmla="*/ 2785440 h 6858002"/>
                  <a:gd name="connsiteX288" fmla="*/ 4254654 w 4572002"/>
                  <a:gd name="connsiteY288" fmla="*/ 2782305 h 6858002"/>
                  <a:gd name="connsiteX289" fmla="*/ 4253873 w 4572002"/>
                  <a:gd name="connsiteY289" fmla="*/ 2778006 h 6858002"/>
                  <a:gd name="connsiteX290" fmla="*/ 4254284 w 4572002"/>
                  <a:gd name="connsiteY290" fmla="*/ 2770758 h 6858002"/>
                  <a:gd name="connsiteX291" fmla="*/ 4247954 w 4572002"/>
                  <a:gd name="connsiteY291" fmla="*/ 2745352 h 6858002"/>
                  <a:gd name="connsiteX292" fmla="*/ 4247953 w 4572002"/>
                  <a:gd name="connsiteY292" fmla="*/ 2745348 h 6858002"/>
                  <a:gd name="connsiteX293" fmla="*/ 4199563 w 4572002"/>
                  <a:gd name="connsiteY293" fmla="*/ 2668001 h 6858002"/>
                  <a:gd name="connsiteX294" fmla="*/ 4126408 w 4572002"/>
                  <a:gd name="connsiteY294" fmla="*/ 2571034 h 6858002"/>
                  <a:gd name="connsiteX295" fmla="*/ 4122194 w 4572002"/>
                  <a:gd name="connsiteY295" fmla="*/ 2545007 h 6858002"/>
                  <a:gd name="connsiteX296" fmla="*/ 4125838 w 4572002"/>
                  <a:gd name="connsiteY296" fmla="*/ 2518265 h 6858002"/>
                  <a:gd name="connsiteX297" fmla="*/ 4125839 w 4572002"/>
                  <a:gd name="connsiteY297" fmla="*/ 2518262 h 6858002"/>
                  <a:gd name="connsiteX298" fmla="*/ 4132419 w 4572002"/>
                  <a:gd name="connsiteY298" fmla="*/ 2490551 h 6858002"/>
                  <a:gd name="connsiteX299" fmla="*/ 4134481 w 4572002"/>
                  <a:gd name="connsiteY299" fmla="*/ 2463018 h 6858002"/>
                  <a:gd name="connsiteX300" fmla="*/ 4134481 w 4572002"/>
                  <a:gd name="connsiteY300" fmla="*/ 2463017 h 6858002"/>
                  <a:gd name="connsiteX301" fmla="*/ 4111549 w 4572002"/>
                  <a:gd name="connsiteY301" fmla="*/ 2409485 h 6858002"/>
                  <a:gd name="connsiteX302" fmla="*/ 4087164 w 4572002"/>
                  <a:gd name="connsiteY302" fmla="*/ 2334044 h 6858002"/>
                  <a:gd name="connsiteX303" fmla="*/ 4058207 w 4572002"/>
                  <a:gd name="connsiteY303" fmla="*/ 2228314 h 6858002"/>
                  <a:gd name="connsiteX304" fmla="*/ 4042967 w 4572002"/>
                  <a:gd name="connsiteY304" fmla="*/ 2188879 h 6858002"/>
                  <a:gd name="connsiteX305" fmla="*/ 4020296 w 4572002"/>
                  <a:gd name="connsiteY305" fmla="*/ 2094578 h 6858002"/>
                  <a:gd name="connsiteX306" fmla="*/ 4005437 w 4572002"/>
                  <a:gd name="connsiteY306" fmla="*/ 2016469 h 6858002"/>
                  <a:gd name="connsiteX307" fmla="*/ 3958954 w 4572002"/>
                  <a:gd name="connsiteY307" fmla="*/ 1953413 h 6858002"/>
                  <a:gd name="connsiteX308" fmla="*/ 3934949 w 4572002"/>
                  <a:gd name="connsiteY308" fmla="*/ 1933219 h 6858002"/>
                  <a:gd name="connsiteX309" fmla="*/ 3919519 w 4572002"/>
                  <a:gd name="connsiteY309" fmla="*/ 1916454 h 6858002"/>
                  <a:gd name="connsiteX310" fmla="*/ 3829028 w 4572002"/>
                  <a:gd name="connsiteY310" fmla="*/ 1842158 h 6858002"/>
                  <a:gd name="connsiteX311" fmla="*/ 3821407 w 4572002"/>
                  <a:gd name="connsiteY311" fmla="*/ 1833775 h 6858002"/>
                  <a:gd name="connsiteX312" fmla="*/ 3779686 w 4572002"/>
                  <a:gd name="connsiteY312" fmla="*/ 1733188 h 6858002"/>
                  <a:gd name="connsiteX313" fmla="*/ 3757018 w 4572002"/>
                  <a:gd name="connsiteY313" fmla="*/ 1697753 h 6858002"/>
                  <a:gd name="connsiteX314" fmla="*/ 3700436 w 4572002"/>
                  <a:gd name="connsiteY314" fmla="*/ 1624980 h 6858002"/>
                  <a:gd name="connsiteX315" fmla="*/ 3698532 w 4572002"/>
                  <a:gd name="connsiteY315" fmla="*/ 1596213 h 6858002"/>
                  <a:gd name="connsiteX316" fmla="*/ 3745230 w 4572002"/>
                  <a:gd name="connsiteY316" fmla="*/ 1459073 h 6858002"/>
                  <a:gd name="connsiteX317" fmla="*/ 3745229 w 4572002"/>
                  <a:gd name="connsiteY317" fmla="*/ 1459074 h 6858002"/>
                  <a:gd name="connsiteX318" fmla="*/ 3736012 w 4572002"/>
                  <a:gd name="connsiteY318" fmla="*/ 1481572 h 6858002"/>
                  <a:gd name="connsiteX319" fmla="*/ 3764423 w 4572002"/>
                  <a:gd name="connsiteY319" fmla="*/ 1268758 h 6858002"/>
                  <a:gd name="connsiteX320" fmla="*/ 3769590 w 4572002"/>
                  <a:gd name="connsiteY320" fmla="*/ 1286070 h 6858002"/>
                  <a:gd name="connsiteX321" fmla="*/ 3791927 w 4572002"/>
                  <a:gd name="connsiteY321" fmla="*/ 1350628 h 6858002"/>
                  <a:gd name="connsiteX322" fmla="*/ 3786333 w 4572002"/>
                  <a:gd name="connsiteY322" fmla="*/ 1413840 h 6858002"/>
                  <a:gd name="connsiteX323" fmla="*/ 3791928 w 4572002"/>
                  <a:gd name="connsiteY323" fmla="*/ 1350627 h 6858002"/>
                  <a:gd name="connsiteX324" fmla="*/ 3769590 w 4572002"/>
                  <a:gd name="connsiteY324" fmla="*/ 1286069 h 6858002"/>
                  <a:gd name="connsiteX325" fmla="*/ 3706152 w 4572002"/>
                  <a:gd name="connsiteY325" fmla="*/ 773035 h 6858002"/>
                  <a:gd name="connsiteX326" fmla="*/ 3706152 w 4572002"/>
                  <a:gd name="connsiteY326" fmla="*/ 773036 h 6858002"/>
                  <a:gd name="connsiteX327" fmla="*/ 3714152 w 4572002"/>
                  <a:gd name="connsiteY327" fmla="*/ 854380 h 6858002"/>
                  <a:gd name="connsiteX328" fmla="*/ 3745205 w 4572002"/>
                  <a:gd name="connsiteY328" fmla="*/ 915344 h 6858002"/>
                  <a:gd name="connsiteX329" fmla="*/ 3755683 w 4572002"/>
                  <a:gd name="connsiteY329" fmla="*/ 927156 h 6858002"/>
                  <a:gd name="connsiteX330" fmla="*/ 3752063 w 4572002"/>
                  <a:gd name="connsiteY330" fmla="*/ 1097088 h 6858002"/>
                  <a:gd name="connsiteX331" fmla="*/ 3747681 w 4572002"/>
                  <a:gd name="connsiteY331" fmla="*/ 1123186 h 6858002"/>
                  <a:gd name="connsiteX332" fmla="*/ 3772400 w 4572002"/>
                  <a:gd name="connsiteY332" fmla="*/ 1184029 h 6858002"/>
                  <a:gd name="connsiteX333" fmla="*/ 3747682 w 4572002"/>
                  <a:gd name="connsiteY333" fmla="*/ 1123185 h 6858002"/>
                  <a:gd name="connsiteX334" fmla="*/ 3752064 w 4572002"/>
                  <a:gd name="connsiteY334" fmla="*/ 1097087 h 6858002"/>
                  <a:gd name="connsiteX335" fmla="*/ 3755684 w 4572002"/>
                  <a:gd name="connsiteY335" fmla="*/ 927155 h 6858002"/>
                  <a:gd name="connsiteX336" fmla="*/ 3745206 w 4572002"/>
                  <a:gd name="connsiteY336" fmla="*/ 915343 h 6858002"/>
                  <a:gd name="connsiteX337" fmla="*/ 3714152 w 4572002"/>
                  <a:gd name="connsiteY337" fmla="*/ 854379 h 6858002"/>
                  <a:gd name="connsiteX338" fmla="*/ 3761553 w 4572002"/>
                  <a:gd name="connsiteY338" fmla="*/ 517851 h 6858002"/>
                  <a:gd name="connsiteX339" fmla="*/ 3752635 w 4572002"/>
                  <a:gd name="connsiteY339" fmla="*/ 556048 h 6858002"/>
                  <a:gd name="connsiteX340" fmla="*/ 3746157 w 4572002"/>
                  <a:gd name="connsiteY340" fmla="*/ 580051 h 6858002"/>
                  <a:gd name="connsiteX341" fmla="*/ 3742776 w 4572002"/>
                  <a:gd name="connsiteY341" fmla="*/ 642538 h 6858002"/>
                  <a:gd name="connsiteX342" fmla="*/ 3730253 w 4572002"/>
                  <a:gd name="connsiteY342" fmla="*/ 694928 h 6858002"/>
                  <a:gd name="connsiteX343" fmla="*/ 3742777 w 4572002"/>
                  <a:gd name="connsiteY343" fmla="*/ 642537 h 6858002"/>
                  <a:gd name="connsiteX344" fmla="*/ 3746158 w 4572002"/>
                  <a:gd name="connsiteY344" fmla="*/ 580050 h 6858002"/>
                  <a:gd name="connsiteX345" fmla="*/ 3752636 w 4572002"/>
                  <a:gd name="connsiteY345" fmla="*/ 556047 h 6858002"/>
                  <a:gd name="connsiteX346" fmla="*/ 3774848 w 4572002"/>
                  <a:gd name="connsiteY346" fmla="*/ 298169 h 6858002"/>
                  <a:gd name="connsiteX347" fmla="*/ 3760065 w 4572002"/>
                  <a:gd name="connsiteY347" fmla="*/ 313534 h 6858002"/>
                  <a:gd name="connsiteX348" fmla="*/ 3759493 w 4572002"/>
                  <a:gd name="connsiteY348" fmla="*/ 338871 h 6858002"/>
                  <a:gd name="connsiteX349" fmla="*/ 3759500 w 4572002"/>
                  <a:gd name="connsiteY349" fmla="*/ 338900 h 6858002"/>
                  <a:gd name="connsiteX350" fmla="*/ 3769400 w 4572002"/>
                  <a:gd name="connsiteY350" fmla="*/ 395640 h 6858002"/>
                  <a:gd name="connsiteX351" fmla="*/ 3765590 w 4572002"/>
                  <a:gd name="connsiteY351" fmla="*/ 367328 h 6858002"/>
                  <a:gd name="connsiteX352" fmla="*/ 3759500 w 4572002"/>
                  <a:gd name="connsiteY352" fmla="*/ 338900 h 6858002"/>
                  <a:gd name="connsiteX353" fmla="*/ 3759494 w 4572002"/>
                  <a:gd name="connsiteY353" fmla="*/ 338870 h 6858002"/>
                  <a:gd name="connsiteX354" fmla="*/ 3760066 w 4572002"/>
                  <a:gd name="connsiteY354" fmla="*/ 313533 h 6858002"/>
                  <a:gd name="connsiteX355" fmla="*/ 3782393 w 4572002"/>
                  <a:gd name="connsiteY355" fmla="*/ 281568 h 6858002"/>
                  <a:gd name="connsiteX356" fmla="*/ 3777498 w 4572002"/>
                  <a:gd name="connsiteY356" fmla="*/ 295415 h 6858002"/>
                  <a:gd name="connsiteX357" fmla="*/ 3777499 w 4572002"/>
                  <a:gd name="connsiteY357" fmla="*/ 295415 h 6858002"/>
                  <a:gd name="connsiteX358" fmla="*/ 3769073 w 4572002"/>
                  <a:gd name="connsiteY358" fmla="*/ 24486 h 6858002"/>
                  <a:gd name="connsiteX359" fmla="*/ 3766810 w 4572002"/>
                  <a:gd name="connsiteY359" fmla="*/ 74129 h 6858002"/>
                  <a:gd name="connsiteX360" fmla="*/ 3772734 w 4572002"/>
                  <a:gd name="connsiteY360" fmla="*/ 125861 h 6858002"/>
                  <a:gd name="connsiteX361" fmla="*/ 3777129 w 4572002"/>
                  <a:gd name="connsiteY361" fmla="*/ 153387 h 6858002"/>
                  <a:gd name="connsiteX362" fmla="*/ 3785402 w 4572002"/>
                  <a:gd name="connsiteY362" fmla="*/ 228944 h 6858002"/>
                  <a:gd name="connsiteX363" fmla="*/ 3780943 w 4572002"/>
                  <a:gd name="connsiteY363" fmla="*/ 177271 h 6858002"/>
                  <a:gd name="connsiteX364" fmla="*/ 3777129 w 4572002"/>
                  <a:gd name="connsiteY364" fmla="*/ 153387 h 6858002"/>
                  <a:gd name="connsiteX365" fmla="*/ 3776930 w 4572002"/>
                  <a:gd name="connsiteY365" fmla="*/ 151569 h 6858002"/>
                  <a:gd name="connsiteX366" fmla="*/ 3766811 w 4572002"/>
                  <a:gd name="connsiteY366" fmla="*/ 74129 h 6858002"/>
                  <a:gd name="connsiteX367" fmla="*/ 3766492 w 4572002"/>
                  <a:gd name="connsiteY367" fmla="*/ 0 h 6858002"/>
                  <a:gd name="connsiteX368" fmla="*/ 4230600 w 4572002"/>
                  <a:gd name="connsiteY368" fmla="*/ 0 h 6858002"/>
                  <a:gd name="connsiteX369" fmla="*/ 4229473 w 4572002"/>
                  <a:gd name="connsiteY369" fmla="*/ 2817 h 6858002"/>
                  <a:gd name="connsiteX370" fmla="*/ 4215375 w 4572002"/>
                  <a:gd name="connsiteY370" fmla="*/ 63587 h 6858002"/>
                  <a:gd name="connsiteX371" fmla="*/ 4201468 w 4572002"/>
                  <a:gd name="connsiteY371" fmla="*/ 176939 h 6858002"/>
                  <a:gd name="connsiteX372" fmla="*/ 4193466 w 4572002"/>
                  <a:gd name="connsiteY372" fmla="*/ 200182 h 6858002"/>
                  <a:gd name="connsiteX373" fmla="*/ 4155554 w 4572002"/>
                  <a:gd name="connsiteY373" fmla="*/ 340774 h 6858002"/>
                  <a:gd name="connsiteX374" fmla="*/ 4156319 w 4572002"/>
                  <a:gd name="connsiteY374" fmla="*/ 453364 h 6858002"/>
                  <a:gd name="connsiteX375" fmla="*/ 4158033 w 4572002"/>
                  <a:gd name="connsiteY375" fmla="*/ 462126 h 6858002"/>
                  <a:gd name="connsiteX376" fmla="*/ 4170605 w 4572002"/>
                  <a:gd name="connsiteY376" fmla="*/ 505182 h 6858002"/>
                  <a:gd name="connsiteX377" fmla="*/ 4167177 w 4572002"/>
                  <a:gd name="connsiteY377" fmla="*/ 571860 h 6858002"/>
                  <a:gd name="connsiteX378" fmla="*/ 4149840 w 4572002"/>
                  <a:gd name="connsiteY378" fmla="*/ 617772 h 6858002"/>
                  <a:gd name="connsiteX379" fmla="*/ 4149078 w 4572002"/>
                  <a:gd name="connsiteY379" fmla="*/ 674923 h 6858002"/>
                  <a:gd name="connsiteX380" fmla="*/ 4159937 w 4572002"/>
                  <a:gd name="connsiteY380" fmla="*/ 740268 h 6858002"/>
                  <a:gd name="connsiteX381" fmla="*/ 4162223 w 4572002"/>
                  <a:gd name="connsiteY381" fmla="*/ 769605 h 6858002"/>
                  <a:gd name="connsiteX382" fmla="*/ 4184703 w 4572002"/>
                  <a:gd name="connsiteY382" fmla="*/ 850189 h 6858002"/>
                  <a:gd name="connsiteX383" fmla="*/ 4179179 w 4572002"/>
                  <a:gd name="connsiteY383" fmla="*/ 898198 h 6858002"/>
                  <a:gd name="connsiteX384" fmla="*/ 4164319 w 4572002"/>
                  <a:gd name="connsiteY384" fmla="*/ 945444 h 6858002"/>
                  <a:gd name="connsiteX385" fmla="*/ 4150030 w 4572002"/>
                  <a:gd name="connsiteY385" fmla="*/ 975733 h 6858002"/>
                  <a:gd name="connsiteX386" fmla="*/ 4139934 w 4572002"/>
                  <a:gd name="connsiteY386" fmla="*/ 1036887 h 6858002"/>
                  <a:gd name="connsiteX387" fmla="*/ 4141458 w 4572002"/>
                  <a:gd name="connsiteY387" fmla="*/ 1048125 h 6858002"/>
                  <a:gd name="connsiteX388" fmla="*/ 4154032 w 4572002"/>
                  <a:gd name="connsiteY388" fmla="*/ 1230633 h 6858002"/>
                  <a:gd name="connsiteX389" fmla="*/ 4174225 w 4572002"/>
                  <a:gd name="connsiteY389" fmla="*/ 1303024 h 6858002"/>
                  <a:gd name="connsiteX390" fmla="*/ 4176701 w 4572002"/>
                  <a:gd name="connsiteY390" fmla="*/ 1318456 h 6858002"/>
                  <a:gd name="connsiteX391" fmla="*/ 4199372 w 4572002"/>
                  <a:gd name="connsiteY391" fmla="*/ 1472575 h 6858002"/>
                  <a:gd name="connsiteX392" fmla="*/ 4200325 w 4572002"/>
                  <a:gd name="connsiteY392" fmla="*/ 1489720 h 6858002"/>
                  <a:gd name="connsiteX393" fmla="*/ 4196324 w 4572002"/>
                  <a:gd name="connsiteY393" fmla="*/ 1537537 h 6858002"/>
                  <a:gd name="connsiteX394" fmla="*/ 4237474 w 4572002"/>
                  <a:gd name="connsiteY394" fmla="*/ 1650317 h 6858002"/>
                  <a:gd name="connsiteX395" fmla="*/ 4251572 w 4572002"/>
                  <a:gd name="connsiteY395" fmla="*/ 1763287 h 6858002"/>
                  <a:gd name="connsiteX396" fmla="*/ 4251380 w 4572002"/>
                  <a:gd name="connsiteY396" fmla="*/ 1825393 h 6858002"/>
                  <a:gd name="connsiteX397" fmla="*/ 4261478 w 4572002"/>
                  <a:gd name="connsiteY397" fmla="*/ 1869780 h 6858002"/>
                  <a:gd name="connsiteX398" fmla="*/ 4292149 w 4572002"/>
                  <a:gd name="connsiteY398" fmla="*/ 1978940 h 6858002"/>
                  <a:gd name="connsiteX399" fmla="*/ 4296911 w 4572002"/>
                  <a:gd name="connsiteY399" fmla="*/ 2030378 h 6858002"/>
                  <a:gd name="connsiteX400" fmla="*/ 4307201 w 4572002"/>
                  <a:gd name="connsiteY400" fmla="*/ 2085054 h 6858002"/>
                  <a:gd name="connsiteX401" fmla="*/ 4353302 w 4572002"/>
                  <a:gd name="connsiteY401" fmla="*/ 2220312 h 6858002"/>
                  <a:gd name="connsiteX402" fmla="*/ 4350636 w 4572002"/>
                  <a:gd name="connsiteY402" fmla="*/ 2330806 h 6858002"/>
                  <a:gd name="connsiteX403" fmla="*/ 4351206 w 4572002"/>
                  <a:gd name="connsiteY403" fmla="*/ 2401292 h 6858002"/>
                  <a:gd name="connsiteX404" fmla="*/ 4366446 w 4572002"/>
                  <a:gd name="connsiteY404" fmla="*/ 2485307 h 6858002"/>
                  <a:gd name="connsiteX405" fmla="*/ 4388736 w 4572002"/>
                  <a:gd name="connsiteY405" fmla="*/ 2554079 h 6858002"/>
                  <a:gd name="connsiteX406" fmla="*/ 4406453 w 4572002"/>
                  <a:gd name="connsiteY406" fmla="*/ 2649143 h 6858002"/>
                  <a:gd name="connsiteX407" fmla="*/ 4440554 w 4572002"/>
                  <a:gd name="connsiteY407" fmla="*/ 2743826 h 6858002"/>
                  <a:gd name="connsiteX408" fmla="*/ 4466653 w 4572002"/>
                  <a:gd name="connsiteY408" fmla="*/ 2809930 h 6858002"/>
                  <a:gd name="connsiteX409" fmla="*/ 4489705 w 4572002"/>
                  <a:gd name="connsiteY409" fmla="*/ 2901943 h 6858002"/>
                  <a:gd name="connsiteX410" fmla="*/ 4505897 w 4572002"/>
                  <a:gd name="connsiteY410" fmla="*/ 3042728 h 6858002"/>
                  <a:gd name="connsiteX411" fmla="*/ 4507613 w 4572002"/>
                  <a:gd name="connsiteY411" fmla="*/ 3107500 h 6858002"/>
                  <a:gd name="connsiteX412" fmla="*/ 4545521 w 4572002"/>
                  <a:gd name="connsiteY412" fmla="*/ 3209993 h 6858002"/>
                  <a:gd name="connsiteX413" fmla="*/ 4563811 w 4572002"/>
                  <a:gd name="connsiteY413" fmla="*/ 3253809 h 6858002"/>
                  <a:gd name="connsiteX414" fmla="*/ 4548570 w 4572002"/>
                  <a:gd name="connsiteY414" fmla="*/ 3293244 h 6858002"/>
                  <a:gd name="connsiteX415" fmla="*/ 4531043 w 4572002"/>
                  <a:gd name="connsiteY415" fmla="*/ 3318771 h 6858002"/>
                  <a:gd name="connsiteX416" fmla="*/ 4545904 w 4572002"/>
                  <a:gd name="connsiteY416" fmla="*/ 3399546 h 6858002"/>
                  <a:gd name="connsiteX417" fmla="*/ 4561524 w 4572002"/>
                  <a:gd name="connsiteY417" fmla="*/ 3485275 h 6858002"/>
                  <a:gd name="connsiteX418" fmla="*/ 4572002 w 4572002"/>
                  <a:gd name="connsiteY418" fmla="*/ 3546617 h 6858002"/>
                  <a:gd name="connsiteX419" fmla="*/ 4563620 w 4572002"/>
                  <a:gd name="connsiteY419" fmla="*/ 3623201 h 6858002"/>
                  <a:gd name="connsiteX420" fmla="*/ 4560192 w 4572002"/>
                  <a:gd name="connsiteY420" fmla="*/ 3683591 h 6858002"/>
                  <a:gd name="connsiteX421" fmla="*/ 4550476 w 4572002"/>
                  <a:gd name="connsiteY421" fmla="*/ 3732361 h 6858002"/>
                  <a:gd name="connsiteX422" fmla="*/ 4544759 w 4572002"/>
                  <a:gd name="connsiteY422" fmla="*/ 3749506 h 6858002"/>
                  <a:gd name="connsiteX423" fmla="*/ 4500182 w 4572002"/>
                  <a:gd name="connsiteY423" fmla="*/ 3885338 h 6858002"/>
                  <a:gd name="connsiteX424" fmla="*/ 4464557 w 4572002"/>
                  <a:gd name="connsiteY424" fmla="*/ 4030503 h 6858002"/>
                  <a:gd name="connsiteX425" fmla="*/ 4487039 w 4572002"/>
                  <a:gd name="connsiteY425" fmla="*/ 4124614 h 6858002"/>
                  <a:gd name="connsiteX426" fmla="*/ 4486656 w 4572002"/>
                  <a:gd name="connsiteY426" fmla="*/ 4159667 h 6858002"/>
                  <a:gd name="connsiteX427" fmla="*/ 4491801 w 4572002"/>
                  <a:gd name="connsiteY427" fmla="*/ 4320837 h 6858002"/>
                  <a:gd name="connsiteX428" fmla="*/ 4497325 w 4572002"/>
                  <a:gd name="connsiteY428" fmla="*/ 4349222 h 6858002"/>
                  <a:gd name="connsiteX429" fmla="*/ 4474653 w 4572002"/>
                  <a:gd name="connsiteY429" fmla="*/ 4502579 h 6858002"/>
                  <a:gd name="connsiteX430" fmla="*/ 4470844 w 4572002"/>
                  <a:gd name="connsiteY430" fmla="*/ 4558207 h 6858002"/>
                  <a:gd name="connsiteX431" fmla="*/ 4464557 w 4572002"/>
                  <a:gd name="connsiteY431" fmla="*/ 4609452 h 6858002"/>
                  <a:gd name="connsiteX432" fmla="*/ 4463033 w 4572002"/>
                  <a:gd name="connsiteY432" fmla="*/ 4681083 h 6858002"/>
                  <a:gd name="connsiteX433" fmla="*/ 4465891 w 4572002"/>
                  <a:gd name="connsiteY433" fmla="*/ 4755381 h 6858002"/>
                  <a:gd name="connsiteX434" fmla="*/ 4465319 w 4572002"/>
                  <a:gd name="connsiteY434" fmla="*/ 4838250 h 6858002"/>
                  <a:gd name="connsiteX435" fmla="*/ 4460367 w 4572002"/>
                  <a:gd name="connsiteY435" fmla="*/ 4871019 h 6858002"/>
                  <a:gd name="connsiteX436" fmla="*/ 4463795 w 4572002"/>
                  <a:gd name="connsiteY436" fmla="*/ 4959602 h 6858002"/>
                  <a:gd name="connsiteX437" fmla="*/ 4458082 w 4572002"/>
                  <a:gd name="connsiteY437" fmla="*/ 5006086 h 6858002"/>
                  <a:gd name="connsiteX438" fmla="*/ 4456937 w 4572002"/>
                  <a:gd name="connsiteY438" fmla="*/ 5082670 h 6858002"/>
                  <a:gd name="connsiteX439" fmla="*/ 4455603 w 4572002"/>
                  <a:gd name="connsiteY439" fmla="*/ 5107627 h 6858002"/>
                  <a:gd name="connsiteX440" fmla="*/ 4454840 w 4572002"/>
                  <a:gd name="connsiteY440" fmla="*/ 5129916 h 6858002"/>
                  <a:gd name="connsiteX441" fmla="*/ 4470464 w 4572002"/>
                  <a:gd name="connsiteY441" fmla="*/ 5206308 h 6858002"/>
                  <a:gd name="connsiteX442" fmla="*/ 4471415 w 4572002"/>
                  <a:gd name="connsiteY442" fmla="*/ 5274129 h 6858002"/>
                  <a:gd name="connsiteX443" fmla="*/ 4483990 w 4572002"/>
                  <a:gd name="connsiteY443" fmla="*/ 5393005 h 6858002"/>
                  <a:gd name="connsiteX444" fmla="*/ 4479607 w 4572002"/>
                  <a:gd name="connsiteY444" fmla="*/ 5419295 h 6858002"/>
                  <a:gd name="connsiteX445" fmla="*/ 4477894 w 4572002"/>
                  <a:gd name="connsiteY445" fmla="*/ 5501594 h 6858002"/>
                  <a:gd name="connsiteX446" fmla="*/ 4476560 w 4572002"/>
                  <a:gd name="connsiteY446" fmla="*/ 5548460 h 6858002"/>
                  <a:gd name="connsiteX447" fmla="*/ 4485703 w 4572002"/>
                  <a:gd name="connsiteY447" fmla="*/ 5606372 h 6858002"/>
                  <a:gd name="connsiteX448" fmla="*/ 4505134 w 4572002"/>
                  <a:gd name="connsiteY448" fmla="*/ 5706959 h 6858002"/>
                  <a:gd name="connsiteX449" fmla="*/ 4508183 w 4572002"/>
                  <a:gd name="connsiteY449" fmla="*/ 5733440 h 6858002"/>
                  <a:gd name="connsiteX450" fmla="*/ 4517519 w 4572002"/>
                  <a:gd name="connsiteY450" fmla="*/ 5781830 h 6858002"/>
                  <a:gd name="connsiteX451" fmla="*/ 4519234 w 4572002"/>
                  <a:gd name="connsiteY451" fmla="*/ 5790592 h 6858002"/>
                  <a:gd name="connsiteX452" fmla="*/ 4542855 w 4572002"/>
                  <a:gd name="connsiteY452" fmla="*/ 5864318 h 6858002"/>
                  <a:gd name="connsiteX453" fmla="*/ 4544759 w 4572002"/>
                  <a:gd name="connsiteY453" fmla="*/ 5902610 h 6858002"/>
                  <a:gd name="connsiteX454" fmla="*/ 4544951 w 4572002"/>
                  <a:gd name="connsiteY454" fmla="*/ 6012723 h 6858002"/>
                  <a:gd name="connsiteX455" fmla="*/ 4541332 w 4572002"/>
                  <a:gd name="connsiteY455" fmla="*/ 6059397 h 6858002"/>
                  <a:gd name="connsiteX456" fmla="*/ 4527426 w 4572002"/>
                  <a:gd name="connsiteY456" fmla="*/ 6171605 h 6858002"/>
                  <a:gd name="connsiteX457" fmla="*/ 4520568 w 4572002"/>
                  <a:gd name="connsiteY457" fmla="*/ 6242093 h 6858002"/>
                  <a:gd name="connsiteX458" fmla="*/ 4509706 w 4572002"/>
                  <a:gd name="connsiteY458" fmla="*/ 6323058 h 6858002"/>
                  <a:gd name="connsiteX459" fmla="*/ 4502848 w 4572002"/>
                  <a:gd name="connsiteY459" fmla="*/ 6415833 h 6858002"/>
                  <a:gd name="connsiteX460" fmla="*/ 4482084 w 4572002"/>
                  <a:gd name="connsiteY460" fmla="*/ 6584812 h 6858002"/>
                  <a:gd name="connsiteX461" fmla="*/ 4460557 w 4572002"/>
                  <a:gd name="connsiteY461" fmla="*/ 6748458 h 6858002"/>
                  <a:gd name="connsiteX462" fmla="*/ 4441507 w 4572002"/>
                  <a:gd name="connsiteY462" fmla="*/ 6815516 h 6858002"/>
                  <a:gd name="connsiteX463" fmla="*/ 4431806 w 4572002"/>
                  <a:gd name="connsiteY463" fmla="*/ 6858001 h 6858002"/>
                  <a:gd name="connsiteX464" fmla="*/ 4259554 w 4572002"/>
                  <a:gd name="connsiteY464" fmla="*/ 6858001 h 6858002"/>
                  <a:gd name="connsiteX465" fmla="*/ 4259554 w 4572002"/>
                  <a:gd name="connsiteY465" fmla="*/ 6858002 h 6858002"/>
                  <a:gd name="connsiteX466" fmla="*/ 0 w 4572002"/>
                  <a:gd name="connsiteY466" fmla="*/ 6858002 h 6858002"/>
                  <a:gd name="connsiteX467" fmla="*/ 0 w 4572002"/>
                  <a:gd name="connsiteY467" fmla="*/ 2 h 6858002"/>
                  <a:gd name="connsiteX468" fmla="*/ 3766492 w 4572002"/>
                  <a:gd name="connsiteY468" fmla="*/ 1 h 6858002"/>
                  <a:gd name="connsiteX469" fmla="*/ 3769210 w 4572002"/>
                  <a:gd name="connsiteY469" fmla="*/ 21486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Lst>
                <a:rect l="l" t="t" r="r" b="b"/>
                <a:pathLst>
                  <a:path w="4572002" h="6858002">
                    <a:moveTo>
                      <a:pt x="4214994" y="6564620"/>
                    </a:moveTo>
                    <a:lnTo>
                      <a:pt x="4214994" y="6564621"/>
                    </a:lnTo>
                    <a:cubicBezTo>
                      <a:pt x="4225281" y="6575479"/>
                      <a:pt x="4231378" y="6582147"/>
                      <a:pt x="4237474" y="6588626"/>
                    </a:cubicBezTo>
                    <a:lnTo>
                      <a:pt x="4254096" y="6625225"/>
                    </a:lnTo>
                    <a:lnTo>
                      <a:pt x="4247001" y="6662540"/>
                    </a:lnTo>
                    <a:lnTo>
                      <a:pt x="4247000" y="6662541"/>
                    </a:lnTo>
                    <a:lnTo>
                      <a:pt x="4246999" y="6662544"/>
                    </a:lnTo>
                    <a:lnTo>
                      <a:pt x="4235550" y="6683027"/>
                    </a:lnTo>
                    <a:lnTo>
                      <a:pt x="4232403" y="6702976"/>
                    </a:lnTo>
                    <a:lnTo>
                      <a:pt x="4232403" y="6702977"/>
                    </a:lnTo>
                    <a:cubicBezTo>
                      <a:pt x="4232808" y="6716169"/>
                      <a:pt x="4237951" y="6729219"/>
                      <a:pt x="4246238" y="6742553"/>
                    </a:cubicBezTo>
                    <a:lnTo>
                      <a:pt x="4246239" y="6742555"/>
                    </a:lnTo>
                    <a:lnTo>
                      <a:pt x="4265716" y="6812062"/>
                    </a:lnTo>
                    <a:lnTo>
                      <a:pt x="4265717" y="6812064"/>
                    </a:lnTo>
                    <a:lnTo>
                      <a:pt x="4265717" y="6812063"/>
                    </a:lnTo>
                    <a:lnTo>
                      <a:pt x="4265716" y="6812062"/>
                    </a:lnTo>
                    <a:lnTo>
                      <a:pt x="4260942" y="6776800"/>
                    </a:lnTo>
                    <a:lnTo>
                      <a:pt x="4246239" y="6742555"/>
                    </a:lnTo>
                    <a:lnTo>
                      <a:pt x="4246238" y="6742552"/>
                    </a:lnTo>
                    <a:lnTo>
                      <a:pt x="4232403" y="6702976"/>
                    </a:lnTo>
                    <a:lnTo>
                      <a:pt x="4246999" y="6662544"/>
                    </a:lnTo>
                    <a:lnTo>
                      <a:pt x="4247000" y="6662542"/>
                    </a:lnTo>
                    <a:lnTo>
                      <a:pt x="4247001" y="6662540"/>
                    </a:lnTo>
                    <a:lnTo>
                      <a:pt x="4254084" y="6645552"/>
                    </a:lnTo>
                    <a:lnTo>
                      <a:pt x="4254096" y="6625225"/>
                    </a:lnTo>
                    <a:lnTo>
                      <a:pt x="4254096" y="6625224"/>
                    </a:lnTo>
                    <a:cubicBezTo>
                      <a:pt x="4252000" y="6611341"/>
                      <a:pt x="4245951" y="6597578"/>
                      <a:pt x="4237474" y="6588625"/>
                    </a:cubicBezTo>
                    <a:close/>
                    <a:moveTo>
                      <a:pt x="4295315" y="6438981"/>
                    </a:moveTo>
                    <a:lnTo>
                      <a:pt x="4275385" y="6463840"/>
                    </a:lnTo>
                    <a:lnTo>
                      <a:pt x="4275382" y="6463849"/>
                    </a:lnTo>
                    <a:lnTo>
                      <a:pt x="4261587" y="6513012"/>
                    </a:lnTo>
                    <a:lnTo>
                      <a:pt x="4242781" y="6546194"/>
                    </a:lnTo>
                    <a:lnTo>
                      <a:pt x="4242781" y="6546195"/>
                    </a:lnTo>
                    <a:lnTo>
                      <a:pt x="4259120" y="6521804"/>
                    </a:lnTo>
                    <a:lnTo>
                      <a:pt x="4261587" y="6513012"/>
                    </a:lnTo>
                    <a:lnTo>
                      <a:pt x="4264398" y="6508052"/>
                    </a:lnTo>
                    <a:lnTo>
                      <a:pt x="4275382" y="6463849"/>
                    </a:lnTo>
                    <a:lnTo>
                      <a:pt x="4275385" y="6463841"/>
                    </a:lnTo>
                    <a:cubicBezTo>
                      <a:pt x="4278336" y="6451650"/>
                      <a:pt x="4285813" y="6444077"/>
                      <a:pt x="4295315" y="6438981"/>
                    </a:cubicBezTo>
                    <a:close/>
                    <a:moveTo>
                      <a:pt x="4381289" y="6365204"/>
                    </a:moveTo>
                    <a:lnTo>
                      <a:pt x="4380008" y="6387910"/>
                    </a:lnTo>
                    <a:lnTo>
                      <a:pt x="4378243" y="6391549"/>
                    </a:lnTo>
                    <a:lnTo>
                      <a:pt x="4370589" y="6407332"/>
                    </a:lnTo>
                    <a:lnTo>
                      <a:pt x="4370589" y="6407333"/>
                    </a:lnTo>
                    <a:lnTo>
                      <a:pt x="4378243" y="6391549"/>
                    </a:lnTo>
                    <a:lnTo>
                      <a:pt x="4380008" y="6387910"/>
                    </a:lnTo>
                    <a:close/>
                    <a:moveTo>
                      <a:pt x="4142220" y="4221391"/>
                    </a:moveTo>
                    <a:lnTo>
                      <a:pt x="4142220" y="4221392"/>
                    </a:lnTo>
                    <a:cubicBezTo>
                      <a:pt x="4142982" y="4232061"/>
                      <a:pt x="4143172" y="4243873"/>
                      <a:pt x="4147936" y="4253015"/>
                    </a:cubicBezTo>
                    <a:cubicBezTo>
                      <a:pt x="4160129" y="4277402"/>
                      <a:pt x="4175749" y="4300071"/>
                      <a:pt x="4187752" y="4324646"/>
                    </a:cubicBezTo>
                    <a:lnTo>
                      <a:pt x="4196706" y="4363891"/>
                    </a:lnTo>
                    <a:lnTo>
                      <a:pt x="4195944" y="4482004"/>
                    </a:lnTo>
                    <a:cubicBezTo>
                      <a:pt x="4193276" y="4546776"/>
                      <a:pt x="4192704" y="4612500"/>
                      <a:pt x="4135934" y="4659174"/>
                    </a:cubicBezTo>
                    <a:cubicBezTo>
                      <a:pt x="4131362" y="4662986"/>
                      <a:pt x="4128694" y="4671176"/>
                      <a:pt x="4127932" y="4677655"/>
                    </a:cubicBezTo>
                    <a:cubicBezTo>
                      <a:pt x="4124313" y="4707564"/>
                      <a:pt x="4123931" y="4738235"/>
                      <a:pt x="4118025" y="4767764"/>
                    </a:cubicBezTo>
                    <a:cubicBezTo>
                      <a:pt x="4115644" y="4779575"/>
                      <a:pt x="4114835" y="4790387"/>
                      <a:pt x="4116716" y="4800483"/>
                    </a:cubicBezTo>
                    <a:lnTo>
                      <a:pt x="4116716" y="4800484"/>
                    </a:lnTo>
                    <a:cubicBezTo>
                      <a:pt x="4118597" y="4810581"/>
                      <a:pt x="4123170" y="4819964"/>
                      <a:pt x="4131552" y="4828917"/>
                    </a:cubicBezTo>
                    <a:lnTo>
                      <a:pt x="4153733" y="4863343"/>
                    </a:lnTo>
                    <a:lnTo>
                      <a:pt x="4161262" y="4889275"/>
                    </a:lnTo>
                    <a:lnTo>
                      <a:pt x="4159557" y="4912168"/>
                    </a:lnTo>
                    <a:cubicBezTo>
                      <a:pt x="4157842" y="4919978"/>
                      <a:pt x="4157485" y="4927122"/>
                      <a:pt x="4158155" y="4933804"/>
                    </a:cubicBezTo>
                    <a:lnTo>
                      <a:pt x="4158155" y="4933805"/>
                    </a:lnTo>
                    <a:lnTo>
                      <a:pt x="4162914" y="4952673"/>
                    </a:lnTo>
                    <a:lnTo>
                      <a:pt x="4165707" y="4957454"/>
                    </a:lnTo>
                    <a:lnTo>
                      <a:pt x="4166985" y="4961456"/>
                    </a:lnTo>
                    <a:cubicBezTo>
                      <a:pt x="4171496" y="4970097"/>
                      <a:pt x="4177202" y="4978394"/>
                      <a:pt x="4182989" y="4987038"/>
                    </a:cubicBezTo>
                    <a:cubicBezTo>
                      <a:pt x="4194228" y="5003802"/>
                      <a:pt x="4208326" y="5022853"/>
                      <a:pt x="4209468" y="5041522"/>
                    </a:cubicBezTo>
                    <a:cubicBezTo>
                      <a:pt x="4210087" y="5052096"/>
                      <a:pt x="4213005" y="5062300"/>
                      <a:pt x="4216684" y="5072376"/>
                    </a:cubicBezTo>
                    <a:lnTo>
                      <a:pt x="4222587" y="5087441"/>
                    </a:lnTo>
                    <a:lnTo>
                      <a:pt x="4235615" y="5133220"/>
                    </a:lnTo>
                    <a:lnTo>
                      <a:pt x="4235616" y="5133225"/>
                    </a:lnTo>
                    <a:lnTo>
                      <a:pt x="4228901" y="5166113"/>
                    </a:lnTo>
                    <a:lnTo>
                      <a:pt x="4228901" y="5166114"/>
                    </a:lnTo>
                    <a:cubicBezTo>
                      <a:pt x="4228139" y="5167638"/>
                      <a:pt x="4228712" y="5169781"/>
                      <a:pt x="4229593" y="5172091"/>
                    </a:cubicBezTo>
                    <a:lnTo>
                      <a:pt x="4232139" y="5179068"/>
                    </a:lnTo>
                    <a:cubicBezTo>
                      <a:pt x="4235759" y="5196595"/>
                      <a:pt x="4235807" y="5213598"/>
                      <a:pt x="4231973" y="5229434"/>
                    </a:cubicBezTo>
                    <a:lnTo>
                      <a:pt x="4225669" y="5241089"/>
                    </a:lnTo>
                    <a:lnTo>
                      <a:pt x="4208517" y="5272796"/>
                    </a:lnTo>
                    <a:cubicBezTo>
                      <a:pt x="4196871" y="5285441"/>
                      <a:pt x="4189165" y="5298595"/>
                      <a:pt x="4184613" y="5312288"/>
                    </a:cubicBezTo>
                    <a:lnTo>
                      <a:pt x="4183557" y="5321350"/>
                    </a:lnTo>
                    <a:lnTo>
                      <a:pt x="4181083" y="5326163"/>
                    </a:lnTo>
                    <a:lnTo>
                      <a:pt x="4179637" y="5355014"/>
                    </a:lnTo>
                    <a:lnTo>
                      <a:pt x="4179637" y="5355015"/>
                    </a:lnTo>
                    <a:cubicBezTo>
                      <a:pt x="4180286" y="5364883"/>
                      <a:pt x="4181989" y="5375003"/>
                      <a:pt x="4184513" y="5385385"/>
                    </a:cubicBezTo>
                    <a:cubicBezTo>
                      <a:pt x="4187752" y="5398722"/>
                      <a:pt x="4190038" y="5412058"/>
                      <a:pt x="4192704" y="5425583"/>
                    </a:cubicBezTo>
                    <a:cubicBezTo>
                      <a:pt x="4196514" y="5443871"/>
                      <a:pt x="4200516" y="5462352"/>
                      <a:pt x="4204327" y="5480638"/>
                    </a:cubicBezTo>
                    <a:lnTo>
                      <a:pt x="4208850" y="5507668"/>
                    </a:lnTo>
                    <a:lnTo>
                      <a:pt x="4198232" y="5531692"/>
                    </a:lnTo>
                    <a:lnTo>
                      <a:pt x="4198231" y="5531693"/>
                    </a:lnTo>
                    <a:cubicBezTo>
                      <a:pt x="4191181" y="5537600"/>
                      <a:pt x="4187989" y="5542649"/>
                      <a:pt x="4188085" y="5547578"/>
                    </a:cubicBezTo>
                    <a:lnTo>
                      <a:pt x="4188085" y="5547579"/>
                    </a:lnTo>
                    <a:cubicBezTo>
                      <a:pt x="4188180" y="5552508"/>
                      <a:pt x="4191562" y="5557318"/>
                      <a:pt x="4197659" y="5562747"/>
                    </a:cubicBezTo>
                    <a:cubicBezTo>
                      <a:pt x="4240332" y="5600468"/>
                      <a:pt x="4267003" y="5646190"/>
                      <a:pt x="4268907" y="5704484"/>
                    </a:cubicBezTo>
                    <a:cubicBezTo>
                      <a:pt x="4269289" y="5716486"/>
                      <a:pt x="4271954" y="5728679"/>
                      <a:pt x="4274812" y="5740489"/>
                    </a:cubicBezTo>
                    <a:cubicBezTo>
                      <a:pt x="4276527" y="5747729"/>
                      <a:pt x="4278433" y="5756494"/>
                      <a:pt x="4283578" y="5760874"/>
                    </a:cubicBezTo>
                    <a:cubicBezTo>
                      <a:pt x="4322821" y="5794975"/>
                      <a:pt x="4350063" y="5837458"/>
                      <a:pt x="4371973" y="5883752"/>
                    </a:cubicBezTo>
                    <a:lnTo>
                      <a:pt x="4371974" y="5883757"/>
                    </a:lnTo>
                    <a:lnTo>
                      <a:pt x="4389877" y="5935946"/>
                    </a:lnTo>
                    <a:lnTo>
                      <a:pt x="4389878" y="5935950"/>
                    </a:lnTo>
                    <a:lnTo>
                      <a:pt x="4386259" y="5993290"/>
                    </a:lnTo>
                    <a:lnTo>
                      <a:pt x="4386259" y="5993291"/>
                    </a:lnTo>
                    <a:cubicBezTo>
                      <a:pt x="4385116" y="6004531"/>
                      <a:pt x="4385306" y="6017485"/>
                      <a:pt x="4379782" y="6026440"/>
                    </a:cubicBezTo>
                    <a:cubicBezTo>
                      <a:pt x="4362445" y="6054825"/>
                      <a:pt x="4343778" y="6082258"/>
                      <a:pt x="4323583" y="6108738"/>
                    </a:cubicBezTo>
                    <a:cubicBezTo>
                      <a:pt x="4314914" y="6120074"/>
                      <a:pt x="4309961" y="6126884"/>
                      <a:pt x="4309890" y="6133314"/>
                    </a:cubicBezTo>
                    <a:lnTo>
                      <a:pt x="4309890" y="6133315"/>
                    </a:lnTo>
                    <a:lnTo>
                      <a:pt x="4313591" y="6143190"/>
                    </a:lnTo>
                    <a:lnTo>
                      <a:pt x="4325486" y="6155600"/>
                    </a:lnTo>
                    <a:lnTo>
                      <a:pt x="4325488" y="6155603"/>
                    </a:lnTo>
                    <a:cubicBezTo>
                      <a:pt x="4347778" y="6175798"/>
                      <a:pt x="4359398" y="6200945"/>
                      <a:pt x="4364160" y="6228757"/>
                    </a:cubicBezTo>
                    <a:lnTo>
                      <a:pt x="4381497" y="6361540"/>
                    </a:lnTo>
                    <a:lnTo>
                      <a:pt x="4381497" y="6361539"/>
                    </a:lnTo>
                    <a:cubicBezTo>
                      <a:pt x="4377877" y="6317151"/>
                      <a:pt x="4371590" y="6272764"/>
                      <a:pt x="4364160" y="6228756"/>
                    </a:cubicBezTo>
                    <a:cubicBezTo>
                      <a:pt x="4359398" y="6200944"/>
                      <a:pt x="4347778" y="6175797"/>
                      <a:pt x="4325488" y="6155602"/>
                    </a:cubicBezTo>
                    <a:lnTo>
                      <a:pt x="4325486" y="6155600"/>
                    </a:lnTo>
                    <a:lnTo>
                      <a:pt x="4309890" y="6133315"/>
                    </a:lnTo>
                    <a:lnTo>
                      <a:pt x="4323583" y="6108739"/>
                    </a:lnTo>
                    <a:cubicBezTo>
                      <a:pt x="4343778" y="6082259"/>
                      <a:pt x="4362445" y="6054826"/>
                      <a:pt x="4379782" y="6026441"/>
                    </a:cubicBezTo>
                    <a:cubicBezTo>
                      <a:pt x="4385306" y="6017486"/>
                      <a:pt x="4385116" y="6004532"/>
                      <a:pt x="4386259" y="5993292"/>
                    </a:cubicBezTo>
                    <a:lnTo>
                      <a:pt x="4386259" y="5993290"/>
                    </a:lnTo>
                    <a:lnTo>
                      <a:pt x="4389712" y="5964477"/>
                    </a:lnTo>
                    <a:lnTo>
                      <a:pt x="4389878" y="5935950"/>
                    </a:lnTo>
                    <a:lnTo>
                      <a:pt x="4389878" y="5935949"/>
                    </a:lnTo>
                    <a:lnTo>
                      <a:pt x="4389877" y="5935946"/>
                    </a:lnTo>
                    <a:lnTo>
                      <a:pt x="4382997" y="5909351"/>
                    </a:lnTo>
                    <a:lnTo>
                      <a:pt x="4371974" y="5883757"/>
                    </a:lnTo>
                    <a:lnTo>
                      <a:pt x="4371973" y="5883751"/>
                    </a:lnTo>
                    <a:cubicBezTo>
                      <a:pt x="4350063" y="5837457"/>
                      <a:pt x="4322821" y="5794974"/>
                      <a:pt x="4283578" y="5760873"/>
                    </a:cubicBezTo>
                    <a:cubicBezTo>
                      <a:pt x="4278433" y="5756493"/>
                      <a:pt x="4276527" y="5747728"/>
                      <a:pt x="4274812" y="5740488"/>
                    </a:cubicBezTo>
                    <a:cubicBezTo>
                      <a:pt x="4271954" y="5728678"/>
                      <a:pt x="4269289" y="5716485"/>
                      <a:pt x="4268907" y="5704483"/>
                    </a:cubicBezTo>
                    <a:cubicBezTo>
                      <a:pt x="4267003" y="5646189"/>
                      <a:pt x="4240332" y="5600467"/>
                      <a:pt x="4197659" y="5562746"/>
                    </a:cubicBezTo>
                    <a:lnTo>
                      <a:pt x="4188085" y="5547578"/>
                    </a:lnTo>
                    <a:lnTo>
                      <a:pt x="4198231" y="5531694"/>
                    </a:lnTo>
                    <a:lnTo>
                      <a:pt x="4198232" y="5531692"/>
                    </a:lnTo>
                    <a:lnTo>
                      <a:pt x="4206630" y="5520422"/>
                    </a:lnTo>
                    <a:lnTo>
                      <a:pt x="4208850" y="5507668"/>
                    </a:lnTo>
                    <a:lnTo>
                      <a:pt x="4208850" y="5507667"/>
                    </a:lnTo>
                    <a:cubicBezTo>
                      <a:pt x="4208803" y="5498832"/>
                      <a:pt x="4206231" y="5489497"/>
                      <a:pt x="4204327" y="5480637"/>
                    </a:cubicBezTo>
                    <a:cubicBezTo>
                      <a:pt x="4200516" y="5462351"/>
                      <a:pt x="4196514" y="5443870"/>
                      <a:pt x="4192704" y="5425582"/>
                    </a:cubicBezTo>
                    <a:cubicBezTo>
                      <a:pt x="4190038" y="5412057"/>
                      <a:pt x="4187752" y="5398721"/>
                      <a:pt x="4184513" y="5385384"/>
                    </a:cubicBezTo>
                    <a:lnTo>
                      <a:pt x="4179637" y="5355014"/>
                    </a:lnTo>
                    <a:lnTo>
                      <a:pt x="4183557" y="5321350"/>
                    </a:lnTo>
                    <a:lnTo>
                      <a:pt x="4208517" y="5272797"/>
                    </a:lnTo>
                    <a:lnTo>
                      <a:pt x="4225669" y="5241089"/>
                    </a:lnTo>
                    <a:lnTo>
                      <a:pt x="4231973" y="5229433"/>
                    </a:lnTo>
                    <a:lnTo>
                      <a:pt x="4232139" y="5179068"/>
                    </a:lnTo>
                    <a:lnTo>
                      <a:pt x="4232139" y="5179067"/>
                    </a:lnTo>
                    <a:cubicBezTo>
                      <a:pt x="4231663" y="5176876"/>
                      <a:pt x="4230473" y="5174400"/>
                      <a:pt x="4229593" y="5172090"/>
                    </a:cubicBezTo>
                    <a:lnTo>
                      <a:pt x="4228901" y="5166114"/>
                    </a:lnTo>
                    <a:lnTo>
                      <a:pt x="4235616" y="5133225"/>
                    </a:lnTo>
                    <a:lnTo>
                      <a:pt x="4235616" y="5133224"/>
                    </a:lnTo>
                    <a:lnTo>
                      <a:pt x="4235615" y="5133220"/>
                    </a:lnTo>
                    <a:lnTo>
                      <a:pt x="4228473" y="5102461"/>
                    </a:lnTo>
                    <a:lnTo>
                      <a:pt x="4222587" y="5087441"/>
                    </a:lnTo>
                    <a:lnTo>
                      <a:pt x="4222582" y="5087423"/>
                    </a:lnTo>
                    <a:cubicBezTo>
                      <a:pt x="4216496" y="5072411"/>
                      <a:pt x="4210397" y="5057381"/>
                      <a:pt x="4209468" y="5041521"/>
                    </a:cubicBezTo>
                    <a:cubicBezTo>
                      <a:pt x="4208326" y="5022852"/>
                      <a:pt x="4194228" y="5003801"/>
                      <a:pt x="4182989" y="4987037"/>
                    </a:cubicBezTo>
                    <a:lnTo>
                      <a:pt x="4165707" y="4957454"/>
                    </a:lnTo>
                    <a:lnTo>
                      <a:pt x="4158155" y="4933805"/>
                    </a:lnTo>
                    <a:lnTo>
                      <a:pt x="4159557" y="4912169"/>
                    </a:lnTo>
                    <a:cubicBezTo>
                      <a:pt x="4161319" y="4904358"/>
                      <a:pt x="4161831" y="4896714"/>
                      <a:pt x="4161262" y="4889276"/>
                    </a:cubicBezTo>
                    <a:lnTo>
                      <a:pt x="4161262" y="4889275"/>
                    </a:lnTo>
                    <a:lnTo>
                      <a:pt x="4156484" y="4867614"/>
                    </a:lnTo>
                    <a:lnTo>
                      <a:pt x="4153733" y="4863343"/>
                    </a:lnTo>
                    <a:lnTo>
                      <a:pt x="4151983" y="4857317"/>
                    </a:lnTo>
                    <a:cubicBezTo>
                      <a:pt x="4146840" y="4847214"/>
                      <a:pt x="4139839" y="4837703"/>
                      <a:pt x="4131552" y="4828916"/>
                    </a:cubicBezTo>
                    <a:lnTo>
                      <a:pt x="4116716" y="4800483"/>
                    </a:lnTo>
                    <a:lnTo>
                      <a:pt x="4118025" y="4767765"/>
                    </a:lnTo>
                    <a:cubicBezTo>
                      <a:pt x="4123931" y="4738236"/>
                      <a:pt x="4124313" y="4707565"/>
                      <a:pt x="4127932" y="4677656"/>
                    </a:cubicBezTo>
                    <a:cubicBezTo>
                      <a:pt x="4128694" y="4671177"/>
                      <a:pt x="4131362" y="4662987"/>
                      <a:pt x="4135934" y="4659175"/>
                    </a:cubicBezTo>
                    <a:cubicBezTo>
                      <a:pt x="4192704" y="4612501"/>
                      <a:pt x="4193276" y="4546777"/>
                      <a:pt x="4195944" y="4482005"/>
                    </a:cubicBezTo>
                    <a:cubicBezTo>
                      <a:pt x="4197659" y="4442762"/>
                      <a:pt x="4197659" y="4403326"/>
                      <a:pt x="4196706" y="4363891"/>
                    </a:cubicBezTo>
                    <a:lnTo>
                      <a:pt x="4196706" y="4363890"/>
                    </a:lnTo>
                    <a:cubicBezTo>
                      <a:pt x="4196514" y="4350554"/>
                      <a:pt x="4193466" y="4336457"/>
                      <a:pt x="4187752" y="4324645"/>
                    </a:cubicBezTo>
                    <a:cubicBezTo>
                      <a:pt x="4175749" y="4300070"/>
                      <a:pt x="4160129" y="4277401"/>
                      <a:pt x="4147936" y="4253014"/>
                    </a:cubicBezTo>
                    <a:close/>
                    <a:moveTo>
                      <a:pt x="4211111" y="2836172"/>
                    </a:moveTo>
                    <a:lnTo>
                      <a:pt x="4202421" y="2848793"/>
                    </a:lnTo>
                    <a:cubicBezTo>
                      <a:pt x="4197421" y="2865010"/>
                      <a:pt x="4191562" y="2881307"/>
                      <a:pt x="4186816" y="2897785"/>
                    </a:cubicBezTo>
                    <a:lnTo>
                      <a:pt x="4185787" y="2903551"/>
                    </a:lnTo>
                    <a:lnTo>
                      <a:pt x="4182513" y="2914328"/>
                    </a:lnTo>
                    <a:lnTo>
                      <a:pt x="4177882" y="2947858"/>
                    </a:lnTo>
                    <a:lnTo>
                      <a:pt x="4177881" y="2947862"/>
                    </a:lnTo>
                    <a:lnTo>
                      <a:pt x="4177881" y="2947863"/>
                    </a:lnTo>
                    <a:cubicBezTo>
                      <a:pt x="4177512" y="2959157"/>
                      <a:pt x="4178512" y="2970576"/>
                      <a:pt x="4181465" y="2982149"/>
                    </a:cubicBezTo>
                    <a:lnTo>
                      <a:pt x="4193158" y="3077402"/>
                    </a:lnTo>
                    <a:lnTo>
                      <a:pt x="4180703" y="3172654"/>
                    </a:lnTo>
                    <a:cubicBezTo>
                      <a:pt x="4154794" y="3276480"/>
                      <a:pt x="4127362" y="3380305"/>
                      <a:pt x="4133076" y="3489467"/>
                    </a:cubicBezTo>
                    <a:cubicBezTo>
                      <a:pt x="4134028" y="3507563"/>
                      <a:pt x="4122407" y="3529090"/>
                      <a:pt x="4110977" y="3544713"/>
                    </a:cubicBezTo>
                    <a:cubicBezTo>
                      <a:pt x="4100119" y="3559668"/>
                      <a:pt x="4094260" y="3566812"/>
                      <a:pt x="4093355" y="3574408"/>
                    </a:cubicBezTo>
                    <a:lnTo>
                      <a:pt x="4093355" y="3574409"/>
                    </a:lnTo>
                    <a:cubicBezTo>
                      <a:pt x="4092450" y="3582005"/>
                      <a:pt x="4096499" y="3590054"/>
                      <a:pt x="4105453" y="3606818"/>
                    </a:cubicBezTo>
                    <a:cubicBezTo>
                      <a:pt x="4109835" y="3614820"/>
                      <a:pt x="4112501" y="3624726"/>
                      <a:pt x="4118979" y="3630633"/>
                    </a:cubicBezTo>
                    <a:lnTo>
                      <a:pt x="4136708" y="3654416"/>
                    </a:lnTo>
                    <a:lnTo>
                      <a:pt x="4140382" y="3668940"/>
                    </a:lnTo>
                    <a:lnTo>
                      <a:pt x="4143220" y="3680164"/>
                    </a:lnTo>
                    <a:lnTo>
                      <a:pt x="4139172" y="3734837"/>
                    </a:lnTo>
                    <a:lnTo>
                      <a:pt x="4139172" y="3734838"/>
                    </a:lnTo>
                    <a:cubicBezTo>
                      <a:pt x="4138220" y="3741316"/>
                      <a:pt x="4136886" y="3749126"/>
                      <a:pt x="4139554" y="3754653"/>
                    </a:cubicBezTo>
                    <a:lnTo>
                      <a:pt x="4145911" y="3789776"/>
                    </a:lnTo>
                    <a:lnTo>
                      <a:pt x="4130980" y="3822472"/>
                    </a:lnTo>
                    <a:cubicBezTo>
                      <a:pt x="4123932" y="3831902"/>
                      <a:pt x="4118312" y="3842046"/>
                      <a:pt x="4116645" y="3852619"/>
                    </a:cubicBezTo>
                    <a:lnTo>
                      <a:pt x="4116645" y="3852620"/>
                    </a:lnTo>
                    <a:lnTo>
                      <a:pt x="4117425" y="3868764"/>
                    </a:lnTo>
                    <a:lnTo>
                      <a:pt x="4126028" y="3885337"/>
                    </a:lnTo>
                    <a:lnTo>
                      <a:pt x="4126028" y="3885339"/>
                    </a:lnTo>
                    <a:cubicBezTo>
                      <a:pt x="4135744" y="3897722"/>
                      <a:pt x="4143150" y="3910319"/>
                      <a:pt x="4148409" y="3923125"/>
                    </a:cubicBezTo>
                    <a:lnTo>
                      <a:pt x="4157913" y="3962160"/>
                    </a:lnTo>
                    <a:lnTo>
                      <a:pt x="4142221" y="4043838"/>
                    </a:lnTo>
                    <a:lnTo>
                      <a:pt x="4142220" y="4043839"/>
                    </a:lnTo>
                    <a:cubicBezTo>
                      <a:pt x="4133457" y="4063842"/>
                      <a:pt x="4128075" y="4083702"/>
                      <a:pt x="4127099" y="4103825"/>
                    </a:cubicBezTo>
                    <a:lnTo>
                      <a:pt x="4127099" y="4103826"/>
                    </a:lnTo>
                    <a:lnTo>
                      <a:pt x="4129066" y="4134256"/>
                    </a:lnTo>
                    <a:lnTo>
                      <a:pt x="4138410" y="4165382"/>
                    </a:lnTo>
                    <a:lnTo>
                      <a:pt x="4138410" y="4165384"/>
                    </a:lnTo>
                    <a:lnTo>
                      <a:pt x="4142315" y="4192388"/>
                    </a:lnTo>
                    <a:lnTo>
                      <a:pt x="4142315" y="4192387"/>
                    </a:lnTo>
                    <a:cubicBezTo>
                      <a:pt x="4142411" y="4182767"/>
                      <a:pt x="4141839" y="4173480"/>
                      <a:pt x="4138410" y="4165383"/>
                    </a:cubicBezTo>
                    <a:lnTo>
                      <a:pt x="4138410" y="4165382"/>
                    </a:lnTo>
                    <a:lnTo>
                      <a:pt x="4127099" y="4103826"/>
                    </a:lnTo>
                    <a:lnTo>
                      <a:pt x="4142220" y="4043840"/>
                    </a:lnTo>
                    <a:lnTo>
                      <a:pt x="4142221" y="4043838"/>
                    </a:lnTo>
                    <a:lnTo>
                      <a:pt x="4155523" y="4002410"/>
                    </a:lnTo>
                    <a:lnTo>
                      <a:pt x="4157913" y="3962160"/>
                    </a:lnTo>
                    <a:lnTo>
                      <a:pt x="4157913" y="3962159"/>
                    </a:lnTo>
                    <a:cubicBezTo>
                      <a:pt x="4155651" y="3935727"/>
                      <a:pt x="4145460" y="3910104"/>
                      <a:pt x="4126028" y="3885338"/>
                    </a:cubicBezTo>
                    <a:lnTo>
                      <a:pt x="4126028" y="3885337"/>
                    </a:lnTo>
                    <a:lnTo>
                      <a:pt x="4116645" y="3852620"/>
                    </a:lnTo>
                    <a:lnTo>
                      <a:pt x="4130980" y="3822473"/>
                    </a:lnTo>
                    <a:cubicBezTo>
                      <a:pt x="4139172" y="3811614"/>
                      <a:pt x="4144316" y="3800897"/>
                      <a:pt x="4145911" y="3789777"/>
                    </a:cubicBezTo>
                    <a:lnTo>
                      <a:pt x="4145911" y="3789776"/>
                    </a:lnTo>
                    <a:cubicBezTo>
                      <a:pt x="4147507" y="3778655"/>
                      <a:pt x="4145554" y="3767130"/>
                      <a:pt x="4139554" y="3754652"/>
                    </a:cubicBezTo>
                    <a:lnTo>
                      <a:pt x="4139172" y="3734838"/>
                    </a:lnTo>
                    <a:lnTo>
                      <a:pt x="4143220" y="3680164"/>
                    </a:lnTo>
                    <a:lnTo>
                      <a:pt x="4143220" y="3680163"/>
                    </a:lnTo>
                    <a:lnTo>
                      <a:pt x="4140382" y="3668940"/>
                    </a:lnTo>
                    <a:lnTo>
                      <a:pt x="4136708" y="3654416"/>
                    </a:lnTo>
                    <a:lnTo>
                      <a:pt x="4136708" y="3654416"/>
                    </a:lnTo>
                    <a:lnTo>
                      <a:pt x="4136708" y="3654415"/>
                    </a:lnTo>
                    <a:cubicBezTo>
                      <a:pt x="4132898" y="3646123"/>
                      <a:pt x="4127219" y="3638157"/>
                      <a:pt x="4118979" y="3630632"/>
                    </a:cubicBezTo>
                    <a:cubicBezTo>
                      <a:pt x="4112501" y="3624725"/>
                      <a:pt x="4109835" y="3614819"/>
                      <a:pt x="4105453" y="3606817"/>
                    </a:cubicBezTo>
                    <a:cubicBezTo>
                      <a:pt x="4100976" y="3598435"/>
                      <a:pt x="4097725" y="3592232"/>
                      <a:pt x="4095707" y="3587174"/>
                    </a:cubicBezTo>
                    <a:lnTo>
                      <a:pt x="4093355" y="3574408"/>
                    </a:lnTo>
                    <a:lnTo>
                      <a:pt x="4098434" y="3562321"/>
                    </a:lnTo>
                    <a:cubicBezTo>
                      <a:pt x="4101369" y="3557716"/>
                      <a:pt x="4105548" y="3552191"/>
                      <a:pt x="4110977" y="3544714"/>
                    </a:cubicBezTo>
                    <a:cubicBezTo>
                      <a:pt x="4122407" y="3529091"/>
                      <a:pt x="4134028" y="3507564"/>
                      <a:pt x="4133076" y="3489468"/>
                    </a:cubicBezTo>
                    <a:cubicBezTo>
                      <a:pt x="4127362" y="3380306"/>
                      <a:pt x="4154794" y="3276481"/>
                      <a:pt x="4180703" y="3172655"/>
                    </a:cubicBezTo>
                    <a:cubicBezTo>
                      <a:pt x="4188705" y="3140650"/>
                      <a:pt x="4192943" y="3109026"/>
                      <a:pt x="4193158" y="3077402"/>
                    </a:cubicBezTo>
                    <a:lnTo>
                      <a:pt x="4193158" y="3077401"/>
                    </a:lnTo>
                    <a:cubicBezTo>
                      <a:pt x="4193372" y="3045777"/>
                      <a:pt x="4189562" y="3014153"/>
                      <a:pt x="4181465" y="2982148"/>
                    </a:cubicBezTo>
                    <a:lnTo>
                      <a:pt x="4177881" y="2947863"/>
                    </a:lnTo>
                    <a:lnTo>
                      <a:pt x="4177882" y="2947858"/>
                    </a:lnTo>
                    <a:lnTo>
                      <a:pt x="4185787" y="2903551"/>
                    </a:lnTo>
                    <a:lnTo>
                      <a:pt x="4202421" y="2848794"/>
                    </a:lnTo>
                    <a:cubicBezTo>
                      <a:pt x="4203754" y="2844317"/>
                      <a:pt x="4207040" y="2839983"/>
                      <a:pt x="4211111" y="2836173"/>
                    </a:cubicBezTo>
                    <a:close/>
                    <a:moveTo>
                      <a:pt x="3726625" y="1508458"/>
                    </a:moveTo>
                    <a:lnTo>
                      <a:pt x="3698531" y="1596214"/>
                    </a:lnTo>
                    <a:cubicBezTo>
                      <a:pt x="3696054" y="1604979"/>
                      <a:pt x="3697579" y="1615837"/>
                      <a:pt x="3700436" y="1624981"/>
                    </a:cubicBezTo>
                    <a:cubicBezTo>
                      <a:pt x="3710152" y="1656224"/>
                      <a:pt x="3734537" y="1676037"/>
                      <a:pt x="3757017" y="1697754"/>
                    </a:cubicBezTo>
                    <a:cubicBezTo>
                      <a:pt x="3766924" y="1707280"/>
                      <a:pt x="3773972" y="1720424"/>
                      <a:pt x="3779686" y="1733189"/>
                    </a:cubicBezTo>
                    <a:cubicBezTo>
                      <a:pt x="3794357" y="1766336"/>
                      <a:pt x="3807501" y="1800247"/>
                      <a:pt x="3821407" y="1833776"/>
                    </a:cubicBezTo>
                    <a:cubicBezTo>
                      <a:pt x="3822741" y="1837014"/>
                      <a:pt x="3826170" y="1839680"/>
                      <a:pt x="3829028" y="1842159"/>
                    </a:cubicBezTo>
                    <a:cubicBezTo>
                      <a:pt x="3859129" y="1866923"/>
                      <a:pt x="3889418" y="1891498"/>
                      <a:pt x="3919519" y="1916455"/>
                    </a:cubicBezTo>
                    <a:cubicBezTo>
                      <a:pt x="3925233" y="1921217"/>
                      <a:pt x="3929425" y="1928077"/>
                      <a:pt x="3934949" y="1933220"/>
                    </a:cubicBezTo>
                    <a:cubicBezTo>
                      <a:pt x="3942569" y="1940460"/>
                      <a:pt x="3949810" y="1949604"/>
                      <a:pt x="3958954" y="1953414"/>
                    </a:cubicBezTo>
                    <a:cubicBezTo>
                      <a:pt x="3987719" y="1965225"/>
                      <a:pt x="4000103" y="1987895"/>
                      <a:pt x="4005437" y="2016470"/>
                    </a:cubicBezTo>
                    <a:cubicBezTo>
                      <a:pt x="4010390" y="2042571"/>
                      <a:pt x="4014582" y="2068670"/>
                      <a:pt x="4020296" y="2094579"/>
                    </a:cubicBezTo>
                    <a:cubicBezTo>
                      <a:pt x="4027154" y="2126202"/>
                      <a:pt x="4034584" y="2157637"/>
                      <a:pt x="4042967" y="2188880"/>
                    </a:cubicBezTo>
                    <a:cubicBezTo>
                      <a:pt x="4046587" y="2202405"/>
                      <a:pt x="4050777" y="2216693"/>
                      <a:pt x="4058207" y="2228315"/>
                    </a:cubicBezTo>
                    <a:cubicBezTo>
                      <a:pt x="4078782" y="2260891"/>
                      <a:pt x="4092688" y="2295754"/>
                      <a:pt x="4087164" y="2334045"/>
                    </a:cubicBezTo>
                    <a:cubicBezTo>
                      <a:pt x="4082782" y="2364716"/>
                      <a:pt x="4094022" y="2390435"/>
                      <a:pt x="4111549" y="2409486"/>
                    </a:cubicBezTo>
                    <a:cubicBezTo>
                      <a:pt x="4119503" y="2418155"/>
                      <a:pt x="4125016" y="2426977"/>
                      <a:pt x="4128650" y="2435913"/>
                    </a:cubicBezTo>
                    <a:lnTo>
                      <a:pt x="4134481" y="2463018"/>
                    </a:lnTo>
                    <a:lnTo>
                      <a:pt x="4125839" y="2518262"/>
                    </a:lnTo>
                    <a:lnTo>
                      <a:pt x="4125838" y="2518264"/>
                    </a:lnTo>
                    <a:cubicBezTo>
                      <a:pt x="4123171" y="2527790"/>
                      <a:pt x="4122027" y="2536457"/>
                      <a:pt x="4122194" y="2545006"/>
                    </a:cubicBezTo>
                    <a:lnTo>
                      <a:pt x="4122194" y="2545007"/>
                    </a:lnTo>
                    <a:cubicBezTo>
                      <a:pt x="4122360" y="2553556"/>
                      <a:pt x="4123837" y="2561986"/>
                      <a:pt x="4126408" y="2571035"/>
                    </a:cubicBezTo>
                    <a:cubicBezTo>
                      <a:pt x="4138410" y="2612946"/>
                      <a:pt x="4170987" y="2640951"/>
                      <a:pt x="4199563" y="2668002"/>
                    </a:cubicBezTo>
                    <a:cubicBezTo>
                      <a:pt x="4223947" y="2691055"/>
                      <a:pt x="4237663" y="2716964"/>
                      <a:pt x="4247953" y="2745349"/>
                    </a:cubicBezTo>
                    <a:lnTo>
                      <a:pt x="4247954" y="2745352"/>
                    </a:lnTo>
                    <a:lnTo>
                      <a:pt x="4253873" y="2778006"/>
                    </a:lnTo>
                    <a:lnTo>
                      <a:pt x="4253453" y="2785440"/>
                    </a:lnTo>
                    <a:lnTo>
                      <a:pt x="4243374" y="2811780"/>
                    </a:lnTo>
                    <a:lnTo>
                      <a:pt x="4243371" y="2811787"/>
                    </a:lnTo>
                    <a:lnTo>
                      <a:pt x="4243372" y="2811787"/>
                    </a:lnTo>
                    <a:lnTo>
                      <a:pt x="4243374" y="2811780"/>
                    </a:lnTo>
                    <a:lnTo>
                      <a:pt x="4253025" y="2793023"/>
                    </a:lnTo>
                    <a:lnTo>
                      <a:pt x="4253453" y="2785440"/>
                    </a:lnTo>
                    <a:lnTo>
                      <a:pt x="4254654" y="2782305"/>
                    </a:lnTo>
                    <a:lnTo>
                      <a:pt x="4253873" y="2778006"/>
                    </a:lnTo>
                    <a:lnTo>
                      <a:pt x="4254284" y="2770758"/>
                    </a:lnTo>
                    <a:lnTo>
                      <a:pt x="4247954" y="2745352"/>
                    </a:lnTo>
                    <a:lnTo>
                      <a:pt x="4247953" y="2745348"/>
                    </a:lnTo>
                    <a:cubicBezTo>
                      <a:pt x="4237663" y="2716963"/>
                      <a:pt x="4223947" y="2691054"/>
                      <a:pt x="4199563" y="2668001"/>
                    </a:cubicBezTo>
                    <a:cubicBezTo>
                      <a:pt x="4170987" y="2640950"/>
                      <a:pt x="4138410" y="2612945"/>
                      <a:pt x="4126408" y="2571034"/>
                    </a:cubicBezTo>
                    <a:lnTo>
                      <a:pt x="4122194" y="2545007"/>
                    </a:lnTo>
                    <a:lnTo>
                      <a:pt x="4125838" y="2518265"/>
                    </a:lnTo>
                    <a:lnTo>
                      <a:pt x="4125839" y="2518262"/>
                    </a:lnTo>
                    <a:lnTo>
                      <a:pt x="4132419" y="2490551"/>
                    </a:lnTo>
                    <a:lnTo>
                      <a:pt x="4134481" y="2463018"/>
                    </a:lnTo>
                    <a:lnTo>
                      <a:pt x="4134481" y="2463017"/>
                    </a:lnTo>
                    <a:cubicBezTo>
                      <a:pt x="4133600" y="2444777"/>
                      <a:pt x="4127457" y="2426822"/>
                      <a:pt x="4111549" y="2409485"/>
                    </a:cubicBezTo>
                    <a:cubicBezTo>
                      <a:pt x="4094022" y="2390434"/>
                      <a:pt x="4082782" y="2364715"/>
                      <a:pt x="4087164" y="2334044"/>
                    </a:cubicBezTo>
                    <a:cubicBezTo>
                      <a:pt x="4092688" y="2295753"/>
                      <a:pt x="4078782" y="2260890"/>
                      <a:pt x="4058207" y="2228314"/>
                    </a:cubicBezTo>
                    <a:cubicBezTo>
                      <a:pt x="4050777" y="2216692"/>
                      <a:pt x="4046587" y="2202404"/>
                      <a:pt x="4042967" y="2188879"/>
                    </a:cubicBezTo>
                    <a:cubicBezTo>
                      <a:pt x="4034584" y="2157636"/>
                      <a:pt x="4027154" y="2126201"/>
                      <a:pt x="4020296" y="2094578"/>
                    </a:cubicBezTo>
                    <a:cubicBezTo>
                      <a:pt x="4014582" y="2068669"/>
                      <a:pt x="4010390" y="2042570"/>
                      <a:pt x="4005437" y="2016469"/>
                    </a:cubicBezTo>
                    <a:cubicBezTo>
                      <a:pt x="4000103" y="1987894"/>
                      <a:pt x="3987719" y="1965224"/>
                      <a:pt x="3958954" y="1953413"/>
                    </a:cubicBezTo>
                    <a:cubicBezTo>
                      <a:pt x="3949810" y="1949603"/>
                      <a:pt x="3942569" y="1940459"/>
                      <a:pt x="3934949" y="1933219"/>
                    </a:cubicBezTo>
                    <a:cubicBezTo>
                      <a:pt x="3929425" y="1928076"/>
                      <a:pt x="3925233" y="1921216"/>
                      <a:pt x="3919519" y="1916454"/>
                    </a:cubicBezTo>
                    <a:cubicBezTo>
                      <a:pt x="3889418" y="1891497"/>
                      <a:pt x="3859129" y="1866922"/>
                      <a:pt x="3829028" y="1842158"/>
                    </a:cubicBezTo>
                    <a:cubicBezTo>
                      <a:pt x="3826170" y="1839679"/>
                      <a:pt x="3822741" y="1837013"/>
                      <a:pt x="3821407" y="1833775"/>
                    </a:cubicBezTo>
                    <a:cubicBezTo>
                      <a:pt x="3807501" y="1800246"/>
                      <a:pt x="3794358" y="1766335"/>
                      <a:pt x="3779686" y="1733188"/>
                    </a:cubicBezTo>
                    <a:cubicBezTo>
                      <a:pt x="3773972" y="1720423"/>
                      <a:pt x="3766924" y="1707279"/>
                      <a:pt x="3757018" y="1697753"/>
                    </a:cubicBezTo>
                    <a:cubicBezTo>
                      <a:pt x="3734538" y="1676036"/>
                      <a:pt x="3710152" y="1656223"/>
                      <a:pt x="3700436" y="1624980"/>
                    </a:cubicBezTo>
                    <a:cubicBezTo>
                      <a:pt x="3697580" y="1615836"/>
                      <a:pt x="3696055" y="1604978"/>
                      <a:pt x="3698532" y="1596213"/>
                    </a:cubicBezTo>
                    <a:close/>
                    <a:moveTo>
                      <a:pt x="3745230" y="1459073"/>
                    </a:moveTo>
                    <a:lnTo>
                      <a:pt x="3745229" y="1459074"/>
                    </a:lnTo>
                    <a:lnTo>
                      <a:pt x="3736012" y="1481572"/>
                    </a:lnTo>
                    <a:close/>
                    <a:moveTo>
                      <a:pt x="3764423" y="1268758"/>
                    </a:moveTo>
                    <a:cubicBezTo>
                      <a:pt x="3764875" y="1275402"/>
                      <a:pt x="3766447" y="1281689"/>
                      <a:pt x="3769590" y="1286070"/>
                    </a:cubicBezTo>
                    <a:cubicBezTo>
                      <a:pt x="3784163" y="1306930"/>
                      <a:pt x="3790403" y="1328553"/>
                      <a:pt x="3791927" y="1350628"/>
                    </a:cubicBezTo>
                    <a:lnTo>
                      <a:pt x="3786333" y="1413840"/>
                    </a:lnTo>
                    <a:lnTo>
                      <a:pt x="3791928" y="1350627"/>
                    </a:lnTo>
                    <a:cubicBezTo>
                      <a:pt x="3790403" y="1328552"/>
                      <a:pt x="3784164" y="1306930"/>
                      <a:pt x="3769590" y="1286069"/>
                    </a:cubicBezTo>
                    <a:close/>
                    <a:moveTo>
                      <a:pt x="3706152" y="773035"/>
                    </a:moveTo>
                    <a:lnTo>
                      <a:pt x="3706152" y="773036"/>
                    </a:lnTo>
                    <a:cubicBezTo>
                      <a:pt x="3708438" y="800277"/>
                      <a:pt x="3711676" y="827330"/>
                      <a:pt x="3714152" y="854380"/>
                    </a:cubicBezTo>
                    <a:cubicBezTo>
                      <a:pt x="3716438" y="878957"/>
                      <a:pt x="3717200" y="903723"/>
                      <a:pt x="3745205" y="915344"/>
                    </a:cubicBezTo>
                    <a:cubicBezTo>
                      <a:pt x="3749587" y="917060"/>
                      <a:pt x="3752825" y="922774"/>
                      <a:pt x="3755683" y="927156"/>
                    </a:cubicBezTo>
                    <a:cubicBezTo>
                      <a:pt x="3799691" y="994786"/>
                      <a:pt x="3798547" y="1030981"/>
                      <a:pt x="3752063" y="1097088"/>
                    </a:cubicBezTo>
                    <a:cubicBezTo>
                      <a:pt x="3747301" y="1103946"/>
                      <a:pt x="3743871" y="1118614"/>
                      <a:pt x="3747681" y="1123186"/>
                    </a:cubicBezTo>
                    <a:cubicBezTo>
                      <a:pt x="3763493" y="1142618"/>
                      <a:pt x="3770542" y="1162954"/>
                      <a:pt x="3772400" y="1184029"/>
                    </a:cubicBezTo>
                    <a:cubicBezTo>
                      <a:pt x="3770542" y="1162954"/>
                      <a:pt x="3763494" y="1142617"/>
                      <a:pt x="3747682" y="1123185"/>
                    </a:cubicBezTo>
                    <a:cubicBezTo>
                      <a:pt x="3743872" y="1118613"/>
                      <a:pt x="3747302" y="1103945"/>
                      <a:pt x="3752064" y="1097087"/>
                    </a:cubicBezTo>
                    <a:cubicBezTo>
                      <a:pt x="3798548" y="1030980"/>
                      <a:pt x="3799692" y="994785"/>
                      <a:pt x="3755684" y="927155"/>
                    </a:cubicBezTo>
                    <a:cubicBezTo>
                      <a:pt x="3752826" y="922773"/>
                      <a:pt x="3749588" y="917059"/>
                      <a:pt x="3745206" y="915343"/>
                    </a:cubicBezTo>
                    <a:cubicBezTo>
                      <a:pt x="3717200" y="903722"/>
                      <a:pt x="3716438" y="878956"/>
                      <a:pt x="3714152" y="854379"/>
                    </a:cubicBezTo>
                    <a:close/>
                    <a:moveTo>
                      <a:pt x="3761553" y="517851"/>
                    </a:moveTo>
                    <a:lnTo>
                      <a:pt x="3752635" y="556048"/>
                    </a:lnTo>
                    <a:cubicBezTo>
                      <a:pt x="3750539" y="564049"/>
                      <a:pt x="3745015" y="572623"/>
                      <a:pt x="3746157" y="580051"/>
                    </a:cubicBezTo>
                    <a:cubicBezTo>
                      <a:pt x="3749491" y="601579"/>
                      <a:pt x="3747062" y="622201"/>
                      <a:pt x="3742776" y="642538"/>
                    </a:cubicBezTo>
                    <a:lnTo>
                      <a:pt x="3730253" y="694928"/>
                    </a:lnTo>
                    <a:lnTo>
                      <a:pt x="3742777" y="642537"/>
                    </a:lnTo>
                    <a:cubicBezTo>
                      <a:pt x="3747063" y="622201"/>
                      <a:pt x="3749492" y="601578"/>
                      <a:pt x="3746158" y="580050"/>
                    </a:cubicBezTo>
                    <a:cubicBezTo>
                      <a:pt x="3745016" y="572622"/>
                      <a:pt x="3750540" y="564048"/>
                      <a:pt x="3752636" y="556047"/>
                    </a:cubicBezTo>
                    <a:close/>
                    <a:moveTo>
                      <a:pt x="3774848" y="298169"/>
                    </a:moveTo>
                    <a:lnTo>
                      <a:pt x="3760065" y="313534"/>
                    </a:lnTo>
                    <a:cubicBezTo>
                      <a:pt x="3755873" y="316390"/>
                      <a:pt x="3758159" y="330299"/>
                      <a:pt x="3759493" y="338871"/>
                    </a:cubicBezTo>
                    <a:lnTo>
                      <a:pt x="3759500" y="338900"/>
                    </a:lnTo>
                    <a:lnTo>
                      <a:pt x="3769400" y="395640"/>
                    </a:lnTo>
                    <a:lnTo>
                      <a:pt x="3765590" y="367328"/>
                    </a:lnTo>
                    <a:lnTo>
                      <a:pt x="3759500" y="338900"/>
                    </a:lnTo>
                    <a:lnTo>
                      <a:pt x="3759494" y="338870"/>
                    </a:lnTo>
                    <a:cubicBezTo>
                      <a:pt x="3758160" y="330298"/>
                      <a:pt x="3755874" y="316389"/>
                      <a:pt x="3760066" y="313533"/>
                    </a:cubicBezTo>
                    <a:close/>
                    <a:moveTo>
                      <a:pt x="3782393" y="281568"/>
                    </a:moveTo>
                    <a:lnTo>
                      <a:pt x="3777498" y="295415"/>
                    </a:lnTo>
                    <a:lnTo>
                      <a:pt x="3777499" y="295415"/>
                    </a:lnTo>
                    <a:close/>
                    <a:moveTo>
                      <a:pt x="3769073" y="24486"/>
                    </a:moveTo>
                    <a:lnTo>
                      <a:pt x="3766810" y="74129"/>
                    </a:lnTo>
                    <a:cubicBezTo>
                      <a:pt x="3767733" y="91492"/>
                      <a:pt x="3770043" y="108703"/>
                      <a:pt x="3772734" y="125861"/>
                    </a:cubicBezTo>
                    <a:lnTo>
                      <a:pt x="3777129" y="153387"/>
                    </a:lnTo>
                    <a:lnTo>
                      <a:pt x="3785402" y="228944"/>
                    </a:lnTo>
                    <a:lnTo>
                      <a:pt x="3780943" y="177271"/>
                    </a:lnTo>
                    <a:lnTo>
                      <a:pt x="3777129" y="153387"/>
                    </a:lnTo>
                    <a:lnTo>
                      <a:pt x="3776930" y="151569"/>
                    </a:lnTo>
                    <a:cubicBezTo>
                      <a:pt x="3772700" y="125876"/>
                      <a:pt x="3768195" y="100174"/>
                      <a:pt x="3766811" y="74129"/>
                    </a:cubicBezTo>
                    <a:close/>
                    <a:moveTo>
                      <a:pt x="3766492" y="0"/>
                    </a:moveTo>
                    <a:lnTo>
                      <a:pt x="4230600" y="0"/>
                    </a:lnTo>
                    <a:lnTo>
                      <a:pt x="4229473" y="2817"/>
                    </a:lnTo>
                    <a:cubicBezTo>
                      <a:pt x="4221092" y="21486"/>
                      <a:pt x="4218423" y="43012"/>
                      <a:pt x="4215375" y="63587"/>
                    </a:cubicBezTo>
                    <a:cubicBezTo>
                      <a:pt x="4209851" y="101308"/>
                      <a:pt x="4206421" y="139219"/>
                      <a:pt x="4201468" y="176939"/>
                    </a:cubicBezTo>
                    <a:cubicBezTo>
                      <a:pt x="4200325" y="184941"/>
                      <a:pt x="4198231" y="194085"/>
                      <a:pt x="4193466" y="200182"/>
                    </a:cubicBezTo>
                    <a:cubicBezTo>
                      <a:pt x="4161461" y="241901"/>
                      <a:pt x="4152508" y="292579"/>
                      <a:pt x="4155554" y="340774"/>
                    </a:cubicBezTo>
                    <a:cubicBezTo>
                      <a:pt x="4157843" y="378686"/>
                      <a:pt x="4159557" y="415835"/>
                      <a:pt x="4156319" y="453364"/>
                    </a:cubicBezTo>
                    <a:cubicBezTo>
                      <a:pt x="4156127" y="456222"/>
                      <a:pt x="4156509" y="460032"/>
                      <a:pt x="4158033" y="462126"/>
                    </a:cubicBezTo>
                    <a:cubicBezTo>
                      <a:pt x="4168129" y="475081"/>
                      <a:pt x="4168891" y="488607"/>
                      <a:pt x="4170605" y="505182"/>
                    </a:cubicBezTo>
                    <a:cubicBezTo>
                      <a:pt x="4173083" y="528615"/>
                      <a:pt x="4171367" y="550141"/>
                      <a:pt x="4167177" y="571860"/>
                    </a:cubicBezTo>
                    <a:cubicBezTo>
                      <a:pt x="4164129" y="587672"/>
                      <a:pt x="4157843" y="603673"/>
                      <a:pt x="4149840" y="617772"/>
                    </a:cubicBezTo>
                    <a:cubicBezTo>
                      <a:pt x="4138600" y="637392"/>
                      <a:pt x="4134220" y="656255"/>
                      <a:pt x="4149078" y="674923"/>
                    </a:cubicBezTo>
                    <a:cubicBezTo>
                      <a:pt x="4164891" y="695116"/>
                      <a:pt x="4159367" y="717977"/>
                      <a:pt x="4159937" y="740268"/>
                    </a:cubicBezTo>
                    <a:cubicBezTo>
                      <a:pt x="4160129" y="749982"/>
                      <a:pt x="4159747" y="760270"/>
                      <a:pt x="4162223" y="769605"/>
                    </a:cubicBezTo>
                    <a:cubicBezTo>
                      <a:pt x="4169273" y="796655"/>
                      <a:pt x="4179941" y="822756"/>
                      <a:pt x="4184703" y="850189"/>
                    </a:cubicBezTo>
                    <a:cubicBezTo>
                      <a:pt x="4187370" y="865430"/>
                      <a:pt x="4182607" y="882384"/>
                      <a:pt x="4179179" y="898198"/>
                    </a:cubicBezTo>
                    <a:cubicBezTo>
                      <a:pt x="4175559" y="914200"/>
                      <a:pt x="4170035" y="930011"/>
                      <a:pt x="4164319" y="945444"/>
                    </a:cubicBezTo>
                    <a:cubicBezTo>
                      <a:pt x="4160509" y="955920"/>
                      <a:pt x="4156889" y="967350"/>
                      <a:pt x="4150030" y="975733"/>
                    </a:cubicBezTo>
                    <a:cubicBezTo>
                      <a:pt x="4134410" y="994785"/>
                      <a:pt x="4131742" y="1014406"/>
                      <a:pt x="4139934" y="1036887"/>
                    </a:cubicBezTo>
                    <a:cubicBezTo>
                      <a:pt x="4141268" y="1040315"/>
                      <a:pt x="4141268" y="1044315"/>
                      <a:pt x="4141458" y="1048125"/>
                    </a:cubicBezTo>
                    <a:cubicBezTo>
                      <a:pt x="4145458" y="1109091"/>
                      <a:pt x="4147936" y="1170051"/>
                      <a:pt x="4154032" y="1230633"/>
                    </a:cubicBezTo>
                    <a:cubicBezTo>
                      <a:pt x="4156509" y="1255206"/>
                      <a:pt x="4167367" y="1278829"/>
                      <a:pt x="4174225" y="1303024"/>
                    </a:cubicBezTo>
                    <a:cubicBezTo>
                      <a:pt x="4175559" y="1307978"/>
                      <a:pt x="4177655" y="1313504"/>
                      <a:pt x="4176701" y="1318456"/>
                    </a:cubicBezTo>
                    <a:cubicBezTo>
                      <a:pt x="4167177" y="1372368"/>
                      <a:pt x="4181083" y="1422854"/>
                      <a:pt x="4199372" y="1472575"/>
                    </a:cubicBezTo>
                    <a:cubicBezTo>
                      <a:pt x="4201278" y="1477717"/>
                      <a:pt x="4200706" y="1484004"/>
                      <a:pt x="4200325" y="1489720"/>
                    </a:cubicBezTo>
                    <a:cubicBezTo>
                      <a:pt x="4198993" y="1505724"/>
                      <a:pt x="4192324" y="1523059"/>
                      <a:pt x="4196324" y="1537537"/>
                    </a:cubicBezTo>
                    <a:cubicBezTo>
                      <a:pt x="4207374" y="1576019"/>
                      <a:pt x="4220709" y="1614120"/>
                      <a:pt x="4237474" y="1650317"/>
                    </a:cubicBezTo>
                    <a:cubicBezTo>
                      <a:pt x="4254428" y="1687086"/>
                      <a:pt x="4268716" y="1721185"/>
                      <a:pt x="4251572" y="1763287"/>
                    </a:cubicBezTo>
                    <a:cubicBezTo>
                      <a:pt x="4244332" y="1781194"/>
                      <a:pt x="4249476" y="1804816"/>
                      <a:pt x="4251380" y="1825393"/>
                    </a:cubicBezTo>
                    <a:cubicBezTo>
                      <a:pt x="4252904" y="1840441"/>
                      <a:pt x="4261478" y="1854920"/>
                      <a:pt x="4261478" y="1869780"/>
                    </a:cubicBezTo>
                    <a:cubicBezTo>
                      <a:pt x="4261478" y="1909408"/>
                      <a:pt x="4271574" y="1944649"/>
                      <a:pt x="4292149" y="1978940"/>
                    </a:cubicBezTo>
                    <a:cubicBezTo>
                      <a:pt x="4300150" y="1992279"/>
                      <a:pt x="4294815" y="2013043"/>
                      <a:pt x="4296911" y="2030378"/>
                    </a:cubicBezTo>
                    <a:cubicBezTo>
                      <a:pt x="4299388" y="2048668"/>
                      <a:pt x="4301673" y="2067525"/>
                      <a:pt x="4307201" y="2085054"/>
                    </a:cubicBezTo>
                    <a:cubicBezTo>
                      <a:pt x="4321679" y="2130393"/>
                      <a:pt x="4338062" y="2175163"/>
                      <a:pt x="4353302" y="2220312"/>
                    </a:cubicBezTo>
                    <a:cubicBezTo>
                      <a:pt x="4365877" y="2257459"/>
                      <a:pt x="4355970" y="2294039"/>
                      <a:pt x="4350636" y="2330806"/>
                    </a:cubicBezTo>
                    <a:cubicBezTo>
                      <a:pt x="4347205" y="2353859"/>
                      <a:pt x="4339013" y="2375383"/>
                      <a:pt x="4351206" y="2401292"/>
                    </a:cubicBezTo>
                    <a:cubicBezTo>
                      <a:pt x="4362828" y="2426059"/>
                      <a:pt x="4360160" y="2457492"/>
                      <a:pt x="4366446" y="2485307"/>
                    </a:cubicBezTo>
                    <a:cubicBezTo>
                      <a:pt x="4371781" y="2508742"/>
                      <a:pt x="4380354" y="2531409"/>
                      <a:pt x="4388736" y="2554079"/>
                    </a:cubicBezTo>
                    <a:cubicBezTo>
                      <a:pt x="4400168" y="2584942"/>
                      <a:pt x="4412167" y="2615421"/>
                      <a:pt x="4406453" y="2649143"/>
                    </a:cubicBezTo>
                    <a:cubicBezTo>
                      <a:pt x="4399976" y="2687436"/>
                      <a:pt x="4424359" y="2713723"/>
                      <a:pt x="4440554" y="2743826"/>
                    </a:cubicBezTo>
                    <a:cubicBezTo>
                      <a:pt x="4451603" y="2764590"/>
                      <a:pt x="4459795" y="2787259"/>
                      <a:pt x="4466653" y="2809930"/>
                    </a:cubicBezTo>
                    <a:cubicBezTo>
                      <a:pt x="4475607" y="2840219"/>
                      <a:pt x="4480941" y="2871462"/>
                      <a:pt x="4489705" y="2901943"/>
                    </a:cubicBezTo>
                    <a:cubicBezTo>
                      <a:pt x="4502848" y="2948047"/>
                      <a:pt x="4513137" y="2994722"/>
                      <a:pt x="4505897" y="3042728"/>
                    </a:cubicBezTo>
                    <a:cubicBezTo>
                      <a:pt x="4502659" y="3064827"/>
                      <a:pt x="4502848" y="3085403"/>
                      <a:pt x="4507613" y="3107500"/>
                    </a:cubicBezTo>
                    <a:cubicBezTo>
                      <a:pt x="4515422" y="3143695"/>
                      <a:pt x="4516376" y="3180844"/>
                      <a:pt x="4545521" y="3209993"/>
                    </a:cubicBezTo>
                    <a:cubicBezTo>
                      <a:pt x="4555811" y="3220280"/>
                      <a:pt x="4558477" y="3238758"/>
                      <a:pt x="4563811" y="3253809"/>
                    </a:cubicBezTo>
                    <a:cubicBezTo>
                      <a:pt x="4570099" y="3271145"/>
                      <a:pt x="4566858" y="3283908"/>
                      <a:pt x="4548570" y="3293244"/>
                    </a:cubicBezTo>
                    <a:cubicBezTo>
                      <a:pt x="4540379" y="3297434"/>
                      <a:pt x="4532378" y="3309437"/>
                      <a:pt x="4531043" y="3318771"/>
                    </a:cubicBezTo>
                    <a:cubicBezTo>
                      <a:pt x="4527043" y="3346776"/>
                      <a:pt x="4532950" y="3372495"/>
                      <a:pt x="4545904" y="3399546"/>
                    </a:cubicBezTo>
                    <a:cubicBezTo>
                      <a:pt x="4558096" y="3424883"/>
                      <a:pt x="4556762" y="3456508"/>
                      <a:pt x="4561524" y="3485275"/>
                    </a:cubicBezTo>
                    <a:cubicBezTo>
                      <a:pt x="4564954" y="3505657"/>
                      <a:pt x="4572002" y="3526042"/>
                      <a:pt x="4572002" y="3546617"/>
                    </a:cubicBezTo>
                    <a:cubicBezTo>
                      <a:pt x="4572002" y="3572146"/>
                      <a:pt x="4565907" y="3597482"/>
                      <a:pt x="4563620" y="3623201"/>
                    </a:cubicBezTo>
                    <a:cubicBezTo>
                      <a:pt x="4561716" y="3643204"/>
                      <a:pt x="4562478" y="3663589"/>
                      <a:pt x="4560192" y="3683591"/>
                    </a:cubicBezTo>
                    <a:cubicBezTo>
                      <a:pt x="4558477" y="3699976"/>
                      <a:pt x="4554096" y="3716168"/>
                      <a:pt x="4550476" y="3732361"/>
                    </a:cubicBezTo>
                    <a:cubicBezTo>
                      <a:pt x="4549142" y="3738267"/>
                      <a:pt x="4543998" y="3744173"/>
                      <a:pt x="4544759" y="3749506"/>
                    </a:cubicBezTo>
                    <a:cubicBezTo>
                      <a:pt x="4552953" y="3802467"/>
                      <a:pt x="4516376" y="3840569"/>
                      <a:pt x="4500182" y="3885338"/>
                    </a:cubicBezTo>
                    <a:cubicBezTo>
                      <a:pt x="4483035" y="3932394"/>
                      <a:pt x="4456748" y="3977925"/>
                      <a:pt x="4464557" y="4030503"/>
                    </a:cubicBezTo>
                    <a:cubicBezTo>
                      <a:pt x="4469319" y="4062318"/>
                      <a:pt x="4480369" y="4092989"/>
                      <a:pt x="4487039" y="4124614"/>
                    </a:cubicBezTo>
                    <a:cubicBezTo>
                      <a:pt x="4489324" y="4135854"/>
                      <a:pt x="4488943" y="4148427"/>
                      <a:pt x="4486656" y="4159667"/>
                    </a:cubicBezTo>
                    <a:cubicBezTo>
                      <a:pt x="4476177" y="4213961"/>
                      <a:pt x="4474653" y="4267493"/>
                      <a:pt x="4491801" y="4320837"/>
                    </a:cubicBezTo>
                    <a:cubicBezTo>
                      <a:pt x="4494659" y="4329979"/>
                      <a:pt x="4497325" y="4339695"/>
                      <a:pt x="4497325" y="4349222"/>
                    </a:cubicBezTo>
                    <a:cubicBezTo>
                      <a:pt x="4497325" y="4401419"/>
                      <a:pt x="4493324" y="4452665"/>
                      <a:pt x="4474653" y="4502579"/>
                    </a:cubicBezTo>
                    <a:cubicBezTo>
                      <a:pt x="4468368" y="4519343"/>
                      <a:pt x="4472368" y="4539728"/>
                      <a:pt x="4470844" y="4558207"/>
                    </a:cubicBezTo>
                    <a:cubicBezTo>
                      <a:pt x="4469511" y="4575351"/>
                      <a:pt x="4468940" y="4592878"/>
                      <a:pt x="4464557" y="4609452"/>
                    </a:cubicBezTo>
                    <a:cubicBezTo>
                      <a:pt x="4458082" y="4633647"/>
                      <a:pt x="4457320" y="4656126"/>
                      <a:pt x="4463033" y="4681083"/>
                    </a:cubicBezTo>
                    <a:cubicBezTo>
                      <a:pt x="4468368" y="4704895"/>
                      <a:pt x="4465702" y="4730614"/>
                      <a:pt x="4465891" y="4755381"/>
                    </a:cubicBezTo>
                    <a:cubicBezTo>
                      <a:pt x="4466082" y="4783004"/>
                      <a:pt x="4466272" y="4810627"/>
                      <a:pt x="4465319" y="4838250"/>
                    </a:cubicBezTo>
                    <a:cubicBezTo>
                      <a:pt x="4464940" y="4849300"/>
                      <a:pt x="4457320" y="4861873"/>
                      <a:pt x="4460367" y="4871019"/>
                    </a:cubicBezTo>
                    <a:cubicBezTo>
                      <a:pt x="4470653" y="4900546"/>
                      <a:pt x="4458271" y="4930075"/>
                      <a:pt x="4463795" y="4959602"/>
                    </a:cubicBezTo>
                    <a:cubicBezTo>
                      <a:pt x="4466653" y="4974082"/>
                      <a:pt x="4458844" y="4990465"/>
                      <a:pt x="4458082" y="5006086"/>
                    </a:cubicBezTo>
                    <a:cubicBezTo>
                      <a:pt x="4456748" y="5031614"/>
                      <a:pt x="4457320" y="5057141"/>
                      <a:pt x="4456937" y="5082670"/>
                    </a:cubicBezTo>
                    <a:cubicBezTo>
                      <a:pt x="4456748" y="5091052"/>
                      <a:pt x="4455986" y="5099245"/>
                      <a:pt x="4455603" y="5107627"/>
                    </a:cubicBezTo>
                    <a:cubicBezTo>
                      <a:pt x="4455223" y="5115057"/>
                      <a:pt x="4453508" y="5122867"/>
                      <a:pt x="4454840" y="5129916"/>
                    </a:cubicBezTo>
                    <a:cubicBezTo>
                      <a:pt x="4459605" y="5155445"/>
                      <a:pt x="4467415" y="5180591"/>
                      <a:pt x="4470464" y="5206308"/>
                    </a:cubicBezTo>
                    <a:cubicBezTo>
                      <a:pt x="4473130" y="5228597"/>
                      <a:pt x="4469511" y="5251650"/>
                      <a:pt x="4471415" y="5274129"/>
                    </a:cubicBezTo>
                    <a:cubicBezTo>
                      <a:pt x="4474653" y="5313754"/>
                      <a:pt x="4480369" y="5353379"/>
                      <a:pt x="4483990" y="5393005"/>
                    </a:cubicBezTo>
                    <a:cubicBezTo>
                      <a:pt x="4484752" y="5401579"/>
                      <a:pt x="4479988" y="5410531"/>
                      <a:pt x="4479607" y="5419295"/>
                    </a:cubicBezTo>
                    <a:cubicBezTo>
                      <a:pt x="4478656" y="5446728"/>
                      <a:pt x="4478464" y="5474161"/>
                      <a:pt x="4477894" y="5501594"/>
                    </a:cubicBezTo>
                    <a:cubicBezTo>
                      <a:pt x="4477702" y="5517215"/>
                      <a:pt x="4478273" y="5533027"/>
                      <a:pt x="4476560" y="5548460"/>
                    </a:cubicBezTo>
                    <a:cubicBezTo>
                      <a:pt x="4474273" y="5568842"/>
                      <a:pt x="4470844" y="5587321"/>
                      <a:pt x="4485703" y="5606372"/>
                    </a:cubicBezTo>
                    <a:cubicBezTo>
                      <a:pt x="4508755" y="5635711"/>
                      <a:pt x="4499801" y="5673050"/>
                      <a:pt x="4505134" y="5706959"/>
                    </a:cubicBezTo>
                    <a:cubicBezTo>
                      <a:pt x="4506468" y="5715723"/>
                      <a:pt x="4506659" y="5724678"/>
                      <a:pt x="4508183" y="5733440"/>
                    </a:cubicBezTo>
                    <a:cubicBezTo>
                      <a:pt x="4511041" y="5749634"/>
                      <a:pt x="4514279" y="5765635"/>
                      <a:pt x="4517519" y="5781830"/>
                    </a:cubicBezTo>
                    <a:cubicBezTo>
                      <a:pt x="4518089" y="5784686"/>
                      <a:pt x="4518281" y="5787924"/>
                      <a:pt x="4519234" y="5790592"/>
                    </a:cubicBezTo>
                    <a:cubicBezTo>
                      <a:pt x="4527233" y="5815169"/>
                      <a:pt x="4536378" y="5839361"/>
                      <a:pt x="4542855" y="5864318"/>
                    </a:cubicBezTo>
                    <a:cubicBezTo>
                      <a:pt x="4546095" y="5876511"/>
                      <a:pt x="4546476" y="5890037"/>
                      <a:pt x="4544759" y="5902610"/>
                    </a:cubicBezTo>
                    <a:cubicBezTo>
                      <a:pt x="4539808" y="5939377"/>
                      <a:pt x="4537712" y="5975764"/>
                      <a:pt x="4544951" y="6012723"/>
                    </a:cubicBezTo>
                    <a:cubicBezTo>
                      <a:pt x="4547808" y="6027392"/>
                      <a:pt x="4543045" y="6043776"/>
                      <a:pt x="4541332" y="6059397"/>
                    </a:cubicBezTo>
                    <a:cubicBezTo>
                      <a:pt x="4536759" y="6096736"/>
                      <a:pt x="4531805" y="6134075"/>
                      <a:pt x="4527426" y="6171605"/>
                    </a:cubicBezTo>
                    <a:cubicBezTo>
                      <a:pt x="4524758" y="6195037"/>
                      <a:pt x="4523234" y="6218660"/>
                      <a:pt x="4520568" y="6242093"/>
                    </a:cubicBezTo>
                    <a:cubicBezTo>
                      <a:pt x="4517327" y="6269144"/>
                      <a:pt x="4512375" y="6296005"/>
                      <a:pt x="4509706" y="6323058"/>
                    </a:cubicBezTo>
                    <a:cubicBezTo>
                      <a:pt x="4506659" y="6353919"/>
                      <a:pt x="4506089" y="6384972"/>
                      <a:pt x="4502848" y="6415833"/>
                    </a:cubicBezTo>
                    <a:cubicBezTo>
                      <a:pt x="4496563" y="6472225"/>
                      <a:pt x="4489132" y="6528424"/>
                      <a:pt x="4482084" y="6584812"/>
                    </a:cubicBezTo>
                    <a:cubicBezTo>
                      <a:pt x="4475226" y="6639488"/>
                      <a:pt x="4469129" y="6694164"/>
                      <a:pt x="4460557" y="6748458"/>
                    </a:cubicBezTo>
                    <a:cubicBezTo>
                      <a:pt x="4456937" y="6771319"/>
                      <a:pt x="4447030" y="6793035"/>
                      <a:pt x="4441507" y="6815516"/>
                    </a:cubicBezTo>
                    <a:lnTo>
                      <a:pt x="4431806" y="6858001"/>
                    </a:lnTo>
                    <a:lnTo>
                      <a:pt x="4259554" y="6858001"/>
                    </a:lnTo>
                    <a:lnTo>
                      <a:pt x="4259554" y="6858002"/>
                    </a:lnTo>
                    <a:lnTo>
                      <a:pt x="0" y="6858002"/>
                    </a:lnTo>
                    <a:lnTo>
                      <a:pt x="0" y="2"/>
                    </a:lnTo>
                    <a:lnTo>
                      <a:pt x="3766492" y="1"/>
                    </a:lnTo>
                    <a:lnTo>
                      <a:pt x="3769210" y="21486"/>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Freeform: Shape 30">
                <a:extLst>
                  <a:ext uri="{FF2B5EF4-FFF2-40B4-BE49-F238E27FC236}">
                    <a16:creationId xmlns:a16="http://schemas.microsoft.com/office/drawing/2014/main" id="{D56F11D0-7966-41FE-AAB9-EC0C54F11F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 y="-1"/>
                <a:ext cx="4572002" cy="6858002"/>
              </a:xfrm>
              <a:custGeom>
                <a:avLst/>
                <a:gdLst>
                  <a:gd name="connsiteX0" fmla="*/ 4214994 w 4572002"/>
                  <a:gd name="connsiteY0" fmla="*/ 6564620 h 6858002"/>
                  <a:gd name="connsiteX1" fmla="*/ 4214994 w 4572002"/>
                  <a:gd name="connsiteY1" fmla="*/ 6564621 h 6858002"/>
                  <a:gd name="connsiteX2" fmla="*/ 4237474 w 4572002"/>
                  <a:gd name="connsiteY2" fmla="*/ 6588626 h 6858002"/>
                  <a:gd name="connsiteX3" fmla="*/ 4254096 w 4572002"/>
                  <a:gd name="connsiteY3" fmla="*/ 6625225 h 6858002"/>
                  <a:gd name="connsiteX4" fmla="*/ 4247001 w 4572002"/>
                  <a:gd name="connsiteY4" fmla="*/ 6662540 h 6858002"/>
                  <a:gd name="connsiteX5" fmla="*/ 4247000 w 4572002"/>
                  <a:gd name="connsiteY5" fmla="*/ 6662541 h 6858002"/>
                  <a:gd name="connsiteX6" fmla="*/ 4246999 w 4572002"/>
                  <a:gd name="connsiteY6" fmla="*/ 6662544 h 6858002"/>
                  <a:gd name="connsiteX7" fmla="*/ 4235550 w 4572002"/>
                  <a:gd name="connsiteY7" fmla="*/ 6683027 h 6858002"/>
                  <a:gd name="connsiteX8" fmla="*/ 4232403 w 4572002"/>
                  <a:gd name="connsiteY8" fmla="*/ 6702976 h 6858002"/>
                  <a:gd name="connsiteX9" fmla="*/ 4232403 w 4572002"/>
                  <a:gd name="connsiteY9" fmla="*/ 6702977 h 6858002"/>
                  <a:gd name="connsiteX10" fmla="*/ 4246238 w 4572002"/>
                  <a:gd name="connsiteY10" fmla="*/ 6742553 h 6858002"/>
                  <a:gd name="connsiteX11" fmla="*/ 4246239 w 4572002"/>
                  <a:gd name="connsiteY11" fmla="*/ 6742555 h 6858002"/>
                  <a:gd name="connsiteX12" fmla="*/ 4265716 w 4572002"/>
                  <a:gd name="connsiteY12" fmla="*/ 6812062 h 6858002"/>
                  <a:gd name="connsiteX13" fmla="*/ 4265717 w 4572002"/>
                  <a:gd name="connsiteY13" fmla="*/ 6812064 h 6858002"/>
                  <a:gd name="connsiteX14" fmla="*/ 4265717 w 4572002"/>
                  <a:gd name="connsiteY14" fmla="*/ 6812063 h 6858002"/>
                  <a:gd name="connsiteX15" fmla="*/ 4265716 w 4572002"/>
                  <a:gd name="connsiteY15" fmla="*/ 6812062 h 6858002"/>
                  <a:gd name="connsiteX16" fmla="*/ 4260942 w 4572002"/>
                  <a:gd name="connsiteY16" fmla="*/ 6776800 h 6858002"/>
                  <a:gd name="connsiteX17" fmla="*/ 4246239 w 4572002"/>
                  <a:gd name="connsiteY17" fmla="*/ 6742555 h 6858002"/>
                  <a:gd name="connsiteX18" fmla="*/ 4246238 w 4572002"/>
                  <a:gd name="connsiteY18" fmla="*/ 6742552 h 6858002"/>
                  <a:gd name="connsiteX19" fmla="*/ 4232403 w 4572002"/>
                  <a:gd name="connsiteY19" fmla="*/ 6702976 h 6858002"/>
                  <a:gd name="connsiteX20" fmla="*/ 4246999 w 4572002"/>
                  <a:gd name="connsiteY20" fmla="*/ 6662544 h 6858002"/>
                  <a:gd name="connsiteX21" fmla="*/ 4247000 w 4572002"/>
                  <a:gd name="connsiteY21" fmla="*/ 6662542 h 6858002"/>
                  <a:gd name="connsiteX22" fmla="*/ 4247001 w 4572002"/>
                  <a:gd name="connsiteY22" fmla="*/ 6662540 h 6858002"/>
                  <a:gd name="connsiteX23" fmla="*/ 4254084 w 4572002"/>
                  <a:gd name="connsiteY23" fmla="*/ 6645552 h 6858002"/>
                  <a:gd name="connsiteX24" fmla="*/ 4254096 w 4572002"/>
                  <a:gd name="connsiteY24" fmla="*/ 6625225 h 6858002"/>
                  <a:gd name="connsiteX25" fmla="*/ 4254096 w 4572002"/>
                  <a:gd name="connsiteY25" fmla="*/ 6625224 h 6858002"/>
                  <a:gd name="connsiteX26" fmla="*/ 4237474 w 4572002"/>
                  <a:gd name="connsiteY26" fmla="*/ 6588625 h 6858002"/>
                  <a:gd name="connsiteX27" fmla="*/ 4295315 w 4572002"/>
                  <a:gd name="connsiteY27" fmla="*/ 6438981 h 6858002"/>
                  <a:gd name="connsiteX28" fmla="*/ 4275385 w 4572002"/>
                  <a:gd name="connsiteY28" fmla="*/ 6463840 h 6858002"/>
                  <a:gd name="connsiteX29" fmla="*/ 4275382 w 4572002"/>
                  <a:gd name="connsiteY29" fmla="*/ 6463849 h 6858002"/>
                  <a:gd name="connsiteX30" fmla="*/ 4261587 w 4572002"/>
                  <a:gd name="connsiteY30" fmla="*/ 6513012 h 6858002"/>
                  <a:gd name="connsiteX31" fmla="*/ 4242781 w 4572002"/>
                  <a:gd name="connsiteY31" fmla="*/ 6546194 h 6858002"/>
                  <a:gd name="connsiteX32" fmla="*/ 4242781 w 4572002"/>
                  <a:gd name="connsiteY32" fmla="*/ 6546195 h 6858002"/>
                  <a:gd name="connsiteX33" fmla="*/ 4259120 w 4572002"/>
                  <a:gd name="connsiteY33" fmla="*/ 6521804 h 6858002"/>
                  <a:gd name="connsiteX34" fmla="*/ 4261587 w 4572002"/>
                  <a:gd name="connsiteY34" fmla="*/ 6513012 h 6858002"/>
                  <a:gd name="connsiteX35" fmla="*/ 4264398 w 4572002"/>
                  <a:gd name="connsiteY35" fmla="*/ 6508052 h 6858002"/>
                  <a:gd name="connsiteX36" fmla="*/ 4275382 w 4572002"/>
                  <a:gd name="connsiteY36" fmla="*/ 6463849 h 6858002"/>
                  <a:gd name="connsiteX37" fmla="*/ 4275385 w 4572002"/>
                  <a:gd name="connsiteY37" fmla="*/ 6463841 h 6858002"/>
                  <a:gd name="connsiteX38" fmla="*/ 4295315 w 4572002"/>
                  <a:gd name="connsiteY38" fmla="*/ 6438981 h 6858002"/>
                  <a:gd name="connsiteX39" fmla="*/ 4381289 w 4572002"/>
                  <a:gd name="connsiteY39" fmla="*/ 6365204 h 6858002"/>
                  <a:gd name="connsiteX40" fmla="*/ 4380008 w 4572002"/>
                  <a:gd name="connsiteY40" fmla="*/ 6387910 h 6858002"/>
                  <a:gd name="connsiteX41" fmla="*/ 4378243 w 4572002"/>
                  <a:gd name="connsiteY41" fmla="*/ 6391549 h 6858002"/>
                  <a:gd name="connsiteX42" fmla="*/ 4370589 w 4572002"/>
                  <a:gd name="connsiteY42" fmla="*/ 6407332 h 6858002"/>
                  <a:gd name="connsiteX43" fmla="*/ 4370589 w 4572002"/>
                  <a:gd name="connsiteY43" fmla="*/ 6407333 h 6858002"/>
                  <a:gd name="connsiteX44" fmla="*/ 4378243 w 4572002"/>
                  <a:gd name="connsiteY44" fmla="*/ 6391549 h 6858002"/>
                  <a:gd name="connsiteX45" fmla="*/ 4380008 w 4572002"/>
                  <a:gd name="connsiteY45" fmla="*/ 6387910 h 6858002"/>
                  <a:gd name="connsiteX46" fmla="*/ 4142220 w 4572002"/>
                  <a:gd name="connsiteY46" fmla="*/ 4221391 h 6858002"/>
                  <a:gd name="connsiteX47" fmla="*/ 4142220 w 4572002"/>
                  <a:gd name="connsiteY47" fmla="*/ 4221392 h 6858002"/>
                  <a:gd name="connsiteX48" fmla="*/ 4147936 w 4572002"/>
                  <a:gd name="connsiteY48" fmla="*/ 4253015 h 6858002"/>
                  <a:gd name="connsiteX49" fmla="*/ 4187752 w 4572002"/>
                  <a:gd name="connsiteY49" fmla="*/ 4324646 h 6858002"/>
                  <a:gd name="connsiteX50" fmla="*/ 4196706 w 4572002"/>
                  <a:gd name="connsiteY50" fmla="*/ 4363891 h 6858002"/>
                  <a:gd name="connsiteX51" fmla="*/ 4195944 w 4572002"/>
                  <a:gd name="connsiteY51" fmla="*/ 4482004 h 6858002"/>
                  <a:gd name="connsiteX52" fmla="*/ 4135934 w 4572002"/>
                  <a:gd name="connsiteY52" fmla="*/ 4659174 h 6858002"/>
                  <a:gd name="connsiteX53" fmla="*/ 4127932 w 4572002"/>
                  <a:gd name="connsiteY53" fmla="*/ 4677655 h 6858002"/>
                  <a:gd name="connsiteX54" fmla="*/ 4118025 w 4572002"/>
                  <a:gd name="connsiteY54" fmla="*/ 4767764 h 6858002"/>
                  <a:gd name="connsiteX55" fmla="*/ 4116716 w 4572002"/>
                  <a:gd name="connsiteY55" fmla="*/ 4800483 h 6858002"/>
                  <a:gd name="connsiteX56" fmla="*/ 4116716 w 4572002"/>
                  <a:gd name="connsiteY56" fmla="*/ 4800484 h 6858002"/>
                  <a:gd name="connsiteX57" fmla="*/ 4131552 w 4572002"/>
                  <a:gd name="connsiteY57" fmla="*/ 4828917 h 6858002"/>
                  <a:gd name="connsiteX58" fmla="*/ 4153733 w 4572002"/>
                  <a:gd name="connsiteY58" fmla="*/ 4863343 h 6858002"/>
                  <a:gd name="connsiteX59" fmla="*/ 4161262 w 4572002"/>
                  <a:gd name="connsiteY59" fmla="*/ 4889275 h 6858002"/>
                  <a:gd name="connsiteX60" fmla="*/ 4159557 w 4572002"/>
                  <a:gd name="connsiteY60" fmla="*/ 4912168 h 6858002"/>
                  <a:gd name="connsiteX61" fmla="*/ 4158155 w 4572002"/>
                  <a:gd name="connsiteY61" fmla="*/ 4933804 h 6858002"/>
                  <a:gd name="connsiteX62" fmla="*/ 4158155 w 4572002"/>
                  <a:gd name="connsiteY62" fmla="*/ 4933805 h 6858002"/>
                  <a:gd name="connsiteX63" fmla="*/ 4162914 w 4572002"/>
                  <a:gd name="connsiteY63" fmla="*/ 4952673 h 6858002"/>
                  <a:gd name="connsiteX64" fmla="*/ 4165707 w 4572002"/>
                  <a:gd name="connsiteY64" fmla="*/ 4957454 h 6858002"/>
                  <a:gd name="connsiteX65" fmla="*/ 4166985 w 4572002"/>
                  <a:gd name="connsiteY65" fmla="*/ 4961456 h 6858002"/>
                  <a:gd name="connsiteX66" fmla="*/ 4182989 w 4572002"/>
                  <a:gd name="connsiteY66" fmla="*/ 4987038 h 6858002"/>
                  <a:gd name="connsiteX67" fmla="*/ 4209468 w 4572002"/>
                  <a:gd name="connsiteY67" fmla="*/ 5041522 h 6858002"/>
                  <a:gd name="connsiteX68" fmla="*/ 4216684 w 4572002"/>
                  <a:gd name="connsiteY68" fmla="*/ 5072376 h 6858002"/>
                  <a:gd name="connsiteX69" fmla="*/ 4222587 w 4572002"/>
                  <a:gd name="connsiteY69" fmla="*/ 5087441 h 6858002"/>
                  <a:gd name="connsiteX70" fmla="*/ 4235615 w 4572002"/>
                  <a:gd name="connsiteY70" fmla="*/ 5133220 h 6858002"/>
                  <a:gd name="connsiteX71" fmla="*/ 4235616 w 4572002"/>
                  <a:gd name="connsiteY71" fmla="*/ 5133225 h 6858002"/>
                  <a:gd name="connsiteX72" fmla="*/ 4228901 w 4572002"/>
                  <a:gd name="connsiteY72" fmla="*/ 5166113 h 6858002"/>
                  <a:gd name="connsiteX73" fmla="*/ 4228901 w 4572002"/>
                  <a:gd name="connsiteY73" fmla="*/ 5166114 h 6858002"/>
                  <a:gd name="connsiteX74" fmla="*/ 4229593 w 4572002"/>
                  <a:gd name="connsiteY74" fmla="*/ 5172091 h 6858002"/>
                  <a:gd name="connsiteX75" fmla="*/ 4232139 w 4572002"/>
                  <a:gd name="connsiteY75" fmla="*/ 5179068 h 6858002"/>
                  <a:gd name="connsiteX76" fmla="*/ 4231973 w 4572002"/>
                  <a:gd name="connsiteY76" fmla="*/ 5229434 h 6858002"/>
                  <a:gd name="connsiteX77" fmla="*/ 4225669 w 4572002"/>
                  <a:gd name="connsiteY77" fmla="*/ 5241089 h 6858002"/>
                  <a:gd name="connsiteX78" fmla="*/ 4208517 w 4572002"/>
                  <a:gd name="connsiteY78" fmla="*/ 5272796 h 6858002"/>
                  <a:gd name="connsiteX79" fmla="*/ 4184613 w 4572002"/>
                  <a:gd name="connsiteY79" fmla="*/ 5312288 h 6858002"/>
                  <a:gd name="connsiteX80" fmla="*/ 4183557 w 4572002"/>
                  <a:gd name="connsiteY80" fmla="*/ 5321350 h 6858002"/>
                  <a:gd name="connsiteX81" fmla="*/ 4181083 w 4572002"/>
                  <a:gd name="connsiteY81" fmla="*/ 5326163 h 6858002"/>
                  <a:gd name="connsiteX82" fmla="*/ 4179637 w 4572002"/>
                  <a:gd name="connsiteY82" fmla="*/ 5355014 h 6858002"/>
                  <a:gd name="connsiteX83" fmla="*/ 4179637 w 4572002"/>
                  <a:gd name="connsiteY83" fmla="*/ 5355015 h 6858002"/>
                  <a:gd name="connsiteX84" fmla="*/ 4184513 w 4572002"/>
                  <a:gd name="connsiteY84" fmla="*/ 5385385 h 6858002"/>
                  <a:gd name="connsiteX85" fmla="*/ 4192704 w 4572002"/>
                  <a:gd name="connsiteY85" fmla="*/ 5425583 h 6858002"/>
                  <a:gd name="connsiteX86" fmla="*/ 4204327 w 4572002"/>
                  <a:gd name="connsiteY86" fmla="*/ 5480638 h 6858002"/>
                  <a:gd name="connsiteX87" fmla="*/ 4208850 w 4572002"/>
                  <a:gd name="connsiteY87" fmla="*/ 5507668 h 6858002"/>
                  <a:gd name="connsiteX88" fmla="*/ 4198232 w 4572002"/>
                  <a:gd name="connsiteY88" fmla="*/ 5531692 h 6858002"/>
                  <a:gd name="connsiteX89" fmla="*/ 4198231 w 4572002"/>
                  <a:gd name="connsiteY89" fmla="*/ 5531693 h 6858002"/>
                  <a:gd name="connsiteX90" fmla="*/ 4188085 w 4572002"/>
                  <a:gd name="connsiteY90" fmla="*/ 5547578 h 6858002"/>
                  <a:gd name="connsiteX91" fmla="*/ 4188085 w 4572002"/>
                  <a:gd name="connsiteY91" fmla="*/ 5547579 h 6858002"/>
                  <a:gd name="connsiteX92" fmla="*/ 4197659 w 4572002"/>
                  <a:gd name="connsiteY92" fmla="*/ 5562747 h 6858002"/>
                  <a:gd name="connsiteX93" fmla="*/ 4268907 w 4572002"/>
                  <a:gd name="connsiteY93" fmla="*/ 5704484 h 6858002"/>
                  <a:gd name="connsiteX94" fmla="*/ 4274812 w 4572002"/>
                  <a:gd name="connsiteY94" fmla="*/ 5740489 h 6858002"/>
                  <a:gd name="connsiteX95" fmla="*/ 4283578 w 4572002"/>
                  <a:gd name="connsiteY95" fmla="*/ 5760874 h 6858002"/>
                  <a:gd name="connsiteX96" fmla="*/ 4371973 w 4572002"/>
                  <a:gd name="connsiteY96" fmla="*/ 5883752 h 6858002"/>
                  <a:gd name="connsiteX97" fmla="*/ 4371974 w 4572002"/>
                  <a:gd name="connsiteY97" fmla="*/ 5883757 h 6858002"/>
                  <a:gd name="connsiteX98" fmla="*/ 4389877 w 4572002"/>
                  <a:gd name="connsiteY98" fmla="*/ 5935946 h 6858002"/>
                  <a:gd name="connsiteX99" fmla="*/ 4389878 w 4572002"/>
                  <a:gd name="connsiteY99" fmla="*/ 5935950 h 6858002"/>
                  <a:gd name="connsiteX100" fmla="*/ 4386259 w 4572002"/>
                  <a:gd name="connsiteY100" fmla="*/ 5993290 h 6858002"/>
                  <a:gd name="connsiteX101" fmla="*/ 4386259 w 4572002"/>
                  <a:gd name="connsiteY101" fmla="*/ 5993291 h 6858002"/>
                  <a:gd name="connsiteX102" fmla="*/ 4379782 w 4572002"/>
                  <a:gd name="connsiteY102" fmla="*/ 6026440 h 6858002"/>
                  <a:gd name="connsiteX103" fmla="*/ 4323583 w 4572002"/>
                  <a:gd name="connsiteY103" fmla="*/ 6108738 h 6858002"/>
                  <a:gd name="connsiteX104" fmla="*/ 4309890 w 4572002"/>
                  <a:gd name="connsiteY104" fmla="*/ 6133314 h 6858002"/>
                  <a:gd name="connsiteX105" fmla="*/ 4309890 w 4572002"/>
                  <a:gd name="connsiteY105" fmla="*/ 6133315 h 6858002"/>
                  <a:gd name="connsiteX106" fmla="*/ 4313591 w 4572002"/>
                  <a:gd name="connsiteY106" fmla="*/ 6143190 h 6858002"/>
                  <a:gd name="connsiteX107" fmla="*/ 4325486 w 4572002"/>
                  <a:gd name="connsiteY107" fmla="*/ 6155600 h 6858002"/>
                  <a:gd name="connsiteX108" fmla="*/ 4325488 w 4572002"/>
                  <a:gd name="connsiteY108" fmla="*/ 6155603 h 6858002"/>
                  <a:gd name="connsiteX109" fmla="*/ 4364160 w 4572002"/>
                  <a:gd name="connsiteY109" fmla="*/ 6228757 h 6858002"/>
                  <a:gd name="connsiteX110" fmla="*/ 4381497 w 4572002"/>
                  <a:gd name="connsiteY110" fmla="*/ 6361540 h 6858002"/>
                  <a:gd name="connsiteX111" fmla="*/ 4381497 w 4572002"/>
                  <a:gd name="connsiteY111" fmla="*/ 6361539 h 6858002"/>
                  <a:gd name="connsiteX112" fmla="*/ 4364160 w 4572002"/>
                  <a:gd name="connsiteY112" fmla="*/ 6228756 h 6858002"/>
                  <a:gd name="connsiteX113" fmla="*/ 4325488 w 4572002"/>
                  <a:gd name="connsiteY113" fmla="*/ 6155602 h 6858002"/>
                  <a:gd name="connsiteX114" fmla="*/ 4325486 w 4572002"/>
                  <a:gd name="connsiteY114" fmla="*/ 6155600 h 6858002"/>
                  <a:gd name="connsiteX115" fmla="*/ 4309890 w 4572002"/>
                  <a:gd name="connsiteY115" fmla="*/ 6133315 h 6858002"/>
                  <a:gd name="connsiteX116" fmla="*/ 4323583 w 4572002"/>
                  <a:gd name="connsiteY116" fmla="*/ 6108739 h 6858002"/>
                  <a:gd name="connsiteX117" fmla="*/ 4379782 w 4572002"/>
                  <a:gd name="connsiteY117" fmla="*/ 6026441 h 6858002"/>
                  <a:gd name="connsiteX118" fmla="*/ 4386259 w 4572002"/>
                  <a:gd name="connsiteY118" fmla="*/ 5993292 h 6858002"/>
                  <a:gd name="connsiteX119" fmla="*/ 4386259 w 4572002"/>
                  <a:gd name="connsiteY119" fmla="*/ 5993290 h 6858002"/>
                  <a:gd name="connsiteX120" fmla="*/ 4389712 w 4572002"/>
                  <a:gd name="connsiteY120" fmla="*/ 5964477 h 6858002"/>
                  <a:gd name="connsiteX121" fmla="*/ 4389878 w 4572002"/>
                  <a:gd name="connsiteY121" fmla="*/ 5935950 h 6858002"/>
                  <a:gd name="connsiteX122" fmla="*/ 4389878 w 4572002"/>
                  <a:gd name="connsiteY122" fmla="*/ 5935949 h 6858002"/>
                  <a:gd name="connsiteX123" fmla="*/ 4389877 w 4572002"/>
                  <a:gd name="connsiteY123" fmla="*/ 5935946 h 6858002"/>
                  <a:gd name="connsiteX124" fmla="*/ 4382997 w 4572002"/>
                  <a:gd name="connsiteY124" fmla="*/ 5909351 h 6858002"/>
                  <a:gd name="connsiteX125" fmla="*/ 4371974 w 4572002"/>
                  <a:gd name="connsiteY125" fmla="*/ 5883757 h 6858002"/>
                  <a:gd name="connsiteX126" fmla="*/ 4371973 w 4572002"/>
                  <a:gd name="connsiteY126" fmla="*/ 5883751 h 6858002"/>
                  <a:gd name="connsiteX127" fmla="*/ 4283578 w 4572002"/>
                  <a:gd name="connsiteY127" fmla="*/ 5760873 h 6858002"/>
                  <a:gd name="connsiteX128" fmla="*/ 4274812 w 4572002"/>
                  <a:gd name="connsiteY128" fmla="*/ 5740488 h 6858002"/>
                  <a:gd name="connsiteX129" fmla="*/ 4268907 w 4572002"/>
                  <a:gd name="connsiteY129" fmla="*/ 5704483 h 6858002"/>
                  <a:gd name="connsiteX130" fmla="*/ 4197659 w 4572002"/>
                  <a:gd name="connsiteY130" fmla="*/ 5562746 h 6858002"/>
                  <a:gd name="connsiteX131" fmla="*/ 4188085 w 4572002"/>
                  <a:gd name="connsiteY131" fmla="*/ 5547578 h 6858002"/>
                  <a:gd name="connsiteX132" fmla="*/ 4198231 w 4572002"/>
                  <a:gd name="connsiteY132" fmla="*/ 5531694 h 6858002"/>
                  <a:gd name="connsiteX133" fmla="*/ 4198232 w 4572002"/>
                  <a:gd name="connsiteY133" fmla="*/ 5531692 h 6858002"/>
                  <a:gd name="connsiteX134" fmla="*/ 4206630 w 4572002"/>
                  <a:gd name="connsiteY134" fmla="*/ 5520422 h 6858002"/>
                  <a:gd name="connsiteX135" fmla="*/ 4208850 w 4572002"/>
                  <a:gd name="connsiteY135" fmla="*/ 5507668 h 6858002"/>
                  <a:gd name="connsiteX136" fmla="*/ 4208850 w 4572002"/>
                  <a:gd name="connsiteY136" fmla="*/ 5507667 h 6858002"/>
                  <a:gd name="connsiteX137" fmla="*/ 4204327 w 4572002"/>
                  <a:gd name="connsiteY137" fmla="*/ 5480637 h 6858002"/>
                  <a:gd name="connsiteX138" fmla="*/ 4192704 w 4572002"/>
                  <a:gd name="connsiteY138" fmla="*/ 5425582 h 6858002"/>
                  <a:gd name="connsiteX139" fmla="*/ 4184513 w 4572002"/>
                  <a:gd name="connsiteY139" fmla="*/ 5385384 h 6858002"/>
                  <a:gd name="connsiteX140" fmla="*/ 4179637 w 4572002"/>
                  <a:gd name="connsiteY140" fmla="*/ 5355014 h 6858002"/>
                  <a:gd name="connsiteX141" fmla="*/ 4183557 w 4572002"/>
                  <a:gd name="connsiteY141" fmla="*/ 5321350 h 6858002"/>
                  <a:gd name="connsiteX142" fmla="*/ 4208517 w 4572002"/>
                  <a:gd name="connsiteY142" fmla="*/ 5272797 h 6858002"/>
                  <a:gd name="connsiteX143" fmla="*/ 4225669 w 4572002"/>
                  <a:gd name="connsiteY143" fmla="*/ 5241089 h 6858002"/>
                  <a:gd name="connsiteX144" fmla="*/ 4231973 w 4572002"/>
                  <a:gd name="connsiteY144" fmla="*/ 5229433 h 6858002"/>
                  <a:gd name="connsiteX145" fmla="*/ 4232139 w 4572002"/>
                  <a:gd name="connsiteY145" fmla="*/ 5179068 h 6858002"/>
                  <a:gd name="connsiteX146" fmla="*/ 4232139 w 4572002"/>
                  <a:gd name="connsiteY146" fmla="*/ 5179067 h 6858002"/>
                  <a:gd name="connsiteX147" fmla="*/ 4229593 w 4572002"/>
                  <a:gd name="connsiteY147" fmla="*/ 5172090 h 6858002"/>
                  <a:gd name="connsiteX148" fmla="*/ 4228901 w 4572002"/>
                  <a:gd name="connsiteY148" fmla="*/ 5166114 h 6858002"/>
                  <a:gd name="connsiteX149" fmla="*/ 4235616 w 4572002"/>
                  <a:gd name="connsiteY149" fmla="*/ 5133225 h 6858002"/>
                  <a:gd name="connsiteX150" fmla="*/ 4235616 w 4572002"/>
                  <a:gd name="connsiteY150" fmla="*/ 5133224 h 6858002"/>
                  <a:gd name="connsiteX151" fmla="*/ 4235615 w 4572002"/>
                  <a:gd name="connsiteY151" fmla="*/ 5133220 h 6858002"/>
                  <a:gd name="connsiteX152" fmla="*/ 4228473 w 4572002"/>
                  <a:gd name="connsiteY152" fmla="*/ 5102461 h 6858002"/>
                  <a:gd name="connsiteX153" fmla="*/ 4222587 w 4572002"/>
                  <a:gd name="connsiteY153" fmla="*/ 5087441 h 6858002"/>
                  <a:gd name="connsiteX154" fmla="*/ 4222582 w 4572002"/>
                  <a:gd name="connsiteY154" fmla="*/ 5087423 h 6858002"/>
                  <a:gd name="connsiteX155" fmla="*/ 4209468 w 4572002"/>
                  <a:gd name="connsiteY155" fmla="*/ 5041521 h 6858002"/>
                  <a:gd name="connsiteX156" fmla="*/ 4182989 w 4572002"/>
                  <a:gd name="connsiteY156" fmla="*/ 4987037 h 6858002"/>
                  <a:gd name="connsiteX157" fmla="*/ 4165707 w 4572002"/>
                  <a:gd name="connsiteY157" fmla="*/ 4957454 h 6858002"/>
                  <a:gd name="connsiteX158" fmla="*/ 4158155 w 4572002"/>
                  <a:gd name="connsiteY158" fmla="*/ 4933805 h 6858002"/>
                  <a:gd name="connsiteX159" fmla="*/ 4159557 w 4572002"/>
                  <a:gd name="connsiteY159" fmla="*/ 4912169 h 6858002"/>
                  <a:gd name="connsiteX160" fmla="*/ 4161262 w 4572002"/>
                  <a:gd name="connsiteY160" fmla="*/ 4889276 h 6858002"/>
                  <a:gd name="connsiteX161" fmla="*/ 4161262 w 4572002"/>
                  <a:gd name="connsiteY161" fmla="*/ 4889275 h 6858002"/>
                  <a:gd name="connsiteX162" fmla="*/ 4156484 w 4572002"/>
                  <a:gd name="connsiteY162" fmla="*/ 4867614 h 6858002"/>
                  <a:gd name="connsiteX163" fmla="*/ 4153733 w 4572002"/>
                  <a:gd name="connsiteY163" fmla="*/ 4863343 h 6858002"/>
                  <a:gd name="connsiteX164" fmla="*/ 4151983 w 4572002"/>
                  <a:gd name="connsiteY164" fmla="*/ 4857317 h 6858002"/>
                  <a:gd name="connsiteX165" fmla="*/ 4131552 w 4572002"/>
                  <a:gd name="connsiteY165" fmla="*/ 4828916 h 6858002"/>
                  <a:gd name="connsiteX166" fmla="*/ 4116716 w 4572002"/>
                  <a:gd name="connsiteY166" fmla="*/ 4800483 h 6858002"/>
                  <a:gd name="connsiteX167" fmla="*/ 4118025 w 4572002"/>
                  <a:gd name="connsiteY167" fmla="*/ 4767765 h 6858002"/>
                  <a:gd name="connsiteX168" fmla="*/ 4127932 w 4572002"/>
                  <a:gd name="connsiteY168" fmla="*/ 4677656 h 6858002"/>
                  <a:gd name="connsiteX169" fmla="*/ 4135934 w 4572002"/>
                  <a:gd name="connsiteY169" fmla="*/ 4659175 h 6858002"/>
                  <a:gd name="connsiteX170" fmla="*/ 4195944 w 4572002"/>
                  <a:gd name="connsiteY170" fmla="*/ 4482005 h 6858002"/>
                  <a:gd name="connsiteX171" fmla="*/ 4196706 w 4572002"/>
                  <a:gd name="connsiteY171" fmla="*/ 4363891 h 6858002"/>
                  <a:gd name="connsiteX172" fmla="*/ 4196706 w 4572002"/>
                  <a:gd name="connsiteY172" fmla="*/ 4363890 h 6858002"/>
                  <a:gd name="connsiteX173" fmla="*/ 4187752 w 4572002"/>
                  <a:gd name="connsiteY173" fmla="*/ 4324645 h 6858002"/>
                  <a:gd name="connsiteX174" fmla="*/ 4147936 w 4572002"/>
                  <a:gd name="connsiteY174" fmla="*/ 4253014 h 6858002"/>
                  <a:gd name="connsiteX175" fmla="*/ 4211111 w 4572002"/>
                  <a:gd name="connsiteY175" fmla="*/ 2836172 h 6858002"/>
                  <a:gd name="connsiteX176" fmla="*/ 4202421 w 4572002"/>
                  <a:gd name="connsiteY176" fmla="*/ 2848793 h 6858002"/>
                  <a:gd name="connsiteX177" fmla="*/ 4186816 w 4572002"/>
                  <a:gd name="connsiteY177" fmla="*/ 2897785 h 6858002"/>
                  <a:gd name="connsiteX178" fmla="*/ 4185787 w 4572002"/>
                  <a:gd name="connsiteY178" fmla="*/ 2903551 h 6858002"/>
                  <a:gd name="connsiteX179" fmla="*/ 4182513 w 4572002"/>
                  <a:gd name="connsiteY179" fmla="*/ 2914328 h 6858002"/>
                  <a:gd name="connsiteX180" fmla="*/ 4177882 w 4572002"/>
                  <a:gd name="connsiteY180" fmla="*/ 2947858 h 6858002"/>
                  <a:gd name="connsiteX181" fmla="*/ 4177881 w 4572002"/>
                  <a:gd name="connsiteY181" fmla="*/ 2947862 h 6858002"/>
                  <a:gd name="connsiteX182" fmla="*/ 4177881 w 4572002"/>
                  <a:gd name="connsiteY182" fmla="*/ 2947863 h 6858002"/>
                  <a:gd name="connsiteX183" fmla="*/ 4181465 w 4572002"/>
                  <a:gd name="connsiteY183" fmla="*/ 2982149 h 6858002"/>
                  <a:gd name="connsiteX184" fmla="*/ 4193158 w 4572002"/>
                  <a:gd name="connsiteY184" fmla="*/ 3077402 h 6858002"/>
                  <a:gd name="connsiteX185" fmla="*/ 4180703 w 4572002"/>
                  <a:gd name="connsiteY185" fmla="*/ 3172654 h 6858002"/>
                  <a:gd name="connsiteX186" fmla="*/ 4133076 w 4572002"/>
                  <a:gd name="connsiteY186" fmla="*/ 3489467 h 6858002"/>
                  <a:gd name="connsiteX187" fmla="*/ 4110977 w 4572002"/>
                  <a:gd name="connsiteY187" fmla="*/ 3544713 h 6858002"/>
                  <a:gd name="connsiteX188" fmla="*/ 4093355 w 4572002"/>
                  <a:gd name="connsiteY188" fmla="*/ 3574408 h 6858002"/>
                  <a:gd name="connsiteX189" fmla="*/ 4093355 w 4572002"/>
                  <a:gd name="connsiteY189" fmla="*/ 3574409 h 6858002"/>
                  <a:gd name="connsiteX190" fmla="*/ 4105453 w 4572002"/>
                  <a:gd name="connsiteY190" fmla="*/ 3606818 h 6858002"/>
                  <a:gd name="connsiteX191" fmla="*/ 4118979 w 4572002"/>
                  <a:gd name="connsiteY191" fmla="*/ 3630633 h 6858002"/>
                  <a:gd name="connsiteX192" fmla="*/ 4136708 w 4572002"/>
                  <a:gd name="connsiteY192" fmla="*/ 3654416 h 6858002"/>
                  <a:gd name="connsiteX193" fmla="*/ 4140382 w 4572002"/>
                  <a:gd name="connsiteY193" fmla="*/ 3668940 h 6858002"/>
                  <a:gd name="connsiteX194" fmla="*/ 4143220 w 4572002"/>
                  <a:gd name="connsiteY194" fmla="*/ 3680164 h 6858002"/>
                  <a:gd name="connsiteX195" fmla="*/ 4139172 w 4572002"/>
                  <a:gd name="connsiteY195" fmla="*/ 3734837 h 6858002"/>
                  <a:gd name="connsiteX196" fmla="*/ 4139172 w 4572002"/>
                  <a:gd name="connsiteY196" fmla="*/ 3734838 h 6858002"/>
                  <a:gd name="connsiteX197" fmla="*/ 4139554 w 4572002"/>
                  <a:gd name="connsiteY197" fmla="*/ 3754653 h 6858002"/>
                  <a:gd name="connsiteX198" fmla="*/ 4145911 w 4572002"/>
                  <a:gd name="connsiteY198" fmla="*/ 3789776 h 6858002"/>
                  <a:gd name="connsiteX199" fmla="*/ 4130980 w 4572002"/>
                  <a:gd name="connsiteY199" fmla="*/ 3822472 h 6858002"/>
                  <a:gd name="connsiteX200" fmla="*/ 4116645 w 4572002"/>
                  <a:gd name="connsiteY200" fmla="*/ 3852619 h 6858002"/>
                  <a:gd name="connsiteX201" fmla="*/ 4116645 w 4572002"/>
                  <a:gd name="connsiteY201" fmla="*/ 3852620 h 6858002"/>
                  <a:gd name="connsiteX202" fmla="*/ 4117425 w 4572002"/>
                  <a:gd name="connsiteY202" fmla="*/ 3868764 h 6858002"/>
                  <a:gd name="connsiteX203" fmla="*/ 4126028 w 4572002"/>
                  <a:gd name="connsiteY203" fmla="*/ 3885337 h 6858002"/>
                  <a:gd name="connsiteX204" fmla="*/ 4126028 w 4572002"/>
                  <a:gd name="connsiteY204" fmla="*/ 3885339 h 6858002"/>
                  <a:gd name="connsiteX205" fmla="*/ 4148409 w 4572002"/>
                  <a:gd name="connsiteY205" fmla="*/ 3923125 h 6858002"/>
                  <a:gd name="connsiteX206" fmla="*/ 4157913 w 4572002"/>
                  <a:gd name="connsiteY206" fmla="*/ 3962160 h 6858002"/>
                  <a:gd name="connsiteX207" fmla="*/ 4142221 w 4572002"/>
                  <a:gd name="connsiteY207" fmla="*/ 4043838 h 6858002"/>
                  <a:gd name="connsiteX208" fmla="*/ 4142220 w 4572002"/>
                  <a:gd name="connsiteY208" fmla="*/ 4043839 h 6858002"/>
                  <a:gd name="connsiteX209" fmla="*/ 4127099 w 4572002"/>
                  <a:gd name="connsiteY209" fmla="*/ 4103825 h 6858002"/>
                  <a:gd name="connsiteX210" fmla="*/ 4127099 w 4572002"/>
                  <a:gd name="connsiteY210" fmla="*/ 4103826 h 6858002"/>
                  <a:gd name="connsiteX211" fmla="*/ 4129066 w 4572002"/>
                  <a:gd name="connsiteY211" fmla="*/ 4134256 h 6858002"/>
                  <a:gd name="connsiteX212" fmla="*/ 4138410 w 4572002"/>
                  <a:gd name="connsiteY212" fmla="*/ 4165382 h 6858002"/>
                  <a:gd name="connsiteX213" fmla="*/ 4138410 w 4572002"/>
                  <a:gd name="connsiteY213" fmla="*/ 4165384 h 6858002"/>
                  <a:gd name="connsiteX214" fmla="*/ 4142315 w 4572002"/>
                  <a:gd name="connsiteY214" fmla="*/ 4192388 h 6858002"/>
                  <a:gd name="connsiteX215" fmla="*/ 4142315 w 4572002"/>
                  <a:gd name="connsiteY215" fmla="*/ 4192387 h 6858002"/>
                  <a:gd name="connsiteX216" fmla="*/ 4138410 w 4572002"/>
                  <a:gd name="connsiteY216" fmla="*/ 4165383 h 6858002"/>
                  <a:gd name="connsiteX217" fmla="*/ 4138410 w 4572002"/>
                  <a:gd name="connsiteY217" fmla="*/ 4165382 h 6858002"/>
                  <a:gd name="connsiteX218" fmla="*/ 4127099 w 4572002"/>
                  <a:gd name="connsiteY218" fmla="*/ 4103826 h 6858002"/>
                  <a:gd name="connsiteX219" fmla="*/ 4142220 w 4572002"/>
                  <a:gd name="connsiteY219" fmla="*/ 4043840 h 6858002"/>
                  <a:gd name="connsiteX220" fmla="*/ 4142221 w 4572002"/>
                  <a:gd name="connsiteY220" fmla="*/ 4043838 h 6858002"/>
                  <a:gd name="connsiteX221" fmla="*/ 4155523 w 4572002"/>
                  <a:gd name="connsiteY221" fmla="*/ 4002410 h 6858002"/>
                  <a:gd name="connsiteX222" fmla="*/ 4157913 w 4572002"/>
                  <a:gd name="connsiteY222" fmla="*/ 3962160 h 6858002"/>
                  <a:gd name="connsiteX223" fmla="*/ 4157913 w 4572002"/>
                  <a:gd name="connsiteY223" fmla="*/ 3962159 h 6858002"/>
                  <a:gd name="connsiteX224" fmla="*/ 4126028 w 4572002"/>
                  <a:gd name="connsiteY224" fmla="*/ 3885338 h 6858002"/>
                  <a:gd name="connsiteX225" fmla="*/ 4126028 w 4572002"/>
                  <a:gd name="connsiteY225" fmla="*/ 3885337 h 6858002"/>
                  <a:gd name="connsiteX226" fmla="*/ 4116645 w 4572002"/>
                  <a:gd name="connsiteY226" fmla="*/ 3852620 h 6858002"/>
                  <a:gd name="connsiteX227" fmla="*/ 4130980 w 4572002"/>
                  <a:gd name="connsiteY227" fmla="*/ 3822473 h 6858002"/>
                  <a:gd name="connsiteX228" fmla="*/ 4145911 w 4572002"/>
                  <a:gd name="connsiteY228" fmla="*/ 3789777 h 6858002"/>
                  <a:gd name="connsiteX229" fmla="*/ 4145911 w 4572002"/>
                  <a:gd name="connsiteY229" fmla="*/ 3789776 h 6858002"/>
                  <a:gd name="connsiteX230" fmla="*/ 4139554 w 4572002"/>
                  <a:gd name="connsiteY230" fmla="*/ 3754652 h 6858002"/>
                  <a:gd name="connsiteX231" fmla="*/ 4139172 w 4572002"/>
                  <a:gd name="connsiteY231" fmla="*/ 3734838 h 6858002"/>
                  <a:gd name="connsiteX232" fmla="*/ 4143220 w 4572002"/>
                  <a:gd name="connsiteY232" fmla="*/ 3680164 h 6858002"/>
                  <a:gd name="connsiteX233" fmla="*/ 4143220 w 4572002"/>
                  <a:gd name="connsiteY233" fmla="*/ 3680163 h 6858002"/>
                  <a:gd name="connsiteX234" fmla="*/ 4140382 w 4572002"/>
                  <a:gd name="connsiteY234" fmla="*/ 3668940 h 6858002"/>
                  <a:gd name="connsiteX235" fmla="*/ 4136708 w 4572002"/>
                  <a:gd name="connsiteY235" fmla="*/ 3654416 h 6858002"/>
                  <a:gd name="connsiteX236" fmla="*/ 4136708 w 4572002"/>
                  <a:gd name="connsiteY236" fmla="*/ 3654416 h 6858002"/>
                  <a:gd name="connsiteX237" fmla="*/ 4136708 w 4572002"/>
                  <a:gd name="connsiteY237" fmla="*/ 3654415 h 6858002"/>
                  <a:gd name="connsiteX238" fmla="*/ 4118979 w 4572002"/>
                  <a:gd name="connsiteY238" fmla="*/ 3630632 h 6858002"/>
                  <a:gd name="connsiteX239" fmla="*/ 4105453 w 4572002"/>
                  <a:gd name="connsiteY239" fmla="*/ 3606817 h 6858002"/>
                  <a:gd name="connsiteX240" fmla="*/ 4095707 w 4572002"/>
                  <a:gd name="connsiteY240" fmla="*/ 3587174 h 6858002"/>
                  <a:gd name="connsiteX241" fmla="*/ 4093355 w 4572002"/>
                  <a:gd name="connsiteY241" fmla="*/ 3574408 h 6858002"/>
                  <a:gd name="connsiteX242" fmla="*/ 4098434 w 4572002"/>
                  <a:gd name="connsiteY242" fmla="*/ 3562321 h 6858002"/>
                  <a:gd name="connsiteX243" fmla="*/ 4110977 w 4572002"/>
                  <a:gd name="connsiteY243" fmla="*/ 3544714 h 6858002"/>
                  <a:gd name="connsiteX244" fmla="*/ 4133076 w 4572002"/>
                  <a:gd name="connsiteY244" fmla="*/ 3489468 h 6858002"/>
                  <a:gd name="connsiteX245" fmla="*/ 4180703 w 4572002"/>
                  <a:gd name="connsiteY245" fmla="*/ 3172655 h 6858002"/>
                  <a:gd name="connsiteX246" fmla="*/ 4193158 w 4572002"/>
                  <a:gd name="connsiteY246" fmla="*/ 3077402 h 6858002"/>
                  <a:gd name="connsiteX247" fmla="*/ 4193158 w 4572002"/>
                  <a:gd name="connsiteY247" fmla="*/ 3077401 h 6858002"/>
                  <a:gd name="connsiteX248" fmla="*/ 4181465 w 4572002"/>
                  <a:gd name="connsiteY248" fmla="*/ 2982148 h 6858002"/>
                  <a:gd name="connsiteX249" fmla="*/ 4177881 w 4572002"/>
                  <a:gd name="connsiteY249" fmla="*/ 2947863 h 6858002"/>
                  <a:gd name="connsiteX250" fmla="*/ 4177882 w 4572002"/>
                  <a:gd name="connsiteY250" fmla="*/ 2947858 h 6858002"/>
                  <a:gd name="connsiteX251" fmla="*/ 4185787 w 4572002"/>
                  <a:gd name="connsiteY251" fmla="*/ 2903551 h 6858002"/>
                  <a:gd name="connsiteX252" fmla="*/ 4202421 w 4572002"/>
                  <a:gd name="connsiteY252" fmla="*/ 2848794 h 6858002"/>
                  <a:gd name="connsiteX253" fmla="*/ 4211111 w 4572002"/>
                  <a:gd name="connsiteY253" fmla="*/ 2836173 h 6858002"/>
                  <a:gd name="connsiteX254" fmla="*/ 3726625 w 4572002"/>
                  <a:gd name="connsiteY254" fmla="*/ 1508458 h 6858002"/>
                  <a:gd name="connsiteX255" fmla="*/ 3698531 w 4572002"/>
                  <a:gd name="connsiteY255" fmla="*/ 1596214 h 6858002"/>
                  <a:gd name="connsiteX256" fmla="*/ 3700436 w 4572002"/>
                  <a:gd name="connsiteY256" fmla="*/ 1624981 h 6858002"/>
                  <a:gd name="connsiteX257" fmla="*/ 3757017 w 4572002"/>
                  <a:gd name="connsiteY257" fmla="*/ 1697754 h 6858002"/>
                  <a:gd name="connsiteX258" fmla="*/ 3779686 w 4572002"/>
                  <a:gd name="connsiteY258" fmla="*/ 1733189 h 6858002"/>
                  <a:gd name="connsiteX259" fmla="*/ 3821407 w 4572002"/>
                  <a:gd name="connsiteY259" fmla="*/ 1833776 h 6858002"/>
                  <a:gd name="connsiteX260" fmla="*/ 3829028 w 4572002"/>
                  <a:gd name="connsiteY260" fmla="*/ 1842159 h 6858002"/>
                  <a:gd name="connsiteX261" fmla="*/ 3919519 w 4572002"/>
                  <a:gd name="connsiteY261" fmla="*/ 1916455 h 6858002"/>
                  <a:gd name="connsiteX262" fmla="*/ 3934949 w 4572002"/>
                  <a:gd name="connsiteY262" fmla="*/ 1933220 h 6858002"/>
                  <a:gd name="connsiteX263" fmla="*/ 3958954 w 4572002"/>
                  <a:gd name="connsiteY263" fmla="*/ 1953414 h 6858002"/>
                  <a:gd name="connsiteX264" fmla="*/ 4005437 w 4572002"/>
                  <a:gd name="connsiteY264" fmla="*/ 2016470 h 6858002"/>
                  <a:gd name="connsiteX265" fmla="*/ 4020296 w 4572002"/>
                  <a:gd name="connsiteY265" fmla="*/ 2094579 h 6858002"/>
                  <a:gd name="connsiteX266" fmla="*/ 4042967 w 4572002"/>
                  <a:gd name="connsiteY266" fmla="*/ 2188880 h 6858002"/>
                  <a:gd name="connsiteX267" fmla="*/ 4058207 w 4572002"/>
                  <a:gd name="connsiteY267" fmla="*/ 2228315 h 6858002"/>
                  <a:gd name="connsiteX268" fmla="*/ 4087164 w 4572002"/>
                  <a:gd name="connsiteY268" fmla="*/ 2334045 h 6858002"/>
                  <a:gd name="connsiteX269" fmla="*/ 4111549 w 4572002"/>
                  <a:gd name="connsiteY269" fmla="*/ 2409486 h 6858002"/>
                  <a:gd name="connsiteX270" fmla="*/ 4128650 w 4572002"/>
                  <a:gd name="connsiteY270" fmla="*/ 2435913 h 6858002"/>
                  <a:gd name="connsiteX271" fmla="*/ 4134481 w 4572002"/>
                  <a:gd name="connsiteY271" fmla="*/ 2463018 h 6858002"/>
                  <a:gd name="connsiteX272" fmla="*/ 4125839 w 4572002"/>
                  <a:gd name="connsiteY272" fmla="*/ 2518262 h 6858002"/>
                  <a:gd name="connsiteX273" fmla="*/ 4125838 w 4572002"/>
                  <a:gd name="connsiteY273" fmla="*/ 2518264 h 6858002"/>
                  <a:gd name="connsiteX274" fmla="*/ 4122194 w 4572002"/>
                  <a:gd name="connsiteY274" fmla="*/ 2545006 h 6858002"/>
                  <a:gd name="connsiteX275" fmla="*/ 4122194 w 4572002"/>
                  <a:gd name="connsiteY275" fmla="*/ 2545007 h 6858002"/>
                  <a:gd name="connsiteX276" fmla="*/ 4126408 w 4572002"/>
                  <a:gd name="connsiteY276" fmla="*/ 2571035 h 6858002"/>
                  <a:gd name="connsiteX277" fmla="*/ 4199563 w 4572002"/>
                  <a:gd name="connsiteY277" fmla="*/ 2668002 h 6858002"/>
                  <a:gd name="connsiteX278" fmla="*/ 4247953 w 4572002"/>
                  <a:gd name="connsiteY278" fmla="*/ 2745349 h 6858002"/>
                  <a:gd name="connsiteX279" fmla="*/ 4247954 w 4572002"/>
                  <a:gd name="connsiteY279" fmla="*/ 2745352 h 6858002"/>
                  <a:gd name="connsiteX280" fmla="*/ 4253873 w 4572002"/>
                  <a:gd name="connsiteY280" fmla="*/ 2778006 h 6858002"/>
                  <a:gd name="connsiteX281" fmla="*/ 4253453 w 4572002"/>
                  <a:gd name="connsiteY281" fmla="*/ 2785440 h 6858002"/>
                  <a:gd name="connsiteX282" fmla="*/ 4243374 w 4572002"/>
                  <a:gd name="connsiteY282" fmla="*/ 2811780 h 6858002"/>
                  <a:gd name="connsiteX283" fmla="*/ 4243371 w 4572002"/>
                  <a:gd name="connsiteY283" fmla="*/ 2811787 h 6858002"/>
                  <a:gd name="connsiteX284" fmla="*/ 4243372 w 4572002"/>
                  <a:gd name="connsiteY284" fmla="*/ 2811787 h 6858002"/>
                  <a:gd name="connsiteX285" fmla="*/ 4243374 w 4572002"/>
                  <a:gd name="connsiteY285" fmla="*/ 2811780 h 6858002"/>
                  <a:gd name="connsiteX286" fmla="*/ 4253025 w 4572002"/>
                  <a:gd name="connsiteY286" fmla="*/ 2793023 h 6858002"/>
                  <a:gd name="connsiteX287" fmla="*/ 4253453 w 4572002"/>
                  <a:gd name="connsiteY287" fmla="*/ 2785440 h 6858002"/>
                  <a:gd name="connsiteX288" fmla="*/ 4254654 w 4572002"/>
                  <a:gd name="connsiteY288" fmla="*/ 2782305 h 6858002"/>
                  <a:gd name="connsiteX289" fmla="*/ 4253873 w 4572002"/>
                  <a:gd name="connsiteY289" fmla="*/ 2778006 h 6858002"/>
                  <a:gd name="connsiteX290" fmla="*/ 4254284 w 4572002"/>
                  <a:gd name="connsiteY290" fmla="*/ 2770758 h 6858002"/>
                  <a:gd name="connsiteX291" fmla="*/ 4247954 w 4572002"/>
                  <a:gd name="connsiteY291" fmla="*/ 2745352 h 6858002"/>
                  <a:gd name="connsiteX292" fmla="*/ 4247953 w 4572002"/>
                  <a:gd name="connsiteY292" fmla="*/ 2745348 h 6858002"/>
                  <a:gd name="connsiteX293" fmla="*/ 4199563 w 4572002"/>
                  <a:gd name="connsiteY293" fmla="*/ 2668001 h 6858002"/>
                  <a:gd name="connsiteX294" fmla="*/ 4126408 w 4572002"/>
                  <a:gd name="connsiteY294" fmla="*/ 2571034 h 6858002"/>
                  <a:gd name="connsiteX295" fmla="*/ 4122194 w 4572002"/>
                  <a:gd name="connsiteY295" fmla="*/ 2545007 h 6858002"/>
                  <a:gd name="connsiteX296" fmla="*/ 4125838 w 4572002"/>
                  <a:gd name="connsiteY296" fmla="*/ 2518265 h 6858002"/>
                  <a:gd name="connsiteX297" fmla="*/ 4125839 w 4572002"/>
                  <a:gd name="connsiteY297" fmla="*/ 2518262 h 6858002"/>
                  <a:gd name="connsiteX298" fmla="*/ 4132419 w 4572002"/>
                  <a:gd name="connsiteY298" fmla="*/ 2490551 h 6858002"/>
                  <a:gd name="connsiteX299" fmla="*/ 4134481 w 4572002"/>
                  <a:gd name="connsiteY299" fmla="*/ 2463018 h 6858002"/>
                  <a:gd name="connsiteX300" fmla="*/ 4134481 w 4572002"/>
                  <a:gd name="connsiteY300" fmla="*/ 2463017 h 6858002"/>
                  <a:gd name="connsiteX301" fmla="*/ 4111549 w 4572002"/>
                  <a:gd name="connsiteY301" fmla="*/ 2409485 h 6858002"/>
                  <a:gd name="connsiteX302" fmla="*/ 4087164 w 4572002"/>
                  <a:gd name="connsiteY302" fmla="*/ 2334044 h 6858002"/>
                  <a:gd name="connsiteX303" fmla="*/ 4058207 w 4572002"/>
                  <a:gd name="connsiteY303" fmla="*/ 2228314 h 6858002"/>
                  <a:gd name="connsiteX304" fmla="*/ 4042967 w 4572002"/>
                  <a:gd name="connsiteY304" fmla="*/ 2188879 h 6858002"/>
                  <a:gd name="connsiteX305" fmla="*/ 4020296 w 4572002"/>
                  <a:gd name="connsiteY305" fmla="*/ 2094578 h 6858002"/>
                  <a:gd name="connsiteX306" fmla="*/ 4005437 w 4572002"/>
                  <a:gd name="connsiteY306" fmla="*/ 2016469 h 6858002"/>
                  <a:gd name="connsiteX307" fmla="*/ 3958954 w 4572002"/>
                  <a:gd name="connsiteY307" fmla="*/ 1953413 h 6858002"/>
                  <a:gd name="connsiteX308" fmla="*/ 3934949 w 4572002"/>
                  <a:gd name="connsiteY308" fmla="*/ 1933219 h 6858002"/>
                  <a:gd name="connsiteX309" fmla="*/ 3919519 w 4572002"/>
                  <a:gd name="connsiteY309" fmla="*/ 1916454 h 6858002"/>
                  <a:gd name="connsiteX310" fmla="*/ 3829028 w 4572002"/>
                  <a:gd name="connsiteY310" fmla="*/ 1842158 h 6858002"/>
                  <a:gd name="connsiteX311" fmla="*/ 3821407 w 4572002"/>
                  <a:gd name="connsiteY311" fmla="*/ 1833775 h 6858002"/>
                  <a:gd name="connsiteX312" fmla="*/ 3779686 w 4572002"/>
                  <a:gd name="connsiteY312" fmla="*/ 1733188 h 6858002"/>
                  <a:gd name="connsiteX313" fmla="*/ 3757018 w 4572002"/>
                  <a:gd name="connsiteY313" fmla="*/ 1697753 h 6858002"/>
                  <a:gd name="connsiteX314" fmla="*/ 3700436 w 4572002"/>
                  <a:gd name="connsiteY314" fmla="*/ 1624980 h 6858002"/>
                  <a:gd name="connsiteX315" fmla="*/ 3698532 w 4572002"/>
                  <a:gd name="connsiteY315" fmla="*/ 1596213 h 6858002"/>
                  <a:gd name="connsiteX316" fmla="*/ 3745230 w 4572002"/>
                  <a:gd name="connsiteY316" fmla="*/ 1459073 h 6858002"/>
                  <a:gd name="connsiteX317" fmla="*/ 3745229 w 4572002"/>
                  <a:gd name="connsiteY317" fmla="*/ 1459074 h 6858002"/>
                  <a:gd name="connsiteX318" fmla="*/ 3736012 w 4572002"/>
                  <a:gd name="connsiteY318" fmla="*/ 1481572 h 6858002"/>
                  <a:gd name="connsiteX319" fmla="*/ 3764423 w 4572002"/>
                  <a:gd name="connsiteY319" fmla="*/ 1268758 h 6858002"/>
                  <a:gd name="connsiteX320" fmla="*/ 3769590 w 4572002"/>
                  <a:gd name="connsiteY320" fmla="*/ 1286070 h 6858002"/>
                  <a:gd name="connsiteX321" fmla="*/ 3791927 w 4572002"/>
                  <a:gd name="connsiteY321" fmla="*/ 1350628 h 6858002"/>
                  <a:gd name="connsiteX322" fmla="*/ 3786333 w 4572002"/>
                  <a:gd name="connsiteY322" fmla="*/ 1413840 h 6858002"/>
                  <a:gd name="connsiteX323" fmla="*/ 3791928 w 4572002"/>
                  <a:gd name="connsiteY323" fmla="*/ 1350627 h 6858002"/>
                  <a:gd name="connsiteX324" fmla="*/ 3769590 w 4572002"/>
                  <a:gd name="connsiteY324" fmla="*/ 1286069 h 6858002"/>
                  <a:gd name="connsiteX325" fmla="*/ 3706152 w 4572002"/>
                  <a:gd name="connsiteY325" fmla="*/ 773035 h 6858002"/>
                  <a:gd name="connsiteX326" fmla="*/ 3706152 w 4572002"/>
                  <a:gd name="connsiteY326" fmla="*/ 773036 h 6858002"/>
                  <a:gd name="connsiteX327" fmla="*/ 3714152 w 4572002"/>
                  <a:gd name="connsiteY327" fmla="*/ 854380 h 6858002"/>
                  <a:gd name="connsiteX328" fmla="*/ 3745205 w 4572002"/>
                  <a:gd name="connsiteY328" fmla="*/ 915344 h 6858002"/>
                  <a:gd name="connsiteX329" fmla="*/ 3755683 w 4572002"/>
                  <a:gd name="connsiteY329" fmla="*/ 927156 h 6858002"/>
                  <a:gd name="connsiteX330" fmla="*/ 3752063 w 4572002"/>
                  <a:gd name="connsiteY330" fmla="*/ 1097088 h 6858002"/>
                  <a:gd name="connsiteX331" fmla="*/ 3747681 w 4572002"/>
                  <a:gd name="connsiteY331" fmla="*/ 1123186 h 6858002"/>
                  <a:gd name="connsiteX332" fmla="*/ 3772400 w 4572002"/>
                  <a:gd name="connsiteY332" fmla="*/ 1184029 h 6858002"/>
                  <a:gd name="connsiteX333" fmla="*/ 3747682 w 4572002"/>
                  <a:gd name="connsiteY333" fmla="*/ 1123185 h 6858002"/>
                  <a:gd name="connsiteX334" fmla="*/ 3752064 w 4572002"/>
                  <a:gd name="connsiteY334" fmla="*/ 1097087 h 6858002"/>
                  <a:gd name="connsiteX335" fmla="*/ 3755684 w 4572002"/>
                  <a:gd name="connsiteY335" fmla="*/ 927155 h 6858002"/>
                  <a:gd name="connsiteX336" fmla="*/ 3745206 w 4572002"/>
                  <a:gd name="connsiteY336" fmla="*/ 915343 h 6858002"/>
                  <a:gd name="connsiteX337" fmla="*/ 3714152 w 4572002"/>
                  <a:gd name="connsiteY337" fmla="*/ 854379 h 6858002"/>
                  <a:gd name="connsiteX338" fmla="*/ 3761553 w 4572002"/>
                  <a:gd name="connsiteY338" fmla="*/ 517851 h 6858002"/>
                  <a:gd name="connsiteX339" fmla="*/ 3752635 w 4572002"/>
                  <a:gd name="connsiteY339" fmla="*/ 556048 h 6858002"/>
                  <a:gd name="connsiteX340" fmla="*/ 3746157 w 4572002"/>
                  <a:gd name="connsiteY340" fmla="*/ 580051 h 6858002"/>
                  <a:gd name="connsiteX341" fmla="*/ 3742776 w 4572002"/>
                  <a:gd name="connsiteY341" fmla="*/ 642538 h 6858002"/>
                  <a:gd name="connsiteX342" fmla="*/ 3730253 w 4572002"/>
                  <a:gd name="connsiteY342" fmla="*/ 694928 h 6858002"/>
                  <a:gd name="connsiteX343" fmla="*/ 3742777 w 4572002"/>
                  <a:gd name="connsiteY343" fmla="*/ 642537 h 6858002"/>
                  <a:gd name="connsiteX344" fmla="*/ 3746158 w 4572002"/>
                  <a:gd name="connsiteY344" fmla="*/ 580050 h 6858002"/>
                  <a:gd name="connsiteX345" fmla="*/ 3752636 w 4572002"/>
                  <a:gd name="connsiteY345" fmla="*/ 556047 h 6858002"/>
                  <a:gd name="connsiteX346" fmla="*/ 3774848 w 4572002"/>
                  <a:gd name="connsiteY346" fmla="*/ 298169 h 6858002"/>
                  <a:gd name="connsiteX347" fmla="*/ 3760065 w 4572002"/>
                  <a:gd name="connsiteY347" fmla="*/ 313534 h 6858002"/>
                  <a:gd name="connsiteX348" fmla="*/ 3759493 w 4572002"/>
                  <a:gd name="connsiteY348" fmla="*/ 338871 h 6858002"/>
                  <a:gd name="connsiteX349" fmla="*/ 3759500 w 4572002"/>
                  <a:gd name="connsiteY349" fmla="*/ 338900 h 6858002"/>
                  <a:gd name="connsiteX350" fmla="*/ 3769400 w 4572002"/>
                  <a:gd name="connsiteY350" fmla="*/ 395640 h 6858002"/>
                  <a:gd name="connsiteX351" fmla="*/ 3765590 w 4572002"/>
                  <a:gd name="connsiteY351" fmla="*/ 367328 h 6858002"/>
                  <a:gd name="connsiteX352" fmla="*/ 3759500 w 4572002"/>
                  <a:gd name="connsiteY352" fmla="*/ 338900 h 6858002"/>
                  <a:gd name="connsiteX353" fmla="*/ 3759494 w 4572002"/>
                  <a:gd name="connsiteY353" fmla="*/ 338870 h 6858002"/>
                  <a:gd name="connsiteX354" fmla="*/ 3760066 w 4572002"/>
                  <a:gd name="connsiteY354" fmla="*/ 313533 h 6858002"/>
                  <a:gd name="connsiteX355" fmla="*/ 3782393 w 4572002"/>
                  <a:gd name="connsiteY355" fmla="*/ 281568 h 6858002"/>
                  <a:gd name="connsiteX356" fmla="*/ 3777498 w 4572002"/>
                  <a:gd name="connsiteY356" fmla="*/ 295415 h 6858002"/>
                  <a:gd name="connsiteX357" fmla="*/ 3777499 w 4572002"/>
                  <a:gd name="connsiteY357" fmla="*/ 295415 h 6858002"/>
                  <a:gd name="connsiteX358" fmla="*/ 3769073 w 4572002"/>
                  <a:gd name="connsiteY358" fmla="*/ 24486 h 6858002"/>
                  <a:gd name="connsiteX359" fmla="*/ 3766810 w 4572002"/>
                  <a:gd name="connsiteY359" fmla="*/ 74129 h 6858002"/>
                  <a:gd name="connsiteX360" fmla="*/ 3772734 w 4572002"/>
                  <a:gd name="connsiteY360" fmla="*/ 125861 h 6858002"/>
                  <a:gd name="connsiteX361" fmla="*/ 3777129 w 4572002"/>
                  <a:gd name="connsiteY361" fmla="*/ 153387 h 6858002"/>
                  <a:gd name="connsiteX362" fmla="*/ 3785402 w 4572002"/>
                  <a:gd name="connsiteY362" fmla="*/ 228944 h 6858002"/>
                  <a:gd name="connsiteX363" fmla="*/ 3780943 w 4572002"/>
                  <a:gd name="connsiteY363" fmla="*/ 177271 h 6858002"/>
                  <a:gd name="connsiteX364" fmla="*/ 3777129 w 4572002"/>
                  <a:gd name="connsiteY364" fmla="*/ 153387 h 6858002"/>
                  <a:gd name="connsiteX365" fmla="*/ 3776930 w 4572002"/>
                  <a:gd name="connsiteY365" fmla="*/ 151569 h 6858002"/>
                  <a:gd name="connsiteX366" fmla="*/ 3766811 w 4572002"/>
                  <a:gd name="connsiteY366" fmla="*/ 74129 h 6858002"/>
                  <a:gd name="connsiteX367" fmla="*/ 3766492 w 4572002"/>
                  <a:gd name="connsiteY367" fmla="*/ 0 h 6858002"/>
                  <a:gd name="connsiteX368" fmla="*/ 4230600 w 4572002"/>
                  <a:gd name="connsiteY368" fmla="*/ 0 h 6858002"/>
                  <a:gd name="connsiteX369" fmla="*/ 4229473 w 4572002"/>
                  <a:gd name="connsiteY369" fmla="*/ 2817 h 6858002"/>
                  <a:gd name="connsiteX370" fmla="*/ 4215375 w 4572002"/>
                  <a:gd name="connsiteY370" fmla="*/ 63587 h 6858002"/>
                  <a:gd name="connsiteX371" fmla="*/ 4201468 w 4572002"/>
                  <a:gd name="connsiteY371" fmla="*/ 176939 h 6858002"/>
                  <a:gd name="connsiteX372" fmla="*/ 4193466 w 4572002"/>
                  <a:gd name="connsiteY372" fmla="*/ 200182 h 6858002"/>
                  <a:gd name="connsiteX373" fmla="*/ 4155554 w 4572002"/>
                  <a:gd name="connsiteY373" fmla="*/ 340774 h 6858002"/>
                  <a:gd name="connsiteX374" fmla="*/ 4156319 w 4572002"/>
                  <a:gd name="connsiteY374" fmla="*/ 453364 h 6858002"/>
                  <a:gd name="connsiteX375" fmla="*/ 4158033 w 4572002"/>
                  <a:gd name="connsiteY375" fmla="*/ 462126 h 6858002"/>
                  <a:gd name="connsiteX376" fmla="*/ 4170605 w 4572002"/>
                  <a:gd name="connsiteY376" fmla="*/ 505182 h 6858002"/>
                  <a:gd name="connsiteX377" fmla="*/ 4167177 w 4572002"/>
                  <a:gd name="connsiteY377" fmla="*/ 571860 h 6858002"/>
                  <a:gd name="connsiteX378" fmla="*/ 4149840 w 4572002"/>
                  <a:gd name="connsiteY378" fmla="*/ 617772 h 6858002"/>
                  <a:gd name="connsiteX379" fmla="*/ 4149078 w 4572002"/>
                  <a:gd name="connsiteY379" fmla="*/ 674923 h 6858002"/>
                  <a:gd name="connsiteX380" fmla="*/ 4159937 w 4572002"/>
                  <a:gd name="connsiteY380" fmla="*/ 740268 h 6858002"/>
                  <a:gd name="connsiteX381" fmla="*/ 4162223 w 4572002"/>
                  <a:gd name="connsiteY381" fmla="*/ 769605 h 6858002"/>
                  <a:gd name="connsiteX382" fmla="*/ 4184703 w 4572002"/>
                  <a:gd name="connsiteY382" fmla="*/ 850189 h 6858002"/>
                  <a:gd name="connsiteX383" fmla="*/ 4179179 w 4572002"/>
                  <a:gd name="connsiteY383" fmla="*/ 898198 h 6858002"/>
                  <a:gd name="connsiteX384" fmla="*/ 4164319 w 4572002"/>
                  <a:gd name="connsiteY384" fmla="*/ 945444 h 6858002"/>
                  <a:gd name="connsiteX385" fmla="*/ 4150030 w 4572002"/>
                  <a:gd name="connsiteY385" fmla="*/ 975733 h 6858002"/>
                  <a:gd name="connsiteX386" fmla="*/ 4139934 w 4572002"/>
                  <a:gd name="connsiteY386" fmla="*/ 1036887 h 6858002"/>
                  <a:gd name="connsiteX387" fmla="*/ 4141458 w 4572002"/>
                  <a:gd name="connsiteY387" fmla="*/ 1048125 h 6858002"/>
                  <a:gd name="connsiteX388" fmla="*/ 4154032 w 4572002"/>
                  <a:gd name="connsiteY388" fmla="*/ 1230633 h 6858002"/>
                  <a:gd name="connsiteX389" fmla="*/ 4174225 w 4572002"/>
                  <a:gd name="connsiteY389" fmla="*/ 1303024 h 6858002"/>
                  <a:gd name="connsiteX390" fmla="*/ 4176701 w 4572002"/>
                  <a:gd name="connsiteY390" fmla="*/ 1318456 h 6858002"/>
                  <a:gd name="connsiteX391" fmla="*/ 4199372 w 4572002"/>
                  <a:gd name="connsiteY391" fmla="*/ 1472575 h 6858002"/>
                  <a:gd name="connsiteX392" fmla="*/ 4200325 w 4572002"/>
                  <a:gd name="connsiteY392" fmla="*/ 1489720 h 6858002"/>
                  <a:gd name="connsiteX393" fmla="*/ 4196324 w 4572002"/>
                  <a:gd name="connsiteY393" fmla="*/ 1537537 h 6858002"/>
                  <a:gd name="connsiteX394" fmla="*/ 4237474 w 4572002"/>
                  <a:gd name="connsiteY394" fmla="*/ 1650317 h 6858002"/>
                  <a:gd name="connsiteX395" fmla="*/ 4251572 w 4572002"/>
                  <a:gd name="connsiteY395" fmla="*/ 1763287 h 6858002"/>
                  <a:gd name="connsiteX396" fmla="*/ 4251380 w 4572002"/>
                  <a:gd name="connsiteY396" fmla="*/ 1825393 h 6858002"/>
                  <a:gd name="connsiteX397" fmla="*/ 4261478 w 4572002"/>
                  <a:gd name="connsiteY397" fmla="*/ 1869780 h 6858002"/>
                  <a:gd name="connsiteX398" fmla="*/ 4292149 w 4572002"/>
                  <a:gd name="connsiteY398" fmla="*/ 1978940 h 6858002"/>
                  <a:gd name="connsiteX399" fmla="*/ 4296911 w 4572002"/>
                  <a:gd name="connsiteY399" fmla="*/ 2030378 h 6858002"/>
                  <a:gd name="connsiteX400" fmla="*/ 4307201 w 4572002"/>
                  <a:gd name="connsiteY400" fmla="*/ 2085054 h 6858002"/>
                  <a:gd name="connsiteX401" fmla="*/ 4353302 w 4572002"/>
                  <a:gd name="connsiteY401" fmla="*/ 2220312 h 6858002"/>
                  <a:gd name="connsiteX402" fmla="*/ 4350636 w 4572002"/>
                  <a:gd name="connsiteY402" fmla="*/ 2330806 h 6858002"/>
                  <a:gd name="connsiteX403" fmla="*/ 4351206 w 4572002"/>
                  <a:gd name="connsiteY403" fmla="*/ 2401292 h 6858002"/>
                  <a:gd name="connsiteX404" fmla="*/ 4366446 w 4572002"/>
                  <a:gd name="connsiteY404" fmla="*/ 2485307 h 6858002"/>
                  <a:gd name="connsiteX405" fmla="*/ 4388736 w 4572002"/>
                  <a:gd name="connsiteY405" fmla="*/ 2554079 h 6858002"/>
                  <a:gd name="connsiteX406" fmla="*/ 4406453 w 4572002"/>
                  <a:gd name="connsiteY406" fmla="*/ 2649143 h 6858002"/>
                  <a:gd name="connsiteX407" fmla="*/ 4440554 w 4572002"/>
                  <a:gd name="connsiteY407" fmla="*/ 2743826 h 6858002"/>
                  <a:gd name="connsiteX408" fmla="*/ 4466653 w 4572002"/>
                  <a:gd name="connsiteY408" fmla="*/ 2809930 h 6858002"/>
                  <a:gd name="connsiteX409" fmla="*/ 4489705 w 4572002"/>
                  <a:gd name="connsiteY409" fmla="*/ 2901943 h 6858002"/>
                  <a:gd name="connsiteX410" fmla="*/ 4505897 w 4572002"/>
                  <a:gd name="connsiteY410" fmla="*/ 3042728 h 6858002"/>
                  <a:gd name="connsiteX411" fmla="*/ 4507613 w 4572002"/>
                  <a:gd name="connsiteY411" fmla="*/ 3107500 h 6858002"/>
                  <a:gd name="connsiteX412" fmla="*/ 4545521 w 4572002"/>
                  <a:gd name="connsiteY412" fmla="*/ 3209993 h 6858002"/>
                  <a:gd name="connsiteX413" fmla="*/ 4563811 w 4572002"/>
                  <a:gd name="connsiteY413" fmla="*/ 3253809 h 6858002"/>
                  <a:gd name="connsiteX414" fmla="*/ 4548570 w 4572002"/>
                  <a:gd name="connsiteY414" fmla="*/ 3293244 h 6858002"/>
                  <a:gd name="connsiteX415" fmla="*/ 4531043 w 4572002"/>
                  <a:gd name="connsiteY415" fmla="*/ 3318771 h 6858002"/>
                  <a:gd name="connsiteX416" fmla="*/ 4545904 w 4572002"/>
                  <a:gd name="connsiteY416" fmla="*/ 3399546 h 6858002"/>
                  <a:gd name="connsiteX417" fmla="*/ 4561524 w 4572002"/>
                  <a:gd name="connsiteY417" fmla="*/ 3485275 h 6858002"/>
                  <a:gd name="connsiteX418" fmla="*/ 4572002 w 4572002"/>
                  <a:gd name="connsiteY418" fmla="*/ 3546617 h 6858002"/>
                  <a:gd name="connsiteX419" fmla="*/ 4563620 w 4572002"/>
                  <a:gd name="connsiteY419" fmla="*/ 3623201 h 6858002"/>
                  <a:gd name="connsiteX420" fmla="*/ 4560192 w 4572002"/>
                  <a:gd name="connsiteY420" fmla="*/ 3683591 h 6858002"/>
                  <a:gd name="connsiteX421" fmla="*/ 4550476 w 4572002"/>
                  <a:gd name="connsiteY421" fmla="*/ 3732361 h 6858002"/>
                  <a:gd name="connsiteX422" fmla="*/ 4544759 w 4572002"/>
                  <a:gd name="connsiteY422" fmla="*/ 3749506 h 6858002"/>
                  <a:gd name="connsiteX423" fmla="*/ 4500182 w 4572002"/>
                  <a:gd name="connsiteY423" fmla="*/ 3885338 h 6858002"/>
                  <a:gd name="connsiteX424" fmla="*/ 4464557 w 4572002"/>
                  <a:gd name="connsiteY424" fmla="*/ 4030503 h 6858002"/>
                  <a:gd name="connsiteX425" fmla="*/ 4487039 w 4572002"/>
                  <a:gd name="connsiteY425" fmla="*/ 4124614 h 6858002"/>
                  <a:gd name="connsiteX426" fmla="*/ 4486656 w 4572002"/>
                  <a:gd name="connsiteY426" fmla="*/ 4159667 h 6858002"/>
                  <a:gd name="connsiteX427" fmla="*/ 4491801 w 4572002"/>
                  <a:gd name="connsiteY427" fmla="*/ 4320837 h 6858002"/>
                  <a:gd name="connsiteX428" fmla="*/ 4497325 w 4572002"/>
                  <a:gd name="connsiteY428" fmla="*/ 4349222 h 6858002"/>
                  <a:gd name="connsiteX429" fmla="*/ 4474653 w 4572002"/>
                  <a:gd name="connsiteY429" fmla="*/ 4502579 h 6858002"/>
                  <a:gd name="connsiteX430" fmla="*/ 4470844 w 4572002"/>
                  <a:gd name="connsiteY430" fmla="*/ 4558207 h 6858002"/>
                  <a:gd name="connsiteX431" fmla="*/ 4464557 w 4572002"/>
                  <a:gd name="connsiteY431" fmla="*/ 4609452 h 6858002"/>
                  <a:gd name="connsiteX432" fmla="*/ 4463033 w 4572002"/>
                  <a:gd name="connsiteY432" fmla="*/ 4681083 h 6858002"/>
                  <a:gd name="connsiteX433" fmla="*/ 4465891 w 4572002"/>
                  <a:gd name="connsiteY433" fmla="*/ 4755381 h 6858002"/>
                  <a:gd name="connsiteX434" fmla="*/ 4465319 w 4572002"/>
                  <a:gd name="connsiteY434" fmla="*/ 4838250 h 6858002"/>
                  <a:gd name="connsiteX435" fmla="*/ 4460367 w 4572002"/>
                  <a:gd name="connsiteY435" fmla="*/ 4871019 h 6858002"/>
                  <a:gd name="connsiteX436" fmla="*/ 4463795 w 4572002"/>
                  <a:gd name="connsiteY436" fmla="*/ 4959602 h 6858002"/>
                  <a:gd name="connsiteX437" fmla="*/ 4458082 w 4572002"/>
                  <a:gd name="connsiteY437" fmla="*/ 5006086 h 6858002"/>
                  <a:gd name="connsiteX438" fmla="*/ 4456937 w 4572002"/>
                  <a:gd name="connsiteY438" fmla="*/ 5082670 h 6858002"/>
                  <a:gd name="connsiteX439" fmla="*/ 4455603 w 4572002"/>
                  <a:gd name="connsiteY439" fmla="*/ 5107627 h 6858002"/>
                  <a:gd name="connsiteX440" fmla="*/ 4454840 w 4572002"/>
                  <a:gd name="connsiteY440" fmla="*/ 5129916 h 6858002"/>
                  <a:gd name="connsiteX441" fmla="*/ 4470464 w 4572002"/>
                  <a:gd name="connsiteY441" fmla="*/ 5206308 h 6858002"/>
                  <a:gd name="connsiteX442" fmla="*/ 4471415 w 4572002"/>
                  <a:gd name="connsiteY442" fmla="*/ 5274129 h 6858002"/>
                  <a:gd name="connsiteX443" fmla="*/ 4483990 w 4572002"/>
                  <a:gd name="connsiteY443" fmla="*/ 5393005 h 6858002"/>
                  <a:gd name="connsiteX444" fmla="*/ 4479607 w 4572002"/>
                  <a:gd name="connsiteY444" fmla="*/ 5419295 h 6858002"/>
                  <a:gd name="connsiteX445" fmla="*/ 4477894 w 4572002"/>
                  <a:gd name="connsiteY445" fmla="*/ 5501594 h 6858002"/>
                  <a:gd name="connsiteX446" fmla="*/ 4476560 w 4572002"/>
                  <a:gd name="connsiteY446" fmla="*/ 5548460 h 6858002"/>
                  <a:gd name="connsiteX447" fmla="*/ 4485703 w 4572002"/>
                  <a:gd name="connsiteY447" fmla="*/ 5606372 h 6858002"/>
                  <a:gd name="connsiteX448" fmla="*/ 4505134 w 4572002"/>
                  <a:gd name="connsiteY448" fmla="*/ 5706959 h 6858002"/>
                  <a:gd name="connsiteX449" fmla="*/ 4508183 w 4572002"/>
                  <a:gd name="connsiteY449" fmla="*/ 5733440 h 6858002"/>
                  <a:gd name="connsiteX450" fmla="*/ 4517519 w 4572002"/>
                  <a:gd name="connsiteY450" fmla="*/ 5781830 h 6858002"/>
                  <a:gd name="connsiteX451" fmla="*/ 4519234 w 4572002"/>
                  <a:gd name="connsiteY451" fmla="*/ 5790592 h 6858002"/>
                  <a:gd name="connsiteX452" fmla="*/ 4542855 w 4572002"/>
                  <a:gd name="connsiteY452" fmla="*/ 5864318 h 6858002"/>
                  <a:gd name="connsiteX453" fmla="*/ 4544759 w 4572002"/>
                  <a:gd name="connsiteY453" fmla="*/ 5902610 h 6858002"/>
                  <a:gd name="connsiteX454" fmla="*/ 4544951 w 4572002"/>
                  <a:gd name="connsiteY454" fmla="*/ 6012723 h 6858002"/>
                  <a:gd name="connsiteX455" fmla="*/ 4541332 w 4572002"/>
                  <a:gd name="connsiteY455" fmla="*/ 6059397 h 6858002"/>
                  <a:gd name="connsiteX456" fmla="*/ 4527426 w 4572002"/>
                  <a:gd name="connsiteY456" fmla="*/ 6171605 h 6858002"/>
                  <a:gd name="connsiteX457" fmla="*/ 4520568 w 4572002"/>
                  <a:gd name="connsiteY457" fmla="*/ 6242093 h 6858002"/>
                  <a:gd name="connsiteX458" fmla="*/ 4509706 w 4572002"/>
                  <a:gd name="connsiteY458" fmla="*/ 6323058 h 6858002"/>
                  <a:gd name="connsiteX459" fmla="*/ 4502848 w 4572002"/>
                  <a:gd name="connsiteY459" fmla="*/ 6415833 h 6858002"/>
                  <a:gd name="connsiteX460" fmla="*/ 4482084 w 4572002"/>
                  <a:gd name="connsiteY460" fmla="*/ 6584812 h 6858002"/>
                  <a:gd name="connsiteX461" fmla="*/ 4460557 w 4572002"/>
                  <a:gd name="connsiteY461" fmla="*/ 6748458 h 6858002"/>
                  <a:gd name="connsiteX462" fmla="*/ 4441507 w 4572002"/>
                  <a:gd name="connsiteY462" fmla="*/ 6815516 h 6858002"/>
                  <a:gd name="connsiteX463" fmla="*/ 4431806 w 4572002"/>
                  <a:gd name="connsiteY463" fmla="*/ 6858001 h 6858002"/>
                  <a:gd name="connsiteX464" fmla="*/ 4259554 w 4572002"/>
                  <a:gd name="connsiteY464" fmla="*/ 6858001 h 6858002"/>
                  <a:gd name="connsiteX465" fmla="*/ 4259554 w 4572002"/>
                  <a:gd name="connsiteY465" fmla="*/ 6858002 h 6858002"/>
                  <a:gd name="connsiteX466" fmla="*/ 0 w 4572002"/>
                  <a:gd name="connsiteY466" fmla="*/ 6858002 h 6858002"/>
                  <a:gd name="connsiteX467" fmla="*/ 0 w 4572002"/>
                  <a:gd name="connsiteY467" fmla="*/ 2 h 6858002"/>
                  <a:gd name="connsiteX468" fmla="*/ 3766492 w 4572002"/>
                  <a:gd name="connsiteY468" fmla="*/ 1 h 6858002"/>
                  <a:gd name="connsiteX469" fmla="*/ 3769210 w 4572002"/>
                  <a:gd name="connsiteY469" fmla="*/ 21486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Lst>
                <a:rect l="l" t="t" r="r" b="b"/>
                <a:pathLst>
                  <a:path w="4572002" h="6858002">
                    <a:moveTo>
                      <a:pt x="4214994" y="6564620"/>
                    </a:moveTo>
                    <a:lnTo>
                      <a:pt x="4214994" y="6564621"/>
                    </a:lnTo>
                    <a:cubicBezTo>
                      <a:pt x="4225281" y="6575479"/>
                      <a:pt x="4231378" y="6582147"/>
                      <a:pt x="4237474" y="6588626"/>
                    </a:cubicBezTo>
                    <a:lnTo>
                      <a:pt x="4254096" y="6625225"/>
                    </a:lnTo>
                    <a:lnTo>
                      <a:pt x="4247001" y="6662540"/>
                    </a:lnTo>
                    <a:lnTo>
                      <a:pt x="4247000" y="6662541"/>
                    </a:lnTo>
                    <a:lnTo>
                      <a:pt x="4246999" y="6662544"/>
                    </a:lnTo>
                    <a:lnTo>
                      <a:pt x="4235550" y="6683027"/>
                    </a:lnTo>
                    <a:lnTo>
                      <a:pt x="4232403" y="6702976"/>
                    </a:lnTo>
                    <a:lnTo>
                      <a:pt x="4232403" y="6702977"/>
                    </a:lnTo>
                    <a:cubicBezTo>
                      <a:pt x="4232808" y="6716169"/>
                      <a:pt x="4237951" y="6729219"/>
                      <a:pt x="4246238" y="6742553"/>
                    </a:cubicBezTo>
                    <a:lnTo>
                      <a:pt x="4246239" y="6742555"/>
                    </a:lnTo>
                    <a:lnTo>
                      <a:pt x="4265716" y="6812062"/>
                    </a:lnTo>
                    <a:lnTo>
                      <a:pt x="4265717" y="6812064"/>
                    </a:lnTo>
                    <a:lnTo>
                      <a:pt x="4265717" y="6812063"/>
                    </a:lnTo>
                    <a:lnTo>
                      <a:pt x="4265716" y="6812062"/>
                    </a:lnTo>
                    <a:lnTo>
                      <a:pt x="4260942" y="6776800"/>
                    </a:lnTo>
                    <a:lnTo>
                      <a:pt x="4246239" y="6742555"/>
                    </a:lnTo>
                    <a:lnTo>
                      <a:pt x="4246238" y="6742552"/>
                    </a:lnTo>
                    <a:lnTo>
                      <a:pt x="4232403" y="6702976"/>
                    </a:lnTo>
                    <a:lnTo>
                      <a:pt x="4246999" y="6662544"/>
                    </a:lnTo>
                    <a:lnTo>
                      <a:pt x="4247000" y="6662542"/>
                    </a:lnTo>
                    <a:lnTo>
                      <a:pt x="4247001" y="6662540"/>
                    </a:lnTo>
                    <a:lnTo>
                      <a:pt x="4254084" y="6645552"/>
                    </a:lnTo>
                    <a:lnTo>
                      <a:pt x="4254096" y="6625225"/>
                    </a:lnTo>
                    <a:lnTo>
                      <a:pt x="4254096" y="6625224"/>
                    </a:lnTo>
                    <a:cubicBezTo>
                      <a:pt x="4252000" y="6611341"/>
                      <a:pt x="4245951" y="6597578"/>
                      <a:pt x="4237474" y="6588625"/>
                    </a:cubicBezTo>
                    <a:close/>
                    <a:moveTo>
                      <a:pt x="4295315" y="6438981"/>
                    </a:moveTo>
                    <a:lnTo>
                      <a:pt x="4275385" y="6463840"/>
                    </a:lnTo>
                    <a:lnTo>
                      <a:pt x="4275382" y="6463849"/>
                    </a:lnTo>
                    <a:lnTo>
                      <a:pt x="4261587" y="6513012"/>
                    </a:lnTo>
                    <a:lnTo>
                      <a:pt x="4242781" y="6546194"/>
                    </a:lnTo>
                    <a:lnTo>
                      <a:pt x="4242781" y="6546195"/>
                    </a:lnTo>
                    <a:lnTo>
                      <a:pt x="4259120" y="6521804"/>
                    </a:lnTo>
                    <a:lnTo>
                      <a:pt x="4261587" y="6513012"/>
                    </a:lnTo>
                    <a:lnTo>
                      <a:pt x="4264398" y="6508052"/>
                    </a:lnTo>
                    <a:lnTo>
                      <a:pt x="4275382" y="6463849"/>
                    </a:lnTo>
                    <a:lnTo>
                      <a:pt x="4275385" y="6463841"/>
                    </a:lnTo>
                    <a:cubicBezTo>
                      <a:pt x="4278336" y="6451650"/>
                      <a:pt x="4285813" y="6444077"/>
                      <a:pt x="4295315" y="6438981"/>
                    </a:cubicBezTo>
                    <a:close/>
                    <a:moveTo>
                      <a:pt x="4381289" y="6365204"/>
                    </a:moveTo>
                    <a:lnTo>
                      <a:pt x="4380008" y="6387910"/>
                    </a:lnTo>
                    <a:lnTo>
                      <a:pt x="4378243" y="6391549"/>
                    </a:lnTo>
                    <a:lnTo>
                      <a:pt x="4370589" y="6407332"/>
                    </a:lnTo>
                    <a:lnTo>
                      <a:pt x="4370589" y="6407333"/>
                    </a:lnTo>
                    <a:lnTo>
                      <a:pt x="4378243" y="6391549"/>
                    </a:lnTo>
                    <a:lnTo>
                      <a:pt x="4380008" y="6387910"/>
                    </a:lnTo>
                    <a:close/>
                    <a:moveTo>
                      <a:pt x="4142220" y="4221391"/>
                    </a:moveTo>
                    <a:lnTo>
                      <a:pt x="4142220" y="4221392"/>
                    </a:lnTo>
                    <a:cubicBezTo>
                      <a:pt x="4142982" y="4232061"/>
                      <a:pt x="4143172" y="4243873"/>
                      <a:pt x="4147936" y="4253015"/>
                    </a:cubicBezTo>
                    <a:cubicBezTo>
                      <a:pt x="4160129" y="4277402"/>
                      <a:pt x="4175749" y="4300071"/>
                      <a:pt x="4187752" y="4324646"/>
                    </a:cubicBezTo>
                    <a:lnTo>
                      <a:pt x="4196706" y="4363891"/>
                    </a:lnTo>
                    <a:lnTo>
                      <a:pt x="4195944" y="4482004"/>
                    </a:lnTo>
                    <a:cubicBezTo>
                      <a:pt x="4193276" y="4546776"/>
                      <a:pt x="4192704" y="4612500"/>
                      <a:pt x="4135934" y="4659174"/>
                    </a:cubicBezTo>
                    <a:cubicBezTo>
                      <a:pt x="4131362" y="4662986"/>
                      <a:pt x="4128694" y="4671176"/>
                      <a:pt x="4127932" y="4677655"/>
                    </a:cubicBezTo>
                    <a:cubicBezTo>
                      <a:pt x="4124313" y="4707564"/>
                      <a:pt x="4123931" y="4738235"/>
                      <a:pt x="4118025" y="4767764"/>
                    </a:cubicBezTo>
                    <a:cubicBezTo>
                      <a:pt x="4115644" y="4779575"/>
                      <a:pt x="4114835" y="4790387"/>
                      <a:pt x="4116716" y="4800483"/>
                    </a:cubicBezTo>
                    <a:lnTo>
                      <a:pt x="4116716" y="4800484"/>
                    </a:lnTo>
                    <a:cubicBezTo>
                      <a:pt x="4118597" y="4810581"/>
                      <a:pt x="4123170" y="4819964"/>
                      <a:pt x="4131552" y="4828917"/>
                    </a:cubicBezTo>
                    <a:lnTo>
                      <a:pt x="4153733" y="4863343"/>
                    </a:lnTo>
                    <a:lnTo>
                      <a:pt x="4161262" y="4889275"/>
                    </a:lnTo>
                    <a:lnTo>
                      <a:pt x="4159557" y="4912168"/>
                    </a:lnTo>
                    <a:cubicBezTo>
                      <a:pt x="4157842" y="4919978"/>
                      <a:pt x="4157485" y="4927122"/>
                      <a:pt x="4158155" y="4933804"/>
                    </a:cubicBezTo>
                    <a:lnTo>
                      <a:pt x="4158155" y="4933805"/>
                    </a:lnTo>
                    <a:lnTo>
                      <a:pt x="4162914" y="4952673"/>
                    </a:lnTo>
                    <a:lnTo>
                      <a:pt x="4165707" y="4957454"/>
                    </a:lnTo>
                    <a:lnTo>
                      <a:pt x="4166985" y="4961456"/>
                    </a:lnTo>
                    <a:cubicBezTo>
                      <a:pt x="4171496" y="4970097"/>
                      <a:pt x="4177202" y="4978394"/>
                      <a:pt x="4182989" y="4987038"/>
                    </a:cubicBezTo>
                    <a:cubicBezTo>
                      <a:pt x="4194228" y="5003802"/>
                      <a:pt x="4208326" y="5022853"/>
                      <a:pt x="4209468" y="5041522"/>
                    </a:cubicBezTo>
                    <a:cubicBezTo>
                      <a:pt x="4210087" y="5052096"/>
                      <a:pt x="4213005" y="5062300"/>
                      <a:pt x="4216684" y="5072376"/>
                    </a:cubicBezTo>
                    <a:lnTo>
                      <a:pt x="4222587" y="5087441"/>
                    </a:lnTo>
                    <a:lnTo>
                      <a:pt x="4235615" y="5133220"/>
                    </a:lnTo>
                    <a:lnTo>
                      <a:pt x="4235616" y="5133225"/>
                    </a:lnTo>
                    <a:lnTo>
                      <a:pt x="4228901" y="5166113"/>
                    </a:lnTo>
                    <a:lnTo>
                      <a:pt x="4228901" y="5166114"/>
                    </a:lnTo>
                    <a:cubicBezTo>
                      <a:pt x="4228139" y="5167638"/>
                      <a:pt x="4228712" y="5169781"/>
                      <a:pt x="4229593" y="5172091"/>
                    </a:cubicBezTo>
                    <a:lnTo>
                      <a:pt x="4232139" y="5179068"/>
                    </a:lnTo>
                    <a:cubicBezTo>
                      <a:pt x="4235759" y="5196595"/>
                      <a:pt x="4235807" y="5213598"/>
                      <a:pt x="4231973" y="5229434"/>
                    </a:cubicBezTo>
                    <a:lnTo>
                      <a:pt x="4225669" y="5241089"/>
                    </a:lnTo>
                    <a:lnTo>
                      <a:pt x="4208517" y="5272796"/>
                    </a:lnTo>
                    <a:cubicBezTo>
                      <a:pt x="4196871" y="5285441"/>
                      <a:pt x="4189165" y="5298595"/>
                      <a:pt x="4184613" y="5312288"/>
                    </a:cubicBezTo>
                    <a:lnTo>
                      <a:pt x="4183557" y="5321350"/>
                    </a:lnTo>
                    <a:lnTo>
                      <a:pt x="4181083" y="5326163"/>
                    </a:lnTo>
                    <a:lnTo>
                      <a:pt x="4179637" y="5355014"/>
                    </a:lnTo>
                    <a:lnTo>
                      <a:pt x="4179637" y="5355015"/>
                    </a:lnTo>
                    <a:cubicBezTo>
                      <a:pt x="4180286" y="5364883"/>
                      <a:pt x="4181989" y="5375003"/>
                      <a:pt x="4184513" y="5385385"/>
                    </a:cubicBezTo>
                    <a:cubicBezTo>
                      <a:pt x="4187752" y="5398722"/>
                      <a:pt x="4190038" y="5412058"/>
                      <a:pt x="4192704" y="5425583"/>
                    </a:cubicBezTo>
                    <a:cubicBezTo>
                      <a:pt x="4196514" y="5443871"/>
                      <a:pt x="4200516" y="5462352"/>
                      <a:pt x="4204327" y="5480638"/>
                    </a:cubicBezTo>
                    <a:lnTo>
                      <a:pt x="4208850" y="5507668"/>
                    </a:lnTo>
                    <a:lnTo>
                      <a:pt x="4198232" y="5531692"/>
                    </a:lnTo>
                    <a:lnTo>
                      <a:pt x="4198231" y="5531693"/>
                    </a:lnTo>
                    <a:cubicBezTo>
                      <a:pt x="4191181" y="5537600"/>
                      <a:pt x="4187989" y="5542649"/>
                      <a:pt x="4188085" y="5547578"/>
                    </a:cubicBezTo>
                    <a:lnTo>
                      <a:pt x="4188085" y="5547579"/>
                    </a:lnTo>
                    <a:cubicBezTo>
                      <a:pt x="4188180" y="5552508"/>
                      <a:pt x="4191562" y="5557318"/>
                      <a:pt x="4197659" y="5562747"/>
                    </a:cubicBezTo>
                    <a:cubicBezTo>
                      <a:pt x="4240332" y="5600468"/>
                      <a:pt x="4267003" y="5646190"/>
                      <a:pt x="4268907" y="5704484"/>
                    </a:cubicBezTo>
                    <a:cubicBezTo>
                      <a:pt x="4269289" y="5716486"/>
                      <a:pt x="4271954" y="5728679"/>
                      <a:pt x="4274812" y="5740489"/>
                    </a:cubicBezTo>
                    <a:cubicBezTo>
                      <a:pt x="4276527" y="5747729"/>
                      <a:pt x="4278433" y="5756494"/>
                      <a:pt x="4283578" y="5760874"/>
                    </a:cubicBezTo>
                    <a:cubicBezTo>
                      <a:pt x="4322821" y="5794975"/>
                      <a:pt x="4350063" y="5837458"/>
                      <a:pt x="4371973" y="5883752"/>
                    </a:cubicBezTo>
                    <a:lnTo>
                      <a:pt x="4371974" y="5883757"/>
                    </a:lnTo>
                    <a:lnTo>
                      <a:pt x="4389877" y="5935946"/>
                    </a:lnTo>
                    <a:lnTo>
                      <a:pt x="4389878" y="5935950"/>
                    </a:lnTo>
                    <a:lnTo>
                      <a:pt x="4386259" y="5993290"/>
                    </a:lnTo>
                    <a:lnTo>
                      <a:pt x="4386259" y="5993291"/>
                    </a:lnTo>
                    <a:cubicBezTo>
                      <a:pt x="4385116" y="6004531"/>
                      <a:pt x="4385306" y="6017485"/>
                      <a:pt x="4379782" y="6026440"/>
                    </a:cubicBezTo>
                    <a:cubicBezTo>
                      <a:pt x="4362445" y="6054825"/>
                      <a:pt x="4343778" y="6082258"/>
                      <a:pt x="4323583" y="6108738"/>
                    </a:cubicBezTo>
                    <a:cubicBezTo>
                      <a:pt x="4314914" y="6120074"/>
                      <a:pt x="4309961" y="6126884"/>
                      <a:pt x="4309890" y="6133314"/>
                    </a:cubicBezTo>
                    <a:lnTo>
                      <a:pt x="4309890" y="6133315"/>
                    </a:lnTo>
                    <a:lnTo>
                      <a:pt x="4313591" y="6143190"/>
                    </a:lnTo>
                    <a:lnTo>
                      <a:pt x="4325486" y="6155600"/>
                    </a:lnTo>
                    <a:lnTo>
                      <a:pt x="4325488" y="6155603"/>
                    </a:lnTo>
                    <a:cubicBezTo>
                      <a:pt x="4347778" y="6175798"/>
                      <a:pt x="4359398" y="6200945"/>
                      <a:pt x="4364160" y="6228757"/>
                    </a:cubicBezTo>
                    <a:lnTo>
                      <a:pt x="4381497" y="6361540"/>
                    </a:lnTo>
                    <a:lnTo>
                      <a:pt x="4381497" y="6361539"/>
                    </a:lnTo>
                    <a:cubicBezTo>
                      <a:pt x="4377877" y="6317151"/>
                      <a:pt x="4371590" y="6272764"/>
                      <a:pt x="4364160" y="6228756"/>
                    </a:cubicBezTo>
                    <a:cubicBezTo>
                      <a:pt x="4359398" y="6200944"/>
                      <a:pt x="4347778" y="6175797"/>
                      <a:pt x="4325488" y="6155602"/>
                    </a:cubicBezTo>
                    <a:lnTo>
                      <a:pt x="4325486" y="6155600"/>
                    </a:lnTo>
                    <a:lnTo>
                      <a:pt x="4309890" y="6133315"/>
                    </a:lnTo>
                    <a:lnTo>
                      <a:pt x="4323583" y="6108739"/>
                    </a:lnTo>
                    <a:cubicBezTo>
                      <a:pt x="4343778" y="6082259"/>
                      <a:pt x="4362445" y="6054826"/>
                      <a:pt x="4379782" y="6026441"/>
                    </a:cubicBezTo>
                    <a:cubicBezTo>
                      <a:pt x="4385306" y="6017486"/>
                      <a:pt x="4385116" y="6004532"/>
                      <a:pt x="4386259" y="5993292"/>
                    </a:cubicBezTo>
                    <a:lnTo>
                      <a:pt x="4386259" y="5993290"/>
                    </a:lnTo>
                    <a:lnTo>
                      <a:pt x="4389712" y="5964477"/>
                    </a:lnTo>
                    <a:lnTo>
                      <a:pt x="4389878" y="5935950"/>
                    </a:lnTo>
                    <a:lnTo>
                      <a:pt x="4389878" y="5935949"/>
                    </a:lnTo>
                    <a:lnTo>
                      <a:pt x="4389877" y="5935946"/>
                    </a:lnTo>
                    <a:lnTo>
                      <a:pt x="4382997" y="5909351"/>
                    </a:lnTo>
                    <a:lnTo>
                      <a:pt x="4371974" y="5883757"/>
                    </a:lnTo>
                    <a:lnTo>
                      <a:pt x="4371973" y="5883751"/>
                    </a:lnTo>
                    <a:cubicBezTo>
                      <a:pt x="4350063" y="5837457"/>
                      <a:pt x="4322821" y="5794974"/>
                      <a:pt x="4283578" y="5760873"/>
                    </a:cubicBezTo>
                    <a:cubicBezTo>
                      <a:pt x="4278433" y="5756493"/>
                      <a:pt x="4276527" y="5747728"/>
                      <a:pt x="4274812" y="5740488"/>
                    </a:cubicBezTo>
                    <a:cubicBezTo>
                      <a:pt x="4271954" y="5728678"/>
                      <a:pt x="4269289" y="5716485"/>
                      <a:pt x="4268907" y="5704483"/>
                    </a:cubicBezTo>
                    <a:cubicBezTo>
                      <a:pt x="4267003" y="5646189"/>
                      <a:pt x="4240332" y="5600467"/>
                      <a:pt x="4197659" y="5562746"/>
                    </a:cubicBezTo>
                    <a:lnTo>
                      <a:pt x="4188085" y="5547578"/>
                    </a:lnTo>
                    <a:lnTo>
                      <a:pt x="4198231" y="5531694"/>
                    </a:lnTo>
                    <a:lnTo>
                      <a:pt x="4198232" y="5531692"/>
                    </a:lnTo>
                    <a:lnTo>
                      <a:pt x="4206630" y="5520422"/>
                    </a:lnTo>
                    <a:lnTo>
                      <a:pt x="4208850" y="5507668"/>
                    </a:lnTo>
                    <a:lnTo>
                      <a:pt x="4208850" y="5507667"/>
                    </a:lnTo>
                    <a:cubicBezTo>
                      <a:pt x="4208803" y="5498832"/>
                      <a:pt x="4206231" y="5489497"/>
                      <a:pt x="4204327" y="5480637"/>
                    </a:cubicBezTo>
                    <a:cubicBezTo>
                      <a:pt x="4200516" y="5462351"/>
                      <a:pt x="4196514" y="5443870"/>
                      <a:pt x="4192704" y="5425582"/>
                    </a:cubicBezTo>
                    <a:cubicBezTo>
                      <a:pt x="4190038" y="5412057"/>
                      <a:pt x="4187752" y="5398721"/>
                      <a:pt x="4184513" y="5385384"/>
                    </a:cubicBezTo>
                    <a:lnTo>
                      <a:pt x="4179637" y="5355014"/>
                    </a:lnTo>
                    <a:lnTo>
                      <a:pt x="4183557" y="5321350"/>
                    </a:lnTo>
                    <a:lnTo>
                      <a:pt x="4208517" y="5272797"/>
                    </a:lnTo>
                    <a:lnTo>
                      <a:pt x="4225669" y="5241089"/>
                    </a:lnTo>
                    <a:lnTo>
                      <a:pt x="4231973" y="5229433"/>
                    </a:lnTo>
                    <a:lnTo>
                      <a:pt x="4232139" y="5179068"/>
                    </a:lnTo>
                    <a:lnTo>
                      <a:pt x="4232139" y="5179067"/>
                    </a:lnTo>
                    <a:cubicBezTo>
                      <a:pt x="4231663" y="5176876"/>
                      <a:pt x="4230473" y="5174400"/>
                      <a:pt x="4229593" y="5172090"/>
                    </a:cubicBezTo>
                    <a:lnTo>
                      <a:pt x="4228901" y="5166114"/>
                    </a:lnTo>
                    <a:lnTo>
                      <a:pt x="4235616" y="5133225"/>
                    </a:lnTo>
                    <a:lnTo>
                      <a:pt x="4235616" y="5133224"/>
                    </a:lnTo>
                    <a:lnTo>
                      <a:pt x="4235615" y="5133220"/>
                    </a:lnTo>
                    <a:lnTo>
                      <a:pt x="4228473" y="5102461"/>
                    </a:lnTo>
                    <a:lnTo>
                      <a:pt x="4222587" y="5087441"/>
                    </a:lnTo>
                    <a:lnTo>
                      <a:pt x="4222582" y="5087423"/>
                    </a:lnTo>
                    <a:cubicBezTo>
                      <a:pt x="4216496" y="5072411"/>
                      <a:pt x="4210397" y="5057381"/>
                      <a:pt x="4209468" y="5041521"/>
                    </a:cubicBezTo>
                    <a:cubicBezTo>
                      <a:pt x="4208326" y="5022852"/>
                      <a:pt x="4194228" y="5003801"/>
                      <a:pt x="4182989" y="4987037"/>
                    </a:cubicBezTo>
                    <a:lnTo>
                      <a:pt x="4165707" y="4957454"/>
                    </a:lnTo>
                    <a:lnTo>
                      <a:pt x="4158155" y="4933805"/>
                    </a:lnTo>
                    <a:lnTo>
                      <a:pt x="4159557" y="4912169"/>
                    </a:lnTo>
                    <a:cubicBezTo>
                      <a:pt x="4161319" y="4904358"/>
                      <a:pt x="4161831" y="4896714"/>
                      <a:pt x="4161262" y="4889276"/>
                    </a:cubicBezTo>
                    <a:lnTo>
                      <a:pt x="4161262" y="4889275"/>
                    </a:lnTo>
                    <a:lnTo>
                      <a:pt x="4156484" y="4867614"/>
                    </a:lnTo>
                    <a:lnTo>
                      <a:pt x="4153733" y="4863343"/>
                    </a:lnTo>
                    <a:lnTo>
                      <a:pt x="4151983" y="4857317"/>
                    </a:lnTo>
                    <a:cubicBezTo>
                      <a:pt x="4146840" y="4847214"/>
                      <a:pt x="4139839" y="4837703"/>
                      <a:pt x="4131552" y="4828916"/>
                    </a:cubicBezTo>
                    <a:lnTo>
                      <a:pt x="4116716" y="4800483"/>
                    </a:lnTo>
                    <a:lnTo>
                      <a:pt x="4118025" y="4767765"/>
                    </a:lnTo>
                    <a:cubicBezTo>
                      <a:pt x="4123931" y="4738236"/>
                      <a:pt x="4124313" y="4707565"/>
                      <a:pt x="4127932" y="4677656"/>
                    </a:cubicBezTo>
                    <a:cubicBezTo>
                      <a:pt x="4128694" y="4671177"/>
                      <a:pt x="4131362" y="4662987"/>
                      <a:pt x="4135934" y="4659175"/>
                    </a:cubicBezTo>
                    <a:cubicBezTo>
                      <a:pt x="4192704" y="4612501"/>
                      <a:pt x="4193276" y="4546777"/>
                      <a:pt x="4195944" y="4482005"/>
                    </a:cubicBezTo>
                    <a:cubicBezTo>
                      <a:pt x="4197659" y="4442762"/>
                      <a:pt x="4197659" y="4403326"/>
                      <a:pt x="4196706" y="4363891"/>
                    </a:cubicBezTo>
                    <a:lnTo>
                      <a:pt x="4196706" y="4363890"/>
                    </a:lnTo>
                    <a:cubicBezTo>
                      <a:pt x="4196514" y="4350554"/>
                      <a:pt x="4193466" y="4336457"/>
                      <a:pt x="4187752" y="4324645"/>
                    </a:cubicBezTo>
                    <a:cubicBezTo>
                      <a:pt x="4175749" y="4300070"/>
                      <a:pt x="4160129" y="4277401"/>
                      <a:pt x="4147936" y="4253014"/>
                    </a:cubicBezTo>
                    <a:close/>
                    <a:moveTo>
                      <a:pt x="4211111" y="2836172"/>
                    </a:moveTo>
                    <a:lnTo>
                      <a:pt x="4202421" y="2848793"/>
                    </a:lnTo>
                    <a:cubicBezTo>
                      <a:pt x="4197421" y="2865010"/>
                      <a:pt x="4191562" y="2881307"/>
                      <a:pt x="4186816" y="2897785"/>
                    </a:cubicBezTo>
                    <a:lnTo>
                      <a:pt x="4185787" y="2903551"/>
                    </a:lnTo>
                    <a:lnTo>
                      <a:pt x="4182513" y="2914328"/>
                    </a:lnTo>
                    <a:lnTo>
                      <a:pt x="4177882" y="2947858"/>
                    </a:lnTo>
                    <a:lnTo>
                      <a:pt x="4177881" y="2947862"/>
                    </a:lnTo>
                    <a:lnTo>
                      <a:pt x="4177881" y="2947863"/>
                    </a:lnTo>
                    <a:cubicBezTo>
                      <a:pt x="4177512" y="2959157"/>
                      <a:pt x="4178512" y="2970576"/>
                      <a:pt x="4181465" y="2982149"/>
                    </a:cubicBezTo>
                    <a:lnTo>
                      <a:pt x="4193158" y="3077402"/>
                    </a:lnTo>
                    <a:lnTo>
                      <a:pt x="4180703" y="3172654"/>
                    </a:lnTo>
                    <a:cubicBezTo>
                      <a:pt x="4154794" y="3276480"/>
                      <a:pt x="4127362" y="3380305"/>
                      <a:pt x="4133076" y="3489467"/>
                    </a:cubicBezTo>
                    <a:cubicBezTo>
                      <a:pt x="4134028" y="3507563"/>
                      <a:pt x="4122407" y="3529090"/>
                      <a:pt x="4110977" y="3544713"/>
                    </a:cubicBezTo>
                    <a:cubicBezTo>
                      <a:pt x="4100119" y="3559668"/>
                      <a:pt x="4094260" y="3566812"/>
                      <a:pt x="4093355" y="3574408"/>
                    </a:cubicBezTo>
                    <a:lnTo>
                      <a:pt x="4093355" y="3574409"/>
                    </a:lnTo>
                    <a:cubicBezTo>
                      <a:pt x="4092450" y="3582005"/>
                      <a:pt x="4096499" y="3590054"/>
                      <a:pt x="4105453" y="3606818"/>
                    </a:cubicBezTo>
                    <a:cubicBezTo>
                      <a:pt x="4109835" y="3614820"/>
                      <a:pt x="4112501" y="3624726"/>
                      <a:pt x="4118979" y="3630633"/>
                    </a:cubicBezTo>
                    <a:lnTo>
                      <a:pt x="4136708" y="3654416"/>
                    </a:lnTo>
                    <a:lnTo>
                      <a:pt x="4140382" y="3668940"/>
                    </a:lnTo>
                    <a:lnTo>
                      <a:pt x="4143220" y="3680164"/>
                    </a:lnTo>
                    <a:lnTo>
                      <a:pt x="4139172" y="3734837"/>
                    </a:lnTo>
                    <a:lnTo>
                      <a:pt x="4139172" y="3734838"/>
                    </a:lnTo>
                    <a:cubicBezTo>
                      <a:pt x="4138220" y="3741316"/>
                      <a:pt x="4136886" y="3749126"/>
                      <a:pt x="4139554" y="3754653"/>
                    </a:cubicBezTo>
                    <a:lnTo>
                      <a:pt x="4145911" y="3789776"/>
                    </a:lnTo>
                    <a:lnTo>
                      <a:pt x="4130980" y="3822472"/>
                    </a:lnTo>
                    <a:cubicBezTo>
                      <a:pt x="4123932" y="3831902"/>
                      <a:pt x="4118312" y="3842046"/>
                      <a:pt x="4116645" y="3852619"/>
                    </a:cubicBezTo>
                    <a:lnTo>
                      <a:pt x="4116645" y="3852620"/>
                    </a:lnTo>
                    <a:lnTo>
                      <a:pt x="4117425" y="3868764"/>
                    </a:lnTo>
                    <a:lnTo>
                      <a:pt x="4126028" y="3885337"/>
                    </a:lnTo>
                    <a:lnTo>
                      <a:pt x="4126028" y="3885339"/>
                    </a:lnTo>
                    <a:cubicBezTo>
                      <a:pt x="4135744" y="3897722"/>
                      <a:pt x="4143150" y="3910319"/>
                      <a:pt x="4148409" y="3923125"/>
                    </a:cubicBezTo>
                    <a:lnTo>
                      <a:pt x="4157913" y="3962160"/>
                    </a:lnTo>
                    <a:lnTo>
                      <a:pt x="4142221" y="4043838"/>
                    </a:lnTo>
                    <a:lnTo>
                      <a:pt x="4142220" y="4043839"/>
                    </a:lnTo>
                    <a:cubicBezTo>
                      <a:pt x="4133457" y="4063842"/>
                      <a:pt x="4128075" y="4083702"/>
                      <a:pt x="4127099" y="4103825"/>
                    </a:cubicBezTo>
                    <a:lnTo>
                      <a:pt x="4127099" y="4103826"/>
                    </a:lnTo>
                    <a:lnTo>
                      <a:pt x="4129066" y="4134256"/>
                    </a:lnTo>
                    <a:lnTo>
                      <a:pt x="4138410" y="4165382"/>
                    </a:lnTo>
                    <a:lnTo>
                      <a:pt x="4138410" y="4165384"/>
                    </a:lnTo>
                    <a:lnTo>
                      <a:pt x="4142315" y="4192388"/>
                    </a:lnTo>
                    <a:lnTo>
                      <a:pt x="4142315" y="4192387"/>
                    </a:lnTo>
                    <a:cubicBezTo>
                      <a:pt x="4142411" y="4182767"/>
                      <a:pt x="4141839" y="4173480"/>
                      <a:pt x="4138410" y="4165383"/>
                    </a:cubicBezTo>
                    <a:lnTo>
                      <a:pt x="4138410" y="4165382"/>
                    </a:lnTo>
                    <a:lnTo>
                      <a:pt x="4127099" y="4103826"/>
                    </a:lnTo>
                    <a:lnTo>
                      <a:pt x="4142220" y="4043840"/>
                    </a:lnTo>
                    <a:lnTo>
                      <a:pt x="4142221" y="4043838"/>
                    </a:lnTo>
                    <a:lnTo>
                      <a:pt x="4155523" y="4002410"/>
                    </a:lnTo>
                    <a:lnTo>
                      <a:pt x="4157913" y="3962160"/>
                    </a:lnTo>
                    <a:lnTo>
                      <a:pt x="4157913" y="3962159"/>
                    </a:lnTo>
                    <a:cubicBezTo>
                      <a:pt x="4155651" y="3935727"/>
                      <a:pt x="4145460" y="3910104"/>
                      <a:pt x="4126028" y="3885338"/>
                    </a:cubicBezTo>
                    <a:lnTo>
                      <a:pt x="4126028" y="3885337"/>
                    </a:lnTo>
                    <a:lnTo>
                      <a:pt x="4116645" y="3852620"/>
                    </a:lnTo>
                    <a:lnTo>
                      <a:pt x="4130980" y="3822473"/>
                    </a:lnTo>
                    <a:cubicBezTo>
                      <a:pt x="4139172" y="3811614"/>
                      <a:pt x="4144316" y="3800897"/>
                      <a:pt x="4145911" y="3789777"/>
                    </a:cubicBezTo>
                    <a:lnTo>
                      <a:pt x="4145911" y="3789776"/>
                    </a:lnTo>
                    <a:cubicBezTo>
                      <a:pt x="4147507" y="3778655"/>
                      <a:pt x="4145554" y="3767130"/>
                      <a:pt x="4139554" y="3754652"/>
                    </a:cubicBezTo>
                    <a:lnTo>
                      <a:pt x="4139172" y="3734838"/>
                    </a:lnTo>
                    <a:lnTo>
                      <a:pt x="4143220" y="3680164"/>
                    </a:lnTo>
                    <a:lnTo>
                      <a:pt x="4143220" y="3680163"/>
                    </a:lnTo>
                    <a:lnTo>
                      <a:pt x="4140382" y="3668940"/>
                    </a:lnTo>
                    <a:lnTo>
                      <a:pt x="4136708" y="3654416"/>
                    </a:lnTo>
                    <a:lnTo>
                      <a:pt x="4136708" y="3654416"/>
                    </a:lnTo>
                    <a:lnTo>
                      <a:pt x="4136708" y="3654415"/>
                    </a:lnTo>
                    <a:cubicBezTo>
                      <a:pt x="4132898" y="3646123"/>
                      <a:pt x="4127219" y="3638157"/>
                      <a:pt x="4118979" y="3630632"/>
                    </a:cubicBezTo>
                    <a:cubicBezTo>
                      <a:pt x="4112501" y="3624725"/>
                      <a:pt x="4109835" y="3614819"/>
                      <a:pt x="4105453" y="3606817"/>
                    </a:cubicBezTo>
                    <a:cubicBezTo>
                      <a:pt x="4100976" y="3598435"/>
                      <a:pt x="4097725" y="3592232"/>
                      <a:pt x="4095707" y="3587174"/>
                    </a:cubicBezTo>
                    <a:lnTo>
                      <a:pt x="4093355" y="3574408"/>
                    </a:lnTo>
                    <a:lnTo>
                      <a:pt x="4098434" y="3562321"/>
                    </a:lnTo>
                    <a:cubicBezTo>
                      <a:pt x="4101369" y="3557716"/>
                      <a:pt x="4105548" y="3552191"/>
                      <a:pt x="4110977" y="3544714"/>
                    </a:cubicBezTo>
                    <a:cubicBezTo>
                      <a:pt x="4122407" y="3529091"/>
                      <a:pt x="4134028" y="3507564"/>
                      <a:pt x="4133076" y="3489468"/>
                    </a:cubicBezTo>
                    <a:cubicBezTo>
                      <a:pt x="4127362" y="3380306"/>
                      <a:pt x="4154794" y="3276481"/>
                      <a:pt x="4180703" y="3172655"/>
                    </a:cubicBezTo>
                    <a:cubicBezTo>
                      <a:pt x="4188705" y="3140650"/>
                      <a:pt x="4192943" y="3109026"/>
                      <a:pt x="4193158" y="3077402"/>
                    </a:cubicBezTo>
                    <a:lnTo>
                      <a:pt x="4193158" y="3077401"/>
                    </a:lnTo>
                    <a:cubicBezTo>
                      <a:pt x="4193372" y="3045777"/>
                      <a:pt x="4189562" y="3014153"/>
                      <a:pt x="4181465" y="2982148"/>
                    </a:cubicBezTo>
                    <a:lnTo>
                      <a:pt x="4177881" y="2947863"/>
                    </a:lnTo>
                    <a:lnTo>
                      <a:pt x="4177882" y="2947858"/>
                    </a:lnTo>
                    <a:lnTo>
                      <a:pt x="4185787" y="2903551"/>
                    </a:lnTo>
                    <a:lnTo>
                      <a:pt x="4202421" y="2848794"/>
                    </a:lnTo>
                    <a:cubicBezTo>
                      <a:pt x="4203754" y="2844317"/>
                      <a:pt x="4207040" y="2839983"/>
                      <a:pt x="4211111" y="2836173"/>
                    </a:cubicBezTo>
                    <a:close/>
                    <a:moveTo>
                      <a:pt x="3726625" y="1508458"/>
                    </a:moveTo>
                    <a:lnTo>
                      <a:pt x="3698531" y="1596214"/>
                    </a:lnTo>
                    <a:cubicBezTo>
                      <a:pt x="3696054" y="1604979"/>
                      <a:pt x="3697579" y="1615837"/>
                      <a:pt x="3700436" y="1624981"/>
                    </a:cubicBezTo>
                    <a:cubicBezTo>
                      <a:pt x="3710152" y="1656224"/>
                      <a:pt x="3734537" y="1676037"/>
                      <a:pt x="3757017" y="1697754"/>
                    </a:cubicBezTo>
                    <a:cubicBezTo>
                      <a:pt x="3766924" y="1707280"/>
                      <a:pt x="3773972" y="1720424"/>
                      <a:pt x="3779686" y="1733189"/>
                    </a:cubicBezTo>
                    <a:cubicBezTo>
                      <a:pt x="3794357" y="1766336"/>
                      <a:pt x="3807501" y="1800247"/>
                      <a:pt x="3821407" y="1833776"/>
                    </a:cubicBezTo>
                    <a:cubicBezTo>
                      <a:pt x="3822741" y="1837014"/>
                      <a:pt x="3826170" y="1839680"/>
                      <a:pt x="3829028" y="1842159"/>
                    </a:cubicBezTo>
                    <a:cubicBezTo>
                      <a:pt x="3859129" y="1866923"/>
                      <a:pt x="3889418" y="1891498"/>
                      <a:pt x="3919519" y="1916455"/>
                    </a:cubicBezTo>
                    <a:cubicBezTo>
                      <a:pt x="3925233" y="1921217"/>
                      <a:pt x="3929425" y="1928077"/>
                      <a:pt x="3934949" y="1933220"/>
                    </a:cubicBezTo>
                    <a:cubicBezTo>
                      <a:pt x="3942569" y="1940460"/>
                      <a:pt x="3949810" y="1949604"/>
                      <a:pt x="3958954" y="1953414"/>
                    </a:cubicBezTo>
                    <a:cubicBezTo>
                      <a:pt x="3987719" y="1965225"/>
                      <a:pt x="4000103" y="1987895"/>
                      <a:pt x="4005437" y="2016470"/>
                    </a:cubicBezTo>
                    <a:cubicBezTo>
                      <a:pt x="4010390" y="2042571"/>
                      <a:pt x="4014582" y="2068670"/>
                      <a:pt x="4020296" y="2094579"/>
                    </a:cubicBezTo>
                    <a:cubicBezTo>
                      <a:pt x="4027154" y="2126202"/>
                      <a:pt x="4034584" y="2157637"/>
                      <a:pt x="4042967" y="2188880"/>
                    </a:cubicBezTo>
                    <a:cubicBezTo>
                      <a:pt x="4046587" y="2202405"/>
                      <a:pt x="4050777" y="2216693"/>
                      <a:pt x="4058207" y="2228315"/>
                    </a:cubicBezTo>
                    <a:cubicBezTo>
                      <a:pt x="4078782" y="2260891"/>
                      <a:pt x="4092688" y="2295754"/>
                      <a:pt x="4087164" y="2334045"/>
                    </a:cubicBezTo>
                    <a:cubicBezTo>
                      <a:pt x="4082782" y="2364716"/>
                      <a:pt x="4094022" y="2390435"/>
                      <a:pt x="4111549" y="2409486"/>
                    </a:cubicBezTo>
                    <a:cubicBezTo>
                      <a:pt x="4119503" y="2418155"/>
                      <a:pt x="4125016" y="2426977"/>
                      <a:pt x="4128650" y="2435913"/>
                    </a:cubicBezTo>
                    <a:lnTo>
                      <a:pt x="4134481" y="2463018"/>
                    </a:lnTo>
                    <a:lnTo>
                      <a:pt x="4125839" y="2518262"/>
                    </a:lnTo>
                    <a:lnTo>
                      <a:pt x="4125838" y="2518264"/>
                    </a:lnTo>
                    <a:cubicBezTo>
                      <a:pt x="4123171" y="2527790"/>
                      <a:pt x="4122027" y="2536457"/>
                      <a:pt x="4122194" y="2545006"/>
                    </a:cubicBezTo>
                    <a:lnTo>
                      <a:pt x="4122194" y="2545007"/>
                    </a:lnTo>
                    <a:cubicBezTo>
                      <a:pt x="4122360" y="2553556"/>
                      <a:pt x="4123837" y="2561986"/>
                      <a:pt x="4126408" y="2571035"/>
                    </a:cubicBezTo>
                    <a:cubicBezTo>
                      <a:pt x="4138410" y="2612946"/>
                      <a:pt x="4170987" y="2640951"/>
                      <a:pt x="4199563" y="2668002"/>
                    </a:cubicBezTo>
                    <a:cubicBezTo>
                      <a:pt x="4223947" y="2691055"/>
                      <a:pt x="4237663" y="2716964"/>
                      <a:pt x="4247953" y="2745349"/>
                    </a:cubicBezTo>
                    <a:lnTo>
                      <a:pt x="4247954" y="2745352"/>
                    </a:lnTo>
                    <a:lnTo>
                      <a:pt x="4253873" y="2778006"/>
                    </a:lnTo>
                    <a:lnTo>
                      <a:pt x="4253453" y="2785440"/>
                    </a:lnTo>
                    <a:lnTo>
                      <a:pt x="4243374" y="2811780"/>
                    </a:lnTo>
                    <a:lnTo>
                      <a:pt x="4243371" y="2811787"/>
                    </a:lnTo>
                    <a:lnTo>
                      <a:pt x="4243372" y="2811787"/>
                    </a:lnTo>
                    <a:lnTo>
                      <a:pt x="4243374" y="2811780"/>
                    </a:lnTo>
                    <a:lnTo>
                      <a:pt x="4253025" y="2793023"/>
                    </a:lnTo>
                    <a:lnTo>
                      <a:pt x="4253453" y="2785440"/>
                    </a:lnTo>
                    <a:lnTo>
                      <a:pt x="4254654" y="2782305"/>
                    </a:lnTo>
                    <a:lnTo>
                      <a:pt x="4253873" y="2778006"/>
                    </a:lnTo>
                    <a:lnTo>
                      <a:pt x="4254284" y="2770758"/>
                    </a:lnTo>
                    <a:lnTo>
                      <a:pt x="4247954" y="2745352"/>
                    </a:lnTo>
                    <a:lnTo>
                      <a:pt x="4247953" y="2745348"/>
                    </a:lnTo>
                    <a:cubicBezTo>
                      <a:pt x="4237663" y="2716963"/>
                      <a:pt x="4223947" y="2691054"/>
                      <a:pt x="4199563" y="2668001"/>
                    </a:cubicBezTo>
                    <a:cubicBezTo>
                      <a:pt x="4170987" y="2640950"/>
                      <a:pt x="4138410" y="2612945"/>
                      <a:pt x="4126408" y="2571034"/>
                    </a:cubicBezTo>
                    <a:lnTo>
                      <a:pt x="4122194" y="2545007"/>
                    </a:lnTo>
                    <a:lnTo>
                      <a:pt x="4125838" y="2518265"/>
                    </a:lnTo>
                    <a:lnTo>
                      <a:pt x="4125839" y="2518262"/>
                    </a:lnTo>
                    <a:lnTo>
                      <a:pt x="4132419" y="2490551"/>
                    </a:lnTo>
                    <a:lnTo>
                      <a:pt x="4134481" y="2463018"/>
                    </a:lnTo>
                    <a:lnTo>
                      <a:pt x="4134481" y="2463017"/>
                    </a:lnTo>
                    <a:cubicBezTo>
                      <a:pt x="4133600" y="2444777"/>
                      <a:pt x="4127457" y="2426822"/>
                      <a:pt x="4111549" y="2409485"/>
                    </a:cubicBezTo>
                    <a:cubicBezTo>
                      <a:pt x="4094022" y="2390434"/>
                      <a:pt x="4082782" y="2364715"/>
                      <a:pt x="4087164" y="2334044"/>
                    </a:cubicBezTo>
                    <a:cubicBezTo>
                      <a:pt x="4092688" y="2295753"/>
                      <a:pt x="4078782" y="2260890"/>
                      <a:pt x="4058207" y="2228314"/>
                    </a:cubicBezTo>
                    <a:cubicBezTo>
                      <a:pt x="4050777" y="2216692"/>
                      <a:pt x="4046587" y="2202404"/>
                      <a:pt x="4042967" y="2188879"/>
                    </a:cubicBezTo>
                    <a:cubicBezTo>
                      <a:pt x="4034584" y="2157636"/>
                      <a:pt x="4027154" y="2126201"/>
                      <a:pt x="4020296" y="2094578"/>
                    </a:cubicBezTo>
                    <a:cubicBezTo>
                      <a:pt x="4014582" y="2068669"/>
                      <a:pt x="4010390" y="2042570"/>
                      <a:pt x="4005437" y="2016469"/>
                    </a:cubicBezTo>
                    <a:cubicBezTo>
                      <a:pt x="4000103" y="1987894"/>
                      <a:pt x="3987719" y="1965224"/>
                      <a:pt x="3958954" y="1953413"/>
                    </a:cubicBezTo>
                    <a:cubicBezTo>
                      <a:pt x="3949810" y="1949603"/>
                      <a:pt x="3942569" y="1940459"/>
                      <a:pt x="3934949" y="1933219"/>
                    </a:cubicBezTo>
                    <a:cubicBezTo>
                      <a:pt x="3929425" y="1928076"/>
                      <a:pt x="3925233" y="1921216"/>
                      <a:pt x="3919519" y="1916454"/>
                    </a:cubicBezTo>
                    <a:cubicBezTo>
                      <a:pt x="3889418" y="1891497"/>
                      <a:pt x="3859129" y="1866922"/>
                      <a:pt x="3829028" y="1842158"/>
                    </a:cubicBezTo>
                    <a:cubicBezTo>
                      <a:pt x="3826170" y="1839679"/>
                      <a:pt x="3822741" y="1837013"/>
                      <a:pt x="3821407" y="1833775"/>
                    </a:cubicBezTo>
                    <a:cubicBezTo>
                      <a:pt x="3807501" y="1800246"/>
                      <a:pt x="3794358" y="1766335"/>
                      <a:pt x="3779686" y="1733188"/>
                    </a:cubicBezTo>
                    <a:cubicBezTo>
                      <a:pt x="3773972" y="1720423"/>
                      <a:pt x="3766924" y="1707279"/>
                      <a:pt x="3757018" y="1697753"/>
                    </a:cubicBezTo>
                    <a:cubicBezTo>
                      <a:pt x="3734538" y="1676036"/>
                      <a:pt x="3710152" y="1656223"/>
                      <a:pt x="3700436" y="1624980"/>
                    </a:cubicBezTo>
                    <a:cubicBezTo>
                      <a:pt x="3697580" y="1615836"/>
                      <a:pt x="3696055" y="1604978"/>
                      <a:pt x="3698532" y="1596213"/>
                    </a:cubicBezTo>
                    <a:close/>
                    <a:moveTo>
                      <a:pt x="3745230" y="1459073"/>
                    </a:moveTo>
                    <a:lnTo>
                      <a:pt x="3745229" y="1459074"/>
                    </a:lnTo>
                    <a:lnTo>
                      <a:pt x="3736012" y="1481572"/>
                    </a:lnTo>
                    <a:close/>
                    <a:moveTo>
                      <a:pt x="3764423" y="1268758"/>
                    </a:moveTo>
                    <a:cubicBezTo>
                      <a:pt x="3764875" y="1275402"/>
                      <a:pt x="3766447" y="1281689"/>
                      <a:pt x="3769590" y="1286070"/>
                    </a:cubicBezTo>
                    <a:cubicBezTo>
                      <a:pt x="3784163" y="1306930"/>
                      <a:pt x="3790403" y="1328553"/>
                      <a:pt x="3791927" y="1350628"/>
                    </a:cubicBezTo>
                    <a:lnTo>
                      <a:pt x="3786333" y="1413840"/>
                    </a:lnTo>
                    <a:lnTo>
                      <a:pt x="3791928" y="1350627"/>
                    </a:lnTo>
                    <a:cubicBezTo>
                      <a:pt x="3790403" y="1328552"/>
                      <a:pt x="3784164" y="1306930"/>
                      <a:pt x="3769590" y="1286069"/>
                    </a:cubicBezTo>
                    <a:close/>
                    <a:moveTo>
                      <a:pt x="3706152" y="773035"/>
                    </a:moveTo>
                    <a:lnTo>
                      <a:pt x="3706152" y="773036"/>
                    </a:lnTo>
                    <a:cubicBezTo>
                      <a:pt x="3708438" y="800277"/>
                      <a:pt x="3711676" y="827330"/>
                      <a:pt x="3714152" y="854380"/>
                    </a:cubicBezTo>
                    <a:cubicBezTo>
                      <a:pt x="3716438" y="878957"/>
                      <a:pt x="3717200" y="903723"/>
                      <a:pt x="3745205" y="915344"/>
                    </a:cubicBezTo>
                    <a:cubicBezTo>
                      <a:pt x="3749587" y="917060"/>
                      <a:pt x="3752825" y="922774"/>
                      <a:pt x="3755683" y="927156"/>
                    </a:cubicBezTo>
                    <a:cubicBezTo>
                      <a:pt x="3799691" y="994786"/>
                      <a:pt x="3798547" y="1030981"/>
                      <a:pt x="3752063" y="1097088"/>
                    </a:cubicBezTo>
                    <a:cubicBezTo>
                      <a:pt x="3747301" y="1103946"/>
                      <a:pt x="3743871" y="1118614"/>
                      <a:pt x="3747681" y="1123186"/>
                    </a:cubicBezTo>
                    <a:cubicBezTo>
                      <a:pt x="3763493" y="1142618"/>
                      <a:pt x="3770542" y="1162954"/>
                      <a:pt x="3772400" y="1184029"/>
                    </a:cubicBezTo>
                    <a:cubicBezTo>
                      <a:pt x="3770542" y="1162954"/>
                      <a:pt x="3763494" y="1142617"/>
                      <a:pt x="3747682" y="1123185"/>
                    </a:cubicBezTo>
                    <a:cubicBezTo>
                      <a:pt x="3743872" y="1118613"/>
                      <a:pt x="3747302" y="1103945"/>
                      <a:pt x="3752064" y="1097087"/>
                    </a:cubicBezTo>
                    <a:cubicBezTo>
                      <a:pt x="3798548" y="1030980"/>
                      <a:pt x="3799692" y="994785"/>
                      <a:pt x="3755684" y="927155"/>
                    </a:cubicBezTo>
                    <a:cubicBezTo>
                      <a:pt x="3752826" y="922773"/>
                      <a:pt x="3749588" y="917059"/>
                      <a:pt x="3745206" y="915343"/>
                    </a:cubicBezTo>
                    <a:cubicBezTo>
                      <a:pt x="3717200" y="903722"/>
                      <a:pt x="3716438" y="878956"/>
                      <a:pt x="3714152" y="854379"/>
                    </a:cubicBezTo>
                    <a:close/>
                    <a:moveTo>
                      <a:pt x="3761553" y="517851"/>
                    </a:moveTo>
                    <a:lnTo>
                      <a:pt x="3752635" y="556048"/>
                    </a:lnTo>
                    <a:cubicBezTo>
                      <a:pt x="3750539" y="564049"/>
                      <a:pt x="3745015" y="572623"/>
                      <a:pt x="3746157" y="580051"/>
                    </a:cubicBezTo>
                    <a:cubicBezTo>
                      <a:pt x="3749491" y="601579"/>
                      <a:pt x="3747062" y="622201"/>
                      <a:pt x="3742776" y="642538"/>
                    </a:cubicBezTo>
                    <a:lnTo>
                      <a:pt x="3730253" y="694928"/>
                    </a:lnTo>
                    <a:lnTo>
                      <a:pt x="3742777" y="642537"/>
                    </a:lnTo>
                    <a:cubicBezTo>
                      <a:pt x="3747063" y="622201"/>
                      <a:pt x="3749492" y="601578"/>
                      <a:pt x="3746158" y="580050"/>
                    </a:cubicBezTo>
                    <a:cubicBezTo>
                      <a:pt x="3745016" y="572622"/>
                      <a:pt x="3750540" y="564048"/>
                      <a:pt x="3752636" y="556047"/>
                    </a:cubicBezTo>
                    <a:close/>
                    <a:moveTo>
                      <a:pt x="3774848" y="298169"/>
                    </a:moveTo>
                    <a:lnTo>
                      <a:pt x="3760065" y="313534"/>
                    </a:lnTo>
                    <a:cubicBezTo>
                      <a:pt x="3755873" y="316390"/>
                      <a:pt x="3758159" y="330299"/>
                      <a:pt x="3759493" y="338871"/>
                    </a:cubicBezTo>
                    <a:lnTo>
                      <a:pt x="3759500" y="338900"/>
                    </a:lnTo>
                    <a:lnTo>
                      <a:pt x="3769400" y="395640"/>
                    </a:lnTo>
                    <a:lnTo>
                      <a:pt x="3765590" y="367328"/>
                    </a:lnTo>
                    <a:lnTo>
                      <a:pt x="3759500" y="338900"/>
                    </a:lnTo>
                    <a:lnTo>
                      <a:pt x="3759494" y="338870"/>
                    </a:lnTo>
                    <a:cubicBezTo>
                      <a:pt x="3758160" y="330298"/>
                      <a:pt x="3755874" y="316389"/>
                      <a:pt x="3760066" y="313533"/>
                    </a:cubicBezTo>
                    <a:close/>
                    <a:moveTo>
                      <a:pt x="3782393" y="281568"/>
                    </a:moveTo>
                    <a:lnTo>
                      <a:pt x="3777498" y="295415"/>
                    </a:lnTo>
                    <a:lnTo>
                      <a:pt x="3777499" y="295415"/>
                    </a:lnTo>
                    <a:close/>
                    <a:moveTo>
                      <a:pt x="3769073" y="24486"/>
                    </a:moveTo>
                    <a:lnTo>
                      <a:pt x="3766810" y="74129"/>
                    </a:lnTo>
                    <a:cubicBezTo>
                      <a:pt x="3767733" y="91492"/>
                      <a:pt x="3770043" y="108703"/>
                      <a:pt x="3772734" y="125861"/>
                    </a:cubicBezTo>
                    <a:lnTo>
                      <a:pt x="3777129" y="153387"/>
                    </a:lnTo>
                    <a:lnTo>
                      <a:pt x="3785402" y="228944"/>
                    </a:lnTo>
                    <a:lnTo>
                      <a:pt x="3780943" y="177271"/>
                    </a:lnTo>
                    <a:lnTo>
                      <a:pt x="3777129" y="153387"/>
                    </a:lnTo>
                    <a:lnTo>
                      <a:pt x="3776930" y="151569"/>
                    </a:lnTo>
                    <a:cubicBezTo>
                      <a:pt x="3772700" y="125876"/>
                      <a:pt x="3768195" y="100174"/>
                      <a:pt x="3766811" y="74129"/>
                    </a:cubicBezTo>
                    <a:close/>
                    <a:moveTo>
                      <a:pt x="3766492" y="0"/>
                    </a:moveTo>
                    <a:lnTo>
                      <a:pt x="4230600" y="0"/>
                    </a:lnTo>
                    <a:lnTo>
                      <a:pt x="4229473" y="2817"/>
                    </a:lnTo>
                    <a:cubicBezTo>
                      <a:pt x="4221092" y="21486"/>
                      <a:pt x="4218423" y="43012"/>
                      <a:pt x="4215375" y="63587"/>
                    </a:cubicBezTo>
                    <a:cubicBezTo>
                      <a:pt x="4209851" y="101308"/>
                      <a:pt x="4206421" y="139219"/>
                      <a:pt x="4201468" y="176939"/>
                    </a:cubicBezTo>
                    <a:cubicBezTo>
                      <a:pt x="4200325" y="184941"/>
                      <a:pt x="4198231" y="194085"/>
                      <a:pt x="4193466" y="200182"/>
                    </a:cubicBezTo>
                    <a:cubicBezTo>
                      <a:pt x="4161461" y="241901"/>
                      <a:pt x="4152508" y="292579"/>
                      <a:pt x="4155554" y="340774"/>
                    </a:cubicBezTo>
                    <a:cubicBezTo>
                      <a:pt x="4157843" y="378686"/>
                      <a:pt x="4159557" y="415835"/>
                      <a:pt x="4156319" y="453364"/>
                    </a:cubicBezTo>
                    <a:cubicBezTo>
                      <a:pt x="4156127" y="456222"/>
                      <a:pt x="4156509" y="460032"/>
                      <a:pt x="4158033" y="462126"/>
                    </a:cubicBezTo>
                    <a:cubicBezTo>
                      <a:pt x="4168129" y="475081"/>
                      <a:pt x="4168891" y="488607"/>
                      <a:pt x="4170605" y="505182"/>
                    </a:cubicBezTo>
                    <a:cubicBezTo>
                      <a:pt x="4173083" y="528615"/>
                      <a:pt x="4171367" y="550141"/>
                      <a:pt x="4167177" y="571860"/>
                    </a:cubicBezTo>
                    <a:cubicBezTo>
                      <a:pt x="4164129" y="587672"/>
                      <a:pt x="4157843" y="603673"/>
                      <a:pt x="4149840" y="617772"/>
                    </a:cubicBezTo>
                    <a:cubicBezTo>
                      <a:pt x="4138600" y="637392"/>
                      <a:pt x="4134220" y="656255"/>
                      <a:pt x="4149078" y="674923"/>
                    </a:cubicBezTo>
                    <a:cubicBezTo>
                      <a:pt x="4164891" y="695116"/>
                      <a:pt x="4159367" y="717977"/>
                      <a:pt x="4159937" y="740268"/>
                    </a:cubicBezTo>
                    <a:cubicBezTo>
                      <a:pt x="4160129" y="749982"/>
                      <a:pt x="4159747" y="760270"/>
                      <a:pt x="4162223" y="769605"/>
                    </a:cubicBezTo>
                    <a:cubicBezTo>
                      <a:pt x="4169273" y="796655"/>
                      <a:pt x="4179941" y="822756"/>
                      <a:pt x="4184703" y="850189"/>
                    </a:cubicBezTo>
                    <a:cubicBezTo>
                      <a:pt x="4187370" y="865430"/>
                      <a:pt x="4182607" y="882384"/>
                      <a:pt x="4179179" y="898198"/>
                    </a:cubicBezTo>
                    <a:cubicBezTo>
                      <a:pt x="4175559" y="914200"/>
                      <a:pt x="4170035" y="930011"/>
                      <a:pt x="4164319" y="945444"/>
                    </a:cubicBezTo>
                    <a:cubicBezTo>
                      <a:pt x="4160509" y="955920"/>
                      <a:pt x="4156889" y="967350"/>
                      <a:pt x="4150030" y="975733"/>
                    </a:cubicBezTo>
                    <a:cubicBezTo>
                      <a:pt x="4134410" y="994785"/>
                      <a:pt x="4131742" y="1014406"/>
                      <a:pt x="4139934" y="1036887"/>
                    </a:cubicBezTo>
                    <a:cubicBezTo>
                      <a:pt x="4141268" y="1040315"/>
                      <a:pt x="4141268" y="1044315"/>
                      <a:pt x="4141458" y="1048125"/>
                    </a:cubicBezTo>
                    <a:cubicBezTo>
                      <a:pt x="4145458" y="1109091"/>
                      <a:pt x="4147936" y="1170051"/>
                      <a:pt x="4154032" y="1230633"/>
                    </a:cubicBezTo>
                    <a:cubicBezTo>
                      <a:pt x="4156509" y="1255206"/>
                      <a:pt x="4167367" y="1278829"/>
                      <a:pt x="4174225" y="1303024"/>
                    </a:cubicBezTo>
                    <a:cubicBezTo>
                      <a:pt x="4175559" y="1307978"/>
                      <a:pt x="4177655" y="1313504"/>
                      <a:pt x="4176701" y="1318456"/>
                    </a:cubicBezTo>
                    <a:cubicBezTo>
                      <a:pt x="4167177" y="1372368"/>
                      <a:pt x="4181083" y="1422854"/>
                      <a:pt x="4199372" y="1472575"/>
                    </a:cubicBezTo>
                    <a:cubicBezTo>
                      <a:pt x="4201278" y="1477717"/>
                      <a:pt x="4200706" y="1484004"/>
                      <a:pt x="4200325" y="1489720"/>
                    </a:cubicBezTo>
                    <a:cubicBezTo>
                      <a:pt x="4198993" y="1505724"/>
                      <a:pt x="4192324" y="1523059"/>
                      <a:pt x="4196324" y="1537537"/>
                    </a:cubicBezTo>
                    <a:cubicBezTo>
                      <a:pt x="4207374" y="1576019"/>
                      <a:pt x="4220709" y="1614120"/>
                      <a:pt x="4237474" y="1650317"/>
                    </a:cubicBezTo>
                    <a:cubicBezTo>
                      <a:pt x="4254428" y="1687086"/>
                      <a:pt x="4268716" y="1721185"/>
                      <a:pt x="4251572" y="1763287"/>
                    </a:cubicBezTo>
                    <a:cubicBezTo>
                      <a:pt x="4244332" y="1781194"/>
                      <a:pt x="4249476" y="1804816"/>
                      <a:pt x="4251380" y="1825393"/>
                    </a:cubicBezTo>
                    <a:cubicBezTo>
                      <a:pt x="4252904" y="1840441"/>
                      <a:pt x="4261478" y="1854920"/>
                      <a:pt x="4261478" y="1869780"/>
                    </a:cubicBezTo>
                    <a:cubicBezTo>
                      <a:pt x="4261478" y="1909408"/>
                      <a:pt x="4271574" y="1944649"/>
                      <a:pt x="4292149" y="1978940"/>
                    </a:cubicBezTo>
                    <a:cubicBezTo>
                      <a:pt x="4300150" y="1992279"/>
                      <a:pt x="4294815" y="2013043"/>
                      <a:pt x="4296911" y="2030378"/>
                    </a:cubicBezTo>
                    <a:cubicBezTo>
                      <a:pt x="4299388" y="2048668"/>
                      <a:pt x="4301673" y="2067525"/>
                      <a:pt x="4307201" y="2085054"/>
                    </a:cubicBezTo>
                    <a:cubicBezTo>
                      <a:pt x="4321679" y="2130393"/>
                      <a:pt x="4338062" y="2175163"/>
                      <a:pt x="4353302" y="2220312"/>
                    </a:cubicBezTo>
                    <a:cubicBezTo>
                      <a:pt x="4365877" y="2257459"/>
                      <a:pt x="4355970" y="2294039"/>
                      <a:pt x="4350636" y="2330806"/>
                    </a:cubicBezTo>
                    <a:cubicBezTo>
                      <a:pt x="4347205" y="2353859"/>
                      <a:pt x="4339013" y="2375383"/>
                      <a:pt x="4351206" y="2401292"/>
                    </a:cubicBezTo>
                    <a:cubicBezTo>
                      <a:pt x="4362828" y="2426059"/>
                      <a:pt x="4360160" y="2457492"/>
                      <a:pt x="4366446" y="2485307"/>
                    </a:cubicBezTo>
                    <a:cubicBezTo>
                      <a:pt x="4371781" y="2508742"/>
                      <a:pt x="4380354" y="2531409"/>
                      <a:pt x="4388736" y="2554079"/>
                    </a:cubicBezTo>
                    <a:cubicBezTo>
                      <a:pt x="4400168" y="2584942"/>
                      <a:pt x="4412167" y="2615421"/>
                      <a:pt x="4406453" y="2649143"/>
                    </a:cubicBezTo>
                    <a:cubicBezTo>
                      <a:pt x="4399976" y="2687436"/>
                      <a:pt x="4424359" y="2713723"/>
                      <a:pt x="4440554" y="2743826"/>
                    </a:cubicBezTo>
                    <a:cubicBezTo>
                      <a:pt x="4451603" y="2764590"/>
                      <a:pt x="4459795" y="2787259"/>
                      <a:pt x="4466653" y="2809930"/>
                    </a:cubicBezTo>
                    <a:cubicBezTo>
                      <a:pt x="4475607" y="2840219"/>
                      <a:pt x="4480941" y="2871462"/>
                      <a:pt x="4489705" y="2901943"/>
                    </a:cubicBezTo>
                    <a:cubicBezTo>
                      <a:pt x="4502848" y="2948047"/>
                      <a:pt x="4513137" y="2994722"/>
                      <a:pt x="4505897" y="3042728"/>
                    </a:cubicBezTo>
                    <a:cubicBezTo>
                      <a:pt x="4502659" y="3064827"/>
                      <a:pt x="4502848" y="3085403"/>
                      <a:pt x="4507613" y="3107500"/>
                    </a:cubicBezTo>
                    <a:cubicBezTo>
                      <a:pt x="4515422" y="3143695"/>
                      <a:pt x="4516376" y="3180844"/>
                      <a:pt x="4545521" y="3209993"/>
                    </a:cubicBezTo>
                    <a:cubicBezTo>
                      <a:pt x="4555811" y="3220280"/>
                      <a:pt x="4558477" y="3238758"/>
                      <a:pt x="4563811" y="3253809"/>
                    </a:cubicBezTo>
                    <a:cubicBezTo>
                      <a:pt x="4570099" y="3271145"/>
                      <a:pt x="4566858" y="3283908"/>
                      <a:pt x="4548570" y="3293244"/>
                    </a:cubicBezTo>
                    <a:cubicBezTo>
                      <a:pt x="4540379" y="3297434"/>
                      <a:pt x="4532378" y="3309437"/>
                      <a:pt x="4531043" y="3318771"/>
                    </a:cubicBezTo>
                    <a:cubicBezTo>
                      <a:pt x="4527043" y="3346776"/>
                      <a:pt x="4532950" y="3372495"/>
                      <a:pt x="4545904" y="3399546"/>
                    </a:cubicBezTo>
                    <a:cubicBezTo>
                      <a:pt x="4558096" y="3424883"/>
                      <a:pt x="4556762" y="3456508"/>
                      <a:pt x="4561524" y="3485275"/>
                    </a:cubicBezTo>
                    <a:cubicBezTo>
                      <a:pt x="4564954" y="3505657"/>
                      <a:pt x="4572002" y="3526042"/>
                      <a:pt x="4572002" y="3546617"/>
                    </a:cubicBezTo>
                    <a:cubicBezTo>
                      <a:pt x="4572002" y="3572146"/>
                      <a:pt x="4565907" y="3597482"/>
                      <a:pt x="4563620" y="3623201"/>
                    </a:cubicBezTo>
                    <a:cubicBezTo>
                      <a:pt x="4561716" y="3643204"/>
                      <a:pt x="4562478" y="3663589"/>
                      <a:pt x="4560192" y="3683591"/>
                    </a:cubicBezTo>
                    <a:cubicBezTo>
                      <a:pt x="4558477" y="3699976"/>
                      <a:pt x="4554096" y="3716168"/>
                      <a:pt x="4550476" y="3732361"/>
                    </a:cubicBezTo>
                    <a:cubicBezTo>
                      <a:pt x="4549142" y="3738267"/>
                      <a:pt x="4543998" y="3744173"/>
                      <a:pt x="4544759" y="3749506"/>
                    </a:cubicBezTo>
                    <a:cubicBezTo>
                      <a:pt x="4552953" y="3802467"/>
                      <a:pt x="4516376" y="3840569"/>
                      <a:pt x="4500182" y="3885338"/>
                    </a:cubicBezTo>
                    <a:cubicBezTo>
                      <a:pt x="4483035" y="3932394"/>
                      <a:pt x="4456748" y="3977925"/>
                      <a:pt x="4464557" y="4030503"/>
                    </a:cubicBezTo>
                    <a:cubicBezTo>
                      <a:pt x="4469319" y="4062318"/>
                      <a:pt x="4480369" y="4092989"/>
                      <a:pt x="4487039" y="4124614"/>
                    </a:cubicBezTo>
                    <a:cubicBezTo>
                      <a:pt x="4489324" y="4135854"/>
                      <a:pt x="4488943" y="4148427"/>
                      <a:pt x="4486656" y="4159667"/>
                    </a:cubicBezTo>
                    <a:cubicBezTo>
                      <a:pt x="4476177" y="4213961"/>
                      <a:pt x="4474653" y="4267493"/>
                      <a:pt x="4491801" y="4320837"/>
                    </a:cubicBezTo>
                    <a:cubicBezTo>
                      <a:pt x="4494659" y="4329979"/>
                      <a:pt x="4497325" y="4339695"/>
                      <a:pt x="4497325" y="4349222"/>
                    </a:cubicBezTo>
                    <a:cubicBezTo>
                      <a:pt x="4497325" y="4401419"/>
                      <a:pt x="4493324" y="4452665"/>
                      <a:pt x="4474653" y="4502579"/>
                    </a:cubicBezTo>
                    <a:cubicBezTo>
                      <a:pt x="4468368" y="4519343"/>
                      <a:pt x="4472368" y="4539728"/>
                      <a:pt x="4470844" y="4558207"/>
                    </a:cubicBezTo>
                    <a:cubicBezTo>
                      <a:pt x="4469511" y="4575351"/>
                      <a:pt x="4468940" y="4592878"/>
                      <a:pt x="4464557" y="4609452"/>
                    </a:cubicBezTo>
                    <a:cubicBezTo>
                      <a:pt x="4458082" y="4633647"/>
                      <a:pt x="4457320" y="4656126"/>
                      <a:pt x="4463033" y="4681083"/>
                    </a:cubicBezTo>
                    <a:cubicBezTo>
                      <a:pt x="4468368" y="4704895"/>
                      <a:pt x="4465702" y="4730614"/>
                      <a:pt x="4465891" y="4755381"/>
                    </a:cubicBezTo>
                    <a:cubicBezTo>
                      <a:pt x="4466082" y="4783004"/>
                      <a:pt x="4466272" y="4810627"/>
                      <a:pt x="4465319" y="4838250"/>
                    </a:cubicBezTo>
                    <a:cubicBezTo>
                      <a:pt x="4464940" y="4849300"/>
                      <a:pt x="4457320" y="4861873"/>
                      <a:pt x="4460367" y="4871019"/>
                    </a:cubicBezTo>
                    <a:cubicBezTo>
                      <a:pt x="4470653" y="4900546"/>
                      <a:pt x="4458271" y="4930075"/>
                      <a:pt x="4463795" y="4959602"/>
                    </a:cubicBezTo>
                    <a:cubicBezTo>
                      <a:pt x="4466653" y="4974082"/>
                      <a:pt x="4458844" y="4990465"/>
                      <a:pt x="4458082" y="5006086"/>
                    </a:cubicBezTo>
                    <a:cubicBezTo>
                      <a:pt x="4456748" y="5031614"/>
                      <a:pt x="4457320" y="5057141"/>
                      <a:pt x="4456937" y="5082670"/>
                    </a:cubicBezTo>
                    <a:cubicBezTo>
                      <a:pt x="4456748" y="5091052"/>
                      <a:pt x="4455986" y="5099245"/>
                      <a:pt x="4455603" y="5107627"/>
                    </a:cubicBezTo>
                    <a:cubicBezTo>
                      <a:pt x="4455223" y="5115057"/>
                      <a:pt x="4453508" y="5122867"/>
                      <a:pt x="4454840" y="5129916"/>
                    </a:cubicBezTo>
                    <a:cubicBezTo>
                      <a:pt x="4459605" y="5155445"/>
                      <a:pt x="4467415" y="5180591"/>
                      <a:pt x="4470464" y="5206308"/>
                    </a:cubicBezTo>
                    <a:cubicBezTo>
                      <a:pt x="4473130" y="5228597"/>
                      <a:pt x="4469511" y="5251650"/>
                      <a:pt x="4471415" y="5274129"/>
                    </a:cubicBezTo>
                    <a:cubicBezTo>
                      <a:pt x="4474653" y="5313754"/>
                      <a:pt x="4480369" y="5353379"/>
                      <a:pt x="4483990" y="5393005"/>
                    </a:cubicBezTo>
                    <a:cubicBezTo>
                      <a:pt x="4484752" y="5401579"/>
                      <a:pt x="4479988" y="5410531"/>
                      <a:pt x="4479607" y="5419295"/>
                    </a:cubicBezTo>
                    <a:cubicBezTo>
                      <a:pt x="4478656" y="5446728"/>
                      <a:pt x="4478464" y="5474161"/>
                      <a:pt x="4477894" y="5501594"/>
                    </a:cubicBezTo>
                    <a:cubicBezTo>
                      <a:pt x="4477702" y="5517215"/>
                      <a:pt x="4478273" y="5533027"/>
                      <a:pt x="4476560" y="5548460"/>
                    </a:cubicBezTo>
                    <a:cubicBezTo>
                      <a:pt x="4474273" y="5568842"/>
                      <a:pt x="4470844" y="5587321"/>
                      <a:pt x="4485703" y="5606372"/>
                    </a:cubicBezTo>
                    <a:cubicBezTo>
                      <a:pt x="4508755" y="5635711"/>
                      <a:pt x="4499801" y="5673050"/>
                      <a:pt x="4505134" y="5706959"/>
                    </a:cubicBezTo>
                    <a:cubicBezTo>
                      <a:pt x="4506468" y="5715723"/>
                      <a:pt x="4506659" y="5724678"/>
                      <a:pt x="4508183" y="5733440"/>
                    </a:cubicBezTo>
                    <a:cubicBezTo>
                      <a:pt x="4511041" y="5749634"/>
                      <a:pt x="4514279" y="5765635"/>
                      <a:pt x="4517519" y="5781830"/>
                    </a:cubicBezTo>
                    <a:cubicBezTo>
                      <a:pt x="4518089" y="5784686"/>
                      <a:pt x="4518281" y="5787924"/>
                      <a:pt x="4519234" y="5790592"/>
                    </a:cubicBezTo>
                    <a:cubicBezTo>
                      <a:pt x="4527233" y="5815169"/>
                      <a:pt x="4536378" y="5839361"/>
                      <a:pt x="4542855" y="5864318"/>
                    </a:cubicBezTo>
                    <a:cubicBezTo>
                      <a:pt x="4546095" y="5876511"/>
                      <a:pt x="4546476" y="5890037"/>
                      <a:pt x="4544759" y="5902610"/>
                    </a:cubicBezTo>
                    <a:cubicBezTo>
                      <a:pt x="4539808" y="5939377"/>
                      <a:pt x="4537712" y="5975764"/>
                      <a:pt x="4544951" y="6012723"/>
                    </a:cubicBezTo>
                    <a:cubicBezTo>
                      <a:pt x="4547808" y="6027392"/>
                      <a:pt x="4543045" y="6043776"/>
                      <a:pt x="4541332" y="6059397"/>
                    </a:cubicBezTo>
                    <a:cubicBezTo>
                      <a:pt x="4536759" y="6096736"/>
                      <a:pt x="4531805" y="6134075"/>
                      <a:pt x="4527426" y="6171605"/>
                    </a:cubicBezTo>
                    <a:cubicBezTo>
                      <a:pt x="4524758" y="6195037"/>
                      <a:pt x="4523234" y="6218660"/>
                      <a:pt x="4520568" y="6242093"/>
                    </a:cubicBezTo>
                    <a:cubicBezTo>
                      <a:pt x="4517327" y="6269144"/>
                      <a:pt x="4512375" y="6296005"/>
                      <a:pt x="4509706" y="6323058"/>
                    </a:cubicBezTo>
                    <a:cubicBezTo>
                      <a:pt x="4506659" y="6353919"/>
                      <a:pt x="4506089" y="6384972"/>
                      <a:pt x="4502848" y="6415833"/>
                    </a:cubicBezTo>
                    <a:cubicBezTo>
                      <a:pt x="4496563" y="6472225"/>
                      <a:pt x="4489132" y="6528424"/>
                      <a:pt x="4482084" y="6584812"/>
                    </a:cubicBezTo>
                    <a:cubicBezTo>
                      <a:pt x="4475226" y="6639488"/>
                      <a:pt x="4469129" y="6694164"/>
                      <a:pt x="4460557" y="6748458"/>
                    </a:cubicBezTo>
                    <a:cubicBezTo>
                      <a:pt x="4456937" y="6771319"/>
                      <a:pt x="4447030" y="6793035"/>
                      <a:pt x="4441507" y="6815516"/>
                    </a:cubicBezTo>
                    <a:lnTo>
                      <a:pt x="4431806" y="6858001"/>
                    </a:lnTo>
                    <a:lnTo>
                      <a:pt x="4259554" y="6858001"/>
                    </a:lnTo>
                    <a:lnTo>
                      <a:pt x="4259554" y="6858002"/>
                    </a:lnTo>
                    <a:lnTo>
                      <a:pt x="0" y="6858002"/>
                    </a:lnTo>
                    <a:lnTo>
                      <a:pt x="0" y="2"/>
                    </a:lnTo>
                    <a:lnTo>
                      <a:pt x="3766492" y="1"/>
                    </a:lnTo>
                    <a:lnTo>
                      <a:pt x="3769210" y="21486"/>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35" name="Group 22">
              <a:extLst>
                <a:ext uri="{FF2B5EF4-FFF2-40B4-BE49-F238E27FC236}">
                  <a16:creationId xmlns:a16="http://schemas.microsoft.com/office/drawing/2014/main" id="{CEDE579A-0A12-4A10-85D4-A8DA1663B89B}"/>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1"/>
              <a:ext cx="884241" cy="6858002"/>
              <a:chOff x="3697284" y="-1"/>
              <a:chExt cx="884241" cy="6858002"/>
            </a:xfrm>
          </p:grpSpPr>
          <p:grpSp>
            <p:nvGrpSpPr>
              <p:cNvPr id="24" name="Group 23">
                <a:extLst>
                  <a:ext uri="{FF2B5EF4-FFF2-40B4-BE49-F238E27FC236}">
                    <a16:creationId xmlns:a16="http://schemas.microsoft.com/office/drawing/2014/main" id="{15CA79E3-BA58-419A-8541-7498AC2633F2}"/>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1"/>
                <a:ext cx="884241" cy="6858001"/>
                <a:chOff x="3697284" y="-1"/>
                <a:chExt cx="884241" cy="6858001"/>
              </a:xfrm>
              <a:solidFill>
                <a:srgbClr val="FFFFFF"/>
              </a:solidFill>
              <a:effectLst/>
            </p:grpSpPr>
            <p:sp>
              <p:nvSpPr>
                <p:cNvPr id="28" name="Freeform: Shape 27">
                  <a:extLst>
                    <a:ext uri="{FF2B5EF4-FFF2-40B4-BE49-F238E27FC236}">
                      <a16:creationId xmlns:a16="http://schemas.microsoft.com/office/drawing/2014/main" id="{2348C622-BC44-4959-B64E-427015FD1F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Freeform: Shape 28">
                  <a:extLst>
                    <a:ext uri="{FF2B5EF4-FFF2-40B4-BE49-F238E27FC236}">
                      <a16:creationId xmlns:a16="http://schemas.microsoft.com/office/drawing/2014/main" id="{F8841A98-AA1D-4F65-A368-EF31110B07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25" name="Group 24">
                <a:extLst>
                  <a:ext uri="{FF2B5EF4-FFF2-40B4-BE49-F238E27FC236}">
                    <a16:creationId xmlns:a16="http://schemas.microsoft.com/office/drawing/2014/main" id="{E6609F08-9B2C-4879-AC68-E3E537BED78C}"/>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0"/>
                <a:ext cx="884241" cy="6858001"/>
                <a:chOff x="3697284" y="-1"/>
                <a:chExt cx="884241" cy="6858001"/>
              </a:xfrm>
              <a:blipFill>
                <a:blip r:embed="rId3">
                  <a:alphaModFix amt="57000"/>
                </a:blip>
                <a:tile tx="0" ty="0" sx="100000" sy="100000" flip="none" algn="tl"/>
              </a:blipFill>
              <a:effectLst/>
            </p:grpSpPr>
            <p:sp>
              <p:nvSpPr>
                <p:cNvPr id="26" name="Freeform: Shape 25">
                  <a:extLst>
                    <a:ext uri="{FF2B5EF4-FFF2-40B4-BE49-F238E27FC236}">
                      <a16:creationId xmlns:a16="http://schemas.microsoft.com/office/drawing/2014/main" id="{6910EFC9-D70D-42FD-BCCD-AB1F710BFD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83BEF371-1E22-4C4F-A62F-AC6B92CAE0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grpSp>
      <p:sp>
        <p:nvSpPr>
          <p:cNvPr id="2" name="Title 1">
            <a:extLst>
              <a:ext uri="{FF2B5EF4-FFF2-40B4-BE49-F238E27FC236}">
                <a16:creationId xmlns:a16="http://schemas.microsoft.com/office/drawing/2014/main" id="{216A6B62-0F74-4178-BC6E-75AE6E3C156C}"/>
              </a:ext>
            </a:extLst>
          </p:cNvPr>
          <p:cNvSpPr>
            <a:spLocks noGrp="1"/>
          </p:cNvSpPr>
          <p:nvPr>
            <p:ph type="title"/>
          </p:nvPr>
        </p:nvSpPr>
        <p:spPr>
          <a:xfrm>
            <a:off x="827088" y="1641752"/>
            <a:ext cx="2655887" cy="3213277"/>
          </a:xfrm>
        </p:spPr>
        <p:txBody>
          <a:bodyPr anchor="t">
            <a:noAutofit/>
          </a:bodyPr>
          <a:lstStyle/>
          <a:p>
            <a:r>
              <a:rPr lang="en-GB" sz="8800" dirty="0">
                <a:solidFill>
                  <a:schemeClr val="accent5">
                    <a:lumMod val="75000"/>
                  </a:schemeClr>
                </a:solidFill>
              </a:rPr>
              <a:t>What is CGM</a:t>
            </a:r>
          </a:p>
        </p:txBody>
      </p:sp>
      <p:sp>
        <p:nvSpPr>
          <p:cNvPr id="3" name="Content Placeholder 2">
            <a:extLst>
              <a:ext uri="{FF2B5EF4-FFF2-40B4-BE49-F238E27FC236}">
                <a16:creationId xmlns:a16="http://schemas.microsoft.com/office/drawing/2014/main" id="{D65AF425-ECC9-4969-B393-B97E12B89751}"/>
              </a:ext>
            </a:extLst>
          </p:cNvPr>
          <p:cNvSpPr>
            <a:spLocks noGrp="1"/>
          </p:cNvSpPr>
          <p:nvPr>
            <p:ph idx="1"/>
          </p:nvPr>
        </p:nvSpPr>
        <p:spPr>
          <a:xfrm>
            <a:off x="4857750" y="200025"/>
            <a:ext cx="6924675" cy="5474203"/>
          </a:xfrm>
        </p:spPr>
        <p:txBody>
          <a:bodyPr>
            <a:noAutofit/>
          </a:bodyPr>
          <a:lstStyle/>
          <a:p>
            <a:pPr marL="0" indent="0">
              <a:buNone/>
            </a:pPr>
            <a:r>
              <a:rPr lang="en-GB" sz="3200" b="0" i="0" dirty="0">
                <a:solidFill>
                  <a:schemeClr val="tx1">
                    <a:alpha val="80000"/>
                  </a:schemeClr>
                </a:solidFill>
                <a:effectLst/>
                <a:latin typeface="BlinkMacSystemFont"/>
              </a:rPr>
              <a:t>Monitoring of glucose levels is essential to effective diabetes management. Over the past 100 years, there have been numerous innovations in glucose monitoring methods. The most recent advances have centred on continuous glucose monitoring (CGM) technologies</a:t>
            </a:r>
          </a:p>
          <a:p>
            <a:pPr marL="0" indent="0">
              <a:buNone/>
            </a:pPr>
            <a:endParaRPr lang="en-GB" sz="3200" b="0" i="0" dirty="0">
              <a:solidFill>
                <a:schemeClr val="tx1">
                  <a:alpha val="80000"/>
                </a:schemeClr>
              </a:solidFill>
              <a:effectLst/>
              <a:latin typeface="BlinkMacSystemFont"/>
            </a:endParaRPr>
          </a:p>
          <a:p>
            <a:pPr marL="0" indent="0">
              <a:buNone/>
            </a:pPr>
            <a:endParaRPr lang="en-GB" sz="3200" b="0" i="0" dirty="0">
              <a:solidFill>
                <a:schemeClr val="tx1">
                  <a:alpha val="80000"/>
                </a:schemeClr>
              </a:solidFill>
              <a:effectLst/>
              <a:latin typeface="BlinkMacSystemFont"/>
            </a:endParaRPr>
          </a:p>
          <a:p>
            <a:pPr marL="0" indent="0">
              <a:buNone/>
            </a:pPr>
            <a:r>
              <a:rPr lang="en-GB" sz="3200" b="0" i="0" dirty="0">
                <a:solidFill>
                  <a:schemeClr val="tx1">
                    <a:alpha val="80000"/>
                  </a:schemeClr>
                </a:solidFill>
                <a:effectLst/>
                <a:latin typeface="BlinkMacSystemFont"/>
              </a:rPr>
              <a:t>Improving technology and decreasing cost have increased the uptake of use of continuous glucose monitoring (CGM) for glycaemic management in primary care</a:t>
            </a:r>
            <a:endParaRPr lang="en-GB" sz="3200" dirty="0">
              <a:solidFill>
                <a:schemeClr val="tx1">
                  <a:alpha val="80000"/>
                </a:schemeClr>
              </a:solidFill>
            </a:endParaRPr>
          </a:p>
        </p:txBody>
      </p:sp>
    </p:spTree>
    <p:extLst>
      <p:ext uri="{BB962C8B-B14F-4D97-AF65-F5344CB8AC3E}">
        <p14:creationId xmlns:p14="http://schemas.microsoft.com/office/powerpoint/2010/main" val="2374586772"/>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84988E26-3616-23DE-E4D5-4D52D29CFBB2}"/>
              </a:ext>
            </a:extLst>
          </p:cNvPr>
          <p:cNvPicPr>
            <a:picLocks noChangeAspect="1"/>
          </p:cNvPicPr>
          <p:nvPr/>
        </p:nvPicPr>
        <p:blipFill rotWithShape="1">
          <a:blip r:embed="rId3">
            <a:alphaModFix amt="35000"/>
          </a:blip>
          <a:srcRect/>
          <a:stretch/>
        </p:blipFill>
        <p:spPr>
          <a:xfrm>
            <a:off x="20" y="10"/>
            <a:ext cx="12191980" cy="6857990"/>
          </a:xfrm>
          <a:prstGeom prst="rect">
            <a:avLst/>
          </a:prstGeom>
        </p:spPr>
      </p:pic>
      <p:graphicFrame>
        <p:nvGraphicFramePr>
          <p:cNvPr id="14" name="Content Placeholder 2">
            <a:extLst>
              <a:ext uri="{FF2B5EF4-FFF2-40B4-BE49-F238E27FC236}">
                <a16:creationId xmlns:a16="http://schemas.microsoft.com/office/drawing/2014/main" id="{234BA444-2AA9-DC40-7B3C-1A5102705D88}"/>
              </a:ext>
            </a:extLst>
          </p:cNvPr>
          <p:cNvGraphicFramePr>
            <a:graphicFrameLocks noGrp="1"/>
          </p:cNvGraphicFramePr>
          <p:nvPr>
            <p:ph idx="4294967295"/>
            <p:extLst>
              <p:ext uri="{D42A27DB-BD31-4B8C-83A1-F6EECF244321}">
                <p14:modId xmlns:p14="http://schemas.microsoft.com/office/powerpoint/2010/main" val="134625376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Picture 4">
            <a:extLst>
              <a:ext uri="{FF2B5EF4-FFF2-40B4-BE49-F238E27FC236}">
                <a16:creationId xmlns:a16="http://schemas.microsoft.com/office/drawing/2014/main" id="{2C1A2C2A-A392-4261-9A0B-90771E3649DF}"/>
              </a:ext>
            </a:extLst>
          </p:cNvPr>
          <p:cNvPicPr>
            <a:picLocks noChangeAspect="1"/>
          </p:cNvPicPr>
          <p:nvPr/>
        </p:nvPicPr>
        <p:blipFill>
          <a:blip r:embed="rId9"/>
          <a:stretch>
            <a:fillRect/>
          </a:stretch>
        </p:blipFill>
        <p:spPr>
          <a:xfrm>
            <a:off x="4834473" y="451663"/>
            <a:ext cx="2737582" cy="2496217"/>
          </a:xfrm>
          <a:prstGeom prst="rect">
            <a:avLst/>
          </a:prstGeom>
        </p:spPr>
      </p:pic>
    </p:spTree>
    <p:extLst>
      <p:ext uri="{BB962C8B-B14F-4D97-AF65-F5344CB8AC3E}">
        <p14:creationId xmlns:p14="http://schemas.microsoft.com/office/powerpoint/2010/main" val="1410878227"/>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1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1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3DC77E04-E7B5-47CA-B2DE-331BE2FC8400}"/>
              </a:ext>
            </a:extLst>
          </p:cNvPr>
          <p:cNvPicPr>
            <a:picLocks noChangeAspect="1"/>
          </p:cNvPicPr>
          <p:nvPr/>
        </p:nvPicPr>
        <p:blipFill>
          <a:blip r:embed="rId2"/>
          <a:stretch>
            <a:fillRect/>
          </a:stretch>
        </p:blipFill>
        <p:spPr>
          <a:xfrm>
            <a:off x="2865782" y="457200"/>
            <a:ext cx="6460435" cy="5943600"/>
          </a:xfrm>
          <a:prstGeom prst="rect">
            <a:avLst/>
          </a:prstGeom>
        </p:spPr>
      </p:pic>
    </p:spTree>
    <p:extLst>
      <p:ext uri="{BB962C8B-B14F-4D97-AF65-F5344CB8AC3E}">
        <p14:creationId xmlns:p14="http://schemas.microsoft.com/office/powerpoint/2010/main" val="2245360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442B11CE-6FAC-0496-27FC-B8F219C5427B}"/>
              </a:ext>
            </a:extLst>
          </p:cNvPr>
          <p:cNvPicPr>
            <a:picLocks noChangeAspect="1"/>
          </p:cNvPicPr>
          <p:nvPr/>
        </p:nvPicPr>
        <p:blipFill rotWithShape="1">
          <a:blip r:embed="rId3">
            <a:alphaModFix amt="35000"/>
          </a:blip>
          <a:srcRect t="25000"/>
          <a:stretch/>
        </p:blipFill>
        <p:spPr>
          <a:xfrm>
            <a:off x="20" y="10"/>
            <a:ext cx="12191980" cy="6857990"/>
          </a:xfrm>
          <a:prstGeom prst="rect">
            <a:avLst/>
          </a:prstGeom>
        </p:spPr>
      </p:pic>
      <p:sp>
        <p:nvSpPr>
          <p:cNvPr id="2" name="Title 1">
            <a:extLst>
              <a:ext uri="{FF2B5EF4-FFF2-40B4-BE49-F238E27FC236}">
                <a16:creationId xmlns:a16="http://schemas.microsoft.com/office/drawing/2014/main" id="{BBE2601E-3B2C-47CB-BD5E-EF87F14B3FC9}"/>
              </a:ext>
            </a:extLst>
          </p:cNvPr>
          <p:cNvSpPr>
            <a:spLocks noGrp="1"/>
          </p:cNvSpPr>
          <p:nvPr>
            <p:ph type="title"/>
          </p:nvPr>
        </p:nvSpPr>
        <p:spPr>
          <a:xfrm>
            <a:off x="838200" y="365125"/>
            <a:ext cx="10515600" cy="1325563"/>
          </a:xfrm>
        </p:spPr>
        <p:txBody>
          <a:bodyPr>
            <a:normAutofit/>
          </a:bodyPr>
          <a:lstStyle/>
          <a:p>
            <a:r>
              <a:rPr lang="en-GB" dirty="0">
                <a:solidFill>
                  <a:srgbClr val="FFFFFF"/>
                </a:solidFill>
              </a:rPr>
              <a:t>NICE Updates</a:t>
            </a:r>
          </a:p>
        </p:txBody>
      </p:sp>
      <p:graphicFrame>
        <p:nvGraphicFramePr>
          <p:cNvPr id="12" name="Content Placeholder 2">
            <a:extLst>
              <a:ext uri="{FF2B5EF4-FFF2-40B4-BE49-F238E27FC236}">
                <a16:creationId xmlns:a16="http://schemas.microsoft.com/office/drawing/2014/main" id="{9D1C538E-CE65-7880-B24F-0ADFEF7A1694}"/>
              </a:ext>
            </a:extLst>
          </p:cNvPr>
          <p:cNvGraphicFramePr>
            <a:graphicFrameLocks noGrp="1"/>
          </p:cNvGraphicFramePr>
          <p:nvPr>
            <p:ph idx="1"/>
            <p:extLst>
              <p:ext uri="{D42A27DB-BD31-4B8C-83A1-F6EECF244321}">
                <p14:modId xmlns:p14="http://schemas.microsoft.com/office/powerpoint/2010/main" val="130501184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676593120"/>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8E3D8293-646D-39F5-A42B-D6026CDB1E15}"/>
              </a:ext>
            </a:extLst>
          </p:cNvPr>
          <p:cNvPicPr>
            <a:picLocks noChangeAspect="1"/>
          </p:cNvPicPr>
          <p:nvPr/>
        </p:nvPicPr>
        <p:blipFill rotWithShape="1">
          <a:blip r:embed="rId2">
            <a:alphaModFix amt="35000"/>
          </a:blip>
          <a:srcRect t="15413"/>
          <a:stretch/>
        </p:blipFill>
        <p:spPr>
          <a:xfrm>
            <a:off x="20" y="10"/>
            <a:ext cx="12191980" cy="6857990"/>
          </a:xfrm>
          <a:prstGeom prst="rect">
            <a:avLst/>
          </a:prstGeom>
        </p:spPr>
      </p:pic>
      <p:graphicFrame>
        <p:nvGraphicFramePr>
          <p:cNvPr id="12" name="TextBox 2">
            <a:extLst>
              <a:ext uri="{FF2B5EF4-FFF2-40B4-BE49-F238E27FC236}">
                <a16:creationId xmlns:a16="http://schemas.microsoft.com/office/drawing/2014/main" id="{EF45D33E-9C30-9CFE-655F-5CB3A704EDA5}"/>
              </a:ext>
            </a:extLst>
          </p:cNvPr>
          <p:cNvGraphicFramePr/>
          <p:nvPr>
            <p:extLst>
              <p:ext uri="{D42A27DB-BD31-4B8C-83A1-F6EECF244321}">
                <p14:modId xmlns:p14="http://schemas.microsoft.com/office/powerpoint/2010/main" val="887966054"/>
              </p:ext>
            </p:extLst>
          </p:nvPr>
        </p:nvGraphicFramePr>
        <p:xfrm>
          <a:off x="0" y="0"/>
          <a:ext cx="12191979" cy="69556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22755468"/>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1F9D804-FF58-4EB3-9AC2-D939BC758AD4}"/>
              </a:ext>
            </a:extLst>
          </p:cNvPr>
          <p:cNvSpPr txBox="1"/>
          <p:nvPr/>
        </p:nvSpPr>
        <p:spPr>
          <a:xfrm>
            <a:off x="801384" y="1993187"/>
            <a:ext cx="11065267" cy="4524315"/>
          </a:xfrm>
          <a:prstGeom prst="rect">
            <a:avLst/>
          </a:prstGeom>
          <a:noFill/>
        </p:spPr>
        <p:txBody>
          <a:bodyPr wrap="square">
            <a:spAutoFit/>
          </a:bodyPr>
          <a:lstStyle/>
          <a:p>
            <a:pPr algn="l"/>
            <a:r>
              <a:rPr lang="en-GB" b="0" i="0" dirty="0">
                <a:solidFill>
                  <a:srgbClr val="000000"/>
                </a:solidFill>
                <a:effectLst/>
                <a:latin typeface="Times New Roman" panose="02020603050405020304" pitchFamily="18" charset="0"/>
              </a:rPr>
              <a:t>Which patients can be prescribed CGM?</a:t>
            </a:r>
          </a:p>
          <a:p>
            <a:pPr algn="l"/>
            <a:r>
              <a:rPr lang="en-GB" b="0" i="0" dirty="0">
                <a:solidFill>
                  <a:srgbClr val="000000"/>
                </a:solidFill>
                <a:effectLst/>
                <a:latin typeface="Times New Roman" panose="02020603050405020304" pitchFamily="18" charset="0"/>
              </a:rPr>
              <a:t>Currently patients should only be considered for CGM if they fit within one of the following cohorts:</a:t>
            </a:r>
          </a:p>
          <a:p>
            <a:pPr algn="l"/>
            <a:r>
              <a:rPr lang="en-GB" b="0" i="0" dirty="0">
                <a:solidFill>
                  <a:srgbClr val="000000"/>
                </a:solidFill>
                <a:effectLst/>
                <a:latin typeface="Times New Roman" panose="02020603050405020304" pitchFamily="18" charset="0"/>
              </a:rPr>
              <a:t> Patients with Type 1 diabetes and</a:t>
            </a:r>
          </a:p>
          <a:p>
            <a:pPr algn="l"/>
            <a:r>
              <a:rPr lang="en-GB" b="0" i="0" dirty="0">
                <a:solidFill>
                  <a:srgbClr val="000000"/>
                </a:solidFill>
                <a:effectLst/>
                <a:latin typeface="Times New Roman" panose="02020603050405020304" pitchFamily="18" charset="0"/>
              </a:rPr>
              <a:t>¨ already performing ≥ 8 SMBG (self-monitoring of blood glucose) per day</a:t>
            </a:r>
          </a:p>
          <a:p>
            <a:pPr algn="l"/>
            <a:r>
              <a:rPr lang="en-GB" b="0" i="0" dirty="0">
                <a:solidFill>
                  <a:srgbClr val="000000"/>
                </a:solidFill>
                <a:effectLst/>
                <a:latin typeface="Times New Roman" panose="02020603050405020304" pitchFamily="18" charset="0"/>
              </a:rPr>
              <a:t>¨ HbA1c ≥8.5% (69mmoL/</a:t>
            </a:r>
            <a:r>
              <a:rPr lang="en-GB" b="0" i="0" dirty="0" err="1">
                <a:solidFill>
                  <a:srgbClr val="000000"/>
                </a:solidFill>
                <a:effectLst/>
                <a:latin typeface="Times New Roman" panose="02020603050405020304" pitchFamily="18" charset="0"/>
              </a:rPr>
              <a:t>moL</a:t>
            </a:r>
            <a:r>
              <a:rPr lang="en-GB" b="0" i="0" dirty="0">
                <a:solidFill>
                  <a:srgbClr val="000000"/>
                </a:solidFill>
                <a:effectLst/>
                <a:latin typeface="Times New Roman" panose="02020603050405020304" pitchFamily="18" charset="0"/>
              </a:rPr>
              <a:t>) or disabling hypoglycaemia. (This is in line with criteria for pump therapy as in NICE TA151; a successful trial of continuous glucose monitoring may avoid the need for pump therapy)</a:t>
            </a:r>
          </a:p>
          <a:p>
            <a:pPr algn="l"/>
            <a:r>
              <a:rPr lang="en-GB" b="0" i="0" dirty="0">
                <a:solidFill>
                  <a:srgbClr val="000000"/>
                </a:solidFill>
                <a:effectLst/>
                <a:latin typeface="Times New Roman" panose="02020603050405020304" pitchFamily="18" charset="0"/>
              </a:rPr>
              <a:t>¨ recent onset of impaired awareness of hypoglycaemia. (CGM may reduce hypoglycaemia)</a:t>
            </a:r>
          </a:p>
          <a:p>
            <a:pPr algn="l"/>
            <a:r>
              <a:rPr lang="en-GB" b="0" i="0" dirty="0">
                <a:solidFill>
                  <a:srgbClr val="000000"/>
                </a:solidFill>
                <a:effectLst/>
                <a:latin typeface="Times New Roman" panose="02020603050405020304" pitchFamily="18" charset="0"/>
              </a:rPr>
              <a:t>¨ frequent admissions (&gt; 2 per year) with DKA or hypoglycaemia</a:t>
            </a:r>
          </a:p>
          <a:p>
            <a:pPr algn="l"/>
            <a:r>
              <a:rPr lang="en-GB" b="0" i="0" dirty="0">
                <a:solidFill>
                  <a:srgbClr val="000000"/>
                </a:solidFill>
                <a:effectLst/>
                <a:latin typeface="Times New Roman" panose="02020603050405020304" pitchFamily="18" charset="0"/>
              </a:rPr>
              <a:t>¨ those who require third parties to carry out monitoring and where conventional blood testing is not possible (e.g. mentally or physically unable to undertake blood glucose testing)</a:t>
            </a:r>
          </a:p>
          <a:p>
            <a:pPr algn="l"/>
            <a:r>
              <a:rPr lang="en-GB" b="0" i="0" dirty="0">
                <a:solidFill>
                  <a:srgbClr val="000000"/>
                </a:solidFill>
                <a:effectLst/>
                <a:latin typeface="Times New Roman" panose="02020603050405020304" pitchFamily="18" charset="0"/>
              </a:rPr>
              <a:t>¨ women who are trying to conceive.</a:t>
            </a:r>
          </a:p>
          <a:p>
            <a:pPr algn="l"/>
            <a:r>
              <a:rPr lang="en-GB" b="0" i="0" dirty="0">
                <a:solidFill>
                  <a:srgbClr val="000000"/>
                </a:solidFill>
                <a:effectLst/>
                <a:latin typeface="Times New Roman" panose="02020603050405020304" pitchFamily="18" charset="0"/>
              </a:rPr>
              <a:t>¨ patients with learning disability and Type 1 or 2 Diabetes who are prescribed insulin</a:t>
            </a:r>
          </a:p>
          <a:p>
            <a:pPr algn="l"/>
            <a:r>
              <a:rPr lang="en-GB" b="0" i="0" dirty="0">
                <a:solidFill>
                  <a:srgbClr val="000000"/>
                </a:solidFill>
                <a:effectLst/>
                <a:latin typeface="Times New Roman" panose="02020603050405020304" pitchFamily="18" charset="0"/>
              </a:rPr>
              <a:t>¨ any patient with any form of diabetes on haemodialysis and on insulin treatment</a:t>
            </a:r>
          </a:p>
          <a:p>
            <a:pPr algn="l"/>
            <a:r>
              <a:rPr lang="en-GB" b="0" i="0" dirty="0">
                <a:solidFill>
                  <a:srgbClr val="000000"/>
                </a:solidFill>
                <a:effectLst/>
                <a:latin typeface="Times New Roman" panose="02020603050405020304" pitchFamily="18" charset="0"/>
              </a:rPr>
              <a:t>¨ any patient with diabetes associated with cystic fibrosis on insulin treatment</a:t>
            </a:r>
          </a:p>
          <a:p>
            <a:pPr algn="l"/>
            <a:r>
              <a:rPr lang="en-GB" b="0" i="0" dirty="0">
                <a:solidFill>
                  <a:srgbClr val="000000"/>
                </a:solidFill>
                <a:effectLst/>
                <a:latin typeface="Times New Roman" panose="02020603050405020304" pitchFamily="18" charset="0"/>
              </a:rPr>
              <a:t>¨ any patient with Type 1 diabetes for whom the specialist diabetes MDT determines that occupational/psychosocial circumstances warrant a trial of CGM monitoring.</a:t>
            </a:r>
          </a:p>
        </p:txBody>
      </p:sp>
      <p:sp>
        <p:nvSpPr>
          <p:cNvPr id="4" name="Title 3">
            <a:extLst>
              <a:ext uri="{FF2B5EF4-FFF2-40B4-BE49-F238E27FC236}">
                <a16:creationId xmlns:a16="http://schemas.microsoft.com/office/drawing/2014/main" id="{11ABC783-B45E-48A8-A8AA-0F4CA6F1A9A1}"/>
              </a:ext>
            </a:extLst>
          </p:cNvPr>
          <p:cNvSpPr>
            <a:spLocks noGrp="1"/>
          </p:cNvSpPr>
          <p:nvPr>
            <p:ph type="title"/>
          </p:nvPr>
        </p:nvSpPr>
        <p:spPr/>
        <p:txBody>
          <a:bodyPr/>
          <a:lstStyle/>
          <a:p>
            <a:endParaRPr lang="en-GB" dirty="0"/>
          </a:p>
        </p:txBody>
      </p:sp>
      <p:sp>
        <p:nvSpPr>
          <p:cNvPr id="5" name="Content Placeholder 4">
            <a:extLst>
              <a:ext uri="{FF2B5EF4-FFF2-40B4-BE49-F238E27FC236}">
                <a16:creationId xmlns:a16="http://schemas.microsoft.com/office/drawing/2014/main" id="{C21E3C03-9403-411D-B551-EAF8DAA83377}"/>
              </a:ext>
            </a:extLst>
          </p:cNvPr>
          <p:cNvSpPr>
            <a:spLocks noGrp="1"/>
          </p:cNvSpPr>
          <p:nvPr>
            <p:ph idx="1"/>
          </p:nvPr>
        </p:nvSpPr>
        <p:spPr>
          <a:xfrm>
            <a:off x="441789" y="1825624"/>
            <a:ext cx="10912011" cy="4934771"/>
          </a:xfrm>
        </p:spPr>
        <p:txBody>
          <a:bodyPr/>
          <a:lstStyle/>
          <a:p>
            <a:endParaRPr lang="en-GB" dirty="0"/>
          </a:p>
        </p:txBody>
      </p:sp>
      <p:pic>
        <p:nvPicPr>
          <p:cNvPr id="7" name="Picture 6">
            <a:extLst>
              <a:ext uri="{FF2B5EF4-FFF2-40B4-BE49-F238E27FC236}">
                <a16:creationId xmlns:a16="http://schemas.microsoft.com/office/drawing/2014/main" id="{F95FD16E-7FD6-4C20-B1F0-9108C6D34D2F}"/>
              </a:ext>
            </a:extLst>
          </p:cNvPr>
          <p:cNvPicPr>
            <a:picLocks noChangeAspect="1"/>
          </p:cNvPicPr>
          <p:nvPr/>
        </p:nvPicPr>
        <p:blipFill>
          <a:blip r:embed="rId2"/>
          <a:stretch>
            <a:fillRect/>
          </a:stretch>
        </p:blipFill>
        <p:spPr>
          <a:xfrm>
            <a:off x="204787" y="0"/>
            <a:ext cx="11782425" cy="2305050"/>
          </a:xfrm>
          <a:prstGeom prst="rect">
            <a:avLst/>
          </a:prstGeom>
        </p:spPr>
      </p:pic>
    </p:spTree>
    <p:extLst>
      <p:ext uri="{BB962C8B-B14F-4D97-AF65-F5344CB8AC3E}">
        <p14:creationId xmlns:p14="http://schemas.microsoft.com/office/powerpoint/2010/main" val="9906668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5CBE18E6ACEDF4E8F8AFA06E933BD83" ma:contentTypeVersion="9" ma:contentTypeDescription="Create a new document." ma:contentTypeScope="" ma:versionID="f8032e6c4deb31655c434abceafb6bd5">
  <xsd:schema xmlns:xsd="http://www.w3.org/2001/XMLSchema" xmlns:xs="http://www.w3.org/2001/XMLSchema" xmlns:p="http://schemas.microsoft.com/office/2006/metadata/properties" xmlns:ns1="http://schemas.microsoft.com/sharepoint/v3" xmlns:ns3="e24e5997-6f2b-4b84-a379-d8413c8e964d" xmlns:ns4="5e82dc57-ca5e-41a7-9b7c-988994591531" targetNamespace="http://schemas.microsoft.com/office/2006/metadata/properties" ma:root="true" ma:fieldsID="d0cd695acedf801b90bc8a9ef8b3fdeb" ns1:_="" ns3:_="" ns4:_="">
    <xsd:import namespace="http://schemas.microsoft.com/sharepoint/v3"/>
    <xsd:import namespace="e24e5997-6f2b-4b84-a379-d8413c8e964d"/>
    <xsd:import namespace="5e82dc57-ca5e-41a7-9b7c-988994591531"/>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24e5997-6f2b-4b84-a379-d8413c8e964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e82dc57-ca5e-41a7-9b7c-98899459153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D113AD62-ADD8-48BD-8E9D-D689A32D5C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24e5997-6f2b-4b84-a379-d8413c8e964d"/>
    <ds:schemaRef ds:uri="5e82dc57-ca5e-41a7-9b7c-98899459153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88F6F7A-774C-46EE-9360-57FB2B0C6BCA}">
  <ds:schemaRefs>
    <ds:schemaRef ds:uri="http://schemas.microsoft.com/sharepoint/v3/contenttype/forms"/>
  </ds:schemaRefs>
</ds:datastoreItem>
</file>

<file path=customXml/itemProps3.xml><?xml version="1.0" encoding="utf-8"?>
<ds:datastoreItem xmlns:ds="http://schemas.openxmlformats.org/officeDocument/2006/customXml" ds:itemID="{68BAFCB7-990C-4765-B6B3-09787712C8B7}">
  <ds:schemaRefs>
    <ds:schemaRef ds:uri="http://schemas.microsoft.com/sharepoint/v3"/>
    <ds:schemaRef ds:uri="http://purl.org/dc/dcmitype/"/>
    <ds:schemaRef ds:uri="http://schemas.microsoft.com/office/2006/metadata/properties"/>
    <ds:schemaRef ds:uri="http://schemas.microsoft.com/office/2006/documentManagement/types"/>
    <ds:schemaRef ds:uri="http://purl.org/dc/elements/1.1/"/>
    <ds:schemaRef ds:uri="e24e5997-6f2b-4b84-a379-d8413c8e964d"/>
    <ds:schemaRef ds:uri="http://www.w3.org/XML/1998/namespace"/>
    <ds:schemaRef ds:uri="http://schemas.openxmlformats.org/package/2006/metadata/core-properties"/>
    <ds:schemaRef ds:uri="http://schemas.microsoft.com/office/infopath/2007/PartnerControls"/>
    <ds:schemaRef ds:uri="5e82dc57-ca5e-41a7-9b7c-988994591531"/>
    <ds:schemaRef ds:uri="http://purl.org/dc/terms/"/>
  </ds:schemaRefs>
</ds:datastoreItem>
</file>

<file path=docProps/app.xml><?xml version="1.0" encoding="utf-8"?>
<Properties xmlns="http://schemas.openxmlformats.org/officeDocument/2006/extended-properties" xmlns:vt="http://schemas.openxmlformats.org/officeDocument/2006/docPropsVTypes">
  <TotalTime>951</TotalTime>
  <Words>2319</Words>
  <Application>Microsoft Office PowerPoint</Application>
  <PresentationFormat>Widescreen</PresentationFormat>
  <Paragraphs>139</Paragraphs>
  <Slides>24</Slides>
  <Notes>10</Notes>
  <HiddenSlides>0</HiddenSlides>
  <MMClips>1</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24</vt:i4>
      </vt:variant>
    </vt:vector>
  </HeadingPairs>
  <TitlesOfParts>
    <vt:vector size="37" baseType="lpstr">
      <vt:lpstr>Arial</vt:lpstr>
      <vt:lpstr>BlinkMacSystemFont</vt:lpstr>
      <vt:lpstr>Calibri</vt:lpstr>
      <vt:lpstr>Calibri Light</vt:lpstr>
      <vt:lpstr>Gotham SSm A</vt:lpstr>
      <vt:lpstr>Graphik Bold Web</vt:lpstr>
      <vt:lpstr>helvetica_neueroman</vt:lpstr>
      <vt:lpstr>inherit</vt:lpstr>
      <vt:lpstr>Montserrat</vt:lpstr>
      <vt:lpstr>Segoe UI</vt:lpstr>
      <vt:lpstr>Segoe UI Light</vt:lpstr>
      <vt:lpstr>Times New Roman</vt:lpstr>
      <vt:lpstr>Office Theme</vt:lpstr>
      <vt:lpstr>Continuous Glucose Monitoring</vt:lpstr>
      <vt:lpstr>Referrals  diabetes.northants @nhs.net</vt:lpstr>
      <vt:lpstr>      1960                1980                2016  </vt:lpstr>
      <vt:lpstr>What is CGM</vt:lpstr>
      <vt:lpstr>PowerPoint Presentation</vt:lpstr>
      <vt:lpstr>PowerPoint Presentation</vt:lpstr>
      <vt:lpstr>NICE Updates</vt:lpstr>
      <vt:lpstr>PowerPoint Presentation</vt:lpstr>
      <vt:lpstr>PowerPoint Presentation</vt:lpstr>
      <vt:lpstr>PowerPoint Presentation</vt:lpstr>
      <vt:lpstr>Types of CGM</vt:lpstr>
      <vt:lpstr>Benefits to patients</vt:lpstr>
      <vt:lpstr>Dexcom One</vt:lpstr>
      <vt:lpstr>PowerPoint Presentation</vt:lpstr>
      <vt:lpstr>Freestyle Libre 2</vt:lpstr>
      <vt:lpstr>Gluco Aidex</vt:lpstr>
      <vt:lpstr>Benefits to clinicians</vt:lpstr>
      <vt:lpstr>PowerPoint Presentation</vt:lpstr>
      <vt:lpstr>Time in Range </vt:lpstr>
      <vt:lpstr>PowerPoint Presentation</vt:lpstr>
      <vt:lpstr>HCP Resources  </vt:lpstr>
      <vt:lpstr>CGM Educational Resources </vt:lpstr>
      <vt:lpstr>Patient resources</vt:lpstr>
      <vt:lpstr>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Continuous Glucose Monitoring</dc:title>
  <dc:creator>Smith Lauren</dc:creator>
  <cp:lastModifiedBy>Smith Lauren</cp:lastModifiedBy>
  <cp:revision>6</cp:revision>
  <dcterms:created xsi:type="dcterms:W3CDTF">2022-11-08T21:23:00Z</dcterms:created>
  <dcterms:modified xsi:type="dcterms:W3CDTF">2022-11-09T13:14:46Z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0x010100D5CBE18E6ACEDF4E8F8AFA06E933BD83</vt:lpwstr>
  </property>
</Properties>
</file>