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3.xml" ContentType="application/vnd.openxmlformats-officedocument.presentationml.notesSlide+xml"/>
  <Override PartName="/ppt/comments/comment1.xml" ContentType="application/vnd.openxmlformats-officedocument.presentationml.comments+xml"/>
  <Override PartName="/ppt/notesSlides/notesSlide34.xml" ContentType="application/vnd.openxmlformats-officedocument.presentationml.notesSl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2.xml" ContentType="application/vnd.openxmlformats-officedocument.themeOverr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omments/comment2.xml" ContentType="application/vnd.openxmlformats-officedocument.presentationml.comment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handoutMasterIdLst>
    <p:handoutMasterId r:id="rId55"/>
  </p:handoutMasterIdLst>
  <p:sldIdLst>
    <p:sldId id="566" r:id="rId2"/>
    <p:sldId id="434" r:id="rId3"/>
    <p:sldId id="913" r:id="rId4"/>
    <p:sldId id="895" r:id="rId5"/>
    <p:sldId id="533" r:id="rId6"/>
    <p:sldId id="548" r:id="rId7"/>
    <p:sldId id="1657" r:id="rId8"/>
    <p:sldId id="1631" r:id="rId9"/>
    <p:sldId id="1656" r:id="rId10"/>
    <p:sldId id="564" r:id="rId11"/>
    <p:sldId id="1659" r:id="rId12"/>
    <p:sldId id="882" r:id="rId13"/>
    <p:sldId id="540" r:id="rId14"/>
    <p:sldId id="537" r:id="rId15"/>
    <p:sldId id="538" r:id="rId16"/>
    <p:sldId id="901" r:id="rId17"/>
    <p:sldId id="902" r:id="rId18"/>
    <p:sldId id="907" r:id="rId19"/>
    <p:sldId id="904" r:id="rId20"/>
    <p:sldId id="903" r:id="rId21"/>
    <p:sldId id="905" r:id="rId22"/>
    <p:sldId id="908" r:id="rId23"/>
    <p:sldId id="916" r:id="rId24"/>
    <p:sldId id="915" r:id="rId25"/>
    <p:sldId id="293" r:id="rId26"/>
    <p:sldId id="885" r:id="rId27"/>
    <p:sldId id="890" r:id="rId28"/>
    <p:sldId id="313" r:id="rId29"/>
    <p:sldId id="320" r:id="rId30"/>
    <p:sldId id="591" r:id="rId31"/>
    <p:sldId id="898" r:id="rId32"/>
    <p:sldId id="1660" r:id="rId33"/>
    <p:sldId id="1661" r:id="rId34"/>
    <p:sldId id="884" r:id="rId35"/>
    <p:sldId id="880" r:id="rId36"/>
    <p:sldId id="401" r:id="rId37"/>
    <p:sldId id="1658" r:id="rId38"/>
    <p:sldId id="864" r:id="rId39"/>
    <p:sldId id="883" r:id="rId40"/>
    <p:sldId id="1630" r:id="rId41"/>
    <p:sldId id="330" r:id="rId42"/>
    <p:sldId id="1662" r:id="rId43"/>
    <p:sldId id="861" r:id="rId44"/>
    <p:sldId id="592" r:id="rId45"/>
    <p:sldId id="567" r:id="rId46"/>
    <p:sldId id="899" r:id="rId47"/>
    <p:sldId id="900" r:id="rId48"/>
    <p:sldId id="501" r:id="rId49"/>
    <p:sldId id="417" r:id="rId50"/>
    <p:sldId id="437" r:id="rId51"/>
    <p:sldId id="914" r:id="rId52"/>
    <p:sldId id="897"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Oneill" initials="LO" lastIdx="17" clrIdx="0">
    <p:extLst>
      <p:ext uri="{19B8F6BF-5375-455C-9EA6-DF929625EA0E}">
        <p15:presenceInfo xmlns:p15="http://schemas.microsoft.com/office/powerpoint/2012/main" userId="S::Luke.Oneill@phe.gov.uk::257f899d-5e0e-4285-874d-373802fc832f" providerId="AD"/>
      </p:ext>
    </p:extLst>
  </p:cmAuthor>
  <p:cmAuthor id="2" name="Luke Oneill" initials="LO [2]" lastIdx="8" clrIdx="1">
    <p:extLst>
      <p:ext uri="{19B8F6BF-5375-455C-9EA6-DF929625EA0E}">
        <p15:presenceInfo xmlns:p15="http://schemas.microsoft.com/office/powerpoint/2012/main" userId="S::Luke.Oneill@ukhsa.gov.uk::257f899d-5e0e-4285-874d-373802fc832f" providerId="AD"/>
      </p:ext>
    </p:extLst>
  </p:cmAuthor>
  <p:cmAuthor id="3" name="Emily Cooper" initials="EC" lastIdx="14" clrIdx="2">
    <p:extLst>
      <p:ext uri="{19B8F6BF-5375-455C-9EA6-DF929625EA0E}">
        <p15:presenceInfo xmlns:p15="http://schemas.microsoft.com/office/powerpoint/2012/main" userId="S::Emily.Cooper@ukhsa.gov.uk::eb95757b-e3cc-4f78-9541-56bd20621a99" providerId="AD"/>
      </p:ext>
    </p:extLst>
  </p:cmAuthor>
  <p:cmAuthor id="4" name="Ruth Riley" initials="RR" lastIdx="11" clrIdx="3">
    <p:extLst>
      <p:ext uri="{19B8F6BF-5375-455C-9EA6-DF929625EA0E}">
        <p15:presenceInfo xmlns:p15="http://schemas.microsoft.com/office/powerpoint/2012/main" userId="S::Ruth.Riley@ukhsa.gov.uk::e898c76d-8c6a-4817-814a-65fe6176243e" providerId="AD"/>
      </p:ext>
    </p:extLst>
  </p:cmAuthor>
  <p:cmAuthor id="5" name="Eirwen Sides" initials="ES" lastIdx="1" clrIdx="4">
    <p:extLst>
      <p:ext uri="{19B8F6BF-5375-455C-9EA6-DF929625EA0E}">
        <p15:presenceInfo xmlns:p15="http://schemas.microsoft.com/office/powerpoint/2012/main" userId="S::Eirwen.Sides@phe.gov.uk::0e62f732-0be3-42f9-bf06-db3c718c63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AF1E2C"/>
    <a:srgbClr val="AD0016"/>
    <a:srgbClr val="DDDDDD"/>
    <a:srgbClr val="F4DD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74971" autoAdjust="0"/>
  </p:normalViewPr>
  <p:slideViewPr>
    <p:cSldViewPr snapToGrid="0">
      <p:cViewPr varScale="1">
        <p:scale>
          <a:sx n="19" d="100"/>
          <a:sy n="19" d="100"/>
        </p:scale>
        <p:origin x="1286" y="38"/>
      </p:cViewPr>
      <p:guideLst/>
    </p:cSldViewPr>
  </p:slideViewPr>
  <p:outlineViewPr>
    <p:cViewPr>
      <p:scale>
        <a:sx n="33" d="100"/>
        <a:sy n="33" d="100"/>
      </p:scale>
      <p:origin x="0" y="-5972"/>
    </p:cViewPr>
  </p:outlineViewPr>
  <p:notesTextViewPr>
    <p:cViewPr>
      <p:scale>
        <a:sx n="100" d="100"/>
        <a:sy n="100" d="100"/>
      </p:scale>
      <p:origin x="0" y="0"/>
    </p:cViewPr>
  </p:notesTextViewPr>
  <p:sorterViewPr>
    <p:cViewPr>
      <p:scale>
        <a:sx n="200" d="100"/>
        <a:sy n="200" d="100"/>
      </p:scale>
      <p:origin x="0" y="-14755"/>
    </p:cViewPr>
  </p:sorterViewPr>
  <p:notesViewPr>
    <p:cSldViewPr snapToGrid="0">
      <p:cViewPr varScale="1">
        <p:scale>
          <a:sx n="84" d="100"/>
          <a:sy n="84" d="100"/>
        </p:scale>
        <p:origin x="2946"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FILESWT09.phe.gov.uk\PCU\Work%20Folders\Primary%20Care%20Share\TARGET\TARGET%20Website\8.%20TARGET%20Trainers%20and%20Training\Updates%20for%20Oct%2022%20training\Clinical%20Scenarios\CS1%20-%20Acute%20Cough%20-%20DL%20Reviewed\Little%20study%20-%20updated%20data%20and%20graph%20-%20LON.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Sheet1!$A$2</c:f>
              <c:strCache>
                <c:ptCount val="1"/>
                <c:pt idx="0">
                  <c:v>y</c:v>
                </c:pt>
              </c:strCache>
            </c:strRef>
          </c:tx>
          <c:spPr>
            <a:solidFill>
              <a:schemeClr val="accent5">
                <a:lumMod val="60000"/>
                <a:lumOff val="40000"/>
              </a:schemeClr>
            </a:solidFill>
            <a:ln>
              <a:noFill/>
            </a:ln>
            <a:effectLst/>
          </c:spPr>
          <c:invertIfNegative val="0"/>
          <c:dPt>
            <c:idx val="0"/>
            <c:invertIfNegative val="0"/>
            <c:bubble3D val="0"/>
            <c:spPr>
              <a:solidFill>
                <a:srgbClr val="C00000"/>
              </a:solidFill>
              <a:ln>
                <a:noFill/>
              </a:ln>
              <a:effectLst/>
            </c:spPr>
            <c:extLst>
              <c:ext xmlns:c16="http://schemas.microsoft.com/office/drawing/2014/chart" uri="{C3380CC4-5D6E-409C-BE32-E72D297353CC}">
                <c16:uniqueId val="{00000001-B8F8-4A1E-8ADF-43FB71987FD9}"/>
              </c:ext>
            </c:extLst>
          </c:dPt>
          <c:dPt>
            <c:idx val="1"/>
            <c:invertIfNegative val="0"/>
            <c:bubble3D val="0"/>
            <c:spPr>
              <a:solidFill>
                <a:schemeClr val="accent6">
                  <a:lumMod val="75000"/>
                </a:schemeClr>
              </a:solidFill>
              <a:ln>
                <a:noFill/>
              </a:ln>
              <a:effectLst/>
            </c:spPr>
            <c:extLst>
              <c:ext xmlns:c16="http://schemas.microsoft.com/office/drawing/2014/chart" uri="{C3380CC4-5D6E-409C-BE32-E72D297353CC}">
                <c16:uniqueId val="{00000003-B8F8-4A1E-8ADF-43FB71987FD9}"/>
              </c:ext>
            </c:extLst>
          </c:dPt>
          <c:cat>
            <c:strRef>
              <c:f>Sheet1!$B$1:$C$1</c:f>
              <c:strCache>
                <c:ptCount val="2"/>
                <c:pt idx="0">
                  <c:v>AMR in 2050</c:v>
                </c:pt>
                <c:pt idx="1">
                  <c:v>Diabetes and cancer now</c:v>
                </c:pt>
              </c:strCache>
            </c:strRef>
          </c:cat>
          <c:val>
            <c:numRef>
              <c:f>Sheet1!$B$2:$C$2</c:f>
              <c:numCache>
                <c:formatCode>#,##0</c:formatCode>
                <c:ptCount val="2"/>
                <c:pt idx="0">
                  <c:v>10000000</c:v>
                </c:pt>
                <c:pt idx="1">
                  <c:v>1500000</c:v>
                </c:pt>
              </c:numCache>
            </c:numRef>
          </c:val>
          <c:extLst>
            <c:ext xmlns:c16="http://schemas.microsoft.com/office/drawing/2014/chart" uri="{C3380CC4-5D6E-409C-BE32-E72D297353CC}">
              <c16:uniqueId val="{00000004-B8F8-4A1E-8ADF-43FB71987FD9}"/>
            </c:ext>
          </c:extLst>
        </c:ser>
        <c:ser>
          <c:idx val="1"/>
          <c:order val="1"/>
          <c:tx>
            <c:strRef>
              <c:f>Sheet1!$A$3</c:f>
              <c:strCache>
                <c:ptCount val="1"/>
                <c:pt idx="0">
                  <c:v>AMR now</c:v>
                </c:pt>
              </c:strCache>
            </c:strRef>
          </c:tx>
          <c:spPr>
            <a:solidFill>
              <a:srgbClr val="FBB7B7"/>
            </a:solidFill>
            <a:ln>
              <a:noFill/>
            </a:ln>
            <a:effectLst/>
          </c:spPr>
          <c:invertIfNegative val="0"/>
          <c:dPt>
            <c:idx val="1"/>
            <c:invertIfNegative val="0"/>
            <c:bubble3D val="0"/>
            <c:spPr>
              <a:solidFill>
                <a:schemeClr val="accent6">
                  <a:lumMod val="75000"/>
                </a:schemeClr>
              </a:solidFill>
              <a:ln>
                <a:noFill/>
              </a:ln>
              <a:effectLst/>
            </c:spPr>
            <c:extLst>
              <c:ext xmlns:c16="http://schemas.microsoft.com/office/drawing/2014/chart" uri="{C3380CC4-5D6E-409C-BE32-E72D297353CC}">
                <c16:uniqueId val="{00000006-B8F8-4A1E-8ADF-43FB71987FD9}"/>
              </c:ext>
            </c:extLst>
          </c:dPt>
          <c:cat>
            <c:strRef>
              <c:f>Sheet1!$B$1:$C$1</c:f>
              <c:strCache>
                <c:ptCount val="2"/>
                <c:pt idx="0">
                  <c:v>AMR in 2050</c:v>
                </c:pt>
                <c:pt idx="1">
                  <c:v>Diabetes and cancer now</c:v>
                </c:pt>
              </c:strCache>
            </c:strRef>
          </c:cat>
          <c:val>
            <c:numRef>
              <c:f>Sheet1!$B$3:$C$3</c:f>
              <c:numCache>
                <c:formatCode>#,##0</c:formatCode>
                <c:ptCount val="2"/>
                <c:pt idx="0" formatCode="General">
                  <c:v>0</c:v>
                </c:pt>
                <c:pt idx="1">
                  <c:v>8200000</c:v>
                </c:pt>
              </c:numCache>
            </c:numRef>
          </c:val>
          <c:extLst>
            <c:ext xmlns:c16="http://schemas.microsoft.com/office/drawing/2014/chart" uri="{C3380CC4-5D6E-409C-BE32-E72D297353CC}">
              <c16:uniqueId val="{00000007-B8F8-4A1E-8ADF-43FB71987FD9}"/>
            </c:ext>
          </c:extLst>
        </c:ser>
        <c:dLbls>
          <c:showLegendKey val="0"/>
          <c:showVal val="0"/>
          <c:showCatName val="0"/>
          <c:showSerName val="0"/>
          <c:showPercent val="0"/>
          <c:showBubbleSize val="0"/>
        </c:dLbls>
        <c:gapWidth val="70"/>
        <c:overlap val="100"/>
        <c:axId val="590379648"/>
        <c:axId val="590382600"/>
      </c:barChart>
      <c:catAx>
        <c:axId val="590379648"/>
        <c:scaling>
          <c:orientation val="minMax"/>
        </c:scaling>
        <c:delete val="1"/>
        <c:axPos val="b"/>
        <c:numFmt formatCode="General" sourceLinked="1"/>
        <c:majorTickMark val="none"/>
        <c:minorTickMark val="none"/>
        <c:tickLblPos val="nextTo"/>
        <c:crossAx val="590382600"/>
        <c:crosses val="autoZero"/>
        <c:auto val="1"/>
        <c:lblAlgn val="ctr"/>
        <c:lblOffset val="100"/>
        <c:noMultiLvlLbl val="0"/>
      </c:catAx>
      <c:valAx>
        <c:axId val="590382600"/>
        <c:scaling>
          <c:orientation val="minMax"/>
          <c:max val="100000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903796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Sheet1!$A$33</c:f>
              <c:strCache>
                <c:ptCount val="1"/>
                <c:pt idx="0">
                  <c:v>No prescription</c:v>
                </c:pt>
              </c:strCache>
            </c:strRef>
          </c:tx>
          <c:spPr>
            <a:solidFill>
              <a:srgbClr val="FFFF00"/>
            </a:solidFill>
            <a:ln>
              <a:solidFill>
                <a:sysClr val="windowText" lastClr="000000"/>
              </a:solidFill>
            </a:ln>
            <a:effectLst/>
          </c:spPr>
          <c:invertIfNegative val="0"/>
          <c:cat>
            <c:strRef>
              <c:f>Sheet1!$B$32:$C$32</c:f>
              <c:strCache>
                <c:ptCount val="2"/>
                <c:pt idx="0">
                  <c:v>Patient very satisfied with consultation 
(%)</c:v>
                </c:pt>
                <c:pt idx="1">
                  <c:v>Patients belief that antibiotics are moderately or more effective
 (%)</c:v>
                </c:pt>
              </c:strCache>
            </c:strRef>
          </c:cat>
          <c:val>
            <c:numRef>
              <c:f>Sheet1!$B$33:$C$33</c:f>
              <c:numCache>
                <c:formatCode>General</c:formatCode>
                <c:ptCount val="2"/>
                <c:pt idx="0">
                  <c:v>79</c:v>
                </c:pt>
                <c:pt idx="1">
                  <c:v>71</c:v>
                </c:pt>
              </c:numCache>
            </c:numRef>
          </c:val>
          <c:extLst>
            <c:ext xmlns:c16="http://schemas.microsoft.com/office/drawing/2014/chart" uri="{C3380CC4-5D6E-409C-BE32-E72D297353CC}">
              <c16:uniqueId val="{00000000-8136-4BA3-8BC2-4EB7E8C1AFCC}"/>
            </c:ext>
          </c:extLst>
        </c:ser>
        <c:ser>
          <c:idx val="1"/>
          <c:order val="1"/>
          <c:tx>
            <c:strRef>
              <c:f>Sheet1!$A$34</c:f>
              <c:strCache>
                <c:ptCount val="1"/>
                <c:pt idx="0">
                  <c:v>Delayed: Recontact </c:v>
                </c:pt>
              </c:strCache>
            </c:strRef>
          </c:tx>
          <c:spPr>
            <a:solidFill>
              <a:srgbClr val="FFC000"/>
            </a:solidFill>
            <a:ln>
              <a:solidFill>
                <a:sysClr val="windowText" lastClr="000000"/>
              </a:solidFill>
            </a:ln>
            <a:effectLst/>
          </c:spPr>
          <c:invertIfNegative val="0"/>
          <c:cat>
            <c:strRef>
              <c:f>Sheet1!$B$32:$C$32</c:f>
              <c:strCache>
                <c:ptCount val="2"/>
                <c:pt idx="0">
                  <c:v>Patient very satisfied with consultation 
(%)</c:v>
                </c:pt>
                <c:pt idx="1">
                  <c:v>Patients belief that antibiotics are moderately or more effective
 (%)</c:v>
                </c:pt>
              </c:strCache>
            </c:strRef>
          </c:cat>
          <c:val>
            <c:numRef>
              <c:f>Sheet1!$B$34:$C$34</c:f>
              <c:numCache>
                <c:formatCode>General</c:formatCode>
                <c:ptCount val="2"/>
                <c:pt idx="0">
                  <c:v>74</c:v>
                </c:pt>
                <c:pt idx="1">
                  <c:v>74</c:v>
                </c:pt>
              </c:numCache>
            </c:numRef>
          </c:val>
          <c:extLst>
            <c:ext xmlns:c16="http://schemas.microsoft.com/office/drawing/2014/chart" uri="{C3380CC4-5D6E-409C-BE32-E72D297353CC}">
              <c16:uniqueId val="{00000001-8136-4BA3-8BC2-4EB7E8C1AFCC}"/>
            </c:ext>
          </c:extLst>
        </c:ser>
        <c:ser>
          <c:idx val="2"/>
          <c:order val="2"/>
          <c:tx>
            <c:strRef>
              <c:f>Sheet1!$A$35</c:f>
              <c:strCache>
                <c:ptCount val="1"/>
                <c:pt idx="0">
                  <c:v>Delayed: Post-date</c:v>
                </c:pt>
              </c:strCache>
            </c:strRef>
          </c:tx>
          <c:spPr>
            <a:solidFill>
              <a:srgbClr val="00B050"/>
            </a:solidFill>
            <a:ln>
              <a:solidFill>
                <a:sysClr val="windowText" lastClr="000000"/>
              </a:solidFill>
            </a:ln>
            <a:effectLst/>
          </c:spPr>
          <c:invertIfNegative val="0"/>
          <c:cat>
            <c:strRef>
              <c:f>Sheet1!$B$32:$C$32</c:f>
              <c:strCache>
                <c:ptCount val="2"/>
                <c:pt idx="0">
                  <c:v>Patient very satisfied with consultation 
(%)</c:v>
                </c:pt>
                <c:pt idx="1">
                  <c:v>Patients belief that antibiotics are moderately or more effective
 (%)</c:v>
                </c:pt>
              </c:strCache>
            </c:strRef>
          </c:cat>
          <c:val>
            <c:numRef>
              <c:f>Sheet1!$B$35:$C$35</c:f>
              <c:numCache>
                <c:formatCode>General</c:formatCode>
                <c:ptCount val="2"/>
                <c:pt idx="0">
                  <c:v>80</c:v>
                </c:pt>
                <c:pt idx="1">
                  <c:v>73</c:v>
                </c:pt>
              </c:numCache>
            </c:numRef>
          </c:val>
          <c:extLst>
            <c:ext xmlns:c16="http://schemas.microsoft.com/office/drawing/2014/chart" uri="{C3380CC4-5D6E-409C-BE32-E72D297353CC}">
              <c16:uniqueId val="{00000002-8136-4BA3-8BC2-4EB7E8C1AFCC}"/>
            </c:ext>
          </c:extLst>
        </c:ser>
        <c:ser>
          <c:idx val="3"/>
          <c:order val="3"/>
          <c:tx>
            <c:strRef>
              <c:f>Sheet1!$A$36</c:f>
              <c:strCache>
                <c:ptCount val="1"/>
                <c:pt idx="0">
                  <c:v>Delayed: Collection </c:v>
                </c:pt>
              </c:strCache>
            </c:strRef>
          </c:tx>
          <c:spPr>
            <a:solidFill>
              <a:srgbClr val="00B0F0"/>
            </a:solidFill>
            <a:ln>
              <a:solidFill>
                <a:sysClr val="windowText" lastClr="000000"/>
              </a:solidFill>
            </a:ln>
            <a:effectLst/>
          </c:spPr>
          <c:invertIfNegative val="0"/>
          <c:cat>
            <c:strRef>
              <c:f>Sheet1!$B$32:$C$32</c:f>
              <c:strCache>
                <c:ptCount val="2"/>
                <c:pt idx="0">
                  <c:v>Patient very satisfied with consultation 
(%)</c:v>
                </c:pt>
                <c:pt idx="1">
                  <c:v>Patients belief that antibiotics are moderately or more effective
 (%)</c:v>
                </c:pt>
              </c:strCache>
            </c:strRef>
          </c:cat>
          <c:val>
            <c:numRef>
              <c:f>Sheet1!$B$36:$C$36</c:f>
              <c:numCache>
                <c:formatCode>General</c:formatCode>
                <c:ptCount val="2"/>
                <c:pt idx="0">
                  <c:v>88</c:v>
                </c:pt>
                <c:pt idx="1">
                  <c:v>72</c:v>
                </c:pt>
              </c:numCache>
            </c:numRef>
          </c:val>
          <c:extLst>
            <c:ext xmlns:c16="http://schemas.microsoft.com/office/drawing/2014/chart" uri="{C3380CC4-5D6E-409C-BE32-E72D297353CC}">
              <c16:uniqueId val="{00000003-8136-4BA3-8BC2-4EB7E8C1AFCC}"/>
            </c:ext>
          </c:extLst>
        </c:ser>
        <c:ser>
          <c:idx val="4"/>
          <c:order val="4"/>
          <c:tx>
            <c:strRef>
              <c:f>Sheet1!$A$37</c:f>
              <c:strCache>
                <c:ptCount val="1"/>
                <c:pt idx="0">
                  <c:v>Delayed: Given but asked to wait to use</c:v>
                </c:pt>
              </c:strCache>
            </c:strRef>
          </c:tx>
          <c:spPr>
            <a:solidFill>
              <a:srgbClr val="002060"/>
            </a:solidFill>
            <a:ln>
              <a:solidFill>
                <a:sysClr val="windowText" lastClr="000000"/>
              </a:solidFill>
            </a:ln>
            <a:effectLst/>
          </c:spPr>
          <c:invertIfNegative val="0"/>
          <c:cat>
            <c:strRef>
              <c:f>Sheet1!$B$32:$C$32</c:f>
              <c:strCache>
                <c:ptCount val="2"/>
                <c:pt idx="0">
                  <c:v>Patient very satisfied with consultation 
(%)</c:v>
                </c:pt>
                <c:pt idx="1">
                  <c:v>Patients belief that antibiotics are moderately or more effective
 (%)</c:v>
                </c:pt>
              </c:strCache>
            </c:strRef>
          </c:cat>
          <c:val>
            <c:numRef>
              <c:f>Sheet1!$B$37:$C$37</c:f>
              <c:numCache>
                <c:formatCode>General</c:formatCode>
                <c:ptCount val="2"/>
                <c:pt idx="0">
                  <c:v>89</c:v>
                </c:pt>
                <c:pt idx="1">
                  <c:v>66</c:v>
                </c:pt>
              </c:numCache>
            </c:numRef>
          </c:val>
          <c:extLst>
            <c:ext xmlns:c16="http://schemas.microsoft.com/office/drawing/2014/chart" uri="{C3380CC4-5D6E-409C-BE32-E72D297353CC}">
              <c16:uniqueId val="{00000004-8136-4BA3-8BC2-4EB7E8C1AFCC}"/>
            </c:ext>
          </c:extLst>
        </c:ser>
        <c:ser>
          <c:idx val="5"/>
          <c:order val="5"/>
          <c:tx>
            <c:strRef>
              <c:f>Sheet1!$A$38</c:f>
              <c:strCache>
                <c:ptCount val="1"/>
                <c:pt idx="0">
                  <c:v>Immediate antibiotics</c:v>
                </c:pt>
              </c:strCache>
            </c:strRef>
          </c:tx>
          <c:spPr>
            <a:solidFill>
              <a:srgbClr val="C00000"/>
            </a:solidFill>
            <a:ln>
              <a:solidFill>
                <a:sysClr val="windowText" lastClr="000000"/>
              </a:solidFill>
            </a:ln>
            <a:effectLst/>
          </c:spPr>
          <c:invertIfNegative val="0"/>
          <c:cat>
            <c:strRef>
              <c:f>Sheet1!$B$32:$C$32</c:f>
              <c:strCache>
                <c:ptCount val="2"/>
                <c:pt idx="0">
                  <c:v>Patient very satisfied with consultation 
(%)</c:v>
                </c:pt>
                <c:pt idx="1">
                  <c:v>Patients belief that antibiotics are moderately or more effective
 (%)</c:v>
                </c:pt>
              </c:strCache>
            </c:strRef>
          </c:cat>
          <c:val>
            <c:numRef>
              <c:f>Sheet1!$B$38:$C$38</c:f>
              <c:numCache>
                <c:formatCode>General</c:formatCode>
                <c:ptCount val="2"/>
                <c:pt idx="0">
                  <c:v>93</c:v>
                </c:pt>
                <c:pt idx="1">
                  <c:v>93</c:v>
                </c:pt>
              </c:numCache>
            </c:numRef>
          </c:val>
          <c:extLst>
            <c:ext xmlns:c16="http://schemas.microsoft.com/office/drawing/2014/chart" uri="{C3380CC4-5D6E-409C-BE32-E72D297353CC}">
              <c16:uniqueId val="{00000005-8136-4BA3-8BC2-4EB7E8C1AFCC}"/>
            </c:ext>
          </c:extLst>
        </c:ser>
        <c:dLbls>
          <c:showLegendKey val="0"/>
          <c:showVal val="0"/>
          <c:showCatName val="0"/>
          <c:showSerName val="0"/>
          <c:showPercent val="0"/>
          <c:showBubbleSize val="0"/>
        </c:dLbls>
        <c:gapWidth val="219"/>
        <c:overlap val="-27"/>
        <c:axId val="397646960"/>
        <c:axId val="389691384"/>
      </c:barChart>
      <c:catAx>
        <c:axId val="397646960"/>
        <c:scaling>
          <c:orientation val="minMax"/>
        </c:scaling>
        <c:delete val="0"/>
        <c:axPos val="b"/>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389691384"/>
        <c:crosses val="autoZero"/>
        <c:auto val="1"/>
        <c:lblAlgn val="ctr"/>
        <c:lblOffset val="100"/>
        <c:noMultiLvlLbl val="0"/>
      </c:catAx>
      <c:valAx>
        <c:axId val="3896913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1"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GB" sz="1050" b="1" dirty="0">
                    <a:solidFill>
                      <a:sysClr val="windowText" lastClr="000000"/>
                    </a:solidFill>
                    <a:latin typeface="Arial" panose="020B0604020202020204" pitchFamily="34" charset="0"/>
                    <a:cs typeface="Arial" panose="020B0604020202020204" pitchFamily="34" charset="0"/>
                  </a:rPr>
                  <a:t>Percentage (%</a:t>
                </a:r>
                <a:r>
                  <a:rPr lang="en-GB" sz="1050" b="1" baseline="0" dirty="0">
                    <a:solidFill>
                      <a:sysClr val="windowText" lastClr="000000"/>
                    </a:solidFill>
                    <a:latin typeface="Arial" panose="020B0604020202020204" pitchFamily="34" charset="0"/>
                    <a:cs typeface="Arial" panose="020B0604020202020204" pitchFamily="34" charset="0"/>
                  </a:rPr>
                  <a:t> and degree)</a:t>
                </a:r>
                <a:endParaRPr lang="en-GB" sz="1050" b="1" dirty="0">
                  <a:solidFill>
                    <a:sysClr val="windowText" lastClr="000000"/>
                  </a:solidFill>
                  <a:latin typeface="Arial" panose="020B0604020202020204" pitchFamily="34" charset="0"/>
                  <a:cs typeface="Arial" panose="020B0604020202020204" pitchFamily="34" charset="0"/>
                </a:endParaRPr>
              </a:p>
            </c:rich>
          </c:tx>
          <c:overlay val="0"/>
          <c:spPr>
            <a:noFill/>
            <a:ln>
              <a:noFill/>
            </a:ln>
            <a:effectLst/>
          </c:spPr>
          <c:txPr>
            <a:bodyPr rot="-5400000" spcFirstLastPara="1" vertOverflow="ellipsis" vert="horz" wrap="square" anchor="ctr" anchorCtr="1"/>
            <a:lstStyle/>
            <a:p>
              <a:pPr>
                <a:defRPr sz="105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solidFill>
              <a:sysClr val="windowText" lastClr="000000"/>
            </a:solidFill>
          </a:ln>
          <a:effectLst/>
        </c:spPr>
        <c:txPr>
          <a:bodyPr rot="-600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397646960"/>
        <c:crosses val="autoZero"/>
        <c:crossBetween val="between"/>
      </c:valAx>
      <c:spPr>
        <a:noFill/>
        <a:ln>
          <a:noFill/>
        </a:ln>
        <a:effectLst/>
      </c:spPr>
    </c:plotArea>
    <c:legend>
      <c:legendPos val="b"/>
      <c:layout>
        <c:manualLayout>
          <c:xMode val="edge"/>
          <c:yMode val="edge"/>
          <c:x val="4.2372894314839732E-2"/>
          <c:y val="0.81311023034988661"/>
          <c:w val="0.91973568270538342"/>
          <c:h val="0.16733314050462775"/>
        </c:manualLayout>
      </c:layout>
      <c:overlay val="0"/>
      <c:spPr>
        <a:noFill/>
        <a:ln>
          <a:noFill/>
        </a:ln>
        <a:effectLst/>
      </c:spPr>
      <c:txPr>
        <a:bodyPr rot="0" spcFirstLastPara="1" vertOverflow="ellipsis" vert="horz" wrap="square" anchor="ctr" anchorCtr="1"/>
        <a:lstStyle/>
        <a:p>
          <a:pPr>
            <a:defRPr sz="105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5683151607493314E-2"/>
          <c:y val="3.2592642963042422E-2"/>
          <c:w val="0.86314734870728649"/>
          <c:h val="0.65675197966509835"/>
        </c:manualLayout>
      </c:layout>
      <c:barChart>
        <c:barDir val="col"/>
        <c:grouping val="clustered"/>
        <c:varyColors val="0"/>
        <c:ser>
          <c:idx val="0"/>
          <c:order val="0"/>
          <c:tx>
            <c:strRef>
              <c:f>Sheet1!$B$3</c:f>
              <c:strCache>
                <c:ptCount val="1"/>
                <c:pt idx="0">
                  <c:v>Given 10 days antibiotic treatment</c:v>
                </c:pt>
              </c:strCache>
            </c:strRef>
          </c:tx>
          <c:spPr>
            <a:solidFill>
              <a:srgbClr val="FF0000"/>
            </a:solidFill>
            <a:ln>
              <a:solidFill>
                <a:schemeClr val="tx1"/>
              </a:solidFill>
            </a:ln>
          </c:spPr>
          <c:invertIfNegative val="0"/>
          <c:cat>
            <c:strRef>
              <c:f>Sheet1!$C$2:$F$2</c:f>
              <c:strCache>
                <c:ptCount val="4"/>
                <c:pt idx="0">
                  <c:v>Better by day 3</c:v>
                </c:pt>
                <c:pt idx="1">
                  <c:v>Satisfied patients</c:v>
                </c:pt>
                <c:pt idx="2">
                  <c:v>Think antibiotics are effective</c:v>
                </c:pt>
                <c:pt idx="3">
                  <c:v>Would visit GP again for similar symptoms</c:v>
                </c:pt>
              </c:strCache>
            </c:strRef>
          </c:cat>
          <c:val>
            <c:numRef>
              <c:f>Sheet1!$C$3:$F$3</c:f>
              <c:numCache>
                <c:formatCode>General</c:formatCode>
                <c:ptCount val="4"/>
                <c:pt idx="0">
                  <c:v>37</c:v>
                </c:pt>
                <c:pt idx="1">
                  <c:v>96</c:v>
                </c:pt>
                <c:pt idx="2">
                  <c:v>87</c:v>
                </c:pt>
                <c:pt idx="3">
                  <c:v>79</c:v>
                </c:pt>
              </c:numCache>
            </c:numRef>
          </c:val>
          <c:extLst>
            <c:ext xmlns:c16="http://schemas.microsoft.com/office/drawing/2014/chart" uri="{C3380CC4-5D6E-409C-BE32-E72D297353CC}">
              <c16:uniqueId val="{00000000-E697-403A-828A-36DA4C048584}"/>
            </c:ext>
          </c:extLst>
        </c:ser>
        <c:ser>
          <c:idx val="1"/>
          <c:order val="1"/>
          <c:tx>
            <c:strRef>
              <c:f>Sheet1!$B$4</c:f>
              <c:strCache>
                <c:ptCount val="1"/>
                <c:pt idx="0">
                  <c:v>Given NO antibiotics</c:v>
                </c:pt>
              </c:strCache>
            </c:strRef>
          </c:tx>
          <c:spPr>
            <a:ln>
              <a:solidFill>
                <a:schemeClr val="tx1"/>
              </a:solidFill>
            </a:ln>
          </c:spPr>
          <c:invertIfNegative val="0"/>
          <c:cat>
            <c:strRef>
              <c:f>Sheet1!$C$2:$F$2</c:f>
              <c:strCache>
                <c:ptCount val="4"/>
                <c:pt idx="0">
                  <c:v>Better by day 3</c:v>
                </c:pt>
                <c:pt idx="1">
                  <c:v>Satisfied patients</c:v>
                </c:pt>
                <c:pt idx="2">
                  <c:v>Think antibiotics are effective</c:v>
                </c:pt>
                <c:pt idx="3">
                  <c:v>Would visit GP again for similar symptoms</c:v>
                </c:pt>
              </c:strCache>
            </c:strRef>
          </c:cat>
          <c:val>
            <c:numRef>
              <c:f>Sheet1!$C$4:$F$4</c:f>
              <c:numCache>
                <c:formatCode>General</c:formatCode>
                <c:ptCount val="4"/>
                <c:pt idx="0">
                  <c:v>35</c:v>
                </c:pt>
                <c:pt idx="1">
                  <c:v>90</c:v>
                </c:pt>
                <c:pt idx="2">
                  <c:v>55</c:v>
                </c:pt>
                <c:pt idx="3">
                  <c:v>54</c:v>
                </c:pt>
              </c:numCache>
            </c:numRef>
          </c:val>
          <c:extLst>
            <c:ext xmlns:c16="http://schemas.microsoft.com/office/drawing/2014/chart" uri="{C3380CC4-5D6E-409C-BE32-E72D297353CC}">
              <c16:uniqueId val="{00000001-E697-403A-828A-36DA4C048584}"/>
            </c:ext>
          </c:extLst>
        </c:ser>
        <c:ser>
          <c:idx val="2"/>
          <c:order val="2"/>
          <c:tx>
            <c:strRef>
              <c:f>Sheet1!$B$5</c:f>
              <c:strCache>
                <c:ptCount val="1"/>
                <c:pt idx="0">
                  <c:v>Given DELAYED antibiotics</c:v>
                </c:pt>
              </c:strCache>
            </c:strRef>
          </c:tx>
          <c:spPr>
            <a:solidFill>
              <a:srgbClr val="E6FC18"/>
            </a:solidFill>
            <a:ln>
              <a:solidFill>
                <a:schemeClr val="tx1"/>
              </a:solidFill>
            </a:ln>
          </c:spPr>
          <c:invertIfNegative val="0"/>
          <c:cat>
            <c:strRef>
              <c:f>Sheet1!$C$2:$F$2</c:f>
              <c:strCache>
                <c:ptCount val="4"/>
                <c:pt idx="0">
                  <c:v>Better by day 3</c:v>
                </c:pt>
                <c:pt idx="1">
                  <c:v>Satisfied patients</c:v>
                </c:pt>
                <c:pt idx="2">
                  <c:v>Think antibiotics are effective</c:v>
                </c:pt>
                <c:pt idx="3">
                  <c:v>Would visit GP again for similar symptoms</c:v>
                </c:pt>
              </c:strCache>
            </c:strRef>
          </c:cat>
          <c:val>
            <c:numRef>
              <c:f>Sheet1!$C$5:$F$5</c:f>
              <c:numCache>
                <c:formatCode>General</c:formatCode>
                <c:ptCount val="4"/>
                <c:pt idx="0">
                  <c:v>30</c:v>
                </c:pt>
                <c:pt idx="1">
                  <c:v>93</c:v>
                </c:pt>
                <c:pt idx="2">
                  <c:v>60</c:v>
                </c:pt>
                <c:pt idx="3">
                  <c:v>57</c:v>
                </c:pt>
              </c:numCache>
            </c:numRef>
          </c:val>
          <c:extLst>
            <c:ext xmlns:c16="http://schemas.microsoft.com/office/drawing/2014/chart" uri="{C3380CC4-5D6E-409C-BE32-E72D297353CC}">
              <c16:uniqueId val="{00000002-E697-403A-828A-36DA4C048584}"/>
            </c:ext>
          </c:extLst>
        </c:ser>
        <c:dLbls>
          <c:showLegendKey val="0"/>
          <c:showVal val="0"/>
          <c:showCatName val="0"/>
          <c:showSerName val="0"/>
          <c:showPercent val="0"/>
          <c:showBubbleSize val="0"/>
        </c:dLbls>
        <c:gapWidth val="300"/>
        <c:axId val="523121408"/>
        <c:axId val="523122944"/>
      </c:barChart>
      <c:catAx>
        <c:axId val="523121408"/>
        <c:scaling>
          <c:orientation val="minMax"/>
        </c:scaling>
        <c:delete val="0"/>
        <c:axPos val="b"/>
        <c:numFmt formatCode="General" sourceLinked="0"/>
        <c:majorTickMark val="none"/>
        <c:minorTickMark val="none"/>
        <c:tickLblPos val="nextTo"/>
        <c:txPr>
          <a:bodyPr/>
          <a:lstStyle/>
          <a:p>
            <a:pPr>
              <a:defRPr sz="1100" b="1"/>
            </a:pPr>
            <a:endParaRPr lang="en-US"/>
          </a:p>
        </c:txPr>
        <c:crossAx val="523122944"/>
        <c:crosses val="autoZero"/>
        <c:auto val="1"/>
        <c:lblAlgn val="ctr"/>
        <c:lblOffset val="100"/>
        <c:noMultiLvlLbl val="0"/>
      </c:catAx>
      <c:valAx>
        <c:axId val="523122944"/>
        <c:scaling>
          <c:orientation val="minMax"/>
          <c:max val="100"/>
        </c:scaling>
        <c:delete val="0"/>
        <c:axPos val="l"/>
        <c:majorGridlines/>
        <c:title>
          <c:tx>
            <c:rich>
              <a:bodyPr/>
              <a:lstStyle/>
              <a:p>
                <a:pPr>
                  <a:defRPr sz="1400" b="1"/>
                </a:pPr>
                <a:r>
                  <a:rPr lang="en-US" sz="1400" b="1" dirty="0"/>
                  <a:t>%</a:t>
                </a:r>
              </a:p>
            </c:rich>
          </c:tx>
          <c:overlay val="0"/>
        </c:title>
        <c:numFmt formatCode="General" sourceLinked="1"/>
        <c:majorTickMark val="out"/>
        <c:minorTickMark val="none"/>
        <c:tickLblPos val="nextTo"/>
        <c:txPr>
          <a:bodyPr/>
          <a:lstStyle/>
          <a:p>
            <a:pPr>
              <a:defRPr sz="1100" b="1"/>
            </a:pPr>
            <a:endParaRPr lang="en-US"/>
          </a:p>
        </c:txPr>
        <c:crossAx val="523121408"/>
        <c:crosses val="autoZero"/>
        <c:crossBetween val="between"/>
      </c:valAx>
      <c:spPr>
        <a:solidFill>
          <a:srgbClr val="FFFFFF"/>
        </a:solidFill>
      </c:spPr>
    </c:plotArea>
    <c:legend>
      <c:legendPos val="b"/>
      <c:layout>
        <c:manualLayout>
          <c:xMode val="edge"/>
          <c:yMode val="edge"/>
          <c:x val="0"/>
          <c:y val="0.82512479456305665"/>
          <c:w val="1"/>
          <c:h val="6.9769546678721511E-2"/>
        </c:manualLayout>
      </c:layout>
      <c:overlay val="0"/>
      <c:txPr>
        <a:bodyPr/>
        <a:lstStyle/>
        <a:p>
          <a:pPr>
            <a:defRPr sz="1300" b="1"/>
          </a:pPr>
          <a:endParaRPr lang="en-US"/>
        </a:p>
      </c:txPr>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ofPieChart>
        <c:ofPieType val="pie"/>
        <c:varyColors val="1"/>
        <c:ser>
          <c:idx val="0"/>
          <c:order val="0"/>
          <c:explosion val="8"/>
          <c:dPt>
            <c:idx val="0"/>
            <c:bubble3D val="0"/>
            <c:spPr>
              <a:solidFill>
                <a:srgbClr val="39582A"/>
              </a:solidFill>
              <a:ln w="19050">
                <a:solidFill>
                  <a:schemeClr val="lt1"/>
                </a:solidFill>
              </a:ln>
              <a:effectLst/>
            </c:spPr>
            <c:extLst>
              <c:ext xmlns:c16="http://schemas.microsoft.com/office/drawing/2014/chart" uri="{C3380CC4-5D6E-409C-BE32-E72D297353CC}">
                <c16:uniqueId val="{00000001-E269-4BEB-978B-27A263E7FA52}"/>
              </c:ext>
            </c:extLst>
          </c:dPt>
          <c:dPt>
            <c:idx val="1"/>
            <c:bubble3D val="0"/>
            <c:spPr>
              <a:solidFill>
                <a:schemeClr val="accent2">
                  <a:lumMod val="75000"/>
                </a:schemeClr>
              </a:solidFill>
              <a:ln w="19050">
                <a:solidFill>
                  <a:schemeClr val="lt1"/>
                </a:solidFill>
              </a:ln>
              <a:effectLst/>
            </c:spPr>
            <c:extLst>
              <c:ext xmlns:c16="http://schemas.microsoft.com/office/drawing/2014/chart" uri="{C3380CC4-5D6E-409C-BE32-E72D297353CC}">
                <c16:uniqueId val="{00000003-E269-4BEB-978B-27A263E7FA52}"/>
              </c:ext>
            </c:extLst>
          </c:dPt>
          <c:dPt>
            <c:idx val="2"/>
            <c:bubble3D val="0"/>
            <c:spPr>
              <a:solidFill>
                <a:schemeClr val="accent5">
                  <a:lumMod val="50000"/>
                </a:schemeClr>
              </a:solidFill>
              <a:ln w="19050">
                <a:solidFill>
                  <a:schemeClr val="lt1"/>
                </a:solidFill>
              </a:ln>
              <a:effectLst/>
            </c:spPr>
            <c:extLst>
              <c:ext xmlns:c16="http://schemas.microsoft.com/office/drawing/2014/chart" uri="{C3380CC4-5D6E-409C-BE32-E72D297353CC}">
                <c16:uniqueId val="{00000005-E269-4BEB-978B-27A263E7FA52}"/>
              </c:ext>
            </c:extLst>
          </c:dPt>
          <c:dPt>
            <c:idx val="3"/>
            <c:bubble3D val="0"/>
            <c:spPr>
              <a:solidFill>
                <a:srgbClr val="92D050"/>
              </a:solidFill>
              <a:ln w="19050">
                <a:solidFill>
                  <a:schemeClr val="lt1"/>
                </a:solidFill>
              </a:ln>
              <a:effectLst/>
            </c:spPr>
            <c:extLst>
              <c:ext xmlns:c16="http://schemas.microsoft.com/office/drawing/2014/chart" uri="{C3380CC4-5D6E-409C-BE32-E72D297353CC}">
                <c16:uniqueId val="{00000007-E269-4BEB-978B-27A263E7FA5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E269-4BEB-978B-27A263E7FA52}"/>
              </c:ext>
            </c:extLst>
          </c:dPt>
          <c:cat>
            <c:strRef>
              <c:f>Sheet1!$A$24:$A$27</c:f>
              <c:strCache>
                <c:ptCount val="4"/>
                <c:pt idx="0">
                  <c:v>Given a backup/delayed antibiotic</c:v>
                </c:pt>
                <c:pt idx="1">
                  <c:v>Not given </c:v>
                </c:pt>
                <c:pt idx="2">
                  <c:v>Taken delayed antibiotic</c:v>
                </c:pt>
                <c:pt idx="3">
                  <c:v>Not taken delayed antibiotic</c:v>
                </c:pt>
              </c:strCache>
            </c:strRef>
          </c:cat>
          <c:val>
            <c:numRef>
              <c:f>Sheet1!$B$24:$B$27</c:f>
              <c:numCache>
                <c:formatCode>0</c:formatCode>
                <c:ptCount val="4"/>
                <c:pt idx="0">
                  <c:v>82</c:v>
                </c:pt>
                <c:pt idx="1">
                  <c:v>1970</c:v>
                </c:pt>
                <c:pt idx="2" formatCode="0%">
                  <c:v>0.51</c:v>
                </c:pt>
                <c:pt idx="3" formatCode="0%">
                  <c:v>0.48</c:v>
                </c:pt>
              </c:numCache>
            </c:numRef>
          </c:val>
          <c:extLst>
            <c:ext xmlns:c16="http://schemas.microsoft.com/office/drawing/2014/chart" uri="{C3380CC4-5D6E-409C-BE32-E72D297353CC}">
              <c16:uniqueId val="{0000000A-E269-4BEB-978B-27A263E7FA52}"/>
            </c:ext>
          </c:extLst>
        </c:ser>
        <c:dLbls>
          <c:showLegendKey val="0"/>
          <c:showVal val="0"/>
          <c:showCatName val="0"/>
          <c:showSerName val="0"/>
          <c:showPercent val="0"/>
          <c:showBubbleSize val="0"/>
          <c:showLeaderLines val="1"/>
        </c:dLbls>
        <c:gapWidth val="100"/>
        <c:splitType val="pos"/>
        <c:splitPos val="2"/>
        <c:secondPieSize val="75"/>
      </c:of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spc="0" baseline="0">
                <a:solidFill>
                  <a:schemeClr val="accent6">
                    <a:lumMod val="10000"/>
                  </a:schemeClr>
                </a:solidFill>
                <a:latin typeface="Arial" panose="020B0604020202020204" pitchFamily="34" charset="0"/>
                <a:ea typeface="+mn-ea"/>
                <a:cs typeface="Arial" panose="020B0604020202020204" pitchFamily="34" charset="0"/>
              </a:defRPr>
            </a:pPr>
            <a:r>
              <a:rPr lang="en-GB" sz="1800" b="1" dirty="0">
                <a:solidFill>
                  <a:schemeClr val="accent6">
                    <a:lumMod val="10000"/>
                  </a:schemeClr>
                </a:solidFill>
                <a:latin typeface="Arial" panose="020B0604020202020204" pitchFamily="34" charset="0"/>
                <a:cs typeface="Arial" panose="020B0604020202020204" pitchFamily="34" charset="0"/>
              </a:rPr>
              <a:t>Pips Trial: delayed antibiotic prescribing strategies</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accent6">
                  <a:lumMod val="10000"/>
                </a:schemeClr>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bar"/>
        <c:grouping val="clustered"/>
        <c:varyColors val="0"/>
        <c:ser>
          <c:idx val="0"/>
          <c:order val="0"/>
          <c:tx>
            <c:strRef>
              <c:f>Sheet1!$J$2</c:f>
              <c:strCache>
                <c:ptCount val="1"/>
                <c:pt idx="0">
                  <c:v>Antibiotic Use</c:v>
                </c:pt>
              </c:strCache>
            </c:strRef>
          </c:tx>
          <c:spPr>
            <a:solidFill>
              <a:schemeClr val="accent1"/>
            </a:solidFill>
            <a:ln>
              <a:noFill/>
            </a:ln>
            <a:effectLst/>
          </c:spPr>
          <c:invertIfNegative val="0"/>
          <c:cat>
            <c:strRef>
              <c:f>Sheet1!$K$1:$O$1</c:f>
              <c:strCache>
                <c:ptCount val="5"/>
                <c:pt idx="0">
                  <c:v>No antibiotic</c:v>
                </c:pt>
                <c:pt idx="1">
                  <c:v>Re contact</c:v>
                </c:pt>
                <c:pt idx="2">
                  <c:v>Post date script</c:v>
                </c:pt>
                <c:pt idx="3">
                  <c:v>Collect later</c:v>
                </c:pt>
                <c:pt idx="4">
                  <c:v>Patient-led</c:v>
                </c:pt>
              </c:strCache>
            </c:strRef>
          </c:cat>
          <c:val>
            <c:numRef>
              <c:f>Sheet1!$K$2:$O$2</c:f>
              <c:numCache>
                <c:formatCode>0%</c:formatCode>
                <c:ptCount val="5"/>
                <c:pt idx="0">
                  <c:v>0.26</c:v>
                </c:pt>
                <c:pt idx="1">
                  <c:v>0.37</c:v>
                </c:pt>
                <c:pt idx="2">
                  <c:v>0.37</c:v>
                </c:pt>
                <c:pt idx="3">
                  <c:v>0.33</c:v>
                </c:pt>
                <c:pt idx="4">
                  <c:v>0.39</c:v>
                </c:pt>
              </c:numCache>
            </c:numRef>
          </c:val>
          <c:extLst>
            <c:ext xmlns:c16="http://schemas.microsoft.com/office/drawing/2014/chart" uri="{C3380CC4-5D6E-409C-BE32-E72D297353CC}">
              <c16:uniqueId val="{00000000-F57A-4E95-A19F-22CCB32CA346}"/>
            </c:ext>
          </c:extLst>
        </c:ser>
        <c:ser>
          <c:idx val="1"/>
          <c:order val="1"/>
          <c:tx>
            <c:strRef>
              <c:f>Sheet1!$J$3</c:f>
              <c:strCache>
                <c:ptCount val="1"/>
                <c:pt idx="0">
                  <c:v>Very satisfied</c:v>
                </c:pt>
              </c:strCache>
            </c:strRef>
          </c:tx>
          <c:spPr>
            <a:solidFill>
              <a:schemeClr val="accent2"/>
            </a:solidFill>
            <a:ln>
              <a:noFill/>
            </a:ln>
            <a:effectLst/>
          </c:spPr>
          <c:invertIfNegative val="0"/>
          <c:cat>
            <c:strRef>
              <c:f>Sheet1!$K$1:$O$1</c:f>
              <c:strCache>
                <c:ptCount val="5"/>
                <c:pt idx="0">
                  <c:v>No antibiotic</c:v>
                </c:pt>
                <c:pt idx="1">
                  <c:v>Re contact</c:v>
                </c:pt>
                <c:pt idx="2">
                  <c:v>Post date script</c:v>
                </c:pt>
                <c:pt idx="3">
                  <c:v>Collect later</c:v>
                </c:pt>
                <c:pt idx="4">
                  <c:v>Patient-led</c:v>
                </c:pt>
              </c:strCache>
            </c:strRef>
          </c:cat>
          <c:val>
            <c:numRef>
              <c:f>Sheet1!$K$3:$O$3</c:f>
              <c:numCache>
                <c:formatCode>0%</c:formatCode>
                <c:ptCount val="5"/>
                <c:pt idx="0">
                  <c:v>0.79</c:v>
                </c:pt>
                <c:pt idx="1">
                  <c:v>0.74</c:v>
                </c:pt>
                <c:pt idx="2">
                  <c:v>0.8</c:v>
                </c:pt>
                <c:pt idx="3">
                  <c:v>0.88</c:v>
                </c:pt>
                <c:pt idx="4">
                  <c:v>0.89</c:v>
                </c:pt>
              </c:numCache>
            </c:numRef>
          </c:val>
          <c:extLst>
            <c:ext xmlns:c16="http://schemas.microsoft.com/office/drawing/2014/chart" uri="{C3380CC4-5D6E-409C-BE32-E72D297353CC}">
              <c16:uniqueId val="{00000001-F57A-4E95-A19F-22CCB32CA346}"/>
            </c:ext>
          </c:extLst>
        </c:ser>
        <c:dLbls>
          <c:showLegendKey val="0"/>
          <c:showVal val="0"/>
          <c:showCatName val="0"/>
          <c:showSerName val="0"/>
          <c:showPercent val="0"/>
          <c:showBubbleSize val="0"/>
        </c:dLbls>
        <c:gapWidth val="182"/>
        <c:axId val="611656504"/>
        <c:axId val="611655848"/>
      </c:barChart>
      <c:catAx>
        <c:axId val="6116565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accent6">
                    <a:lumMod val="10000"/>
                  </a:schemeClr>
                </a:solidFill>
                <a:latin typeface="Arial" panose="020B0604020202020204" pitchFamily="34" charset="0"/>
                <a:ea typeface="+mn-ea"/>
                <a:cs typeface="Arial" panose="020B0604020202020204" pitchFamily="34" charset="0"/>
              </a:defRPr>
            </a:pPr>
            <a:endParaRPr lang="en-US"/>
          </a:p>
        </c:txPr>
        <c:crossAx val="611655848"/>
        <c:crosses val="autoZero"/>
        <c:auto val="1"/>
        <c:lblAlgn val="ctr"/>
        <c:lblOffset val="100"/>
        <c:noMultiLvlLbl val="0"/>
      </c:catAx>
      <c:valAx>
        <c:axId val="61165584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accent6">
                    <a:lumMod val="10000"/>
                  </a:schemeClr>
                </a:solidFill>
                <a:latin typeface="Arial" panose="020B0604020202020204" pitchFamily="34" charset="0"/>
                <a:ea typeface="+mn-ea"/>
                <a:cs typeface="Arial" panose="020B0604020202020204" pitchFamily="34" charset="0"/>
              </a:defRPr>
            </a:pPr>
            <a:endParaRPr lang="en-US"/>
          </a:p>
        </c:txPr>
        <c:crossAx val="6116565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rgbClr val="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5" dt="2021-10-06T11:22:59.390" idx="1">
    <p:pos x="5475" y="1497"/>
    <p:text>Add reference to footer as well</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3" dt="2023-02-21T08:42:33.805" idx="14">
    <p:pos x="10" y="10"/>
    <p:text>Somone put on twitter - in the background of casualty they had a poster on the wall.</p:text>
    <p:extLst>
      <p:ext uri="{C676402C-5697-4E1C-873F-D02D1690AC5C}">
        <p15:threadingInfo xmlns:p15="http://schemas.microsoft.com/office/powerpoint/2012/main" timeZoneBias="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1C8F89-58DF-42E8-ADAA-CAA54898BAE8}" type="doc">
      <dgm:prSet loTypeId="urn:microsoft.com/office/officeart/2005/8/layout/radial3" loCatId="relationship" qsTypeId="urn:microsoft.com/office/officeart/2005/8/quickstyle/simple1" qsCatId="simple" csTypeId="urn:microsoft.com/office/officeart/2005/8/colors/accent1_2" csCatId="accent1" phldr="1"/>
      <dgm:spPr/>
    </dgm:pt>
    <dgm:pt modelId="{923FE854-A55F-4187-BD22-2E77A3CA5E73}">
      <dgm:prSet phldrT="[Text]"/>
      <dgm:spPr>
        <a:solidFill>
          <a:schemeClr val="accent2">
            <a:lumMod val="60000"/>
            <a:lumOff val="40000"/>
            <a:alpha val="50000"/>
          </a:schemeClr>
        </a:solidFill>
      </dgm:spPr>
      <dgm:t>
        <a:bodyPr/>
        <a:lstStyle/>
        <a:p>
          <a:r>
            <a:rPr lang="en-GB" b="1" dirty="0">
              <a:latin typeface="Arial" panose="020B0604020202020204" pitchFamily="34" charset="0"/>
              <a:cs typeface="Arial" panose="020B0604020202020204" pitchFamily="34" charset="0"/>
            </a:rPr>
            <a:t>Reducing antibiotic prescribing in your practice</a:t>
          </a:r>
        </a:p>
      </dgm:t>
    </dgm:pt>
    <dgm:pt modelId="{2B5F2C40-D97A-42D3-83DA-71451379ED73}" type="parTrans" cxnId="{F45A6584-BCDE-48AE-BD23-43DC316D815C}">
      <dgm:prSet/>
      <dgm:spPr/>
      <dgm:t>
        <a:bodyPr/>
        <a:lstStyle/>
        <a:p>
          <a:endParaRPr lang="en-GB" b="1"/>
        </a:p>
      </dgm:t>
    </dgm:pt>
    <dgm:pt modelId="{B258197C-2320-4C37-8E6B-DBCA25B47E69}" type="sibTrans" cxnId="{F45A6584-BCDE-48AE-BD23-43DC316D815C}">
      <dgm:prSet/>
      <dgm:spPr/>
      <dgm:t>
        <a:bodyPr/>
        <a:lstStyle/>
        <a:p>
          <a:endParaRPr lang="en-GB" b="1"/>
        </a:p>
      </dgm:t>
    </dgm:pt>
    <dgm:pt modelId="{F473CCFD-B151-4345-AA52-E352B8DC87A7}">
      <dgm:prSet custT="1"/>
      <dgm:spPr>
        <a:solidFill>
          <a:schemeClr val="accent2">
            <a:lumMod val="75000"/>
            <a:alpha val="50000"/>
          </a:schemeClr>
        </a:solidFill>
      </dgm:spPr>
      <dgm:t>
        <a:bodyPr/>
        <a:lstStyle/>
        <a:p>
          <a:r>
            <a:rPr lang="en-GB" sz="1600" b="1" dirty="0">
              <a:solidFill>
                <a:schemeClr val="accent6">
                  <a:lumMod val="10000"/>
                </a:schemeClr>
              </a:solidFill>
              <a:latin typeface="Arial" panose="020B0604020202020204" pitchFamily="34" charset="0"/>
              <a:cs typeface="Arial" panose="020B0604020202020204" pitchFamily="34" charset="0"/>
            </a:rPr>
            <a:t>Makes  difference to resistance in your patients</a:t>
          </a:r>
        </a:p>
      </dgm:t>
    </dgm:pt>
    <dgm:pt modelId="{3284DA59-D34D-4DFF-ACB9-354CDE94F3EB}" type="parTrans" cxnId="{009CF287-3296-4F9D-82A6-03A97ED18732}">
      <dgm:prSet/>
      <dgm:spPr/>
      <dgm:t>
        <a:bodyPr/>
        <a:lstStyle/>
        <a:p>
          <a:endParaRPr lang="en-GB" b="1"/>
        </a:p>
      </dgm:t>
    </dgm:pt>
    <dgm:pt modelId="{B30884C4-D1FA-4A1E-8254-E3EE65D57176}" type="sibTrans" cxnId="{009CF287-3296-4F9D-82A6-03A97ED18732}">
      <dgm:prSet/>
      <dgm:spPr/>
      <dgm:t>
        <a:bodyPr/>
        <a:lstStyle/>
        <a:p>
          <a:endParaRPr lang="en-GB" b="1"/>
        </a:p>
      </dgm:t>
    </dgm:pt>
    <dgm:pt modelId="{8BA58C29-D1F8-444B-823A-04B04AF524A2}">
      <dgm:prSet custT="1"/>
      <dgm:spPr>
        <a:solidFill>
          <a:schemeClr val="accent2">
            <a:lumMod val="75000"/>
            <a:alpha val="50000"/>
          </a:schemeClr>
        </a:solidFill>
      </dgm:spPr>
      <dgm:t>
        <a:bodyPr/>
        <a:lstStyle/>
        <a:p>
          <a:r>
            <a:rPr lang="en-GB" sz="1600" b="1" dirty="0">
              <a:solidFill>
                <a:schemeClr val="accent6">
                  <a:lumMod val="10000"/>
                </a:schemeClr>
              </a:solidFill>
              <a:latin typeface="Arial" panose="020B0604020202020204" pitchFamily="34" charset="0"/>
              <a:cs typeface="Arial" panose="020B0604020202020204" pitchFamily="34" charset="0"/>
            </a:rPr>
            <a:t>Helps to slow future antibiotic resistance</a:t>
          </a:r>
        </a:p>
      </dgm:t>
    </dgm:pt>
    <dgm:pt modelId="{AF34D473-5A5A-4A6F-A7F9-4356D7B691E7}" type="parTrans" cxnId="{FA6284A5-F8E5-405D-9837-A6877314D26F}">
      <dgm:prSet/>
      <dgm:spPr/>
      <dgm:t>
        <a:bodyPr/>
        <a:lstStyle/>
        <a:p>
          <a:endParaRPr lang="en-GB" b="1"/>
        </a:p>
      </dgm:t>
    </dgm:pt>
    <dgm:pt modelId="{2582DE84-BE17-458E-952F-9190B3A6250D}" type="sibTrans" cxnId="{FA6284A5-F8E5-405D-9837-A6877314D26F}">
      <dgm:prSet/>
      <dgm:spPr/>
      <dgm:t>
        <a:bodyPr/>
        <a:lstStyle/>
        <a:p>
          <a:endParaRPr lang="en-GB" b="1"/>
        </a:p>
      </dgm:t>
    </dgm:pt>
    <dgm:pt modelId="{6C6E4414-1A82-4CF5-B221-C43E38BD453F}">
      <dgm:prSet custT="1"/>
      <dgm:spPr>
        <a:solidFill>
          <a:schemeClr val="accent2">
            <a:lumMod val="75000"/>
            <a:alpha val="50000"/>
          </a:schemeClr>
        </a:solidFill>
      </dgm:spPr>
      <dgm:t>
        <a:bodyPr/>
        <a:lstStyle/>
        <a:p>
          <a:r>
            <a:rPr lang="en-GB" sz="1600" b="1" dirty="0">
              <a:solidFill>
                <a:schemeClr val="accent6">
                  <a:lumMod val="10000"/>
                </a:schemeClr>
              </a:solidFill>
              <a:latin typeface="Arial" panose="020B0604020202020204" pitchFamily="34" charset="0"/>
              <a:cs typeface="Arial" panose="020B0604020202020204" pitchFamily="34" charset="0"/>
            </a:rPr>
            <a:t>Increase patient self-care</a:t>
          </a:r>
        </a:p>
      </dgm:t>
    </dgm:pt>
    <dgm:pt modelId="{11835B98-709A-4967-BB86-1166677B6315}" type="parTrans" cxnId="{2915AECB-5658-4551-88AA-EB7E5051198C}">
      <dgm:prSet/>
      <dgm:spPr/>
      <dgm:t>
        <a:bodyPr/>
        <a:lstStyle/>
        <a:p>
          <a:endParaRPr lang="en-GB" b="1"/>
        </a:p>
      </dgm:t>
    </dgm:pt>
    <dgm:pt modelId="{B19BF5E0-71BA-4DD3-924E-F78A695397FE}" type="sibTrans" cxnId="{2915AECB-5658-4551-88AA-EB7E5051198C}">
      <dgm:prSet/>
      <dgm:spPr/>
      <dgm:t>
        <a:bodyPr/>
        <a:lstStyle/>
        <a:p>
          <a:endParaRPr lang="en-GB" b="1"/>
        </a:p>
      </dgm:t>
    </dgm:pt>
    <dgm:pt modelId="{A659F89F-E2D0-474D-981E-135194CC29D6}">
      <dgm:prSet custT="1"/>
      <dgm:spPr>
        <a:solidFill>
          <a:schemeClr val="accent2">
            <a:lumMod val="75000"/>
            <a:alpha val="50000"/>
          </a:schemeClr>
        </a:solidFill>
      </dgm:spPr>
      <dgm:t>
        <a:bodyPr/>
        <a:lstStyle/>
        <a:p>
          <a:r>
            <a:rPr lang="en-GB" sz="1600" b="1" dirty="0">
              <a:solidFill>
                <a:schemeClr val="accent6">
                  <a:lumMod val="10000"/>
                </a:schemeClr>
              </a:solidFill>
              <a:latin typeface="Arial" panose="020B0604020202020204" pitchFamily="34" charset="0"/>
              <a:cs typeface="Arial" panose="020B0604020202020204" pitchFamily="34" charset="0"/>
            </a:rPr>
            <a:t>Helps to reduce future </a:t>
          </a:r>
          <a:r>
            <a:rPr lang="en-GB" sz="1600" b="1" dirty="0" err="1">
              <a:solidFill>
                <a:schemeClr val="accent6">
                  <a:lumMod val="10000"/>
                </a:schemeClr>
              </a:solidFill>
              <a:latin typeface="Arial" panose="020B0604020202020204" pitchFamily="34" charset="0"/>
              <a:cs typeface="Arial" panose="020B0604020202020204" pitchFamily="34" charset="0"/>
            </a:rPr>
            <a:t>consulta-tions</a:t>
          </a:r>
          <a:endParaRPr lang="en-GB" sz="1600" b="1" dirty="0">
            <a:solidFill>
              <a:schemeClr val="accent6">
                <a:lumMod val="10000"/>
              </a:schemeClr>
            </a:solidFill>
            <a:latin typeface="Arial" panose="020B0604020202020204" pitchFamily="34" charset="0"/>
            <a:cs typeface="Arial" panose="020B0604020202020204" pitchFamily="34" charset="0"/>
          </a:endParaRPr>
        </a:p>
      </dgm:t>
    </dgm:pt>
    <dgm:pt modelId="{29F4EC20-FC88-4316-863C-A302468A173A}" type="parTrans" cxnId="{E58C80DC-7420-41BA-9A55-06A166CB989A}">
      <dgm:prSet/>
      <dgm:spPr/>
      <dgm:t>
        <a:bodyPr/>
        <a:lstStyle/>
        <a:p>
          <a:endParaRPr lang="en-GB" b="1"/>
        </a:p>
      </dgm:t>
    </dgm:pt>
    <dgm:pt modelId="{7869F5D0-D976-489E-9CD4-072B6E815186}" type="sibTrans" cxnId="{E58C80DC-7420-41BA-9A55-06A166CB989A}">
      <dgm:prSet/>
      <dgm:spPr/>
      <dgm:t>
        <a:bodyPr/>
        <a:lstStyle/>
        <a:p>
          <a:endParaRPr lang="en-GB" b="1"/>
        </a:p>
      </dgm:t>
    </dgm:pt>
    <dgm:pt modelId="{5A41376B-8855-44A8-9CDA-62615E2B1EEB}" type="pres">
      <dgm:prSet presAssocID="{F71C8F89-58DF-42E8-ADAA-CAA54898BAE8}" presName="composite" presStyleCnt="0">
        <dgm:presLayoutVars>
          <dgm:chMax val="1"/>
          <dgm:dir/>
          <dgm:resizeHandles val="exact"/>
        </dgm:presLayoutVars>
      </dgm:prSet>
      <dgm:spPr/>
    </dgm:pt>
    <dgm:pt modelId="{10E681A0-4AFC-4858-9721-B59B08660693}" type="pres">
      <dgm:prSet presAssocID="{F71C8F89-58DF-42E8-ADAA-CAA54898BAE8}" presName="radial" presStyleCnt="0">
        <dgm:presLayoutVars>
          <dgm:animLvl val="ctr"/>
        </dgm:presLayoutVars>
      </dgm:prSet>
      <dgm:spPr/>
    </dgm:pt>
    <dgm:pt modelId="{D8D1FBD2-365D-4E7E-B076-334CA9BAA5FB}" type="pres">
      <dgm:prSet presAssocID="{923FE854-A55F-4187-BD22-2E77A3CA5E73}" presName="centerShape" presStyleLbl="vennNode1" presStyleIdx="0" presStyleCnt="5" custScaleX="70420" custScaleY="71184"/>
      <dgm:spPr/>
    </dgm:pt>
    <dgm:pt modelId="{D45A3694-1B9B-41FF-BB52-BDF52D56CAFB}" type="pres">
      <dgm:prSet presAssocID="{F473CCFD-B151-4345-AA52-E352B8DC87A7}" presName="node" presStyleLbl="vennNode1" presStyleIdx="1" presStyleCnt="5" custRadScaleRad="82099">
        <dgm:presLayoutVars>
          <dgm:bulletEnabled val="1"/>
        </dgm:presLayoutVars>
      </dgm:prSet>
      <dgm:spPr/>
    </dgm:pt>
    <dgm:pt modelId="{A8F2E5AC-920D-430B-B436-E10DD0DEC92C}" type="pres">
      <dgm:prSet presAssocID="{8BA58C29-D1F8-444B-823A-04B04AF524A2}" presName="node" presStyleLbl="vennNode1" presStyleIdx="2" presStyleCnt="5" custRadScaleRad="82099">
        <dgm:presLayoutVars>
          <dgm:bulletEnabled val="1"/>
        </dgm:presLayoutVars>
      </dgm:prSet>
      <dgm:spPr/>
    </dgm:pt>
    <dgm:pt modelId="{DE44E966-4182-41D0-BD98-729D2C496033}" type="pres">
      <dgm:prSet presAssocID="{6C6E4414-1A82-4CF5-B221-C43E38BD453F}" presName="node" presStyleLbl="vennNode1" presStyleIdx="3" presStyleCnt="5" custRadScaleRad="82099">
        <dgm:presLayoutVars>
          <dgm:bulletEnabled val="1"/>
        </dgm:presLayoutVars>
      </dgm:prSet>
      <dgm:spPr/>
    </dgm:pt>
    <dgm:pt modelId="{590D476C-551B-4D56-B424-C0A08BFC72EF}" type="pres">
      <dgm:prSet presAssocID="{A659F89F-E2D0-474D-981E-135194CC29D6}" presName="node" presStyleLbl="vennNode1" presStyleIdx="4" presStyleCnt="5" custRadScaleRad="82099">
        <dgm:presLayoutVars>
          <dgm:bulletEnabled val="1"/>
        </dgm:presLayoutVars>
      </dgm:prSet>
      <dgm:spPr/>
    </dgm:pt>
  </dgm:ptLst>
  <dgm:cxnLst>
    <dgm:cxn modelId="{F50A6D15-A211-421D-9CB7-B3EDC7817407}" type="presOf" srcId="{6C6E4414-1A82-4CF5-B221-C43E38BD453F}" destId="{DE44E966-4182-41D0-BD98-729D2C496033}" srcOrd="0" destOrd="0" presId="urn:microsoft.com/office/officeart/2005/8/layout/radial3"/>
    <dgm:cxn modelId="{721CC447-FC94-4D3D-8947-905025F91EA8}" type="presOf" srcId="{8BA58C29-D1F8-444B-823A-04B04AF524A2}" destId="{A8F2E5AC-920D-430B-B436-E10DD0DEC92C}" srcOrd="0" destOrd="0" presId="urn:microsoft.com/office/officeart/2005/8/layout/radial3"/>
    <dgm:cxn modelId="{18796168-F04F-4A1D-83AB-C5249367E63C}" type="presOf" srcId="{923FE854-A55F-4187-BD22-2E77A3CA5E73}" destId="{D8D1FBD2-365D-4E7E-B076-334CA9BAA5FB}" srcOrd="0" destOrd="0" presId="urn:microsoft.com/office/officeart/2005/8/layout/radial3"/>
    <dgm:cxn modelId="{9EFD5B6F-398D-4B66-BDEA-D62CFAF6AB73}" type="presOf" srcId="{F71C8F89-58DF-42E8-ADAA-CAA54898BAE8}" destId="{5A41376B-8855-44A8-9CDA-62615E2B1EEB}" srcOrd="0" destOrd="0" presId="urn:microsoft.com/office/officeart/2005/8/layout/radial3"/>
    <dgm:cxn modelId="{31660B53-6586-4E1D-ABFC-BEE0E00491C6}" type="presOf" srcId="{A659F89F-E2D0-474D-981E-135194CC29D6}" destId="{590D476C-551B-4D56-B424-C0A08BFC72EF}" srcOrd="0" destOrd="0" presId="urn:microsoft.com/office/officeart/2005/8/layout/radial3"/>
    <dgm:cxn modelId="{F45A6584-BCDE-48AE-BD23-43DC316D815C}" srcId="{F71C8F89-58DF-42E8-ADAA-CAA54898BAE8}" destId="{923FE854-A55F-4187-BD22-2E77A3CA5E73}" srcOrd="0" destOrd="0" parTransId="{2B5F2C40-D97A-42D3-83DA-71451379ED73}" sibTransId="{B258197C-2320-4C37-8E6B-DBCA25B47E69}"/>
    <dgm:cxn modelId="{009CF287-3296-4F9D-82A6-03A97ED18732}" srcId="{923FE854-A55F-4187-BD22-2E77A3CA5E73}" destId="{F473CCFD-B151-4345-AA52-E352B8DC87A7}" srcOrd="0" destOrd="0" parTransId="{3284DA59-D34D-4DFF-ACB9-354CDE94F3EB}" sibTransId="{B30884C4-D1FA-4A1E-8254-E3EE65D57176}"/>
    <dgm:cxn modelId="{FA6284A5-F8E5-405D-9837-A6877314D26F}" srcId="{923FE854-A55F-4187-BD22-2E77A3CA5E73}" destId="{8BA58C29-D1F8-444B-823A-04B04AF524A2}" srcOrd="1" destOrd="0" parTransId="{AF34D473-5A5A-4A6F-A7F9-4356D7B691E7}" sibTransId="{2582DE84-BE17-458E-952F-9190B3A6250D}"/>
    <dgm:cxn modelId="{4E5DC4C2-8E90-48CC-8C98-2B3A2626B9D1}" type="presOf" srcId="{F473CCFD-B151-4345-AA52-E352B8DC87A7}" destId="{D45A3694-1B9B-41FF-BB52-BDF52D56CAFB}" srcOrd="0" destOrd="0" presId="urn:microsoft.com/office/officeart/2005/8/layout/radial3"/>
    <dgm:cxn modelId="{2915AECB-5658-4551-88AA-EB7E5051198C}" srcId="{923FE854-A55F-4187-BD22-2E77A3CA5E73}" destId="{6C6E4414-1A82-4CF5-B221-C43E38BD453F}" srcOrd="2" destOrd="0" parTransId="{11835B98-709A-4967-BB86-1166677B6315}" sibTransId="{B19BF5E0-71BA-4DD3-924E-F78A695397FE}"/>
    <dgm:cxn modelId="{E58C80DC-7420-41BA-9A55-06A166CB989A}" srcId="{923FE854-A55F-4187-BD22-2E77A3CA5E73}" destId="{A659F89F-E2D0-474D-981E-135194CC29D6}" srcOrd="3" destOrd="0" parTransId="{29F4EC20-FC88-4316-863C-A302468A173A}" sibTransId="{7869F5D0-D976-489E-9CD4-072B6E815186}"/>
    <dgm:cxn modelId="{D0C99D0F-7B47-4187-9427-BD58F1AECC44}" type="presParOf" srcId="{5A41376B-8855-44A8-9CDA-62615E2B1EEB}" destId="{10E681A0-4AFC-4858-9721-B59B08660693}" srcOrd="0" destOrd="0" presId="urn:microsoft.com/office/officeart/2005/8/layout/radial3"/>
    <dgm:cxn modelId="{6B92741D-977D-4E70-81F2-3CE68AD18416}" type="presParOf" srcId="{10E681A0-4AFC-4858-9721-B59B08660693}" destId="{D8D1FBD2-365D-4E7E-B076-334CA9BAA5FB}" srcOrd="0" destOrd="0" presId="urn:microsoft.com/office/officeart/2005/8/layout/radial3"/>
    <dgm:cxn modelId="{0AC033B3-3FED-464D-B2AD-49AC73B10CA7}" type="presParOf" srcId="{10E681A0-4AFC-4858-9721-B59B08660693}" destId="{D45A3694-1B9B-41FF-BB52-BDF52D56CAFB}" srcOrd="1" destOrd="0" presId="urn:microsoft.com/office/officeart/2005/8/layout/radial3"/>
    <dgm:cxn modelId="{0EB31FF7-2C9A-4306-B459-F3DB845EF53F}" type="presParOf" srcId="{10E681A0-4AFC-4858-9721-B59B08660693}" destId="{A8F2E5AC-920D-430B-B436-E10DD0DEC92C}" srcOrd="2" destOrd="0" presId="urn:microsoft.com/office/officeart/2005/8/layout/radial3"/>
    <dgm:cxn modelId="{4086BC46-E503-43CC-8415-F79A457A4BB1}" type="presParOf" srcId="{10E681A0-4AFC-4858-9721-B59B08660693}" destId="{DE44E966-4182-41D0-BD98-729D2C496033}" srcOrd="3" destOrd="0" presId="urn:microsoft.com/office/officeart/2005/8/layout/radial3"/>
    <dgm:cxn modelId="{6E8EBDEC-1AAC-43AD-9B87-AA6B6808938A}" type="presParOf" srcId="{10E681A0-4AFC-4858-9721-B59B08660693}" destId="{590D476C-551B-4D56-B424-C0A08BFC72EF}" srcOrd="4"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D1FBD2-365D-4E7E-B076-334CA9BAA5FB}">
      <dsp:nvSpPr>
        <dsp:cNvPr id="0" name=""/>
        <dsp:cNvSpPr/>
      </dsp:nvSpPr>
      <dsp:spPr>
        <a:xfrm>
          <a:off x="2459561" y="1655877"/>
          <a:ext cx="2137660" cy="2160852"/>
        </a:xfrm>
        <a:prstGeom prst="ellipse">
          <a:avLst/>
        </a:prstGeom>
        <a:solidFill>
          <a:schemeClr val="accent2">
            <a:lumMod val="60000"/>
            <a:lumOff val="4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GB" sz="2100" b="1" kern="1200" dirty="0">
              <a:latin typeface="Arial" panose="020B0604020202020204" pitchFamily="34" charset="0"/>
              <a:cs typeface="Arial" panose="020B0604020202020204" pitchFamily="34" charset="0"/>
            </a:rPr>
            <a:t>Reducing antibiotic prescribing in your practice</a:t>
          </a:r>
        </a:p>
      </dsp:txBody>
      <dsp:txXfrm>
        <a:off x="2772614" y="1972326"/>
        <a:ext cx="1511554" cy="1527954"/>
      </dsp:txXfrm>
    </dsp:sp>
    <dsp:sp modelId="{D45A3694-1B9B-41FF-BB52-BDF52D56CAFB}">
      <dsp:nvSpPr>
        <dsp:cNvPr id="0" name=""/>
        <dsp:cNvSpPr/>
      </dsp:nvSpPr>
      <dsp:spPr>
        <a:xfrm>
          <a:off x="2769495" y="354420"/>
          <a:ext cx="1517793" cy="1517793"/>
        </a:xfrm>
        <a:prstGeom prst="ellipse">
          <a:avLst/>
        </a:prstGeom>
        <a:solidFill>
          <a:schemeClr val="accent2">
            <a:lumMod val="7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6">
                  <a:lumMod val="10000"/>
                </a:schemeClr>
              </a:solidFill>
              <a:latin typeface="Arial" panose="020B0604020202020204" pitchFamily="34" charset="0"/>
              <a:cs typeface="Arial" panose="020B0604020202020204" pitchFamily="34" charset="0"/>
            </a:rPr>
            <a:t>Makes  difference to resistance in your patients</a:t>
          </a:r>
        </a:p>
      </dsp:txBody>
      <dsp:txXfrm>
        <a:off x="2991771" y="576696"/>
        <a:ext cx="1073241" cy="1073241"/>
      </dsp:txXfrm>
    </dsp:sp>
    <dsp:sp modelId="{A8F2E5AC-920D-430B-B436-E10DD0DEC92C}">
      <dsp:nvSpPr>
        <dsp:cNvPr id="0" name=""/>
        <dsp:cNvSpPr/>
      </dsp:nvSpPr>
      <dsp:spPr>
        <a:xfrm>
          <a:off x="4392481" y="1977407"/>
          <a:ext cx="1517793" cy="1517793"/>
        </a:xfrm>
        <a:prstGeom prst="ellipse">
          <a:avLst/>
        </a:prstGeom>
        <a:solidFill>
          <a:schemeClr val="accent2">
            <a:lumMod val="7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6">
                  <a:lumMod val="10000"/>
                </a:schemeClr>
              </a:solidFill>
              <a:latin typeface="Arial" panose="020B0604020202020204" pitchFamily="34" charset="0"/>
              <a:cs typeface="Arial" panose="020B0604020202020204" pitchFamily="34" charset="0"/>
            </a:rPr>
            <a:t>Helps to slow future antibiotic resistance</a:t>
          </a:r>
        </a:p>
      </dsp:txBody>
      <dsp:txXfrm>
        <a:off x="4614757" y="2199683"/>
        <a:ext cx="1073241" cy="1073241"/>
      </dsp:txXfrm>
    </dsp:sp>
    <dsp:sp modelId="{DE44E966-4182-41D0-BD98-729D2C496033}">
      <dsp:nvSpPr>
        <dsp:cNvPr id="0" name=""/>
        <dsp:cNvSpPr/>
      </dsp:nvSpPr>
      <dsp:spPr>
        <a:xfrm>
          <a:off x="2769495" y="3600393"/>
          <a:ext cx="1517793" cy="1517793"/>
        </a:xfrm>
        <a:prstGeom prst="ellipse">
          <a:avLst/>
        </a:prstGeom>
        <a:solidFill>
          <a:schemeClr val="accent2">
            <a:lumMod val="7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6">
                  <a:lumMod val="10000"/>
                </a:schemeClr>
              </a:solidFill>
              <a:latin typeface="Arial" panose="020B0604020202020204" pitchFamily="34" charset="0"/>
              <a:cs typeface="Arial" panose="020B0604020202020204" pitchFamily="34" charset="0"/>
            </a:rPr>
            <a:t>Increase patient self-care</a:t>
          </a:r>
        </a:p>
      </dsp:txBody>
      <dsp:txXfrm>
        <a:off x="2991771" y="3822669"/>
        <a:ext cx="1073241" cy="1073241"/>
      </dsp:txXfrm>
    </dsp:sp>
    <dsp:sp modelId="{590D476C-551B-4D56-B424-C0A08BFC72EF}">
      <dsp:nvSpPr>
        <dsp:cNvPr id="0" name=""/>
        <dsp:cNvSpPr/>
      </dsp:nvSpPr>
      <dsp:spPr>
        <a:xfrm>
          <a:off x="1146508" y="1977407"/>
          <a:ext cx="1517793" cy="1517793"/>
        </a:xfrm>
        <a:prstGeom prst="ellipse">
          <a:avLst/>
        </a:prstGeom>
        <a:solidFill>
          <a:schemeClr val="accent2">
            <a:lumMod val="7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accent6">
                  <a:lumMod val="10000"/>
                </a:schemeClr>
              </a:solidFill>
              <a:latin typeface="Arial" panose="020B0604020202020204" pitchFamily="34" charset="0"/>
              <a:cs typeface="Arial" panose="020B0604020202020204" pitchFamily="34" charset="0"/>
            </a:rPr>
            <a:t>Helps to reduce future </a:t>
          </a:r>
          <a:r>
            <a:rPr lang="en-GB" sz="1600" b="1" kern="1200" dirty="0" err="1">
              <a:solidFill>
                <a:schemeClr val="accent6">
                  <a:lumMod val="10000"/>
                </a:schemeClr>
              </a:solidFill>
              <a:latin typeface="Arial" panose="020B0604020202020204" pitchFamily="34" charset="0"/>
              <a:cs typeface="Arial" panose="020B0604020202020204" pitchFamily="34" charset="0"/>
            </a:rPr>
            <a:t>consulta-tions</a:t>
          </a:r>
          <a:endParaRPr lang="en-GB" sz="1600" b="1" kern="1200" dirty="0">
            <a:solidFill>
              <a:schemeClr val="accent6">
                <a:lumMod val="10000"/>
              </a:schemeClr>
            </a:solidFill>
            <a:latin typeface="Arial" panose="020B0604020202020204" pitchFamily="34" charset="0"/>
            <a:cs typeface="Arial" panose="020B0604020202020204" pitchFamily="34" charset="0"/>
          </a:endParaRPr>
        </a:p>
      </dsp:txBody>
      <dsp:txXfrm>
        <a:off x="1368784" y="2199683"/>
        <a:ext cx="1073241" cy="1073241"/>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98610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71600" y="811530"/>
            <a:ext cx="4114800" cy="3086100"/>
          </a:xfrm>
          <a:prstGeom prst="rect">
            <a:avLst/>
          </a:prstGeom>
          <a:noFill/>
          <a:ln w="12700">
            <a:solidFill>
              <a:prstClr val="black"/>
            </a:solidFill>
          </a:ln>
        </p:spPr>
        <p:txBody>
          <a:bodyPr vert="horz" lIns="91440" tIns="45720" rIns="91440" bIns="45720" rtlCol="0" anchor="ctr"/>
          <a:lstStyle/>
          <a:p>
            <a:endParaRPr lang="en-GB"/>
          </a:p>
        </p:txBody>
      </p:sp>
    </p:spTree>
    <p:extLst>
      <p:ext uri="{BB962C8B-B14F-4D97-AF65-F5344CB8AC3E}">
        <p14:creationId xmlns:p14="http://schemas.microsoft.com/office/powerpoint/2010/main" val="2125167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learning.rcgp.org.uk/mod/book/view.php?id=12649&amp;chapterid=455"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elearning.rcgp.org.uk/mod/book/view.php?id=12647"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8" Type="http://schemas.openxmlformats.org/officeDocument/2006/relationships/hyperlink" Target="https://www.cochranelibrary.com/cdsr/doi/10.1002/14651858.CD012252.pub2/full" TargetMode="External"/><Relationship Id="rId3" Type="http://schemas.openxmlformats.org/officeDocument/2006/relationships/hyperlink" Target="https://linkinghub.elsevier.com/retrieve/pii/S0140673613609940" TargetMode="External"/><Relationship Id="rId7" Type="http://schemas.openxmlformats.org/officeDocument/2006/relationships/hyperlink" Target="https://implementationscience.biomedcentral.com/articles/10.1186/s13012-018-0732-y"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s://www.bmj.com/content/344/bmj.d8173" TargetMode="External"/><Relationship Id="rId11" Type="http://schemas.openxmlformats.org/officeDocument/2006/relationships/hyperlink" Target="https://doi.org/10.1002/14651858.CD012252.pub2" TargetMode="External"/><Relationship Id="rId5" Type="http://schemas.openxmlformats.org/officeDocument/2006/relationships/hyperlink" Target="https://www.healthcarecpd.com/course/star-stemming-the-tide-of-antibiotic-resistance" TargetMode="External"/><Relationship Id="rId10" Type="http://schemas.openxmlformats.org/officeDocument/2006/relationships/hyperlink" Target="https://doi.org/10.1136/bmj.d8173" TargetMode="External"/><Relationship Id="rId4" Type="http://schemas.openxmlformats.org/officeDocument/2006/relationships/hyperlink" Target="https://antibioticoptimisation.co.uk/resources#collapse1326771" TargetMode="External"/><Relationship Id="rId9" Type="http://schemas.openxmlformats.org/officeDocument/2006/relationships/hyperlink" Target="https://doi.org/10.1016/S0140-6736(13)60994-0"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elearning.rcgp.org.uk/mod/book/view.php?id=12647"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doi.org/10.1136/bmj.g1606"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pubmed.ncbi.nlm.nih.gov/29514268/"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bmjopen.bmj.com/content/4/10/e006245.fu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CFD16671-EB85-46B9-AB56-85D3744E2474}"/>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a:extLst>
              <a:ext uri="{FF2B5EF4-FFF2-40B4-BE49-F238E27FC236}">
                <a16:creationId xmlns:a16="http://schemas.microsoft.com/office/drawing/2014/main" id="{21EA8922-9B2E-4452-BC5F-66BEFB3E42B1}"/>
              </a:ext>
            </a:extLst>
          </p:cNvPr>
          <p:cNvSpPr>
            <a:spLocks noGrp="1"/>
          </p:cNvSpPr>
          <p:nvPr>
            <p:ph type="body" idx="1"/>
          </p:nvPr>
        </p:nvSpPr>
        <p:spPr bwMode="auto">
          <a:xfrm>
            <a:off x="685800" y="4400550"/>
            <a:ext cx="5486400" cy="3600450"/>
          </a:xfrm>
          <a:prstGeom prst="rect">
            <a:avLst/>
          </a:prstGeom>
        </p:spPr>
        <p:txBody>
          <a:bodyPr wrap="square" numCol="1" anchor="t" anchorCtr="0" compatLnSpc="1">
            <a:prstTxWarp prst="textNoShape">
              <a:avLst/>
            </a:prstTxWarp>
          </a:bodyPr>
          <a:lstStyle/>
          <a:p>
            <a:pPr eaLnBrk="1" hangingPunct="1">
              <a:spcBef>
                <a:spcPct val="0"/>
              </a:spcBef>
              <a:defRPr/>
            </a:pPr>
            <a:r>
              <a:rPr lang="en-GB" altLang="en-US" dirty="0"/>
              <a:t>1.   The top part of this notes section is for presenters to use during the workshop, and can be used verbatim or paraphrased.</a:t>
            </a:r>
          </a:p>
          <a:p>
            <a:pPr marL="228600" indent="-228600" eaLnBrk="1" hangingPunct="1">
              <a:spcBef>
                <a:spcPct val="0"/>
              </a:spcBef>
              <a:buFontTx/>
              <a:buAutoNum type="arabicPeriod" startAt="2"/>
              <a:defRPr/>
            </a:pPr>
            <a:r>
              <a:rPr lang="en-GB" altLang="en-US" dirty="0"/>
              <a:t>Extra notes below contain extra background information about the evidence base for the information on the slides and details about the references quoted, or how to obtain particular information or resources.</a:t>
            </a:r>
          </a:p>
          <a:p>
            <a:pPr marL="228600" indent="-228600" eaLnBrk="1" hangingPunct="1">
              <a:spcBef>
                <a:spcPct val="0"/>
              </a:spcBef>
              <a:buFontTx/>
              <a:buAutoNum type="arabicPeriod" startAt="2"/>
              <a:defRPr/>
            </a:pPr>
            <a:r>
              <a:rPr lang="en-GB" altLang="en-US" dirty="0"/>
              <a:t>Underlined notes are instructions.</a:t>
            </a:r>
          </a:p>
          <a:p>
            <a:pPr marL="228600" indent="-228600" eaLnBrk="1" hangingPunct="1">
              <a:spcBef>
                <a:spcPct val="0"/>
              </a:spcBef>
              <a:buFontTx/>
              <a:buAutoNum type="arabicPeriod" startAt="2"/>
              <a:defRPr/>
            </a:pPr>
            <a:r>
              <a:rPr lang="en-GB" altLang="en-US" dirty="0"/>
              <a:t>If you want to use the voice over at any time please make sure your laptop or PC has functional speakers and they are not on mute.</a:t>
            </a:r>
          </a:p>
          <a:p>
            <a:pPr marL="228600" indent="-228600" eaLnBrk="1" hangingPunct="1">
              <a:spcBef>
                <a:spcPct val="0"/>
              </a:spcBef>
              <a:buFontTx/>
              <a:buAutoNum type="arabicPeriod" startAt="2"/>
              <a:defRPr/>
            </a:pPr>
            <a:r>
              <a:rPr lang="en-GB" altLang="en-US" dirty="0"/>
              <a:t>While you are waiting for staff to arrive it is really useful to get them to think about their current antibiotic prescribing practice by </a:t>
            </a:r>
          </a:p>
          <a:p>
            <a:pPr marL="685800" lvl="1" indent="-228600" eaLnBrk="1" hangingPunct="1">
              <a:spcBef>
                <a:spcPct val="0"/>
              </a:spcBef>
              <a:buFont typeface="+mj-lt"/>
              <a:buAutoNum type="alphaLcParenR"/>
              <a:defRPr/>
            </a:pPr>
            <a:r>
              <a:rPr lang="en-GB" altLang="en-US" dirty="0"/>
              <a:t>getting them to complete the self-assessment checklist available at </a:t>
            </a:r>
            <a:r>
              <a:rPr lang="en-GB" dirty="0">
                <a:hlinkClick r:id="rId3"/>
              </a:rPr>
              <a:t>Antibiotic stewardship tools, audits and posters: Self-assessment checklist (rcgp.org.uk) </a:t>
            </a:r>
            <a:r>
              <a:rPr lang="en-GB" altLang="en-US" dirty="0"/>
              <a:t>(see slide 2)</a:t>
            </a:r>
          </a:p>
          <a:p>
            <a:pPr marL="685800" lvl="1" indent="-228600" eaLnBrk="1" hangingPunct="1">
              <a:spcBef>
                <a:spcPct val="0"/>
              </a:spcBef>
              <a:buFont typeface="+mj-lt"/>
              <a:buAutoNum type="alphaLcParenR"/>
              <a:defRPr/>
            </a:pPr>
            <a:r>
              <a:rPr lang="en-GB" altLang="en-US" dirty="0"/>
              <a:t>Giving them the TARGET patient leaflet to look at (available at </a:t>
            </a:r>
            <a:r>
              <a:rPr lang="en-GB" dirty="0">
                <a:hlinkClick r:id="rId4"/>
              </a:rPr>
              <a:t>Leaflets to discuss with patients: How to use these leaflets (rcgp.org.uk)</a:t>
            </a:r>
            <a:r>
              <a:rPr lang="en-GB" altLang="en-US" dirty="0"/>
              <a:t> )</a:t>
            </a:r>
          </a:p>
          <a:p>
            <a:pPr marL="685800" lvl="1" indent="-228600" eaLnBrk="1" hangingPunct="1">
              <a:spcBef>
                <a:spcPct val="0"/>
              </a:spcBef>
              <a:buFont typeface="+mj-lt"/>
              <a:buAutoNum type="alphaLcParenR"/>
              <a:defRPr/>
            </a:pPr>
            <a:r>
              <a:rPr lang="en-GB" altLang="en-US" dirty="0"/>
              <a:t>Print out and ask the group to consider and chat about some of the case studies in the presentation.</a:t>
            </a:r>
          </a:p>
          <a:p>
            <a:pPr lvl="1" eaLnBrk="1" hangingPunct="1">
              <a:spcBef>
                <a:spcPct val="0"/>
              </a:spcBef>
              <a:defRPr/>
            </a:pPr>
            <a:endParaRPr lang="en-GB" altLang="en-US" dirty="0"/>
          </a:p>
          <a:p>
            <a:pPr eaLnBrk="1" hangingPunct="1">
              <a:spcBef>
                <a:spcPct val="0"/>
              </a:spcBef>
              <a:defRPr/>
            </a:pPr>
            <a:r>
              <a:rPr lang="en-GB" altLang="en-US" b="1" u="sng" dirty="0"/>
              <a:t>Lets begin!</a:t>
            </a:r>
          </a:p>
          <a:p>
            <a:pPr eaLnBrk="1" hangingPunct="1">
              <a:spcBef>
                <a:spcPct val="0"/>
              </a:spcBef>
              <a:defRPr/>
            </a:pPr>
            <a:r>
              <a:rPr lang="en-GB" altLang="en-US" b="1" u="sng" dirty="0"/>
              <a:t>Slide one presenter notes:</a:t>
            </a:r>
          </a:p>
          <a:p>
            <a:pPr eaLnBrk="1" hangingPunct="1">
              <a:spcBef>
                <a:spcPct val="0"/>
              </a:spcBef>
              <a:defRPr/>
            </a:pPr>
            <a:r>
              <a:rPr lang="en-GB" altLang="en-US" dirty="0"/>
              <a:t>Although this quote from Dame Sally Davies is now 9 years old, it is still as relevant today and it was in 2013. U</a:t>
            </a:r>
            <a:r>
              <a:rPr lang="en-GB" kern="0" dirty="0"/>
              <a:t>.  </a:t>
            </a:r>
            <a:r>
              <a:rPr lang="en-GB" b="1" u="sng" kern="0" dirty="0"/>
              <a:t>Next slide.</a:t>
            </a:r>
            <a:endParaRPr lang="en-GB" altLang="en-US" b="1" u="sng" dirty="0"/>
          </a:p>
        </p:txBody>
      </p:sp>
      <p:sp>
        <p:nvSpPr>
          <p:cNvPr id="24580" name="Slide Number Placeholder 3">
            <a:extLst>
              <a:ext uri="{FF2B5EF4-FFF2-40B4-BE49-F238E27FC236}">
                <a16:creationId xmlns:a16="http://schemas.microsoft.com/office/drawing/2014/main" id="{F17090C1-A771-4125-A498-2F16B9CE470D}"/>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BF60A00-52DE-4DC5-8372-41B34F05EEBD}" type="slidenum">
              <a:rPr lang="en-GB" altLang="en-US" sz="1300" smtClean="0"/>
              <a:pPr>
                <a:spcBef>
                  <a:spcPct val="0"/>
                </a:spcBef>
              </a:pPr>
              <a:t>1</a:t>
            </a:fld>
            <a:endParaRPr lang="en-GB" altLang="en-US" sz="1300"/>
          </a:p>
        </p:txBody>
      </p:sp>
      <p:sp>
        <p:nvSpPr>
          <p:cNvPr id="2" name="Footer Placeholder 1">
            <a:extLst>
              <a:ext uri="{FF2B5EF4-FFF2-40B4-BE49-F238E27FC236}">
                <a16:creationId xmlns:a16="http://schemas.microsoft.com/office/drawing/2014/main" id="{C38A7B41-48D9-48CE-8CFA-4FD489F30599}"/>
              </a:ext>
            </a:extLst>
          </p:cNvPr>
          <p:cNvSpPr>
            <a:spLocks noGrp="1"/>
          </p:cNvSpPr>
          <p:nvPr>
            <p:ph type="ftr" sz="quarter" idx="4"/>
          </p:nvPr>
        </p:nvSpPr>
        <p:spPr>
          <a:xfrm>
            <a:off x="0" y="8685213"/>
            <a:ext cx="2971800" cy="458787"/>
          </a:xfrm>
          <a:prstGeom prst="rect">
            <a:avLst/>
          </a:prstGeom>
        </p:spPr>
        <p:txBody>
          <a:bodyPr/>
          <a:lstStyle/>
          <a:p>
            <a:pPr>
              <a:defRPr/>
            </a:pPr>
            <a:endParaRPr lang="en-GB"/>
          </a:p>
        </p:txBody>
      </p:sp>
      <p:sp>
        <p:nvSpPr>
          <p:cNvPr id="3" name="Header Placeholder 2">
            <a:extLst>
              <a:ext uri="{FF2B5EF4-FFF2-40B4-BE49-F238E27FC236}">
                <a16:creationId xmlns:a16="http://schemas.microsoft.com/office/drawing/2014/main" id="{5CE8993C-DDE9-4457-9691-9800B9E3B064}"/>
              </a:ext>
            </a:extLst>
          </p:cNvPr>
          <p:cNvSpPr>
            <a:spLocks noGrp="1"/>
          </p:cNvSpPr>
          <p:nvPr>
            <p:ph type="hdr" sz="quarter"/>
          </p:nvPr>
        </p:nvSpPr>
        <p:spPr>
          <a:xfrm>
            <a:off x="0" y="0"/>
            <a:ext cx="2971800" cy="458788"/>
          </a:xfrm>
          <a:prstGeom prst="rect">
            <a:avLst/>
          </a:prstGeom>
        </p:spPr>
        <p:txBody>
          <a:bodyPr/>
          <a:lstStyle/>
          <a:p>
            <a:pPr>
              <a:defRPr/>
            </a:pPr>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2103DE6D-7BA8-4401-B6F6-C30C131ED523}"/>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15FBC910-F90B-4448-A3E9-4AF0E1F440B2}"/>
              </a:ext>
            </a:extLst>
          </p:cNvPr>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t>Presenter notes:</a:t>
            </a:r>
          </a:p>
          <a:p>
            <a:r>
              <a:rPr lang="en-US" altLang="en-US" dirty="0"/>
              <a:t>Now lets look at complications. If we prescribe less do we see more complications? The short answer, perhaps, but hardly any. In a practice of 7000 patients, a 10% reduction in antibiotic prescribing for RTI may result in 1 additional pneumonia each year and 1 additional </a:t>
            </a:r>
            <a:r>
              <a:rPr lang="en-US" altLang="en-US" dirty="0" err="1"/>
              <a:t>peritonsilar</a:t>
            </a:r>
            <a:r>
              <a:rPr lang="en-US" altLang="en-US" dirty="0"/>
              <a:t> abscess every 10 years. </a:t>
            </a:r>
          </a:p>
          <a:p>
            <a:endParaRPr lang="en-US" altLang="en-US" dirty="0"/>
          </a:p>
          <a:p>
            <a:r>
              <a:rPr lang="en-US" altLang="en-US" dirty="0"/>
              <a:t>This study stratified practices by their antibiotic prescribing rates into four quartiles. (</a:t>
            </a:r>
            <a:r>
              <a:rPr lang="en-US" altLang="en-US" u="sng" dirty="0"/>
              <a:t>&gt;</a:t>
            </a:r>
            <a:r>
              <a:rPr lang="en-US" altLang="en-US" dirty="0"/>
              <a:t>185, 147-185, 115-147 and less than 115 antibiotic prescriptions per 1000 patients. They then looked at infection related complications – pneumonia, peritonsillar abscess, mastoiditis, empyema, meningitis and intracranial abscess.</a:t>
            </a:r>
          </a:p>
          <a:p>
            <a:r>
              <a:rPr lang="en-US" altLang="en-US" dirty="0"/>
              <a:t>There was no significant reduction in </a:t>
            </a:r>
            <a:r>
              <a:rPr lang="en-US" altLang="en-US" dirty="0" err="1"/>
              <a:t>peritonsilar</a:t>
            </a:r>
            <a:r>
              <a:rPr lang="en-US" altLang="en-US" dirty="0"/>
              <a:t> abscess, mastoiditis, empyema, or intracranial abscess, in practices where antibiotics were given much more often, as you can see the confidence intervals cross one and the p values are over 0.05. Although the slight increase in </a:t>
            </a:r>
            <a:r>
              <a:rPr lang="en-US" altLang="en-US" dirty="0" err="1"/>
              <a:t>peritonsilar</a:t>
            </a:r>
            <a:r>
              <a:rPr lang="en-US" altLang="en-US" dirty="0"/>
              <a:t> abscess they suggested would result in one additional </a:t>
            </a:r>
            <a:r>
              <a:rPr lang="en-US" altLang="en-US" dirty="0" err="1"/>
              <a:t>peritonsilar</a:t>
            </a:r>
            <a:r>
              <a:rPr lang="en-US" altLang="en-US" dirty="0"/>
              <a:t> abscess every 10 years.</a:t>
            </a:r>
          </a:p>
          <a:p>
            <a:r>
              <a:rPr lang="en-US" altLang="en-US" dirty="0"/>
              <a:t>There was a significant reduction in pneumonia, indicating that this equated to one additional pneumonia per year. This indicates that we need to be careful in this area – and consider the age and risk of patients with suspected pneumonia, and consider using CRP too.</a:t>
            </a:r>
          </a:p>
        </p:txBody>
      </p:sp>
      <p:sp>
        <p:nvSpPr>
          <p:cNvPr id="4" name="Header Placeholder 3">
            <a:extLst>
              <a:ext uri="{FF2B5EF4-FFF2-40B4-BE49-F238E27FC236}">
                <a16:creationId xmlns:a16="http://schemas.microsoft.com/office/drawing/2014/main" id="{E2964983-B8FB-4640-BF91-89CC48CC3458}"/>
              </a:ext>
            </a:extLst>
          </p:cNvPr>
          <p:cNvSpPr>
            <a:spLocks noGrp="1"/>
          </p:cNvSpPr>
          <p:nvPr>
            <p:ph type="hdr" sz="quarter"/>
          </p:nvPr>
        </p:nvSpPr>
        <p:spPr>
          <a:xfrm>
            <a:off x="0" y="0"/>
            <a:ext cx="2971800" cy="458788"/>
          </a:xfrm>
          <a:prstGeom prst="rect">
            <a:avLst/>
          </a:prstGeom>
        </p:spPr>
        <p:txBody>
          <a:bodyPr/>
          <a:lstStyle/>
          <a:p>
            <a:pPr>
              <a:defRPr/>
            </a:pPr>
            <a:r>
              <a:rPr lang="en-GB">
                <a:solidFill>
                  <a:prstClr val="black"/>
                </a:solidFill>
              </a:rPr>
              <a:t>extra slides</a:t>
            </a:r>
          </a:p>
        </p:txBody>
      </p:sp>
      <p:sp>
        <p:nvSpPr>
          <p:cNvPr id="5" name="Date Placeholder 4">
            <a:extLst>
              <a:ext uri="{FF2B5EF4-FFF2-40B4-BE49-F238E27FC236}">
                <a16:creationId xmlns:a16="http://schemas.microsoft.com/office/drawing/2014/main" id="{78AB95EF-55B0-4BE1-AEAA-392043A789D5}"/>
              </a:ext>
            </a:extLst>
          </p:cNvPr>
          <p:cNvSpPr>
            <a:spLocks noGrp="1"/>
          </p:cNvSpPr>
          <p:nvPr>
            <p:ph type="dt" sz="quarter" idx="1"/>
          </p:nvPr>
        </p:nvSpPr>
        <p:spPr>
          <a:xfrm>
            <a:off x="3884613" y="0"/>
            <a:ext cx="2971800" cy="458788"/>
          </a:xfrm>
          <a:prstGeom prst="rect">
            <a:avLst/>
          </a:prstGeom>
        </p:spPr>
        <p:txBody>
          <a:bodyPr/>
          <a:lstStyle/>
          <a:p>
            <a:pPr>
              <a:defRPr/>
            </a:pPr>
            <a:fld id="{B66ACB08-B970-4C7F-8789-B10A44388C0B}" type="datetime3">
              <a:rPr lang="en-GB" altLang="en-US">
                <a:solidFill>
                  <a:prstClr val="black"/>
                </a:solidFill>
              </a:rPr>
              <a:pPr>
                <a:defRPr/>
              </a:pPr>
              <a:t>5 July, 2023</a:t>
            </a:fld>
            <a:endParaRPr lang="en-GB" altLang="en-US" dirty="0">
              <a:solidFill>
                <a:prstClr val="black"/>
              </a:solidFill>
            </a:endParaRPr>
          </a:p>
        </p:txBody>
      </p:sp>
      <p:sp>
        <p:nvSpPr>
          <p:cNvPr id="6" name="Footer Placeholder 5">
            <a:extLst>
              <a:ext uri="{FF2B5EF4-FFF2-40B4-BE49-F238E27FC236}">
                <a16:creationId xmlns:a16="http://schemas.microsoft.com/office/drawing/2014/main" id="{A6BF43DF-1255-4BB8-9BA1-83884D714D15}"/>
              </a:ext>
            </a:extLst>
          </p:cNvPr>
          <p:cNvSpPr>
            <a:spLocks noGrp="1"/>
          </p:cNvSpPr>
          <p:nvPr>
            <p:ph type="ftr" sz="quarter" idx="4"/>
          </p:nvPr>
        </p:nvSpPr>
        <p:spPr>
          <a:xfrm>
            <a:off x="0" y="8685213"/>
            <a:ext cx="2971800" cy="458787"/>
          </a:xfrm>
          <a:prstGeom prst="rect">
            <a:avLst/>
          </a:prstGeom>
        </p:spPr>
        <p:txBody>
          <a:bodyPr/>
          <a:lstStyle/>
          <a:p>
            <a:pPr>
              <a:defRPr/>
            </a:pPr>
            <a:endParaRPr lang="en-GB">
              <a:solidFill>
                <a:prstClr val="black"/>
              </a:solidFill>
            </a:endParaRPr>
          </a:p>
        </p:txBody>
      </p:sp>
      <p:sp>
        <p:nvSpPr>
          <p:cNvPr id="49159" name="Slide Number Placeholder 6">
            <a:extLst>
              <a:ext uri="{FF2B5EF4-FFF2-40B4-BE49-F238E27FC236}">
                <a16:creationId xmlns:a16="http://schemas.microsoft.com/office/drawing/2014/main" id="{386313EB-F3B1-4F81-82AC-7D076871F2CB}"/>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8980A1-9D6D-49CB-ACDC-A9F847A193D4}" type="slidenum">
              <a:rPr lang="en-GB" altLang="en-US" sz="1300" smtClean="0">
                <a:solidFill>
                  <a:srgbClr val="000000"/>
                </a:solidFill>
              </a:rPr>
              <a:pPr>
                <a:spcBef>
                  <a:spcPct val="0"/>
                </a:spcBef>
              </a:pPr>
              <a:t>14</a:t>
            </a:fld>
            <a:endParaRPr lang="en-GB" altLang="en-US" sz="130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C7E482C2-C488-45DC-AA17-C13DB330B574}"/>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a:extLst>
              <a:ext uri="{FF2B5EF4-FFF2-40B4-BE49-F238E27FC236}">
                <a16:creationId xmlns:a16="http://schemas.microsoft.com/office/drawing/2014/main" id="{3AE45A60-3BA4-4CF1-A1C0-2743ACC797E3}"/>
              </a:ext>
            </a:extLst>
          </p:cNvPr>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t>Presenter notes:</a:t>
            </a:r>
          </a:p>
          <a:p>
            <a:r>
              <a:rPr lang="en-US" altLang="en-US" dirty="0"/>
              <a:t>Serious complications are rare after URTI, sore throats and otitis media. There are some patient groups at slightly higher risk of complications after LRTI or bronchitis and the current guidelines target prescribing for those at highest risk, for example in those aged 65 or older with 2 or more of: recent </a:t>
            </a:r>
            <a:r>
              <a:rPr lang="en-US" altLang="en-US" dirty="0" err="1"/>
              <a:t>hospitalisation</a:t>
            </a:r>
            <a:r>
              <a:rPr lang="en-US" altLang="en-US" dirty="0"/>
              <a:t>, diabetes, CCF or recent steroid use.  and even then you still have to treat a number of patients for one to benefit. </a:t>
            </a:r>
          </a:p>
        </p:txBody>
      </p:sp>
      <p:sp>
        <p:nvSpPr>
          <p:cNvPr id="4" name="Header Placeholder 3">
            <a:extLst>
              <a:ext uri="{FF2B5EF4-FFF2-40B4-BE49-F238E27FC236}">
                <a16:creationId xmlns:a16="http://schemas.microsoft.com/office/drawing/2014/main" id="{863EDF22-0FEE-41C4-84AF-A7914B5F1777}"/>
              </a:ext>
            </a:extLst>
          </p:cNvPr>
          <p:cNvSpPr>
            <a:spLocks noGrp="1"/>
          </p:cNvSpPr>
          <p:nvPr>
            <p:ph type="hdr" sz="quarter"/>
          </p:nvPr>
        </p:nvSpPr>
        <p:spPr>
          <a:xfrm>
            <a:off x="0" y="0"/>
            <a:ext cx="2971800" cy="458788"/>
          </a:xfrm>
          <a:prstGeom prst="rect">
            <a:avLst/>
          </a:prstGeom>
        </p:spPr>
        <p:txBody>
          <a:bodyPr/>
          <a:lstStyle/>
          <a:p>
            <a:pPr>
              <a:defRPr/>
            </a:pPr>
            <a:endParaRPr lang="en-GB">
              <a:solidFill>
                <a:prstClr val="black"/>
              </a:solidFill>
            </a:endParaRPr>
          </a:p>
        </p:txBody>
      </p:sp>
      <p:sp>
        <p:nvSpPr>
          <p:cNvPr id="5" name="Date Placeholder 4">
            <a:extLst>
              <a:ext uri="{FF2B5EF4-FFF2-40B4-BE49-F238E27FC236}">
                <a16:creationId xmlns:a16="http://schemas.microsoft.com/office/drawing/2014/main" id="{8CB052D6-BD05-4E5C-8221-9802924E492F}"/>
              </a:ext>
            </a:extLst>
          </p:cNvPr>
          <p:cNvSpPr>
            <a:spLocks noGrp="1"/>
          </p:cNvSpPr>
          <p:nvPr>
            <p:ph type="dt" sz="quarter" idx="1"/>
          </p:nvPr>
        </p:nvSpPr>
        <p:spPr>
          <a:xfrm>
            <a:off x="3884613" y="0"/>
            <a:ext cx="2971800" cy="458788"/>
          </a:xfrm>
          <a:prstGeom prst="rect">
            <a:avLst/>
          </a:prstGeom>
        </p:spPr>
        <p:txBody>
          <a:bodyPr/>
          <a:lstStyle/>
          <a:p>
            <a:pPr>
              <a:defRPr/>
            </a:pPr>
            <a:fld id="{650F3879-13C6-4103-9B16-88B3D67363A9}" type="datetime3">
              <a:rPr lang="en-GB" altLang="en-US">
                <a:solidFill>
                  <a:prstClr val="black"/>
                </a:solidFill>
              </a:rPr>
              <a:pPr>
                <a:defRPr/>
              </a:pPr>
              <a:t>5 July, 2023</a:t>
            </a:fld>
            <a:endParaRPr lang="en-GB" altLang="en-US" dirty="0">
              <a:solidFill>
                <a:prstClr val="black"/>
              </a:solidFill>
            </a:endParaRPr>
          </a:p>
        </p:txBody>
      </p:sp>
      <p:sp>
        <p:nvSpPr>
          <p:cNvPr id="6" name="Footer Placeholder 5">
            <a:extLst>
              <a:ext uri="{FF2B5EF4-FFF2-40B4-BE49-F238E27FC236}">
                <a16:creationId xmlns:a16="http://schemas.microsoft.com/office/drawing/2014/main" id="{ACD644A8-DE61-4A27-82B3-80D72C6E1455}"/>
              </a:ext>
            </a:extLst>
          </p:cNvPr>
          <p:cNvSpPr>
            <a:spLocks noGrp="1"/>
          </p:cNvSpPr>
          <p:nvPr>
            <p:ph type="ftr" sz="quarter" idx="4"/>
          </p:nvPr>
        </p:nvSpPr>
        <p:spPr>
          <a:xfrm>
            <a:off x="0" y="8685213"/>
            <a:ext cx="2971800" cy="458787"/>
          </a:xfrm>
          <a:prstGeom prst="rect">
            <a:avLst/>
          </a:prstGeom>
        </p:spPr>
        <p:txBody>
          <a:bodyPr/>
          <a:lstStyle/>
          <a:p>
            <a:pPr>
              <a:defRPr/>
            </a:pPr>
            <a:endParaRPr lang="en-GB">
              <a:solidFill>
                <a:prstClr val="black"/>
              </a:solidFill>
            </a:endParaRPr>
          </a:p>
        </p:txBody>
      </p:sp>
      <p:sp>
        <p:nvSpPr>
          <p:cNvPr id="51207" name="Slide Number Placeholder 6">
            <a:extLst>
              <a:ext uri="{FF2B5EF4-FFF2-40B4-BE49-F238E27FC236}">
                <a16:creationId xmlns:a16="http://schemas.microsoft.com/office/drawing/2014/main" id="{C1FCB762-59B9-423C-B379-708B4D7AED17}"/>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A964F97-473E-4541-9D85-A00564134EC8}" type="slidenum">
              <a:rPr lang="en-GB" altLang="en-US" sz="1300" smtClean="0">
                <a:solidFill>
                  <a:srgbClr val="000000"/>
                </a:solidFill>
              </a:rPr>
              <a:pPr>
                <a:spcBef>
                  <a:spcPct val="0"/>
                </a:spcBef>
              </a:pPr>
              <a:t>15</a:t>
            </a:fld>
            <a:endParaRPr lang="en-GB" altLang="en-US" sz="130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pPr lvl="0"/>
            <a:r>
              <a:rPr lang="en-US" sz="1100" b="1" dirty="0">
                <a:latin typeface="Arial" panose="020B0604020202020204" pitchFamily="34" charset="0"/>
                <a:cs typeface="Arial" panose="020B0604020202020204" pitchFamily="34" charset="0"/>
              </a:rPr>
              <a:t>Presenter Notes </a:t>
            </a:r>
          </a:p>
          <a:p>
            <a:pPr eaLnBrk="1" hangingPunct="1">
              <a:spcBef>
                <a:spcPct val="0"/>
              </a:spcBef>
            </a:pPr>
            <a:r>
              <a:rPr lang="en-GB" altLang="en-US" sz="1100" b="0" u="none" dirty="0">
                <a:latin typeface="Arial" panose="020B0604020202020204" pitchFamily="34" charset="0"/>
                <a:cs typeface="Arial" panose="020B0604020202020204" pitchFamily="34" charset="0"/>
              </a:rPr>
              <a:t>This clinical scenario of acute sore throat, can be used instead of the acute cough scenario, if you wish to increase awareness of the FeverPAIN score recommended in NICE guidance, specifically Target prescribing for this condition or undertake an audit in this area, or of course all of the above! </a:t>
            </a:r>
          </a:p>
          <a:p>
            <a:pPr eaLnBrk="1" hangingPunct="1">
              <a:spcBef>
                <a:spcPct val="0"/>
              </a:spcBef>
            </a:pPr>
            <a:endParaRPr lang="en-GB" altLang="en-US" sz="1100" b="0" u="none" dirty="0">
              <a:latin typeface="Arial" panose="020B0604020202020204" pitchFamily="34" charset="0"/>
              <a:cs typeface="Arial" panose="020B0604020202020204" pitchFamily="34" charset="0"/>
            </a:endParaRPr>
          </a:p>
          <a:p>
            <a:pPr eaLnBrk="1" hangingPunct="1">
              <a:spcBef>
                <a:spcPct val="0"/>
              </a:spcBef>
            </a:pPr>
            <a:r>
              <a:rPr lang="en-GB" altLang="en-US" sz="1100" b="0" u="none" dirty="0">
                <a:latin typeface="Arial" panose="020B0604020202020204" pitchFamily="34" charset="0"/>
                <a:cs typeface="Arial" panose="020B0604020202020204" pitchFamily="34" charset="0"/>
              </a:rPr>
              <a:t>The case can be just put up on the projector or printed out and discussed in pairs or groups, or with the group as a whole.</a:t>
            </a:r>
          </a:p>
          <a:p>
            <a:pPr eaLnBrk="1" hangingPunct="1">
              <a:spcBef>
                <a:spcPct val="0"/>
              </a:spcBef>
            </a:pPr>
            <a:r>
              <a:rPr lang="en-GB" altLang="en-US" sz="1100" b="0" u="none" dirty="0">
                <a:latin typeface="Arial" panose="020B0604020202020204" pitchFamily="34" charset="0"/>
                <a:cs typeface="Arial" panose="020B0604020202020204" pitchFamily="34" charset="0"/>
              </a:rPr>
              <a:t>Allow the participants to discuss the case for 2 minutes and specifically ask several different people what they would do and /or prescribe.</a:t>
            </a:r>
          </a:p>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Date Placeholder 4"/>
          <p:cNvSpPr>
            <a:spLocks noGrp="1"/>
          </p:cNvSpPr>
          <p:nvPr>
            <p:ph type="dt" idx="1"/>
          </p:nvPr>
        </p:nvSpPr>
        <p:spPr/>
        <p:txBody>
          <a:bodyPr/>
          <a:lstStyle/>
          <a:p>
            <a:pPr>
              <a:defRPr/>
            </a:pPr>
            <a:fld id="{25AF4E98-F2F4-4B8C-86D5-27D9FF92D467}" type="datetime3">
              <a:rPr lang="en-GB" smtClean="0"/>
              <a:pPr>
                <a:defRPr/>
              </a:pPr>
              <a:t>5 July, 2023</a:t>
            </a:fld>
            <a:endParaRPr lang="en-GB" dirty="0"/>
          </a:p>
        </p:txBody>
      </p:sp>
      <p:sp>
        <p:nvSpPr>
          <p:cNvPr id="6" name="Footer Placeholder 5"/>
          <p:cNvSpPr>
            <a:spLocks noGrp="1"/>
          </p:cNvSpPr>
          <p:nvPr>
            <p:ph type="ftr" sz="quarter" idx="4"/>
          </p:nvPr>
        </p:nvSpPr>
        <p:spPr/>
        <p:txBody>
          <a:bodyPr/>
          <a:lstStyle/>
          <a:p>
            <a:pPr>
              <a:defRPr/>
            </a:pPr>
            <a:r>
              <a:rPr lang="en-GB" dirty="0"/>
              <a:t>TARGET Antibiotics Presentation - Optional - 11.07.17</a:t>
            </a:r>
          </a:p>
        </p:txBody>
      </p:sp>
      <p:sp>
        <p:nvSpPr>
          <p:cNvPr id="7" name="Slide Number Placeholder 6"/>
          <p:cNvSpPr>
            <a:spLocks noGrp="1"/>
          </p:cNvSpPr>
          <p:nvPr>
            <p:ph type="sldNum" sz="quarter" idx="5"/>
          </p:nvPr>
        </p:nvSpPr>
        <p:spPr/>
        <p:txBody>
          <a:bodyPr/>
          <a:lstStyle/>
          <a:p>
            <a:pPr>
              <a:defRPr/>
            </a:pPr>
            <a:fld id="{AFCF5628-ADBD-4790-B3DB-84E07A330424}" type="slidenum">
              <a:rPr lang="en-GB" altLang="en-US" smtClean="0"/>
              <a:pPr>
                <a:defRPr/>
              </a:pPr>
              <a:t>16</a:t>
            </a:fld>
            <a:endParaRPr lang="en-GB" altLang="en-US" dirty="0"/>
          </a:p>
        </p:txBody>
      </p:sp>
    </p:spTree>
    <p:extLst>
      <p:ext uri="{BB962C8B-B14F-4D97-AF65-F5344CB8AC3E}">
        <p14:creationId xmlns:p14="http://schemas.microsoft.com/office/powerpoint/2010/main" val="24439857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pPr eaLnBrk="1" hangingPunct="1">
              <a:spcBef>
                <a:spcPct val="0"/>
              </a:spcBef>
              <a:defRPr/>
            </a:pPr>
            <a:r>
              <a:rPr lang="en-GB" altLang="en-US" sz="1100" b="1" u="none" dirty="0">
                <a:latin typeface="Arial" panose="020B0604020202020204" pitchFamily="34" charset="0"/>
                <a:cs typeface="Arial" panose="020B0604020202020204" pitchFamily="34" charset="0"/>
              </a:rPr>
              <a:t>Presenter notes</a:t>
            </a:r>
            <a:endParaRPr lang="en-GB" altLang="en-US" sz="1100" u="none" dirty="0">
              <a:latin typeface="Arial" panose="020B0604020202020204" pitchFamily="34" charset="0"/>
              <a:cs typeface="Arial" panose="020B0604020202020204" pitchFamily="34" charset="0"/>
            </a:endParaRPr>
          </a:p>
          <a:p>
            <a:pPr eaLnBrk="1" hangingPunct="1">
              <a:spcBef>
                <a:spcPct val="0"/>
              </a:spcBef>
            </a:pPr>
            <a:r>
              <a:rPr lang="en-GB" altLang="en-US" b="0" i="0" u="none" dirty="0"/>
              <a:t>These cases are examples that can be printed out and discussed in pairs or groups, or with the group as a whole.</a:t>
            </a:r>
          </a:p>
          <a:p>
            <a:pPr eaLnBrk="1" hangingPunct="1">
              <a:spcBef>
                <a:spcPct val="0"/>
              </a:spcBef>
            </a:pPr>
            <a:r>
              <a:rPr lang="en-GB" altLang="en-US" b="0" i="0" dirty="0"/>
              <a:t>Allow the participants to discuss the case for 2 minutes and specifically ask several different people what they would do and /or prescribe.</a:t>
            </a:r>
          </a:p>
          <a:p>
            <a:pPr eaLnBrk="1" hangingPunct="1">
              <a:spcBef>
                <a:spcPct val="0"/>
              </a:spcBef>
              <a:defRPr/>
            </a:pPr>
            <a:endParaRPr lang="en-GB" sz="1100" b="0" i="0" u="none" dirty="0">
              <a:latin typeface="Arial" panose="020B0604020202020204" pitchFamily="34" charset="0"/>
              <a:cs typeface="Arial" panose="020B0604020202020204" pitchFamily="34" charset="0"/>
            </a:endParaRPr>
          </a:p>
          <a:p>
            <a:pPr lvl="0" eaLnBrk="1" hangingPunct="1">
              <a:spcBef>
                <a:spcPct val="0"/>
              </a:spcBef>
            </a:pPr>
            <a:r>
              <a:rPr lang="en-GB" altLang="en-US" b="0" i="0" u="none" dirty="0"/>
              <a:t>If you wish to increase awareness of the FeverPAIN score recommended in NICE guidance, specifically target prescribing for this condition or undertake an audit in this area, or of course all of the above! </a:t>
            </a:r>
          </a:p>
          <a:p>
            <a:pPr lvl="0" eaLnBrk="1" hangingPunct="1">
              <a:spcBef>
                <a:spcPct val="0"/>
              </a:spcBef>
            </a:pPr>
            <a:endParaRPr lang="en-GB" altLang="en-US" b="0" i="0" u="none" dirty="0"/>
          </a:p>
          <a:p>
            <a:pPr lvl="0" eaLnBrk="1" hangingPunct="1">
              <a:spcBef>
                <a:spcPct val="0"/>
              </a:spcBef>
            </a:pPr>
            <a:r>
              <a:rPr lang="en-GB" altLang="en-US" b="0" i="0" u="none" dirty="0"/>
              <a:t>The case can be just put up on the projector or printed out and discussed in pairs or groups, or with the group as a whole.</a:t>
            </a:r>
          </a:p>
          <a:p>
            <a:pPr lvl="0" eaLnBrk="1" hangingPunct="1">
              <a:spcBef>
                <a:spcPct val="0"/>
              </a:spcBef>
            </a:pPr>
            <a:r>
              <a:rPr lang="en-GB" altLang="en-US" b="0" i="0" u="none" dirty="0"/>
              <a:t>When you put up the scenario, ask the group to discuss what will determine their decision to prescribe in this case , and other cases. Do they use any scoring system? And if so what? And can they see any advantages to one scoring system over another.</a:t>
            </a:r>
          </a:p>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Date Placeholder 4"/>
          <p:cNvSpPr>
            <a:spLocks noGrp="1"/>
          </p:cNvSpPr>
          <p:nvPr>
            <p:ph type="dt" idx="1"/>
          </p:nvPr>
        </p:nvSpPr>
        <p:spPr/>
        <p:txBody>
          <a:bodyPr/>
          <a:lstStyle/>
          <a:p>
            <a:pPr>
              <a:defRPr/>
            </a:pPr>
            <a:fld id="{25AF4E98-F2F4-4B8C-86D5-27D9FF92D467}" type="datetime3">
              <a:rPr lang="en-GB" smtClean="0"/>
              <a:pPr>
                <a:defRPr/>
              </a:pPr>
              <a:t>5 July, 2023</a:t>
            </a:fld>
            <a:endParaRPr lang="en-GB" dirty="0"/>
          </a:p>
        </p:txBody>
      </p:sp>
      <p:sp>
        <p:nvSpPr>
          <p:cNvPr id="6" name="Footer Placeholder 5"/>
          <p:cNvSpPr>
            <a:spLocks noGrp="1"/>
          </p:cNvSpPr>
          <p:nvPr>
            <p:ph type="ftr" sz="quarter" idx="4"/>
          </p:nvPr>
        </p:nvSpPr>
        <p:spPr/>
        <p:txBody>
          <a:bodyPr/>
          <a:lstStyle/>
          <a:p>
            <a:pPr>
              <a:defRPr/>
            </a:pPr>
            <a:r>
              <a:rPr lang="en-GB" dirty="0"/>
              <a:t>TARGET Antibiotics Presentation - Optional - 11.07.17</a:t>
            </a:r>
          </a:p>
        </p:txBody>
      </p:sp>
      <p:sp>
        <p:nvSpPr>
          <p:cNvPr id="7" name="Slide Number Placeholder 6"/>
          <p:cNvSpPr>
            <a:spLocks noGrp="1"/>
          </p:cNvSpPr>
          <p:nvPr>
            <p:ph type="sldNum" sz="quarter" idx="5"/>
          </p:nvPr>
        </p:nvSpPr>
        <p:spPr/>
        <p:txBody>
          <a:bodyPr/>
          <a:lstStyle/>
          <a:p>
            <a:pPr>
              <a:defRPr/>
            </a:pPr>
            <a:fld id="{AFCF5628-ADBD-4790-B3DB-84E07A330424}" type="slidenum">
              <a:rPr lang="en-GB" altLang="en-US" smtClean="0"/>
              <a:pPr>
                <a:defRPr/>
              </a:pPr>
              <a:t>17</a:t>
            </a:fld>
            <a:endParaRPr lang="en-GB" altLang="en-US" dirty="0"/>
          </a:p>
        </p:txBody>
      </p:sp>
    </p:spTree>
    <p:extLst>
      <p:ext uri="{BB962C8B-B14F-4D97-AF65-F5344CB8AC3E}">
        <p14:creationId xmlns:p14="http://schemas.microsoft.com/office/powerpoint/2010/main" val="2085329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r>
              <a:rPr lang="en-GB" b="1" dirty="0"/>
              <a:t>Presenter notes:</a:t>
            </a:r>
          </a:p>
          <a:p>
            <a:r>
              <a:rPr lang="en-GB" dirty="0"/>
              <a:t>This is an overview of the NICE guidelines that recommend the use of clinical scoring systems. Lets have a look at the scoring systems in a bit more detail</a:t>
            </a:r>
          </a:p>
          <a:p>
            <a:endParaRPr lang="en-GB" dirty="0"/>
          </a:p>
          <a:p>
            <a:r>
              <a:rPr lang="en-GB" b="1" dirty="0"/>
              <a:t>Slide reference:</a:t>
            </a:r>
          </a:p>
          <a:p>
            <a:r>
              <a:rPr lang="en-GB" b="0" dirty="0"/>
              <a:t>Sore throat (acute): antimicrobial prescribing</a:t>
            </a:r>
          </a:p>
          <a:p>
            <a:r>
              <a:rPr lang="en-GB" dirty="0"/>
              <a:t>NICE guideline [NG84] Published: 26 January 2018 </a:t>
            </a:r>
          </a:p>
          <a:p>
            <a:r>
              <a:rPr lang="en-GB" dirty="0"/>
              <a:t>https://www.nice.org.uk/guidance/ng84</a:t>
            </a:r>
          </a:p>
        </p:txBody>
      </p:sp>
      <p:sp>
        <p:nvSpPr>
          <p:cNvPr id="4" name="Header Placeholder 3"/>
          <p:cNvSpPr>
            <a:spLocks noGrp="1"/>
          </p:cNvSpPr>
          <p:nvPr>
            <p:ph type="hdr" sz="quarter"/>
          </p:nvPr>
        </p:nvSpPr>
        <p:spPr/>
        <p:txBody>
          <a:bodyPr/>
          <a:lstStyle/>
          <a:p>
            <a:pPr>
              <a:defRPr/>
            </a:pPr>
            <a:endParaRPr lang="en-GB" dirty="0"/>
          </a:p>
        </p:txBody>
      </p:sp>
      <p:sp>
        <p:nvSpPr>
          <p:cNvPr id="5" name="Date Placeholder 4"/>
          <p:cNvSpPr>
            <a:spLocks noGrp="1"/>
          </p:cNvSpPr>
          <p:nvPr>
            <p:ph type="dt" idx="1"/>
          </p:nvPr>
        </p:nvSpPr>
        <p:spPr/>
        <p:txBody>
          <a:bodyPr/>
          <a:lstStyle/>
          <a:p>
            <a:pPr>
              <a:defRPr/>
            </a:pPr>
            <a:fld id="{25AF4E98-F2F4-4B8C-86D5-27D9FF92D467}" type="datetime3">
              <a:rPr lang="en-GB" smtClean="0"/>
              <a:pPr>
                <a:defRPr/>
              </a:pPr>
              <a:t>5 July, 2023</a:t>
            </a:fld>
            <a:endParaRPr lang="en-GB" dirty="0"/>
          </a:p>
        </p:txBody>
      </p:sp>
      <p:sp>
        <p:nvSpPr>
          <p:cNvPr id="6" name="Footer Placeholder 5"/>
          <p:cNvSpPr>
            <a:spLocks noGrp="1"/>
          </p:cNvSpPr>
          <p:nvPr>
            <p:ph type="ftr" sz="quarter" idx="4"/>
          </p:nvPr>
        </p:nvSpPr>
        <p:spPr/>
        <p:txBody>
          <a:bodyPr/>
          <a:lstStyle/>
          <a:p>
            <a:pPr>
              <a:defRPr/>
            </a:pPr>
            <a:r>
              <a:rPr lang="en-GB" dirty="0"/>
              <a:t>TARGET Antibiotics Presentation - Optional - 11.07.17</a:t>
            </a:r>
          </a:p>
        </p:txBody>
      </p:sp>
      <p:sp>
        <p:nvSpPr>
          <p:cNvPr id="7" name="Slide Number Placeholder 6"/>
          <p:cNvSpPr>
            <a:spLocks noGrp="1"/>
          </p:cNvSpPr>
          <p:nvPr>
            <p:ph type="sldNum" sz="quarter" idx="5"/>
          </p:nvPr>
        </p:nvSpPr>
        <p:spPr/>
        <p:txBody>
          <a:bodyPr/>
          <a:lstStyle/>
          <a:p>
            <a:pPr>
              <a:defRPr/>
            </a:pPr>
            <a:fld id="{AFCF5628-ADBD-4790-B3DB-84E07A330424}" type="slidenum">
              <a:rPr lang="en-GB" altLang="en-US" smtClean="0"/>
              <a:pPr>
                <a:defRPr/>
              </a:pPr>
              <a:t>18</a:t>
            </a:fld>
            <a:endParaRPr lang="en-GB" altLang="en-US" dirty="0"/>
          </a:p>
        </p:txBody>
      </p:sp>
    </p:spTree>
    <p:extLst>
      <p:ext uri="{BB962C8B-B14F-4D97-AF65-F5344CB8AC3E}">
        <p14:creationId xmlns:p14="http://schemas.microsoft.com/office/powerpoint/2010/main" val="3569001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normAutofit fontScale="25000" lnSpcReduction="20000"/>
          </a:bodyPr>
          <a:lstStyle/>
          <a:p>
            <a:r>
              <a:rPr lang="en-GB" b="1" dirty="0"/>
              <a:t>Presenter talk</a:t>
            </a:r>
          </a:p>
          <a:p>
            <a:r>
              <a:rPr lang="en-GB" altLang="en-US" dirty="0"/>
              <a:t>NICE suggest that clinicians should use either the Fever PAIN or CENTOR score to help decide on the management of adult acute sore throat.  </a:t>
            </a:r>
            <a:r>
              <a:rPr lang="en-GB" b="0" i="0" dirty="0">
                <a:solidFill>
                  <a:srgbClr val="212121"/>
                </a:solidFill>
                <a:effectLst/>
                <a:latin typeface="Cambria" panose="02040503050406030204" pitchFamily="18" charset="0"/>
              </a:rPr>
              <a:t>Many of you will be familiar with one or both of these clinical scoring tools. </a:t>
            </a:r>
          </a:p>
          <a:p>
            <a:endParaRPr lang="en-GB" b="0" i="0" dirty="0">
              <a:solidFill>
                <a:srgbClr val="212121"/>
              </a:solidFill>
              <a:effectLst/>
              <a:latin typeface="Cambria" panose="02040503050406030204" pitchFamily="18" charset="0"/>
            </a:endParaRPr>
          </a:p>
          <a:p>
            <a:r>
              <a:rPr lang="en-GB" b="0" i="0" dirty="0">
                <a:solidFill>
                  <a:srgbClr val="212121"/>
                </a:solidFill>
                <a:effectLst/>
                <a:latin typeface="Cambria" panose="02040503050406030204" pitchFamily="18" charset="0"/>
              </a:rPr>
              <a:t>Centor has been around since 1981 and was developed to predict the probability of the presence of </a:t>
            </a:r>
            <a:r>
              <a:rPr lang="en-GB" b="0" i="1" dirty="0">
                <a:solidFill>
                  <a:srgbClr val="212121"/>
                </a:solidFill>
                <a:effectLst/>
                <a:latin typeface="Cambria" panose="02040503050406030204" pitchFamily="18" charset="0"/>
              </a:rPr>
              <a:t>Streptococcus</a:t>
            </a:r>
            <a:r>
              <a:rPr lang="en-GB" b="0" i="0" dirty="0">
                <a:solidFill>
                  <a:srgbClr val="212121"/>
                </a:solidFill>
                <a:effectLst/>
                <a:latin typeface="Cambria" panose="02040503050406030204" pitchFamily="18" charset="0"/>
              </a:rPr>
              <a:t> pyogenes or group A β haemolytic </a:t>
            </a:r>
            <a:r>
              <a:rPr lang="en-GB" b="0" i="1" dirty="0">
                <a:solidFill>
                  <a:srgbClr val="212121"/>
                </a:solidFill>
                <a:effectLst/>
                <a:latin typeface="Cambria" panose="02040503050406030204" pitchFamily="18" charset="0"/>
              </a:rPr>
              <a:t>Streptococcus</a:t>
            </a:r>
            <a:r>
              <a:rPr lang="en-GB" b="0" i="0" dirty="0">
                <a:solidFill>
                  <a:srgbClr val="212121"/>
                </a:solidFill>
                <a:effectLst/>
                <a:latin typeface="Cambria" panose="02040503050406030204" pitchFamily="18" charset="0"/>
              </a:rPr>
              <a:t> (GABHS) in a throat swab culture. </a:t>
            </a:r>
          </a:p>
          <a:p>
            <a:pPr>
              <a:defRPr/>
            </a:pPr>
            <a:r>
              <a:rPr lang="en-GB" b="1" dirty="0"/>
              <a:t>Centor criteria</a:t>
            </a:r>
          </a:p>
          <a:p>
            <a:pPr>
              <a:spcBef>
                <a:spcPts val="600"/>
              </a:spcBef>
              <a:buFont typeface="Arial" panose="020B0604020202020204" pitchFamily="34" charset="0"/>
              <a:buChar char="•"/>
            </a:pPr>
            <a:r>
              <a:rPr lang="en-GB" sz="1100" dirty="0">
                <a:solidFill>
                  <a:srgbClr val="000000"/>
                </a:solidFill>
              </a:rPr>
              <a:t>Tonsillar exudate</a:t>
            </a:r>
          </a:p>
          <a:p>
            <a:pPr>
              <a:spcBef>
                <a:spcPts val="600"/>
              </a:spcBef>
              <a:buFont typeface="Arial" panose="020B0604020202020204" pitchFamily="34" charset="0"/>
              <a:buChar char="•"/>
            </a:pPr>
            <a:r>
              <a:rPr lang="en-GB" sz="1100" dirty="0">
                <a:solidFill>
                  <a:srgbClr val="000000"/>
                </a:solidFill>
              </a:rPr>
              <a:t>Tender anterior cervical lymphadenopathy or lymphadenitis</a:t>
            </a:r>
          </a:p>
          <a:p>
            <a:pPr>
              <a:spcBef>
                <a:spcPts val="600"/>
              </a:spcBef>
              <a:buFont typeface="Arial" panose="020B0604020202020204" pitchFamily="34" charset="0"/>
              <a:buChar char="•"/>
            </a:pPr>
            <a:r>
              <a:rPr lang="en-GB" sz="1100" dirty="0">
                <a:solidFill>
                  <a:srgbClr val="000000"/>
                </a:solidFill>
              </a:rPr>
              <a:t>History of fever (over 38 degrees Celsius)</a:t>
            </a:r>
          </a:p>
          <a:p>
            <a:pPr>
              <a:spcBef>
                <a:spcPts val="600"/>
              </a:spcBef>
              <a:buFont typeface="Arial" panose="020B0604020202020204" pitchFamily="34" charset="0"/>
              <a:buChar char="•"/>
            </a:pPr>
            <a:r>
              <a:rPr lang="en-GB" sz="1100" dirty="0">
                <a:solidFill>
                  <a:srgbClr val="000000"/>
                </a:solidFill>
              </a:rPr>
              <a:t>Absence of cough</a:t>
            </a:r>
          </a:p>
          <a:p>
            <a:pPr>
              <a:buFont typeface="Arial" panose="020B0604020202020204" pitchFamily="34" charset="0"/>
              <a:buNone/>
              <a:defRPr/>
            </a:pPr>
            <a:endParaRPr lang="en-GB" dirty="0"/>
          </a:p>
          <a:p>
            <a:pPr>
              <a:defRPr/>
            </a:pPr>
            <a:r>
              <a:rPr lang="en-GB" dirty="0"/>
              <a:t>Each of the Centor criteria score 1 point (maximum score of 4). A score of 0, 1 or 2 is thought to be associated with a 3 to 17% likelihood of isolating streptococcus. A score of 3 or 4 is thought to be associated with a 32 to 56% likelihood of isolating streptococcus.</a:t>
            </a:r>
          </a:p>
          <a:p>
            <a:endParaRPr lang="en-GB" altLang="en-US" b="0" i="0" dirty="0">
              <a:solidFill>
                <a:srgbClr val="212121"/>
              </a:solidFill>
              <a:effectLst/>
              <a:latin typeface="Cambria" panose="02040503050406030204" pitchFamily="18" charset="0"/>
            </a:endParaRPr>
          </a:p>
          <a:p>
            <a:r>
              <a:rPr lang="en-GB" altLang="en-US" b="1" dirty="0"/>
              <a:t>The FeverPAIN score </a:t>
            </a:r>
            <a:r>
              <a:rPr lang="en-GB" altLang="en-US" dirty="0"/>
              <a:t>was developed with over 500 UK general practice patients, and then tested in a further cohort of over 600 patients, so the findings of the study are really robust. </a:t>
            </a:r>
          </a:p>
          <a:p>
            <a:r>
              <a:rPr lang="en-GB" altLang="en-US" dirty="0"/>
              <a:t>The score was</a:t>
            </a:r>
            <a:r>
              <a:rPr lang="en-GB" altLang="en-US" u="sng" dirty="0"/>
              <a:t> not </a:t>
            </a:r>
            <a:r>
              <a:rPr lang="en-GB" altLang="en-US" dirty="0"/>
              <a:t>just used to predict Group A strep sore throats like the Centor score, but also other streptococcal sore throats such as C, G. </a:t>
            </a:r>
          </a:p>
          <a:p>
            <a:endParaRPr lang="en-GB" altLang="en-US" b="0" dirty="0"/>
          </a:p>
          <a:p>
            <a:r>
              <a:rPr lang="en-GB" altLang="en-US" b="0" dirty="0"/>
              <a:t>Each of the FeverPAIN criteria score 1 point (maximum score of 5). A score of 0 or 1 is thought to be associated with a 13 to 18% likelihood of isolating streptococcus. A score of 2 or 3 is thought to be associated with a 34 to 40% likelihood of isolating streptococcus. A score of 4 or 5 is thought to be associated with a 62 to 65% likelihood of isolating streptococcus (NG84).</a:t>
            </a:r>
          </a:p>
          <a:p>
            <a:endParaRPr lang="en-GB" altLang="en-US" b="0" dirty="0"/>
          </a:p>
          <a:p>
            <a:pPr marL="171450" indent="-171450">
              <a:buFont typeface="Arial" panose="020B0604020202020204" pitchFamily="34" charset="0"/>
              <a:buChar char="•"/>
              <a:defRPr/>
            </a:pPr>
            <a:r>
              <a:rPr lang="en-GB" altLang="en-US" b="0" dirty="0"/>
              <a:t>Fever (during previous 24 hours)</a:t>
            </a:r>
          </a:p>
          <a:p>
            <a:pPr marL="171450" indent="-171450">
              <a:buFont typeface="Arial" panose="020B0604020202020204" pitchFamily="34" charset="0"/>
              <a:buChar char="•"/>
              <a:defRPr/>
            </a:pPr>
            <a:r>
              <a:rPr lang="en-GB" altLang="en-US" b="0" dirty="0"/>
              <a:t>Purulence (pus on tonsils)</a:t>
            </a:r>
          </a:p>
          <a:p>
            <a:pPr marL="171450" indent="-171450">
              <a:buFont typeface="Arial" panose="020B0604020202020204" pitchFamily="34" charset="0"/>
              <a:buChar char="•"/>
              <a:defRPr/>
            </a:pPr>
            <a:r>
              <a:rPr lang="en-GB" altLang="en-US" b="0" dirty="0"/>
              <a:t>Attend rapidly (within 3 days after onset of symptoms)</a:t>
            </a:r>
          </a:p>
          <a:p>
            <a:pPr marL="171450" indent="-171450">
              <a:buFont typeface="Arial" panose="020B0604020202020204" pitchFamily="34" charset="0"/>
              <a:buChar char="•"/>
              <a:defRPr/>
            </a:pPr>
            <a:r>
              <a:rPr lang="en-GB" altLang="en-US" b="0" dirty="0"/>
              <a:t>Severely Inflamed tonsils</a:t>
            </a:r>
          </a:p>
          <a:p>
            <a:pPr marL="171450" indent="-171450">
              <a:buFont typeface="Arial" panose="020B0604020202020204" pitchFamily="34" charset="0"/>
              <a:buChar char="•"/>
              <a:defRPr/>
            </a:pPr>
            <a:r>
              <a:rPr lang="en-GB" altLang="en-US" b="0" dirty="0"/>
              <a:t>No cough or coryza (inflammation of mucus membranes in the nose</a:t>
            </a:r>
          </a:p>
          <a:p>
            <a:pPr marL="0" indent="0">
              <a:buFont typeface="Arial" panose="020B0604020202020204" pitchFamily="34" charset="0"/>
              <a:buNone/>
              <a:defRPr/>
            </a:pPr>
            <a:endParaRPr lang="en-GB" altLang="en-US" b="0" dirty="0"/>
          </a:p>
          <a:p>
            <a:pPr marL="0" indent="0">
              <a:buFont typeface="Arial" panose="020B0604020202020204" pitchFamily="34" charset="0"/>
              <a:buNone/>
              <a:defRPr/>
            </a:pPr>
            <a:r>
              <a:rPr lang="en-GB" altLang="en-US" dirty="0"/>
              <a:t>You can link to a scoring system at https://ctu1.phc.ox.ac.uk/feverpain/index.php </a:t>
            </a:r>
          </a:p>
          <a:p>
            <a:endParaRPr lang="en-GB" altLang="en-US" dirty="0"/>
          </a:p>
          <a:p>
            <a:r>
              <a:rPr lang="en-GB" altLang="en-US" dirty="0"/>
              <a:t>Whilst both scoring systems are very similar, the Fever PAIN score found that cervical lymphadenopathy was not predictive of streptococcal sore throat, and this may not surprise us as this occurs also in viral sore throats, so does not help to differentiate the two. </a:t>
            </a:r>
          </a:p>
          <a:p>
            <a:endParaRPr lang="en-GB" altLang="en-US" dirty="0"/>
          </a:p>
          <a:p>
            <a:r>
              <a:rPr lang="en-GB" altLang="en-US" b="1" dirty="0"/>
              <a:t>Presenter Notes</a:t>
            </a:r>
          </a:p>
          <a:p>
            <a:endParaRPr lang="en-GB" altLang="en-US" b="1" dirty="0"/>
          </a:p>
          <a:p>
            <a:r>
              <a:rPr lang="en-GB" altLang="en-US" b="0" dirty="0"/>
              <a:t>See NG 84 for more details</a:t>
            </a:r>
          </a:p>
          <a:p>
            <a:endParaRPr lang="en-GB" dirty="0"/>
          </a:p>
          <a:p>
            <a:r>
              <a:rPr lang="en-GB" b="1" dirty="0"/>
              <a:t>Slide references</a:t>
            </a:r>
          </a:p>
          <a:p>
            <a:pPr marL="228600" indent="-228600">
              <a:buAutoNum type="arabicPeriod"/>
            </a:pPr>
            <a:r>
              <a:rPr lang="en-GB" b="0" i="0" dirty="0">
                <a:solidFill>
                  <a:srgbClr val="303030"/>
                </a:solidFill>
                <a:effectLst/>
                <a:latin typeface="Cambria" panose="02040503050406030204" pitchFamily="18" charset="0"/>
              </a:rPr>
              <a:t>Centor R, Witherspoon J, Dalton H, et al. The diagnosis of strep throat in adults in the emergency room. </a:t>
            </a:r>
            <a:r>
              <a:rPr lang="en-GB" b="0" i="1" dirty="0">
                <a:solidFill>
                  <a:srgbClr val="303030"/>
                </a:solidFill>
                <a:effectLst/>
                <a:latin typeface="Cambria" panose="02040503050406030204" pitchFamily="18" charset="0"/>
              </a:rPr>
              <a:t>Med Decis Making</a:t>
            </a:r>
            <a:r>
              <a:rPr lang="en-GB" b="0" i="0" dirty="0">
                <a:solidFill>
                  <a:srgbClr val="303030"/>
                </a:solidFill>
                <a:effectLst/>
                <a:latin typeface="Cambria" panose="02040503050406030204" pitchFamily="18" charset="0"/>
              </a:rPr>
              <a:t> 1981;1:239–46</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GB" altLang="en-US" b="0" dirty="0"/>
              <a:t>Little P, Moore M, Hobbs FDR, et al. BMJ Open 2013, 2013;3:e003943. doi:10.1136/bmjopen-2013-003943</a:t>
            </a:r>
          </a:p>
          <a:p>
            <a:pPr marL="0" indent="0">
              <a:buNone/>
            </a:pPr>
            <a:endParaRPr lang="en-GB" b="0" i="0" dirty="0">
              <a:solidFill>
                <a:srgbClr val="303030"/>
              </a:solidFill>
              <a:effectLst/>
              <a:latin typeface="Cambria" panose="02040503050406030204" pitchFamily="18" charset="0"/>
            </a:endParaRPr>
          </a:p>
          <a:p>
            <a:endParaRPr lang="en-GB" b="0" i="0" dirty="0">
              <a:solidFill>
                <a:srgbClr val="303030"/>
              </a:solidFill>
              <a:effectLst/>
              <a:latin typeface="Cambria" panose="02040503050406030204" pitchFamily="18" charset="0"/>
            </a:endParaRPr>
          </a:p>
          <a:p>
            <a:endParaRPr lang="en-GB" b="0" i="0" dirty="0">
              <a:solidFill>
                <a:srgbClr val="303030"/>
              </a:solidFill>
              <a:effectLst/>
              <a:latin typeface="Cambria" panose="020405030504060302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0" i="0" dirty="0">
                <a:solidFill>
                  <a:srgbClr val="212121"/>
                </a:solidFill>
                <a:effectLst/>
                <a:latin typeface="Cambria" panose="02040503050406030204" pitchFamily="18" charset="0"/>
              </a:rPr>
              <a:t>***Centor however was specifically developed for adults, so in 2004 McIsaac and team developed modified criteria, which add the age of the patient (+1 if age 3–14, 0 if age 15–44 and  -1 if age ≥45), taking into account the fact that GABHS is more prevalent in the age group of 5–15 years. Still, several studies have shown that neither signs and symptoms, nor signs and symptoms combined as prediction rules, were reliable to distinguish between GABHS and non-GABHS pharyngitis.</a:t>
            </a:r>
            <a:endParaRPr lang="en-GB" altLang="en-US" dirty="0"/>
          </a:p>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Date Placeholder 4"/>
          <p:cNvSpPr>
            <a:spLocks noGrp="1"/>
          </p:cNvSpPr>
          <p:nvPr>
            <p:ph type="dt" idx="1"/>
          </p:nvPr>
        </p:nvSpPr>
        <p:spPr/>
        <p:txBody>
          <a:bodyPr/>
          <a:lstStyle/>
          <a:p>
            <a:pPr>
              <a:defRPr/>
            </a:pPr>
            <a:fld id="{25AF4E98-F2F4-4B8C-86D5-27D9FF92D467}" type="datetime3">
              <a:rPr lang="en-GB" smtClean="0"/>
              <a:pPr>
                <a:defRPr/>
              </a:pPr>
              <a:t>5 July, 2023</a:t>
            </a:fld>
            <a:endParaRPr lang="en-GB" dirty="0"/>
          </a:p>
        </p:txBody>
      </p:sp>
      <p:sp>
        <p:nvSpPr>
          <p:cNvPr id="6" name="Footer Placeholder 5"/>
          <p:cNvSpPr>
            <a:spLocks noGrp="1"/>
          </p:cNvSpPr>
          <p:nvPr>
            <p:ph type="ftr" sz="quarter" idx="4"/>
          </p:nvPr>
        </p:nvSpPr>
        <p:spPr/>
        <p:txBody>
          <a:bodyPr/>
          <a:lstStyle/>
          <a:p>
            <a:pPr>
              <a:defRPr/>
            </a:pPr>
            <a:r>
              <a:rPr lang="en-GB" dirty="0"/>
              <a:t>TARGET Antibiotics Presentation - Optional - 11.07.17</a:t>
            </a:r>
          </a:p>
        </p:txBody>
      </p:sp>
      <p:sp>
        <p:nvSpPr>
          <p:cNvPr id="7" name="Slide Number Placeholder 6"/>
          <p:cNvSpPr>
            <a:spLocks noGrp="1"/>
          </p:cNvSpPr>
          <p:nvPr>
            <p:ph type="sldNum" sz="quarter" idx="5"/>
          </p:nvPr>
        </p:nvSpPr>
        <p:spPr/>
        <p:txBody>
          <a:bodyPr/>
          <a:lstStyle/>
          <a:p>
            <a:pPr>
              <a:defRPr/>
            </a:pPr>
            <a:fld id="{AFCF5628-ADBD-4790-B3DB-84E07A330424}" type="slidenum">
              <a:rPr lang="en-GB" altLang="en-US" smtClean="0"/>
              <a:pPr>
                <a:defRPr/>
              </a:pPr>
              <a:t>19</a:t>
            </a:fld>
            <a:endParaRPr lang="en-GB" altLang="en-US" dirty="0"/>
          </a:p>
        </p:txBody>
      </p:sp>
    </p:spTree>
    <p:extLst>
      <p:ext uri="{BB962C8B-B14F-4D97-AF65-F5344CB8AC3E}">
        <p14:creationId xmlns:p14="http://schemas.microsoft.com/office/powerpoint/2010/main" val="12871246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normAutofit fontScale="25000" lnSpcReduction="20000"/>
          </a:bodyPr>
          <a:lstStyle/>
          <a:p>
            <a:pPr eaLnBrk="1" hangingPunct="1">
              <a:spcBef>
                <a:spcPct val="0"/>
              </a:spcBef>
              <a:defRPr/>
            </a:pPr>
            <a:r>
              <a:rPr lang="en-GB" altLang="en-US" b="1" u="none" dirty="0"/>
              <a:t>Presenter talk</a:t>
            </a:r>
          </a:p>
          <a:p>
            <a:pPr eaLnBrk="1" hangingPunct="1">
              <a:spcBef>
                <a:spcPct val="0"/>
              </a:spcBef>
              <a:defRPr/>
            </a:pPr>
            <a:r>
              <a:rPr lang="en-GB" altLang="en-US" dirty="0"/>
              <a:t>So lets take a look at using the FeverPAIN score in adults </a:t>
            </a:r>
            <a:r>
              <a:rPr lang="en-GB" altLang="en-US" b="1" dirty="0"/>
              <a:t>(note for presenter: double check guidance in children (see slide 8)</a:t>
            </a:r>
          </a:p>
          <a:p>
            <a:pPr eaLnBrk="1" hangingPunct="1">
              <a:spcBef>
                <a:spcPct val="0"/>
              </a:spcBef>
              <a:defRPr/>
            </a:pPr>
            <a:endParaRPr lang="en-GB" altLang="en-US" dirty="0"/>
          </a:p>
          <a:p>
            <a:pPr eaLnBrk="1" hangingPunct="1">
              <a:spcBef>
                <a:spcPct val="0"/>
              </a:spcBef>
              <a:defRPr/>
            </a:pPr>
            <a:r>
              <a:rPr lang="en-GB" altLang="en-US" dirty="0"/>
              <a:t>The Fever PAIN score gives the likelihood of having a streptococcal sore throat, which can be discussed with the patient.</a:t>
            </a:r>
          </a:p>
          <a:p>
            <a:pPr>
              <a:defRPr/>
            </a:pPr>
            <a:endParaRPr lang="en-GB" altLang="en-US" b="1" dirty="0"/>
          </a:p>
          <a:p>
            <a:pPr>
              <a:defRPr/>
            </a:pPr>
            <a:r>
              <a:rPr lang="en-GB" altLang="en-US" b="1" dirty="0"/>
              <a:t>So the FeverPAIN is a five-item score </a:t>
            </a:r>
            <a:r>
              <a:rPr lang="en-GB" altLang="en-US" dirty="0"/>
              <a:t>based on Fever (during previous 24 hours), Purulence (pus on tonsils), Attend rapidly (within 3 days after onset of symptoms), Severely Inflamed tonsils, No cough or coryza (inflammation of mucus membranes in the nose)</a:t>
            </a:r>
          </a:p>
          <a:p>
            <a:pPr>
              <a:defRPr/>
            </a:pPr>
            <a:endParaRPr lang="en-GB" altLang="en-US" dirty="0"/>
          </a:p>
          <a:p>
            <a:pPr>
              <a:defRPr/>
            </a:pPr>
            <a:r>
              <a:rPr lang="en-GB" altLang="en-US" dirty="0"/>
              <a:t>(FeverPAIN) </a:t>
            </a:r>
          </a:p>
          <a:p>
            <a:pPr>
              <a:defRPr/>
            </a:pPr>
            <a:r>
              <a:rPr lang="en-GB" altLang="en-US" dirty="0"/>
              <a:t>You can link to a scoring system at https://ctu1.phc.ox.ac.uk/feverpain/index.php </a:t>
            </a:r>
          </a:p>
          <a:p>
            <a:pPr eaLnBrk="1" hangingPunct="1">
              <a:spcBef>
                <a:spcPct val="0"/>
              </a:spcBef>
              <a:defRPr/>
            </a:pPr>
            <a:endParaRPr lang="en-GB" altLang="en-US" dirty="0"/>
          </a:p>
          <a:p>
            <a:pPr eaLnBrk="1" hangingPunct="1">
              <a:spcBef>
                <a:spcPct val="0"/>
              </a:spcBef>
              <a:defRPr/>
            </a:pPr>
            <a:r>
              <a:rPr lang="en-GB" altLang="en-US" i="1" u="none" dirty="0"/>
              <a:t>Bring in scoring and what they represent – each bullet will come in on a separate mouse click</a:t>
            </a:r>
            <a:r>
              <a:rPr lang="en-GB" altLang="en-US" u="sng" dirty="0"/>
              <a:t>.</a:t>
            </a:r>
          </a:p>
          <a:p>
            <a:pPr eaLnBrk="1" hangingPunct="1">
              <a:spcBef>
                <a:spcPct val="0"/>
              </a:spcBef>
              <a:defRPr/>
            </a:pPr>
            <a:endParaRPr lang="en-GB" altLang="en-US" u="sng" dirty="0"/>
          </a:p>
          <a:p>
            <a:pPr eaLnBrk="1" hangingPunct="1">
              <a:spcBef>
                <a:spcPct val="0"/>
              </a:spcBef>
              <a:defRPr/>
            </a:pPr>
            <a:r>
              <a:rPr lang="en-GB" altLang="en-US" dirty="0"/>
              <a:t>If the FeverPAIN score is 0 or 1 then the likelihood of a patient having a streptococcus in their throat is 13-18% which is close to the background carriage of streptococci, and therefore antibiotics are not warranted.</a:t>
            </a:r>
          </a:p>
          <a:p>
            <a:pPr eaLnBrk="1" hangingPunct="1">
              <a:spcBef>
                <a:spcPct val="0"/>
              </a:spcBef>
              <a:defRPr/>
            </a:pPr>
            <a:endParaRPr lang="en-GB" altLang="en-US" dirty="0"/>
          </a:p>
          <a:p>
            <a:pPr eaLnBrk="1" hangingPunct="1">
              <a:spcBef>
                <a:spcPct val="0"/>
              </a:spcBef>
              <a:defRPr/>
            </a:pPr>
            <a:r>
              <a:rPr lang="en-GB" altLang="en-US" dirty="0"/>
              <a:t>This patient has 3 of the 5 FeverPAIN criteria </a:t>
            </a:r>
            <a:r>
              <a:rPr lang="en-GB" altLang="en-US" b="1" dirty="0"/>
              <a:t>(fever in last 24 hours, purulence, and severe inflammation) </a:t>
            </a:r>
            <a:r>
              <a:rPr lang="en-GB" altLang="en-US" dirty="0"/>
              <a:t>– and therefore has a 34-40% likelihood of a beta haemolytic streptococcus.  She could warrant a back-up/delayed antibiotic and this needs to be discussed with the patient.</a:t>
            </a:r>
          </a:p>
          <a:p>
            <a:pPr eaLnBrk="1" hangingPunct="1">
              <a:spcBef>
                <a:spcPct val="0"/>
              </a:spcBef>
              <a:defRPr/>
            </a:pPr>
            <a:endParaRPr lang="en-GB" altLang="en-US" dirty="0"/>
          </a:p>
          <a:p>
            <a:pPr eaLnBrk="1" hangingPunct="1">
              <a:spcBef>
                <a:spcPct val="0"/>
              </a:spcBef>
              <a:defRPr/>
            </a:pPr>
            <a:r>
              <a:rPr lang="en-GB" altLang="en-US" b="1" dirty="0">
                <a:solidFill>
                  <a:srgbClr val="C00000"/>
                </a:solidFill>
              </a:rPr>
              <a:t>If the  Fever PAIN score is </a:t>
            </a:r>
            <a:r>
              <a:rPr lang="en-GB" altLang="en-US" b="1" u="sng" dirty="0">
                <a:solidFill>
                  <a:srgbClr val="C00000"/>
                </a:solidFill>
              </a:rPr>
              <a:t>&gt;</a:t>
            </a:r>
            <a:r>
              <a:rPr lang="en-GB" altLang="en-US" b="1" dirty="0">
                <a:solidFill>
                  <a:srgbClr val="C00000"/>
                </a:solidFill>
              </a:rPr>
              <a:t>4: there is a </a:t>
            </a:r>
            <a:r>
              <a:rPr lang="en-GB" altLang="en-US" dirty="0"/>
              <a:t>62-65% of  having a streptococcus, therefore  consider an </a:t>
            </a:r>
            <a:r>
              <a:rPr lang="en-GB" altLang="en-US" b="1" dirty="0"/>
              <a:t>immediate </a:t>
            </a:r>
            <a:r>
              <a:rPr lang="en-GB" altLang="en-US" dirty="0"/>
              <a:t>antibiotic if symptoms are severe, or a </a:t>
            </a:r>
            <a:r>
              <a:rPr lang="en-GB" altLang="en-US" b="1" dirty="0"/>
              <a:t>short delayed </a:t>
            </a:r>
            <a:r>
              <a:rPr lang="en-GB" altLang="en-US" dirty="0"/>
              <a:t>prescribing strategy may be appropriate if symptoms are not severe and the patient is happy to wait and see how their symptoms progress. (48 hour)</a:t>
            </a:r>
          </a:p>
          <a:p>
            <a:pPr eaLnBrk="1" hangingPunct="1">
              <a:spcBef>
                <a:spcPct val="0"/>
              </a:spcBef>
              <a:defRPr/>
            </a:pPr>
            <a:endParaRPr lang="en-GB" altLang="en-US" dirty="0"/>
          </a:p>
          <a:p>
            <a:pPr eaLnBrk="1" hangingPunct="1">
              <a:spcBef>
                <a:spcPct val="0"/>
              </a:spcBef>
              <a:defRPr/>
            </a:pPr>
            <a:r>
              <a:rPr lang="en-GB" altLang="en-US" dirty="0"/>
              <a:t>In this case our patient has a FEVERPAIN score of 3 suggesting bask-up/delayed antibiotics.</a:t>
            </a:r>
          </a:p>
          <a:p>
            <a:pPr eaLnBrk="1" hangingPunct="1">
              <a:spcBef>
                <a:spcPct val="0"/>
              </a:spcBef>
              <a:defRPr/>
            </a:pPr>
            <a:endParaRPr lang="en-GB" altLang="en-US" dirty="0"/>
          </a:p>
          <a:p>
            <a:pPr eaLnBrk="1" hangingPunct="1">
              <a:spcBef>
                <a:spcPct val="0"/>
              </a:spcBef>
              <a:defRPr/>
            </a:pPr>
            <a:r>
              <a:rPr lang="en-GB" altLang="en-US" i="1" dirty="0"/>
              <a:t>It may be worth discussing some slightly different scenarios, and what factors makes a clinician more likely to prescribe – and if this is a correct approach</a:t>
            </a:r>
            <a:r>
              <a:rPr lang="en-GB" altLang="en-US" dirty="0"/>
              <a:t>.</a:t>
            </a:r>
          </a:p>
          <a:p>
            <a:pPr>
              <a:defRPr/>
            </a:pPr>
            <a:endParaRPr lang="en-GB" altLang="en-US" dirty="0"/>
          </a:p>
          <a:p>
            <a:pPr>
              <a:defRPr/>
            </a:pPr>
            <a:endParaRPr lang="en-GB" altLang="en-US" dirty="0"/>
          </a:p>
          <a:p>
            <a:pPr>
              <a:defRPr/>
            </a:pPr>
            <a:r>
              <a:rPr lang="en-GB" altLang="en-US" b="1" dirty="0"/>
              <a:t>Presenter additional background information </a:t>
            </a:r>
          </a:p>
          <a:p>
            <a:pPr>
              <a:defRPr/>
            </a:pPr>
            <a:r>
              <a:rPr lang="en-GB" altLang="en-US" dirty="0"/>
              <a:t>References for FeverPAIN score development and testing</a:t>
            </a:r>
          </a:p>
          <a:p>
            <a:pPr eaLnBrk="1" hangingPunct="1">
              <a:defRPr/>
            </a:pPr>
            <a:r>
              <a:rPr lang="en-GB" altLang="en-US" b="1" dirty="0"/>
              <a:t>Little P, Moore M, Hobbs FDR, et al. BMJ Open 2013, 2013;3:e003943. doi:10.1136/bmjopen-2013-003943</a:t>
            </a:r>
          </a:p>
          <a:p>
            <a:pPr>
              <a:defRPr/>
            </a:pPr>
            <a:r>
              <a:rPr lang="en-GB" altLang="en-US" b="1" dirty="0"/>
              <a:t>ABSTRACT:</a:t>
            </a:r>
            <a:r>
              <a:rPr lang="en-GB" altLang="en-US" dirty="0"/>
              <a:t> </a:t>
            </a:r>
            <a:r>
              <a:rPr lang="en-GB" altLang="en-US" b="1" dirty="0"/>
              <a:t>Objective: </a:t>
            </a:r>
            <a:r>
              <a:rPr lang="en-GB" altLang="en-US" dirty="0"/>
              <a:t>To assess the association between features of acute sore throat and the growth of streptococci from culturing a throat swab. </a:t>
            </a:r>
            <a:r>
              <a:rPr lang="en-GB" altLang="en-US" b="1" dirty="0"/>
              <a:t>Design: </a:t>
            </a:r>
            <a:r>
              <a:rPr lang="en-GB" altLang="en-US" dirty="0"/>
              <a:t>Diagnostic cohort. </a:t>
            </a:r>
            <a:r>
              <a:rPr lang="en-GB" altLang="en-US" b="1" dirty="0"/>
              <a:t>Setting: </a:t>
            </a:r>
            <a:r>
              <a:rPr lang="en-GB" altLang="en-US" dirty="0"/>
              <a:t>UK general practices.</a:t>
            </a:r>
          </a:p>
          <a:p>
            <a:pPr>
              <a:defRPr/>
            </a:pPr>
            <a:r>
              <a:rPr lang="en-GB" altLang="en-US" b="1" dirty="0"/>
              <a:t>Participants: </a:t>
            </a:r>
            <a:r>
              <a:rPr lang="en-GB" altLang="en-US" dirty="0"/>
              <a:t>Patients aged 5 or over presenting with an acute sore throat. Patients were recruited for a second cohort (cohort 2, n=517) consecutively after the first (cohort 1, n=606) from similar practices. </a:t>
            </a:r>
            <a:r>
              <a:rPr lang="en-GB" altLang="en-US" b="1" dirty="0"/>
              <a:t>Main outcome: </a:t>
            </a:r>
            <a:r>
              <a:rPr lang="en-GB" altLang="en-US" dirty="0"/>
              <a:t>Predictors of the presence of Lancefield A/C/G streptococci. </a:t>
            </a:r>
            <a:r>
              <a:rPr lang="en-GB" altLang="en-US" b="1" dirty="0"/>
              <a:t>Results: </a:t>
            </a:r>
            <a:r>
              <a:rPr lang="en-GB" altLang="en-US" dirty="0"/>
              <a:t>Variables significant in multivariate analysis in both cohorts were rapid attendance ( prior duration 3 days or less; multivariate adjusted OR 1.92 cohort, 1.67 cohort 2); fever in the last 24 h (1.69, 2.40); and doctor  assessment of severity (severely inflamed pharynx/ tonsils (2.28, 2.29)). The absence of coryza or cough and purulent tonsils were significant in univariate analysis in both cohorts and in multivariate analysis in one cohort. </a:t>
            </a:r>
          </a:p>
          <a:p>
            <a:pPr>
              <a:defRPr/>
            </a:pPr>
            <a:r>
              <a:rPr lang="en-GB" altLang="en-US" b="1" dirty="0"/>
              <a:t>A five-item score was suggested </a:t>
            </a:r>
            <a:r>
              <a:rPr lang="en-GB" altLang="en-US" dirty="0"/>
              <a:t>based on Fever, Purulence, Attend rapidly (3 days or less), severely Inflamed tonsils and No cough or coryza (FeverPAIN) had moderate predictive value (bootstrapped area under the ROC curve 0.73 cohort 1, 0.71 cohort 2) and identified a substantial number of participants at low risk of streptococcal infection (38% in cohort 1, 36% in cohort 2 scored ≤1, associated with a streptococcal percentage of 13% and 18%, respectively). A Centor score of ≤1 identified 23% and 26% of participants with streptococcal percentages of 10% and 28%, respectively</a:t>
            </a:r>
          </a:p>
          <a:p>
            <a:pPr>
              <a:defRPr/>
            </a:pPr>
            <a:endParaRPr lang="en-GB" altLang="en-US" dirty="0"/>
          </a:p>
          <a:p>
            <a:pPr>
              <a:defRPr/>
            </a:pPr>
            <a:r>
              <a:rPr lang="en-GB" altLang="en-US" dirty="0"/>
              <a:t>This score was further tested in an RCT: </a:t>
            </a:r>
            <a:r>
              <a:rPr lang="en-GB" altLang="en-US" b="1" dirty="0"/>
              <a:t>Little P, Hobbs FDR, Moore M. et al. Clinical score and rapid antigen detection test to guide antibiotic use for sore throats: randomised controlled trial of PRISM (primary care streptococcal management). 2013. BMJ. Available from: http://www.bmj.com/content/347/bmj.f5806.</a:t>
            </a:r>
          </a:p>
          <a:p>
            <a:pPr>
              <a:defRPr/>
            </a:pPr>
            <a:r>
              <a:rPr lang="en-GB" altLang="en-US" dirty="0"/>
              <a:t>Rationale:  A multicentre randomised controlled trial in UK general practices designed to determine the effect of clinical scores that predict streptococcal infection or rapid streptococcal antigen detection tests compared with delayed antibiotic prescribing in patients aged &gt;3 with acute sore throat. </a:t>
            </a:r>
          </a:p>
          <a:p>
            <a:pPr>
              <a:defRPr/>
            </a:pPr>
            <a:r>
              <a:rPr lang="en-GB" altLang="en-US" dirty="0"/>
              <a:t>This study compared three strategies for limiting or targeting antibiotic using a validated FeverPAIN score in 631 patients with sore throat: they compared delayed antibiotic prescribing, the use of a clinical score designed to identify streptococcal infection, and the targeted use of rapid antigen tests according to the clinical score. Findings suggest that across a range of practitioners and practices, use of either the simple FeverPAIN clinical score or the clinical FeverPAIN score with a rapid antigen test is likely to moderately improve symptom control and reduce antibiotic use; the addition of the Rapid antigen test to the  FeverPAIN  score gave no clear advantages compared with use of the  FeverPAIN score alone. Use of antibiotics in the clinical score group (60/161) was 29% lower (adjusted risk ratio 0.71, 95% confidence interval 0.50 to 0.95; P=0.02) and in the antigen test group (58/164) was 27% lower (0.73, 0.52 to 0.98; P=0.03). There were no significant differences in complications or reconsultations. </a:t>
            </a:r>
            <a:r>
              <a:rPr lang="en-GB" altLang="en-US" b="1" dirty="0"/>
              <a:t>The authors therefore suggest the use of the following scoring system and clinical management: </a:t>
            </a:r>
            <a:r>
              <a:rPr lang="en-GB" altLang="en-US" dirty="0"/>
              <a:t>With a low FeverPAIN score of  0-1: only 13-18% have streptococcus, close to background carriage and therefore a no antibiotic strategy is appropriate with discussion. With a FeverPAIN score of 2-3: 34-40% have streptococcus, therefore a back-up/delayed antibiotic is appropriate with discussion. With a FeverPAIN score of &gt;4: 62-65% have streptococcus, therefore consider immediate antibiotic if symptoms are severe or a short 48 hour delayed antibiotic prescribing strategy may also be appropriate after agreement with the patient and safety netting advice.</a:t>
            </a:r>
          </a:p>
          <a:p>
            <a:pPr>
              <a:defRPr/>
            </a:pPr>
            <a:endParaRPr lang="en-GB" altLang="en-US" dirty="0"/>
          </a:p>
          <a:p>
            <a:pPr>
              <a:defRPr/>
            </a:pPr>
            <a:endParaRPr lang="en-GB" altLang="en-US" dirty="0"/>
          </a:p>
          <a:p>
            <a:pPr eaLnBrk="1" hangingPunct="1">
              <a:spcBef>
                <a:spcPct val="0"/>
              </a:spcBef>
              <a:defRPr/>
            </a:pPr>
            <a:r>
              <a:rPr lang="en-GB" altLang="en-US" i="1" dirty="0"/>
              <a:t>If a patient is unwell with a Centor score of 3-or-4 then the chance of developing Quinsy is 1:60.</a:t>
            </a:r>
          </a:p>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Date Placeholder 4"/>
          <p:cNvSpPr>
            <a:spLocks noGrp="1"/>
          </p:cNvSpPr>
          <p:nvPr>
            <p:ph type="dt" idx="1"/>
          </p:nvPr>
        </p:nvSpPr>
        <p:spPr/>
        <p:txBody>
          <a:bodyPr/>
          <a:lstStyle/>
          <a:p>
            <a:pPr>
              <a:defRPr/>
            </a:pPr>
            <a:fld id="{25AF4E98-F2F4-4B8C-86D5-27D9FF92D467}" type="datetime3">
              <a:rPr lang="en-GB" smtClean="0"/>
              <a:pPr>
                <a:defRPr/>
              </a:pPr>
              <a:t>5 July, 2023</a:t>
            </a:fld>
            <a:endParaRPr lang="en-GB" dirty="0"/>
          </a:p>
        </p:txBody>
      </p:sp>
      <p:sp>
        <p:nvSpPr>
          <p:cNvPr id="6" name="Footer Placeholder 5"/>
          <p:cNvSpPr>
            <a:spLocks noGrp="1"/>
          </p:cNvSpPr>
          <p:nvPr>
            <p:ph type="ftr" sz="quarter" idx="4"/>
          </p:nvPr>
        </p:nvSpPr>
        <p:spPr/>
        <p:txBody>
          <a:bodyPr/>
          <a:lstStyle/>
          <a:p>
            <a:pPr>
              <a:defRPr/>
            </a:pPr>
            <a:r>
              <a:rPr lang="en-GB" dirty="0"/>
              <a:t>TARGET Antibiotics Presentation - Optional - 11.07.17</a:t>
            </a:r>
          </a:p>
        </p:txBody>
      </p:sp>
      <p:sp>
        <p:nvSpPr>
          <p:cNvPr id="7" name="Slide Number Placeholder 6"/>
          <p:cNvSpPr>
            <a:spLocks noGrp="1"/>
          </p:cNvSpPr>
          <p:nvPr>
            <p:ph type="sldNum" sz="quarter" idx="5"/>
          </p:nvPr>
        </p:nvSpPr>
        <p:spPr/>
        <p:txBody>
          <a:bodyPr/>
          <a:lstStyle/>
          <a:p>
            <a:pPr>
              <a:defRPr/>
            </a:pPr>
            <a:fld id="{AFCF5628-ADBD-4790-B3DB-84E07A330424}" type="slidenum">
              <a:rPr lang="en-GB" altLang="en-US" smtClean="0"/>
              <a:pPr>
                <a:defRPr/>
              </a:pPr>
              <a:t>20</a:t>
            </a:fld>
            <a:endParaRPr lang="en-GB" altLang="en-US" dirty="0"/>
          </a:p>
        </p:txBody>
      </p:sp>
    </p:spTree>
    <p:extLst>
      <p:ext uri="{BB962C8B-B14F-4D97-AF65-F5344CB8AC3E}">
        <p14:creationId xmlns:p14="http://schemas.microsoft.com/office/powerpoint/2010/main" val="24768833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normAutofit fontScale="25000" lnSpcReduction="20000"/>
          </a:bodyPr>
          <a:lstStyle/>
          <a:p>
            <a:pPr eaLnBrk="1" hangingPunct="1">
              <a:spcBef>
                <a:spcPct val="0"/>
              </a:spcBef>
              <a:defRPr/>
            </a:pPr>
            <a:r>
              <a:rPr lang="en-GB" altLang="en-US" b="1" u="none" dirty="0"/>
              <a:t>Presenter talk</a:t>
            </a:r>
          </a:p>
          <a:p>
            <a:pPr>
              <a:defRPr/>
            </a:pPr>
            <a:r>
              <a:rPr lang="en-GB" altLang="en-US" u="none" dirty="0"/>
              <a:t>Lets have a look at the same scenario but using the Centor score. </a:t>
            </a:r>
          </a:p>
          <a:p>
            <a:pPr>
              <a:defRPr/>
            </a:pPr>
            <a:endParaRPr lang="en-GB" altLang="en-US" u="none" dirty="0"/>
          </a:p>
          <a:p>
            <a:pPr>
              <a:defRPr/>
            </a:pPr>
            <a:r>
              <a:rPr lang="en-GB" altLang="en-US" u="none" dirty="0"/>
              <a:t>As we saw before the Centor scoring system is very similar but includes lymphadenopathy which this patient has – giving a score of 3, and suggesting an immediate or back-up antibiotic.  </a:t>
            </a:r>
          </a:p>
          <a:p>
            <a:pPr>
              <a:defRPr/>
            </a:pPr>
            <a:endParaRPr lang="en-GB" altLang="en-US" b="1" u="sng" dirty="0"/>
          </a:p>
          <a:p>
            <a:pPr eaLnBrk="1" hangingPunct="1">
              <a:spcBef>
                <a:spcPct val="0"/>
              </a:spcBef>
              <a:defRPr/>
            </a:pPr>
            <a:r>
              <a:rPr lang="en-GB" altLang="en-US" b="1" i="1" dirty="0"/>
              <a:t>Centor Criteria: History of fever; absence of cough; tender anterior cervical lymphadenopathy and tonsillar exudates.  </a:t>
            </a:r>
            <a:r>
              <a:rPr lang="en-GB" altLang="en-US" i="1" dirty="0"/>
              <a:t>A low Centor score (0-2) has a high negative predictive value (80%) and indicates low chance of Group A Beta Haemolytic Streptococci (GABHS).  A Centor score of 3-or-4 suggests the chance of GABHS is 40%. If a patient is unwell with a Centor score of 3-or-4 then the chance of developing Quinsy is 1:60.</a:t>
            </a:r>
          </a:p>
          <a:p>
            <a:pPr eaLnBrk="1" hangingPunct="1">
              <a:spcBef>
                <a:spcPct val="0"/>
              </a:spcBef>
              <a:defRPr/>
            </a:pPr>
            <a:endParaRPr lang="en-GB" altLang="en-US" i="1" dirty="0"/>
          </a:p>
          <a:p>
            <a:pPr marL="0" marR="0" lvl="0" indent="0" algn="l" defTabSz="914400" rtl="0" eaLnBrk="1" fontAlgn="base" latinLnBrk="0" hangingPunct="1">
              <a:lnSpc>
                <a:spcPct val="100000"/>
              </a:lnSpc>
              <a:spcBef>
                <a:spcPct val="0"/>
              </a:spcBef>
              <a:spcAft>
                <a:spcPct val="0"/>
              </a:spcAft>
              <a:buClrTx/>
              <a:buSzTx/>
              <a:buFontTx/>
              <a:buNone/>
              <a:tabLst/>
              <a:defRPr/>
            </a:pPr>
            <a:r>
              <a:rPr lang="en-GB" altLang="en-US" u="none" dirty="0"/>
              <a:t>This patient has 3 of the 4 Centor criteria (because they have a history of fever, lymphadenopathy, and exudate) – and is therefore more likely to have a group A beta haemolytic Streptococcus.  She could warrant an immediate or back-up/delayed antibiotic – however the benefit with immediate antibiotics may still be quite small and needs to be discussed with the patient. Centor leads to more prescribing than Fever PAIN</a:t>
            </a:r>
          </a:p>
          <a:p>
            <a:pPr eaLnBrk="1" hangingPunct="1">
              <a:spcBef>
                <a:spcPct val="0"/>
              </a:spcBef>
              <a:defRPr/>
            </a:pPr>
            <a:endParaRPr lang="en-GB" altLang="en-US" dirty="0"/>
          </a:p>
          <a:p>
            <a:pPr eaLnBrk="1" hangingPunct="1">
              <a:spcBef>
                <a:spcPct val="0"/>
              </a:spcBef>
              <a:defRPr/>
            </a:pPr>
            <a:r>
              <a:rPr lang="en-GB" altLang="en-US" i="1" dirty="0"/>
              <a:t>It may be worth discussing some slightly different scenarios, and what factors makes a clinician more likely to prescribe – and if this is a correct approach.</a:t>
            </a:r>
          </a:p>
          <a:p>
            <a:pPr eaLnBrk="1" hangingPunct="1">
              <a:spcBef>
                <a:spcPct val="0"/>
              </a:spcBef>
              <a:defRPr/>
            </a:pPr>
            <a:endParaRPr lang="en-GB" altLang="en-US" dirty="0"/>
          </a:p>
          <a:p>
            <a:pPr eaLnBrk="1" hangingPunct="1">
              <a:spcBef>
                <a:spcPct val="0"/>
              </a:spcBef>
              <a:defRPr/>
            </a:pPr>
            <a:r>
              <a:rPr lang="en-GB" altLang="en-US" b="1" dirty="0"/>
              <a:t>Slide reference</a:t>
            </a:r>
          </a:p>
          <a:p>
            <a:pPr eaLnBrk="1" hangingPunct="1">
              <a:spcBef>
                <a:spcPct val="0"/>
              </a:spcBef>
              <a:defRPr/>
            </a:pPr>
            <a:r>
              <a:rPr lang="en-GB" altLang="en-US" dirty="0"/>
              <a:t>Centor RM, Whitherspoon JM, Dalton HP, Brody CE, Link K. The diagnosis of strep throat in adults in the emergency room. </a:t>
            </a:r>
            <a:r>
              <a:rPr lang="en-GB" altLang="en-US" i="1" dirty="0"/>
              <a:t>Med Decision Making</a:t>
            </a:r>
            <a:r>
              <a:rPr lang="en-GB" altLang="en-US" dirty="0"/>
              <a:t> 1981;</a:t>
            </a:r>
            <a:r>
              <a:rPr lang="en-GB" altLang="en-US" b="1" dirty="0"/>
              <a:t>1</a:t>
            </a:r>
            <a:r>
              <a:rPr lang="en-GB" altLang="en-US" dirty="0"/>
              <a:t>:239-46.</a:t>
            </a:r>
          </a:p>
          <a:p>
            <a:pPr eaLnBrk="1" hangingPunct="1">
              <a:spcBef>
                <a:spcPct val="0"/>
              </a:spcBef>
              <a:defRPr/>
            </a:pPr>
            <a:endParaRPr lang="en-GB" altLang="en-US" dirty="0"/>
          </a:p>
          <a:p>
            <a:pPr eaLnBrk="1" hangingPunct="1">
              <a:spcBef>
                <a:spcPct val="0"/>
              </a:spcBef>
              <a:defRPr/>
            </a:pPr>
            <a:r>
              <a:rPr lang="en-GB" altLang="en-US" b="1" dirty="0"/>
              <a:t>Studies that back up the use of Centor</a:t>
            </a:r>
          </a:p>
          <a:p>
            <a:r>
              <a:rPr lang="en-GB" sz="1600" dirty="0">
                <a:effectLst/>
                <a:latin typeface="Segoe UI" panose="020B0502040204020203" pitchFamily="34" charset="0"/>
              </a:rPr>
              <a:t>Aalbers J, O'Brien KK, Chan WS, Falk GA, Teljeur C, Dimitrov BD, and Fahey T (2011) Predicting</a:t>
            </a:r>
            <a:r>
              <a:rPr lang="en-GB" sz="1600" dirty="0">
                <a:effectLst/>
                <a:latin typeface="Arial" panose="020B0604020202020204" pitchFamily="34" charset="0"/>
              </a:rPr>
              <a:t> </a:t>
            </a:r>
            <a:r>
              <a:rPr lang="en-GB" sz="1600" dirty="0">
                <a:effectLst/>
                <a:latin typeface="Segoe UI" panose="020B0502040204020203" pitchFamily="34" charset="0"/>
              </a:rPr>
              <a:t>streptococcal pharyngitis in adults in primary care: a systematic review</a:t>
            </a:r>
            <a:r>
              <a:rPr lang="en-GB" sz="1600" dirty="0">
                <a:effectLst/>
                <a:latin typeface="Arial" panose="020B0604020202020204" pitchFamily="34" charset="0"/>
              </a:rPr>
              <a:t> </a:t>
            </a:r>
            <a:r>
              <a:rPr lang="en-GB" sz="1600" dirty="0">
                <a:effectLst/>
                <a:latin typeface="Segoe UI" panose="020B0502040204020203" pitchFamily="34" charset="0"/>
              </a:rPr>
              <a:t>of the diagnostic accuracy of symptoms and signs and validation of the</a:t>
            </a:r>
            <a:r>
              <a:rPr lang="en-GB" sz="1600" dirty="0">
                <a:effectLst/>
                <a:latin typeface="Arial" panose="020B0604020202020204" pitchFamily="34" charset="0"/>
              </a:rPr>
              <a:t> </a:t>
            </a:r>
            <a:r>
              <a:rPr lang="en-GB" sz="1600" dirty="0">
                <a:effectLst/>
                <a:latin typeface="Segoe UI" panose="020B0502040204020203" pitchFamily="34" charset="0"/>
              </a:rPr>
              <a:t>Centor score. </a:t>
            </a:r>
            <a:r>
              <a:rPr lang="en-GB" sz="1600" i="1" dirty="0">
                <a:effectLst/>
                <a:latin typeface="Segoe UI" panose="020B0502040204020203" pitchFamily="34" charset="0"/>
              </a:rPr>
              <a:t>BMC Medicine</a:t>
            </a:r>
            <a:r>
              <a:rPr lang="en-GB" sz="1600" i="0" dirty="0">
                <a:effectLst/>
                <a:latin typeface="Segoe UI" panose="020B0502040204020203" pitchFamily="34" charset="0"/>
              </a:rPr>
              <a:t>, 9:67.</a:t>
            </a:r>
            <a:endParaRPr lang="en-GB" sz="1600" dirty="0">
              <a:effectLst/>
              <a:latin typeface="Arial" panose="020B0604020202020204" pitchFamily="34" charset="0"/>
            </a:endParaRPr>
          </a:p>
          <a:p>
            <a:pPr eaLnBrk="1" hangingPunct="1">
              <a:spcBef>
                <a:spcPct val="0"/>
              </a:spcBef>
              <a:defRPr/>
            </a:pPr>
            <a:r>
              <a:rPr lang="en-GB" altLang="en-US" b="1" dirty="0"/>
              <a:t>https://www.ncbi.nlm.nih.gov/pmc/articles/PMC3127779/pdf/1741-7015-9-67.pdf</a:t>
            </a:r>
          </a:p>
          <a:p>
            <a:pPr eaLnBrk="1" hangingPunct="1">
              <a:spcBef>
                <a:spcPct val="0"/>
              </a:spcBef>
              <a:defRPr/>
            </a:pPr>
            <a:endParaRPr lang="en-GB" altLang="en-US" dirty="0"/>
          </a:p>
          <a:p>
            <a:pPr eaLnBrk="1" hangingPunct="1">
              <a:spcBef>
                <a:spcPct val="0"/>
              </a:spcBef>
              <a:defRPr/>
            </a:pPr>
            <a:r>
              <a:rPr lang="en-GB" altLang="en-US" dirty="0"/>
              <a:t>Fine AM, Nizet V, and Mandl KD (2012) Large-scale validation of the Centor and McIsaac scores to predict group A streptococcal pharyngitis. </a:t>
            </a:r>
            <a:r>
              <a:rPr lang="en-GB" altLang="en-US" i="1" dirty="0"/>
              <a:t>Arch Intern Med</a:t>
            </a:r>
            <a:r>
              <a:rPr lang="en-GB" altLang="en-US" i="0" dirty="0"/>
              <a:t>, 172(11):847-852.</a:t>
            </a:r>
          </a:p>
          <a:p>
            <a:pPr eaLnBrk="1" hangingPunct="1">
              <a:spcBef>
                <a:spcPct val="0"/>
              </a:spcBef>
              <a:defRPr/>
            </a:pPr>
            <a:r>
              <a:rPr lang="en-GB" altLang="en-US" b="1" dirty="0"/>
              <a:t>https://jamanetwork.com/journals/jamainternalmedicine/article-abstract/1157417</a:t>
            </a:r>
          </a:p>
          <a:p>
            <a:pPr eaLnBrk="1" hangingPunct="1">
              <a:spcBef>
                <a:spcPct val="0"/>
              </a:spcBef>
              <a:defRPr/>
            </a:pPr>
            <a:endParaRPr lang="en-GB" altLang="en-US" dirty="0"/>
          </a:p>
          <a:p>
            <a:pPr eaLnBrk="1" hangingPunct="1">
              <a:spcBef>
                <a:spcPct val="0"/>
              </a:spcBef>
              <a:defRPr/>
            </a:pPr>
            <a:r>
              <a:rPr lang="en-GB" altLang="en-US" dirty="0"/>
              <a:t>Hassan MF, Eida MM, Metwally LA, and Mahmoud HA (2015) Evaluation of Appropriateness of Antibiotic Use and Validation of the Mclsaac-Modified Centor Score for Group A Beta Hemolytic Streptococcal Acute Pharyngitis in Suez Canal Area. </a:t>
            </a:r>
            <a:r>
              <a:rPr lang="en-GB" altLang="en-US" i="1" dirty="0"/>
              <a:t>Suez Canal University Medical Journal</a:t>
            </a:r>
            <a:r>
              <a:rPr lang="en-GB" altLang="en-US" i="0" dirty="0"/>
              <a:t>, 18(2):117-124.</a:t>
            </a:r>
          </a:p>
          <a:p>
            <a:pPr eaLnBrk="1" hangingPunct="1">
              <a:spcBef>
                <a:spcPct val="0"/>
              </a:spcBef>
              <a:defRPr/>
            </a:pPr>
            <a:r>
              <a:rPr lang="en-GB" altLang="en-US" b="1" dirty="0"/>
              <a:t>https://journals.ekb.eg/article_45612_a3c5f8106208278c29773deb5a076b0e.pdf</a:t>
            </a:r>
          </a:p>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Date Placeholder 4"/>
          <p:cNvSpPr>
            <a:spLocks noGrp="1"/>
          </p:cNvSpPr>
          <p:nvPr>
            <p:ph type="dt" idx="1"/>
          </p:nvPr>
        </p:nvSpPr>
        <p:spPr/>
        <p:txBody>
          <a:bodyPr/>
          <a:lstStyle/>
          <a:p>
            <a:pPr>
              <a:defRPr/>
            </a:pPr>
            <a:fld id="{25AF4E98-F2F4-4B8C-86D5-27D9FF92D467}" type="datetime3">
              <a:rPr lang="en-GB" smtClean="0"/>
              <a:pPr>
                <a:defRPr/>
              </a:pPr>
              <a:t>5 July, 2023</a:t>
            </a:fld>
            <a:endParaRPr lang="en-GB" dirty="0"/>
          </a:p>
        </p:txBody>
      </p:sp>
      <p:sp>
        <p:nvSpPr>
          <p:cNvPr id="6" name="Footer Placeholder 5"/>
          <p:cNvSpPr>
            <a:spLocks noGrp="1"/>
          </p:cNvSpPr>
          <p:nvPr>
            <p:ph type="ftr" sz="quarter" idx="4"/>
          </p:nvPr>
        </p:nvSpPr>
        <p:spPr/>
        <p:txBody>
          <a:bodyPr/>
          <a:lstStyle/>
          <a:p>
            <a:pPr>
              <a:defRPr/>
            </a:pPr>
            <a:r>
              <a:rPr lang="en-GB" dirty="0"/>
              <a:t>TARGET Antibiotics Presentation - Optional - 11.07.17</a:t>
            </a:r>
          </a:p>
        </p:txBody>
      </p:sp>
      <p:sp>
        <p:nvSpPr>
          <p:cNvPr id="7" name="Slide Number Placeholder 6"/>
          <p:cNvSpPr>
            <a:spLocks noGrp="1"/>
          </p:cNvSpPr>
          <p:nvPr>
            <p:ph type="sldNum" sz="quarter" idx="5"/>
          </p:nvPr>
        </p:nvSpPr>
        <p:spPr/>
        <p:txBody>
          <a:bodyPr/>
          <a:lstStyle/>
          <a:p>
            <a:pPr>
              <a:defRPr/>
            </a:pPr>
            <a:fld id="{AFCF5628-ADBD-4790-B3DB-84E07A330424}" type="slidenum">
              <a:rPr lang="en-GB" altLang="en-US" smtClean="0"/>
              <a:pPr>
                <a:defRPr/>
              </a:pPr>
              <a:t>21</a:t>
            </a:fld>
            <a:endParaRPr lang="en-GB" altLang="en-US" dirty="0"/>
          </a:p>
        </p:txBody>
      </p:sp>
    </p:spTree>
    <p:extLst>
      <p:ext uri="{BB962C8B-B14F-4D97-AF65-F5344CB8AC3E}">
        <p14:creationId xmlns:p14="http://schemas.microsoft.com/office/powerpoint/2010/main" val="41621505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pPr eaLnBrk="1" hangingPunct="1">
              <a:spcBef>
                <a:spcPct val="0"/>
              </a:spcBef>
            </a:pPr>
            <a:r>
              <a:rPr lang="en-GB" altLang="en-US" sz="1100" b="1" u="none" dirty="0"/>
              <a:t>Presenter notes </a:t>
            </a:r>
          </a:p>
          <a:p>
            <a:pPr eaLnBrk="1" hangingPunct="1">
              <a:spcBef>
                <a:spcPct val="0"/>
              </a:spcBef>
            </a:pPr>
            <a:r>
              <a:rPr lang="en-GB" altLang="en-US" sz="1100" b="0" i="1" dirty="0"/>
              <a:t>We suggest you take your local antibiotic guidance with you – and show them the sore throat section, and your local recommendations.  You may wish to edit the above slide if there are any major differences.</a:t>
            </a:r>
          </a:p>
          <a:p>
            <a:pPr eaLnBrk="1" hangingPunct="1">
              <a:spcBef>
                <a:spcPct val="0"/>
              </a:spcBef>
            </a:pPr>
            <a:endParaRPr lang="en-GB" altLang="en-US" sz="1100" dirty="0"/>
          </a:p>
          <a:p>
            <a:pPr eaLnBrk="1" hangingPunct="1">
              <a:spcBef>
                <a:spcPct val="0"/>
              </a:spcBef>
            </a:pPr>
            <a:r>
              <a:rPr lang="en-GB" altLang="en-US" sz="1100" b="1" dirty="0"/>
              <a:t>Presenter talk</a:t>
            </a:r>
          </a:p>
          <a:p>
            <a:pPr eaLnBrk="1" hangingPunct="1">
              <a:spcBef>
                <a:spcPct val="0"/>
              </a:spcBef>
            </a:pPr>
            <a:r>
              <a:rPr lang="en-GB" altLang="en-US" sz="1100" dirty="0"/>
              <a:t>So we have managed this case in line with National NICE guidance. This is a snapshot of the aims and principles of treatment section of the Antibiotic Prescribing Implementation Tool for acute sore throat. As you can see each section has links to other guidance, comments on when antibiotics should be used, recommended first and second line antibiotics dose and duration.  </a:t>
            </a:r>
          </a:p>
          <a:p>
            <a:pPr eaLnBrk="1" hangingPunct="1">
              <a:spcBef>
                <a:spcPct val="0"/>
              </a:spcBef>
            </a:pPr>
            <a:endParaRPr lang="en-GB" altLang="en-US" sz="1100" dirty="0"/>
          </a:p>
          <a:p>
            <a:pPr marL="0" marR="0" lvl="0" indent="0" algn="l" defTabSz="914400" rtl="0" eaLnBrk="1" fontAlgn="base" latinLnBrk="0" hangingPunct="1">
              <a:lnSpc>
                <a:spcPct val="100000"/>
              </a:lnSpc>
              <a:spcBef>
                <a:spcPct val="0"/>
              </a:spcBef>
              <a:spcAft>
                <a:spcPct val="0"/>
              </a:spcAft>
              <a:buClrTx/>
              <a:buSzTx/>
              <a:buFontTx/>
              <a:buNone/>
              <a:tabLst/>
              <a:defRPr/>
            </a:pPr>
            <a:r>
              <a:rPr lang="en-GB" altLang="en-US" sz="1100" dirty="0"/>
              <a:t>The guidance recommends oral penicillin V for AST as first line</a:t>
            </a:r>
          </a:p>
          <a:p>
            <a:pPr eaLnBrk="1" hangingPunct="1">
              <a:spcBef>
                <a:spcPct val="0"/>
              </a:spcBef>
            </a:pPr>
            <a:endParaRPr lang="en-GB" altLang="en-US" sz="1100" dirty="0"/>
          </a:p>
          <a:p>
            <a:pPr eaLnBrk="1" hangingPunct="1">
              <a:spcBef>
                <a:spcPct val="0"/>
              </a:spcBef>
            </a:pPr>
            <a:endParaRPr lang="en-GB" altLang="en-US" sz="1100" dirty="0"/>
          </a:p>
          <a:p>
            <a:pPr eaLnBrk="1" hangingPunct="1">
              <a:spcBef>
                <a:spcPct val="0"/>
              </a:spcBef>
            </a:pPr>
            <a:r>
              <a:rPr lang="en-GB" altLang="en-US" sz="1100" b="1" u="sng" dirty="0"/>
              <a:t>Presenter please tell the participants where to find your local guidance and how locums can get extra copies if needed</a:t>
            </a:r>
            <a:r>
              <a:rPr lang="en-GB" altLang="en-US" sz="1100" u="sng" dirty="0"/>
              <a:t>. </a:t>
            </a:r>
          </a:p>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Date Placeholder 4"/>
          <p:cNvSpPr>
            <a:spLocks noGrp="1"/>
          </p:cNvSpPr>
          <p:nvPr>
            <p:ph type="dt" idx="1"/>
          </p:nvPr>
        </p:nvSpPr>
        <p:spPr/>
        <p:txBody>
          <a:bodyPr/>
          <a:lstStyle/>
          <a:p>
            <a:pPr>
              <a:defRPr/>
            </a:pPr>
            <a:fld id="{25AF4E98-F2F4-4B8C-86D5-27D9FF92D467}" type="datetime3">
              <a:rPr lang="en-GB" smtClean="0"/>
              <a:pPr>
                <a:defRPr/>
              </a:pPr>
              <a:t>5 July, 2023</a:t>
            </a:fld>
            <a:endParaRPr lang="en-GB" dirty="0"/>
          </a:p>
        </p:txBody>
      </p:sp>
      <p:sp>
        <p:nvSpPr>
          <p:cNvPr id="6" name="Footer Placeholder 5"/>
          <p:cNvSpPr>
            <a:spLocks noGrp="1"/>
          </p:cNvSpPr>
          <p:nvPr>
            <p:ph type="ftr" sz="quarter" idx="4"/>
          </p:nvPr>
        </p:nvSpPr>
        <p:spPr/>
        <p:txBody>
          <a:bodyPr/>
          <a:lstStyle/>
          <a:p>
            <a:pPr>
              <a:defRPr/>
            </a:pPr>
            <a:r>
              <a:rPr lang="en-GB" dirty="0"/>
              <a:t>TARGET Antibiotics Presentation - Optional - 11.07.17</a:t>
            </a:r>
          </a:p>
        </p:txBody>
      </p:sp>
      <p:sp>
        <p:nvSpPr>
          <p:cNvPr id="7" name="Slide Number Placeholder 6"/>
          <p:cNvSpPr>
            <a:spLocks noGrp="1"/>
          </p:cNvSpPr>
          <p:nvPr>
            <p:ph type="sldNum" sz="quarter" idx="5"/>
          </p:nvPr>
        </p:nvSpPr>
        <p:spPr/>
        <p:txBody>
          <a:bodyPr/>
          <a:lstStyle/>
          <a:p>
            <a:pPr>
              <a:defRPr/>
            </a:pPr>
            <a:fld id="{AFCF5628-ADBD-4790-B3DB-84E07A330424}" type="slidenum">
              <a:rPr lang="en-GB" altLang="en-US" smtClean="0"/>
              <a:pPr>
                <a:defRPr/>
              </a:pPr>
              <a:t>22</a:t>
            </a:fld>
            <a:endParaRPr lang="en-GB" altLang="en-US" dirty="0"/>
          </a:p>
        </p:txBody>
      </p:sp>
    </p:spTree>
    <p:extLst>
      <p:ext uri="{BB962C8B-B14F-4D97-AF65-F5344CB8AC3E}">
        <p14:creationId xmlns:p14="http://schemas.microsoft.com/office/powerpoint/2010/main" val="1201728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pPr eaLnBrk="1" hangingPunct="1">
              <a:spcBef>
                <a:spcPct val="0"/>
              </a:spcBef>
            </a:pPr>
            <a:r>
              <a:rPr lang="en-GB" altLang="en-US" sz="1100" b="1" u="none" dirty="0"/>
              <a:t>Presenter notes </a:t>
            </a:r>
          </a:p>
          <a:p>
            <a:pPr eaLnBrk="1" hangingPunct="1">
              <a:spcBef>
                <a:spcPct val="0"/>
              </a:spcBef>
            </a:pPr>
            <a:r>
              <a:rPr lang="en-GB" altLang="en-US" sz="1100" b="0" i="1" dirty="0"/>
              <a:t>We suggest you take your local antibiotic guidance with you – and show them the sore throat section, and your local recommendations.  You may wish to edit the above slide if there are any major differences.</a:t>
            </a:r>
          </a:p>
          <a:p>
            <a:pPr eaLnBrk="1" hangingPunct="1">
              <a:spcBef>
                <a:spcPct val="0"/>
              </a:spcBef>
            </a:pPr>
            <a:endParaRPr lang="en-GB" altLang="en-US" sz="1100" dirty="0"/>
          </a:p>
          <a:p>
            <a:pPr eaLnBrk="1" hangingPunct="1">
              <a:spcBef>
                <a:spcPct val="0"/>
              </a:spcBef>
            </a:pPr>
            <a:r>
              <a:rPr lang="en-GB" altLang="en-US" sz="1100" b="1" dirty="0"/>
              <a:t>Presenter talk</a:t>
            </a:r>
          </a:p>
          <a:p>
            <a:pPr eaLnBrk="1" hangingPunct="1">
              <a:spcBef>
                <a:spcPct val="0"/>
              </a:spcBef>
            </a:pPr>
            <a:r>
              <a:rPr lang="en-GB" altLang="en-US" sz="1100" dirty="0"/>
              <a:t>So we have managed this case in line with National NICE guidance. This is a snapshot of the aims and principles of treatment section of the Antibiotic Prescribing Implementation Tool for acute sore throat.  As you can see each section has links to other guidance, comments on when antibiotics should be used, recommended first and second line antibiotics dose and duration.  </a:t>
            </a:r>
          </a:p>
          <a:p>
            <a:pPr eaLnBrk="1" hangingPunct="1">
              <a:spcBef>
                <a:spcPct val="0"/>
              </a:spcBef>
            </a:pPr>
            <a:endParaRPr lang="en-GB" altLang="en-US" sz="1100" dirty="0"/>
          </a:p>
          <a:p>
            <a:pPr eaLnBrk="1" hangingPunct="1">
              <a:spcBef>
                <a:spcPct val="0"/>
              </a:spcBef>
            </a:pPr>
            <a:r>
              <a:rPr lang="en-GB" altLang="en-US" sz="1100" dirty="0"/>
              <a:t>The guidance recommends oral penicillin V for AST as first line</a:t>
            </a:r>
          </a:p>
          <a:p>
            <a:pPr eaLnBrk="1" hangingPunct="1">
              <a:spcBef>
                <a:spcPct val="0"/>
              </a:spcBef>
            </a:pPr>
            <a:endParaRPr lang="en-GB" altLang="en-US" sz="1100" dirty="0"/>
          </a:p>
          <a:p>
            <a:pPr eaLnBrk="1" hangingPunct="1">
              <a:spcBef>
                <a:spcPct val="0"/>
              </a:spcBef>
            </a:pPr>
            <a:r>
              <a:rPr lang="en-GB" altLang="en-US" sz="1100" b="1" u="sng" dirty="0"/>
              <a:t>Presenter please tell the participants where to find your local guidance and how locums can get extra copies if needed</a:t>
            </a:r>
            <a:r>
              <a:rPr lang="en-GB" altLang="en-US" sz="1100" u="sng" dirty="0"/>
              <a:t>. </a:t>
            </a:r>
          </a:p>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Date Placeholder 4"/>
          <p:cNvSpPr>
            <a:spLocks noGrp="1"/>
          </p:cNvSpPr>
          <p:nvPr>
            <p:ph type="dt" idx="1"/>
          </p:nvPr>
        </p:nvSpPr>
        <p:spPr/>
        <p:txBody>
          <a:bodyPr/>
          <a:lstStyle/>
          <a:p>
            <a:pPr>
              <a:defRPr/>
            </a:pPr>
            <a:fld id="{25AF4E98-F2F4-4B8C-86D5-27D9FF92D467}" type="datetime3">
              <a:rPr lang="en-GB" smtClean="0"/>
              <a:pPr>
                <a:defRPr/>
              </a:pPr>
              <a:t>5 July, 2023</a:t>
            </a:fld>
            <a:endParaRPr lang="en-GB" dirty="0"/>
          </a:p>
        </p:txBody>
      </p:sp>
      <p:sp>
        <p:nvSpPr>
          <p:cNvPr id="6" name="Footer Placeholder 5"/>
          <p:cNvSpPr>
            <a:spLocks noGrp="1"/>
          </p:cNvSpPr>
          <p:nvPr>
            <p:ph type="ftr" sz="quarter" idx="4"/>
          </p:nvPr>
        </p:nvSpPr>
        <p:spPr/>
        <p:txBody>
          <a:bodyPr/>
          <a:lstStyle/>
          <a:p>
            <a:pPr>
              <a:defRPr/>
            </a:pPr>
            <a:r>
              <a:rPr lang="en-GB" dirty="0"/>
              <a:t>TARGET Antibiotics Presentation - Optional - 11.07.17</a:t>
            </a:r>
          </a:p>
        </p:txBody>
      </p:sp>
      <p:sp>
        <p:nvSpPr>
          <p:cNvPr id="7" name="Slide Number Placeholder 6"/>
          <p:cNvSpPr>
            <a:spLocks noGrp="1"/>
          </p:cNvSpPr>
          <p:nvPr>
            <p:ph type="sldNum" sz="quarter" idx="5"/>
          </p:nvPr>
        </p:nvSpPr>
        <p:spPr/>
        <p:txBody>
          <a:bodyPr/>
          <a:lstStyle/>
          <a:p>
            <a:pPr>
              <a:defRPr/>
            </a:pPr>
            <a:fld id="{AFCF5628-ADBD-4790-B3DB-84E07A330424}" type="slidenum">
              <a:rPr lang="en-GB" altLang="en-US" smtClean="0"/>
              <a:pPr>
                <a:defRPr/>
              </a:pPr>
              <a:t>23</a:t>
            </a:fld>
            <a:endParaRPr lang="en-GB" altLang="en-US" dirty="0"/>
          </a:p>
        </p:txBody>
      </p:sp>
    </p:spTree>
    <p:extLst>
      <p:ext uri="{BB962C8B-B14F-4D97-AF65-F5344CB8AC3E}">
        <p14:creationId xmlns:p14="http://schemas.microsoft.com/office/powerpoint/2010/main" val="271144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D1D16E66-50CE-4DD4-BAFC-F97527166C1D}"/>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DD60F380-CE36-486D-B606-B13289C641BD}"/>
              </a:ext>
            </a:extLst>
          </p:cNvPr>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b="1" u="sng" dirty="0"/>
              <a:t>Presenter notes:</a:t>
            </a:r>
            <a:endParaRPr lang="en-GB" altLang="en-US" b="1" dirty="0"/>
          </a:p>
          <a:p>
            <a:pPr eaLnBrk="1" hangingPunct="1">
              <a:spcBef>
                <a:spcPct val="0"/>
              </a:spcBef>
            </a:pPr>
            <a:r>
              <a:rPr lang="en-GB" altLang="en-US" dirty="0"/>
              <a:t>The aims of this workshop are to discuss with you, using clinical scenarios, the need for optimising antibiotic prescribing, by showing you the: </a:t>
            </a:r>
          </a:p>
          <a:p>
            <a:pPr lvl="1" eaLnBrk="1" hangingPunct="1">
              <a:buFontTx/>
              <a:buChar char="•"/>
            </a:pPr>
            <a:r>
              <a:rPr lang="en-GB" altLang="en-US" dirty="0"/>
              <a:t> evidence that there is a link between antibiotic prescribing and resistance in GP patients </a:t>
            </a:r>
          </a:p>
          <a:p>
            <a:pPr lvl="1" eaLnBrk="1" hangingPunct="1">
              <a:buFontTx/>
              <a:buChar char="•"/>
            </a:pPr>
            <a:r>
              <a:rPr lang="en-GB" altLang="en-US" dirty="0"/>
              <a:t> how reducing antibiotic prescribing can not only reduce antibiotic resistance, but also patients’ future expectations for an antibiotic and a consultation.</a:t>
            </a:r>
          </a:p>
          <a:p>
            <a:pPr eaLnBrk="1" hangingPunct="1">
              <a:spcBef>
                <a:spcPct val="0"/>
              </a:spcBef>
            </a:pPr>
            <a:endParaRPr lang="en-GB" altLang="en-US" dirty="0"/>
          </a:p>
          <a:p>
            <a:pPr eaLnBrk="1" hangingPunct="1">
              <a:spcBef>
                <a:spcPct val="0"/>
              </a:spcBef>
            </a:pPr>
            <a:r>
              <a:rPr lang="en-GB" altLang="en-US" dirty="0"/>
              <a:t>We will also discuss and share materials and strategies (and the evidence behind them) that can help us together with our hospital and veterinary colleagues improve our antibiotic prescribing </a:t>
            </a:r>
          </a:p>
        </p:txBody>
      </p:sp>
      <p:sp>
        <p:nvSpPr>
          <p:cNvPr id="28676" name="Slide Number Placeholder 3">
            <a:extLst>
              <a:ext uri="{FF2B5EF4-FFF2-40B4-BE49-F238E27FC236}">
                <a16:creationId xmlns:a16="http://schemas.microsoft.com/office/drawing/2014/main" id="{A3ABDF62-AF37-4709-942B-E8E52F277527}"/>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4E19B5E-FA2D-4B40-B239-9104FEF11808}" type="slidenum">
              <a:rPr lang="en-GB" altLang="en-US" sz="1300" smtClean="0"/>
              <a:pPr>
                <a:spcBef>
                  <a:spcPct val="0"/>
                </a:spcBef>
              </a:pPr>
              <a:t>2</a:t>
            </a:fld>
            <a:endParaRPr lang="en-GB" altLang="en-US" sz="1300"/>
          </a:p>
        </p:txBody>
      </p:sp>
      <p:sp>
        <p:nvSpPr>
          <p:cNvPr id="7" name="Date Placeholder 6">
            <a:extLst>
              <a:ext uri="{FF2B5EF4-FFF2-40B4-BE49-F238E27FC236}">
                <a16:creationId xmlns:a16="http://schemas.microsoft.com/office/drawing/2014/main" id="{B845E4BE-B82F-4D7B-A572-6E16AB6C948A}"/>
              </a:ext>
            </a:extLst>
          </p:cNvPr>
          <p:cNvSpPr>
            <a:spLocks noGrp="1"/>
          </p:cNvSpPr>
          <p:nvPr>
            <p:ph type="dt" sz="quarter" idx="1"/>
          </p:nvPr>
        </p:nvSpPr>
        <p:spPr>
          <a:xfrm>
            <a:off x="3884613" y="0"/>
            <a:ext cx="2971800" cy="458788"/>
          </a:xfrm>
          <a:prstGeom prst="rect">
            <a:avLst/>
          </a:prstGeom>
        </p:spPr>
        <p:txBody>
          <a:bodyPr/>
          <a:lstStyle/>
          <a:p>
            <a:pPr>
              <a:defRPr/>
            </a:pPr>
            <a:fld id="{35D36FF3-0D35-452F-90BE-3A6E1D0D13AD}" type="datetime3">
              <a:rPr lang="en-GB"/>
              <a:pPr>
                <a:defRPr/>
              </a:pPr>
              <a:t>5 July, 2023</a:t>
            </a:fld>
            <a:endParaRPr lang="en-GB" dirty="0"/>
          </a:p>
        </p:txBody>
      </p:sp>
      <p:sp>
        <p:nvSpPr>
          <p:cNvPr id="2" name="Footer Placeholder 1">
            <a:extLst>
              <a:ext uri="{FF2B5EF4-FFF2-40B4-BE49-F238E27FC236}">
                <a16:creationId xmlns:a16="http://schemas.microsoft.com/office/drawing/2014/main" id="{4083A5A5-04E5-4D5D-9348-E80AFA14F68F}"/>
              </a:ext>
            </a:extLst>
          </p:cNvPr>
          <p:cNvSpPr>
            <a:spLocks noGrp="1"/>
          </p:cNvSpPr>
          <p:nvPr>
            <p:ph type="ftr" sz="quarter" idx="4"/>
          </p:nvPr>
        </p:nvSpPr>
        <p:spPr>
          <a:xfrm>
            <a:off x="0" y="8685213"/>
            <a:ext cx="2971800" cy="458787"/>
          </a:xfrm>
          <a:prstGeom prst="rect">
            <a:avLst/>
          </a:prstGeom>
        </p:spPr>
        <p:txBody>
          <a:bodyPr/>
          <a:lstStyle/>
          <a:p>
            <a:pPr>
              <a:defRPr/>
            </a:pPr>
            <a:endParaRPr lang="en-GB"/>
          </a:p>
        </p:txBody>
      </p:sp>
      <p:sp>
        <p:nvSpPr>
          <p:cNvPr id="3" name="Header Placeholder 2">
            <a:extLst>
              <a:ext uri="{FF2B5EF4-FFF2-40B4-BE49-F238E27FC236}">
                <a16:creationId xmlns:a16="http://schemas.microsoft.com/office/drawing/2014/main" id="{49CFBBE7-5707-4646-9AFA-0CE8E23F5892}"/>
              </a:ext>
            </a:extLst>
          </p:cNvPr>
          <p:cNvSpPr>
            <a:spLocks noGrp="1"/>
          </p:cNvSpPr>
          <p:nvPr>
            <p:ph type="hdr" sz="quarter"/>
          </p:nvPr>
        </p:nvSpPr>
        <p:spPr>
          <a:xfrm>
            <a:off x="0" y="0"/>
            <a:ext cx="2971800" cy="458788"/>
          </a:xfrm>
          <a:prstGeom prst="rect">
            <a:avLst/>
          </a:prstGeom>
        </p:spPr>
        <p:txBody>
          <a:bodyPr/>
          <a:lstStyle/>
          <a:p>
            <a:pPr>
              <a:defRPr/>
            </a:pPr>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normAutofit fontScale="25000" lnSpcReduction="20000"/>
          </a:bodyPr>
          <a:lstStyle/>
          <a:p>
            <a:pPr eaLnBrk="1" hangingPunct="1">
              <a:lnSpc>
                <a:spcPct val="90000"/>
              </a:lnSpc>
              <a:spcBef>
                <a:spcPct val="0"/>
              </a:spcBef>
              <a:defRPr/>
            </a:pPr>
            <a:endParaRPr lang="en-GB" altLang="en-US" sz="1100" b="1" u="none" dirty="0">
              <a:latin typeface="Arial" panose="020B0604020202020204" pitchFamily="34" charset="0"/>
              <a:cs typeface="Arial" panose="020B0604020202020204" pitchFamily="34" charset="0"/>
            </a:endParaRPr>
          </a:p>
          <a:p>
            <a:pPr eaLnBrk="1" hangingPunct="1">
              <a:lnSpc>
                <a:spcPct val="90000"/>
              </a:lnSpc>
              <a:spcBef>
                <a:spcPct val="0"/>
              </a:spcBef>
              <a:defRPr/>
            </a:pPr>
            <a:r>
              <a:rPr lang="en-GB" altLang="en-US" sz="1100" b="1" u="none" dirty="0">
                <a:latin typeface="Arial" panose="020B0604020202020204" pitchFamily="34" charset="0"/>
                <a:cs typeface="Arial" panose="020B0604020202020204" pitchFamily="34" charset="0"/>
              </a:rPr>
              <a:t>Presenter Talk </a:t>
            </a:r>
            <a:r>
              <a:rPr lang="en-GB" altLang="en-US" sz="1100" u="none" dirty="0">
                <a:latin typeface="Arial" panose="020B0604020202020204" pitchFamily="34" charset="0"/>
                <a:cs typeface="Arial" panose="020B0604020202020204" pitchFamily="34" charset="0"/>
              </a:rPr>
              <a:t> </a:t>
            </a:r>
          </a:p>
          <a:p>
            <a:pPr eaLnBrk="1" hangingPunct="1">
              <a:lnSpc>
                <a:spcPct val="90000"/>
              </a:lnSpc>
              <a:spcBef>
                <a:spcPct val="0"/>
              </a:spcBef>
              <a:defRPr/>
            </a:pPr>
            <a:r>
              <a:rPr lang="en-GB" altLang="en-US" sz="1100" dirty="0">
                <a:latin typeface="Arial" panose="020B0604020202020204" pitchFamily="34" charset="0"/>
                <a:cs typeface="Arial" panose="020B0604020202020204" pitchFamily="34" charset="0"/>
              </a:rPr>
              <a:t>There has been much discussion about the use of giving delayed antibiotic prescriptions in acute uncomplicated infections, to reduce antibiotic use and reduce patient expectations</a:t>
            </a:r>
          </a:p>
          <a:p>
            <a:pPr eaLnBrk="1" hangingPunct="1">
              <a:lnSpc>
                <a:spcPct val="90000"/>
              </a:lnSpc>
              <a:spcBef>
                <a:spcPct val="0"/>
              </a:spcBef>
              <a:defRPr/>
            </a:pPr>
            <a:endParaRPr lang="en-GB" altLang="en-US" sz="1100" dirty="0">
              <a:latin typeface="Arial" panose="020B0604020202020204" pitchFamily="34" charset="0"/>
              <a:cs typeface="Arial" panose="020B0604020202020204" pitchFamily="34" charset="0"/>
            </a:endParaRPr>
          </a:p>
          <a:p>
            <a:pPr eaLnBrk="1" hangingPunct="1">
              <a:lnSpc>
                <a:spcPct val="90000"/>
              </a:lnSpc>
              <a:spcBef>
                <a:spcPct val="0"/>
              </a:spcBef>
              <a:defRPr/>
            </a:pPr>
            <a:r>
              <a:rPr lang="en-GB" altLang="en-US" sz="1100" dirty="0">
                <a:latin typeface="Arial" panose="020B0604020202020204" pitchFamily="34" charset="0"/>
                <a:cs typeface="Arial" panose="020B0604020202020204" pitchFamily="34" charset="0"/>
              </a:rPr>
              <a:t>This slide covers one study within that review conducted by Little et al in in 2014 focused on upper respiratory tract infections and included patients 8</a:t>
            </a:r>
            <a:r>
              <a:rPr lang="en-GB" b="0" i="0" dirty="0">
                <a:solidFill>
                  <a:srgbClr val="333333"/>
                </a:solidFill>
                <a:effectLst/>
                <a:latin typeface="interfaceregular"/>
              </a:rPr>
              <a:t>89 patients over 3 years of age from 25 practices. Patients who were not judged to need an immediate antibiotic, were randomised into no antibiotic or delayed prescribing group  (n=556). </a:t>
            </a:r>
          </a:p>
          <a:p>
            <a:pPr eaLnBrk="1" hangingPunct="1">
              <a:lnSpc>
                <a:spcPct val="90000"/>
              </a:lnSpc>
              <a:spcBef>
                <a:spcPct val="0"/>
              </a:spcBef>
              <a:defRPr/>
            </a:pPr>
            <a:endParaRPr lang="en-GB" altLang="en-US" sz="1100" dirty="0">
              <a:latin typeface="Arial" panose="020B0604020202020204" pitchFamily="34" charset="0"/>
              <a:cs typeface="Arial" panose="020B0604020202020204" pitchFamily="34" charset="0"/>
            </a:endParaRPr>
          </a:p>
          <a:p>
            <a:pPr eaLnBrk="1" hangingPunct="1">
              <a:lnSpc>
                <a:spcPct val="90000"/>
              </a:lnSpc>
              <a:spcBef>
                <a:spcPct val="0"/>
              </a:spcBef>
              <a:defRPr/>
            </a:pPr>
            <a:r>
              <a:rPr lang="en-GB" altLang="en-US" sz="1100" dirty="0">
                <a:latin typeface="Arial" panose="020B0604020202020204" pitchFamily="34" charset="0"/>
                <a:cs typeface="Arial" panose="020B0604020202020204" pitchFamily="34" charset="0"/>
              </a:rPr>
              <a:t>There was no significant effect of antibiotic prescribing strategy on symptom severity or temperature. Higher levels of satisfaction were reported for the patient led and collection approaches, although the limited sample size for this outcome resulted in </a:t>
            </a:r>
            <a:r>
              <a:rPr lang="en-GB" altLang="en-US" sz="1100" b="1" dirty="0">
                <a:latin typeface="Arial" panose="020B0604020202020204" pitchFamily="34" charset="0"/>
                <a:cs typeface="Arial" panose="020B0604020202020204" pitchFamily="34" charset="0"/>
              </a:rPr>
              <a:t>no significant differences overall (2.38, P=0.667). </a:t>
            </a:r>
            <a:r>
              <a:rPr lang="en-GB" altLang="en-US" sz="1100" dirty="0">
                <a:latin typeface="Arial" panose="020B0604020202020204" pitchFamily="34" charset="0"/>
                <a:cs typeface="Arial" panose="020B0604020202020204" pitchFamily="34" charset="0"/>
              </a:rPr>
              <a:t>T</a:t>
            </a:r>
            <a:r>
              <a:rPr lang="en-GB" altLang="en-US" sz="1100" b="1" dirty="0">
                <a:latin typeface="Arial" panose="020B0604020202020204" pitchFamily="34" charset="0"/>
                <a:cs typeface="Arial" panose="020B0604020202020204" pitchFamily="34" charset="0"/>
              </a:rPr>
              <a:t>hose given antibiotics were more likely to believe that antibiotics were effective (click for arrow) despite immediate antibiotics having no significant effect on symptom severity or duration.</a:t>
            </a:r>
          </a:p>
          <a:p>
            <a:pPr eaLnBrk="1" hangingPunct="1">
              <a:lnSpc>
                <a:spcPct val="90000"/>
              </a:lnSpc>
              <a:spcBef>
                <a:spcPct val="0"/>
              </a:spcBef>
              <a:defRPr/>
            </a:pPr>
            <a:endParaRPr lang="en-GB" altLang="en-US" sz="1100" dirty="0">
              <a:latin typeface="Arial" panose="020B0604020202020204" pitchFamily="34" charset="0"/>
              <a:cs typeface="Arial" panose="020B0604020202020204" pitchFamily="34" charset="0"/>
            </a:endParaRPr>
          </a:p>
          <a:p>
            <a:pPr eaLnBrk="1" hangingPunct="1">
              <a:lnSpc>
                <a:spcPct val="90000"/>
              </a:lnSpc>
              <a:spcBef>
                <a:spcPct val="0"/>
              </a:spcBef>
              <a:defRPr/>
            </a:pPr>
            <a:r>
              <a:rPr lang="en-GB" altLang="en-US" sz="1100" b="1" dirty="0">
                <a:latin typeface="Arial" panose="020B0604020202020204" pitchFamily="34" charset="0"/>
                <a:cs typeface="Arial" panose="020B0604020202020204" pitchFamily="34" charset="0"/>
              </a:rPr>
              <a:t>The back-up prescription is very useful to give to patients who have a high expectation for antibiotics, and can be given using the patient leaflet I will show you.</a:t>
            </a:r>
          </a:p>
          <a:p>
            <a:pPr eaLnBrk="1" hangingPunct="1">
              <a:lnSpc>
                <a:spcPct val="90000"/>
              </a:lnSpc>
              <a:spcBef>
                <a:spcPct val="0"/>
              </a:spcBef>
              <a:defRPr/>
            </a:pPr>
            <a:endParaRPr lang="en-GB" altLang="en-US" sz="1100" dirty="0">
              <a:latin typeface="Arial" panose="020B0604020202020204" pitchFamily="34" charset="0"/>
              <a:cs typeface="Arial" panose="020B0604020202020204" pitchFamily="34" charset="0"/>
            </a:endParaRPr>
          </a:p>
          <a:p>
            <a:pPr eaLnBrk="1" hangingPunct="1">
              <a:lnSpc>
                <a:spcPct val="90000"/>
              </a:lnSpc>
              <a:spcBef>
                <a:spcPct val="0"/>
              </a:spcBef>
              <a:defRPr/>
            </a:pPr>
            <a:r>
              <a:rPr lang="en-GB" altLang="en-US" sz="1100" b="1" dirty="0">
                <a:latin typeface="Arial" panose="020B0604020202020204" pitchFamily="34" charset="0"/>
                <a:cs typeface="Arial" panose="020B0604020202020204" pitchFamily="34" charset="0"/>
              </a:rPr>
              <a:t>Presenter notes</a:t>
            </a:r>
          </a:p>
          <a:p>
            <a:pPr eaLnBrk="1" hangingPunct="1">
              <a:lnSpc>
                <a:spcPct val="90000"/>
              </a:lnSpc>
              <a:spcBef>
                <a:spcPct val="0"/>
              </a:spcBef>
              <a:defRPr/>
            </a:pPr>
            <a:endParaRPr lang="en-GB" altLang="en-US" sz="1100" b="1" dirty="0">
              <a:latin typeface="Arial" panose="020B0604020202020204" pitchFamily="34" charset="0"/>
              <a:cs typeface="Arial" panose="020B0604020202020204" pitchFamily="34" charset="0"/>
            </a:endParaRPr>
          </a:p>
          <a:p>
            <a:pPr eaLnBrk="1" hangingPunct="1">
              <a:lnSpc>
                <a:spcPct val="90000"/>
              </a:lnSpc>
              <a:spcBef>
                <a:spcPct val="0"/>
              </a:spcBef>
              <a:defRPr/>
            </a:pPr>
            <a:r>
              <a:rPr lang="en-GB" altLang="en-US" sz="1100" b="0" dirty="0">
                <a:latin typeface="Arial" panose="020B0604020202020204" pitchFamily="34" charset="0"/>
                <a:cs typeface="Arial" panose="020B0604020202020204" pitchFamily="34" charset="0"/>
              </a:rPr>
              <a:t>Additional information on delayed prescribing you can cover: </a:t>
            </a:r>
          </a:p>
          <a:p>
            <a:pPr eaLnBrk="1" hangingPunct="1">
              <a:lnSpc>
                <a:spcPct val="90000"/>
              </a:lnSpc>
              <a:spcBef>
                <a:spcPct val="0"/>
              </a:spcBef>
              <a:defRPr/>
            </a:pPr>
            <a:endParaRPr lang="en-GB" altLang="en-US" sz="1100" b="1" dirty="0">
              <a:latin typeface="Arial" panose="020B0604020202020204" pitchFamily="34" charset="0"/>
              <a:cs typeface="Arial" panose="020B0604020202020204" pitchFamily="34" charset="0"/>
            </a:endParaRPr>
          </a:p>
          <a:p>
            <a:pPr marL="0" marR="0" lvl="0" indent="0" algn="l" defTabSz="914400" rtl="0" eaLnBrk="1" fontAlgn="base" latinLnBrk="0" hangingPunct="1">
              <a:lnSpc>
                <a:spcPct val="90000"/>
              </a:lnSpc>
              <a:spcBef>
                <a:spcPct val="0"/>
              </a:spcBef>
              <a:spcAft>
                <a:spcPct val="0"/>
              </a:spcAft>
              <a:buClrTx/>
              <a:buSzTx/>
              <a:buFontTx/>
              <a:buNone/>
              <a:tabLst/>
              <a:defRPr/>
            </a:pPr>
            <a:r>
              <a:rPr lang="en-GB" altLang="en-US" sz="1100" dirty="0">
                <a:latin typeface="Arial" panose="020B0604020202020204" pitchFamily="34" charset="0"/>
                <a:cs typeface="Arial" panose="020B0604020202020204" pitchFamily="34" charset="0"/>
              </a:rPr>
              <a:t>A 2017 Cochrane review found that symptoms for sore throat were only modestly improved by immediate antibiotics compared with delayed antibiotics</a:t>
            </a:r>
            <a:r>
              <a:rPr lang="en-GB" dirty="0"/>
              <a:t> </a:t>
            </a:r>
            <a:r>
              <a:rPr lang="en-GB" altLang="en-US" sz="1100" dirty="0">
                <a:latin typeface="Arial" panose="020B0604020202020204" pitchFamily="34" charset="0"/>
                <a:cs typeface="Arial" panose="020B0604020202020204" pitchFamily="34" charset="0"/>
              </a:rPr>
              <a:t> (5 studies - Spurling 2017) also </a:t>
            </a:r>
            <a:r>
              <a:rPr lang="en-GB" altLang="en-US" sz="1100" b="1" dirty="0">
                <a:latin typeface="Arial" panose="020B0604020202020204" pitchFamily="34" charset="0"/>
                <a:cs typeface="Arial" panose="020B0604020202020204" pitchFamily="34" charset="0"/>
              </a:rPr>
              <a:t>found no significant difference in patient satisfaction in delayed vs. immediate groups in studies</a:t>
            </a:r>
            <a:r>
              <a:rPr lang="en-GB" altLang="en-US" sz="1100" dirty="0">
                <a:latin typeface="Arial" panose="020B0604020202020204" pitchFamily="34" charset="0"/>
                <a:cs typeface="Arial" panose="020B0604020202020204" pitchFamily="34" charset="0"/>
              </a:rPr>
              <a:t> focusing on respiratory tract infections (6 studies).</a:t>
            </a:r>
          </a:p>
          <a:p>
            <a:pPr eaLnBrk="1" hangingPunct="1">
              <a:lnSpc>
                <a:spcPct val="90000"/>
              </a:lnSpc>
              <a:spcBef>
                <a:spcPct val="0"/>
              </a:spcBef>
              <a:defRPr/>
            </a:pPr>
            <a:endParaRPr lang="en-GB" altLang="en-US" sz="1100" b="1" dirty="0">
              <a:latin typeface="Arial" panose="020B0604020202020204" pitchFamily="34" charset="0"/>
              <a:cs typeface="Arial" panose="020B0604020202020204" pitchFamily="34" charset="0"/>
            </a:endParaRPr>
          </a:p>
          <a:p>
            <a:pPr eaLnBrk="1" hangingPunct="1">
              <a:lnSpc>
                <a:spcPct val="90000"/>
              </a:lnSpc>
              <a:spcBef>
                <a:spcPct val="0"/>
              </a:spcBef>
              <a:defRPr/>
            </a:pPr>
            <a:r>
              <a:rPr lang="en-GB" altLang="en-US" sz="1100" b="0" dirty="0">
                <a:latin typeface="Arial" panose="020B0604020202020204" pitchFamily="34" charset="0"/>
                <a:cs typeface="Arial" panose="020B0604020202020204" pitchFamily="34" charset="0"/>
              </a:rPr>
              <a:t>You can also include information about safety by covering the DESCARTE study: </a:t>
            </a:r>
          </a:p>
          <a:p>
            <a:pPr eaLnBrk="1" hangingPunct="1">
              <a:lnSpc>
                <a:spcPct val="90000"/>
              </a:lnSpc>
              <a:spcBef>
                <a:spcPct val="0"/>
              </a:spcBef>
              <a:defRPr/>
            </a:pPr>
            <a:endParaRPr lang="en-GB" altLang="en-US" sz="1100" b="0" dirty="0">
              <a:latin typeface="Arial" panose="020B0604020202020204" pitchFamily="34" charset="0"/>
              <a:cs typeface="Arial" panose="020B0604020202020204" pitchFamily="34" charset="0"/>
            </a:endParaRPr>
          </a:p>
          <a:p>
            <a:pPr eaLnBrk="1" hangingPunct="1">
              <a:lnSpc>
                <a:spcPct val="90000"/>
              </a:lnSpc>
              <a:spcBef>
                <a:spcPct val="0"/>
              </a:spcBef>
              <a:defRPr/>
            </a:pPr>
            <a:r>
              <a:rPr lang="en-GB" altLang="en-US" sz="1100" dirty="0">
                <a:latin typeface="Arial" panose="020B0604020202020204" pitchFamily="34" charset="0"/>
                <a:cs typeface="Arial" panose="020B0604020202020204" pitchFamily="34" charset="0"/>
              </a:rPr>
              <a:t>A study of acute sore throat (the DESCARTE study – Little 2013) showed that complications in those who received immediate were similar to those receiving a  back-up prescription even though 30% did not collect the prescription, and in the study complications were higher in the no antibiotic group. Thus giving more control to the patient does help prevent complications, but with a back-up antibiotic safety netting instructions are important.</a:t>
            </a:r>
          </a:p>
          <a:p>
            <a:pPr eaLnBrk="1" hangingPunct="1">
              <a:lnSpc>
                <a:spcPct val="90000"/>
              </a:lnSpc>
              <a:spcBef>
                <a:spcPct val="0"/>
              </a:spcBef>
              <a:defRPr/>
            </a:pPr>
            <a:endParaRPr lang="en-GB" altLang="en-US" sz="1100" dirty="0">
              <a:latin typeface="Arial" panose="020B0604020202020204" pitchFamily="34" charset="0"/>
              <a:cs typeface="Arial" panose="020B0604020202020204" pitchFamily="34" charset="0"/>
            </a:endParaRPr>
          </a:p>
          <a:p>
            <a:pPr eaLnBrk="1" hangingPunct="1">
              <a:lnSpc>
                <a:spcPct val="90000"/>
              </a:lnSpc>
              <a:spcBef>
                <a:spcPct val="0"/>
              </a:spcBef>
              <a:defRPr/>
            </a:pPr>
            <a:endParaRPr lang="en-GB" altLang="en-US" sz="1100" b="0" dirty="0">
              <a:latin typeface="Arial" panose="020B0604020202020204" pitchFamily="34" charset="0"/>
              <a:cs typeface="Arial" panose="020B0604020202020204" pitchFamily="34" charset="0"/>
            </a:endParaRPr>
          </a:p>
          <a:p>
            <a:pPr eaLnBrk="1" hangingPunct="1">
              <a:lnSpc>
                <a:spcPct val="90000"/>
              </a:lnSpc>
              <a:spcBef>
                <a:spcPct val="0"/>
              </a:spcBef>
              <a:defRPr/>
            </a:pPr>
            <a:endParaRPr lang="en-GB" altLang="en-US" sz="1100" b="1" dirty="0">
              <a:latin typeface="Arial" panose="020B0604020202020204" pitchFamily="34" charset="0"/>
              <a:cs typeface="Arial" panose="020B0604020202020204" pitchFamily="34" charset="0"/>
            </a:endParaRPr>
          </a:p>
          <a:p>
            <a:pPr eaLnBrk="1" hangingPunct="1">
              <a:lnSpc>
                <a:spcPct val="90000"/>
              </a:lnSpc>
              <a:spcBef>
                <a:spcPct val="0"/>
              </a:spcBef>
              <a:defRPr/>
            </a:pPr>
            <a:r>
              <a:rPr lang="en-GB" altLang="en-US" sz="1100" b="1" dirty="0">
                <a:latin typeface="Arial" panose="020B0604020202020204" pitchFamily="34" charset="0"/>
                <a:cs typeface="Arial" panose="020B0604020202020204" pitchFamily="34" charset="0"/>
              </a:rPr>
              <a:t>Little 2014 study:</a:t>
            </a:r>
          </a:p>
          <a:p>
            <a:pPr>
              <a:lnSpc>
                <a:spcPct val="107000"/>
              </a:lnSpc>
              <a:spcAft>
                <a:spcPts val="800"/>
              </a:spcAft>
            </a:pPr>
            <a:r>
              <a:rPr lang="en-GB" sz="1800" dirty="0">
                <a:effectLst/>
                <a:latin typeface="Arial" panose="020B0604020202020204" pitchFamily="34" charset="0"/>
                <a:ea typeface="Calibri" panose="020F0502020204030204" pitchFamily="34" charset="0"/>
                <a:cs typeface="Arial" panose="020B0604020202020204" pitchFamily="34" charset="0"/>
              </a:rPr>
              <a:t>Health professionals decided in negotiation with patients whether immediate antibiotics were needed. Total of 889 patients, of these 333 (37%) were prescribed immediate antibiotics</a:t>
            </a:r>
          </a:p>
          <a:p>
            <a:pPr>
              <a:lnSpc>
                <a:spcPct val="107000"/>
              </a:lnSpc>
              <a:spcAft>
                <a:spcPts val="800"/>
              </a:spcAft>
            </a:pPr>
            <a:r>
              <a:rPr lang="en-GB" sz="1800" dirty="0">
                <a:effectLst/>
                <a:latin typeface="Arial" panose="020B0604020202020204" pitchFamily="34" charset="0"/>
                <a:ea typeface="Calibri" panose="020F0502020204030204" pitchFamily="34" charset="0"/>
                <a:cs typeface="Arial" panose="020B0604020202020204" pitchFamily="34" charset="0"/>
              </a:rPr>
              <a:t>If antibiotics were not needed, patients were randomised into four delayed prescribing groups (n=556, 63%):</a:t>
            </a:r>
          </a:p>
          <a:p>
            <a:pPr marL="342900" lvl="0" indent="-342900">
              <a:lnSpc>
                <a:spcPct val="107000"/>
              </a:lnSpc>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Recontact for prescription (n=123)</a:t>
            </a:r>
          </a:p>
          <a:p>
            <a:pPr marL="342900" lvl="0" indent="-342900">
              <a:lnSpc>
                <a:spcPct val="107000"/>
              </a:lnSpc>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Post-dated prescription (n=114)</a:t>
            </a:r>
          </a:p>
          <a:p>
            <a:pPr marL="342900" lvl="0" indent="-342900">
              <a:lnSpc>
                <a:spcPct val="107000"/>
              </a:lnSpc>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Collection of the prescription (n=105)</a:t>
            </a:r>
          </a:p>
          <a:p>
            <a:pPr marL="342900" lvl="0" indent="-342900">
              <a:lnSpc>
                <a:spcPct val="107000"/>
              </a:lnSpc>
              <a:spcAft>
                <a:spcPts val="800"/>
              </a:spcAft>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Or patient led (the patient was given to use if needed) (n=106)</a:t>
            </a:r>
          </a:p>
          <a:p>
            <a:pPr marL="342900" lvl="0" indent="-342900">
              <a:lnSpc>
                <a:spcPct val="107000"/>
              </a:lnSpc>
              <a:spcAft>
                <a:spcPts val="800"/>
              </a:spcAft>
              <a:buFont typeface="+mj-lt"/>
              <a:buAutoNum type="arabicPeriod"/>
            </a:pPr>
            <a:r>
              <a:rPr lang="en-GB" sz="1800" dirty="0">
                <a:effectLst/>
                <a:latin typeface="Arial" panose="020B0604020202020204" pitchFamily="34" charset="0"/>
                <a:ea typeface="Calibri" panose="020F0502020204030204" pitchFamily="34" charset="0"/>
                <a:cs typeface="Arial" panose="020B0604020202020204" pitchFamily="34" charset="0"/>
              </a:rPr>
              <a:t>Immediate antibiotics given (n=333) symptoms documented (n=280)</a:t>
            </a:r>
          </a:p>
          <a:p>
            <a:pPr>
              <a:lnSpc>
                <a:spcPct val="107000"/>
              </a:lnSpc>
              <a:spcAft>
                <a:spcPts val="800"/>
              </a:spcAft>
            </a:pP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dirty="0">
                <a:effectLst/>
                <a:latin typeface="Arial" panose="020B0604020202020204" pitchFamily="34" charset="0"/>
                <a:ea typeface="Calibri" panose="020F0502020204030204" pitchFamily="34" charset="0"/>
                <a:cs typeface="Arial" panose="020B0604020202020204" pitchFamily="34" charset="0"/>
              </a:rPr>
              <a:t>For symptom severity, we saw no evidence of a significant interaction between antibiotic strategy and analgesia use</a:t>
            </a:r>
          </a:p>
          <a:p>
            <a:pPr>
              <a:lnSpc>
                <a:spcPct val="107000"/>
              </a:lnSpc>
              <a:spcAft>
                <a:spcPts val="800"/>
              </a:spcAft>
            </a:pP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u="sng" dirty="0">
                <a:effectLst/>
                <a:latin typeface="Arial" panose="020B0604020202020204" pitchFamily="34" charset="0"/>
                <a:ea typeface="Calibri" panose="020F0502020204030204" pitchFamily="34" charset="0"/>
                <a:cs typeface="Arial" panose="020B0604020202020204" pitchFamily="34" charset="0"/>
              </a:rPr>
              <a:t>For the randomised no/delayed groups</a:t>
            </a:r>
          </a:p>
          <a:p>
            <a:pPr marL="342900" lvl="0" indent="-342900">
              <a:lnSpc>
                <a:spcPct val="107000"/>
              </a:lnSpc>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Arial" panose="020B0604020202020204" pitchFamily="34" charset="0"/>
              </a:rPr>
              <a:t>There was no significant effect of strategy on symptoms severity, duration and small differences in temperature control.</a:t>
            </a:r>
          </a:p>
          <a:p>
            <a:pPr marL="342900" marR="0" lvl="0" indent="-342900" algn="l" defTabSz="914400" rtl="0" eaLnBrk="0" fontAlgn="base" latinLnBrk="0" hangingPunct="0">
              <a:lnSpc>
                <a:spcPct val="107000"/>
              </a:lnSpc>
              <a:spcBef>
                <a:spcPct val="30000"/>
              </a:spcBef>
              <a:spcAft>
                <a:spcPct val="0"/>
              </a:spcAft>
              <a:buClrTx/>
              <a:buSzTx/>
              <a:buFont typeface="Symbol" panose="05050102010706020507" pitchFamily="18" charset="2"/>
              <a:buChar char=""/>
              <a:tabLst/>
              <a:defRPr/>
            </a:pPr>
            <a:r>
              <a:rPr lang="en-GB" sz="3200" dirty="0">
                <a:effectLst/>
                <a:latin typeface="Arial" panose="020B0604020202020204" pitchFamily="34" charset="0"/>
                <a:ea typeface="Calibri" panose="020F0502020204030204" pitchFamily="34" charset="0"/>
                <a:cs typeface="Arial" panose="020B0604020202020204" pitchFamily="34" charset="0"/>
              </a:rPr>
              <a:t>Antibiotic use did not differ significantly between no/delayed prescribing strategies, with the lowest use reported in the no prescription group</a:t>
            </a:r>
          </a:p>
          <a:p>
            <a:pPr marL="342900" lvl="0" indent="-342900">
              <a:lnSpc>
                <a:spcPct val="107000"/>
              </a:lnSpc>
              <a:buFont typeface="Symbol" panose="05050102010706020507" pitchFamily="18" charset="2"/>
              <a:buChar char=""/>
            </a:pPr>
            <a:r>
              <a:rPr lang="en-GB" sz="3200" dirty="0"/>
              <a:t>Consultations in the following month were similar (RR: 2.97, P=0.563) and were not significantly different after the first month (RR: 4.11, P=0.391). </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l" defTabSz="914400" rtl="0" eaLnBrk="0" fontAlgn="base" latinLnBrk="0" hangingPunct="0">
              <a:lnSpc>
                <a:spcPct val="107000"/>
              </a:lnSpc>
              <a:spcBef>
                <a:spcPct val="30000"/>
              </a:spcBef>
              <a:spcAft>
                <a:spcPct val="0"/>
              </a:spcAft>
              <a:buClrTx/>
              <a:buSzTx/>
              <a:buFont typeface="Symbol" panose="05050102010706020507" pitchFamily="18" charset="2"/>
              <a:buChar char=""/>
              <a:tabLst/>
              <a:defRPr/>
            </a:pPr>
            <a:r>
              <a:rPr lang="en-GB" sz="1800" dirty="0">
                <a:effectLst/>
                <a:latin typeface="Arial" panose="020B0604020202020204" pitchFamily="34" charset="0"/>
                <a:ea typeface="Calibri" panose="020F0502020204030204" pitchFamily="34" charset="0"/>
                <a:cs typeface="Arial" panose="020B0604020202020204" pitchFamily="34" charset="0"/>
              </a:rPr>
              <a:t>Belief in antibiotics was strong but not significantly different between no or delayed groups, </a:t>
            </a:r>
          </a:p>
          <a:p>
            <a:pPr>
              <a:lnSpc>
                <a:spcPct val="107000"/>
              </a:lnSpc>
              <a:spcAft>
                <a:spcPts val="800"/>
              </a:spcAft>
            </a:pPr>
            <a:r>
              <a:rPr lang="en-GB" sz="1800" dirty="0">
                <a:effectLst/>
                <a:latin typeface="Arial" panose="020B0604020202020204" pitchFamily="34" charset="0"/>
                <a:ea typeface="Calibri" panose="020F0502020204030204" pitchFamily="34" charset="0"/>
                <a:cs typeface="Arial" panose="020B0604020202020204" pitchFamily="34" charset="0"/>
              </a:rPr>
              <a:t> </a:t>
            </a:r>
          </a:p>
          <a:p>
            <a:pPr>
              <a:lnSpc>
                <a:spcPct val="107000"/>
              </a:lnSpc>
              <a:spcAft>
                <a:spcPts val="800"/>
              </a:spcAft>
            </a:pPr>
            <a:r>
              <a:rPr lang="en-GB" sz="1800" u="sng" dirty="0">
                <a:effectLst/>
                <a:latin typeface="Arial" panose="020B0604020202020204" pitchFamily="34" charset="0"/>
                <a:ea typeface="Calibri" panose="020F0502020204030204" pitchFamily="34" charset="0"/>
                <a:cs typeface="Arial" panose="020B0604020202020204" pitchFamily="34" charset="0"/>
              </a:rPr>
              <a:t>Inclusion of the non-randomised immediate prescription group</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Arial" panose="020B0604020202020204" pitchFamily="34" charset="0"/>
              </a:rPr>
              <a:t>No significant effect of antibiotic prescribing strategy on symptom severity or temperature</a:t>
            </a:r>
          </a:p>
          <a:p>
            <a:pPr marL="342900" lvl="0" indent="-342900">
              <a:lnSpc>
                <a:spcPct val="107000"/>
              </a:lnSpc>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Arial" panose="020B0604020202020204" pitchFamily="34" charset="0"/>
              </a:rPr>
              <a:t>Antibiotic use differed significantly with 97% of patients reporting antibiotic use in the immediate arm</a:t>
            </a:r>
          </a:p>
          <a:p>
            <a:pPr marL="342900" lvl="0" indent="-342900">
              <a:lnSpc>
                <a:spcPct val="107000"/>
              </a:lnSpc>
              <a:spcAft>
                <a:spcPts val="8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Arial" panose="020B0604020202020204" pitchFamily="34" charset="0"/>
              </a:rPr>
              <a:t>More patients believed antibiotics were very effective despite immediate antibiotics having no significant effect on symptom severity or duration.</a:t>
            </a:r>
            <a:endParaRPr lang="en-GB" sz="1800" b="0" i="0" dirty="0">
              <a:solidFill>
                <a:srgbClr val="000000"/>
              </a:solidFill>
              <a:effectLst/>
              <a:latin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b="0" i="0" u="none"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There was no significant difference in satisfaction rates across the groups</a:t>
            </a:r>
            <a:endParaRPr lang="en-GB" sz="1800" u="none" dirty="0">
              <a:effectLst/>
              <a:latin typeface="Arial" panose="020B0604020202020204" pitchFamily="34" charset="0"/>
              <a:ea typeface="Calibri" panose="020F0502020204030204" pitchFamily="34" charset="0"/>
              <a:cs typeface="Arial" panose="020B0604020202020204" pitchFamily="34" charset="0"/>
            </a:endParaRPr>
          </a:p>
          <a:p>
            <a:endParaRPr lang="en-GB" altLang="en-US" sz="1800" dirty="0">
              <a:effectLst/>
              <a:latin typeface="Arial" panose="020B0604020202020204" pitchFamily="34" charset="0"/>
              <a:cs typeface="Arial" panose="020B0604020202020204" pitchFamily="34" charset="0"/>
            </a:endParaRPr>
          </a:p>
          <a:p>
            <a:pPr eaLnBrk="1" hangingPunct="1">
              <a:lnSpc>
                <a:spcPct val="90000"/>
              </a:lnSpc>
              <a:spcBef>
                <a:spcPct val="0"/>
              </a:spcBef>
              <a:defRPr/>
            </a:pPr>
            <a:r>
              <a:rPr lang="en-GB" altLang="en-US" sz="1100" u="sng" dirty="0">
                <a:latin typeface="Arial" panose="020B0604020202020204" pitchFamily="34" charset="0"/>
                <a:cs typeface="Arial" panose="020B0604020202020204" pitchFamily="34" charset="0"/>
              </a:rPr>
              <a:t>A 2017 Cochrane review of delayed prescriptions for respiratory infection found that: </a:t>
            </a:r>
          </a:p>
          <a:p>
            <a:pPr eaLnBrk="1" hangingPunct="1">
              <a:lnSpc>
                <a:spcPct val="90000"/>
              </a:lnSpc>
              <a:spcBef>
                <a:spcPct val="0"/>
              </a:spcBef>
              <a:defRPr/>
            </a:pPr>
            <a:endParaRPr lang="en-GB" altLang="en-US" sz="1100" dirty="0">
              <a:latin typeface="Arial" panose="020B0604020202020204" pitchFamily="34" charset="0"/>
              <a:cs typeface="Arial" panose="020B0604020202020204" pitchFamily="34" charset="0"/>
            </a:endParaRPr>
          </a:p>
          <a:p>
            <a:pPr marL="171450" indent="-171450" eaLnBrk="1" fontAlgn="t" hangingPunct="1">
              <a:lnSpc>
                <a:spcPct val="90000"/>
              </a:lnSpc>
              <a:spcBef>
                <a:spcPct val="0"/>
              </a:spcBef>
              <a:buFont typeface="Arial" panose="020B0604020202020204" pitchFamily="34" charset="0"/>
              <a:buChar char="•"/>
              <a:defRPr/>
            </a:pPr>
            <a:r>
              <a:rPr lang="en-GB" altLang="en-US" sz="1100" b="0" dirty="0">
                <a:latin typeface="Arial" panose="020B0604020202020204" pitchFamily="34" charset="0"/>
                <a:cs typeface="Arial" panose="020B0604020202020204" pitchFamily="34" charset="0"/>
              </a:rPr>
              <a:t>A strategy of immediate antibiotics is more likely to confer the modest benefits of antibiotics on clinical outcomes such as symptoms for acute otitis media and sore throat than delayed antibiotics (moderate certainty evidence according to GRADE assessment). </a:t>
            </a:r>
          </a:p>
          <a:p>
            <a:pPr marL="171450" indent="-171450" eaLnBrk="1" fontAlgn="t" hangingPunct="1">
              <a:lnSpc>
                <a:spcPct val="90000"/>
              </a:lnSpc>
              <a:spcBef>
                <a:spcPct val="0"/>
              </a:spcBef>
              <a:buFont typeface="Arial" panose="020B0604020202020204" pitchFamily="34" charset="0"/>
              <a:buChar char="•"/>
              <a:defRPr/>
            </a:pPr>
            <a:r>
              <a:rPr lang="en-GB" altLang="en-US" sz="1100" b="0" dirty="0">
                <a:latin typeface="Arial" panose="020B0604020202020204" pitchFamily="34" charset="0"/>
                <a:cs typeface="Arial" panose="020B0604020202020204" pitchFamily="34" charset="0"/>
              </a:rPr>
              <a:t>Immediate antibiotics had similarly high levels of patient satisfaction to delayed antibiotics (91% versus 86% - moderate certainty evidence according to GRADE assessment). </a:t>
            </a:r>
          </a:p>
          <a:p>
            <a:pPr marL="171450" indent="-171450" eaLnBrk="1" fontAlgn="t" hangingPunct="1">
              <a:lnSpc>
                <a:spcPct val="90000"/>
              </a:lnSpc>
              <a:spcBef>
                <a:spcPct val="0"/>
              </a:spcBef>
              <a:buFont typeface="Arial" panose="020B0604020202020204" pitchFamily="34" charset="0"/>
              <a:buChar char="•"/>
              <a:defRPr/>
            </a:pPr>
            <a:r>
              <a:rPr lang="en-GB" altLang="en-US" sz="1100" b="0" dirty="0">
                <a:latin typeface="Arial" panose="020B0604020202020204" pitchFamily="34" charset="0"/>
                <a:cs typeface="Arial" panose="020B0604020202020204" pitchFamily="34" charset="0"/>
              </a:rPr>
              <a:t>Delayed antibiotics had higher levels of patient satisfaction than no antibiotics (87% versus 82% - moderate certainty evidence according to GRADE assessment). </a:t>
            </a:r>
          </a:p>
          <a:p>
            <a:pPr marL="171450" indent="-171450" eaLnBrk="1" fontAlgn="t" hangingPunct="1">
              <a:lnSpc>
                <a:spcPct val="90000"/>
              </a:lnSpc>
              <a:spcBef>
                <a:spcPct val="0"/>
              </a:spcBef>
              <a:buFont typeface="Arial" panose="020B0604020202020204" pitchFamily="34" charset="0"/>
              <a:buChar char="•"/>
              <a:defRPr/>
            </a:pPr>
            <a:r>
              <a:rPr lang="en-GB" altLang="en-US" sz="1100" b="0" dirty="0">
                <a:latin typeface="Arial" panose="020B0604020202020204" pitchFamily="34" charset="0"/>
                <a:cs typeface="Arial" panose="020B0604020202020204" pitchFamily="34" charset="0"/>
              </a:rPr>
              <a:t>Delayed antibiotic prescribing strategies achieved markedly lower rates of antibiotic use compared to immediate antibiotics (31% versus 93% - moderate certainty evidence according to GRADE assessment).</a:t>
            </a:r>
          </a:p>
          <a:p>
            <a:pPr marL="171450" indent="-171450" eaLnBrk="1" fontAlgn="t" hangingPunct="1">
              <a:lnSpc>
                <a:spcPct val="90000"/>
              </a:lnSpc>
              <a:spcBef>
                <a:spcPct val="0"/>
              </a:spcBef>
              <a:buFont typeface="Arial" panose="020B0604020202020204" pitchFamily="34" charset="0"/>
              <a:buChar char="•"/>
              <a:defRPr/>
            </a:pPr>
            <a:r>
              <a:rPr lang="en-GB" altLang="en-US" sz="1100" b="0" dirty="0">
                <a:latin typeface="Arial" panose="020B0604020202020204" pitchFamily="34" charset="0"/>
                <a:cs typeface="Arial" panose="020B0604020202020204" pitchFamily="34" charset="0"/>
              </a:rPr>
              <a:t>Requiring the patient to return for a prescription resulted in even lower antibiotic use (27%) than giving a prescription at the time of the consultation with instructions to fill the prescription if symptoms worsened (38%).</a:t>
            </a:r>
          </a:p>
          <a:p>
            <a:pPr marL="171450" indent="-171450" eaLnBrk="1" fontAlgn="t" hangingPunct="1">
              <a:lnSpc>
                <a:spcPct val="90000"/>
              </a:lnSpc>
              <a:spcBef>
                <a:spcPct val="0"/>
              </a:spcBef>
              <a:buFont typeface="Arial" panose="020B0604020202020204" pitchFamily="34" charset="0"/>
              <a:buChar char="•"/>
              <a:defRPr/>
            </a:pPr>
            <a:r>
              <a:rPr lang="en-GB" altLang="en-US" sz="1100" b="0" dirty="0">
                <a:latin typeface="Arial" panose="020B0604020202020204" pitchFamily="34" charset="0"/>
                <a:cs typeface="Arial" panose="020B0604020202020204" pitchFamily="34" charset="0"/>
              </a:rPr>
              <a:t>No antibiotics achieved lower rates still of antibiotic use compared to delayed antibiotics (14% versus 28%)- moderate certainty evidence according to GRADE assessment).</a:t>
            </a:r>
            <a:endParaRPr lang="en-GB" b="0" dirty="0"/>
          </a:p>
          <a:p>
            <a:endParaRPr lang="en-GB" dirty="0"/>
          </a:p>
          <a:p>
            <a:r>
              <a:rPr lang="en-GB" b="1" dirty="0"/>
              <a:t>Slide References</a:t>
            </a:r>
          </a:p>
          <a:p>
            <a:pPr marL="228600" indent="-228600" algn="l">
              <a:buFont typeface="+mj-lt"/>
              <a:buAutoNum type="arabicPeriod"/>
            </a:pPr>
            <a:r>
              <a:rPr lang="en-GB" b="0" i="0" dirty="0">
                <a:solidFill>
                  <a:srgbClr val="000000"/>
                </a:solidFill>
                <a:effectLst/>
                <a:latin typeface="Source Sans Pro" panose="020B0503030403020204" pitchFamily="34" charset="0"/>
              </a:rPr>
              <a:t>Spurling GKP, Del Mar CB, Dooley L, Clark J, Askew DA. Delayed antibiotic prescriptions for respiratory infections. Cochrane Database of Systematic Reviews 2017, Issue 9. Art. No.: CD004417. DOI: 10.1002/14651858.CD004417.pub5. Accessed 23 January 2023.</a:t>
            </a:r>
            <a:r>
              <a:rPr lang="en-GB" dirty="0"/>
              <a:t> </a:t>
            </a:r>
          </a:p>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GB" b="0" i="0" dirty="0">
                <a:solidFill>
                  <a:srgbClr val="000000"/>
                </a:solidFill>
                <a:effectLst/>
                <a:latin typeface="Source Sans Pro" panose="020B0503030403020204" pitchFamily="34" charset="0"/>
              </a:rPr>
              <a:t>Little P, Moore M, Kelly J, Williamson I, Leydon G, McDermott, L, Mullee M, Stuart B. Delayed antibiotic prescribing strategies for respiratory tract infections in primary care: pragmatic, factorial, randomised controlled trial. </a:t>
            </a:r>
            <a:r>
              <a:rPr lang="en-GB" b="0" i="1" dirty="0">
                <a:solidFill>
                  <a:srgbClr val="000000"/>
                </a:solidFill>
                <a:effectLst/>
                <a:latin typeface="Source Sans Pro" panose="020B0503030403020204" pitchFamily="34" charset="0"/>
              </a:rPr>
              <a:t>BMJ </a:t>
            </a:r>
            <a:r>
              <a:rPr lang="en-GB" b="0" i="0" dirty="0">
                <a:solidFill>
                  <a:srgbClr val="000000"/>
                </a:solidFill>
                <a:effectLst/>
                <a:latin typeface="Source Sans Pro" panose="020B0503030403020204" pitchFamily="34" charset="0"/>
              </a:rPr>
              <a:t>2014;348.</a:t>
            </a:r>
          </a:p>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GB" b="0" i="0" dirty="0">
                <a:solidFill>
                  <a:srgbClr val="212121"/>
                </a:solidFill>
                <a:effectLst/>
                <a:latin typeface="BlinkMacSystemFont"/>
              </a:rPr>
              <a:t>Moore M, Little P, Rumsby K, Kelly J, Watson L, Warner G, Fahey T, Williamson I. Effect of antibiotic prescribing strategies and an information leaflet on longer-term reconsultation for acute lower respiratory tract infection. Br J Gen Pract. 2009 Oct;59(567):728-34. doi: 10.3399/bjgp09X472601. PMID: 19843421; PMCID: PMC2751917.</a:t>
            </a:r>
          </a:p>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GB" b="0" i="0" dirty="0">
                <a:solidFill>
                  <a:srgbClr val="212121"/>
                </a:solidFill>
                <a:effectLst/>
                <a:latin typeface="BlinkMacSystemFont"/>
              </a:rPr>
              <a:t>Little P, Stuart B, Hobbs FD, Butler CC, Hay AD, Campbell J, Delaney B, Broomfield S, Barratt P, Hood K, Everitt H, Mullee M, Williamson I, Mant D, Moore M; DESCARTE investigators. Predictors of suppurative complications for acute sore throat in primary care: prospective clinical cohort study. BMJ. 2013 Nov 25;347:f6867. doi: 10.1136/bmj.f6867. PMID: 24277339; PMCID: PMC3898431.</a:t>
            </a:r>
          </a:p>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GB" b="0" i="0" dirty="0">
                <a:solidFill>
                  <a:srgbClr val="212121"/>
                </a:solidFill>
                <a:effectLst/>
                <a:latin typeface="BlinkMacSystemFont"/>
              </a:rPr>
              <a:t>Little P, Stuart B, Hobbs FD, Butler CC, Hay AD, Delaney B, Campbell J, Broomfield S, Barratt P, Hood K, Everitt H, Mullee M, Williamson I, Mant D, Moore M; DESCARTE investigators. Antibiotic prescription strategies for acute sore throat: a prospective observational cohort study. Lancet Infect Dis. 2014 Mar;14(3):213-9. doi: 10.1016/S1473-3099(13)70294-9. Epub 2014 Jan 17. PMID: 24440616.</a:t>
            </a:r>
            <a:endParaRPr lang="en-GB" dirty="0"/>
          </a:p>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Date Placeholder 4"/>
          <p:cNvSpPr>
            <a:spLocks noGrp="1"/>
          </p:cNvSpPr>
          <p:nvPr>
            <p:ph type="dt" idx="1"/>
          </p:nvPr>
        </p:nvSpPr>
        <p:spPr/>
        <p:txBody>
          <a:bodyPr/>
          <a:lstStyle/>
          <a:p>
            <a:pPr>
              <a:defRPr/>
            </a:pPr>
            <a:fld id="{25AF4E98-F2F4-4B8C-86D5-27D9FF92D467}" type="datetime3">
              <a:rPr lang="en-GB" smtClean="0"/>
              <a:pPr>
                <a:defRPr/>
              </a:pPr>
              <a:t>5 July, 2023</a:t>
            </a:fld>
            <a:endParaRPr lang="en-GB" dirty="0"/>
          </a:p>
        </p:txBody>
      </p:sp>
      <p:sp>
        <p:nvSpPr>
          <p:cNvPr id="6" name="Footer Placeholder 5"/>
          <p:cNvSpPr>
            <a:spLocks noGrp="1"/>
          </p:cNvSpPr>
          <p:nvPr>
            <p:ph type="ftr" sz="quarter" idx="4"/>
          </p:nvPr>
        </p:nvSpPr>
        <p:spPr/>
        <p:txBody>
          <a:bodyPr/>
          <a:lstStyle/>
          <a:p>
            <a:pPr>
              <a:defRPr/>
            </a:pPr>
            <a:r>
              <a:rPr lang="en-GB" dirty="0"/>
              <a:t>TARGET Antibiotics Presentation - Optional - 11.07.17</a:t>
            </a:r>
          </a:p>
        </p:txBody>
      </p:sp>
      <p:sp>
        <p:nvSpPr>
          <p:cNvPr id="7" name="Slide Number Placeholder 6"/>
          <p:cNvSpPr>
            <a:spLocks noGrp="1"/>
          </p:cNvSpPr>
          <p:nvPr>
            <p:ph type="sldNum" sz="quarter" idx="5"/>
          </p:nvPr>
        </p:nvSpPr>
        <p:spPr/>
        <p:txBody>
          <a:bodyPr/>
          <a:lstStyle/>
          <a:p>
            <a:pPr>
              <a:defRPr/>
            </a:pPr>
            <a:fld id="{AFCF5628-ADBD-4790-B3DB-84E07A330424}" type="slidenum">
              <a:rPr lang="en-GB" altLang="en-US" smtClean="0"/>
              <a:pPr>
                <a:defRPr/>
              </a:pPr>
              <a:t>24</a:t>
            </a:fld>
            <a:endParaRPr lang="en-GB" altLang="en-US" dirty="0"/>
          </a:p>
        </p:txBody>
      </p:sp>
    </p:spTree>
    <p:extLst>
      <p:ext uri="{BB962C8B-B14F-4D97-AF65-F5344CB8AC3E}">
        <p14:creationId xmlns:p14="http://schemas.microsoft.com/office/powerpoint/2010/main" val="25136579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b="0" i="0" kern="1200" dirty="0">
                <a:solidFill>
                  <a:schemeClr val="tx1"/>
                </a:solidFill>
                <a:effectLst/>
                <a:latin typeface="+mn-lt"/>
                <a:ea typeface="+mn-ea"/>
                <a:cs typeface="+mn-cs"/>
              </a:rPr>
              <a:t>Prescribers already have good general communication skills and have their own individual approaches. However, given short consultations, it is </a:t>
            </a:r>
            <a:r>
              <a:rPr lang="en-GB" sz="1200" b="1" i="0" kern="1200" dirty="0">
                <a:solidFill>
                  <a:schemeClr val="tx1"/>
                </a:solidFill>
                <a:effectLst/>
                <a:latin typeface="+mn-lt"/>
                <a:ea typeface="+mn-ea"/>
                <a:cs typeface="+mn-cs"/>
              </a:rPr>
              <a:t>easy to miss out</a:t>
            </a:r>
            <a:r>
              <a:rPr lang="en-GB" sz="1200" b="0" i="0" kern="1200" dirty="0">
                <a:solidFill>
                  <a:schemeClr val="tx1"/>
                </a:solidFill>
                <a:effectLst/>
                <a:latin typeface="+mn-lt"/>
                <a:ea typeface="+mn-ea"/>
                <a:cs typeface="+mn-cs"/>
              </a:rPr>
              <a:t> an important element of a consultation or </a:t>
            </a:r>
            <a:r>
              <a:rPr lang="en-GB" sz="1200" b="1" i="0" kern="1200" dirty="0">
                <a:solidFill>
                  <a:schemeClr val="tx1"/>
                </a:solidFill>
                <a:effectLst/>
                <a:latin typeface="+mn-lt"/>
                <a:ea typeface="+mn-ea"/>
                <a:cs typeface="+mn-cs"/>
              </a:rPr>
              <a:t>rush over</a:t>
            </a:r>
            <a:r>
              <a:rPr lang="en-GB" sz="1200" b="0" i="0" kern="1200" dirty="0">
                <a:solidFill>
                  <a:schemeClr val="tx1"/>
                </a:solidFill>
                <a:effectLst/>
                <a:latin typeface="+mn-lt"/>
                <a:ea typeface="+mn-ea"/>
                <a:cs typeface="+mn-cs"/>
              </a:rPr>
              <a:t> an explanation. This can have a big </a:t>
            </a:r>
            <a:r>
              <a:rPr lang="en-GB" sz="1200" b="1" i="0" kern="1200" dirty="0">
                <a:solidFill>
                  <a:schemeClr val="tx1"/>
                </a:solidFill>
                <a:effectLst/>
                <a:latin typeface="+mn-lt"/>
                <a:ea typeface="+mn-ea"/>
                <a:cs typeface="+mn-cs"/>
              </a:rPr>
              <a:t>impact on whether patients are happy with a prescribing decision</a:t>
            </a:r>
            <a:r>
              <a:rPr lang="en-GB" sz="1200" b="0" i="0" kern="1200" dirty="0">
                <a:solidFill>
                  <a:schemeClr val="tx1"/>
                </a:solidFill>
                <a:effectLst/>
                <a:latin typeface="+mn-lt"/>
                <a:ea typeface="+mn-ea"/>
                <a:cs typeface="+mn-cs"/>
              </a:rPr>
              <a:t>.</a:t>
            </a:r>
          </a:p>
          <a:p>
            <a:r>
              <a:rPr lang="en-GB" sz="1200" b="0" i="0" kern="1200" dirty="0">
                <a:solidFill>
                  <a:schemeClr val="tx1"/>
                </a:solidFill>
                <a:effectLst/>
                <a:latin typeface="+mn-lt"/>
                <a:ea typeface="+mn-ea"/>
                <a:cs typeface="+mn-cs"/>
              </a:rPr>
              <a:t> </a:t>
            </a:r>
          </a:p>
          <a:p>
            <a:r>
              <a:rPr lang="en-GB" sz="1200" b="0" i="0" kern="1200" dirty="0">
                <a:solidFill>
                  <a:schemeClr val="tx1"/>
                </a:solidFill>
                <a:effectLst/>
                <a:latin typeface="+mn-lt"/>
                <a:ea typeface="+mn-ea"/>
                <a:cs typeface="+mn-cs"/>
              </a:rPr>
              <a:t>Tweaking your discussions with patients can help:</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 </a:t>
            </a:r>
            <a:r>
              <a:rPr lang="en-GB" sz="1200" b="1" i="0" kern="1200" dirty="0">
                <a:solidFill>
                  <a:schemeClr val="tx1"/>
                </a:solidFill>
                <a:effectLst/>
                <a:latin typeface="+mn-lt"/>
                <a:ea typeface="+mn-ea"/>
                <a:cs typeface="+mn-cs"/>
              </a:rPr>
              <a:t>Increase patient satisfaction</a:t>
            </a:r>
            <a:r>
              <a:rPr lang="en-GB" sz="1200" b="0" i="0" kern="1200" dirty="0">
                <a:solidFill>
                  <a:schemeClr val="tx1"/>
                </a:solidFill>
                <a:effectLst/>
                <a:latin typeface="+mn-lt"/>
                <a:ea typeface="+mn-ea"/>
                <a:cs typeface="+mn-cs"/>
              </a:rPr>
              <a:t>: Patients report high levels of satisfaction and enablement in managing their infection, and are more informed about the appropriate use and harms of antibiotics when prescribers discuss antibiotics effectively and when they discuss leaflets interactively.</a:t>
            </a:r>
          </a:p>
          <a:p>
            <a:pPr marL="171450" indent="-171450">
              <a:buFont typeface="Arial" panose="020B0604020202020204" pitchFamily="34" charset="0"/>
              <a:buChar char="•"/>
            </a:pPr>
            <a:r>
              <a:rPr lang="en-GB" sz="1200" b="1" i="0" kern="1200" dirty="0">
                <a:solidFill>
                  <a:schemeClr val="tx1"/>
                </a:solidFill>
                <a:effectLst/>
                <a:latin typeface="+mn-lt"/>
                <a:ea typeface="+mn-ea"/>
                <a:cs typeface="+mn-cs"/>
              </a:rPr>
              <a:t>Reduce consultations</a:t>
            </a:r>
            <a:r>
              <a:rPr lang="en-GB" sz="1200" b="0" i="0" kern="1200" dirty="0">
                <a:solidFill>
                  <a:schemeClr val="tx1"/>
                </a:solidFill>
                <a:effectLst/>
                <a:latin typeface="+mn-lt"/>
                <a:ea typeface="+mn-ea"/>
                <a:cs typeface="+mn-cs"/>
              </a:rPr>
              <a:t>: Prudent antibiotic prescribing with effective discussions about antibiotics help reduce re-consultations and future consultations. So it is worth investing a bit of time in these consultations in order to get future benefits.</a:t>
            </a:r>
          </a:p>
          <a:p>
            <a:pPr marL="171450" indent="-171450">
              <a:buFont typeface="Arial" panose="020B0604020202020204" pitchFamily="34" charset="0"/>
              <a:buChar char="•"/>
            </a:pPr>
            <a:r>
              <a:rPr lang="en-GB" sz="1200" b="1" i="0" kern="1200" dirty="0">
                <a:solidFill>
                  <a:schemeClr val="tx1"/>
                </a:solidFill>
                <a:effectLst/>
                <a:latin typeface="+mn-lt"/>
                <a:ea typeface="+mn-ea"/>
                <a:cs typeface="+mn-cs"/>
              </a:rPr>
              <a:t>Reduce your antibiotic prescribing</a:t>
            </a:r>
            <a:r>
              <a:rPr lang="en-GB" sz="1200" b="0" i="0" kern="1200" dirty="0">
                <a:solidFill>
                  <a:schemeClr val="tx1"/>
                </a:solidFill>
                <a:effectLst/>
                <a:latin typeface="+mn-lt"/>
                <a:ea typeface="+mn-ea"/>
                <a:cs typeface="+mn-cs"/>
              </a:rPr>
              <a:t>: The examples of how you may tweak your discussions with patients presented here have been shown to be effective in reducing antibiotic prescribing when trialled with prescribers in UK general practice.</a:t>
            </a:r>
          </a:p>
          <a:p>
            <a:r>
              <a:rPr lang="en-GB" sz="1200" b="0" i="0" kern="1200" dirty="0">
                <a:solidFill>
                  <a:schemeClr val="tx1"/>
                </a:solidFill>
                <a:effectLst/>
                <a:latin typeface="+mn-lt"/>
                <a:ea typeface="+mn-ea"/>
                <a:cs typeface="+mn-cs"/>
              </a:rPr>
              <a:t> </a:t>
            </a:r>
          </a:p>
          <a:p>
            <a:r>
              <a:rPr lang="en-GB" sz="1200" b="0" i="0" kern="1200" dirty="0">
                <a:solidFill>
                  <a:schemeClr val="tx1"/>
                </a:solidFill>
                <a:effectLst/>
                <a:latin typeface="+mn-lt"/>
                <a:ea typeface="+mn-ea"/>
                <a:cs typeface="+mn-cs"/>
              </a:rPr>
              <a:t>This approach and the examples provided in the presentation focus on things to say to patients with acute infections but you may also find them helpful for other consultations.</a:t>
            </a:r>
          </a:p>
          <a:p>
            <a:endParaRPr lang="en-GB" dirty="0"/>
          </a:p>
          <a:p>
            <a:r>
              <a:rPr lang="en-GB" b="1" u="sng" dirty="0"/>
              <a:t>Additional notes: Evidence of benefits</a:t>
            </a:r>
          </a:p>
          <a:p>
            <a:r>
              <a:rPr lang="en-GB" sz="1200" b="0" i="0" kern="1200" dirty="0">
                <a:solidFill>
                  <a:schemeClr val="tx1"/>
                </a:solidFill>
                <a:effectLst/>
                <a:latin typeface="+mn-lt"/>
                <a:ea typeface="+mn-ea"/>
                <a:cs typeface="+mn-cs"/>
              </a:rPr>
              <a:t>Evidence shows that prescribers often</a:t>
            </a:r>
            <a:r>
              <a:rPr lang="en-GB" sz="1200" b="1" i="0" kern="1200" dirty="0">
                <a:solidFill>
                  <a:schemeClr val="tx1"/>
                </a:solidFill>
                <a:effectLst/>
                <a:latin typeface="+mn-lt"/>
                <a:ea typeface="+mn-ea"/>
                <a:cs typeface="+mn-cs"/>
              </a:rPr>
              <a:t> overestimate patients' expectations for antibiotics</a:t>
            </a:r>
            <a:r>
              <a:rPr lang="en-GB" sz="1200" b="0" i="0" kern="1200" dirty="0">
                <a:solidFill>
                  <a:schemeClr val="tx1"/>
                </a:solidFill>
                <a:effectLst/>
                <a:latin typeface="+mn-lt"/>
                <a:ea typeface="+mn-ea"/>
                <a:cs typeface="+mn-cs"/>
              </a:rPr>
              <a:t> and that </a:t>
            </a:r>
            <a:r>
              <a:rPr lang="en-GB" sz="1200" b="1" i="0" kern="1200" dirty="0">
                <a:solidFill>
                  <a:schemeClr val="tx1"/>
                </a:solidFill>
                <a:effectLst/>
                <a:latin typeface="+mn-lt"/>
                <a:ea typeface="+mn-ea"/>
                <a:cs typeface="+mn-cs"/>
              </a:rPr>
              <a:t>patients' satisfaction is related to</a:t>
            </a:r>
            <a:r>
              <a:rPr lang="en-GB" sz="1200" b="0" i="0" kern="1200" dirty="0">
                <a:solidFill>
                  <a:schemeClr val="tx1"/>
                </a:solidFill>
                <a:effectLst/>
                <a:latin typeface="+mn-lt"/>
                <a:ea typeface="+mn-ea"/>
                <a:cs typeface="+mn-cs"/>
              </a:rPr>
              <a:t>:</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Having a careful and thorough examination.</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Having their concerns identified and addressed.</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Having advice on how to manage their symptoms.</a:t>
            </a:r>
          </a:p>
          <a:p>
            <a:r>
              <a:rPr lang="en-GB" sz="1200" b="0" i="0" kern="1200" dirty="0">
                <a:solidFill>
                  <a:schemeClr val="tx1"/>
                </a:solidFill>
                <a:effectLst/>
                <a:latin typeface="+mn-lt"/>
                <a:ea typeface="+mn-ea"/>
                <a:cs typeface="+mn-cs"/>
              </a:rPr>
              <a:t> </a:t>
            </a:r>
          </a:p>
          <a:p>
            <a:r>
              <a:rPr lang="en-GB" sz="1200" b="0" i="0" kern="1200" dirty="0">
                <a:solidFill>
                  <a:schemeClr val="tx1"/>
                </a:solidFill>
                <a:effectLst/>
                <a:latin typeface="+mn-lt"/>
                <a:ea typeface="+mn-ea"/>
                <a:cs typeface="+mn-cs"/>
              </a:rPr>
              <a:t>The examples and the CHESTSSS acronym provided in this presentation are based on enhanced communication skills training that has been shown to be effective in a </a:t>
            </a:r>
            <a:r>
              <a:rPr lang="en-GB" sz="1200" b="0" i="0" u="sng" kern="1200" dirty="0">
                <a:solidFill>
                  <a:schemeClr val="tx1"/>
                </a:solidFill>
                <a:effectLst/>
                <a:latin typeface="+mn-lt"/>
                <a:ea typeface="+mn-ea"/>
                <a:cs typeface="+mn-cs"/>
                <a:hlinkClick r:id="rId3"/>
              </a:rPr>
              <a:t>trial</a:t>
            </a:r>
            <a:r>
              <a:rPr lang="en-GB" sz="1200" b="0" i="0" kern="1200" dirty="0">
                <a:solidFill>
                  <a:schemeClr val="tx1"/>
                </a:solidFill>
                <a:effectLst/>
                <a:latin typeface="+mn-lt"/>
                <a:ea typeface="+mn-ea"/>
                <a:cs typeface="+mn-cs"/>
              </a:rPr>
              <a:t> [</a:t>
            </a:r>
            <a:r>
              <a:rPr lang="en-GB" sz="1200" b="0" i="0" u="sng" kern="1200" dirty="0">
                <a:solidFill>
                  <a:schemeClr val="tx1"/>
                </a:solidFill>
                <a:effectLst/>
                <a:latin typeface="+mn-lt"/>
                <a:ea typeface="+mn-ea"/>
                <a:cs typeface="+mn-cs"/>
                <a:hlinkClick r:id="rId4"/>
              </a:rPr>
              <a:t>1</a:t>
            </a:r>
            <a:r>
              <a:rPr lang="en-GB" sz="1200" b="0" i="0" kern="1200" dirty="0">
                <a:solidFill>
                  <a:schemeClr val="tx1"/>
                </a:solidFill>
                <a:effectLst/>
                <a:latin typeface="+mn-lt"/>
                <a:ea typeface="+mn-ea"/>
                <a:cs typeface="+mn-cs"/>
              </a:rPr>
              <a:t>] with experienced GPs in the UK and on the </a:t>
            </a:r>
            <a:r>
              <a:rPr lang="en-GB" sz="1200" b="0" i="0" u="sng" kern="1200" dirty="0">
                <a:solidFill>
                  <a:schemeClr val="tx1"/>
                </a:solidFill>
                <a:effectLst/>
                <a:latin typeface="+mn-lt"/>
                <a:ea typeface="+mn-ea"/>
                <a:cs typeface="+mn-cs"/>
                <a:hlinkClick r:id="rId5"/>
              </a:rPr>
              <a:t>STAR training</a:t>
            </a:r>
            <a:r>
              <a:rPr lang="en-GB" sz="1200" b="0" i="0" u="sng" kern="1200" dirty="0">
                <a:solidFill>
                  <a:schemeClr val="tx1"/>
                </a:solidFill>
                <a:effectLst/>
                <a:latin typeface="+mn-lt"/>
                <a:ea typeface="+mn-ea"/>
                <a:cs typeface="+mn-cs"/>
              </a:rPr>
              <a:t> [2] </a:t>
            </a:r>
            <a:r>
              <a:rPr lang="en-GB" sz="1200" b="0" i="0" kern="1200" dirty="0">
                <a:solidFill>
                  <a:schemeClr val="tx1"/>
                </a:solidFill>
                <a:effectLst/>
                <a:latin typeface="+mn-lt"/>
                <a:ea typeface="+mn-ea"/>
                <a:cs typeface="+mn-cs"/>
              </a:rPr>
              <a:t>also shown effective in a UK-based </a:t>
            </a:r>
            <a:r>
              <a:rPr lang="en-GB" sz="1200" b="0" i="0" u="sng" kern="1200" dirty="0">
                <a:solidFill>
                  <a:schemeClr val="tx1"/>
                </a:solidFill>
                <a:effectLst/>
                <a:latin typeface="+mn-lt"/>
                <a:ea typeface="+mn-ea"/>
                <a:cs typeface="+mn-cs"/>
                <a:hlinkClick r:id="rId6"/>
              </a:rPr>
              <a:t>trial</a:t>
            </a:r>
            <a:r>
              <a:rPr lang="en-GB" sz="1200" b="0" i="0" kern="1200" dirty="0">
                <a:solidFill>
                  <a:schemeClr val="tx1"/>
                </a:solidFill>
                <a:effectLst/>
                <a:latin typeface="+mn-lt"/>
                <a:ea typeface="+mn-ea"/>
                <a:cs typeface="+mn-cs"/>
              </a:rPr>
              <a:t> [</a:t>
            </a:r>
            <a:r>
              <a:rPr lang="en-GB" sz="1200" b="0" i="0" u="sng" kern="1200" dirty="0">
                <a:solidFill>
                  <a:schemeClr val="tx1"/>
                </a:solidFill>
                <a:effectLst/>
                <a:latin typeface="+mn-lt"/>
                <a:ea typeface="+mn-ea"/>
                <a:cs typeface="+mn-cs"/>
              </a:rPr>
              <a:t>3</a:t>
            </a:r>
            <a:r>
              <a:rPr lang="en-GB" sz="1200" b="0" i="0" kern="1200" dirty="0">
                <a:solidFill>
                  <a:schemeClr val="tx1"/>
                </a:solidFill>
                <a:effectLst/>
                <a:latin typeface="+mn-lt"/>
                <a:ea typeface="+mn-ea"/>
                <a:cs typeface="+mn-cs"/>
              </a:rPr>
              <a:t>]. Evidence from a recent </a:t>
            </a:r>
            <a:r>
              <a:rPr lang="en-GB" sz="1200" b="0" i="0" u="sng" kern="1200" dirty="0">
                <a:solidFill>
                  <a:schemeClr val="tx1"/>
                </a:solidFill>
                <a:effectLst/>
                <a:latin typeface="+mn-lt"/>
                <a:ea typeface="+mn-ea"/>
                <a:cs typeface="+mn-cs"/>
                <a:hlinkClick r:id="rId7"/>
              </a:rPr>
              <a:t>systematic review</a:t>
            </a:r>
            <a:r>
              <a:rPr lang="en-GB" sz="1200" b="0" i="0" kern="1200" dirty="0">
                <a:solidFill>
                  <a:schemeClr val="tx1"/>
                </a:solidFill>
                <a:effectLst/>
                <a:latin typeface="+mn-lt"/>
                <a:ea typeface="+mn-ea"/>
                <a:cs typeface="+mn-cs"/>
              </a:rPr>
              <a:t> [</a:t>
            </a:r>
            <a:r>
              <a:rPr lang="en-GB" sz="1200" b="0" i="0" u="sng" kern="1200" dirty="0">
                <a:solidFill>
                  <a:schemeClr val="tx1"/>
                </a:solidFill>
                <a:effectLst/>
                <a:latin typeface="+mn-lt"/>
                <a:ea typeface="+mn-ea"/>
                <a:cs typeface="+mn-cs"/>
              </a:rPr>
              <a:t>4</a:t>
            </a:r>
            <a:r>
              <a:rPr lang="en-GB" sz="1200" b="0" i="0" kern="1200" dirty="0">
                <a:solidFill>
                  <a:schemeClr val="tx1"/>
                </a:solidFill>
                <a:effectLst/>
                <a:latin typeface="+mn-lt"/>
                <a:ea typeface="+mn-ea"/>
                <a:cs typeface="+mn-cs"/>
              </a:rPr>
              <a:t>] and a </a:t>
            </a:r>
            <a:r>
              <a:rPr lang="en-GB" sz="1200" b="0" i="0" u="sng" kern="1200" dirty="0">
                <a:solidFill>
                  <a:schemeClr val="tx1"/>
                </a:solidFill>
                <a:effectLst/>
                <a:latin typeface="+mn-lt"/>
                <a:ea typeface="+mn-ea"/>
                <a:cs typeface="+mn-cs"/>
                <a:hlinkClick r:id="rId8"/>
              </a:rPr>
              <a:t>Cochrane overview of reviews</a:t>
            </a:r>
            <a:r>
              <a:rPr lang="en-GB" sz="1200" b="0" i="0" kern="1200" dirty="0">
                <a:solidFill>
                  <a:schemeClr val="tx1"/>
                </a:solidFill>
                <a:effectLst/>
                <a:latin typeface="+mn-lt"/>
                <a:ea typeface="+mn-ea"/>
                <a:cs typeface="+mn-cs"/>
              </a:rPr>
              <a:t> [</a:t>
            </a:r>
            <a:r>
              <a:rPr lang="en-GB" sz="1200" b="0" i="0" u="sng" kern="1200" dirty="0">
                <a:solidFill>
                  <a:schemeClr val="tx1"/>
                </a:solidFill>
                <a:effectLst/>
                <a:latin typeface="+mn-lt"/>
                <a:ea typeface="+mn-ea"/>
                <a:cs typeface="+mn-cs"/>
              </a:rPr>
              <a:t>5</a:t>
            </a:r>
            <a:r>
              <a:rPr lang="en-GB" sz="1200" b="0" i="0" kern="1200" dirty="0">
                <a:solidFill>
                  <a:schemeClr val="tx1"/>
                </a:solidFill>
                <a:effectLst/>
                <a:latin typeface="+mn-lt"/>
                <a:ea typeface="+mn-ea"/>
                <a:cs typeface="+mn-cs"/>
              </a:rPr>
              <a:t>] also found support for the use of communication skills training and shared decision making as effective strategies to optimise antibiotic prescribing in primary care. </a:t>
            </a:r>
          </a:p>
          <a:p>
            <a:endParaRPr lang="en-GB" sz="1200" b="0" i="0" kern="1200" dirty="0">
              <a:solidFill>
                <a:schemeClr val="tx1"/>
              </a:solidFill>
              <a:effectLst/>
              <a:latin typeface="+mn-lt"/>
              <a:ea typeface="+mn-ea"/>
              <a:cs typeface="+mn-cs"/>
            </a:endParaRPr>
          </a:p>
          <a:p>
            <a:r>
              <a:rPr lang="en-GB" sz="1200" b="1" i="0" u="sng" kern="1200" dirty="0">
                <a:solidFill>
                  <a:schemeClr val="tx1"/>
                </a:solidFill>
                <a:effectLst/>
                <a:latin typeface="+mn-lt"/>
                <a:ea typeface="+mn-ea"/>
                <a:cs typeface="+mn-cs"/>
              </a:rPr>
              <a:t>References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b="0" i="0" kern="1200" dirty="0">
                <a:solidFill>
                  <a:schemeClr val="tx1"/>
                </a:solidFill>
                <a:effectLst/>
                <a:latin typeface="+mn-lt"/>
                <a:ea typeface="+mn-ea"/>
                <a:cs typeface="+mn-cs"/>
              </a:rPr>
              <a:t>Little et al. (2013). Effects of internet-based training on antibiotic prescribing rates for acute respiratory-tract infections: a multinational, cluster, randomised, factorial, controlled trial. The Lancet. 2013; 382(9899):1175-82. </a:t>
            </a:r>
            <a:r>
              <a:rPr lang="en-GB" sz="1200" b="0" i="0" u="sng" kern="1200" dirty="0">
                <a:solidFill>
                  <a:schemeClr val="tx1"/>
                </a:solidFill>
                <a:effectLst/>
                <a:latin typeface="+mn-lt"/>
                <a:ea typeface="+mn-ea"/>
                <a:cs typeface="+mn-cs"/>
                <a:hlinkClick r:id="rId9"/>
              </a:rPr>
              <a:t>https://doi.org/10.1016/S0140-6736(13)60994-0</a:t>
            </a:r>
            <a:endParaRPr lang="en-GB" sz="1200" b="0" i="0" u="sng"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b="0" i="0" u="none" kern="1200" dirty="0">
                <a:solidFill>
                  <a:schemeClr val="tx1"/>
                </a:solidFill>
                <a:effectLst/>
                <a:latin typeface="+mn-lt"/>
                <a:ea typeface="+mn-ea"/>
                <a:cs typeface="+mn-cs"/>
              </a:rPr>
              <a:t>STAR training. https://www.healthcarecpd.com/course/star-stemming-the-tide-of-antibiotic-resistance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b="0" i="0" kern="1200" dirty="0">
                <a:solidFill>
                  <a:schemeClr val="tx1"/>
                </a:solidFill>
                <a:effectLst/>
                <a:latin typeface="+mn-lt"/>
                <a:ea typeface="+mn-ea"/>
                <a:cs typeface="+mn-cs"/>
              </a:rPr>
              <a:t>Butler et al. (2012). Effectiveness of multifaceted educational programme to reduce antibiotic dispensing in primary care: practice based randomised controlled trial. BMJ. 2012; 344:d8173. </a:t>
            </a:r>
            <a:r>
              <a:rPr lang="en-GB" sz="1200" b="0" i="0" u="sng" kern="1200" dirty="0">
                <a:solidFill>
                  <a:schemeClr val="tx1"/>
                </a:solidFill>
                <a:effectLst/>
                <a:latin typeface="+mn-lt"/>
                <a:ea typeface="+mn-ea"/>
                <a:cs typeface="+mn-cs"/>
                <a:hlinkClick r:id="rId10"/>
              </a:rPr>
              <a:t>https://doi.org/10.1136/bmj.d8173</a:t>
            </a:r>
            <a:endParaRPr lang="en-GB" sz="1200" b="0" i="0" u="sng"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b="0" i="0" kern="1200" dirty="0" err="1">
                <a:solidFill>
                  <a:schemeClr val="tx1"/>
                </a:solidFill>
                <a:effectLst/>
                <a:latin typeface="+mn-lt"/>
                <a:ea typeface="+mn-ea"/>
                <a:cs typeface="+mn-cs"/>
              </a:rPr>
              <a:t>Köchling</a:t>
            </a:r>
            <a:r>
              <a:rPr lang="en-GB" sz="1200" b="0" i="0" kern="1200" dirty="0">
                <a:solidFill>
                  <a:schemeClr val="tx1"/>
                </a:solidFill>
                <a:effectLst/>
                <a:latin typeface="+mn-lt"/>
                <a:ea typeface="+mn-ea"/>
                <a:cs typeface="+mn-cs"/>
              </a:rPr>
              <a:t> et al. (2018). Reduction of antibiotic prescriptions for acute respiratory tract infections in primary care: a systematic review. Implementation Science. 2018;13(1):47. </a:t>
            </a:r>
            <a:r>
              <a:rPr lang="en-GB" sz="1200" b="0" i="0" u="sng" kern="1200" dirty="0">
                <a:solidFill>
                  <a:schemeClr val="tx1"/>
                </a:solidFill>
                <a:effectLst/>
                <a:latin typeface="+mn-lt"/>
                <a:ea typeface="+mn-ea"/>
                <a:cs typeface="+mn-cs"/>
                <a:hlinkClick r:id="rId7"/>
              </a:rPr>
              <a:t>https://implementationscience.biomedcentral.com/articles/10.1186/s13012-018-0732-y</a:t>
            </a:r>
            <a:endParaRPr lang="en-GB" sz="1200" b="0" i="0" u="sng"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b="0" i="0" kern="1200" dirty="0">
                <a:solidFill>
                  <a:schemeClr val="tx1"/>
                </a:solidFill>
                <a:effectLst/>
                <a:latin typeface="+mn-lt"/>
                <a:ea typeface="+mn-ea"/>
                <a:cs typeface="+mn-cs"/>
              </a:rPr>
              <a:t>Tonkin-Crine et al. (2017). Clinician‐targeted interventions to influence antibiotic prescribing behaviour for acute respiratory infections in primary care: an overview of systematic reviews. Cochrane Database of Systematic Reviews. 2017(9). </a:t>
            </a:r>
            <a:r>
              <a:rPr lang="en-GB" sz="1200" b="0" i="0" u="sng" kern="1200" dirty="0">
                <a:solidFill>
                  <a:schemeClr val="tx1"/>
                </a:solidFill>
                <a:effectLst/>
                <a:latin typeface="+mn-lt"/>
                <a:ea typeface="+mn-ea"/>
                <a:cs typeface="+mn-cs"/>
                <a:hlinkClick r:id="rId11"/>
              </a:rPr>
              <a:t>https://doi.org/10.1002/14651858.CD012252.pub2</a:t>
            </a:r>
            <a:endParaRPr lang="en-GB" sz="1200" b="0" i="0"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1200" b="0" i="0"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1200" b="0" i="0"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1200" b="0" i="0" u="none"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1200" b="0" i="0" kern="1200" dirty="0">
              <a:solidFill>
                <a:schemeClr val="tx1"/>
              </a:solidFill>
              <a:effectLst/>
              <a:latin typeface="+mn-lt"/>
              <a:ea typeface="+mn-ea"/>
              <a:cs typeface="+mn-cs"/>
            </a:endParaRPr>
          </a:p>
          <a:p>
            <a:endParaRPr lang="en-GB" sz="1200" b="0" i="0" u="none"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67F8311-D065-4984-95A1-B53211C3BBB2}" type="slidenum">
              <a:rPr lang="en-GB" smtClean="0"/>
              <a:t>25</a:t>
            </a:fld>
            <a:endParaRPr lang="en-GB"/>
          </a:p>
        </p:txBody>
      </p:sp>
    </p:spTree>
    <p:extLst>
      <p:ext uri="{BB962C8B-B14F-4D97-AF65-F5344CB8AC3E}">
        <p14:creationId xmlns:p14="http://schemas.microsoft.com/office/powerpoint/2010/main" val="25095129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normAutofit fontScale="25000" lnSpcReduction="20000"/>
          </a:bodyPr>
          <a:lstStyle/>
          <a:p>
            <a:r>
              <a:rPr lang="en-GB" dirty="0"/>
              <a:t>The CHESTSSS acronym was developed and tested in a randomised-controlled trial [1] which resulted in improved antibiotic prescribing and patient satisfaction when used by experienced GPs in the UK.</a:t>
            </a:r>
          </a:p>
          <a:p>
            <a:endParaRPr lang="en-GB" dirty="0"/>
          </a:p>
          <a:p>
            <a:r>
              <a:rPr lang="en-GB" dirty="0"/>
              <a:t>CHESTSSS presents specific communication techniques. These techniques have been developed based on patient expectations and needs specific to antibiotic discussions so can be more useful and effective than general approaches (e.g., 'ICE' or 'Calgary-Cambridge' models).</a:t>
            </a:r>
          </a:p>
          <a:p>
            <a:endParaRPr lang="en-GB" dirty="0"/>
          </a:p>
          <a:p>
            <a:r>
              <a:rPr lang="en-GB" dirty="0"/>
              <a:t>CHESTSSS can help you to remember specific phrases which:</a:t>
            </a:r>
          </a:p>
          <a:p>
            <a:pPr marL="171450" indent="-171450">
              <a:buFont typeface="Arial" panose="020B0604020202020204" pitchFamily="34" charset="0"/>
              <a:buChar char="•"/>
            </a:pPr>
            <a:r>
              <a:rPr lang="en-GB" dirty="0"/>
              <a:t>Reassures patients</a:t>
            </a:r>
          </a:p>
          <a:p>
            <a:pPr marL="171450" indent="-171450">
              <a:buFont typeface="Arial" panose="020B0604020202020204" pitchFamily="34" charset="0"/>
              <a:buChar char="•"/>
            </a:pPr>
            <a:r>
              <a:rPr lang="en-GB" dirty="0"/>
              <a:t>Increase patient understanding and satisfaction with a prescribing decision</a:t>
            </a:r>
          </a:p>
          <a:p>
            <a:pPr marL="171450" indent="-171450">
              <a:buFont typeface="Arial" panose="020B0604020202020204" pitchFamily="34" charset="0"/>
              <a:buChar char="•"/>
            </a:pPr>
            <a:r>
              <a:rPr lang="en-GB" dirty="0"/>
              <a:t>May be particularly helpful for patients who are expecting antibiotics </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b="1" i="0" u="sng" dirty="0"/>
              <a:t>C- ask specific concerns  </a:t>
            </a:r>
          </a:p>
          <a:p>
            <a:pPr marL="0" indent="0">
              <a:buFont typeface="Arial" panose="020B0604020202020204" pitchFamily="34" charset="0"/>
              <a:buNone/>
            </a:pPr>
            <a:r>
              <a:rPr lang="en-GB" dirty="0"/>
              <a:t>Asking the patient specifically about their concerns. This can be difficult as, if not careful, one can sound patronising or give the impression that you have not been listening. However, if concerns are not specifically asked about, the patient will sometimes not share their main worries for fear of being seen as ‘overly-anxious’. </a:t>
            </a:r>
          </a:p>
          <a:p>
            <a:pPr marL="0" indent="0">
              <a:buFont typeface="Arial" panose="020B0604020202020204" pitchFamily="34" charset="0"/>
              <a:buNone/>
            </a:pPr>
            <a:r>
              <a:rPr lang="en-GB" u="sng" dirty="0"/>
              <a:t>Example phrases you can use:</a:t>
            </a:r>
            <a:endParaRPr lang="en-GB" dirty="0"/>
          </a:p>
          <a:p>
            <a:pPr marL="0" indent="0">
              <a:buFont typeface="Arial" panose="020B0604020202020204" pitchFamily="34" charset="0"/>
              <a:buNone/>
            </a:pPr>
            <a:r>
              <a:rPr lang="en-GB" i="1" dirty="0"/>
              <a:t>‘There are probably a number of things that are worrying you about this illness, but what would you say are the things that you are most worried about?’</a:t>
            </a:r>
          </a:p>
          <a:p>
            <a:pPr marL="0" indent="0">
              <a:buFont typeface="Arial" panose="020B0604020202020204" pitchFamily="34" charset="0"/>
              <a:buNone/>
            </a:pPr>
            <a:r>
              <a:rPr lang="en-GB" i="1" dirty="0"/>
              <a:t>‘You’ve mentioned the high temperature; is that the thing that is causing you most worry at the moment, or is it something else?’ </a:t>
            </a:r>
          </a:p>
          <a:p>
            <a:pPr marL="0" indent="0">
              <a:buFont typeface="Arial" panose="020B0604020202020204" pitchFamily="34" charset="0"/>
              <a:buNone/>
            </a:pPr>
            <a:endParaRPr lang="en-GB" b="1" u="sng" dirty="0"/>
          </a:p>
          <a:p>
            <a:pPr marL="0" indent="0">
              <a:buFont typeface="Arial" panose="020B0604020202020204" pitchFamily="34" charset="0"/>
              <a:buNone/>
            </a:pPr>
            <a:r>
              <a:rPr lang="en-GB" b="1" u="sng" dirty="0"/>
              <a:t>H – history</a:t>
            </a:r>
          </a:p>
          <a:p>
            <a:pPr marL="0" indent="0">
              <a:buFont typeface="Arial" panose="020B0604020202020204" pitchFamily="34" charset="0"/>
              <a:buNone/>
            </a:pPr>
            <a:r>
              <a:rPr lang="en-GB" b="0" u="none" dirty="0"/>
              <a:t>A good history and examination, conducted prior to providing the patient with advice and/or reassurance, is an essential component of reassuring patients that their illness is being taken seriously.</a:t>
            </a:r>
          </a:p>
          <a:p>
            <a:pPr marL="0" indent="0">
              <a:buFont typeface="Arial" panose="020B0604020202020204" pitchFamily="34" charset="0"/>
              <a:buNone/>
            </a:pPr>
            <a:r>
              <a:rPr lang="en-GB" b="0" u="sng" dirty="0"/>
              <a:t>Consider:</a:t>
            </a:r>
          </a:p>
          <a:p>
            <a:pPr marL="0" indent="0">
              <a:buFont typeface="Arial" panose="020B0604020202020204" pitchFamily="34" charset="0"/>
              <a:buNone/>
            </a:pPr>
            <a:r>
              <a:rPr lang="en-GB" b="0" u="none" dirty="0"/>
              <a:t>Providing a "running commentary", especially a "no problem commentary" [7,8], to the patient while doing an examination, for example:</a:t>
            </a:r>
          </a:p>
          <a:p>
            <a:pPr marL="0" indent="0">
              <a:buFont typeface="Arial" panose="020B0604020202020204" pitchFamily="34" charset="0"/>
              <a:buNone/>
            </a:pPr>
            <a:r>
              <a:rPr lang="en-GB" b="0" i="1" u="none" dirty="0"/>
              <a:t>'Your heart rate is normal', 'Your temperature isn't raised', 'Your lungs sound good.“</a:t>
            </a:r>
          </a:p>
          <a:p>
            <a:pPr marL="0" indent="0">
              <a:buFont typeface="Arial" panose="020B0604020202020204" pitchFamily="34" charset="0"/>
              <a:buNone/>
            </a:pPr>
            <a:endParaRPr lang="en-GB" b="0" u="none" dirty="0"/>
          </a:p>
          <a:p>
            <a:pPr marL="0" indent="0">
              <a:buFont typeface="Arial" panose="020B0604020202020204" pitchFamily="34" charset="0"/>
              <a:buNone/>
            </a:pPr>
            <a:r>
              <a:rPr lang="en-GB" b="1" u="sng" dirty="0"/>
              <a:t>E- Expectations</a:t>
            </a:r>
          </a:p>
          <a:p>
            <a:pPr marL="0" indent="0">
              <a:buFont typeface="Arial" panose="020B0604020202020204" pitchFamily="34" charset="0"/>
              <a:buNone/>
            </a:pPr>
            <a:r>
              <a:rPr lang="en-GB" b="0" u="none" dirty="0"/>
              <a:t>Research has shown that there is often a mismatch between what GPs think patients are expecting and what they actually want. A patient that appears ‘demanding’ may actually just want reassurance that the infection has not ‘gone down to the chest’, rather than antibiotics.</a:t>
            </a:r>
          </a:p>
          <a:p>
            <a:r>
              <a:rPr lang="en-GB" b="0" u="sng" dirty="0">
                <a:solidFill>
                  <a:schemeClr val="accent1"/>
                </a:solidFill>
              </a:rPr>
              <a:t>Consider:</a:t>
            </a:r>
            <a:endParaRPr lang="en-GB" b="0" u="sng" dirty="0"/>
          </a:p>
          <a:p>
            <a:r>
              <a:rPr lang="en-GB" dirty="0"/>
              <a:t>Asking the patient specifically about their expectations, for example:</a:t>
            </a:r>
          </a:p>
          <a:p>
            <a:r>
              <a:rPr lang="en-GB" i="1" dirty="0"/>
              <a:t>'How do you think I could most help you today?' </a:t>
            </a:r>
          </a:p>
          <a:p>
            <a:r>
              <a:rPr lang="en-GB" i="1" dirty="0"/>
              <a:t>'Some people have a clear idea about what they are expecting when they come to see me. Is there something that you were hoping for or expecting that we haven't talked about yet?’</a:t>
            </a:r>
          </a:p>
          <a:p>
            <a:endParaRPr lang="en-GB" b="1" i="0" u="sng" dirty="0"/>
          </a:p>
          <a:p>
            <a:r>
              <a:rPr lang="en-GB" b="1" i="0" u="sng" dirty="0"/>
              <a:t>S – Symptoms</a:t>
            </a:r>
          </a:p>
          <a:p>
            <a:r>
              <a:rPr lang="en-GB" b="0" i="0" u="none" dirty="0"/>
              <a:t>Telling patients that you can find no sign of serious illness when they are worried about symptoms, might not be enough to make them feel reassured – they just think you have failed to detect how serious their illness is! </a:t>
            </a:r>
          </a:p>
          <a:p>
            <a:r>
              <a:rPr lang="en-GB" b="0" u="sng" dirty="0">
                <a:solidFill>
                  <a:schemeClr val="accent1"/>
                </a:solidFill>
              </a:rPr>
              <a:t>Consider:</a:t>
            </a:r>
            <a:endParaRPr lang="en-GB" b="0" u="sng" dirty="0"/>
          </a:p>
          <a:p>
            <a:r>
              <a:rPr lang="en-GB" dirty="0"/>
              <a:t>Finding out what symptoms the patient is concerned about and then providing convincing non-serious explanations for these symptoms [7,8]. For example:</a:t>
            </a:r>
          </a:p>
          <a:p>
            <a:r>
              <a:rPr lang="en-GB" dirty="0"/>
              <a:t>‘</a:t>
            </a:r>
            <a:r>
              <a:rPr lang="en-GB" i="1" dirty="0"/>
              <a:t>Your body produces phlegm as a normal reaction to inflammation in the airways to your lungs. The phlegm catches particles in your airways and helps keep your lungs clear.’</a:t>
            </a:r>
          </a:p>
          <a:p>
            <a:r>
              <a:rPr lang="en-GB" dirty="0"/>
              <a:t>It can be helpful to acknowledge that these non-serious symptoms can still be very disruptive for patients so showing empathy that they are feeling very unwell is important.</a:t>
            </a:r>
          </a:p>
          <a:p>
            <a:endParaRPr lang="en-GB" dirty="0"/>
          </a:p>
          <a:p>
            <a:r>
              <a:rPr lang="en-GB" b="1" u="sng" dirty="0"/>
              <a:t>T - Timelines</a:t>
            </a:r>
          </a:p>
          <a:p>
            <a:r>
              <a:rPr lang="en-GB" dirty="0"/>
              <a:t>Prescribers might not always set realistic expectations and sometimes suggest that patients will get better ‘in a few days’, when we now know that it often takes much longer than this to recover.</a:t>
            </a:r>
          </a:p>
          <a:p>
            <a:r>
              <a:rPr lang="en-GB" dirty="0"/>
              <a:t>In addition, patients often have unrealistic expectations about how quickly they will recover, and these can lead to unnecessary anxiety and re-consultation. </a:t>
            </a:r>
          </a:p>
          <a:p>
            <a:r>
              <a:rPr lang="en-GB" b="0" u="sng" dirty="0">
                <a:solidFill>
                  <a:schemeClr val="accent1"/>
                </a:solidFill>
              </a:rPr>
              <a:t>Consider:</a:t>
            </a:r>
          </a:p>
          <a:p>
            <a:r>
              <a:rPr lang="en-GB" dirty="0"/>
              <a:t>Research has provided us with valuable information on expected duration of common infections. It is useful to tell these durations to patients to reassure them that their symptoms are not unusual.</a:t>
            </a:r>
          </a:p>
          <a:p>
            <a:endParaRPr lang="en-GB" dirty="0"/>
          </a:p>
          <a:p>
            <a:r>
              <a:rPr lang="en-GB" b="1" u="sng" dirty="0"/>
              <a:t>S - Shortcomings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Prescribers don't always discuss pros and cons of antibiotics with patients, and patients often are not aware that antibiotics have no or very limited benefit for several common infections.</a:t>
            </a:r>
          </a:p>
          <a:p>
            <a:r>
              <a:rPr lang="en-GB" b="0" u="sng" dirty="0">
                <a:solidFill>
                  <a:schemeClr val="accent1"/>
                </a:solidFill>
              </a:rPr>
              <a:t>Consider:</a:t>
            </a:r>
          </a:p>
          <a:p>
            <a:r>
              <a:rPr lang="en-GB" dirty="0"/>
              <a:t>Several trials have shown no or limited benefit of antibiotics for several types of common infections. Antibiotics are not usually indicated in sore throat, sinusitis, acute otitis media and acute cough where pneumonia is not suspected. Consider expanding on antibiotics effects on illness duration, AMR and side effects.</a:t>
            </a:r>
          </a:p>
          <a:p>
            <a:endParaRPr lang="en-GB" dirty="0"/>
          </a:p>
          <a:p>
            <a:r>
              <a:rPr lang="en-GB" b="1" u="sng" dirty="0"/>
              <a:t>S – Self-care</a:t>
            </a:r>
          </a:p>
          <a:p>
            <a:r>
              <a:rPr lang="en-GB" dirty="0"/>
              <a:t>Most patients are looking for </a:t>
            </a:r>
            <a:r>
              <a:rPr lang="en-GB" b="1" dirty="0">
                <a:solidFill>
                  <a:schemeClr val="accent1"/>
                </a:solidFill>
              </a:rPr>
              <a:t>something positive that they can do </a:t>
            </a:r>
            <a:r>
              <a:rPr lang="en-GB" dirty="0"/>
              <a:t>to feel better more quickly.</a:t>
            </a:r>
          </a:p>
          <a:p>
            <a:r>
              <a:rPr lang="en-GB" b="0" u="sng" dirty="0">
                <a:solidFill>
                  <a:schemeClr val="accent1"/>
                </a:solidFill>
              </a:rPr>
              <a:t>Consider:</a:t>
            </a:r>
          </a:p>
          <a:p>
            <a:r>
              <a:rPr lang="en-GB" dirty="0"/>
              <a:t>Asking patients what they have done already to manage their symptoms and reassure them that what they are doing will help. Giving reassurance and advice on other things they can do can go a long way to make patients feel more in control and comfortable. </a:t>
            </a:r>
          </a:p>
          <a:p>
            <a:r>
              <a:rPr lang="en-GB" dirty="0"/>
              <a:t> </a:t>
            </a:r>
          </a:p>
          <a:p>
            <a:r>
              <a:rPr lang="en-GB" dirty="0"/>
              <a:t>Reinforcing the fact that the </a:t>
            </a:r>
            <a:r>
              <a:rPr lang="en-GB" b="1" dirty="0">
                <a:solidFill>
                  <a:schemeClr val="accent1"/>
                </a:solidFill>
              </a:rPr>
              <a:t>patient’s own immune system </a:t>
            </a:r>
            <a:r>
              <a:rPr lang="en-GB" dirty="0"/>
              <a:t>is their best source of defence, and advise on </a:t>
            </a:r>
            <a:r>
              <a:rPr lang="en-GB" b="1" dirty="0">
                <a:solidFill>
                  <a:schemeClr val="accent1"/>
                </a:solidFill>
              </a:rPr>
              <a:t>what they can do themselves to help their body fight the infection</a:t>
            </a:r>
            <a:r>
              <a:rPr lang="en-GB" dirty="0"/>
              <a:t>. Patient leaflets can support how you discuss self-care advice.</a:t>
            </a:r>
          </a:p>
          <a:p>
            <a:endParaRPr lang="en-GB" dirty="0"/>
          </a:p>
          <a:p>
            <a:r>
              <a:rPr lang="en-GB" b="1" u="sng" dirty="0"/>
              <a:t>S – Safety netting</a:t>
            </a:r>
          </a:p>
          <a:p>
            <a:r>
              <a:rPr lang="en-GB" dirty="0"/>
              <a:t>Lastly it is important that patients understand what they should be looking out for, and when they should re-consult.</a:t>
            </a:r>
          </a:p>
          <a:p>
            <a:r>
              <a:rPr lang="en-GB" b="0" u="sng" dirty="0">
                <a:solidFill>
                  <a:schemeClr val="accent1"/>
                </a:solidFill>
              </a:rPr>
              <a:t>Consider:</a:t>
            </a:r>
          </a:p>
          <a:p>
            <a:r>
              <a:rPr lang="en-GB" dirty="0"/>
              <a:t>Providing patients with specific information on 'red-flag symptoms' and advising them on what to do if symptoms get worse.</a:t>
            </a:r>
          </a:p>
          <a:p>
            <a:r>
              <a:rPr lang="en-GB" dirty="0"/>
              <a:t>Supporting the safety-netting advice by discussing a patient leaflet.</a:t>
            </a:r>
          </a:p>
          <a:p>
            <a:endParaRPr lang="en-GB" dirty="0"/>
          </a:p>
          <a:p>
            <a:endParaRPr lang="en-GB" dirty="0"/>
          </a:p>
          <a:p>
            <a:r>
              <a:rPr lang="en-GB" dirty="0"/>
              <a:t>Finally, it can be useful for you to </a:t>
            </a:r>
            <a:r>
              <a:rPr lang="en-GB" b="1" dirty="0">
                <a:solidFill>
                  <a:schemeClr val="accent1"/>
                </a:solidFill>
              </a:rPr>
              <a:t>summarise key messages </a:t>
            </a:r>
            <a:r>
              <a:rPr lang="en-GB" dirty="0"/>
              <a:t>- the natural history, reassurance that nothing serious is going on (assuming you have found no indication for antibiotics) and to check that the patient understands and is happy with the management plan. </a:t>
            </a:r>
          </a:p>
          <a:p>
            <a:endParaRPr lang="en-GB" b="0" u="none" dirty="0"/>
          </a:p>
          <a:p>
            <a:endParaRPr lang="en-GB" dirty="0"/>
          </a:p>
          <a:p>
            <a:endParaRPr lang="en-GB" dirty="0"/>
          </a:p>
          <a:p>
            <a:endParaRPr lang="en-GB" b="0" i="0" u="none" dirty="0"/>
          </a:p>
          <a:p>
            <a:pPr marL="0" indent="0">
              <a:buFont typeface="Arial" panose="020B0604020202020204" pitchFamily="34" charset="0"/>
              <a:buNone/>
            </a:pPr>
            <a:endParaRPr lang="en-GB" b="0" u="none" dirty="0"/>
          </a:p>
          <a:p>
            <a:pPr marL="0" indent="0">
              <a:buFont typeface="Arial" panose="020B0604020202020204" pitchFamily="34" charset="0"/>
              <a:buNone/>
            </a:pPr>
            <a:endParaRPr lang="en-GB" b="0" u="none" dirty="0"/>
          </a:p>
          <a:p>
            <a:pPr marL="0" indent="0">
              <a:buFont typeface="Arial" panose="020B0604020202020204" pitchFamily="34" charset="0"/>
              <a:buNone/>
            </a:pPr>
            <a:endParaRPr lang="en-GB" dirty="0"/>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067F8311-D065-4984-95A1-B53211C3BBB2}" type="slidenum">
              <a:rPr lang="en-GB" smtClean="0"/>
              <a:t>26</a:t>
            </a:fld>
            <a:endParaRPr lang="en-GB"/>
          </a:p>
        </p:txBody>
      </p:sp>
    </p:spTree>
    <p:extLst>
      <p:ext uri="{BB962C8B-B14F-4D97-AF65-F5344CB8AC3E}">
        <p14:creationId xmlns:p14="http://schemas.microsoft.com/office/powerpoint/2010/main" val="1020057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normAutofit fontScale="25000" lnSpcReduction="20000"/>
          </a:bodyPr>
          <a:lstStyle/>
          <a:p>
            <a:r>
              <a:rPr lang="en-GB" b="0" u="none" dirty="0"/>
              <a:t>Clinicians will usually cover the first 4-5 elements of CHESTSSS in the consultation but tell us they often run out of time to cover E-S-S-S. Patient information leaflets can be a really useful tool to help ensure that all elements of CHESTSSS are being covered and allow patients to digest the information at their own pace. </a:t>
            </a:r>
          </a:p>
          <a:p>
            <a:endParaRPr lang="en-GB" dirty="0"/>
          </a:p>
          <a:p>
            <a:endParaRPr lang="en-GB" dirty="0"/>
          </a:p>
          <a:p>
            <a:endParaRPr lang="en-GB" b="0" i="0" u="none" dirty="0"/>
          </a:p>
          <a:p>
            <a:pPr marL="0" indent="0">
              <a:buFont typeface="Arial" panose="020B0604020202020204" pitchFamily="34" charset="0"/>
              <a:buNone/>
            </a:pPr>
            <a:endParaRPr lang="en-GB" b="0" u="none" dirty="0"/>
          </a:p>
          <a:p>
            <a:pPr marL="0" indent="0">
              <a:buFont typeface="Arial" panose="020B0604020202020204" pitchFamily="34" charset="0"/>
              <a:buNone/>
            </a:pPr>
            <a:endParaRPr lang="en-GB" b="0" u="none" dirty="0"/>
          </a:p>
          <a:p>
            <a:pPr marL="0" indent="0">
              <a:buFont typeface="Arial" panose="020B0604020202020204" pitchFamily="34" charset="0"/>
              <a:buNone/>
            </a:pPr>
            <a:endParaRPr lang="en-GB" dirty="0"/>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067F8311-D065-4984-95A1-B53211C3BBB2}" type="slidenum">
              <a:rPr lang="en-GB" smtClean="0"/>
              <a:t>27</a:t>
            </a:fld>
            <a:endParaRPr lang="en-GB"/>
          </a:p>
        </p:txBody>
      </p:sp>
    </p:spTree>
    <p:extLst>
      <p:ext uri="{BB962C8B-B14F-4D97-AF65-F5344CB8AC3E}">
        <p14:creationId xmlns:p14="http://schemas.microsoft.com/office/powerpoint/2010/main" val="492587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7F8311-D065-4984-95A1-B53211C3BBB2}" type="slidenum">
              <a:rPr lang="en-GB" smtClean="0"/>
              <a:t>28</a:t>
            </a:fld>
            <a:endParaRPr lang="en-GB"/>
          </a:p>
        </p:txBody>
      </p:sp>
    </p:spTree>
    <p:extLst>
      <p:ext uri="{BB962C8B-B14F-4D97-AF65-F5344CB8AC3E}">
        <p14:creationId xmlns:p14="http://schemas.microsoft.com/office/powerpoint/2010/main" val="15220847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67F8311-D065-4984-95A1-B53211C3BBB2}" type="slidenum">
              <a:rPr lang="en-GB" smtClean="0"/>
              <a:t>29</a:t>
            </a:fld>
            <a:endParaRPr lang="en-GB"/>
          </a:p>
        </p:txBody>
      </p:sp>
    </p:spTree>
    <p:extLst>
      <p:ext uri="{BB962C8B-B14F-4D97-AF65-F5344CB8AC3E}">
        <p14:creationId xmlns:p14="http://schemas.microsoft.com/office/powerpoint/2010/main" val="13735244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D165CDE4-89E0-4112-A32C-02F2D99628AE}"/>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a:extLst>
              <a:ext uri="{FF2B5EF4-FFF2-40B4-BE49-F238E27FC236}">
                <a16:creationId xmlns:a16="http://schemas.microsoft.com/office/drawing/2014/main" id="{F8F75FDC-EB2F-49EF-B63C-709C0A3FB40D}"/>
              </a:ext>
            </a:extLst>
          </p:cNvPr>
          <p:cNvSpPr>
            <a:spLocks noGrp="1"/>
          </p:cNvSpPr>
          <p:nvPr>
            <p:ph type="body" idx="1"/>
          </p:nvPr>
        </p:nvSpPr>
        <p:spPr bwMode="auto">
          <a:xfrm>
            <a:off x="258763" y="4025900"/>
            <a:ext cx="6208712" cy="5629275"/>
          </a:xfrm>
        </p:spPr>
        <p:txBody>
          <a:bodyPr wrap="square" numCol="1" anchor="t" anchorCtr="0" compatLnSpc="1">
            <a:prstTxWarp prst="textNoShape">
              <a:avLst/>
            </a:prstTxWarp>
            <a:normAutofit fontScale="92500" lnSpcReduction="20000"/>
          </a:bodyPr>
          <a:lstStyle/>
          <a:p>
            <a:pPr eaLnBrk="1" hangingPunct="1">
              <a:spcBef>
                <a:spcPct val="0"/>
              </a:spcBef>
              <a:defRPr/>
            </a:pPr>
            <a:r>
              <a:rPr lang="en-GB" altLang="en-US" sz="900" b="1" u="none" dirty="0"/>
              <a:t>Presenter notes </a:t>
            </a:r>
          </a:p>
          <a:p>
            <a:pPr eaLnBrk="1" hangingPunct="1">
              <a:spcBef>
                <a:spcPct val="0"/>
              </a:spcBef>
              <a:defRPr/>
            </a:pPr>
            <a:r>
              <a:rPr lang="en-GB" altLang="en-US" sz="900" b="0" i="1" dirty="0"/>
              <a:t>It would be useful to print off a copies of this leaflet and take enough with you for each GP.  They can be found at </a:t>
            </a:r>
          </a:p>
          <a:p>
            <a:pPr eaLnBrk="1" hangingPunct="1">
              <a:spcBef>
                <a:spcPct val="0"/>
              </a:spcBef>
              <a:defRPr/>
            </a:pPr>
            <a:r>
              <a:rPr lang="en-GB" sz="1100" b="0" i="1" dirty="0">
                <a:hlinkClick r:id="rId3"/>
              </a:rPr>
              <a:t>Leaflets to discuss with patients: How to use these leaflets (rcgp.org.uk)</a:t>
            </a:r>
            <a:endParaRPr lang="en-GB" altLang="en-US" sz="900" b="0" i="1" dirty="0"/>
          </a:p>
          <a:p>
            <a:pPr eaLnBrk="1" hangingPunct="1">
              <a:spcBef>
                <a:spcPct val="0"/>
              </a:spcBef>
              <a:defRPr/>
            </a:pPr>
            <a:endParaRPr lang="en-GB" altLang="en-US" sz="900" dirty="0"/>
          </a:p>
          <a:p>
            <a:pPr eaLnBrk="1" hangingPunct="1">
              <a:spcBef>
                <a:spcPct val="0"/>
              </a:spcBef>
              <a:defRPr/>
            </a:pPr>
            <a:r>
              <a:rPr lang="en-GB" altLang="en-US" sz="900" b="1" dirty="0"/>
              <a:t>Presenter Talk</a:t>
            </a:r>
          </a:p>
          <a:p>
            <a:pPr eaLnBrk="1" hangingPunct="1">
              <a:spcBef>
                <a:spcPct val="0"/>
              </a:spcBef>
              <a:defRPr/>
            </a:pPr>
            <a:r>
              <a:rPr lang="en-GB" altLang="en-US" sz="900" dirty="0"/>
              <a:t>It can be difficult having the to prescribe or not to prescribe discussion with patient. The treating your infection leaflet has been developed through extensive feedback with patients and clinicians over the last 2 years.  It is designed to be shared with the patient and completed with them during the consultation.  Its aim is to increase the patients confidence to self-care, and to facilitate the use of back-up antibiotics, but it also allows the patients to go away with something, so ending the consultation on a positive note.</a:t>
            </a:r>
          </a:p>
          <a:p>
            <a:pPr eaLnBrk="1" hangingPunct="1">
              <a:spcBef>
                <a:spcPct val="0"/>
              </a:spcBef>
              <a:defRPr/>
            </a:pPr>
            <a:endParaRPr lang="en-GB" altLang="en-US" sz="900" b="1" u="sng" dirty="0"/>
          </a:p>
          <a:p>
            <a:pPr eaLnBrk="1" hangingPunct="1">
              <a:spcBef>
                <a:spcPct val="0"/>
              </a:spcBef>
              <a:defRPr/>
            </a:pPr>
            <a:r>
              <a:rPr lang="en-GB" altLang="en-US" sz="900" b="0" u="none" dirty="0"/>
              <a:t>All leaflets are now available in HTML format and can be sent to patients via SMS using AccuRx</a:t>
            </a:r>
          </a:p>
          <a:p>
            <a:pPr eaLnBrk="1" hangingPunct="1">
              <a:spcBef>
                <a:spcPct val="0"/>
              </a:spcBef>
              <a:defRPr/>
            </a:pPr>
            <a:endParaRPr lang="en-GB" altLang="en-US" sz="900" b="1" u="sng" dirty="0"/>
          </a:p>
          <a:p>
            <a:pPr eaLnBrk="1" hangingPunct="1">
              <a:spcBef>
                <a:spcPct val="0"/>
              </a:spcBef>
              <a:defRPr/>
            </a:pPr>
            <a:r>
              <a:rPr lang="en-GB" altLang="en-US" sz="900" b="1" u="sng" dirty="0"/>
              <a:t>Bring in ‘most get better by’ text box</a:t>
            </a:r>
          </a:p>
          <a:p>
            <a:pPr eaLnBrk="1" hangingPunct="1">
              <a:spcBef>
                <a:spcPct val="0"/>
              </a:spcBef>
              <a:defRPr/>
            </a:pPr>
            <a:r>
              <a:rPr lang="en-GB" altLang="en-US" sz="900" dirty="0">
                <a:latin typeface="Arial" pitchFamily="34" charset="0"/>
                <a:cs typeface="Arial" pitchFamily="34" charset="0"/>
              </a:rPr>
              <a:t>The ‘usually lasts’ section allows patients to understand not only for this consultation but also others when they should consult.  This section has consistently been seen as very useful by patients of all ages.</a:t>
            </a:r>
          </a:p>
          <a:p>
            <a:pPr eaLnBrk="1" hangingPunct="1">
              <a:spcBef>
                <a:spcPct val="0"/>
              </a:spcBef>
              <a:defRPr/>
            </a:pPr>
            <a:r>
              <a:rPr lang="en-GB" altLang="en-US" sz="900" b="1" u="sng" dirty="0"/>
              <a:t>Bring in safety netting box</a:t>
            </a:r>
          </a:p>
          <a:p>
            <a:pPr eaLnBrk="1" hangingPunct="1">
              <a:spcBef>
                <a:spcPct val="0"/>
              </a:spcBef>
              <a:defRPr/>
            </a:pPr>
            <a:r>
              <a:rPr lang="en-GB" altLang="en-US" sz="900" dirty="0"/>
              <a:t>Whatever the infection, in this era of antibiotic resistance and with increasing numbers of elderly or vulnerable patients, it is extremely important to give some clear safety netting instructions.  These are some that can be used and saved by patients.</a:t>
            </a:r>
          </a:p>
          <a:p>
            <a:pPr eaLnBrk="1" hangingPunct="1">
              <a:spcBef>
                <a:spcPct val="0"/>
              </a:spcBef>
              <a:defRPr/>
            </a:pPr>
            <a:r>
              <a:rPr lang="en-GB" altLang="en-US" sz="900" b="1" u="sng" dirty="0"/>
              <a:t>Bring in COVID-19 box</a:t>
            </a:r>
          </a:p>
          <a:p>
            <a:pPr eaLnBrk="1" hangingPunct="1">
              <a:spcBef>
                <a:spcPct val="0"/>
              </a:spcBef>
              <a:defRPr/>
            </a:pPr>
            <a:r>
              <a:rPr lang="en-GB" altLang="en-US" sz="900" dirty="0"/>
              <a:t>There is information on where patients can go for more information if they are concerned about COVID-19</a:t>
            </a:r>
          </a:p>
          <a:p>
            <a:pPr eaLnBrk="1" hangingPunct="1">
              <a:spcBef>
                <a:spcPct val="0"/>
              </a:spcBef>
              <a:defRPr/>
            </a:pPr>
            <a:r>
              <a:rPr lang="en-GB" altLang="en-US" sz="900" b="1" u="sng" dirty="0"/>
              <a:t>Bring in back-up prescription box</a:t>
            </a:r>
          </a:p>
          <a:p>
            <a:pPr eaLnBrk="1" hangingPunct="1">
              <a:spcBef>
                <a:spcPct val="0"/>
              </a:spcBef>
              <a:defRPr/>
            </a:pPr>
            <a:r>
              <a:rPr lang="en-GB" altLang="en-US" sz="900" dirty="0">
                <a:latin typeface="Arial" pitchFamily="34" charset="0"/>
                <a:cs typeface="Arial" pitchFamily="34" charset="0"/>
              </a:rPr>
              <a:t>The back-up prescription can reduce antibiotic prescribing by about 40%, and is extremely useful for particularly demanding patients or just before a weekend to reduce visits to out of hours services. These different options are given, so that the patient understands where to pick up the leaflet, a recent study by Little et al shows that either of the options leads to similar % of antibiotics being taken, but that giving the patients the prescription and advising them when to pick the antibiotic up –leads to slightly greater patient satisfaction.</a:t>
            </a:r>
          </a:p>
          <a:p>
            <a:pPr eaLnBrk="1" hangingPunct="1">
              <a:spcBef>
                <a:spcPct val="0"/>
              </a:spcBef>
              <a:defRPr/>
            </a:pPr>
            <a:endParaRPr lang="en-GB" altLang="en-US" sz="900" dirty="0">
              <a:latin typeface="Arial" pitchFamily="34" charset="0"/>
              <a:cs typeface="Arial" pitchFamily="34" charset="0"/>
            </a:endParaRPr>
          </a:p>
          <a:p>
            <a:pPr eaLnBrk="1" hangingPunct="1">
              <a:spcBef>
                <a:spcPct val="0"/>
              </a:spcBef>
              <a:defRPr/>
            </a:pPr>
            <a:r>
              <a:rPr lang="en-GB" altLang="en-US" sz="900" b="1" u="sng" dirty="0"/>
              <a:t>Bring in information box</a:t>
            </a:r>
          </a:p>
          <a:p>
            <a:pPr eaLnBrk="1" hangingPunct="1">
              <a:spcBef>
                <a:spcPct val="0"/>
              </a:spcBef>
              <a:defRPr/>
            </a:pPr>
            <a:r>
              <a:rPr lang="en-GB" altLang="en-US" sz="900" dirty="0"/>
              <a:t>Although most patients know they shouldn’t take antibiotics for coughs and colds, far fewer know that sinusitis, ear infections and sore throats and many other infections get better on their own without antibiotics.</a:t>
            </a:r>
          </a:p>
          <a:p>
            <a:pPr eaLnBrk="1" hangingPunct="1">
              <a:spcBef>
                <a:spcPct val="0"/>
              </a:spcBef>
              <a:defRPr/>
            </a:pPr>
            <a:r>
              <a:rPr lang="en-GB" altLang="en-US" sz="900" dirty="0"/>
              <a:t>Likewise they know little about antibiotic resistance, so we should take every opportunity to educate them.</a:t>
            </a:r>
          </a:p>
          <a:p>
            <a:pPr eaLnBrk="1" hangingPunct="1">
              <a:spcBef>
                <a:spcPct val="0"/>
              </a:spcBef>
              <a:defRPr/>
            </a:pPr>
            <a:endParaRPr lang="en-GB" altLang="en-US" sz="900" dirty="0"/>
          </a:p>
          <a:p>
            <a:pPr eaLnBrk="1" hangingPunct="1">
              <a:spcBef>
                <a:spcPct val="0"/>
              </a:spcBef>
              <a:defRPr/>
            </a:pPr>
            <a:r>
              <a:rPr lang="en-GB" altLang="en-US" sz="900" dirty="0"/>
              <a:t>This final statement is important – as in January 2017 16% of patients given oral antibiotics in the last year reported having some left-overs, and this was 28% of 16-24 year olds. Of those with left-overs 30% kept them for future use just in case. So take the opportunity to stress not to share antibiotics, and to return left-overs to a pharmacy.  </a:t>
            </a:r>
          </a:p>
          <a:p>
            <a:pPr eaLnBrk="1" hangingPunct="1">
              <a:spcBef>
                <a:spcPct val="0"/>
              </a:spcBef>
              <a:defRPr/>
            </a:pPr>
            <a:endParaRPr lang="en-GB" altLang="en-US" sz="900" dirty="0"/>
          </a:p>
          <a:p>
            <a:pPr eaLnBrk="1" hangingPunct="1">
              <a:spcBef>
                <a:spcPct val="0"/>
              </a:spcBef>
              <a:defRPr/>
            </a:pPr>
            <a:r>
              <a:rPr lang="en-GB" altLang="en-US" sz="900" dirty="0"/>
              <a:t>There is a READ code for delayed/ back-up antibiotics or leaflet given and if you Read code the infections featured the leaflet with EMIS and some other systems this leaflet will appear on your computer via the patient.co.uk system.</a:t>
            </a:r>
          </a:p>
          <a:p>
            <a:pPr eaLnBrk="1" hangingPunct="1">
              <a:spcBef>
                <a:spcPct val="0"/>
              </a:spcBef>
              <a:defRPr/>
            </a:pPr>
            <a:endParaRPr lang="en-GB" altLang="en-US" sz="900" dirty="0"/>
          </a:p>
          <a:p>
            <a:pPr eaLnBrk="1" hangingPunct="1">
              <a:spcBef>
                <a:spcPct val="0"/>
              </a:spcBef>
              <a:defRPr/>
            </a:pPr>
            <a:r>
              <a:rPr lang="en-GB" altLang="en-US" sz="900" b="1" u="none" dirty="0"/>
              <a:t>Extra notes for presenter: </a:t>
            </a:r>
          </a:p>
          <a:p>
            <a:pPr eaLnBrk="1" hangingPunct="1">
              <a:spcBef>
                <a:spcPct val="0"/>
              </a:spcBef>
              <a:defRPr/>
            </a:pPr>
            <a:r>
              <a:rPr lang="en-GB" altLang="en-US" sz="900" b="0" dirty="0"/>
              <a:t>Most prescribers have access to many leaflets, both paper ones and ones that can be printed off their computer system or the web. However, not all information resources are based on the best available evidence or have been developed through rigorous processes. The Antibiotic Information Leaflet has been developed through over 24 months of literature searching, consultation, focus groups with patients and staff, drafting and revision.  </a:t>
            </a:r>
          </a:p>
          <a:p>
            <a:pPr eaLnBrk="1" hangingPunct="1">
              <a:spcBef>
                <a:spcPts val="625"/>
              </a:spcBef>
              <a:defRPr/>
            </a:pPr>
            <a:r>
              <a:rPr lang="en-GB" altLang="en-US" sz="900" b="0" dirty="0"/>
              <a:t>Overview of the leaflet</a:t>
            </a:r>
          </a:p>
          <a:p>
            <a:pPr eaLnBrk="1" hangingPunct="1">
              <a:spcBef>
                <a:spcPct val="0"/>
              </a:spcBef>
              <a:defRPr/>
            </a:pPr>
            <a:r>
              <a:rPr lang="en-GB" altLang="en-US" sz="900" b="0" dirty="0"/>
              <a:t>To use this leaflet properly, it is important that clinicians use it as a tool to interact with patients, rather than just handing it to them as a ‘parting gift’. In order to communicate this effectively you must make sure that you are very familiar with its content. Please make sure that, in addition to completing this training, you take some time to thoroughly familiarise yourself with the leaflet before you start using it.</a:t>
            </a:r>
          </a:p>
          <a:p>
            <a:pPr eaLnBrk="1" hangingPunct="1">
              <a:spcBef>
                <a:spcPts val="625"/>
              </a:spcBef>
              <a:defRPr/>
            </a:pPr>
            <a:r>
              <a:rPr lang="en-GB" altLang="en-US" sz="900" dirty="0"/>
              <a:t>.</a:t>
            </a:r>
          </a:p>
        </p:txBody>
      </p:sp>
      <p:sp>
        <p:nvSpPr>
          <p:cNvPr id="54276" name="Slide Number Placeholder 3">
            <a:extLst>
              <a:ext uri="{FF2B5EF4-FFF2-40B4-BE49-F238E27FC236}">
                <a16:creationId xmlns:a16="http://schemas.microsoft.com/office/drawing/2014/main" id="{AE133643-4A70-4760-B597-4D7602ACC84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00DF505-BB95-4855-9305-7D97D8125163}" type="slidenum">
              <a:rPr lang="en-GB" altLang="en-US" sz="1300" smtClean="0">
                <a:solidFill>
                  <a:srgbClr val="000000"/>
                </a:solidFill>
              </a:rPr>
              <a:pPr>
                <a:spcBef>
                  <a:spcPct val="0"/>
                </a:spcBef>
              </a:pPr>
              <a:t>30</a:t>
            </a:fld>
            <a:endParaRPr lang="en-GB" altLang="en-US" sz="1300" dirty="0">
              <a:solidFill>
                <a:srgbClr val="000000"/>
              </a:solidFill>
            </a:endParaRPr>
          </a:p>
        </p:txBody>
      </p:sp>
      <p:sp>
        <p:nvSpPr>
          <p:cNvPr id="6" name="Header Placeholder 5">
            <a:extLst>
              <a:ext uri="{FF2B5EF4-FFF2-40B4-BE49-F238E27FC236}">
                <a16:creationId xmlns:a16="http://schemas.microsoft.com/office/drawing/2014/main" id="{47BC6ECA-F65D-4A11-823F-9C8589958E46}"/>
              </a:ext>
            </a:extLst>
          </p:cNvPr>
          <p:cNvSpPr>
            <a:spLocks noGrp="1"/>
          </p:cNvSpPr>
          <p:nvPr>
            <p:ph type="hdr" sz="quarter"/>
          </p:nvPr>
        </p:nvSpPr>
        <p:spPr/>
        <p:txBody>
          <a:bodyPr/>
          <a:lstStyle/>
          <a:p>
            <a:pPr>
              <a:defRPr/>
            </a:pPr>
            <a:r>
              <a:rPr lang="en-GB" dirty="0">
                <a:solidFill>
                  <a:prstClr val="black"/>
                </a:solidFill>
              </a:rPr>
              <a:t>TARGET antibiotics presentation 18.09.14</a:t>
            </a:r>
          </a:p>
        </p:txBody>
      </p:sp>
      <p:sp>
        <p:nvSpPr>
          <p:cNvPr id="7" name="Date Placeholder 6">
            <a:extLst>
              <a:ext uri="{FF2B5EF4-FFF2-40B4-BE49-F238E27FC236}">
                <a16:creationId xmlns:a16="http://schemas.microsoft.com/office/drawing/2014/main" id="{64B214F6-6B4D-4AAA-A6C3-A3B8E2F107DD}"/>
              </a:ext>
            </a:extLst>
          </p:cNvPr>
          <p:cNvSpPr>
            <a:spLocks noGrp="1"/>
          </p:cNvSpPr>
          <p:nvPr>
            <p:ph type="dt" sz="quarter" idx="1"/>
          </p:nvPr>
        </p:nvSpPr>
        <p:spPr/>
        <p:txBody>
          <a:bodyPr/>
          <a:lstStyle/>
          <a:p>
            <a:pPr>
              <a:defRPr/>
            </a:pPr>
            <a:fld id="{E56A4B2B-DCA7-4A54-8838-93260FEDFCB2}" type="datetime3">
              <a:rPr lang="en-GB">
                <a:solidFill>
                  <a:prstClr val="black"/>
                </a:solidFill>
              </a:rPr>
              <a:pPr>
                <a:defRPr/>
              </a:pPr>
              <a:t>5 July, 2023</a:t>
            </a:fld>
            <a:endParaRPr lang="en-GB" dirty="0">
              <a:solidFill>
                <a:prstClr val="black"/>
              </a:solidFill>
            </a:endParaRPr>
          </a:p>
        </p:txBody>
      </p:sp>
      <p:sp>
        <p:nvSpPr>
          <p:cNvPr id="2" name="Footer Placeholder 1">
            <a:extLst>
              <a:ext uri="{FF2B5EF4-FFF2-40B4-BE49-F238E27FC236}">
                <a16:creationId xmlns:a16="http://schemas.microsoft.com/office/drawing/2014/main" id="{5F930829-844D-4C1E-BA50-34DD3BF62502}"/>
              </a:ext>
            </a:extLst>
          </p:cNvPr>
          <p:cNvSpPr>
            <a:spLocks noGrp="1"/>
          </p:cNvSpPr>
          <p:nvPr>
            <p:ph type="ftr" sz="quarter" idx="4"/>
          </p:nvPr>
        </p:nvSpPr>
        <p:spPr/>
        <p:txBody>
          <a:bodyPr/>
          <a:lstStyle/>
          <a:p>
            <a:pPr>
              <a:defRPr/>
            </a:pPr>
            <a:r>
              <a:rPr lang="en-GB" dirty="0">
                <a:solidFill>
                  <a:prstClr val="black"/>
                </a:solidFill>
              </a:rPr>
              <a:t>TARGET Antibiotics Presentation - Main - 11.07.17</a:t>
            </a:r>
            <a:endParaRPr lang="en-US" dirty="0">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7B492DE3-E37C-471F-A5D4-72DA4FB37A8E}"/>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a:extLst>
              <a:ext uri="{FF2B5EF4-FFF2-40B4-BE49-F238E27FC236}">
                <a16:creationId xmlns:a16="http://schemas.microsoft.com/office/drawing/2014/main" id="{CE7168AD-E03A-41F6-AE44-8BAD88199BE9}"/>
              </a:ext>
            </a:extLst>
          </p:cNvPr>
          <p:cNvSpPr>
            <a:spLocks noGrp="1" noChangeArrowheads="1"/>
          </p:cNvSpPr>
          <p:nvPr>
            <p:ph type="body" idx="1"/>
          </p:nvPr>
        </p:nvSpPr>
        <p:spPr bwMode="auto">
          <a:xfrm>
            <a:off x="258763" y="4025900"/>
            <a:ext cx="6208712" cy="5629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sz="900" dirty="0"/>
              <a:t>The target RTI leaflets are available in a pictorial word/pdf version that can be printed off and used in a consultation</a:t>
            </a:r>
          </a:p>
          <a:p>
            <a:pPr eaLnBrk="1" hangingPunct="1">
              <a:spcBef>
                <a:spcPct val="0"/>
              </a:spcBef>
            </a:pPr>
            <a:endParaRPr lang="en-GB" altLang="en-US" sz="900" dirty="0"/>
          </a:p>
          <a:p>
            <a:pPr eaLnBrk="1" hangingPunct="1">
              <a:spcBef>
                <a:spcPct val="0"/>
              </a:spcBef>
            </a:pPr>
            <a:r>
              <a:rPr lang="en-GB" altLang="en-US" sz="900" dirty="0"/>
              <a:t>The standard and pictorial versions of the leaflets are also available in HTLM and can be embedded in GP system SMS templates so they can be texted or emailed after a consultation.</a:t>
            </a:r>
          </a:p>
        </p:txBody>
      </p:sp>
      <p:sp>
        <p:nvSpPr>
          <p:cNvPr id="39940" name="Slide Number Placeholder 3">
            <a:extLst>
              <a:ext uri="{FF2B5EF4-FFF2-40B4-BE49-F238E27FC236}">
                <a16:creationId xmlns:a16="http://schemas.microsoft.com/office/drawing/2014/main" id="{11C10E71-5C46-4920-9B04-F9BA157090B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63431CE-EDC0-4418-A49F-055200BEFB9D}" type="slidenum">
              <a:rPr lang="en-GB" altLang="en-US" sz="1300" smtClean="0">
                <a:solidFill>
                  <a:srgbClr val="000000"/>
                </a:solidFill>
              </a:rPr>
              <a:pPr>
                <a:spcBef>
                  <a:spcPct val="0"/>
                </a:spcBef>
              </a:pPr>
              <a:t>31</a:t>
            </a:fld>
            <a:endParaRPr lang="en-GB" altLang="en-US" sz="1300" dirty="0">
              <a:solidFill>
                <a:srgbClr val="000000"/>
              </a:solidFill>
            </a:endParaRPr>
          </a:p>
        </p:txBody>
      </p:sp>
      <p:sp>
        <p:nvSpPr>
          <p:cNvPr id="6" name="Header Placeholder 5">
            <a:extLst>
              <a:ext uri="{FF2B5EF4-FFF2-40B4-BE49-F238E27FC236}">
                <a16:creationId xmlns:a16="http://schemas.microsoft.com/office/drawing/2014/main" id="{35C377CA-6647-4C4C-892F-42CA65AB56C8}"/>
              </a:ext>
            </a:extLst>
          </p:cNvPr>
          <p:cNvSpPr>
            <a:spLocks noGrp="1"/>
          </p:cNvSpPr>
          <p:nvPr>
            <p:ph type="hdr" sz="quarter"/>
          </p:nvPr>
        </p:nvSpPr>
        <p:spPr/>
        <p:txBody>
          <a:bodyPr/>
          <a:lstStyle/>
          <a:p>
            <a:pPr>
              <a:defRPr/>
            </a:pPr>
            <a:r>
              <a:rPr lang="en-GB" dirty="0">
                <a:solidFill>
                  <a:prstClr val="black"/>
                </a:solidFill>
              </a:rPr>
              <a:t>TARGET antibiotics presentation 18.09.14</a:t>
            </a:r>
          </a:p>
        </p:txBody>
      </p:sp>
      <p:sp>
        <p:nvSpPr>
          <p:cNvPr id="7" name="Date Placeholder 6">
            <a:extLst>
              <a:ext uri="{FF2B5EF4-FFF2-40B4-BE49-F238E27FC236}">
                <a16:creationId xmlns:a16="http://schemas.microsoft.com/office/drawing/2014/main" id="{C5FA2DED-EADB-4174-860A-945337A7EC4F}"/>
              </a:ext>
            </a:extLst>
          </p:cNvPr>
          <p:cNvSpPr>
            <a:spLocks noGrp="1"/>
          </p:cNvSpPr>
          <p:nvPr>
            <p:ph type="dt" sz="quarter" idx="1"/>
          </p:nvPr>
        </p:nvSpPr>
        <p:spPr/>
        <p:txBody>
          <a:bodyPr/>
          <a:lstStyle/>
          <a:p>
            <a:pPr>
              <a:defRPr/>
            </a:pPr>
            <a:fld id="{E56A4B2B-DCA7-4A54-8838-93260FEDFCB2}" type="datetime3">
              <a:rPr lang="en-GB">
                <a:solidFill>
                  <a:prstClr val="black"/>
                </a:solidFill>
              </a:rPr>
              <a:pPr>
                <a:defRPr/>
              </a:pPr>
              <a:t>5 July, 2023</a:t>
            </a:fld>
            <a:endParaRPr lang="en-GB" dirty="0">
              <a:solidFill>
                <a:prstClr val="black"/>
              </a:solidFill>
            </a:endParaRPr>
          </a:p>
        </p:txBody>
      </p:sp>
      <p:sp>
        <p:nvSpPr>
          <p:cNvPr id="2" name="Footer Placeholder 1">
            <a:extLst>
              <a:ext uri="{FF2B5EF4-FFF2-40B4-BE49-F238E27FC236}">
                <a16:creationId xmlns:a16="http://schemas.microsoft.com/office/drawing/2014/main" id="{C3291F16-A2D2-419A-968B-FDE23B92AC31}"/>
              </a:ext>
            </a:extLst>
          </p:cNvPr>
          <p:cNvSpPr>
            <a:spLocks noGrp="1"/>
          </p:cNvSpPr>
          <p:nvPr>
            <p:ph type="ftr" sz="quarter" idx="4"/>
          </p:nvPr>
        </p:nvSpPr>
        <p:spPr/>
        <p:txBody>
          <a:bodyPr/>
          <a:lstStyle/>
          <a:p>
            <a:pPr>
              <a:defRPr/>
            </a:pPr>
            <a:r>
              <a:rPr lang="en-GB" dirty="0">
                <a:solidFill>
                  <a:prstClr val="black"/>
                </a:solidFill>
              </a:rPr>
              <a:t>TARGET Antibiotics Presentation - Main - 11.07.17</a:t>
            </a:r>
            <a:endParaRPr lang="en-US" dirty="0">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b="1" u="sng" dirty="0"/>
              <a:t>Speaker notes</a:t>
            </a:r>
          </a:p>
          <a:p>
            <a:pPr marL="171450" indent="-171450">
              <a:buFont typeface="Arial" panose="020B0604020202020204" pitchFamily="34" charset="0"/>
              <a:buChar char="•"/>
            </a:pPr>
            <a:r>
              <a:rPr lang="en-GB" dirty="0"/>
              <a:t>Here are 6 reasons for why should you use back-up/delayed antibiotic prescriptions</a:t>
            </a:r>
          </a:p>
          <a:p>
            <a:pPr marL="171450" indent="-171450">
              <a:buFont typeface="Arial" panose="020B0604020202020204" pitchFamily="34" charset="0"/>
              <a:buChar char="•"/>
            </a:pPr>
            <a:r>
              <a:rPr lang="en-GB" dirty="0"/>
              <a:t>In the following few slides we will examine the evidence behind these statements.</a:t>
            </a:r>
          </a:p>
        </p:txBody>
      </p:sp>
      <p:sp>
        <p:nvSpPr>
          <p:cNvPr id="4" name="Slide Number Placeholder 3"/>
          <p:cNvSpPr>
            <a:spLocks noGrp="1"/>
          </p:cNvSpPr>
          <p:nvPr>
            <p:ph type="sldNum" sz="quarter" idx="10"/>
          </p:nvPr>
        </p:nvSpPr>
        <p:spPr/>
        <p:txBody>
          <a:bodyPr/>
          <a:lstStyle/>
          <a:p>
            <a:fld id="{067F8311-D065-4984-95A1-B53211C3BBB2}" type="slidenum">
              <a:rPr lang="en-GB" smtClean="0"/>
              <a:t>34</a:t>
            </a:fld>
            <a:endParaRPr lang="en-GB"/>
          </a:p>
        </p:txBody>
      </p:sp>
    </p:spTree>
    <p:extLst>
      <p:ext uri="{BB962C8B-B14F-4D97-AF65-F5344CB8AC3E}">
        <p14:creationId xmlns:p14="http://schemas.microsoft.com/office/powerpoint/2010/main" val="36227740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u="sng" dirty="0"/>
              <a:t>Speaker notes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1" dirty="0"/>
              <a:t>Reduce patient use of antibiotics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GB" sz="1200" b="1"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a:solidFill>
                  <a:schemeClr val="tx1"/>
                </a:solidFill>
                <a:latin typeface="+mn-lt"/>
                <a:ea typeface="+mn-ea"/>
                <a:cs typeface="+mn-cs"/>
              </a:rPr>
              <a:t>Using delayed or back-up antibiotics can actually reduce patient use of antibiotics as many patient will not actually get the antibiotics. </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In 2014 - A Large randomized control trail in the UK looked to estimate the effectiveness of different strategies involving delayed antibiotic prescription for acute respiratory tract infections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a:solidFill>
                  <a:schemeClr val="tx1"/>
                </a:solidFill>
                <a:latin typeface="+mn-lt"/>
                <a:ea typeface="+mn-ea"/>
                <a:cs typeface="+mn-cs"/>
              </a:rPr>
              <a:t>The study looked at 889 patients aged 3 years and over with acute respiratory tract infection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u="none" strike="noStrike" kern="1200" baseline="0" dirty="0">
                <a:solidFill>
                  <a:schemeClr val="tx1"/>
                </a:solidFill>
                <a:latin typeface="+mn-lt"/>
                <a:ea typeface="+mn-ea"/>
                <a:cs typeface="+mn-cs"/>
              </a:rPr>
              <a:t>The study found that o</a:t>
            </a:r>
            <a:r>
              <a:rPr lang="en-GB" dirty="0"/>
              <a:t>nly</a:t>
            </a:r>
            <a:r>
              <a:rPr lang="en-GB" b="1" dirty="0"/>
              <a:t> </a:t>
            </a:r>
            <a:r>
              <a:rPr lang="en-GB" b="1" dirty="0">
                <a:solidFill>
                  <a:srgbClr val="FF0000"/>
                </a:solidFill>
              </a:rPr>
              <a:t>&lt;40% </a:t>
            </a:r>
            <a:r>
              <a:rPr lang="en-GB" dirty="0"/>
              <a:t>of patients use antibiotics when given a back-up prescription</a:t>
            </a:r>
            <a:r>
              <a:rPr lang="en-GB" sz="1200" b="0" i="0" u="none" strike="noStrike" kern="1200" baseline="0" dirty="0">
                <a:solidFill>
                  <a:schemeClr val="tx1"/>
                </a:solidFill>
                <a:latin typeface="+mn-lt"/>
                <a:ea typeface="+mn-ea"/>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0" u="none" strike="noStrike" kern="1200" baseline="0" dirty="0">
                <a:solidFill>
                  <a:schemeClr val="tx1"/>
                </a:solidFill>
                <a:latin typeface="+mn-lt"/>
                <a:ea typeface="+mn-ea"/>
                <a:cs typeface="+mn-cs"/>
              </a:rPr>
              <a:t>Fast forward to 2021 – a telephone survey of 1676 members of the English general public found that only 3% were offered a delayed antibiotic throughout 2020 – note that 75% of these found it completely acceptable and only 4% stated it was unacceptable. – but of these 3%, again only about 40% took the antibiotic.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i="0" u="none" strike="noStrike" kern="1200" baseline="0" dirty="0">
              <a:solidFill>
                <a:schemeClr val="tx1"/>
              </a:solidFill>
              <a:latin typeface="+mn-lt"/>
              <a:ea typeface="+mn-ea"/>
              <a:cs typeface="+mn-cs"/>
            </a:endParaRPr>
          </a:p>
          <a:p>
            <a:endParaRPr lang="en-GB" sz="1200" b="0" i="0" u="none" strike="noStrike" kern="1200" baseline="0" dirty="0">
              <a:solidFill>
                <a:schemeClr val="tx1"/>
              </a:solidFill>
              <a:latin typeface="+mn-lt"/>
              <a:ea typeface="+mn-ea"/>
              <a:cs typeface="+mn-cs"/>
            </a:endParaRPr>
          </a:p>
          <a:p>
            <a:r>
              <a:rPr lang="en-GB" sz="1200" b="1" i="0" u="sng" strike="noStrike" kern="1200" baseline="0" dirty="0">
                <a:solidFill>
                  <a:schemeClr val="tx1"/>
                </a:solidFill>
                <a:latin typeface="+mn-lt"/>
                <a:ea typeface="+mn-ea"/>
                <a:cs typeface="+mn-cs"/>
              </a:rPr>
              <a:t>Additional notes on the 2014 trial (Little et al. 2014)</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Patients who were judged not to need immediate antibiotics were randomised to undergo 4 different types of delayed prescription: (1) recontact for a prescription, (2) post-dated prescription, (3) collection of the prescription, (4) and be given the prescription (patient led). During the trial, a strategy of no antibiotic prescription was added as another randomised comparison.</a:t>
            </a:r>
          </a:p>
          <a:p>
            <a:pPr marL="171450" indent="-171450">
              <a:buFont typeface="Arial" panose="020B0604020202020204" pitchFamily="34" charset="0"/>
              <a:buChar char="•"/>
            </a:pPr>
            <a:r>
              <a:rPr lang="en-GB" sz="1200" b="1" i="0" u="none" strike="noStrike" kern="1200" baseline="0" dirty="0">
                <a:solidFill>
                  <a:schemeClr val="tx1"/>
                </a:solidFill>
                <a:latin typeface="+mn-lt"/>
                <a:ea typeface="+mn-ea"/>
                <a:cs typeface="+mn-cs"/>
              </a:rPr>
              <a:t>Symptom severity: </a:t>
            </a:r>
            <a:r>
              <a:rPr lang="en-GB" sz="1200" b="0" i="0" u="none" strike="noStrike" kern="1200" baseline="0" dirty="0">
                <a:solidFill>
                  <a:schemeClr val="tx1"/>
                </a:solidFill>
                <a:latin typeface="+mn-lt"/>
                <a:ea typeface="+mn-ea"/>
                <a:cs typeface="+mn-cs"/>
              </a:rPr>
              <a:t>Minimal differences in mean symptom severity between the strategies involving no prescription and delayed prescription </a:t>
            </a:r>
          </a:p>
          <a:p>
            <a:pPr marL="171450" indent="-171450">
              <a:buFont typeface="Arial" panose="020B0604020202020204" pitchFamily="34" charset="0"/>
              <a:buChar char="•"/>
            </a:pPr>
            <a:r>
              <a:rPr lang="en-GB" sz="1200" b="1" i="0" u="none" strike="noStrike" kern="1200" baseline="0" dirty="0">
                <a:solidFill>
                  <a:schemeClr val="tx1"/>
                </a:solidFill>
                <a:latin typeface="+mn-lt"/>
                <a:ea typeface="+mn-ea"/>
                <a:cs typeface="+mn-cs"/>
              </a:rPr>
              <a:t>Symptom duration: </a:t>
            </a:r>
            <a:r>
              <a:rPr lang="en-GB" sz="1200" b="0" i="0" u="none" strike="noStrike" kern="1200" baseline="0" dirty="0">
                <a:solidFill>
                  <a:schemeClr val="tx1"/>
                </a:solidFill>
                <a:latin typeface="+mn-lt"/>
                <a:ea typeface="+mn-ea"/>
                <a:cs typeface="+mn-cs"/>
              </a:rPr>
              <a:t>Duration of symptoms rated moderately bad or worse also did not differ between no prescription and delayed prescription strategies combined (median 3 days </a:t>
            </a:r>
            <a:r>
              <a:rPr lang="en-GB" sz="1200" b="0" i="1" u="none" strike="noStrike" kern="1200" baseline="0" dirty="0">
                <a:solidFill>
                  <a:schemeClr val="tx1"/>
                </a:solidFill>
                <a:latin typeface="+mn-lt"/>
                <a:ea typeface="+mn-ea"/>
                <a:cs typeface="+mn-cs"/>
              </a:rPr>
              <a:t>v </a:t>
            </a:r>
            <a:r>
              <a:rPr lang="en-GB" sz="1200" b="0" i="0" u="none" strike="noStrike" kern="1200" baseline="0" dirty="0">
                <a:solidFill>
                  <a:schemeClr val="tx1"/>
                </a:solidFill>
                <a:latin typeface="+mn-lt"/>
                <a:ea typeface="+mn-ea"/>
                <a:cs typeface="+mn-cs"/>
              </a:rPr>
              <a:t>4 days; 4.29, P=0.368). There were modest and non-significant differences in patients very satisfied with the consultation between the randomised groups</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Strategies of no prescription or delayed antibiotic prescription result in </a:t>
            </a:r>
            <a:r>
              <a:rPr lang="en-GB" sz="1200" b="1" i="0" u="none" strike="noStrike" kern="1200" baseline="0" dirty="0">
                <a:solidFill>
                  <a:schemeClr val="tx1"/>
                </a:solidFill>
                <a:latin typeface="+mn-lt"/>
                <a:ea typeface="+mn-ea"/>
                <a:cs typeface="+mn-cs"/>
              </a:rPr>
              <a:t>fewer than 40% (around one third) </a:t>
            </a:r>
            <a:r>
              <a:rPr lang="en-GB" sz="1200" b="0" i="0" u="none" strike="noStrike" kern="1200" baseline="0" dirty="0">
                <a:solidFill>
                  <a:schemeClr val="tx1"/>
                </a:solidFill>
                <a:latin typeface="+mn-lt"/>
                <a:ea typeface="+mn-ea"/>
                <a:cs typeface="+mn-cs"/>
              </a:rPr>
              <a:t>of patients using antibiotics, and are associated with less strong beliefs in antibiotics, and similar symptomatic outcomes to immediate prescription. If clear advice is given to patients, there is probably little to choose between the different strategies of delayed prescription.</a:t>
            </a:r>
            <a:endParaRPr lang="en-GB" dirty="0"/>
          </a:p>
        </p:txBody>
      </p:sp>
      <p:sp>
        <p:nvSpPr>
          <p:cNvPr id="4" name="Slide Number Placeholder 3"/>
          <p:cNvSpPr>
            <a:spLocks noGrp="1"/>
          </p:cNvSpPr>
          <p:nvPr>
            <p:ph type="sldNum" sz="quarter" idx="10"/>
          </p:nvPr>
        </p:nvSpPr>
        <p:spPr/>
        <p:txBody>
          <a:bodyPr/>
          <a:lstStyle/>
          <a:p>
            <a:fld id="{067F8311-D065-4984-95A1-B53211C3BBB2}" type="slidenum">
              <a:rPr lang="en-GB" smtClean="0"/>
              <a:t>35</a:t>
            </a:fld>
            <a:endParaRPr lang="en-GB"/>
          </a:p>
        </p:txBody>
      </p:sp>
    </p:spTree>
    <p:extLst>
      <p:ext uri="{BB962C8B-B14F-4D97-AF65-F5344CB8AC3E}">
        <p14:creationId xmlns:p14="http://schemas.microsoft.com/office/powerpoint/2010/main" val="2073917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D1D16E66-50CE-4DD4-BAFC-F97527166C1D}"/>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DD60F380-CE36-486D-B606-B13289C641BD}"/>
              </a:ext>
            </a:extLst>
          </p:cNvPr>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b="1" u="sng" dirty="0"/>
              <a:t>Presenter notes:</a:t>
            </a:r>
          </a:p>
          <a:p>
            <a:pPr eaLnBrk="1" hangingPunct="1">
              <a:spcBef>
                <a:spcPct val="0"/>
              </a:spcBef>
            </a:pPr>
            <a:r>
              <a:rPr lang="en-GB" altLang="en-US" b="0" u="none" dirty="0"/>
              <a:t>By the end of the workshop today you should have a clear understanding of;</a:t>
            </a:r>
          </a:p>
          <a:p>
            <a:pPr eaLnBrk="1" hangingPunct="1">
              <a:spcBef>
                <a:spcPct val="0"/>
              </a:spcBef>
            </a:pPr>
            <a:endParaRPr lang="en-GB" altLang="en-US" b="0" u="none" dirty="0"/>
          </a:p>
          <a:p>
            <a:pPr eaLnBrk="1" hangingPunct="1">
              <a:spcBef>
                <a:spcPts val="1800"/>
              </a:spcBef>
              <a:buClrTx/>
              <a:buFont typeface="Arial" pitchFamily="34" charset="0"/>
              <a:buChar char="•"/>
              <a:defRPr/>
            </a:pPr>
            <a:r>
              <a:rPr lang="en-GB" altLang="en-US" sz="1200" dirty="0">
                <a:latin typeface="Arial" panose="020B0604020202020204" pitchFamily="34" charset="0"/>
                <a:cs typeface="Arial" panose="020B0604020202020204" pitchFamily="34" charset="0"/>
              </a:rPr>
              <a:t>The consequences of antimicrobial resistance and the role we all play in contributing to, and addressing AMR</a:t>
            </a:r>
          </a:p>
          <a:p>
            <a:pPr eaLnBrk="1" hangingPunct="1">
              <a:spcBef>
                <a:spcPts val="1800"/>
              </a:spcBef>
              <a:buClrTx/>
              <a:buFont typeface="Arial" pitchFamily="34" charset="0"/>
              <a:buChar char="•"/>
              <a:defRPr/>
            </a:pPr>
            <a:r>
              <a:rPr lang="en-GB" altLang="en-US" sz="1200" dirty="0">
                <a:latin typeface="Arial" panose="020B0604020202020204" pitchFamily="34" charset="0"/>
                <a:cs typeface="Arial" panose="020B0604020202020204" pitchFamily="34" charset="0"/>
              </a:rPr>
              <a:t>The TARGET toolkit and how it can support you - where to find it and how to use it</a:t>
            </a:r>
          </a:p>
          <a:p>
            <a:pPr>
              <a:spcBef>
                <a:spcPts val="1800"/>
              </a:spcBef>
              <a:defRPr/>
            </a:pPr>
            <a:r>
              <a:rPr lang="en-GB" altLang="en-US" sz="1200" dirty="0">
                <a:latin typeface="Arial" panose="020B0604020202020204" pitchFamily="34" charset="0"/>
                <a:cs typeface="Arial" panose="020B0604020202020204" pitchFamily="34" charset="0"/>
              </a:rPr>
              <a:t>What you, and your practice, can do to help tackle AMR safely and responsibly</a:t>
            </a:r>
          </a:p>
          <a:p>
            <a:pPr eaLnBrk="1" hangingPunct="1">
              <a:spcBef>
                <a:spcPts val="1800"/>
              </a:spcBef>
              <a:buClrTx/>
              <a:buFont typeface="Arial" pitchFamily="34" charset="0"/>
              <a:buChar char="•"/>
              <a:defRPr/>
            </a:pPr>
            <a:r>
              <a:rPr lang="en-GB" altLang="en-US" sz="1200" dirty="0">
                <a:latin typeface="Arial" panose="020B0604020202020204" pitchFamily="34" charset="0"/>
                <a:cs typeface="Arial" panose="020B0604020202020204" pitchFamily="34" charset="0"/>
              </a:rPr>
              <a:t>The value of using appropriate SNOMED/Read codes</a:t>
            </a:r>
          </a:p>
          <a:p>
            <a:pPr eaLnBrk="1" hangingPunct="1">
              <a:spcBef>
                <a:spcPct val="0"/>
              </a:spcBef>
            </a:pPr>
            <a:endParaRPr lang="en-GB" altLang="en-US" b="0" u="none" dirty="0"/>
          </a:p>
          <a:p>
            <a:pPr eaLnBrk="1" hangingPunct="1">
              <a:spcBef>
                <a:spcPct val="0"/>
              </a:spcBef>
            </a:pPr>
            <a:r>
              <a:rPr lang="en-GB" altLang="en-US" b="0" u="none" dirty="0"/>
              <a:t>And have started to think about/create an action plan of how you can implement changes in your practice to help tackle AMR</a:t>
            </a:r>
          </a:p>
        </p:txBody>
      </p:sp>
      <p:sp>
        <p:nvSpPr>
          <p:cNvPr id="28676" name="Slide Number Placeholder 3">
            <a:extLst>
              <a:ext uri="{FF2B5EF4-FFF2-40B4-BE49-F238E27FC236}">
                <a16:creationId xmlns:a16="http://schemas.microsoft.com/office/drawing/2014/main" id="{A3ABDF62-AF37-4709-942B-E8E52F277527}"/>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4E19B5E-FA2D-4B40-B239-9104FEF11808}" type="slidenum">
              <a:rPr lang="en-GB" altLang="en-US" sz="1300" smtClean="0"/>
              <a:pPr>
                <a:spcBef>
                  <a:spcPct val="0"/>
                </a:spcBef>
              </a:pPr>
              <a:t>3</a:t>
            </a:fld>
            <a:endParaRPr lang="en-GB" altLang="en-US" sz="1300"/>
          </a:p>
        </p:txBody>
      </p:sp>
      <p:sp>
        <p:nvSpPr>
          <p:cNvPr id="7" name="Date Placeholder 6">
            <a:extLst>
              <a:ext uri="{FF2B5EF4-FFF2-40B4-BE49-F238E27FC236}">
                <a16:creationId xmlns:a16="http://schemas.microsoft.com/office/drawing/2014/main" id="{B845E4BE-B82F-4D7B-A572-6E16AB6C948A}"/>
              </a:ext>
            </a:extLst>
          </p:cNvPr>
          <p:cNvSpPr>
            <a:spLocks noGrp="1"/>
          </p:cNvSpPr>
          <p:nvPr>
            <p:ph type="dt" sz="quarter" idx="1"/>
          </p:nvPr>
        </p:nvSpPr>
        <p:spPr>
          <a:xfrm>
            <a:off x="3884613" y="0"/>
            <a:ext cx="2971800" cy="458788"/>
          </a:xfrm>
          <a:prstGeom prst="rect">
            <a:avLst/>
          </a:prstGeom>
        </p:spPr>
        <p:txBody>
          <a:bodyPr/>
          <a:lstStyle/>
          <a:p>
            <a:pPr>
              <a:defRPr/>
            </a:pPr>
            <a:fld id="{35D36FF3-0D35-452F-90BE-3A6E1D0D13AD}" type="datetime3">
              <a:rPr lang="en-GB"/>
              <a:pPr>
                <a:defRPr/>
              </a:pPr>
              <a:t>5 July, 2023</a:t>
            </a:fld>
            <a:endParaRPr lang="en-GB" dirty="0"/>
          </a:p>
        </p:txBody>
      </p:sp>
      <p:sp>
        <p:nvSpPr>
          <p:cNvPr id="2" name="Footer Placeholder 1">
            <a:extLst>
              <a:ext uri="{FF2B5EF4-FFF2-40B4-BE49-F238E27FC236}">
                <a16:creationId xmlns:a16="http://schemas.microsoft.com/office/drawing/2014/main" id="{4083A5A5-04E5-4D5D-9348-E80AFA14F68F}"/>
              </a:ext>
            </a:extLst>
          </p:cNvPr>
          <p:cNvSpPr>
            <a:spLocks noGrp="1"/>
          </p:cNvSpPr>
          <p:nvPr>
            <p:ph type="ftr" sz="quarter" idx="4"/>
          </p:nvPr>
        </p:nvSpPr>
        <p:spPr>
          <a:xfrm>
            <a:off x="0" y="8685213"/>
            <a:ext cx="2971800" cy="458787"/>
          </a:xfrm>
          <a:prstGeom prst="rect">
            <a:avLst/>
          </a:prstGeom>
        </p:spPr>
        <p:txBody>
          <a:bodyPr/>
          <a:lstStyle/>
          <a:p>
            <a:pPr>
              <a:defRPr/>
            </a:pPr>
            <a:endParaRPr lang="en-GB"/>
          </a:p>
        </p:txBody>
      </p:sp>
      <p:sp>
        <p:nvSpPr>
          <p:cNvPr id="3" name="Header Placeholder 2">
            <a:extLst>
              <a:ext uri="{FF2B5EF4-FFF2-40B4-BE49-F238E27FC236}">
                <a16:creationId xmlns:a16="http://schemas.microsoft.com/office/drawing/2014/main" id="{49CFBBE7-5707-4646-9AFA-0CE8E23F5892}"/>
              </a:ext>
            </a:extLst>
          </p:cNvPr>
          <p:cNvSpPr>
            <a:spLocks noGrp="1"/>
          </p:cNvSpPr>
          <p:nvPr>
            <p:ph type="hdr" sz="quarter"/>
          </p:nvPr>
        </p:nvSpPr>
        <p:spPr>
          <a:xfrm>
            <a:off x="0" y="0"/>
            <a:ext cx="2971800" cy="458788"/>
          </a:xfrm>
          <a:prstGeom prst="rect">
            <a:avLst/>
          </a:prstGeom>
        </p:spPr>
        <p:txBody>
          <a:bodyPr/>
          <a:lstStyle/>
          <a:p>
            <a:pPr>
              <a:defRPr/>
            </a:pPr>
            <a:endParaRPr lang="en-GB"/>
          </a:p>
        </p:txBody>
      </p:sp>
    </p:spTree>
    <p:extLst>
      <p:ext uri="{BB962C8B-B14F-4D97-AF65-F5344CB8AC3E}">
        <p14:creationId xmlns:p14="http://schemas.microsoft.com/office/powerpoint/2010/main" val="23580333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B32244BA-407B-493E-8060-79E8FE7013B6}"/>
              </a:ext>
            </a:extLst>
          </p:cNvPr>
          <p:cNvSpPr>
            <a:spLocks noGrp="1" noRot="1" noChangeAspect="1" noTextEdit="1"/>
          </p:cNvSpPr>
          <p:nvPr>
            <p:ph type="sldImg"/>
          </p:nvPr>
        </p:nvSpPr>
        <p:spPr bwMode="auto">
          <a:xfrm>
            <a:off x="1077913" y="509588"/>
            <a:ext cx="4587875" cy="34417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a:extLst>
              <a:ext uri="{FF2B5EF4-FFF2-40B4-BE49-F238E27FC236}">
                <a16:creationId xmlns:a16="http://schemas.microsoft.com/office/drawing/2014/main" id="{4FCD5E46-70B6-4DDF-AE49-489CFEB0B434}"/>
              </a:ext>
            </a:extLst>
          </p:cNvPr>
          <p:cNvSpPr>
            <a:spLocks noGrp="1"/>
          </p:cNvSpPr>
          <p:nvPr>
            <p:ph type="body" idx="1"/>
          </p:nvPr>
        </p:nvSpPr>
        <p:spPr bwMode="auto">
          <a:xfrm>
            <a:off x="401638" y="4025900"/>
            <a:ext cx="5922962" cy="570706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Ins="37620" bIns="0" numCol="1" anchor="t" anchorCtr="0" compatLnSpc="1">
            <a:prstTxWarp prst="textNoShape">
              <a:avLst/>
            </a:prstTxWarp>
            <a:normAutofit lnSpcReduction="10000"/>
          </a:bodyPr>
          <a:lstStyle/>
          <a:p>
            <a:pPr eaLnBrk="1" hangingPunct="1">
              <a:lnSpc>
                <a:spcPct val="90000"/>
              </a:lnSpc>
              <a:spcBef>
                <a:spcPct val="0"/>
              </a:spcBef>
              <a:defRPr/>
            </a:pPr>
            <a:r>
              <a:rPr lang="en-GB" altLang="en-US" sz="1100" b="1" u="sng" dirty="0"/>
              <a:t>Presenter notes:</a:t>
            </a:r>
            <a:r>
              <a:rPr lang="en-GB" altLang="en-US" sz="1100" b="1" dirty="0"/>
              <a:t> </a:t>
            </a:r>
            <a:r>
              <a:rPr lang="en-GB" altLang="en-US" sz="1100" dirty="0"/>
              <a:t> There has been much discussion about the use of giving delayed antibiotic prescriptions in acute uncomplicated infections, to reduce antibiotic use and reduce patient expectations (although patients understand the term back-up more easily – so we have now changed to this term. A Cochrane review has recently shown the benefits of this approach, without increasing complications in patients. </a:t>
            </a:r>
          </a:p>
          <a:p>
            <a:pPr eaLnBrk="1" hangingPunct="1">
              <a:lnSpc>
                <a:spcPct val="90000"/>
              </a:lnSpc>
              <a:spcBef>
                <a:spcPct val="0"/>
              </a:spcBef>
              <a:defRPr/>
            </a:pPr>
            <a:endParaRPr lang="en-GB" altLang="en-US" sz="1100" dirty="0"/>
          </a:p>
          <a:p>
            <a:pPr eaLnBrk="1" hangingPunct="1">
              <a:lnSpc>
                <a:spcPct val="90000"/>
              </a:lnSpc>
              <a:spcBef>
                <a:spcPct val="0"/>
              </a:spcBef>
              <a:defRPr/>
            </a:pPr>
            <a:r>
              <a:rPr lang="en-GB" altLang="en-US" sz="1100" dirty="0"/>
              <a:t>This study in acute sore throat is an exemplar. patients in 11 English GP practices were randomised into immediate antibiotics, delayed antibiotics and no antibiotics groups. </a:t>
            </a:r>
          </a:p>
          <a:p>
            <a:pPr eaLnBrk="1" hangingPunct="1">
              <a:lnSpc>
                <a:spcPct val="90000"/>
              </a:lnSpc>
              <a:spcBef>
                <a:spcPct val="0"/>
              </a:spcBef>
              <a:defRPr/>
            </a:pPr>
            <a:endParaRPr lang="en-GB" altLang="en-US" sz="1100" dirty="0"/>
          </a:p>
          <a:p>
            <a:pPr eaLnBrk="1" hangingPunct="1">
              <a:lnSpc>
                <a:spcPct val="90000"/>
              </a:lnSpc>
              <a:spcBef>
                <a:spcPct val="0"/>
              </a:spcBef>
              <a:defRPr/>
            </a:pPr>
            <a:r>
              <a:rPr lang="en-GB" altLang="en-US" sz="1100" dirty="0"/>
              <a:t>There was no difference in recovery rates and high levels of satisfaction with all strategies. Compared to immediate antibiotics those given no antibiotics or delayed antibiotics had a reduction in belief in antibiotics for sore throat and were less likely to visit the GP again for similar symptoms.  A more recent study of acute sore throat (the DESCARTE study) in fact showed that complications in those who received immediate were similar to those receiving a  back-up prescription even though 30% did not collect the prescription, and in the study complications were higher in the no antibiotic group. Thus giving more control to the patient does help prevent complications, but with a back-up antibiotic safety netting instructions are important.</a:t>
            </a:r>
          </a:p>
          <a:p>
            <a:pPr eaLnBrk="1" hangingPunct="1">
              <a:lnSpc>
                <a:spcPct val="90000"/>
              </a:lnSpc>
              <a:spcBef>
                <a:spcPct val="0"/>
              </a:spcBef>
              <a:defRPr/>
            </a:pPr>
            <a:r>
              <a:rPr lang="en-GB" altLang="en-US" sz="1100" dirty="0"/>
              <a:t>The back-up prescription is very useful to give to patients who have a high expectation for antibiotics, and can be given using the patient leaflet I will show you.</a:t>
            </a:r>
          </a:p>
          <a:p>
            <a:pPr eaLnBrk="1" hangingPunct="1">
              <a:lnSpc>
                <a:spcPct val="90000"/>
              </a:lnSpc>
              <a:spcBef>
                <a:spcPct val="0"/>
              </a:spcBef>
              <a:defRPr/>
            </a:pPr>
            <a:endParaRPr lang="en-GB" altLang="en-US" sz="1100" dirty="0"/>
          </a:p>
          <a:p>
            <a:pPr eaLnBrk="1" hangingPunct="1">
              <a:lnSpc>
                <a:spcPct val="90000"/>
              </a:lnSpc>
              <a:spcBef>
                <a:spcPct val="0"/>
              </a:spcBef>
              <a:defRPr/>
            </a:pPr>
            <a:r>
              <a:rPr lang="en-GB" altLang="en-US" sz="1100" b="1" dirty="0"/>
              <a:t>Detailed results of Little et al: </a:t>
            </a:r>
            <a:r>
              <a:rPr lang="en-GB" altLang="en-US" sz="1100" dirty="0"/>
              <a:t>Median duration of antibiotic use differed significantly in the three groups (10 v 0 v 0 days, P &lt; 0.001); 69% of patients in group 3 did not use their prescription. The proportion of patients better by day 3 did not differ significantly (37% v 35% v 30%, P = 0.28), nor did the duration of illness (median 4 v 5 v 5 days, P = 0.39), days off work or school (median 2 v 2 v 1, P = 0.13), or proportion of patients satisfied (96% v 90% v 93%, P = 0.09), although group 1 had fewer days of fever (median 1 v 2 v 2 days, P = 0.04).  More patients in group 1 thought the antibiotics were effective (87% v 55% v 60%, P &lt; 0.001) and intended coming to the doctor in future attacks (79% v 54% v 57%, P &lt; 0.001). "Legitimation" of illness-to explain to work or school (60%) or family or friends (37%)-was an important reason for consultation.  Patients who were more satisfied got better more quickly, and satisfaction related strongly to how well the doctor dealt with patient's concerns. </a:t>
            </a:r>
          </a:p>
          <a:p>
            <a:pPr eaLnBrk="1" hangingPunct="1">
              <a:lnSpc>
                <a:spcPct val="90000"/>
              </a:lnSpc>
              <a:spcBef>
                <a:spcPct val="0"/>
              </a:spcBef>
              <a:defRPr/>
            </a:pPr>
            <a:endParaRPr lang="en-GB" altLang="en-US" sz="1100" dirty="0"/>
          </a:p>
          <a:p>
            <a:pPr eaLnBrk="1" hangingPunct="1">
              <a:lnSpc>
                <a:spcPct val="90000"/>
              </a:lnSpc>
              <a:spcBef>
                <a:spcPct val="0"/>
              </a:spcBef>
              <a:defRPr/>
            </a:pPr>
            <a:r>
              <a:rPr lang="en-GB" altLang="en-US" sz="1100" dirty="0"/>
              <a:t>In other studies delayed prescriptions have led to the greatest reduction in future consultation in sore throat (Little 2007) and LRTI (Moore 2009).</a:t>
            </a:r>
          </a:p>
          <a:p>
            <a:pPr eaLnBrk="1" hangingPunct="1">
              <a:lnSpc>
                <a:spcPct val="90000"/>
              </a:lnSpc>
              <a:spcBef>
                <a:spcPct val="0"/>
              </a:spcBef>
              <a:defRPr/>
            </a:pPr>
            <a:endParaRPr lang="en-GB" altLang="en-US" sz="1100" dirty="0"/>
          </a:p>
          <a:p>
            <a:pPr eaLnBrk="1" hangingPunct="1">
              <a:lnSpc>
                <a:spcPct val="90000"/>
              </a:lnSpc>
              <a:spcBef>
                <a:spcPct val="0"/>
              </a:spcBef>
              <a:defRPr/>
            </a:pPr>
            <a:r>
              <a:rPr lang="en-GB" altLang="en-US" sz="1100" dirty="0"/>
              <a:t>A Cochrane review  of </a:t>
            </a:r>
            <a:r>
              <a:rPr lang="en-GB" altLang="en-US" sz="1100" b="1" dirty="0"/>
              <a:t>10 studies </a:t>
            </a:r>
            <a:r>
              <a:rPr lang="en-GB" altLang="en-US" sz="1100" dirty="0"/>
              <a:t>has shown that delayed prescriptions reduce antibiotic prescriptions without reducing satisfaction </a:t>
            </a:r>
          </a:p>
          <a:p>
            <a:pPr eaLnBrk="1" hangingPunct="1">
              <a:lnSpc>
                <a:spcPct val="90000"/>
              </a:lnSpc>
              <a:spcBef>
                <a:spcPct val="0"/>
              </a:spcBef>
              <a:defRPr/>
            </a:pPr>
            <a:endParaRPr lang="en-GB" altLang="en-US" sz="1100" dirty="0"/>
          </a:p>
          <a:p>
            <a:pPr eaLnBrk="1" fontAlgn="t" hangingPunct="1">
              <a:lnSpc>
                <a:spcPct val="90000"/>
              </a:lnSpc>
              <a:spcBef>
                <a:spcPct val="0"/>
              </a:spcBef>
              <a:defRPr/>
            </a:pPr>
            <a:r>
              <a:rPr lang="en-GB" altLang="en-US" sz="1100" b="1" dirty="0"/>
              <a:t>	Antibiotic use (%) Satisfaction (%)</a:t>
            </a:r>
            <a:endParaRPr lang="en-GB" altLang="en-US" sz="1100" dirty="0"/>
          </a:p>
          <a:p>
            <a:pPr eaLnBrk="1" fontAlgn="t" hangingPunct="1">
              <a:lnSpc>
                <a:spcPct val="90000"/>
              </a:lnSpc>
              <a:spcBef>
                <a:spcPct val="0"/>
              </a:spcBef>
              <a:defRPr/>
            </a:pPr>
            <a:r>
              <a:rPr lang="en-GB" altLang="en-US" sz="1100" dirty="0"/>
              <a:t>Immediate	93	92</a:t>
            </a:r>
          </a:p>
          <a:p>
            <a:pPr eaLnBrk="1" fontAlgn="t" hangingPunct="1">
              <a:lnSpc>
                <a:spcPct val="90000"/>
              </a:lnSpc>
              <a:spcBef>
                <a:spcPct val="0"/>
              </a:spcBef>
              <a:defRPr/>
            </a:pPr>
            <a:r>
              <a:rPr lang="en-GB" altLang="en-US" sz="1100" dirty="0"/>
              <a:t>Delayed	32	87</a:t>
            </a:r>
          </a:p>
          <a:p>
            <a:pPr eaLnBrk="1" fontAlgn="t" hangingPunct="1">
              <a:lnSpc>
                <a:spcPct val="90000"/>
              </a:lnSpc>
              <a:spcBef>
                <a:spcPct val="0"/>
              </a:spcBef>
              <a:defRPr/>
            </a:pPr>
            <a:r>
              <a:rPr lang="en-GB" altLang="en-US" sz="1100" dirty="0"/>
              <a:t>No	14	83</a:t>
            </a:r>
          </a:p>
          <a:p>
            <a:pPr eaLnBrk="1" hangingPunct="1">
              <a:lnSpc>
                <a:spcPct val="90000"/>
              </a:lnSpc>
              <a:spcBef>
                <a:spcPct val="0"/>
              </a:spcBef>
              <a:defRPr/>
            </a:pPr>
            <a:endParaRPr lang="en-GB" altLang="en-US" sz="1100" dirty="0"/>
          </a:p>
          <a:p>
            <a:pPr eaLnBrk="1" hangingPunct="1">
              <a:lnSpc>
                <a:spcPct val="90000"/>
              </a:lnSpc>
              <a:spcBef>
                <a:spcPct val="0"/>
              </a:spcBef>
              <a:defRPr/>
            </a:pPr>
            <a:endParaRPr lang="en-GB" altLang="en-US" sz="1100" dirty="0"/>
          </a:p>
          <a:p>
            <a:pPr eaLnBrk="1" hangingPunct="1">
              <a:lnSpc>
                <a:spcPct val="90000"/>
              </a:lnSpc>
              <a:spcBef>
                <a:spcPct val="0"/>
              </a:spcBef>
              <a:defRPr/>
            </a:pPr>
            <a:endParaRPr lang="en-GB" altLang="en-US" sz="1100" dirty="0"/>
          </a:p>
        </p:txBody>
      </p:sp>
      <p:sp>
        <p:nvSpPr>
          <p:cNvPr id="37892" name="Slide Number Placeholder 3">
            <a:extLst>
              <a:ext uri="{FF2B5EF4-FFF2-40B4-BE49-F238E27FC236}">
                <a16:creationId xmlns:a16="http://schemas.microsoft.com/office/drawing/2014/main" id="{CC9A03C1-5194-4ACF-890C-BDF79AAB0ED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368E105-918D-4333-9DA8-1D4F9957D567}" type="slidenum">
              <a:rPr lang="en-GB" altLang="en-US" sz="1300">
                <a:solidFill>
                  <a:srgbClr val="000000"/>
                </a:solidFill>
              </a:rPr>
              <a:pPr>
                <a:spcBef>
                  <a:spcPct val="0"/>
                </a:spcBef>
              </a:pPr>
              <a:t>36</a:t>
            </a:fld>
            <a:endParaRPr lang="en-GB" altLang="en-US" sz="1300">
              <a:solidFill>
                <a:srgbClr val="000000"/>
              </a:solidFill>
            </a:endParaRPr>
          </a:p>
        </p:txBody>
      </p:sp>
      <p:sp>
        <p:nvSpPr>
          <p:cNvPr id="7" name="Date Placeholder 6">
            <a:extLst>
              <a:ext uri="{FF2B5EF4-FFF2-40B4-BE49-F238E27FC236}">
                <a16:creationId xmlns:a16="http://schemas.microsoft.com/office/drawing/2014/main" id="{75F3669E-C614-4053-B791-3C3E8A2A3C78}"/>
              </a:ext>
            </a:extLst>
          </p:cNvPr>
          <p:cNvSpPr>
            <a:spLocks noGrp="1"/>
          </p:cNvSpPr>
          <p:nvPr>
            <p:ph type="dt" sz="quarter" idx="1"/>
          </p:nvPr>
        </p:nvSpPr>
        <p:spPr/>
        <p:txBody>
          <a:bodyPr/>
          <a:lstStyle/>
          <a:p>
            <a:pPr>
              <a:defRPr/>
            </a:pPr>
            <a:fld id="{CF5B9261-C9CA-459F-BF5B-763325EC62DB}" type="datetime3">
              <a:rPr lang="en-GB">
                <a:solidFill>
                  <a:prstClr val="black"/>
                </a:solidFill>
              </a:rPr>
              <a:pPr>
                <a:defRPr/>
              </a:pPr>
              <a:t>5 July, 2023</a:t>
            </a:fld>
            <a:endParaRPr lang="en-GB">
              <a:solidFill>
                <a:prstClr val="black"/>
              </a:solidFill>
            </a:endParaRPr>
          </a:p>
        </p:txBody>
      </p:sp>
      <p:sp>
        <p:nvSpPr>
          <p:cNvPr id="2" name="Footer Placeholder 1">
            <a:extLst>
              <a:ext uri="{FF2B5EF4-FFF2-40B4-BE49-F238E27FC236}">
                <a16:creationId xmlns:a16="http://schemas.microsoft.com/office/drawing/2014/main" id="{70989245-3B47-4CD8-BEC1-F5108BBD5A25}"/>
              </a:ext>
            </a:extLst>
          </p:cNvPr>
          <p:cNvSpPr>
            <a:spLocks noGrp="1"/>
          </p:cNvSpPr>
          <p:nvPr>
            <p:ph type="ftr" sz="quarter" idx="4"/>
          </p:nvPr>
        </p:nvSpPr>
        <p:spPr/>
        <p:txBody>
          <a:bodyPr/>
          <a:lstStyle/>
          <a:p>
            <a:pPr>
              <a:defRPr/>
            </a:pPr>
            <a:r>
              <a:rPr lang="en-GB"/>
              <a:t>TARGET Antibiotics Presentation - Optional - 11.07.17</a:t>
            </a:r>
          </a:p>
        </p:txBody>
      </p:sp>
      <p:sp>
        <p:nvSpPr>
          <p:cNvPr id="3" name="Header Placeholder 2">
            <a:extLst>
              <a:ext uri="{FF2B5EF4-FFF2-40B4-BE49-F238E27FC236}">
                <a16:creationId xmlns:a16="http://schemas.microsoft.com/office/drawing/2014/main" id="{51B3679F-79BB-4F71-8B27-EF486E1BCE89}"/>
              </a:ext>
            </a:extLst>
          </p:cNvPr>
          <p:cNvSpPr>
            <a:spLocks noGrp="1"/>
          </p:cNvSpPr>
          <p:nvPr>
            <p:ph type="hdr" sz="quarter"/>
          </p:nvPr>
        </p:nvSpPr>
        <p:spPr/>
        <p:txBody>
          <a:bodyPr/>
          <a:lstStyle/>
          <a:p>
            <a:pPr>
              <a:defRPr/>
            </a:pPr>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E2BC164D-F0E3-4E7A-9A6B-566FC89DAB78}"/>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9683" name="Notes Placeholder 2">
            <a:extLst>
              <a:ext uri="{FF2B5EF4-FFF2-40B4-BE49-F238E27FC236}">
                <a16:creationId xmlns:a16="http://schemas.microsoft.com/office/drawing/2014/main" id="{4A128069-3E6C-4237-9E18-8BE971AD8DC6}"/>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25000" lnSpcReduction="20000"/>
          </a:bodyPr>
          <a:lstStyle/>
          <a:p>
            <a:pPr>
              <a:defRPr/>
            </a:pPr>
            <a:r>
              <a:rPr lang="en-US" b="1" dirty="0"/>
              <a:t>Presenter notes:</a:t>
            </a:r>
          </a:p>
          <a:p>
            <a:pPr>
              <a:defRPr/>
            </a:pPr>
            <a:r>
              <a:rPr lang="en-US" dirty="0"/>
              <a:t>How useful are antibiotics for common respiratory tract infections? This table includes much of the research on what we know about common respiratory tract infections, how long the symptoms usually last, and how much patients benefit from taking antibiotics. As you can see from the circled column, antibiotics reduce symptoms for between 8 and 24 hours. So at best about 12 hours in otitis media, an illness that lasts for 4 to 8 days; taking a look at the NNT Benefit and NNT Harm columns </a:t>
            </a:r>
            <a:r>
              <a:rPr lang="mr-IN" dirty="0"/>
              <a:t>–</a:t>
            </a:r>
            <a:r>
              <a:rPr lang="en-US" dirty="0"/>
              <a:t> 18 patients with OM need to be treated with antibiotics for one patient to benefit, but for 9 patients receiving antibiotics one will experience an adverse effect. For bronchitis, an illness that lasts for about three weeks, the reduction in days with cough was less than half a day and the reduction in days feeling ill was just over half a day with antibiotics. </a:t>
            </a:r>
          </a:p>
          <a:p>
            <a:pPr>
              <a:defRPr/>
            </a:pPr>
            <a:endParaRPr lang="en-US" dirty="0"/>
          </a:p>
          <a:p>
            <a:pPr>
              <a:defRPr/>
            </a:pPr>
            <a:r>
              <a:rPr lang="en-US" dirty="0"/>
              <a:t>Any benefit that our patients achieve from antibiotics is tiny and the numbers needed to treat to achieve one satisfactory earlier resolution needs to be weighed against the one in 10 chance of causing side effects such as diarrhoea, vomiting, rash, allergic reaction (1 in 15) or the risk of carrying a resistance bacteria. So, unless symptoms are particularly severe, there is no reason for using antibiotics in the majority of patients presenting with respiratory symptoms because they do not help. </a:t>
            </a:r>
          </a:p>
          <a:p>
            <a:pPr>
              <a:defRPr/>
            </a:pPr>
            <a:endParaRPr lang="en-US" dirty="0"/>
          </a:p>
          <a:p>
            <a:pPr>
              <a:defRPr/>
            </a:pPr>
            <a:r>
              <a:rPr lang="en-US" b="1" dirty="0"/>
              <a:t>Evidence</a:t>
            </a:r>
          </a:p>
          <a:p>
            <a:pPr>
              <a:defRPr/>
            </a:pPr>
            <a:r>
              <a:rPr lang="en-US" dirty="0"/>
              <a:t>This evidence is all outlined in the PHE antibiotic guidelines and NICE CG69, but most recent systematic reviews include:</a:t>
            </a:r>
          </a:p>
          <a:p>
            <a:pPr>
              <a:defRPr/>
            </a:pPr>
            <a:endParaRPr lang="en-US" dirty="0"/>
          </a:p>
          <a:p>
            <a:pPr>
              <a:defRPr/>
            </a:pPr>
            <a:r>
              <a:rPr lang="en-US" b="1" dirty="0"/>
              <a:t>Otitis media</a:t>
            </a:r>
          </a:p>
          <a:p>
            <a:pPr>
              <a:defRPr/>
            </a:pPr>
            <a:r>
              <a:rPr lang="en-US" dirty="0"/>
              <a:t>Venekamp et al (2015) Antibiotics for acute middle ear infection (acute otitis media). Cochrane</a:t>
            </a:r>
          </a:p>
          <a:p>
            <a:pPr>
              <a:defRPr/>
            </a:pPr>
            <a:r>
              <a:rPr lang="en-US" dirty="0"/>
              <a:t>http://www.cochrane.org/CD000219/ARI_antibiotics-for-acute-middle-ear-infection-acute-otitis-media-in-children</a:t>
            </a:r>
          </a:p>
          <a:p>
            <a:pPr>
              <a:defRPr/>
            </a:pPr>
            <a:r>
              <a:rPr lang="en-US" dirty="0"/>
              <a:t>This systematic review included 13 RCTs involving 3401 children with otitis media (3938 episodes). Pain was not reduced by antibiotics at 24 hours. A third fewer had residual pain at 2-3 days (at which point pain levels are usually substantially reduced) and NNT for an additional beneficial outcome was 20. Antibiotics reduced the number of Tympanic Membrane perforations, but </a:t>
            </a:r>
            <a:r>
              <a:rPr lang="en-US" u="sng" dirty="0"/>
              <a:t>NNT for Benefit is 33</a:t>
            </a:r>
            <a:r>
              <a:rPr lang="en-US" dirty="0"/>
              <a:t>. Severe complications were rare and did not differ between children given antibiotics and those given placebo. Antibiotics are </a:t>
            </a:r>
            <a:r>
              <a:rPr lang="en-US" u="sng" dirty="0"/>
              <a:t>most beneficial for children aged &lt;2 yrs </a:t>
            </a:r>
            <a:r>
              <a:rPr lang="en-US" dirty="0"/>
              <a:t>with bilateral AOM (NNTB 4) or with both AOM and discharge (NNTB 3). Immediate antibiotics were associated with a substantial increased risk of vomiting, diarrhoea or rash compared with no treatment (NNTH9).</a:t>
            </a:r>
          </a:p>
          <a:p>
            <a:pPr>
              <a:defRPr/>
            </a:pPr>
            <a:endParaRPr lang="en-US" dirty="0"/>
          </a:p>
          <a:p>
            <a:pPr>
              <a:defRPr/>
            </a:pPr>
            <a:r>
              <a:rPr lang="en-US" b="1" dirty="0"/>
              <a:t>Sore throat</a:t>
            </a:r>
          </a:p>
          <a:p>
            <a:pPr>
              <a:defRPr/>
            </a:pPr>
            <a:r>
              <a:rPr lang="en-US" dirty="0"/>
              <a:t>Spinks A et al. (2013) Antibiotics for sore throat. Cochrane</a:t>
            </a:r>
          </a:p>
          <a:p>
            <a:pPr>
              <a:defRPr/>
            </a:pPr>
            <a:r>
              <a:rPr lang="en-US" dirty="0"/>
              <a:t>http://onlinelibrary.wiley.com/doi/10.1002/14651858.CD000023.pub4/pdf/abstract</a:t>
            </a:r>
          </a:p>
          <a:p>
            <a:pPr>
              <a:defRPr/>
            </a:pPr>
            <a:r>
              <a:rPr lang="en-US" dirty="0"/>
              <a:t>27 RCTs of antibiotics for sore throat vs placebo including 12 835 cases. Antibiotics were most beneficial if given at day three if throat swabs were positive for streptococcus (NNTB 6) compared to NNTB at day 7 of 21. Antibiotics reduced duration of symptoms by 16 hours on average. 90% resolve in 7 days. Advantages may be greater in low income countries (possibly recent travelers from these countries </a:t>
            </a:r>
            <a:r>
              <a:rPr lang="mr-IN" dirty="0"/>
              <a:t>–</a:t>
            </a:r>
            <a:r>
              <a:rPr lang="en-US" dirty="0"/>
              <a:t> personal communication Dr L Hendricks) where the risk of rheumatic fever is higher. NNTH is 15. </a:t>
            </a:r>
          </a:p>
          <a:p>
            <a:pPr>
              <a:defRPr/>
            </a:pPr>
            <a:endParaRPr lang="en-US" dirty="0"/>
          </a:p>
          <a:p>
            <a:pPr>
              <a:defRPr/>
            </a:pPr>
            <a:r>
              <a:rPr lang="en-US" dirty="0"/>
              <a:t>Little P et al (2013) </a:t>
            </a:r>
            <a:r>
              <a:rPr lang="mr-IN" dirty="0"/>
              <a:t>–</a:t>
            </a:r>
            <a:r>
              <a:rPr lang="en-US" dirty="0"/>
              <a:t> 2 studies within the PRISM trial used a Clinical score compared to rapid antigen detection test to guide antibiotic use for sore throats. The RCT using clinical scores to predict streptococcal infection in patients and found that the use of </a:t>
            </a:r>
            <a:r>
              <a:rPr lang="en-US" dirty="0" err="1"/>
              <a:t>FeverPAIN</a:t>
            </a:r>
            <a:r>
              <a:rPr lang="en-US" dirty="0"/>
              <a:t> is likely to moderately improve symptom control and reduce antibiotic use. PHE and NICE guidance suggests Consider immediate antibiotics if symptoms severe or a short 48 hour back-up strategy may be appropriate, when the </a:t>
            </a:r>
            <a:r>
              <a:rPr lang="en-US" dirty="0" err="1"/>
              <a:t>FeverPAIN</a:t>
            </a:r>
            <a:r>
              <a:rPr lang="en-US" dirty="0"/>
              <a:t> score is 4 or over. Consider back-up or no antibiotic if score 2-3.</a:t>
            </a:r>
          </a:p>
          <a:p>
            <a:pPr>
              <a:defRPr/>
            </a:pPr>
            <a:endParaRPr lang="en-US" dirty="0"/>
          </a:p>
          <a:p>
            <a:pPr>
              <a:defRPr/>
            </a:pPr>
            <a:r>
              <a:rPr lang="en-US" b="1" dirty="0"/>
              <a:t>Sinusitis</a:t>
            </a:r>
          </a:p>
          <a:p>
            <a:pPr>
              <a:defRPr/>
            </a:pPr>
            <a:r>
              <a:rPr lang="en-US" dirty="0"/>
              <a:t>Leminengre M et al. (2012) Antibiotics for clinically diagnosed acute rhinosinusitis in adults. Cochrane.</a:t>
            </a:r>
          </a:p>
          <a:p>
            <a:pPr>
              <a:defRPr/>
            </a:pPr>
            <a:r>
              <a:rPr lang="en-US" dirty="0"/>
              <a:t>http://onlinelibrary.wiley.com/doi/10.1002/14651858.CD006089.pub4/pdf/abstract</a:t>
            </a:r>
          </a:p>
          <a:p>
            <a:pPr>
              <a:defRPr/>
            </a:pPr>
            <a:r>
              <a:rPr lang="en-US" dirty="0"/>
              <a:t>10 RCTs of antibiotics vs placebo including 2450 participants. Irrespective of treatment group 47% of patients were cured after 1 week, 71% after 14 days. 18 patients need to be treated for a faster cure rate between 7 and 14 days. </a:t>
            </a:r>
            <a:r>
              <a:rPr lang="en-GB" dirty="0"/>
              <a:t>If several of: purulent nasal discharge; severe localised unilateral pain; fever; marked deterioration after initial milder phase, patients were more likely to benefit from antibiotics,</a:t>
            </a:r>
            <a:r>
              <a:rPr lang="en-GB" baseline="30000" dirty="0"/>
              <a:t> </a:t>
            </a:r>
            <a:r>
              <a:rPr lang="en-GB" dirty="0"/>
              <a:t>when PHE and NICE recommend a </a:t>
            </a:r>
            <a:r>
              <a:rPr lang="en-GB" b="1" dirty="0"/>
              <a:t>back-up antibiotic.</a:t>
            </a:r>
            <a:r>
              <a:rPr lang="en-GB" dirty="0"/>
              <a:t> </a:t>
            </a:r>
            <a:r>
              <a:rPr lang="en-US" dirty="0"/>
              <a:t>One disease related complication (brain abscess) occurred in patient treated with antibiotics, but complications are rare.</a:t>
            </a:r>
          </a:p>
          <a:p>
            <a:pPr>
              <a:defRPr/>
            </a:pPr>
            <a:endParaRPr lang="en-US" b="1" dirty="0"/>
          </a:p>
          <a:p>
            <a:pPr>
              <a:defRPr/>
            </a:pPr>
            <a:r>
              <a:rPr lang="en-US" b="1" dirty="0"/>
              <a:t>Bronchitis/LRTI (without pneumonia) </a:t>
            </a:r>
          </a:p>
          <a:p>
            <a:pPr>
              <a:defRPr/>
            </a:pPr>
            <a:r>
              <a:rPr lang="en-US" dirty="0"/>
              <a:t>Smith S et al. (2014) Antibiotic treatment of people with clinical diagnosis of acute bronchitis. Cochrane </a:t>
            </a:r>
          </a:p>
          <a:p>
            <a:pPr>
              <a:defRPr/>
            </a:pPr>
            <a:r>
              <a:rPr lang="en-US" dirty="0"/>
              <a:t>http://www.cochrane.org/CD000245/ARI_antibiotic-treatment-people-clinical-diagnosis-acute-bronchitis</a:t>
            </a:r>
          </a:p>
          <a:p>
            <a:pPr>
              <a:defRPr/>
            </a:pPr>
            <a:r>
              <a:rPr lang="en-US" dirty="0"/>
              <a:t>17 trials with 5099 participants were included. The number needed to treat for one additional beneficial outcome was 22 (NNTB 22). The reduction in days with cough was 0.46 days and days feeling ill was 0.64 days (CI 1.16-0.13). NNT for an additional adverse effect was 24. </a:t>
            </a:r>
          </a:p>
          <a:p>
            <a:pPr>
              <a:defRPr/>
            </a:pPr>
            <a:endParaRPr lang="en-GB" altLang="en-US" dirty="0"/>
          </a:p>
        </p:txBody>
      </p:sp>
      <p:sp>
        <p:nvSpPr>
          <p:cNvPr id="4" name="Date Placeholder 3">
            <a:extLst>
              <a:ext uri="{FF2B5EF4-FFF2-40B4-BE49-F238E27FC236}">
                <a16:creationId xmlns:a16="http://schemas.microsoft.com/office/drawing/2014/main" id="{5118705B-B5E1-48E4-97CB-A3799B6FEADA}"/>
              </a:ext>
            </a:extLst>
          </p:cNvPr>
          <p:cNvSpPr>
            <a:spLocks noGrp="1"/>
          </p:cNvSpPr>
          <p:nvPr>
            <p:ph type="dt" sz="quarter" idx="1"/>
          </p:nvPr>
        </p:nvSpPr>
        <p:spPr/>
        <p:txBody>
          <a:bodyPr/>
          <a:lstStyle/>
          <a:p>
            <a:pPr>
              <a:defRPr/>
            </a:pPr>
            <a:fld id="{8BA38727-69F0-42C1-82D9-CB8509CF5991}" type="datetime3">
              <a:rPr lang="en-GB">
                <a:solidFill>
                  <a:prstClr val="black"/>
                </a:solidFill>
              </a:rPr>
              <a:pPr>
                <a:defRPr/>
              </a:pPr>
              <a:t>5 July, 2023</a:t>
            </a:fld>
            <a:endParaRPr lang="en-US" dirty="0">
              <a:solidFill>
                <a:prstClr val="black"/>
              </a:solidFill>
            </a:endParaRPr>
          </a:p>
        </p:txBody>
      </p:sp>
      <p:sp>
        <p:nvSpPr>
          <p:cNvPr id="5" name="Footer Placeholder 4">
            <a:extLst>
              <a:ext uri="{FF2B5EF4-FFF2-40B4-BE49-F238E27FC236}">
                <a16:creationId xmlns:a16="http://schemas.microsoft.com/office/drawing/2014/main" id="{8B78A97C-B04D-43A9-8360-B8488F410BCA}"/>
              </a:ext>
            </a:extLst>
          </p:cNvPr>
          <p:cNvSpPr>
            <a:spLocks noGrp="1"/>
          </p:cNvSpPr>
          <p:nvPr>
            <p:ph type="ftr" sz="quarter" idx="4"/>
          </p:nvPr>
        </p:nvSpPr>
        <p:spPr/>
        <p:txBody>
          <a:bodyPr/>
          <a:lstStyle/>
          <a:p>
            <a:pPr>
              <a:defRPr/>
            </a:pPr>
            <a:endParaRPr lang="en-US">
              <a:solidFill>
                <a:prstClr val="black"/>
              </a:solidFill>
            </a:endParaRPr>
          </a:p>
        </p:txBody>
      </p:sp>
      <p:sp>
        <p:nvSpPr>
          <p:cNvPr id="47110" name="Slide Number Placeholder 5">
            <a:extLst>
              <a:ext uri="{FF2B5EF4-FFF2-40B4-BE49-F238E27FC236}">
                <a16:creationId xmlns:a16="http://schemas.microsoft.com/office/drawing/2014/main" id="{2BB0A9EA-BE70-45F7-8D6F-48724CA7E92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EC5455F-B453-4F11-96B7-6135D6411E9B}" type="slidenum">
              <a:rPr lang="en-US" altLang="en-US" sz="1300" smtClean="0">
                <a:solidFill>
                  <a:srgbClr val="000000"/>
                </a:solidFill>
              </a:rPr>
              <a:pPr>
                <a:spcBef>
                  <a:spcPct val="0"/>
                </a:spcBef>
              </a:pPr>
              <a:t>37</a:t>
            </a:fld>
            <a:endParaRPr lang="en-US" altLang="en-US" sz="1300">
              <a:solidFill>
                <a:srgbClr val="000000"/>
              </a:solidFill>
            </a:endParaRPr>
          </a:p>
        </p:txBody>
      </p:sp>
      <p:sp>
        <p:nvSpPr>
          <p:cNvPr id="7" name="Header Placeholder 6">
            <a:extLst>
              <a:ext uri="{FF2B5EF4-FFF2-40B4-BE49-F238E27FC236}">
                <a16:creationId xmlns:a16="http://schemas.microsoft.com/office/drawing/2014/main" id="{C3C4EC10-727D-4545-B553-A6C9DA6471F1}"/>
              </a:ext>
            </a:extLst>
          </p:cNvPr>
          <p:cNvSpPr>
            <a:spLocks noGrp="1"/>
          </p:cNvSpPr>
          <p:nvPr>
            <p:ph type="hdr" sz="quarter"/>
          </p:nvPr>
        </p:nvSpPr>
        <p:spPr/>
        <p:txBody>
          <a:bodyPr/>
          <a:lstStyle/>
          <a:p>
            <a:pPr>
              <a:defRPr/>
            </a:pPr>
            <a:r>
              <a:rPr lang="en-US">
                <a:solidFill>
                  <a:prstClr val="black"/>
                </a:solidFill>
              </a:rPr>
              <a:t>extra slides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A038AFFE-2065-4C9C-A7E1-4D9812FD158C}"/>
              </a:ext>
            </a:extLst>
          </p:cNvPr>
          <p:cNvSpPr>
            <a:spLocks noGrp="1" noRot="1" noChangeAspect="1" noTextEdit="1"/>
          </p:cNvSpPr>
          <p:nvPr>
            <p:ph type="sldImg"/>
          </p:nvPr>
        </p:nvSpPr>
        <p:spPr bwMode="auto">
          <a:xfrm>
            <a:off x="1090613" y="506413"/>
            <a:ext cx="4562475" cy="3422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a:extLst>
              <a:ext uri="{FF2B5EF4-FFF2-40B4-BE49-F238E27FC236}">
                <a16:creationId xmlns:a16="http://schemas.microsoft.com/office/drawing/2014/main" id="{D4ED7A90-B735-4E02-B236-BC1ECD93B660}"/>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25000" lnSpcReduction="20000"/>
          </a:bodyPr>
          <a:lstStyle/>
          <a:p>
            <a:pPr eaLnBrk="1" hangingPunct="1">
              <a:spcBef>
                <a:spcPct val="0"/>
              </a:spcBef>
              <a:defRPr/>
            </a:pPr>
            <a:r>
              <a:rPr lang="en-GB" altLang="en-US" b="1" u="sng" dirty="0"/>
              <a:t>Presenter notes:</a:t>
            </a:r>
          </a:p>
          <a:p>
            <a:pPr eaLnBrk="1" hangingPunct="1">
              <a:spcBef>
                <a:spcPct val="0"/>
              </a:spcBef>
              <a:defRPr/>
            </a:pPr>
            <a:endParaRPr lang="en-GB" altLang="en-US" dirty="0"/>
          </a:p>
          <a:p>
            <a:pPr marL="0" marR="0" lvl="0" indent="0" algn="l" defTabSz="914400" rtl="0" eaLnBrk="1" fontAlgn="auto" latinLnBrk="0" hangingPunct="1">
              <a:lnSpc>
                <a:spcPct val="100000"/>
              </a:lnSpc>
              <a:spcBef>
                <a:spcPct val="0"/>
              </a:spcBef>
              <a:spcAft>
                <a:spcPts val="0"/>
              </a:spcAft>
              <a:buClrTx/>
              <a:buSzTx/>
              <a:buFontTx/>
              <a:buNone/>
              <a:tabLst/>
              <a:defRPr/>
            </a:pPr>
            <a:r>
              <a:rPr lang="en-GB" sz="1200" b="0" i="0" u="none" strike="noStrike" kern="1200" baseline="0" dirty="0">
                <a:solidFill>
                  <a:schemeClr val="tx1"/>
                </a:solidFill>
                <a:latin typeface="+mn-lt"/>
                <a:ea typeface="+mn-ea"/>
                <a:cs typeface="+mn-cs"/>
              </a:rPr>
              <a:t>A 2021 telephone survey of 1676 members of the English general public found that only 3% were offered a delayed antibiotic in the previous 12 months. Note that 75% of all respondents found it completely acceptable and only 4% stated it was unacceptable. Of this 3%, again only about 40% took the antibiotic. </a:t>
            </a:r>
          </a:p>
        </p:txBody>
      </p:sp>
      <p:sp>
        <p:nvSpPr>
          <p:cNvPr id="50180" name="Slide Number Placeholder 3">
            <a:extLst>
              <a:ext uri="{FF2B5EF4-FFF2-40B4-BE49-F238E27FC236}">
                <a16:creationId xmlns:a16="http://schemas.microsoft.com/office/drawing/2014/main" id="{9EE64DEA-C3C1-40A2-BACB-FCEB2FE668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985FE00-DA91-40B3-AB79-365E7A7DB4D9}" type="slidenum">
              <a:rPr lang="en-GB" altLang="en-US" sz="1300" smtClean="0">
                <a:solidFill>
                  <a:srgbClr val="000000"/>
                </a:solidFill>
              </a:rPr>
              <a:pPr>
                <a:spcBef>
                  <a:spcPct val="0"/>
                </a:spcBef>
              </a:pPr>
              <a:t>38</a:t>
            </a:fld>
            <a:endParaRPr lang="en-GB" altLang="en-US" sz="1300">
              <a:solidFill>
                <a:srgbClr val="000000"/>
              </a:solidFill>
            </a:endParaRPr>
          </a:p>
        </p:txBody>
      </p:sp>
      <p:sp>
        <p:nvSpPr>
          <p:cNvPr id="7" name="Date Placeholder 6">
            <a:extLst>
              <a:ext uri="{FF2B5EF4-FFF2-40B4-BE49-F238E27FC236}">
                <a16:creationId xmlns:a16="http://schemas.microsoft.com/office/drawing/2014/main" id="{480A9D34-122A-42A8-9D0D-60A01B1677D1}"/>
              </a:ext>
            </a:extLst>
          </p:cNvPr>
          <p:cNvSpPr>
            <a:spLocks noGrp="1"/>
          </p:cNvSpPr>
          <p:nvPr>
            <p:ph type="dt" sz="quarter" idx="1"/>
          </p:nvPr>
        </p:nvSpPr>
        <p:spPr/>
        <p:txBody>
          <a:bodyPr/>
          <a:lstStyle/>
          <a:p>
            <a:pPr>
              <a:defRPr/>
            </a:pPr>
            <a:fld id="{2B5B8320-93CB-488D-A022-D971EBEBE07B}" type="datetime1">
              <a:rPr lang="en-GB" smtClean="0">
                <a:solidFill>
                  <a:prstClr val="black"/>
                </a:solidFill>
              </a:rPr>
              <a:t>05/07/2023</a:t>
            </a:fld>
            <a:endParaRPr lang="en-GB" dirty="0">
              <a:solidFill>
                <a:prstClr val="black"/>
              </a:solidFill>
            </a:endParaRPr>
          </a:p>
        </p:txBody>
      </p:sp>
      <p:sp>
        <p:nvSpPr>
          <p:cNvPr id="2" name="Footer Placeholder 1">
            <a:extLst>
              <a:ext uri="{FF2B5EF4-FFF2-40B4-BE49-F238E27FC236}">
                <a16:creationId xmlns:a16="http://schemas.microsoft.com/office/drawing/2014/main" id="{798FA21E-1146-451D-87B3-27123AB266E0}"/>
              </a:ext>
            </a:extLst>
          </p:cNvPr>
          <p:cNvSpPr>
            <a:spLocks noGrp="1"/>
          </p:cNvSpPr>
          <p:nvPr>
            <p:ph type="ftr" sz="quarter" idx="4"/>
          </p:nvPr>
        </p:nvSpPr>
        <p:spPr/>
        <p:txBody>
          <a:bodyPr/>
          <a:lstStyle/>
          <a:p>
            <a:pPr>
              <a:defRPr/>
            </a:pPr>
            <a:r>
              <a:rPr lang="en-GB"/>
              <a:t>2020.11.03 TARGET condensed workshop FINAL to go with COVID decision points</a:t>
            </a:r>
          </a:p>
        </p:txBody>
      </p:sp>
      <p:sp>
        <p:nvSpPr>
          <p:cNvPr id="3" name="Header Placeholder 2">
            <a:extLst>
              <a:ext uri="{FF2B5EF4-FFF2-40B4-BE49-F238E27FC236}">
                <a16:creationId xmlns:a16="http://schemas.microsoft.com/office/drawing/2014/main" id="{FEFC552E-6F26-4220-A225-4B181B113DA5}"/>
              </a:ext>
            </a:extLst>
          </p:cNvPr>
          <p:cNvSpPr>
            <a:spLocks noGrp="1"/>
          </p:cNvSpPr>
          <p:nvPr>
            <p:ph type="hdr" sz="quarter"/>
          </p:nvPr>
        </p:nvSpPr>
        <p:spPr/>
        <p:txBody>
          <a:bodyPr/>
          <a:lstStyle/>
          <a:p>
            <a:pPr>
              <a:defRPr/>
            </a:pPr>
            <a:endParaRPr lang="en-GB"/>
          </a:p>
        </p:txBody>
      </p:sp>
    </p:spTree>
    <p:extLst>
      <p:ext uri="{BB962C8B-B14F-4D97-AF65-F5344CB8AC3E}">
        <p14:creationId xmlns:p14="http://schemas.microsoft.com/office/powerpoint/2010/main" val="10756414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pPr eaLnBrk="1" hangingPunct="1">
              <a:lnSpc>
                <a:spcPct val="90000"/>
              </a:lnSpc>
              <a:spcBef>
                <a:spcPct val="0"/>
              </a:spcBef>
              <a:defRPr/>
            </a:pPr>
            <a:r>
              <a:rPr lang="en-GB" altLang="en-US" sz="1200" b="1" u="sng" dirty="0"/>
              <a:t>Key presenter point:</a:t>
            </a:r>
          </a:p>
          <a:p>
            <a:pPr eaLnBrk="1" hangingPunct="1">
              <a:lnSpc>
                <a:spcPct val="90000"/>
              </a:lnSpc>
              <a:spcBef>
                <a:spcPct val="0"/>
              </a:spcBef>
              <a:defRPr/>
            </a:pPr>
            <a:r>
              <a:rPr lang="en-GB" altLang="en-US" sz="1200" b="1" u="none" dirty="0"/>
              <a:t>Delayed prescriptions do not lead to complications or adverse events</a:t>
            </a:r>
          </a:p>
          <a:p>
            <a:pPr eaLnBrk="1" hangingPunct="1">
              <a:lnSpc>
                <a:spcPct val="90000"/>
              </a:lnSpc>
              <a:spcBef>
                <a:spcPct val="0"/>
              </a:spcBef>
              <a:defRPr/>
            </a:pPr>
            <a:endParaRPr lang="en-GB" altLang="en-US" sz="1200" b="1" u="sng" dirty="0"/>
          </a:p>
          <a:p>
            <a:pPr eaLnBrk="1" hangingPunct="1">
              <a:lnSpc>
                <a:spcPct val="90000"/>
              </a:lnSpc>
              <a:spcBef>
                <a:spcPct val="0"/>
              </a:spcBef>
              <a:defRPr/>
            </a:pPr>
            <a:r>
              <a:rPr lang="en-GB" altLang="en-US" sz="1200" b="1" u="sng" dirty="0"/>
              <a:t>Presenter notes:</a:t>
            </a:r>
            <a:r>
              <a:rPr lang="en-GB" altLang="en-US" sz="1200" b="1" dirty="0"/>
              <a:t> </a:t>
            </a:r>
            <a:r>
              <a:rPr lang="en-GB" altLang="en-US" sz="1200" dirty="0"/>
              <a:t> There has been much discussion about the use of giving delayed antibiotic prescriptions in acute uncomplicated infections, to reduce antibiotic use and reduce patient expectations (although patients understand the term back-up more easily – so we have now changed to this term. </a:t>
            </a:r>
            <a:r>
              <a:rPr lang="en-GB" altLang="en-US" sz="1200" b="1" dirty="0"/>
              <a:t>A Cochrane review has recently shown the benefits of this approach, without increasing complications in patients. </a:t>
            </a:r>
          </a:p>
          <a:p>
            <a:pPr marL="0" marR="0" lvl="0" indent="0" algn="l" defTabSz="914400" rtl="0" eaLnBrk="1" fontAlgn="auto" latinLnBrk="0" hangingPunct="1">
              <a:lnSpc>
                <a:spcPct val="90000"/>
              </a:lnSpc>
              <a:spcBef>
                <a:spcPct val="0"/>
              </a:spcBef>
              <a:spcAft>
                <a:spcPts val="0"/>
              </a:spcAft>
              <a:buClrTx/>
              <a:buSzTx/>
              <a:buFontTx/>
              <a:buNone/>
              <a:tabLst/>
              <a:defRPr/>
            </a:pPr>
            <a:endParaRPr lang="en-GB" altLang="en-US" sz="1200" dirty="0"/>
          </a:p>
          <a:p>
            <a:pPr marL="0" marR="0" lvl="0" indent="0" algn="l" defTabSz="914400" rtl="0" eaLnBrk="1" fontAlgn="auto" latinLnBrk="0" hangingPunct="1">
              <a:lnSpc>
                <a:spcPct val="90000"/>
              </a:lnSpc>
              <a:spcBef>
                <a:spcPct val="0"/>
              </a:spcBef>
              <a:spcAft>
                <a:spcPts val="0"/>
              </a:spcAft>
              <a:buClrTx/>
              <a:buSzTx/>
              <a:buFontTx/>
              <a:buNone/>
              <a:tabLst/>
              <a:defRPr/>
            </a:pPr>
            <a:r>
              <a:rPr lang="en-GB" altLang="en-US" sz="1200" dirty="0"/>
              <a:t>A Cochrane review from 2017  of </a:t>
            </a:r>
            <a:r>
              <a:rPr lang="en-GB" altLang="en-US" sz="1200" b="1" dirty="0"/>
              <a:t>11 studies </a:t>
            </a:r>
            <a:r>
              <a:rPr lang="en-GB" altLang="en-US" sz="1200" dirty="0"/>
              <a:t>has shown that:</a:t>
            </a:r>
            <a:endParaRPr lang="en-GB" altLang="en-US" sz="1200" b="1" dirty="0"/>
          </a:p>
          <a:p>
            <a:pPr eaLnBrk="1" hangingPunct="1">
              <a:lnSpc>
                <a:spcPct val="90000"/>
              </a:lnSpc>
              <a:spcBef>
                <a:spcPct val="0"/>
              </a:spcBef>
              <a:defRPr/>
            </a:pPr>
            <a:endParaRPr lang="en-GB" altLang="en-US" sz="1200" b="1" dirty="0"/>
          </a:p>
          <a:p>
            <a:pPr eaLnBrk="1" hangingPunct="1">
              <a:lnSpc>
                <a:spcPct val="90000"/>
              </a:lnSpc>
              <a:spcBef>
                <a:spcPct val="0"/>
              </a:spcBef>
              <a:defRPr/>
            </a:pPr>
            <a:r>
              <a:rPr lang="en-GB" b="1" dirty="0"/>
              <a:t>Comparing delayed vs immediate antibiotics, there was not difference in re-consultation rates</a:t>
            </a:r>
          </a:p>
          <a:p>
            <a:pPr eaLnBrk="1" hangingPunct="1">
              <a:lnSpc>
                <a:spcPct val="90000"/>
              </a:lnSpc>
              <a:spcBef>
                <a:spcPct val="0"/>
              </a:spcBef>
              <a:defRPr/>
            </a:pPr>
            <a:r>
              <a:rPr lang="en-GB" b="1" dirty="0"/>
              <a:t>Compared to no antibiotics, delayed antibiotics led to a small reduction in how long pain, fever, and cough persisted in people with colds. </a:t>
            </a:r>
          </a:p>
          <a:p>
            <a:pPr eaLnBrk="1" hangingPunct="1">
              <a:lnSpc>
                <a:spcPct val="90000"/>
              </a:lnSpc>
              <a:spcBef>
                <a:spcPct val="0"/>
              </a:spcBef>
              <a:defRPr/>
            </a:pPr>
            <a:r>
              <a:rPr lang="en-GB" b="1" dirty="0"/>
              <a:t>There was little difference in antibiotic adverse effects, and no significant difference in complications. </a:t>
            </a:r>
            <a:endParaRPr lang="en-GB" altLang="en-US" sz="1200" b="1" dirty="0"/>
          </a:p>
          <a:p>
            <a:pPr>
              <a:defRPr/>
            </a:pPr>
            <a:endParaRPr lang="en-GB" b="1" dirty="0"/>
          </a:p>
          <a:p>
            <a:pPr eaLnBrk="1" hangingPunct="1">
              <a:lnSpc>
                <a:spcPct val="90000"/>
              </a:lnSpc>
              <a:spcBef>
                <a:spcPct val="0"/>
              </a:spcBef>
              <a:defRPr/>
            </a:pPr>
            <a:endParaRPr lang="en-GB" sz="1200" i="1" dirty="0"/>
          </a:p>
          <a:p>
            <a:pPr eaLnBrk="1" hangingPunct="1">
              <a:lnSpc>
                <a:spcPct val="90000"/>
              </a:lnSpc>
              <a:spcBef>
                <a:spcPct val="0"/>
              </a:spcBef>
              <a:defRPr/>
            </a:pPr>
            <a:r>
              <a:rPr lang="en-GB" sz="1200" i="1" dirty="0"/>
              <a:t>Spurling GKP, Del Mar CB, Dooley L, </a:t>
            </a:r>
            <a:r>
              <a:rPr lang="en-GB" sz="1200" i="1" dirty="0" err="1"/>
              <a:t>Foxlee</a:t>
            </a:r>
            <a:r>
              <a:rPr lang="en-GB" sz="1200" i="1" dirty="0"/>
              <a:t> R, Farley R. Delayed antibiotic prescriptions for respiratory infections. Cochrane Database of Systematic Reviews 2017, Issue 9. Art. No.: CD004417. DOI: 10.1002/14651858.CD004417.pub5. </a:t>
            </a:r>
            <a:endParaRPr lang="en-GB" altLang="en-US" sz="1200" dirty="0"/>
          </a:p>
          <a:p>
            <a:endParaRPr lang="en-GB" dirty="0"/>
          </a:p>
        </p:txBody>
      </p:sp>
      <p:sp>
        <p:nvSpPr>
          <p:cNvPr id="4" name="Slide Number Placeholder 3"/>
          <p:cNvSpPr>
            <a:spLocks noGrp="1"/>
          </p:cNvSpPr>
          <p:nvPr>
            <p:ph type="sldNum" sz="quarter" idx="10"/>
          </p:nvPr>
        </p:nvSpPr>
        <p:spPr/>
        <p:txBody>
          <a:bodyPr/>
          <a:lstStyle/>
          <a:p>
            <a:fld id="{067F8311-D065-4984-95A1-B53211C3BBB2}" type="slidenum">
              <a:rPr lang="en-GB" smtClean="0"/>
              <a:t>39</a:t>
            </a:fld>
            <a:endParaRPr lang="en-GB"/>
          </a:p>
        </p:txBody>
      </p:sp>
    </p:spTree>
    <p:extLst>
      <p:ext uri="{BB962C8B-B14F-4D97-AF65-F5344CB8AC3E}">
        <p14:creationId xmlns:p14="http://schemas.microsoft.com/office/powerpoint/2010/main" val="19673099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normAutofit fontScale="25000" lnSpcReduction="20000"/>
          </a:bodyPr>
          <a:lstStyle/>
          <a:p>
            <a:pPr>
              <a:defRPr/>
            </a:pPr>
            <a:r>
              <a:rPr lang="en-GB" b="1" dirty="0"/>
              <a:t>Presenter Talk</a:t>
            </a:r>
          </a:p>
          <a:p>
            <a:pPr>
              <a:defRPr/>
            </a:pPr>
            <a:r>
              <a:rPr lang="en-GB" dirty="0"/>
              <a:t>Which way should we give back-up antibiotics?</a:t>
            </a:r>
          </a:p>
          <a:p>
            <a:pPr>
              <a:defRPr/>
            </a:pPr>
            <a:r>
              <a:rPr lang="en-GB" dirty="0"/>
              <a:t>This 2014  trial by Little et al in UK general practice indicates it doesn’t really matter. Patients judged not to need immediate antibiotics were randomised to undergo four strategies of delayed prescription: recontact for a prescription, post-dated prescription, collection of the prescription, and be given the prescription (patient led). During the trial, a strategy of no antibiotic prescription was added as another randomised comparison. Patients had similar symptom severity scores. Each of the strategies resulted in similar antibiotic use, belief in antibiotics and satisfaction, although patient led pick up had slightly greater satisfaction and use and less belief – but neither were significant.</a:t>
            </a:r>
          </a:p>
          <a:p>
            <a:pPr>
              <a:defRPr/>
            </a:pPr>
            <a:endParaRPr lang="en-GB" dirty="0"/>
          </a:p>
          <a:p>
            <a:pPr>
              <a:defRPr/>
            </a:pPr>
            <a:r>
              <a:rPr lang="en-GB" dirty="0"/>
              <a:t>That being said UK STEP UP team examined </a:t>
            </a:r>
            <a:r>
              <a:rPr lang="en-GB" sz="1100" b="0" i="0" dirty="0">
                <a:solidFill>
                  <a:srgbClr val="212121"/>
                </a:solidFill>
                <a:effectLst/>
                <a:latin typeface="BlinkMacSystemFont"/>
              </a:rPr>
              <a:t>Public preferences for delayed or immediate antibiotic prescriptions in UK primary care using A choice experiment. Their findings suggest that </a:t>
            </a:r>
            <a:r>
              <a:rPr lang="en-GB" dirty="0"/>
              <a:t>p</a:t>
            </a:r>
            <a:r>
              <a:rPr lang="en-GB" b="0" i="0" dirty="0">
                <a:solidFill>
                  <a:srgbClr val="212121"/>
                </a:solidFill>
                <a:effectLst/>
                <a:latin typeface="Cambria" panose="02040503050406030204" pitchFamily="18" charset="0"/>
              </a:rPr>
              <a:t>rescribing choices for sore throat may need additional explanation to ensure patient acceptance, and parents in particular may benefit from reassurance about the usual duration of these illnesses.</a:t>
            </a:r>
            <a:endParaRPr lang="en-GB" dirty="0"/>
          </a:p>
          <a:p>
            <a:pPr>
              <a:defRPr/>
            </a:pPr>
            <a:endParaRPr lang="en-GB" dirty="0"/>
          </a:p>
          <a:p>
            <a:pPr>
              <a:defRPr/>
            </a:pPr>
            <a:r>
              <a:rPr lang="en-GB" dirty="0"/>
              <a:t>So do what works for your practice, your way of working and of course the day of the week.</a:t>
            </a:r>
          </a:p>
          <a:p>
            <a:endParaRPr lang="en-GB" dirty="0"/>
          </a:p>
          <a:p>
            <a:r>
              <a:rPr lang="en-GB" dirty="0"/>
              <a:t>Slide References</a:t>
            </a:r>
          </a:p>
          <a:p>
            <a:pPr marL="228600" indent="-228600">
              <a:buAutoNum type="arabicPeriod"/>
            </a:pPr>
            <a:r>
              <a:rPr lang="en-GB" dirty="0"/>
              <a:t>Paul Little, Michael Moore, Jo Kelly, et al </a:t>
            </a:r>
            <a:r>
              <a:rPr lang="en-GB" b="1" i="1" dirty="0"/>
              <a:t>Delayed antibiotic prescribing strategies for respiratory tract infections in primary care: pragmatic, factorial, randomised controlled trial. </a:t>
            </a:r>
            <a:r>
              <a:rPr lang="en-GB" i="1" dirty="0"/>
              <a:t>BMJ 2014; 348 doi: </a:t>
            </a:r>
            <a:r>
              <a:rPr lang="en-GB" i="1" dirty="0">
                <a:hlinkClick r:id="rId3"/>
              </a:rPr>
              <a:t>https://doi.org/10.1136/bmj.g1606</a:t>
            </a:r>
            <a:r>
              <a:rPr lang="en-GB" i="1" dirty="0"/>
              <a:t> </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GB" sz="3200" b="0" i="0" dirty="0">
                <a:solidFill>
                  <a:srgbClr val="212121"/>
                </a:solidFill>
                <a:effectLst/>
                <a:latin typeface="BlinkMacSystemFont"/>
              </a:rPr>
              <a:t>Morrell L, et al; STEPUP team. Public preferences for delayed or immediate antibiotic prescriptions in UK primary care: A choice experiment. PLoS Med. 2021 Aug 30;18(8):e1003737. doi: 10.1371/journal.pmed.1003737. PMID: 34460825; PMCID: PMC8439451.</a:t>
            </a:r>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Date Placeholder 4"/>
          <p:cNvSpPr>
            <a:spLocks noGrp="1"/>
          </p:cNvSpPr>
          <p:nvPr>
            <p:ph type="dt" idx="1"/>
          </p:nvPr>
        </p:nvSpPr>
        <p:spPr/>
        <p:txBody>
          <a:bodyPr/>
          <a:lstStyle/>
          <a:p>
            <a:pPr>
              <a:defRPr/>
            </a:pPr>
            <a:fld id="{25AF4E98-F2F4-4B8C-86D5-27D9FF92D467}" type="datetime3">
              <a:rPr lang="en-GB" smtClean="0"/>
              <a:pPr>
                <a:defRPr/>
              </a:pPr>
              <a:t>5 July, 2023</a:t>
            </a:fld>
            <a:endParaRPr lang="en-GB" dirty="0"/>
          </a:p>
        </p:txBody>
      </p:sp>
      <p:sp>
        <p:nvSpPr>
          <p:cNvPr id="6" name="Footer Placeholder 5"/>
          <p:cNvSpPr>
            <a:spLocks noGrp="1"/>
          </p:cNvSpPr>
          <p:nvPr>
            <p:ph type="ftr" sz="quarter" idx="4"/>
          </p:nvPr>
        </p:nvSpPr>
        <p:spPr/>
        <p:txBody>
          <a:bodyPr/>
          <a:lstStyle/>
          <a:p>
            <a:pPr>
              <a:defRPr/>
            </a:pPr>
            <a:r>
              <a:rPr lang="en-GB" dirty="0"/>
              <a:t>TARGET Antibiotics Presentation - Optional - 11.07.17</a:t>
            </a:r>
          </a:p>
        </p:txBody>
      </p:sp>
      <p:sp>
        <p:nvSpPr>
          <p:cNvPr id="7" name="Slide Number Placeholder 6"/>
          <p:cNvSpPr>
            <a:spLocks noGrp="1"/>
          </p:cNvSpPr>
          <p:nvPr>
            <p:ph type="sldNum" sz="quarter" idx="5"/>
          </p:nvPr>
        </p:nvSpPr>
        <p:spPr/>
        <p:txBody>
          <a:bodyPr/>
          <a:lstStyle/>
          <a:p>
            <a:pPr>
              <a:defRPr/>
            </a:pPr>
            <a:fld id="{AFCF5628-ADBD-4790-B3DB-84E07A330424}" type="slidenum">
              <a:rPr lang="en-GB" altLang="en-US" smtClean="0"/>
              <a:pPr>
                <a:defRPr/>
              </a:pPr>
              <a:t>40</a:t>
            </a:fld>
            <a:endParaRPr lang="en-GB" altLang="en-US" dirty="0"/>
          </a:p>
        </p:txBody>
      </p:sp>
    </p:spTree>
    <p:extLst>
      <p:ext uri="{BB962C8B-B14F-4D97-AF65-F5344CB8AC3E}">
        <p14:creationId xmlns:p14="http://schemas.microsoft.com/office/powerpoint/2010/main" val="21203909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sz="1100" b="1" dirty="0"/>
              <a:t>Presenter Talk</a:t>
            </a:r>
          </a:p>
          <a:p>
            <a:endParaRPr lang="en-GB" dirty="0"/>
          </a:p>
          <a:p>
            <a:r>
              <a:rPr lang="en-GB" dirty="0"/>
              <a:t>Don’t forget to code your treatment choice. Much of the evidence presented today use Read/Snomed codes to trawl the data, if you haven’t coded its makes it difficult for researchers to understand the benefit or not of any treatment. It also helps if you want to look back and audit your prescribing.</a:t>
            </a:r>
          </a:p>
          <a:p>
            <a:endParaRPr lang="en-GB" dirty="0"/>
          </a:p>
          <a:p>
            <a:endParaRPr lang="en-GB" dirty="0"/>
          </a:p>
        </p:txBody>
      </p:sp>
      <p:sp>
        <p:nvSpPr>
          <p:cNvPr id="4" name="Slide Number Placeholder 3"/>
          <p:cNvSpPr>
            <a:spLocks noGrp="1"/>
          </p:cNvSpPr>
          <p:nvPr>
            <p:ph type="sldNum" sz="quarter" idx="10"/>
          </p:nvPr>
        </p:nvSpPr>
        <p:spPr/>
        <p:txBody>
          <a:bodyPr/>
          <a:lstStyle/>
          <a:p>
            <a:fld id="{067F8311-D065-4984-95A1-B53211C3BBB2}" type="slidenum">
              <a:rPr lang="en-GB" smtClean="0"/>
              <a:t>41</a:t>
            </a:fld>
            <a:endParaRPr lang="en-GB" dirty="0"/>
          </a:p>
        </p:txBody>
      </p:sp>
    </p:spTree>
    <p:extLst>
      <p:ext uri="{BB962C8B-B14F-4D97-AF65-F5344CB8AC3E}">
        <p14:creationId xmlns:p14="http://schemas.microsoft.com/office/powerpoint/2010/main" val="14079102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a:xfrm>
            <a:off x="685800" y="4400550"/>
            <a:ext cx="5486400" cy="3600450"/>
          </a:xfrm>
          <a:prstGeom prst="rect">
            <a:avLst/>
          </a:prstGeom>
        </p:spPr>
        <p:txBody>
          <a:bodyPr/>
          <a:lstStyle/>
          <a:p>
            <a:pPr algn="l"/>
            <a:r>
              <a:rPr lang="en-GB" b="1" i="0" dirty="0">
                <a:solidFill>
                  <a:srgbClr val="515A63"/>
                </a:solidFill>
                <a:effectLst/>
                <a:latin typeface="Lato" panose="020F0502020204030203" pitchFamily="34" charset="0"/>
              </a:rPr>
              <a:t>What is TARGET?</a:t>
            </a:r>
          </a:p>
          <a:p>
            <a:pPr algn="l"/>
            <a:r>
              <a:rPr lang="en-GB" b="0" i="0" dirty="0">
                <a:solidFill>
                  <a:srgbClr val="515A63"/>
                </a:solidFill>
                <a:effectLst/>
                <a:latin typeface="Lato" panose="020F0502020204030203" pitchFamily="34" charset="0"/>
              </a:rPr>
              <a:t>Developed by the UK Health Security Agency (UKHSA), the Royal College of General Practitioners (RCGP) and the Antimicrobial Stewardship in Primary Care (ASPIC) Group, TARGET is the central resource to help primary care healthcare professionals and commissioning organisations improve antibiotic prescribing. Using the TARGET Antibiotics Toolkit resources will also enable primary care organisations to demonstrate compliance with the Health and Social Care Act 2008: Code of Practice on the prevention and control of infections and related guidance.</a:t>
            </a:r>
          </a:p>
          <a:p>
            <a:endParaRPr lang="en-GB" b="1" dirty="0">
              <a:latin typeface="Arial" panose="020B0604020202020204" pitchFamily="34" charset="0"/>
              <a:cs typeface="Arial" panose="020B0604020202020204" pitchFamily="34" charset="0"/>
            </a:endParaRPr>
          </a:p>
          <a:p>
            <a:endParaRPr lang="en-GB" b="1" dirty="0">
              <a:latin typeface="Arial" panose="020B0604020202020204" pitchFamily="34" charset="0"/>
              <a:cs typeface="Arial" panose="020B0604020202020204" pitchFamily="34" charset="0"/>
            </a:endParaRPr>
          </a:p>
          <a:p>
            <a:pPr algn="l"/>
            <a:r>
              <a:rPr lang="en-GB" b="1" i="0" dirty="0">
                <a:solidFill>
                  <a:srgbClr val="515A63"/>
                </a:solidFill>
                <a:effectLst/>
                <a:latin typeface="Lato" panose="020F0502020204030203" pitchFamily="34" charset="0"/>
              </a:rPr>
              <a:t>Who is the toolkit for and how can it be used?</a:t>
            </a:r>
          </a:p>
          <a:p>
            <a:pPr algn="l"/>
            <a:r>
              <a:rPr lang="en-GB" b="0" i="0" dirty="0">
                <a:solidFill>
                  <a:srgbClr val="515A63"/>
                </a:solidFill>
                <a:effectLst/>
                <a:latin typeface="Lato" panose="020F0502020204030203" pitchFamily="34" charset="0"/>
              </a:rPr>
              <a:t>To get maximum effect regarding antibiotic use, all or as many as possible of the resources should be used with action planning by those involved in antimicrobial stewardship activities such as those from clinical commissioning groups (CCGs) and primary care networks (PCN), prescribers working in primary care, and those involved in training prescribers around infection management. Collectively, the TARGET resources will support practices in planning, implementing and reviewing activity in delivering quality improvement programmes relating to antimicrobial stewardship. A recent rigorous RCT evaluation in routine general practice showed that a one hour TARGET workshop given by local GPs, microbiologists or medicine managers, combined with demonstrating the resources, </a:t>
            </a:r>
            <a:r>
              <a:rPr lang="en-GB" b="0" i="0" u="none" strike="noStrike" dirty="0">
                <a:solidFill>
                  <a:srgbClr val="1059A9"/>
                </a:solidFill>
                <a:effectLst/>
                <a:latin typeface="Lato" panose="020F0502020204030203" pitchFamily="34" charset="0"/>
                <a:hlinkClick r:id="rId3"/>
              </a:rPr>
              <a:t>significantly reduced antibiotic use</a:t>
            </a:r>
            <a:r>
              <a:rPr lang="en-GB" b="0" i="0" dirty="0">
                <a:solidFill>
                  <a:srgbClr val="515A63"/>
                </a:solidFill>
                <a:effectLst/>
                <a:latin typeface="Lato" panose="020F0502020204030203" pitchFamily="34" charset="0"/>
              </a:rPr>
              <a:t>.</a:t>
            </a:r>
          </a:p>
          <a:p>
            <a:pPr algn="l"/>
            <a:r>
              <a:rPr lang="en-GB" b="0" i="0" dirty="0">
                <a:solidFill>
                  <a:srgbClr val="515A63"/>
                </a:solidFill>
                <a:effectLst/>
                <a:latin typeface="Lato" panose="020F0502020204030203" pitchFamily="34" charset="0"/>
              </a:rPr>
              <a:t>It is essential to plan and monitor implementation of the TARGET Antibiotics Toolkit appropriately and this is best achieved by developing a local antibiotic action plan, either for your CCG or your practice. It is important that this plan is developed using a whole team approach so that everyone who is involved in communication and prescribing around antibiotics has had the opportunity to contribute.</a:t>
            </a:r>
          </a:p>
          <a:p>
            <a:pPr algn="l"/>
            <a:r>
              <a:rPr lang="en-GB" b="0" i="0" dirty="0">
                <a:solidFill>
                  <a:srgbClr val="515A63"/>
                </a:solidFill>
                <a:effectLst/>
                <a:latin typeface="Lato" panose="020F0502020204030203" pitchFamily="34" charset="0"/>
              </a:rPr>
              <a:t>Each CCG, PCN and Practice has different prescribing pressures and priorities. It is therefore also important that prescribers take ownership of the planning process as well as the adaptation and implementation of resources at a local level. Before beginning the planning process we recommend you appoint a local antibiotic champion from within the CCG or the practice. This could be a prescribing lead, GP with a specialist interest in infection management, nurse practitioner, clinical pharmacist, or any other person who can be responsible for antimicrobial stewardship in your practice, your PCN or CCG. This is someone who has responsibility for leading on all issues relating to antibiotics and leads the development and implementation of the antibiotic action plan.</a:t>
            </a:r>
          </a:p>
          <a:p>
            <a:pPr algn="l"/>
            <a:r>
              <a:rPr lang="en-GB" b="0" i="0" dirty="0">
                <a:solidFill>
                  <a:srgbClr val="515A63"/>
                </a:solidFill>
                <a:effectLst/>
                <a:latin typeface="Lato" panose="020F0502020204030203" pitchFamily="34" charset="0"/>
              </a:rPr>
              <a:t>In order to maximise effectiveness of the TARGET resources, users should plan, monitor and review the implementation as part of a cyclical process as follows:</a:t>
            </a:r>
          </a:p>
          <a:p>
            <a:endParaRPr lang="en-GB"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E151B1E0-4C91-4B31-827B-0531DB732E49}" type="slidenum">
              <a:rPr lang="en-GB" smtClean="0"/>
              <a:t>43</a:t>
            </a:fld>
            <a:endParaRPr lang="en-GB"/>
          </a:p>
        </p:txBody>
      </p:sp>
    </p:spTree>
    <p:extLst>
      <p:ext uri="{BB962C8B-B14F-4D97-AF65-F5344CB8AC3E}">
        <p14:creationId xmlns:p14="http://schemas.microsoft.com/office/powerpoint/2010/main" val="27225187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a:extLst>
              <a:ext uri="{FF2B5EF4-FFF2-40B4-BE49-F238E27FC236}">
                <a16:creationId xmlns:a16="http://schemas.microsoft.com/office/drawing/2014/main" id="{097A9FA3-B1F2-4C32-A974-2CD154BC5FA5}"/>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a:extLst>
              <a:ext uri="{FF2B5EF4-FFF2-40B4-BE49-F238E27FC236}">
                <a16:creationId xmlns:a16="http://schemas.microsoft.com/office/drawing/2014/main" id="{39079D74-9FCA-48AD-B9DD-ADEC8374000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b="1" u="none" dirty="0"/>
              <a:t>Presenter notes:</a:t>
            </a:r>
            <a:endParaRPr lang="en-GB" altLang="en-US" u="none" dirty="0"/>
          </a:p>
          <a:p>
            <a:pPr eaLnBrk="1" hangingPunct="1">
              <a:spcBef>
                <a:spcPct val="0"/>
              </a:spcBef>
            </a:pPr>
            <a:endParaRPr lang="en-GB" altLang="en-US" dirty="0"/>
          </a:p>
          <a:p>
            <a:pPr eaLnBrk="1" hangingPunct="1">
              <a:spcBef>
                <a:spcPct val="0"/>
              </a:spcBef>
            </a:pPr>
            <a:r>
              <a:rPr lang="en-GB" altLang="en-US" dirty="0"/>
              <a:t>These posters and videos may make a difference to patient expectations about when to expect antibiotics, IF used in the waiting room where patients can see them and IF they have the time to digest the information.  In 2014 25% of the general public surveyed remembered seeing the first poster and 95% of these correctly answered that antibiotics don’t help most coughs and colds.  Used alone without any other strategies posters will make little difference to patients expectations for antibiotics, but they can be used to reduce expectations and can be used as a prompt for dialogue – </a:t>
            </a:r>
          </a:p>
          <a:p>
            <a:pPr eaLnBrk="1" hangingPunct="1">
              <a:spcBef>
                <a:spcPct val="0"/>
              </a:spcBef>
            </a:pPr>
            <a:r>
              <a:rPr lang="en-GB" altLang="en-US" dirty="0"/>
              <a:t>“you may have seen from the posters or videos in the waiting room that we in this practice encourage responsible antibiotic prescribing”</a:t>
            </a:r>
          </a:p>
          <a:p>
            <a:pPr eaLnBrk="1" hangingPunct="1">
              <a:spcBef>
                <a:spcPct val="0"/>
              </a:spcBef>
            </a:pPr>
            <a:endParaRPr lang="en-GB" altLang="en-US" dirty="0"/>
          </a:p>
          <a:p>
            <a:pPr eaLnBrk="1" hangingPunct="1">
              <a:spcBef>
                <a:spcPct val="0"/>
              </a:spcBef>
            </a:pPr>
            <a:r>
              <a:rPr lang="en-GB" altLang="en-US" dirty="0"/>
              <a:t>The videos were developed with patients and each animal cartoon video appealed to different people.  A recent small survey of their use showed that those patients who saw them remembered the messages – however often the video sound was muted, chairs were pointing in the wrong direction or the video screen was off.  If you intend to use them please don’t make this mistake.</a:t>
            </a:r>
          </a:p>
        </p:txBody>
      </p:sp>
      <p:sp>
        <p:nvSpPr>
          <p:cNvPr id="56324" name="Slide Number Placeholder 3">
            <a:extLst>
              <a:ext uri="{FF2B5EF4-FFF2-40B4-BE49-F238E27FC236}">
                <a16:creationId xmlns:a16="http://schemas.microsoft.com/office/drawing/2014/main" id="{4769346A-4C79-4E92-9832-37D4C9D313B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502EED6-8BD3-4FA9-A7E0-C707853466CE}" type="slidenum">
              <a:rPr lang="en-GB" altLang="en-US" sz="1300" smtClean="0">
                <a:solidFill>
                  <a:srgbClr val="000000"/>
                </a:solidFill>
              </a:rPr>
              <a:pPr>
                <a:spcBef>
                  <a:spcPct val="0"/>
                </a:spcBef>
              </a:pPr>
              <a:t>44</a:t>
            </a:fld>
            <a:endParaRPr lang="en-GB" altLang="en-US" sz="1300" dirty="0">
              <a:solidFill>
                <a:srgbClr val="000000"/>
              </a:solidFill>
            </a:endParaRPr>
          </a:p>
        </p:txBody>
      </p:sp>
      <p:sp>
        <p:nvSpPr>
          <p:cNvPr id="7" name="Date Placeholder 6">
            <a:extLst>
              <a:ext uri="{FF2B5EF4-FFF2-40B4-BE49-F238E27FC236}">
                <a16:creationId xmlns:a16="http://schemas.microsoft.com/office/drawing/2014/main" id="{E127C066-0C1E-4705-977A-21ECA46B5EC3}"/>
              </a:ext>
            </a:extLst>
          </p:cNvPr>
          <p:cNvSpPr>
            <a:spLocks noGrp="1"/>
          </p:cNvSpPr>
          <p:nvPr>
            <p:ph type="dt" sz="quarter" idx="1"/>
          </p:nvPr>
        </p:nvSpPr>
        <p:spPr/>
        <p:txBody>
          <a:bodyPr/>
          <a:lstStyle/>
          <a:p>
            <a:pPr>
              <a:defRPr/>
            </a:pPr>
            <a:fld id="{BDD7DB76-338D-43E9-8E0B-2CAA72905884}" type="datetime3">
              <a:rPr lang="en-GB">
                <a:solidFill>
                  <a:prstClr val="black"/>
                </a:solidFill>
              </a:rPr>
              <a:pPr>
                <a:defRPr/>
              </a:pPr>
              <a:t>5 July, 2023</a:t>
            </a:fld>
            <a:endParaRPr lang="en-GB" dirty="0">
              <a:solidFill>
                <a:prstClr val="black"/>
              </a:solidFill>
            </a:endParaRPr>
          </a:p>
        </p:txBody>
      </p:sp>
      <p:sp>
        <p:nvSpPr>
          <p:cNvPr id="2" name="Footer Placeholder 1">
            <a:extLst>
              <a:ext uri="{FF2B5EF4-FFF2-40B4-BE49-F238E27FC236}">
                <a16:creationId xmlns:a16="http://schemas.microsoft.com/office/drawing/2014/main" id="{58EE8A70-5E99-4440-84B6-D726BE5795E0}"/>
              </a:ext>
            </a:extLst>
          </p:cNvPr>
          <p:cNvSpPr>
            <a:spLocks noGrp="1"/>
          </p:cNvSpPr>
          <p:nvPr>
            <p:ph type="ftr" sz="quarter" idx="4"/>
          </p:nvPr>
        </p:nvSpPr>
        <p:spPr/>
        <p:txBody>
          <a:bodyPr/>
          <a:lstStyle/>
          <a:p>
            <a:pPr>
              <a:defRPr/>
            </a:pPr>
            <a:r>
              <a:rPr lang="en-GB" dirty="0">
                <a:solidFill>
                  <a:prstClr val="black"/>
                </a:solidFill>
              </a:rPr>
              <a:t>TARGET Antibiotics Presentation - Optional - 11.07.17</a:t>
            </a:r>
          </a:p>
        </p:txBody>
      </p:sp>
      <p:sp>
        <p:nvSpPr>
          <p:cNvPr id="3" name="Header Placeholder 2">
            <a:extLst>
              <a:ext uri="{FF2B5EF4-FFF2-40B4-BE49-F238E27FC236}">
                <a16:creationId xmlns:a16="http://schemas.microsoft.com/office/drawing/2014/main" id="{9F9FA13E-0248-4205-B393-8E5444DDBB88}"/>
              </a:ext>
            </a:extLst>
          </p:cNvPr>
          <p:cNvSpPr>
            <a:spLocks noGrp="1"/>
          </p:cNvSpPr>
          <p:nvPr>
            <p:ph type="hdr" sz="quarter"/>
          </p:nvPr>
        </p:nvSpPr>
        <p:spPr/>
        <p:txBody>
          <a:bodyPr/>
          <a:lstStyle/>
          <a:p>
            <a:pPr>
              <a:defRPr/>
            </a:pPr>
            <a:endParaRPr lang="en-GB" dirty="0">
              <a:solidFill>
                <a:prstClr val="black"/>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24EF0CD1-F990-4773-AFB2-F950FFCA60D2}"/>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a:extLst>
              <a:ext uri="{FF2B5EF4-FFF2-40B4-BE49-F238E27FC236}">
                <a16:creationId xmlns:a16="http://schemas.microsoft.com/office/drawing/2014/main" id="{0C2A6CC4-3A14-408B-A489-0C5A01D18594}"/>
              </a:ext>
            </a:extLst>
          </p:cNvPr>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GB" altLang="en-US" b="1" u="none" dirty="0"/>
              <a:t>Presenter Talk</a:t>
            </a:r>
          </a:p>
          <a:p>
            <a:pPr eaLnBrk="1" hangingPunct="1">
              <a:spcBef>
                <a:spcPct val="0"/>
              </a:spcBef>
              <a:defRPr/>
            </a:pPr>
            <a:endParaRPr lang="en-GB" altLang="en-US" u="none" dirty="0"/>
          </a:p>
          <a:p>
            <a:pPr eaLnBrk="1" hangingPunct="1">
              <a:spcBef>
                <a:spcPct val="0"/>
              </a:spcBef>
              <a:defRPr/>
            </a:pPr>
            <a:r>
              <a:rPr lang="en-GB" altLang="en-US" dirty="0"/>
              <a:t>Have you done any personal or practice wide antibiotic audits in the last year?</a:t>
            </a:r>
          </a:p>
          <a:p>
            <a:pPr>
              <a:defRPr/>
            </a:pPr>
            <a:r>
              <a:rPr lang="en-GB" altLang="en-US" b="0" dirty="0">
                <a:solidFill>
                  <a:srgbClr val="002060"/>
                </a:solidFill>
              </a:rPr>
              <a:t>The self-assessment check list suggests </a:t>
            </a:r>
          </a:p>
          <a:p>
            <a:pPr marL="273050" indent="-273050">
              <a:buFont typeface="Arial" pitchFamily="34" charset="0"/>
              <a:buChar char="•"/>
              <a:defRPr/>
            </a:pPr>
            <a:r>
              <a:rPr lang="en-GB" altLang="en-US" dirty="0">
                <a:solidFill>
                  <a:srgbClr val="002060"/>
                </a:solidFill>
              </a:rPr>
              <a:t>a biannual practice wide antibiotic audit</a:t>
            </a:r>
          </a:p>
          <a:p>
            <a:pPr marL="273050" indent="-273050">
              <a:buFont typeface="Arial" pitchFamily="34" charset="0"/>
              <a:buChar char="•"/>
              <a:defRPr/>
            </a:pPr>
            <a:r>
              <a:rPr lang="en-GB" altLang="en-US" dirty="0">
                <a:solidFill>
                  <a:srgbClr val="002060"/>
                </a:solidFill>
              </a:rPr>
              <a:t>You keep a personal action plan following audits. </a:t>
            </a:r>
          </a:p>
          <a:p>
            <a:pPr marL="273050" indent="-273050">
              <a:buFont typeface="Arial" pitchFamily="34" charset="0"/>
              <a:buChar char="•"/>
              <a:defRPr/>
            </a:pPr>
            <a:r>
              <a:rPr lang="en-GB" altLang="en-US" dirty="0">
                <a:solidFill>
                  <a:srgbClr val="002060"/>
                </a:solidFill>
              </a:rPr>
              <a:t>Read coding facilitates audits</a:t>
            </a:r>
          </a:p>
          <a:p>
            <a:pPr>
              <a:buFont typeface="Arial" pitchFamily="34" charset="0"/>
              <a:buNone/>
              <a:defRPr/>
            </a:pPr>
            <a:endParaRPr lang="en-GB" altLang="en-US" b="0" dirty="0">
              <a:solidFill>
                <a:srgbClr val="002060"/>
              </a:solidFill>
            </a:endParaRPr>
          </a:p>
          <a:p>
            <a:pPr eaLnBrk="1" hangingPunct="1">
              <a:defRPr/>
            </a:pPr>
            <a:r>
              <a:rPr lang="en-GB" altLang="en-US" b="0" dirty="0"/>
              <a:t>The TARGET website has audit templates  with appropriate guidance and  Read codes to use for:</a:t>
            </a:r>
          </a:p>
          <a:p>
            <a:pPr eaLnBrk="1" hangingPunct="1">
              <a:defRPr/>
            </a:pPr>
            <a:r>
              <a:rPr lang="en-GB" altLang="en-US" dirty="0"/>
              <a:t>Otitis media, sore throat, acute cough, UTI, otitis externa, acute rhinosinusitis.</a:t>
            </a:r>
          </a:p>
          <a:p>
            <a:pPr eaLnBrk="1" hangingPunct="1">
              <a:defRPr/>
            </a:pPr>
            <a:endParaRPr lang="en-GB" altLang="en-US" dirty="0"/>
          </a:p>
          <a:p>
            <a:pPr eaLnBrk="1" hangingPunct="1">
              <a:defRPr/>
            </a:pPr>
            <a:r>
              <a:rPr lang="en-GB" altLang="en-US" dirty="0"/>
              <a:t>These will also help you comply with your CPD and revalidation.</a:t>
            </a:r>
          </a:p>
          <a:p>
            <a:pPr eaLnBrk="1" hangingPunct="1">
              <a:spcBef>
                <a:spcPct val="0"/>
              </a:spcBef>
              <a:defRPr/>
            </a:pPr>
            <a:endParaRPr lang="en-GB" altLang="en-US" dirty="0"/>
          </a:p>
        </p:txBody>
      </p:sp>
      <p:sp>
        <p:nvSpPr>
          <p:cNvPr id="62468" name="Slide Number Placeholder 3">
            <a:extLst>
              <a:ext uri="{FF2B5EF4-FFF2-40B4-BE49-F238E27FC236}">
                <a16:creationId xmlns:a16="http://schemas.microsoft.com/office/drawing/2014/main" id="{19809E65-2D9E-4183-9607-4D40ACDC701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D56351-911D-4548-BDA7-0277D774D66D}" type="slidenum">
              <a:rPr lang="en-GB" altLang="en-US" sz="1300" smtClean="0">
                <a:solidFill>
                  <a:srgbClr val="000000"/>
                </a:solidFill>
              </a:rPr>
              <a:pPr>
                <a:spcBef>
                  <a:spcPct val="0"/>
                </a:spcBef>
              </a:pPr>
              <a:t>45</a:t>
            </a:fld>
            <a:endParaRPr lang="en-GB" altLang="en-US" sz="1300" dirty="0">
              <a:solidFill>
                <a:srgbClr val="000000"/>
              </a:solidFill>
            </a:endParaRPr>
          </a:p>
        </p:txBody>
      </p:sp>
      <p:sp>
        <p:nvSpPr>
          <p:cNvPr id="7" name="Date Placeholder 6">
            <a:extLst>
              <a:ext uri="{FF2B5EF4-FFF2-40B4-BE49-F238E27FC236}">
                <a16:creationId xmlns:a16="http://schemas.microsoft.com/office/drawing/2014/main" id="{849983A2-7E56-49C4-95A2-90C88A17B2C6}"/>
              </a:ext>
            </a:extLst>
          </p:cNvPr>
          <p:cNvSpPr>
            <a:spLocks noGrp="1"/>
          </p:cNvSpPr>
          <p:nvPr>
            <p:ph type="dt" sz="quarter" idx="1"/>
          </p:nvPr>
        </p:nvSpPr>
        <p:spPr/>
        <p:txBody>
          <a:bodyPr/>
          <a:lstStyle/>
          <a:p>
            <a:pPr>
              <a:defRPr/>
            </a:pPr>
            <a:fld id="{C09C9E7B-873F-4237-AB8C-69FF4FD3E479}" type="datetime3">
              <a:rPr lang="en-GB">
                <a:solidFill>
                  <a:prstClr val="black"/>
                </a:solidFill>
              </a:rPr>
              <a:pPr>
                <a:defRPr/>
              </a:pPr>
              <a:t>5 July, 2023</a:t>
            </a:fld>
            <a:endParaRPr lang="en-GB" dirty="0">
              <a:solidFill>
                <a:prstClr val="black"/>
              </a:solidFill>
            </a:endParaRPr>
          </a:p>
        </p:txBody>
      </p:sp>
      <p:sp>
        <p:nvSpPr>
          <p:cNvPr id="2" name="Footer Placeholder 1">
            <a:extLst>
              <a:ext uri="{FF2B5EF4-FFF2-40B4-BE49-F238E27FC236}">
                <a16:creationId xmlns:a16="http://schemas.microsoft.com/office/drawing/2014/main" id="{D627D115-6EC8-4386-9C88-4A40AD2FFBD0}"/>
              </a:ext>
            </a:extLst>
          </p:cNvPr>
          <p:cNvSpPr>
            <a:spLocks noGrp="1"/>
          </p:cNvSpPr>
          <p:nvPr>
            <p:ph type="ftr" sz="quarter" idx="4"/>
          </p:nvPr>
        </p:nvSpPr>
        <p:spPr/>
        <p:txBody>
          <a:bodyPr/>
          <a:lstStyle/>
          <a:p>
            <a:pPr>
              <a:defRPr/>
            </a:pPr>
            <a:r>
              <a:rPr lang="en-GB" dirty="0"/>
              <a:t>TARGET Antibiotics Presentation - Optional - 11.07.17</a:t>
            </a:r>
          </a:p>
        </p:txBody>
      </p:sp>
      <p:sp>
        <p:nvSpPr>
          <p:cNvPr id="3" name="Header Placeholder 2">
            <a:extLst>
              <a:ext uri="{FF2B5EF4-FFF2-40B4-BE49-F238E27FC236}">
                <a16:creationId xmlns:a16="http://schemas.microsoft.com/office/drawing/2014/main" id="{07219E75-0828-4558-B232-05FE4EC26604}"/>
              </a:ext>
            </a:extLst>
          </p:cNvPr>
          <p:cNvSpPr>
            <a:spLocks noGrp="1"/>
          </p:cNvSpPr>
          <p:nvPr>
            <p:ph type="hdr" sz="quarter"/>
          </p:nvPr>
        </p:nvSpPr>
        <p:spPr/>
        <p:txBody>
          <a:bodyPr/>
          <a:lstStyle/>
          <a:p>
            <a:pPr>
              <a:defRPr/>
            </a:pPr>
            <a:endParaRPr lang="en-GB"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BF81AA76-4EEA-401F-A524-AEC481D3CEFF}"/>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a:extLst>
              <a:ext uri="{FF2B5EF4-FFF2-40B4-BE49-F238E27FC236}">
                <a16:creationId xmlns:a16="http://schemas.microsoft.com/office/drawing/2014/main" id="{8E2DB1B2-BFB1-4AFA-8F7C-89CD67ADC54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b="1" u="none" dirty="0"/>
              <a:t>Presenter notes:</a:t>
            </a:r>
            <a:endParaRPr lang="en-GB" altLang="en-US" u="none" dirty="0"/>
          </a:p>
          <a:p>
            <a:pPr eaLnBrk="1" hangingPunct="1">
              <a:spcBef>
                <a:spcPct val="0"/>
              </a:spcBef>
            </a:pPr>
            <a:r>
              <a:rPr lang="en-GB" altLang="en-US" dirty="0"/>
              <a:t>These are examples of the training resources available on the TARGET antibiotics website.  </a:t>
            </a:r>
          </a:p>
          <a:p>
            <a:pPr eaLnBrk="1" hangingPunct="1">
              <a:spcBef>
                <a:spcPct val="0"/>
              </a:spcBef>
            </a:pPr>
            <a:r>
              <a:rPr lang="en-GB" altLang="en-US" dirty="0"/>
              <a:t>Many of the most recent TARGET webinars are specific to  antibiotic use covering topics like delayed prescribing and remote consultations</a:t>
            </a:r>
          </a:p>
          <a:p>
            <a:pPr eaLnBrk="1" hangingPunct="1">
              <a:spcBef>
                <a:spcPct val="0"/>
              </a:spcBef>
            </a:pPr>
            <a:endParaRPr lang="en-GB" altLang="en-US" b="1" dirty="0"/>
          </a:p>
        </p:txBody>
      </p:sp>
      <p:sp>
        <p:nvSpPr>
          <p:cNvPr id="52228" name="Slide Number Placeholder 3">
            <a:extLst>
              <a:ext uri="{FF2B5EF4-FFF2-40B4-BE49-F238E27FC236}">
                <a16:creationId xmlns:a16="http://schemas.microsoft.com/office/drawing/2014/main" id="{2BB46197-6BCF-4AC4-A312-ED7F6D98BF7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7284965-457E-4B27-B070-2F3FAE55757C}" type="slidenum">
              <a:rPr lang="en-GB" altLang="en-US" sz="1300" smtClean="0">
                <a:solidFill>
                  <a:srgbClr val="000000"/>
                </a:solidFill>
              </a:rPr>
              <a:pPr>
                <a:spcBef>
                  <a:spcPct val="0"/>
                </a:spcBef>
              </a:pPr>
              <a:t>46</a:t>
            </a:fld>
            <a:endParaRPr lang="en-GB" altLang="en-US" sz="1300" dirty="0">
              <a:solidFill>
                <a:srgbClr val="000000"/>
              </a:solidFill>
            </a:endParaRPr>
          </a:p>
        </p:txBody>
      </p:sp>
      <p:sp>
        <p:nvSpPr>
          <p:cNvPr id="6" name="Header Placeholder 5">
            <a:extLst>
              <a:ext uri="{FF2B5EF4-FFF2-40B4-BE49-F238E27FC236}">
                <a16:creationId xmlns:a16="http://schemas.microsoft.com/office/drawing/2014/main" id="{77AA9F53-4CF2-46A1-BA7B-526286B057C5}"/>
              </a:ext>
            </a:extLst>
          </p:cNvPr>
          <p:cNvSpPr>
            <a:spLocks noGrp="1"/>
          </p:cNvSpPr>
          <p:nvPr>
            <p:ph type="hdr" sz="quarter"/>
          </p:nvPr>
        </p:nvSpPr>
        <p:spPr/>
        <p:txBody>
          <a:bodyPr/>
          <a:lstStyle/>
          <a:p>
            <a:pPr>
              <a:defRPr/>
            </a:pPr>
            <a:r>
              <a:rPr lang="en-GB" dirty="0">
                <a:solidFill>
                  <a:prstClr val="black"/>
                </a:solidFill>
              </a:rPr>
              <a:t>TARGET antibiotics presentation 18.09.14</a:t>
            </a:r>
          </a:p>
        </p:txBody>
      </p:sp>
      <p:sp>
        <p:nvSpPr>
          <p:cNvPr id="7" name="Date Placeholder 6">
            <a:extLst>
              <a:ext uri="{FF2B5EF4-FFF2-40B4-BE49-F238E27FC236}">
                <a16:creationId xmlns:a16="http://schemas.microsoft.com/office/drawing/2014/main" id="{39CE4F94-3A54-4B59-AB4E-3EB84A296C5D}"/>
              </a:ext>
            </a:extLst>
          </p:cNvPr>
          <p:cNvSpPr>
            <a:spLocks noGrp="1"/>
          </p:cNvSpPr>
          <p:nvPr>
            <p:ph type="dt" sz="quarter" idx="1"/>
          </p:nvPr>
        </p:nvSpPr>
        <p:spPr/>
        <p:txBody>
          <a:bodyPr/>
          <a:lstStyle/>
          <a:p>
            <a:pPr>
              <a:defRPr/>
            </a:pPr>
            <a:fld id="{56794B8C-A6C9-49E5-8BEC-98360030F312}" type="datetime3">
              <a:rPr lang="en-GB">
                <a:solidFill>
                  <a:prstClr val="black"/>
                </a:solidFill>
              </a:rPr>
              <a:pPr>
                <a:defRPr/>
              </a:pPr>
              <a:t>5 July, 2023</a:t>
            </a:fld>
            <a:endParaRPr lang="en-GB"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a:xfrm>
            <a:off x="685800" y="4400550"/>
            <a:ext cx="5486400" cy="3600450"/>
          </a:xfrm>
          <a:prstGeom prst="rect">
            <a:avLst/>
          </a:prstGeom>
        </p:spPr>
        <p:txBody>
          <a:bodyPr/>
          <a:lstStyle/>
          <a:p>
            <a:pPr eaLnBrk="1" hangingPunct="1">
              <a:spcBef>
                <a:spcPct val="0"/>
              </a:spcBef>
            </a:pPr>
            <a:r>
              <a:rPr lang="en-GB" altLang="en-US" dirty="0"/>
              <a:t>There is much information out there about the threat and consequences of antimicrobial resistance but lets just put that into context. A recent UN report (April 2019) highlighted that </a:t>
            </a:r>
            <a:r>
              <a:rPr lang="en-GB" altLang="en-US" sz="1200" b="0" i="0" kern="1200" dirty="0">
                <a:solidFill>
                  <a:schemeClr val="tx1"/>
                </a:solidFill>
                <a:effectLst/>
                <a:latin typeface="+mn-lt"/>
                <a:ea typeface="ヒラギノ角ゴ Pro W3" pitchFamily="84" charset="-128"/>
              </a:rPr>
              <a:t>b</a:t>
            </a:r>
            <a:r>
              <a:rPr lang="en-GB" sz="1200" b="0" i="0" kern="1200" dirty="0">
                <a:solidFill>
                  <a:schemeClr val="tx1"/>
                </a:solidFill>
                <a:effectLst/>
                <a:latin typeface="+mn-lt"/>
                <a:ea typeface="ヒラギノ角ゴ Pro W3" pitchFamily="84" charset="-128"/>
                <a:cs typeface="ヒラギノ角ゴ Pro W3" pitchFamily="84" charset="-128"/>
              </a:rPr>
              <a:t>y 2050, AMR could kill 10 million people per year, in its worst-case scenario. </a:t>
            </a:r>
          </a:p>
          <a:p>
            <a:pPr eaLnBrk="1" hangingPunct="1">
              <a:spcBef>
                <a:spcPct val="0"/>
              </a:spcBef>
            </a:pPr>
            <a:endParaRPr lang="en-GB" altLang="en-US" sz="1200" b="0" i="0" kern="1200" dirty="0">
              <a:solidFill>
                <a:schemeClr val="tx1"/>
              </a:solidFill>
              <a:effectLst/>
              <a:latin typeface="+mn-lt"/>
              <a:ea typeface="ヒラギノ角ゴ Pro W3" pitchFamily="84"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GB" b="1" dirty="0"/>
              <a:t>https://amr-review.org/sites/default/files/Antimicrobials%20in%20agriculture%20and%20the%20environment%20-%20Reducing%20unnecessary%20use%20and%20waste.pdf</a:t>
            </a:r>
            <a:endParaRPr lang="en-GB" altLang="en-US" sz="1200" b="0" i="0" kern="1200" dirty="0">
              <a:solidFill>
                <a:schemeClr val="tx1"/>
              </a:solidFill>
              <a:effectLst/>
              <a:latin typeface="+mn-lt"/>
              <a:ea typeface="ヒラギノ角ゴ Pro W3" pitchFamily="84" charset="-128"/>
            </a:endParaRPr>
          </a:p>
          <a:p>
            <a:endParaRPr lang="en-GB" dirty="0"/>
          </a:p>
        </p:txBody>
      </p:sp>
      <p:sp>
        <p:nvSpPr>
          <p:cNvPr id="4" name="Footer Placeholder 3"/>
          <p:cNvSpPr>
            <a:spLocks noGrp="1"/>
          </p:cNvSpPr>
          <p:nvPr>
            <p:ph type="ftr" sz="quarter" idx="4"/>
          </p:nvPr>
        </p:nvSpPr>
        <p:spPr>
          <a:xfrm>
            <a:off x="0" y="8685213"/>
            <a:ext cx="2971800" cy="458787"/>
          </a:xfrm>
          <a:prstGeom prst="rect">
            <a:avLst/>
          </a:prstGeom>
        </p:spPr>
        <p:txBody>
          <a:bodyPr/>
          <a:lstStyle/>
          <a:p>
            <a:pPr>
              <a:defRPr/>
            </a:pPr>
            <a:r>
              <a:rPr lang="en-GB"/>
              <a:t>TARGET Trainers Background Presentation v4 2018.06.19.pptx </a:t>
            </a:r>
            <a:endParaRPr lang="en-US"/>
          </a:p>
        </p:txBody>
      </p:sp>
      <p:sp>
        <p:nvSpPr>
          <p:cNvPr id="5" name="Slide Number Placeholder 4"/>
          <p:cNvSpPr>
            <a:spLocks noGrp="1"/>
          </p:cNvSpPr>
          <p:nvPr>
            <p:ph type="sldNum" sz="quarter" idx="5"/>
          </p:nvPr>
        </p:nvSpPr>
        <p:spPr>
          <a:xfrm>
            <a:off x="3884613" y="8685213"/>
            <a:ext cx="2971800" cy="458787"/>
          </a:xfrm>
          <a:prstGeom prst="rect">
            <a:avLst/>
          </a:prstGeom>
        </p:spPr>
        <p:txBody>
          <a:bodyPr/>
          <a:lstStyle/>
          <a:p>
            <a:pPr>
              <a:defRPr/>
            </a:pPr>
            <a:fld id="{9AE0CBF3-2A0A-4409-B599-FEFEAF974B88}" type="slidenum">
              <a:rPr lang="en-US" smtClean="0"/>
              <a:pPr>
                <a:defRPr/>
              </a:pPr>
              <a:t>4</a:t>
            </a:fld>
            <a:endParaRPr lang="en-US"/>
          </a:p>
        </p:txBody>
      </p:sp>
    </p:spTree>
    <p:extLst>
      <p:ext uri="{BB962C8B-B14F-4D97-AF65-F5344CB8AC3E}">
        <p14:creationId xmlns:p14="http://schemas.microsoft.com/office/powerpoint/2010/main" val="5552771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BB61D5F6-8FFB-4621-9564-FB2C9A7F5973}"/>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a:extLst>
              <a:ext uri="{FF2B5EF4-FFF2-40B4-BE49-F238E27FC236}">
                <a16:creationId xmlns:a16="http://schemas.microsoft.com/office/drawing/2014/main" id="{4C20900C-D107-41EC-AC5E-95742D985BA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b="1" u="none" dirty="0"/>
              <a:t>Presenter Talk</a:t>
            </a:r>
            <a:endParaRPr lang="en-GB" altLang="en-US" u="none" dirty="0"/>
          </a:p>
          <a:p>
            <a:pPr eaLnBrk="1" hangingPunct="1">
              <a:spcBef>
                <a:spcPct val="0"/>
              </a:spcBef>
            </a:pPr>
            <a:r>
              <a:rPr lang="en-GB" altLang="en-US" dirty="0"/>
              <a:t>These are examples of the training resources available on the TARGET antibiotics website.  </a:t>
            </a:r>
          </a:p>
          <a:p>
            <a:pPr eaLnBrk="1" hangingPunct="1">
              <a:spcBef>
                <a:spcPct val="0"/>
              </a:spcBef>
            </a:pPr>
            <a:r>
              <a:rPr lang="en-GB" altLang="en-US" b="0" dirty="0"/>
              <a:t>Check out these podcasts to learn more about resistance and management for Upper respiratory tract infections.</a:t>
            </a:r>
          </a:p>
        </p:txBody>
      </p:sp>
      <p:sp>
        <p:nvSpPr>
          <p:cNvPr id="54276" name="Slide Number Placeholder 3">
            <a:extLst>
              <a:ext uri="{FF2B5EF4-FFF2-40B4-BE49-F238E27FC236}">
                <a16:creationId xmlns:a16="http://schemas.microsoft.com/office/drawing/2014/main" id="{9B8ACD7F-7598-4F69-8CE1-7D79824DBD6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C4F0B94-072E-4B30-9FBA-735043ADF7BB}" type="slidenum">
              <a:rPr lang="en-GB" altLang="en-US" sz="1300" smtClean="0">
                <a:solidFill>
                  <a:srgbClr val="000000"/>
                </a:solidFill>
              </a:rPr>
              <a:pPr>
                <a:spcBef>
                  <a:spcPct val="0"/>
                </a:spcBef>
              </a:pPr>
              <a:t>47</a:t>
            </a:fld>
            <a:endParaRPr lang="en-GB" altLang="en-US" sz="1300" dirty="0">
              <a:solidFill>
                <a:srgbClr val="000000"/>
              </a:solidFill>
            </a:endParaRPr>
          </a:p>
        </p:txBody>
      </p:sp>
      <p:sp>
        <p:nvSpPr>
          <p:cNvPr id="6" name="Header Placeholder 5">
            <a:extLst>
              <a:ext uri="{FF2B5EF4-FFF2-40B4-BE49-F238E27FC236}">
                <a16:creationId xmlns:a16="http://schemas.microsoft.com/office/drawing/2014/main" id="{3B865AE2-84B4-4CFA-B5A4-0435AB4012F2}"/>
              </a:ext>
            </a:extLst>
          </p:cNvPr>
          <p:cNvSpPr>
            <a:spLocks noGrp="1"/>
          </p:cNvSpPr>
          <p:nvPr>
            <p:ph type="hdr" sz="quarter"/>
          </p:nvPr>
        </p:nvSpPr>
        <p:spPr/>
        <p:txBody>
          <a:bodyPr/>
          <a:lstStyle/>
          <a:p>
            <a:pPr>
              <a:defRPr/>
            </a:pPr>
            <a:r>
              <a:rPr lang="en-GB" dirty="0">
                <a:solidFill>
                  <a:prstClr val="black"/>
                </a:solidFill>
              </a:rPr>
              <a:t>TARGET antibiotics presentation 18.09.14</a:t>
            </a:r>
          </a:p>
        </p:txBody>
      </p:sp>
      <p:sp>
        <p:nvSpPr>
          <p:cNvPr id="7" name="Date Placeholder 6">
            <a:extLst>
              <a:ext uri="{FF2B5EF4-FFF2-40B4-BE49-F238E27FC236}">
                <a16:creationId xmlns:a16="http://schemas.microsoft.com/office/drawing/2014/main" id="{CEBC7087-C183-485E-A36A-15834AC34430}"/>
              </a:ext>
            </a:extLst>
          </p:cNvPr>
          <p:cNvSpPr>
            <a:spLocks noGrp="1"/>
          </p:cNvSpPr>
          <p:nvPr>
            <p:ph type="dt" sz="quarter" idx="1"/>
          </p:nvPr>
        </p:nvSpPr>
        <p:spPr/>
        <p:txBody>
          <a:bodyPr/>
          <a:lstStyle/>
          <a:p>
            <a:pPr>
              <a:defRPr/>
            </a:pPr>
            <a:fld id="{56794B8C-A6C9-49E5-8BEC-98360030F312}" type="datetime3">
              <a:rPr lang="en-GB">
                <a:solidFill>
                  <a:prstClr val="black"/>
                </a:solidFill>
              </a:rPr>
              <a:pPr>
                <a:defRPr/>
              </a:pPr>
              <a:t>5 July, 2023</a:t>
            </a:fld>
            <a:endParaRPr lang="en-GB" dirty="0">
              <a:solidFill>
                <a:prstClr val="black"/>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a:extLst>
              <a:ext uri="{FF2B5EF4-FFF2-40B4-BE49-F238E27FC236}">
                <a16:creationId xmlns:a16="http://schemas.microsoft.com/office/drawing/2014/main" id="{07852468-7D86-41A4-A3E7-AE655DA3D3B6}"/>
              </a:ext>
            </a:extLst>
          </p:cNvPr>
          <p:cNvSpPr>
            <a:spLocks noGrp="1" noRot="1" noChangeAspect="1" noTextEdit="1"/>
          </p:cNvSpPr>
          <p:nvPr>
            <p:ph type="sldImg"/>
          </p:nvPr>
        </p:nvSpPr>
        <p:spPr bwMode="auto">
          <a:xfrm>
            <a:off x="1077913" y="509588"/>
            <a:ext cx="4595812" cy="34480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a:extLst>
              <a:ext uri="{FF2B5EF4-FFF2-40B4-BE49-F238E27FC236}">
                <a16:creationId xmlns:a16="http://schemas.microsoft.com/office/drawing/2014/main" id="{FF850893-49ED-417F-B6C1-3EB6B4B8F525}"/>
              </a:ext>
            </a:extLst>
          </p:cNvPr>
          <p:cNvSpPr>
            <a:spLocks noGrp="1"/>
          </p:cNvSpPr>
          <p:nvPr>
            <p:ph type="body" idx="1"/>
          </p:nvPr>
        </p:nvSpPr>
        <p:spPr bwMode="auto">
          <a:xfrm>
            <a:off x="685800" y="4400550"/>
            <a:ext cx="5486400" cy="36004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defRPr/>
            </a:pPr>
            <a:r>
              <a:rPr lang="en-GB" altLang="en-US" b="1" u="sng" dirty="0"/>
              <a:t>Presenter notes:</a:t>
            </a:r>
            <a:endParaRPr lang="en-GB" altLang="en-US" dirty="0"/>
          </a:p>
          <a:p>
            <a:pPr eaLnBrk="1" hangingPunct="1">
              <a:spcBef>
                <a:spcPct val="0"/>
              </a:spcBef>
              <a:defRPr/>
            </a:pPr>
            <a:r>
              <a:rPr lang="en-GB" altLang="en-US" dirty="0"/>
              <a:t>Thus in summary, I hope you agree that the evidence suggests that by improving the antibiotic prescribing in your practice – you can:</a:t>
            </a:r>
          </a:p>
          <a:p>
            <a:pPr marL="172239" indent="-172239" eaLnBrk="1" hangingPunct="1">
              <a:spcBef>
                <a:spcPct val="0"/>
              </a:spcBef>
              <a:buFont typeface="Arial" pitchFamily="34" charset="0"/>
              <a:buChar char="•"/>
              <a:defRPr/>
            </a:pPr>
            <a:r>
              <a:rPr lang="en-GB" altLang="en-US" dirty="0"/>
              <a:t>Make a difference to the care of individual patients.</a:t>
            </a:r>
          </a:p>
          <a:p>
            <a:pPr marL="172239" indent="-172239" eaLnBrk="1" hangingPunct="1">
              <a:spcBef>
                <a:spcPct val="0"/>
              </a:spcBef>
              <a:buFont typeface="Arial" pitchFamily="34" charset="0"/>
              <a:buChar char="•"/>
              <a:defRPr/>
            </a:pPr>
            <a:r>
              <a:rPr lang="en-GB" altLang="en-US" dirty="0"/>
              <a:t>Help to slow the development of future resistance in our community.</a:t>
            </a:r>
          </a:p>
          <a:p>
            <a:pPr marL="172239" indent="-172239" eaLnBrk="1" hangingPunct="1">
              <a:spcBef>
                <a:spcPct val="0"/>
              </a:spcBef>
              <a:buFont typeface="Arial" pitchFamily="34" charset="0"/>
              <a:buChar char="•"/>
              <a:defRPr/>
            </a:pPr>
            <a:r>
              <a:rPr lang="en-GB" altLang="en-US" dirty="0"/>
              <a:t>AND as a bonus help to increase patient self-care and reduce future consultations for self-limiting infections.</a:t>
            </a:r>
          </a:p>
        </p:txBody>
      </p:sp>
      <p:sp>
        <p:nvSpPr>
          <p:cNvPr id="167940" name="Slide Number Placeholder 3">
            <a:extLst>
              <a:ext uri="{FF2B5EF4-FFF2-40B4-BE49-F238E27FC236}">
                <a16:creationId xmlns:a16="http://schemas.microsoft.com/office/drawing/2014/main" id="{E0AB0A64-D48E-458D-81F2-62DA0AE36C8C}"/>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4538" indent="-284163">
              <a:spcBef>
                <a:spcPct val="30000"/>
              </a:spcBef>
              <a:defRPr sz="1200">
                <a:solidFill>
                  <a:schemeClr val="tx1"/>
                </a:solidFill>
                <a:latin typeface="Calibri" panose="020F0502020204030204" pitchFamily="34" charset="0"/>
              </a:defRPr>
            </a:lvl2pPr>
            <a:lvl3pPr marL="1146175" indent="-227013">
              <a:spcBef>
                <a:spcPct val="30000"/>
              </a:spcBef>
              <a:defRPr sz="1200">
                <a:solidFill>
                  <a:schemeClr val="tx1"/>
                </a:solidFill>
                <a:latin typeface="Calibri" panose="020F0502020204030204" pitchFamily="34" charset="0"/>
              </a:defRPr>
            </a:lvl3pPr>
            <a:lvl4pPr marL="1603375" indent="-227013">
              <a:spcBef>
                <a:spcPct val="30000"/>
              </a:spcBef>
              <a:defRPr sz="1200">
                <a:solidFill>
                  <a:schemeClr val="tx1"/>
                </a:solidFill>
                <a:latin typeface="Calibri" panose="020F0502020204030204" pitchFamily="34" charset="0"/>
              </a:defRPr>
            </a:lvl4pPr>
            <a:lvl5pPr marL="2062163" indent="-227013">
              <a:spcBef>
                <a:spcPct val="30000"/>
              </a:spcBef>
              <a:defRPr sz="1200">
                <a:solidFill>
                  <a:schemeClr val="tx1"/>
                </a:solidFill>
                <a:latin typeface="Calibri" panose="020F0502020204030204" pitchFamily="34" charset="0"/>
              </a:defRPr>
            </a:lvl5pPr>
            <a:lvl6pPr marL="2519363" indent="-227013" eaLnBrk="0" fontAlgn="base" hangingPunct="0">
              <a:spcBef>
                <a:spcPct val="30000"/>
              </a:spcBef>
              <a:spcAft>
                <a:spcPct val="0"/>
              </a:spcAft>
              <a:defRPr sz="1200">
                <a:solidFill>
                  <a:schemeClr val="tx1"/>
                </a:solidFill>
                <a:latin typeface="Calibri" panose="020F0502020204030204" pitchFamily="34" charset="0"/>
              </a:defRPr>
            </a:lvl6pPr>
            <a:lvl7pPr marL="2976563" indent="-227013" eaLnBrk="0" fontAlgn="base" hangingPunct="0">
              <a:spcBef>
                <a:spcPct val="30000"/>
              </a:spcBef>
              <a:spcAft>
                <a:spcPct val="0"/>
              </a:spcAft>
              <a:defRPr sz="1200">
                <a:solidFill>
                  <a:schemeClr val="tx1"/>
                </a:solidFill>
                <a:latin typeface="Calibri" panose="020F0502020204030204" pitchFamily="34" charset="0"/>
              </a:defRPr>
            </a:lvl7pPr>
            <a:lvl8pPr marL="3433763" indent="-227013" eaLnBrk="0" fontAlgn="base" hangingPunct="0">
              <a:spcBef>
                <a:spcPct val="30000"/>
              </a:spcBef>
              <a:spcAft>
                <a:spcPct val="0"/>
              </a:spcAft>
              <a:defRPr sz="1200">
                <a:solidFill>
                  <a:schemeClr val="tx1"/>
                </a:solidFill>
                <a:latin typeface="Calibri" panose="020F0502020204030204" pitchFamily="34" charset="0"/>
              </a:defRPr>
            </a:lvl8pPr>
            <a:lvl9pPr marL="3890963"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967D4D5-6D42-4A3B-87EF-DC08448DB5DA}" type="slidenum">
              <a:rPr lang="en-GB" altLang="en-US" sz="1300" smtClean="0">
                <a:solidFill>
                  <a:srgbClr val="000000"/>
                </a:solidFill>
              </a:rPr>
              <a:pPr>
                <a:spcBef>
                  <a:spcPct val="0"/>
                </a:spcBef>
              </a:pPr>
              <a:t>48</a:t>
            </a:fld>
            <a:endParaRPr lang="en-GB" altLang="en-US" sz="1300">
              <a:solidFill>
                <a:srgbClr val="000000"/>
              </a:solidFill>
            </a:endParaRPr>
          </a:p>
        </p:txBody>
      </p:sp>
      <p:sp>
        <p:nvSpPr>
          <p:cNvPr id="7" name="Date Placeholder 6">
            <a:extLst>
              <a:ext uri="{FF2B5EF4-FFF2-40B4-BE49-F238E27FC236}">
                <a16:creationId xmlns:a16="http://schemas.microsoft.com/office/drawing/2014/main" id="{65C9DF51-39B8-4F77-AD82-F46D94C58EC0}"/>
              </a:ext>
            </a:extLst>
          </p:cNvPr>
          <p:cNvSpPr>
            <a:spLocks noGrp="1"/>
          </p:cNvSpPr>
          <p:nvPr>
            <p:ph type="dt" sz="quarter" idx="1"/>
          </p:nvPr>
        </p:nvSpPr>
        <p:spPr>
          <a:xfrm>
            <a:off x="3884613" y="0"/>
            <a:ext cx="2971800" cy="458788"/>
          </a:xfrm>
          <a:prstGeom prst="rect">
            <a:avLst/>
          </a:prstGeom>
        </p:spPr>
        <p:txBody>
          <a:bodyPr/>
          <a:lstStyle/>
          <a:p>
            <a:pPr>
              <a:defRPr/>
            </a:pPr>
            <a:fld id="{859A6719-0F65-4168-8F92-55B2243746EA}" type="datetime3">
              <a:rPr lang="en-GB">
                <a:solidFill>
                  <a:prstClr val="black"/>
                </a:solidFill>
              </a:rPr>
              <a:pPr>
                <a:defRPr/>
              </a:pPr>
              <a:t>5 July, 2023</a:t>
            </a:fld>
            <a:endParaRPr lang="en-GB" dirty="0">
              <a:solidFill>
                <a:prstClr val="black"/>
              </a:solidFill>
            </a:endParaRPr>
          </a:p>
        </p:txBody>
      </p:sp>
      <p:sp>
        <p:nvSpPr>
          <p:cNvPr id="2" name="Footer Placeholder 1">
            <a:extLst>
              <a:ext uri="{FF2B5EF4-FFF2-40B4-BE49-F238E27FC236}">
                <a16:creationId xmlns:a16="http://schemas.microsoft.com/office/drawing/2014/main" id="{D7CAE873-689F-4256-B1EE-2A3A37DE6649}"/>
              </a:ext>
            </a:extLst>
          </p:cNvPr>
          <p:cNvSpPr>
            <a:spLocks noGrp="1"/>
          </p:cNvSpPr>
          <p:nvPr>
            <p:ph type="ftr" sz="quarter" idx="4"/>
          </p:nvPr>
        </p:nvSpPr>
        <p:spPr>
          <a:xfrm>
            <a:off x="0" y="8685213"/>
            <a:ext cx="2971800" cy="458787"/>
          </a:xfrm>
          <a:prstGeom prst="rect">
            <a:avLst/>
          </a:prstGeom>
        </p:spPr>
        <p:txBody>
          <a:bodyPr/>
          <a:lstStyle/>
          <a:p>
            <a:pPr>
              <a:defRPr/>
            </a:pPr>
            <a:r>
              <a:rPr lang="en-GB"/>
              <a:t>TARGET Antibiotics Presentation - Main - CS:Sore Throat &amp; UTI - 19.06.18</a:t>
            </a:r>
          </a:p>
        </p:txBody>
      </p:sp>
      <p:sp>
        <p:nvSpPr>
          <p:cNvPr id="3" name="Header Placeholder 2">
            <a:extLst>
              <a:ext uri="{FF2B5EF4-FFF2-40B4-BE49-F238E27FC236}">
                <a16:creationId xmlns:a16="http://schemas.microsoft.com/office/drawing/2014/main" id="{9646FBE2-26C2-4AD6-99CD-53D0CA779A14}"/>
              </a:ext>
            </a:extLst>
          </p:cNvPr>
          <p:cNvSpPr>
            <a:spLocks noGrp="1"/>
          </p:cNvSpPr>
          <p:nvPr>
            <p:ph type="hdr" sz="quarter"/>
          </p:nvPr>
        </p:nvSpPr>
        <p:spPr>
          <a:xfrm>
            <a:off x="0" y="0"/>
            <a:ext cx="2971800" cy="458788"/>
          </a:xfrm>
          <a:prstGeom prst="rect">
            <a:avLst/>
          </a:prstGeom>
        </p:spPr>
        <p:txBody>
          <a:bodyPr/>
          <a:lstStyle/>
          <a:p>
            <a:pPr>
              <a:defRPr/>
            </a:pPr>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a:extLst>
              <a:ext uri="{FF2B5EF4-FFF2-40B4-BE49-F238E27FC236}">
                <a16:creationId xmlns:a16="http://schemas.microsoft.com/office/drawing/2014/main" id="{88A0018C-C10F-4D08-AAE8-25F69C7DCFE1}"/>
              </a:ext>
            </a:extLst>
          </p:cNvPr>
          <p:cNvSpPr>
            <a:spLocks noGrp="1" noRot="1" noChangeAspect="1" noTextEdit="1"/>
          </p:cNvSpPr>
          <p:nvPr>
            <p:ph type="sldImg"/>
          </p:nvPr>
        </p:nvSpPr>
        <p:spPr bwMode="auto">
          <a:xfrm>
            <a:off x="1077913" y="509588"/>
            <a:ext cx="4595812" cy="34480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5" name="Notes Placeholder 2">
            <a:extLst>
              <a:ext uri="{FF2B5EF4-FFF2-40B4-BE49-F238E27FC236}">
                <a16:creationId xmlns:a16="http://schemas.microsoft.com/office/drawing/2014/main" id="{5A35D9E1-B56C-4F92-B72A-9F0DF5AB3368}"/>
              </a:ext>
            </a:extLst>
          </p:cNvPr>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b="1" u="sng" dirty="0"/>
              <a:t>Presenter notes:</a:t>
            </a:r>
          </a:p>
          <a:p>
            <a:pPr eaLnBrk="1" hangingPunct="1">
              <a:spcBef>
                <a:spcPct val="0"/>
              </a:spcBef>
            </a:pPr>
            <a:r>
              <a:rPr lang="en-GB" altLang="en-US" dirty="0"/>
              <a:t>So what can and will you as an individual and as a practice do to help?</a:t>
            </a:r>
          </a:p>
          <a:p>
            <a:pPr eaLnBrk="1" hangingPunct="1">
              <a:spcBef>
                <a:spcPct val="0"/>
              </a:spcBef>
            </a:pPr>
            <a:r>
              <a:rPr lang="en-GB" altLang="en-US" dirty="0"/>
              <a:t>Please can we discuss a plan?</a:t>
            </a:r>
          </a:p>
          <a:p>
            <a:pPr eaLnBrk="1" hangingPunct="1">
              <a:spcBef>
                <a:spcPct val="0"/>
              </a:spcBef>
            </a:pPr>
            <a:r>
              <a:rPr lang="en-GB" altLang="en-US" b="1" u="sng" dirty="0"/>
              <a:t>Need to discuss a plan with each practice</a:t>
            </a:r>
          </a:p>
          <a:p>
            <a:pPr eaLnBrk="1" hangingPunct="1">
              <a:spcBef>
                <a:spcPct val="0"/>
              </a:spcBef>
            </a:pPr>
            <a:r>
              <a:rPr lang="en-GB" altLang="en-US" b="1" u="sng" dirty="0"/>
              <a:t>They are all evidence based</a:t>
            </a:r>
          </a:p>
          <a:p>
            <a:pPr eaLnBrk="1" hangingPunct="1">
              <a:spcBef>
                <a:spcPct val="0"/>
              </a:spcBef>
            </a:pPr>
            <a:r>
              <a:rPr lang="en-GB" altLang="en-US" b="1" u="sng" dirty="0"/>
              <a:t>Get them to do the planning – so moves on within the practice</a:t>
            </a:r>
          </a:p>
          <a:p>
            <a:pPr eaLnBrk="1" hangingPunct="1">
              <a:spcBef>
                <a:spcPct val="0"/>
              </a:spcBef>
            </a:pPr>
            <a:r>
              <a:rPr lang="en-GB" altLang="en-US" b="1" u="sng" dirty="0"/>
              <a:t>Get them to prioritise </a:t>
            </a:r>
          </a:p>
          <a:p>
            <a:pPr eaLnBrk="1" hangingPunct="1">
              <a:spcBef>
                <a:spcPct val="0"/>
              </a:spcBef>
            </a:pPr>
            <a:r>
              <a:rPr lang="en-GB" altLang="en-US" b="1" u="sng" dirty="0"/>
              <a:t>Get them to plan review with audit.</a:t>
            </a:r>
          </a:p>
          <a:p>
            <a:pPr eaLnBrk="1" hangingPunct="1">
              <a:spcBef>
                <a:spcPct val="0"/>
              </a:spcBef>
            </a:pPr>
            <a:r>
              <a:rPr lang="en-GB" altLang="en-US" b="1" u="sng" dirty="0"/>
              <a:t>Identify a person to take forward</a:t>
            </a:r>
          </a:p>
          <a:p>
            <a:pPr eaLnBrk="1" hangingPunct="1">
              <a:spcBef>
                <a:spcPct val="0"/>
              </a:spcBef>
            </a:pPr>
            <a:r>
              <a:rPr lang="en-GB" altLang="en-US" b="1" u="sng" dirty="0"/>
              <a:t>Find the individual with computer interest and get them to help with a computer reminder linking to the TARGET patient shared information.</a:t>
            </a:r>
          </a:p>
          <a:p>
            <a:pPr eaLnBrk="1" hangingPunct="1">
              <a:spcBef>
                <a:spcPct val="0"/>
              </a:spcBef>
            </a:pPr>
            <a:r>
              <a:rPr lang="en-GB" altLang="en-US" b="1" u="sng" dirty="0"/>
              <a:t>Action plan, timescale, review date</a:t>
            </a:r>
          </a:p>
          <a:p>
            <a:pPr eaLnBrk="1" hangingPunct="1">
              <a:spcBef>
                <a:spcPct val="0"/>
              </a:spcBef>
            </a:pPr>
            <a:r>
              <a:rPr lang="en-GB" altLang="en-US" b="1" u="sng" dirty="0"/>
              <a:t>1 year plan – as a lot going on and can’t do it all now</a:t>
            </a:r>
          </a:p>
          <a:p>
            <a:pPr eaLnBrk="1" hangingPunct="1">
              <a:spcBef>
                <a:spcPct val="0"/>
              </a:spcBef>
            </a:pPr>
            <a:r>
              <a:rPr lang="en-GB" altLang="en-US" b="1" u="sng" dirty="0"/>
              <a:t>Need to show them the scale of change which can be attained</a:t>
            </a:r>
          </a:p>
          <a:p>
            <a:pPr eaLnBrk="1" hangingPunct="1">
              <a:spcBef>
                <a:spcPct val="0"/>
              </a:spcBef>
            </a:pPr>
            <a:endParaRPr lang="en-GB" altLang="en-US" dirty="0"/>
          </a:p>
        </p:txBody>
      </p:sp>
      <p:sp>
        <p:nvSpPr>
          <p:cNvPr id="172036" name="Slide Number Placeholder 3">
            <a:extLst>
              <a:ext uri="{FF2B5EF4-FFF2-40B4-BE49-F238E27FC236}">
                <a16:creationId xmlns:a16="http://schemas.microsoft.com/office/drawing/2014/main" id="{B7BE7619-CEAE-4B26-87F4-DCEA9588176F}"/>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4538" indent="-284163">
              <a:spcBef>
                <a:spcPct val="30000"/>
              </a:spcBef>
              <a:defRPr sz="1200">
                <a:solidFill>
                  <a:schemeClr val="tx1"/>
                </a:solidFill>
                <a:latin typeface="Calibri" panose="020F0502020204030204" pitchFamily="34" charset="0"/>
              </a:defRPr>
            </a:lvl2pPr>
            <a:lvl3pPr marL="1146175" indent="-227013">
              <a:spcBef>
                <a:spcPct val="30000"/>
              </a:spcBef>
              <a:defRPr sz="1200">
                <a:solidFill>
                  <a:schemeClr val="tx1"/>
                </a:solidFill>
                <a:latin typeface="Calibri" panose="020F0502020204030204" pitchFamily="34" charset="0"/>
              </a:defRPr>
            </a:lvl3pPr>
            <a:lvl4pPr marL="1603375" indent="-227013">
              <a:spcBef>
                <a:spcPct val="30000"/>
              </a:spcBef>
              <a:defRPr sz="1200">
                <a:solidFill>
                  <a:schemeClr val="tx1"/>
                </a:solidFill>
                <a:latin typeface="Calibri" panose="020F0502020204030204" pitchFamily="34" charset="0"/>
              </a:defRPr>
            </a:lvl4pPr>
            <a:lvl5pPr marL="2062163" indent="-227013">
              <a:spcBef>
                <a:spcPct val="30000"/>
              </a:spcBef>
              <a:defRPr sz="1200">
                <a:solidFill>
                  <a:schemeClr val="tx1"/>
                </a:solidFill>
                <a:latin typeface="Calibri" panose="020F0502020204030204" pitchFamily="34" charset="0"/>
              </a:defRPr>
            </a:lvl5pPr>
            <a:lvl6pPr marL="2519363" indent="-227013" eaLnBrk="0" fontAlgn="base" hangingPunct="0">
              <a:spcBef>
                <a:spcPct val="30000"/>
              </a:spcBef>
              <a:spcAft>
                <a:spcPct val="0"/>
              </a:spcAft>
              <a:defRPr sz="1200">
                <a:solidFill>
                  <a:schemeClr val="tx1"/>
                </a:solidFill>
                <a:latin typeface="Calibri" panose="020F0502020204030204" pitchFamily="34" charset="0"/>
              </a:defRPr>
            </a:lvl6pPr>
            <a:lvl7pPr marL="2976563" indent="-227013" eaLnBrk="0" fontAlgn="base" hangingPunct="0">
              <a:spcBef>
                <a:spcPct val="30000"/>
              </a:spcBef>
              <a:spcAft>
                <a:spcPct val="0"/>
              </a:spcAft>
              <a:defRPr sz="1200">
                <a:solidFill>
                  <a:schemeClr val="tx1"/>
                </a:solidFill>
                <a:latin typeface="Calibri" panose="020F0502020204030204" pitchFamily="34" charset="0"/>
              </a:defRPr>
            </a:lvl7pPr>
            <a:lvl8pPr marL="3433763" indent="-227013" eaLnBrk="0" fontAlgn="base" hangingPunct="0">
              <a:spcBef>
                <a:spcPct val="30000"/>
              </a:spcBef>
              <a:spcAft>
                <a:spcPct val="0"/>
              </a:spcAft>
              <a:defRPr sz="1200">
                <a:solidFill>
                  <a:schemeClr val="tx1"/>
                </a:solidFill>
                <a:latin typeface="Calibri" panose="020F0502020204030204" pitchFamily="34" charset="0"/>
              </a:defRPr>
            </a:lvl8pPr>
            <a:lvl9pPr marL="3890963"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AB6A6C6-8D7F-48AE-B5CD-852D891D274D}" type="slidenum">
              <a:rPr lang="en-GB" altLang="en-US" sz="1300" smtClean="0">
                <a:solidFill>
                  <a:srgbClr val="000000"/>
                </a:solidFill>
              </a:rPr>
              <a:pPr>
                <a:spcBef>
                  <a:spcPct val="0"/>
                </a:spcBef>
              </a:pPr>
              <a:t>49</a:t>
            </a:fld>
            <a:endParaRPr lang="en-GB" altLang="en-US" sz="1300">
              <a:solidFill>
                <a:srgbClr val="000000"/>
              </a:solidFill>
            </a:endParaRPr>
          </a:p>
        </p:txBody>
      </p:sp>
      <p:sp>
        <p:nvSpPr>
          <p:cNvPr id="7" name="Date Placeholder 6">
            <a:extLst>
              <a:ext uri="{FF2B5EF4-FFF2-40B4-BE49-F238E27FC236}">
                <a16:creationId xmlns:a16="http://schemas.microsoft.com/office/drawing/2014/main" id="{ED3F678E-0308-444E-B6A8-1B6007889347}"/>
              </a:ext>
            </a:extLst>
          </p:cNvPr>
          <p:cNvSpPr>
            <a:spLocks noGrp="1"/>
          </p:cNvSpPr>
          <p:nvPr>
            <p:ph type="dt" sz="quarter" idx="1"/>
          </p:nvPr>
        </p:nvSpPr>
        <p:spPr>
          <a:xfrm>
            <a:off x="3884613" y="0"/>
            <a:ext cx="2971800" cy="458788"/>
          </a:xfrm>
          <a:prstGeom prst="rect">
            <a:avLst/>
          </a:prstGeom>
        </p:spPr>
        <p:txBody>
          <a:bodyPr/>
          <a:lstStyle/>
          <a:p>
            <a:pPr>
              <a:defRPr/>
            </a:pPr>
            <a:fld id="{020C064E-A805-48E5-9BB6-C08CB83D90DF}" type="datetime3">
              <a:rPr lang="en-GB">
                <a:solidFill>
                  <a:prstClr val="black"/>
                </a:solidFill>
              </a:rPr>
              <a:pPr>
                <a:defRPr/>
              </a:pPr>
              <a:t>5 July, 2023</a:t>
            </a:fld>
            <a:endParaRPr lang="en-GB" dirty="0">
              <a:solidFill>
                <a:prstClr val="black"/>
              </a:solidFill>
            </a:endParaRPr>
          </a:p>
        </p:txBody>
      </p:sp>
      <p:sp>
        <p:nvSpPr>
          <p:cNvPr id="2" name="Footer Placeholder 1">
            <a:extLst>
              <a:ext uri="{FF2B5EF4-FFF2-40B4-BE49-F238E27FC236}">
                <a16:creationId xmlns:a16="http://schemas.microsoft.com/office/drawing/2014/main" id="{7147A46D-932E-410F-B8E9-0AA894C77D67}"/>
              </a:ext>
            </a:extLst>
          </p:cNvPr>
          <p:cNvSpPr>
            <a:spLocks noGrp="1"/>
          </p:cNvSpPr>
          <p:nvPr>
            <p:ph type="ftr" sz="quarter" idx="4"/>
          </p:nvPr>
        </p:nvSpPr>
        <p:spPr>
          <a:xfrm>
            <a:off x="0" y="8685213"/>
            <a:ext cx="2971800" cy="458787"/>
          </a:xfrm>
          <a:prstGeom prst="rect">
            <a:avLst/>
          </a:prstGeom>
        </p:spPr>
        <p:txBody>
          <a:bodyPr/>
          <a:lstStyle/>
          <a:p>
            <a:pPr>
              <a:defRPr/>
            </a:pPr>
            <a:r>
              <a:rPr lang="en-GB"/>
              <a:t>TARGET Antibiotics Presentation - Main - CS:Sore Throat &amp; UTI - 19.06.18</a:t>
            </a:r>
          </a:p>
        </p:txBody>
      </p:sp>
      <p:sp>
        <p:nvSpPr>
          <p:cNvPr id="3" name="Header Placeholder 2">
            <a:extLst>
              <a:ext uri="{FF2B5EF4-FFF2-40B4-BE49-F238E27FC236}">
                <a16:creationId xmlns:a16="http://schemas.microsoft.com/office/drawing/2014/main" id="{8D05FF57-450A-4809-A467-1F22D26B06BA}"/>
              </a:ext>
            </a:extLst>
          </p:cNvPr>
          <p:cNvSpPr>
            <a:spLocks noGrp="1"/>
          </p:cNvSpPr>
          <p:nvPr>
            <p:ph type="hdr" sz="quarter"/>
          </p:nvPr>
        </p:nvSpPr>
        <p:spPr>
          <a:xfrm>
            <a:off x="0" y="0"/>
            <a:ext cx="2971800" cy="458788"/>
          </a:xfrm>
          <a:prstGeom prst="rect">
            <a:avLst/>
          </a:prstGeom>
        </p:spPr>
        <p:txBody>
          <a:bodyPr/>
          <a:lstStyle/>
          <a:p>
            <a:pPr>
              <a:defRPr/>
            </a:pPr>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82085F52-DD57-4829-B374-84A8B17AD286}"/>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a:extLst>
              <a:ext uri="{FF2B5EF4-FFF2-40B4-BE49-F238E27FC236}">
                <a16:creationId xmlns:a16="http://schemas.microsoft.com/office/drawing/2014/main" id="{9855E1B5-2B2C-4D0A-8F5D-C29F2BC56E0A}"/>
              </a:ext>
            </a:extLst>
          </p:cNvPr>
          <p:cNvSpPr>
            <a:spLocks noGrp="1"/>
          </p:cNvSpPr>
          <p:nvPr>
            <p:ph type="body" idx="1"/>
          </p:nvPr>
        </p:nvSpPr>
        <p:spPr bwMode="auto"/>
        <p:txBody>
          <a:bodyPr wrap="square" numCol="1" anchor="t" anchorCtr="0" compatLnSpc="1">
            <a:prstTxWarp prst="textNoShape">
              <a:avLst/>
            </a:prstTxWarp>
          </a:bodyPr>
          <a:lstStyle/>
          <a:p>
            <a:pPr>
              <a:defRPr/>
            </a:pPr>
            <a:r>
              <a:rPr lang="en-GB" altLang="en-US" b="1" u="none" dirty="0"/>
              <a:t>Presenter notes:  </a:t>
            </a:r>
          </a:p>
          <a:p>
            <a:pPr>
              <a:defRPr/>
            </a:pPr>
            <a:r>
              <a:rPr lang="en-GB" altLang="en-US" b="0" u="none" dirty="0"/>
              <a:t>Developing a definite action plan with responsibilities will help to reduce antibiotic use in acute sore throat.</a:t>
            </a:r>
          </a:p>
          <a:p>
            <a:pPr>
              <a:defRPr/>
            </a:pPr>
            <a:r>
              <a:rPr lang="en-GB" altLang="en-US" b="0" dirty="0"/>
              <a:t>Here are some of the ideas – but how they will be taken forward needs to be discussed – this will depend on local guidance, computer clinical systems, etc</a:t>
            </a:r>
          </a:p>
          <a:p>
            <a:pPr marL="457200" indent="-457200" eaLnBrk="1" hangingPunct="1">
              <a:buFont typeface="+mj-lt"/>
              <a:buAutoNum type="arabicPeriod"/>
              <a:defRPr/>
            </a:pPr>
            <a:r>
              <a:rPr lang="en-GB" altLang="en-US" dirty="0"/>
              <a:t>Use the Centor or Fever pain scoring system to see whom they could delay antibiotics safely in </a:t>
            </a:r>
          </a:p>
          <a:p>
            <a:pPr marL="457200" indent="-457200" eaLnBrk="1" hangingPunct="1">
              <a:buFont typeface="+mj-lt"/>
              <a:buAutoNum type="arabicPeriod"/>
              <a:defRPr/>
            </a:pPr>
            <a:r>
              <a:rPr lang="en-GB" altLang="en-US" dirty="0"/>
              <a:t>Use the TARGET leaflets to encourage self-care</a:t>
            </a:r>
          </a:p>
          <a:p>
            <a:pPr marL="457200" indent="-457200" eaLnBrk="1" hangingPunct="1">
              <a:buFont typeface="+mj-lt"/>
              <a:buAutoNum type="arabicPeriod"/>
              <a:defRPr/>
            </a:pPr>
            <a:r>
              <a:rPr lang="en-GB" altLang="en-US" dirty="0"/>
              <a:t>Use back-up/ delayed antibiotic prescribing: How do they want to do this?  - can they issue a Electronic Prescribing System token, which allows you to print off the prescription to be picked up later from the surgery; post date the prescription for at least 24 hours. Arrange for them to not pick it up from the pharmacy for at least 24 hours.</a:t>
            </a:r>
          </a:p>
          <a:p>
            <a:pPr marL="457200" indent="-457200" eaLnBrk="1" hangingPunct="1">
              <a:buFont typeface="+mj-lt"/>
              <a:buAutoNum type="arabicPeriod"/>
              <a:defRPr/>
            </a:pPr>
            <a:r>
              <a:rPr lang="en-GB" altLang="en-US" dirty="0"/>
              <a:t>Set up computer reminders for leaflets and back-up antibiotics – who can do this? Available on EMIS and SystmOne</a:t>
            </a:r>
          </a:p>
          <a:p>
            <a:pPr marL="457200" indent="-457200" eaLnBrk="1" hangingPunct="1">
              <a:buFont typeface="+mj-lt"/>
              <a:buAutoNum type="arabicPeriod"/>
              <a:defRPr/>
            </a:pPr>
            <a:r>
              <a:rPr lang="en-GB" altLang="en-US" dirty="0"/>
              <a:t>Use electronic prescribing “token” and get patient to pick up later from the surgery</a:t>
            </a:r>
          </a:p>
        </p:txBody>
      </p:sp>
      <p:sp>
        <p:nvSpPr>
          <p:cNvPr id="66564" name="Slide Number Placeholder 4">
            <a:extLst>
              <a:ext uri="{FF2B5EF4-FFF2-40B4-BE49-F238E27FC236}">
                <a16:creationId xmlns:a16="http://schemas.microsoft.com/office/drawing/2014/main" id="{2860F803-9696-4C3E-881A-2F241F060F2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4179FD7-0669-45DA-8876-C59D558ECC67}" type="slidenum">
              <a:rPr lang="en-GB" altLang="en-US" sz="1300" smtClean="0">
                <a:solidFill>
                  <a:srgbClr val="000000"/>
                </a:solidFill>
              </a:rPr>
              <a:pPr>
                <a:spcBef>
                  <a:spcPct val="0"/>
                </a:spcBef>
              </a:pPr>
              <a:t>50</a:t>
            </a:fld>
            <a:endParaRPr lang="en-GB" altLang="en-US" sz="1300" dirty="0">
              <a:solidFill>
                <a:srgbClr val="000000"/>
              </a:solidFill>
            </a:endParaRPr>
          </a:p>
        </p:txBody>
      </p:sp>
      <p:sp>
        <p:nvSpPr>
          <p:cNvPr id="6" name="Date Placeholder 5">
            <a:extLst>
              <a:ext uri="{FF2B5EF4-FFF2-40B4-BE49-F238E27FC236}">
                <a16:creationId xmlns:a16="http://schemas.microsoft.com/office/drawing/2014/main" id="{B62DB2DE-5619-4A5A-9D8F-6D8A845E455D}"/>
              </a:ext>
            </a:extLst>
          </p:cNvPr>
          <p:cNvSpPr>
            <a:spLocks noGrp="1"/>
          </p:cNvSpPr>
          <p:nvPr>
            <p:ph type="dt" sz="quarter" idx="1"/>
          </p:nvPr>
        </p:nvSpPr>
        <p:spPr/>
        <p:txBody>
          <a:bodyPr/>
          <a:lstStyle/>
          <a:p>
            <a:pPr>
              <a:defRPr/>
            </a:pPr>
            <a:fld id="{29E3D0CC-9E38-4DA0-B2B5-65F85F518B9D}" type="datetime3">
              <a:rPr lang="en-GB">
                <a:solidFill>
                  <a:prstClr val="black"/>
                </a:solidFill>
              </a:rPr>
              <a:pPr>
                <a:defRPr/>
              </a:pPr>
              <a:t>5 July, 2023</a:t>
            </a:fld>
            <a:endParaRPr lang="en-GB" dirty="0">
              <a:solidFill>
                <a:prstClr val="black"/>
              </a:solidFill>
            </a:endParaRPr>
          </a:p>
        </p:txBody>
      </p:sp>
      <p:sp>
        <p:nvSpPr>
          <p:cNvPr id="2" name="Footer Placeholder 1">
            <a:extLst>
              <a:ext uri="{FF2B5EF4-FFF2-40B4-BE49-F238E27FC236}">
                <a16:creationId xmlns:a16="http://schemas.microsoft.com/office/drawing/2014/main" id="{4C93B81A-2C6A-41C2-BCA4-22D85E015593}"/>
              </a:ext>
            </a:extLst>
          </p:cNvPr>
          <p:cNvSpPr>
            <a:spLocks noGrp="1"/>
          </p:cNvSpPr>
          <p:nvPr>
            <p:ph type="ftr" sz="quarter" idx="4"/>
          </p:nvPr>
        </p:nvSpPr>
        <p:spPr/>
        <p:txBody>
          <a:bodyPr/>
          <a:lstStyle/>
          <a:p>
            <a:pPr>
              <a:defRPr/>
            </a:pPr>
            <a:r>
              <a:rPr lang="en-GB" dirty="0"/>
              <a:t>TARGET Antibiotics Presentation - Optional - 11.07.17</a:t>
            </a:r>
          </a:p>
        </p:txBody>
      </p:sp>
      <p:sp>
        <p:nvSpPr>
          <p:cNvPr id="3" name="Header Placeholder 2">
            <a:extLst>
              <a:ext uri="{FF2B5EF4-FFF2-40B4-BE49-F238E27FC236}">
                <a16:creationId xmlns:a16="http://schemas.microsoft.com/office/drawing/2014/main" id="{8E274CFD-A60A-4BCC-B59D-391D4E88EAF9}"/>
              </a:ext>
            </a:extLst>
          </p:cNvPr>
          <p:cNvSpPr>
            <a:spLocks noGrp="1"/>
          </p:cNvSpPr>
          <p:nvPr>
            <p:ph type="hdr" sz="quarter"/>
          </p:nvPr>
        </p:nvSpPr>
        <p:spPr/>
        <p:txBody>
          <a:bodyPr/>
          <a:lstStyle/>
          <a:p>
            <a:pPr>
              <a:defRPr/>
            </a:pPr>
            <a:endParaRPr lang="en-GB"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D1D16E66-50CE-4DD4-BAFC-F97527166C1D}"/>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DD60F380-CE36-486D-B606-B13289C641BD}"/>
              </a:ext>
            </a:extLst>
          </p:cNvPr>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b="1" u="sng" dirty="0"/>
              <a:t>Presenter notes:</a:t>
            </a:r>
          </a:p>
          <a:p>
            <a:pPr eaLnBrk="1" hangingPunct="1">
              <a:spcBef>
                <a:spcPct val="0"/>
              </a:spcBef>
            </a:pPr>
            <a:r>
              <a:rPr lang="en-GB" altLang="en-US" b="0" u="none" dirty="0"/>
              <a:t>By the end of the workshop today you should have a clear understanding of;</a:t>
            </a:r>
          </a:p>
          <a:p>
            <a:pPr eaLnBrk="1" hangingPunct="1">
              <a:spcBef>
                <a:spcPct val="0"/>
              </a:spcBef>
            </a:pPr>
            <a:endParaRPr lang="en-GB" altLang="en-US" b="0" u="none" dirty="0"/>
          </a:p>
          <a:p>
            <a:pPr eaLnBrk="1" hangingPunct="1">
              <a:spcBef>
                <a:spcPts val="1800"/>
              </a:spcBef>
              <a:buClrTx/>
              <a:buFont typeface="Arial" pitchFamily="34" charset="0"/>
              <a:buChar char="•"/>
              <a:defRPr/>
            </a:pPr>
            <a:r>
              <a:rPr lang="en-GB" altLang="en-US" sz="1200" dirty="0">
                <a:latin typeface="Arial" panose="020B0604020202020204" pitchFamily="34" charset="0"/>
                <a:cs typeface="Arial" panose="020B0604020202020204" pitchFamily="34" charset="0"/>
              </a:rPr>
              <a:t>The consequences of antimicrobial resistance and the role we all play in contributing to, and addressing AMR</a:t>
            </a:r>
          </a:p>
          <a:p>
            <a:pPr eaLnBrk="1" hangingPunct="1">
              <a:spcBef>
                <a:spcPts val="1800"/>
              </a:spcBef>
              <a:buClrTx/>
              <a:buFont typeface="Arial" pitchFamily="34" charset="0"/>
              <a:buChar char="•"/>
              <a:defRPr/>
            </a:pPr>
            <a:r>
              <a:rPr lang="en-GB" altLang="en-US" sz="1200" dirty="0">
                <a:latin typeface="Arial" panose="020B0604020202020204" pitchFamily="34" charset="0"/>
                <a:cs typeface="Arial" panose="020B0604020202020204" pitchFamily="34" charset="0"/>
              </a:rPr>
              <a:t>The TARGET toolkit and how it can support you - where to find it and how to use it</a:t>
            </a:r>
          </a:p>
          <a:p>
            <a:pPr>
              <a:spcBef>
                <a:spcPts val="1800"/>
              </a:spcBef>
              <a:defRPr/>
            </a:pPr>
            <a:r>
              <a:rPr lang="en-GB" altLang="en-US" sz="1200" dirty="0">
                <a:latin typeface="Arial" panose="020B0604020202020204" pitchFamily="34" charset="0"/>
                <a:cs typeface="Arial" panose="020B0604020202020204" pitchFamily="34" charset="0"/>
              </a:rPr>
              <a:t>What you, and your practice, can do to help tackle AMR safely and responsibly</a:t>
            </a:r>
          </a:p>
          <a:p>
            <a:pPr eaLnBrk="1" hangingPunct="1">
              <a:spcBef>
                <a:spcPts val="1800"/>
              </a:spcBef>
              <a:buClrTx/>
              <a:buFont typeface="Arial" pitchFamily="34" charset="0"/>
              <a:buChar char="•"/>
              <a:defRPr/>
            </a:pPr>
            <a:r>
              <a:rPr lang="en-GB" altLang="en-US" sz="1200" dirty="0">
                <a:latin typeface="Arial" panose="020B0604020202020204" pitchFamily="34" charset="0"/>
                <a:cs typeface="Arial" panose="020B0604020202020204" pitchFamily="34" charset="0"/>
              </a:rPr>
              <a:t>The value of using appropriate SNOMED/Read codes</a:t>
            </a:r>
          </a:p>
          <a:p>
            <a:pPr eaLnBrk="1" hangingPunct="1">
              <a:spcBef>
                <a:spcPct val="0"/>
              </a:spcBef>
            </a:pPr>
            <a:endParaRPr lang="en-GB" altLang="en-US" b="0" u="none" dirty="0"/>
          </a:p>
          <a:p>
            <a:pPr eaLnBrk="1" hangingPunct="1">
              <a:spcBef>
                <a:spcPct val="0"/>
              </a:spcBef>
            </a:pPr>
            <a:r>
              <a:rPr lang="en-GB" altLang="en-US" b="0" u="none" dirty="0"/>
              <a:t>And have started to think about/create an action plan of how you can implement changes in your practice to help tackle AMR</a:t>
            </a:r>
          </a:p>
        </p:txBody>
      </p:sp>
      <p:sp>
        <p:nvSpPr>
          <p:cNvPr id="28676" name="Slide Number Placeholder 3">
            <a:extLst>
              <a:ext uri="{FF2B5EF4-FFF2-40B4-BE49-F238E27FC236}">
                <a16:creationId xmlns:a16="http://schemas.microsoft.com/office/drawing/2014/main" id="{A3ABDF62-AF37-4709-942B-E8E52F277527}"/>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4E19B5E-FA2D-4B40-B239-9104FEF11808}" type="slidenum">
              <a:rPr lang="en-GB" altLang="en-US" sz="1300" smtClean="0"/>
              <a:pPr>
                <a:spcBef>
                  <a:spcPct val="0"/>
                </a:spcBef>
              </a:pPr>
              <a:t>51</a:t>
            </a:fld>
            <a:endParaRPr lang="en-GB" altLang="en-US" sz="1300"/>
          </a:p>
        </p:txBody>
      </p:sp>
      <p:sp>
        <p:nvSpPr>
          <p:cNvPr id="7" name="Date Placeholder 6">
            <a:extLst>
              <a:ext uri="{FF2B5EF4-FFF2-40B4-BE49-F238E27FC236}">
                <a16:creationId xmlns:a16="http://schemas.microsoft.com/office/drawing/2014/main" id="{B845E4BE-B82F-4D7B-A572-6E16AB6C948A}"/>
              </a:ext>
            </a:extLst>
          </p:cNvPr>
          <p:cNvSpPr>
            <a:spLocks noGrp="1"/>
          </p:cNvSpPr>
          <p:nvPr>
            <p:ph type="dt" sz="quarter" idx="1"/>
          </p:nvPr>
        </p:nvSpPr>
        <p:spPr>
          <a:xfrm>
            <a:off x="3884613" y="0"/>
            <a:ext cx="2971800" cy="458788"/>
          </a:xfrm>
          <a:prstGeom prst="rect">
            <a:avLst/>
          </a:prstGeom>
        </p:spPr>
        <p:txBody>
          <a:bodyPr/>
          <a:lstStyle/>
          <a:p>
            <a:pPr>
              <a:defRPr/>
            </a:pPr>
            <a:fld id="{35D36FF3-0D35-452F-90BE-3A6E1D0D13AD}" type="datetime3">
              <a:rPr lang="en-GB"/>
              <a:pPr>
                <a:defRPr/>
              </a:pPr>
              <a:t>5 July, 2023</a:t>
            </a:fld>
            <a:endParaRPr lang="en-GB" dirty="0"/>
          </a:p>
        </p:txBody>
      </p:sp>
      <p:sp>
        <p:nvSpPr>
          <p:cNvPr id="2" name="Footer Placeholder 1">
            <a:extLst>
              <a:ext uri="{FF2B5EF4-FFF2-40B4-BE49-F238E27FC236}">
                <a16:creationId xmlns:a16="http://schemas.microsoft.com/office/drawing/2014/main" id="{4083A5A5-04E5-4D5D-9348-E80AFA14F68F}"/>
              </a:ext>
            </a:extLst>
          </p:cNvPr>
          <p:cNvSpPr>
            <a:spLocks noGrp="1"/>
          </p:cNvSpPr>
          <p:nvPr>
            <p:ph type="ftr" sz="quarter" idx="4"/>
          </p:nvPr>
        </p:nvSpPr>
        <p:spPr>
          <a:xfrm>
            <a:off x="0" y="8685213"/>
            <a:ext cx="2971800" cy="458787"/>
          </a:xfrm>
          <a:prstGeom prst="rect">
            <a:avLst/>
          </a:prstGeom>
        </p:spPr>
        <p:txBody>
          <a:bodyPr/>
          <a:lstStyle/>
          <a:p>
            <a:pPr>
              <a:defRPr/>
            </a:pPr>
            <a:endParaRPr lang="en-GB"/>
          </a:p>
        </p:txBody>
      </p:sp>
      <p:sp>
        <p:nvSpPr>
          <p:cNvPr id="3" name="Header Placeholder 2">
            <a:extLst>
              <a:ext uri="{FF2B5EF4-FFF2-40B4-BE49-F238E27FC236}">
                <a16:creationId xmlns:a16="http://schemas.microsoft.com/office/drawing/2014/main" id="{49CFBBE7-5707-4646-9AFA-0CE8E23F5892}"/>
              </a:ext>
            </a:extLst>
          </p:cNvPr>
          <p:cNvSpPr>
            <a:spLocks noGrp="1"/>
          </p:cNvSpPr>
          <p:nvPr>
            <p:ph type="hdr" sz="quarter"/>
          </p:nvPr>
        </p:nvSpPr>
        <p:spPr>
          <a:xfrm>
            <a:off x="0" y="0"/>
            <a:ext cx="2971800" cy="458788"/>
          </a:xfrm>
          <a:prstGeom prst="rect">
            <a:avLst/>
          </a:prstGeom>
        </p:spPr>
        <p:txBody>
          <a:bodyPr/>
          <a:lstStyle/>
          <a:p>
            <a:pPr>
              <a:defRPr/>
            </a:pPr>
            <a:endParaRPr lang="en-GB"/>
          </a:p>
        </p:txBody>
      </p:sp>
    </p:spTree>
    <p:extLst>
      <p:ext uri="{BB962C8B-B14F-4D97-AF65-F5344CB8AC3E}">
        <p14:creationId xmlns:p14="http://schemas.microsoft.com/office/powerpoint/2010/main" val="4947993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a:extLst>
              <a:ext uri="{FF2B5EF4-FFF2-40B4-BE49-F238E27FC236}">
                <a16:creationId xmlns:a16="http://schemas.microsoft.com/office/drawing/2014/main" id="{B1E63380-62F2-41BB-A306-4EBB63E86FFD}"/>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79" name="Notes Placeholder 2">
            <a:extLst>
              <a:ext uri="{FF2B5EF4-FFF2-40B4-BE49-F238E27FC236}">
                <a16:creationId xmlns:a16="http://schemas.microsoft.com/office/drawing/2014/main" id="{F32AD60E-70C9-4689-BABA-EE14287BD9D5}"/>
              </a:ext>
            </a:extLst>
          </p:cNvPr>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t>This slide is for training sessions where you have cascaded TARGET training and will take users to a general evaluation form, which will generate a certificate when they have completed the evaluation.</a:t>
            </a:r>
          </a:p>
          <a:p>
            <a:endParaRPr lang="en-GB"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Please contact the TARGET team if you would like the evaluation feedback.</a:t>
            </a:r>
          </a:p>
          <a:p>
            <a:endParaRPr lang="en-GB" altLang="en-US" dirty="0"/>
          </a:p>
        </p:txBody>
      </p:sp>
      <p:sp>
        <p:nvSpPr>
          <p:cNvPr id="4" name="Header Placeholder 3">
            <a:extLst>
              <a:ext uri="{FF2B5EF4-FFF2-40B4-BE49-F238E27FC236}">
                <a16:creationId xmlns:a16="http://schemas.microsoft.com/office/drawing/2014/main" id="{8CC7CB18-C9DF-4354-91E2-C04596ED25DD}"/>
              </a:ext>
            </a:extLst>
          </p:cNvPr>
          <p:cNvSpPr>
            <a:spLocks noGrp="1"/>
          </p:cNvSpPr>
          <p:nvPr>
            <p:ph type="hdr" sz="quarter"/>
          </p:nvPr>
        </p:nvSpPr>
        <p:spPr>
          <a:xfrm>
            <a:off x="0" y="0"/>
            <a:ext cx="2971800" cy="458788"/>
          </a:xfrm>
          <a:prstGeom prst="rect">
            <a:avLst/>
          </a:prstGeom>
        </p:spPr>
        <p:txBody>
          <a:bodyPr/>
          <a:lstStyle/>
          <a:p>
            <a:pPr>
              <a:defRPr/>
            </a:pPr>
            <a:endParaRPr lang="en-GB" dirty="0"/>
          </a:p>
        </p:txBody>
      </p:sp>
      <p:sp>
        <p:nvSpPr>
          <p:cNvPr id="5" name="Date Placeholder 4">
            <a:extLst>
              <a:ext uri="{FF2B5EF4-FFF2-40B4-BE49-F238E27FC236}">
                <a16:creationId xmlns:a16="http://schemas.microsoft.com/office/drawing/2014/main" id="{EA5A6BA4-F929-4EA0-A267-5D8E1C4F861A}"/>
              </a:ext>
            </a:extLst>
          </p:cNvPr>
          <p:cNvSpPr>
            <a:spLocks noGrp="1"/>
          </p:cNvSpPr>
          <p:nvPr>
            <p:ph type="dt" sz="quarter" idx="1"/>
          </p:nvPr>
        </p:nvSpPr>
        <p:spPr>
          <a:xfrm>
            <a:off x="3884613" y="0"/>
            <a:ext cx="2971800" cy="458788"/>
          </a:xfrm>
          <a:prstGeom prst="rect">
            <a:avLst/>
          </a:prstGeom>
        </p:spPr>
        <p:txBody>
          <a:bodyPr/>
          <a:lstStyle/>
          <a:p>
            <a:pPr>
              <a:defRPr/>
            </a:pPr>
            <a:fld id="{31C99E9A-1F98-4275-95F2-2511B8D5B7CB}" type="datetime3">
              <a:rPr lang="en-GB"/>
              <a:pPr>
                <a:defRPr/>
              </a:pPr>
              <a:t>5 July, 2023</a:t>
            </a:fld>
            <a:endParaRPr lang="en-GB" dirty="0"/>
          </a:p>
        </p:txBody>
      </p:sp>
      <p:sp>
        <p:nvSpPr>
          <p:cNvPr id="6" name="Footer Placeholder 5">
            <a:extLst>
              <a:ext uri="{FF2B5EF4-FFF2-40B4-BE49-F238E27FC236}">
                <a16:creationId xmlns:a16="http://schemas.microsoft.com/office/drawing/2014/main" id="{EB00171B-00EA-460D-97EE-A81E183822F5}"/>
              </a:ext>
            </a:extLst>
          </p:cNvPr>
          <p:cNvSpPr>
            <a:spLocks noGrp="1"/>
          </p:cNvSpPr>
          <p:nvPr>
            <p:ph type="ftr" sz="quarter" idx="4"/>
          </p:nvPr>
        </p:nvSpPr>
        <p:spPr>
          <a:xfrm>
            <a:off x="0" y="8685213"/>
            <a:ext cx="2971800" cy="458787"/>
          </a:xfrm>
          <a:prstGeom prst="rect">
            <a:avLst/>
          </a:prstGeom>
        </p:spPr>
        <p:txBody>
          <a:bodyPr/>
          <a:lstStyle/>
          <a:p>
            <a:pPr>
              <a:defRPr/>
            </a:pPr>
            <a:r>
              <a:rPr lang="en-GB" dirty="0"/>
              <a:t>TARGET Antibiotics Presentation - Main - CS:Sore Throat &amp; UTI - 19.06.18</a:t>
            </a:r>
          </a:p>
        </p:txBody>
      </p:sp>
      <p:sp>
        <p:nvSpPr>
          <p:cNvPr id="178183" name="Slide Number Placeholder 6">
            <a:extLst>
              <a:ext uri="{FF2B5EF4-FFF2-40B4-BE49-F238E27FC236}">
                <a16:creationId xmlns:a16="http://schemas.microsoft.com/office/drawing/2014/main" id="{43B30FAA-EEED-419F-B0DE-D02368A5974E}"/>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6125" indent="-285750">
              <a:spcBef>
                <a:spcPct val="30000"/>
              </a:spcBef>
              <a:defRPr sz="1200">
                <a:solidFill>
                  <a:schemeClr val="tx1"/>
                </a:solidFill>
                <a:latin typeface="Calibri" panose="020F0502020204030204" pitchFamily="34" charset="0"/>
              </a:defRPr>
            </a:lvl2pPr>
            <a:lvl3pPr marL="1147763" indent="-228600">
              <a:spcBef>
                <a:spcPct val="30000"/>
              </a:spcBef>
              <a:defRPr sz="1200">
                <a:solidFill>
                  <a:schemeClr val="tx1"/>
                </a:solidFill>
                <a:latin typeface="Calibri" panose="020F0502020204030204" pitchFamily="34" charset="0"/>
              </a:defRPr>
            </a:lvl3pPr>
            <a:lvl4pPr marL="1606550" indent="-228600">
              <a:spcBef>
                <a:spcPct val="30000"/>
              </a:spcBef>
              <a:defRPr sz="1200">
                <a:solidFill>
                  <a:schemeClr val="tx1"/>
                </a:solidFill>
                <a:latin typeface="Calibri" panose="020F0502020204030204" pitchFamily="34" charset="0"/>
              </a:defRPr>
            </a:lvl4pPr>
            <a:lvl5pPr marL="2065338" indent="-228600">
              <a:spcBef>
                <a:spcPct val="30000"/>
              </a:spcBef>
              <a:defRPr sz="1200">
                <a:solidFill>
                  <a:schemeClr val="tx1"/>
                </a:solidFill>
                <a:latin typeface="Calibri" panose="020F0502020204030204" pitchFamily="34" charset="0"/>
              </a:defRPr>
            </a:lvl5pPr>
            <a:lvl6pPr marL="2522538" indent="-228600" eaLnBrk="0" fontAlgn="base" hangingPunct="0">
              <a:spcBef>
                <a:spcPct val="30000"/>
              </a:spcBef>
              <a:spcAft>
                <a:spcPct val="0"/>
              </a:spcAft>
              <a:defRPr sz="1200">
                <a:solidFill>
                  <a:schemeClr val="tx1"/>
                </a:solidFill>
                <a:latin typeface="Calibri" panose="020F0502020204030204" pitchFamily="34" charset="0"/>
              </a:defRPr>
            </a:lvl6pPr>
            <a:lvl7pPr marL="2979738" indent="-228600" eaLnBrk="0" fontAlgn="base" hangingPunct="0">
              <a:spcBef>
                <a:spcPct val="30000"/>
              </a:spcBef>
              <a:spcAft>
                <a:spcPct val="0"/>
              </a:spcAft>
              <a:defRPr sz="1200">
                <a:solidFill>
                  <a:schemeClr val="tx1"/>
                </a:solidFill>
                <a:latin typeface="Calibri" panose="020F0502020204030204" pitchFamily="34" charset="0"/>
              </a:defRPr>
            </a:lvl7pPr>
            <a:lvl8pPr marL="3436938" indent="-228600" eaLnBrk="0" fontAlgn="base" hangingPunct="0">
              <a:spcBef>
                <a:spcPct val="30000"/>
              </a:spcBef>
              <a:spcAft>
                <a:spcPct val="0"/>
              </a:spcAft>
              <a:defRPr sz="1200">
                <a:solidFill>
                  <a:schemeClr val="tx1"/>
                </a:solidFill>
                <a:latin typeface="Calibri" panose="020F0502020204030204" pitchFamily="34" charset="0"/>
              </a:defRPr>
            </a:lvl8pPr>
            <a:lvl9pPr marL="3894138"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848CF56-C5DC-4895-BD83-EE3F869331DB}" type="slidenum">
              <a:rPr lang="en-GB" altLang="en-US" sz="1300" smtClean="0"/>
              <a:pPr>
                <a:spcBef>
                  <a:spcPct val="0"/>
                </a:spcBef>
              </a:pPr>
              <a:t>52</a:t>
            </a:fld>
            <a:endParaRPr lang="en-GB"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12471141-3713-42EC-A5AD-C79834A63BFF}"/>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9169B138-62A8-4F9E-BA71-E5DBEEB2C2AC}"/>
              </a:ext>
            </a:extLst>
          </p:cNvPr>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t>Presenter notes:</a:t>
            </a:r>
          </a:p>
          <a:p>
            <a:r>
              <a:rPr lang="en-GB" altLang="en-US" dirty="0"/>
              <a:t>On a daily basis we see the results of multi resistant infections, but they are only the the tip of the iceberg; there is much resistance hidden within the community setting.</a:t>
            </a:r>
          </a:p>
          <a:p>
            <a:endParaRPr lang="en-GB"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7% of the general population in England in a 2014 stool collection survey carried Extended beta lactamase producing E.coli in their gut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And we are seeing this across the globe, “</a:t>
            </a:r>
            <a:r>
              <a:rPr lang="en-GB" b="0" i="0" dirty="0">
                <a:solidFill>
                  <a:srgbClr val="000000"/>
                </a:solidFill>
                <a:effectLst/>
                <a:latin typeface="Open Sans" panose="020B0604020202020204" pitchFamily="34" charset="0"/>
              </a:rPr>
              <a:t>Pakistani authorities recently reported a new strain of typhoid, which was resistant to the last affordable oral antibiotic in the area”. Prof Claire Chandler, LSHTM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dirty="0"/>
          </a:p>
          <a:p>
            <a:r>
              <a:rPr lang="en-GB" altLang="en-US" dirty="0"/>
              <a:t>And you all know from your daily practice that antibiotic resistance in UTIs is increasing to trimethoprim, even though these organisms may not be </a:t>
            </a:r>
            <a:r>
              <a:rPr lang="en-GB" altLang="en-US" dirty="0" err="1"/>
              <a:t>multiresistant</a:t>
            </a:r>
            <a:endParaRPr lang="en-GB" altLang="en-US" dirty="0"/>
          </a:p>
          <a:p>
            <a:endParaRPr lang="en-GB" altLang="en-US" dirty="0"/>
          </a:p>
        </p:txBody>
      </p:sp>
      <p:sp>
        <p:nvSpPr>
          <p:cNvPr id="32772" name="Slide Number Placeholder 3">
            <a:extLst>
              <a:ext uri="{FF2B5EF4-FFF2-40B4-BE49-F238E27FC236}">
                <a16:creationId xmlns:a16="http://schemas.microsoft.com/office/drawing/2014/main" id="{FD46FB69-BF1E-4794-9479-2DAB86A38A11}"/>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E439DF0-53C1-4781-9156-BA6F570ACF33}" type="slidenum">
              <a:rPr lang="en-GB" altLang="en-US" sz="1300" smtClean="0"/>
              <a:pPr>
                <a:spcBef>
                  <a:spcPct val="0"/>
                </a:spcBef>
              </a:pPr>
              <a:t>5</a:t>
            </a:fld>
            <a:endParaRPr lang="en-GB" altLang="en-US" sz="1300"/>
          </a:p>
        </p:txBody>
      </p:sp>
      <p:sp>
        <p:nvSpPr>
          <p:cNvPr id="2" name="Footer Placeholder 1">
            <a:extLst>
              <a:ext uri="{FF2B5EF4-FFF2-40B4-BE49-F238E27FC236}">
                <a16:creationId xmlns:a16="http://schemas.microsoft.com/office/drawing/2014/main" id="{3503A8A9-A88E-4562-B195-8E5F9752D60A}"/>
              </a:ext>
            </a:extLst>
          </p:cNvPr>
          <p:cNvSpPr>
            <a:spLocks noGrp="1"/>
          </p:cNvSpPr>
          <p:nvPr>
            <p:ph type="ftr" sz="quarter" idx="4"/>
          </p:nvPr>
        </p:nvSpPr>
        <p:spPr>
          <a:xfrm>
            <a:off x="0" y="8685213"/>
            <a:ext cx="2971800" cy="458787"/>
          </a:xfrm>
          <a:prstGeom prst="rect">
            <a:avLst/>
          </a:prstGeom>
        </p:spPr>
        <p:txBody>
          <a:bodyPr/>
          <a:lstStyle/>
          <a:p>
            <a:pPr>
              <a:defRPr/>
            </a:pPr>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6B11FE6A-0FBF-4B2D-8676-96BCA39B4ECE}"/>
              </a:ext>
            </a:extLst>
          </p:cNvPr>
          <p:cNvSpPr>
            <a:spLocks noGrp="1" noRot="1" noChangeAspect="1" noTextEdit="1"/>
          </p:cNvSpPr>
          <p:nvPr>
            <p:ph type="sldImg"/>
          </p:nvPr>
        </p:nvSpPr>
        <p:spPr bwMode="auto">
          <a:xfrm>
            <a:off x="1090613" y="506413"/>
            <a:ext cx="4562475" cy="3422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378C2CF7-7906-426A-84B0-E1EC1CEBCFFE}"/>
              </a:ext>
            </a:extLst>
          </p:cNvPr>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altLang="en-US" sz="1000" dirty="0"/>
              <a:t>What does that mean for us in general practice?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GB" altLang="en-US" sz="1000" dirty="0"/>
          </a:p>
          <a:p>
            <a:pPr eaLnBrk="1" hangingPunct="1">
              <a:spcBef>
                <a:spcPct val="0"/>
              </a:spcBef>
            </a:pPr>
            <a:r>
              <a:rPr lang="en-GB" altLang="en-US" sz="1000" dirty="0"/>
              <a:t>Interviews with GPs indicate that:</a:t>
            </a:r>
          </a:p>
          <a:p>
            <a:pPr eaLnBrk="1" hangingPunct="1">
              <a:spcBef>
                <a:spcPct val="0"/>
              </a:spcBef>
            </a:pPr>
            <a:r>
              <a:rPr lang="en-GB" altLang="en-US" sz="1000" dirty="0"/>
              <a:t>	GPs recognise the wider importance of resistance</a:t>
            </a:r>
          </a:p>
          <a:p>
            <a:pPr eaLnBrk="1" hangingPunct="1">
              <a:spcBef>
                <a:spcPct val="0"/>
              </a:spcBef>
            </a:pPr>
            <a:r>
              <a:rPr lang="en-GB" altLang="en-US" sz="1000" dirty="0"/>
              <a:t>	But they don’t really think that it is a problem in their own practice</a:t>
            </a:r>
          </a:p>
          <a:p>
            <a:pPr eaLnBrk="1" hangingPunct="1">
              <a:spcBef>
                <a:spcPct val="0"/>
              </a:spcBef>
            </a:pPr>
            <a:r>
              <a:rPr lang="en-GB" altLang="en-US" sz="1000" dirty="0"/>
              <a:t>	And they believe that hospitals and other prescribers such as vets are as important or more important contributors to resistance.</a:t>
            </a:r>
          </a:p>
          <a:p>
            <a:pPr eaLnBrk="1" hangingPunct="1">
              <a:spcBef>
                <a:spcPct val="0"/>
              </a:spcBef>
            </a:pPr>
            <a:endParaRPr lang="en-GB" altLang="en-US" sz="1000" dirty="0"/>
          </a:p>
          <a:p>
            <a:pPr eaLnBrk="1" hangingPunct="1">
              <a:spcBef>
                <a:spcPct val="0"/>
              </a:spcBef>
            </a:pPr>
            <a:r>
              <a:rPr lang="en-GB" altLang="en-US" sz="1000" dirty="0"/>
              <a:t>However this data shows that 72.7% of antibiotics are prescribed in the community and therefore GP staff  hold much of the responsibility for rising use and antibiotic resistance. </a:t>
            </a:r>
          </a:p>
          <a:p>
            <a:pPr eaLnBrk="1" hangingPunct="1">
              <a:spcBef>
                <a:spcPct val="0"/>
              </a:spcBef>
            </a:pPr>
            <a:r>
              <a:rPr lang="en-GB" altLang="en-US" sz="1000" dirty="0"/>
              <a:t>However this doesn’t mean that the other groups antibiotic prescribing is not important.  In deed it is and that is why there is the </a:t>
            </a:r>
            <a:r>
              <a:rPr lang="en-GB" altLang="en-US" sz="1000" b="1" dirty="0"/>
              <a:t>Start Smart Then Focus </a:t>
            </a:r>
            <a:r>
              <a:rPr lang="en-GB" altLang="en-US" sz="1000" dirty="0"/>
              <a:t>strategy in hospitals, a campaign with dentists with posters saying “antibiotics do not cure toothache,” and a strategy to improve antibiotic prescribing in animals.</a:t>
            </a:r>
          </a:p>
          <a:p>
            <a:pPr eaLnBrk="1" hangingPunct="1">
              <a:spcBef>
                <a:spcPct val="0"/>
              </a:spcBef>
            </a:pPr>
            <a:endParaRPr lang="en-GB" altLang="en-US" sz="1000" dirty="0"/>
          </a:p>
          <a:p>
            <a:pPr eaLnBrk="1" hangingPunct="1">
              <a:spcBef>
                <a:spcPct val="0"/>
              </a:spcBef>
            </a:pPr>
            <a:r>
              <a:rPr lang="en-GB" altLang="en-US" sz="1000" dirty="0"/>
              <a:t>The good news is that in 2015 we saw the first fall in antibiotic use in general practice for some years and this trend has continued.</a:t>
            </a:r>
          </a:p>
          <a:p>
            <a:pPr eaLnBrk="1" hangingPunct="1">
              <a:spcBef>
                <a:spcPct val="0"/>
              </a:spcBef>
            </a:pPr>
            <a:endParaRPr lang="en-GB" altLang="en-US" sz="1000" dirty="0"/>
          </a:p>
          <a:p>
            <a:pPr marL="0" marR="0" lvl="0" indent="0" algn="l" defTabSz="914400" rtl="0" eaLnBrk="1" fontAlgn="auto" latinLnBrk="0" hangingPunct="1">
              <a:lnSpc>
                <a:spcPct val="100000"/>
              </a:lnSpc>
              <a:spcBef>
                <a:spcPct val="0"/>
              </a:spcBef>
              <a:spcAft>
                <a:spcPts val="0"/>
              </a:spcAft>
              <a:buClrTx/>
              <a:buSzTx/>
              <a:buFontTx/>
              <a:buNone/>
              <a:tabLst/>
              <a:defRPr/>
            </a:pPr>
            <a:r>
              <a:rPr lang="en-GB" altLang="en-US" sz="1000" b="1" dirty="0"/>
              <a:t>https://webarchive.nationalarchives.gov.uk/ukgwa/20211124171706/https://www.gov.uk/government/publications/english-surveillance-programme-antimicrobial-utilisation-and-resistance-espaur-report</a:t>
            </a:r>
            <a:endParaRPr lang="en-GB" altLang="en-US" sz="1000" dirty="0"/>
          </a:p>
          <a:p>
            <a:pPr eaLnBrk="1" hangingPunct="1">
              <a:spcBef>
                <a:spcPct val="0"/>
              </a:spcBef>
            </a:pPr>
            <a:endParaRPr lang="en-GB" altLang="en-US" sz="1000" dirty="0"/>
          </a:p>
        </p:txBody>
      </p:sp>
      <p:sp>
        <p:nvSpPr>
          <p:cNvPr id="34820" name="Slide Number Placeholder 3">
            <a:extLst>
              <a:ext uri="{FF2B5EF4-FFF2-40B4-BE49-F238E27FC236}">
                <a16:creationId xmlns:a16="http://schemas.microsoft.com/office/drawing/2014/main" id="{0708EFB0-4D26-4CD2-975A-24E4949D7E2D}"/>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1363" indent="-284163">
              <a:spcBef>
                <a:spcPct val="30000"/>
              </a:spcBef>
              <a:defRPr sz="1200">
                <a:solidFill>
                  <a:schemeClr val="tx1"/>
                </a:solidFill>
                <a:latin typeface="Calibri" panose="020F0502020204030204" pitchFamily="34" charset="0"/>
              </a:defRPr>
            </a:lvl2pPr>
            <a:lvl3pPr marL="1141413" indent="-227013">
              <a:spcBef>
                <a:spcPct val="30000"/>
              </a:spcBef>
              <a:defRPr sz="1200">
                <a:solidFill>
                  <a:schemeClr val="tx1"/>
                </a:solidFill>
                <a:latin typeface="Calibri" panose="020F0502020204030204" pitchFamily="34" charset="0"/>
              </a:defRPr>
            </a:lvl3pPr>
            <a:lvl4pPr marL="1597025" indent="-227013">
              <a:spcBef>
                <a:spcPct val="30000"/>
              </a:spcBef>
              <a:defRPr sz="1200">
                <a:solidFill>
                  <a:schemeClr val="tx1"/>
                </a:solidFill>
                <a:latin typeface="Calibri" panose="020F0502020204030204" pitchFamily="34" charset="0"/>
              </a:defRPr>
            </a:lvl4pPr>
            <a:lvl5pPr marL="2054225" indent="-227013">
              <a:spcBef>
                <a:spcPct val="30000"/>
              </a:spcBef>
              <a:defRPr sz="1200">
                <a:solidFill>
                  <a:schemeClr val="tx1"/>
                </a:solidFill>
                <a:latin typeface="Calibri" panose="020F0502020204030204" pitchFamily="34" charset="0"/>
              </a:defRPr>
            </a:lvl5pPr>
            <a:lvl6pPr marL="2511425" indent="-227013" eaLnBrk="0" fontAlgn="base" hangingPunct="0">
              <a:spcBef>
                <a:spcPct val="30000"/>
              </a:spcBef>
              <a:spcAft>
                <a:spcPct val="0"/>
              </a:spcAft>
              <a:defRPr sz="1200">
                <a:solidFill>
                  <a:schemeClr val="tx1"/>
                </a:solidFill>
                <a:latin typeface="Calibri" panose="020F0502020204030204" pitchFamily="34" charset="0"/>
              </a:defRPr>
            </a:lvl6pPr>
            <a:lvl7pPr marL="2968625" indent="-227013" eaLnBrk="0" fontAlgn="base" hangingPunct="0">
              <a:spcBef>
                <a:spcPct val="30000"/>
              </a:spcBef>
              <a:spcAft>
                <a:spcPct val="0"/>
              </a:spcAft>
              <a:defRPr sz="1200">
                <a:solidFill>
                  <a:schemeClr val="tx1"/>
                </a:solidFill>
                <a:latin typeface="Calibri" panose="020F0502020204030204" pitchFamily="34" charset="0"/>
              </a:defRPr>
            </a:lvl7pPr>
            <a:lvl8pPr marL="3425825" indent="-227013" eaLnBrk="0" fontAlgn="base" hangingPunct="0">
              <a:spcBef>
                <a:spcPct val="30000"/>
              </a:spcBef>
              <a:spcAft>
                <a:spcPct val="0"/>
              </a:spcAft>
              <a:defRPr sz="1200">
                <a:solidFill>
                  <a:schemeClr val="tx1"/>
                </a:solidFill>
                <a:latin typeface="Calibri" panose="020F0502020204030204" pitchFamily="34" charset="0"/>
              </a:defRPr>
            </a:lvl8pPr>
            <a:lvl9pPr marL="3883025" indent="-227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5C85B82-FD5B-46D5-AE4A-4C164192FF8B}" type="slidenum">
              <a:rPr lang="en-GB" altLang="en-US" sz="1300" smtClean="0">
                <a:solidFill>
                  <a:srgbClr val="000000"/>
                </a:solidFill>
              </a:rPr>
              <a:pPr>
                <a:spcBef>
                  <a:spcPct val="0"/>
                </a:spcBef>
              </a:pPr>
              <a:t>6</a:t>
            </a:fld>
            <a:endParaRPr lang="en-GB" altLang="en-US" sz="1300">
              <a:solidFill>
                <a:srgbClr val="000000"/>
              </a:solidFill>
            </a:endParaRPr>
          </a:p>
        </p:txBody>
      </p:sp>
      <p:sp>
        <p:nvSpPr>
          <p:cNvPr id="7" name="Date Placeholder 6">
            <a:extLst>
              <a:ext uri="{FF2B5EF4-FFF2-40B4-BE49-F238E27FC236}">
                <a16:creationId xmlns:a16="http://schemas.microsoft.com/office/drawing/2014/main" id="{E5232A05-328B-4838-BDD4-4E715A8E8E8C}"/>
              </a:ext>
            </a:extLst>
          </p:cNvPr>
          <p:cNvSpPr>
            <a:spLocks noGrp="1"/>
          </p:cNvSpPr>
          <p:nvPr>
            <p:ph type="dt" sz="quarter" idx="1"/>
          </p:nvPr>
        </p:nvSpPr>
        <p:spPr>
          <a:xfrm>
            <a:off x="3884613" y="0"/>
            <a:ext cx="2971800" cy="458788"/>
          </a:xfrm>
          <a:prstGeom prst="rect">
            <a:avLst/>
          </a:prstGeom>
        </p:spPr>
        <p:txBody>
          <a:bodyPr/>
          <a:lstStyle/>
          <a:p>
            <a:pPr>
              <a:defRPr/>
            </a:pPr>
            <a:fld id="{3A78BA98-9D89-4114-BACB-E93AAB89333D}" type="datetime3">
              <a:rPr lang="en-GB">
                <a:solidFill>
                  <a:prstClr val="black"/>
                </a:solidFill>
              </a:rPr>
              <a:pPr>
                <a:defRPr/>
              </a:pPr>
              <a:t>5 July, 2023</a:t>
            </a:fld>
            <a:endParaRPr lang="en-GB" dirty="0">
              <a:solidFill>
                <a:prstClr val="black"/>
              </a:solidFill>
            </a:endParaRPr>
          </a:p>
        </p:txBody>
      </p:sp>
      <p:sp>
        <p:nvSpPr>
          <p:cNvPr id="2" name="Footer Placeholder 1">
            <a:extLst>
              <a:ext uri="{FF2B5EF4-FFF2-40B4-BE49-F238E27FC236}">
                <a16:creationId xmlns:a16="http://schemas.microsoft.com/office/drawing/2014/main" id="{BF5063CC-D97A-496B-ABAD-C5782E2B0F2F}"/>
              </a:ext>
            </a:extLst>
          </p:cNvPr>
          <p:cNvSpPr>
            <a:spLocks noGrp="1"/>
          </p:cNvSpPr>
          <p:nvPr>
            <p:ph type="ftr" sz="quarter" idx="4"/>
          </p:nvPr>
        </p:nvSpPr>
        <p:spPr>
          <a:xfrm>
            <a:off x="0" y="8685213"/>
            <a:ext cx="2971800" cy="458787"/>
          </a:xfrm>
          <a:prstGeom prst="rect">
            <a:avLst/>
          </a:prstGeom>
        </p:spPr>
        <p:txBody>
          <a:bodyPr/>
          <a:lstStyle/>
          <a:p>
            <a:pPr>
              <a:defRPr/>
            </a:pPr>
            <a:endParaRPr lang="en-GB">
              <a:solidFill>
                <a:prstClr val="black"/>
              </a:solidFill>
            </a:endParaRPr>
          </a:p>
        </p:txBody>
      </p:sp>
      <p:sp>
        <p:nvSpPr>
          <p:cNvPr id="3" name="Header Placeholder 2">
            <a:extLst>
              <a:ext uri="{FF2B5EF4-FFF2-40B4-BE49-F238E27FC236}">
                <a16:creationId xmlns:a16="http://schemas.microsoft.com/office/drawing/2014/main" id="{4FEA620E-C1C3-4591-AA80-0D01F91C316A}"/>
              </a:ext>
            </a:extLst>
          </p:cNvPr>
          <p:cNvSpPr>
            <a:spLocks noGrp="1"/>
          </p:cNvSpPr>
          <p:nvPr>
            <p:ph type="hdr" sz="quarter"/>
          </p:nvPr>
        </p:nvSpPr>
        <p:spPr>
          <a:xfrm>
            <a:off x="0" y="0"/>
            <a:ext cx="2971800" cy="458788"/>
          </a:xfrm>
          <a:prstGeom prst="rect">
            <a:avLst/>
          </a:prstGeom>
        </p:spPr>
        <p:txBody>
          <a:bodyPr/>
          <a:lstStyle/>
          <a:p>
            <a:pPr>
              <a:defRPr/>
            </a:pPr>
            <a:endParaRPr lang="en-GB">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00D9A176-167C-4441-9D92-1F16009FC7D0}"/>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EF4A5717-2647-4365-9845-75B43D8023D6}"/>
              </a:ext>
            </a:extLst>
          </p:cNvPr>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So where are we at the moment compared to where we want to get. There has been some good news about primary care antibiotic prescribing. </a:t>
            </a:r>
            <a:r>
              <a:rPr lang="en-GB" dirty="0"/>
              <a:t>Between 2016 to 2019, antibiotic consumption reduced by 6.6%, with a further decrease of 10.9% between 2019 to 2020.</a:t>
            </a:r>
            <a:r>
              <a:rPr lang="en-US" altLang="en-US" dirty="0"/>
              <a:t> </a:t>
            </a:r>
          </a:p>
          <a:p>
            <a:endParaRPr lang="en-US" altLang="en-US" dirty="0"/>
          </a:p>
          <a:p>
            <a:r>
              <a:rPr lang="en-US" altLang="en-US" dirty="0"/>
              <a:t>These studies show that GPs still prescribe antibiotics in more than half of all respiratory infections. Targets set by the European Surveillance on Antimicrobial Consumption suggest we still have a long way to go and that we need to reduce prescribing by 2/3rds. </a:t>
            </a:r>
          </a:p>
          <a:p>
            <a:endParaRPr lang="en-US" altLang="en-US" dirty="0"/>
          </a:p>
          <a:p>
            <a:pPr eaLnBrk="1" hangingPunct="1"/>
            <a:r>
              <a:rPr lang="en-US" altLang="en-US" u="sng" dirty="0">
                <a:solidFill>
                  <a:srgbClr val="000000"/>
                </a:solidFill>
                <a:hlinkClick r:id="rId3"/>
              </a:rPr>
              <a:t>1. http://bmjopen.bmj.com/content/4/10/e006245.ful</a:t>
            </a:r>
            <a:endParaRPr lang="en-US" altLang="en-US" u="sng" dirty="0">
              <a:solidFill>
                <a:srgbClr val="000000"/>
              </a:solidFill>
            </a:endParaRPr>
          </a:p>
          <a:p>
            <a:pPr eaLnBrk="1" hangingPunct="1"/>
            <a:r>
              <a:rPr lang="en-US" altLang="en-US" u="sng" dirty="0">
                <a:solidFill>
                  <a:srgbClr val="000000"/>
                </a:solidFill>
              </a:rPr>
              <a:t>2. http://qualitysafety.bmj.com/content/early/2011/03/21/bmjqs.2010.049049.abstract</a:t>
            </a:r>
            <a:endParaRPr lang="en-US" altLang="en-US" dirty="0">
              <a:solidFill>
                <a:srgbClr val="000000"/>
              </a:solidFill>
            </a:endParaRPr>
          </a:p>
          <a:p>
            <a:r>
              <a:rPr lang="en-US" altLang="en-US" dirty="0"/>
              <a:t> </a:t>
            </a:r>
          </a:p>
          <a:p>
            <a:pPr eaLnBrk="1" fontAlgn="t" hangingPunct="1"/>
            <a:endParaRPr lang="en-GB" altLang="en-US" dirty="0"/>
          </a:p>
          <a:p>
            <a:r>
              <a:rPr lang="en-US" altLang="en-US" b="1" dirty="0"/>
              <a:t>Slide table shows: </a:t>
            </a:r>
            <a:r>
              <a:rPr lang="en-US" altLang="en-US" dirty="0"/>
              <a:t>Percentage of patients prescribed antibiotics (THIN) and the percentages that experts believe are appropriate (results from PHE expert elicitation (EE) work and EE by ESAC). Conditions in bold show the greatest discrepancy between expert opinion and actual prescribing proportions.</a:t>
            </a:r>
          </a:p>
          <a:p>
            <a:endParaRPr lang="en-US" altLang="en-US" dirty="0"/>
          </a:p>
        </p:txBody>
      </p:sp>
      <p:sp>
        <p:nvSpPr>
          <p:cNvPr id="4" name="Header Placeholder 3">
            <a:extLst>
              <a:ext uri="{FF2B5EF4-FFF2-40B4-BE49-F238E27FC236}">
                <a16:creationId xmlns:a16="http://schemas.microsoft.com/office/drawing/2014/main" id="{AB336AC3-2383-4237-A25D-84AC2F6F5059}"/>
              </a:ext>
            </a:extLst>
          </p:cNvPr>
          <p:cNvSpPr>
            <a:spLocks noGrp="1"/>
          </p:cNvSpPr>
          <p:nvPr>
            <p:ph type="hdr" sz="quarter"/>
          </p:nvPr>
        </p:nvSpPr>
        <p:spPr>
          <a:xfrm>
            <a:off x="0" y="0"/>
            <a:ext cx="2971800" cy="458788"/>
          </a:xfrm>
          <a:prstGeom prst="rect">
            <a:avLst/>
          </a:prstGeom>
        </p:spPr>
        <p:txBody>
          <a:bodyPr/>
          <a:lstStyle/>
          <a:p>
            <a:pPr>
              <a:defRPr/>
            </a:pPr>
            <a:endParaRPr lang="en-GB">
              <a:solidFill>
                <a:prstClr val="black"/>
              </a:solidFill>
            </a:endParaRPr>
          </a:p>
        </p:txBody>
      </p:sp>
      <p:sp>
        <p:nvSpPr>
          <p:cNvPr id="5" name="Date Placeholder 4">
            <a:extLst>
              <a:ext uri="{FF2B5EF4-FFF2-40B4-BE49-F238E27FC236}">
                <a16:creationId xmlns:a16="http://schemas.microsoft.com/office/drawing/2014/main" id="{55B66D8A-6EA2-465F-A50D-D796CDB46F98}"/>
              </a:ext>
            </a:extLst>
          </p:cNvPr>
          <p:cNvSpPr>
            <a:spLocks noGrp="1"/>
          </p:cNvSpPr>
          <p:nvPr>
            <p:ph type="dt" sz="quarter" idx="1"/>
          </p:nvPr>
        </p:nvSpPr>
        <p:spPr>
          <a:xfrm>
            <a:off x="3884613" y="0"/>
            <a:ext cx="2971800" cy="458788"/>
          </a:xfrm>
          <a:prstGeom prst="rect">
            <a:avLst/>
          </a:prstGeom>
        </p:spPr>
        <p:txBody>
          <a:bodyPr/>
          <a:lstStyle/>
          <a:p>
            <a:pPr>
              <a:defRPr/>
            </a:pPr>
            <a:fld id="{3E138EC5-B1B6-48C6-91BC-4872672A8206}" type="datetime3">
              <a:rPr lang="en-GB" altLang="en-US">
                <a:solidFill>
                  <a:prstClr val="black"/>
                </a:solidFill>
              </a:rPr>
              <a:pPr>
                <a:defRPr/>
              </a:pPr>
              <a:t>5 July, 2023</a:t>
            </a:fld>
            <a:endParaRPr lang="en-GB" altLang="en-US" dirty="0">
              <a:solidFill>
                <a:prstClr val="black"/>
              </a:solidFill>
            </a:endParaRPr>
          </a:p>
        </p:txBody>
      </p:sp>
      <p:sp>
        <p:nvSpPr>
          <p:cNvPr id="6" name="Footer Placeholder 5">
            <a:extLst>
              <a:ext uri="{FF2B5EF4-FFF2-40B4-BE49-F238E27FC236}">
                <a16:creationId xmlns:a16="http://schemas.microsoft.com/office/drawing/2014/main" id="{AD0D80C0-5A76-4158-868A-0B6AC6C49E25}"/>
              </a:ext>
            </a:extLst>
          </p:cNvPr>
          <p:cNvSpPr>
            <a:spLocks noGrp="1"/>
          </p:cNvSpPr>
          <p:nvPr>
            <p:ph type="ftr" sz="quarter" idx="4"/>
          </p:nvPr>
        </p:nvSpPr>
        <p:spPr>
          <a:xfrm>
            <a:off x="0" y="8685213"/>
            <a:ext cx="2971800" cy="458787"/>
          </a:xfrm>
          <a:prstGeom prst="rect">
            <a:avLst/>
          </a:prstGeom>
        </p:spPr>
        <p:txBody>
          <a:bodyPr/>
          <a:lstStyle/>
          <a:p>
            <a:pPr>
              <a:defRPr/>
            </a:pPr>
            <a:endParaRPr lang="en-GB">
              <a:solidFill>
                <a:prstClr val="black"/>
              </a:solidFill>
            </a:endParaRPr>
          </a:p>
        </p:txBody>
      </p:sp>
      <p:sp>
        <p:nvSpPr>
          <p:cNvPr id="43015" name="Slide Number Placeholder 6">
            <a:extLst>
              <a:ext uri="{FF2B5EF4-FFF2-40B4-BE49-F238E27FC236}">
                <a16:creationId xmlns:a16="http://schemas.microsoft.com/office/drawing/2014/main" id="{B2CF0D87-7E51-4FBC-A89C-436FA62BF035}"/>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9FFEA1-13C1-4EA8-8596-C8E1D6DEB781}" type="slidenum">
              <a:rPr lang="en-GB" altLang="en-US" sz="1300" smtClean="0">
                <a:solidFill>
                  <a:srgbClr val="000000"/>
                </a:solidFill>
              </a:rPr>
              <a:pPr>
                <a:spcBef>
                  <a:spcPct val="0"/>
                </a:spcBef>
              </a:pPr>
              <a:t>10</a:t>
            </a:fld>
            <a:endParaRPr lang="en-GB" altLang="en-US" sz="130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811213"/>
            <a:ext cx="4114800" cy="3086100"/>
          </a:xfrm>
        </p:spPr>
      </p:sp>
      <p:sp>
        <p:nvSpPr>
          <p:cNvPr id="3" name="Notes Placeholder 2"/>
          <p:cNvSpPr>
            <a:spLocks noGrp="1"/>
          </p:cNvSpPr>
          <p:nvPr>
            <p:ph type="body" idx="1"/>
          </p:nvPr>
        </p:nvSpPr>
        <p:spPr/>
        <p:txBody>
          <a:bodyPr/>
          <a:lstStyle/>
          <a:p>
            <a:r>
              <a:rPr lang="en-GB" dirty="0"/>
              <a:t>In order to consider how to communicate with patients about the need for antibiotics, its important to understand WHY we prescribe antibiotics in the first instance. </a:t>
            </a:r>
          </a:p>
          <a:p>
            <a:endParaRPr lang="en-GB" dirty="0"/>
          </a:p>
          <a:p>
            <a:r>
              <a:rPr lang="en-GB" dirty="0"/>
              <a:t>For much of the research available we see clinicians and patients tell a similar story</a:t>
            </a:r>
          </a:p>
          <a:p>
            <a:pPr marL="171450" indent="-171450">
              <a:buFontTx/>
              <a:buChar char="-"/>
            </a:pPr>
            <a:r>
              <a:rPr lang="en-GB" dirty="0"/>
              <a:t>They want to relieve the symptoms</a:t>
            </a:r>
          </a:p>
          <a:p>
            <a:pPr marL="171450" indent="-171450">
              <a:buFontTx/>
              <a:buChar char="-"/>
            </a:pPr>
            <a:r>
              <a:rPr lang="en-GB" dirty="0"/>
              <a:t> Worry about complications </a:t>
            </a:r>
          </a:p>
          <a:p>
            <a:pPr marL="171450" indent="-171450">
              <a:buFontTx/>
              <a:buChar char="-"/>
            </a:pPr>
            <a:r>
              <a:rPr lang="en-GB" dirty="0"/>
              <a:t>Previous experience – On the part of clinicians it is important they are aware of and implement any updated prescribing guidance, on the part of the patient – if they had received antibiotics for a sore throat in the past they may expect it again. </a:t>
            </a:r>
          </a:p>
          <a:p>
            <a:pPr marL="0" indent="0">
              <a:buFontTx/>
              <a:buNone/>
            </a:pPr>
            <a:endParaRPr lang="en-GB" dirty="0"/>
          </a:p>
          <a:p>
            <a:pPr marL="0" indent="0">
              <a:buFontTx/>
              <a:buNone/>
            </a:pPr>
            <a:r>
              <a:rPr lang="en-GB" dirty="0"/>
              <a:t>However research also highlights areas of misunderstanding. </a:t>
            </a:r>
            <a:r>
              <a:rPr lang="en-GB" sz="1200" b="0" i="0" kern="1200" dirty="0">
                <a:solidFill>
                  <a:schemeClr val="tx1"/>
                </a:solidFill>
                <a:effectLst/>
                <a:latin typeface="+mn-lt"/>
                <a:ea typeface="+mn-ea"/>
                <a:cs typeface="+mn-cs"/>
              </a:rPr>
              <a:t>Evidence shows that prescribers often</a:t>
            </a:r>
            <a:r>
              <a:rPr lang="en-GB" sz="1200" b="1" i="0" kern="1200" dirty="0">
                <a:solidFill>
                  <a:schemeClr val="tx1"/>
                </a:solidFill>
                <a:effectLst/>
                <a:latin typeface="+mn-lt"/>
                <a:ea typeface="+mn-ea"/>
                <a:cs typeface="+mn-cs"/>
              </a:rPr>
              <a:t> overestimate patients' expectations for antibiotics</a:t>
            </a:r>
            <a:r>
              <a:rPr lang="en-GB" sz="1200" b="0" i="0" kern="1200" dirty="0">
                <a:solidFill>
                  <a:schemeClr val="tx1"/>
                </a:solidFill>
                <a:effectLst/>
                <a:latin typeface="+mn-lt"/>
                <a:ea typeface="+mn-ea"/>
                <a:cs typeface="+mn-cs"/>
              </a:rPr>
              <a:t> and that </a:t>
            </a:r>
            <a:r>
              <a:rPr lang="en-GB" sz="1200" b="1" i="0" kern="1200" dirty="0">
                <a:solidFill>
                  <a:schemeClr val="tx1"/>
                </a:solidFill>
                <a:effectLst/>
                <a:latin typeface="+mn-lt"/>
                <a:ea typeface="+mn-ea"/>
                <a:cs typeface="+mn-cs"/>
              </a:rPr>
              <a:t>patients' satisfaction is related to</a:t>
            </a:r>
            <a:r>
              <a:rPr lang="en-GB" sz="1200" b="0" i="0" kern="1200" dirty="0">
                <a:solidFill>
                  <a:schemeClr val="tx1"/>
                </a:solidFill>
                <a:effectLst/>
                <a:latin typeface="+mn-lt"/>
                <a:ea typeface="+mn-ea"/>
                <a:cs typeface="+mn-cs"/>
              </a:rPr>
              <a:t>:</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Having a careful and thorough examination.</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Having their concerns identified and addressed.</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Having advice on how to manage their symptoms.</a:t>
            </a:r>
            <a:endParaRPr lang="en-GB" dirty="0"/>
          </a:p>
          <a:p>
            <a:pPr marL="0" indent="0">
              <a:buFontTx/>
              <a:buNone/>
            </a:pPr>
            <a:endParaRPr lang="en-GB" dirty="0"/>
          </a:p>
          <a:p>
            <a:pPr marL="0" indent="0">
              <a:buFontTx/>
              <a:buNone/>
            </a:pPr>
            <a:r>
              <a:rPr lang="en-GB" dirty="0"/>
              <a:t>Past </a:t>
            </a:r>
            <a:r>
              <a:rPr lang="en-GB" sz="1200" b="0" i="0" kern="1200" dirty="0">
                <a:solidFill>
                  <a:schemeClr val="tx1"/>
                </a:solidFill>
                <a:effectLst/>
                <a:latin typeface="+mn-lt"/>
                <a:ea typeface="+mn-ea"/>
                <a:cs typeface="+mn-cs"/>
              </a:rPr>
              <a:t>research demonstrates that perceived patient demand is correlated with antibiotic prescribing and that clinicians often perceive patient demand where it does not exist. </a:t>
            </a:r>
            <a:r>
              <a:rPr lang="en-GB" sz="1200" b="0" i="0" kern="1200" dirty="0" err="1">
                <a:solidFill>
                  <a:schemeClr val="tx1"/>
                </a:solidFill>
                <a:effectLst/>
                <a:latin typeface="+mn-lt"/>
                <a:ea typeface="+mn-ea"/>
                <a:cs typeface="+mn-cs"/>
              </a:rPr>
              <a:t>Kohuts</a:t>
            </a:r>
            <a:r>
              <a:rPr lang="en-GB" sz="1200" b="0" i="0" kern="1200" dirty="0">
                <a:solidFill>
                  <a:schemeClr val="tx1"/>
                </a:solidFill>
                <a:effectLst/>
                <a:latin typeface="+mn-lt"/>
                <a:ea typeface="+mn-ea"/>
                <a:cs typeface="+mn-cs"/>
              </a:rPr>
              <a:t> findings help explain why clinicians would perceive such demand. Respondents reported risks that come with failing to identify and satisfy inconvincible patients: the emotional drain of trying unsuccessfully to convince them (</a:t>
            </a:r>
            <a:r>
              <a:rPr lang="en-GB" sz="1200" b="0" i="0" u="none" strike="noStrike" kern="1200" dirty="0">
                <a:solidFill>
                  <a:schemeClr val="tx1"/>
                </a:solidFill>
                <a:effectLst/>
                <a:latin typeface="+mn-lt"/>
                <a:ea typeface="+mn-ea"/>
                <a:cs typeface="+mn-cs"/>
              </a:rPr>
              <a:t>26</a:t>
            </a:r>
            <a:r>
              <a:rPr lang="en-GB" sz="1200" b="0" i="0" kern="1200" dirty="0">
                <a:solidFill>
                  <a:schemeClr val="tx1"/>
                </a:solidFill>
                <a:effectLst/>
                <a:latin typeface="+mn-lt"/>
                <a:ea typeface="+mn-ea"/>
                <a:cs typeface="+mn-cs"/>
              </a:rPr>
              <a:t>) and the conviction that antibiotic prescribing adversely affects patient satisfaction metrics (</a:t>
            </a:r>
            <a:r>
              <a:rPr lang="en-GB" sz="1200" b="0" i="0" u="none" strike="noStrike" kern="1200" dirty="0">
                <a:solidFill>
                  <a:schemeClr val="tx1"/>
                </a:solidFill>
                <a:effectLst/>
                <a:latin typeface="+mn-lt"/>
                <a:ea typeface="+mn-ea"/>
                <a:cs typeface="+mn-cs"/>
              </a:rPr>
              <a:t>12</a:t>
            </a:r>
            <a:r>
              <a:rPr lang="en-GB" sz="1200" b="0" i="0" kern="1200" dirty="0">
                <a:solidFill>
                  <a:schemeClr val="tx1"/>
                </a:solidFill>
                <a:effectLst/>
                <a:latin typeface="+mn-lt"/>
                <a:ea typeface="+mn-ea"/>
                <a:cs typeface="+mn-cs"/>
              </a:rPr>
              <a:t>,</a:t>
            </a:r>
            <a:r>
              <a:rPr lang="en-GB" sz="1200" b="0" i="0" u="none" strike="noStrike" kern="1200" dirty="0">
                <a:solidFill>
                  <a:schemeClr val="tx1"/>
                </a:solidFill>
                <a:effectLst/>
                <a:latin typeface="+mn-lt"/>
                <a:ea typeface="+mn-ea"/>
                <a:cs typeface="+mn-cs"/>
              </a:rPr>
              <a:t>27</a:t>
            </a:r>
            <a:r>
              <a:rPr lang="en-GB" sz="1200" b="0" i="0" kern="1200" dirty="0">
                <a:solidFill>
                  <a:schemeClr val="tx1"/>
                </a:solidFill>
                <a:effectLst/>
                <a:latin typeface="+mn-lt"/>
                <a:ea typeface="+mn-ea"/>
                <a:cs typeface="+mn-cs"/>
              </a:rPr>
              <a:t>,</a:t>
            </a:r>
            <a:r>
              <a:rPr lang="en-GB" sz="1200" b="0" i="0" u="none" strike="noStrike" kern="1200" dirty="0">
                <a:solidFill>
                  <a:schemeClr val="tx1"/>
                </a:solidFill>
                <a:effectLst/>
                <a:latin typeface="+mn-lt"/>
                <a:ea typeface="+mn-ea"/>
                <a:cs typeface="+mn-cs"/>
              </a:rPr>
              <a:t>28</a:t>
            </a:r>
            <a:r>
              <a:rPr lang="en-GB" sz="1200" b="0" i="0" kern="1200" dirty="0">
                <a:solidFill>
                  <a:schemeClr val="tx1"/>
                </a:solidFill>
                <a:effectLst/>
                <a:latin typeface="+mn-lt"/>
                <a:ea typeface="+mn-ea"/>
                <a:cs typeface="+mn-cs"/>
              </a:rPr>
              <a:t>)</a:t>
            </a:r>
          </a:p>
          <a:p>
            <a:pPr marL="0" indent="0">
              <a:buFontTx/>
              <a:buNone/>
            </a:pPr>
            <a:endParaRPr lang="en-GB" sz="1200" b="0" i="0" kern="1200" dirty="0">
              <a:solidFill>
                <a:schemeClr val="tx1"/>
              </a:solidFill>
              <a:effectLst/>
              <a:latin typeface="+mn-lt"/>
              <a:ea typeface="+mn-ea"/>
              <a:cs typeface="+mn-cs"/>
            </a:endParaRPr>
          </a:p>
          <a:p>
            <a:pPr marL="0" indent="0">
              <a:buFontTx/>
              <a:buNone/>
            </a:pPr>
            <a:r>
              <a:rPr lang="en-GB" sz="1200" b="0" i="0" kern="1200" dirty="0">
                <a:solidFill>
                  <a:schemeClr val="tx1"/>
                </a:solidFill>
                <a:effectLst/>
                <a:latin typeface="+mn-lt"/>
                <a:ea typeface="+mn-ea"/>
                <a:cs typeface="+mn-cs"/>
              </a:rPr>
              <a:t>So what can we do to change the narrative. </a:t>
            </a:r>
            <a:endParaRPr lang="en-GB" dirty="0"/>
          </a:p>
        </p:txBody>
      </p:sp>
      <p:sp>
        <p:nvSpPr>
          <p:cNvPr id="4" name="Slide Number Placeholder 3"/>
          <p:cNvSpPr>
            <a:spLocks noGrp="1"/>
          </p:cNvSpPr>
          <p:nvPr>
            <p:ph type="sldNum" sz="quarter" idx="5"/>
          </p:nvPr>
        </p:nvSpPr>
        <p:spPr/>
        <p:txBody>
          <a:bodyPr/>
          <a:lstStyle/>
          <a:p>
            <a:fld id="{63C3A15C-F0FD-42E5-83D1-167BE671B14A}" type="slidenum">
              <a:rPr lang="en-GB" smtClean="0"/>
              <a:t>12</a:t>
            </a:fld>
            <a:endParaRPr lang="en-GB"/>
          </a:p>
        </p:txBody>
      </p:sp>
    </p:spTree>
    <p:extLst>
      <p:ext uri="{BB962C8B-B14F-4D97-AF65-F5344CB8AC3E}">
        <p14:creationId xmlns:p14="http://schemas.microsoft.com/office/powerpoint/2010/main" val="1410616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E2BC164D-F0E3-4E7A-9A6B-566FC89DAB78}"/>
              </a:ext>
            </a:extLst>
          </p:cNvPr>
          <p:cNvSpPr>
            <a:spLocks noGrp="1" noRot="1" noChangeAspect="1" noTextEdit="1"/>
          </p:cNvSpPr>
          <p:nvPr>
            <p:ph type="sldImg"/>
          </p:nvPr>
        </p:nvSpPr>
        <p:spPr bwMode="auto">
          <a:xfrm>
            <a:off x="1371600" y="811213"/>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9683" name="Notes Placeholder 2">
            <a:extLst>
              <a:ext uri="{FF2B5EF4-FFF2-40B4-BE49-F238E27FC236}">
                <a16:creationId xmlns:a16="http://schemas.microsoft.com/office/drawing/2014/main" id="{4A128069-3E6C-4237-9E18-8BE971AD8DC6}"/>
              </a:ext>
            </a:extLst>
          </p:cNvPr>
          <p:cNvSpPr>
            <a:spLocks noGrp="1"/>
          </p:cNvSpPr>
          <p:nvPr>
            <p:ph type="body" idx="1"/>
          </p:nvPr>
        </p:nvSpPr>
        <p:spPr bwMode="auto">
          <a:xfrm>
            <a:off x="685800" y="4400550"/>
            <a:ext cx="5486400" cy="36004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0000" lnSpcReduction="20000"/>
          </a:bodyPr>
          <a:lstStyle/>
          <a:p>
            <a:pPr>
              <a:defRPr/>
            </a:pPr>
            <a:r>
              <a:rPr lang="en-US" b="1" dirty="0"/>
              <a:t>Presenter notes:</a:t>
            </a:r>
          </a:p>
          <a:p>
            <a:pPr>
              <a:defRPr/>
            </a:pPr>
            <a:r>
              <a:rPr lang="en-US" dirty="0"/>
              <a:t>How useful are antibiotics for common respiratory tract infections? This table includes much of the research on what we know about common respiratory tract infections, how long the symptoms usually last, and how much patients benefit from taking antibiotics. As you can see from the circled column, antibiotics reduce symptoms for between 8 and 24 hours. So at best about 12 hours in otitis media, an illness that lasts for 4 to 8 days; taking a look at the NNT Benefit and NNT Harm columns </a:t>
            </a:r>
            <a:r>
              <a:rPr lang="mr-IN" dirty="0"/>
              <a:t>–</a:t>
            </a:r>
            <a:r>
              <a:rPr lang="en-US" dirty="0"/>
              <a:t> 18 patients with OM need to be treated with antibiotics for one patient to benefit, but for 9 patients receiving antibiotics one will experience an adverse effect. For bronchitis, an illness that lasts for about three weeks, the reduction in days with cough was less than half a day and the reduction in days feeling ill was just over half a day with antibiotics. </a:t>
            </a:r>
          </a:p>
          <a:p>
            <a:pPr>
              <a:defRPr/>
            </a:pPr>
            <a:endParaRPr lang="en-US" dirty="0"/>
          </a:p>
          <a:p>
            <a:pPr>
              <a:defRPr/>
            </a:pPr>
            <a:r>
              <a:rPr lang="en-US" dirty="0"/>
              <a:t>Any benefit that our patients achieve from antibiotics is tiny and the numbers needed to treat to achieve one satisfactory earlier resolution needs to be weighed against the one in 10 chance of causing side effects such as </a:t>
            </a:r>
            <a:r>
              <a:rPr lang="en-US" dirty="0" err="1"/>
              <a:t>diarrhoea</a:t>
            </a:r>
            <a:r>
              <a:rPr lang="en-US" dirty="0"/>
              <a:t>, vomiting, rash, allergic reaction (1 in 15) or the risk of carrying a resistance bacteria. So, unless symptoms are particularly severe, there is no reason for using antibiotics in the majority of patients presenting with respiratory symptoms because they do not help. </a:t>
            </a:r>
          </a:p>
          <a:p>
            <a:pPr>
              <a:defRPr/>
            </a:pPr>
            <a:endParaRPr lang="en-US" dirty="0"/>
          </a:p>
          <a:p>
            <a:pPr>
              <a:defRPr/>
            </a:pPr>
            <a:r>
              <a:rPr lang="en-US" b="1" dirty="0"/>
              <a:t>Evidence</a:t>
            </a:r>
          </a:p>
          <a:p>
            <a:pPr>
              <a:defRPr/>
            </a:pPr>
            <a:r>
              <a:rPr lang="en-US" dirty="0"/>
              <a:t>This evidence is all outlined in the PHE antibiotic guidelines and NICE CG69, but most recent systematic reviews include:</a:t>
            </a:r>
          </a:p>
          <a:p>
            <a:pPr>
              <a:defRPr/>
            </a:pPr>
            <a:endParaRPr lang="en-US" dirty="0"/>
          </a:p>
          <a:p>
            <a:pPr>
              <a:defRPr/>
            </a:pPr>
            <a:r>
              <a:rPr lang="en-US" b="1" dirty="0"/>
              <a:t>Otitis media</a:t>
            </a:r>
          </a:p>
          <a:p>
            <a:pPr>
              <a:defRPr/>
            </a:pPr>
            <a:r>
              <a:rPr lang="en-US" dirty="0"/>
              <a:t>Venekamp et al (2015) Antibiotics for acute middle ear infection (acute otitis media). Cochrane</a:t>
            </a:r>
          </a:p>
          <a:p>
            <a:pPr>
              <a:defRPr/>
            </a:pPr>
            <a:r>
              <a:rPr lang="en-US" b="1" dirty="0"/>
              <a:t>http://www.cochrane.org/CD000219/ARI_antibiotics-for-acute-middle-ear-infection-acute-otitis-media-in-children</a:t>
            </a:r>
          </a:p>
          <a:p>
            <a:pPr>
              <a:defRPr/>
            </a:pPr>
            <a:r>
              <a:rPr lang="en-US" dirty="0"/>
              <a:t>This systematic review included 13 RCTs involving 3401 children with otitis media (3938 episodes). Pain was not reduced by antibiotics at 24 hours. A third fewer had residual pain at 2-3 days (at which point pain levels are usually substantially reduced) and NNT for an additional beneficial outcome was 20. Antibiotics reduced the number of Tympanic Membrane perforations, but </a:t>
            </a:r>
            <a:r>
              <a:rPr lang="en-US" u="sng" dirty="0"/>
              <a:t>NNT for Benefit is 33</a:t>
            </a:r>
            <a:r>
              <a:rPr lang="en-US" dirty="0"/>
              <a:t>. Severe complications were rare and did not differ between children given antibiotics and those given placebo. Antibiotics are </a:t>
            </a:r>
            <a:r>
              <a:rPr lang="en-US" u="sng" dirty="0"/>
              <a:t>most beneficial for children aged &lt;2 </a:t>
            </a:r>
            <a:r>
              <a:rPr lang="en-US" u="sng" dirty="0" err="1"/>
              <a:t>yrs</a:t>
            </a:r>
            <a:r>
              <a:rPr lang="en-US" u="sng" dirty="0"/>
              <a:t> </a:t>
            </a:r>
            <a:r>
              <a:rPr lang="en-US" dirty="0"/>
              <a:t>with bilateral AOM (NNTB 4) or with both AOM and discharge (NNTB 3). Immediate antibiotics were associated with a substantial increased risk of vomiting, </a:t>
            </a:r>
            <a:r>
              <a:rPr lang="en-US" dirty="0" err="1"/>
              <a:t>diarrhoea</a:t>
            </a:r>
            <a:r>
              <a:rPr lang="en-US" dirty="0"/>
              <a:t> or rash compared with no treatment (NNTH9).</a:t>
            </a:r>
          </a:p>
          <a:p>
            <a:pPr>
              <a:defRPr/>
            </a:pPr>
            <a:endParaRPr lang="en-US" dirty="0"/>
          </a:p>
          <a:p>
            <a:pPr>
              <a:defRPr/>
            </a:pPr>
            <a:r>
              <a:rPr lang="en-US" b="1" dirty="0"/>
              <a:t>Sore throat</a:t>
            </a:r>
          </a:p>
          <a:p>
            <a:pPr>
              <a:defRPr/>
            </a:pPr>
            <a:r>
              <a:rPr lang="en-US" dirty="0"/>
              <a:t>Spinks A et al. (2013) Antibiotics for sore throat. Cochrane</a:t>
            </a:r>
          </a:p>
          <a:p>
            <a:pPr>
              <a:defRPr/>
            </a:pPr>
            <a:r>
              <a:rPr lang="en-US" b="1" dirty="0"/>
              <a:t>http://onlinelibrary.wiley.com/doi/10.1002/14651858.CD000023.pub4/pdf/abstract</a:t>
            </a:r>
          </a:p>
          <a:p>
            <a:pPr>
              <a:defRPr/>
            </a:pPr>
            <a:r>
              <a:rPr lang="en-US" dirty="0"/>
              <a:t>27 RCTs of antibiotics for sore throat vs placebo including 12 835 cases. Antibiotics were most beneficial if given at day three if throat swabs were positive for streptococcus (NNTB 6) compared to NNTB at day 7 of 21. Antibiotics reduced duration of symptoms by 16 hours on average. 90% resolve in 7 days. Advantages may be greater in low income countries (possibly recent travelers from these countries </a:t>
            </a:r>
            <a:r>
              <a:rPr lang="mr-IN" dirty="0"/>
              <a:t>–</a:t>
            </a:r>
            <a:r>
              <a:rPr lang="en-US" dirty="0"/>
              <a:t> personal communication Dr L Hendricks) where the risk of rheumatic fever is higher. NNTH is 15. </a:t>
            </a:r>
          </a:p>
          <a:p>
            <a:pPr>
              <a:defRPr/>
            </a:pPr>
            <a:endParaRPr lang="en-US" dirty="0"/>
          </a:p>
          <a:p>
            <a:pPr>
              <a:defRPr/>
            </a:pPr>
            <a:r>
              <a:rPr lang="en-US" dirty="0"/>
              <a:t>Little P et al (2013) </a:t>
            </a:r>
            <a:r>
              <a:rPr lang="mr-IN" dirty="0"/>
              <a:t>–</a:t>
            </a:r>
            <a:r>
              <a:rPr lang="en-US" dirty="0"/>
              <a:t> 2 studies within the PRISM trial used a Clinical score compared to rapid antigen detection test to guide antibiotic use for sore throats. The RCT using clinical scores to predict streptococcal infection in patients and found that the use of </a:t>
            </a:r>
            <a:r>
              <a:rPr lang="en-US" dirty="0" err="1"/>
              <a:t>FeverPAIN</a:t>
            </a:r>
            <a:r>
              <a:rPr lang="en-US" dirty="0"/>
              <a:t> is likely to moderately improve symptom control and reduce antibiotic use. PHE and NICE guidance suggests Consider immediate antibiotics if symptoms severe or a short 48 hour back-up strategy may be appropriate, when the </a:t>
            </a:r>
            <a:r>
              <a:rPr lang="en-US" dirty="0" err="1"/>
              <a:t>FeverPAIN</a:t>
            </a:r>
            <a:r>
              <a:rPr lang="en-US" dirty="0"/>
              <a:t> score is 4 or over. Consider back-up or no antibiotic if score 2-3.</a:t>
            </a:r>
          </a:p>
          <a:p>
            <a:pPr>
              <a:defRPr/>
            </a:pPr>
            <a:r>
              <a:rPr lang="en-US" b="1" dirty="0"/>
              <a:t>https://www.bmj.com/content/bmj/347/bmj.f5806.full.pdf</a:t>
            </a:r>
          </a:p>
          <a:p>
            <a:pPr>
              <a:defRPr/>
            </a:pPr>
            <a:endParaRPr lang="en-US" dirty="0"/>
          </a:p>
          <a:p>
            <a:pPr>
              <a:defRPr/>
            </a:pPr>
            <a:r>
              <a:rPr lang="en-US" b="1" dirty="0"/>
              <a:t>Sinusitis</a:t>
            </a:r>
          </a:p>
          <a:p>
            <a:pPr>
              <a:defRPr/>
            </a:pPr>
            <a:r>
              <a:rPr lang="en-US" dirty="0" err="1"/>
              <a:t>Leminengre</a:t>
            </a:r>
            <a:r>
              <a:rPr lang="en-US" dirty="0"/>
              <a:t> M et al. (2012) Antibiotics for clinically diagnosed acute rhinosinusitis in adults. Cochrane.</a:t>
            </a:r>
          </a:p>
          <a:p>
            <a:pPr>
              <a:defRPr/>
            </a:pPr>
            <a:r>
              <a:rPr lang="en-US" b="1" dirty="0"/>
              <a:t>http://onlinelibrary.wiley.com/doi/10.1002/14651858.CD006089.pub4/pdf/abstract</a:t>
            </a:r>
          </a:p>
          <a:p>
            <a:pPr>
              <a:defRPr/>
            </a:pPr>
            <a:r>
              <a:rPr lang="en-US" dirty="0"/>
              <a:t>10 RCTs of antibiotics vs placebo including 2450 participants. Irrespective of treatment group 47% of patients were cured after 1 week, 71% after 14 days. 18 patients need to be treated for a faster cure rate between 7 and 14 days. </a:t>
            </a:r>
            <a:r>
              <a:rPr lang="en-GB" dirty="0"/>
              <a:t>If several of: purulent nasal discharge; severe localised unilateral pain; fever; marked deterioration after initial milder phase, patients were more likely to benefit from antibiotics,</a:t>
            </a:r>
            <a:r>
              <a:rPr lang="en-GB" baseline="30000" dirty="0"/>
              <a:t> </a:t>
            </a:r>
            <a:r>
              <a:rPr lang="en-GB" dirty="0"/>
              <a:t>when PHE and NICE recommend a </a:t>
            </a:r>
            <a:r>
              <a:rPr lang="en-GB" b="1" dirty="0"/>
              <a:t>back-up antibiotic.</a:t>
            </a:r>
            <a:r>
              <a:rPr lang="en-GB" dirty="0"/>
              <a:t> </a:t>
            </a:r>
            <a:r>
              <a:rPr lang="en-US" dirty="0"/>
              <a:t>One disease related complication (brain abscess) occurred in patient treated with antibiotics, but complications are rare.</a:t>
            </a:r>
          </a:p>
          <a:p>
            <a:pPr>
              <a:defRPr/>
            </a:pPr>
            <a:endParaRPr lang="en-US" b="1" dirty="0"/>
          </a:p>
          <a:p>
            <a:pPr>
              <a:defRPr/>
            </a:pPr>
            <a:r>
              <a:rPr lang="en-US" b="1" dirty="0"/>
              <a:t>Bronchitis/LRTI (without pneumonia) </a:t>
            </a:r>
          </a:p>
          <a:p>
            <a:pPr>
              <a:defRPr/>
            </a:pPr>
            <a:r>
              <a:rPr lang="en-US" dirty="0"/>
              <a:t>Smith S et al. (2017) Antibiotic treatment of people with clinical diagnosis of acute bronchitis. Cochrane </a:t>
            </a:r>
          </a:p>
          <a:p>
            <a:pPr>
              <a:defRPr/>
            </a:pPr>
            <a:r>
              <a:rPr lang="en-US" b="1" dirty="0"/>
              <a:t>http://www.cochrane.org/CD000245/ARI_antibiotic-treatment-people-clinical-diagnosis-acute-bronchitis</a:t>
            </a:r>
          </a:p>
          <a:p>
            <a:pPr>
              <a:defRPr/>
            </a:pPr>
            <a:r>
              <a:rPr lang="en-US" dirty="0"/>
              <a:t>17 trials with 5099 participants were included. The number needed to treat for one additional beneficial outcome was 22 (NNTB 22). The reduction in days with cough was 0.46 days and days feeling ill was 0.64 days (CI 1.16-0.13). NNT for an additional adverse effect was 24. </a:t>
            </a:r>
          </a:p>
        </p:txBody>
      </p:sp>
      <p:sp>
        <p:nvSpPr>
          <p:cNvPr id="4" name="Date Placeholder 3">
            <a:extLst>
              <a:ext uri="{FF2B5EF4-FFF2-40B4-BE49-F238E27FC236}">
                <a16:creationId xmlns:a16="http://schemas.microsoft.com/office/drawing/2014/main" id="{5118705B-B5E1-48E4-97CB-A3799B6FEADA}"/>
              </a:ext>
            </a:extLst>
          </p:cNvPr>
          <p:cNvSpPr>
            <a:spLocks noGrp="1"/>
          </p:cNvSpPr>
          <p:nvPr>
            <p:ph type="dt" sz="quarter" idx="1"/>
          </p:nvPr>
        </p:nvSpPr>
        <p:spPr>
          <a:xfrm>
            <a:off x="3884613" y="0"/>
            <a:ext cx="2971800" cy="458788"/>
          </a:xfrm>
          <a:prstGeom prst="rect">
            <a:avLst/>
          </a:prstGeom>
        </p:spPr>
        <p:txBody>
          <a:bodyPr/>
          <a:lstStyle/>
          <a:p>
            <a:pPr>
              <a:defRPr/>
            </a:pPr>
            <a:fld id="{8BA38727-69F0-42C1-82D9-CB8509CF5991}" type="datetime3">
              <a:rPr lang="en-GB">
                <a:solidFill>
                  <a:prstClr val="black"/>
                </a:solidFill>
              </a:rPr>
              <a:pPr>
                <a:defRPr/>
              </a:pPr>
              <a:t>5 July, 2023</a:t>
            </a:fld>
            <a:endParaRPr lang="en-US" dirty="0">
              <a:solidFill>
                <a:prstClr val="black"/>
              </a:solidFill>
            </a:endParaRPr>
          </a:p>
        </p:txBody>
      </p:sp>
      <p:sp>
        <p:nvSpPr>
          <p:cNvPr id="5" name="Footer Placeholder 4">
            <a:extLst>
              <a:ext uri="{FF2B5EF4-FFF2-40B4-BE49-F238E27FC236}">
                <a16:creationId xmlns:a16="http://schemas.microsoft.com/office/drawing/2014/main" id="{8B78A97C-B04D-43A9-8360-B8488F410BCA}"/>
              </a:ext>
            </a:extLst>
          </p:cNvPr>
          <p:cNvSpPr>
            <a:spLocks noGrp="1"/>
          </p:cNvSpPr>
          <p:nvPr>
            <p:ph type="ftr" sz="quarter" idx="4"/>
          </p:nvPr>
        </p:nvSpPr>
        <p:spPr>
          <a:xfrm>
            <a:off x="0" y="8685213"/>
            <a:ext cx="2971800" cy="458787"/>
          </a:xfrm>
          <a:prstGeom prst="rect">
            <a:avLst/>
          </a:prstGeom>
        </p:spPr>
        <p:txBody>
          <a:bodyPr/>
          <a:lstStyle/>
          <a:p>
            <a:pPr>
              <a:defRPr/>
            </a:pPr>
            <a:endParaRPr lang="en-US">
              <a:solidFill>
                <a:prstClr val="black"/>
              </a:solidFill>
            </a:endParaRPr>
          </a:p>
        </p:txBody>
      </p:sp>
      <p:sp>
        <p:nvSpPr>
          <p:cNvPr id="47110" name="Slide Number Placeholder 5">
            <a:extLst>
              <a:ext uri="{FF2B5EF4-FFF2-40B4-BE49-F238E27FC236}">
                <a16:creationId xmlns:a16="http://schemas.microsoft.com/office/drawing/2014/main" id="{2BB0A9EA-BE70-45F7-8D6F-48724CA7E92C}"/>
              </a:ext>
            </a:extLst>
          </p:cNvPr>
          <p:cNvSpPr>
            <a:spLocks noGrp="1" noChangeArrowheads="1"/>
          </p:cNvSpPr>
          <p:nvPr>
            <p:ph type="sldNum" sz="quarter" idx="5"/>
          </p:nvPr>
        </p:nvSpPr>
        <p:spPr bwMode="auto">
          <a:xfrm>
            <a:off x="3884613" y="868521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EC5455F-B453-4F11-96B7-6135D6411E9B}" type="slidenum">
              <a:rPr lang="en-US" altLang="en-US" sz="1300" smtClean="0">
                <a:solidFill>
                  <a:srgbClr val="000000"/>
                </a:solidFill>
              </a:rPr>
              <a:pPr>
                <a:spcBef>
                  <a:spcPct val="0"/>
                </a:spcBef>
              </a:pPr>
              <a:t>13</a:t>
            </a:fld>
            <a:endParaRPr lang="en-US" altLang="en-US" sz="1300">
              <a:solidFill>
                <a:srgbClr val="000000"/>
              </a:solidFill>
            </a:endParaRPr>
          </a:p>
        </p:txBody>
      </p:sp>
      <p:sp>
        <p:nvSpPr>
          <p:cNvPr id="7" name="Header Placeholder 6">
            <a:extLst>
              <a:ext uri="{FF2B5EF4-FFF2-40B4-BE49-F238E27FC236}">
                <a16:creationId xmlns:a16="http://schemas.microsoft.com/office/drawing/2014/main" id="{C3C4EC10-727D-4545-B553-A6C9DA6471F1}"/>
              </a:ext>
            </a:extLst>
          </p:cNvPr>
          <p:cNvSpPr>
            <a:spLocks noGrp="1"/>
          </p:cNvSpPr>
          <p:nvPr>
            <p:ph type="hdr" sz="quarter"/>
          </p:nvPr>
        </p:nvSpPr>
        <p:spPr>
          <a:xfrm>
            <a:off x="0" y="0"/>
            <a:ext cx="2971800" cy="458788"/>
          </a:xfrm>
          <a:prstGeom prst="rect">
            <a:avLst/>
          </a:prstGeom>
        </p:spPr>
        <p:txBody>
          <a:bodyPr/>
          <a:lstStyle/>
          <a:p>
            <a:pPr>
              <a:defRPr/>
            </a:pPr>
            <a:r>
              <a:rPr lang="en-US">
                <a:solidFill>
                  <a:prstClr val="black"/>
                </a:solidFill>
              </a:rPr>
              <a:t>extra slides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4958228"/>
            <a:ext cx="6858000" cy="473308"/>
          </a:xfrm>
        </p:spPr>
        <p:txBody>
          <a:bodyPr/>
          <a:lstStyle>
            <a:lvl1pPr marL="0" indent="0" algn="ctr">
              <a:buNone/>
              <a:defRPr sz="2400">
                <a:solidFill>
                  <a:schemeClr val="accent6">
                    <a:lumMod val="1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25FA1F7-9FC8-46DA-BE17-7719522D7DFA}" type="datetime1">
              <a:rPr lang="en-GB" smtClean="0"/>
              <a:t>05/07/2023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1385C2-C24A-4E88-87F7-2016927FAD7D}" type="slidenum">
              <a:rPr lang="en-GB" smtClean="0"/>
              <a:t>‹#›</a:t>
            </a:fld>
            <a:endParaRPr lang="en-GB"/>
          </a:p>
        </p:txBody>
      </p:sp>
    </p:spTree>
    <p:extLst>
      <p:ext uri="{BB962C8B-B14F-4D97-AF65-F5344CB8AC3E}">
        <p14:creationId xmlns:p14="http://schemas.microsoft.com/office/powerpoint/2010/main" val="2818688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A5664F-88C5-45FF-952F-32B69A3E35EA}" type="datetime1">
              <a:rPr lang="en-GB" smtClean="0"/>
              <a:t>05/07/2023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1385C2-C24A-4E88-87F7-2016927FAD7D}" type="slidenum">
              <a:rPr lang="en-GB" smtClean="0"/>
              <a:t>‹#›</a:t>
            </a:fld>
            <a:endParaRPr lang="en-GB"/>
          </a:p>
        </p:txBody>
      </p:sp>
    </p:spTree>
    <p:extLst>
      <p:ext uri="{BB962C8B-B14F-4D97-AF65-F5344CB8AC3E}">
        <p14:creationId xmlns:p14="http://schemas.microsoft.com/office/powerpoint/2010/main" val="1376688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14FF8D-2AF0-4C69-BF57-F19C621751A8}" type="datetime1">
              <a:rPr lang="en-GB" smtClean="0"/>
              <a:t>05/07/2023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1385C2-C24A-4E88-87F7-2016927FAD7D}" type="slidenum">
              <a:rPr lang="en-GB" smtClean="0"/>
              <a:t>‹#›</a:t>
            </a:fld>
            <a:endParaRPr lang="en-GB"/>
          </a:p>
        </p:txBody>
      </p:sp>
    </p:spTree>
    <p:extLst>
      <p:ext uri="{BB962C8B-B14F-4D97-AF65-F5344CB8AC3E}">
        <p14:creationId xmlns:p14="http://schemas.microsoft.com/office/powerpoint/2010/main" val="4124807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1704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000" y="1367999"/>
            <a:ext cx="8028000" cy="4788000"/>
          </a:xfrm>
          <a:prstGeom prst="rect">
            <a:avLst/>
          </a:prstGeom>
        </p:spPr>
        <p:txBody>
          <a:bodyPr/>
          <a:lstStyle>
            <a:lvl1pPr>
              <a:spcBef>
                <a:spcPts val="1200"/>
              </a:spcBef>
              <a:defRPr/>
            </a:lvl1pPr>
          </a:lstStyle>
          <a:p>
            <a:pPr lvl="0"/>
            <a:r>
              <a:rPr lang="en-US" dirty="0"/>
              <a:t>Click to edit Master text styles</a:t>
            </a:r>
          </a:p>
          <a:p>
            <a:pPr lvl="1"/>
            <a:r>
              <a:rPr lang="en-US" dirty="0"/>
              <a:t>Second level</a:t>
            </a:r>
          </a:p>
          <a:p>
            <a:pPr lvl="3"/>
            <a:r>
              <a:rPr lang="en-US" dirty="0"/>
              <a:t>Third level</a:t>
            </a:r>
          </a:p>
          <a:p>
            <a:pPr lvl="4"/>
            <a:r>
              <a:rPr lang="en-US" dirty="0"/>
              <a:t>Fourth level</a:t>
            </a:r>
          </a:p>
          <a:p>
            <a:pPr lvl="5"/>
            <a:r>
              <a:rPr lang="en-US" dirty="0"/>
              <a:t>Fifth level</a:t>
            </a:r>
          </a:p>
        </p:txBody>
      </p:sp>
      <p:sp>
        <p:nvSpPr>
          <p:cNvPr id="5" name="Slide Number Placeholder 5">
            <a:extLst>
              <a:ext uri="{FF2B5EF4-FFF2-40B4-BE49-F238E27FC236}">
                <a16:creationId xmlns:a16="http://schemas.microsoft.com/office/drawing/2014/main" id="{FB2C93EF-4226-455E-9088-3F7E3A028D11}"/>
              </a:ext>
            </a:extLst>
          </p:cNvPr>
          <p:cNvSpPr>
            <a:spLocks noGrp="1"/>
          </p:cNvSpPr>
          <p:nvPr>
            <p:ph type="sldNum" sz="quarter" idx="10"/>
          </p:nvPr>
        </p:nvSpPr>
        <p:spPr>
          <a:xfrm>
            <a:off x="0" y="6308725"/>
            <a:ext cx="9144000" cy="54927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FFFFFF"/>
                </a:solidFill>
              </a:defRPr>
            </a:lvl1pPr>
          </a:lstStyle>
          <a:p>
            <a:pPr>
              <a:defRPr/>
            </a:pPr>
            <a:r>
              <a:rPr lang="en-US" altLang="en-US"/>
              <a:t>  </a:t>
            </a:r>
            <a:fld id="{FDEABC9B-B398-4969-A52A-A5A343916221}" type="slidenum">
              <a:rPr lang="en-US" altLang="en-US" smtClean="0"/>
              <a:pPr>
                <a:defRPr/>
              </a:pPr>
              <a:t>‹#›</a:t>
            </a:fld>
            <a:endParaRPr lang="en-US" altLang="en-US"/>
          </a:p>
        </p:txBody>
      </p:sp>
      <p:sp>
        <p:nvSpPr>
          <p:cNvPr id="6" name="Footer Placeholder 5">
            <a:extLst>
              <a:ext uri="{FF2B5EF4-FFF2-40B4-BE49-F238E27FC236}">
                <a16:creationId xmlns:a16="http://schemas.microsoft.com/office/drawing/2014/main" id="{11C6BB60-9515-4F18-814F-058206893669}"/>
              </a:ext>
            </a:extLst>
          </p:cNvPr>
          <p:cNvSpPr>
            <a:spLocks noGrp="1"/>
          </p:cNvSpPr>
          <p:nvPr>
            <p:ph type="ftr" sz="quarter" idx="11"/>
          </p:nvPr>
        </p:nvSpPr>
        <p:spPr>
          <a:xfrm>
            <a:off x="900113" y="6308725"/>
            <a:ext cx="8064500" cy="549275"/>
          </a:xfrm>
          <a:prstGeom prst="rect">
            <a:avLst/>
          </a:prstGeom>
        </p:spPr>
        <p:txBody>
          <a:bodyPr/>
          <a:lstStyle>
            <a:lvl1pPr algn="l" eaLnBrk="1" hangingPunct="1">
              <a:defRPr sz="1200" baseline="0">
                <a:solidFill>
                  <a:prstClr val="white"/>
                </a:solidFill>
                <a:latin typeface="Arial" pitchFamily="34" charset="0"/>
              </a:defRPr>
            </a:lvl1pPr>
          </a:lstStyle>
          <a:p>
            <a:pPr>
              <a:defRPr/>
            </a:pPr>
            <a:endParaRPr lang="en-US"/>
          </a:p>
        </p:txBody>
      </p:sp>
    </p:spTree>
    <p:extLst>
      <p:ext uri="{BB962C8B-B14F-4D97-AF65-F5344CB8AC3E}">
        <p14:creationId xmlns:p14="http://schemas.microsoft.com/office/powerpoint/2010/main" val="954450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pPr>
              <a:defRPr/>
            </a:pPr>
            <a:r>
              <a:rPr lang="en-US"/>
              <a:t>  </a:t>
            </a:r>
            <a:fld id="{45F8D313-CCBE-49D6-A3BC-57B1848DFB52}" type="slidenum">
              <a:rPr lang="en-US" smtClean="0"/>
              <a:pPr>
                <a:defRPr/>
              </a:pPr>
              <a:t>‹#›</a:t>
            </a:fld>
            <a:r>
              <a:rPr lang="en-US"/>
              <a:t> </a:t>
            </a:r>
            <a:endParaRPr lang="en-US" dirty="0"/>
          </a:p>
        </p:txBody>
      </p:sp>
      <p:sp>
        <p:nvSpPr>
          <p:cNvPr id="4" name="Footer Placeholder 3"/>
          <p:cNvSpPr>
            <a:spLocks noGrp="1"/>
          </p:cNvSpPr>
          <p:nvPr>
            <p:ph type="ftr" sz="quarter" idx="11"/>
          </p:nvPr>
        </p:nvSpPr>
        <p:spPr/>
        <p:txBody>
          <a:bodyPr/>
          <a:lstStyle/>
          <a:p>
            <a:pPr>
              <a:defRPr/>
            </a:pPr>
            <a:endParaRPr lang="en-US" dirty="0"/>
          </a:p>
        </p:txBody>
      </p:sp>
    </p:spTree>
    <p:extLst>
      <p:ext uri="{BB962C8B-B14F-4D97-AF65-F5344CB8AC3E}">
        <p14:creationId xmlns:p14="http://schemas.microsoft.com/office/powerpoint/2010/main" val="3659485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91056" y="365126"/>
            <a:ext cx="6924294" cy="1325563"/>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031D5B-F872-4E18-A857-A23D94D5FA47}" type="datetime1">
              <a:rPr lang="en-GB" smtClean="0"/>
              <a:t>05/07/2023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1385C2-C24A-4E88-87F7-2016927FAD7D}" type="slidenum">
              <a:rPr lang="en-GB" smtClean="0"/>
              <a:t>‹#›</a:t>
            </a:fld>
            <a:endParaRPr lang="en-GB"/>
          </a:p>
        </p:txBody>
      </p:sp>
    </p:spTree>
    <p:extLst>
      <p:ext uri="{BB962C8B-B14F-4D97-AF65-F5344CB8AC3E}">
        <p14:creationId xmlns:p14="http://schemas.microsoft.com/office/powerpoint/2010/main" val="1124193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accent6">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7D79E-C7DE-4A54-AE3B-C68FAAEC4BAB}" type="datetime1">
              <a:rPr lang="en-GB" smtClean="0"/>
              <a:t>05/07/2023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1385C2-C24A-4E88-87F7-2016927FAD7D}" type="slidenum">
              <a:rPr lang="en-GB" smtClean="0"/>
              <a:t>‹#›</a:t>
            </a:fld>
            <a:endParaRPr lang="en-GB"/>
          </a:p>
        </p:txBody>
      </p:sp>
    </p:spTree>
    <p:extLst>
      <p:ext uri="{BB962C8B-B14F-4D97-AF65-F5344CB8AC3E}">
        <p14:creationId xmlns:p14="http://schemas.microsoft.com/office/powerpoint/2010/main" val="1342716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4752" y="365126"/>
            <a:ext cx="7070598" cy="1325563"/>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lvl1pPr>
              <a:defRPr>
                <a:solidFill>
                  <a:srgbClr val="FFFFFF"/>
                </a:solidFill>
              </a:defRPr>
            </a:lvl1pPr>
          </a:lstStyle>
          <a:p>
            <a:fld id="{C79D3B2C-B57B-4731-9CE1-B933D31AD4ED}" type="datetime1">
              <a:rPr lang="en-GB" smtClean="0"/>
              <a:t>05/07/2023</a:t>
            </a:fld>
            <a:endParaRPr lang="en-GB"/>
          </a:p>
        </p:txBody>
      </p:sp>
      <p:sp>
        <p:nvSpPr>
          <p:cNvPr id="6" name="Footer Placeholder 5"/>
          <p:cNvSpPr>
            <a:spLocks noGrp="1"/>
          </p:cNvSpPr>
          <p:nvPr>
            <p:ph type="ftr" sz="quarter" idx="11"/>
          </p:nvPr>
        </p:nvSpPr>
        <p:spPr/>
        <p:txBody>
          <a:bodyPr/>
          <a:lstStyle>
            <a:lvl1pPr>
              <a:defRPr>
                <a:solidFill>
                  <a:srgbClr val="FFFFFF"/>
                </a:solidFill>
              </a:defRPr>
            </a:lvl1pPr>
          </a:lstStyle>
          <a:p>
            <a:endParaRPr lang="en-GB"/>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E1385C2-C24A-4E88-87F7-2016927FAD7D}" type="slidenum">
              <a:rPr lang="en-GB" smtClean="0"/>
              <a:pPr/>
              <a:t>‹#›</a:t>
            </a:fld>
            <a:endParaRPr lang="en-GB"/>
          </a:p>
        </p:txBody>
      </p:sp>
    </p:spTree>
    <p:extLst>
      <p:ext uri="{BB962C8B-B14F-4D97-AF65-F5344CB8AC3E}">
        <p14:creationId xmlns:p14="http://schemas.microsoft.com/office/powerpoint/2010/main" val="1194610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4751" y="365126"/>
            <a:ext cx="7071789"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6FDB3FE-80EE-4F03-9D6E-F4C0AEE5C829}" type="datetime1">
              <a:rPr lang="en-GB" smtClean="0"/>
              <a:t>05/07/2023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E1385C2-C24A-4E88-87F7-2016927FAD7D}" type="slidenum">
              <a:rPr lang="en-GB" smtClean="0"/>
              <a:t>‹#›</a:t>
            </a:fld>
            <a:endParaRPr lang="en-GB"/>
          </a:p>
        </p:txBody>
      </p:sp>
      <p:pic>
        <p:nvPicPr>
          <p:cNvPr id="10" name="Picture 2">
            <a:extLst>
              <a:ext uri="{FF2B5EF4-FFF2-40B4-BE49-F238E27FC236}">
                <a16:creationId xmlns:a16="http://schemas.microsoft.com/office/drawing/2014/main" id="{248FF455-7AB4-49B9-BDE6-5BFDE4130C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2635" y="319204"/>
            <a:ext cx="1101534" cy="130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0391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17904" y="365126"/>
            <a:ext cx="6997446" cy="1325563"/>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E318488-72F7-43D4-ACCD-50EA635B7598}" type="datetime1">
              <a:rPr lang="en-GB" smtClean="0"/>
              <a:t>05/07/2023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E1385C2-C24A-4E88-87F7-2016927FAD7D}" type="slidenum">
              <a:rPr lang="en-GB" smtClean="0"/>
              <a:t>‹#›</a:t>
            </a:fld>
            <a:endParaRPr lang="en-GB"/>
          </a:p>
        </p:txBody>
      </p:sp>
    </p:spTree>
    <p:extLst>
      <p:ext uri="{BB962C8B-B14F-4D97-AF65-F5344CB8AC3E}">
        <p14:creationId xmlns:p14="http://schemas.microsoft.com/office/powerpoint/2010/main" val="2922621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36F7A6-9662-4507-8B74-1BB0F65D45A0}" type="datetime1">
              <a:rPr lang="en-GB" smtClean="0"/>
              <a:t>05/07/2023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E1385C2-C24A-4E88-87F7-2016927FAD7D}" type="slidenum">
              <a:rPr lang="en-GB" smtClean="0"/>
              <a:t>‹#›</a:t>
            </a:fld>
            <a:endParaRPr lang="en-GB"/>
          </a:p>
        </p:txBody>
      </p:sp>
      <p:pic>
        <p:nvPicPr>
          <p:cNvPr id="5" name="Picture 2">
            <a:extLst>
              <a:ext uri="{FF2B5EF4-FFF2-40B4-BE49-F238E27FC236}">
                <a16:creationId xmlns:a16="http://schemas.microsoft.com/office/drawing/2014/main" id="{47B68C02-FB91-4589-A45F-F61F3EE3D75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2635" y="319204"/>
            <a:ext cx="1101534" cy="130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1073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625250"/>
            <a:ext cx="2949178" cy="432149"/>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FCA88B3-12F2-41C0-8EA0-63B5B28EEAEF}" type="datetime1">
              <a:rPr lang="en-GB" smtClean="0"/>
              <a:t>05/07/2023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1385C2-C24A-4E88-87F7-2016927FAD7D}" type="slidenum">
              <a:rPr lang="en-GB" smtClean="0"/>
              <a:t>‹#›</a:t>
            </a:fld>
            <a:endParaRPr lang="en-GB"/>
          </a:p>
        </p:txBody>
      </p:sp>
    </p:spTree>
    <p:extLst>
      <p:ext uri="{BB962C8B-B14F-4D97-AF65-F5344CB8AC3E}">
        <p14:creationId xmlns:p14="http://schemas.microsoft.com/office/powerpoint/2010/main" val="1247907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92DCA24-5A78-4EC9-B6BD-707C689D32ED}" type="datetime1">
              <a:rPr lang="en-GB" smtClean="0"/>
              <a:t>05/07/2023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1385C2-C24A-4E88-87F7-2016927FAD7D}" type="slidenum">
              <a:rPr lang="en-GB" smtClean="0"/>
              <a:t>‹#›</a:t>
            </a:fld>
            <a:endParaRPr lang="en-GB"/>
          </a:p>
        </p:txBody>
      </p:sp>
    </p:spTree>
    <p:extLst>
      <p:ext uri="{BB962C8B-B14F-4D97-AF65-F5344CB8AC3E}">
        <p14:creationId xmlns:p14="http://schemas.microsoft.com/office/powerpoint/2010/main" val="477447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2D37EE4-2BCC-4C30-A5EA-0E3FF3A574D5}"/>
              </a:ext>
            </a:extLst>
          </p:cNvPr>
          <p:cNvSpPr/>
          <p:nvPr userDrawn="1"/>
        </p:nvSpPr>
        <p:spPr>
          <a:xfrm>
            <a:off x="0" y="6291072"/>
            <a:ext cx="9144000" cy="566928"/>
          </a:xfrm>
          <a:prstGeom prst="rect">
            <a:avLst/>
          </a:prstGeom>
          <a:solidFill>
            <a:srgbClr val="F4DDC4"/>
          </a:solidFill>
          <a:ln>
            <a:solidFill>
              <a:srgbClr val="F4DD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6FC4202E-EF2F-40CB-96C9-9DABAF1BCC3C}"/>
              </a:ext>
            </a:extLst>
          </p:cNvPr>
          <p:cNvSpPr/>
          <p:nvPr userDrawn="1"/>
        </p:nvSpPr>
        <p:spPr>
          <a:xfrm>
            <a:off x="0" y="-7820"/>
            <a:ext cx="9144000" cy="258837"/>
          </a:xfrm>
          <a:prstGeom prst="rect">
            <a:avLst/>
          </a:prstGeom>
          <a:solidFill>
            <a:srgbClr val="AD0016"/>
          </a:solidFill>
          <a:ln>
            <a:solidFill>
              <a:srgbClr val="AD00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1426464" y="365126"/>
            <a:ext cx="708888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solidFill>
              </a:defRPr>
            </a:lvl1pPr>
          </a:lstStyle>
          <a:p>
            <a:fld id="{A94D9DC8-3BB7-44A4-8124-0E4505CB6B2F}" type="datetime1">
              <a:rPr lang="en-GB" smtClean="0"/>
              <a:t>05/07/2023</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solidFill>
              </a:defRPr>
            </a:lvl1pPr>
          </a:lstStyle>
          <a:p>
            <a:fld id="{EE1385C2-C24A-4E88-87F7-2016927FAD7D}" type="slidenum">
              <a:rPr lang="en-GB" smtClean="0"/>
              <a:pPr/>
              <a:t>‹#›</a:t>
            </a:fld>
            <a:endParaRPr lang="en-GB"/>
          </a:p>
        </p:txBody>
      </p:sp>
      <p:pic>
        <p:nvPicPr>
          <p:cNvPr id="10" name="Picture 2">
            <a:extLst>
              <a:ext uri="{FF2B5EF4-FFF2-40B4-BE49-F238E27FC236}">
                <a16:creationId xmlns:a16="http://schemas.microsoft.com/office/drawing/2014/main" id="{271CB06A-CD60-439E-9DB8-6E49D7843246}"/>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242635" y="319204"/>
            <a:ext cx="1101534" cy="130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24672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dt="0"/>
  <p:txStyles>
    <p:titleStyle>
      <a:lvl1pPr algn="l" defTabSz="914400" rtl="0" eaLnBrk="1" latinLnBrk="0" hangingPunct="1">
        <a:lnSpc>
          <a:spcPct val="90000"/>
        </a:lnSpc>
        <a:spcBef>
          <a:spcPct val="0"/>
        </a:spcBef>
        <a:buNone/>
        <a:defRPr sz="4400" b="1" kern="1200">
          <a:solidFill>
            <a:srgbClr val="AD0016"/>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2" Type="http://schemas.openxmlformats.org/officeDocument/2006/relationships/hyperlink" Target="https://www.youtube.com/watch?v=0evTlTH5vv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chart" Target="../charts/char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chart" Target="../charts/chart1.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hyperlink" Target="https://elearning.rcgp.org.uk/mod/book/view.php?id=12647"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44.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png"/><Relationship Id="rId7" Type="http://schemas.openxmlformats.org/officeDocument/2006/relationships/image" Target="../media/image33.jpe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comments" Target="../comments/comment2.xml"/></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42.png"/><Relationship Id="rId4" Type="http://schemas.openxmlformats.org/officeDocument/2006/relationships/image" Target="../media/image41.png"/></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surveys.phe.org.uk/TARGETNorthamptonshire"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hyperlink" Target="mailto:TARGETantibiotics@phe.gov.uk"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36C61F9D-4F79-4252-B81B-B48F37E58CF9}"/>
              </a:ext>
            </a:extLst>
          </p:cNvPr>
          <p:cNvSpPr>
            <a:spLocks noGrp="1"/>
          </p:cNvSpPr>
          <p:nvPr>
            <p:ph type="ctrTitle"/>
          </p:nvPr>
        </p:nvSpPr>
        <p:spPr>
          <a:xfrm>
            <a:off x="758825" y="1628774"/>
            <a:ext cx="7772400" cy="162790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GB" altLang="en-US" dirty="0">
                <a:solidFill>
                  <a:srgbClr val="AF1E2C"/>
                </a:solidFill>
                <a:latin typeface="Arial" panose="020B0604020202020204" pitchFamily="34" charset="0"/>
                <a:cs typeface="Arial" panose="020B0604020202020204" pitchFamily="34" charset="0"/>
              </a:rPr>
              <a:t>TARGET Antibiotics</a:t>
            </a:r>
          </a:p>
        </p:txBody>
      </p:sp>
      <p:sp>
        <p:nvSpPr>
          <p:cNvPr id="4" name="Content Placeholder 2">
            <a:extLst>
              <a:ext uri="{FF2B5EF4-FFF2-40B4-BE49-F238E27FC236}">
                <a16:creationId xmlns:a16="http://schemas.microsoft.com/office/drawing/2014/main" id="{51E16475-7A64-4323-9E3E-1FED33F6E55E}"/>
              </a:ext>
            </a:extLst>
          </p:cNvPr>
          <p:cNvSpPr txBox="1">
            <a:spLocks/>
          </p:cNvSpPr>
          <p:nvPr/>
        </p:nvSpPr>
        <p:spPr>
          <a:xfrm>
            <a:off x="612775" y="3847033"/>
            <a:ext cx="7918450" cy="1800225"/>
          </a:xfrm>
          <a:prstGeom prst="rect">
            <a:avLst/>
          </a:prstGeom>
          <a:noFill/>
        </p:spPr>
        <p:txBody>
          <a:bodyPr/>
          <a:lstStyle/>
          <a:p>
            <a:pPr marL="28575" algn="ctr" eaLnBrk="1" hangingPunct="1">
              <a:spcBef>
                <a:spcPct val="20000"/>
              </a:spcBef>
              <a:tabLst>
                <a:tab pos="533400" algn="l"/>
                <a:tab pos="1162050" algn="l"/>
                <a:tab pos="1695450" algn="l"/>
                <a:tab pos="2247900" algn="l"/>
                <a:tab pos="2781300" algn="l"/>
              </a:tabLst>
              <a:defRPr/>
            </a:pPr>
            <a:r>
              <a:rPr lang="en-GB" sz="2400" kern="0" dirty="0">
                <a:solidFill>
                  <a:schemeClr val="accent6">
                    <a:lumMod val="10000"/>
                  </a:schemeClr>
                </a:solidFill>
                <a:latin typeface="Arial" panose="020B0604020202020204" pitchFamily="34" charset="0"/>
                <a:cs typeface="Arial" panose="020B0604020202020204" pitchFamily="34" charset="0"/>
              </a:rPr>
              <a:t>“</a:t>
            </a:r>
            <a:r>
              <a:rPr lang="en-GB" sz="2400" i="1" kern="0" dirty="0">
                <a:solidFill>
                  <a:schemeClr val="accent6">
                    <a:lumMod val="10000"/>
                  </a:schemeClr>
                </a:solidFill>
                <a:latin typeface="Arial" panose="020B0604020202020204" pitchFamily="34" charset="0"/>
                <a:cs typeface="Arial" panose="020B0604020202020204" pitchFamily="34" charset="0"/>
              </a:rPr>
              <a:t>There are few public health issues of potentially greater importance for society than antibiotic resistance</a:t>
            </a:r>
            <a:r>
              <a:rPr lang="en-GB" sz="2400" kern="0" dirty="0">
                <a:solidFill>
                  <a:schemeClr val="accent6">
                    <a:lumMod val="10000"/>
                  </a:schemeClr>
                </a:solidFill>
                <a:latin typeface="Arial" panose="020B0604020202020204" pitchFamily="34" charset="0"/>
                <a:cs typeface="Arial" panose="020B0604020202020204" pitchFamily="34" charset="0"/>
              </a:rPr>
              <a:t>” </a:t>
            </a:r>
            <a:endParaRPr lang="en-GB" sz="2800" kern="0" dirty="0">
              <a:solidFill>
                <a:schemeClr val="accent6">
                  <a:lumMod val="10000"/>
                </a:schemeClr>
              </a:solidFill>
              <a:latin typeface="Arial" panose="020B0604020202020204" pitchFamily="34" charset="0"/>
              <a:cs typeface="Arial" panose="020B0604020202020204" pitchFamily="34" charset="0"/>
            </a:endParaRPr>
          </a:p>
          <a:p>
            <a:pPr marL="28575" algn="ctr" eaLnBrk="1" hangingPunct="1">
              <a:spcBef>
                <a:spcPct val="20000"/>
              </a:spcBef>
              <a:tabLst>
                <a:tab pos="533400" algn="l"/>
                <a:tab pos="1162050" algn="l"/>
                <a:tab pos="1695450" algn="l"/>
                <a:tab pos="2247900" algn="l"/>
                <a:tab pos="2781300" algn="l"/>
              </a:tabLst>
              <a:defRPr/>
            </a:pPr>
            <a:r>
              <a:rPr lang="en-GB" sz="2000" kern="0" dirty="0">
                <a:solidFill>
                  <a:schemeClr val="accent6">
                    <a:lumMod val="10000"/>
                  </a:schemeClr>
                </a:solidFill>
                <a:latin typeface="Arial" panose="020B0604020202020204" pitchFamily="34" charset="0"/>
                <a:cs typeface="Arial" panose="020B0604020202020204" pitchFamily="34" charset="0"/>
              </a:rPr>
              <a:t>2013 CMO Prof Dame Sally Davies</a:t>
            </a:r>
          </a:p>
        </p:txBody>
      </p:sp>
      <p:sp>
        <p:nvSpPr>
          <p:cNvPr id="7" name="Footer Placeholder 1">
            <a:extLst>
              <a:ext uri="{FF2B5EF4-FFF2-40B4-BE49-F238E27FC236}">
                <a16:creationId xmlns:a16="http://schemas.microsoft.com/office/drawing/2014/main" id="{3092D298-0E30-443A-B508-D472F7658BF4}"/>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6" name="TextBox 13">
            <a:extLst>
              <a:ext uri="{FF2B5EF4-FFF2-40B4-BE49-F238E27FC236}">
                <a16:creationId xmlns:a16="http://schemas.microsoft.com/office/drawing/2014/main" id="{6518259F-4DA0-4971-A4FA-646203096570}"/>
              </a:ext>
            </a:extLst>
          </p:cNvPr>
          <p:cNvSpPr txBox="1">
            <a:spLocks noChangeArrowheads="1"/>
          </p:cNvSpPr>
          <p:nvPr/>
        </p:nvSpPr>
        <p:spPr bwMode="auto">
          <a:xfrm>
            <a:off x="6063326" y="6412304"/>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itle 1">
            <a:extLst>
              <a:ext uri="{FF2B5EF4-FFF2-40B4-BE49-F238E27FC236}">
                <a16:creationId xmlns:a16="http://schemas.microsoft.com/office/drawing/2014/main" id="{6813AFA0-3788-4FA7-BC0B-AA0C8818DB85}"/>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noAutofit/>
          </a:bodyPr>
          <a:lstStyle/>
          <a:p>
            <a:r>
              <a:rPr lang="en-US" altLang="en-US" sz="3400" dirty="0">
                <a:solidFill>
                  <a:srgbClr val="AF1E2C"/>
                </a:solidFill>
                <a:latin typeface="Arial" panose="020B0604020202020204" pitchFamily="34" charset="0"/>
                <a:cs typeface="Arial" panose="020B0604020202020204" pitchFamily="34" charset="0"/>
              </a:rPr>
              <a:t>Antibiotic prescribing in Primary Care vs European Targets</a:t>
            </a:r>
          </a:p>
        </p:txBody>
      </p:sp>
      <p:graphicFrame>
        <p:nvGraphicFramePr>
          <p:cNvPr id="6" name="Content Placeholder 7">
            <a:extLst>
              <a:ext uri="{FF2B5EF4-FFF2-40B4-BE49-F238E27FC236}">
                <a16:creationId xmlns:a16="http://schemas.microsoft.com/office/drawing/2014/main" id="{B0B6C926-F540-4980-9BB7-20361F6DD379}"/>
              </a:ext>
            </a:extLst>
          </p:cNvPr>
          <p:cNvGraphicFramePr>
            <a:graphicFrameLocks noGrp="1"/>
          </p:cNvGraphicFramePr>
          <p:nvPr>
            <p:ph idx="1"/>
            <p:extLst>
              <p:ext uri="{D42A27DB-BD31-4B8C-83A1-F6EECF244321}">
                <p14:modId xmlns:p14="http://schemas.microsoft.com/office/powerpoint/2010/main" val="13236710"/>
              </p:ext>
            </p:extLst>
          </p:nvPr>
        </p:nvGraphicFramePr>
        <p:xfrm>
          <a:off x="628650" y="1825625"/>
          <a:ext cx="7886700" cy="3904585"/>
        </p:xfrm>
        <a:graphic>
          <a:graphicData uri="http://schemas.openxmlformats.org/drawingml/2006/table">
            <a:tbl>
              <a:tblPr firstRow="1" bandRow="1">
                <a:tableStyleId>{5940675A-B579-460E-94D1-54222C63F5DA}</a:tableStyleId>
              </a:tblPr>
              <a:tblGrid>
                <a:gridCol w="3248682">
                  <a:extLst>
                    <a:ext uri="{9D8B030D-6E8A-4147-A177-3AD203B41FA5}">
                      <a16:colId xmlns:a16="http://schemas.microsoft.com/office/drawing/2014/main" val="20000"/>
                    </a:ext>
                  </a:extLst>
                </a:gridCol>
                <a:gridCol w="1263034">
                  <a:extLst>
                    <a:ext uri="{9D8B030D-6E8A-4147-A177-3AD203B41FA5}">
                      <a16:colId xmlns:a16="http://schemas.microsoft.com/office/drawing/2014/main" val="20001"/>
                    </a:ext>
                  </a:extLst>
                </a:gridCol>
                <a:gridCol w="1739257">
                  <a:extLst>
                    <a:ext uri="{9D8B030D-6E8A-4147-A177-3AD203B41FA5}">
                      <a16:colId xmlns:a16="http://schemas.microsoft.com/office/drawing/2014/main" val="20002"/>
                    </a:ext>
                  </a:extLst>
                </a:gridCol>
                <a:gridCol w="1635727">
                  <a:extLst>
                    <a:ext uri="{9D8B030D-6E8A-4147-A177-3AD203B41FA5}">
                      <a16:colId xmlns:a16="http://schemas.microsoft.com/office/drawing/2014/main" val="20003"/>
                    </a:ext>
                  </a:extLst>
                </a:gridCol>
              </a:tblGrid>
              <a:tr h="9495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latin typeface="Arial" panose="020B0604020202020204" pitchFamily="34" charset="0"/>
                          <a:cs typeface="Arial" panose="020B0604020202020204" pitchFamily="34" charset="0"/>
                        </a:rPr>
                        <a:t>Condition/syndrome</a:t>
                      </a:r>
                    </a:p>
                  </a:txBody>
                  <a:tcPr marL="80760" marR="80760" marT="45727" marB="45727" anchor="ctr">
                    <a:solidFill>
                      <a:srgbClr val="666666"/>
                    </a:solidFill>
                  </a:tcPr>
                </a:tc>
                <a:tc>
                  <a:txBody>
                    <a:bodyPr/>
                    <a:lstStyle/>
                    <a:p>
                      <a:pPr algn="ctr"/>
                      <a:r>
                        <a:rPr lang="en-GB" sz="1400" b="1" dirty="0">
                          <a:solidFill>
                            <a:schemeClr val="bg1"/>
                          </a:solidFill>
                          <a:latin typeface="Arial" panose="020B0604020202020204" pitchFamily="34" charset="0"/>
                          <a:cs typeface="Arial" panose="020B0604020202020204" pitchFamily="34" charset="0"/>
                        </a:rPr>
                        <a:t>Actual prescription</a:t>
                      </a:r>
                      <a:r>
                        <a:rPr lang="en-GB" sz="1400" b="1" baseline="0" dirty="0">
                          <a:solidFill>
                            <a:schemeClr val="bg1"/>
                          </a:solidFill>
                          <a:latin typeface="Arial" panose="020B0604020202020204" pitchFamily="34" charset="0"/>
                          <a:cs typeface="Arial" panose="020B0604020202020204" pitchFamily="34" charset="0"/>
                        </a:rPr>
                        <a:t> </a:t>
                      </a:r>
                    </a:p>
                    <a:p>
                      <a:pPr algn="ctr"/>
                      <a:r>
                        <a:rPr lang="en-GB" sz="1400" b="1" dirty="0">
                          <a:solidFill>
                            <a:schemeClr val="bg1"/>
                          </a:solidFill>
                          <a:latin typeface="Arial" panose="020B0604020202020204" pitchFamily="34" charset="0"/>
                          <a:cs typeface="Arial" panose="020B0604020202020204" pitchFamily="34" charset="0"/>
                        </a:rPr>
                        <a:t>(THIN data)</a:t>
                      </a:r>
                    </a:p>
                  </a:txBody>
                  <a:tcPr marL="80760" marR="80760" marT="45727" marB="45727" anchor="ctr">
                    <a:solidFill>
                      <a:srgbClr val="666666"/>
                    </a:solidFill>
                  </a:tcPr>
                </a:tc>
                <a:tc>
                  <a:txBody>
                    <a:bodyPr/>
                    <a:lstStyle/>
                    <a:p>
                      <a:pPr algn="ctr"/>
                      <a:r>
                        <a:rPr lang="en-GB" sz="1400" b="1" dirty="0">
                          <a:solidFill>
                            <a:schemeClr val="bg1"/>
                          </a:solidFill>
                          <a:latin typeface="Arial" panose="020B0604020202020204" pitchFamily="34" charset="0"/>
                          <a:cs typeface="Arial" panose="020B0604020202020204" pitchFamily="34" charset="0"/>
                        </a:rPr>
                        <a:t>Ideal prescription: </a:t>
                      </a:r>
                      <a:r>
                        <a:rPr lang="en-GB" sz="1400" b="1" baseline="0" dirty="0">
                          <a:solidFill>
                            <a:schemeClr val="bg1"/>
                          </a:solidFill>
                          <a:latin typeface="Arial" panose="020B0604020202020204" pitchFamily="34" charset="0"/>
                          <a:cs typeface="Arial" panose="020B0604020202020204" pitchFamily="34" charset="0"/>
                        </a:rPr>
                        <a:t> UKHSA</a:t>
                      </a:r>
                      <a:r>
                        <a:rPr lang="en-GB" sz="1400" b="1" dirty="0">
                          <a:solidFill>
                            <a:schemeClr val="bg1"/>
                          </a:solidFill>
                          <a:latin typeface="Arial" panose="020B0604020202020204" pitchFamily="34" charset="0"/>
                          <a:cs typeface="Arial" panose="020B0604020202020204" pitchFamily="34" charset="0"/>
                        </a:rPr>
                        <a:t> EE  </a:t>
                      </a:r>
                    </a:p>
                    <a:p>
                      <a:pPr algn="ctr"/>
                      <a:r>
                        <a:rPr lang="en-GB" sz="1400" b="1" dirty="0">
                          <a:solidFill>
                            <a:schemeClr val="bg1"/>
                          </a:solidFill>
                          <a:latin typeface="Arial" panose="020B0604020202020204" pitchFamily="34" charset="0"/>
                          <a:cs typeface="Arial" panose="020B0604020202020204" pitchFamily="34" charset="0"/>
                        </a:rPr>
                        <a:t>median (IQ range)</a:t>
                      </a:r>
                    </a:p>
                  </a:txBody>
                  <a:tcPr marL="80760" marR="80760" marT="45727" marB="45727" anchor="ctr">
                    <a:solidFill>
                      <a:srgbClr val="666666"/>
                    </a:solidFill>
                  </a:tcPr>
                </a:tc>
                <a:tc>
                  <a:txBody>
                    <a:bodyPr/>
                    <a:lstStyle/>
                    <a:p>
                      <a:pPr algn="ctr"/>
                      <a:r>
                        <a:rPr lang="en-GB" sz="1400" b="1" dirty="0">
                          <a:solidFill>
                            <a:schemeClr val="bg1"/>
                          </a:solidFill>
                          <a:latin typeface="Arial" panose="020B0604020202020204" pitchFamily="34" charset="0"/>
                          <a:cs typeface="Arial" panose="020B0604020202020204" pitchFamily="34" charset="0"/>
                        </a:rPr>
                        <a:t>Ideal prescription: </a:t>
                      </a:r>
                      <a:r>
                        <a:rPr lang="en-GB" sz="1400" b="1" baseline="0" dirty="0">
                          <a:solidFill>
                            <a:schemeClr val="bg1"/>
                          </a:solidFill>
                          <a:latin typeface="Arial" panose="020B0604020202020204" pitchFamily="34" charset="0"/>
                          <a:cs typeface="Arial" panose="020B0604020202020204" pitchFamily="34" charset="0"/>
                        </a:rPr>
                        <a:t> </a:t>
                      </a:r>
                      <a:r>
                        <a:rPr lang="en-GB" sz="1400" b="1" dirty="0">
                          <a:solidFill>
                            <a:schemeClr val="bg1"/>
                          </a:solidFill>
                          <a:latin typeface="Arial" panose="020B0604020202020204" pitchFamily="34" charset="0"/>
                          <a:cs typeface="Arial" panose="020B0604020202020204" pitchFamily="34" charset="0"/>
                        </a:rPr>
                        <a:t>ESAC EE</a:t>
                      </a:r>
                    </a:p>
                    <a:p>
                      <a:pPr algn="ctr"/>
                      <a:r>
                        <a:rPr lang="en-GB" sz="1400" b="1" dirty="0">
                          <a:solidFill>
                            <a:schemeClr val="bg1"/>
                          </a:solidFill>
                          <a:latin typeface="Arial" panose="020B0604020202020204" pitchFamily="34" charset="0"/>
                          <a:cs typeface="Arial" panose="020B0604020202020204" pitchFamily="34" charset="0"/>
                        </a:rPr>
                        <a:t>acceptable range</a:t>
                      </a:r>
                    </a:p>
                  </a:txBody>
                  <a:tcPr marL="80760" marR="80760" marT="45727" marB="45727" anchor="ctr">
                    <a:solidFill>
                      <a:srgbClr val="666666"/>
                    </a:solidFill>
                  </a:tcPr>
                </a:tc>
                <a:extLst>
                  <a:ext uri="{0D108BD9-81ED-4DB2-BD59-A6C34878D82A}">
                    <a16:rowId xmlns:a16="http://schemas.microsoft.com/office/drawing/2014/main" val="10000"/>
                  </a:ext>
                </a:extLst>
              </a:tr>
              <a:tr h="328469">
                <a:tc>
                  <a:txBody>
                    <a:bodyPr/>
                    <a:lstStyle/>
                    <a:p>
                      <a:r>
                        <a:rPr lang="en-GB" sz="1400" b="1" dirty="0">
                          <a:solidFill>
                            <a:schemeClr val="accent6">
                              <a:lumMod val="10000"/>
                            </a:schemeClr>
                          </a:solidFill>
                          <a:latin typeface="Arial" panose="020B0604020202020204" pitchFamily="34" charset="0"/>
                          <a:cs typeface="Arial" panose="020B0604020202020204" pitchFamily="34" charset="0"/>
                        </a:rPr>
                        <a:t>Acute</a:t>
                      </a:r>
                      <a:r>
                        <a:rPr lang="en-GB" sz="1400" b="1" baseline="0" dirty="0">
                          <a:solidFill>
                            <a:schemeClr val="accent6">
                              <a:lumMod val="10000"/>
                            </a:schemeClr>
                          </a:solidFill>
                          <a:latin typeface="Arial" panose="020B0604020202020204" pitchFamily="34" charset="0"/>
                          <a:cs typeface="Arial" panose="020B0604020202020204" pitchFamily="34" charset="0"/>
                        </a:rPr>
                        <a:t> c</a:t>
                      </a:r>
                      <a:r>
                        <a:rPr lang="en-GB" sz="1400" b="1" dirty="0">
                          <a:solidFill>
                            <a:schemeClr val="accent6">
                              <a:lumMod val="10000"/>
                            </a:schemeClr>
                          </a:solidFill>
                          <a:latin typeface="Arial" panose="020B0604020202020204" pitchFamily="34" charset="0"/>
                          <a:cs typeface="Arial" panose="020B0604020202020204" pitchFamily="34" charset="0"/>
                        </a:rPr>
                        <a:t>ough</a:t>
                      </a:r>
                    </a:p>
                  </a:txBody>
                  <a:tcPr marL="80760" marR="80760" marT="45727" marB="45727">
                    <a:solidFill>
                      <a:srgbClr val="F4DDC4"/>
                    </a:solidFill>
                  </a:tcPr>
                </a:tc>
                <a:tc>
                  <a:txBody>
                    <a:bodyPr/>
                    <a:lstStyle/>
                    <a:p>
                      <a:pPr algn="ctr"/>
                      <a:r>
                        <a:rPr lang="en-GB" sz="1400" b="1" dirty="0">
                          <a:solidFill>
                            <a:schemeClr val="accent6">
                              <a:lumMod val="10000"/>
                            </a:schemeClr>
                          </a:solidFill>
                          <a:latin typeface="Arial" panose="020B0604020202020204" pitchFamily="34" charset="0"/>
                          <a:cs typeface="Arial" panose="020B0604020202020204" pitchFamily="34" charset="0"/>
                        </a:rPr>
                        <a:t>40%</a:t>
                      </a:r>
                    </a:p>
                  </a:txBody>
                  <a:tcPr marL="80760" marR="80760" marT="45727" marB="45727">
                    <a:solidFill>
                      <a:srgbClr val="F4DDC4"/>
                    </a:solidFill>
                  </a:tcPr>
                </a:tc>
                <a:tc>
                  <a:txBody>
                    <a:bodyPr/>
                    <a:lstStyle/>
                    <a:p>
                      <a:pPr algn="ctr"/>
                      <a:r>
                        <a:rPr lang="en-GB" sz="1400" b="1" baseline="0" dirty="0">
                          <a:solidFill>
                            <a:schemeClr val="accent6">
                              <a:lumMod val="10000"/>
                            </a:schemeClr>
                          </a:solidFill>
                          <a:latin typeface="Arial" panose="020B0604020202020204" pitchFamily="34" charset="0"/>
                          <a:cs typeface="Arial" panose="020B0604020202020204" pitchFamily="34" charset="0"/>
                        </a:rPr>
                        <a:t>10</a:t>
                      </a:r>
                      <a:r>
                        <a:rPr lang="en-GB" sz="1400" b="1"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 (6 </a:t>
                      </a:r>
                      <a:r>
                        <a:rPr lang="en-US" sz="1400" b="1" baseline="0"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 16</a:t>
                      </a:r>
                      <a:r>
                        <a:rPr lang="en-GB" sz="1400" b="1"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a:t>
                      </a:r>
                      <a:endParaRPr lang="en-GB" sz="1400" b="1"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F4DDC4"/>
                    </a:solidFill>
                  </a:tcPr>
                </a:tc>
                <a:tc>
                  <a:txBody>
                    <a:bodyPr/>
                    <a:lstStyle/>
                    <a:p>
                      <a:pPr algn="ctr"/>
                      <a:endParaRPr lang="en-GB" sz="1400" b="1"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F4DDC4"/>
                    </a:solidFill>
                  </a:tcPr>
                </a:tc>
                <a:extLst>
                  <a:ext uri="{0D108BD9-81ED-4DB2-BD59-A6C34878D82A}">
                    <a16:rowId xmlns:a16="http://schemas.microsoft.com/office/drawing/2014/main" val="10001"/>
                  </a:ext>
                </a:extLst>
              </a:tr>
              <a:tr h="328469">
                <a:tc>
                  <a:txBody>
                    <a:bodyPr/>
                    <a:lstStyle/>
                    <a:p>
                      <a:r>
                        <a:rPr lang="en-GB" sz="1400" b="1" dirty="0">
                          <a:solidFill>
                            <a:schemeClr val="accent6">
                              <a:lumMod val="10000"/>
                            </a:schemeClr>
                          </a:solidFill>
                          <a:latin typeface="Arial" panose="020B0604020202020204" pitchFamily="34" charset="0"/>
                          <a:cs typeface="Arial" panose="020B0604020202020204" pitchFamily="34" charset="0"/>
                        </a:rPr>
                        <a:t>Acute bronchitis</a:t>
                      </a:r>
                    </a:p>
                  </a:txBody>
                  <a:tcPr marL="80760" marR="80760" marT="45727" marB="45727">
                    <a:solidFill>
                      <a:srgbClr val="DDDDDD"/>
                    </a:solidFill>
                  </a:tcPr>
                </a:tc>
                <a:tc>
                  <a:txBody>
                    <a:bodyPr/>
                    <a:lstStyle/>
                    <a:p>
                      <a:pPr algn="ctr"/>
                      <a:r>
                        <a:rPr lang="en-GB" sz="1400" b="1" dirty="0">
                          <a:solidFill>
                            <a:schemeClr val="accent6">
                              <a:lumMod val="10000"/>
                            </a:schemeClr>
                          </a:solidFill>
                          <a:latin typeface="Arial" panose="020B0604020202020204" pitchFamily="34" charset="0"/>
                          <a:cs typeface="Arial" panose="020B0604020202020204" pitchFamily="34" charset="0"/>
                        </a:rPr>
                        <a:t>92%</a:t>
                      </a:r>
                    </a:p>
                  </a:txBody>
                  <a:tcPr marL="80760" marR="80760" marT="45727" marB="45727">
                    <a:solidFill>
                      <a:srgbClr val="DDDDDD"/>
                    </a:solidFill>
                  </a:tcPr>
                </a:tc>
                <a:tc>
                  <a:txBody>
                    <a:bodyPr/>
                    <a:lstStyle/>
                    <a:p>
                      <a:pPr algn="ctr"/>
                      <a:r>
                        <a:rPr lang="en-GB" sz="1400" b="1" dirty="0">
                          <a:solidFill>
                            <a:schemeClr val="accent6">
                              <a:lumMod val="10000"/>
                            </a:schemeClr>
                          </a:solidFill>
                          <a:latin typeface="Arial" panose="020B0604020202020204" pitchFamily="34" charset="0"/>
                          <a:cs typeface="Arial" panose="020B0604020202020204" pitchFamily="34" charset="0"/>
                        </a:rPr>
                        <a:t>13%</a:t>
                      </a:r>
                      <a:r>
                        <a:rPr lang="en-GB" sz="1400" b="1" baseline="0" dirty="0">
                          <a:solidFill>
                            <a:schemeClr val="accent6">
                              <a:lumMod val="10000"/>
                            </a:schemeClr>
                          </a:solidFill>
                          <a:latin typeface="Arial" panose="020B0604020202020204" pitchFamily="34" charset="0"/>
                          <a:cs typeface="Arial" panose="020B0604020202020204" pitchFamily="34" charset="0"/>
                        </a:rPr>
                        <a:t> (6 </a:t>
                      </a:r>
                      <a:r>
                        <a:rPr lang="en-US" sz="1400" b="1" baseline="0"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 22</a:t>
                      </a:r>
                      <a:r>
                        <a:rPr lang="en-GB" sz="1400" b="1"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 </a:t>
                      </a:r>
                      <a:endParaRPr lang="en-GB" sz="1400" b="1"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DDDDDD"/>
                    </a:solidFill>
                  </a:tcPr>
                </a:tc>
                <a:tc>
                  <a:txBody>
                    <a:bodyPr/>
                    <a:lstStyle/>
                    <a:p>
                      <a:pPr algn="ctr"/>
                      <a:r>
                        <a:rPr lang="en-GB" sz="1400" b="1" dirty="0">
                          <a:solidFill>
                            <a:schemeClr val="accent6">
                              <a:lumMod val="10000"/>
                            </a:schemeClr>
                          </a:solidFill>
                          <a:latin typeface="Arial" panose="020B0604020202020204" pitchFamily="34" charset="0"/>
                          <a:cs typeface="Arial" panose="020B0604020202020204" pitchFamily="34" charset="0"/>
                        </a:rPr>
                        <a:t>0</a:t>
                      </a:r>
                      <a:r>
                        <a:rPr lang="en-GB" sz="1400" b="1" baseline="0" dirty="0">
                          <a:solidFill>
                            <a:schemeClr val="accent6">
                              <a:lumMod val="10000"/>
                            </a:schemeClr>
                          </a:solidFill>
                          <a:latin typeface="Arial" panose="020B0604020202020204" pitchFamily="34" charset="0"/>
                          <a:cs typeface="Arial" panose="020B0604020202020204" pitchFamily="34" charset="0"/>
                        </a:rPr>
                        <a:t> </a:t>
                      </a:r>
                      <a:r>
                        <a:rPr lang="en-US" sz="1400" b="1" baseline="0"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 30 %</a:t>
                      </a:r>
                      <a:endParaRPr lang="en-GB" sz="1400" b="1"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DDDDDD"/>
                    </a:solidFill>
                  </a:tcPr>
                </a:tc>
                <a:extLst>
                  <a:ext uri="{0D108BD9-81ED-4DB2-BD59-A6C34878D82A}">
                    <a16:rowId xmlns:a16="http://schemas.microsoft.com/office/drawing/2014/main" val="10002"/>
                  </a:ext>
                </a:extLst>
              </a:tr>
              <a:tr h="328469">
                <a:tc>
                  <a:txBody>
                    <a:bodyPr/>
                    <a:lstStyle/>
                    <a:p>
                      <a:r>
                        <a:rPr lang="en-GB" sz="1400" b="1" dirty="0">
                          <a:solidFill>
                            <a:schemeClr val="accent6">
                              <a:lumMod val="10000"/>
                            </a:schemeClr>
                          </a:solidFill>
                          <a:latin typeface="Arial" panose="020B0604020202020204" pitchFamily="34" charset="0"/>
                          <a:cs typeface="Arial" panose="020B0604020202020204" pitchFamily="34" charset="0"/>
                        </a:rPr>
                        <a:t>Acute</a:t>
                      </a:r>
                      <a:r>
                        <a:rPr lang="en-GB" sz="1400" b="1" baseline="0" dirty="0">
                          <a:solidFill>
                            <a:schemeClr val="accent6">
                              <a:lumMod val="10000"/>
                            </a:schemeClr>
                          </a:solidFill>
                          <a:latin typeface="Arial" panose="020B0604020202020204" pitchFamily="34" charset="0"/>
                          <a:cs typeface="Arial" panose="020B0604020202020204" pitchFamily="34" charset="0"/>
                        </a:rPr>
                        <a:t> s</a:t>
                      </a:r>
                      <a:r>
                        <a:rPr lang="en-GB" sz="1400" b="1" dirty="0">
                          <a:solidFill>
                            <a:schemeClr val="accent6">
                              <a:lumMod val="10000"/>
                            </a:schemeClr>
                          </a:solidFill>
                          <a:latin typeface="Arial" panose="020B0604020202020204" pitchFamily="34" charset="0"/>
                          <a:cs typeface="Arial" panose="020B0604020202020204" pitchFamily="34" charset="0"/>
                        </a:rPr>
                        <a:t>ore throat</a:t>
                      </a:r>
                    </a:p>
                  </a:txBody>
                  <a:tcPr marL="80760" marR="80760" marT="45727" marB="45727">
                    <a:solidFill>
                      <a:srgbClr val="DDDDDD"/>
                    </a:solidFill>
                  </a:tcPr>
                </a:tc>
                <a:tc>
                  <a:txBody>
                    <a:bodyPr/>
                    <a:lstStyle/>
                    <a:p>
                      <a:pPr algn="ctr"/>
                      <a:r>
                        <a:rPr lang="en-GB" sz="1400" b="1" dirty="0">
                          <a:solidFill>
                            <a:schemeClr val="accent6">
                              <a:lumMod val="10000"/>
                            </a:schemeClr>
                          </a:solidFill>
                          <a:latin typeface="Arial" panose="020B0604020202020204" pitchFamily="34" charset="0"/>
                          <a:cs typeface="Arial" panose="020B0604020202020204" pitchFamily="34" charset="0"/>
                        </a:rPr>
                        <a:t>60%</a:t>
                      </a:r>
                    </a:p>
                  </a:txBody>
                  <a:tcPr marL="80760" marR="80760" marT="45727" marB="45727">
                    <a:solidFill>
                      <a:srgbClr val="DDDDDD"/>
                    </a:solidFill>
                  </a:tcPr>
                </a:tc>
                <a:tc>
                  <a:txBody>
                    <a:bodyPr/>
                    <a:lstStyle/>
                    <a:p>
                      <a:pPr algn="ctr"/>
                      <a:r>
                        <a:rPr lang="en-GB" sz="1400" b="1" baseline="0" dirty="0">
                          <a:solidFill>
                            <a:schemeClr val="accent6">
                              <a:lumMod val="10000"/>
                            </a:schemeClr>
                          </a:solidFill>
                          <a:latin typeface="Arial" panose="020B0604020202020204" pitchFamily="34" charset="0"/>
                          <a:cs typeface="Arial" panose="020B0604020202020204" pitchFamily="34" charset="0"/>
                        </a:rPr>
                        <a:t>13</a:t>
                      </a:r>
                      <a:r>
                        <a:rPr lang="en-GB" sz="1400" b="1"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 (7 </a:t>
                      </a:r>
                      <a:r>
                        <a:rPr lang="en-US" sz="1400" b="1" baseline="0"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 22</a:t>
                      </a:r>
                      <a:r>
                        <a:rPr lang="en-GB" sz="1400" b="1"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a:t>
                      </a:r>
                      <a:endParaRPr lang="en-GB" sz="1400" b="1"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DDDDDD"/>
                    </a:solidFill>
                  </a:tcPr>
                </a:tc>
                <a:tc>
                  <a:txBody>
                    <a:bodyPr/>
                    <a:lstStyle/>
                    <a:p>
                      <a:pPr algn="ctr"/>
                      <a:r>
                        <a:rPr lang="en-GB" sz="1400" b="1" dirty="0">
                          <a:solidFill>
                            <a:schemeClr val="accent6">
                              <a:lumMod val="10000"/>
                            </a:schemeClr>
                          </a:solidFill>
                          <a:latin typeface="Arial" panose="020B0604020202020204" pitchFamily="34" charset="0"/>
                          <a:cs typeface="Arial" panose="020B0604020202020204" pitchFamily="34" charset="0"/>
                        </a:rPr>
                        <a:t>0 </a:t>
                      </a:r>
                      <a:r>
                        <a:rPr lang="en-US" sz="1400" b="1" dirty="0">
                          <a:solidFill>
                            <a:schemeClr val="accent6">
                              <a:lumMod val="10000"/>
                            </a:schemeClr>
                          </a:solidFill>
                          <a:latin typeface="Arial" panose="020B0604020202020204" pitchFamily="34" charset="0"/>
                          <a:cs typeface="Arial" panose="020B0604020202020204" pitchFamily="34" charset="0"/>
                        </a:rPr>
                        <a:t>–</a:t>
                      </a:r>
                      <a:r>
                        <a:rPr lang="en-GB" sz="1400" b="1" dirty="0">
                          <a:solidFill>
                            <a:schemeClr val="accent6">
                              <a:lumMod val="10000"/>
                            </a:schemeClr>
                          </a:solidFill>
                          <a:latin typeface="Arial" panose="020B0604020202020204" pitchFamily="34" charset="0"/>
                          <a:cs typeface="Arial" panose="020B0604020202020204" pitchFamily="34" charset="0"/>
                        </a:rPr>
                        <a:t> 20% (tonsillitis)</a:t>
                      </a:r>
                    </a:p>
                  </a:txBody>
                  <a:tcPr marL="80760" marR="80760" marT="45727" marB="45727">
                    <a:solidFill>
                      <a:srgbClr val="DDDDDD"/>
                    </a:solidFill>
                  </a:tcPr>
                </a:tc>
                <a:extLst>
                  <a:ext uri="{0D108BD9-81ED-4DB2-BD59-A6C34878D82A}">
                    <a16:rowId xmlns:a16="http://schemas.microsoft.com/office/drawing/2014/main" val="10004"/>
                  </a:ext>
                </a:extLst>
              </a:tr>
              <a:tr h="328469">
                <a:tc>
                  <a:txBody>
                    <a:bodyPr/>
                    <a:lstStyle/>
                    <a:p>
                      <a:r>
                        <a:rPr lang="en-GB" sz="1400" b="1" dirty="0">
                          <a:solidFill>
                            <a:schemeClr val="accent6">
                              <a:lumMod val="10000"/>
                            </a:schemeClr>
                          </a:solidFill>
                          <a:latin typeface="Arial" panose="020B0604020202020204" pitchFamily="34" charset="0"/>
                          <a:cs typeface="Arial" panose="020B0604020202020204" pitchFamily="34" charset="0"/>
                        </a:rPr>
                        <a:t>Acute</a:t>
                      </a:r>
                      <a:r>
                        <a:rPr lang="en-GB" sz="1400" b="1" baseline="0" dirty="0">
                          <a:solidFill>
                            <a:schemeClr val="accent6">
                              <a:lumMod val="10000"/>
                            </a:schemeClr>
                          </a:solidFill>
                          <a:latin typeface="Arial" panose="020B0604020202020204" pitchFamily="34" charset="0"/>
                          <a:cs typeface="Arial" panose="020B0604020202020204" pitchFamily="34" charset="0"/>
                        </a:rPr>
                        <a:t> rhinos</a:t>
                      </a:r>
                      <a:r>
                        <a:rPr lang="en-GB" sz="1400" b="1" dirty="0">
                          <a:solidFill>
                            <a:schemeClr val="accent6">
                              <a:lumMod val="10000"/>
                            </a:schemeClr>
                          </a:solidFill>
                          <a:latin typeface="Arial" panose="020B0604020202020204" pitchFamily="34" charset="0"/>
                          <a:cs typeface="Arial" panose="020B0604020202020204" pitchFamily="34" charset="0"/>
                        </a:rPr>
                        <a:t>inusitis</a:t>
                      </a:r>
                    </a:p>
                  </a:txBody>
                  <a:tcPr marL="80760" marR="80760" marT="45727" marB="45727">
                    <a:solidFill>
                      <a:srgbClr val="F4DDC4"/>
                    </a:solidFill>
                  </a:tcPr>
                </a:tc>
                <a:tc>
                  <a:txBody>
                    <a:bodyPr/>
                    <a:lstStyle/>
                    <a:p>
                      <a:pPr algn="ctr"/>
                      <a:r>
                        <a:rPr lang="en-GB" sz="1400" b="1" dirty="0">
                          <a:solidFill>
                            <a:schemeClr val="accent6">
                              <a:lumMod val="10000"/>
                            </a:schemeClr>
                          </a:solidFill>
                          <a:latin typeface="Arial" panose="020B0604020202020204" pitchFamily="34" charset="0"/>
                          <a:cs typeface="Arial" panose="020B0604020202020204" pitchFamily="34" charset="0"/>
                        </a:rPr>
                        <a:t>92%</a:t>
                      </a:r>
                    </a:p>
                  </a:txBody>
                  <a:tcPr marL="80760" marR="80760" marT="45727" marB="45727">
                    <a:solidFill>
                      <a:srgbClr val="F4DDC4"/>
                    </a:solidFill>
                  </a:tcPr>
                </a:tc>
                <a:tc>
                  <a:txBody>
                    <a:bodyPr/>
                    <a:lstStyle/>
                    <a:p>
                      <a:pPr algn="ctr"/>
                      <a:r>
                        <a:rPr lang="en-GB" sz="1400" b="1" dirty="0">
                          <a:solidFill>
                            <a:schemeClr val="accent6">
                              <a:lumMod val="10000"/>
                            </a:schemeClr>
                          </a:solidFill>
                          <a:latin typeface="Arial" panose="020B0604020202020204" pitchFamily="34" charset="0"/>
                          <a:cs typeface="Arial" panose="020B0604020202020204" pitchFamily="34" charset="0"/>
                        </a:rPr>
                        <a:t>11% (5 </a:t>
                      </a:r>
                      <a:r>
                        <a:rPr lang="en-US" sz="1400" b="1" dirty="0">
                          <a:solidFill>
                            <a:schemeClr val="accent6">
                              <a:lumMod val="10000"/>
                            </a:schemeClr>
                          </a:solidFill>
                          <a:latin typeface="Arial" panose="020B0604020202020204" pitchFamily="34" charset="0"/>
                          <a:cs typeface="Arial" panose="020B0604020202020204" pitchFamily="34" charset="0"/>
                        </a:rPr>
                        <a:t>–</a:t>
                      </a:r>
                      <a:r>
                        <a:rPr lang="en-GB" sz="1400" b="1" dirty="0">
                          <a:solidFill>
                            <a:schemeClr val="accent6">
                              <a:lumMod val="10000"/>
                            </a:schemeClr>
                          </a:solidFill>
                          <a:latin typeface="Arial" panose="020B0604020202020204" pitchFamily="34" charset="0"/>
                          <a:cs typeface="Arial" panose="020B0604020202020204" pitchFamily="34" charset="0"/>
                        </a:rPr>
                        <a:t> 18%)</a:t>
                      </a:r>
                    </a:p>
                  </a:txBody>
                  <a:tcPr marL="80760" marR="80760" marT="45727" marB="45727">
                    <a:solidFill>
                      <a:srgbClr val="F4DDC4"/>
                    </a:solidFill>
                  </a:tcPr>
                </a:tc>
                <a:tc>
                  <a:txBody>
                    <a:bodyPr/>
                    <a:lstStyle/>
                    <a:p>
                      <a:pPr algn="ctr"/>
                      <a:r>
                        <a:rPr lang="en-GB" sz="1400" b="1" dirty="0">
                          <a:solidFill>
                            <a:schemeClr val="accent6">
                              <a:lumMod val="10000"/>
                            </a:schemeClr>
                          </a:solidFill>
                          <a:latin typeface="Arial" panose="020B0604020202020204" pitchFamily="34" charset="0"/>
                          <a:cs typeface="Arial" panose="020B0604020202020204" pitchFamily="34" charset="0"/>
                        </a:rPr>
                        <a:t>0</a:t>
                      </a:r>
                      <a:r>
                        <a:rPr lang="en-GB" sz="1400" b="1" baseline="0" dirty="0">
                          <a:solidFill>
                            <a:schemeClr val="accent6">
                              <a:lumMod val="10000"/>
                            </a:schemeClr>
                          </a:solidFill>
                          <a:latin typeface="Arial" panose="020B0604020202020204" pitchFamily="34" charset="0"/>
                          <a:cs typeface="Arial" panose="020B0604020202020204" pitchFamily="34" charset="0"/>
                        </a:rPr>
                        <a:t> </a:t>
                      </a:r>
                      <a:r>
                        <a:rPr lang="en-US" sz="1400" b="1" baseline="0"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 20% </a:t>
                      </a:r>
                      <a:endParaRPr lang="en-GB" sz="1400" b="1"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F4DDC4"/>
                    </a:solidFill>
                  </a:tcPr>
                </a:tc>
                <a:extLst>
                  <a:ext uri="{0D108BD9-81ED-4DB2-BD59-A6C34878D82A}">
                    <a16:rowId xmlns:a16="http://schemas.microsoft.com/office/drawing/2014/main" val="10005"/>
                  </a:ext>
                </a:extLst>
              </a:tr>
              <a:tr h="743703">
                <a:tc>
                  <a:txBody>
                    <a:bodyPr/>
                    <a:lstStyle/>
                    <a:p>
                      <a:r>
                        <a:rPr lang="en-GB" sz="1400" b="1" dirty="0">
                          <a:solidFill>
                            <a:schemeClr val="accent6">
                              <a:lumMod val="10000"/>
                            </a:schemeClr>
                          </a:solidFill>
                          <a:latin typeface="Arial" panose="020B0604020202020204" pitchFamily="34" charset="0"/>
                          <a:cs typeface="Arial" panose="020B0604020202020204" pitchFamily="34" charset="0"/>
                        </a:rPr>
                        <a:t>Acute</a:t>
                      </a:r>
                      <a:r>
                        <a:rPr lang="en-GB" sz="1400" b="1" baseline="0" dirty="0">
                          <a:solidFill>
                            <a:schemeClr val="accent6">
                              <a:lumMod val="10000"/>
                            </a:schemeClr>
                          </a:solidFill>
                          <a:latin typeface="Arial" panose="020B0604020202020204" pitchFamily="34" charset="0"/>
                          <a:cs typeface="Arial" panose="020B0604020202020204" pitchFamily="34" charset="0"/>
                        </a:rPr>
                        <a:t> otitis media</a:t>
                      </a:r>
                    </a:p>
                    <a:p>
                      <a:r>
                        <a:rPr lang="en-GB" sz="1400" b="1" dirty="0">
                          <a:solidFill>
                            <a:schemeClr val="accent6">
                              <a:lumMod val="10000"/>
                            </a:schemeClr>
                          </a:solidFill>
                          <a:latin typeface="Arial" panose="020B0604020202020204" pitchFamily="34" charset="0"/>
                          <a:cs typeface="Arial" panose="020B0604020202020204" pitchFamily="34" charset="0"/>
                        </a:rPr>
                        <a:t>     6mo </a:t>
                      </a:r>
                      <a:r>
                        <a:rPr lang="en-US" sz="1400" b="1" dirty="0">
                          <a:solidFill>
                            <a:schemeClr val="accent6">
                              <a:lumMod val="10000"/>
                            </a:schemeClr>
                          </a:solidFill>
                          <a:latin typeface="Arial" panose="020B0604020202020204" pitchFamily="34" charset="0"/>
                          <a:cs typeface="Arial" panose="020B0604020202020204" pitchFamily="34" charset="0"/>
                        </a:rPr>
                        <a:t>–</a:t>
                      </a:r>
                      <a:r>
                        <a:rPr lang="en-GB" sz="1400" b="1" dirty="0">
                          <a:solidFill>
                            <a:schemeClr val="accent6">
                              <a:lumMod val="10000"/>
                            </a:schemeClr>
                          </a:solidFill>
                          <a:latin typeface="Arial" panose="020B0604020202020204" pitchFamily="34" charset="0"/>
                          <a:cs typeface="Arial" panose="020B0604020202020204" pitchFamily="34" charset="0"/>
                        </a:rPr>
                        <a:t> 2yr</a:t>
                      </a:r>
                    </a:p>
                    <a:p>
                      <a:r>
                        <a:rPr lang="en-GB" sz="1400" b="1" baseline="0" dirty="0">
                          <a:solidFill>
                            <a:schemeClr val="accent6">
                              <a:lumMod val="10000"/>
                            </a:schemeClr>
                          </a:solidFill>
                          <a:latin typeface="Arial" panose="020B0604020202020204" pitchFamily="34" charset="0"/>
                          <a:cs typeface="Arial" panose="020B0604020202020204" pitchFamily="34" charset="0"/>
                        </a:rPr>
                        <a:t>     2yr </a:t>
                      </a:r>
                      <a:r>
                        <a:rPr lang="en-US" sz="1400" b="1" baseline="0"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 18yr</a:t>
                      </a:r>
                      <a:endParaRPr lang="en-GB" sz="1400" b="1"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DDDDDD"/>
                    </a:solidFill>
                  </a:tcPr>
                </a:tc>
                <a:tc>
                  <a:txBody>
                    <a:bodyPr/>
                    <a:lstStyle/>
                    <a:p>
                      <a:pPr algn="ctr"/>
                      <a:endParaRPr lang="en-GB" sz="1400" b="1" dirty="0">
                        <a:solidFill>
                          <a:schemeClr val="accent6">
                            <a:lumMod val="10000"/>
                          </a:schemeClr>
                        </a:solidFill>
                        <a:latin typeface="Arial" panose="020B0604020202020204" pitchFamily="34" charset="0"/>
                        <a:cs typeface="Arial" panose="020B0604020202020204" pitchFamily="34" charset="0"/>
                      </a:endParaRPr>
                    </a:p>
                    <a:p>
                      <a:pPr algn="ctr"/>
                      <a:r>
                        <a:rPr lang="en-GB" sz="1400" b="1" dirty="0">
                          <a:solidFill>
                            <a:schemeClr val="accent6">
                              <a:lumMod val="10000"/>
                            </a:schemeClr>
                          </a:solidFill>
                          <a:latin typeface="Arial" panose="020B0604020202020204" pitchFamily="34" charset="0"/>
                          <a:cs typeface="Arial" panose="020B0604020202020204" pitchFamily="34" charset="0"/>
                        </a:rPr>
                        <a:t>96%</a:t>
                      </a:r>
                    </a:p>
                    <a:p>
                      <a:pPr algn="ctr"/>
                      <a:r>
                        <a:rPr lang="en-GB" sz="1400" b="1" dirty="0">
                          <a:solidFill>
                            <a:schemeClr val="accent6">
                              <a:lumMod val="10000"/>
                            </a:schemeClr>
                          </a:solidFill>
                          <a:latin typeface="Arial" panose="020B0604020202020204" pitchFamily="34" charset="0"/>
                          <a:cs typeface="Arial" panose="020B0604020202020204" pitchFamily="34" charset="0"/>
                        </a:rPr>
                        <a:t>94%</a:t>
                      </a:r>
                    </a:p>
                  </a:txBody>
                  <a:tcPr marL="80760" marR="80760" marT="45727" marB="45727">
                    <a:solidFill>
                      <a:srgbClr val="DDDDDD"/>
                    </a:solidFill>
                  </a:tcPr>
                </a:tc>
                <a:tc>
                  <a:txBody>
                    <a:bodyPr/>
                    <a:lstStyle/>
                    <a:p>
                      <a:pPr algn="ctr"/>
                      <a:endParaRPr lang="en-GB" sz="1400" b="1" dirty="0">
                        <a:solidFill>
                          <a:schemeClr val="accent6">
                            <a:lumMod val="10000"/>
                          </a:schemeClr>
                        </a:solidFill>
                        <a:latin typeface="Arial" panose="020B0604020202020204" pitchFamily="34" charset="0"/>
                        <a:cs typeface="Arial" panose="020B0604020202020204" pitchFamily="34" charset="0"/>
                      </a:endParaRPr>
                    </a:p>
                    <a:p>
                      <a:pPr algn="ctr"/>
                      <a:r>
                        <a:rPr lang="en-GB" sz="1400" b="1" dirty="0">
                          <a:solidFill>
                            <a:schemeClr val="accent6">
                              <a:lumMod val="10000"/>
                            </a:schemeClr>
                          </a:solidFill>
                          <a:latin typeface="Arial" panose="020B0604020202020204" pitchFamily="34" charset="0"/>
                          <a:cs typeface="Arial" panose="020B0604020202020204" pitchFamily="34" charset="0"/>
                        </a:rPr>
                        <a:t>19%</a:t>
                      </a:r>
                      <a:r>
                        <a:rPr lang="en-GB" sz="1400" b="1" baseline="0" dirty="0">
                          <a:solidFill>
                            <a:schemeClr val="accent6">
                              <a:lumMod val="10000"/>
                            </a:schemeClr>
                          </a:solidFill>
                          <a:latin typeface="Arial" panose="020B0604020202020204" pitchFamily="34" charset="0"/>
                          <a:cs typeface="Arial" panose="020B0604020202020204" pitchFamily="34" charset="0"/>
                        </a:rPr>
                        <a:t> (9 </a:t>
                      </a:r>
                      <a:r>
                        <a:rPr lang="en-US" sz="1400" b="1" baseline="0"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 33</a:t>
                      </a:r>
                      <a:r>
                        <a:rPr lang="en-GB" sz="1400" b="1"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a:t>
                      </a:r>
                      <a:br>
                        <a:rPr lang="en-GB" sz="1400" b="1" dirty="0">
                          <a:solidFill>
                            <a:schemeClr val="accent6">
                              <a:lumMod val="10000"/>
                            </a:schemeClr>
                          </a:solidFill>
                          <a:latin typeface="Arial" panose="020B0604020202020204" pitchFamily="34" charset="0"/>
                          <a:cs typeface="Arial" panose="020B0604020202020204" pitchFamily="34" charset="0"/>
                        </a:rPr>
                      </a:br>
                      <a:r>
                        <a:rPr lang="en-GB" sz="1400" b="1" dirty="0">
                          <a:solidFill>
                            <a:schemeClr val="accent6">
                              <a:lumMod val="10000"/>
                            </a:schemeClr>
                          </a:solidFill>
                          <a:latin typeface="Arial" panose="020B0604020202020204" pitchFamily="34" charset="0"/>
                          <a:cs typeface="Arial" panose="020B0604020202020204" pitchFamily="34" charset="0"/>
                        </a:rPr>
                        <a:t>17%</a:t>
                      </a:r>
                      <a:r>
                        <a:rPr lang="en-GB" sz="1400" b="1" baseline="0" dirty="0">
                          <a:solidFill>
                            <a:schemeClr val="accent6">
                              <a:lumMod val="10000"/>
                            </a:schemeClr>
                          </a:solidFill>
                          <a:latin typeface="Arial" panose="020B0604020202020204" pitchFamily="34" charset="0"/>
                          <a:cs typeface="Arial" panose="020B0604020202020204" pitchFamily="34" charset="0"/>
                        </a:rPr>
                        <a:t> (8 </a:t>
                      </a:r>
                      <a:r>
                        <a:rPr lang="en-US" sz="1400" b="1" baseline="0"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 30</a:t>
                      </a:r>
                      <a:r>
                        <a:rPr lang="en-GB" sz="1400" b="1" dirty="0">
                          <a:solidFill>
                            <a:schemeClr val="accent6">
                              <a:lumMod val="10000"/>
                            </a:schemeClr>
                          </a:solidFill>
                          <a:latin typeface="Arial" panose="020B0604020202020204" pitchFamily="34" charset="0"/>
                          <a:cs typeface="Arial" panose="020B0604020202020204" pitchFamily="34" charset="0"/>
                        </a:rPr>
                        <a:t>%</a:t>
                      </a:r>
                      <a:r>
                        <a:rPr lang="en-GB" sz="1400" b="1" baseline="0" dirty="0">
                          <a:solidFill>
                            <a:schemeClr val="accent6">
                              <a:lumMod val="10000"/>
                            </a:schemeClr>
                          </a:solidFill>
                          <a:latin typeface="Arial" panose="020B0604020202020204" pitchFamily="34" charset="0"/>
                          <a:cs typeface="Arial" panose="020B0604020202020204" pitchFamily="34" charset="0"/>
                        </a:rPr>
                        <a:t>)</a:t>
                      </a:r>
                      <a:endParaRPr lang="en-GB" sz="1400" b="1"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DDDDDD"/>
                    </a:solidFill>
                  </a:tcPr>
                </a:tc>
                <a:tc>
                  <a:txBody>
                    <a:bodyPr/>
                    <a:lstStyle/>
                    <a:p>
                      <a:pPr algn="ctr"/>
                      <a:endParaRPr lang="en-GB" sz="1400" b="1" dirty="0">
                        <a:solidFill>
                          <a:schemeClr val="accent6">
                            <a:lumMod val="10000"/>
                          </a:schemeClr>
                        </a:solidFill>
                        <a:latin typeface="Arial" panose="020B0604020202020204" pitchFamily="34" charset="0"/>
                        <a:cs typeface="Arial" panose="020B0604020202020204" pitchFamily="34" charset="0"/>
                      </a:endParaRPr>
                    </a:p>
                    <a:p>
                      <a:pPr algn="ctr"/>
                      <a:endParaRPr lang="en-GB" sz="1400" b="1" dirty="0">
                        <a:solidFill>
                          <a:schemeClr val="accent6">
                            <a:lumMod val="10000"/>
                          </a:schemeClr>
                        </a:solidFill>
                        <a:latin typeface="Arial" panose="020B0604020202020204" pitchFamily="34" charset="0"/>
                        <a:cs typeface="Arial" panose="020B0604020202020204" pitchFamily="34" charset="0"/>
                      </a:endParaRPr>
                    </a:p>
                    <a:p>
                      <a:pPr algn="ctr"/>
                      <a:r>
                        <a:rPr lang="en-GB" sz="1400" b="1" dirty="0">
                          <a:solidFill>
                            <a:schemeClr val="accent6">
                              <a:lumMod val="10000"/>
                            </a:schemeClr>
                          </a:solidFill>
                          <a:latin typeface="Arial" panose="020B0604020202020204" pitchFamily="34" charset="0"/>
                          <a:cs typeface="Arial" panose="020B0604020202020204" pitchFamily="34" charset="0"/>
                        </a:rPr>
                        <a:t>0 </a:t>
                      </a:r>
                      <a:r>
                        <a:rPr lang="en-US" sz="1400" b="1" dirty="0">
                          <a:solidFill>
                            <a:schemeClr val="accent6">
                              <a:lumMod val="10000"/>
                            </a:schemeClr>
                          </a:solidFill>
                          <a:latin typeface="Arial" panose="020B0604020202020204" pitchFamily="34" charset="0"/>
                          <a:cs typeface="Arial" panose="020B0604020202020204" pitchFamily="34" charset="0"/>
                        </a:rPr>
                        <a:t>–</a:t>
                      </a:r>
                      <a:r>
                        <a:rPr lang="en-GB" sz="1400" b="1" dirty="0">
                          <a:solidFill>
                            <a:schemeClr val="accent6">
                              <a:lumMod val="10000"/>
                            </a:schemeClr>
                          </a:solidFill>
                          <a:latin typeface="Arial" panose="020B0604020202020204" pitchFamily="34" charset="0"/>
                          <a:cs typeface="Arial" panose="020B0604020202020204" pitchFamily="34" charset="0"/>
                        </a:rPr>
                        <a:t> 20% </a:t>
                      </a:r>
                    </a:p>
                  </a:txBody>
                  <a:tcPr marL="80760" marR="80760" marT="45727" marB="45727">
                    <a:solidFill>
                      <a:srgbClr val="DDDDDD"/>
                    </a:solidFill>
                  </a:tcPr>
                </a:tc>
                <a:extLst>
                  <a:ext uri="{0D108BD9-81ED-4DB2-BD59-A6C34878D82A}">
                    <a16:rowId xmlns:a16="http://schemas.microsoft.com/office/drawing/2014/main" val="10006"/>
                  </a:ext>
                </a:extLst>
              </a:tr>
              <a:tr h="379289">
                <a:tc>
                  <a:txBody>
                    <a:bodyPr/>
                    <a:lstStyle/>
                    <a:p>
                      <a:r>
                        <a:rPr lang="en-GB" sz="1400" dirty="0">
                          <a:solidFill>
                            <a:schemeClr val="accent6">
                              <a:lumMod val="10000"/>
                            </a:schemeClr>
                          </a:solidFill>
                          <a:latin typeface="Arial" panose="020B0604020202020204" pitchFamily="34" charset="0"/>
                          <a:cs typeface="Arial" panose="020B0604020202020204" pitchFamily="34" charset="0"/>
                        </a:rPr>
                        <a:t>URTI</a:t>
                      </a:r>
                    </a:p>
                  </a:txBody>
                  <a:tcPr marL="80760" marR="80760" marT="45727" marB="45727">
                    <a:solidFill>
                      <a:srgbClr val="F4DDC4"/>
                    </a:solidFill>
                  </a:tcPr>
                </a:tc>
                <a:tc>
                  <a:txBody>
                    <a:bodyPr/>
                    <a:lstStyle/>
                    <a:p>
                      <a:pPr algn="ctr"/>
                      <a:r>
                        <a:rPr lang="en-GB" sz="1400" dirty="0">
                          <a:solidFill>
                            <a:schemeClr val="accent6">
                              <a:lumMod val="10000"/>
                            </a:schemeClr>
                          </a:solidFill>
                          <a:latin typeface="Arial" panose="020B0604020202020204" pitchFamily="34" charset="0"/>
                          <a:cs typeface="Arial" panose="020B0604020202020204" pitchFamily="34" charset="0"/>
                        </a:rPr>
                        <a:t>19%</a:t>
                      </a:r>
                      <a:endParaRPr lang="en-GB" sz="1400" b="0"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F4DDC4"/>
                    </a:solidFill>
                  </a:tcPr>
                </a:tc>
                <a:tc>
                  <a:txBody>
                    <a:bodyPr/>
                    <a:lstStyle/>
                    <a:p>
                      <a:pPr algn="ctr"/>
                      <a:endParaRPr lang="en-GB" sz="1400" b="0"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F4DDC4"/>
                    </a:solidFill>
                  </a:tcPr>
                </a:tc>
                <a:tc>
                  <a:txBody>
                    <a:bodyPr/>
                    <a:lstStyle/>
                    <a:p>
                      <a:pPr algn="ctr"/>
                      <a:r>
                        <a:rPr lang="en-GB" sz="1400" dirty="0">
                          <a:solidFill>
                            <a:schemeClr val="accent6">
                              <a:lumMod val="10000"/>
                            </a:schemeClr>
                          </a:solidFill>
                          <a:latin typeface="Arial" panose="020B0604020202020204" pitchFamily="34" charset="0"/>
                          <a:cs typeface="Arial" panose="020B0604020202020204" pitchFamily="34" charset="0"/>
                        </a:rPr>
                        <a:t>0</a:t>
                      </a:r>
                      <a:r>
                        <a:rPr lang="en-GB" sz="1400" baseline="0" dirty="0">
                          <a:solidFill>
                            <a:schemeClr val="accent6">
                              <a:lumMod val="10000"/>
                            </a:schemeClr>
                          </a:solidFill>
                          <a:latin typeface="Arial" panose="020B0604020202020204" pitchFamily="34" charset="0"/>
                          <a:cs typeface="Arial" panose="020B0604020202020204" pitchFamily="34" charset="0"/>
                        </a:rPr>
                        <a:t> </a:t>
                      </a:r>
                      <a:r>
                        <a:rPr lang="en-US" sz="1400" baseline="0" dirty="0">
                          <a:solidFill>
                            <a:schemeClr val="accent6">
                              <a:lumMod val="10000"/>
                            </a:schemeClr>
                          </a:solidFill>
                          <a:latin typeface="Arial" panose="020B0604020202020204" pitchFamily="34" charset="0"/>
                          <a:cs typeface="Arial" panose="020B0604020202020204" pitchFamily="34" charset="0"/>
                        </a:rPr>
                        <a:t>–</a:t>
                      </a:r>
                      <a:r>
                        <a:rPr lang="en-GB" sz="1400" baseline="0" dirty="0">
                          <a:solidFill>
                            <a:schemeClr val="accent6">
                              <a:lumMod val="10000"/>
                            </a:schemeClr>
                          </a:solidFill>
                          <a:latin typeface="Arial" panose="020B0604020202020204" pitchFamily="34" charset="0"/>
                          <a:cs typeface="Arial" panose="020B0604020202020204" pitchFamily="34" charset="0"/>
                        </a:rPr>
                        <a:t> 20</a:t>
                      </a:r>
                      <a:r>
                        <a:rPr lang="en-GB" sz="1400" dirty="0">
                          <a:solidFill>
                            <a:schemeClr val="accent6">
                              <a:lumMod val="10000"/>
                            </a:schemeClr>
                          </a:solidFill>
                          <a:latin typeface="Arial" panose="020B0604020202020204" pitchFamily="34" charset="0"/>
                          <a:cs typeface="Arial" panose="020B0604020202020204" pitchFamily="34" charset="0"/>
                        </a:rPr>
                        <a:t>%</a:t>
                      </a:r>
                      <a:endParaRPr lang="en-GB" sz="1400" b="0"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F4DDC4"/>
                    </a:solidFill>
                  </a:tcPr>
                </a:tc>
                <a:extLst>
                  <a:ext uri="{0D108BD9-81ED-4DB2-BD59-A6C34878D82A}">
                    <a16:rowId xmlns:a16="http://schemas.microsoft.com/office/drawing/2014/main" val="10007"/>
                  </a:ext>
                </a:extLst>
              </a:tr>
              <a:tr h="328469">
                <a:tc>
                  <a:txBody>
                    <a:bodyPr/>
                    <a:lstStyle/>
                    <a:p>
                      <a:r>
                        <a:rPr lang="en-GB" sz="1400" dirty="0">
                          <a:solidFill>
                            <a:schemeClr val="accent6">
                              <a:lumMod val="10000"/>
                            </a:schemeClr>
                          </a:solidFill>
                          <a:latin typeface="Arial" panose="020B0604020202020204" pitchFamily="34" charset="0"/>
                          <a:cs typeface="Arial" panose="020B0604020202020204" pitchFamily="34" charset="0"/>
                        </a:rPr>
                        <a:t>UTI</a:t>
                      </a:r>
                    </a:p>
                  </a:txBody>
                  <a:tcPr marL="80760" marR="80760" marT="45727" marB="45727">
                    <a:solidFill>
                      <a:srgbClr val="DDDDDD"/>
                    </a:solidFill>
                  </a:tcPr>
                </a:tc>
                <a:tc>
                  <a:txBody>
                    <a:bodyPr/>
                    <a:lstStyle/>
                    <a:p>
                      <a:pPr algn="ctr"/>
                      <a:r>
                        <a:rPr lang="en-GB" sz="1400" dirty="0">
                          <a:solidFill>
                            <a:schemeClr val="accent6">
                              <a:lumMod val="10000"/>
                            </a:schemeClr>
                          </a:solidFill>
                          <a:latin typeface="Arial" panose="020B0604020202020204" pitchFamily="34" charset="0"/>
                          <a:cs typeface="Arial" panose="020B0604020202020204" pitchFamily="34" charset="0"/>
                        </a:rPr>
                        <a:t>94%</a:t>
                      </a:r>
                      <a:endParaRPr lang="en-GB" sz="1400" b="0"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DDDDDD"/>
                    </a:solidFill>
                  </a:tcPr>
                </a:tc>
                <a:tc>
                  <a:txBody>
                    <a:bodyPr/>
                    <a:lstStyle/>
                    <a:p>
                      <a:pPr algn="ctr"/>
                      <a:r>
                        <a:rPr lang="en-GB" sz="1400" dirty="0">
                          <a:solidFill>
                            <a:schemeClr val="accent6">
                              <a:lumMod val="10000"/>
                            </a:schemeClr>
                          </a:solidFill>
                          <a:latin typeface="Arial" panose="020B0604020202020204" pitchFamily="34" charset="0"/>
                          <a:cs typeface="Arial" panose="020B0604020202020204" pitchFamily="34" charset="0"/>
                        </a:rPr>
                        <a:t>75% (61</a:t>
                      </a:r>
                      <a:r>
                        <a:rPr lang="en-GB" sz="1400" baseline="0" dirty="0">
                          <a:solidFill>
                            <a:schemeClr val="accent6">
                              <a:lumMod val="10000"/>
                            </a:schemeClr>
                          </a:solidFill>
                          <a:latin typeface="Arial" panose="020B0604020202020204" pitchFamily="34" charset="0"/>
                          <a:cs typeface="Arial" panose="020B0604020202020204" pitchFamily="34" charset="0"/>
                        </a:rPr>
                        <a:t> </a:t>
                      </a:r>
                      <a:r>
                        <a:rPr lang="en-US" sz="1400" baseline="0" dirty="0">
                          <a:solidFill>
                            <a:schemeClr val="accent6">
                              <a:lumMod val="10000"/>
                            </a:schemeClr>
                          </a:solidFill>
                          <a:latin typeface="Arial" panose="020B0604020202020204" pitchFamily="34" charset="0"/>
                          <a:cs typeface="Arial" panose="020B0604020202020204" pitchFamily="34" charset="0"/>
                        </a:rPr>
                        <a:t>–</a:t>
                      </a:r>
                      <a:r>
                        <a:rPr lang="en-GB" sz="1400" baseline="0" dirty="0">
                          <a:solidFill>
                            <a:schemeClr val="accent6">
                              <a:lumMod val="10000"/>
                            </a:schemeClr>
                          </a:solidFill>
                          <a:latin typeface="Arial" panose="020B0604020202020204" pitchFamily="34" charset="0"/>
                          <a:cs typeface="Arial" panose="020B0604020202020204" pitchFamily="34" charset="0"/>
                        </a:rPr>
                        <a:t> 86</a:t>
                      </a:r>
                      <a:r>
                        <a:rPr lang="en-GB" sz="1400" dirty="0">
                          <a:solidFill>
                            <a:schemeClr val="accent6">
                              <a:lumMod val="10000"/>
                            </a:schemeClr>
                          </a:solidFill>
                          <a:latin typeface="Arial" panose="020B0604020202020204" pitchFamily="34" charset="0"/>
                          <a:cs typeface="Arial" panose="020B0604020202020204" pitchFamily="34" charset="0"/>
                        </a:rPr>
                        <a:t>%)</a:t>
                      </a:r>
                      <a:endParaRPr lang="en-GB" sz="1400" b="0"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DDDDDD"/>
                    </a:solidFill>
                  </a:tcPr>
                </a:tc>
                <a:tc>
                  <a:txBody>
                    <a:bodyPr/>
                    <a:lstStyle/>
                    <a:p>
                      <a:pPr algn="ctr"/>
                      <a:r>
                        <a:rPr lang="en-GB" sz="1400" dirty="0">
                          <a:solidFill>
                            <a:schemeClr val="accent6">
                              <a:lumMod val="10000"/>
                            </a:schemeClr>
                          </a:solidFill>
                          <a:latin typeface="Arial" panose="020B0604020202020204" pitchFamily="34" charset="0"/>
                          <a:cs typeface="Arial" panose="020B0604020202020204" pitchFamily="34" charset="0"/>
                        </a:rPr>
                        <a:t>80</a:t>
                      </a:r>
                      <a:r>
                        <a:rPr lang="en-GB" sz="1400" baseline="0" dirty="0">
                          <a:solidFill>
                            <a:schemeClr val="accent6">
                              <a:lumMod val="10000"/>
                            </a:schemeClr>
                          </a:solidFill>
                          <a:latin typeface="Arial" panose="020B0604020202020204" pitchFamily="34" charset="0"/>
                          <a:cs typeface="Arial" panose="020B0604020202020204" pitchFamily="34" charset="0"/>
                        </a:rPr>
                        <a:t> </a:t>
                      </a:r>
                      <a:r>
                        <a:rPr lang="en-US" sz="1400" baseline="0" dirty="0">
                          <a:solidFill>
                            <a:schemeClr val="accent6">
                              <a:lumMod val="10000"/>
                            </a:schemeClr>
                          </a:solidFill>
                          <a:latin typeface="Arial" panose="020B0604020202020204" pitchFamily="34" charset="0"/>
                          <a:cs typeface="Arial" panose="020B0604020202020204" pitchFamily="34" charset="0"/>
                        </a:rPr>
                        <a:t>–</a:t>
                      </a:r>
                      <a:r>
                        <a:rPr lang="en-GB" sz="1400" baseline="0" dirty="0">
                          <a:solidFill>
                            <a:schemeClr val="accent6">
                              <a:lumMod val="10000"/>
                            </a:schemeClr>
                          </a:solidFill>
                          <a:latin typeface="Arial" panose="020B0604020202020204" pitchFamily="34" charset="0"/>
                          <a:cs typeface="Arial" panose="020B0604020202020204" pitchFamily="34" charset="0"/>
                        </a:rPr>
                        <a:t> 100</a:t>
                      </a:r>
                      <a:r>
                        <a:rPr lang="en-GB" sz="1400" dirty="0">
                          <a:solidFill>
                            <a:schemeClr val="accent6">
                              <a:lumMod val="10000"/>
                            </a:schemeClr>
                          </a:solidFill>
                          <a:latin typeface="Arial" panose="020B0604020202020204" pitchFamily="34" charset="0"/>
                          <a:cs typeface="Arial" panose="020B0604020202020204" pitchFamily="34" charset="0"/>
                        </a:rPr>
                        <a:t>%</a:t>
                      </a:r>
                      <a:r>
                        <a:rPr lang="en-GB" sz="1400" baseline="0" dirty="0">
                          <a:solidFill>
                            <a:schemeClr val="accent6">
                              <a:lumMod val="10000"/>
                            </a:schemeClr>
                          </a:solidFill>
                          <a:latin typeface="Arial" panose="020B0604020202020204" pitchFamily="34" charset="0"/>
                          <a:cs typeface="Arial" panose="020B0604020202020204" pitchFamily="34" charset="0"/>
                        </a:rPr>
                        <a:t> </a:t>
                      </a:r>
                      <a:endParaRPr lang="en-GB" sz="1400" dirty="0">
                        <a:solidFill>
                          <a:schemeClr val="accent6">
                            <a:lumMod val="10000"/>
                          </a:schemeClr>
                        </a:solidFill>
                        <a:latin typeface="Arial" panose="020B0604020202020204" pitchFamily="34" charset="0"/>
                        <a:cs typeface="Arial" panose="020B0604020202020204" pitchFamily="34" charset="0"/>
                      </a:endParaRPr>
                    </a:p>
                  </a:txBody>
                  <a:tcPr marL="80760" marR="80760" marT="45727" marB="45727">
                    <a:solidFill>
                      <a:srgbClr val="DDDDDD"/>
                    </a:solidFill>
                  </a:tcPr>
                </a:tc>
                <a:extLst>
                  <a:ext uri="{0D108BD9-81ED-4DB2-BD59-A6C34878D82A}">
                    <a16:rowId xmlns:a16="http://schemas.microsoft.com/office/drawing/2014/main" val="10008"/>
                  </a:ext>
                </a:extLst>
              </a:tr>
            </a:tbl>
          </a:graphicData>
        </a:graphic>
      </p:graphicFrame>
      <p:sp>
        <p:nvSpPr>
          <p:cNvPr id="42055" name="Rectangle 2">
            <a:extLst>
              <a:ext uri="{FF2B5EF4-FFF2-40B4-BE49-F238E27FC236}">
                <a16:creationId xmlns:a16="http://schemas.microsoft.com/office/drawing/2014/main" id="{48BA6F9C-F71C-4EAB-9FB4-4983580C689C}"/>
              </a:ext>
            </a:extLst>
          </p:cNvPr>
          <p:cNvSpPr>
            <a:spLocks noChangeArrowheads="1"/>
          </p:cNvSpPr>
          <p:nvPr/>
        </p:nvSpPr>
        <p:spPr bwMode="auto">
          <a:xfrm>
            <a:off x="628650" y="6015012"/>
            <a:ext cx="78867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200" dirty="0">
                <a:solidFill>
                  <a:schemeClr val="accent6">
                    <a:lumMod val="10000"/>
                  </a:schemeClr>
                </a:solidFill>
              </a:rPr>
              <a:t>J </a:t>
            </a:r>
            <a:r>
              <a:rPr lang="en-GB" altLang="en-US" sz="1200" dirty="0" err="1">
                <a:solidFill>
                  <a:schemeClr val="accent6">
                    <a:lumMod val="10000"/>
                  </a:schemeClr>
                </a:solidFill>
              </a:rPr>
              <a:t>Antimicrob</a:t>
            </a:r>
            <a:r>
              <a:rPr lang="en-GB" altLang="en-US" sz="1200" dirty="0">
                <a:solidFill>
                  <a:schemeClr val="accent6">
                    <a:lumMod val="10000"/>
                  </a:schemeClr>
                </a:solidFill>
              </a:rPr>
              <a:t> Chemother. 2018 Feb 1;73(suppl_2) </a:t>
            </a:r>
            <a:endParaRPr lang="en-US" altLang="en-US" sz="1200" dirty="0">
              <a:solidFill>
                <a:schemeClr val="accent6">
                  <a:lumMod val="10000"/>
                </a:schemeClr>
              </a:solidFill>
            </a:endParaRPr>
          </a:p>
        </p:txBody>
      </p:sp>
      <p:sp>
        <p:nvSpPr>
          <p:cNvPr id="9" name="Footer Placeholder 1">
            <a:extLst>
              <a:ext uri="{FF2B5EF4-FFF2-40B4-BE49-F238E27FC236}">
                <a16:creationId xmlns:a16="http://schemas.microsoft.com/office/drawing/2014/main" id="{93143369-1092-462A-A0E7-624E3DCD541C}"/>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7" name="TextBox 13">
            <a:extLst>
              <a:ext uri="{FF2B5EF4-FFF2-40B4-BE49-F238E27FC236}">
                <a16:creationId xmlns:a16="http://schemas.microsoft.com/office/drawing/2014/main" id="{9D0A6297-8324-4EB5-8EC2-F4D01D04BC55}"/>
              </a:ext>
            </a:extLst>
          </p:cNvPr>
          <p:cNvSpPr txBox="1">
            <a:spLocks noChangeArrowheads="1"/>
          </p:cNvSpPr>
          <p:nvPr/>
        </p:nvSpPr>
        <p:spPr bwMode="auto">
          <a:xfrm>
            <a:off x="6063326" y="6412304"/>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1FD8F-62DA-9838-96E2-1601D32DA077}"/>
              </a:ext>
            </a:extLst>
          </p:cNvPr>
          <p:cNvSpPr>
            <a:spLocks noGrp="1"/>
          </p:cNvSpPr>
          <p:nvPr>
            <p:ph type="title"/>
          </p:nvPr>
        </p:nvSpPr>
        <p:spPr/>
        <p:txBody>
          <a:bodyPr/>
          <a:lstStyle/>
          <a:p>
            <a:r>
              <a:rPr lang="en-GB" dirty="0"/>
              <a:t>What do we know so far?</a:t>
            </a:r>
          </a:p>
        </p:txBody>
      </p:sp>
      <p:sp>
        <p:nvSpPr>
          <p:cNvPr id="3" name="Content Placeholder 2">
            <a:extLst>
              <a:ext uri="{FF2B5EF4-FFF2-40B4-BE49-F238E27FC236}">
                <a16:creationId xmlns:a16="http://schemas.microsoft.com/office/drawing/2014/main" id="{CE03813D-FEC2-C160-23BC-063F25A1F7CB}"/>
              </a:ext>
            </a:extLst>
          </p:cNvPr>
          <p:cNvSpPr>
            <a:spLocks noGrp="1"/>
          </p:cNvSpPr>
          <p:nvPr>
            <p:ph idx="1"/>
          </p:nvPr>
        </p:nvSpPr>
        <p:spPr/>
        <p:txBody>
          <a:bodyPr/>
          <a:lstStyle/>
          <a:p>
            <a:r>
              <a:rPr lang="en-GB" dirty="0"/>
              <a:t>AMR is a real and present danger to health</a:t>
            </a:r>
          </a:p>
          <a:p>
            <a:r>
              <a:rPr lang="en-GB" dirty="0"/>
              <a:t>Primary care antibiotic prescribing contributes to AMR</a:t>
            </a:r>
          </a:p>
          <a:p>
            <a:r>
              <a:rPr lang="en-GB" dirty="0"/>
              <a:t>There is room for improvement in England</a:t>
            </a:r>
          </a:p>
          <a:p>
            <a:r>
              <a:rPr lang="en-GB" dirty="0"/>
              <a:t>There are seasonal trends; recent spike December 2022</a:t>
            </a:r>
          </a:p>
          <a:p>
            <a:r>
              <a:rPr lang="en-GB" dirty="0"/>
              <a:t>Antibiotic prescribing may impact long term health of young children</a:t>
            </a:r>
          </a:p>
          <a:p>
            <a:endParaRPr lang="en-GB" dirty="0"/>
          </a:p>
          <a:p>
            <a:endParaRPr lang="en-GB" dirty="0"/>
          </a:p>
        </p:txBody>
      </p:sp>
      <p:sp>
        <p:nvSpPr>
          <p:cNvPr id="4" name="Footer Placeholder 3">
            <a:extLst>
              <a:ext uri="{FF2B5EF4-FFF2-40B4-BE49-F238E27FC236}">
                <a16:creationId xmlns:a16="http://schemas.microsoft.com/office/drawing/2014/main" id="{50B15D3E-78DC-5B14-4BC4-DEB85B62D246}"/>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933841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59364-5B77-4C00-8769-FDC528C29B37}"/>
              </a:ext>
            </a:extLst>
          </p:cNvPr>
          <p:cNvSpPr>
            <a:spLocks noGrp="1"/>
          </p:cNvSpPr>
          <p:nvPr>
            <p:ph type="title"/>
          </p:nvPr>
        </p:nvSpPr>
        <p:spPr>
          <a:xfrm>
            <a:off x="1514413" y="497263"/>
            <a:ext cx="7623048" cy="1325563"/>
          </a:xfrm>
        </p:spPr>
        <p:txBody>
          <a:bodyPr/>
          <a:lstStyle/>
          <a:p>
            <a:r>
              <a:rPr lang="en-GB" dirty="0"/>
              <a:t>Why do we prescribe antibiotics?</a:t>
            </a:r>
          </a:p>
        </p:txBody>
      </p:sp>
      <p:pic>
        <p:nvPicPr>
          <p:cNvPr id="7" name="Content Placeholder 6" descr="Doctor">
            <a:extLst>
              <a:ext uri="{FF2B5EF4-FFF2-40B4-BE49-F238E27FC236}">
                <a16:creationId xmlns:a16="http://schemas.microsoft.com/office/drawing/2014/main" id="{5B22049A-8C2E-44C8-93AC-5E999BEFD5CA}"/>
              </a:ext>
            </a:extLst>
          </p:cNvPr>
          <p:cNvPicPr>
            <a:picLocks noGrp="1" noChangeAspect="1"/>
          </p:cNvPicPr>
          <p:nvPr>
            <p:ph sz="half"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59186" y="2835172"/>
            <a:ext cx="1325563" cy="1325563"/>
          </a:xfrm>
        </p:spPr>
      </p:pic>
      <p:pic>
        <p:nvPicPr>
          <p:cNvPr id="12" name="Content Placeholder 11" descr="Family with boy">
            <a:extLst>
              <a:ext uri="{FF2B5EF4-FFF2-40B4-BE49-F238E27FC236}">
                <a16:creationId xmlns:a16="http://schemas.microsoft.com/office/drawing/2014/main" id="{6390678E-4138-476B-9CAD-02DB685167A6}"/>
              </a:ext>
            </a:extLst>
          </p:cNvPr>
          <p:cNvPicPr>
            <a:picLocks noGrp="1" noChangeAspect="1"/>
          </p:cNvPicPr>
          <p:nvPr>
            <p:ph sz="half" idx="2"/>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88830" y="2906732"/>
            <a:ext cx="1182442" cy="1182442"/>
          </a:xfrm>
        </p:spPr>
      </p:pic>
      <p:sp>
        <p:nvSpPr>
          <p:cNvPr id="8" name="Speech Bubble: Rectangle with Corners Rounded 7">
            <a:extLst>
              <a:ext uri="{FF2B5EF4-FFF2-40B4-BE49-F238E27FC236}">
                <a16:creationId xmlns:a16="http://schemas.microsoft.com/office/drawing/2014/main" id="{501DDAEA-B913-4AE0-B874-ED0361493412}"/>
              </a:ext>
            </a:extLst>
          </p:cNvPr>
          <p:cNvSpPr/>
          <p:nvPr/>
        </p:nvSpPr>
        <p:spPr>
          <a:xfrm>
            <a:off x="1657561" y="1797274"/>
            <a:ext cx="1764406" cy="737271"/>
          </a:xfrm>
          <a:prstGeom prst="wedgeRoundRectCallout">
            <a:avLst>
              <a:gd name="adj1" fmla="val 43401"/>
              <a:gd name="adj2" fmla="val 79969"/>
              <a:gd name="adj3" fmla="val 16667"/>
            </a:avLst>
          </a:prstGeom>
          <a:no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6">
                    <a:lumMod val="10000"/>
                  </a:schemeClr>
                </a:solidFill>
              </a:rPr>
              <a:t>Relief of symptoms</a:t>
            </a:r>
          </a:p>
        </p:txBody>
      </p:sp>
      <p:sp>
        <p:nvSpPr>
          <p:cNvPr id="9" name="Speech Bubble: Rectangle with Corners Rounded 8">
            <a:extLst>
              <a:ext uri="{FF2B5EF4-FFF2-40B4-BE49-F238E27FC236}">
                <a16:creationId xmlns:a16="http://schemas.microsoft.com/office/drawing/2014/main" id="{81C0B57C-2816-471B-A16B-F7409BA5FAE6}"/>
              </a:ext>
            </a:extLst>
          </p:cNvPr>
          <p:cNvSpPr/>
          <p:nvPr/>
        </p:nvSpPr>
        <p:spPr>
          <a:xfrm>
            <a:off x="446785" y="2822813"/>
            <a:ext cx="1764406" cy="737271"/>
          </a:xfrm>
          <a:prstGeom prst="wedgeRoundRectCallout">
            <a:avLst>
              <a:gd name="adj1" fmla="val 76247"/>
              <a:gd name="adj2" fmla="val -2132"/>
              <a:gd name="adj3" fmla="val 16667"/>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6">
                    <a:lumMod val="10000"/>
                  </a:schemeClr>
                </a:solidFill>
              </a:rPr>
              <a:t>Worry about complications</a:t>
            </a:r>
          </a:p>
        </p:txBody>
      </p:sp>
      <p:sp>
        <p:nvSpPr>
          <p:cNvPr id="10" name="Speech Bubble: Rectangle with Corners Rounded 9">
            <a:extLst>
              <a:ext uri="{FF2B5EF4-FFF2-40B4-BE49-F238E27FC236}">
                <a16:creationId xmlns:a16="http://schemas.microsoft.com/office/drawing/2014/main" id="{412CB6D9-A979-4D75-A7B0-556401585840}"/>
              </a:ext>
            </a:extLst>
          </p:cNvPr>
          <p:cNvSpPr/>
          <p:nvPr/>
        </p:nvSpPr>
        <p:spPr>
          <a:xfrm>
            <a:off x="883400" y="5152052"/>
            <a:ext cx="2467012" cy="884500"/>
          </a:xfrm>
          <a:prstGeom prst="wedgeRoundRectCallout">
            <a:avLst>
              <a:gd name="adj1" fmla="val 39174"/>
              <a:gd name="adj2" fmla="val -118917"/>
              <a:gd name="adj3" fmla="val 16667"/>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accent6">
                    <a:lumMod val="10000"/>
                  </a:schemeClr>
                </a:solidFill>
              </a:rPr>
              <a:t>Patient pressure</a:t>
            </a:r>
          </a:p>
        </p:txBody>
      </p:sp>
      <p:sp>
        <p:nvSpPr>
          <p:cNvPr id="14" name="Speech Bubble: Rectangle with Corners Rounded 13">
            <a:extLst>
              <a:ext uri="{FF2B5EF4-FFF2-40B4-BE49-F238E27FC236}">
                <a16:creationId xmlns:a16="http://schemas.microsoft.com/office/drawing/2014/main" id="{E1B50B6B-39FD-44F5-BC21-F68A7DFE734F}"/>
              </a:ext>
            </a:extLst>
          </p:cNvPr>
          <p:cNvSpPr/>
          <p:nvPr/>
        </p:nvSpPr>
        <p:spPr>
          <a:xfrm>
            <a:off x="6334260" y="2760682"/>
            <a:ext cx="1764406" cy="737271"/>
          </a:xfrm>
          <a:prstGeom prst="wedgeRoundRectCallout">
            <a:avLst>
              <a:gd name="adj1" fmla="val -80687"/>
              <a:gd name="adj2" fmla="val 18830"/>
              <a:gd name="adj3" fmla="val 16667"/>
            </a:avLst>
          </a:prstGeom>
          <a:no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6">
                    <a:lumMod val="10000"/>
                  </a:schemeClr>
                </a:solidFill>
              </a:rPr>
              <a:t>Worry about complications</a:t>
            </a:r>
          </a:p>
        </p:txBody>
      </p:sp>
      <p:sp>
        <p:nvSpPr>
          <p:cNvPr id="15" name="Speech Bubble: Rectangle with Corners Rounded 14">
            <a:extLst>
              <a:ext uri="{FF2B5EF4-FFF2-40B4-BE49-F238E27FC236}">
                <a16:creationId xmlns:a16="http://schemas.microsoft.com/office/drawing/2014/main" id="{4558F32B-F175-493A-B2FF-147CE7A6201E}"/>
              </a:ext>
            </a:extLst>
          </p:cNvPr>
          <p:cNvSpPr/>
          <p:nvPr/>
        </p:nvSpPr>
        <p:spPr>
          <a:xfrm>
            <a:off x="5862254" y="4136838"/>
            <a:ext cx="2083797" cy="618593"/>
          </a:xfrm>
          <a:prstGeom prst="wedgeRoundRectCallout">
            <a:avLst>
              <a:gd name="adj1" fmla="val -53924"/>
              <a:gd name="adj2" fmla="val -102907"/>
              <a:gd name="adj3" fmla="val 16667"/>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6">
                    <a:lumMod val="10000"/>
                  </a:schemeClr>
                </a:solidFill>
              </a:rPr>
              <a:t>Previous experience</a:t>
            </a:r>
          </a:p>
        </p:txBody>
      </p:sp>
      <p:sp>
        <p:nvSpPr>
          <p:cNvPr id="18" name="Speech Bubble: Rectangle with Corners Rounded 17">
            <a:extLst>
              <a:ext uri="{FF2B5EF4-FFF2-40B4-BE49-F238E27FC236}">
                <a16:creationId xmlns:a16="http://schemas.microsoft.com/office/drawing/2014/main" id="{AD26AF70-A7F4-436F-AD01-5F2360B27B80}"/>
              </a:ext>
            </a:extLst>
          </p:cNvPr>
          <p:cNvSpPr/>
          <p:nvPr/>
        </p:nvSpPr>
        <p:spPr>
          <a:xfrm>
            <a:off x="5340282" y="5293093"/>
            <a:ext cx="2310598" cy="618593"/>
          </a:xfrm>
          <a:prstGeom prst="wedgeRoundRectCallout">
            <a:avLst>
              <a:gd name="adj1" fmla="val -48301"/>
              <a:gd name="adj2" fmla="val -140555"/>
              <a:gd name="adj3" fmla="val 16667"/>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accent6">
                    <a:lumMod val="10000"/>
                  </a:schemeClr>
                </a:solidFill>
              </a:rPr>
              <a:t>Want information and treatment</a:t>
            </a:r>
          </a:p>
        </p:txBody>
      </p:sp>
      <p:sp>
        <p:nvSpPr>
          <p:cNvPr id="19" name="Speech Bubble: Rectangle with Corners Rounded 18">
            <a:extLst>
              <a:ext uri="{FF2B5EF4-FFF2-40B4-BE49-F238E27FC236}">
                <a16:creationId xmlns:a16="http://schemas.microsoft.com/office/drawing/2014/main" id="{E0696069-4A0D-44DD-94C0-B972E7BE5E28}"/>
              </a:ext>
            </a:extLst>
          </p:cNvPr>
          <p:cNvSpPr/>
          <p:nvPr/>
        </p:nvSpPr>
        <p:spPr>
          <a:xfrm>
            <a:off x="472515" y="4018160"/>
            <a:ext cx="2083797" cy="737271"/>
          </a:xfrm>
          <a:prstGeom prst="wedgeRoundRectCallout">
            <a:avLst>
              <a:gd name="adj1" fmla="val 66813"/>
              <a:gd name="adj2" fmla="val -51042"/>
              <a:gd name="adj3" fmla="val 16667"/>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6">
                    <a:lumMod val="10000"/>
                  </a:schemeClr>
                </a:solidFill>
              </a:rPr>
              <a:t>Previous experience</a:t>
            </a:r>
          </a:p>
        </p:txBody>
      </p:sp>
      <p:sp>
        <p:nvSpPr>
          <p:cNvPr id="22" name="Speech Bubble: Rectangle with Corners Rounded 21">
            <a:extLst>
              <a:ext uri="{FF2B5EF4-FFF2-40B4-BE49-F238E27FC236}">
                <a16:creationId xmlns:a16="http://schemas.microsoft.com/office/drawing/2014/main" id="{FA4E5587-63E3-426A-B347-7B3F4EC148CA}"/>
              </a:ext>
            </a:extLst>
          </p:cNvPr>
          <p:cNvSpPr/>
          <p:nvPr/>
        </p:nvSpPr>
        <p:spPr>
          <a:xfrm>
            <a:off x="4980051" y="1792946"/>
            <a:ext cx="1764406" cy="737271"/>
          </a:xfrm>
          <a:prstGeom prst="wedgeRoundRectCallout">
            <a:avLst>
              <a:gd name="adj1" fmla="val -36890"/>
              <a:gd name="adj2" fmla="val 86957"/>
              <a:gd name="adj3" fmla="val 16667"/>
            </a:avLst>
          </a:prstGeom>
          <a:no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accent6">
                    <a:lumMod val="10000"/>
                  </a:schemeClr>
                </a:solidFill>
              </a:rPr>
              <a:t>Relief of symptoms</a:t>
            </a:r>
          </a:p>
        </p:txBody>
      </p:sp>
      <p:sp>
        <p:nvSpPr>
          <p:cNvPr id="3" name="Date Placeholder 2">
            <a:extLst>
              <a:ext uri="{FF2B5EF4-FFF2-40B4-BE49-F238E27FC236}">
                <a16:creationId xmlns:a16="http://schemas.microsoft.com/office/drawing/2014/main" id="{3F38C39F-5B0E-4A3C-93C6-3BDE8D79CD38}"/>
              </a:ext>
            </a:extLst>
          </p:cNvPr>
          <p:cNvSpPr>
            <a:spLocks noGrp="1"/>
          </p:cNvSpPr>
          <p:nvPr>
            <p:ph type="dt" sz="half" idx="10"/>
          </p:nvPr>
        </p:nvSpPr>
        <p:spPr>
          <a:xfrm>
            <a:off x="300077" y="6324302"/>
            <a:ext cx="1028911" cy="365125"/>
          </a:xfrm>
        </p:spPr>
        <p:txBody>
          <a:bodyPr/>
          <a:lstStyle/>
          <a:p>
            <a:r>
              <a:rPr lang="en-GB">
                <a:solidFill>
                  <a:schemeClr val="accent1"/>
                </a:solidFill>
              </a:rPr>
              <a:t>25/11/2021</a:t>
            </a:r>
          </a:p>
        </p:txBody>
      </p:sp>
      <p:sp>
        <p:nvSpPr>
          <p:cNvPr id="4" name="Footer Placeholder 3">
            <a:extLst>
              <a:ext uri="{FF2B5EF4-FFF2-40B4-BE49-F238E27FC236}">
                <a16:creationId xmlns:a16="http://schemas.microsoft.com/office/drawing/2014/main" id="{A3D32412-0328-4955-896F-B03A63CCE097}"/>
              </a:ext>
            </a:extLst>
          </p:cNvPr>
          <p:cNvSpPr>
            <a:spLocks noGrp="1"/>
          </p:cNvSpPr>
          <p:nvPr>
            <p:ph type="ftr" sz="quarter" idx="11"/>
          </p:nvPr>
        </p:nvSpPr>
        <p:spPr>
          <a:xfrm>
            <a:off x="2845780" y="6413117"/>
            <a:ext cx="3086100" cy="365125"/>
          </a:xfrm>
        </p:spPr>
        <p:txBody>
          <a:bodyPr/>
          <a:lstStyle/>
          <a:p>
            <a:r>
              <a:rPr lang="en-GB" dirty="0">
                <a:solidFill>
                  <a:schemeClr val="accent1"/>
                </a:solidFill>
              </a:rPr>
              <a:t>www.rcgp.org.uk/targetantibiotics</a:t>
            </a:r>
          </a:p>
        </p:txBody>
      </p:sp>
      <p:sp>
        <p:nvSpPr>
          <p:cNvPr id="5" name="Slide Number Placeholder 4">
            <a:extLst>
              <a:ext uri="{FF2B5EF4-FFF2-40B4-BE49-F238E27FC236}">
                <a16:creationId xmlns:a16="http://schemas.microsoft.com/office/drawing/2014/main" id="{53DB1FE5-65B2-41F6-B25E-372DF1D7721B}"/>
              </a:ext>
            </a:extLst>
          </p:cNvPr>
          <p:cNvSpPr>
            <a:spLocks noGrp="1"/>
          </p:cNvSpPr>
          <p:nvPr>
            <p:ph type="sldNum" sz="quarter" idx="12"/>
          </p:nvPr>
        </p:nvSpPr>
        <p:spPr/>
        <p:txBody>
          <a:bodyPr/>
          <a:lstStyle/>
          <a:p>
            <a:fld id="{EE1385C2-C24A-4E88-87F7-2016927FAD7D}" type="slidenum">
              <a:rPr lang="en-GB" smtClean="0"/>
              <a:pPr/>
              <a:t>12</a:t>
            </a:fld>
            <a:endParaRPr lang="en-GB" dirty="0"/>
          </a:p>
        </p:txBody>
      </p:sp>
    </p:spTree>
    <p:extLst>
      <p:ext uri="{BB962C8B-B14F-4D97-AF65-F5344CB8AC3E}">
        <p14:creationId xmlns:p14="http://schemas.microsoft.com/office/powerpoint/2010/main" val="3756771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itle 1">
            <a:extLst>
              <a:ext uri="{FF2B5EF4-FFF2-40B4-BE49-F238E27FC236}">
                <a16:creationId xmlns:a16="http://schemas.microsoft.com/office/drawing/2014/main" id="{9F537760-48DB-4316-A5CE-4576CA2795E5}"/>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normAutofit/>
          </a:bodyPr>
          <a:lstStyle/>
          <a:p>
            <a:r>
              <a:rPr lang="en-GB" altLang="en-US" sz="3200" dirty="0">
                <a:solidFill>
                  <a:srgbClr val="AF1E2C"/>
                </a:solidFill>
                <a:latin typeface="Arial" panose="020B0604020202020204" pitchFamily="34" charset="0"/>
                <a:cs typeface="Arial" panose="020B0604020202020204" pitchFamily="34" charset="0"/>
              </a:rPr>
              <a:t>Symptom benefit from antibiotics</a:t>
            </a:r>
          </a:p>
        </p:txBody>
      </p:sp>
      <p:graphicFrame>
        <p:nvGraphicFramePr>
          <p:cNvPr id="8" name="Content Placeholder 5">
            <a:extLst>
              <a:ext uri="{FF2B5EF4-FFF2-40B4-BE49-F238E27FC236}">
                <a16:creationId xmlns:a16="http://schemas.microsoft.com/office/drawing/2014/main" id="{076DF17E-93BC-472B-B03F-CFB4065E67E5}"/>
              </a:ext>
            </a:extLst>
          </p:cNvPr>
          <p:cNvGraphicFramePr>
            <a:graphicFrameLocks noGrp="1"/>
          </p:cNvGraphicFramePr>
          <p:nvPr>
            <p:ph idx="1"/>
            <p:extLst>
              <p:ext uri="{D42A27DB-BD31-4B8C-83A1-F6EECF244321}">
                <p14:modId xmlns:p14="http://schemas.microsoft.com/office/powerpoint/2010/main" val="1904395167"/>
              </p:ext>
            </p:extLst>
          </p:nvPr>
        </p:nvGraphicFramePr>
        <p:xfrm>
          <a:off x="628650" y="1825625"/>
          <a:ext cx="7886700" cy="3749674"/>
        </p:xfrm>
        <a:graphic>
          <a:graphicData uri="http://schemas.openxmlformats.org/drawingml/2006/table">
            <a:tbl>
              <a:tblPr firstRow="1" bandRow="1">
                <a:tableStyleId>{1FECB4D8-DB02-4DC6-A0A2-4F2EBAE1DC90}</a:tableStyleId>
              </a:tblPr>
              <a:tblGrid>
                <a:gridCol w="1577340">
                  <a:extLst>
                    <a:ext uri="{9D8B030D-6E8A-4147-A177-3AD203B41FA5}">
                      <a16:colId xmlns:a16="http://schemas.microsoft.com/office/drawing/2014/main" val="20000"/>
                    </a:ext>
                  </a:extLst>
                </a:gridCol>
                <a:gridCol w="1577340">
                  <a:extLst>
                    <a:ext uri="{9D8B030D-6E8A-4147-A177-3AD203B41FA5}">
                      <a16:colId xmlns:a16="http://schemas.microsoft.com/office/drawing/2014/main" val="20001"/>
                    </a:ext>
                  </a:extLst>
                </a:gridCol>
                <a:gridCol w="1577340">
                  <a:extLst>
                    <a:ext uri="{9D8B030D-6E8A-4147-A177-3AD203B41FA5}">
                      <a16:colId xmlns:a16="http://schemas.microsoft.com/office/drawing/2014/main" val="20002"/>
                    </a:ext>
                  </a:extLst>
                </a:gridCol>
                <a:gridCol w="1577340">
                  <a:extLst>
                    <a:ext uri="{9D8B030D-6E8A-4147-A177-3AD203B41FA5}">
                      <a16:colId xmlns:a16="http://schemas.microsoft.com/office/drawing/2014/main" val="20003"/>
                    </a:ext>
                  </a:extLst>
                </a:gridCol>
                <a:gridCol w="1577340">
                  <a:extLst>
                    <a:ext uri="{9D8B030D-6E8A-4147-A177-3AD203B41FA5}">
                      <a16:colId xmlns:a16="http://schemas.microsoft.com/office/drawing/2014/main" val="20004"/>
                    </a:ext>
                  </a:extLst>
                </a:gridCol>
              </a:tblGrid>
              <a:tr h="1188922">
                <a:tc>
                  <a:txBody>
                    <a:bodyPr/>
                    <a:lstStyle/>
                    <a:p>
                      <a:endParaRPr lang="en-US" sz="1800" dirty="0"/>
                    </a:p>
                  </a:txBody>
                  <a:tcPr marL="87630" marR="87630" marT="45728" marB="45728"/>
                </a:tc>
                <a:tc>
                  <a:txBody>
                    <a:bodyPr/>
                    <a:lstStyle/>
                    <a:p>
                      <a:pPr algn="ctr"/>
                      <a:r>
                        <a:rPr lang="en-US" sz="1800" baseline="0" dirty="0">
                          <a:latin typeface="Arial" panose="020B0604020202020204" pitchFamily="34" charset="0"/>
                          <a:cs typeface="Arial" panose="020B0604020202020204" pitchFamily="34" charset="0"/>
                        </a:rPr>
                        <a:t>Total Duration untreated</a:t>
                      </a:r>
                    </a:p>
                  </a:txBody>
                  <a:tcPr marL="87630" marR="87630" marT="45728" marB="45728"/>
                </a:tc>
                <a:tc>
                  <a:txBody>
                    <a:bodyPr/>
                    <a:lstStyle/>
                    <a:p>
                      <a:pPr algn="ctr"/>
                      <a:r>
                        <a:rPr lang="en-US" sz="1800" baseline="0" dirty="0">
                          <a:latin typeface="Arial" panose="020B0604020202020204" pitchFamily="34" charset="0"/>
                          <a:cs typeface="Arial" panose="020B0604020202020204" pitchFamily="34" charset="0"/>
                        </a:rPr>
                        <a:t>Beneficial effect from antibiotics</a:t>
                      </a:r>
                    </a:p>
                  </a:txBody>
                  <a:tcPr marL="87630" marR="87630" marT="45728" marB="45728"/>
                </a:tc>
                <a:tc>
                  <a:txBody>
                    <a:bodyPr/>
                    <a:lstStyle/>
                    <a:p>
                      <a:pPr algn="r"/>
                      <a:r>
                        <a:rPr lang="en-US" sz="1800" baseline="0" dirty="0">
                          <a:latin typeface="Arial" panose="020B0604020202020204" pitchFamily="34" charset="0"/>
                          <a:cs typeface="Arial" panose="020B0604020202020204" pitchFamily="34" charset="0"/>
                        </a:rPr>
                        <a:t>NNT for one additional patient to benefit</a:t>
                      </a:r>
                    </a:p>
                  </a:txBody>
                  <a:tcPr marL="87630" marR="87630" marT="45728" marB="45728"/>
                </a:tc>
                <a:tc>
                  <a:txBody>
                    <a:bodyPr/>
                    <a:lstStyle/>
                    <a:p>
                      <a:pPr algn="ctr"/>
                      <a:r>
                        <a:rPr lang="en-US" sz="1800" baseline="0" dirty="0">
                          <a:latin typeface="Arial" panose="020B0604020202020204" pitchFamily="34" charset="0"/>
                          <a:cs typeface="Arial" panose="020B0604020202020204" pitchFamily="34" charset="0"/>
                        </a:rPr>
                        <a:t>NNT for one additional adverse effect</a:t>
                      </a:r>
                    </a:p>
                  </a:txBody>
                  <a:tcPr marL="87630" marR="87630" marT="45728" marB="45728"/>
                </a:tc>
                <a:extLst>
                  <a:ext uri="{0D108BD9-81ED-4DB2-BD59-A6C34878D82A}">
                    <a16:rowId xmlns:a16="http://schemas.microsoft.com/office/drawing/2014/main" val="10000"/>
                  </a:ext>
                </a:extLst>
              </a:tr>
              <a:tr h="640188">
                <a:tc>
                  <a:txBody>
                    <a:bodyPr/>
                    <a:lstStyle/>
                    <a:p>
                      <a:pPr marL="0" algn="ctr">
                        <a:lnSpc>
                          <a:spcPct val="200000"/>
                        </a:lnSpc>
                      </a:pPr>
                      <a:r>
                        <a:rPr lang="en-US" sz="1800" dirty="0">
                          <a:solidFill>
                            <a:schemeClr val="accent6">
                              <a:lumMod val="10000"/>
                            </a:schemeClr>
                          </a:solidFill>
                          <a:latin typeface="Arial" panose="020B0604020202020204" pitchFamily="34" charset="0"/>
                          <a:cs typeface="Arial" panose="020B0604020202020204" pitchFamily="34" charset="0"/>
                        </a:rPr>
                        <a:t>Otitis</a:t>
                      </a:r>
                      <a:r>
                        <a:rPr lang="en-US" sz="1800" baseline="0" dirty="0">
                          <a:solidFill>
                            <a:schemeClr val="accent6">
                              <a:lumMod val="10000"/>
                            </a:schemeClr>
                          </a:solidFill>
                          <a:latin typeface="Arial" panose="020B0604020202020204" pitchFamily="34" charset="0"/>
                          <a:cs typeface="Arial" panose="020B0604020202020204" pitchFamily="34" charset="0"/>
                        </a:rPr>
                        <a:t> media</a:t>
                      </a:r>
                      <a:endParaRPr lang="en-US" sz="1800" dirty="0">
                        <a:solidFill>
                          <a:schemeClr val="accent6">
                            <a:lumMod val="10000"/>
                          </a:schemeClr>
                        </a:solidFill>
                        <a:latin typeface="Arial" panose="020B0604020202020204" pitchFamily="34" charset="0"/>
                        <a:cs typeface="Arial" panose="020B0604020202020204" pitchFamily="34" charset="0"/>
                      </a:endParaRP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4 -12 days</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8-12 hours</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18</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9</a:t>
                      </a:r>
                    </a:p>
                  </a:txBody>
                  <a:tcPr marL="87630" marR="87630" marT="45728" marB="45728"/>
                </a:tc>
                <a:extLst>
                  <a:ext uri="{0D108BD9-81ED-4DB2-BD59-A6C34878D82A}">
                    <a16:rowId xmlns:a16="http://schemas.microsoft.com/office/drawing/2014/main" val="10001"/>
                  </a:ext>
                </a:extLst>
              </a:tr>
              <a:tr h="640188">
                <a:tc>
                  <a:txBody>
                    <a:bodyPr/>
                    <a:lstStyle/>
                    <a:p>
                      <a:pPr marL="0" algn="ctr">
                        <a:lnSpc>
                          <a:spcPct val="200000"/>
                        </a:lnSpc>
                      </a:pPr>
                      <a:r>
                        <a:rPr lang="en-US" sz="1800" dirty="0">
                          <a:solidFill>
                            <a:schemeClr val="accent6">
                              <a:lumMod val="10000"/>
                            </a:schemeClr>
                          </a:solidFill>
                          <a:latin typeface="Arial" panose="020B0604020202020204" pitchFamily="34" charset="0"/>
                          <a:cs typeface="Arial" panose="020B0604020202020204" pitchFamily="34" charset="0"/>
                        </a:rPr>
                        <a:t>Sore</a:t>
                      </a:r>
                      <a:r>
                        <a:rPr lang="en-US" sz="1800" baseline="0" dirty="0">
                          <a:solidFill>
                            <a:schemeClr val="accent6">
                              <a:lumMod val="10000"/>
                            </a:schemeClr>
                          </a:solidFill>
                          <a:latin typeface="Arial" panose="020B0604020202020204" pitchFamily="34" charset="0"/>
                          <a:cs typeface="Arial" panose="020B0604020202020204" pitchFamily="34" charset="0"/>
                        </a:rPr>
                        <a:t> throat</a:t>
                      </a:r>
                      <a:endParaRPr lang="en-US" sz="1800" dirty="0">
                        <a:solidFill>
                          <a:schemeClr val="accent6">
                            <a:lumMod val="10000"/>
                          </a:schemeClr>
                        </a:solidFill>
                        <a:latin typeface="Arial" panose="020B0604020202020204" pitchFamily="34" charset="0"/>
                        <a:cs typeface="Arial" panose="020B0604020202020204" pitchFamily="34" charset="0"/>
                      </a:endParaRP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8 days</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12-18 hours</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6-20</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15</a:t>
                      </a:r>
                    </a:p>
                  </a:txBody>
                  <a:tcPr marL="87630" marR="87630" marT="45728" marB="45728"/>
                </a:tc>
                <a:extLst>
                  <a:ext uri="{0D108BD9-81ED-4DB2-BD59-A6C34878D82A}">
                    <a16:rowId xmlns:a16="http://schemas.microsoft.com/office/drawing/2014/main" val="10002"/>
                  </a:ext>
                </a:extLst>
              </a:tr>
              <a:tr h="640188">
                <a:tc>
                  <a:txBody>
                    <a:bodyPr/>
                    <a:lstStyle/>
                    <a:p>
                      <a:pPr marL="0" algn="ctr">
                        <a:lnSpc>
                          <a:spcPct val="200000"/>
                        </a:lnSpc>
                      </a:pPr>
                      <a:r>
                        <a:rPr lang="en-US" sz="1800" dirty="0">
                          <a:solidFill>
                            <a:schemeClr val="accent6">
                              <a:lumMod val="10000"/>
                            </a:schemeClr>
                          </a:solidFill>
                          <a:latin typeface="Arial" panose="020B0604020202020204" pitchFamily="34" charset="0"/>
                          <a:cs typeface="Arial" panose="020B0604020202020204" pitchFamily="34" charset="0"/>
                        </a:rPr>
                        <a:t>Sinusitis</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12-15 days</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24 hours</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18</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8</a:t>
                      </a:r>
                    </a:p>
                  </a:txBody>
                  <a:tcPr marL="87630" marR="87630" marT="45728" marB="45728"/>
                </a:tc>
                <a:extLst>
                  <a:ext uri="{0D108BD9-81ED-4DB2-BD59-A6C34878D82A}">
                    <a16:rowId xmlns:a16="http://schemas.microsoft.com/office/drawing/2014/main" val="10003"/>
                  </a:ext>
                </a:extLst>
              </a:tr>
              <a:tr h="640188">
                <a:tc>
                  <a:txBody>
                    <a:bodyPr/>
                    <a:lstStyle/>
                    <a:p>
                      <a:pPr marL="0" algn="ctr">
                        <a:lnSpc>
                          <a:spcPct val="200000"/>
                        </a:lnSpc>
                      </a:pPr>
                      <a:r>
                        <a:rPr lang="en-US" sz="1800" dirty="0">
                          <a:solidFill>
                            <a:schemeClr val="accent6">
                              <a:lumMod val="10000"/>
                            </a:schemeClr>
                          </a:solidFill>
                          <a:latin typeface="Arial" panose="020B0604020202020204" pitchFamily="34" charset="0"/>
                          <a:cs typeface="Arial" panose="020B0604020202020204" pitchFamily="34" charset="0"/>
                        </a:rPr>
                        <a:t>Bronchitis</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20-22 days</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11-24 hours</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10-22</a:t>
                      </a:r>
                    </a:p>
                  </a:txBody>
                  <a:tcPr marL="87630" marR="87630" marT="45728" marB="45728"/>
                </a:tc>
                <a:tc>
                  <a:txBody>
                    <a:bodyPr/>
                    <a:lstStyle/>
                    <a:p>
                      <a:pPr marL="0" algn="ctr">
                        <a:lnSpc>
                          <a:spcPct val="200000"/>
                        </a:lnSpc>
                      </a:pPr>
                      <a:r>
                        <a:rPr lang="en-US" sz="1800" baseline="0" dirty="0">
                          <a:solidFill>
                            <a:schemeClr val="accent6">
                              <a:lumMod val="10000"/>
                            </a:schemeClr>
                          </a:solidFill>
                          <a:latin typeface="Arial" panose="020B0604020202020204" pitchFamily="34" charset="0"/>
                          <a:cs typeface="Arial" panose="020B0604020202020204" pitchFamily="34" charset="0"/>
                        </a:rPr>
                        <a:t>24</a:t>
                      </a:r>
                    </a:p>
                  </a:txBody>
                  <a:tcPr marL="87630" marR="87630" marT="45728" marB="45728"/>
                </a:tc>
                <a:extLst>
                  <a:ext uri="{0D108BD9-81ED-4DB2-BD59-A6C34878D82A}">
                    <a16:rowId xmlns:a16="http://schemas.microsoft.com/office/drawing/2014/main" val="10004"/>
                  </a:ext>
                </a:extLst>
              </a:tr>
            </a:tbl>
          </a:graphicData>
        </a:graphic>
      </p:graphicFrame>
      <p:sp>
        <p:nvSpPr>
          <p:cNvPr id="46123" name="TextBox 1">
            <a:extLst>
              <a:ext uri="{FF2B5EF4-FFF2-40B4-BE49-F238E27FC236}">
                <a16:creationId xmlns:a16="http://schemas.microsoft.com/office/drawing/2014/main" id="{494E7255-E95B-4071-AA0F-0F9BAA784801}"/>
              </a:ext>
            </a:extLst>
          </p:cNvPr>
          <p:cNvSpPr txBox="1">
            <a:spLocks noChangeArrowheads="1"/>
          </p:cNvSpPr>
          <p:nvPr/>
        </p:nvSpPr>
        <p:spPr bwMode="auto">
          <a:xfrm>
            <a:off x="0" y="5755480"/>
            <a:ext cx="9144000" cy="46196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2400" b="1" dirty="0">
                <a:solidFill>
                  <a:schemeClr val="accent6">
                    <a:lumMod val="10000"/>
                  </a:schemeClr>
                </a:solidFill>
                <a:ea typeface="ヒラギノ角ゴ Pro W3"/>
                <a:cs typeface="ヒラギノ角ゴ Pro W3"/>
              </a:rPr>
              <a:t>And how do we communicate this information to patients?</a:t>
            </a:r>
          </a:p>
        </p:txBody>
      </p:sp>
      <p:sp>
        <p:nvSpPr>
          <p:cNvPr id="46126" name="Slide Number Placeholder 3">
            <a:extLst>
              <a:ext uri="{FF2B5EF4-FFF2-40B4-BE49-F238E27FC236}">
                <a16:creationId xmlns:a16="http://schemas.microsoft.com/office/drawing/2014/main" id="{761F97C4-32A5-43E7-8C15-15E9AF389E94}"/>
              </a:ext>
            </a:extLst>
          </p:cNvPr>
          <p:cNvSpPr txBox="1">
            <a:spLocks/>
          </p:cNvSpPr>
          <p:nvPr/>
        </p:nvSpPr>
        <p:spPr bwMode="auto">
          <a:xfrm>
            <a:off x="3144838" y="6343650"/>
            <a:ext cx="5976937"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da-DK" altLang="en-US" sz="1200" i="1" dirty="0">
                <a:solidFill>
                  <a:schemeClr val="accent6">
                    <a:lumMod val="10000"/>
                  </a:schemeClr>
                </a:solidFill>
              </a:rPr>
              <a:t>Cochrane reviews Otitis media: Venekamp et al (2015); Sore throat: Spinks et al. 2013; Sinusitis: Leminengre M et al. (2012); bronchitis: Smith et al. (2017)</a:t>
            </a:r>
          </a:p>
        </p:txBody>
      </p:sp>
      <p:sp>
        <p:nvSpPr>
          <p:cNvPr id="2" name="Rectangle: Rounded Corners 1">
            <a:extLst>
              <a:ext uri="{FF2B5EF4-FFF2-40B4-BE49-F238E27FC236}">
                <a16:creationId xmlns:a16="http://schemas.microsoft.com/office/drawing/2014/main" id="{FC0491F8-7481-72D2-61EA-77F4F9C24774}"/>
              </a:ext>
            </a:extLst>
          </p:cNvPr>
          <p:cNvSpPr/>
          <p:nvPr/>
        </p:nvSpPr>
        <p:spPr>
          <a:xfrm>
            <a:off x="2311400" y="3099991"/>
            <a:ext cx="5803900" cy="60960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Title 1">
            <a:extLst>
              <a:ext uri="{FF2B5EF4-FFF2-40B4-BE49-F238E27FC236}">
                <a16:creationId xmlns:a16="http://schemas.microsoft.com/office/drawing/2014/main" id="{3684E5F2-2C92-40DC-8252-331095A389FB}"/>
              </a:ext>
            </a:extLst>
          </p:cNvPr>
          <p:cNvSpPr>
            <a:spLocks noGrp="1"/>
          </p:cNvSpPr>
          <p:nvPr>
            <p:ph type="title"/>
          </p:nvPr>
        </p:nvSpPr>
        <p:spPr>
          <a:xfrm>
            <a:off x="1591056" y="374270"/>
            <a:ext cx="7552944" cy="1325563"/>
          </a:xfrm>
        </p:spPr>
        <p:txBody>
          <a:bodyPr>
            <a:noAutofit/>
          </a:bodyPr>
          <a:lstStyle/>
          <a:p>
            <a:r>
              <a:rPr lang="en-US" altLang="en-US" sz="3000" dirty="0">
                <a:latin typeface="Arial" panose="020B0604020202020204" pitchFamily="34" charset="0"/>
                <a:cs typeface="Arial" panose="020B0604020202020204" pitchFamily="34" charset="0"/>
              </a:rPr>
              <a:t>Complications with lower antibiotic use: </a:t>
            </a:r>
            <a:br>
              <a:rPr lang="en-US" altLang="en-US" sz="3000" dirty="0">
                <a:latin typeface="Arial" panose="020B0604020202020204" pitchFamily="34" charset="0"/>
                <a:cs typeface="Arial" panose="020B0604020202020204" pitchFamily="34" charset="0"/>
              </a:rPr>
            </a:br>
            <a:r>
              <a:rPr lang="en-US" altLang="en-US" sz="3000" dirty="0">
                <a:latin typeface="Arial" panose="020B0604020202020204" pitchFamily="34" charset="0"/>
                <a:cs typeface="Arial" panose="020B0604020202020204" pitchFamily="34" charset="0"/>
              </a:rPr>
              <a:t>High vs low prescribing practices</a:t>
            </a:r>
          </a:p>
        </p:txBody>
      </p:sp>
      <p:pic>
        <p:nvPicPr>
          <p:cNvPr id="48134" name="Picture 3" descr="Table showing the number of respiratory tract infections for four different rates of antibiotic prescriptions">
            <a:extLst>
              <a:ext uri="{FF2B5EF4-FFF2-40B4-BE49-F238E27FC236}">
                <a16:creationId xmlns:a16="http://schemas.microsoft.com/office/drawing/2014/main" id="{E979E859-3805-44C5-AB21-69BF05E123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126" y="1614630"/>
            <a:ext cx="3836411" cy="462265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Rectangle 1">
            <a:extLst>
              <a:ext uri="{FF2B5EF4-FFF2-40B4-BE49-F238E27FC236}">
                <a16:creationId xmlns:a16="http://schemas.microsoft.com/office/drawing/2014/main" id="{7D7E8395-09BC-49E2-B2B4-9BB8CF6C7B3E}"/>
              </a:ext>
              <a:ext uri="{C183D7F6-B498-43B3-948B-1728B52AA6E4}">
                <adec:decorative xmlns:adec="http://schemas.microsoft.com/office/drawing/2017/decorative" val="1"/>
              </a:ext>
            </a:extLst>
          </p:cNvPr>
          <p:cNvSpPr/>
          <p:nvPr/>
        </p:nvSpPr>
        <p:spPr>
          <a:xfrm>
            <a:off x="508830" y="1905000"/>
            <a:ext cx="633825" cy="600456"/>
          </a:xfrm>
          <a:prstGeom prst="rect">
            <a:avLst/>
          </a:prstGeom>
          <a:noFill/>
          <a:ln w="28575">
            <a:solidFill>
              <a:srgbClr val="AD00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C7CC1F4D-ACA6-4C0D-B5AE-66F473A23003}"/>
              </a:ext>
              <a:ext uri="{C183D7F6-B498-43B3-948B-1728B52AA6E4}">
                <adec:decorative xmlns:adec="http://schemas.microsoft.com/office/drawing/2017/decorative" val="1"/>
              </a:ext>
            </a:extLst>
          </p:cNvPr>
          <p:cNvSpPr/>
          <p:nvPr/>
        </p:nvSpPr>
        <p:spPr>
          <a:xfrm>
            <a:off x="4055209" y="2568575"/>
            <a:ext cx="344896" cy="3400405"/>
          </a:xfrm>
          <a:prstGeom prst="rect">
            <a:avLst/>
          </a:prstGeom>
          <a:noFill/>
          <a:ln w="28575">
            <a:solidFill>
              <a:srgbClr val="AD00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FE8E318-8FAC-42CA-B921-9BA2E961FF25}"/>
              </a:ext>
              <a:ext uri="{C183D7F6-B498-43B3-948B-1728B52AA6E4}">
                <adec:decorative xmlns:adec="http://schemas.microsoft.com/office/drawing/2017/decorative" val="1"/>
              </a:ext>
            </a:extLst>
          </p:cNvPr>
          <p:cNvSpPr/>
          <p:nvPr/>
        </p:nvSpPr>
        <p:spPr>
          <a:xfrm>
            <a:off x="3447288" y="1820260"/>
            <a:ext cx="924833" cy="600456"/>
          </a:xfrm>
          <a:prstGeom prst="rect">
            <a:avLst/>
          </a:prstGeom>
          <a:noFill/>
          <a:ln w="28575">
            <a:solidFill>
              <a:srgbClr val="AD00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131" name="TextBox 4">
            <a:extLst>
              <a:ext uri="{FF2B5EF4-FFF2-40B4-BE49-F238E27FC236}">
                <a16:creationId xmlns:a16="http://schemas.microsoft.com/office/drawing/2014/main" id="{949EA1CE-F83F-41F7-BDE8-D980195F01A1}"/>
              </a:ext>
            </a:extLst>
          </p:cNvPr>
          <p:cNvSpPr txBox="1">
            <a:spLocks noChangeArrowheads="1"/>
          </p:cNvSpPr>
          <p:nvPr/>
        </p:nvSpPr>
        <p:spPr bwMode="auto">
          <a:xfrm>
            <a:off x="4572000" y="1905000"/>
            <a:ext cx="467995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dirty="0">
                <a:solidFill>
                  <a:schemeClr val="accent6">
                    <a:lumMod val="10000"/>
                  </a:schemeClr>
                </a:solidFill>
                <a:ea typeface="ヒラギノ角ゴ Pro W3"/>
                <a:cs typeface="ヒラギノ角ゴ Pro W3"/>
              </a:rPr>
              <a:t>In a practice of 7,000, </a:t>
            </a:r>
          </a:p>
          <a:p>
            <a:pPr eaLnBrk="1" hangingPunct="1"/>
            <a:r>
              <a:rPr lang="en-US" altLang="en-US" sz="2400" dirty="0">
                <a:solidFill>
                  <a:schemeClr val="accent6">
                    <a:lumMod val="10000"/>
                  </a:schemeClr>
                </a:solidFill>
                <a:ea typeface="ヒラギノ角ゴ Pro W3"/>
                <a:cs typeface="ヒラギノ角ゴ Pro W3"/>
              </a:rPr>
              <a:t>a 10% reduction in antibiotic prescribing for RTI might expect:</a:t>
            </a:r>
          </a:p>
          <a:p>
            <a:pPr eaLnBrk="1" hangingPunct="1"/>
            <a:endParaRPr lang="en-US" altLang="en-US" sz="2400" dirty="0">
              <a:solidFill>
                <a:srgbClr val="7B3476"/>
              </a:solidFill>
              <a:ea typeface="ヒラギノ角ゴ Pro W3"/>
              <a:cs typeface="ヒラギノ角ゴ Pro W3"/>
            </a:endParaRPr>
          </a:p>
          <a:p>
            <a:pPr lvl="1">
              <a:buFont typeface="Wingdings" panose="05000000000000000000" pitchFamily="2" charset="2"/>
              <a:buChar char="Ø"/>
            </a:pPr>
            <a:r>
              <a:rPr lang="en-US" altLang="en-US" sz="2400" dirty="0">
                <a:solidFill>
                  <a:srgbClr val="000000"/>
                </a:solidFill>
                <a:ea typeface="ヒラギノ角ゴ Pro W3"/>
                <a:cs typeface="ヒラギノ角ゴ Pro W3"/>
              </a:rPr>
              <a:t>1 additional peritonsillar abscess each 10 years</a:t>
            </a:r>
          </a:p>
          <a:p>
            <a:pPr lvl="1">
              <a:buFont typeface="Wingdings" panose="05000000000000000000" pitchFamily="2" charset="2"/>
              <a:buChar char="Ø"/>
            </a:pPr>
            <a:r>
              <a:rPr lang="en-US" altLang="en-US" sz="2400" dirty="0">
                <a:solidFill>
                  <a:srgbClr val="000000"/>
                </a:solidFill>
                <a:ea typeface="ヒラギノ角ゴ Pro W3"/>
                <a:cs typeface="ヒラギノ角ゴ Pro W3"/>
              </a:rPr>
              <a:t>1 additional pneumonia  each year</a:t>
            </a:r>
          </a:p>
          <a:p>
            <a:pPr marL="457200" lvl="1" indent="0" eaLnBrk="1" hangingPunct="1"/>
            <a:endParaRPr lang="en-US" altLang="en-US" sz="2400" dirty="0">
              <a:solidFill>
                <a:srgbClr val="000000"/>
              </a:solidFill>
              <a:ea typeface="ヒラギノ角ゴ Pro W3"/>
              <a:cs typeface="ヒラギノ角ゴ Pro W3"/>
            </a:endParaRPr>
          </a:p>
        </p:txBody>
      </p:sp>
      <p:sp>
        <p:nvSpPr>
          <p:cNvPr id="48132" name="TextBox 5">
            <a:extLst>
              <a:ext uri="{FF2B5EF4-FFF2-40B4-BE49-F238E27FC236}">
                <a16:creationId xmlns:a16="http://schemas.microsoft.com/office/drawing/2014/main" id="{A11C3379-C79A-4410-8543-4BBE43B7104D}"/>
              </a:ext>
            </a:extLst>
          </p:cNvPr>
          <p:cNvSpPr txBox="1">
            <a:spLocks noChangeArrowheads="1"/>
          </p:cNvSpPr>
          <p:nvPr/>
        </p:nvSpPr>
        <p:spPr bwMode="auto">
          <a:xfrm>
            <a:off x="4583113" y="5691982"/>
            <a:ext cx="44640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i="1" dirty="0">
                <a:solidFill>
                  <a:schemeClr val="accent6">
                    <a:lumMod val="10000"/>
                  </a:schemeClr>
                </a:solidFill>
                <a:ea typeface="ヒラギノ角ゴ Pro W3"/>
                <a:cs typeface="ヒラギノ角ゴ Pro W3"/>
              </a:rPr>
              <a:t>BMJ 2016 Gulliford h</a:t>
            </a:r>
            <a:r>
              <a:rPr lang="en-US" altLang="en-US" sz="1200" i="1" u="sng" dirty="0">
                <a:solidFill>
                  <a:schemeClr val="accent6">
                    <a:lumMod val="10000"/>
                  </a:schemeClr>
                </a:solidFill>
                <a:ea typeface="ヒラギノ角ゴ Pro W3"/>
                <a:cs typeface="ヒラギノ角ゴ Pro W3"/>
              </a:rPr>
              <a:t>ttp://www.bmj.com/content/354/bmj.i4245</a:t>
            </a:r>
            <a:endParaRPr lang="en-US" altLang="en-US" sz="1200" i="1" dirty="0">
              <a:solidFill>
                <a:schemeClr val="accent6">
                  <a:lumMod val="10000"/>
                </a:schemeClr>
              </a:solidFill>
              <a:ea typeface="ヒラギノ角ゴ Pro W3"/>
              <a:cs typeface="ヒラギノ角ゴ Pro W3"/>
            </a:endParaRPr>
          </a:p>
        </p:txBody>
      </p:sp>
      <p:sp>
        <p:nvSpPr>
          <p:cNvPr id="13" name="Footer Placeholder 1">
            <a:extLst>
              <a:ext uri="{FF2B5EF4-FFF2-40B4-BE49-F238E27FC236}">
                <a16:creationId xmlns:a16="http://schemas.microsoft.com/office/drawing/2014/main" id="{FAF1D435-04EC-44E0-B0C9-23F4964D03DD}"/>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11" name="TextBox 13">
            <a:extLst>
              <a:ext uri="{FF2B5EF4-FFF2-40B4-BE49-F238E27FC236}">
                <a16:creationId xmlns:a16="http://schemas.microsoft.com/office/drawing/2014/main" id="{FA608338-3B1A-4B92-8B81-259064D0DDF1}"/>
              </a:ext>
            </a:extLst>
          </p:cNvPr>
          <p:cNvSpPr txBox="1">
            <a:spLocks noChangeArrowheads="1"/>
          </p:cNvSpPr>
          <p:nvPr/>
        </p:nvSpPr>
        <p:spPr bwMode="auto">
          <a:xfrm>
            <a:off x="6063326" y="6412304"/>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8131">
                                            <p:txEl>
                                              <p:pRg st="3" end="3"/>
                                            </p:txEl>
                                          </p:spTgt>
                                        </p:tgtEl>
                                        <p:attrNameLst>
                                          <p:attrName>style.visibility</p:attrName>
                                        </p:attrNameLst>
                                      </p:cBhvr>
                                      <p:to>
                                        <p:strVal val="visible"/>
                                      </p:to>
                                    </p:set>
                                    <p:anim calcmode="lin" valueType="num">
                                      <p:cBhvr additive="base">
                                        <p:cTn id="14" dur="500" fill="hold"/>
                                        <p:tgtEl>
                                          <p:spTgt spid="48131">
                                            <p:txEl>
                                              <p:pRg st="3" end="3"/>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813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1" presetClass="exit" presetSubtype="0" fill="hold" grpId="1" nodeType="withEffect">
                                  <p:stCondLst>
                                    <p:cond delay="0"/>
                                  </p:stCondLst>
                                  <p:childTnLst>
                                    <p:set>
                                      <p:cBhvr>
                                        <p:cTn id="23" dur="1" fill="hold">
                                          <p:stCondLst>
                                            <p:cond delay="0"/>
                                          </p:stCondLst>
                                        </p:cTn>
                                        <p:tgtEl>
                                          <p:spTgt spid="8"/>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8131">
                                            <p:txEl>
                                              <p:pRg st="4" end="4"/>
                                            </p:txEl>
                                          </p:spTgt>
                                        </p:tgtEl>
                                        <p:attrNameLst>
                                          <p:attrName>style.visibility</p:attrName>
                                        </p:attrNameLst>
                                      </p:cBhvr>
                                      <p:to>
                                        <p:strVal val="visible"/>
                                      </p:to>
                                    </p:set>
                                    <p:animEffect transition="in" filter="fade">
                                      <p:cBhvr>
                                        <p:cTn id="28" dur="1000"/>
                                        <p:tgtEl>
                                          <p:spTgt spid="48131">
                                            <p:txEl>
                                              <p:pRg st="4" end="4"/>
                                            </p:txEl>
                                          </p:spTgt>
                                        </p:tgtEl>
                                      </p:cBhvr>
                                    </p:animEffect>
                                    <p:anim calcmode="lin" valueType="num">
                                      <p:cBhvr>
                                        <p:cTn id="29" dur="1000" fill="hold"/>
                                        <p:tgtEl>
                                          <p:spTgt spid="48131">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813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Title 1">
            <a:extLst>
              <a:ext uri="{FF2B5EF4-FFF2-40B4-BE49-F238E27FC236}">
                <a16:creationId xmlns:a16="http://schemas.microsoft.com/office/drawing/2014/main" id="{5D6BA412-67DD-40B9-812D-F7F6BAB3863E}"/>
              </a:ext>
            </a:extLst>
          </p:cNvPr>
          <p:cNvSpPr>
            <a:spLocks noGrp="1"/>
          </p:cNvSpPr>
          <p:nvPr>
            <p:ph type="title"/>
          </p:nvPr>
        </p:nvSpPr>
        <p:spPr bwMode="auto">
          <a:xfrm>
            <a:off x="1498600" y="210344"/>
            <a:ext cx="7505700" cy="1325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normAutofit/>
          </a:bodyPr>
          <a:lstStyle/>
          <a:p>
            <a:r>
              <a:rPr lang="en-US" altLang="en-US" sz="4000" dirty="0">
                <a:solidFill>
                  <a:srgbClr val="AF1E2C"/>
                </a:solidFill>
                <a:latin typeface="Arial" panose="020B0604020202020204" pitchFamily="34" charset="0"/>
                <a:cs typeface="Arial" panose="020B0604020202020204" pitchFamily="34" charset="0"/>
              </a:rPr>
              <a:t>Antibiotics and complications</a:t>
            </a:r>
          </a:p>
        </p:txBody>
      </p:sp>
      <p:sp>
        <p:nvSpPr>
          <p:cNvPr id="33795" name="Content Placeholder 2">
            <a:extLst>
              <a:ext uri="{FF2B5EF4-FFF2-40B4-BE49-F238E27FC236}">
                <a16:creationId xmlns:a16="http://schemas.microsoft.com/office/drawing/2014/main" id="{8D1D5D33-9505-40C2-A78D-3425C696D64B}"/>
              </a:ext>
            </a:extLst>
          </p:cNvPr>
          <p:cNvSpPr>
            <a:spLocks noGrp="1"/>
          </p:cNvSpPr>
          <p:nvPr>
            <p:ph idx="1"/>
          </p:nvPr>
        </p:nvSpPr>
        <p:spPr bwMode="auto">
          <a:xfrm>
            <a:off x="79809" y="1824038"/>
            <a:ext cx="2077604" cy="435133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defRPr/>
            </a:pPr>
            <a:r>
              <a:rPr lang="en-US" altLang="en-US" sz="1600" dirty="0">
                <a:latin typeface="Arial" panose="020B0604020202020204" pitchFamily="34" charset="0"/>
                <a:cs typeface="Arial" panose="020B0604020202020204" pitchFamily="34" charset="0"/>
              </a:rPr>
              <a:t>Serious complications rare after URTI </a:t>
            </a:r>
          </a:p>
          <a:p>
            <a:pPr>
              <a:defRPr/>
            </a:pPr>
            <a:r>
              <a:rPr lang="en-US" altLang="en-US" sz="1600" dirty="0">
                <a:latin typeface="Arial" panose="020B0604020202020204" pitchFamily="34" charset="0"/>
                <a:cs typeface="Arial" panose="020B0604020202020204" pitchFamily="34" charset="0"/>
              </a:rPr>
              <a:t>Sore throat and otitis media NNT&gt;4000</a:t>
            </a:r>
          </a:p>
          <a:p>
            <a:pPr>
              <a:defRPr/>
            </a:pPr>
            <a:r>
              <a:rPr lang="en-US" altLang="en-US" sz="1600" dirty="0">
                <a:latin typeface="Arial" panose="020B0604020202020204" pitchFamily="34" charset="0"/>
                <a:cs typeface="Arial" panose="020B0604020202020204" pitchFamily="34" charset="0"/>
              </a:rPr>
              <a:t>Pneumonia more common after LRTI</a:t>
            </a:r>
          </a:p>
          <a:p>
            <a:pPr marL="361950" lvl="1" indent="-266700">
              <a:tabLst>
                <a:tab pos="361950" algn="l"/>
                <a:tab pos="1162050" algn="l"/>
                <a:tab pos="1695450" algn="l"/>
                <a:tab pos="2247900" algn="l"/>
                <a:tab pos="2781300" algn="l"/>
              </a:tabLst>
              <a:defRPr/>
            </a:pPr>
            <a:r>
              <a:rPr lang="en-US" altLang="en-US" sz="1600" dirty="0">
                <a:latin typeface="Arial" panose="020B0604020202020204" pitchFamily="34" charset="0"/>
                <a:cs typeface="Arial" panose="020B0604020202020204" pitchFamily="34" charset="0"/>
              </a:rPr>
              <a:t>&gt;65 years: NNT 39</a:t>
            </a:r>
          </a:p>
          <a:p>
            <a:pPr marL="361950" lvl="1" indent="-266700">
              <a:tabLst>
                <a:tab pos="361950" algn="l"/>
                <a:tab pos="1162050" algn="l"/>
                <a:tab pos="1695450" algn="l"/>
                <a:tab pos="2247900" algn="l"/>
                <a:tab pos="2781300" algn="l"/>
              </a:tabLst>
              <a:defRPr/>
            </a:pPr>
            <a:r>
              <a:rPr lang="en-US" altLang="en-US" sz="1600" dirty="0">
                <a:latin typeface="Arial" panose="020B0604020202020204" pitchFamily="34" charset="0"/>
                <a:cs typeface="Arial" panose="020B0604020202020204" pitchFamily="34" charset="0"/>
              </a:rPr>
              <a:t>&lt; 65 years: NNT &gt;100</a:t>
            </a:r>
          </a:p>
          <a:p>
            <a:pPr marL="361950" lvl="1" indent="-266700">
              <a:tabLst>
                <a:tab pos="361950" algn="l"/>
                <a:tab pos="1162050" algn="l"/>
                <a:tab pos="1695450" algn="l"/>
                <a:tab pos="2247900" algn="l"/>
                <a:tab pos="2781300" algn="l"/>
              </a:tabLst>
              <a:defRPr/>
            </a:pPr>
            <a:r>
              <a:rPr lang="en-US" altLang="en-US" sz="1600" dirty="0">
                <a:latin typeface="Arial" panose="020B0604020202020204" pitchFamily="34" charset="0"/>
                <a:cs typeface="Arial" panose="020B0604020202020204" pitchFamily="34" charset="0"/>
              </a:rPr>
              <a:t>Highlighted in NICE/PHE summary tables</a:t>
            </a:r>
          </a:p>
          <a:p>
            <a:pPr marL="628650" lvl="1" indent="-450850">
              <a:tabLst>
                <a:tab pos="361950" algn="l"/>
                <a:tab pos="1162050" algn="l"/>
                <a:tab pos="1695450" algn="l"/>
                <a:tab pos="2247900" algn="l"/>
                <a:tab pos="2781300" algn="l"/>
              </a:tabLst>
              <a:defRPr/>
            </a:pPr>
            <a:endParaRPr lang="en-US" altLang="en-US" sz="1800" dirty="0"/>
          </a:p>
        </p:txBody>
      </p:sp>
      <p:pic>
        <p:nvPicPr>
          <p:cNvPr id="3" name="Picture 2" descr="Image highlighting those that are at higher risk of complications occurring from antibiotics">
            <a:extLst>
              <a:ext uri="{FF2B5EF4-FFF2-40B4-BE49-F238E27FC236}">
                <a16:creationId xmlns:a16="http://schemas.microsoft.com/office/drawing/2014/main" id="{529CBE72-DF87-47F9-B960-D0104A38B83B}"/>
              </a:ext>
            </a:extLst>
          </p:cNvPr>
          <p:cNvPicPr>
            <a:picLocks noChangeAspect="1"/>
          </p:cNvPicPr>
          <p:nvPr/>
        </p:nvPicPr>
        <p:blipFill>
          <a:blip r:embed="rId3"/>
          <a:stretch>
            <a:fillRect/>
          </a:stretch>
        </p:blipFill>
        <p:spPr>
          <a:xfrm>
            <a:off x="2157505" y="1547853"/>
            <a:ext cx="6906685" cy="4591009"/>
          </a:xfrm>
          <a:prstGeom prst="rect">
            <a:avLst/>
          </a:prstGeom>
        </p:spPr>
      </p:pic>
      <p:sp>
        <p:nvSpPr>
          <p:cNvPr id="4" name="Oval 3">
            <a:extLst>
              <a:ext uri="{FF2B5EF4-FFF2-40B4-BE49-F238E27FC236}">
                <a16:creationId xmlns:a16="http://schemas.microsoft.com/office/drawing/2014/main" id="{8E2154BF-32D1-46F3-83BD-84AEF8A84C41}"/>
              </a:ext>
              <a:ext uri="{C183D7F6-B498-43B3-948B-1728B52AA6E4}">
                <adec:decorative xmlns:adec="http://schemas.microsoft.com/office/drawing/2017/decorative" val="1"/>
              </a:ext>
            </a:extLst>
          </p:cNvPr>
          <p:cNvSpPr/>
          <p:nvPr/>
        </p:nvSpPr>
        <p:spPr>
          <a:xfrm>
            <a:off x="6162675" y="3733800"/>
            <a:ext cx="2968625" cy="2505076"/>
          </a:xfrm>
          <a:prstGeom prst="ellipse">
            <a:avLst/>
          </a:prstGeom>
          <a:noFill/>
          <a:ln w="38100">
            <a:solidFill>
              <a:srgbClr val="AD00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ooter Placeholder 1">
            <a:extLst>
              <a:ext uri="{FF2B5EF4-FFF2-40B4-BE49-F238E27FC236}">
                <a16:creationId xmlns:a16="http://schemas.microsoft.com/office/drawing/2014/main" id="{DB86A7E4-6C98-4EB0-B342-3BBCA2E8C8C4}"/>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10" name="TextBox 13">
            <a:extLst>
              <a:ext uri="{FF2B5EF4-FFF2-40B4-BE49-F238E27FC236}">
                <a16:creationId xmlns:a16="http://schemas.microsoft.com/office/drawing/2014/main" id="{02043E7C-801D-4809-9904-EB227AD99A16}"/>
              </a:ext>
            </a:extLst>
          </p:cNvPr>
          <p:cNvSpPr txBox="1">
            <a:spLocks noChangeArrowheads="1"/>
          </p:cNvSpPr>
          <p:nvPr/>
        </p:nvSpPr>
        <p:spPr bwMode="auto">
          <a:xfrm>
            <a:off x="6063326" y="6412304"/>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83125D-E0C2-482D-AB7C-CDDCEE69E004}"/>
              </a:ext>
            </a:extLst>
          </p:cNvPr>
          <p:cNvSpPr txBox="1">
            <a:spLocks noGrp="1"/>
          </p:cNvSpPr>
          <p:nvPr>
            <p:ph type="title"/>
          </p:nvPr>
        </p:nvSpPr>
        <p:spPr>
          <a:xfrm>
            <a:off x="1517650" y="427742"/>
            <a:ext cx="6997700" cy="1200329"/>
          </a:xfrm>
          <a:prstGeom prst="rect">
            <a:avLst/>
          </a:prstGeom>
          <a:noFill/>
        </p:spPr>
        <p:txBody>
          <a:bodyPr wrap="square">
            <a:spAutoFit/>
          </a:bodyPr>
          <a:lstStyle/>
          <a:p>
            <a:r>
              <a:rPr kumimoji="0" lang="en-GB" altLang="en-US" sz="4400" b="0" i="0" u="none" strike="noStrike" kern="1200" cap="none" spc="0" normalizeH="0" baseline="0" noProof="0" dirty="0">
                <a:ln>
                  <a:noFill/>
                </a:ln>
                <a:solidFill>
                  <a:srgbClr val="AF1E2C"/>
                </a:solidFill>
                <a:effectLst/>
                <a:uLnTx/>
                <a:uFillTx/>
                <a:latin typeface="Arial" panose="020B0604020202020204" pitchFamily="34" charset="0"/>
                <a:ea typeface="+mj-ea"/>
                <a:cs typeface="Arial" panose="020B0604020202020204" pitchFamily="34" charset="0"/>
              </a:rPr>
              <a:t>Clinical Scenario:</a:t>
            </a:r>
            <a:br>
              <a:rPr kumimoji="0" lang="en-GB" altLang="en-US" sz="4400" b="0" i="0" u="none" strike="noStrike" kern="1200" cap="none" spc="0" normalizeH="0" baseline="0" noProof="0" dirty="0">
                <a:ln>
                  <a:noFill/>
                </a:ln>
                <a:solidFill>
                  <a:srgbClr val="AF1E2C"/>
                </a:solidFill>
                <a:effectLst/>
                <a:uLnTx/>
                <a:uFillTx/>
                <a:latin typeface="Arial" panose="020B0604020202020204" pitchFamily="34" charset="0"/>
                <a:ea typeface="+mj-ea"/>
                <a:cs typeface="Arial" panose="020B0604020202020204" pitchFamily="34" charset="0"/>
              </a:rPr>
            </a:br>
            <a:r>
              <a:rPr kumimoji="0" lang="en-GB" altLang="en-US" sz="3600" b="0" i="0" u="none" strike="noStrike" kern="1200" cap="none" spc="0" normalizeH="0" baseline="0" noProof="0" dirty="0">
                <a:ln>
                  <a:noFill/>
                </a:ln>
                <a:solidFill>
                  <a:srgbClr val="AF1E2C"/>
                </a:solidFill>
                <a:effectLst/>
                <a:uLnTx/>
                <a:uFillTx/>
                <a:latin typeface="Arial" panose="020B0604020202020204" pitchFamily="34" charset="0"/>
                <a:ea typeface="+mj-ea"/>
                <a:cs typeface="Arial" panose="020B0604020202020204" pitchFamily="34" charset="0"/>
              </a:rPr>
              <a:t>Acute Sore Throat</a:t>
            </a:r>
            <a:endParaRPr lang="en-GB" dirty="0"/>
          </a:p>
        </p:txBody>
      </p:sp>
      <p:pic>
        <p:nvPicPr>
          <p:cNvPr id="6" name="Picture 5" descr="Pictures Of Tonsillitis Symptoms">
            <a:extLst>
              <a:ext uri="{FF2B5EF4-FFF2-40B4-BE49-F238E27FC236}">
                <a16:creationId xmlns:a16="http://schemas.microsoft.com/office/drawing/2014/main" id="{98FC1F73-3F18-4FF3-B2C1-DA6D0A6693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175" b="-34"/>
          <a:stretch/>
        </p:blipFill>
        <p:spPr bwMode="auto">
          <a:xfrm>
            <a:off x="1619672" y="1844824"/>
            <a:ext cx="5702931" cy="39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13">
            <a:extLst>
              <a:ext uri="{FF2B5EF4-FFF2-40B4-BE49-F238E27FC236}">
                <a16:creationId xmlns:a16="http://schemas.microsoft.com/office/drawing/2014/main" id="{F91B1DDB-C254-41D4-B6F5-28EDF0EBB4AC}"/>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Tree>
    <p:extLst>
      <p:ext uri="{BB962C8B-B14F-4D97-AF65-F5344CB8AC3E}">
        <p14:creationId xmlns:p14="http://schemas.microsoft.com/office/powerpoint/2010/main" val="2404812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4CC059-4598-472D-BF1C-AE1404B84D1D}"/>
              </a:ext>
            </a:extLst>
          </p:cNvPr>
          <p:cNvSpPr>
            <a:spLocks noGrp="1"/>
          </p:cNvSpPr>
          <p:nvPr>
            <p:ph type="title"/>
          </p:nvPr>
        </p:nvSpPr>
        <p:spPr/>
        <p:txBody>
          <a:bodyPr/>
          <a:lstStyle/>
          <a:p>
            <a:r>
              <a:rPr kumimoji="0" lang="en-GB" altLang="en-US" sz="4400" b="0" i="0" u="none" strike="noStrike" kern="1200" cap="none" spc="0" normalizeH="0" baseline="0" noProof="0" dirty="0">
                <a:ln>
                  <a:noFill/>
                </a:ln>
                <a:solidFill>
                  <a:srgbClr val="AF1E2C"/>
                </a:solidFill>
                <a:effectLst/>
                <a:uLnTx/>
                <a:uFillTx/>
                <a:latin typeface="Arial" panose="020B0604020202020204" pitchFamily="34" charset="0"/>
                <a:ea typeface="+mj-ea"/>
                <a:cs typeface="Arial" panose="020B0604020202020204" pitchFamily="34" charset="0"/>
              </a:rPr>
              <a:t>Clinical Scenario:</a:t>
            </a:r>
            <a:br>
              <a:rPr kumimoji="0" lang="en-GB" altLang="en-US" sz="4000" b="0" i="0" u="none" strike="noStrike" kern="1200" cap="none" spc="0" normalizeH="0" baseline="0" noProof="0" dirty="0">
                <a:ln>
                  <a:noFill/>
                </a:ln>
                <a:solidFill>
                  <a:srgbClr val="AF1E2C"/>
                </a:solidFill>
                <a:effectLst/>
                <a:uLnTx/>
                <a:uFillTx/>
                <a:latin typeface="Arial" panose="020B0604020202020204" pitchFamily="34" charset="0"/>
                <a:ea typeface="+mj-ea"/>
                <a:cs typeface="Arial" panose="020B0604020202020204" pitchFamily="34" charset="0"/>
              </a:rPr>
            </a:br>
            <a:r>
              <a:rPr kumimoji="0" lang="en-GB" altLang="en-US" sz="3600" b="0" i="0" u="none" strike="noStrike" kern="1200" cap="none" spc="0" normalizeH="0" baseline="0" noProof="0" dirty="0">
                <a:ln>
                  <a:noFill/>
                </a:ln>
                <a:solidFill>
                  <a:srgbClr val="AF1E2C"/>
                </a:solidFill>
                <a:effectLst/>
                <a:uLnTx/>
                <a:uFillTx/>
                <a:latin typeface="Arial" panose="020B0604020202020204" pitchFamily="34" charset="0"/>
                <a:ea typeface="+mj-ea"/>
                <a:cs typeface="Arial" panose="020B0604020202020204" pitchFamily="34" charset="0"/>
              </a:rPr>
              <a:t>Acute Sore Throat</a:t>
            </a:r>
            <a:endParaRPr lang="en-GB" dirty="0"/>
          </a:p>
        </p:txBody>
      </p:sp>
      <p:sp>
        <p:nvSpPr>
          <p:cNvPr id="4" name="Content Placeholder 3">
            <a:extLst>
              <a:ext uri="{FF2B5EF4-FFF2-40B4-BE49-F238E27FC236}">
                <a16:creationId xmlns:a16="http://schemas.microsoft.com/office/drawing/2014/main" id="{55B49146-4D42-42D3-9BE8-3957D045B1B6}"/>
              </a:ext>
            </a:extLst>
          </p:cNvPr>
          <p:cNvSpPr>
            <a:spLocks noGrp="1"/>
          </p:cNvSpPr>
          <p:nvPr>
            <p:ph idx="1"/>
          </p:nvPr>
        </p:nvSpPr>
        <p:spPr>
          <a:xfrm>
            <a:off x="1051560" y="1825625"/>
            <a:ext cx="8092440" cy="4351338"/>
          </a:xfrm>
        </p:spPr>
        <p:txBody>
          <a:bodyPr/>
          <a:lstStyle/>
          <a:p>
            <a:pPr marL="0" marR="0" lvl="0" indent="0" algn="l" defTabSz="914400" rtl="0" eaLnBrk="1" fontAlgn="auto" latinLnBrk="0" hangingPunct="1">
              <a:lnSpc>
                <a:spcPct val="90000"/>
              </a:lnSpc>
              <a:spcBef>
                <a:spcPts val="1200"/>
              </a:spcBef>
              <a:spcAft>
                <a:spcPts val="0"/>
              </a:spcAft>
              <a:buClrTx/>
              <a:buSzTx/>
              <a:buFont typeface="Arial" panose="020B0604020202020204" pitchFamily="34" charset="0"/>
              <a:buNone/>
              <a:tabLst/>
              <a:defRPr/>
            </a:pPr>
            <a:r>
              <a:rPr kumimoji="0" lang="en-GB" altLang="en-US" sz="3000" b="0" i="0" u="none" strike="noStrike" kern="1200" cap="none" spc="0" normalizeH="0" baseline="0" noProof="0" dirty="0">
                <a:ln>
                  <a:noFill/>
                </a:ln>
                <a:solidFill>
                  <a:srgbClr val="F6F6F6">
                    <a:lumMod val="10000"/>
                  </a:srgbClr>
                </a:solidFill>
                <a:effectLst/>
                <a:uLnTx/>
                <a:uFillTx/>
                <a:latin typeface="Arial" panose="020B0604020202020204" pitchFamily="34" charset="0"/>
                <a:ea typeface="+mn-ea"/>
                <a:cs typeface="Arial" panose="020B0604020202020204" pitchFamily="34" charset="0"/>
              </a:rPr>
              <a:t>Consider the following details:</a:t>
            </a:r>
          </a:p>
          <a:p>
            <a:pPr eaLnBrk="1" hangingPunct="1">
              <a:spcBef>
                <a:spcPts val="900"/>
              </a:spcBef>
              <a:buFont typeface="Arial" panose="020B0604020202020204" pitchFamily="34" charset="0"/>
              <a:buChar char="•"/>
            </a:pPr>
            <a:r>
              <a:rPr lang="en-GB" altLang="en-US" sz="2600" dirty="0">
                <a:solidFill>
                  <a:srgbClr val="000000"/>
                </a:solidFill>
                <a:latin typeface="Arial" panose="020B0604020202020204" pitchFamily="34" charset="0"/>
                <a:cs typeface="Arial" panose="020B0604020202020204" pitchFamily="34" charset="0"/>
              </a:rPr>
              <a:t>18 year old female  </a:t>
            </a:r>
          </a:p>
          <a:p>
            <a:pPr eaLnBrk="1" hangingPunct="1">
              <a:spcBef>
                <a:spcPts val="900"/>
              </a:spcBef>
              <a:buFont typeface="Arial" panose="020B0604020202020204" pitchFamily="34" charset="0"/>
              <a:buChar char="•"/>
            </a:pPr>
            <a:r>
              <a:rPr lang="en-GB" altLang="en-US" sz="2600" dirty="0">
                <a:solidFill>
                  <a:srgbClr val="000000"/>
                </a:solidFill>
                <a:latin typeface="Arial" panose="020B0604020202020204" pitchFamily="34" charset="0"/>
                <a:cs typeface="Arial" panose="020B0604020202020204" pitchFamily="34" charset="0"/>
              </a:rPr>
              <a:t>4/7 days sore throat, “high” fever last night, tiredness, cough  </a:t>
            </a:r>
          </a:p>
          <a:p>
            <a:pPr eaLnBrk="1" hangingPunct="1">
              <a:spcBef>
                <a:spcPts val="900"/>
              </a:spcBef>
              <a:buFont typeface="Arial" panose="020B0604020202020204" pitchFamily="34" charset="0"/>
              <a:buChar char="•"/>
            </a:pPr>
            <a:r>
              <a:rPr lang="en-GB" altLang="en-US" sz="2600" dirty="0">
                <a:solidFill>
                  <a:srgbClr val="000000"/>
                </a:solidFill>
                <a:latin typeface="Arial" panose="020B0604020202020204" pitchFamily="34" charset="0"/>
                <a:cs typeface="Arial" panose="020B0604020202020204" pitchFamily="34" charset="0"/>
              </a:rPr>
              <a:t>Difficulty swallowing  </a:t>
            </a:r>
          </a:p>
          <a:p>
            <a:pPr eaLnBrk="1" hangingPunct="1">
              <a:spcBef>
                <a:spcPts val="900"/>
              </a:spcBef>
              <a:buFont typeface="Arial" panose="020B0604020202020204" pitchFamily="34" charset="0"/>
              <a:buChar char="•"/>
            </a:pPr>
            <a:r>
              <a:rPr lang="en-GB" altLang="en-US" sz="2600" dirty="0">
                <a:solidFill>
                  <a:srgbClr val="000000"/>
                </a:solidFill>
                <a:latin typeface="Arial" panose="020B0604020202020204" pitchFamily="34" charset="0"/>
                <a:cs typeface="Arial" panose="020B0604020202020204" pitchFamily="34" charset="0"/>
              </a:rPr>
              <a:t>Temp 37.5°C </a:t>
            </a:r>
          </a:p>
          <a:p>
            <a:pPr eaLnBrk="1" hangingPunct="1">
              <a:spcBef>
                <a:spcPts val="900"/>
              </a:spcBef>
              <a:buFont typeface="Arial" panose="020B0604020202020204" pitchFamily="34" charset="0"/>
              <a:buChar char="•"/>
            </a:pPr>
            <a:r>
              <a:rPr lang="en-GB" altLang="en-US" sz="2600" dirty="0">
                <a:solidFill>
                  <a:srgbClr val="000000"/>
                </a:solidFill>
                <a:latin typeface="Arial" panose="020B0604020202020204" pitchFamily="34" charset="0"/>
                <a:cs typeface="Arial" panose="020B0604020202020204" pitchFamily="34" charset="0"/>
              </a:rPr>
              <a:t>Slough on swollen tonsils, palatal petechiae  </a:t>
            </a:r>
          </a:p>
          <a:p>
            <a:pPr eaLnBrk="1" hangingPunct="1">
              <a:spcBef>
                <a:spcPts val="900"/>
              </a:spcBef>
              <a:buFont typeface="Arial" panose="020B0604020202020204" pitchFamily="34" charset="0"/>
              <a:buChar char="•"/>
            </a:pPr>
            <a:r>
              <a:rPr lang="en-GB" altLang="en-US" sz="2600" dirty="0">
                <a:solidFill>
                  <a:srgbClr val="000000"/>
                </a:solidFill>
                <a:latin typeface="Arial" panose="020B0604020202020204" pitchFamily="34" charset="0"/>
                <a:cs typeface="Arial" panose="020B0604020202020204" pitchFamily="34" charset="0"/>
              </a:rPr>
              <a:t>Cervical and axillary lymphadenopathy</a:t>
            </a:r>
          </a:p>
          <a:p>
            <a:pPr eaLnBrk="1" hangingPunct="1">
              <a:spcBef>
                <a:spcPts val="900"/>
              </a:spcBef>
              <a:buFont typeface="Arial" panose="020B0604020202020204" pitchFamily="34" charset="0"/>
              <a:buChar char="•"/>
            </a:pPr>
            <a:r>
              <a:rPr lang="en-GB" altLang="en-US" sz="2600" dirty="0">
                <a:solidFill>
                  <a:srgbClr val="000000"/>
                </a:solidFill>
                <a:latin typeface="Arial" panose="020B0604020202020204" pitchFamily="34" charset="0"/>
                <a:cs typeface="Arial" panose="020B0604020202020204" pitchFamily="34" charset="0"/>
              </a:rPr>
              <a:t>‘Antibiotics helped’ for tonsils last year</a:t>
            </a:r>
          </a:p>
        </p:txBody>
      </p:sp>
      <p:sp>
        <p:nvSpPr>
          <p:cNvPr id="5" name="TextBox 13">
            <a:extLst>
              <a:ext uri="{FF2B5EF4-FFF2-40B4-BE49-F238E27FC236}">
                <a16:creationId xmlns:a16="http://schemas.microsoft.com/office/drawing/2014/main" id="{381967C6-C00D-4647-A0CC-3D6A6398601D}"/>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Tree>
    <p:extLst>
      <p:ext uri="{BB962C8B-B14F-4D97-AF65-F5344CB8AC3E}">
        <p14:creationId xmlns:p14="http://schemas.microsoft.com/office/powerpoint/2010/main" val="2875992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FD760-3D27-4F50-B9DB-7C54E924AF43}"/>
              </a:ext>
            </a:extLst>
          </p:cNvPr>
          <p:cNvSpPr>
            <a:spLocks noGrp="1"/>
          </p:cNvSpPr>
          <p:nvPr>
            <p:ph type="title"/>
          </p:nvPr>
        </p:nvSpPr>
        <p:spPr/>
        <p:txBody>
          <a:bodyPr/>
          <a:lstStyle/>
          <a:p>
            <a:r>
              <a:rPr lang="en-GB" dirty="0"/>
              <a:t>Sore throat: antimicrobial prescribing</a:t>
            </a:r>
          </a:p>
        </p:txBody>
      </p:sp>
      <p:pic>
        <p:nvPicPr>
          <p:cNvPr id="7" name="Picture 6" descr="NICE antimicrobial prescribing guidance for acute sore throat">
            <a:extLst>
              <a:ext uri="{FF2B5EF4-FFF2-40B4-BE49-F238E27FC236}">
                <a16:creationId xmlns:a16="http://schemas.microsoft.com/office/drawing/2014/main" id="{F92524A7-5DF8-47C9-B580-87FE028471AD}"/>
              </a:ext>
            </a:extLst>
          </p:cNvPr>
          <p:cNvPicPr>
            <a:picLocks noChangeAspect="1"/>
          </p:cNvPicPr>
          <p:nvPr/>
        </p:nvPicPr>
        <p:blipFill>
          <a:blip r:embed="rId3"/>
          <a:stretch>
            <a:fillRect/>
          </a:stretch>
        </p:blipFill>
        <p:spPr>
          <a:xfrm>
            <a:off x="0" y="166176"/>
            <a:ext cx="9144000" cy="6234545"/>
          </a:xfrm>
          <a:prstGeom prst="rect">
            <a:avLst/>
          </a:prstGeom>
        </p:spPr>
      </p:pic>
      <p:sp>
        <p:nvSpPr>
          <p:cNvPr id="4" name="TextBox 13">
            <a:extLst>
              <a:ext uri="{FF2B5EF4-FFF2-40B4-BE49-F238E27FC236}">
                <a16:creationId xmlns:a16="http://schemas.microsoft.com/office/drawing/2014/main" id="{83ADA287-FB22-430E-929E-A6DF4736CCAD}"/>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AD0016"/>
                </a:solidFill>
                <a:effectLst/>
                <a:uLnTx/>
                <a:uFillTx/>
                <a:latin typeface="Arial" panose="020B0604020202020204" pitchFamily="34" charset="0"/>
                <a:ea typeface="+mn-ea"/>
                <a:cs typeface="Arial" panose="020B0604020202020204" pitchFamily="34" charset="0"/>
              </a:rPr>
              <a:t>Last review: Feb 2023</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AD0016"/>
                </a:solidFill>
                <a:effectLst/>
                <a:uLnTx/>
                <a:uFillTx/>
                <a:latin typeface="Arial" panose="020B0604020202020204" pitchFamily="34" charset="0"/>
                <a:ea typeface="+mn-ea"/>
                <a:cs typeface="Arial" panose="020B0604020202020204" pitchFamily="34" charset="0"/>
              </a:rPr>
              <a:t>Next review: Feb 2026</a:t>
            </a:r>
          </a:p>
        </p:txBody>
      </p:sp>
      <p:sp>
        <p:nvSpPr>
          <p:cNvPr id="8" name="TextBox 7">
            <a:extLst>
              <a:ext uri="{FF2B5EF4-FFF2-40B4-BE49-F238E27FC236}">
                <a16:creationId xmlns:a16="http://schemas.microsoft.com/office/drawing/2014/main" id="{B138C8DD-40F7-45FC-A643-3E76AB7027CA}"/>
              </a:ext>
            </a:extLst>
          </p:cNvPr>
          <p:cNvSpPr txBox="1"/>
          <p:nvPr/>
        </p:nvSpPr>
        <p:spPr>
          <a:xfrm>
            <a:off x="6652296" y="6456834"/>
            <a:ext cx="2520280" cy="400110"/>
          </a:xfrm>
          <a:prstGeom prst="rect">
            <a:avLst/>
          </a:prstGeom>
          <a:noFill/>
        </p:spPr>
        <p:txBody>
          <a:bodyPr wrap="square" rtlCol="0">
            <a:spAutoFit/>
          </a:bodyPr>
          <a:lstStyle/>
          <a:p>
            <a:r>
              <a:rPr lang="en-GB" sz="1000" dirty="0">
                <a:solidFill>
                  <a:schemeClr val="accent6">
                    <a:lumMod val="10000"/>
                  </a:schemeClr>
                </a:solidFill>
              </a:rPr>
              <a:t>NICE: Sore throat (acute) in adults: antimicrobial prescribing [NG84] </a:t>
            </a:r>
          </a:p>
        </p:txBody>
      </p:sp>
    </p:spTree>
    <p:extLst>
      <p:ext uri="{BB962C8B-B14F-4D97-AF65-F5344CB8AC3E}">
        <p14:creationId xmlns:p14="http://schemas.microsoft.com/office/powerpoint/2010/main" val="1976592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629F127-C1F0-4477-8D39-106382DA2238}"/>
              </a:ext>
            </a:extLst>
          </p:cNvPr>
          <p:cNvSpPr>
            <a:spLocks noGrp="1"/>
          </p:cNvSpPr>
          <p:nvPr>
            <p:ph type="title"/>
          </p:nvPr>
        </p:nvSpPr>
        <p:spPr>
          <a:xfrm>
            <a:off x="1517904" y="365126"/>
            <a:ext cx="7359878" cy="1325563"/>
          </a:xfrm>
        </p:spPr>
        <p:txBody>
          <a:bodyPr/>
          <a:lstStyle/>
          <a:p>
            <a:r>
              <a:rPr lang="en-GB" dirty="0"/>
              <a:t>Clinical scoring systems</a:t>
            </a:r>
          </a:p>
        </p:txBody>
      </p:sp>
      <p:sp>
        <p:nvSpPr>
          <p:cNvPr id="11" name="TextBox 10">
            <a:extLst>
              <a:ext uri="{FF2B5EF4-FFF2-40B4-BE49-F238E27FC236}">
                <a16:creationId xmlns:a16="http://schemas.microsoft.com/office/drawing/2014/main" id="{EF7BD3A4-4117-4B3A-A85D-EF7928F059CC}"/>
              </a:ext>
            </a:extLst>
          </p:cNvPr>
          <p:cNvSpPr txBox="1"/>
          <p:nvPr/>
        </p:nvSpPr>
        <p:spPr>
          <a:xfrm>
            <a:off x="4337824" y="1869109"/>
            <a:ext cx="4650059" cy="4170372"/>
          </a:xfrm>
          <a:prstGeom prst="rect">
            <a:avLst/>
          </a:prstGeom>
          <a:noFill/>
        </p:spPr>
        <p:txBody>
          <a:bodyPr wrap="square">
            <a:spAutoFit/>
          </a:bodyPr>
          <a:lstStyle/>
          <a:p>
            <a:r>
              <a:rPr lang="en-GB" sz="2400" b="1" dirty="0">
                <a:solidFill>
                  <a:srgbClr val="000000"/>
                </a:solidFill>
              </a:rPr>
              <a:t>FeverPAIN criteria </a:t>
            </a:r>
          </a:p>
          <a:p>
            <a:r>
              <a:rPr lang="en-GB" sz="2400" b="1" dirty="0">
                <a:solidFill>
                  <a:srgbClr val="000000"/>
                </a:solidFill>
              </a:rPr>
              <a:t>(scores 0-5)</a:t>
            </a:r>
          </a:p>
          <a:p>
            <a:pPr>
              <a:spcBef>
                <a:spcPts val="600"/>
              </a:spcBef>
              <a:buFont typeface="Arial" panose="020B0604020202020204" pitchFamily="34" charset="0"/>
              <a:buChar char="•"/>
            </a:pPr>
            <a:r>
              <a:rPr lang="en-GB" sz="2400" b="1" dirty="0">
                <a:solidFill>
                  <a:srgbClr val="000000"/>
                </a:solidFill>
              </a:rPr>
              <a:t>F</a:t>
            </a:r>
            <a:r>
              <a:rPr lang="en-GB" sz="2400" dirty="0">
                <a:solidFill>
                  <a:srgbClr val="000000"/>
                </a:solidFill>
              </a:rPr>
              <a:t>ever (in last 24 hours)</a:t>
            </a:r>
          </a:p>
          <a:p>
            <a:pPr>
              <a:spcBef>
                <a:spcPts val="600"/>
              </a:spcBef>
              <a:buFont typeface="Arial" panose="020B0604020202020204" pitchFamily="34" charset="0"/>
              <a:buChar char="•"/>
            </a:pPr>
            <a:r>
              <a:rPr lang="en-GB" sz="2400" b="1" dirty="0">
                <a:solidFill>
                  <a:srgbClr val="000000"/>
                </a:solidFill>
              </a:rPr>
              <a:t>P</a:t>
            </a:r>
            <a:r>
              <a:rPr lang="en-GB" sz="2400" dirty="0">
                <a:solidFill>
                  <a:srgbClr val="000000"/>
                </a:solidFill>
              </a:rPr>
              <a:t>urulence (pus on tonsils)</a:t>
            </a:r>
          </a:p>
          <a:p>
            <a:pPr>
              <a:spcBef>
                <a:spcPts val="600"/>
              </a:spcBef>
              <a:buFont typeface="Arial" panose="020B0604020202020204" pitchFamily="34" charset="0"/>
              <a:buChar char="•"/>
            </a:pPr>
            <a:r>
              <a:rPr lang="en-GB" sz="2400" b="1" dirty="0">
                <a:solidFill>
                  <a:srgbClr val="000000"/>
                </a:solidFill>
              </a:rPr>
              <a:t>A</a:t>
            </a:r>
            <a:r>
              <a:rPr lang="en-GB" sz="2400" dirty="0">
                <a:solidFill>
                  <a:srgbClr val="000000"/>
                </a:solidFill>
              </a:rPr>
              <a:t>ttend rapidly (within 3 days of symptom onset)</a:t>
            </a:r>
          </a:p>
          <a:p>
            <a:pPr>
              <a:spcBef>
                <a:spcPts val="600"/>
              </a:spcBef>
              <a:buFont typeface="Arial" panose="020B0604020202020204" pitchFamily="34" charset="0"/>
              <a:buChar char="•"/>
            </a:pPr>
            <a:r>
              <a:rPr lang="en-GB" sz="2400" dirty="0">
                <a:solidFill>
                  <a:srgbClr val="000000"/>
                </a:solidFill>
              </a:rPr>
              <a:t>(severely) </a:t>
            </a:r>
            <a:r>
              <a:rPr lang="en-GB" sz="2400" b="1" dirty="0">
                <a:solidFill>
                  <a:srgbClr val="000000"/>
                </a:solidFill>
              </a:rPr>
              <a:t>I</a:t>
            </a:r>
            <a:r>
              <a:rPr lang="en-GB" sz="2400" dirty="0">
                <a:solidFill>
                  <a:srgbClr val="000000"/>
                </a:solidFill>
              </a:rPr>
              <a:t>nflamed tonsils</a:t>
            </a:r>
          </a:p>
          <a:p>
            <a:pPr>
              <a:spcBef>
                <a:spcPts val="600"/>
              </a:spcBef>
              <a:buFont typeface="Arial" panose="020B0604020202020204" pitchFamily="34" charset="0"/>
              <a:buChar char="•"/>
            </a:pPr>
            <a:r>
              <a:rPr lang="en-GB" sz="2400" b="1" dirty="0">
                <a:solidFill>
                  <a:srgbClr val="000000"/>
                </a:solidFill>
              </a:rPr>
              <a:t>N</a:t>
            </a:r>
            <a:r>
              <a:rPr lang="en-GB" sz="2400" dirty="0">
                <a:solidFill>
                  <a:srgbClr val="000000"/>
                </a:solidFill>
              </a:rPr>
              <a:t>o cough or coryza (inflammation of mucus membranes in the nose)</a:t>
            </a:r>
          </a:p>
        </p:txBody>
      </p:sp>
      <p:sp>
        <p:nvSpPr>
          <p:cNvPr id="12" name="TextBox 11">
            <a:extLst>
              <a:ext uri="{FF2B5EF4-FFF2-40B4-BE49-F238E27FC236}">
                <a16:creationId xmlns:a16="http://schemas.microsoft.com/office/drawing/2014/main" id="{1DB669D1-627C-472F-BE09-75857290FA61}"/>
              </a:ext>
            </a:extLst>
          </p:cNvPr>
          <p:cNvSpPr txBox="1"/>
          <p:nvPr/>
        </p:nvSpPr>
        <p:spPr>
          <a:xfrm>
            <a:off x="816827" y="1869109"/>
            <a:ext cx="3520997" cy="3801041"/>
          </a:xfrm>
          <a:prstGeom prst="rect">
            <a:avLst/>
          </a:prstGeom>
          <a:noFill/>
        </p:spPr>
        <p:txBody>
          <a:bodyPr wrap="square">
            <a:spAutoFit/>
          </a:bodyPr>
          <a:lstStyle/>
          <a:p>
            <a:pPr>
              <a:spcBef>
                <a:spcPts val="600"/>
              </a:spcBef>
            </a:pPr>
            <a:r>
              <a:rPr lang="en-GB" sz="2400" b="1" dirty="0">
                <a:solidFill>
                  <a:srgbClr val="000000"/>
                </a:solidFill>
              </a:rPr>
              <a:t>Centor criteria </a:t>
            </a:r>
          </a:p>
          <a:p>
            <a:pPr>
              <a:spcBef>
                <a:spcPts val="600"/>
              </a:spcBef>
            </a:pPr>
            <a:r>
              <a:rPr lang="en-GB" sz="2400" b="1" dirty="0">
                <a:solidFill>
                  <a:srgbClr val="000000"/>
                </a:solidFill>
              </a:rPr>
              <a:t>(scores 0-4)</a:t>
            </a:r>
          </a:p>
          <a:p>
            <a:pPr>
              <a:spcBef>
                <a:spcPts val="600"/>
              </a:spcBef>
              <a:buFont typeface="Arial" panose="020B0604020202020204" pitchFamily="34" charset="0"/>
              <a:buChar char="•"/>
            </a:pPr>
            <a:r>
              <a:rPr lang="en-GB" sz="2400" dirty="0">
                <a:solidFill>
                  <a:srgbClr val="000000"/>
                </a:solidFill>
              </a:rPr>
              <a:t>Tonsillar exudate</a:t>
            </a:r>
          </a:p>
          <a:p>
            <a:pPr>
              <a:spcBef>
                <a:spcPts val="600"/>
              </a:spcBef>
              <a:buFont typeface="Arial" panose="020B0604020202020204" pitchFamily="34" charset="0"/>
              <a:buChar char="•"/>
            </a:pPr>
            <a:r>
              <a:rPr lang="en-GB" sz="2400" dirty="0">
                <a:solidFill>
                  <a:srgbClr val="000000"/>
                </a:solidFill>
              </a:rPr>
              <a:t>Tender anterior cervical lymphadenopathy or lymphadenitis</a:t>
            </a:r>
          </a:p>
          <a:p>
            <a:pPr>
              <a:spcBef>
                <a:spcPts val="600"/>
              </a:spcBef>
              <a:buFont typeface="Arial" panose="020B0604020202020204" pitchFamily="34" charset="0"/>
              <a:buChar char="•"/>
            </a:pPr>
            <a:r>
              <a:rPr lang="en-GB" sz="2400" dirty="0">
                <a:solidFill>
                  <a:srgbClr val="000000"/>
                </a:solidFill>
              </a:rPr>
              <a:t>History of fever (over 38 degrees Celsius)</a:t>
            </a:r>
          </a:p>
          <a:p>
            <a:pPr>
              <a:spcBef>
                <a:spcPts val="600"/>
              </a:spcBef>
              <a:buFont typeface="Arial" panose="020B0604020202020204" pitchFamily="34" charset="0"/>
              <a:buChar char="•"/>
            </a:pPr>
            <a:r>
              <a:rPr lang="en-GB" sz="2400" dirty="0">
                <a:solidFill>
                  <a:srgbClr val="000000"/>
                </a:solidFill>
              </a:rPr>
              <a:t>Absence of cough</a:t>
            </a:r>
          </a:p>
        </p:txBody>
      </p:sp>
      <p:sp>
        <p:nvSpPr>
          <p:cNvPr id="6" name="TextBox 13">
            <a:extLst>
              <a:ext uri="{FF2B5EF4-FFF2-40B4-BE49-F238E27FC236}">
                <a16:creationId xmlns:a16="http://schemas.microsoft.com/office/drawing/2014/main" id="{B2F72DCB-88E7-4949-82D7-19CDD3DA9191}"/>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
        <p:nvSpPr>
          <p:cNvPr id="14" name="TextBox 13">
            <a:extLst>
              <a:ext uri="{FF2B5EF4-FFF2-40B4-BE49-F238E27FC236}">
                <a16:creationId xmlns:a16="http://schemas.microsoft.com/office/drawing/2014/main" id="{3819D68D-0FF2-41B2-BCB4-F8F9507ED6E8}"/>
              </a:ext>
            </a:extLst>
          </p:cNvPr>
          <p:cNvSpPr txBox="1"/>
          <p:nvPr/>
        </p:nvSpPr>
        <p:spPr>
          <a:xfrm>
            <a:off x="6623720" y="6428258"/>
            <a:ext cx="2520280" cy="400110"/>
          </a:xfrm>
          <a:prstGeom prst="rect">
            <a:avLst/>
          </a:prstGeom>
          <a:noFill/>
        </p:spPr>
        <p:txBody>
          <a:bodyPr wrap="square" rtlCol="0">
            <a:spAutoFit/>
          </a:bodyPr>
          <a:lstStyle/>
          <a:p>
            <a:r>
              <a:rPr lang="en-GB" sz="1000" dirty="0">
                <a:solidFill>
                  <a:schemeClr val="accent6">
                    <a:lumMod val="10000"/>
                  </a:schemeClr>
                </a:solidFill>
              </a:rPr>
              <a:t>NICE: Sore throat (acute) in adults: antimicrobial prescribing [NG84] </a:t>
            </a:r>
          </a:p>
        </p:txBody>
      </p:sp>
    </p:spTree>
    <p:extLst>
      <p:ext uri="{BB962C8B-B14F-4D97-AF65-F5344CB8AC3E}">
        <p14:creationId xmlns:p14="http://schemas.microsoft.com/office/powerpoint/2010/main" val="3842988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itle 1">
            <a:extLst>
              <a:ext uri="{FF2B5EF4-FFF2-40B4-BE49-F238E27FC236}">
                <a16:creationId xmlns:a16="http://schemas.microsoft.com/office/drawing/2014/main" id="{D11C1FDE-4349-43C3-BF2E-B9355CBC9A9A}"/>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GB" altLang="en-US" dirty="0">
                <a:solidFill>
                  <a:srgbClr val="AF1E2C"/>
                </a:solidFill>
                <a:latin typeface="Arial" panose="020B0604020202020204" pitchFamily="34" charset="0"/>
                <a:cs typeface="Arial" panose="020B0604020202020204" pitchFamily="34" charset="0"/>
              </a:rPr>
              <a:t>Workshop agenda</a:t>
            </a:r>
          </a:p>
        </p:txBody>
      </p:sp>
      <p:sp>
        <p:nvSpPr>
          <p:cNvPr id="34819" name="Content Placeholder 2">
            <a:extLst>
              <a:ext uri="{FF2B5EF4-FFF2-40B4-BE49-F238E27FC236}">
                <a16:creationId xmlns:a16="http://schemas.microsoft.com/office/drawing/2014/main" id="{34FB1660-CEA6-405F-BF44-89551810FDA0}"/>
              </a:ext>
            </a:extLst>
          </p:cNvPr>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p>
            <a:pPr eaLnBrk="1" hangingPunct="1">
              <a:spcBef>
                <a:spcPts val="1800"/>
              </a:spcBef>
              <a:buClrTx/>
              <a:buFont typeface="Arial" pitchFamily="34" charset="0"/>
              <a:buChar char="•"/>
              <a:defRPr/>
            </a:pPr>
            <a:r>
              <a:rPr lang="en-GB" altLang="en-US" sz="2400" dirty="0">
                <a:latin typeface="Arial" panose="020B0604020202020204" pitchFamily="34" charset="0"/>
                <a:cs typeface="Arial" panose="020B0604020202020204" pitchFamily="34" charset="0"/>
              </a:rPr>
              <a:t>Context and background of antimicrobial resistance</a:t>
            </a:r>
          </a:p>
          <a:p>
            <a:pPr eaLnBrk="1" hangingPunct="1">
              <a:spcBef>
                <a:spcPts val="1800"/>
              </a:spcBef>
              <a:buClrTx/>
              <a:buFont typeface="Arial" pitchFamily="34" charset="0"/>
              <a:buChar char="•"/>
              <a:defRPr/>
            </a:pPr>
            <a:r>
              <a:rPr lang="en-GB" altLang="en-US" sz="2400" dirty="0">
                <a:latin typeface="Arial" panose="020B0604020202020204" pitchFamily="34" charset="0"/>
                <a:cs typeface="Arial" panose="020B0604020202020204" pitchFamily="34" charset="0"/>
              </a:rPr>
              <a:t>Improving our antibiotic prescribing</a:t>
            </a:r>
          </a:p>
          <a:p>
            <a:pPr lvl="1" eaLnBrk="1" hangingPunct="1">
              <a:spcBef>
                <a:spcPts val="1800"/>
              </a:spcBef>
              <a:buClrTx/>
              <a:buFont typeface="Calibri Light" panose="020F0302020204030204" pitchFamily="34" charset="0"/>
              <a:buChar char="‐"/>
              <a:tabLst>
                <a:tab pos="361950" algn="l"/>
                <a:tab pos="1162050" algn="l"/>
                <a:tab pos="1695450" algn="l"/>
                <a:tab pos="2247900" algn="l"/>
                <a:tab pos="2781300" algn="l"/>
              </a:tabLst>
              <a:defRPr/>
            </a:pPr>
            <a:r>
              <a:rPr lang="en-GB" altLang="en-US" dirty="0">
                <a:latin typeface="Arial" panose="020B0604020202020204" pitchFamily="34" charset="0"/>
                <a:cs typeface="Arial" panose="020B0604020202020204" pitchFamily="34" charset="0"/>
              </a:rPr>
              <a:t>Strategies and resources</a:t>
            </a:r>
          </a:p>
          <a:p>
            <a:pPr lvl="1" eaLnBrk="1" hangingPunct="1">
              <a:spcBef>
                <a:spcPts val="1800"/>
              </a:spcBef>
              <a:buClrTx/>
              <a:buFont typeface="Calibri Light" panose="020F0302020204030204" pitchFamily="34" charset="0"/>
              <a:buChar char="‐"/>
              <a:tabLst>
                <a:tab pos="361950" algn="l"/>
                <a:tab pos="1162050" algn="l"/>
                <a:tab pos="1695450" algn="l"/>
                <a:tab pos="2247900" algn="l"/>
                <a:tab pos="2781300" algn="l"/>
              </a:tabLst>
              <a:defRPr/>
            </a:pPr>
            <a:r>
              <a:rPr lang="en-GB" altLang="en-US" dirty="0">
                <a:latin typeface="Arial" panose="020B0604020202020204" pitchFamily="34" charset="0"/>
                <a:cs typeface="Arial" panose="020B0604020202020204" pitchFamily="34" charset="0"/>
              </a:rPr>
              <a:t>Evidence for using the TARGET resources</a:t>
            </a:r>
          </a:p>
          <a:p>
            <a:pPr lvl="1">
              <a:spcBef>
                <a:spcPts val="1800"/>
              </a:spcBef>
              <a:buFont typeface="Calibri Light" panose="020F0302020204030204" pitchFamily="34" charset="0"/>
              <a:buChar char="‐"/>
              <a:tabLst>
                <a:tab pos="361950" algn="l"/>
                <a:tab pos="1162050" algn="l"/>
                <a:tab pos="1695450" algn="l"/>
                <a:tab pos="2247900" algn="l"/>
                <a:tab pos="2781300" algn="l"/>
              </a:tabLst>
              <a:defRPr/>
            </a:pPr>
            <a:r>
              <a:rPr lang="en-GB" altLang="en-US" dirty="0">
                <a:latin typeface="Arial" panose="020B0604020202020204" pitchFamily="34" charset="0"/>
                <a:cs typeface="Arial" panose="020B0604020202020204" pitchFamily="34" charset="0"/>
              </a:rPr>
              <a:t>Clinical scenarios</a:t>
            </a:r>
          </a:p>
          <a:p>
            <a:pPr eaLnBrk="1" hangingPunct="1">
              <a:spcBef>
                <a:spcPts val="1800"/>
              </a:spcBef>
              <a:buClrTx/>
              <a:buFont typeface="Arial" pitchFamily="34" charset="0"/>
              <a:buChar char="•"/>
              <a:defRPr/>
            </a:pPr>
            <a:r>
              <a:rPr lang="en-GB" altLang="en-US" sz="2400" dirty="0">
                <a:latin typeface="Arial" panose="020B0604020202020204" pitchFamily="34" charset="0"/>
                <a:cs typeface="Arial" panose="020B0604020202020204" pitchFamily="34" charset="0"/>
              </a:rPr>
              <a:t>The link between antibiotic prescribing and resistance in your patients </a:t>
            </a:r>
          </a:p>
          <a:p>
            <a:pPr eaLnBrk="1" hangingPunct="1">
              <a:spcBef>
                <a:spcPts val="1800"/>
              </a:spcBef>
              <a:buClrTx/>
              <a:buFont typeface="Arial" pitchFamily="34" charset="0"/>
              <a:buChar char="•"/>
              <a:defRPr/>
            </a:pPr>
            <a:r>
              <a:rPr lang="en-GB" altLang="en-US" sz="2400" dirty="0">
                <a:latin typeface="Arial" panose="020B0604020202020204" pitchFamily="34" charset="0"/>
                <a:cs typeface="Arial" panose="020B0604020202020204" pitchFamily="34" charset="0"/>
              </a:rPr>
              <a:t>Benefits of reducing antibiotic prescribing on AMR and on patient consultations</a:t>
            </a:r>
          </a:p>
        </p:txBody>
      </p:sp>
      <p:sp>
        <p:nvSpPr>
          <p:cNvPr id="8" name="Footer Placeholder 1">
            <a:extLst>
              <a:ext uri="{FF2B5EF4-FFF2-40B4-BE49-F238E27FC236}">
                <a16:creationId xmlns:a16="http://schemas.microsoft.com/office/drawing/2014/main" id="{BF28629B-FF7E-4570-A0C7-DC0D454687AE}"/>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6" name="TextBox 13">
            <a:extLst>
              <a:ext uri="{FF2B5EF4-FFF2-40B4-BE49-F238E27FC236}">
                <a16:creationId xmlns:a16="http://schemas.microsoft.com/office/drawing/2014/main" id="{2C35B254-EF1C-4679-B9AF-E252FDC951AB}"/>
              </a:ext>
            </a:extLst>
          </p:cNvPr>
          <p:cNvSpPr txBox="1">
            <a:spLocks noChangeArrowheads="1"/>
          </p:cNvSpPr>
          <p:nvPr/>
        </p:nvSpPr>
        <p:spPr bwMode="auto">
          <a:xfrm>
            <a:off x="6063326" y="6412304"/>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4CC059-4598-472D-BF1C-AE1404B84D1D}"/>
              </a:ext>
            </a:extLst>
          </p:cNvPr>
          <p:cNvSpPr>
            <a:spLocks noGrp="1"/>
          </p:cNvSpPr>
          <p:nvPr>
            <p:ph type="title"/>
          </p:nvPr>
        </p:nvSpPr>
        <p:spPr/>
        <p:txBody>
          <a:bodyPr/>
          <a:lstStyle/>
          <a:p>
            <a:r>
              <a:rPr kumimoji="0" lang="en-GB" altLang="en-US" sz="3200" b="0" i="0" u="none" strike="noStrike" kern="1200" cap="none" spc="0" normalizeH="0" baseline="0" noProof="0" dirty="0">
                <a:ln>
                  <a:noFill/>
                </a:ln>
                <a:solidFill>
                  <a:srgbClr val="AF1E2C"/>
                </a:solidFill>
                <a:effectLst/>
                <a:uLnTx/>
                <a:uFillTx/>
                <a:latin typeface="Arial" panose="020B0604020202020204" pitchFamily="34" charset="0"/>
                <a:ea typeface="+mj-ea"/>
                <a:cs typeface="Arial" panose="020B0604020202020204" pitchFamily="34" charset="0"/>
              </a:rPr>
              <a:t>Clinical Scenario: Acute Sore Throat </a:t>
            </a:r>
            <a:r>
              <a:rPr kumimoji="0" lang="en-GB" altLang="en-US" sz="2000" b="0" i="0" u="none" strike="noStrike" kern="1200" cap="none" spc="0" normalizeH="0" baseline="0" noProof="0" dirty="0">
                <a:ln>
                  <a:noFill/>
                </a:ln>
                <a:solidFill>
                  <a:srgbClr val="AF1E2C"/>
                </a:solidFill>
                <a:effectLst/>
                <a:uLnTx/>
                <a:uFillTx/>
                <a:latin typeface="Arial" panose="020B0604020202020204" pitchFamily="34" charset="0"/>
                <a:ea typeface="+mj-ea"/>
                <a:cs typeface="Arial" panose="020B0604020202020204" pitchFamily="34" charset="0"/>
              </a:rPr>
              <a:t>Feedback FeverPAIN</a:t>
            </a:r>
            <a:endParaRPr lang="en-GB" dirty="0"/>
          </a:p>
        </p:txBody>
      </p:sp>
      <p:sp>
        <p:nvSpPr>
          <p:cNvPr id="5" name="TextBox 1">
            <a:extLst>
              <a:ext uri="{FF2B5EF4-FFF2-40B4-BE49-F238E27FC236}">
                <a16:creationId xmlns:a16="http://schemas.microsoft.com/office/drawing/2014/main" id="{3C1213BD-4304-4A35-ADCB-1DA4025B1ABD}"/>
              </a:ext>
            </a:extLst>
          </p:cNvPr>
          <p:cNvSpPr txBox="1">
            <a:spLocks noChangeArrowheads="1"/>
          </p:cNvSpPr>
          <p:nvPr/>
        </p:nvSpPr>
        <p:spPr bwMode="auto">
          <a:xfrm>
            <a:off x="859358" y="1685746"/>
            <a:ext cx="7979781" cy="1569660"/>
          </a:xfrm>
          <a:prstGeom prst="rect">
            <a:avLst/>
          </a:prstGeom>
          <a:solidFill>
            <a:schemeClr val="accent5"/>
          </a:solidFill>
          <a:ln w="38100">
            <a:solidFill>
              <a:schemeClr val="accent4">
                <a:lumMod val="50000"/>
              </a:schemeClr>
            </a:solidFill>
            <a:miter lim="800000"/>
            <a:headEnd/>
            <a:tailEnd/>
          </a:ln>
        </p:spPr>
        <p:txBody>
          <a:bodyPr wrap="square">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 typeface="Arial" panose="020B0604020202020204" pitchFamily="34" charset="0"/>
              <a:buChar char="•"/>
            </a:pPr>
            <a:r>
              <a:rPr lang="en-GB" altLang="en-US" sz="1600" dirty="0">
                <a:solidFill>
                  <a:srgbClr val="000000"/>
                </a:solidFill>
              </a:rPr>
              <a:t>18 year old girl</a:t>
            </a:r>
          </a:p>
          <a:p>
            <a:pPr eaLnBrk="1" hangingPunct="1">
              <a:buFont typeface="Arial" panose="020B0604020202020204" pitchFamily="34" charset="0"/>
              <a:buChar char="•"/>
            </a:pPr>
            <a:r>
              <a:rPr lang="en-GB" altLang="en-US" sz="1600" dirty="0"/>
              <a:t>4/7 days sore throat, “high” </a:t>
            </a:r>
            <a:r>
              <a:rPr lang="en-GB" altLang="en-US" sz="1600" dirty="0">
                <a:solidFill>
                  <a:srgbClr val="C00000"/>
                </a:solidFill>
              </a:rPr>
              <a:t>fever last night</a:t>
            </a:r>
            <a:r>
              <a:rPr lang="en-GB" altLang="en-US" sz="1600" dirty="0">
                <a:solidFill>
                  <a:srgbClr val="000000"/>
                </a:solidFill>
              </a:rPr>
              <a:t>, tiredness,</a:t>
            </a:r>
            <a:r>
              <a:rPr lang="en-GB" altLang="en-US" sz="1600" dirty="0">
                <a:solidFill>
                  <a:srgbClr val="C00000"/>
                </a:solidFill>
              </a:rPr>
              <a:t> </a:t>
            </a:r>
            <a:r>
              <a:rPr lang="en-GB" altLang="en-US" sz="1600" dirty="0"/>
              <a:t>cough.</a:t>
            </a:r>
            <a:r>
              <a:rPr lang="en-GB" altLang="en-US" sz="1600" dirty="0">
                <a:solidFill>
                  <a:srgbClr val="000000"/>
                </a:solidFill>
              </a:rPr>
              <a:t> difficulty swallowing </a:t>
            </a:r>
          </a:p>
          <a:p>
            <a:pPr eaLnBrk="1" hangingPunct="1">
              <a:buFont typeface="Arial" panose="020B0604020202020204" pitchFamily="34" charset="0"/>
              <a:buChar char="•"/>
            </a:pPr>
            <a:r>
              <a:rPr lang="en-GB" altLang="en-US" sz="1600" dirty="0">
                <a:solidFill>
                  <a:srgbClr val="C00000"/>
                </a:solidFill>
              </a:rPr>
              <a:t>Temp 37.5°C</a:t>
            </a:r>
            <a:endParaRPr lang="en-GB" altLang="en-US" sz="1600" dirty="0">
              <a:solidFill>
                <a:srgbClr val="000000"/>
              </a:solidFill>
            </a:endParaRPr>
          </a:p>
          <a:p>
            <a:pPr eaLnBrk="1" hangingPunct="1">
              <a:buFont typeface="Arial" panose="020B0604020202020204" pitchFamily="34" charset="0"/>
              <a:buChar char="•"/>
            </a:pPr>
            <a:r>
              <a:rPr lang="en-GB" altLang="en-US" sz="1600" dirty="0"/>
              <a:t>Slough on swollen tonsils, palatal petechiae</a:t>
            </a:r>
          </a:p>
          <a:p>
            <a:pPr eaLnBrk="1" hangingPunct="1">
              <a:buFont typeface="Arial" panose="020B0604020202020204" pitchFamily="34" charset="0"/>
              <a:buChar char="•"/>
            </a:pPr>
            <a:r>
              <a:rPr lang="en-GB" altLang="en-US" sz="1600" dirty="0">
                <a:solidFill>
                  <a:srgbClr val="000000"/>
                </a:solidFill>
              </a:rPr>
              <a:t>Cervical and axillary lymphadenopathy</a:t>
            </a:r>
          </a:p>
          <a:p>
            <a:pPr eaLnBrk="1" hangingPunct="1">
              <a:buFont typeface="Arial" panose="020B0604020202020204" pitchFamily="34" charset="0"/>
              <a:buChar char="•"/>
            </a:pPr>
            <a:r>
              <a:rPr lang="en-GB" altLang="en-US" sz="1600" dirty="0">
                <a:solidFill>
                  <a:srgbClr val="000000"/>
                </a:solidFill>
              </a:rPr>
              <a:t>‘Antibiotics helped’ for tonsils last year</a:t>
            </a:r>
          </a:p>
        </p:txBody>
      </p:sp>
      <p:sp>
        <p:nvSpPr>
          <p:cNvPr id="8" name="Content Placeholder 7">
            <a:extLst>
              <a:ext uri="{FF2B5EF4-FFF2-40B4-BE49-F238E27FC236}">
                <a16:creationId xmlns:a16="http://schemas.microsoft.com/office/drawing/2014/main" id="{A61842F1-8CE9-4D96-A615-D539C4E01ACB}"/>
              </a:ext>
            </a:extLst>
          </p:cNvPr>
          <p:cNvSpPr>
            <a:spLocks noGrp="1"/>
          </p:cNvSpPr>
          <p:nvPr>
            <p:ph idx="1"/>
          </p:nvPr>
        </p:nvSpPr>
        <p:spPr>
          <a:xfrm>
            <a:off x="768008" y="3311813"/>
            <a:ext cx="8239198" cy="646331"/>
          </a:xfrm>
        </p:spPr>
        <p:txBody>
          <a:bodyPr>
            <a:normAutofit fontScale="92500"/>
          </a:bodyPr>
          <a:lstStyle/>
          <a:p>
            <a:pPr marL="0" indent="0">
              <a:buNone/>
            </a:pPr>
            <a:r>
              <a:rPr lang="en-GB" altLang="en-US" sz="2000" dirty="0">
                <a:solidFill>
                  <a:srgbClr val="C00000"/>
                </a:solidFill>
                <a:latin typeface="Arial" panose="020B0604020202020204" pitchFamily="34" charset="0"/>
                <a:cs typeface="Arial" panose="020B0604020202020204" pitchFamily="34" charset="0"/>
              </a:rPr>
              <a:t>FeverPAIN</a:t>
            </a:r>
            <a:r>
              <a:rPr lang="en-GB" altLang="en-US" sz="2000" dirty="0">
                <a:latin typeface="Arial" panose="020B0604020202020204" pitchFamily="34" charset="0"/>
                <a:cs typeface="Arial" panose="020B0604020202020204" pitchFamily="34" charset="0"/>
              </a:rPr>
              <a:t> is a five-item score based on </a:t>
            </a:r>
            <a:r>
              <a:rPr lang="en-GB" altLang="en-US" sz="2000" b="1" dirty="0">
                <a:latin typeface="Arial" panose="020B0604020202020204" pitchFamily="34" charset="0"/>
                <a:cs typeface="Arial" panose="020B0604020202020204" pitchFamily="34" charset="0"/>
              </a:rPr>
              <a:t>Fever</a:t>
            </a:r>
            <a:r>
              <a:rPr lang="en-GB" altLang="en-US" sz="2000" dirty="0">
                <a:latin typeface="Arial" panose="020B0604020202020204" pitchFamily="34" charset="0"/>
                <a:cs typeface="Arial" panose="020B0604020202020204" pitchFamily="34" charset="0"/>
              </a:rPr>
              <a:t>, </a:t>
            </a:r>
            <a:r>
              <a:rPr lang="en-GB" altLang="en-US" sz="2000" b="1" dirty="0">
                <a:latin typeface="Arial" panose="020B0604020202020204" pitchFamily="34" charset="0"/>
                <a:cs typeface="Arial" panose="020B0604020202020204" pitchFamily="34" charset="0"/>
              </a:rPr>
              <a:t>Purulence</a:t>
            </a:r>
            <a:r>
              <a:rPr lang="en-GB" altLang="en-US" sz="2000" dirty="0">
                <a:latin typeface="Arial" panose="020B0604020202020204" pitchFamily="34" charset="0"/>
                <a:cs typeface="Arial" panose="020B0604020202020204" pitchFamily="34" charset="0"/>
              </a:rPr>
              <a:t>, Attend rapidly (3 days or less), </a:t>
            </a:r>
            <a:r>
              <a:rPr lang="en-GB" altLang="en-US" sz="2000" b="1" dirty="0">
                <a:latin typeface="Arial" panose="020B0604020202020204" pitchFamily="34" charset="0"/>
                <a:cs typeface="Arial" panose="020B0604020202020204" pitchFamily="34" charset="0"/>
              </a:rPr>
              <a:t>severely Inflamed tonsils </a:t>
            </a:r>
            <a:r>
              <a:rPr lang="en-GB" altLang="en-US" sz="2000" dirty="0">
                <a:latin typeface="Arial" panose="020B0604020202020204" pitchFamily="34" charset="0"/>
                <a:cs typeface="Arial" panose="020B0604020202020204" pitchFamily="34" charset="0"/>
              </a:rPr>
              <a:t>and No cough or coryza</a:t>
            </a:r>
            <a:endParaRPr lang="en-GB" altLang="en-US" sz="2000" b="1"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F4B505A0-4356-49C6-B7FF-45EFB7702E80}"/>
              </a:ext>
            </a:extLst>
          </p:cNvPr>
          <p:cNvSpPr txBox="1"/>
          <p:nvPr/>
        </p:nvSpPr>
        <p:spPr>
          <a:xfrm>
            <a:off x="755576" y="3918878"/>
            <a:ext cx="7979782" cy="646331"/>
          </a:xfrm>
          <a:prstGeom prst="rect">
            <a:avLst/>
          </a:prstGeom>
          <a:noFill/>
        </p:spPr>
        <p:txBody>
          <a:bodyPr wrap="square">
            <a:spAutoFit/>
          </a:bodyPr>
          <a:lstStyle/>
          <a:p>
            <a:pPr marL="285750" indent="-285750">
              <a:spcBef>
                <a:spcPts val="900"/>
              </a:spcBef>
              <a:buFont typeface="Arial" panose="020B0604020202020204" pitchFamily="34" charset="0"/>
              <a:buChar char="•"/>
            </a:pPr>
            <a:r>
              <a:rPr lang="en-GB" altLang="en-US" sz="1800" dirty="0">
                <a:solidFill>
                  <a:schemeClr val="accent6">
                    <a:lumMod val="10000"/>
                  </a:schemeClr>
                </a:solidFill>
              </a:rPr>
              <a:t>FeverPAIN score 0-1: only 13-18% have streptococcus, close to background carriage. </a:t>
            </a:r>
            <a:r>
              <a:rPr lang="en-GB" altLang="en-US" sz="1800" b="1" dirty="0">
                <a:solidFill>
                  <a:schemeClr val="accent6">
                    <a:lumMod val="10000"/>
                  </a:schemeClr>
                </a:solidFill>
              </a:rPr>
              <a:t>NO antibiotic </a:t>
            </a:r>
            <a:r>
              <a:rPr lang="en-GB" altLang="en-US" sz="1800" dirty="0">
                <a:solidFill>
                  <a:schemeClr val="accent6">
                    <a:lumMod val="10000"/>
                  </a:schemeClr>
                </a:solidFill>
              </a:rPr>
              <a:t>strategy appropriate with discussion </a:t>
            </a:r>
          </a:p>
        </p:txBody>
      </p:sp>
      <p:sp>
        <p:nvSpPr>
          <p:cNvPr id="11" name="TextBox 10">
            <a:extLst>
              <a:ext uri="{FF2B5EF4-FFF2-40B4-BE49-F238E27FC236}">
                <a16:creationId xmlns:a16="http://schemas.microsoft.com/office/drawing/2014/main" id="{899E4DC8-AB4C-433C-8E9E-3E4246B3B126}"/>
              </a:ext>
            </a:extLst>
          </p:cNvPr>
          <p:cNvSpPr txBox="1"/>
          <p:nvPr/>
        </p:nvSpPr>
        <p:spPr>
          <a:xfrm>
            <a:off x="735856" y="4599914"/>
            <a:ext cx="7979782" cy="646331"/>
          </a:xfrm>
          <a:prstGeom prst="rect">
            <a:avLst/>
          </a:prstGeom>
          <a:noFill/>
        </p:spPr>
        <p:txBody>
          <a:bodyPr wrap="square">
            <a:spAutoFit/>
          </a:bodyPr>
          <a:lstStyle/>
          <a:p>
            <a:pPr marL="285750" indent="-285750">
              <a:spcBef>
                <a:spcPts val="900"/>
              </a:spcBef>
              <a:buFont typeface="Arial" panose="020B0604020202020204" pitchFamily="34" charset="0"/>
              <a:buChar char="•"/>
            </a:pPr>
            <a:r>
              <a:rPr lang="en-GB" altLang="en-US" sz="1800" dirty="0">
                <a:solidFill>
                  <a:schemeClr val="accent6">
                    <a:lumMod val="10000"/>
                  </a:schemeClr>
                </a:solidFill>
              </a:rPr>
              <a:t>FeverPAIN score 2-3: 34-40% have streptococcus. A</a:t>
            </a:r>
            <a:r>
              <a:rPr lang="en-GB" altLang="en-US" sz="1800" b="1" dirty="0">
                <a:solidFill>
                  <a:schemeClr val="accent6">
                    <a:lumMod val="10000"/>
                  </a:schemeClr>
                </a:solidFill>
              </a:rPr>
              <a:t> back-up/ delayed antibiotic </a:t>
            </a:r>
            <a:r>
              <a:rPr lang="en-GB" altLang="en-US" sz="1800" dirty="0">
                <a:solidFill>
                  <a:schemeClr val="accent6">
                    <a:lumMod val="10000"/>
                  </a:schemeClr>
                </a:solidFill>
              </a:rPr>
              <a:t>is appropriate with discussion</a:t>
            </a:r>
          </a:p>
        </p:txBody>
      </p:sp>
      <p:sp>
        <p:nvSpPr>
          <p:cNvPr id="12" name="TextBox 11">
            <a:extLst>
              <a:ext uri="{FF2B5EF4-FFF2-40B4-BE49-F238E27FC236}">
                <a16:creationId xmlns:a16="http://schemas.microsoft.com/office/drawing/2014/main" id="{1A68070C-76CA-4A02-BB59-CD6B3DA18C61}"/>
              </a:ext>
            </a:extLst>
          </p:cNvPr>
          <p:cNvSpPr txBox="1"/>
          <p:nvPr/>
        </p:nvSpPr>
        <p:spPr>
          <a:xfrm>
            <a:off x="714336" y="5280950"/>
            <a:ext cx="7979782" cy="923330"/>
          </a:xfrm>
          <a:prstGeom prst="rect">
            <a:avLst/>
          </a:prstGeom>
          <a:noFill/>
        </p:spPr>
        <p:txBody>
          <a:bodyPr wrap="square">
            <a:spAutoFit/>
          </a:bodyPr>
          <a:lstStyle/>
          <a:p>
            <a:pPr marL="285750" indent="-285750">
              <a:spcBef>
                <a:spcPts val="900"/>
              </a:spcBef>
              <a:buFont typeface="Arial" panose="020B0604020202020204" pitchFamily="34" charset="0"/>
              <a:buChar char="•"/>
            </a:pPr>
            <a:r>
              <a:rPr lang="en-GB" altLang="en-US" sz="1800" dirty="0">
                <a:solidFill>
                  <a:schemeClr val="accent6">
                    <a:lumMod val="10000"/>
                  </a:schemeClr>
                </a:solidFill>
              </a:rPr>
              <a:t>Fever PAIN score of </a:t>
            </a:r>
            <a:r>
              <a:rPr lang="en-GB" altLang="en-US" sz="1800" u="sng" dirty="0">
                <a:solidFill>
                  <a:schemeClr val="accent6">
                    <a:lumMod val="10000"/>
                  </a:schemeClr>
                </a:solidFill>
              </a:rPr>
              <a:t>&gt;</a:t>
            </a:r>
            <a:r>
              <a:rPr lang="en-GB" altLang="en-US" sz="1800" dirty="0">
                <a:solidFill>
                  <a:schemeClr val="accent6">
                    <a:lumMod val="10000"/>
                  </a:schemeClr>
                </a:solidFill>
              </a:rPr>
              <a:t>4: 62-65% have streptococcus, consider </a:t>
            </a:r>
            <a:r>
              <a:rPr lang="en-GB" altLang="en-US" sz="1800" b="1" dirty="0">
                <a:solidFill>
                  <a:schemeClr val="accent6">
                    <a:lumMod val="10000"/>
                  </a:schemeClr>
                </a:solidFill>
              </a:rPr>
              <a:t>immediate </a:t>
            </a:r>
            <a:r>
              <a:rPr lang="en-GB" altLang="en-US" sz="1800" dirty="0">
                <a:solidFill>
                  <a:schemeClr val="accent6">
                    <a:lumMod val="10000"/>
                  </a:schemeClr>
                </a:solidFill>
              </a:rPr>
              <a:t>antibiotic if symptoms are severe, or a </a:t>
            </a:r>
            <a:r>
              <a:rPr lang="en-GB" altLang="en-US" sz="1800" b="1" dirty="0">
                <a:solidFill>
                  <a:schemeClr val="accent6">
                    <a:lumMod val="10000"/>
                  </a:schemeClr>
                </a:solidFill>
              </a:rPr>
              <a:t>short delayed </a:t>
            </a:r>
            <a:r>
              <a:rPr lang="en-GB" altLang="en-US" sz="1800" dirty="0">
                <a:solidFill>
                  <a:schemeClr val="accent6">
                    <a:lumMod val="10000"/>
                  </a:schemeClr>
                </a:solidFill>
              </a:rPr>
              <a:t>prescribing strategy may be appropriate (48 hours)</a:t>
            </a:r>
          </a:p>
        </p:txBody>
      </p:sp>
      <p:sp>
        <p:nvSpPr>
          <p:cNvPr id="14" name="TextBox 13">
            <a:extLst>
              <a:ext uri="{FF2B5EF4-FFF2-40B4-BE49-F238E27FC236}">
                <a16:creationId xmlns:a16="http://schemas.microsoft.com/office/drawing/2014/main" id="{70779D20-4F55-4F5B-BDCC-6D694174CB53}"/>
              </a:ext>
            </a:extLst>
          </p:cNvPr>
          <p:cNvSpPr txBox="1"/>
          <p:nvPr/>
        </p:nvSpPr>
        <p:spPr>
          <a:xfrm>
            <a:off x="6228184" y="5950284"/>
            <a:ext cx="3052608" cy="365985"/>
          </a:xfrm>
          <a:prstGeom prst="rect">
            <a:avLst/>
          </a:prstGeom>
          <a:noFill/>
        </p:spPr>
        <p:txBody>
          <a:bodyPr wrap="square">
            <a:spAutoFit/>
          </a:bodyPr>
          <a:lstStyle/>
          <a:p>
            <a:r>
              <a:rPr lang="en-GB" altLang="en-US" sz="1800" b="1" dirty="0"/>
              <a:t>Patient above scores 3</a:t>
            </a:r>
            <a:endParaRPr lang="en-GB" dirty="0"/>
          </a:p>
        </p:txBody>
      </p:sp>
      <p:sp>
        <p:nvSpPr>
          <p:cNvPr id="13" name="TextBox 13">
            <a:extLst>
              <a:ext uri="{FF2B5EF4-FFF2-40B4-BE49-F238E27FC236}">
                <a16:creationId xmlns:a16="http://schemas.microsoft.com/office/drawing/2014/main" id="{3FAA2924-2BAD-4E3A-880A-046E08FFA29E}"/>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
        <p:nvSpPr>
          <p:cNvPr id="9" name="TextBox 8">
            <a:extLst>
              <a:ext uri="{FF2B5EF4-FFF2-40B4-BE49-F238E27FC236}">
                <a16:creationId xmlns:a16="http://schemas.microsoft.com/office/drawing/2014/main" id="{BF1E5DFB-2956-4AB6-BB0A-402C3A532E07}"/>
              </a:ext>
            </a:extLst>
          </p:cNvPr>
          <p:cNvSpPr txBox="1"/>
          <p:nvPr/>
        </p:nvSpPr>
        <p:spPr>
          <a:xfrm>
            <a:off x="6623720" y="6428258"/>
            <a:ext cx="2520280" cy="400110"/>
          </a:xfrm>
          <a:prstGeom prst="rect">
            <a:avLst/>
          </a:prstGeom>
          <a:noFill/>
        </p:spPr>
        <p:txBody>
          <a:bodyPr wrap="square" rtlCol="0">
            <a:spAutoFit/>
          </a:bodyPr>
          <a:lstStyle/>
          <a:p>
            <a:r>
              <a:rPr lang="en-GB" sz="1000" dirty="0">
                <a:solidFill>
                  <a:schemeClr val="accent6">
                    <a:lumMod val="10000"/>
                  </a:schemeClr>
                </a:solidFill>
              </a:rPr>
              <a:t>NICE: Sore throat (acute) in adults: antimicrobial prescribing [NG84] </a:t>
            </a:r>
          </a:p>
        </p:txBody>
      </p:sp>
    </p:spTree>
    <p:extLst>
      <p:ext uri="{BB962C8B-B14F-4D97-AF65-F5344CB8AC3E}">
        <p14:creationId xmlns:p14="http://schemas.microsoft.com/office/powerpoint/2010/main" val="2302091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4CC059-4598-472D-BF1C-AE1404B84D1D}"/>
              </a:ext>
            </a:extLst>
          </p:cNvPr>
          <p:cNvSpPr>
            <a:spLocks noGrp="1"/>
          </p:cNvSpPr>
          <p:nvPr>
            <p:ph type="title"/>
          </p:nvPr>
        </p:nvSpPr>
        <p:spPr/>
        <p:txBody>
          <a:bodyPr/>
          <a:lstStyle/>
          <a:p>
            <a:r>
              <a:rPr kumimoji="0" lang="en-GB" altLang="en-US" sz="3200" b="0" i="0" u="none" strike="noStrike" kern="1200" cap="none" spc="0" normalizeH="0" baseline="0" noProof="0" dirty="0">
                <a:ln>
                  <a:noFill/>
                </a:ln>
                <a:solidFill>
                  <a:srgbClr val="AF1E2C"/>
                </a:solidFill>
                <a:effectLst/>
                <a:uLnTx/>
                <a:uFillTx/>
                <a:latin typeface="Arial" panose="020B0604020202020204" pitchFamily="34" charset="0"/>
                <a:ea typeface="+mj-ea"/>
                <a:cs typeface="Arial" panose="020B0604020202020204" pitchFamily="34" charset="0"/>
              </a:rPr>
              <a:t>Clinical Scenario: Acute Sore Throat </a:t>
            </a:r>
            <a:r>
              <a:rPr kumimoji="0" lang="en-GB" altLang="en-US" sz="2000" b="0" i="0" u="none" strike="noStrike" kern="1200" cap="none" spc="0" normalizeH="0" baseline="0" noProof="0" dirty="0">
                <a:ln>
                  <a:noFill/>
                </a:ln>
                <a:solidFill>
                  <a:srgbClr val="AF1E2C"/>
                </a:solidFill>
                <a:effectLst/>
                <a:uLnTx/>
                <a:uFillTx/>
                <a:latin typeface="Arial" panose="020B0604020202020204" pitchFamily="34" charset="0"/>
                <a:ea typeface="+mj-ea"/>
                <a:cs typeface="Arial" panose="020B0604020202020204" pitchFamily="34" charset="0"/>
              </a:rPr>
              <a:t>Feedback CENTOR</a:t>
            </a:r>
            <a:endParaRPr lang="en-GB" dirty="0"/>
          </a:p>
        </p:txBody>
      </p:sp>
      <p:sp>
        <p:nvSpPr>
          <p:cNvPr id="5" name="TextBox 1">
            <a:extLst>
              <a:ext uri="{FF2B5EF4-FFF2-40B4-BE49-F238E27FC236}">
                <a16:creationId xmlns:a16="http://schemas.microsoft.com/office/drawing/2014/main" id="{3C1213BD-4304-4A35-ADCB-1DA4025B1ABD}"/>
              </a:ext>
            </a:extLst>
          </p:cNvPr>
          <p:cNvSpPr txBox="1">
            <a:spLocks noChangeArrowheads="1"/>
          </p:cNvSpPr>
          <p:nvPr/>
        </p:nvSpPr>
        <p:spPr bwMode="auto">
          <a:xfrm>
            <a:off x="963860" y="1819458"/>
            <a:ext cx="7920724" cy="1569660"/>
          </a:xfrm>
          <a:prstGeom prst="rect">
            <a:avLst/>
          </a:prstGeom>
          <a:solidFill>
            <a:schemeClr val="accent5"/>
          </a:solidFill>
          <a:ln w="38100">
            <a:solidFill>
              <a:schemeClr val="accent4">
                <a:lumMod val="50000"/>
              </a:schemeClr>
            </a:solidFill>
            <a:miter lim="800000"/>
            <a:headEnd/>
            <a:tailEnd/>
          </a:ln>
        </p:spPr>
        <p:txBody>
          <a:bodyPr wrap="square">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 typeface="Arial" panose="020B0604020202020204" pitchFamily="34" charset="0"/>
              <a:buChar char="•"/>
            </a:pPr>
            <a:r>
              <a:rPr lang="en-GB" altLang="en-US" sz="1600" dirty="0">
                <a:solidFill>
                  <a:srgbClr val="000000"/>
                </a:solidFill>
              </a:rPr>
              <a:t>18 year old girl</a:t>
            </a:r>
          </a:p>
          <a:p>
            <a:pPr eaLnBrk="1" hangingPunct="1">
              <a:buFont typeface="Arial" panose="020B0604020202020204" pitchFamily="34" charset="0"/>
              <a:buChar char="•"/>
            </a:pPr>
            <a:r>
              <a:rPr lang="en-GB" altLang="en-US" sz="1600" dirty="0"/>
              <a:t>4/7 days sore throat, “high” </a:t>
            </a:r>
            <a:r>
              <a:rPr lang="en-GB" altLang="en-US" sz="1600" dirty="0">
                <a:solidFill>
                  <a:srgbClr val="C00000"/>
                </a:solidFill>
              </a:rPr>
              <a:t>fever last night</a:t>
            </a:r>
            <a:r>
              <a:rPr lang="en-GB" altLang="en-US" sz="1600" dirty="0">
                <a:solidFill>
                  <a:srgbClr val="000000"/>
                </a:solidFill>
              </a:rPr>
              <a:t>, tiredness,</a:t>
            </a:r>
            <a:r>
              <a:rPr lang="en-GB" altLang="en-US" sz="1600" dirty="0">
                <a:solidFill>
                  <a:srgbClr val="C00000"/>
                </a:solidFill>
              </a:rPr>
              <a:t> </a:t>
            </a:r>
            <a:r>
              <a:rPr lang="en-GB" altLang="en-US" sz="1600" dirty="0"/>
              <a:t>cough, </a:t>
            </a:r>
            <a:r>
              <a:rPr lang="en-GB" altLang="en-US" sz="1600" dirty="0">
                <a:solidFill>
                  <a:schemeClr val="accent6">
                    <a:lumMod val="10000"/>
                  </a:schemeClr>
                </a:solidFill>
              </a:rPr>
              <a:t>d</a:t>
            </a:r>
            <a:r>
              <a:rPr lang="en-GB" altLang="en-US" sz="1600" dirty="0">
                <a:solidFill>
                  <a:srgbClr val="000000"/>
                </a:solidFill>
              </a:rPr>
              <a:t>ifficulty swallowing</a:t>
            </a:r>
          </a:p>
          <a:p>
            <a:pPr eaLnBrk="1" hangingPunct="1">
              <a:buFont typeface="Arial" panose="020B0604020202020204" pitchFamily="34" charset="0"/>
              <a:buChar char="•"/>
            </a:pPr>
            <a:r>
              <a:rPr lang="en-GB" altLang="en-US" sz="1600" dirty="0">
                <a:solidFill>
                  <a:schemeClr val="accent6">
                    <a:lumMod val="10000"/>
                  </a:schemeClr>
                </a:solidFill>
              </a:rPr>
              <a:t>Temp 37.5°C</a:t>
            </a:r>
          </a:p>
          <a:p>
            <a:pPr eaLnBrk="1" hangingPunct="1">
              <a:buFont typeface="Arial" panose="020B0604020202020204" pitchFamily="34" charset="0"/>
              <a:buChar char="•"/>
            </a:pPr>
            <a:r>
              <a:rPr lang="en-GB" altLang="en-US" sz="1600" dirty="0"/>
              <a:t>Slough on swollen tonsils, palatal petechiae</a:t>
            </a:r>
          </a:p>
          <a:p>
            <a:pPr eaLnBrk="1" hangingPunct="1">
              <a:buFont typeface="Arial" panose="020B0604020202020204" pitchFamily="34" charset="0"/>
              <a:buChar char="•"/>
            </a:pPr>
            <a:r>
              <a:rPr lang="en-GB" altLang="en-US" sz="1600" dirty="0"/>
              <a:t>Cervical and axillary lymphadenopathy</a:t>
            </a:r>
          </a:p>
          <a:p>
            <a:pPr eaLnBrk="1" hangingPunct="1">
              <a:buFont typeface="Arial" panose="020B0604020202020204" pitchFamily="34" charset="0"/>
              <a:buChar char="•"/>
            </a:pPr>
            <a:r>
              <a:rPr lang="en-GB" altLang="en-US" sz="1600" dirty="0">
                <a:solidFill>
                  <a:srgbClr val="000000"/>
                </a:solidFill>
              </a:rPr>
              <a:t>‘Antibiotics helped’ for tonsils last year</a:t>
            </a:r>
          </a:p>
        </p:txBody>
      </p:sp>
      <p:sp>
        <p:nvSpPr>
          <p:cNvPr id="8" name="Content Placeholder 7">
            <a:extLst>
              <a:ext uri="{FF2B5EF4-FFF2-40B4-BE49-F238E27FC236}">
                <a16:creationId xmlns:a16="http://schemas.microsoft.com/office/drawing/2014/main" id="{A61842F1-8CE9-4D96-A615-D539C4E01ACB}"/>
              </a:ext>
            </a:extLst>
          </p:cNvPr>
          <p:cNvSpPr>
            <a:spLocks noGrp="1"/>
          </p:cNvSpPr>
          <p:nvPr>
            <p:ph idx="1"/>
          </p:nvPr>
        </p:nvSpPr>
        <p:spPr>
          <a:xfrm>
            <a:off x="904802" y="3508435"/>
            <a:ext cx="8239198" cy="646331"/>
          </a:xfrm>
        </p:spPr>
        <p:txBody>
          <a:bodyPr>
            <a:normAutofit/>
          </a:bodyPr>
          <a:lstStyle/>
          <a:p>
            <a:pPr marL="0" indent="0">
              <a:buNone/>
            </a:pPr>
            <a:r>
              <a:rPr lang="en-GB" altLang="en-US" sz="2000" dirty="0">
                <a:solidFill>
                  <a:srgbClr val="C00000"/>
                </a:solidFill>
                <a:latin typeface="Arial" panose="020B0604020202020204" pitchFamily="34" charset="0"/>
                <a:cs typeface="Arial" panose="020B0604020202020204" pitchFamily="34" charset="0"/>
              </a:rPr>
              <a:t>Centor Criteria: </a:t>
            </a:r>
            <a:r>
              <a:rPr lang="en-GB" altLang="en-US" sz="2000" b="1" dirty="0">
                <a:latin typeface="Arial" panose="020B0604020202020204" pitchFamily="34" charset="0"/>
                <a:cs typeface="Arial" panose="020B0604020202020204" pitchFamily="34" charset="0"/>
              </a:rPr>
              <a:t>History of fever</a:t>
            </a:r>
            <a:r>
              <a:rPr lang="en-GB" altLang="en-US" sz="2000" dirty="0">
                <a:latin typeface="Arial" panose="020B0604020202020204" pitchFamily="34" charset="0"/>
                <a:cs typeface="Arial" panose="020B0604020202020204" pitchFamily="34" charset="0"/>
              </a:rPr>
              <a:t>; absence of cough; </a:t>
            </a:r>
            <a:r>
              <a:rPr lang="en-GB" altLang="en-US" sz="2000" b="1" dirty="0">
                <a:latin typeface="Arial" panose="020B0604020202020204" pitchFamily="34" charset="0"/>
                <a:cs typeface="Arial" panose="020B0604020202020204" pitchFamily="34" charset="0"/>
              </a:rPr>
              <a:t>tender anterior cervical lymphadenopathy </a:t>
            </a:r>
            <a:r>
              <a:rPr lang="en-GB" altLang="en-US" sz="2000" dirty="0">
                <a:latin typeface="Arial" panose="020B0604020202020204" pitchFamily="34" charset="0"/>
                <a:cs typeface="Arial" panose="020B0604020202020204" pitchFamily="34" charset="0"/>
              </a:rPr>
              <a:t>and </a:t>
            </a:r>
            <a:r>
              <a:rPr lang="en-GB" altLang="en-US" sz="2000" b="1" dirty="0">
                <a:latin typeface="Arial" panose="020B0604020202020204" pitchFamily="34" charset="0"/>
                <a:cs typeface="Arial" panose="020B0604020202020204" pitchFamily="34" charset="0"/>
              </a:rPr>
              <a:t>tonsillar exudates</a:t>
            </a:r>
            <a:r>
              <a:rPr lang="en-GB" altLang="en-US" sz="2000" dirty="0">
                <a:latin typeface="Arial" panose="020B0604020202020204" pitchFamily="34" charset="0"/>
                <a:cs typeface="Arial" panose="020B0604020202020204" pitchFamily="34" charset="0"/>
              </a:rPr>
              <a:t>. </a:t>
            </a:r>
            <a:endParaRPr lang="en-GB" altLang="en-US" sz="2000" b="1"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F4B505A0-4356-49C6-B7FF-45EFB7702E80}"/>
              </a:ext>
            </a:extLst>
          </p:cNvPr>
          <p:cNvSpPr txBox="1"/>
          <p:nvPr/>
        </p:nvSpPr>
        <p:spPr>
          <a:xfrm>
            <a:off x="904802" y="4213045"/>
            <a:ext cx="7979782" cy="707886"/>
          </a:xfrm>
          <a:prstGeom prst="rect">
            <a:avLst/>
          </a:prstGeom>
          <a:noFill/>
        </p:spPr>
        <p:txBody>
          <a:bodyPr wrap="square">
            <a:spAutoFit/>
          </a:bodyPr>
          <a:lstStyle/>
          <a:p>
            <a:pPr marL="285750" indent="-285750">
              <a:spcBef>
                <a:spcPts val="900"/>
              </a:spcBef>
              <a:buFont typeface="Arial" panose="020B0604020202020204" pitchFamily="34" charset="0"/>
              <a:buChar char="•"/>
            </a:pPr>
            <a:r>
              <a:rPr lang="en-GB" altLang="en-US" sz="2000" dirty="0">
                <a:solidFill>
                  <a:schemeClr val="accent6">
                    <a:lumMod val="10000"/>
                  </a:schemeClr>
                </a:solidFill>
              </a:rPr>
              <a:t>Centor score 0-2: </a:t>
            </a:r>
            <a:r>
              <a:rPr lang="en-GB" altLang="en-US" sz="2000" dirty="0">
                <a:solidFill>
                  <a:srgbClr val="000000"/>
                </a:solidFill>
              </a:rPr>
              <a:t>has a high negative predictive value (80%) and indicates low chance of Group A Beta Haemolytic Streptococci </a:t>
            </a:r>
            <a:endParaRPr lang="en-GB" altLang="en-US" sz="2000" dirty="0">
              <a:solidFill>
                <a:schemeClr val="accent6">
                  <a:lumMod val="10000"/>
                </a:schemeClr>
              </a:solidFill>
            </a:endParaRPr>
          </a:p>
        </p:txBody>
      </p:sp>
      <p:sp>
        <p:nvSpPr>
          <p:cNvPr id="11" name="TextBox 10">
            <a:extLst>
              <a:ext uri="{FF2B5EF4-FFF2-40B4-BE49-F238E27FC236}">
                <a16:creationId xmlns:a16="http://schemas.microsoft.com/office/drawing/2014/main" id="{899E4DC8-AB4C-433C-8E9E-3E4246B3B126}"/>
              </a:ext>
            </a:extLst>
          </p:cNvPr>
          <p:cNvSpPr txBox="1"/>
          <p:nvPr/>
        </p:nvSpPr>
        <p:spPr>
          <a:xfrm>
            <a:off x="882406" y="4873996"/>
            <a:ext cx="7979782" cy="400110"/>
          </a:xfrm>
          <a:prstGeom prst="rect">
            <a:avLst/>
          </a:prstGeom>
          <a:noFill/>
        </p:spPr>
        <p:txBody>
          <a:bodyPr wrap="square">
            <a:spAutoFit/>
          </a:bodyPr>
          <a:lstStyle/>
          <a:p>
            <a:pPr marL="285750" indent="-285750">
              <a:spcBef>
                <a:spcPts val="900"/>
              </a:spcBef>
              <a:buFont typeface="Arial" panose="020B0604020202020204" pitchFamily="34" charset="0"/>
              <a:buChar char="•"/>
            </a:pPr>
            <a:r>
              <a:rPr lang="en-GB" altLang="en-US" sz="2000" dirty="0">
                <a:solidFill>
                  <a:schemeClr val="accent6">
                    <a:lumMod val="10000"/>
                  </a:schemeClr>
                </a:solidFill>
              </a:rPr>
              <a:t>Centor score 3 or 4: </a:t>
            </a:r>
            <a:r>
              <a:rPr lang="en-GB" altLang="en-US" sz="2000" dirty="0">
                <a:solidFill>
                  <a:srgbClr val="000000"/>
                </a:solidFill>
              </a:rPr>
              <a:t>suggests the chance of GABHS is 40%. </a:t>
            </a:r>
          </a:p>
        </p:txBody>
      </p:sp>
      <p:sp>
        <p:nvSpPr>
          <p:cNvPr id="12" name="TextBox 11">
            <a:extLst>
              <a:ext uri="{FF2B5EF4-FFF2-40B4-BE49-F238E27FC236}">
                <a16:creationId xmlns:a16="http://schemas.microsoft.com/office/drawing/2014/main" id="{1A68070C-76CA-4A02-BB59-CD6B3DA18C61}"/>
              </a:ext>
            </a:extLst>
          </p:cNvPr>
          <p:cNvSpPr txBox="1"/>
          <p:nvPr/>
        </p:nvSpPr>
        <p:spPr>
          <a:xfrm>
            <a:off x="904802" y="5274106"/>
            <a:ext cx="7979782" cy="707886"/>
          </a:xfrm>
          <a:prstGeom prst="rect">
            <a:avLst/>
          </a:prstGeom>
          <a:noFill/>
        </p:spPr>
        <p:txBody>
          <a:bodyPr wrap="square">
            <a:spAutoFit/>
          </a:bodyPr>
          <a:lstStyle/>
          <a:p>
            <a:pPr marL="285750" indent="-285750">
              <a:spcBef>
                <a:spcPts val="900"/>
              </a:spcBef>
              <a:buFont typeface="Arial" panose="020B0604020202020204" pitchFamily="34" charset="0"/>
              <a:buChar char="•"/>
            </a:pPr>
            <a:r>
              <a:rPr lang="en-GB" altLang="en-US" sz="2000" dirty="0">
                <a:solidFill>
                  <a:schemeClr val="accent6">
                    <a:lumMod val="10000"/>
                  </a:schemeClr>
                </a:solidFill>
              </a:rPr>
              <a:t>If a patient is unwell with a Centor score of 3-or-4 then the chance of developing Quinsy is 1:60.</a:t>
            </a:r>
          </a:p>
        </p:txBody>
      </p:sp>
      <p:sp>
        <p:nvSpPr>
          <p:cNvPr id="14" name="TextBox 13">
            <a:extLst>
              <a:ext uri="{FF2B5EF4-FFF2-40B4-BE49-F238E27FC236}">
                <a16:creationId xmlns:a16="http://schemas.microsoft.com/office/drawing/2014/main" id="{70779D20-4F55-4F5B-BDCC-6D694174CB53}"/>
              </a:ext>
            </a:extLst>
          </p:cNvPr>
          <p:cNvSpPr txBox="1"/>
          <p:nvPr/>
        </p:nvSpPr>
        <p:spPr>
          <a:xfrm>
            <a:off x="5323762" y="5745323"/>
            <a:ext cx="3820238" cy="369332"/>
          </a:xfrm>
          <a:prstGeom prst="rect">
            <a:avLst/>
          </a:prstGeom>
          <a:noFill/>
        </p:spPr>
        <p:txBody>
          <a:bodyPr wrap="square">
            <a:spAutoFit/>
          </a:bodyPr>
          <a:lstStyle/>
          <a:p>
            <a:r>
              <a:rPr lang="en-GB" altLang="en-US" sz="1800" b="1" dirty="0"/>
              <a:t>Patient scores </a:t>
            </a:r>
            <a:r>
              <a:rPr lang="en-GB" altLang="en-US" b="1" dirty="0"/>
              <a:t>C</a:t>
            </a:r>
            <a:r>
              <a:rPr lang="en-GB" altLang="en-US" sz="1800" b="1" dirty="0"/>
              <a:t>entor criteria 3</a:t>
            </a:r>
            <a:endParaRPr lang="en-GB" dirty="0"/>
          </a:p>
        </p:txBody>
      </p:sp>
      <p:sp>
        <p:nvSpPr>
          <p:cNvPr id="13" name="TextBox 13">
            <a:extLst>
              <a:ext uri="{FF2B5EF4-FFF2-40B4-BE49-F238E27FC236}">
                <a16:creationId xmlns:a16="http://schemas.microsoft.com/office/drawing/2014/main" id="{4C0A7E12-3F3C-4A4E-9735-873C0A59A1C9}"/>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
        <p:nvSpPr>
          <p:cNvPr id="9" name="TextBox 8">
            <a:extLst>
              <a:ext uri="{FF2B5EF4-FFF2-40B4-BE49-F238E27FC236}">
                <a16:creationId xmlns:a16="http://schemas.microsoft.com/office/drawing/2014/main" id="{7DA8477B-79F5-403F-93B3-8A325706FCDE}"/>
              </a:ext>
            </a:extLst>
          </p:cNvPr>
          <p:cNvSpPr txBox="1"/>
          <p:nvPr/>
        </p:nvSpPr>
        <p:spPr>
          <a:xfrm>
            <a:off x="6623720" y="6428258"/>
            <a:ext cx="2520280" cy="400110"/>
          </a:xfrm>
          <a:prstGeom prst="rect">
            <a:avLst/>
          </a:prstGeom>
          <a:noFill/>
        </p:spPr>
        <p:txBody>
          <a:bodyPr wrap="square" rtlCol="0">
            <a:spAutoFit/>
          </a:bodyPr>
          <a:lstStyle/>
          <a:p>
            <a:r>
              <a:rPr lang="en-GB" sz="1000" dirty="0">
                <a:solidFill>
                  <a:schemeClr val="accent6">
                    <a:lumMod val="10000"/>
                  </a:schemeClr>
                </a:solidFill>
              </a:rPr>
              <a:t>NICE: Sore throat (acute) in adults: antimicrobial prescribing [NG84] </a:t>
            </a:r>
          </a:p>
        </p:txBody>
      </p:sp>
    </p:spTree>
    <p:extLst>
      <p:ext uri="{BB962C8B-B14F-4D97-AF65-F5344CB8AC3E}">
        <p14:creationId xmlns:p14="http://schemas.microsoft.com/office/powerpoint/2010/main" val="72893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E4DAC-551D-4240-A883-2C944FA1474F}"/>
              </a:ext>
            </a:extLst>
          </p:cNvPr>
          <p:cNvSpPr>
            <a:spLocks noGrp="1"/>
          </p:cNvSpPr>
          <p:nvPr>
            <p:ph type="title"/>
          </p:nvPr>
        </p:nvSpPr>
        <p:spPr>
          <a:xfrm>
            <a:off x="1517904" y="365127"/>
            <a:ext cx="6997446" cy="738844"/>
          </a:xfrm>
        </p:spPr>
        <p:txBody>
          <a:bodyPr>
            <a:normAutofit fontScale="90000"/>
          </a:bodyPr>
          <a:lstStyle/>
          <a:p>
            <a:r>
              <a:rPr lang="en-GB" altLang="en-US" sz="3200" b="0" dirty="0">
                <a:solidFill>
                  <a:srgbClr val="AF1E2C"/>
                </a:solidFill>
                <a:latin typeface="Arial" panose="020B0604020202020204" pitchFamily="34" charset="0"/>
                <a:cs typeface="Arial" panose="020B0604020202020204" pitchFamily="34" charset="0"/>
              </a:rPr>
              <a:t>NICE antimicrobial prescribing guidelines for acute sore throat in adults</a:t>
            </a:r>
            <a:endParaRPr lang="en-GB" sz="3200" dirty="0">
              <a:latin typeface="Arial" panose="020B0604020202020204" pitchFamily="34" charset="0"/>
              <a:cs typeface="Arial" panose="020B0604020202020204" pitchFamily="34" charset="0"/>
            </a:endParaRPr>
          </a:p>
        </p:txBody>
      </p:sp>
      <p:pic>
        <p:nvPicPr>
          <p:cNvPr id="5" name="Picture 4" descr="NICE antimicrobial prescribing guidelines for acute sore throat in adults">
            <a:extLst>
              <a:ext uri="{FF2B5EF4-FFF2-40B4-BE49-F238E27FC236}">
                <a16:creationId xmlns:a16="http://schemas.microsoft.com/office/drawing/2014/main" id="{B68613A6-8F04-4B09-A88B-28AD21002996}"/>
              </a:ext>
            </a:extLst>
          </p:cNvPr>
          <p:cNvPicPr>
            <a:picLocks noChangeAspect="1"/>
          </p:cNvPicPr>
          <p:nvPr/>
        </p:nvPicPr>
        <p:blipFill>
          <a:blip r:embed="rId3"/>
          <a:stretch>
            <a:fillRect/>
          </a:stretch>
        </p:blipFill>
        <p:spPr>
          <a:xfrm>
            <a:off x="1528305" y="1103971"/>
            <a:ext cx="7198497" cy="5165980"/>
          </a:xfrm>
          <a:prstGeom prst="rect">
            <a:avLst/>
          </a:prstGeom>
        </p:spPr>
      </p:pic>
      <p:sp>
        <p:nvSpPr>
          <p:cNvPr id="7" name="TextBox 13">
            <a:extLst>
              <a:ext uri="{FF2B5EF4-FFF2-40B4-BE49-F238E27FC236}">
                <a16:creationId xmlns:a16="http://schemas.microsoft.com/office/drawing/2014/main" id="{14F2CF4F-4F35-47D3-8B37-FC40DDC3F822}"/>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
        <p:nvSpPr>
          <p:cNvPr id="6" name="TextBox 5">
            <a:extLst>
              <a:ext uri="{FF2B5EF4-FFF2-40B4-BE49-F238E27FC236}">
                <a16:creationId xmlns:a16="http://schemas.microsoft.com/office/drawing/2014/main" id="{E459B3F6-E7BA-43AA-B714-85AAE318736E}"/>
              </a:ext>
            </a:extLst>
          </p:cNvPr>
          <p:cNvSpPr txBox="1"/>
          <p:nvPr/>
        </p:nvSpPr>
        <p:spPr>
          <a:xfrm>
            <a:off x="6980915" y="6428258"/>
            <a:ext cx="2520280" cy="400110"/>
          </a:xfrm>
          <a:prstGeom prst="rect">
            <a:avLst/>
          </a:prstGeom>
          <a:noFill/>
        </p:spPr>
        <p:txBody>
          <a:bodyPr wrap="square" rtlCol="0">
            <a:spAutoFit/>
          </a:bodyPr>
          <a:lstStyle/>
          <a:p>
            <a:r>
              <a:rPr lang="en-GB" sz="1000" dirty="0">
                <a:solidFill>
                  <a:schemeClr val="accent6">
                    <a:lumMod val="10000"/>
                  </a:schemeClr>
                </a:solidFill>
              </a:rPr>
              <a:t>NICE: Sore throat (acute) in adults: antimicrobial prescribing [NG84] </a:t>
            </a:r>
          </a:p>
        </p:txBody>
      </p:sp>
    </p:spTree>
    <p:extLst>
      <p:ext uri="{BB962C8B-B14F-4D97-AF65-F5344CB8AC3E}">
        <p14:creationId xmlns:p14="http://schemas.microsoft.com/office/powerpoint/2010/main" val="16155543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E4DAC-551D-4240-A883-2C944FA1474F}"/>
              </a:ext>
            </a:extLst>
          </p:cNvPr>
          <p:cNvSpPr>
            <a:spLocks noGrp="1"/>
          </p:cNvSpPr>
          <p:nvPr>
            <p:ph type="title"/>
          </p:nvPr>
        </p:nvSpPr>
        <p:spPr>
          <a:xfrm>
            <a:off x="1517904" y="365127"/>
            <a:ext cx="6997446" cy="1047650"/>
          </a:xfrm>
        </p:spPr>
        <p:txBody>
          <a:bodyPr>
            <a:normAutofit fontScale="90000"/>
          </a:bodyPr>
          <a:lstStyle/>
          <a:p>
            <a:r>
              <a:rPr lang="en-GB" altLang="en-US" sz="3200" b="0" dirty="0">
                <a:solidFill>
                  <a:srgbClr val="AF1E2C"/>
                </a:solidFill>
                <a:latin typeface="Arial" panose="020B0604020202020204" pitchFamily="34" charset="0"/>
                <a:cs typeface="Arial" panose="020B0604020202020204" pitchFamily="34" charset="0"/>
              </a:rPr>
              <a:t>NICE antimicrobial prescribing guidelines for acute sore throat in children</a:t>
            </a:r>
            <a:endParaRPr lang="en-GB" sz="32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459B3F6-E7BA-43AA-B714-85AAE318736E}"/>
              </a:ext>
            </a:extLst>
          </p:cNvPr>
          <p:cNvSpPr txBox="1"/>
          <p:nvPr/>
        </p:nvSpPr>
        <p:spPr>
          <a:xfrm>
            <a:off x="6980915" y="6428258"/>
            <a:ext cx="2520280" cy="400110"/>
          </a:xfrm>
          <a:prstGeom prst="rect">
            <a:avLst/>
          </a:prstGeom>
          <a:noFill/>
        </p:spPr>
        <p:txBody>
          <a:bodyPr wrap="square" rtlCol="0">
            <a:spAutoFit/>
          </a:bodyPr>
          <a:lstStyle/>
          <a:p>
            <a:r>
              <a:rPr lang="en-GB" sz="1000" dirty="0">
                <a:solidFill>
                  <a:schemeClr val="accent6">
                    <a:lumMod val="10000"/>
                  </a:schemeClr>
                </a:solidFill>
              </a:rPr>
              <a:t>NICE: Sore throat (acute) in adults: antimicrobial prescribing [NG84] </a:t>
            </a:r>
          </a:p>
        </p:txBody>
      </p:sp>
      <p:pic>
        <p:nvPicPr>
          <p:cNvPr id="4" name="Picture 3" descr="NICE antimicrobial prescribing guidelines for acute sore throat in children">
            <a:extLst>
              <a:ext uri="{FF2B5EF4-FFF2-40B4-BE49-F238E27FC236}">
                <a16:creationId xmlns:a16="http://schemas.microsoft.com/office/drawing/2014/main" id="{D0CAADCC-CC1E-40A6-A995-006B9D7D0001}"/>
              </a:ext>
            </a:extLst>
          </p:cNvPr>
          <p:cNvPicPr>
            <a:picLocks noChangeAspect="1"/>
          </p:cNvPicPr>
          <p:nvPr/>
        </p:nvPicPr>
        <p:blipFill>
          <a:blip r:embed="rId3"/>
          <a:stretch>
            <a:fillRect/>
          </a:stretch>
        </p:blipFill>
        <p:spPr>
          <a:xfrm>
            <a:off x="0" y="1563713"/>
            <a:ext cx="9144000" cy="5294287"/>
          </a:xfrm>
          <a:prstGeom prst="rect">
            <a:avLst/>
          </a:prstGeom>
        </p:spPr>
      </p:pic>
    </p:spTree>
    <p:extLst>
      <p:ext uri="{BB962C8B-B14F-4D97-AF65-F5344CB8AC3E}">
        <p14:creationId xmlns:p14="http://schemas.microsoft.com/office/powerpoint/2010/main" val="12425111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C04FD-E80B-43EB-B91D-967D7B86D247}"/>
              </a:ext>
            </a:extLst>
          </p:cNvPr>
          <p:cNvSpPr>
            <a:spLocks noGrp="1"/>
          </p:cNvSpPr>
          <p:nvPr>
            <p:ph type="title"/>
          </p:nvPr>
        </p:nvSpPr>
        <p:spPr>
          <a:xfrm>
            <a:off x="1591055" y="365126"/>
            <a:ext cx="7361875" cy="1260125"/>
          </a:xfrm>
        </p:spPr>
        <p:txBody>
          <a:bodyPr>
            <a:normAutofit/>
          </a:bodyPr>
          <a:lstStyle/>
          <a:p>
            <a:r>
              <a:rPr lang="en-GB" altLang="en-US" sz="3200" dirty="0">
                <a:solidFill>
                  <a:srgbClr val="AF1E2C"/>
                </a:solidFill>
                <a:latin typeface="Arial" panose="020B0604020202020204" pitchFamily="34" charset="0"/>
                <a:cs typeface="Arial" panose="020B0604020202020204" pitchFamily="34" charset="0"/>
              </a:rPr>
              <a:t>Prescribing can influence patients understanding and expectations </a:t>
            </a:r>
            <a:endParaRPr lang="en-GB" sz="3200" dirty="0">
              <a:latin typeface="Arial" panose="020B0604020202020204" pitchFamily="34" charset="0"/>
              <a:cs typeface="Arial" panose="020B0604020202020204" pitchFamily="34" charset="0"/>
            </a:endParaRPr>
          </a:p>
        </p:txBody>
      </p:sp>
      <p:sp>
        <p:nvSpPr>
          <p:cNvPr id="4" name="TextBox 5">
            <a:extLst>
              <a:ext uri="{FF2B5EF4-FFF2-40B4-BE49-F238E27FC236}">
                <a16:creationId xmlns:a16="http://schemas.microsoft.com/office/drawing/2014/main" id="{92BD8B74-6BD2-485B-8175-BD02AC54E5D7}"/>
              </a:ext>
            </a:extLst>
          </p:cNvPr>
          <p:cNvSpPr txBox="1">
            <a:spLocks noChangeArrowheads="1"/>
          </p:cNvSpPr>
          <p:nvPr/>
        </p:nvSpPr>
        <p:spPr bwMode="auto">
          <a:xfrm>
            <a:off x="1304314" y="1650547"/>
            <a:ext cx="752163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ts val="600"/>
              </a:spcBef>
            </a:pPr>
            <a:r>
              <a:rPr lang="en-GB" altLang="en-US" sz="1600" b="1" dirty="0">
                <a:solidFill>
                  <a:srgbClr val="000000"/>
                </a:solidFill>
              </a:rPr>
              <a:t>English RCT comparing treatment strategies for respiratory tract infection (n=889)</a:t>
            </a:r>
          </a:p>
        </p:txBody>
      </p:sp>
      <p:graphicFrame>
        <p:nvGraphicFramePr>
          <p:cNvPr id="8" name="Chart 7" descr="Graph showing the differences in views on antibiotics and consultation satisfaction between those given no prescription, delayed antibiotics and immediate antibiotics">
            <a:extLst>
              <a:ext uri="{FF2B5EF4-FFF2-40B4-BE49-F238E27FC236}">
                <a16:creationId xmlns:a16="http://schemas.microsoft.com/office/drawing/2014/main" id="{5CB5D850-10AC-444B-8A2E-F858E8323CF2}"/>
              </a:ext>
            </a:extLst>
          </p:cNvPr>
          <p:cNvGraphicFramePr>
            <a:graphicFrameLocks/>
          </p:cNvGraphicFramePr>
          <p:nvPr/>
        </p:nvGraphicFramePr>
        <p:xfrm>
          <a:off x="642551" y="2360141"/>
          <a:ext cx="8501449" cy="3896377"/>
        </p:xfrm>
        <a:graphic>
          <a:graphicData uri="http://schemas.openxmlformats.org/drawingml/2006/chart">
            <c:chart xmlns:c="http://schemas.openxmlformats.org/drawingml/2006/chart" xmlns:r="http://schemas.openxmlformats.org/officeDocument/2006/relationships" r:id="rId3"/>
          </a:graphicData>
        </a:graphic>
      </p:graphicFrame>
      <p:sp>
        <p:nvSpPr>
          <p:cNvPr id="6" name="Down Arrow 7">
            <a:extLst>
              <a:ext uri="{FF2B5EF4-FFF2-40B4-BE49-F238E27FC236}">
                <a16:creationId xmlns:a16="http://schemas.microsoft.com/office/drawing/2014/main" id="{78620CA8-DA49-44B0-B92B-79F8704124CE}"/>
              </a:ext>
              <a:ext uri="{C183D7F6-B498-43B3-948B-1728B52AA6E4}">
                <adec:decorative xmlns:adec="http://schemas.microsoft.com/office/drawing/2017/decorative" val="1"/>
              </a:ext>
            </a:extLst>
          </p:cNvPr>
          <p:cNvSpPr>
            <a:spLocks noChangeArrowheads="1"/>
          </p:cNvSpPr>
          <p:nvPr/>
        </p:nvSpPr>
        <p:spPr bwMode="auto">
          <a:xfrm>
            <a:off x="8178869" y="2235322"/>
            <a:ext cx="215900" cy="358775"/>
          </a:xfrm>
          <a:prstGeom prst="downArrow">
            <a:avLst>
              <a:gd name="adj1" fmla="val 50000"/>
              <a:gd name="adj2" fmla="val 49853"/>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sz="1100" dirty="0">
              <a:solidFill>
                <a:srgbClr val="000000"/>
              </a:solidFill>
            </a:endParaRPr>
          </a:p>
        </p:txBody>
      </p:sp>
      <p:sp>
        <p:nvSpPr>
          <p:cNvPr id="7" name="TextBox 13">
            <a:extLst>
              <a:ext uri="{FF2B5EF4-FFF2-40B4-BE49-F238E27FC236}">
                <a16:creationId xmlns:a16="http://schemas.microsoft.com/office/drawing/2014/main" id="{DF2699E6-DFEA-4E9B-938D-DC0B16F8880E}"/>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
        <p:nvSpPr>
          <p:cNvPr id="5" name="TextBox 4">
            <a:extLst>
              <a:ext uri="{FF2B5EF4-FFF2-40B4-BE49-F238E27FC236}">
                <a16:creationId xmlns:a16="http://schemas.microsoft.com/office/drawing/2014/main" id="{34CF2258-15E4-472A-95B3-856B56E76DF1}"/>
              </a:ext>
            </a:extLst>
          </p:cNvPr>
          <p:cNvSpPr txBox="1"/>
          <p:nvPr/>
        </p:nvSpPr>
        <p:spPr>
          <a:xfrm>
            <a:off x="6623720" y="6428258"/>
            <a:ext cx="2520280" cy="400110"/>
          </a:xfrm>
          <a:prstGeom prst="rect">
            <a:avLst/>
          </a:prstGeom>
          <a:noFill/>
        </p:spPr>
        <p:txBody>
          <a:bodyPr wrap="square" rtlCol="0">
            <a:spAutoFit/>
          </a:bodyPr>
          <a:lstStyle/>
          <a:p>
            <a:r>
              <a:rPr lang="en-GB" sz="1000" dirty="0">
                <a:solidFill>
                  <a:schemeClr val="accent6">
                    <a:lumMod val="10000"/>
                  </a:schemeClr>
                </a:solidFill>
              </a:rPr>
              <a:t>Little 2014, BMJ, Extracted from supplementary table 2</a:t>
            </a:r>
          </a:p>
        </p:txBody>
      </p:sp>
    </p:spTree>
    <p:extLst>
      <p:ext uri="{BB962C8B-B14F-4D97-AF65-F5344CB8AC3E}">
        <p14:creationId xmlns:p14="http://schemas.microsoft.com/office/powerpoint/2010/main" val="3774945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34380" y="2244069"/>
            <a:ext cx="8075240" cy="3744416"/>
          </a:xfrm>
        </p:spPr>
        <p:txBody>
          <a:bodyPr>
            <a:normAutofit/>
          </a:bodyPr>
          <a:lstStyle/>
          <a:p>
            <a:pPr marL="0" indent="0">
              <a:buNone/>
            </a:pPr>
            <a:r>
              <a:rPr lang="en-GB" dirty="0"/>
              <a:t>Evidence shows that effective communication skills</a:t>
            </a:r>
          </a:p>
          <a:p>
            <a:pPr lvl="1">
              <a:spcBef>
                <a:spcPts val="1200"/>
              </a:spcBef>
              <a:buFontTx/>
              <a:buChar char="-"/>
            </a:pPr>
            <a:r>
              <a:rPr lang="en-GB" sz="2800" dirty="0"/>
              <a:t>Increase patient satisfaction &amp; understanding of prescribing decisions</a:t>
            </a:r>
          </a:p>
          <a:p>
            <a:pPr lvl="1">
              <a:spcBef>
                <a:spcPts val="1200"/>
              </a:spcBef>
              <a:buFontTx/>
              <a:buChar char="-"/>
            </a:pPr>
            <a:r>
              <a:rPr lang="en-GB" sz="2800" dirty="0"/>
              <a:t>Reduce consultations </a:t>
            </a:r>
          </a:p>
          <a:p>
            <a:pPr lvl="1">
              <a:spcBef>
                <a:spcPts val="1200"/>
              </a:spcBef>
              <a:buFontTx/>
              <a:buChar char="-"/>
            </a:pPr>
            <a:r>
              <a:rPr lang="en-GB" sz="2800" dirty="0"/>
              <a:t>Reduce antibiotic prescribing </a:t>
            </a:r>
          </a:p>
          <a:p>
            <a:pPr marL="0" indent="0">
              <a:buNone/>
            </a:pPr>
            <a:endParaRPr lang="en-GB" dirty="0"/>
          </a:p>
        </p:txBody>
      </p:sp>
      <p:sp>
        <p:nvSpPr>
          <p:cNvPr id="9" name="Footer Placeholder 5">
            <a:extLst>
              <a:ext uri="{FF2B5EF4-FFF2-40B4-BE49-F238E27FC236}">
                <a16:creationId xmlns:a16="http://schemas.microsoft.com/office/drawing/2014/main" id="{729E4414-B60D-45E7-B30D-8ED0F594DA62}"/>
              </a:ext>
            </a:extLst>
          </p:cNvPr>
          <p:cNvSpPr>
            <a:spLocks noGrp="1"/>
          </p:cNvSpPr>
          <p:nvPr>
            <p:ph type="ftr" sz="quarter" idx="11"/>
          </p:nvPr>
        </p:nvSpPr>
        <p:spPr>
          <a:xfrm>
            <a:off x="3272720" y="6310312"/>
            <a:ext cx="2456153" cy="365125"/>
          </a:xfrm>
        </p:spPr>
        <p:txBody>
          <a:bodyPr/>
          <a:lstStyle/>
          <a:p>
            <a:pPr algn="r"/>
            <a:r>
              <a:rPr lang="en-GB" altLang="en-US" dirty="0">
                <a:solidFill>
                  <a:srgbClr val="AD0016"/>
                </a:solidFill>
                <a:cs typeface="Arial" panose="020B0604020202020204" pitchFamily="34" charset="0"/>
              </a:rPr>
              <a:t>www.rcgp.org.uk/targetantibiotics</a:t>
            </a:r>
          </a:p>
        </p:txBody>
      </p:sp>
      <p:sp>
        <p:nvSpPr>
          <p:cNvPr id="11" name="Title 1">
            <a:extLst>
              <a:ext uri="{FF2B5EF4-FFF2-40B4-BE49-F238E27FC236}">
                <a16:creationId xmlns:a16="http://schemas.microsoft.com/office/drawing/2014/main" id="{E2F9C48C-02E9-4CAE-850B-08E2B77DF0C0}"/>
              </a:ext>
            </a:extLst>
          </p:cNvPr>
          <p:cNvSpPr>
            <a:spLocks noGrp="1"/>
          </p:cNvSpPr>
          <p:nvPr>
            <p:ph type="title"/>
          </p:nvPr>
        </p:nvSpPr>
        <p:spPr>
          <a:xfrm>
            <a:off x="1590676" y="550640"/>
            <a:ext cx="6889296" cy="1325563"/>
          </a:xfrm>
        </p:spPr>
        <p:txBody>
          <a:bodyPr/>
          <a:lstStyle/>
          <a:p>
            <a:r>
              <a:rPr lang="en-GB" dirty="0"/>
              <a:t>Finding the right words: Why?</a:t>
            </a:r>
          </a:p>
        </p:txBody>
      </p:sp>
      <p:sp>
        <p:nvSpPr>
          <p:cNvPr id="2" name="Date Placeholder 1">
            <a:extLst>
              <a:ext uri="{FF2B5EF4-FFF2-40B4-BE49-F238E27FC236}">
                <a16:creationId xmlns:a16="http://schemas.microsoft.com/office/drawing/2014/main" id="{B4AAB4A6-40D1-45A0-8326-33C733240644}"/>
              </a:ext>
            </a:extLst>
          </p:cNvPr>
          <p:cNvSpPr>
            <a:spLocks noGrp="1"/>
          </p:cNvSpPr>
          <p:nvPr>
            <p:ph type="dt" sz="half" idx="10"/>
          </p:nvPr>
        </p:nvSpPr>
        <p:spPr/>
        <p:txBody>
          <a:bodyPr/>
          <a:lstStyle/>
          <a:p>
            <a:r>
              <a:rPr lang="en-GB"/>
              <a:t>25/11/2021</a:t>
            </a:r>
          </a:p>
        </p:txBody>
      </p:sp>
      <p:sp>
        <p:nvSpPr>
          <p:cNvPr id="3" name="Slide Number Placeholder 2">
            <a:extLst>
              <a:ext uri="{FF2B5EF4-FFF2-40B4-BE49-F238E27FC236}">
                <a16:creationId xmlns:a16="http://schemas.microsoft.com/office/drawing/2014/main" id="{0C86A9B8-68B4-485E-A288-64F830D0DD54}"/>
              </a:ext>
            </a:extLst>
          </p:cNvPr>
          <p:cNvSpPr>
            <a:spLocks noGrp="1"/>
          </p:cNvSpPr>
          <p:nvPr>
            <p:ph type="sldNum" sz="quarter" idx="12"/>
          </p:nvPr>
        </p:nvSpPr>
        <p:spPr/>
        <p:txBody>
          <a:bodyPr/>
          <a:lstStyle/>
          <a:p>
            <a:fld id="{EE1385C2-C24A-4E88-87F7-2016927FAD7D}" type="slidenum">
              <a:rPr lang="en-GB" smtClean="0"/>
              <a:t>25</a:t>
            </a:fld>
            <a:endParaRPr lang="en-GB" dirty="0"/>
          </a:p>
        </p:txBody>
      </p:sp>
    </p:spTree>
    <p:extLst>
      <p:ext uri="{BB962C8B-B14F-4D97-AF65-F5344CB8AC3E}">
        <p14:creationId xmlns:p14="http://schemas.microsoft.com/office/powerpoint/2010/main" val="6379107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758249" y="1123580"/>
            <a:ext cx="6336704" cy="432048"/>
          </a:xfrm>
        </p:spPr>
        <p:txBody>
          <a:bodyPr>
            <a:normAutofit fontScale="77500" lnSpcReduction="20000"/>
          </a:bodyPr>
          <a:lstStyle/>
          <a:p>
            <a:pPr marL="0" indent="0">
              <a:buNone/>
            </a:pPr>
            <a:r>
              <a:rPr lang="en-GB" dirty="0"/>
              <a:t>Key elements of effective consultations (CHESTSSS)</a:t>
            </a:r>
            <a:endParaRPr lang="en-GB"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marL="0" indent="0">
              <a:buNone/>
            </a:pPr>
            <a:endParaRPr lang="en-GB" sz="2400" dirty="0">
              <a:solidFill>
                <a:schemeClr val="accent2">
                  <a:lumMod val="75000"/>
                </a:schemeClr>
              </a:solidFill>
            </a:endParaRPr>
          </a:p>
        </p:txBody>
      </p:sp>
      <p:sp>
        <p:nvSpPr>
          <p:cNvPr id="10" name="Footer Placeholder 5">
            <a:extLst>
              <a:ext uri="{FF2B5EF4-FFF2-40B4-BE49-F238E27FC236}">
                <a16:creationId xmlns:a16="http://schemas.microsoft.com/office/drawing/2014/main" id="{4A64FA54-FF36-4BFA-B7EF-75837A056255}"/>
              </a:ext>
            </a:extLst>
          </p:cNvPr>
          <p:cNvSpPr>
            <a:spLocks noGrp="1"/>
          </p:cNvSpPr>
          <p:nvPr>
            <p:ph type="ftr" sz="quarter" idx="11"/>
          </p:nvPr>
        </p:nvSpPr>
        <p:spPr>
          <a:xfrm>
            <a:off x="2962867" y="6445799"/>
            <a:ext cx="2456153" cy="365125"/>
          </a:xfrm>
        </p:spPr>
        <p:txBody>
          <a:bodyPr/>
          <a:lstStyle/>
          <a:p>
            <a:pPr algn="r"/>
            <a:r>
              <a:rPr lang="en-GB" altLang="en-US" dirty="0">
                <a:solidFill>
                  <a:srgbClr val="C00000"/>
                </a:solidFill>
                <a:cs typeface="Arial" panose="020B0604020202020204" pitchFamily="34" charset="0"/>
              </a:rPr>
              <a:t>www.rcgp.org.uk/targetantibiotics</a:t>
            </a:r>
          </a:p>
        </p:txBody>
      </p:sp>
      <p:sp>
        <p:nvSpPr>
          <p:cNvPr id="11" name="Title 10">
            <a:extLst>
              <a:ext uri="{FF2B5EF4-FFF2-40B4-BE49-F238E27FC236}">
                <a16:creationId xmlns:a16="http://schemas.microsoft.com/office/drawing/2014/main" id="{1B1EE32F-F0DC-457B-8248-BE9F044731D1}"/>
              </a:ext>
            </a:extLst>
          </p:cNvPr>
          <p:cNvSpPr>
            <a:spLocks noGrp="1"/>
          </p:cNvSpPr>
          <p:nvPr>
            <p:ph type="title"/>
          </p:nvPr>
        </p:nvSpPr>
        <p:spPr>
          <a:xfrm>
            <a:off x="1591056" y="365127"/>
            <a:ext cx="6924294" cy="750904"/>
          </a:xfrm>
        </p:spPr>
        <p:txBody>
          <a:bodyPr>
            <a:normAutofit/>
          </a:bodyPr>
          <a:lstStyle/>
          <a:p>
            <a:r>
              <a:rPr lang="en-GB" dirty="0"/>
              <a:t>Finding the right words: How?</a:t>
            </a:r>
          </a:p>
        </p:txBody>
      </p:sp>
      <p:graphicFrame>
        <p:nvGraphicFramePr>
          <p:cNvPr id="15" name="Table 13">
            <a:extLst>
              <a:ext uri="{FF2B5EF4-FFF2-40B4-BE49-F238E27FC236}">
                <a16:creationId xmlns:a16="http://schemas.microsoft.com/office/drawing/2014/main" id="{4C8F597A-37DA-4934-8B2A-0533322FE880}"/>
              </a:ext>
            </a:extLst>
          </p:cNvPr>
          <p:cNvGraphicFramePr>
            <a:graphicFrameLocks noGrp="1"/>
          </p:cNvGraphicFramePr>
          <p:nvPr/>
        </p:nvGraphicFramePr>
        <p:xfrm>
          <a:off x="255270" y="1710296"/>
          <a:ext cx="8633460" cy="39624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bl>
          </a:graphicData>
        </a:graphic>
      </p:graphicFrame>
      <p:graphicFrame>
        <p:nvGraphicFramePr>
          <p:cNvPr id="16" name="Table 13">
            <a:extLst>
              <a:ext uri="{FF2B5EF4-FFF2-40B4-BE49-F238E27FC236}">
                <a16:creationId xmlns:a16="http://schemas.microsoft.com/office/drawing/2014/main" id="{38FF177E-8294-4BC9-AC97-BA5FC14FD640}"/>
              </a:ext>
            </a:extLst>
          </p:cNvPr>
          <p:cNvGraphicFramePr>
            <a:graphicFrameLocks noGrp="1"/>
          </p:cNvGraphicFramePr>
          <p:nvPr/>
        </p:nvGraphicFramePr>
        <p:xfrm>
          <a:off x="255270" y="1710296"/>
          <a:ext cx="8633460" cy="9144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bl>
          </a:graphicData>
        </a:graphic>
      </p:graphicFrame>
      <p:graphicFrame>
        <p:nvGraphicFramePr>
          <p:cNvPr id="17" name="Table 13">
            <a:extLst>
              <a:ext uri="{FF2B5EF4-FFF2-40B4-BE49-F238E27FC236}">
                <a16:creationId xmlns:a16="http://schemas.microsoft.com/office/drawing/2014/main" id="{006A26BB-308A-4B04-ACF8-F2C1C1ADC649}"/>
              </a:ext>
            </a:extLst>
          </p:cNvPr>
          <p:cNvGraphicFramePr>
            <a:graphicFrameLocks noGrp="1"/>
          </p:cNvGraphicFramePr>
          <p:nvPr/>
        </p:nvGraphicFramePr>
        <p:xfrm>
          <a:off x="255270" y="1710296"/>
          <a:ext cx="8633460" cy="15240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r h="370840">
                <a:tc>
                  <a:txBody>
                    <a:bodyPr/>
                    <a:lstStyle/>
                    <a:p>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tc>
                <a:tc>
                  <a:txBody>
                    <a:bodyPr/>
                    <a:lstStyle/>
                    <a:p>
                      <a:pPr>
                        <a:lnSpc>
                          <a:spcPct val="107000"/>
                        </a:lnSpc>
                        <a:spcAft>
                          <a:spcPts val="80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352815676"/>
                  </a:ext>
                </a:extLst>
              </a:tr>
            </a:tbl>
          </a:graphicData>
        </a:graphic>
      </p:graphicFrame>
      <p:graphicFrame>
        <p:nvGraphicFramePr>
          <p:cNvPr id="18" name="Table 13">
            <a:extLst>
              <a:ext uri="{FF2B5EF4-FFF2-40B4-BE49-F238E27FC236}">
                <a16:creationId xmlns:a16="http://schemas.microsoft.com/office/drawing/2014/main" id="{4888BD3C-413A-4DD8-A890-ED76C60D04BC}"/>
              </a:ext>
            </a:extLst>
          </p:cNvPr>
          <p:cNvGraphicFramePr>
            <a:graphicFrameLocks noGrp="1"/>
          </p:cNvGraphicFramePr>
          <p:nvPr/>
        </p:nvGraphicFramePr>
        <p:xfrm>
          <a:off x="255270" y="1710296"/>
          <a:ext cx="8633460" cy="21336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r h="370840">
                <a:tc>
                  <a:txBody>
                    <a:bodyPr/>
                    <a:lstStyle/>
                    <a:p>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tc>
                <a:tc>
                  <a:txBody>
                    <a:bodyPr/>
                    <a:lstStyle/>
                    <a:p>
                      <a:pPr>
                        <a:lnSpc>
                          <a:spcPct val="107000"/>
                        </a:lnSpc>
                        <a:spcAft>
                          <a:spcPts val="80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352815676"/>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Provide non-serious explanation for </a:t>
                      </a:r>
                      <a:r>
                        <a:rPr lang="en-GB" sz="1400" b="1" dirty="0">
                          <a:solidFill>
                            <a:schemeClr val="accent6">
                              <a:lumMod val="10000"/>
                            </a:schemeClr>
                          </a:solidFill>
                        </a:rPr>
                        <a:t>symptoms</a:t>
                      </a:r>
                    </a:p>
                  </a:txBody>
                  <a:tcPr/>
                </a:tc>
                <a:tc>
                  <a:txBody>
                    <a:bodyPr/>
                    <a:lstStyle/>
                    <a:p>
                      <a:pPr>
                        <a:lnSpc>
                          <a:spcPct val="107000"/>
                        </a:lnSpc>
                        <a:spcAft>
                          <a:spcPts val="800"/>
                        </a:spcAft>
                      </a:pPr>
                      <a:r>
                        <a:rPr lang="en-GB" sz="1400" dirty="0">
                          <a:solidFill>
                            <a:srgbClr val="000000"/>
                          </a:solidFill>
                          <a:effectLst/>
                        </a:rPr>
                        <a:t>‘Your body produces phlegm as a </a:t>
                      </a:r>
                      <a:r>
                        <a:rPr lang="en-GB" sz="1400" b="1" i="1" dirty="0">
                          <a:solidFill>
                            <a:srgbClr val="000000"/>
                          </a:solidFill>
                          <a:effectLst/>
                        </a:rPr>
                        <a:t>normal reaction </a:t>
                      </a:r>
                      <a:r>
                        <a:rPr lang="en-GB" sz="1400" dirty="0">
                          <a:solidFill>
                            <a:srgbClr val="000000"/>
                          </a:solidFill>
                          <a:effectLst/>
                        </a:rPr>
                        <a:t>to inflammation in your airways. The phlegm catches particles and helps keep your lungs clear.’</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2436321353"/>
                  </a:ext>
                </a:extLst>
              </a:tr>
            </a:tbl>
          </a:graphicData>
        </a:graphic>
      </p:graphicFrame>
      <p:graphicFrame>
        <p:nvGraphicFramePr>
          <p:cNvPr id="19" name="Table 13">
            <a:extLst>
              <a:ext uri="{FF2B5EF4-FFF2-40B4-BE49-F238E27FC236}">
                <a16:creationId xmlns:a16="http://schemas.microsoft.com/office/drawing/2014/main" id="{1BDDA9D2-6097-4212-922A-FE4798E563F9}"/>
              </a:ext>
            </a:extLst>
          </p:cNvPr>
          <p:cNvGraphicFramePr>
            <a:graphicFrameLocks noGrp="1"/>
          </p:cNvGraphicFramePr>
          <p:nvPr/>
        </p:nvGraphicFramePr>
        <p:xfrm>
          <a:off x="255270" y="1710296"/>
          <a:ext cx="8633460" cy="27432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r h="370840">
                <a:tc>
                  <a:txBody>
                    <a:bodyPr/>
                    <a:lstStyle/>
                    <a:p>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tc>
                <a:tc>
                  <a:txBody>
                    <a:bodyPr/>
                    <a:lstStyle/>
                    <a:p>
                      <a:pPr>
                        <a:lnSpc>
                          <a:spcPct val="107000"/>
                        </a:lnSpc>
                        <a:spcAft>
                          <a:spcPts val="80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352815676"/>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Provide non-serious explanation for </a:t>
                      </a:r>
                      <a:r>
                        <a:rPr lang="en-GB" sz="1400" b="1" dirty="0">
                          <a:solidFill>
                            <a:schemeClr val="accent6">
                              <a:lumMod val="10000"/>
                            </a:schemeClr>
                          </a:solidFill>
                        </a:rPr>
                        <a:t>symptoms</a:t>
                      </a:r>
                    </a:p>
                  </a:txBody>
                  <a:tcPr/>
                </a:tc>
                <a:tc>
                  <a:txBody>
                    <a:bodyPr/>
                    <a:lstStyle/>
                    <a:p>
                      <a:pPr>
                        <a:lnSpc>
                          <a:spcPct val="107000"/>
                        </a:lnSpc>
                        <a:spcAft>
                          <a:spcPts val="800"/>
                        </a:spcAft>
                      </a:pPr>
                      <a:r>
                        <a:rPr lang="en-GB" sz="1400" dirty="0">
                          <a:solidFill>
                            <a:srgbClr val="000000"/>
                          </a:solidFill>
                          <a:effectLst/>
                        </a:rPr>
                        <a:t>‘Your body produces phlegm as a </a:t>
                      </a:r>
                      <a:r>
                        <a:rPr lang="en-GB" sz="1400" b="1" i="1" dirty="0">
                          <a:solidFill>
                            <a:srgbClr val="000000"/>
                          </a:solidFill>
                          <a:effectLst/>
                        </a:rPr>
                        <a:t>normal reaction </a:t>
                      </a:r>
                      <a:r>
                        <a:rPr lang="en-GB" sz="1400" dirty="0">
                          <a:solidFill>
                            <a:srgbClr val="000000"/>
                          </a:solidFill>
                          <a:effectLst/>
                        </a:rPr>
                        <a:t>to inflammation in your airways. The phlegm catches particles and helps keep your lungs clear.’</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2436321353"/>
                  </a:ext>
                </a:extLst>
              </a:tr>
              <a:tr h="370840">
                <a:tc>
                  <a:txBody>
                    <a:bodyPr/>
                    <a:lstStyle/>
                    <a:p>
                      <a:r>
                        <a:rPr lang="en-GB" sz="2000" b="1" dirty="0">
                          <a:solidFill>
                            <a:schemeClr val="accent6">
                              <a:lumMod val="10000"/>
                            </a:schemeClr>
                          </a:solidFill>
                        </a:rPr>
                        <a:t>T</a:t>
                      </a:r>
                      <a:r>
                        <a:rPr lang="en-GB" sz="1400" dirty="0">
                          <a:solidFill>
                            <a:schemeClr val="accent6">
                              <a:lumMod val="10000"/>
                            </a:schemeClr>
                          </a:solidFill>
                        </a:rPr>
                        <a:t>: Be specific about illness </a:t>
                      </a:r>
                      <a:r>
                        <a:rPr lang="en-GB" sz="1400" b="1" dirty="0">
                          <a:solidFill>
                            <a:schemeClr val="accent6">
                              <a:lumMod val="10000"/>
                            </a:schemeClr>
                          </a:solidFill>
                        </a:rPr>
                        <a:t>timeline</a:t>
                      </a:r>
                      <a:r>
                        <a:rPr lang="en-GB" sz="1400" dirty="0">
                          <a:solidFill>
                            <a:schemeClr val="accent6">
                              <a:lumMod val="10000"/>
                            </a:schemeClr>
                          </a:solidFill>
                        </a:rPr>
                        <a:t>/usual course</a:t>
                      </a:r>
                    </a:p>
                  </a:txBody>
                  <a:tcPr/>
                </a:tc>
                <a:tc>
                  <a:txBody>
                    <a:bodyPr/>
                    <a:lstStyle/>
                    <a:p>
                      <a:pPr>
                        <a:lnSpc>
                          <a:spcPct val="107000"/>
                        </a:lnSpc>
                        <a:spcAft>
                          <a:spcPts val="800"/>
                        </a:spcAft>
                      </a:pPr>
                      <a:r>
                        <a:rPr lang="en-GB" sz="1400" b="1" i="1" dirty="0">
                          <a:solidFill>
                            <a:srgbClr val="000000"/>
                          </a:solidFill>
                          <a:effectLst/>
                        </a:rPr>
                        <a:t>‘A typical cough can take 3-4 weeks to clear completely.’</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51010328"/>
                  </a:ext>
                </a:extLst>
              </a:tr>
            </a:tbl>
          </a:graphicData>
        </a:graphic>
      </p:graphicFrame>
      <p:graphicFrame>
        <p:nvGraphicFramePr>
          <p:cNvPr id="20" name="Table 13">
            <a:extLst>
              <a:ext uri="{FF2B5EF4-FFF2-40B4-BE49-F238E27FC236}">
                <a16:creationId xmlns:a16="http://schemas.microsoft.com/office/drawing/2014/main" id="{6FFFA09D-9D0F-426D-9637-BA04F3A7CF22}"/>
              </a:ext>
            </a:extLst>
          </p:cNvPr>
          <p:cNvGraphicFramePr>
            <a:graphicFrameLocks noGrp="1"/>
          </p:cNvGraphicFramePr>
          <p:nvPr/>
        </p:nvGraphicFramePr>
        <p:xfrm>
          <a:off x="255270" y="1710296"/>
          <a:ext cx="8633460" cy="33528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r h="370840">
                <a:tc>
                  <a:txBody>
                    <a:bodyPr/>
                    <a:lstStyle/>
                    <a:p>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tc>
                <a:tc>
                  <a:txBody>
                    <a:bodyPr/>
                    <a:lstStyle/>
                    <a:p>
                      <a:pPr>
                        <a:lnSpc>
                          <a:spcPct val="107000"/>
                        </a:lnSpc>
                        <a:spcAft>
                          <a:spcPts val="80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352815676"/>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Provide non-serious explanation for </a:t>
                      </a:r>
                      <a:r>
                        <a:rPr lang="en-GB" sz="1400" b="1" dirty="0">
                          <a:solidFill>
                            <a:schemeClr val="accent6">
                              <a:lumMod val="10000"/>
                            </a:schemeClr>
                          </a:solidFill>
                        </a:rPr>
                        <a:t>symptoms</a:t>
                      </a:r>
                    </a:p>
                  </a:txBody>
                  <a:tcPr/>
                </a:tc>
                <a:tc>
                  <a:txBody>
                    <a:bodyPr/>
                    <a:lstStyle/>
                    <a:p>
                      <a:pPr>
                        <a:lnSpc>
                          <a:spcPct val="107000"/>
                        </a:lnSpc>
                        <a:spcAft>
                          <a:spcPts val="800"/>
                        </a:spcAft>
                      </a:pPr>
                      <a:r>
                        <a:rPr lang="en-GB" sz="1400" dirty="0">
                          <a:solidFill>
                            <a:srgbClr val="000000"/>
                          </a:solidFill>
                          <a:effectLst/>
                        </a:rPr>
                        <a:t>‘Your body produces phlegm as a </a:t>
                      </a:r>
                      <a:r>
                        <a:rPr lang="en-GB" sz="1400" b="1" i="1" dirty="0">
                          <a:solidFill>
                            <a:srgbClr val="000000"/>
                          </a:solidFill>
                          <a:effectLst/>
                        </a:rPr>
                        <a:t>normal reaction </a:t>
                      </a:r>
                      <a:r>
                        <a:rPr lang="en-GB" sz="1400" dirty="0">
                          <a:solidFill>
                            <a:srgbClr val="000000"/>
                          </a:solidFill>
                          <a:effectLst/>
                        </a:rPr>
                        <a:t>to inflammation in your airways. The phlegm catches particles and helps keep your lungs clear.’</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2436321353"/>
                  </a:ext>
                </a:extLst>
              </a:tr>
              <a:tr h="370840">
                <a:tc>
                  <a:txBody>
                    <a:bodyPr/>
                    <a:lstStyle/>
                    <a:p>
                      <a:r>
                        <a:rPr lang="en-GB" sz="2000" b="1" dirty="0">
                          <a:solidFill>
                            <a:schemeClr val="accent6">
                              <a:lumMod val="10000"/>
                            </a:schemeClr>
                          </a:solidFill>
                        </a:rPr>
                        <a:t>T</a:t>
                      </a:r>
                      <a:r>
                        <a:rPr lang="en-GB" sz="1400" dirty="0">
                          <a:solidFill>
                            <a:schemeClr val="accent6">
                              <a:lumMod val="10000"/>
                            </a:schemeClr>
                          </a:solidFill>
                        </a:rPr>
                        <a:t>: Be specific about illness </a:t>
                      </a:r>
                      <a:r>
                        <a:rPr lang="en-GB" sz="1400" b="1" dirty="0">
                          <a:solidFill>
                            <a:schemeClr val="accent6">
                              <a:lumMod val="10000"/>
                            </a:schemeClr>
                          </a:solidFill>
                        </a:rPr>
                        <a:t>timeline</a:t>
                      </a:r>
                      <a:r>
                        <a:rPr lang="en-GB" sz="1400" dirty="0">
                          <a:solidFill>
                            <a:schemeClr val="accent6">
                              <a:lumMod val="10000"/>
                            </a:schemeClr>
                          </a:solidFill>
                        </a:rPr>
                        <a:t>/usual course</a:t>
                      </a:r>
                    </a:p>
                  </a:txBody>
                  <a:tcPr/>
                </a:tc>
                <a:tc>
                  <a:txBody>
                    <a:bodyPr/>
                    <a:lstStyle/>
                    <a:p>
                      <a:pPr>
                        <a:lnSpc>
                          <a:spcPct val="107000"/>
                        </a:lnSpc>
                        <a:spcAft>
                          <a:spcPts val="800"/>
                        </a:spcAft>
                      </a:pPr>
                      <a:r>
                        <a:rPr lang="en-GB" sz="1400" b="1" i="1" dirty="0">
                          <a:solidFill>
                            <a:srgbClr val="000000"/>
                          </a:solidFill>
                          <a:effectLst/>
                        </a:rPr>
                        <a:t>‘A typical cough can take 3-4 weeks to clear completely.’</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51010328"/>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Explain </a:t>
                      </a:r>
                      <a:r>
                        <a:rPr lang="en-GB" sz="1400" b="1" dirty="0">
                          <a:solidFill>
                            <a:schemeClr val="accent6">
                              <a:lumMod val="10000"/>
                            </a:schemeClr>
                          </a:solidFill>
                        </a:rPr>
                        <a:t>shortcomings</a:t>
                      </a:r>
                      <a:r>
                        <a:rPr lang="en-GB" sz="1400" dirty="0">
                          <a:solidFill>
                            <a:schemeClr val="accent6">
                              <a:lumMod val="10000"/>
                            </a:schemeClr>
                          </a:solidFill>
                        </a:rPr>
                        <a:t> of antibiotics</a:t>
                      </a:r>
                    </a:p>
                  </a:txBody>
                  <a:tcPr/>
                </a:tc>
                <a:tc>
                  <a:txBody>
                    <a:bodyPr/>
                    <a:lstStyle/>
                    <a:p>
                      <a:pPr>
                        <a:lnSpc>
                          <a:spcPct val="107000"/>
                        </a:lnSpc>
                        <a:spcAft>
                          <a:spcPts val="800"/>
                        </a:spcAft>
                      </a:pPr>
                      <a:r>
                        <a:rPr lang="en-GB" sz="1400" dirty="0">
                          <a:solidFill>
                            <a:srgbClr val="000000"/>
                          </a:solidFill>
                          <a:effectLst/>
                        </a:rPr>
                        <a:t>Antibiotics </a:t>
                      </a:r>
                      <a:r>
                        <a:rPr lang="en-GB" sz="1400" b="1" i="1" dirty="0">
                          <a:solidFill>
                            <a:srgbClr val="000000"/>
                          </a:solidFill>
                          <a:effectLst/>
                        </a:rPr>
                        <a:t>don’t help with pain </a:t>
                      </a:r>
                      <a:r>
                        <a:rPr lang="en-GB" sz="1400" dirty="0">
                          <a:solidFill>
                            <a:srgbClr val="000000"/>
                          </a:solidFill>
                          <a:effectLst/>
                        </a:rPr>
                        <a:t>but </a:t>
                      </a:r>
                      <a:r>
                        <a:rPr lang="en-GB" sz="1400" b="1" i="1" dirty="0">
                          <a:solidFill>
                            <a:srgbClr val="000000"/>
                          </a:solidFill>
                          <a:effectLst/>
                        </a:rPr>
                        <a:t>side effects</a:t>
                      </a:r>
                      <a:r>
                        <a:rPr lang="en-GB" sz="1400" dirty="0">
                          <a:solidFill>
                            <a:srgbClr val="000000"/>
                          </a:solidFill>
                          <a:effectLst/>
                        </a:rPr>
                        <a:t>, such as diarrhoea, nausea and rash, can be </a:t>
                      </a:r>
                      <a:r>
                        <a:rPr lang="en-GB" sz="1400" b="1" i="1" dirty="0">
                          <a:solidFill>
                            <a:srgbClr val="000000"/>
                          </a:solidFill>
                          <a:effectLst/>
                        </a:rPr>
                        <a:t>experienced by up to 1 in 10 people</a:t>
                      </a:r>
                      <a:r>
                        <a:rPr lang="en-GB" sz="1400" dirty="0">
                          <a:solidFill>
                            <a:srgbClr val="000000"/>
                          </a:solidFill>
                          <a:effectLst/>
                        </a:rPr>
                        <a:t>.’</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3946835598"/>
                  </a:ext>
                </a:extLst>
              </a:tr>
            </a:tbl>
          </a:graphicData>
        </a:graphic>
      </p:graphicFrame>
      <p:graphicFrame>
        <p:nvGraphicFramePr>
          <p:cNvPr id="21" name="Table 13">
            <a:extLst>
              <a:ext uri="{FF2B5EF4-FFF2-40B4-BE49-F238E27FC236}">
                <a16:creationId xmlns:a16="http://schemas.microsoft.com/office/drawing/2014/main" id="{0EDCE1C7-5AFF-4D95-97CE-D2984D4D91DA}"/>
              </a:ext>
            </a:extLst>
          </p:cNvPr>
          <p:cNvGraphicFramePr>
            <a:graphicFrameLocks noGrp="1"/>
          </p:cNvGraphicFramePr>
          <p:nvPr/>
        </p:nvGraphicFramePr>
        <p:xfrm>
          <a:off x="255270" y="1710296"/>
          <a:ext cx="8633460" cy="4027551"/>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r h="370840">
                <a:tc>
                  <a:txBody>
                    <a:bodyPr/>
                    <a:lstStyle/>
                    <a:p>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tc>
                <a:tc>
                  <a:txBody>
                    <a:bodyPr/>
                    <a:lstStyle/>
                    <a:p>
                      <a:pPr>
                        <a:lnSpc>
                          <a:spcPct val="107000"/>
                        </a:lnSpc>
                        <a:spcAft>
                          <a:spcPts val="80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352815676"/>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Provide non-serious explanation for </a:t>
                      </a:r>
                      <a:r>
                        <a:rPr lang="en-GB" sz="1400" b="1" dirty="0">
                          <a:solidFill>
                            <a:schemeClr val="accent6">
                              <a:lumMod val="10000"/>
                            </a:schemeClr>
                          </a:solidFill>
                        </a:rPr>
                        <a:t>symptoms</a:t>
                      </a:r>
                    </a:p>
                  </a:txBody>
                  <a:tcPr/>
                </a:tc>
                <a:tc>
                  <a:txBody>
                    <a:bodyPr/>
                    <a:lstStyle/>
                    <a:p>
                      <a:pPr>
                        <a:lnSpc>
                          <a:spcPct val="107000"/>
                        </a:lnSpc>
                        <a:spcAft>
                          <a:spcPts val="800"/>
                        </a:spcAft>
                      </a:pPr>
                      <a:r>
                        <a:rPr lang="en-GB" sz="1400" dirty="0">
                          <a:solidFill>
                            <a:srgbClr val="000000"/>
                          </a:solidFill>
                          <a:effectLst/>
                        </a:rPr>
                        <a:t>‘Your body produces phlegm as a </a:t>
                      </a:r>
                      <a:r>
                        <a:rPr lang="en-GB" sz="1400" b="1" i="1" dirty="0">
                          <a:solidFill>
                            <a:srgbClr val="000000"/>
                          </a:solidFill>
                          <a:effectLst/>
                        </a:rPr>
                        <a:t>normal reaction </a:t>
                      </a:r>
                      <a:r>
                        <a:rPr lang="en-GB" sz="1400" dirty="0">
                          <a:solidFill>
                            <a:srgbClr val="000000"/>
                          </a:solidFill>
                          <a:effectLst/>
                        </a:rPr>
                        <a:t>to inflammation in your airways. The phlegm catches particles and helps keep your lungs clear.’</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2436321353"/>
                  </a:ext>
                </a:extLst>
              </a:tr>
              <a:tr h="370840">
                <a:tc>
                  <a:txBody>
                    <a:bodyPr/>
                    <a:lstStyle/>
                    <a:p>
                      <a:r>
                        <a:rPr lang="en-GB" sz="2000" b="1" dirty="0">
                          <a:solidFill>
                            <a:schemeClr val="accent6">
                              <a:lumMod val="10000"/>
                            </a:schemeClr>
                          </a:solidFill>
                        </a:rPr>
                        <a:t>T</a:t>
                      </a:r>
                      <a:r>
                        <a:rPr lang="en-GB" sz="1400" dirty="0">
                          <a:solidFill>
                            <a:schemeClr val="accent6">
                              <a:lumMod val="10000"/>
                            </a:schemeClr>
                          </a:solidFill>
                        </a:rPr>
                        <a:t>: Be specific about illness </a:t>
                      </a:r>
                      <a:r>
                        <a:rPr lang="en-GB" sz="1400" b="1" dirty="0">
                          <a:solidFill>
                            <a:schemeClr val="accent6">
                              <a:lumMod val="10000"/>
                            </a:schemeClr>
                          </a:solidFill>
                        </a:rPr>
                        <a:t>timeline</a:t>
                      </a:r>
                      <a:r>
                        <a:rPr lang="en-GB" sz="1400" dirty="0">
                          <a:solidFill>
                            <a:schemeClr val="accent6">
                              <a:lumMod val="10000"/>
                            </a:schemeClr>
                          </a:solidFill>
                        </a:rPr>
                        <a:t>/usual course</a:t>
                      </a:r>
                    </a:p>
                  </a:txBody>
                  <a:tcPr/>
                </a:tc>
                <a:tc>
                  <a:txBody>
                    <a:bodyPr/>
                    <a:lstStyle/>
                    <a:p>
                      <a:pPr>
                        <a:lnSpc>
                          <a:spcPct val="107000"/>
                        </a:lnSpc>
                        <a:spcAft>
                          <a:spcPts val="800"/>
                        </a:spcAft>
                      </a:pPr>
                      <a:r>
                        <a:rPr lang="en-GB" sz="1400" b="1" i="1" dirty="0">
                          <a:solidFill>
                            <a:srgbClr val="000000"/>
                          </a:solidFill>
                          <a:effectLst/>
                        </a:rPr>
                        <a:t>‘A typical cough can take 3-4 weeks to clear completely.’</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51010328"/>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Explain </a:t>
                      </a:r>
                      <a:r>
                        <a:rPr lang="en-GB" sz="1400" b="1" dirty="0">
                          <a:solidFill>
                            <a:schemeClr val="accent6">
                              <a:lumMod val="10000"/>
                            </a:schemeClr>
                          </a:solidFill>
                        </a:rPr>
                        <a:t>shortcomings</a:t>
                      </a:r>
                      <a:r>
                        <a:rPr lang="en-GB" sz="1400" dirty="0">
                          <a:solidFill>
                            <a:schemeClr val="accent6">
                              <a:lumMod val="10000"/>
                            </a:schemeClr>
                          </a:solidFill>
                        </a:rPr>
                        <a:t> of antibiotics</a:t>
                      </a:r>
                    </a:p>
                  </a:txBody>
                  <a:tcPr/>
                </a:tc>
                <a:tc>
                  <a:txBody>
                    <a:bodyPr/>
                    <a:lstStyle/>
                    <a:p>
                      <a:pPr>
                        <a:lnSpc>
                          <a:spcPct val="107000"/>
                        </a:lnSpc>
                        <a:spcAft>
                          <a:spcPts val="800"/>
                        </a:spcAft>
                      </a:pPr>
                      <a:r>
                        <a:rPr lang="en-GB" sz="1400" dirty="0">
                          <a:solidFill>
                            <a:srgbClr val="000000"/>
                          </a:solidFill>
                          <a:effectLst/>
                        </a:rPr>
                        <a:t>Antibiotics </a:t>
                      </a:r>
                      <a:r>
                        <a:rPr lang="en-GB" sz="1400" b="1" i="1" dirty="0">
                          <a:solidFill>
                            <a:srgbClr val="000000"/>
                          </a:solidFill>
                          <a:effectLst/>
                        </a:rPr>
                        <a:t>don’t help with pain </a:t>
                      </a:r>
                      <a:r>
                        <a:rPr lang="en-GB" sz="1400" dirty="0">
                          <a:solidFill>
                            <a:srgbClr val="000000"/>
                          </a:solidFill>
                          <a:effectLst/>
                        </a:rPr>
                        <a:t>but </a:t>
                      </a:r>
                      <a:r>
                        <a:rPr lang="en-GB" sz="1400" b="1" i="1" dirty="0">
                          <a:solidFill>
                            <a:srgbClr val="000000"/>
                          </a:solidFill>
                          <a:effectLst/>
                        </a:rPr>
                        <a:t>side effects</a:t>
                      </a:r>
                      <a:r>
                        <a:rPr lang="en-GB" sz="1400" dirty="0">
                          <a:solidFill>
                            <a:srgbClr val="000000"/>
                          </a:solidFill>
                          <a:effectLst/>
                        </a:rPr>
                        <a:t>, such as diarrhoea, nausea and rash, can be </a:t>
                      </a:r>
                      <a:r>
                        <a:rPr lang="en-GB" sz="1400" b="1" i="1" dirty="0">
                          <a:solidFill>
                            <a:srgbClr val="000000"/>
                          </a:solidFill>
                          <a:effectLst/>
                        </a:rPr>
                        <a:t>experienced by up to 1 in 10 people</a:t>
                      </a:r>
                      <a:r>
                        <a:rPr lang="en-GB" sz="1400" dirty="0">
                          <a:solidFill>
                            <a:srgbClr val="000000"/>
                          </a:solidFill>
                          <a:effectLst/>
                        </a:rPr>
                        <a:t>.’</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3946835598"/>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a:t>
                      </a:r>
                      <a:r>
                        <a:rPr lang="en-GB" sz="1400" b="1" dirty="0">
                          <a:solidFill>
                            <a:schemeClr val="accent6">
                              <a:lumMod val="10000"/>
                            </a:schemeClr>
                          </a:solidFill>
                        </a:rPr>
                        <a:t>Self-care</a:t>
                      </a:r>
                      <a:r>
                        <a:rPr lang="en-GB" sz="1400" dirty="0">
                          <a:solidFill>
                            <a:schemeClr val="accent6">
                              <a:lumMod val="10000"/>
                            </a:schemeClr>
                          </a:solidFill>
                        </a:rPr>
                        <a:t> advice</a:t>
                      </a:r>
                    </a:p>
                  </a:txBody>
                  <a:tcPr/>
                </a:tc>
                <a:tc>
                  <a:txBody>
                    <a:bodyPr/>
                    <a:lstStyle/>
                    <a:p>
                      <a:pPr>
                        <a:lnSpc>
                          <a:spcPct val="107000"/>
                        </a:lnSpc>
                        <a:spcAft>
                          <a:spcPts val="800"/>
                        </a:spcAft>
                      </a:pPr>
                      <a:r>
                        <a:rPr lang="en-GB" sz="1400" dirty="0">
                          <a:solidFill>
                            <a:srgbClr val="000000"/>
                          </a:solidFill>
                          <a:effectLst/>
                        </a:rPr>
                        <a:t>‘Pain in the chest or throat is normal due to inflammation, </a:t>
                      </a:r>
                      <a:r>
                        <a:rPr lang="en-GB" sz="1400" b="1" i="1" dirty="0">
                          <a:solidFill>
                            <a:srgbClr val="000000"/>
                          </a:solidFill>
                          <a:effectLst/>
                        </a:rPr>
                        <a:t>you can take paracetamol, and/or ibuprofen, which will help the pain and soothe the inflammation</a:t>
                      </a:r>
                      <a:r>
                        <a:rPr lang="en-GB" sz="1400" dirty="0">
                          <a:solidFill>
                            <a:srgbClr val="000000"/>
                          </a:solidFill>
                          <a:effectLst/>
                        </a:rPr>
                        <a:t>.’</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3718311575"/>
                  </a:ext>
                </a:extLst>
              </a:tr>
            </a:tbl>
          </a:graphicData>
        </a:graphic>
      </p:graphicFrame>
      <p:graphicFrame>
        <p:nvGraphicFramePr>
          <p:cNvPr id="22" name="Table 13">
            <a:extLst>
              <a:ext uri="{FF2B5EF4-FFF2-40B4-BE49-F238E27FC236}">
                <a16:creationId xmlns:a16="http://schemas.microsoft.com/office/drawing/2014/main" id="{439335AF-0F0D-4779-B8B7-FFB87A33D20E}"/>
              </a:ext>
            </a:extLst>
          </p:cNvPr>
          <p:cNvGraphicFramePr>
            <a:graphicFrameLocks noGrp="1"/>
          </p:cNvGraphicFramePr>
          <p:nvPr/>
        </p:nvGraphicFramePr>
        <p:xfrm>
          <a:off x="255270" y="1710296"/>
          <a:ext cx="8633460" cy="44196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pPr>
                        <a:lnSpc>
                          <a:spcPct val="100000"/>
                        </a:lnSpc>
                        <a:spcAft>
                          <a:spcPts val="0"/>
                        </a:spcAft>
                      </a:pPr>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nchor="ctr"/>
                </a:tc>
                <a:tc>
                  <a:txBody>
                    <a:bodyPr/>
                    <a:lstStyle/>
                    <a:p>
                      <a:pPr>
                        <a:lnSpc>
                          <a:spcPct val="100000"/>
                        </a:lnSpc>
                        <a:spcAft>
                          <a:spcPts val="0"/>
                        </a:spcAft>
                      </a:pPr>
                      <a:r>
                        <a:rPr lang="en-GB" sz="1400" dirty="0">
                          <a:solidFill>
                            <a:schemeClr val="accent6">
                              <a:lumMod val="10000"/>
                            </a:schemeClr>
                          </a:solidFill>
                        </a:rPr>
                        <a:t>‘What are the things you are most worried about?’</a:t>
                      </a:r>
                    </a:p>
                  </a:txBody>
                  <a:tcPr anchor="ctr"/>
                </a:tc>
                <a:extLst>
                  <a:ext uri="{0D108BD9-81ED-4DB2-BD59-A6C34878D82A}">
                    <a16:rowId xmlns:a16="http://schemas.microsoft.com/office/drawing/2014/main" val="1104846607"/>
                  </a:ext>
                </a:extLst>
              </a:tr>
              <a:tr h="370840">
                <a:tc>
                  <a:txBody>
                    <a:bodyPr/>
                    <a:lstStyle/>
                    <a:p>
                      <a:pPr>
                        <a:lnSpc>
                          <a:spcPct val="100000"/>
                        </a:lnSpc>
                        <a:spcAft>
                          <a:spcPts val="0"/>
                        </a:spcAft>
                      </a:pPr>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nchor="ctr"/>
                </a:tc>
                <a:tc>
                  <a:txBody>
                    <a:bodyPr/>
                    <a:lstStyle/>
                    <a:p>
                      <a:pPr>
                        <a:lnSpc>
                          <a:spcPct val="100000"/>
                        </a:lnSpc>
                        <a:spcAft>
                          <a:spcPts val="0"/>
                        </a:spcAft>
                      </a:pPr>
                      <a:r>
                        <a:rPr lang="en-GB" sz="1400" dirty="0">
                          <a:solidFill>
                            <a:schemeClr val="accent6">
                              <a:lumMod val="10000"/>
                            </a:schemeClr>
                          </a:solidFill>
                        </a:rPr>
                        <a:t>While doing an examination provide ‘no problem’ commentary</a:t>
                      </a:r>
                    </a:p>
                    <a:p>
                      <a:pPr>
                        <a:lnSpc>
                          <a:spcPct val="100000"/>
                        </a:lnSpc>
                        <a:spcAft>
                          <a:spcPts val="0"/>
                        </a:spcAft>
                      </a:pPr>
                      <a:r>
                        <a:rPr lang="en-GB" sz="1400" dirty="0">
                          <a:solidFill>
                            <a:schemeClr val="accent6">
                              <a:lumMod val="10000"/>
                            </a:schemeClr>
                          </a:solidFill>
                        </a:rPr>
                        <a:t>‘Your heart rate is normal, your temperature isn’t raised’</a:t>
                      </a:r>
                    </a:p>
                  </a:txBody>
                  <a:tcPr anchor="ctr"/>
                </a:tc>
                <a:extLst>
                  <a:ext uri="{0D108BD9-81ED-4DB2-BD59-A6C34878D82A}">
                    <a16:rowId xmlns:a16="http://schemas.microsoft.com/office/drawing/2014/main" val="1664172637"/>
                  </a:ext>
                </a:extLst>
              </a:tr>
              <a:tr h="370840">
                <a:tc>
                  <a:txBody>
                    <a:bodyPr/>
                    <a:lstStyle/>
                    <a:p>
                      <a:pPr>
                        <a:lnSpc>
                          <a:spcPct val="100000"/>
                        </a:lnSpc>
                        <a:spcAft>
                          <a:spcPts val="0"/>
                        </a:spcAft>
                      </a:pPr>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nchor="ctr"/>
                </a:tc>
                <a:tc>
                  <a:txBody>
                    <a:bodyPr/>
                    <a:lstStyle/>
                    <a:p>
                      <a:pPr>
                        <a:lnSpc>
                          <a:spcPct val="100000"/>
                        </a:lnSpc>
                        <a:spcAft>
                          <a:spcPts val="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3352815676"/>
                  </a:ext>
                </a:extLst>
              </a:tr>
              <a:tr h="370840">
                <a:tc>
                  <a:txBody>
                    <a:bodyPr/>
                    <a:lstStyle/>
                    <a:p>
                      <a:pPr>
                        <a:lnSpc>
                          <a:spcPct val="100000"/>
                        </a:lnSpc>
                        <a:spcAft>
                          <a:spcPts val="0"/>
                        </a:spcAft>
                      </a:pPr>
                      <a:r>
                        <a:rPr lang="en-GB" sz="2000" b="1" dirty="0">
                          <a:solidFill>
                            <a:schemeClr val="accent6">
                              <a:lumMod val="10000"/>
                            </a:schemeClr>
                          </a:solidFill>
                        </a:rPr>
                        <a:t>S</a:t>
                      </a:r>
                      <a:r>
                        <a:rPr lang="en-GB" sz="1400" dirty="0">
                          <a:solidFill>
                            <a:schemeClr val="accent6">
                              <a:lumMod val="10000"/>
                            </a:schemeClr>
                          </a:solidFill>
                        </a:rPr>
                        <a:t>: Provide non-serious explanation for </a:t>
                      </a:r>
                      <a:r>
                        <a:rPr lang="en-GB" sz="1400" b="1" dirty="0">
                          <a:solidFill>
                            <a:schemeClr val="accent6">
                              <a:lumMod val="10000"/>
                            </a:schemeClr>
                          </a:solidFill>
                        </a:rPr>
                        <a:t>symptoms</a:t>
                      </a:r>
                    </a:p>
                  </a:txBody>
                  <a:tcPr anchor="ctr"/>
                </a:tc>
                <a:tc>
                  <a:txBody>
                    <a:bodyPr/>
                    <a:lstStyle/>
                    <a:p>
                      <a:pPr>
                        <a:lnSpc>
                          <a:spcPct val="100000"/>
                        </a:lnSpc>
                        <a:spcAft>
                          <a:spcPts val="0"/>
                        </a:spcAft>
                      </a:pPr>
                      <a:r>
                        <a:rPr lang="en-GB" sz="1400" dirty="0">
                          <a:solidFill>
                            <a:srgbClr val="000000"/>
                          </a:solidFill>
                          <a:effectLst/>
                        </a:rPr>
                        <a:t>‘Your body produces phlegm as a </a:t>
                      </a:r>
                      <a:r>
                        <a:rPr lang="en-GB" sz="1400" b="1" i="1" dirty="0">
                          <a:solidFill>
                            <a:srgbClr val="000000"/>
                          </a:solidFill>
                          <a:effectLst/>
                        </a:rPr>
                        <a:t>normal reaction </a:t>
                      </a:r>
                      <a:r>
                        <a:rPr lang="en-GB" sz="1400" dirty="0">
                          <a:solidFill>
                            <a:srgbClr val="000000"/>
                          </a:solidFill>
                          <a:effectLst/>
                        </a:rPr>
                        <a:t>to inflammation in your airways. The phlegm catches particles and helps keep your lungs clear.’</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nchor="ctr"/>
                </a:tc>
                <a:extLst>
                  <a:ext uri="{0D108BD9-81ED-4DB2-BD59-A6C34878D82A}">
                    <a16:rowId xmlns:a16="http://schemas.microsoft.com/office/drawing/2014/main" val="2436321353"/>
                  </a:ext>
                </a:extLst>
              </a:tr>
              <a:tr h="370840">
                <a:tc>
                  <a:txBody>
                    <a:bodyPr/>
                    <a:lstStyle/>
                    <a:p>
                      <a:pPr>
                        <a:lnSpc>
                          <a:spcPct val="100000"/>
                        </a:lnSpc>
                        <a:spcAft>
                          <a:spcPts val="0"/>
                        </a:spcAft>
                      </a:pPr>
                      <a:r>
                        <a:rPr lang="en-GB" sz="2000" b="1" dirty="0">
                          <a:solidFill>
                            <a:schemeClr val="accent6">
                              <a:lumMod val="10000"/>
                            </a:schemeClr>
                          </a:solidFill>
                        </a:rPr>
                        <a:t>T</a:t>
                      </a:r>
                      <a:r>
                        <a:rPr lang="en-GB" sz="1400" dirty="0">
                          <a:solidFill>
                            <a:schemeClr val="accent6">
                              <a:lumMod val="10000"/>
                            </a:schemeClr>
                          </a:solidFill>
                        </a:rPr>
                        <a:t>: Be specific about illness </a:t>
                      </a:r>
                      <a:r>
                        <a:rPr lang="en-GB" sz="1400" b="1" dirty="0">
                          <a:solidFill>
                            <a:schemeClr val="accent6">
                              <a:lumMod val="10000"/>
                            </a:schemeClr>
                          </a:solidFill>
                        </a:rPr>
                        <a:t>timeline</a:t>
                      </a:r>
                      <a:r>
                        <a:rPr lang="en-GB" sz="1400" dirty="0">
                          <a:solidFill>
                            <a:schemeClr val="accent6">
                              <a:lumMod val="10000"/>
                            </a:schemeClr>
                          </a:solidFill>
                        </a:rPr>
                        <a:t>/usual course</a:t>
                      </a:r>
                    </a:p>
                  </a:txBody>
                  <a:tcPr anchor="ctr"/>
                </a:tc>
                <a:tc>
                  <a:txBody>
                    <a:bodyPr/>
                    <a:lstStyle/>
                    <a:p>
                      <a:pPr>
                        <a:lnSpc>
                          <a:spcPct val="100000"/>
                        </a:lnSpc>
                        <a:spcAft>
                          <a:spcPts val="0"/>
                        </a:spcAft>
                      </a:pPr>
                      <a:r>
                        <a:rPr lang="en-GB" sz="1400" b="1" i="1" dirty="0">
                          <a:solidFill>
                            <a:srgbClr val="000000"/>
                          </a:solidFill>
                          <a:effectLst/>
                        </a:rPr>
                        <a:t>‘A typical cough can take 3-4 weeks to clear completely.’</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nchor="ctr"/>
                </a:tc>
                <a:extLst>
                  <a:ext uri="{0D108BD9-81ED-4DB2-BD59-A6C34878D82A}">
                    <a16:rowId xmlns:a16="http://schemas.microsoft.com/office/drawing/2014/main" val="51010328"/>
                  </a:ext>
                </a:extLst>
              </a:tr>
              <a:tr h="370840">
                <a:tc>
                  <a:txBody>
                    <a:bodyPr/>
                    <a:lstStyle/>
                    <a:p>
                      <a:pPr>
                        <a:lnSpc>
                          <a:spcPct val="100000"/>
                        </a:lnSpc>
                        <a:spcAft>
                          <a:spcPts val="0"/>
                        </a:spcAft>
                      </a:pPr>
                      <a:r>
                        <a:rPr lang="en-GB" sz="2000" b="1" dirty="0">
                          <a:solidFill>
                            <a:schemeClr val="accent6">
                              <a:lumMod val="10000"/>
                            </a:schemeClr>
                          </a:solidFill>
                        </a:rPr>
                        <a:t>S</a:t>
                      </a:r>
                      <a:r>
                        <a:rPr lang="en-GB" sz="1400" dirty="0">
                          <a:solidFill>
                            <a:schemeClr val="accent6">
                              <a:lumMod val="10000"/>
                            </a:schemeClr>
                          </a:solidFill>
                        </a:rPr>
                        <a:t>: Explain </a:t>
                      </a:r>
                      <a:r>
                        <a:rPr lang="en-GB" sz="1400" b="1" dirty="0">
                          <a:solidFill>
                            <a:schemeClr val="accent6">
                              <a:lumMod val="10000"/>
                            </a:schemeClr>
                          </a:solidFill>
                        </a:rPr>
                        <a:t>shortcomings</a:t>
                      </a:r>
                      <a:r>
                        <a:rPr lang="en-GB" sz="1400" dirty="0">
                          <a:solidFill>
                            <a:schemeClr val="accent6">
                              <a:lumMod val="10000"/>
                            </a:schemeClr>
                          </a:solidFill>
                        </a:rPr>
                        <a:t> of antibiotics</a:t>
                      </a:r>
                    </a:p>
                  </a:txBody>
                  <a:tcPr anchor="ctr"/>
                </a:tc>
                <a:tc>
                  <a:txBody>
                    <a:bodyPr/>
                    <a:lstStyle/>
                    <a:p>
                      <a:pPr>
                        <a:lnSpc>
                          <a:spcPct val="100000"/>
                        </a:lnSpc>
                        <a:spcAft>
                          <a:spcPts val="0"/>
                        </a:spcAft>
                      </a:pPr>
                      <a:r>
                        <a:rPr lang="en-GB" sz="1400" dirty="0">
                          <a:solidFill>
                            <a:srgbClr val="000000"/>
                          </a:solidFill>
                          <a:effectLst/>
                        </a:rPr>
                        <a:t>Antibiotics </a:t>
                      </a:r>
                      <a:r>
                        <a:rPr lang="en-GB" sz="1400" b="1" i="1" dirty="0">
                          <a:solidFill>
                            <a:srgbClr val="000000"/>
                          </a:solidFill>
                          <a:effectLst/>
                        </a:rPr>
                        <a:t>don’t help with pain </a:t>
                      </a:r>
                      <a:r>
                        <a:rPr lang="en-GB" sz="1400" dirty="0">
                          <a:solidFill>
                            <a:srgbClr val="000000"/>
                          </a:solidFill>
                          <a:effectLst/>
                        </a:rPr>
                        <a:t>but </a:t>
                      </a:r>
                      <a:r>
                        <a:rPr lang="en-GB" sz="1400" b="1" i="1" dirty="0">
                          <a:solidFill>
                            <a:srgbClr val="000000"/>
                          </a:solidFill>
                          <a:effectLst/>
                        </a:rPr>
                        <a:t>side effects</a:t>
                      </a:r>
                      <a:r>
                        <a:rPr lang="en-GB" sz="1400" dirty="0">
                          <a:solidFill>
                            <a:srgbClr val="000000"/>
                          </a:solidFill>
                          <a:effectLst/>
                        </a:rPr>
                        <a:t>, such as diarrhoea, nausea and rash, can be </a:t>
                      </a:r>
                      <a:r>
                        <a:rPr lang="en-GB" sz="1400" b="1" i="1" dirty="0">
                          <a:solidFill>
                            <a:srgbClr val="000000"/>
                          </a:solidFill>
                          <a:effectLst/>
                        </a:rPr>
                        <a:t>experienced by up to 1 in 10 people</a:t>
                      </a:r>
                      <a:r>
                        <a:rPr lang="en-GB" sz="1400" dirty="0">
                          <a:solidFill>
                            <a:srgbClr val="000000"/>
                          </a:solidFill>
                          <a:effectLst/>
                        </a:rPr>
                        <a:t>.’</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nchor="ctr"/>
                </a:tc>
                <a:extLst>
                  <a:ext uri="{0D108BD9-81ED-4DB2-BD59-A6C34878D82A}">
                    <a16:rowId xmlns:a16="http://schemas.microsoft.com/office/drawing/2014/main" val="3946835598"/>
                  </a:ext>
                </a:extLst>
              </a:tr>
              <a:tr h="370840">
                <a:tc>
                  <a:txBody>
                    <a:bodyPr/>
                    <a:lstStyle/>
                    <a:p>
                      <a:pPr>
                        <a:lnSpc>
                          <a:spcPct val="100000"/>
                        </a:lnSpc>
                        <a:spcAft>
                          <a:spcPts val="0"/>
                        </a:spcAft>
                      </a:pPr>
                      <a:r>
                        <a:rPr lang="en-GB" sz="2000" b="1" dirty="0">
                          <a:solidFill>
                            <a:schemeClr val="accent6">
                              <a:lumMod val="10000"/>
                            </a:schemeClr>
                          </a:solidFill>
                        </a:rPr>
                        <a:t>S</a:t>
                      </a:r>
                      <a:r>
                        <a:rPr lang="en-GB" sz="1400" dirty="0">
                          <a:solidFill>
                            <a:schemeClr val="accent6">
                              <a:lumMod val="10000"/>
                            </a:schemeClr>
                          </a:solidFill>
                        </a:rPr>
                        <a:t>: </a:t>
                      </a:r>
                      <a:r>
                        <a:rPr lang="en-GB" sz="1400" b="1" dirty="0">
                          <a:solidFill>
                            <a:schemeClr val="accent6">
                              <a:lumMod val="10000"/>
                            </a:schemeClr>
                          </a:solidFill>
                        </a:rPr>
                        <a:t>Self-care</a:t>
                      </a:r>
                      <a:r>
                        <a:rPr lang="en-GB" sz="1400" dirty="0">
                          <a:solidFill>
                            <a:schemeClr val="accent6">
                              <a:lumMod val="10000"/>
                            </a:schemeClr>
                          </a:solidFill>
                        </a:rPr>
                        <a:t> advice</a:t>
                      </a:r>
                    </a:p>
                  </a:txBody>
                  <a:tcPr anchor="ctr"/>
                </a:tc>
                <a:tc>
                  <a:txBody>
                    <a:bodyPr/>
                    <a:lstStyle/>
                    <a:p>
                      <a:pPr>
                        <a:lnSpc>
                          <a:spcPct val="100000"/>
                        </a:lnSpc>
                        <a:spcAft>
                          <a:spcPts val="0"/>
                        </a:spcAft>
                      </a:pPr>
                      <a:r>
                        <a:rPr lang="en-GB" sz="1400" dirty="0">
                          <a:solidFill>
                            <a:srgbClr val="000000"/>
                          </a:solidFill>
                          <a:effectLst/>
                        </a:rPr>
                        <a:t>‘Pain in the chest or throat is normal due to inflammation, </a:t>
                      </a:r>
                      <a:r>
                        <a:rPr lang="en-GB" sz="1400" b="1" i="1" dirty="0">
                          <a:solidFill>
                            <a:srgbClr val="000000"/>
                          </a:solidFill>
                          <a:effectLst/>
                        </a:rPr>
                        <a:t>you can take paracetamol, and/or ibuprofen, which will help the pain and soothe the inflammation</a:t>
                      </a:r>
                      <a:r>
                        <a:rPr lang="en-GB" sz="1400" dirty="0">
                          <a:solidFill>
                            <a:srgbClr val="000000"/>
                          </a:solidFill>
                          <a:effectLst/>
                        </a:rPr>
                        <a:t>.’</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nchor="ctr"/>
                </a:tc>
                <a:extLst>
                  <a:ext uri="{0D108BD9-81ED-4DB2-BD59-A6C34878D82A}">
                    <a16:rowId xmlns:a16="http://schemas.microsoft.com/office/drawing/2014/main" val="3718311575"/>
                  </a:ext>
                </a:extLst>
              </a:tr>
              <a:tr h="370840">
                <a:tc>
                  <a:txBody>
                    <a:bodyPr/>
                    <a:lstStyle/>
                    <a:p>
                      <a:pPr>
                        <a:lnSpc>
                          <a:spcPct val="100000"/>
                        </a:lnSpc>
                        <a:spcAft>
                          <a:spcPts val="0"/>
                        </a:spcAft>
                      </a:pPr>
                      <a:r>
                        <a:rPr lang="en-GB" sz="2000" b="1" dirty="0">
                          <a:solidFill>
                            <a:schemeClr val="accent6">
                              <a:lumMod val="10000"/>
                            </a:schemeClr>
                          </a:solidFill>
                        </a:rPr>
                        <a:t>S</a:t>
                      </a:r>
                      <a:r>
                        <a:rPr lang="en-GB" sz="1400" dirty="0">
                          <a:solidFill>
                            <a:schemeClr val="accent6">
                              <a:lumMod val="10000"/>
                            </a:schemeClr>
                          </a:solidFill>
                        </a:rPr>
                        <a:t>: </a:t>
                      </a:r>
                      <a:r>
                        <a:rPr lang="en-GB" sz="1400" b="1" dirty="0">
                          <a:solidFill>
                            <a:schemeClr val="accent6">
                              <a:lumMod val="10000"/>
                            </a:schemeClr>
                          </a:solidFill>
                        </a:rPr>
                        <a:t>Safety-netting</a:t>
                      </a:r>
                      <a:r>
                        <a:rPr lang="en-GB" sz="1400" dirty="0">
                          <a:solidFill>
                            <a:schemeClr val="accent6">
                              <a:lumMod val="10000"/>
                            </a:schemeClr>
                          </a:solidFill>
                        </a:rPr>
                        <a:t> advice</a:t>
                      </a:r>
                    </a:p>
                  </a:txBody>
                  <a:tcPr anchor="ctr"/>
                </a:tc>
                <a:tc>
                  <a:txBody>
                    <a:bodyPr/>
                    <a:lstStyle/>
                    <a:p>
                      <a:pPr>
                        <a:lnSpc>
                          <a:spcPct val="100000"/>
                        </a:lnSpc>
                        <a:spcAft>
                          <a:spcPts val="0"/>
                        </a:spcAft>
                      </a:pPr>
                      <a:r>
                        <a:rPr lang="en-GB" sz="1400" dirty="0">
                          <a:solidFill>
                            <a:srgbClr val="000000"/>
                          </a:solidFill>
                          <a:effectLst/>
                        </a:rPr>
                        <a:t>Provide patients with specific </a:t>
                      </a:r>
                      <a:r>
                        <a:rPr lang="en-GB" sz="1400" b="1" i="1" dirty="0">
                          <a:solidFill>
                            <a:srgbClr val="000000"/>
                          </a:solidFill>
                          <a:effectLst/>
                        </a:rPr>
                        <a:t>information on red-flag symptoms </a:t>
                      </a:r>
                      <a:r>
                        <a:rPr lang="en-GB" sz="1400" dirty="0">
                          <a:solidFill>
                            <a:srgbClr val="000000"/>
                          </a:solidFill>
                          <a:effectLst/>
                        </a:rPr>
                        <a:t>and when they should seek further help</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nchor="ctr"/>
                </a:tc>
                <a:extLst>
                  <a:ext uri="{0D108BD9-81ED-4DB2-BD59-A6C34878D82A}">
                    <a16:rowId xmlns:a16="http://schemas.microsoft.com/office/drawing/2014/main" val="1062685710"/>
                  </a:ext>
                </a:extLst>
              </a:tr>
            </a:tbl>
          </a:graphicData>
        </a:graphic>
      </p:graphicFrame>
      <p:sp>
        <p:nvSpPr>
          <p:cNvPr id="2" name="Date Placeholder 1">
            <a:extLst>
              <a:ext uri="{FF2B5EF4-FFF2-40B4-BE49-F238E27FC236}">
                <a16:creationId xmlns:a16="http://schemas.microsoft.com/office/drawing/2014/main" id="{F5102313-2828-442B-B990-6D6360F8A70A}"/>
              </a:ext>
            </a:extLst>
          </p:cNvPr>
          <p:cNvSpPr>
            <a:spLocks noGrp="1"/>
          </p:cNvSpPr>
          <p:nvPr>
            <p:ph type="dt" sz="half" idx="10"/>
          </p:nvPr>
        </p:nvSpPr>
        <p:spPr>
          <a:xfrm>
            <a:off x="489502" y="6445800"/>
            <a:ext cx="2057400" cy="365125"/>
          </a:xfrm>
        </p:spPr>
        <p:txBody>
          <a:bodyPr/>
          <a:lstStyle/>
          <a:p>
            <a:r>
              <a:rPr lang="en-GB"/>
              <a:t>25/11/2021</a:t>
            </a:r>
            <a:endParaRPr lang="en-GB" dirty="0"/>
          </a:p>
        </p:txBody>
      </p:sp>
      <p:sp>
        <p:nvSpPr>
          <p:cNvPr id="3" name="Slide Number Placeholder 2">
            <a:extLst>
              <a:ext uri="{FF2B5EF4-FFF2-40B4-BE49-F238E27FC236}">
                <a16:creationId xmlns:a16="http://schemas.microsoft.com/office/drawing/2014/main" id="{CE113BD5-F73E-42E3-97F5-25F5AFE312D1}"/>
              </a:ext>
            </a:extLst>
          </p:cNvPr>
          <p:cNvSpPr>
            <a:spLocks noGrp="1"/>
          </p:cNvSpPr>
          <p:nvPr>
            <p:ph type="sldNum" sz="quarter" idx="12"/>
          </p:nvPr>
        </p:nvSpPr>
        <p:spPr/>
        <p:txBody>
          <a:bodyPr/>
          <a:lstStyle/>
          <a:p>
            <a:fld id="{EE1385C2-C24A-4E88-87F7-2016927FAD7D}" type="slidenum">
              <a:rPr lang="en-GB" smtClean="0"/>
              <a:t>26</a:t>
            </a:fld>
            <a:endParaRPr lang="en-GB" dirty="0"/>
          </a:p>
        </p:txBody>
      </p:sp>
    </p:spTree>
    <p:extLst>
      <p:ext uri="{BB962C8B-B14F-4D97-AF65-F5344CB8AC3E}">
        <p14:creationId xmlns:p14="http://schemas.microsoft.com/office/powerpoint/2010/main" val="26377004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758249" y="1123580"/>
            <a:ext cx="6336704" cy="432048"/>
          </a:xfrm>
        </p:spPr>
        <p:txBody>
          <a:bodyPr>
            <a:normAutofit fontScale="77500" lnSpcReduction="20000"/>
          </a:bodyPr>
          <a:lstStyle/>
          <a:p>
            <a:pPr marL="0" indent="0">
              <a:buNone/>
            </a:pPr>
            <a:r>
              <a:rPr lang="en-GB" dirty="0"/>
              <a:t>Key elements of effective consultations (CHESTSSS)</a:t>
            </a:r>
            <a:endParaRPr lang="en-GB"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a:buFontTx/>
              <a:buChar char="-"/>
            </a:pPr>
            <a:endParaRPr lang="en-GB" sz="2400" dirty="0">
              <a:solidFill>
                <a:schemeClr val="accent2">
                  <a:lumMod val="75000"/>
                </a:schemeClr>
              </a:solidFill>
            </a:endParaRPr>
          </a:p>
          <a:p>
            <a:pPr marL="0" indent="0">
              <a:buNone/>
            </a:pPr>
            <a:endParaRPr lang="en-GB" sz="2400" dirty="0">
              <a:solidFill>
                <a:schemeClr val="accent2">
                  <a:lumMod val="75000"/>
                </a:schemeClr>
              </a:solidFill>
            </a:endParaRPr>
          </a:p>
        </p:txBody>
      </p:sp>
      <p:sp>
        <p:nvSpPr>
          <p:cNvPr id="10" name="Footer Placeholder 5">
            <a:extLst>
              <a:ext uri="{FF2B5EF4-FFF2-40B4-BE49-F238E27FC236}">
                <a16:creationId xmlns:a16="http://schemas.microsoft.com/office/drawing/2014/main" id="{4A64FA54-FF36-4BFA-B7EF-75837A056255}"/>
              </a:ext>
            </a:extLst>
          </p:cNvPr>
          <p:cNvSpPr>
            <a:spLocks noGrp="1"/>
          </p:cNvSpPr>
          <p:nvPr>
            <p:ph type="ftr" sz="quarter" idx="11"/>
          </p:nvPr>
        </p:nvSpPr>
        <p:spPr>
          <a:xfrm>
            <a:off x="2965174" y="6445815"/>
            <a:ext cx="2456153" cy="365125"/>
          </a:xfrm>
        </p:spPr>
        <p:txBody>
          <a:bodyPr/>
          <a:lstStyle/>
          <a:p>
            <a:pPr algn="r"/>
            <a:r>
              <a:rPr lang="en-GB" altLang="en-US" dirty="0">
                <a:solidFill>
                  <a:srgbClr val="C00000"/>
                </a:solidFill>
                <a:cs typeface="Arial" panose="020B0604020202020204" pitchFamily="34" charset="0"/>
              </a:rPr>
              <a:t>www.rcgp.org.uk/targetantibiotics</a:t>
            </a:r>
          </a:p>
        </p:txBody>
      </p:sp>
      <p:sp>
        <p:nvSpPr>
          <p:cNvPr id="11" name="Title 10">
            <a:extLst>
              <a:ext uri="{FF2B5EF4-FFF2-40B4-BE49-F238E27FC236}">
                <a16:creationId xmlns:a16="http://schemas.microsoft.com/office/drawing/2014/main" id="{1B1EE32F-F0DC-457B-8248-BE9F044731D1}"/>
              </a:ext>
            </a:extLst>
          </p:cNvPr>
          <p:cNvSpPr>
            <a:spLocks noGrp="1"/>
          </p:cNvSpPr>
          <p:nvPr>
            <p:ph type="title"/>
          </p:nvPr>
        </p:nvSpPr>
        <p:spPr>
          <a:xfrm>
            <a:off x="1591056" y="365127"/>
            <a:ext cx="6924294" cy="750904"/>
          </a:xfrm>
        </p:spPr>
        <p:txBody>
          <a:bodyPr>
            <a:normAutofit/>
          </a:bodyPr>
          <a:lstStyle/>
          <a:p>
            <a:r>
              <a:rPr lang="en-GB" dirty="0"/>
              <a:t>Finding the right words: How?</a:t>
            </a:r>
          </a:p>
        </p:txBody>
      </p:sp>
      <p:graphicFrame>
        <p:nvGraphicFramePr>
          <p:cNvPr id="15" name="Table 13">
            <a:extLst>
              <a:ext uri="{FF2B5EF4-FFF2-40B4-BE49-F238E27FC236}">
                <a16:creationId xmlns:a16="http://schemas.microsoft.com/office/drawing/2014/main" id="{4C8F597A-37DA-4934-8B2A-0533322FE880}"/>
              </a:ext>
            </a:extLst>
          </p:cNvPr>
          <p:cNvGraphicFramePr>
            <a:graphicFrameLocks noGrp="1"/>
          </p:cNvGraphicFramePr>
          <p:nvPr/>
        </p:nvGraphicFramePr>
        <p:xfrm>
          <a:off x="255270" y="1710296"/>
          <a:ext cx="8633460" cy="39624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bl>
          </a:graphicData>
        </a:graphic>
      </p:graphicFrame>
      <p:graphicFrame>
        <p:nvGraphicFramePr>
          <p:cNvPr id="16" name="Table 13">
            <a:extLst>
              <a:ext uri="{FF2B5EF4-FFF2-40B4-BE49-F238E27FC236}">
                <a16:creationId xmlns:a16="http://schemas.microsoft.com/office/drawing/2014/main" id="{38FF177E-8294-4BC9-AC97-BA5FC14FD640}"/>
              </a:ext>
            </a:extLst>
          </p:cNvPr>
          <p:cNvGraphicFramePr>
            <a:graphicFrameLocks noGrp="1"/>
          </p:cNvGraphicFramePr>
          <p:nvPr/>
        </p:nvGraphicFramePr>
        <p:xfrm>
          <a:off x="255270" y="1710296"/>
          <a:ext cx="8633460" cy="9144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bl>
          </a:graphicData>
        </a:graphic>
      </p:graphicFrame>
      <p:graphicFrame>
        <p:nvGraphicFramePr>
          <p:cNvPr id="17" name="Table 13">
            <a:extLst>
              <a:ext uri="{FF2B5EF4-FFF2-40B4-BE49-F238E27FC236}">
                <a16:creationId xmlns:a16="http://schemas.microsoft.com/office/drawing/2014/main" id="{006A26BB-308A-4B04-ACF8-F2C1C1ADC649}"/>
              </a:ext>
            </a:extLst>
          </p:cNvPr>
          <p:cNvGraphicFramePr>
            <a:graphicFrameLocks noGrp="1"/>
          </p:cNvGraphicFramePr>
          <p:nvPr/>
        </p:nvGraphicFramePr>
        <p:xfrm>
          <a:off x="255270" y="1710296"/>
          <a:ext cx="8633460" cy="15240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r h="370840">
                <a:tc>
                  <a:txBody>
                    <a:bodyPr/>
                    <a:lstStyle/>
                    <a:p>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tc>
                <a:tc>
                  <a:txBody>
                    <a:bodyPr/>
                    <a:lstStyle/>
                    <a:p>
                      <a:pPr>
                        <a:lnSpc>
                          <a:spcPct val="107000"/>
                        </a:lnSpc>
                        <a:spcAft>
                          <a:spcPts val="80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352815676"/>
                  </a:ext>
                </a:extLst>
              </a:tr>
            </a:tbl>
          </a:graphicData>
        </a:graphic>
      </p:graphicFrame>
      <p:graphicFrame>
        <p:nvGraphicFramePr>
          <p:cNvPr id="18" name="Table 13">
            <a:extLst>
              <a:ext uri="{FF2B5EF4-FFF2-40B4-BE49-F238E27FC236}">
                <a16:creationId xmlns:a16="http://schemas.microsoft.com/office/drawing/2014/main" id="{4888BD3C-413A-4DD8-A890-ED76C60D04BC}"/>
              </a:ext>
            </a:extLst>
          </p:cNvPr>
          <p:cNvGraphicFramePr>
            <a:graphicFrameLocks noGrp="1"/>
          </p:cNvGraphicFramePr>
          <p:nvPr/>
        </p:nvGraphicFramePr>
        <p:xfrm>
          <a:off x="255270" y="1710296"/>
          <a:ext cx="8633460" cy="21336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r h="370840">
                <a:tc>
                  <a:txBody>
                    <a:bodyPr/>
                    <a:lstStyle/>
                    <a:p>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tc>
                <a:tc>
                  <a:txBody>
                    <a:bodyPr/>
                    <a:lstStyle/>
                    <a:p>
                      <a:pPr>
                        <a:lnSpc>
                          <a:spcPct val="107000"/>
                        </a:lnSpc>
                        <a:spcAft>
                          <a:spcPts val="80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352815676"/>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Provide non-serious explanation for </a:t>
                      </a:r>
                      <a:r>
                        <a:rPr lang="en-GB" sz="1400" b="1" dirty="0">
                          <a:solidFill>
                            <a:schemeClr val="accent6">
                              <a:lumMod val="10000"/>
                            </a:schemeClr>
                          </a:solidFill>
                        </a:rPr>
                        <a:t>symptoms</a:t>
                      </a:r>
                    </a:p>
                  </a:txBody>
                  <a:tcPr/>
                </a:tc>
                <a:tc>
                  <a:txBody>
                    <a:bodyPr/>
                    <a:lstStyle/>
                    <a:p>
                      <a:pPr>
                        <a:lnSpc>
                          <a:spcPct val="107000"/>
                        </a:lnSpc>
                        <a:spcAft>
                          <a:spcPts val="800"/>
                        </a:spcAft>
                      </a:pPr>
                      <a:r>
                        <a:rPr lang="en-GB" sz="1400" dirty="0">
                          <a:solidFill>
                            <a:srgbClr val="000000"/>
                          </a:solidFill>
                          <a:effectLst/>
                        </a:rPr>
                        <a:t>‘Your body produces phlegm as a </a:t>
                      </a:r>
                      <a:r>
                        <a:rPr lang="en-GB" sz="1400" b="1" i="1" dirty="0">
                          <a:solidFill>
                            <a:srgbClr val="000000"/>
                          </a:solidFill>
                          <a:effectLst/>
                        </a:rPr>
                        <a:t>normal reaction </a:t>
                      </a:r>
                      <a:r>
                        <a:rPr lang="en-GB" sz="1400" dirty="0">
                          <a:solidFill>
                            <a:srgbClr val="000000"/>
                          </a:solidFill>
                          <a:effectLst/>
                        </a:rPr>
                        <a:t>to inflammation in your airways. The phlegm catches particles and helps keep your lungs clear.’</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2436321353"/>
                  </a:ext>
                </a:extLst>
              </a:tr>
            </a:tbl>
          </a:graphicData>
        </a:graphic>
      </p:graphicFrame>
      <p:graphicFrame>
        <p:nvGraphicFramePr>
          <p:cNvPr id="19" name="Table 13">
            <a:extLst>
              <a:ext uri="{FF2B5EF4-FFF2-40B4-BE49-F238E27FC236}">
                <a16:creationId xmlns:a16="http://schemas.microsoft.com/office/drawing/2014/main" id="{1BDDA9D2-6097-4212-922A-FE4798E563F9}"/>
              </a:ext>
            </a:extLst>
          </p:cNvPr>
          <p:cNvGraphicFramePr>
            <a:graphicFrameLocks noGrp="1"/>
          </p:cNvGraphicFramePr>
          <p:nvPr/>
        </p:nvGraphicFramePr>
        <p:xfrm>
          <a:off x="255270" y="1710296"/>
          <a:ext cx="8633460" cy="27432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r h="370840">
                <a:tc>
                  <a:txBody>
                    <a:bodyPr/>
                    <a:lstStyle/>
                    <a:p>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tc>
                <a:tc>
                  <a:txBody>
                    <a:bodyPr/>
                    <a:lstStyle/>
                    <a:p>
                      <a:pPr>
                        <a:lnSpc>
                          <a:spcPct val="107000"/>
                        </a:lnSpc>
                        <a:spcAft>
                          <a:spcPts val="80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352815676"/>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Provide non-serious explanation for </a:t>
                      </a:r>
                      <a:r>
                        <a:rPr lang="en-GB" sz="1400" b="1" dirty="0">
                          <a:solidFill>
                            <a:schemeClr val="accent6">
                              <a:lumMod val="10000"/>
                            </a:schemeClr>
                          </a:solidFill>
                        </a:rPr>
                        <a:t>symptoms</a:t>
                      </a:r>
                    </a:p>
                  </a:txBody>
                  <a:tcPr/>
                </a:tc>
                <a:tc>
                  <a:txBody>
                    <a:bodyPr/>
                    <a:lstStyle/>
                    <a:p>
                      <a:pPr>
                        <a:lnSpc>
                          <a:spcPct val="107000"/>
                        </a:lnSpc>
                        <a:spcAft>
                          <a:spcPts val="800"/>
                        </a:spcAft>
                      </a:pPr>
                      <a:r>
                        <a:rPr lang="en-GB" sz="1400" dirty="0">
                          <a:solidFill>
                            <a:srgbClr val="000000"/>
                          </a:solidFill>
                          <a:effectLst/>
                        </a:rPr>
                        <a:t>‘Your body produces phlegm as a </a:t>
                      </a:r>
                      <a:r>
                        <a:rPr lang="en-GB" sz="1400" b="1" i="1" dirty="0">
                          <a:solidFill>
                            <a:srgbClr val="000000"/>
                          </a:solidFill>
                          <a:effectLst/>
                        </a:rPr>
                        <a:t>normal reaction </a:t>
                      </a:r>
                      <a:r>
                        <a:rPr lang="en-GB" sz="1400" dirty="0">
                          <a:solidFill>
                            <a:srgbClr val="000000"/>
                          </a:solidFill>
                          <a:effectLst/>
                        </a:rPr>
                        <a:t>to inflammation in your airways. The phlegm catches particles and helps keep your lungs clear.’</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2436321353"/>
                  </a:ext>
                </a:extLst>
              </a:tr>
              <a:tr h="370840">
                <a:tc>
                  <a:txBody>
                    <a:bodyPr/>
                    <a:lstStyle/>
                    <a:p>
                      <a:r>
                        <a:rPr lang="en-GB" sz="2000" b="1" dirty="0">
                          <a:solidFill>
                            <a:schemeClr val="accent6">
                              <a:lumMod val="10000"/>
                            </a:schemeClr>
                          </a:solidFill>
                        </a:rPr>
                        <a:t>T</a:t>
                      </a:r>
                      <a:r>
                        <a:rPr lang="en-GB" sz="1400" dirty="0">
                          <a:solidFill>
                            <a:schemeClr val="accent6">
                              <a:lumMod val="10000"/>
                            </a:schemeClr>
                          </a:solidFill>
                        </a:rPr>
                        <a:t>: Be specific about illness </a:t>
                      </a:r>
                      <a:r>
                        <a:rPr lang="en-GB" sz="1400" b="1" dirty="0">
                          <a:solidFill>
                            <a:schemeClr val="accent6">
                              <a:lumMod val="10000"/>
                            </a:schemeClr>
                          </a:solidFill>
                        </a:rPr>
                        <a:t>timeline</a:t>
                      </a:r>
                      <a:r>
                        <a:rPr lang="en-GB" sz="1400" dirty="0">
                          <a:solidFill>
                            <a:schemeClr val="accent6">
                              <a:lumMod val="10000"/>
                            </a:schemeClr>
                          </a:solidFill>
                        </a:rPr>
                        <a:t>/usual course</a:t>
                      </a:r>
                    </a:p>
                  </a:txBody>
                  <a:tcPr/>
                </a:tc>
                <a:tc>
                  <a:txBody>
                    <a:bodyPr/>
                    <a:lstStyle/>
                    <a:p>
                      <a:pPr>
                        <a:lnSpc>
                          <a:spcPct val="107000"/>
                        </a:lnSpc>
                        <a:spcAft>
                          <a:spcPts val="800"/>
                        </a:spcAft>
                      </a:pPr>
                      <a:r>
                        <a:rPr lang="en-GB" sz="1400" b="1" i="1" dirty="0">
                          <a:solidFill>
                            <a:srgbClr val="000000"/>
                          </a:solidFill>
                          <a:effectLst/>
                        </a:rPr>
                        <a:t>‘A typical cough can take 3-4 weeks to clear completely.’</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51010328"/>
                  </a:ext>
                </a:extLst>
              </a:tr>
            </a:tbl>
          </a:graphicData>
        </a:graphic>
      </p:graphicFrame>
      <p:graphicFrame>
        <p:nvGraphicFramePr>
          <p:cNvPr id="20" name="Table 13">
            <a:extLst>
              <a:ext uri="{FF2B5EF4-FFF2-40B4-BE49-F238E27FC236}">
                <a16:creationId xmlns:a16="http://schemas.microsoft.com/office/drawing/2014/main" id="{6FFFA09D-9D0F-426D-9637-BA04F3A7CF22}"/>
              </a:ext>
            </a:extLst>
          </p:cNvPr>
          <p:cNvGraphicFramePr>
            <a:graphicFrameLocks noGrp="1"/>
          </p:cNvGraphicFramePr>
          <p:nvPr/>
        </p:nvGraphicFramePr>
        <p:xfrm>
          <a:off x="255270" y="1710296"/>
          <a:ext cx="8633460" cy="33528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r h="370840">
                <a:tc>
                  <a:txBody>
                    <a:bodyPr/>
                    <a:lstStyle/>
                    <a:p>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tc>
                <a:tc>
                  <a:txBody>
                    <a:bodyPr/>
                    <a:lstStyle/>
                    <a:p>
                      <a:pPr>
                        <a:lnSpc>
                          <a:spcPct val="107000"/>
                        </a:lnSpc>
                        <a:spcAft>
                          <a:spcPts val="80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352815676"/>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Provide non-serious explanation for </a:t>
                      </a:r>
                      <a:r>
                        <a:rPr lang="en-GB" sz="1400" b="1" dirty="0">
                          <a:solidFill>
                            <a:schemeClr val="accent6">
                              <a:lumMod val="10000"/>
                            </a:schemeClr>
                          </a:solidFill>
                        </a:rPr>
                        <a:t>symptoms</a:t>
                      </a:r>
                    </a:p>
                  </a:txBody>
                  <a:tcPr/>
                </a:tc>
                <a:tc>
                  <a:txBody>
                    <a:bodyPr/>
                    <a:lstStyle/>
                    <a:p>
                      <a:pPr>
                        <a:lnSpc>
                          <a:spcPct val="107000"/>
                        </a:lnSpc>
                        <a:spcAft>
                          <a:spcPts val="800"/>
                        </a:spcAft>
                      </a:pPr>
                      <a:r>
                        <a:rPr lang="en-GB" sz="1400" dirty="0">
                          <a:solidFill>
                            <a:srgbClr val="000000"/>
                          </a:solidFill>
                          <a:effectLst/>
                        </a:rPr>
                        <a:t>‘Your body produces phlegm as a </a:t>
                      </a:r>
                      <a:r>
                        <a:rPr lang="en-GB" sz="1400" b="1" i="1" dirty="0">
                          <a:solidFill>
                            <a:srgbClr val="000000"/>
                          </a:solidFill>
                          <a:effectLst/>
                        </a:rPr>
                        <a:t>normal reaction </a:t>
                      </a:r>
                      <a:r>
                        <a:rPr lang="en-GB" sz="1400" dirty="0">
                          <a:solidFill>
                            <a:srgbClr val="000000"/>
                          </a:solidFill>
                          <a:effectLst/>
                        </a:rPr>
                        <a:t>to inflammation in your airways. The phlegm catches particles and helps keep your lungs clear.’</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2436321353"/>
                  </a:ext>
                </a:extLst>
              </a:tr>
              <a:tr h="370840">
                <a:tc>
                  <a:txBody>
                    <a:bodyPr/>
                    <a:lstStyle/>
                    <a:p>
                      <a:r>
                        <a:rPr lang="en-GB" sz="2000" b="1" dirty="0">
                          <a:solidFill>
                            <a:schemeClr val="accent6">
                              <a:lumMod val="10000"/>
                            </a:schemeClr>
                          </a:solidFill>
                        </a:rPr>
                        <a:t>T</a:t>
                      </a:r>
                      <a:r>
                        <a:rPr lang="en-GB" sz="1400" dirty="0">
                          <a:solidFill>
                            <a:schemeClr val="accent6">
                              <a:lumMod val="10000"/>
                            </a:schemeClr>
                          </a:solidFill>
                        </a:rPr>
                        <a:t>: Be specific about illness </a:t>
                      </a:r>
                      <a:r>
                        <a:rPr lang="en-GB" sz="1400" b="1" dirty="0">
                          <a:solidFill>
                            <a:schemeClr val="accent6">
                              <a:lumMod val="10000"/>
                            </a:schemeClr>
                          </a:solidFill>
                        </a:rPr>
                        <a:t>timeline</a:t>
                      </a:r>
                      <a:r>
                        <a:rPr lang="en-GB" sz="1400" dirty="0">
                          <a:solidFill>
                            <a:schemeClr val="accent6">
                              <a:lumMod val="10000"/>
                            </a:schemeClr>
                          </a:solidFill>
                        </a:rPr>
                        <a:t>/usual course</a:t>
                      </a:r>
                    </a:p>
                  </a:txBody>
                  <a:tcPr/>
                </a:tc>
                <a:tc>
                  <a:txBody>
                    <a:bodyPr/>
                    <a:lstStyle/>
                    <a:p>
                      <a:pPr>
                        <a:lnSpc>
                          <a:spcPct val="107000"/>
                        </a:lnSpc>
                        <a:spcAft>
                          <a:spcPts val="800"/>
                        </a:spcAft>
                      </a:pPr>
                      <a:r>
                        <a:rPr lang="en-GB" sz="1400" b="1" i="1" dirty="0">
                          <a:solidFill>
                            <a:srgbClr val="000000"/>
                          </a:solidFill>
                          <a:effectLst/>
                        </a:rPr>
                        <a:t>‘A typical cough can take 3-4 weeks to clear completely.’</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51010328"/>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Explain </a:t>
                      </a:r>
                      <a:r>
                        <a:rPr lang="en-GB" sz="1400" b="1" dirty="0">
                          <a:solidFill>
                            <a:schemeClr val="accent6">
                              <a:lumMod val="10000"/>
                            </a:schemeClr>
                          </a:solidFill>
                        </a:rPr>
                        <a:t>shortcomings</a:t>
                      </a:r>
                      <a:r>
                        <a:rPr lang="en-GB" sz="1400" dirty="0">
                          <a:solidFill>
                            <a:schemeClr val="accent6">
                              <a:lumMod val="10000"/>
                            </a:schemeClr>
                          </a:solidFill>
                        </a:rPr>
                        <a:t> of antibiotics</a:t>
                      </a:r>
                    </a:p>
                  </a:txBody>
                  <a:tcPr/>
                </a:tc>
                <a:tc>
                  <a:txBody>
                    <a:bodyPr/>
                    <a:lstStyle/>
                    <a:p>
                      <a:pPr>
                        <a:lnSpc>
                          <a:spcPct val="107000"/>
                        </a:lnSpc>
                        <a:spcAft>
                          <a:spcPts val="800"/>
                        </a:spcAft>
                      </a:pPr>
                      <a:r>
                        <a:rPr lang="en-GB" sz="1400" dirty="0">
                          <a:solidFill>
                            <a:srgbClr val="000000"/>
                          </a:solidFill>
                          <a:effectLst/>
                        </a:rPr>
                        <a:t>Antibiotics </a:t>
                      </a:r>
                      <a:r>
                        <a:rPr lang="en-GB" sz="1400" b="1" i="1" dirty="0">
                          <a:solidFill>
                            <a:srgbClr val="000000"/>
                          </a:solidFill>
                          <a:effectLst/>
                        </a:rPr>
                        <a:t>don’t help with pain </a:t>
                      </a:r>
                      <a:r>
                        <a:rPr lang="en-GB" sz="1400" dirty="0">
                          <a:solidFill>
                            <a:srgbClr val="000000"/>
                          </a:solidFill>
                          <a:effectLst/>
                        </a:rPr>
                        <a:t>but </a:t>
                      </a:r>
                      <a:r>
                        <a:rPr lang="en-GB" sz="1400" b="1" i="1" dirty="0">
                          <a:solidFill>
                            <a:srgbClr val="000000"/>
                          </a:solidFill>
                          <a:effectLst/>
                        </a:rPr>
                        <a:t>side effects</a:t>
                      </a:r>
                      <a:r>
                        <a:rPr lang="en-GB" sz="1400" dirty="0">
                          <a:solidFill>
                            <a:srgbClr val="000000"/>
                          </a:solidFill>
                          <a:effectLst/>
                        </a:rPr>
                        <a:t>, such as diarrhoea, nausea and rash, can be </a:t>
                      </a:r>
                      <a:r>
                        <a:rPr lang="en-GB" sz="1400" b="1" i="1" dirty="0">
                          <a:solidFill>
                            <a:srgbClr val="000000"/>
                          </a:solidFill>
                          <a:effectLst/>
                        </a:rPr>
                        <a:t>experienced by up to 1 in 10 people</a:t>
                      </a:r>
                      <a:r>
                        <a:rPr lang="en-GB" sz="1400" dirty="0">
                          <a:solidFill>
                            <a:srgbClr val="000000"/>
                          </a:solidFill>
                          <a:effectLst/>
                        </a:rPr>
                        <a:t>.’</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3946835598"/>
                  </a:ext>
                </a:extLst>
              </a:tr>
            </a:tbl>
          </a:graphicData>
        </a:graphic>
      </p:graphicFrame>
      <p:graphicFrame>
        <p:nvGraphicFramePr>
          <p:cNvPr id="21" name="Table 13">
            <a:extLst>
              <a:ext uri="{FF2B5EF4-FFF2-40B4-BE49-F238E27FC236}">
                <a16:creationId xmlns:a16="http://schemas.microsoft.com/office/drawing/2014/main" id="{0EDCE1C7-5AFF-4D95-97CE-D2984D4D91DA}"/>
              </a:ext>
            </a:extLst>
          </p:cNvPr>
          <p:cNvGraphicFramePr>
            <a:graphicFrameLocks noGrp="1"/>
          </p:cNvGraphicFramePr>
          <p:nvPr/>
        </p:nvGraphicFramePr>
        <p:xfrm>
          <a:off x="255270" y="1710296"/>
          <a:ext cx="8633460" cy="4027551"/>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tc>
                <a:tc>
                  <a:txBody>
                    <a:bodyPr/>
                    <a:lstStyle/>
                    <a:p>
                      <a:r>
                        <a:rPr lang="en-GB" sz="1400" dirty="0">
                          <a:solidFill>
                            <a:schemeClr val="accent6">
                              <a:lumMod val="10000"/>
                            </a:schemeClr>
                          </a:solidFill>
                        </a:rPr>
                        <a:t>‘What are the things you are most worried about?’</a:t>
                      </a:r>
                    </a:p>
                  </a:txBody>
                  <a:tcPr/>
                </a:tc>
                <a:extLst>
                  <a:ext uri="{0D108BD9-81ED-4DB2-BD59-A6C34878D82A}">
                    <a16:rowId xmlns:a16="http://schemas.microsoft.com/office/drawing/2014/main" val="1104846607"/>
                  </a:ext>
                </a:extLst>
              </a:tr>
              <a:tr h="370840">
                <a:tc>
                  <a:txBody>
                    <a:bodyPr/>
                    <a:lstStyle/>
                    <a:p>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tc>
                <a:tc>
                  <a:txBody>
                    <a:bodyPr/>
                    <a:lstStyle/>
                    <a:p>
                      <a:r>
                        <a:rPr lang="en-GB" sz="1400" dirty="0">
                          <a:solidFill>
                            <a:schemeClr val="accent6">
                              <a:lumMod val="10000"/>
                            </a:schemeClr>
                          </a:solidFill>
                        </a:rPr>
                        <a:t>While doing an examination provide ‘no problem’ commentary</a:t>
                      </a:r>
                    </a:p>
                    <a:p>
                      <a:r>
                        <a:rPr lang="en-GB" sz="1400" dirty="0">
                          <a:solidFill>
                            <a:schemeClr val="accent6">
                              <a:lumMod val="10000"/>
                            </a:schemeClr>
                          </a:solidFill>
                        </a:rPr>
                        <a:t>‘Your heart rate is normal, your temperature isn’t raised’</a:t>
                      </a:r>
                    </a:p>
                  </a:txBody>
                  <a:tcPr/>
                </a:tc>
                <a:extLst>
                  <a:ext uri="{0D108BD9-81ED-4DB2-BD59-A6C34878D82A}">
                    <a16:rowId xmlns:a16="http://schemas.microsoft.com/office/drawing/2014/main" val="1664172637"/>
                  </a:ext>
                </a:extLst>
              </a:tr>
              <a:tr h="370840">
                <a:tc>
                  <a:txBody>
                    <a:bodyPr/>
                    <a:lstStyle/>
                    <a:p>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tc>
                <a:tc>
                  <a:txBody>
                    <a:bodyPr/>
                    <a:lstStyle/>
                    <a:p>
                      <a:pPr>
                        <a:lnSpc>
                          <a:spcPct val="107000"/>
                        </a:lnSpc>
                        <a:spcAft>
                          <a:spcPts val="80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352815676"/>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Provide non-serious explanation for </a:t>
                      </a:r>
                      <a:r>
                        <a:rPr lang="en-GB" sz="1400" b="1" dirty="0">
                          <a:solidFill>
                            <a:schemeClr val="accent6">
                              <a:lumMod val="10000"/>
                            </a:schemeClr>
                          </a:solidFill>
                        </a:rPr>
                        <a:t>symptoms</a:t>
                      </a:r>
                    </a:p>
                  </a:txBody>
                  <a:tcPr/>
                </a:tc>
                <a:tc>
                  <a:txBody>
                    <a:bodyPr/>
                    <a:lstStyle/>
                    <a:p>
                      <a:pPr>
                        <a:lnSpc>
                          <a:spcPct val="107000"/>
                        </a:lnSpc>
                        <a:spcAft>
                          <a:spcPts val="800"/>
                        </a:spcAft>
                      </a:pPr>
                      <a:r>
                        <a:rPr lang="en-GB" sz="1400" dirty="0">
                          <a:solidFill>
                            <a:srgbClr val="000000"/>
                          </a:solidFill>
                          <a:effectLst/>
                        </a:rPr>
                        <a:t>‘Your body produces phlegm as a </a:t>
                      </a:r>
                      <a:r>
                        <a:rPr lang="en-GB" sz="1400" b="1" i="1" dirty="0">
                          <a:solidFill>
                            <a:srgbClr val="000000"/>
                          </a:solidFill>
                          <a:effectLst/>
                        </a:rPr>
                        <a:t>normal reaction </a:t>
                      </a:r>
                      <a:r>
                        <a:rPr lang="en-GB" sz="1400" dirty="0">
                          <a:solidFill>
                            <a:srgbClr val="000000"/>
                          </a:solidFill>
                          <a:effectLst/>
                        </a:rPr>
                        <a:t>to inflammation in your airways. The phlegm catches particles and helps keep your lungs clear.’</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2436321353"/>
                  </a:ext>
                </a:extLst>
              </a:tr>
              <a:tr h="370840">
                <a:tc>
                  <a:txBody>
                    <a:bodyPr/>
                    <a:lstStyle/>
                    <a:p>
                      <a:r>
                        <a:rPr lang="en-GB" sz="2000" b="1" dirty="0">
                          <a:solidFill>
                            <a:schemeClr val="accent6">
                              <a:lumMod val="10000"/>
                            </a:schemeClr>
                          </a:solidFill>
                        </a:rPr>
                        <a:t>T</a:t>
                      </a:r>
                      <a:r>
                        <a:rPr lang="en-GB" sz="1400" dirty="0">
                          <a:solidFill>
                            <a:schemeClr val="accent6">
                              <a:lumMod val="10000"/>
                            </a:schemeClr>
                          </a:solidFill>
                        </a:rPr>
                        <a:t>: Be specific about illness </a:t>
                      </a:r>
                      <a:r>
                        <a:rPr lang="en-GB" sz="1400" b="1" dirty="0">
                          <a:solidFill>
                            <a:schemeClr val="accent6">
                              <a:lumMod val="10000"/>
                            </a:schemeClr>
                          </a:solidFill>
                        </a:rPr>
                        <a:t>timeline</a:t>
                      </a:r>
                      <a:r>
                        <a:rPr lang="en-GB" sz="1400" dirty="0">
                          <a:solidFill>
                            <a:schemeClr val="accent6">
                              <a:lumMod val="10000"/>
                            </a:schemeClr>
                          </a:solidFill>
                        </a:rPr>
                        <a:t>/usual course</a:t>
                      </a:r>
                    </a:p>
                  </a:txBody>
                  <a:tcPr/>
                </a:tc>
                <a:tc>
                  <a:txBody>
                    <a:bodyPr/>
                    <a:lstStyle/>
                    <a:p>
                      <a:pPr>
                        <a:lnSpc>
                          <a:spcPct val="107000"/>
                        </a:lnSpc>
                        <a:spcAft>
                          <a:spcPts val="800"/>
                        </a:spcAft>
                      </a:pPr>
                      <a:r>
                        <a:rPr lang="en-GB" sz="1400" b="1" i="1" dirty="0">
                          <a:solidFill>
                            <a:srgbClr val="000000"/>
                          </a:solidFill>
                          <a:effectLst/>
                        </a:rPr>
                        <a:t>‘A typical cough can take 3-4 weeks to clear completely.’</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51010328"/>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Explain </a:t>
                      </a:r>
                      <a:r>
                        <a:rPr lang="en-GB" sz="1400" b="1" dirty="0">
                          <a:solidFill>
                            <a:schemeClr val="accent6">
                              <a:lumMod val="10000"/>
                            </a:schemeClr>
                          </a:solidFill>
                        </a:rPr>
                        <a:t>shortcomings</a:t>
                      </a:r>
                      <a:r>
                        <a:rPr lang="en-GB" sz="1400" dirty="0">
                          <a:solidFill>
                            <a:schemeClr val="accent6">
                              <a:lumMod val="10000"/>
                            </a:schemeClr>
                          </a:solidFill>
                        </a:rPr>
                        <a:t> of antibiotics</a:t>
                      </a:r>
                    </a:p>
                  </a:txBody>
                  <a:tcPr/>
                </a:tc>
                <a:tc>
                  <a:txBody>
                    <a:bodyPr/>
                    <a:lstStyle/>
                    <a:p>
                      <a:pPr>
                        <a:lnSpc>
                          <a:spcPct val="107000"/>
                        </a:lnSpc>
                        <a:spcAft>
                          <a:spcPts val="800"/>
                        </a:spcAft>
                      </a:pPr>
                      <a:r>
                        <a:rPr lang="en-GB" sz="1400" dirty="0">
                          <a:solidFill>
                            <a:srgbClr val="000000"/>
                          </a:solidFill>
                          <a:effectLst/>
                        </a:rPr>
                        <a:t>Antibiotics </a:t>
                      </a:r>
                      <a:r>
                        <a:rPr lang="en-GB" sz="1400" b="1" i="1" dirty="0">
                          <a:solidFill>
                            <a:srgbClr val="000000"/>
                          </a:solidFill>
                          <a:effectLst/>
                        </a:rPr>
                        <a:t>don’t help with pain </a:t>
                      </a:r>
                      <a:r>
                        <a:rPr lang="en-GB" sz="1400" dirty="0">
                          <a:solidFill>
                            <a:srgbClr val="000000"/>
                          </a:solidFill>
                          <a:effectLst/>
                        </a:rPr>
                        <a:t>but </a:t>
                      </a:r>
                      <a:r>
                        <a:rPr lang="en-GB" sz="1400" b="1" i="1" dirty="0">
                          <a:solidFill>
                            <a:srgbClr val="000000"/>
                          </a:solidFill>
                          <a:effectLst/>
                        </a:rPr>
                        <a:t>side effects</a:t>
                      </a:r>
                      <a:r>
                        <a:rPr lang="en-GB" sz="1400" dirty="0">
                          <a:solidFill>
                            <a:srgbClr val="000000"/>
                          </a:solidFill>
                          <a:effectLst/>
                        </a:rPr>
                        <a:t>, such as diarrhoea, nausea and rash, can be </a:t>
                      </a:r>
                      <a:r>
                        <a:rPr lang="en-GB" sz="1400" b="1" i="1" dirty="0">
                          <a:solidFill>
                            <a:srgbClr val="000000"/>
                          </a:solidFill>
                          <a:effectLst/>
                        </a:rPr>
                        <a:t>experienced by up to 1 in 10 people</a:t>
                      </a:r>
                      <a:r>
                        <a:rPr lang="en-GB" sz="1400" dirty="0">
                          <a:solidFill>
                            <a:srgbClr val="000000"/>
                          </a:solidFill>
                          <a:effectLst/>
                        </a:rPr>
                        <a:t>.’</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3946835598"/>
                  </a:ext>
                </a:extLst>
              </a:tr>
              <a:tr h="370840">
                <a:tc>
                  <a:txBody>
                    <a:bodyPr/>
                    <a:lstStyle/>
                    <a:p>
                      <a:r>
                        <a:rPr lang="en-GB" sz="2000" b="1" dirty="0">
                          <a:solidFill>
                            <a:schemeClr val="accent6">
                              <a:lumMod val="10000"/>
                            </a:schemeClr>
                          </a:solidFill>
                        </a:rPr>
                        <a:t>S</a:t>
                      </a:r>
                      <a:r>
                        <a:rPr lang="en-GB" sz="1400" dirty="0">
                          <a:solidFill>
                            <a:schemeClr val="accent6">
                              <a:lumMod val="10000"/>
                            </a:schemeClr>
                          </a:solidFill>
                        </a:rPr>
                        <a:t>: </a:t>
                      </a:r>
                      <a:r>
                        <a:rPr lang="en-GB" sz="1400" b="1" dirty="0">
                          <a:solidFill>
                            <a:schemeClr val="accent6">
                              <a:lumMod val="10000"/>
                            </a:schemeClr>
                          </a:solidFill>
                        </a:rPr>
                        <a:t>Self-care</a:t>
                      </a:r>
                      <a:r>
                        <a:rPr lang="en-GB" sz="1400" dirty="0">
                          <a:solidFill>
                            <a:schemeClr val="accent6">
                              <a:lumMod val="10000"/>
                            </a:schemeClr>
                          </a:solidFill>
                        </a:rPr>
                        <a:t> advice</a:t>
                      </a:r>
                    </a:p>
                  </a:txBody>
                  <a:tcPr/>
                </a:tc>
                <a:tc>
                  <a:txBody>
                    <a:bodyPr/>
                    <a:lstStyle/>
                    <a:p>
                      <a:pPr>
                        <a:lnSpc>
                          <a:spcPct val="107000"/>
                        </a:lnSpc>
                        <a:spcAft>
                          <a:spcPts val="800"/>
                        </a:spcAft>
                      </a:pPr>
                      <a:r>
                        <a:rPr lang="en-GB" sz="1400" dirty="0">
                          <a:solidFill>
                            <a:srgbClr val="000000"/>
                          </a:solidFill>
                          <a:effectLst/>
                        </a:rPr>
                        <a:t>‘Pain in the chest or throat is normal due to inflammation, </a:t>
                      </a:r>
                      <a:r>
                        <a:rPr lang="en-GB" sz="1400" b="1" i="1" dirty="0">
                          <a:solidFill>
                            <a:srgbClr val="000000"/>
                          </a:solidFill>
                          <a:effectLst/>
                        </a:rPr>
                        <a:t>you can take paracetamol, and/or ibuprofen, which will help the pain and soothe the inflammation</a:t>
                      </a:r>
                      <a:r>
                        <a:rPr lang="en-GB" sz="1400" dirty="0">
                          <a:solidFill>
                            <a:srgbClr val="000000"/>
                          </a:solidFill>
                          <a:effectLst/>
                        </a:rPr>
                        <a:t>.’</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tc>
                <a:extLst>
                  <a:ext uri="{0D108BD9-81ED-4DB2-BD59-A6C34878D82A}">
                    <a16:rowId xmlns:a16="http://schemas.microsoft.com/office/drawing/2014/main" val="3718311575"/>
                  </a:ext>
                </a:extLst>
              </a:tr>
            </a:tbl>
          </a:graphicData>
        </a:graphic>
      </p:graphicFrame>
      <p:graphicFrame>
        <p:nvGraphicFramePr>
          <p:cNvPr id="22" name="Table 13">
            <a:extLst>
              <a:ext uri="{FF2B5EF4-FFF2-40B4-BE49-F238E27FC236}">
                <a16:creationId xmlns:a16="http://schemas.microsoft.com/office/drawing/2014/main" id="{439335AF-0F0D-4779-B8B7-FFB87A33D20E}"/>
              </a:ext>
            </a:extLst>
          </p:cNvPr>
          <p:cNvGraphicFramePr>
            <a:graphicFrameLocks noGrp="1"/>
          </p:cNvGraphicFramePr>
          <p:nvPr/>
        </p:nvGraphicFramePr>
        <p:xfrm>
          <a:off x="255270" y="1710296"/>
          <a:ext cx="8633460" cy="4419600"/>
        </p:xfrm>
        <a:graphic>
          <a:graphicData uri="http://schemas.openxmlformats.org/drawingml/2006/table">
            <a:tbl>
              <a:tblPr firstRow="1" bandRow="1">
                <a:tableStyleId>{22838BEF-8BB2-4498-84A7-C5851F593DF1}</a:tableStyleId>
              </a:tblPr>
              <a:tblGrid>
                <a:gridCol w="2674620">
                  <a:extLst>
                    <a:ext uri="{9D8B030D-6E8A-4147-A177-3AD203B41FA5}">
                      <a16:colId xmlns:a16="http://schemas.microsoft.com/office/drawing/2014/main" val="2968784778"/>
                    </a:ext>
                  </a:extLst>
                </a:gridCol>
                <a:gridCol w="5958840">
                  <a:extLst>
                    <a:ext uri="{9D8B030D-6E8A-4147-A177-3AD203B41FA5}">
                      <a16:colId xmlns:a16="http://schemas.microsoft.com/office/drawing/2014/main" val="1333458301"/>
                    </a:ext>
                  </a:extLst>
                </a:gridCol>
              </a:tblGrid>
              <a:tr h="370840">
                <a:tc>
                  <a:txBody>
                    <a:bodyPr/>
                    <a:lstStyle/>
                    <a:p>
                      <a:pPr>
                        <a:lnSpc>
                          <a:spcPct val="100000"/>
                        </a:lnSpc>
                        <a:spcAft>
                          <a:spcPts val="0"/>
                        </a:spcAft>
                      </a:pPr>
                      <a:r>
                        <a:rPr lang="en-GB" sz="2000" dirty="0">
                          <a:solidFill>
                            <a:schemeClr val="accent6">
                              <a:lumMod val="10000"/>
                            </a:schemeClr>
                          </a:solidFill>
                        </a:rPr>
                        <a:t>C</a:t>
                      </a:r>
                      <a:r>
                        <a:rPr lang="en-GB" sz="1400" dirty="0">
                          <a:solidFill>
                            <a:schemeClr val="accent6">
                              <a:lumMod val="10000"/>
                            </a:schemeClr>
                          </a:solidFill>
                        </a:rPr>
                        <a:t>: </a:t>
                      </a:r>
                      <a:r>
                        <a:rPr lang="en-GB" sz="1400" b="0" dirty="0">
                          <a:solidFill>
                            <a:schemeClr val="accent6">
                              <a:lumMod val="10000"/>
                            </a:schemeClr>
                          </a:solidFill>
                        </a:rPr>
                        <a:t>Ask specifically about </a:t>
                      </a:r>
                      <a:r>
                        <a:rPr lang="en-GB" sz="1400" b="1" dirty="0">
                          <a:solidFill>
                            <a:schemeClr val="accent6">
                              <a:lumMod val="10000"/>
                            </a:schemeClr>
                          </a:solidFill>
                        </a:rPr>
                        <a:t>concerns</a:t>
                      </a:r>
                    </a:p>
                  </a:txBody>
                  <a:tcPr anchor="ctr"/>
                </a:tc>
                <a:tc>
                  <a:txBody>
                    <a:bodyPr/>
                    <a:lstStyle/>
                    <a:p>
                      <a:pPr>
                        <a:lnSpc>
                          <a:spcPct val="100000"/>
                        </a:lnSpc>
                        <a:spcAft>
                          <a:spcPts val="0"/>
                        </a:spcAft>
                      </a:pPr>
                      <a:r>
                        <a:rPr lang="en-GB" sz="1400" dirty="0">
                          <a:solidFill>
                            <a:schemeClr val="accent6">
                              <a:lumMod val="10000"/>
                            </a:schemeClr>
                          </a:solidFill>
                        </a:rPr>
                        <a:t>‘What are the things you are most worried about?’</a:t>
                      </a:r>
                    </a:p>
                  </a:txBody>
                  <a:tcPr anchor="ctr"/>
                </a:tc>
                <a:extLst>
                  <a:ext uri="{0D108BD9-81ED-4DB2-BD59-A6C34878D82A}">
                    <a16:rowId xmlns:a16="http://schemas.microsoft.com/office/drawing/2014/main" val="1104846607"/>
                  </a:ext>
                </a:extLst>
              </a:tr>
              <a:tr h="370840">
                <a:tc>
                  <a:txBody>
                    <a:bodyPr/>
                    <a:lstStyle/>
                    <a:p>
                      <a:pPr>
                        <a:lnSpc>
                          <a:spcPct val="100000"/>
                        </a:lnSpc>
                        <a:spcAft>
                          <a:spcPts val="0"/>
                        </a:spcAft>
                      </a:pPr>
                      <a:r>
                        <a:rPr lang="en-GB" sz="2000" b="1" dirty="0">
                          <a:solidFill>
                            <a:schemeClr val="accent6">
                              <a:lumMod val="10000"/>
                            </a:schemeClr>
                          </a:solidFill>
                        </a:rPr>
                        <a:t>H</a:t>
                      </a:r>
                      <a:r>
                        <a:rPr lang="en-GB" sz="1400" dirty="0">
                          <a:solidFill>
                            <a:schemeClr val="accent6">
                              <a:lumMod val="10000"/>
                            </a:schemeClr>
                          </a:solidFill>
                        </a:rPr>
                        <a:t>: Discuss </a:t>
                      </a:r>
                      <a:r>
                        <a:rPr lang="en-GB" sz="1400" b="1" dirty="0">
                          <a:solidFill>
                            <a:schemeClr val="accent6">
                              <a:lumMod val="10000"/>
                            </a:schemeClr>
                          </a:solidFill>
                        </a:rPr>
                        <a:t>history and exam</a:t>
                      </a:r>
                    </a:p>
                  </a:txBody>
                  <a:tcPr anchor="ctr"/>
                </a:tc>
                <a:tc>
                  <a:txBody>
                    <a:bodyPr/>
                    <a:lstStyle/>
                    <a:p>
                      <a:pPr>
                        <a:lnSpc>
                          <a:spcPct val="100000"/>
                        </a:lnSpc>
                        <a:spcAft>
                          <a:spcPts val="0"/>
                        </a:spcAft>
                      </a:pPr>
                      <a:r>
                        <a:rPr lang="en-GB" sz="1400" dirty="0">
                          <a:solidFill>
                            <a:schemeClr val="accent6">
                              <a:lumMod val="10000"/>
                            </a:schemeClr>
                          </a:solidFill>
                        </a:rPr>
                        <a:t>While doing an examination provide ‘no problem’ commentary</a:t>
                      </a:r>
                    </a:p>
                    <a:p>
                      <a:pPr>
                        <a:lnSpc>
                          <a:spcPct val="100000"/>
                        </a:lnSpc>
                        <a:spcAft>
                          <a:spcPts val="0"/>
                        </a:spcAft>
                      </a:pPr>
                      <a:r>
                        <a:rPr lang="en-GB" sz="1400" dirty="0">
                          <a:solidFill>
                            <a:schemeClr val="accent6">
                              <a:lumMod val="10000"/>
                            </a:schemeClr>
                          </a:solidFill>
                        </a:rPr>
                        <a:t>‘Your heart rate is normal, your temperature isn’t raised’</a:t>
                      </a:r>
                    </a:p>
                  </a:txBody>
                  <a:tcPr anchor="ctr"/>
                </a:tc>
                <a:extLst>
                  <a:ext uri="{0D108BD9-81ED-4DB2-BD59-A6C34878D82A}">
                    <a16:rowId xmlns:a16="http://schemas.microsoft.com/office/drawing/2014/main" val="1664172637"/>
                  </a:ext>
                </a:extLst>
              </a:tr>
              <a:tr h="370840">
                <a:tc>
                  <a:txBody>
                    <a:bodyPr/>
                    <a:lstStyle/>
                    <a:p>
                      <a:pPr>
                        <a:lnSpc>
                          <a:spcPct val="100000"/>
                        </a:lnSpc>
                        <a:spcAft>
                          <a:spcPts val="0"/>
                        </a:spcAft>
                      </a:pPr>
                      <a:r>
                        <a:rPr lang="en-GB" sz="2000" b="1" dirty="0">
                          <a:solidFill>
                            <a:schemeClr val="accent6">
                              <a:lumMod val="10000"/>
                            </a:schemeClr>
                          </a:solidFill>
                        </a:rPr>
                        <a:t>E</a:t>
                      </a:r>
                      <a:r>
                        <a:rPr lang="en-GB" sz="1400" dirty="0">
                          <a:solidFill>
                            <a:schemeClr val="accent6">
                              <a:lumMod val="10000"/>
                            </a:schemeClr>
                          </a:solidFill>
                        </a:rPr>
                        <a:t>: Ask specifically about </a:t>
                      </a:r>
                      <a:r>
                        <a:rPr lang="en-GB" sz="1400" b="1" dirty="0">
                          <a:solidFill>
                            <a:schemeClr val="accent6">
                              <a:lumMod val="10000"/>
                            </a:schemeClr>
                          </a:solidFill>
                        </a:rPr>
                        <a:t>expectations</a:t>
                      </a:r>
                    </a:p>
                  </a:txBody>
                  <a:tcPr anchor="ctr"/>
                </a:tc>
                <a:tc>
                  <a:txBody>
                    <a:bodyPr/>
                    <a:lstStyle/>
                    <a:p>
                      <a:pPr>
                        <a:lnSpc>
                          <a:spcPct val="100000"/>
                        </a:lnSpc>
                        <a:spcAft>
                          <a:spcPts val="0"/>
                        </a:spcAft>
                      </a:pPr>
                      <a:r>
                        <a:rPr lang="en-GB" sz="1400" b="1" i="1" dirty="0">
                          <a:solidFill>
                            <a:srgbClr val="000000"/>
                          </a:solidFill>
                          <a:effectLst/>
                        </a:rPr>
                        <a:t>How do you think I could most help you today?’ </a:t>
                      </a:r>
                      <a:r>
                        <a:rPr lang="en-GB" sz="1400" b="1" i="0" u="sng" dirty="0">
                          <a:solidFill>
                            <a:srgbClr val="000000"/>
                          </a:solidFill>
                          <a:effectLst/>
                        </a:rPr>
                        <a:t>or</a:t>
                      </a:r>
                      <a:r>
                        <a:rPr lang="en-GB" sz="1400" b="1" i="1" dirty="0">
                          <a:solidFill>
                            <a:srgbClr val="000000"/>
                          </a:solidFill>
                          <a:effectLst/>
                        </a:rPr>
                        <a:t> ‘How do you feel about antibiotics?’</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3352815676"/>
                  </a:ext>
                </a:extLst>
              </a:tr>
              <a:tr h="370840">
                <a:tc>
                  <a:txBody>
                    <a:bodyPr/>
                    <a:lstStyle/>
                    <a:p>
                      <a:pPr>
                        <a:lnSpc>
                          <a:spcPct val="100000"/>
                        </a:lnSpc>
                        <a:spcAft>
                          <a:spcPts val="0"/>
                        </a:spcAft>
                      </a:pPr>
                      <a:r>
                        <a:rPr lang="en-GB" sz="2000" b="1" dirty="0">
                          <a:solidFill>
                            <a:schemeClr val="accent6">
                              <a:lumMod val="10000"/>
                            </a:schemeClr>
                          </a:solidFill>
                        </a:rPr>
                        <a:t>S</a:t>
                      </a:r>
                      <a:r>
                        <a:rPr lang="en-GB" sz="1400" dirty="0">
                          <a:solidFill>
                            <a:schemeClr val="accent6">
                              <a:lumMod val="10000"/>
                            </a:schemeClr>
                          </a:solidFill>
                        </a:rPr>
                        <a:t>: Provide non-serious explanation for </a:t>
                      </a:r>
                      <a:r>
                        <a:rPr lang="en-GB" sz="1400" b="1" dirty="0">
                          <a:solidFill>
                            <a:schemeClr val="accent6">
                              <a:lumMod val="10000"/>
                            </a:schemeClr>
                          </a:solidFill>
                        </a:rPr>
                        <a:t>symptoms</a:t>
                      </a:r>
                    </a:p>
                  </a:txBody>
                  <a:tcPr anchor="ctr"/>
                </a:tc>
                <a:tc>
                  <a:txBody>
                    <a:bodyPr/>
                    <a:lstStyle/>
                    <a:p>
                      <a:pPr>
                        <a:lnSpc>
                          <a:spcPct val="100000"/>
                        </a:lnSpc>
                        <a:spcAft>
                          <a:spcPts val="0"/>
                        </a:spcAft>
                      </a:pPr>
                      <a:r>
                        <a:rPr lang="en-GB" sz="1400" dirty="0">
                          <a:solidFill>
                            <a:srgbClr val="000000"/>
                          </a:solidFill>
                          <a:effectLst/>
                        </a:rPr>
                        <a:t>‘Your body produces phlegm as a </a:t>
                      </a:r>
                      <a:r>
                        <a:rPr lang="en-GB" sz="1400" b="1" i="1" dirty="0">
                          <a:solidFill>
                            <a:srgbClr val="000000"/>
                          </a:solidFill>
                          <a:effectLst/>
                        </a:rPr>
                        <a:t>normal reaction </a:t>
                      </a:r>
                      <a:r>
                        <a:rPr lang="en-GB" sz="1400" dirty="0">
                          <a:solidFill>
                            <a:srgbClr val="000000"/>
                          </a:solidFill>
                          <a:effectLst/>
                        </a:rPr>
                        <a:t>to inflammation in your airways. The phlegm catches particles and helps keep your lungs clear.’</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nchor="ctr"/>
                </a:tc>
                <a:extLst>
                  <a:ext uri="{0D108BD9-81ED-4DB2-BD59-A6C34878D82A}">
                    <a16:rowId xmlns:a16="http://schemas.microsoft.com/office/drawing/2014/main" val="2436321353"/>
                  </a:ext>
                </a:extLst>
              </a:tr>
              <a:tr h="370840">
                <a:tc>
                  <a:txBody>
                    <a:bodyPr/>
                    <a:lstStyle/>
                    <a:p>
                      <a:pPr>
                        <a:lnSpc>
                          <a:spcPct val="100000"/>
                        </a:lnSpc>
                        <a:spcAft>
                          <a:spcPts val="0"/>
                        </a:spcAft>
                      </a:pPr>
                      <a:r>
                        <a:rPr lang="en-GB" sz="2000" b="1" dirty="0">
                          <a:solidFill>
                            <a:schemeClr val="accent6">
                              <a:lumMod val="10000"/>
                            </a:schemeClr>
                          </a:solidFill>
                        </a:rPr>
                        <a:t>T</a:t>
                      </a:r>
                      <a:r>
                        <a:rPr lang="en-GB" sz="1400" dirty="0">
                          <a:solidFill>
                            <a:schemeClr val="accent6">
                              <a:lumMod val="10000"/>
                            </a:schemeClr>
                          </a:solidFill>
                        </a:rPr>
                        <a:t>: Be specific about illness </a:t>
                      </a:r>
                      <a:r>
                        <a:rPr lang="en-GB" sz="1400" b="1" dirty="0">
                          <a:solidFill>
                            <a:schemeClr val="accent6">
                              <a:lumMod val="10000"/>
                            </a:schemeClr>
                          </a:solidFill>
                        </a:rPr>
                        <a:t>timeline</a:t>
                      </a:r>
                      <a:r>
                        <a:rPr lang="en-GB" sz="1400" dirty="0">
                          <a:solidFill>
                            <a:schemeClr val="accent6">
                              <a:lumMod val="10000"/>
                            </a:schemeClr>
                          </a:solidFill>
                        </a:rPr>
                        <a:t>/usual course</a:t>
                      </a:r>
                    </a:p>
                  </a:txBody>
                  <a:tcPr anchor="ctr"/>
                </a:tc>
                <a:tc>
                  <a:txBody>
                    <a:bodyPr/>
                    <a:lstStyle/>
                    <a:p>
                      <a:pPr>
                        <a:lnSpc>
                          <a:spcPct val="100000"/>
                        </a:lnSpc>
                        <a:spcAft>
                          <a:spcPts val="0"/>
                        </a:spcAft>
                      </a:pPr>
                      <a:r>
                        <a:rPr lang="en-GB" sz="1400" b="1" i="1" dirty="0">
                          <a:solidFill>
                            <a:srgbClr val="000000"/>
                          </a:solidFill>
                          <a:effectLst/>
                        </a:rPr>
                        <a:t>‘A typical cough can take 3-4 weeks to clear completely.’</a:t>
                      </a:r>
                      <a:endParaRPr lang="en-GB" sz="1400" b="1"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nchor="ctr"/>
                </a:tc>
                <a:extLst>
                  <a:ext uri="{0D108BD9-81ED-4DB2-BD59-A6C34878D82A}">
                    <a16:rowId xmlns:a16="http://schemas.microsoft.com/office/drawing/2014/main" val="51010328"/>
                  </a:ext>
                </a:extLst>
              </a:tr>
              <a:tr h="370840">
                <a:tc>
                  <a:txBody>
                    <a:bodyPr/>
                    <a:lstStyle/>
                    <a:p>
                      <a:pPr>
                        <a:lnSpc>
                          <a:spcPct val="100000"/>
                        </a:lnSpc>
                        <a:spcAft>
                          <a:spcPts val="0"/>
                        </a:spcAft>
                      </a:pPr>
                      <a:r>
                        <a:rPr lang="en-GB" sz="2000" b="1" dirty="0">
                          <a:solidFill>
                            <a:schemeClr val="accent6">
                              <a:lumMod val="10000"/>
                            </a:schemeClr>
                          </a:solidFill>
                        </a:rPr>
                        <a:t>S</a:t>
                      </a:r>
                      <a:r>
                        <a:rPr lang="en-GB" sz="1400" dirty="0">
                          <a:solidFill>
                            <a:schemeClr val="accent6">
                              <a:lumMod val="10000"/>
                            </a:schemeClr>
                          </a:solidFill>
                        </a:rPr>
                        <a:t>: Explain </a:t>
                      </a:r>
                      <a:r>
                        <a:rPr lang="en-GB" sz="1400" b="1" dirty="0">
                          <a:solidFill>
                            <a:schemeClr val="accent6">
                              <a:lumMod val="10000"/>
                            </a:schemeClr>
                          </a:solidFill>
                        </a:rPr>
                        <a:t>shortcomings</a:t>
                      </a:r>
                      <a:r>
                        <a:rPr lang="en-GB" sz="1400" dirty="0">
                          <a:solidFill>
                            <a:schemeClr val="accent6">
                              <a:lumMod val="10000"/>
                            </a:schemeClr>
                          </a:solidFill>
                        </a:rPr>
                        <a:t> of antibiotics</a:t>
                      </a:r>
                    </a:p>
                  </a:txBody>
                  <a:tcPr anchor="ctr"/>
                </a:tc>
                <a:tc>
                  <a:txBody>
                    <a:bodyPr/>
                    <a:lstStyle/>
                    <a:p>
                      <a:pPr>
                        <a:lnSpc>
                          <a:spcPct val="100000"/>
                        </a:lnSpc>
                        <a:spcAft>
                          <a:spcPts val="0"/>
                        </a:spcAft>
                      </a:pPr>
                      <a:r>
                        <a:rPr lang="en-GB" sz="1400" dirty="0">
                          <a:solidFill>
                            <a:srgbClr val="000000"/>
                          </a:solidFill>
                          <a:effectLst/>
                        </a:rPr>
                        <a:t>Antibiotics </a:t>
                      </a:r>
                      <a:r>
                        <a:rPr lang="en-GB" sz="1400" b="1" i="1" dirty="0">
                          <a:solidFill>
                            <a:srgbClr val="000000"/>
                          </a:solidFill>
                          <a:effectLst/>
                        </a:rPr>
                        <a:t>don’t help with pain </a:t>
                      </a:r>
                      <a:r>
                        <a:rPr lang="en-GB" sz="1400" dirty="0">
                          <a:solidFill>
                            <a:srgbClr val="000000"/>
                          </a:solidFill>
                          <a:effectLst/>
                        </a:rPr>
                        <a:t>but </a:t>
                      </a:r>
                      <a:r>
                        <a:rPr lang="en-GB" sz="1400" b="1" i="1" dirty="0">
                          <a:solidFill>
                            <a:srgbClr val="000000"/>
                          </a:solidFill>
                          <a:effectLst/>
                        </a:rPr>
                        <a:t>side effects</a:t>
                      </a:r>
                      <a:r>
                        <a:rPr lang="en-GB" sz="1400" dirty="0">
                          <a:solidFill>
                            <a:srgbClr val="000000"/>
                          </a:solidFill>
                          <a:effectLst/>
                        </a:rPr>
                        <a:t>, such as diarrhoea, nausea and rash, can be </a:t>
                      </a:r>
                      <a:r>
                        <a:rPr lang="en-GB" sz="1400" b="1" i="1" dirty="0">
                          <a:solidFill>
                            <a:srgbClr val="000000"/>
                          </a:solidFill>
                          <a:effectLst/>
                        </a:rPr>
                        <a:t>experienced by up to 1 in 10 people</a:t>
                      </a:r>
                      <a:r>
                        <a:rPr lang="en-GB" sz="1400" dirty="0">
                          <a:solidFill>
                            <a:srgbClr val="000000"/>
                          </a:solidFill>
                          <a:effectLst/>
                        </a:rPr>
                        <a:t>.’</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nchor="ctr"/>
                </a:tc>
                <a:extLst>
                  <a:ext uri="{0D108BD9-81ED-4DB2-BD59-A6C34878D82A}">
                    <a16:rowId xmlns:a16="http://schemas.microsoft.com/office/drawing/2014/main" val="3946835598"/>
                  </a:ext>
                </a:extLst>
              </a:tr>
              <a:tr h="370840">
                <a:tc>
                  <a:txBody>
                    <a:bodyPr/>
                    <a:lstStyle/>
                    <a:p>
                      <a:pPr>
                        <a:lnSpc>
                          <a:spcPct val="100000"/>
                        </a:lnSpc>
                        <a:spcAft>
                          <a:spcPts val="0"/>
                        </a:spcAft>
                      </a:pPr>
                      <a:r>
                        <a:rPr lang="en-GB" sz="2000" b="1" dirty="0">
                          <a:solidFill>
                            <a:schemeClr val="accent6">
                              <a:lumMod val="10000"/>
                            </a:schemeClr>
                          </a:solidFill>
                        </a:rPr>
                        <a:t>S</a:t>
                      </a:r>
                      <a:r>
                        <a:rPr lang="en-GB" sz="1400" dirty="0">
                          <a:solidFill>
                            <a:schemeClr val="accent6">
                              <a:lumMod val="10000"/>
                            </a:schemeClr>
                          </a:solidFill>
                        </a:rPr>
                        <a:t>: </a:t>
                      </a:r>
                      <a:r>
                        <a:rPr lang="en-GB" sz="1400" b="1" dirty="0">
                          <a:solidFill>
                            <a:schemeClr val="accent6">
                              <a:lumMod val="10000"/>
                            </a:schemeClr>
                          </a:solidFill>
                        </a:rPr>
                        <a:t>Self-care</a:t>
                      </a:r>
                      <a:r>
                        <a:rPr lang="en-GB" sz="1400" dirty="0">
                          <a:solidFill>
                            <a:schemeClr val="accent6">
                              <a:lumMod val="10000"/>
                            </a:schemeClr>
                          </a:solidFill>
                        </a:rPr>
                        <a:t> advice</a:t>
                      </a:r>
                    </a:p>
                  </a:txBody>
                  <a:tcPr anchor="ctr"/>
                </a:tc>
                <a:tc>
                  <a:txBody>
                    <a:bodyPr/>
                    <a:lstStyle/>
                    <a:p>
                      <a:pPr>
                        <a:lnSpc>
                          <a:spcPct val="100000"/>
                        </a:lnSpc>
                        <a:spcAft>
                          <a:spcPts val="0"/>
                        </a:spcAft>
                      </a:pPr>
                      <a:r>
                        <a:rPr lang="en-GB" sz="1400" dirty="0">
                          <a:solidFill>
                            <a:srgbClr val="000000"/>
                          </a:solidFill>
                          <a:effectLst/>
                        </a:rPr>
                        <a:t>‘Pain in the chest or throat is normal due to inflammation, </a:t>
                      </a:r>
                      <a:r>
                        <a:rPr lang="en-GB" sz="1400" b="1" i="1" dirty="0">
                          <a:solidFill>
                            <a:srgbClr val="000000"/>
                          </a:solidFill>
                          <a:effectLst/>
                        </a:rPr>
                        <a:t>you can take paracetamol, and/or ibuprofen, which will help the pain and soothe the inflammation</a:t>
                      </a:r>
                      <a:r>
                        <a:rPr lang="en-GB" sz="1400" dirty="0">
                          <a:solidFill>
                            <a:srgbClr val="000000"/>
                          </a:solidFill>
                          <a:effectLst/>
                        </a:rPr>
                        <a:t>.’</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nchor="ctr"/>
                </a:tc>
                <a:extLst>
                  <a:ext uri="{0D108BD9-81ED-4DB2-BD59-A6C34878D82A}">
                    <a16:rowId xmlns:a16="http://schemas.microsoft.com/office/drawing/2014/main" val="3718311575"/>
                  </a:ext>
                </a:extLst>
              </a:tr>
              <a:tr h="370840">
                <a:tc>
                  <a:txBody>
                    <a:bodyPr/>
                    <a:lstStyle/>
                    <a:p>
                      <a:pPr>
                        <a:lnSpc>
                          <a:spcPct val="100000"/>
                        </a:lnSpc>
                        <a:spcAft>
                          <a:spcPts val="0"/>
                        </a:spcAft>
                      </a:pPr>
                      <a:r>
                        <a:rPr lang="en-GB" sz="2000" b="1" dirty="0">
                          <a:solidFill>
                            <a:schemeClr val="accent6">
                              <a:lumMod val="10000"/>
                            </a:schemeClr>
                          </a:solidFill>
                        </a:rPr>
                        <a:t>S</a:t>
                      </a:r>
                      <a:r>
                        <a:rPr lang="en-GB" sz="1400" dirty="0">
                          <a:solidFill>
                            <a:schemeClr val="accent6">
                              <a:lumMod val="10000"/>
                            </a:schemeClr>
                          </a:solidFill>
                        </a:rPr>
                        <a:t>: </a:t>
                      </a:r>
                      <a:r>
                        <a:rPr lang="en-GB" sz="1400" b="1" dirty="0">
                          <a:solidFill>
                            <a:schemeClr val="accent6">
                              <a:lumMod val="10000"/>
                            </a:schemeClr>
                          </a:solidFill>
                        </a:rPr>
                        <a:t>Safety-netting</a:t>
                      </a:r>
                      <a:r>
                        <a:rPr lang="en-GB" sz="1400" dirty="0">
                          <a:solidFill>
                            <a:schemeClr val="accent6">
                              <a:lumMod val="10000"/>
                            </a:schemeClr>
                          </a:solidFill>
                        </a:rPr>
                        <a:t> advice</a:t>
                      </a:r>
                    </a:p>
                  </a:txBody>
                  <a:tcPr anchor="ctr"/>
                </a:tc>
                <a:tc>
                  <a:txBody>
                    <a:bodyPr/>
                    <a:lstStyle/>
                    <a:p>
                      <a:pPr>
                        <a:lnSpc>
                          <a:spcPct val="100000"/>
                        </a:lnSpc>
                        <a:spcAft>
                          <a:spcPts val="0"/>
                        </a:spcAft>
                      </a:pPr>
                      <a:r>
                        <a:rPr lang="en-GB" sz="1400" dirty="0">
                          <a:solidFill>
                            <a:srgbClr val="000000"/>
                          </a:solidFill>
                          <a:effectLst/>
                        </a:rPr>
                        <a:t>Provide patients with specific </a:t>
                      </a:r>
                      <a:r>
                        <a:rPr lang="en-GB" sz="1400" b="1" i="1" dirty="0">
                          <a:solidFill>
                            <a:srgbClr val="000000"/>
                          </a:solidFill>
                          <a:effectLst/>
                        </a:rPr>
                        <a:t>information on red-flag symptoms </a:t>
                      </a:r>
                      <a:r>
                        <a:rPr lang="en-GB" sz="1400" dirty="0">
                          <a:solidFill>
                            <a:srgbClr val="000000"/>
                          </a:solidFill>
                          <a:effectLst/>
                        </a:rPr>
                        <a:t>and when they should seek further help</a:t>
                      </a:r>
                      <a:endPar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3639" marR="63639" marT="0" marB="0" anchor="ctr"/>
                </a:tc>
                <a:extLst>
                  <a:ext uri="{0D108BD9-81ED-4DB2-BD59-A6C34878D82A}">
                    <a16:rowId xmlns:a16="http://schemas.microsoft.com/office/drawing/2014/main" val="1062685710"/>
                  </a:ext>
                </a:extLst>
              </a:tr>
            </a:tbl>
          </a:graphicData>
        </a:graphic>
      </p:graphicFrame>
      <p:sp>
        <p:nvSpPr>
          <p:cNvPr id="2" name="Rectangle 1">
            <a:extLst>
              <a:ext uri="{FF2B5EF4-FFF2-40B4-BE49-F238E27FC236}">
                <a16:creationId xmlns:a16="http://schemas.microsoft.com/office/drawing/2014/main" id="{B17B037C-3AE8-466A-B116-9AC73C95E436}"/>
              </a:ext>
            </a:extLst>
          </p:cNvPr>
          <p:cNvSpPr/>
          <p:nvPr/>
        </p:nvSpPr>
        <p:spPr>
          <a:xfrm>
            <a:off x="154055" y="1627207"/>
            <a:ext cx="8835887" cy="221669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BE5F8517-8604-41FE-81FD-52D8EEB7E18C}"/>
              </a:ext>
            </a:extLst>
          </p:cNvPr>
          <p:cNvSpPr txBox="1"/>
          <p:nvPr/>
        </p:nvSpPr>
        <p:spPr>
          <a:xfrm>
            <a:off x="3213293" y="2001641"/>
            <a:ext cx="5302057" cy="1323439"/>
          </a:xfrm>
          <a:prstGeom prst="rect">
            <a:avLst/>
          </a:prstGeom>
          <a:solidFill>
            <a:schemeClr val="bg1"/>
          </a:solidFill>
        </p:spPr>
        <p:txBody>
          <a:bodyPr wrap="square" rtlCol="0">
            <a:spAutoFit/>
          </a:bodyPr>
          <a:lstStyle/>
          <a:p>
            <a:r>
              <a:rPr lang="en-GB" sz="4000" dirty="0"/>
              <a:t>First 5 min of the consultation </a:t>
            </a:r>
          </a:p>
        </p:txBody>
      </p:sp>
      <p:sp>
        <p:nvSpPr>
          <p:cNvPr id="5" name="Rectangle 4">
            <a:extLst>
              <a:ext uri="{FF2B5EF4-FFF2-40B4-BE49-F238E27FC236}">
                <a16:creationId xmlns:a16="http://schemas.microsoft.com/office/drawing/2014/main" id="{D4AEF092-8563-408F-84BA-9C95743C8E1F}"/>
              </a:ext>
            </a:extLst>
          </p:cNvPr>
          <p:cNvSpPr/>
          <p:nvPr/>
        </p:nvSpPr>
        <p:spPr>
          <a:xfrm>
            <a:off x="154056" y="3901067"/>
            <a:ext cx="8835887" cy="2310890"/>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F3FCB57F-60E8-4394-A952-E15B4A39F635}"/>
              </a:ext>
            </a:extLst>
          </p:cNvPr>
          <p:cNvSpPr txBox="1"/>
          <p:nvPr/>
        </p:nvSpPr>
        <p:spPr>
          <a:xfrm>
            <a:off x="3213292" y="4301181"/>
            <a:ext cx="5302057" cy="1323439"/>
          </a:xfrm>
          <a:prstGeom prst="rect">
            <a:avLst/>
          </a:prstGeom>
          <a:solidFill>
            <a:schemeClr val="bg1"/>
          </a:solidFill>
        </p:spPr>
        <p:txBody>
          <a:bodyPr wrap="square" rtlCol="0">
            <a:spAutoFit/>
          </a:bodyPr>
          <a:lstStyle/>
          <a:p>
            <a:r>
              <a:rPr lang="en-GB" sz="4000" dirty="0">
                <a:solidFill>
                  <a:schemeClr val="accent3"/>
                </a:solidFill>
              </a:rPr>
              <a:t>Covered in the patient information leaflets</a:t>
            </a:r>
          </a:p>
        </p:txBody>
      </p:sp>
      <p:sp>
        <p:nvSpPr>
          <p:cNvPr id="6" name="Date Placeholder 5">
            <a:extLst>
              <a:ext uri="{FF2B5EF4-FFF2-40B4-BE49-F238E27FC236}">
                <a16:creationId xmlns:a16="http://schemas.microsoft.com/office/drawing/2014/main" id="{021467D4-9635-4AF1-B8BF-9A8A3A45AF32}"/>
              </a:ext>
            </a:extLst>
          </p:cNvPr>
          <p:cNvSpPr>
            <a:spLocks noGrp="1"/>
          </p:cNvSpPr>
          <p:nvPr>
            <p:ph type="dt" sz="half" idx="10"/>
          </p:nvPr>
        </p:nvSpPr>
        <p:spPr>
          <a:xfrm>
            <a:off x="604900" y="6463226"/>
            <a:ext cx="2057400" cy="365125"/>
          </a:xfrm>
        </p:spPr>
        <p:txBody>
          <a:bodyPr/>
          <a:lstStyle/>
          <a:p>
            <a:r>
              <a:rPr lang="en-GB"/>
              <a:t>25/11/2021</a:t>
            </a:r>
          </a:p>
        </p:txBody>
      </p:sp>
      <p:sp>
        <p:nvSpPr>
          <p:cNvPr id="7" name="Slide Number Placeholder 6">
            <a:extLst>
              <a:ext uri="{FF2B5EF4-FFF2-40B4-BE49-F238E27FC236}">
                <a16:creationId xmlns:a16="http://schemas.microsoft.com/office/drawing/2014/main" id="{A7ACF333-E823-4195-99FF-6858E8D7BF83}"/>
              </a:ext>
            </a:extLst>
          </p:cNvPr>
          <p:cNvSpPr>
            <a:spLocks noGrp="1"/>
          </p:cNvSpPr>
          <p:nvPr>
            <p:ph type="sldNum" sz="quarter" idx="12"/>
          </p:nvPr>
        </p:nvSpPr>
        <p:spPr/>
        <p:txBody>
          <a:bodyPr/>
          <a:lstStyle/>
          <a:p>
            <a:fld id="{EE1385C2-C24A-4E88-87F7-2016927FAD7D}" type="slidenum">
              <a:rPr lang="en-GB" smtClean="0"/>
              <a:t>27</a:t>
            </a:fld>
            <a:endParaRPr lang="en-GB" dirty="0"/>
          </a:p>
        </p:txBody>
      </p:sp>
    </p:spTree>
    <p:extLst>
      <p:ext uri="{BB962C8B-B14F-4D97-AF65-F5344CB8AC3E}">
        <p14:creationId xmlns:p14="http://schemas.microsoft.com/office/powerpoint/2010/main" val="1003899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02772" y="2188772"/>
            <a:ext cx="8523514" cy="3697678"/>
          </a:xfrm>
        </p:spPr>
        <p:txBody>
          <a:bodyPr>
            <a:normAutofit/>
          </a:bodyPr>
          <a:lstStyle/>
          <a:p>
            <a:pPr>
              <a:lnSpc>
                <a:spcPct val="100000"/>
              </a:lnSpc>
              <a:spcBef>
                <a:spcPts val="1200"/>
              </a:spcBef>
            </a:pPr>
            <a:r>
              <a:rPr lang="en-GB" sz="2400" dirty="0"/>
              <a:t>Best way to support your verbal advice &amp; help patients remember it</a:t>
            </a:r>
          </a:p>
          <a:p>
            <a:pPr>
              <a:lnSpc>
                <a:spcPct val="100000"/>
              </a:lnSpc>
              <a:spcBef>
                <a:spcPts val="1200"/>
              </a:spcBef>
            </a:pPr>
            <a:r>
              <a:rPr lang="en-GB" sz="2400" dirty="0"/>
              <a:t>Addresses patient concerns</a:t>
            </a:r>
          </a:p>
          <a:p>
            <a:pPr>
              <a:lnSpc>
                <a:spcPct val="100000"/>
              </a:lnSpc>
              <a:spcBef>
                <a:spcPts val="1200"/>
              </a:spcBef>
            </a:pPr>
            <a:r>
              <a:rPr lang="en-GB" sz="2400" dirty="0"/>
              <a:t>Empowers patients to self-manage</a:t>
            </a:r>
          </a:p>
          <a:p>
            <a:pPr>
              <a:lnSpc>
                <a:spcPct val="100000"/>
              </a:lnSpc>
              <a:spcBef>
                <a:spcPts val="1200"/>
              </a:spcBef>
            </a:pPr>
            <a:r>
              <a:rPr lang="en-GB" sz="2400" dirty="0"/>
              <a:t>Improves patient recall</a:t>
            </a:r>
          </a:p>
          <a:p>
            <a:pPr>
              <a:lnSpc>
                <a:spcPct val="100000"/>
              </a:lnSpc>
              <a:spcBef>
                <a:spcPts val="1200"/>
              </a:spcBef>
            </a:pPr>
            <a:r>
              <a:rPr lang="en-GB" sz="2400" dirty="0"/>
              <a:t>Improves patient satisfaction</a:t>
            </a:r>
          </a:p>
          <a:p>
            <a:pPr>
              <a:lnSpc>
                <a:spcPct val="100000"/>
              </a:lnSpc>
              <a:spcBef>
                <a:spcPts val="1200"/>
              </a:spcBef>
            </a:pPr>
            <a:r>
              <a:rPr lang="en-GB" sz="2400" dirty="0"/>
              <a:t>Standardises advice given by different prescribers</a:t>
            </a:r>
          </a:p>
          <a:p>
            <a:pPr>
              <a:lnSpc>
                <a:spcPct val="100000"/>
              </a:lnSpc>
              <a:spcBef>
                <a:spcPts val="1200"/>
              </a:spcBef>
            </a:pPr>
            <a:endParaRPr lang="en-GB" sz="2400" dirty="0"/>
          </a:p>
        </p:txBody>
      </p:sp>
      <p:sp>
        <p:nvSpPr>
          <p:cNvPr id="10" name="Footer Placeholder 5">
            <a:extLst>
              <a:ext uri="{FF2B5EF4-FFF2-40B4-BE49-F238E27FC236}">
                <a16:creationId xmlns:a16="http://schemas.microsoft.com/office/drawing/2014/main" id="{7C0F3155-559A-44D9-BC9F-5CA55BCFC755}"/>
              </a:ext>
            </a:extLst>
          </p:cNvPr>
          <p:cNvSpPr>
            <a:spLocks noGrp="1"/>
          </p:cNvSpPr>
          <p:nvPr>
            <p:ph type="ftr" sz="quarter" idx="11"/>
          </p:nvPr>
        </p:nvSpPr>
        <p:spPr>
          <a:xfrm>
            <a:off x="3343923" y="6356350"/>
            <a:ext cx="2456153" cy="365125"/>
          </a:xfrm>
        </p:spPr>
        <p:txBody>
          <a:bodyPr/>
          <a:lstStyle/>
          <a:p>
            <a:pPr algn="r"/>
            <a:r>
              <a:rPr lang="en-GB" altLang="en-US" dirty="0">
                <a:solidFill>
                  <a:srgbClr val="AD0016"/>
                </a:solidFill>
                <a:cs typeface="Arial" panose="020B0604020202020204" pitchFamily="34" charset="0"/>
              </a:rPr>
              <a:t>www.rcgp.org.uk/targetantibiotics</a:t>
            </a:r>
          </a:p>
        </p:txBody>
      </p:sp>
      <p:sp>
        <p:nvSpPr>
          <p:cNvPr id="3" name="Title 2">
            <a:extLst>
              <a:ext uri="{FF2B5EF4-FFF2-40B4-BE49-F238E27FC236}">
                <a16:creationId xmlns:a16="http://schemas.microsoft.com/office/drawing/2014/main" id="{509D0694-2E6A-4849-9F61-363B2AFC727B}"/>
              </a:ext>
            </a:extLst>
          </p:cNvPr>
          <p:cNvSpPr>
            <a:spLocks noGrp="1"/>
          </p:cNvSpPr>
          <p:nvPr>
            <p:ph type="title"/>
          </p:nvPr>
        </p:nvSpPr>
        <p:spPr>
          <a:xfrm>
            <a:off x="1591055" y="365126"/>
            <a:ext cx="7444087" cy="1325563"/>
          </a:xfrm>
        </p:spPr>
        <p:txBody>
          <a:bodyPr>
            <a:normAutofit/>
          </a:bodyPr>
          <a:lstStyle/>
          <a:p>
            <a:r>
              <a:rPr lang="en-GB" sz="4000" dirty="0">
                <a:cs typeface="Arial" panose="020B0604020202020204" pitchFamily="34" charset="0"/>
              </a:rPr>
              <a:t>Discussing a patient leaflet: Why?</a:t>
            </a:r>
          </a:p>
        </p:txBody>
      </p:sp>
      <p:sp>
        <p:nvSpPr>
          <p:cNvPr id="2" name="Date Placeholder 1">
            <a:extLst>
              <a:ext uri="{FF2B5EF4-FFF2-40B4-BE49-F238E27FC236}">
                <a16:creationId xmlns:a16="http://schemas.microsoft.com/office/drawing/2014/main" id="{33476A99-19ED-4A1D-B9C7-02323468E8A9}"/>
              </a:ext>
            </a:extLst>
          </p:cNvPr>
          <p:cNvSpPr>
            <a:spLocks noGrp="1"/>
          </p:cNvSpPr>
          <p:nvPr>
            <p:ph type="dt" sz="half" idx="10"/>
          </p:nvPr>
        </p:nvSpPr>
        <p:spPr/>
        <p:txBody>
          <a:bodyPr/>
          <a:lstStyle/>
          <a:p>
            <a:r>
              <a:rPr lang="en-GB"/>
              <a:t>25/11/2021</a:t>
            </a:r>
          </a:p>
        </p:txBody>
      </p:sp>
      <p:sp>
        <p:nvSpPr>
          <p:cNvPr id="5" name="Slide Number Placeholder 4">
            <a:extLst>
              <a:ext uri="{FF2B5EF4-FFF2-40B4-BE49-F238E27FC236}">
                <a16:creationId xmlns:a16="http://schemas.microsoft.com/office/drawing/2014/main" id="{294D67AD-4C66-434F-B05B-5FAD9B815BB6}"/>
              </a:ext>
            </a:extLst>
          </p:cNvPr>
          <p:cNvSpPr>
            <a:spLocks noGrp="1"/>
          </p:cNvSpPr>
          <p:nvPr>
            <p:ph type="sldNum" sz="quarter" idx="12"/>
          </p:nvPr>
        </p:nvSpPr>
        <p:spPr/>
        <p:txBody>
          <a:bodyPr/>
          <a:lstStyle/>
          <a:p>
            <a:fld id="{EE1385C2-C24A-4E88-87F7-2016927FAD7D}" type="slidenum">
              <a:rPr lang="en-GB" smtClean="0"/>
              <a:t>28</a:t>
            </a:fld>
            <a:endParaRPr lang="en-GB" dirty="0"/>
          </a:p>
        </p:txBody>
      </p:sp>
    </p:spTree>
    <p:extLst>
      <p:ext uri="{BB962C8B-B14F-4D97-AF65-F5344CB8AC3E}">
        <p14:creationId xmlns:p14="http://schemas.microsoft.com/office/powerpoint/2010/main" val="3513800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019800" y="1905000"/>
            <a:ext cx="2867025" cy="3457575"/>
          </a:xfrm>
        </p:spPr>
        <p:txBody>
          <a:bodyPr>
            <a:normAutofit/>
          </a:bodyPr>
          <a:lstStyle/>
          <a:p>
            <a:pPr>
              <a:spcBef>
                <a:spcPts val="2400"/>
              </a:spcBef>
              <a:buClr>
                <a:schemeClr val="accent6">
                  <a:lumMod val="10000"/>
                </a:schemeClr>
              </a:buClr>
            </a:pPr>
            <a:r>
              <a:rPr lang="en-GB" sz="2400" dirty="0"/>
              <a:t>Use patient leaflets</a:t>
            </a:r>
            <a:r>
              <a:rPr lang="en-GB" sz="2400" dirty="0">
                <a:solidFill>
                  <a:schemeClr val="accent1">
                    <a:lumMod val="50000"/>
                  </a:schemeClr>
                </a:solidFill>
              </a:rPr>
              <a:t> </a:t>
            </a:r>
            <a:r>
              <a:rPr lang="en-GB" sz="2400" b="1" u="sng" dirty="0">
                <a:solidFill>
                  <a:srgbClr val="C00000"/>
                </a:solidFill>
              </a:rPr>
              <a:t>interactively</a:t>
            </a:r>
            <a:r>
              <a:rPr lang="en-GB" sz="2400" dirty="0">
                <a:solidFill>
                  <a:schemeClr val="accent1">
                    <a:lumMod val="50000"/>
                  </a:schemeClr>
                </a:solidFill>
              </a:rPr>
              <a:t> </a:t>
            </a:r>
            <a:r>
              <a:rPr lang="en-GB" sz="2400" dirty="0"/>
              <a:t>– not as a parting gift</a:t>
            </a:r>
          </a:p>
          <a:p>
            <a:pPr>
              <a:spcBef>
                <a:spcPts val="2400"/>
              </a:spcBef>
              <a:buClr>
                <a:schemeClr val="accent6">
                  <a:lumMod val="10000"/>
                </a:schemeClr>
              </a:buClr>
            </a:pPr>
            <a:r>
              <a:rPr lang="en-GB" sz="2400" b="1" u="sng" dirty="0">
                <a:solidFill>
                  <a:srgbClr val="C00000"/>
                </a:solidFill>
              </a:rPr>
              <a:t>Personalise</a:t>
            </a:r>
            <a:r>
              <a:rPr lang="en-GB" sz="2400" dirty="0"/>
              <a:t> leaflet by drawing attention to the parts relevant to the patient</a:t>
            </a:r>
          </a:p>
          <a:p>
            <a:pPr marL="0" indent="0">
              <a:spcBef>
                <a:spcPts val="2400"/>
              </a:spcBef>
              <a:buNone/>
            </a:pPr>
            <a:endParaRPr lang="en-GB" sz="2400" dirty="0"/>
          </a:p>
        </p:txBody>
      </p:sp>
      <p:sp>
        <p:nvSpPr>
          <p:cNvPr id="19" name="Footer Placeholder 5">
            <a:extLst>
              <a:ext uri="{FF2B5EF4-FFF2-40B4-BE49-F238E27FC236}">
                <a16:creationId xmlns:a16="http://schemas.microsoft.com/office/drawing/2014/main" id="{69C958C8-76E3-42FA-B721-27DAF675F75D}"/>
              </a:ext>
            </a:extLst>
          </p:cNvPr>
          <p:cNvSpPr>
            <a:spLocks noGrp="1"/>
          </p:cNvSpPr>
          <p:nvPr>
            <p:ph type="ftr" sz="quarter" idx="11"/>
          </p:nvPr>
        </p:nvSpPr>
        <p:spPr>
          <a:xfrm>
            <a:off x="2785961" y="6388928"/>
            <a:ext cx="2456153" cy="365125"/>
          </a:xfrm>
        </p:spPr>
        <p:txBody>
          <a:bodyPr/>
          <a:lstStyle/>
          <a:p>
            <a:pPr algn="r"/>
            <a:r>
              <a:rPr lang="en-GB" altLang="en-US" dirty="0">
                <a:solidFill>
                  <a:srgbClr val="AD0016"/>
                </a:solidFill>
                <a:cs typeface="Arial" panose="020B0604020202020204" pitchFamily="34" charset="0"/>
              </a:rPr>
              <a:t>www.rcgp.org.uk/targetantibiotics</a:t>
            </a:r>
          </a:p>
        </p:txBody>
      </p:sp>
      <p:sp>
        <p:nvSpPr>
          <p:cNvPr id="10" name="Title 9">
            <a:extLst>
              <a:ext uri="{FF2B5EF4-FFF2-40B4-BE49-F238E27FC236}">
                <a16:creationId xmlns:a16="http://schemas.microsoft.com/office/drawing/2014/main" id="{53EF0CC2-8038-4F8D-829F-61FB6E7F44A9}"/>
              </a:ext>
            </a:extLst>
          </p:cNvPr>
          <p:cNvSpPr>
            <a:spLocks noGrp="1"/>
          </p:cNvSpPr>
          <p:nvPr>
            <p:ph type="title"/>
          </p:nvPr>
        </p:nvSpPr>
        <p:spPr/>
        <p:txBody>
          <a:bodyPr>
            <a:normAutofit/>
          </a:bodyPr>
          <a:lstStyle/>
          <a:p>
            <a:r>
              <a:rPr lang="en-GB" sz="4000" dirty="0"/>
              <a:t>Discussing a leaflet: How?</a:t>
            </a:r>
          </a:p>
        </p:txBody>
      </p:sp>
      <p:pic>
        <p:nvPicPr>
          <p:cNvPr id="21" name="Picture 20" descr="A picture containing person, indoor, wall&#10;&#10;Description automatically generated">
            <a:extLst>
              <a:ext uri="{FF2B5EF4-FFF2-40B4-BE49-F238E27FC236}">
                <a16:creationId xmlns:a16="http://schemas.microsoft.com/office/drawing/2014/main" id="{53310F91-DECD-4159-ABF1-627F615125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298" y="1904999"/>
            <a:ext cx="5183770" cy="3457575"/>
          </a:xfrm>
          <a:prstGeom prst="rect">
            <a:avLst/>
          </a:prstGeom>
        </p:spPr>
      </p:pic>
      <p:sp>
        <p:nvSpPr>
          <p:cNvPr id="2" name="Date Placeholder 1">
            <a:extLst>
              <a:ext uri="{FF2B5EF4-FFF2-40B4-BE49-F238E27FC236}">
                <a16:creationId xmlns:a16="http://schemas.microsoft.com/office/drawing/2014/main" id="{E6E8E9FB-16C9-459B-8CA5-E7B6D819EEDB}"/>
              </a:ext>
            </a:extLst>
          </p:cNvPr>
          <p:cNvSpPr>
            <a:spLocks noGrp="1"/>
          </p:cNvSpPr>
          <p:nvPr>
            <p:ph type="dt" sz="half" idx="10"/>
          </p:nvPr>
        </p:nvSpPr>
        <p:spPr/>
        <p:txBody>
          <a:bodyPr/>
          <a:lstStyle/>
          <a:p>
            <a:r>
              <a:rPr lang="en-GB"/>
              <a:t>25/11/2021</a:t>
            </a:r>
          </a:p>
        </p:txBody>
      </p:sp>
      <p:sp>
        <p:nvSpPr>
          <p:cNvPr id="3" name="Slide Number Placeholder 2">
            <a:extLst>
              <a:ext uri="{FF2B5EF4-FFF2-40B4-BE49-F238E27FC236}">
                <a16:creationId xmlns:a16="http://schemas.microsoft.com/office/drawing/2014/main" id="{8C36035A-0B0A-4C0F-9E4C-045A17DDB4D8}"/>
              </a:ext>
            </a:extLst>
          </p:cNvPr>
          <p:cNvSpPr>
            <a:spLocks noGrp="1"/>
          </p:cNvSpPr>
          <p:nvPr>
            <p:ph type="sldNum" sz="quarter" idx="12"/>
          </p:nvPr>
        </p:nvSpPr>
        <p:spPr/>
        <p:txBody>
          <a:bodyPr/>
          <a:lstStyle/>
          <a:p>
            <a:fld id="{EE1385C2-C24A-4E88-87F7-2016927FAD7D}" type="slidenum">
              <a:rPr lang="en-GB" smtClean="0"/>
              <a:t>29</a:t>
            </a:fld>
            <a:endParaRPr lang="en-GB" dirty="0"/>
          </a:p>
        </p:txBody>
      </p:sp>
    </p:spTree>
    <p:extLst>
      <p:ext uri="{BB962C8B-B14F-4D97-AF65-F5344CB8AC3E}">
        <p14:creationId xmlns:p14="http://schemas.microsoft.com/office/powerpoint/2010/main" val="196909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itle 1">
            <a:extLst>
              <a:ext uri="{FF2B5EF4-FFF2-40B4-BE49-F238E27FC236}">
                <a16:creationId xmlns:a16="http://schemas.microsoft.com/office/drawing/2014/main" id="{D11C1FDE-4349-43C3-BF2E-B9355CBC9A9A}"/>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GB" altLang="en-US" dirty="0">
                <a:solidFill>
                  <a:srgbClr val="AF1E2C"/>
                </a:solidFill>
                <a:highlight>
                  <a:srgbClr val="FFFFFF"/>
                </a:highlight>
                <a:latin typeface="Arial" panose="020B0604020202020204" pitchFamily="34" charset="0"/>
                <a:cs typeface="Arial" panose="020B0604020202020204" pitchFamily="34" charset="0"/>
              </a:rPr>
              <a:t>Workshop Outcomes</a:t>
            </a:r>
          </a:p>
        </p:txBody>
      </p:sp>
      <p:sp>
        <p:nvSpPr>
          <p:cNvPr id="34819" name="Content Placeholder 2">
            <a:extLst>
              <a:ext uri="{FF2B5EF4-FFF2-40B4-BE49-F238E27FC236}">
                <a16:creationId xmlns:a16="http://schemas.microsoft.com/office/drawing/2014/main" id="{34FB1660-CEA6-405F-BF44-89551810FDA0}"/>
              </a:ext>
            </a:extLst>
          </p:cNvPr>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0" indent="0" eaLnBrk="1" hangingPunct="1">
              <a:spcBef>
                <a:spcPts val="1800"/>
              </a:spcBef>
              <a:buClrTx/>
              <a:buNone/>
              <a:defRPr/>
            </a:pPr>
            <a:r>
              <a:rPr lang="en-GB" altLang="en-US" sz="2400" dirty="0">
                <a:latin typeface="Arial" panose="020B0604020202020204" pitchFamily="34" charset="0"/>
                <a:cs typeface="Arial" panose="020B0604020202020204" pitchFamily="34" charset="0"/>
              </a:rPr>
              <a:t>By the end of this workshop you should have a clear understanding of…</a:t>
            </a:r>
          </a:p>
          <a:p>
            <a:pPr eaLnBrk="1" hangingPunct="1">
              <a:spcBef>
                <a:spcPts val="1800"/>
              </a:spcBef>
              <a:buClrTx/>
              <a:buFont typeface="Arial" pitchFamily="34" charset="0"/>
              <a:buChar char="•"/>
              <a:defRPr/>
            </a:pPr>
            <a:r>
              <a:rPr lang="en-GB" altLang="en-US" sz="2400" dirty="0">
                <a:latin typeface="Arial" panose="020B0604020202020204" pitchFamily="34" charset="0"/>
                <a:cs typeface="Arial" panose="020B0604020202020204" pitchFamily="34" charset="0"/>
              </a:rPr>
              <a:t>The consequences of antimicrobial resistance and the role we all play in contributing to, and addressing AMR</a:t>
            </a:r>
          </a:p>
          <a:p>
            <a:pPr eaLnBrk="1" hangingPunct="1">
              <a:spcBef>
                <a:spcPts val="1800"/>
              </a:spcBef>
              <a:buClrTx/>
              <a:buFont typeface="Arial" pitchFamily="34" charset="0"/>
              <a:buChar char="•"/>
              <a:defRPr/>
            </a:pPr>
            <a:r>
              <a:rPr lang="en-GB" altLang="en-US" sz="2400" dirty="0">
                <a:latin typeface="Arial" panose="020B0604020202020204" pitchFamily="34" charset="0"/>
                <a:cs typeface="Arial" panose="020B0604020202020204" pitchFamily="34" charset="0"/>
              </a:rPr>
              <a:t>The TARGET toolkit and how it can support you - where to find it and how to use it</a:t>
            </a:r>
          </a:p>
          <a:p>
            <a:pPr>
              <a:spcBef>
                <a:spcPts val="1800"/>
              </a:spcBef>
              <a:defRPr/>
            </a:pPr>
            <a:r>
              <a:rPr lang="en-GB" altLang="en-US" sz="2400" dirty="0">
                <a:latin typeface="Arial" panose="020B0604020202020204" pitchFamily="34" charset="0"/>
                <a:cs typeface="Arial" panose="020B0604020202020204" pitchFamily="34" charset="0"/>
              </a:rPr>
              <a:t>What you, and your practice, can do to help tackle AMR safely and responsibly</a:t>
            </a:r>
          </a:p>
          <a:p>
            <a:pPr eaLnBrk="1" hangingPunct="1">
              <a:spcBef>
                <a:spcPts val="1800"/>
              </a:spcBef>
              <a:buClrTx/>
              <a:buFont typeface="Arial" pitchFamily="34" charset="0"/>
              <a:buChar char="•"/>
              <a:defRPr/>
            </a:pPr>
            <a:r>
              <a:rPr lang="en-GB" altLang="en-US" sz="2400" dirty="0">
                <a:latin typeface="Arial" panose="020B0604020202020204" pitchFamily="34" charset="0"/>
                <a:cs typeface="Arial" panose="020B0604020202020204" pitchFamily="34" charset="0"/>
              </a:rPr>
              <a:t>Coding, back-up prescriptions &amp; TARGET leaflets</a:t>
            </a:r>
          </a:p>
          <a:p>
            <a:pPr eaLnBrk="1" hangingPunct="1">
              <a:spcBef>
                <a:spcPts val="1800"/>
              </a:spcBef>
              <a:buClrTx/>
              <a:buFont typeface="Arial" pitchFamily="34" charset="0"/>
              <a:buChar char="•"/>
              <a:defRPr/>
            </a:pPr>
            <a:endParaRPr lang="en-GB" altLang="en-US" sz="2400" dirty="0">
              <a:latin typeface="Arial" panose="020B0604020202020204" pitchFamily="34" charset="0"/>
              <a:cs typeface="Arial" panose="020B0604020202020204" pitchFamily="34" charset="0"/>
            </a:endParaRPr>
          </a:p>
          <a:p>
            <a:pPr eaLnBrk="1" hangingPunct="1">
              <a:spcBef>
                <a:spcPts val="1800"/>
              </a:spcBef>
              <a:buClrTx/>
              <a:buFont typeface="Arial" pitchFamily="34" charset="0"/>
              <a:buChar char="•"/>
              <a:defRPr/>
            </a:pPr>
            <a:endParaRPr lang="en-GB" altLang="en-US" sz="2400" dirty="0">
              <a:latin typeface="Arial" panose="020B0604020202020204" pitchFamily="34" charset="0"/>
              <a:cs typeface="Arial" panose="020B0604020202020204" pitchFamily="34" charset="0"/>
            </a:endParaRPr>
          </a:p>
          <a:p>
            <a:pPr eaLnBrk="1" hangingPunct="1">
              <a:spcBef>
                <a:spcPts val="1800"/>
              </a:spcBef>
              <a:buClrTx/>
              <a:buFont typeface="Arial" pitchFamily="34" charset="0"/>
              <a:buChar char="•"/>
              <a:defRPr/>
            </a:pPr>
            <a:endParaRPr lang="en-GB" altLang="en-US" sz="2400" dirty="0">
              <a:latin typeface="Arial" panose="020B0604020202020204" pitchFamily="34" charset="0"/>
              <a:cs typeface="Arial" panose="020B0604020202020204" pitchFamily="34" charset="0"/>
            </a:endParaRPr>
          </a:p>
        </p:txBody>
      </p:sp>
      <p:sp>
        <p:nvSpPr>
          <p:cNvPr id="8" name="Footer Placeholder 1">
            <a:extLst>
              <a:ext uri="{FF2B5EF4-FFF2-40B4-BE49-F238E27FC236}">
                <a16:creationId xmlns:a16="http://schemas.microsoft.com/office/drawing/2014/main" id="{BF28629B-FF7E-4570-A0C7-DC0D454687AE}"/>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6" name="TextBox 13">
            <a:extLst>
              <a:ext uri="{FF2B5EF4-FFF2-40B4-BE49-F238E27FC236}">
                <a16:creationId xmlns:a16="http://schemas.microsoft.com/office/drawing/2014/main" id="{2C35B254-EF1C-4679-B9AF-E252FDC951AB}"/>
              </a:ext>
            </a:extLst>
          </p:cNvPr>
          <p:cNvSpPr txBox="1">
            <a:spLocks noChangeArrowheads="1"/>
          </p:cNvSpPr>
          <p:nvPr/>
        </p:nvSpPr>
        <p:spPr bwMode="auto">
          <a:xfrm>
            <a:off x="6063326" y="6412304"/>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spTree>
    <p:extLst>
      <p:ext uri="{BB962C8B-B14F-4D97-AF65-F5344CB8AC3E}">
        <p14:creationId xmlns:p14="http://schemas.microsoft.com/office/powerpoint/2010/main" val="1374908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B5F644-83C4-480D-987C-00B4CEDBFCC5}"/>
              </a:ext>
            </a:extLst>
          </p:cNvPr>
          <p:cNvSpPr>
            <a:spLocks noGrp="1"/>
          </p:cNvSpPr>
          <p:nvPr>
            <p:ph type="title"/>
          </p:nvPr>
        </p:nvSpPr>
        <p:spPr>
          <a:xfrm>
            <a:off x="1517904" y="365126"/>
            <a:ext cx="6997446" cy="812799"/>
          </a:xfrm>
        </p:spPr>
        <p:txBody>
          <a:bodyPr>
            <a:normAutofit fontScale="90000"/>
          </a:bodyPr>
          <a:lstStyle/>
          <a:p>
            <a:r>
              <a:rPr lang="en-GB" sz="3600" dirty="0">
                <a:latin typeface="Arial" panose="020B0604020202020204" pitchFamily="34" charset="0"/>
                <a:cs typeface="Arial" panose="020B0604020202020204" pitchFamily="34" charset="0"/>
              </a:rPr>
              <a:t>TARGET: Patient Information Leaflets</a:t>
            </a:r>
          </a:p>
        </p:txBody>
      </p:sp>
      <p:pic>
        <p:nvPicPr>
          <p:cNvPr id="53250" name="Picture 1" descr="TARGET 'Treat Your Infection - Respiratory Tract Infection (RTI)' leaflet">
            <a:extLst>
              <a:ext uri="{FF2B5EF4-FFF2-40B4-BE49-F238E27FC236}">
                <a16:creationId xmlns:a16="http://schemas.microsoft.com/office/drawing/2014/main" id="{80CD4F22-DA83-484A-B61D-ECA91D9FD3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30" t="146" r="130" b="6874"/>
          <a:stretch>
            <a:fillRect/>
          </a:stretch>
        </p:blipFill>
        <p:spPr bwMode="auto">
          <a:xfrm>
            <a:off x="889795" y="1200150"/>
            <a:ext cx="7248525" cy="475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6" name="TextBox 20">
            <a:extLst>
              <a:ext uri="{FF2B5EF4-FFF2-40B4-BE49-F238E27FC236}">
                <a16:creationId xmlns:a16="http://schemas.microsoft.com/office/drawing/2014/main" id="{F803284B-8811-4D8B-A5CF-7AB93D03856F}"/>
              </a:ext>
            </a:extLst>
          </p:cNvPr>
          <p:cNvSpPr txBox="1">
            <a:spLocks noChangeArrowheads="1"/>
          </p:cNvSpPr>
          <p:nvPr/>
        </p:nvSpPr>
        <p:spPr bwMode="auto">
          <a:xfrm>
            <a:off x="6300788" y="1546225"/>
            <a:ext cx="2660650" cy="1200150"/>
          </a:xfrm>
          <a:prstGeom prst="rect">
            <a:avLst/>
          </a:prstGeom>
          <a:solidFill>
            <a:srgbClr val="9966FF">
              <a:alpha val="80000"/>
            </a:srgbClr>
          </a:solidFill>
          <a:ln w="19050">
            <a:solidFill>
              <a:srgbClr val="9966FF"/>
            </a:solidFill>
            <a:miter lim="800000"/>
            <a:headEnd/>
            <a:tailEnd/>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a:solidFill>
                  <a:srgbClr val="000000"/>
                </a:solidFill>
                <a:ea typeface="ヒラギノ角ゴ Pro W3"/>
                <a:cs typeface="ヒラギノ角ゴ Pro W3"/>
              </a:rPr>
              <a:t>‘Most are better by’ section to help patients know when to (re) consult</a:t>
            </a:r>
          </a:p>
        </p:txBody>
      </p:sp>
      <p:cxnSp>
        <p:nvCxnSpPr>
          <p:cNvPr id="24" name="Straight Arrow Connector 23">
            <a:extLst>
              <a:ext uri="{FF2B5EF4-FFF2-40B4-BE49-F238E27FC236}">
                <a16:creationId xmlns:a16="http://schemas.microsoft.com/office/drawing/2014/main" id="{02714E1D-C212-409F-ABEB-D4C49FD0BBA1}"/>
              </a:ext>
              <a:ext uri="{C183D7F6-B498-43B3-948B-1728B52AA6E4}">
                <adec:decorative xmlns:adec="http://schemas.microsoft.com/office/drawing/2017/decorative" val="1"/>
              </a:ext>
            </a:extLst>
          </p:cNvPr>
          <p:cNvCxnSpPr>
            <a:cxnSpLocks/>
            <a:stCxn id="53256" idx="1"/>
          </p:cNvCxnSpPr>
          <p:nvPr/>
        </p:nvCxnSpPr>
        <p:spPr bwMode="auto">
          <a:xfrm flipH="1" flipV="1">
            <a:off x="2555875" y="1865313"/>
            <a:ext cx="3744913" cy="280987"/>
          </a:xfrm>
          <a:prstGeom prst="straightConnector1">
            <a:avLst/>
          </a:prstGeom>
          <a:ln w="28575">
            <a:solidFill>
              <a:srgbClr val="9966FF"/>
            </a:solidFill>
            <a:tailEnd type="arrow"/>
          </a:ln>
        </p:spPr>
        <p:style>
          <a:lnRef idx="1">
            <a:schemeClr val="accent1"/>
          </a:lnRef>
          <a:fillRef idx="0">
            <a:schemeClr val="accent1"/>
          </a:fillRef>
          <a:effectRef idx="0">
            <a:schemeClr val="accent1"/>
          </a:effectRef>
          <a:fontRef idx="minor">
            <a:schemeClr val="tx1"/>
          </a:fontRef>
        </p:style>
      </p:cxnSp>
      <p:sp>
        <p:nvSpPr>
          <p:cNvPr id="53258" name="TextBox 26">
            <a:extLst>
              <a:ext uri="{FF2B5EF4-FFF2-40B4-BE49-F238E27FC236}">
                <a16:creationId xmlns:a16="http://schemas.microsoft.com/office/drawing/2014/main" id="{D375F2B7-FAAF-4D5F-A3E5-26200EC7EE3E}"/>
              </a:ext>
            </a:extLst>
          </p:cNvPr>
          <p:cNvSpPr txBox="1">
            <a:spLocks noChangeArrowheads="1"/>
          </p:cNvSpPr>
          <p:nvPr/>
        </p:nvSpPr>
        <p:spPr bwMode="auto">
          <a:xfrm>
            <a:off x="6337300" y="2909888"/>
            <a:ext cx="2624138" cy="368300"/>
          </a:xfrm>
          <a:prstGeom prst="rect">
            <a:avLst/>
          </a:prstGeom>
          <a:solidFill>
            <a:srgbClr val="FFC000">
              <a:alpha val="80000"/>
            </a:srgbClr>
          </a:solidFill>
          <a:ln w="19050">
            <a:solidFill>
              <a:srgbClr val="FFC000"/>
            </a:solidFill>
            <a:miter lim="800000"/>
            <a:headEnd/>
            <a:tailEnd/>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a:solidFill>
                  <a:srgbClr val="000000"/>
                </a:solidFill>
                <a:ea typeface="ヒラギノ角ゴ Pro W3"/>
                <a:cs typeface="ヒラギノ角ゴ Pro W3"/>
              </a:rPr>
              <a:t>Safety netting  </a:t>
            </a:r>
          </a:p>
        </p:txBody>
      </p:sp>
      <p:cxnSp>
        <p:nvCxnSpPr>
          <p:cNvPr id="26" name="Straight Arrow Connector 25">
            <a:extLst>
              <a:ext uri="{FF2B5EF4-FFF2-40B4-BE49-F238E27FC236}">
                <a16:creationId xmlns:a16="http://schemas.microsoft.com/office/drawing/2014/main" id="{7506A3A1-2DB2-4C66-9196-BB3D3C2CC182}"/>
              </a:ext>
              <a:ext uri="{C183D7F6-B498-43B3-948B-1728B52AA6E4}">
                <adec:decorative xmlns:adec="http://schemas.microsoft.com/office/drawing/2017/decorative" val="1"/>
              </a:ext>
            </a:extLst>
          </p:cNvPr>
          <p:cNvCxnSpPr>
            <a:stCxn id="53258" idx="1"/>
          </p:cNvCxnSpPr>
          <p:nvPr/>
        </p:nvCxnSpPr>
        <p:spPr bwMode="auto">
          <a:xfrm flipH="1" flipV="1">
            <a:off x="5041900" y="2757488"/>
            <a:ext cx="1295400" cy="336550"/>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53264" name="TextBox 26">
            <a:extLst>
              <a:ext uri="{FF2B5EF4-FFF2-40B4-BE49-F238E27FC236}">
                <a16:creationId xmlns:a16="http://schemas.microsoft.com/office/drawing/2014/main" id="{E7FB4844-26C0-4C25-A7A8-6AC9CFE845C2}"/>
              </a:ext>
            </a:extLst>
          </p:cNvPr>
          <p:cNvSpPr txBox="1">
            <a:spLocks noChangeArrowheads="1"/>
          </p:cNvSpPr>
          <p:nvPr/>
        </p:nvSpPr>
        <p:spPr bwMode="auto">
          <a:xfrm>
            <a:off x="6388100" y="3836988"/>
            <a:ext cx="2624138" cy="368300"/>
          </a:xfrm>
          <a:prstGeom prst="rect">
            <a:avLst/>
          </a:prstGeom>
          <a:solidFill>
            <a:srgbClr val="CC0099">
              <a:alpha val="80000"/>
            </a:srgbClr>
          </a:solidFill>
          <a:ln w="19050">
            <a:solidFill>
              <a:srgbClr val="CC0099"/>
            </a:solidFill>
            <a:miter lim="800000"/>
            <a:headEnd/>
            <a:tailEnd/>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a:solidFill>
                  <a:schemeClr val="bg1"/>
                </a:solidFill>
                <a:ea typeface="ヒラギノ角ゴ Pro W3"/>
                <a:cs typeface="ヒラギノ角ゴ Pro W3"/>
              </a:rPr>
              <a:t>Covid-19 Information</a:t>
            </a:r>
          </a:p>
        </p:txBody>
      </p:sp>
      <p:cxnSp>
        <p:nvCxnSpPr>
          <p:cNvPr id="25" name="Straight Arrow Connector 24">
            <a:extLst>
              <a:ext uri="{FF2B5EF4-FFF2-40B4-BE49-F238E27FC236}">
                <a16:creationId xmlns:a16="http://schemas.microsoft.com/office/drawing/2014/main" id="{0EE35D86-B65F-4255-AB78-2C032E24C35A}"/>
              </a:ext>
              <a:ext uri="{C183D7F6-B498-43B3-948B-1728B52AA6E4}">
                <adec:decorative xmlns:adec="http://schemas.microsoft.com/office/drawing/2017/decorative" val="1"/>
              </a:ext>
            </a:extLst>
          </p:cNvPr>
          <p:cNvCxnSpPr>
            <a:cxnSpLocks/>
            <a:stCxn id="53264" idx="1"/>
          </p:cNvCxnSpPr>
          <p:nvPr/>
        </p:nvCxnSpPr>
        <p:spPr bwMode="auto">
          <a:xfrm flipH="1">
            <a:off x="3995738" y="4021138"/>
            <a:ext cx="2392362" cy="719137"/>
          </a:xfrm>
          <a:prstGeom prst="straightConnector1">
            <a:avLst/>
          </a:prstGeom>
          <a:ln w="28575">
            <a:solidFill>
              <a:srgbClr val="CC0099"/>
            </a:solidFill>
            <a:tailEnd type="arrow"/>
          </a:ln>
        </p:spPr>
        <p:style>
          <a:lnRef idx="1">
            <a:schemeClr val="accent1"/>
          </a:lnRef>
          <a:fillRef idx="0">
            <a:schemeClr val="accent1"/>
          </a:fillRef>
          <a:effectRef idx="0">
            <a:schemeClr val="accent1"/>
          </a:effectRef>
          <a:fontRef idx="minor">
            <a:schemeClr val="tx1"/>
          </a:fontRef>
        </p:style>
      </p:cxnSp>
      <p:sp>
        <p:nvSpPr>
          <p:cNvPr id="53260" name="TextBox 31">
            <a:extLst>
              <a:ext uri="{FF2B5EF4-FFF2-40B4-BE49-F238E27FC236}">
                <a16:creationId xmlns:a16="http://schemas.microsoft.com/office/drawing/2014/main" id="{8073C30B-9C35-4E27-A07C-28708E5A84D9}"/>
              </a:ext>
            </a:extLst>
          </p:cNvPr>
          <p:cNvSpPr txBox="1">
            <a:spLocks noChangeArrowheads="1"/>
          </p:cNvSpPr>
          <p:nvPr/>
        </p:nvSpPr>
        <p:spPr bwMode="auto">
          <a:xfrm>
            <a:off x="6416675" y="4527550"/>
            <a:ext cx="2624138" cy="369888"/>
          </a:xfrm>
          <a:prstGeom prst="rect">
            <a:avLst/>
          </a:prstGeom>
          <a:solidFill>
            <a:srgbClr val="00B0F0">
              <a:alpha val="80000"/>
            </a:srgbClr>
          </a:solidFill>
          <a:ln w="19050">
            <a:solidFill>
              <a:srgbClr val="00B0F0"/>
            </a:solidFill>
            <a:miter lim="800000"/>
            <a:headEnd/>
            <a:tailEnd/>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a:solidFill>
                  <a:srgbClr val="000000"/>
                </a:solidFill>
                <a:ea typeface="ヒラギノ角ゴ Pro W3"/>
                <a:cs typeface="ヒラギノ角ゴ Pro W3"/>
              </a:rPr>
              <a:t>Back-up prescription </a:t>
            </a:r>
          </a:p>
        </p:txBody>
      </p:sp>
      <p:cxnSp>
        <p:nvCxnSpPr>
          <p:cNvPr id="29" name="Straight Arrow Connector 28">
            <a:extLst>
              <a:ext uri="{FF2B5EF4-FFF2-40B4-BE49-F238E27FC236}">
                <a16:creationId xmlns:a16="http://schemas.microsoft.com/office/drawing/2014/main" id="{B3862D19-95A5-4E8F-83AA-B84F890E649A}"/>
              </a:ext>
              <a:ext uri="{C183D7F6-B498-43B3-948B-1728B52AA6E4}">
                <adec:decorative xmlns:adec="http://schemas.microsoft.com/office/drawing/2017/decorative" val="1"/>
              </a:ext>
            </a:extLst>
          </p:cNvPr>
          <p:cNvCxnSpPr>
            <a:cxnSpLocks/>
            <a:stCxn id="53260" idx="1"/>
          </p:cNvCxnSpPr>
          <p:nvPr/>
        </p:nvCxnSpPr>
        <p:spPr bwMode="auto">
          <a:xfrm flipH="1">
            <a:off x="2843213" y="4711700"/>
            <a:ext cx="3573462" cy="530225"/>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53262" name="TextBox 34">
            <a:extLst>
              <a:ext uri="{FF2B5EF4-FFF2-40B4-BE49-F238E27FC236}">
                <a16:creationId xmlns:a16="http://schemas.microsoft.com/office/drawing/2014/main" id="{67D5EF56-8A17-4DB8-AF95-00CE822C4B1B}"/>
              </a:ext>
            </a:extLst>
          </p:cNvPr>
          <p:cNvSpPr txBox="1">
            <a:spLocks noChangeArrowheads="1"/>
          </p:cNvSpPr>
          <p:nvPr/>
        </p:nvSpPr>
        <p:spPr bwMode="auto">
          <a:xfrm>
            <a:off x="6443663" y="4941888"/>
            <a:ext cx="2624137" cy="646112"/>
          </a:xfrm>
          <a:prstGeom prst="rect">
            <a:avLst/>
          </a:prstGeom>
          <a:solidFill>
            <a:srgbClr val="00B050">
              <a:alpha val="80000"/>
            </a:srgbClr>
          </a:solidFill>
          <a:ln w="19050">
            <a:solidFill>
              <a:srgbClr val="00B050"/>
            </a:solidFill>
            <a:miter lim="800000"/>
            <a:headEnd/>
            <a:tailEnd/>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dirty="0">
                <a:solidFill>
                  <a:srgbClr val="000000"/>
                </a:solidFill>
                <a:ea typeface="ヒラギノ角ゴ Pro W3"/>
                <a:cs typeface="ヒラギノ角ゴ Pro W3"/>
              </a:rPr>
              <a:t>Information about antibiotics &amp; AMR</a:t>
            </a:r>
          </a:p>
        </p:txBody>
      </p:sp>
      <p:cxnSp>
        <p:nvCxnSpPr>
          <p:cNvPr id="31" name="Straight Arrow Connector 30">
            <a:extLst>
              <a:ext uri="{FF2B5EF4-FFF2-40B4-BE49-F238E27FC236}">
                <a16:creationId xmlns:a16="http://schemas.microsoft.com/office/drawing/2014/main" id="{5FB7C2F1-6BE9-4B3B-97D5-CAD6F6F62072}"/>
              </a:ext>
              <a:ext uri="{C183D7F6-B498-43B3-948B-1728B52AA6E4}">
                <adec:decorative xmlns:adec="http://schemas.microsoft.com/office/drawing/2017/decorative" val="1"/>
              </a:ext>
            </a:extLst>
          </p:cNvPr>
          <p:cNvCxnSpPr>
            <a:cxnSpLocks/>
            <a:stCxn id="53262" idx="1"/>
          </p:cNvCxnSpPr>
          <p:nvPr/>
        </p:nvCxnSpPr>
        <p:spPr bwMode="auto">
          <a:xfrm flipH="1">
            <a:off x="3995738" y="5265738"/>
            <a:ext cx="2447925" cy="223837"/>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54679B3-6033-42A9-AFFD-39C1606ED4B5}"/>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25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2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26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26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32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6" grpId="0" animBg="1"/>
      <p:bldP spid="53258" grpId="0" animBg="1"/>
      <p:bldP spid="53264" grpId="0" animBg="1"/>
      <p:bldP spid="53260" grpId="0" animBg="1"/>
      <p:bldP spid="5326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D123C819-F191-484D-98DB-B66F43466238}"/>
              </a:ext>
            </a:extLst>
          </p:cNvPr>
          <p:cNvSpPr txBox="1">
            <a:spLocks noGrp="1"/>
          </p:cNvSpPr>
          <p:nvPr>
            <p:ph type="title"/>
          </p:nvPr>
        </p:nvSpPr>
        <p:spPr bwMode="auto">
          <a:xfrm>
            <a:off x="1259633" y="98426"/>
            <a:ext cx="7866906" cy="763587"/>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lgn="l" rtl="0" eaLnBrk="0" fontAlgn="base" hangingPunct="0">
              <a:spcBef>
                <a:spcPct val="0"/>
              </a:spcBef>
              <a:spcAft>
                <a:spcPct val="0"/>
              </a:spcAft>
              <a:defRPr sz="3400" b="1">
                <a:solidFill>
                  <a:schemeClr val="bg1"/>
                </a:solidFill>
                <a:latin typeface="+mj-lt"/>
                <a:ea typeface="+mj-ea"/>
                <a:cs typeface="+mj-cs"/>
              </a:defRPr>
            </a:lvl1pPr>
            <a:lvl2pPr algn="l" rtl="0" eaLnBrk="0" fontAlgn="base" hangingPunct="0">
              <a:spcBef>
                <a:spcPct val="0"/>
              </a:spcBef>
              <a:spcAft>
                <a:spcPct val="0"/>
              </a:spcAft>
              <a:defRPr sz="4400" b="1">
                <a:solidFill>
                  <a:srgbClr val="9BB3FF"/>
                </a:solidFill>
                <a:latin typeface="Arial" charset="0"/>
              </a:defRPr>
            </a:lvl2pPr>
            <a:lvl3pPr algn="l" rtl="0" eaLnBrk="0" fontAlgn="base" hangingPunct="0">
              <a:spcBef>
                <a:spcPct val="0"/>
              </a:spcBef>
              <a:spcAft>
                <a:spcPct val="0"/>
              </a:spcAft>
              <a:defRPr sz="4400" b="1">
                <a:solidFill>
                  <a:srgbClr val="9BB3FF"/>
                </a:solidFill>
                <a:latin typeface="Arial" charset="0"/>
              </a:defRPr>
            </a:lvl3pPr>
            <a:lvl4pPr algn="l" rtl="0" eaLnBrk="0" fontAlgn="base" hangingPunct="0">
              <a:spcBef>
                <a:spcPct val="0"/>
              </a:spcBef>
              <a:spcAft>
                <a:spcPct val="0"/>
              </a:spcAft>
              <a:defRPr sz="4400" b="1">
                <a:solidFill>
                  <a:srgbClr val="9BB3FF"/>
                </a:solidFill>
                <a:latin typeface="Arial" charset="0"/>
              </a:defRPr>
            </a:lvl4pPr>
            <a:lvl5pPr algn="l" rtl="0" eaLnBrk="0" fontAlgn="base" hangingPunct="0">
              <a:spcBef>
                <a:spcPct val="0"/>
              </a:spcBef>
              <a:spcAft>
                <a:spcPct val="0"/>
              </a:spcAft>
              <a:defRPr sz="4400" b="1">
                <a:solidFill>
                  <a:srgbClr val="9BB3FF"/>
                </a:solidFill>
                <a:latin typeface="Arial" charset="0"/>
              </a:defRPr>
            </a:lvl5pPr>
            <a:lvl6pPr marL="457200" algn="l" rtl="0" eaLnBrk="1" fontAlgn="base" hangingPunct="1">
              <a:spcBef>
                <a:spcPct val="0"/>
              </a:spcBef>
              <a:spcAft>
                <a:spcPct val="0"/>
              </a:spcAft>
              <a:defRPr sz="4400" b="1">
                <a:solidFill>
                  <a:srgbClr val="9BB3FF"/>
                </a:solidFill>
                <a:latin typeface="Arial" charset="0"/>
              </a:defRPr>
            </a:lvl6pPr>
            <a:lvl7pPr marL="914400" algn="l" rtl="0" eaLnBrk="1" fontAlgn="base" hangingPunct="1">
              <a:spcBef>
                <a:spcPct val="0"/>
              </a:spcBef>
              <a:spcAft>
                <a:spcPct val="0"/>
              </a:spcAft>
              <a:defRPr sz="4400" b="1">
                <a:solidFill>
                  <a:srgbClr val="9BB3FF"/>
                </a:solidFill>
                <a:latin typeface="Arial" charset="0"/>
              </a:defRPr>
            </a:lvl7pPr>
            <a:lvl8pPr marL="1371600" algn="l" rtl="0" eaLnBrk="1" fontAlgn="base" hangingPunct="1">
              <a:spcBef>
                <a:spcPct val="0"/>
              </a:spcBef>
              <a:spcAft>
                <a:spcPct val="0"/>
              </a:spcAft>
              <a:defRPr sz="4400" b="1">
                <a:solidFill>
                  <a:srgbClr val="9BB3FF"/>
                </a:solidFill>
                <a:latin typeface="Arial" charset="0"/>
              </a:defRPr>
            </a:lvl8pPr>
            <a:lvl9pPr marL="1828800" algn="l" rtl="0" eaLnBrk="1" fontAlgn="base" hangingPunct="1">
              <a:spcBef>
                <a:spcPct val="0"/>
              </a:spcBef>
              <a:spcAft>
                <a:spcPct val="0"/>
              </a:spcAft>
              <a:defRPr sz="4400" b="1">
                <a:solidFill>
                  <a:srgbClr val="9BB3FF"/>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3000" b="0" i="0" u="none" strike="noStrike" kern="0" cap="none" spc="0" normalizeH="0" baseline="0" noProof="0" dirty="0">
                <a:ln>
                  <a:noFill/>
                </a:ln>
                <a:solidFill>
                  <a:srgbClr val="AF1E2C"/>
                </a:solidFill>
                <a:effectLst/>
                <a:uLnTx/>
                <a:uFillTx/>
                <a:latin typeface="Arial" panose="020B0604020202020204" pitchFamily="34" charset="0"/>
                <a:cs typeface="Arial" panose="020B0604020202020204" pitchFamily="34" charset="0"/>
              </a:rPr>
              <a:t>TARGET: Treating Your Infection RTI Leaflet</a:t>
            </a:r>
          </a:p>
        </p:txBody>
      </p:sp>
      <p:sp>
        <p:nvSpPr>
          <p:cNvPr id="32" name="Text Placeholder 4">
            <a:extLst>
              <a:ext uri="{FF2B5EF4-FFF2-40B4-BE49-F238E27FC236}">
                <a16:creationId xmlns:a16="http://schemas.microsoft.com/office/drawing/2014/main" id="{60D397DD-323C-401D-88B7-C2CD16BDE85C}"/>
              </a:ext>
            </a:extLst>
          </p:cNvPr>
          <p:cNvSpPr txBox="1">
            <a:spLocks/>
          </p:cNvSpPr>
          <p:nvPr/>
        </p:nvSpPr>
        <p:spPr>
          <a:xfrm>
            <a:off x="1165225" y="862013"/>
            <a:ext cx="4070350" cy="384175"/>
          </a:xfrm>
          <a:prstGeom prst="rect">
            <a:avLst/>
          </a:prstGeom>
          <a:solidFill>
            <a:schemeClr val="bg1"/>
          </a:solidFill>
        </p:spPr>
        <p:txBody>
          <a:bodyPr/>
          <a:lstStyle/>
          <a:p>
            <a:pPr eaLnBrk="1" hangingPunct="1">
              <a:spcBef>
                <a:spcPct val="20000"/>
              </a:spcBef>
              <a:buClr>
                <a:srgbClr val="002060"/>
              </a:buClr>
              <a:tabLst>
                <a:tab pos="1162050" algn="l"/>
                <a:tab pos="1695450" algn="l"/>
                <a:tab pos="2247900" algn="l"/>
                <a:tab pos="2781300" algn="l"/>
              </a:tabLst>
              <a:defRPr/>
            </a:pPr>
            <a:r>
              <a:rPr lang="en-GB" dirty="0">
                <a:solidFill>
                  <a:srgbClr val="AF1E2C"/>
                </a:solidFill>
                <a:ea typeface="ヒラギノ角ゴ Pro W3" pitchFamily="84" charset="-128"/>
              </a:rPr>
              <a:t>Pictorial leaflet</a:t>
            </a:r>
            <a:endParaRPr lang="en-GB" kern="0" dirty="0">
              <a:solidFill>
                <a:srgbClr val="AF1E2C"/>
              </a:solidFill>
              <a:ea typeface="ヒラギノ角ゴ Pro W3" pitchFamily="84" charset="-128"/>
            </a:endParaRPr>
          </a:p>
        </p:txBody>
      </p:sp>
      <p:sp>
        <p:nvSpPr>
          <p:cNvPr id="21" name="Text Placeholder 4">
            <a:extLst>
              <a:ext uri="{FF2B5EF4-FFF2-40B4-BE49-F238E27FC236}">
                <a16:creationId xmlns:a16="http://schemas.microsoft.com/office/drawing/2014/main" id="{D3AA4F40-C43E-415F-9785-0FEF68FEBB86}"/>
              </a:ext>
            </a:extLst>
          </p:cNvPr>
          <p:cNvSpPr txBox="1">
            <a:spLocks/>
          </p:cNvSpPr>
          <p:nvPr/>
        </p:nvSpPr>
        <p:spPr>
          <a:xfrm>
            <a:off x="4932364" y="855663"/>
            <a:ext cx="3975100" cy="385762"/>
          </a:xfrm>
          <a:prstGeom prst="rect">
            <a:avLst/>
          </a:prstGeom>
          <a:solidFill>
            <a:schemeClr val="bg1"/>
          </a:solidFill>
        </p:spPr>
        <p:txBody>
          <a:bodyPr/>
          <a:lstStyle/>
          <a:p>
            <a:pPr eaLnBrk="1" hangingPunct="1">
              <a:spcBef>
                <a:spcPct val="20000"/>
              </a:spcBef>
              <a:buClr>
                <a:srgbClr val="002060"/>
              </a:buClr>
              <a:tabLst>
                <a:tab pos="1162050" algn="l"/>
                <a:tab pos="1695450" algn="l"/>
                <a:tab pos="2247900" algn="l"/>
                <a:tab pos="2781300" algn="l"/>
              </a:tabLst>
              <a:defRPr/>
            </a:pPr>
            <a:r>
              <a:rPr lang="en-GB" dirty="0">
                <a:solidFill>
                  <a:srgbClr val="AF1E2C"/>
                </a:solidFill>
                <a:ea typeface="ヒラギノ角ゴ Pro W3" pitchFamily="84" charset="-128"/>
              </a:rPr>
              <a:t>Digital leaflets</a:t>
            </a:r>
            <a:endParaRPr lang="en-GB" kern="0" dirty="0">
              <a:solidFill>
                <a:srgbClr val="AF1E2C"/>
              </a:solidFill>
              <a:ea typeface="ヒラギノ角ゴ Pro W3" pitchFamily="84" charset="-128"/>
            </a:endParaRPr>
          </a:p>
        </p:txBody>
      </p:sp>
      <p:pic>
        <p:nvPicPr>
          <p:cNvPr id="38917" name="Picture 3" descr="TARGET self-care leaflet">
            <a:extLst>
              <a:ext uri="{FF2B5EF4-FFF2-40B4-BE49-F238E27FC236}">
                <a16:creationId xmlns:a16="http://schemas.microsoft.com/office/drawing/2014/main" id="{1CEEEB1B-6D78-468E-9003-CF583CA026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822" y="1371600"/>
            <a:ext cx="381635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5" descr="TARGET online digital leaflets">
            <a:extLst>
              <a:ext uri="{FF2B5EF4-FFF2-40B4-BE49-F238E27FC236}">
                <a16:creationId xmlns:a16="http://schemas.microsoft.com/office/drawing/2014/main" id="{CE31877B-077B-4A66-9E2F-B51FB3DEFB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7113" y="1236663"/>
            <a:ext cx="42894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DAF0A-47C4-C733-1DE0-588FB3CED4F1}"/>
              </a:ext>
            </a:extLst>
          </p:cNvPr>
          <p:cNvSpPr>
            <a:spLocks noGrp="1"/>
          </p:cNvSpPr>
          <p:nvPr>
            <p:ph type="title"/>
          </p:nvPr>
        </p:nvSpPr>
        <p:spPr/>
        <p:txBody>
          <a:bodyPr/>
          <a:lstStyle/>
          <a:p>
            <a:r>
              <a:rPr lang="en-GB" dirty="0"/>
              <a:t>What do we know now?</a:t>
            </a:r>
          </a:p>
        </p:txBody>
      </p:sp>
      <p:sp>
        <p:nvSpPr>
          <p:cNvPr id="4" name="Content Placeholder 3">
            <a:extLst>
              <a:ext uri="{FF2B5EF4-FFF2-40B4-BE49-F238E27FC236}">
                <a16:creationId xmlns:a16="http://schemas.microsoft.com/office/drawing/2014/main" id="{DF8D6905-A2EF-1BE6-9BF6-AF0C265DAD7D}"/>
              </a:ext>
            </a:extLst>
          </p:cNvPr>
          <p:cNvSpPr>
            <a:spLocks noGrp="1"/>
          </p:cNvSpPr>
          <p:nvPr>
            <p:ph idx="1"/>
          </p:nvPr>
        </p:nvSpPr>
        <p:spPr/>
        <p:txBody>
          <a:bodyPr/>
          <a:lstStyle/>
          <a:p>
            <a:r>
              <a:rPr lang="en-GB" dirty="0"/>
              <a:t>Using a clinical scoring tool can help clinical decision making for sore throat</a:t>
            </a:r>
          </a:p>
          <a:p>
            <a:pPr lvl="1"/>
            <a:r>
              <a:rPr lang="en-GB" dirty="0"/>
              <a:t>Recommend </a:t>
            </a:r>
            <a:r>
              <a:rPr lang="en-GB" dirty="0" err="1"/>
              <a:t>FeverPAIN</a:t>
            </a:r>
            <a:endParaRPr lang="en-GB" dirty="0"/>
          </a:p>
          <a:p>
            <a:r>
              <a:rPr lang="en-GB" dirty="0"/>
              <a:t>Tip: Video on how to include this in the patient journal:</a:t>
            </a:r>
          </a:p>
          <a:p>
            <a:pPr lvl="1"/>
            <a:r>
              <a:rPr lang="en-GB" dirty="0">
                <a:solidFill>
                  <a:srgbClr val="0070C0"/>
                </a:solidFill>
                <a:hlinkClick r:id="rId2">
                  <a:extLst>
                    <a:ext uri="{A12FA001-AC4F-418D-AE19-62706E023703}">
                      <ahyp:hlinkClr xmlns:ahyp="http://schemas.microsoft.com/office/drawing/2018/hyperlinkcolor" val="tx"/>
                    </a:ext>
                  </a:extLst>
                </a:hlinkClick>
              </a:rPr>
              <a:t>https://www.youtube.com/watch?v=0evTlTH5vvg</a:t>
            </a:r>
            <a:endParaRPr lang="en-GB" dirty="0">
              <a:solidFill>
                <a:srgbClr val="0070C0"/>
              </a:solidFill>
            </a:endParaRPr>
          </a:p>
          <a:p>
            <a:r>
              <a:rPr lang="en-GB" dirty="0"/>
              <a:t>Structure consultation using CHESTSSS and use TARGET RTI leaflet</a:t>
            </a:r>
          </a:p>
          <a:p>
            <a:r>
              <a:rPr lang="en-GB" dirty="0"/>
              <a:t>Prescribing antibiotics can reinforce beliefs about antibiotics which can drive re-consultations</a:t>
            </a:r>
          </a:p>
        </p:txBody>
      </p:sp>
      <p:sp>
        <p:nvSpPr>
          <p:cNvPr id="3" name="Footer Placeholder 2">
            <a:extLst>
              <a:ext uri="{FF2B5EF4-FFF2-40B4-BE49-F238E27FC236}">
                <a16:creationId xmlns:a16="http://schemas.microsoft.com/office/drawing/2014/main" id="{3600BEA5-4930-1AE0-5831-2BBC0D3E1660}"/>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858996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FCD9C-3135-8EDF-B97B-85484C594E4F}"/>
              </a:ext>
            </a:extLst>
          </p:cNvPr>
          <p:cNvSpPr>
            <a:spLocks noGrp="1"/>
          </p:cNvSpPr>
          <p:nvPr>
            <p:ph type="title"/>
          </p:nvPr>
        </p:nvSpPr>
        <p:spPr/>
        <p:txBody>
          <a:bodyPr/>
          <a:lstStyle/>
          <a:p>
            <a:r>
              <a:rPr lang="en-GB" dirty="0"/>
              <a:t>But my patient still </a:t>
            </a:r>
            <a:r>
              <a:rPr lang="en-GB"/>
              <a:t>wants antibiotics!</a:t>
            </a:r>
          </a:p>
        </p:txBody>
      </p:sp>
      <p:sp>
        <p:nvSpPr>
          <p:cNvPr id="3" name="Content Placeholder 2">
            <a:extLst>
              <a:ext uri="{FF2B5EF4-FFF2-40B4-BE49-F238E27FC236}">
                <a16:creationId xmlns:a16="http://schemas.microsoft.com/office/drawing/2014/main" id="{00496D7A-FD46-06D6-34D6-88655C43B6B5}"/>
              </a:ext>
            </a:extLst>
          </p:cNvPr>
          <p:cNvSpPr>
            <a:spLocks noGrp="1"/>
          </p:cNvSpPr>
          <p:nvPr>
            <p:ph idx="1"/>
          </p:nvPr>
        </p:nvSpPr>
        <p:spPr/>
        <p:txBody>
          <a:bodyPr/>
          <a:lstStyle/>
          <a:p>
            <a:r>
              <a:rPr lang="en-GB" dirty="0"/>
              <a:t>Consider a back up prescription…</a:t>
            </a:r>
          </a:p>
        </p:txBody>
      </p:sp>
      <p:sp>
        <p:nvSpPr>
          <p:cNvPr id="4" name="Footer Placeholder 3">
            <a:extLst>
              <a:ext uri="{FF2B5EF4-FFF2-40B4-BE49-F238E27FC236}">
                <a16:creationId xmlns:a16="http://schemas.microsoft.com/office/drawing/2014/main" id="{192CC212-827B-0F1A-CE7D-1437DD5A493A}"/>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3385209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878" y="1964957"/>
            <a:ext cx="8556244" cy="4176069"/>
          </a:xfrm>
        </p:spPr>
        <p:txBody>
          <a:bodyPr>
            <a:normAutofit/>
          </a:bodyPr>
          <a:lstStyle/>
          <a:p>
            <a:pPr marL="457200" indent="-457200">
              <a:buFont typeface="+mj-lt"/>
              <a:buAutoNum type="arabicPeriod"/>
            </a:pPr>
            <a:r>
              <a:rPr lang="en-GB" dirty="0"/>
              <a:t>Reduce patient use of antibiotics</a:t>
            </a:r>
          </a:p>
          <a:p>
            <a:pPr marL="457200" indent="-457200">
              <a:buFont typeface="+mj-lt"/>
              <a:buAutoNum type="arabicPeriod"/>
            </a:pPr>
            <a:r>
              <a:rPr lang="en-GB" dirty="0"/>
              <a:t>Useful if unsure whether immediate antibiotic is needed </a:t>
            </a:r>
          </a:p>
          <a:p>
            <a:pPr marL="457200" indent="-457200">
              <a:buFont typeface="+mj-lt"/>
              <a:buAutoNum type="arabicPeriod"/>
            </a:pPr>
            <a:r>
              <a:rPr lang="en-GB" dirty="0">
                <a:solidFill>
                  <a:srgbClr val="F6F6F6">
                    <a:lumMod val="10000"/>
                  </a:srgbClr>
                </a:solidFill>
              </a:rPr>
              <a:t>Little difference in symptomatic benefit with immediate vs. back-up antibiotics</a:t>
            </a:r>
          </a:p>
          <a:p>
            <a:pPr marL="457200" indent="-457200">
              <a:buFont typeface="+mj-lt"/>
              <a:buAutoNum type="arabicPeriod"/>
            </a:pPr>
            <a:r>
              <a:rPr lang="en-GB" dirty="0"/>
              <a:t>Increase patient’s ability to self-manage infections</a:t>
            </a:r>
          </a:p>
          <a:p>
            <a:pPr marL="457200" indent="-457200">
              <a:buFont typeface="+mj-lt"/>
              <a:buAutoNum type="arabicPeriod"/>
            </a:pPr>
            <a:r>
              <a:rPr lang="en-GB" dirty="0"/>
              <a:t>Prevent complications </a:t>
            </a:r>
          </a:p>
          <a:p>
            <a:pPr marL="457200" indent="-457200">
              <a:buFont typeface="+mj-lt"/>
              <a:buAutoNum type="arabicPeriod"/>
            </a:pPr>
            <a:r>
              <a:rPr lang="en-GB" dirty="0"/>
              <a:t>Reduce re-consultations</a:t>
            </a:r>
          </a:p>
          <a:p>
            <a:endParaRPr lang="en-GB" dirty="0"/>
          </a:p>
          <a:p>
            <a:endParaRPr lang="en-GB" dirty="0">
              <a:solidFill>
                <a:srgbClr val="F6F6F6">
                  <a:lumMod val="10000"/>
                </a:srgbClr>
              </a:solidFill>
            </a:endParaRPr>
          </a:p>
          <a:p>
            <a:endParaRPr lang="en-GB" dirty="0"/>
          </a:p>
          <a:p>
            <a:endParaRPr lang="en-GB" dirty="0"/>
          </a:p>
        </p:txBody>
      </p:sp>
      <p:sp>
        <p:nvSpPr>
          <p:cNvPr id="11" name="Title 1">
            <a:extLst>
              <a:ext uri="{FF2B5EF4-FFF2-40B4-BE49-F238E27FC236}">
                <a16:creationId xmlns:a16="http://schemas.microsoft.com/office/drawing/2014/main" id="{51619D37-FC72-46A6-9C28-D71D05125066}"/>
              </a:ext>
            </a:extLst>
          </p:cNvPr>
          <p:cNvSpPr txBox="1">
            <a:spLocks/>
          </p:cNvSpPr>
          <p:nvPr/>
        </p:nvSpPr>
        <p:spPr>
          <a:xfrm>
            <a:off x="1719844" y="518027"/>
            <a:ext cx="7754356"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kern="1200">
                <a:solidFill>
                  <a:srgbClr val="AD0016"/>
                </a:solidFill>
                <a:latin typeface="+mj-lt"/>
                <a:ea typeface="+mj-ea"/>
                <a:cs typeface="+mj-cs"/>
              </a:defRPr>
            </a:lvl1pPr>
          </a:lstStyle>
          <a:p>
            <a:r>
              <a:rPr lang="en-GB" sz="3200" dirty="0"/>
              <a:t>Why use back-up antibiotic prescriptions?</a:t>
            </a:r>
          </a:p>
        </p:txBody>
      </p:sp>
      <p:sp>
        <p:nvSpPr>
          <p:cNvPr id="4" name="Footer Placeholder 5">
            <a:extLst>
              <a:ext uri="{FF2B5EF4-FFF2-40B4-BE49-F238E27FC236}">
                <a16:creationId xmlns:a16="http://schemas.microsoft.com/office/drawing/2014/main" id="{0DC217DF-AC2B-4D1D-9C9D-B5B98EA2FD56}"/>
              </a:ext>
            </a:extLst>
          </p:cNvPr>
          <p:cNvSpPr>
            <a:spLocks noGrp="1"/>
          </p:cNvSpPr>
          <p:nvPr>
            <p:ph type="ftr" sz="quarter" idx="11"/>
          </p:nvPr>
        </p:nvSpPr>
        <p:spPr>
          <a:xfrm>
            <a:off x="3343923" y="6416013"/>
            <a:ext cx="2456153" cy="365125"/>
          </a:xfrm>
        </p:spPr>
        <p:txBody>
          <a:bodyPr/>
          <a:lstStyle/>
          <a:p>
            <a:pPr algn="r"/>
            <a:r>
              <a:rPr lang="en-GB" altLang="en-US" dirty="0">
                <a:solidFill>
                  <a:srgbClr val="C00000"/>
                </a:solidFill>
                <a:cs typeface="Arial" panose="020B0604020202020204" pitchFamily="34" charset="0"/>
              </a:rPr>
              <a:t>www.rcgp.org.uk/targetantibiotics</a:t>
            </a:r>
          </a:p>
        </p:txBody>
      </p:sp>
      <p:sp>
        <p:nvSpPr>
          <p:cNvPr id="5" name="Slide Number Placeholder 4">
            <a:extLst>
              <a:ext uri="{FF2B5EF4-FFF2-40B4-BE49-F238E27FC236}">
                <a16:creationId xmlns:a16="http://schemas.microsoft.com/office/drawing/2014/main" id="{41159A87-8761-4664-9F1C-BEE356E08957}"/>
              </a:ext>
            </a:extLst>
          </p:cNvPr>
          <p:cNvSpPr>
            <a:spLocks noGrp="1"/>
          </p:cNvSpPr>
          <p:nvPr>
            <p:ph type="sldNum" sz="quarter" idx="12"/>
          </p:nvPr>
        </p:nvSpPr>
        <p:spPr/>
        <p:txBody>
          <a:bodyPr/>
          <a:lstStyle/>
          <a:p>
            <a:fld id="{EE1385C2-C24A-4E88-87F7-2016927FAD7D}" type="slidenum">
              <a:rPr lang="en-GB" smtClean="0"/>
              <a:t>34</a:t>
            </a:fld>
            <a:endParaRPr lang="en-GB" dirty="0"/>
          </a:p>
        </p:txBody>
      </p:sp>
      <p:sp>
        <p:nvSpPr>
          <p:cNvPr id="7" name="Date Placeholder 5">
            <a:extLst>
              <a:ext uri="{FF2B5EF4-FFF2-40B4-BE49-F238E27FC236}">
                <a16:creationId xmlns:a16="http://schemas.microsoft.com/office/drawing/2014/main" id="{DD9D6788-0547-48EB-902C-5530934887BE}"/>
              </a:ext>
            </a:extLst>
          </p:cNvPr>
          <p:cNvSpPr>
            <a:spLocks noGrp="1"/>
          </p:cNvSpPr>
          <p:nvPr>
            <p:ph type="dt" sz="half" idx="10"/>
          </p:nvPr>
        </p:nvSpPr>
        <p:spPr>
          <a:xfrm>
            <a:off x="628650" y="6356351"/>
            <a:ext cx="2057400" cy="365125"/>
          </a:xfrm>
        </p:spPr>
        <p:txBody>
          <a:bodyPr/>
          <a:lstStyle/>
          <a:p>
            <a:r>
              <a:rPr lang="en-GB" dirty="0"/>
              <a:t>25/11/2021 V1</a:t>
            </a:r>
          </a:p>
        </p:txBody>
      </p:sp>
    </p:spTree>
    <p:extLst>
      <p:ext uri="{BB962C8B-B14F-4D97-AF65-F5344CB8AC3E}">
        <p14:creationId xmlns:p14="http://schemas.microsoft.com/office/powerpoint/2010/main" val="19119671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30BD9E1A-4F99-4700-9F82-28981B77BA23}"/>
              </a:ext>
            </a:extLst>
          </p:cNvPr>
          <p:cNvSpPr txBox="1">
            <a:spLocks/>
          </p:cNvSpPr>
          <p:nvPr/>
        </p:nvSpPr>
        <p:spPr>
          <a:xfrm>
            <a:off x="1650615" y="521610"/>
            <a:ext cx="7493385"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kern="1200">
                <a:solidFill>
                  <a:srgbClr val="AD0016"/>
                </a:solidFill>
                <a:latin typeface="+mj-lt"/>
                <a:ea typeface="+mj-ea"/>
                <a:cs typeface="+mj-cs"/>
              </a:defRPr>
            </a:lvl1pPr>
          </a:lstStyle>
          <a:p>
            <a:r>
              <a:rPr lang="en-GB" sz="3600" dirty="0"/>
              <a:t>Back-up antibiotic prescriptions - Why?</a:t>
            </a:r>
          </a:p>
        </p:txBody>
      </p:sp>
      <p:sp>
        <p:nvSpPr>
          <p:cNvPr id="16" name="Footer Placeholder 5">
            <a:extLst>
              <a:ext uri="{FF2B5EF4-FFF2-40B4-BE49-F238E27FC236}">
                <a16:creationId xmlns:a16="http://schemas.microsoft.com/office/drawing/2014/main" id="{3CC90D19-2487-4E87-B392-A4FB30D22B39}"/>
              </a:ext>
            </a:extLst>
          </p:cNvPr>
          <p:cNvSpPr txBox="1">
            <a:spLocks/>
          </p:cNvSpPr>
          <p:nvPr/>
        </p:nvSpPr>
        <p:spPr>
          <a:xfrm>
            <a:off x="4862917" y="6296891"/>
            <a:ext cx="4281083" cy="561109"/>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spcAft>
                <a:spcPts val="600"/>
              </a:spcAft>
            </a:pPr>
            <a:r>
              <a:rPr lang="en-GB" dirty="0"/>
              <a:t>Little P, et al. BMJ 2014; 348 :g1606 </a:t>
            </a:r>
          </a:p>
          <a:p>
            <a:pPr algn="r">
              <a:spcAft>
                <a:spcPts val="600"/>
              </a:spcAft>
            </a:pPr>
            <a:r>
              <a:rPr lang="en-GB" dirty="0"/>
              <a:t>doi:10.1136/bmj.g1606</a:t>
            </a:r>
            <a:endParaRPr lang="en-GB" altLang="en-US" dirty="0">
              <a:cs typeface="Arial" panose="020B0604020202020204" pitchFamily="34" charset="0"/>
            </a:endParaRPr>
          </a:p>
        </p:txBody>
      </p:sp>
      <p:sp>
        <p:nvSpPr>
          <p:cNvPr id="2" name="Rectangle 1">
            <a:extLst>
              <a:ext uri="{FF2B5EF4-FFF2-40B4-BE49-F238E27FC236}">
                <a16:creationId xmlns:a16="http://schemas.microsoft.com/office/drawing/2014/main" id="{C53008B5-D1C8-4995-86F3-298F9E6B1244}"/>
              </a:ext>
            </a:extLst>
          </p:cNvPr>
          <p:cNvSpPr/>
          <p:nvPr/>
        </p:nvSpPr>
        <p:spPr>
          <a:xfrm>
            <a:off x="451425" y="1997915"/>
            <a:ext cx="4671151" cy="461665"/>
          </a:xfrm>
          <a:prstGeom prst="rect">
            <a:avLst/>
          </a:prstGeom>
        </p:spPr>
        <p:txBody>
          <a:bodyPr wrap="none">
            <a:spAutoFit/>
          </a:bodyPr>
          <a:lstStyle/>
          <a:p>
            <a:r>
              <a:rPr lang="en-GB" sz="2400" b="1" dirty="0">
                <a:solidFill>
                  <a:schemeClr val="accent6">
                    <a:lumMod val="10000"/>
                  </a:schemeClr>
                </a:solidFill>
              </a:rPr>
              <a:t>1. Reduce patient use of antibiotics</a:t>
            </a:r>
          </a:p>
        </p:txBody>
      </p:sp>
      <p:pic>
        <p:nvPicPr>
          <p:cNvPr id="30" name="Picture 29" descr="Graphical user interface, text, application&#10;&#10;Description automatically generated">
            <a:extLst>
              <a:ext uri="{FF2B5EF4-FFF2-40B4-BE49-F238E27FC236}">
                <a16:creationId xmlns:a16="http://schemas.microsoft.com/office/drawing/2014/main" id="{191FFCE9-9CA2-41C9-ADF8-2E8F295DB24A}"/>
              </a:ext>
            </a:extLst>
          </p:cNvPr>
          <p:cNvPicPr>
            <a:picLocks noChangeAspect="1"/>
          </p:cNvPicPr>
          <p:nvPr/>
        </p:nvPicPr>
        <p:blipFill rotWithShape="1">
          <a:blip r:embed="rId3">
            <a:extLst>
              <a:ext uri="{28A0092B-C50C-407E-A947-70E740481C1C}">
                <a14:useLocalDpi xmlns:a14="http://schemas.microsoft.com/office/drawing/2010/main" val="0"/>
              </a:ext>
            </a:extLst>
          </a:blip>
          <a:srcRect t="53137"/>
          <a:stretch/>
        </p:blipFill>
        <p:spPr>
          <a:xfrm>
            <a:off x="734575" y="3304068"/>
            <a:ext cx="7493385" cy="2419482"/>
          </a:xfrm>
          <a:prstGeom prst="rect">
            <a:avLst/>
          </a:prstGeom>
        </p:spPr>
      </p:pic>
      <p:sp>
        <p:nvSpPr>
          <p:cNvPr id="31" name="Rectangle 30">
            <a:extLst>
              <a:ext uri="{FF2B5EF4-FFF2-40B4-BE49-F238E27FC236}">
                <a16:creationId xmlns:a16="http://schemas.microsoft.com/office/drawing/2014/main" id="{2FB95F8B-F60B-4745-9967-F083FA8E7EE6}"/>
              </a:ext>
            </a:extLst>
          </p:cNvPr>
          <p:cNvSpPr/>
          <p:nvPr/>
        </p:nvSpPr>
        <p:spPr>
          <a:xfrm>
            <a:off x="356799" y="2397908"/>
            <a:ext cx="7847623" cy="830997"/>
          </a:xfrm>
          <a:prstGeom prst="rect">
            <a:avLst/>
          </a:prstGeom>
        </p:spPr>
        <p:txBody>
          <a:bodyPr wrap="square">
            <a:spAutoFit/>
          </a:bodyPr>
          <a:lstStyle/>
          <a:p>
            <a:pPr lvl="1"/>
            <a:r>
              <a:rPr lang="en-GB" sz="2400" dirty="0">
                <a:solidFill>
                  <a:schemeClr val="accent6">
                    <a:lumMod val="10000"/>
                  </a:schemeClr>
                </a:solidFill>
              </a:rPr>
              <a:t>2014 trial: Only </a:t>
            </a:r>
            <a:r>
              <a:rPr lang="en-GB" sz="2400" b="1" dirty="0">
                <a:solidFill>
                  <a:schemeClr val="accent1"/>
                </a:solidFill>
              </a:rPr>
              <a:t>one third </a:t>
            </a:r>
            <a:r>
              <a:rPr lang="en-GB" sz="2400" dirty="0">
                <a:solidFill>
                  <a:schemeClr val="accent6">
                    <a:lumMod val="10000"/>
                  </a:schemeClr>
                </a:solidFill>
              </a:rPr>
              <a:t>of patients use antibiotics when given a back-up prescription</a:t>
            </a:r>
          </a:p>
        </p:txBody>
      </p:sp>
      <p:sp>
        <p:nvSpPr>
          <p:cNvPr id="7" name="Footer Placeholder 5">
            <a:extLst>
              <a:ext uri="{FF2B5EF4-FFF2-40B4-BE49-F238E27FC236}">
                <a16:creationId xmlns:a16="http://schemas.microsoft.com/office/drawing/2014/main" id="{48FFB497-2A29-4BFE-92E8-F9EE4D5755A2}"/>
              </a:ext>
            </a:extLst>
          </p:cNvPr>
          <p:cNvSpPr>
            <a:spLocks noGrp="1"/>
          </p:cNvSpPr>
          <p:nvPr>
            <p:ph type="ftr" sz="quarter" idx="11"/>
          </p:nvPr>
        </p:nvSpPr>
        <p:spPr>
          <a:xfrm>
            <a:off x="3343923" y="6284286"/>
            <a:ext cx="2456153" cy="365125"/>
          </a:xfrm>
        </p:spPr>
        <p:txBody>
          <a:bodyPr/>
          <a:lstStyle/>
          <a:p>
            <a:pPr algn="r"/>
            <a:r>
              <a:rPr lang="en-GB" altLang="en-US" dirty="0">
                <a:solidFill>
                  <a:srgbClr val="C00000"/>
                </a:solidFill>
                <a:cs typeface="Arial" panose="020B0604020202020204" pitchFamily="34" charset="0"/>
              </a:rPr>
              <a:t>www.rcgp.org.uk/targetantibiotics</a:t>
            </a:r>
          </a:p>
        </p:txBody>
      </p:sp>
      <p:sp>
        <p:nvSpPr>
          <p:cNvPr id="4" name="Slide Number Placeholder 3">
            <a:extLst>
              <a:ext uri="{FF2B5EF4-FFF2-40B4-BE49-F238E27FC236}">
                <a16:creationId xmlns:a16="http://schemas.microsoft.com/office/drawing/2014/main" id="{4420F262-A5BE-47C4-8DEB-68BA8A44CF81}"/>
              </a:ext>
            </a:extLst>
          </p:cNvPr>
          <p:cNvSpPr>
            <a:spLocks noGrp="1"/>
          </p:cNvSpPr>
          <p:nvPr>
            <p:ph type="sldNum" sz="quarter" idx="12"/>
          </p:nvPr>
        </p:nvSpPr>
        <p:spPr>
          <a:xfrm>
            <a:off x="2745783" y="6492875"/>
            <a:ext cx="2057400" cy="365125"/>
          </a:xfrm>
        </p:spPr>
        <p:txBody>
          <a:bodyPr/>
          <a:lstStyle/>
          <a:p>
            <a:fld id="{EE1385C2-C24A-4E88-87F7-2016927FAD7D}" type="slidenum">
              <a:rPr lang="en-GB" smtClean="0"/>
              <a:t>35</a:t>
            </a:fld>
            <a:endParaRPr lang="en-GB" dirty="0"/>
          </a:p>
        </p:txBody>
      </p:sp>
      <p:sp>
        <p:nvSpPr>
          <p:cNvPr id="10" name="Date Placeholder 5">
            <a:extLst>
              <a:ext uri="{FF2B5EF4-FFF2-40B4-BE49-F238E27FC236}">
                <a16:creationId xmlns:a16="http://schemas.microsoft.com/office/drawing/2014/main" id="{F3AF9C1E-22F8-4AA4-BB85-FA20A36EE36C}"/>
              </a:ext>
            </a:extLst>
          </p:cNvPr>
          <p:cNvSpPr>
            <a:spLocks noGrp="1"/>
          </p:cNvSpPr>
          <p:nvPr>
            <p:ph type="dt" sz="half" idx="10"/>
          </p:nvPr>
        </p:nvSpPr>
        <p:spPr>
          <a:xfrm>
            <a:off x="628650" y="6356351"/>
            <a:ext cx="2057400" cy="365125"/>
          </a:xfrm>
        </p:spPr>
        <p:txBody>
          <a:bodyPr/>
          <a:lstStyle/>
          <a:p>
            <a:r>
              <a:rPr lang="en-GB" dirty="0"/>
              <a:t>25/11/2021 V1</a:t>
            </a:r>
          </a:p>
        </p:txBody>
      </p:sp>
    </p:spTree>
    <p:extLst>
      <p:ext uri="{BB962C8B-B14F-4D97-AF65-F5344CB8AC3E}">
        <p14:creationId xmlns:p14="http://schemas.microsoft.com/office/powerpoint/2010/main" val="24348949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9">
            <a:extLst>
              <a:ext uri="{FF2B5EF4-FFF2-40B4-BE49-F238E27FC236}">
                <a16:creationId xmlns:a16="http://schemas.microsoft.com/office/drawing/2014/main" id="{23618B3D-9DAE-4FEF-A8B1-A1C704452AD9}"/>
              </a:ext>
            </a:extLst>
          </p:cNvPr>
          <p:cNvSpPr>
            <a:spLocks noChangeArrowheads="1"/>
          </p:cNvSpPr>
          <p:nvPr/>
        </p:nvSpPr>
        <p:spPr bwMode="auto">
          <a:xfrm>
            <a:off x="0" y="6165850"/>
            <a:ext cx="9144000" cy="692150"/>
          </a:xfrm>
          <a:prstGeom prst="rect">
            <a:avLst/>
          </a:prstGeom>
          <a:solidFill>
            <a:schemeClr val="accent2"/>
          </a:solidFill>
          <a:ln>
            <a:noFill/>
          </a:ln>
        </p:spPr>
        <p:txBody>
          <a:bodyPr>
            <a:spAutoFit/>
          </a:bodyPr>
          <a:lstStyle>
            <a:lvl1pPr>
              <a:tabLst>
                <a:tab pos="533400" algn="l"/>
                <a:tab pos="1162050" algn="l"/>
                <a:tab pos="1695450" algn="l"/>
                <a:tab pos="2247900" algn="l"/>
                <a:tab pos="2781300" algn="l"/>
              </a:tabLst>
              <a:defRPr>
                <a:solidFill>
                  <a:schemeClr val="tx1"/>
                </a:solidFill>
                <a:latin typeface="Arial" panose="020B0604020202020204" pitchFamily="34" charset="0"/>
                <a:cs typeface="Arial" panose="020B0604020202020204" pitchFamily="34" charset="0"/>
              </a:defRPr>
            </a:lvl1pPr>
            <a:lvl2pPr marL="742950" indent="-285750">
              <a:tabLst>
                <a:tab pos="533400" algn="l"/>
                <a:tab pos="1162050" algn="l"/>
                <a:tab pos="1695450" algn="l"/>
                <a:tab pos="2247900" algn="l"/>
                <a:tab pos="2781300" algn="l"/>
              </a:tabLst>
              <a:defRPr>
                <a:solidFill>
                  <a:schemeClr val="tx1"/>
                </a:solidFill>
                <a:latin typeface="Arial" panose="020B0604020202020204" pitchFamily="34" charset="0"/>
                <a:cs typeface="Arial" panose="020B0604020202020204" pitchFamily="34" charset="0"/>
              </a:defRPr>
            </a:lvl2pPr>
            <a:lvl3pPr marL="1143000" indent="-228600">
              <a:tabLst>
                <a:tab pos="533400" algn="l"/>
                <a:tab pos="1162050" algn="l"/>
                <a:tab pos="1695450" algn="l"/>
                <a:tab pos="2247900" algn="l"/>
                <a:tab pos="2781300" algn="l"/>
              </a:tabLst>
              <a:defRPr>
                <a:solidFill>
                  <a:schemeClr val="tx1"/>
                </a:solidFill>
                <a:latin typeface="Arial" panose="020B0604020202020204" pitchFamily="34" charset="0"/>
                <a:cs typeface="Arial" panose="020B0604020202020204" pitchFamily="34" charset="0"/>
              </a:defRPr>
            </a:lvl3pPr>
            <a:lvl4pPr marL="1600200" indent="-228600">
              <a:tabLst>
                <a:tab pos="533400" algn="l"/>
                <a:tab pos="1162050" algn="l"/>
                <a:tab pos="1695450" algn="l"/>
                <a:tab pos="2247900" algn="l"/>
                <a:tab pos="2781300" algn="l"/>
              </a:tabLst>
              <a:defRPr>
                <a:solidFill>
                  <a:schemeClr val="tx1"/>
                </a:solidFill>
                <a:latin typeface="Arial" panose="020B0604020202020204" pitchFamily="34" charset="0"/>
                <a:cs typeface="Arial" panose="020B0604020202020204" pitchFamily="34" charset="0"/>
              </a:defRPr>
            </a:lvl4pPr>
            <a:lvl5pPr marL="2057400" indent="-228600">
              <a:tabLst>
                <a:tab pos="533400" algn="l"/>
                <a:tab pos="1162050" algn="l"/>
                <a:tab pos="1695450" algn="l"/>
                <a:tab pos="2247900" algn="l"/>
                <a:tab pos="2781300"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533400" algn="l"/>
                <a:tab pos="1162050" algn="l"/>
                <a:tab pos="1695450" algn="l"/>
                <a:tab pos="2247900" algn="l"/>
                <a:tab pos="2781300"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533400" algn="l"/>
                <a:tab pos="1162050" algn="l"/>
                <a:tab pos="1695450" algn="l"/>
                <a:tab pos="2247900" algn="l"/>
                <a:tab pos="2781300"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533400" algn="l"/>
                <a:tab pos="1162050" algn="l"/>
                <a:tab pos="1695450" algn="l"/>
                <a:tab pos="2247900" algn="l"/>
                <a:tab pos="2781300"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533400" algn="l"/>
                <a:tab pos="1162050" algn="l"/>
                <a:tab pos="1695450" algn="l"/>
                <a:tab pos="2247900" algn="l"/>
                <a:tab pos="2781300" algn="l"/>
              </a:tabLst>
              <a:defRPr>
                <a:solidFill>
                  <a:schemeClr val="tx1"/>
                </a:solidFill>
                <a:latin typeface="Arial" panose="020B0604020202020204" pitchFamily="34" charset="0"/>
                <a:cs typeface="Arial" panose="020B0604020202020204" pitchFamily="34" charset="0"/>
              </a:defRPr>
            </a:lvl9pPr>
          </a:lstStyle>
          <a:p>
            <a:pPr>
              <a:spcBef>
                <a:spcPct val="20000"/>
              </a:spcBef>
              <a:buFontTx/>
              <a:buBlip>
                <a:blip r:embed="rId3"/>
              </a:buBlip>
            </a:pPr>
            <a:endParaRPr lang="en-GB" altLang="en-US" sz="2800"/>
          </a:p>
        </p:txBody>
      </p:sp>
      <p:graphicFrame>
        <p:nvGraphicFramePr>
          <p:cNvPr id="4" name="Chart 3">
            <a:extLst>
              <a:ext uri="{FF2B5EF4-FFF2-40B4-BE49-F238E27FC236}">
                <a16:creationId xmlns:a16="http://schemas.microsoft.com/office/drawing/2014/main" id="{3F0DECDD-9B7B-46D4-94C3-D935D0D4B29C}"/>
              </a:ext>
            </a:extLst>
          </p:cNvPr>
          <p:cNvGraphicFramePr/>
          <p:nvPr/>
        </p:nvGraphicFramePr>
        <p:xfrm>
          <a:off x="1043608" y="2456947"/>
          <a:ext cx="7560840" cy="4176464"/>
        </p:xfrm>
        <a:graphic>
          <a:graphicData uri="http://schemas.openxmlformats.org/drawingml/2006/chart">
            <c:chart xmlns:c="http://schemas.openxmlformats.org/drawingml/2006/chart" xmlns:r="http://schemas.openxmlformats.org/officeDocument/2006/relationships" r:id="rId4"/>
          </a:graphicData>
        </a:graphic>
      </p:graphicFrame>
      <p:sp>
        <p:nvSpPr>
          <p:cNvPr id="36869" name="TextBox 4">
            <a:extLst>
              <a:ext uri="{FF2B5EF4-FFF2-40B4-BE49-F238E27FC236}">
                <a16:creationId xmlns:a16="http://schemas.microsoft.com/office/drawing/2014/main" id="{9FDEE6BE-0185-4DFF-9E84-58C849E89BBF}"/>
              </a:ext>
            </a:extLst>
          </p:cNvPr>
          <p:cNvSpPr txBox="1">
            <a:spLocks noChangeArrowheads="1"/>
          </p:cNvSpPr>
          <p:nvPr/>
        </p:nvSpPr>
        <p:spPr bwMode="auto">
          <a:xfrm>
            <a:off x="6353908" y="6314818"/>
            <a:ext cx="27900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t>Little, Williamson, Warner </a:t>
            </a:r>
            <a:r>
              <a:rPr lang="en-GB" altLang="en-US" sz="1100" i="1" dirty="0"/>
              <a:t>et al.</a:t>
            </a:r>
            <a:r>
              <a:rPr lang="en-GB" altLang="en-US" sz="1100" dirty="0"/>
              <a:t> </a:t>
            </a:r>
            <a:r>
              <a:rPr lang="en-GB" altLang="en-US" sz="1100" i="1" dirty="0"/>
              <a:t>BMJ</a:t>
            </a:r>
            <a:r>
              <a:rPr lang="en-GB" altLang="en-US" sz="1100" dirty="0"/>
              <a:t> . (1997) 314:722 - 727</a:t>
            </a:r>
          </a:p>
        </p:txBody>
      </p:sp>
      <p:sp>
        <p:nvSpPr>
          <p:cNvPr id="36870" name="TextBox 5">
            <a:extLst>
              <a:ext uri="{FF2B5EF4-FFF2-40B4-BE49-F238E27FC236}">
                <a16:creationId xmlns:a16="http://schemas.microsoft.com/office/drawing/2014/main" id="{DFD18BE5-C00F-4C30-9516-394EC34F5E6E}"/>
              </a:ext>
            </a:extLst>
          </p:cNvPr>
          <p:cNvSpPr txBox="1">
            <a:spLocks noChangeArrowheads="1"/>
          </p:cNvSpPr>
          <p:nvPr/>
        </p:nvSpPr>
        <p:spPr bwMode="auto">
          <a:xfrm>
            <a:off x="1311134" y="2162506"/>
            <a:ext cx="7270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ts val="600"/>
              </a:spcBef>
            </a:pPr>
            <a:r>
              <a:rPr lang="en-GB" altLang="en-US" sz="1600" b="1" dirty="0">
                <a:solidFill>
                  <a:schemeClr val="accent3"/>
                </a:solidFill>
              </a:rPr>
              <a:t>English RCT comparing three treatment strategies for sore throat (n=582)</a:t>
            </a:r>
          </a:p>
        </p:txBody>
      </p:sp>
      <p:sp>
        <p:nvSpPr>
          <p:cNvPr id="7" name="Down Arrow 6">
            <a:extLst>
              <a:ext uri="{FF2B5EF4-FFF2-40B4-BE49-F238E27FC236}">
                <a16:creationId xmlns:a16="http://schemas.microsoft.com/office/drawing/2014/main" id="{4A97CD41-9612-4784-9D53-71A4BC87FB1A}"/>
              </a:ext>
            </a:extLst>
          </p:cNvPr>
          <p:cNvSpPr>
            <a:spLocks noChangeArrowheads="1"/>
          </p:cNvSpPr>
          <p:nvPr/>
        </p:nvSpPr>
        <p:spPr bwMode="auto">
          <a:xfrm>
            <a:off x="5462588" y="2558629"/>
            <a:ext cx="215900" cy="361950"/>
          </a:xfrm>
          <a:prstGeom prst="downArrow">
            <a:avLst>
              <a:gd name="adj1" fmla="val 50000"/>
              <a:gd name="adj2" fmla="val 50294"/>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sz="1100">
              <a:solidFill>
                <a:srgbClr val="000000"/>
              </a:solidFill>
            </a:endParaRPr>
          </a:p>
        </p:txBody>
      </p:sp>
      <p:sp>
        <p:nvSpPr>
          <p:cNvPr id="8" name="Down Arrow 7">
            <a:extLst>
              <a:ext uri="{FF2B5EF4-FFF2-40B4-BE49-F238E27FC236}">
                <a16:creationId xmlns:a16="http://schemas.microsoft.com/office/drawing/2014/main" id="{95E8A485-97B3-4AEF-A9E3-8AFB7CAC76F0}"/>
              </a:ext>
            </a:extLst>
          </p:cNvPr>
          <p:cNvSpPr>
            <a:spLocks noChangeArrowheads="1"/>
          </p:cNvSpPr>
          <p:nvPr/>
        </p:nvSpPr>
        <p:spPr bwMode="auto">
          <a:xfrm>
            <a:off x="7092950" y="2777704"/>
            <a:ext cx="215900" cy="358775"/>
          </a:xfrm>
          <a:prstGeom prst="downArrow">
            <a:avLst>
              <a:gd name="adj1" fmla="val 50000"/>
              <a:gd name="adj2" fmla="val 49853"/>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sz="1100">
              <a:solidFill>
                <a:srgbClr val="000000"/>
              </a:solidFill>
            </a:endParaRPr>
          </a:p>
        </p:txBody>
      </p:sp>
      <p:sp>
        <p:nvSpPr>
          <p:cNvPr id="12" name="Title 1">
            <a:extLst>
              <a:ext uri="{FF2B5EF4-FFF2-40B4-BE49-F238E27FC236}">
                <a16:creationId xmlns:a16="http://schemas.microsoft.com/office/drawing/2014/main" id="{0526224F-13E3-4ED7-9D83-584E4064C708}"/>
              </a:ext>
            </a:extLst>
          </p:cNvPr>
          <p:cNvSpPr txBox="1">
            <a:spLocks/>
          </p:cNvSpPr>
          <p:nvPr/>
        </p:nvSpPr>
        <p:spPr>
          <a:xfrm>
            <a:off x="1689100" y="548644"/>
            <a:ext cx="7308417"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kern="1200">
                <a:solidFill>
                  <a:srgbClr val="AD0016"/>
                </a:solidFill>
                <a:latin typeface="+mj-lt"/>
                <a:ea typeface="+mj-ea"/>
                <a:cs typeface="+mj-cs"/>
              </a:defRPr>
            </a:lvl1pPr>
          </a:lstStyle>
          <a:p>
            <a:r>
              <a:rPr lang="en-GB" sz="3600" dirty="0"/>
              <a:t>Back-up antibiotic prescriptions – Why?</a:t>
            </a:r>
          </a:p>
        </p:txBody>
      </p:sp>
      <p:sp>
        <p:nvSpPr>
          <p:cNvPr id="13" name="Content Placeholder 2">
            <a:extLst>
              <a:ext uri="{FF2B5EF4-FFF2-40B4-BE49-F238E27FC236}">
                <a16:creationId xmlns:a16="http://schemas.microsoft.com/office/drawing/2014/main" id="{140C0CE8-5EC2-4C2A-9421-34B763CD73DA}"/>
              </a:ext>
            </a:extLst>
          </p:cNvPr>
          <p:cNvSpPr txBox="1">
            <a:spLocks/>
          </p:cNvSpPr>
          <p:nvPr/>
        </p:nvSpPr>
        <p:spPr>
          <a:xfrm>
            <a:off x="930308" y="1817539"/>
            <a:ext cx="9229659" cy="61488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b="1" dirty="0"/>
              <a:t>2. Useful if unsure whether immediate antibiotic is needed at that time</a:t>
            </a:r>
          </a:p>
        </p:txBody>
      </p:sp>
      <p:sp>
        <p:nvSpPr>
          <p:cNvPr id="10" name="Footer Placeholder 5">
            <a:extLst>
              <a:ext uri="{FF2B5EF4-FFF2-40B4-BE49-F238E27FC236}">
                <a16:creationId xmlns:a16="http://schemas.microsoft.com/office/drawing/2014/main" id="{B459A63C-1043-4862-B45E-D97E81891C71}"/>
              </a:ext>
            </a:extLst>
          </p:cNvPr>
          <p:cNvSpPr>
            <a:spLocks noGrp="1"/>
          </p:cNvSpPr>
          <p:nvPr>
            <p:ph type="ftr" sz="quarter" idx="11"/>
          </p:nvPr>
        </p:nvSpPr>
        <p:spPr>
          <a:xfrm>
            <a:off x="3343923" y="6305959"/>
            <a:ext cx="2456153" cy="365125"/>
          </a:xfrm>
        </p:spPr>
        <p:txBody>
          <a:bodyPr/>
          <a:lstStyle/>
          <a:p>
            <a:pPr algn="r"/>
            <a:r>
              <a:rPr lang="en-GB" altLang="en-US" dirty="0">
                <a:solidFill>
                  <a:srgbClr val="C00000"/>
                </a:solidFill>
                <a:cs typeface="Arial" panose="020B0604020202020204" pitchFamily="34" charset="0"/>
              </a:rPr>
              <a:t>www.rcgp.org.uk/targetantibiotics</a:t>
            </a:r>
          </a:p>
        </p:txBody>
      </p:sp>
      <p:sp>
        <p:nvSpPr>
          <p:cNvPr id="3" name="Slide Number Placeholder 2">
            <a:extLst>
              <a:ext uri="{FF2B5EF4-FFF2-40B4-BE49-F238E27FC236}">
                <a16:creationId xmlns:a16="http://schemas.microsoft.com/office/drawing/2014/main" id="{BA6C9719-4461-49D1-A893-F4903D65BDB7}"/>
              </a:ext>
            </a:extLst>
          </p:cNvPr>
          <p:cNvSpPr>
            <a:spLocks noGrp="1"/>
          </p:cNvSpPr>
          <p:nvPr>
            <p:ph type="sldNum" sz="quarter" idx="12"/>
          </p:nvPr>
        </p:nvSpPr>
        <p:spPr>
          <a:xfrm>
            <a:off x="2670058" y="6598575"/>
            <a:ext cx="2057400" cy="365125"/>
          </a:xfrm>
        </p:spPr>
        <p:txBody>
          <a:bodyPr/>
          <a:lstStyle/>
          <a:p>
            <a:fld id="{EE1385C2-C24A-4E88-87F7-2016927FAD7D}" type="slidenum">
              <a:rPr lang="en-GB" smtClean="0"/>
              <a:t>36</a:t>
            </a:fld>
            <a:endParaRPr lang="en-GB" dirty="0"/>
          </a:p>
        </p:txBody>
      </p:sp>
      <p:sp>
        <p:nvSpPr>
          <p:cNvPr id="14" name="Date Placeholder 5">
            <a:extLst>
              <a:ext uri="{FF2B5EF4-FFF2-40B4-BE49-F238E27FC236}">
                <a16:creationId xmlns:a16="http://schemas.microsoft.com/office/drawing/2014/main" id="{97BFAC0B-AEFA-469B-B4EE-B0FAD3AF91A2}"/>
              </a:ext>
            </a:extLst>
          </p:cNvPr>
          <p:cNvSpPr>
            <a:spLocks noGrp="1"/>
          </p:cNvSpPr>
          <p:nvPr>
            <p:ph type="dt" sz="half" idx="10"/>
          </p:nvPr>
        </p:nvSpPr>
        <p:spPr>
          <a:xfrm>
            <a:off x="628650" y="6356351"/>
            <a:ext cx="2057400" cy="365125"/>
          </a:xfrm>
        </p:spPr>
        <p:txBody>
          <a:bodyPr/>
          <a:lstStyle/>
          <a:p>
            <a:r>
              <a:rPr lang="en-GB" dirty="0"/>
              <a:t>25/11/2021 V1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5">
            <a:extLst>
              <a:ext uri="{FF2B5EF4-FFF2-40B4-BE49-F238E27FC236}">
                <a16:creationId xmlns:a16="http://schemas.microsoft.com/office/drawing/2014/main" id="{076DF17E-93BC-472B-B03F-CFB4065E67E5}"/>
              </a:ext>
            </a:extLst>
          </p:cNvPr>
          <p:cNvGraphicFramePr>
            <a:graphicFrameLocks noGrp="1"/>
          </p:cNvGraphicFramePr>
          <p:nvPr>
            <p:ph idx="1"/>
          </p:nvPr>
        </p:nvGraphicFramePr>
        <p:xfrm>
          <a:off x="628650" y="2230739"/>
          <a:ext cx="7865110" cy="3749674"/>
        </p:xfrm>
        <a:graphic>
          <a:graphicData uri="http://schemas.openxmlformats.org/drawingml/2006/table">
            <a:tbl>
              <a:tblPr firstRow="1" bandRow="1">
                <a:tableStyleId>{1FECB4D8-DB02-4DC6-A0A2-4F2EBAE1DC90}</a:tableStyleId>
              </a:tblPr>
              <a:tblGrid>
                <a:gridCol w="1577340">
                  <a:extLst>
                    <a:ext uri="{9D8B030D-6E8A-4147-A177-3AD203B41FA5}">
                      <a16:colId xmlns:a16="http://schemas.microsoft.com/office/drawing/2014/main" val="20000"/>
                    </a:ext>
                  </a:extLst>
                </a:gridCol>
                <a:gridCol w="1577340">
                  <a:extLst>
                    <a:ext uri="{9D8B030D-6E8A-4147-A177-3AD203B41FA5}">
                      <a16:colId xmlns:a16="http://schemas.microsoft.com/office/drawing/2014/main" val="20001"/>
                    </a:ext>
                  </a:extLst>
                </a:gridCol>
                <a:gridCol w="1577340">
                  <a:extLst>
                    <a:ext uri="{9D8B030D-6E8A-4147-A177-3AD203B41FA5}">
                      <a16:colId xmlns:a16="http://schemas.microsoft.com/office/drawing/2014/main" val="20002"/>
                    </a:ext>
                  </a:extLst>
                </a:gridCol>
                <a:gridCol w="1577340">
                  <a:extLst>
                    <a:ext uri="{9D8B030D-6E8A-4147-A177-3AD203B41FA5}">
                      <a16:colId xmlns:a16="http://schemas.microsoft.com/office/drawing/2014/main" val="20003"/>
                    </a:ext>
                  </a:extLst>
                </a:gridCol>
                <a:gridCol w="1555750">
                  <a:extLst>
                    <a:ext uri="{9D8B030D-6E8A-4147-A177-3AD203B41FA5}">
                      <a16:colId xmlns:a16="http://schemas.microsoft.com/office/drawing/2014/main" val="20004"/>
                    </a:ext>
                  </a:extLst>
                </a:gridCol>
              </a:tblGrid>
              <a:tr h="1188922">
                <a:tc>
                  <a:txBody>
                    <a:bodyPr/>
                    <a:lstStyle/>
                    <a:p>
                      <a:endParaRPr lang="en-US" sz="1800" dirty="0"/>
                    </a:p>
                  </a:txBody>
                  <a:tcPr marL="87630" marR="87630" marT="45728" marB="45728"/>
                </a:tc>
                <a:tc>
                  <a:txBody>
                    <a:bodyPr/>
                    <a:lstStyle/>
                    <a:p>
                      <a:pPr algn="ctr"/>
                      <a:r>
                        <a:rPr lang="en-US" sz="1800" baseline="0" dirty="0"/>
                        <a:t>Total Duration untreated</a:t>
                      </a:r>
                    </a:p>
                  </a:txBody>
                  <a:tcPr marL="87630" marR="87630" marT="45728" marB="45728"/>
                </a:tc>
                <a:tc>
                  <a:txBody>
                    <a:bodyPr/>
                    <a:lstStyle/>
                    <a:p>
                      <a:pPr algn="ctr"/>
                      <a:r>
                        <a:rPr lang="en-US" sz="1800" baseline="0" dirty="0"/>
                        <a:t>Beneficial effect from antibiotics</a:t>
                      </a:r>
                    </a:p>
                  </a:txBody>
                  <a:tcPr marL="87630" marR="87630" marT="45728" marB="45728"/>
                </a:tc>
                <a:tc>
                  <a:txBody>
                    <a:bodyPr/>
                    <a:lstStyle/>
                    <a:p>
                      <a:pPr algn="r"/>
                      <a:r>
                        <a:rPr lang="en-US" sz="1800" baseline="0" dirty="0"/>
                        <a:t>NNT for one additional patient to benefit</a:t>
                      </a:r>
                    </a:p>
                  </a:txBody>
                  <a:tcPr marL="87630" marR="87630" marT="45728" marB="45728"/>
                </a:tc>
                <a:tc>
                  <a:txBody>
                    <a:bodyPr/>
                    <a:lstStyle/>
                    <a:p>
                      <a:pPr algn="ctr"/>
                      <a:r>
                        <a:rPr lang="en-US" sz="1800" baseline="0" dirty="0"/>
                        <a:t>NNT for one additional adverse effect</a:t>
                      </a:r>
                    </a:p>
                  </a:txBody>
                  <a:tcPr marL="87630" marR="87630" marT="45728" marB="45728"/>
                </a:tc>
                <a:extLst>
                  <a:ext uri="{0D108BD9-81ED-4DB2-BD59-A6C34878D82A}">
                    <a16:rowId xmlns:a16="http://schemas.microsoft.com/office/drawing/2014/main" val="10000"/>
                  </a:ext>
                </a:extLst>
              </a:tr>
              <a:tr h="640188">
                <a:tc>
                  <a:txBody>
                    <a:bodyPr/>
                    <a:lstStyle/>
                    <a:p>
                      <a:pPr marL="0" algn="ctr">
                        <a:lnSpc>
                          <a:spcPct val="200000"/>
                        </a:lnSpc>
                      </a:pPr>
                      <a:r>
                        <a:rPr lang="en-US" sz="1800" dirty="0">
                          <a:solidFill>
                            <a:schemeClr val="accent6">
                              <a:lumMod val="10000"/>
                            </a:schemeClr>
                          </a:solidFill>
                        </a:rPr>
                        <a:t>Otitis</a:t>
                      </a:r>
                      <a:r>
                        <a:rPr lang="en-US" sz="1800" baseline="0" dirty="0">
                          <a:solidFill>
                            <a:schemeClr val="accent6">
                              <a:lumMod val="10000"/>
                            </a:schemeClr>
                          </a:solidFill>
                        </a:rPr>
                        <a:t> media</a:t>
                      </a:r>
                      <a:endParaRPr lang="en-US" sz="1800" dirty="0">
                        <a:solidFill>
                          <a:schemeClr val="accent6">
                            <a:lumMod val="10000"/>
                          </a:schemeClr>
                        </a:solidFill>
                      </a:endParaRPr>
                    </a:p>
                  </a:txBody>
                  <a:tcPr marL="87630" marR="87630" marT="45728" marB="45728"/>
                </a:tc>
                <a:tc>
                  <a:txBody>
                    <a:bodyPr/>
                    <a:lstStyle/>
                    <a:p>
                      <a:pPr marL="0" algn="ctr">
                        <a:lnSpc>
                          <a:spcPct val="200000"/>
                        </a:lnSpc>
                      </a:pPr>
                      <a:r>
                        <a:rPr lang="en-US" sz="1800" baseline="0" dirty="0">
                          <a:solidFill>
                            <a:schemeClr val="accent6">
                              <a:lumMod val="10000"/>
                            </a:schemeClr>
                          </a:solidFill>
                        </a:rPr>
                        <a:t>4 -12 days</a:t>
                      </a:r>
                    </a:p>
                  </a:txBody>
                  <a:tcPr marL="87630" marR="87630" marT="45728" marB="45728"/>
                </a:tc>
                <a:tc>
                  <a:txBody>
                    <a:bodyPr/>
                    <a:lstStyle/>
                    <a:p>
                      <a:pPr marL="0" algn="ctr">
                        <a:lnSpc>
                          <a:spcPct val="200000"/>
                        </a:lnSpc>
                      </a:pPr>
                      <a:r>
                        <a:rPr lang="en-US" sz="1800" baseline="0" dirty="0">
                          <a:solidFill>
                            <a:schemeClr val="accent6">
                              <a:lumMod val="10000"/>
                            </a:schemeClr>
                          </a:solidFill>
                        </a:rPr>
                        <a:t>8-12 hours</a:t>
                      </a:r>
                    </a:p>
                  </a:txBody>
                  <a:tcPr marL="87630" marR="87630" marT="45728" marB="45728"/>
                </a:tc>
                <a:tc>
                  <a:txBody>
                    <a:bodyPr/>
                    <a:lstStyle/>
                    <a:p>
                      <a:pPr marL="0" algn="ctr">
                        <a:lnSpc>
                          <a:spcPct val="200000"/>
                        </a:lnSpc>
                      </a:pPr>
                      <a:r>
                        <a:rPr lang="en-US" sz="1800" baseline="0" dirty="0">
                          <a:solidFill>
                            <a:schemeClr val="accent6">
                              <a:lumMod val="10000"/>
                            </a:schemeClr>
                          </a:solidFill>
                        </a:rPr>
                        <a:t>18</a:t>
                      </a:r>
                    </a:p>
                  </a:txBody>
                  <a:tcPr marL="87630" marR="87630" marT="45728" marB="45728"/>
                </a:tc>
                <a:tc>
                  <a:txBody>
                    <a:bodyPr/>
                    <a:lstStyle/>
                    <a:p>
                      <a:pPr marL="0" algn="ctr">
                        <a:lnSpc>
                          <a:spcPct val="200000"/>
                        </a:lnSpc>
                      </a:pPr>
                      <a:r>
                        <a:rPr lang="en-US" sz="1800" baseline="0" dirty="0">
                          <a:solidFill>
                            <a:schemeClr val="accent6">
                              <a:lumMod val="10000"/>
                            </a:schemeClr>
                          </a:solidFill>
                        </a:rPr>
                        <a:t>9</a:t>
                      </a:r>
                    </a:p>
                  </a:txBody>
                  <a:tcPr marL="87630" marR="87630" marT="45728" marB="45728"/>
                </a:tc>
                <a:extLst>
                  <a:ext uri="{0D108BD9-81ED-4DB2-BD59-A6C34878D82A}">
                    <a16:rowId xmlns:a16="http://schemas.microsoft.com/office/drawing/2014/main" val="10001"/>
                  </a:ext>
                </a:extLst>
              </a:tr>
              <a:tr h="640188">
                <a:tc>
                  <a:txBody>
                    <a:bodyPr/>
                    <a:lstStyle/>
                    <a:p>
                      <a:pPr marL="0" algn="ctr">
                        <a:lnSpc>
                          <a:spcPct val="200000"/>
                        </a:lnSpc>
                      </a:pPr>
                      <a:r>
                        <a:rPr lang="en-US" sz="1800" dirty="0">
                          <a:solidFill>
                            <a:schemeClr val="accent6">
                              <a:lumMod val="10000"/>
                            </a:schemeClr>
                          </a:solidFill>
                        </a:rPr>
                        <a:t>Sore</a:t>
                      </a:r>
                      <a:r>
                        <a:rPr lang="en-US" sz="1800" baseline="0" dirty="0">
                          <a:solidFill>
                            <a:schemeClr val="accent6">
                              <a:lumMod val="10000"/>
                            </a:schemeClr>
                          </a:solidFill>
                        </a:rPr>
                        <a:t> throat</a:t>
                      </a:r>
                      <a:endParaRPr lang="en-US" sz="1800" dirty="0">
                        <a:solidFill>
                          <a:schemeClr val="accent6">
                            <a:lumMod val="10000"/>
                          </a:schemeClr>
                        </a:solidFill>
                      </a:endParaRPr>
                    </a:p>
                  </a:txBody>
                  <a:tcPr marL="87630" marR="87630" marT="45728" marB="45728"/>
                </a:tc>
                <a:tc>
                  <a:txBody>
                    <a:bodyPr/>
                    <a:lstStyle/>
                    <a:p>
                      <a:pPr marL="0" algn="ctr">
                        <a:lnSpc>
                          <a:spcPct val="200000"/>
                        </a:lnSpc>
                      </a:pPr>
                      <a:r>
                        <a:rPr lang="en-US" sz="1800" baseline="0" dirty="0">
                          <a:solidFill>
                            <a:schemeClr val="accent6">
                              <a:lumMod val="10000"/>
                            </a:schemeClr>
                          </a:solidFill>
                        </a:rPr>
                        <a:t>8 days</a:t>
                      </a:r>
                    </a:p>
                  </a:txBody>
                  <a:tcPr marL="87630" marR="87630" marT="45728" marB="45728"/>
                </a:tc>
                <a:tc>
                  <a:txBody>
                    <a:bodyPr/>
                    <a:lstStyle/>
                    <a:p>
                      <a:pPr marL="0" algn="ctr">
                        <a:lnSpc>
                          <a:spcPct val="200000"/>
                        </a:lnSpc>
                      </a:pPr>
                      <a:r>
                        <a:rPr lang="en-US" sz="1800" baseline="0" dirty="0">
                          <a:solidFill>
                            <a:schemeClr val="accent6">
                              <a:lumMod val="10000"/>
                            </a:schemeClr>
                          </a:solidFill>
                        </a:rPr>
                        <a:t>12-18 hours</a:t>
                      </a:r>
                    </a:p>
                  </a:txBody>
                  <a:tcPr marL="87630" marR="87630" marT="45728" marB="45728"/>
                </a:tc>
                <a:tc>
                  <a:txBody>
                    <a:bodyPr/>
                    <a:lstStyle/>
                    <a:p>
                      <a:pPr marL="0" algn="ctr">
                        <a:lnSpc>
                          <a:spcPct val="200000"/>
                        </a:lnSpc>
                      </a:pPr>
                      <a:r>
                        <a:rPr lang="en-US" sz="1800" baseline="0" dirty="0">
                          <a:solidFill>
                            <a:schemeClr val="accent6">
                              <a:lumMod val="10000"/>
                            </a:schemeClr>
                          </a:solidFill>
                        </a:rPr>
                        <a:t>6-20</a:t>
                      </a:r>
                    </a:p>
                  </a:txBody>
                  <a:tcPr marL="87630" marR="87630" marT="45728" marB="45728"/>
                </a:tc>
                <a:tc>
                  <a:txBody>
                    <a:bodyPr/>
                    <a:lstStyle/>
                    <a:p>
                      <a:pPr marL="0" algn="ctr">
                        <a:lnSpc>
                          <a:spcPct val="200000"/>
                        </a:lnSpc>
                      </a:pPr>
                      <a:r>
                        <a:rPr lang="en-US" sz="1800" baseline="0" dirty="0">
                          <a:solidFill>
                            <a:schemeClr val="accent6">
                              <a:lumMod val="10000"/>
                            </a:schemeClr>
                          </a:solidFill>
                        </a:rPr>
                        <a:t>15</a:t>
                      </a:r>
                    </a:p>
                  </a:txBody>
                  <a:tcPr marL="87630" marR="87630" marT="45728" marB="45728"/>
                </a:tc>
                <a:extLst>
                  <a:ext uri="{0D108BD9-81ED-4DB2-BD59-A6C34878D82A}">
                    <a16:rowId xmlns:a16="http://schemas.microsoft.com/office/drawing/2014/main" val="10002"/>
                  </a:ext>
                </a:extLst>
              </a:tr>
              <a:tr h="640188">
                <a:tc>
                  <a:txBody>
                    <a:bodyPr/>
                    <a:lstStyle/>
                    <a:p>
                      <a:pPr marL="0" algn="ctr">
                        <a:lnSpc>
                          <a:spcPct val="200000"/>
                        </a:lnSpc>
                      </a:pPr>
                      <a:r>
                        <a:rPr lang="en-US" sz="1800" dirty="0">
                          <a:solidFill>
                            <a:schemeClr val="accent6">
                              <a:lumMod val="10000"/>
                            </a:schemeClr>
                          </a:solidFill>
                        </a:rPr>
                        <a:t>Sinusitis</a:t>
                      </a:r>
                    </a:p>
                  </a:txBody>
                  <a:tcPr marL="87630" marR="87630" marT="45728" marB="45728"/>
                </a:tc>
                <a:tc>
                  <a:txBody>
                    <a:bodyPr/>
                    <a:lstStyle/>
                    <a:p>
                      <a:pPr marL="0" algn="ctr">
                        <a:lnSpc>
                          <a:spcPct val="200000"/>
                        </a:lnSpc>
                      </a:pPr>
                      <a:r>
                        <a:rPr lang="en-US" sz="1800" baseline="0" dirty="0">
                          <a:solidFill>
                            <a:schemeClr val="accent6">
                              <a:lumMod val="10000"/>
                            </a:schemeClr>
                          </a:solidFill>
                        </a:rPr>
                        <a:t>12-15 days</a:t>
                      </a:r>
                    </a:p>
                  </a:txBody>
                  <a:tcPr marL="87630" marR="87630" marT="45728" marB="45728"/>
                </a:tc>
                <a:tc>
                  <a:txBody>
                    <a:bodyPr/>
                    <a:lstStyle/>
                    <a:p>
                      <a:pPr marL="0" algn="ctr">
                        <a:lnSpc>
                          <a:spcPct val="200000"/>
                        </a:lnSpc>
                      </a:pPr>
                      <a:r>
                        <a:rPr lang="en-US" sz="1800" baseline="0" dirty="0">
                          <a:solidFill>
                            <a:schemeClr val="accent6">
                              <a:lumMod val="10000"/>
                            </a:schemeClr>
                          </a:solidFill>
                        </a:rPr>
                        <a:t>24 hours</a:t>
                      </a:r>
                    </a:p>
                  </a:txBody>
                  <a:tcPr marL="87630" marR="87630" marT="45728" marB="45728"/>
                </a:tc>
                <a:tc>
                  <a:txBody>
                    <a:bodyPr/>
                    <a:lstStyle/>
                    <a:p>
                      <a:pPr marL="0" algn="ctr">
                        <a:lnSpc>
                          <a:spcPct val="200000"/>
                        </a:lnSpc>
                      </a:pPr>
                      <a:r>
                        <a:rPr lang="en-US" sz="1800" baseline="0" dirty="0">
                          <a:solidFill>
                            <a:schemeClr val="accent6">
                              <a:lumMod val="10000"/>
                            </a:schemeClr>
                          </a:solidFill>
                        </a:rPr>
                        <a:t>18</a:t>
                      </a:r>
                    </a:p>
                  </a:txBody>
                  <a:tcPr marL="87630" marR="87630" marT="45728" marB="45728"/>
                </a:tc>
                <a:tc>
                  <a:txBody>
                    <a:bodyPr/>
                    <a:lstStyle/>
                    <a:p>
                      <a:pPr marL="0" algn="ctr">
                        <a:lnSpc>
                          <a:spcPct val="200000"/>
                        </a:lnSpc>
                      </a:pPr>
                      <a:r>
                        <a:rPr lang="en-US" sz="1800" baseline="0" dirty="0">
                          <a:solidFill>
                            <a:schemeClr val="accent6">
                              <a:lumMod val="10000"/>
                            </a:schemeClr>
                          </a:solidFill>
                        </a:rPr>
                        <a:t>8</a:t>
                      </a:r>
                    </a:p>
                  </a:txBody>
                  <a:tcPr marL="87630" marR="87630" marT="45728" marB="45728"/>
                </a:tc>
                <a:extLst>
                  <a:ext uri="{0D108BD9-81ED-4DB2-BD59-A6C34878D82A}">
                    <a16:rowId xmlns:a16="http://schemas.microsoft.com/office/drawing/2014/main" val="10003"/>
                  </a:ext>
                </a:extLst>
              </a:tr>
              <a:tr h="640188">
                <a:tc>
                  <a:txBody>
                    <a:bodyPr/>
                    <a:lstStyle/>
                    <a:p>
                      <a:pPr marL="0" algn="ctr">
                        <a:lnSpc>
                          <a:spcPct val="200000"/>
                        </a:lnSpc>
                      </a:pPr>
                      <a:r>
                        <a:rPr lang="en-US" sz="1800" dirty="0">
                          <a:solidFill>
                            <a:schemeClr val="accent6">
                              <a:lumMod val="10000"/>
                            </a:schemeClr>
                          </a:solidFill>
                        </a:rPr>
                        <a:t>Bronchitis</a:t>
                      </a:r>
                    </a:p>
                  </a:txBody>
                  <a:tcPr marL="87630" marR="87630" marT="45728" marB="45728"/>
                </a:tc>
                <a:tc>
                  <a:txBody>
                    <a:bodyPr/>
                    <a:lstStyle/>
                    <a:p>
                      <a:pPr marL="0" algn="ctr">
                        <a:lnSpc>
                          <a:spcPct val="200000"/>
                        </a:lnSpc>
                      </a:pPr>
                      <a:r>
                        <a:rPr lang="en-US" sz="1800" baseline="0" dirty="0">
                          <a:solidFill>
                            <a:schemeClr val="accent6">
                              <a:lumMod val="10000"/>
                            </a:schemeClr>
                          </a:solidFill>
                        </a:rPr>
                        <a:t>20-22 days</a:t>
                      </a:r>
                    </a:p>
                  </a:txBody>
                  <a:tcPr marL="87630" marR="87630" marT="45728" marB="45728"/>
                </a:tc>
                <a:tc>
                  <a:txBody>
                    <a:bodyPr/>
                    <a:lstStyle/>
                    <a:p>
                      <a:pPr marL="0" algn="ctr">
                        <a:lnSpc>
                          <a:spcPct val="200000"/>
                        </a:lnSpc>
                      </a:pPr>
                      <a:r>
                        <a:rPr lang="en-US" sz="1800" baseline="0" dirty="0">
                          <a:solidFill>
                            <a:schemeClr val="accent6">
                              <a:lumMod val="10000"/>
                            </a:schemeClr>
                          </a:solidFill>
                        </a:rPr>
                        <a:t>11-24 hours</a:t>
                      </a:r>
                    </a:p>
                  </a:txBody>
                  <a:tcPr marL="87630" marR="87630" marT="45728" marB="45728"/>
                </a:tc>
                <a:tc>
                  <a:txBody>
                    <a:bodyPr/>
                    <a:lstStyle/>
                    <a:p>
                      <a:pPr marL="0" algn="ctr">
                        <a:lnSpc>
                          <a:spcPct val="200000"/>
                        </a:lnSpc>
                      </a:pPr>
                      <a:r>
                        <a:rPr lang="en-US" sz="1800" baseline="0" dirty="0">
                          <a:solidFill>
                            <a:schemeClr val="accent6">
                              <a:lumMod val="10000"/>
                            </a:schemeClr>
                          </a:solidFill>
                        </a:rPr>
                        <a:t>10-22</a:t>
                      </a:r>
                    </a:p>
                  </a:txBody>
                  <a:tcPr marL="87630" marR="87630" marT="45728" marB="45728"/>
                </a:tc>
                <a:tc>
                  <a:txBody>
                    <a:bodyPr/>
                    <a:lstStyle/>
                    <a:p>
                      <a:pPr marL="0" algn="ctr">
                        <a:lnSpc>
                          <a:spcPct val="200000"/>
                        </a:lnSpc>
                      </a:pPr>
                      <a:r>
                        <a:rPr lang="en-US" sz="1800" baseline="0" dirty="0">
                          <a:solidFill>
                            <a:schemeClr val="accent6">
                              <a:lumMod val="10000"/>
                            </a:schemeClr>
                          </a:solidFill>
                        </a:rPr>
                        <a:t>24</a:t>
                      </a:r>
                    </a:p>
                  </a:txBody>
                  <a:tcPr marL="87630" marR="87630" marT="45728" marB="45728"/>
                </a:tc>
                <a:extLst>
                  <a:ext uri="{0D108BD9-81ED-4DB2-BD59-A6C34878D82A}">
                    <a16:rowId xmlns:a16="http://schemas.microsoft.com/office/drawing/2014/main" val="10004"/>
                  </a:ext>
                </a:extLst>
              </a:tr>
            </a:tbl>
          </a:graphicData>
        </a:graphic>
      </p:graphicFrame>
      <p:sp>
        <p:nvSpPr>
          <p:cNvPr id="46126" name="Slide Number Placeholder 3">
            <a:extLst>
              <a:ext uri="{FF2B5EF4-FFF2-40B4-BE49-F238E27FC236}">
                <a16:creationId xmlns:a16="http://schemas.microsoft.com/office/drawing/2014/main" id="{761F97C4-32A5-43E7-8C15-15E9AF389E94}"/>
              </a:ext>
            </a:extLst>
          </p:cNvPr>
          <p:cNvSpPr txBox="1">
            <a:spLocks/>
          </p:cNvSpPr>
          <p:nvPr/>
        </p:nvSpPr>
        <p:spPr bwMode="auto">
          <a:xfrm>
            <a:off x="5042359" y="6284311"/>
            <a:ext cx="4101641" cy="488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da-DK" altLang="en-US" sz="1200" i="1" dirty="0"/>
              <a:t>Cochrane reviews Otitis media: Venekamp et al (2015); Sore throat: Spinks et al. 2013; Sinusitis: Leminengre M et al. (2012); bronchitis: Smith et al. (2014)</a:t>
            </a:r>
          </a:p>
        </p:txBody>
      </p:sp>
      <p:sp>
        <p:nvSpPr>
          <p:cNvPr id="13" name="Title 1">
            <a:extLst>
              <a:ext uri="{FF2B5EF4-FFF2-40B4-BE49-F238E27FC236}">
                <a16:creationId xmlns:a16="http://schemas.microsoft.com/office/drawing/2014/main" id="{3A3DF756-6EC7-4B29-815D-B3C662113F14}"/>
              </a:ext>
            </a:extLst>
          </p:cNvPr>
          <p:cNvSpPr txBox="1">
            <a:spLocks/>
          </p:cNvSpPr>
          <p:nvPr/>
        </p:nvSpPr>
        <p:spPr>
          <a:xfrm>
            <a:off x="1522799" y="517917"/>
            <a:ext cx="7622883"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kern="1200">
                <a:solidFill>
                  <a:srgbClr val="AD0016"/>
                </a:solidFill>
                <a:latin typeface="+mj-lt"/>
                <a:ea typeface="+mj-ea"/>
                <a:cs typeface="+mj-cs"/>
              </a:defRPr>
            </a:lvl1pPr>
          </a:lstStyle>
          <a:p>
            <a:r>
              <a:rPr lang="en-GB" sz="3600" dirty="0"/>
              <a:t>Back-up antibiotic prescriptions - Why?</a:t>
            </a:r>
          </a:p>
        </p:txBody>
      </p:sp>
      <p:sp>
        <p:nvSpPr>
          <p:cNvPr id="5" name="Rectangle: Rounded Corners 4">
            <a:extLst>
              <a:ext uri="{FF2B5EF4-FFF2-40B4-BE49-F238E27FC236}">
                <a16:creationId xmlns:a16="http://schemas.microsoft.com/office/drawing/2014/main" id="{FFEFFABF-8025-4B8D-8EF5-30B7877EFDB0}"/>
              </a:ext>
            </a:extLst>
          </p:cNvPr>
          <p:cNvSpPr/>
          <p:nvPr/>
        </p:nvSpPr>
        <p:spPr>
          <a:xfrm>
            <a:off x="628650" y="3429000"/>
            <a:ext cx="1651563" cy="610565"/>
          </a:xfrm>
          <a:prstGeom prst="roundRect">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6" name="Rectangle: Rounded Corners 15">
            <a:extLst>
              <a:ext uri="{FF2B5EF4-FFF2-40B4-BE49-F238E27FC236}">
                <a16:creationId xmlns:a16="http://schemas.microsoft.com/office/drawing/2014/main" id="{24BA7E4E-AC64-4DD9-B5DD-0121C77DC16E}"/>
              </a:ext>
            </a:extLst>
          </p:cNvPr>
          <p:cNvSpPr/>
          <p:nvPr/>
        </p:nvSpPr>
        <p:spPr>
          <a:xfrm>
            <a:off x="2432613" y="3423011"/>
            <a:ext cx="1097665" cy="610565"/>
          </a:xfrm>
          <a:prstGeom prst="roundRect">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7" name="Rectangle: Rounded Corners 16">
            <a:extLst>
              <a:ext uri="{FF2B5EF4-FFF2-40B4-BE49-F238E27FC236}">
                <a16:creationId xmlns:a16="http://schemas.microsoft.com/office/drawing/2014/main" id="{2AC84F0A-6A05-4038-9840-A3557655F0BC}"/>
              </a:ext>
            </a:extLst>
          </p:cNvPr>
          <p:cNvSpPr/>
          <p:nvPr/>
        </p:nvSpPr>
        <p:spPr>
          <a:xfrm>
            <a:off x="3682678" y="3436515"/>
            <a:ext cx="1651563" cy="610565"/>
          </a:xfrm>
          <a:prstGeom prst="roundRect">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8" name="Rectangle: Rounded Corners 17">
            <a:extLst>
              <a:ext uri="{FF2B5EF4-FFF2-40B4-BE49-F238E27FC236}">
                <a16:creationId xmlns:a16="http://schemas.microsoft.com/office/drawing/2014/main" id="{0B7B625B-EC4E-4BFC-91F4-B678898975C3}"/>
              </a:ext>
            </a:extLst>
          </p:cNvPr>
          <p:cNvSpPr/>
          <p:nvPr/>
        </p:nvSpPr>
        <p:spPr>
          <a:xfrm>
            <a:off x="5532941" y="3423010"/>
            <a:ext cx="1203766" cy="610565"/>
          </a:xfrm>
          <a:prstGeom prst="roundRect">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9" name="Rectangle: Rounded Corners 18">
            <a:extLst>
              <a:ext uri="{FF2B5EF4-FFF2-40B4-BE49-F238E27FC236}">
                <a16:creationId xmlns:a16="http://schemas.microsoft.com/office/drawing/2014/main" id="{AAA09230-5775-491B-AAE9-D5A23276C80B}"/>
              </a:ext>
            </a:extLst>
          </p:cNvPr>
          <p:cNvSpPr/>
          <p:nvPr/>
        </p:nvSpPr>
        <p:spPr>
          <a:xfrm>
            <a:off x="7066856" y="3436514"/>
            <a:ext cx="1203766" cy="610565"/>
          </a:xfrm>
          <a:prstGeom prst="roundRect">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0" name="Rectangle 19">
            <a:extLst>
              <a:ext uri="{FF2B5EF4-FFF2-40B4-BE49-F238E27FC236}">
                <a16:creationId xmlns:a16="http://schemas.microsoft.com/office/drawing/2014/main" id="{2A269DBF-748C-4DE2-999A-EFCEF6228C48}"/>
              </a:ext>
            </a:extLst>
          </p:cNvPr>
          <p:cNvSpPr/>
          <p:nvPr/>
        </p:nvSpPr>
        <p:spPr>
          <a:xfrm>
            <a:off x="376629" y="1839488"/>
            <a:ext cx="9072172" cy="369332"/>
          </a:xfrm>
          <a:prstGeom prst="rect">
            <a:avLst/>
          </a:prstGeom>
        </p:spPr>
        <p:txBody>
          <a:bodyPr wrap="square">
            <a:spAutoFit/>
          </a:bodyPr>
          <a:lstStyle/>
          <a:p>
            <a:pPr defTabSz="914400">
              <a:lnSpc>
                <a:spcPct val="90000"/>
              </a:lnSpc>
              <a:spcBef>
                <a:spcPts val="1000"/>
              </a:spcBef>
            </a:pPr>
            <a:r>
              <a:rPr lang="en-GB" sz="2000" b="1" dirty="0">
                <a:solidFill>
                  <a:srgbClr val="F6F6F6">
                    <a:lumMod val="10000"/>
                  </a:srgbClr>
                </a:solidFill>
              </a:rPr>
              <a:t>3. Little difference in symptomatic benefit with immediate vs. back-up</a:t>
            </a:r>
          </a:p>
        </p:txBody>
      </p:sp>
      <p:sp>
        <p:nvSpPr>
          <p:cNvPr id="3" name="Footer Placeholder 2">
            <a:extLst>
              <a:ext uri="{FF2B5EF4-FFF2-40B4-BE49-F238E27FC236}">
                <a16:creationId xmlns:a16="http://schemas.microsoft.com/office/drawing/2014/main" id="{30EF1878-6815-412E-A8DB-8E172C773E79}"/>
              </a:ext>
            </a:extLst>
          </p:cNvPr>
          <p:cNvSpPr>
            <a:spLocks noGrp="1"/>
          </p:cNvSpPr>
          <p:nvPr>
            <p:ph type="ftr" sz="quarter" idx="11"/>
          </p:nvPr>
        </p:nvSpPr>
        <p:spPr>
          <a:xfrm>
            <a:off x="1522799" y="6278232"/>
            <a:ext cx="3086100" cy="365125"/>
          </a:xfrm>
        </p:spPr>
        <p:txBody>
          <a:bodyPr/>
          <a:lstStyle/>
          <a:p>
            <a:r>
              <a:rPr lang="en-GB" dirty="0"/>
              <a:t>www.rcgp.org.uk/targetantibiotics</a:t>
            </a:r>
          </a:p>
        </p:txBody>
      </p:sp>
      <p:sp>
        <p:nvSpPr>
          <p:cNvPr id="4" name="Slide Number Placeholder 3">
            <a:extLst>
              <a:ext uri="{FF2B5EF4-FFF2-40B4-BE49-F238E27FC236}">
                <a16:creationId xmlns:a16="http://schemas.microsoft.com/office/drawing/2014/main" id="{5371198A-08E0-4CE0-BB55-1D01881D3952}"/>
              </a:ext>
            </a:extLst>
          </p:cNvPr>
          <p:cNvSpPr>
            <a:spLocks noGrp="1"/>
          </p:cNvSpPr>
          <p:nvPr>
            <p:ph type="sldNum" sz="quarter" idx="12"/>
          </p:nvPr>
        </p:nvSpPr>
        <p:spPr>
          <a:xfrm>
            <a:off x="1089338" y="6549936"/>
            <a:ext cx="2057400" cy="365125"/>
          </a:xfrm>
        </p:spPr>
        <p:txBody>
          <a:bodyPr/>
          <a:lstStyle/>
          <a:p>
            <a:fld id="{EE1385C2-C24A-4E88-87F7-2016927FAD7D}" type="slidenum">
              <a:rPr lang="en-GB" smtClean="0"/>
              <a:t>37</a:t>
            </a:fld>
            <a:endParaRPr lang="en-GB" dirty="0"/>
          </a:p>
        </p:txBody>
      </p:sp>
      <p:sp>
        <p:nvSpPr>
          <p:cNvPr id="14" name="Date Placeholder 5">
            <a:extLst>
              <a:ext uri="{FF2B5EF4-FFF2-40B4-BE49-F238E27FC236}">
                <a16:creationId xmlns:a16="http://schemas.microsoft.com/office/drawing/2014/main" id="{078A4D3A-F53B-4BF3-9FE6-326B0D5D64E0}"/>
              </a:ext>
            </a:extLst>
          </p:cNvPr>
          <p:cNvSpPr>
            <a:spLocks noGrp="1"/>
          </p:cNvSpPr>
          <p:nvPr>
            <p:ph type="dt" sz="half" idx="10"/>
          </p:nvPr>
        </p:nvSpPr>
        <p:spPr>
          <a:xfrm>
            <a:off x="628650" y="6356351"/>
            <a:ext cx="2057400" cy="365125"/>
          </a:xfrm>
        </p:spPr>
        <p:txBody>
          <a:bodyPr/>
          <a:lstStyle/>
          <a:p>
            <a:r>
              <a:rPr lang="en-GB" dirty="0"/>
              <a:t>25/11/2021 V1</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20">
            <a:extLst>
              <a:ext uri="{FF2B5EF4-FFF2-40B4-BE49-F238E27FC236}">
                <a16:creationId xmlns:a16="http://schemas.microsoft.com/office/drawing/2014/main" id="{89E72F5C-9964-4FAE-8E0A-9103E19F2651}"/>
              </a:ext>
            </a:extLst>
          </p:cNvPr>
          <p:cNvGraphicFramePr>
            <a:graphicFrameLocks/>
          </p:cNvGraphicFramePr>
          <p:nvPr/>
        </p:nvGraphicFramePr>
        <p:xfrm>
          <a:off x="864296" y="2073042"/>
          <a:ext cx="7415408" cy="3237268"/>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23A1B4EB-9CA5-410F-AE5C-34F8822FB06C}"/>
              </a:ext>
            </a:extLst>
          </p:cNvPr>
          <p:cNvSpPr txBox="1"/>
          <p:nvPr/>
        </p:nvSpPr>
        <p:spPr>
          <a:xfrm>
            <a:off x="1517146" y="2835038"/>
            <a:ext cx="1528175" cy="1200329"/>
          </a:xfrm>
          <a:prstGeom prst="rect">
            <a:avLst/>
          </a:prstGeom>
          <a:noFill/>
        </p:spPr>
        <p:txBody>
          <a:bodyPr wrap="square" rtlCol="0">
            <a:spAutoFit/>
          </a:bodyPr>
          <a:lstStyle/>
          <a:p>
            <a:r>
              <a:rPr lang="en-GB" dirty="0">
                <a:solidFill>
                  <a:schemeClr val="accent6">
                    <a:lumMod val="10000"/>
                  </a:schemeClr>
                </a:solidFill>
              </a:rPr>
              <a:t>97% not given a delayed script</a:t>
            </a:r>
          </a:p>
          <a:p>
            <a:r>
              <a:rPr lang="en-GB" dirty="0">
                <a:solidFill>
                  <a:schemeClr val="accent6">
                    <a:lumMod val="10000"/>
                  </a:schemeClr>
                </a:solidFill>
              </a:rPr>
              <a:t>(n=1676)</a:t>
            </a:r>
          </a:p>
        </p:txBody>
      </p:sp>
      <p:sp>
        <p:nvSpPr>
          <p:cNvPr id="23" name="TextBox 22">
            <a:extLst>
              <a:ext uri="{FF2B5EF4-FFF2-40B4-BE49-F238E27FC236}">
                <a16:creationId xmlns:a16="http://schemas.microsoft.com/office/drawing/2014/main" id="{202704E1-AD2F-4366-AAE9-F62BA3A7FF0A}"/>
              </a:ext>
            </a:extLst>
          </p:cNvPr>
          <p:cNvSpPr txBox="1"/>
          <p:nvPr/>
        </p:nvSpPr>
        <p:spPr>
          <a:xfrm>
            <a:off x="3694395" y="4394751"/>
            <a:ext cx="1755210" cy="707886"/>
          </a:xfrm>
          <a:prstGeom prst="rect">
            <a:avLst/>
          </a:prstGeom>
          <a:noFill/>
        </p:spPr>
        <p:txBody>
          <a:bodyPr wrap="square" rtlCol="0">
            <a:spAutoFit/>
          </a:bodyPr>
          <a:lstStyle/>
          <a:p>
            <a:r>
              <a:rPr lang="en-GB" sz="2000" b="1" dirty="0">
                <a:solidFill>
                  <a:schemeClr val="accent6">
                    <a:lumMod val="10000"/>
                  </a:schemeClr>
                </a:solidFill>
              </a:rPr>
              <a:t>3% given </a:t>
            </a:r>
            <a:r>
              <a:rPr lang="en-GB" sz="2000" dirty="0">
                <a:solidFill>
                  <a:schemeClr val="accent6">
                    <a:lumMod val="10000"/>
                  </a:schemeClr>
                </a:solidFill>
              </a:rPr>
              <a:t>a delayed script</a:t>
            </a:r>
          </a:p>
        </p:txBody>
      </p:sp>
      <p:sp>
        <p:nvSpPr>
          <p:cNvPr id="24" name="TextBox 23">
            <a:extLst>
              <a:ext uri="{FF2B5EF4-FFF2-40B4-BE49-F238E27FC236}">
                <a16:creationId xmlns:a16="http://schemas.microsoft.com/office/drawing/2014/main" id="{4FC95ADD-3DF9-4A09-B137-7BE6D446719C}"/>
              </a:ext>
            </a:extLst>
          </p:cNvPr>
          <p:cNvSpPr txBox="1"/>
          <p:nvPr/>
        </p:nvSpPr>
        <p:spPr>
          <a:xfrm>
            <a:off x="7590728" y="2164485"/>
            <a:ext cx="1528175" cy="923330"/>
          </a:xfrm>
          <a:prstGeom prst="rect">
            <a:avLst/>
          </a:prstGeom>
          <a:noFill/>
        </p:spPr>
        <p:txBody>
          <a:bodyPr wrap="square" rtlCol="0">
            <a:spAutoFit/>
          </a:bodyPr>
          <a:lstStyle/>
          <a:p>
            <a:r>
              <a:rPr lang="en-GB" b="1" dirty="0">
                <a:solidFill>
                  <a:schemeClr val="accent6">
                    <a:lumMod val="10000"/>
                  </a:schemeClr>
                </a:solidFill>
              </a:rPr>
              <a:t>Did not take </a:t>
            </a:r>
            <a:r>
              <a:rPr lang="en-GB" dirty="0">
                <a:solidFill>
                  <a:schemeClr val="accent6">
                    <a:lumMod val="10000"/>
                  </a:schemeClr>
                </a:solidFill>
              </a:rPr>
              <a:t>the delayed antibiotic</a:t>
            </a:r>
          </a:p>
        </p:txBody>
      </p:sp>
      <p:sp>
        <p:nvSpPr>
          <p:cNvPr id="25" name="TextBox 24">
            <a:extLst>
              <a:ext uri="{FF2B5EF4-FFF2-40B4-BE49-F238E27FC236}">
                <a16:creationId xmlns:a16="http://schemas.microsoft.com/office/drawing/2014/main" id="{2A5D9B63-2F33-43B9-AFAF-C2F49C02BBB2}"/>
              </a:ext>
            </a:extLst>
          </p:cNvPr>
          <p:cNvSpPr txBox="1"/>
          <p:nvPr/>
        </p:nvSpPr>
        <p:spPr>
          <a:xfrm>
            <a:off x="6511541" y="2894598"/>
            <a:ext cx="732375" cy="461665"/>
          </a:xfrm>
          <a:prstGeom prst="rect">
            <a:avLst/>
          </a:prstGeom>
          <a:noFill/>
        </p:spPr>
        <p:txBody>
          <a:bodyPr wrap="square" rtlCol="0">
            <a:spAutoFit/>
          </a:bodyPr>
          <a:lstStyle/>
          <a:p>
            <a:r>
              <a:rPr lang="en-GB" sz="2400" dirty="0">
                <a:solidFill>
                  <a:schemeClr val="accent6">
                    <a:lumMod val="10000"/>
                  </a:schemeClr>
                </a:solidFill>
              </a:rPr>
              <a:t>59%</a:t>
            </a:r>
          </a:p>
        </p:txBody>
      </p:sp>
      <p:sp>
        <p:nvSpPr>
          <p:cNvPr id="26" name="TextBox 25">
            <a:extLst>
              <a:ext uri="{FF2B5EF4-FFF2-40B4-BE49-F238E27FC236}">
                <a16:creationId xmlns:a16="http://schemas.microsoft.com/office/drawing/2014/main" id="{4B98B8B0-8DAF-4D97-8722-E33219003859}"/>
              </a:ext>
            </a:extLst>
          </p:cNvPr>
          <p:cNvSpPr txBox="1"/>
          <p:nvPr/>
        </p:nvSpPr>
        <p:spPr>
          <a:xfrm>
            <a:off x="6557182" y="3850294"/>
            <a:ext cx="732375" cy="461665"/>
          </a:xfrm>
          <a:prstGeom prst="rect">
            <a:avLst/>
          </a:prstGeom>
          <a:noFill/>
        </p:spPr>
        <p:txBody>
          <a:bodyPr wrap="square" rtlCol="0">
            <a:spAutoFit/>
          </a:bodyPr>
          <a:lstStyle/>
          <a:p>
            <a:r>
              <a:rPr lang="en-GB" sz="2400" dirty="0">
                <a:solidFill>
                  <a:schemeClr val="accent6">
                    <a:lumMod val="10000"/>
                  </a:schemeClr>
                </a:solidFill>
              </a:rPr>
              <a:t>41%</a:t>
            </a:r>
          </a:p>
        </p:txBody>
      </p:sp>
      <p:cxnSp>
        <p:nvCxnSpPr>
          <p:cNvPr id="17" name="Straight Connector 16">
            <a:extLst>
              <a:ext uri="{FF2B5EF4-FFF2-40B4-BE49-F238E27FC236}">
                <a16:creationId xmlns:a16="http://schemas.microsoft.com/office/drawing/2014/main" id="{B346DAE4-1974-4797-8EED-D9A95D7C1804}"/>
              </a:ext>
            </a:extLst>
          </p:cNvPr>
          <p:cNvCxnSpPr>
            <a:cxnSpLocks/>
          </p:cNvCxnSpPr>
          <p:nvPr/>
        </p:nvCxnSpPr>
        <p:spPr>
          <a:xfrm flipV="1">
            <a:off x="4158641" y="3184928"/>
            <a:ext cx="1986620" cy="583635"/>
          </a:xfrm>
          <a:prstGeom prst="line">
            <a:avLst/>
          </a:prstGeom>
          <a:ln>
            <a:solidFill>
              <a:srgbClr val="39582A"/>
            </a:solidFill>
          </a:ln>
        </p:spPr>
        <p:style>
          <a:lnRef idx="1">
            <a:schemeClr val="accent3"/>
          </a:lnRef>
          <a:fillRef idx="0">
            <a:schemeClr val="accent3"/>
          </a:fillRef>
          <a:effectRef idx="0">
            <a:schemeClr val="accent3"/>
          </a:effectRef>
          <a:fontRef idx="minor">
            <a:schemeClr val="tx1"/>
          </a:fontRef>
        </p:style>
      </p:cxnSp>
      <p:cxnSp>
        <p:nvCxnSpPr>
          <p:cNvPr id="29" name="Straight Connector 28">
            <a:extLst>
              <a:ext uri="{FF2B5EF4-FFF2-40B4-BE49-F238E27FC236}">
                <a16:creationId xmlns:a16="http://schemas.microsoft.com/office/drawing/2014/main" id="{64381CEA-D6C9-4D10-9063-04530E520B61}"/>
              </a:ext>
            </a:extLst>
          </p:cNvPr>
          <p:cNvCxnSpPr>
            <a:cxnSpLocks/>
          </p:cNvCxnSpPr>
          <p:nvPr/>
        </p:nvCxnSpPr>
        <p:spPr>
          <a:xfrm>
            <a:off x="4158641" y="3862597"/>
            <a:ext cx="1986620" cy="121057"/>
          </a:xfrm>
          <a:prstGeom prst="line">
            <a:avLst/>
          </a:prstGeom>
          <a:ln>
            <a:solidFill>
              <a:srgbClr val="39582A"/>
            </a:solidFill>
          </a:ln>
        </p:spPr>
        <p:style>
          <a:lnRef idx="1">
            <a:schemeClr val="accent3"/>
          </a:lnRef>
          <a:fillRef idx="0">
            <a:schemeClr val="accent3"/>
          </a:fillRef>
          <a:effectRef idx="0">
            <a:schemeClr val="accent3"/>
          </a:effectRef>
          <a:fontRef idx="minor">
            <a:schemeClr val="tx1"/>
          </a:fontRef>
        </p:style>
      </p:cxnSp>
      <p:cxnSp>
        <p:nvCxnSpPr>
          <p:cNvPr id="28" name="Straight Connector 27">
            <a:extLst>
              <a:ext uri="{FF2B5EF4-FFF2-40B4-BE49-F238E27FC236}">
                <a16:creationId xmlns:a16="http://schemas.microsoft.com/office/drawing/2014/main" id="{79B3BBD4-38CA-4D29-B6F6-24707A9C1D31}"/>
              </a:ext>
            </a:extLst>
          </p:cNvPr>
          <p:cNvCxnSpPr>
            <a:cxnSpLocks/>
          </p:cNvCxnSpPr>
          <p:nvPr/>
        </p:nvCxnSpPr>
        <p:spPr>
          <a:xfrm flipH="1" flipV="1">
            <a:off x="4031123" y="3768563"/>
            <a:ext cx="127518" cy="626188"/>
          </a:xfrm>
          <a:prstGeom prst="line">
            <a:avLst/>
          </a:prstGeom>
          <a:ln>
            <a:solidFill>
              <a:schemeClr val="accent6">
                <a:lumMod val="10000"/>
              </a:schemeClr>
            </a:solidFill>
          </a:ln>
        </p:spPr>
        <p:style>
          <a:lnRef idx="1">
            <a:schemeClr val="accent3"/>
          </a:lnRef>
          <a:fillRef idx="0">
            <a:schemeClr val="accent3"/>
          </a:fillRef>
          <a:effectRef idx="0">
            <a:schemeClr val="accent3"/>
          </a:effectRef>
          <a:fontRef idx="minor">
            <a:schemeClr val="tx1"/>
          </a:fontRef>
        </p:style>
      </p:cxnSp>
      <p:cxnSp>
        <p:nvCxnSpPr>
          <p:cNvPr id="33" name="Straight Connector 32">
            <a:extLst>
              <a:ext uri="{FF2B5EF4-FFF2-40B4-BE49-F238E27FC236}">
                <a16:creationId xmlns:a16="http://schemas.microsoft.com/office/drawing/2014/main" id="{A5EEA033-3BF9-4D96-9A74-447EECEE38E2}"/>
              </a:ext>
            </a:extLst>
          </p:cNvPr>
          <p:cNvCxnSpPr>
            <a:cxnSpLocks/>
          </p:cNvCxnSpPr>
          <p:nvPr/>
        </p:nvCxnSpPr>
        <p:spPr>
          <a:xfrm flipV="1">
            <a:off x="7411919" y="3102758"/>
            <a:ext cx="501505" cy="356289"/>
          </a:xfrm>
          <a:prstGeom prst="line">
            <a:avLst/>
          </a:prstGeom>
          <a:ln>
            <a:solidFill>
              <a:schemeClr val="accent6">
                <a:lumMod val="10000"/>
              </a:schemeClr>
            </a:solidFill>
          </a:ln>
        </p:spPr>
        <p:style>
          <a:lnRef idx="1">
            <a:schemeClr val="accent3"/>
          </a:lnRef>
          <a:fillRef idx="0">
            <a:schemeClr val="accent3"/>
          </a:fillRef>
          <a:effectRef idx="0">
            <a:schemeClr val="accent3"/>
          </a:effectRef>
          <a:fontRef idx="minor">
            <a:schemeClr val="tx1"/>
          </a:fontRef>
        </p:style>
      </p:cxnSp>
      <p:sp>
        <p:nvSpPr>
          <p:cNvPr id="32" name="TextBox 31">
            <a:extLst>
              <a:ext uri="{FF2B5EF4-FFF2-40B4-BE49-F238E27FC236}">
                <a16:creationId xmlns:a16="http://schemas.microsoft.com/office/drawing/2014/main" id="{3067F2FB-FD03-407E-8E00-8995186EF59E}"/>
              </a:ext>
            </a:extLst>
          </p:cNvPr>
          <p:cNvSpPr txBox="1"/>
          <p:nvPr/>
        </p:nvSpPr>
        <p:spPr>
          <a:xfrm>
            <a:off x="293877" y="5193702"/>
            <a:ext cx="8556243" cy="954107"/>
          </a:xfrm>
          <a:prstGeom prst="rect">
            <a:avLst/>
          </a:prstGeom>
          <a:noFill/>
        </p:spPr>
        <p:txBody>
          <a:bodyPr wrap="square" rtlCol="0">
            <a:spAutoFit/>
          </a:bodyPr>
          <a:lstStyle/>
          <a:p>
            <a:r>
              <a:rPr lang="en-GB" sz="2800" dirty="0">
                <a:solidFill>
                  <a:schemeClr val="accent6">
                    <a:lumMod val="10000"/>
                  </a:schemeClr>
                </a:solidFill>
              </a:rPr>
              <a:t>75% of all respondents felt that it was acceptable to be offered a delayed script by their GP </a:t>
            </a:r>
          </a:p>
        </p:txBody>
      </p:sp>
      <p:sp>
        <p:nvSpPr>
          <p:cNvPr id="30" name="Content Placeholder 2">
            <a:extLst>
              <a:ext uri="{FF2B5EF4-FFF2-40B4-BE49-F238E27FC236}">
                <a16:creationId xmlns:a16="http://schemas.microsoft.com/office/drawing/2014/main" id="{9B8BD35F-3E39-4B06-A6E6-D8B8A839E728}"/>
              </a:ext>
            </a:extLst>
          </p:cNvPr>
          <p:cNvSpPr txBox="1">
            <a:spLocks/>
          </p:cNvSpPr>
          <p:nvPr/>
        </p:nvSpPr>
        <p:spPr>
          <a:xfrm>
            <a:off x="154176" y="1913855"/>
            <a:ext cx="8556244" cy="4763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lumMod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lumMod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lumMod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b="1" dirty="0"/>
              <a:t>4. Increase patient’s ability to self-manage infections</a:t>
            </a:r>
          </a:p>
        </p:txBody>
      </p:sp>
      <p:sp>
        <p:nvSpPr>
          <p:cNvPr id="31" name="Title 1">
            <a:extLst>
              <a:ext uri="{FF2B5EF4-FFF2-40B4-BE49-F238E27FC236}">
                <a16:creationId xmlns:a16="http://schemas.microsoft.com/office/drawing/2014/main" id="{659A7A73-DDE9-4F78-9972-583098B74798}"/>
              </a:ext>
            </a:extLst>
          </p:cNvPr>
          <p:cNvSpPr txBox="1">
            <a:spLocks/>
          </p:cNvSpPr>
          <p:nvPr/>
        </p:nvSpPr>
        <p:spPr>
          <a:xfrm>
            <a:off x="1647251" y="582823"/>
            <a:ext cx="7399627"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kern="1200">
                <a:solidFill>
                  <a:srgbClr val="AD0016"/>
                </a:solidFill>
                <a:latin typeface="+mj-lt"/>
                <a:ea typeface="+mj-ea"/>
                <a:cs typeface="+mj-cs"/>
              </a:defRPr>
            </a:lvl1pPr>
          </a:lstStyle>
          <a:p>
            <a:r>
              <a:rPr lang="en-GB" sz="3600" dirty="0"/>
              <a:t>Back-up antibiotic prescriptions - Why?</a:t>
            </a:r>
          </a:p>
        </p:txBody>
      </p:sp>
      <p:sp>
        <p:nvSpPr>
          <p:cNvPr id="34" name="Footer Placeholder 5">
            <a:extLst>
              <a:ext uri="{FF2B5EF4-FFF2-40B4-BE49-F238E27FC236}">
                <a16:creationId xmlns:a16="http://schemas.microsoft.com/office/drawing/2014/main" id="{AE0462C8-DB64-417B-B150-AA75E2E49E13}"/>
              </a:ext>
            </a:extLst>
          </p:cNvPr>
          <p:cNvSpPr txBox="1">
            <a:spLocks/>
          </p:cNvSpPr>
          <p:nvPr/>
        </p:nvSpPr>
        <p:spPr>
          <a:xfrm>
            <a:off x="6145261" y="6296891"/>
            <a:ext cx="2998739" cy="561109"/>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spcAft>
                <a:spcPts val="600"/>
              </a:spcAft>
            </a:pPr>
            <a:r>
              <a:rPr lang="en-GB" altLang="en-US" dirty="0">
                <a:cs typeface="Arial" panose="020B0604020202020204" pitchFamily="34" charset="0"/>
              </a:rPr>
              <a:t>PHE 2021 General Public Health Seeking Behaviour for RTI survey – in press</a:t>
            </a:r>
          </a:p>
        </p:txBody>
      </p:sp>
      <p:sp>
        <p:nvSpPr>
          <p:cNvPr id="16" name="Footer Placeholder 5">
            <a:extLst>
              <a:ext uri="{FF2B5EF4-FFF2-40B4-BE49-F238E27FC236}">
                <a16:creationId xmlns:a16="http://schemas.microsoft.com/office/drawing/2014/main" id="{5E0264B2-7DA6-474A-B876-D0BE9A855321}"/>
              </a:ext>
            </a:extLst>
          </p:cNvPr>
          <p:cNvSpPr>
            <a:spLocks noGrp="1"/>
          </p:cNvSpPr>
          <p:nvPr>
            <p:ph type="ftr" sz="quarter" idx="11"/>
          </p:nvPr>
        </p:nvSpPr>
        <p:spPr>
          <a:xfrm>
            <a:off x="3343923" y="6416013"/>
            <a:ext cx="2456153" cy="365125"/>
          </a:xfrm>
        </p:spPr>
        <p:txBody>
          <a:bodyPr/>
          <a:lstStyle/>
          <a:p>
            <a:pPr algn="r"/>
            <a:r>
              <a:rPr lang="en-GB" altLang="en-US" dirty="0">
                <a:solidFill>
                  <a:srgbClr val="C00000"/>
                </a:solidFill>
                <a:cs typeface="Arial" panose="020B0604020202020204" pitchFamily="34" charset="0"/>
              </a:rPr>
              <a:t>www.rcgp.org.uk/targetantibiotics</a:t>
            </a:r>
          </a:p>
        </p:txBody>
      </p:sp>
      <p:sp>
        <p:nvSpPr>
          <p:cNvPr id="3" name="Slide Number Placeholder 2">
            <a:extLst>
              <a:ext uri="{FF2B5EF4-FFF2-40B4-BE49-F238E27FC236}">
                <a16:creationId xmlns:a16="http://schemas.microsoft.com/office/drawing/2014/main" id="{AF81DF55-E412-4319-91DF-FB271874D336}"/>
              </a:ext>
            </a:extLst>
          </p:cNvPr>
          <p:cNvSpPr>
            <a:spLocks noGrp="1"/>
          </p:cNvSpPr>
          <p:nvPr>
            <p:ph type="sldNum" sz="quarter" idx="12"/>
          </p:nvPr>
        </p:nvSpPr>
        <p:spPr>
          <a:xfrm>
            <a:off x="2787824" y="6606100"/>
            <a:ext cx="2057400" cy="365125"/>
          </a:xfrm>
        </p:spPr>
        <p:txBody>
          <a:bodyPr/>
          <a:lstStyle/>
          <a:p>
            <a:fld id="{EE1385C2-C24A-4E88-87F7-2016927FAD7D}" type="slidenum">
              <a:rPr lang="en-GB" smtClean="0"/>
              <a:t>38</a:t>
            </a:fld>
            <a:endParaRPr lang="en-GB"/>
          </a:p>
        </p:txBody>
      </p:sp>
      <p:sp>
        <p:nvSpPr>
          <p:cNvPr id="19" name="Date Placeholder 5">
            <a:extLst>
              <a:ext uri="{FF2B5EF4-FFF2-40B4-BE49-F238E27FC236}">
                <a16:creationId xmlns:a16="http://schemas.microsoft.com/office/drawing/2014/main" id="{C7EED964-1B59-47D3-B8C8-1BAC42FBAA50}"/>
              </a:ext>
            </a:extLst>
          </p:cNvPr>
          <p:cNvSpPr>
            <a:spLocks noGrp="1"/>
          </p:cNvSpPr>
          <p:nvPr>
            <p:ph type="dt" sz="half" idx="10"/>
          </p:nvPr>
        </p:nvSpPr>
        <p:spPr>
          <a:xfrm>
            <a:off x="628650" y="6356351"/>
            <a:ext cx="2057400" cy="365125"/>
          </a:xfrm>
        </p:spPr>
        <p:txBody>
          <a:bodyPr/>
          <a:lstStyle/>
          <a:p>
            <a:r>
              <a:rPr lang="en-GB" dirty="0"/>
              <a:t>25/11/2021 V1</a:t>
            </a:r>
          </a:p>
        </p:txBody>
      </p:sp>
    </p:spTree>
    <p:extLst>
      <p:ext uri="{BB962C8B-B14F-4D97-AF65-F5344CB8AC3E}">
        <p14:creationId xmlns:p14="http://schemas.microsoft.com/office/powerpoint/2010/main" val="32269208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4889" y="2211572"/>
            <a:ext cx="9145090" cy="807824"/>
          </a:xfrm>
        </p:spPr>
        <p:txBody>
          <a:bodyPr>
            <a:noAutofit/>
          </a:bodyPr>
          <a:lstStyle/>
          <a:p>
            <a:pPr marL="0" indent="0">
              <a:buNone/>
            </a:pPr>
            <a:r>
              <a:rPr lang="en-GB" sz="2000" b="1" dirty="0"/>
              <a:t>5/6. Prevent complications </a:t>
            </a:r>
            <a:r>
              <a:rPr lang="en-GB" sz="2000" dirty="0"/>
              <a:t>(as effectively as immediate antibiotic) &amp; </a:t>
            </a:r>
            <a:r>
              <a:rPr lang="en-GB" sz="2000" b="1" dirty="0"/>
              <a:t>reduce re-consultations </a:t>
            </a:r>
            <a:r>
              <a:rPr lang="en-GB" sz="2000" dirty="0"/>
              <a:t>(‘doctor shopping’/visits to OOH, A&amp;E) </a:t>
            </a:r>
          </a:p>
          <a:p>
            <a:pPr marL="0" indent="0">
              <a:buNone/>
            </a:pPr>
            <a:endParaRPr lang="en-GB" sz="2400" b="1" dirty="0"/>
          </a:p>
        </p:txBody>
      </p:sp>
      <p:sp>
        <p:nvSpPr>
          <p:cNvPr id="8" name="Footer Placeholder 5">
            <a:extLst>
              <a:ext uri="{FF2B5EF4-FFF2-40B4-BE49-F238E27FC236}">
                <a16:creationId xmlns:a16="http://schemas.microsoft.com/office/drawing/2014/main" id="{25C64494-B211-4342-BD22-307E5C0B89B6}"/>
              </a:ext>
            </a:extLst>
          </p:cNvPr>
          <p:cNvSpPr>
            <a:spLocks noGrp="1"/>
          </p:cNvSpPr>
          <p:nvPr>
            <p:ph type="ftr" sz="quarter" idx="11"/>
          </p:nvPr>
        </p:nvSpPr>
        <p:spPr>
          <a:xfrm>
            <a:off x="2840191" y="6381587"/>
            <a:ext cx="2456153" cy="365125"/>
          </a:xfrm>
        </p:spPr>
        <p:txBody>
          <a:bodyPr/>
          <a:lstStyle/>
          <a:p>
            <a:pPr algn="r"/>
            <a:r>
              <a:rPr lang="en-GB" altLang="en-US" dirty="0">
                <a:solidFill>
                  <a:srgbClr val="C00000"/>
                </a:solidFill>
                <a:latin typeface="Calibri "/>
                <a:cs typeface="Arial" panose="020B0604020202020204" pitchFamily="34" charset="0"/>
              </a:rPr>
              <a:t>www.rcgp.org.uk/targetantibiotics</a:t>
            </a:r>
          </a:p>
        </p:txBody>
      </p:sp>
      <p:pic>
        <p:nvPicPr>
          <p:cNvPr id="14" name="Picture 13" descr="Graphical user interface, text, application, email&#10;&#10;Description automatically generated">
            <a:extLst>
              <a:ext uri="{FF2B5EF4-FFF2-40B4-BE49-F238E27FC236}">
                <a16:creationId xmlns:a16="http://schemas.microsoft.com/office/drawing/2014/main" id="{6A7BBD43-A1E8-4009-82D0-9CB94A75B931}"/>
              </a:ext>
            </a:extLst>
          </p:cNvPr>
          <p:cNvPicPr>
            <a:picLocks noChangeAspect="1"/>
          </p:cNvPicPr>
          <p:nvPr/>
        </p:nvPicPr>
        <p:blipFill rotWithShape="1">
          <a:blip r:embed="rId3">
            <a:extLst>
              <a:ext uri="{28A0092B-C50C-407E-A947-70E740481C1C}">
                <a14:useLocalDpi xmlns:a14="http://schemas.microsoft.com/office/drawing/2010/main" val="0"/>
              </a:ext>
            </a:extLst>
          </a:blip>
          <a:srcRect r="6535"/>
          <a:stretch/>
        </p:blipFill>
        <p:spPr>
          <a:xfrm>
            <a:off x="4363196" y="3955933"/>
            <a:ext cx="4649331" cy="2264030"/>
          </a:xfrm>
          <a:prstGeom prst="rect">
            <a:avLst/>
          </a:prstGeom>
        </p:spPr>
      </p:pic>
      <p:sp>
        <p:nvSpPr>
          <p:cNvPr id="15" name="TextBox 14">
            <a:extLst>
              <a:ext uri="{FF2B5EF4-FFF2-40B4-BE49-F238E27FC236}">
                <a16:creationId xmlns:a16="http://schemas.microsoft.com/office/drawing/2014/main" id="{BEF72DD9-850C-461C-9D8A-97AF7E355DCA}"/>
              </a:ext>
            </a:extLst>
          </p:cNvPr>
          <p:cNvSpPr txBox="1"/>
          <p:nvPr/>
        </p:nvSpPr>
        <p:spPr>
          <a:xfrm>
            <a:off x="670872" y="3198281"/>
            <a:ext cx="3807343" cy="2246769"/>
          </a:xfrm>
          <a:prstGeom prst="rect">
            <a:avLst/>
          </a:prstGeom>
          <a:noFill/>
        </p:spPr>
        <p:txBody>
          <a:bodyPr wrap="square" rtlCol="0">
            <a:spAutoFit/>
          </a:bodyPr>
          <a:lstStyle/>
          <a:p>
            <a:r>
              <a:rPr lang="en-GB" sz="2800" dirty="0">
                <a:solidFill>
                  <a:schemeClr val="accent6">
                    <a:lumMod val="10000"/>
                  </a:schemeClr>
                </a:solidFill>
              </a:rPr>
              <a:t>Little/no difference in:</a:t>
            </a:r>
          </a:p>
          <a:p>
            <a:pPr lvl="1">
              <a:buFontTx/>
              <a:buChar char="-"/>
            </a:pPr>
            <a:r>
              <a:rPr lang="en-GB" sz="2800" dirty="0">
                <a:solidFill>
                  <a:schemeClr val="accent6">
                    <a:lumMod val="10000"/>
                  </a:schemeClr>
                </a:solidFill>
              </a:rPr>
              <a:t>Re-consultation</a:t>
            </a:r>
          </a:p>
          <a:p>
            <a:pPr lvl="1">
              <a:buFontTx/>
              <a:buChar char="-"/>
            </a:pPr>
            <a:r>
              <a:rPr lang="en-GB" sz="2800" dirty="0">
                <a:solidFill>
                  <a:schemeClr val="accent6">
                    <a:lumMod val="10000"/>
                  </a:schemeClr>
                </a:solidFill>
              </a:rPr>
              <a:t>Adverse effect</a:t>
            </a:r>
          </a:p>
          <a:p>
            <a:pPr lvl="1">
              <a:buFontTx/>
              <a:buChar char="-"/>
            </a:pPr>
            <a:r>
              <a:rPr lang="en-GB" sz="2800" dirty="0">
                <a:solidFill>
                  <a:schemeClr val="accent6">
                    <a:lumMod val="10000"/>
                  </a:schemeClr>
                </a:solidFill>
              </a:rPr>
              <a:t>Complications</a:t>
            </a:r>
          </a:p>
          <a:p>
            <a:endParaRPr lang="en-GB" sz="2800" dirty="0">
              <a:solidFill>
                <a:schemeClr val="accent6">
                  <a:lumMod val="10000"/>
                </a:schemeClr>
              </a:solidFill>
            </a:endParaRPr>
          </a:p>
        </p:txBody>
      </p:sp>
      <p:sp>
        <p:nvSpPr>
          <p:cNvPr id="12" name="Title 1">
            <a:extLst>
              <a:ext uri="{FF2B5EF4-FFF2-40B4-BE49-F238E27FC236}">
                <a16:creationId xmlns:a16="http://schemas.microsoft.com/office/drawing/2014/main" id="{806993C1-49F6-4CE0-8153-331FE7E52575}"/>
              </a:ext>
            </a:extLst>
          </p:cNvPr>
          <p:cNvSpPr txBox="1">
            <a:spLocks/>
          </p:cNvSpPr>
          <p:nvPr/>
        </p:nvSpPr>
        <p:spPr>
          <a:xfrm>
            <a:off x="1679729" y="508642"/>
            <a:ext cx="7622883"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kern="1200">
                <a:solidFill>
                  <a:srgbClr val="AD0016"/>
                </a:solidFill>
                <a:latin typeface="+mj-lt"/>
                <a:ea typeface="+mj-ea"/>
                <a:cs typeface="+mj-cs"/>
              </a:defRPr>
            </a:lvl1pPr>
          </a:lstStyle>
          <a:p>
            <a:r>
              <a:rPr lang="en-GB" sz="3600" dirty="0"/>
              <a:t>Back-up antibiotic prescriptions - Why?</a:t>
            </a:r>
          </a:p>
        </p:txBody>
      </p:sp>
      <p:sp>
        <p:nvSpPr>
          <p:cNvPr id="4" name="TextBox 3">
            <a:extLst>
              <a:ext uri="{FF2B5EF4-FFF2-40B4-BE49-F238E27FC236}">
                <a16:creationId xmlns:a16="http://schemas.microsoft.com/office/drawing/2014/main" id="{6A2D3A40-E58C-4BBC-A66A-7BCC72976F2C}"/>
              </a:ext>
            </a:extLst>
          </p:cNvPr>
          <p:cNvSpPr txBox="1"/>
          <p:nvPr/>
        </p:nvSpPr>
        <p:spPr>
          <a:xfrm>
            <a:off x="6297811" y="6333316"/>
            <a:ext cx="2846189" cy="461665"/>
          </a:xfrm>
          <a:prstGeom prst="rect">
            <a:avLst/>
          </a:prstGeom>
          <a:noFill/>
        </p:spPr>
        <p:txBody>
          <a:bodyPr wrap="square" rtlCol="0">
            <a:spAutoFit/>
          </a:bodyPr>
          <a:lstStyle/>
          <a:p>
            <a:r>
              <a:rPr lang="en-GB" sz="1200" dirty="0"/>
              <a:t>Spurling GKP, et al. 2017</a:t>
            </a:r>
          </a:p>
          <a:p>
            <a:r>
              <a:rPr lang="en-GB" sz="1200" dirty="0"/>
              <a:t>DOI: 10.1002/14651858.CD004417.pub5. </a:t>
            </a:r>
          </a:p>
        </p:txBody>
      </p:sp>
      <p:sp>
        <p:nvSpPr>
          <p:cNvPr id="5" name="Slide Number Placeholder 4">
            <a:extLst>
              <a:ext uri="{FF2B5EF4-FFF2-40B4-BE49-F238E27FC236}">
                <a16:creationId xmlns:a16="http://schemas.microsoft.com/office/drawing/2014/main" id="{9DD5FC3F-3E74-4119-82A2-772C527DCEC2}"/>
              </a:ext>
            </a:extLst>
          </p:cNvPr>
          <p:cNvSpPr>
            <a:spLocks noGrp="1"/>
          </p:cNvSpPr>
          <p:nvPr>
            <p:ph type="sldNum" sz="quarter" idx="12"/>
          </p:nvPr>
        </p:nvSpPr>
        <p:spPr>
          <a:xfrm>
            <a:off x="2305796" y="6571637"/>
            <a:ext cx="2057400" cy="365125"/>
          </a:xfrm>
        </p:spPr>
        <p:txBody>
          <a:bodyPr/>
          <a:lstStyle/>
          <a:p>
            <a:fld id="{EE1385C2-C24A-4E88-87F7-2016927FAD7D}" type="slidenum">
              <a:rPr lang="en-GB" smtClean="0"/>
              <a:t>39</a:t>
            </a:fld>
            <a:endParaRPr lang="en-GB" dirty="0"/>
          </a:p>
        </p:txBody>
      </p:sp>
      <p:sp>
        <p:nvSpPr>
          <p:cNvPr id="10" name="Date Placeholder 5">
            <a:extLst>
              <a:ext uri="{FF2B5EF4-FFF2-40B4-BE49-F238E27FC236}">
                <a16:creationId xmlns:a16="http://schemas.microsoft.com/office/drawing/2014/main" id="{2BFC6F69-A034-455C-90B2-FB909F7855CB}"/>
              </a:ext>
            </a:extLst>
          </p:cNvPr>
          <p:cNvSpPr>
            <a:spLocks noGrp="1"/>
          </p:cNvSpPr>
          <p:nvPr>
            <p:ph type="dt" sz="half" idx="10"/>
          </p:nvPr>
        </p:nvSpPr>
        <p:spPr>
          <a:xfrm>
            <a:off x="628650" y="6356351"/>
            <a:ext cx="2057400" cy="365125"/>
          </a:xfrm>
        </p:spPr>
        <p:txBody>
          <a:bodyPr/>
          <a:lstStyle/>
          <a:p>
            <a:r>
              <a:rPr lang="en-GB" dirty="0"/>
              <a:t>25/11/2021 V1</a:t>
            </a:r>
          </a:p>
        </p:txBody>
      </p:sp>
    </p:spTree>
    <p:extLst>
      <p:ext uri="{BB962C8B-B14F-4D97-AF65-F5344CB8AC3E}">
        <p14:creationId xmlns:p14="http://schemas.microsoft.com/office/powerpoint/2010/main" val="186916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DE38B34F-A908-4670-981D-050C5C80004A}"/>
              </a:ext>
            </a:extLst>
          </p:cNvPr>
          <p:cNvSpPr txBox="1">
            <a:spLocks noGrp="1"/>
          </p:cNvSpPr>
          <p:nvPr>
            <p:ph type="title" idx="4294967295"/>
          </p:nvPr>
        </p:nvSpPr>
        <p:spPr bwMode="auto">
          <a:xfrm>
            <a:off x="969393" y="452800"/>
            <a:ext cx="6987271" cy="1008113"/>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361950" indent="-333375" algn="l" rtl="0" eaLnBrk="0" fontAlgn="base" hangingPunct="0">
              <a:spcBef>
                <a:spcPct val="20000"/>
              </a:spcBef>
              <a:spcAft>
                <a:spcPct val="0"/>
              </a:spcAft>
              <a:buClr>
                <a:srgbClr val="002060"/>
              </a:buClr>
              <a:buFont typeface="Arial" pitchFamily="34" charset="0"/>
              <a:buChar char="●"/>
              <a:tabLst>
                <a:tab pos="361950" algn="l"/>
                <a:tab pos="1162050" algn="l"/>
                <a:tab pos="1695450" algn="l"/>
                <a:tab pos="2247900" algn="l"/>
                <a:tab pos="2781300" algn="l"/>
              </a:tabLst>
              <a:defRPr sz="2800">
                <a:solidFill>
                  <a:schemeClr val="tx1"/>
                </a:solidFill>
                <a:latin typeface="+mn-lt"/>
                <a:ea typeface="+mn-ea"/>
                <a:cs typeface="+mn-cs"/>
              </a:defRPr>
            </a:lvl1pPr>
            <a:lvl2pPr marL="1162050" indent="-449263" algn="l" rtl="0" eaLnBrk="0" fontAlgn="base" hangingPunct="0">
              <a:spcBef>
                <a:spcPct val="20000"/>
              </a:spcBef>
              <a:spcAft>
                <a:spcPct val="0"/>
              </a:spcAft>
              <a:buClr>
                <a:srgbClr val="002060"/>
              </a:buClr>
              <a:buFont typeface="Arial" pitchFamily="34" charset="0"/>
              <a:buChar char="–"/>
              <a:tabLst>
                <a:tab pos="533400" algn="l"/>
                <a:tab pos="1162050" algn="l"/>
                <a:tab pos="1695450" algn="l"/>
                <a:tab pos="2247900" algn="l"/>
                <a:tab pos="2781300" algn="l"/>
              </a:tabLst>
              <a:defRPr sz="2400">
                <a:solidFill>
                  <a:schemeClr val="tx1"/>
                </a:solidFill>
                <a:latin typeface="+mn-lt"/>
              </a:defRPr>
            </a:lvl2pPr>
            <a:lvl3pPr marL="1695450" indent="-354013" algn="l" rtl="0" eaLnBrk="0" fontAlgn="base" hangingPunct="0">
              <a:spcBef>
                <a:spcPct val="20000"/>
              </a:spcBef>
              <a:spcAft>
                <a:spcPct val="0"/>
              </a:spcAft>
              <a:buClr>
                <a:srgbClr val="002060"/>
              </a:buClr>
              <a:buFont typeface="Arial" pitchFamily="34" charset="0"/>
              <a:buChar char="•"/>
              <a:tabLst>
                <a:tab pos="533400" algn="l"/>
                <a:tab pos="1162050" algn="l"/>
                <a:tab pos="1695450" algn="l"/>
                <a:tab pos="2247900" algn="l"/>
                <a:tab pos="2781300" algn="l"/>
              </a:tabLst>
              <a:defRPr sz="2000">
                <a:solidFill>
                  <a:schemeClr val="tx1"/>
                </a:solidFill>
                <a:latin typeface="+mn-lt"/>
              </a:defRPr>
            </a:lvl3pPr>
            <a:lvl4pPr marL="2247900" indent="-373063" algn="l" rtl="0" eaLnBrk="0" fontAlgn="base" hangingPunct="0">
              <a:spcBef>
                <a:spcPct val="20000"/>
              </a:spcBef>
              <a:spcAft>
                <a:spcPct val="0"/>
              </a:spcAft>
              <a:buClr>
                <a:srgbClr val="002060"/>
              </a:buClr>
              <a:buFont typeface="Courier New" pitchFamily="49" charset="0"/>
              <a:buChar char="o"/>
              <a:tabLst>
                <a:tab pos="533400" algn="l"/>
                <a:tab pos="1162050" algn="l"/>
                <a:tab pos="1695450" algn="l"/>
                <a:tab pos="2247900" algn="l"/>
                <a:tab pos="2781300" algn="l"/>
              </a:tabLst>
              <a:defRPr sz="1800">
                <a:solidFill>
                  <a:schemeClr val="tx1"/>
                </a:solidFill>
                <a:latin typeface="+mn-lt"/>
              </a:defRPr>
            </a:lvl4pPr>
            <a:lvl5pPr marL="2781300" indent="-354013" algn="l" rtl="0" eaLnBrk="0" fontAlgn="base" hangingPunct="0">
              <a:spcBef>
                <a:spcPct val="20000"/>
              </a:spcBef>
              <a:spcAft>
                <a:spcPct val="0"/>
              </a:spcAft>
              <a:buClr>
                <a:srgbClr val="002060"/>
              </a:buClr>
              <a:buFont typeface="Arial" pitchFamily="34" charset="0"/>
              <a:buChar char="–"/>
              <a:tabLst>
                <a:tab pos="533400" algn="l"/>
                <a:tab pos="1162050" algn="l"/>
                <a:tab pos="1695450" algn="l"/>
                <a:tab pos="2247900" algn="l"/>
                <a:tab pos="2781300" algn="l"/>
              </a:tabLst>
              <a:defRPr sz="1800">
                <a:solidFill>
                  <a:schemeClr val="tx1"/>
                </a:solidFill>
                <a:latin typeface="+mn-lt"/>
              </a:defRPr>
            </a:lvl5pPr>
            <a:lvl6pPr marL="3238500" indent="-354013" algn="l" rtl="0" eaLnBrk="1" fontAlgn="base" hangingPunct="1">
              <a:spcBef>
                <a:spcPct val="20000"/>
              </a:spcBef>
              <a:spcAft>
                <a:spcPct val="0"/>
              </a:spcAft>
              <a:buBlip>
                <a:blip r:embed="rId3"/>
              </a:buBlip>
              <a:tabLst>
                <a:tab pos="533400" algn="l"/>
                <a:tab pos="1162050" algn="l"/>
                <a:tab pos="1695450" algn="l"/>
                <a:tab pos="2247900" algn="l"/>
                <a:tab pos="2781300" algn="l"/>
              </a:tabLst>
              <a:defRPr sz="2000">
                <a:solidFill>
                  <a:schemeClr val="tx1"/>
                </a:solidFill>
                <a:latin typeface="+mn-lt"/>
              </a:defRPr>
            </a:lvl6pPr>
            <a:lvl7pPr marL="3695700" indent="-354013" algn="l" rtl="0" eaLnBrk="1" fontAlgn="base" hangingPunct="1">
              <a:spcBef>
                <a:spcPct val="20000"/>
              </a:spcBef>
              <a:spcAft>
                <a:spcPct val="0"/>
              </a:spcAft>
              <a:buBlip>
                <a:blip r:embed="rId3"/>
              </a:buBlip>
              <a:tabLst>
                <a:tab pos="533400" algn="l"/>
                <a:tab pos="1162050" algn="l"/>
                <a:tab pos="1695450" algn="l"/>
                <a:tab pos="2247900" algn="l"/>
                <a:tab pos="2781300" algn="l"/>
              </a:tabLst>
              <a:defRPr sz="2000">
                <a:solidFill>
                  <a:schemeClr val="tx1"/>
                </a:solidFill>
                <a:latin typeface="+mn-lt"/>
              </a:defRPr>
            </a:lvl7pPr>
            <a:lvl8pPr marL="4152900" indent="-354013" algn="l" rtl="0" eaLnBrk="1" fontAlgn="base" hangingPunct="1">
              <a:spcBef>
                <a:spcPct val="20000"/>
              </a:spcBef>
              <a:spcAft>
                <a:spcPct val="0"/>
              </a:spcAft>
              <a:buBlip>
                <a:blip r:embed="rId3"/>
              </a:buBlip>
              <a:tabLst>
                <a:tab pos="533400" algn="l"/>
                <a:tab pos="1162050" algn="l"/>
                <a:tab pos="1695450" algn="l"/>
                <a:tab pos="2247900" algn="l"/>
                <a:tab pos="2781300" algn="l"/>
              </a:tabLst>
              <a:defRPr sz="2000">
                <a:solidFill>
                  <a:schemeClr val="tx1"/>
                </a:solidFill>
                <a:latin typeface="+mn-lt"/>
              </a:defRPr>
            </a:lvl8pPr>
            <a:lvl9pPr marL="4610100" indent="-354013" algn="l" rtl="0" eaLnBrk="1" fontAlgn="base" hangingPunct="1">
              <a:spcBef>
                <a:spcPct val="20000"/>
              </a:spcBef>
              <a:spcAft>
                <a:spcPct val="0"/>
              </a:spcAft>
              <a:buBlip>
                <a:blip r:embed="rId3"/>
              </a:buBlip>
              <a:tabLst>
                <a:tab pos="533400" algn="l"/>
                <a:tab pos="1162050" algn="l"/>
                <a:tab pos="1695450" algn="l"/>
                <a:tab pos="2247900" algn="l"/>
                <a:tab pos="2781300" algn="l"/>
              </a:tabLst>
              <a:defRPr sz="2000">
                <a:solidFill>
                  <a:schemeClr val="tx1"/>
                </a:solidFill>
                <a:latin typeface="+mn-lt"/>
              </a:defRPr>
            </a:lvl9pPr>
          </a:lstStyle>
          <a:p>
            <a:pPr marL="28575" marR="0" lvl="0" indent="0" algn="ctr" defTabSz="457200" rtl="0" eaLnBrk="1" fontAlgn="base" latinLnBrk="0" hangingPunct="1">
              <a:lnSpc>
                <a:spcPct val="100000"/>
              </a:lnSpc>
              <a:spcBef>
                <a:spcPts val="1200"/>
              </a:spcBef>
              <a:spcAft>
                <a:spcPct val="0"/>
              </a:spcAft>
              <a:buClr>
                <a:srgbClr val="002060"/>
              </a:buClr>
              <a:buSzTx/>
              <a:buFont typeface="Arial" pitchFamily="34" charset="0"/>
              <a:buNone/>
              <a:tabLst>
                <a:tab pos="361950" algn="l"/>
                <a:tab pos="1162050" algn="l"/>
                <a:tab pos="1695450" algn="l"/>
                <a:tab pos="2247900" algn="l"/>
                <a:tab pos="2781300" algn="l"/>
              </a:tabLst>
              <a:defRPr/>
            </a:pPr>
            <a:r>
              <a:rPr kumimoji="0" lang="en-GB" altLang="en-US" sz="2800" b="1" i="0" u="none" strike="noStrike" kern="0" cap="none" spc="0" normalizeH="0" baseline="0" noProof="0" dirty="0">
                <a:ln>
                  <a:noFill/>
                </a:ln>
                <a:solidFill>
                  <a:schemeClr val="bg1"/>
                </a:solidFill>
                <a:effectLst/>
                <a:uLnTx/>
                <a:uFillTx/>
                <a:latin typeface="Arial"/>
                <a:ea typeface="+mn-ea"/>
                <a:cs typeface="+mn-cs"/>
              </a:rPr>
              <a:t>Deaths attributable to AMR each year</a:t>
            </a:r>
          </a:p>
        </p:txBody>
      </p:sp>
      <p:sp>
        <p:nvSpPr>
          <p:cNvPr id="3" name="TextBox 2">
            <a:extLst>
              <a:ext uri="{FF2B5EF4-FFF2-40B4-BE49-F238E27FC236}">
                <a16:creationId xmlns:a16="http://schemas.microsoft.com/office/drawing/2014/main" id="{D2093BA6-53ED-46B1-A529-FF54D8B953F8}"/>
              </a:ext>
            </a:extLst>
          </p:cNvPr>
          <p:cNvSpPr txBox="1"/>
          <p:nvPr/>
        </p:nvSpPr>
        <p:spPr>
          <a:xfrm>
            <a:off x="2821259" y="557561"/>
            <a:ext cx="4248614" cy="769441"/>
          </a:xfrm>
          <a:prstGeom prst="rect">
            <a:avLst/>
          </a:prstGeom>
          <a:noFill/>
        </p:spPr>
        <p:txBody>
          <a:bodyPr wrap="square" rtlCol="0">
            <a:spAutoFit/>
          </a:bodyPr>
          <a:lstStyle/>
          <a:p>
            <a:r>
              <a:rPr lang="en-GB" sz="4400" b="1" dirty="0">
                <a:solidFill>
                  <a:srgbClr val="AF1E2C"/>
                </a:solidFill>
                <a:latin typeface="Arial" panose="020B0604020202020204" pitchFamily="34" charset="0"/>
                <a:cs typeface="Arial" panose="020B0604020202020204" pitchFamily="34" charset="0"/>
              </a:rPr>
              <a:t>Context</a:t>
            </a:r>
            <a:endParaRPr lang="en-GB" b="1" dirty="0">
              <a:solidFill>
                <a:srgbClr val="AF1E2C"/>
              </a:solidFill>
              <a:latin typeface="Arial" panose="020B0604020202020204" pitchFamily="34" charset="0"/>
              <a:cs typeface="Arial" panose="020B0604020202020204" pitchFamily="34" charset="0"/>
            </a:endParaRPr>
          </a:p>
        </p:txBody>
      </p:sp>
      <p:grpSp>
        <p:nvGrpSpPr>
          <p:cNvPr id="10" name="Group 9" descr="Graphic showing the global mortality of AMR now (700,000) and in 2050 (10 million) compared with other diseases">
            <a:extLst>
              <a:ext uri="{FF2B5EF4-FFF2-40B4-BE49-F238E27FC236}">
                <a16:creationId xmlns:a16="http://schemas.microsoft.com/office/drawing/2014/main" id="{2E23F151-514E-4D2C-9408-11EC08447D45}"/>
              </a:ext>
            </a:extLst>
          </p:cNvPr>
          <p:cNvGrpSpPr/>
          <p:nvPr/>
        </p:nvGrpSpPr>
        <p:grpSpPr>
          <a:xfrm>
            <a:off x="17168" y="1563185"/>
            <a:ext cx="6601524" cy="4727165"/>
            <a:chOff x="-17319" y="1452323"/>
            <a:chExt cx="7220614" cy="5296352"/>
          </a:xfrm>
        </p:grpSpPr>
        <p:pic>
          <p:nvPicPr>
            <p:cNvPr id="11" name="Picture 10">
              <a:extLst>
                <a:ext uri="{FF2B5EF4-FFF2-40B4-BE49-F238E27FC236}">
                  <a16:creationId xmlns:a16="http://schemas.microsoft.com/office/drawing/2014/main" id="{A804EACC-0CB5-4640-A4B1-5B943396A071}"/>
                </a:ext>
              </a:extLst>
            </p:cNvPr>
            <p:cNvPicPr>
              <a:picLocks noChangeAspect="1"/>
            </p:cNvPicPr>
            <p:nvPr/>
          </p:nvPicPr>
          <p:blipFill rotWithShape="1">
            <a:blip r:embed="rId4"/>
            <a:srcRect b="2189"/>
            <a:stretch/>
          </p:blipFill>
          <p:spPr>
            <a:xfrm>
              <a:off x="0" y="1452323"/>
              <a:ext cx="6372200" cy="5179713"/>
            </a:xfrm>
            <a:prstGeom prst="rect">
              <a:avLst/>
            </a:prstGeom>
          </p:spPr>
        </p:pic>
        <p:sp>
          <p:nvSpPr>
            <p:cNvPr id="12" name="TextBox 11">
              <a:extLst>
                <a:ext uri="{FF2B5EF4-FFF2-40B4-BE49-F238E27FC236}">
                  <a16:creationId xmlns:a16="http://schemas.microsoft.com/office/drawing/2014/main" id="{89504538-436D-4712-B312-D5665F375B09}"/>
                </a:ext>
              </a:extLst>
            </p:cNvPr>
            <p:cNvSpPr txBox="1"/>
            <p:nvPr/>
          </p:nvSpPr>
          <p:spPr>
            <a:xfrm>
              <a:off x="599858" y="1988840"/>
              <a:ext cx="1074644" cy="640173"/>
            </a:xfrm>
            <a:prstGeom prst="rect">
              <a:avLst/>
            </a:prstGeom>
            <a:solidFill>
              <a:schemeClr val="bg1"/>
            </a:solidFill>
          </p:spPr>
          <p:txBody>
            <a:bodyPr wrap="square" rtlCol="0">
              <a:spAutoFit/>
            </a:bodyPr>
            <a:lstStyle/>
            <a:p>
              <a:pPr algn="r"/>
              <a:r>
                <a:rPr lang="en-GB" sz="1600" b="1" dirty="0">
                  <a:latin typeface="Bahnschrift SemiBold SemiConden" panose="020B0502040204020203" pitchFamily="34" charset="0"/>
                </a:rPr>
                <a:t>Tetanus</a:t>
              </a:r>
            </a:p>
            <a:p>
              <a:pPr algn="r"/>
              <a:r>
                <a:rPr lang="en-GB" sz="1600" b="1" dirty="0">
                  <a:latin typeface="Bahnschrift SemiBold SemiConden" panose="020B0502040204020203" pitchFamily="34" charset="0"/>
                </a:rPr>
                <a:t>60,000</a:t>
              </a:r>
            </a:p>
          </p:txBody>
        </p:sp>
        <p:sp>
          <p:nvSpPr>
            <p:cNvPr id="13" name="Rectangle 12">
              <a:extLst>
                <a:ext uri="{FF2B5EF4-FFF2-40B4-BE49-F238E27FC236}">
                  <a16:creationId xmlns:a16="http://schemas.microsoft.com/office/drawing/2014/main" id="{B8B5BD05-9951-4F98-8145-BC573906ECFE}"/>
                </a:ext>
              </a:extLst>
            </p:cNvPr>
            <p:cNvSpPr/>
            <p:nvPr/>
          </p:nvSpPr>
          <p:spPr>
            <a:xfrm>
              <a:off x="179512" y="3140968"/>
              <a:ext cx="792088" cy="7033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4" name="Rectangle 13">
              <a:extLst>
                <a:ext uri="{FF2B5EF4-FFF2-40B4-BE49-F238E27FC236}">
                  <a16:creationId xmlns:a16="http://schemas.microsoft.com/office/drawing/2014/main" id="{2F308E73-C8CF-4811-909A-E5613C68BC75}"/>
                </a:ext>
              </a:extLst>
            </p:cNvPr>
            <p:cNvSpPr/>
            <p:nvPr/>
          </p:nvSpPr>
          <p:spPr>
            <a:xfrm>
              <a:off x="335558" y="2650640"/>
              <a:ext cx="792088" cy="7033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5" name="TextBox 14">
              <a:extLst>
                <a:ext uri="{FF2B5EF4-FFF2-40B4-BE49-F238E27FC236}">
                  <a16:creationId xmlns:a16="http://schemas.microsoft.com/office/drawing/2014/main" id="{426A7188-4818-4884-B86C-002286DC5E38}"/>
                </a:ext>
              </a:extLst>
            </p:cNvPr>
            <p:cNvSpPr txBox="1"/>
            <p:nvPr/>
          </p:nvSpPr>
          <p:spPr>
            <a:xfrm>
              <a:off x="-17319" y="2973329"/>
              <a:ext cx="1389716" cy="943414"/>
            </a:xfrm>
            <a:prstGeom prst="rect">
              <a:avLst/>
            </a:prstGeom>
            <a:noFill/>
          </p:spPr>
          <p:txBody>
            <a:bodyPr wrap="square" rtlCol="0">
              <a:spAutoFit/>
            </a:bodyPr>
            <a:lstStyle/>
            <a:p>
              <a:pPr algn="r"/>
              <a:r>
                <a:rPr lang="en-GB" sz="1600" b="1" dirty="0">
                  <a:latin typeface="Bahnschrift SemiBold SemiConden" panose="020B0502040204020203" pitchFamily="34" charset="0"/>
                </a:rPr>
                <a:t>Road traffic accidents</a:t>
              </a:r>
            </a:p>
            <a:p>
              <a:pPr algn="r"/>
              <a:r>
                <a:rPr lang="en-GB" sz="1600" b="1" dirty="0">
                  <a:latin typeface="Bahnschrift SemiBold SemiConden" panose="020B0502040204020203" pitchFamily="34" charset="0"/>
                </a:rPr>
                <a:t>1.2 million</a:t>
              </a:r>
            </a:p>
          </p:txBody>
        </p:sp>
        <p:sp>
          <p:nvSpPr>
            <p:cNvPr id="16" name="TextBox 15">
              <a:extLst>
                <a:ext uri="{FF2B5EF4-FFF2-40B4-BE49-F238E27FC236}">
                  <a16:creationId xmlns:a16="http://schemas.microsoft.com/office/drawing/2014/main" id="{5858BD2F-72FC-4591-A2C6-F33C0E32AF74}"/>
                </a:ext>
              </a:extLst>
            </p:cNvPr>
            <p:cNvSpPr txBox="1"/>
            <p:nvPr/>
          </p:nvSpPr>
          <p:spPr>
            <a:xfrm>
              <a:off x="48690" y="4913479"/>
              <a:ext cx="1066928" cy="640173"/>
            </a:xfrm>
            <a:prstGeom prst="rect">
              <a:avLst/>
            </a:prstGeom>
            <a:solidFill>
              <a:schemeClr val="bg1"/>
            </a:solidFill>
          </p:spPr>
          <p:txBody>
            <a:bodyPr wrap="square" rtlCol="0">
              <a:spAutoFit/>
            </a:bodyPr>
            <a:lstStyle/>
            <a:p>
              <a:pPr algn="r"/>
              <a:r>
                <a:rPr lang="en-GB" sz="1600" b="1" dirty="0">
                  <a:latin typeface="Bahnschrift SemiBold SemiConden" panose="020B0502040204020203" pitchFamily="34" charset="0"/>
                </a:rPr>
                <a:t>Measles</a:t>
              </a:r>
            </a:p>
            <a:p>
              <a:pPr algn="r"/>
              <a:r>
                <a:rPr lang="en-GB" sz="1600" b="1" dirty="0">
                  <a:latin typeface="Bahnschrift SemiBold SemiConden" panose="020B0502040204020203" pitchFamily="34" charset="0"/>
                </a:rPr>
                <a:t>130,000</a:t>
              </a:r>
            </a:p>
          </p:txBody>
        </p:sp>
        <p:sp>
          <p:nvSpPr>
            <p:cNvPr id="17" name="TextBox 16">
              <a:extLst>
                <a:ext uri="{FF2B5EF4-FFF2-40B4-BE49-F238E27FC236}">
                  <a16:creationId xmlns:a16="http://schemas.microsoft.com/office/drawing/2014/main" id="{D7A66B7D-53BC-4CDA-A4AE-4C4413C7F590}"/>
                </a:ext>
              </a:extLst>
            </p:cNvPr>
            <p:cNvSpPr txBox="1"/>
            <p:nvPr/>
          </p:nvSpPr>
          <p:spPr>
            <a:xfrm>
              <a:off x="467544" y="5805262"/>
              <a:ext cx="1338944" cy="943413"/>
            </a:xfrm>
            <a:prstGeom prst="rect">
              <a:avLst/>
            </a:prstGeom>
            <a:solidFill>
              <a:schemeClr val="bg1"/>
            </a:solidFill>
          </p:spPr>
          <p:txBody>
            <a:bodyPr wrap="square" rtlCol="0">
              <a:spAutoFit/>
            </a:bodyPr>
            <a:lstStyle/>
            <a:p>
              <a:pPr algn="r"/>
              <a:r>
                <a:rPr lang="en-GB" sz="1600" b="1" dirty="0">
                  <a:latin typeface="Bahnschrift SemiBold SemiConden" panose="020B0502040204020203" pitchFamily="34" charset="0"/>
                </a:rPr>
                <a:t>Diarrhoeal disease</a:t>
              </a:r>
            </a:p>
            <a:p>
              <a:pPr algn="r"/>
              <a:r>
                <a:rPr lang="en-GB" sz="1600" b="1" dirty="0">
                  <a:latin typeface="Bahnschrift SemiBold SemiConden" panose="020B0502040204020203" pitchFamily="34" charset="0"/>
                </a:rPr>
                <a:t>1.4 million</a:t>
              </a:r>
            </a:p>
          </p:txBody>
        </p:sp>
        <p:sp>
          <p:nvSpPr>
            <p:cNvPr id="18" name="TextBox 17">
              <a:extLst>
                <a:ext uri="{FF2B5EF4-FFF2-40B4-BE49-F238E27FC236}">
                  <a16:creationId xmlns:a16="http://schemas.microsoft.com/office/drawing/2014/main" id="{4A433074-A186-45F6-B64E-107C15630928}"/>
                </a:ext>
              </a:extLst>
            </p:cNvPr>
            <p:cNvSpPr txBox="1"/>
            <p:nvPr/>
          </p:nvSpPr>
          <p:spPr>
            <a:xfrm>
              <a:off x="5436096" y="3164224"/>
              <a:ext cx="1242562" cy="640173"/>
            </a:xfrm>
            <a:prstGeom prst="rect">
              <a:avLst/>
            </a:prstGeom>
            <a:solidFill>
              <a:schemeClr val="bg1"/>
            </a:solidFill>
          </p:spPr>
          <p:txBody>
            <a:bodyPr wrap="square" rtlCol="0">
              <a:spAutoFit/>
            </a:bodyPr>
            <a:lstStyle/>
            <a:p>
              <a:r>
                <a:rPr lang="en-GB" sz="1600" b="1" dirty="0">
                  <a:latin typeface="Bahnschrift SemiBold SemiConden" panose="020B0502040204020203" pitchFamily="34" charset="0"/>
                </a:rPr>
                <a:t>Cancer </a:t>
              </a:r>
            </a:p>
            <a:p>
              <a:r>
                <a:rPr lang="en-GB" sz="1600" b="1" dirty="0">
                  <a:latin typeface="Bahnschrift SemiBold SemiConden" panose="020B0502040204020203" pitchFamily="34" charset="0"/>
                </a:rPr>
                <a:t>8.2 million</a:t>
              </a:r>
            </a:p>
          </p:txBody>
        </p:sp>
        <p:sp>
          <p:nvSpPr>
            <p:cNvPr id="19" name="TextBox 18">
              <a:extLst>
                <a:ext uri="{FF2B5EF4-FFF2-40B4-BE49-F238E27FC236}">
                  <a16:creationId xmlns:a16="http://schemas.microsoft.com/office/drawing/2014/main" id="{04E85212-16C3-4000-88A3-4B604CA05FA6}"/>
                </a:ext>
              </a:extLst>
            </p:cNvPr>
            <p:cNvSpPr txBox="1"/>
            <p:nvPr/>
          </p:nvSpPr>
          <p:spPr>
            <a:xfrm>
              <a:off x="5331087" y="4645586"/>
              <a:ext cx="1872208" cy="943413"/>
            </a:xfrm>
            <a:prstGeom prst="rect">
              <a:avLst/>
            </a:prstGeom>
            <a:solidFill>
              <a:schemeClr val="bg1"/>
            </a:solidFill>
          </p:spPr>
          <p:txBody>
            <a:bodyPr wrap="square" rtlCol="0">
              <a:spAutoFit/>
            </a:bodyPr>
            <a:lstStyle/>
            <a:p>
              <a:r>
                <a:rPr lang="en-GB" sz="1600" b="1" dirty="0">
                  <a:latin typeface="Bahnschrift SemiBold SemiConden" panose="020B0502040204020203" pitchFamily="34" charset="0"/>
                </a:rPr>
                <a:t>Cholera</a:t>
              </a:r>
            </a:p>
            <a:p>
              <a:r>
                <a:rPr lang="en-GB" sz="1600" b="1" dirty="0">
                  <a:latin typeface="Bahnschrift SemiBold SemiConden" panose="020B0502040204020203" pitchFamily="34" charset="0"/>
                </a:rPr>
                <a:t>100,00 – 120,000</a:t>
              </a:r>
            </a:p>
            <a:p>
              <a:endParaRPr lang="en-GB" sz="1600" b="1" dirty="0">
                <a:latin typeface="Bahnschrift SemiBold SemiConden" panose="020B0502040204020203" pitchFamily="34" charset="0"/>
              </a:endParaRPr>
            </a:p>
          </p:txBody>
        </p:sp>
        <p:sp>
          <p:nvSpPr>
            <p:cNvPr id="20" name="TextBox 19">
              <a:extLst>
                <a:ext uri="{FF2B5EF4-FFF2-40B4-BE49-F238E27FC236}">
                  <a16:creationId xmlns:a16="http://schemas.microsoft.com/office/drawing/2014/main" id="{3ACB9401-A1E7-4DB0-A79B-241C0BF9ACD4}"/>
                </a:ext>
              </a:extLst>
            </p:cNvPr>
            <p:cNvSpPr txBox="1"/>
            <p:nvPr/>
          </p:nvSpPr>
          <p:spPr>
            <a:xfrm>
              <a:off x="4644008" y="5951775"/>
              <a:ext cx="1872208" cy="640173"/>
            </a:xfrm>
            <a:prstGeom prst="rect">
              <a:avLst/>
            </a:prstGeom>
            <a:solidFill>
              <a:schemeClr val="bg1"/>
            </a:solidFill>
          </p:spPr>
          <p:txBody>
            <a:bodyPr wrap="square" rtlCol="0">
              <a:spAutoFit/>
            </a:bodyPr>
            <a:lstStyle/>
            <a:p>
              <a:r>
                <a:rPr lang="en-GB" sz="1600" b="1" dirty="0">
                  <a:latin typeface="Bahnschrift SemiBold SemiConden" panose="020B0502040204020203" pitchFamily="34" charset="0"/>
                </a:rPr>
                <a:t>Diabetes</a:t>
              </a:r>
            </a:p>
            <a:p>
              <a:r>
                <a:rPr lang="en-GB" sz="1600" b="1" dirty="0">
                  <a:latin typeface="Bahnschrift SemiBold SemiConden" panose="020B0502040204020203" pitchFamily="34" charset="0"/>
                </a:rPr>
                <a:t>1.5 million</a:t>
              </a:r>
            </a:p>
          </p:txBody>
        </p:sp>
        <p:sp>
          <p:nvSpPr>
            <p:cNvPr id="21" name="TextBox 20">
              <a:extLst>
                <a:ext uri="{FF2B5EF4-FFF2-40B4-BE49-F238E27FC236}">
                  <a16:creationId xmlns:a16="http://schemas.microsoft.com/office/drawing/2014/main" id="{49A4D7DF-DA06-478D-8941-A1C04413F695}"/>
                </a:ext>
              </a:extLst>
            </p:cNvPr>
            <p:cNvSpPr txBox="1"/>
            <p:nvPr/>
          </p:nvSpPr>
          <p:spPr>
            <a:xfrm>
              <a:off x="4764378" y="1509867"/>
              <a:ext cx="1895854" cy="640173"/>
            </a:xfrm>
            <a:prstGeom prst="rect">
              <a:avLst/>
            </a:prstGeom>
            <a:solidFill>
              <a:schemeClr val="bg1"/>
            </a:solidFill>
          </p:spPr>
          <p:txBody>
            <a:bodyPr wrap="square" rtlCol="0">
              <a:spAutoFit/>
            </a:bodyPr>
            <a:lstStyle/>
            <a:p>
              <a:r>
                <a:rPr lang="en-GB" sz="1600" b="1" dirty="0">
                  <a:latin typeface="Bahnschrift SemiBold SemiConden" panose="020B0502040204020203" pitchFamily="34" charset="0"/>
                </a:rPr>
                <a:t>AMR in 2050</a:t>
              </a:r>
            </a:p>
            <a:p>
              <a:r>
                <a:rPr lang="en-GB" sz="1600" b="1" dirty="0">
                  <a:latin typeface="Bahnschrift SemiBold SemiConden" panose="020B0502040204020203" pitchFamily="34" charset="0"/>
                </a:rPr>
                <a:t>10 million</a:t>
              </a:r>
            </a:p>
          </p:txBody>
        </p:sp>
        <p:sp>
          <p:nvSpPr>
            <p:cNvPr id="22" name="Oval 21">
              <a:extLst>
                <a:ext uri="{FF2B5EF4-FFF2-40B4-BE49-F238E27FC236}">
                  <a16:creationId xmlns:a16="http://schemas.microsoft.com/office/drawing/2014/main" id="{67DE478D-CDD9-40A0-9F98-B0EED36FD40F}"/>
                </a:ext>
              </a:extLst>
            </p:cNvPr>
            <p:cNvSpPr/>
            <p:nvPr/>
          </p:nvSpPr>
          <p:spPr>
            <a:xfrm>
              <a:off x="2520280" y="3773018"/>
              <a:ext cx="1115616" cy="115212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3" name="TextBox 22">
              <a:extLst>
                <a:ext uri="{FF2B5EF4-FFF2-40B4-BE49-F238E27FC236}">
                  <a16:creationId xmlns:a16="http://schemas.microsoft.com/office/drawing/2014/main" id="{D76E6AC7-A784-4AE4-81CB-7E9D9C359062}"/>
                </a:ext>
              </a:extLst>
            </p:cNvPr>
            <p:cNvSpPr txBox="1"/>
            <p:nvPr/>
          </p:nvSpPr>
          <p:spPr>
            <a:xfrm>
              <a:off x="2708884" y="3816648"/>
              <a:ext cx="1407978" cy="1179267"/>
            </a:xfrm>
            <a:prstGeom prst="rect">
              <a:avLst/>
            </a:prstGeom>
            <a:noFill/>
          </p:spPr>
          <p:txBody>
            <a:bodyPr wrap="square" rtlCol="0">
              <a:spAutoFit/>
            </a:bodyPr>
            <a:lstStyle/>
            <a:p>
              <a:r>
                <a:rPr lang="en-GB" sz="1600" b="1" dirty="0">
                  <a:latin typeface="Bahnschrift SemiBold SemiConden" panose="020B0502040204020203" pitchFamily="34" charset="0"/>
                </a:rPr>
                <a:t>AMR now</a:t>
              </a:r>
            </a:p>
            <a:p>
              <a:r>
                <a:rPr lang="en-GB" sz="1600" b="1" dirty="0">
                  <a:latin typeface="Bahnschrift SemiBold SemiConden" panose="020B0502040204020203" pitchFamily="34" charset="0"/>
                </a:rPr>
                <a:t>700,000 </a:t>
              </a:r>
            </a:p>
            <a:p>
              <a:r>
                <a:rPr lang="en-GB" sz="1600" b="1" dirty="0">
                  <a:latin typeface="Bahnschrift SemiBold SemiConden" panose="020B0502040204020203" pitchFamily="34" charset="0"/>
                </a:rPr>
                <a:t>(low estimate)</a:t>
              </a:r>
            </a:p>
          </p:txBody>
        </p:sp>
      </p:grpSp>
      <p:sp>
        <p:nvSpPr>
          <p:cNvPr id="25" name="TextBox 24">
            <a:extLst>
              <a:ext uri="{FF2B5EF4-FFF2-40B4-BE49-F238E27FC236}">
                <a16:creationId xmlns:a16="http://schemas.microsoft.com/office/drawing/2014/main" id="{1053B246-A2E8-4DBA-8824-5717E7A28048}"/>
              </a:ext>
            </a:extLst>
          </p:cNvPr>
          <p:cNvSpPr txBox="1"/>
          <p:nvPr/>
        </p:nvSpPr>
        <p:spPr>
          <a:xfrm>
            <a:off x="7569954" y="969079"/>
            <a:ext cx="604653" cy="584775"/>
          </a:xfrm>
          <a:prstGeom prst="rect">
            <a:avLst/>
          </a:prstGeom>
          <a:noFill/>
        </p:spPr>
        <p:txBody>
          <a:bodyPr wrap="none" rtlCol="0">
            <a:spAutoFit/>
          </a:bodyPr>
          <a:lstStyle/>
          <a:p>
            <a:r>
              <a:rPr lang="en-GB" sz="1600" dirty="0">
                <a:latin typeface="Arial Narrow" panose="020B0606020202030204" pitchFamily="34" charset="0"/>
              </a:rPr>
              <a:t>AMR </a:t>
            </a:r>
          </a:p>
          <a:p>
            <a:r>
              <a:rPr lang="en-GB" sz="1600" dirty="0">
                <a:latin typeface="Arial Narrow" panose="020B0606020202030204" pitchFamily="34" charset="0"/>
              </a:rPr>
              <a:t>2050</a:t>
            </a:r>
          </a:p>
        </p:txBody>
      </p:sp>
      <p:sp>
        <p:nvSpPr>
          <p:cNvPr id="26" name="TextBox 25">
            <a:extLst>
              <a:ext uri="{FF2B5EF4-FFF2-40B4-BE49-F238E27FC236}">
                <a16:creationId xmlns:a16="http://schemas.microsoft.com/office/drawing/2014/main" id="{5AEDEEF4-7694-4C89-A314-14E3489A437A}"/>
              </a:ext>
            </a:extLst>
          </p:cNvPr>
          <p:cNvSpPr txBox="1"/>
          <p:nvPr/>
        </p:nvSpPr>
        <p:spPr>
          <a:xfrm>
            <a:off x="8041524" y="924428"/>
            <a:ext cx="1061508" cy="861774"/>
          </a:xfrm>
          <a:prstGeom prst="rect">
            <a:avLst/>
          </a:prstGeom>
          <a:noFill/>
        </p:spPr>
        <p:txBody>
          <a:bodyPr wrap="none" rtlCol="0">
            <a:spAutoFit/>
          </a:bodyPr>
          <a:lstStyle/>
          <a:p>
            <a:pPr algn="ctr"/>
            <a:r>
              <a:rPr lang="en-GB" sz="1600" dirty="0">
                <a:latin typeface="Arial Narrow" panose="020B0606020202030204" pitchFamily="34" charset="0"/>
              </a:rPr>
              <a:t>Diabetes </a:t>
            </a:r>
          </a:p>
          <a:p>
            <a:pPr algn="ctr"/>
            <a:r>
              <a:rPr lang="en-GB" sz="1600" dirty="0">
                <a:latin typeface="Arial Narrow" panose="020B0606020202030204" pitchFamily="34" charset="0"/>
              </a:rPr>
              <a:t>and cancer </a:t>
            </a:r>
          </a:p>
          <a:p>
            <a:pPr algn="ctr"/>
            <a:r>
              <a:rPr lang="en-GB" sz="1600" dirty="0">
                <a:latin typeface="Arial Narrow" panose="020B0606020202030204" pitchFamily="34" charset="0"/>
              </a:rPr>
              <a:t>combined</a:t>
            </a:r>
          </a:p>
        </p:txBody>
      </p:sp>
      <p:graphicFrame>
        <p:nvGraphicFramePr>
          <p:cNvPr id="24" name="Chart 23" descr="Chart comparing predicted AMR mortalities in 2050 (10 million) with diabetes and cancer mortalities combined (9.7 million)">
            <a:extLst>
              <a:ext uri="{FF2B5EF4-FFF2-40B4-BE49-F238E27FC236}">
                <a16:creationId xmlns:a16="http://schemas.microsoft.com/office/drawing/2014/main" id="{5CDCC85E-DADF-473E-8F3A-1EC93B8B39A1}"/>
              </a:ext>
            </a:extLst>
          </p:cNvPr>
          <p:cNvGraphicFramePr>
            <a:graphicFrameLocks/>
          </p:cNvGraphicFramePr>
          <p:nvPr>
            <p:extLst>
              <p:ext uri="{D42A27DB-BD31-4B8C-83A1-F6EECF244321}">
                <p14:modId xmlns:p14="http://schemas.microsoft.com/office/powerpoint/2010/main" val="1114398673"/>
              </p:ext>
            </p:extLst>
          </p:nvPr>
        </p:nvGraphicFramePr>
        <p:xfrm>
          <a:off x="6788927" y="1942412"/>
          <a:ext cx="2304460" cy="3809316"/>
        </p:xfrm>
        <a:graphic>
          <a:graphicData uri="http://schemas.openxmlformats.org/drawingml/2006/chart">
            <c:chart xmlns:c="http://schemas.openxmlformats.org/drawingml/2006/chart" xmlns:r="http://schemas.openxmlformats.org/officeDocument/2006/relationships" r:id="rId5"/>
          </a:graphicData>
        </a:graphic>
      </p:graphicFrame>
      <p:cxnSp>
        <p:nvCxnSpPr>
          <p:cNvPr id="27" name="Straight Arrow Connector 26">
            <a:extLst>
              <a:ext uri="{FF2B5EF4-FFF2-40B4-BE49-F238E27FC236}">
                <a16:creationId xmlns:a16="http://schemas.microsoft.com/office/drawing/2014/main" id="{BD784FAA-E8BC-4B2E-A1D0-1CC8F916C597}"/>
              </a:ext>
              <a:ext uri="{C183D7F6-B498-43B3-948B-1728B52AA6E4}">
                <adec:decorative xmlns:adec="http://schemas.microsoft.com/office/drawing/2017/decorative" val="1"/>
              </a:ext>
            </a:extLst>
          </p:cNvPr>
          <p:cNvCxnSpPr>
            <a:cxnSpLocks/>
          </p:cNvCxnSpPr>
          <p:nvPr/>
        </p:nvCxnSpPr>
        <p:spPr>
          <a:xfrm>
            <a:off x="7872280" y="1563185"/>
            <a:ext cx="0" cy="575034"/>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28ADC818-C4CD-4BFC-8E8F-407C85623C5F}"/>
              </a:ext>
              <a:ext uri="{C183D7F6-B498-43B3-948B-1728B52AA6E4}">
                <adec:decorative xmlns:adec="http://schemas.microsoft.com/office/drawing/2017/decorative" val="1"/>
              </a:ext>
            </a:extLst>
          </p:cNvPr>
          <p:cNvCxnSpPr>
            <a:cxnSpLocks/>
          </p:cNvCxnSpPr>
          <p:nvPr/>
        </p:nvCxnSpPr>
        <p:spPr>
          <a:xfrm>
            <a:off x="8589595" y="1715224"/>
            <a:ext cx="0" cy="575034"/>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91F6D66F-B584-4596-97CD-14E8704B4F90}"/>
              </a:ext>
            </a:extLst>
          </p:cNvPr>
          <p:cNvSpPr txBox="1"/>
          <p:nvPr/>
        </p:nvSpPr>
        <p:spPr>
          <a:xfrm rot="5400000">
            <a:off x="6945492" y="2743226"/>
            <a:ext cx="1871025" cy="584775"/>
          </a:xfrm>
          <a:prstGeom prst="rect">
            <a:avLst/>
          </a:prstGeom>
          <a:noFill/>
        </p:spPr>
        <p:txBody>
          <a:bodyPr wrap="none" rtlCol="0">
            <a:spAutoFit/>
          </a:bodyPr>
          <a:lstStyle/>
          <a:p>
            <a:r>
              <a:rPr lang="en-GB" sz="3200" dirty="0">
                <a:solidFill>
                  <a:schemeClr val="bg1"/>
                </a:solidFill>
                <a:latin typeface="Arial Narrow" panose="020B0606020202030204" pitchFamily="34" charset="0"/>
              </a:rPr>
              <a:t>10,000,000</a:t>
            </a:r>
          </a:p>
        </p:txBody>
      </p:sp>
      <p:sp>
        <p:nvSpPr>
          <p:cNvPr id="30" name="TextBox 29">
            <a:extLst>
              <a:ext uri="{FF2B5EF4-FFF2-40B4-BE49-F238E27FC236}">
                <a16:creationId xmlns:a16="http://schemas.microsoft.com/office/drawing/2014/main" id="{7AA8600B-ECC8-45F7-BCBF-07E88126B1F2}"/>
              </a:ext>
            </a:extLst>
          </p:cNvPr>
          <p:cNvSpPr txBox="1"/>
          <p:nvPr/>
        </p:nvSpPr>
        <p:spPr>
          <a:xfrm rot="5400000">
            <a:off x="7771495" y="2895626"/>
            <a:ext cx="1683474" cy="584775"/>
          </a:xfrm>
          <a:prstGeom prst="rect">
            <a:avLst/>
          </a:prstGeom>
          <a:noFill/>
        </p:spPr>
        <p:txBody>
          <a:bodyPr wrap="none" rtlCol="0">
            <a:spAutoFit/>
          </a:bodyPr>
          <a:lstStyle/>
          <a:p>
            <a:r>
              <a:rPr lang="en-GB" sz="3200" dirty="0">
                <a:solidFill>
                  <a:schemeClr val="bg1"/>
                </a:solidFill>
                <a:latin typeface="Arial Narrow" panose="020B0606020202030204" pitchFamily="34" charset="0"/>
              </a:rPr>
              <a:t>9,700,000</a:t>
            </a:r>
          </a:p>
        </p:txBody>
      </p:sp>
      <p:sp>
        <p:nvSpPr>
          <p:cNvPr id="35" name="Footer Placeholder 1">
            <a:extLst>
              <a:ext uri="{FF2B5EF4-FFF2-40B4-BE49-F238E27FC236}">
                <a16:creationId xmlns:a16="http://schemas.microsoft.com/office/drawing/2014/main" id="{7958B866-E16A-43D3-8151-5A198345B15A}"/>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32" name="TextBox 31">
            <a:extLst>
              <a:ext uri="{FF2B5EF4-FFF2-40B4-BE49-F238E27FC236}">
                <a16:creationId xmlns:a16="http://schemas.microsoft.com/office/drawing/2014/main" id="{0FC1B72F-90D0-4659-B41C-5A3C243CC0E4}"/>
              </a:ext>
            </a:extLst>
          </p:cNvPr>
          <p:cNvSpPr txBox="1"/>
          <p:nvPr/>
        </p:nvSpPr>
        <p:spPr>
          <a:xfrm>
            <a:off x="7544099" y="6352143"/>
            <a:ext cx="1549288" cy="276999"/>
          </a:xfrm>
          <a:prstGeom prst="rect">
            <a:avLst/>
          </a:prstGeom>
          <a:noFill/>
        </p:spPr>
        <p:txBody>
          <a:bodyPr wrap="square">
            <a:spAutoFit/>
          </a:bodyPr>
          <a:lstStyle/>
          <a:p>
            <a:r>
              <a:rPr lang="en-GB" sz="1200" dirty="0">
                <a:effectLst/>
                <a:latin typeface="Arial" panose="020B0604020202020204" pitchFamily="34" charset="0"/>
                <a:ea typeface="Calibri" panose="020F0502020204030204" pitchFamily="34" charset="0"/>
                <a:cs typeface="Arial" panose="020B0604020202020204" pitchFamily="34" charset="0"/>
              </a:rPr>
              <a:t>(O ’Neill, 2015) </a:t>
            </a:r>
          </a:p>
        </p:txBody>
      </p:sp>
    </p:spTree>
    <p:extLst>
      <p:ext uri="{BB962C8B-B14F-4D97-AF65-F5344CB8AC3E}">
        <p14:creationId xmlns:p14="http://schemas.microsoft.com/office/powerpoint/2010/main" val="31930817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7CF68-F02E-4B5A-991E-C26D55BC422C}"/>
              </a:ext>
            </a:extLst>
          </p:cNvPr>
          <p:cNvSpPr>
            <a:spLocks noGrp="1"/>
          </p:cNvSpPr>
          <p:nvPr>
            <p:ph type="title"/>
          </p:nvPr>
        </p:nvSpPr>
        <p:spPr>
          <a:xfrm>
            <a:off x="1378073" y="365126"/>
            <a:ext cx="7658424" cy="1325563"/>
          </a:xfrm>
        </p:spPr>
        <p:txBody>
          <a:bodyPr>
            <a:noAutofit/>
          </a:bodyPr>
          <a:lstStyle/>
          <a:p>
            <a:r>
              <a:rPr lang="en-GB" altLang="en-US" sz="3200" dirty="0">
                <a:solidFill>
                  <a:srgbClr val="AF1E2C"/>
                </a:solidFill>
                <a:latin typeface="Arial" panose="020B0604020202020204" pitchFamily="34" charset="0"/>
                <a:cs typeface="Arial" panose="020B0604020202020204" pitchFamily="34" charset="0"/>
              </a:rPr>
              <a:t>How to give back-up/delayed antibiotics? </a:t>
            </a:r>
            <a:endParaRPr lang="en-GB" sz="3200"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075464D6-203A-4644-8A1F-655B3FC51E6E}"/>
              </a:ext>
            </a:extLst>
          </p:cNvPr>
          <p:cNvSpPr txBox="1">
            <a:spLocks noChangeArrowheads="1"/>
          </p:cNvSpPr>
          <p:nvPr/>
        </p:nvSpPr>
        <p:spPr bwMode="auto">
          <a:xfrm>
            <a:off x="1125537" y="1690689"/>
            <a:ext cx="8018463" cy="4000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b="0" kern="1200">
                <a:solidFill>
                  <a:schemeClr val="tx1"/>
                </a:solidFill>
                <a:latin typeface="Arial" panose="020B0604020202020204" pitchFamily="34" charset="0"/>
                <a:ea typeface="+mj-ea"/>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base">
              <a:lnSpc>
                <a:spcPct val="100000"/>
              </a:lnSpc>
              <a:spcAft>
                <a:spcPct val="0"/>
              </a:spcAft>
              <a:defRPr/>
            </a:pPr>
            <a:r>
              <a:rPr lang="en-GB" altLang="en-US" sz="2000" dirty="0">
                <a:solidFill>
                  <a:schemeClr val="accent6">
                    <a:lumMod val="10000"/>
                  </a:schemeClr>
                </a:solidFill>
                <a:ea typeface="+mn-ea"/>
              </a:rPr>
              <a:t>889 UK GP patients </a:t>
            </a:r>
            <a:r>
              <a:rPr lang="en-GB" altLang="en-US" sz="2000" u="sng" dirty="0">
                <a:solidFill>
                  <a:schemeClr val="accent6">
                    <a:lumMod val="10000"/>
                  </a:schemeClr>
                </a:solidFill>
                <a:ea typeface="+mn-ea"/>
              </a:rPr>
              <a:t>&gt;</a:t>
            </a:r>
            <a:r>
              <a:rPr lang="en-GB" altLang="en-US" sz="2000" dirty="0">
                <a:solidFill>
                  <a:schemeClr val="accent6">
                    <a:lumMod val="10000"/>
                  </a:schemeClr>
                </a:solidFill>
                <a:ea typeface="+mn-ea"/>
              </a:rPr>
              <a:t> 3 years with acute respiratory tract infection</a:t>
            </a:r>
          </a:p>
        </p:txBody>
      </p:sp>
      <p:graphicFrame>
        <p:nvGraphicFramePr>
          <p:cNvPr id="10" name="Chart 9" descr="Patients' satisfaction and antibiotic use when prescribed delayed antibiotics">
            <a:extLst>
              <a:ext uri="{FF2B5EF4-FFF2-40B4-BE49-F238E27FC236}">
                <a16:creationId xmlns:a16="http://schemas.microsoft.com/office/drawing/2014/main" id="{14CE0A73-F961-4A85-BED4-DBC3C30900CB}"/>
              </a:ext>
            </a:extLst>
          </p:cNvPr>
          <p:cNvGraphicFramePr>
            <a:graphicFrameLocks/>
          </p:cNvGraphicFramePr>
          <p:nvPr/>
        </p:nvGraphicFramePr>
        <p:xfrm>
          <a:off x="873002" y="2057400"/>
          <a:ext cx="8163494" cy="3963888"/>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a:extLst>
              <a:ext uri="{FF2B5EF4-FFF2-40B4-BE49-F238E27FC236}">
                <a16:creationId xmlns:a16="http://schemas.microsoft.com/office/drawing/2014/main" id="{DBF8B4CF-3902-438C-A637-4420DECFA86F}"/>
              </a:ext>
              <a:ext uri="{C183D7F6-B498-43B3-948B-1728B52AA6E4}">
                <adec:decorative xmlns:adec="http://schemas.microsoft.com/office/drawing/2017/decorative" val="1"/>
              </a:ext>
            </a:extLst>
          </p:cNvPr>
          <p:cNvSpPr/>
          <p:nvPr/>
        </p:nvSpPr>
        <p:spPr>
          <a:xfrm>
            <a:off x="4283968" y="2564904"/>
            <a:ext cx="648072" cy="20882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13">
            <a:extLst>
              <a:ext uri="{FF2B5EF4-FFF2-40B4-BE49-F238E27FC236}">
                <a16:creationId xmlns:a16="http://schemas.microsoft.com/office/drawing/2014/main" id="{10DCA181-0B3C-4B3F-A851-2183A8A48F5C}"/>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
        <p:nvSpPr>
          <p:cNvPr id="6" name="TextBox 5">
            <a:extLst>
              <a:ext uri="{FF2B5EF4-FFF2-40B4-BE49-F238E27FC236}">
                <a16:creationId xmlns:a16="http://schemas.microsoft.com/office/drawing/2014/main" id="{FC821ED5-8F8C-49F1-8CAF-BC6E8272695F}"/>
              </a:ext>
            </a:extLst>
          </p:cNvPr>
          <p:cNvSpPr txBox="1"/>
          <p:nvPr/>
        </p:nvSpPr>
        <p:spPr>
          <a:xfrm>
            <a:off x="7482840" y="6550223"/>
            <a:ext cx="1553656" cy="307777"/>
          </a:xfrm>
          <a:prstGeom prst="rect">
            <a:avLst/>
          </a:prstGeom>
          <a:noFill/>
        </p:spPr>
        <p:txBody>
          <a:bodyPr wrap="square" rtlCol="0">
            <a:spAutoFit/>
          </a:bodyPr>
          <a:lstStyle/>
          <a:p>
            <a:r>
              <a:rPr lang="en-GB" sz="1400" dirty="0">
                <a:solidFill>
                  <a:schemeClr val="accent6">
                    <a:lumMod val="10000"/>
                  </a:schemeClr>
                </a:solidFill>
              </a:rPr>
              <a:t>Little </a:t>
            </a:r>
            <a:r>
              <a:rPr lang="en-GB" sz="1400" i="1" dirty="0">
                <a:solidFill>
                  <a:schemeClr val="accent6">
                    <a:lumMod val="10000"/>
                  </a:schemeClr>
                </a:solidFill>
              </a:rPr>
              <a:t>BMJ 2014</a:t>
            </a:r>
            <a:endParaRPr lang="en-GB" sz="1400" dirty="0">
              <a:solidFill>
                <a:schemeClr val="accent6">
                  <a:lumMod val="10000"/>
                </a:schemeClr>
              </a:solidFill>
            </a:endParaRPr>
          </a:p>
        </p:txBody>
      </p:sp>
    </p:spTree>
    <p:extLst>
      <p:ext uri="{BB962C8B-B14F-4D97-AF65-F5344CB8AC3E}">
        <p14:creationId xmlns:p14="http://schemas.microsoft.com/office/powerpoint/2010/main" val="406964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E48C58A8-4998-4C54-BF2F-B240D28476CD}"/>
              </a:ext>
            </a:extLst>
          </p:cNvPr>
          <p:cNvSpPr txBox="1">
            <a:spLocks noGrp="1"/>
          </p:cNvSpPr>
          <p:nvPr>
            <p:ph type="title" idx="4294967295"/>
          </p:nvPr>
        </p:nvSpPr>
        <p:spPr>
          <a:xfrm>
            <a:off x="1521117" y="520704"/>
            <a:ext cx="7622883" cy="11430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AD0016"/>
                </a:solidFill>
                <a:latin typeface="+mj-lt"/>
                <a:ea typeface="+mj-ea"/>
                <a:cs typeface="+mj-cs"/>
              </a:defRPr>
            </a:lvl1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n-GB" sz="3000" b="1" i="0" u="none" strike="noStrike" kern="1200" cap="none" spc="0" normalizeH="0" baseline="0" noProof="0" dirty="0">
                <a:ln>
                  <a:noFill/>
                </a:ln>
                <a:solidFill>
                  <a:srgbClr val="AD0016"/>
                </a:solidFill>
                <a:effectLst/>
                <a:uLnTx/>
                <a:uFillTx/>
                <a:latin typeface="Arial" panose="020B0604020202020204" pitchFamily="34" charset="0"/>
                <a:ea typeface="+mj-ea"/>
                <a:cs typeface="Arial" panose="020B0604020202020204" pitchFamily="34" charset="0"/>
              </a:rPr>
              <a:t>Back-up antibiotic prescriptions - How?</a:t>
            </a:r>
          </a:p>
        </p:txBody>
      </p:sp>
      <p:sp>
        <p:nvSpPr>
          <p:cNvPr id="12" name="TextBox 11">
            <a:extLst>
              <a:ext uri="{FF2B5EF4-FFF2-40B4-BE49-F238E27FC236}">
                <a16:creationId xmlns:a16="http://schemas.microsoft.com/office/drawing/2014/main" id="{5A49B431-2F23-4770-B264-B83A6BFCA60F}"/>
              </a:ext>
            </a:extLst>
          </p:cNvPr>
          <p:cNvSpPr txBox="1"/>
          <p:nvPr/>
        </p:nvSpPr>
        <p:spPr>
          <a:xfrm>
            <a:off x="895077" y="2035819"/>
            <a:ext cx="8075241"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GB" sz="2800" dirty="0">
                <a:solidFill>
                  <a:schemeClr val="accent6">
                    <a:lumMod val="10000"/>
                  </a:schemeClr>
                </a:solidFill>
                <a:latin typeface="Arial" panose="020B0604020202020204" pitchFamily="34" charset="0"/>
                <a:cs typeface="Arial" panose="020B0604020202020204" pitchFamily="34" charset="0"/>
              </a:rPr>
              <a:t>***Don’t forget to code your treatment choice***</a:t>
            </a:r>
          </a:p>
        </p:txBody>
      </p:sp>
      <p:graphicFrame>
        <p:nvGraphicFramePr>
          <p:cNvPr id="2" name="Table 1">
            <a:extLst>
              <a:ext uri="{FF2B5EF4-FFF2-40B4-BE49-F238E27FC236}">
                <a16:creationId xmlns:a16="http://schemas.microsoft.com/office/drawing/2014/main" id="{969529DB-E66F-4AD6-9063-B7544AC97F9E}"/>
              </a:ext>
            </a:extLst>
          </p:cNvPr>
          <p:cNvGraphicFramePr>
            <a:graphicFrameLocks noGrp="1"/>
          </p:cNvGraphicFramePr>
          <p:nvPr/>
        </p:nvGraphicFramePr>
        <p:xfrm>
          <a:off x="899592" y="2766055"/>
          <a:ext cx="8075241" cy="3413760"/>
        </p:xfrm>
        <a:graphic>
          <a:graphicData uri="http://schemas.openxmlformats.org/drawingml/2006/table">
            <a:tbl>
              <a:tblPr firstRow="1">
                <a:tableStyleId>{69C7853C-536D-4A76-A0AE-DD22124D55A5}</a:tableStyleId>
              </a:tblPr>
              <a:tblGrid>
                <a:gridCol w="1858866">
                  <a:extLst>
                    <a:ext uri="{9D8B030D-6E8A-4147-A177-3AD203B41FA5}">
                      <a16:colId xmlns:a16="http://schemas.microsoft.com/office/drawing/2014/main" val="3555672956"/>
                    </a:ext>
                  </a:extLst>
                </a:gridCol>
                <a:gridCol w="2483556">
                  <a:extLst>
                    <a:ext uri="{9D8B030D-6E8A-4147-A177-3AD203B41FA5}">
                      <a16:colId xmlns:a16="http://schemas.microsoft.com/office/drawing/2014/main" val="3157479047"/>
                    </a:ext>
                  </a:extLst>
                </a:gridCol>
                <a:gridCol w="3732819">
                  <a:extLst>
                    <a:ext uri="{9D8B030D-6E8A-4147-A177-3AD203B41FA5}">
                      <a16:colId xmlns:a16="http://schemas.microsoft.com/office/drawing/2014/main" val="246730303"/>
                    </a:ext>
                  </a:extLst>
                </a:gridCol>
              </a:tblGrid>
              <a:tr h="0">
                <a:tc>
                  <a:txBody>
                    <a:bodyPr/>
                    <a:lstStyle/>
                    <a:p>
                      <a:r>
                        <a:rPr lang="en-GB" sz="2000" b="1" dirty="0">
                          <a:solidFill>
                            <a:srgbClr val="000000"/>
                          </a:solidFill>
                          <a:effectLst/>
                          <a:latin typeface="Arial" panose="020B0604020202020204" pitchFamily="34" charset="0"/>
                          <a:cs typeface="Arial" panose="020B0604020202020204" pitchFamily="34" charset="0"/>
                        </a:rPr>
                        <a:t>READ codes (Emis, Vision)</a:t>
                      </a:r>
                    </a:p>
                  </a:txBody>
                  <a:tcPr>
                    <a:solidFill>
                      <a:schemeClr val="accent4"/>
                    </a:solidFill>
                  </a:tcPr>
                </a:tc>
                <a:tc>
                  <a:txBody>
                    <a:bodyPr/>
                    <a:lstStyle/>
                    <a:p>
                      <a:r>
                        <a:rPr lang="en-GB" sz="2000" b="1" dirty="0">
                          <a:solidFill>
                            <a:srgbClr val="000000"/>
                          </a:solidFill>
                          <a:effectLst/>
                          <a:latin typeface="Arial" panose="020B0604020202020204" pitchFamily="34" charset="0"/>
                          <a:cs typeface="Arial" panose="020B0604020202020204" pitchFamily="34" charset="0"/>
                        </a:rPr>
                        <a:t>SNOMED code </a:t>
                      </a:r>
                    </a:p>
                    <a:p>
                      <a:r>
                        <a:rPr lang="en-GB" sz="2000" b="1" dirty="0">
                          <a:solidFill>
                            <a:srgbClr val="000000"/>
                          </a:solidFill>
                          <a:effectLst/>
                          <a:latin typeface="Arial" panose="020B0604020202020204" pitchFamily="34" charset="0"/>
                          <a:cs typeface="Arial" panose="020B0604020202020204" pitchFamily="34" charset="0"/>
                        </a:rPr>
                        <a:t>(System One)</a:t>
                      </a:r>
                    </a:p>
                  </a:txBody>
                  <a:tcPr>
                    <a:solidFill>
                      <a:schemeClr val="accent4"/>
                    </a:solidFill>
                  </a:tcPr>
                </a:tc>
                <a:tc>
                  <a:txBody>
                    <a:bodyPr/>
                    <a:lstStyle/>
                    <a:p>
                      <a:r>
                        <a:rPr lang="en-GB" sz="2000" b="1" dirty="0">
                          <a:solidFill>
                            <a:srgbClr val="000000"/>
                          </a:solidFill>
                          <a:effectLst/>
                          <a:latin typeface="Arial" panose="020B0604020202020204" pitchFamily="34" charset="0"/>
                          <a:cs typeface="Arial" panose="020B0604020202020204" pitchFamily="34" charset="0"/>
                        </a:rPr>
                        <a:t>Definition</a:t>
                      </a:r>
                    </a:p>
                  </a:txBody>
                  <a:tcPr>
                    <a:solidFill>
                      <a:schemeClr val="accent4"/>
                    </a:solidFill>
                  </a:tcPr>
                </a:tc>
                <a:extLst>
                  <a:ext uri="{0D108BD9-81ED-4DB2-BD59-A6C34878D82A}">
                    <a16:rowId xmlns:a16="http://schemas.microsoft.com/office/drawing/2014/main" val="2793182540"/>
                  </a:ext>
                </a:extLst>
              </a:tr>
              <a:tr h="0">
                <a:tc>
                  <a:txBody>
                    <a:bodyPr/>
                    <a:lstStyle/>
                    <a:p>
                      <a:r>
                        <a:rPr lang="en-GB" sz="2000" dirty="0">
                          <a:solidFill>
                            <a:schemeClr val="accent6">
                              <a:lumMod val="10000"/>
                            </a:schemeClr>
                          </a:solidFill>
                          <a:effectLst/>
                          <a:latin typeface="Arial" panose="020B0604020202020204" pitchFamily="34" charset="0"/>
                          <a:cs typeface="Arial" panose="020B0604020202020204" pitchFamily="34" charset="0"/>
                        </a:rPr>
                        <a:t>8BP0</a:t>
                      </a:r>
                    </a:p>
                  </a:txBody>
                  <a:tcPr>
                    <a:solidFill>
                      <a:schemeClr val="accent4">
                        <a:lumMod val="20000"/>
                        <a:lumOff val="80000"/>
                      </a:schemeClr>
                    </a:solidFill>
                  </a:tcPr>
                </a:tc>
                <a:tc>
                  <a:txBody>
                    <a:bodyPr/>
                    <a:lstStyle/>
                    <a:p>
                      <a:r>
                        <a:rPr lang="en-GB" sz="2000" dirty="0">
                          <a:solidFill>
                            <a:schemeClr val="accent6">
                              <a:lumMod val="10000"/>
                            </a:schemeClr>
                          </a:solidFill>
                          <a:effectLst/>
                          <a:latin typeface="Arial" panose="020B0604020202020204" pitchFamily="34" charset="0"/>
                          <a:cs typeface="Arial" panose="020B0604020202020204" pitchFamily="34" charset="0"/>
                        </a:rPr>
                        <a:t>2549788011</a:t>
                      </a:r>
                    </a:p>
                  </a:txBody>
                  <a:tcPr>
                    <a:solidFill>
                      <a:schemeClr val="accent4">
                        <a:lumMod val="20000"/>
                        <a:lumOff val="80000"/>
                      </a:schemeClr>
                    </a:solidFill>
                  </a:tcPr>
                </a:tc>
                <a:tc>
                  <a:txBody>
                    <a:bodyPr/>
                    <a:lstStyle/>
                    <a:p>
                      <a:r>
                        <a:rPr lang="en-GB" sz="2000" dirty="0">
                          <a:solidFill>
                            <a:schemeClr val="accent6">
                              <a:lumMod val="10000"/>
                            </a:schemeClr>
                          </a:solidFill>
                          <a:effectLst/>
                          <a:latin typeface="Arial" panose="020B0604020202020204" pitchFamily="34" charset="0"/>
                          <a:cs typeface="Arial" panose="020B0604020202020204" pitchFamily="34" charset="0"/>
                        </a:rPr>
                        <a:t>Deferred antibiotic therapy</a:t>
                      </a:r>
                    </a:p>
                  </a:txBody>
                  <a:tcPr>
                    <a:solidFill>
                      <a:schemeClr val="accent4">
                        <a:lumMod val="20000"/>
                        <a:lumOff val="80000"/>
                      </a:schemeClr>
                    </a:solidFill>
                  </a:tcPr>
                </a:tc>
                <a:extLst>
                  <a:ext uri="{0D108BD9-81ED-4DB2-BD59-A6C34878D82A}">
                    <a16:rowId xmlns:a16="http://schemas.microsoft.com/office/drawing/2014/main" val="72795957"/>
                  </a:ext>
                </a:extLst>
              </a:tr>
              <a:tr h="0">
                <a:tc>
                  <a:txBody>
                    <a:bodyPr/>
                    <a:lstStyle/>
                    <a:p>
                      <a:r>
                        <a:rPr lang="en-GB" sz="2000" dirty="0">
                          <a:solidFill>
                            <a:schemeClr val="accent6">
                              <a:lumMod val="10000"/>
                            </a:schemeClr>
                          </a:solidFill>
                          <a:effectLst/>
                          <a:latin typeface="Arial" panose="020B0604020202020204" pitchFamily="34" charset="0"/>
                          <a:cs typeface="Arial" panose="020B0604020202020204" pitchFamily="34" charset="0"/>
                        </a:rPr>
                        <a:t>8CAk</a:t>
                      </a:r>
                    </a:p>
                  </a:txBody>
                  <a:tcPr>
                    <a:solidFill>
                      <a:schemeClr val="accent4">
                        <a:lumMod val="20000"/>
                        <a:lumOff val="80000"/>
                      </a:schemeClr>
                    </a:solidFill>
                  </a:tcPr>
                </a:tc>
                <a:tc>
                  <a:txBody>
                    <a:bodyPr/>
                    <a:lstStyle/>
                    <a:p>
                      <a:r>
                        <a:rPr lang="en-GB" sz="2000" dirty="0">
                          <a:solidFill>
                            <a:schemeClr val="accent6">
                              <a:lumMod val="10000"/>
                            </a:schemeClr>
                          </a:solidFill>
                          <a:effectLst/>
                          <a:latin typeface="Arial" panose="020B0604020202020204" pitchFamily="34" charset="0"/>
                          <a:cs typeface="Arial" panose="020B0604020202020204" pitchFamily="34" charset="0"/>
                        </a:rPr>
                        <a:t>406111000000113</a:t>
                      </a:r>
                    </a:p>
                  </a:txBody>
                  <a:tcPr>
                    <a:solidFill>
                      <a:schemeClr val="accent4">
                        <a:lumMod val="20000"/>
                        <a:lumOff val="80000"/>
                      </a:schemeClr>
                    </a:solidFill>
                  </a:tcPr>
                </a:tc>
                <a:tc>
                  <a:txBody>
                    <a:bodyPr/>
                    <a:lstStyle/>
                    <a:p>
                      <a:r>
                        <a:rPr lang="en-GB" sz="2000" dirty="0">
                          <a:solidFill>
                            <a:schemeClr val="accent6">
                              <a:lumMod val="10000"/>
                            </a:schemeClr>
                          </a:solidFill>
                          <a:effectLst/>
                          <a:latin typeface="Arial" panose="020B0604020202020204" pitchFamily="34" charset="0"/>
                          <a:cs typeface="Arial" panose="020B0604020202020204" pitchFamily="34" charset="0"/>
                        </a:rPr>
                        <a:t>Patient advised to delay filling of prescription</a:t>
                      </a:r>
                    </a:p>
                  </a:txBody>
                  <a:tcPr>
                    <a:solidFill>
                      <a:schemeClr val="accent4">
                        <a:lumMod val="20000"/>
                        <a:lumOff val="80000"/>
                      </a:schemeClr>
                    </a:solidFill>
                  </a:tcPr>
                </a:tc>
                <a:extLst>
                  <a:ext uri="{0D108BD9-81ED-4DB2-BD59-A6C34878D82A}">
                    <a16:rowId xmlns:a16="http://schemas.microsoft.com/office/drawing/2014/main" val="2003549155"/>
                  </a:ext>
                </a:extLst>
              </a:tr>
              <a:tr h="0">
                <a:tc>
                  <a:txBody>
                    <a:bodyPr/>
                    <a:lstStyle/>
                    <a:p>
                      <a:r>
                        <a:rPr lang="en-GB" sz="2000" dirty="0">
                          <a:solidFill>
                            <a:schemeClr val="accent6">
                              <a:lumMod val="10000"/>
                            </a:schemeClr>
                          </a:solidFill>
                          <a:effectLst/>
                          <a:latin typeface="Arial" panose="020B0604020202020204" pitchFamily="34" charset="0"/>
                          <a:cs typeface="Arial" panose="020B0604020202020204" pitchFamily="34" charset="0"/>
                        </a:rPr>
                        <a:t>8OAN</a:t>
                      </a:r>
                    </a:p>
                  </a:txBody>
                  <a:tcPr>
                    <a:solidFill>
                      <a:schemeClr val="accent4">
                        <a:lumMod val="20000"/>
                        <a:lumOff val="80000"/>
                      </a:schemeClr>
                    </a:solidFill>
                  </a:tcPr>
                </a:tc>
                <a:tc>
                  <a:txBody>
                    <a:bodyPr/>
                    <a:lstStyle/>
                    <a:p>
                      <a:r>
                        <a:rPr lang="en-GB" sz="2000" dirty="0">
                          <a:solidFill>
                            <a:schemeClr val="accent6">
                              <a:lumMod val="10000"/>
                            </a:schemeClr>
                          </a:solidFill>
                          <a:effectLst/>
                          <a:latin typeface="Arial" panose="020B0604020202020204" pitchFamily="34" charset="0"/>
                          <a:cs typeface="Arial" panose="020B0604020202020204" pitchFamily="34" charset="0"/>
                        </a:rPr>
                        <a:t>2462831000000113</a:t>
                      </a:r>
                    </a:p>
                  </a:txBody>
                  <a:tcPr>
                    <a:solidFill>
                      <a:schemeClr val="accent4">
                        <a:lumMod val="20000"/>
                        <a:lumOff val="80000"/>
                      </a:schemeClr>
                    </a:solidFill>
                  </a:tcPr>
                </a:tc>
                <a:tc>
                  <a:txBody>
                    <a:bodyPr/>
                    <a:lstStyle/>
                    <a:p>
                      <a:r>
                        <a:rPr lang="en-GB" sz="2000" dirty="0">
                          <a:solidFill>
                            <a:schemeClr val="accent6">
                              <a:lumMod val="10000"/>
                            </a:schemeClr>
                          </a:solidFill>
                          <a:effectLst/>
                          <a:latin typeface="Arial" panose="020B0604020202020204" pitchFamily="34" charset="0"/>
                          <a:cs typeface="Arial" panose="020B0604020202020204" pitchFamily="34" charset="0"/>
                        </a:rPr>
                        <a:t>Provision of </a:t>
                      </a:r>
                      <a:r>
                        <a:rPr lang="en-GB" sz="2000" u="sng" dirty="0">
                          <a:solidFill>
                            <a:schemeClr val="accent6">
                              <a:lumMod val="10000"/>
                            </a:schemeClr>
                          </a:solidFill>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TARGET Managing Your Common Infection (Self-Care) Leaflet</a:t>
                      </a:r>
                      <a:r>
                        <a:rPr lang="en-GB" sz="2000" dirty="0">
                          <a:solidFill>
                            <a:schemeClr val="accent6">
                              <a:lumMod val="10000"/>
                            </a:schemeClr>
                          </a:solidFill>
                          <a:effectLst/>
                          <a:latin typeface="Arial" panose="020B0604020202020204" pitchFamily="34" charset="0"/>
                          <a:cs typeface="Arial" panose="020B0604020202020204" pitchFamily="34" charset="0"/>
                        </a:rPr>
                        <a:t> with back-up antibiotic prescription issued</a:t>
                      </a:r>
                    </a:p>
                  </a:txBody>
                  <a:tcPr>
                    <a:solidFill>
                      <a:schemeClr val="accent4">
                        <a:lumMod val="20000"/>
                        <a:lumOff val="80000"/>
                      </a:schemeClr>
                    </a:solidFill>
                  </a:tcPr>
                </a:tc>
                <a:extLst>
                  <a:ext uri="{0D108BD9-81ED-4DB2-BD59-A6C34878D82A}">
                    <a16:rowId xmlns:a16="http://schemas.microsoft.com/office/drawing/2014/main" val="1177526292"/>
                  </a:ext>
                </a:extLst>
              </a:tr>
            </a:tbl>
          </a:graphicData>
        </a:graphic>
      </p:graphicFrame>
      <p:sp>
        <p:nvSpPr>
          <p:cNvPr id="6" name="TextBox 13">
            <a:extLst>
              <a:ext uri="{FF2B5EF4-FFF2-40B4-BE49-F238E27FC236}">
                <a16:creationId xmlns:a16="http://schemas.microsoft.com/office/drawing/2014/main" id="{E270959D-EFA7-4100-927F-24E55BEDA3DE}"/>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Tree>
    <p:extLst>
      <p:ext uri="{BB962C8B-B14F-4D97-AF65-F5344CB8AC3E}">
        <p14:creationId xmlns:p14="http://schemas.microsoft.com/office/powerpoint/2010/main" val="7552239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0518F-EE17-8BD6-D45C-CEEA82E015F0}"/>
              </a:ext>
            </a:extLst>
          </p:cNvPr>
          <p:cNvSpPr>
            <a:spLocks noGrp="1"/>
          </p:cNvSpPr>
          <p:nvPr>
            <p:ph type="title"/>
          </p:nvPr>
        </p:nvSpPr>
        <p:spPr/>
        <p:txBody>
          <a:bodyPr>
            <a:normAutofit fontScale="90000"/>
          </a:bodyPr>
          <a:lstStyle/>
          <a:p>
            <a:r>
              <a:rPr lang="en-GB" dirty="0"/>
              <a:t>How else can TARGET resources support your practice?</a:t>
            </a:r>
          </a:p>
        </p:txBody>
      </p:sp>
      <p:sp>
        <p:nvSpPr>
          <p:cNvPr id="3" name="Content Placeholder 2">
            <a:extLst>
              <a:ext uri="{FF2B5EF4-FFF2-40B4-BE49-F238E27FC236}">
                <a16:creationId xmlns:a16="http://schemas.microsoft.com/office/drawing/2014/main" id="{7B27BABB-2C36-CE27-E6C8-9A05C176C234}"/>
              </a:ext>
            </a:extLst>
          </p:cNvPr>
          <p:cNvSpPr>
            <a:spLocks noGrp="1"/>
          </p:cNvSpPr>
          <p:nvPr>
            <p:ph idx="1"/>
          </p:nvPr>
        </p:nvSpPr>
        <p:spPr/>
        <p:txBody>
          <a:bodyPr/>
          <a:lstStyle/>
          <a:p>
            <a:endParaRPr lang="en-GB"/>
          </a:p>
        </p:txBody>
      </p:sp>
      <p:sp>
        <p:nvSpPr>
          <p:cNvPr id="4" name="Footer Placeholder 3">
            <a:extLst>
              <a:ext uri="{FF2B5EF4-FFF2-40B4-BE49-F238E27FC236}">
                <a16:creationId xmlns:a16="http://schemas.microsoft.com/office/drawing/2014/main" id="{6C019825-CE7E-EA30-7877-6573000AE07C}"/>
              </a:ext>
            </a:extLst>
          </p:cNvPr>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080156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289F9-F8B0-4DE5-8FC3-C89D32C54C3E}"/>
              </a:ext>
            </a:extLst>
          </p:cNvPr>
          <p:cNvSpPr>
            <a:spLocks noGrp="1"/>
          </p:cNvSpPr>
          <p:nvPr>
            <p:ph type="title" idx="4294967295"/>
          </p:nvPr>
        </p:nvSpPr>
        <p:spPr/>
        <p:txBody>
          <a:bodyPr/>
          <a:lstStyle/>
          <a:p>
            <a:r>
              <a:rPr lang="en-GB" dirty="0">
                <a:solidFill>
                  <a:schemeClr val="bg1"/>
                </a:solidFill>
              </a:rPr>
              <a:t>TARGET toolkit</a:t>
            </a:r>
          </a:p>
        </p:txBody>
      </p:sp>
      <p:pic>
        <p:nvPicPr>
          <p:cNvPr id="2050" name="Picture 2" descr="The TARGET Antibiotics Toolkit &#10;Resources to optimise antibiotic prescribing &#10;SELF &#10;ASSESSMENT &#10;CHECKLISTS &#10;LEARNING &#10;RESOURCES &#10;WEBINARS AND &#10;PODCAST s &#10;AUDIT TOOLKITS &#10;The TARGET Toolkit &#10;meat R &#10;Too) &#10;org.uk/ &#10;TA RG E Tmtib iotics &#10;INTERACTIVE &#10;TRAINING &#10;TOOLS &#10;LEAFLETS TO &#10;Discuss WITH &#10;PATIENTS &#10;ANTIBIOTIC AND &#10;DIAGNOSTIC QUICK &#10;REFEREWE TOOLS ">
            <a:extLst>
              <a:ext uri="{FF2B5EF4-FFF2-40B4-BE49-F238E27FC236}">
                <a16:creationId xmlns:a16="http://schemas.microsoft.com/office/drawing/2014/main" id="{3E447476-A358-477C-BA9C-A552D6C721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47825"/>
            <a:ext cx="3867150" cy="3714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Screenshot of the online TARGET toolkit landing page">
            <a:extLst>
              <a:ext uri="{FF2B5EF4-FFF2-40B4-BE49-F238E27FC236}">
                <a16:creationId xmlns:a16="http://schemas.microsoft.com/office/drawing/2014/main" id="{5888EAD1-246D-43A3-9251-425478D21590}"/>
              </a:ext>
            </a:extLst>
          </p:cNvPr>
          <p:cNvPicPr>
            <a:picLocks noChangeAspect="1"/>
          </p:cNvPicPr>
          <p:nvPr/>
        </p:nvPicPr>
        <p:blipFill>
          <a:blip r:embed="rId4"/>
          <a:stretch>
            <a:fillRect/>
          </a:stretch>
        </p:blipFill>
        <p:spPr>
          <a:xfrm>
            <a:off x="3838575" y="260351"/>
            <a:ext cx="5305425" cy="5973374"/>
          </a:xfrm>
          <a:prstGeom prst="rect">
            <a:avLst/>
          </a:prstGeom>
        </p:spPr>
      </p:pic>
      <p:sp>
        <p:nvSpPr>
          <p:cNvPr id="9" name="Footer Placeholder 1">
            <a:extLst>
              <a:ext uri="{FF2B5EF4-FFF2-40B4-BE49-F238E27FC236}">
                <a16:creationId xmlns:a16="http://schemas.microsoft.com/office/drawing/2014/main" id="{D1A39922-43CE-4E47-A56D-EC392996284D}"/>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7" name="TextBox 13">
            <a:extLst>
              <a:ext uri="{FF2B5EF4-FFF2-40B4-BE49-F238E27FC236}">
                <a16:creationId xmlns:a16="http://schemas.microsoft.com/office/drawing/2014/main" id="{03EAA999-4BED-48E2-AF7A-02094A8ABAAB}"/>
              </a:ext>
            </a:extLst>
          </p:cNvPr>
          <p:cNvSpPr txBox="1">
            <a:spLocks noChangeArrowheads="1"/>
          </p:cNvSpPr>
          <p:nvPr/>
        </p:nvSpPr>
        <p:spPr bwMode="auto">
          <a:xfrm>
            <a:off x="6063326" y="6412304"/>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spTree>
    <p:extLst>
      <p:ext uri="{BB962C8B-B14F-4D97-AF65-F5344CB8AC3E}">
        <p14:creationId xmlns:p14="http://schemas.microsoft.com/office/powerpoint/2010/main" val="33837311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Title 1">
            <a:extLst>
              <a:ext uri="{FF2B5EF4-FFF2-40B4-BE49-F238E27FC236}">
                <a16:creationId xmlns:a16="http://schemas.microsoft.com/office/drawing/2014/main" id="{31E2DEE8-42DA-4FF7-89D0-C6AD639F6D56}"/>
              </a:ext>
            </a:extLst>
          </p:cNvPr>
          <p:cNvSpPr>
            <a:spLocks noGrp="1"/>
          </p:cNvSpPr>
          <p:nvPr>
            <p:ph type="title"/>
          </p:nvPr>
        </p:nvSpPr>
        <p:spPr bwMode="auto">
          <a:xfrm>
            <a:off x="1331640" y="469501"/>
            <a:ext cx="7416824" cy="5445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noAutofit/>
          </a:bodyPr>
          <a:lstStyle/>
          <a:p>
            <a:pPr eaLnBrk="1" hangingPunct="1"/>
            <a:r>
              <a:rPr lang="en-GB" altLang="en-US" sz="4000" dirty="0">
                <a:solidFill>
                  <a:srgbClr val="AF1E2C"/>
                </a:solidFill>
                <a:latin typeface="Arial" panose="020B0604020202020204" pitchFamily="34" charset="0"/>
                <a:cs typeface="Arial" panose="020B0604020202020204" pitchFamily="34" charset="0"/>
              </a:rPr>
              <a:t>TARGET: </a:t>
            </a:r>
            <a:r>
              <a:rPr lang="en-GB" altLang="en-US" sz="3200" b="0" dirty="0">
                <a:solidFill>
                  <a:srgbClr val="AF1E2C"/>
                </a:solidFill>
                <a:latin typeface="Arial" panose="020B0604020202020204" pitchFamily="34" charset="0"/>
                <a:cs typeface="Arial" panose="020B0604020202020204" pitchFamily="34" charset="0"/>
              </a:rPr>
              <a:t>Additional supportive tools</a:t>
            </a:r>
            <a:endParaRPr lang="en-GB" altLang="en-US" sz="2400" b="0" dirty="0">
              <a:solidFill>
                <a:srgbClr val="AF1E2C"/>
              </a:solidFill>
              <a:latin typeface="Arial" panose="020B0604020202020204" pitchFamily="34" charset="0"/>
              <a:cs typeface="Arial" panose="020B0604020202020204" pitchFamily="34" charset="0"/>
            </a:endParaRPr>
          </a:p>
        </p:txBody>
      </p:sp>
      <p:pic>
        <p:nvPicPr>
          <p:cNvPr id="55307" name="Picture 1" descr="Keep Antibiotics Working Poster">
            <a:extLst>
              <a:ext uri="{FF2B5EF4-FFF2-40B4-BE49-F238E27FC236}">
                <a16:creationId xmlns:a16="http://schemas.microsoft.com/office/drawing/2014/main" id="{9BD9921C-50D9-489E-9C4A-8E0A2B41EF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425" y="1242048"/>
            <a:ext cx="2117500" cy="2964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4">
            <a:extLst>
              <a:ext uri="{FF2B5EF4-FFF2-40B4-BE49-F238E27FC236}">
                <a16:creationId xmlns:a16="http://schemas.microsoft.com/office/drawing/2014/main" id="{1CD95D7E-181F-4BE0-A609-EC8F550F22F5}"/>
              </a:ext>
            </a:extLst>
          </p:cNvPr>
          <p:cNvSpPr txBox="1">
            <a:spLocks/>
          </p:cNvSpPr>
          <p:nvPr/>
        </p:nvSpPr>
        <p:spPr>
          <a:xfrm>
            <a:off x="2965005" y="1534513"/>
            <a:ext cx="2327075" cy="491144"/>
          </a:xfrm>
          <a:prstGeom prst="rect">
            <a:avLst/>
          </a:prstGeom>
        </p:spPr>
        <p:txBody>
          <a:bodyPr/>
          <a:lstStyle/>
          <a:p>
            <a:pPr algn="ctr" eaLnBrk="1" hangingPunct="1">
              <a:spcBef>
                <a:spcPct val="20000"/>
              </a:spcBef>
              <a:buClr>
                <a:srgbClr val="002060"/>
              </a:buClr>
              <a:tabLst>
                <a:tab pos="1162050" algn="l"/>
                <a:tab pos="1695450" algn="l"/>
                <a:tab pos="2247900" algn="l"/>
                <a:tab pos="2781300" algn="l"/>
              </a:tabLst>
              <a:defRPr/>
            </a:pPr>
            <a:r>
              <a:rPr lang="en-GB" sz="2000" b="1" kern="0" dirty="0">
                <a:solidFill>
                  <a:schemeClr val="accent6">
                    <a:lumMod val="10000"/>
                  </a:schemeClr>
                </a:solidFill>
                <a:latin typeface="Arial"/>
              </a:rPr>
              <a:t>Posters for Display</a:t>
            </a:r>
          </a:p>
        </p:txBody>
      </p:sp>
      <p:sp>
        <p:nvSpPr>
          <p:cNvPr id="13" name="Text Placeholder 4">
            <a:extLst>
              <a:ext uri="{FF2B5EF4-FFF2-40B4-BE49-F238E27FC236}">
                <a16:creationId xmlns:a16="http://schemas.microsoft.com/office/drawing/2014/main" id="{A9190B56-00E1-4EC0-BB53-2E60ABD83409}"/>
              </a:ext>
            </a:extLst>
          </p:cNvPr>
          <p:cNvSpPr txBox="1">
            <a:spLocks/>
          </p:cNvSpPr>
          <p:nvPr/>
        </p:nvSpPr>
        <p:spPr>
          <a:xfrm>
            <a:off x="5991071" y="1576989"/>
            <a:ext cx="2701925" cy="491144"/>
          </a:xfrm>
          <a:prstGeom prst="rect">
            <a:avLst/>
          </a:prstGeom>
        </p:spPr>
        <p:txBody>
          <a:bodyPr/>
          <a:lstStyle/>
          <a:p>
            <a:pPr algn="ctr" eaLnBrk="1" hangingPunct="1">
              <a:spcBef>
                <a:spcPct val="20000"/>
              </a:spcBef>
              <a:buClr>
                <a:srgbClr val="002060"/>
              </a:buClr>
              <a:tabLst>
                <a:tab pos="1162050" algn="l"/>
                <a:tab pos="1695450" algn="l"/>
                <a:tab pos="2247900" algn="l"/>
                <a:tab pos="2781300" algn="l"/>
              </a:tabLst>
              <a:defRPr/>
            </a:pPr>
            <a:r>
              <a:rPr lang="en-GB" sz="2000" b="1" kern="0" dirty="0">
                <a:solidFill>
                  <a:schemeClr val="accent6">
                    <a:lumMod val="10000"/>
                  </a:schemeClr>
                </a:solidFill>
                <a:latin typeface="Arial"/>
              </a:rPr>
              <a:t>Videos for patient waiting areas</a:t>
            </a:r>
          </a:p>
        </p:txBody>
      </p:sp>
      <p:pic>
        <p:nvPicPr>
          <p:cNvPr id="3" name="Picture 2" descr="TARGET poster for managing common infections">
            <a:extLst>
              <a:ext uri="{FF2B5EF4-FFF2-40B4-BE49-F238E27FC236}">
                <a16:creationId xmlns:a16="http://schemas.microsoft.com/office/drawing/2014/main" id="{95282F62-F764-42E3-AE63-2BAA3A0C41D6}"/>
              </a:ext>
            </a:extLst>
          </p:cNvPr>
          <p:cNvPicPr>
            <a:picLocks noChangeAspect="1"/>
          </p:cNvPicPr>
          <p:nvPr/>
        </p:nvPicPr>
        <p:blipFill rotWithShape="1">
          <a:blip r:embed="rId4"/>
          <a:srcRect t="717" b="309"/>
          <a:stretch/>
        </p:blipFill>
        <p:spPr>
          <a:xfrm>
            <a:off x="1190625" y="3496299"/>
            <a:ext cx="2051050" cy="2878806"/>
          </a:xfrm>
          <a:prstGeom prst="rect">
            <a:avLst/>
          </a:prstGeom>
        </p:spPr>
      </p:pic>
      <p:pic>
        <p:nvPicPr>
          <p:cNvPr id="5" name="Picture 4" descr="Antibiotic Guardian poster: 'Keep antibiotics working!'">
            <a:extLst>
              <a:ext uri="{FF2B5EF4-FFF2-40B4-BE49-F238E27FC236}">
                <a16:creationId xmlns:a16="http://schemas.microsoft.com/office/drawing/2014/main" id="{9F063B23-2781-4072-841E-DC5DE64B6CB9}"/>
              </a:ext>
            </a:extLst>
          </p:cNvPr>
          <p:cNvPicPr>
            <a:picLocks noChangeAspect="1"/>
          </p:cNvPicPr>
          <p:nvPr/>
        </p:nvPicPr>
        <p:blipFill>
          <a:blip r:embed="rId5"/>
          <a:stretch>
            <a:fillRect/>
          </a:stretch>
        </p:blipFill>
        <p:spPr>
          <a:xfrm>
            <a:off x="2944813" y="2187878"/>
            <a:ext cx="2089150" cy="2921745"/>
          </a:xfrm>
          <a:prstGeom prst="rect">
            <a:avLst/>
          </a:prstGeom>
        </p:spPr>
      </p:pic>
      <p:pic>
        <p:nvPicPr>
          <p:cNvPr id="55304" name="Picture 5" descr="NHS antibiotic video - dog and tree">
            <a:extLst>
              <a:ext uri="{FF2B5EF4-FFF2-40B4-BE49-F238E27FC236}">
                <a16:creationId xmlns:a16="http://schemas.microsoft.com/office/drawing/2014/main" id="{ACC4E234-3F9B-4B6D-BF08-E74DA99CC8E2}"/>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66930" y="2473590"/>
            <a:ext cx="2052638" cy="1441450"/>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pic>
      <p:pic>
        <p:nvPicPr>
          <p:cNvPr id="55305" name="Picture 6" descr="NHS antibiotic video - cat and butterfly">
            <a:extLst>
              <a:ext uri="{FF2B5EF4-FFF2-40B4-BE49-F238E27FC236}">
                <a16:creationId xmlns:a16="http://schemas.microsoft.com/office/drawing/2014/main" id="{CFE84AE3-DDB9-4A4C-9920-C184FC698C63}"/>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9404" y="3846947"/>
            <a:ext cx="1981200" cy="1441450"/>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pic>
      <p:pic>
        <p:nvPicPr>
          <p:cNvPr id="55306" name="Picture 13" descr="NHS antibiotic video - duck">
            <a:extLst>
              <a:ext uri="{FF2B5EF4-FFF2-40B4-BE49-F238E27FC236}">
                <a16:creationId xmlns:a16="http://schemas.microsoft.com/office/drawing/2014/main" id="{F7C7DF90-FCFE-4330-9674-622B4CD542DC}"/>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99188" y="4706365"/>
            <a:ext cx="2089150" cy="1441450"/>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pic>
      <p:sp>
        <p:nvSpPr>
          <p:cNvPr id="11" name="TextBox 13">
            <a:extLst>
              <a:ext uri="{FF2B5EF4-FFF2-40B4-BE49-F238E27FC236}">
                <a16:creationId xmlns:a16="http://schemas.microsoft.com/office/drawing/2014/main" id="{26123339-21C5-475D-895A-ECE86FC8D057}"/>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Title 1">
            <a:extLst>
              <a:ext uri="{FF2B5EF4-FFF2-40B4-BE49-F238E27FC236}">
                <a16:creationId xmlns:a16="http://schemas.microsoft.com/office/drawing/2014/main" id="{78746F5D-150C-4342-916E-2C08E1CAE915}"/>
              </a:ext>
            </a:extLst>
          </p:cNvPr>
          <p:cNvSpPr>
            <a:spLocks noGrp="1"/>
          </p:cNvSpPr>
          <p:nvPr>
            <p:ph type="title"/>
          </p:nvPr>
        </p:nvSpPr>
        <p:spPr bwMode="auto">
          <a:xfrm>
            <a:off x="1547665" y="331685"/>
            <a:ext cx="7488832" cy="114300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normAutofit fontScale="90000"/>
          </a:bodyPr>
          <a:lstStyle/>
          <a:p>
            <a:pPr eaLnBrk="1" hangingPunct="1"/>
            <a:r>
              <a:rPr lang="en-GB" altLang="en-US" dirty="0">
                <a:solidFill>
                  <a:srgbClr val="AF1E2C"/>
                </a:solidFill>
                <a:latin typeface="Arial" panose="020B0604020202020204" pitchFamily="34" charset="0"/>
                <a:cs typeface="Arial" panose="020B0604020202020204" pitchFamily="34" charset="0"/>
              </a:rPr>
              <a:t>TARGET: Audits</a:t>
            </a:r>
            <a:br>
              <a:rPr lang="en-GB" altLang="en-US" dirty="0">
                <a:solidFill>
                  <a:srgbClr val="AF1E2C"/>
                </a:solidFill>
                <a:latin typeface="Arial" panose="020B0604020202020204" pitchFamily="34" charset="0"/>
                <a:cs typeface="Arial" panose="020B0604020202020204" pitchFamily="34" charset="0"/>
              </a:rPr>
            </a:br>
            <a:r>
              <a:rPr lang="en-GB" altLang="en-US" sz="2500" dirty="0">
                <a:solidFill>
                  <a:srgbClr val="AF1E2C"/>
                </a:solidFill>
                <a:latin typeface="Arial" panose="020B0604020202020204" pitchFamily="34" charset="0"/>
                <a:cs typeface="Arial" panose="020B0604020202020204" pitchFamily="34" charset="0"/>
              </a:rPr>
              <a:t>Could your practice commit to doing an audit this year?</a:t>
            </a:r>
          </a:p>
        </p:txBody>
      </p:sp>
      <p:sp>
        <p:nvSpPr>
          <p:cNvPr id="61445" name="Content Placeholder 9">
            <a:extLst>
              <a:ext uri="{FF2B5EF4-FFF2-40B4-BE49-F238E27FC236}">
                <a16:creationId xmlns:a16="http://schemas.microsoft.com/office/drawing/2014/main" id="{8A0EBCA2-FBF8-4C4E-BA02-357CE98F8199}"/>
              </a:ext>
            </a:extLst>
          </p:cNvPr>
          <p:cNvSpPr>
            <a:spLocks noGrp="1"/>
          </p:cNvSpPr>
          <p:nvPr>
            <p:ph idx="1"/>
          </p:nvPr>
        </p:nvSpPr>
        <p:spPr bwMode="auto">
          <a:xfrm>
            <a:off x="769938" y="1818012"/>
            <a:ext cx="8135937" cy="422560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spcAft>
                <a:spcPts val="1200"/>
              </a:spcAft>
              <a:buFontTx/>
              <a:buNone/>
            </a:pPr>
            <a:r>
              <a:rPr lang="en-GB" altLang="en-US" dirty="0">
                <a:latin typeface="Arial" panose="020B0604020202020204" pitchFamily="34" charset="0"/>
                <a:cs typeface="Arial" panose="020B0604020202020204" pitchFamily="34" charset="0"/>
              </a:rPr>
              <a:t>The TARGET website has audit templates for :</a:t>
            </a:r>
          </a:p>
          <a:p>
            <a:pPr marL="539750" lvl="2" eaLnBrk="1" hangingPunct="1">
              <a:lnSpc>
                <a:spcPct val="150000"/>
              </a:lnSpc>
              <a:spcAft>
                <a:spcPts val="600"/>
              </a:spcAft>
              <a:buFontTx/>
              <a:buChar char="•"/>
              <a:tabLst>
                <a:tab pos="361950" algn="l"/>
                <a:tab pos="1162050" algn="l"/>
                <a:tab pos="1695450" algn="l"/>
                <a:tab pos="2247900" algn="l"/>
                <a:tab pos="2781300" algn="l"/>
              </a:tabLst>
            </a:pPr>
            <a:r>
              <a:rPr lang="en-GB" altLang="en-US" b="1" dirty="0">
                <a:solidFill>
                  <a:srgbClr val="339966"/>
                </a:solidFill>
                <a:latin typeface="Arial" panose="020B0604020202020204" pitchFamily="34" charset="0"/>
                <a:ea typeface="ヒラギノ角ゴ Pro W3"/>
                <a:cs typeface="Arial" panose="020B0604020202020204" pitchFamily="34" charset="0"/>
              </a:rPr>
              <a:t>Acute Sore Throat</a:t>
            </a:r>
          </a:p>
          <a:p>
            <a:pPr marL="539750" lvl="2" eaLnBrk="1" hangingPunct="1">
              <a:lnSpc>
                <a:spcPct val="150000"/>
              </a:lnSpc>
              <a:spcAft>
                <a:spcPts val="600"/>
              </a:spcAft>
              <a:buFontTx/>
              <a:buChar char="•"/>
              <a:tabLst>
                <a:tab pos="361950" algn="l"/>
                <a:tab pos="1162050" algn="l"/>
                <a:tab pos="1695450" algn="l"/>
                <a:tab pos="2247900" algn="l"/>
                <a:tab pos="2781300" algn="l"/>
              </a:tabLst>
            </a:pPr>
            <a:r>
              <a:rPr lang="en-GB" altLang="en-US" dirty="0">
                <a:solidFill>
                  <a:srgbClr val="000000"/>
                </a:solidFill>
                <a:latin typeface="Arial" panose="020B0604020202020204" pitchFamily="34" charset="0"/>
                <a:cs typeface="Arial" panose="020B0604020202020204" pitchFamily="34" charset="0"/>
              </a:rPr>
              <a:t>UTI</a:t>
            </a:r>
          </a:p>
          <a:p>
            <a:pPr marL="539750" lvl="2">
              <a:lnSpc>
                <a:spcPct val="150000"/>
              </a:lnSpc>
              <a:spcAft>
                <a:spcPts val="600"/>
              </a:spcAft>
              <a:buFontTx/>
              <a:buChar char="•"/>
              <a:tabLst>
                <a:tab pos="361950" algn="l"/>
                <a:tab pos="1162050" algn="l"/>
                <a:tab pos="1695450" algn="l"/>
                <a:tab pos="2247900" algn="l"/>
                <a:tab pos="2781300" algn="l"/>
              </a:tabLst>
            </a:pPr>
            <a:r>
              <a:rPr lang="en-GB" altLang="en-US" dirty="0">
                <a:solidFill>
                  <a:srgbClr val="000000"/>
                </a:solidFill>
                <a:latin typeface="Arial" panose="020B0604020202020204" pitchFamily="34" charset="0"/>
                <a:ea typeface="ヒラギノ角ゴ Pro W3"/>
                <a:cs typeface="Arial" panose="020B0604020202020204" pitchFamily="34" charset="0"/>
              </a:rPr>
              <a:t>Acute cough</a:t>
            </a:r>
          </a:p>
          <a:p>
            <a:pPr marL="539750" lvl="2">
              <a:lnSpc>
                <a:spcPct val="150000"/>
              </a:lnSpc>
              <a:spcAft>
                <a:spcPts val="600"/>
              </a:spcAft>
              <a:buFontTx/>
              <a:buChar char="•"/>
              <a:tabLst>
                <a:tab pos="361950" algn="l"/>
                <a:tab pos="1162050" algn="l"/>
                <a:tab pos="1695450" algn="l"/>
                <a:tab pos="2247900" algn="l"/>
                <a:tab pos="2781300" algn="l"/>
              </a:tabLst>
            </a:pPr>
            <a:r>
              <a:rPr lang="en-GB" altLang="en-US" dirty="0">
                <a:latin typeface="Arial" panose="020B0604020202020204" pitchFamily="34" charset="0"/>
                <a:ea typeface="ヒラギノ角ゴ Pro W3"/>
                <a:cs typeface="Arial" panose="020B0604020202020204" pitchFamily="34" charset="0"/>
              </a:rPr>
              <a:t>Acute otitis media</a:t>
            </a:r>
          </a:p>
          <a:p>
            <a:pPr marL="539750" lvl="2">
              <a:lnSpc>
                <a:spcPct val="150000"/>
              </a:lnSpc>
              <a:spcAft>
                <a:spcPts val="600"/>
              </a:spcAft>
              <a:buFontTx/>
              <a:buChar char="•"/>
              <a:tabLst>
                <a:tab pos="361950" algn="l"/>
                <a:tab pos="1162050" algn="l"/>
                <a:tab pos="1695450" algn="l"/>
                <a:tab pos="2247900" algn="l"/>
                <a:tab pos="2781300" algn="l"/>
              </a:tabLst>
            </a:pPr>
            <a:r>
              <a:rPr lang="en-GB" altLang="en-US" dirty="0">
                <a:solidFill>
                  <a:srgbClr val="000000"/>
                </a:solidFill>
                <a:latin typeface="Arial" panose="020B0604020202020204" pitchFamily="34" charset="0"/>
                <a:ea typeface="ヒラギノ角ゴ Pro W3"/>
                <a:cs typeface="Arial" panose="020B0604020202020204" pitchFamily="34" charset="0"/>
              </a:rPr>
              <a:t>Otitis externa</a:t>
            </a:r>
          </a:p>
          <a:p>
            <a:pPr marL="539750" lvl="2">
              <a:lnSpc>
                <a:spcPct val="150000"/>
              </a:lnSpc>
              <a:spcAft>
                <a:spcPts val="600"/>
              </a:spcAft>
              <a:buFontTx/>
              <a:buChar char="•"/>
              <a:tabLst>
                <a:tab pos="361950" algn="l"/>
                <a:tab pos="1162050" algn="l"/>
                <a:tab pos="1695450" algn="l"/>
                <a:tab pos="2247900" algn="l"/>
                <a:tab pos="2781300" algn="l"/>
              </a:tabLst>
            </a:pPr>
            <a:r>
              <a:rPr lang="en-GB" altLang="en-US" dirty="0">
                <a:solidFill>
                  <a:srgbClr val="000000"/>
                </a:solidFill>
                <a:latin typeface="Arial" panose="020B0604020202020204" pitchFamily="34" charset="0"/>
                <a:ea typeface="ヒラギノ角ゴ Pro W3"/>
                <a:cs typeface="Arial" panose="020B0604020202020204" pitchFamily="34" charset="0"/>
              </a:rPr>
              <a:t>Acute rhinosinusitis</a:t>
            </a:r>
          </a:p>
        </p:txBody>
      </p:sp>
      <p:pic>
        <p:nvPicPr>
          <p:cNvPr id="3" name="Picture 2" descr="TARGET acute sore throat audit">
            <a:extLst>
              <a:ext uri="{FF2B5EF4-FFF2-40B4-BE49-F238E27FC236}">
                <a16:creationId xmlns:a16="http://schemas.microsoft.com/office/drawing/2014/main" id="{94EC1A3D-911E-46D6-A609-D5C66A47F559}"/>
              </a:ext>
            </a:extLst>
          </p:cNvPr>
          <p:cNvPicPr>
            <a:picLocks noChangeAspect="1"/>
          </p:cNvPicPr>
          <p:nvPr/>
        </p:nvPicPr>
        <p:blipFill>
          <a:blip r:embed="rId3"/>
          <a:stretch>
            <a:fillRect/>
          </a:stretch>
        </p:blipFill>
        <p:spPr>
          <a:xfrm>
            <a:off x="3660939" y="2274361"/>
            <a:ext cx="5269979" cy="3356501"/>
          </a:xfrm>
          <a:prstGeom prst="rect">
            <a:avLst/>
          </a:prstGeom>
        </p:spPr>
      </p:pic>
      <p:sp>
        <p:nvSpPr>
          <p:cNvPr id="61447" name="TextBox 1">
            <a:extLst>
              <a:ext uri="{FF2B5EF4-FFF2-40B4-BE49-F238E27FC236}">
                <a16:creationId xmlns:a16="http://schemas.microsoft.com/office/drawing/2014/main" id="{9CC9A905-5854-471F-9100-726FEE958A89}"/>
              </a:ext>
            </a:extLst>
          </p:cNvPr>
          <p:cNvSpPr txBox="1">
            <a:spLocks noChangeArrowheads="1"/>
          </p:cNvSpPr>
          <p:nvPr/>
        </p:nvSpPr>
        <p:spPr bwMode="auto">
          <a:xfrm>
            <a:off x="4754206" y="5541963"/>
            <a:ext cx="41767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2000" dirty="0"/>
              <a:t>Excel template auto calculates prescribing compliance for you!</a:t>
            </a:r>
          </a:p>
        </p:txBody>
      </p:sp>
      <p:sp>
        <p:nvSpPr>
          <p:cNvPr id="6" name="TextBox 13">
            <a:extLst>
              <a:ext uri="{FF2B5EF4-FFF2-40B4-BE49-F238E27FC236}">
                <a16:creationId xmlns:a16="http://schemas.microsoft.com/office/drawing/2014/main" id="{E94F7539-034C-410B-AC4D-B00E8DC3378B}"/>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itle 1">
            <a:extLst>
              <a:ext uri="{FF2B5EF4-FFF2-40B4-BE49-F238E27FC236}">
                <a16:creationId xmlns:a16="http://schemas.microsoft.com/office/drawing/2014/main" id="{E31796DF-C4C8-42C3-83D3-5995843FC975}"/>
              </a:ext>
            </a:extLst>
          </p:cNvPr>
          <p:cNvSpPr txBox="1">
            <a:spLocks noGrp="1"/>
          </p:cNvSpPr>
          <p:nvPr>
            <p:ph type="title"/>
          </p:nvPr>
        </p:nvSpPr>
        <p:spPr bwMode="auto">
          <a:xfrm>
            <a:off x="1547664" y="404664"/>
            <a:ext cx="7344816" cy="939436"/>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3600" i="0" u="none" strike="noStrike" kern="1200" cap="none" spc="0" normalizeH="0" baseline="0" noProof="0" dirty="0">
                <a:ln>
                  <a:noFill/>
                </a:ln>
                <a:solidFill>
                  <a:srgbClr val="AF1E2C"/>
                </a:solidFill>
                <a:effectLst/>
                <a:uLnTx/>
                <a:uFillTx/>
                <a:latin typeface="Arial" panose="020B0604020202020204" pitchFamily="34" charset="0"/>
                <a:ea typeface="+mn-ea"/>
                <a:cs typeface="Arial" panose="020B0604020202020204" pitchFamily="34" charset="0"/>
              </a:rPr>
              <a:t>TARGET: Learning</a:t>
            </a:r>
            <a:r>
              <a:rPr kumimoji="0" lang="en-GB" altLang="en-US" sz="3200" i="0" u="none" strike="noStrike" kern="1200" cap="none" spc="0" normalizeH="0" baseline="0" noProof="0" dirty="0">
                <a:ln>
                  <a:noFill/>
                </a:ln>
                <a:solidFill>
                  <a:srgbClr val="AF1E2C"/>
                </a:solidFill>
                <a:effectLst/>
                <a:uLnTx/>
                <a:uFillTx/>
                <a:latin typeface="Arial" panose="020B0604020202020204" pitchFamily="34" charset="0"/>
                <a:ea typeface="+mn-ea"/>
                <a:cs typeface="Arial" panose="020B0604020202020204" pitchFamily="34" charset="0"/>
              </a:rPr>
              <a:t> </a:t>
            </a:r>
            <a:r>
              <a:rPr kumimoji="0" lang="en-GB" altLang="en-US" sz="3600" i="0" u="none" strike="noStrike" kern="1200" cap="none" spc="0" normalizeH="0" baseline="0" noProof="0" dirty="0">
                <a:ln>
                  <a:noFill/>
                </a:ln>
                <a:solidFill>
                  <a:srgbClr val="AF1E2C"/>
                </a:solidFill>
                <a:effectLst/>
                <a:uLnTx/>
                <a:uFillTx/>
                <a:latin typeface="Arial" panose="020B0604020202020204" pitchFamily="34" charset="0"/>
                <a:ea typeface="+mn-ea"/>
                <a:cs typeface="Arial" panose="020B0604020202020204" pitchFamily="34" charset="0"/>
              </a:rPr>
              <a:t>Resources</a:t>
            </a:r>
            <a:endParaRPr kumimoji="0" lang="en-GB" altLang="en-US" sz="3200" i="0" u="none" strike="noStrike" kern="1200" cap="none" spc="0" normalizeH="0" baseline="0" noProof="0" dirty="0">
              <a:ln>
                <a:noFill/>
              </a:ln>
              <a:solidFill>
                <a:srgbClr val="AF1E2C"/>
              </a:solidFill>
              <a:effectLst/>
              <a:uLnTx/>
              <a:uFillTx/>
              <a:latin typeface="Arial" panose="020B0604020202020204" pitchFamily="34" charset="0"/>
              <a:ea typeface="+mn-ea"/>
              <a:cs typeface="Arial" panose="020B0604020202020204" pitchFamily="34" charset="0"/>
            </a:endParaRPr>
          </a:p>
        </p:txBody>
      </p:sp>
      <p:pic>
        <p:nvPicPr>
          <p:cNvPr id="51208" name="Picture 11" descr="Webinar screenshot - common infections in extraordinary times">
            <a:extLst>
              <a:ext uri="{FF2B5EF4-FFF2-40B4-BE49-F238E27FC236}">
                <a16:creationId xmlns:a16="http://schemas.microsoft.com/office/drawing/2014/main" id="{6ABC3F16-9DD1-40F3-A801-F2C66F280A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019" y="1675266"/>
            <a:ext cx="2627312" cy="196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9" name="Picture 13" descr="Webinar screenshot - effective antibiotic prescribing: shared decision-making &amp; delayed prescriptions">
            <a:extLst>
              <a:ext uri="{FF2B5EF4-FFF2-40B4-BE49-F238E27FC236}">
                <a16:creationId xmlns:a16="http://schemas.microsoft.com/office/drawing/2014/main" id="{60B1E2C2-5A0B-4E72-A985-F4E01E8BCA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8604" y="4187851"/>
            <a:ext cx="2630487"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5" name="Picture 2" descr="Screenshot from the TARGET learning resources page showing the webinars page on the table of contents">
            <a:extLst>
              <a:ext uri="{FF2B5EF4-FFF2-40B4-BE49-F238E27FC236}">
                <a16:creationId xmlns:a16="http://schemas.microsoft.com/office/drawing/2014/main" id="{E444FC47-1972-48B1-8F86-4BE56465532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5320"/>
          <a:stretch/>
        </p:blipFill>
        <p:spPr bwMode="auto">
          <a:xfrm>
            <a:off x="3355111" y="2696111"/>
            <a:ext cx="2080985"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3">
            <a:extLst>
              <a:ext uri="{FF2B5EF4-FFF2-40B4-BE49-F238E27FC236}">
                <a16:creationId xmlns:a16="http://schemas.microsoft.com/office/drawing/2014/main" id="{980326DE-E869-4F3C-B207-F55209DB85E5}"/>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pic>
        <p:nvPicPr>
          <p:cNvPr id="51210" name="Picture 15" descr="TARGET delayed antibiotic prescriptions key discussion points">
            <a:extLst>
              <a:ext uri="{FF2B5EF4-FFF2-40B4-BE49-F238E27FC236}">
                <a16:creationId xmlns:a16="http://schemas.microsoft.com/office/drawing/2014/main" id="{A58796E9-CF03-4FFC-BADE-9315667B0E2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6096" y="1520712"/>
            <a:ext cx="3685271" cy="52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Title 1">
            <a:extLst>
              <a:ext uri="{FF2B5EF4-FFF2-40B4-BE49-F238E27FC236}">
                <a16:creationId xmlns:a16="http://schemas.microsoft.com/office/drawing/2014/main" id="{C126D1D3-B51F-4386-9579-4EDC4CFD0729}"/>
              </a:ext>
            </a:extLst>
          </p:cNvPr>
          <p:cNvSpPr txBox="1">
            <a:spLocks noGrp="1"/>
          </p:cNvSpPr>
          <p:nvPr>
            <p:ph type="title"/>
          </p:nvPr>
        </p:nvSpPr>
        <p:spPr bwMode="auto">
          <a:xfrm>
            <a:off x="1475656" y="323057"/>
            <a:ext cx="7488832" cy="114300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3400" i="0" u="none" strike="noStrike" kern="1200" cap="none" spc="0" normalizeH="0" baseline="0" noProof="0" dirty="0">
                <a:ln>
                  <a:noFill/>
                </a:ln>
                <a:solidFill>
                  <a:srgbClr val="AF1E2C"/>
                </a:solidFill>
                <a:effectLst/>
                <a:uLnTx/>
                <a:uFillTx/>
                <a:latin typeface="Arial" panose="020B0604020202020204" pitchFamily="34" charset="0"/>
                <a:ea typeface="+mn-ea"/>
                <a:cs typeface="Arial" panose="020B0604020202020204" pitchFamily="34" charset="0"/>
              </a:rPr>
              <a:t>TARGET: Learning</a:t>
            </a:r>
            <a:r>
              <a:rPr kumimoji="0" lang="en-GB" altLang="en-US" sz="2800" i="0" u="none" strike="noStrike" kern="1200" cap="none" spc="0" normalizeH="0" baseline="0" noProof="0" dirty="0">
                <a:ln>
                  <a:noFill/>
                </a:ln>
                <a:solidFill>
                  <a:srgbClr val="AF1E2C"/>
                </a:solidFill>
                <a:effectLst/>
                <a:uLnTx/>
                <a:uFillTx/>
                <a:latin typeface="Arial" panose="020B0604020202020204" pitchFamily="34" charset="0"/>
                <a:ea typeface="+mn-ea"/>
                <a:cs typeface="Arial" panose="020B0604020202020204" pitchFamily="34" charset="0"/>
              </a:rPr>
              <a:t> </a:t>
            </a:r>
            <a:r>
              <a:rPr kumimoji="0" lang="en-GB" altLang="en-US" sz="3200" i="0" u="none" strike="noStrike" kern="1200" cap="none" spc="0" normalizeH="0" baseline="0" noProof="0" dirty="0">
                <a:ln>
                  <a:noFill/>
                </a:ln>
                <a:solidFill>
                  <a:srgbClr val="AF1E2C"/>
                </a:solidFill>
                <a:effectLst/>
                <a:uLnTx/>
                <a:uFillTx/>
                <a:latin typeface="Arial" panose="020B0604020202020204" pitchFamily="34" charset="0"/>
                <a:ea typeface="+mn-ea"/>
                <a:cs typeface="Arial" panose="020B0604020202020204" pitchFamily="34" charset="0"/>
              </a:rPr>
              <a:t>Resources</a:t>
            </a:r>
            <a:br>
              <a:rPr kumimoji="0" lang="en-GB" altLang="en-US" sz="3200" i="0" u="none" strike="noStrike" kern="1200" cap="none" spc="0" normalizeH="0" baseline="0" noProof="0" dirty="0">
                <a:ln>
                  <a:noFill/>
                </a:ln>
                <a:solidFill>
                  <a:srgbClr val="AF1E2C"/>
                </a:solidFill>
                <a:effectLst/>
                <a:uLnTx/>
                <a:uFillTx/>
                <a:latin typeface="Arial" panose="020B0604020202020204" pitchFamily="34" charset="0"/>
                <a:ea typeface="+mn-ea"/>
                <a:cs typeface="Arial" panose="020B0604020202020204" pitchFamily="34" charset="0"/>
              </a:rPr>
            </a:br>
            <a:r>
              <a:rPr kumimoji="0" lang="en-GB" altLang="en-US" sz="3200" i="0" u="none" strike="noStrike" kern="1200" cap="none" spc="0" normalizeH="0" baseline="0" noProof="0" dirty="0">
                <a:ln>
                  <a:noFill/>
                </a:ln>
                <a:solidFill>
                  <a:srgbClr val="AF1E2C"/>
                </a:solidFill>
                <a:effectLst/>
                <a:uLnTx/>
                <a:uFillTx/>
                <a:latin typeface="Arial" panose="020B0604020202020204" pitchFamily="34" charset="0"/>
                <a:ea typeface="+mn-ea"/>
                <a:cs typeface="Arial" panose="020B0604020202020204" pitchFamily="34" charset="0"/>
              </a:rPr>
              <a:t>Podcasts</a:t>
            </a:r>
            <a:endParaRPr kumimoji="0" lang="en-GB" altLang="en-US" sz="2800" i="0" u="none" strike="noStrike" kern="1200" cap="none" spc="0" normalizeH="0" baseline="0" noProof="0" dirty="0">
              <a:ln>
                <a:noFill/>
              </a:ln>
              <a:solidFill>
                <a:srgbClr val="AF1E2C"/>
              </a:solidFill>
              <a:effectLst/>
              <a:uLnTx/>
              <a:uFillTx/>
              <a:latin typeface="Arial" panose="020B0604020202020204" pitchFamily="34" charset="0"/>
              <a:ea typeface="+mn-ea"/>
              <a:cs typeface="Arial" panose="020B0604020202020204" pitchFamily="34" charset="0"/>
            </a:endParaRPr>
          </a:p>
        </p:txBody>
      </p:sp>
      <p:pic>
        <p:nvPicPr>
          <p:cNvPr id="53255" name="Picture 2" descr="Screenshot from the TARGET learning resources page showing the podcasts page on the table of contents">
            <a:extLst>
              <a:ext uri="{FF2B5EF4-FFF2-40B4-BE49-F238E27FC236}">
                <a16:creationId xmlns:a16="http://schemas.microsoft.com/office/drawing/2014/main" id="{BF3B1895-5500-4813-A306-97680E82E6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2216150"/>
            <a:ext cx="1698625"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7" name="Picture 6" descr="Screenshot of the RCGP podcast on antimicrobial resistance">
            <a:extLst>
              <a:ext uri="{FF2B5EF4-FFF2-40B4-BE49-F238E27FC236}">
                <a16:creationId xmlns:a16="http://schemas.microsoft.com/office/drawing/2014/main" id="{F05BA98C-7A6D-415E-A0AF-B86EE32A40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6100" y="1466057"/>
            <a:ext cx="4787900"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6" name="Picture 4" descr="Screenshot of the RCGP podcast on antibiotics and respiratory tract infections">
            <a:extLst>
              <a:ext uri="{FF2B5EF4-FFF2-40B4-BE49-F238E27FC236}">
                <a16:creationId xmlns:a16="http://schemas.microsoft.com/office/drawing/2014/main" id="{264DCB4A-C403-4B14-98AC-678A6F0154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752" y="3868737"/>
            <a:ext cx="5135563"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3">
            <a:extLst>
              <a:ext uri="{FF2B5EF4-FFF2-40B4-BE49-F238E27FC236}">
                <a16:creationId xmlns:a16="http://schemas.microsoft.com/office/drawing/2014/main" id="{863260B0-B363-423C-B575-815E384953D3}"/>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itle 1">
            <a:extLst>
              <a:ext uri="{FF2B5EF4-FFF2-40B4-BE49-F238E27FC236}">
                <a16:creationId xmlns:a16="http://schemas.microsoft.com/office/drawing/2014/main" id="{CE5F789D-F733-4127-8980-C20D6E00D48C}"/>
              </a:ext>
            </a:extLst>
          </p:cNvPr>
          <p:cNvSpPr>
            <a:spLocks noGrp="1"/>
          </p:cNvSpPr>
          <p:nvPr>
            <p:ph type="title"/>
          </p:nvPr>
        </p:nvSpPr>
        <p:spPr bwMode="auto">
          <a:xfrm>
            <a:off x="1591056" y="149225"/>
            <a:ext cx="6924294" cy="1325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GB" altLang="en-US" dirty="0">
                <a:solidFill>
                  <a:srgbClr val="AF1E2C"/>
                </a:solidFill>
                <a:latin typeface="Arial" panose="020B0604020202020204" pitchFamily="34" charset="0"/>
                <a:cs typeface="Arial" panose="020B0604020202020204" pitchFamily="34" charset="0"/>
              </a:rPr>
              <a:t>In summary</a:t>
            </a:r>
          </a:p>
        </p:txBody>
      </p:sp>
      <p:graphicFrame>
        <p:nvGraphicFramePr>
          <p:cNvPr id="4" name="Diagram 3">
            <a:extLst>
              <a:ext uri="{FF2B5EF4-FFF2-40B4-BE49-F238E27FC236}">
                <a16:creationId xmlns:a16="http://schemas.microsoft.com/office/drawing/2014/main" id="{AE1AA82F-7AC5-42AD-A687-BD237CB2CCB8}"/>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373108647"/>
              </p:ext>
            </p:extLst>
          </p:nvPr>
        </p:nvGraphicFramePr>
        <p:xfrm>
          <a:off x="899592" y="954088"/>
          <a:ext cx="7056784" cy="5472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Footer Placeholder 1">
            <a:extLst>
              <a:ext uri="{FF2B5EF4-FFF2-40B4-BE49-F238E27FC236}">
                <a16:creationId xmlns:a16="http://schemas.microsoft.com/office/drawing/2014/main" id="{82D81A24-9BA6-4F8D-8D87-1EC1B3AAAEC4}"/>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6" name="TextBox 13">
            <a:extLst>
              <a:ext uri="{FF2B5EF4-FFF2-40B4-BE49-F238E27FC236}">
                <a16:creationId xmlns:a16="http://schemas.microsoft.com/office/drawing/2014/main" id="{3E9F3BAE-259C-4228-AF1F-AF473E507041}"/>
              </a:ext>
            </a:extLst>
          </p:cNvPr>
          <p:cNvSpPr txBox="1">
            <a:spLocks noChangeArrowheads="1"/>
          </p:cNvSpPr>
          <p:nvPr/>
        </p:nvSpPr>
        <p:spPr bwMode="auto">
          <a:xfrm>
            <a:off x="6063326" y="6412304"/>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itle 1">
            <a:extLst>
              <a:ext uri="{FF2B5EF4-FFF2-40B4-BE49-F238E27FC236}">
                <a16:creationId xmlns:a16="http://schemas.microsoft.com/office/drawing/2014/main" id="{507A91CC-A867-447D-A5ED-03F2922EC58A}"/>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GB" altLang="en-US" dirty="0">
                <a:latin typeface="Arial" panose="020B0604020202020204" pitchFamily="34" charset="0"/>
                <a:cs typeface="Arial" panose="020B0604020202020204" pitchFamily="34" charset="0"/>
              </a:rPr>
              <a:t>Actions</a:t>
            </a:r>
          </a:p>
        </p:txBody>
      </p:sp>
      <p:sp>
        <p:nvSpPr>
          <p:cNvPr id="171011" name="Content Placeholder 3">
            <a:extLst>
              <a:ext uri="{FF2B5EF4-FFF2-40B4-BE49-F238E27FC236}">
                <a16:creationId xmlns:a16="http://schemas.microsoft.com/office/drawing/2014/main" id="{C63C08A2-A4BA-40E8-ADDA-45560FD4C6D3}"/>
              </a:ext>
            </a:extLst>
          </p:cNvPr>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buFontTx/>
              <a:buNone/>
            </a:pPr>
            <a:endParaRPr lang="en-GB" altLang="en-US" sz="4000" b="1" dirty="0"/>
          </a:p>
          <a:p>
            <a:pPr algn="ctr" eaLnBrk="1" hangingPunct="1">
              <a:buFontTx/>
              <a:buNone/>
            </a:pPr>
            <a:endParaRPr lang="en-GB" altLang="en-US" sz="4000" b="1" dirty="0"/>
          </a:p>
          <a:p>
            <a:pPr algn="ctr" eaLnBrk="1" hangingPunct="1">
              <a:buFontTx/>
              <a:buNone/>
            </a:pPr>
            <a:r>
              <a:rPr lang="en-GB" altLang="en-US" sz="4000" b="1" dirty="0">
                <a:latin typeface="Arial" panose="020B0604020202020204" pitchFamily="34" charset="0"/>
                <a:cs typeface="Arial" panose="020B0604020202020204" pitchFamily="34" charset="0"/>
              </a:rPr>
              <a:t>What can and will you do?</a:t>
            </a:r>
          </a:p>
        </p:txBody>
      </p:sp>
      <p:sp>
        <p:nvSpPr>
          <p:cNvPr id="9" name="Footer Placeholder 1">
            <a:extLst>
              <a:ext uri="{FF2B5EF4-FFF2-40B4-BE49-F238E27FC236}">
                <a16:creationId xmlns:a16="http://schemas.microsoft.com/office/drawing/2014/main" id="{67429629-4434-4449-A1C2-70FF65B5108E}"/>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7" name="TextBox 13">
            <a:extLst>
              <a:ext uri="{FF2B5EF4-FFF2-40B4-BE49-F238E27FC236}">
                <a16:creationId xmlns:a16="http://schemas.microsoft.com/office/drawing/2014/main" id="{4B4F98A0-FB8B-48F7-AD44-4ED4CFDAC11B}"/>
              </a:ext>
            </a:extLst>
          </p:cNvPr>
          <p:cNvSpPr txBox="1">
            <a:spLocks noChangeArrowheads="1"/>
          </p:cNvSpPr>
          <p:nvPr/>
        </p:nvSpPr>
        <p:spPr bwMode="auto">
          <a:xfrm>
            <a:off x="6063326" y="6412304"/>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4F95A-A2C9-44BC-A466-0BFDC6C3AAE9}"/>
              </a:ext>
            </a:extLst>
          </p:cNvPr>
          <p:cNvSpPr>
            <a:spLocks noGrp="1"/>
          </p:cNvSpPr>
          <p:nvPr>
            <p:ph type="title"/>
          </p:nvPr>
        </p:nvSpPr>
        <p:spPr>
          <a:xfrm>
            <a:off x="1460500" y="365126"/>
            <a:ext cx="7696200" cy="1325563"/>
          </a:xfrm>
        </p:spPr>
        <p:txBody>
          <a:bodyPr>
            <a:normAutofit/>
          </a:bodyPr>
          <a:lstStyle/>
          <a:p>
            <a:pPr>
              <a:defRPr/>
            </a:pPr>
            <a:r>
              <a:rPr lang="en-GB" sz="3000" dirty="0">
                <a:solidFill>
                  <a:srgbClr val="AF1E2C"/>
                </a:solidFill>
                <a:latin typeface="Arial" panose="020B0604020202020204" pitchFamily="34" charset="0"/>
                <a:cs typeface="Arial" panose="020B0604020202020204" pitchFamily="34" charset="0"/>
              </a:rPr>
              <a:t>The Iceberg of Gram Negative Resistance</a:t>
            </a:r>
          </a:p>
        </p:txBody>
      </p:sp>
      <p:pic>
        <p:nvPicPr>
          <p:cNvPr id="31750" name="Picture 4" descr="Iceberg in water with only the tip above the surface">
            <a:extLst>
              <a:ext uri="{FF2B5EF4-FFF2-40B4-BE49-F238E27FC236}">
                <a16:creationId xmlns:a16="http://schemas.microsoft.com/office/drawing/2014/main" id="{7289D02A-83D8-4757-99B4-1BB473BD88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889" r="7715"/>
          <a:stretch>
            <a:fillRect/>
          </a:stretch>
        </p:blipFill>
        <p:spPr bwMode="auto">
          <a:xfrm>
            <a:off x="1784533" y="1579418"/>
            <a:ext cx="6296136" cy="476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E7C9643D-2981-4F5A-87B4-9C51AD94C293}"/>
              </a:ext>
              <a:ext uri="{C183D7F6-B498-43B3-948B-1728B52AA6E4}">
                <adec:decorative xmlns:adec="http://schemas.microsoft.com/office/drawing/2017/decorative" val="1"/>
              </a:ext>
            </a:extLst>
          </p:cNvPr>
          <p:cNvCxnSpPr/>
          <p:nvPr/>
        </p:nvCxnSpPr>
        <p:spPr bwMode="auto">
          <a:xfrm>
            <a:off x="3239580" y="2733808"/>
            <a:ext cx="748791"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
        <p:nvSpPr>
          <p:cNvPr id="31754" name="TextBox 10">
            <a:extLst>
              <a:ext uri="{FF2B5EF4-FFF2-40B4-BE49-F238E27FC236}">
                <a16:creationId xmlns:a16="http://schemas.microsoft.com/office/drawing/2014/main" id="{BF08FE75-35DF-484D-B6FB-6B224DB5E690}"/>
              </a:ext>
            </a:extLst>
          </p:cNvPr>
          <p:cNvSpPr txBox="1">
            <a:spLocks noChangeArrowheads="1"/>
          </p:cNvSpPr>
          <p:nvPr/>
        </p:nvSpPr>
        <p:spPr bwMode="auto">
          <a:xfrm>
            <a:off x="5903536" y="2222259"/>
            <a:ext cx="2165982" cy="30777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b="1" dirty="0" err="1">
                <a:solidFill>
                  <a:schemeClr val="bg1"/>
                </a:solidFill>
              </a:rPr>
              <a:t>Carbapenemases</a:t>
            </a:r>
            <a:r>
              <a:rPr lang="en-GB" altLang="en-US" sz="1400" b="1" dirty="0">
                <a:solidFill>
                  <a:schemeClr val="bg1"/>
                </a:solidFill>
              </a:rPr>
              <a:t>&lt;2%</a:t>
            </a:r>
          </a:p>
        </p:txBody>
      </p:sp>
      <p:cxnSp>
        <p:nvCxnSpPr>
          <p:cNvPr id="7" name="Straight Connector 6">
            <a:extLst>
              <a:ext uri="{FF2B5EF4-FFF2-40B4-BE49-F238E27FC236}">
                <a16:creationId xmlns:a16="http://schemas.microsoft.com/office/drawing/2014/main" id="{BCE05C5C-A423-4D3C-BC3A-49FAD998A777}"/>
              </a:ext>
              <a:ext uri="{C183D7F6-B498-43B3-948B-1728B52AA6E4}">
                <adec:decorative xmlns:adec="http://schemas.microsoft.com/office/drawing/2017/decorative" val="1"/>
              </a:ext>
            </a:extLst>
          </p:cNvPr>
          <p:cNvCxnSpPr/>
          <p:nvPr/>
        </p:nvCxnSpPr>
        <p:spPr bwMode="auto">
          <a:xfrm>
            <a:off x="2717965" y="3254868"/>
            <a:ext cx="1826395" cy="0"/>
          </a:xfrm>
          <a:prstGeom prst="line">
            <a:avLst/>
          </a:prstGeom>
          <a:ln w="50800">
            <a:solidFill>
              <a:srgbClr val="FF9900"/>
            </a:solidFill>
          </a:ln>
        </p:spPr>
        <p:style>
          <a:lnRef idx="1">
            <a:schemeClr val="accent1"/>
          </a:lnRef>
          <a:fillRef idx="0">
            <a:schemeClr val="accent1"/>
          </a:fillRef>
          <a:effectRef idx="0">
            <a:schemeClr val="accent1"/>
          </a:effectRef>
          <a:fontRef idx="minor">
            <a:schemeClr val="tx1"/>
          </a:fontRef>
        </p:style>
      </p:cxnSp>
      <p:sp>
        <p:nvSpPr>
          <p:cNvPr id="31755" name="TextBox 15">
            <a:extLst>
              <a:ext uri="{FF2B5EF4-FFF2-40B4-BE49-F238E27FC236}">
                <a16:creationId xmlns:a16="http://schemas.microsoft.com/office/drawing/2014/main" id="{8F38CB66-5507-4A83-B623-7DFA06D4A4C3}"/>
              </a:ext>
            </a:extLst>
          </p:cNvPr>
          <p:cNvSpPr txBox="1">
            <a:spLocks noChangeArrowheads="1"/>
          </p:cNvSpPr>
          <p:nvPr/>
        </p:nvSpPr>
        <p:spPr bwMode="auto">
          <a:xfrm>
            <a:off x="5903536" y="2859615"/>
            <a:ext cx="2175541" cy="33855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b="1" dirty="0">
                <a:solidFill>
                  <a:srgbClr val="000000"/>
                </a:solidFill>
              </a:rPr>
              <a:t>ESBL</a:t>
            </a:r>
          </a:p>
        </p:txBody>
      </p:sp>
      <p:sp>
        <p:nvSpPr>
          <p:cNvPr id="31757" name="TextBox 17">
            <a:extLst>
              <a:ext uri="{FF2B5EF4-FFF2-40B4-BE49-F238E27FC236}">
                <a16:creationId xmlns:a16="http://schemas.microsoft.com/office/drawing/2014/main" id="{9E512AFD-EA3D-4007-9676-C46CC3FCA51C}"/>
              </a:ext>
            </a:extLst>
          </p:cNvPr>
          <p:cNvSpPr txBox="1">
            <a:spLocks noChangeArrowheads="1"/>
          </p:cNvSpPr>
          <p:nvPr/>
        </p:nvSpPr>
        <p:spPr bwMode="auto">
          <a:xfrm>
            <a:off x="5903536" y="3436210"/>
            <a:ext cx="2175541" cy="338554"/>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b="1" dirty="0">
                <a:solidFill>
                  <a:srgbClr val="000000"/>
                </a:solidFill>
              </a:rPr>
              <a:t>Some resistance</a:t>
            </a:r>
          </a:p>
        </p:txBody>
      </p:sp>
      <p:cxnSp>
        <p:nvCxnSpPr>
          <p:cNvPr id="10" name="Straight Connector 9">
            <a:extLst>
              <a:ext uri="{FF2B5EF4-FFF2-40B4-BE49-F238E27FC236}">
                <a16:creationId xmlns:a16="http://schemas.microsoft.com/office/drawing/2014/main" id="{8C42EF0D-3665-40C5-BBFD-46EFFCB7A727}"/>
              </a:ext>
              <a:ext uri="{C183D7F6-B498-43B3-948B-1728B52AA6E4}">
                <adec:decorative xmlns:adec="http://schemas.microsoft.com/office/drawing/2017/decorative" val="1"/>
              </a:ext>
            </a:extLst>
          </p:cNvPr>
          <p:cNvCxnSpPr/>
          <p:nvPr/>
        </p:nvCxnSpPr>
        <p:spPr bwMode="auto">
          <a:xfrm>
            <a:off x="2392144" y="4151607"/>
            <a:ext cx="2631981" cy="0"/>
          </a:xfrm>
          <a:prstGeom prst="line">
            <a:avLst/>
          </a:prstGeom>
          <a:ln w="50800">
            <a:solidFill>
              <a:srgbClr val="008000"/>
            </a:solidFill>
          </a:ln>
        </p:spPr>
        <p:style>
          <a:lnRef idx="1">
            <a:schemeClr val="accent1"/>
          </a:lnRef>
          <a:fillRef idx="0">
            <a:schemeClr val="accent1"/>
          </a:fillRef>
          <a:effectRef idx="0">
            <a:schemeClr val="accent1"/>
          </a:effectRef>
          <a:fontRef idx="minor">
            <a:schemeClr val="tx1"/>
          </a:fontRef>
        </p:style>
      </p:cxnSp>
      <p:sp>
        <p:nvSpPr>
          <p:cNvPr id="31756" name="TextBox 16">
            <a:extLst>
              <a:ext uri="{FF2B5EF4-FFF2-40B4-BE49-F238E27FC236}">
                <a16:creationId xmlns:a16="http://schemas.microsoft.com/office/drawing/2014/main" id="{754A5025-5632-4D6A-A94E-D8D28467B7F6}"/>
              </a:ext>
            </a:extLst>
          </p:cNvPr>
          <p:cNvSpPr txBox="1">
            <a:spLocks noChangeArrowheads="1"/>
          </p:cNvSpPr>
          <p:nvPr/>
        </p:nvSpPr>
        <p:spPr bwMode="auto">
          <a:xfrm>
            <a:off x="5903536" y="4589401"/>
            <a:ext cx="2175541" cy="33855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b="1">
                <a:solidFill>
                  <a:schemeClr val="bg1"/>
                </a:solidFill>
              </a:rPr>
              <a:t>Sensitive</a:t>
            </a:r>
          </a:p>
        </p:txBody>
      </p:sp>
      <p:sp>
        <p:nvSpPr>
          <p:cNvPr id="17" name="Footer Placeholder 1">
            <a:extLst>
              <a:ext uri="{FF2B5EF4-FFF2-40B4-BE49-F238E27FC236}">
                <a16:creationId xmlns:a16="http://schemas.microsoft.com/office/drawing/2014/main" id="{42E25529-6921-47B6-8AFA-63AB9D519F64}"/>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14" name="TextBox 13">
            <a:extLst>
              <a:ext uri="{FF2B5EF4-FFF2-40B4-BE49-F238E27FC236}">
                <a16:creationId xmlns:a16="http://schemas.microsoft.com/office/drawing/2014/main" id="{303139ED-34E3-4DE9-9E54-A2ABBF727BCC}"/>
              </a:ext>
            </a:extLst>
          </p:cNvPr>
          <p:cNvSpPr txBox="1">
            <a:spLocks noChangeArrowheads="1"/>
          </p:cNvSpPr>
          <p:nvPr/>
        </p:nvSpPr>
        <p:spPr bwMode="auto">
          <a:xfrm>
            <a:off x="6063326" y="6412304"/>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2" name="Title 1">
            <a:extLst>
              <a:ext uri="{FF2B5EF4-FFF2-40B4-BE49-F238E27FC236}">
                <a16:creationId xmlns:a16="http://schemas.microsoft.com/office/drawing/2014/main" id="{4FB62D9D-392F-4180-AA21-1FAD247A8F94}"/>
              </a:ext>
            </a:extLst>
          </p:cNvPr>
          <p:cNvSpPr>
            <a:spLocks noGrp="1"/>
          </p:cNvSpPr>
          <p:nvPr>
            <p:ph type="title"/>
          </p:nvPr>
        </p:nvSpPr>
        <p:spPr bwMode="auto">
          <a:xfrm>
            <a:off x="1701526" y="279955"/>
            <a:ext cx="8316913"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normAutofit/>
          </a:bodyPr>
          <a:lstStyle/>
          <a:p>
            <a:r>
              <a:rPr lang="en-GB" altLang="en-US" sz="3600" dirty="0">
                <a:solidFill>
                  <a:srgbClr val="AF1E2C"/>
                </a:solidFill>
                <a:latin typeface="Arial" panose="020B0604020202020204" pitchFamily="34" charset="0"/>
                <a:cs typeface="Arial" panose="020B0604020202020204" pitchFamily="34" charset="0"/>
              </a:rPr>
              <a:t>Action Planning</a:t>
            </a:r>
          </a:p>
        </p:txBody>
      </p:sp>
      <p:sp>
        <p:nvSpPr>
          <p:cNvPr id="65543" name="TextBox 1">
            <a:extLst>
              <a:ext uri="{FF2B5EF4-FFF2-40B4-BE49-F238E27FC236}">
                <a16:creationId xmlns:a16="http://schemas.microsoft.com/office/drawing/2014/main" id="{1DBA91E6-C422-4AF7-AE1E-877447C00789}"/>
              </a:ext>
            </a:extLst>
          </p:cNvPr>
          <p:cNvSpPr txBox="1">
            <a:spLocks noChangeArrowheads="1"/>
          </p:cNvSpPr>
          <p:nvPr/>
        </p:nvSpPr>
        <p:spPr bwMode="auto">
          <a:xfrm>
            <a:off x="827088" y="1649888"/>
            <a:ext cx="83169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2000" b="1" dirty="0">
                <a:solidFill>
                  <a:schemeClr val="accent6">
                    <a:lumMod val="10000"/>
                  </a:schemeClr>
                </a:solidFill>
              </a:rPr>
              <a:t>Action planning for next 12 months: Agree What, How, Who, When</a:t>
            </a:r>
            <a:endParaRPr lang="en-GB" altLang="en-US" sz="2000" dirty="0">
              <a:solidFill>
                <a:schemeClr val="accent6">
                  <a:lumMod val="10000"/>
                </a:schemeClr>
              </a:solidFill>
            </a:endParaRPr>
          </a:p>
        </p:txBody>
      </p:sp>
      <p:sp>
        <p:nvSpPr>
          <p:cNvPr id="33796" name="TextBox 1">
            <a:extLst>
              <a:ext uri="{FF2B5EF4-FFF2-40B4-BE49-F238E27FC236}">
                <a16:creationId xmlns:a16="http://schemas.microsoft.com/office/drawing/2014/main" id="{84D9CD59-D17D-4F7F-BDCC-ACD99623C09F}"/>
              </a:ext>
            </a:extLst>
          </p:cNvPr>
          <p:cNvSpPr txBox="1">
            <a:spLocks noChangeArrowheads="1"/>
          </p:cNvSpPr>
          <p:nvPr/>
        </p:nvSpPr>
        <p:spPr bwMode="auto">
          <a:xfrm>
            <a:off x="810393" y="2276872"/>
            <a:ext cx="8251825" cy="387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Aft>
                <a:spcPts val="600"/>
              </a:spcAft>
              <a:buFont typeface="Arial" panose="020B0604020202020204" pitchFamily="34" charset="0"/>
              <a:buAutoNum type="arabicPeriod"/>
            </a:pPr>
            <a:r>
              <a:rPr lang="en-GB" altLang="en-US" sz="2400" dirty="0">
                <a:solidFill>
                  <a:schemeClr val="accent6">
                    <a:lumMod val="10000"/>
                  </a:schemeClr>
                </a:solidFill>
              </a:rPr>
              <a:t>Familiarise staff with, and use FeverPAIN/Centor score</a:t>
            </a:r>
          </a:p>
          <a:p>
            <a:pPr eaLnBrk="1" hangingPunct="1">
              <a:spcAft>
                <a:spcPts val="600"/>
              </a:spcAft>
              <a:buFont typeface="Arial" panose="020B0604020202020204" pitchFamily="34" charset="0"/>
              <a:buAutoNum type="arabicPeriod"/>
            </a:pPr>
            <a:r>
              <a:rPr lang="en-GB" altLang="en-US" sz="2400" dirty="0">
                <a:solidFill>
                  <a:schemeClr val="accent6">
                    <a:lumMod val="10000"/>
                  </a:schemeClr>
                </a:solidFill>
              </a:rPr>
              <a:t>Use TARGET RTI patient leaflet in consultations </a:t>
            </a:r>
          </a:p>
          <a:p>
            <a:pPr eaLnBrk="1" hangingPunct="1">
              <a:spcAft>
                <a:spcPts val="600"/>
              </a:spcAft>
              <a:buFont typeface="Arial" panose="020B0604020202020204" pitchFamily="34" charset="0"/>
              <a:buAutoNum type="arabicPeriod"/>
            </a:pPr>
            <a:r>
              <a:rPr lang="en-GB" altLang="en-US" sz="2400" dirty="0">
                <a:solidFill>
                  <a:schemeClr val="accent6">
                    <a:lumMod val="10000"/>
                  </a:schemeClr>
                </a:solidFill>
              </a:rPr>
              <a:t>Use coded back-up/ delayed antibiotic prescribing when indicated</a:t>
            </a:r>
          </a:p>
          <a:p>
            <a:pPr eaLnBrk="1" hangingPunct="1">
              <a:spcAft>
                <a:spcPts val="600"/>
              </a:spcAft>
              <a:buFont typeface="Arial" panose="020B0604020202020204" pitchFamily="34" charset="0"/>
              <a:buAutoNum type="arabicPeriod"/>
            </a:pPr>
            <a:r>
              <a:rPr lang="en-GB" altLang="en-US" sz="2400" dirty="0">
                <a:solidFill>
                  <a:schemeClr val="accent6">
                    <a:lumMod val="10000"/>
                  </a:schemeClr>
                </a:solidFill>
              </a:rPr>
              <a:t>Set up computer reminders for leaflets and back-up antibiotics </a:t>
            </a:r>
          </a:p>
          <a:p>
            <a:pPr eaLnBrk="1" hangingPunct="1">
              <a:spcAft>
                <a:spcPts val="600"/>
              </a:spcAft>
              <a:buFont typeface="Arial" panose="020B0604020202020204" pitchFamily="34" charset="0"/>
              <a:buAutoNum type="arabicPeriod"/>
            </a:pPr>
            <a:r>
              <a:rPr lang="en-GB" altLang="en-US" sz="2400" dirty="0">
                <a:solidFill>
                  <a:schemeClr val="accent6">
                    <a:lumMod val="10000"/>
                  </a:schemeClr>
                </a:solidFill>
              </a:rPr>
              <a:t>Use delayed date on electronic prescription </a:t>
            </a:r>
          </a:p>
          <a:p>
            <a:pPr eaLnBrk="1" hangingPunct="1">
              <a:spcAft>
                <a:spcPts val="600"/>
              </a:spcAft>
              <a:buFont typeface="Arial" panose="020B0604020202020204" pitchFamily="34" charset="0"/>
              <a:buAutoNum type="arabicPeriod"/>
            </a:pPr>
            <a:r>
              <a:rPr lang="en-GB" altLang="en-US" sz="2400" dirty="0">
                <a:solidFill>
                  <a:schemeClr val="accent6">
                    <a:lumMod val="10000"/>
                  </a:schemeClr>
                </a:solidFill>
              </a:rPr>
              <a:t>Agree who will put up posters/videos in the surgery</a:t>
            </a:r>
          </a:p>
          <a:p>
            <a:pPr eaLnBrk="1" hangingPunct="1">
              <a:spcAft>
                <a:spcPts val="600"/>
              </a:spcAft>
              <a:buFont typeface="Arial" panose="020B0604020202020204" pitchFamily="34" charset="0"/>
              <a:buAutoNum type="arabicPeriod"/>
            </a:pPr>
            <a:r>
              <a:rPr lang="en-GB" altLang="en-US" sz="2400" dirty="0">
                <a:solidFill>
                  <a:schemeClr val="accent6">
                    <a:lumMod val="10000"/>
                  </a:schemeClr>
                </a:solidFill>
              </a:rPr>
              <a:t>Complete an audit of management of acute sore throat</a:t>
            </a:r>
          </a:p>
        </p:txBody>
      </p:sp>
      <p:sp>
        <p:nvSpPr>
          <p:cNvPr id="5" name="TextBox 13">
            <a:extLst>
              <a:ext uri="{FF2B5EF4-FFF2-40B4-BE49-F238E27FC236}">
                <a16:creationId xmlns:a16="http://schemas.microsoft.com/office/drawing/2014/main" id="{910C42DF-6FC8-481D-8A75-B8394E9BDB15}"/>
              </a:ext>
            </a:extLst>
          </p:cNvPr>
          <p:cNvSpPr txBox="1">
            <a:spLocks noChangeArrowheads="1"/>
          </p:cNvSpPr>
          <p:nvPr/>
        </p:nvSpPr>
        <p:spPr bwMode="auto">
          <a:xfrm>
            <a:off x="0" y="6400033"/>
            <a:ext cx="3056610" cy="430887"/>
          </a:xfrm>
          <a:prstGeom prst="rect">
            <a:avLst/>
          </a:prstGeom>
          <a:solidFill>
            <a:schemeClr val="accent2"/>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100" dirty="0">
                <a:solidFill>
                  <a:srgbClr val="AD0016"/>
                </a:solidFill>
              </a:rPr>
              <a:t>Last review: Feb 2023</a:t>
            </a:r>
          </a:p>
          <a:p>
            <a:pPr eaLnBrk="1" hangingPunct="1"/>
            <a:r>
              <a:rPr lang="en-GB" altLang="en-US" sz="1100" dirty="0">
                <a:solidFill>
                  <a:srgbClr val="AD0016"/>
                </a:solidFill>
              </a:rPr>
              <a:t>Next review: Feb 2026</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itle 1">
            <a:extLst>
              <a:ext uri="{FF2B5EF4-FFF2-40B4-BE49-F238E27FC236}">
                <a16:creationId xmlns:a16="http://schemas.microsoft.com/office/drawing/2014/main" id="{D11C1FDE-4349-43C3-BF2E-B9355CBC9A9A}"/>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GB" altLang="en-US" dirty="0">
                <a:solidFill>
                  <a:srgbClr val="AF1E2C"/>
                </a:solidFill>
                <a:highlight>
                  <a:srgbClr val="FFFFFF"/>
                </a:highlight>
                <a:latin typeface="Arial" panose="020B0604020202020204" pitchFamily="34" charset="0"/>
                <a:cs typeface="Arial" panose="020B0604020202020204" pitchFamily="34" charset="0"/>
              </a:rPr>
              <a:t>Workshop Outcomes</a:t>
            </a:r>
          </a:p>
        </p:txBody>
      </p:sp>
      <p:sp>
        <p:nvSpPr>
          <p:cNvPr id="34819" name="Content Placeholder 2">
            <a:extLst>
              <a:ext uri="{FF2B5EF4-FFF2-40B4-BE49-F238E27FC236}">
                <a16:creationId xmlns:a16="http://schemas.microsoft.com/office/drawing/2014/main" id="{34FB1660-CEA6-405F-BF44-89551810FDA0}"/>
              </a:ext>
            </a:extLst>
          </p:cNvPr>
          <p:cNvSpPr>
            <a:spLocks noGrp="1"/>
          </p:cNvSpPr>
          <p:nvPr>
            <p:ph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0" indent="0" eaLnBrk="1" hangingPunct="1">
              <a:spcBef>
                <a:spcPts val="1800"/>
              </a:spcBef>
              <a:buClrTx/>
              <a:buNone/>
              <a:defRPr/>
            </a:pPr>
            <a:r>
              <a:rPr lang="en-GB" altLang="en-US" sz="2400" dirty="0">
                <a:latin typeface="Arial" panose="020B0604020202020204" pitchFamily="34" charset="0"/>
                <a:cs typeface="Arial" panose="020B0604020202020204" pitchFamily="34" charset="0"/>
              </a:rPr>
              <a:t>By the end of this workshop you should have a clear understanding of…</a:t>
            </a:r>
          </a:p>
          <a:p>
            <a:pPr eaLnBrk="1" hangingPunct="1">
              <a:spcBef>
                <a:spcPts val="1800"/>
              </a:spcBef>
              <a:buClrTx/>
              <a:buFont typeface="Arial" pitchFamily="34" charset="0"/>
              <a:buChar char="•"/>
              <a:defRPr/>
            </a:pPr>
            <a:r>
              <a:rPr lang="en-GB" altLang="en-US" sz="2400" dirty="0">
                <a:latin typeface="Arial" panose="020B0604020202020204" pitchFamily="34" charset="0"/>
                <a:cs typeface="Arial" panose="020B0604020202020204" pitchFamily="34" charset="0"/>
              </a:rPr>
              <a:t>The consequences of antimicrobial resistance and the role we all play in contributing to, and addressing AMR</a:t>
            </a:r>
          </a:p>
          <a:p>
            <a:pPr eaLnBrk="1" hangingPunct="1">
              <a:spcBef>
                <a:spcPts val="1800"/>
              </a:spcBef>
              <a:buClrTx/>
              <a:buFont typeface="Arial" pitchFamily="34" charset="0"/>
              <a:buChar char="•"/>
              <a:defRPr/>
            </a:pPr>
            <a:r>
              <a:rPr lang="en-GB" altLang="en-US" sz="2400" dirty="0">
                <a:latin typeface="Arial" panose="020B0604020202020204" pitchFamily="34" charset="0"/>
                <a:cs typeface="Arial" panose="020B0604020202020204" pitchFamily="34" charset="0"/>
              </a:rPr>
              <a:t>The TARGET toolkit and how it can support you - where to find it and how to use it</a:t>
            </a:r>
          </a:p>
          <a:p>
            <a:pPr>
              <a:spcBef>
                <a:spcPts val="1800"/>
              </a:spcBef>
              <a:defRPr/>
            </a:pPr>
            <a:r>
              <a:rPr lang="en-GB" altLang="en-US" sz="2400" dirty="0">
                <a:latin typeface="Arial" panose="020B0604020202020204" pitchFamily="34" charset="0"/>
                <a:cs typeface="Arial" panose="020B0604020202020204" pitchFamily="34" charset="0"/>
              </a:rPr>
              <a:t>What you, and your practice, can do to help tackle AMR safely and responsibly</a:t>
            </a:r>
          </a:p>
          <a:p>
            <a:pPr eaLnBrk="1" hangingPunct="1">
              <a:spcBef>
                <a:spcPts val="1800"/>
              </a:spcBef>
              <a:buClrTx/>
              <a:buFont typeface="Arial" pitchFamily="34" charset="0"/>
              <a:buChar char="•"/>
              <a:defRPr/>
            </a:pPr>
            <a:r>
              <a:rPr lang="en-GB" altLang="en-US" sz="2400" dirty="0">
                <a:latin typeface="Arial" panose="020B0604020202020204" pitchFamily="34" charset="0"/>
                <a:cs typeface="Arial" panose="020B0604020202020204" pitchFamily="34" charset="0"/>
              </a:rPr>
              <a:t>Coding, back-up prescriptions &amp; TARGET leaflets</a:t>
            </a:r>
          </a:p>
          <a:p>
            <a:pPr marL="0" indent="0" eaLnBrk="1" hangingPunct="1">
              <a:spcBef>
                <a:spcPts val="1800"/>
              </a:spcBef>
              <a:buClrTx/>
              <a:buNone/>
              <a:defRPr/>
            </a:pPr>
            <a:endParaRPr lang="en-GB" altLang="en-US" sz="2400" dirty="0">
              <a:latin typeface="Arial" panose="020B0604020202020204" pitchFamily="34" charset="0"/>
              <a:cs typeface="Arial" panose="020B0604020202020204" pitchFamily="34" charset="0"/>
            </a:endParaRPr>
          </a:p>
          <a:p>
            <a:pPr eaLnBrk="1" hangingPunct="1">
              <a:spcBef>
                <a:spcPts val="1800"/>
              </a:spcBef>
              <a:buClrTx/>
              <a:buFont typeface="Arial" pitchFamily="34" charset="0"/>
              <a:buChar char="•"/>
              <a:defRPr/>
            </a:pPr>
            <a:endParaRPr lang="en-GB" altLang="en-US" sz="2400" dirty="0">
              <a:latin typeface="Arial" panose="020B0604020202020204" pitchFamily="34" charset="0"/>
              <a:cs typeface="Arial" panose="020B0604020202020204" pitchFamily="34" charset="0"/>
            </a:endParaRPr>
          </a:p>
          <a:p>
            <a:pPr eaLnBrk="1" hangingPunct="1">
              <a:spcBef>
                <a:spcPts val="1800"/>
              </a:spcBef>
              <a:buClrTx/>
              <a:buFont typeface="Arial" pitchFamily="34" charset="0"/>
              <a:buChar char="•"/>
              <a:defRPr/>
            </a:pPr>
            <a:endParaRPr lang="en-GB" altLang="en-US" sz="2400" dirty="0">
              <a:latin typeface="Arial" panose="020B0604020202020204" pitchFamily="34" charset="0"/>
              <a:cs typeface="Arial" panose="020B0604020202020204" pitchFamily="34" charset="0"/>
            </a:endParaRPr>
          </a:p>
        </p:txBody>
      </p:sp>
      <p:sp>
        <p:nvSpPr>
          <p:cNvPr id="8" name="Footer Placeholder 1">
            <a:extLst>
              <a:ext uri="{FF2B5EF4-FFF2-40B4-BE49-F238E27FC236}">
                <a16:creationId xmlns:a16="http://schemas.microsoft.com/office/drawing/2014/main" id="{BF28629B-FF7E-4570-A0C7-DC0D454687AE}"/>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6" name="TextBox 13">
            <a:extLst>
              <a:ext uri="{FF2B5EF4-FFF2-40B4-BE49-F238E27FC236}">
                <a16:creationId xmlns:a16="http://schemas.microsoft.com/office/drawing/2014/main" id="{2C35B254-EF1C-4679-B9AF-E252FDC951AB}"/>
              </a:ext>
            </a:extLst>
          </p:cNvPr>
          <p:cNvSpPr txBox="1">
            <a:spLocks noChangeArrowheads="1"/>
          </p:cNvSpPr>
          <p:nvPr/>
        </p:nvSpPr>
        <p:spPr bwMode="auto">
          <a:xfrm>
            <a:off x="6063326" y="6412304"/>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spTree>
    <p:extLst>
      <p:ext uri="{BB962C8B-B14F-4D97-AF65-F5344CB8AC3E}">
        <p14:creationId xmlns:p14="http://schemas.microsoft.com/office/powerpoint/2010/main" val="2669404214"/>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Title 1">
            <a:extLst>
              <a:ext uri="{FF2B5EF4-FFF2-40B4-BE49-F238E27FC236}">
                <a16:creationId xmlns:a16="http://schemas.microsoft.com/office/drawing/2014/main" id="{7C60EA50-4693-4E0F-A655-88350E6611C0}"/>
              </a:ext>
            </a:extLst>
          </p:cNvPr>
          <p:cNvSpPr>
            <a:spLocks noGrp="1"/>
          </p:cNvSpPr>
          <p:nvPr>
            <p:ph type="title"/>
          </p:nvPr>
        </p:nvSpPr>
        <p:spPr bwMode="auto">
          <a:xfrm>
            <a:off x="1312164" y="379415"/>
            <a:ext cx="6924294" cy="1325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lgn="ctr"/>
            <a:r>
              <a:rPr lang="en-GB" altLang="en-US" dirty="0">
                <a:solidFill>
                  <a:srgbClr val="AF1E2C"/>
                </a:solidFill>
                <a:latin typeface="Arial" panose="020B0604020202020204" pitchFamily="34" charset="0"/>
                <a:cs typeface="Arial" panose="020B0604020202020204" pitchFamily="34" charset="0"/>
              </a:rPr>
              <a:t>Many thanks!</a:t>
            </a:r>
          </a:p>
        </p:txBody>
      </p:sp>
      <p:sp>
        <p:nvSpPr>
          <p:cNvPr id="177155" name="Content Placeholder 2">
            <a:extLst>
              <a:ext uri="{FF2B5EF4-FFF2-40B4-BE49-F238E27FC236}">
                <a16:creationId xmlns:a16="http://schemas.microsoft.com/office/drawing/2014/main" id="{45EF437F-E17C-4990-B002-5F38389206F1}"/>
              </a:ext>
            </a:extLst>
          </p:cNvPr>
          <p:cNvSpPr>
            <a:spLocks noGrp="1"/>
          </p:cNvSpPr>
          <p:nvPr>
            <p:ph idx="1"/>
          </p:nvPr>
        </p:nvSpPr>
        <p:spPr bwMode="auto">
          <a:xfrm>
            <a:off x="907542" y="1878258"/>
            <a:ext cx="7886700" cy="379398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 indent="0" algn="ctr">
              <a:buFontTx/>
              <a:buNone/>
            </a:pPr>
            <a:r>
              <a:rPr lang="en-GB" altLang="en-US" sz="3200" dirty="0">
                <a:latin typeface="Arial" panose="020B0604020202020204" pitchFamily="34" charset="0"/>
                <a:cs typeface="Arial" panose="020B0604020202020204" pitchFamily="34" charset="0"/>
              </a:rPr>
              <a:t>Please complete the evaluation form </a:t>
            </a:r>
          </a:p>
          <a:p>
            <a:pPr marL="28575" indent="0" algn="ctr">
              <a:buNone/>
            </a:pPr>
            <a:r>
              <a:rPr lang="en-GB" sz="2400" dirty="0">
                <a:solidFill>
                  <a:srgbClr val="0070C0"/>
                </a:solidFill>
                <a:effectLst/>
                <a:hlinkClick r:id="rId3" tooltip="https://surveys.phe.org.uk/targetnorthamptonshire">
                  <a:extLst>
                    <a:ext uri="{A12FA001-AC4F-418D-AE19-62706E023703}">
                      <ahyp:hlinkClr xmlns:ahyp="http://schemas.microsoft.com/office/drawing/2018/hyperlinkcolor" val="tx"/>
                    </a:ext>
                  </a:extLst>
                </a:hlinkClick>
              </a:rPr>
              <a:t>https://surveys.phe.org.uk/TARGETNorthamptonshire</a:t>
            </a:r>
            <a:r>
              <a:rPr lang="en-GB" sz="2400" dirty="0">
                <a:solidFill>
                  <a:srgbClr val="0070C0"/>
                </a:solidFill>
                <a:effectLst/>
              </a:rPr>
              <a:t> </a:t>
            </a:r>
          </a:p>
          <a:p>
            <a:pPr marL="28575" indent="0" algn="ctr">
              <a:buNone/>
            </a:pPr>
            <a:r>
              <a:rPr lang="en-GB" altLang="en-US" sz="3200" dirty="0">
                <a:solidFill>
                  <a:srgbClr val="000000"/>
                </a:solidFill>
                <a:latin typeface="Arial" panose="020B0604020202020204" pitchFamily="34" charset="0"/>
                <a:cs typeface="Arial" panose="020B0604020202020204" pitchFamily="34" charset="0"/>
              </a:rPr>
              <a:t>to </a:t>
            </a:r>
            <a:r>
              <a:rPr lang="en-GB" altLang="en-US" sz="3200" dirty="0">
                <a:latin typeface="Arial" panose="020B0604020202020204" pitchFamily="34" charset="0"/>
                <a:cs typeface="Arial" panose="020B0604020202020204" pitchFamily="34" charset="0"/>
              </a:rPr>
              <a:t>receive your CPD certificate</a:t>
            </a:r>
          </a:p>
          <a:p>
            <a:pPr marL="28575" indent="0" algn="ctr">
              <a:buFontTx/>
              <a:buNone/>
            </a:pPr>
            <a:endParaRPr lang="en-GB" altLang="en-US" sz="3200" dirty="0"/>
          </a:p>
          <a:p>
            <a:pPr marL="28575" indent="0" algn="ctr">
              <a:buFontTx/>
              <a:buNone/>
            </a:pPr>
            <a:endParaRPr lang="en-GB" altLang="en-US" sz="3200" dirty="0"/>
          </a:p>
          <a:p>
            <a:pPr marL="28575" indent="0" algn="ctr">
              <a:buFontTx/>
              <a:buNone/>
            </a:pPr>
            <a:r>
              <a:rPr lang="en-GB" altLang="en-US" sz="3200" dirty="0">
                <a:hlinkClick r:id="rId4"/>
              </a:rPr>
              <a:t>TARGETantibiotics@phe.gov.uk</a:t>
            </a:r>
            <a:endParaRPr lang="en-GB" altLang="en-US" sz="3200" dirty="0"/>
          </a:p>
        </p:txBody>
      </p:sp>
      <p:sp>
        <p:nvSpPr>
          <p:cNvPr id="9" name="Footer Placeholder 1">
            <a:extLst>
              <a:ext uri="{FF2B5EF4-FFF2-40B4-BE49-F238E27FC236}">
                <a16:creationId xmlns:a16="http://schemas.microsoft.com/office/drawing/2014/main" id="{FCF497A3-B5AE-4109-860D-DA5284C88800}"/>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7" name="TextBox 13">
            <a:extLst>
              <a:ext uri="{FF2B5EF4-FFF2-40B4-BE49-F238E27FC236}">
                <a16:creationId xmlns:a16="http://schemas.microsoft.com/office/drawing/2014/main" id="{F1B9F0D0-5EB2-46E6-AACB-44692D982CAF}"/>
              </a:ext>
            </a:extLst>
          </p:cNvPr>
          <p:cNvSpPr txBox="1">
            <a:spLocks noChangeArrowheads="1"/>
          </p:cNvSpPr>
          <p:nvPr/>
        </p:nvSpPr>
        <p:spPr bwMode="auto">
          <a:xfrm>
            <a:off x="6087390" y="6440977"/>
            <a:ext cx="30566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400" dirty="0">
                <a:solidFill>
                  <a:srgbClr val="AD0016"/>
                </a:solidFill>
              </a:rPr>
              <a:t>www.rcgp.org.uk/TARGETantibiotics</a:t>
            </a:r>
          </a:p>
        </p:txBody>
      </p:sp>
      <p:pic>
        <p:nvPicPr>
          <p:cNvPr id="1026" name="Picture 2">
            <a:extLst>
              <a:ext uri="{FF2B5EF4-FFF2-40B4-BE49-F238E27FC236}">
                <a16:creationId xmlns:a16="http://schemas.microsoft.com/office/drawing/2014/main" id="{1C1D06A4-B28C-60CB-2E4E-388156C060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7425" y="3429000"/>
            <a:ext cx="2806700" cy="2806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itle 1">
            <a:extLst>
              <a:ext uri="{FF2B5EF4-FFF2-40B4-BE49-F238E27FC236}">
                <a16:creationId xmlns:a16="http://schemas.microsoft.com/office/drawing/2014/main" id="{637C851F-8019-4828-8F71-F7F67890CD64}"/>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normAutofit fontScale="90000"/>
          </a:bodyPr>
          <a:lstStyle/>
          <a:p>
            <a:pPr marL="533400" eaLnBrk="1" hangingPunct="1"/>
            <a:r>
              <a:rPr lang="en-GB" altLang="en-US" sz="3100" dirty="0">
                <a:solidFill>
                  <a:srgbClr val="AF1E2C"/>
                </a:solidFill>
                <a:latin typeface="Arial" panose="020B0604020202020204" pitchFamily="34" charset="0"/>
                <a:cs typeface="Arial" panose="020B0604020202020204" pitchFamily="34" charset="0"/>
              </a:rPr>
              <a:t>UK prescribing: 72.1% of antibiotics are prescribed in the community</a:t>
            </a:r>
          </a:p>
        </p:txBody>
      </p:sp>
      <p:sp>
        <p:nvSpPr>
          <p:cNvPr id="32775" name="TextBox 4">
            <a:extLst>
              <a:ext uri="{FF2B5EF4-FFF2-40B4-BE49-F238E27FC236}">
                <a16:creationId xmlns:a16="http://schemas.microsoft.com/office/drawing/2014/main" id="{91C168E1-7222-4C04-B0B3-059CF281C2F1}"/>
              </a:ext>
            </a:extLst>
          </p:cNvPr>
          <p:cNvSpPr txBox="1">
            <a:spLocks noChangeArrowheads="1"/>
          </p:cNvSpPr>
          <p:nvPr/>
        </p:nvSpPr>
        <p:spPr bwMode="auto">
          <a:xfrm>
            <a:off x="1758950" y="5634182"/>
            <a:ext cx="57689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100" dirty="0">
                <a:solidFill>
                  <a:schemeClr val="accent6">
                    <a:lumMod val="10000"/>
                  </a:schemeClr>
                </a:solidFill>
              </a:rPr>
              <a:t> </a:t>
            </a:r>
            <a:r>
              <a:rPr lang="en-GB" altLang="en-US" sz="1100" i="1" dirty="0">
                <a:solidFill>
                  <a:schemeClr val="accent6">
                    <a:lumMod val="10000"/>
                  </a:schemeClr>
                </a:solidFill>
              </a:rPr>
              <a:t>ESPAUR Report 2021-22</a:t>
            </a:r>
          </a:p>
        </p:txBody>
      </p:sp>
      <p:sp>
        <p:nvSpPr>
          <p:cNvPr id="11" name="Footer Placeholder 1">
            <a:extLst>
              <a:ext uri="{FF2B5EF4-FFF2-40B4-BE49-F238E27FC236}">
                <a16:creationId xmlns:a16="http://schemas.microsoft.com/office/drawing/2014/main" id="{E430B9F8-DB69-4A68-BE1E-E994641C2BBA}"/>
              </a:ext>
            </a:extLst>
          </p:cNvPr>
          <p:cNvSpPr>
            <a:spLocks noGrp="1"/>
          </p:cNvSpPr>
          <p:nvPr>
            <p:ph type="ftr" sz="quarter" idx="11"/>
          </p:nvPr>
        </p:nvSpPr>
        <p:spPr>
          <a:xfrm>
            <a:off x="90372" y="6383629"/>
            <a:ext cx="4683939" cy="365125"/>
          </a:xfrm>
        </p:spPr>
        <p:txBody>
          <a:bodyPr/>
          <a:lstStyle/>
          <a:p>
            <a:r>
              <a:rPr lang="en-GB" sz="1400" dirty="0">
                <a:latin typeface="Arial" panose="020B0604020202020204" pitchFamily="34" charset="0"/>
                <a:cs typeface="Arial" panose="020B0604020202020204" pitchFamily="34" charset="0"/>
              </a:rPr>
              <a:t>V4       Last review: Nov 2022       Next review: Nov 2025</a:t>
            </a:r>
          </a:p>
        </p:txBody>
      </p:sp>
      <p:sp>
        <p:nvSpPr>
          <p:cNvPr id="9" name="TextBox 8">
            <a:extLst>
              <a:ext uri="{FF2B5EF4-FFF2-40B4-BE49-F238E27FC236}">
                <a16:creationId xmlns:a16="http://schemas.microsoft.com/office/drawing/2014/main" id="{B8A64364-7509-479F-B062-87C0DBAE4F11}"/>
              </a:ext>
            </a:extLst>
          </p:cNvPr>
          <p:cNvSpPr txBox="1"/>
          <p:nvPr/>
        </p:nvSpPr>
        <p:spPr>
          <a:xfrm>
            <a:off x="6946900" y="6451921"/>
            <a:ext cx="2109981" cy="276999"/>
          </a:xfrm>
          <a:prstGeom prst="rect">
            <a:avLst/>
          </a:prstGeom>
          <a:noFill/>
        </p:spPr>
        <p:txBody>
          <a:bodyPr wrap="square">
            <a:spAutoFit/>
          </a:bodyPr>
          <a:lstStyle/>
          <a:p>
            <a:r>
              <a:rPr lang="en-GB" sz="1200" dirty="0">
                <a:effectLst/>
                <a:latin typeface="Arial" panose="020B0604020202020204" pitchFamily="34" charset="0"/>
                <a:ea typeface="Calibri" panose="020F0502020204030204" pitchFamily="34" charset="0"/>
                <a:cs typeface="Arial" panose="020B0604020202020204" pitchFamily="34" charset="0"/>
              </a:rPr>
              <a:t>(ESPAUR Report, 2021-22)</a:t>
            </a:r>
          </a:p>
        </p:txBody>
      </p:sp>
      <p:pic>
        <p:nvPicPr>
          <p:cNvPr id="4" name="Picture 3">
            <a:extLst>
              <a:ext uri="{FF2B5EF4-FFF2-40B4-BE49-F238E27FC236}">
                <a16:creationId xmlns:a16="http://schemas.microsoft.com/office/drawing/2014/main" id="{7218D11B-0ACA-BBAF-CA5B-D2BCA8E12A15}"/>
              </a:ext>
            </a:extLst>
          </p:cNvPr>
          <p:cNvPicPr>
            <a:picLocks noChangeAspect="1"/>
          </p:cNvPicPr>
          <p:nvPr/>
        </p:nvPicPr>
        <p:blipFill>
          <a:blip r:embed="rId3"/>
          <a:stretch>
            <a:fillRect/>
          </a:stretch>
        </p:blipFill>
        <p:spPr>
          <a:xfrm>
            <a:off x="1895308" y="1690688"/>
            <a:ext cx="5991391" cy="3890961"/>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7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88733-25F0-BC56-7EF2-F4E68482EE2A}"/>
              </a:ext>
            </a:extLst>
          </p:cNvPr>
          <p:cNvSpPr>
            <a:spLocks noGrp="1"/>
          </p:cNvSpPr>
          <p:nvPr>
            <p:ph type="title"/>
          </p:nvPr>
        </p:nvSpPr>
        <p:spPr>
          <a:xfrm>
            <a:off x="1591056" y="365126"/>
            <a:ext cx="7273544" cy="1325563"/>
          </a:xfrm>
        </p:spPr>
        <p:txBody>
          <a:bodyPr>
            <a:normAutofit/>
          </a:bodyPr>
          <a:lstStyle/>
          <a:p>
            <a:r>
              <a:rPr lang="en-GB" dirty="0"/>
              <a:t>Primary care antibiotic prescribing - Northamptonshire</a:t>
            </a:r>
          </a:p>
        </p:txBody>
      </p:sp>
      <p:sp>
        <p:nvSpPr>
          <p:cNvPr id="3" name="Content Placeholder 2">
            <a:extLst>
              <a:ext uri="{FF2B5EF4-FFF2-40B4-BE49-F238E27FC236}">
                <a16:creationId xmlns:a16="http://schemas.microsoft.com/office/drawing/2014/main" id="{BAED04A7-D578-1187-6EDB-5D9787D766A6}"/>
              </a:ext>
            </a:extLst>
          </p:cNvPr>
          <p:cNvSpPr>
            <a:spLocks noGrp="1"/>
          </p:cNvSpPr>
          <p:nvPr>
            <p:ph idx="1"/>
          </p:nvPr>
        </p:nvSpPr>
        <p:spPr/>
        <p:txBody>
          <a:bodyPr/>
          <a:lstStyle/>
          <a:p>
            <a:endParaRPr lang="en-GB" dirty="0"/>
          </a:p>
        </p:txBody>
      </p:sp>
      <p:sp>
        <p:nvSpPr>
          <p:cNvPr id="4" name="Footer Placeholder 3">
            <a:extLst>
              <a:ext uri="{FF2B5EF4-FFF2-40B4-BE49-F238E27FC236}">
                <a16:creationId xmlns:a16="http://schemas.microsoft.com/office/drawing/2014/main" id="{880843B5-19AB-76E4-D5AF-32C6043000C4}"/>
              </a:ext>
            </a:extLst>
          </p:cNvPr>
          <p:cNvSpPr>
            <a:spLocks noGrp="1"/>
          </p:cNvSpPr>
          <p:nvPr>
            <p:ph type="ftr" sz="quarter" idx="11"/>
          </p:nvPr>
        </p:nvSpPr>
        <p:spPr/>
        <p:txBody>
          <a:bodyPr/>
          <a:lstStyle/>
          <a:p>
            <a:r>
              <a:rPr lang="en-GB" dirty="0"/>
              <a:t>Source: PrescQIPP website</a:t>
            </a:r>
          </a:p>
        </p:txBody>
      </p:sp>
      <p:pic>
        <p:nvPicPr>
          <p:cNvPr id="6" name="Picture 5">
            <a:extLst>
              <a:ext uri="{FF2B5EF4-FFF2-40B4-BE49-F238E27FC236}">
                <a16:creationId xmlns:a16="http://schemas.microsoft.com/office/drawing/2014/main" id="{9127B42D-B9B4-C363-DB34-938CBDB8365F}"/>
              </a:ext>
            </a:extLst>
          </p:cNvPr>
          <p:cNvPicPr>
            <a:picLocks noChangeAspect="1"/>
          </p:cNvPicPr>
          <p:nvPr/>
        </p:nvPicPr>
        <p:blipFill>
          <a:blip r:embed="rId2"/>
          <a:stretch>
            <a:fillRect/>
          </a:stretch>
        </p:blipFill>
        <p:spPr>
          <a:xfrm>
            <a:off x="1083000" y="1681162"/>
            <a:ext cx="6687097" cy="4640263"/>
          </a:xfrm>
          <a:prstGeom prst="rect">
            <a:avLst/>
          </a:prstGeom>
        </p:spPr>
      </p:pic>
    </p:spTree>
    <p:extLst>
      <p:ext uri="{BB962C8B-B14F-4D97-AF65-F5344CB8AC3E}">
        <p14:creationId xmlns:p14="http://schemas.microsoft.com/office/powerpoint/2010/main" val="3716223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B0399-D4F6-D108-F77A-507DC32C6278}"/>
              </a:ext>
            </a:extLst>
          </p:cNvPr>
          <p:cNvSpPr>
            <a:spLocks noGrp="1"/>
          </p:cNvSpPr>
          <p:nvPr>
            <p:ph type="title"/>
          </p:nvPr>
        </p:nvSpPr>
        <p:spPr>
          <a:xfrm>
            <a:off x="1591056" y="365126"/>
            <a:ext cx="7159244" cy="1325563"/>
          </a:xfrm>
        </p:spPr>
        <p:txBody>
          <a:bodyPr/>
          <a:lstStyle/>
          <a:p>
            <a:r>
              <a:rPr lang="en-GB" dirty="0"/>
              <a:t>Antibiotic prescribing for children in Northamptonshire</a:t>
            </a:r>
          </a:p>
        </p:txBody>
      </p:sp>
      <p:sp>
        <p:nvSpPr>
          <p:cNvPr id="3" name="Content Placeholder 2">
            <a:extLst>
              <a:ext uri="{FF2B5EF4-FFF2-40B4-BE49-F238E27FC236}">
                <a16:creationId xmlns:a16="http://schemas.microsoft.com/office/drawing/2014/main" id="{7C49AAB3-4691-AD1C-3437-6017A7BBF3E3}"/>
              </a:ext>
            </a:extLst>
          </p:cNvPr>
          <p:cNvSpPr>
            <a:spLocks noGrp="1"/>
          </p:cNvSpPr>
          <p:nvPr>
            <p:ph idx="1"/>
          </p:nvPr>
        </p:nvSpPr>
        <p:spPr/>
        <p:txBody>
          <a:bodyPr/>
          <a:lstStyle/>
          <a:p>
            <a:endParaRPr lang="en-GB"/>
          </a:p>
        </p:txBody>
      </p:sp>
      <p:sp>
        <p:nvSpPr>
          <p:cNvPr id="4" name="Footer Placeholder 3">
            <a:extLst>
              <a:ext uri="{FF2B5EF4-FFF2-40B4-BE49-F238E27FC236}">
                <a16:creationId xmlns:a16="http://schemas.microsoft.com/office/drawing/2014/main" id="{5F6DC65D-6A92-F269-E9C7-55D0D96AC803}"/>
              </a:ext>
            </a:extLst>
          </p:cNvPr>
          <p:cNvSpPr>
            <a:spLocks noGrp="1"/>
          </p:cNvSpPr>
          <p:nvPr>
            <p:ph type="ftr" sz="quarter" idx="11"/>
          </p:nvPr>
        </p:nvSpPr>
        <p:spPr/>
        <p:txBody>
          <a:bodyPr/>
          <a:lstStyle/>
          <a:p>
            <a:endParaRPr lang="en-GB"/>
          </a:p>
        </p:txBody>
      </p:sp>
      <p:pic>
        <p:nvPicPr>
          <p:cNvPr id="8" name="Picture 7">
            <a:extLst>
              <a:ext uri="{FF2B5EF4-FFF2-40B4-BE49-F238E27FC236}">
                <a16:creationId xmlns:a16="http://schemas.microsoft.com/office/drawing/2014/main" id="{E863BDDD-3B54-2FF1-457A-622A85E1766E}"/>
              </a:ext>
            </a:extLst>
          </p:cNvPr>
          <p:cNvPicPr>
            <a:picLocks noChangeAspect="1"/>
          </p:cNvPicPr>
          <p:nvPr/>
        </p:nvPicPr>
        <p:blipFill>
          <a:blip r:embed="rId2"/>
          <a:stretch>
            <a:fillRect/>
          </a:stretch>
        </p:blipFill>
        <p:spPr>
          <a:xfrm>
            <a:off x="222250" y="1704820"/>
            <a:ext cx="8293100" cy="2378868"/>
          </a:xfrm>
          <a:prstGeom prst="rect">
            <a:avLst/>
          </a:prstGeom>
        </p:spPr>
      </p:pic>
      <p:pic>
        <p:nvPicPr>
          <p:cNvPr id="10" name="Picture 9">
            <a:extLst>
              <a:ext uri="{FF2B5EF4-FFF2-40B4-BE49-F238E27FC236}">
                <a16:creationId xmlns:a16="http://schemas.microsoft.com/office/drawing/2014/main" id="{7D6D89CB-29A7-1C73-DBA3-717A7A343049}"/>
              </a:ext>
            </a:extLst>
          </p:cNvPr>
          <p:cNvPicPr>
            <a:picLocks noChangeAspect="1"/>
          </p:cNvPicPr>
          <p:nvPr/>
        </p:nvPicPr>
        <p:blipFill>
          <a:blip r:embed="rId3"/>
          <a:stretch>
            <a:fillRect/>
          </a:stretch>
        </p:blipFill>
        <p:spPr>
          <a:xfrm>
            <a:off x="508000" y="4060030"/>
            <a:ext cx="7721600" cy="2107115"/>
          </a:xfrm>
          <a:prstGeom prst="rect">
            <a:avLst/>
          </a:prstGeom>
        </p:spPr>
      </p:pic>
    </p:spTree>
    <p:extLst>
      <p:ext uri="{BB962C8B-B14F-4D97-AF65-F5344CB8AC3E}">
        <p14:creationId xmlns:p14="http://schemas.microsoft.com/office/powerpoint/2010/main" val="614088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DAAAD-2E05-4EB5-A867-1C36AF31D2F5}"/>
              </a:ext>
            </a:extLst>
          </p:cNvPr>
          <p:cNvSpPr>
            <a:spLocks noGrp="1"/>
          </p:cNvSpPr>
          <p:nvPr>
            <p:ph type="title"/>
          </p:nvPr>
        </p:nvSpPr>
        <p:spPr/>
        <p:txBody>
          <a:bodyPr lIns="68580" tIns="34290" rIns="68580" bIns="34290" anchor="t">
            <a:normAutofit fontScale="90000"/>
          </a:bodyPr>
          <a:lstStyle/>
          <a:p>
            <a:r>
              <a:rPr lang="en-GB" dirty="0">
                <a:ea typeface="ＭＳ Ｐゴシック"/>
              </a:rPr>
              <a:t>Association studies – impact of exposure to antibiotics in first 2 years of life</a:t>
            </a:r>
          </a:p>
        </p:txBody>
      </p:sp>
      <p:pic>
        <p:nvPicPr>
          <p:cNvPr id="5" name="Picture 4">
            <a:extLst>
              <a:ext uri="{FF2B5EF4-FFF2-40B4-BE49-F238E27FC236}">
                <a16:creationId xmlns:a16="http://schemas.microsoft.com/office/drawing/2014/main" id="{63443125-FDB4-407F-BBBF-4426BAA572CC}"/>
              </a:ext>
            </a:extLst>
          </p:cNvPr>
          <p:cNvPicPr>
            <a:picLocks noChangeAspect="1"/>
          </p:cNvPicPr>
          <p:nvPr/>
        </p:nvPicPr>
        <p:blipFill>
          <a:blip r:embed="rId2"/>
          <a:stretch>
            <a:fillRect/>
          </a:stretch>
        </p:blipFill>
        <p:spPr>
          <a:xfrm>
            <a:off x="-5444" y="1532124"/>
            <a:ext cx="9011115" cy="3533834"/>
          </a:xfrm>
          <a:prstGeom prst="rect">
            <a:avLst/>
          </a:prstGeom>
        </p:spPr>
      </p:pic>
      <p:sp>
        <p:nvSpPr>
          <p:cNvPr id="7" name="TextBox 6">
            <a:extLst>
              <a:ext uri="{FF2B5EF4-FFF2-40B4-BE49-F238E27FC236}">
                <a16:creationId xmlns:a16="http://schemas.microsoft.com/office/drawing/2014/main" id="{A4E42E35-AE55-40C5-84A4-5FCD2B19A2D7}"/>
              </a:ext>
            </a:extLst>
          </p:cNvPr>
          <p:cNvSpPr txBox="1"/>
          <p:nvPr/>
        </p:nvSpPr>
        <p:spPr>
          <a:xfrm>
            <a:off x="3838986" y="5466250"/>
            <a:ext cx="5216745" cy="415498"/>
          </a:xfrm>
          <a:prstGeom prst="rect">
            <a:avLst/>
          </a:prstGeom>
          <a:noFill/>
        </p:spPr>
        <p:txBody>
          <a:bodyPr wrap="square" rtlCol="0">
            <a:spAutoFit/>
          </a:bodyPr>
          <a:lstStyle/>
          <a:p>
            <a:r>
              <a:rPr lang="en-GB" sz="1050" dirty="0">
                <a:solidFill>
                  <a:schemeClr val="tx2"/>
                </a:solidFill>
                <a:latin typeface="BlinkMacSystemFont"/>
              </a:rPr>
              <a:t>Aversa, Z. et al. Association of Infant Antibiotic Exposure With Childhood Health Outcomes. </a:t>
            </a:r>
            <a:r>
              <a:rPr lang="en-GB" sz="1050" i="1" dirty="0">
                <a:solidFill>
                  <a:schemeClr val="tx2"/>
                </a:solidFill>
                <a:latin typeface="BlinkMacSystemFont"/>
              </a:rPr>
              <a:t>Mayo Clinic proceedings. 2021</a:t>
            </a:r>
            <a:r>
              <a:rPr lang="en-GB" sz="1050" dirty="0">
                <a:solidFill>
                  <a:schemeClr val="tx2"/>
                </a:solidFill>
                <a:latin typeface="BlinkMacSystemFont"/>
              </a:rPr>
              <a:t>; </a:t>
            </a:r>
            <a:r>
              <a:rPr lang="en-GB" sz="1050" i="1" dirty="0">
                <a:solidFill>
                  <a:schemeClr val="tx2"/>
                </a:solidFill>
                <a:latin typeface="BlinkMacSystemFont"/>
              </a:rPr>
              <a:t>96</a:t>
            </a:r>
            <a:r>
              <a:rPr lang="en-GB" sz="1050" dirty="0">
                <a:solidFill>
                  <a:schemeClr val="tx2"/>
                </a:solidFill>
                <a:latin typeface="BlinkMacSystemFont"/>
              </a:rPr>
              <a:t>(1), 66–77</a:t>
            </a:r>
            <a:endParaRPr lang="en-GB" sz="1050" dirty="0">
              <a:solidFill>
                <a:schemeClr val="tx2"/>
              </a:solidFill>
            </a:endParaRPr>
          </a:p>
        </p:txBody>
      </p:sp>
      <p:sp>
        <p:nvSpPr>
          <p:cNvPr id="3" name="TextBox 2">
            <a:extLst>
              <a:ext uri="{FF2B5EF4-FFF2-40B4-BE49-F238E27FC236}">
                <a16:creationId xmlns:a16="http://schemas.microsoft.com/office/drawing/2014/main" id="{CDE386CC-759A-CE38-9DF4-8774D93E10BD}"/>
              </a:ext>
            </a:extLst>
          </p:cNvPr>
          <p:cNvSpPr txBox="1"/>
          <p:nvPr/>
        </p:nvSpPr>
        <p:spPr>
          <a:xfrm>
            <a:off x="2027324" y="6409224"/>
            <a:ext cx="3984531" cy="27699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350" dirty="0">
                <a:ea typeface="Calibri"/>
                <a:cs typeface="Calibri"/>
              </a:rPr>
              <a:t>Slide courtesy of Dr S Patel, UHS NHS Trust</a:t>
            </a:r>
            <a:endParaRPr lang="en-US" sz="1350" dirty="0"/>
          </a:p>
        </p:txBody>
      </p:sp>
    </p:spTree>
    <p:extLst>
      <p:ext uri="{BB962C8B-B14F-4D97-AF65-F5344CB8AC3E}">
        <p14:creationId xmlns:p14="http://schemas.microsoft.com/office/powerpoint/2010/main" val="4280131168"/>
      </p:ext>
    </p:extLst>
  </p:cSld>
  <p:clrMapOvr>
    <a:masterClrMapping/>
  </p:clrMapOvr>
</p:sld>
</file>

<file path=ppt/theme/theme1.xml><?xml version="1.0" encoding="utf-8"?>
<a:theme xmlns:a="http://schemas.openxmlformats.org/drawingml/2006/main" name="Office Theme">
  <a:themeElements>
    <a:clrScheme name="Custom 1">
      <a:dk1>
        <a:srgbClr val="AD0016"/>
      </a:dk1>
      <a:lt1>
        <a:srgbClr val="FFFFFF"/>
      </a:lt1>
      <a:dk2>
        <a:srgbClr val="DDDDDD"/>
      </a:dk2>
      <a:lt2>
        <a:srgbClr val="FFFFFF"/>
      </a:lt2>
      <a:accent1>
        <a:srgbClr val="AD0016"/>
      </a:accent1>
      <a:accent2>
        <a:srgbClr val="F4DDC4"/>
      </a:accent2>
      <a:accent3>
        <a:srgbClr val="666666"/>
      </a:accent3>
      <a:accent4>
        <a:srgbClr val="999999"/>
      </a:accent4>
      <a:accent5>
        <a:srgbClr val="DDDDDD"/>
      </a:accent5>
      <a:accent6>
        <a:srgbClr val="F6F6F6"/>
      </a:accent6>
      <a:hlink>
        <a:srgbClr val="FFFFFF"/>
      </a:hlink>
      <a:folHlink>
        <a:srgbClr val="0000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TARGET colour scheme">
      <a:dk1>
        <a:srgbClr val="AD0016"/>
      </a:dk1>
      <a:lt1>
        <a:srgbClr val="F4DDC4"/>
      </a:lt1>
      <a:dk2>
        <a:srgbClr val="DDDDDD"/>
      </a:dk2>
      <a:lt2>
        <a:srgbClr val="FFFFFF"/>
      </a:lt2>
      <a:accent1>
        <a:srgbClr val="AD0016"/>
      </a:accent1>
      <a:accent2>
        <a:srgbClr val="F4DDC4"/>
      </a:accent2>
      <a:accent3>
        <a:srgbClr val="666666"/>
      </a:accent3>
      <a:accent4>
        <a:srgbClr val="999999"/>
      </a:accent4>
      <a:accent5>
        <a:srgbClr val="DDDDDD"/>
      </a:accent5>
      <a:accent6>
        <a:srgbClr val="F6F6F6"/>
      </a:accent6>
      <a:hlink>
        <a:srgbClr val="FFFFFF"/>
      </a:hlink>
      <a:folHlink>
        <a:srgbClr val="0000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RCGP Powerpoint Template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4980</TotalTime>
  <Words>17770</Words>
  <Application>Microsoft Office PowerPoint</Application>
  <PresentationFormat>On-screen Show (4:3)</PresentationFormat>
  <Paragraphs>1375</Paragraphs>
  <Slides>52</Slides>
  <Notes>45</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52</vt:i4>
      </vt:variant>
    </vt:vector>
  </HeadingPairs>
  <TitlesOfParts>
    <vt:vector size="69" baseType="lpstr">
      <vt:lpstr>Arial</vt:lpstr>
      <vt:lpstr>Arial Narrow</vt:lpstr>
      <vt:lpstr>Bahnschrift SemiBold SemiConden</vt:lpstr>
      <vt:lpstr>BlinkMacSystemFont</vt:lpstr>
      <vt:lpstr>Calibri</vt:lpstr>
      <vt:lpstr>Calibri </vt:lpstr>
      <vt:lpstr>Calibri Light</vt:lpstr>
      <vt:lpstr>Cambria</vt:lpstr>
      <vt:lpstr>interfaceregular</vt:lpstr>
      <vt:lpstr>Lato</vt:lpstr>
      <vt:lpstr>Open Sans</vt:lpstr>
      <vt:lpstr>Segoe UI</vt:lpstr>
      <vt:lpstr>Source Sans Pro</vt:lpstr>
      <vt:lpstr>Symbol</vt:lpstr>
      <vt:lpstr>Times New Roman</vt:lpstr>
      <vt:lpstr>Wingdings</vt:lpstr>
      <vt:lpstr>Office Theme</vt:lpstr>
      <vt:lpstr>TARGET Antibiotics</vt:lpstr>
      <vt:lpstr>Workshop agenda</vt:lpstr>
      <vt:lpstr>Workshop Outcomes</vt:lpstr>
      <vt:lpstr>Deaths attributable to AMR each year</vt:lpstr>
      <vt:lpstr>The Iceberg of Gram Negative Resistance</vt:lpstr>
      <vt:lpstr>UK prescribing: 72.1% of antibiotics are prescribed in the community</vt:lpstr>
      <vt:lpstr>Primary care antibiotic prescribing - Northamptonshire</vt:lpstr>
      <vt:lpstr>Antibiotic prescribing for children in Northamptonshire</vt:lpstr>
      <vt:lpstr>Association studies – impact of exposure to antibiotics in first 2 years of life</vt:lpstr>
      <vt:lpstr>Antibiotic prescribing in Primary Care vs European Targets</vt:lpstr>
      <vt:lpstr>What do we know so far?</vt:lpstr>
      <vt:lpstr>Why do we prescribe antibiotics?</vt:lpstr>
      <vt:lpstr>Symptom benefit from antibiotics</vt:lpstr>
      <vt:lpstr>Complications with lower antibiotic use:  High vs low prescribing practices</vt:lpstr>
      <vt:lpstr>Antibiotics and complications</vt:lpstr>
      <vt:lpstr>Clinical Scenario: Acute Sore Throat</vt:lpstr>
      <vt:lpstr>Clinical Scenario: Acute Sore Throat</vt:lpstr>
      <vt:lpstr>Sore throat: antimicrobial prescribing</vt:lpstr>
      <vt:lpstr>Clinical scoring systems</vt:lpstr>
      <vt:lpstr>Clinical Scenario: Acute Sore Throat Feedback FeverPAIN</vt:lpstr>
      <vt:lpstr>Clinical Scenario: Acute Sore Throat Feedback CENTOR</vt:lpstr>
      <vt:lpstr>NICE antimicrobial prescribing guidelines for acute sore throat in adults</vt:lpstr>
      <vt:lpstr>NICE antimicrobial prescribing guidelines for acute sore throat in children</vt:lpstr>
      <vt:lpstr>Prescribing can influence patients understanding and expectations </vt:lpstr>
      <vt:lpstr>Finding the right words: Why?</vt:lpstr>
      <vt:lpstr>Finding the right words: How?</vt:lpstr>
      <vt:lpstr>Finding the right words: How?</vt:lpstr>
      <vt:lpstr>Discussing a patient leaflet: Why?</vt:lpstr>
      <vt:lpstr>Discussing a leaflet: How?</vt:lpstr>
      <vt:lpstr>TARGET: Patient Information Leaflets</vt:lpstr>
      <vt:lpstr>TARGET: Treating Your Infection RTI Leaflet</vt:lpstr>
      <vt:lpstr>What do we know now?</vt:lpstr>
      <vt:lpstr>But my patient still wants antibiotics!</vt:lpstr>
      <vt:lpstr>PowerPoint Presentation</vt:lpstr>
      <vt:lpstr>PowerPoint Presentation</vt:lpstr>
      <vt:lpstr>PowerPoint Presentation</vt:lpstr>
      <vt:lpstr>PowerPoint Presentation</vt:lpstr>
      <vt:lpstr>PowerPoint Presentation</vt:lpstr>
      <vt:lpstr>PowerPoint Presentation</vt:lpstr>
      <vt:lpstr>How to give back-up/delayed antibiotics? </vt:lpstr>
      <vt:lpstr>Back-up antibiotic prescriptions - How?</vt:lpstr>
      <vt:lpstr>How else can TARGET resources support your practice?</vt:lpstr>
      <vt:lpstr>TARGET toolkit</vt:lpstr>
      <vt:lpstr>TARGET: Additional supportive tools</vt:lpstr>
      <vt:lpstr>TARGET: Audits Could your practice commit to doing an audit this year?</vt:lpstr>
      <vt:lpstr>TARGET: Learning Resources</vt:lpstr>
      <vt:lpstr>TARGET: Learning Resources Podcasts</vt:lpstr>
      <vt:lpstr>In summary</vt:lpstr>
      <vt:lpstr>Actions</vt:lpstr>
      <vt:lpstr>Action Planning</vt:lpstr>
      <vt:lpstr>Workshop Outcomes</vt:lpstr>
      <vt:lpstr>Many 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Donna Lecky</dc:creator>
  <cp:lastModifiedBy>Mullin Melanie</cp:lastModifiedBy>
  <cp:revision>90</cp:revision>
  <cp:lastPrinted>2023-03-15T10:58:18Z</cp:lastPrinted>
  <dcterms:created xsi:type="dcterms:W3CDTF">2019-09-25T13:02:32Z</dcterms:created>
  <dcterms:modified xsi:type="dcterms:W3CDTF">2023-07-05T10:00:47Z</dcterms:modified>
</cp:coreProperties>
</file>