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3" r:id="rId4"/>
    <p:sldId id="276" r:id="rId5"/>
    <p:sldId id="261" r:id="rId6"/>
    <p:sldId id="279" r:id="rId7"/>
    <p:sldId id="270" r:id="rId8"/>
    <p:sldId id="280" r:id="rId9"/>
    <p:sldId id="258" r:id="rId10"/>
    <p:sldId id="259" r:id="rId11"/>
    <p:sldId id="260" r:id="rId12"/>
    <p:sldId id="263" r:id="rId13"/>
    <p:sldId id="262" r:id="rId14"/>
    <p:sldId id="265" r:id="rId15"/>
    <p:sldId id="283" r:id="rId16"/>
    <p:sldId id="282" r:id="rId17"/>
    <p:sldId id="274" r:id="rId18"/>
    <p:sldId id="266" r:id="rId19"/>
    <p:sldId id="281" r:id="rId20"/>
    <p:sldId id="275" r:id="rId21"/>
    <p:sldId id="268" r:id="rId22"/>
    <p:sldId id="271" r:id="rId23"/>
    <p:sldId id="267" r:id="rId24"/>
    <p:sldId id="269" r:id="rId25"/>
    <p:sldId id="278" r:id="rId26"/>
    <p:sldId id="272" r:id="rId27"/>
    <p:sldId id="27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0" autoAdjust="0"/>
    <p:restoredTop sz="94660"/>
  </p:normalViewPr>
  <p:slideViewPr>
    <p:cSldViewPr snapToGrid="0">
      <p:cViewPr>
        <p:scale>
          <a:sx n="75" d="100"/>
          <a:sy n="75" d="100"/>
        </p:scale>
        <p:origin x="16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8C9642-0C2E-4235-87B4-91DA1E6D2ADE}" type="doc">
      <dgm:prSet loTypeId="urn:microsoft.com/office/officeart/2008/layout/LinedList" loCatId="list" qsTypeId="urn:microsoft.com/office/officeart/2005/8/quickstyle/simple4" qsCatId="simple" csTypeId="urn:microsoft.com/office/officeart/2005/8/colors/accent3_2" csCatId="accent3"/>
      <dgm:spPr/>
      <dgm:t>
        <a:bodyPr/>
        <a:lstStyle/>
        <a:p>
          <a:endParaRPr lang="en-US"/>
        </a:p>
      </dgm:t>
    </dgm:pt>
    <dgm:pt modelId="{16A4A037-E1F8-48C2-822C-A7EEE0D4F26C}">
      <dgm:prSet/>
      <dgm:spPr/>
      <dgm:t>
        <a:bodyPr/>
        <a:lstStyle/>
        <a:p>
          <a:r>
            <a:rPr lang="en-GB" b="0" i="0"/>
            <a:t>Hot sweats/flushes (Vasomotor symptoms)</a:t>
          </a:r>
          <a:endParaRPr lang="en-US"/>
        </a:p>
      </dgm:t>
    </dgm:pt>
    <dgm:pt modelId="{0363CB4C-D32E-4DDE-8F86-3469624B5209}" type="parTrans" cxnId="{4E2B6A1E-D063-460E-B993-D6E5CE134327}">
      <dgm:prSet/>
      <dgm:spPr/>
      <dgm:t>
        <a:bodyPr/>
        <a:lstStyle/>
        <a:p>
          <a:endParaRPr lang="en-US" sz="1600"/>
        </a:p>
      </dgm:t>
    </dgm:pt>
    <dgm:pt modelId="{3F3D77B6-F03E-416F-BE38-C525EDDD5EA7}" type="sibTrans" cxnId="{4E2B6A1E-D063-460E-B993-D6E5CE134327}">
      <dgm:prSet/>
      <dgm:spPr/>
      <dgm:t>
        <a:bodyPr/>
        <a:lstStyle/>
        <a:p>
          <a:endParaRPr lang="en-US"/>
        </a:p>
      </dgm:t>
    </dgm:pt>
    <dgm:pt modelId="{A246DCD6-E612-494D-8A4B-7464A01C9EDF}">
      <dgm:prSet/>
      <dgm:spPr/>
      <dgm:t>
        <a:bodyPr/>
        <a:lstStyle/>
        <a:p>
          <a:r>
            <a:rPr lang="en-GB" b="0" i="0"/>
            <a:t>Sleep disturbance</a:t>
          </a:r>
          <a:endParaRPr lang="en-US"/>
        </a:p>
      </dgm:t>
    </dgm:pt>
    <dgm:pt modelId="{FE460149-AEC3-48FB-B1E0-3E2E467C2E87}" type="parTrans" cxnId="{07CA99C5-8212-4AE6-B163-4B428254173E}">
      <dgm:prSet/>
      <dgm:spPr/>
      <dgm:t>
        <a:bodyPr/>
        <a:lstStyle/>
        <a:p>
          <a:endParaRPr lang="en-US" sz="1600"/>
        </a:p>
      </dgm:t>
    </dgm:pt>
    <dgm:pt modelId="{6DF330F1-947A-4606-861C-6B5914BCCB42}" type="sibTrans" cxnId="{07CA99C5-8212-4AE6-B163-4B428254173E}">
      <dgm:prSet/>
      <dgm:spPr/>
      <dgm:t>
        <a:bodyPr/>
        <a:lstStyle/>
        <a:p>
          <a:endParaRPr lang="en-US"/>
        </a:p>
      </dgm:t>
    </dgm:pt>
    <dgm:pt modelId="{05634BCD-8B8C-4C95-A24C-EA40B8557D79}">
      <dgm:prSet/>
      <dgm:spPr/>
      <dgm:t>
        <a:bodyPr/>
        <a:lstStyle/>
        <a:p>
          <a:r>
            <a:rPr lang="en-GB" b="0" i="0"/>
            <a:t>Change in menstrual pattern</a:t>
          </a:r>
          <a:endParaRPr lang="en-US"/>
        </a:p>
      </dgm:t>
    </dgm:pt>
    <dgm:pt modelId="{8B550885-0757-4599-9FBA-3106CC86706D}" type="parTrans" cxnId="{D322F0F9-F2A2-4E2A-8FB9-146DFEA733E5}">
      <dgm:prSet/>
      <dgm:spPr/>
      <dgm:t>
        <a:bodyPr/>
        <a:lstStyle/>
        <a:p>
          <a:endParaRPr lang="en-US" sz="1600"/>
        </a:p>
      </dgm:t>
    </dgm:pt>
    <dgm:pt modelId="{745B1C72-B000-4F25-AA99-F84D65AFAC1E}" type="sibTrans" cxnId="{D322F0F9-F2A2-4E2A-8FB9-146DFEA733E5}">
      <dgm:prSet/>
      <dgm:spPr/>
      <dgm:t>
        <a:bodyPr/>
        <a:lstStyle/>
        <a:p>
          <a:endParaRPr lang="en-US"/>
        </a:p>
      </dgm:t>
    </dgm:pt>
    <dgm:pt modelId="{06D68032-E56C-4E2E-8B88-1FDF550DD4EB}">
      <dgm:prSet/>
      <dgm:spPr/>
      <dgm:t>
        <a:bodyPr/>
        <a:lstStyle/>
        <a:p>
          <a:r>
            <a:rPr lang="en-GB" b="0" i="0"/>
            <a:t>Brain fog/mood changes/lack of energy (other psychosocial factors may co-exist)</a:t>
          </a:r>
          <a:endParaRPr lang="en-US"/>
        </a:p>
      </dgm:t>
    </dgm:pt>
    <dgm:pt modelId="{1A8D8B3F-CAD4-45DB-A275-AAD92C49C380}" type="parTrans" cxnId="{4851B0D1-4752-42D4-B346-529CF4C87E33}">
      <dgm:prSet/>
      <dgm:spPr/>
      <dgm:t>
        <a:bodyPr/>
        <a:lstStyle/>
        <a:p>
          <a:endParaRPr lang="en-US" sz="1600"/>
        </a:p>
      </dgm:t>
    </dgm:pt>
    <dgm:pt modelId="{27F3FBBB-6E66-4F3A-BA2E-274BB2BA2CD3}" type="sibTrans" cxnId="{4851B0D1-4752-42D4-B346-529CF4C87E33}">
      <dgm:prSet/>
      <dgm:spPr/>
      <dgm:t>
        <a:bodyPr/>
        <a:lstStyle/>
        <a:p>
          <a:endParaRPr lang="en-US"/>
        </a:p>
      </dgm:t>
    </dgm:pt>
    <dgm:pt modelId="{040EAA2E-CD90-487F-94AD-4EC33FD84970}">
      <dgm:prSet/>
      <dgm:spPr/>
      <dgm:t>
        <a:bodyPr/>
        <a:lstStyle/>
        <a:p>
          <a:r>
            <a:rPr lang="en-GB" b="0" i="0"/>
            <a:t>Loss of libido</a:t>
          </a:r>
          <a:endParaRPr lang="en-US"/>
        </a:p>
      </dgm:t>
    </dgm:pt>
    <dgm:pt modelId="{622257C4-6029-4E99-991E-1E29D31D52CA}" type="parTrans" cxnId="{7327E236-4668-49C1-A8A3-D2BE7C7A64E4}">
      <dgm:prSet/>
      <dgm:spPr/>
      <dgm:t>
        <a:bodyPr/>
        <a:lstStyle/>
        <a:p>
          <a:endParaRPr lang="en-US" sz="1600"/>
        </a:p>
      </dgm:t>
    </dgm:pt>
    <dgm:pt modelId="{C91978C8-0F3E-4E71-BCF6-30A1CB043EE8}" type="sibTrans" cxnId="{7327E236-4668-49C1-A8A3-D2BE7C7A64E4}">
      <dgm:prSet/>
      <dgm:spPr/>
      <dgm:t>
        <a:bodyPr/>
        <a:lstStyle/>
        <a:p>
          <a:endParaRPr lang="en-US"/>
        </a:p>
      </dgm:t>
    </dgm:pt>
    <dgm:pt modelId="{3A2A7018-A2CE-4B72-9D2C-E621D4C7D8EB}">
      <dgm:prSet/>
      <dgm:spPr/>
      <dgm:t>
        <a:bodyPr/>
        <a:lstStyle/>
        <a:p>
          <a:r>
            <a:rPr lang="en-GB" b="0" i="0"/>
            <a:t>Joint and muscle pains</a:t>
          </a:r>
          <a:endParaRPr lang="en-US"/>
        </a:p>
      </dgm:t>
    </dgm:pt>
    <dgm:pt modelId="{271F729C-1907-49E9-978E-6DBFB521BFF1}" type="parTrans" cxnId="{A4190DED-FDA6-4481-8443-B41C390D7F36}">
      <dgm:prSet/>
      <dgm:spPr/>
      <dgm:t>
        <a:bodyPr/>
        <a:lstStyle/>
        <a:p>
          <a:endParaRPr lang="en-US" sz="1600"/>
        </a:p>
      </dgm:t>
    </dgm:pt>
    <dgm:pt modelId="{4BCFA809-9AE2-4FA2-9C15-EF3BB7F2E2C5}" type="sibTrans" cxnId="{A4190DED-FDA6-4481-8443-B41C390D7F36}">
      <dgm:prSet/>
      <dgm:spPr/>
      <dgm:t>
        <a:bodyPr/>
        <a:lstStyle/>
        <a:p>
          <a:endParaRPr lang="en-US"/>
        </a:p>
      </dgm:t>
    </dgm:pt>
    <dgm:pt modelId="{7BFED348-E3A6-4DF3-B612-5B9D4F390E1F}">
      <dgm:prSet/>
      <dgm:spPr/>
      <dgm:t>
        <a:bodyPr/>
        <a:lstStyle/>
        <a:p>
          <a:r>
            <a:rPr lang="en-GB" b="0" i="0"/>
            <a:t>Palpitations (may have other causes)</a:t>
          </a:r>
          <a:endParaRPr lang="en-US"/>
        </a:p>
      </dgm:t>
    </dgm:pt>
    <dgm:pt modelId="{A6E6DCA1-C74B-433D-88BC-B1722D9521AE}" type="parTrans" cxnId="{D911C310-FB77-45B9-A51C-C65C2AC94211}">
      <dgm:prSet/>
      <dgm:spPr/>
      <dgm:t>
        <a:bodyPr/>
        <a:lstStyle/>
        <a:p>
          <a:endParaRPr lang="en-US" sz="1600"/>
        </a:p>
      </dgm:t>
    </dgm:pt>
    <dgm:pt modelId="{63258E8F-90E3-4BEC-8E3D-B43C1BC280CF}" type="sibTrans" cxnId="{D911C310-FB77-45B9-A51C-C65C2AC94211}">
      <dgm:prSet/>
      <dgm:spPr/>
      <dgm:t>
        <a:bodyPr/>
        <a:lstStyle/>
        <a:p>
          <a:endParaRPr lang="en-US"/>
        </a:p>
      </dgm:t>
    </dgm:pt>
    <dgm:pt modelId="{32478630-5251-4264-88AF-6D6A081E3703}">
      <dgm:prSet/>
      <dgm:spPr/>
      <dgm:t>
        <a:bodyPr/>
        <a:lstStyle/>
        <a:p>
          <a:r>
            <a:rPr lang="en-GB" b="0" i="0"/>
            <a:t>Vaginal dryness/dyspareunia/pruritus/burning</a:t>
          </a:r>
          <a:endParaRPr lang="en-US"/>
        </a:p>
      </dgm:t>
    </dgm:pt>
    <dgm:pt modelId="{7E75236F-3640-4A28-AEAF-96779F587E2C}" type="parTrans" cxnId="{84FDA17E-90C1-4623-9AC3-58C4837296F7}">
      <dgm:prSet/>
      <dgm:spPr/>
      <dgm:t>
        <a:bodyPr/>
        <a:lstStyle/>
        <a:p>
          <a:endParaRPr lang="en-US" sz="1600"/>
        </a:p>
      </dgm:t>
    </dgm:pt>
    <dgm:pt modelId="{ADD48E80-E1D3-426B-85DE-C6076A817995}" type="sibTrans" cxnId="{84FDA17E-90C1-4623-9AC3-58C4837296F7}">
      <dgm:prSet/>
      <dgm:spPr/>
      <dgm:t>
        <a:bodyPr/>
        <a:lstStyle/>
        <a:p>
          <a:endParaRPr lang="en-US"/>
        </a:p>
      </dgm:t>
    </dgm:pt>
    <dgm:pt modelId="{7D8B493B-6FE9-44A9-99A9-7349FE97239F}">
      <dgm:prSet/>
      <dgm:spPr/>
      <dgm:t>
        <a:bodyPr/>
        <a:lstStyle/>
        <a:p>
          <a:r>
            <a:rPr lang="en-GB" b="0" i="0"/>
            <a:t>Urinary symptoms- frequency/dysuria/urgency/incontinence, may have recurrent UTIs</a:t>
          </a:r>
          <a:endParaRPr lang="en-US"/>
        </a:p>
      </dgm:t>
    </dgm:pt>
    <dgm:pt modelId="{7EE20151-5C46-492C-96CF-214E5C9A7C54}" type="parTrans" cxnId="{B8E245C5-3F0C-4F32-8CED-EBAFF54A0D82}">
      <dgm:prSet/>
      <dgm:spPr/>
      <dgm:t>
        <a:bodyPr/>
        <a:lstStyle/>
        <a:p>
          <a:endParaRPr lang="en-US" sz="1600"/>
        </a:p>
      </dgm:t>
    </dgm:pt>
    <dgm:pt modelId="{AAE47AFD-062F-4913-B989-BDE69B79DF5F}" type="sibTrans" cxnId="{B8E245C5-3F0C-4F32-8CED-EBAFF54A0D82}">
      <dgm:prSet/>
      <dgm:spPr/>
      <dgm:t>
        <a:bodyPr/>
        <a:lstStyle/>
        <a:p>
          <a:endParaRPr lang="en-US"/>
        </a:p>
      </dgm:t>
    </dgm:pt>
    <dgm:pt modelId="{B64AB5EA-53B3-40A4-A2EE-9FD211CEFD3A}">
      <dgm:prSet/>
      <dgm:spPr/>
      <dgm:t>
        <a:bodyPr/>
        <a:lstStyle/>
        <a:p>
          <a:r>
            <a:rPr lang="en-GB" b="0" i="0"/>
            <a:t>Dry skin/hair</a:t>
          </a:r>
          <a:endParaRPr lang="en-US"/>
        </a:p>
      </dgm:t>
    </dgm:pt>
    <dgm:pt modelId="{191C21D8-A155-479A-975F-43CB7E18E59C}" type="parTrans" cxnId="{B6B9EA7C-7EC6-4236-B21A-C76367632B08}">
      <dgm:prSet/>
      <dgm:spPr/>
      <dgm:t>
        <a:bodyPr/>
        <a:lstStyle/>
        <a:p>
          <a:endParaRPr lang="en-US" sz="1600"/>
        </a:p>
      </dgm:t>
    </dgm:pt>
    <dgm:pt modelId="{F3315F77-24AF-40A6-A50C-60D5B93569E8}" type="sibTrans" cxnId="{B6B9EA7C-7EC6-4236-B21A-C76367632B08}">
      <dgm:prSet/>
      <dgm:spPr/>
      <dgm:t>
        <a:bodyPr/>
        <a:lstStyle/>
        <a:p>
          <a:endParaRPr lang="en-US"/>
        </a:p>
      </dgm:t>
    </dgm:pt>
    <dgm:pt modelId="{D435631D-9101-4EE0-ACDB-804396127F61}">
      <dgm:prSet/>
      <dgm:spPr/>
      <dgm:t>
        <a:bodyPr/>
        <a:lstStyle/>
        <a:p>
          <a:r>
            <a:rPr lang="en-GB" b="0" i="0"/>
            <a:t>Median duration of symptoms is 7 years, may persist beyond 60 yrs</a:t>
          </a:r>
          <a:endParaRPr lang="en-US"/>
        </a:p>
      </dgm:t>
    </dgm:pt>
    <dgm:pt modelId="{1D490B94-979E-4CCE-8B1E-9EEE1523923F}" type="parTrans" cxnId="{5828C917-E059-4207-8EB1-5CF184B283FE}">
      <dgm:prSet/>
      <dgm:spPr/>
      <dgm:t>
        <a:bodyPr/>
        <a:lstStyle/>
        <a:p>
          <a:endParaRPr lang="en-US" sz="1600"/>
        </a:p>
      </dgm:t>
    </dgm:pt>
    <dgm:pt modelId="{16B38BF7-1559-4B57-8682-6E980BD13A6C}" type="sibTrans" cxnId="{5828C917-E059-4207-8EB1-5CF184B283FE}">
      <dgm:prSet/>
      <dgm:spPr/>
      <dgm:t>
        <a:bodyPr/>
        <a:lstStyle/>
        <a:p>
          <a:endParaRPr lang="en-US"/>
        </a:p>
      </dgm:t>
    </dgm:pt>
    <dgm:pt modelId="{510566AA-FD1F-4155-8161-78B243F16787}" type="pres">
      <dgm:prSet presAssocID="{6D8C9642-0C2E-4235-87B4-91DA1E6D2ADE}" presName="vert0" presStyleCnt="0">
        <dgm:presLayoutVars>
          <dgm:dir/>
          <dgm:animOne val="branch"/>
          <dgm:animLvl val="lvl"/>
        </dgm:presLayoutVars>
      </dgm:prSet>
      <dgm:spPr/>
    </dgm:pt>
    <dgm:pt modelId="{7DC6846C-3214-4183-BEBD-F9C2C1B1CF9E}" type="pres">
      <dgm:prSet presAssocID="{16A4A037-E1F8-48C2-822C-A7EEE0D4F26C}" presName="thickLine" presStyleLbl="alignNode1" presStyleIdx="0" presStyleCnt="11"/>
      <dgm:spPr/>
    </dgm:pt>
    <dgm:pt modelId="{59ACD2CD-1B28-4575-A342-55788D0B670B}" type="pres">
      <dgm:prSet presAssocID="{16A4A037-E1F8-48C2-822C-A7EEE0D4F26C}" presName="horz1" presStyleCnt="0"/>
      <dgm:spPr/>
    </dgm:pt>
    <dgm:pt modelId="{BE2EFD13-CCDF-458D-BA6B-B2F28528DC13}" type="pres">
      <dgm:prSet presAssocID="{16A4A037-E1F8-48C2-822C-A7EEE0D4F26C}" presName="tx1" presStyleLbl="revTx" presStyleIdx="0" presStyleCnt="11"/>
      <dgm:spPr/>
    </dgm:pt>
    <dgm:pt modelId="{23FF4348-0B8C-4B4D-AF4C-D98C55AC47C1}" type="pres">
      <dgm:prSet presAssocID="{16A4A037-E1F8-48C2-822C-A7EEE0D4F26C}" presName="vert1" presStyleCnt="0"/>
      <dgm:spPr/>
    </dgm:pt>
    <dgm:pt modelId="{DDED6D18-6055-4A61-B67E-5665EA20B2A2}" type="pres">
      <dgm:prSet presAssocID="{A246DCD6-E612-494D-8A4B-7464A01C9EDF}" presName="thickLine" presStyleLbl="alignNode1" presStyleIdx="1" presStyleCnt="11"/>
      <dgm:spPr/>
    </dgm:pt>
    <dgm:pt modelId="{4261DD98-FCB2-41E8-B588-9EAF22ABB4CA}" type="pres">
      <dgm:prSet presAssocID="{A246DCD6-E612-494D-8A4B-7464A01C9EDF}" presName="horz1" presStyleCnt="0"/>
      <dgm:spPr/>
    </dgm:pt>
    <dgm:pt modelId="{905B6C21-C2EE-4183-B62A-9566282B3071}" type="pres">
      <dgm:prSet presAssocID="{A246DCD6-E612-494D-8A4B-7464A01C9EDF}" presName="tx1" presStyleLbl="revTx" presStyleIdx="1" presStyleCnt="11"/>
      <dgm:spPr/>
    </dgm:pt>
    <dgm:pt modelId="{EB7B9217-CBCD-4CE4-8F6E-E4AADE2AA05D}" type="pres">
      <dgm:prSet presAssocID="{A246DCD6-E612-494D-8A4B-7464A01C9EDF}" presName="vert1" presStyleCnt="0"/>
      <dgm:spPr/>
    </dgm:pt>
    <dgm:pt modelId="{FF2068FD-1067-4011-9796-164B92DDFF80}" type="pres">
      <dgm:prSet presAssocID="{05634BCD-8B8C-4C95-A24C-EA40B8557D79}" presName="thickLine" presStyleLbl="alignNode1" presStyleIdx="2" presStyleCnt="11"/>
      <dgm:spPr/>
    </dgm:pt>
    <dgm:pt modelId="{0C66AED5-D494-4F62-9E3D-6776019B2DD7}" type="pres">
      <dgm:prSet presAssocID="{05634BCD-8B8C-4C95-A24C-EA40B8557D79}" presName="horz1" presStyleCnt="0"/>
      <dgm:spPr/>
    </dgm:pt>
    <dgm:pt modelId="{C289AE18-DED5-40CE-A7AA-08ED6B764B34}" type="pres">
      <dgm:prSet presAssocID="{05634BCD-8B8C-4C95-A24C-EA40B8557D79}" presName="tx1" presStyleLbl="revTx" presStyleIdx="2" presStyleCnt="11"/>
      <dgm:spPr/>
    </dgm:pt>
    <dgm:pt modelId="{A7491253-A048-4A5F-B852-B1668D30DA35}" type="pres">
      <dgm:prSet presAssocID="{05634BCD-8B8C-4C95-A24C-EA40B8557D79}" presName="vert1" presStyleCnt="0"/>
      <dgm:spPr/>
    </dgm:pt>
    <dgm:pt modelId="{1F95B500-7A5F-4532-9312-2D96C0678A3F}" type="pres">
      <dgm:prSet presAssocID="{06D68032-E56C-4E2E-8B88-1FDF550DD4EB}" presName="thickLine" presStyleLbl="alignNode1" presStyleIdx="3" presStyleCnt="11"/>
      <dgm:spPr/>
    </dgm:pt>
    <dgm:pt modelId="{C5853AC9-C47E-43FB-A467-F6D0F597614F}" type="pres">
      <dgm:prSet presAssocID="{06D68032-E56C-4E2E-8B88-1FDF550DD4EB}" presName="horz1" presStyleCnt="0"/>
      <dgm:spPr/>
    </dgm:pt>
    <dgm:pt modelId="{5C5D70E0-FEDA-4565-A740-035F2C5D90B7}" type="pres">
      <dgm:prSet presAssocID="{06D68032-E56C-4E2E-8B88-1FDF550DD4EB}" presName="tx1" presStyleLbl="revTx" presStyleIdx="3" presStyleCnt="11"/>
      <dgm:spPr/>
    </dgm:pt>
    <dgm:pt modelId="{291EEABD-8D76-48D8-931B-531813FFC9E1}" type="pres">
      <dgm:prSet presAssocID="{06D68032-E56C-4E2E-8B88-1FDF550DD4EB}" presName="vert1" presStyleCnt="0"/>
      <dgm:spPr/>
    </dgm:pt>
    <dgm:pt modelId="{79F60210-7315-4A70-982C-089A610477E4}" type="pres">
      <dgm:prSet presAssocID="{040EAA2E-CD90-487F-94AD-4EC33FD84970}" presName="thickLine" presStyleLbl="alignNode1" presStyleIdx="4" presStyleCnt="11"/>
      <dgm:spPr/>
    </dgm:pt>
    <dgm:pt modelId="{3D15BDFB-DFB7-4F59-85ED-98722CA8BF3A}" type="pres">
      <dgm:prSet presAssocID="{040EAA2E-CD90-487F-94AD-4EC33FD84970}" presName="horz1" presStyleCnt="0"/>
      <dgm:spPr/>
    </dgm:pt>
    <dgm:pt modelId="{E0B1A843-5FEC-4B88-BA2D-AA3579AD5C76}" type="pres">
      <dgm:prSet presAssocID="{040EAA2E-CD90-487F-94AD-4EC33FD84970}" presName="tx1" presStyleLbl="revTx" presStyleIdx="4" presStyleCnt="11"/>
      <dgm:spPr/>
    </dgm:pt>
    <dgm:pt modelId="{7DBA2D39-A670-492D-9CBF-D45479BBD621}" type="pres">
      <dgm:prSet presAssocID="{040EAA2E-CD90-487F-94AD-4EC33FD84970}" presName="vert1" presStyleCnt="0"/>
      <dgm:spPr/>
    </dgm:pt>
    <dgm:pt modelId="{E17597BD-24C9-4730-9850-76BE30B7CD10}" type="pres">
      <dgm:prSet presAssocID="{3A2A7018-A2CE-4B72-9D2C-E621D4C7D8EB}" presName="thickLine" presStyleLbl="alignNode1" presStyleIdx="5" presStyleCnt="11"/>
      <dgm:spPr/>
    </dgm:pt>
    <dgm:pt modelId="{3A18E60A-2368-4C17-9258-A11A715CC0ED}" type="pres">
      <dgm:prSet presAssocID="{3A2A7018-A2CE-4B72-9D2C-E621D4C7D8EB}" presName="horz1" presStyleCnt="0"/>
      <dgm:spPr/>
    </dgm:pt>
    <dgm:pt modelId="{D5CDD01A-44DF-4BE0-BFB2-DED94CF220F9}" type="pres">
      <dgm:prSet presAssocID="{3A2A7018-A2CE-4B72-9D2C-E621D4C7D8EB}" presName="tx1" presStyleLbl="revTx" presStyleIdx="5" presStyleCnt="11"/>
      <dgm:spPr/>
    </dgm:pt>
    <dgm:pt modelId="{E85F8ECC-57CF-4D39-A9D5-325C53629B64}" type="pres">
      <dgm:prSet presAssocID="{3A2A7018-A2CE-4B72-9D2C-E621D4C7D8EB}" presName="vert1" presStyleCnt="0"/>
      <dgm:spPr/>
    </dgm:pt>
    <dgm:pt modelId="{3587DBB6-888E-4AFF-AE8E-B2403C38D7F3}" type="pres">
      <dgm:prSet presAssocID="{7BFED348-E3A6-4DF3-B612-5B9D4F390E1F}" presName="thickLine" presStyleLbl="alignNode1" presStyleIdx="6" presStyleCnt="11"/>
      <dgm:spPr/>
    </dgm:pt>
    <dgm:pt modelId="{E60DCF30-BC74-4F0A-B647-6BB568D8A18E}" type="pres">
      <dgm:prSet presAssocID="{7BFED348-E3A6-4DF3-B612-5B9D4F390E1F}" presName="horz1" presStyleCnt="0"/>
      <dgm:spPr/>
    </dgm:pt>
    <dgm:pt modelId="{EA49F81C-2F86-4BAA-8A98-44C2625DD371}" type="pres">
      <dgm:prSet presAssocID="{7BFED348-E3A6-4DF3-B612-5B9D4F390E1F}" presName="tx1" presStyleLbl="revTx" presStyleIdx="6" presStyleCnt="11"/>
      <dgm:spPr/>
    </dgm:pt>
    <dgm:pt modelId="{798D8DF4-E22B-4547-99E5-03A0DED00513}" type="pres">
      <dgm:prSet presAssocID="{7BFED348-E3A6-4DF3-B612-5B9D4F390E1F}" presName="vert1" presStyleCnt="0"/>
      <dgm:spPr/>
    </dgm:pt>
    <dgm:pt modelId="{C9AF4300-C8E9-4271-8EAD-3040315A79BB}" type="pres">
      <dgm:prSet presAssocID="{32478630-5251-4264-88AF-6D6A081E3703}" presName="thickLine" presStyleLbl="alignNode1" presStyleIdx="7" presStyleCnt="11"/>
      <dgm:spPr/>
    </dgm:pt>
    <dgm:pt modelId="{4730FDFD-63C7-4E7E-987F-538A5A39D5CF}" type="pres">
      <dgm:prSet presAssocID="{32478630-5251-4264-88AF-6D6A081E3703}" presName="horz1" presStyleCnt="0"/>
      <dgm:spPr/>
    </dgm:pt>
    <dgm:pt modelId="{A8BC0B74-0C34-4466-8A1C-C0A43ECF2704}" type="pres">
      <dgm:prSet presAssocID="{32478630-5251-4264-88AF-6D6A081E3703}" presName="tx1" presStyleLbl="revTx" presStyleIdx="7" presStyleCnt="11"/>
      <dgm:spPr/>
    </dgm:pt>
    <dgm:pt modelId="{B799C125-B430-4544-B209-13E6865E8729}" type="pres">
      <dgm:prSet presAssocID="{32478630-5251-4264-88AF-6D6A081E3703}" presName="vert1" presStyleCnt="0"/>
      <dgm:spPr/>
    </dgm:pt>
    <dgm:pt modelId="{F053B08F-041A-4FCB-A3F2-C3956DB22819}" type="pres">
      <dgm:prSet presAssocID="{7D8B493B-6FE9-44A9-99A9-7349FE97239F}" presName="thickLine" presStyleLbl="alignNode1" presStyleIdx="8" presStyleCnt="11"/>
      <dgm:spPr/>
    </dgm:pt>
    <dgm:pt modelId="{C416C9B7-4642-4350-AEF4-A3775E9DAAE2}" type="pres">
      <dgm:prSet presAssocID="{7D8B493B-6FE9-44A9-99A9-7349FE97239F}" presName="horz1" presStyleCnt="0"/>
      <dgm:spPr/>
    </dgm:pt>
    <dgm:pt modelId="{4F2EED2C-A16E-4838-A92D-AF0572180D21}" type="pres">
      <dgm:prSet presAssocID="{7D8B493B-6FE9-44A9-99A9-7349FE97239F}" presName="tx1" presStyleLbl="revTx" presStyleIdx="8" presStyleCnt="11"/>
      <dgm:spPr/>
    </dgm:pt>
    <dgm:pt modelId="{A3652778-4A35-48EA-85D8-3670C0ED0429}" type="pres">
      <dgm:prSet presAssocID="{7D8B493B-6FE9-44A9-99A9-7349FE97239F}" presName="vert1" presStyleCnt="0"/>
      <dgm:spPr/>
    </dgm:pt>
    <dgm:pt modelId="{CF6EA690-4823-42E3-81FA-7B7003B28BC8}" type="pres">
      <dgm:prSet presAssocID="{B64AB5EA-53B3-40A4-A2EE-9FD211CEFD3A}" presName="thickLine" presStyleLbl="alignNode1" presStyleIdx="9" presStyleCnt="11"/>
      <dgm:spPr/>
    </dgm:pt>
    <dgm:pt modelId="{CC75942B-8CE4-40DB-A5FC-6029D4B4CA29}" type="pres">
      <dgm:prSet presAssocID="{B64AB5EA-53B3-40A4-A2EE-9FD211CEFD3A}" presName="horz1" presStyleCnt="0"/>
      <dgm:spPr/>
    </dgm:pt>
    <dgm:pt modelId="{4EB1371E-4BD3-44E0-A3D5-71B4CEFE0767}" type="pres">
      <dgm:prSet presAssocID="{B64AB5EA-53B3-40A4-A2EE-9FD211CEFD3A}" presName="tx1" presStyleLbl="revTx" presStyleIdx="9" presStyleCnt="11"/>
      <dgm:spPr/>
    </dgm:pt>
    <dgm:pt modelId="{305F6ADE-2179-4B82-ACBB-2B4990372325}" type="pres">
      <dgm:prSet presAssocID="{B64AB5EA-53B3-40A4-A2EE-9FD211CEFD3A}" presName="vert1" presStyleCnt="0"/>
      <dgm:spPr/>
    </dgm:pt>
    <dgm:pt modelId="{94077429-7CB1-4B19-B6E0-28782DCCF749}" type="pres">
      <dgm:prSet presAssocID="{D435631D-9101-4EE0-ACDB-804396127F61}" presName="thickLine" presStyleLbl="alignNode1" presStyleIdx="10" presStyleCnt="11"/>
      <dgm:spPr/>
    </dgm:pt>
    <dgm:pt modelId="{321E4EDC-A011-49DA-AB8B-B9C2728503ED}" type="pres">
      <dgm:prSet presAssocID="{D435631D-9101-4EE0-ACDB-804396127F61}" presName="horz1" presStyleCnt="0"/>
      <dgm:spPr/>
    </dgm:pt>
    <dgm:pt modelId="{8BC840FC-754D-424D-B9ED-CD2B9A546FAE}" type="pres">
      <dgm:prSet presAssocID="{D435631D-9101-4EE0-ACDB-804396127F61}" presName="tx1" presStyleLbl="revTx" presStyleIdx="10" presStyleCnt="11"/>
      <dgm:spPr/>
    </dgm:pt>
    <dgm:pt modelId="{58C4F0EF-0FA9-4675-9DE7-962385158C98}" type="pres">
      <dgm:prSet presAssocID="{D435631D-9101-4EE0-ACDB-804396127F61}" presName="vert1" presStyleCnt="0"/>
      <dgm:spPr/>
    </dgm:pt>
  </dgm:ptLst>
  <dgm:cxnLst>
    <dgm:cxn modelId="{D911C310-FB77-45B9-A51C-C65C2AC94211}" srcId="{6D8C9642-0C2E-4235-87B4-91DA1E6D2ADE}" destId="{7BFED348-E3A6-4DF3-B612-5B9D4F390E1F}" srcOrd="6" destOrd="0" parTransId="{A6E6DCA1-C74B-433D-88BC-B1722D9521AE}" sibTransId="{63258E8F-90E3-4BEC-8E3D-B43C1BC280CF}"/>
    <dgm:cxn modelId="{5828C917-E059-4207-8EB1-5CF184B283FE}" srcId="{6D8C9642-0C2E-4235-87B4-91DA1E6D2ADE}" destId="{D435631D-9101-4EE0-ACDB-804396127F61}" srcOrd="10" destOrd="0" parTransId="{1D490B94-979E-4CCE-8B1E-9EEE1523923F}" sibTransId="{16B38BF7-1559-4B57-8682-6E980BD13A6C}"/>
    <dgm:cxn modelId="{4E2B6A1E-D063-460E-B993-D6E5CE134327}" srcId="{6D8C9642-0C2E-4235-87B4-91DA1E6D2ADE}" destId="{16A4A037-E1F8-48C2-822C-A7EEE0D4F26C}" srcOrd="0" destOrd="0" parTransId="{0363CB4C-D32E-4DDE-8F86-3469624B5209}" sibTransId="{3F3D77B6-F03E-416F-BE38-C525EDDD5EA7}"/>
    <dgm:cxn modelId="{AEF7B22B-CF99-4AF9-BCAA-201A6FA183CA}" type="presOf" srcId="{040EAA2E-CD90-487F-94AD-4EC33FD84970}" destId="{E0B1A843-5FEC-4B88-BA2D-AA3579AD5C76}" srcOrd="0" destOrd="0" presId="urn:microsoft.com/office/officeart/2008/layout/LinedList"/>
    <dgm:cxn modelId="{7327E236-4668-49C1-A8A3-D2BE7C7A64E4}" srcId="{6D8C9642-0C2E-4235-87B4-91DA1E6D2ADE}" destId="{040EAA2E-CD90-487F-94AD-4EC33FD84970}" srcOrd="4" destOrd="0" parTransId="{622257C4-6029-4E99-991E-1E29D31D52CA}" sibTransId="{C91978C8-0F3E-4E71-BCF6-30A1CB043EE8}"/>
    <dgm:cxn modelId="{11BDB366-23A8-4848-A377-7DFE6E790F5A}" type="presOf" srcId="{B64AB5EA-53B3-40A4-A2EE-9FD211CEFD3A}" destId="{4EB1371E-4BD3-44E0-A3D5-71B4CEFE0767}" srcOrd="0" destOrd="0" presId="urn:microsoft.com/office/officeart/2008/layout/LinedList"/>
    <dgm:cxn modelId="{8BFB5975-3C4A-4CFF-9B79-9504613F252B}" type="presOf" srcId="{3A2A7018-A2CE-4B72-9D2C-E621D4C7D8EB}" destId="{D5CDD01A-44DF-4BE0-BFB2-DED94CF220F9}" srcOrd="0" destOrd="0" presId="urn:microsoft.com/office/officeart/2008/layout/LinedList"/>
    <dgm:cxn modelId="{58E09877-DFD1-48FA-A9A1-E1160E5F7C19}" type="presOf" srcId="{32478630-5251-4264-88AF-6D6A081E3703}" destId="{A8BC0B74-0C34-4466-8A1C-C0A43ECF2704}" srcOrd="0" destOrd="0" presId="urn:microsoft.com/office/officeart/2008/layout/LinedList"/>
    <dgm:cxn modelId="{B6B9EA7C-7EC6-4236-B21A-C76367632B08}" srcId="{6D8C9642-0C2E-4235-87B4-91DA1E6D2ADE}" destId="{B64AB5EA-53B3-40A4-A2EE-9FD211CEFD3A}" srcOrd="9" destOrd="0" parTransId="{191C21D8-A155-479A-975F-43CB7E18E59C}" sibTransId="{F3315F77-24AF-40A6-A50C-60D5B93569E8}"/>
    <dgm:cxn modelId="{84FDA17E-90C1-4623-9AC3-58C4837296F7}" srcId="{6D8C9642-0C2E-4235-87B4-91DA1E6D2ADE}" destId="{32478630-5251-4264-88AF-6D6A081E3703}" srcOrd="7" destOrd="0" parTransId="{7E75236F-3640-4A28-AEAF-96779F587E2C}" sibTransId="{ADD48E80-E1D3-426B-85DE-C6076A817995}"/>
    <dgm:cxn modelId="{E18B4D89-B54E-46D1-884C-D3F2823EB85A}" type="presOf" srcId="{7D8B493B-6FE9-44A9-99A9-7349FE97239F}" destId="{4F2EED2C-A16E-4838-A92D-AF0572180D21}" srcOrd="0" destOrd="0" presId="urn:microsoft.com/office/officeart/2008/layout/LinedList"/>
    <dgm:cxn modelId="{8556EF89-D5C4-4C56-BCC7-29380FED4603}" type="presOf" srcId="{D435631D-9101-4EE0-ACDB-804396127F61}" destId="{8BC840FC-754D-424D-B9ED-CD2B9A546FAE}" srcOrd="0" destOrd="0" presId="urn:microsoft.com/office/officeart/2008/layout/LinedList"/>
    <dgm:cxn modelId="{9966C79A-DC37-4229-B078-53E017418BE4}" type="presOf" srcId="{A246DCD6-E612-494D-8A4B-7464A01C9EDF}" destId="{905B6C21-C2EE-4183-B62A-9566282B3071}" srcOrd="0" destOrd="0" presId="urn:microsoft.com/office/officeart/2008/layout/LinedList"/>
    <dgm:cxn modelId="{835A48B7-8E83-4F7D-B882-AC672C897BB9}" type="presOf" srcId="{7BFED348-E3A6-4DF3-B612-5B9D4F390E1F}" destId="{EA49F81C-2F86-4BAA-8A98-44C2625DD371}" srcOrd="0" destOrd="0" presId="urn:microsoft.com/office/officeart/2008/layout/LinedList"/>
    <dgm:cxn modelId="{BDA340BA-A4CE-4F4F-ACFD-E9FECD02C349}" type="presOf" srcId="{05634BCD-8B8C-4C95-A24C-EA40B8557D79}" destId="{C289AE18-DED5-40CE-A7AA-08ED6B764B34}" srcOrd="0" destOrd="0" presId="urn:microsoft.com/office/officeart/2008/layout/LinedList"/>
    <dgm:cxn modelId="{B8E245C5-3F0C-4F32-8CED-EBAFF54A0D82}" srcId="{6D8C9642-0C2E-4235-87B4-91DA1E6D2ADE}" destId="{7D8B493B-6FE9-44A9-99A9-7349FE97239F}" srcOrd="8" destOrd="0" parTransId="{7EE20151-5C46-492C-96CF-214E5C9A7C54}" sibTransId="{AAE47AFD-062F-4913-B989-BDE69B79DF5F}"/>
    <dgm:cxn modelId="{07CA99C5-8212-4AE6-B163-4B428254173E}" srcId="{6D8C9642-0C2E-4235-87B4-91DA1E6D2ADE}" destId="{A246DCD6-E612-494D-8A4B-7464A01C9EDF}" srcOrd="1" destOrd="0" parTransId="{FE460149-AEC3-48FB-B1E0-3E2E467C2E87}" sibTransId="{6DF330F1-947A-4606-861C-6B5914BCCB42}"/>
    <dgm:cxn modelId="{4851B0D1-4752-42D4-B346-529CF4C87E33}" srcId="{6D8C9642-0C2E-4235-87B4-91DA1E6D2ADE}" destId="{06D68032-E56C-4E2E-8B88-1FDF550DD4EB}" srcOrd="3" destOrd="0" parTransId="{1A8D8B3F-CAD4-45DB-A275-AAD92C49C380}" sibTransId="{27F3FBBB-6E66-4F3A-BA2E-274BB2BA2CD3}"/>
    <dgm:cxn modelId="{5DCD08E1-36DF-4791-836F-1E06EEF2D48A}" type="presOf" srcId="{16A4A037-E1F8-48C2-822C-A7EEE0D4F26C}" destId="{BE2EFD13-CCDF-458D-BA6B-B2F28528DC13}" srcOrd="0" destOrd="0" presId="urn:microsoft.com/office/officeart/2008/layout/LinedList"/>
    <dgm:cxn modelId="{4AF707ED-D2A4-4EA2-BE0B-25434B821BC2}" type="presOf" srcId="{06D68032-E56C-4E2E-8B88-1FDF550DD4EB}" destId="{5C5D70E0-FEDA-4565-A740-035F2C5D90B7}" srcOrd="0" destOrd="0" presId="urn:microsoft.com/office/officeart/2008/layout/LinedList"/>
    <dgm:cxn modelId="{A4190DED-FDA6-4481-8443-B41C390D7F36}" srcId="{6D8C9642-0C2E-4235-87B4-91DA1E6D2ADE}" destId="{3A2A7018-A2CE-4B72-9D2C-E621D4C7D8EB}" srcOrd="5" destOrd="0" parTransId="{271F729C-1907-49E9-978E-6DBFB521BFF1}" sibTransId="{4BCFA809-9AE2-4FA2-9C15-EF3BB7F2E2C5}"/>
    <dgm:cxn modelId="{D322F0F9-F2A2-4E2A-8FB9-146DFEA733E5}" srcId="{6D8C9642-0C2E-4235-87B4-91DA1E6D2ADE}" destId="{05634BCD-8B8C-4C95-A24C-EA40B8557D79}" srcOrd="2" destOrd="0" parTransId="{8B550885-0757-4599-9FBA-3106CC86706D}" sibTransId="{745B1C72-B000-4F25-AA99-F84D65AFAC1E}"/>
    <dgm:cxn modelId="{859DCEFA-0B83-4770-B720-861BF54BEEAC}" type="presOf" srcId="{6D8C9642-0C2E-4235-87B4-91DA1E6D2ADE}" destId="{510566AA-FD1F-4155-8161-78B243F16787}" srcOrd="0" destOrd="0" presId="urn:microsoft.com/office/officeart/2008/layout/LinedList"/>
    <dgm:cxn modelId="{0B613D79-C1FC-48E5-9DCF-D234F880FDB0}" type="presParOf" srcId="{510566AA-FD1F-4155-8161-78B243F16787}" destId="{7DC6846C-3214-4183-BEBD-F9C2C1B1CF9E}" srcOrd="0" destOrd="0" presId="urn:microsoft.com/office/officeart/2008/layout/LinedList"/>
    <dgm:cxn modelId="{F8435A00-458F-4C64-ADFF-C2D4748210B2}" type="presParOf" srcId="{510566AA-FD1F-4155-8161-78B243F16787}" destId="{59ACD2CD-1B28-4575-A342-55788D0B670B}" srcOrd="1" destOrd="0" presId="urn:microsoft.com/office/officeart/2008/layout/LinedList"/>
    <dgm:cxn modelId="{D992D768-AB50-4420-8C5A-F4864E385DF7}" type="presParOf" srcId="{59ACD2CD-1B28-4575-A342-55788D0B670B}" destId="{BE2EFD13-CCDF-458D-BA6B-B2F28528DC13}" srcOrd="0" destOrd="0" presId="urn:microsoft.com/office/officeart/2008/layout/LinedList"/>
    <dgm:cxn modelId="{62330B6B-FFD8-4BF0-B597-60C931B9D734}" type="presParOf" srcId="{59ACD2CD-1B28-4575-A342-55788D0B670B}" destId="{23FF4348-0B8C-4B4D-AF4C-D98C55AC47C1}" srcOrd="1" destOrd="0" presId="urn:microsoft.com/office/officeart/2008/layout/LinedList"/>
    <dgm:cxn modelId="{C0593F70-E0D4-4AFA-AC78-53FF65F06EA6}" type="presParOf" srcId="{510566AA-FD1F-4155-8161-78B243F16787}" destId="{DDED6D18-6055-4A61-B67E-5665EA20B2A2}" srcOrd="2" destOrd="0" presId="urn:microsoft.com/office/officeart/2008/layout/LinedList"/>
    <dgm:cxn modelId="{5A23A5E7-E390-4D6E-8CDD-727912A30F29}" type="presParOf" srcId="{510566AA-FD1F-4155-8161-78B243F16787}" destId="{4261DD98-FCB2-41E8-B588-9EAF22ABB4CA}" srcOrd="3" destOrd="0" presId="urn:microsoft.com/office/officeart/2008/layout/LinedList"/>
    <dgm:cxn modelId="{7E940187-90C3-4A9A-A1FB-B9C02CCE4920}" type="presParOf" srcId="{4261DD98-FCB2-41E8-B588-9EAF22ABB4CA}" destId="{905B6C21-C2EE-4183-B62A-9566282B3071}" srcOrd="0" destOrd="0" presId="urn:microsoft.com/office/officeart/2008/layout/LinedList"/>
    <dgm:cxn modelId="{DDD3D758-EDD8-4E7E-9C30-E3573857356A}" type="presParOf" srcId="{4261DD98-FCB2-41E8-B588-9EAF22ABB4CA}" destId="{EB7B9217-CBCD-4CE4-8F6E-E4AADE2AA05D}" srcOrd="1" destOrd="0" presId="urn:microsoft.com/office/officeart/2008/layout/LinedList"/>
    <dgm:cxn modelId="{99F1320E-F3C0-4638-AD36-CCBA3F5A1319}" type="presParOf" srcId="{510566AA-FD1F-4155-8161-78B243F16787}" destId="{FF2068FD-1067-4011-9796-164B92DDFF80}" srcOrd="4" destOrd="0" presId="urn:microsoft.com/office/officeart/2008/layout/LinedList"/>
    <dgm:cxn modelId="{F96478E2-954F-434B-8988-E8B4CC267193}" type="presParOf" srcId="{510566AA-FD1F-4155-8161-78B243F16787}" destId="{0C66AED5-D494-4F62-9E3D-6776019B2DD7}" srcOrd="5" destOrd="0" presId="urn:microsoft.com/office/officeart/2008/layout/LinedList"/>
    <dgm:cxn modelId="{FB7746EB-2018-4691-8763-C572CAA740F8}" type="presParOf" srcId="{0C66AED5-D494-4F62-9E3D-6776019B2DD7}" destId="{C289AE18-DED5-40CE-A7AA-08ED6B764B34}" srcOrd="0" destOrd="0" presId="urn:microsoft.com/office/officeart/2008/layout/LinedList"/>
    <dgm:cxn modelId="{60A07170-2990-4A52-8055-21681CB5E154}" type="presParOf" srcId="{0C66AED5-D494-4F62-9E3D-6776019B2DD7}" destId="{A7491253-A048-4A5F-B852-B1668D30DA35}" srcOrd="1" destOrd="0" presId="urn:microsoft.com/office/officeart/2008/layout/LinedList"/>
    <dgm:cxn modelId="{A73EBE6F-D156-462E-9C3F-5B1048937C2C}" type="presParOf" srcId="{510566AA-FD1F-4155-8161-78B243F16787}" destId="{1F95B500-7A5F-4532-9312-2D96C0678A3F}" srcOrd="6" destOrd="0" presId="urn:microsoft.com/office/officeart/2008/layout/LinedList"/>
    <dgm:cxn modelId="{71D17501-8243-4C37-92F4-1A32BD3C103F}" type="presParOf" srcId="{510566AA-FD1F-4155-8161-78B243F16787}" destId="{C5853AC9-C47E-43FB-A467-F6D0F597614F}" srcOrd="7" destOrd="0" presId="urn:microsoft.com/office/officeart/2008/layout/LinedList"/>
    <dgm:cxn modelId="{9C45E3F0-9B9C-4ECB-8901-24F38E101D9C}" type="presParOf" srcId="{C5853AC9-C47E-43FB-A467-F6D0F597614F}" destId="{5C5D70E0-FEDA-4565-A740-035F2C5D90B7}" srcOrd="0" destOrd="0" presId="urn:microsoft.com/office/officeart/2008/layout/LinedList"/>
    <dgm:cxn modelId="{667E1CDD-2A15-4248-858A-5BDD166DCCF8}" type="presParOf" srcId="{C5853AC9-C47E-43FB-A467-F6D0F597614F}" destId="{291EEABD-8D76-48D8-931B-531813FFC9E1}" srcOrd="1" destOrd="0" presId="urn:microsoft.com/office/officeart/2008/layout/LinedList"/>
    <dgm:cxn modelId="{72BC6F76-4CDB-4947-9A4F-4D7EC0C1E724}" type="presParOf" srcId="{510566AA-FD1F-4155-8161-78B243F16787}" destId="{79F60210-7315-4A70-982C-089A610477E4}" srcOrd="8" destOrd="0" presId="urn:microsoft.com/office/officeart/2008/layout/LinedList"/>
    <dgm:cxn modelId="{780934C5-2AB3-4901-81E0-B86657F49674}" type="presParOf" srcId="{510566AA-FD1F-4155-8161-78B243F16787}" destId="{3D15BDFB-DFB7-4F59-85ED-98722CA8BF3A}" srcOrd="9" destOrd="0" presId="urn:microsoft.com/office/officeart/2008/layout/LinedList"/>
    <dgm:cxn modelId="{6EFECF16-907F-4295-9668-2D8644233FF3}" type="presParOf" srcId="{3D15BDFB-DFB7-4F59-85ED-98722CA8BF3A}" destId="{E0B1A843-5FEC-4B88-BA2D-AA3579AD5C76}" srcOrd="0" destOrd="0" presId="urn:microsoft.com/office/officeart/2008/layout/LinedList"/>
    <dgm:cxn modelId="{815A9E38-FDB4-4A89-8B77-F9980EC9F671}" type="presParOf" srcId="{3D15BDFB-DFB7-4F59-85ED-98722CA8BF3A}" destId="{7DBA2D39-A670-492D-9CBF-D45479BBD621}" srcOrd="1" destOrd="0" presId="urn:microsoft.com/office/officeart/2008/layout/LinedList"/>
    <dgm:cxn modelId="{A6A6BC10-5363-40F3-954C-F7C4A3EA5C36}" type="presParOf" srcId="{510566AA-FD1F-4155-8161-78B243F16787}" destId="{E17597BD-24C9-4730-9850-76BE30B7CD10}" srcOrd="10" destOrd="0" presId="urn:microsoft.com/office/officeart/2008/layout/LinedList"/>
    <dgm:cxn modelId="{1C52921B-9E87-4A99-B8BA-74071FCAA925}" type="presParOf" srcId="{510566AA-FD1F-4155-8161-78B243F16787}" destId="{3A18E60A-2368-4C17-9258-A11A715CC0ED}" srcOrd="11" destOrd="0" presId="urn:microsoft.com/office/officeart/2008/layout/LinedList"/>
    <dgm:cxn modelId="{7B52ABD9-3CC2-4BB0-8264-D3753D2D32EE}" type="presParOf" srcId="{3A18E60A-2368-4C17-9258-A11A715CC0ED}" destId="{D5CDD01A-44DF-4BE0-BFB2-DED94CF220F9}" srcOrd="0" destOrd="0" presId="urn:microsoft.com/office/officeart/2008/layout/LinedList"/>
    <dgm:cxn modelId="{9E7C3A8D-8472-40DA-9BA3-8F5B5FA3B586}" type="presParOf" srcId="{3A18E60A-2368-4C17-9258-A11A715CC0ED}" destId="{E85F8ECC-57CF-4D39-A9D5-325C53629B64}" srcOrd="1" destOrd="0" presId="urn:microsoft.com/office/officeart/2008/layout/LinedList"/>
    <dgm:cxn modelId="{62CE1CE8-09F4-439D-9B8E-9653AA5BB389}" type="presParOf" srcId="{510566AA-FD1F-4155-8161-78B243F16787}" destId="{3587DBB6-888E-4AFF-AE8E-B2403C38D7F3}" srcOrd="12" destOrd="0" presId="urn:microsoft.com/office/officeart/2008/layout/LinedList"/>
    <dgm:cxn modelId="{744DDDF6-D125-4D71-BC2F-6FF86CD25CF2}" type="presParOf" srcId="{510566AA-FD1F-4155-8161-78B243F16787}" destId="{E60DCF30-BC74-4F0A-B647-6BB568D8A18E}" srcOrd="13" destOrd="0" presId="urn:microsoft.com/office/officeart/2008/layout/LinedList"/>
    <dgm:cxn modelId="{3F27EA09-45B3-41EF-A6F3-C4270F107045}" type="presParOf" srcId="{E60DCF30-BC74-4F0A-B647-6BB568D8A18E}" destId="{EA49F81C-2F86-4BAA-8A98-44C2625DD371}" srcOrd="0" destOrd="0" presId="urn:microsoft.com/office/officeart/2008/layout/LinedList"/>
    <dgm:cxn modelId="{FFE6F9E8-C1B1-4B90-9E4E-5E59BBCB086D}" type="presParOf" srcId="{E60DCF30-BC74-4F0A-B647-6BB568D8A18E}" destId="{798D8DF4-E22B-4547-99E5-03A0DED00513}" srcOrd="1" destOrd="0" presId="urn:microsoft.com/office/officeart/2008/layout/LinedList"/>
    <dgm:cxn modelId="{4ADC96B4-2400-4BDC-9C8B-201AD707EB1B}" type="presParOf" srcId="{510566AA-FD1F-4155-8161-78B243F16787}" destId="{C9AF4300-C8E9-4271-8EAD-3040315A79BB}" srcOrd="14" destOrd="0" presId="urn:microsoft.com/office/officeart/2008/layout/LinedList"/>
    <dgm:cxn modelId="{C857B955-77FD-4CAC-B494-642CDCAF738D}" type="presParOf" srcId="{510566AA-FD1F-4155-8161-78B243F16787}" destId="{4730FDFD-63C7-4E7E-987F-538A5A39D5CF}" srcOrd="15" destOrd="0" presId="urn:microsoft.com/office/officeart/2008/layout/LinedList"/>
    <dgm:cxn modelId="{EA1C512A-D256-4795-B4BE-ED39F1F4AB7C}" type="presParOf" srcId="{4730FDFD-63C7-4E7E-987F-538A5A39D5CF}" destId="{A8BC0B74-0C34-4466-8A1C-C0A43ECF2704}" srcOrd="0" destOrd="0" presId="urn:microsoft.com/office/officeart/2008/layout/LinedList"/>
    <dgm:cxn modelId="{DDE71612-F140-4B0C-B44C-2D611B46769F}" type="presParOf" srcId="{4730FDFD-63C7-4E7E-987F-538A5A39D5CF}" destId="{B799C125-B430-4544-B209-13E6865E8729}" srcOrd="1" destOrd="0" presId="urn:microsoft.com/office/officeart/2008/layout/LinedList"/>
    <dgm:cxn modelId="{40C59563-5BE6-4B8D-9AB7-2D36CA4E41BD}" type="presParOf" srcId="{510566AA-FD1F-4155-8161-78B243F16787}" destId="{F053B08F-041A-4FCB-A3F2-C3956DB22819}" srcOrd="16" destOrd="0" presId="urn:microsoft.com/office/officeart/2008/layout/LinedList"/>
    <dgm:cxn modelId="{936C44A4-676F-45A3-9FFA-D77780CE8BB0}" type="presParOf" srcId="{510566AA-FD1F-4155-8161-78B243F16787}" destId="{C416C9B7-4642-4350-AEF4-A3775E9DAAE2}" srcOrd="17" destOrd="0" presId="urn:microsoft.com/office/officeart/2008/layout/LinedList"/>
    <dgm:cxn modelId="{03FC3529-B207-4D3C-8162-0DCF817870E2}" type="presParOf" srcId="{C416C9B7-4642-4350-AEF4-A3775E9DAAE2}" destId="{4F2EED2C-A16E-4838-A92D-AF0572180D21}" srcOrd="0" destOrd="0" presId="urn:microsoft.com/office/officeart/2008/layout/LinedList"/>
    <dgm:cxn modelId="{A41BB653-735A-4182-8BE4-EF43E20D657F}" type="presParOf" srcId="{C416C9B7-4642-4350-AEF4-A3775E9DAAE2}" destId="{A3652778-4A35-48EA-85D8-3670C0ED0429}" srcOrd="1" destOrd="0" presId="urn:microsoft.com/office/officeart/2008/layout/LinedList"/>
    <dgm:cxn modelId="{2DC6E0FF-5F72-435B-8B7D-26FEE0B00F3C}" type="presParOf" srcId="{510566AA-FD1F-4155-8161-78B243F16787}" destId="{CF6EA690-4823-42E3-81FA-7B7003B28BC8}" srcOrd="18" destOrd="0" presId="urn:microsoft.com/office/officeart/2008/layout/LinedList"/>
    <dgm:cxn modelId="{02CEE5D9-E452-44E9-A5F0-0974F55FB679}" type="presParOf" srcId="{510566AA-FD1F-4155-8161-78B243F16787}" destId="{CC75942B-8CE4-40DB-A5FC-6029D4B4CA29}" srcOrd="19" destOrd="0" presId="urn:microsoft.com/office/officeart/2008/layout/LinedList"/>
    <dgm:cxn modelId="{E700C267-63E4-432C-920C-395EBD2477DD}" type="presParOf" srcId="{CC75942B-8CE4-40DB-A5FC-6029D4B4CA29}" destId="{4EB1371E-4BD3-44E0-A3D5-71B4CEFE0767}" srcOrd="0" destOrd="0" presId="urn:microsoft.com/office/officeart/2008/layout/LinedList"/>
    <dgm:cxn modelId="{38171D91-9604-4727-BF81-F1EC9C756CD0}" type="presParOf" srcId="{CC75942B-8CE4-40DB-A5FC-6029D4B4CA29}" destId="{305F6ADE-2179-4B82-ACBB-2B4990372325}" srcOrd="1" destOrd="0" presId="urn:microsoft.com/office/officeart/2008/layout/LinedList"/>
    <dgm:cxn modelId="{7FCC6AE0-04D7-49D5-9375-4C41D475725D}" type="presParOf" srcId="{510566AA-FD1F-4155-8161-78B243F16787}" destId="{94077429-7CB1-4B19-B6E0-28782DCCF749}" srcOrd="20" destOrd="0" presId="urn:microsoft.com/office/officeart/2008/layout/LinedList"/>
    <dgm:cxn modelId="{135A1EFD-A480-4DC6-9460-D70FF73F4547}" type="presParOf" srcId="{510566AA-FD1F-4155-8161-78B243F16787}" destId="{321E4EDC-A011-49DA-AB8B-B9C2728503ED}" srcOrd="21" destOrd="0" presId="urn:microsoft.com/office/officeart/2008/layout/LinedList"/>
    <dgm:cxn modelId="{DF713AE1-0B2B-4416-A07A-4F93342AE22D}" type="presParOf" srcId="{321E4EDC-A011-49DA-AB8B-B9C2728503ED}" destId="{8BC840FC-754D-424D-B9ED-CD2B9A546FAE}" srcOrd="0" destOrd="0" presId="urn:microsoft.com/office/officeart/2008/layout/LinedList"/>
    <dgm:cxn modelId="{6795315F-EA21-4295-A124-CBA7B8888D3D}" type="presParOf" srcId="{321E4EDC-A011-49DA-AB8B-B9C2728503ED}" destId="{58C4F0EF-0FA9-4675-9DE7-962385158C9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048AB0-545C-4F68-A2BA-6A99B3EB52E0}"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86769F0-F827-43BD-9902-462CCE919C9F}">
      <dgm:prSet/>
      <dgm:spPr/>
      <dgm:t>
        <a:bodyPr/>
        <a:lstStyle/>
        <a:p>
          <a:r>
            <a:rPr lang="en-GB" b="0" i="0" dirty="0"/>
            <a:t>Healthy diet </a:t>
          </a:r>
          <a:r>
            <a:rPr lang="en-GB" b="0" i="0" dirty="0" err="1"/>
            <a:t>esp</a:t>
          </a:r>
          <a:r>
            <a:rPr lang="en-GB" b="0" i="0" dirty="0"/>
            <a:t> adequate calcium and vitamin D intake</a:t>
          </a:r>
          <a:endParaRPr lang="en-US" dirty="0"/>
        </a:p>
      </dgm:t>
    </dgm:pt>
    <dgm:pt modelId="{D198DE20-2CF9-45F6-A6F2-40CE396F9671}" type="parTrans" cxnId="{7D34A19B-4388-4C1B-8C86-B3147B487531}">
      <dgm:prSet/>
      <dgm:spPr/>
      <dgm:t>
        <a:bodyPr/>
        <a:lstStyle/>
        <a:p>
          <a:endParaRPr lang="en-US"/>
        </a:p>
      </dgm:t>
    </dgm:pt>
    <dgm:pt modelId="{339414B7-9A4A-4616-9C8E-76F5EAA443A4}" type="sibTrans" cxnId="{7D34A19B-4388-4C1B-8C86-B3147B487531}">
      <dgm:prSet/>
      <dgm:spPr/>
      <dgm:t>
        <a:bodyPr/>
        <a:lstStyle/>
        <a:p>
          <a:endParaRPr lang="en-US"/>
        </a:p>
      </dgm:t>
    </dgm:pt>
    <dgm:pt modelId="{22501F68-348A-47CF-A1F5-6E4C1361D2E1}">
      <dgm:prSet/>
      <dgm:spPr/>
      <dgm:t>
        <a:bodyPr/>
        <a:lstStyle/>
        <a:p>
          <a:r>
            <a:rPr lang="en-GB" b="0" i="0"/>
            <a:t>Optimal BMI, may do better on low GI diet than low fat if trying to lose weight (obesity increases risk of breast cancer more than HRT), </a:t>
          </a:r>
          <a:endParaRPr lang="en-US"/>
        </a:p>
      </dgm:t>
    </dgm:pt>
    <dgm:pt modelId="{A339C8DE-D141-41A0-9AF0-710C5168D6B4}" type="parTrans" cxnId="{CC7D8E4E-AA14-4EFA-9895-8866D3D13572}">
      <dgm:prSet/>
      <dgm:spPr/>
      <dgm:t>
        <a:bodyPr/>
        <a:lstStyle/>
        <a:p>
          <a:endParaRPr lang="en-US"/>
        </a:p>
      </dgm:t>
    </dgm:pt>
    <dgm:pt modelId="{5CE8B00D-9A50-4399-8E03-B5AB82A39EC1}" type="sibTrans" cxnId="{CC7D8E4E-AA14-4EFA-9895-8866D3D13572}">
      <dgm:prSet/>
      <dgm:spPr/>
      <dgm:t>
        <a:bodyPr/>
        <a:lstStyle/>
        <a:p>
          <a:endParaRPr lang="en-US"/>
        </a:p>
      </dgm:t>
    </dgm:pt>
    <dgm:pt modelId="{320BA4EF-7A3E-4ACA-A80F-269A1D76AB3D}">
      <dgm:prSet/>
      <dgm:spPr/>
      <dgm:t>
        <a:bodyPr/>
        <a:lstStyle/>
        <a:p>
          <a:r>
            <a:rPr lang="en-GB" b="0" i="0"/>
            <a:t>Exercise esp weight bearing if increased risk of Osteoporosis/menopause &lt;45 yrs</a:t>
          </a:r>
          <a:endParaRPr lang="en-US"/>
        </a:p>
      </dgm:t>
    </dgm:pt>
    <dgm:pt modelId="{62890157-C883-4037-BE32-43DA2671F672}" type="parTrans" cxnId="{7E30737D-A7E0-4A66-B867-FA204EFE2CE6}">
      <dgm:prSet/>
      <dgm:spPr/>
      <dgm:t>
        <a:bodyPr/>
        <a:lstStyle/>
        <a:p>
          <a:endParaRPr lang="en-US"/>
        </a:p>
      </dgm:t>
    </dgm:pt>
    <dgm:pt modelId="{37299803-9779-47FC-B970-09873F409DE6}" type="sibTrans" cxnId="{7E30737D-A7E0-4A66-B867-FA204EFE2CE6}">
      <dgm:prSet/>
      <dgm:spPr/>
      <dgm:t>
        <a:bodyPr/>
        <a:lstStyle/>
        <a:p>
          <a:endParaRPr lang="en-US"/>
        </a:p>
      </dgm:t>
    </dgm:pt>
    <dgm:pt modelId="{A2445306-AA40-44A4-9D1E-ADCDB27B6949}">
      <dgm:prSet/>
      <dgm:spPr/>
      <dgm:t>
        <a:bodyPr/>
        <a:lstStyle/>
        <a:p>
          <a:r>
            <a:rPr lang="en-GB" b="0" i="0"/>
            <a:t>Address CVD risk factors including, stop smoking, BP, DM control and lipids</a:t>
          </a:r>
          <a:endParaRPr lang="en-US"/>
        </a:p>
      </dgm:t>
    </dgm:pt>
    <dgm:pt modelId="{FD8AC4F7-A760-432D-BA3B-BC316F6B4A32}" type="parTrans" cxnId="{9CC517CC-3890-4790-9856-EDA03DD4EBF0}">
      <dgm:prSet/>
      <dgm:spPr/>
      <dgm:t>
        <a:bodyPr/>
        <a:lstStyle/>
        <a:p>
          <a:endParaRPr lang="en-US"/>
        </a:p>
      </dgm:t>
    </dgm:pt>
    <dgm:pt modelId="{C3143FC2-5A03-48C4-A28A-3BF0E0C756F7}" type="sibTrans" cxnId="{9CC517CC-3890-4790-9856-EDA03DD4EBF0}">
      <dgm:prSet/>
      <dgm:spPr/>
      <dgm:t>
        <a:bodyPr/>
        <a:lstStyle/>
        <a:p>
          <a:endParaRPr lang="en-US"/>
        </a:p>
      </dgm:t>
    </dgm:pt>
    <dgm:pt modelId="{3342C79C-5B01-40B0-A417-43685411467A}">
      <dgm:prSet/>
      <dgm:spPr/>
      <dgm:t>
        <a:bodyPr/>
        <a:lstStyle/>
        <a:p>
          <a:r>
            <a:rPr lang="en-GB" b="0" i="0" dirty="0"/>
            <a:t>Alcohol-less than 2 units a day</a:t>
          </a:r>
          <a:endParaRPr lang="en-US" dirty="0"/>
        </a:p>
      </dgm:t>
    </dgm:pt>
    <dgm:pt modelId="{48D96F14-07D0-4E33-A844-917A7086B744}" type="parTrans" cxnId="{4625C409-876F-4B3A-BC6E-EB3157846264}">
      <dgm:prSet/>
      <dgm:spPr/>
      <dgm:t>
        <a:bodyPr/>
        <a:lstStyle/>
        <a:p>
          <a:endParaRPr lang="en-US"/>
        </a:p>
      </dgm:t>
    </dgm:pt>
    <dgm:pt modelId="{DBACE56E-6F24-4AE9-8A5F-80BAC8E71CDA}" type="sibTrans" cxnId="{4625C409-876F-4B3A-BC6E-EB3157846264}">
      <dgm:prSet/>
      <dgm:spPr/>
      <dgm:t>
        <a:bodyPr/>
        <a:lstStyle/>
        <a:p>
          <a:endParaRPr lang="en-US"/>
        </a:p>
      </dgm:t>
    </dgm:pt>
    <dgm:pt modelId="{EF81BA0E-C6A4-47C9-85DD-C44224B0F47A}">
      <dgm:prSet/>
      <dgm:spPr/>
      <dgm:t>
        <a:bodyPr/>
        <a:lstStyle/>
        <a:p>
          <a:r>
            <a:rPr lang="en-GB" b="0" i="0"/>
            <a:t>Sleep hygiene</a:t>
          </a:r>
          <a:endParaRPr lang="en-US"/>
        </a:p>
      </dgm:t>
    </dgm:pt>
    <dgm:pt modelId="{0C80C12D-A478-410E-B047-0E07B1A35379}" type="parTrans" cxnId="{0DC39C09-5D8D-4CE1-AC63-E165E4AC9294}">
      <dgm:prSet/>
      <dgm:spPr/>
      <dgm:t>
        <a:bodyPr/>
        <a:lstStyle/>
        <a:p>
          <a:endParaRPr lang="en-US"/>
        </a:p>
      </dgm:t>
    </dgm:pt>
    <dgm:pt modelId="{F5E82AC4-DD67-4620-8473-862AB30CFF18}" type="sibTrans" cxnId="{0DC39C09-5D8D-4CE1-AC63-E165E4AC9294}">
      <dgm:prSet/>
      <dgm:spPr/>
      <dgm:t>
        <a:bodyPr/>
        <a:lstStyle/>
        <a:p>
          <a:endParaRPr lang="en-US"/>
        </a:p>
      </dgm:t>
    </dgm:pt>
    <dgm:pt modelId="{045E9079-6CD4-4B03-BD44-8FF0726B74D3}">
      <dgm:prSet/>
      <dgm:spPr/>
      <dgm:t>
        <a:bodyPr/>
        <a:lstStyle/>
        <a:p>
          <a:r>
            <a:rPr lang="en-GB" b="0" i="0"/>
            <a:t>Pelvic floor exercises</a:t>
          </a:r>
          <a:endParaRPr lang="en-US"/>
        </a:p>
      </dgm:t>
    </dgm:pt>
    <dgm:pt modelId="{742A8C1D-E256-47F2-9614-C4DE2AF5A038}" type="parTrans" cxnId="{01248B55-6BE4-44E5-B80B-D57EEF982969}">
      <dgm:prSet/>
      <dgm:spPr/>
      <dgm:t>
        <a:bodyPr/>
        <a:lstStyle/>
        <a:p>
          <a:endParaRPr lang="en-US"/>
        </a:p>
      </dgm:t>
    </dgm:pt>
    <dgm:pt modelId="{1A079560-45EA-4A73-BC50-B0CF89C2E49E}" type="sibTrans" cxnId="{01248B55-6BE4-44E5-B80B-D57EEF982969}">
      <dgm:prSet/>
      <dgm:spPr/>
      <dgm:t>
        <a:bodyPr/>
        <a:lstStyle/>
        <a:p>
          <a:endParaRPr lang="en-US"/>
        </a:p>
      </dgm:t>
    </dgm:pt>
    <dgm:pt modelId="{132F8DF0-83E8-414A-8FE0-72EAC5BF351B}">
      <dgm:prSet/>
      <dgm:spPr/>
      <dgm:t>
        <a:bodyPr/>
        <a:lstStyle/>
        <a:p>
          <a:r>
            <a:rPr lang="en-GB" b="0" i="0"/>
            <a:t>Skin esp sun-protection</a:t>
          </a:r>
          <a:endParaRPr lang="en-US"/>
        </a:p>
      </dgm:t>
    </dgm:pt>
    <dgm:pt modelId="{7E70009A-49CA-4F36-9DA9-EC04AB737F30}" type="parTrans" cxnId="{4F66CA83-ADDB-4ED8-A836-7B2C543A8A0A}">
      <dgm:prSet/>
      <dgm:spPr/>
      <dgm:t>
        <a:bodyPr/>
        <a:lstStyle/>
        <a:p>
          <a:endParaRPr lang="en-US"/>
        </a:p>
      </dgm:t>
    </dgm:pt>
    <dgm:pt modelId="{918C6D6E-8B54-49C0-A095-5A87BECB5756}" type="sibTrans" cxnId="{4F66CA83-ADDB-4ED8-A836-7B2C543A8A0A}">
      <dgm:prSet/>
      <dgm:spPr/>
      <dgm:t>
        <a:bodyPr/>
        <a:lstStyle/>
        <a:p>
          <a:endParaRPr lang="en-US"/>
        </a:p>
      </dgm:t>
    </dgm:pt>
    <dgm:pt modelId="{85FE18CE-48C3-4D81-86AA-9437AA5E9CEF}">
      <dgm:prSet/>
      <dgm:spPr/>
      <dgm:t>
        <a:bodyPr/>
        <a:lstStyle/>
        <a:p>
          <a:r>
            <a:rPr lang="en-GB" b="0" i="0"/>
            <a:t>Screening programmes for breast, bowel and cervix if eligible</a:t>
          </a:r>
          <a:endParaRPr lang="en-US"/>
        </a:p>
      </dgm:t>
    </dgm:pt>
    <dgm:pt modelId="{220B4168-1960-4ECC-9306-F5B2A8B4A544}" type="parTrans" cxnId="{5B65A01A-5846-4C1D-9D93-B8E045ACE24E}">
      <dgm:prSet/>
      <dgm:spPr/>
      <dgm:t>
        <a:bodyPr/>
        <a:lstStyle/>
        <a:p>
          <a:endParaRPr lang="en-US"/>
        </a:p>
      </dgm:t>
    </dgm:pt>
    <dgm:pt modelId="{953F1B49-BB90-4B51-ABE5-13C0F947BE88}" type="sibTrans" cxnId="{5B65A01A-5846-4C1D-9D93-B8E045ACE24E}">
      <dgm:prSet/>
      <dgm:spPr/>
      <dgm:t>
        <a:bodyPr/>
        <a:lstStyle/>
        <a:p>
          <a:endParaRPr lang="en-US"/>
        </a:p>
      </dgm:t>
    </dgm:pt>
    <dgm:pt modelId="{6B65D528-2EA2-45EC-85C7-B6E35A2C09F2}" type="pres">
      <dgm:prSet presAssocID="{5D048AB0-545C-4F68-A2BA-6A99B3EB52E0}" presName="linear" presStyleCnt="0">
        <dgm:presLayoutVars>
          <dgm:animLvl val="lvl"/>
          <dgm:resizeHandles val="exact"/>
        </dgm:presLayoutVars>
      </dgm:prSet>
      <dgm:spPr/>
    </dgm:pt>
    <dgm:pt modelId="{9B17E9FE-7B0C-4974-8035-F1A76D063D50}" type="pres">
      <dgm:prSet presAssocID="{286769F0-F827-43BD-9902-462CCE919C9F}" presName="parentText" presStyleLbl="node1" presStyleIdx="0" presStyleCnt="9">
        <dgm:presLayoutVars>
          <dgm:chMax val="0"/>
          <dgm:bulletEnabled val="1"/>
        </dgm:presLayoutVars>
      </dgm:prSet>
      <dgm:spPr/>
    </dgm:pt>
    <dgm:pt modelId="{362B3D46-9D2A-4612-96C4-E3961E778891}" type="pres">
      <dgm:prSet presAssocID="{339414B7-9A4A-4616-9C8E-76F5EAA443A4}" presName="spacer" presStyleCnt="0"/>
      <dgm:spPr/>
    </dgm:pt>
    <dgm:pt modelId="{C645D4AC-9961-4334-A56A-4BB82F14A319}" type="pres">
      <dgm:prSet presAssocID="{22501F68-348A-47CF-A1F5-6E4C1361D2E1}" presName="parentText" presStyleLbl="node1" presStyleIdx="1" presStyleCnt="9">
        <dgm:presLayoutVars>
          <dgm:chMax val="0"/>
          <dgm:bulletEnabled val="1"/>
        </dgm:presLayoutVars>
      </dgm:prSet>
      <dgm:spPr/>
    </dgm:pt>
    <dgm:pt modelId="{0291A384-6AFE-4EAD-8E73-E3C9DDD25D6C}" type="pres">
      <dgm:prSet presAssocID="{5CE8B00D-9A50-4399-8E03-B5AB82A39EC1}" presName="spacer" presStyleCnt="0"/>
      <dgm:spPr/>
    </dgm:pt>
    <dgm:pt modelId="{B55374EB-E3C2-4BF4-AECF-1CC4D761F33C}" type="pres">
      <dgm:prSet presAssocID="{320BA4EF-7A3E-4ACA-A80F-269A1D76AB3D}" presName="parentText" presStyleLbl="node1" presStyleIdx="2" presStyleCnt="9">
        <dgm:presLayoutVars>
          <dgm:chMax val="0"/>
          <dgm:bulletEnabled val="1"/>
        </dgm:presLayoutVars>
      </dgm:prSet>
      <dgm:spPr/>
    </dgm:pt>
    <dgm:pt modelId="{C3E6A957-3EC7-4332-967C-45FB3E1907BE}" type="pres">
      <dgm:prSet presAssocID="{37299803-9779-47FC-B970-09873F409DE6}" presName="spacer" presStyleCnt="0"/>
      <dgm:spPr/>
    </dgm:pt>
    <dgm:pt modelId="{37940D2B-5CC3-46AE-8831-45BC6B142B2D}" type="pres">
      <dgm:prSet presAssocID="{A2445306-AA40-44A4-9D1E-ADCDB27B6949}" presName="parentText" presStyleLbl="node1" presStyleIdx="3" presStyleCnt="9">
        <dgm:presLayoutVars>
          <dgm:chMax val="0"/>
          <dgm:bulletEnabled val="1"/>
        </dgm:presLayoutVars>
      </dgm:prSet>
      <dgm:spPr/>
    </dgm:pt>
    <dgm:pt modelId="{FCCDDDDA-640D-42E6-BA41-718775E584CB}" type="pres">
      <dgm:prSet presAssocID="{C3143FC2-5A03-48C4-A28A-3BF0E0C756F7}" presName="spacer" presStyleCnt="0"/>
      <dgm:spPr/>
    </dgm:pt>
    <dgm:pt modelId="{8B0FC167-091F-41BA-A064-F5AC55D68A87}" type="pres">
      <dgm:prSet presAssocID="{3342C79C-5B01-40B0-A417-43685411467A}" presName="parentText" presStyleLbl="node1" presStyleIdx="4" presStyleCnt="9">
        <dgm:presLayoutVars>
          <dgm:chMax val="0"/>
          <dgm:bulletEnabled val="1"/>
        </dgm:presLayoutVars>
      </dgm:prSet>
      <dgm:spPr/>
    </dgm:pt>
    <dgm:pt modelId="{661B1801-E9A6-40AB-BC50-EBBE95BE5538}" type="pres">
      <dgm:prSet presAssocID="{DBACE56E-6F24-4AE9-8A5F-80BAC8E71CDA}" presName="spacer" presStyleCnt="0"/>
      <dgm:spPr/>
    </dgm:pt>
    <dgm:pt modelId="{F46D34A0-EF9C-44DC-8AB3-62E1FA0FBBB3}" type="pres">
      <dgm:prSet presAssocID="{EF81BA0E-C6A4-47C9-85DD-C44224B0F47A}" presName="parentText" presStyleLbl="node1" presStyleIdx="5" presStyleCnt="9">
        <dgm:presLayoutVars>
          <dgm:chMax val="0"/>
          <dgm:bulletEnabled val="1"/>
        </dgm:presLayoutVars>
      </dgm:prSet>
      <dgm:spPr/>
    </dgm:pt>
    <dgm:pt modelId="{FE09FE90-1CDC-4128-97DC-9C83805702A1}" type="pres">
      <dgm:prSet presAssocID="{F5E82AC4-DD67-4620-8473-862AB30CFF18}" presName="spacer" presStyleCnt="0"/>
      <dgm:spPr/>
    </dgm:pt>
    <dgm:pt modelId="{E333EF4B-BB86-46C2-BC59-9177F1994801}" type="pres">
      <dgm:prSet presAssocID="{045E9079-6CD4-4B03-BD44-8FF0726B74D3}" presName="parentText" presStyleLbl="node1" presStyleIdx="6" presStyleCnt="9">
        <dgm:presLayoutVars>
          <dgm:chMax val="0"/>
          <dgm:bulletEnabled val="1"/>
        </dgm:presLayoutVars>
      </dgm:prSet>
      <dgm:spPr/>
    </dgm:pt>
    <dgm:pt modelId="{F0C14C46-26A1-4DE6-B76B-D0898FFFE68B}" type="pres">
      <dgm:prSet presAssocID="{1A079560-45EA-4A73-BC50-B0CF89C2E49E}" presName="spacer" presStyleCnt="0"/>
      <dgm:spPr/>
    </dgm:pt>
    <dgm:pt modelId="{9A7FA7E9-C721-4D97-8C03-4D1F465EB8E8}" type="pres">
      <dgm:prSet presAssocID="{132F8DF0-83E8-414A-8FE0-72EAC5BF351B}" presName="parentText" presStyleLbl="node1" presStyleIdx="7" presStyleCnt="9">
        <dgm:presLayoutVars>
          <dgm:chMax val="0"/>
          <dgm:bulletEnabled val="1"/>
        </dgm:presLayoutVars>
      </dgm:prSet>
      <dgm:spPr/>
    </dgm:pt>
    <dgm:pt modelId="{26E64440-9D19-446A-B297-50CC24BE7C33}" type="pres">
      <dgm:prSet presAssocID="{918C6D6E-8B54-49C0-A095-5A87BECB5756}" presName="spacer" presStyleCnt="0"/>
      <dgm:spPr/>
    </dgm:pt>
    <dgm:pt modelId="{52C9FA4D-B5EA-4BE1-949C-B4AE92AA7593}" type="pres">
      <dgm:prSet presAssocID="{85FE18CE-48C3-4D81-86AA-9437AA5E9CEF}" presName="parentText" presStyleLbl="node1" presStyleIdx="8" presStyleCnt="9">
        <dgm:presLayoutVars>
          <dgm:chMax val="0"/>
          <dgm:bulletEnabled val="1"/>
        </dgm:presLayoutVars>
      </dgm:prSet>
      <dgm:spPr/>
    </dgm:pt>
  </dgm:ptLst>
  <dgm:cxnLst>
    <dgm:cxn modelId="{0DC39C09-5D8D-4CE1-AC63-E165E4AC9294}" srcId="{5D048AB0-545C-4F68-A2BA-6A99B3EB52E0}" destId="{EF81BA0E-C6A4-47C9-85DD-C44224B0F47A}" srcOrd="5" destOrd="0" parTransId="{0C80C12D-A478-410E-B047-0E07B1A35379}" sibTransId="{F5E82AC4-DD67-4620-8473-862AB30CFF18}"/>
    <dgm:cxn modelId="{4625C409-876F-4B3A-BC6E-EB3157846264}" srcId="{5D048AB0-545C-4F68-A2BA-6A99B3EB52E0}" destId="{3342C79C-5B01-40B0-A417-43685411467A}" srcOrd="4" destOrd="0" parTransId="{48D96F14-07D0-4E33-A844-917A7086B744}" sibTransId="{DBACE56E-6F24-4AE9-8A5F-80BAC8E71CDA}"/>
    <dgm:cxn modelId="{F461C20B-B58B-42AA-A097-D7F98802576F}" type="presOf" srcId="{5D048AB0-545C-4F68-A2BA-6A99B3EB52E0}" destId="{6B65D528-2EA2-45EC-85C7-B6E35A2C09F2}" srcOrd="0" destOrd="0" presId="urn:microsoft.com/office/officeart/2005/8/layout/vList2"/>
    <dgm:cxn modelId="{0469010D-8150-4273-8CDB-D7A0210B9529}" type="presOf" srcId="{132F8DF0-83E8-414A-8FE0-72EAC5BF351B}" destId="{9A7FA7E9-C721-4D97-8C03-4D1F465EB8E8}" srcOrd="0" destOrd="0" presId="urn:microsoft.com/office/officeart/2005/8/layout/vList2"/>
    <dgm:cxn modelId="{5B65A01A-5846-4C1D-9D93-B8E045ACE24E}" srcId="{5D048AB0-545C-4F68-A2BA-6A99B3EB52E0}" destId="{85FE18CE-48C3-4D81-86AA-9437AA5E9CEF}" srcOrd="8" destOrd="0" parTransId="{220B4168-1960-4ECC-9306-F5B2A8B4A544}" sibTransId="{953F1B49-BB90-4B51-ABE5-13C0F947BE88}"/>
    <dgm:cxn modelId="{D194913F-B952-403B-8760-B13F55EEA5FB}" type="presOf" srcId="{3342C79C-5B01-40B0-A417-43685411467A}" destId="{8B0FC167-091F-41BA-A064-F5AC55D68A87}" srcOrd="0" destOrd="0" presId="urn:microsoft.com/office/officeart/2005/8/layout/vList2"/>
    <dgm:cxn modelId="{1E54F046-2B28-4C4B-BC40-D106A4297B0F}" type="presOf" srcId="{EF81BA0E-C6A4-47C9-85DD-C44224B0F47A}" destId="{F46D34A0-EF9C-44DC-8AB3-62E1FA0FBBB3}" srcOrd="0" destOrd="0" presId="urn:microsoft.com/office/officeart/2005/8/layout/vList2"/>
    <dgm:cxn modelId="{CC7D8E4E-AA14-4EFA-9895-8866D3D13572}" srcId="{5D048AB0-545C-4F68-A2BA-6A99B3EB52E0}" destId="{22501F68-348A-47CF-A1F5-6E4C1361D2E1}" srcOrd="1" destOrd="0" parTransId="{A339C8DE-D141-41A0-9AF0-710C5168D6B4}" sibTransId="{5CE8B00D-9A50-4399-8E03-B5AB82A39EC1}"/>
    <dgm:cxn modelId="{23829B4E-A8AE-464F-922F-0120E54D9BDD}" type="presOf" srcId="{286769F0-F827-43BD-9902-462CCE919C9F}" destId="{9B17E9FE-7B0C-4974-8035-F1A76D063D50}" srcOrd="0" destOrd="0" presId="urn:microsoft.com/office/officeart/2005/8/layout/vList2"/>
    <dgm:cxn modelId="{01248B55-6BE4-44E5-B80B-D57EEF982969}" srcId="{5D048AB0-545C-4F68-A2BA-6A99B3EB52E0}" destId="{045E9079-6CD4-4B03-BD44-8FF0726B74D3}" srcOrd="6" destOrd="0" parTransId="{742A8C1D-E256-47F2-9614-C4DE2AF5A038}" sibTransId="{1A079560-45EA-4A73-BC50-B0CF89C2E49E}"/>
    <dgm:cxn modelId="{56779E55-2215-4143-A9E9-BD56F99C92FB}" type="presOf" srcId="{045E9079-6CD4-4B03-BD44-8FF0726B74D3}" destId="{E333EF4B-BB86-46C2-BC59-9177F1994801}" srcOrd="0" destOrd="0" presId="urn:microsoft.com/office/officeart/2005/8/layout/vList2"/>
    <dgm:cxn modelId="{4E27A175-4680-45FA-A60D-9FFFEA1BDD04}" type="presOf" srcId="{A2445306-AA40-44A4-9D1E-ADCDB27B6949}" destId="{37940D2B-5CC3-46AE-8831-45BC6B142B2D}" srcOrd="0" destOrd="0" presId="urn:microsoft.com/office/officeart/2005/8/layout/vList2"/>
    <dgm:cxn modelId="{BAF45058-A7FF-454E-8CDA-4076FB89E78B}" type="presOf" srcId="{320BA4EF-7A3E-4ACA-A80F-269A1D76AB3D}" destId="{B55374EB-E3C2-4BF4-AECF-1CC4D761F33C}" srcOrd="0" destOrd="0" presId="urn:microsoft.com/office/officeart/2005/8/layout/vList2"/>
    <dgm:cxn modelId="{7E30737D-A7E0-4A66-B867-FA204EFE2CE6}" srcId="{5D048AB0-545C-4F68-A2BA-6A99B3EB52E0}" destId="{320BA4EF-7A3E-4ACA-A80F-269A1D76AB3D}" srcOrd="2" destOrd="0" parTransId="{62890157-C883-4037-BE32-43DA2671F672}" sibTransId="{37299803-9779-47FC-B970-09873F409DE6}"/>
    <dgm:cxn modelId="{4F66CA83-ADDB-4ED8-A836-7B2C543A8A0A}" srcId="{5D048AB0-545C-4F68-A2BA-6A99B3EB52E0}" destId="{132F8DF0-83E8-414A-8FE0-72EAC5BF351B}" srcOrd="7" destOrd="0" parTransId="{7E70009A-49CA-4F36-9DA9-EC04AB737F30}" sibTransId="{918C6D6E-8B54-49C0-A095-5A87BECB5756}"/>
    <dgm:cxn modelId="{7D34A19B-4388-4C1B-8C86-B3147B487531}" srcId="{5D048AB0-545C-4F68-A2BA-6A99B3EB52E0}" destId="{286769F0-F827-43BD-9902-462CCE919C9F}" srcOrd="0" destOrd="0" parTransId="{D198DE20-2CF9-45F6-A6F2-40CE396F9671}" sibTransId="{339414B7-9A4A-4616-9C8E-76F5EAA443A4}"/>
    <dgm:cxn modelId="{9CC517CC-3890-4790-9856-EDA03DD4EBF0}" srcId="{5D048AB0-545C-4F68-A2BA-6A99B3EB52E0}" destId="{A2445306-AA40-44A4-9D1E-ADCDB27B6949}" srcOrd="3" destOrd="0" parTransId="{FD8AC4F7-A760-432D-BA3B-BC316F6B4A32}" sibTransId="{C3143FC2-5A03-48C4-A28A-3BF0E0C756F7}"/>
    <dgm:cxn modelId="{281885F0-2903-402B-97F0-5928FE24267D}" type="presOf" srcId="{22501F68-348A-47CF-A1F5-6E4C1361D2E1}" destId="{C645D4AC-9961-4334-A56A-4BB82F14A319}" srcOrd="0" destOrd="0" presId="urn:microsoft.com/office/officeart/2005/8/layout/vList2"/>
    <dgm:cxn modelId="{3158FAF3-1F70-4A30-B9C3-C9DF8E8AC2DC}" type="presOf" srcId="{85FE18CE-48C3-4D81-86AA-9437AA5E9CEF}" destId="{52C9FA4D-B5EA-4BE1-949C-B4AE92AA7593}" srcOrd="0" destOrd="0" presId="urn:microsoft.com/office/officeart/2005/8/layout/vList2"/>
    <dgm:cxn modelId="{87E33593-8BDA-4E9F-BF28-C754A936490B}" type="presParOf" srcId="{6B65D528-2EA2-45EC-85C7-B6E35A2C09F2}" destId="{9B17E9FE-7B0C-4974-8035-F1A76D063D50}" srcOrd="0" destOrd="0" presId="urn:microsoft.com/office/officeart/2005/8/layout/vList2"/>
    <dgm:cxn modelId="{5E82F889-292B-463F-BA6A-C5EC18BCF5FA}" type="presParOf" srcId="{6B65D528-2EA2-45EC-85C7-B6E35A2C09F2}" destId="{362B3D46-9D2A-4612-96C4-E3961E778891}" srcOrd="1" destOrd="0" presId="urn:microsoft.com/office/officeart/2005/8/layout/vList2"/>
    <dgm:cxn modelId="{97E11135-89B4-4055-96BA-35787C15BC1E}" type="presParOf" srcId="{6B65D528-2EA2-45EC-85C7-B6E35A2C09F2}" destId="{C645D4AC-9961-4334-A56A-4BB82F14A319}" srcOrd="2" destOrd="0" presId="urn:microsoft.com/office/officeart/2005/8/layout/vList2"/>
    <dgm:cxn modelId="{5EFFB3D1-C01F-401B-B2CE-0990D3E249B9}" type="presParOf" srcId="{6B65D528-2EA2-45EC-85C7-B6E35A2C09F2}" destId="{0291A384-6AFE-4EAD-8E73-E3C9DDD25D6C}" srcOrd="3" destOrd="0" presId="urn:microsoft.com/office/officeart/2005/8/layout/vList2"/>
    <dgm:cxn modelId="{8289D648-2F7A-47F0-B1D9-7E2E11F4A3CE}" type="presParOf" srcId="{6B65D528-2EA2-45EC-85C7-B6E35A2C09F2}" destId="{B55374EB-E3C2-4BF4-AECF-1CC4D761F33C}" srcOrd="4" destOrd="0" presId="urn:microsoft.com/office/officeart/2005/8/layout/vList2"/>
    <dgm:cxn modelId="{BEC24D07-669A-4B5C-AE40-7B1E09E76E1E}" type="presParOf" srcId="{6B65D528-2EA2-45EC-85C7-B6E35A2C09F2}" destId="{C3E6A957-3EC7-4332-967C-45FB3E1907BE}" srcOrd="5" destOrd="0" presId="urn:microsoft.com/office/officeart/2005/8/layout/vList2"/>
    <dgm:cxn modelId="{0CFD0EAD-902B-4C6E-90DE-B845D150DDD5}" type="presParOf" srcId="{6B65D528-2EA2-45EC-85C7-B6E35A2C09F2}" destId="{37940D2B-5CC3-46AE-8831-45BC6B142B2D}" srcOrd="6" destOrd="0" presId="urn:microsoft.com/office/officeart/2005/8/layout/vList2"/>
    <dgm:cxn modelId="{AD4A93F8-CB42-4A64-894E-9A0C081EF5C6}" type="presParOf" srcId="{6B65D528-2EA2-45EC-85C7-B6E35A2C09F2}" destId="{FCCDDDDA-640D-42E6-BA41-718775E584CB}" srcOrd="7" destOrd="0" presId="urn:microsoft.com/office/officeart/2005/8/layout/vList2"/>
    <dgm:cxn modelId="{8C662656-2FC1-4E46-823E-9BA95CB92075}" type="presParOf" srcId="{6B65D528-2EA2-45EC-85C7-B6E35A2C09F2}" destId="{8B0FC167-091F-41BA-A064-F5AC55D68A87}" srcOrd="8" destOrd="0" presId="urn:microsoft.com/office/officeart/2005/8/layout/vList2"/>
    <dgm:cxn modelId="{566FD9FE-651F-41D9-A83B-9074F8221804}" type="presParOf" srcId="{6B65D528-2EA2-45EC-85C7-B6E35A2C09F2}" destId="{661B1801-E9A6-40AB-BC50-EBBE95BE5538}" srcOrd="9" destOrd="0" presId="urn:microsoft.com/office/officeart/2005/8/layout/vList2"/>
    <dgm:cxn modelId="{32B83793-04A4-426E-9BB4-7857C37CF951}" type="presParOf" srcId="{6B65D528-2EA2-45EC-85C7-B6E35A2C09F2}" destId="{F46D34A0-EF9C-44DC-8AB3-62E1FA0FBBB3}" srcOrd="10" destOrd="0" presId="urn:microsoft.com/office/officeart/2005/8/layout/vList2"/>
    <dgm:cxn modelId="{B30A1FDA-8905-4E7D-B83F-3958BD60B7D6}" type="presParOf" srcId="{6B65D528-2EA2-45EC-85C7-B6E35A2C09F2}" destId="{FE09FE90-1CDC-4128-97DC-9C83805702A1}" srcOrd="11" destOrd="0" presId="urn:microsoft.com/office/officeart/2005/8/layout/vList2"/>
    <dgm:cxn modelId="{4D095870-84F3-4295-8001-6324EB93E70A}" type="presParOf" srcId="{6B65D528-2EA2-45EC-85C7-B6E35A2C09F2}" destId="{E333EF4B-BB86-46C2-BC59-9177F1994801}" srcOrd="12" destOrd="0" presId="urn:microsoft.com/office/officeart/2005/8/layout/vList2"/>
    <dgm:cxn modelId="{A89D294C-FC90-4877-83F1-04596280ADF7}" type="presParOf" srcId="{6B65D528-2EA2-45EC-85C7-B6E35A2C09F2}" destId="{F0C14C46-26A1-4DE6-B76B-D0898FFFE68B}" srcOrd="13" destOrd="0" presId="urn:microsoft.com/office/officeart/2005/8/layout/vList2"/>
    <dgm:cxn modelId="{EA661F0A-B019-4DCB-9EDC-3C5F8327AC54}" type="presParOf" srcId="{6B65D528-2EA2-45EC-85C7-B6E35A2C09F2}" destId="{9A7FA7E9-C721-4D97-8C03-4D1F465EB8E8}" srcOrd="14" destOrd="0" presId="urn:microsoft.com/office/officeart/2005/8/layout/vList2"/>
    <dgm:cxn modelId="{5B59531E-ADB9-4BA4-B893-3F599EFFF904}" type="presParOf" srcId="{6B65D528-2EA2-45EC-85C7-B6E35A2C09F2}" destId="{26E64440-9D19-446A-B297-50CC24BE7C33}" srcOrd="15" destOrd="0" presId="urn:microsoft.com/office/officeart/2005/8/layout/vList2"/>
    <dgm:cxn modelId="{0BA490CB-F669-408B-87EB-9F3E7912F828}" type="presParOf" srcId="{6B65D528-2EA2-45EC-85C7-B6E35A2C09F2}" destId="{52C9FA4D-B5EA-4BE1-949C-B4AE92AA7593}" srcOrd="1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6AE6E3-C6F9-4A6B-A4BB-1BBCA325BC69}"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A671B6B0-4DD6-484C-BDAF-E9B02856FBAC}">
      <dgm:prSet/>
      <dgm:spPr/>
      <dgm:t>
        <a:bodyPr/>
        <a:lstStyle/>
        <a:p>
          <a:r>
            <a:rPr lang="en-GB"/>
            <a:t>Effective for vasomotor symptoms</a:t>
          </a:r>
          <a:endParaRPr lang="en-US"/>
        </a:p>
      </dgm:t>
    </dgm:pt>
    <dgm:pt modelId="{3831C596-8EE2-4673-BCAA-D536717C1D1B}" type="parTrans" cxnId="{6BC3F2D0-D87D-4114-8B21-CE51E4D5D71A}">
      <dgm:prSet/>
      <dgm:spPr/>
      <dgm:t>
        <a:bodyPr/>
        <a:lstStyle/>
        <a:p>
          <a:endParaRPr lang="en-US"/>
        </a:p>
      </dgm:t>
    </dgm:pt>
    <dgm:pt modelId="{E1E9D737-E911-40C9-84C0-A8469273B09C}" type="sibTrans" cxnId="{6BC3F2D0-D87D-4114-8B21-CE51E4D5D71A}">
      <dgm:prSet/>
      <dgm:spPr/>
      <dgm:t>
        <a:bodyPr/>
        <a:lstStyle/>
        <a:p>
          <a:endParaRPr lang="en-US"/>
        </a:p>
      </dgm:t>
    </dgm:pt>
    <dgm:pt modelId="{DC9B69FA-762A-4008-8C05-527BB8D33B49}">
      <dgm:prSet/>
      <dgm:spPr/>
      <dgm:t>
        <a:bodyPr/>
        <a:lstStyle/>
        <a:p>
          <a:r>
            <a:rPr lang="en-GB"/>
            <a:t>Mood changes</a:t>
          </a:r>
          <a:endParaRPr lang="en-US"/>
        </a:p>
      </dgm:t>
    </dgm:pt>
    <dgm:pt modelId="{74BF958A-1475-4113-8C11-4C0326CA8E52}" type="parTrans" cxnId="{9DAD2047-4F51-4321-99A0-0A7633286FFA}">
      <dgm:prSet/>
      <dgm:spPr/>
      <dgm:t>
        <a:bodyPr/>
        <a:lstStyle/>
        <a:p>
          <a:endParaRPr lang="en-US"/>
        </a:p>
      </dgm:t>
    </dgm:pt>
    <dgm:pt modelId="{3C6E7126-5C92-4B61-9AB2-E566C0C78F91}" type="sibTrans" cxnId="{9DAD2047-4F51-4321-99A0-0A7633286FFA}">
      <dgm:prSet/>
      <dgm:spPr/>
      <dgm:t>
        <a:bodyPr/>
        <a:lstStyle/>
        <a:p>
          <a:endParaRPr lang="en-US"/>
        </a:p>
      </dgm:t>
    </dgm:pt>
    <dgm:pt modelId="{352057EB-17B6-45AD-9F11-938161A75BE7}">
      <dgm:prSet/>
      <dgm:spPr/>
      <dgm:t>
        <a:bodyPr/>
        <a:lstStyle/>
        <a:p>
          <a:r>
            <a:rPr lang="en-GB"/>
            <a:t>Sexual function</a:t>
          </a:r>
          <a:endParaRPr lang="en-US"/>
        </a:p>
      </dgm:t>
    </dgm:pt>
    <dgm:pt modelId="{01260D77-3FCB-4815-BB2F-2436708BE419}" type="parTrans" cxnId="{8ABD5190-0184-4457-A014-ECE1AB47663D}">
      <dgm:prSet/>
      <dgm:spPr/>
      <dgm:t>
        <a:bodyPr/>
        <a:lstStyle/>
        <a:p>
          <a:endParaRPr lang="en-US"/>
        </a:p>
      </dgm:t>
    </dgm:pt>
    <dgm:pt modelId="{14FFFF95-2E13-4C06-AB0C-A7D160D5EC81}" type="sibTrans" cxnId="{8ABD5190-0184-4457-A014-ECE1AB47663D}">
      <dgm:prSet/>
      <dgm:spPr/>
      <dgm:t>
        <a:bodyPr/>
        <a:lstStyle/>
        <a:p>
          <a:endParaRPr lang="en-US"/>
        </a:p>
      </dgm:t>
    </dgm:pt>
    <dgm:pt modelId="{9396D010-DFD0-4DC2-8327-3DB7F177C6A9}">
      <dgm:prSet/>
      <dgm:spPr/>
      <dgm:t>
        <a:bodyPr/>
        <a:lstStyle/>
        <a:p>
          <a:r>
            <a:rPr lang="en-GB"/>
            <a:t>MSK symptoms</a:t>
          </a:r>
          <a:endParaRPr lang="en-US"/>
        </a:p>
      </dgm:t>
    </dgm:pt>
    <dgm:pt modelId="{32B63D87-D464-412E-9332-15F81F130924}" type="parTrans" cxnId="{7D160488-1601-4E27-8CA7-A35E74468883}">
      <dgm:prSet/>
      <dgm:spPr/>
      <dgm:t>
        <a:bodyPr/>
        <a:lstStyle/>
        <a:p>
          <a:endParaRPr lang="en-US"/>
        </a:p>
      </dgm:t>
    </dgm:pt>
    <dgm:pt modelId="{59292BD5-576C-43E3-9322-436F9F3AD64B}" type="sibTrans" cxnId="{7D160488-1601-4E27-8CA7-A35E74468883}">
      <dgm:prSet/>
      <dgm:spPr/>
      <dgm:t>
        <a:bodyPr/>
        <a:lstStyle/>
        <a:p>
          <a:endParaRPr lang="en-US"/>
        </a:p>
      </dgm:t>
    </dgm:pt>
    <dgm:pt modelId="{4120C7A9-E4BD-488E-A2CB-BF4B3DD34403}">
      <dgm:prSet/>
      <dgm:spPr/>
      <dgm:t>
        <a:bodyPr/>
        <a:lstStyle/>
        <a:p>
          <a:r>
            <a:rPr lang="en-GB"/>
            <a:t>Bone density</a:t>
          </a:r>
          <a:endParaRPr lang="en-US"/>
        </a:p>
      </dgm:t>
    </dgm:pt>
    <dgm:pt modelId="{94CF2DC9-442A-4C9F-B557-71F012DBF418}" type="parTrans" cxnId="{F012D769-4190-4744-846F-8DCCA979BD91}">
      <dgm:prSet/>
      <dgm:spPr/>
      <dgm:t>
        <a:bodyPr/>
        <a:lstStyle/>
        <a:p>
          <a:endParaRPr lang="en-US"/>
        </a:p>
      </dgm:t>
    </dgm:pt>
    <dgm:pt modelId="{4E63F674-2FF1-4CF8-A741-CD6200EC40DE}" type="sibTrans" cxnId="{F012D769-4190-4744-846F-8DCCA979BD91}">
      <dgm:prSet/>
      <dgm:spPr/>
      <dgm:t>
        <a:bodyPr/>
        <a:lstStyle/>
        <a:p>
          <a:endParaRPr lang="en-US"/>
        </a:p>
      </dgm:t>
    </dgm:pt>
    <dgm:pt modelId="{E452F7CB-D20F-4D85-9894-A86D5A091648}">
      <dgm:prSet/>
      <dgm:spPr/>
      <dgm:t>
        <a:bodyPr/>
        <a:lstStyle/>
        <a:p>
          <a:r>
            <a:rPr lang="en-GB"/>
            <a:t>Transdermal HRT usually improves migraines</a:t>
          </a:r>
          <a:endParaRPr lang="en-US"/>
        </a:p>
      </dgm:t>
    </dgm:pt>
    <dgm:pt modelId="{B523922B-1EFC-4D33-AC92-2EBED83E8873}" type="parTrans" cxnId="{F40300DF-2FFF-4EF9-A20D-DCA1E85734FB}">
      <dgm:prSet/>
      <dgm:spPr/>
      <dgm:t>
        <a:bodyPr/>
        <a:lstStyle/>
        <a:p>
          <a:endParaRPr lang="en-US"/>
        </a:p>
      </dgm:t>
    </dgm:pt>
    <dgm:pt modelId="{141C1459-CA73-4882-BCB5-2E56CE3DFF16}" type="sibTrans" cxnId="{F40300DF-2FFF-4EF9-A20D-DCA1E85734FB}">
      <dgm:prSet/>
      <dgm:spPr/>
      <dgm:t>
        <a:bodyPr/>
        <a:lstStyle/>
        <a:p>
          <a:endParaRPr lang="en-US"/>
        </a:p>
      </dgm:t>
    </dgm:pt>
    <dgm:pt modelId="{A5E7EC50-B2B8-4075-A924-23E90D4B5A59}">
      <dgm:prSet/>
      <dgm:spPr/>
      <dgm:t>
        <a:bodyPr/>
        <a:lstStyle/>
        <a:p>
          <a:r>
            <a:rPr lang="en-GB"/>
            <a:t>Urogenital changes (might need local treatment too)</a:t>
          </a:r>
          <a:endParaRPr lang="en-US"/>
        </a:p>
      </dgm:t>
    </dgm:pt>
    <dgm:pt modelId="{E665DBE8-8DF4-45E9-BFCB-1A9A16CE270B}" type="parTrans" cxnId="{76CEBBD7-81FA-4B2E-81FE-7CCE5D26DF06}">
      <dgm:prSet/>
      <dgm:spPr/>
      <dgm:t>
        <a:bodyPr/>
        <a:lstStyle/>
        <a:p>
          <a:endParaRPr lang="en-US"/>
        </a:p>
      </dgm:t>
    </dgm:pt>
    <dgm:pt modelId="{A52B0988-01D4-4C22-8F11-215008C9BACD}" type="sibTrans" cxnId="{76CEBBD7-81FA-4B2E-81FE-7CCE5D26DF06}">
      <dgm:prSet/>
      <dgm:spPr/>
      <dgm:t>
        <a:bodyPr/>
        <a:lstStyle/>
        <a:p>
          <a:endParaRPr lang="en-US"/>
        </a:p>
      </dgm:t>
    </dgm:pt>
    <dgm:pt modelId="{873121A6-DF08-47BA-8970-EC3E6C38D1B6}">
      <dgm:prSet/>
      <dgm:spPr/>
      <dgm:t>
        <a:bodyPr/>
        <a:lstStyle/>
        <a:p>
          <a:r>
            <a:rPr lang="en-GB" dirty="0"/>
            <a:t>No need to wait for periods to stop or blood tests to change to start Rx</a:t>
          </a:r>
          <a:endParaRPr lang="en-US" dirty="0"/>
        </a:p>
      </dgm:t>
    </dgm:pt>
    <dgm:pt modelId="{24E61C82-D985-4176-AAC9-2B2752F8AED7}" type="parTrans" cxnId="{3C68A9BA-5EEC-4CBD-8593-8C73055D0AA1}">
      <dgm:prSet/>
      <dgm:spPr/>
      <dgm:t>
        <a:bodyPr/>
        <a:lstStyle/>
        <a:p>
          <a:endParaRPr lang="en-US"/>
        </a:p>
      </dgm:t>
    </dgm:pt>
    <dgm:pt modelId="{B5C23E4D-2A74-4DFA-B869-D9F155683AA0}" type="sibTrans" cxnId="{3C68A9BA-5EEC-4CBD-8593-8C73055D0AA1}">
      <dgm:prSet/>
      <dgm:spPr/>
      <dgm:t>
        <a:bodyPr/>
        <a:lstStyle/>
        <a:p>
          <a:endParaRPr lang="en-US"/>
        </a:p>
      </dgm:t>
    </dgm:pt>
    <dgm:pt modelId="{046C2FFF-44DF-4829-9BFF-9FE05BC42F3B}">
      <dgm:prSet/>
      <dgm:spPr/>
      <dgm:t>
        <a:bodyPr/>
        <a:lstStyle/>
        <a:p>
          <a:r>
            <a:rPr lang="en-GB"/>
            <a:t>Treat POI with HRT until age 51</a:t>
          </a:r>
          <a:endParaRPr lang="en-US"/>
        </a:p>
      </dgm:t>
    </dgm:pt>
    <dgm:pt modelId="{AEEF911C-75B5-4280-8728-D698E5D9519C}" type="parTrans" cxnId="{58484CD3-7E3B-4B08-873F-5953B8CD529A}">
      <dgm:prSet/>
      <dgm:spPr/>
      <dgm:t>
        <a:bodyPr/>
        <a:lstStyle/>
        <a:p>
          <a:endParaRPr lang="en-US"/>
        </a:p>
      </dgm:t>
    </dgm:pt>
    <dgm:pt modelId="{EBF4090C-1E01-4025-BD5A-7D1D80B6280F}" type="sibTrans" cxnId="{58484CD3-7E3B-4B08-873F-5953B8CD529A}">
      <dgm:prSet/>
      <dgm:spPr/>
      <dgm:t>
        <a:bodyPr/>
        <a:lstStyle/>
        <a:p>
          <a:endParaRPr lang="en-US"/>
        </a:p>
      </dgm:t>
    </dgm:pt>
    <dgm:pt modelId="{90E676C0-763A-4AAA-AF1F-3B53646B57D2}">
      <dgm:prSet/>
      <dgm:spPr/>
      <dgm:t>
        <a:bodyPr/>
        <a:lstStyle/>
        <a:p>
          <a:r>
            <a:rPr lang="en-GB"/>
            <a:t>HRT does not provide contraception</a:t>
          </a:r>
          <a:endParaRPr lang="en-US"/>
        </a:p>
      </dgm:t>
    </dgm:pt>
    <dgm:pt modelId="{DA2D3E2A-D926-4D34-A871-23A9AF0EAEDE}" type="parTrans" cxnId="{489BCB0A-BAB1-49CC-B20A-886A594BF78C}">
      <dgm:prSet/>
      <dgm:spPr/>
      <dgm:t>
        <a:bodyPr/>
        <a:lstStyle/>
        <a:p>
          <a:endParaRPr lang="en-US"/>
        </a:p>
      </dgm:t>
    </dgm:pt>
    <dgm:pt modelId="{7C197D1F-FB93-4690-8518-6E09AF8B7956}" type="sibTrans" cxnId="{489BCB0A-BAB1-49CC-B20A-886A594BF78C}">
      <dgm:prSet/>
      <dgm:spPr/>
      <dgm:t>
        <a:bodyPr/>
        <a:lstStyle/>
        <a:p>
          <a:endParaRPr lang="en-US"/>
        </a:p>
      </dgm:t>
    </dgm:pt>
    <dgm:pt modelId="{5BC318DF-ED93-4A71-8109-D6396A978B96}" type="pres">
      <dgm:prSet presAssocID="{D66AE6E3-C6F9-4A6B-A4BB-1BBCA325BC69}" presName="diagram" presStyleCnt="0">
        <dgm:presLayoutVars>
          <dgm:dir/>
          <dgm:resizeHandles val="exact"/>
        </dgm:presLayoutVars>
      </dgm:prSet>
      <dgm:spPr/>
    </dgm:pt>
    <dgm:pt modelId="{CE21A992-9970-4C22-819D-C2E3DADE1C81}" type="pres">
      <dgm:prSet presAssocID="{A671B6B0-4DD6-484C-BDAF-E9B02856FBAC}" presName="node" presStyleLbl="node1" presStyleIdx="0" presStyleCnt="10">
        <dgm:presLayoutVars>
          <dgm:bulletEnabled val="1"/>
        </dgm:presLayoutVars>
      </dgm:prSet>
      <dgm:spPr/>
    </dgm:pt>
    <dgm:pt modelId="{34E2A5AF-C903-4982-AA56-47941F7E71BF}" type="pres">
      <dgm:prSet presAssocID="{E1E9D737-E911-40C9-84C0-A8469273B09C}" presName="sibTrans" presStyleCnt="0"/>
      <dgm:spPr/>
    </dgm:pt>
    <dgm:pt modelId="{AAEA719F-D0EA-461A-810A-D49926767747}" type="pres">
      <dgm:prSet presAssocID="{DC9B69FA-762A-4008-8C05-527BB8D33B49}" presName="node" presStyleLbl="node1" presStyleIdx="1" presStyleCnt="10">
        <dgm:presLayoutVars>
          <dgm:bulletEnabled val="1"/>
        </dgm:presLayoutVars>
      </dgm:prSet>
      <dgm:spPr/>
    </dgm:pt>
    <dgm:pt modelId="{DB00371B-2342-4E70-A67F-B0B210FCA5B8}" type="pres">
      <dgm:prSet presAssocID="{3C6E7126-5C92-4B61-9AB2-E566C0C78F91}" presName="sibTrans" presStyleCnt="0"/>
      <dgm:spPr/>
    </dgm:pt>
    <dgm:pt modelId="{C1437F2F-27B7-4550-BBEC-E913EF8DC9DF}" type="pres">
      <dgm:prSet presAssocID="{352057EB-17B6-45AD-9F11-938161A75BE7}" presName="node" presStyleLbl="node1" presStyleIdx="2" presStyleCnt="10">
        <dgm:presLayoutVars>
          <dgm:bulletEnabled val="1"/>
        </dgm:presLayoutVars>
      </dgm:prSet>
      <dgm:spPr/>
    </dgm:pt>
    <dgm:pt modelId="{361BDA94-504A-404B-9277-4EE87EFB0842}" type="pres">
      <dgm:prSet presAssocID="{14FFFF95-2E13-4C06-AB0C-A7D160D5EC81}" presName="sibTrans" presStyleCnt="0"/>
      <dgm:spPr/>
    </dgm:pt>
    <dgm:pt modelId="{3350942B-FD30-4916-AE3E-05409D2EB185}" type="pres">
      <dgm:prSet presAssocID="{9396D010-DFD0-4DC2-8327-3DB7F177C6A9}" presName="node" presStyleLbl="node1" presStyleIdx="3" presStyleCnt="10">
        <dgm:presLayoutVars>
          <dgm:bulletEnabled val="1"/>
        </dgm:presLayoutVars>
      </dgm:prSet>
      <dgm:spPr/>
    </dgm:pt>
    <dgm:pt modelId="{99C3D54C-12EE-400B-B45E-3A55AB74CFF2}" type="pres">
      <dgm:prSet presAssocID="{59292BD5-576C-43E3-9322-436F9F3AD64B}" presName="sibTrans" presStyleCnt="0"/>
      <dgm:spPr/>
    </dgm:pt>
    <dgm:pt modelId="{7B2F0B47-D778-4E4D-A94B-830CA2993169}" type="pres">
      <dgm:prSet presAssocID="{4120C7A9-E4BD-488E-A2CB-BF4B3DD34403}" presName="node" presStyleLbl="node1" presStyleIdx="4" presStyleCnt="10">
        <dgm:presLayoutVars>
          <dgm:bulletEnabled val="1"/>
        </dgm:presLayoutVars>
      </dgm:prSet>
      <dgm:spPr/>
    </dgm:pt>
    <dgm:pt modelId="{32274D8B-C9E6-40A8-BF27-1FAF70A5A4C0}" type="pres">
      <dgm:prSet presAssocID="{4E63F674-2FF1-4CF8-A741-CD6200EC40DE}" presName="sibTrans" presStyleCnt="0"/>
      <dgm:spPr/>
    </dgm:pt>
    <dgm:pt modelId="{9C691DCF-93F1-42ED-94D6-9132823A55E4}" type="pres">
      <dgm:prSet presAssocID="{E452F7CB-D20F-4D85-9894-A86D5A091648}" presName="node" presStyleLbl="node1" presStyleIdx="5" presStyleCnt="10">
        <dgm:presLayoutVars>
          <dgm:bulletEnabled val="1"/>
        </dgm:presLayoutVars>
      </dgm:prSet>
      <dgm:spPr/>
    </dgm:pt>
    <dgm:pt modelId="{51BC1369-49E4-4EC2-A98B-9079531E567A}" type="pres">
      <dgm:prSet presAssocID="{141C1459-CA73-4882-BCB5-2E56CE3DFF16}" presName="sibTrans" presStyleCnt="0"/>
      <dgm:spPr/>
    </dgm:pt>
    <dgm:pt modelId="{154791C3-318C-4800-854C-A281F9F62683}" type="pres">
      <dgm:prSet presAssocID="{A5E7EC50-B2B8-4075-A924-23E90D4B5A59}" presName="node" presStyleLbl="node1" presStyleIdx="6" presStyleCnt="10">
        <dgm:presLayoutVars>
          <dgm:bulletEnabled val="1"/>
        </dgm:presLayoutVars>
      </dgm:prSet>
      <dgm:spPr/>
    </dgm:pt>
    <dgm:pt modelId="{8DB900C6-C571-4C80-B049-97B80DD7242C}" type="pres">
      <dgm:prSet presAssocID="{A52B0988-01D4-4C22-8F11-215008C9BACD}" presName="sibTrans" presStyleCnt="0"/>
      <dgm:spPr/>
    </dgm:pt>
    <dgm:pt modelId="{937EAAA0-C8D9-4B6B-A377-559482E00624}" type="pres">
      <dgm:prSet presAssocID="{873121A6-DF08-47BA-8970-EC3E6C38D1B6}" presName="node" presStyleLbl="node1" presStyleIdx="7" presStyleCnt="10">
        <dgm:presLayoutVars>
          <dgm:bulletEnabled val="1"/>
        </dgm:presLayoutVars>
      </dgm:prSet>
      <dgm:spPr/>
    </dgm:pt>
    <dgm:pt modelId="{F7071CE6-9B3E-4320-AF62-6A09196A7919}" type="pres">
      <dgm:prSet presAssocID="{B5C23E4D-2A74-4DFA-B869-D9F155683AA0}" presName="sibTrans" presStyleCnt="0"/>
      <dgm:spPr/>
    </dgm:pt>
    <dgm:pt modelId="{82655730-77E0-4B55-9FFB-91B20449D20D}" type="pres">
      <dgm:prSet presAssocID="{046C2FFF-44DF-4829-9BFF-9FE05BC42F3B}" presName="node" presStyleLbl="node1" presStyleIdx="8" presStyleCnt="10">
        <dgm:presLayoutVars>
          <dgm:bulletEnabled val="1"/>
        </dgm:presLayoutVars>
      </dgm:prSet>
      <dgm:spPr/>
    </dgm:pt>
    <dgm:pt modelId="{EC371B9C-AB6C-49F1-9FF0-F9D68EF9EB3F}" type="pres">
      <dgm:prSet presAssocID="{EBF4090C-1E01-4025-BD5A-7D1D80B6280F}" presName="sibTrans" presStyleCnt="0"/>
      <dgm:spPr/>
    </dgm:pt>
    <dgm:pt modelId="{4B950261-8D1A-4944-923D-5DCED36E7CCC}" type="pres">
      <dgm:prSet presAssocID="{90E676C0-763A-4AAA-AF1F-3B53646B57D2}" presName="node" presStyleLbl="node1" presStyleIdx="9" presStyleCnt="10">
        <dgm:presLayoutVars>
          <dgm:bulletEnabled val="1"/>
        </dgm:presLayoutVars>
      </dgm:prSet>
      <dgm:spPr/>
    </dgm:pt>
  </dgm:ptLst>
  <dgm:cxnLst>
    <dgm:cxn modelId="{489BCB0A-BAB1-49CC-B20A-886A594BF78C}" srcId="{D66AE6E3-C6F9-4A6B-A4BB-1BBCA325BC69}" destId="{90E676C0-763A-4AAA-AF1F-3B53646B57D2}" srcOrd="9" destOrd="0" parTransId="{DA2D3E2A-D926-4D34-A871-23A9AF0EAEDE}" sibTransId="{7C197D1F-FB93-4690-8518-6E09AF8B7956}"/>
    <dgm:cxn modelId="{DB030810-47D4-4B01-9313-A203AFB95DF5}" type="presOf" srcId="{A5E7EC50-B2B8-4075-A924-23E90D4B5A59}" destId="{154791C3-318C-4800-854C-A281F9F62683}" srcOrd="0" destOrd="0" presId="urn:microsoft.com/office/officeart/2005/8/layout/default"/>
    <dgm:cxn modelId="{7C0C952D-5A43-4390-82A2-F51015BA29A2}" type="presOf" srcId="{90E676C0-763A-4AAA-AF1F-3B53646B57D2}" destId="{4B950261-8D1A-4944-923D-5DCED36E7CCC}" srcOrd="0" destOrd="0" presId="urn:microsoft.com/office/officeart/2005/8/layout/default"/>
    <dgm:cxn modelId="{9EEEF731-9CF2-4E58-B6F8-1E7C30A46EBE}" type="presOf" srcId="{352057EB-17B6-45AD-9F11-938161A75BE7}" destId="{C1437F2F-27B7-4550-BBEC-E913EF8DC9DF}" srcOrd="0" destOrd="0" presId="urn:microsoft.com/office/officeart/2005/8/layout/default"/>
    <dgm:cxn modelId="{52911732-98B5-4CA2-9471-4CF2F242D6B6}" type="presOf" srcId="{DC9B69FA-762A-4008-8C05-527BB8D33B49}" destId="{AAEA719F-D0EA-461A-810A-D49926767747}" srcOrd="0" destOrd="0" presId="urn:microsoft.com/office/officeart/2005/8/layout/default"/>
    <dgm:cxn modelId="{2A37215F-22B8-41F2-8074-01FABC3C0831}" type="presOf" srcId="{D66AE6E3-C6F9-4A6B-A4BB-1BBCA325BC69}" destId="{5BC318DF-ED93-4A71-8109-D6396A978B96}" srcOrd="0" destOrd="0" presId="urn:microsoft.com/office/officeart/2005/8/layout/default"/>
    <dgm:cxn modelId="{9DAD2047-4F51-4321-99A0-0A7633286FFA}" srcId="{D66AE6E3-C6F9-4A6B-A4BB-1BBCA325BC69}" destId="{DC9B69FA-762A-4008-8C05-527BB8D33B49}" srcOrd="1" destOrd="0" parTransId="{74BF958A-1475-4113-8C11-4C0326CA8E52}" sibTransId="{3C6E7126-5C92-4B61-9AB2-E566C0C78F91}"/>
    <dgm:cxn modelId="{32396C68-ABE2-46CC-A02F-7761C66538EB}" type="presOf" srcId="{9396D010-DFD0-4DC2-8327-3DB7F177C6A9}" destId="{3350942B-FD30-4916-AE3E-05409D2EB185}" srcOrd="0" destOrd="0" presId="urn:microsoft.com/office/officeart/2005/8/layout/default"/>
    <dgm:cxn modelId="{F012D769-4190-4744-846F-8DCCA979BD91}" srcId="{D66AE6E3-C6F9-4A6B-A4BB-1BBCA325BC69}" destId="{4120C7A9-E4BD-488E-A2CB-BF4B3DD34403}" srcOrd="4" destOrd="0" parTransId="{94CF2DC9-442A-4C9F-B557-71F012DBF418}" sibTransId="{4E63F674-2FF1-4CF8-A741-CD6200EC40DE}"/>
    <dgm:cxn modelId="{0E86EC7A-6ABC-4AB2-856B-A60C83562E23}" type="presOf" srcId="{4120C7A9-E4BD-488E-A2CB-BF4B3DD34403}" destId="{7B2F0B47-D778-4E4D-A94B-830CA2993169}" srcOrd="0" destOrd="0" presId="urn:microsoft.com/office/officeart/2005/8/layout/default"/>
    <dgm:cxn modelId="{7D160488-1601-4E27-8CA7-A35E74468883}" srcId="{D66AE6E3-C6F9-4A6B-A4BB-1BBCA325BC69}" destId="{9396D010-DFD0-4DC2-8327-3DB7F177C6A9}" srcOrd="3" destOrd="0" parTransId="{32B63D87-D464-412E-9332-15F81F130924}" sibTransId="{59292BD5-576C-43E3-9322-436F9F3AD64B}"/>
    <dgm:cxn modelId="{8ABD5190-0184-4457-A014-ECE1AB47663D}" srcId="{D66AE6E3-C6F9-4A6B-A4BB-1BBCA325BC69}" destId="{352057EB-17B6-45AD-9F11-938161A75BE7}" srcOrd="2" destOrd="0" parTransId="{01260D77-3FCB-4815-BB2F-2436708BE419}" sibTransId="{14FFFF95-2E13-4C06-AB0C-A7D160D5EC81}"/>
    <dgm:cxn modelId="{D89BBA98-632A-48A9-8225-5888B6D27211}" type="presOf" srcId="{873121A6-DF08-47BA-8970-EC3E6C38D1B6}" destId="{937EAAA0-C8D9-4B6B-A377-559482E00624}" srcOrd="0" destOrd="0" presId="urn:microsoft.com/office/officeart/2005/8/layout/default"/>
    <dgm:cxn modelId="{3C68A9BA-5EEC-4CBD-8593-8C73055D0AA1}" srcId="{D66AE6E3-C6F9-4A6B-A4BB-1BBCA325BC69}" destId="{873121A6-DF08-47BA-8970-EC3E6C38D1B6}" srcOrd="7" destOrd="0" parTransId="{24E61C82-D985-4176-AAC9-2B2752F8AED7}" sibTransId="{B5C23E4D-2A74-4DFA-B869-D9F155683AA0}"/>
    <dgm:cxn modelId="{992390BF-23F8-43E8-B054-CD215D7DA5AD}" type="presOf" srcId="{046C2FFF-44DF-4829-9BFF-9FE05BC42F3B}" destId="{82655730-77E0-4B55-9FFB-91B20449D20D}" srcOrd="0" destOrd="0" presId="urn:microsoft.com/office/officeart/2005/8/layout/default"/>
    <dgm:cxn modelId="{00CF23CB-5B10-4986-9A70-29C806211667}" type="presOf" srcId="{A671B6B0-4DD6-484C-BDAF-E9B02856FBAC}" destId="{CE21A992-9970-4C22-819D-C2E3DADE1C81}" srcOrd="0" destOrd="0" presId="urn:microsoft.com/office/officeart/2005/8/layout/default"/>
    <dgm:cxn modelId="{6BC3F2D0-D87D-4114-8B21-CE51E4D5D71A}" srcId="{D66AE6E3-C6F9-4A6B-A4BB-1BBCA325BC69}" destId="{A671B6B0-4DD6-484C-BDAF-E9B02856FBAC}" srcOrd="0" destOrd="0" parTransId="{3831C596-8EE2-4673-BCAA-D536717C1D1B}" sibTransId="{E1E9D737-E911-40C9-84C0-A8469273B09C}"/>
    <dgm:cxn modelId="{58484CD3-7E3B-4B08-873F-5953B8CD529A}" srcId="{D66AE6E3-C6F9-4A6B-A4BB-1BBCA325BC69}" destId="{046C2FFF-44DF-4829-9BFF-9FE05BC42F3B}" srcOrd="8" destOrd="0" parTransId="{AEEF911C-75B5-4280-8728-D698E5D9519C}" sibTransId="{EBF4090C-1E01-4025-BD5A-7D1D80B6280F}"/>
    <dgm:cxn modelId="{B732B0D4-A60E-4224-825B-C89A6E601480}" type="presOf" srcId="{E452F7CB-D20F-4D85-9894-A86D5A091648}" destId="{9C691DCF-93F1-42ED-94D6-9132823A55E4}" srcOrd="0" destOrd="0" presId="urn:microsoft.com/office/officeart/2005/8/layout/default"/>
    <dgm:cxn modelId="{76CEBBD7-81FA-4B2E-81FE-7CCE5D26DF06}" srcId="{D66AE6E3-C6F9-4A6B-A4BB-1BBCA325BC69}" destId="{A5E7EC50-B2B8-4075-A924-23E90D4B5A59}" srcOrd="6" destOrd="0" parTransId="{E665DBE8-8DF4-45E9-BFCB-1A9A16CE270B}" sibTransId="{A52B0988-01D4-4C22-8F11-215008C9BACD}"/>
    <dgm:cxn modelId="{F40300DF-2FFF-4EF9-A20D-DCA1E85734FB}" srcId="{D66AE6E3-C6F9-4A6B-A4BB-1BBCA325BC69}" destId="{E452F7CB-D20F-4D85-9894-A86D5A091648}" srcOrd="5" destOrd="0" parTransId="{B523922B-1EFC-4D33-AC92-2EBED83E8873}" sibTransId="{141C1459-CA73-4882-BCB5-2E56CE3DFF16}"/>
    <dgm:cxn modelId="{5F3299A7-AD96-4212-9CD8-D4B7A36E65D6}" type="presParOf" srcId="{5BC318DF-ED93-4A71-8109-D6396A978B96}" destId="{CE21A992-9970-4C22-819D-C2E3DADE1C81}" srcOrd="0" destOrd="0" presId="urn:microsoft.com/office/officeart/2005/8/layout/default"/>
    <dgm:cxn modelId="{7C329CE4-D313-48BD-99A6-1CF01723FD5B}" type="presParOf" srcId="{5BC318DF-ED93-4A71-8109-D6396A978B96}" destId="{34E2A5AF-C903-4982-AA56-47941F7E71BF}" srcOrd="1" destOrd="0" presId="urn:microsoft.com/office/officeart/2005/8/layout/default"/>
    <dgm:cxn modelId="{14BEE52F-CF57-4767-9BBA-81DEDB43F4A9}" type="presParOf" srcId="{5BC318DF-ED93-4A71-8109-D6396A978B96}" destId="{AAEA719F-D0EA-461A-810A-D49926767747}" srcOrd="2" destOrd="0" presId="urn:microsoft.com/office/officeart/2005/8/layout/default"/>
    <dgm:cxn modelId="{6B5E5BEE-D5AA-4ED3-8128-715B9654AB24}" type="presParOf" srcId="{5BC318DF-ED93-4A71-8109-D6396A978B96}" destId="{DB00371B-2342-4E70-A67F-B0B210FCA5B8}" srcOrd="3" destOrd="0" presId="urn:microsoft.com/office/officeart/2005/8/layout/default"/>
    <dgm:cxn modelId="{A42884C9-7253-4B92-9A0E-24B56BE9129E}" type="presParOf" srcId="{5BC318DF-ED93-4A71-8109-D6396A978B96}" destId="{C1437F2F-27B7-4550-BBEC-E913EF8DC9DF}" srcOrd="4" destOrd="0" presId="urn:microsoft.com/office/officeart/2005/8/layout/default"/>
    <dgm:cxn modelId="{64FF92EE-296D-43D2-951F-ED145EC5E926}" type="presParOf" srcId="{5BC318DF-ED93-4A71-8109-D6396A978B96}" destId="{361BDA94-504A-404B-9277-4EE87EFB0842}" srcOrd="5" destOrd="0" presId="urn:microsoft.com/office/officeart/2005/8/layout/default"/>
    <dgm:cxn modelId="{C58E896C-50F2-4E00-AE8D-C364F4A42935}" type="presParOf" srcId="{5BC318DF-ED93-4A71-8109-D6396A978B96}" destId="{3350942B-FD30-4916-AE3E-05409D2EB185}" srcOrd="6" destOrd="0" presId="urn:microsoft.com/office/officeart/2005/8/layout/default"/>
    <dgm:cxn modelId="{DC4A5257-B328-4C54-81C4-C13E2D0A4463}" type="presParOf" srcId="{5BC318DF-ED93-4A71-8109-D6396A978B96}" destId="{99C3D54C-12EE-400B-B45E-3A55AB74CFF2}" srcOrd="7" destOrd="0" presId="urn:microsoft.com/office/officeart/2005/8/layout/default"/>
    <dgm:cxn modelId="{E4A23752-648E-47AA-9BF1-ED1DA7562B66}" type="presParOf" srcId="{5BC318DF-ED93-4A71-8109-D6396A978B96}" destId="{7B2F0B47-D778-4E4D-A94B-830CA2993169}" srcOrd="8" destOrd="0" presId="urn:microsoft.com/office/officeart/2005/8/layout/default"/>
    <dgm:cxn modelId="{ABEA124B-AD45-4421-8F10-F29EC829A1E6}" type="presParOf" srcId="{5BC318DF-ED93-4A71-8109-D6396A978B96}" destId="{32274D8B-C9E6-40A8-BF27-1FAF70A5A4C0}" srcOrd="9" destOrd="0" presId="urn:microsoft.com/office/officeart/2005/8/layout/default"/>
    <dgm:cxn modelId="{1D4AB4F4-04C8-4EFF-B9B7-2D0DA31571C0}" type="presParOf" srcId="{5BC318DF-ED93-4A71-8109-D6396A978B96}" destId="{9C691DCF-93F1-42ED-94D6-9132823A55E4}" srcOrd="10" destOrd="0" presId="urn:microsoft.com/office/officeart/2005/8/layout/default"/>
    <dgm:cxn modelId="{C2AEA8A7-C96C-441E-BAD4-20B469362F6A}" type="presParOf" srcId="{5BC318DF-ED93-4A71-8109-D6396A978B96}" destId="{51BC1369-49E4-4EC2-A98B-9079531E567A}" srcOrd="11" destOrd="0" presId="urn:microsoft.com/office/officeart/2005/8/layout/default"/>
    <dgm:cxn modelId="{07F8DDE1-366F-49BC-95AF-1C82F88A3754}" type="presParOf" srcId="{5BC318DF-ED93-4A71-8109-D6396A978B96}" destId="{154791C3-318C-4800-854C-A281F9F62683}" srcOrd="12" destOrd="0" presId="urn:microsoft.com/office/officeart/2005/8/layout/default"/>
    <dgm:cxn modelId="{58333400-EBE7-4DF3-A4D3-5DBAF0AE850D}" type="presParOf" srcId="{5BC318DF-ED93-4A71-8109-D6396A978B96}" destId="{8DB900C6-C571-4C80-B049-97B80DD7242C}" srcOrd="13" destOrd="0" presId="urn:microsoft.com/office/officeart/2005/8/layout/default"/>
    <dgm:cxn modelId="{077D000C-8240-46A5-8E82-74C30ABCF325}" type="presParOf" srcId="{5BC318DF-ED93-4A71-8109-D6396A978B96}" destId="{937EAAA0-C8D9-4B6B-A377-559482E00624}" srcOrd="14" destOrd="0" presId="urn:microsoft.com/office/officeart/2005/8/layout/default"/>
    <dgm:cxn modelId="{B2196085-21C0-4054-8A13-F128B1214439}" type="presParOf" srcId="{5BC318DF-ED93-4A71-8109-D6396A978B96}" destId="{F7071CE6-9B3E-4320-AF62-6A09196A7919}" srcOrd="15" destOrd="0" presId="urn:microsoft.com/office/officeart/2005/8/layout/default"/>
    <dgm:cxn modelId="{534EB3A9-4C0B-4852-A431-BD0D2FDED692}" type="presParOf" srcId="{5BC318DF-ED93-4A71-8109-D6396A978B96}" destId="{82655730-77E0-4B55-9FFB-91B20449D20D}" srcOrd="16" destOrd="0" presId="urn:microsoft.com/office/officeart/2005/8/layout/default"/>
    <dgm:cxn modelId="{411125BB-85BB-450F-B326-571CE2578653}" type="presParOf" srcId="{5BC318DF-ED93-4A71-8109-D6396A978B96}" destId="{EC371B9C-AB6C-49F1-9FF0-F9D68EF9EB3F}" srcOrd="17" destOrd="0" presId="urn:microsoft.com/office/officeart/2005/8/layout/default"/>
    <dgm:cxn modelId="{0D1F7E5B-C66E-44C6-B9BB-439CD8FA41A7}" type="presParOf" srcId="{5BC318DF-ED93-4A71-8109-D6396A978B96}" destId="{4B950261-8D1A-4944-923D-5DCED36E7CCC}"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D7E650-7F9D-481D-AEC1-7DA02B4964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81ED61C-C218-4802-AC8E-1D68532F7E93}">
      <dgm:prSet/>
      <dgm:spPr/>
      <dgm:t>
        <a:bodyPr/>
        <a:lstStyle/>
        <a:p>
          <a:r>
            <a:rPr lang="en-GB" b="0" i="0"/>
            <a:t>Currently only indicated for low libido in fully oestrogenised women where other symptoms have resolved, including urogenital symptoms treated</a:t>
          </a:r>
          <a:endParaRPr lang="en-US"/>
        </a:p>
      </dgm:t>
    </dgm:pt>
    <dgm:pt modelId="{E1E99F77-050C-4624-995A-DBE5A6486CD8}" type="parTrans" cxnId="{6ED8C526-DEC1-4CA4-82B2-95BD69596E8B}">
      <dgm:prSet/>
      <dgm:spPr/>
      <dgm:t>
        <a:bodyPr/>
        <a:lstStyle/>
        <a:p>
          <a:endParaRPr lang="en-US"/>
        </a:p>
      </dgm:t>
    </dgm:pt>
    <dgm:pt modelId="{2215552D-7D49-43B3-9695-266F6E572E7F}" type="sibTrans" cxnId="{6ED8C526-DEC1-4CA4-82B2-95BD69596E8B}">
      <dgm:prSet/>
      <dgm:spPr/>
      <dgm:t>
        <a:bodyPr/>
        <a:lstStyle/>
        <a:p>
          <a:endParaRPr lang="en-US"/>
        </a:p>
      </dgm:t>
    </dgm:pt>
    <dgm:pt modelId="{0DB22173-49B7-4015-A6B5-D968D8DF0313}">
      <dgm:prSet/>
      <dgm:spPr/>
      <dgm:t>
        <a:bodyPr/>
        <a:lstStyle/>
        <a:p>
          <a:r>
            <a:rPr lang="en-GB" b="0" i="0" dirty="0"/>
            <a:t>No licensed female formulation in the UK</a:t>
          </a:r>
          <a:endParaRPr lang="en-US" dirty="0"/>
        </a:p>
      </dgm:t>
    </dgm:pt>
    <dgm:pt modelId="{4284B898-C224-4247-BC8B-62AE95F76A86}" type="parTrans" cxnId="{8F9B26A4-A5C8-4DD7-A909-09163CAA6E24}">
      <dgm:prSet/>
      <dgm:spPr/>
      <dgm:t>
        <a:bodyPr/>
        <a:lstStyle/>
        <a:p>
          <a:endParaRPr lang="en-US"/>
        </a:p>
      </dgm:t>
    </dgm:pt>
    <dgm:pt modelId="{AE89E137-E7F1-4F46-BBD7-8962AB51C8F3}" type="sibTrans" cxnId="{8F9B26A4-A5C8-4DD7-A909-09163CAA6E24}">
      <dgm:prSet/>
      <dgm:spPr/>
      <dgm:t>
        <a:bodyPr/>
        <a:lstStyle/>
        <a:p>
          <a:endParaRPr lang="en-US"/>
        </a:p>
      </dgm:t>
    </dgm:pt>
    <dgm:pt modelId="{DA598630-4A94-4CE1-A3D3-BAF0619C9B51}">
      <dgm:prSet/>
      <dgm:spPr/>
      <dgm:t>
        <a:bodyPr/>
        <a:lstStyle/>
        <a:p>
          <a:r>
            <a:rPr lang="en-GB" b="0" i="0" dirty="0"/>
            <a:t>Need to use male formulations and monitor levels at 6-12/52(to check stays in female range) but response should be judged clinically at 6/12</a:t>
          </a:r>
          <a:endParaRPr lang="en-US" dirty="0"/>
        </a:p>
      </dgm:t>
    </dgm:pt>
    <dgm:pt modelId="{FAA40A93-2929-4CBC-829B-FE57374D847A}" type="parTrans" cxnId="{BC1A5CB7-CCDC-40BB-8220-DB7707653B95}">
      <dgm:prSet/>
      <dgm:spPr/>
      <dgm:t>
        <a:bodyPr/>
        <a:lstStyle/>
        <a:p>
          <a:endParaRPr lang="en-US"/>
        </a:p>
      </dgm:t>
    </dgm:pt>
    <dgm:pt modelId="{CF98607C-D64D-43E3-857B-0F3DA9CF55AE}" type="sibTrans" cxnId="{BC1A5CB7-CCDC-40BB-8220-DB7707653B95}">
      <dgm:prSet/>
      <dgm:spPr/>
      <dgm:t>
        <a:bodyPr/>
        <a:lstStyle/>
        <a:p>
          <a:endParaRPr lang="en-US"/>
        </a:p>
      </dgm:t>
    </dgm:pt>
    <dgm:pt modelId="{482C1D65-3EF2-4D42-A5B8-4F84D080C87B}">
      <dgm:prSet/>
      <dgm:spPr/>
      <dgm:t>
        <a:bodyPr/>
        <a:lstStyle/>
        <a:p>
          <a:r>
            <a:rPr lang="en-GB" b="0" i="0" dirty="0"/>
            <a:t>40mg sachets should last </a:t>
          </a:r>
          <a:r>
            <a:rPr lang="en-GB" b="0" i="0" dirty="0" err="1"/>
            <a:t>approx</a:t>
          </a:r>
          <a:r>
            <a:rPr lang="en-GB" b="0" i="0" dirty="0"/>
            <a:t> 8/7, 50mg sachets should last 10/7 (use a </a:t>
          </a:r>
          <a:r>
            <a:rPr lang="en-GB" b="0" i="0" dirty="0" err="1"/>
            <a:t>Klippet</a:t>
          </a:r>
          <a:r>
            <a:rPr lang="en-GB" b="0" i="0" dirty="0"/>
            <a:t>)</a:t>
          </a:r>
          <a:endParaRPr lang="en-US" dirty="0"/>
        </a:p>
      </dgm:t>
    </dgm:pt>
    <dgm:pt modelId="{705A309D-47F0-4704-BA4B-B4A0E9FB2D36}" type="parTrans" cxnId="{4D8A9684-3071-4D78-8C67-7F4AF70A1373}">
      <dgm:prSet/>
      <dgm:spPr/>
      <dgm:t>
        <a:bodyPr/>
        <a:lstStyle/>
        <a:p>
          <a:endParaRPr lang="en-US"/>
        </a:p>
      </dgm:t>
    </dgm:pt>
    <dgm:pt modelId="{D9B924FD-597A-4557-8D9D-CD55945262F5}" type="sibTrans" cxnId="{4D8A9684-3071-4D78-8C67-7F4AF70A1373}">
      <dgm:prSet/>
      <dgm:spPr/>
      <dgm:t>
        <a:bodyPr/>
        <a:lstStyle/>
        <a:p>
          <a:endParaRPr lang="en-US"/>
        </a:p>
      </dgm:t>
    </dgm:pt>
    <dgm:pt modelId="{09618555-D52E-45E1-A05E-F49A15B03640}">
      <dgm:prSet/>
      <dgm:spPr/>
      <dgm:t>
        <a:bodyPr/>
        <a:lstStyle/>
        <a:p>
          <a:r>
            <a:rPr lang="en-GB" b="0" i="0" dirty="0"/>
            <a:t>See BMS website for guidance</a:t>
          </a:r>
          <a:endParaRPr lang="en-US" dirty="0"/>
        </a:p>
      </dgm:t>
    </dgm:pt>
    <dgm:pt modelId="{484EF8D5-DAF3-4966-A347-035BCB4FCE3A}" type="parTrans" cxnId="{AA044F75-030A-42DA-88F4-98BAA5B6D45F}">
      <dgm:prSet/>
      <dgm:spPr/>
      <dgm:t>
        <a:bodyPr/>
        <a:lstStyle/>
        <a:p>
          <a:endParaRPr lang="en-US"/>
        </a:p>
      </dgm:t>
    </dgm:pt>
    <dgm:pt modelId="{EEC342F7-7346-4FD0-AEFE-32059ADAA62B}" type="sibTrans" cxnId="{AA044F75-030A-42DA-88F4-98BAA5B6D45F}">
      <dgm:prSet/>
      <dgm:spPr/>
      <dgm:t>
        <a:bodyPr/>
        <a:lstStyle/>
        <a:p>
          <a:endParaRPr lang="en-US"/>
        </a:p>
      </dgm:t>
    </dgm:pt>
    <dgm:pt modelId="{AC3308AE-EC51-4034-8B3F-7516F0CAE74E}" type="pres">
      <dgm:prSet presAssocID="{57D7E650-7F9D-481D-AEC1-7DA02B496402}" presName="linear" presStyleCnt="0">
        <dgm:presLayoutVars>
          <dgm:animLvl val="lvl"/>
          <dgm:resizeHandles val="exact"/>
        </dgm:presLayoutVars>
      </dgm:prSet>
      <dgm:spPr/>
    </dgm:pt>
    <dgm:pt modelId="{293C15E8-8BEF-47C3-AB3F-5D95805B61FA}" type="pres">
      <dgm:prSet presAssocID="{881ED61C-C218-4802-AC8E-1D68532F7E93}" presName="parentText" presStyleLbl="node1" presStyleIdx="0" presStyleCnt="5">
        <dgm:presLayoutVars>
          <dgm:chMax val="0"/>
          <dgm:bulletEnabled val="1"/>
        </dgm:presLayoutVars>
      </dgm:prSet>
      <dgm:spPr/>
    </dgm:pt>
    <dgm:pt modelId="{41BCBCFB-7A73-4A10-A87C-4A863B499205}" type="pres">
      <dgm:prSet presAssocID="{2215552D-7D49-43B3-9695-266F6E572E7F}" presName="spacer" presStyleCnt="0"/>
      <dgm:spPr/>
    </dgm:pt>
    <dgm:pt modelId="{5CA12A6C-B84E-4AE8-B481-D8A993F7F3B7}" type="pres">
      <dgm:prSet presAssocID="{0DB22173-49B7-4015-A6B5-D968D8DF0313}" presName="parentText" presStyleLbl="node1" presStyleIdx="1" presStyleCnt="5">
        <dgm:presLayoutVars>
          <dgm:chMax val="0"/>
          <dgm:bulletEnabled val="1"/>
        </dgm:presLayoutVars>
      </dgm:prSet>
      <dgm:spPr/>
    </dgm:pt>
    <dgm:pt modelId="{1AE96C79-2B65-4DC1-A64D-0495ED8E00C7}" type="pres">
      <dgm:prSet presAssocID="{AE89E137-E7F1-4F46-BBD7-8962AB51C8F3}" presName="spacer" presStyleCnt="0"/>
      <dgm:spPr/>
    </dgm:pt>
    <dgm:pt modelId="{8E433119-F686-4C6B-B240-B14EFC6C93CA}" type="pres">
      <dgm:prSet presAssocID="{DA598630-4A94-4CE1-A3D3-BAF0619C9B51}" presName="parentText" presStyleLbl="node1" presStyleIdx="2" presStyleCnt="5">
        <dgm:presLayoutVars>
          <dgm:chMax val="0"/>
          <dgm:bulletEnabled val="1"/>
        </dgm:presLayoutVars>
      </dgm:prSet>
      <dgm:spPr/>
    </dgm:pt>
    <dgm:pt modelId="{084AF05A-8BB5-4700-96F0-AC09D7F3D5D5}" type="pres">
      <dgm:prSet presAssocID="{CF98607C-D64D-43E3-857B-0F3DA9CF55AE}" presName="spacer" presStyleCnt="0"/>
      <dgm:spPr/>
    </dgm:pt>
    <dgm:pt modelId="{E39C13C1-AE38-418A-AB18-342F1E7F1C13}" type="pres">
      <dgm:prSet presAssocID="{482C1D65-3EF2-4D42-A5B8-4F84D080C87B}" presName="parentText" presStyleLbl="node1" presStyleIdx="3" presStyleCnt="5">
        <dgm:presLayoutVars>
          <dgm:chMax val="0"/>
          <dgm:bulletEnabled val="1"/>
        </dgm:presLayoutVars>
      </dgm:prSet>
      <dgm:spPr/>
    </dgm:pt>
    <dgm:pt modelId="{979223AC-34A5-48F1-AF9A-E599DF858817}" type="pres">
      <dgm:prSet presAssocID="{D9B924FD-597A-4557-8D9D-CD55945262F5}" presName="spacer" presStyleCnt="0"/>
      <dgm:spPr/>
    </dgm:pt>
    <dgm:pt modelId="{B817DB3E-36CC-49B5-B311-E8F7AE381BD8}" type="pres">
      <dgm:prSet presAssocID="{09618555-D52E-45E1-A05E-F49A15B03640}" presName="parentText" presStyleLbl="node1" presStyleIdx="4" presStyleCnt="5">
        <dgm:presLayoutVars>
          <dgm:chMax val="0"/>
          <dgm:bulletEnabled val="1"/>
        </dgm:presLayoutVars>
      </dgm:prSet>
      <dgm:spPr/>
    </dgm:pt>
  </dgm:ptLst>
  <dgm:cxnLst>
    <dgm:cxn modelId="{0C4DE705-CDAA-4777-9A08-40A7FA4036AD}" type="presOf" srcId="{DA598630-4A94-4CE1-A3D3-BAF0619C9B51}" destId="{8E433119-F686-4C6B-B240-B14EFC6C93CA}" srcOrd="0" destOrd="0" presId="urn:microsoft.com/office/officeart/2005/8/layout/vList2"/>
    <dgm:cxn modelId="{35C02224-E9BB-4324-A1BB-7591B9A67103}" type="presOf" srcId="{881ED61C-C218-4802-AC8E-1D68532F7E93}" destId="{293C15E8-8BEF-47C3-AB3F-5D95805B61FA}" srcOrd="0" destOrd="0" presId="urn:microsoft.com/office/officeart/2005/8/layout/vList2"/>
    <dgm:cxn modelId="{6ED8C526-DEC1-4CA4-82B2-95BD69596E8B}" srcId="{57D7E650-7F9D-481D-AEC1-7DA02B496402}" destId="{881ED61C-C218-4802-AC8E-1D68532F7E93}" srcOrd="0" destOrd="0" parTransId="{E1E99F77-050C-4624-995A-DBE5A6486CD8}" sibTransId="{2215552D-7D49-43B3-9695-266F6E572E7F}"/>
    <dgm:cxn modelId="{E9D25636-E4F6-4569-BC62-4EB70AB51371}" type="presOf" srcId="{0DB22173-49B7-4015-A6B5-D968D8DF0313}" destId="{5CA12A6C-B84E-4AE8-B481-D8A993F7F3B7}" srcOrd="0" destOrd="0" presId="urn:microsoft.com/office/officeart/2005/8/layout/vList2"/>
    <dgm:cxn modelId="{C7E68E5B-CC3E-4A17-B93A-EEC5833CD66F}" type="presOf" srcId="{482C1D65-3EF2-4D42-A5B8-4F84D080C87B}" destId="{E39C13C1-AE38-418A-AB18-342F1E7F1C13}" srcOrd="0" destOrd="0" presId="urn:microsoft.com/office/officeart/2005/8/layout/vList2"/>
    <dgm:cxn modelId="{13A8E472-9400-443D-B9F1-50BC678CCDF8}" type="presOf" srcId="{09618555-D52E-45E1-A05E-F49A15B03640}" destId="{B817DB3E-36CC-49B5-B311-E8F7AE381BD8}" srcOrd="0" destOrd="0" presId="urn:microsoft.com/office/officeart/2005/8/layout/vList2"/>
    <dgm:cxn modelId="{AA044F75-030A-42DA-88F4-98BAA5B6D45F}" srcId="{57D7E650-7F9D-481D-AEC1-7DA02B496402}" destId="{09618555-D52E-45E1-A05E-F49A15B03640}" srcOrd="4" destOrd="0" parTransId="{484EF8D5-DAF3-4966-A347-035BCB4FCE3A}" sibTransId="{EEC342F7-7346-4FD0-AEFE-32059ADAA62B}"/>
    <dgm:cxn modelId="{4D8A9684-3071-4D78-8C67-7F4AF70A1373}" srcId="{57D7E650-7F9D-481D-AEC1-7DA02B496402}" destId="{482C1D65-3EF2-4D42-A5B8-4F84D080C87B}" srcOrd="3" destOrd="0" parTransId="{705A309D-47F0-4704-BA4B-B4A0E9FB2D36}" sibTransId="{D9B924FD-597A-4557-8D9D-CD55945262F5}"/>
    <dgm:cxn modelId="{8F9B26A4-A5C8-4DD7-A909-09163CAA6E24}" srcId="{57D7E650-7F9D-481D-AEC1-7DA02B496402}" destId="{0DB22173-49B7-4015-A6B5-D968D8DF0313}" srcOrd="1" destOrd="0" parTransId="{4284B898-C224-4247-BC8B-62AE95F76A86}" sibTransId="{AE89E137-E7F1-4F46-BBD7-8962AB51C8F3}"/>
    <dgm:cxn modelId="{BC1A5CB7-CCDC-40BB-8220-DB7707653B95}" srcId="{57D7E650-7F9D-481D-AEC1-7DA02B496402}" destId="{DA598630-4A94-4CE1-A3D3-BAF0619C9B51}" srcOrd="2" destOrd="0" parTransId="{FAA40A93-2929-4CBC-829B-FE57374D847A}" sibTransId="{CF98607C-D64D-43E3-857B-0F3DA9CF55AE}"/>
    <dgm:cxn modelId="{A2CB31D0-CA23-4756-B0B3-B7CDDDB9F959}" type="presOf" srcId="{57D7E650-7F9D-481D-AEC1-7DA02B496402}" destId="{AC3308AE-EC51-4034-8B3F-7516F0CAE74E}" srcOrd="0" destOrd="0" presId="urn:microsoft.com/office/officeart/2005/8/layout/vList2"/>
    <dgm:cxn modelId="{D6C08FB7-6E29-4BD7-AEC8-01F4C11A23B4}" type="presParOf" srcId="{AC3308AE-EC51-4034-8B3F-7516F0CAE74E}" destId="{293C15E8-8BEF-47C3-AB3F-5D95805B61FA}" srcOrd="0" destOrd="0" presId="urn:microsoft.com/office/officeart/2005/8/layout/vList2"/>
    <dgm:cxn modelId="{76340C0C-01EC-416D-8540-11A458B7AB4F}" type="presParOf" srcId="{AC3308AE-EC51-4034-8B3F-7516F0CAE74E}" destId="{41BCBCFB-7A73-4A10-A87C-4A863B499205}" srcOrd="1" destOrd="0" presId="urn:microsoft.com/office/officeart/2005/8/layout/vList2"/>
    <dgm:cxn modelId="{F7A61514-E337-480B-AC87-2ABF4778682D}" type="presParOf" srcId="{AC3308AE-EC51-4034-8B3F-7516F0CAE74E}" destId="{5CA12A6C-B84E-4AE8-B481-D8A993F7F3B7}" srcOrd="2" destOrd="0" presId="urn:microsoft.com/office/officeart/2005/8/layout/vList2"/>
    <dgm:cxn modelId="{2E83D456-4720-4748-8C8D-AF39F4F733EA}" type="presParOf" srcId="{AC3308AE-EC51-4034-8B3F-7516F0CAE74E}" destId="{1AE96C79-2B65-4DC1-A64D-0495ED8E00C7}" srcOrd="3" destOrd="0" presId="urn:microsoft.com/office/officeart/2005/8/layout/vList2"/>
    <dgm:cxn modelId="{CC241CD6-741F-483E-8EAC-870F86642E8F}" type="presParOf" srcId="{AC3308AE-EC51-4034-8B3F-7516F0CAE74E}" destId="{8E433119-F686-4C6B-B240-B14EFC6C93CA}" srcOrd="4" destOrd="0" presId="urn:microsoft.com/office/officeart/2005/8/layout/vList2"/>
    <dgm:cxn modelId="{A6316CC2-FF55-4DFC-B300-419B510448FD}" type="presParOf" srcId="{AC3308AE-EC51-4034-8B3F-7516F0CAE74E}" destId="{084AF05A-8BB5-4700-96F0-AC09D7F3D5D5}" srcOrd="5" destOrd="0" presId="urn:microsoft.com/office/officeart/2005/8/layout/vList2"/>
    <dgm:cxn modelId="{E5E8D1AF-0921-4313-A91A-D7D281868BE9}" type="presParOf" srcId="{AC3308AE-EC51-4034-8B3F-7516F0CAE74E}" destId="{E39C13C1-AE38-418A-AB18-342F1E7F1C13}" srcOrd="6" destOrd="0" presId="urn:microsoft.com/office/officeart/2005/8/layout/vList2"/>
    <dgm:cxn modelId="{FB3F2EB8-F0A5-47A6-A79E-B86E32FD7F55}" type="presParOf" srcId="{AC3308AE-EC51-4034-8B3F-7516F0CAE74E}" destId="{979223AC-34A5-48F1-AF9A-E599DF858817}" srcOrd="7" destOrd="0" presId="urn:microsoft.com/office/officeart/2005/8/layout/vList2"/>
    <dgm:cxn modelId="{D0DE0746-3EC0-4E7C-8091-0AEF88C716BA}" type="presParOf" srcId="{AC3308AE-EC51-4034-8B3F-7516F0CAE74E}" destId="{B817DB3E-36CC-49B5-B311-E8F7AE381BD8}"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63F712-CF77-429F-9E18-90441DC37AC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7743E73-CF3A-44E5-B358-473785743725}">
      <dgm:prSet/>
      <dgm:spPr/>
      <dgm:t>
        <a:bodyPr/>
        <a:lstStyle/>
        <a:p>
          <a:r>
            <a:rPr lang="en-GB" b="0" i="0"/>
            <a:t>Undiagnosed/unexpected vaginal bleeding esp if continues more than 6/12 after starting HRT</a:t>
          </a:r>
          <a:endParaRPr lang="en-US"/>
        </a:p>
      </dgm:t>
    </dgm:pt>
    <dgm:pt modelId="{DAAA8C85-52B6-4432-BA9F-A2A15D3D8DCC}" type="parTrans" cxnId="{7CA6D6E6-C5C7-4872-9B54-0C521072821E}">
      <dgm:prSet/>
      <dgm:spPr/>
      <dgm:t>
        <a:bodyPr/>
        <a:lstStyle/>
        <a:p>
          <a:endParaRPr lang="en-US"/>
        </a:p>
      </dgm:t>
    </dgm:pt>
    <dgm:pt modelId="{B2FA7986-C833-4647-8EE3-879BFA854F83}" type="sibTrans" cxnId="{7CA6D6E6-C5C7-4872-9B54-0C521072821E}">
      <dgm:prSet/>
      <dgm:spPr/>
      <dgm:t>
        <a:bodyPr/>
        <a:lstStyle/>
        <a:p>
          <a:endParaRPr lang="en-US"/>
        </a:p>
      </dgm:t>
    </dgm:pt>
    <dgm:pt modelId="{D151D1DA-CFCB-4FE0-A429-DD54C9596C81}">
      <dgm:prSet/>
      <dgm:spPr/>
      <dgm:t>
        <a:bodyPr/>
        <a:lstStyle/>
        <a:p>
          <a:r>
            <a:rPr lang="en-GB" b="0" i="0"/>
            <a:t>Breast/other oestrogen dependent cancer</a:t>
          </a:r>
          <a:endParaRPr lang="en-US"/>
        </a:p>
      </dgm:t>
    </dgm:pt>
    <dgm:pt modelId="{8B89BC78-D133-4E72-A5F1-EA125D8B33F1}" type="parTrans" cxnId="{8EC9B385-4687-498D-9C11-D023B74F9FFC}">
      <dgm:prSet/>
      <dgm:spPr/>
      <dgm:t>
        <a:bodyPr/>
        <a:lstStyle/>
        <a:p>
          <a:endParaRPr lang="en-US"/>
        </a:p>
      </dgm:t>
    </dgm:pt>
    <dgm:pt modelId="{7BB6A44A-AC2F-448C-8C94-71930C10DF44}" type="sibTrans" cxnId="{8EC9B385-4687-498D-9C11-D023B74F9FFC}">
      <dgm:prSet/>
      <dgm:spPr/>
      <dgm:t>
        <a:bodyPr/>
        <a:lstStyle/>
        <a:p>
          <a:endParaRPr lang="en-US"/>
        </a:p>
      </dgm:t>
    </dgm:pt>
    <dgm:pt modelId="{32809810-06B5-4A5A-A0A8-FA19EA267DBA}">
      <dgm:prSet/>
      <dgm:spPr/>
      <dgm:t>
        <a:bodyPr/>
        <a:lstStyle/>
        <a:p>
          <a:r>
            <a:rPr lang="en-GB" b="0" i="0" dirty="0"/>
            <a:t>Check with oncology before using HRT (even vaginal oestrogens) if previous breast/hormonal dependent cancer</a:t>
          </a:r>
          <a:endParaRPr lang="en-US" dirty="0"/>
        </a:p>
      </dgm:t>
    </dgm:pt>
    <dgm:pt modelId="{B4806BCD-E3DC-481F-82CE-05BDDD3AF9E9}" type="parTrans" cxnId="{1885CEED-F632-4540-A18A-DA1C7B9896F7}">
      <dgm:prSet/>
      <dgm:spPr/>
      <dgm:t>
        <a:bodyPr/>
        <a:lstStyle/>
        <a:p>
          <a:endParaRPr lang="en-US"/>
        </a:p>
      </dgm:t>
    </dgm:pt>
    <dgm:pt modelId="{BFD4F87B-670C-4FC9-8AE0-A59E42AD83BD}" type="sibTrans" cxnId="{1885CEED-F632-4540-A18A-DA1C7B9896F7}">
      <dgm:prSet/>
      <dgm:spPr/>
      <dgm:t>
        <a:bodyPr/>
        <a:lstStyle/>
        <a:p>
          <a:endParaRPr lang="en-US"/>
        </a:p>
      </dgm:t>
    </dgm:pt>
    <dgm:pt modelId="{EEF0672E-8957-46B6-B193-42182A89466F}">
      <dgm:prSet/>
      <dgm:spPr/>
      <dgm:t>
        <a:bodyPr/>
        <a:lstStyle/>
        <a:p>
          <a:r>
            <a:rPr lang="en-US" dirty="0"/>
            <a:t>Complex co-morbidities</a:t>
          </a:r>
        </a:p>
      </dgm:t>
    </dgm:pt>
    <dgm:pt modelId="{3F526632-D7CC-48C5-8646-F4CABF72F5AA}" type="parTrans" cxnId="{09E92C42-CD4D-4CBA-9517-4240276A26FB}">
      <dgm:prSet/>
      <dgm:spPr/>
      <dgm:t>
        <a:bodyPr/>
        <a:lstStyle/>
        <a:p>
          <a:endParaRPr lang="en-GB"/>
        </a:p>
      </dgm:t>
    </dgm:pt>
    <dgm:pt modelId="{A9E461D2-8FC5-44B6-BC98-9F4277BDDD58}" type="sibTrans" cxnId="{09E92C42-CD4D-4CBA-9517-4240276A26FB}">
      <dgm:prSet/>
      <dgm:spPr/>
      <dgm:t>
        <a:bodyPr/>
        <a:lstStyle/>
        <a:p>
          <a:endParaRPr lang="en-GB"/>
        </a:p>
      </dgm:t>
    </dgm:pt>
    <dgm:pt modelId="{8CF3220F-8592-4E8D-AC5B-3C7EA8631508}">
      <dgm:prSet/>
      <dgm:spPr/>
      <dgm:t>
        <a:bodyPr/>
        <a:lstStyle/>
        <a:p>
          <a:r>
            <a:rPr lang="en-US" dirty="0"/>
            <a:t>Difficulties with ineffective HRT or if not tolerated</a:t>
          </a:r>
        </a:p>
      </dgm:t>
    </dgm:pt>
    <dgm:pt modelId="{C0A2BB6B-DF9C-4EE3-AE9C-6DE69B825F2C}" type="parTrans" cxnId="{FE4A6517-4FED-4F40-BD7B-A301A1DBECA3}">
      <dgm:prSet/>
      <dgm:spPr/>
      <dgm:t>
        <a:bodyPr/>
        <a:lstStyle/>
        <a:p>
          <a:endParaRPr lang="en-GB"/>
        </a:p>
      </dgm:t>
    </dgm:pt>
    <dgm:pt modelId="{707C9A9D-3DEB-4901-BED8-875CB27A025C}" type="sibTrans" cxnId="{FE4A6517-4FED-4F40-BD7B-A301A1DBECA3}">
      <dgm:prSet/>
      <dgm:spPr/>
      <dgm:t>
        <a:bodyPr/>
        <a:lstStyle/>
        <a:p>
          <a:endParaRPr lang="en-GB"/>
        </a:p>
      </dgm:t>
    </dgm:pt>
    <dgm:pt modelId="{F6EA5243-8673-4641-AFD4-26F3618ACE32}" type="pres">
      <dgm:prSet presAssocID="{FF63F712-CF77-429F-9E18-90441DC37ACA}" presName="linear" presStyleCnt="0">
        <dgm:presLayoutVars>
          <dgm:animLvl val="lvl"/>
          <dgm:resizeHandles val="exact"/>
        </dgm:presLayoutVars>
      </dgm:prSet>
      <dgm:spPr/>
    </dgm:pt>
    <dgm:pt modelId="{0F63E5E2-83C7-4F0A-B9B7-B70FEA6DA7A1}" type="pres">
      <dgm:prSet presAssocID="{A7743E73-CF3A-44E5-B358-473785743725}" presName="parentText" presStyleLbl="node1" presStyleIdx="0" presStyleCnt="5" custLinFactNeighborY="30962">
        <dgm:presLayoutVars>
          <dgm:chMax val="0"/>
          <dgm:bulletEnabled val="1"/>
        </dgm:presLayoutVars>
      </dgm:prSet>
      <dgm:spPr/>
    </dgm:pt>
    <dgm:pt modelId="{2B8F4ACA-5DEF-4917-A1CC-C0657BD52C36}" type="pres">
      <dgm:prSet presAssocID="{B2FA7986-C833-4647-8EE3-879BFA854F83}" presName="spacer" presStyleCnt="0"/>
      <dgm:spPr/>
    </dgm:pt>
    <dgm:pt modelId="{D116167A-5A9E-4132-9153-04801B553A40}" type="pres">
      <dgm:prSet presAssocID="{D151D1DA-CFCB-4FE0-A429-DD54C9596C81}" presName="parentText" presStyleLbl="node1" presStyleIdx="1" presStyleCnt="5">
        <dgm:presLayoutVars>
          <dgm:chMax val="0"/>
          <dgm:bulletEnabled val="1"/>
        </dgm:presLayoutVars>
      </dgm:prSet>
      <dgm:spPr/>
    </dgm:pt>
    <dgm:pt modelId="{96518519-12FE-4348-A656-0B65B27A7B1F}" type="pres">
      <dgm:prSet presAssocID="{7BB6A44A-AC2F-448C-8C94-71930C10DF44}" presName="spacer" presStyleCnt="0"/>
      <dgm:spPr/>
    </dgm:pt>
    <dgm:pt modelId="{08112EDA-7006-45F9-83E5-061D828D38CA}" type="pres">
      <dgm:prSet presAssocID="{32809810-06B5-4A5A-A0A8-FA19EA267DBA}" presName="parentText" presStyleLbl="node1" presStyleIdx="2" presStyleCnt="5">
        <dgm:presLayoutVars>
          <dgm:chMax val="0"/>
          <dgm:bulletEnabled val="1"/>
        </dgm:presLayoutVars>
      </dgm:prSet>
      <dgm:spPr/>
    </dgm:pt>
    <dgm:pt modelId="{489650A4-5C24-4B44-979B-D529280D11B3}" type="pres">
      <dgm:prSet presAssocID="{BFD4F87B-670C-4FC9-8AE0-A59E42AD83BD}" presName="spacer" presStyleCnt="0"/>
      <dgm:spPr/>
    </dgm:pt>
    <dgm:pt modelId="{EE4A1756-1C0C-42A7-B594-103EC9022FF6}" type="pres">
      <dgm:prSet presAssocID="{EEF0672E-8957-46B6-B193-42182A89466F}" presName="parentText" presStyleLbl="node1" presStyleIdx="3" presStyleCnt="5">
        <dgm:presLayoutVars>
          <dgm:chMax val="0"/>
          <dgm:bulletEnabled val="1"/>
        </dgm:presLayoutVars>
      </dgm:prSet>
      <dgm:spPr/>
    </dgm:pt>
    <dgm:pt modelId="{39706A14-3776-4032-A6EE-35FF8A77D3E5}" type="pres">
      <dgm:prSet presAssocID="{A9E461D2-8FC5-44B6-BC98-9F4277BDDD58}" presName="spacer" presStyleCnt="0"/>
      <dgm:spPr/>
    </dgm:pt>
    <dgm:pt modelId="{5C87464D-0B7B-4CE0-823D-FA97A9AB3DE0}" type="pres">
      <dgm:prSet presAssocID="{8CF3220F-8592-4E8D-AC5B-3C7EA8631508}" presName="parentText" presStyleLbl="node1" presStyleIdx="4" presStyleCnt="5">
        <dgm:presLayoutVars>
          <dgm:chMax val="0"/>
          <dgm:bulletEnabled val="1"/>
        </dgm:presLayoutVars>
      </dgm:prSet>
      <dgm:spPr/>
    </dgm:pt>
  </dgm:ptLst>
  <dgm:cxnLst>
    <dgm:cxn modelId="{80569908-D29B-49D3-A193-45B054F1C569}" type="presOf" srcId="{D151D1DA-CFCB-4FE0-A429-DD54C9596C81}" destId="{D116167A-5A9E-4132-9153-04801B553A40}" srcOrd="0" destOrd="0" presId="urn:microsoft.com/office/officeart/2005/8/layout/vList2"/>
    <dgm:cxn modelId="{FE4A6517-4FED-4F40-BD7B-A301A1DBECA3}" srcId="{FF63F712-CF77-429F-9E18-90441DC37ACA}" destId="{8CF3220F-8592-4E8D-AC5B-3C7EA8631508}" srcOrd="4" destOrd="0" parTransId="{C0A2BB6B-DF9C-4EE3-AE9C-6DE69B825F2C}" sibTransId="{707C9A9D-3DEB-4901-BED8-875CB27A025C}"/>
    <dgm:cxn modelId="{09E92C42-CD4D-4CBA-9517-4240276A26FB}" srcId="{FF63F712-CF77-429F-9E18-90441DC37ACA}" destId="{EEF0672E-8957-46B6-B193-42182A89466F}" srcOrd="3" destOrd="0" parTransId="{3F526632-D7CC-48C5-8646-F4CABF72F5AA}" sibTransId="{A9E461D2-8FC5-44B6-BC98-9F4277BDDD58}"/>
    <dgm:cxn modelId="{DBA13A43-E7BC-4BC3-97EB-6D461E16D033}" type="presOf" srcId="{A7743E73-CF3A-44E5-B358-473785743725}" destId="{0F63E5E2-83C7-4F0A-B9B7-B70FEA6DA7A1}" srcOrd="0" destOrd="0" presId="urn:microsoft.com/office/officeart/2005/8/layout/vList2"/>
    <dgm:cxn modelId="{1FD4A764-2239-4F46-84F5-65E8DBBADE51}" type="presOf" srcId="{8CF3220F-8592-4E8D-AC5B-3C7EA8631508}" destId="{5C87464D-0B7B-4CE0-823D-FA97A9AB3DE0}" srcOrd="0" destOrd="0" presId="urn:microsoft.com/office/officeart/2005/8/layout/vList2"/>
    <dgm:cxn modelId="{D987FF45-5EEC-4311-B167-AA0151DB2F74}" type="presOf" srcId="{EEF0672E-8957-46B6-B193-42182A89466F}" destId="{EE4A1756-1C0C-42A7-B594-103EC9022FF6}" srcOrd="0" destOrd="0" presId="urn:microsoft.com/office/officeart/2005/8/layout/vList2"/>
    <dgm:cxn modelId="{FD1F604D-7BB7-4811-8DBB-C0134CC72DC7}" type="presOf" srcId="{32809810-06B5-4A5A-A0A8-FA19EA267DBA}" destId="{08112EDA-7006-45F9-83E5-061D828D38CA}" srcOrd="0" destOrd="0" presId="urn:microsoft.com/office/officeart/2005/8/layout/vList2"/>
    <dgm:cxn modelId="{8EC9B385-4687-498D-9C11-D023B74F9FFC}" srcId="{FF63F712-CF77-429F-9E18-90441DC37ACA}" destId="{D151D1DA-CFCB-4FE0-A429-DD54C9596C81}" srcOrd="1" destOrd="0" parTransId="{8B89BC78-D133-4E72-A5F1-EA125D8B33F1}" sibTransId="{7BB6A44A-AC2F-448C-8C94-71930C10DF44}"/>
    <dgm:cxn modelId="{6866EFC0-58E9-4490-8C5E-6B9FA57A20B3}" type="presOf" srcId="{FF63F712-CF77-429F-9E18-90441DC37ACA}" destId="{F6EA5243-8673-4641-AFD4-26F3618ACE32}" srcOrd="0" destOrd="0" presId="urn:microsoft.com/office/officeart/2005/8/layout/vList2"/>
    <dgm:cxn modelId="{7CA6D6E6-C5C7-4872-9B54-0C521072821E}" srcId="{FF63F712-CF77-429F-9E18-90441DC37ACA}" destId="{A7743E73-CF3A-44E5-B358-473785743725}" srcOrd="0" destOrd="0" parTransId="{DAAA8C85-52B6-4432-BA9F-A2A15D3D8DCC}" sibTransId="{B2FA7986-C833-4647-8EE3-879BFA854F83}"/>
    <dgm:cxn modelId="{1885CEED-F632-4540-A18A-DA1C7B9896F7}" srcId="{FF63F712-CF77-429F-9E18-90441DC37ACA}" destId="{32809810-06B5-4A5A-A0A8-FA19EA267DBA}" srcOrd="2" destOrd="0" parTransId="{B4806BCD-E3DC-481F-82CE-05BDDD3AF9E9}" sibTransId="{BFD4F87B-670C-4FC9-8AE0-A59E42AD83BD}"/>
    <dgm:cxn modelId="{05B74F91-203C-4A64-B86C-1F0B3EF5FD70}" type="presParOf" srcId="{F6EA5243-8673-4641-AFD4-26F3618ACE32}" destId="{0F63E5E2-83C7-4F0A-B9B7-B70FEA6DA7A1}" srcOrd="0" destOrd="0" presId="urn:microsoft.com/office/officeart/2005/8/layout/vList2"/>
    <dgm:cxn modelId="{34618825-F0C5-4FEC-A490-30E46EB814EA}" type="presParOf" srcId="{F6EA5243-8673-4641-AFD4-26F3618ACE32}" destId="{2B8F4ACA-5DEF-4917-A1CC-C0657BD52C36}" srcOrd="1" destOrd="0" presId="urn:microsoft.com/office/officeart/2005/8/layout/vList2"/>
    <dgm:cxn modelId="{1BC24B5D-5B36-4077-A8B0-854D46BF285E}" type="presParOf" srcId="{F6EA5243-8673-4641-AFD4-26F3618ACE32}" destId="{D116167A-5A9E-4132-9153-04801B553A40}" srcOrd="2" destOrd="0" presId="urn:microsoft.com/office/officeart/2005/8/layout/vList2"/>
    <dgm:cxn modelId="{4A3EB043-16F2-4177-84E4-522F702C33EF}" type="presParOf" srcId="{F6EA5243-8673-4641-AFD4-26F3618ACE32}" destId="{96518519-12FE-4348-A656-0B65B27A7B1F}" srcOrd="3" destOrd="0" presId="urn:microsoft.com/office/officeart/2005/8/layout/vList2"/>
    <dgm:cxn modelId="{09D3682A-A40F-40DD-AEF1-7BADB2323285}" type="presParOf" srcId="{F6EA5243-8673-4641-AFD4-26F3618ACE32}" destId="{08112EDA-7006-45F9-83E5-061D828D38CA}" srcOrd="4" destOrd="0" presId="urn:microsoft.com/office/officeart/2005/8/layout/vList2"/>
    <dgm:cxn modelId="{0C4E6A3C-EDE0-48C5-961B-9682CC34DC0A}" type="presParOf" srcId="{F6EA5243-8673-4641-AFD4-26F3618ACE32}" destId="{489650A4-5C24-4B44-979B-D529280D11B3}" srcOrd="5" destOrd="0" presId="urn:microsoft.com/office/officeart/2005/8/layout/vList2"/>
    <dgm:cxn modelId="{E2C16A11-CC3B-4677-8EDC-C186A06BF612}" type="presParOf" srcId="{F6EA5243-8673-4641-AFD4-26F3618ACE32}" destId="{EE4A1756-1C0C-42A7-B594-103EC9022FF6}" srcOrd="6" destOrd="0" presId="urn:microsoft.com/office/officeart/2005/8/layout/vList2"/>
    <dgm:cxn modelId="{1A6CE0D7-F2BA-43A3-9FEF-FF337ED45014}" type="presParOf" srcId="{F6EA5243-8673-4641-AFD4-26F3618ACE32}" destId="{39706A14-3776-4032-A6EE-35FF8A77D3E5}" srcOrd="7" destOrd="0" presId="urn:microsoft.com/office/officeart/2005/8/layout/vList2"/>
    <dgm:cxn modelId="{E7B627B9-E02F-4B6D-9F5B-4737886A235E}" type="presParOf" srcId="{F6EA5243-8673-4641-AFD4-26F3618ACE32}" destId="{5C87464D-0B7B-4CE0-823D-FA97A9AB3DE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6846C-3214-4183-BEBD-F9C2C1B1CF9E}">
      <dsp:nvSpPr>
        <dsp:cNvPr id="0" name=""/>
        <dsp:cNvSpPr/>
      </dsp:nvSpPr>
      <dsp:spPr>
        <a:xfrm>
          <a:off x="0" y="1671"/>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E2EFD13-CCDF-458D-BA6B-B2F28528DC13}">
      <dsp:nvSpPr>
        <dsp:cNvPr id="0" name=""/>
        <dsp:cNvSpPr/>
      </dsp:nvSpPr>
      <dsp:spPr>
        <a:xfrm>
          <a:off x="0" y="1671"/>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Hot sweats/flushes (Vasomotor symptoms)</a:t>
          </a:r>
          <a:endParaRPr lang="en-US" sz="1400" kern="1200"/>
        </a:p>
      </dsp:txBody>
      <dsp:txXfrm>
        <a:off x="0" y="1671"/>
        <a:ext cx="9625383" cy="310849"/>
      </dsp:txXfrm>
    </dsp:sp>
    <dsp:sp modelId="{DDED6D18-6055-4A61-B67E-5665EA20B2A2}">
      <dsp:nvSpPr>
        <dsp:cNvPr id="0" name=""/>
        <dsp:cNvSpPr/>
      </dsp:nvSpPr>
      <dsp:spPr>
        <a:xfrm>
          <a:off x="0" y="312520"/>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05B6C21-C2EE-4183-B62A-9566282B3071}">
      <dsp:nvSpPr>
        <dsp:cNvPr id="0" name=""/>
        <dsp:cNvSpPr/>
      </dsp:nvSpPr>
      <dsp:spPr>
        <a:xfrm>
          <a:off x="0" y="312520"/>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Sleep disturbance</a:t>
          </a:r>
          <a:endParaRPr lang="en-US" sz="1400" kern="1200"/>
        </a:p>
      </dsp:txBody>
      <dsp:txXfrm>
        <a:off x="0" y="312520"/>
        <a:ext cx="9625383" cy="310849"/>
      </dsp:txXfrm>
    </dsp:sp>
    <dsp:sp modelId="{FF2068FD-1067-4011-9796-164B92DDFF80}">
      <dsp:nvSpPr>
        <dsp:cNvPr id="0" name=""/>
        <dsp:cNvSpPr/>
      </dsp:nvSpPr>
      <dsp:spPr>
        <a:xfrm>
          <a:off x="0" y="623369"/>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C289AE18-DED5-40CE-A7AA-08ED6B764B34}">
      <dsp:nvSpPr>
        <dsp:cNvPr id="0" name=""/>
        <dsp:cNvSpPr/>
      </dsp:nvSpPr>
      <dsp:spPr>
        <a:xfrm>
          <a:off x="0" y="623369"/>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Change in menstrual pattern</a:t>
          </a:r>
          <a:endParaRPr lang="en-US" sz="1400" kern="1200"/>
        </a:p>
      </dsp:txBody>
      <dsp:txXfrm>
        <a:off x="0" y="623369"/>
        <a:ext cx="9625383" cy="310849"/>
      </dsp:txXfrm>
    </dsp:sp>
    <dsp:sp modelId="{1F95B500-7A5F-4532-9312-2D96C0678A3F}">
      <dsp:nvSpPr>
        <dsp:cNvPr id="0" name=""/>
        <dsp:cNvSpPr/>
      </dsp:nvSpPr>
      <dsp:spPr>
        <a:xfrm>
          <a:off x="0" y="934218"/>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5C5D70E0-FEDA-4565-A740-035F2C5D90B7}">
      <dsp:nvSpPr>
        <dsp:cNvPr id="0" name=""/>
        <dsp:cNvSpPr/>
      </dsp:nvSpPr>
      <dsp:spPr>
        <a:xfrm>
          <a:off x="0" y="934218"/>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Brain fog/mood changes/lack of energy (other psychosocial factors may co-exist)</a:t>
          </a:r>
          <a:endParaRPr lang="en-US" sz="1400" kern="1200"/>
        </a:p>
      </dsp:txBody>
      <dsp:txXfrm>
        <a:off x="0" y="934218"/>
        <a:ext cx="9625383" cy="310849"/>
      </dsp:txXfrm>
    </dsp:sp>
    <dsp:sp modelId="{79F60210-7315-4A70-982C-089A610477E4}">
      <dsp:nvSpPr>
        <dsp:cNvPr id="0" name=""/>
        <dsp:cNvSpPr/>
      </dsp:nvSpPr>
      <dsp:spPr>
        <a:xfrm>
          <a:off x="0" y="1245067"/>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0B1A843-5FEC-4B88-BA2D-AA3579AD5C76}">
      <dsp:nvSpPr>
        <dsp:cNvPr id="0" name=""/>
        <dsp:cNvSpPr/>
      </dsp:nvSpPr>
      <dsp:spPr>
        <a:xfrm>
          <a:off x="0" y="1245067"/>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Loss of libido</a:t>
          </a:r>
          <a:endParaRPr lang="en-US" sz="1400" kern="1200"/>
        </a:p>
      </dsp:txBody>
      <dsp:txXfrm>
        <a:off x="0" y="1245067"/>
        <a:ext cx="9625383" cy="310849"/>
      </dsp:txXfrm>
    </dsp:sp>
    <dsp:sp modelId="{E17597BD-24C9-4730-9850-76BE30B7CD10}">
      <dsp:nvSpPr>
        <dsp:cNvPr id="0" name=""/>
        <dsp:cNvSpPr/>
      </dsp:nvSpPr>
      <dsp:spPr>
        <a:xfrm>
          <a:off x="0" y="1555916"/>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5CDD01A-44DF-4BE0-BFB2-DED94CF220F9}">
      <dsp:nvSpPr>
        <dsp:cNvPr id="0" name=""/>
        <dsp:cNvSpPr/>
      </dsp:nvSpPr>
      <dsp:spPr>
        <a:xfrm>
          <a:off x="0" y="1555916"/>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Joint and muscle pains</a:t>
          </a:r>
          <a:endParaRPr lang="en-US" sz="1400" kern="1200"/>
        </a:p>
      </dsp:txBody>
      <dsp:txXfrm>
        <a:off x="0" y="1555916"/>
        <a:ext cx="9625383" cy="310849"/>
      </dsp:txXfrm>
    </dsp:sp>
    <dsp:sp modelId="{3587DBB6-888E-4AFF-AE8E-B2403C38D7F3}">
      <dsp:nvSpPr>
        <dsp:cNvPr id="0" name=""/>
        <dsp:cNvSpPr/>
      </dsp:nvSpPr>
      <dsp:spPr>
        <a:xfrm>
          <a:off x="0" y="1866766"/>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A49F81C-2F86-4BAA-8A98-44C2625DD371}">
      <dsp:nvSpPr>
        <dsp:cNvPr id="0" name=""/>
        <dsp:cNvSpPr/>
      </dsp:nvSpPr>
      <dsp:spPr>
        <a:xfrm>
          <a:off x="0" y="1866766"/>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Palpitations (may have other causes)</a:t>
          </a:r>
          <a:endParaRPr lang="en-US" sz="1400" kern="1200"/>
        </a:p>
      </dsp:txBody>
      <dsp:txXfrm>
        <a:off x="0" y="1866766"/>
        <a:ext cx="9625383" cy="310849"/>
      </dsp:txXfrm>
    </dsp:sp>
    <dsp:sp modelId="{C9AF4300-C8E9-4271-8EAD-3040315A79BB}">
      <dsp:nvSpPr>
        <dsp:cNvPr id="0" name=""/>
        <dsp:cNvSpPr/>
      </dsp:nvSpPr>
      <dsp:spPr>
        <a:xfrm>
          <a:off x="0" y="2177615"/>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8BC0B74-0C34-4466-8A1C-C0A43ECF2704}">
      <dsp:nvSpPr>
        <dsp:cNvPr id="0" name=""/>
        <dsp:cNvSpPr/>
      </dsp:nvSpPr>
      <dsp:spPr>
        <a:xfrm>
          <a:off x="0" y="2177615"/>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Vaginal dryness/dyspareunia/pruritus/burning</a:t>
          </a:r>
          <a:endParaRPr lang="en-US" sz="1400" kern="1200"/>
        </a:p>
      </dsp:txBody>
      <dsp:txXfrm>
        <a:off x="0" y="2177615"/>
        <a:ext cx="9625383" cy="310849"/>
      </dsp:txXfrm>
    </dsp:sp>
    <dsp:sp modelId="{F053B08F-041A-4FCB-A3F2-C3956DB22819}">
      <dsp:nvSpPr>
        <dsp:cNvPr id="0" name=""/>
        <dsp:cNvSpPr/>
      </dsp:nvSpPr>
      <dsp:spPr>
        <a:xfrm>
          <a:off x="0" y="2488464"/>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F2EED2C-A16E-4838-A92D-AF0572180D21}">
      <dsp:nvSpPr>
        <dsp:cNvPr id="0" name=""/>
        <dsp:cNvSpPr/>
      </dsp:nvSpPr>
      <dsp:spPr>
        <a:xfrm>
          <a:off x="0" y="2488464"/>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Urinary symptoms- frequency/dysuria/urgency/incontinence, may have recurrent UTIs</a:t>
          </a:r>
          <a:endParaRPr lang="en-US" sz="1400" kern="1200"/>
        </a:p>
      </dsp:txBody>
      <dsp:txXfrm>
        <a:off x="0" y="2488464"/>
        <a:ext cx="9625383" cy="310849"/>
      </dsp:txXfrm>
    </dsp:sp>
    <dsp:sp modelId="{CF6EA690-4823-42E3-81FA-7B7003B28BC8}">
      <dsp:nvSpPr>
        <dsp:cNvPr id="0" name=""/>
        <dsp:cNvSpPr/>
      </dsp:nvSpPr>
      <dsp:spPr>
        <a:xfrm>
          <a:off x="0" y="2799313"/>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EB1371E-4BD3-44E0-A3D5-71B4CEFE0767}">
      <dsp:nvSpPr>
        <dsp:cNvPr id="0" name=""/>
        <dsp:cNvSpPr/>
      </dsp:nvSpPr>
      <dsp:spPr>
        <a:xfrm>
          <a:off x="0" y="2799313"/>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Dry skin/hair</a:t>
          </a:r>
          <a:endParaRPr lang="en-US" sz="1400" kern="1200"/>
        </a:p>
      </dsp:txBody>
      <dsp:txXfrm>
        <a:off x="0" y="2799313"/>
        <a:ext cx="9625383" cy="310849"/>
      </dsp:txXfrm>
    </dsp:sp>
    <dsp:sp modelId="{94077429-7CB1-4B19-B6E0-28782DCCF749}">
      <dsp:nvSpPr>
        <dsp:cNvPr id="0" name=""/>
        <dsp:cNvSpPr/>
      </dsp:nvSpPr>
      <dsp:spPr>
        <a:xfrm>
          <a:off x="0" y="3110162"/>
          <a:ext cx="9625383" cy="0"/>
        </a:xfrm>
        <a:prstGeom prst="lin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BC840FC-754D-424D-B9ED-CD2B9A546FAE}">
      <dsp:nvSpPr>
        <dsp:cNvPr id="0" name=""/>
        <dsp:cNvSpPr/>
      </dsp:nvSpPr>
      <dsp:spPr>
        <a:xfrm>
          <a:off x="0" y="3110162"/>
          <a:ext cx="9625383" cy="310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GB" sz="1400" b="0" i="0" kern="1200"/>
            <a:t>Median duration of symptoms is 7 years, may persist beyond 60 yrs</a:t>
          </a:r>
          <a:endParaRPr lang="en-US" sz="1400" kern="1200"/>
        </a:p>
      </dsp:txBody>
      <dsp:txXfrm>
        <a:off x="0" y="3110162"/>
        <a:ext cx="9625383" cy="3108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17E9FE-7B0C-4974-8035-F1A76D063D50}">
      <dsp:nvSpPr>
        <dsp:cNvPr id="0" name=""/>
        <dsp:cNvSpPr/>
      </dsp:nvSpPr>
      <dsp:spPr>
        <a:xfrm>
          <a:off x="0" y="98644"/>
          <a:ext cx="6391275" cy="595877"/>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dirty="0"/>
            <a:t>Healthy diet </a:t>
          </a:r>
          <a:r>
            <a:rPr lang="en-GB" sz="1500" b="0" i="0" kern="1200" dirty="0" err="1"/>
            <a:t>esp</a:t>
          </a:r>
          <a:r>
            <a:rPr lang="en-GB" sz="1500" b="0" i="0" kern="1200" dirty="0"/>
            <a:t> adequate calcium and vitamin D intake</a:t>
          </a:r>
          <a:endParaRPr lang="en-US" sz="1500" kern="1200" dirty="0"/>
        </a:p>
      </dsp:txBody>
      <dsp:txXfrm>
        <a:off x="29088" y="127732"/>
        <a:ext cx="6333099" cy="537701"/>
      </dsp:txXfrm>
    </dsp:sp>
    <dsp:sp modelId="{C645D4AC-9961-4334-A56A-4BB82F14A319}">
      <dsp:nvSpPr>
        <dsp:cNvPr id="0" name=""/>
        <dsp:cNvSpPr/>
      </dsp:nvSpPr>
      <dsp:spPr>
        <a:xfrm>
          <a:off x="0" y="737722"/>
          <a:ext cx="6391275" cy="595877"/>
        </a:xfrm>
        <a:prstGeom prst="roundRect">
          <a:avLst/>
        </a:prstGeom>
        <a:solidFill>
          <a:schemeClr val="accent2">
            <a:hueOff val="-2470715"/>
            <a:satOff val="113"/>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Optimal BMI, may do better on low GI diet than low fat if trying to lose weight (obesity increases risk of breast cancer more than HRT), </a:t>
          </a:r>
          <a:endParaRPr lang="en-US" sz="1500" kern="1200"/>
        </a:p>
      </dsp:txBody>
      <dsp:txXfrm>
        <a:off x="29088" y="766810"/>
        <a:ext cx="6333099" cy="537701"/>
      </dsp:txXfrm>
    </dsp:sp>
    <dsp:sp modelId="{B55374EB-E3C2-4BF4-AECF-1CC4D761F33C}">
      <dsp:nvSpPr>
        <dsp:cNvPr id="0" name=""/>
        <dsp:cNvSpPr/>
      </dsp:nvSpPr>
      <dsp:spPr>
        <a:xfrm>
          <a:off x="0" y="1376799"/>
          <a:ext cx="6391275" cy="595877"/>
        </a:xfrm>
        <a:prstGeom prst="roundRect">
          <a:avLst/>
        </a:prstGeom>
        <a:solidFill>
          <a:schemeClr val="accent2">
            <a:hueOff val="-4941430"/>
            <a:satOff val="225"/>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Exercise esp weight bearing if increased risk of Osteoporosis/menopause &lt;45 yrs</a:t>
          </a:r>
          <a:endParaRPr lang="en-US" sz="1500" kern="1200"/>
        </a:p>
      </dsp:txBody>
      <dsp:txXfrm>
        <a:off x="29088" y="1405887"/>
        <a:ext cx="6333099" cy="537701"/>
      </dsp:txXfrm>
    </dsp:sp>
    <dsp:sp modelId="{37940D2B-5CC3-46AE-8831-45BC6B142B2D}">
      <dsp:nvSpPr>
        <dsp:cNvPr id="0" name=""/>
        <dsp:cNvSpPr/>
      </dsp:nvSpPr>
      <dsp:spPr>
        <a:xfrm>
          <a:off x="0" y="2015876"/>
          <a:ext cx="6391275" cy="595877"/>
        </a:xfrm>
        <a:prstGeom prst="roundRect">
          <a:avLst/>
        </a:prstGeom>
        <a:solidFill>
          <a:schemeClr val="accent2">
            <a:hueOff val="-7412145"/>
            <a:satOff val="338"/>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Address CVD risk factors including, stop smoking, BP, DM control and lipids</a:t>
          </a:r>
          <a:endParaRPr lang="en-US" sz="1500" kern="1200"/>
        </a:p>
      </dsp:txBody>
      <dsp:txXfrm>
        <a:off x="29088" y="2044964"/>
        <a:ext cx="6333099" cy="537701"/>
      </dsp:txXfrm>
    </dsp:sp>
    <dsp:sp modelId="{8B0FC167-091F-41BA-A064-F5AC55D68A87}">
      <dsp:nvSpPr>
        <dsp:cNvPr id="0" name=""/>
        <dsp:cNvSpPr/>
      </dsp:nvSpPr>
      <dsp:spPr>
        <a:xfrm>
          <a:off x="0" y="2654954"/>
          <a:ext cx="6391275" cy="595877"/>
        </a:xfrm>
        <a:prstGeom prst="roundRect">
          <a:avLst/>
        </a:prstGeom>
        <a:solidFill>
          <a:schemeClr val="accent2">
            <a:hueOff val="-9882860"/>
            <a:satOff val="45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dirty="0"/>
            <a:t>Alcohol-less than 2 units a day</a:t>
          </a:r>
          <a:endParaRPr lang="en-US" sz="1500" kern="1200" dirty="0"/>
        </a:p>
      </dsp:txBody>
      <dsp:txXfrm>
        <a:off x="29088" y="2684042"/>
        <a:ext cx="6333099" cy="537701"/>
      </dsp:txXfrm>
    </dsp:sp>
    <dsp:sp modelId="{F46D34A0-EF9C-44DC-8AB3-62E1FA0FBBB3}">
      <dsp:nvSpPr>
        <dsp:cNvPr id="0" name=""/>
        <dsp:cNvSpPr/>
      </dsp:nvSpPr>
      <dsp:spPr>
        <a:xfrm>
          <a:off x="0" y="3294031"/>
          <a:ext cx="6391275" cy="595877"/>
        </a:xfrm>
        <a:prstGeom prst="roundRect">
          <a:avLst/>
        </a:prstGeom>
        <a:solidFill>
          <a:schemeClr val="accent2">
            <a:hueOff val="-12353576"/>
            <a:satOff val="563"/>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Sleep hygiene</a:t>
          </a:r>
          <a:endParaRPr lang="en-US" sz="1500" kern="1200"/>
        </a:p>
      </dsp:txBody>
      <dsp:txXfrm>
        <a:off x="29088" y="3323119"/>
        <a:ext cx="6333099" cy="537701"/>
      </dsp:txXfrm>
    </dsp:sp>
    <dsp:sp modelId="{E333EF4B-BB86-46C2-BC59-9177F1994801}">
      <dsp:nvSpPr>
        <dsp:cNvPr id="0" name=""/>
        <dsp:cNvSpPr/>
      </dsp:nvSpPr>
      <dsp:spPr>
        <a:xfrm>
          <a:off x="0" y="3933109"/>
          <a:ext cx="6391275" cy="595877"/>
        </a:xfrm>
        <a:prstGeom prst="roundRect">
          <a:avLst/>
        </a:prstGeom>
        <a:solidFill>
          <a:schemeClr val="accent2">
            <a:hueOff val="-14824290"/>
            <a:satOff val="676"/>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Pelvic floor exercises</a:t>
          </a:r>
          <a:endParaRPr lang="en-US" sz="1500" kern="1200"/>
        </a:p>
      </dsp:txBody>
      <dsp:txXfrm>
        <a:off x="29088" y="3962197"/>
        <a:ext cx="6333099" cy="537701"/>
      </dsp:txXfrm>
    </dsp:sp>
    <dsp:sp modelId="{9A7FA7E9-C721-4D97-8C03-4D1F465EB8E8}">
      <dsp:nvSpPr>
        <dsp:cNvPr id="0" name=""/>
        <dsp:cNvSpPr/>
      </dsp:nvSpPr>
      <dsp:spPr>
        <a:xfrm>
          <a:off x="0" y="4572186"/>
          <a:ext cx="6391275" cy="595877"/>
        </a:xfrm>
        <a:prstGeom prst="roundRect">
          <a:avLst/>
        </a:prstGeom>
        <a:solidFill>
          <a:schemeClr val="accent2">
            <a:hueOff val="-17295005"/>
            <a:satOff val="788"/>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Skin esp sun-protection</a:t>
          </a:r>
          <a:endParaRPr lang="en-US" sz="1500" kern="1200"/>
        </a:p>
      </dsp:txBody>
      <dsp:txXfrm>
        <a:off x="29088" y="4601274"/>
        <a:ext cx="6333099" cy="537701"/>
      </dsp:txXfrm>
    </dsp:sp>
    <dsp:sp modelId="{52C9FA4D-B5EA-4BE1-949C-B4AE92AA7593}">
      <dsp:nvSpPr>
        <dsp:cNvPr id="0" name=""/>
        <dsp:cNvSpPr/>
      </dsp:nvSpPr>
      <dsp:spPr>
        <a:xfrm>
          <a:off x="0" y="5211263"/>
          <a:ext cx="6391275" cy="595877"/>
        </a:xfrm>
        <a:prstGeom prst="roundRec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GB" sz="1500" b="0" i="0" kern="1200"/>
            <a:t>Screening programmes for breast, bowel and cervix if eligible</a:t>
          </a:r>
          <a:endParaRPr lang="en-US" sz="1500" kern="1200"/>
        </a:p>
      </dsp:txBody>
      <dsp:txXfrm>
        <a:off x="29088" y="5240351"/>
        <a:ext cx="6333099" cy="5377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1A992-9970-4C22-819D-C2E3DADE1C81}">
      <dsp:nvSpPr>
        <dsp:cNvPr id="0" name=""/>
        <dsp:cNvSpPr/>
      </dsp:nvSpPr>
      <dsp:spPr>
        <a:xfrm>
          <a:off x="1122965" y="1073"/>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Effective for vasomotor symptoms</a:t>
          </a:r>
          <a:endParaRPr lang="en-US" sz="1700" kern="1200"/>
        </a:p>
      </dsp:txBody>
      <dsp:txXfrm>
        <a:off x="1122965" y="1073"/>
        <a:ext cx="2061482" cy="1236889"/>
      </dsp:txXfrm>
    </dsp:sp>
    <dsp:sp modelId="{AAEA719F-D0EA-461A-810A-D49926767747}">
      <dsp:nvSpPr>
        <dsp:cNvPr id="0" name=""/>
        <dsp:cNvSpPr/>
      </dsp:nvSpPr>
      <dsp:spPr>
        <a:xfrm>
          <a:off x="3390595" y="1073"/>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Mood changes</a:t>
          </a:r>
          <a:endParaRPr lang="en-US" sz="1700" kern="1200"/>
        </a:p>
      </dsp:txBody>
      <dsp:txXfrm>
        <a:off x="3390595" y="1073"/>
        <a:ext cx="2061482" cy="1236889"/>
      </dsp:txXfrm>
    </dsp:sp>
    <dsp:sp modelId="{C1437F2F-27B7-4550-BBEC-E913EF8DC9DF}">
      <dsp:nvSpPr>
        <dsp:cNvPr id="0" name=""/>
        <dsp:cNvSpPr/>
      </dsp:nvSpPr>
      <dsp:spPr>
        <a:xfrm>
          <a:off x="5658226" y="1073"/>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Sexual function</a:t>
          </a:r>
          <a:endParaRPr lang="en-US" sz="1700" kern="1200"/>
        </a:p>
      </dsp:txBody>
      <dsp:txXfrm>
        <a:off x="5658226" y="1073"/>
        <a:ext cx="2061482" cy="1236889"/>
      </dsp:txXfrm>
    </dsp:sp>
    <dsp:sp modelId="{3350942B-FD30-4916-AE3E-05409D2EB185}">
      <dsp:nvSpPr>
        <dsp:cNvPr id="0" name=""/>
        <dsp:cNvSpPr/>
      </dsp:nvSpPr>
      <dsp:spPr>
        <a:xfrm>
          <a:off x="7925856" y="1073"/>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MSK symptoms</a:t>
          </a:r>
          <a:endParaRPr lang="en-US" sz="1700" kern="1200"/>
        </a:p>
      </dsp:txBody>
      <dsp:txXfrm>
        <a:off x="7925856" y="1073"/>
        <a:ext cx="2061482" cy="1236889"/>
      </dsp:txXfrm>
    </dsp:sp>
    <dsp:sp modelId="{7B2F0B47-D778-4E4D-A94B-830CA2993169}">
      <dsp:nvSpPr>
        <dsp:cNvPr id="0" name=""/>
        <dsp:cNvSpPr/>
      </dsp:nvSpPr>
      <dsp:spPr>
        <a:xfrm>
          <a:off x="1122965" y="1444111"/>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Bone density</a:t>
          </a:r>
          <a:endParaRPr lang="en-US" sz="1700" kern="1200"/>
        </a:p>
      </dsp:txBody>
      <dsp:txXfrm>
        <a:off x="1122965" y="1444111"/>
        <a:ext cx="2061482" cy="1236889"/>
      </dsp:txXfrm>
    </dsp:sp>
    <dsp:sp modelId="{9C691DCF-93F1-42ED-94D6-9132823A55E4}">
      <dsp:nvSpPr>
        <dsp:cNvPr id="0" name=""/>
        <dsp:cNvSpPr/>
      </dsp:nvSpPr>
      <dsp:spPr>
        <a:xfrm>
          <a:off x="3390595" y="1444111"/>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Transdermal HRT usually improves migraines</a:t>
          </a:r>
          <a:endParaRPr lang="en-US" sz="1700" kern="1200"/>
        </a:p>
      </dsp:txBody>
      <dsp:txXfrm>
        <a:off x="3390595" y="1444111"/>
        <a:ext cx="2061482" cy="1236889"/>
      </dsp:txXfrm>
    </dsp:sp>
    <dsp:sp modelId="{154791C3-318C-4800-854C-A281F9F62683}">
      <dsp:nvSpPr>
        <dsp:cNvPr id="0" name=""/>
        <dsp:cNvSpPr/>
      </dsp:nvSpPr>
      <dsp:spPr>
        <a:xfrm>
          <a:off x="5658226" y="1444111"/>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Urogenital changes (might need local treatment too)</a:t>
          </a:r>
          <a:endParaRPr lang="en-US" sz="1700" kern="1200"/>
        </a:p>
      </dsp:txBody>
      <dsp:txXfrm>
        <a:off x="5658226" y="1444111"/>
        <a:ext cx="2061482" cy="1236889"/>
      </dsp:txXfrm>
    </dsp:sp>
    <dsp:sp modelId="{937EAAA0-C8D9-4B6B-A377-559482E00624}">
      <dsp:nvSpPr>
        <dsp:cNvPr id="0" name=""/>
        <dsp:cNvSpPr/>
      </dsp:nvSpPr>
      <dsp:spPr>
        <a:xfrm>
          <a:off x="7925856" y="1444111"/>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No need to wait for periods to stop or blood tests to change to start Rx</a:t>
          </a:r>
          <a:endParaRPr lang="en-US" sz="1700" kern="1200" dirty="0"/>
        </a:p>
      </dsp:txBody>
      <dsp:txXfrm>
        <a:off x="7925856" y="1444111"/>
        <a:ext cx="2061482" cy="1236889"/>
      </dsp:txXfrm>
    </dsp:sp>
    <dsp:sp modelId="{82655730-77E0-4B55-9FFB-91B20449D20D}">
      <dsp:nvSpPr>
        <dsp:cNvPr id="0" name=""/>
        <dsp:cNvSpPr/>
      </dsp:nvSpPr>
      <dsp:spPr>
        <a:xfrm>
          <a:off x="3390595" y="2887148"/>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Treat POI with HRT until age 51</a:t>
          </a:r>
          <a:endParaRPr lang="en-US" sz="1700" kern="1200"/>
        </a:p>
      </dsp:txBody>
      <dsp:txXfrm>
        <a:off x="3390595" y="2887148"/>
        <a:ext cx="2061482" cy="1236889"/>
      </dsp:txXfrm>
    </dsp:sp>
    <dsp:sp modelId="{4B950261-8D1A-4944-923D-5DCED36E7CCC}">
      <dsp:nvSpPr>
        <dsp:cNvPr id="0" name=""/>
        <dsp:cNvSpPr/>
      </dsp:nvSpPr>
      <dsp:spPr>
        <a:xfrm>
          <a:off x="5658226" y="2887148"/>
          <a:ext cx="2061482" cy="123688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a:t>HRT does not provide contraception</a:t>
          </a:r>
          <a:endParaRPr lang="en-US" sz="1700" kern="1200"/>
        </a:p>
      </dsp:txBody>
      <dsp:txXfrm>
        <a:off x="5658226" y="2887148"/>
        <a:ext cx="2061482" cy="12368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C15E8-8BEF-47C3-AB3F-5D95805B61FA}">
      <dsp:nvSpPr>
        <dsp:cNvPr id="0" name=""/>
        <dsp:cNvSpPr/>
      </dsp:nvSpPr>
      <dsp:spPr>
        <a:xfrm>
          <a:off x="0" y="85547"/>
          <a:ext cx="11241010" cy="795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i="0" kern="1200"/>
            <a:t>Currently only indicated for low libido in fully oestrogenised women where other symptoms have resolved, including urogenital symptoms treated</a:t>
          </a:r>
          <a:endParaRPr lang="en-US" sz="2000" kern="1200"/>
        </a:p>
      </dsp:txBody>
      <dsp:txXfrm>
        <a:off x="38838" y="124385"/>
        <a:ext cx="11163334" cy="717924"/>
      </dsp:txXfrm>
    </dsp:sp>
    <dsp:sp modelId="{5CA12A6C-B84E-4AE8-B481-D8A993F7F3B7}">
      <dsp:nvSpPr>
        <dsp:cNvPr id="0" name=""/>
        <dsp:cNvSpPr/>
      </dsp:nvSpPr>
      <dsp:spPr>
        <a:xfrm>
          <a:off x="0" y="938747"/>
          <a:ext cx="11241010" cy="795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i="0" kern="1200" dirty="0"/>
            <a:t>No licensed female formulation in the UK</a:t>
          </a:r>
          <a:endParaRPr lang="en-US" sz="2000" kern="1200" dirty="0"/>
        </a:p>
      </dsp:txBody>
      <dsp:txXfrm>
        <a:off x="38838" y="977585"/>
        <a:ext cx="11163334" cy="717924"/>
      </dsp:txXfrm>
    </dsp:sp>
    <dsp:sp modelId="{8E433119-F686-4C6B-B240-B14EFC6C93CA}">
      <dsp:nvSpPr>
        <dsp:cNvPr id="0" name=""/>
        <dsp:cNvSpPr/>
      </dsp:nvSpPr>
      <dsp:spPr>
        <a:xfrm>
          <a:off x="0" y="1791947"/>
          <a:ext cx="11241010" cy="795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i="0" kern="1200" dirty="0"/>
            <a:t>Need to use male formulations and monitor levels at 6-12/52(to check stays in female range) but response should be judged clinically at 6/12</a:t>
          </a:r>
          <a:endParaRPr lang="en-US" sz="2000" kern="1200" dirty="0"/>
        </a:p>
      </dsp:txBody>
      <dsp:txXfrm>
        <a:off x="38838" y="1830785"/>
        <a:ext cx="11163334" cy="717924"/>
      </dsp:txXfrm>
    </dsp:sp>
    <dsp:sp modelId="{E39C13C1-AE38-418A-AB18-342F1E7F1C13}">
      <dsp:nvSpPr>
        <dsp:cNvPr id="0" name=""/>
        <dsp:cNvSpPr/>
      </dsp:nvSpPr>
      <dsp:spPr>
        <a:xfrm>
          <a:off x="0" y="2645147"/>
          <a:ext cx="11241010" cy="795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i="0" kern="1200" dirty="0"/>
            <a:t>40mg sachets should last </a:t>
          </a:r>
          <a:r>
            <a:rPr lang="en-GB" sz="2000" b="0" i="0" kern="1200" dirty="0" err="1"/>
            <a:t>approx</a:t>
          </a:r>
          <a:r>
            <a:rPr lang="en-GB" sz="2000" b="0" i="0" kern="1200" dirty="0"/>
            <a:t> 8/7, 50mg sachets should last 10/7 (use a </a:t>
          </a:r>
          <a:r>
            <a:rPr lang="en-GB" sz="2000" b="0" i="0" kern="1200" dirty="0" err="1"/>
            <a:t>Klippet</a:t>
          </a:r>
          <a:r>
            <a:rPr lang="en-GB" sz="2000" b="0" i="0" kern="1200" dirty="0"/>
            <a:t>)</a:t>
          </a:r>
          <a:endParaRPr lang="en-US" sz="2000" kern="1200" dirty="0"/>
        </a:p>
      </dsp:txBody>
      <dsp:txXfrm>
        <a:off x="38838" y="2683985"/>
        <a:ext cx="11163334" cy="717924"/>
      </dsp:txXfrm>
    </dsp:sp>
    <dsp:sp modelId="{B817DB3E-36CC-49B5-B311-E8F7AE381BD8}">
      <dsp:nvSpPr>
        <dsp:cNvPr id="0" name=""/>
        <dsp:cNvSpPr/>
      </dsp:nvSpPr>
      <dsp:spPr>
        <a:xfrm>
          <a:off x="0" y="3498347"/>
          <a:ext cx="11241010" cy="795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0" i="0" kern="1200" dirty="0"/>
            <a:t>See BMS website for guidance</a:t>
          </a:r>
          <a:endParaRPr lang="en-US" sz="2000" kern="1200" dirty="0"/>
        </a:p>
      </dsp:txBody>
      <dsp:txXfrm>
        <a:off x="38838" y="3537185"/>
        <a:ext cx="11163334" cy="7179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3E5E2-83C7-4F0A-B9B7-B70FEA6DA7A1}">
      <dsp:nvSpPr>
        <dsp:cNvPr id="0" name=""/>
        <dsp:cNvSpPr/>
      </dsp:nvSpPr>
      <dsp:spPr>
        <a:xfrm>
          <a:off x="0" y="65925"/>
          <a:ext cx="11234057" cy="75477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0" i="0" kern="1200"/>
            <a:t>Undiagnosed/unexpected vaginal bleeding esp if continues more than 6/12 after starting HRT</a:t>
          </a:r>
          <a:endParaRPr lang="en-US" sz="1900" kern="1200"/>
        </a:p>
      </dsp:txBody>
      <dsp:txXfrm>
        <a:off x="36845" y="102770"/>
        <a:ext cx="11160367" cy="681087"/>
      </dsp:txXfrm>
    </dsp:sp>
    <dsp:sp modelId="{D116167A-5A9E-4132-9153-04801B553A40}">
      <dsp:nvSpPr>
        <dsp:cNvPr id="0" name=""/>
        <dsp:cNvSpPr/>
      </dsp:nvSpPr>
      <dsp:spPr>
        <a:xfrm>
          <a:off x="0" y="858481"/>
          <a:ext cx="11234057" cy="75477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0" i="0" kern="1200"/>
            <a:t>Breast/other oestrogen dependent cancer</a:t>
          </a:r>
          <a:endParaRPr lang="en-US" sz="1900" kern="1200"/>
        </a:p>
      </dsp:txBody>
      <dsp:txXfrm>
        <a:off x="36845" y="895326"/>
        <a:ext cx="11160367" cy="681087"/>
      </dsp:txXfrm>
    </dsp:sp>
    <dsp:sp modelId="{08112EDA-7006-45F9-83E5-061D828D38CA}">
      <dsp:nvSpPr>
        <dsp:cNvPr id="0" name=""/>
        <dsp:cNvSpPr/>
      </dsp:nvSpPr>
      <dsp:spPr>
        <a:xfrm>
          <a:off x="0" y="1667979"/>
          <a:ext cx="11234057" cy="75477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b="0" i="0" kern="1200" dirty="0"/>
            <a:t>Check with oncology before using HRT (even vaginal oestrogens) if previous breast/hormonal dependent cancer</a:t>
          </a:r>
          <a:endParaRPr lang="en-US" sz="1900" kern="1200" dirty="0"/>
        </a:p>
      </dsp:txBody>
      <dsp:txXfrm>
        <a:off x="36845" y="1704824"/>
        <a:ext cx="11160367" cy="681087"/>
      </dsp:txXfrm>
    </dsp:sp>
    <dsp:sp modelId="{EE4A1756-1C0C-42A7-B594-103EC9022FF6}">
      <dsp:nvSpPr>
        <dsp:cNvPr id="0" name=""/>
        <dsp:cNvSpPr/>
      </dsp:nvSpPr>
      <dsp:spPr>
        <a:xfrm>
          <a:off x="0" y="2477477"/>
          <a:ext cx="11234057" cy="75477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Complex co-morbidities</a:t>
          </a:r>
        </a:p>
      </dsp:txBody>
      <dsp:txXfrm>
        <a:off x="36845" y="2514322"/>
        <a:ext cx="11160367" cy="681087"/>
      </dsp:txXfrm>
    </dsp:sp>
    <dsp:sp modelId="{5C87464D-0B7B-4CE0-823D-FA97A9AB3DE0}">
      <dsp:nvSpPr>
        <dsp:cNvPr id="0" name=""/>
        <dsp:cNvSpPr/>
      </dsp:nvSpPr>
      <dsp:spPr>
        <a:xfrm>
          <a:off x="0" y="3286975"/>
          <a:ext cx="11234057" cy="75477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Difficulties with ineffective HRT or if not tolerated</a:t>
          </a:r>
        </a:p>
      </dsp:txBody>
      <dsp:txXfrm>
        <a:off x="36845" y="3323820"/>
        <a:ext cx="11160367" cy="68108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GB"/>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GB"/>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2317324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9C9D15B-E058-465E-B1EC-1E7ED33C6BB3}"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2306719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GB"/>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4" name="Date Placeholder 3"/>
          <p:cNvSpPr>
            <a:spLocks noGrp="1"/>
          </p:cNvSpPr>
          <p:nvPr>
            <p:ph type="dt" sz="half" idx="10"/>
          </p:nvPr>
        </p:nvSpPr>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921054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GB"/>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4" name="Date Placeholder 3"/>
          <p:cNvSpPr>
            <a:spLocks noGrp="1"/>
          </p:cNvSpPr>
          <p:nvPr>
            <p:ph type="dt" sz="half" idx="10"/>
          </p:nvPr>
        </p:nvSpPr>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276433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4176964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GB"/>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9C9D15B-E058-465E-B1EC-1E7ED33C6BB3}" type="datetimeFigureOut">
              <a:rPr lang="en-GB" smtClean="0"/>
              <a:t>29/06/2023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3437845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GB"/>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9C9D15B-E058-465E-B1EC-1E7ED33C6BB3}" type="datetimeFigureOut">
              <a:rPr lang="en-GB" smtClean="0"/>
              <a:t>29/06/2023</a:t>
            </a:fld>
            <a:endParaRPr lang="en-GB"/>
          </a:p>
        </p:txBody>
      </p:sp>
      <p:sp>
        <p:nvSpPr>
          <p:cNvPr id="8" name="Footer Placeholder 7"/>
          <p:cNvSpPr>
            <a:spLocks noGrp="1"/>
          </p:cNvSpPr>
          <p:nvPr>
            <p:ph type="ftr" sz="quarter" idx="11"/>
          </p:nvPr>
        </p:nvSpPr>
        <p:spPr>
          <a:xfrm>
            <a:off x="561111" y="6391838"/>
            <a:ext cx="3644282" cy="304801"/>
          </a:xfrm>
        </p:spPr>
        <p:txBody>
          <a:bodyPr/>
          <a:lstStyle/>
          <a:p>
            <a:endParaRPr lang="en-GB"/>
          </a:p>
        </p:txBody>
      </p:sp>
      <p:sp>
        <p:nvSpPr>
          <p:cNvPr id="9" name="Slide Number Placeholder 8"/>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3318841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3574863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GB"/>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84872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1975149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9C9D15B-E058-465E-B1EC-1E7ED33C6BB3}" type="datetimeFigureOut">
              <a:rPr lang="en-GB" smtClean="0"/>
              <a:t>29/06/2023</a:t>
            </a:fld>
            <a:endParaRPr lang="en-GB"/>
          </a:p>
        </p:txBody>
      </p:sp>
      <p:sp>
        <p:nvSpPr>
          <p:cNvPr id="5" name="Footer Placeholder 4"/>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1520121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9C9D15B-E058-465E-B1EC-1E7ED33C6BB3}"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1064807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9C9D15B-E058-465E-B1EC-1E7ED33C6BB3}" type="datetimeFigureOut">
              <a:rPr lang="en-GB" smtClean="0"/>
              <a:t>29/06/2023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108652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9C9D15B-E058-465E-B1EC-1E7ED33C6BB3}" type="datetimeFigureOut">
              <a:rPr lang="en-GB" smtClean="0"/>
              <a:t>29/06/2023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33708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C9D15B-E058-465E-B1EC-1E7ED33C6BB3}" type="datetimeFigureOut">
              <a:rPr lang="en-GB" smtClean="0"/>
              <a:t>29/06/2023</a:t>
            </a:fld>
            <a:endParaRPr lang="en-GB"/>
          </a:p>
        </p:txBody>
      </p:sp>
      <p:sp>
        <p:nvSpPr>
          <p:cNvPr id="3" name="Footer Placeholder 2"/>
          <p:cNvSpPr>
            <a:spLocks noGrp="1"/>
          </p:cNvSpPr>
          <p:nvPr>
            <p:ph type="ftr" sz="quarter" idx="11"/>
          </p:nvPr>
        </p:nvSpPr>
        <p:spPr/>
        <p:txBody>
          <a:bodyPr/>
          <a:lstStyle/>
          <a:p>
            <a:endParaRPr lang="en-GB"/>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355388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9C9D15B-E058-465E-B1EC-1E7ED33C6BB3}"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2294098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GB"/>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9C9D15B-E058-465E-B1EC-1E7ED33C6BB3}" type="datetimeFigureOut">
              <a:rPr lang="en-GB" smtClean="0"/>
              <a:t>29/06/2023</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A07D397-EF15-46C2-8BB6-FCF1B4F70484}" type="slidenum">
              <a:rPr lang="en-GB" smtClean="0"/>
              <a:t>‹#›</a:t>
            </a:fld>
            <a:endParaRPr lang="en-GB"/>
          </a:p>
        </p:txBody>
      </p:sp>
    </p:spTree>
    <p:extLst>
      <p:ext uri="{BB962C8B-B14F-4D97-AF65-F5344CB8AC3E}">
        <p14:creationId xmlns:p14="http://schemas.microsoft.com/office/powerpoint/2010/main" val="2103114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GB"/>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99C9D15B-E058-465E-B1EC-1E7ED33C6BB3}" type="datetimeFigureOut">
              <a:rPr lang="en-GB" smtClean="0"/>
              <a:t>29/06/2023</a:t>
            </a:fld>
            <a:endParaRPr lang="en-GB"/>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GB"/>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7A07D397-EF15-46C2-8BB6-FCF1B4F70484}" type="slidenum">
              <a:rPr lang="en-GB" smtClean="0"/>
              <a:t>‹#›</a:t>
            </a:fld>
            <a:endParaRPr lang="en-GB"/>
          </a:p>
        </p:txBody>
      </p:sp>
    </p:spTree>
    <p:extLst>
      <p:ext uri="{BB962C8B-B14F-4D97-AF65-F5344CB8AC3E}">
        <p14:creationId xmlns:p14="http://schemas.microsoft.com/office/powerpoint/2010/main" val="3126221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bda.uk.com/resource/menopause-diet.html?fbclid=IwAR3Z_MkXUWTKQhrFLXmKAt4RgZN8jSE13srxXzoB6gLmTkxzrT4LXfqNNew" TargetMode="External"/><Relationship Id="rId2" Type="http://schemas.openxmlformats.org/officeDocument/2006/relationships/hyperlink" Target="https://www.selfcareforum.org/wp-content/uploads/2022/11/22-Menopause-fs-v2.3.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F720E-248C-32B8-47CC-FC4F66485D8A}"/>
              </a:ext>
            </a:extLst>
          </p:cNvPr>
          <p:cNvSpPr>
            <a:spLocks noGrp="1"/>
          </p:cNvSpPr>
          <p:nvPr>
            <p:ph type="ctrTitle"/>
          </p:nvPr>
        </p:nvSpPr>
        <p:spPr/>
        <p:txBody>
          <a:bodyPr>
            <a:normAutofit fontScale="90000"/>
          </a:bodyPr>
          <a:lstStyle/>
          <a:p>
            <a:pPr algn="ctr"/>
            <a:br>
              <a:rPr lang="en-GB" dirty="0"/>
            </a:br>
            <a:r>
              <a:rPr lang="en-GB" sz="4400" dirty="0"/>
              <a:t>Menopause and HRT</a:t>
            </a:r>
            <a:br>
              <a:rPr lang="en-GB" sz="4400" dirty="0"/>
            </a:br>
            <a:br>
              <a:rPr lang="en-GB" sz="4400" dirty="0"/>
            </a:br>
            <a:r>
              <a:rPr lang="en-GB" sz="3600" dirty="0"/>
              <a:t>Non-Medical Nurse Prescribing </a:t>
            </a:r>
            <a:br>
              <a:rPr lang="en-GB" sz="3600" dirty="0"/>
            </a:br>
            <a:r>
              <a:rPr lang="en-GB" sz="3600" dirty="0"/>
              <a:t>Programme </a:t>
            </a:r>
            <a:br>
              <a:rPr lang="en-GB" sz="4400" dirty="0"/>
            </a:br>
            <a:r>
              <a:rPr lang="en-GB" sz="4400" dirty="0"/>
              <a:t>4th July 2023</a:t>
            </a:r>
            <a:br>
              <a:rPr lang="en-GB" dirty="0"/>
            </a:br>
            <a:endParaRPr lang="en-GB" dirty="0"/>
          </a:p>
        </p:txBody>
      </p:sp>
      <p:sp>
        <p:nvSpPr>
          <p:cNvPr id="3" name="Subtitle 2">
            <a:extLst>
              <a:ext uri="{FF2B5EF4-FFF2-40B4-BE49-F238E27FC236}">
                <a16:creationId xmlns:a16="http://schemas.microsoft.com/office/drawing/2014/main" id="{3256532D-BFB4-E47E-12F4-17FABF883B20}"/>
              </a:ext>
            </a:extLst>
          </p:cNvPr>
          <p:cNvSpPr>
            <a:spLocks noGrp="1"/>
          </p:cNvSpPr>
          <p:nvPr>
            <p:ph type="subTitle" idx="1"/>
          </p:nvPr>
        </p:nvSpPr>
        <p:spPr/>
        <p:txBody>
          <a:bodyPr>
            <a:normAutofit fontScale="77500" lnSpcReduction="20000"/>
          </a:bodyPr>
          <a:lstStyle/>
          <a:p>
            <a:r>
              <a:rPr lang="en-GB" dirty="0"/>
              <a:t>Dr Joanne Watt</a:t>
            </a:r>
          </a:p>
          <a:p>
            <a:r>
              <a:rPr lang="en-GB" dirty="0"/>
              <a:t>GP with special interest in sexual health and menopause</a:t>
            </a:r>
          </a:p>
          <a:p>
            <a:r>
              <a:rPr lang="en-GB" dirty="0"/>
              <a:t>Great Oakley Medical Centre</a:t>
            </a:r>
          </a:p>
        </p:txBody>
      </p:sp>
    </p:spTree>
    <p:extLst>
      <p:ext uri="{BB962C8B-B14F-4D97-AF65-F5344CB8AC3E}">
        <p14:creationId xmlns:p14="http://schemas.microsoft.com/office/powerpoint/2010/main" val="2364932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8C032A36-FBAB-1A0F-B2AE-20AD96A45749}"/>
              </a:ext>
            </a:extLst>
          </p:cNvPr>
          <p:cNvSpPr>
            <a:spLocks noGrp="1"/>
          </p:cNvSpPr>
          <p:nvPr>
            <p:ph type="title"/>
          </p:nvPr>
        </p:nvSpPr>
        <p:spPr>
          <a:xfrm>
            <a:off x="1154955" y="973667"/>
            <a:ext cx="2942210" cy="4833745"/>
          </a:xfrm>
        </p:spPr>
        <p:txBody>
          <a:bodyPr>
            <a:normAutofit/>
          </a:bodyPr>
          <a:lstStyle/>
          <a:p>
            <a:r>
              <a:rPr lang="en-GB">
                <a:solidFill>
                  <a:srgbClr val="EBEBEB"/>
                </a:solidFill>
              </a:rPr>
              <a:t>Lifestyle advice for everyone</a:t>
            </a:r>
          </a:p>
        </p:txBody>
      </p:sp>
      <p:sp>
        <p:nvSpPr>
          <p:cNvPr id="18" name="Rectangle 17">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E03DFBAE-4823-00B0-9BB8-08090613FD82}"/>
              </a:ext>
            </a:extLst>
          </p:cNvPr>
          <p:cNvGraphicFramePr>
            <a:graphicFrameLocks noGrp="1"/>
          </p:cNvGraphicFramePr>
          <p:nvPr>
            <p:ph idx="1"/>
            <p:extLst>
              <p:ext uri="{D42A27DB-BD31-4B8C-83A1-F6EECF244321}">
                <p14:modId xmlns:p14="http://schemas.microsoft.com/office/powerpoint/2010/main" val="230827285"/>
              </p:ext>
            </p:extLst>
          </p:nvPr>
        </p:nvGraphicFramePr>
        <p:xfrm>
          <a:off x="5042229" y="495015"/>
          <a:ext cx="6391275" cy="59057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5302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500C2-9B06-9691-A099-616437F5E59F}"/>
              </a:ext>
            </a:extLst>
          </p:cNvPr>
          <p:cNvSpPr>
            <a:spLocks noGrp="1"/>
          </p:cNvSpPr>
          <p:nvPr>
            <p:ph type="title"/>
          </p:nvPr>
        </p:nvSpPr>
        <p:spPr/>
        <p:txBody>
          <a:bodyPr/>
          <a:lstStyle/>
          <a:p>
            <a:r>
              <a:rPr lang="en-GB" dirty="0"/>
              <a:t>HRT overview</a:t>
            </a:r>
          </a:p>
        </p:txBody>
      </p:sp>
      <p:graphicFrame>
        <p:nvGraphicFramePr>
          <p:cNvPr id="5" name="Content Placeholder 2">
            <a:extLst>
              <a:ext uri="{FF2B5EF4-FFF2-40B4-BE49-F238E27FC236}">
                <a16:creationId xmlns:a16="http://schemas.microsoft.com/office/drawing/2014/main" id="{9F658C6C-356E-6632-D360-5FFC2174C12C}"/>
              </a:ext>
            </a:extLst>
          </p:cNvPr>
          <p:cNvGraphicFramePr>
            <a:graphicFrameLocks noGrp="1"/>
          </p:cNvGraphicFramePr>
          <p:nvPr>
            <p:ph idx="1"/>
            <p:extLst>
              <p:ext uri="{D42A27DB-BD31-4B8C-83A1-F6EECF244321}">
                <p14:modId xmlns:p14="http://schemas.microsoft.com/office/powerpoint/2010/main" val="2719637366"/>
              </p:ext>
            </p:extLst>
          </p:nvPr>
        </p:nvGraphicFramePr>
        <p:xfrm>
          <a:off x="556890" y="2591947"/>
          <a:ext cx="11110304" cy="41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364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30DA5-7E89-06AE-0686-0198CF65CC65}"/>
              </a:ext>
            </a:extLst>
          </p:cNvPr>
          <p:cNvSpPr>
            <a:spLocks noGrp="1"/>
          </p:cNvSpPr>
          <p:nvPr>
            <p:ph type="title"/>
          </p:nvPr>
        </p:nvSpPr>
        <p:spPr/>
        <p:txBody>
          <a:bodyPr/>
          <a:lstStyle/>
          <a:p>
            <a:r>
              <a:rPr lang="en-GB" dirty="0"/>
              <a:t>HRT contra-indications/cautions</a:t>
            </a:r>
          </a:p>
        </p:txBody>
      </p:sp>
      <p:sp>
        <p:nvSpPr>
          <p:cNvPr id="3" name="Content Placeholder 2">
            <a:extLst>
              <a:ext uri="{FF2B5EF4-FFF2-40B4-BE49-F238E27FC236}">
                <a16:creationId xmlns:a16="http://schemas.microsoft.com/office/drawing/2014/main" id="{F3B8F205-A4F6-D538-A47A-DF450BA9F997}"/>
              </a:ext>
            </a:extLst>
          </p:cNvPr>
          <p:cNvSpPr>
            <a:spLocks noGrp="1"/>
          </p:cNvSpPr>
          <p:nvPr>
            <p:ph idx="1"/>
          </p:nvPr>
        </p:nvSpPr>
        <p:spPr>
          <a:xfrm>
            <a:off x="508764" y="2603500"/>
            <a:ext cx="11110304" cy="4168560"/>
          </a:xfrm>
        </p:spPr>
        <p:txBody>
          <a:bodyPr>
            <a:normAutofit/>
          </a:bodyPr>
          <a:lstStyle/>
          <a:p>
            <a:r>
              <a:rPr lang="en-GB" sz="2800" dirty="0"/>
              <a:t>Current/recurrent VTE HRT is CI until anticoagulated-then use transdermal</a:t>
            </a:r>
          </a:p>
          <a:p>
            <a:r>
              <a:rPr lang="en-GB" sz="2800" dirty="0"/>
              <a:t>Avoid oral HRT if </a:t>
            </a:r>
            <a:r>
              <a:rPr lang="en-GB" sz="2800" dirty="0" err="1"/>
              <a:t>thrombophilic</a:t>
            </a:r>
            <a:r>
              <a:rPr lang="en-GB" sz="2800" dirty="0"/>
              <a:t> disorder</a:t>
            </a:r>
          </a:p>
          <a:p>
            <a:r>
              <a:rPr lang="en-GB" sz="2800" dirty="0"/>
              <a:t>Liver disease </a:t>
            </a:r>
          </a:p>
          <a:p>
            <a:r>
              <a:rPr lang="en-GB" sz="2800" dirty="0"/>
              <a:t>Uncontrolled hypertension-ok to start once controlled</a:t>
            </a:r>
          </a:p>
          <a:p>
            <a:r>
              <a:rPr lang="en-GB" sz="2800" dirty="0"/>
              <a:t>Undiagnosed vaginal bleeding</a:t>
            </a:r>
          </a:p>
          <a:p>
            <a:r>
              <a:rPr lang="en-GB" sz="2800" dirty="0"/>
              <a:t>Untreated endometrial hyperplasia</a:t>
            </a:r>
          </a:p>
        </p:txBody>
      </p:sp>
    </p:spTree>
    <p:extLst>
      <p:ext uri="{BB962C8B-B14F-4D97-AF65-F5344CB8AC3E}">
        <p14:creationId xmlns:p14="http://schemas.microsoft.com/office/powerpoint/2010/main" val="354703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A75C8549-3609-45D7-835D-DB70A59C9637}"/>
              </a:ext>
            </a:extLst>
          </p:cNvPr>
          <p:cNvSpPr>
            <a:spLocks noGrp="1"/>
          </p:cNvSpPr>
          <p:nvPr>
            <p:ph type="title"/>
          </p:nvPr>
        </p:nvSpPr>
        <p:spPr>
          <a:xfrm>
            <a:off x="994087" y="1130603"/>
            <a:ext cx="3342442" cy="4596794"/>
          </a:xfrm>
        </p:spPr>
        <p:txBody>
          <a:bodyPr anchor="ctr">
            <a:normAutofit/>
          </a:bodyPr>
          <a:lstStyle/>
          <a:p>
            <a:r>
              <a:rPr lang="en-GB" sz="3200" dirty="0">
                <a:solidFill>
                  <a:srgbClr val="EBEBEB"/>
                </a:solidFill>
              </a:rPr>
              <a:t>Non-HRT alternatives-not first line unless HRT CI</a:t>
            </a:r>
          </a:p>
        </p:txBody>
      </p:sp>
      <p:sp>
        <p:nvSpPr>
          <p:cNvPr id="3" name="Content Placeholder 2">
            <a:extLst>
              <a:ext uri="{FF2B5EF4-FFF2-40B4-BE49-F238E27FC236}">
                <a16:creationId xmlns:a16="http://schemas.microsoft.com/office/drawing/2014/main" id="{EC3C5F0B-2544-7991-06D3-CFAA027EFD59}"/>
              </a:ext>
            </a:extLst>
          </p:cNvPr>
          <p:cNvSpPr>
            <a:spLocks noGrp="1"/>
          </p:cNvSpPr>
          <p:nvPr>
            <p:ph idx="1"/>
          </p:nvPr>
        </p:nvSpPr>
        <p:spPr>
          <a:xfrm>
            <a:off x="4943260" y="437513"/>
            <a:ext cx="7016921" cy="5954325"/>
          </a:xfrm>
        </p:spPr>
        <p:txBody>
          <a:bodyPr anchor="ctr">
            <a:normAutofit/>
          </a:bodyPr>
          <a:lstStyle/>
          <a:p>
            <a:r>
              <a:rPr lang="en-GB" sz="2400" dirty="0"/>
              <a:t>CBT for low mood, especially if used with exercise</a:t>
            </a:r>
          </a:p>
          <a:p>
            <a:r>
              <a:rPr lang="en-GB" sz="2400" dirty="0"/>
              <a:t>Uncertain content/safety for Isoflavones/black cohosh</a:t>
            </a:r>
          </a:p>
          <a:p>
            <a:r>
              <a:rPr lang="en-GB" sz="2400" dirty="0"/>
              <a:t>Bio-identical hormones not regulated so safety/effectiveness concerns</a:t>
            </a:r>
          </a:p>
          <a:p>
            <a:r>
              <a:rPr lang="en-GB" sz="2400" dirty="0"/>
              <a:t>SSRI/SNRI (do not use paroxetine/fluoxetine with tamoxifen)</a:t>
            </a:r>
          </a:p>
          <a:p>
            <a:r>
              <a:rPr lang="en-GB" sz="2400" dirty="0"/>
              <a:t>Clonidine</a:t>
            </a:r>
          </a:p>
          <a:p>
            <a:r>
              <a:rPr lang="en-GB" sz="2400" dirty="0"/>
              <a:t>Gabapentin for flushes</a:t>
            </a:r>
          </a:p>
          <a:p>
            <a:r>
              <a:rPr lang="en-GB" sz="2400" dirty="0"/>
              <a:t>B blockers for anxiety/palpitations</a:t>
            </a:r>
          </a:p>
        </p:txBody>
      </p:sp>
    </p:spTree>
    <p:extLst>
      <p:ext uri="{BB962C8B-B14F-4D97-AF65-F5344CB8AC3E}">
        <p14:creationId xmlns:p14="http://schemas.microsoft.com/office/powerpoint/2010/main" val="2786517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B7D8B-12AB-5D24-122D-26477DF1A2D5}"/>
              </a:ext>
            </a:extLst>
          </p:cNvPr>
          <p:cNvSpPr>
            <a:spLocks noGrp="1"/>
          </p:cNvSpPr>
          <p:nvPr>
            <p:ph type="title"/>
          </p:nvPr>
        </p:nvSpPr>
        <p:spPr/>
        <p:txBody>
          <a:bodyPr/>
          <a:lstStyle/>
          <a:p>
            <a:r>
              <a:rPr lang="en-GB" dirty="0"/>
              <a:t>Which HRT to prescribe</a:t>
            </a:r>
          </a:p>
        </p:txBody>
      </p:sp>
      <p:sp>
        <p:nvSpPr>
          <p:cNvPr id="3" name="Content Placeholder 2">
            <a:extLst>
              <a:ext uri="{FF2B5EF4-FFF2-40B4-BE49-F238E27FC236}">
                <a16:creationId xmlns:a16="http://schemas.microsoft.com/office/drawing/2014/main" id="{62EFF8F6-8E08-71D9-5437-62E1EBE12E24}"/>
              </a:ext>
            </a:extLst>
          </p:cNvPr>
          <p:cNvSpPr>
            <a:spLocks noGrp="1"/>
          </p:cNvSpPr>
          <p:nvPr>
            <p:ph idx="1"/>
          </p:nvPr>
        </p:nvSpPr>
        <p:spPr>
          <a:xfrm>
            <a:off x="343759" y="2323815"/>
            <a:ext cx="11412811" cy="4338242"/>
          </a:xfrm>
        </p:spPr>
        <p:txBody>
          <a:bodyPr>
            <a:normAutofit/>
          </a:bodyPr>
          <a:lstStyle/>
          <a:p>
            <a:r>
              <a:rPr lang="en-GB" sz="2000" dirty="0"/>
              <a:t>Oestrogens are the most cost-effective treatment for menopausal </a:t>
            </a:r>
            <a:r>
              <a:rPr lang="en-GB" sz="2000" dirty="0" err="1"/>
              <a:t>Sx</a:t>
            </a:r>
            <a:r>
              <a:rPr lang="en-GB" sz="2000" dirty="0"/>
              <a:t>, available as patch/gel/spray/oral</a:t>
            </a:r>
          </a:p>
          <a:p>
            <a:r>
              <a:rPr lang="en-GB" sz="2000" dirty="0"/>
              <a:t>If uterus still present also need progestogens for endometrial protection (even if ablation), IUS/combined patch/oral/</a:t>
            </a:r>
            <a:r>
              <a:rPr lang="en-GB" sz="2000" dirty="0" err="1"/>
              <a:t>utrogestan</a:t>
            </a:r>
            <a:r>
              <a:rPr lang="en-GB" sz="2000" dirty="0"/>
              <a:t> off licence vaginally</a:t>
            </a:r>
          </a:p>
          <a:p>
            <a:r>
              <a:rPr lang="en-GB" sz="2000" dirty="0"/>
              <a:t>Use sequential HRT until menopause then switch to continuous combined once 12/12 amenorrhoea(better endometrial protection than sequential)</a:t>
            </a:r>
          </a:p>
          <a:p>
            <a:r>
              <a:rPr lang="en-GB" sz="2000" dirty="0"/>
              <a:t>Start with low dose and adjust as needed every 6-12/52</a:t>
            </a:r>
          </a:p>
          <a:p>
            <a:r>
              <a:rPr lang="en-GB" sz="2000" dirty="0"/>
              <a:t>Transdermal oestrogen has lowest risk of VTE/CVA so should be first line if any risk factors</a:t>
            </a:r>
          </a:p>
          <a:p>
            <a:r>
              <a:rPr lang="en-GB" sz="2000" dirty="0" err="1"/>
              <a:t>Micronised</a:t>
            </a:r>
            <a:r>
              <a:rPr lang="en-GB" sz="2000" dirty="0"/>
              <a:t> progesterone (</a:t>
            </a:r>
            <a:r>
              <a:rPr lang="en-GB" sz="2000" dirty="0" err="1"/>
              <a:t>Utrogestan</a:t>
            </a:r>
            <a:r>
              <a:rPr lang="en-GB" sz="2000" dirty="0"/>
              <a:t>) seems to have the lowest risk of VTE/CVD/risk of breast cancer</a:t>
            </a:r>
          </a:p>
          <a:p>
            <a:r>
              <a:rPr lang="en-GB" sz="2000" dirty="0"/>
              <a:t>No arbitrary limit to duration of therapy</a:t>
            </a:r>
          </a:p>
        </p:txBody>
      </p:sp>
    </p:spTree>
    <p:extLst>
      <p:ext uri="{BB962C8B-B14F-4D97-AF65-F5344CB8AC3E}">
        <p14:creationId xmlns:p14="http://schemas.microsoft.com/office/powerpoint/2010/main" val="2452995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E61F5-56EE-C885-107C-3C55DD79E679}"/>
              </a:ext>
            </a:extLst>
          </p:cNvPr>
          <p:cNvSpPr>
            <a:spLocks noGrp="1"/>
          </p:cNvSpPr>
          <p:nvPr>
            <p:ph type="title"/>
          </p:nvPr>
        </p:nvSpPr>
        <p:spPr/>
        <p:txBody>
          <a:bodyPr/>
          <a:lstStyle/>
          <a:p>
            <a:r>
              <a:rPr lang="en-GB" dirty="0"/>
              <a:t>Indications for transdermal therapy</a:t>
            </a:r>
          </a:p>
        </p:txBody>
      </p:sp>
      <p:sp>
        <p:nvSpPr>
          <p:cNvPr id="3" name="Content Placeholder 2">
            <a:extLst>
              <a:ext uri="{FF2B5EF4-FFF2-40B4-BE49-F238E27FC236}">
                <a16:creationId xmlns:a16="http://schemas.microsoft.com/office/drawing/2014/main" id="{22CA71C5-7285-BDB3-58C3-150AAC1DA637}"/>
              </a:ext>
            </a:extLst>
          </p:cNvPr>
          <p:cNvSpPr>
            <a:spLocks noGrp="1"/>
          </p:cNvSpPr>
          <p:nvPr>
            <p:ph idx="1"/>
          </p:nvPr>
        </p:nvSpPr>
        <p:spPr>
          <a:xfrm>
            <a:off x="391886" y="2323814"/>
            <a:ext cx="11295934" cy="4400120"/>
          </a:xfrm>
        </p:spPr>
        <p:txBody>
          <a:bodyPr>
            <a:normAutofit/>
          </a:bodyPr>
          <a:lstStyle/>
          <a:p>
            <a:r>
              <a:rPr lang="en-GB" sz="2400" dirty="0"/>
              <a:t>Individual preference</a:t>
            </a:r>
          </a:p>
          <a:p>
            <a:r>
              <a:rPr lang="en-GB" sz="2400" dirty="0"/>
              <a:t>Poor symptom control with oral therapy</a:t>
            </a:r>
          </a:p>
          <a:p>
            <a:r>
              <a:rPr lang="en-GB" sz="2400" dirty="0"/>
              <a:t>GI disorder affecting oral absorption</a:t>
            </a:r>
          </a:p>
          <a:p>
            <a:r>
              <a:rPr lang="en-GB" sz="2400" dirty="0"/>
              <a:t>Previous or FH VTE</a:t>
            </a:r>
          </a:p>
          <a:p>
            <a:r>
              <a:rPr lang="en-GB" sz="2400" dirty="0"/>
              <a:t>BMI &gt;30</a:t>
            </a:r>
          </a:p>
          <a:p>
            <a:r>
              <a:rPr lang="en-GB" sz="2400" dirty="0"/>
              <a:t>Variable BP control</a:t>
            </a:r>
          </a:p>
          <a:p>
            <a:r>
              <a:rPr lang="en-GB" sz="2400" dirty="0"/>
              <a:t>Migraine</a:t>
            </a:r>
          </a:p>
          <a:p>
            <a:r>
              <a:rPr lang="en-GB" sz="2400" dirty="0"/>
              <a:t>Current use of hepatic enzyme inducing meds</a:t>
            </a:r>
          </a:p>
          <a:p>
            <a:r>
              <a:rPr lang="en-GB" sz="2400" dirty="0"/>
              <a:t>Gallbladder disease</a:t>
            </a:r>
          </a:p>
        </p:txBody>
      </p:sp>
    </p:spTree>
    <p:extLst>
      <p:ext uri="{BB962C8B-B14F-4D97-AF65-F5344CB8AC3E}">
        <p14:creationId xmlns:p14="http://schemas.microsoft.com/office/powerpoint/2010/main" val="692855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A5910-8B5F-E51E-5D14-884CFEDC2878}"/>
              </a:ext>
            </a:extLst>
          </p:cNvPr>
          <p:cNvSpPr>
            <a:spLocks noGrp="1"/>
          </p:cNvSpPr>
          <p:nvPr>
            <p:ph type="title"/>
          </p:nvPr>
        </p:nvSpPr>
        <p:spPr/>
        <p:txBody>
          <a:bodyPr/>
          <a:lstStyle/>
          <a:p>
            <a:r>
              <a:rPr lang="en-GB" dirty="0"/>
              <a:t>Systemic HRT Overview</a:t>
            </a:r>
          </a:p>
        </p:txBody>
      </p:sp>
      <p:sp>
        <p:nvSpPr>
          <p:cNvPr id="4" name="Rectangle 3">
            <a:extLst>
              <a:ext uri="{FF2B5EF4-FFF2-40B4-BE49-F238E27FC236}">
                <a16:creationId xmlns:a16="http://schemas.microsoft.com/office/drawing/2014/main" id="{ED2CD600-D70E-A71E-247A-16E0BD5C1D72}"/>
              </a:ext>
            </a:extLst>
          </p:cNvPr>
          <p:cNvSpPr/>
          <p:nvPr/>
        </p:nvSpPr>
        <p:spPr>
          <a:xfrm>
            <a:off x="4074695" y="2394990"/>
            <a:ext cx="2021305" cy="3850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Uterus?</a:t>
            </a:r>
          </a:p>
        </p:txBody>
      </p:sp>
      <p:sp>
        <p:nvSpPr>
          <p:cNvPr id="5" name="Arrow: Down 4">
            <a:extLst>
              <a:ext uri="{FF2B5EF4-FFF2-40B4-BE49-F238E27FC236}">
                <a16:creationId xmlns:a16="http://schemas.microsoft.com/office/drawing/2014/main" id="{8ACE592F-6B3B-682E-8894-DA523E14FBC9}"/>
              </a:ext>
            </a:extLst>
          </p:cNvPr>
          <p:cNvSpPr/>
          <p:nvPr/>
        </p:nvSpPr>
        <p:spPr>
          <a:xfrm>
            <a:off x="4130871" y="2886302"/>
            <a:ext cx="152371" cy="18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Down 5">
            <a:extLst>
              <a:ext uri="{FF2B5EF4-FFF2-40B4-BE49-F238E27FC236}">
                <a16:creationId xmlns:a16="http://schemas.microsoft.com/office/drawing/2014/main" id="{27C9D06D-FC58-A6BB-2FD3-E11E0378D9E2}"/>
              </a:ext>
            </a:extLst>
          </p:cNvPr>
          <p:cNvSpPr/>
          <p:nvPr/>
        </p:nvSpPr>
        <p:spPr>
          <a:xfrm>
            <a:off x="5738376" y="2780001"/>
            <a:ext cx="254382" cy="6489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284AEE8-252A-2158-A567-FE17F7E757AA}"/>
              </a:ext>
            </a:extLst>
          </p:cNvPr>
          <p:cNvSpPr/>
          <p:nvPr/>
        </p:nvSpPr>
        <p:spPr>
          <a:xfrm>
            <a:off x="1883162" y="3096108"/>
            <a:ext cx="2620086" cy="3850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Yes</a:t>
            </a:r>
          </a:p>
        </p:txBody>
      </p:sp>
      <p:sp>
        <p:nvSpPr>
          <p:cNvPr id="8" name="Rectangle 7">
            <a:extLst>
              <a:ext uri="{FF2B5EF4-FFF2-40B4-BE49-F238E27FC236}">
                <a16:creationId xmlns:a16="http://schemas.microsoft.com/office/drawing/2014/main" id="{059F68CD-571E-B8F6-21A6-329A4FF53034}"/>
              </a:ext>
            </a:extLst>
          </p:cNvPr>
          <p:cNvSpPr/>
          <p:nvPr/>
        </p:nvSpPr>
        <p:spPr>
          <a:xfrm>
            <a:off x="5692656" y="3429000"/>
            <a:ext cx="935025" cy="273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No</a:t>
            </a:r>
          </a:p>
        </p:txBody>
      </p:sp>
      <p:sp>
        <p:nvSpPr>
          <p:cNvPr id="9" name="Arrow: Down 8">
            <a:extLst>
              <a:ext uri="{FF2B5EF4-FFF2-40B4-BE49-F238E27FC236}">
                <a16:creationId xmlns:a16="http://schemas.microsoft.com/office/drawing/2014/main" id="{846DC8D4-6D89-3D9F-05C9-49D1EE432828}"/>
              </a:ext>
            </a:extLst>
          </p:cNvPr>
          <p:cNvSpPr/>
          <p:nvPr/>
        </p:nvSpPr>
        <p:spPr>
          <a:xfrm>
            <a:off x="6482185" y="3721626"/>
            <a:ext cx="145495" cy="4778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01BDC4B-820C-E0B8-25CC-76594B99F83F}"/>
              </a:ext>
            </a:extLst>
          </p:cNvPr>
          <p:cNvSpPr/>
          <p:nvPr/>
        </p:nvSpPr>
        <p:spPr>
          <a:xfrm>
            <a:off x="5992758" y="4199451"/>
            <a:ext cx="2158914" cy="1573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VTE/CVA risk?</a:t>
            </a:r>
          </a:p>
        </p:txBody>
      </p:sp>
      <p:sp>
        <p:nvSpPr>
          <p:cNvPr id="11" name="Arrow: Down 10">
            <a:extLst>
              <a:ext uri="{FF2B5EF4-FFF2-40B4-BE49-F238E27FC236}">
                <a16:creationId xmlns:a16="http://schemas.microsoft.com/office/drawing/2014/main" id="{0037F646-C95D-6E44-533C-F61961964565}"/>
              </a:ext>
            </a:extLst>
          </p:cNvPr>
          <p:cNvSpPr/>
          <p:nvPr/>
        </p:nvSpPr>
        <p:spPr>
          <a:xfrm>
            <a:off x="6096000" y="5855548"/>
            <a:ext cx="386185" cy="5637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a:t>
            </a:r>
          </a:p>
        </p:txBody>
      </p:sp>
      <p:sp>
        <p:nvSpPr>
          <p:cNvPr id="12" name="Rectangle 11">
            <a:extLst>
              <a:ext uri="{FF2B5EF4-FFF2-40B4-BE49-F238E27FC236}">
                <a16:creationId xmlns:a16="http://schemas.microsoft.com/office/drawing/2014/main" id="{800B7109-693B-32F0-5340-C3A7A43C6C22}"/>
              </a:ext>
            </a:extLst>
          </p:cNvPr>
          <p:cNvSpPr/>
          <p:nvPr/>
        </p:nvSpPr>
        <p:spPr>
          <a:xfrm>
            <a:off x="4409950" y="6419313"/>
            <a:ext cx="2394893" cy="323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Transdermal oestrogen </a:t>
            </a:r>
          </a:p>
        </p:txBody>
      </p:sp>
      <p:sp>
        <p:nvSpPr>
          <p:cNvPr id="13" name="Arrow: Down 12">
            <a:extLst>
              <a:ext uri="{FF2B5EF4-FFF2-40B4-BE49-F238E27FC236}">
                <a16:creationId xmlns:a16="http://schemas.microsoft.com/office/drawing/2014/main" id="{DE8A8AFB-CAB4-40BC-AD6B-EED2BAFE5BD4}"/>
              </a:ext>
            </a:extLst>
          </p:cNvPr>
          <p:cNvSpPr/>
          <p:nvPr/>
        </p:nvSpPr>
        <p:spPr>
          <a:xfrm>
            <a:off x="7727711" y="5851063"/>
            <a:ext cx="437711" cy="5087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a:t>
            </a:r>
          </a:p>
        </p:txBody>
      </p:sp>
      <p:sp>
        <p:nvSpPr>
          <p:cNvPr id="14" name="Rectangle 13">
            <a:extLst>
              <a:ext uri="{FF2B5EF4-FFF2-40B4-BE49-F238E27FC236}">
                <a16:creationId xmlns:a16="http://schemas.microsoft.com/office/drawing/2014/main" id="{C324DDDF-F0D6-7510-772A-697E6135C627}"/>
              </a:ext>
            </a:extLst>
          </p:cNvPr>
          <p:cNvSpPr/>
          <p:nvPr/>
        </p:nvSpPr>
        <p:spPr>
          <a:xfrm>
            <a:off x="7078075" y="6380144"/>
            <a:ext cx="2447567" cy="363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Can use transdermal or oral oestrogen</a:t>
            </a:r>
          </a:p>
        </p:txBody>
      </p:sp>
      <p:sp>
        <p:nvSpPr>
          <p:cNvPr id="15" name="Arrow: Down 14">
            <a:extLst>
              <a:ext uri="{FF2B5EF4-FFF2-40B4-BE49-F238E27FC236}">
                <a16:creationId xmlns:a16="http://schemas.microsoft.com/office/drawing/2014/main" id="{FBBFCEC1-866B-2217-ABC2-7CA80119206B}"/>
              </a:ext>
            </a:extLst>
          </p:cNvPr>
          <p:cNvSpPr/>
          <p:nvPr/>
        </p:nvSpPr>
        <p:spPr>
          <a:xfrm>
            <a:off x="4176677" y="3426142"/>
            <a:ext cx="145495" cy="4402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DAF7BB7-F868-5A05-2C83-F92124C01E28}"/>
              </a:ext>
            </a:extLst>
          </p:cNvPr>
          <p:cNvSpPr/>
          <p:nvPr/>
        </p:nvSpPr>
        <p:spPr>
          <a:xfrm>
            <a:off x="3808776" y="3868650"/>
            <a:ext cx="1434757" cy="4326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Mirena fitted and in date</a:t>
            </a:r>
          </a:p>
        </p:txBody>
      </p:sp>
      <p:sp>
        <p:nvSpPr>
          <p:cNvPr id="17" name="Arrow: Right 16">
            <a:extLst>
              <a:ext uri="{FF2B5EF4-FFF2-40B4-BE49-F238E27FC236}">
                <a16:creationId xmlns:a16="http://schemas.microsoft.com/office/drawing/2014/main" id="{661A0E74-15E0-EC59-8949-62EB6905A0EF}"/>
              </a:ext>
            </a:extLst>
          </p:cNvPr>
          <p:cNvSpPr/>
          <p:nvPr/>
        </p:nvSpPr>
        <p:spPr>
          <a:xfrm>
            <a:off x="5243012" y="4162068"/>
            <a:ext cx="728770" cy="2162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Down 17">
            <a:extLst>
              <a:ext uri="{FF2B5EF4-FFF2-40B4-BE49-F238E27FC236}">
                <a16:creationId xmlns:a16="http://schemas.microsoft.com/office/drawing/2014/main" id="{6A660B6F-16E3-A679-6FA6-791096A2F9F0}"/>
              </a:ext>
            </a:extLst>
          </p:cNvPr>
          <p:cNvSpPr/>
          <p:nvPr/>
        </p:nvSpPr>
        <p:spPr>
          <a:xfrm>
            <a:off x="1821925" y="3509421"/>
            <a:ext cx="233757" cy="3592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1B778F-57F3-B88C-AD6B-E2D19DA80215}"/>
              </a:ext>
            </a:extLst>
          </p:cNvPr>
          <p:cNvSpPr/>
          <p:nvPr/>
        </p:nvSpPr>
        <p:spPr>
          <a:xfrm>
            <a:off x="736686" y="3915732"/>
            <a:ext cx="2791327" cy="273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Postmenopausal?</a:t>
            </a:r>
          </a:p>
        </p:txBody>
      </p:sp>
      <p:sp>
        <p:nvSpPr>
          <p:cNvPr id="20" name="Arrow: Down 19">
            <a:extLst>
              <a:ext uri="{FF2B5EF4-FFF2-40B4-BE49-F238E27FC236}">
                <a16:creationId xmlns:a16="http://schemas.microsoft.com/office/drawing/2014/main" id="{F632D2B6-550B-3FE3-D1BB-8DE616B00BF8}"/>
              </a:ext>
            </a:extLst>
          </p:cNvPr>
          <p:cNvSpPr/>
          <p:nvPr/>
        </p:nvSpPr>
        <p:spPr>
          <a:xfrm>
            <a:off x="1017449" y="4242614"/>
            <a:ext cx="426339" cy="2820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a:t>
            </a:r>
          </a:p>
        </p:txBody>
      </p:sp>
      <p:sp>
        <p:nvSpPr>
          <p:cNvPr id="21" name="Arrow: Down 20">
            <a:extLst>
              <a:ext uri="{FF2B5EF4-FFF2-40B4-BE49-F238E27FC236}">
                <a16:creationId xmlns:a16="http://schemas.microsoft.com/office/drawing/2014/main" id="{800230AE-3F84-7591-254E-972589427E23}"/>
              </a:ext>
            </a:extLst>
          </p:cNvPr>
          <p:cNvSpPr/>
          <p:nvPr/>
        </p:nvSpPr>
        <p:spPr>
          <a:xfrm>
            <a:off x="3058091" y="4235597"/>
            <a:ext cx="342719" cy="3761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a:t>
            </a:r>
          </a:p>
        </p:txBody>
      </p:sp>
      <p:sp>
        <p:nvSpPr>
          <p:cNvPr id="22" name="Rectangle 21">
            <a:extLst>
              <a:ext uri="{FF2B5EF4-FFF2-40B4-BE49-F238E27FC236}">
                <a16:creationId xmlns:a16="http://schemas.microsoft.com/office/drawing/2014/main" id="{8DCABB43-BFAE-B021-FD5B-70A15760E72C}"/>
              </a:ext>
            </a:extLst>
          </p:cNvPr>
          <p:cNvSpPr/>
          <p:nvPr/>
        </p:nvSpPr>
        <p:spPr>
          <a:xfrm>
            <a:off x="802001" y="4585750"/>
            <a:ext cx="1322432" cy="5507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If yes –continuous combined HRT</a:t>
            </a:r>
          </a:p>
        </p:txBody>
      </p:sp>
      <p:sp>
        <p:nvSpPr>
          <p:cNvPr id="23" name="Arrow: Down 22">
            <a:extLst>
              <a:ext uri="{FF2B5EF4-FFF2-40B4-BE49-F238E27FC236}">
                <a16:creationId xmlns:a16="http://schemas.microsoft.com/office/drawing/2014/main" id="{A7CE3DB9-91B9-7452-D854-480C4A41D485}"/>
              </a:ext>
            </a:extLst>
          </p:cNvPr>
          <p:cNvSpPr/>
          <p:nvPr/>
        </p:nvSpPr>
        <p:spPr>
          <a:xfrm>
            <a:off x="1398704" y="5155620"/>
            <a:ext cx="129026" cy="2882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CA0EC67-C645-146F-A1BB-71BAC95C49EE}"/>
              </a:ext>
            </a:extLst>
          </p:cNvPr>
          <p:cNvSpPr/>
          <p:nvPr/>
        </p:nvSpPr>
        <p:spPr>
          <a:xfrm>
            <a:off x="3004457" y="4590033"/>
            <a:ext cx="1711922" cy="450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If perimenopausal use sequential HRT</a:t>
            </a:r>
          </a:p>
        </p:txBody>
      </p:sp>
      <p:sp>
        <p:nvSpPr>
          <p:cNvPr id="26" name="Arrow: Left 25">
            <a:extLst>
              <a:ext uri="{FF2B5EF4-FFF2-40B4-BE49-F238E27FC236}">
                <a16:creationId xmlns:a16="http://schemas.microsoft.com/office/drawing/2014/main" id="{D3675B39-AE11-7709-3AE0-BFE3242B455D}"/>
              </a:ext>
            </a:extLst>
          </p:cNvPr>
          <p:cNvSpPr/>
          <p:nvPr/>
        </p:nvSpPr>
        <p:spPr>
          <a:xfrm flipV="1">
            <a:off x="2144739" y="4755028"/>
            <a:ext cx="839412" cy="17710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Down 27">
            <a:extLst>
              <a:ext uri="{FF2B5EF4-FFF2-40B4-BE49-F238E27FC236}">
                <a16:creationId xmlns:a16="http://schemas.microsoft.com/office/drawing/2014/main" id="{9FFCE70F-6FD6-FD75-5613-D960FE80B7AB}"/>
              </a:ext>
            </a:extLst>
          </p:cNvPr>
          <p:cNvSpPr/>
          <p:nvPr/>
        </p:nvSpPr>
        <p:spPr>
          <a:xfrm>
            <a:off x="3355788" y="5071415"/>
            <a:ext cx="170487" cy="3683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7230073F-1636-1BFB-B88E-4935CAA44A5B}"/>
              </a:ext>
            </a:extLst>
          </p:cNvPr>
          <p:cNvSpPr/>
          <p:nvPr/>
        </p:nvSpPr>
        <p:spPr>
          <a:xfrm>
            <a:off x="1256689" y="5462930"/>
            <a:ext cx="2310970" cy="1151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Consider progesterone/progestogen choice for endometrial protection, combined patch oral or IUS</a:t>
            </a:r>
          </a:p>
        </p:txBody>
      </p:sp>
      <p:sp>
        <p:nvSpPr>
          <p:cNvPr id="31" name="Arrow: Right 30">
            <a:extLst>
              <a:ext uri="{FF2B5EF4-FFF2-40B4-BE49-F238E27FC236}">
                <a16:creationId xmlns:a16="http://schemas.microsoft.com/office/drawing/2014/main" id="{EC8310E0-4B74-5F5A-6479-F45839736D70}"/>
              </a:ext>
            </a:extLst>
          </p:cNvPr>
          <p:cNvSpPr/>
          <p:nvPr/>
        </p:nvSpPr>
        <p:spPr>
          <a:xfrm>
            <a:off x="3588634" y="5387676"/>
            <a:ext cx="2383147" cy="408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spTree>
    <p:extLst>
      <p:ext uri="{BB962C8B-B14F-4D97-AF65-F5344CB8AC3E}">
        <p14:creationId xmlns:p14="http://schemas.microsoft.com/office/powerpoint/2010/main" val="1325343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17872-307D-866D-943E-0F68AA4D7534}"/>
              </a:ext>
            </a:extLst>
          </p:cNvPr>
          <p:cNvSpPr>
            <a:spLocks noGrp="1"/>
          </p:cNvSpPr>
          <p:nvPr>
            <p:ph type="title"/>
          </p:nvPr>
        </p:nvSpPr>
        <p:spPr/>
        <p:txBody>
          <a:bodyPr/>
          <a:lstStyle/>
          <a:p>
            <a:r>
              <a:rPr lang="en-GB"/>
              <a:t>Testosterone??</a:t>
            </a:r>
            <a:endParaRPr lang="en-GB" dirty="0"/>
          </a:p>
        </p:txBody>
      </p:sp>
      <p:graphicFrame>
        <p:nvGraphicFramePr>
          <p:cNvPr id="15" name="Content Placeholder 2">
            <a:extLst>
              <a:ext uri="{FF2B5EF4-FFF2-40B4-BE49-F238E27FC236}">
                <a16:creationId xmlns:a16="http://schemas.microsoft.com/office/drawing/2014/main" id="{48D18001-6AA0-7A21-FEC2-93475F5F6A86}"/>
              </a:ext>
            </a:extLst>
          </p:cNvPr>
          <p:cNvGraphicFramePr>
            <a:graphicFrameLocks noGrp="1"/>
          </p:cNvGraphicFramePr>
          <p:nvPr>
            <p:ph idx="1"/>
            <p:extLst>
              <p:ext uri="{D42A27DB-BD31-4B8C-83A1-F6EECF244321}">
                <p14:modId xmlns:p14="http://schemas.microsoft.com/office/powerpoint/2010/main" val="1373822982"/>
              </p:ext>
            </p:extLst>
          </p:nvPr>
        </p:nvGraphicFramePr>
        <p:xfrm>
          <a:off x="501811" y="2358190"/>
          <a:ext cx="11241010" cy="4379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8830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79BCF-D5F8-7E39-707A-5992ACBB9A80}"/>
              </a:ext>
            </a:extLst>
          </p:cNvPr>
          <p:cNvSpPr>
            <a:spLocks noGrp="1"/>
          </p:cNvSpPr>
          <p:nvPr>
            <p:ph type="title"/>
          </p:nvPr>
        </p:nvSpPr>
        <p:spPr/>
        <p:txBody>
          <a:bodyPr/>
          <a:lstStyle/>
          <a:p>
            <a:r>
              <a:rPr lang="en-GB" dirty="0"/>
              <a:t>Don’t forget urogenital symptoms</a:t>
            </a:r>
          </a:p>
        </p:txBody>
      </p:sp>
      <p:sp>
        <p:nvSpPr>
          <p:cNvPr id="3" name="Content Placeholder 2">
            <a:extLst>
              <a:ext uri="{FF2B5EF4-FFF2-40B4-BE49-F238E27FC236}">
                <a16:creationId xmlns:a16="http://schemas.microsoft.com/office/drawing/2014/main" id="{0C8354E5-AAE8-89F8-8BF8-F43B4CB93A5A}"/>
              </a:ext>
            </a:extLst>
          </p:cNvPr>
          <p:cNvSpPr>
            <a:spLocks noGrp="1"/>
          </p:cNvSpPr>
          <p:nvPr>
            <p:ph idx="1"/>
          </p:nvPr>
        </p:nvSpPr>
        <p:spPr>
          <a:xfrm>
            <a:off x="242456" y="2743200"/>
            <a:ext cx="11410988" cy="3997036"/>
          </a:xfrm>
        </p:spPr>
        <p:txBody>
          <a:bodyPr>
            <a:noAutofit/>
          </a:bodyPr>
          <a:lstStyle/>
          <a:p>
            <a:r>
              <a:rPr lang="en-GB" sz="2000" dirty="0"/>
              <a:t>Always ask-women may not volunteer this information otherwise</a:t>
            </a:r>
          </a:p>
          <a:p>
            <a:r>
              <a:rPr lang="en-GB" sz="2000" dirty="0"/>
              <a:t>Ask at smear tests and routine swabs etc</a:t>
            </a:r>
          </a:p>
          <a:p>
            <a:r>
              <a:rPr lang="en-GB" sz="2000" dirty="0"/>
              <a:t>Consider vaginal lubricants (not KY jelly!) </a:t>
            </a:r>
            <a:r>
              <a:rPr lang="en-GB" sz="2000" dirty="0" err="1"/>
              <a:t>eg</a:t>
            </a:r>
            <a:r>
              <a:rPr lang="en-GB" sz="2000" dirty="0"/>
              <a:t> Yes!, SYLK (can be used with condoms), </a:t>
            </a:r>
          </a:p>
          <a:p>
            <a:r>
              <a:rPr lang="en-GB" sz="2000" dirty="0"/>
              <a:t>Consider moisturisers for regular use (compatible with condoms) </a:t>
            </a:r>
            <a:r>
              <a:rPr lang="en-GB" sz="2000" dirty="0" err="1"/>
              <a:t>eg</a:t>
            </a:r>
            <a:r>
              <a:rPr lang="en-GB" sz="2000" dirty="0"/>
              <a:t> </a:t>
            </a:r>
            <a:r>
              <a:rPr lang="en-GB" sz="2000" dirty="0" err="1"/>
              <a:t>replens</a:t>
            </a:r>
            <a:r>
              <a:rPr lang="en-GB" sz="2000" dirty="0"/>
              <a:t>, </a:t>
            </a:r>
            <a:r>
              <a:rPr lang="en-GB" sz="2000" dirty="0" err="1"/>
              <a:t>regelle</a:t>
            </a:r>
            <a:endParaRPr lang="en-GB" sz="2000" dirty="0"/>
          </a:p>
          <a:p>
            <a:r>
              <a:rPr lang="en-GB" sz="2000" dirty="0"/>
              <a:t>Lubricants/moisturisers can be used with vaginal oestrogens</a:t>
            </a:r>
          </a:p>
          <a:p>
            <a:r>
              <a:rPr lang="en-GB" sz="2000" dirty="0"/>
              <a:t>Consider offering vaginal oestrogens for 6 weeks before a smear test if sore last time</a:t>
            </a:r>
          </a:p>
          <a:p>
            <a:r>
              <a:rPr lang="en-GB" sz="2000" dirty="0"/>
              <a:t>Vaginal oestrogens are very effective, minimal systemic absorption so can be used for as long as needed </a:t>
            </a:r>
          </a:p>
          <a:p>
            <a:r>
              <a:rPr lang="en-GB" sz="2000" dirty="0"/>
              <a:t>The only contraindications are active breast cancer or undiagnosed bleeding</a:t>
            </a:r>
          </a:p>
        </p:txBody>
      </p:sp>
    </p:spTree>
    <p:extLst>
      <p:ext uri="{BB962C8B-B14F-4D97-AF65-F5344CB8AC3E}">
        <p14:creationId xmlns:p14="http://schemas.microsoft.com/office/powerpoint/2010/main" val="444478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8857E-F5D2-924F-2166-A7D69B099F63}"/>
              </a:ext>
            </a:extLst>
          </p:cNvPr>
          <p:cNvSpPr>
            <a:spLocks noGrp="1"/>
          </p:cNvSpPr>
          <p:nvPr>
            <p:ph type="title"/>
          </p:nvPr>
        </p:nvSpPr>
        <p:spPr>
          <a:xfrm>
            <a:off x="625643" y="973668"/>
            <a:ext cx="9783392" cy="706964"/>
          </a:xfrm>
        </p:spPr>
        <p:txBody>
          <a:bodyPr/>
          <a:lstStyle/>
          <a:p>
            <a:r>
              <a:rPr lang="en-GB" sz="2800" dirty="0"/>
              <a:t>It’s hard to be happy when your nether regions are not!</a:t>
            </a:r>
          </a:p>
        </p:txBody>
      </p:sp>
      <p:pic>
        <p:nvPicPr>
          <p:cNvPr id="4" name="Content Placeholder 3">
            <a:extLst>
              <a:ext uri="{FF2B5EF4-FFF2-40B4-BE49-F238E27FC236}">
                <a16:creationId xmlns:a16="http://schemas.microsoft.com/office/drawing/2014/main" id="{CF38816C-8462-BDC7-CCE4-D08F87C9FC54}"/>
              </a:ext>
            </a:extLst>
          </p:cNvPr>
          <p:cNvPicPr>
            <a:picLocks noGrp="1" noChangeAspect="1"/>
          </p:cNvPicPr>
          <p:nvPr>
            <p:ph idx="1"/>
          </p:nvPr>
        </p:nvPicPr>
        <p:blipFill>
          <a:blip r:embed="rId2"/>
          <a:stretch>
            <a:fillRect/>
          </a:stretch>
        </p:blipFill>
        <p:spPr>
          <a:xfrm>
            <a:off x="3003883" y="2603500"/>
            <a:ext cx="5128546" cy="3416300"/>
          </a:xfrm>
          <a:prstGeom prst="rect">
            <a:avLst/>
          </a:prstGeom>
        </p:spPr>
      </p:pic>
    </p:spTree>
    <p:extLst>
      <p:ext uri="{BB962C8B-B14F-4D97-AF65-F5344CB8AC3E}">
        <p14:creationId xmlns:p14="http://schemas.microsoft.com/office/powerpoint/2010/main" val="465744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DBD1F-7140-6D0D-50BA-B876D71F25BD}"/>
              </a:ext>
            </a:extLst>
          </p:cNvPr>
          <p:cNvSpPr>
            <a:spLocks noGrp="1"/>
          </p:cNvSpPr>
          <p:nvPr>
            <p:ph type="title"/>
          </p:nvPr>
        </p:nvSpPr>
        <p:spPr/>
        <p:txBody>
          <a:bodyPr/>
          <a:lstStyle/>
          <a:p>
            <a:r>
              <a:rPr lang="en-GB" dirty="0"/>
              <a:t>What is menopause</a:t>
            </a:r>
          </a:p>
        </p:txBody>
      </p:sp>
      <p:sp>
        <p:nvSpPr>
          <p:cNvPr id="3" name="Content Placeholder 2">
            <a:extLst>
              <a:ext uri="{FF2B5EF4-FFF2-40B4-BE49-F238E27FC236}">
                <a16:creationId xmlns:a16="http://schemas.microsoft.com/office/drawing/2014/main" id="{4C11FED3-513F-6E47-9997-066E15B1400B}"/>
              </a:ext>
            </a:extLst>
          </p:cNvPr>
          <p:cNvSpPr>
            <a:spLocks noGrp="1"/>
          </p:cNvSpPr>
          <p:nvPr>
            <p:ph idx="1"/>
          </p:nvPr>
        </p:nvSpPr>
        <p:spPr>
          <a:xfrm>
            <a:off x="1154954" y="2603500"/>
            <a:ext cx="8825659" cy="4046682"/>
          </a:xfrm>
        </p:spPr>
        <p:txBody>
          <a:bodyPr/>
          <a:lstStyle/>
          <a:p>
            <a:r>
              <a:rPr lang="en-GB" sz="2000" dirty="0"/>
              <a:t>“Menopause is the permanent cessation of menstruation that results from loss of ovarian follicular activity. </a:t>
            </a:r>
          </a:p>
          <a:p>
            <a:r>
              <a:rPr lang="en-GB" sz="2000" dirty="0"/>
              <a:t>Natural menopause is recognised to have occurred after 12 consecutive months of amenorrhoea for which no other obvious pathological or physiological cause is present. </a:t>
            </a:r>
          </a:p>
          <a:p>
            <a:r>
              <a:rPr lang="en-GB" sz="2000" dirty="0"/>
              <a:t>Menopause occurs with the final menstrual period and thus is known with certainty only in retrospect one year after the event. No adequate biological marker exists. “ </a:t>
            </a:r>
            <a:r>
              <a:rPr lang="en-GB" sz="1400" dirty="0"/>
              <a:t>British Menopause Society, -Management of the menopause 2021</a:t>
            </a:r>
          </a:p>
          <a:p>
            <a:r>
              <a:rPr lang="en-GB" dirty="0"/>
              <a:t>Median age of menopause in the UK is 51 years</a:t>
            </a:r>
          </a:p>
        </p:txBody>
      </p:sp>
    </p:spTree>
    <p:extLst>
      <p:ext uri="{BB962C8B-B14F-4D97-AF65-F5344CB8AC3E}">
        <p14:creationId xmlns:p14="http://schemas.microsoft.com/office/powerpoint/2010/main" val="921853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66C8525F-0831-9C4B-ABAB-8D33E4D59045}"/>
              </a:ext>
            </a:extLst>
          </p:cNvPr>
          <p:cNvSpPr>
            <a:spLocks noGrp="1"/>
          </p:cNvSpPr>
          <p:nvPr>
            <p:ph type="title"/>
          </p:nvPr>
        </p:nvSpPr>
        <p:spPr>
          <a:xfrm>
            <a:off x="994087" y="1130603"/>
            <a:ext cx="3342442" cy="4596794"/>
          </a:xfrm>
        </p:spPr>
        <p:txBody>
          <a:bodyPr anchor="ctr">
            <a:normAutofit/>
          </a:bodyPr>
          <a:lstStyle/>
          <a:p>
            <a:r>
              <a:rPr lang="en-GB" sz="3200">
                <a:solidFill>
                  <a:srgbClr val="EBEBEB"/>
                </a:solidFill>
              </a:rPr>
              <a:t>Vaginal Oestrogens</a:t>
            </a:r>
          </a:p>
        </p:txBody>
      </p:sp>
      <p:sp>
        <p:nvSpPr>
          <p:cNvPr id="3" name="Content Placeholder 2">
            <a:extLst>
              <a:ext uri="{FF2B5EF4-FFF2-40B4-BE49-F238E27FC236}">
                <a16:creationId xmlns:a16="http://schemas.microsoft.com/office/drawing/2014/main" id="{F44FB305-0F72-2331-5761-6CAABD3D1AD9}"/>
              </a:ext>
            </a:extLst>
          </p:cNvPr>
          <p:cNvSpPr>
            <a:spLocks noGrp="1"/>
          </p:cNvSpPr>
          <p:nvPr>
            <p:ph idx="1"/>
          </p:nvPr>
        </p:nvSpPr>
        <p:spPr>
          <a:xfrm>
            <a:off x="4696691" y="437513"/>
            <a:ext cx="7263490" cy="5954325"/>
          </a:xfrm>
        </p:spPr>
        <p:txBody>
          <a:bodyPr anchor="ctr">
            <a:normAutofit/>
          </a:bodyPr>
          <a:lstStyle/>
          <a:p>
            <a:r>
              <a:rPr lang="en-GB" sz="2000" dirty="0"/>
              <a:t>Oestradiol: </a:t>
            </a:r>
          </a:p>
          <a:p>
            <a:r>
              <a:rPr lang="en-GB" sz="2000" dirty="0" err="1"/>
              <a:t>Estring</a:t>
            </a:r>
            <a:r>
              <a:rPr lang="en-GB" sz="2000" dirty="0"/>
              <a:t> vaginal ring-replace every 90 days</a:t>
            </a:r>
          </a:p>
          <a:p>
            <a:r>
              <a:rPr lang="en-GB" sz="2000" dirty="0" err="1"/>
              <a:t>Vagirux</a:t>
            </a:r>
            <a:r>
              <a:rPr lang="en-GB" sz="2000" dirty="0"/>
              <a:t> pessaries 10mcg (replaces </a:t>
            </a:r>
            <a:r>
              <a:rPr lang="en-GB" sz="2000" dirty="0" err="1"/>
              <a:t>vagifem</a:t>
            </a:r>
            <a:r>
              <a:rPr lang="en-GB" sz="2000" dirty="0"/>
              <a:t>), daily for 2/52 them twice a week (can be bought </a:t>
            </a:r>
            <a:r>
              <a:rPr lang="en-GB" sz="2000" dirty="0" err="1"/>
              <a:t>otc</a:t>
            </a:r>
            <a:r>
              <a:rPr lang="en-GB" sz="2000" dirty="0"/>
              <a:t> as Gina)</a:t>
            </a:r>
          </a:p>
          <a:p>
            <a:endParaRPr lang="en-GB" sz="2000" dirty="0"/>
          </a:p>
          <a:p>
            <a:r>
              <a:rPr lang="en-GB" sz="2000" dirty="0"/>
              <a:t>Oestriol:</a:t>
            </a:r>
          </a:p>
          <a:p>
            <a:r>
              <a:rPr lang="en-GB" sz="2000" dirty="0"/>
              <a:t>Generic vaginal cream 0.01%</a:t>
            </a:r>
          </a:p>
          <a:p>
            <a:r>
              <a:rPr lang="en-GB" sz="2000" dirty="0" err="1"/>
              <a:t>Ovestin</a:t>
            </a:r>
            <a:r>
              <a:rPr lang="en-GB" sz="2000" dirty="0"/>
              <a:t> cream 0.1%, daily for 4/52 then twice a week</a:t>
            </a:r>
          </a:p>
          <a:p>
            <a:pPr marL="0" indent="0">
              <a:buNone/>
            </a:pPr>
            <a:endParaRPr lang="en-GB" sz="2000" dirty="0"/>
          </a:p>
          <a:p>
            <a:r>
              <a:rPr lang="en-GB" sz="2000" dirty="0" err="1"/>
              <a:t>Imvaggis</a:t>
            </a:r>
            <a:r>
              <a:rPr lang="en-GB" sz="2000" dirty="0"/>
              <a:t> pessary, daily for 3/52, then twice a week</a:t>
            </a:r>
          </a:p>
          <a:p>
            <a:r>
              <a:rPr lang="en-GB" sz="2000" dirty="0" err="1"/>
              <a:t>Blissel</a:t>
            </a:r>
            <a:r>
              <a:rPr lang="en-GB" sz="2000" dirty="0"/>
              <a:t> vaginal gel, daily for 3/52, then twice a week</a:t>
            </a:r>
          </a:p>
          <a:p>
            <a:endParaRPr lang="en-GB" sz="2000" dirty="0"/>
          </a:p>
          <a:p>
            <a:r>
              <a:rPr lang="en-GB" sz="2000" dirty="0" err="1"/>
              <a:t>Intrarosa</a:t>
            </a:r>
            <a:r>
              <a:rPr lang="en-GB" sz="2000" dirty="0"/>
              <a:t> –vaginal DHEA (activates oestrogen and androgen receptors), daily use</a:t>
            </a:r>
          </a:p>
        </p:txBody>
      </p:sp>
    </p:spTree>
    <p:extLst>
      <p:ext uri="{BB962C8B-B14F-4D97-AF65-F5344CB8AC3E}">
        <p14:creationId xmlns:p14="http://schemas.microsoft.com/office/powerpoint/2010/main" val="1417474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5D31A701-CA18-AFB0-633F-4867E001FE65}"/>
              </a:ext>
            </a:extLst>
          </p:cNvPr>
          <p:cNvSpPr>
            <a:spLocks noGrp="1"/>
          </p:cNvSpPr>
          <p:nvPr>
            <p:ph type="title"/>
          </p:nvPr>
        </p:nvSpPr>
        <p:spPr>
          <a:xfrm>
            <a:off x="994087" y="1130603"/>
            <a:ext cx="3342442" cy="4596794"/>
          </a:xfrm>
        </p:spPr>
        <p:txBody>
          <a:bodyPr anchor="ctr">
            <a:normAutofit/>
          </a:bodyPr>
          <a:lstStyle/>
          <a:p>
            <a:r>
              <a:rPr lang="en-GB" sz="2700">
                <a:solidFill>
                  <a:srgbClr val="EBEBEB"/>
                </a:solidFill>
              </a:rPr>
              <a:t>And contraception…..</a:t>
            </a:r>
          </a:p>
        </p:txBody>
      </p:sp>
      <p:sp>
        <p:nvSpPr>
          <p:cNvPr id="3" name="Content Placeholder 2">
            <a:extLst>
              <a:ext uri="{FF2B5EF4-FFF2-40B4-BE49-F238E27FC236}">
                <a16:creationId xmlns:a16="http://schemas.microsoft.com/office/drawing/2014/main" id="{D00C0DB0-9D32-235F-9810-F638F9ACBAC8}"/>
              </a:ext>
            </a:extLst>
          </p:cNvPr>
          <p:cNvSpPr>
            <a:spLocks noGrp="1"/>
          </p:cNvSpPr>
          <p:nvPr>
            <p:ph idx="1"/>
          </p:nvPr>
        </p:nvSpPr>
        <p:spPr>
          <a:xfrm>
            <a:off x="4805756" y="437513"/>
            <a:ext cx="7255313" cy="5954325"/>
          </a:xfrm>
        </p:spPr>
        <p:txBody>
          <a:bodyPr anchor="ctr">
            <a:noAutofit/>
          </a:bodyPr>
          <a:lstStyle/>
          <a:p>
            <a:pPr>
              <a:lnSpc>
                <a:spcPct val="90000"/>
              </a:lnSpc>
            </a:pPr>
            <a:r>
              <a:rPr lang="en-GB" dirty="0"/>
              <a:t>Most methods can be used by healthy women up to age 50 (stop CHC at 50)</a:t>
            </a:r>
          </a:p>
          <a:p>
            <a:pPr>
              <a:lnSpc>
                <a:spcPct val="90000"/>
              </a:lnSpc>
            </a:pPr>
            <a:r>
              <a:rPr lang="en-GB" dirty="0" err="1"/>
              <a:t>CuIUD</a:t>
            </a:r>
            <a:r>
              <a:rPr lang="en-GB" dirty="0"/>
              <a:t> fitted at 40+yrs can be used until menopause confirmed</a:t>
            </a:r>
          </a:p>
          <a:p>
            <a:pPr>
              <a:lnSpc>
                <a:spcPct val="90000"/>
              </a:lnSpc>
            </a:pPr>
            <a:r>
              <a:rPr lang="en-GB" dirty="0"/>
              <a:t>IUS fitted under 45 </a:t>
            </a:r>
            <a:r>
              <a:rPr lang="en-GB" dirty="0" err="1"/>
              <a:t>yrs</a:t>
            </a:r>
            <a:r>
              <a:rPr lang="en-GB" dirty="0"/>
              <a:t> can now be used for 6 years for contraception (5 years if part of HRT) </a:t>
            </a:r>
          </a:p>
          <a:p>
            <a:pPr>
              <a:lnSpc>
                <a:spcPct val="90000"/>
              </a:lnSpc>
            </a:pPr>
            <a:r>
              <a:rPr lang="en-GB" dirty="0"/>
              <a:t>IUS fitted over 45yrs can be used for contraception until menopause confirmed (or age 55) (5 years if part of HRT)</a:t>
            </a:r>
          </a:p>
          <a:p>
            <a:pPr>
              <a:lnSpc>
                <a:spcPct val="90000"/>
              </a:lnSpc>
            </a:pPr>
            <a:r>
              <a:rPr lang="en-GB" dirty="0"/>
              <a:t>Depo not ideal due to bone density effect</a:t>
            </a:r>
          </a:p>
          <a:p>
            <a:pPr>
              <a:lnSpc>
                <a:spcPct val="90000"/>
              </a:lnSpc>
            </a:pPr>
            <a:r>
              <a:rPr lang="en-GB" dirty="0"/>
              <a:t>SDI and POP safe and effective (cannot be the progestogen part of HRT)</a:t>
            </a:r>
          </a:p>
          <a:p>
            <a:pPr>
              <a:lnSpc>
                <a:spcPct val="90000"/>
              </a:lnSpc>
            </a:pPr>
            <a:r>
              <a:rPr lang="en-GB" dirty="0"/>
              <a:t>Barrier methods still suitable, natural methods less reliable</a:t>
            </a:r>
          </a:p>
          <a:p>
            <a:pPr>
              <a:lnSpc>
                <a:spcPct val="90000"/>
              </a:lnSpc>
            </a:pPr>
            <a:r>
              <a:rPr lang="en-GB" dirty="0"/>
              <a:t>Use contraception for 2 years if menopause under 50 </a:t>
            </a:r>
            <a:r>
              <a:rPr lang="en-GB" dirty="0" err="1"/>
              <a:t>yrs</a:t>
            </a:r>
            <a:endParaRPr lang="en-GB" dirty="0"/>
          </a:p>
          <a:p>
            <a:pPr>
              <a:lnSpc>
                <a:spcPct val="90000"/>
              </a:lnSpc>
            </a:pPr>
            <a:r>
              <a:rPr lang="en-GB" dirty="0"/>
              <a:t>Use contraception for 1 year if menopause over 50 </a:t>
            </a:r>
            <a:r>
              <a:rPr lang="en-GB" dirty="0" err="1"/>
              <a:t>yrs</a:t>
            </a:r>
            <a:endParaRPr lang="en-GB" dirty="0"/>
          </a:p>
          <a:p>
            <a:pPr>
              <a:lnSpc>
                <a:spcPct val="90000"/>
              </a:lnSpc>
            </a:pPr>
            <a:r>
              <a:rPr lang="en-GB" dirty="0"/>
              <a:t>Fertility can be assumed to cease at age 55 if using amenorrhoeic method</a:t>
            </a:r>
          </a:p>
          <a:p>
            <a:pPr>
              <a:lnSpc>
                <a:spcPct val="90000"/>
              </a:lnSpc>
            </a:pPr>
            <a:r>
              <a:rPr lang="en-GB" dirty="0"/>
              <a:t>Sterilisation may be an option</a:t>
            </a:r>
          </a:p>
          <a:p>
            <a:pPr>
              <a:lnSpc>
                <a:spcPct val="90000"/>
              </a:lnSpc>
            </a:pPr>
            <a:r>
              <a:rPr lang="en-GB" dirty="0"/>
              <a:t>Don’t forget to check for Chlamydia if IMB or new partner</a:t>
            </a:r>
          </a:p>
        </p:txBody>
      </p:sp>
    </p:spTree>
    <p:extLst>
      <p:ext uri="{BB962C8B-B14F-4D97-AF65-F5344CB8AC3E}">
        <p14:creationId xmlns:p14="http://schemas.microsoft.com/office/powerpoint/2010/main" val="3524512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737DA-4186-1909-31CF-83B1CB814886}"/>
              </a:ext>
            </a:extLst>
          </p:cNvPr>
          <p:cNvSpPr>
            <a:spLocks noGrp="1"/>
          </p:cNvSpPr>
          <p:nvPr>
            <p:ph type="title"/>
          </p:nvPr>
        </p:nvSpPr>
        <p:spPr/>
        <p:txBody>
          <a:bodyPr/>
          <a:lstStyle/>
          <a:p>
            <a:r>
              <a:rPr lang="en-GB" dirty="0"/>
              <a:t>When to refer/ask for advice?</a:t>
            </a:r>
          </a:p>
        </p:txBody>
      </p:sp>
      <p:graphicFrame>
        <p:nvGraphicFramePr>
          <p:cNvPr id="23" name="Content Placeholder 2">
            <a:extLst>
              <a:ext uri="{FF2B5EF4-FFF2-40B4-BE49-F238E27FC236}">
                <a16:creationId xmlns:a16="http://schemas.microsoft.com/office/drawing/2014/main" id="{98097B55-E62A-ABE6-D754-22F55BF94699}"/>
              </a:ext>
            </a:extLst>
          </p:cNvPr>
          <p:cNvGraphicFramePr>
            <a:graphicFrameLocks noGrp="1"/>
          </p:cNvGraphicFramePr>
          <p:nvPr>
            <p:ph idx="1"/>
            <p:extLst>
              <p:ext uri="{D42A27DB-BD31-4B8C-83A1-F6EECF244321}">
                <p14:modId xmlns:p14="http://schemas.microsoft.com/office/powerpoint/2010/main" val="1317912445"/>
              </p:ext>
            </p:extLst>
          </p:nvPr>
        </p:nvGraphicFramePr>
        <p:xfrm>
          <a:off x="467513" y="2550695"/>
          <a:ext cx="11234057" cy="4090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72538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6655D-316B-16B8-2678-8980C4BABE10}"/>
              </a:ext>
            </a:extLst>
          </p:cNvPr>
          <p:cNvSpPr>
            <a:spLocks noGrp="1"/>
          </p:cNvSpPr>
          <p:nvPr>
            <p:ph type="title"/>
          </p:nvPr>
        </p:nvSpPr>
        <p:spPr/>
        <p:txBody>
          <a:bodyPr/>
          <a:lstStyle/>
          <a:p>
            <a:r>
              <a:rPr lang="en-GB" dirty="0"/>
              <a:t>Reviewing and stopping HRT</a:t>
            </a:r>
          </a:p>
        </p:txBody>
      </p:sp>
      <p:sp>
        <p:nvSpPr>
          <p:cNvPr id="3" name="Content Placeholder 2">
            <a:extLst>
              <a:ext uri="{FF2B5EF4-FFF2-40B4-BE49-F238E27FC236}">
                <a16:creationId xmlns:a16="http://schemas.microsoft.com/office/drawing/2014/main" id="{C4712954-F813-08A2-0148-7BF8AC37F11B}"/>
              </a:ext>
            </a:extLst>
          </p:cNvPr>
          <p:cNvSpPr>
            <a:spLocks noGrp="1"/>
          </p:cNvSpPr>
          <p:nvPr>
            <p:ph idx="1"/>
          </p:nvPr>
        </p:nvSpPr>
        <p:spPr/>
        <p:txBody>
          <a:bodyPr>
            <a:normAutofit/>
          </a:bodyPr>
          <a:lstStyle/>
          <a:p>
            <a:r>
              <a:rPr lang="en-GB" sz="2800" dirty="0"/>
              <a:t>Annual review once stable (</a:t>
            </a:r>
            <a:r>
              <a:rPr lang="en-GB" sz="2800" dirty="0" err="1"/>
              <a:t>AccuRx</a:t>
            </a:r>
            <a:r>
              <a:rPr lang="en-GB" sz="2800" dirty="0"/>
              <a:t> template)</a:t>
            </a:r>
          </a:p>
          <a:p>
            <a:r>
              <a:rPr lang="en-GB" sz="2800" dirty="0"/>
              <a:t>Check: effective? unexpected bleeding? latest guidance re HRT? Health promotion </a:t>
            </a:r>
          </a:p>
          <a:p>
            <a:r>
              <a:rPr lang="en-GB" sz="2800" dirty="0"/>
              <a:t>Consider 6/52 vaginal oestrogens prior to cervical smear if atrophic changes/discomfort</a:t>
            </a:r>
          </a:p>
        </p:txBody>
      </p:sp>
    </p:spTree>
    <p:extLst>
      <p:ext uri="{BB962C8B-B14F-4D97-AF65-F5344CB8AC3E}">
        <p14:creationId xmlns:p14="http://schemas.microsoft.com/office/powerpoint/2010/main" val="2228159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07C55-4B9D-ECAD-4F0D-763DF17AC8B5}"/>
              </a:ext>
            </a:extLst>
          </p:cNvPr>
          <p:cNvSpPr>
            <a:spLocks noGrp="1"/>
          </p:cNvSpPr>
          <p:nvPr>
            <p:ph type="title"/>
          </p:nvPr>
        </p:nvSpPr>
        <p:spPr/>
        <p:txBody>
          <a:bodyPr/>
          <a:lstStyle/>
          <a:p>
            <a:r>
              <a:rPr lang="en-GB" dirty="0"/>
              <a:t>Practical tips-especially </a:t>
            </a:r>
            <a:r>
              <a:rPr lang="en-GB" dirty="0" err="1"/>
              <a:t>AccuRx</a:t>
            </a:r>
            <a:endParaRPr lang="en-GB" dirty="0"/>
          </a:p>
        </p:txBody>
      </p:sp>
      <p:sp>
        <p:nvSpPr>
          <p:cNvPr id="3" name="Content Placeholder 2">
            <a:extLst>
              <a:ext uri="{FF2B5EF4-FFF2-40B4-BE49-F238E27FC236}">
                <a16:creationId xmlns:a16="http://schemas.microsoft.com/office/drawing/2014/main" id="{447193E6-1FEA-3546-8E8C-F8FA22272856}"/>
              </a:ext>
            </a:extLst>
          </p:cNvPr>
          <p:cNvSpPr>
            <a:spLocks noGrp="1"/>
          </p:cNvSpPr>
          <p:nvPr>
            <p:ph idx="1"/>
          </p:nvPr>
        </p:nvSpPr>
        <p:spPr>
          <a:xfrm>
            <a:off x="323134" y="2603500"/>
            <a:ext cx="11295934" cy="3416300"/>
          </a:xfrm>
        </p:spPr>
        <p:txBody>
          <a:bodyPr>
            <a:normAutofit fontScale="92500"/>
          </a:bodyPr>
          <a:lstStyle/>
          <a:p>
            <a:r>
              <a:rPr lang="en-GB" sz="2800" dirty="0"/>
              <a:t>Send useful websites links via SMS when the appointment is booked</a:t>
            </a:r>
          </a:p>
          <a:p>
            <a:r>
              <a:rPr lang="en-GB" sz="2800" dirty="0"/>
              <a:t>Consider supporting a response option for further questions to information links</a:t>
            </a:r>
          </a:p>
          <a:p>
            <a:r>
              <a:rPr lang="en-GB" sz="2800" dirty="0"/>
              <a:t>Create </a:t>
            </a:r>
            <a:r>
              <a:rPr lang="en-GB" sz="2800" dirty="0" err="1"/>
              <a:t>AccuRx</a:t>
            </a:r>
            <a:r>
              <a:rPr lang="en-GB" sz="2800" dirty="0"/>
              <a:t> templates for vaginal dryness, low carb diet</a:t>
            </a:r>
          </a:p>
          <a:p>
            <a:r>
              <a:rPr lang="en-GB" sz="2800" dirty="0" err="1"/>
              <a:t>AccuRx</a:t>
            </a:r>
            <a:r>
              <a:rPr lang="en-GB" sz="2800" dirty="0"/>
              <a:t> </a:t>
            </a:r>
            <a:r>
              <a:rPr lang="en-GB" sz="2800" dirty="0" err="1"/>
              <a:t>florey</a:t>
            </a:r>
            <a:r>
              <a:rPr lang="en-GB" sz="2800" dirty="0"/>
              <a:t> to review HRT</a:t>
            </a:r>
          </a:p>
          <a:p>
            <a:r>
              <a:rPr lang="en-GB" sz="2800" dirty="0"/>
              <a:t>Remember about the HRT annual prepayment certificate-(patient applies for it)</a:t>
            </a:r>
          </a:p>
          <a:p>
            <a:endParaRPr lang="en-GB" dirty="0"/>
          </a:p>
        </p:txBody>
      </p:sp>
    </p:spTree>
    <p:extLst>
      <p:ext uri="{BB962C8B-B14F-4D97-AF65-F5344CB8AC3E}">
        <p14:creationId xmlns:p14="http://schemas.microsoft.com/office/powerpoint/2010/main" val="3601563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7A6B87F-5E10-68BD-38CB-16CD3DEF5B58}"/>
              </a:ext>
            </a:extLst>
          </p:cNvPr>
          <p:cNvPicPr>
            <a:picLocks noGrp="1" noChangeAspect="1"/>
          </p:cNvPicPr>
          <p:nvPr>
            <p:ph idx="1"/>
          </p:nvPr>
        </p:nvPicPr>
        <p:blipFill>
          <a:blip r:embed="rId2"/>
          <a:stretch>
            <a:fillRect/>
          </a:stretch>
        </p:blipFill>
        <p:spPr>
          <a:xfrm>
            <a:off x="3448847" y="2603500"/>
            <a:ext cx="4238618" cy="3416300"/>
          </a:xfrm>
          <a:prstGeom prst="rect">
            <a:avLst/>
          </a:prstGeom>
        </p:spPr>
      </p:pic>
    </p:spTree>
    <p:extLst>
      <p:ext uri="{BB962C8B-B14F-4D97-AF65-F5344CB8AC3E}">
        <p14:creationId xmlns:p14="http://schemas.microsoft.com/office/powerpoint/2010/main" val="8258286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2547B0BD-D697-61D4-EE7B-EE9A70D887C9}"/>
              </a:ext>
            </a:extLst>
          </p:cNvPr>
          <p:cNvSpPr>
            <a:spLocks noGrp="1"/>
          </p:cNvSpPr>
          <p:nvPr>
            <p:ph type="title"/>
          </p:nvPr>
        </p:nvSpPr>
        <p:spPr>
          <a:xfrm>
            <a:off x="994087" y="1130603"/>
            <a:ext cx="3342442" cy="4596794"/>
          </a:xfrm>
        </p:spPr>
        <p:txBody>
          <a:bodyPr anchor="ctr">
            <a:normAutofit/>
          </a:bodyPr>
          <a:lstStyle/>
          <a:p>
            <a:r>
              <a:rPr lang="en-GB" sz="3200">
                <a:solidFill>
                  <a:srgbClr val="EBEBEB"/>
                </a:solidFill>
              </a:rPr>
              <a:t>Useful websites</a:t>
            </a:r>
          </a:p>
        </p:txBody>
      </p:sp>
      <p:sp>
        <p:nvSpPr>
          <p:cNvPr id="3" name="Content Placeholder 2">
            <a:extLst>
              <a:ext uri="{FF2B5EF4-FFF2-40B4-BE49-F238E27FC236}">
                <a16:creationId xmlns:a16="http://schemas.microsoft.com/office/drawing/2014/main" id="{25802742-2B02-EC61-C737-8D8750CB98F8}"/>
              </a:ext>
            </a:extLst>
          </p:cNvPr>
          <p:cNvSpPr>
            <a:spLocks noGrp="1"/>
          </p:cNvSpPr>
          <p:nvPr>
            <p:ph idx="1"/>
          </p:nvPr>
        </p:nvSpPr>
        <p:spPr>
          <a:xfrm>
            <a:off x="5290077" y="437513"/>
            <a:ext cx="5502614" cy="5954325"/>
          </a:xfrm>
        </p:spPr>
        <p:txBody>
          <a:bodyPr anchor="ctr">
            <a:normAutofit/>
          </a:bodyPr>
          <a:lstStyle/>
          <a:p>
            <a:r>
              <a:rPr lang="en-GB" sz="2000" dirty="0"/>
              <a:t>British Menopause Society -https://thebms.org.uk/  has guide to progesterone/progestogen options, especially useful if there are supply issues</a:t>
            </a:r>
          </a:p>
          <a:p>
            <a:r>
              <a:rPr lang="en-GB" sz="2000" dirty="0"/>
              <a:t>HRT prepayment application-https://www.gov.uk/get-a-ppc</a:t>
            </a:r>
          </a:p>
          <a:p>
            <a:r>
              <a:rPr lang="en-GB" sz="2000" dirty="0"/>
              <a:t>Self care: </a:t>
            </a:r>
            <a:r>
              <a:rPr lang="en-GB" sz="2000" dirty="0">
                <a:hlinkClick r:id="rId2"/>
              </a:rPr>
              <a:t>https://www.selfcareforum.org/wp-content/uploads/2022/11/22-Menopause-fs-v2.3.pdf</a:t>
            </a:r>
            <a:endParaRPr lang="en-GB" sz="2000" dirty="0"/>
          </a:p>
          <a:p>
            <a:r>
              <a:rPr lang="en-GB" sz="2000" dirty="0"/>
              <a:t>Menopause diet: </a:t>
            </a:r>
            <a:r>
              <a:rPr lang="en-GB" sz="2000" dirty="0">
                <a:hlinkClick r:id="rId3"/>
              </a:rPr>
              <a:t>https://www.bda.uk.com/resource/menopause-diet.html?fbclid=IwAR3Z_MkXUWTKQhrFLXmKAt4RgZN8jSE13srxXzoB6gLmTkxzrT4LXfqNNew</a:t>
            </a:r>
            <a:endParaRPr lang="en-GB" sz="2000" dirty="0"/>
          </a:p>
          <a:p>
            <a:endParaRPr lang="en-GB" sz="2000" dirty="0"/>
          </a:p>
          <a:p>
            <a:endParaRPr lang="en-GB" sz="2000" dirty="0"/>
          </a:p>
        </p:txBody>
      </p:sp>
    </p:spTree>
    <p:extLst>
      <p:ext uri="{BB962C8B-B14F-4D97-AF65-F5344CB8AC3E}">
        <p14:creationId xmlns:p14="http://schemas.microsoft.com/office/powerpoint/2010/main" val="4174623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E368-FC34-A2D7-A348-7179342E4D55}"/>
              </a:ext>
            </a:extLst>
          </p:cNvPr>
          <p:cNvSpPr>
            <a:spLocks noGrp="1"/>
          </p:cNvSpPr>
          <p:nvPr>
            <p:ph type="title"/>
          </p:nvPr>
        </p:nvSpPr>
        <p:spPr/>
        <p:txBody>
          <a:bodyPr/>
          <a:lstStyle/>
          <a:p>
            <a:r>
              <a:rPr lang="en-GB" dirty="0"/>
              <a:t>Any Questions?</a:t>
            </a:r>
          </a:p>
        </p:txBody>
      </p:sp>
    </p:spTree>
    <p:extLst>
      <p:ext uri="{BB962C8B-B14F-4D97-AF65-F5344CB8AC3E}">
        <p14:creationId xmlns:p14="http://schemas.microsoft.com/office/powerpoint/2010/main" val="1245970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24794-7D16-F295-63F1-E4921E18D6EC}"/>
              </a:ext>
            </a:extLst>
          </p:cNvPr>
          <p:cNvSpPr>
            <a:spLocks noGrp="1"/>
          </p:cNvSpPr>
          <p:nvPr>
            <p:ph type="title"/>
          </p:nvPr>
        </p:nvSpPr>
        <p:spPr/>
        <p:txBody>
          <a:bodyPr/>
          <a:lstStyle/>
          <a:p>
            <a:r>
              <a:rPr lang="en-GB" dirty="0"/>
              <a:t>What is Perimenopause</a:t>
            </a:r>
          </a:p>
        </p:txBody>
      </p:sp>
      <p:sp>
        <p:nvSpPr>
          <p:cNvPr id="3" name="Content Placeholder 2">
            <a:extLst>
              <a:ext uri="{FF2B5EF4-FFF2-40B4-BE49-F238E27FC236}">
                <a16:creationId xmlns:a16="http://schemas.microsoft.com/office/drawing/2014/main" id="{AA1A82FF-9D50-8B52-540D-87B33C75D006}"/>
              </a:ext>
            </a:extLst>
          </p:cNvPr>
          <p:cNvSpPr>
            <a:spLocks noGrp="1"/>
          </p:cNvSpPr>
          <p:nvPr>
            <p:ph idx="1"/>
          </p:nvPr>
        </p:nvSpPr>
        <p:spPr/>
        <p:txBody>
          <a:bodyPr/>
          <a:lstStyle/>
          <a:p>
            <a:r>
              <a:rPr lang="en-GB" sz="2800" dirty="0"/>
              <a:t>“Perimenopause includes the period beginning with the first clinical, biological and endocrinological features of the approaching menopause, such as menopausal symptoms and menstrual irregularity, and ends 12 months after the last menstrual period”</a:t>
            </a:r>
            <a:r>
              <a:rPr lang="en-GB" dirty="0"/>
              <a:t> </a:t>
            </a:r>
            <a:r>
              <a:rPr lang="en-GB" sz="1400" dirty="0"/>
              <a:t>British Menopause Society 2021</a:t>
            </a:r>
          </a:p>
          <a:p>
            <a:endParaRPr lang="en-GB" dirty="0"/>
          </a:p>
        </p:txBody>
      </p:sp>
    </p:spTree>
    <p:extLst>
      <p:ext uri="{BB962C8B-B14F-4D97-AF65-F5344CB8AC3E}">
        <p14:creationId xmlns:p14="http://schemas.microsoft.com/office/powerpoint/2010/main" val="2279338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E70E25E6-0630-852F-11B1-ECF48C2FC72E}"/>
              </a:ext>
            </a:extLst>
          </p:cNvPr>
          <p:cNvSpPr>
            <a:spLocks noGrp="1"/>
          </p:cNvSpPr>
          <p:nvPr>
            <p:ph type="title"/>
          </p:nvPr>
        </p:nvSpPr>
        <p:spPr>
          <a:xfrm>
            <a:off x="994087" y="1130603"/>
            <a:ext cx="3342442" cy="4596794"/>
          </a:xfrm>
        </p:spPr>
        <p:txBody>
          <a:bodyPr anchor="ctr">
            <a:normAutofit/>
          </a:bodyPr>
          <a:lstStyle/>
          <a:p>
            <a:r>
              <a:rPr lang="en-GB" sz="3200">
                <a:solidFill>
                  <a:srgbClr val="EBEBEB"/>
                </a:solidFill>
              </a:rPr>
              <a:t>Who experiences menopause?</a:t>
            </a:r>
          </a:p>
        </p:txBody>
      </p:sp>
      <p:sp>
        <p:nvSpPr>
          <p:cNvPr id="3" name="Content Placeholder 2">
            <a:extLst>
              <a:ext uri="{FF2B5EF4-FFF2-40B4-BE49-F238E27FC236}">
                <a16:creationId xmlns:a16="http://schemas.microsoft.com/office/drawing/2014/main" id="{2E5852B1-D83C-D5FB-C66E-9E595BADE430}"/>
              </a:ext>
            </a:extLst>
          </p:cNvPr>
          <p:cNvSpPr>
            <a:spLocks noGrp="1"/>
          </p:cNvSpPr>
          <p:nvPr>
            <p:ph idx="1"/>
          </p:nvPr>
        </p:nvSpPr>
        <p:spPr>
          <a:xfrm>
            <a:off x="5290077" y="437513"/>
            <a:ext cx="5502614" cy="5954325"/>
          </a:xfrm>
        </p:spPr>
        <p:txBody>
          <a:bodyPr anchor="ctr">
            <a:normAutofit/>
          </a:bodyPr>
          <a:lstStyle/>
          <a:p>
            <a:r>
              <a:rPr lang="en-GB" sz="2000" dirty="0"/>
              <a:t>Menopause is predominantly experienced by women and most existing research is based upon cisgender women, this presentation focuses on that experience and I will use she/her pronouns for brevity. </a:t>
            </a:r>
          </a:p>
          <a:p>
            <a:r>
              <a:rPr lang="en-GB" sz="2000" dirty="0"/>
              <a:t>However, it is important to acknowledge that transgender, non-binary and intersex people may also experience the menopause. </a:t>
            </a:r>
          </a:p>
          <a:p>
            <a:r>
              <a:rPr lang="en-GB" sz="2000" dirty="0"/>
              <a:t>They will also have specific needs and experiences, and specialist input may be required to support trans, non-binary and intersex people.</a:t>
            </a:r>
          </a:p>
        </p:txBody>
      </p:sp>
    </p:spTree>
    <p:extLst>
      <p:ext uri="{BB962C8B-B14F-4D97-AF65-F5344CB8AC3E}">
        <p14:creationId xmlns:p14="http://schemas.microsoft.com/office/powerpoint/2010/main" val="3590199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5" name="Group 28">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30" name="Rectangle 29">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a:extLst>
              <a:ext uri="{FF2B5EF4-FFF2-40B4-BE49-F238E27FC236}">
                <a16:creationId xmlns:a16="http://schemas.microsoft.com/office/drawing/2014/main" id="{2F5971A0-4494-F70B-AFD1-F289F92E2E8F}"/>
              </a:ext>
            </a:extLst>
          </p:cNvPr>
          <p:cNvSpPr>
            <a:spLocks noGrp="1"/>
          </p:cNvSpPr>
          <p:nvPr>
            <p:ph type="title"/>
          </p:nvPr>
        </p:nvSpPr>
        <p:spPr>
          <a:xfrm>
            <a:off x="1154954" y="973668"/>
            <a:ext cx="8761413" cy="706964"/>
          </a:xfrm>
        </p:spPr>
        <p:txBody>
          <a:bodyPr>
            <a:normAutofit/>
          </a:bodyPr>
          <a:lstStyle/>
          <a:p>
            <a:r>
              <a:rPr lang="en-GB">
                <a:solidFill>
                  <a:srgbClr val="FFFFFF"/>
                </a:solidFill>
              </a:rPr>
              <a:t>Symptoms</a:t>
            </a:r>
          </a:p>
        </p:txBody>
      </p:sp>
      <p:sp>
        <p:nvSpPr>
          <p:cNvPr id="36" name="Rectangle 32">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15" name="Content Placeholder 2">
            <a:extLst>
              <a:ext uri="{FF2B5EF4-FFF2-40B4-BE49-F238E27FC236}">
                <a16:creationId xmlns:a16="http://schemas.microsoft.com/office/drawing/2014/main" id="{937718F7-21D2-BA5D-68A1-6A17FEEB502A}"/>
              </a:ext>
            </a:extLst>
          </p:cNvPr>
          <p:cNvGraphicFramePr>
            <a:graphicFrameLocks noGrp="1"/>
          </p:cNvGraphicFramePr>
          <p:nvPr>
            <p:ph idx="1"/>
            <p:extLst>
              <p:ext uri="{D42A27DB-BD31-4B8C-83A1-F6EECF244321}">
                <p14:modId xmlns:p14="http://schemas.microsoft.com/office/powerpoint/2010/main" val="2363613508"/>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255750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C186C51-538E-058B-ACE4-051B12FBB806}"/>
              </a:ext>
            </a:extLst>
          </p:cNvPr>
          <p:cNvPicPr>
            <a:picLocks noGrp="1" noChangeAspect="1"/>
          </p:cNvPicPr>
          <p:nvPr>
            <p:ph idx="1"/>
          </p:nvPr>
        </p:nvPicPr>
        <p:blipFill>
          <a:blip r:embed="rId2"/>
          <a:stretch>
            <a:fillRect/>
          </a:stretch>
        </p:blipFill>
        <p:spPr>
          <a:xfrm>
            <a:off x="3860006" y="2603500"/>
            <a:ext cx="3416300" cy="3416300"/>
          </a:xfrm>
          <a:prstGeom prst="rect">
            <a:avLst/>
          </a:prstGeom>
        </p:spPr>
      </p:pic>
    </p:spTree>
    <p:extLst>
      <p:ext uri="{BB962C8B-B14F-4D97-AF65-F5344CB8AC3E}">
        <p14:creationId xmlns:p14="http://schemas.microsoft.com/office/powerpoint/2010/main" val="2325460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72BFD565-BAB4-9840-C0B3-6815AAEF1704}"/>
              </a:ext>
            </a:extLst>
          </p:cNvPr>
          <p:cNvSpPr>
            <a:spLocks noGrp="1"/>
          </p:cNvSpPr>
          <p:nvPr>
            <p:ph type="title"/>
          </p:nvPr>
        </p:nvSpPr>
        <p:spPr>
          <a:xfrm>
            <a:off x="994087" y="1130603"/>
            <a:ext cx="3342442" cy="4596794"/>
          </a:xfrm>
        </p:spPr>
        <p:txBody>
          <a:bodyPr anchor="ctr">
            <a:normAutofit/>
          </a:bodyPr>
          <a:lstStyle/>
          <a:p>
            <a:r>
              <a:rPr lang="en-GB" sz="3200">
                <a:solidFill>
                  <a:srgbClr val="EBEBEB"/>
                </a:solidFill>
              </a:rPr>
              <a:t>Staff wellbeing and retention-NHSE menopause policy</a:t>
            </a:r>
          </a:p>
        </p:txBody>
      </p:sp>
      <p:sp>
        <p:nvSpPr>
          <p:cNvPr id="22" name="Content Placeholder 2">
            <a:extLst>
              <a:ext uri="{FF2B5EF4-FFF2-40B4-BE49-F238E27FC236}">
                <a16:creationId xmlns:a16="http://schemas.microsoft.com/office/drawing/2014/main" id="{16294D53-369A-EAD1-10D9-84AF211E9C33}"/>
              </a:ext>
            </a:extLst>
          </p:cNvPr>
          <p:cNvSpPr>
            <a:spLocks noGrp="1"/>
          </p:cNvSpPr>
          <p:nvPr>
            <p:ph idx="1"/>
          </p:nvPr>
        </p:nvSpPr>
        <p:spPr>
          <a:xfrm>
            <a:off x="4888259" y="437513"/>
            <a:ext cx="7172810" cy="5954325"/>
          </a:xfrm>
        </p:spPr>
        <p:txBody>
          <a:bodyPr anchor="ctr">
            <a:normAutofit/>
          </a:bodyPr>
          <a:lstStyle/>
          <a:p>
            <a:pPr>
              <a:lnSpc>
                <a:spcPct val="90000"/>
              </a:lnSpc>
            </a:pPr>
            <a:r>
              <a:rPr lang="en-GB" dirty="0"/>
              <a:t>Approximately 75% of women experience menopause symptoms and nearly a quarter of these are reported as severe. </a:t>
            </a:r>
          </a:p>
          <a:p>
            <a:pPr>
              <a:lnSpc>
                <a:spcPct val="90000"/>
              </a:lnSpc>
            </a:pPr>
            <a:r>
              <a:rPr lang="en-GB" dirty="0"/>
              <a:t>47% of NHS staff are aged over 45, over half are female. </a:t>
            </a:r>
          </a:p>
          <a:p>
            <a:pPr>
              <a:lnSpc>
                <a:spcPct val="90000"/>
              </a:lnSpc>
            </a:pPr>
            <a:r>
              <a:rPr lang="en-GB" dirty="0"/>
              <a:t>This affects many of us, our friends, family, colleagues and employees.</a:t>
            </a:r>
          </a:p>
          <a:p>
            <a:pPr>
              <a:lnSpc>
                <a:spcPct val="90000"/>
              </a:lnSpc>
            </a:pPr>
            <a:r>
              <a:rPr lang="en-GB" dirty="0"/>
              <a:t>Over 70% of women report that they feel unsupported at work, even though one in five (19 per cent) say their symptoms have a detrimental effect on their work. One in ten women said they have even considered leaving their job.</a:t>
            </a:r>
          </a:p>
          <a:p>
            <a:pPr>
              <a:lnSpc>
                <a:spcPct val="90000"/>
              </a:lnSpc>
            </a:pPr>
            <a:r>
              <a:rPr lang="en-GB" dirty="0"/>
              <a:t>NHSE regional team pilots aim to support this cohort of staff and to aid staff retention (including a primary care pilot). </a:t>
            </a:r>
          </a:p>
          <a:p>
            <a:pPr>
              <a:lnSpc>
                <a:spcPct val="90000"/>
              </a:lnSpc>
            </a:pPr>
            <a:r>
              <a:rPr lang="en-GB" dirty="0"/>
              <a:t>This is therefore not just an issue for female colleagues - although the physical and psychological symptoms of menopause do mainly affect women, menopause can also directly and indirectly affect others both within the workplace and at home. This can include male and female colleagues, non-binary and intersex colleagues, family members, and same sex partnerships.</a:t>
            </a:r>
          </a:p>
        </p:txBody>
      </p:sp>
    </p:spTree>
    <p:extLst>
      <p:ext uri="{BB962C8B-B14F-4D97-AF65-F5344CB8AC3E}">
        <p14:creationId xmlns:p14="http://schemas.microsoft.com/office/powerpoint/2010/main" val="1555109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74051-9ACC-E5E7-A9B4-C9C90BC6731D}"/>
              </a:ext>
            </a:extLst>
          </p:cNvPr>
          <p:cNvSpPr>
            <a:spLocks noGrp="1"/>
          </p:cNvSpPr>
          <p:nvPr>
            <p:ph type="title"/>
          </p:nvPr>
        </p:nvSpPr>
        <p:spPr/>
        <p:txBody>
          <a:bodyPr/>
          <a:lstStyle/>
          <a:p>
            <a:r>
              <a:rPr lang="en-GB" sz="3200" dirty="0"/>
              <a:t>Practical Management Of Menopause</a:t>
            </a:r>
          </a:p>
        </p:txBody>
      </p:sp>
      <p:pic>
        <p:nvPicPr>
          <p:cNvPr id="4" name="Content Placeholder 3">
            <a:extLst>
              <a:ext uri="{FF2B5EF4-FFF2-40B4-BE49-F238E27FC236}">
                <a16:creationId xmlns:a16="http://schemas.microsoft.com/office/drawing/2014/main" id="{9CD2717C-0499-48BA-7CC5-986AFEC20D75}"/>
              </a:ext>
            </a:extLst>
          </p:cNvPr>
          <p:cNvPicPr>
            <a:picLocks noGrp="1" noChangeAspect="1"/>
          </p:cNvPicPr>
          <p:nvPr>
            <p:ph idx="1"/>
          </p:nvPr>
        </p:nvPicPr>
        <p:blipFill>
          <a:blip r:embed="rId2"/>
          <a:stretch>
            <a:fillRect/>
          </a:stretch>
        </p:blipFill>
        <p:spPr>
          <a:xfrm>
            <a:off x="3316187" y="2603500"/>
            <a:ext cx="4503938" cy="3416300"/>
          </a:xfrm>
          <a:prstGeom prst="rect">
            <a:avLst/>
          </a:prstGeom>
        </p:spPr>
      </p:pic>
    </p:spTree>
    <p:extLst>
      <p:ext uri="{BB962C8B-B14F-4D97-AF65-F5344CB8AC3E}">
        <p14:creationId xmlns:p14="http://schemas.microsoft.com/office/powerpoint/2010/main" val="1080225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6B6C6-2564-C29B-A7B1-2217377CA126}"/>
              </a:ext>
            </a:extLst>
          </p:cNvPr>
          <p:cNvSpPr>
            <a:spLocks noGrp="1"/>
          </p:cNvSpPr>
          <p:nvPr>
            <p:ph type="title"/>
          </p:nvPr>
        </p:nvSpPr>
        <p:spPr/>
        <p:txBody>
          <a:bodyPr/>
          <a:lstStyle/>
          <a:p>
            <a:r>
              <a:rPr lang="en-GB" dirty="0"/>
              <a:t>When should we do tests? </a:t>
            </a:r>
            <a:r>
              <a:rPr lang="en-GB" sz="1400" dirty="0"/>
              <a:t>(NICE guidance 2015)</a:t>
            </a:r>
          </a:p>
        </p:txBody>
      </p:sp>
      <p:sp>
        <p:nvSpPr>
          <p:cNvPr id="3" name="Content Placeholder 2">
            <a:extLst>
              <a:ext uri="{FF2B5EF4-FFF2-40B4-BE49-F238E27FC236}">
                <a16:creationId xmlns:a16="http://schemas.microsoft.com/office/drawing/2014/main" id="{B64DDA3D-154F-E557-D23A-FB0C07E339A6}"/>
              </a:ext>
            </a:extLst>
          </p:cNvPr>
          <p:cNvSpPr>
            <a:spLocks noGrp="1"/>
          </p:cNvSpPr>
          <p:nvPr>
            <p:ph idx="1"/>
          </p:nvPr>
        </p:nvSpPr>
        <p:spPr>
          <a:xfrm>
            <a:off x="467514" y="2603500"/>
            <a:ext cx="11192806" cy="3416300"/>
          </a:xfrm>
        </p:spPr>
        <p:txBody>
          <a:bodyPr>
            <a:noAutofit/>
          </a:bodyPr>
          <a:lstStyle/>
          <a:p>
            <a:r>
              <a:rPr lang="en-GB" sz="2400" dirty="0"/>
              <a:t>No need to do a blood test if &gt;45 and typical symptoms</a:t>
            </a:r>
          </a:p>
          <a:p>
            <a:r>
              <a:rPr lang="en-GB" sz="2400" dirty="0"/>
              <a:t>Test if atypical symptoms/other differentials</a:t>
            </a:r>
          </a:p>
          <a:p>
            <a:endParaRPr lang="en-GB" sz="2400" dirty="0"/>
          </a:p>
          <a:p>
            <a:r>
              <a:rPr lang="en-GB" sz="2400" dirty="0"/>
              <a:t>If 40-45 </a:t>
            </a:r>
            <a:r>
              <a:rPr lang="en-GB" sz="2400" dirty="0" err="1"/>
              <a:t>yrs</a:t>
            </a:r>
            <a:r>
              <a:rPr lang="en-GB" sz="2400" dirty="0"/>
              <a:t> consider FSH &gt;30 (twice 6/52 apart) = early menopause</a:t>
            </a:r>
          </a:p>
          <a:p>
            <a:endParaRPr lang="en-GB" sz="2400" dirty="0"/>
          </a:p>
          <a:p>
            <a:r>
              <a:rPr lang="en-GB" sz="2400" dirty="0"/>
              <a:t>If &lt;40 </a:t>
            </a:r>
            <a:r>
              <a:rPr lang="en-GB" sz="2400" dirty="0" err="1"/>
              <a:t>yrs</a:t>
            </a:r>
            <a:r>
              <a:rPr lang="en-GB" sz="2400" dirty="0"/>
              <a:t> check FSH &gt;30 (twice 6/52 apart) = premature ovarian insufficiency (POI), will need other checks in addition to Rx HRT</a:t>
            </a:r>
          </a:p>
        </p:txBody>
      </p:sp>
    </p:spTree>
    <p:extLst>
      <p:ext uri="{BB962C8B-B14F-4D97-AF65-F5344CB8AC3E}">
        <p14:creationId xmlns:p14="http://schemas.microsoft.com/office/powerpoint/2010/main" val="9106960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8355</TotalTime>
  <Words>1737</Words>
  <Application>Microsoft Office PowerPoint</Application>
  <PresentationFormat>Widescreen</PresentationFormat>
  <Paragraphs>177</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Century Gothic</vt:lpstr>
      <vt:lpstr>Wingdings 3</vt:lpstr>
      <vt:lpstr>Ion Boardroom</vt:lpstr>
      <vt:lpstr> Menopause and HRT  Non-Medical Nurse Prescribing  Programme  4th July 2023 </vt:lpstr>
      <vt:lpstr>What is menopause</vt:lpstr>
      <vt:lpstr>What is Perimenopause</vt:lpstr>
      <vt:lpstr>Who experiences menopause?</vt:lpstr>
      <vt:lpstr>Symptoms</vt:lpstr>
      <vt:lpstr>PowerPoint Presentation</vt:lpstr>
      <vt:lpstr>Staff wellbeing and retention-NHSE menopause policy</vt:lpstr>
      <vt:lpstr>Practical Management Of Menopause</vt:lpstr>
      <vt:lpstr>When should we do tests? (NICE guidance 2015)</vt:lpstr>
      <vt:lpstr>Lifestyle advice for everyone</vt:lpstr>
      <vt:lpstr>HRT overview</vt:lpstr>
      <vt:lpstr>HRT contra-indications/cautions</vt:lpstr>
      <vt:lpstr>Non-HRT alternatives-not first line unless HRT CI</vt:lpstr>
      <vt:lpstr>Which HRT to prescribe</vt:lpstr>
      <vt:lpstr>Indications for transdermal therapy</vt:lpstr>
      <vt:lpstr>Systemic HRT Overview</vt:lpstr>
      <vt:lpstr>Testosterone??</vt:lpstr>
      <vt:lpstr>Don’t forget urogenital symptoms</vt:lpstr>
      <vt:lpstr>It’s hard to be happy when your nether regions are not!</vt:lpstr>
      <vt:lpstr>Vaginal Oestrogens</vt:lpstr>
      <vt:lpstr>And contraception…..</vt:lpstr>
      <vt:lpstr>When to refer/ask for advice?</vt:lpstr>
      <vt:lpstr>Reviewing and stopping HRT</vt:lpstr>
      <vt:lpstr>Practical tips-especially AccuRx</vt:lpstr>
      <vt:lpstr>PowerPoint Presentation</vt:lpstr>
      <vt:lpstr>Useful websites</vt:lpstr>
      <vt:lpstr>Any Questions?</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Menopause and HRT Northamptonshire PLT Wednesday 17th May 2023</dc:title>
  <dc:creator>Joanne Watt</dc:creator>
  <cp:lastModifiedBy>Joanne Watt</cp:lastModifiedBy>
  <cp:revision>3</cp:revision>
  <dcterms:created xsi:type="dcterms:W3CDTF">2023-05-13T15:42:04Z</dcterms:created>
  <dcterms:modified xsi:type="dcterms:W3CDTF">2023-07-02T18:23:15Z</dcterms:modified>
</cp:coreProperties>
</file>