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handoutMasterIdLst>
    <p:handoutMasterId r:id="rId12"/>
  </p:handoutMasterIdLst>
  <p:sldIdLst>
    <p:sldId id="261" r:id="rId2"/>
    <p:sldId id="432" r:id="rId3"/>
    <p:sldId id="2142533072" r:id="rId4"/>
    <p:sldId id="436" r:id="rId5"/>
    <p:sldId id="448" r:id="rId6"/>
    <p:sldId id="2142533073" r:id="rId7"/>
    <p:sldId id="319" r:id="rId8"/>
    <p:sldId id="327" r:id="rId9"/>
    <p:sldId id="32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D9D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44"/>
    <p:restoredTop sz="95280"/>
  </p:normalViewPr>
  <p:slideViewPr>
    <p:cSldViewPr snapToGrid="0" snapToObjects="1">
      <p:cViewPr varScale="1">
        <p:scale>
          <a:sx n="119" d="100"/>
          <a:sy n="119" d="100"/>
        </p:scale>
        <p:origin x="234" y="108"/>
      </p:cViewPr>
      <p:guideLst/>
    </p:cSldViewPr>
  </p:slideViewPr>
  <p:notesTextViewPr>
    <p:cViewPr>
      <p:scale>
        <a:sx n="1" d="1"/>
        <a:sy n="1" d="1"/>
      </p:scale>
      <p:origin x="0" y="0"/>
    </p:cViewPr>
  </p:notesTextViewPr>
  <p:notesViewPr>
    <p:cSldViewPr snapToGrid="0" snapToObjects="1">
      <p:cViewPr varScale="1">
        <p:scale>
          <a:sx n="74" d="100"/>
          <a:sy n="74" d="100"/>
        </p:scale>
        <p:origin x="2928"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C8A8D27-F759-8740-87DB-86D48428A562}" type="datetimeFigureOut">
              <a:rPr lang="en-US" smtClean="0"/>
              <a:t>7/3/2023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1CE661F-21F0-D64C-96B4-CB64C3EB38A5}" type="slidenum">
              <a:rPr lang="en-US" smtClean="0"/>
              <a:t>‹#›</a:t>
            </a:fld>
            <a:endParaRPr lang="en-US"/>
          </a:p>
        </p:txBody>
      </p:sp>
    </p:spTree>
    <p:extLst>
      <p:ext uri="{BB962C8B-B14F-4D97-AF65-F5344CB8AC3E}">
        <p14:creationId xmlns:p14="http://schemas.microsoft.com/office/powerpoint/2010/main" val="382719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65FDBB-D29E-8840-9DF2-E25CDF5C509B}" type="datetimeFigureOut">
              <a:rPr lang="en-US" smtClean="0"/>
              <a:t>7/3/2023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637DB4-82D2-214D-A98F-9C9C89B2A787}" type="slidenum">
              <a:rPr lang="en-US" smtClean="0"/>
              <a:t>‹#›</a:t>
            </a:fld>
            <a:endParaRPr lang="en-US"/>
          </a:p>
        </p:txBody>
      </p:sp>
    </p:spTree>
    <p:extLst>
      <p:ext uri="{BB962C8B-B14F-4D97-AF65-F5344CB8AC3E}">
        <p14:creationId xmlns:p14="http://schemas.microsoft.com/office/powerpoint/2010/main" val="1525667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800" dirty="0">
                <a:latin typeface="Arial" panose="020B0604020202020204" pitchFamily="34" charset="0"/>
                <a:cs typeface="Arial" panose="020B0604020202020204" pitchFamily="34" charset="0"/>
              </a:rPr>
              <a:t>We are one of 42 ICS areas to be created across England, and now government legislation is in progress to give all of these Integrated Care Systems statutory status, most likely by April 2022.</a:t>
            </a:r>
          </a:p>
          <a:p>
            <a:endParaRPr lang="en-GB" sz="800" dirty="0">
              <a:latin typeface="Arial" panose="020B0604020202020204" pitchFamily="34" charset="0"/>
              <a:cs typeface="Arial" panose="020B0604020202020204" pitchFamily="34" charset="0"/>
            </a:endParaRPr>
          </a:p>
          <a:p>
            <a:r>
              <a:rPr lang="en-GB" sz="800" dirty="0">
                <a:latin typeface="Arial" panose="020B0604020202020204" pitchFamily="34" charset="0"/>
                <a:cs typeface="Arial" panose="020B0604020202020204" pitchFamily="34" charset="0"/>
              </a:rPr>
              <a:t>This will formally set out the powers and responsibilities of ICSs to support their populations to live healthy lives and get the care and support they need, when they need it.</a:t>
            </a:r>
          </a:p>
          <a:p>
            <a:endParaRPr lang="en-GB" sz="800" dirty="0">
              <a:latin typeface="Arial" panose="020B0604020202020204" pitchFamily="34" charset="0"/>
              <a:cs typeface="Arial" panose="020B0604020202020204" pitchFamily="34" charset="0"/>
            </a:endParaRPr>
          </a:p>
          <a:p>
            <a:r>
              <a:rPr lang="en-GB" sz="800" b="1" dirty="0">
                <a:latin typeface="Arial" panose="020B0604020202020204" pitchFamily="34" charset="0"/>
                <a:cs typeface="Arial" panose="020B0604020202020204" pitchFamily="34" charset="0"/>
              </a:rPr>
              <a:t>What does this mean?</a:t>
            </a:r>
          </a:p>
          <a:p>
            <a:r>
              <a:rPr lang="en-GB" sz="800" dirty="0">
                <a:latin typeface="Arial" panose="020B0604020202020204" pitchFamily="34" charset="0"/>
                <a:cs typeface="Arial" panose="020B0604020202020204" pitchFamily="34" charset="0"/>
              </a:rPr>
              <a:t>Here in Northamptonshire, ICS status will allow us to formalise some of the existing joint working arrangements we have successfully developed through NHCP, involving many partners.</a:t>
            </a:r>
          </a:p>
          <a:p>
            <a:r>
              <a:rPr lang="en-GB" sz="800" dirty="0">
                <a:latin typeface="Arial" panose="020B0604020202020204" pitchFamily="34" charset="0"/>
                <a:cs typeface="Arial" panose="020B0604020202020204" pitchFamily="34" charset="0"/>
              </a:rPr>
              <a:t> </a:t>
            </a:r>
          </a:p>
          <a:p>
            <a:r>
              <a:rPr lang="en-GB" sz="800" dirty="0">
                <a:latin typeface="Arial" panose="020B0604020202020204" pitchFamily="34" charset="0"/>
                <a:cs typeface="Arial" panose="020B0604020202020204" pitchFamily="34" charset="0"/>
              </a:rPr>
              <a:t>It will enable us to simplify the way we work together and improve our ability to make decisions together in the same place.</a:t>
            </a:r>
            <a:endParaRPr lang="en-GB" sz="800" b="0" dirty="0">
              <a:latin typeface="Arial" panose="020B0604020202020204" pitchFamily="34" charset="0"/>
              <a:cs typeface="Arial" panose="020B0604020202020204" pitchFamily="34" charset="0"/>
            </a:endParaRPr>
          </a:p>
          <a:p>
            <a:endParaRPr lang="en-GB" sz="800" dirty="0">
              <a:latin typeface="Arial" panose="020B0604020202020204" pitchFamily="34" charset="0"/>
              <a:cs typeface="Arial" panose="020B0604020202020204" pitchFamily="34" charset="0"/>
            </a:endParaRPr>
          </a:p>
          <a:p>
            <a:r>
              <a:rPr lang="en-GB" sz="800" dirty="0">
                <a:latin typeface="Arial" panose="020B0604020202020204" pitchFamily="34" charset="0"/>
                <a:cs typeface="Arial" panose="020B0604020202020204" pitchFamily="34" charset="0"/>
              </a:rPr>
              <a:t>An important part of the national ICS vision is that decisions about how services are arranged should be made as closely as possible to those who use them.</a:t>
            </a:r>
          </a:p>
          <a:p>
            <a:br>
              <a:rPr lang="en-GB" sz="800"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For most people their day-to-day health and care needs will be met locally in the town or district where they live or work. Partnership in these ‘places’ is therefore an important building block of integration.</a:t>
            </a:r>
          </a:p>
          <a:p>
            <a:r>
              <a:rPr lang="en-GB" sz="800" dirty="0">
                <a:latin typeface="Arial" panose="020B0604020202020204" pitchFamily="34" charset="0"/>
                <a:cs typeface="Arial" panose="020B0604020202020204" pitchFamily="34" charset="0"/>
              </a:rPr>
              <a:t> </a:t>
            </a:r>
          </a:p>
          <a:p>
            <a:r>
              <a:rPr lang="en-GB" sz="800" dirty="0">
                <a:latin typeface="Arial" panose="020B0604020202020204" pitchFamily="34" charset="0"/>
                <a:cs typeface="Arial" panose="020B0604020202020204" pitchFamily="34" charset="0"/>
              </a:rPr>
              <a:t>But one of the strengths of the system is that arrangements can be adapted to reflect what makes sense locally.</a:t>
            </a:r>
          </a:p>
          <a:p>
            <a:endParaRPr lang="en-GB" sz="800" dirty="0">
              <a:latin typeface="Arial" panose="020B0604020202020204" pitchFamily="34" charset="0"/>
              <a:cs typeface="Arial" panose="020B0604020202020204" pitchFamily="34" charset="0"/>
            </a:endParaRPr>
          </a:p>
          <a:p>
            <a:r>
              <a:rPr lang="en-GB" sz="900" b="1" dirty="0">
                <a:latin typeface="Arial" panose="020B0604020202020204" pitchFamily="34" charset="0"/>
                <a:cs typeface="Arial" panose="020B0604020202020204" pitchFamily="34" charset="0"/>
              </a:rPr>
              <a:t>What is integrated care?</a:t>
            </a:r>
          </a:p>
          <a:p>
            <a:endParaRPr lang="en-GB" sz="800" b="1" dirty="0">
              <a:latin typeface="Arial" panose="020B0604020202020204" pitchFamily="34" charset="0"/>
              <a:cs typeface="Arial" panose="020B0604020202020204" pitchFamily="34" charset="0"/>
            </a:endParaRPr>
          </a:p>
          <a:p>
            <a:r>
              <a:rPr lang="en-GB" sz="800" b="0" dirty="0">
                <a:latin typeface="Arial" panose="020B0604020202020204" pitchFamily="34" charset="0"/>
                <a:cs typeface="Arial" panose="020B0604020202020204" pitchFamily="34" charset="0"/>
              </a:rPr>
              <a:t>Integrated care is about giving people the support they need, joined up across the NHS, local councils, voluntary and community organisations and other partners.</a:t>
            </a:r>
          </a:p>
          <a:p>
            <a:r>
              <a:rPr lang="en-GB" sz="800" dirty="0">
                <a:latin typeface="Arial" panose="020B0604020202020204" pitchFamily="34" charset="0"/>
                <a:cs typeface="Arial" panose="020B0604020202020204" pitchFamily="34" charset="0"/>
              </a:rPr>
              <a:t> </a:t>
            </a:r>
          </a:p>
          <a:p>
            <a:r>
              <a:rPr lang="en-GB" sz="800" dirty="0">
                <a:latin typeface="Arial" panose="020B0604020202020204" pitchFamily="34" charset="0"/>
                <a:cs typeface="Arial" panose="020B0604020202020204" pitchFamily="34" charset="0"/>
              </a:rPr>
              <a:t>It is about removing any barriers or gaps that exist between different parts of health and care – for example, between hospitals and GP practices, between physical and mental health, or between the NHS and council services.</a:t>
            </a:r>
          </a:p>
          <a:p>
            <a:r>
              <a:rPr lang="en-GB" sz="800" dirty="0">
                <a:latin typeface="Arial" panose="020B0604020202020204" pitchFamily="34" charset="0"/>
                <a:cs typeface="Arial" panose="020B0604020202020204" pitchFamily="34" charset="0"/>
              </a:rPr>
              <a:t> </a:t>
            </a:r>
          </a:p>
          <a:p>
            <a:r>
              <a:rPr lang="en-GB" sz="800" dirty="0">
                <a:latin typeface="Arial" panose="020B0604020202020204" pitchFamily="34" charset="0"/>
                <a:cs typeface="Arial" panose="020B0604020202020204" pitchFamily="34" charset="0"/>
              </a:rPr>
              <a:t>In the past, these barriers and gaps have resulted in too many people experiencing disjointed care.</a:t>
            </a:r>
          </a:p>
        </p:txBody>
      </p:sp>
      <p:sp>
        <p:nvSpPr>
          <p:cNvPr id="4" name="Slide Number Placeholder 3"/>
          <p:cNvSpPr>
            <a:spLocks noGrp="1"/>
          </p:cNvSpPr>
          <p:nvPr>
            <p:ph type="sldNum" sz="quarter" idx="5"/>
          </p:nvPr>
        </p:nvSpPr>
        <p:spPr/>
        <p:txBody>
          <a:bodyPr/>
          <a:lstStyle/>
          <a:p>
            <a:fld id="{D1DB094D-282D-EB4C-AF85-9421BDE62F57}" type="slidenum">
              <a:rPr lang="en-US" smtClean="0"/>
              <a:t>2</a:t>
            </a:fld>
            <a:endParaRPr lang="en-US"/>
          </a:p>
        </p:txBody>
      </p:sp>
    </p:spTree>
    <p:extLst>
      <p:ext uri="{BB962C8B-B14F-4D97-AF65-F5344CB8AC3E}">
        <p14:creationId xmlns:p14="http://schemas.microsoft.com/office/powerpoint/2010/main" val="1726823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12070" rtl="0" eaLnBrk="1" fontAlgn="auto" latinLnBrk="0" hangingPunct="1">
              <a:lnSpc>
                <a:spcPct val="100000"/>
              </a:lnSpc>
              <a:spcBef>
                <a:spcPts val="0"/>
              </a:spcBef>
              <a:spcAft>
                <a:spcPts val="0"/>
              </a:spcAft>
              <a:buClrTx/>
              <a:buSzTx/>
              <a:buFontTx/>
              <a:buNone/>
              <a:tabLst/>
              <a:defRPr/>
            </a:pPr>
            <a:r>
              <a:rPr lang="en-GB" sz="3200" b="1" dirty="0"/>
              <a:t>December 2021 </a:t>
            </a:r>
            <a:r>
              <a:rPr lang="en-GB" sz="6000" dirty="0"/>
              <a:t>NHSEI confirmed the new target date in 2022/23 priorities and operational planning guidance to allow sufficient time for remaining parliamentary stages</a:t>
            </a:r>
            <a:endParaRPr lang="en-GB" sz="3200" b="1" dirty="0"/>
          </a:p>
          <a:p>
            <a:pPr marL="0" marR="0" lvl="0" indent="0" algn="l" defTabSz="612070" rtl="0" eaLnBrk="1" fontAlgn="auto" latinLnBrk="0" hangingPunct="1">
              <a:lnSpc>
                <a:spcPct val="100000"/>
              </a:lnSpc>
              <a:spcBef>
                <a:spcPts val="0"/>
              </a:spcBef>
              <a:spcAft>
                <a:spcPts val="0"/>
              </a:spcAft>
              <a:buClrTx/>
              <a:buSzTx/>
              <a:buFontTx/>
              <a:buNone/>
              <a:tabLst/>
              <a:defRPr/>
            </a:pPr>
            <a:endParaRPr lang="en-GB" sz="3200" b="1" dirty="0"/>
          </a:p>
          <a:p>
            <a:pPr marL="0" marR="0" lvl="0" indent="0" algn="l" defTabSz="612070" rtl="0" eaLnBrk="1" fontAlgn="auto" latinLnBrk="0" hangingPunct="1">
              <a:lnSpc>
                <a:spcPct val="100000"/>
              </a:lnSpc>
              <a:spcBef>
                <a:spcPts val="0"/>
              </a:spcBef>
              <a:spcAft>
                <a:spcPts val="0"/>
              </a:spcAft>
              <a:buClrTx/>
              <a:buSzTx/>
              <a:buFontTx/>
              <a:buNone/>
              <a:tabLst/>
              <a:defRPr/>
            </a:pPr>
            <a:r>
              <a:rPr lang="en-GB" sz="3200" b="1" dirty="0"/>
              <a:t>February 2022 </a:t>
            </a:r>
            <a:r>
              <a:rPr lang="en-GB" sz="3200" b="0" dirty="0"/>
              <a:t>Three other Executive Director roles are currently out for recruitment</a:t>
            </a:r>
            <a:endParaRPr lang="en-GB" sz="3200" b="1" dirty="0"/>
          </a:p>
          <a:p>
            <a:pPr marL="0" marR="0" lvl="0" indent="0" algn="l" defTabSz="612070" rtl="0" eaLnBrk="1" fontAlgn="auto" latinLnBrk="0" hangingPunct="1">
              <a:lnSpc>
                <a:spcPct val="100000"/>
              </a:lnSpc>
              <a:spcBef>
                <a:spcPts val="0"/>
              </a:spcBef>
              <a:spcAft>
                <a:spcPts val="0"/>
              </a:spcAft>
              <a:buClrTx/>
              <a:buSzTx/>
              <a:buFontTx/>
              <a:buNone/>
              <a:tabLst/>
              <a:defRPr/>
            </a:pPr>
            <a:endParaRPr lang="en-GB" sz="3200" b="1" dirty="0"/>
          </a:p>
          <a:p>
            <a:pPr marL="0" marR="0" lvl="0" indent="0" algn="l" defTabSz="612070" rtl="0" eaLnBrk="1" fontAlgn="auto" latinLnBrk="0" hangingPunct="1">
              <a:lnSpc>
                <a:spcPct val="100000"/>
              </a:lnSpc>
              <a:spcBef>
                <a:spcPts val="0"/>
              </a:spcBef>
              <a:spcAft>
                <a:spcPts val="0"/>
              </a:spcAft>
              <a:buClrTx/>
              <a:buSzTx/>
              <a:buFontTx/>
              <a:buNone/>
              <a:tabLst/>
              <a:defRPr/>
            </a:pPr>
            <a:r>
              <a:rPr lang="en-GB" sz="3200" b="1" dirty="0"/>
              <a:t>February 2022 </a:t>
            </a:r>
            <a:r>
              <a:rPr lang="en-GB" sz="3200" dirty="0">
                <a:effectLst/>
                <a:latin typeface="Arial" panose="020B0604020202020204" pitchFamily="34" charset="0"/>
                <a:ea typeface="Times New Roman" panose="02020603050405020304" pitchFamily="18" charset="0"/>
              </a:rPr>
              <a:t>Non-Executive Directors are Afzal Ismail, Andrew Hammond and Janet Gray. A fourth NED role (Chair of Primary Care and Joint Commissioning Committees) is currently out for recruitment</a:t>
            </a:r>
            <a:endParaRPr lang="en-GB" sz="3200" dirty="0">
              <a:effectLst/>
              <a:latin typeface="Calibri" panose="020F0502020204030204" pitchFamily="34" charset="0"/>
              <a:ea typeface="Calibri" panose="020F0502020204030204" pitchFamily="34" charset="0"/>
            </a:endParaRPr>
          </a:p>
          <a:p>
            <a:pPr>
              <a:lnSpc>
                <a:spcPct val="100000"/>
              </a:lnSpc>
            </a:pPr>
            <a:endParaRPr lang="en-GB" sz="3200" dirty="0"/>
          </a:p>
        </p:txBody>
      </p:sp>
      <p:sp>
        <p:nvSpPr>
          <p:cNvPr id="4" name="Slide Number Placeholder 3"/>
          <p:cNvSpPr>
            <a:spLocks noGrp="1"/>
          </p:cNvSpPr>
          <p:nvPr>
            <p:ph type="sldNum" sz="quarter" idx="5"/>
          </p:nvPr>
        </p:nvSpPr>
        <p:spPr/>
        <p:txBody>
          <a:bodyPr/>
          <a:lstStyle/>
          <a:p>
            <a:pPr marL="0" marR="0" lvl="0" indent="0" algn="r" defTabSz="612070" rtl="0" eaLnBrk="1" fontAlgn="auto" latinLnBrk="0" hangingPunct="1">
              <a:lnSpc>
                <a:spcPct val="100000"/>
              </a:lnSpc>
              <a:spcBef>
                <a:spcPts val="0"/>
              </a:spcBef>
              <a:spcAft>
                <a:spcPts val="0"/>
              </a:spcAft>
              <a:buClrTx/>
              <a:buSzTx/>
              <a:buFontTx/>
              <a:buNone/>
              <a:tabLst/>
              <a:defRPr/>
            </a:pPr>
            <a:fld id="{D1DB094D-282D-EB4C-AF85-9421BDE62F5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1207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36682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pPr>
            <a:r>
              <a:rPr lang="en-GB" sz="3200" dirty="0"/>
              <a:t>Aligning action between partners to achieve shared purpose of:</a:t>
            </a:r>
          </a:p>
          <a:p>
            <a:pPr marL="457200" indent="-457200">
              <a:lnSpc>
                <a:spcPct val="100000"/>
              </a:lnSpc>
              <a:buFontTx/>
              <a:buChar char="-"/>
            </a:pPr>
            <a:r>
              <a:rPr lang="en-GB" sz="3200" dirty="0"/>
              <a:t>Improving outcomes for local people and patients</a:t>
            </a:r>
          </a:p>
          <a:p>
            <a:pPr marL="457200" indent="-457200">
              <a:lnSpc>
                <a:spcPct val="100000"/>
              </a:lnSpc>
              <a:buFontTx/>
              <a:buChar char="-"/>
            </a:pPr>
            <a:r>
              <a:rPr lang="en-GB" sz="3200" dirty="0"/>
              <a:t>Tackling health inequalities</a:t>
            </a:r>
          </a:p>
          <a:p>
            <a:pPr marL="457200" indent="-457200">
              <a:lnSpc>
                <a:spcPct val="100000"/>
              </a:lnSpc>
              <a:buFontTx/>
              <a:buChar char="-"/>
            </a:pPr>
            <a:r>
              <a:rPr lang="en-GB" sz="3200" dirty="0"/>
              <a:t>Making best use of health and care resources</a:t>
            </a:r>
          </a:p>
          <a:p>
            <a:pPr marL="457200" indent="-457200">
              <a:lnSpc>
                <a:spcPct val="100000"/>
              </a:lnSpc>
              <a:buFontTx/>
              <a:buChar char="-"/>
            </a:pPr>
            <a:r>
              <a:rPr lang="en-GB" sz="3200" dirty="0"/>
              <a:t>Strengthening contribution to local communities</a:t>
            </a:r>
          </a:p>
          <a:p>
            <a:pPr>
              <a:lnSpc>
                <a:spcPct val="100000"/>
              </a:lnSpc>
            </a:pPr>
            <a:endParaRPr lang="en-GB" sz="3200" dirty="0"/>
          </a:p>
          <a:p>
            <a:pPr>
              <a:lnSpc>
                <a:spcPct val="100000"/>
              </a:lnSpc>
            </a:pPr>
            <a:r>
              <a:rPr lang="en-GB" sz="3200" dirty="0"/>
              <a:t>Building on NHS Long Term Plan priorities</a:t>
            </a:r>
          </a:p>
          <a:p>
            <a:pPr>
              <a:lnSpc>
                <a:spcPct val="100000"/>
              </a:lnSpc>
            </a:pPr>
            <a:endParaRPr lang="en-GB" sz="3200" dirty="0"/>
          </a:p>
          <a:p>
            <a:pPr>
              <a:lnSpc>
                <a:spcPct val="100000"/>
              </a:lnSpc>
            </a:pPr>
            <a:r>
              <a:rPr lang="en-GB" sz="3200" dirty="0"/>
              <a:t>Building on experiences of system working during Covid response</a:t>
            </a:r>
          </a:p>
          <a:p>
            <a:pPr>
              <a:lnSpc>
                <a:spcPct val="100000"/>
              </a:lnSpc>
            </a:pPr>
            <a:endParaRPr lang="en-GB" sz="3200" dirty="0"/>
          </a:p>
          <a:p>
            <a:pPr>
              <a:lnSpc>
                <a:spcPct val="100000"/>
              </a:lnSpc>
            </a:pPr>
            <a:r>
              <a:rPr lang="en-GB" sz="3200" dirty="0"/>
              <a:t>Moving to greater collaboration (not competition) within the NHS</a:t>
            </a:r>
          </a:p>
          <a:p>
            <a:pPr>
              <a:lnSpc>
                <a:spcPct val="100000"/>
              </a:lnSpc>
            </a:pPr>
            <a:endParaRPr lang="en-GB" sz="3200" dirty="0"/>
          </a:p>
          <a:p>
            <a:pPr>
              <a:lnSpc>
                <a:spcPct val="100000"/>
              </a:lnSpc>
            </a:pPr>
            <a:r>
              <a:rPr lang="en-GB" sz="3200" dirty="0"/>
              <a:t>Closer integration between the NHS and local government </a:t>
            </a:r>
          </a:p>
        </p:txBody>
      </p:sp>
      <p:sp>
        <p:nvSpPr>
          <p:cNvPr id="4" name="Slide Number Placeholder 3"/>
          <p:cNvSpPr>
            <a:spLocks noGrp="1"/>
          </p:cNvSpPr>
          <p:nvPr>
            <p:ph type="sldNum" sz="quarter" idx="5"/>
          </p:nvPr>
        </p:nvSpPr>
        <p:spPr/>
        <p:txBody>
          <a:bodyPr/>
          <a:lstStyle/>
          <a:p>
            <a:fld id="{D1DB094D-282D-EB4C-AF85-9421BDE62F57}" type="slidenum">
              <a:rPr lang="en-US" smtClean="0"/>
              <a:t>4</a:t>
            </a:fld>
            <a:endParaRPr lang="en-US"/>
          </a:p>
        </p:txBody>
      </p:sp>
    </p:spTree>
    <p:extLst>
      <p:ext uri="{BB962C8B-B14F-4D97-AF65-F5344CB8AC3E}">
        <p14:creationId xmlns:p14="http://schemas.microsoft.com/office/powerpoint/2010/main" val="17404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1DB094D-282D-EB4C-AF85-9421BDE62F57}" type="slidenum">
              <a:rPr lang="en-US" smtClean="0"/>
              <a:t>5</a:t>
            </a:fld>
            <a:endParaRPr lang="en-US"/>
          </a:p>
        </p:txBody>
      </p:sp>
    </p:spTree>
    <p:extLst>
      <p:ext uri="{BB962C8B-B14F-4D97-AF65-F5344CB8AC3E}">
        <p14:creationId xmlns:p14="http://schemas.microsoft.com/office/powerpoint/2010/main" val="10921233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42EA31-276C-4D8C-8D0D-4C5882A4963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512618" y="1496436"/>
            <a:ext cx="10155382" cy="1662401"/>
          </a:xfrm>
        </p:spPr>
        <p:txBody>
          <a:bodyPr anchor="b">
            <a:normAutofit/>
          </a:bodyPr>
          <a:lstStyle>
            <a:lvl1pPr algn="l">
              <a:defRPr sz="38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512618" y="3747653"/>
            <a:ext cx="10155382" cy="460518"/>
          </a:xfrm>
        </p:spPr>
        <p:txBody>
          <a:bodyPr>
            <a:normAutofit/>
          </a:bodyPr>
          <a:lstStyle>
            <a:lvl1pPr marL="0" indent="0" algn="l">
              <a:buNone/>
              <a:defRPr sz="2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595743" y="3370261"/>
            <a:ext cx="1080655" cy="16957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395288" y="1843088"/>
            <a:ext cx="3692525" cy="2549525"/>
          </a:xfrm>
          <a:solidFill>
            <a:srgbClr val="9D9D9D"/>
          </a:solidFill>
        </p:spPr>
        <p:txBody>
          <a:bodyPr/>
          <a:lstStyle/>
          <a:p>
            <a:endParaRPr lang="en-US"/>
          </a:p>
        </p:txBody>
      </p:sp>
      <p:sp>
        <p:nvSpPr>
          <p:cNvPr id="9" name="Picture Placeholder 7"/>
          <p:cNvSpPr>
            <a:spLocks noGrp="1"/>
          </p:cNvSpPr>
          <p:nvPr>
            <p:ph type="pic" sz="quarter" idx="14"/>
          </p:nvPr>
        </p:nvSpPr>
        <p:spPr>
          <a:xfrm>
            <a:off x="4247862" y="1843088"/>
            <a:ext cx="3692525" cy="2549525"/>
          </a:xfrm>
          <a:solidFill>
            <a:srgbClr val="9D9D9D"/>
          </a:solidFill>
        </p:spPr>
        <p:txBody>
          <a:bodyPr/>
          <a:lstStyle/>
          <a:p>
            <a:endParaRPr lang="en-US"/>
          </a:p>
        </p:txBody>
      </p:sp>
      <p:sp>
        <p:nvSpPr>
          <p:cNvPr id="10" name="Picture Placeholder 7"/>
          <p:cNvSpPr>
            <a:spLocks noGrp="1"/>
          </p:cNvSpPr>
          <p:nvPr>
            <p:ph type="pic" sz="quarter" idx="15"/>
          </p:nvPr>
        </p:nvSpPr>
        <p:spPr>
          <a:xfrm>
            <a:off x="8103034" y="1825625"/>
            <a:ext cx="3692525" cy="2549525"/>
          </a:xfrm>
          <a:solidFill>
            <a:srgbClr val="9D9D9D"/>
          </a:solidFill>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398320" y="4530435"/>
            <a:ext cx="3688772" cy="1646527"/>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a:t>
            </a:r>
            <a:r>
              <a:rPr lang="en-US"/>
              <a:t>text styles</a:t>
            </a:r>
            <a:endParaRPr lang="en-US" dirty="0"/>
          </a:p>
        </p:txBody>
      </p:sp>
      <p:sp>
        <p:nvSpPr>
          <p:cNvPr id="4" name="Content Placeholder 2"/>
          <p:cNvSpPr>
            <a:spLocks noGrp="1"/>
          </p:cNvSpPr>
          <p:nvPr>
            <p:ph idx="10"/>
          </p:nvPr>
        </p:nvSpPr>
        <p:spPr>
          <a:xfrm>
            <a:off x="4251615" y="4530434"/>
            <a:ext cx="3688772" cy="1646527"/>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a:t>
            </a:r>
            <a:r>
              <a:rPr lang="en-US"/>
              <a:t>text styles</a:t>
            </a:r>
            <a:endParaRPr lang="en-US" dirty="0"/>
          </a:p>
        </p:txBody>
      </p:sp>
      <p:sp>
        <p:nvSpPr>
          <p:cNvPr id="6" name="Content Placeholder 2"/>
          <p:cNvSpPr>
            <a:spLocks noGrp="1"/>
          </p:cNvSpPr>
          <p:nvPr>
            <p:ph idx="12"/>
          </p:nvPr>
        </p:nvSpPr>
        <p:spPr>
          <a:xfrm>
            <a:off x="8104911" y="4530434"/>
            <a:ext cx="3688772" cy="1646527"/>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a:t>
            </a:r>
            <a:r>
              <a:rPr lang="en-US"/>
              <a:t>text styles</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lvl1pPr>
          </a:lstStyle>
          <a:p>
            <a:r>
              <a:rPr lang="en-US" dirty="0"/>
              <a:t>CLICK TO EDIT MASTER TITLE STYLE</a:t>
            </a:r>
            <a:endParaRPr lang="en-GB" dirty="0"/>
          </a:p>
        </p:txBody>
      </p:sp>
      <p:sp>
        <p:nvSpPr>
          <p:cNvPr id="3" name="Slide Number Placeholder 2"/>
          <p:cNvSpPr>
            <a:spLocks noGrp="1"/>
          </p:cNvSpPr>
          <p:nvPr>
            <p:ph type="sldNum" sz="quarter" idx="10"/>
          </p:nvPr>
        </p:nvSpPr>
        <p:spPr/>
        <p:txBody>
          <a:bodyPr/>
          <a:lstStyle/>
          <a:p>
            <a:fld id="{6CC72DD5-14A2-49B9-A213-0F99922027F3}" type="slidenum">
              <a:rPr lang="en-GB" smtClean="0"/>
              <a:pPr/>
              <a:t>‹#›</a:t>
            </a:fld>
            <a:endParaRPr lang="en-GB" dirty="0"/>
          </a:p>
        </p:txBody>
      </p:sp>
      <p:sp>
        <p:nvSpPr>
          <p:cNvPr id="4" name="Rectangle 3"/>
          <p:cNvSpPr/>
          <p:nvPr userDrawn="1"/>
        </p:nvSpPr>
        <p:spPr>
          <a:xfrm>
            <a:off x="-1" y="6617420"/>
            <a:ext cx="12192001" cy="24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 name="Content Placeholder 5">
            <a:extLst>
              <a:ext uri="{FF2B5EF4-FFF2-40B4-BE49-F238E27FC236}">
                <a16:creationId xmlns:a16="http://schemas.microsoft.com/office/drawing/2014/main" id="{DE053136-E711-45C9-B6CC-DD2FAE256B13}"/>
              </a:ext>
            </a:extLst>
          </p:cNvPr>
          <p:cNvSpPr>
            <a:spLocks noGrp="1"/>
          </p:cNvSpPr>
          <p:nvPr>
            <p:ph sz="quarter" idx="11"/>
          </p:nvPr>
        </p:nvSpPr>
        <p:spPr>
          <a:xfrm>
            <a:off x="353485" y="770467"/>
            <a:ext cx="11508316" cy="56811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6669454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endParaRPr lang="en-GB" dirty="0"/>
          </a:p>
        </p:txBody>
      </p:sp>
      <p:sp>
        <p:nvSpPr>
          <p:cNvPr id="3" name="Slide Number Placeholder 2"/>
          <p:cNvSpPr>
            <a:spLocks noGrp="1"/>
          </p:cNvSpPr>
          <p:nvPr>
            <p:ph type="sldNum" sz="quarter" idx="10"/>
          </p:nvPr>
        </p:nvSpPr>
        <p:spPr/>
        <p:txBody>
          <a:bodyPr/>
          <a:lstStyle/>
          <a:p>
            <a:fld id="{6CC72DD5-14A2-49B9-A213-0F99922027F3}" type="slidenum">
              <a:rPr lang="en-GB" smtClean="0"/>
              <a:pPr/>
              <a:t>‹#›</a:t>
            </a:fld>
            <a:endParaRPr lang="en-GB" dirty="0"/>
          </a:p>
        </p:txBody>
      </p:sp>
      <p:sp>
        <p:nvSpPr>
          <p:cNvPr id="5" name="Content Placeholder 4">
            <a:extLst>
              <a:ext uri="{FF2B5EF4-FFF2-40B4-BE49-F238E27FC236}">
                <a16:creationId xmlns:a16="http://schemas.microsoft.com/office/drawing/2014/main" id="{759B58F8-B67A-4415-B919-03ECF42E00A8}"/>
              </a:ext>
            </a:extLst>
          </p:cNvPr>
          <p:cNvSpPr>
            <a:spLocks noGrp="1"/>
          </p:cNvSpPr>
          <p:nvPr>
            <p:ph sz="quarter" idx="11"/>
          </p:nvPr>
        </p:nvSpPr>
        <p:spPr>
          <a:xfrm>
            <a:off x="353485" y="812800"/>
            <a:ext cx="11423649" cy="55139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89237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5" name="Picture 4" descr="Graphical user interface, website&#10;&#10;Description automatically generated">
            <a:extLst>
              <a:ext uri="{FF2B5EF4-FFF2-40B4-BE49-F238E27FC236}">
                <a16:creationId xmlns:a16="http://schemas.microsoft.com/office/drawing/2014/main" id="{CAABF2B9-78CB-49FF-8C6C-2FFF69522AE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512618" y="1496432"/>
            <a:ext cx="4184073" cy="1662401"/>
          </a:xfrm>
        </p:spPr>
        <p:txBody>
          <a:bodyPr anchor="b">
            <a:normAutofit/>
          </a:bodyPr>
          <a:lstStyle>
            <a:lvl1pPr algn="l">
              <a:defRPr sz="38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512618" y="3747649"/>
            <a:ext cx="4890655" cy="460518"/>
          </a:xfrm>
        </p:spPr>
        <p:txBody>
          <a:bodyPr>
            <a:normAutofit/>
          </a:bodyPr>
          <a:lstStyle>
            <a:lvl1pPr marL="0" indent="0" algn="l">
              <a:buNone/>
              <a:defRPr sz="2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595743" y="3370257"/>
            <a:ext cx="1080655" cy="169574"/>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6_Title Slide">
    <p:spTree>
      <p:nvGrpSpPr>
        <p:cNvPr id="1" name=""/>
        <p:cNvGrpSpPr/>
        <p:nvPr/>
      </p:nvGrpSpPr>
      <p:grpSpPr>
        <a:xfrm>
          <a:off x="0" y="0"/>
          <a:ext cx="0" cy="0"/>
          <a:chOff x="0" y="0"/>
          <a:chExt cx="0" cy="0"/>
        </a:xfrm>
      </p:grpSpPr>
      <p:pic>
        <p:nvPicPr>
          <p:cNvPr id="5" name="Picture 4" descr="Chart, bar chart&#10;&#10;Description automatically generated">
            <a:extLst>
              <a:ext uri="{FF2B5EF4-FFF2-40B4-BE49-F238E27FC236}">
                <a16:creationId xmlns:a16="http://schemas.microsoft.com/office/drawing/2014/main" id="{E1199C23-96EC-4AF0-9617-96EC490C86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512618" y="1496436"/>
            <a:ext cx="10155382" cy="1662401"/>
          </a:xfrm>
        </p:spPr>
        <p:txBody>
          <a:bodyPr anchor="b">
            <a:normAutofit/>
          </a:bodyPr>
          <a:lstStyle>
            <a:lvl1pPr algn="l">
              <a:defRPr sz="3800">
                <a:solidFill>
                  <a:schemeClr val="accent1"/>
                </a:solidFill>
              </a:defRPr>
            </a:lvl1pPr>
          </a:lstStyle>
          <a:p>
            <a:r>
              <a:rPr lang="en-US" dirty="0"/>
              <a:t>Click to edit Master title style</a:t>
            </a:r>
          </a:p>
        </p:txBody>
      </p:sp>
      <p:sp>
        <p:nvSpPr>
          <p:cNvPr id="3" name="Subtitle 2"/>
          <p:cNvSpPr>
            <a:spLocks noGrp="1"/>
          </p:cNvSpPr>
          <p:nvPr>
            <p:ph type="subTitle" idx="1"/>
          </p:nvPr>
        </p:nvSpPr>
        <p:spPr>
          <a:xfrm>
            <a:off x="512618" y="3747653"/>
            <a:ext cx="10155382" cy="460518"/>
          </a:xfrm>
        </p:spPr>
        <p:txBody>
          <a:bodyPr>
            <a:normAutofit/>
          </a:bodyPr>
          <a:lstStyle>
            <a:lvl1pPr marL="0" indent="0" algn="l">
              <a:buNone/>
              <a:defRPr sz="2200" b="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595743" y="3370261"/>
            <a:ext cx="1080655" cy="169574"/>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pic>
        <p:nvPicPr>
          <p:cNvPr id="5" name="Picture 4" descr="Timeline&#10;&#10;Description automatically generated with medium confidence">
            <a:extLst>
              <a:ext uri="{FF2B5EF4-FFF2-40B4-BE49-F238E27FC236}">
                <a16:creationId xmlns:a16="http://schemas.microsoft.com/office/drawing/2014/main" id="{3A7CA062-3D56-4E4E-81DF-791D459F077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512618" y="1496432"/>
            <a:ext cx="4184073" cy="1662401"/>
          </a:xfrm>
        </p:spPr>
        <p:txBody>
          <a:bodyPr anchor="b">
            <a:normAutofit/>
          </a:bodyPr>
          <a:lstStyle>
            <a:lvl1pPr algn="l">
              <a:defRPr sz="3800">
                <a:solidFill>
                  <a:schemeClr val="accent1"/>
                </a:solidFill>
              </a:defRPr>
            </a:lvl1pPr>
          </a:lstStyle>
          <a:p>
            <a:r>
              <a:rPr lang="en-US" dirty="0"/>
              <a:t>Click to edit Master title style</a:t>
            </a:r>
          </a:p>
        </p:txBody>
      </p:sp>
      <p:sp>
        <p:nvSpPr>
          <p:cNvPr id="3" name="Subtitle 2"/>
          <p:cNvSpPr>
            <a:spLocks noGrp="1"/>
          </p:cNvSpPr>
          <p:nvPr>
            <p:ph type="subTitle" idx="1"/>
          </p:nvPr>
        </p:nvSpPr>
        <p:spPr>
          <a:xfrm>
            <a:off x="512618" y="3747649"/>
            <a:ext cx="4890655" cy="460518"/>
          </a:xfrm>
        </p:spPr>
        <p:txBody>
          <a:bodyPr>
            <a:normAutofit/>
          </a:bodyPr>
          <a:lstStyle>
            <a:lvl1pPr marL="0" indent="0" algn="l">
              <a:buNone/>
              <a:defRPr sz="2200" b="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595743" y="3370257"/>
            <a:ext cx="1080655" cy="169574"/>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4976" y="221672"/>
            <a:ext cx="9000000" cy="648000"/>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6207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Picture Placeholder 4"/>
          <p:cNvSpPr>
            <a:spLocks noGrp="1"/>
          </p:cNvSpPr>
          <p:nvPr>
            <p:ph type="pic" sz="quarter" idx="10"/>
          </p:nvPr>
        </p:nvSpPr>
        <p:spPr>
          <a:xfrm>
            <a:off x="7093526" y="1"/>
            <a:ext cx="5098473" cy="6553200"/>
          </a:xfrm>
          <a:solidFill>
            <a:srgbClr val="9D9D9D"/>
          </a:solidFill>
        </p:spPr>
        <p:txBody>
          <a:bodyPr/>
          <a:lstStyle/>
          <a:p>
            <a:endParaRPr lang="en-US"/>
          </a:p>
        </p:txBody>
      </p:sp>
      <p:sp>
        <p:nvSpPr>
          <p:cNvPr id="2" name="Title 1"/>
          <p:cNvSpPr>
            <a:spLocks noGrp="1"/>
          </p:cNvSpPr>
          <p:nvPr>
            <p:ph type="title"/>
          </p:nvPr>
        </p:nvSpPr>
        <p:spPr>
          <a:xfrm>
            <a:off x="344978" y="221672"/>
            <a:ext cx="9000000" cy="648000"/>
          </a:xfrm>
        </p:spPr>
        <p:txBody>
          <a:bodyPr/>
          <a:lstStyle/>
          <a:p>
            <a:r>
              <a:rPr lang="en-US" dirty="0"/>
              <a:t>Click to edit Master title style</a:t>
            </a:r>
          </a:p>
        </p:txBody>
      </p:sp>
      <p:sp>
        <p:nvSpPr>
          <p:cNvPr id="3" name="Content Placeholder 2"/>
          <p:cNvSpPr>
            <a:spLocks noGrp="1"/>
          </p:cNvSpPr>
          <p:nvPr>
            <p:ph idx="1"/>
          </p:nvPr>
        </p:nvSpPr>
        <p:spPr>
          <a:xfrm>
            <a:off x="336666" y="1044631"/>
            <a:ext cx="6513022" cy="507137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5" name="Table Placeholder 4"/>
          <p:cNvSpPr>
            <a:spLocks noGrp="1"/>
          </p:cNvSpPr>
          <p:nvPr>
            <p:ph type="tbl" sz="quarter" idx="10"/>
          </p:nvPr>
        </p:nvSpPr>
        <p:spPr>
          <a:xfrm>
            <a:off x="337206" y="1072342"/>
            <a:ext cx="11092071" cy="5104621"/>
          </a:xfrm>
        </p:spPr>
        <p:txBody>
          <a:bodyPr/>
          <a:lstStyle/>
          <a:p>
            <a:endParaRPr lang="en-US"/>
          </a:p>
        </p:txBody>
      </p:sp>
      <p:sp>
        <p:nvSpPr>
          <p:cNvPr id="2" name="Title 1"/>
          <p:cNvSpPr>
            <a:spLocks noGrp="1"/>
          </p:cNvSpPr>
          <p:nvPr>
            <p:ph type="title"/>
          </p:nvPr>
        </p:nvSpPr>
        <p:spPr>
          <a:xfrm>
            <a:off x="344976" y="221672"/>
            <a:ext cx="9000000" cy="648000"/>
          </a:xfrm>
        </p:spPr>
        <p:txBody>
          <a:bodyPr/>
          <a:lstStyle/>
          <a:p>
            <a:r>
              <a:rPr lang="en-US"/>
              <a:t>Click to edit Master title style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4" name="Chart Placeholder 3"/>
          <p:cNvSpPr>
            <a:spLocks noGrp="1"/>
          </p:cNvSpPr>
          <p:nvPr>
            <p:ph type="chart" sz="quarter" idx="11"/>
          </p:nvPr>
        </p:nvSpPr>
        <p:spPr>
          <a:xfrm>
            <a:off x="344976" y="1072343"/>
            <a:ext cx="11303685" cy="5090766"/>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4974" y="213360"/>
            <a:ext cx="9000000" cy="648000"/>
          </a:xfrm>
        </p:spPr>
        <p:txBody>
          <a:bodyPr/>
          <a:lstStyle/>
          <a:p>
            <a:r>
              <a:rPr lang="en-US"/>
              <a:t>Click to edit Master title style</a:t>
            </a:r>
          </a:p>
        </p:txBody>
      </p:sp>
      <p:sp>
        <p:nvSpPr>
          <p:cNvPr id="3" name="Content Placeholder 2"/>
          <p:cNvSpPr>
            <a:spLocks noGrp="1"/>
          </p:cNvSpPr>
          <p:nvPr>
            <p:ph idx="1"/>
          </p:nvPr>
        </p:nvSpPr>
        <p:spPr>
          <a:xfrm>
            <a:off x="344975" y="1074720"/>
            <a:ext cx="6513026" cy="505790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Picture Placeholder 4"/>
          <p:cNvSpPr>
            <a:spLocks noGrp="1"/>
          </p:cNvSpPr>
          <p:nvPr>
            <p:ph type="pic" sz="quarter" idx="11"/>
          </p:nvPr>
        </p:nvSpPr>
        <p:spPr>
          <a:xfrm>
            <a:off x="7093527" y="1"/>
            <a:ext cx="5098473" cy="3228108"/>
          </a:xfrm>
          <a:solidFill>
            <a:srgbClr val="9D9D9D"/>
          </a:solidFill>
        </p:spPr>
        <p:txBody>
          <a:bodyPr/>
          <a:lstStyle/>
          <a:p>
            <a:endParaRPr lang="en-US"/>
          </a:p>
        </p:txBody>
      </p:sp>
      <p:sp>
        <p:nvSpPr>
          <p:cNvPr id="7" name="Picture Placeholder 4"/>
          <p:cNvSpPr>
            <a:spLocks noGrp="1"/>
          </p:cNvSpPr>
          <p:nvPr>
            <p:ph type="pic" sz="quarter" idx="12"/>
          </p:nvPr>
        </p:nvSpPr>
        <p:spPr>
          <a:xfrm>
            <a:off x="7093526" y="3325093"/>
            <a:ext cx="5098473" cy="3228108"/>
          </a:xfrm>
          <a:solidFill>
            <a:srgbClr val="9D9D9D"/>
          </a:solidFill>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D799961-E065-477D-89AB-F140C6AEAF9A}"/>
              </a:ext>
            </a:extLst>
          </p:cNvPr>
          <p:cNvPicPr>
            <a:picLocks noChangeAspect="1"/>
          </p:cNvPicPr>
          <p:nvPr userDrawn="1"/>
        </p:nvPicPr>
        <p:blipFill>
          <a:blip r:embed="rId14"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344976" y="221672"/>
            <a:ext cx="9000000" cy="648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40128" y="1055716"/>
            <a:ext cx="11395363" cy="525364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63092029"/>
      </p:ext>
    </p:extLst>
  </p:cSld>
  <p:clrMap bg1="lt1" tx1="dk1" bg2="lt2" tx2="dk2" accent1="accent1" accent2="accent2" accent3="accent3" accent4="accent4" accent5="accent5" accent6="accent6" hlink="hlink" folHlink="folHlink"/>
  <p:sldLayoutIdLst>
    <p:sldLayoutId id="2147483660" r:id="rId1"/>
    <p:sldLayoutId id="2147483662" r:id="rId2"/>
    <p:sldLayoutId id="2147483670" r:id="rId3"/>
    <p:sldLayoutId id="2147483671" r:id="rId4"/>
    <p:sldLayoutId id="2147483650" r:id="rId5"/>
    <p:sldLayoutId id="2147483663" r:id="rId6"/>
    <p:sldLayoutId id="2147483666" r:id="rId7"/>
    <p:sldLayoutId id="2147483667" r:id="rId8"/>
    <p:sldLayoutId id="2147483664" r:id="rId9"/>
    <p:sldLayoutId id="2147483665" r:id="rId10"/>
    <p:sldLayoutId id="2147483672" r:id="rId11"/>
    <p:sldLayoutId id="2147483673" r:id="rId12"/>
  </p:sldLayoutIdLst>
  <p:txStyles>
    <p:titleStyle>
      <a:lvl1pPr algn="l" defTabSz="914400" rtl="0" eaLnBrk="1" latinLnBrk="0" hangingPunct="1">
        <a:lnSpc>
          <a:spcPct val="90000"/>
        </a:lnSpc>
        <a:spcBef>
          <a:spcPct val="0"/>
        </a:spcBef>
        <a:buNone/>
        <a:defRPr sz="3200" b="1" i="0" kern="1200">
          <a:solidFill>
            <a:schemeClr val="accent1"/>
          </a:solidFill>
          <a:latin typeface="Arial" charset="0"/>
          <a:ea typeface="Arial" charset="0"/>
          <a:cs typeface="Arial" charset="0"/>
        </a:defRPr>
      </a:lvl1pPr>
    </p:titleStyle>
    <p:bodyStyle>
      <a:lvl1pPr marL="228600" indent="-228600" algn="l" defTabSz="914400" rtl="0" eaLnBrk="1" latinLnBrk="0" hangingPunct="1">
        <a:lnSpc>
          <a:spcPct val="10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10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10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10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10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nhcp.communications@nhs.net" TargetMode="External"/><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err="1"/>
              <a:t>Northamptonshire</a:t>
            </a:r>
            <a:r>
              <a:rPr lang="en-US" dirty="0"/>
              <a:t> ICB and the importance of NMPs</a:t>
            </a:r>
          </a:p>
        </p:txBody>
      </p:sp>
      <p:sp>
        <p:nvSpPr>
          <p:cNvPr id="3" name="Content Placeholder 2"/>
          <p:cNvSpPr>
            <a:spLocks noGrp="1"/>
          </p:cNvSpPr>
          <p:nvPr>
            <p:ph type="subTitle" idx="1"/>
          </p:nvPr>
        </p:nvSpPr>
        <p:spPr>
          <a:xfrm>
            <a:off x="512618" y="3747649"/>
            <a:ext cx="4890655" cy="898996"/>
          </a:xfrm>
        </p:spPr>
        <p:txBody>
          <a:bodyPr>
            <a:normAutofit/>
          </a:bodyPr>
          <a:lstStyle/>
          <a:p>
            <a:r>
              <a:rPr lang="en-US" sz="2000" dirty="0"/>
              <a:t>Matt Metcalfe</a:t>
            </a:r>
          </a:p>
          <a:p>
            <a:r>
              <a:rPr lang="en-US" sz="2000" dirty="0"/>
              <a:t>ICB Chief Medical Officer</a:t>
            </a:r>
          </a:p>
        </p:txBody>
      </p:sp>
    </p:spTree>
    <p:extLst>
      <p:ext uri="{BB962C8B-B14F-4D97-AF65-F5344CB8AC3E}">
        <p14:creationId xmlns:p14="http://schemas.microsoft.com/office/powerpoint/2010/main" val="1309139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 y="2639925"/>
            <a:ext cx="6457423" cy="2054475"/>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accent1"/>
              </a:solidFill>
            </a:endParaRPr>
          </a:p>
        </p:txBody>
      </p:sp>
      <p:sp>
        <p:nvSpPr>
          <p:cNvPr id="9" name="Slide Number Placeholder 3"/>
          <p:cNvSpPr txBox="1">
            <a:spLocks/>
          </p:cNvSpPr>
          <p:nvPr/>
        </p:nvSpPr>
        <p:spPr>
          <a:xfrm>
            <a:off x="9188713" y="6267782"/>
            <a:ext cx="2844800" cy="365125"/>
          </a:xfrm>
          <a:prstGeom prst="rect">
            <a:avLst/>
          </a:prstGeom>
        </p:spPr>
        <p:txBody>
          <a:bodyPr/>
          <a:lstStyle>
            <a:defPPr>
              <a:defRPr lang="en-US"/>
            </a:defPPr>
            <a:lvl1pPr marL="0" algn="l" defTabSz="612070" rtl="0" eaLnBrk="1" latinLnBrk="0" hangingPunct="1">
              <a:defRPr sz="1300" kern="1200">
                <a:solidFill>
                  <a:schemeClr val="tx1"/>
                </a:solidFill>
                <a:latin typeface="+mn-lt"/>
                <a:ea typeface="+mn-ea"/>
                <a:cs typeface="+mn-cs"/>
              </a:defRPr>
            </a:lvl1pPr>
            <a:lvl2pPr marL="306034" algn="l" defTabSz="612070" rtl="0" eaLnBrk="1" latinLnBrk="0" hangingPunct="1">
              <a:defRPr sz="1300" kern="1200">
                <a:solidFill>
                  <a:schemeClr val="tx1"/>
                </a:solidFill>
                <a:latin typeface="+mn-lt"/>
                <a:ea typeface="+mn-ea"/>
                <a:cs typeface="+mn-cs"/>
              </a:defRPr>
            </a:lvl2pPr>
            <a:lvl3pPr marL="612070" algn="l" defTabSz="612070" rtl="0" eaLnBrk="1" latinLnBrk="0" hangingPunct="1">
              <a:defRPr sz="1300" kern="1200">
                <a:solidFill>
                  <a:schemeClr val="tx1"/>
                </a:solidFill>
                <a:latin typeface="+mn-lt"/>
                <a:ea typeface="+mn-ea"/>
                <a:cs typeface="+mn-cs"/>
              </a:defRPr>
            </a:lvl3pPr>
            <a:lvl4pPr marL="918103" algn="l" defTabSz="612070" rtl="0" eaLnBrk="1" latinLnBrk="0" hangingPunct="1">
              <a:defRPr sz="1300" kern="1200">
                <a:solidFill>
                  <a:schemeClr val="tx1"/>
                </a:solidFill>
                <a:latin typeface="+mn-lt"/>
                <a:ea typeface="+mn-ea"/>
                <a:cs typeface="+mn-cs"/>
              </a:defRPr>
            </a:lvl4pPr>
            <a:lvl5pPr marL="1224138" algn="l" defTabSz="612070" rtl="0" eaLnBrk="1" latinLnBrk="0" hangingPunct="1">
              <a:defRPr sz="1300" kern="1200">
                <a:solidFill>
                  <a:schemeClr val="tx1"/>
                </a:solidFill>
                <a:latin typeface="+mn-lt"/>
                <a:ea typeface="+mn-ea"/>
                <a:cs typeface="+mn-cs"/>
              </a:defRPr>
            </a:lvl5pPr>
            <a:lvl6pPr marL="1530172" algn="l" defTabSz="612070" rtl="0" eaLnBrk="1" latinLnBrk="0" hangingPunct="1">
              <a:defRPr sz="1300" kern="1200">
                <a:solidFill>
                  <a:schemeClr val="tx1"/>
                </a:solidFill>
                <a:latin typeface="+mn-lt"/>
                <a:ea typeface="+mn-ea"/>
                <a:cs typeface="+mn-cs"/>
              </a:defRPr>
            </a:lvl6pPr>
            <a:lvl7pPr marL="1836207" algn="l" defTabSz="612070" rtl="0" eaLnBrk="1" latinLnBrk="0" hangingPunct="1">
              <a:defRPr sz="1300" kern="1200">
                <a:solidFill>
                  <a:schemeClr val="tx1"/>
                </a:solidFill>
                <a:latin typeface="+mn-lt"/>
                <a:ea typeface="+mn-ea"/>
                <a:cs typeface="+mn-cs"/>
              </a:defRPr>
            </a:lvl7pPr>
            <a:lvl8pPr marL="2142242" algn="l" defTabSz="612070" rtl="0" eaLnBrk="1" latinLnBrk="0" hangingPunct="1">
              <a:defRPr sz="1300" kern="1200">
                <a:solidFill>
                  <a:schemeClr val="tx1"/>
                </a:solidFill>
                <a:latin typeface="+mn-lt"/>
                <a:ea typeface="+mn-ea"/>
                <a:cs typeface="+mn-cs"/>
              </a:defRPr>
            </a:lvl8pPr>
            <a:lvl9pPr marL="2448276" algn="l" defTabSz="612070" rtl="0" eaLnBrk="1" latinLnBrk="0" hangingPunct="1">
              <a:defRPr sz="1300" kern="1200">
                <a:solidFill>
                  <a:schemeClr val="tx1"/>
                </a:solidFill>
                <a:latin typeface="+mn-lt"/>
                <a:ea typeface="+mn-ea"/>
                <a:cs typeface="+mn-cs"/>
              </a:defRPr>
            </a:lvl9pPr>
          </a:lstStyle>
          <a:p>
            <a:pPr algn="r"/>
            <a:fld id="{6CC72DD5-14A2-49B9-A213-0F99922027F3}" type="slidenum">
              <a:rPr lang="en-GB" sz="1733" b="1">
                <a:solidFill>
                  <a:schemeClr val="accent1"/>
                </a:solidFill>
                <a:latin typeface="Arial" panose="020B0604020202020204" pitchFamily="34" charset="0"/>
                <a:cs typeface="Arial" panose="020B0604020202020204" pitchFamily="34" charset="0"/>
              </a:rPr>
              <a:pPr algn="r"/>
              <a:t>2</a:t>
            </a:fld>
            <a:endParaRPr lang="en-GB" sz="1733" b="1" dirty="0">
              <a:solidFill>
                <a:schemeClr val="accent1"/>
              </a:solidFill>
              <a:latin typeface="Arial" panose="020B0604020202020204" pitchFamily="34" charset="0"/>
              <a:cs typeface="Arial" panose="020B0604020202020204" pitchFamily="34" charset="0"/>
            </a:endParaRPr>
          </a:p>
        </p:txBody>
      </p:sp>
      <p:sp>
        <p:nvSpPr>
          <p:cNvPr id="7" name="TextBox 6"/>
          <p:cNvSpPr txBox="1"/>
          <p:nvPr/>
        </p:nvSpPr>
        <p:spPr>
          <a:xfrm>
            <a:off x="339354" y="969537"/>
            <a:ext cx="6189916" cy="1775166"/>
          </a:xfrm>
          <a:prstGeom prst="rect">
            <a:avLst/>
          </a:prstGeom>
          <a:noFill/>
        </p:spPr>
        <p:txBody>
          <a:bodyPr wrap="square" rtlCol="0">
            <a:spAutoFit/>
          </a:bodyPr>
          <a:lstStyle/>
          <a:p>
            <a:pPr marL="228594" indent="-228594">
              <a:buFont typeface="Arial" panose="020B0604020202020204" pitchFamily="34" charset="0"/>
              <a:buChar char="•"/>
            </a:pPr>
            <a:r>
              <a:rPr lang="en-GB" sz="1867" dirty="0">
                <a:latin typeface="Arial" panose="020B0604020202020204" pitchFamily="34" charset="0"/>
                <a:cs typeface="Arial" panose="020B0604020202020204" pitchFamily="34" charset="0"/>
              </a:rPr>
              <a:t>Integrated Care Northamptonshire formally established on 1 July 2022</a:t>
            </a:r>
          </a:p>
          <a:p>
            <a:endParaRPr lang="en-GB" sz="1867" dirty="0">
              <a:latin typeface="Arial" panose="020B0604020202020204" pitchFamily="34" charset="0"/>
              <a:cs typeface="Arial" panose="020B0604020202020204" pitchFamily="34" charset="0"/>
            </a:endParaRPr>
          </a:p>
          <a:p>
            <a:pPr marL="228594" indent="-228594">
              <a:buFont typeface="Arial" panose="020B0604020202020204" pitchFamily="34" charset="0"/>
              <a:buChar char="•"/>
            </a:pPr>
            <a:r>
              <a:rPr lang="en-GB" sz="1867" dirty="0">
                <a:latin typeface="Arial" panose="020B0604020202020204" pitchFamily="34" charset="0"/>
                <a:cs typeface="Arial" panose="020B0604020202020204" pitchFamily="34" charset="0"/>
              </a:rPr>
              <a:t>Government legislation sets out powers and responsibilities of ICSs</a:t>
            </a:r>
          </a:p>
          <a:p>
            <a:endParaRPr lang="en-GB" sz="1600" dirty="0">
              <a:solidFill>
                <a:schemeClr val="accent1"/>
              </a:solidFill>
              <a:latin typeface="Arial" panose="020B0604020202020204" pitchFamily="34" charset="0"/>
              <a:cs typeface="Arial" panose="020B0604020202020204" pitchFamily="34" charset="0"/>
            </a:endParaRPr>
          </a:p>
        </p:txBody>
      </p:sp>
      <p:sp>
        <p:nvSpPr>
          <p:cNvPr id="12" name="TextBox 11"/>
          <p:cNvSpPr txBox="1"/>
          <p:nvPr/>
        </p:nvSpPr>
        <p:spPr>
          <a:xfrm>
            <a:off x="339353" y="2798129"/>
            <a:ext cx="6118071" cy="1569853"/>
          </a:xfrm>
          <a:prstGeom prst="rect">
            <a:avLst/>
          </a:prstGeom>
          <a:noFill/>
        </p:spPr>
        <p:txBody>
          <a:bodyPr wrap="square" rtlCol="0">
            <a:spAutoFit/>
          </a:bodyPr>
          <a:lstStyle/>
          <a:p>
            <a:r>
              <a:rPr lang="en-GB" sz="2133" b="1" dirty="0">
                <a:solidFill>
                  <a:schemeClr val="bg1"/>
                </a:solidFill>
                <a:latin typeface="Arial" panose="020B0604020202020204" pitchFamily="34" charset="0"/>
                <a:cs typeface="Arial" panose="020B0604020202020204" pitchFamily="34" charset="0"/>
              </a:rPr>
              <a:t>What does this mean for Northamptonshire?</a:t>
            </a:r>
          </a:p>
          <a:p>
            <a:endParaRPr lang="en-GB" sz="1867" dirty="0">
              <a:solidFill>
                <a:schemeClr val="bg1"/>
              </a:solidFill>
              <a:latin typeface="Arial" panose="020B0604020202020204" pitchFamily="34" charset="0"/>
              <a:cs typeface="Arial" panose="020B0604020202020204" pitchFamily="34" charset="0"/>
            </a:endParaRPr>
          </a:p>
          <a:p>
            <a:pPr marL="380990" indent="-380990">
              <a:buFont typeface="Arial" panose="020B0604020202020204" pitchFamily="34" charset="0"/>
              <a:buChar char="•"/>
            </a:pPr>
            <a:r>
              <a:rPr lang="en-GB" sz="1867" dirty="0">
                <a:solidFill>
                  <a:schemeClr val="bg1"/>
                </a:solidFill>
                <a:latin typeface="Arial" panose="020B0604020202020204" pitchFamily="34" charset="0"/>
                <a:cs typeface="Arial" panose="020B0604020202020204" pitchFamily="34" charset="0"/>
              </a:rPr>
              <a:t>Formalises existing joint working arrangements</a:t>
            </a:r>
          </a:p>
          <a:p>
            <a:pPr marL="380990" indent="-380990">
              <a:buFont typeface="Arial" panose="020B0604020202020204" pitchFamily="34" charset="0"/>
              <a:buChar char="•"/>
            </a:pPr>
            <a:endParaRPr lang="en-GB" sz="1867" dirty="0">
              <a:solidFill>
                <a:schemeClr val="bg1"/>
              </a:solidFill>
              <a:latin typeface="Arial" panose="020B0604020202020204" pitchFamily="34" charset="0"/>
              <a:cs typeface="Arial" panose="020B0604020202020204" pitchFamily="34" charset="0"/>
            </a:endParaRPr>
          </a:p>
          <a:p>
            <a:pPr marL="380990" indent="-380990">
              <a:buFont typeface="Arial" panose="020B0604020202020204" pitchFamily="34" charset="0"/>
              <a:buChar char="•"/>
            </a:pPr>
            <a:r>
              <a:rPr lang="en-GB" sz="1867" dirty="0">
                <a:solidFill>
                  <a:schemeClr val="bg1"/>
                </a:solidFill>
                <a:latin typeface="Arial" panose="020B0604020202020204" pitchFamily="34" charset="0"/>
                <a:cs typeface="Arial" panose="020B0604020202020204" pitchFamily="34" charset="0"/>
              </a:rPr>
              <a:t>Simplifies partnership working and decision-making</a:t>
            </a:r>
            <a:r>
              <a:rPr lang="en-GB" sz="1600" dirty="0">
                <a:solidFill>
                  <a:schemeClr val="bg1"/>
                </a:solidFill>
                <a:latin typeface="Arial" panose="020B0604020202020204" pitchFamily="34" charset="0"/>
                <a:cs typeface="Arial" panose="020B0604020202020204" pitchFamily="34" charset="0"/>
              </a:rPr>
              <a:t> </a:t>
            </a:r>
          </a:p>
        </p:txBody>
      </p:sp>
      <p:sp>
        <p:nvSpPr>
          <p:cNvPr id="14" name="TextBox 13"/>
          <p:cNvSpPr txBox="1"/>
          <p:nvPr/>
        </p:nvSpPr>
        <p:spPr>
          <a:xfrm>
            <a:off x="339354" y="165031"/>
            <a:ext cx="6485652" cy="584775"/>
          </a:xfrm>
          <a:prstGeom prst="rect">
            <a:avLst/>
          </a:prstGeom>
          <a:noFill/>
        </p:spPr>
        <p:txBody>
          <a:bodyPr wrap="square" rtlCol="0">
            <a:spAutoFit/>
          </a:bodyPr>
          <a:lstStyle/>
          <a:p>
            <a:r>
              <a:rPr lang="en-GB" sz="3200" b="1" dirty="0">
                <a:solidFill>
                  <a:schemeClr val="accent1"/>
                </a:solidFill>
                <a:latin typeface="Arial" panose="020B0604020202020204" pitchFamily="34" charset="0"/>
                <a:cs typeface="Arial" panose="020B0604020202020204" pitchFamily="34" charset="0"/>
              </a:rPr>
              <a:t>Introduction and background</a:t>
            </a:r>
          </a:p>
        </p:txBody>
      </p:sp>
      <p:sp>
        <p:nvSpPr>
          <p:cNvPr id="18" name="Slide Number Placeholder 3"/>
          <p:cNvSpPr txBox="1">
            <a:spLocks/>
          </p:cNvSpPr>
          <p:nvPr/>
        </p:nvSpPr>
        <p:spPr>
          <a:xfrm>
            <a:off x="9188717" y="6267786"/>
            <a:ext cx="2844800" cy="365125"/>
          </a:xfrm>
          <a:prstGeom prst="rect">
            <a:avLst/>
          </a:prstGeom>
        </p:spPr>
        <p:txBody>
          <a:bodyPr/>
          <a:lstStyle>
            <a:defPPr>
              <a:defRPr lang="en-US"/>
            </a:defPPr>
            <a:lvl1pPr marL="0" algn="l" defTabSz="612070" rtl="0" eaLnBrk="1" latinLnBrk="0" hangingPunct="1">
              <a:defRPr sz="1300" kern="1200">
                <a:solidFill>
                  <a:schemeClr val="tx1"/>
                </a:solidFill>
                <a:latin typeface="+mn-lt"/>
                <a:ea typeface="+mn-ea"/>
                <a:cs typeface="+mn-cs"/>
              </a:defRPr>
            </a:lvl1pPr>
            <a:lvl2pPr marL="306034" algn="l" defTabSz="612070" rtl="0" eaLnBrk="1" latinLnBrk="0" hangingPunct="1">
              <a:defRPr sz="1300" kern="1200">
                <a:solidFill>
                  <a:schemeClr val="tx1"/>
                </a:solidFill>
                <a:latin typeface="+mn-lt"/>
                <a:ea typeface="+mn-ea"/>
                <a:cs typeface="+mn-cs"/>
              </a:defRPr>
            </a:lvl2pPr>
            <a:lvl3pPr marL="612070" algn="l" defTabSz="612070" rtl="0" eaLnBrk="1" latinLnBrk="0" hangingPunct="1">
              <a:defRPr sz="1300" kern="1200">
                <a:solidFill>
                  <a:schemeClr val="tx1"/>
                </a:solidFill>
                <a:latin typeface="+mn-lt"/>
                <a:ea typeface="+mn-ea"/>
                <a:cs typeface="+mn-cs"/>
              </a:defRPr>
            </a:lvl3pPr>
            <a:lvl4pPr marL="918103" algn="l" defTabSz="612070" rtl="0" eaLnBrk="1" latinLnBrk="0" hangingPunct="1">
              <a:defRPr sz="1300" kern="1200">
                <a:solidFill>
                  <a:schemeClr val="tx1"/>
                </a:solidFill>
                <a:latin typeface="+mn-lt"/>
                <a:ea typeface="+mn-ea"/>
                <a:cs typeface="+mn-cs"/>
              </a:defRPr>
            </a:lvl4pPr>
            <a:lvl5pPr marL="1224138" algn="l" defTabSz="612070" rtl="0" eaLnBrk="1" latinLnBrk="0" hangingPunct="1">
              <a:defRPr sz="1300" kern="1200">
                <a:solidFill>
                  <a:schemeClr val="tx1"/>
                </a:solidFill>
                <a:latin typeface="+mn-lt"/>
                <a:ea typeface="+mn-ea"/>
                <a:cs typeface="+mn-cs"/>
              </a:defRPr>
            </a:lvl5pPr>
            <a:lvl6pPr marL="1530172" algn="l" defTabSz="612070" rtl="0" eaLnBrk="1" latinLnBrk="0" hangingPunct="1">
              <a:defRPr sz="1300" kern="1200">
                <a:solidFill>
                  <a:schemeClr val="tx1"/>
                </a:solidFill>
                <a:latin typeface="+mn-lt"/>
                <a:ea typeface="+mn-ea"/>
                <a:cs typeface="+mn-cs"/>
              </a:defRPr>
            </a:lvl6pPr>
            <a:lvl7pPr marL="1836207" algn="l" defTabSz="612070" rtl="0" eaLnBrk="1" latinLnBrk="0" hangingPunct="1">
              <a:defRPr sz="1300" kern="1200">
                <a:solidFill>
                  <a:schemeClr val="tx1"/>
                </a:solidFill>
                <a:latin typeface="+mn-lt"/>
                <a:ea typeface="+mn-ea"/>
                <a:cs typeface="+mn-cs"/>
              </a:defRPr>
            </a:lvl7pPr>
            <a:lvl8pPr marL="2142242" algn="l" defTabSz="612070" rtl="0" eaLnBrk="1" latinLnBrk="0" hangingPunct="1">
              <a:defRPr sz="1300" kern="1200">
                <a:solidFill>
                  <a:schemeClr val="tx1"/>
                </a:solidFill>
                <a:latin typeface="+mn-lt"/>
                <a:ea typeface="+mn-ea"/>
                <a:cs typeface="+mn-cs"/>
              </a:defRPr>
            </a:lvl8pPr>
            <a:lvl9pPr marL="2448276" algn="l" defTabSz="612070" rtl="0" eaLnBrk="1" latinLnBrk="0" hangingPunct="1">
              <a:defRPr sz="1300" kern="1200">
                <a:solidFill>
                  <a:schemeClr val="tx1"/>
                </a:solidFill>
                <a:latin typeface="+mn-lt"/>
                <a:ea typeface="+mn-ea"/>
                <a:cs typeface="+mn-cs"/>
              </a:defRPr>
            </a:lvl9pPr>
          </a:lstStyle>
          <a:p>
            <a:pPr algn="r"/>
            <a:fld id="{6CC72DD5-14A2-49B9-A213-0F99922027F3}" type="slidenum">
              <a:rPr lang="en-GB" sz="1733" b="1">
                <a:solidFill>
                  <a:schemeClr val="bg1"/>
                </a:solidFill>
                <a:latin typeface="Arial" panose="020B0604020202020204" pitchFamily="34" charset="0"/>
                <a:cs typeface="Arial" panose="020B0604020202020204" pitchFamily="34" charset="0"/>
              </a:rPr>
              <a:pPr algn="r"/>
              <a:t>2</a:t>
            </a:fld>
            <a:endParaRPr lang="en-GB" sz="1733" b="1" dirty="0">
              <a:solidFill>
                <a:schemeClr val="bg1"/>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6AD14B91-A88E-479C-8653-71E627995564}"/>
              </a:ext>
            </a:extLst>
          </p:cNvPr>
          <p:cNvSpPr txBox="1"/>
          <p:nvPr/>
        </p:nvSpPr>
        <p:spPr>
          <a:xfrm>
            <a:off x="12414675" y="1553374"/>
            <a:ext cx="2087039" cy="3253070"/>
          </a:xfrm>
          <a:prstGeom prst="rect">
            <a:avLst/>
          </a:prstGeom>
          <a:solidFill>
            <a:schemeClr val="bg1"/>
          </a:solidFill>
          <a:ln w="12700">
            <a:solidFill>
              <a:srgbClr val="FF0000"/>
            </a:solidFill>
          </a:ln>
        </p:spPr>
        <p:txBody>
          <a:bodyPr wrap="square">
            <a:spAutoFit/>
          </a:bodyPr>
          <a:lstStyle/>
          <a:p>
            <a:r>
              <a:rPr lang="en-GB" sz="1467" dirty="0">
                <a:solidFill>
                  <a:srgbClr val="FF0000"/>
                </a:solidFill>
                <a:latin typeface="Arial" panose="020B0604020202020204" pitchFamily="34" charset="0"/>
                <a:cs typeface="Arial" panose="020B0604020202020204" pitchFamily="34" charset="0"/>
              </a:rPr>
              <a:t>[PRESENTER DELETE NOTE - If you make any amends for your stakeholder audience for core message alignment and consistency, please help us maintain a record and message consistency by sending your amended version to </a:t>
            </a:r>
            <a:r>
              <a:rPr lang="en-GB" sz="1467" dirty="0">
                <a:solidFill>
                  <a:srgbClr val="FF0000"/>
                </a:solidFill>
                <a:latin typeface="Arial" panose="020B0604020202020204" pitchFamily="34" charset="0"/>
                <a:cs typeface="Arial" panose="020B0604020202020204" pitchFamily="34" charset="0"/>
                <a:hlinkClick r:id="rId3"/>
              </a:rPr>
              <a:t>nhcp.communications@nhs.net</a:t>
            </a:r>
            <a:r>
              <a:rPr lang="en-GB" sz="1467" dirty="0">
                <a:solidFill>
                  <a:srgbClr val="FF0000"/>
                </a:solidFill>
                <a:latin typeface="Arial" panose="020B0604020202020204" pitchFamily="34" charset="0"/>
                <a:cs typeface="Arial" panose="020B0604020202020204" pitchFamily="34" charset="0"/>
              </a:rPr>
              <a:t>]</a:t>
            </a:r>
          </a:p>
        </p:txBody>
      </p:sp>
      <p:sp>
        <p:nvSpPr>
          <p:cNvPr id="37" name="TextBox 36">
            <a:extLst>
              <a:ext uri="{FF2B5EF4-FFF2-40B4-BE49-F238E27FC236}">
                <a16:creationId xmlns:a16="http://schemas.microsoft.com/office/drawing/2014/main" id="{2D3022C0-0FF2-42D5-8100-3C246EC5ACD7}"/>
              </a:ext>
            </a:extLst>
          </p:cNvPr>
          <p:cNvSpPr txBox="1"/>
          <p:nvPr/>
        </p:nvSpPr>
        <p:spPr>
          <a:xfrm>
            <a:off x="339352" y="4842553"/>
            <a:ext cx="7262400" cy="1857175"/>
          </a:xfrm>
          <a:prstGeom prst="rect">
            <a:avLst/>
          </a:prstGeom>
          <a:noFill/>
        </p:spPr>
        <p:txBody>
          <a:bodyPr wrap="square">
            <a:spAutoFit/>
          </a:bodyPr>
          <a:lstStyle/>
          <a:p>
            <a:r>
              <a:rPr lang="en-GB" sz="2133" b="1" dirty="0">
                <a:latin typeface="Arial" panose="020B0604020202020204" pitchFamily="34" charset="0"/>
                <a:cs typeface="Arial" panose="020B0604020202020204" pitchFamily="34" charset="0"/>
              </a:rPr>
              <a:t>What is integrated care?</a:t>
            </a:r>
          </a:p>
          <a:p>
            <a:endParaRPr lang="en-GB" sz="1867" b="1" dirty="0">
              <a:latin typeface="Arial" panose="020B0604020202020204" pitchFamily="34" charset="0"/>
              <a:cs typeface="Arial" panose="020B0604020202020204" pitchFamily="34" charset="0"/>
            </a:endParaRPr>
          </a:p>
          <a:p>
            <a:pPr marL="380990" indent="-380990">
              <a:buFont typeface="Arial" panose="020B0604020202020204" pitchFamily="34" charset="0"/>
              <a:buChar char="•"/>
            </a:pPr>
            <a:r>
              <a:rPr lang="en-GB" sz="1867" dirty="0">
                <a:latin typeface="Arial" panose="020B0604020202020204" pitchFamily="34" charset="0"/>
                <a:cs typeface="Arial" panose="020B0604020202020204" pitchFamily="34" charset="0"/>
              </a:rPr>
              <a:t>Joined-up care and support across all partners</a:t>
            </a:r>
          </a:p>
          <a:p>
            <a:pPr marL="380990" indent="-380990">
              <a:buFont typeface="Arial" panose="020B0604020202020204" pitchFamily="34" charset="0"/>
              <a:buChar char="•"/>
            </a:pPr>
            <a:endParaRPr lang="en-GB" sz="1867" dirty="0">
              <a:latin typeface="Arial" panose="020B0604020202020204" pitchFamily="34" charset="0"/>
              <a:cs typeface="Arial" panose="020B0604020202020204" pitchFamily="34" charset="0"/>
            </a:endParaRPr>
          </a:p>
          <a:p>
            <a:pPr marL="380990" indent="-380990">
              <a:buFont typeface="Arial" panose="020B0604020202020204" pitchFamily="34" charset="0"/>
              <a:buChar char="•"/>
            </a:pPr>
            <a:r>
              <a:rPr lang="en-GB" sz="1867" dirty="0">
                <a:latin typeface="Arial" panose="020B0604020202020204" pitchFamily="34" charset="0"/>
                <a:cs typeface="Arial" panose="020B0604020202020204" pitchFamily="34" charset="0"/>
              </a:rPr>
              <a:t>Removing barriers and gaps between services / organisations </a:t>
            </a:r>
          </a:p>
          <a:p>
            <a:r>
              <a:rPr lang="en-GB" sz="1867" dirty="0">
                <a:latin typeface="Arial" panose="020B0604020202020204" pitchFamily="34" charset="0"/>
                <a:cs typeface="Arial" panose="020B0604020202020204" pitchFamily="34" charset="0"/>
              </a:rPr>
              <a:t> </a:t>
            </a:r>
          </a:p>
        </p:txBody>
      </p:sp>
      <p:pic>
        <p:nvPicPr>
          <p:cNvPr id="25" name="Picture 24">
            <a:extLst>
              <a:ext uri="{FF2B5EF4-FFF2-40B4-BE49-F238E27FC236}">
                <a16:creationId xmlns:a16="http://schemas.microsoft.com/office/drawing/2014/main" id="{35FB9950-9677-4240-A5FC-65E6247B642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68623" y="1135462"/>
            <a:ext cx="4984023" cy="5221358"/>
          </a:xfrm>
          <a:prstGeom prst="rect">
            <a:avLst/>
          </a:prstGeom>
        </p:spPr>
      </p:pic>
    </p:spTree>
    <p:extLst>
      <p:ext uri="{BB962C8B-B14F-4D97-AF65-F5344CB8AC3E}">
        <p14:creationId xmlns:p14="http://schemas.microsoft.com/office/powerpoint/2010/main" val="296612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D8A2E26-30CF-4DEA-A744-C54F49541009}"/>
              </a:ext>
            </a:extLst>
          </p:cNvPr>
          <p:cNvSpPr/>
          <p:nvPr/>
        </p:nvSpPr>
        <p:spPr>
          <a:xfrm>
            <a:off x="416838" y="1572485"/>
            <a:ext cx="11029785" cy="80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en-GB" sz="2400" b="1" dirty="0">
                <a:latin typeface="Arial" panose="020B0604020202020204" pitchFamily="34" charset="0"/>
                <a:cs typeface="Arial" panose="020B0604020202020204" pitchFamily="34" charset="0"/>
              </a:rPr>
              <a:t>Improve outcomes in population health and healthcare</a:t>
            </a:r>
          </a:p>
        </p:txBody>
      </p:sp>
      <p:sp>
        <p:nvSpPr>
          <p:cNvPr id="9" name="Slide Number Placeholder 3"/>
          <p:cNvSpPr txBox="1">
            <a:spLocks/>
          </p:cNvSpPr>
          <p:nvPr/>
        </p:nvSpPr>
        <p:spPr>
          <a:xfrm>
            <a:off x="9188713" y="6267782"/>
            <a:ext cx="2844800" cy="365125"/>
          </a:xfrm>
          <a:prstGeom prst="rect">
            <a:avLst/>
          </a:prstGeom>
        </p:spPr>
        <p:txBody>
          <a:bodyPr/>
          <a:lstStyle>
            <a:defPPr>
              <a:defRPr lang="en-US"/>
            </a:defPPr>
            <a:lvl1pPr marL="0" algn="l" defTabSz="612070" rtl="0" eaLnBrk="1" latinLnBrk="0" hangingPunct="1">
              <a:defRPr sz="1300" kern="1200">
                <a:solidFill>
                  <a:schemeClr val="tx1"/>
                </a:solidFill>
                <a:latin typeface="+mn-lt"/>
                <a:ea typeface="+mn-ea"/>
                <a:cs typeface="+mn-cs"/>
              </a:defRPr>
            </a:lvl1pPr>
            <a:lvl2pPr marL="306034" algn="l" defTabSz="612070" rtl="0" eaLnBrk="1" latinLnBrk="0" hangingPunct="1">
              <a:defRPr sz="1300" kern="1200">
                <a:solidFill>
                  <a:schemeClr val="tx1"/>
                </a:solidFill>
                <a:latin typeface="+mn-lt"/>
                <a:ea typeface="+mn-ea"/>
                <a:cs typeface="+mn-cs"/>
              </a:defRPr>
            </a:lvl2pPr>
            <a:lvl3pPr marL="612070" algn="l" defTabSz="612070" rtl="0" eaLnBrk="1" latinLnBrk="0" hangingPunct="1">
              <a:defRPr sz="1300" kern="1200">
                <a:solidFill>
                  <a:schemeClr val="tx1"/>
                </a:solidFill>
                <a:latin typeface="+mn-lt"/>
                <a:ea typeface="+mn-ea"/>
                <a:cs typeface="+mn-cs"/>
              </a:defRPr>
            </a:lvl3pPr>
            <a:lvl4pPr marL="918103" algn="l" defTabSz="612070" rtl="0" eaLnBrk="1" latinLnBrk="0" hangingPunct="1">
              <a:defRPr sz="1300" kern="1200">
                <a:solidFill>
                  <a:schemeClr val="tx1"/>
                </a:solidFill>
                <a:latin typeface="+mn-lt"/>
                <a:ea typeface="+mn-ea"/>
                <a:cs typeface="+mn-cs"/>
              </a:defRPr>
            </a:lvl4pPr>
            <a:lvl5pPr marL="1224138" algn="l" defTabSz="612070" rtl="0" eaLnBrk="1" latinLnBrk="0" hangingPunct="1">
              <a:defRPr sz="1300" kern="1200">
                <a:solidFill>
                  <a:schemeClr val="tx1"/>
                </a:solidFill>
                <a:latin typeface="+mn-lt"/>
                <a:ea typeface="+mn-ea"/>
                <a:cs typeface="+mn-cs"/>
              </a:defRPr>
            </a:lvl5pPr>
            <a:lvl6pPr marL="1530172" algn="l" defTabSz="612070" rtl="0" eaLnBrk="1" latinLnBrk="0" hangingPunct="1">
              <a:defRPr sz="1300" kern="1200">
                <a:solidFill>
                  <a:schemeClr val="tx1"/>
                </a:solidFill>
                <a:latin typeface="+mn-lt"/>
                <a:ea typeface="+mn-ea"/>
                <a:cs typeface="+mn-cs"/>
              </a:defRPr>
            </a:lvl6pPr>
            <a:lvl7pPr marL="1836207" algn="l" defTabSz="612070" rtl="0" eaLnBrk="1" latinLnBrk="0" hangingPunct="1">
              <a:defRPr sz="1300" kern="1200">
                <a:solidFill>
                  <a:schemeClr val="tx1"/>
                </a:solidFill>
                <a:latin typeface="+mn-lt"/>
                <a:ea typeface="+mn-ea"/>
                <a:cs typeface="+mn-cs"/>
              </a:defRPr>
            </a:lvl7pPr>
            <a:lvl8pPr marL="2142242" algn="l" defTabSz="612070" rtl="0" eaLnBrk="1" latinLnBrk="0" hangingPunct="1">
              <a:defRPr sz="1300" kern="1200">
                <a:solidFill>
                  <a:schemeClr val="tx1"/>
                </a:solidFill>
                <a:latin typeface="+mn-lt"/>
                <a:ea typeface="+mn-ea"/>
                <a:cs typeface="+mn-cs"/>
              </a:defRPr>
            </a:lvl8pPr>
            <a:lvl9pPr marL="2448276" algn="l" defTabSz="612070" rtl="0" eaLnBrk="1" latinLnBrk="0" hangingPunct="1">
              <a:defRPr sz="1300" kern="1200">
                <a:solidFill>
                  <a:schemeClr val="tx1"/>
                </a:solidFill>
                <a:latin typeface="+mn-lt"/>
                <a:ea typeface="+mn-ea"/>
                <a:cs typeface="+mn-cs"/>
              </a:defRPr>
            </a:lvl9pPr>
          </a:lstStyle>
          <a:p>
            <a:pPr algn="r" defTabSz="816073">
              <a:defRPr/>
            </a:pPr>
            <a:fld id="{6CC72DD5-14A2-49B9-A213-0F99922027F3}" type="slidenum">
              <a:rPr lang="en-GB" sz="1733" b="1">
                <a:solidFill>
                  <a:srgbClr val="FFFFFF"/>
                </a:solidFill>
                <a:latin typeface="Arial" panose="020B0604020202020204" pitchFamily="34" charset="0"/>
                <a:cs typeface="Arial" panose="020B0604020202020204" pitchFamily="34" charset="0"/>
              </a:rPr>
              <a:pPr algn="r" defTabSz="816073">
                <a:defRPr/>
              </a:pPr>
              <a:t>3</a:t>
            </a:fld>
            <a:endParaRPr lang="en-GB" sz="1733" b="1" dirty="0">
              <a:solidFill>
                <a:srgbClr val="FFFFFF"/>
              </a:solidFill>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8574A876-5FE9-4801-803C-6E4C5F493AD6}"/>
              </a:ext>
            </a:extLst>
          </p:cNvPr>
          <p:cNvSpPr/>
          <p:nvPr/>
        </p:nvSpPr>
        <p:spPr>
          <a:xfrm>
            <a:off x="399343" y="2767290"/>
            <a:ext cx="11047280" cy="8441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en-GB" sz="2400" b="1" dirty="0">
                <a:latin typeface="Arial" panose="020B0604020202020204" pitchFamily="34" charset="0"/>
                <a:cs typeface="Arial" panose="020B0604020202020204" pitchFamily="34" charset="0"/>
              </a:rPr>
              <a:t>Tackle inequalities in outcomes, experience and access</a:t>
            </a:r>
          </a:p>
        </p:txBody>
      </p:sp>
      <p:sp>
        <p:nvSpPr>
          <p:cNvPr id="20" name="Rectangle 19">
            <a:extLst>
              <a:ext uri="{FF2B5EF4-FFF2-40B4-BE49-F238E27FC236}">
                <a16:creationId xmlns:a16="http://schemas.microsoft.com/office/drawing/2014/main" id="{9B793802-BF0B-4433-B015-29DDCDEA2F04}"/>
              </a:ext>
            </a:extLst>
          </p:cNvPr>
          <p:cNvSpPr/>
          <p:nvPr/>
        </p:nvSpPr>
        <p:spPr>
          <a:xfrm>
            <a:off x="399343" y="4027106"/>
            <a:ext cx="11047280" cy="787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en-GB" sz="2400" b="1" dirty="0">
                <a:latin typeface="Arial" panose="020B0604020202020204" pitchFamily="34" charset="0"/>
                <a:cs typeface="Arial" panose="020B0604020202020204" pitchFamily="34" charset="0"/>
              </a:rPr>
              <a:t>Enhance productivity and value for money</a:t>
            </a:r>
          </a:p>
        </p:txBody>
      </p:sp>
      <p:sp>
        <p:nvSpPr>
          <p:cNvPr id="21" name="Rectangle 20">
            <a:extLst>
              <a:ext uri="{FF2B5EF4-FFF2-40B4-BE49-F238E27FC236}">
                <a16:creationId xmlns:a16="http://schemas.microsoft.com/office/drawing/2014/main" id="{127F3ABB-DA6C-4DC1-BA6E-C86683A35BEA}"/>
              </a:ext>
            </a:extLst>
          </p:cNvPr>
          <p:cNvSpPr/>
          <p:nvPr/>
        </p:nvSpPr>
        <p:spPr>
          <a:xfrm>
            <a:off x="416839" y="5221914"/>
            <a:ext cx="11029784" cy="838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en-GB" sz="2400" b="1" dirty="0">
                <a:latin typeface="Arial" panose="020B0604020202020204" pitchFamily="34" charset="0"/>
                <a:cs typeface="Arial" panose="020B0604020202020204" pitchFamily="34" charset="0"/>
              </a:rPr>
              <a:t>         Help the NHS support broader social and economic development</a:t>
            </a:r>
          </a:p>
        </p:txBody>
      </p:sp>
      <p:sp>
        <p:nvSpPr>
          <p:cNvPr id="10" name="Title 4">
            <a:extLst>
              <a:ext uri="{FF2B5EF4-FFF2-40B4-BE49-F238E27FC236}">
                <a16:creationId xmlns:a16="http://schemas.microsoft.com/office/drawing/2014/main" id="{334DD6B5-9F5E-49BE-82FD-9D578DFBF007}"/>
              </a:ext>
            </a:extLst>
          </p:cNvPr>
          <p:cNvSpPr txBox="1">
            <a:spLocks/>
          </p:cNvSpPr>
          <p:nvPr/>
        </p:nvSpPr>
        <p:spPr>
          <a:xfrm>
            <a:off x="357644" y="566467"/>
            <a:ext cx="9011729" cy="541369"/>
          </a:xfrm>
          <a:prstGeom prst="rect">
            <a:avLst/>
          </a:prstGeom>
        </p:spPr>
        <p:txBody>
          <a:bodyPr vert="horz" lIns="81608" tIns="40805" rIns="81608" bIns="40805" rtlCol="0" anchor="ctr">
            <a:noAutofit/>
          </a:bodyPr>
          <a:lstStyle>
            <a:lvl1pPr algn="l" defTabSz="612070" rtl="0" eaLnBrk="1" latinLnBrk="0" hangingPunct="1">
              <a:lnSpc>
                <a:spcPct val="90000"/>
              </a:lnSpc>
              <a:spcBef>
                <a:spcPct val="0"/>
              </a:spcBef>
              <a:buNone/>
              <a:defRPr sz="2000" b="1" kern="1200">
                <a:solidFill>
                  <a:srgbClr val="007771"/>
                </a:solidFill>
                <a:latin typeface="Arial" charset="0"/>
                <a:ea typeface="Arial" charset="0"/>
                <a:cs typeface="Arial" charset="0"/>
              </a:defRPr>
            </a:lvl1pPr>
          </a:lstStyle>
          <a:p>
            <a:pPr defTabSz="816073">
              <a:defRPr/>
            </a:pPr>
            <a:r>
              <a:rPr lang="en-GB" sz="3200" dirty="0">
                <a:solidFill>
                  <a:schemeClr val="accent1"/>
                </a:solidFill>
              </a:rPr>
              <a:t>Why this? Why now?</a:t>
            </a:r>
          </a:p>
          <a:p>
            <a:pPr defTabSz="816073">
              <a:defRPr/>
            </a:pPr>
            <a:r>
              <a:rPr lang="en-GB" sz="2600" dirty="0">
                <a:solidFill>
                  <a:schemeClr val="accent1"/>
                </a:solidFill>
              </a:rPr>
              <a:t>The ICS will provide a step change in how we: </a:t>
            </a:r>
          </a:p>
          <a:p>
            <a:pPr defTabSz="816073">
              <a:defRPr/>
            </a:pPr>
            <a:endParaRPr lang="en-GB" sz="2667" dirty="0">
              <a:solidFill>
                <a:schemeClr val="accent1"/>
              </a:solidFill>
            </a:endParaRPr>
          </a:p>
        </p:txBody>
      </p:sp>
    </p:spTree>
    <p:extLst>
      <p:ext uri="{BB962C8B-B14F-4D97-AF65-F5344CB8AC3E}">
        <p14:creationId xmlns:p14="http://schemas.microsoft.com/office/powerpoint/2010/main" val="17580319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object 2">
            <a:extLst>
              <a:ext uri="{FF2B5EF4-FFF2-40B4-BE49-F238E27FC236}">
                <a16:creationId xmlns:a16="http://schemas.microsoft.com/office/drawing/2014/main" id="{A73CA54E-6840-478D-B0EE-67E95337DF0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215068" y="1355814"/>
            <a:ext cx="4968000" cy="5190167"/>
          </a:xfrm>
          <a:prstGeom prst="rect">
            <a:avLst/>
          </a:prstGeom>
        </p:spPr>
      </p:pic>
      <p:sp>
        <p:nvSpPr>
          <p:cNvPr id="9" name="Slide Number Placeholder 3"/>
          <p:cNvSpPr txBox="1">
            <a:spLocks/>
          </p:cNvSpPr>
          <p:nvPr/>
        </p:nvSpPr>
        <p:spPr>
          <a:xfrm>
            <a:off x="9188713" y="6267782"/>
            <a:ext cx="2844800" cy="365125"/>
          </a:xfrm>
          <a:prstGeom prst="rect">
            <a:avLst/>
          </a:prstGeom>
        </p:spPr>
        <p:txBody>
          <a:bodyPr/>
          <a:lstStyle>
            <a:defPPr>
              <a:defRPr lang="en-US"/>
            </a:defPPr>
            <a:lvl1pPr marL="0" algn="l" defTabSz="612070" rtl="0" eaLnBrk="1" latinLnBrk="0" hangingPunct="1">
              <a:defRPr sz="1300" kern="1200">
                <a:solidFill>
                  <a:schemeClr val="tx1"/>
                </a:solidFill>
                <a:latin typeface="+mn-lt"/>
                <a:ea typeface="+mn-ea"/>
                <a:cs typeface="+mn-cs"/>
              </a:defRPr>
            </a:lvl1pPr>
            <a:lvl2pPr marL="306034" algn="l" defTabSz="612070" rtl="0" eaLnBrk="1" latinLnBrk="0" hangingPunct="1">
              <a:defRPr sz="1300" kern="1200">
                <a:solidFill>
                  <a:schemeClr val="tx1"/>
                </a:solidFill>
                <a:latin typeface="+mn-lt"/>
                <a:ea typeface="+mn-ea"/>
                <a:cs typeface="+mn-cs"/>
              </a:defRPr>
            </a:lvl2pPr>
            <a:lvl3pPr marL="612070" algn="l" defTabSz="612070" rtl="0" eaLnBrk="1" latinLnBrk="0" hangingPunct="1">
              <a:defRPr sz="1300" kern="1200">
                <a:solidFill>
                  <a:schemeClr val="tx1"/>
                </a:solidFill>
                <a:latin typeface="+mn-lt"/>
                <a:ea typeface="+mn-ea"/>
                <a:cs typeface="+mn-cs"/>
              </a:defRPr>
            </a:lvl3pPr>
            <a:lvl4pPr marL="918103" algn="l" defTabSz="612070" rtl="0" eaLnBrk="1" latinLnBrk="0" hangingPunct="1">
              <a:defRPr sz="1300" kern="1200">
                <a:solidFill>
                  <a:schemeClr val="tx1"/>
                </a:solidFill>
                <a:latin typeface="+mn-lt"/>
                <a:ea typeface="+mn-ea"/>
                <a:cs typeface="+mn-cs"/>
              </a:defRPr>
            </a:lvl4pPr>
            <a:lvl5pPr marL="1224138" algn="l" defTabSz="612070" rtl="0" eaLnBrk="1" latinLnBrk="0" hangingPunct="1">
              <a:defRPr sz="1300" kern="1200">
                <a:solidFill>
                  <a:schemeClr val="tx1"/>
                </a:solidFill>
                <a:latin typeface="+mn-lt"/>
                <a:ea typeface="+mn-ea"/>
                <a:cs typeface="+mn-cs"/>
              </a:defRPr>
            </a:lvl5pPr>
            <a:lvl6pPr marL="1530172" algn="l" defTabSz="612070" rtl="0" eaLnBrk="1" latinLnBrk="0" hangingPunct="1">
              <a:defRPr sz="1300" kern="1200">
                <a:solidFill>
                  <a:schemeClr val="tx1"/>
                </a:solidFill>
                <a:latin typeface="+mn-lt"/>
                <a:ea typeface="+mn-ea"/>
                <a:cs typeface="+mn-cs"/>
              </a:defRPr>
            </a:lvl6pPr>
            <a:lvl7pPr marL="1836207" algn="l" defTabSz="612070" rtl="0" eaLnBrk="1" latinLnBrk="0" hangingPunct="1">
              <a:defRPr sz="1300" kern="1200">
                <a:solidFill>
                  <a:schemeClr val="tx1"/>
                </a:solidFill>
                <a:latin typeface="+mn-lt"/>
                <a:ea typeface="+mn-ea"/>
                <a:cs typeface="+mn-cs"/>
              </a:defRPr>
            </a:lvl7pPr>
            <a:lvl8pPr marL="2142242" algn="l" defTabSz="612070" rtl="0" eaLnBrk="1" latinLnBrk="0" hangingPunct="1">
              <a:defRPr sz="1300" kern="1200">
                <a:solidFill>
                  <a:schemeClr val="tx1"/>
                </a:solidFill>
                <a:latin typeface="+mn-lt"/>
                <a:ea typeface="+mn-ea"/>
                <a:cs typeface="+mn-cs"/>
              </a:defRPr>
            </a:lvl8pPr>
            <a:lvl9pPr marL="2448276" algn="l" defTabSz="612070" rtl="0" eaLnBrk="1" latinLnBrk="0" hangingPunct="1">
              <a:defRPr sz="1300" kern="1200">
                <a:solidFill>
                  <a:schemeClr val="tx1"/>
                </a:solidFill>
                <a:latin typeface="+mn-lt"/>
                <a:ea typeface="+mn-ea"/>
                <a:cs typeface="+mn-cs"/>
              </a:defRPr>
            </a:lvl9pPr>
          </a:lstStyle>
          <a:p>
            <a:pPr algn="r" defTabSz="816073">
              <a:defRPr/>
            </a:pPr>
            <a:fld id="{6CC72DD5-14A2-49B9-A213-0F99922027F3}" type="slidenum">
              <a:rPr lang="en-GB" sz="1733" b="1">
                <a:solidFill>
                  <a:schemeClr val="bg1"/>
                </a:solidFill>
                <a:latin typeface="Arial" panose="020B0604020202020204" pitchFamily="34" charset="0"/>
                <a:cs typeface="Arial" panose="020B0604020202020204" pitchFamily="34" charset="0"/>
              </a:rPr>
              <a:pPr algn="r" defTabSz="816073">
                <a:defRPr/>
              </a:pPr>
              <a:t>4</a:t>
            </a:fld>
            <a:endParaRPr lang="en-GB" sz="1733" b="1" dirty="0">
              <a:solidFill>
                <a:schemeClr val="bg1"/>
              </a:solidFill>
              <a:latin typeface="Arial" panose="020B0604020202020204" pitchFamily="34" charset="0"/>
              <a:cs typeface="Arial" panose="020B0604020202020204" pitchFamily="34" charset="0"/>
            </a:endParaRPr>
          </a:p>
        </p:txBody>
      </p:sp>
      <p:sp>
        <p:nvSpPr>
          <p:cNvPr id="8" name="Content Placeholder 5">
            <a:extLst>
              <a:ext uri="{FF2B5EF4-FFF2-40B4-BE49-F238E27FC236}">
                <a16:creationId xmlns:a16="http://schemas.microsoft.com/office/drawing/2014/main" id="{9CF851C6-612C-4049-B3CA-FBF7BB880052}"/>
              </a:ext>
            </a:extLst>
          </p:cNvPr>
          <p:cNvSpPr>
            <a:spLocks noGrp="1"/>
          </p:cNvSpPr>
          <p:nvPr>
            <p:ph sz="quarter" idx="11"/>
          </p:nvPr>
        </p:nvSpPr>
        <p:spPr>
          <a:xfrm>
            <a:off x="439268" y="1102552"/>
            <a:ext cx="6187673" cy="5356187"/>
          </a:xfrm>
        </p:spPr>
        <p:txBody>
          <a:bodyPr>
            <a:normAutofit/>
          </a:bodyPr>
          <a:lstStyle/>
          <a:p>
            <a:pPr>
              <a:lnSpc>
                <a:spcPct val="100000"/>
              </a:lnSpc>
            </a:pPr>
            <a:r>
              <a:rPr lang="en-GB" sz="2133" dirty="0"/>
              <a:t>Building on the successes of the COVID system response</a:t>
            </a:r>
          </a:p>
          <a:p>
            <a:pPr>
              <a:lnSpc>
                <a:spcPct val="100000"/>
              </a:lnSpc>
            </a:pPr>
            <a:r>
              <a:rPr lang="en-GB" sz="2133" dirty="0"/>
              <a:t>Creating a combined leadership for the health and care system</a:t>
            </a:r>
          </a:p>
          <a:p>
            <a:pPr>
              <a:lnSpc>
                <a:spcPct val="100000"/>
              </a:lnSpc>
            </a:pPr>
            <a:r>
              <a:rPr lang="en-GB" sz="2133" dirty="0"/>
              <a:t>Emphasising collaboration, for system wide service redesign, transformation and delivery</a:t>
            </a:r>
          </a:p>
          <a:p>
            <a:pPr>
              <a:lnSpc>
                <a:spcPct val="100000"/>
              </a:lnSpc>
            </a:pPr>
            <a:r>
              <a:rPr lang="en-GB" sz="2133" dirty="0"/>
              <a:t>Breaking down the bureaucratic barriers between organisations</a:t>
            </a:r>
          </a:p>
          <a:p>
            <a:pPr>
              <a:lnSpc>
                <a:spcPct val="100000"/>
              </a:lnSpc>
            </a:pPr>
            <a:r>
              <a:rPr lang="en-GB" sz="2133" dirty="0"/>
              <a:t>Embedding closer working between NHS and local government overseeing ‘place-based’ commissioning and delivery</a:t>
            </a:r>
          </a:p>
          <a:p>
            <a:pPr>
              <a:lnSpc>
                <a:spcPct val="100000"/>
              </a:lnSpc>
            </a:pPr>
            <a:r>
              <a:rPr lang="en-GB" sz="2133" dirty="0"/>
              <a:t>Driving neighbourhood arrangements for the tailoring and integration of services to meet local need</a:t>
            </a:r>
          </a:p>
          <a:p>
            <a:endParaRPr lang="en-GB" dirty="0"/>
          </a:p>
        </p:txBody>
      </p:sp>
      <p:sp>
        <p:nvSpPr>
          <p:cNvPr id="7" name="TextBox 6">
            <a:extLst>
              <a:ext uri="{FF2B5EF4-FFF2-40B4-BE49-F238E27FC236}">
                <a16:creationId xmlns:a16="http://schemas.microsoft.com/office/drawing/2014/main" id="{7182A69F-40A9-4F31-8184-7AC8B5740AD0}"/>
              </a:ext>
            </a:extLst>
          </p:cNvPr>
          <p:cNvSpPr txBox="1"/>
          <p:nvPr/>
        </p:nvSpPr>
        <p:spPr>
          <a:xfrm>
            <a:off x="339354" y="165031"/>
            <a:ext cx="6485652" cy="584775"/>
          </a:xfrm>
          <a:prstGeom prst="rect">
            <a:avLst/>
          </a:prstGeom>
          <a:noFill/>
        </p:spPr>
        <p:txBody>
          <a:bodyPr wrap="square" rtlCol="0">
            <a:spAutoFit/>
          </a:bodyPr>
          <a:lstStyle/>
          <a:p>
            <a:r>
              <a:rPr lang="en-GB" sz="3200" b="1" dirty="0">
                <a:solidFill>
                  <a:schemeClr val="accent1"/>
                </a:solidFill>
                <a:latin typeface="Arial" panose="020B0604020202020204" pitchFamily="34" charset="0"/>
                <a:cs typeface="Arial" panose="020B0604020202020204" pitchFamily="34" charset="0"/>
              </a:rPr>
              <a:t>It will do this by:</a:t>
            </a:r>
          </a:p>
        </p:txBody>
      </p:sp>
    </p:spTree>
    <p:extLst>
      <p:ext uri="{BB962C8B-B14F-4D97-AF65-F5344CB8AC3E}">
        <p14:creationId xmlns:p14="http://schemas.microsoft.com/office/powerpoint/2010/main" val="1093343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a:extLst>
              <a:ext uri="{FF2B5EF4-FFF2-40B4-BE49-F238E27FC236}">
                <a16:creationId xmlns:a16="http://schemas.microsoft.com/office/drawing/2014/main" id="{9DDEAF46-3ECC-4B89-8696-505B7A74FFA7}"/>
              </a:ext>
            </a:extLst>
          </p:cNvPr>
          <p:cNvSpPr txBox="1"/>
          <p:nvPr/>
        </p:nvSpPr>
        <p:spPr>
          <a:xfrm>
            <a:off x="339354" y="165031"/>
            <a:ext cx="8849364" cy="584775"/>
          </a:xfrm>
          <a:prstGeom prst="rect">
            <a:avLst/>
          </a:prstGeom>
          <a:noFill/>
        </p:spPr>
        <p:txBody>
          <a:bodyPr wrap="square" rtlCol="0">
            <a:spAutoFit/>
          </a:bodyPr>
          <a:lstStyle/>
          <a:p>
            <a:r>
              <a:rPr lang="en-GB" sz="3200" b="1" dirty="0">
                <a:solidFill>
                  <a:schemeClr val="accent1"/>
                </a:solidFill>
                <a:latin typeface="Arial" panose="020B0604020202020204" pitchFamily="34" charset="0"/>
                <a:cs typeface="Arial" panose="020B0604020202020204" pitchFamily="34" charset="0"/>
              </a:rPr>
              <a:t>The shape of our ICS</a:t>
            </a:r>
            <a:endParaRPr lang="en-GB" sz="3200" b="1" dirty="0">
              <a:solidFill>
                <a:schemeClr val="accent2"/>
              </a:solidFill>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DBD504BF-0358-406F-BC6F-BCA550FE8CB8}"/>
              </a:ext>
            </a:extLst>
          </p:cNvPr>
          <p:cNvGrpSpPr/>
          <p:nvPr/>
        </p:nvGrpSpPr>
        <p:grpSpPr>
          <a:xfrm>
            <a:off x="545283" y="671119"/>
            <a:ext cx="10176384" cy="5735062"/>
            <a:chOff x="545283" y="671119"/>
            <a:chExt cx="10176384" cy="5735062"/>
          </a:xfrm>
        </p:grpSpPr>
        <p:grpSp>
          <p:nvGrpSpPr>
            <p:cNvPr id="2" name="Group 1">
              <a:extLst>
                <a:ext uri="{FF2B5EF4-FFF2-40B4-BE49-F238E27FC236}">
                  <a16:creationId xmlns:a16="http://schemas.microsoft.com/office/drawing/2014/main" id="{920149EA-28A1-4C77-B895-5D7E0F0EFAE4}"/>
                </a:ext>
              </a:extLst>
            </p:cNvPr>
            <p:cNvGrpSpPr/>
            <p:nvPr/>
          </p:nvGrpSpPr>
          <p:grpSpPr>
            <a:xfrm>
              <a:off x="545283" y="671119"/>
              <a:ext cx="10176384" cy="5735062"/>
              <a:chOff x="600000" y="470260"/>
              <a:chExt cx="11010901" cy="6271481"/>
            </a:xfrm>
          </p:grpSpPr>
          <p:sp>
            <p:nvSpPr>
              <p:cNvPr id="12" name="Rectangle 11">
                <a:extLst>
                  <a:ext uri="{FF2B5EF4-FFF2-40B4-BE49-F238E27FC236}">
                    <a16:creationId xmlns:a16="http://schemas.microsoft.com/office/drawing/2014/main" id="{CBA32FB8-F67D-4456-AA45-E7B08F68CD45}"/>
                  </a:ext>
                </a:extLst>
              </p:cNvPr>
              <p:cNvSpPr/>
              <p:nvPr/>
            </p:nvSpPr>
            <p:spPr>
              <a:xfrm>
                <a:off x="3254204" y="6216241"/>
                <a:ext cx="8332799" cy="5255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1" name="Rectangle 20"/>
              <p:cNvSpPr/>
              <p:nvPr/>
            </p:nvSpPr>
            <p:spPr>
              <a:xfrm>
                <a:off x="600001" y="940424"/>
                <a:ext cx="10981637" cy="867948"/>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467" dirty="0">
                    <a:latin typeface="Arial" panose="020B0604020202020204" pitchFamily="34" charset="0"/>
                    <a:cs typeface="Arial" panose="020B0604020202020204" pitchFamily="34" charset="0"/>
                  </a:rPr>
                  <a:t>Combined leadership for health </a:t>
                </a:r>
              </a:p>
              <a:p>
                <a:pPr>
                  <a:defRPr/>
                </a:pPr>
                <a:r>
                  <a:rPr lang="en-GB" sz="1467" dirty="0">
                    <a:latin typeface="Arial" panose="020B0604020202020204" pitchFamily="34" charset="0"/>
                    <a:cs typeface="Arial" panose="020B0604020202020204" pitchFamily="34" charset="0"/>
                  </a:rPr>
                  <a:t>and care system </a:t>
                </a:r>
              </a:p>
            </p:txBody>
          </p:sp>
          <p:sp>
            <p:nvSpPr>
              <p:cNvPr id="22" name="Rectangle 21"/>
              <p:cNvSpPr/>
              <p:nvPr/>
            </p:nvSpPr>
            <p:spPr>
              <a:xfrm>
                <a:off x="600001" y="1808371"/>
                <a:ext cx="10981637" cy="1285479"/>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1350" dirty="0">
                    <a:latin typeface="Arial" panose="020B0604020202020204" pitchFamily="34" charset="0"/>
                    <a:cs typeface="Arial" panose="020B0604020202020204" pitchFamily="34" charset="0"/>
                  </a:rPr>
                  <a:t>Developing </a:t>
                </a:r>
                <a:r>
                  <a:rPr lang="en-GB" sz="1350" b="1" dirty="0">
                    <a:latin typeface="Arial" panose="020B0604020202020204" pitchFamily="34" charset="0"/>
                    <a:cs typeface="Arial" panose="020B0604020202020204" pitchFamily="34" charset="0"/>
                  </a:rPr>
                  <a:t>collaboratives </a:t>
                </a:r>
                <a:r>
                  <a:rPr lang="en-GB" sz="1350" dirty="0">
                    <a:latin typeface="Arial" panose="020B0604020202020204" pitchFamily="34" charset="0"/>
                    <a:cs typeface="Arial" panose="020B0604020202020204" pitchFamily="34" charset="0"/>
                  </a:rPr>
                  <a:t>as a </a:t>
                </a:r>
                <a:br>
                  <a:rPr lang="en-GB" sz="1350" dirty="0">
                    <a:latin typeface="Arial" panose="020B0604020202020204" pitchFamily="34" charset="0"/>
                    <a:cs typeface="Arial" panose="020B0604020202020204" pitchFamily="34" charset="0"/>
                  </a:rPr>
                </a:br>
                <a:r>
                  <a:rPr lang="en-GB" sz="1350" dirty="0">
                    <a:latin typeface="Arial" panose="020B0604020202020204" pitchFamily="34" charset="0"/>
                    <a:cs typeface="Arial" panose="020B0604020202020204" pitchFamily="34" charset="0"/>
                  </a:rPr>
                  <a:t>focus for system-wide service </a:t>
                </a:r>
              </a:p>
              <a:p>
                <a:pPr>
                  <a:defRPr/>
                </a:pPr>
                <a:r>
                  <a:rPr lang="en-GB" sz="1350" dirty="0">
                    <a:latin typeface="Arial" panose="020B0604020202020204" pitchFamily="34" charset="0"/>
                    <a:cs typeface="Arial" panose="020B0604020202020204" pitchFamily="34" charset="0"/>
                  </a:rPr>
                  <a:t>redesign, transformation and</a:t>
                </a:r>
              </a:p>
              <a:p>
                <a:pPr>
                  <a:defRPr/>
                </a:pPr>
                <a:r>
                  <a:rPr lang="en-GB" sz="1350" dirty="0">
                    <a:latin typeface="Arial" panose="020B0604020202020204" pitchFamily="34" charset="0"/>
                    <a:cs typeface="Arial" panose="020B0604020202020204" pitchFamily="34" charset="0"/>
                  </a:rPr>
                  <a:t>delivery (Lead Provider/Alliance)</a:t>
                </a:r>
              </a:p>
            </p:txBody>
          </p:sp>
          <p:sp>
            <p:nvSpPr>
              <p:cNvPr id="23" name="Rectangle 22"/>
              <p:cNvSpPr/>
              <p:nvPr/>
            </p:nvSpPr>
            <p:spPr>
              <a:xfrm>
                <a:off x="600819" y="3093849"/>
                <a:ext cx="10991180" cy="1597420"/>
              </a:xfrm>
              <a:prstGeom prst="rect">
                <a:avLst/>
              </a:prstGeom>
              <a:solidFill>
                <a:schemeClr val="accent6"/>
              </a:solidFill>
              <a:ln w="12700">
                <a:solidFill>
                  <a:schemeClr val="accent6"/>
                </a:solidFill>
              </a:ln>
            </p:spPr>
            <p:style>
              <a:lnRef idx="1">
                <a:schemeClr val="accent4"/>
              </a:lnRef>
              <a:fillRef idx="2">
                <a:schemeClr val="accent4"/>
              </a:fillRef>
              <a:effectRef idx="1">
                <a:schemeClr val="accent4"/>
              </a:effectRef>
              <a:fontRef idx="minor">
                <a:schemeClr val="dk1"/>
              </a:fontRef>
            </p:style>
            <p:txBody>
              <a:bodyPr/>
              <a:lstStyle/>
              <a:p>
                <a:pPr>
                  <a:defRPr/>
                </a:pPr>
                <a:endParaRPr lang="en-GB" sz="1600" dirty="0">
                  <a:latin typeface="Arial" panose="020B0604020202020204" pitchFamily="34" charset="0"/>
                  <a:cs typeface="Arial" panose="020B0604020202020204" pitchFamily="34" charset="0"/>
                </a:endParaRPr>
              </a:p>
              <a:p>
                <a:pPr>
                  <a:defRPr/>
                </a:pPr>
                <a:endParaRPr lang="en-GB" sz="1467" dirty="0">
                  <a:latin typeface="Arial" panose="020B0604020202020204" pitchFamily="34" charset="0"/>
                  <a:cs typeface="Arial" panose="020B0604020202020204" pitchFamily="34" charset="0"/>
                </a:endParaRPr>
              </a:p>
              <a:p>
                <a:pPr>
                  <a:defRPr/>
                </a:pPr>
                <a:r>
                  <a:rPr lang="en-GB" sz="1467" dirty="0">
                    <a:latin typeface="Arial" panose="020B0604020202020204" pitchFamily="34" charset="0"/>
                    <a:cs typeface="Arial" panose="020B0604020202020204" pitchFamily="34" charset="0"/>
                  </a:rPr>
                  <a:t>Oversee </a:t>
                </a:r>
                <a:r>
                  <a:rPr lang="en-GB" sz="1467" b="1" dirty="0">
                    <a:latin typeface="Arial" panose="020B0604020202020204" pitchFamily="34" charset="0"/>
                    <a:cs typeface="Arial" panose="020B0604020202020204" pitchFamily="34" charset="0"/>
                  </a:rPr>
                  <a:t>place-based</a:t>
                </a:r>
                <a:r>
                  <a:rPr lang="en-GB" sz="1467" dirty="0">
                    <a:latin typeface="Arial" panose="020B0604020202020204" pitchFamily="34" charset="0"/>
                    <a:cs typeface="Arial" panose="020B0604020202020204" pitchFamily="34" charset="0"/>
                  </a:rPr>
                  <a:t> joint</a:t>
                </a:r>
              </a:p>
              <a:p>
                <a:pPr>
                  <a:defRPr/>
                </a:pPr>
                <a:r>
                  <a:rPr lang="en-GB" sz="1467" dirty="0">
                    <a:latin typeface="Arial" panose="020B0604020202020204" pitchFamily="34" charset="0"/>
                    <a:cs typeface="Arial" panose="020B0604020202020204" pitchFamily="34" charset="0"/>
                  </a:rPr>
                  <a:t>commissioning and delivery</a:t>
                </a:r>
              </a:p>
              <a:p>
                <a:pPr>
                  <a:defRPr/>
                </a:pPr>
                <a:endParaRPr lang="en-GB" sz="1600" dirty="0">
                  <a:latin typeface="Arial" panose="020B0604020202020204" pitchFamily="34" charset="0"/>
                  <a:cs typeface="Arial" panose="020B0604020202020204" pitchFamily="34" charset="0"/>
                </a:endParaRPr>
              </a:p>
            </p:txBody>
          </p:sp>
          <p:sp>
            <p:nvSpPr>
              <p:cNvPr id="33" name="Rectangle 32">
                <a:extLst>
                  <a:ext uri="{FF2B5EF4-FFF2-40B4-BE49-F238E27FC236}">
                    <a16:creationId xmlns:a16="http://schemas.microsoft.com/office/drawing/2014/main" id="{76E9B96D-1122-436E-972D-C5136B9999E6}"/>
                  </a:ext>
                </a:extLst>
              </p:cNvPr>
              <p:cNvSpPr/>
              <p:nvPr/>
            </p:nvSpPr>
            <p:spPr>
              <a:xfrm>
                <a:off x="600000" y="4694880"/>
                <a:ext cx="10992000" cy="1511761"/>
              </a:xfrm>
              <a:prstGeom prst="rect">
                <a:avLst/>
              </a:prstGeom>
              <a:solidFill>
                <a:schemeClr val="accent3"/>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1467" dirty="0">
                  <a:latin typeface="Arial" panose="020B0604020202020204" pitchFamily="34" charset="0"/>
                  <a:cs typeface="Arial" panose="020B0604020202020204" pitchFamily="34" charset="0"/>
                </a:endParaRPr>
              </a:p>
              <a:p>
                <a:pPr>
                  <a:defRPr/>
                </a:pPr>
                <a:r>
                  <a:rPr lang="en-GB" sz="1467" b="1" dirty="0">
                    <a:latin typeface="Arial" panose="020B0604020202020204" pitchFamily="34" charset="0"/>
                    <a:cs typeface="Arial" panose="020B0604020202020204" pitchFamily="34" charset="0"/>
                  </a:rPr>
                  <a:t>Neighbourhood (sub-place) </a:t>
                </a:r>
              </a:p>
              <a:p>
                <a:pPr>
                  <a:defRPr/>
                </a:pPr>
                <a:r>
                  <a:rPr lang="en-GB" sz="1467" dirty="0">
                    <a:latin typeface="Arial" panose="020B0604020202020204" pitchFamily="34" charset="0"/>
                    <a:cs typeface="Arial" panose="020B0604020202020204" pitchFamily="34" charset="0"/>
                  </a:rPr>
                  <a:t>arrangements will be needed, </a:t>
                </a:r>
                <a:br>
                  <a:rPr lang="en-GB" sz="1467" dirty="0">
                    <a:latin typeface="Arial" panose="020B0604020202020204" pitchFamily="34" charset="0"/>
                    <a:cs typeface="Arial" panose="020B0604020202020204" pitchFamily="34" charset="0"/>
                  </a:rPr>
                </a:br>
                <a:r>
                  <a:rPr lang="en-GB" sz="1467" dirty="0">
                    <a:latin typeface="Arial" panose="020B0604020202020204" pitchFamily="34" charset="0"/>
                    <a:cs typeface="Arial" panose="020B0604020202020204" pitchFamily="34" charset="0"/>
                  </a:rPr>
                  <a:t>as a basis of effective integration </a:t>
                </a:r>
                <a:br>
                  <a:rPr lang="en-GB" sz="1467" dirty="0">
                    <a:latin typeface="Arial" panose="020B0604020202020204" pitchFamily="34" charset="0"/>
                    <a:cs typeface="Arial" panose="020B0604020202020204" pitchFamily="34" charset="0"/>
                  </a:rPr>
                </a:br>
                <a:r>
                  <a:rPr lang="en-GB" sz="1467" dirty="0">
                    <a:latin typeface="Arial" panose="020B0604020202020204" pitchFamily="34" charset="0"/>
                    <a:cs typeface="Arial" panose="020B0604020202020204" pitchFamily="34" charset="0"/>
                  </a:rPr>
                  <a:t>and tailoring of services to local needs. </a:t>
                </a:r>
                <a:br>
                  <a:rPr lang="en-GB" sz="1467" dirty="0">
                    <a:latin typeface="Arial" panose="020B0604020202020204" pitchFamily="34" charset="0"/>
                    <a:cs typeface="Arial" panose="020B0604020202020204" pitchFamily="34" charset="0"/>
                  </a:rPr>
                </a:br>
                <a:r>
                  <a:rPr lang="en-GB" sz="1467" dirty="0">
                    <a:latin typeface="Arial" panose="020B0604020202020204" pitchFamily="34" charset="0"/>
                    <a:cs typeface="Arial" panose="020B0604020202020204" pitchFamily="34" charset="0"/>
                  </a:rPr>
                  <a:t>Delivery and business is done at this level</a:t>
                </a:r>
              </a:p>
              <a:p>
                <a:pPr>
                  <a:defRPr/>
                </a:pPr>
                <a:endParaRPr lang="en-GB" sz="1600" dirty="0">
                  <a:latin typeface="Arial" panose="020B0604020202020204" pitchFamily="34" charset="0"/>
                  <a:cs typeface="Arial" panose="020B0604020202020204" pitchFamily="34" charset="0"/>
                </a:endParaRPr>
              </a:p>
            </p:txBody>
          </p:sp>
          <p:sp>
            <p:nvSpPr>
              <p:cNvPr id="41" name="Oval 40">
                <a:extLst>
                  <a:ext uri="{FF2B5EF4-FFF2-40B4-BE49-F238E27FC236}">
                    <a16:creationId xmlns:a16="http://schemas.microsoft.com/office/drawing/2014/main" id="{B6F8B8B4-F9CD-4791-904E-5AC1CFD127D6}"/>
                  </a:ext>
                </a:extLst>
              </p:cNvPr>
              <p:cNvSpPr/>
              <p:nvPr/>
            </p:nvSpPr>
            <p:spPr>
              <a:xfrm>
                <a:off x="3360000" y="470260"/>
                <a:ext cx="8241600" cy="6113852"/>
              </a:xfrm>
              <a:prstGeom prst="ellipse">
                <a:avLst/>
              </a:prstGeom>
              <a:solidFill>
                <a:schemeClr val="accent5"/>
              </a:solidFill>
              <a:ln w="38100">
                <a:solidFill>
                  <a:schemeClr val="accent5"/>
                </a:solidFill>
              </a:ln>
            </p:spPr>
            <p:style>
              <a:lnRef idx="2">
                <a:schemeClr val="accent5">
                  <a:shade val="50000"/>
                </a:schemeClr>
              </a:lnRef>
              <a:fillRef idx="1">
                <a:schemeClr val="accent5"/>
              </a:fillRef>
              <a:effectRef idx="0">
                <a:schemeClr val="accent5"/>
              </a:effectRef>
              <a:fontRef idx="minor">
                <a:schemeClr val="lt1"/>
              </a:fontRef>
            </p:style>
            <p:txBody>
              <a:bodyPr>
                <a:prstTxWarp prst="textCircle">
                  <a:avLst/>
                </a:prstTxWarp>
              </a:bodyPr>
              <a:lstStyle/>
              <a:p>
                <a:pPr algn="ctr">
                  <a:defRPr/>
                </a:pPr>
                <a:endParaRPr lang="en-GB" sz="2400" dirty="0"/>
              </a:p>
            </p:txBody>
          </p:sp>
          <p:sp>
            <p:nvSpPr>
              <p:cNvPr id="14" name="Oval 13"/>
              <p:cNvSpPr/>
              <p:nvPr/>
            </p:nvSpPr>
            <p:spPr>
              <a:xfrm>
                <a:off x="3522720" y="593500"/>
                <a:ext cx="7925461" cy="5835413"/>
              </a:xfrm>
              <a:prstGeom prst="ellipse">
                <a:avLst/>
              </a:prstGeom>
              <a:solidFill>
                <a:schemeClr val="bg1"/>
              </a:solidFill>
              <a:ln w="38100">
                <a:solidFill>
                  <a:schemeClr val="accent5"/>
                </a:solidFill>
              </a:ln>
            </p:spPr>
            <p:style>
              <a:lnRef idx="2">
                <a:schemeClr val="accent5">
                  <a:shade val="50000"/>
                </a:schemeClr>
              </a:lnRef>
              <a:fillRef idx="1">
                <a:schemeClr val="accent5"/>
              </a:fillRef>
              <a:effectRef idx="0">
                <a:schemeClr val="accent5"/>
              </a:effectRef>
              <a:fontRef idx="minor">
                <a:schemeClr val="lt1"/>
              </a:fontRef>
            </p:style>
            <p:txBody>
              <a:bodyPr/>
              <a:lstStyle/>
              <a:p>
                <a:pPr algn="ctr">
                  <a:defRPr/>
                </a:pPr>
                <a:endParaRPr lang="en-GB" sz="2400" dirty="0"/>
              </a:p>
            </p:txBody>
          </p:sp>
          <p:sp>
            <p:nvSpPr>
              <p:cNvPr id="30" name="Oval 29"/>
              <p:cNvSpPr/>
              <p:nvPr/>
            </p:nvSpPr>
            <p:spPr>
              <a:xfrm>
                <a:off x="4370579" y="3159973"/>
                <a:ext cx="3026436" cy="2746835"/>
              </a:xfrm>
              <a:prstGeom prst="ellipse">
                <a:avLst/>
              </a:prstGeom>
              <a:solidFill>
                <a:schemeClr val="accent6"/>
              </a:solidFill>
              <a:ln w="12700">
                <a:solidFill>
                  <a:schemeClr val="accent6"/>
                </a:solidFill>
              </a:ln>
            </p:spPr>
            <p:style>
              <a:lnRef idx="1">
                <a:schemeClr val="accent4"/>
              </a:lnRef>
              <a:fillRef idx="2">
                <a:schemeClr val="accent4"/>
              </a:fillRef>
              <a:effectRef idx="1">
                <a:schemeClr val="accent4"/>
              </a:effectRef>
              <a:fontRef idx="minor">
                <a:schemeClr val="dk1"/>
              </a:fontRef>
            </p:style>
            <p:txBody>
              <a:bodyPr/>
              <a:lstStyle/>
              <a:p>
                <a:pPr algn="ctr">
                  <a:defRPr/>
                </a:pPr>
                <a:endParaRPr lang="en-GB" sz="2400" dirty="0"/>
              </a:p>
            </p:txBody>
          </p:sp>
          <p:sp>
            <p:nvSpPr>
              <p:cNvPr id="26" name="Rectangle 25"/>
              <p:cNvSpPr/>
              <p:nvPr/>
            </p:nvSpPr>
            <p:spPr>
              <a:xfrm>
                <a:off x="5901810" y="734220"/>
                <a:ext cx="3155315" cy="321728"/>
              </a:xfrm>
              <a:prstGeom prst="rect">
                <a:avLst/>
              </a:prstGeom>
              <a:noFill/>
              <a:ln>
                <a:no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GB" b="1" dirty="0">
                    <a:solidFill>
                      <a:srgbClr val="283583"/>
                    </a:solidFill>
                    <a:latin typeface="Arial" panose="020B0604020202020204" pitchFamily="34" charset="0"/>
                    <a:cs typeface="Arial" panose="020B0604020202020204" pitchFamily="34" charset="0"/>
                  </a:rPr>
                  <a:t>Integrated Care System</a:t>
                </a:r>
              </a:p>
            </p:txBody>
          </p:sp>
          <p:sp>
            <p:nvSpPr>
              <p:cNvPr id="29" name="Oval 28"/>
              <p:cNvSpPr/>
              <p:nvPr/>
            </p:nvSpPr>
            <p:spPr>
              <a:xfrm>
                <a:off x="7550136" y="3157721"/>
                <a:ext cx="3026436" cy="2748263"/>
              </a:xfrm>
              <a:prstGeom prst="ellipse">
                <a:avLst/>
              </a:prstGeom>
              <a:solidFill>
                <a:schemeClr val="accent6"/>
              </a:solidFill>
              <a:ln w="12700">
                <a:solidFill>
                  <a:schemeClr val="accent6"/>
                </a:solidFill>
              </a:ln>
            </p:spPr>
            <p:style>
              <a:lnRef idx="1">
                <a:schemeClr val="accent4"/>
              </a:lnRef>
              <a:fillRef idx="2">
                <a:schemeClr val="accent4"/>
              </a:fillRef>
              <a:effectRef idx="1">
                <a:schemeClr val="accent4"/>
              </a:effectRef>
              <a:fontRef idx="minor">
                <a:schemeClr val="dk1"/>
              </a:fontRef>
            </p:style>
            <p:txBody>
              <a:bodyPr/>
              <a:lstStyle/>
              <a:p>
                <a:pPr algn="ctr">
                  <a:defRPr/>
                </a:pPr>
                <a:endParaRPr lang="en-GB" sz="2400" dirty="0"/>
              </a:p>
            </p:txBody>
          </p:sp>
          <p:sp>
            <p:nvSpPr>
              <p:cNvPr id="16" name="Rectangle 15"/>
              <p:cNvSpPr/>
              <p:nvPr/>
            </p:nvSpPr>
            <p:spPr>
              <a:xfrm>
                <a:off x="4281520" y="2175856"/>
                <a:ext cx="1506163" cy="726389"/>
              </a:xfrm>
              <a:prstGeom prst="rect">
                <a:avLst/>
              </a:prstGeom>
              <a:solidFill>
                <a:schemeClr val="accent2"/>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400" b="1" dirty="0">
                    <a:solidFill>
                      <a:schemeClr val="bg1"/>
                    </a:solidFill>
                    <a:latin typeface="Arial" panose="020B0604020202020204" pitchFamily="34" charset="0"/>
                    <a:cs typeface="Arial" panose="020B0604020202020204" pitchFamily="34" charset="0"/>
                  </a:rPr>
                  <a:t>Children and Young People</a:t>
                </a:r>
              </a:p>
            </p:txBody>
          </p:sp>
          <p:sp>
            <p:nvSpPr>
              <p:cNvPr id="17" name="Rectangle 16"/>
              <p:cNvSpPr/>
              <p:nvPr/>
            </p:nvSpPr>
            <p:spPr>
              <a:xfrm>
                <a:off x="5911607" y="2175856"/>
                <a:ext cx="1508069" cy="726389"/>
              </a:xfrm>
              <a:prstGeom prst="rect">
                <a:avLst/>
              </a:prstGeom>
              <a:solidFill>
                <a:schemeClr val="accent2"/>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133" b="1" dirty="0">
                    <a:solidFill>
                      <a:schemeClr val="bg1"/>
                    </a:solidFill>
                    <a:latin typeface="Arial" panose="020B0604020202020204" pitchFamily="34" charset="0"/>
                    <a:cs typeface="Arial" panose="020B0604020202020204" pitchFamily="34" charset="0"/>
                  </a:rPr>
                  <a:t>Mental Health, Learning Disability</a:t>
                </a:r>
              </a:p>
              <a:p>
                <a:pPr algn="ctr">
                  <a:defRPr/>
                </a:pPr>
                <a:r>
                  <a:rPr lang="en-GB" sz="1133" b="1" dirty="0">
                    <a:solidFill>
                      <a:schemeClr val="bg1"/>
                    </a:solidFill>
                    <a:latin typeface="Arial" panose="020B0604020202020204" pitchFamily="34" charset="0"/>
                    <a:cs typeface="Arial" panose="020B0604020202020204" pitchFamily="34" charset="0"/>
                  </a:rPr>
                  <a:t> and Autism</a:t>
                </a:r>
              </a:p>
            </p:txBody>
          </p:sp>
          <p:sp>
            <p:nvSpPr>
              <p:cNvPr id="18" name="Rectangle 17"/>
              <p:cNvSpPr/>
              <p:nvPr/>
            </p:nvSpPr>
            <p:spPr>
              <a:xfrm>
                <a:off x="7558852" y="2184433"/>
                <a:ext cx="1508069" cy="726389"/>
              </a:xfrm>
              <a:prstGeom prst="rect">
                <a:avLst/>
              </a:prstGeom>
              <a:solidFill>
                <a:schemeClr val="accent2"/>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400" b="1" dirty="0" err="1">
                    <a:solidFill>
                      <a:schemeClr val="bg1"/>
                    </a:solidFill>
                    <a:latin typeface="Arial" panose="020B0604020202020204" pitchFamily="34" charset="0"/>
                    <a:cs typeface="Arial" panose="020B0604020202020204" pitchFamily="34" charset="0"/>
                  </a:rPr>
                  <a:t>iCAN</a:t>
                </a:r>
                <a:r>
                  <a:rPr lang="en-GB" sz="1400" b="1" dirty="0">
                    <a:solidFill>
                      <a:schemeClr val="bg1"/>
                    </a:solidFill>
                    <a:latin typeface="Arial" panose="020B0604020202020204" pitchFamily="34" charset="0"/>
                    <a:cs typeface="Arial" panose="020B0604020202020204" pitchFamily="34" charset="0"/>
                  </a:rPr>
                  <a:t> </a:t>
                </a:r>
              </a:p>
              <a:p>
                <a:pPr algn="ctr">
                  <a:defRPr/>
                </a:pPr>
                <a:r>
                  <a:rPr lang="en-GB" sz="1400" b="1" dirty="0">
                    <a:solidFill>
                      <a:schemeClr val="bg1"/>
                    </a:solidFill>
                    <a:latin typeface="Arial" panose="020B0604020202020204" pitchFamily="34" charset="0"/>
                    <a:cs typeface="Arial" panose="020B0604020202020204" pitchFamily="34" charset="0"/>
                  </a:rPr>
                  <a:t>(Ageing well)</a:t>
                </a:r>
              </a:p>
            </p:txBody>
          </p:sp>
          <p:sp>
            <p:nvSpPr>
              <p:cNvPr id="19" name="Rectangle 18"/>
              <p:cNvSpPr/>
              <p:nvPr/>
            </p:nvSpPr>
            <p:spPr>
              <a:xfrm>
                <a:off x="9206097" y="2184433"/>
                <a:ext cx="1508069" cy="726389"/>
              </a:xfrm>
              <a:prstGeom prst="rect">
                <a:avLst/>
              </a:prstGeom>
              <a:solidFill>
                <a:schemeClr val="accent2"/>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b="1" dirty="0">
                    <a:solidFill>
                      <a:schemeClr val="bg1"/>
                    </a:solidFill>
                    <a:latin typeface="Arial" panose="020B0604020202020204" pitchFamily="34" charset="0"/>
                    <a:cs typeface="Arial" panose="020B0604020202020204" pitchFamily="34" charset="0"/>
                  </a:rPr>
                  <a:t>Elective</a:t>
                </a:r>
              </a:p>
              <a:p>
                <a:pPr algn="ctr">
                  <a:defRPr/>
                </a:pPr>
                <a:r>
                  <a:rPr lang="en-GB" sz="1600" b="1" dirty="0">
                    <a:solidFill>
                      <a:schemeClr val="bg1"/>
                    </a:solidFill>
                    <a:latin typeface="Arial" panose="020B0604020202020204" pitchFamily="34" charset="0"/>
                    <a:cs typeface="Arial" panose="020B0604020202020204" pitchFamily="34" charset="0"/>
                  </a:rPr>
                  <a:t>Care</a:t>
                </a:r>
              </a:p>
            </p:txBody>
          </p:sp>
          <p:grpSp>
            <p:nvGrpSpPr>
              <p:cNvPr id="8206" name="Group 33"/>
              <p:cNvGrpSpPr>
                <a:grpSpLocks/>
              </p:cNvGrpSpPr>
              <p:nvPr/>
            </p:nvGrpSpPr>
            <p:grpSpPr bwMode="auto">
              <a:xfrm>
                <a:off x="7541421" y="3322980"/>
                <a:ext cx="3043867" cy="1202651"/>
                <a:chOff x="7716164" y="3662969"/>
                <a:chExt cx="3378528" cy="1335500"/>
              </a:xfrm>
            </p:grpSpPr>
            <p:sp>
              <p:nvSpPr>
                <p:cNvPr id="7" name="Rectangle 6"/>
                <p:cNvSpPr/>
                <p:nvPr/>
              </p:nvSpPr>
              <p:spPr>
                <a:xfrm>
                  <a:off x="7716164" y="4206733"/>
                  <a:ext cx="3378528" cy="791736"/>
                </a:xfrm>
                <a:prstGeom prst="rect">
                  <a:avLst/>
                </a:prstGeom>
                <a:noFill/>
                <a:ln>
                  <a:noFill/>
                </a:ln>
                <a:effectLst/>
              </p:spPr>
              <p:style>
                <a:lnRef idx="0">
                  <a:schemeClr val="accent4"/>
                </a:lnRef>
                <a:fillRef idx="3">
                  <a:schemeClr val="accent4"/>
                </a:fillRef>
                <a:effectRef idx="3">
                  <a:schemeClr val="accent4"/>
                </a:effectRef>
                <a:fontRef idx="minor">
                  <a:schemeClr val="lt1"/>
                </a:fontRef>
              </p:style>
              <p:txBody>
                <a:bodyPr anchor="ctr"/>
                <a:lstStyle/>
                <a:p>
                  <a:pPr algn="ctr">
                    <a:defRPr/>
                  </a:pPr>
                  <a:r>
                    <a:rPr lang="en-GB" sz="1600" dirty="0">
                      <a:solidFill>
                        <a:schemeClr val="tx1"/>
                      </a:solidFill>
                      <a:latin typeface="Arial" panose="020B0604020202020204" pitchFamily="34" charset="0"/>
                      <a:cs typeface="Arial" panose="020B0604020202020204" pitchFamily="34" charset="0"/>
                    </a:rPr>
                    <a:t>West Northamptonshire </a:t>
                  </a:r>
                  <a:br>
                    <a:rPr lang="en-GB" sz="1600" dirty="0">
                      <a:solidFill>
                        <a:schemeClr val="tx1"/>
                      </a:solidFill>
                      <a:latin typeface="Arial" panose="020B0604020202020204" pitchFamily="34" charset="0"/>
                      <a:cs typeface="Arial" panose="020B0604020202020204" pitchFamily="34" charset="0"/>
                    </a:rPr>
                  </a:br>
                  <a:r>
                    <a:rPr lang="en-GB" sz="1600" dirty="0">
                      <a:solidFill>
                        <a:schemeClr val="tx1"/>
                      </a:solidFill>
                      <a:latin typeface="Arial" panose="020B0604020202020204" pitchFamily="34" charset="0"/>
                      <a:cs typeface="Arial" panose="020B0604020202020204" pitchFamily="34" charset="0"/>
                    </a:rPr>
                    <a:t>Health and Wellbeing </a:t>
                  </a:r>
                  <a:br>
                    <a:rPr lang="en-GB" sz="1600" dirty="0">
                      <a:solidFill>
                        <a:schemeClr val="tx1"/>
                      </a:solidFill>
                      <a:latin typeface="Arial" panose="020B0604020202020204" pitchFamily="34" charset="0"/>
                      <a:cs typeface="Arial" panose="020B0604020202020204" pitchFamily="34" charset="0"/>
                    </a:rPr>
                  </a:br>
                  <a:r>
                    <a:rPr lang="en-GB" sz="1600" dirty="0">
                      <a:solidFill>
                        <a:schemeClr val="tx1"/>
                      </a:solidFill>
                      <a:latin typeface="Arial" panose="020B0604020202020204" pitchFamily="34" charset="0"/>
                      <a:cs typeface="Arial" panose="020B0604020202020204" pitchFamily="34" charset="0"/>
                    </a:rPr>
                    <a:t>Board</a:t>
                  </a:r>
                </a:p>
              </p:txBody>
            </p:sp>
            <p:sp>
              <p:nvSpPr>
                <p:cNvPr id="32" name="Rectangle 31"/>
                <p:cNvSpPr/>
                <p:nvPr/>
              </p:nvSpPr>
              <p:spPr>
                <a:xfrm>
                  <a:off x="7735511" y="3662969"/>
                  <a:ext cx="3359181" cy="273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400" b="1" dirty="0">
                      <a:solidFill>
                        <a:schemeClr val="tx1"/>
                      </a:solidFill>
                      <a:latin typeface="Arial" panose="020B0604020202020204" pitchFamily="34" charset="0"/>
                      <a:cs typeface="Arial" panose="020B0604020202020204" pitchFamily="34" charset="0"/>
                    </a:rPr>
                    <a:t>Place</a:t>
                  </a:r>
                </a:p>
              </p:txBody>
            </p:sp>
          </p:grpSp>
          <p:sp>
            <p:nvSpPr>
              <p:cNvPr id="31" name="Rectangle 30"/>
              <p:cNvSpPr/>
              <p:nvPr/>
            </p:nvSpPr>
            <p:spPr bwMode="auto">
              <a:xfrm>
                <a:off x="4362451" y="3329109"/>
                <a:ext cx="3034564" cy="2459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400" b="1" dirty="0">
                    <a:solidFill>
                      <a:schemeClr val="tx1"/>
                    </a:solidFill>
                    <a:latin typeface="Arial" panose="020B0604020202020204" pitchFamily="34" charset="0"/>
                    <a:cs typeface="Arial" panose="020B0604020202020204" pitchFamily="34" charset="0"/>
                  </a:rPr>
                  <a:t>Place</a:t>
                </a:r>
              </a:p>
            </p:txBody>
          </p:sp>
          <p:sp>
            <p:nvSpPr>
              <p:cNvPr id="6" name="Rectangle 5"/>
              <p:cNvSpPr/>
              <p:nvPr/>
            </p:nvSpPr>
            <p:spPr bwMode="auto">
              <a:xfrm>
                <a:off x="4362451" y="3817328"/>
                <a:ext cx="3043867" cy="713291"/>
              </a:xfrm>
              <a:prstGeom prst="rect">
                <a:avLst/>
              </a:prstGeom>
              <a:noFill/>
              <a:effectLst/>
            </p:spPr>
            <p:style>
              <a:lnRef idx="0">
                <a:schemeClr val="accent4"/>
              </a:lnRef>
              <a:fillRef idx="3">
                <a:schemeClr val="accent4"/>
              </a:fillRef>
              <a:effectRef idx="3">
                <a:schemeClr val="accent4"/>
              </a:effectRef>
              <a:fontRef idx="minor">
                <a:schemeClr val="lt1"/>
              </a:fontRef>
            </p:style>
            <p:txBody>
              <a:bodyPr anchor="ctr"/>
              <a:lstStyle/>
              <a:p>
                <a:pPr algn="ctr">
                  <a:defRPr/>
                </a:pPr>
                <a:r>
                  <a:rPr lang="en-GB" sz="1600" dirty="0">
                    <a:solidFill>
                      <a:schemeClr val="tx1"/>
                    </a:solidFill>
                    <a:latin typeface="Arial" panose="020B0604020202020204" pitchFamily="34" charset="0"/>
                    <a:cs typeface="Arial" panose="020B0604020202020204" pitchFamily="34" charset="0"/>
                  </a:rPr>
                  <a:t>North Northamptonshire </a:t>
                </a:r>
                <a:br>
                  <a:rPr lang="en-GB" sz="1600" dirty="0">
                    <a:solidFill>
                      <a:schemeClr val="tx1"/>
                    </a:solidFill>
                    <a:latin typeface="Arial" panose="020B0604020202020204" pitchFamily="34" charset="0"/>
                    <a:cs typeface="Arial" panose="020B0604020202020204" pitchFamily="34" charset="0"/>
                  </a:rPr>
                </a:br>
                <a:r>
                  <a:rPr lang="en-GB" sz="1600" dirty="0">
                    <a:solidFill>
                      <a:schemeClr val="tx1"/>
                    </a:solidFill>
                    <a:latin typeface="Arial" panose="020B0604020202020204" pitchFamily="34" charset="0"/>
                    <a:cs typeface="Arial" panose="020B0604020202020204" pitchFamily="34" charset="0"/>
                  </a:rPr>
                  <a:t>Health and Wellbeing</a:t>
                </a:r>
                <a:br>
                  <a:rPr lang="en-GB" sz="1600" dirty="0">
                    <a:solidFill>
                      <a:schemeClr val="tx1"/>
                    </a:solidFill>
                    <a:latin typeface="Arial" panose="020B0604020202020204" pitchFamily="34" charset="0"/>
                    <a:cs typeface="Arial" panose="020B0604020202020204" pitchFamily="34" charset="0"/>
                  </a:rPr>
                </a:br>
                <a:r>
                  <a:rPr lang="en-GB" sz="1600" dirty="0">
                    <a:solidFill>
                      <a:schemeClr val="tx1"/>
                    </a:solidFill>
                    <a:latin typeface="Arial" panose="020B0604020202020204" pitchFamily="34" charset="0"/>
                    <a:cs typeface="Arial" panose="020B0604020202020204" pitchFamily="34" charset="0"/>
                  </a:rPr>
                  <a:t>Board</a:t>
                </a:r>
              </a:p>
            </p:txBody>
          </p:sp>
          <p:sp>
            <p:nvSpPr>
              <p:cNvPr id="8" name="Rectangle 7"/>
              <p:cNvSpPr/>
              <p:nvPr/>
            </p:nvSpPr>
            <p:spPr bwMode="auto">
              <a:xfrm>
                <a:off x="4742079" y="4767476"/>
                <a:ext cx="734992" cy="518816"/>
              </a:xfrm>
              <a:prstGeom prst="rect">
                <a:avLst/>
              </a:prstGeom>
              <a:solidFill>
                <a:schemeClr val="accent3"/>
              </a:solidFill>
              <a:ln w="12700">
                <a:solidFill>
                  <a:schemeClr val="accent3"/>
                </a:solidFill>
              </a:ln>
              <a:effectLst/>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GB" sz="1467" dirty="0">
                    <a:latin typeface="Arial" panose="020B0604020202020204" pitchFamily="34" charset="0"/>
                    <a:cs typeface="Arial" panose="020B0604020202020204" pitchFamily="34" charset="0"/>
                  </a:rPr>
                  <a:t>Sub-Place</a:t>
                </a:r>
              </a:p>
            </p:txBody>
          </p:sp>
          <p:sp>
            <p:nvSpPr>
              <p:cNvPr id="9" name="Rectangle 8"/>
              <p:cNvSpPr/>
              <p:nvPr/>
            </p:nvSpPr>
            <p:spPr bwMode="auto">
              <a:xfrm>
                <a:off x="5539505" y="5112486"/>
                <a:ext cx="734992" cy="518816"/>
              </a:xfrm>
              <a:prstGeom prst="rect">
                <a:avLst/>
              </a:prstGeom>
              <a:solidFill>
                <a:schemeClr val="accent3"/>
              </a:solidFill>
              <a:ln w="12700">
                <a:solidFill>
                  <a:schemeClr val="accent3"/>
                </a:solidFill>
              </a:ln>
              <a:effectLst/>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GB" sz="1467" dirty="0">
                    <a:latin typeface="Arial" panose="020B0604020202020204" pitchFamily="34" charset="0"/>
                    <a:cs typeface="Arial" panose="020B0604020202020204" pitchFamily="34" charset="0"/>
                  </a:rPr>
                  <a:t>Sub-Place</a:t>
                </a:r>
              </a:p>
            </p:txBody>
          </p:sp>
          <p:sp>
            <p:nvSpPr>
              <p:cNvPr id="10" name="Rectangle 9"/>
              <p:cNvSpPr/>
              <p:nvPr/>
            </p:nvSpPr>
            <p:spPr bwMode="auto">
              <a:xfrm>
                <a:off x="6331100" y="4755368"/>
                <a:ext cx="734992" cy="518816"/>
              </a:xfrm>
              <a:prstGeom prst="rect">
                <a:avLst/>
              </a:prstGeom>
              <a:solidFill>
                <a:schemeClr val="accent3"/>
              </a:solidFill>
              <a:ln w="12700">
                <a:solidFill>
                  <a:schemeClr val="accent3"/>
                </a:solidFill>
              </a:ln>
              <a:effectLst/>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GB" sz="1467" dirty="0">
                    <a:latin typeface="Arial" panose="020B0604020202020204" pitchFamily="34" charset="0"/>
                    <a:cs typeface="Arial" panose="020B0604020202020204" pitchFamily="34" charset="0"/>
                  </a:rPr>
                  <a:t>Sub-Place</a:t>
                </a:r>
              </a:p>
            </p:txBody>
          </p:sp>
          <p:sp>
            <p:nvSpPr>
              <p:cNvPr id="34" name="Rectangle 33">
                <a:extLst>
                  <a:ext uri="{FF2B5EF4-FFF2-40B4-BE49-F238E27FC236}">
                    <a16:creationId xmlns:a16="http://schemas.microsoft.com/office/drawing/2014/main" id="{1E89D518-181E-40ED-9D16-4B50415C60FE}"/>
                  </a:ext>
                </a:extLst>
              </p:cNvPr>
              <p:cNvSpPr/>
              <p:nvPr/>
            </p:nvSpPr>
            <p:spPr>
              <a:xfrm>
                <a:off x="5807156" y="1859117"/>
                <a:ext cx="3155315" cy="321728"/>
              </a:xfrm>
              <a:prstGeom prst="rect">
                <a:avLst/>
              </a:prstGeom>
              <a:noFill/>
              <a:ln>
                <a:no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GB" sz="1600" b="1" dirty="0">
                    <a:solidFill>
                      <a:schemeClr val="accent2"/>
                    </a:solidFill>
                    <a:latin typeface="Arial" panose="020B0604020202020204" pitchFamily="34" charset="0"/>
                    <a:cs typeface="Arial" panose="020B0604020202020204" pitchFamily="34" charset="0"/>
                  </a:rPr>
                  <a:t>System-wide</a:t>
                </a:r>
              </a:p>
            </p:txBody>
          </p:sp>
          <p:sp>
            <p:nvSpPr>
              <p:cNvPr id="35" name="Rectangle 34">
                <a:extLst>
                  <a:ext uri="{FF2B5EF4-FFF2-40B4-BE49-F238E27FC236}">
                    <a16:creationId xmlns:a16="http://schemas.microsoft.com/office/drawing/2014/main" id="{59919676-A75A-406A-A67B-4CA54490FB80}"/>
                  </a:ext>
                </a:extLst>
              </p:cNvPr>
              <p:cNvSpPr/>
              <p:nvPr/>
            </p:nvSpPr>
            <p:spPr bwMode="auto">
              <a:xfrm>
                <a:off x="7893854" y="4767476"/>
                <a:ext cx="734992" cy="518816"/>
              </a:xfrm>
              <a:prstGeom prst="rect">
                <a:avLst/>
              </a:prstGeom>
              <a:solidFill>
                <a:schemeClr val="accent3"/>
              </a:solidFill>
              <a:ln w="12700">
                <a:solidFill>
                  <a:schemeClr val="accent3"/>
                </a:solidFill>
              </a:ln>
              <a:effectLst/>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GB" sz="1467" dirty="0">
                    <a:latin typeface="Arial" panose="020B0604020202020204" pitchFamily="34" charset="0"/>
                    <a:cs typeface="Arial" panose="020B0604020202020204" pitchFamily="34" charset="0"/>
                  </a:rPr>
                  <a:t>Sub-Place</a:t>
                </a:r>
              </a:p>
            </p:txBody>
          </p:sp>
          <p:sp>
            <p:nvSpPr>
              <p:cNvPr id="36" name="Rectangle 35">
                <a:extLst>
                  <a:ext uri="{FF2B5EF4-FFF2-40B4-BE49-F238E27FC236}">
                    <a16:creationId xmlns:a16="http://schemas.microsoft.com/office/drawing/2014/main" id="{02B03F15-1DF5-4E2C-977B-30EACE4D3DB5}"/>
                  </a:ext>
                </a:extLst>
              </p:cNvPr>
              <p:cNvSpPr/>
              <p:nvPr/>
            </p:nvSpPr>
            <p:spPr bwMode="auto">
              <a:xfrm>
                <a:off x="8691280" y="5112486"/>
                <a:ext cx="734992" cy="518816"/>
              </a:xfrm>
              <a:prstGeom prst="rect">
                <a:avLst/>
              </a:prstGeom>
              <a:solidFill>
                <a:schemeClr val="accent3"/>
              </a:solidFill>
              <a:ln w="12700">
                <a:solidFill>
                  <a:schemeClr val="accent3"/>
                </a:solidFill>
              </a:ln>
              <a:effectLst/>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GB" sz="1467" dirty="0">
                    <a:latin typeface="Arial" panose="020B0604020202020204" pitchFamily="34" charset="0"/>
                    <a:cs typeface="Arial" panose="020B0604020202020204" pitchFamily="34" charset="0"/>
                  </a:rPr>
                  <a:t>Sub-Place</a:t>
                </a:r>
              </a:p>
            </p:txBody>
          </p:sp>
          <p:cxnSp>
            <p:nvCxnSpPr>
              <p:cNvPr id="3" name="Straight Connector 2">
                <a:extLst>
                  <a:ext uri="{FF2B5EF4-FFF2-40B4-BE49-F238E27FC236}">
                    <a16:creationId xmlns:a16="http://schemas.microsoft.com/office/drawing/2014/main" id="{54F0C123-1D89-4027-AD70-6A35066C7F7F}"/>
                  </a:ext>
                </a:extLst>
              </p:cNvPr>
              <p:cNvCxnSpPr/>
              <p:nvPr/>
            </p:nvCxnSpPr>
            <p:spPr>
              <a:xfrm>
                <a:off x="3894492" y="4694880"/>
                <a:ext cx="7181642" cy="0"/>
              </a:xfrm>
              <a:prstGeom prst="line">
                <a:avLst/>
              </a:prstGeom>
              <a:ln w="12700">
                <a:solidFill>
                  <a:srgbClr val="FFC000"/>
                </a:solidFill>
                <a:prstDash val="lgDash"/>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7E583BC7-98E8-4802-A43D-92B2F0480276}"/>
                  </a:ext>
                </a:extLst>
              </p:cNvPr>
              <p:cNvSpPr/>
              <p:nvPr/>
            </p:nvSpPr>
            <p:spPr bwMode="auto">
              <a:xfrm>
                <a:off x="9482874" y="4755368"/>
                <a:ext cx="734992" cy="518816"/>
              </a:xfrm>
              <a:prstGeom prst="rect">
                <a:avLst/>
              </a:prstGeom>
              <a:solidFill>
                <a:schemeClr val="accent3"/>
              </a:solidFill>
              <a:ln w="12700">
                <a:solidFill>
                  <a:schemeClr val="accent3"/>
                </a:solidFill>
              </a:ln>
              <a:effectLst/>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GB" sz="1467" dirty="0">
                    <a:latin typeface="Arial" panose="020B0604020202020204" pitchFamily="34" charset="0"/>
                    <a:cs typeface="Arial" panose="020B0604020202020204" pitchFamily="34" charset="0"/>
                  </a:rPr>
                  <a:t>Sub-Place</a:t>
                </a:r>
              </a:p>
            </p:txBody>
          </p:sp>
          <p:cxnSp>
            <p:nvCxnSpPr>
              <p:cNvPr id="38" name="Straight Connector 37">
                <a:extLst>
                  <a:ext uri="{FF2B5EF4-FFF2-40B4-BE49-F238E27FC236}">
                    <a16:creationId xmlns:a16="http://schemas.microsoft.com/office/drawing/2014/main" id="{CF069403-7417-469A-AE0B-F88528A7FA91}"/>
                  </a:ext>
                </a:extLst>
              </p:cNvPr>
              <p:cNvCxnSpPr>
                <a:cxnSpLocks/>
              </p:cNvCxnSpPr>
              <p:nvPr/>
            </p:nvCxnSpPr>
            <p:spPr>
              <a:xfrm>
                <a:off x="3598163" y="3093849"/>
                <a:ext cx="7783017" cy="0"/>
              </a:xfrm>
              <a:prstGeom prst="line">
                <a:avLst/>
              </a:prstGeom>
              <a:ln w="12700">
                <a:solidFill>
                  <a:schemeClr val="accent6"/>
                </a:solidFill>
                <a:prstDash val="lg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E1E72058-C200-43D7-B535-07A67C33977C}"/>
                  </a:ext>
                </a:extLst>
              </p:cNvPr>
              <p:cNvCxnSpPr>
                <a:cxnSpLocks/>
              </p:cNvCxnSpPr>
              <p:nvPr/>
            </p:nvCxnSpPr>
            <p:spPr>
              <a:xfrm>
                <a:off x="4362451" y="1808372"/>
                <a:ext cx="6286620" cy="0"/>
              </a:xfrm>
              <a:prstGeom prst="line">
                <a:avLst/>
              </a:prstGeom>
              <a:ln w="12700">
                <a:solidFill>
                  <a:schemeClr val="accent2"/>
                </a:solidFill>
                <a:prstDash val="lgDash"/>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73469DE3-AFD7-4329-A91C-9CCE81B8C4E4}"/>
                  </a:ext>
                </a:extLst>
              </p:cNvPr>
              <p:cNvSpPr txBox="1"/>
              <p:nvPr/>
            </p:nvSpPr>
            <p:spPr>
              <a:xfrm>
                <a:off x="3264000" y="6378833"/>
                <a:ext cx="8346901" cy="318100"/>
              </a:xfrm>
              <a:prstGeom prst="rect">
                <a:avLst/>
              </a:prstGeom>
              <a:noFill/>
            </p:spPr>
            <p:txBody>
              <a:bodyPr wrap="square" rtlCol="0" anchor="ctr">
                <a:spAutoFit/>
              </a:bodyPr>
              <a:lstStyle/>
              <a:p>
                <a:pPr algn="ctr"/>
                <a:r>
                  <a:rPr lang="en-GB" sz="1467" b="1" dirty="0">
                    <a:solidFill>
                      <a:schemeClr val="bg1"/>
                    </a:solidFill>
                    <a:latin typeface="Arial" panose="020B0604020202020204" pitchFamily="34" charset="0"/>
                    <a:cs typeface="Arial" panose="020B0604020202020204" pitchFamily="34" charset="0"/>
                  </a:rPr>
                  <a:t>All activity to be informed by a collective focus on outcomes for our communities</a:t>
                </a:r>
              </a:p>
            </p:txBody>
          </p:sp>
        </p:grpSp>
        <p:sp>
          <p:nvSpPr>
            <p:cNvPr id="43" name="Arrow: Pentagon 42">
              <a:extLst>
                <a:ext uri="{FF2B5EF4-FFF2-40B4-BE49-F238E27FC236}">
                  <a16:creationId xmlns:a16="http://schemas.microsoft.com/office/drawing/2014/main" id="{B677A434-3060-4AAA-A79E-3514DA1F5D64}"/>
                </a:ext>
              </a:extLst>
            </p:cNvPr>
            <p:cNvSpPr/>
            <p:nvPr/>
          </p:nvSpPr>
          <p:spPr>
            <a:xfrm rot="16200000">
              <a:off x="5862126" y="793854"/>
              <a:ext cx="648000" cy="1440000"/>
            </a:xfrm>
            <a:prstGeom prst="homePlate">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33" b="1" dirty="0">
                <a:solidFill>
                  <a:schemeClr val="bg1"/>
                </a:solidFill>
                <a:latin typeface="Arial" panose="020B0604020202020204" pitchFamily="34" charset="0"/>
                <a:cs typeface="Arial" panose="020B0604020202020204" pitchFamily="34" charset="0"/>
              </a:endParaRPr>
            </a:p>
          </p:txBody>
        </p:sp>
        <p:sp>
          <p:nvSpPr>
            <p:cNvPr id="44" name="Arrow: Pentagon 43">
              <a:extLst>
                <a:ext uri="{FF2B5EF4-FFF2-40B4-BE49-F238E27FC236}">
                  <a16:creationId xmlns:a16="http://schemas.microsoft.com/office/drawing/2014/main" id="{71CB35EC-E75C-4DD5-9C2C-D70D9219DB64}"/>
                </a:ext>
              </a:extLst>
            </p:cNvPr>
            <p:cNvSpPr/>
            <p:nvPr/>
          </p:nvSpPr>
          <p:spPr>
            <a:xfrm rot="16200000">
              <a:off x="7336798" y="791780"/>
              <a:ext cx="648000" cy="1440000"/>
            </a:xfrm>
            <a:prstGeom prst="homePlat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33" b="1" dirty="0">
                <a:solidFill>
                  <a:schemeClr val="bg1"/>
                </a:solidFill>
                <a:latin typeface="Arial" panose="020B0604020202020204" pitchFamily="34" charset="0"/>
                <a:cs typeface="Arial" panose="020B0604020202020204" pitchFamily="34" charset="0"/>
              </a:endParaRPr>
            </a:p>
          </p:txBody>
        </p:sp>
        <p:sp>
          <p:nvSpPr>
            <p:cNvPr id="46" name="Rectangle 45">
              <a:extLst>
                <a:ext uri="{FF2B5EF4-FFF2-40B4-BE49-F238E27FC236}">
                  <a16:creationId xmlns:a16="http://schemas.microsoft.com/office/drawing/2014/main" id="{54621D95-7504-4531-8F11-94E7143983E0}"/>
                </a:ext>
              </a:extLst>
            </p:cNvPr>
            <p:cNvSpPr/>
            <p:nvPr/>
          </p:nvSpPr>
          <p:spPr>
            <a:xfrm>
              <a:off x="5468214" y="1261983"/>
              <a:ext cx="1444558" cy="65271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300" b="1" dirty="0">
                  <a:solidFill>
                    <a:schemeClr val="bg1"/>
                  </a:solidFill>
                  <a:latin typeface="Arial" panose="020B0604020202020204" pitchFamily="34" charset="0"/>
                  <a:cs typeface="Arial" panose="020B0604020202020204" pitchFamily="34" charset="0"/>
                </a:rPr>
                <a:t>Integrated </a:t>
              </a:r>
              <a:br>
                <a:rPr lang="en-GB" sz="1300" b="1" dirty="0">
                  <a:solidFill>
                    <a:schemeClr val="bg1"/>
                  </a:solidFill>
                  <a:latin typeface="Arial" panose="020B0604020202020204" pitchFamily="34" charset="0"/>
                  <a:cs typeface="Arial" panose="020B0604020202020204" pitchFamily="34" charset="0"/>
                </a:rPr>
              </a:br>
              <a:r>
                <a:rPr lang="en-GB" sz="1300" b="1" dirty="0">
                  <a:solidFill>
                    <a:schemeClr val="bg1"/>
                  </a:solidFill>
                  <a:latin typeface="Arial" panose="020B0604020202020204" pitchFamily="34" charset="0"/>
                  <a:cs typeface="Arial" panose="020B0604020202020204" pitchFamily="34" charset="0"/>
                </a:rPr>
                <a:t>Care Board</a:t>
              </a:r>
            </a:p>
          </p:txBody>
        </p:sp>
        <p:sp>
          <p:nvSpPr>
            <p:cNvPr id="47" name="Rectangle 46">
              <a:extLst>
                <a:ext uri="{FF2B5EF4-FFF2-40B4-BE49-F238E27FC236}">
                  <a16:creationId xmlns:a16="http://schemas.microsoft.com/office/drawing/2014/main" id="{D0EDF07E-98F4-4B9B-BCAC-0B4D32E822C2}"/>
                </a:ext>
              </a:extLst>
            </p:cNvPr>
            <p:cNvSpPr/>
            <p:nvPr/>
          </p:nvSpPr>
          <p:spPr>
            <a:xfrm>
              <a:off x="6922348" y="1296761"/>
              <a:ext cx="1476555" cy="65166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300" b="1" dirty="0">
                  <a:solidFill>
                    <a:schemeClr val="bg1"/>
                  </a:solidFill>
                  <a:latin typeface="Arial" panose="020B0604020202020204" pitchFamily="34" charset="0"/>
                  <a:cs typeface="Arial" panose="020B0604020202020204" pitchFamily="34" charset="0"/>
                </a:rPr>
                <a:t>Integrated Care Partnership</a:t>
              </a:r>
            </a:p>
          </p:txBody>
        </p:sp>
      </p:grpSp>
    </p:spTree>
    <p:extLst>
      <p:ext uri="{BB962C8B-B14F-4D97-AF65-F5344CB8AC3E}">
        <p14:creationId xmlns:p14="http://schemas.microsoft.com/office/powerpoint/2010/main" val="4285385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FCC8B72-94F8-1AEF-A205-79FCE1C0BE18}"/>
              </a:ext>
            </a:extLst>
          </p:cNvPr>
          <p:cNvSpPr>
            <a:spLocks noGrp="1"/>
          </p:cNvSpPr>
          <p:nvPr>
            <p:ph type="ctrTitle"/>
          </p:nvPr>
        </p:nvSpPr>
        <p:spPr/>
        <p:txBody>
          <a:bodyPr/>
          <a:lstStyle/>
          <a:p>
            <a:r>
              <a:rPr lang="en-GB" dirty="0"/>
              <a:t>Non-Medical Prescribing</a:t>
            </a:r>
          </a:p>
        </p:txBody>
      </p:sp>
    </p:spTree>
    <p:extLst>
      <p:ext uri="{BB962C8B-B14F-4D97-AF65-F5344CB8AC3E}">
        <p14:creationId xmlns:p14="http://schemas.microsoft.com/office/powerpoint/2010/main" val="3727516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79ABB-CC67-BE3B-CFAB-A99E406B3420}"/>
              </a:ext>
            </a:extLst>
          </p:cNvPr>
          <p:cNvSpPr>
            <a:spLocks noGrp="1"/>
          </p:cNvSpPr>
          <p:nvPr>
            <p:ph type="title"/>
          </p:nvPr>
        </p:nvSpPr>
        <p:spPr/>
        <p:txBody>
          <a:bodyPr/>
          <a:lstStyle/>
          <a:p>
            <a:r>
              <a:rPr lang="en-GB" dirty="0"/>
              <a:t>Recovering access to primary care</a:t>
            </a:r>
          </a:p>
        </p:txBody>
      </p:sp>
      <p:pic>
        <p:nvPicPr>
          <p:cNvPr id="5" name="Content Placeholder 4">
            <a:extLst>
              <a:ext uri="{FF2B5EF4-FFF2-40B4-BE49-F238E27FC236}">
                <a16:creationId xmlns:a16="http://schemas.microsoft.com/office/drawing/2014/main" id="{4A7284A2-3908-EBB3-158C-DFA580624ECA}"/>
              </a:ext>
            </a:extLst>
          </p:cNvPr>
          <p:cNvPicPr>
            <a:picLocks noGrp="1" noChangeAspect="1"/>
          </p:cNvPicPr>
          <p:nvPr>
            <p:ph idx="1"/>
          </p:nvPr>
        </p:nvPicPr>
        <p:blipFill>
          <a:blip r:embed="rId2"/>
          <a:stretch>
            <a:fillRect/>
          </a:stretch>
        </p:blipFill>
        <p:spPr>
          <a:xfrm>
            <a:off x="339725" y="1490535"/>
            <a:ext cx="11520488" cy="4818317"/>
          </a:xfrm>
        </p:spPr>
      </p:pic>
    </p:spTree>
    <p:extLst>
      <p:ext uri="{BB962C8B-B14F-4D97-AF65-F5344CB8AC3E}">
        <p14:creationId xmlns:p14="http://schemas.microsoft.com/office/powerpoint/2010/main" val="1121140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2EB4EBC-BA91-AA6D-38BB-2E620DCD2820}"/>
              </a:ext>
            </a:extLst>
          </p:cNvPr>
          <p:cNvSpPr>
            <a:spLocks noGrp="1"/>
          </p:cNvSpPr>
          <p:nvPr>
            <p:ph type="title"/>
          </p:nvPr>
        </p:nvSpPr>
        <p:spPr/>
        <p:txBody>
          <a:bodyPr>
            <a:normAutofit/>
          </a:bodyPr>
          <a:lstStyle/>
          <a:p>
            <a:r>
              <a:rPr lang="en-GB" dirty="0"/>
              <a:t>Expanding Community Pharmacy Services </a:t>
            </a:r>
          </a:p>
        </p:txBody>
      </p:sp>
      <p:sp>
        <p:nvSpPr>
          <p:cNvPr id="9" name="Content Placeholder 8">
            <a:extLst>
              <a:ext uri="{FF2B5EF4-FFF2-40B4-BE49-F238E27FC236}">
                <a16:creationId xmlns:a16="http://schemas.microsoft.com/office/drawing/2014/main" id="{D8E5FF67-CCBC-D4FA-CD5C-25332358BC80}"/>
              </a:ext>
            </a:extLst>
          </p:cNvPr>
          <p:cNvSpPr>
            <a:spLocks noGrp="1"/>
          </p:cNvSpPr>
          <p:nvPr>
            <p:ph idx="1"/>
          </p:nvPr>
        </p:nvSpPr>
        <p:spPr/>
        <p:txBody>
          <a:bodyPr>
            <a:normAutofit/>
          </a:bodyPr>
          <a:lstStyle/>
          <a:p>
            <a:pPr marL="0" indent="0">
              <a:lnSpc>
                <a:spcPct val="107000"/>
              </a:lnSpc>
              <a:spcBef>
                <a:spcPts val="1200"/>
              </a:spcBef>
              <a:spcAft>
                <a:spcPts val="800"/>
              </a:spcAft>
              <a:buNone/>
            </a:pPr>
            <a:r>
              <a:rPr lang="en-GB" sz="1800" dirty="0">
                <a:effectLst/>
                <a:latin typeface="Arial" panose="020B0604020202020204" pitchFamily="34" charset="0"/>
                <a:ea typeface="Calibri" panose="020F0502020204030204" pitchFamily="34" charset="0"/>
                <a:cs typeface="Times New Roman" panose="02020603050405020304" pitchFamily="18" charset="0"/>
              </a:rPr>
              <a:t>The </a:t>
            </a:r>
            <a:r>
              <a:rPr lang="en-GB" sz="1800" i="1" dirty="0">
                <a:effectLst/>
                <a:latin typeface="Arial" panose="020B0604020202020204" pitchFamily="34" charset="0"/>
                <a:ea typeface="Calibri" panose="020F0502020204030204" pitchFamily="34" charset="0"/>
                <a:cs typeface="Times New Roman" panose="02020603050405020304" pitchFamily="18" charset="0"/>
              </a:rPr>
              <a:t>Recovery Plan </a:t>
            </a:r>
            <a:r>
              <a:rPr lang="en-GB" sz="1800" dirty="0">
                <a:latin typeface="Arial" panose="020B0604020202020204" pitchFamily="34" charset="0"/>
                <a:ea typeface="Calibri" panose="020F0502020204030204" pitchFamily="34" charset="0"/>
                <a:cs typeface="Times New Roman" panose="02020603050405020304" pitchFamily="18" charset="0"/>
              </a:rPr>
              <a:t>promises a f</a:t>
            </a:r>
            <a:r>
              <a:rPr lang="en-GB" sz="1800" dirty="0">
                <a:effectLst/>
                <a:latin typeface="Arial" panose="020B0604020202020204" pitchFamily="34" charset="0"/>
                <a:ea typeface="Calibri" panose="020F0502020204030204" pitchFamily="34" charset="0"/>
                <a:cs typeface="Times New Roman" panose="02020603050405020304" pitchFamily="18" charset="0"/>
              </a:rPr>
              <a:t>ocus on driving activity in Community Pharmacy for services that should be more appropriately accessed closer to the community.  There is significant funding over the next two years (£645m) for Community Pharmacy to support this as described in the following slides.  The Northamptonshire ICB will need to work </a:t>
            </a:r>
            <a:r>
              <a:rPr lang="en-GB" sz="1800" dirty="0">
                <a:latin typeface="Arial" panose="020B0604020202020204" pitchFamily="34" charset="0"/>
                <a:ea typeface="Calibri" panose="020F0502020204030204" pitchFamily="34" charset="0"/>
                <a:cs typeface="Times New Roman" panose="02020603050405020304" pitchFamily="18" charset="0"/>
              </a:rPr>
              <a:t>c</a:t>
            </a:r>
            <a:r>
              <a:rPr lang="en-GB" sz="1800" dirty="0">
                <a:effectLst/>
                <a:latin typeface="Arial" panose="020B0604020202020204" pitchFamily="34" charset="0"/>
                <a:ea typeface="Calibri" panose="020F0502020204030204" pitchFamily="34" charset="0"/>
                <a:cs typeface="Times New Roman" panose="02020603050405020304" pitchFamily="18" charset="0"/>
              </a:rPr>
              <a:t>losely with Community Pharmacy to support the successful delivery of this as well as the wider ‘hosted’ primary care team (former NHSE) and the other ICBs within the East Midlands.</a:t>
            </a:r>
          </a:p>
          <a:p>
            <a:pPr marL="0" indent="0">
              <a:lnSpc>
                <a:spcPct val="107000"/>
              </a:lnSpc>
              <a:spcBef>
                <a:spcPts val="1200"/>
              </a:spcBef>
              <a:spcAft>
                <a:spcPts val="800"/>
              </a:spcAft>
              <a:buNone/>
            </a:pPr>
            <a:r>
              <a:rPr lang="en-GB" sz="1800" b="1" dirty="0">
                <a:effectLst/>
                <a:latin typeface="Arial" panose="020B0604020202020204" pitchFamily="34" charset="0"/>
                <a:ea typeface="Calibri" panose="020F0502020204030204" pitchFamily="34" charset="0"/>
                <a:cs typeface="Times New Roman" panose="02020603050405020304" pitchFamily="18" charset="0"/>
              </a:rPr>
              <a:t>Pharmacy First</a:t>
            </a:r>
          </a:p>
          <a:p>
            <a:pPr marL="0" indent="0">
              <a:lnSpc>
                <a:spcPct val="107000"/>
              </a:lnSpc>
              <a:spcBef>
                <a:spcPts val="1200"/>
              </a:spcBef>
              <a:spcAft>
                <a:spcPts val="800"/>
              </a:spcAft>
              <a:buNone/>
            </a:pPr>
            <a:r>
              <a:rPr lang="en-GB" sz="1800" dirty="0">
                <a:effectLst/>
                <a:latin typeface="Arial" panose="020B0604020202020204" pitchFamily="34" charset="0"/>
                <a:ea typeface="Calibri" panose="020F0502020204030204" pitchFamily="34" charset="0"/>
                <a:cs typeface="Times New Roman" panose="02020603050405020304" pitchFamily="18" charset="0"/>
              </a:rPr>
              <a:t>Pharmacy First will enable pharmacists to supply prescription only medicines such as antibiotics and antivirals, in order to treat the following seven common conditions (all without the need to visit a GP):</a:t>
            </a:r>
          </a:p>
          <a:p>
            <a:pPr marL="342900" lvl="0" indent="-342900">
              <a:lnSpc>
                <a:spcPct val="107000"/>
              </a:lnSpc>
              <a:spcBef>
                <a:spcPts val="1200"/>
              </a:spcBef>
              <a:buFont typeface="Symbol" panose="05050102010706020507" pitchFamily="18" charset="2"/>
              <a:buChar char=""/>
            </a:pPr>
            <a:r>
              <a:rPr lang="en-GB" sz="1800" dirty="0">
                <a:effectLst/>
                <a:latin typeface="Arial" panose="020B0604020202020204" pitchFamily="34" charset="0"/>
                <a:ea typeface="Calibri" panose="020F0502020204030204" pitchFamily="34" charset="0"/>
                <a:cs typeface="Times New Roman" panose="02020603050405020304" pitchFamily="18" charset="0"/>
              </a:rPr>
              <a:t>Sinusitis, sore throat, earache, infected insect bite, impetigo, shingles</a:t>
            </a:r>
            <a:r>
              <a:rPr lang="en-GB" sz="1800" dirty="0">
                <a:latin typeface="Arial" panose="020B0604020202020204" pitchFamily="34" charset="0"/>
                <a:ea typeface="Calibri" panose="020F0502020204030204" pitchFamily="34" charset="0"/>
                <a:cs typeface="Times New Roman" panose="02020603050405020304" pitchFamily="18" charset="0"/>
              </a:rPr>
              <a:t>, </a:t>
            </a:r>
            <a:r>
              <a:rPr lang="en-GB" sz="1800" dirty="0">
                <a:effectLst/>
                <a:latin typeface="Arial" panose="020B0604020202020204" pitchFamily="34" charset="0"/>
                <a:ea typeface="Calibri" panose="020F0502020204030204" pitchFamily="34" charset="0"/>
                <a:cs typeface="Times New Roman" panose="02020603050405020304" pitchFamily="18" charset="0"/>
              </a:rPr>
              <a:t>uncomplicated urinary tract infections in women.</a:t>
            </a:r>
          </a:p>
          <a:p>
            <a:pPr marL="0" indent="0">
              <a:lnSpc>
                <a:spcPct val="107000"/>
              </a:lnSpc>
              <a:spcAft>
                <a:spcPts val="800"/>
              </a:spcAft>
              <a:buNone/>
            </a:pPr>
            <a:r>
              <a:rPr lang="en-GB" sz="1800" dirty="0">
                <a:effectLst/>
                <a:latin typeface="Arial" panose="020B0604020202020204" pitchFamily="34" charset="0"/>
                <a:ea typeface="Calibri" panose="020F0502020204030204" pitchFamily="34" charset="0"/>
                <a:cs typeface="Times New Roman" panose="02020603050405020304" pitchFamily="18" charset="0"/>
              </a:rPr>
              <a:t>The service is proposed to launch </a:t>
            </a:r>
            <a:r>
              <a:rPr lang="en-GB" sz="1800" b="1" i="1" dirty="0">
                <a:effectLst/>
                <a:latin typeface="Arial" panose="020B0604020202020204" pitchFamily="34" charset="0"/>
                <a:ea typeface="Calibri" panose="020F0502020204030204" pitchFamily="34" charset="0"/>
                <a:cs typeface="Times New Roman" panose="02020603050405020304" pitchFamily="18" charset="0"/>
              </a:rPr>
              <a:t>before the end of 2023</a:t>
            </a:r>
            <a:r>
              <a:rPr lang="en-GB" sz="1800" dirty="0">
                <a:effectLst/>
                <a:latin typeface="Arial" panose="020B0604020202020204" pitchFamily="34" charset="0"/>
                <a:ea typeface="Calibri" panose="020F0502020204030204" pitchFamily="34" charset="0"/>
                <a:cs typeface="Times New Roman" panose="02020603050405020304" pitchFamily="18" charset="0"/>
              </a:rPr>
              <a:t> (subject to national negotiations with the Pharmaceutical Services Negotiating Committee).  </a:t>
            </a:r>
            <a:endParaRPr lang="en-GB" dirty="0"/>
          </a:p>
        </p:txBody>
      </p:sp>
    </p:spTree>
    <p:extLst>
      <p:ext uri="{BB962C8B-B14F-4D97-AF65-F5344CB8AC3E}">
        <p14:creationId xmlns:p14="http://schemas.microsoft.com/office/powerpoint/2010/main" val="6483885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2EB4EBC-BA91-AA6D-38BB-2E620DCD2820}"/>
              </a:ext>
            </a:extLst>
          </p:cNvPr>
          <p:cNvSpPr>
            <a:spLocks noGrp="1"/>
          </p:cNvSpPr>
          <p:nvPr>
            <p:ph type="title"/>
          </p:nvPr>
        </p:nvSpPr>
        <p:spPr/>
        <p:txBody>
          <a:bodyPr>
            <a:normAutofit/>
          </a:bodyPr>
          <a:lstStyle/>
          <a:p>
            <a:r>
              <a:rPr lang="en-GB" dirty="0"/>
              <a:t>Expanding Community Pharmacy Services </a:t>
            </a:r>
          </a:p>
        </p:txBody>
      </p:sp>
      <p:sp>
        <p:nvSpPr>
          <p:cNvPr id="9" name="Content Placeholder 8">
            <a:extLst>
              <a:ext uri="{FF2B5EF4-FFF2-40B4-BE49-F238E27FC236}">
                <a16:creationId xmlns:a16="http://schemas.microsoft.com/office/drawing/2014/main" id="{D8E5FF67-CCBC-D4FA-CD5C-25332358BC80}"/>
              </a:ext>
            </a:extLst>
          </p:cNvPr>
          <p:cNvSpPr>
            <a:spLocks noGrp="1"/>
          </p:cNvSpPr>
          <p:nvPr>
            <p:ph idx="1"/>
          </p:nvPr>
        </p:nvSpPr>
        <p:spPr/>
        <p:txBody>
          <a:bodyPr>
            <a:normAutofit/>
          </a:bodyPr>
          <a:lstStyle/>
          <a:p>
            <a:pPr marL="0" indent="0">
              <a:lnSpc>
                <a:spcPct val="107000"/>
              </a:lnSpc>
              <a:spcAft>
                <a:spcPts val="800"/>
              </a:spcAft>
              <a:buNone/>
            </a:pPr>
            <a:r>
              <a:rPr lang="en-GB" sz="2400" b="1" dirty="0">
                <a:effectLst/>
                <a:latin typeface="Arial" panose="020B0604020202020204" pitchFamily="34" charset="0"/>
                <a:ea typeface="Calibri" panose="020F0502020204030204" pitchFamily="34" charset="0"/>
                <a:cs typeface="Times New Roman" panose="02020603050405020304" pitchFamily="18" charset="0"/>
              </a:rPr>
              <a:t>Community pharmacy blood pressure check service and oral contraceptives</a:t>
            </a:r>
            <a:endParaRPr lang="en-GB" sz="2400" dirty="0">
              <a:effectLst/>
              <a:latin typeface="Arial" panose="020B060402020202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2400" dirty="0">
                <a:effectLst/>
                <a:latin typeface="Arial" panose="020B0604020202020204" pitchFamily="34" charset="0"/>
                <a:ea typeface="Calibri" panose="020F0502020204030204" pitchFamily="34" charset="0"/>
                <a:cs typeface="Times New Roman" panose="02020603050405020304" pitchFamily="18" charset="0"/>
              </a:rPr>
              <a:t>New funding will be used by NHSE to increase access to the blood pressure checks advanced service (which was launched in October 2021).  </a:t>
            </a:r>
          </a:p>
          <a:p>
            <a:pPr marL="0" indent="0">
              <a:lnSpc>
                <a:spcPct val="107000"/>
              </a:lnSpc>
              <a:spcAft>
                <a:spcPts val="800"/>
              </a:spcAft>
              <a:buNone/>
            </a:pPr>
            <a:r>
              <a:rPr lang="en-GB" sz="2400" dirty="0">
                <a:effectLst/>
                <a:latin typeface="Arial" panose="020B0604020202020204" pitchFamily="34" charset="0"/>
                <a:ea typeface="Calibri" panose="020F0502020204030204" pitchFamily="34" charset="0"/>
                <a:cs typeface="Times New Roman" panose="02020603050405020304" pitchFamily="18" charset="0"/>
              </a:rPr>
              <a:t>From April 2023 community pharmacy started to manage ongoing oral contraception for women.  This will be expanded following review of pilots. The ICB is waiting on further detail from NHSE for both of these services, but will again work with Community Pharmacy, the hosted primary care team, and the other East Midlands ICBs to develop these.</a:t>
            </a:r>
          </a:p>
          <a:p>
            <a:endParaRPr lang="en-GB" dirty="0"/>
          </a:p>
        </p:txBody>
      </p:sp>
    </p:spTree>
    <p:extLst>
      <p:ext uri="{BB962C8B-B14F-4D97-AF65-F5344CB8AC3E}">
        <p14:creationId xmlns:p14="http://schemas.microsoft.com/office/powerpoint/2010/main" val="1029333307"/>
      </p:ext>
    </p:extLst>
  </p:cSld>
  <p:clrMapOvr>
    <a:masterClrMapping/>
  </p:clrMapOvr>
</p:sld>
</file>

<file path=ppt/theme/theme1.xml><?xml version="1.0" encoding="utf-8"?>
<a:theme xmlns:a="http://schemas.openxmlformats.org/drawingml/2006/main" name="Office Theme">
  <a:themeElements>
    <a:clrScheme name="ICN Theme">
      <a:dk1>
        <a:sysClr val="windowText" lastClr="000000"/>
      </a:dk1>
      <a:lt1>
        <a:sysClr val="window" lastClr="FFFFFF"/>
      </a:lt1>
      <a:dk2>
        <a:srgbClr val="FFFFFF"/>
      </a:dk2>
      <a:lt2>
        <a:srgbClr val="FFFFFF"/>
      </a:lt2>
      <a:accent1>
        <a:srgbClr val="007771"/>
      </a:accent1>
      <a:accent2>
        <a:srgbClr val="932456"/>
      </a:accent2>
      <a:accent3>
        <a:srgbClr val="ED8B00"/>
      </a:accent3>
      <a:accent4>
        <a:srgbClr val="DE0156"/>
      </a:accent4>
      <a:accent5>
        <a:srgbClr val="005EB8"/>
      </a:accent5>
      <a:accent6>
        <a:srgbClr val="8CC1B7"/>
      </a:accent6>
      <a:hlink>
        <a:srgbClr val="005EB8"/>
      </a:hlink>
      <a:folHlink>
        <a:srgbClr val="932456"/>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329</TotalTime>
  <Words>1120</Words>
  <Application>Microsoft Office PowerPoint</Application>
  <PresentationFormat>Widescreen</PresentationFormat>
  <Paragraphs>126</Paragraphs>
  <Slides>9</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Symbol</vt:lpstr>
      <vt:lpstr>Office Theme</vt:lpstr>
      <vt:lpstr>Northamptonshire ICB and the importance of NMPs</vt:lpstr>
      <vt:lpstr>PowerPoint Presentation</vt:lpstr>
      <vt:lpstr>PowerPoint Presentation</vt:lpstr>
      <vt:lpstr>PowerPoint Presentation</vt:lpstr>
      <vt:lpstr>PowerPoint Presentation</vt:lpstr>
      <vt:lpstr>Non-Medical Prescribing</vt:lpstr>
      <vt:lpstr>Recovering access to primary care</vt:lpstr>
      <vt:lpstr>Expanding Community Pharmacy Services </vt:lpstr>
      <vt:lpstr>Expanding Community Pharmacy Services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martha_mcgarry@yahoo.co.uk</dc:creator>
  <cp:lastModifiedBy>METCALFE, Matthew (NHS NORTHAMPTONSHIRE ICB - 78H)</cp:lastModifiedBy>
  <cp:revision>33</cp:revision>
  <dcterms:created xsi:type="dcterms:W3CDTF">2022-04-10T13:31:29Z</dcterms:created>
  <dcterms:modified xsi:type="dcterms:W3CDTF">2023-07-03T11:39:03Z</dcterms:modified>
</cp:coreProperties>
</file>